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97.jpg" ContentType="image/gif"/>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119"/>
  </p:notesMasterIdLst>
  <p:sldIdLst>
    <p:sldId id="258" r:id="rId2"/>
    <p:sldId id="534" r:id="rId3"/>
    <p:sldId id="535" r:id="rId4"/>
    <p:sldId id="259" r:id="rId5"/>
    <p:sldId id="262" r:id="rId6"/>
    <p:sldId id="472" r:id="rId7"/>
    <p:sldId id="263" r:id="rId8"/>
    <p:sldId id="488" r:id="rId9"/>
    <p:sldId id="490" r:id="rId10"/>
    <p:sldId id="491" r:id="rId11"/>
    <p:sldId id="528" r:id="rId12"/>
    <p:sldId id="529" r:id="rId13"/>
    <p:sldId id="530" r:id="rId14"/>
    <p:sldId id="492" r:id="rId15"/>
    <p:sldId id="531" r:id="rId16"/>
    <p:sldId id="493" r:id="rId17"/>
    <p:sldId id="494" r:id="rId18"/>
    <p:sldId id="479" r:id="rId19"/>
    <p:sldId id="496" r:id="rId20"/>
    <p:sldId id="495" r:id="rId21"/>
    <p:sldId id="527" r:id="rId22"/>
    <p:sldId id="532" r:id="rId23"/>
    <p:sldId id="533" r:id="rId24"/>
    <p:sldId id="270" r:id="rId25"/>
    <p:sldId id="271" r:id="rId26"/>
    <p:sldId id="272" r:id="rId27"/>
    <p:sldId id="273" r:id="rId28"/>
    <p:sldId id="274" r:id="rId29"/>
    <p:sldId id="275" r:id="rId30"/>
    <p:sldId id="536" r:id="rId31"/>
    <p:sldId id="502" r:id="rId32"/>
    <p:sldId id="537" r:id="rId33"/>
    <p:sldId id="499" r:id="rId34"/>
    <p:sldId id="500" r:id="rId35"/>
    <p:sldId id="501" r:id="rId36"/>
    <p:sldId id="503" r:id="rId37"/>
    <p:sldId id="278" r:id="rId38"/>
    <p:sldId id="504" r:id="rId39"/>
    <p:sldId id="505" r:id="rId40"/>
    <p:sldId id="507" r:id="rId41"/>
    <p:sldId id="508" r:id="rId42"/>
    <p:sldId id="509" r:id="rId43"/>
    <p:sldId id="510" r:id="rId44"/>
    <p:sldId id="293" r:id="rId45"/>
    <p:sldId id="512" r:id="rId46"/>
    <p:sldId id="513" r:id="rId47"/>
    <p:sldId id="516" r:id="rId48"/>
    <p:sldId id="517" r:id="rId49"/>
    <p:sldId id="519" r:id="rId50"/>
    <p:sldId id="303" r:id="rId51"/>
    <p:sldId id="301" r:id="rId52"/>
    <p:sldId id="307" r:id="rId53"/>
    <p:sldId id="310" r:id="rId54"/>
    <p:sldId id="311" r:id="rId55"/>
    <p:sldId id="312" r:id="rId56"/>
    <p:sldId id="313" r:id="rId57"/>
    <p:sldId id="314" r:id="rId58"/>
    <p:sldId id="316" r:id="rId59"/>
    <p:sldId id="476" r:id="rId60"/>
    <p:sldId id="318" r:id="rId61"/>
    <p:sldId id="319" r:id="rId62"/>
    <p:sldId id="481" r:id="rId63"/>
    <p:sldId id="320" r:id="rId64"/>
    <p:sldId id="321" r:id="rId65"/>
    <p:sldId id="322" r:id="rId66"/>
    <p:sldId id="324" r:id="rId67"/>
    <p:sldId id="438" r:id="rId68"/>
    <p:sldId id="325" r:id="rId69"/>
    <p:sldId id="326" r:id="rId70"/>
    <p:sldId id="443" r:id="rId71"/>
    <p:sldId id="327" r:id="rId72"/>
    <p:sldId id="328" r:id="rId73"/>
    <p:sldId id="329" r:id="rId74"/>
    <p:sldId id="482" r:id="rId75"/>
    <p:sldId id="330" r:id="rId76"/>
    <p:sldId id="331" r:id="rId77"/>
    <p:sldId id="332" r:id="rId78"/>
    <p:sldId id="333" r:id="rId79"/>
    <p:sldId id="334" r:id="rId80"/>
    <p:sldId id="439" r:id="rId81"/>
    <p:sldId id="354" r:id="rId82"/>
    <p:sldId id="355" r:id="rId83"/>
    <p:sldId id="356" r:id="rId84"/>
    <p:sldId id="362" r:id="rId85"/>
    <p:sldId id="367" r:id="rId86"/>
    <p:sldId id="368" r:id="rId87"/>
    <p:sldId id="369" r:id="rId88"/>
    <p:sldId id="520" r:id="rId89"/>
    <p:sldId id="521" r:id="rId90"/>
    <p:sldId id="370" r:id="rId91"/>
    <p:sldId id="371" r:id="rId92"/>
    <p:sldId id="372" r:id="rId93"/>
    <p:sldId id="373" r:id="rId94"/>
    <p:sldId id="374" r:id="rId95"/>
    <p:sldId id="375" r:id="rId96"/>
    <p:sldId id="376" r:id="rId97"/>
    <p:sldId id="484" r:id="rId98"/>
    <p:sldId id="1095" r:id="rId99"/>
    <p:sldId id="918" r:id="rId100"/>
    <p:sldId id="396" r:id="rId101"/>
    <p:sldId id="1096" r:id="rId102"/>
    <p:sldId id="442" r:id="rId103"/>
    <p:sldId id="1097" r:id="rId104"/>
    <p:sldId id="1098" r:id="rId105"/>
    <p:sldId id="1113" r:id="rId106"/>
    <p:sldId id="498" r:id="rId107"/>
    <p:sldId id="426" r:id="rId108"/>
    <p:sldId id="435" r:id="rId109"/>
    <p:sldId id="1114" r:id="rId110"/>
    <p:sldId id="1115" r:id="rId111"/>
    <p:sldId id="1116" r:id="rId112"/>
    <p:sldId id="1117" r:id="rId113"/>
    <p:sldId id="1118" r:id="rId114"/>
    <p:sldId id="1119" r:id="rId115"/>
    <p:sldId id="1104" r:id="rId116"/>
    <p:sldId id="1108" r:id="rId117"/>
    <p:sldId id="1125" r:id="rId118"/>
  </p:sldIdLst>
  <p:sldSz cx="9144000" cy="6858000" type="screen4x3"/>
  <p:notesSz cx="6858000" cy="9144000"/>
  <p:defaultTextStyle>
    <a:defPPr>
      <a:defRPr lang="zh-CN"/>
    </a:defPPr>
    <a:lvl1pPr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4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ECFF"/>
    <a:srgbClr val="CCFFCC"/>
    <a:srgbClr val="FFFFCC"/>
    <a:srgbClr val="FFCC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2280" autoAdjust="0"/>
  </p:normalViewPr>
  <p:slideViewPr>
    <p:cSldViewPr>
      <p:cViewPr varScale="1">
        <p:scale>
          <a:sx n="79" d="100"/>
          <a:sy n="79" d="100"/>
        </p:scale>
        <p:origin x="61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843CFB5-0096-4AA6-BFCE-29B4EA5C5081}" type="doc">
      <dgm:prSet loTypeId="urn:microsoft.com/office/officeart/2005/8/layout/radial6" loCatId="relationship" qsTypeId="urn:microsoft.com/office/officeart/2005/8/quickstyle/simple1" qsCatId="simple" csTypeId="urn:microsoft.com/office/officeart/2005/8/colors/accent2_1" csCatId="accent2" phldr="1"/>
      <dgm:spPr/>
      <dgm:t>
        <a:bodyPr/>
        <a:lstStyle/>
        <a:p>
          <a:endParaRPr lang="zh-CN" altLang="en-US"/>
        </a:p>
      </dgm:t>
    </dgm:pt>
    <dgm:pt modelId="{A17E9990-070A-48FD-8FC6-3012A29C82BC}">
      <dgm:prSet/>
      <dgm:spPr/>
      <dgm:t>
        <a:bodyPr/>
        <a:lstStyle/>
        <a:p>
          <a:pPr rtl="0"/>
          <a:r>
            <a:rPr lang="zh-CN" altLang="en-US" dirty="0">
              <a:latin typeface="+mn-lt"/>
              <a:ea typeface="+mn-ea"/>
              <a:cs typeface="+mn-ea"/>
              <a:sym typeface="+mn-lt"/>
            </a:rPr>
            <a:t>挑战</a:t>
          </a:r>
          <a:endParaRPr lang="zh-CN" dirty="0">
            <a:latin typeface="+mn-lt"/>
            <a:ea typeface="+mn-ea"/>
            <a:cs typeface="+mn-ea"/>
            <a:sym typeface="+mn-lt"/>
          </a:endParaRPr>
        </a:p>
      </dgm:t>
    </dgm:pt>
    <dgm:pt modelId="{B0FA39DD-8D45-4424-B662-DC7DC6FBDB24}" type="parTrans" cxnId="{BE05B134-9622-49BF-AE03-180D356AB23F}">
      <dgm:prSet/>
      <dgm:spPr/>
      <dgm:t>
        <a:bodyPr/>
        <a:lstStyle/>
        <a:p>
          <a:endParaRPr lang="zh-CN" altLang="en-US"/>
        </a:p>
      </dgm:t>
    </dgm:pt>
    <dgm:pt modelId="{98D4AD5B-DCB3-4DBF-A848-870CE2E4192B}" type="sibTrans" cxnId="{BE05B134-9622-49BF-AE03-180D356AB23F}">
      <dgm:prSet/>
      <dgm:spPr/>
      <dgm:t>
        <a:bodyPr/>
        <a:lstStyle/>
        <a:p>
          <a:endParaRPr lang="zh-CN" altLang="en-US"/>
        </a:p>
      </dgm:t>
    </dgm:pt>
    <dgm:pt modelId="{F595A819-D76A-4043-8094-E83B31C101F3}">
      <dgm:prSet/>
      <dgm:spPr/>
      <dgm:t>
        <a:bodyPr/>
        <a:lstStyle/>
        <a:p>
          <a:pPr rtl="0"/>
          <a:r>
            <a:rPr lang="zh-CN" altLang="en-US" dirty="0">
              <a:latin typeface="+mn-lt"/>
              <a:ea typeface="+mn-ea"/>
              <a:cs typeface="+mn-ea"/>
              <a:sym typeface="+mn-lt"/>
            </a:rPr>
            <a:t>频谱资源</a:t>
          </a:r>
          <a:endParaRPr lang="zh-CN" dirty="0">
            <a:latin typeface="+mn-lt"/>
            <a:ea typeface="+mn-ea"/>
            <a:cs typeface="+mn-ea"/>
            <a:sym typeface="+mn-lt"/>
          </a:endParaRPr>
        </a:p>
      </dgm:t>
    </dgm:pt>
    <dgm:pt modelId="{594ABB75-7E39-4651-9DE6-862FB8E627C5}" type="parTrans" cxnId="{517088DE-3404-40C6-A404-EAFFF0D33CFB}">
      <dgm:prSet/>
      <dgm:spPr/>
      <dgm:t>
        <a:bodyPr/>
        <a:lstStyle/>
        <a:p>
          <a:endParaRPr lang="zh-CN" altLang="en-US"/>
        </a:p>
      </dgm:t>
    </dgm:pt>
    <dgm:pt modelId="{7D8B4991-4C83-4902-A2AA-041CDD649098}" type="sibTrans" cxnId="{517088DE-3404-40C6-A404-EAFFF0D33CFB}">
      <dgm:prSet/>
      <dgm:spPr/>
      <dgm:t>
        <a:bodyPr/>
        <a:lstStyle/>
        <a:p>
          <a:endParaRPr lang="zh-CN" altLang="en-US"/>
        </a:p>
      </dgm:t>
    </dgm:pt>
    <dgm:pt modelId="{ADE492B6-BCFD-4935-A4C9-B0E348395BC7}">
      <dgm:prSet/>
      <dgm:spPr/>
      <dgm:t>
        <a:bodyPr/>
        <a:lstStyle/>
        <a:p>
          <a:pPr rtl="0"/>
          <a:r>
            <a:rPr lang="zh-CN" altLang="en-US" dirty="0">
              <a:latin typeface="+mn-lt"/>
              <a:ea typeface="+mn-ea"/>
              <a:cs typeface="+mn-ea"/>
              <a:sym typeface="+mn-lt"/>
            </a:rPr>
            <a:t>无缝接入</a:t>
          </a:r>
          <a:endParaRPr lang="zh-CN" dirty="0">
            <a:latin typeface="+mn-lt"/>
            <a:ea typeface="+mn-ea"/>
            <a:cs typeface="+mn-ea"/>
            <a:sym typeface="+mn-lt"/>
          </a:endParaRPr>
        </a:p>
      </dgm:t>
    </dgm:pt>
    <dgm:pt modelId="{C132046E-6C02-43D1-9FCB-C5568DE7713A}" type="parTrans" cxnId="{50659019-5948-47CF-9F5C-E97EBDF4A359}">
      <dgm:prSet/>
      <dgm:spPr/>
      <dgm:t>
        <a:bodyPr/>
        <a:lstStyle/>
        <a:p>
          <a:endParaRPr lang="zh-CN" altLang="en-US"/>
        </a:p>
      </dgm:t>
    </dgm:pt>
    <dgm:pt modelId="{E6485B99-0E74-4E5B-A698-4F79A2DBE31F}" type="sibTrans" cxnId="{50659019-5948-47CF-9F5C-E97EBDF4A359}">
      <dgm:prSet/>
      <dgm:spPr/>
      <dgm:t>
        <a:bodyPr/>
        <a:lstStyle/>
        <a:p>
          <a:endParaRPr lang="zh-CN" altLang="en-US"/>
        </a:p>
      </dgm:t>
    </dgm:pt>
    <dgm:pt modelId="{AD8BE2DD-D04F-4735-BCCD-C1CD0209A18F}">
      <dgm:prSet/>
      <dgm:spPr/>
      <dgm:t>
        <a:bodyPr/>
        <a:lstStyle/>
        <a:p>
          <a:pPr rtl="0"/>
          <a:r>
            <a:rPr lang="zh-CN" altLang="en-US" dirty="0">
              <a:latin typeface="+mn-lt"/>
              <a:ea typeface="+mn-ea"/>
              <a:cs typeface="+mn-ea"/>
              <a:sym typeface="+mn-lt"/>
            </a:rPr>
            <a:t>功率</a:t>
          </a:r>
          <a:endParaRPr lang="zh-CN" dirty="0">
            <a:latin typeface="+mn-lt"/>
            <a:ea typeface="+mn-ea"/>
            <a:cs typeface="+mn-ea"/>
            <a:sym typeface="+mn-lt"/>
          </a:endParaRPr>
        </a:p>
      </dgm:t>
    </dgm:pt>
    <dgm:pt modelId="{BED13D7C-B870-474B-98A8-E4528E823429}" type="parTrans" cxnId="{0F0DEE9A-2327-4A4A-86FC-9ABAC8BD9E39}">
      <dgm:prSet/>
      <dgm:spPr/>
      <dgm:t>
        <a:bodyPr/>
        <a:lstStyle/>
        <a:p>
          <a:endParaRPr lang="zh-CN" altLang="en-US"/>
        </a:p>
      </dgm:t>
    </dgm:pt>
    <dgm:pt modelId="{19470B19-0946-4B8D-A0E7-2301B8C6D8FF}" type="sibTrans" cxnId="{0F0DEE9A-2327-4A4A-86FC-9ABAC8BD9E39}">
      <dgm:prSet/>
      <dgm:spPr/>
      <dgm:t>
        <a:bodyPr/>
        <a:lstStyle/>
        <a:p>
          <a:endParaRPr lang="zh-CN" altLang="en-US"/>
        </a:p>
      </dgm:t>
    </dgm:pt>
    <dgm:pt modelId="{95217EB6-631F-4BF3-83F0-2B45F7A8CF52}">
      <dgm:prSet/>
      <dgm:spPr/>
      <dgm:t>
        <a:bodyPr/>
        <a:lstStyle/>
        <a:p>
          <a:pPr rtl="0"/>
          <a:r>
            <a:rPr lang="zh-CN" altLang="en-US" dirty="0">
              <a:latin typeface="+mn-lt"/>
              <a:ea typeface="+mn-ea"/>
              <a:cs typeface="+mn-ea"/>
              <a:sym typeface="+mn-lt"/>
            </a:rPr>
            <a:t>器件</a:t>
          </a:r>
          <a:endParaRPr lang="zh-CN" dirty="0">
            <a:latin typeface="+mn-lt"/>
            <a:ea typeface="+mn-ea"/>
            <a:cs typeface="+mn-ea"/>
            <a:sym typeface="+mn-lt"/>
          </a:endParaRPr>
        </a:p>
      </dgm:t>
    </dgm:pt>
    <dgm:pt modelId="{8D556BD1-1B5A-4019-A6C3-05254E814B23}" type="parTrans" cxnId="{8F378C41-37B1-4D8A-B1A9-07917774C63D}">
      <dgm:prSet/>
      <dgm:spPr/>
      <dgm:t>
        <a:bodyPr/>
        <a:lstStyle/>
        <a:p>
          <a:endParaRPr lang="zh-CN" altLang="en-US"/>
        </a:p>
      </dgm:t>
    </dgm:pt>
    <dgm:pt modelId="{4A9CAF50-E678-43F1-BCA0-EFEB647D4D48}" type="sibTrans" cxnId="{8F378C41-37B1-4D8A-B1A9-07917774C63D}">
      <dgm:prSet/>
      <dgm:spPr/>
      <dgm:t>
        <a:bodyPr/>
        <a:lstStyle/>
        <a:p>
          <a:endParaRPr lang="zh-CN" altLang="en-US"/>
        </a:p>
      </dgm:t>
    </dgm:pt>
    <dgm:pt modelId="{61BB1937-5999-4075-B0C4-7C010DCF6A57}">
      <dgm:prSet/>
      <dgm:spPr/>
      <dgm:t>
        <a:bodyPr/>
        <a:lstStyle/>
        <a:p>
          <a:pPr rtl="0"/>
          <a:r>
            <a:rPr lang="zh-CN" altLang="en-US" dirty="0">
              <a:latin typeface="+mn-lt"/>
              <a:ea typeface="+mn-ea"/>
              <a:cs typeface="+mn-ea"/>
              <a:sym typeface="+mn-lt"/>
            </a:rPr>
            <a:t>信道</a:t>
          </a:r>
          <a:endParaRPr lang="zh-CN" dirty="0">
            <a:latin typeface="+mn-lt"/>
            <a:ea typeface="+mn-ea"/>
            <a:cs typeface="+mn-ea"/>
            <a:sym typeface="+mn-lt"/>
          </a:endParaRPr>
        </a:p>
      </dgm:t>
    </dgm:pt>
    <dgm:pt modelId="{EB0B211E-C1B7-4B83-B73D-8B72D98A3987}" type="parTrans" cxnId="{DF8C6A3A-F882-428F-83EB-2E153997DBB7}">
      <dgm:prSet/>
      <dgm:spPr/>
      <dgm:t>
        <a:bodyPr/>
        <a:lstStyle/>
        <a:p>
          <a:endParaRPr lang="zh-CN" altLang="en-US"/>
        </a:p>
      </dgm:t>
    </dgm:pt>
    <dgm:pt modelId="{8C350CF2-0566-4C63-B56D-697B02F3D003}" type="sibTrans" cxnId="{DF8C6A3A-F882-428F-83EB-2E153997DBB7}">
      <dgm:prSet/>
      <dgm:spPr/>
      <dgm:t>
        <a:bodyPr/>
        <a:lstStyle/>
        <a:p>
          <a:endParaRPr lang="zh-CN" altLang="en-US"/>
        </a:p>
      </dgm:t>
    </dgm:pt>
    <dgm:pt modelId="{6675F732-B6E1-4803-B97B-DC0E9C5DBF86}">
      <dgm:prSet/>
      <dgm:spPr/>
      <dgm:t>
        <a:bodyPr/>
        <a:lstStyle/>
        <a:p>
          <a:pPr rtl="0"/>
          <a:r>
            <a:rPr lang="zh-CN" altLang="en-US">
              <a:latin typeface="+mn-lt"/>
              <a:ea typeface="+mn-ea"/>
              <a:cs typeface="+mn-ea"/>
              <a:sym typeface="+mn-lt"/>
            </a:rPr>
            <a:t>干扰</a:t>
          </a:r>
          <a:endParaRPr lang="zh-CN" dirty="0">
            <a:latin typeface="+mn-lt"/>
            <a:ea typeface="+mn-ea"/>
            <a:cs typeface="+mn-ea"/>
            <a:sym typeface="+mn-lt"/>
          </a:endParaRPr>
        </a:p>
      </dgm:t>
    </dgm:pt>
    <dgm:pt modelId="{E4648A75-F2A0-4C46-98F3-42D7EA3E2664}" type="parTrans" cxnId="{59B5D5E0-2585-4BE1-9A2D-7C30C8F6B3EB}">
      <dgm:prSet/>
      <dgm:spPr/>
      <dgm:t>
        <a:bodyPr/>
        <a:lstStyle/>
        <a:p>
          <a:endParaRPr lang="zh-CN" altLang="en-US"/>
        </a:p>
      </dgm:t>
    </dgm:pt>
    <dgm:pt modelId="{3903C986-446B-4AD2-95D0-C785666364E9}" type="sibTrans" cxnId="{59B5D5E0-2585-4BE1-9A2D-7C30C8F6B3EB}">
      <dgm:prSet/>
      <dgm:spPr/>
      <dgm:t>
        <a:bodyPr/>
        <a:lstStyle/>
        <a:p>
          <a:endParaRPr lang="zh-CN" altLang="en-US"/>
        </a:p>
      </dgm:t>
    </dgm:pt>
    <dgm:pt modelId="{A941C4CE-F06F-45F3-8D98-4E29E8CD0582}" type="pres">
      <dgm:prSet presAssocID="{2843CFB5-0096-4AA6-BFCE-29B4EA5C5081}" presName="Name0" presStyleCnt="0">
        <dgm:presLayoutVars>
          <dgm:chMax val="1"/>
          <dgm:dir/>
          <dgm:animLvl val="ctr"/>
          <dgm:resizeHandles val="exact"/>
        </dgm:presLayoutVars>
      </dgm:prSet>
      <dgm:spPr/>
    </dgm:pt>
    <dgm:pt modelId="{E505A2FA-4380-4152-99FA-0BEA461EFAAE}" type="pres">
      <dgm:prSet presAssocID="{A17E9990-070A-48FD-8FC6-3012A29C82BC}" presName="centerShape" presStyleLbl="node0" presStyleIdx="0" presStyleCnt="1"/>
      <dgm:spPr/>
    </dgm:pt>
    <dgm:pt modelId="{5D993D66-F9D4-4D32-84E5-D5B48AC863C5}" type="pres">
      <dgm:prSet presAssocID="{F595A819-D76A-4043-8094-E83B31C101F3}" presName="node" presStyleLbl="node1" presStyleIdx="0" presStyleCnt="6">
        <dgm:presLayoutVars>
          <dgm:bulletEnabled val="1"/>
        </dgm:presLayoutVars>
      </dgm:prSet>
      <dgm:spPr/>
    </dgm:pt>
    <dgm:pt modelId="{70566A08-7DE5-419B-AC92-6E49D64A61B9}" type="pres">
      <dgm:prSet presAssocID="{F595A819-D76A-4043-8094-E83B31C101F3}" presName="dummy" presStyleCnt="0"/>
      <dgm:spPr/>
    </dgm:pt>
    <dgm:pt modelId="{0F42A36B-7705-45B7-BA74-506BE81BE4F5}" type="pres">
      <dgm:prSet presAssocID="{7D8B4991-4C83-4902-A2AA-041CDD649098}" presName="sibTrans" presStyleLbl="sibTrans2D1" presStyleIdx="0" presStyleCnt="6"/>
      <dgm:spPr/>
    </dgm:pt>
    <dgm:pt modelId="{C5DAD310-655E-4C7A-92BC-63847991602D}" type="pres">
      <dgm:prSet presAssocID="{61BB1937-5999-4075-B0C4-7C010DCF6A57}" presName="node" presStyleLbl="node1" presStyleIdx="1" presStyleCnt="6">
        <dgm:presLayoutVars>
          <dgm:bulletEnabled val="1"/>
        </dgm:presLayoutVars>
      </dgm:prSet>
      <dgm:spPr/>
    </dgm:pt>
    <dgm:pt modelId="{FE843773-50F1-4399-823C-A4D35C5833B2}" type="pres">
      <dgm:prSet presAssocID="{61BB1937-5999-4075-B0C4-7C010DCF6A57}" presName="dummy" presStyleCnt="0"/>
      <dgm:spPr/>
    </dgm:pt>
    <dgm:pt modelId="{63ED4492-EA73-4EE8-A897-08734F25FE49}" type="pres">
      <dgm:prSet presAssocID="{8C350CF2-0566-4C63-B56D-697B02F3D003}" presName="sibTrans" presStyleLbl="sibTrans2D1" presStyleIdx="1" presStyleCnt="6"/>
      <dgm:spPr/>
    </dgm:pt>
    <dgm:pt modelId="{440F60C3-EE02-4018-8ABC-4E48A7A3FC40}" type="pres">
      <dgm:prSet presAssocID="{AD8BE2DD-D04F-4735-BCCD-C1CD0209A18F}" presName="node" presStyleLbl="node1" presStyleIdx="2" presStyleCnt="6">
        <dgm:presLayoutVars>
          <dgm:bulletEnabled val="1"/>
        </dgm:presLayoutVars>
      </dgm:prSet>
      <dgm:spPr/>
    </dgm:pt>
    <dgm:pt modelId="{136F6AD3-2C91-400C-84D8-4FF7E3E3639D}" type="pres">
      <dgm:prSet presAssocID="{AD8BE2DD-D04F-4735-BCCD-C1CD0209A18F}" presName="dummy" presStyleCnt="0"/>
      <dgm:spPr/>
    </dgm:pt>
    <dgm:pt modelId="{8B48B3F6-CEA1-4BFD-98AE-0834E9973DA9}" type="pres">
      <dgm:prSet presAssocID="{19470B19-0946-4B8D-A0E7-2301B8C6D8FF}" presName="sibTrans" presStyleLbl="sibTrans2D1" presStyleIdx="2" presStyleCnt="6"/>
      <dgm:spPr/>
    </dgm:pt>
    <dgm:pt modelId="{E952B5B9-D12F-41A4-8419-F112E757B55C}" type="pres">
      <dgm:prSet presAssocID="{6675F732-B6E1-4803-B97B-DC0E9C5DBF86}" presName="node" presStyleLbl="node1" presStyleIdx="3" presStyleCnt="6">
        <dgm:presLayoutVars>
          <dgm:bulletEnabled val="1"/>
        </dgm:presLayoutVars>
      </dgm:prSet>
      <dgm:spPr/>
    </dgm:pt>
    <dgm:pt modelId="{DAD16008-8300-4243-AE20-CB26424EC87F}" type="pres">
      <dgm:prSet presAssocID="{6675F732-B6E1-4803-B97B-DC0E9C5DBF86}" presName="dummy" presStyleCnt="0"/>
      <dgm:spPr/>
    </dgm:pt>
    <dgm:pt modelId="{2C4B46C1-AC99-4FC7-A182-7D995EA58FA6}" type="pres">
      <dgm:prSet presAssocID="{3903C986-446B-4AD2-95D0-C785666364E9}" presName="sibTrans" presStyleLbl="sibTrans2D1" presStyleIdx="3" presStyleCnt="6"/>
      <dgm:spPr/>
    </dgm:pt>
    <dgm:pt modelId="{47D9E202-2969-484D-B535-A58FEFCD02D8}" type="pres">
      <dgm:prSet presAssocID="{95217EB6-631F-4BF3-83F0-2B45F7A8CF52}" presName="node" presStyleLbl="node1" presStyleIdx="4" presStyleCnt="6">
        <dgm:presLayoutVars>
          <dgm:bulletEnabled val="1"/>
        </dgm:presLayoutVars>
      </dgm:prSet>
      <dgm:spPr/>
    </dgm:pt>
    <dgm:pt modelId="{ACD4B8B8-D07F-44FF-B14D-3A5742F69BB8}" type="pres">
      <dgm:prSet presAssocID="{95217EB6-631F-4BF3-83F0-2B45F7A8CF52}" presName="dummy" presStyleCnt="0"/>
      <dgm:spPr/>
    </dgm:pt>
    <dgm:pt modelId="{958FD5EF-F403-4615-8B87-5F6BA8D2957B}" type="pres">
      <dgm:prSet presAssocID="{4A9CAF50-E678-43F1-BCA0-EFEB647D4D48}" presName="sibTrans" presStyleLbl="sibTrans2D1" presStyleIdx="4" presStyleCnt="6"/>
      <dgm:spPr/>
    </dgm:pt>
    <dgm:pt modelId="{C90BE26F-777A-483E-BDF3-2EADE0E0BBB4}" type="pres">
      <dgm:prSet presAssocID="{ADE492B6-BCFD-4935-A4C9-B0E348395BC7}" presName="node" presStyleLbl="node1" presStyleIdx="5" presStyleCnt="6">
        <dgm:presLayoutVars>
          <dgm:bulletEnabled val="1"/>
        </dgm:presLayoutVars>
      </dgm:prSet>
      <dgm:spPr/>
    </dgm:pt>
    <dgm:pt modelId="{E2E8B5EF-F725-4ADC-9B32-47AC14152799}" type="pres">
      <dgm:prSet presAssocID="{ADE492B6-BCFD-4935-A4C9-B0E348395BC7}" presName="dummy" presStyleCnt="0"/>
      <dgm:spPr/>
    </dgm:pt>
    <dgm:pt modelId="{21CD3466-BF52-4EA9-AB6F-958F1A91E2B3}" type="pres">
      <dgm:prSet presAssocID="{E6485B99-0E74-4E5B-A698-4F79A2DBE31F}" presName="sibTrans" presStyleLbl="sibTrans2D1" presStyleIdx="5" presStyleCnt="6"/>
      <dgm:spPr/>
    </dgm:pt>
  </dgm:ptLst>
  <dgm:cxnLst>
    <dgm:cxn modelId="{CFF85A07-1070-41A1-82BD-89AA0906DA6B}" type="presOf" srcId="{61BB1937-5999-4075-B0C4-7C010DCF6A57}" destId="{C5DAD310-655E-4C7A-92BC-63847991602D}" srcOrd="0" destOrd="0" presId="urn:microsoft.com/office/officeart/2005/8/layout/radial6"/>
    <dgm:cxn modelId="{5F989D0F-8F11-45FD-B170-6568B906DD22}" type="presOf" srcId="{7D8B4991-4C83-4902-A2AA-041CDD649098}" destId="{0F42A36B-7705-45B7-BA74-506BE81BE4F5}" srcOrd="0" destOrd="0" presId="urn:microsoft.com/office/officeart/2005/8/layout/radial6"/>
    <dgm:cxn modelId="{50659019-5948-47CF-9F5C-E97EBDF4A359}" srcId="{A17E9990-070A-48FD-8FC6-3012A29C82BC}" destId="{ADE492B6-BCFD-4935-A4C9-B0E348395BC7}" srcOrd="5" destOrd="0" parTransId="{C132046E-6C02-43D1-9FCB-C5568DE7713A}" sibTransId="{E6485B99-0E74-4E5B-A698-4F79A2DBE31F}"/>
    <dgm:cxn modelId="{1C7A0C1C-F171-40EF-BDBD-BEA14343A0F2}" type="presOf" srcId="{19470B19-0946-4B8D-A0E7-2301B8C6D8FF}" destId="{8B48B3F6-CEA1-4BFD-98AE-0834E9973DA9}" srcOrd="0" destOrd="0" presId="urn:microsoft.com/office/officeart/2005/8/layout/radial6"/>
    <dgm:cxn modelId="{BE05B134-9622-49BF-AE03-180D356AB23F}" srcId="{2843CFB5-0096-4AA6-BFCE-29B4EA5C5081}" destId="{A17E9990-070A-48FD-8FC6-3012A29C82BC}" srcOrd="0" destOrd="0" parTransId="{B0FA39DD-8D45-4424-B662-DC7DC6FBDB24}" sibTransId="{98D4AD5B-DCB3-4DBF-A848-870CE2E4192B}"/>
    <dgm:cxn modelId="{DF8C6A3A-F882-428F-83EB-2E153997DBB7}" srcId="{A17E9990-070A-48FD-8FC6-3012A29C82BC}" destId="{61BB1937-5999-4075-B0C4-7C010DCF6A57}" srcOrd="1" destOrd="0" parTransId="{EB0B211E-C1B7-4B83-B73D-8B72D98A3987}" sibTransId="{8C350CF2-0566-4C63-B56D-697B02F3D003}"/>
    <dgm:cxn modelId="{A0BFD33D-49F8-4738-9884-AB1AAD4CF9A9}" type="presOf" srcId="{8C350CF2-0566-4C63-B56D-697B02F3D003}" destId="{63ED4492-EA73-4EE8-A897-08734F25FE49}" srcOrd="0" destOrd="0" presId="urn:microsoft.com/office/officeart/2005/8/layout/radial6"/>
    <dgm:cxn modelId="{8F378C41-37B1-4D8A-B1A9-07917774C63D}" srcId="{A17E9990-070A-48FD-8FC6-3012A29C82BC}" destId="{95217EB6-631F-4BF3-83F0-2B45F7A8CF52}" srcOrd="4" destOrd="0" parTransId="{8D556BD1-1B5A-4019-A6C3-05254E814B23}" sibTransId="{4A9CAF50-E678-43F1-BCA0-EFEB647D4D48}"/>
    <dgm:cxn modelId="{20A88E43-B43A-499D-AA5B-4703A9EDCFE2}" type="presOf" srcId="{F595A819-D76A-4043-8094-E83B31C101F3}" destId="{5D993D66-F9D4-4D32-84E5-D5B48AC863C5}" srcOrd="0" destOrd="0" presId="urn:microsoft.com/office/officeart/2005/8/layout/radial6"/>
    <dgm:cxn modelId="{72A10844-5582-468D-8D54-7E64F545EC83}" type="presOf" srcId="{2843CFB5-0096-4AA6-BFCE-29B4EA5C5081}" destId="{A941C4CE-F06F-45F3-8D98-4E29E8CD0582}" srcOrd="0" destOrd="0" presId="urn:microsoft.com/office/officeart/2005/8/layout/radial6"/>
    <dgm:cxn modelId="{82BF376B-2D19-4C08-8A15-651148E09C21}" type="presOf" srcId="{A17E9990-070A-48FD-8FC6-3012A29C82BC}" destId="{E505A2FA-4380-4152-99FA-0BEA461EFAAE}" srcOrd="0" destOrd="0" presId="urn:microsoft.com/office/officeart/2005/8/layout/radial6"/>
    <dgm:cxn modelId="{CD4DF67F-E95F-480E-8BAE-E084E68AEC06}" type="presOf" srcId="{AD8BE2DD-D04F-4735-BCCD-C1CD0209A18F}" destId="{440F60C3-EE02-4018-8ABC-4E48A7A3FC40}" srcOrd="0" destOrd="0" presId="urn:microsoft.com/office/officeart/2005/8/layout/radial6"/>
    <dgm:cxn modelId="{2989CB91-8F2B-439E-BD1B-C78EB13ED2B9}" type="presOf" srcId="{3903C986-446B-4AD2-95D0-C785666364E9}" destId="{2C4B46C1-AC99-4FC7-A182-7D995EA58FA6}" srcOrd="0" destOrd="0" presId="urn:microsoft.com/office/officeart/2005/8/layout/radial6"/>
    <dgm:cxn modelId="{9687EB92-4A82-4322-91A8-F285E9C339C7}" type="presOf" srcId="{6675F732-B6E1-4803-B97B-DC0E9C5DBF86}" destId="{E952B5B9-D12F-41A4-8419-F112E757B55C}" srcOrd="0" destOrd="0" presId="urn:microsoft.com/office/officeart/2005/8/layout/radial6"/>
    <dgm:cxn modelId="{68949395-8848-468E-A557-F8B55E1D3785}" type="presOf" srcId="{E6485B99-0E74-4E5B-A698-4F79A2DBE31F}" destId="{21CD3466-BF52-4EA9-AB6F-958F1A91E2B3}" srcOrd="0" destOrd="0" presId="urn:microsoft.com/office/officeart/2005/8/layout/radial6"/>
    <dgm:cxn modelId="{0F0DEE9A-2327-4A4A-86FC-9ABAC8BD9E39}" srcId="{A17E9990-070A-48FD-8FC6-3012A29C82BC}" destId="{AD8BE2DD-D04F-4735-BCCD-C1CD0209A18F}" srcOrd="2" destOrd="0" parTransId="{BED13D7C-B870-474B-98A8-E4528E823429}" sibTransId="{19470B19-0946-4B8D-A0E7-2301B8C6D8FF}"/>
    <dgm:cxn modelId="{62A105B7-808A-4824-A3EB-43A440658A70}" type="presOf" srcId="{95217EB6-631F-4BF3-83F0-2B45F7A8CF52}" destId="{47D9E202-2969-484D-B535-A58FEFCD02D8}" srcOrd="0" destOrd="0" presId="urn:microsoft.com/office/officeart/2005/8/layout/radial6"/>
    <dgm:cxn modelId="{F66DA6D0-1DD1-4EF0-97B9-8488E23DC71A}" type="presOf" srcId="{ADE492B6-BCFD-4935-A4C9-B0E348395BC7}" destId="{C90BE26F-777A-483E-BDF3-2EADE0E0BBB4}" srcOrd="0" destOrd="0" presId="urn:microsoft.com/office/officeart/2005/8/layout/radial6"/>
    <dgm:cxn modelId="{517088DE-3404-40C6-A404-EAFFF0D33CFB}" srcId="{A17E9990-070A-48FD-8FC6-3012A29C82BC}" destId="{F595A819-D76A-4043-8094-E83B31C101F3}" srcOrd="0" destOrd="0" parTransId="{594ABB75-7E39-4651-9DE6-862FB8E627C5}" sibTransId="{7D8B4991-4C83-4902-A2AA-041CDD649098}"/>
    <dgm:cxn modelId="{59B5D5E0-2585-4BE1-9A2D-7C30C8F6B3EB}" srcId="{A17E9990-070A-48FD-8FC6-3012A29C82BC}" destId="{6675F732-B6E1-4803-B97B-DC0E9C5DBF86}" srcOrd="3" destOrd="0" parTransId="{E4648A75-F2A0-4C46-98F3-42D7EA3E2664}" sibTransId="{3903C986-446B-4AD2-95D0-C785666364E9}"/>
    <dgm:cxn modelId="{D1F8F8E2-F297-4A37-8EC4-89743B9D529A}" type="presOf" srcId="{4A9CAF50-E678-43F1-BCA0-EFEB647D4D48}" destId="{958FD5EF-F403-4615-8B87-5F6BA8D2957B}" srcOrd="0" destOrd="0" presId="urn:microsoft.com/office/officeart/2005/8/layout/radial6"/>
    <dgm:cxn modelId="{8A435B5E-9F3E-4F49-B794-4C37BD0D1E68}" type="presParOf" srcId="{A941C4CE-F06F-45F3-8D98-4E29E8CD0582}" destId="{E505A2FA-4380-4152-99FA-0BEA461EFAAE}" srcOrd="0" destOrd="0" presId="urn:microsoft.com/office/officeart/2005/8/layout/radial6"/>
    <dgm:cxn modelId="{68A16D70-ECBC-45DD-96E2-EAA79FE57A8D}" type="presParOf" srcId="{A941C4CE-F06F-45F3-8D98-4E29E8CD0582}" destId="{5D993D66-F9D4-4D32-84E5-D5B48AC863C5}" srcOrd="1" destOrd="0" presId="urn:microsoft.com/office/officeart/2005/8/layout/radial6"/>
    <dgm:cxn modelId="{0C0AD0F7-64D2-4D3A-9C12-9961E93A4BEB}" type="presParOf" srcId="{A941C4CE-F06F-45F3-8D98-4E29E8CD0582}" destId="{70566A08-7DE5-419B-AC92-6E49D64A61B9}" srcOrd="2" destOrd="0" presId="urn:microsoft.com/office/officeart/2005/8/layout/radial6"/>
    <dgm:cxn modelId="{94C269EE-FA3A-45E4-88E7-6F968578F6B3}" type="presParOf" srcId="{A941C4CE-F06F-45F3-8D98-4E29E8CD0582}" destId="{0F42A36B-7705-45B7-BA74-506BE81BE4F5}" srcOrd="3" destOrd="0" presId="urn:microsoft.com/office/officeart/2005/8/layout/radial6"/>
    <dgm:cxn modelId="{C271C667-1510-4B19-BACA-0A64857DC62C}" type="presParOf" srcId="{A941C4CE-F06F-45F3-8D98-4E29E8CD0582}" destId="{C5DAD310-655E-4C7A-92BC-63847991602D}" srcOrd="4" destOrd="0" presId="urn:microsoft.com/office/officeart/2005/8/layout/radial6"/>
    <dgm:cxn modelId="{90819BE1-B144-44B8-A8EF-81F3C77306E1}" type="presParOf" srcId="{A941C4CE-F06F-45F3-8D98-4E29E8CD0582}" destId="{FE843773-50F1-4399-823C-A4D35C5833B2}" srcOrd="5" destOrd="0" presId="urn:microsoft.com/office/officeart/2005/8/layout/radial6"/>
    <dgm:cxn modelId="{E9F0A723-031D-48E0-B1D8-7FB081763856}" type="presParOf" srcId="{A941C4CE-F06F-45F3-8D98-4E29E8CD0582}" destId="{63ED4492-EA73-4EE8-A897-08734F25FE49}" srcOrd="6" destOrd="0" presId="urn:microsoft.com/office/officeart/2005/8/layout/radial6"/>
    <dgm:cxn modelId="{948194B2-B32F-4E57-AA46-1C8170EF53C6}" type="presParOf" srcId="{A941C4CE-F06F-45F3-8D98-4E29E8CD0582}" destId="{440F60C3-EE02-4018-8ABC-4E48A7A3FC40}" srcOrd="7" destOrd="0" presId="urn:microsoft.com/office/officeart/2005/8/layout/radial6"/>
    <dgm:cxn modelId="{D85D379E-2BBC-4F39-BCC7-6EFC9CC915C1}" type="presParOf" srcId="{A941C4CE-F06F-45F3-8D98-4E29E8CD0582}" destId="{136F6AD3-2C91-400C-84D8-4FF7E3E3639D}" srcOrd="8" destOrd="0" presId="urn:microsoft.com/office/officeart/2005/8/layout/radial6"/>
    <dgm:cxn modelId="{C78D576A-652C-410E-AACE-DC213B313861}" type="presParOf" srcId="{A941C4CE-F06F-45F3-8D98-4E29E8CD0582}" destId="{8B48B3F6-CEA1-4BFD-98AE-0834E9973DA9}" srcOrd="9" destOrd="0" presId="urn:microsoft.com/office/officeart/2005/8/layout/radial6"/>
    <dgm:cxn modelId="{7561FE14-7B5E-448E-B8AD-1DCC64AD0104}" type="presParOf" srcId="{A941C4CE-F06F-45F3-8D98-4E29E8CD0582}" destId="{E952B5B9-D12F-41A4-8419-F112E757B55C}" srcOrd="10" destOrd="0" presId="urn:microsoft.com/office/officeart/2005/8/layout/radial6"/>
    <dgm:cxn modelId="{1DBF5FFB-AF1B-4F48-A641-87AF92EFEC2E}" type="presParOf" srcId="{A941C4CE-F06F-45F3-8D98-4E29E8CD0582}" destId="{DAD16008-8300-4243-AE20-CB26424EC87F}" srcOrd="11" destOrd="0" presId="urn:microsoft.com/office/officeart/2005/8/layout/radial6"/>
    <dgm:cxn modelId="{DC724985-A842-4330-8405-17F3238F9B38}" type="presParOf" srcId="{A941C4CE-F06F-45F3-8D98-4E29E8CD0582}" destId="{2C4B46C1-AC99-4FC7-A182-7D995EA58FA6}" srcOrd="12" destOrd="0" presId="urn:microsoft.com/office/officeart/2005/8/layout/radial6"/>
    <dgm:cxn modelId="{4490EE58-D955-46D7-ABB5-A45B51F85EA2}" type="presParOf" srcId="{A941C4CE-F06F-45F3-8D98-4E29E8CD0582}" destId="{47D9E202-2969-484D-B535-A58FEFCD02D8}" srcOrd="13" destOrd="0" presId="urn:microsoft.com/office/officeart/2005/8/layout/radial6"/>
    <dgm:cxn modelId="{57CFA071-D9BC-4663-9598-3B2A0304F6F2}" type="presParOf" srcId="{A941C4CE-F06F-45F3-8D98-4E29E8CD0582}" destId="{ACD4B8B8-D07F-44FF-B14D-3A5742F69BB8}" srcOrd="14" destOrd="0" presId="urn:microsoft.com/office/officeart/2005/8/layout/radial6"/>
    <dgm:cxn modelId="{9C573A62-2D7F-4C72-B803-D1F17250B4E2}" type="presParOf" srcId="{A941C4CE-F06F-45F3-8D98-4E29E8CD0582}" destId="{958FD5EF-F403-4615-8B87-5F6BA8D2957B}" srcOrd="15" destOrd="0" presId="urn:microsoft.com/office/officeart/2005/8/layout/radial6"/>
    <dgm:cxn modelId="{37E3264B-0CF5-417B-A7F9-B5C26FE5B855}" type="presParOf" srcId="{A941C4CE-F06F-45F3-8D98-4E29E8CD0582}" destId="{C90BE26F-777A-483E-BDF3-2EADE0E0BBB4}" srcOrd="16" destOrd="0" presId="urn:microsoft.com/office/officeart/2005/8/layout/radial6"/>
    <dgm:cxn modelId="{7EE09C52-3AB9-495F-8D30-D0D98063A608}" type="presParOf" srcId="{A941C4CE-F06F-45F3-8D98-4E29E8CD0582}" destId="{E2E8B5EF-F725-4ADC-9B32-47AC14152799}" srcOrd="17" destOrd="0" presId="urn:microsoft.com/office/officeart/2005/8/layout/radial6"/>
    <dgm:cxn modelId="{BA1D4FC6-9D07-487C-B9ED-5CB4402CEB4B}" type="presParOf" srcId="{A941C4CE-F06F-45F3-8D98-4E29E8CD0582}" destId="{21CD3466-BF52-4EA9-AB6F-958F1A91E2B3}"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B4AEF-1D5E-4603-BA7E-8F902CF00A68}" type="doc">
      <dgm:prSet loTypeId="urn:microsoft.com/office/officeart/2005/8/layout/hierarchy6" loCatId="hierarchy" qsTypeId="urn:microsoft.com/office/officeart/2005/8/quickstyle/simple4#1" qsCatId="simple" csTypeId="urn:microsoft.com/office/officeart/2005/8/colors/colorful1#11" csCatId="colorful" phldr="1"/>
      <dgm:spPr/>
      <dgm:t>
        <a:bodyPr/>
        <a:lstStyle/>
        <a:p>
          <a:endParaRPr lang="zh-CN" altLang="en-US"/>
        </a:p>
      </dgm:t>
    </dgm:pt>
    <dgm:pt modelId="{38763142-1AED-4591-8C75-BC055CC93D42}">
      <dgm:prSet phldrT="[文本]" custT="1"/>
      <dgm:spPr/>
      <dgm:t>
        <a:bodyPr/>
        <a:lstStyle/>
        <a:p>
          <a:r>
            <a:rPr lang="en-US" altLang="zh-CN" sz="1800" b="1" dirty="0">
              <a:latin typeface="+mn-lt"/>
              <a:ea typeface="+mn-ea"/>
              <a:cs typeface="+mn-ea"/>
              <a:sym typeface="+mn-lt"/>
            </a:rPr>
            <a:t>5G</a:t>
          </a:r>
          <a:r>
            <a:rPr lang="zh-CN" altLang="en-US" sz="1800" b="1" dirty="0">
              <a:latin typeface="+mn-lt"/>
              <a:ea typeface="+mn-ea"/>
              <a:cs typeface="+mn-ea"/>
              <a:sym typeface="+mn-lt"/>
            </a:rPr>
            <a:t>主要业务</a:t>
          </a:r>
        </a:p>
      </dgm:t>
    </dgm:pt>
    <dgm:pt modelId="{B6495A93-7D2B-4D7A-B3C1-026C23622CB5}" type="parTrans" cxnId="{569BFAE1-5614-4062-833D-CF1259C66888}">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CEDCC868-DB83-4183-A6C3-47A3B4E3E5F3}" type="sibTrans" cxnId="{569BFAE1-5614-4062-833D-CF1259C66888}">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65AD0E82-6518-4E14-9DDF-556A6C6FF56D}">
      <dgm:prSet phldrT="[文本]" custT="1"/>
      <dgm:spPr/>
      <dgm:t>
        <a:bodyPr/>
        <a:lstStyle/>
        <a:p>
          <a:r>
            <a:rPr lang="zh-CN" altLang="en-US" sz="1800" b="1" dirty="0">
              <a:latin typeface="+mn-lt"/>
              <a:ea typeface="+mn-ea"/>
              <a:cs typeface="+mn-ea"/>
              <a:sym typeface="+mn-lt"/>
            </a:rPr>
            <a:t>移动互联网</a:t>
          </a:r>
        </a:p>
      </dgm:t>
    </dgm:pt>
    <dgm:pt modelId="{A08D9BE7-4B6C-46AF-B575-50C271CE7680}" type="parTrans" cxnId="{E77F78CD-44D1-462C-99DE-8AD95BC1E6EA}">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10FA2E73-C150-486D-889B-58FF5CD56A83}" type="sibTrans" cxnId="{E77F78CD-44D1-462C-99DE-8AD95BC1E6EA}">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8A785701-BC90-4B09-9759-17278E68240B}">
      <dgm:prSet phldrT="[文本]" custT="1"/>
      <dgm:spPr/>
      <dgm:t>
        <a:bodyPr/>
        <a:lstStyle/>
        <a:p>
          <a:r>
            <a:rPr lang="zh-CN" altLang="en-US" sz="1600" b="1" dirty="0">
              <a:latin typeface="+mn-lt"/>
              <a:ea typeface="+mn-ea"/>
              <a:cs typeface="+mn-ea"/>
              <a:sym typeface="+mn-lt"/>
            </a:rPr>
            <a:t>物联网</a:t>
          </a:r>
        </a:p>
      </dgm:t>
    </dgm:pt>
    <dgm:pt modelId="{570A628F-D782-47B0-ACE4-044DDA3D0176}" type="parTrans" cxnId="{792E8374-BEE5-4A83-AAF3-2E30E7A556E5}">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BCA90BE3-832B-4599-A93D-BAC379D93777}" type="sibTrans" cxnId="{792E8374-BEE5-4A83-AAF3-2E30E7A556E5}">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A1AD9A20-5619-45D0-A960-9BA852C7645B}">
      <dgm:prSet phldrT="[文本]" custT="1"/>
      <dgm:spPr/>
      <dgm:t>
        <a:bodyPr/>
        <a:lstStyle/>
        <a:p>
          <a:r>
            <a:rPr lang="zh-CN" altLang="en-US" sz="1600" dirty="0">
              <a:latin typeface="+mn-lt"/>
              <a:ea typeface="+mn-ea"/>
              <a:cs typeface="+mn-ea"/>
              <a:sym typeface="+mn-lt"/>
            </a:rPr>
            <a:t>采集类</a:t>
          </a:r>
        </a:p>
      </dgm:t>
    </dgm:pt>
    <dgm:pt modelId="{64117C68-7304-448C-93BF-9366871A2E11}" type="parTrans" cxnId="{ED5E8E62-3F90-4DA8-8802-22401E6E146F}">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873DD088-E914-4FBA-98CD-A034F4035FD3}" type="sibTrans" cxnId="{ED5E8E62-3F90-4DA8-8802-22401E6E146F}">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F182B7CF-1E5F-4276-A9AC-FB22D6B40D8F}">
      <dgm:prSet phldrT="[文本]" custT="1"/>
      <dgm:spPr/>
      <dgm:t>
        <a:bodyPr/>
        <a:lstStyle/>
        <a:p>
          <a:r>
            <a:rPr lang="zh-CN" altLang="en-US" sz="1800" dirty="0">
              <a:latin typeface="+mn-lt"/>
              <a:ea typeface="+mn-ea"/>
              <a:cs typeface="+mn-ea"/>
              <a:sym typeface="+mn-lt"/>
            </a:rPr>
            <a:t>流类</a:t>
          </a:r>
        </a:p>
      </dgm:t>
    </dgm:pt>
    <dgm:pt modelId="{12B66184-417C-48BA-841A-980DE090E98A}" type="parTrans" cxnId="{A7D694BF-8C68-4609-84BA-DD2AE0C622D4}">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322A2975-4C1C-47B6-AD57-5DEC0B6C1A24}" type="sibTrans" cxnId="{A7D694BF-8C68-4609-84BA-DD2AE0C622D4}">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834270F3-A70C-40F5-88B4-AF75B55A3FF8}">
      <dgm:prSet phldrT="[文本]" custT="1"/>
      <dgm:spPr/>
      <dgm:t>
        <a:bodyPr/>
        <a:lstStyle/>
        <a:p>
          <a:r>
            <a:rPr lang="zh-CN" altLang="en-US" sz="1600" dirty="0">
              <a:latin typeface="+mn-lt"/>
              <a:ea typeface="+mn-ea"/>
              <a:cs typeface="+mn-ea"/>
              <a:sym typeface="+mn-lt"/>
            </a:rPr>
            <a:t>传输类</a:t>
          </a:r>
        </a:p>
      </dgm:t>
    </dgm:pt>
    <dgm:pt modelId="{EAF434C9-276B-46DF-A324-490D6BFD9819}" type="parTrans" cxnId="{8169AAEC-16BB-4626-B900-525C014FA9FD}">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D2DB286C-84A6-4A89-97B4-AD855DB74E5F}" type="sibTrans" cxnId="{8169AAEC-16BB-4626-B900-525C014FA9FD}">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64D1DF74-77AC-4062-BC96-9454A0BCB6BE}">
      <dgm:prSet phldrT="[文本]" custT="1"/>
      <dgm:spPr/>
      <dgm:t>
        <a:bodyPr/>
        <a:lstStyle/>
        <a:p>
          <a:r>
            <a:rPr lang="zh-CN" altLang="en-US" sz="1600" dirty="0">
              <a:latin typeface="+mn-lt"/>
              <a:ea typeface="+mn-ea"/>
              <a:cs typeface="+mn-ea"/>
              <a:sym typeface="+mn-lt"/>
            </a:rPr>
            <a:t>会话类</a:t>
          </a:r>
        </a:p>
      </dgm:t>
    </dgm:pt>
    <dgm:pt modelId="{9A47E9B0-AC2A-43E1-9E19-E7917AEFBA07}" type="parTrans" cxnId="{420AF37E-1F33-4D29-8228-4D67066C6EE9}">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795E5301-D959-4493-BD6D-838B83D05F5B}" type="sibTrans" cxnId="{420AF37E-1F33-4D29-8228-4D67066C6EE9}">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354B1D80-44FB-4A39-BC95-F1A2BA747F60}">
      <dgm:prSet phldrT="[文本]" custT="1"/>
      <dgm:spPr/>
      <dgm:t>
        <a:bodyPr/>
        <a:lstStyle/>
        <a:p>
          <a:r>
            <a:rPr lang="zh-CN" altLang="en-US" sz="1600" dirty="0">
              <a:latin typeface="+mn-lt"/>
              <a:ea typeface="+mn-ea"/>
              <a:cs typeface="+mn-ea"/>
              <a:sym typeface="+mn-lt"/>
            </a:rPr>
            <a:t>交互类</a:t>
          </a:r>
        </a:p>
      </dgm:t>
    </dgm:pt>
    <dgm:pt modelId="{09C42683-E6DA-46AA-AC96-8AE49A062548}" type="parTrans" cxnId="{3FDDCE2B-97CF-4CE4-A1C8-89C307295D86}">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12F33418-8A0B-4B1F-BEB7-20D1FEBE7CE7}" type="sibTrans" cxnId="{3FDDCE2B-97CF-4CE4-A1C8-89C307295D86}">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A2ABA664-9ED6-46C3-9898-63C6099D8EE0}">
      <dgm:prSet phldrT="[文本]" custT="1"/>
      <dgm:spPr/>
      <dgm:t>
        <a:bodyPr/>
        <a:lstStyle/>
        <a:p>
          <a:r>
            <a:rPr lang="zh-CN" altLang="en-US" sz="1600" dirty="0">
              <a:latin typeface="+mn-lt"/>
              <a:ea typeface="+mn-ea"/>
              <a:cs typeface="+mn-ea"/>
              <a:sym typeface="+mn-lt"/>
            </a:rPr>
            <a:t>控制类</a:t>
          </a:r>
        </a:p>
      </dgm:t>
    </dgm:pt>
    <dgm:pt modelId="{6C885C18-629B-4194-9584-15D1AD753D7E}" type="parTrans" cxnId="{8D5F3ABD-478A-4FAB-843C-84760ADE17AC}">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B8ED815A-CAE7-4E2F-8E85-73009D8421F1}" type="sibTrans" cxnId="{8D5F3ABD-478A-4FAB-843C-84760ADE17AC}">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9EF06DAE-EBB3-4155-A407-8233FC7FA506}">
      <dgm:prSet phldrT="[文本]" custT="1"/>
      <dgm:spPr/>
      <dgm:t>
        <a:bodyPr/>
        <a:lstStyle/>
        <a:p>
          <a:r>
            <a:rPr lang="zh-CN" altLang="en-US" sz="1600" dirty="0">
              <a:latin typeface="+mn-lt"/>
              <a:ea typeface="+mn-ea"/>
              <a:cs typeface="+mn-ea"/>
              <a:sym typeface="+mn-lt"/>
            </a:rPr>
            <a:t>消息类</a:t>
          </a:r>
        </a:p>
      </dgm:t>
    </dgm:pt>
    <dgm:pt modelId="{44617186-FEDE-403B-9BCC-C394778DD183}" type="parTrans" cxnId="{BFF73930-6A8C-4B7F-9A8C-CE3F2B0D84EB}">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153172B2-A5AA-494D-8B95-4DD10C8F2FA8}" type="sibTrans" cxnId="{BFF73930-6A8C-4B7F-9A8C-CE3F2B0D84EB}">
      <dgm:prSet/>
      <dgm:spPr/>
      <dgm:t>
        <a:bodyPr/>
        <a:lstStyle/>
        <a:p>
          <a:endParaRPr lang="zh-CN" altLang="en-US" sz="2800">
            <a:latin typeface="微软雅黑" panose="020B0503020204020204" pitchFamily="34" charset="-122"/>
            <a:ea typeface="微软雅黑" panose="020B0503020204020204" pitchFamily="34" charset="-122"/>
          </a:endParaRPr>
        </a:p>
      </dgm:t>
    </dgm:pt>
    <dgm:pt modelId="{E0FEB783-AF9F-43DD-BA4C-B94F59147CEC}" type="pres">
      <dgm:prSet presAssocID="{200B4AEF-1D5E-4603-BA7E-8F902CF00A68}" presName="mainComposite" presStyleCnt="0">
        <dgm:presLayoutVars>
          <dgm:chPref val="1"/>
          <dgm:dir/>
          <dgm:animOne val="branch"/>
          <dgm:animLvl val="lvl"/>
          <dgm:resizeHandles val="exact"/>
        </dgm:presLayoutVars>
      </dgm:prSet>
      <dgm:spPr/>
    </dgm:pt>
    <dgm:pt modelId="{0A08ECFA-F6CF-4732-BC7A-6902EEA00EBC}" type="pres">
      <dgm:prSet presAssocID="{200B4AEF-1D5E-4603-BA7E-8F902CF00A68}" presName="hierFlow" presStyleCnt="0"/>
      <dgm:spPr/>
    </dgm:pt>
    <dgm:pt modelId="{3B24E4EC-17AF-4E23-BE18-774043778F22}" type="pres">
      <dgm:prSet presAssocID="{200B4AEF-1D5E-4603-BA7E-8F902CF00A68}" presName="hierChild1" presStyleCnt="0">
        <dgm:presLayoutVars>
          <dgm:chPref val="1"/>
          <dgm:animOne val="branch"/>
          <dgm:animLvl val="lvl"/>
        </dgm:presLayoutVars>
      </dgm:prSet>
      <dgm:spPr/>
    </dgm:pt>
    <dgm:pt modelId="{4CC5FAB6-EAEF-415B-8F2B-40874525EB6D}" type="pres">
      <dgm:prSet presAssocID="{38763142-1AED-4591-8C75-BC055CC93D42}" presName="Name14" presStyleCnt="0"/>
      <dgm:spPr/>
    </dgm:pt>
    <dgm:pt modelId="{749E789C-D5AA-4789-AFFD-58956B9EE272}" type="pres">
      <dgm:prSet presAssocID="{38763142-1AED-4591-8C75-BC055CC93D42}" presName="level1Shape" presStyleLbl="node0" presStyleIdx="0" presStyleCnt="1" custScaleX="205312" custLinFactNeighborX="-38858" custLinFactNeighborY="-153">
        <dgm:presLayoutVars>
          <dgm:chPref val="3"/>
        </dgm:presLayoutVars>
      </dgm:prSet>
      <dgm:spPr/>
    </dgm:pt>
    <dgm:pt modelId="{D926FFDF-1A9B-4286-B1C5-E7355282C9C4}" type="pres">
      <dgm:prSet presAssocID="{38763142-1AED-4591-8C75-BC055CC93D42}" presName="hierChild2" presStyleCnt="0"/>
      <dgm:spPr/>
    </dgm:pt>
    <dgm:pt modelId="{33AE9AF6-8469-4818-B65E-1FF7E48B8A40}" type="pres">
      <dgm:prSet presAssocID="{A08D9BE7-4B6C-46AF-B575-50C271CE7680}" presName="Name19" presStyleLbl="parChTrans1D2" presStyleIdx="0" presStyleCnt="2"/>
      <dgm:spPr/>
    </dgm:pt>
    <dgm:pt modelId="{A8B453A8-47BC-4576-9A88-D6370A10E24B}" type="pres">
      <dgm:prSet presAssocID="{65AD0E82-6518-4E14-9DDF-556A6C6FF56D}" presName="Name21" presStyleCnt="0"/>
      <dgm:spPr/>
    </dgm:pt>
    <dgm:pt modelId="{CA15F524-82E4-4E13-BA12-813E578034B0}" type="pres">
      <dgm:prSet presAssocID="{65AD0E82-6518-4E14-9DDF-556A6C6FF56D}" presName="level2Shape" presStyleLbl="node2" presStyleIdx="0" presStyleCnt="2" custScaleX="161688"/>
      <dgm:spPr/>
    </dgm:pt>
    <dgm:pt modelId="{B10F44A4-FBBF-4B6E-B798-3167E5AD92D7}" type="pres">
      <dgm:prSet presAssocID="{65AD0E82-6518-4E14-9DDF-556A6C6FF56D}" presName="hierChild3" presStyleCnt="0"/>
      <dgm:spPr/>
    </dgm:pt>
    <dgm:pt modelId="{17385A02-456B-40F0-80E8-36FF6BECB2C0}" type="pres">
      <dgm:prSet presAssocID="{12B66184-417C-48BA-841A-980DE090E98A}" presName="Name19" presStyleLbl="parChTrans1D3" presStyleIdx="0" presStyleCnt="7"/>
      <dgm:spPr/>
    </dgm:pt>
    <dgm:pt modelId="{1132ECC6-3F4B-4441-B6D8-2CDA3E7DA82F}" type="pres">
      <dgm:prSet presAssocID="{F182B7CF-1E5F-4276-A9AC-FB22D6B40D8F}" presName="Name21" presStyleCnt="0"/>
      <dgm:spPr/>
    </dgm:pt>
    <dgm:pt modelId="{414E654F-D3F0-4229-B6A7-FC7F15DB6640}" type="pres">
      <dgm:prSet presAssocID="{F182B7CF-1E5F-4276-A9AC-FB22D6B40D8F}" presName="level2Shape" presStyleLbl="node3" presStyleIdx="0" presStyleCnt="7"/>
      <dgm:spPr/>
    </dgm:pt>
    <dgm:pt modelId="{40E48FD9-E194-4E0C-BCA7-B13E9815B264}" type="pres">
      <dgm:prSet presAssocID="{F182B7CF-1E5F-4276-A9AC-FB22D6B40D8F}" presName="hierChild3" presStyleCnt="0"/>
      <dgm:spPr/>
    </dgm:pt>
    <dgm:pt modelId="{86DAB861-186F-4CDB-8729-6D6F33E67804}" type="pres">
      <dgm:prSet presAssocID="{9A47E9B0-AC2A-43E1-9E19-E7917AEFBA07}" presName="Name19" presStyleLbl="parChTrans1D3" presStyleIdx="1" presStyleCnt="7"/>
      <dgm:spPr/>
    </dgm:pt>
    <dgm:pt modelId="{DDEBFD5E-2CC0-40AA-9026-471B5A283CCB}" type="pres">
      <dgm:prSet presAssocID="{64D1DF74-77AC-4062-BC96-9454A0BCB6BE}" presName="Name21" presStyleCnt="0"/>
      <dgm:spPr/>
    </dgm:pt>
    <dgm:pt modelId="{38250DCA-8B54-45D9-AC09-9C9CF6745217}" type="pres">
      <dgm:prSet presAssocID="{64D1DF74-77AC-4062-BC96-9454A0BCB6BE}" presName="level2Shape" presStyleLbl="node3" presStyleIdx="1" presStyleCnt="7"/>
      <dgm:spPr/>
    </dgm:pt>
    <dgm:pt modelId="{8217B920-6044-4C37-A4C4-1C64C264961D}" type="pres">
      <dgm:prSet presAssocID="{64D1DF74-77AC-4062-BC96-9454A0BCB6BE}" presName="hierChild3" presStyleCnt="0"/>
      <dgm:spPr/>
    </dgm:pt>
    <dgm:pt modelId="{1E6DCE63-38E2-4385-B3F9-763FA386B245}" type="pres">
      <dgm:prSet presAssocID="{09C42683-E6DA-46AA-AC96-8AE49A062548}" presName="Name19" presStyleLbl="parChTrans1D3" presStyleIdx="2" presStyleCnt="7"/>
      <dgm:spPr/>
    </dgm:pt>
    <dgm:pt modelId="{C9BD88C4-3113-45D7-AFD6-A887829B5AA4}" type="pres">
      <dgm:prSet presAssocID="{354B1D80-44FB-4A39-BC95-F1A2BA747F60}" presName="Name21" presStyleCnt="0"/>
      <dgm:spPr/>
    </dgm:pt>
    <dgm:pt modelId="{A6952BE0-921C-41DF-AFED-AE370072DBD8}" type="pres">
      <dgm:prSet presAssocID="{354B1D80-44FB-4A39-BC95-F1A2BA747F60}" presName="level2Shape" presStyleLbl="node3" presStyleIdx="2" presStyleCnt="7"/>
      <dgm:spPr/>
    </dgm:pt>
    <dgm:pt modelId="{543CDDA8-EB67-4E3F-B39C-DEAE522F8787}" type="pres">
      <dgm:prSet presAssocID="{354B1D80-44FB-4A39-BC95-F1A2BA747F60}" presName="hierChild3" presStyleCnt="0"/>
      <dgm:spPr/>
    </dgm:pt>
    <dgm:pt modelId="{5BA3549E-0D53-4A3A-AEBA-26CBA51D1539}" type="pres">
      <dgm:prSet presAssocID="{EAF434C9-276B-46DF-A324-490D6BFD9819}" presName="Name19" presStyleLbl="parChTrans1D3" presStyleIdx="3" presStyleCnt="7"/>
      <dgm:spPr/>
    </dgm:pt>
    <dgm:pt modelId="{5032D723-F09A-46CC-B3C0-AEB7DEC0204A}" type="pres">
      <dgm:prSet presAssocID="{834270F3-A70C-40F5-88B4-AF75B55A3FF8}" presName="Name21" presStyleCnt="0"/>
      <dgm:spPr/>
    </dgm:pt>
    <dgm:pt modelId="{0712A7C0-28D2-4320-B104-DA1E58B9E590}" type="pres">
      <dgm:prSet presAssocID="{834270F3-A70C-40F5-88B4-AF75B55A3FF8}" presName="level2Shape" presStyleLbl="node3" presStyleIdx="3" presStyleCnt="7"/>
      <dgm:spPr/>
    </dgm:pt>
    <dgm:pt modelId="{E7D48D8D-AC31-4B1A-A712-D7C32CFA6274}" type="pres">
      <dgm:prSet presAssocID="{834270F3-A70C-40F5-88B4-AF75B55A3FF8}" presName="hierChild3" presStyleCnt="0"/>
      <dgm:spPr/>
    </dgm:pt>
    <dgm:pt modelId="{0EC5379F-3CB4-4BF7-9886-F581B01F5955}" type="pres">
      <dgm:prSet presAssocID="{44617186-FEDE-403B-9BCC-C394778DD183}" presName="Name19" presStyleLbl="parChTrans1D3" presStyleIdx="4" presStyleCnt="7"/>
      <dgm:spPr/>
    </dgm:pt>
    <dgm:pt modelId="{B745E4AC-A4A6-49EF-B9FC-714BE7B94EBB}" type="pres">
      <dgm:prSet presAssocID="{9EF06DAE-EBB3-4155-A407-8233FC7FA506}" presName="Name21" presStyleCnt="0"/>
      <dgm:spPr/>
    </dgm:pt>
    <dgm:pt modelId="{A89EB151-3ADA-44F6-A19B-109909DDA13E}" type="pres">
      <dgm:prSet presAssocID="{9EF06DAE-EBB3-4155-A407-8233FC7FA506}" presName="level2Shape" presStyleLbl="node3" presStyleIdx="4" presStyleCnt="7"/>
      <dgm:spPr/>
    </dgm:pt>
    <dgm:pt modelId="{6687E381-6260-40BD-8C43-B4F0A750DDE5}" type="pres">
      <dgm:prSet presAssocID="{9EF06DAE-EBB3-4155-A407-8233FC7FA506}" presName="hierChild3" presStyleCnt="0"/>
      <dgm:spPr/>
    </dgm:pt>
    <dgm:pt modelId="{3D90001E-8E1B-4A88-86BB-D859B8D14862}" type="pres">
      <dgm:prSet presAssocID="{570A628F-D782-47B0-ACE4-044DDA3D0176}" presName="Name19" presStyleLbl="parChTrans1D2" presStyleIdx="1" presStyleCnt="2"/>
      <dgm:spPr/>
    </dgm:pt>
    <dgm:pt modelId="{6659005E-9ABF-479F-8B4A-54C8274110DF}" type="pres">
      <dgm:prSet presAssocID="{8A785701-BC90-4B09-9759-17278E68240B}" presName="Name21" presStyleCnt="0"/>
      <dgm:spPr/>
    </dgm:pt>
    <dgm:pt modelId="{E7268AA9-06DA-4F65-9CF7-C80D313F88E9}" type="pres">
      <dgm:prSet presAssocID="{8A785701-BC90-4B09-9759-17278E68240B}" presName="level2Shape" presStyleLbl="node2" presStyleIdx="1" presStyleCnt="2"/>
      <dgm:spPr/>
    </dgm:pt>
    <dgm:pt modelId="{BE53E77D-351F-430C-A97D-9B3B88CE3545}" type="pres">
      <dgm:prSet presAssocID="{8A785701-BC90-4B09-9759-17278E68240B}" presName="hierChild3" presStyleCnt="0"/>
      <dgm:spPr/>
    </dgm:pt>
    <dgm:pt modelId="{BE60ACF4-226A-423A-A052-CF6AD00ABD49}" type="pres">
      <dgm:prSet presAssocID="{64117C68-7304-448C-93BF-9366871A2E11}" presName="Name19" presStyleLbl="parChTrans1D3" presStyleIdx="5" presStyleCnt="7"/>
      <dgm:spPr/>
    </dgm:pt>
    <dgm:pt modelId="{65A6C6E1-0C5E-4CC4-87BE-0501BA5BD7AA}" type="pres">
      <dgm:prSet presAssocID="{A1AD9A20-5619-45D0-A960-9BA852C7645B}" presName="Name21" presStyleCnt="0"/>
      <dgm:spPr/>
    </dgm:pt>
    <dgm:pt modelId="{79C0A524-36A9-4913-AD6C-D9B7C8B9D67A}" type="pres">
      <dgm:prSet presAssocID="{A1AD9A20-5619-45D0-A960-9BA852C7645B}" presName="level2Shape" presStyleLbl="node3" presStyleIdx="5" presStyleCnt="7"/>
      <dgm:spPr/>
    </dgm:pt>
    <dgm:pt modelId="{5F95580D-F5CC-461E-B8BB-AD2C4506B909}" type="pres">
      <dgm:prSet presAssocID="{A1AD9A20-5619-45D0-A960-9BA852C7645B}" presName="hierChild3" presStyleCnt="0"/>
      <dgm:spPr/>
    </dgm:pt>
    <dgm:pt modelId="{925C9169-651B-43E1-93F2-A06ECE9FF0FC}" type="pres">
      <dgm:prSet presAssocID="{6C885C18-629B-4194-9584-15D1AD753D7E}" presName="Name19" presStyleLbl="parChTrans1D3" presStyleIdx="6" presStyleCnt="7"/>
      <dgm:spPr/>
    </dgm:pt>
    <dgm:pt modelId="{F84094DC-5C92-4974-8324-ABEFA00D435F}" type="pres">
      <dgm:prSet presAssocID="{A2ABA664-9ED6-46C3-9898-63C6099D8EE0}" presName="Name21" presStyleCnt="0"/>
      <dgm:spPr/>
    </dgm:pt>
    <dgm:pt modelId="{01CB0BEC-EDED-4275-A3A1-6396CFC8E98B}" type="pres">
      <dgm:prSet presAssocID="{A2ABA664-9ED6-46C3-9898-63C6099D8EE0}" presName="level2Shape" presStyleLbl="node3" presStyleIdx="6" presStyleCnt="7"/>
      <dgm:spPr/>
    </dgm:pt>
    <dgm:pt modelId="{E9C83AB6-4E17-4846-A261-5D8C95AA8EFC}" type="pres">
      <dgm:prSet presAssocID="{A2ABA664-9ED6-46C3-9898-63C6099D8EE0}" presName="hierChild3" presStyleCnt="0"/>
      <dgm:spPr/>
    </dgm:pt>
    <dgm:pt modelId="{BBCA4500-64AC-4D2D-8855-000F8F727458}" type="pres">
      <dgm:prSet presAssocID="{200B4AEF-1D5E-4603-BA7E-8F902CF00A68}" presName="bgShapesFlow" presStyleCnt="0"/>
      <dgm:spPr/>
    </dgm:pt>
  </dgm:ptLst>
  <dgm:cxnLst>
    <dgm:cxn modelId="{83FFBF02-9492-4342-BF85-9B944C182A22}" type="presOf" srcId="{834270F3-A70C-40F5-88B4-AF75B55A3FF8}" destId="{0712A7C0-28D2-4320-B104-DA1E58B9E590}" srcOrd="0" destOrd="0" presId="urn:microsoft.com/office/officeart/2005/8/layout/hierarchy6"/>
    <dgm:cxn modelId="{809C2503-6241-459F-8363-A1EA649E8215}" type="presOf" srcId="{A2ABA664-9ED6-46C3-9898-63C6099D8EE0}" destId="{01CB0BEC-EDED-4275-A3A1-6396CFC8E98B}" srcOrd="0" destOrd="0" presId="urn:microsoft.com/office/officeart/2005/8/layout/hierarchy6"/>
    <dgm:cxn modelId="{6EEC9C11-6059-4120-B62B-65FCFF4A41CE}" type="presOf" srcId="{65AD0E82-6518-4E14-9DDF-556A6C6FF56D}" destId="{CA15F524-82E4-4E13-BA12-813E578034B0}" srcOrd="0" destOrd="0" presId="urn:microsoft.com/office/officeart/2005/8/layout/hierarchy6"/>
    <dgm:cxn modelId="{3FDDCE2B-97CF-4CE4-A1C8-89C307295D86}" srcId="{65AD0E82-6518-4E14-9DDF-556A6C6FF56D}" destId="{354B1D80-44FB-4A39-BC95-F1A2BA747F60}" srcOrd="2" destOrd="0" parTransId="{09C42683-E6DA-46AA-AC96-8AE49A062548}" sibTransId="{12F33418-8A0B-4B1F-BEB7-20D1FEBE7CE7}"/>
    <dgm:cxn modelId="{BFF73930-6A8C-4B7F-9A8C-CE3F2B0D84EB}" srcId="{65AD0E82-6518-4E14-9DDF-556A6C6FF56D}" destId="{9EF06DAE-EBB3-4155-A407-8233FC7FA506}" srcOrd="4" destOrd="0" parTransId="{44617186-FEDE-403B-9BCC-C394778DD183}" sibTransId="{153172B2-A5AA-494D-8B95-4DD10C8F2FA8}"/>
    <dgm:cxn modelId="{0D1B345B-BD53-487C-B61C-6C64310D3C1F}" type="presOf" srcId="{570A628F-D782-47B0-ACE4-044DDA3D0176}" destId="{3D90001E-8E1B-4A88-86BB-D859B8D14862}" srcOrd="0" destOrd="0" presId="urn:microsoft.com/office/officeart/2005/8/layout/hierarchy6"/>
    <dgm:cxn modelId="{ED5E8E62-3F90-4DA8-8802-22401E6E146F}" srcId="{8A785701-BC90-4B09-9759-17278E68240B}" destId="{A1AD9A20-5619-45D0-A960-9BA852C7645B}" srcOrd="0" destOrd="0" parTransId="{64117C68-7304-448C-93BF-9366871A2E11}" sibTransId="{873DD088-E914-4FBA-98CD-A034F4035FD3}"/>
    <dgm:cxn modelId="{A9AE4667-4E03-46A2-A5FF-6B744BCD6707}" type="presOf" srcId="{F182B7CF-1E5F-4276-A9AC-FB22D6B40D8F}" destId="{414E654F-D3F0-4229-B6A7-FC7F15DB6640}" srcOrd="0" destOrd="0" presId="urn:microsoft.com/office/officeart/2005/8/layout/hierarchy6"/>
    <dgm:cxn modelId="{3A793771-48E0-4425-ADF4-EFD76A1C5C98}" type="presOf" srcId="{9EF06DAE-EBB3-4155-A407-8233FC7FA506}" destId="{A89EB151-3ADA-44F6-A19B-109909DDA13E}" srcOrd="0" destOrd="0" presId="urn:microsoft.com/office/officeart/2005/8/layout/hierarchy6"/>
    <dgm:cxn modelId="{792E8374-BEE5-4A83-AAF3-2E30E7A556E5}" srcId="{38763142-1AED-4591-8C75-BC055CC93D42}" destId="{8A785701-BC90-4B09-9759-17278E68240B}" srcOrd="1" destOrd="0" parTransId="{570A628F-D782-47B0-ACE4-044DDA3D0176}" sibTransId="{BCA90BE3-832B-4599-A93D-BAC379D93777}"/>
    <dgm:cxn modelId="{CD7CE655-AD57-458F-9A86-6836B98AA799}" type="presOf" srcId="{44617186-FEDE-403B-9BCC-C394778DD183}" destId="{0EC5379F-3CB4-4BF7-9886-F581B01F5955}" srcOrd="0" destOrd="0" presId="urn:microsoft.com/office/officeart/2005/8/layout/hierarchy6"/>
    <dgm:cxn modelId="{A3AA617B-AB97-4255-9DF7-70875A4BC14D}" type="presOf" srcId="{9A47E9B0-AC2A-43E1-9E19-E7917AEFBA07}" destId="{86DAB861-186F-4CDB-8729-6D6F33E67804}" srcOrd="0" destOrd="0" presId="urn:microsoft.com/office/officeart/2005/8/layout/hierarchy6"/>
    <dgm:cxn modelId="{420AF37E-1F33-4D29-8228-4D67066C6EE9}" srcId="{65AD0E82-6518-4E14-9DDF-556A6C6FF56D}" destId="{64D1DF74-77AC-4062-BC96-9454A0BCB6BE}" srcOrd="1" destOrd="0" parTransId="{9A47E9B0-AC2A-43E1-9E19-E7917AEFBA07}" sibTransId="{795E5301-D959-4493-BD6D-838B83D05F5B}"/>
    <dgm:cxn modelId="{386FDC83-727D-4713-B026-A44D4C7D1E86}" type="presOf" srcId="{200B4AEF-1D5E-4603-BA7E-8F902CF00A68}" destId="{E0FEB783-AF9F-43DD-BA4C-B94F59147CEC}" srcOrd="0" destOrd="0" presId="urn:microsoft.com/office/officeart/2005/8/layout/hierarchy6"/>
    <dgm:cxn modelId="{7D50C390-A9FE-4AE4-BA64-524C41EE4A0F}" type="presOf" srcId="{A08D9BE7-4B6C-46AF-B575-50C271CE7680}" destId="{33AE9AF6-8469-4818-B65E-1FF7E48B8A40}" srcOrd="0" destOrd="0" presId="urn:microsoft.com/office/officeart/2005/8/layout/hierarchy6"/>
    <dgm:cxn modelId="{DB7D3392-78FD-49A5-8C70-B2F336541728}" type="presOf" srcId="{38763142-1AED-4591-8C75-BC055CC93D42}" destId="{749E789C-D5AA-4789-AFFD-58956B9EE272}" srcOrd="0" destOrd="0" presId="urn:microsoft.com/office/officeart/2005/8/layout/hierarchy6"/>
    <dgm:cxn modelId="{6B974498-C3C4-4384-8A5E-F8ADBB065997}" type="presOf" srcId="{09C42683-E6DA-46AA-AC96-8AE49A062548}" destId="{1E6DCE63-38E2-4385-B3F9-763FA386B245}" srcOrd="0" destOrd="0" presId="urn:microsoft.com/office/officeart/2005/8/layout/hierarchy6"/>
    <dgm:cxn modelId="{0280DFAC-57D0-4B40-9624-CC0D235D060C}" type="presOf" srcId="{8A785701-BC90-4B09-9759-17278E68240B}" destId="{E7268AA9-06DA-4F65-9CF7-C80D313F88E9}" srcOrd="0" destOrd="0" presId="urn:microsoft.com/office/officeart/2005/8/layout/hierarchy6"/>
    <dgm:cxn modelId="{709DB1AE-A665-4431-832C-0292D32ACC85}" type="presOf" srcId="{A1AD9A20-5619-45D0-A960-9BA852C7645B}" destId="{79C0A524-36A9-4913-AD6C-D9B7C8B9D67A}" srcOrd="0" destOrd="0" presId="urn:microsoft.com/office/officeart/2005/8/layout/hierarchy6"/>
    <dgm:cxn modelId="{CA76BBB0-E272-4DCB-AF25-D61A1FCBE1D7}" type="presOf" srcId="{12B66184-417C-48BA-841A-980DE090E98A}" destId="{17385A02-456B-40F0-80E8-36FF6BECB2C0}" srcOrd="0" destOrd="0" presId="urn:microsoft.com/office/officeart/2005/8/layout/hierarchy6"/>
    <dgm:cxn modelId="{8D5F3ABD-478A-4FAB-843C-84760ADE17AC}" srcId="{8A785701-BC90-4B09-9759-17278E68240B}" destId="{A2ABA664-9ED6-46C3-9898-63C6099D8EE0}" srcOrd="1" destOrd="0" parTransId="{6C885C18-629B-4194-9584-15D1AD753D7E}" sibTransId="{B8ED815A-CAE7-4E2F-8E85-73009D8421F1}"/>
    <dgm:cxn modelId="{A7D694BF-8C68-4609-84BA-DD2AE0C622D4}" srcId="{65AD0E82-6518-4E14-9DDF-556A6C6FF56D}" destId="{F182B7CF-1E5F-4276-A9AC-FB22D6B40D8F}" srcOrd="0" destOrd="0" parTransId="{12B66184-417C-48BA-841A-980DE090E98A}" sibTransId="{322A2975-4C1C-47B6-AD57-5DEC0B6C1A24}"/>
    <dgm:cxn modelId="{D2DB84CC-E55B-4FED-BA3E-BF4F0133E8FF}" type="presOf" srcId="{64D1DF74-77AC-4062-BC96-9454A0BCB6BE}" destId="{38250DCA-8B54-45D9-AC09-9C9CF6745217}" srcOrd="0" destOrd="0" presId="urn:microsoft.com/office/officeart/2005/8/layout/hierarchy6"/>
    <dgm:cxn modelId="{E77F78CD-44D1-462C-99DE-8AD95BC1E6EA}" srcId="{38763142-1AED-4591-8C75-BC055CC93D42}" destId="{65AD0E82-6518-4E14-9DDF-556A6C6FF56D}" srcOrd="0" destOrd="0" parTransId="{A08D9BE7-4B6C-46AF-B575-50C271CE7680}" sibTransId="{10FA2E73-C150-486D-889B-58FF5CD56A83}"/>
    <dgm:cxn modelId="{E27128D3-90B1-4072-A2C7-1B8F396F2984}" type="presOf" srcId="{6C885C18-629B-4194-9584-15D1AD753D7E}" destId="{925C9169-651B-43E1-93F2-A06ECE9FF0FC}" srcOrd="0" destOrd="0" presId="urn:microsoft.com/office/officeart/2005/8/layout/hierarchy6"/>
    <dgm:cxn modelId="{DCACB2D5-5CBE-4132-BF9C-3995F3D13090}" type="presOf" srcId="{354B1D80-44FB-4A39-BC95-F1A2BA747F60}" destId="{A6952BE0-921C-41DF-AFED-AE370072DBD8}" srcOrd="0" destOrd="0" presId="urn:microsoft.com/office/officeart/2005/8/layout/hierarchy6"/>
    <dgm:cxn modelId="{569BFAE1-5614-4062-833D-CF1259C66888}" srcId="{200B4AEF-1D5E-4603-BA7E-8F902CF00A68}" destId="{38763142-1AED-4591-8C75-BC055CC93D42}" srcOrd="0" destOrd="0" parTransId="{B6495A93-7D2B-4D7A-B3C1-026C23622CB5}" sibTransId="{CEDCC868-DB83-4183-A6C3-47A3B4E3E5F3}"/>
    <dgm:cxn modelId="{F7590CE5-A510-44A6-8DD5-C9B14C95411E}" type="presOf" srcId="{EAF434C9-276B-46DF-A324-490D6BFD9819}" destId="{5BA3549E-0D53-4A3A-AEBA-26CBA51D1539}" srcOrd="0" destOrd="0" presId="urn:microsoft.com/office/officeart/2005/8/layout/hierarchy6"/>
    <dgm:cxn modelId="{8169AAEC-16BB-4626-B900-525C014FA9FD}" srcId="{65AD0E82-6518-4E14-9DDF-556A6C6FF56D}" destId="{834270F3-A70C-40F5-88B4-AF75B55A3FF8}" srcOrd="3" destOrd="0" parTransId="{EAF434C9-276B-46DF-A324-490D6BFD9819}" sibTransId="{D2DB286C-84A6-4A89-97B4-AD855DB74E5F}"/>
    <dgm:cxn modelId="{4BD62DFB-A3B2-42C2-9D7D-0DAA9115FDCD}" type="presOf" srcId="{64117C68-7304-448C-93BF-9366871A2E11}" destId="{BE60ACF4-226A-423A-A052-CF6AD00ABD49}" srcOrd="0" destOrd="0" presId="urn:microsoft.com/office/officeart/2005/8/layout/hierarchy6"/>
    <dgm:cxn modelId="{6DC4C8D8-6C8B-44B6-8B5E-F4CC4F7998C6}" type="presParOf" srcId="{E0FEB783-AF9F-43DD-BA4C-B94F59147CEC}" destId="{0A08ECFA-F6CF-4732-BC7A-6902EEA00EBC}" srcOrd="0" destOrd="0" presId="urn:microsoft.com/office/officeart/2005/8/layout/hierarchy6"/>
    <dgm:cxn modelId="{EFFCFCFD-9499-4D1F-86DC-E7F96FBD7706}" type="presParOf" srcId="{0A08ECFA-F6CF-4732-BC7A-6902EEA00EBC}" destId="{3B24E4EC-17AF-4E23-BE18-774043778F22}" srcOrd="0" destOrd="0" presId="urn:microsoft.com/office/officeart/2005/8/layout/hierarchy6"/>
    <dgm:cxn modelId="{DD997D8C-87C3-4614-B278-18AE7E3FA22A}" type="presParOf" srcId="{3B24E4EC-17AF-4E23-BE18-774043778F22}" destId="{4CC5FAB6-EAEF-415B-8F2B-40874525EB6D}" srcOrd="0" destOrd="0" presId="urn:microsoft.com/office/officeart/2005/8/layout/hierarchy6"/>
    <dgm:cxn modelId="{6D6CB9DA-1445-4A1E-8049-88B541E7C324}" type="presParOf" srcId="{4CC5FAB6-EAEF-415B-8F2B-40874525EB6D}" destId="{749E789C-D5AA-4789-AFFD-58956B9EE272}" srcOrd="0" destOrd="0" presId="urn:microsoft.com/office/officeart/2005/8/layout/hierarchy6"/>
    <dgm:cxn modelId="{EC251C78-2566-401A-91DF-67C637C0D3AE}" type="presParOf" srcId="{4CC5FAB6-EAEF-415B-8F2B-40874525EB6D}" destId="{D926FFDF-1A9B-4286-B1C5-E7355282C9C4}" srcOrd="1" destOrd="0" presId="urn:microsoft.com/office/officeart/2005/8/layout/hierarchy6"/>
    <dgm:cxn modelId="{5ED803AB-0C7E-48A0-9511-055D80125A64}" type="presParOf" srcId="{D926FFDF-1A9B-4286-B1C5-E7355282C9C4}" destId="{33AE9AF6-8469-4818-B65E-1FF7E48B8A40}" srcOrd="0" destOrd="0" presId="urn:microsoft.com/office/officeart/2005/8/layout/hierarchy6"/>
    <dgm:cxn modelId="{95DF672E-CB33-4F03-8A1B-4FE8534C66EB}" type="presParOf" srcId="{D926FFDF-1A9B-4286-B1C5-E7355282C9C4}" destId="{A8B453A8-47BC-4576-9A88-D6370A10E24B}" srcOrd="1" destOrd="0" presId="urn:microsoft.com/office/officeart/2005/8/layout/hierarchy6"/>
    <dgm:cxn modelId="{DBD9F616-3264-4A6D-9631-B7D63550B8FB}" type="presParOf" srcId="{A8B453A8-47BC-4576-9A88-D6370A10E24B}" destId="{CA15F524-82E4-4E13-BA12-813E578034B0}" srcOrd="0" destOrd="0" presId="urn:microsoft.com/office/officeart/2005/8/layout/hierarchy6"/>
    <dgm:cxn modelId="{915DBDB3-8027-4F9C-B2D4-81F8DE6C3160}" type="presParOf" srcId="{A8B453A8-47BC-4576-9A88-D6370A10E24B}" destId="{B10F44A4-FBBF-4B6E-B798-3167E5AD92D7}" srcOrd="1" destOrd="0" presId="urn:microsoft.com/office/officeart/2005/8/layout/hierarchy6"/>
    <dgm:cxn modelId="{B11EB484-977E-49FD-A775-8FEEFA68CD37}" type="presParOf" srcId="{B10F44A4-FBBF-4B6E-B798-3167E5AD92D7}" destId="{17385A02-456B-40F0-80E8-36FF6BECB2C0}" srcOrd="0" destOrd="0" presId="urn:microsoft.com/office/officeart/2005/8/layout/hierarchy6"/>
    <dgm:cxn modelId="{B2B65B5E-50FA-4D0F-9F84-137A9286E847}" type="presParOf" srcId="{B10F44A4-FBBF-4B6E-B798-3167E5AD92D7}" destId="{1132ECC6-3F4B-4441-B6D8-2CDA3E7DA82F}" srcOrd="1" destOrd="0" presId="urn:microsoft.com/office/officeart/2005/8/layout/hierarchy6"/>
    <dgm:cxn modelId="{856E8F58-F2AB-4907-AF3F-2B3F13BEC57C}" type="presParOf" srcId="{1132ECC6-3F4B-4441-B6D8-2CDA3E7DA82F}" destId="{414E654F-D3F0-4229-B6A7-FC7F15DB6640}" srcOrd="0" destOrd="0" presId="urn:microsoft.com/office/officeart/2005/8/layout/hierarchy6"/>
    <dgm:cxn modelId="{0C2F1FE0-77F3-431E-876A-33194CA43566}" type="presParOf" srcId="{1132ECC6-3F4B-4441-B6D8-2CDA3E7DA82F}" destId="{40E48FD9-E194-4E0C-BCA7-B13E9815B264}" srcOrd="1" destOrd="0" presId="urn:microsoft.com/office/officeart/2005/8/layout/hierarchy6"/>
    <dgm:cxn modelId="{B5A3F40D-903C-4250-B04D-F58977A25857}" type="presParOf" srcId="{B10F44A4-FBBF-4B6E-B798-3167E5AD92D7}" destId="{86DAB861-186F-4CDB-8729-6D6F33E67804}" srcOrd="2" destOrd="0" presId="urn:microsoft.com/office/officeart/2005/8/layout/hierarchy6"/>
    <dgm:cxn modelId="{EC63F777-743D-4E8F-A21C-44F835D8400C}" type="presParOf" srcId="{B10F44A4-FBBF-4B6E-B798-3167E5AD92D7}" destId="{DDEBFD5E-2CC0-40AA-9026-471B5A283CCB}" srcOrd="3" destOrd="0" presId="urn:microsoft.com/office/officeart/2005/8/layout/hierarchy6"/>
    <dgm:cxn modelId="{81997009-3DA3-41D1-AF48-EFFCAE0A661E}" type="presParOf" srcId="{DDEBFD5E-2CC0-40AA-9026-471B5A283CCB}" destId="{38250DCA-8B54-45D9-AC09-9C9CF6745217}" srcOrd="0" destOrd="0" presId="urn:microsoft.com/office/officeart/2005/8/layout/hierarchy6"/>
    <dgm:cxn modelId="{06ADEA64-2A6F-4C28-95A7-E4CEB4F49D34}" type="presParOf" srcId="{DDEBFD5E-2CC0-40AA-9026-471B5A283CCB}" destId="{8217B920-6044-4C37-A4C4-1C64C264961D}" srcOrd="1" destOrd="0" presId="urn:microsoft.com/office/officeart/2005/8/layout/hierarchy6"/>
    <dgm:cxn modelId="{D800276A-8870-4B31-AD00-5AED32F376AD}" type="presParOf" srcId="{B10F44A4-FBBF-4B6E-B798-3167E5AD92D7}" destId="{1E6DCE63-38E2-4385-B3F9-763FA386B245}" srcOrd="4" destOrd="0" presId="urn:microsoft.com/office/officeart/2005/8/layout/hierarchy6"/>
    <dgm:cxn modelId="{79A6243B-6479-478E-94F8-F726D503869C}" type="presParOf" srcId="{B10F44A4-FBBF-4B6E-B798-3167E5AD92D7}" destId="{C9BD88C4-3113-45D7-AFD6-A887829B5AA4}" srcOrd="5" destOrd="0" presId="urn:microsoft.com/office/officeart/2005/8/layout/hierarchy6"/>
    <dgm:cxn modelId="{EECC8E7B-6B89-4835-9349-6AD69E91EB36}" type="presParOf" srcId="{C9BD88C4-3113-45D7-AFD6-A887829B5AA4}" destId="{A6952BE0-921C-41DF-AFED-AE370072DBD8}" srcOrd="0" destOrd="0" presId="urn:microsoft.com/office/officeart/2005/8/layout/hierarchy6"/>
    <dgm:cxn modelId="{3A9FEC6B-7AA9-459C-BEFF-991594E9EB93}" type="presParOf" srcId="{C9BD88C4-3113-45D7-AFD6-A887829B5AA4}" destId="{543CDDA8-EB67-4E3F-B39C-DEAE522F8787}" srcOrd="1" destOrd="0" presId="urn:microsoft.com/office/officeart/2005/8/layout/hierarchy6"/>
    <dgm:cxn modelId="{F38CD895-70AD-48DD-8DFB-F70871E8AEF7}" type="presParOf" srcId="{B10F44A4-FBBF-4B6E-B798-3167E5AD92D7}" destId="{5BA3549E-0D53-4A3A-AEBA-26CBA51D1539}" srcOrd="6" destOrd="0" presId="urn:microsoft.com/office/officeart/2005/8/layout/hierarchy6"/>
    <dgm:cxn modelId="{D40334CC-49EB-4F30-9A4C-5575A8415804}" type="presParOf" srcId="{B10F44A4-FBBF-4B6E-B798-3167E5AD92D7}" destId="{5032D723-F09A-46CC-B3C0-AEB7DEC0204A}" srcOrd="7" destOrd="0" presId="urn:microsoft.com/office/officeart/2005/8/layout/hierarchy6"/>
    <dgm:cxn modelId="{A3A0DB81-2CF7-4484-8286-776EE24AC298}" type="presParOf" srcId="{5032D723-F09A-46CC-B3C0-AEB7DEC0204A}" destId="{0712A7C0-28D2-4320-B104-DA1E58B9E590}" srcOrd="0" destOrd="0" presId="urn:microsoft.com/office/officeart/2005/8/layout/hierarchy6"/>
    <dgm:cxn modelId="{F28C9BA7-4635-4BD1-B8F2-4088BC29B67F}" type="presParOf" srcId="{5032D723-F09A-46CC-B3C0-AEB7DEC0204A}" destId="{E7D48D8D-AC31-4B1A-A712-D7C32CFA6274}" srcOrd="1" destOrd="0" presId="urn:microsoft.com/office/officeart/2005/8/layout/hierarchy6"/>
    <dgm:cxn modelId="{8C8586A7-E067-4220-9EDF-196B30579D19}" type="presParOf" srcId="{B10F44A4-FBBF-4B6E-B798-3167E5AD92D7}" destId="{0EC5379F-3CB4-4BF7-9886-F581B01F5955}" srcOrd="8" destOrd="0" presId="urn:microsoft.com/office/officeart/2005/8/layout/hierarchy6"/>
    <dgm:cxn modelId="{528EE2E2-31CE-488B-B7FA-417C0A0560A1}" type="presParOf" srcId="{B10F44A4-FBBF-4B6E-B798-3167E5AD92D7}" destId="{B745E4AC-A4A6-49EF-B9FC-714BE7B94EBB}" srcOrd="9" destOrd="0" presId="urn:microsoft.com/office/officeart/2005/8/layout/hierarchy6"/>
    <dgm:cxn modelId="{A1B84657-708A-41F4-B648-85121857E08E}" type="presParOf" srcId="{B745E4AC-A4A6-49EF-B9FC-714BE7B94EBB}" destId="{A89EB151-3ADA-44F6-A19B-109909DDA13E}" srcOrd="0" destOrd="0" presId="urn:microsoft.com/office/officeart/2005/8/layout/hierarchy6"/>
    <dgm:cxn modelId="{7E68F083-CD26-4ECE-81FD-614E9C7D0813}" type="presParOf" srcId="{B745E4AC-A4A6-49EF-B9FC-714BE7B94EBB}" destId="{6687E381-6260-40BD-8C43-B4F0A750DDE5}" srcOrd="1" destOrd="0" presId="urn:microsoft.com/office/officeart/2005/8/layout/hierarchy6"/>
    <dgm:cxn modelId="{7869C83E-791A-4478-A13D-B114B2D01F03}" type="presParOf" srcId="{D926FFDF-1A9B-4286-B1C5-E7355282C9C4}" destId="{3D90001E-8E1B-4A88-86BB-D859B8D14862}" srcOrd="2" destOrd="0" presId="urn:microsoft.com/office/officeart/2005/8/layout/hierarchy6"/>
    <dgm:cxn modelId="{77A931BB-B4AE-4684-AB27-428485EAB1F4}" type="presParOf" srcId="{D926FFDF-1A9B-4286-B1C5-E7355282C9C4}" destId="{6659005E-9ABF-479F-8B4A-54C8274110DF}" srcOrd="3" destOrd="0" presId="urn:microsoft.com/office/officeart/2005/8/layout/hierarchy6"/>
    <dgm:cxn modelId="{E020F6FF-66DD-4553-9455-43376D447816}" type="presParOf" srcId="{6659005E-9ABF-479F-8B4A-54C8274110DF}" destId="{E7268AA9-06DA-4F65-9CF7-C80D313F88E9}" srcOrd="0" destOrd="0" presId="urn:microsoft.com/office/officeart/2005/8/layout/hierarchy6"/>
    <dgm:cxn modelId="{47C4E40B-4C9E-4CB9-9167-2D3CF12BAB21}" type="presParOf" srcId="{6659005E-9ABF-479F-8B4A-54C8274110DF}" destId="{BE53E77D-351F-430C-A97D-9B3B88CE3545}" srcOrd="1" destOrd="0" presId="urn:microsoft.com/office/officeart/2005/8/layout/hierarchy6"/>
    <dgm:cxn modelId="{4DC05E62-182E-4F99-9383-1AE55AD62428}" type="presParOf" srcId="{BE53E77D-351F-430C-A97D-9B3B88CE3545}" destId="{BE60ACF4-226A-423A-A052-CF6AD00ABD49}" srcOrd="0" destOrd="0" presId="urn:microsoft.com/office/officeart/2005/8/layout/hierarchy6"/>
    <dgm:cxn modelId="{BBC17660-FD1F-4372-A3B1-8FEB24F6B16C}" type="presParOf" srcId="{BE53E77D-351F-430C-A97D-9B3B88CE3545}" destId="{65A6C6E1-0C5E-4CC4-87BE-0501BA5BD7AA}" srcOrd="1" destOrd="0" presId="urn:microsoft.com/office/officeart/2005/8/layout/hierarchy6"/>
    <dgm:cxn modelId="{F55379E8-EA49-4A1B-AEA8-9E88D816BF59}" type="presParOf" srcId="{65A6C6E1-0C5E-4CC4-87BE-0501BA5BD7AA}" destId="{79C0A524-36A9-4913-AD6C-D9B7C8B9D67A}" srcOrd="0" destOrd="0" presId="urn:microsoft.com/office/officeart/2005/8/layout/hierarchy6"/>
    <dgm:cxn modelId="{A4648728-5274-4F05-8F53-C8A0620114D2}" type="presParOf" srcId="{65A6C6E1-0C5E-4CC4-87BE-0501BA5BD7AA}" destId="{5F95580D-F5CC-461E-B8BB-AD2C4506B909}" srcOrd="1" destOrd="0" presId="urn:microsoft.com/office/officeart/2005/8/layout/hierarchy6"/>
    <dgm:cxn modelId="{CE7FF70B-11B2-4DA0-8D8B-04E59F9A4880}" type="presParOf" srcId="{BE53E77D-351F-430C-A97D-9B3B88CE3545}" destId="{925C9169-651B-43E1-93F2-A06ECE9FF0FC}" srcOrd="2" destOrd="0" presId="urn:microsoft.com/office/officeart/2005/8/layout/hierarchy6"/>
    <dgm:cxn modelId="{08A221FA-89D5-4142-8BEC-AC9E9431E553}" type="presParOf" srcId="{BE53E77D-351F-430C-A97D-9B3B88CE3545}" destId="{F84094DC-5C92-4974-8324-ABEFA00D435F}" srcOrd="3" destOrd="0" presId="urn:microsoft.com/office/officeart/2005/8/layout/hierarchy6"/>
    <dgm:cxn modelId="{7530D856-1128-4802-B5A0-848C432B16A7}" type="presParOf" srcId="{F84094DC-5C92-4974-8324-ABEFA00D435F}" destId="{01CB0BEC-EDED-4275-A3A1-6396CFC8E98B}" srcOrd="0" destOrd="0" presId="urn:microsoft.com/office/officeart/2005/8/layout/hierarchy6"/>
    <dgm:cxn modelId="{5F86FA20-9578-4610-A771-73BA94EA7F27}" type="presParOf" srcId="{F84094DC-5C92-4974-8324-ABEFA00D435F}" destId="{E9C83AB6-4E17-4846-A261-5D8C95AA8EFC}" srcOrd="1" destOrd="0" presId="urn:microsoft.com/office/officeart/2005/8/layout/hierarchy6"/>
    <dgm:cxn modelId="{3F0595EE-2F9C-48B9-9F9D-8FFEAD40B598}" type="presParOf" srcId="{E0FEB783-AF9F-43DD-BA4C-B94F59147CEC}" destId="{BBCA4500-64AC-4D2D-8855-000F8F727458}"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D3466-BF52-4EA9-AB6F-958F1A91E2B3}">
      <dsp:nvSpPr>
        <dsp:cNvPr id="0" name=""/>
        <dsp:cNvSpPr/>
      </dsp:nvSpPr>
      <dsp:spPr>
        <a:xfrm>
          <a:off x="2296908" y="452143"/>
          <a:ext cx="3102999" cy="3102999"/>
        </a:xfrm>
        <a:prstGeom prst="blockArc">
          <a:avLst>
            <a:gd name="adj1" fmla="val 12600000"/>
            <a:gd name="adj2" fmla="val 16200000"/>
            <a:gd name="adj3" fmla="val 451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8FD5EF-F403-4615-8B87-5F6BA8D2957B}">
      <dsp:nvSpPr>
        <dsp:cNvPr id="0" name=""/>
        <dsp:cNvSpPr/>
      </dsp:nvSpPr>
      <dsp:spPr>
        <a:xfrm>
          <a:off x="2296908" y="452143"/>
          <a:ext cx="3102999" cy="3102999"/>
        </a:xfrm>
        <a:prstGeom prst="blockArc">
          <a:avLst>
            <a:gd name="adj1" fmla="val 9000000"/>
            <a:gd name="adj2" fmla="val 12600000"/>
            <a:gd name="adj3" fmla="val 451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4B46C1-AC99-4FC7-A182-7D995EA58FA6}">
      <dsp:nvSpPr>
        <dsp:cNvPr id="0" name=""/>
        <dsp:cNvSpPr/>
      </dsp:nvSpPr>
      <dsp:spPr>
        <a:xfrm>
          <a:off x="2296908" y="452143"/>
          <a:ext cx="3102999" cy="3102999"/>
        </a:xfrm>
        <a:prstGeom prst="blockArc">
          <a:avLst>
            <a:gd name="adj1" fmla="val 5400000"/>
            <a:gd name="adj2" fmla="val 9000000"/>
            <a:gd name="adj3" fmla="val 451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48B3F6-CEA1-4BFD-98AE-0834E9973DA9}">
      <dsp:nvSpPr>
        <dsp:cNvPr id="0" name=""/>
        <dsp:cNvSpPr/>
      </dsp:nvSpPr>
      <dsp:spPr>
        <a:xfrm>
          <a:off x="2296908" y="452143"/>
          <a:ext cx="3102999" cy="3102999"/>
        </a:xfrm>
        <a:prstGeom prst="blockArc">
          <a:avLst>
            <a:gd name="adj1" fmla="val 1800000"/>
            <a:gd name="adj2" fmla="val 5400000"/>
            <a:gd name="adj3" fmla="val 451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D4492-EA73-4EE8-A897-08734F25FE49}">
      <dsp:nvSpPr>
        <dsp:cNvPr id="0" name=""/>
        <dsp:cNvSpPr/>
      </dsp:nvSpPr>
      <dsp:spPr>
        <a:xfrm>
          <a:off x="2296908" y="452143"/>
          <a:ext cx="3102999" cy="3102999"/>
        </a:xfrm>
        <a:prstGeom prst="blockArc">
          <a:avLst>
            <a:gd name="adj1" fmla="val 19800000"/>
            <a:gd name="adj2" fmla="val 1800000"/>
            <a:gd name="adj3" fmla="val 451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42A36B-7705-45B7-BA74-506BE81BE4F5}">
      <dsp:nvSpPr>
        <dsp:cNvPr id="0" name=""/>
        <dsp:cNvSpPr/>
      </dsp:nvSpPr>
      <dsp:spPr>
        <a:xfrm>
          <a:off x="2296908" y="452143"/>
          <a:ext cx="3102999" cy="3102999"/>
        </a:xfrm>
        <a:prstGeom prst="blockArc">
          <a:avLst>
            <a:gd name="adj1" fmla="val 16200000"/>
            <a:gd name="adj2" fmla="val 19800000"/>
            <a:gd name="adj3" fmla="val 451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05A2FA-4380-4152-99FA-0BEA461EFAAE}">
      <dsp:nvSpPr>
        <dsp:cNvPr id="0" name=""/>
        <dsp:cNvSpPr/>
      </dsp:nvSpPr>
      <dsp:spPr>
        <a:xfrm>
          <a:off x="3153139" y="1308374"/>
          <a:ext cx="1390538" cy="139053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rtl="0">
            <a:lnSpc>
              <a:spcPct val="90000"/>
            </a:lnSpc>
            <a:spcBef>
              <a:spcPct val="0"/>
            </a:spcBef>
            <a:spcAft>
              <a:spcPct val="35000"/>
            </a:spcAft>
            <a:buNone/>
          </a:pPr>
          <a:r>
            <a:rPr lang="zh-CN" altLang="en-US" sz="3500" kern="1200" dirty="0">
              <a:latin typeface="+mn-lt"/>
              <a:ea typeface="+mn-ea"/>
              <a:cs typeface="+mn-ea"/>
              <a:sym typeface="+mn-lt"/>
            </a:rPr>
            <a:t>挑战</a:t>
          </a:r>
          <a:endParaRPr lang="zh-CN" sz="3500" kern="1200" dirty="0">
            <a:latin typeface="+mn-lt"/>
            <a:ea typeface="+mn-ea"/>
            <a:cs typeface="+mn-ea"/>
            <a:sym typeface="+mn-lt"/>
          </a:endParaRPr>
        </a:p>
      </dsp:txBody>
      <dsp:txXfrm>
        <a:off x="3356779" y="1512014"/>
        <a:ext cx="983258" cy="983258"/>
      </dsp:txXfrm>
    </dsp:sp>
    <dsp:sp modelId="{5D993D66-F9D4-4D32-84E5-D5B48AC863C5}">
      <dsp:nvSpPr>
        <dsp:cNvPr id="0" name=""/>
        <dsp:cNvSpPr/>
      </dsp:nvSpPr>
      <dsp:spPr>
        <a:xfrm>
          <a:off x="3361720" y="496"/>
          <a:ext cx="973376" cy="97337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zh-CN" altLang="en-US" sz="2100" kern="1200" dirty="0">
              <a:latin typeface="+mn-lt"/>
              <a:ea typeface="+mn-ea"/>
              <a:cs typeface="+mn-ea"/>
              <a:sym typeface="+mn-lt"/>
            </a:rPr>
            <a:t>频谱资源</a:t>
          </a:r>
          <a:endParaRPr lang="zh-CN" sz="2100" kern="1200" dirty="0">
            <a:latin typeface="+mn-lt"/>
            <a:ea typeface="+mn-ea"/>
            <a:cs typeface="+mn-ea"/>
            <a:sym typeface="+mn-lt"/>
          </a:endParaRPr>
        </a:p>
      </dsp:txBody>
      <dsp:txXfrm>
        <a:off x="3504268" y="143044"/>
        <a:ext cx="688280" cy="688280"/>
      </dsp:txXfrm>
    </dsp:sp>
    <dsp:sp modelId="{C5DAD310-655E-4C7A-92BC-63847991602D}">
      <dsp:nvSpPr>
        <dsp:cNvPr id="0" name=""/>
        <dsp:cNvSpPr/>
      </dsp:nvSpPr>
      <dsp:spPr>
        <a:xfrm>
          <a:off x="4675011" y="758725"/>
          <a:ext cx="973376" cy="97337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zh-CN" altLang="en-US" sz="2100" kern="1200" dirty="0">
              <a:latin typeface="+mn-lt"/>
              <a:ea typeface="+mn-ea"/>
              <a:cs typeface="+mn-ea"/>
              <a:sym typeface="+mn-lt"/>
            </a:rPr>
            <a:t>信道</a:t>
          </a:r>
          <a:endParaRPr lang="zh-CN" sz="2100" kern="1200" dirty="0">
            <a:latin typeface="+mn-lt"/>
            <a:ea typeface="+mn-ea"/>
            <a:cs typeface="+mn-ea"/>
            <a:sym typeface="+mn-lt"/>
          </a:endParaRPr>
        </a:p>
      </dsp:txBody>
      <dsp:txXfrm>
        <a:off x="4817559" y="901273"/>
        <a:ext cx="688280" cy="688280"/>
      </dsp:txXfrm>
    </dsp:sp>
    <dsp:sp modelId="{440F60C3-EE02-4018-8ABC-4E48A7A3FC40}">
      <dsp:nvSpPr>
        <dsp:cNvPr id="0" name=""/>
        <dsp:cNvSpPr/>
      </dsp:nvSpPr>
      <dsp:spPr>
        <a:xfrm>
          <a:off x="4675011" y="2275184"/>
          <a:ext cx="973376" cy="97337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zh-CN" altLang="en-US" sz="2100" kern="1200" dirty="0">
              <a:latin typeface="+mn-lt"/>
              <a:ea typeface="+mn-ea"/>
              <a:cs typeface="+mn-ea"/>
              <a:sym typeface="+mn-lt"/>
            </a:rPr>
            <a:t>功率</a:t>
          </a:r>
          <a:endParaRPr lang="zh-CN" sz="2100" kern="1200" dirty="0">
            <a:latin typeface="+mn-lt"/>
            <a:ea typeface="+mn-ea"/>
            <a:cs typeface="+mn-ea"/>
            <a:sym typeface="+mn-lt"/>
          </a:endParaRPr>
        </a:p>
      </dsp:txBody>
      <dsp:txXfrm>
        <a:off x="4817559" y="2417732"/>
        <a:ext cx="688280" cy="688280"/>
      </dsp:txXfrm>
    </dsp:sp>
    <dsp:sp modelId="{E952B5B9-D12F-41A4-8419-F112E757B55C}">
      <dsp:nvSpPr>
        <dsp:cNvPr id="0" name=""/>
        <dsp:cNvSpPr/>
      </dsp:nvSpPr>
      <dsp:spPr>
        <a:xfrm>
          <a:off x="3361720" y="3033413"/>
          <a:ext cx="973376" cy="97337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zh-CN" altLang="en-US" sz="2100" kern="1200">
              <a:latin typeface="+mn-lt"/>
              <a:ea typeface="+mn-ea"/>
              <a:cs typeface="+mn-ea"/>
              <a:sym typeface="+mn-lt"/>
            </a:rPr>
            <a:t>干扰</a:t>
          </a:r>
          <a:endParaRPr lang="zh-CN" sz="2100" kern="1200" dirty="0">
            <a:latin typeface="+mn-lt"/>
            <a:ea typeface="+mn-ea"/>
            <a:cs typeface="+mn-ea"/>
            <a:sym typeface="+mn-lt"/>
          </a:endParaRPr>
        </a:p>
      </dsp:txBody>
      <dsp:txXfrm>
        <a:off x="3504268" y="3175961"/>
        <a:ext cx="688280" cy="688280"/>
      </dsp:txXfrm>
    </dsp:sp>
    <dsp:sp modelId="{47D9E202-2969-484D-B535-A58FEFCD02D8}">
      <dsp:nvSpPr>
        <dsp:cNvPr id="0" name=""/>
        <dsp:cNvSpPr/>
      </dsp:nvSpPr>
      <dsp:spPr>
        <a:xfrm>
          <a:off x="2048428" y="2275184"/>
          <a:ext cx="973376" cy="97337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zh-CN" altLang="en-US" sz="2100" kern="1200" dirty="0">
              <a:latin typeface="+mn-lt"/>
              <a:ea typeface="+mn-ea"/>
              <a:cs typeface="+mn-ea"/>
              <a:sym typeface="+mn-lt"/>
            </a:rPr>
            <a:t>器件</a:t>
          </a:r>
          <a:endParaRPr lang="zh-CN" sz="2100" kern="1200" dirty="0">
            <a:latin typeface="+mn-lt"/>
            <a:ea typeface="+mn-ea"/>
            <a:cs typeface="+mn-ea"/>
            <a:sym typeface="+mn-lt"/>
          </a:endParaRPr>
        </a:p>
      </dsp:txBody>
      <dsp:txXfrm>
        <a:off x="2190976" y="2417732"/>
        <a:ext cx="688280" cy="688280"/>
      </dsp:txXfrm>
    </dsp:sp>
    <dsp:sp modelId="{C90BE26F-777A-483E-BDF3-2EADE0E0BBB4}">
      <dsp:nvSpPr>
        <dsp:cNvPr id="0" name=""/>
        <dsp:cNvSpPr/>
      </dsp:nvSpPr>
      <dsp:spPr>
        <a:xfrm>
          <a:off x="2048428" y="758725"/>
          <a:ext cx="973376" cy="97337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rtl="0">
            <a:lnSpc>
              <a:spcPct val="90000"/>
            </a:lnSpc>
            <a:spcBef>
              <a:spcPct val="0"/>
            </a:spcBef>
            <a:spcAft>
              <a:spcPct val="35000"/>
            </a:spcAft>
            <a:buNone/>
          </a:pPr>
          <a:r>
            <a:rPr lang="zh-CN" altLang="en-US" sz="2100" kern="1200" dirty="0">
              <a:latin typeface="+mn-lt"/>
              <a:ea typeface="+mn-ea"/>
              <a:cs typeface="+mn-ea"/>
              <a:sym typeface="+mn-lt"/>
            </a:rPr>
            <a:t>无缝接入</a:t>
          </a:r>
          <a:endParaRPr lang="zh-CN" sz="2100" kern="1200" dirty="0">
            <a:latin typeface="+mn-lt"/>
            <a:ea typeface="+mn-ea"/>
            <a:cs typeface="+mn-ea"/>
            <a:sym typeface="+mn-lt"/>
          </a:endParaRPr>
        </a:p>
      </dsp:txBody>
      <dsp:txXfrm>
        <a:off x="2190976" y="901273"/>
        <a:ext cx="688280" cy="688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E789C-D5AA-4789-AFFD-58956B9EE272}">
      <dsp:nvSpPr>
        <dsp:cNvPr id="0" name=""/>
        <dsp:cNvSpPr/>
      </dsp:nvSpPr>
      <dsp:spPr>
        <a:xfrm>
          <a:off x="3389378" y="172"/>
          <a:ext cx="1687172" cy="54784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latin typeface="+mn-lt"/>
              <a:ea typeface="+mn-ea"/>
              <a:cs typeface="+mn-ea"/>
              <a:sym typeface="+mn-lt"/>
            </a:rPr>
            <a:t>5G</a:t>
          </a:r>
          <a:r>
            <a:rPr lang="zh-CN" altLang="en-US" sz="1800" b="1" kern="1200" dirty="0">
              <a:latin typeface="+mn-lt"/>
              <a:ea typeface="+mn-ea"/>
              <a:cs typeface="+mn-ea"/>
              <a:sym typeface="+mn-lt"/>
            </a:rPr>
            <a:t>主要业务</a:t>
          </a:r>
        </a:p>
      </dsp:txBody>
      <dsp:txXfrm>
        <a:off x="3405424" y="16218"/>
        <a:ext cx="1655080" cy="515748"/>
      </dsp:txXfrm>
    </dsp:sp>
    <dsp:sp modelId="{33AE9AF6-8469-4818-B65E-1FF7E48B8A40}">
      <dsp:nvSpPr>
        <dsp:cNvPr id="0" name=""/>
        <dsp:cNvSpPr/>
      </dsp:nvSpPr>
      <dsp:spPr>
        <a:xfrm>
          <a:off x="2809511" y="548012"/>
          <a:ext cx="1423453" cy="219974"/>
        </a:xfrm>
        <a:custGeom>
          <a:avLst/>
          <a:gdLst/>
          <a:ahLst/>
          <a:cxnLst/>
          <a:rect l="0" t="0" r="0" b="0"/>
          <a:pathLst>
            <a:path>
              <a:moveTo>
                <a:pt x="1423453" y="0"/>
              </a:moveTo>
              <a:lnTo>
                <a:pt x="1423453" y="109987"/>
              </a:lnTo>
              <a:lnTo>
                <a:pt x="0" y="109987"/>
              </a:lnTo>
              <a:lnTo>
                <a:pt x="0" y="21997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A15F524-82E4-4E13-BA12-813E578034B0}">
      <dsp:nvSpPr>
        <dsp:cNvPr id="0" name=""/>
        <dsp:cNvSpPr/>
      </dsp:nvSpPr>
      <dsp:spPr>
        <a:xfrm>
          <a:off x="2145167" y="767986"/>
          <a:ext cx="1328688" cy="5478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mn-lt"/>
              <a:ea typeface="+mn-ea"/>
              <a:cs typeface="+mn-ea"/>
              <a:sym typeface="+mn-lt"/>
            </a:rPr>
            <a:t>移动互联网</a:t>
          </a:r>
        </a:p>
      </dsp:txBody>
      <dsp:txXfrm>
        <a:off x="2161213" y="784032"/>
        <a:ext cx="1296596" cy="515748"/>
      </dsp:txXfrm>
    </dsp:sp>
    <dsp:sp modelId="{17385A02-456B-40F0-80E8-36FF6BECB2C0}">
      <dsp:nvSpPr>
        <dsp:cNvPr id="0" name=""/>
        <dsp:cNvSpPr/>
      </dsp:nvSpPr>
      <dsp:spPr>
        <a:xfrm>
          <a:off x="672934" y="1315827"/>
          <a:ext cx="2136577" cy="219136"/>
        </a:xfrm>
        <a:custGeom>
          <a:avLst/>
          <a:gdLst/>
          <a:ahLst/>
          <a:cxnLst/>
          <a:rect l="0" t="0" r="0" b="0"/>
          <a:pathLst>
            <a:path>
              <a:moveTo>
                <a:pt x="2136577" y="0"/>
              </a:moveTo>
              <a:lnTo>
                <a:pt x="2136577" y="109568"/>
              </a:lnTo>
              <a:lnTo>
                <a:pt x="0" y="109568"/>
              </a:lnTo>
              <a:lnTo>
                <a:pt x="0" y="21913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14E654F-D3F0-4229-B6A7-FC7F15DB6640}">
      <dsp:nvSpPr>
        <dsp:cNvPr id="0" name=""/>
        <dsp:cNvSpPr/>
      </dsp:nvSpPr>
      <dsp:spPr>
        <a:xfrm>
          <a:off x="262054" y="1534963"/>
          <a:ext cx="821760" cy="54784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mn-lt"/>
              <a:ea typeface="+mn-ea"/>
              <a:cs typeface="+mn-ea"/>
              <a:sym typeface="+mn-lt"/>
            </a:rPr>
            <a:t>流类</a:t>
          </a:r>
        </a:p>
      </dsp:txBody>
      <dsp:txXfrm>
        <a:off x="278100" y="1551009"/>
        <a:ext cx="789668" cy="515748"/>
      </dsp:txXfrm>
    </dsp:sp>
    <dsp:sp modelId="{86DAB861-186F-4CDB-8729-6D6F33E67804}">
      <dsp:nvSpPr>
        <dsp:cNvPr id="0" name=""/>
        <dsp:cNvSpPr/>
      </dsp:nvSpPr>
      <dsp:spPr>
        <a:xfrm>
          <a:off x="1741223" y="1315827"/>
          <a:ext cx="1068288" cy="219136"/>
        </a:xfrm>
        <a:custGeom>
          <a:avLst/>
          <a:gdLst/>
          <a:ahLst/>
          <a:cxnLst/>
          <a:rect l="0" t="0" r="0" b="0"/>
          <a:pathLst>
            <a:path>
              <a:moveTo>
                <a:pt x="1068288" y="0"/>
              </a:moveTo>
              <a:lnTo>
                <a:pt x="1068288" y="109568"/>
              </a:lnTo>
              <a:lnTo>
                <a:pt x="0" y="109568"/>
              </a:lnTo>
              <a:lnTo>
                <a:pt x="0" y="21913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8250DCA-8B54-45D9-AC09-9C9CF6745217}">
      <dsp:nvSpPr>
        <dsp:cNvPr id="0" name=""/>
        <dsp:cNvSpPr/>
      </dsp:nvSpPr>
      <dsp:spPr>
        <a:xfrm>
          <a:off x="1330343" y="1534963"/>
          <a:ext cx="821760" cy="54784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会话类</a:t>
          </a:r>
        </a:p>
      </dsp:txBody>
      <dsp:txXfrm>
        <a:off x="1346389" y="1551009"/>
        <a:ext cx="789668" cy="515748"/>
      </dsp:txXfrm>
    </dsp:sp>
    <dsp:sp modelId="{1E6DCE63-38E2-4385-B3F9-763FA386B245}">
      <dsp:nvSpPr>
        <dsp:cNvPr id="0" name=""/>
        <dsp:cNvSpPr/>
      </dsp:nvSpPr>
      <dsp:spPr>
        <a:xfrm>
          <a:off x="2763791" y="1315827"/>
          <a:ext cx="91440" cy="219136"/>
        </a:xfrm>
        <a:custGeom>
          <a:avLst/>
          <a:gdLst/>
          <a:ahLst/>
          <a:cxnLst/>
          <a:rect l="0" t="0" r="0" b="0"/>
          <a:pathLst>
            <a:path>
              <a:moveTo>
                <a:pt x="45720" y="0"/>
              </a:moveTo>
              <a:lnTo>
                <a:pt x="45720" y="21913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952BE0-921C-41DF-AFED-AE370072DBD8}">
      <dsp:nvSpPr>
        <dsp:cNvPr id="0" name=""/>
        <dsp:cNvSpPr/>
      </dsp:nvSpPr>
      <dsp:spPr>
        <a:xfrm>
          <a:off x="2398631" y="1534963"/>
          <a:ext cx="821760" cy="54784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交互类</a:t>
          </a:r>
        </a:p>
      </dsp:txBody>
      <dsp:txXfrm>
        <a:off x="2414677" y="1551009"/>
        <a:ext cx="789668" cy="515748"/>
      </dsp:txXfrm>
    </dsp:sp>
    <dsp:sp modelId="{5BA3549E-0D53-4A3A-AEBA-26CBA51D1539}">
      <dsp:nvSpPr>
        <dsp:cNvPr id="0" name=""/>
        <dsp:cNvSpPr/>
      </dsp:nvSpPr>
      <dsp:spPr>
        <a:xfrm>
          <a:off x="2809511" y="1315827"/>
          <a:ext cx="1068288" cy="219136"/>
        </a:xfrm>
        <a:custGeom>
          <a:avLst/>
          <a:gdLst/>
          <a:ahLst/>
          <a:cxnLst/>
          <a:rect l="0" t="0" r="0" b="0"/>
          <a:pathLst>
            <a:path>
              <a:moveTo>
                <a:pt x="0" y="0"/>
              </a:moveTo>
              <a:lnTo>
                <a:pt x="0" y="109568"/>
              </a:lnTo>
              <a:lnTo>
                <a:pt x="1068288" y="109568"/>
              </a:lnTo>
              <a:lnTo>
                <a:pt x="1068288" y="21913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712A7C0-28D2-4320-B104-DA1E58B9E590}">
      <dsp:nvSpPr>
        <dsp:cNvPr id="0" name=""/>
        <dsp:cNvSpPr/>
      </dsp:nvSpPr>
      <dsp:spPr>
        <a:xfrm>
          <a:off x="3466920" y="1534963"/>
          <a:ext cx="821760" cy="54784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传输类</a:t>
          </a:r>
        </a:p>
      </dsp:txBody>
      <dsp:txXfrm>
        <a:off x="3482966" y="1551009"/>
        <a:ext cx="789668" cy="515748"/>
      </dsp:txXfrm>
    </dsp:sp>
    <dsp:sp modelId="{0EC5379F-3CB4-4BF7-9886-F581B01F5955}">
      <dsp:nvSpPr>
        <dsp:cNvPr id="0" name=""/>
        <dsp:cNvSpPr/>
      </dsp:nvSpPr>
      <dsp:spPr>
        <a:xfrm>
          <a:off x="2809511" y="1315827"/>
          <a:ext cx="2136577" cy="219136"/>
        </a:xfrm>
        <a:custGeom>
          <a:avLst/>
          <a:gdLst/>
          <a:ahLst/>
          <a:cxnLst/>
          <a:rect l="0" t="0" r="0" b="0"/>
          <a:pathLst>
            <a:path>
              <a:moveTo>
                <a:pt x="0" y="0"/>
              </a:moveTo>
              <a:lnTo>
                <a:pt x="0" y="109568"/>
              </a:lnTo>
              <a:lnTo>
                <a:pt x="2136577" y="109568"/>
              </a:lnTo>
              <a:lnTo>
                <a:pt x="2136577" y="21913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89EB151-3ADA-44F6-A19B-109909DDA13E}">
      <dsp:nvSpPr>
        <dsp:cNvPr id="0" name=""/>
        <dsp:cNvSpPr/>
      </dsp:nvSpPr>
      <dsp:spPr>
        <a:xfrm>
          <a:off x="4535208" y="1534963"/>
          <a:ext cx="821760" cy="54784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消息类</a:t>
          </a:r>
        </a:p>
      </dsp:txBody>
      <dsp:txXfrm>
        <a:off x="4551254" y="1551009"/>
        <a:ext cx="789668" cy="515748"/>
      </dsp:txXfrm>
    </dsp:sp>
    <dsp:sp modelId="{3D90001E-8E1B-4A88-86BB-D859B8D14862}">
      <dsp:nvSpPr>
        <dsp:cNvPr id="0" name=""/>
        <dsp:cNvSpPr/>
      </dsp:nvSpPr>
      <dsp:spPr>
        <a:xfrm>
          <a:off x="4232965" y="548012"/>
          <a:ext cx="2315556" cy="219974"/>
        </a:xfrm>
        <a:custGeom>
          <a:avLst/>
          <a:gdLst/>
          <a:ahLst/>
          <a:cxnLst/>
          <a:rect l="0" t="0" r="0" b="0"/>
          <a:pathLst>
            <a:path>
              <a:moveTo>
                <a:pt x="0" y="0"/>
              </a:moveTo>
              <a:lnTo>
                <a:pt x="0" y="109987"/>
              </a:lnTo>
              <a:lnTo>
                <a:pt x="2315556" y="109987"/>
              </a:lnTo>
              <a:lnTo>
                <a:pt x="2315556" y="219974"/>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7268AA9-06DA-4F65-9CF7-C80D313F88E9}">
      <dsp:nvSpPr>
        <dsp:cNvPr id="0" name=""/>
        <dsp:cNvSpPr/>
      </dsp:nvSpPr>
      <dsp:spPr>
        <a:xfrm>
          <a:off x="6137641" y="767986"/>
          <a:ext cx="821760" cy="54784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b="1" kern="1200" dirty="0">
              <a:latin typeface="+mn-lt"/>
              <a:ea typeface="+mn-ea"/>
              <a:cs typeface="+mn-ea"/>
              <a:sym typeface="+mn-lt"/>
            </a:rPr>
            <a:t>物联网</a:t>
          </a:r>
        </a:p>
      </dsp:txBody>
      <dsp:txXfrm>
        <a:off x="6153687" y="784032"/>
        <a:ext cx="789668" cy="515748"/>
      </dsp:txXfrm>
    </dsp:sp>
    <dsp:sp modelId="{BE60ACF4-226A-423A-A052-CF6AD00ABD49}">
      <dsp:nvSpPr>
        <dsp:cNvPr id="0" name=""/>
        <dsp:cNvSpPr/>
      </dsp:nvSpPr>
      <dsp:spPr>
        <a:xfrm>
          <a:off x="6014377" y="1315827"/>
          <a:ext cx="534144" cy="219136"/>
        </a:xfrm>
        <a:custGeom>
          <a:avLst/>
          <a:gdLst/>
          <a:ahLst/>
          <a:cxnLst/>
          <a:rect l="0" t="0" r="0" b="0"/>
          <a:pathLst>
            <a:path>
              <a:moveTo>
                <a:pt x="534144" y="0"/>
              </a:moveTo>
              <a:lnTo>
                <a:pt x="534144" y="109568"/>
              </a:lnTo>
              <a:lnTo>
                <a:pt x="0" y="109568"/>
              </a:lnTo>
              <a:lnTo>
                <a:pt x="0" y="21913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C0A524-36A9-4913-AD6C-D9B7C8B9D67A}">
      <dsp:nvSpPr>
        <dsp:cNvPr id="0" name=""/>
        <dsp:cNvSpPr/>
      </dsp:nvSpPr>
      <dsp:spPr>
        <a:xfrm>
          <a:off x="5603497" y="1534963"/>
          <a:ext cx="821760" cy="54784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采集类</a:t>
          </a:r>
        </a:p>
      </dsp:txBody>
      <dsp:txXfrm>
        <a:off x="5619543" y="1551009"/>
        <a:ext cx="789668" cy="515748"/>
      </dsp:txXfrm>
    </dsp:sp>
    <dsp:sp modelId="{925C9169-651B-43E1-93F2-A06ECE9FF0FC}">
      <dsp:nvSpPr>
        <dsp:cNvPr id="0" name=""/>
        <dsp:cNvSpPr/>
      </dsp:nvSpPr>
      <dsp:spPr>
        <a:xfrm>
          <a:off x="6548521" y="1315827"/>
          <a:ext cx="534144" cy="219136"/>
        </a:xfrm>
        <a:custGeom>
          <a:avLst/>
          <a:gdLst/>
          <a:ahLst/>
          <a:cxnLst/>
          <a:rect l="0" t="0" r="0" b="0"/>
          <a:pathLst>
            <a:path>
              <a:moveTo>
                <a:pt x="0" y="0"/>
              </a:moveTo>
              <a:lnTo>
                <a:pt x="0" y="109568"/>
              </a:lnTo>
              <a:lnTo>
                <a:pt x="534144" y="109568"/>
              </a:lnTo>
              <a:lnTo>
                <a:pt x="534144" y="21913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1CB0BEC-EDED-4275-A3A1-6396CFC8E98B}">
      <dsp:nvSpPr>
        <dsp:cNvPr id="0" name=""/>
        <dsp:cNvSpPr/>
      </dsp:nvSpPr>
      <dsp:spPr>
        <a:xfrm>
          <a:off x="6671786" y="1534963"/>
          <a:ext cx="821760" cy="54784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zh-CN" altLang="en-US" sz="1600" kern="1200" dirty="0">
              <a:latin typeface="+mn-lt"/>
              <a:ea typeface="+mn-ea"/>
              <a:cs typeface="+mn-ea"/>
              <a:sym typeface="+mn-lt"/>
            </a:rPr>
            <a:t>控制类</a:t>
          </a:r>
        </a:p>
      </dsp:txBody>
      <dsp:txXfrm>
        <a:off x="6687832" y="1551009"/>
        <a:ext cx="789668" cy="51574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5.wmf"/><Relationship Id="rId5" Type="http://schemas.openxmlformats.org/officeDocument/2006/relationships/image" Target="../media/image50.wmf"/><Relationship Id="rId4"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1" sz="1200" b="1">
                <a:latin typeface="Times New Roman" pitchFamily="18" charset="0"/>
                <a:ea typeface="宋体" pitchFamily="2" charset="-122"/>
              </a:defRPr>
            </a:lvl1pPr>
          </a:lstStyle>
          <a:p>
            <a:pPr>
              <a:defRPr/>
            </a:pPr>
            <a:endParaRPr lang="en-US" altLang="zh-CN"/>
          </a:p>
        </p:txBody>
      </p:sp>
      <p:sp>
        <p:nvSpPr>
          <p:cNvPr id="1966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b="1">
                <a:latin typeface="Times New Roman" pitchFamily="18" charset="0"/>
                <a:ea typeface="宋体" pitchFamily="2" charset="-122"/>
              </a:defRPr>
            </a:lvl1pPr>
          </a:lstStyle>
          <a:p>
            <a:pPr>
              <a:defRPr/>
            </a:pPr>
            <a:endParaRPr lang="en-US" altLang="zh-CN"/>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66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966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b="1">
                <a:latin typeface="Times New Roman" pitchFamily="18" charset="0"/>
                <a:ea typeface="宋体" pitchFamily="2" charset="-122"/>
              </a:defRPr>
            </a:lvl1pPr>
          </a:lstStyle>
          <a:p>
            <a:pPr>
              <a:defRPr/>
            </a:pPr>
            <a:endParaRPr lang="en-US" altLang="zh-CN"/>
          </a:p>
        </p:txBody>
      </p:sp>
      <p:sp>
        <p:nvSpPr>
          <p:cNvPr id="1966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b="1">
                <a:latin typeface="Times New Roman" panose="02020603050405020304" pitchFamily="18" charset="0"/>
              </a:defRPr>
            </a:lvl1pPr>
          </a:lstStyle>
          <a:p>
            <a:pPr>
              <a:defRPr/>
            </a:pPr>
            <a:fld id="{97DA5E27-0DDC-4AF7-B08F-8532EFD35D01}" type="slidenum">
              <a:rPr lang="en-US" altLang="zh-CN"/>
              <a:pPr>
                <a:defRPr/>
              </a:pPr>
              <a:t>‹#›</a:t>
            </a:fld>
            <a:endParaRPr lang="en-US" altLang="zh-CN"/>
          </a:p>
        </p:txBody>
      </p:sp>
    </p:spTree>
    <p:extLst>
      <p:ext uri="{BB962C8B-B14F-4D97-AF65-F5344CB8AC3E}">
        <p14:creationId xmlns:p14="http://schemas.microsoft.com/office/powerpoint/2010/main" val="41720620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114.net/keyword/%D0%C5%C1%EE"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www.c114.net/keyword/PST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wenwen.soso.com/z/Search.e?sp=S%E6%A3%80%E9%AA%8C%E7%A0%81&amp;ch=w.search.intlink" TargetMode="External"/><Relationship Id="rId3" Type="http://schemas.openxmlformats.org/officeDocument/2006/relationships/hyperlink" Target="http://wenwen.soso.com/z/Search.e?sp=S%E7%A7%BB%E5%8A%A8%E7%94%B5%E8%AF%9D&amp;ch=w.search.intlink" TargetMode="External"/><Relationship Id="rId7" Type="http://schemas.openxmlformats.org/officeDocument/2006/relationships/hyperlink" Target="http://wenwen.soso.com/z/Search.e?sp=S%E9%A1%BA%E5%BA%8F%E5%8F%B7&amp;ch=w.search.intlink" TargetMode="External"/><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http://wenwen.soso.com/z/Search.e?sp=S%E9%85%8D%E5%8F%B7&amp;ch=w.search.intlink" TargetMode="External"/><Relationship Id="rId5" Type="http://schemas.openxmlformats.org/officeDocument/2006/relationships/hyperlink" Target="http://wenwen.soso.com/z/Search.e?sp=S%E6%89%8B%E6%9C%BA%E7%B1%BB%E5%9E%8B&amp;ch=w.search.intlink" TargetMode="External"/><Relationship Id="rId4" Type="http://schemas.openxmlformats.org/officeDocument/2006/relationships/hyperlink" Target="http://wenwen.soso.com/z/Search.e?sp=S%E6%95%B0%E7%A0%81&amp;ch=w.search.intlink"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baike.baidu.com/view/413189.htm" TargetMode="External"/><Relationship Id="rId2" Type="http://schemas.openxmlformats.org/officeDocument/2006/relationships/slide" Target="../slides/slide93.xml"/><Relationship Id="rId1" Type="http://schemas.openxmlformats.org/officeDocument/2006/relationships/notesMaster" Target="../notesMasters/notesMaster1.xml"/><Relationship Id="rId4" Type="http://schemas.openxmlformats.org/officeDocument/2006/relationships/hyperlink" Target="http://baike.baidu.com/view/3022491.htm"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55F3FACE-E5AF-430F-A43F-05527B5E2766}" type="slidenum">
              <a:rPr lang="en-US" altLang="zh-CN" smtClean="0"/>
              <a:pPr>
                <a:spcBef>
                  <a:spcPct val="0"/>
                </a:spcBef>
              </a:pPr>
              <a:t>4</a:t>
            </a:fld>
            <a:endParaRPr lang="en-US" altLang="zh-CN"/>
          </a:p>
        </p:txBody>
      </p:sp>
      <p:sp>
        <p:nvSpPr>
          <p:cNvPr id="11267" name="Rectangle 2"/>
          <p:cNvSpPr>
            <a:spLocks noGrp="1" noRot="1" noChangeAspect="1" noChangeArrowheads="1" noTextEdit="1"/>
          </p:cNvSpPr>
          <p:nvPr>
            <p:ph type="sldImg"/>
          </p:nvPr>
        </p:nvSpPr>
        <p:spPr>
          <a:xfrm>
            <a:off x="1143000" y="685800"/>
            <a:ext cx="4572000" cy="3429000"/>
          </a:xfrm>
          <a:ln/>
        </p:spPr>
      </p:sp>
      <p:sp>
        <p:nvSpPr>
          <p:cNvPr id="11268" name="Rectangle 3"/>
          <p:cNvSpPr>
            <a:spLocks noGrp="1" noChangeArrowheads="1"/>
          </p:cNvSpPr>
          <p:nvPr>
            <p:ph type="body" idx="1"/>
          </p:nvPr>
        </p:nvSpPr>
        <p:spPr>
          <a:noFill/>
        </p:spPr>
        <p:txBody>
          <a:bodyPr/>
          <a:lstStyle/>
          <a:p>
            <a:pPr eaLnBrk="1" hangingPunct="1">
              <a:lnSpc>
                <a:spcPct val="110000"/>
              </a:lnSpc>
              <a:spcBef>
                <a:spcPct val="50000"/>
              </a:spcBef>
            </a:pPr>
            <a:r>
              <a:rPr lang="zh-CN" altLang="en-US" b="1"/>
              <a:t>可以是移动台与移动台之间的通信，也可以是移动台与固定用户之间的通信。移动通信满足了人们无论在何时何地都能进行通信的愿望，上个世纪</a:t>
            </a:r>
            <a:r>
              <a:rPr lang="en-US" altLang="zh-CN" b="1"/>
              <a:t>80</a:t>
            </a:r>
            <a:r>
              <a:rPr lang="zh-CN" altLang="en-US" b="1"/>
              <a:t>年代以来，特别是</a:t>
            </a:r>
            <a:r>
              <a:rPr lang="en-US" altLang="zh-CN" b="1"/>
              <a:t>90</a:t>
            </a:r>
            <a:r>
              <a:rPr lang="zh-CN" altLang="en-US" b="1"/>
              <a:t>年代以后，移动通信得到了飞速的发展。</a:t>
            </a:r>
          </a:p>
          <a:p>
            <a:pPr eaLnBrk="1" hangingPunct="1">
              <a:lnSpc>
                <a:spcPct val="110000"/>
              </a:lnSpc>
              <a:spcBef>
                <a:spcPct val="50000"/>
              </a:spcBef>
            </a:pPr>
            <a:r>
              <a:rPr lang="zh-CN" altLang="en-US" b="1"/>
              <a:t>相比固定通信而言，移动通信不仅要给用户提供与固定通信一样的通信业务，而且由于用户的移动性，其管理技术要比固定通信复杂得多。同时，由于移动通信网中依靠的是无线电波的传播，其传播环境要比固定网中有线媒质的传播特性复杂，因此，移动通信有着与固定通信不同的特点。</a:t>
            </a:r>
            <a:r>
              <a:rPr lang="zh-CN" altLang="en-US"/>
              <a:t> </a:t>
            </a:r>
            <a:endParaRPr lang="zh-CN" altLang="en-US" b="1"/>
          </a:p>
          <a:p>
            <a:pPr eaLnBrk="1" hangingPunct="1"/>
            <a:endParaRPr lang="en-US" altLang="zh-CN"/>
          </a:p>
        </p:txBody>
      </p:sp>
    </p:spTree>
    <p:extLst>
      <p:ext uri="{BB962C8B-B14F-4D97-AF65-F5344CB8AC3E}">
        <p14:creationId xmlns:p14="http://schemas.microsoft.com/office/powerpoint/2010/main" val="2155968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4787B88A-575A-4EA1-88DC-101F2657EEF7}" type="slidenum">
              <a:rPr lang="en-US" altLang="zh-CN" smtClean="0"/>
              <a:pPr>
                <a:spcBef>
                  <a:spcPct val="0"/>
                </a:spcBef>
              </a:pPr>
              <a:t>41</a:t>
            </a:fld>
            <a:endParaRPr lang="en-US" altLang="zh-CN"/>
          </a:p>
        </p:txBody>
      </p:sp>
      <p:sp>
        <p:nvSpPr>
          <p:cNvPr id="5939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A5A4845B-8D76-4CCB-9315-EC090E24D976}" type="slidenum">
              <a:rPr kumimoji="1" lang="en-US" altLang="zh-CN"/>
              <a:pPr algn="r" eaLnBrk="1" hangingPunct="1">
                <a:spcBef>
                  <a:spcPct val="0"/>
                </a:spcBef>
              </a:pPr>
              <a:t>41</a:t>
            </a:fld>
            <a:endParaRPr kumimoji="1" lang="en-US" altLang="zh-CN"/>
          </a:p>
        </p:txBody>
      </p:sp>
      <p:sp>
        <p:nvSpPr>
          <p:cNvPr id="59396" name="Rectangle 2"/>
          <p:cNvSpPr>
            <a:spLocks noGrp="1" noRot="1" noChangeAspect="1" noChangeArrowheads="1" noTextEdit="1"/>
          </p:cNvSpPr>
          <p:nvPr>
            <p:ph type="sldImg"/>
          </p:nvPr>
        </p:nvSpPr>
        <p:spPr>
          <a:xfrm>
            <a:off x="1143000" y="685800"/>
            <a:ext cx="4572000" cy="3429000"/>
          </a:xfrm>
          <a:ln/>
        </p:spPr>
      </p:sp>
      <p:sp>
        <p:nvSpPr>
          <p:cNvPr id="59397" name="Rectangle 3"/>
          <p:cNvSpPr>
            <a:spLocks noGrp="1" noChangeArrowheads="1"/>
          </p:cNvSpPr>
          <p:nvPr>
            <p:ph type="body" idx="1"/>
          </p:nvPr>
        </p:nvSpPr>
        <p:spPr>
          <a:noFill/>
        </p:spPr>
        <p:txBody>
          <a:bodyPr/>
          <a:lstStyle/>
          <a:p>
            <a:pPr eaLnBrk="1" hangingPunct="1"/>
            <a:r>
              <a:rPr lang="zh-CN" altLang="en-US" sz="1000"/>
              <a:t>（</a:t>
            </a:r>
            <a:r>
              <a:rPr lang="en-US" altLang="zh-CN" sz="1000"/>
              <a:t>1</a:t>
            </a:r>
            <a:r>
              <a:rPr lang="zh-CN" altLang="en-US" sz="1000"/>
              <a:t>）</a:t>
            </a:r>
            <a:r>
              <a:rPr lang="en-US" altLang="zh-CN" sz="1000"/>
              <a:t>TDMA</a:t>
            </a:r>
            <a:r>
              <a:rPr lang="zh-CN" altLang="en-US" sz="1000"/>
              <a:t>系统的基站只用少量发射机，可避免多部不同频率的发射机同时工作而产生互调干扰，抗干扰能力强，保密性好。</a:t>
            </a:r>
          </a:p>
          <a:p>
            <a:pPr eaLnBrk="1" hangingPunct="1"/>
            <a:r>
              <a:rPr lang="zh-CN" altLang="en-US" sz="1000"/>
              <a:t>（</a:t>
            </a:r>
            <a:r>
              <a:rPr lang="en-US" altLang="zh-CN" sz="1000"/>
              <a:t>2</a:t>
            </a:r>
            <a:r>
              <a:rPr lang="zh-CN" altLang="en-US" sz="1000"/>
              <a:t>）对时隙动态分配，系统容量较</a:t>
            </a:r>
            <a:r>
              <a:rPr lang="en-US" altLang="zh-CN" sz="1000"/>
              <a:t>FDMA</a:t>
            </a:r>
            <a:r>
              <a:rPr lang="zh-CN" altLang="en-US" sz="1000"/>
              <a:t>大。</a:t>
            </a:r>
          </a:p>
          <a:p>
            <a:pPr eaLnBrk="1" hangingPunct="1"/>
            <a:r>
              <a:rPr lang="zh-CN" altLang="en-US" sz="1000"/>
              <a:t>（</a:t>
            </a:r>
            <a:r>
              <a:rPr lang="en-US" altLang="zh-CN" sz="1000"/>
              <a:t>3</a:t>
            </a:r>
            <a:r>
              <a:rPr lang="zh-CN" altLang="en-US" sz="1000"/>
              <a:t>）网络控制功能强，越区切换方便。</a:t>
            </a:r>
          </a:p>
          <a:p>
            <a:pPr eaLnBrk="1" hangingPunct="1"/>
            <a:r>
              <a:rPr lang="zh-CN" altLang="en-US" sz="1000"/>
              <a:t>（</a:t>
            </a:r>
            <a:r>
              <a:rPr lang="en-US" altLang="zh-CN" sz="1000"/>
              <a:t>4</a:t>
            </a:r>
            <a:r>
              <a:rPr lang="zh-CN" altLang="en-US" sz="1000"/>
              <a:t>）需要严格的定时与同步。</a:t>
            </a:r>
          </a:p>
          <a:p>
            <a:pPr eaLnBrk="1" hangingPunct="1"/>
            <a:r>
              <a:rPr lang="zh-CN" altLang="en-US" sz="1000"/>
              <a:t>（</a:t>
            </a:r>
            <a:r>
              <a:rPr lang="en-US" altLang="zh-CN" sz="1000"/>
              <a:t>5</a:t>
            </a:r>
            <a:r>
              <a:rPr lang="zh-CN" altLang="en-US" sz="1000"/>
              <a:t>）可提高频谱利用率，减少</a:t>
            </a:r>
            <a:r>
              <a:rPr lang="en-US" altLang="zh-CN" sz="1000"/>
              <a:t>BS</a:t>
            </a:r>
            <a:r>
              <a:rPr lang="zh-CN" altLang="en-US" sz="1000"/>
              <a:t>工作频道数，从而降低</a:t>
            </a:r>
            <a:r>
              <a:rPr lang="en-US" altLang="zh-CN" sz="1000"/>
              <a:t>BS</a:t>
            </a:r>
            <a:r>
              <a:rPr lang="zh-CN" altLang="en-US" sz="1000"/>
              <a:t>造价，还可方便非话业务的传输。</a:t>
            </a:r>
          </a:p>
          <a:p>
            <a:pPr eaLnBrk="1" hangingPunct="1"/>
            <a:endParaRPr lang="en-US" altLang="zh-CN"/>
          </a:p>
        </p:txBody>
      </p:sp>
    </p:spTree>
    <p:extLst>
      <p:ext uri="{BB962C8B-B14F-4D97-AF65-F5344CB8AC3E}">
        <p14:creationId xmlns:p14="http://schemas.microsoft.com/office/powerpoint/2010/main" val="767703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6AB04B57-0E2C-413D-8502-712B0AF10F09}" type="slidenum">
              <a:rPr lang="en-US" altLang="zh-CN" smtClean="0"/>
              <a:pPr>
                <a:spcBef>
                  <a:spcPct val="0"/>
                </a:spcBef>
              </a:pPr>
              <a:t>42</a:t>
            </a:fld>
            <a:endParaRPr lang="en-US" altLang="zh-CN"/>
          </a:p>
        </p:txBody>
      </p:sp>
      <p:sp>
        <p:nvSpPr>
          <p:cNvPr id="6144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23B50008-888A-415F-9E05-E6F5D2706F4C}" type="slidenum">
              <a:rPr kumimoji="1" lang="en-US" altLang="zh-CN"/>
              <a:pPr algn="r" eaLnBrk="1" hangingPunct="1">
                <a:spcBef>
                  <a:spcPct val="0"/>
                </a:spcBef>
              </a:pPr>
              <a:t>42</a:t>
            </a:fld>
            <a:endParaRPr kumimoji="1" lang="en-US" altLang="zh-CN"/>
          </a:p>
        </p:txBody>
      </p:sp>
      <p:sp>
        <p:nvSpPr>
          <p:cNvPr id="61444" name="Rectangle 2"/>
          <p:cNvSpPr>
            <a:spLocks noGrp="1" noRot="1" noChangeAspect="1" noChangeArrowheads="1" noTextEdit="1"/>
          </p:cNvSpPr>
          <p:nvPr>
            <p:ph type="sldImg"/>
          </p:nvPr>
        </p:nvSpPr>
        <p:spPr>
          <a:xfrm>
            <a:off x="1143000" y="685800"/>
            <a:ext cx="4572000" cy="3429000"/>
          </a:xfrm>
          <a:ln/>
        </p:spPr>
      </p:sp>
      <p:sp>
        <p:nvSpPr>
          <p:cNvPr id="61445" name="Rectangle 3"/>
          <p:cNvSpPr>
            <a:spLocks noGrp="1" noChangeArrowheads="1"/>
          </p:cNvSpPr>
          <p:nvPr>
            <p:ph type="body" idx="1"/>
          </p:nvPr>
        </p:nvSpPr>
        <p:spPr>
          <a:noFill/>
        </p:spPr>
        <p:txBody>
          <a:bodyPr/>
          <a:lstStyle/>
          <a:p>
            <a:pPr eaLnBrk="1" hangingPunct="1"/>
            <a:r>
              <a:rPr lang="zh-CN" altLang="en-US" sz="1000"/>
              <a:t>码分多址（</a:t>
            </a:r>
            <a:r>
              <a:rPr lang="en-US" altLang="zh-CN" sz="1000"/>
              <a:t>CDMA</a:t>
            </a:r>
            <a:r>
              <a:rPr lang="zh-CN" altLang="en-US" sz="1000"/>
              <a:t>）用相互正交的编码来区分不同的用户、基站、信道。</a:t>
            </a:r>
          </a:p>
          <a:p>
            <a:pPr eaLnBrk="1" hangingPunct="1"/>
            <a:r>
              <a:rPr lang="zh-CN" altLang="en-US" sz="1000"/>
              <a:t>一。</a:t>
            </a:r>
            <a:r>
              <a:rPr lang="en-US" altLang="zh-CN" sz="1000"/>
              <a:t>CDMA</a:t>
            </a:r>
            <a:r>
              <a:rPr lang="zh-CN" altLang="en-US" sz="1000"/>
              <a:t>多址方式</a:t>
            </a:r>
          </a:p>
          <a:p>
            <a:pPr eaLnBrk="1" hangingPunct="1"/>
            <a:r>
              <a:rPr lang="en-US" altLang="zh-CN" sz="1000"/>
              <a:t>1</a:t>
            </a:r>
            <a:r>
              <a:rPr lang="zh-CN" altLang="en-US" sz="1000"/>
              <a:t>。概念：</a:t>
            </a:r>
            <a:r>
              <a:rPr lang="en-US" altLang="zh-CN" sz="1000"/>
              <a:t>CDMA</a:t>
            </a:r>
            <a:r>
              <a:rPr lang="zh-CN" altLang="en-US" sz="1000"/>
              <a:t>是指各发送端用各不相同的、相互正交或准正交的地址码调制其所发送的信号，在接收端利用码型的正交性，通过地址识别（相关检测）从混合信号中选出相应信号的多址技术。</a:t>
            </a:r>
          </a:p>
          <a:p>
            <a:pPr eaLnBrk="1" hangingPunct="1"/>
            <a:endParaRPr lang="zh-CN" altLang="en-US" sz="1000"/>
          </a:p>
          <a:p>
            <a:pPr eaLnBrk="1" hangingPunct="1"/>
            <a:r>
              <a:rPr lang="en-US" altLang="zh-CN" sz="1000"/>
              <a:t>CDMA</a:t>
            </a:r>
            <a:r>
              <a:rPr lang="zh-CN" altLang="en-US" sz="1000"/>
              <a:t>技术基本原理</a:t>
            </a:r>
          </a:p>
          <a:p>
            <a:pPr eaLnBrk="1" hangingPunct="1"/>
            <a:r>
              <a:rPr lang="zh-CN" altLang="en-US" sz="1000"/>
              <a:t>在</a:t>
            </a:r>
            <a:r>
              <a:rPr lang="en-US" altLang="zh-CN" sz="1000"/>
              <a:t>CDMA</a:t>
            </a:r>
            <a:r>
              <a:rPr lang="zh-CN" altLang="en-US" sz="1000"/>
              <a:t>系统中，利用自相关性很强而互相关值为</a:t>
            </a:r>
            <a:r>
              <a:rPr lang="en-US" altLang="zh-CN" sz="1000"/>
              <a:t>0</a:t>
            </a:r>
            <a:r>
              <a:rPr lang="zh-CN" altLang="en-US" sz="1000"/>
              <a:t>或很小的周期性码序列作为地址码，与用户信息数据相乘（或模</a:t>
            </a:r>
            <a:r>
              <a:rPr lang="en-US" altLang="zh-CN" sz="1000"/>
              <a:t>2</a:t>
            </a:r>
            <a:r>
              <a:rPr lang="zh-CN" altLang="en-US" sz="1000"/>
              <a:t>加） </a:t>
            </a:r>
            <a:r>
              <a:rPr lang="zh-CN" altLang="en-US"/>
              <a:t>，经过相应信道传输后在接收端以本地产生的已知地址码为参考，根据相关性的差异对收到的所有信号进行相关检测，从中将地址码与本地地址码一致的信号选出，把不一致的信号除掉。</a:t>
            </a:r>
          </a:p>
        </p:txBody>
      </p:sp>
    </p:spTree>
    <p:extLst>
      <p:ext uri="{BB962C8B-B14F-4D97-AF65-F5344CB8AC3E}">
        <p14:creationId xmlns:p14="http://schemas.microsoft.com/office/powerpoint/2010/main" val="139827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xfrm>
            <a:off x="1143000" y="685800"/>
            <a:ext cx="4572000" cy="3429000"/>
          </a:xfrm>
          <a:ln/>
        </p:spPr>
      </p:sp>
      <p:sp>
        <p:nvSpPr>
          <p:cNvPr id="63491" name="备注占位符 2"/>
          <p:cNvSpPr>
            <a:spLocks noGrp="1"/>
          </p:cNvSpPr>
          <p:nvPr>
            <p:ph type="body" idx="1"/>
          </p:nvPr>
        </p:nvSpPr>
        <p:spPr>
          <a:noFill/>
        </p:spPr>
        <p:txBody>
          <a:bodyPr/>
          <a:lstStyle/>
          <a:p>
            <a:r>
              <a:rPr lang="zh-CN" altLang="en-US" b="1"/>
              <a:t>地址码和扩频码对码分多址通信系统是非常重要的，对系统的性能具有决定性的作用。</a:t>
            </a:r>
          </a:p>
          <a:p>
            <a:endParaRPr lang="zh-CN" altLang="en-US"/>
          </a:p>
        </p:txBody>
      </p:sp>
      <p:sp>
        <p:nvSpPr>
          <p:cNvPr id="63492" name="灯片编号占位符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16994AEB-17AF-4D42-8BAA-9F0542FF4294}" type="slidenum">
              <a:rPr lang="en-US" altLang="zh-CN" smtClean="0"/>
              <a:pPr>
                <a:spcBef>
                  <a:spcPct val="0"/>
                </a:spcBef>
              </a:pPr>
              <a:t>43</a:t>
            </a:fld>
            <a:endParaRPr lang="en-US" altLang="zh-CN"/>
          </a:p>
        </p:txBody>
      </p:sp>
    </p:spTree>
    <p:extLst>
      <p:ext uri="{BB962C8B-B14F-4D97-AF65-F5344CB8AC3E}">
        <p14:creationId xmlns:p14="http://schemas.microsoft.com/office/powerpoint/2010/main" val="2740520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30D954D5-E1BC-41F6-9075-2E063B41D8DD}" type="slidenum">
              <a:rPr lang="en-US" altLang="zh-CN" smtClean="0"/>
              <a:pPr>
                <a:spcBef>
                  <a:spcPct val="0"/>
                </a:spcBef>
              </a:pPr>
              <a:t>50</a:t>
            </a:fld>
            <a:endParaRPr lang="en-US" altLang="zh-CN"/>
          </a:p>
        </p:txBody>
      </p:sp>
      <p:sp>
        <p:nvSpPr>
          <p:cNvPr id="81923" name="Rectangle 2"/>
          <p:cNvSpPr>
            <a:spLocks noGrp="1" noRot="1" noChangeAspect="1" noChangeArrowheads="1" noTextEdit="1"/>
          </p:cNvSpPr>
          <p:nvPr>
            <p:ph type="sldImg"/>
          </p:nvPr>
        </p:nvSpPr>
        <p:spPr>
          <a:xfrm>
            <a:off x="1143000" y="685800"/>
            <a:ext cx="4572000" cy="3429000"/>
          </a:xfrm>
          <a:ln/>
        </p:spPr>
      </p:sp>
      <p:sp>
        <p:nvSpPr>
          <p:cNvPr id="81924" name="Rectangle 3"/>
          <p:cNvSpPr>
            <a:spLocks noGrp="1" noChangeArrowheads="1"/>
          </p:cNvSpPr>
          <p:nvPr>
            <p:ph type="body" idx="1"/>
          </p:nvPr>
        </p:nvSpPr>
        <p:spPr>
          <a:noFill/>
        </p:spPr>
        <p:txBody>
          <a:bodyPr/>
          <a:lstStyle/>
          <a:p>
            <a:pPr eaLnBrk="1" hangingPunct="1">
              <a:lnSpc>
                <a:spcPct val="150000"/>
              </a:lnSpc>
              <a:spcBef>
                <a:spcPct val="50000"/>
              </a:spcBef>
            </a:pPr>
            <a:r>
              <a:rPr lang="en-US" altLang="zh-CN" b="1"/>
              <a:t>GSM</a:t>
            </a:r>
            <a:r>
              <a:rPr lang="zh-CN" altLang="en-US" b="1"/>
              <a:t>标准对该系统的结构、信令和接口等给出了详细的描述，而且符合公用陆地移动通信网</a:t>
            </a:r>
            <a:r>
              <a:rPr lang="en-US" altLang="zh-CN" b="1"/>
              <a:t>(PLMN</a:t>
            </a:r>
            <a:r>
              <a:rPr lang="zh-CN" altLang="en-US" b="1"/>
              <a:t>：</a:t>
            </a:r>
            <a:r>
              <a:rPr lang="en-US" altLang="zh-CN" b="1"/>
              <a:t>Public Land Mobile Network)</a:t>
            </a:r>
            <a:r>
              <a:rPr lang="zh-CN" altLang="en-US" b="1"/>
              <a:t>的一般要求，能适应与其他数字通信网</a:t>
            </a:r>
            <a:r>
              <a:rPr lang="en-US" altLang="zh-CN" b="1"/>
              <a:t>(</a:t>
            </a:r>
            <a:r>
              <a:rPr lang="zh-CN" altLang="en-US" b="1"/>
              <a:t>如</a:t>
            </a:r>
            <a:r>
              <a:rPr lang="en-US" altLang="zh-CN" b="1"/>
              <a:t>PSTN</a:t>
            </a:r>
            <a:r>
              <a:rPr lang="zh-CN" altLang="en-US" b="1"/>
              <a:t>和</a:t>
            </a:r>
            <a:r>
              <a:rPr lang="en-US" altLang="zh-CN" b="1"/>
              <a:t>ISDN)</a:t>
            </a:r>
            <a:r>
              <a:rPr lang="zh-CN" altLang="en-US" b="1"/>
              <a:t>的互连。</a:t>
            </a:r>
            <a:r>
              <a:rPr lang="en-US" altLang="zh-CN" b="1"/>
              <a:t>1991</a:t>
            </a:r>
            <a:r>
              <a:rPr lang="zh-CN" altLang="en-US" b="1"/>
              <a:t>年</a:t>
            </a:r>
            <a:r>
              <a:rPr lang="en-US" altLang="zh-CN" b="1"/>
              <a:t>GSM</a:t>
            </a:r>
            <a:r>
              <a:rPr lang="zh-CN" altLang="en-US" b="1"/>
              <a:t>系统正式在欧洲问世，网络开通运行。现阶段，</a:t>
            </a:r>
            <a:r>
              <a:rPr lang="en-US" altLang="zh-CN" b="1"/>
              <a:t>GSM</a:t>
            </a:r>
            <a:r>
              <a:rPr lang="zh-CN" altLang="en-US" b="1"/>
              <a:t>包括两个并行的系统：</a:t>
            </a:r>
            <a:r>
              <a:rPr lang="en-US" altLang="zh-CN" b="1"/>
              <a:t>GSM900</a:t>
            </a:r>
            <a:r>
              <a:rPr lang="zh-CN" altLang="en-US" b="1"/>
              <a:t>和 </a:t>
            </a:r>
            <a:r>
              <a:rPr lang="en-US" altLang="zh-CN" b="1"/>
              <a:t>DCS1800</a:t>
            </a:r>
            <a:r>
              <a:rPr lang="zh-CN" altLang="en-US" b="1"/>
              <a:t>，这两个系统功能相同，主要是频率不同。</a:t>
            </a:r>
            <a:r>
              <a:rPr lang="en-US" altLang="zh-CN" b="1"/>
              <a:t>GSM900</a:t>
            </a:r>
            <a:r>
              <a:rPr lang="zh-CN" altLang="en-US" b="1"/>
              <a:t>工作在</a:t>
            </a:r>
            <a:r>
              <a:rPr lang="en-US" altLang="zh-CN" b="1"/>
              <a:t>900 MHz</a:t>
            </a:r>
            <a:r>
              <a:rPr lang="zh-CN" altLang="en-US" b="1"/>
              <a:t>，</a:t>
            </a:r>
            <a:r>
              <a:rPr lang="en-US" altLang="zh-CN" b="1"/>
              <a:t>DCS1800</a:t>
            </a:r>
            <a:r>
              <a:rPr lang="zh-CN" altLang="en-US" b="1"/>
              <a:t>工作在</a:t>
            </a:r>
            <a:r>
              <a:rPr lang="en-US" altLang="zh-CN" b="1"/>
              <a:t>1800 MHz</a:t>
            </a:r>
            <a:r>
              <a:rPr lang="zh-CN" altLang="en-US" b="1"/>
              <a:t>。</a:t>
            </a:r>
          </a:p>
          <a:p>
            <a:pPr eaLnBrk="1" hangingPunct="1"/>
            <a:endParaRPr lang="en-US" altLang="zh-CN"/>
          </a:p>
        </p:txBody>
      </p:sp>
    </p:spTree>
    <p:extLst>
      <p:ext uri="{BB962C8B-B14F-4D97-AF65-F5344CB8AC3E}">
        <p14:creationId xmlns:p14="http://schemas.microsoft.com/office/powerpoint/2010/main" val="47454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xfrm>
            <a:off x="1143000" y="685800"/>
            <a:ext cx="4572000" cy="3429000"/>
          </a:xfrm>
          <a:ln/>
        </p:spPr>
      </p:sp>
      <p:sp>
        <p:nvSpPr>
          <p:cNvPr id="91139" name="备注占位符 2"/>
          <p:cNvSpPr>
            <a:spLocks noGrp="1"/>
          </p:cNvSpPr>
          <p:nvPr>
            <p:ph type="body" idx="1"/>
          </p:nvPr>
        </p:nvSpPr>
        <p:spPr>
          <a:noFill/>
        </p:spPr>
        <p:txBody>
          <a:bodyPr/>
          <a:lstStyle/>
          <a:p>
            <a:r>
              <a:rPr kumimoji="1" lang="zh-CN" altLang="en-US" b="1"/>
              <a:t>当移动用户漫游到新的</a:t>
            </a:r>
            <a:r>
              <a:rPr kumimoji="1" lang="en-US" altLang="zh-CN" b="1"/>
              <a:t>MSC</a:t>
            </a:r>
            <a:r>
              <a:rPr kumimoji="1" lang="zh-CN" altLang="en-US" b="1"/>
              <a:t>控制区时，由该区的</a:t>
            </a:r>
            <a:r>
              <a:rPr kumimoji="1" lang="en-US" altLang="zh-CN" b="1"/>
              <a:t>VLR</a:t>
            </a:r>
            <a:r>
              <a:rPr kumimoji="1" lang="zh-CN" altLang="en-US" b="1"/>
              <a:t>来控制。当移动台进入一个新的区域时，首先向该地区的</a:t>
            </a:r>
            <a:r>
              <a:rPr kumimoji="1" lang="en-US" altLang="zh-CN" b="1"/>
              <a:t>VLR</a:t>
            </a:r>
            <a:r>
              <a:rPr kumimoji="1" lang="zh-CN" altLang="en-US" b="1"/>
              <a:t>申请登记，</a:t>
            </a:r>
            <a:r>
              <a:rPr kumimoji="1" lang="en-US" altLang="zh-CN" b="1"/>
              <a:t>VLR</a:t>
            </a:r>
            <a:r>
              <a:rPr kumimoji="1" lang="zh-CN" altLang="en-US" b="1"/>
              <a:t>要从该用户的</a:t>
            </a:r>
            <a:r>
              <a:rPr kumimoji="1" lang="en-US" altLang="zh-CN" b="1"/>
              <a:t>HLR</a:t>
            </a:r>
            <a:r>
              <a:rPr kumimoji="1" lang="zh-CN" altLang="en-US" b="1"/>
              <a:t>中查询，存储其有关的参数，并要给该用户分配一个新的漫游号码</a:t>
            </a:r>
            <a:r>
              <a:rPr kumimoji="1" lang="en-US" altLang="zh-CN" b="1"/>
              <a:t>(MSRN)</a:t>
            </a:r>
            <a:r>
              <a:rPr kumimoji="1" lang="zh-CN" altLang="en-US" b="1"/>
              <a:t>，然后通知其</a:t>
            </a:r>
            <a:r>
              <a:rPr kumimoji="1" lang="en-US" altLang="zh-CN" b="1"/>
              <a:t>HLR</a:t>
            </a:r>
            <a:r>
              <a:rPr kumimoji="1" lang="zh-CN" altLang="en-US" b="1"/>
              <a:t>修改该用户的位置信息，准备为其他用户呼叫此移动用户时提供路由信息。移动用户一旦由一个</a:t>
            </a:r>
            <a:r>
              <a:rPr kumimoji="1" lang="en-US" altLang="zh-CN" b="1"/>
              <a:t>VLR</a:t>
            </a:r>
            <a:r>
              <a:rPr kumimoji="1" lang="zh-CN" altLang="en-US" b="1"/>
              <a:t>服务区移动到另一个</a:t>
            </a:r>
            <a:r>
              <a:rPr kumimoji="1" lang="en-US" altLang="zh-CN" b="1"/>
              <a:t>VLR</a:t>
            </a:r>
            <a:r>
              <a:rPr kumimoji="1" lang="zh-CN" altLang="en-US" b="1"/>
              <a:t>服务区时，移动用户则重新在新的</a:t>
            </a:r>
            <a:r>
              <a:rPr kumimoji="1" lang="en-US" altLang="zh-CN" b="1"/>
              <a:t>VLR</a:t>
            </a:r>
            <a:r>
              <a:rPr kumimoji="1" lang="zh-CN" altLang="en-US" b="1"/>
              <a:t>上登记，原</a:t>
            </a:r>
            <a:r>
              <a:rPr kumimoji="1" lang="en-US" altLang="zh-CN" b="1"/>
              <a:t>VLR</a:t>
            </a:r>
            <a:r>
              <a:rPr kumimoji="1" lang="zh-CN" altLang="en-US" b="1"/>
              <a:t>将取消临时记录的该移动用户数据。</a:t>
            </a:r>
          </a:p>
          <a:p>
            <a:r>
              <a:rPr kumimoji="1" lang="en-US" altLang="zh-CN" b="1"/>
              <a:t>AUC</a:t>
            </a:r>
            <a:r>
              <a:rPr kumimoji="1" lang="zh-CN" altLang="en-US" b="1"/>
              <a:t>可以不断为用户提供一组参数</a:t>
            </a:r>
            <a:r>
              <a:rPr kumimoji="1" lang="en-US" altLang="zh-CN" b="1"/>
              <a:t>,</a:t>
            </a:r>
            <a:r>
              <a:rPr kumimoji="1" lang="zh-CN" altLang="en-US" b="1"/>
              <a:t>该参数组可视为与每个用户相关的数据，在每次呼叫的过程中可以检查系统提供的和用户响应的该组参数是否一致，以此来鉴别用户身份的合法性，从而只允许有权用户接入网络并获得服务。</a:t>
            </a:r>
            <a:endParaRPr lang="zh-CN" altLang="en-US"/>
          </a:p>
        </p:txBody>
      </p:sp>
      <p:sp>
        <p:nvSpPr>
          <p:cNvPr id="91140" name="灯片编号占位符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F6536EC8-562D-418B-9BBC-CC08D2EC19D0}" type="slidenum">
              <a:rPr lang="en-US" altLang="zh-CN" smtClean="0"/>
              <a:pPr>
                <a:spcBef>
                  <a:spcPct val="0"/>
                </a:spcBef>
              </a:pPr>
              <a:t>57</a:t>
            </a:fld>
            <a:endParaRPr lang="en-US" altLang="zh-CN"/>
          </a:p>
        </p:txBody>
      </p:sp>
    </p:spTree>
    <p:extLst>
      <p:ext uri="{BB962C8B-B14F-4D97-AF65-F5344CB8AC3E}">
        <p14:creationId xmlns:p14="http://schemas.microsoft.com/office/powerpoint/2010/main" val="2039677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8F675C3E-9DD8-4E58-8808-03823E7E2623}" type="slidenum">
              <a:rPr lang="en-US" altLang="zh-CN" smtClean="0"/>
              <a:pPr>
                <a:spcBef>
                  <a:spcPct val="0"/>
                </a:spcBef>
              </a:pPr>
              <a:t>60</a:t>
            </a:fld>
            <a:endParaRPr lang="en-US" altLang="zh-CN"/>
          </a:p>
        </p:txBody>
      </p:sp>
      <p:sp>
        <p:nvSpPr>
          <p:cNvPr id="95235" name="Rectangle 2"/>
          <p:cNvSpPr>
            <a:spLocks noGrp="1" noRot="1" noChangeAspect="1" noChangeArrowheads="1" noTextEdit="1"/>
          </p:cNvSpPr>
          <p:nvPr>
            <p:ph type="sldImg"/>
          </p:nvPr>
        </p:nvSpPr>
        <p:spPr>
          <a:xfrm>
            <a:off x="1143000" y="685800"/>
            <a:ext cx="4572000" cy="3429000"/>
          </a:xfrm>
          <a:ln/>
        </p:spPr>
      </p:sp>
      <p:sp>
        <p:nvSpPr>
          <p:cNvPr id="95236" name="Rectangle 3"/>
          <p:cNvSpPr>
            <a:spLocks noGrp="1" noChangeArrowheads="1"/>
          </p:cNvSpPr>
          <p:nvPr>
            <p:ph type="body" idx="1"/>
          </p:nvPr>
        </p:nvSpPr>
        <p:spPr>
          <a:noFill/>
        </p:spPr>
        <p:txBody>
          <a:bodyPr/>
          <a:lstStyle/>
          <a:p>
            <a:pPr eaLnBrk="1" hangingPunct="1"/>
            <a:r>
              <a:rPr lang="en-US" altLang="zh-CN"/>
              <a:t>1</a:t>
            </a:r>
            <a:r>
              <a:rPr lang="zh-CN" altLang="en-US"/>
              <a:t>、移动业务交换中心</a:t>
            </a:r>
            <a:r>
              <a:rPr lang="en-US" altLang="zh-CN"/>
              <a:t>MSC</a:t>
            </a:r>
            <a:r>
              <a:rPr lang="zh-CN" altLang="en-US"/>
              <a:t>与公众网接口</a:t>
            </a:r>
            <a:r>
              <a:rPr lang="en-US" altLang="zh-CN"/>
              <a:t>----ISUP</a:t>
            </a:r>
            <a:r>
              <a:rPr lang="zh-CN" altLang="en-US"/>
              <a:t>和</a:t>
            </a:r>
            <a:r>
              <a:rPr lang="en-US" altLang="zh-CN"/>
              <a:t>TUP ISUP</a:t>
            </a:r>
            <a:r>
              <a:rPr lang="zh-CN" altLang="en-US"/>
              <a:t>是</a:t>
            </a:r>
            <a:r>
              <a:rPr lang="en-US" altLang="zh-CN"/>
              <a:t>NO.7</a:t>
            </a:r>
            <a:r>
              <a:rPr lang="zh-CN" altLang="en-US" b="1" u="sng">
                <a:hlinkClick r:id="rId3"/>
              </a:rPr>
              <a:t>信令</a:t>
            </a:r>
            <a:r>
              <a:rPr lang="zh-CN" altLang="en-US"/>
              <a:t>系统</a:t>
            </a:r>
            <a:br>
              <a:rPr lang="zh-CN" altLang="en-US"/>
            </a:br>
            <a:r>
              <a:rPr lang="zh-CN" altLang="en-US"/>
              <a:t>的综合业务用户部分，</a:t>
            </a:r>
            <a:r>
              <a:rPr lang="en-US" altLang="zh-CN"/>
              <a:t>TUP</a:t>
            </a:r>
            <a:r>
              <a:rPr lang="zh-CN" altLang="en-US"/>
              <a:t>则是电话用户部分。通过这二个功能级，</a:t>
            </a:r>
            <a:r>
              <a:rPr lang="en-US" altLang="zh-CN"/>
              <a:t>MSC</a:t>
            </a:r>
            <a:r>
              <a:rPr lang="zh-CN" altLang="en-US"/>
              <a:t>可分别与公众电话交换网</a:t>
            </a:r>
            <a:br>
              <a:rPr lang="zh-CN" altLang="en-US"/>
            </a:br>
            <a:r>
              <a:rPr lang="zh-CN" altLang="en-US"/>
              <a:t>（</a:t>
            </a:r>
            <a:r>
              <a:rPr lang="en-US" altLang="zh-CN" b="1" u="sng">
                <a:hlinkClick r:id="rId4"/>
              </a:rPr>
              <a:t>PSTN</a:t>
            </a:r>
            <a:r>
              <a:rPr lang="zh-CN" altLang="en-US"/>
              <a:t>）和综合业务数字网（</a:t>
            </a:r>
            <a:r>
              <a:rPr lang="en-US" altLang="zh-CN"/>
              <a:t>ISDN</a:t>
            </a:r>
            <a:r>
              <a:rPr lang="zh-CN" altLang="en-US"/>
              <a:t>）配接，因此，</a:t>
            </a:r>
            <a:r>
              <a:rPr lang="en-US" altLang="zh-CN"/>
              <a:t>GSM</a:t>
            </a:r>
            <a:r>
              <a:rPr lang="zh-CN" altLang="en-US"/>
              <a:t>系统具有广泛的联网能力 </a:t>
            </a:r>
          </a:p>
        </p:txBody>
      </p:sp>
    </p:spTree>
    <p:extLst>
      <p:ext uri="{BB962C8B-B14F-4D97-AF65-F5344CB8AC3E}">
        <p14:creationId xmlns:p14="http://schemas.microsoft.com/office/powerpoint/2010/main" val="667027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B6E436D1-3644-44AB-85BA-11BFE52C949D}" type="slidenum">
              <a:rPr lang="en-US" altLang="zh-CN" smtClean="0"/>
              <a:pPr>
                <a:spcBef>
                  <a:spcPct val="0"/>
                </a:spcBef>
              </a:pPr>
              <a:t>63</a:t>
            </a:fld>
            <a:endParaRPr lang="en-US" altLang="zh-CN"/>
          </a:p>
        </p:txBody>
      </p:sp>
      <p:sp>
        <p:nvSpPr>
          <p:cNvPr id="99331" name="Rectangle 2"/>
          <p:cNvSpPr>
            <a:spLocks noGrp="1" noRot="1" noChangeAspect="1" noChangeArrowheads="1" noTextEdit="1"/>
          </p:cNvSpPr>
          <p:nvPr>
            <p:ph type="sldImg"/>
          </p:nvPr>
        </p:nvSpPr>
        <p:spPr>
          <a:xfrm>
            <a:off x="1143000" y="685800"/>
            <a:ext cx="4572000" cy="3429000"/>
          </a:xfrm>
          <a:ln/>
        </p:spPr>
      </p:sp>
      <p:sp>
        <p:nvSpPr>
          <p:cNvPr id="99332" name="Rectangle 3"/>
          <p:cNvSpPr>
            <a:spLocks noGrp="1" noChangeArrowheads="1"/>
          </p:cNvSpPr>
          <p:nvPr>
            <p:ph type="body" idx="1"/>
          </p:nvPr>
        </p:nvSpPr>
        <p:spPr>
          <a:noFill/>
        </p:spPr>
        <p:txBody>
          <a:bodyPr/>
          <a:lstStyle/>
          <a:p>
            <a:pPr eaLnBrk="1" hangingPunct="1"/>
            <a:r>
              <a:rPr lang="en-US" altLang="zh-CN"/>
              <a:t>SN</a:t>
            </a:r>
            <a:r>
              <a:rPr lang="zh-CN" altLang="en-US"/>
              <a:t>前</a:t>
            </a:r>
            <a:r>
              <a:rPr lang="en-US" altLang="zh-CN"/>
              <a:t>4</a:t>
            </a:r>
            <a:r>
              <a:rPr lang="zh-CN" altLang="en-US"/>
              <a:t>位为识别号，表示用户归属的</a:t>
            </a:r>
            <a:r>
              <a:rPr lang="en-US" altLang="zh-CN"/>
              <a:t>HLR</a:t>
            </a:r>
            <a:r>
              <a:rPr lang="zh-CN" altLang="en-US"/>
              <a:t>，也用来区别移动业务本地网；后四位为用户号码。</a:t>
            </a:r>
            <a:endParaRPr lang="en-US" altLang="zh-CN"/>
          </a:p>
          <a:p>
            <a:pPr eaLnBrk="1" hangingPunct="1"/>
            <a:r>
              <a:rPr kumimoji="1" lang="en-US" altLang="zh-CN" b="1"/>
              <a:t>2008</a:t>
            </a:r>
            <a:r>
              <a:rPr kumimoji="1" lang="zh-CN" altLang="en-US" b="1"/>
              <a:t>年</a:t>
            </a:r>
            <a:r>
              <a:rPr kumimoji="1" lang="en-US" altLang="zh-CN" b="1"/>
              <a:t>4</a:t>
            </a:r>
            <a:r>
              <a:rPr kumimoji="1" lang="zh-CN" altLang="en-US" b="1"/>
              <a:t>月</a:t>
            </a:r>
            <a:r>
              <a:rPr kumimoji="1" lang="en-US" altLang="zh-CN" b="1"/>
              <a:t>1</a:t>
            </a:r>
            <a:r>
              <a:rPr kumimoji="1" lang="zh-CN" altLang="en-US" b="1"/>
              <a:t>日起，中国移动在北京、上海、天津、沈阳、广州、深圳、厦门和秦皇岛</a:t>
            </a:r>
            <a:r>
              <a:rPr kumimoji="1" lang="en-US" altLang="zh-CN" b="1"/>
              <a:t>8</a:t>
            </a:r>
            <a:r>
              <a:rPr kumimoji="1" lang="zh-CN" altLang="en-US" b="1"/>
              <a:t>个城市正式启动</a:t>
            </a:r>
            <a:r>
              <a:rPr kumimoji="1" lang="en-US" altLang="zh-CN" b="1"/>
              <a:t>TD-SCDMA</a:t>
            </a:r>
            <a:r>
              <a:rPr kumimoji="1" lang="zh-CN" altLang="en-US" b="1"/>
              <a:t>（国产</a:t>
            </a:r>
            <a:r>
              <a:rPr kumimoji="1" lang="en-US" altLang="zh-CN" b="1"/>
              <a:t>3G</a:t>
            </a:r>
            <a:r>
              <a:rPr kumimoji="1" lang="zh-CN" altLang="en-US" b="1"/>
              <a:t>）的社会化测试和试商用，试商用的号段为</a:t>
            </a:r>
            <a:r>
              <a:rPr kumimoji="1" lang="en-US" altLang="zh-CN" b="1"/>
              <a:t>157</a:t>
            </a:r>
            <a:r>
              <a:rPr kumimoji="1" lang="zh-CN" altLang="en-US" b="1"/>
              <a:t>号段，首批放号总计</a:t>
            </a:r>
            <a:r>
              <a:rPr kumimoji="1" lang="en-US" altLang="zh-CN" b="1"/>
              <a:t>6</a:t>
            </a:r>
            <a:r>
              <a:rPr kumimoji="1" lang="zh-CN" altLang="en-US" b="1"/>
              <a:t>万个。</a:t>
            </a:r>
          </a:p>
          <a:p>
            <a:pPr eaLnBrk="1" hangingPunct="1"/>
            <a:endParaRPr lang="zh-CN" altLang="en-US"/>
          </a:p>
        </p:txBody>
      </p:sp>
    </p:spTree>
    <p:extLst>
      <p:ext uri="{BB962C8B-B14F-4D97-AF65-F5344CB8AC3E}">
        <p14:creationId xmlns:p14="http://schemas.microsoft.com/office/powerpoint/2010/main" val="2218375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AC3A2F8C-A77B-4C24-A848-8D4AB2682B19}" type="slidenum">
              <a:rPr lang="en-US" altLang="zh-CN" smtClean="0"/>
              <a:pPr>
                <a:spcBef>
                  <a:spcPct val="0"/>
                </a:spcBef>
              </a:pPr>
              <a:t>65</a:t>
            </a:fld>
            <a:endParaRPr lang="en-US" altLang="zh-CN"/>
          </a:p>
        </p:txBody>
      </p:sp>
      <p:sp>
        <p:nvSpPr>
          <p:cNvPr id="102403" name="Rectangle 2"/>
          <p:cNvSpPr>
            <a:spLocks noGrp="1" noRot="1" noChangeAspect="1" noChangeArrowheads="1" noTextEdit="1"/>
          </p:cNvSpPr>
          <p:nvPr>
            <p:ph type="sldImg"/>
          </p:nvPr>
        </p:nvSpPr>
        <p:spPr>
          <a:xfrm>
            <a:off x="1143000" y="685800"/>
            <a:ext cx="4572000" cy="3429000"/>
          </a:xfrm>
          <a:ln/>
        </p:spPr>
      </p:sp>
      <p:sp>
        <p:nvSpPr>
          <p:cNvPr id="102404" name="Rectangle 3"/>
          <p:cNvSpPr>
            <a:spLocks noGrp="1" noChangeArrowheads="1"/>
          </p:cNvSpPr>
          <p:nvPr>
            <p:ph type="body" idx="1"/>
          </p:nvPr>
        </p:nvSpPr>
        <p:spPr>
          <a:noFill/>
        </p:spPr>
        <p:txBody>
          <a:bodyPr/>
          <a:lstStyle/>
          <a:p>
            <a:pPr eaLnBrk="1" hangingPunct="1"/>
            <a:r>
              <a:rPr lang="zh-CN" altLang="en-US"/>
              <a:t>，一般手机可以通过输入*</a:t>
            </a:r>
            <a:r>
              <a:rPr lang="en-US" altLang="zh-CN"/>
              <a:t>#06#</a:t>
            </a:r>
            <a:r>
              <a:rPr lang="zh-CN" altLang="en-US"/>
              <a:t>查询，移动通信国际识别码的每一码所出现的数字均起到</a:t>
            </a:r>
            <a:r>
              <a:rPr lang="zh-CN" altLang="en-US">
                <a:hlinkClick r:id="rId3"/>
              </a:rPr>
              <a:t>移动电话</a:t>
            </a:r>
            <a:r>
              <a:rPr lang="zh-CN" altLang="en-US"/>
              <a:t>身分辨正的功能，并且使用的是国际上公认通行的共享</a:t>
            </a:r>
            <a:r>
              <a:rPr lang="zh-CN" altLang="en-US">
                <a:hlinkClick r:id="rId4"/>
              </a:rPr>
              <a:t>数码</a:t>
            </a:r>
            <a:r>
              <a:rPr lang="zh-CN" altLang="en-US"/>
              <a:t>准则。</a:t>
            </a:r>
          </a:p>
          <a:p>
            <a:pPr eaLnBrk="1" hangingPunct="1"/>
            <a:endParaRPr lang="zh-CN" altLang="en-US"/>
          </a:p>
          <a:p>
            <a:pPr eaLnBrk="1" hangingPunct="1"/>
            <a:r>
              <a:rPr lang="en-US" altLang="zh-CN"/>
              <a:t>IMEI</a:t>
            </a:r>
            <a:r>
              <a:rPr lang="zh-CN" altLang="en-US"/>
              <a:t>序列号共有</a:t>
            </a:r>
            <a:r>
              <a:rPr lang="en-US" altLang="zh-CN"/>
              <a:t>15</a:t>
            </a:r>
            <a:r>
              <a:rPr lang="zh-CN" altLang="en-US"/>
              <a:t>位数字，前</a:t>
            </a:r>
            <a:r>
              <a:rPr lang="en-US" altLang="zh-CN"/>
              <a:t>6</a:t>
            </a:r>
            <a:r>
              <a:rPr lang="zh-CN" altLang="en-US"/>
              <a:t>位（</a:t>
            </a:r>
            <a:r>
              <a:rPr lang="en-US" altLang="zh-CN"/>
              <a:t>TAC</a:t>
            </a:r>
            <a:r>
              <a:rPr lang="zh-CN" altLang="en-US"/>
              <a:t>）是型号核准号码，代表</a:t>
            </a:r>
            <a:r>
              <a:rPr lang="zh-CN" altLang="en-US">
                <a:hlinkClick r:id="rId5"/>
              </a:rPr>
              <a:t>手机类型</a:t>
            </a:r>
            <a:r>
              <a:rPr lang="zh-CN" altLang="en-US"/>
              <a:t>。接着</a:t>
            </a:r>
            <a:r>
              <a:rPr lang="en-US" altLang="zh-CN"/>
              <a:t>2</a:t>
            </a:r>
            <a:r>
              <a:rPr lang="zh-CN" altLang="en-US"/>
              <a:t>位（</a:t>
            </a:r>
            <a:r>
              <a:rPr lang="en-US" altLang="zh-CN"/>
              <a:t>FAC</a:t>
            </a:r>
            <a:r>
              <a:rPr lang="zh-CN" altLang="en-US"/>
              <a:t>）是最后装</a:t>
            </a:r>
            <a:r>
              <a:rPr lang="zh-CN" altLang="en-US">
                <a:hlinkClick r:id="rId6"/>
              </a:rPr>
              <a:t>配号</a:t>
            </a:r>
            <a:r>
              <a:rPr lang="zh-CN" altLang="en-US"/>
              <a:t>，代表产地。后</a:t>
            </a:r>
            <a:r>
              <a:rPr lang="en-US" altLang="zh-CN"/>
              <a:t>6</a:t>
            </a:r>
            <a:r>
              <a:rPr lang="zh-CN" altLang="en-US"/>
              <a:t>位（</a:t>
            </a:r>
            <a:r>
              <a:rPr lang="en-US" altLang="zh-CN"/>
              <a:t>SNR</a:t>
            </a:r>
            <a:r>
              <a:rPr lang="zh-CN" altLang="en-US"/>
              <a:t>）是串号，代表生产</a:t>
            </a:r>
            <a:r>
              <a:rPr lang="zh-CN" altLang="en-US">
                <a:hlinkClick r:id="rId7"/>
              </a:rPr>
              <a:t>顺序号</a:t>
            </a:r>
            <a:r>
              <a:rPr lang="zh-CN" altLang="en-US"/>
              <a:t>。最后</a:t>
            </a:r>
            <a:r>
              <a:rPr lang="en-US" altLang="zh-CN"/>
              <a:t>1</a:t>
            </a:r>
            <a:r>
              <a:rPr lang="zh-CN" altLang="en-US"/>
              <a:t>位（</a:t>
            </a:r>
            <a:r>
              <a:rPr lang="en-US" altLang="zh-CN"/>
              <a:t>SP</a:t>
            </a:r>
            <a:r>
              <a:rPr lang="zh-CN" altLang="en-US"/>
              <a:t>）是</a:t>
            </a:r>
            <a:r>
              <a:rPr lang="zh-CN" altLang="en-US">
                <a:hlinkClick r:id="rId8"/>
              </a:rPr>
              <a:t>检验码</a:t>
            </a:r>
            <a:r>
              <a:rPr lang="zh-CN" altLang="en-US"/>
              <a:t>，备用。</a:t>
            </a:r>
            <a:r>
              <a:rPr lang="en-US" altLang="zh-CN" b="1"/>
              <a:t>IMSI</a:t>
            </a:r>
            <a:r>
              <a:rPr lang="zh-CN" altLang="en-US" b="1"/>
              <a:t>由电信经营部门在用户开户时写入移动台的</a:t>
            </a:r>
            <a:r>
              <a:rPr lang="en-US" altLang="zh-CN" b="1"/>
              <a:t>EPROM</a:t>
            </a:r>
            <a:r>
              <a:rPr lang="zh-CN" altLang="en-US" b="1"/>
              <a:t>。当任一主叫按</a:t>
            </a:r>
            <a:r>
              <a:rPr lang="en-US" altLang="zh-CN" b="1"/>
              <a:t>MSISDN</a:t>
            </a:r>
            <a:r>
              <a:rPr lang="zh-CN" altLang="en-US" b="1"/>
              <a:t>拨叫某移动用户时，终接</a:t>
            </a:r>
            <a:r>
              <a:rPr lang="en-US" altLang="zh-CN" b="1"/>
              <a:t>MSC</a:t>
            </a:r>
            <a:r>
              <a:rPr lang="zh-CN" altLang="en-US" b="1"/>
              <a:t>将请求</a:t>
            </a:r>
            <a:r>
              <a:rPr lang="en-US" altLang="zh-CN" b="1"/>
              <a:t>HLR</a:t>
            </a:r>
            <a:r>
              <a:rPr lang="zh-CN" altLang="en-US" b="1"/>
              <a:t>或</a:t>
            </a:r>
            <a:r>
              <a:rPr lang="en-US" altLang="zh-CN" b="1"/>
              <a:t>VLR</a:t>
            </a:r>
            <a:r>
              <a:rPr lang="zh-CN" altLang="en-US" b="1"/>
              <a:t>将其翻译成</a:t>
            </a:r>
            <a:r>
              <a:rPr lang="en-US" altLang="zh-CN" b="1"/>
              <a:t>IMSI</a:t>
            </a:r>
            <a:r>
              <a:rPr lang="zh-CN" altLang="en-US" b="1"/>
              <a:t>，然后用</a:t>
            </a:r>
            <a:r>
              <a:rPr lang="en-US" altLang="zh-CN" b="1"/>
              <a:t>IMSI</a:t>
            </a:r>
            <a:r>
              <a:rPr lang="zh-CN" altLang="en-US" b="1"/>
              <a:t>在无线信道上寻呼该移动用户。</a:t>
            </a:r>
          </a:p>
          <a:p>
            <a:pPr eaLnBrk="1" hangingPunct="1"/>
            <a:endParaRPr lang="en-US" altLang="zh-CN"/>
          </a:p>
        </p:txBody>
      </p:sp>
    </p:spTree>
    <p:extLst>
      <p:ext uri="{BB962C8B-B14F-4D97-AF65-F5344CB8AC3E}">
        <p14:creationId xmlns:p14="http://schemas.microsoft.com/office/powerpoint/2010/main" val="3125862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76E3ACDE-996B-4058-A009-02CCBB68088E}" type="slidenum">
              <a:rPr lang="en-US" altLang="zh-CN" smtClean="0"/>
              <a:pPr>
                <a:spcBef>
                  <a:spcPct val="0"/>
                </a:spcBef>
              </a:pPr>
              <a:t>72</a:t>
            </a:fld>
            <a:endParaRPr lang="en-US" altLang="zh-CN"/>
          </a:p>
        </p:txBody>
      </p:sp>
      <p:sp>
        <p:nvSpPr>
          <p:cNvPr id="110595" name="Rectangle 2"/>
          <p:cNvSpPr>
            <a:spLocks noGrp="1" noRot="1" noChangeAspect="1" noChangeArrowheads="1" noTextEdit="1"/>
          </p:cNvSpPr>
          <p:nvPr>
            <p:ph type="sldImg"/>
          </p:nvPr>
        </p:nvSpPr>
        <p:spPr>
          <a:xfrm>
            <a:off x="1143000" y="685800"/>
            <a:ext cx="4572000" cy="3429000"/>
          </a:xfrm>
          <a:ln/>
        </p:spPr>
      </p:sp>
      <p:sp>
        <p:nvSpPr>
          <p:cNvPr id="110596" name="Rectangle 3"/>
          <p:cNvSpPr>
            <a:spLocks noGrp="1" noChangeArrowheads="1"/>
          </p:cNvSpPr>
          <p:nvPr>
            <p:ph type="body" idx="1"/>
          </p:nvPr>
        </p:nvSpPr>
        <p:spPr>
          <a:noFill/>
        </p:spPr>
        <p:txBody>
          <a:bodyPr/>
          <a:lstStyle/>
          <a:p>
            <a:pPr eaLnBrk="1" hangingPunct="1"/>
            <a:r>
              <a:rPr lang="en-US" altLang="zh-CN" i="1" u="sng"/>
              <a:t>BCCH</a:t>
            </a:r>
            <a:r>
              <a:rPr lang="en-US" altLang="zh-CN"/>
              <a:t>-</a:t>
            </a:r>
            <a:r>
              <a:rPr lang="zh-CN" altLang="en-US"/>
              <a:t>概述广播控制信道</a:t>
            </a:r>
            <a:r>
              <a:rPr lang="en-US" altLang="zh-CN"/>
              <a:t>(Broadcast Control CHannel) </a:t>
            </a:r>
            <a:r>
              <a:rPr lang="zh-CN" altLang="en-US"/>
              <a:t>用途用于广播基于每个小区的通用信息的信道 </a:t>
            </a:r>
            <a:r>
              <a:rPr lang="en-US" altLang="zh-CN" b="1"/>
              <a:t>BS</a:t>
            </a:r>
            <a:r>
              <a:rPr lang="zh-CN" altLang="en-US" b="1"/>
              <a:t>在</a:t>
            </a:r>
            <a:r>
              <a:rPr lang="en-US" altLang="zh-CN" b="1"/>
              <a:t>BCCH(</a:t>
            </a:r>
            <a:r>
              <a:rPr lang="zh-CN" altLang="en-US" b="1"/>
              <a:t>广播控制信道</a:t>
            </a:r>
            <a:r>
              <a:rPr lang="en-US" altLang="zh-CN" b="1"/>
              <a:t>)</a:t>
            </a:r>
            <a:r>
              <a:rPr lang="zh-CN" altLang="en-US" b="1"/>
              <a:t>中向所有</a:t>
            </a:r>
            <a:r>
              <a:rPr lang="en-US" altLang="zh-CN" b="1"/>
              <a:t>MS</a:t>
            </a:r>
            <a:r>
              <a:rPr lang="zh-CN" altLang="en-US" b="1"/>
              <a:t>广播一系列的信息，</a:t>
            </a:r>
          </a:p>
        </p:txBody>
      </p:sp>
    </p:spTree>
    <p:extLst>
      <p:ext uri="{BB962C8B-B14F-4D97-AF65-F5344CB8AC3E}">
        <p14:creationId xmlns:p14="http://schemas.microsoft.com/office/powerpoint/2010/main" val="2351069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7A421ACF-52EC-433A-A468-DE6A3E26BE60}" type="slidenum">
              <a:rPr lang="en-US" altLang="zh-CN" smtClean="0"/>
              <a:pPr>
                <a:spcBef>
                  <a:spcPct val="0"/>
                </a:spcBef>
              </a:pPr>
              <a:t>75</a:t>
            </a:fld>
            <a:endParaRPr lang="en-US" altLang="zh-CN"/>
          </a:p>
        </p:txBody>
      </p:sp>
      <p:sp>
        <p:nvSpPr>
          <p:cNvPr id="114691" name="Rectangle 2"/>
          <p:cNvSpPr>
            <a:spLocks noGrp="1" noRot="1" noChangeAspect="1" noChangeArrowheads="1" noTextEdit="1"/>
          </p:cNvSpPr>
          <p:nvPr>
            <p:ph type="sldImg"/>
          </p:nvPr>
        </p:nvSpPr>
        <p:spPr>
          <a:xfrm>
            <a:off x="1143000" y="685800"/>
            <a:ext cx="4572000" cy="3429000"/>
          </a:xfrm>
          <a:ln/>
        </p:spPr>
      </p:sp>
      <p:sp>
        <p:nvSpPr>
          <p:cNvPr id="114692" name="Rectangle 3"/>
          <p:cNvSpPr>
            <a:spLocks noGrp="1" noChangeArrowheads="1"/>
          </p:cNvSpPr>
          <p:nvPr>
            <p:ph type="body" idx="1"/>
          </p:nvPr>
        </p:nvSpPr>
        <p:spPr>
          <a:noFill/>
        </p:spPr>
        <p:txBody>
          <a:bodyPr/>
          <a:lstStyle/>
          <a:p>
            <a:pPr eaLnBrk="1" hangingPunct="1"/>
            <a:r>
              <a:rPr lang="zh-CN" altLang="en-US" b="1"/>
              <a:t>根据需要分给不同的用户使用，移动台在特定的频率上和时隙内，向基站传输信息，基站也在相应的频率上和相应的时隙内，以时分复用方式向各个移动台传输信息。</a:t>
            </a:r>
          </a:p>
        </p:txBody>
      </p:sp>
    </p:spTree>
    <p:extLst>
      <p:ext uri="{BB962C8B-B14F-4D97-AF65-F5344CB8AC3E}">
        <p14:creationId xmlns:p14="http://schemas.microsoft.com/office/powerpoint/2010/main" val="220189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a:xfrm>
            <a:off x="1143000" y="685800"/>
            <a:ext cx="4572000" cy="3429000"/>
          </a:xfrm>
          <a:ln/>
        </p:spPr>
      </p:sp>
      <p:sp>
        <p:nvSpPr>
          <p:cNvPr id="17411" name="备注占位符 2"/>
          <p:cNvSpPr>
            <a:spLocks noGrp="1"/>
          </p:cNvSpPr>
          <p:nvPr>
            <p:ph type="body" idx="1"/>
          </p:nvPr>
        </p:nvSpPr>
        <p:spPr>
          <a:noFill/>
        </p:spPr>
        <p:txBody>
          <a:bodyPr/>
          <a:lstStyle/>
          <a:p>
            <a:pPr eaLnBrk="1" hangingPunct="1"/>
            <a:endParaRPr lang="zh-CN" altLang="en-US"/>
          </a:p>
        </p:txBody>
      </p:sp>
      <p:sp>
        <p:nvSpPr>
          <p:cNvPr id="17412" name="灯片编号占位符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D520AE62-792D-47BD-98FD-781D2EB0386C}" type="slidenum">
              <a:rPr lang="en-US" altLang="zh-CN" smtClean="0"/>
              <a:pPr>
                <a:spcBef>
                  <a:spcPct val="0"/>
                </a:spcBef>
              </a:pPr>
              <a:t>9</a:t>
            </a:fld>
            <a:endParaRPr lang="en-US" altLang="zh-CN"/>
          </a:p>
        </p:txBody>
      </p:sp>
    </p:spTree>
    <p:extLst>
      <p:ext uri="{BB962C8B-B14F-4D97-AF65-F5344CB8AC3E}">
        <p14:creationId xmlns:p14="http://schemas.microsoft.com/office/powerpoint/2010/main" val="1127328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幻灯片图像占位符 1"/>
          <p:cNvSpPr>
            <a:spLocks noGrp="1" noRot="1" noChangeAspect="1" noTextEdit="1"/>
          </p:cNvSpPr>
          <p:nvPr>
            <p:ph type="sldImg"/>
          </p:nvPr>
        </p:nvSpPr>
        <p:spPr>
          <a:xfrm>
            <a:off x="1143000" y="685800"/>
            <a:ext cx="4572000" cy="3429000"/>
          </a:xfrm>
          <a:ln/>
        </p:spPr>
      </p:sp>
      <p:sp>
        <p:nvSpPr>
          <p:cNvPr id="116739" name="备注占位符 2"/>
          <p:cNvSpPr>
            <a:spLocks noGrp="1"/>
          </p:cNvSpPr>
          <p:nvPr>
            <p:ph type="body" idx="1"/>
          </p:nvPr>
        </p:nvSpPr>
        <p:spPr>
          <a:noFill/>
        </p:spPr>
        <p:txBody>
          <a:bodyPr/>
          <a:lstStyle/>
          <a:p>
            <a:r>
              <a:rPr lang="en-US" altLang="zh-CN"/>
              <a:t>TB:000</a:t>
            </a:r>
            <a:r>
              <a:rPr lang="zh-CN" altLang="en-US"/>
              <a:t>间隔，</a:t>
            </a:r>
            <a:r>
              <a:rPr lang="en-US" altLang="zh-CN"/>
              <a:t>C</a:t>
            </a:r>
            <a:r>
              <a:rPr lang="zh-CN" altLang="en-US"/>
              <a:t>：信息；</a:t>
            </a:r>
            <a:r>
              <a:rPr lang="en-US" altLang="zh-CN"/>
              <a:t>SF</a:t>
            </a:r>
            <a:r>
              <a:rPr lang="zh-CN" altLang="en-US"/>
              <a:t>：语音或数据比特；</a:t>
            </a:r>
            <a:r>
              <a:rPr lang="en-US" altLang="zh-CN"/>
              <a:t>M</a:t>
            </a:r>
            <a:r>
              <a:rPr lang="zh-CN" altLang="en-US"/>
              <a:t>：同步码。</a:t>
            </a:r>
          </a:p>
        </p:txBody>
      </p:sp>
      <p:sp>
        <p:nvSpPr>
          <p:cNvPr id="116740" name="灯片编号占位符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C67AB26F-B9DA-4EC6-9BDA-E251C8D048A1}" type="slidenum">
              <a:rPr lang="en-US" altLang="zh-CN" smtClean="0"/>
              <a:pPr>
                <a:spcBef>
                  <a:spcPct val="0"/>
                </a:spcBef>
              </a:pPr>
              <a:t>76</a:t>
            </a:fld>
            <a:endParaRPr lang="en-US" altLang="zh-CN"/>
          </a:p>
        </p:txBody>
      </p:sp>
    </p:spTree>
    <p:extLst>
      <p:ext uri="{BB962C8B-B14F-4D97-AF65-F5344CB8AC3E}">
        <p14:creationId xmlns:p14="http://schemas.microsoft.com/office/powerpoint/2010/main" val="3062425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077CACEE-40A4-439D-BF4E-1A71E760B459}" type="slidenum">
              <a:rPr lang="en-US" altLang="zh-CN" smtClean="0"/>
              <a:pPr>
                <a:spcBef>
                  <a:spcPct val="0"/>
                </a:spcBef>
              </a:pPr>
              <a:t>78</a:t>
            </a:fld>
            <a:endParaRPr lang="en-US" altLang="zh-CN"/>
          </a:p>
        </p:txBody>
      </p:sp>
      <p:sp>
        <p:nvSpPr>
          <p:cNvPr id="119811" name="Rectangle 2"/>
          <p:cNvSpPr>
            <a:spLocks noGrp="1" noRot="1" noChangeAspect="1" noChangeArrowheads="1" noTextEdit="1"/>
          </p:cNvSpPr>
          <p:nvPr>
            <p:ph type="sldImg"/>
          </p:nvPr>
        </p:nvSpPr>
        <p:spPr>
          <a:xfrm>
            <a:off x="1143000" y="685800"/>
            <a:ext cx="4572000" cy="3429000"/>
          </a:xfrm>
          <a:ln/>
        </p:spPr>
      </p:sp>
      <p:sp>
        <p:nvSpPr>
          <p:cNvPr id="119812" name="Rectangle 3"/>
          <p:cNvSpPr>
            <a:spLocks noGrp="1" noChangeArrowheads="1"/>
          </p:cNvSpPr>
          <p:nvPr>
            <p:ph type="body" idx="1"/>
          </p:nvPr>
        </p:nvSpPr>
        <p:spPr>
          <a:noFill/>
        </p:spPr>
        <p:txBody>
          <a:bodyPr/>
          <a:lstStyle/>
          <a:p>
            <a:pPr eaLnBrk="1" hangingPunct="1">
              <a:lnSpc>
                <a:spcPct val="150000"/>
              </a:lnSpc>
              <a:spcBef>
                <a:spcPct val="50000"/>
              </a:spcBef>
            </a:pPr>
            <a:r>
              <a:rPr lang="zh-CN" altLang="en-US" b="1"/>
              <a:t>超高帧每一周期包含</a:t>
            </a:r>
            <a:r>
              <a:rPr lang="en-US" altLang="zh-CN" b="1"/>
              <a:t>2 715 648</a:t>
            </a:r>
            <a:r>
              <a:rPr lang="zh-CN" altLang="en-US" b="1"/>
              <a:t>个</a:t>
            </a:r>
            <a:r>
              <a:rPr lang="en-US" altLang="zh-CN" b="1"/>
              <a:t>TDMA</a:t>
            </a:r>
            <a:r>
              <a:rPr lang="zh-CN" altLang="en-US" b="1"/>
              <a:t>帧，这些</a:t>
            </a:r>
            <a:r>
              <a:rPr lang="en-US" altLang="zh-CN" b="1"/>
              <a:t>TDMA</a:t>
            </a:r>
            <a:r>
              <a:rPr lang="zh-CN" altLang="en-US" b="1"/>
              <a:t>帧按序编号，依次从</a:t>
            </a:r>
            <a:r>
              <a:rPr lang="en-US" altLang="zh-CN" b="1"/>
              <a:t>0</a:t>
            </a:r>
            <a:r>
              <a:rPr lang="zh-CN" altLang="en-US" b="1"/>
              <a:t>至</a:t>
            </a:r>
            <a:r>
              <a:rPr lang="en-US" altLang="zh-CN" b="1"/>
              <a:t>2 715 647</a:t>
            </a:r>
            <a:r>
              <a:rPr lang="zh-CN" altLang="en-US" b="1"/>
              <a:t>。</a:t>
            </a:r>
          </a:p>
          <a:p>
            <a:pPr eaLnBrk="1" hangingPunct="1"/>
            <a:endParaRPr lang="en-US" altLang="zh-CN"/>
          </a:p>
        </p:txBody>
      </p:sp>
    </p:spTree>
    <p:extLst>
      <p:ext uri="{BB962C8B-B14F-4D97-AF65-F5344CB8AC3E}">
        <p14:creationId xmlns:p14="http://schemas.microsoft.com/office/powerpoint/2010/main" val="4224513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A13AC7A3-C7A0-4E0C-BD53-048A8965A2F5}" type="slidenum">
              <a:rPr lang="en-US" altLang="zh-CN" smtClean="0"/>
              <a:pPr>
                <a:spcBef>
                  <a:spcPct val="0"/>
                </a:spcBef>
              </a:pPr>
              <a:t>79</a:t>
            </a:fld>
            <a:endParaRPr lang="en-US" altLang="zh-CN"/>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p:spPr>
        <p:txBody>
          <a:bodyPr/>
          <a:lstStyle/>
          <a:p>
            <a:pPr eaLnBrk="1" hangingPunct="1"/>
            <a:r>
              <a:rPr lang="zh-CN" altLang="en-US" b="1"/>
              <a:t>但与固定网不同的是，在移动网中，由于用户的移动性，就必须有一些另外的操作处理功能来支持。</a:t>
            </a:r>
          </a:p>
          <a:p>
            <a:pPr eaLnBrk="1" hangingPunct="1"/>
            <a:r>
              <a:rPr lang="zh-CN" altLang="en-US" b="1"/>
              <a:t>当用户从一个区域移动到另外一个区域时，要进行</a:t>
            </a:r>
            <a:r>
              <a:rPr lang="zh-CN" altLang="en-US" b="1">
                <a:solidFill>
                  <a:schemeClr val="accent2"/>
                </a:solidFill>
              </a:rPr>
              <a:t>位置登记，</a:t>
            </a:r>
            <a:r>
              <a:rPr lang="zh-CN" altLang="en-US" b="1"/>
              <a:t>以便网络接续这个用户的通信。</a:t>
            </a:r>
          </a:p>
          <a:p>
            <a:pPr eaLnBrk="1" hangingPunct="1"/>
            <a:r>
              <a:rPr lang="zh-CN" altLang="en-US" b="1"/>
              <a:t>当用户在通信过程中从一个小区移动到另一个小区时，即</a:t>
            </a:r>
            <a:r>
              <a:rPr lang="zh-CN" altLang="en-US" b="1">
                <a:solidFill>
                  <a:schemeClr val="accent2"/>
                </a:solidFill>
              </a:rPr>
              <a:t>越区切换</a:t>
            </a:r>
            <a:r>
              <a:rPr lang="zh-CN" altLang="en-US" b="1"/>
              <a:t>时，系统要保证用户的通信不中断。</a:t>
            </a:r>
          </a:p>
        </p:txBody>
      </p:sp>
    </p:spTree>
    <p:extLst>
      <p:ext uri="{BB962C8B-B14F-4D97-AF65-F5344CB8AC3E}">
        <p14:creationId xmlns:p14="http://schemas.microsoft.com/office/powerpoint/2010/main" val="4055230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7BECD6A3-85DC-4BA0-BB7A-C9B0D9E7FBE5}" type="slidenum">
              <a:rPr lang="en-US" altLang="zh-CN" smtClean="0"/>
              <a:pPr>
                <a:spcBef>
                  <a:spcPct val="0"/>
                </a:spcBef>
              </a:pPr>
              <a:t>83</a:t>
            </a:fld>
            <a:endParaRPr lang="en-US" altLang="zh-CN"/>
          </a:p>
        </p:txBody>
      </p:sp>
      <p:sp>
        <p:nvSpPr>
          <p:cNvPr id="146435" name="Rectangle 2"/>
          <p:cNvSpPr>
            <a:spLocks noGrp="1" noRot="1" noChangeAspect="1" noChangeArrowheads="1" noTextEdit="1"/>
          </p:cNvSpPr>
          <p:nvPr>
            <p:ph type="sldImg"/>
          </p:nvPr>
        </p:nvSpPr>
        <p:spPr>
          <a:xfrm>
            <a:off x="1143000" y="685800"/>
            <a:ext cx="4572000" cy="3429000"/>
          </a:xfrm>
          <a:ln/>
        </p:spPr>
      </p:sp>
      <p:sp>
        <p:nvSpPr>
          <p:cNvPr id="146436" name="Rectangle 3"/>
          <p:cNvSpPr>
            <a:spLocks noGrp="1" noChangeArrowheads="1"/>
          </p:cNvSpPr>
          <p:nvPr>
            <p:ph type="body" idx="1"/>
          </p:nvPr>
        </p:nvSpPr>
        <p:spPr>
          <a:noFill/>
        </p:spPr>
        <p:txBody>
          <a:bodyPr/>
          <a:lstStyle/>
          <a:p>
            <a:pPr eaLnBrk="1" hangingPunct="1">
              <a:lnSpc>
                <a:spcPct val="150000"/>
              </a:lnSpc>
              <a:spcBef>
                <a:spcPct val="50000"/>
              </a:spcBef>
            </a:pPr>
            <a:r>
              <a:rPr lang="zh-CN" altLang="en-US" b="1"/>
              <a:t>自</a:t>
            </a:r>
            <a:r>
              <a:rPr lang="en-US" altLang="zh-CN" b="1"/>
              <a:t>1995</a:t>
            </a:r>
            <a:r>
              <a:rPr lang="zh-CN" altLang="en-US" b="1"/>
              <a:t>年美国通信工业协会</a:t>
            </a:r>
            <a:r>
              <a:rPr lang="en-US" altLang="zh-CN" b="1"/>
              <a:t>(TIA)</a:t>
            </a:r>
            <a:r>
              <a:rPr lang="zh-CN" altLang="en-US" b="1"/>
              <a:t>正式颁布窄带</a:t>
            </a:r>
            <a:r>
              <a:rPr lang="en-US" altLang="zh-CN" b="1"/>
              <a:t>CDMA</a:t>
            </a:r>
            <a:r>
              <a:rPr lang="zh-CN" altLang="en-US" b="1"/>
              <a:t>标准</a:t>
            </a:r>
            <a:r>
              <a:rPr lang="en-US" altLang="zh-CN" b="1"/>
              <a:t>IS-95A</a:t>
            </a:r>
            <a:r>
              <a:rPr lang="zh-CN" altLang="en-US" b="1"/>
              <a:t>以来，</a:t>
            </a:r>
            <a:r>
              <a:rPr lang="en-US" altLang="zh-CN" b="1"/>
              <a:t>CDMA</a:t>
            </a:r>
            <a:r>
              <a:rPr lang="zh-CN" altLang="en-US" b="1"/>
              <a:t>技术得到了迅速发展。在</a:t>
            </a:r>
            <a:r>
              <a:rPr lang="en-US" altLang="zh-CN" b="1"/>
              <a:t>3G</a:t>
            </a:r>
            <a:r>
              <a:rPr lang="zh-CN" altLang="en-US" b="1"/>
              <a:t>标准中，将采用</a:t>
            </a:r>
            <a:r>
              <a:rPr lang="en-US" altLang="zh-CN" b="1"/>
              <a:t>CDMA</a:t>
            </a:r>
            <a:r>
              <a:rPr lang="zh-CN" altLang="en-US" b="1"/>
              <a:t>作为空中接口标准，这也进一步确立了</a:t>
            </a:r>
            <a:r>
              <a:rPr lang="en-US" altLang="zh-CN" b="1"/>
              <a:t>CDMA</a:t>
            </a:r>
            <a:r>
              <a:rPr lang="zh-CN" altLang="en-US" b="1"/>
              <a:t>为商业移动通信网的主流方向。</a:t>
            </a:r>
            <a:r>
              <a:rPr lang="en-US" altLang="zh-CN" b="1"/>
              <a:t>1995</a:t>
            </a:r>
            <a:r>
              <a:rPr lang="zh-CN" altLang="en-US" b="1"/>
              <a:t>年</a:t>
            </a:r>
            <a:r>
              <a:rPr lang="en-US" altLang="zh-CN" b="1"/>
              <a:t>9</a:t>
            </a:r>
            <a:r>
              <a:rPr lang="zh-CN" altLang="en-US" b="1"/>
              <a:t>月，世界上第一个商用 </a:t>
            </a:r>
            <a:r>
              <a:rPr lang="en-US" altLang="zh-CN" b="1"/>
              <a:t>CDMA</a:t>
            </a:r>
            <a:r>
              <a:rPr lang="zh-CN" altLang="en-US" b="1"/>
              <a:t>移动网在香港地区开通，</a:t>
            </a:r>
            <a:r>
              <a:rPr lang="en-US" altLang="zh-CN" b="1"/>
              <a:t>1996</a:t>
            </a:r>
            <a:r>
              <a:rPr lang="zh-CN" altLang="en-US" b="1"/>
              <a:t>年在韩国汉城附近开通世界上最大的商用</a:t>
            </a:r>
            <a:r>
              <a:rPr lang="en-US" altLang="zh-CN" b="1"/>
              <a:t>CDMA</a:t>
            </a:r>
            <a:r>
              <a:rPr lang="zh-CN" altLang="en-US" b="1"/>
              <a:t>网，新加坡的</a:t>
            </a:r>
            <a:r>
              <a:rPr lang="en-US" altLang="zh-CN" b="1"/>
              <a:t>CDMA</a:t>
            </a:r>
            <a:r>
              <a:rPr lang="zh-CN" altLang="en-US" b="1"/>
              <a:t>个人通信网于</a:t>
            </a:r>
            <a:r>
              <a:rPr lang="en-US" altLang="zh-CN" b="1"/>
              <a:t>1997</a:t>
            </a:r>
            <a:r>
              <a:rPr lang="zh-CN" altLang="en-US" b="1"/>
              <a:t>年开通，这也是亚洲第一个</a:t>
            </a:r>
            <a:r>
              <a:rPr lang="en-US" altLang="zh-CN" b="1"/>
              <a:t>CDMA</a:t>
            </a:r>
            <a:r>
              <a:rPr lang="zh-CN" altLang="en-US" b="1"/>
              <a:t>个人通信网。</a:t>
            </a:r>
          </a:p>
          <a:p>
            <a:pPr eaLnBrk="1" hangingPunct="1"/>
            <a:endParaRPr lang="en-US" altLang="zh-CN"/>
          </a:p>
        </p:txBody>
      </p:sp>
    </p:spTree>
    <p:extLst>
      <p:ext uri="{BB962C8B-B14F-4D97-AF65-F5344CB8AC3E}">
        <p14:creationId xmlns:p14="http://schemas.microsoft.com/office/powerpoint/2010/main" val="769304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38A49DC5-9AFC-432A-9595-4E538A4179D9}" type="slidenum">
              <a:rPr lang="en-US" altLang="zh-CN" smtClean="0"/>
              <a:pPr>
                <a:spcBef>
                  <a:spcPct val="0"/>
                </a:spcBef>
              </a:pPr>
              <a:t>91</a:t>
            </a:fld>
            <a:endParaRPr lang="en-US" altLang="zh-CN"/>
          </a:p>
        </p:txBody>
      </p:sp>
      <p:sp>
        <p:nvSpPr>
          <p:cNvPr id="156675" name="Rectangle 2"/>
          <p:cNvSpPr>
            <a:spLocks noGrp="1" noRot="1" noChangeAspect="1" noChangeArrowheads="1" noTextEdit="1"/>
          </p:cNvSpPr>
          <p:nvPr>
            <p:ph type="sldImg"/>
          </p:nvPr>
        </p:nvSpPr>
        <p:spPr>
          <a:xfrm>
            <a:off x="1143000" y="685800"/>
            <a:ext cx="4572000" cy="3429000"/>
          </a:xfrm>
          <a:ln/>
        </p:spPr>
      </p:sp>
      <p:sp>
        <p:nvSpPr>
          <p:cNvPr id="156676" name="Rectangle 3"/>
          <p:cNvSpPr>
            <a:spLocks noGrp="1" noChangeArrowheads="1"/>
          </p:cNvSpPr>
          <p:nvPr>
            <p:ph type="body" idx="1"/>
          </p:nvPr>
        </p:nvSpPr>
        <p:spPr>
          <a:noFill/>
        </p:spPr>
        <p:txBody>
          <a:bodyPr/>
          <a:lstStyle/>
          <a:p>
            <a:pPr eaLnBrk="1" hangingPunct="1"/>
            <a:r>
              <a:rPr lang="zh-CN" altLang="en-US"/>
              <a:t>由于手机用户在一个小区内是随机分布的，而且是经常变化的，同一手机用户可能有时处在小区的边缘，有时靠近基站。如果手机的发射功率按照最大通信距离设计，则当手机靠近基站时，功率必定有过剩，而且形成有害的电磁辐射。解决这个问题的方法是根据通信距离的不同，实时地调整手机的发射功率，即功率控制。 </a:t>
            </a:r>
          </a:p>
          <a:p>
            <a:pPr eaLnBrk="1" hangingPunct="1"/>
            <a:r>
              <a:rPr lang="zh-CN" altLang="en-US"/>
              <a:t>　　功率控制的原则是，当信道的传播条件突然变好时，功率控制单元应在几微妙内快速响应，以防止信号突然增强而对其他用户产生附加干扰；相反当传播条件突然变坏时，功率调整的速度可以相对慢一些。也就是说，宁愿单个用户的信号质量短时间恶化，也要防止对其他众多用户都产生较大的背景干扰。 </a:t>
            </a:r>
          </a:p>
        </p:txBody>
      </p:sp>
    </p:spTree>
    <p:extLst>
      <p:ext uri="{BB962C8B-B14F-4D97-AF65-F5344CB8AC3E}">
        <p14:creationId xmlns:p14="http://schemas.microsoft.com/office/powerpoint/2010/main" val="2864323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8E7F0750-D082-413E-8853-E26512E2D7EE}" type="slidenum">
              <a:rPr lang="en-US" altLang="zh-CN" smtClean="0"/>
              <a:pPr>
                <a:spcBef>
                  <a:spcPct val="0"/>
                </a:spcBef>
              </a:pPr>
              <a:t>92</a:t>
            </a:fld>
            <a:endParaRPr lang="en-US" altLang="zh-CN"/>
          </a:p>
        </p:txBody>
      </p:sp>
      <p:sp>
        <p:nvSpPr>
          <p:cNvPr id="158723" name="Rectangle 2"/>
          <p:cNvSpPr>
            <a:spLocks noGrp="1" noRot="1" noChangeAspect="1" noChangeArrowheads="1" noTextEdit="1"/>
          </p:cNvSpPr>
          <p:nvPr>
            <p:ph type="sldImg"/>
          </p:nvPr>
        </p:nvSpPr>
        <p:spPr>
          <a:xfrm>
            <a:off x="1143000" y="685800"/>
            <a:ext cx="4572000" cy="3429000"/>
          </a:xfrm>
          <a:ln/>
        </p:spPr>
      </p:sp>
      <p:sp>
        <p:nvSpPr>
          <p:cNvPr id="158724" name="Rectangle 3"/>
          <p:cNvSpPr>
            <a:spLocks noGrp="1" noChangeArrowheads="1"/>
          </p:cNvSpPr>
          <p:nvPr>
            <p:ph type="body" idx="1"/>
          </p:nvPr>
        </p:nvSpPr>
        <p:spPr>
          <a:noFill/>
        </p:spPr>
        <p:txBody>
          <a:bodyPr/>
          <a:lstStyle/>
          <a:p>
            <a:pPr eaLnBrk="1" hangingPunct="1"/>
            <a:r>
              <a:rPr lang="zh-CN" altLang="en-US" b="1"/>
              <a:t>因为正向传输和反向传输使用的频率不同，</a:t>
            </a:r>
            <a:r>
              <a:rPr lang="en-US" altLang="zh-CN" b="1"/>
              <a:t>IS-95</a:t>
            </a:r>
            <a:r>
              <a:rPr lang="zh-CN" altLang="en-US" b="1"/>
              <a:t>中，上下行信道的频率间隔为</a:t>
            </a:r>
            <a:r>
              <a:rPr lang="en-US" altLang="zh-CN" b="1"/>
              <a:t>45 MHz</a:t>
            </a:r>
            <a:r>
              <a:rPr lang="zh-CN" altLang="en-US" b="1"/>
              <a:t>，大大超过信息的相干带宽，为了解决这个问题，可以采用反向闭环功率控制。</a:t>
            </a:r>
          </a:p>
        </p:txBody>
      </p:sp>
    </p:spTree>
    <p:extLst>
      <p:ext uri="{BB962C8B-B14F-4D97-AF65-F5344CB8AC3E}">
        <p14:creationId xmlns:p14="http://schemas.microsoft.com/office/powerpoint/2010/main" val="2179420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FA67066D-167E-4A22-B20A-E6685D7E0219}" type="slidenum">
              <a:rPr lang="en-US" altLang="zh-CN" smtClean="0"/>
              <a:pPr>
                <a:spcBef>
                  <a:spcPct val="0"/>
                </a:spcBef>
              </a:pPr>
              <a:t>93</a:t>
            </a:fld>
            <a:endParaRPr lang="en-US" altLang="zh-CN"/>
          </a:p>
        </p:txBody>
      </p:sp>
      <p:sp>
        <p:nvSpPr>
          <p:cNvPr id="160771" name="Rectangle 2"/>
          <p:cNvSpPr>
            <a:spLocks noGrp="1" noRot="1" noChangeAspect="1" noChangeArrowheads="1" noTextEdit="1"/>
          </p:cNvSpPr>
          <p:nvPr>
            <p:ph type="sldImg"/>
          </p:nvPr>
        </p:nvSpPr>
        <p:spPr>
          <a:xfrm>
            <a:off x="1143000" y="685800"/>
            <a:ext cx="4572000" cy="3429000"/>
          </a:xfrm>
          <a:ln/>
        </p:spPr>
      </p:sp>
      <p:sp>
        <p:nvSpPr>
          <p:cNvPr id="160772" name="Rectangle 3"/>
          <p:cNvSpPr>
            <a:spLocks noGrp="1" noChangeArrowheads="1"/>
          </p:cNvSpPr>
          <p:nvPr>
            <p:ph type="body" idx="1"/>
          </p:nvPr>
        </p:nvSpPr>
        <p:spPr>
          <a:noFill/>
        </p:spPr>
        <p:txBody>
          <a:bodyPr/>
          <a:lstStyle/>
          <a:p>
            <a:pPr eaLnBrk="1" hangingPunct="1"/>
            <a:r>
              <a:rPr lang="zh-CN" altLang="en-US" b="1"/>
              <a:t>瑞利衰落：瑞利衰落信道（</a:t>
            </a:r>
            <a:r>
              <a:rPr lang="en-US" altLang="zh-CN" b="1"/>
              <a:t>Rayleigh fading channel</a:t>
            </a:r>
            <a:r>
              <a:rPr lang="zh-CN" altLang="en-US" b="1"/>
              <a:t>）是一种无线电信号传播环境的统计模型。这种模型假设信号通过无线信道之后，其信号幅度是随机的，即</a:t>
            </a:r>
            <a:r>
              <a:rPr lang="zh-CN" altLang="en-US" b="1">
                <a:latin typeface="Arial" panose="020B0604020202020204" pitchFamily="34" charset="0"/>
              </a:rPr>
              <a:t>“</a:t>
            </a:r>
            <a:r>
              <a:rPr lang="zh-CN" altLang="en-US" b="1"/>
              <a:t>衰落</a:t>
            </a:r>
            <a:r>
              <a:rPr lang="zh-CN" altLang="en-US" b="1">
                <a:latin typeface="Arial" panose="020B0604020202020204" pitchFamily="34" charset="0"/>
              </a:rPr>
              <a:t>”</a:t>
            </a:r>
            <a:r>
              <a:rPr lang="zh-CN" altLang="en-US" b="1"/>
              <a:t>，并且其包络服从瑞利分布。这一信道模型能够描述由电离层和对流层反射的短波信道，以及建筑物密集的城市环境。</a:t>
            </a:r>
            <a:r>
              <a:rPr lang="en-US" altLang="zh-CN" b="1"/>
              <a:t>12</a:t>
            </a:r>
            <a:r>
              <a:rPr lang="zh-CN" altLang="en-US" b="1">
                <a:hlinkClick r:id="rId3"/>
              </a:rPr>
              <a:t>瑞利衰落</a:t>
            </a:r>
            <a:r>
              <a:rPr lang="zh-CN" altLang="en-US" b="1"/>
              <a:t>只适用于从发射机到接收机不存在直射信号（</a:t>
            </a:r>
            <a:r>
              <a:rPr lang="en-US" altLang="zh-CN" b="1"/>
              <a:t>LoS</a:t>
            </a:r>
            <a:r>
              <a:rPr lang="zh-CN" altLang="en-US" b="1"/>
              <a:t>，</a:t>
            </a:r>
            <a:r>
              <a:rPr lang="en-US" altLang="zh-CN" b="1"/>
              <a:t>Line of Sight</a:t>
            </a:r>
            <a:r>
              <a:rPr lang="zh-CN" altLang="en-US" b="1"/>
              <a:t>）的情况，否则应使用</a:t>
            </a:r>
            <a:r>
              <a:rPr lang="zh-CN" altLang="en-US" b="1">
                <a:hlinkClick r:id="rId4"/>
              </a:rPr>
              <a:t>莱斯</a:t>
            </a:r>
            <a:r>
              <a:rPr lang="zh-CN" altLang="en-US" b="1"/>
              <a:t>衰落信道作为信道模型。瑞利衰落信道（</a:t>
            </a:r>
            <a:r>
              <a:rPr lang="en-US" altLang="zh-CN" b="1"/>
              <a:t>Rayleigh fading channel</a:t>
            </a:r>
            <a:r>
              <a:rPr lang="zh-CN" altLang="en-US" b="1"/>
              <a:t>）是一种无线电信号传播环境的统计模型。这种模型假设信号通过无线信道之后，其信号幅度是随机的，即</a:t>
            </a:r>
            <a:r>
              <a:rPr lang="zh-CN" altLang="en-US" b="1">
                <a:latin typeface="Arial" panose="020B0604020202020204" pitchFamily="34" charset="0"/>
              </a:rPr>
              <a:t>“</a:t>
            </a:r>
            <a:r>
              <a:rPr lang="zh-CN" altLang="en-US" b="1"/>
              <a:t>衰落</a:t>
            </a:r>
            <a:r>
              <a:rPr lang="zh-CN" altLang="en-US" b="1">
                <a:latin typeface="Arial" panose="020B0604020202020204" pitchFamily="34" charset="0"/>
              </a:rPr>
              <a:t>”</a:t>
            </a:r>
            <a:r>
              <a:rPr lang="zh-CN" altLang="en-US" b="1"/>
              <a:t>，并且其包络服从瑞利分布。这一信道模型能够描述由电离层和对流层反射的短波信道，以及建筑物密集的城市环境。</a:t>
            </a:r>
            <a:r>
              <a:rPr lang="en-US" altLang="zh-CN" b="1"/>
              <a:t>12</a:t>
            </a:r>
            <a:r>
              <a:rPr lang="zh-CN" altLang="en-US" b="1">
                <a:hlinkClick r:id="rId3"/>
              </a:rPr>
              <a:t>瑞利衰落</a:t>
            </a:r>
            <a:r>
              <a:rPr lang="zh-CN" altLang="en-US" b="1"/>
              <a:t>只适用于从发射机到接收机不存在直射信号（</a:t>
            </a:r>
            <a:r>
              <a:rPr lang="en-US" altLang="zh-CN" b="1"/>
              <a:t>LoS</a:t>
            </a:r>
            <a:r>
              <a:rPr lang="zh-CN" altLang="en-US" b="1"/>
              <a:t>，</a:t>
            </a:r>
            <a:r>
              <a:rPr lang="en-US" altLang="zh-CN" b="1"/>
              <a:t>Line of Sight</a:t>
            </a:r>
            <a:r>
              <a:rPr lang="zh-CN" altLang="en-US" b="1"/>
              <a:t>）的情况，否则应使用</a:t>
            </a:r>
            <a:r>
              <a:rPr lang="zh-CN" altLang="en-US" b="1">
                <a:hlinkClick r:id="rId4"/>
              </a:rPr>
              <a:t>莱斯</a:t>
            </a:r>
            <a:r>
              <a:rPr lang="zh-CN" altLang="en-US" b="1"/>
              <a:t>衰落信道作为信道模型。</a:t>
            </a:r>
          </a:p>
        </p:txBody>
      </p:sp>
    </p:spTree>
    <p:extLst>
      <p:ext uri="{BB962C8B-B14F-4D97-AF65-F5344CB8AC3E}">
        <p14:creationId xmlns:p14="http://schemas.microsoft.com/office/powerpoint/2010/main" val="3065756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幻灯片图像占位符 1"/>
          <p:cNvSpPr>
            <a:spLocks noGrp="1" noRot="1" noChangeAspect="1" noTextEdit="1"/>
          </p:cNvSpPr>
          <p:nvPr>
            <p:ph type="sldImg"/>
          </p:nvPr>
        </p:nvSpPr>
        <p:spPr>
          <a:xfrm>
            <a:off x="1143000" y="685800"/>
            <a:ext cx="4572000" cy="3429000"/>
          </a:xfrm>
          <a:ln/>
        </p:spPr>
      </p:sp>
      <p:sp>
        <p:nvSpPr>
          <p:cNvPr id="163843" name="备注占位符 2"/>
          <p:cNvSpPr>
            <a:spLocks noGrp="1"/>
          </p:cNvSpPr>
          <p:nvPr>
            <p:ph type="body" idx="1"/>
          </p:nvPr>
        </p:nvSpPr>
        <p:spPr>
          <a:noFill/>
        </p:spPr>
        <p:txBody>
          <a:bodyPr/>
          <a:lstStyle/>
          <a:p>
            <a:r>
              <a:rPr kumimoji="1" lang="en-US" altLang="zh-CN" b="1"/>
              <a:t>CDMA</a:t>
            </a:r>
            <a:r>
              <a:rPr kumimoji="1" lang="zh-CN" altLang="en-US" b="1"/>
              <a:t>系统中可分为两大类：软切换和硬切换。</a:t>
            </a:r>
            <a:endParaRPr lang="zh-CN" altLang="en-US"/>
          </a:p>
        </p:txBody>
      </p:sp>
      <p:sp>
        <p:nvSpPr>
          <p:cNvPr id="163844" name="灯片编号占位符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58496B77-579E-4C7D-9414-DABC59A9769C}" type="slidenum">
              <a:rPr lang="en-US" altLang="zh-CN" smtClean="0"/>
              <a:pPr>
                <a:spcBef>
                  <a:spcPct val="0"/>
                </a:spcBef>
              </a:pPr>
              <a:t>95</a:t>
            </a:fld>
            <a:endParaRPr lang="en-US" altLang="zh-CN"/>
          </a:p>
        </p:txBody>
      </p:sp>
    </p:spTree>
    <p:extLst>
      <p:ext uri="{BB962C8B-B14F-4D97-AF65-F5344CB8AC3E}">
        <p14:creationId xmlns:p14="http://schemas.microsoft.com/office/powerpoint/2010/main" val="1775233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4816B2C4-0711-4356-99EB-3CB6EBDA4243}" type="slidenum">
              <a:rPr lang="en-US" altLang="zh-CN" smtClean="0"/>
              <a:pPr>
                <a:spcBef>
                  <a:spcPct val="0"/>
                </a:spcBef>
              </a:pPr>
              <a:t>96</a:t>
            </a:fld>
            <a:endParaRPr lang="en-US" altLang="zh-CN"/>
          </a:p>
        </p:txBody>
      </p:sp>
      <p:sp>
        <p:nvSpPr>
          <p:cNvPr id="165891" name="Rectangle 2"/>
          <p:cNvSpPr>
            <a:spLocks noGrp="1" noRot="1" noChangeAspect="1" noChangeArrowheads="1" noTextEdit="1"/>
          </p:cNvSpPr>
          <p:nvPr>
            <p:ph type="sldImg"/>
          </p:nvPr>
        </p:nvSpPr>
        <p:spPr>
          <a:xfrm>
            <a:off x="1143000" y="685800"/>
            <a:ext cx="4572000" cy="3429000"/>
          </a:xfrm>
          <a:ln/>
        </p:spPr>
      </p:sp>
      <p:sp>
        <p:nvSpPr>
          <p:cNvPr id="165892" name="Rectangle 3"/>
          <p:cNvSpPr>
            <a:spLocks noGrp="1" noChangeArrowheads="1"/>
          </p:cNvSpPr>
          <p:nvPr>
            <p:ph type="body" idx="1"/>
          </p:nvPr>
        </p:nvSpPr>
        <p:spPr>
          <a:noFill/>
        </p:spPr>
        <p:txBody>
          <a:bodyPr/>
          <a:lstStyle/>
          <a:p>
            <a:pPr eaLnBrk="1" hangingPunct="1"/>
            <a:r>
              <a:rPr lang="zh-CN" altLang="en-US" b="1"/>
              <a:t>例如在热点小区中，其频率数要多于相邻小区。因此，</a:t>
            </a:r>
          </a:p>
        </p:txBody>
      </p:sp>
    </p:spTree>
    <p:extLst>
      <p:ext uri="{BB962C8B-B14F-4D97-AF65-F5344CB8AC3E}">
        <p14:creationId xmlns:p14="http://schemas.microsoft.com/office/powerpoint/2010/main" val="3251357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78375"/>
            <a:ext cx="5438775" cy="3908425"/>
          </a:xfrm>
          <a:prstGeom prst="rect">
            <a:avLst/>
          </a:prstGeom>
        </p:spPr>
        <p:txBody>
          <a:bodyPr/>
          <a:lstStyle/>
          <a:p>
            <a:r>
              <a:rPr lang="en-US" altLang="zh-CN" dirty="0"/>
              <a:t>7</a:t>
            </a:r>
            <a:r>
              <a:rPr lang="zh-CN" altLang="en-US" dirty="0"/>
              <a:t>月</a:t>
            </a:r>
            <a:r>
              <a:rPr lang="en-US" altLang="zh-CN" dirty="0"/>
              <a:t>11</a:t>
            </a:r>
            <a:r>
              <a:rPr lang="zh-CN" altLang="en-US" dirty="0"/>
              <a:t>日，美国最大的移动运营商</a:t>
            </a:r>
            <a:r>
              <a:rPr lang="en-US" altLang="zh-CN" dirty="0"/>
              <a:t>Verizon</a:t>
            </a:r>
            <a:r>
              <a:rPr lang="zh-CN" altLang="en-US" dirty="0"/>
              <a:t>官方宣布完成</a:t>
            </a:r>
            <a:r>
              <a:rPr lang="en-US" altLang="zh-CN" dirty="0"/>
              <a:t>5G</a:t>
            </a:r>
            <a:r>
              <a:rPr lang="zh-CN" altLang="en-US" dirty="0"/>
              <a:t>无线“标准”</a:t>
            </a:r>
            <a:endParaRPr lang="en-US" altLang="zh-CN" dirty="0"/>
          </a:p>
          <a:p>
            <a:r>
              <a:rPr lang="zh-CN" altLang="en-US" sz="1200" b="0" i="0" kern="1200" dirty="0">
                <a:solidFill>
                  <a:schemeClr val="tx1"/>
                </a:solidFill>
                <a:effectLst/>
                <a:latin typeface="Arial" panose="020B0604020202020204" pitchFamily="34" charset="0"/>
                <a:ea typeface="+mn-ea"/>
                <a:cs typeface="+mn-cs"/>
              </a:rPr>
              <a:t>然而，</a:t>
            </a:r>
            <a:r>
              <a:rPr lang="en-US" altLang="zh-CN" sz="1200" b="0" i="0" kern="1200" dirty="0">
                <a:solidFill>
                  <a:schemeClr val="tx1"/>
                </a:solidFill>
                <a:effectLst/>
                <a:latin typeface="Arial" panose="020B0604020202020204" pitchFamily="34" charset="0"/>
                <a:ea typeface="+mn-ea"/>
                <a:cs typeface="+mn-cs"/>
              </a:rPr>
              <a:t>3GPP</a:t>
            </a:r>
            <a:r>
              <a:rPr lang="zh-CN" altLang="en-US" sz="1200" b="0" i="0" kern="1200" dirty="0">
                <a:solidFill>
                  <a:schemeClr val="tx1"/>
                </a:solidFill>
                <a:effectLst/>
                <a:latin typeface="Arial" panose="020B0604020202020204" pitchFamily="34" charset="0"/>
                <a:ea typeface="+mn-ea"/>
                <a:cs typeface="+mn-cs"/>
              </a:rPr>
              <a:t>已经确定最早的</a:t>
            </a:r>
            <a:r>
              <a:rPr lang="en-US" altLang="zh-CN" sz="1200" b="0" i="0" kern="1200" dirty="0">
                <a:solidFill>
                  <a:schemeClr val="tx1"/>
                </a:solidFill>
                <a:effectLst/>
                <a:latin typeface="Arial" panose="020B0604020202020204" pitchFamily="34" charset="0"/>
                <a:ea typeface="+mn-ea"/>
                <a:cs typeface="+mn-cs"/>
              </a:rPr>
              <a:t>5G</a:t>
            </a:r>
            <a:r>
              <a:rPr lang="zh-CN" altLang="en-US" sz="1200" b="0" i="0" kern="1200" dirty="0">
                <a:solidFill>
                  <a:schemeClr val="tx1"/>
                </a:solidFill>
                <a:effectLst/>
                <a:latin typeface="Arial" panose="020B0604020202020204" pitchFamily="34" charset="0"/>
                <a:ea typeface="+mn-ea"/>
                <a:cs typeface="+mn-cs"/>
              </a:rPr>
              <a:t>无线标准要在</a:t>
            </a:r>
            <a:r>
              <a:rPr lang="en-US" altLang="zh-CN" sz="1200" b="0" i="0" kern="1200" dirty="0">
                <a:solidFill>
                  <a:schemeClr val="tx1"/>
                </a:solidFill>
                <a:effectLst/>
                <a:latin typeface="Arial" panose="020B0604020202020204" pitchFamily="34" charset="0"/>
                <a:ea typeface="+mn-ea"/>
                <a:cs typeface="+mn-cs"/>
              </a:rPr>
              <a:t>2018</a:t>
            </a:r>
            <a:r>
              <a:rPr lang="zh-CN" altLang="en-US" sz="1200" b="0" i="0" kern="1200" dirty="0">
                <a:solidFill>
                  <a:schemeClr val="tx1"/>
                </a:solidFill>
                <a:effectLst/>
                <a:latin typeface="Arial" panose="020B0604020202020204" pitchFamily="34" charset="0"/>
                <a:ea typeface="+mn-ea"/>
                <a:cs typeface="+mn-cs"/>
              </a:rPr>
              <a:t>年</a:t>
            </a:r>
            <a:r>
              <a:rPr lang="en-US" altLang="zh-CN" sz="1200" b="0" i="0" kern="1200" dirty="0">
                <a:solidFill>
                  <a:schemeClr val="tx1"/>
                </a:solidFill>
                <a:effectLst/>
                <a:latin typeface="Arial" panose="020B0604020202020204" pitchFamily="34" charset="0"/>
                <a:ea typeface="+mn-ea"/>
                <a:cs typeface="+mn-cs"/>
              </a:rPr>
              <a:t>6</a:t>
            </a:r>
            <a:r>
              <a:rPr lang="zh-CN" altLang="en-US" sz="1200" b="0" i="0" kern="1200" dirty="0">
                <a:solidFill>
                  <a:schemeClr val="tx1"/>
                </a:solidFill>
                <a:effectLst/>
                <a:latin typeface="Arial" panose="020B0604020202020204" pitchFamily="34" charset="0"/>
                <a:ea typeface="+mn-ea"/>
                <a:cs typeface="+mn-cs"/>
              </a:rPr>
              <a:t>月才完成</a:t>
            </a:r>
            <a:endParaRPr lang="en-US" altLang="zh-CN" sz="1200" b="0" i="0" kern="1200" dirty="0">
              <a:solidFill>
                <a:schemeClr val="tx1"/>
              </a:solidFill>
              <a:effectLst/>
              <a:latin typeface="Arial" panose="020B0604020202020204" pitchFamily="34" charset="0"/>
              <a:ea typeface="+mn-ea"/>
              <a:cs typeface="+mn-cs"/>
            </a:endParaRPr>
          </a:p>
          <a:p>
            <a:r>
              <a:rPr lang="en-US" altLang="zh-CN" sz="1200" b="0" i="0" kern="1200" dirty="0">
                <a:solidFill>
                  <a:schemeClr val="tx1"/>
                </a:solidFill>
                <a:effectLst/>
                <a:latin typeface="Arial" panose="020B0604020202020204" pitchFamily="34" charset="0"/>
                <a:ea typeface="+mn-ea"/>
                <a:cs typeface="+mn-cs"/>
              </a:rPr>
              <a:t>3GPP</a:t>
            </a:r>
            <a:r>
              <a:rPr lang="zh-CN" altLang="en-US" sz="1200" b="0" i="0" kern="1200" dirty="0">
                <a:solidFill>
                  <a:schemeClr val="tx1"/>
                </a:solidFill>
                <a:effectLst/>
                <a:latin typeface="Arial" panose="020B0604020202020204" pitchFamily="34" charset="0"/>
                <a:ea typeface="+mn-ea"/>
                <a:cs typeface="+mn-cs"/>
              </a:rPr>
              <a:t>确定了</a:t>
            </a:r>
            <a:r>
              <a:rPr lang="en-US" altLang="zh-CN" sz="1200" b="0" i="0" kern="1200" dirty="0">
                <a:solidFill>
                  <a:schemeClr val="tx1"/>
                </a:solidFill>
                <a:effectLst/>
                <a:latin typeface="Arial" panose="020B0604020202020204" pitchFamily="34" charset="0"/>
                <a:ea typeface="+mn-ea"/>
                <a:cs typeface="+mn-cs"/>
              </a:rPr>
              <a:t>5G</a:t>
            </a:r>
            <a:r>
              <a:rPr lang="zh-CN" altLang="en-US" sz="1200" b="0" i="0" kern="1200" dirty="0">
                <a:solidFill>
                  <a:schemeClr val="tx1"/>
                </a:solidFill>
                <a:effectLst/>
                <a:latin typeface="Arial" panose="020B0604020202020204" pitchFamily="34" charset="0"/>
                <a:ea typeface="+mn-ea"/>
                <a:cs typeface="+mn-cs"/>
              </a:rPr>
              <a:t>标准化的两个阶段（第一阶段启动</a:t>
            </a:r>
            <a:r>
              <a:rPr lang="en-US" altLang="zh-CN" sz="1200" b="0" i="0" kern="1200" dirty="0">
                <a:solidFill>
                  <a:schemeClr val="tx1"/>
                </a:solidFill>
                <a:effectLst/>
                <a:latin typeface="Arial" panose="020B0604020202020204" pitchFamily="34" charset="0"/>
                <a:ea typeface="+mn-ea"/>
                <a:cs typeface="+mn-cs"/>
              </a:rPr>
              <a:t>R15</a:t>
            </a:r>
            <a:r>
              <a:rPr lang="zh-CN" altLang="en-US" sz="1200" b="0" i="0" kern="1200" dirty="0">
                <a:solidFill>
                  <a:schemeClr val="tx1"/>
                </a:solidFill>
                <a:effectLst/>
                <a:latin typeface="Arial" panose="020B0604020202020204" pitchFamily="34" charset="0"/>
                <a:ea typeface="+mn-ea"/>
                <a:cs typeface="+mn-cs"/>
              </a:rPr>
              <a:t>为</a:t>
            </a:r>
            <a:r>
              <a:rPr lang="en-US" altLang="zh-CN" sz="1200" b="0" i="0" kern="1200" dirty="0">
                <a:solidFill>
                  <a:schemeClr val="tx1"/>
                </a:solidFill>
                <a:effectLst/>
                <a:latin typeface="Arial" panose="020B0604020202020204" pitchFamily="34" charset="0"/>
                <a:ea typeface="+mn-ea"/>
                <a:cs typeface="+mn-cs"/>
              </a:rPr>
              <a:t>5G</a:t>
            </a:r>
            <a:r>
              <a:rPr lang="zh-CN" altLang="en-US" sz="1200" b="0" i="0" kern="1200" dirty="0">
                <a:solidFill>
                  <a:schemeClr val="tx1"/>
                </a:solidFill>
                <a:effectLst/>
                <a:latin typeface="Arial" panose="020B0604020202020204" pitchFamily="34" charset="0"/>
                <a:ea typeface="+mn-ea"/>
                <a:cs typeface="+mn-cs"/>
              </a:rPr>
              <a:t>标准，于</a:t>
            </a:r>
            <a:r>
              <a:rPr lang="en-US" altLang="zh-CN" sz="1200" b="0" i="0" kern="1200" dirty="0">
                <a:solidFill>
                  <a:schemeClr val="tx1"/>
                </a:solidFill>
                <a:effectLst/>
                <a:latin typeface="Arial" panose="020B0604020202020204" pitchFamily="34" charset="0"/>
                <a:ea typeface="+mn-ea"/>
                <a:cs typeface="+mn-cs"/>
              </a:rPr>
              <a:t>2018</a:t>
            </a:r>
            <a:r>
              <a:rPr lang="zh-CN" altLang="en-US" sz="1200" b="0" i="0" kern="1200" dirty="0">
                <a:solidFill>
                  <a:schemeClr val="tx1"/>
                </a:solidFill>
                <a:effectLst/>
                <a:latin typeface="Arial" panose="020B0604020202020204" pitchFamily="34" charset="0"/>
                <a:ea typeface="+mn-ea"/>
                <a:cs typeface="+mn-cs"/>
              </a:rPr>
              <a:t>年第二季度完成；第二阶段启动</a:t>
            </a:r>
            <a:r>
              <a:rPr lang="en-US" altLang="zh-CN" sz="1200" b="0" i="0" kern="1200" dirty="0">
                <a:solidFill>
                  <a:schemeClr val="tx1"/>
                </a:solidFill>
                <a:effectLst/>
                <a:latin typeface="Arial" panose="020B0604020202020204" pitchFamily="34" charset="0"/>
                <a:ea typeface="+mn-ea"/>
                <a:cs typeface="+mn-cs"/>
              </a:rPr>
              <a:t>R16</a:t>
            </a:r>
            <a:r>
              <a:rPr lang="zh-CN" altLang="en-US" sz="1200" b="0" i="0" kern="1200" dirty="0">
                <a:solidFill>
                  <a:schemeClr val="tx1"/>
                </a:solidFill>
                <a:effectLst/>
                <a:latin typeface="Arial" panose="020B0604020202020204" pitchFamily="34" charset="0"/>
                <a:ea typeface="+mn-ea"/>
                <a:cs typeface="+mn-cs"/>
              </a:rPr>
              <a:t>为</a:t>
            </a:r>
            <a:r>
              <a:rPr lang="en-US" altLang="zh-CN" sz="1200" b="0" i="0" kern="1200" dirty="0">
                <a:solidFill>
                  <a:schemeClr val="tx1"/>
                </a:solidFill>
                <a:effectLst/>
                <a:latin typeface="Arial" panose="020B0604020202020204" pitchFamily="34" charset="0"/>
                <a:ea typeface="+mn-ea"/>
                <a:cs typeface="+mn-cs"/>
              </a:rPr>
              <a:t>5G</a:t>
            </a:r>
            <a:r>
              <a:rPr lang="zh-CN" altLang="en-US" sz="1200" b="0" i="0" kern="1200" dirty="0">
                <a:solidFill>
                  <a:schemeClr val="tx1"/>
                </a:solidFill>
                <a:effectLst/>
                <a:latin typeface="Arial" panose="020B0604020202020204" pitchFamily="34" charset="0"/>
                <a:ea typeface="+mn-ea"/>
                <a:cs typeface="+mn-cs"/>
              </a:rPr>
              <a:t>标准，于</a:t>
            </a:r>
            <a:r>
              <a:rPr lang="en-US" altLang="zh-CN" sz="1200" b="0" i="0" kern="1200" dirty="0">
                <a:solidFill>
                  <a:schemeClr val="tx1"/>
                </a:solidFill>
                <a:effectLst/>
                <a:latin typeface="Arial" panose="020B0604020202020204" pitchFamily="34" charset="0"/>
                <a:ea typeface="+mn-ea"/>
                <a:cs typeface="+mn-cs"/>
              </a:rPr>
              <a:t>2019</a:t>
            </a:r>
            <a:r>
              <a:rPr lang="zh-CN" altLang="en-US" sz="1200" b="0" i="0" kern="1200" dirty="0">
                <a:solidFill>
                  <a:schemeClr val="tx1"/>
                </a:solidFill>
                <a:effectLst/>
                <a:latin typeface="Arial" panose="020B0604020202020204" pitchFamily="34" charset="0"/>
                <a:ea typeface="+mn-ea"/>
                <a:cs typeface="+mn-cs"/>
              </a:rPr>
              <a:t>年</a:t>
            </a:r>
            <a:r>
              <a:rPr lang="en-US" altLang="zh-CN" sz="1200" b="0" i="0" kern="1200" dirty="0">
                <a:solidFill>
                  <a:schemeClr val="tx1"/>
                </a:solidFill>
                <a:effectLst/>
                <a:latin typeface="Arial" panose="020B0604020202020204" pitchFamily="34" charset="0"/>
                <a:ea typeface="+mn-ea"/>
                <a:cs typeface="+mn-cs"/>
              </a:rPr>
              <a:t>12</a:t>
            </a:r>
            <a:r>
              <a:rPr lang="zh-CN" altLang="en-US" sz="1200" b="0" i="0" kern="1200" dirty="0">
                <a:solidFill>
                  <a:schemeClr val="tx1"/>
                </a:solidFill>
                <a:effectLst/>
                <a:latin typeface="Arial" panose="020B0604020202020204" pitchFamily="34" charset="0"/>
                <a:ea typeface="+mn-ea"/>
                <a:cs typeface="+mn-cs"/>
              </a:rPr>
              <a:t>月完成）。</a:t>
            </a:r>
            <a:endParaRPr lang="en-US" altLang="zh-CN" sz="1200" b="0" i="0" kern="1200" dirty="0">
              <a:solidFill>
                <a:schemeClr val="tx1"/>
              </a:solidFill>
              <a:effectLst/>
              <a:latin typeface="Arial" panose="020B0604020202020204" pitchFamily="34" charset="0"/>
              <a:ea typeface="+mn-ea"/>
              <a:cs typeface="+mn-cs"/>
            </a:endParaRPr>
          </a:p>
          <a:p>
            <a:endParaRPr lang="en-US" altLang="zh-CN" sz="1200" b="0" i="0" kern="1200" dirty="0">
              <a:solidFill>
                <a:schemeClr val="tx1"/>
              </a:solidFill>
              <a:effectLst/>
              <a:latin typeface="Arial" panose="020B0604020202020204" pitchFamily="34" charset="0"/>
              <a:ea typeface="+mn-ea"/>
              <a:cs typeface="+mn-cs"/>
            </a:endParaRPr>
          </a:p>
          <a:p>
            <a:r>
              <a:rPr lang="zh-CN" altLang="en-US" sz="1200" b="0" i="0" kern="1200" dirty="0">
                <a:solidFill>
                  <a:schemeClr val="tx1"/>
                </a:solidFill>
                <a:effectLst/>
                <a:latin typeface="Arial" panose="020B0604020202020204" pitchFamily="34" charset="0"/>
                <a:ea typeface="+mn-ea"/>
                <a:cs typeface="+mn-cs"/>
              </a:rPr>
              <a:t>在巴塞罗那</a:t>
            </a:r>
            <a:r>
              <a:rPr lang="en-US" altLang="zh-CN" sz="1200" b="0" i="0" kern="1200" dirty="0">
                <a:solidFill>
                  <a:schemeClr val="tx1"/>
                </a:solidFill>
                <a:effectLst/>
                <a:latin typeface="Arial" panose="020B0604020202020204" pitchFamily="34" charset="0"/>
                <a:ea typeface="+mn-ea"/>
                <a:cs typeface="+mn-cs"/>
              </a:rPr>
              <a:t>2016</a:t>
            </a:r>
            <a:r>
              <a:rPr lang="zh-CN" altLang="en-US" sz="1200" b="0" i="0" kern="1200" dirty="0">
                <a:solidFill>
                  <a:schemeClr val="tx1"/>
                </a:solidFill>
                <a:effectLst/>
                <a:latin typeface="Arial" panose="020B0604020202020204" pitchFamily="34" charset="0"/>
                <a:ea typeface="+mn-ea"/>
                <a:cs typeface="+mn-cs"/>
              </a:rPr>
              <a:t>年世界移动通信大会上，美国</a:t>
            </a:r>
            <a:r>
              <a:rPr lang="en-US" altLang="zh-CN" sz="1200" b="0" i="0" kern="1200" dirty="0">
                <a:solidFill>
                  <a:schemeClr val="tx1"/>
                </a:solidFill>
                <a:effectLst/>
                <a:latin typeface="Arial" panose="020B0604020202020204" pitchFamily="34" charset="0"/>
                <a:ea typeface="+mn-ea"/>
                <a:cs typeface="+mn-cs"/>
              </a:rPr>
              <a:t>Verizon</a:t>
            </a:r>
            <a:r>
              <a:rPr lang="zh-CN" altLang="en-US" sz="1200" b="0" i="0" kern="1200" dirty="0">
                <a:solidFill>
                  <a:schemeClr val="tx1"/>
                </a:solidFill>
                <a:effectLst/>
                <a:latin typeface="Arial" panose="020B0604020202020204" pitchFamily="34" charset="0"/>
                <a:ea typeface="+mn-ea"/>
                <a:cs typeface="+mn-cs"/>
              </a:rPr>
              <a:t>、韩国</a:t>
            </a:r>
            <a:r>
              <a:rPr lang="en-US" altLang="zh-CN" sz="1200" b="0" i="0" kern="1200" dirty="0">
                <a:solidFill>
                  <a:schemeClr val="tx1"/>
                </a:solidFill>
                <a:effectLst/>
                <a:latin typeface="Arial" panose="020B0604020202020204" pitchFamily="34" charset="0"/>
                <a:ea typeface="+mn-ea"/>
                <a:cs typeface="+mn-cs"/>
              </a:rPr>
              <a:t>KT</a:t>
            </a:r>
            <a:r>
              <a:rPr lang="zh-CN" altLang="en-US" sz="1200" b="0" i="0" kern="1200" dirty="0">
                <a:solidFill>
                  <a:schemeClr val="tx1"/>
                </a:solidFill>
                <a:effectLst/>
                <a:latin typeface="Arial" panose="020B0604020202020204" pitchFamily="34" charset="0"/>
                <a:ea typeface="+mn-ea"/>
                <a:cs typeface="+mn-cs"/>
              </a:rPr>
              <a:t>和</a:t>
            </a:r>
            <a:r>
              <a:rPr lang="en-US" altLang="zh-CN" sz="1200" b="0" i="0" kern="1200" dirty="0">
                <a:solidFill>
                  <a:schemeClr val="tx1"/>
                </a:solidFill>
                <a:effectLst/>
                <a:latin typeface="Arial" panose="020B0604020202020204" pitchFamily="34" charset="0"/>
                <a:ea typeface="+mn-ea"/>
                <a:cs typeface="+mn-cs"/>
              </a:rPr>
              <a:t>SK Telecom</a:t>
            </a:r>
            <a:r>
              <a:rPr lang="zh-CN" altLang="en-US" sz="1200" b="0" i="0" kern="1200" dirty="0">
                <a:solidFill>
                  <a:schemeClr val="tx1"/>
                </a:solidFill>
                <a:effectLst/>
                <a:latin typeface="Arial" panose="020B0604020202020204" pitchFamily="34" charset="0"/>
                <a:ea typeface="+mn-ea"/>
                <a:cs typeface="+mn-cs"/>
              </a:rPr>
              <a:t>、日本</a:t>
            </a:r>
            <a:r>
              <a:rPr lang="en-US" altLang="zh-CN" sz="1200" b="0" i="0" kern="1200" dirty="0">
                <a:solidFill>
                  <a:schemeClr val="tx1"/>
                </a:solidFill>
                <a:effectLst/>
                <a:latin typeface="Arial" panose="020B0604020202020204" pitchFamily="34" charset="0"/>
                <a:ea typeface="+mn-ea"/>
                <a:cs typeface="+mn-cs"/>
              </a:rPr>
              <a:t>NTT DOCOMO</a:t>
            </a:r>
            <a:r>
              <a:rPr lang="zh-CN" altLang="en-US" sz="1200" b="0" i="0" kern="1200" dirty="0">
                <a:solidFill>
                  <a:schemeClr val="tx1"/>
                </a:solidFill>
                <a:effectLst/>
                <a:latin typeface="Arial" panose="020B0604020202020204" pitchFamily="34" charset="0"/>
                <a:ea typeface="+mn-ea"/>
                <a:cs typeface="+mn-cs"/>
              </a:rPr>
              <a:t>四家运营商成立了一个联盟，叫</a:t>
            </a:r>
            <a:r>
              <a:rPr lang="en-US" altLang="zh-CN" sz="1200" b="0" i="0" kern="1200" dirty="0">
                <a:solidFill>
                  <a:schemeClr val="tx1"/>
                </a:solidFill>
                <a:effectLst/>
                <a:latin typeface="Arial" panose="020B0604020202020204" pitchFamily="34" charset="0"/>
                <a:ea typeface="+mn-ea"/>
                <a:cs typeface="+mn-cs"/>
              </a:rPr>
              <a:t>5G</a:t>
            </a:r>
            <a:r>
              <a:rPr lang="zh-CN" altLang="en-US" sz="1200" b="0" i="0" kern="1200" dirty="0">
                <a:solidFill>
                  <a:schemeClr val="tx1"/>
                </a:solidFill>
                <a:effectLst/>
                <a:latin typeface="Arial" panose="020B0604020202020204" pitchFamily="34" charset="0"/>
                <a:ea typeface="+mn-ea"/>
                <a:cs typeface="+mn-cs"/>
              </a:rPr>
              <a:t>公开试验规范联盟（</a:t>
            </a:r>
            <a:r>
              <a:rPr lang="en-US" altLang="zh-CN" sz="1200" b="0" i="0" kern="1200" dirty="0">
                <a:solidFill>
                  <a:schemeClr val="tx1"/>
                </a:solidFill>
                <a:effectLst/>
                <a:latin typeface="Arial" panose="020B0604020202020204" pitchFamily="34" charset="0"/>
                <a:ea typeface="+mn-ea"/>
                <a:cs typeface="+mn-cs"/>
              </a:rPr>
              <a:t>5G Open Trial Specification Alliance</a:t>
            </a:r>
            <a:r>
              <a:rPr lang="zh-CN" altLang="en-US" sz="1200" b="0" i="0" kern="1200" dirty="0">
                <a:solidFill>
                  <a:schemeClr val="tx1"/>
                </a:solidFill>
                <a:effectLst/>
                <a:latin typeface="Arial" panose="020B0604020202020204" pitchFamily="34" charset="0"/>
                <a:ea typeface="+mn-ea"/>
                <a:cs typeface="+mn-cs"/>
              </a:rPr>
              <a:t>）。该联盟旨在建立一个统一的</a:t>
            </a:r>
            <a:r>
              <a:rPr lang="en-US" altLang="zh-CN" sz="1200" b="0" i="0" kern="1200" dirty="0">
                <a:solidFill>
                  <a:schemeClr val="tx1"/>
                </a:solidFill>
                <a:effectLst/>
                <a:latin typeface="Arial" panose="020B0604020202020204" pitchFamily="34" charset="0"/>
                <a:ea typeface="+mn-ea"/>
                <a:cs typeface="+mn-cs"/>
              </a:rPr>
              <a:t>5G</a:t>
            </a:r>
            <a:r>
              <a:rPr lang="zh-CN" altLang="en-US" sz="1200" b="0" i="0" kern="1200" dirty="0">
                <a:solidFill>
                  <a:schemeClr val="tx1"/>
                </a:solidFill>
                <a:effectLst/>
                <a:latin typeface="Arial" panose="020B0604020202020204" pitchFamily="34" charset="0"/>
                <a:ea typeface="+mn-ea"/>
                <a:cs typeface="+mn-cs"/>
              </a:rPr>
              <a:t>试验标准，为世界各地不同的</a:t>
            </a:r>
            <a:r>
              <a:rPr lang="en-US" altLang="zh-CN" sz="1200" b="0" i="0" kern="1200" dirty="0">
                <a:solidFill>
                  <a:schemeClr val="tx1"/>
                </a:solidFill>
                <a:effectLst/>
                <a:latin typeface="Arial" panose="020B0604020202020204" pitchFamily="34" charset="0"/>
                <a:ea typeface="+mn-ea"/>
                <a:cs typeface="+mn-cs"/>
              </a:rPr>
              <a:t>5G</a:t>
            </a:r>
            <a:r>
              <a:rPr lang="zh-CN" altLang="en-US" sz="1200" b="0" i="0" kern="1200" dirty="0">
                <a:solidFill>
                  <a:schemeClr val="tx1"/>
                </a:solidFill>
                <a:effectLst/>
                <a:latin typeface="Arial" panose="020B0604020202020204" pitchFamily="34" charset="0"/>
                <a:ea typeface="+mn-ea"/>
                <a:cs typeface="+mn-cs"/>
              </a:rPr>
              <a:t>试验提供一个通用的、可扩展的公共平台，以更包容、更开放的态度促进部署</a:t>
            </a:r>
            <a:r>
              <a:rPr lang="en-US" altLang="zh-CN" sz="1200" b="0" i="0" kern="1200" dirty="0">
                <a:solidFill>
                  <a:schemeClr val="tx1"/>
                </a:solidFill>
                <a:effectLst/>
                <a:latin typeface="Arial" panose="020B0604020202020204" pitchFamily="34" charset="0"/>
                <a:ea typeface="+mn-ea"/>
                <a:cs typeface="+mn-cs"/>
              </a:rPr>
              <a:t>5G</a:t>
            </a:r>
            <a:r>
              <a:rPr lang="zh-CN" altLang="en-US" sz="1200" b="0" i="0" kern="1200" dirty="0">
                <a:solidFill>
                  <a:schemeClr val="tx1"/>
                </a:solidFill>
                <a:effectLst/>
                <a:latin typeface="Arial" panose="020B0604020202020204" pitchFamily="34" charset="0"/>
                <a:ea typeface="+mn-ea"/>
                <a:cs typeface="+mn-cs"/>
              </a:rPr>
              <a:t>试验网络</a:t>
            </a:r>
            <a:endParaRPr lang="zh-CN" altLang="en-US" dirty="0"/>
          </a:p>
        </p:txBody>
      </p:sp>
      <p:sp>
        <p:nvSpPr>
          <p:cNvPr id="4" name="日期占位符 3"/>
          <p:cNvSpPr>
            <a:spLocks noGrp="1"/>
          </p:cNvSpPr>
          <p:nvPr>
            <p:ph type="dt" idx="10"/>
          </p:nvPr>
        </p:nvSpPr>
        <p:spPr/>
        <p:txBody>
          <a:bodyPr/>
          <a:lstStyle/>
          <a:p>
            <a:pPr>
              <a:defRPr/>
            </a:pPr>
            <a:fld id="{1CD93C6E-B133-4F87-A0B4-8A1956EDE3A1}" type="datetime1">
              <a:rPr lang="zh-CN" altLang="en-US" smtClean="0"/>
              <a:t>2019/4/23</a:t>
            </a:fld>
            <a:endParaRPr lang="zh-CN" altLang="en-US" sz="1200"/>
          </a:p>
        </p:txBody>
      </p:sp>
      <p:sp>
        <p:nvSpPr>
          <p:cNvPr id="5" name="灯片编号占位符 4"/>
          <p:cNvSpPr>
            <a:spLocks noGrp="1"/>
          </p:cNvSpPr>
          <p:nvPr>
            <p:ph type="sldNum" sz="quarter" idx="11"/>
          </p:nvPr>
        </p:nvSpPr>
        <p:spPr/>
        <p:txBody>
          <a:bodyPr/>
          <a:lstStyle/>
          <a:p>
            <a:pPr>
              <a:defRPr/>
            </a:pPr>
            <a:fld id="{9F63ABFB-BD3F-417C-BC55-C89DB898E17D}" type="slidenum">
              <a:rPr lang="zh-CN" altLang="en-US" smtClean="0"/>
              <a:t>99</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8A3C8E86-1922-4021-9D72-287DAE64069E}" type="slidenum">
              <a:rPr lang="en-US" altLang="zh-CN" smtClean="0"/>
              <a:pPr>
                <a:spcBef>
                  <a:spcPct val="0"/>
                </a:spcBef>
              </a:pPr>
              <a:t>10</a:t>
            </a:fld>
            <a:endParaRPr lang="en-US" altLang="zh-CN"/>
          </a:p>
        </p:txBody>
      </p:sp>
      <p:sp>
        <p:nvSpPr>
          <p:cNvPr id="194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B649DB77-4AEC-4CED-AF95-6982BA79D66E}" type="slidenum">
              <a:rPr kumimoji="1" lang="en-US" altLang="zh-CN"/>
              <a:pPr algn="r" eaLnBrk="1" hangingPunct="1">
                <a:spcBef>
                  <a:spcPct val="0"/>
                </a:spcBef>
              </a:pPr>
              <a:t>10</a:t>
            </a:fld>
            <a:endParaRPr kumimoji="1" lang="en-US" altLang="zh-CN"/>
          </a:p>
        </p:txBody>
      </p:sp>
      <p:sp>
        <p:nvSpPr>
          <p:cNvPr id="19460" name="Rectangle 2"/>
          <p:cNvSpPr>
            <a:spLocks noGrp="1" noRot="1" noChangeAspect="1" noChangeArrowheads="1" noTextEdit="1"/>
          </p:cNvSpPr>
          <p:nvPr>
            <p:ph type="sldImg"/>
          </p:nvPr>
        </p:nvSpPr>
        <p:spPr>
          <a:xfrm>
            <a:off x="1146175" y="687388"/>
            <a:ext cx="4570413" cy="3427412"/>
          </a:xfrm>
          <a:solidFill>
            <a:srgbClr val="FFFFFF"/>
          </a:solidFill>
          <a:ln/>
        </p:spPr>
      </p:sp>
      <p:sp>
        <p:nvSpPr>
          <p:cNvPr id="19461" name="Rectangle 3"/>
          <p:cNvSpPr>
            <a:spLocks noGrp="1" noChangeArrowheads="1"/>
          </p:cNvSpPr>
          <p:nvPr>
            <p:ph type="body" idx="1"/>
          </p:nvPr>
        </p:nvSpPr>
        <p:spPr>
          <a:xfrm>
            <a:off x="915988" y="4343400"/>
            <a:ext cx="5026025" cy="4113213"/>
          </a:xfrm>
          <a:solidFill>
            <a:srgbClr val="FFFFFF"/>
          </a:solidFill>
          <a:ln>
            <a:solidFill>
              <a:srgbClr val="000000"/>
            </a:solidFill>
            <a:miter lim="800000"/>
            <a:headEnd/>
            <a:tailEnd/>
          </a:ln>
        </p:spPr>
        <p:txBody>
          <a:bodyPr lIns="87480" tIns="43740" rIns="87480" bIns="43740"/>
          <a:lstStyle/>
          <a:p>
            <a:pPr eaLnBrk="1" hangingPunct="1"/>
            <a:r>
              <a:rPr lang="zh-CN" altLang="en-US"/>
              <a:t>多选题</a:t>
            </a:r>
            <a:r>
              <a:rPr lang="en-US" altLang="zh-CN"/>
              <a:t>:</a:t>
            </a:r>
            <a:r>
              <a:rPr lang="zh-CN" altLang="en-US"/>
              <a:t>移动通信的发展到目前经历了</a:t>
            </a:r>
            <a:r>
              <a:rPr lang="en-US" altLang="zh-CN"/>
              <a:t>(               )</a:t>
            </a:r>
            <a:r>
              <a:rPr lang="zh-CN" altLang="en-US"/>
              <a:t>时代</a:t>
            </a:r>
            <a:r>
              <a:rPr lang="en-US" altLang="zh-CN"/>
              <a:t>.</a:t>
            </a:r>
          </a:p>
          <a:p>
            <a:pPr eaLnBrk="1" hangingPunct="1"/>
            <a:r>
              <a:rPr lang="en-US" altLang="zh-CN"/>
              <a:t>A.</a:t>
            </a:r>
            <a:r>
              <a:rPr lang="zh-CN" altLang="en-US"/>
              <a:t>第一代模拟蜂窝移动通信     </a:t>
            </a:r>
            <a:r>
              <a:rPr lang="en-US" altLang="zh-CN"/>
              <a:t>B.</a:t>
            </a:r>
            <a:r>
              <a:rPr lang="zh-CN" altLang="en-US"/>
              <a:t>第二代数字移动通信    </a:t>
            </a:r>
            <a:r>
              <a:rPr lang="en-US" altLang="zh-CN"/>
              <a:t>C.</a:t>
            </a:r>
            <a:r>
              <a:rPr lang="zh-CN" altLang="en-US"/>
              <a:t>第三代移动通信</a:t>
            </a:r>
            <a:r>
              <a:rPr lang="en-US" altLang="zh-CN"/>
              <a:t>3G    D.</a:t>
            </a:r>
            <a:r>
              <a:rPr lang="zh-CN" altLang="en-US"/>
              <a:t>第四代移动通信</a:t>
            </a:r>
            <a:r>
              <a:rPr lang="en-US" altLang="zh-CN"/>
              <a:t>4G </a:t>
            </a:r>
          </a:p>
          <a:p>
            <a:pPr eaLnBrk="1" hangingPunct="1"/>
            <a:r>
              <a:rPr lang="zh-CN" altLang="en-US"/>
              <a:t>答案</a:t>
            </a:r>
            <a:r>
              <a:rPr lang="en-US" altLang="zh-CN"/>
              <a:t>:ABC</a:t>
            </a:r>
          </a:p>
          <a:p>
            <a:pPr eaLnBrk="1" hangingPunct="1"/>
            <a:r>
              <a:rPr lang="en-US" altLang="zh-CN" sz="1000"/>
              <a:t> </a:t>
            </a:r>
          </a:p>
          <a:p>
            <a:pPr eaLnBrk="1" hangingPunct="1"/>
            <a:endParaRPr lang="en-US" altLang="zh-CN" sz="1000"/>
          </a:p>
        </p:txBody>
      </p:sp>
    </p:spTree>
    <p:extLst>
      <p:ext uri="{BB962C8B-B14F-4D97-AF65-F5344CB8AC3E}">
        <p14:creationId xmlns:p14="http://schemas.microsoft.com/office/powerpoint/2010/main" val="18641870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目前，</a:t>
            </a:r>
            <a:r>
              <a:rPr lang="en-US" altLang="zh-CN" dirty="0"/>
              <a:t>4G</a:t>
            </a:r>
            <a:r>
              <a:rPr lang="zh-CN" altLang="en-US" dirty="0"/>
              <a:t>网络已经部署，</a:t>
            </a:r>
            <a:r>
              <a:rPr lang="en-US" altLang="zh-CN" dirty="0"/>
              <a:t>4G</a:t>
            </a:r>
            <a:r>
              <a:rPr lang="zh-CN" altLang="en-US" dirty="0"/>
              <a:t>技术已经趋于成熟。但是随着无线移动设备和移动业务的快速增加，</a:t>
            </a:r>
            <a:r>
              <a:rPr lang="en-US" altLang="zh-CN" dirty="0"/>
              <a:t>4G</a:t>
            </a:r>
            <a:r>
              <a:rPr lang="zh-CN" altLang="en-US" dirty="0"/>
              <a:t>依然无法完全满足未来持续增长的无线通信需求。面向未来通信发展的第五代移动通信系统的研发已经在世界范围内全面开展。</a:t>
            </a:r>
          </a:p>
        </p:txBody>
      </p:sp>
      <p:sp>
        <p:nvSpPr>
          <p:cNvPr id="4" name="灯片编号占位符 3"/>
          <p:cNvSpPr>
            <a:spLocks noGrp="1"/>
          </p:cNvSpPr>
          <p:nvPr>
            <p:ph type="sldNum" sz="quarter" idx="10"/>
          </p:nvPr>
        </p:nvSpPr>
        <p:spPr/>
        <p:txBody>
          <a:bodyPr/>
          <a:lstStyle/>
          <a:p>
            <a:pPr>
              <a:defRPr/>
            </a:pPr>
            <a:fld id="{BA3E1EE0-4E46-415D-A726-242459F2B846}" type="slidenum">
              <a:rPr lang="zh-CN" altLang="en-US" smtClean="0"/>
              <a:pPr>
                <a:defRPr/>
              </a:pPr>
              <a:t>100</a:t>
            </a:fld>
            <a:endParaRPr lang="zh-CN" altLang="en-US"/>
          </a:p>
        </p:txBody>
      </p:sp>
    </p:spTree>
    <p:extLst>
      <p:ext uri="{BB962C8B-B14F-4D97-AF65-F5344CB8AC3E}">
        <p14:creationId xmlns:p14="http://schemas.microsoft.com/office/powerpoint/2010/main" val="356698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桌面式体验</a:t>
            </a:r>
            <a:r>
              <a:rPr lang="en-US" altLang="zh-CN" dirty="0"/>
              <a:t>\</a:t>
            </a:r>
            <a:r>
              <a:rPr lang="zh-CN" altLang="en-US" dirty="0"/>
              <a:t>沉浸式体验</a:t>
            </a:r>
            <a:r>
              <a:rPr lang="en-US" altLang="zh-CN" dirty="0"/>
              <a:t>\</a:t>
            </a:r>
            <a:r>
              <a:rPr lang="zh-CN" altLang="en-US"/>
              <a:t>直观远程访问</a:t>
            </a:r>
            <a:endParaRPr lang="zh-CN" altLang="en-US" dirty="0"/>
          </a:p>
        </p:txBody>
      </p:sp>
      <p:sp>
        <p:nvSpPr>
          <p:cNvPr id="4" name="灯片编号占位符 3"/>
          <p:cNvSpPr>
            <a:spLocks noGrp="1"/>
          </p:cNvSpPr>
          <p:nvPr>
            <p:ph type="sldNum" sz="quarter" idx="10"/>
          </p:nvPr>
        </p:nvSpPr>
        <p:spPr/>
        <p:txBody>
          <a:bodyPr/>
          <a:lstStyle/>
          <a:p>
            <a:pPr>
              <a:defRPr/>
            </a:pPr>
            <a:fld id="{BA3E1EE0-4E46-415D-A726-242459F2B846}" type="slidenum">
              <a:rPr lang="zh-CN" altLang="en-US" smtClean="0"/>
              <a:pPr>
                <a:defRPr/>
              </a:pPr>
              <a:t>101</a:t>
            </a:fld>
            <a:endParaRPr lang="zh-CN" altLang="en-US"/>
          </a:p>
        </p:txBody>
      </p:sp>
    </p:spTree>
    <p:extLst>
      <p:ext uri="{BB962C8B-B14F-4D97-AF65-F5344CB8AC3E}">
        <p14:creationId xmlns:p14="http://schemas.microsoft.com/office/powerpoint/2010/main" val="41598471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A3E1EE0-4E46-415D-A726-242459F2B846}" type="slidenum">
              <a:rPr lang="zh-CN" altLang="en-US" smtClean="0"/>
              <a:pPr>
                <a:defRPr/>
              </a:pPr>
              <a:t>102</a:t>
            </a:fld>
            <a:endParaRPr lang="zh-CN" altLang="en-US"/>
          </a:p>
        </p:txBody>
      </p:sp>
    </p:spTree>
    <p:extLst>
      <p:ext uri="{BB962C8B-B14F-4D97-AF65-F5344CB8AC3E}">
        <p14:creationId xmlns:p14="http://schemas.microsoft.com/office/powerpoint/2010/main" val="34967385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1042988" rtl="0" eaLnBrk="0" fontAlgn="base" latinLnBrk="0" hangingPunct="0">
              <a:lnSpc>
                <a:spcPct val="100000"/>
              </a:lnSpc>
              <a:spcBef>
                <a:spcPct val="30000"/>
              </a:spcBef>
              <a:spcAft>
                <a:spcPct val="0"/>
              </a:spcAft>
              <a:buClrTx/>
              <a:buSzTx/>
              <a:buFontTx/>
              <a:buNone/>
              <a:tabLst/>
              <a:defRPr/>
            </a:pPr>
            <a:r>
              <a:rPr lang="en-US" altLang="zh-CN" sz="1400" dirty="0"/>
              <a:t>ITU-R WP5D/TEMP/390-E </a:t>
            </a:r>
          </a:p>
          <a:p>
            <a:pPr marL="0" marR="0" indent="0" algn="l" defTabSz="1042988" rtl="0" eaLnBrk="0" fontAlgn="base" latinLnBrk="0" hangingPunct="0">
              <a:lnSpc>
                <a:spcPct val="100000"/>
              </a:lnSpc>
              <a:spcBef>
                <a:spcPct val="30000"/>
              </a:spcBef>
              <a:spcAft>
                <a:spcPct val="0"/>
              </a:spcAft>
              <a:buClrTx/>
              <a:buSzTx/>
              <a:buFontTx/>
              <a:buNone/>
              <a:tabLst/>
              <a:defRPr/>
            </a:pPr>
            <a:r>
              <a:rPr lang="zh-CN" altLang="en-US" sz="1400" dirty="0"/>
              <a:t>未来用户对移动通信的求不仅局限在室内、和低速移动场景，而是追求任何时间、任何地点的一致用户体验。</a:t>
            </a:r>
          </a:p>
          <a:p>
            <a:endParaRPr lang="zh-CN" altLang="en-US" dirty="0"/>
          </a:p>
        </p:txBody>
      </p:sp>
      <p:sp>
        <p:nvSpPr>
          <p:cNvPr id="4" name="灯片编号占位符 3"/>
          <p:cNvSpPr>
            <a:spLocks noGrp="1"/>
          </p:cNvSpPr>
          <p:nvPr>
            <p:ph type="sldNum" sz="quarter" idx="10"/>
          </p:nvPr>
        </p:nvSpPr>
        <p:spPr/>
        <p:txBody>
          <a:bodyPr/>
          <a:lstStyle/>
          <a:p>
            <a:pPr>
              <a:defRPr/>
            </a:pPr>
            <a:fld id="{BA3E1EE0-4E46-415D-A726-242459F2B846}" type="slidenum">
              <a:rPr lang="zh-CN" altLang="en-US" smtClean="0"/>
              <a:pPr>
                <a:defRPr/>
              </a:pPr>
              <a:t>103</a:t>
            </a:fld>
            <a:endParaRPr lang="zh-CN" altLang="en-US"/>
          </a:p>
        </p:txBody>
      </p:sp>
    </p:spTree>
    <p:extLst>
      <p:ext uri="{BB962C8B-B14F-4D97-AF65-F5344CB8AC3E}">
        <p14:creationId xmlns:p14="http://schemas.microsoft.com/office/powerpoint/2010/main" val="3496738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A3E1EE0-4E46-415D-A726-242459F2B846}" type="slidenum">
              <a:rPr lang="zh-CN" altLang="en-US" smtClean="0"/>
              <a:pPr>
                <a:defRPr/>
              </a:pPr>
              <a:t>104</a:t>
            </a:fld>
            <a:endParaRPr lang="zh-CN" altLang="en-US"/>
          </a:p>
        </p:txBody>
      </p:sp>
    </p:spTree>
    <p:extLst>
      <p:ext uri="{BB962C8B-B14F-4D97-AF65-F5344CB8AC3E}">
        <p14:creationId xmlns:p14="http://schemas.microsoft.com/office/powerpoint/2010/main" val="3117365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78375"/>
            <a:ext cx="5438775" cy="3908425"/>
          </a:xfrm>
          <a:prstGeom prst="rect">
            <a:avLst/>
          </a:prstGeom>
        </p:spPr>
        <p:txBody>
          <a:bodyPr/>
          <a:lstStyle/>
          <a:p>
            <a:r>
              <a:rPr lang="zh-CN" altLang="en-US" dirty="0"/>
              <a:t>集成业界最先进技术、研发定制化产品，打造最优覆盖解决方案，释放流量红利</a:t>
            </a:r>
          </a:p>
          <a:p>
            <a:endParaRPr lang="zh-CN" altLang="en-US" dirty="0"/>
          </a:p>
        </p:txBody>
      </p:sp>
      <p:sp>
        <p:nvSpPr>
          <p:cNvPr id="4" name="日期占位符 3"/>
          <p:cNvSpPr>
            <a:spLocks noGrp="1"/>
          </p:cNvSpPr>
          <p:nvPr>
            <p:ph type="dt" idx="10"/>
          </p:nvPr>
        </p:nvSpPr>
        <p:spPr/>
        <p:txBody>
          <a:bodyPr/>
          <a:lstStyle/>
          <a:p>
            <a:pPr>
              <a:defRPr/>
            </a:pPr>
            <a:fld id="{1CD93C6E-B133-4F87-A0B4-8A1956EDE3A1}" type="datetime1">
              <a:rPr lang="zh-CN" altLang="en-US" smtClean="0"/>
              <a:t>2019/4/23</a:t>
            </a:fld>
            <a:endParaRPr lang="zh-CN" altLang="en-US" sz="1200"/>
          </a:p>
        </p:txBody>
      </p:sp>
      <p:sp>
        <p:nvSpPr>
          <p:cNvPr id="5" name="灯片编号占位符 4"/>
          <p:cNvSpPr>
            <a:spLocks noGrp="1"/>
          </p:cNvSpPr>
          <p:nvPr>
            <p:ph type="sldNum" sz="quarter" idx="11"/>
          </p:nvPr>
        </p:nvSpPr>
        <p:spPr/>
        <p:txBody>
          <a:bodyPr/>
          <a:lstStyle/>
          <a:p>
            <a:pPr>
              <a:defRPr/>
            </a:pPr>
            <a:fld id="{9F63ABFB-BD3F-417C-BC55-C89DB898E17D}" type="slidenum">
              <a:rPr lang="zh-CN" altLang="en-US" smtClean="0"/>
              <a:t>105</a:t>
            </a:fld>
            <a:endParaRPr lang="zh-CN" altLang="en-US" sz="1200"/>
          </a:p>
        </p:txBody>
      </p:sp>
    </p:spTree>
    <p:extLst>
      <p:ext uri="{BB962C8B-B14F-4D97-AF65-F5344CB8AC3E}">
        <p14:creationId xmlns:p14="http://schemas.microsoft.com/office/powerpoint/2010/main" val="2047841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性能和效率需求共同定义了</a:t>
            </a:r>
            <a:r>
              <a:rPr lang="en-US" altLang="zh-CN" sz="1200" b="0" i="0" kern="1200" dirty="0">
                <a:solidFill>
                  <a:schemeClr val="tx1"/>
                </a:solidFill>
                <a:effectLst/>
                <a:latin typeface="+mn-lt"/>
                <a:ea typeface="+mn-ea"/>
                <a:cs typeface="+mn-cs"/>
              </a:rPr>
              <a:t>5G</a:t>
            </a:r>
            <a:r>
              <a:rPr lang="zh-CN" altLang="en-US" sz="1200" b="0" i="0" kern="1200" dirty="0">
                <a:solidFill>
                  <a:schemeClr val="tx1"/>
                </a:solidFill>
                <a:effectLst/>
                <a:latin typeface="+mn-lt"/>
                <a:ea typeface="+mn-ea"/>
                <a:cs typeface="+mn-cs"/>
              </a:rPr>
              <a:t>的关键能力，犹如一株绽放的鲜花。红花与绿叶相辅相成，其中花瓣代表了</a:t>
            </a:r>
            <a:r>
              <a:rPr lang="en-US" altLang="zh-CN" sz="1200" b="0" i="0" kern="1200" dirty="0">
                <a:solidFill>
                  <a:schemeClr val="tx1"/>
                </a:solidFill>
                <a:effectLst/>
                <a:latin typeface="+mn-lt"/>
                <a:ea typeface="+mn-ea"/>
                <a:cs typeface="+mn-cs"/>
              </a:rPr>
              <a:t>5G</a:t>
            </a:r>
            <a:r>
              <a:rPr lang="zh-CN" altLang="en-US" sz="1200" b="0" i="0" kern="1200" dirty="0">
                <a:solidFill>
                  <a:schemeClr val="tx1"/>
                </a:solidFill>
                <a:effectLst/>
                <a:latin typeface="+mn-lt"/>
                <a:ea typeface="+mn-ea"/>
                <a:cs typeface="+mn-cs"/>
              </a:rPr>
              <a:t>的六大性能指标，体现了</a:t>
            </a:r>
            <a:r>
              <a:rPr lang="en-US" altLang="zh-CN" sz="1200" b="0" i="0" kern="1200" dirty="0">
                <a:solidFill>
                  <a:schemeClr val="tx1"/>
                </a:solidFill>
                <a:effectLst/>
                <a:latin typeface="+mn-lt"/>
                <a:ea typeface="+mn-ea"/>
                <a:cs typeface="+mn-cs"/>
              </a:rPr>
              <a:t>5G</a:t>
            </a:r>
            <a:r>
              <a:rPr lang="zh-CN" altLang="en-US" sz="1200" b="0" i="0" kern="1200" dirty="0">
                <a:solidFill>
                  <a:schemeClr val="tx1"/>
                </a:solidFill>
                <a:effectLst/>
                <a:latin typeface="+mn-lt"/>
                <a:ea typeface="+mn-ea"/>
                <a:cs typeface="+mn-cs"/>
              </a:rPr>
              <a:t>满足未来多样化业务与场景需求的能力，而花瓣顶点代表了相应指标的最大值；绿叶则代表三个效率指标，是实现</a:t>
            </a:r>
            <a:r>
              <a:rPr lang="en-US" altLang="zh-CN" sz="1200" b="0" i="0" kern="1200" dirty="0">
                <a:solidFill>
                  <a:schemeClr val="tx1"/>
                </a:solidFill>
                <a:effectLst/>
                <a:latin typeface="+mn-lt"/>
                <a:ea typeface="+mn-ea"/>
                <a:cs typeface="+mn-cs"/>
              </a:rPr>
              <a:t>5G</a:t>
            </a:r>
            <a:r>
              <a:rPr lang="zh-CN" altLang="en-US" sz="1200" b="0" i="0" kern="1200" dirty="0">
                <a:solidFill>
                  <a:schemeClr val="tx1"/>
                </a:solidFill>
                <a:effectLst/>
                <a:latin typeface="+mn-lt"/>
                <a:ea typeface="+mn-ea"/>
                <a:cs typeface="+mn-cs"/>
              </a:rPr>
              <a:t>可持续发展的基本保障。</a:t>
            </a:r>
            <a:r>
              <a:rPr lang="en-US" altLang="zh-CN" sz="1200" b="0" i="0" kern="1200" dirty="0">
                <a:solidFill>
                  <a:schemeClr val="tx1"/>
                </a:solidFill>
                <a:effectLst/>
                <a:latin typeface="+mn-lt"/>
                <a:ea typeface="+mn-ea"/>
                <a:cs typeface="+mn-cs"/>
              </a:rPr>
              <a:t>2013</a:t>
            </a:r>
            <a:r>
              <a:rPr lang="zh-CN" altLang="en-US" sz="1200" b="0" i="0" kern="1200" dirty="0">
                <a:solidFill>
                  <a:schemeClr val="tx1"/>
                </a:solidFill>
                <a:effectLst/>
                <a:latin typeface="+mn-lt"/>
                <a:ea typeface="+mn-ea"/>
                <a:cs typeface="+mn-cs"/>
              </a:rPr>
              <a:t>年</a:t>
            </a:r>
            <a:r>
              <a:rPr lang="en-US" altLang="zh-CN" sz="1200" b="0" i="0" kern="1200" dirty="0">
                <a:solidFill>
                  <a:schemeClr val="tx1"/>
                </a:solidFill>
                <a:effectLst/>
                <a:latin typeface="+mn-lt"/>
                <a:ea typeface="+mn-ea"/>
                <a:cs typeface="+mn-cs"/>
              </a:rPr>
              <a:t>2</a:t>
            </a:r>
            <a:r>
              <a:rPr lang="zh-CN" altLang="en-US" sz="1200" b="0" i="0" kern="1200" dirty="0">
                <a:solidFill>
                  <a:schemeClr val="tx1"/>
                </a:solidFill>
                <a:effectLst/>
                <a:latin typeface="+mn-lt"/>
                <a:ea typeface="+mn-ea"/>
                <a:cs typeface="+mn-cs"/>
              </a:rPr>
              <a:t>月，通信江湖中出现了一个“神秘组织”。这个被称为</a:t>
            </a:r>
            <a:r>
              <a:rPr lang="en-US" altLang="zh-CN" sz="1200" b="0" i="0" kern="1200" dirty="0">
                <a:solidFill>
                  <a:schemeClr val="tx1"/>
                </a:solidFill>
                <a:effectLst/>
                <a:latin typeface="+mn-lt"/>
                <a:ea typeface="+mn-ea"/>
                <a:cs typeface="+mn-cs"/>
              </a:rPr>
              <a:t>IMT-2020</a:t>
            </a:r>
            <a:r>
              <a:rPr lang="zh-CN" altLang="en-US" sz="1200" b="0" i="0" kern="1200" dirty="0">
                <a:solidFill>
                  <a:schemeClr val="tx1"/>
                </a:solidFill>
                <a:effectLst/>
                <a:latin typeface="+mn-lt"/>
                <a:ea typeface="+mn-ea"/>
                <a:cs typeface="+mn-cs"/>
              </a:rPr>
              <a:t>（</a:t>
            </a:r>
            <a:r>
              <a:rPr lang="en-US" altLang="zh-CN" sz="1200" b="0" i="0" kern="1200" dirty="0">
                <a:solidFill>
                  <a:schemeClr val="tx1"/>
                </a:solidFill>
                <a:effectLst/>
                <a:latin typeface="+mn-lt"/>
                <a:ea typeface="+mn-ea"/>
                <a:cs typeface="+mn-cs"/>
              </a:rPr>
              <a:t>5G</a:t>
            </a:r>
            <a:r>
              <a:rPr lang="zh-CN" altLang="en-US" sz="1200" b="0" i="0" kern="1200" dirty="0">
                <a:solidFill>
                  <a:schemeClr val="tx1"/>
                </a:solidFill>
                <a:effectLst/>
                <a:latin typeface="+mn-lt"/>
                <a:ea typeface="+mn-ea"/>
                <a:cs typeface="+mn-cs"/>
              </a:rPr>
              <a:t>）推进组的组织由工信部、发改委和科技部共同成立，而彼时，大多数业内人还不知</a:t>
            </a:r>
            <a:r>
              <a:rPr lang="en-US" altLang="zh-CN" sz="1200" b="0" i="0" kern="1200" dirty="0">
                <a:solidFill>
                  <a:schemeClr val="tx1"/>
                </a:solidFill>
                <a:effectLst/>
                <a:latin typeface="+mn-lt"/>
                <a:ea typeface="+mn-ea"/>
                <a:cs typeface="+mn-cs"/>
              </a:rPr>
              <a:t>IMT-2020</a:t>
            </a:r>
            <a:r>
              <a:rPr lang="zh-CN" altLang="en-US" sz="1200" b="0" i="0" kern="1200" dirty="0">
                <a:solidFill>
                  <a:schemeClr val="tx1"/>
                </a:solidFill>
                <a:effectLst/>
                <a:latin typeface="+mn-lt"/>
                <a:ea typeface="+mn-ea"/>
                <a:cs typeface="+mn-cs"/>
              </a:rPr>
              <a:t>为何物。两年后的</a:t>
            </a:r>
            <a:r>
              <a:rPr lang="en-US" altLang="zh-CN" sz="1200" b="0" i="0" kern="1200" dirty="0">
                <a:solidFill>
                  <a:schemeClr val="tx1"/>
                </a:solidFill>
                <a:effectLst/>
                <a:latin typeface="+mn-lt"/>
                <a:ea typeface="+mn-ea"/>
                <a:cs typeface="+mn-cs"/>
              </a:rPr>
              <a:t>10</a:t>
            </a:r>
            <a:r>
              <a:rPr lang="zh-CN" altLang="en-US" sz="1200" b="0" i="0" kern="1200" dirty="0">
                <a:solidFill>
                  <a:schemeClr val="tx1"/>
                </a:solidFill>
                <a:effectLst/>
                <a:latin typeface="+mn-lt"/>
                <a:ea typeface="+mn-ea"/>
                <a:cs typeface="+mn-cs"/>
              </a:rPr>
              <a:t>月，在瑞士日内瓦召开的</a:t>
            </a:r>
            <a:r>
              <a:rPr lang="en-US" altLang="zh-CN" sz="1200" b="0" i="0" kern="1200" dirty="0">
                <a:solidFill>
                  <a:schemeClr val="tx1"/>
                </a:solidFill>
                <a:effectLst/>
                <a:latin typeface="+mn-lt"/>
                <a:ea typeface="+mn-ea"/>
                <a:cs typeface="+mn-cs"/>
              </a:rPr>
              <a:t>2015</a:t>
            </a:r>
            <a:r>
              <a:rPr lang="zh-CN" altLang="en-US" sz="1200" b="0" i="0" kern="1200" dirty="0">
                <a:solidFill>
                  <a:schemeClr val="tx1"/>
                </a:solidFill>
                <a:effectLst/>
                <a:latin typeface="+mn-lt"/>
                <a:ea typeface="+mn-ea"/>
                <a:cs typeface="+mn-cs"/>
              </a:rPr>
              <a:t>无线电通信全会上，国际电联无线电通信部门（</a:t>
            </a:r>
            <a:r>
              <a:rPr lang="en-US" altLang="zh-CN" sz="1200" b="0" i="0" kern="1200" dirty="0">
                <a:solidFill>
                  <a:schemeClr val="tx1"/>
                </a:solidFill>
                <a:effectLst/>
                <a:latin typeface="+mn-lt"/>
                <a:ea typeface="+mn-ea"/>
                <a:cs typeface="+mn-cs"/>
              </a:rPr>
              <a:t>ITU-R</a:t>
            </a:r>
            <a:r>
              <a:rPr lang="zh-CN" altLang="en-US" sz="1200" b="0" i="0" kern="1200" dirty="0">
                <a:solidFill>
                  <a:schemeClr val="tx1"/>
                </a:solidFill>
                <a:effectLst/>
                <a:latin typeface="+mn-lt"/>
                <a:ea typeface="+mn-ea"/>
                <a:cs typeface="+mn-cs"/>
              </a:rPr>
              <a:t>）正式批准了三项有利于推进未来</a:t>
            </a:r>
            <a:r>
              <a:rPr lang="en-US" altLang="zh-CN" sz="1200" b="0" i="0" kern="1200" dirty="0">
                <a:solidFill>
                  <a:schemeClr val="tx1"/>
                </a:solidFill>
                <a:effectLst/>
                <a:latin typeface="+mn-lt"/>
                <a:ea typeface="+mn-ea"/>
                <a:cs typeface="+mn-cs"/>
              </a:rPr>
              <a:t>5G</a:t>
            </a:r>
            <a:r>
              <a:rPr lang="zh-CN" altLang="en-US" sz="1200" b="0" i="0" kern="1200" dirty="0">
                <a:solidFill>
                  <a:schemeClr val="tx1"/>
                </a:solidFill>
                <a:effectLst/>
                <a:latin typeface="+mn-lt"/>
                <a:ea typeface="+mn-ea"/>
                <a:cs typeface="+mn-cs"/>
              </a:rPr>
              <a:t>研究进程的决议，并正式确定了</a:t>
            </a:r>
            <a:r>
              <a:rPr lang="en-US" altLang="zh-CN" sz="1200" b="0" i="0" kern="1200" dirty="0">
                <a:solidFill>
                  <a:schemeClr val="tx1"/>
                </a:solidFill>
                <a:effectLst/>
                <a:latin typeface="+mn-lt"/>
                <a:ea typeface="+mn-ea"/>
                <a:cs typeface="+mn-cs"/>
              </a:rPr>
              <a:t>5G</a:t>
            </a:r>
            <a:r>
              <a:rPr lang="zh-CN" altLang="en-US" sz="1200" b="0" i="0" kern="1200" dirty="0">
                <a:solidFill>
                  <a:schemeClr val="tx1"/>
                </a:solidFill>
                <a:effectLst/>
                <a:latin typeface="+mn-lt"/>
                <a:ea typeface="+mn-ea"/>
                <a:cs typeface="+mn-cs"/>
              </a:rPr>
              <a:t>的法定名称是“</a:t>
            </a:r>
            <a:r>
              <a:rPr lang="en-US" altLang="zh-CN" sz="1200" b="0" i="0" kern="1200" dirty="0">
                <a:solidFill>
                  <a:schemeClr val="tx1"/>
                </a:solidFill>
                <a:effectLst/>
                <a:latin typeface="+mn-lt"/>
                <a:ea typeface="+mn-ea"/>
                <a:cs typeface="+mn-cs"/>
              </a:rPr>
              <a:t>IMT-2020”</a:t>
            </a:r>
            <a:r>
              <a:rPr lang="zh-CN" altLang="en-US" sz="1200" b="0" i="0" kern="1200" dirty="0">
                <a:solidFill>
                  <a:schemeClr val="tx1"/>
                </a:solidFill>
                <a:effectLst/>
                <a:latin typeface="+mn-lt"/>
                <a:ea typeface="+mn-ea"/>
                <a:cs typeface="+mn-cs"/>
              </a:rPr>
              <a:t>。我国提出的“</a:t>
            </a:r>
            <a:r>
              <a:rPr lang="en-US" altLang="zh-CN" sz="1200" b="0" i="0" kern="1200" dirty="0">
                <a:solidFill>
                  <a:schemeClr val="tx1"/>
                </a:solidFill>
                <a:effectLst/>
                <a:latin typeface="+mn-lt"/>
                <a:ea typeface="+mn-ea"/>
                <a:cs typeface="+mn-cs"/>
              </a:rPr>
              <a:t>5G</a:t>
            </a:r>
            <a:r>
              <a:rPr lang="zh-CN" altLang="en-US" sz="1200" b="0" i="0" kern="1200" dirty="0">
                <a:solidFill>
                  <a:schemeClr val="tx1"/>
                </a:solidFill>
                <a:effectLst/>
                <a:latin typeface="+mn-lt"/>
                <a:ea typeface="+mn-ea"/>
                <a:cs typeface="+mn-cs"/>
              </a:rPr>
              <a:t>之花”</a:t>
            </a:r>
            <a:r>
              <a:rPr lang="en-US" altLang="zh-CN" sz="1200" b="0" i="0" kern="1200" dirty="0">
                <a:solidFill>
                  <a:schemeClr val="tx1"/>
                </a:solidFill>
                <a:effectLst/>
                <a:latin typeface="+mn-lt"/>
                <a:ea typeface="+mn-ea"/>
                <a:cs typeface="+mn-cs"/>
              </a:rPr>
              <a:t>9</a:t>
            </a:r>
            <a:r>
              <a:rPr lang="zh-CN" altLang="en-US" sz="1200" b="0" i="0" kern="1200" dirty="0">
                <a:solidFill>
                  <a:schemeClr val="tx1"/>
                </a:solidFill>
                <a:effectLst/>
                <a:latin typeface="+mn-lt"/>
                <a:ea typeface="+mn-ea"/>
                <a:cs typeface="+mn-cs"/>
              </a:rPr>
              <a:t>个技术指标中的</a:t>
            </a:r>
            <a:r>
              <a:rPr lang="en-US" altLang="zh-CN" sz="1200" b="0" i="0" kern="1200" dirty="0">
                <a:solidFill>
                  <a:schemeClr val="tx1"/>
                </a:solidFill>
                <a:effectLst/>
                <a:latin typeface="+mn-lt"/>
                <a:ea typeface="+mn-ea"/>
                <a:cs typeface="+mn-cs"/>
              </a:rPr>
              <a:t>8</a:t>
            </a:r>
            <a:r>
              <a:rPr lang="zh-CN" altLang="en-US" sz="1200" b="0" i="0" kern="1200" dirty="0">
                <a:solidFill>
                  <a:schemeClr val="tx1"/>
                </a:solidFill>
                <a:effectLst/>
                <a:latin typeface="+mn-lt"/>
                <a:ea typeface="+mn-ea"/>
                <a:cs typeface="+mn-cs"/>
              </a:rPr>
              <a:t>个也在这次大会上被</a:t>
            </a:r>
            <a:r>
              <a:rPr lang="en-US" altLang="zh-CN" sz="1200" b="0" i="0" kern="1200" dirty="0">
                <a:solidFill>
                  <a:schemeClr val="tx1"/>
                </a:solidFill>
                <a:effectLst/>
                <a:latin typeface="+mn-lt"/>
                <a:ea typeface="+mn-ea"/>
                <a:cs typeface="+mn-cs"/>
              </a:rPr>
              <a:t>ITU</a:t>
            </a:r>
            <a:r>
              <a:rPr lang="zh-CN" altLang="en-US" sz="1200" b="0" i="0" kern="1200" dirty="0">
                <a:solidFill>
                  <a:schemeClr val="tx1"/>
                </a:solidFill>
                <a:effectLst/>
                <a:latin typeface="+mn-lt"/>
                <a:ea typeface="+mn-ea"/>
                <a:cs typeface="+mn-cs"/>
              </a:rPr>
              <a:t>采纳。与以往任何时候不同的是，这一次，中国在全球移动通信舞台上首次扮演起领跑者的角色。</a:t>
            </a:r>
            <a:endParaRPr lang="zh-CN" altLang="en-US" dirty="0"/>
          </a:p>
        </p:txBody>
      </p:sp>
      <p:sp>
        <p:nvSpPr>
          <p:cNvPr id="4" name="灯片编号占位符 3"/>
          <p:cNvSpPr>
            <a:spLocks noGrp="1"/>
          </p:cNvSpPr>
          <p:nvPr>
            <p:ph type="sldNum" sz="quarter" idx="10"/>
          </p:nvPr>
        </p:nvSpPr>
        <p:spPr/>
        <p:txBody>
          <a:bodyPr/>
          <a:lstStyle/>
          <a:p>
            <a:pPr>
              <a:defRPr/>
            </a:pPr>
            <a:fld id="{BA3E1EE0-4E46-415D-A726-242459F2B846}" type="slidenum">
              <a:rPr lang="zh-CN" altLang="en-US" smtClean="0"/>
              <a:pPr>
                <a:defRPr/>
              </a:pPr>
              <a:t>106</a:t>
            </a:fld>
            <a:endParaRPr lang="zh-CN" altLang="en-US"/>
          </a:p>
        </p:txBody>
      </p:sp>
    </p:spTree>
    <p:extLst>
      <p:ext uri="{BB962C8B-B14F-4D97-AF65-F5344CB8AC3E}">
        <p14:creationId xmlns:p14="http://schemas.microsoft.com/office/powerpoint/2010/main" val="3496738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NSS</a:t>
            </a:r>
            <a:r>
              <a:rPr lang="zh-CN" altLang="en-US" dirty="0"/>
              <a:t>： </a:t>
            </a:r>
            <a:r>
              <a:rPr lang="en-US" altLang="zh-CN" dirty="0"/>
              <a:t>Network Switching Subsystem </a:t>
            </a:r>
            <a:r>
              <a:rPr lang="zh-CN" altLang="en-US" dirty="0"/>
              <a:t>网络交换子系统</a:t>
            </a:r>
            <a:endParaRPr lang="en-US" altLang="zh-CN" dirty="0"/>
          </a:p>
          <a:p>
            <a:r>
              <a:rPr lang="en-US" altLang="zh-CN" dirty="0"/>
              <a:t>GPRS: General Packet Radio Services </a:t>
            </a:r>
            <a:r>
              <a:rPr lang="zh-CN" altLang="en-US" dirty="0"/>
              <a:t>通用分组无线业务技术</a:t>
            </a:r>
            <a:endParaRPr lang="en-US" altLang="zh-CN" dirty="0"/>
          </a:p>
          <a:p>
            <a:r>
              <a:rPr lang="en-US" altLang="zh-CN" dirty="0"/>
              <a:t>SAE</a:t>
            </a:r>
            <a:r>
              <a:rPr lang="zh-CN" altLang="en-US" dirty="0"/>
              <a:t>：</a:t>
            </a:r>
            <a:r>
              <a:rPr lang="zh-CN" altLang="en-US" baseline="0" dirty="0"/>
              <a:t> </a:t>
            </a:r>
            <a:r>
              <a:rPr lang="en-US" altLang="zh-CN" baseline="0" dirty="0"/>
              <a:t>system architecture evolution </a:t>
            </a:r>
            <a:r>
              <a:rPr lang="zh-CN" altLang="en-US" baseline="0" dirty="0"/>
              <a:t>演进的系统体系结构</a:t>
            </a:r>
            <a:endParaRPr lang="zh-CN" altLang="en-US" dirty="0"/>
          </a:p>
        </p:txBody>
      </p:sp>
      <p:sp>
        <p:nvSpPr>
          <p:cNvPr id="4" name="灯片编号占位符 3"/>
          <p:cNvSpPr>
            <a:spLocks noGrp="1"/>
          </p:cNvSpPr>
          <p:nvPr>
            <p:ph type="sldNum" sz="quarter" idx="10"/>
          </p:nvPr>
        </p:nvSpPr>
        <p:spPr/>
        <p:txBody>
          <a:bodyPr/>
          <a:lstStyle/>
          <a:p>
            <a:pPr>
              <a:defRPr/>
            </a:pPr>
            <a:fld id="{BA3E1EE0-4E46-415D-A726-242459F2B846}" type="slidenum">
              <a:rPr lang="zh-CN" altLang="en-US" smtClean="0"/>
              <a:pPr>
                <a:defRPr/>
              </a:pPr>
              <a:t>107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5G</a:t>
            </a:r>
            <a:r>
              <a:rPr lang="zh-CN" altLang="en-US" dirty="0"/>
              <a:t>关键技术主要面临的挑战主要有：频谱资源有限、信道条件在高速移动中恶化以及新频段信道特性的表征、</a:t>
            </a:r>
          </a:p>
        </p:txBody>
      </p:sp>
      <p:sp>
        <p:nvSpPr>
          <p:cNvPr id="4" name="灯片编号占位符 3"/>
          <p:cNvSpPr>
            <a:spLocks noGrp="1"/>
          </p:cNvSpPr>
          <p:nvPr>
            <p:ph type="sldNum" sz="quarter" idx="10"/>
          </p:nvPr>
        </p:nvSpPr>
        <p:spPr/>
        <p:txBody>
          <a:bodyPr/>
          <a:lstStyle/>
          <a:p>
            <a:pPr>
              <a:defRPr/>
            </a:pPr>
            <a:fld id="{BA3E1EE0-4E46-415D-A726-242459F2B846}" type="slidenum">
              <a:rPr lang="zh-CN" altLang="en-US" smtClean="0"/>
              <a:pPr>
                <a:defRPr/>
              </a:pPr>
              <a:t>108</a:t>
            </a:fld>
            <a:endParaRPr lang="zh-CN" altLang="en-US"/>
          </a:p>
        </p:txBody>
      </p:sp>
    </p:spTree>
    <p:extLst>
      <p:ext uri="{BB962C8B-B14F-4D97-AF65-F5344CB8AC3E}">
        <p14:creationId xmlns:p14="http://schemas.microsoft.com/office/powerpoint/2010/main" val="3496738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为满足</a:t>
            </a:r>
            <a:r>
              <a:rPr lang="en-US" altLang="zh-CN" dirty="0"/>
              <a:t>5G</a:t>
            </a:r>
            <a:r>
              <a:rPr lang="zh-CN" altLang="en-US" dirty="0"/>
              <a:t>的需求，业界认为</a:t>
            </a:r>
            <a:r>
              <a:rPr lang="en-US" altLang="zh-CN" dirty="0"/>
              <a:t>5G</a:t>
            </a:r>
            <a:r>
              <a:rPr lang="zh-CN" altLang="en-US" dirty="0"/>
              <a:t>网络技术将向如下几个方面发展：异构网络融合、多接入技术并存、超密小区、云计算、弹性资源管理、网络智能。这些技术特点要求我们处理好成本问题和网络协同问题，进而需要我们在网络架构的设计思路上做出调整。</a:t>
            </a:r>
            <a:endParaRPr lang="en-US" altLang="zh-CN" dirty="0"/>
          </a:p>
        </p:txBody>
      </p:sp>
      <p:sp>
        <p:nvSpPr>
          <p:cNvPr id="4" name="灯片编号占位符 3"/>
          <p:cNvSpPr>
            <a:spLocks noGrp="1"/>
          </p:cNvSpPr>
          <p:nvPr>
            <p:ph type="sldNum" sz="quarter" idx="10"/>
          </p:nvPr>
        </p:nvSpPr>
        <p:spPr/>
        <p:txBody>
          <a:bodyPr/>
          <a:lstStyle/>
          <a:p>
            <a:pPr>
              <a:defRPr/>
            </a:pPr>
            <a:fld id="{BA3E1EE0-4E46-415D-A726-242459F2B846}" type="slidenum">
              <a:rPr lang="zh-CN" altLang="en-US" smtClean="0"/>
              <a:pPr>
                <a:defRPr/>
              </a:pPr>
              <a:t>110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xfrm>
            <a:off x="1143000" y="685800"/>
            <a:ext cx="4572000" cy="3429000"/>
          </a:xfrm>
          <a:ln/>
        </p:spPr>
      </p:sp>
      <p:sp>
        <p:nvSpPr>
          <p:cNvPr id="27651" name="备注占位符 2"/>
          <p:cNvSpPr>
            <a:spLocks noGrp="1"/>
          </p:cNvSpPr>
          <p:nvPr>
            <p:ph type="body" idx="1"/>
          </p:nvPr>
        </p:nvSpPr>
        <p:spPr>
          <a:noFill/>
        </p:spPr>
        <p:txBody>
          <a:bodyPr/>
          <a:lstStyle/>
          <a:p>
            <a:r>
              <a:rPr lang="zh-CN" altLang="en-US" b="1"/>
              <a:t>易于第二代系统的过渡、演进</a:t>
            </a:r>
          </a:p>
          <a:p>
            <a:endParaRPr lang="zh-CN" altLang="en-US"/>
          </a:p>
        </p:txBody>
      </p:sp>
      <p:sp>
        <p:nvSpPr>
          <p:cNvPr id="27652" name="灯片编号占位符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fld id="{A364BB2A-5AFC-4195-AB68-B38F51992DE4}" type="slidenum">
              <a:rPr lang="en-US" altLang="zh-CN" sz="1200" smtClean="0">
                <a:latin typeface="Times New Roman" panose="02020603050405020304" pitchFamily="18" charset="0"/>
              </a:rPr>
              <a:pPr/>
              <a:t>17</a:t>
            </a:fld>
            <a:endParaRPr lang="en-US" altLang="zh-CN" sz="1200">
              <a:latin typeface="Times New Roman" panose="02020603050405020304" pitchFamily="18" charset="0"/>
            </a:endParaRPr>
          </a:p>
        </p:txBody>
      </p:sp>
    </p:spTree>
    <p:extLst>
      <p:ext uri="{BB962C8B-B14F-4D97-AF65-F5344CB8AC3E}">
        <p14:creationId xmlns:p14="http://schemas.microsoft.com/office/powerpoint/2010/main" val="33287237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传统基站结构也面临着当前</a:t>
            </a:r>
            <a:r>
              <a:rPr lang="en-US" altLang="zh-CN" dirty="0"/>
              <a:t>PC</a:t>
            </a:r>
            <a:r>
              <a:rPr lang="zh-CN" altLang="en-US" dirty="0"/>
              <a:t>发展的问题：个体功能强大，结构复杂；基站不仅要处理数据包的转发，还要负责大量的管理任务（数据与控制高度耦合）。这就导致基站的功能越来越强大，建设和维护成本越来越高。另一方面，基站功能强大，但是彼此间的合作却明显不足。再加上目前多样、多变的业务需求，目前基站的维护工作会越来越繁琐。</a:t>
            </a:r>
          </a:p>
        </p:txBody>
      </p:sp>
      <p:sp>
        <p:nvSpPr>
          <p:cNvPr id="4" name="灯片编号占位符 3"/>
          <p:cNvSpPr>
            <a:spLocks noGrp="1"/>
          </p:cNvSpPr>
          <p:nvPr>
            <p:ph type="sldNum" sz="quarter" idx="10"/>
          </p:nvPr>
        </p:nvSpPr>
        <p:spPr/>
        <p:txBody>
          <a:bodyPr/>
          <a:lstStyle/>
          <a:p>
            <a:pPr>
              <a:defRPr/>
            </a:pPr>
            <a:fld id="{BA3E1EE0-4E46-415D-A726-242459F2B846}" type="slidenum">
              <a:rPr lang="zh-CN" altLang="en-US" smtClean="0"/>
              <a:pPr>
                <a:defRPr/>
              </a:pPr>
              <a:t>111</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业界已经意识到了机械地布置、互联基站的方式会带来巨额开销（</a:t>
            </a:r>
            <a:r>
              <a:rPr lang="en-US" altLang="zh-CN" dirty="0"/>
              <a:t>2G/3G</a:t>
            </a:r>
            <a:r>
              <a:rPr lang="zh-CN" altLang="en-US" dirty="0"/>
              <a:t>时代），在</a:t>
            </a:r>
            <a:r>
              <a:rPr lang="en-US" altLang="zh-CN" dirty="0"/>
              <a:t>4G</a:t>
            </a:r>
            <a:r>
              <a:rPr lang="zh-CN" altLang="en-US" dirty="0"/>
              <a:t>网络中，引入了</a:t>
            </a:r>
            <a:r>
              <a:rPr lang="en-US" altLang="zh-CN" dirty="0"/>
              <a:t>SDN</a:t>
            </a:r>
            <a:r>
              <a:rPr lang="zh-CN" altLang="en-US" dirty="0"/>
              <a:t>的理念，将数据平面与控制平面分离，并把控制中心化（局部的，范围很小），使网络管理更加灵活。而在</a:t>
            </a:r>
            <a:r>
              <a:rPr lang="en-US" altLang="zh-CN" dirty="0"/>
              <a:t>5G</a:t>
            </a:r>
            <a:r>
              <a:rPr lang="zh-CN" altLang="en-US" dirty="0"/>
              <a:t>时代，业界普遍认为还要继续沿用这一思路，但是会进一步借助虚拟化技术实现</a:t>
            </a:r>
            <a:r>
              <a:rPr lang="en-US" altLang="zh-CN" dirty="0"/>
              <a:t>IaaS</a:t>
            </a:r>
            <a:r>
              <a:rPr lang="zh-CN" altLang="en-US" dirty="0"/>
              <a:t>的理念，并利用云计算、大数据处理技术提供更灵活的网络管理。</a:t>
            </a:r>
            <a:endParaRPr lang="en-US" altLang="zh-CN" dirty="0"/>
          </a:p>
          <a:p>
            <a:endParaRPr lang="en-US" altLang="zh-CN" dirty="0"/>
          </a:p>
          <a:p>
            <a:r>
              <a:rPr lang="zh-CN" altLang="en-US" dirty="0"/>
              <a:t>背景（看下就行，没必要讲）：</a:t>
            </a:r>
            <a:r>
              <a:rPr lang="en-US" altLang="zh-CN" dirty="0"/>
              <a:t>4G</a:t>
            </a:r>
            <a:r>
              <a:rPr lang="zh-CN" altLang="en-US" dirty="0"/>
              <a:t>中的控制中心化</a:t>
            </a:r>
            <a:endParaRPr lang="en-US" altLang="zh-CN" dirty="0"/>
          </a:p>
          <a:p>
            <a:pPr marL="0" marR="0" indent="0" algn="l" defTabSz="1042988" rtl="0" eaLnBrk="0" fontAlgn="base" latinLnBrk="0" hangingPunct="0">
              <a:lnSpc>
                <a:spcPct val="100000"/>
              </a:lnSpc>
              <a:spcBef>
                <a:spcPct val="30000"/>
              </a:spcBef>
              <a:spcAft>
                <a:spcPct val="0"/>
              </a:spcAft>
              <a:buClrTx/>
              <a:buSzTx/>
              <a:buFontTx/>
              <a:buNone/>
              <a:tabLst/>
              <a:defRPr/>
            </a:pPr>
            <a:r>
              <a:rPr lang="zh-CN" altLang="en-US" dirty="0"/>
              <a:t>在</a:t>
            </a:r>
            <a:r>
              <a:rPr lang="en-US" altLang="zh-CN" dirty="0"/>
              <a:t>4G</a:t>
            </a:r>
            <a:r>
              <a:rPr lang="zh-CN" altLang="en-US" dirty="0"/>
              <a:t>中引入了逻辑基站：</a:t>
            </a:r>
            <a:r>
              <a:rPr lang="en-US" altLang="zh-CN" dirty="0"/>
              <a:t>eNodeB</a:t>
            </a:r>
            <a:r>
              <a:rPr lang="zh-CN" altLang="en-US" dirty="0"/>
              <a:t>，一个</a:t>
            </a:r>
            <a:r>
              <a:rPr lang="en-US" altLang="zh-CN" dirty="0"/>
              <a:t>eNodeB</a:t>
            </a:r>
            <a:r>
              <a:rPr lang="zh-CN" altLang="en-US" dirty="0"/>
              <a:t>通常负责三个小区的收发功能，控制范围很有限。</a:t>
            </a:r>
            <a:endParaRPr lang="en-US" altLang="zh-CN" dirty="0"/>
          </a:p>
          <a:p>
            <a:pPr marL="0" marR="0" indent="0" algn="l" defTabSz="1042988" rtl="0" eaLnBrk="0" fontAlgn="base" latinLnBrk="0" hangingPunct="0">
              <a:lnSpc>
                <a:spcPct val="100000"/>
              </a:lnSpc>
              <a:spcBef>
                <a:spcPct val="30000"/>
              </a:spcBef>
              <a:spcAft>
                <a:spcPct val="0"/>
              </a:spcAft>
              <a:buClrTx/>
              <a:buSzTx/>
              <a:buFontTx/>
              <a:buNone/>
              <a:tabLst/>
              <a:defRPr/>
            </a:pPr>
            <a:endParaRPr lang="en-US" altLang="zh-CN" dirty="0"/>
          </a:p>
          <a:p>
            <a:pPr marL="0" marR="0" indent="0" algn="l" defTabSz="1042988" rtl="0" eaLnBrk="0" fontAlgn="base" latinLnBrk="0" hangingPunct="0">
              <a:lnSpc>
                <a:spcPct val="100000"/>
              </a:lnSpc>
              <a:spcBef>
                <a:spcPct val="30000"/>
              </a:spcBef>
              <a:spcAft>
                <a:spcPct val="0"/>
              </a:spcAft>
              <a:buClrTx/>
              <a:buSzTx/>
              <a:buFontTx/>
              <a:buNone/>
              <a:tabLst/>
              <a:defRPr/>
            </a:pPr>
            <a:r>
              <a:rPr lang="zh-CN" altLang="en-US" dirty="0"/>
              <a:t>（</a:t>
            </a:r>
            <a:r>
              <a:rPr lang="en-US" altLang="zh-CN" dirty="0"/>
              <a:t>eNodeB</a:t>
            </a:r>
            <a:r>
              <a:rPr lang="zh-CN" altLang="en-US" dirty="0"/>
              <a:t>全称</a:t>
            </a:r>
            <a:r>
              <a:rPr lang="en-US" b="0" dirty="0"/>
              <a:t>Evolved Node B</a:t>
            </a:r>
            <a:r>
              <a:rPr lang="zh-CN" altLang="en-US" b="0" dirty="0"/>
              <a:t>，其中</a:t>
            </a:r>
            <a:r>
              <a:rPr lang="en-US" b="0" dirty="0"/>
              <a:t>Node B</a:t>
            </a:r>
            <a:r>
              <a:rPr lang="zh-CN" altLang="en-US" b="0" dirty="0"/>
              <a:t>就是</a:t>
            </a:r>
            <a:r>
              <a:rPr lang="en-US" altLang="zh-CN" b="0" dirty="0"/>
              <a:t>base transceiver station</a:t>
            </a:r>
            <a:r>
              <a:rPr lang="zh-CN" altLang="en-US" b="0" dirty="0"/>
              <a:t>（</a:t>
            </a:r>
            <a:r>
              <a:rPr lang="en-US" altLang="zh-CN" b="0" dirty="0"/>
              <a:t>BTS</a:t>
            </a:r>
            <a:r>
              <a:rPr lang="zh-CN" altLang="en-US" b="0" dirty="0"/>
              <a:t>），也就是我们说的基站。</a:t>
            </a:r>
            <a:r>
              <a:rPr lang="en-US" b="0" dirty="0"/>
              <a:t>Node B</a:t>
            </a:r>
            <a:r>
              <a:rPr lang="zh-CN" altLang="en-US" b="0" dirty="0"/>
              <a:t>这个术语是由</a:t>
            </a:r>
            <a:r>
              <a:rPr lang="en-US" altLang="zh-CN" b="0" dirty="0"/>
              <a:t>3GPP</a:t>
            </a:r>
            <a:r>
              <a:rPr lang="zh-CN" altLang="en-US" b="0" dirty="0"/>
              <a:t>的</a:t>
            </a:r>
            <a:r>
              <a:rPr lang="en-US" altLang="zh-CN" b="0" dirty="0"/>
              <a:t>UMTS</a:t>
            </a:r>
            <a:r>
              <a:rPr lang="zh-CN" altLang="en-US" b="0" dirty="0"/>
              <a:t>标准定义的。而</a:t>
            </a:r>
            <a:r>
              <a:rPr lang="en-US" altLang="zh-CN" b="0" dirty="0"/>
              <a:t>UMTS</a:t>
            </a:r>
            <a:r>
              <a:rPr lang="zh-CN" altLang="en-US" b="0" dirty="0"/>
              <a:t>（</a:t>
            </a:r>
            <a:r>
              <a:rPr lang="en-US" b="0" dirty="0"/>
              <a:t>Universal Mobile Telecommunications System</a:t>
            </a:r>
            <a:r>
              <a:rPr lang="zh-CN" altLang="en-US" b="0" dirty="0"/>
              <a:t>）是</a:t>
            </a:r>
            <a:r>
              <a:rPr lang="en-US" altLang="zh-CN" b="0" dirty="0"/>
              <a:t>3GPP</a:t>
            </a:r>
            <a:r>
              <a:rPr lang="zh-CN" altLang="en-US" b="0" dirty="0"/>
              <a:t>基于</a:t>
            </a:r>
            <a:r>
              <a:rPr lang="en-US" altLang="zh-CN" b="0" dirty="0"/>
              <a:t>GSM</a:t>
            </a:r>
            <a:r>
              <a:rPr lang="zh-CN" altLang="en-US" b="0" dirty="0"/>
              <a:t>制定的</a:t>
            </a:r>
            <a:r>
              <a:rPr lang="en-US" altLang="zh-CN" b="0" dirty="0"/>
              <a:t>3G</a:t>
            </a:r>
            <a:r>
              <a:rPr lang="zh-CN" altLang="en-US" b="0" dirty="0"/>
              <a:t>网络标准。）</a:t>
            </a:r>
            <a:endParaRPr lang="zh-CN" altLang="en-US" dirty="0"/>
          </a:p>
        </p:txBody>
      </p:sp>
      <p:sp>
        <p:nvSpPr>
          <p:cNvPr id="4" name="灯片编号占位符 3"/>
          <p:cNvSpPr>
            <a:spLocks noGrp="1"/>
          </p:cNvSpPr>
          <p:nvPr>
            <p:ph type="sldNum" sz="quarter" idx="10"/>
          </p:nvPr>
        </p:nvSpPr>
        <p:spPr/>
        <p:txBody>
          <a:bodyPr/>
          <a:lstStyle/>
          <a:p>
            <a:pPr>
              <a:defRPr/>
            </a:pPr>
            <a:fld id="{BA3E1EE0-4E46-415D-A726-242459F2B846}" type="slidenum">
              <a:rPr lang="zh-CN" altLang="en-US" smtClean="0"/>
              <a:pPr>
                <a:defRPr/>
              </a:pPr>
              <a:t>112</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r>
              <a:rPr lang="en-US" altLang="zh-CN" dirty="0"/>
              <a:t>C-RAN</a:t>
            </a:r>
            <a:r>
              <a:rPr lang="zh-CN" altLang="en-US" dirty="0"/>
              <a:t>的架构</a:t>
            </a:r>
            <a:endParaRPr lang="en-US" altLang="zh-CN" dirty="0"/>
          </a:p>
          <a:p>
            <a:r>
              <a:rPr lang="en-US" altLang="zh-CN" dirty="0"/>
              <a:t>C-RAN</a:t>
            </a:r>
            <a:r>
              <a:rPr lang="zh-CN" altLang="en-US" dirty="0"/>
              <a:t>是目前业界认同度很高的云架构。基本架构思想是利用</a:t>
            </a:r>
            <a:r>
              <a:rPr lang="en-US" altLang="zh-CN" dirty="0"/>
              <a:t>RRU</a:t>
            </a:r>
            <a:r>
              <a:rPr lang="zh-CN" altLang="en-US" dirty="0"/>
              <a:t>（</a:t>
            </a:r>
            <a:r>
              <a:rPr lang="en-US" altLang="zh-CN" dirty="0"/>
              <a:t>Remote</a:t>
            </a:r>
            <a:r>
              <a:rPr lang="en-US" altLang="zh-CN" baseline="0" dirty="0"/>
              <a:t> Radio Unit</a:t>
            </a:r>
            <a:r>
              <a:rPr lang="zh-CN" altLang="en-US" baseline="0" dirty="0"/>
              <a:t>，远端射频单元，也可以说是瘦基站）替代传统基站，</a:t>
            </a:r>
            <a:r>
              <a:rPr lang="en-US" altLang="zh-CN" baseline="0" dirty="0"/>
              <a:t>RRU</a:t>
            </a:r>
            <a:r>
              <a:rPr lang="zh-CN" altLang="en-US" baseline="0" dirty="0"/>
              <a:t>只负责基本的收发任务，结构简单，成本低廉（这也符合</a:t>
            </a:r>
            <a:r>
              <a:rPr lang="en-US" altLang="zh-CN" baseline="0" dirty="0"/>
              <a:t>SDN</a:t>
            </a:r>
            <a:r>
              <a:rPr lang="zh-CN" altLang="en-US" baseline="0" dirty="0"/>
              <a:t>中用户与数据平面分离的思想）；</a:t>
            </a:r>
            <a:r>
              <a:rPr lang="en-US" altLang="zh-CN" baseline="0" dirty="0"/>
              <a:t>RRU</a:t>
            </a:r>
            <a:r>
              <a:rPr lang="zh-CN" altLang="en-US" baseline="0" dirty="0"/>
              <a:t>通过光纤与后台运中心相连；云后台提供统一管理。</a:t>
            </a:r>
            <a:endParaRPr lang="en-US" altLang="zh-CN" baseline="0" dirty="0"/>
          </a:p>
          <a:p>
            <a:endParaRPr lang="en-US" altLang="zh-CN" baseline="0" dirty="0"/>
          </a:p>
          <a:p>
            <a:r>
              <a:rPr lang="zh-CN" altLang="en-US" baseline="0" dirty="0"/>
              <a:t>在这种架构下，多点协作接入会更容易，用户会获得更高的接入速率；而云后台强大的处理能力能够在短时间内完成各种动态网络优化任务。</a:t>
            </a:r>
            <a:endParaRPr lang="en-US" altLang="zh-CN" baseline="0" dirty="0"/>
          </a:p>
          <a:p>
            <a:endParaRPr lang="en-US" altLang="zh-CN" baseline="0" dirty="0"/>
          </a:p>
          <a:p>
            <a:r>
              <a:rPr lang="en-US" altLang="zh-CN" baseline="0" dirty="0"/>
              <a:t>RRU</a:t>
            </a:r>
            <a:r>
              <a:rPr lang="zh-CN" altLang="en-US" baseline="0" dirty="0"/>
              <a:t>的结构特性决定了它的低建设成本与低维护成本，对未来布置超密小区而言是再适合不过了。</a:t>
            </a:r>
            <a:endParaRPr lang="en-US" altLang="zh-CN" baseline="0" dirty="0"/>
          </a:p>
          <a:p>
            <a:endParaRPr lang="en-US" altLang="zh-CN" baseline="0" dirty="0"/>
          </a:p>
          <a:p>
            <a:r>
              <a:rPr lang="zh-CN" altLang="en-US" baseline="0" dirty="0"/>
              <a:t>背景：</a:t>
            </a:r>
            <a:r>
              <a:rPr lang="en-US" altLang="zh-CN" baseline="0" dirty="0"/>
              <a:t>SDN</a:t>
            </a:r>
            <a:r>
              <a:rPr lang="zh-CN" altLang="en-US" baseline="0" dirty="0"/>
              <a:t>的数据与用户平面分离和</a:t>
            </a:r>
            <a:r>
              <a:rPr lang="en-US" altLang="zh-CN" baseline="0" dirty="0"/>
              <a:t>C-RAN</a:t>
            </a:r>
            <a:r>
              <a:rPr lang="zh-CN" altLang="en-US" baseline="0" dirty="0"/>
              <a:t>瘦基站的区别</a:t>
            </a:r>
            <a:endParaRPr lang="en-US" altLang="zh-CN" baseline="0" dirty="0"/>
          </a:p>
          <a:p>
            <a:r>
              <a:rPr lang="en-US" altLang="zh-CN" baseline="0" dirty="0"/>
              <a:t>SDN</a:t>
            </a:r>
            <a:r>
              <a:rPr lang="zh-CN" altLang="en-US" baseline="0" dirty="0"/>
              <a:t>的数据与用户平面分离是</a:t>
            </a:r>
            <a:r>
              <a:rPr lang="en-US" altLang="zh-CN" baseline="0" dirty="0"/>
              <a:t>Internet</a:t>
            </a:r>
            <a:r>
              <a:rPr lang="zh-CN" altLang="en-US" baseline="0" dirty="0"/>
              <a:t>的产物，它考虑的是软件层面，解决网络中各种管理软件、协议的扩展性、灵活性问题，但是不涉及网络设备的低成本化。这个思想可以认为是迈向虚拟化的第一步。</a:t>
            </a:r>
            <a:endParaRPr lang="en-US" altLang="zh-CN" baseline="0" dirty="0"/>
          </a:p>
          <a:p>
            <a:endParaRPr lang="en-US" altLang="zh-CN" baseline="0" dirty="0"/>
          </a:p>
          <a:p>
            <a:r>
              <a:rPr lang="zh-CN" altLang="en-US" baseline="0" dirty="0"/>
              <a:t>注：</a:t>
            </a:r>
            <a:endParaRPr lang="en-US" altLang="zh-CN" baseline="0" dirty="0"/>
          </a:p>
          <a:p>
            <a:r>
              <a:rPr lang="zh-CN" altLang="en-US" baseline="0" dirty="0"/>
              <a:t>很多人都指出</a:t>
            </a:r>
            <a:r>
              <a:rPr lang="en-US" altLang="zh-CN" baseline="0" dirty="0"/>
              <a:t>RRU</a:t>
            </a:r>
            <a:r>
              <a:rPr lang="zh-CN" altLang="en-US" baseline="0" dirty="0"/>
              <a:t>连接云后台的光纤造价高是个问题，我个人认为这个不用担心。现在有线网都光纤到户了，而且中国移动有自己的有线宽带网业务，连接</a:t>
            </a:r>
            <a:r>
              <a:rPr lang="en-US" altLang="zh-CN" baseline="0" dirty="0"/>
              <a:t>RRU</a:t>
            </a:r>
            <a:r>
              <a:rPr lang="zh-CN" altLang="en-US" baseline="0" dirty="0"/>
              <a:t>只不过是需要几个额外的接头而已，没必要提这个事。</a:t>
            </a:r>
            <a:endParaRPr lang="en-US" altLang="zh-CN" baseline="0" dirty="0"/>
          </a:p>
        </p:txBody>
      </p:sp>
      <p:sp>
        <p:nvSpPr>
          <p:cNvPr id="4" name="灯片编号占位符 3"/>
          <p:cNvSpPr>
            <a:spLocks noGrp="1"/>
          </p:cNvSpPr>
          <p:nvPr>
            <p:ph type="sldNum" sz="quarter" idx="10"/>
          </p:nvPr>
        </p:nvSpPr>
        <p:spPr/>
        <p:txBody>
          <a:bodyPr/>
          <a:lstStyle/>
          <a:p>
            <a:pPr>
              <a:defRPr/>
            </a:pPr>
            <a:fld id="{BA3E1EE0-4E46-415D-A726-242459F2B846}" type="slidenum">
              <a:rPr lang="zh-CN" altLang="en-US" smtClean="0"/>
              <a:pPr>
                <a:defRPr/>
              </a:pPr>
              <a:t>113</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1042988" rtl="0" eaLnBrk="0" fontAlgn="base" latinLnBrk="0" hangingPunct="0">
              <a:lnSpc>
                <a:spcPct val="100000"/>
              </a:lnSpc>
              <a:spcBef>
                <a:spcPct val="30000"/>
              </a:spcBef>
              <a:spcAft>
                <a:spcPct val="0"/>
              </a:spcAft>
              <a:buClrTx/>
              <a:buSzTx/>
              <a:buFontTx/>
              <a:buNone/>
              <a:tabLst/>
              <a:defRPr/>
            </a:pPr>
            <a:r>
              <a:rPr lang="en-US" b="0" dirty="0"/>
              <a:t>NGMN = Next Generation Mobile Networks</a:t>
            </a:r>
            <a:r>
              <a:rPr lang="zh-CN" altLang="en-US" b="0" dirty="0"/>
              <a:t>，协会性质</a:t>
            </a:r>
            <a:endParaRPr lang="en-US" b="0" dirty="0"/>
          </a:p>
          <a:p>
            <a:endParaRPr lang="en-US" altLang="zh-CN" baseline="0" dirty="0"/>
          </a:p>
        </p:txBody>
      </p:sp>
      <p:sp>
        <p:nvSpPr>
          <p:cNvPr id="4" name="灯片编号占位符 3"/>
          <p:cNvSpPr>
            <a:spLocks noGrp="1"/>
          </p:cNvSpPr>
          <p:nvPr>
            <p:ph type="sldNum" sz="quarter" idx="10"/>
          </p:nvPr>
        </p:nvSpPr>
        <p:spPr/>
        <p:txBody>
          <a:bodyPr/>
          <a:lstStyle/>
          <a:p>
            <a:pPr>
              <a:defRPr/>
            </a:pPr>
            <a:fld id="{BA3E1EE0-4E46-415D-A726-242459F2B846}" type="slidenum">
              <a:rPr lang="zh-CN" altLang="en-US" smtClean="0"/>
              <a:pPr>
                <a:defRPr/>
              </a:pPr>
              <a:t>114</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78375"/>
            <a:ext cx="5438775" cy="3908425"/>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a:defRPr/>
            </a:pPr>
            <a:fld id="{1CD93C6E-B133-4F87-A0B4-8A1956EDE3A1}" type="datetime1">
              <a:rPr lang="zh-CN" altLang="en-US" smtClean="0"/>
              <a:t>2019/4/23</a:t>
            </a:fld>
            <a:endParaRPr lang="zh-CN" altLang="en-US" sz="1200"/>
          </a:p>
        </p:txBody>
      </p:sp>
      <p:sp>
        <p:nvSpPr>
          <p:cNvPr id="5" name="灯片编号占位符 4"/>
          <p:cNvSpPr>
            <a:spLocks noGrp="1"/>
          </p:cNvSpPr>
          <p:nvPr>
            <p:ph type="sldNum" sz="quarter" idx="11"/>
          </p:nvPr>
        </p:nvSpPr>
        <p:spPr/>
        <p:txBody>
          <a:bodyPr/>
          <a:lstStyle/>
          <a:p>
            <a:pPr>
              <a:defRPr/>
            </a:pPr>
            <a:fld id="{9F63ABFB-BD3F-417C-BC55-C89DB898E17D}" type="slidenum">
              <a:rPr lang="zh-CN" altLang="en-US" smtClean="0"/>
              <a:t>115</a:t>
            </a:fld>
            <a:endParaRPr lang="zh-CN"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78375"/>
            <a:ext cx="5438775" cy="3908425"/>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a:defRPr/>
            </a:pPr>
            <a:fld id="{1CD93C6E-B133-4F87-A0B4-8A1956EDE3A1}" type="datetime1">
              <a:rPr lang="zh-CN" altLang="en-US" smtClean="0"/>
              <a:t>2019/4/23</a:t>
            </a:fld>
            <a:endParaRPr lang="zh-CN" altLang="en-US" sz="1200"/>
          </a:p>
        </p:txBody>
      </p:sp>
      <p:sp>
        <p:nvSpPr>
          <p:cNvPr id="5" name="灯片编号占位符 4"/>
          <p:cNvSpPr>
            <a:spLocks noGrp="1"/>
          </p:cNvSpPr>
          <p:nvPr>
            <p:ph type="sldNum" sz="quarter" idx="11"/>
          </p:nvPr>
        </p:nvSpPr>
        <p:spPr/>
        <p:txBody>
          <a:bodyPr/>
          <a:lstStyle/>
          <a:p>
            <a:pPr>
              <a:defRPr/>
            </a:pPr>
            <a:fld id="{9F63ABFB-BD3F-417C-BC55-C89DB898E17D}" type="slidenum">
              <a:rPr lang="zh-CN" altLang="en-US" smtClean="0"/>
              <a:t>116</a:t>
            </a:fld>
            <a:endParaRPr lang="zh-CN"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78375"/>
            <a:ext cx="5438775" cy="3908425"/>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a:defRPr/>
            </a:pPr>
            <a:fld id="{1CD93C6E-B133-4F87-A0B4-8A1956EDE3A1}" type="datetime1">
              <a:rPr lang="zh-CN" altLang="en-US" smtClean="0"/>
              <a:t>2019/4/23</a:t>
            </a:fld>
            <a:endParaRPr lang="zh-CN" altLang="en-US" sz="1200"/>
          </a:p>
        </p:txBody>
      </p:sp>
      <p:sp>
        <p:nvSpPr>
          <p:cNvPr id="5" name="灯片编号占位符 4"/>
          <p:cNvSpPr>
            <a:spLocks noGrp="1"/>
          </p:cNvSpPr>
          <p:nvPr>
            <p:ph type="sldNum" sz="quarter" idx="11"/>
          </p:nvPr>
        </p:nvSpPr>
        <p:spPr/>
        <p:txBody>
          <a:bodyPr/>
          <a:lstStyle/>
          <a:p>
            <a:pPr>
              <a:defRPr/>
            </a:pPr>
            <a:fld id="{9F63ABFB-BD3F-417C-BC55-C89DB898E17D}" type="slidenum">
              <a:rPr lang="zh-CN" altLang="en-US" smtClean="0"/>
              <a:t>117</a:t>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3795DB12-90B3-4FE7-99CF-260ED2664307}" type="slidenum">
              <a:rPr lang="en-US" altLang="zh-CN" smtClean="0"/>
              <a:pPr>
                <a:spcBef>
                  <a:spcPct val="0"/>
                </a:spcBef>
              </a:pPr>
              <a:t>19</a:t>
            </a:fld>
            <a:endParaRPr lang="en-US" altLang="zh-CN"/>
          </a:p>
        </p:txBody>
      </p:sp>
      <p:sp>
        <p:nvSpPr>
          <p:cNvPr id="307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F89E87EC-1C7A-440F-A024-C50ACEB6582E}" type="slidenum">
              <a:rPr kumimoji="1" lang="en-US" altLang="zh-CN"/>
              <a:pPr algn="r" eaLnBrk="1" hangingPunct="1">
                <a:spcBef>
                  <a:spcPct val="0"/>
                </a:spcBef>
              </a:pPr>
              <a:t>19</a:t>
            </a:fld>
            <a:endParaRPr kumimoji="1" lang="en-US" altLang="zh-CN"/>
          </a:p>
        </p:txBody>
      </p:sp>
      <p:sp>
        <p:nvSpPr>
          <p:cNvPr id="3072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30725" name="Rectangle 3"/>
          <p:cNvSpPr>
            <a:spLocks noGrp="1" noChangeArrowheads="1"/>
          </p:cNvSpPr>
          <p:nvPr>
            <p:ph type="body" idx="1"/>
          </p:nvPr>
        </p:nvSpPr>
        <p:spPr>
          <a:solidFill>
            <a:srgbClr val="FFFFFF"/>
          </a:solidFill>
          <a:ln>
            <a:solidFill>
              <a:srgbClr val="000000"/>
            </a:solidFill>
            <a:miter lim="800000"/>
            <a:headEnd/>
            <a:tailEnd/>
          </a:ln>
        </p:spPr>
        <p:txBody>
          <a:bodyPr lIns="84408" tIns="42204" rIns="84408" bIns="42204"/>
          <a:lstStyle/>
          <a:p>
            <a:pPr eaLnBrk="1" hangingPunct="1"/>
            <a:r>
              <a:rPr lang="en-US" altLang="zh-CN"/>
              <a:t>OFDM</a:t>
            </a:r>
            <a:r>
              <a:rPr lang="zh-CN" altLang="en-US"/>
              <a:t>是一种多载波传输技术，是一种无线环境下的高速传输技术。可看作是一种调制技术，也可看作是一种复用技术，思路是在频域内将给定信道分成许多正交子信道，在每个子信道上使用一个子载波进行调制，并且各子载波并行传输。可以很好地对抗频率选择性衰落或窄带干扰。</a:t>
            </a:r>
          </a:p>
        </p:txBody>
      </p:sp>
    </p:spTree>
    <p:extLst>
      <p:ext uri="{BB962C8B-B14F-4D97-AF65-F5344CB8AC3E}">
        <p14:creationId xmlns:p14="http://schemas.microsoft.com/office/powerpoint/2010/main" val="1352464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A0606679-BC0B-436B-BB73-339A1D4D803F}" type="slidenum">
              <a:rPr lang="en-US" altLang="zh-CN" smtClean="0"/>
              <a:pPr>
                <a:spcBef>
                  <a:spcPct val="0"/>
                </a:spcBef>
              </a:pPr>
              <a:t>28</a:t>
            </a:fld>
            <a:endParaRPr lang="en-US" altLang="zh-CN"/>
          </a:p>
        </p:txBody>
      </p:sp>
      <p:sp>
        <p:nvSpPr>
          <p:cNvPr id="41987" name="Rectangle 2"/>
          <p:cNvSpPr>
            <a:spLocks noGrp="1" noRot="1" noChangeAspect="1" noChangeArrowheads="1" noTextEdit="1"/>
          </p:cNvSpPr>
          <p:nvPr>
            <p:ph type="sldImg"/>
          </p:nvPr>
        </p:nvSpPr>
        <p:spPr>
          <a:xfrm>
            <a:off x="1143000" y="685800"/>
            <a:ext cx="4572000" cy="3429000"/>
          </a:xfrm>
          <a:ln/>
        </p:spPr>
      </p:sp>
      <p:sp>
        <p:nvSpPr>
          <p:cNvPr id="41988" name="Rectangle 3"/>
          <p:cNvSpPr>
            <a:spLocks noGrp="1" noChangeArrowheads="1"/>
          </p:cNvSpPr>
          <p:nvPr>
            <p:ph type="body" idx="1"/>
          </p:nvPr>
        </p:nvSpPr>
        <p:spPr>
          <a:noFill/>
        </p:spPr>
        <p:txBody>
          <a:bodyPr/>
          <a:lstStyle/>
          <a:p>
            <a:pPr eaLnBrk="1" hangingPunct="1"/>
            <a:r>
              <a:rPr lang="zh-CN" altLang="en-US" b="1"/>
              <a:t>即使这样做，也只可保证移动台收到基站的信号，而无法保证基站能收到移动台的信号。因此这种大区制通信网的</a:t>
            </a:r>
          </a:p>
        </p:txBody>
      </p:sp>
    </p:spTree>
    <p:extLst>
      <p:ext uri="{BB962C8B-B14F-4D97-AF65-F5344CB8AC3E}">
        <p14:creationId xmlns:p14="http://schemas.microsoft.com/office/powerpoint/2010/main" val="1945557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FDB0823E-3E84-4498-B7A3-D84B1B77C436}" type="slidenum">
              <a:rPr lang="en-US" altLang="zh-CN" smtClean="0"/>
              <a:pPr>
                <a:spcBef>
                  <a:spcPct val="0"/>
                </a:spcBef>
              </a:pPr>
              <a:t>37</a:t>
            </a:fld>
            <a:endParaRPr lang="en-US" altLang="zh-CN"/>
          </a:p>
        </p:txBody>
      </p:sp>
      <p:sp>
        <p:nvSpPr>
          <p:cNvPr id="52227" name="Rectangle 2"/>
          <p:cNvSpPr>
            <a:spLocks noGrp="1" noRot="1" noChangeAspect="1" noChangeArrowheads="1" noTextEdit="1"/>
          </p:cNvSpPr>
          <p:nvPr>
            <p:ph type="sldImg"/>
          </p:nvPr>
        </p:nvSpPr>
        <p:spPr>
          <a:xfrm>
            <a:off x="1143000" y="685800"/>
            <a:ext cx="4572000" cy="3429000"/>
          </a:xfrm>
          <a:ln/>
        </p:spPr>
      </p:sp>
      <p:sp>
        <p:nvSpPr>
          <p:cNvPr id="52228" name="Rectangle 3"/>
          <p:cNvSpPr>
            <a:spLocks noGrp="1" noChangeArrowheads="1"/>
          </p:cNvSpPr>
          <p:nvPr>
            <p:ph type="body" idx="1"/>
          </p:nvPr>
        </p:nvSpPr>
        <p:spPr>
          <a:noFill/>
        </p:spPr>
        <p:txBody>
          <a:bodyPr/>
          <a:lstStyle/>
          <a:p>
            <a:pPr eaLnBrk="1" hangingPunct="1"/>
            <a:r>
              <a:rPr kumimoji="1" lang="zh-CN" altLang="en-US" b="1"/>
              <a:t>多址技术是移动通信的基础技术之一。多址技术要解决的问题：</a:t>
            </a:r>
          </a:p>
          <a:p>
            <a:pPr eaLnBrk="1" hangingPunct="1"/>
            <a:r>
              <a:rPr kumimoji="1" lang="zh-CN" altLang="en-US" b="1"/>
              <a:t>区别移动台和基站的信息</a:t>
            </a:r>
          </a:p>
          <a:p>
            <a:pPr eaLnBrk="1" hangingPunct="1"/>
            <a:r>
              <a:rPr kumimoji="1" lang="zh-CN" altLang="en-US" b="1"/>
              <a:t>基站区分是哪个移动台发来的信号，</a:t>
            </a:r>
          </a:p>
          <a:p>
            <a:pPr eaLnBrk="1" hangingPunct="1"/>
            <a:r>
              <a:rPr kumimoji="1" lang="zh-CN" altLang="en-US" b="1"/>
              <a:t>各移动台识别出哪个信号是发给自己的</a:t>
            </a:r>
          </a:p>
          <a:p>
            <a:pPr eaLnBrk="1" hangingPunct="1"/>
            <a:r>
              <a:rPr kumimoji="1" lang="en-US" altLang="zh-CN" b="1">
                <a:latin typeface="Arial" panose="020B0604020202020204" pitchFamily="34" charset="0"/>
              </a:rPr>
              <a:t>——</a:t>
            </a:r>
            <a:r>
              <a:rPr kumimoji="1" lang="zh-CN" altLang="en-US" b="1"/>
              <a:t>必须给每个信号赋以不同的特征</a:t>
            </a:r>
          </a:p>
          <a:p>
            <a:pPr eaLnBrk="1" hangingPunct="1"/>
            <a:endParaRPr lang="en-US" altLang="zh-CN"/>
          </a:p>
        </p:txBody>
      </p:sp>
    </p:spTree>
    <p:extLst>
      <p:ext uri="{BB962C8B-B14F-4D97-AF65-F5344CB8AC3E}">
        <p14:creationId xmlns:p14="http://schemas.microsoft.com/office/powerpoint/2010/main" val="286128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615530D4-A317-4DD2-8126-716D9C3B1C73}" type="slidenum">
              <a:rPr lang="en-US" altLang="zh-CN" smtClean="0"/>
              <a:pPr>
                <a:spcBef>
                  <a:spcPct val="0"/>
                </a:spcBef>
              </a:pPr>
              <a:t>38</a:t>
            </a:fld>
            <a:endParaRPr lang="en-US" altLang="zh-CN"/>
          </a:p>
        </p:txBody>
      </p:sp>
      <p:sp>
        <p:nvSpPr>
          <p:cNvPr id="5427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7DB20BA0-EF45-4CF0-86EC-2324180EDBBE}" type="slidenum">
              <a:rPr kumimoji="1" lang="en-US" altLang="zh-CN"/>
              <a:pPr algn="r" eaLnBrk="1" hangingPunct="1">
                <a:spcBef>
                  <a:spcPct val="0"/>
                </a:spcBef>
              </a:pPr>
              <a:t>38</a:t>
            </a:fld>
            <a:endParaRPr kumimoji="1" lang="en-US" altLang="zh-CN"/>
          </a:p>
        </p:txBody>
      </p:sp>
      <p:sp>
        <p:nvSpPr>
          <p:cNvPr id="54276"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54277" name="Rectangle 3"/>
          <p:cNvSpPr>
            <a:spLocks noGrp="1" noChangeArrowheads="1"/>
          </p:cNvSpPr>
          <p:nvPr>
            <p:ph type="body" idx="1"/>
          </p:nvPr>
        </p:nvSpPr>
        <p:spPr>
          <a:noFill/>
          <a:extLst>
            <a:ext uri="{91240B29-F687-4F45-9708-019B960494DF}">
              <a14:hiddenLine xmlns:a14="http://schemas.microsoft.com/office/drawing/2010/main" w="9525" cap="flat">
                <a:solidFill>
                  <a:schemeClr val="tx1"/>
                </a:solidFill>
                <a:miter lim="800000"/>
                <a:headEnd/>
                <a:tailEnd/>
              </a14:hiddenLine>
            </a:ext>
          </a:extLst>
        </p:spPr>
        <p:txBody>
          <a:bodyPr lIns="91425" tIns="45713" rIns="91425" bIns="45713"/>
          <a:lstStyle/>
          <a:p>
            <a:pPr eaLnBrk="1" hangingPunct="1">
              <a:spcBef>
                <a:spcPct val="0"/>
              </a:spcBef>
            </a:pPr>
            <a:r>
              <a:rPr lang="zh-CN" altLang="en-US" b="1"/>
              <a:t>无线网络规划简单，频率复用系数高，工程设计简单，扩容方便</a:t>
            </a:r>
          </a:p>
          <a:p>
            <a:pPr eaLnBrk="1" hangingPunct="1"/>
            <a:r>
              <a:rPr lang="zh-CN" altLang="en-US" b="1"/>
              <a:t>频谱利用率高，相同频谱情况下容量是模拟系统的</a:t>
            </a:r>
            <a:r>
              <a:rPr lang="en-US" altLang="zh-CN" b="1"/>
              <a:t>8~10</a:t>
            </a:r>
            <a:r>
              <a:rPr lang="zh-CN" altLang="en-US" b="1"/>
              <a:t>倍</a:t>
            </a:r>
            <a:r>
              <a:rPr lang="en-US" altLang="zh-CN" b="1"/>
              <a:t>;</a:t>
            </a:r>
            <a:r>
              <a:rPr lang="zh-CN" altLang="en-US" b="1"/>
              <a:t>是</a:t>
            </a:r>
            <a:r>
              <a:rPr lang="en-US" altLang="zh-CN" b="1"/>
              <a:t>GSM</a:t>
            </a:r>
            <a:r>
              <a:rPr lang="zh-CN" altLang="en-US" b="1"/>
              <a:t>的</a:t>
            </a:r>
            <a:r>
              <a:rPr lang="en-US" altLang="zh-CN" b="1"/>
              <a:t>4--6</a:t>
            </a:r>
            <a:r>
              <a:rPr lang="zh-CN" altLang="en-US" b="1"/>
              <a:t>倍</a:t>
            </a:r>
          </a:p>
          <a:p>
            <a:pPr eaLnBrk="1" hangingPunct="1">
              <a:spcBef>
                <a:spcPct val="20000"/>
              </a:spcBef>
              <a:buSzPct val="70000"/>
              <a:buFont typeface="Wingdings" panose="05000000000000000000" pitchFamily="2" charset="2"/>
              <a:buNone/>
            </a:pPr>
            <a:r>
              <a:rPr lang="zh-CN" altLang="en-US" b="1"/>
              <a:t>覆盖范围大，是标准</a:t>
            </a:r>
            <a:r>
              <a:rPr lang="en-US" altLang="zh-CN" b="1"/>
              <a:t>GSM</a:t>
            </a:r>
            <a:r>
              <a:rPr lang="zh-CN" altLang="en-US" b="1"/>
              <a:t>的</a:t>
            </a:r>
            <a:r>
              <a:rPr lang="en-US" altLang="zh-CN" b="1"/>
              <a:t>2</a:t>
            </a:r>
            <a:r>
              <a:rPr lang="zh-CN" altLang="en-US" b="1"/>
              <a:t>倍左右，相同覆盖范围所用的基站少，节省投资</a:t>
            </a:r>
            <a:r>
              <a:rPr lang="en-US" altLang="zh-CN" b="1"/>
              <a:t>;</a:t>
            </a:r>
          </a:p>
          <a:p>
            <a:pPr eaLnBrk="1" hangingPunct="1">
              <a:spcBef>
                <a:spcPct val="20000"/>
              </a:spcBef>
              <a:buSzPct val="70000"/>
              <a:buFont typeface="Wingdings" panose="05000000000000000000" pitchFamily="2" charset="2"/>
              <a:buNone/>
            </a:pPr>
            <a:r>
              <a:rPr lang="zh-CN" altLang="en-US" sz="900" b="1">
                <a:latin typeface="楷体_GB2312" panose="02010600030101010101" charset="-122"/>
                <a:ea typeface="楷体_GB2312" panose="02010600030101010101" charset="-122"/>
              </a:rPr>
              <a:t>举例</a:t>
            </a:r>
            <a:r>
              <a:rPr lang="en-US" altLang="zh-CN" sz="900" b="1">
                <a:latin typeface="楷体_GB2312" panose="02010600030101010101" charset="-122"/>
                <a:ea typeface="楷体_GB2312" panose="02010600030101010101" charset="-122"/>
              </a:rPr>
              <a:t>:</a:t>
            </a:r>
            <a:r>
              <a:rPr lang="zh-CN" altLang="en-US" sz="900" b="1">
                <a:latin typeface="楷体_GB2312" panose="02010600030101010101" charset="-122"/>
                <a:ea typeface="楷体_GB2312" panose="02010600030101010101" charset="-122"/>
              </a:rPr>
              <a:t>覆盖</a:t>
            </a:r>
            <a:r>
              <a:rPr lang="en-US" altLang="zh-CN" sz="900" b="1">
                <a:latin typeface="楷体_GB2312" panose="02010600030101010101" charset="-122"/>
                <a:ea typeface="楷体_GB2312" panose="02010600030101010101" charset="-122"/>
              </a:rPr>
              <a:t>1000 km</a:t>
            </a:r>
            <a:r>
              <a:rPr lang="en-US" altLang="zh-CN" sz="900" b="1" baseline="30000">
                <a:latin typeface="楷体_GB2312" panose="02010600030101010101" charset="-122"/>
                <a:ea typeface="楷体_GB2312" panose="02010600030101010101" charset="-122"/>
              </a:rPr>
              <a:t>2</a:t>
            </a:r>
            <a:r>
              <a:rPr lang="zh-CN" altLang="en-US" sz="900" b="1">
                <a:latin typeface="楷体_GB2312" panose="02010600030101010101" charset="-122"/>
                <a:ea typeface="楷体_GB2312" panose="02010600030101010101" charset="-122"/>
              </a:rPr>
              <a:t>： </a:t>
            </a:r>
            <a:r>
              <a:rPr lang="en-US" altLang="zh-CN" sz="900" b="1">
                <a:latin typeface="楷体_GB2312" panose="02010600030101010101" charset="-122"/>
                <a:ea typeface="楷体_GB2312" panose="02010600030101010101" charset="-122"/>
              </a:rPr>
              <a:t>GSM</a:t>
            </a:r>
            <a:r>
              <a:rPr lang="zh-CN" altLang="en-US" sz="900" b="1">
                <a:latin typeface="楷体_GB2312" panose="02010600030101010101" charset="-122"/>
                <a:ea typeface="楷体_GB2312" panose="02010600030101010101" charset="-122"/>
              </a:rPr>
              <a:t>需要 </a:t>
            </a:r>
            <a:r>
              <a:rPr lang="en-US" altLang="zh-CN" sz="900" b="1">
                <a:latin typeface="楷体_GB2312" panose="02010600030101010101" charset="-122"/>
                <a:ea typeface="楷体_GB2312" panose="02010600030101010101" charset="-122"/>
              </a:rPr>
              <a:t>200     </a:t>
            </a:r>
            <a:r>
              <a:rPr lang="zh-CN" altLang="en-US" sz="900" b="1">
                <a:latin typeface="楷体_GB2312" panose="02010600030101010101" charset="-122"/>
                <a:ea typeface="楷体_GB2312" panose="02010600030101010101" charset="-122"/>
              </a:rPr>
              <a:t>个基站，</a:t>
            </a:r>
            <a:r>
              <a:rPr lang="en-US" altLang="zh-CN" sz="900" b="1">
                <a:latin typeface="楷体_GB2312" panose="02010600030101010101" charset="-122"/>
                <a:ea typeface="楷体_GB2312" panose="02010600030101010101" charset="-122"/>
              </a:rPr>
              <a:t>CDMA</a:t>
            </a:r>
            <a:r>
              <a:rPr lang="zh-CN" altLang="en-US" sz="900" b="1">
                <a:latin typeface="楷体_GB2312" panose="02010600030101010101" charset="-122"/>
                <a:ea typeface="楷体_GB2312" panose="02010600030101010101" charset="-122"/>
              </a:rPr>
              <a:t>只需</a:t>
            </a:r>
            <a:r>
              <a:rPr lang="en-US" altLang="zh-CN" sz="900" b="1">
                <a:latin typeface="楷体_GB2312" panose="02010600030101010101" charset="-122"/>
                <a:ea typeface="楷体_GB2312" panose="02010600030101010101" charset="-122"/>
              </a:rPr>
              <a:t>50 </a:t>
            </a:r>
            <a:r>
              <a:rPr lang="zh-CN" altLang="en-US" sz="900" b="1">
                <a:latin typeface="楷体_GB2312" panose="02010600030101010101" charset="-122"/>
                <a:ea typeface="楷体_GB2312" panose="02010600030101010101" charset="-122"/>
              </a:rPr>
              <a:t>个基站。  </a:t>
            </a:r>
            <a:r>
              <a:rPr lang="en-US" altLang="zh-CN" sz="900" b="1">
                <a:latin typeface="楷体_GB2312" panose="02010600030101010101" charset="-122"/>
                <a:ea typeface="楷体_GB2312" panose="02010600030101010101" charset="-122"/>
              </a:rPr>
              <a:t>(</a:t>
            </a:r>
            <a:r>
              <a:rPr lang="zh-CN" altLang="en-US" sz="900" b="1">
                <a:latin typeface="楷体_GB2312" panose="02010600030101010101" charset="-122"/>
                <a:ea typeface="楷体_GB2312" panose="02010600030101010101" charset="-122"/>
              </a:rPr>
              <a:t>注意</a:t>
            </a:r>
            <a:r>
              <a:rPr lang="en-US" altLang="zh-CN" sz="900" b="1">
                <a:latin typeface="楷体_GB2312" panose="02010600030101010101" charset="-122"/>
                <a:ea typeface="楷体_GB2312" panose="02010600030101010101" charset="-122"/>
              </a:rPr>
              <a:t>:</a:t>
            </a:r>
            <a:r>
              <a:rPr lang="zh-CN" altLang="en-US" sz="900" b="1">
                <a:latin typeface="楷体_GB2312" panose="02010600030101010101" charset="-122"/>
                <a:ea typeface="楷体_GB2312" panose="02010600030101010101" charset="-122"/>
              </a:rPr>
              <a:t>严格论证</a:t>
            </a:r>
            <a:r>
              <a:rPr lang="en-US" altLang="zh-CN" sz="900" b="1">
                <a:latin typeface="楷体_GB2312" panose="02010600030101010101" charset="-122"/>
                <a:ea typeface="楷体_GB2312" panose="02010600030101010101" charset="-122"/>
              </a:rPr>
              <a:t>,</a:t>
            </a:r>
            <a:r>
              <a:rPr lang="zh-CN" altLang="en-US" sz="900" b="1">
                <a:latin typeface="楷体_GB2312" panose="02010600030101010101" charset="-122"/>
                <a:ea typeface="楷体_GB2312" panose="02010600030101010101" charset="-122"/>
              </a:rPr>
              <a:t>需通过链路预算</a:t>
            </a:r>
            <a:r>
              <a:rPr lang="en-US" altLang="zh-CN" sz="900" b="1">
                <a:latin typeface="楷体_GB2312" panose="02010600030101010101" charset="-122"/>
                <a:ea typeface="楷体_GB2312" panose="02010600030101010101" charset="-122"/>
              </a:rPr>
              <a:t>)</a:t>
            </a:r>
          </a:p>
          <a:p>
            <a:pPr eaLnBrk="1" hangingPunct="1">
              <a:spcBef>
                <a:spcPct val="20000"/>
              </a:spcBef>
              <a:buSzPct val="70000"/>
              <a:buFont typeface="Wingdings" panose="05000000000000000000" pitchFamily="2" charset="2"/>
              <a:buNone/>
            </a:pPr>
            <a:r>
              <a:rPr lang="zh-CN" altLang="en-US" b="1"/>
              <a:t>采用完善的功率控制、话音激活技术，降低了手机发射功率，增加了系统容量，延长了电池使用时间，对人体健康的影响最小</a:t>
            </a:r>
            <a:r>
              <a:rPr lang="en-US" altLang="zh-CN" b="1"/>
              <a:t>,</a:t>
            </a:r>
            <a:r>
              <a:rPr lang="zh-CN" altLang="en-US" b="1"/>
              <a:t>绿色手机</a:t>
            </a:r>
          </a:p>
          <a:p>
            <a:pPr eaLnBrk="1" hangingPunct="1">
              <a:spcBef>
                <a:spcPct val="20000"/>
              </a:spcBef>
              <a:buSzPct val="70000"/>
              <a:buFont typeface="Wingdings" panose="05000000000000000000" pitchFamily="2" charset="2"/>
              <a:buNone/>
            </a:pPr>
            <a:endParaRPr lang="zh-CN" altLang="en-US" b="1"/>
          </a:p>
          <a:p>
            <a:pPr eaLnBrk="1" hangingPunct="1"/>
            <a:endParaRPr lang="en-US" altLang="zh-CN" b="1"/>
          </a:p>
        </p:txBody>
      </p:sp>
    </p:spTree>
    <p:extLst>
      <p:ext uri="{BB962C8B-B14F-4D97-AF65-F5344CB8AC3E}">
        <p14:creationId xmlns:p14="http://schemas.microsoft.com/office/powerpoint/2010/main" val="47947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spcBef>
                <a:spcPct val="0"/>
              </a:spcBef>
            </a:pPr>
            <a:fld id="{E4975FB9-553E-4DB3-9D3F-836101494E10}" type="slidenum">
              <a:rPr lang="en-US" altLang="zh-CN" smtClean="0"/>
              <a:pPr>
                <a:spcBef>
                  <a:spcPct val="0"/>
                </a:spcBef>
              </a:pPr>
              <a:t>39</a:t>
            </a:fld>
            <a:endParaRPr lang="en-US" altLang="zh-CN"/>
          </a:p>
        </p:txBody>
      </p:sp>
      <p:sp>
        <p:nvSpPr>
          <p:cNvPr id="563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pPr>
            <a:fld id="{1CFC74E0-4038-41F1-9D7C-7AF120D7EFB1}" type="slidenum">
              <a:rPr kumimoji="1" lang="en-US" altLang="zh-CN"/>
              <a:pPr algn="r" eaLnBrk="1" hangingPunct="1">
                <a:spcBef>
                  <a:spcPct val="0"/>
                </a:spcBef>
              </a:pPr>
              <a:t>39</a:t>
            </a:fld>
            <a:endParaRPr kumimoji="1" lang="en-US" altLang="zh-CN"/>
          </a:p>
        </p:txBody>
      </p:sp>
      <p:sp>
        <p:nvSpPr>
          <p:cNvPr id="56324" name="Rectangle 2"/>
          <p:cNvSpPr>
            <a:spLocks noGrp="1" noRot="1" noChangeAspect="1" noChangeArrowheads="1" noTextEdit="1"/>
          </p:cNvSpPr>
          <p:nvPr>
            <p:ph type="sldImg"/>
          </p:nvPr>
        </p:nvSpPr>
        <p:spPr>
          <a:xfrm>
            <a:off x="1143000" y="685800"/>
            <a:ext cx="4572000" cy="3429000"/>
          </a:xfrm>
          <a:ln/>
        </p:spPr>
      </p:sp>
      <p:sp>
        <p:nvSpPr>
          <p:cNvPr id="56325" name="Rectangle 3"/>
          <p:cNvSpPr>
            <a:spLocks noGrp="1" noChangeArrowheads="1"/>
          </p:cNvSpPr>
          <p:nvPr>
            <p:ph type="body" idx="1"/>
          </p:nvPr>
        </p:nvSpPr>
        <p:spPr>
          <a:noFill/>
        </p:spPr>
        <p:txBody>
          <a:bodyPr/>
          <a:lstStyle/>
          <a:p>
            <a:pPr eaLnBrk="1" hangingPunct="1"/>
            <a:r>
              <a:rPr lang="zh-CN" altLang="en-US" sz="1000"/>
              <a:t>把通信系统的总频段划分成若干个等间隔的频道，一个频道即一个信道，分配给一个用户使用。</a:t>
            </a:r>
          </a:p>
        </p:txBody>
      </p:sp>
    </p:spTree>
    <p:extLst>
      <p:ext uri="{BB962C8B-B14F-4D97-AF65-F5344CB8AC3E}">
        <p14:creationId xmlns:p14="http://schemas.microsoft.com/office/powerpoint/2010/main" val="2328293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alphaModFix amt="9500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a:defRPr/>
            </a:pPr>
            <a:endParaRPr lang="en-GB" altLang="zh-CN"/>
          </a:p>
        </p:txBody>
      </p:sp>
      <p:sp>
        <p:nvSpPr>
          <p:cNvPr id="5" name="页脚占位符 4"/>
          <p:cNvSpPr>
            <a:spLocks noGrp="1"/>
          </p:cNvSpPr>
          <p:nvPr>
            <p:ph type="ftr" sz="quarter" idx="11"/>
          </p:nvPr>
        </p:nvSpPr>
        <p:spPr/>
        <p:txBody>
          <a:bodyPr/>
          <a:lstStyle/>
          <a:p>
            <a:pPr>
              <a:defRPr/>
            </a:pPr>
            <a:endParaRPr lang="en-GB" altLang="zh-CN"/>
          </a:p>
        </p:txBody>
      </p:sp>
      <p:sp>
        <p:nvSpPr>
          <p:cNvPr id="6" name="灯片编号占位符 5"/>
          <p:cNvSpPr>
            <a:spLocks noGrp="1"/>
          </p:cNvSpPr>
          <p:nvPr>
            <p:ph type="sldNum" sz="quarter" idx="12"/>
          </p:nvPr>
        </p:nvSpPr>
        <p:spPr/>
        <p:txBody>
          <a:bodyPr/>
          <a:lstStyle/>
          <a:p>
            <a:pPr>
              <a:defRPr/>
            </a:pPr>
            <a:fld id="{C610D118-445A-4CD4-A623-BCE3F899C013}" type="slidenum">
              <a:rPr lang="zh-CN" altLang="en-GB" smtClean="0"/>
              <a:pPr>
                <a:defRPr/>
              </a:pPr>
              <a:t>‹#›</a:t>
            </a:fld>
            <a:endParaRPr lang="en-GB" altLang="zh-CN"/>
          </a:p>
        </p:txBody>
      </p:sp>
    </p:spTree>
    <p:extLst>
      <p:ext uri="{BB962C8B-B14F-4D97-AF65-F5344CB8AC3E}">
        <p14:creationId xmlns:p14="http://schemas.microsoft.com/office/powerpoint/2010/main" val="406464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endParaRPr lang="en-GB" altLang="zh-CN"/>
          </a:p>
        </p:txBody>
      </p:sp>
      <p:sp>
        <p:nvSpPr>
          <p:cNvPr id="5" name="页脚占位符 4"/>
          <p:cNvSpPr>
            <a:spLocks noGrp="1"/>
          </p:cNvSpPr>
          <p:nvPr>
            <p:ph type="ftr" sz="quarter" idx="11"/>
          </p:nvPr>
        </p:nvSpPr>
        <p:spPr/>
        <p:txBody>
          <a:bodyPr/>
          <a:lstStyle/>
          <a:p>
            <a:pPr>
              <a:defRPr/>
            </a:pPr>
            <a:endParaRPr lang="en-GB" altLang="zh-CN"/>
          </a:p>
        </p:txBody>
      </p:sp>
      <p:sp>
        <p:nvSpPr>
          <p:cNvPr id="6" name="灯片编号占位符 5"/>
          <p:cNvSpPr>
            <a:spLocks noGrp="1"/>
          </p:cNvSpPr>
          <p:nvPr>
            <p:ph type="sldNum" sz="quarter" idx="12"/>
          </p:nvPr>
        </p:nvSpPr>
        <p:spPr/>
        <p:txBody>
          <a:bodyPr/>
          <a:lstStyle/>
          <a:p>
            <a:pPr>
              <a:defRPr/>
            </a:pPr>
            <a:fld id="{C610D118-445A-4CD4-A623-BCE3F899C013}" type="slidenum">
              <a:rPr lang="zh-CN" altLang="en-GB" smtClean="0"/>
              <a:pPr>
                <a:defRPr/>
              </a:pPr>
              <a:t>‹#›</a:t>
            </a:fld>
            <a:endParaRPr lang="en-GB" altLang="zh-CN"/>
          </a:p>
        </p:txBody>
      </p:sp>
    </p:spTree>
    <p:extLst>
      <p:ext uri="{BB962C8B-B14F-4D97-AF65-F5344CB8AC3E}">
        <p14:creationId xmlns:p14="http://schemas.microsoft.com/office/powerpoint/2010/main" val="256301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2"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a:defRPr/>
            </a:pPr>
            <a:endParaRPr lang="en-GB" altLang="zh-CN"/>
          </a:p>
        </p:txBody>
      </p:sp>
      <p:sp>
        <p:nvSpPr>
          <p:cNvPr id="5" name="页脚占位符 4"/>
          <p:cNvSpPr>
            <a:spLocks noGrp="1"/>
          </p:cNvSpPr>
          <p:nvPr>
            <p:ph type="ftr" sz="quarter" idx="11"/>
          </p:nvPr>
        </p:nvSpPr>
        <p:spPr/>
        <p:txBody>
          <a:bodyPr/>
          <a:lstStyle/>
          <a:p>
            <a:pPr>
              <a:defRPr/>
            </a:pPr>
            <a:endParaRPr lang="en-GB" altLang="zh-CN"/>
          </a:p>
        </p:txBody>
      </p:sp>
      <p:sp>
        <p:nvSpPr>
          <p:cNvPr id="6" name="灯片编号占位符 5"/>
          <p:cNvSpPr>
            <a:spLocks noGrp="1"/>
          </p:cNvSpPr>
          <p:nvPr>
            <p:ph type="sldNum" sz="quarter" idx="12"/>
          </p:nvPr>
        </p:nvSpPr>
        <p:spPr/>
        <p:txBody>
          <a:bodyPr/>
          <a:lstStyle/>
          <a:p>
            <a:pPr>
              <a:defRPr/>
            </a:pPr>
            <a:fld id="{C610D118-445A-4CD4-A623-BCE3F899C013}" type="slidenum">
              <a:rPr lang="zh-CN" altLang="en-GB" smtClean="0"/>
              <a:pPr>
                <a:defRPr/>
              </a:pPr>
              <a:t>‹#›</a:t>
            </a:fld>
            <a:endParaRPr lang="en-GB" altLang="zh-CN"/>
          </a:p>
        </p:txBody>
      </p:sp>
    </p:spTree>
    <p:extLst>
      <p:ext uri="{BB962C8B-B14F-4D97-AF65-F5344CB8AC3E}">
        <p14:creationId xmlns:p14="http://schemas.microsoft.com/office/powerpoint/2010/main" val="1084252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033DB71-256B-48AC-8090-7CCA87E1862A}" type="datetimeFigureOut">
              <a:rPr lang="zh-CN" altLang="en-US" smtClean="0"/>
              <a:t>2019/4/23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FF653E-FE37-4A88-9583-36251BB5722F}" type="slidenum">
              <a:rPr lang="zh-CN" altLang="en-US" smtClean="0"/>
              <a:t>‹#›</a:t>
            </a:fld>
            <a:endParaRPr lang="zh-CN" altLang="en-US"/>
          </a:p>
        </p:txBody>
      </p:sp>
    </p:spTree>
    <p:extLst>
      <p:ext uri="{BB962C8B-B14F-4D97-AF65-F5344CB8AC3E}">
        <p14:creationId xmlns:p14="http://schemas.microsoft.com/office/powerpoint/2010/main" val="363200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43"/>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a:defRPr/>
            </a:pPr>
            <a:endParaRPr lang="en-GB" altLang="zh-CN"/>
          </a:p>
        </p:txBody>
      </p:sp>
      <p:sp>
        <p:nvSpPr>
          <p:cNvPr id="5" name="页脚占位符 4"/>
          <p:cNvSpPr>
            <a:spLocks noGrp="1"/>
          </p:cNvSpPr>
          <p:nvPr>
            <p:ph type="ftr" sz="quarter" idx="11"/>
          </p:nvPr>
        </p:nvSpPr>
        <p:spPr/>
        <p:txBody>
          <a:bodyPr/>
          <a:lstStyle/>
          <a:p>
            <a:pPr>
              <a:defRPr/>
            </a:pPr>
            <a:endParaRPr lang="en-GB" altLang="zh-CN"/>
          </a:p>
        </p:txBody>
      </p:sp>
      <p:sp>
        <p:nvSpPr>
          <p:cNvPr id="6" name="灯片编号占位符 5"/>
          <p:cNvSpPr>
            <a:spLocks noGrp="1"/>
          </p:cNvSpPr>
          <p:nvPr>
            <p:ph type="sldNum" sz="quarter" idx="12"/>
          </p:nvPr>
        </p:nvSpPr>
        <p:spPr/>
        <p:txBody>
          <a:bodyPr/>
          <a:lstStyle/>
          <a:p>
            <a:pPr>
              <a:defRPr/>
            </a:pPr>
            <a:fld id="{C610D118-445A-4CD4-A623-BCE3F899C013}" type="slidenum">
              <a:rPr lang="zh-CN" altLang="en-GB" smtClean="0"/>
              <a:pPr>
                <a:defRPr/>
              </a:pPr>
              <a:t>‹#›</a:t>
            </a:fld>
            <a:endParaRPr lang="en-GB" altLang="zh-CN"/>
          </a:p>
        </p:txBody>
      </p:sp>
    </p:spTree>
    <p:extLst>
      <p:ext uri="{BB962C8B-B14F-4D97-AF65-F5344CB8AC3E}">
        <p14:creationId xmlns:p14="http://schemas.microsoft.com/office/powerpoint/2010/main" val="213213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a:defRPr/>
            </a:pPr>
            <a:endParaRPr lang="en-GB" altLang="zh-CN"/>
          </a:p>
        </p:txBody>
      </p:sp>
      <p:sp>
        <p:nvSpPr>
          <p:cNvPr id="6" name="页脚占位符 5"/>
          <p:cNvSpPr>
            <a:spLocks noGrp="1"/>
          </p:cNvSpPr>
          <p:nvPr>
            <p:ph type="ftr" sz="quarter" idx="11"/>
          </p:nvPr>
        </p:nvSpPr>
        <p:spPr/>
        <p:txBody>
          <a:bodyPr/>
          <a:lstStyle/>
          <a:p>
            <a:pPr>
              <a:defRPr/>
            </a:pPr>
            <a:endParaRPr lang="en-GB" altLang="zh-CN"/>
          </a:p>
        </p:txBody>
      </p:sp>
      <p:sp>
        <p:nvSpPr>
          <p:cNvPr id="7" name="灯片编号占位符 6"/>
          <p:cNvSpPr>
            <a:spLocks noGrp="1"/>
          </p:cNvSpPr>
          <p:nvPr>
            <p:ph type="sldNum" sz="quarter" idx="12"/>
          </p:nvPr>
        </p:nvSpPr>
        <p:spPr/>
        <p:txBody>
          <a:bodyPr/>
          <a:lstStyle/>
          <a:p>
            <a:pPr>
              <a:defRPr/>
            </a:pPr>
            <a:fld id="{C610D118-445A-4CD4-A623-BCE3F899C013}" type="slidenum">
              <a:rPr lang="zh-CN" altLang="en-GB" smtClean="0"/>
              <a:pPr>
                <a:defRPr/>
              </a:pPr>
              <a:t>‹#›</a:t>
            </a:fld>
            <a:endParaRPr lang="en-GB" altLang="zh-CN"/>
          </a:p>
        </p:txBody>
      </p:sp>
    </p:spTree>
    <p:extLst>
      <p:ext uri="{BB962C8B-B14F-4D97-AF65-F5344CB8AC3E}">
        <p14:creationId xmlns:p14="http://schemas.microsoft.com/office/powerpoint/2010/main" val="56013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9"/>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2" y="1681163"/>
            <a:ext cx="3887391"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2"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a:defRPr/>
            </a:pPr>
            <a:endParaRPr lang="en-GB" altLang="zh-CN"/>
          </a:p>
        </p:txBody>
      </p:sp>
      <p:sp>
        <p:nvSpPr>
          <p:cNvPr id="8" name="页脚占位符 7"/>
          <p:cNvSpPr>
            <a:spLocks noGrp="1"/>
          </p:cNvSpPr>
          <p:nvPr>
            <p:ph type="ftr" sz="quarter" idx="11"/>
          </p:nvPr>
        </p:nvSpPr>
        <p:spPr/>
        <p:txBody>
          <a:bodyPr/>
          <a:lstStyle/>
          <a:p>
            <a:pPr>
              <a:defRPr/>
            </a:pPr>
            <a:endParaRPr lang="en-GB" altLang="zh-CN"/>
          </a:p>
        </p:txBody>
      </p:sp>
      <p:sp>
        <p:nvSpPr>
          <p:cNvPr id="9" name="灯片编号占位符 8"/>
          <p:cNvSpPr>
            <a:spLocks noGrp="1"/>
          </p:cNvSpPr>
          <p:nvPr>
            <p:ph type="sldNum" sz="quarter" idx="12"/>
          </p:nvPr>
        </p:nvSpPr>
        <p:spPr/>
        <p:txBody>
          <a:bodyPr/>
          <a:lstStyle/>
          <a:p>
            <a:pPr>
              <a:defRPr/>
            </a:pPr>
            <a:fld id="{C610D118-445A-4CD4-A623-BCE3F899C013}" type="slidenum">
              <a:rPr lang="zh-CN" altLang="en-GB" smtClean="0"/>
              <a:pPr>
                <a:defRPr/>
              </a:pPr>
              <a:t>‹#›</a:t>
            </a:fld>
            <a:endParaRPr lang="en-GB" altLang="zh-CN"/>
          </a:p>
        </p:txBody>
      </p:sp>
    </p:spTree>
    <p:extLst>
      <p:ext uri="{BB962C8B-B14F-4D97-AF65-F5344CB8AC3E}">
        <p14:creationId xmlns:p14="http://schemas.microsoft.com/office/powerpoint/2010/main" val="511580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endParaRPr lang="en-GB" altLang="zh-CN"/>
          </a:p>
        </p:txBody>
      </p:sp>
      <p:sp>
        <p:nvSpPr>
          <p:cNvPr id="4" name="页脚占位符 3"/>
          <p:cNvSpPr>
            <a:spLocks noGrp="1"/>
          </p:cNvSpPr>
          <p:nvPr>
            <p:ph type="ftr" sz="quarter" idx="11"/>
          </p:nvPr>
        </p:nvSpPr>
        <p:spPr/>
        <p:txBody>
          <a:bodyPr/>
          <a:lstStyle/>
          <a:p>
            <a:pPr>
              <a:defRPr/>
            </a:pPr>
            <a:endParaRPr lang="en-GB" altLang="zh-CN"/>
          </a:p>
        </p:txBody>
      </p:sp>
      <p:sp>
        <p:nvSpPr>
          <p:cNvPr id="5" name="灯片编号占位符 4"/>
          <p:cNvSpPr>
            <a:spLocks noGrp="1"/>
          </p:cNvSpPr>
          <p:nvPr>
            <p:ph type="sldNum" sz="quarter" idx="12"/>
          </p:nvPr>
        </p:nvSpPr>
        <p:spPr/>
        <p:txBody>
          <a:bodyPr/>
          <a:lstStyle/>
          <a:p>
            <a:pPr>
              <a:defRPr/>
            </a:pPr>
            <a:fld id="{D0FBE573-1796-4843-9A67-B9425B03513C}" type="slidenum">
              <a:rPr lang="zh-CN" altLang="en-GB" smtClean="0"/>
              <a:pPr>
                <a:defRPr/>
              </a:pPr>
              <a:t>‹#›</a:t>
            </a:fld>
            <a:endParaRPr lang="en-GB" altLang="zh-CN"/>
          </a:p>
        </p:txBody>
      </p:sp>
    </p:spTree>
    <p:extLst>
      <p:ext uri="{BB962C8B-B14F-4D97-AF65-F5344CB8AC3E}">
        <p14:creationId xmlns:p14="http://schemas.microsoft.com/office/powerpoint/2010/main" val="1334775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endParaRPr lang="en-GB" altLang="zh-CN"/>
          </a:p>
        </p:txBody>
      </p:sp>
      <p:sp>
        <p:nvSpPr>
          <p:cNvPr id="3" name="页脚占位符 2"/>
          <p:cNvSpPr>
            <a:spLocks noGrp="1"/>
          </p:cNvSpPr>
          <p:nvPr>
            <p:ph type="ftr" sz="quarter" idx="11"/>
          </p:nvPr>
        </p:nvSpPr>
        <p:spPr/>
        <p:txBody>
          <a:bodyPr/>
          <a:lstStyle/>
          <a:p>
            <a:pPr>
              <a:defRPr/>
            </a:pPr>
            <a:endParaRPr lang="en-GB" altLang="zh-CN"/>
          </a:p>
        </p:txBody>
      </p:sp>
      <p:sp>
        <p:nvSpPr>
          <p:cNvPr id="4" name="灯片编号占位符 3"/>
          <p:cNvSpPr>
            <a:spLocks noGrp="1"/>
          </p:cNvSpPr>
          <p:nvPr>
            <p:ph type="sldNum" sz="quarter" idx="12"/>
          </p:nvPr>
        </p:nvSpPr>
        <p:spPr/>
        <p:txBody>
          <a:bodyPr/>
          <a:lstStyle/>
          <a:p>
            <a:pPr>
              <a:defRPr/>
            </a:pPr>
            <a:fld id="{E4316B3F-D415-4E76-9E24-83AB92079A9B}" type="slidenum">
              <a:rPr lang="zh-CN" altLang="en-GB" smtClean="0"/>
              <a:pPr>
                <a:defRPr/>
              </a:pPr>
              <a:t>‹#›</a:t>
            </a:fld>
            <a:endParaRPr lang="en-GB" altLang="zh-CN"/>
          </a:p>
        </p:txBody>
      </p:sp>
    </p:spTree>
    <p:extLst>
      <p:ext uri="{BB962C8B-B14F-4D97-AF65-F5344CB8AC3E}">
        <p14:creationId xmlns:p14="http://schemas.microsoft.com/office/powerpoint/2010/main" val="277683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endParaRPr lang="en-GB" altLang="zh-CN"/>
          </a:p>
        </p:txBody>
      </p:sp>
      <p:sp>
        <p:nvSpPr>
          <p:cNvPr id="6" name="页脚占位符 5"/>
          <p:cNvSpPr>
            <a:spLocks noGrp="1"/>
          </p:cNvSpPr>
          <p:nvPr>
            <p:ph type="ftr" sz="quarter" idx="11"/>
          </p:nvPr>
        </p:nvSpPr>
        <p:spPr/>
        <p:txBody>
          <a:bodyPr/>
          <a:lstStyle/>
          <a:p>
            <a:pPr>
              <a:defRPr/>
            </a:pPr>
            <a:endParaRPr lang="en-GB" altLang="zh-CN"/>
          </a:p>
        </p:txBody>
      </p:sp>
      <p:sp>
        <p:nvSpPr>
          <p:cNvPr id="7" name="灯片编号占位符 6"/>
          <p:cNvSpPr>
            <a:spLocks noGrp="1"/>
          </p:cNvSpPr>
          <p:nvPr>
            <p:ph type="sldNum" sz="quarter" idx="12"/>
          </p:nvPr>
        </p:nvSpPr>
        <p:spPr/>
        <p:txBody>
          <a:bodyPr/>
          <a:lstStyle/>
          <a:p>
            <a:pPr>
              <a:defRPr/>
            </a:pPr>
            <a:fld id="{C610D118-445A-4CD4-A623-BCE3F899C013}" type="slidenum">
              <a:rPr lang="zh-CN" altLang="en-GB" smtClean="0"/>
              <a:pPr>
                <a:defRPr/>
              </a:pPr>
              <a:t>‹#›</a:t>
            </a:fld>
            <a:endParaRPr lang="en-GB" altLang="zh-CN"/>
          </a:p>
        </p:txBody>
      </p:sp>
    </p:spTree>
    <p:extLst>
      <p:ext uri="{BB962C8B-B14F-4D97-AF65-F5344CB8AC3E}">
        <p14:creationId xmlns:p14="http://schemas.microsoft.com/office/powerpoint/2010/main" val="410332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30"/>
            <a:ext cx="462915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zh-CN" altLang="en-US"/>
              <a:t>单击图标添加图片</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a:defRPr/>
            </a:pPr>
            <a:endParaRPr lang="en-GB" altLang="zh-CN"/>
          </a:p>
        </p:txBody>
      </p:sp>
      <p:sp>
        <p:nvSpPr>
          <p:cNvPr id="6" name="页脚占位符 5"/>
          <p:cNvSpPr>
            <a:spLocks noGrp="1"/>
          </p:cNvSpPr>
          <p:nvPr>
            <p:ph type="ftr" sz="quarter" idx="11"/>
          </p:nvPr>
        </p:nvSpPr>
        <p:spPr/>
        <p:txBody>
          <a:bodyPr/>
          <a:lstStyle/>
          <a:p>
            <a:pPr>
              <a:defRPr/>
            </a:pPr>
            <a:endParaRPr lang="en-GB" altLang="zh-CN"/>
          </a:p>
        </p:txBody>
      </p:sp>
      <p:sp>
        <p:nvSpPr>
          <p:cNvPr id="7" name="灯片编号占位符 6"/>
          <p:cNvSpPr>
            <a:spLocks noGrp="1"/>
          </p:cNvSpPr>
          <p:nvPr>
            <p:ph type="sldNum" sz="quarter" idx="12"/>
          </p:nvPr>
        </p:nvSpPr>
        <p:spPr/>
        <p:txBody>
          <a:bodyPr/>
          <a:lstStyle/>
          <a:p>
            <a:pPr>
              <a:defRPr/>
            </a:pPr>
            <a:fld id="{C610D118-445A-4CD4-A623-BCE3F899C013}" type="slidenum">
              <a:rPr lang="zh-CN" altLang="en-GB" smtClean="0"/>
              <a:pPr>
                <a:defRPr/>
              </a:pPr>
              <a:t>‹#›</a:t>
            </a:fld>
            <a:endParaRPr lang="en-GB" altLang="zh-CN"/>
          </a:p>
        </p:txBody>
      </p:sp>
    </p:spTree>
    <p:extLst>
      <p:ext uri="{BB962C8B-B14F-4D97-AF65-F5344CB8AC3E}">
        <p14:creationId xmlns:p14="http://schemas.microsoft.com/office/powerpoint/2010/main" val="2111597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8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ltLang="zh-CN"/>
          </a:p>
        </p:txBody>
      </p:sp>
      <p:sp>
        <p:nvSpPr>
          <p:cNvPr id="5" name="页脚占位符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ltLang="zh-CN"/>
          </a:p>
        </p:txBody>
      </p:sp>
      <p:sp>
        <p:nvSpPr>
          <p:cNvPr id="6" name="灯片编号占位符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610D118-445A-4CD4-A623-BCE3F899C013}" type="slidenum">
              <a:rPr lang="zh-CN" altLang="en-GB" smtClean="0"/>
              <a:pPr>
                <a:defRPr/>
              </a:pPr>
              <a:t>‹#›</a:t>
            </a:fld>
            <a:endParaRPr lang="en-GB" altLang="zh-CN"/>
          </a:p>
        </p:txBody>
      </p:sp>
    </p:spTree>
    <p:extLst>
      <p:ext uri="{BB962C8B-B14F-4D97-AF65-F5344CB8AC3E}">
        <p14:creationId xmlns:p14="http://schemas.microsoft.com/office/powerpoint/2010/main" val="2875638088"/>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zh-CN"/>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2.xml"/><Relationship Id="rId1" Type="http://schemas.openxmlformats.org/officeDocument/2006/relationships/slideLayout" Target="../slideLayouts/slideLayout7.xml"/><Relationship Id="rId5" Type="http://schemas.openxmlformats.org/officeDocument/2006/relationships/slide" Target="slide103.xml"/><Relationship Id="rId4" Type="http://schemas.openxmlformats.org/officeDocument/2006/relationships/slide" Target="slide5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2.emf"/></Relationships>
</file>

<file path=ppt/slides/_rels/slide10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10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jpg"/><Relationship Id="rId3" Type="http://schemas.openxmlformats.org/officeDocument/2006/relationships/image" Target="../media/image88.png"/><Relationship Id="rId7" Type="http://schemas.openxmlformats.org/officeDocument/2006/relationships/image" Target="../media/image91.jpg"/><Relationship Id="rId12" Type="http://schemas.openxmlformats.org/officeDocument/2006/relationships/image" Target="../media/image9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95.gif"/><Relationship Id="rId5" Type="http://schemas.microsoft.com/office/2007/relationships/hdphoto" Target="../media/hdphoto1.wdp"/><Relationship Id="rId10" Type="http://schemas.openxmlformats.org/officeDocument/2006/relationships/image" Target="../media/image94.png"/><Relationship Id="rId4" Type="http://schemas.openxmlformats.org/officeDocument/2006/relationships/image" Target="../media/image89.png"/><Relationship Id="rId9" Type="http://schemas.openxmlformats.org/officeDocument/2006/relationships/image" Target="../media/image93.jpeg"/></Relationships>
</file>

<file path=ppt/slides/_rels/slide10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99.png"/></Relationships>
</file>

<file path=ppt/slides/_rels/slide106.xml.rels><?xml version="1.0" encoding="UTF-8" standalone="yes"?>
<Relationships xmlns="http://schemas.openxmlformats.org/package/2006/relationships"><Relationship Id="rId3" Type="http://schemas.openxmlformats.org/officeDocument/2006/relationships/image" Target="../media/image101.tif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10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emf"/><Relationship Id="rId4" Type="http://schemas.openxmlformats.org/officeDocument/2006/relationships/image" Target="../media/image104.png"/></Relationships>
</file>

<file path=ppt/slides/_rels/slide108.xml.rels><?xml version="1.0" encoding="UTF-8" standalone="yes"?>
<Relationships xmlns="http://schemas.openxmlformats.org/package/2006/relationships"><Relationship Id="rId8" Type="http://schemas.openxmlformats.org/officeDocument/2006/relationships/image" Target="../media/image107.jpeg"/><Relationship Id="rId13" Type="http://schemas.openxmlformats.org/officeDocument/2006/relationships/image" Target="../media/image11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1.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10.png"/><Relationship Id="rId5" Type="http://schemas.openxmlformats.org/officeDocument/2006/relationships/diagramQuickStyle" Target="../diagrams/quickStyle1.xml"/><Relationship Id="rId15" Type="http://schemas.openxmlformats.org/officeDocument/2006/relationships/image" Target="../media/image114.png"/><Relationship Id="rId10" Type="http://schemas.openxmlformats.org/officeDocument/2006/relationships/image" Target="../media/image109.png"/><Relationship Id="rId4" Type="http://schemas.openxmlformats.org/officeDocument/2006/relationships/diagramLayout" Target="../diagrams/layout1.xml"/><Relationship Id="rId9" Type="http://schemas.openxmlformats.org/officeDocument/2006/relationships/image" Target="../media/image108.jpeg"/><Relationship Id="rId14" Type="http://schemas.openxmlformats.org/officeDocument/2006/relationships/image" Target="../media/image113.png"/></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16.png"/><Relationship Id="rId4" Type="http://schemas.openxmlformats.org/officeDocument/2006/relationships/image" Target="../media/image115.w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6.xml.rels><?xml version="1.0" encoding="UTF-8" standalone="yes"?>
<Relationships xmlns="http://schemas.openxmlformats.org/package/2006/relationships"><Relationship Id="rId8" Type="http://schemas.openxmlformats.org/officeDocument/2006/relationships/image" Target="../media/image123.jpeg"/><Relationship Id="rId13" Type="http://schemas.openxmlformats.org/officeDocument/2006/relationships/image" Target="../media/image128.png"/><Relationship Id="rId3" Type="http://schemas.openxmlformats.org/officeDocument/2006/relationships/image" Target="../media/image118.png"/><Relationship Id="rId7" Type="http://schemas.openxmlformats.org/officeDocument/2006/relationships/image" Target="../media/image122.png"/><Relationship Id="rId12" Type="http://schemas.openxmlformats.org/officeDocument/2006/relationships/image" Target="../media/image127.png"/><Relationship Id="rId2" Type="http://schemas.openxmlformats.org/officeDocument/2006/relationships/notesSlide" Target="../notesSlides/notesSlide45.xml"/><Relationship Id="rId16"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21.jpeg"/><Relationship Id="rId11" Type="http://schemas.openxmlformats.org/officeDocument/2006/relationships/image" Target="../media/image126.png"/><Relationship Id="rId5" Type="http://schemas.openxmlformats.org/officeDocument/2006/relationships/image" Target="../media/image120.png"/><Relationship Id="rId15" Type="http://schemas.openxmlformats.org/officeDocument/2006/relationships/image" Target="../media/image130.png"/><Relationship Id="rId10" Type="http://schemas.openxmlformats.org/officeDocument/2006/relationships/image" Target="../media/image125.png"/><Relationship Id="rId4" Type="http://schemas.openxmlformats.org/officeDocument/2006/relationships/image" Target="../media/image119.jpeg"/><Relationship Id="rId9" Type="http://schemas.openxmlformats.org/officeDocument/2006/relationships/image" Target="../media/image124.png"/><Relationship Id="rId14" Type="http://schemas.openxmlformats.org/officeDocument/2006/relationships/image" Target="../media/image129.png"/></Relationships>
</file>

<file path=ppt/slides/_rels/slide11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6.xml"/><Relationship Id="rId7"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oleObject" Target="../embeddings/oleObject1.bin"/><Relationship Id="rId10" Type="http://schemas.openxmlformats.org/officeDocument/2006/relationships/image" Target="../media/image31.wmf"/><Relationship Id="rId4" Type="http://schemas.openxmlformats.org/officeDocument/2006/relationships/image" Target="../media/image32.jpeg"/><Relationship Id="rId9"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0.wmf"/><Relationship Id="rId4" Type="http://schemas.openxmlformats.org/officeDocument/2006/relationships/oleObject"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41.w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2.wmf"/><Relationship Id="rId4" Type="http://schemas.openxmlformats.org/officeDocument/2006/relationships/oleObject" Target="NUL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3.wmf"/><Relationship Id="rId4" Type="http://schemas.openxmlformats.org/officeDocument/2006/relationships/oleObject" Target="NUL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6.wmf"/><Relationship Id="rId5" Type="http://schemas.openxmlformats.org/officeDocument/2006/relationships/oleObject" Target="../embeddings/oleObject6.bin"/><Relationship Id="rId4" Type="http://schemas.openxmlformats.org/officeDocument/2006/relationships/image" Target="../media/image45.wmf"/></Relationships>
</file>

<file path=ppt/slides/_rels/slide49.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7.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49.wmf"/><Relationship Id="rId4" Type="http://schemas.openxmlformats.org/officeDocument/2006/relationships/image" Target="../media/image45.wmf"/><Relationship Id="rId9"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blog.163.com/linxinglong@126/"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photo.hanyu.iciba.com/upload/encyclopedia_2/d2/f3/bk_d2f31ecebb65b01e15b081ec6eb79d43_Ghvk6J.jpg" TargetMode="Externa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56.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6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6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64.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png"/><Relationship Id="rId7" Type="http://schemas.openxmlformats.org/officeDocument/2006/relationships/hyperlink" Target="http://www.google.com.hk/imgres?imgurl=http://pic.baike.soso.com/p/20101209/20101209150001-524109830.jpg&amp;imgrefurl=http://baike.soso.com/v61251.htm&amp;usg=__bT0pf-nFqyTxnOXbt-GqbS1xC84=&amp;h=442&amp;w=400&amp;sz=32&amp;hl=zh-CN&amp;start=2&amp;zoom=1&amp;tbnid=8bBqUr1GJkUB4M:&amp;tbnh=127&amp;tbnw=115&amp;ei=z1-XT_SpH-msiAe0pvSTCg&amp;prev=/search?q%3D%E7%AC%AC%E4%BA%8C%E4%BB%A3%E7%A7%BB%E5%8A%A8%E9%80%9A%E4%BF%A1%E7%B3%BB%E7%BB%9F%26um%3D1%26hl%3Dzh-CN%26newwindow%3D1%26safe%3Dstrict%26client%3Daff-cs-360se%26sa%3DX%26tbm%3Disch&amp;um=1&amp;itbs=1" TargetMode="External"/><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4.jpeg"/><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hyperlink" Target="http://www.google.com.hk/imgres?imgurl=http://img.pconline.com.cn/images/product/5001/500120/Q.jpg&amp;imgrefurl=http://product.pconline.com.cn/itbk/sjtx/sj/1202/2686038.html&amp;usg=__sDTqKCXYBOYptMCenFFIVDczINU=&amp;h=450&amp;w=600&amp;sz=74&amp;hl=zh-CN&amp;start=37&amp;zoom=1&amp;tbnid=PxDOEg6FdlGI1M:&amp;tbnh=101&amp;tbnw=135&amp;ei=r2GXT9HXHOSziQe226zkBQ&amp;prev=/search?q%3D%E7%AC%AC%E4%B8%89%E4%BB%A3%E7%A7%BB%E5%8A%A8%E9%80%9A%E4%BF%A1%E7%B3%BB%E7%BB%9F%26start%3D20%26um%3D1%26hl%3Dzh-CN%26newwindow%3D1%26safe%3Dstrict%26client%3Daff-cs-360se%26sa%3DN%26source%3Dog%26tbm%3Disch&amp;um=1&amp;itbs=1" TargetMode="External"/><Relationship Id="rId9" Type="http://schemas.openxmlformats.org/officeDocument/2006/relationships/image" Target="../media/image12.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hyperlink" Target="http://baike.baidu.com/view/69697.htm"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baike.baidu.com/view/680237.htm"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jpeg"/><Relationship Id="rId12"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72.jpeg"/><Relationship Id="rId11" Type="http://schemas.openxmlformats.org/officeDocument/2006/relationships/image" Target="../media/image77.jpeg"/><Relationship Id="rId5" Type="http://schemas.openxmlformats.org/officeDocument/2006/relationships/image" Target="../media/image71.jpeg"/><Relationship Id="rId10" Type="http://schemas.openxmlformats.org/officeDocument/2006/relationships/image" Target="../media/image76.jpeg"/><Relationship Id="rId4" Type="http://schemas.openxmlformats.org/officeDocument/2006/relationships/image" Target="../media/image70.png"/><Relationship Id="rId9"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124078" y="476673"/>
            <a:ext cx="43460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zh-CN" altLang="en-US" sz="4000" dirty="0">
                <a:latin typeface="+mn-lt"/>
                <a:ea typeface="+mn-ea"/>
                <a:cs typeface="+mn-ea"/>
                <a:sym typeface="+mn-lt"/>
              </a:rPr>
              <a:t>第</a:t>
            </a:r>
            <a:r>
              <a:rPr kumimoji="1" lang="en-US" altLang="zh-CN" sz="4000" dirty="0">
                <a:latin typeface="+mn-lt"/>
                <a:ea typeface="+mn-ea"/>
                <a:cs typeface="+mn-ea"/>
                <a:sym typeface="+mn-lt"/>
              </a:rPr>
              <a:t>6</a:t>
            </a:r>
            <a:r>
              <a:rPr kumimoji="1" lang="zh-CN" altLang="en-US" sz="4000" dirty="0">
                <a:latin typeface="+mn-lt"/>
                <a:ea typeface="+mn-ea"/>
                <a:cs typeface="+mn-ea"/>
                <a:sym typeface="+mn-lt"/>
              </a:rPr>
              <a:t>章  移动通信网</a:t>
            </a:r>
          </a:p>
        </p:txBody>
      </p:sp>
      <p:sp>
        <p:nvSpPr>
          <p:cNvPr id="7172" name="Text Box 4"/>
          <p:cNvSpPr txBox="1">
            <a:spLocks noChangeArrowheads="1"/>
          </p:cNvSpPr>
          <p:nvPr/>
        </p:nvSpPr>
        <p:spPr bwMode="auto">
          <a:xfrm>
            <a:off x="2124078" y="1916115"/>
            <a:ext cx="5113900" cy="355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60000"/>
              </a:lnSpc>
              <a:spcBef>
                <a:spcPct val="0"/>
              </a:spcBef>
              <a:buClrTx/>
              <a:buSzTx/>
              <a:buFontTx/>
              <a:buNone/>
            </a:pPr>
            <a:r>
              <a:rPr kumimoji="1" lang="en-US" altLang="zh-CN" b="1">
                <a:latin typeface="+mn-lt"/>
                <a:ea typeface="+mn-ea"/>
                <a:cs typeface="+mn-ea"/>
                <a:sym typeface="+mn-lt"/>
                <a:hlinkClick r:id="rId2" action="ppaction://hlinksldjump"/>
              </a:rPr>
              <a:t>6.1  </a:t>
            </a:r>
            <a:r>
              <a:rPr kumimoji="1" lang="zh-CN" altLang="en-US" b="1">
                <a:latin typeface="+mn-lt"/>
                <a:ea typeface="+mn-ea"/>
                <a:cs typeface="+mn-ea"/>
                <a:sym typeface="+mn-lt"/>
                <a:hlinkClick r:id="rId2" action="ppaction://hlinksldjump"/>
              </a:rPr>
              <a:t>移动通信的基本概念及发展历史</a:t>
            </a:r>
            <a:endParaRPr kumimoji="1" lang="zh-CN" altLang="en-US" b="1">
              <a:latin typeface="+mn-lt"/>
              <a:ea typeface="+mn-ea"/>
              <a:cs typeface="+mn-ea"/>
              <a:sym typeface="+mn-lt"/>
            </a:endParaRPr>
          </a:p>
          <a:p>
            <a:pPr eaLnBrk="1" hangingPunct="1">
              <a:lnSpc>
                <a:spcPct val="160000"/>
              </a:lnSpc>
              <a:spcBef>
                <a:spcPct val="0"/>
              </a:spcBef>
              <a:buClrTx/>
              <a:buSzTx/>
              <a:buFontTx/>
              <a:buNone/>
            </a:pPr>
            <a:r>
              <a:rPr kumimoji="1" lang="en-US" altLang="zh-CN" b="1">
                <a:latin typeface="+mn-lt"/>
                <a:ea typeface="+mn-ea"/>
                <a:cs typeface="+mn-ea"/>
                <a:sym typeface="+mn-lt"/>
                <a:hlinkClick r:id="rId3" action="ppaction://hlinksldjump"/>
              </a:rPr>
              <a:t>6.2  </a:t>
            </a:r>
            <a:r>
              <a:rPr kumimoji="1" lang="zh-CN" altLang="en-US" b="1">
                <a:latin typeface="+mn-lt"/>
                <a:ea typeface="+mn-ea"/>
                <a:cs typeface="+mn-ea"/>
                <a:sym typeface="+mn-lt"/>
                <a:hlinkClick r:id="rId3" action="ppaction://hlinksldjump"/>
              </a:rPr>
              <a:t>基本技术和网络结构</a:t>
            </a:r>
            <a:endParaRPr kumimoji="1" lang="zh-CN" altLang="en-US" b="1">
              <a:latin typeface="+mn-lt"/>
              <a:ea typeface="+mn-ea"/>
              <a:cs typeface="+mn-ea"/>
              <a:sym typeface="+mn-lt"/>
            </a:endParaRPr>
          </a:p>
          <a:p>
            <a:pPr eaLnBrk="1" hangingPunct="1">
              <a:lnSpc>
                <a:spcPct val="160000"/>
              </a:lnSpc>
              <a:spcBef>
                <a:spcPct val="0"/>
              </a:spcBef>
              <a:buClrTx/>
              <a:buSzTx/>
              <a:buFontTx/>
              <a:buNone/>
            </a:pPr>
            <a:r>
              <a:rPr kumimoji="1" lang="en-US" altLang="zh-CN" b="1">
                <a:latin typeface="+mn-lt"/>
                <a:ea typeface="+mn-ea"/>
                <a:cs typeface="+mn-ea"/>
                <a:sym typeface="+mn-lt"/>
                <a:hlinkClick r:id="rId4" action="ppaction://hlinksldjump"/>
              </a:rPr>
              <a:t>6.3  GSM</a:t>
            </a:r>
            <a:r>
              <a:rPr kumimoji="1" lang="zh-CN" altLang="en-US" b="1">
                <a:latin typeface="+mn-lt"/>
                <a:ea typeface="+mn-ea"/>
                <a:cs typeface="+mn-ea"/>
                <a:sym typeface="+mn-lt"/>
                <a:hlinkClick r:id="rId4" action="ppaction://hlinksldjump"/>
              </a:rPr>
              <a:t>系统</a:t>
            </a:r>
            <a:endParaRPr kumimoji="1" lang="zh-CN" altLang="en-US" b="1">
              <a:latin typeface="+mn-lt"/>
              <a:ea typeface="+mn-ea"/>
              <a:cs typeface="+mn-ea"/>
              <a:sym typeface="+mn-lt"/>
            </a:endParaRPr>
          </a:p>
          <a:p>
            <a:pPr eaLnBrk="1" hangingPunct="1">
              <a:lnSpc>
                <a:spcPct val="160000"/>
              </a:lnSpc>
              <a:spcBef>
                <a:spcPct val="0"/>
              </a:spcBef>
              <a:buClrTx/>
              <a:buSzTx/>
              <a:buFontTx/>
              <a:buNone/>
            </a:pPr>
            <a:r>
              <a:rPr kumimoji="1" lang="en-US" altLang="zh-CN" b="1">
                <a:latin typeface="+mn-lt"/>
                <a:ea typeface="+mn-ea"/>
                <a:cs typeface="+mn-ea"/>
                <a:sym typeface="+mn-lt"/>
                <a:hlinkClick r:id="rId5" action="ppaction://hlinksldjump"/>
              </a:rPr>
              <a:t>6.4  CDMA</a:t>
            </a:r>
            <a:r>
              <a:rPr kumimoji="1" lang="zh-CN" altLang="en-US" b="1">
                <a:latin typeface="+mn-lt"/>
                <a:ea typeface="+mn-ea"/>
                <a:cs typeface="+mn-ea"/>
                <a:sym typeface="+mn-lt"/>
                <a:hlinkClick r:id="rId5" action="ppaction://hlinksldjump"/>
              </a:rPr>
              <a:t>系统</a:t>
            </a:r>
            <a:endParaRPr kumimoji="1" lang="en-US" altLang="zh-CN" b="1">
              <a:latin typeface="+mn-lt"/>
              <a:ea typeface="+mn-ea"/>
              <a:cs typeface="+mn-ea"/>
              <a:sym typeface="+mn-lt"/>
            </a:endParaRPr>
          </a:p>
          <a:p>
            <a:pPr eaLnBrk="1" hangingPunct="1">
              <a:lnSpc>
                <a:spcPct val="160000"/>
              </a:lnSpc>
              <a:spcBef>
                <a:spcPct val="0"/>
              </a:spcBef>
              <a:buClrTx/>
              <a:buSzTx/>
              <a:buFontTx/>
              <a:buNone/>
            </a:pPr>
            <a:r>
              <a:rPr kumimoji="1" lang="en-US" altLang="zh-CN" b="1">
                <a:latin typeface="+mn-lt"/>
                <a:ea typeface="+mn-ea"/>
                <a:cs typeface="+mn-ea"/>
                <a:sym typeface="+mn-lt"/>
              </a:rPr>
              <a:t>6.5 </a:t>
            </a:r>
            <a:r>
              <a:rPr kumimoji="1" lang="zh-CN" altLang="en-US" b="1">
                <a:latin typeface="+mn-lt"/>
                <a:ea typeface="+mn-ea"/>
                <a:cs typeface="+mn-ea"/>
                <a:sym typeface="+mn-lt"/>
              </a:rPr>
              <a:t>卫星通信系统</a:t>
            </a:r>
          </a:p>
          <a:p>
            <a:pPr eaLnBrk="1" hangingPunct="1">
              <a:lnSpc>
                <a:spcPct val="160000"/>
              </a:lnSpc>
              <a:spcBef>
                <a:spcPct val="0"/>
              </a:spcBef>
              <a:buClrTx/>
              <a:buSzTx/>
              <a:buFontTx/>
              <a:buNone/>
            </a:pPr>
            <a:r>
              <a:rPr kumimoji="1" lang="zh-CN" altLang="en-US" b="1">
                <a:latin typeface="+mn-lt"/>
                <a:ea typeface="+mn-ea"/>
                <a:cs typeface="+mn-ea"/>
                <a:sym typeface="+mn-lt"/>
                <a:hlinkClick r:id="" action="ppaction://noaction"/>
              </a:rPr>
              <a:t>思考与练习题题</a:t>
            </a:r>
            <a:r>
              <a:rPr kumimoji="1" lang="zh-CN" altLang="en-US" b="1">
                <a:latin typeface="+mn-lt"/>
                <a:ea typeface="+mn-ea"/>
                <a:cs typeface="+mn-ea"/>
                <a:sym typeface="+mn-lt"/>
              </a:rPr>
              <a:t>	</a:t>
            </a:r>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179512" y="692696"/>
            <a:ext cx="8497888" cy="5760640"/>
          </a:xfrm>
        </p:spPr>
        <p:txBody>
          <a:bodyPr>
            <a:normAutofit/>
          </a:bodyPr>
          <a:lstStyle/>
          <a:p>
            <a:pPr eaLnBrk="1" hangingPunct="1">
              <a:lnSpc>
                <a:spcPct val="90000"/>
              </a:lnSpc>
              <a:buFont typeface="Wingdings" panose="05000000000000000000" pitchFamily="2" charset="2"/>
              <a:buChar char="v"/>
            </a:pPr>
            <a:r>
              <a:rPr lang="zh-CN" altLang="en-US" sz="2800" b="1" dirty="0">
                <a:cs typeface="+mn-ea"/>
                <a:sym typeface="+mn-lt"/>
              </a:rPr>
              <a:t>移动通信的发展到目前已经历了四个时代</a:t>
            </a:r>
            <a:r>
              <a:rPr lang="en-US" altLang="zh-CN" sz="2800" b="1" dirty="0">
                <a:cs typeface="+mn-ea"/>
                <a:sym typeface="+mn-lt"/>
              </a:rPr>
              <a:t>:	</a:t>
            </a:r>
          </a:p>
          <a:p>
            <a:pPr eaLnBrk="1" hangingPunct="1">
              <a:lnSpc>
                <a:spcPct val="90000"/>
              </a:lnSpc>
              <a:buFont typeface="Wingdings" panose="05000000000000000000" pitchFamily="2" charset="2"/>
              <a:buChar char="v"/>
            </a:pPr>
            <a:endParaRPr lang="en-US" altLang="zh-CN" sz="2800" b="1" dirty="0">
              <a:cs typeface="+mn-ea"/>
              <a:sym typeface="+mn-lt"/>
            </a:endParaRPr>
          </a:p>
          <a:p>
            <a:pPr eaLnBrk="1" hangingPunct="1">
              <a:lnSpc>
                <a:spcPct val="90000"/>
              </a:lnSpc>
              <a:buFont typeface="Wingdings" panose="05000000000000000000" pitchFamily="2" charset="2"/>
              <a:buChar char="v"/>
            </a:pPr>
            <a:r>
              <a:rPr lang="zh-CN" altLang="en-US" sz="2800" b="1" dirty="0">
                <a:solidFill>
                  <a:srgbClr val="CC0000"/>
                </a:solidFill>
                <a:cs typeface="+mn-ea"/>
                <a:sym typeface="+mn-lt"/>
              </a:rPr>
              <a:t>第一代模拟蜂窝移动通信系统</a:t>
            </a:r>
            <a:r>
              <a:rPr lang="en-US" altLang="zh-CN" sz="2800" b="1" dirty="0">
                <a:solidFill>
                  <a:srgbClr val="CC0000"/>
                </a:solidFill>
                <a:cs typeface="+mn-ea"/>
                <a:sym typeface="+mn-lt"/>
              </a:rPr>
              <a:t>(1G)</a:t>
            </a:r>
          </a:p>
          <a:p>
            <a:pPr lvl="1" eaLnBrk="1" hangingPunct="1">
              <a:lnSpc>
                <a:spcPct val="90000"/>
              </a:lnSpc>
            </a:pPr>
            <a:r>
              <a:rPr lang="en-US" altLang="zh-CN" sz="2400" b="1" dirty="0">
                <a:cs typeface="+mn-ea"/>
                <a:sym typeface="+mn-lt"/>
              </a:rPr>
              <a:t>20</a:t>
            </a:r>
            <a:r>
              <a:rPr lang="zh-CN" altLang="en-US" sz="2400" b="1" dirty="0">
                <a:cs typeface="+mn-ea"/>
                <a:sym typeface="+mn-lt"/>
              </a:rPr>
              <a:t>世纪</a:t>
            </a:r>
            <a:r>
              <a:rPr lang="en-US" altLang="zh-CN" sz="2400" b="1" dirty="0">
                <a:cs typeface="+mn-ea"/>
                <a:sym typeface="+mn-lt"/>
              </a:rPr>
              <a:t>80</a:t>
            </a:r>
            <a:r>
              <a:rPr lang="zh-CN" altLang="en-US" sz="2400" b="1" dirty="0">
                <a:cs typeface="+mn-ea"/>
                <a:sym typeface="+mn-lt"/>
              </a:rPr>
              <a:t>年代鼎盛时期</a:t>
            </a:r>
          </a:p>
          <a:p>
            <a:pPr lvl="1" eaLnBrk="1" hangingPunct="1">
              <a:lnSpc>
                <a:spcPct val="90000"/>
              </a:lnSpc>
            </a:pPr>
            <a:r>
              <a:rPr lang="zh-CN" altLang="en-US" sz="2400" b="1" dirty="0">
                <a:cs typeface="+mn-ea"/>
                <a:sym typeface="+mn-lt"/>
              </a:rPr>
              <a:t>无线接口传输的是</a:t>
            </a:r>
            <a:r>
              <a:rPr lang="zh-CN" altLang="en-US" sz="2400" b="1" dirty="0">
                <a:solidFill>
                  <a:srgbClr val="FF9900"/>
                </a:solidFill>
                <a:cs typeface="+mn-ea"/>
                <a:sym typeface="+mn-lt"/>
              </a:rPr>
              <a:t>模拟</a:t>
            </a:r>
            <a:r>
              <a:rPr lang="zh-CN" altLang="en-US" sz="2400" b="1" dirty="0">
                <a:cs typeface="+mn-ea"/>
                <a:sym typeface="+mn-lt"/>
              </a:rPr>
              <a:t>信号无统一标准，各厂家设备互不兼容</a:t>
            </a:r>
          </a:p>
          <a:p>
            <a:pPr lvl="1" eaLnBrk="1" hangingPunct="1">
              <a:lnSpc>
                <a:spcPct val="90000"/>
              </a:lnSpc>
            </a:pPr>
            <a:r>
              <a:rPr lang="zh-CN" altLang="en-US" sz="2400" b="1" dirty="0">
                <a:cs typeface="+mn-ea"/>
                <a:sym typeface="+mn-lt"/>
              </a:rPr>
              <a:t>制式太多，不易于国际漫游。代表性制式：美</a:t>
            </a:r>
            <a:r>
              <a:rPr lang="en-US" altLang="zh-CN" sz="2400" b="1" dirty="0">
                <a:cs typeface="+mn-ea"/>
                <a:sym typeface="+mn-lt"/>
              </a:rPr>
              <a:t>AMPS</a:t>
            </a:r>
            <a:r>
              <a:rPr lang="zh-CN" altLang="en-US" sz="2400" b="1" dirty="0">
                <a:cs typeface="+mn-ea"/>
                <a:sym typeface="+mn-lt"/>
              </a:rPr>
              <a:t>、英</a:t>
            </a:r>
            <a:r>
              <a:rPr lang="en-US" altLang="zh-CN" sz="2400" b="1" dirty="0">
                <a:cs typeface="+mn-ea"/>
                <a:sym typeface="+mn-lt"/>
              </a:rPr>
              <a:t>TACS</a:t>
            </a:r>
          </a:p>
          <a:p>
            <a:pPr lvl="1" eaLnBrk="1" hangingPunct="1">
              <a:lnSpc>
                <a:spcPct val="90000"/>
              </a:lnSpc>
            </a:pPr>
            <a:r>
              <a:rPr lang="zh-CN" altLang="en-US" sz="2400" b="1" dirty="0">
                <a:cs typeface="+mn-ea"/>
                <a:sym typeface="+mn-lt"/>
              </a:rPr>
              <a:t>采用</a:t>
            </a:r>
            <a:r>
              <a:rPr lang="en-US" altLang="zh-CN" sz="2400" b="1" dirty="0">
                <a:solidFill>
                  <a:srgbClr val="FF9900"/>
                </a:solidFill>
                <a:cs typeface="+mn-ea"/>
                <a:sym typeface="+mn-lt"/>
              </a:rPr>
              <a:t>FDMA</a:t>
            </a:r>
            <a:r>
              <a:rPr lang="zh-CN" altLang="en-US" sz="2400" b="1" dirty="0">
                <a:cs typeface="+mn-ea"/>
                <a:sym typeface="+mn-lt"/>
              </a:rPr>
              <a:t>技术，频谱利用率低</a:t>
            </a:r>
          </a:p>
          <a:p>
            <a:pPr lvl="1" eaLnBrk="1" hangingPunct="1">
              <a:lnSpc>
                <a:spcPct val="90000"/>
              </a:lnSpc>
            </a:pPr>
            <a:r>
              <a:rPr lang="zh-CN" altLang="en-US" sz="2400" b="1" dirty="0">
                <a:cs typeface="+mn-ea"/>
                <a:sym typeface="+mn-lt"/>
              </a:rPr>
              <a:t>业务种类单一，只提供</a:t>
            </a:r>
            <a:r>
              <a:rPr lang="zh-CN" altLang="en-US" sz="2400" b="1" dirty="0">
                <a:solidFill>
                  <a:srgbClr val="FF9900"/>
                </a:solidFill>
                <a:cs typeface="+mn-ea"/>
                <a:sym typeface="+mn-lt"/>
              </a:rPr>
              <a:t>语音业务</a:t>
            </a:r>
          </a:p>
          <a:p>
            <a:pPr lvl="1" eaLnBrk="1" hangingPunct="1">
              <a:lnSpc>
                <a:spcPct val="90000"/>
              </a:lnSpc>
            </a:pPr>
            <a:r>
              <a:rPr lang="zh-CN" altLang="en-US" sz="2400" b="1" dirty="0">
                <a:cs typeface="+mn-ea"/>
                <a:sym typeface="+mn-lt"/>
              </a:rPr>
              <a:t>保密性差，易被窃听</a:t>
            </a:r>
          </a:p>
          <a:p>
            <a:pPr lvl="1" eaLnBrk="1" hangingPunct="1">
              <a:lnSpc>
                <a:spcPct val="90000"/>
              </a:lnSpc>
            </a:pPr>
            <a:r>
              <a:rPr lang="zh-CN" altLang="en-US" sz="2400" b="1" dirty="0">
                <a:cs typeface="+mn-ea"/>
                <a:sym typeface="+mn-lt"/>
              </a:rPr>
              <a:t>安全性差，易被盗号</a:t>
            </a:r>
          </a:p>
          <a:p>
            <a:pPr lvl="1" eaLnBrk="1" hangingPunct="1">
              <a:lnSpc>
                <a:spcPct val="90000"/>
              </a:lnSpc>
            </a:pPr>
            <a:r>
              <a:rPr lang="zh-CN" altLang="en-US" sz="2400" b="1" dirty="0">
                <a:cs typeface="+mn-ea"/>
                <a:sym typeface="+mn-lt"/>
              </a:rPr>
              <a:t>容量小，不能满足用户日益增长的需要</a:t>
            </a:r>
          </a:p>
          <a:p>
            <a:pPr lvl="1" eaLnBrk="1" hangingPunct="1">
              <a:lnSpc>
                <a:spcPct val="90000"/>
              </a:lnSpc>
            </a:pPr>
            <a:endParaRPr lang="en-US" altLang="zh-CN" b="1" dirty="0">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1000"/>
                                        <p:tgtEl>
                                          <p:spTgt spid="14338">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animEffect transition="in" filter="fade">
                                      <p:cBhvr>
                                        <p:cTn id="11" dur="1000"/>
                                        <p:tgtEl>
                                          <p:spTgt spid="14338">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338">
                                            <p:txEl>
                                              <p:pRg st="3" end="3"/>
                                            </p:txEl>
                                          </p:spTgt>
                                        </p:tgtEl>
                                        <p:attrNameLst>
                                          <p:attrName>style.visibility</p:attrName>
                                        </p:attrNameLst>
                                      </p:cBhvr>
                                      <p:to>
                                        <p:strVal val="visible"/>
                                      </p:to>
                                    </p:set>
                                    <p:animEffect transition="in" filter="fade">
                                      <p:cBhvr>
                                        <p:cTn id="14" dur="1000"/>
                                        <p:tgtEl>
                                          <p:spTgt spid="14338">
                                            <p:txEl>
                                              <p:pRg st="3" end="3"/>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338">
                                            <p:txEl>
                                              <p:pRg st="4" end="4"/>
                                            </p:txEl>
                                          </p:spTgt>
                                        </p:tgtEl>
                                        <p:attrNameLst>
                                          <p:attrName>style.visibility</p:attrName>
                                        </p:attrNameLst>
                                      </p:cBhvr>
                                      <p:to>
                                        <p:strVal val="visible"/>
                                      </p:to>
                                    </p:set>
                                    <p:animEffect transition="in" filter="fade">
                                      <p:cBhvr>
                                        <p:cTn id="17" dur="1000"/>
                                        <p:tgtEl>
                                          <p:spTgt spid="14338">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338">
                                            <p:txEl>
                                              <p:pRg st="5" end="5"/>
                                            </p:txEl>
                                          </p:spTgt>
                                        </p:tgtEl>
                                        <p:attrNameLst>
                                          <p:attrName>style.visibility</p:attrName>
                                        </p:attrNameLst>
                                      </p:cBhvr>
                                      <p:to>
                                        <p:strVal val="visible"/>
                                      </p:to>
                                    </p:set>
                                    <p:animEffect transition="in" filter="fade">
                                      <p:cBhvr>
                                        <p:cTn id="20" dur="1000"/>
                                        <p:tgtEl>
                                          <p:spTgt spid="14338">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338">
                                            <p:txEl>
                                              <p:pRg st="6" end="6"/>
                                            </p:txEl>
                                          </p:spTgt>
                                        </p:tgtEl>
                                        <p:attrNameLst>
                                          <p:attrName>style.visibility</p:attrName>
                                        </p:attrNameLst>
                                      </p:cBhvr>
                                      <p:to>
                                        <p:strVal val="visible"/>
                                      </p:to>
                                    </p:set>
                                    <p:animEffect transition="in" filter="fade">
                                      <p:cBhvr>
                                        <p:cTn id="23" dur="1000"/>
                                        <p:tgtEl>
                                          <p:spTgt spid="14338">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338">
                                            <p:txEl>
                                              <p:pRg st="7" end="7"/>
                                            </p:txEl>
                                          </p:spTgt>
                                        </p:tgtEl>
                                        <p:attrNameLst>
                                          <p:attrName>style.visibility</p:attrName>
                                        </p:attrNameLst>
                                      </p:cBhvr>
                                      <p:to>
                                        <p:strVal val="visible"/>
                                      </p:to>
                                    </p:set>
                                    <p:animEffect transition="in" filter="fade">
                                      <p:cBhvr>
                                        <p:cTn id="26" dur="1000"/>
                                        <p:tgtEl>
                                          <p:spTgt spid="14338">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338">
                                            <p:txEl>
                                              <p:pRg st="8" end="8"/>
                                            </p:txEl>
                                          </p:spTgt>
                                        </p:tgtEl>
                                        <p:attrNameLst>
                                          <p:attrName>style.visibility</p:attrName>
                                        </p:attrNameLst>
                                      </p:cBhvr>
                                      <p:to>
                                        <p:strVal val="visible"/>
                                      </p:to>
                                    </p:set>
                                    <p:animEffect transition="in" filter="fade">
                                      <p:cBhvr>
                                        <p:cTn id="29" dur="1000"/>
                                        <p:tgtEl>
                                          <p:spTgt spid="14338">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338">
                                            <p:txEl>
                                              <p:pRg st="9" end="9"/>
                                            </p:txEl>
                                          </p:spTgt>
                                        </p:tgtEl>
                                        <p:attrNameLst>
                                          <p:attrName>style.visibility</p:attrName>
                                        </p:attrNameLst>
                                      </p:cBhvr>
                                      <p:to>
                                        <p:strVal val="visible"/>
                                      </p:to>
                                    </p:set>
                                    <p:animEffect transition="in" filter="fade">
                                      <p:cBhvr>
                                        <p:cTn id="32" dur="1000"/>
                                        <p:tgtEl>
                                          <p:spTgt spid="14338">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338">
                                            <p:txEl>
                                              <p:pRg st="10" end="10"/>
                                            </p:txEl>
                                          </p:spTgt>
                                        </p:tgtEl>
                                        <p:attrNameLst>
                                          <p:attrName>style.visibility</p:attrName>
                                        </p:attrNameLst>
                                      </p:cBhvr>
                                      <p:to>
                                        <p:strVal val="visible"/>
                                      </p:to>
                                    </p:set>
                                    <p:animEffect transition="in" filter="fade">
                                      <p:cBhvr>
                                        <p:cTn id="35" dur="1000"/>
                                        <p:tgtEl>
                                          <p:spTgt spid="1433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7300" y="189049"/>
            <a:ext cx="7886700" cy="1325563"/>
          </a:xfrm>
        </p:spPr>
        <p:txBody>
          <a:bodyPr/>
          <a:lstStyle/>
          <a:p>
            <a:r>
              <a:rPr lang="en-US" altLang="zh-CN" dirty="0">
                <a:solidFill>
                  <a:srgbClr val="C00000"/>
                </a:solidFill>
                <a:latin typeface="+mn-lt"/>
                <a:ea typeface="+mn-ea"/>
                <a:cs typeface="+mn-ea"/>
                <a:sym typeface="+mn-lt"/>
              </a:rPr>
              <a:t>5G</a:t>
            </a:r>
            <a:r>
              <a:rPr lang="zh-CN" altLang="en-US" dirty="0">
                <a:solidFill>
                  <a:srgbClr val="C00000"/>
                </a:solidFill>
                <a:latin typeface="+mn-lt"/>
                <a:ea typeface="+mn-ea"/>
                <a:cs typeface="+mn-ea"/>
                <a:sym typeface="+mn-lt"/>
              </a:rPr>
              <a:t>发展需求</a:t>
            </a:r>
          </a:p>
        </p:txBody>
      </p:sp>
      <p:sp>
        <p:nvSpPr>
          <p:cNvPr id="5" name="内容占位符 4"/>
          <p:cNvSpPr>
            <a:spLocks noGrp="1"/>
          </p:cNvSpPr>
          <p:nvPr>
            <p:ph idx="1"/>
          </p:nvPr>
        </p:nvSpPr>
        <p:spPr>
          <a:xfrm>
            <a:off x="457472" y="1392099"/>
            <a:ext cx="8229057" cy="620687"/>
          </a:xfrm>
        </p:spPr>
        <p:txBody>
          <a:bodyPr/>
          <a:lstStyle/>
          <a:p>
            <a:r>
              <a:rPr lang="zh-CN" altLang="en-US" dirty="0">
                <a:cs typeface="+mn-ea"/>
                <a:sym typeface="+mn-lt"/>
              </a:rPr>
              <a:t>移动通信持续快速发展</a:t>
            </a:r>
          </a:p>
        </p:txBody>
      </p:sp>
      <p:sp>
        <p:nvSpPr>
          <p:cNvPr id="3" name="圆角矩形 2"/>
          <p:cNvSpPr/>
          <p:nvPr/>
        </p:nvSpPr>
        <p:spPr bwMode="auto">
          <a:xfrm>
            <a:off x="1677996" y="4968363"/>
            <a:ext cx="6638419" cy="554171"/>
          </a:xfrm>
          <a:prstGeom prst="roundRect">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t" anchorCtr="0" compatLnSpc="1">
            <a:prstTxWarp prst="textNoShape">
              <a:avLst/>
            </a:prstTxWarp>
          </a:bodyPr>
          <a:lstStyle/>
          <a:p>
            <a:pPr>
              <a:buFont typeface="Wingdings" panose="05000000000000000000" pitchFamily="2" charset="2"/>
              <a:buChar char="p"/>
            </a:pPr>
            <a:r>
              <a:rPr lang="zh-CN" altLang="en-US" sz="2052" dirty="0">
                <a:cs typeface="+mn-ea"/>
                <a:sym typeface="+mn-lt"/>
              </a:rPr>
              <a:t>用户数、连接设备数、数据量均持续呈指数式增长。</a:t>
            </a:r>
          </a:p>
        </p:txBody>
      </p:sp>
      <p:sp>
        <p:nvSpPr>
          <p:cNvPr id="7" name="矩形 6"/>
          <p:cNvSpPr/>
          <p:nvPr/>
        </p:nvSpPr>
        <p:spPr>
          <a:xfrm>
            <a:off x="179512" y="5931291"/>
            <a:ext cx="4572000" cy="723788"/>
          </a:xfrm>
          <a:prstGeom prst="rect">
            <a:avLst/>
          </a:prstGeom>
        </p:spPr>
        <p:txBody>
          <a:bodyPr>
            <a:spAutoFit/>
          </a:bodyPr>
          <a:lstStyle/>
          <a:p>
            <a:r>
              <a:rPr lang="en-US" altLang="zh-CN" sz="1026" dirty="0">
                <a:latin typeface="+mn-lt"/>
                <a:ea typeface="+mn-ea"/>
                <a:cs typeface="+mn-ea"/>
                <a:sym typeface="+mn-lt"/>
              </a:rPr>
              <a:t>VNI Global Mobile Data Traffic Forecast 2013-2018, Cisco, 2014</a:t>
            </a:r>
          </a:p>
          <a:p>
            <a:r>
              <a:rPr lang="en-US" altLang="zh-CN" sz="1026" dirty="0">
                <a:latin typeface="+mn-lt"/>
                <a:ea typeface="+mn-ea"/>
                <a:cs typeface="+mn-ea"/>
                <a:sym typeface="+mn-lt"/>
              </a:rPr>
              <a:t> The Mobile Economy, GSMA, 2014</a:t>
            </a:r>
          </a:p>
          <a:p>
            <a:r>
              <a:rPr lang="en-US" altLang="zh-CN" sz="1026" dirty="0">
                <a:latin typeface="+mn-lt"/>
                <a:ea typeface="+mn-ea"/>
                <a:cs typeface="+mn-ea"/>
                <a:sym typeface="+mn-lt"/>
              </a:rPr>
              <a:t> Internet of Things, Cisco, 2013 </a:t>
            </a:r>
          </a:p>
          <a:p>
            <a:r>
              <a:rPr lang="en-US" altLang="zh-CN" sz="1026" dirty="0">
                <a:latin typeface="+mn-lt"/>
                <a:ea typeface="+mn-ea"/>
                <a:cs typeface="+mn-ea"/>
                <a:sym typeface="+mn-lt"/>
              </a:rPr>
              <a:t> IMT-2020 Summit, Samsung, 2014</a:t>
            </a:r>
            <a:endParaRPr lang="zh-CN" altLang="en-US" sz="1026" dirty="0">
              <a:latin typeface="+mn-lt"/>
              <a:ea typeface="+mn-ea"/>
              <a:cs typeface="+mn-ea"/>
              <a:sym typeface="+mn-lt"/>
            </a:endParaRPr>
          </a:p>
        </p:txBody>
      </p:sp>
      <p:sp>
        <p:nvSpPr>
          <p:cNvPr id="8" name="TextBox 7"/>
          <p:cNvSpPr txBox="1"/>
          <p:nvPr/>
        </p:nvSpPr>
        <p:spPr>
          <a:xfrm>
            <a:off x="6542385" y="6062802"/>
            <a:ext cx="1039067" cy="460767"/>
          </a:xfrm>
          <a:prstGeom prst="rect">
            <a:avLst/>
          </a:prstGeom>
          <a:noFill/>
        </p:spPr>
        <p:txBody>
          <a:bodyPr wrap="none" rtlCol="0">
            <a:spAutoFit/>
          </a:bodyPr>
          <a:lstStyle/>
          <a:p>
            <a:r>
              <a:rPr lang="en-US" altLang="zh-CN" sz="1197" dirty="0">
                <a:latin typeface="+mn-lt"/>
                <a:ea typeface="+mn-ea"/>
                <a:cs typeface="+mn-ea"/>
                <a:sym typeface="+mn-lt"/>
              </a:rPr>
              <a:t>1EB=1000PB</a:t>
            </a:r>
          </a:p>
          <a:p>
            <a:r>
              <a:rPr lang="en-US" altLang="zh-CN" sz="1197" dirty="0">
                <a:latin typeface="+mn-lt"/>
                <a:ea typeface="+mn-ea"/>
                <a:cs typeface="+mn-ea"/>
                <a:sym typeface="+mn-lt"/>
              </a:rPr>
              <a:t>1PB=1000TB</a:t>
            </a:r>
            <a:endParaRPr lang="zh-CN" altLang="en-US" sz="1197" dirty="0">
              <a:latin typeface="+mn-lt"/>
              <a:ea typeface="+mn-ea"/>
              <a:cs typeface="+mn-ea"/>
              <a:sym typeface="+mn-lt"/>
            </a:endParaRPr>
          </a:p>
        </p:txBody>
      </p:sp>
      <p:pic>
        <p:nvPicPr>
          <p:cNvPr id="13314" name="Picture 2" descr="F:\dam\WMCT\20141201中国移动报告\5G 快速发展--chuanting.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2785"/>
            <a:ext cx="9131999" cy="2837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43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92914" y="146967"/>
            <a:ext cx="7886700" cy="1325563"/>
          </a:xfrm>
        </p:spPr>
        <p:txBody>
          <a:bodyPr/>
          <a:lstStyle/>
          <a:p>
            <a:r>
              <a:rPr lang="en-US" altLang="zh-CN" dirty="0">
                <a:solidFill>
                  <a:srgbClr val="C00000"/>
                </a:solidFill>
                <a:latin typeface="+mn-lt"/>
                <a:ea typeface="+mn-ea"/>
                <a:cs typeface="+mn-ea"/>
                <a:sym typeface="+mn-lt"/>
              </a:rPr>
              <a:t>5G</a:t>
            </a:r>
            <a:r>
              <a:rPr lang="zh-CN" altLang="en-US" dirty="0">
                <a:solidFill>
                  <a:srgbClr val="C00000"/>
                </a:solidFill>
                <a:latin typeface="+mn-lt"/>
                <a:ea typeface="+mn-ea"/>
                <a:cs typeface="+mn-ea"/>
                <a:sym typeface="+mn-lt"/>
              </a:rPr>
              <a:t>发展需求</a:t>
            </a:r>
          </a:p>
        </p:txBody>
      </p:sp>
      <p:sp>
        <p:nvSpPr>
          <p:cNvPr id="5" name="内容占位符 4"/>
          <p:cNvSpPr>
            <a:spLocks noGrp="1"/>
          </p:cNvSpPr>
          <p:nvPr>
            <p:ph idx="1"/>
          </p:nvPr>
        </p:nvSpPr>
        <p:spPr>
          <a:xfrm>
            <a:off x="457472" y="1392099"/>
            <a:ext cx="8229057" cy="620687"/>
          </a:xfrm>
        </p:spPr>
        <p:txBody>
          <a:bodyPr/>
          <a:lstStyle/>
          <a:p>
            <a:r>
              <a:rPr lang="zh-CN" altLang="en-US" dirty="0">
                <a:cs typeface="+mn-ea"/>
                <a:sym typeface="+mn-lt"/>
              </a:rPr>
              <a:t>新型移动业务层出不穷</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09" y="2012404"/>
            <a:ext cx="2278594" cy="2772658"/>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9368" y="2012404"/>
            <a:ext cx="2278594" cy="2772658"/>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7346" y="2012403"/>
            <a:ext cx="2278594" cy="2772658"/>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8159" y="2021410"/>
            <a:ext cx="2278594" cy="2772658"/>
          </a:xfrm>
          <a:prstGeom prst="rect">
            <a:avLst/>
          </a:prstGeom>
        </p:spPr>
      </p:pic>
      <p:sp>
        <p:nvSpPr>
          <p:cNvPr id="11" name="圆角矩形 10"/>
          <p:cNvSpPr/>
          <p:nvPr/>
        </p:nvSpPr>
        <p:spPr bwMode="auto">
          <a:xfrm>
            <a:off x="1493273" y="5054909"/>
            <a:ext cx="6711625" cy="1021795"/>
          </a:xfrm>
          <a:prstGeom prst="roundRect">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t" anchorCtr="0" compatLnSpc="1">
            <a:prstTxWarp prst="textNoShape">
              <a:avLst/>
            </a:prstTxWarp>
          </a:bodyPr>
          <a:lstStyle/>
          <a:p>
            <a:pPr lvl="1">
              <a:buFont typeface="Wingdings" panose="05000000000000000000" pitchFamily="2" charset="2"/>
              <a:buChar char="p"/>
            </a:pPr>
            <a:r>
              <a:rPr lang="zh-CN" altLang="en-US" sz="2052" dirty="0">
                <a:cs typeface="+mn-ea"/>
                <a:sym typeface="+mn-lt"/>
              </a:rPr>
              <a:t>云操作、虚拟现实、增强现实、智能设备、智能交通、远程医疗、远程控制等各种应用对移动通信要求日益增加</a:t>
            </a:r>
          </a:p>
        </p:txBody>
      </p:sp>
    </p:spTree>
    <p:extLst>
      <p:ext uri="{BB962C8B-B14F-4D97-AF65-F5344CB8AC3E}">
        <p14:creationId xmlns:p14="http://schemas.microsoft.com/office/powerpoint/2010/main" val="380893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57300" y="129956"/>
            <a:ext cx="7886700" cy="1325563"/>
          </a:xfrm>
        </p:spPr>
        <p:txBody>
          <a:bodyPr/>
          <a:lstStyle/>
          <a:p>
            <a:r>
              <a:rPr lang="en-US" altLang="zh-CN" dirty="0">
                <a:solidFill>
                  <a:srgbClr val="C00000"/>
                </a:solidFill>
                <a:latin typeface="+mn-lt"/>
                <a:ea typeface="+mn-ea"/>
                <a:cs typeface="+mn-ea"/>
                <a:sym typeface="+mn-lt"/>
              </a:rPr>
              <a:t>5G</a:t>
            </a:r>
            <a:r>
              <a:rPr lang="zh-CN" altLang="en-US" dirty="0">
                <a:solidFill>
                  <a:srgbClr val="C00000"/>
                </a:solidFill>
                <a:latin typeface="+mn-lt"/>
                <a:ea typeface="+mn-ea"/>
                <a:cs typeface="+mn-ea"/>
                <a:sym typeface="+mn-lt"/>
              </a:rPr>
              <a:t>发展需求</a:t>
            </a:r>
          </a:p>
        </p:txBody>
      </p:sp>
      <p:sp>
        <p:nvSpPr>
          <p:cNvPr id="5" name="内容占位符 4"/>
          <p:cNvSpPr>
            <a:spLocks noGrp="1"/>
          </p:cNvSpPr>
          <p:nvPr>
            <p:ph idx="1"/>
          </p:nvPr>
        </p:nvSpPr>
        <p:spPr>
          <a:xfrm>
            <a:off x="457472" y="1392099"/>
            <a:ext cx="8229057" cy="620687"/>
          </a:xfrm>
        </p:spPr>
        <p:txBody>
          <a:bodyPr/>
          <a:lstStyle/>
          <a:p>
            <a:r>
              <a:rPr lang="zh-CN" altLang="en-US" dirty="0">
                <a:cs typeface="+mn-ea"/>
                <a:sym typeface="+mn-lt"/>
              </a:rPr>
              <a:t>用户体验要求不断提升</a:t>
            </a:r>
          </a:p>
        </p:txBody>
      </p:sp>
      <p:sp>
        <p:nvSpPr>
          <p:cNvPr id="8" name="TextBox 7"/>
          <p:cNvSpPr txBox="1"/>
          <p:nvPr/>
        </p:nvSpPr>
        <p:spPr>
          <a:xfrm>
            <a:off x="200209" y="2074360"/>
            <a:ext cx="4201791" cy="1039708"/>
          </a:xfrm>
          <a:prstGeom prst="rect">
            <a:avLst/>
          </a:prstGeom>
          <a:noFill/>
        </p:spPr>
        <p:txBody>
          <a:bodyPr wrap="none" rtlCol="0">
            <a:spAutoFit/>
          </a:bodyPr>
          <a:lstStyle/>
          <a:p>
            <a:r>
              <a:rPr lang="zh-CN" altLang="en-US" sz="2052" dirty="0">
                <a:latin typeface="+mn-lt"/>
                <a:ea typeface="+mn-ea"/>
                <a:cs typeface="+mn-ea"/>
                <a:sym typeface="+mn-lt"/>
              </a:rPr>
              <a:t>千亿设备连接 （无处不在）</a:t>
            </a:r>
            <a:endParaRPr lang="en-US" altLang="zh-CN" sz="2052" dirty="0">
              <a:latin typeface="+mn-lt"/>
              <a:ea typeface="+mn-ea"/>
              <a:cs typeface="+mn-ea"/>
              <a:sym typeface="+mn-lt"/>
            </a:endParaRPr>
          </a:p>
          <a:p>
            <a:r>
              <a:rPr lang="zh-CN" altLang="en-US" sz="2052" dirty="0">
                <a:latin typeface="+mn-lt"/>
                <a:ea typeface="+mn-ea"/>
                <a:cs typeface="+mn-ea"/>
                <a:sym typeface="+mn-lt"/>
              </a:rPr>
              <a:t>海量数据传输 （大数据）</a:t>
            </a:r>
            <a:endParaRPr lang="en-US" altLang="zh-CN" sz="2052" dirty="0">
              <a:latin typeface="+mn-lt"/>
              <a:ea typeface="+mn-ea"/>
              <a:cs typeface="+mn-ea"/>
              <a:sym typeface="+mn-lt"/>
            </a:endParaRPr>
          </a:p>
          <a:p>
            <a:r>
              <a:rPr lang="zh-CN" altLang="en-US" sz="2052" dirty="0">
                <a:latin typeface="+mn-lt"/>
                <a:ea typeface="+mn-ea"/>
                <a:cs typeface="+mn-ea"/>
                <a:sym typeface="+mn-lt"/>
              </a:rPr>
              <a:t>所触即所得的用户体验 （高</a:t>
            </a:r>
            <a:r>
              <a:rPr lang="en-US" altLang="zh-CN" sz="2052" dirty="0" err="1">
                <a:latin typeface="+mn-lt"/>
                <a:ea typeface="+mn-ea"/>
                <a:cs typeface="+mn-ea"/>
                <a:sym typeface="+mn-lt"/>
              </a:rPr>
              <a:t>QoE</a:t>
            </a:r>
            <a:r>
              <a:rPr lang="zh-CN" altLang="en-US" sz="2052" dirty="0">
                <a:latin typeface="+mn-lt"/>
                <a:ea typeface="+mn-ea"/>
                <a:cs typeface="+mn-ea"/>
                <a:sym typeface="+mn-lt"/>
              </a:rPr>
              <a: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30" y="3429001"/>
            <a:ext cx="3043308" cy="153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右箭头 8"/>
          <p:cNvSpPr/>
          <p:nvPr/>
        </p:nvSpPr>
        <p:spPr bwMode="auto">
          <a:xfrm>
            <a:off x="347428" y="3314540"/>
            <a:ext cx="2955578" cy="228920"/>
          </a:xfrm>
          <a:prstGeom prst="rightArrow">
            <a:avLst/>
          </a:prstGeom>
          <a:ln>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78191" tIns="39095" rIns="78191" bIns="39095" numCol="1" rtlCol="0" anchor="t" anchorCtr="0" compatLnSpc="1">
            <a:prstTxWarp prst="textNoShape">
              <a:avLst/>
            </a:prstTxWarp>
          </a:bodyPr>
          <a:lstStyle/>
          <a:p>
            <a:pPr defTabSz="781903"/>
            <a:endParaRPr lang="zh-CN" altLang="en-US" sz="1539">
              <a:solidFill>
                <a:schemeClr val="tx1"/>
              </a:solidFill>
              <a:cs typeface="+mn-ea"/>
              <a:sym typeface="+mn-lt"/>
            </a:endParaRPr>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179"/>
          <a:stretch/>
        </p:blipFill>
        <p:spPr bwMode="auto">
          <a:xfrm>
            <a:off x="3709957" y="2259084"/>
            <a:ext cx="5221901" cy="2913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2530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20.png"/>
          <p:cNvPicPr/>
          <p:nvPr/>
        </p:nvPicPr>
        <p:blipFill>
          <a:blip r:embed="rId3" cstate="print"/>
          <a:stretch>
            <a:fillRect/>
          </a:stretch>
        </p:blipFill>
        <p:spPr>
          <a:xfrm>
            <a:off x="1835543" y="1402064"/>
            <a:ext cx="5849581" cy="4587484"/>
          </a:xfrm>
          <a:prstGeom prst="rect">
            <a:avLst/>
          </a:prstGeom>
        </p:spPr>
      </p:pic>
      <p:sp>
        <p:nvSpPr>
          <p:cNvPr id="2" name="标题 1"/>
          <p:cNvSpPr>
            <a:spLocks noGrp="1"/>
          </p:cNvSpPr>
          <p:nvPr>
            <p:ph type="title"/>
          </p:nvPr>
        </p:nvSpPr>
        <p:spPr>
          <a:xfrm>
            <a:off x="1225722" y="187163"/>
            <a:ext cx="7886700" cy="1325563"/>
          </a:xfrm>
        </p:spPr>
        <p:txBody>
          <a:bodyPr/>
          <a:lstStyle/>
          <a:p>
            <a:r>
              <a:rPr lang="en-US" altLang="zh-CN" dirty="0">
                <a:solidFill>
                  <a:srgbClr val="C00000"/>
                </a:solidFill>
                <a:latin typeface="+mn-lt"/>
                <a:ea typeface="+mn-ea"/>
                <a:cs typeface="+mn-ea"/>
                <a:sym typeface="+mn-lt"/>
              </a:rPr>
              <a:t>5G</a:t>
            </a:r>
            <a:r>
              <a:rPr lang="zh-CN" altLang="en-US" dirty="0">
                <a:solidFill>
                  <a:srgbClr val="C00000"/>
                </a:solidFill>
                <a:latin typeface="+mn-lt"/>
                <a:ea typeface="+mn-ea"/>
                <a:cs typeface="+mn-ea"/>
                <a:sym typeface="+mn-lt"/>
              </a:rPr>
              <a:t>发展需求</a:t>
            </a:r>
          </a:p>
        </p:txBody>
      </p:sp>
      <p:sp>
        <p:nvSpPr>
          <p:cNvPr id="5" name="内容占位符 4"/>
          <p:cNvSpPr>
            <a:spLocks noGrp="1"/>
          </p:cNvSpPr>
          <p:nvPr>
            <p:ph idx="1"/>
          </p:nvPr>
        </p:nvSpPr>
        <p:spPr>
          <a:xfrm>
            <a:off x="457472" y="1392099"/>
            <a:ext cx="8229057" cy="620687"/>
          </a:xfrm>
        </p:spPr>
        <p:txBody>
          <a:bodyPr>
            <a:normAutofit/>
          </a:bodyPr>
          <a:lstStyle/>
          <a:p>
            <a:r>
              <a:rPr lang="en-US" altLang="zh-CN" sz="2400" dirty="0">
                <a:cs typeface="+mn-ea"/>
                <a:sym typeface="+mn-lt"/>
              </a:rPr>
              <a:t>4G</a:t>
            </a:r>
            <a:r>
              <a:rPr lang="zh-CN" altLang="en-US" sz="2400" dirty="0">
                <a:cs typeface="+mn-ea"/>
                <a:sym typeface="+mn-lt"/>
              </a:rPr>
              <a:t>移动通信技术无法满足未来的业务和用户体验需求</a:t>
            </a:r>
          </a:p>
        </p:txBody>
      </p:sp>
      <p:sp>
        <p:nvSpPr>
          <p:cNvPr id="7" name="矩形 6"/>
          <p:cNvSpPr/>
          <p:nvPr/>
        </p:nvSpPr>
        <p:spPr>
          <a:xfrm>
            <a:off x="2675091" y="6104445"/>
            <a:ext cx="5497309" cy="408125"/>
          </a:xfrm>
          <a:prstGeom prst="rect">
            <a:avLst/>
          </a:prstGeom>
        </p:spPr>
        <p:txBody>
          <a:bodyPr wrap="square">
            <a:spAutoFit/>
          </a:bodyPr>
          <a:lstStyle/>
          <a:p>
            <a:pPr>
              <a:buNone/>
            </a:pPr>
            <a:r>
              <a:rPr lang="zh-CN" altLang="en-US" sz="2052" dirty="0">
                <a:latin typeface="+mn-lt"/>
                <a:ea typeface="+mn-ea"/>
                <a:cs typeface="+mn-ea"/>
                <a:sym typeface="+mn-lt"/>
              </a:rPr>
              <a:t>移动发展需求与</a:t>
            </a:r>
            <a:r>
              <a:rPr lang="en-US" altLang="zh-CN" sz="2052" dirty="0">
                <a:latin typeface="+mn-lt"/>
                <a:ea typeface="+mn-ea"/>
                <a:cs typeface="+mn-ea"/>
                <a:sym typeface="+mn-lt"/>
              </a:rPr>
              <a:t>4G</a:t>
            </a:r>
            <a:r>
              <a:rPr lang="zh-CN" altLang="en-US" sz="2052" dirty="0">
                <a:latin typeface="+mn-lt"/>
                <a:ea typeface="+mn-ea"/>
                <a:cs typeface="+mn-ea"/>
                <a:sym typeface="+mn-lt"/>
              </a:rPr>
              <a:t>业务服务能力的对比</a:t>
            </a:r>
          </a:p>
        </p:txBody>
      </p:sp>
      <p:sp>
        <p:nvSpPr>
          <p:cNvPr id="4" name="矩形 3"/>
          <p:cNvSpPr/>
          <p:nvPr/>
        </p:nvSpPr>
        <p:spPr>
          <a:xfrm>
            <a:off x="138634" y="6314991"/>
            <a:ext cx="2106018" cy="276551"/>
          </a:xfrm>
          <a:prstGeom prst="rect">
            <a:avLst/>
          </a:prstGeom>
        </p:spPr>
        <p:txBody>
          <a:bodyPr wrap="square">
            <a:spAutoFit/>
          </a:bodyPr>
          <a:lstStyle/>
          <a:p>
            <a:pPr>
              <a:buNone/>
            </a:pPr>
            <a:r>
              <a:rPr lang="en-US" altLang="zh-CN" sz="1197" dirty="0">
                <a:latin typeface="+mn-lt"/>
                <a:ea typeface="+mn-ea"/>
                <a:cs typeface="+mn-ea"/>
                <a:sym typeface="+mn-lt"/>
              </a:rPr>
              <a:t>TU-R WP5D/TEMP/390-E </a:t>
            </a:r>
            <a:endParaRPr lang="zh-CN" altLang="en-US" sz="1197" dirty="0">
              <a:latin typeface="+mn-lt"/>
              <a:ea typeface="+mn-ea"/>
              <a:cs typeface="+mn-ea"/>
              <a:sym typeface="+mn-lt"/>
            </a:endParaRPr>
          </a:p>
        </p:txBody>
      </p:sp>
      <p:sp>
        <p:nvSpPr>
          <p:cNvPr id="9" name="圆角矩形标注 8"/>
          <p:cNvSpPr/>
          <p:nvPr/>
        </p:nvSpPr>
        <p:spPr bwMode="auto">
          <a:xfrm>
            <a:off x="138633" y="2197509"/>
            <a:ext cx="1970385" cy="1847236"/>
          </a:xfrm>
          <a:prstGeom prst="wedgeRoundRectCallout">
            <a:avLst>
              <a:gd name="adj1" fmla="val 62314"/>
              <a:gd name="adj2" fmla="val 14143"/>
              <a:gd name="adj3" fmla="val 16667"/>
            </a:avLst>
          </a:prstGeom>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78191" tIns="39095" rIns="78191" bIns="39095" numCol="1" rtlCol="0" anchor="t" anchorCtr="0" compatLnSpc="1">
            <a:prstTxWarp prst="textNoShape">
              <a:avLst/>
            </a:prstTxWarp>
          </a:bodyPr>
          <a:lstStyle/>
          <a:p>
            <a:pPr defTabSz="781903"/>
            <a:r>
              <a:rPr lang="zh-CN" altLang="en-US" sz="1400" dirty="0">
                <a:solidFill>
                  <a:schemeClr val="tx1"/>
                </a:solidFill>
                <a:cs typeface="+mn-ea"/>
                <a:sym typeface="+mn-lt"/>
              </a:rPr>
              <a:t>任何时间</a:t>
            </a:r>
            <a:r>
              <a:rPr lang="en-US" altLang="zh-CN" sz="1400" dirty="0">
                <a:solidFill>
                  <a:schemeClr val="tx1"/>
                </a:solidFill>
                <a:cs typeface="+mn-ea"/>
                <a:sym typeface="+mn-lt"/>
              </a:rPr>
              <a:t>(Anytime)</a:t>
            </a:r>
            <a:r>
              <a:rPr lang="zh-CN" altLang="en-US" sz="1400" dirty="0">
                <a:solidFill>
                  <a:schemeClr val="tx1"/>
                </a:solidFill>
                <a:cs typeface="+mn-ea"/>
                <a:sym typeface="+mn-lt"/>
              </a:rPr>
              <a:t>、任何地点</a:t>
            </a:r>
            <a:r>
              <a:rPr lang="en-US" altLang="zh-CN" sz="1400" dirty="0">
                <a:solidFill>
                  <a:schemeClr val="tx1"/>
                </a:solidFill>
                <a:cs typeface="+mn-ea"/>
                <a:sym typeface="+mn-lt"/>
              </a:rPr>
              <a:t>(Anywhere)</a:t>
            </a:r>
            <a:r>
              <a:rPr lang="zh-CN" altLang="en-US" sz="1400" dirty="0">
                <a:solidFill>
                  <a:schemeClr val="tx1"/>
                </a:solidFill>
                <a:cs typeface="+mn-ea"/>
                <a:sym typeface="+mn-lt"/>
              </a:rPr>
              <a:t>的</a:t>
            </a:r>
            <a:r>
              <a:rPr lang="zh-CN" altLang="en-US" sz="1400" b="1" dirty="0">
                <a:solidFill>
                  <a:srgbClr val="FF0000"/>
                </a:solidFill>
                <a:cs typeface="+mn-ea"/>
                <a:sym typeface="+mn-lt"/>
              </a:rPr>
              <a:t>一致用户体验</a:t>
            </a:r>
            <a:endParaRPr lang="en-US" altLang="zh-CN" sz="1400" b="1" dirty="0">
              <a:solidFill>
                <a:srgbClr val="FF0000"/>
              </a:solidFill>
              <a:cs typeface="+mn-ea"/>
              <a:sym typeface="+mn-lt"/>
            </a:endParaRPr>
          </a:p>
          <a:p>
            <a:pPr marL="244345" indent="-244345" defTabSz="781903"/>
            <a:r>
              <a:rPr lang="zh-CN" altLang="en-US" sz="1400" dirty="0">
                <a:solidFill>
                  <a:schemeClr val="tx1"/>
                </a:solidFill>
                <a:cs typeface="+mn-ea"/>
                <a:sym typeface="+mn-lt"/>
              </a:rPr>
              <a:t>用户密集度高的区域</a:t>
            </a:r>
            <a:endParaRPr lang="en-US" altLang="zh-CN" sz="1400" dirty="0">
              <a:solidFill>
                <a:schemeClr val="tx1"/>
              </a:solidFill>
              <a:cs typeface="+mn-ea"/>
              <a:sym typeface="+mn-lt"/>
            </a:endParaRPr>
          </a:p>
          <a:p>
            <a:pPr marL="244345" indent="-244345" defTabSz="781903"/>
            <a:r>
              <a:rPr lang="zh-CN" altLang="en-US" sz="1400" dirty="0">
                <a:solidFill>
                  <a:schemeClr val="tx1"/>
                </a:solidFill>
                <a:cs typeface="+mn-ea"/>
                <a:sym typeface="+mn-lt"/>
              </a:rPr>
              <a:t>高速移动场景</a:t>
            </a:r>
            <a:endParaRPr lang="en-US" altLang="zh-CN" sz="1400" dirty="0">
              <a:solidFill>
                <a:schemeClr val="tx1"/>
              </a:solidFill>
              <a:cs typeface="+mn-ea"/>
              <a:sym typeface="+mn-lt"/>
            </a:endParaRPr>
          </a:p>
          <a:p>
            <a:pPr marL="244345" indent="-244345" defTabSz="781903"/>
            <a:r>
              <a:rPr lang="zh-CN" altLang="en-US" sz="1400" dirty="0">
                <a:solidFill>
                  <a:schemeClr val="tx1"/>
                </a:solidFill>
                <a:cs typeface="+mn-ea"/>
                <a:sym typeface="+mn-lt"/>
              </a:rPr>
              <a:t>极低时延需求</a:t>
            </a:r>
            <a:endParaRPr lang="en-US" altLang="zh-CN" sz="1400" dirty="0">
              <a:solidFill>
                <a:schemeClr val="tx1"/>
              </a:solidFill>
              <a:cs typeface="+mn-ea"/>
              <a:sym typeface="+mn-lt"/>
            </a:endParaRPr>
          </a:p>
          <a:p>
            <a:pPr marL="244345" indent="-244345" defTabSz="781903"/>
            <a:r>
              <a:rPr lang="en-US" altLang="zh-CN" sz="1400" dirty="0">
                <a:solidFill>
                  <a:schemeClr val="tx1"/>
                </a:solidFill>
                <a:cs typeface="+mn-ea"/>
                <a:sym typeface="+mn-lt"/>
              </a:rPr>
              <a:t>……</a:t>
            </a:r>
          </a:p>
          <a:p>
            <a:pPr marL="244345" indent="-244345" defTabSz="781903"/>
            <a:endParaRPr lang="en-US" altLang="zh-CN" sz="1400" dirty="0">
              <a:solidFill>
                <a:schemeClr val="tx1"/>
              </a:solidFill>
              <a:cs typeface="+mn-ea"/>
              <a:sym typeface="+mn-lt"/>
            </a:endParaRPr>
          </a:p>
          <a:p>
            <a:pPr marL="244345" indent="-244345" defTabSz="781903"/>
            <a:endParaRPr lang="en-US" altLang="zh-CN" sz="1400" dirty="0">
              <a:solidFill>
                <a:schemeClr val="tx1"/>
              </a:solidFill>
              <a:cs typeface="+mn-ea"/>
              <a:sym typeface="+mn-lt"/>
            </a:endParaRPr>
          </a:p>
          <a:p>
            <a:pPr defTabSz="781903"/>
            <a:endParaRPr lang="en-US" altLang="zh-CN" sz="1400" dirty="0">
              <a:solidFill>
                <a:schemeClr val="tx1"/>
              </a:solidFill>
              <a:cs typeface="+mn-ea"/>
              <a:sym typeface="+mn-lt"/>
            </a:endParaRPr>
          </a:p>
          <a:p>
            <a:pPr defTabSz="781903"/>
            <a:endParaRPr lang="zh-CN" altLang="en-US" sz="1400" dirty="0">
              <a:solidFill>
                <a:schemeClr val="tx1"/>
              </a:solidFill>
              <a:cs typeface="+mn-ea"/>
              <a:sym typeface="+mn-lt"/>
            </a:endParaRPr>
          </a:p>
        </p:txBody>
      </p:sp>
    </p:spTree>
    <p:extLst>
      <p:ext uri="{BB962C8B-B14F-4D97-AF65-F5344CB8AC3E}">
        <p14:creationId xmlns:p14="http://schemas.microsoft.com/office/powerpoint/2010/main" val="33491712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95682" y="98607"/>
            <a:ext cx="7886700" cy="1325563"/>
          </a:xfrm>
        </p:spPr>
        <p:txBody>
          <a:bodyPr/>
          <a:lstStyle/>
          <a:p>
            <a:r>
              <a:rPr lang="en-US" altLang="zh-CN" dirty="0">
                <a:solidFill>
                  <a:srgbClr val="C00000"/>
                </a:solidFill>
                <a:latin typeface="+mn-lt"/>
                <a:ea typeface="+mn-ea"/>
                <a:cs typeface="+mn-ea"/>
                <a:sym typeface="+mn-lt"/>
              </a:rPr>
              <a:t>5G</a:t>
            </a:r>
            <a:r>
              <a:rPr lang="zh-CN" altLang="en-US" dirty="0">
                <a:solidFill>
                  <a:srgbClr val="C00000"/>
                </a:solidFill>
                <a:latin typeface="+mn-lt"/>
                <a:ea typeface="+mn-ea"/>
                <a:cs typeface="+mn-ea"/>
                <a:sym typeface="+mn-lt"/>
              </a:rPr>
              <a:t>发展需求</a:t>
            </a:r>
          </a:p>
        </p:txBody>
      </p:sp>
      <p:sp>
        <p:nvSpPr>
          <p:cNvPr id="3" name="内容占位符 2"/>
          <p:cNvSpPr>
            <a:spLocks noGrp="1"/>
          </p:cNvSpPr>
          <p:nvPr>
            <p:ph idx="1"/>
          </p:nvPr>
        </p:nvSpPr>
        <p:spPr>
          <a:xfrm>
            <a:off x="457473" y="1392099"/>
            <a:ext cx="8055298" cy="620687"/>
          </a:xfrm>
        </p:spPr>
        <p:txBody>
          <a:bodyPr/>
          <a:lstStyle/>
          <a:p>
            <a:r>
              <a:rPr lang="en-US" altLang="zh-CN" dirty="0">
                <a:cs typeface="+mn-ea"/>
                <a:sym typeface="+mn-lt"/>
              </a:rPr>
              <a:t>5G</a:t>
            </a:r>
            <a:r>
              <a:rPr lang="zh-CN" altLang="en-US" dirty="0">
                <a:cs typeface="+mn-ea"/>
                <a:sym typeface="+mn-lt"/>
              </a:rPr>
              <a:t>移动通信技术研究已在全球全面开展</a:t>
            </a:r>
            <a:endParaRPr lang="en-US" altLang="zh-CN" dirty="0">
              <a:cs typeface="+mn-ea"/>
              <a:sym typeface="+mn-lt"/>
            </a:endParaRPr>
          </a:p>
        </p:txBody>
      </p:sp>
      <p:sp>
        <p:nvSpPr>
          <p:cNvPr id="14" name="TextBox 13"/>
          <p:cNvSpPr txBox="1">
            <a:spLocks noChangeAspect="1"/>
          </p:cNvSpPr>
          <p:nvPr/>
        </p:nvSpPr>
        <p:spPr>
          <a:xfrm>
            <a:off x="1044375" y="5098365"/>
            <a:ext cx="320627" cy="408125"/>
          </a:xfrm>
          <a:prstGeom prst="rect">
            <a:avLst/>
          </a:prstGeom>
          <a:noFill/>
        </p:spPr>
        <p:txBody>
          <a:bodyPr wrap="square" rtlCol="0">
            <a:spAutoFit/>
          </a:bodyPr>
          <a:lstStyle/>
          <a:p>
            <a:endParaRPr lang="zh-CN" altLang="en-US" sz="2052" dirty="0">
              <a:latin typeface="+mn-lt"/>
              <a:ea typeface="+mn-ea"/>
              <a:cs typeface="+mn-ea"/>
              <a:sym typeface="+mn-lt"/>
            </a:endParaRPr>
          </a:p>
        </p:txBody>
      </p:sp>
      <p:grpSp>
        <p:nvGrpSpPr>
          <p:cNvPr id="10" name="Group 635"/>
          <p:cNvGrpSpPr>
            <a:grpSpLocks noChangeAspect="1"/>
          </p:cNvGrpSpPr>
          <p:nvPr/>
        </p:nvGrpSpPr>
        <p:grpSpPr bwMode="auto">
          <a:xfrm>
            <a:off x="286721" y="2030420"/>
            <a:ext cx="8400267" cy="4291640"/>
            <a:chOff x="258" y="1061"/>
            <a:chExt cx="5508" cy="2814"/>
          </a:xfrm>
        </p:grpSpPr>
        <p:grpSp>
          <p:nvGrpSpPr>
            <p:cNvPr id="11" name="Group 836"/>
            <p:cNvGrpSpPr>
              <a:grpSpLocks/>
            </p:cNvGrpSpPr>
            <p:nvPr/>
          </p:nvGrpSpPr>
          <p:grpSpPr bwMode="auto">
            <a:xfrm>
              <a:off x="266" y="1061"/>
              <a:ext cx="5500" cy="2814"/>
              <a:chOff x="266" y="1061"/>
              <a:chExt cx="5500" cy="2814"/>
            </a:xfrm>
          </p:grpSpPr>
          <p:sp>
            <p:nvSpPr>
              <p:cNvPr id="404" name="Freeform 636"/>
              <p:cNvSpPr>
                <a:spLocks/>
              </p:cNvSpPr>
              <p:nvPr/>
            </p:nvSpPr>
            <p:spPr bwMode="auto">
              <a:xfrm>
                <a:off x="266" y="1061"/>
                <a:ext cx="5500" cy="2813"/>
              </a:xfrm>
              <a:custGeom>
                <a:avLst/>
                <a:gdLst/>
                <a:ahLst/>
                <a:cxnLst>
                  <a:cxn ang="0">
                    <a:pos x="2101" y="1404"/>
                  </a:cxn>
                  <a:cxn ang="0">
                    <a:pos x="2188" y="1375"/>
                  </a:cxn>
                  <a:cxn ang="0">
                    <a:pos x="2500" y="1190"/>
                  </a:cxn>
                  <a:cxn ang="0">
                    <a:pos x="2698" y="937"/>
                  </a:cxn>
                  <a:cxn ang="0">
                    <a:pos x="2717" y="876"/>
                  </a:cxn>
                  <a:cxn ang="0">
                    <a:pos x="2738" y="763"/>
                  </a:cxn>
                  <a:cxn ang="0">
                    <a:pos x="2717" y="531"/>
                  </a:cxn>
                  <a:cxn ang="0">
                    <a:pos x="2692" y="454"/>
                  </a:cxn>
                  <a:cxn ang="0">
                    <a:pos x="2471" y="191"/>
                  </a:cxn>
                  <a:cxn ang="0">
                    <a:pos x="2188" y="29"/>
                  </a:cxn>
                  <a:cxn ang="0">
                    <a:pos x="2101" y="0"/>
                  </a:cxn>
                  <a:cxn ang="0">
                    <a:pos x="643" y="0"/>
                  </a:cxn>
                  <a:cxn ang="0">
                    <a:pos x="556" y="29"/>
                  </a:cxn>
                  <a:cxn ang="0">
                    <a:pos x="272" y="191"/>
                  </a:cxn>
                  <a:cxn ang="0">
                    <a:pos x="51" y="454"/>
                  </a:cxn>
                  <a:cxn ang="0">
                    <a:pos x="26" y="531"/>
                  </a:cxn>
                  <a:cxn ang="0">
                    <a:pos x="6" y="763"/>
                  </a:cxn>
                  <a:cxn ang="0">
                    <a:pos x="27" y="876"/>
                  </a:cxn>
                  <a:cxn ang="0">
                    <a:pos x="46" y="937"/>
                  </a:cxn>
                  <a:cxn ang="0">
                    <a:pos x="244" y="1190"/>
                  </a:cxn>
                  <a:cxn ang="0">
                    <a:pos x="556" y="1375"/>
                  </a:cxn>
                  <a:cxn ang="0">
                    <a:pos x="643" y="1404"/>
                  </a:cxn>
                  <a:cxn ang="0">
                    <a:pos x="2101" y="1404"/>
                  </a:cxn>
                </a:cxnLst>
                <a:rect l="0" t="0" r="r" b="b"/>
                <a:pathLst>
                  <a:path w="2744" h="1404">
                    <a:moveTo>
                      <a:pt x="2101" y="1404"/>
                    </a:moveTo>
                    <a:cubicBezTo>
                      <a:pt x="2130" y="1396"/>
                      <a:pt x="2159" y="1385"/>
                      <a:pt x="2188" y="1375"/>
                    </a:cubicBezTo>
                    <a:cubicBezTo>
                      <a:pt x="2302" y="1334"/>
                      <a:pt x="2406" y="1268"/>
                      <a:pt x="2500" y="1190"/>
                    </a:cubicBezTo>
                    <a:cubicBezTo>
                      <a:pt x="2581" y="1123"/>
                      <a:pt x="2658" y="1037"/>
                      <a:pt x="2698" y="937"/>
                    </a:cubicBezTo>
                    <a:cubicBezTo>
                      <a:pt x="2705" y="918"/>
                      <a:pt x="2711" y="897"/>
                      <a:pt x="2717" y="876"/>
                    </a:cubicBezTo>
                    <a:cubicBezTo>
                      <a:pt x="2726" y="839"/>
                      <a:pt x="2735" y="801"/>
                      <a:pt x="2738" y="763"/>
                    </a:cubicBezTo>
                    <a:cubicBezTo>
                      <a:pt x="2744" y="680"/>
                      <a:pt x="2738" y="610"/>
                      <a:pt x="2717" y="531"/>
                    </a:cubicBezTo>
                    <a:cubicBezTo>
                      <a:pt x="2711" y="505"/>
                      <a:pt x="2703" y="479"/>
                      <a:pt x="2692" y="454"/>
                    </a:cubicBezTo>
                    <a:cubicBezTo>
                      <a:pt x="2646" y="348"/>
                      <a:pt x="2561" y="261"/>
                      <a:pt x="2471" y="191"/>
                    </a:cubicBezTo>
                    <a:cubicBezTo>
                      <a:pt x="2385" y="123"/>
                      <a:pt x="2291" y="66"/>
                      <a:pt x="2188" y="29"/>
                    </a:cubicBezTo>
                    <a:cubicBezTo>
                      <a:pt x="2159" y="19"/>
                      <a:pt x="2130" y="7"/>
                      <a:pt x="2101" y="0"/>
                    </a:cubicBezTo>
                    <a:cubicBezTo>
                      <a:pt x="1615" y="0"/>
                      <a:pt x="1129" y="0"/>
                      <a:pt x="643" y="0"/>
                    </a:cubicBezTo>
                    <a:cubicBezTo>
                      <a:pt x="613" y="7"/>
                      <a:pt x="585" y="19"/>
                      <a:pt x="556" y="29"/>
                    </a:cubicBezTo>
                    <a:cubicBezTo>
                      <a:pt x="453" y="66"/>
                      <a:pt x="359" y="123"/>
                      <a:pt x="272" y="191"/>
                    </a:cubicBezTo>
                    <a:cubicBezTo>
                      <a:pt x="182" y="261"/>
                      <a:pt x="98" y="348"/>
                      <a:pt x="51" y="454"/>
                    </a:cubicBezTo>
                    <a:cubicBezTo>
                      <a:pt x="41" y="479"/>
                      <a:pt x="33" y="505"/>
                      <a:pt x="26" y="531"/>
                    </a:cubicBezTo>
                    <a:cubicBezTo>
                      <a:pt x="5" y="610"/>
                      <a:pt x="0" y="680"/>
                      <a:pt x="6" y="763"/>
                    </a:cubicBezTo>
                    <a:cubicBezTo>
                      <a:pt x="9" y="801"/>
                      <a:pt x="17" y="839"/>
                      <a:pt x="27" y="876"/>
                    </a:cubicBezTo>
                    <a:cubicBezTo>
                      <a:pt x="33" y="897"/>
                      <a:pt x="38" y="918"/>
                      <a:pt x="46" y="937"/>
                    </a:cubicBezTo>
                    <a:cubicBezTo>
                      <a:pt x="86" y="1037"/>
                      <a:pt x="163" y="1123"/>
                      <a:pt x="244" y="1190"/>
                    </a:cubicBezTo>
                    <a:cubicBezTo>
                      <a:pt x="338" y="1268"/>
                      <a:pt x="441" y="1334"/>
                      <a:pt x="556" y="1375"/>
                    </a:cubicBezTo>
                    <a:cubicBezTo>
                      <a:pt x="585" y="1385"/>
                      <a:pt x="613" y="1396"/>
                      <a:pt x="643" y="1404"/>
                    </a:cubicBezTo>
                    <a:cubicBezTo>
                      <a:pt x="1129" y="1404"/>
                      <a:pt x="1615" y="1404"/>
                      <a:pt x="2101" y="1404"/>
                    </a:cubicBezTo>
                  </a:path>
                </a:pathLst>
              </a:custGeom>
              <a:solidFill>
                <a:schemeClr val="accent1">
                  <a:lumMod val="20000"/>
                  <a:lumOff val="80000"/>
                </a:schemeClr>
              </a:solidFill>
              <a:ln w="9525">
                <a:noFill/>
                <a:round/>
                <a:headEnd/>
                <a:tailEnd/>
              </a:ln>
            </p:spPr>
            <p:txBody>
              <a:bodyPr/>
              <a:lstStyle/>
              <a:p>
                <a:pPr>
                  <a:defRPr/>
                </a:pPr>
                <a:endParaRPr lang="zh-CN" altLang="en-US" sz="2052">
                  <a:solidFill>
                    <a:srgbClr val="7F7F7F"/>
                  </a:solidFill>
                  <a:latin typeface="+mn-lt"/>
                  <a:ea typeface="+mn-ea"/>
                  <a:cs typeface="+mn-ea"/>
                  <a:sym typeface="+mn-lt"/>
                </a:endParaRPr>
              </a:p>
            </p:txBody>
          </p:sp>
          <p:sp>
            <p:nvSpPr>
              <p:cNvPr id="405" name="Freeform 637"/>
              <p:cNvSpPr>
                <a:spLocks/>
              </p:cNvSpPr>
              <p:nvPr/>
            </p:nvSpPr>
            <p:spPr bwMode="auto">
              <a:xfrm>
                <a:off x="1547" y="1061"/>
                <a:ext cx="2922" cy="1"/>
              </a:xfrm>
              <a:custGeom>
                <a:avLst/>
                <a:gdLst>
                  <a:gd name="T0" fmla="*/ 0 w 1458"/>
                  <a:gd name="T1" fmla="*/ 0 h 1"/>
                  <a:gd name="T2" fmla="*/ 23520 w 1458"/>
                  <a:gd name="T3" fmla="*/ 0 h 1"/>
                  <a:gd name="T4" fmla="*/ 0 60000 65536"/>
                  <a:gd name="T5" fmla="*/ 0 60000 65536"/>
                  <a:gd name="T6" fmla="*/ 0 w 1458"/>
                  <a:gd name="T7" fmla="*/ 0 h 1"/>
                  <a:gd name="T8" fmla="*/ 1458 w 1458"/>
                  <a:gd name="T9" fmla="*/ 1 h 1"/>
                </a:gdLst>
                <a:ahLst/>
                <a:cxnLst>
                  <a:cxn ang="T4">
                    <a:pos x="T0" y="T1"/>
                  </a:cxn>
                  <a:cxn ang="T5">
                    <a:pos x="T2" y="T3"/>
                  </a:cxn>
                </a:cxnLst>
                <a:rect l="T6" t="T7" r="T8" b="T9"/>
                <a:pathLst>
                  <a:path w="1458" h="1">
                    <a:moveTo>
                      <a:pt x="0" y="0"/>
                    </a:moveTo>
                    <a:cubicBezTo>
                      <a:pt x="486" y="0"/>
                      <a:pt x="972" y="0"/>
                      <a:pt x="1458" y="0"/>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06" name="Freeform 638"/>
              <p:cNvSpPr>
                <a:spLocks/>
              </p:cNvSpPr>
              <p:nvPr/>
            </p:nvSpPr>
            <p:spPr bwMode="auto">
              <a:xfrm>
                <a:off x="1547" y="3874"/>
                <a:ext cx="2922" cy="1"/>
              </a:xfrm>
              <a:custGeom>
                <a:avLst/>
                <a:gdLst>
                  <a:gd name="T0" fmla="*/ 0 w 1458"/>
                  <a:gd name="T1" fmla="*/ 0 h 1"/>
                  <a:gd name="T2" fmla="*/ 23520 w 1458"/>
                  <a:gd name="T3" fmla="*/ 0 h 1"/>
                  <a:gd name="T4" fmla="*/ 0 60000 65536"/>
                  <a:gd name="T5" fmla="*/ 0 60000 65536"/>
                  <a:gd name="T6" fmla="*/ 0 w 1458"/>
                  <a:gd name="T7" fmla="*/ 0 h 1"/>
                  <a:gd name="T8" fmla="*/ 1458 w 1458"/>
                  <a:gd name="T9" fmla="*/ 1 h 1"/>
                </a:gdLst>
                <a:ahLst/>
                <a:cxnLst>
                  <a:cxn ang="T4">
                    <a:pos x="T0" y="T1"/>
                  </a:cxn>
                  <a:cxn ang="T5">
                    <a:pos x="T2" y="T3"/>
                  </a:cxn>
                </a:cxnLst>
                <a:rect l="T6" t="T7" r="T8" b="T9"/>
                <a:pathLst>
                  <a:path w="1458" h="1">
                    <a:moveTo>
                      <a:pt x="0" y="0"/>
                    </a:moveTo>
                    <a:cubicBezTo>
                      <a:pt x="486" y="0"/>
                      <a:pt x="972" y="0"/>
                      <a:pt x="1458" y="0"/>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07" name="Freeform 639"/>
              <p:cNvSpPr>
                <a:spLocks/>
              </p:cNvSpPr>
              <p:nvPr/>
            </p:nvSpPr>
            <p:spPr bwMode="auto">
              <a:xfrm>
                <a:off x="3852" y="169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08" name="Freeform 640"/>
              <p:cNvSpPr>
                <a:spLocks/>
              </p:cNvSpPr>
              <p:nvPr/>
            </p:nvSpPr>
            <p:spPr bwMode="auto">
              <a:xfrm>
                <a:off x="3790" y="1682"/>
                <a:ext cx="244" cy="138"/>
              </a:xfrm>
              <a:custGeom>
                <a:avLst/>
                <a:gdLst>
                  <a:gd name="T0" fmla="*/ 1840 w 122"/>
                  <a:gd name="T1" fmla="*/ 576 h 69"/>
                  <a:gd name="T2" fmla="*/ 1840 w 122"/>
                  <a:gd name="T3" fmla="*/ 512 h 69"/>
                  <a:gd name="T4" fmla="*/ 1728 w 122"/>
                  <a:gd name="T5" fmla="*/ 512 h 69"/>
                  <a:gd name="T6" fmla="*/ 1696 w 122"/>
                  <a:gd name="T7" fmla="*/ 448 h 69"/>
                  <a:gd name="T8" fmla="*/ 1600 w 122"/>
                  <a:gd name="T9" fmla="*/ 448 h 69"/>
                  <a:gd name="T10" fmla="*/ 1472 w 122"/>
                  <a:gd name="T11" fmla="*/ 512 h 69"/>
                  <a:gd name="T12" fmla="*/ 1376 w 122"/>
                  <a:gd name="T13" fmla="*/ 512 h 69"/>
                  <a:gd name="T14" fmla="*/ 1312 w 122"/>
                  <a:gd name="T15" fmla="*/ 384 h 69"/>
                  <a:gd name="T16" fmla="*/ 1200 w 122"/>
                  <a:gd name="T17" fmla="*/ 288 h 69"/>
                  <a:gd name="T18" fmla="*/ 1088 w 122"/>
                  <a:gd name="T19" fmla="*/ 272 h 69"/>
                  <a:gd name="T20" fmla="*/ 1008 w 122"/>
                  <a:gd name="T21" fmla="*/ 240 h 69"/>
                  <a:gd name="T22" fmla="*/ 816 w 122"/>
                  <a:gd name="T23" fmla="*/ 208 h 69"/>
                  <a:gd name="T24" fmla="*/ 688 w 122"/>
                  <a:gd name="T25" fmla="*/ 240 h 69"/>
                  <a:gd name="T26" fmla="*/ 592 w 122"/>
                  <a:gd name="T27" fmla="*/ 176 h 69"/>
                  <a:gd name="T28" fmla="*/ 528 w 122"/>
                  <a:gd name="T29" fmla="*/ 112 h 69"/>
                  <a:gd name="T30" fmla="*/ 480 w 122"/>
                  <a:gd name="T31" fmla="*/ 80 h 69"/>
                  <a:gd name="T32" fmla="*/ 480 w 122"/>
                  <a:gd name="T33" fmla="*/ 208 h 69"/>
                  <a:gd name="T34" fmla="*/ 384 w 122"/>
                  <a:gd name="T35" fmla="*/ 240 h 69"/>
                  <a:gd name="T36" fmla="*/ 320 w 122"/>
                  <a:gd name="T37" fmla="*/ 192 h 69"/>
                  <a:gd name="T38" fmla="*/ 208 w 122"/>
                  <a:gd name="T39" fmla="*/ 192 h 69"/>
                  <a:gd name="T40" fmla="*/ 176 w 122"/>
                  <a:gd name="T41" fmla="*/ 112 h 69"/>
                  <a:gd name="T42" fmla="*/ 176 w 122"/>
                  <a:gd name="T43" fmla="*/ 16 h 69"/>
                  <a:gd name="T44" fmla="*/ 96 w 122"/>
                  <a:gd name="T45" fmla="*/ 16 h 69"/>
                  <a:gd name="T46" fmla="*/ 16 w 122"/>
                  <a:gd name="T47" fmla="*/ 32 h 69"/>
                  <a:gd name="T48" fmla="*/ 32 w 122"/>
                  <a:gd name="T49" fmla="*/ 224 h 69"/>
                  <a:gd name="T50" fmla="*/ 64 w 122"/>
                  <a:gd name="T51" fmla="*/ 352 h 69"/>
                  <a:gd name="T52" fmla="*/ 64 w 122"/>
                  <a:gd name="T53" fmla="*/ 480 h 69"/>
                  <a:gd name="T54" fmla="*/ 96 w 122"/>
                  <a:gd name="T55" fmla="*/ 480 h 69"/>
                  <a:gd name="T56" fmla="*/ 176 w 122"/>
                  <a:gd name="T57" fmla="*/ 496 h 69"/>
                  <a:gd name="T58" fmla="*/ 368 w 122"/>
                  <a:gd name="T59" fmla="*/ 368 h 69"/>
                  <a:gd name="T60" fmla="*/ 512 w 122"/>
                  <a:gd name="T61" fmla="*/ 432 h 69"/>
                  <a:gd name="T62" fmla="*/ 592 w 122"/>
                  <a:gd name="T63" fmla="*/ 512 h 69"/>
                  <a:gd name="T64" fmla="*/ 624 w 122"/>
                  <a:gd name="T65" fmla="*/ 592 h 69"/>
                  <a:gd name="T66" fmla="*/ 784 w 122"/>
                  <a:gd name="T67" fmla="*/ 640 h 69"/>
                  <a:gd name="T68" fmla="*/ 928 w 122"/>
                  <a:gd name="T69" fmla="*/ 784 h 69"/>
                  <a:gd name="T70" fmla="*/ 1024 w 122"/>
                  <a:gd name="T71" fmla="*/ 896 h 69"/>
                  <a:gd name="T72" fmla="*/ 1136 w 122"/>
                  <a:gd name="T73" fmla="*/ 960 h 69"/>
                  <a:gd name="T74" fmla="*/ 1248 w 122"/>
                  <a:gd name="T75" fmla="*/ 976 h 69"/>
                  <a:gd name="T76" fmla="*/ 1360 w 122"/>
                  <a:gd name="T77" fmla="*/ 992 h 69"/>
                  <a:gd name="T78" fmla="*/ 1376 w 122"/>
                  <a:gd name="T79" fmla="*/ 1088 h 69"/>
                  <a:gd name="T80" fmla="*/ 1408 w 122"/>
                  <a:gd name="T81" fmla="*/ 1088 h 69"/>
                  <a:gd name="T82" fmla="*/ 1472 w 122"/>
                  <a:gd name="T83" fmla="*/ 1104 h 69"/>
                  <a:gd name="T84" fmla="*/ 1536 w 122"/>
                  <a:gd name="T85" fmla="*/ 1056 h 69"/>
                  <a:gd name="T86" fmla="*/ 1536 w 122"/>
                  <a:gd name="T87" fmla="*/ 976 h 69"/>
                  <a:gd name="T88" fmla="*/ 1488 w 122"/>
                  <a:gd name="T89" fmla="*/ 912 h 69"/>
                  <a:gd name="T90" fmla="*/ 1440 w 122"/>
                  <a:gd name="T91" fmla="*/ 848 h 69"/>
                  <a:gd name="T92" fmla="*/ 1520 w 122"/>
                  <a:gd name="T93" fmla="*/ 768 h 69"/>
                  <a:gd name="T94" fmla="*/ 1568 w 122"/>
                  <a:gd name="T95" fmla="*/ 704 h 69"/>
                  <a:gd name="T96" fmla="*/ 1600 w 122"/>
                  <a:gd name="T97" fmla="*/ 624 h 69"/>
                  <a:gd name="T98" fmla="*/ 1696 w 122"/>
                  <a:gd name="T99" fmla="*/ 656 h 69"/>
                  <a:gd name="T100" fmla="*/ 1728 w 122"/>
                  <a:gd name="T101" fmla="*/ 672 h 69"/>
                  <a:gd name="T102" fmla="*/ 1856 w 122"/>
                  <a:gd name="T103" fmla="*/ 656 h 69"/>
                  <a:gd name="T104" fmla="*/ 1936 w 122"/>
                  <a:gd name="T105" fmla="*/ 560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2"/>
                  <a:gd name="T160" fmla="*/ 0 h 69"/>
                  <a:gd name="T161" fmla="*/ 122 w 122"/>
                  <a:gd name="T162" fmla="*/ 69 h 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2" h="69">
                    <a:moveTo>
                      <a:pt x="118" y="36"/>
                    </a:moveTo>
                    <a:cubicBezTo>
                      <a:pt x="117" y="36"/>
                      <a:pt x="116" y="36"/>
                      <a:pt x="115" y="36"/>
                    </a:cubicBezTo>
                    <a:cubicBezTo>
                      <a:pt x="115" y="35"/>
                      <a:pt x="115" y="35"/>
                      <a:pt x="115" y="35"/>
                    </a:cubicBezTo>
                    <a:cubicBezTo>
                      <a:pt x="115" y="34"/>
                      <a:pt x="116" y="33"/>
                      <a:pt x="115" y="32"/>
                    </a:cubicBezTo>
                    <a:cubicBezTo>
                      <a:pt x="115" y="31"/>
                      <a:pt x="114" y="31"/>
                      <a:pt x="112" y="31"/>
                    </a:cubicBezTo>
                    <a:cubicBezTo>
                      <a:pt x="111" y="31"/>
                      <a:pt x="110" y="32"/>
                      <a:pt x="108" y="32"/>
                    </a:cubicBezTo>
                    <a:cubicBezTo>
                      <a:pt x="107" y="32"/>
                      <a:pt x="107" y="31"/>
                      <a:pt x="106" y="31"/>
                    </a:cubicBezTo>
                    <a:cubicBezTo>
                      <a:pt x="105" y="30"/>
                      <a:pt x="106" y="29"/>
                      <a:pt x="106" y="28"/>
                    </a:cubicBezTo>
                    <a:cubicBezTo>
                      <a:pt x="106" y="27"/>
                      <a:pt x="106" y="27"/>
                      <a:pt x="106" y="27"/>
                    </a:cubicBezTo>
                    <a:cubicBezTo>
                      <a:pt x="103" y="27"/>
                      <a:pt x="102" y="27"/>
                      <a:pt x="100" y="28"/>
                    </a:cubicBezTo>
                    <a:cubicBezTo>
                      <a:pt x="98" y="28"/>
                      <a:pt x="97" y="28"/>
                      <a:pt x="96" y="28"/>
                    </a:cubicBezTo>
                    <a:cubicBezTo>
                      <a:pt x="94" y="29"/>
                      <a:pt x="94" y="32"/>
                      <a:pt x="92" y="32"/>
                    </a:cubicBezTo>
                    <a:cubicBezTo>
                      <a:pt x="91" y="32"/>
                      <a:pt x="91" y="32"/>
                      <a:pt x="90" y="31"/>
                    </a:cubicBezTo>
                    <a:cubicBezTo>
                      <a:pt x="88" y="31"/>
                      <a:pt x="88" y="32"/>
                      <a:pt x="86" y="32"/>
                    </a:cubicBezTo>
                    <a:cubicBezTo>
                      <a:pt x="85" y="32"/>
                      <a:pt x="84" y="32"/>
                      <a:pt x="82" y="31"/>
                    </a:cubicBezTo>
                    <a:cubicBezTo>
                      <a:pt x="81" y="29"/>
                      <a:pt x="83" y="27"/>
                      <a:pt x="82" y="24"/>
                    </a:cubicBezTo>
                    <a:cubicBezTo>
                      <a:pt x="82" y="23"/>
                      <a:pt x="81" y="22"/>
                      <a:pt x="79" y="21"/>
                    </a:cubicBezTo>
                    <a:cubicBezTo>
                      <a:pt x="78" y="20"/>
                      <a:pt x="76" y="20"/>
                      <a:pt x="75" y="18"/>
                    </a:cubicBezTo>
                    <a:cubicBezTo>
                      <a:pt x="73" y="17"/>
                      <a:pt x="74" y="14"/>
                      <a:pt x="72" y="14"/>
                    </a:cubicBezTo>
                    <a:cubicBezTo>
                      <a:pt x="70" y="14"/>
                      <a:pt x="70" y="16"/>
                      <a:pt x="68" y="17"/>
                    </a:cubicBezTo>
                    <a:cubicBezTo>
                      <a:pt x="67" y="17"/>
                      <a:pt x="67" y="17"/>
                      <a:pt x="66" y="16"/>
                    </a:cubicBezTo>
                    <a:cubicBezTo>
                      <a:pt x="65" y="16"/>
                      <a:pt x="64" y="16"/>
                      <a:pt x="63" y="15"/>
                    </a:cubicBezTo>
                    <a:cubicBezTo>
                      <a:pt x="60" y="14"/>
                      <a:pt x="59" y="14"/>
                      <a:pt x="56" y="13"/>
                    </a:cubicBezTo>
                    <a:cubicBezTo>
                      <a:pt x="54" y="13"/>
                      <a:pt x="53" y="13"/>
                      <a:pt x="51" y="13"/>
                    </a:cubicBezTo>
                    <a:cubicBezTo>
                      <a:pt x="49" y="13"/>
                      <a:pt x="48" y="14"/>
                      <a:pt x="46" y="14"/>
                    </a:cubicBezTo>
                    <a:cubicBezTo>
                      <a:pt x="45" y="15"/>
                      <a:pt x="44" y="15"/>
                      <a:pt x="43" y="15"/>
                    </a:cubicBezTo>
                    <a:cubicBezTo>
                      <a:pt x="41" y="15"/>
                      <a:pt x="39" y="15"/>
                      <a:pt x="38" y="13"/>
                    </a:cubicBezTo>
                    <a:cubicBezTo>
                      <a:pt x="38" y="13"/>
                      <a:pt x="38" y="12"/>
                      <a:pt x="37" y="11"/>
                    </a:cubicBezTo>
                    <a:cubicBezTo>
                      <a:pt x="37" y="10"/>
                      <a:pt x="38" y="9"/>
                      <a:pt x="37" y="8"/>
                    </a:cubicBezTo>
                    <a:cubicBezTo>
                      <a:pt x="35" y="6"/>
                      <a:pt x="34" y="8"/>
                      <a:pt x="33" y="7"/>
                    </a:cubicBezTo>
                    <a:cubicBezTo>
                      <a:pt x="32" y="6"/>
                      <a:pt x="32" y="5"/>
                      <a:pt x="31" y="5"/>
                    </a:cubicBezTo>
                    <a:cubicBezTo>
                      <a:pt x="31" y="5"/>
                      <a:pt x="30" y="5"/>
                      <a:pt x="30" y="5"/>
                    </a:cubicBezTo>
                    <a:cubicBezTo>
                      <a:pt x="29" y="6"/>
                      <a:pt x="30" y="8"/>
                      <a:pt x="30" y="9"/>
                    </a:cubicBezTo>
                    <a:cubicBezTo>
                      <a:pt x="30" y="11"/>
                      <a:pt x="31" y="12"/>
                      <a:pt x="30" y="13"/>
                    </a:cubicBezTo>
                    <a:cubicBezTo>
                      <a:pt x="28" y="14"/>
                      <a:pt x="28" y="13"/>
                      <a:pt x="26" y="13"/>
                    </a:cubicBezTo>
                    <a:cubicBezTo>
                      <a:pt x="25" y="14"/>
                      <a:pt x="25" y="15"/>
                      <a:pt x="24" y="15"/>
                    </a:cubicBezTo>
                    <a:cubicBezTo>
                      <a:pt x="23" y="14"/>
                      <a:pt x="23" y="13"/>
                      <a:pt x="22" y="13"/>
                    </a:cubicBezTo>
                    <a:cubicBezTo>
                      <a:pt x="21" y="12"/>
                      <a:pt x="21" y="12"/>
                      <a:pt x="20" y="12"/>
                    </a:cubicBezTo>
                    <a:cubicBezTo>
                      <a:pt x="19" y="12"/>
                      <a:pt x="18" y="12"/>
                      <a:pt x="18" y="13"/>
                    </a:cubicBezTo>
                    <a:cubicBezTo>
                      <a:pt x="16" y="13"/>
                      <a:pt x="14" y="14"/>
                      <a:pt x="13" y="12"/>
                    </a:cubicBezTo>
                    <a:cubicBezTo>
                      <a:pt x="13" y="11"/>
                      <a:pt x="14" y="11"/>
                      <a:pt x="14" y="10"/>
                    </a:cubicBezTo>
                    <a:cubicBezTo>
                      <a:pt x="14" y="8"/>
                      <a:pt x="11" y="9"/>
                      <a:pt x="11" y="7"/>
                    </a:cubicBezTo>
                    <a:cubicBezTo>
                      <a:pt x="10" y="6"/>
                      <a:pt x="11" y="6"/>
                      <a:pt x="11" y="5"/>
                    </a:cubicBezTo>
                    <a:cubicBezTo>
                      <a:pt x="11" y="3"/>
                      <a:pt x="11" y="2"/>
                      <a:pt x="11" y="1"/>
                    </a:cubicBezTo>
                    <a:cubicBezTo>
                      <a:pt x="11" y="0"/>
                      <a:pt x="11" y="0"/>
                      <a:pt x="11" y="0"/>
                    </a:cubicBezTo>
                    <a:cubicBezTo>
                      <a:pt x="9" y="0"/>
                      <a:pt x="8" y="0"/>
                      <a:pt x="6" y="1"/>
                    </a:cubicBezTo>
                    <a:cubicBezTo>
                      <a:pt x="6" y="1"/>
                      <a:pt x="5" y="2"/>
                      <a:pt x="5" y="2"/>
                    </a:cubicBezTo>
                    <a:cubicBezTo>
                      <a:pt x="3" y="3"/>
                      <a:pt x="2" y="3"/>
                      <a:pt x="1" y="2"/>
                    </a:cubicBezTo>
                    <a:cubicBezTo>
                      <a:pt x="1" y="2"/>
                      <a:pt x="0" y="5"/>
                      <a:pt x="0" y="7"/>
                    </a:cubicBezTo>
                    <a:cubicBezTo>
                      <a:pt x="0" y="10"/>
                      <a:pt x="2" y="11"/>
                      <a:pt x="2" y="14"/>
                    </a:cubicBezTo>
                    <a:cubicBezTo>
                      <a:pt x="3" y="16"/>
                      <a:pt x="3" y="17"/>
                      <a:pt x="4" y="19"/>
                    </a:cubicBezTo>
                    <a:cubicBezTo>
                      <a:pt x="4" y="20"/>
                      <a:pt x="4" y="21"/>
                      <a:pt x="4" y="22"/>
                    </a:cubicBezTo>
                    <a:cubicBezTo>
                      <a:pt x="4" y="23"/>
                      <a:pt x="3" y="24"/>
                      <a:pt x="3" y="25"/>
                    </a:cubicBezTo>
                    <a:cubicBezTo>
                      <a:pt x="3" y="27"/>
                      <a:pt x="4" y="28"/>
                      <a:pt x="4" y="30"/>
                    </a:cubicBezTo>
                    <a:cubicBezTo>
                      <a:pt x="4" y="30"/>
                      <a:pt x="4" y="30"/>
                      <a:pt x="4" y="30"/>
                    </a:cubicBezTo>
                    <a:cubicBezTo>
                      <a:pt x="5" y="30"/>
                      <a:pt x="5" y="30"/>
                      <a:pt x="6" y="30"/>
                    </a:cubicBezTo>
                    <a:cubicBezTo>
                      <a:pt x="7" y="31"/>
                      <a:pt x="7" y="33"/>
                      <a:pt x="9" y="33"/>
                    </a:cubicBezTo>
                    <a:cubicBezTo>
                      <a:pt x="10" y="33"/>
                      <a:pt x="10" y="32"/>
                      <a:pt x="11" y="31"/>
                    </a:cubicBezTo>
                    <a:cubicBezTo>
                      <a:pt x="14" y="29"/>
                      <a:pt x="15" y="27"/>
                      <a:pt x="17" y="26"/>
                    </a:cubicBezTo>
                    <a:cubicBezTo>
                      <a:pt x="19" y="24"/>
                      <a:pt x="20" y="23"/>
                      <a:pt x="23" y="23"/>
                    </a:cubicBezTo>
                    <a:cubicBezTo>
                      <a:pt x="25" y="22"/>
                      <a:pt x="27" y="22"/>
                      <a:pt x="29" y="24"/>
                    </a:cubicBezTo>
                    <a:cubicBezTo>
                      <a:pt x="30" y="25"/>
                      <a:pt x="30" y="26"/>
                      <a:pt x="32" y="27"/>
                    </a:cubicBezTo>
                    <a:cubicBezTo>
                      <a:pt x="33" y="28"/>
                      <a:pt x="34" y="29"/>
                      <a:pt x="35" y="30"/>
                    </a:cubicBezTo>
                    <a:cubicBezTo>
                      <a:pt x="36" y="31"/>
                      <a:pt x="36" y="31"/>
                      <a:pt x="37" y="32"/>
                    </a:cubicBezTo>
                    <a:cubicBezTo>
                      <a:pt x="38" y="33"/>
                      <a:pt x="38" y="34"/>
                      <a:pt x="38" y="35"/>
                    </a:cubicBezTo>
                    <a:cubicBezTo>
                      <a:pt x="38" y="36"/>
                      <a:pt x="38" y="37"/>
                      <a:pt x="39" y="37"/>
                    </a:cubicBezTo>
                    <a:cubicBezTo>
                      <a:pt x="41" y="38"/>
                      <a:pt x="42" y="36"/>
                      <a:pt x="44" y="36"/>
                    </a:cubicBezTo>
                    <a:cubicBezTo>
                      <a:pt x="46" y="37"/>
                      <a:pt x="47" y="38"/>
                      <a:pt x="49" y="40"/>
                    </a:cubicBezTo>
                    <a:cubicBezTo>
                      <a:pt x="51" y="42"/>
                      <a:pt x="52" y="43"/>
                      <a:pt x="54" y="45"/>
                    </a:cubicBezTo>
                    <a:cubicBezTo>
                      <a:pt x="56" y="46"/>
                      <a:pt x="57" y="47"/>
                      <a:pt x="58" y="49"/>
                    </a:cubicBezTo>
                    <a:cubicBezTo>
                      <a:pt x="59" y="50"/>
                      <a:pt x="60" y="51"/>
                      <a:pt x="61" y="52"/>
                    </a:cubicBezTo>
                    <a:cubicBezTo>
                      <a:pt x="62" y="54"/>
                      <a:pt x="62" y="55"/>
                      <a:pt x="64" y="56"/>
                    </a:cubicBezTo>
                    <a:cubicBezTo>
                      <a:pt x="65" y="57"/>
                      <a:pt x="65" y="57"/>
                      <a:pt x="67" y="58"/>
                    </a:cubicBezTo>
                    <a:cubicBezTo>
                      <a:pt x="68" y="59"/>
                      <a:pt x="69" y="60"/>
                      <a:pt x="71" y="60"/>
                    </a:cubicBezTo>
                    <a:cubicBezTo>
                      <a:pt x="72" y="61"/>
                      <a:pt x="73" y="61"/>
                      <a:pt x="74" y="61"/>
                    </a:cubicBezTo>
                    <a:cubicBezTo>
                      <a:pt x="76" y="61"/>
                      <a:pt x="77" y="61"/>
                      <a:pt x="78" y="61"/>
                    </a:cubicBezTo>
                    <a:cubicBezTo>
                      <a:pt x="80" y="61"/>
                      <a:pt x="81" y="61"/>
                      <a:pt x="82" y="61"/>
                    </a:cubicBezTo>
                    <a:cubicBezTo>
                      <a:pt x="83" y="62"/>
                      <a:pt x="84" y="61"/>
                      <a:pt x="85" y="62"/>
                    </a:cubicBezTo>
                    <a:cubicBezTo>
                      <a:pt x="85" y="63"/>
                      <a:pt x="85" y="63"/>
                      <a:pt x="85" y="64"/>
                    </a:cubicBezTo>
                    <a:cubicBezTo>
                      <a:pt x="86" y="66"/>
                      <a:pt x="86" y="67"/>
                      <a:pt x="86" y="68"/>
                    </a:cubicBezTo>
                    <a:cubicBezTo>
                      <a:pt x="86" y="68"/>
                      <a:pt x="86" y="68"/>
                      <a:pt x="86" y="68"/>
                    </a:cubicBezTo>
                    <a:cubicBezTo>
                      <a:pt x="87" y="68"/>
                      <a:pt x="87" y="68"/>
                      <a:pt x="88" y="68"/>
                    </a:cubicBezTo>
                    <a:cubicBezTo>
                      <a:pt x="89" y="68"/>
                      <a:pt x="89" y="69"/>
                      <a:pt x="90" y="69"/>
                    </a:cubicBezTo>
                    <a:cubicBezTo>
                      <a:pt x="91" y="69"/>
                      <a:pt x="91" y="69"/>
                      <a:pt x="92" y="69"/>
                    </a:cubicBezTo>
                    <a:cubicBezTo>
                      <a:pt x="93" y="69"/>
                      <a:pt x="93" y="68"/>
                      <a:pt x="94" y="69"/>
                    </a:cubicBezTo>
                    <a:cubicBezTo>
                      <a:pt x="95" y="68"/>
                      <a:pt x="95" y="67"/>
                      <a:pt x="96" y="66"/>
                    </a:cubicBezTo>
                    <a:cubicBezTo>
                      <a:pt x="96" y="65"/>
                      <a:pt x="96" y="65"/>
                      <a:pt x="96" y="64"/>
                    </a:cubicBezTo>
                    <a:cubicBezTo>
                      <a:pt x="97" y="63"/>
                      <a:pt x="97" y="62"/>
                      <a:pt x="96" y="61"/>
                    </a:cubicBezTo>
                    <a:cubicBezTo>
                      <a:pt x="96" y="60"/>
                      <a:pt x="96" y="59"/>
                      <a:pt x="95" y="58"/>
                    </a:cubicBezTo>
                    <a:cubicBezTo>
                      <a:pt x="94" y="57"/>
                      <a:pt x="94" y="57"/>
                      <a:pt x="93" y="57"/>
                    </a:cubicBezTo>
                    <a:cubicBezTo>
                      <a:pt x="92" y="57"/>
                      <a:pt x="91" y="57"/>
                      <a:pt x="90" y="57"/>
                    </a:cubicBezTo>
                    <a:cubicBezTo>
                      <a:pt x="89" y="56"/>
                      <a:pt x="89" y="54"/>
                      <a:pt x="90" y="53"/>
                    </a:cubicBezTo>
                    <a:cubicBezTo>
                      <a:pt x="90" y="52"/>
                      <a:pt x="91" y="51"/>
                      <a:pt x="92" y="50"/>
                    </a:cubicBezTo>
                    <a:cubicBezTo>
                      <a:pt x="93" y="49"/>
                      <a:pt x="93" y="49"/>
                      <a:pt x="95" y="48"/>
                    </a:cubicBezTo>
                    <a:cubicBezTo>
                      <a:pt x="96" y="47"/>
                      <a:pt x="97" y="47"/>
                      <a:pt x="97" y="46"/>
                    </a:cubicBezTo>
                    <a:cubicBezTo>
                      <a:pt x="98" y="45"/>
                      <a:pt x="98" y="45"/>
                      <a:pt x="98" y="44"/>
                    </a:cubicBezTo>
                    <a:cubicBezTo>
                      <a:pt x="98" y="43"/>
                      <a:pt x="98" y="43"/>
                      <a:pt x="98" y="42"/>
                    </a:cubicBezTo>
                    <a:cubicBezTo>
                      <a:pt x="98" y="41"/>
                      <a:pt x="99" y="40"/>
                      <a:pt x="100" y="39"/>
                    </a:cubicBezTo>
                    <a:cubicBezTo>
                      <a:pt x="101" y="39"/>
                      <a:pt x="102" y="38"/>
                      <a:pt x="103" y="39"/>
                    </a:cubicBezTo>
                    <a:cubicBezTo>
                      <a:pt x="104" y="39"/>
                      <a:pt x="105" y="40"/>
                      <a:pt x="106" y="41"/>
                    </a:cubicBezTo>
                    <a:cubicBezTo>
                      <a:pt x="106" y="41"/>
                      <a:pt x="106" y="41"/>
                      <a:pt x="106" y="41"/>
                    </a:cubicBezTo>
                    <a:cubicBezTo>
                      <a:pt x="107" y="42"/>
                      <a:pt x="107" y="42"/>
                      <a:pt x="108" y="42"/>
                    </a:cubicBezTo>
                    <a:cubicBezTo>
                      <a:pt x="110" y="42"/>
                      <a:pt x="110" y="42"/>
                      <a:pt x="112" y="41"/>
                    </a:cubicBezTo>
                    <a:cubicBezTo>
                      <a:pt x="113" y="41"/>
                      <a:pt x="114" y="41"/>
                      <a:pt x="116" y="41"/>
                    </a:cubicBezTo>
                    <a:cubicBezTo>
                      <a:pt x="117" y="40"/>
                      <a:pt x="118" y="41"/>
                      <a:pt x="120" y="39"/>
                    </a:cubicBezTo>
                    <a:cubicBezTo>
                      <a:pt x="121" y="38"/>
                      <a:pt x="122" y="36"/>
                      <a:pt x="121" y="35"/>
                    </a:cubicBezTo>
                    <a:cubicBezTo>
                      <a:pt x="120" y="35"/>
                      <a:pt x="119" y="36"/>
                      <a:pt x="118"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09" name="Freeform 641"/>
              <p:cNvSpPr>
                <a:spLocks/>
              </p:cNvSpPr>
              <p:nvPr/>
            </p:nvSpPr>
            <p:spPr bwMode="auto">
              <a:xfrm>
                <a:off x="4802" y="2029"/>
                <a:ext cx="22" cy="56"/>
              </a:xfrm>
              <a:custGeom>
                <a:avLst/>
                <a:gdLst>
                  <a:gd name="T0" fmla="*/ 160 w 11"/>
                  <a:gd name="T1" fmla="*/ 48 h 28"/>
                  <a:gd name="T2" fmla="*/ 128 w 11"/>
                  <a:gd name="T3" fmla="*/ 16 h 28"/>
                  <a:gd name="T4" fmla="*/ 80 w 11"/>
                  <a:gd name="T5" fmla="*/ 16 h 28"/>
                  <a:gd name="T6" fmla="*/ 48 w 11"/>
                  <a:gd name="T7" fmla="*/ 48 h 28"/>
                  <a:gd name="T8" fmla="*/ 32 w 11"/>
                  <a:gd name="T9" fmla="*/ 112 h 28"/>
                  <a:gd name="T10" fmla="*/ 16 w 11"/>
                  <a:gd name="T11" fmla="*/ 176 h 28"/>
                  <a:gd name="T12" fmla="*/ 0 w 11"/>
                  <a:gd name="T13" fmla="*/ 240 h 28"/>
                  <a:gd name="T14" fmla="*/ 0 w 11"/>
                  <a:gd name="T15" fmla="*/ 320 h 28"/>
                  <a:gd name="T16" fmla="*/ 16 w 11"/>
                  <a:gd name="T17" fmla="*/ 352 h 28"/>
                  <a:gd name="T18" fmla="*/ 48 w 11"/>
                  <a:gd name="T19" fmla="*/ 400 h 28"/>
                  <a:gd name="T20" fmla="*/ 96 w 11"/>
                  <a:gd name="T21" fmla="*/ 432 h 28"/>
                  <a:gd name="T22" fmla="*/ 128 w 11"/>
                  <a:gd name="T23" fmla="*/ 432 h 28"/>
                  <a:gd name="T24" fmla="*/ 128 w 11"/>
                  <a:gd name="T25" fmla="*/ 384 h 28"/>
                  <a:gd name="T26" fmla="*/ 144 w 11"/>
                  <a:gd name="T27" fmla="*/ 336 h 28"/>
                  <a:gd name="T28" fmla="*/ 160 w 11"/>
                  <a:gd name="T29" fmla="*/ 304 h 28"/>
                  <a:gd name="T30" fmla="*/ 176 w 11"/>
                  <a:gd name="T31" fmla="*/ 272 h 28"/>
                  <a:gd name="T32" fmla="*/ 160 w 11"/>
                  <a:gd name="T33" fmla="*/ 240 h 28"/>
                  <a:gd name="T34" fmla="*/ 128 w 11"/>
                  <a:gd name="T35" fmla="*/ 192 h 28"/>
                  <a:gd name="T36" fmla="*/ 144 w 11"/>
                  <a:gd name="T37" fmla="*/ 176 h 28"/>
                  <a:gd name="T38" fmla="*/ 160 w 11"/>
                  <a:gd name="T39" fmla="*/ 128 h 28"/>
                  <a:gd name="T40" fmla="*/ 160 w 11"/>
                  <a:gd name="T41" fmla="*/ 96 h 28"/>
                  <a:gd name="T42" fmla="*/ 160 w 11"/>
                  <a:gd name="T43" fmla="*/ 48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
                  <a:gd name="T67" fmla="*/ 0 h 28"/>
                  <a:gd name="T68" fmla="*/ 11 w 11"/>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 h="28">
                    <a:moveTo>
                      <a:pt x="10" y="3"/>
                    </a:moveTo>
                    <a:cubicBezTo>
                      <a:pt x="9" y="2"/>
                      <a:pt x="9" y="2"/>
                      <a:pt x="8" y="1"/>
                    </a:cubicBezTo>
                    <a:cubicBezTo>
                      <a:pt x="7" y="0"/>
                      <a:pt x="6" y="1"/>
                      <a:pt x="5" y="1"/>
                    </a:cubicBezTo>
                    <a:cubicBezTo>
                      <a:pt x="4" y="2"/>
                      <a:pt x="4" y="2"/>
                      <a:pt x="3" y="3"/>
                    </a:cubicBezTo>
                    <a:cubicBezTo>
                      <a:pt x="2" y="5"/>
                      <a:pt x="3" y="6"/>
                      <a:pt x="2" y="7"/>
                    </a:cubicBezTo>
                    <a:cubicBezTo>
                      <a:pt x="2" y="9"/>
                      <a:pt x="1" y="9"/>
                      <a:pt x="1" y="11"/>
                    </a:cubicBezTo>
                    <a:cubicBezTo>
                      <a:pt x="0" y="13"/>
                      <a:pt x="0" y="14"/>
                      <a:pt x="0" y="15"/>
                    </a:cubicBezTo>
                    <a:cubicBezTo>
                      <a:pt x="0" y="17"/>
                      <a:pt x="0" y="18"/>
                      <a:pt x="0" y="20"/>
                    </a:cubicBezTo>
                    <a:cubicBezTo>
                      <a:pt x="1" y="21"/>
                      <a:pt x="1" y="21"/>
                      <a:pt x="1" y="22"/>
                    </a:cubicBezTo>
                    <a:cubicBezTo>
                      <a:pt x="2" y="23"/>
                      <a:pt x="2" y="24"/>
                      <a:pt x="3" y="25"/>
                    </a:cubicBezTo>
                    <a:cubicBezTo>
                      <a:pt x="4" y="26"/>
                      <a:pt x="4" y="28"/>
                      <a:pt x="6" y="27"/>
                    </a:cubicBezTo>
                    <a:cubicBezTo>
                      <a:pt x="7" y="27"/>
                      <a:pt x="7" y="27"/>
                      <a:pt x="8" y="27"/>
                    </a:cubicBezTo>
                    <a:cubicBezTo>
                      <a:pt x="8" y="26"/>
                      <a:pt x="8" y="25"/>
                      <a:pt x="8" y="24"/>
                    </a:cubicBezTo>
                    <a:cubicBezTo>
                      <a:pt x="8" y="23"/>
                      <a:pt x="8" y="22"/>
                      <a:pt x="9" y="21"/>
                    </a:cubicBezTo>
                    <a:cubicBezTo>
                      <a:pt x="9" y="20"/>
                      <a:pt x="9" y="20"/>
                      <a:pt x="10" y="19"/>
                    </a:cubicBezTo>
                    <a:cubicBezTo>
                      <a:pt x="10" y="18"/>
                      <a:pt x="10" y="18"/>
                      <a:pt x="11" y="17"/>
                    </a:cubicBezTo>
                    <a:cubicBezTo>
                      <a:pt x="11" y="16"/>
                      <a:pt x="10" y="16"/>
                      <a:pt x="10" y="15"/>
                    </a:cubicBezTo>
                    <a:cubicBezTo>
                      <a:pt x="10" y="14"/>
                      <a:pt x="8" y="13"/>
                      <a:pt x="8" y="12"/>
                    </a:cubicBezTo>
                    <a:cubicBezTo>
                      <a:pt x="8" y="12"/>
                      <a:pt x="9" y="11"/>
                      <a:pt x="9" y="11"/>
                    </a:cubicBezTo>
                    <a:cubicBezTo>
                      <a:pt x="10" y="10"/>
                      <a:pt x="10" y="9"/>
                      <a:pt x="10" y="8"/>
                    </a:cubicBezTo>
                    <a:cubicBezTo>
                      <a:pt x="10" y="8"/>
                      <a:pt x="10" y="7"/>
                      <a:pt x="10" y="6"/>
                    </a:cubicBezTo>
                    <a:cubicBezTo>
                      <a:pt x="10" y="5"/>
                      <a:pt x="10" y="4"/>
                      <a:pt x="10"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10" name="Freeform 642"/>
              <p:cNvSpPr>
                <a:spLocks/>
              </p:cNvSpPr>
              <p:nvPr/>
            </p:nvSpPr>
            <p:spPr bwMode="auto">
              <a:xfrm>
                <a:off x="4640" y="2119"/>
                <a:ext cx="36" cy="34"/>
              </a:xfrm>
              <a:custGeom>
                <a:avLst/>
                <a:gdLst>
                  <a:gd name="T0" fmla="*/ 272 w 18"/>
                  <a:gd name="T1" fmla="*/ 128 h 17"/>
                  <a:gd name="T2" fmla="*/ 288 w 18"/>
                  <a:gd name="T3" fmla="*/ 80 h 17"/>
                  <a:gd name="T4" fmla="*/ 272 w 18"/>
                  <a:gd name="T5" fmla="*/ 16 h 17"/>
                  <a:gd name="T6" fmla="*/ 240 w 18"/>
                  <a:gd name="T7" fmla="*/ 16 h 17"/>
                  <a:gd name="T8" fmla="*/ 160 w 18"/>
                  <a:gd name="T9" fmla="*/ 16 h 17"/>
                  <a:gd name="T10" fmla="*/ 112 w 18"/>
                  <a:gd name="T11" fmla="*/ 48 h 17"/>
                  <a:gd name="T12" fmla="*/ 48 w 18"/>
                  <a:gd name="T13" fmla="*/ 80 h 17"/>
                  <a:gd name="T14" fmla="*/ 32 w 18"/>
                  <a:gd name="T15" fmla="*/ 112 h 17"/>
                  <a:gd name="T16" fmla="*/ 0 w 18"/>
                  <a:gd name="T17" fmla="*/ 144 h 17"/>
                  <a:gd name="T18" fmla="*/ 0 w 18"/>
                  <a:gd name="T19" fmla="*/ 192 h 17"/>
                  <a:gd name="T20" fmla="*/ 32 w 18"/>
                  <a:gd name="T21" fmla="*/ 240 h 17"/>
                  <a:gd name="T22" fmla="*/ 80 w 18"/>
                  <a:gd name="T23" fmla="*/ 256 h 17"/>
                  <a:gd name="T24" fmla="*/ 144 w 18"/>
                  <a:gd name="T25" fmla="*/ 272 h 17"/>
                  <a:gd name="T26" fmla="*/ 208 w 18"/>
                  <a:gd name="T27" fmla="*/ 256 h 17"/>
                  <a:gd name="T28" fmla="*/ 224 w 18"/>
                  <a:gd name="T29" fmla="*/ 208 h 17"/>
                  <a:gd name="T30" fmla="*/ 256 w 18"/>
                  <a:gd name="T31" fmla="*/ 192 h 17"/>
                  <a:gd name="T32" fmla="*/ 256 w 18"/>
                  <a:gd name="T33" fmla="*/ 160 h 17"/>
                  <a:gd name="T34" fmla="*/ 256 w 18"/>
                  <a:gd name="T35" fmla="*/ 128 h 17"/>
                  <a:gd name="T36" fmla="*/ 272 w 18"/>
                  <a:gd name="T37" fmla="*/ 128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17"/>
                  <a:gd name="T59" fmla="*/ 18 w 1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17">
                    <a:moveTo>
                      <a:pt x="17" y="8"/>
                    </a:moveTo>
                    <a:cubicBezTo>
                      <a:pt x="18" y="7"/>
                      <a:pt x="18" y="6"/>
                      <a:pt x="18" y="5"/>
                    </a:cubicBezTo>
                    <a:cubicBezTo>
                      <a:pt x="17" y="1"/>
                      <a:pt x="17" y="1"/>
                      <a:pt x="17" y="1"/>
                    </a:cubicBezTo>
                    <a:cubicBezTo>
                      <a:pt x="16" y="1"/>
                      <a:pt x="16" y="1"/>
                      <a:pt x="15" y="1"/>
                    </a:cubicBezTo>
                    <a:cubicBezTo>
                      <a:pt x="13" y="1"/>
                      <a:pt x="12" y="0"/>
                      <a:pt x="10" y="1"/>
                    </a:cubicBezTo>
                    <a:cubicBezTo>
                      <a:pt x="9" y="1"/>
                      <a:pt x="8" y="2"/>
                      <a:pt x="7" y="3"/>
                    </a:cubicBezTo>
                    <a:cubicBezTo>
                      <a:pt x="5" y="3"/>
                      <a:pt x="4" y="4"/>
                      <a:pt x="3" y="5"/>
                    </a:cubicBezTo>
                    <a:cubicBezTo>
                      <a:pt x="2" y="5"/>
                      <a:pt x="2" y="6"/>
                      <a:pt x="2" y="7"/>
                    </a:cubicBezTo>
                    <a:cubicBezTo>
                      <a:pt x="1" y="8"/>
                      <a:pt x="0" y="8"/>
                      <a:pt x="0" y="9"/>
                    </a:cubicBezTo>
                    <a:cubicBezTo>
                      <a:pt x="0" y="10"/>
                      <a:pt x="0" y="11"/>
                      <a:pt x="0" y="12"/>
                    </a:cubicBezTo>
                    <a:cubicBezTo>
                      <a:pt x="0" y="14"/>
                      <a:pt x="1" y="15"/>
                      <a:pt x="2" y="15"/>
                    </a:cubicBezTo>
                    <a:cubicBezTo>
                      <a:pt x="3" y="16"/>
                      <a:pt x="4" y="16"/>
                      <a:pt x="5" y="16"/>
                    </a:cubicBezTo>
                    <a:cubicBezTo>
                      <a:pt x="7" y="17"/>
                      <a:pt x="8" y="17"/>
                      <a:pt x="9" y="17"/>
                    </a:cubicBezTo>
                    <a:cubicBezTo>
                      <a:pt x="11" y="16"/>
                      <a:pt x="12" y="17"/>
                      <a:pt x="13" y="16"/>
                    </a:cubicBezTo>
                    <a:cubicBezTo>
                      <a:pt x="14" y="15"/>
                      <a:pt x="13" y="14"/>
                      <a:pt x="14" y="13"/>
                    </a:cubicBezTo>
                    <a:cubicBezTo>
                      <a:pt x="14" y="12"/>
                      <a:pt x="15" y="13"/>
                      <a:pt x="16" y="12"/>
                    </a:cubicBezTo>
                    <a:cubicBezTo>
                      <a:pt x="16" y="11"/>
                      <a:pt x="16" y="11"/>
                      <a:pt x="16" y="10"/>
                    </a:cubicBezTo>
                    <a:cubicBezTo>
                      <a:pt x="16" y="9"/>
                      <a:pt x="15" y="9"/>
                      <a:pt x="16" y="8"/>
                    </a:cubicBezTo>
                    <a:cubicBezTo>
                      <a:pt x="16" y="8"/>
                      <a:pt x="17" y="8"/>
                      <a:pt x="1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11" name="Freeform 643"/>
              <p:cNvSpPr>
                <a:spLocks/>
              </p:cNvSpPr>
              <p:nvPr/>
            </p:nvSpPr>
            <p:spPr bwMode="auto">
              <a:xfrm>
                <a:off x="4680" y="2345"/>
                <a:ext cx="148" cy="102"/>
              </a:xfrm>
              <a:custGeom>
                <a:avLst/>
                <a:gdLst>
                  <a:gd name="T0" fmla="*/ 1152 w 74"/>
                  <a:gd name="T1" fmla="*/ 272 h 51"/>
                  <a:gd name="T2" fmla="*/ 1152 w 74"/>
                  <a:gd name="T3" fmla="*/ 208 h 51"/>
                  <a:gd name="T4" fmla="*/ 1072 w 74"/>
                  <a:gd name="T5" fmla="*/ 176 h 51"/>
                  <a:gd name="T6" fmla="*/ 1024 w 74"/>
                  <a:gd name="T7" fmla="*/ 128 h 51"/>
                  <a:gd name="T8" fmla="*/ 992 w 74"/>
                  <a:gd name="T9" fmla="*/ 64 h 51"/>
                  <a:gd name="T10" fmla="*/ 928 w 74"/>
                  <a:gd name="T11" fmla="*/ 16 h 51"/>
                  <a:gd name="T12" fmla="*/ 832 w 74"/>
                  <a:gd name="T13" fmla="*/ 16 h 51"/>
                  <a:gd name="T14" fmla="*/ 800 w 74"/>
                  <a:gd name="T15" fmla="*/ 128 h 51"/>
                  <a:gd name="T16" fmla="*/ 752 w 74"/>
                  <a:gd name="T17" fmla="*/ 176 h 51"/>
                  <a:gd name="T18" fmla="*/ 704 w 74"/>
                  <a:gd name="T19" fmla="*/ 224 h 51"/>
                  <a:gd name="T20" fmla="*/ 672 w 74"/>
                  <a:gd name="T21" fmla="*/ 272 h 51"/>
                  <a:gd name="T22" fmla="*/ 592 w 74"/>
                  <a:gd name="T23" fmla="*/ 320 h 51"/>
                  <a:gd name="T24" fmla="*/ 544 w 74"/>
                  <a:gd name="T25" fmla="*/ 336 h 51"/>
                  <a:gd name="T26" fmla="*/ 512 w 74"/>
                  <a:gd name="T27" fmla="*/ 400 h 51"/>
                  <a:gd name="T28" fmla="*/ 448 w 74"/>
                  <a:gd name="T29" fmla="*/ 496 h 51"/>
                  <a:gd name="T30" fmla="*/ 352 w 74"/>
                  <a:gd name="T31" fmla="*/ 560 h 51"/>
                  <a:gd name="T32" fmla="*/ 240 w 74"/>
                  <a:gd name="T33" fmla="*/ 608 h 51"/>
                  <a:gd name="T34" fmla="*/ 208 w 74"/>
                  <a:gd name="T35" fmla="*/ 720 h 51"/>
                  <a:gd name="T36" fmla="*/ 144 w 74"/>
                  <a:gd name="T37" fmla="*/ 720 h 51"/>
                  <a:gd name="T38" fmla="*/ 48 w 74"/>
                  <a:gd name="T39" fmla="*/ 704 h 51"/>
                  <a:gd name="T40" fmla="*/ 0 w 74"/>
                  <a:gd name="T41" fmla="*/ 688 h 51"/>
                  <a:gd name="T42" fmla="*/ 32 w 74"/>
                  <a:gd name="T43" fmla="*/ 736 h 51"/>
                  <a:gd name="T44" fmla="*/ 128 w 74"/>
                  <a:gd name="T45" fmla="*/ 816 h 51"/>
                  <a:gd name="T46" fmla="*/ 240 w 74"/>
                  <a:gd name="T47" fmla="*/ 784 h 51"/>
                  <a:gd name="T48" fmla="*/ 320 w 74"/>
                  <a:gd name="T49" fmla="*/ 784 h 51"/>
                  <a:gd name="T50" fmla="*/ 400 w 74"/>
                  <a:gd name="T51" fmla="*/ 736 h 51"/>
                  <a:gd name="T52" fmla="*/ 512 w 74"/>
                  <a:gd name="T53" fmla="*/ 752 h 51"/>
                  <a:gd name="T54" fmla="*/ 608 w 74"/>
                  <a:gd name="T55" fmla="*/ 736 h 51"/>
                  <a:gd name="T56" fmla="*/ 640 w 74"/>
                  <a:gd name="T57" fmla="*/ 656 h 51"/>
                  <a:gd name="T58" fmla="*/ 688 w 74"/>
                  <a:gd name="T59" fmla="*/ 528 h 51"/>
                  <a:gd name="T60" fmla="*/ 736 w 74"/>
                  <a:gd name="T61" fmla="*/ 448 h 51"/>
                  <a:gd name="T62" fmla="*/ 832 w 74"/>
                  <a:gd name="T63" fmla="*/ 368 h 51"/>
                  <a:gd name="T64" fmla="*/ 928 w 74"/>
                  <a:gd name="T65" fmla="*/ 368 h 51"/>
                  <a:gd name="T66" fmla="*/ 1040 w 74"/>
                  <a:gd name="T67" fmla="*/ 384 h 51"/>
                  <a:gd name="T68" fmla="*/ 1088 w 74"/>
                  <a:gd name="T69" fmla="*/ 384 h 51"/>
                  <a:gd name="T70" fmla="*/ 1072 w 74"/>
                  <a:gd name="T71" fmla="*/ 320 h 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
                  <a:gd name="T109" fmla="*/ 0 h 51"/>
                  <a:gd name="T110" fmla="*/ 74 w 74"/>
                  <a:gd name="T111" fmla="*/ 51 h 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 h="51">
                    <a:moveTo>
                      <a:pt x="68" y="18"/>
                    </a:moveTo>
                    <a:cubicBezTo>
                      <a:pt x="69" y="17"/>
                      <a:pt x="71" y="18"/>
                      <a:pt x="72" y="17"/>
                    </a:cubicBezTo>
                    <a:cubicBezTo>
                      <a:pt x="73" y="17"/>
                      <a:pt x="74" y="16"/>
                      <a:pt x="74" y="15"/>
                    </a:cubicBezTo>
                    <a:cubicBezTo>
                      <a:pt x="74" y="14"/>
                      <a:pt x="73" y="14"/>
                      <a:pt x="72" y="13"/>
                    </a:cubicBezTo>
                    <a:cubicBezTo>
                      <a:pt x="72" y="12"/>
                      <a:pt x="71" y="11"/>
                      <a:pt x="70" y="11"/>
                    </a:cubicBezTo>
                    <a:cubicBezTo>
                      <a:pt x="69" y="10"/>
                      <a:pt x="68" y="11"/>
                      <a:pt x="67" y="11"/>
                    </a:cubicBezTo>
                    <a:cubicBezTo>
                      <a:pt x="66" y="10"/>
                      <a:pt x="66" y="9"/>
                      <a:pt x="66" y="9"/>
                    </a:cubicBezTo>
                    <a:cubicBezTo>
                      <a:pt x="65" y="8"/>
                      <a:pt x="64" y="9"/>
                      <a:pt x="64" y="8"/>
                    </a:cubicBezTo>
                    <a:cubicBezTo>
                      <a:pt x="63" y="8"/>
                      <a:pt x="63" y="8"/>
                      <a:pt x="63" y="7"/>
                    </a:cubicBezTo>
                    <a:cubicBezTo>
                      <a:pt x="61" y="6"/>
                      <a:pt x="63" y="4"/>
                      <a:pt x="62" y="4"/>
                    </a:cubicBezTo>
                    <a:cubicBezTo>
                      <a:pt x="61" y="3"/>
                      <a:pt x="60" y="3"/>
                      <a:pt x="60" y="3"/>
                    </a:cubicBezTo>
                    <a:cubicBezTo>
                      <a:pt x="59" y="2"/>
                      <a:pt x="59" y="1"/>
                      <a:pt x="58" y="1"/>
                    </a:cubicBezTo>
                    <a:cubicBezTo>
                      <a:pt x="57" y="0"/>
                      <a:pt x="56" y="1"/>
                      <a:pt x="55" y="1"/>
                    </a:cubicBezTo>
                    <a:cubicBezTo>
                      <a:pt x="54" y="1"/>
                      <a:pt x="53" y="0"/>
                      <a:pt x="52" y="1"/>
                    </a:cubicBezTo>
                    <a:cubicBezTo>
                      <a:pt x="51" y="2"/>
                      <a:pt x="51" y="3"/>
                      <a:pt x="50" y="4"/>
                    </a:cubicBezTo>
                    <a:cubicBezTo>
                      <a:pt x="50" y="5"/>
                      <a:pt x="51" y="7"/>
                      <a:pt x="50" y="8"/>
                    </a:cubicBezTo>
                    <a:cubicBezTo>
                      <a:pt x="49" y="8"/>
                      <a:pt x="49" y="8"/>
                      <a:pt x="48" y="9"/>
                    </a:cubicBezTo>
                    <a:cubicBezTo>
                      <a:pt x="48" y="9"/>
                      <a:pt x="48" y="10"/>
                      <a:pt x="47" y="11"/>
                    </a:cubicBezTo>
                    <a:cubicBezTo>
                      <a:pt x="47" y="12"/>
                      <a:pt x="46" y="12"/>
                      <a:pt x="46" y="12"/>
                    </a:cubicBezTo>
                    <a:cubicBezTo>
                      <a:pt x="45" y="13"/>
                      <a:pt x="44" y="13"/>
                      <a:pt x="44" y="14"/>
                    </a:cubicBezTo>
                    <a:cubicBezTo>
                      <a:pt x="44" y="15"/>
                      <a:pt x="45" y="16"/>
                      <a:pt x="44" y="16"/>
                    </a:cubicBezTo>
                    <a:cubicBezTo>
                      <a:pt x="44" y="17"/>
                      <a:pt x="43" y="17"/>
                      <a:pt x="42" y="17"/>
                    </a:cubicBezTo>
                    <a:cubicBezTo>
                      <a:pt x="41" y="18"/>
                      <a:pt x="39" y="16"/>
                      <a:pt x="38" y="17"/>
                    </a:cubicBezTo>
                    <a:cubicBezTo>
                      <a:pt x="37" y="18"/>
                      <a:pt x="38" y="19"/>
                      <a:pt x="37" y="20"/>
                    </a:cubicBezTo>
                    <a:cubicBezTo>
                      <a:pt x="36" y="20"/>
                      <a:pt x="36" y="21"/>
                      <a:pt x="35" y="21"/>
                    </a:cubicBezTo>
                    <a:cubicBezTo>
                      <a:pt x="34" y="21"/>
                      <a:pt x="34" y="21"/>
                      <a:pt x="34" y="21"/>
                    </a:cubicBezTo>
                    <a:cubicBezTo>
                      <a:pt x="33" y="21"/>
                      <a:pt x="33" y="22"/>
                      <a:pt x="33" y="23"/>
                    </a:cubicBezTo>
                    <a:cubicBezTo>
                      <a:pt x="33" y="23"/>
                      <a:pt x="33" y="24"/>
                      <a:pt x="32" y="25"/>
                    </a:cubicBezTo>
                    <a:cubicBezTo>
                      <a:pt x="32" y="26"/>
                      <a:pt x="31" y="26"/>
                      <a:pt x="30" y="27"/>
                    </a:cubicBezTo>
                    <a:cubicBezTo>
                      <a:pt x="29" y="28"/>
                      <a:pt x="29" y="30"/>
                      <a:pt x="28" y="31"/>
                    </a:cubicBezTo>
                    <a:cubicBezTo>
                      <a:pt x="27" y="32"/>
                      <a:pt x="26" y="33"/>
                      <a:pt x="25" y="34"/>
                    </a:cubicBezTo>
                    <a:cubicBezTo>
                      <a:pt x="24" y="35"/>
                      <a:pt x="24" y="35"/>
                      <a:pt x="22" y="35"/>
                    </a:cubicBezTo>
                    <a:cubicBezTo>
                      <a:pt x="20" y="36"/>
                      <a:pt x="19" y="34"/>
                      <a:pt x="17" y="35"/>
                    </a:cubicBezTo>
                    <a:cubicBezTo>
                      <a:pt x="16" y="36"/>
                      <a:pt x="16" y="37"/>
                      <a:pt x="15" y="38"/>
                    </a:cubicBezTo>
                    <a:cubicBezTo>
                      <a:pt x="14" y="39"/>
                      <a:pt x="14" y="40"/>
                      <a:pt x="13" y="41"/>
                    </a:cubicBezTo>
                    <a:cubicBezTo>
                      <a:pt x="13" y="42"/>
                      <a:pt x="13" y="43"/>
                      <a:pt x="13" y="45"/>
                    </a:cubicBezTo>
                    <a:cubicBezTo>
                      <a:pt x="13" y="45"/>
                      <a:pt x="13" y="46"/>
                      <a:pt x="12" y="47"/>
                    </a:cubicBezTo>
                    <a:cubicBezTo>
                      <a:pt x="11" y="47"/>
                      <a:pt x="10" y="45"/>
                      <a:pt x="9" y="45"/>
                    </a:cubicBezTo>
                    <a:cubicBezTo>
                      <a:pt x="8" y="45"/>
                      <a:pt x="6" y="46"/>
                      <a:pt x="5" y="45"/>
                    </a:cubicBezTo>
                    <a:cubicBezTo>
                      <a:pt x="4" y="45"/>
                      <a:pt x="4" y="44"/>
                      <a:pt x="3" y="44"/>
                    </a:cubicBezTo>
                    <a:cubicBezTo>
                      <a:pt x="3" y="43"/>
                      <a:pt x="2" y="42"/>
                      <a:pt x="1" y="42"/>
                    </a:cubicBezTo>
                    <a:cubicBezTo>
                      <a:pt x="1" y="42"/>
                      <a:pt x="0" y="43"/>
                      <a:pt x="0" y="43"/>
                    </a:cubicBezTo>
                    <a:cubicBezTo>
                      <a:pt x="1" y="44"/>
                      <a:pt x="1" y="44"/>
                      <a:pt x="1" y="44"/>
                    </a:cubicBezTo>
                    <a:cubicBezTo>
                      <a:pt x="1" y="45"/>
                      <a:pt x="2" y="45"/>
                      <a:pt x="2" y="46"/>
                    </a:cubicBezTo>
                    <a:cubicBezTo>
                      <a:pt x="3" y="47"/>
                      <a:pt x="3" y="48"/>
                      <a:pt x="4" y="49"/>
                    </a:cubicBezTo>
                    <a:cubicBezTo>
                      <a:pt x="5" y="50"/>
                      <a:pt x="6" y="51"/>
                      <a:pt x="8" y="51"/>
                    </a:cubicBezTo>
                    <a:cubicBezTo>
                      <a:pt x="9" y="51"/>
                      <a:pt x="10" y="49"/>
                      <a:pt x="12" y="49"/>
                    </a:cubicBezTo>
                    <a:cubicBezTo>
                      <a:pt x="13" y="49"/>
                      <a:pt x="14" y="49"/>
                      <a:pt x="15" y="49"/>
                    </a:cubicBezTo>
                    <a:cubicBezTo>
                      <a:pt x="16" y="50"/>
                      <a:pt x="16" y="51"/>
                      <a:pt x="17" y="51"/>
                    </a:cubicBezTo>
                    <a:cubicBezTo>
                      <a:pt x="19" y="51"/>
                      <a:pt x="19" y="49"/>
                      <a:pt x="20" y="49"/>
                    </a:cubicBezTo>
                    <a:cubicBezTo>
                      <a:pt x="21" y="48"/>
                      <a:pt x="21" y="46"/>
                      <a:pt x="22" y="46"/>
                    </a:cubicBezTo>
                    <a:cubicBezTo>
                      <a:pt x="23" y="45"/>
                      <a:pt x="24" y="45"/>
                      <a:pt x="25" y="46"/>
                    </a:cubicBezTo>
                    <a:cubicBezTo>
                      <a:pt x="27" y="46"/>
                      <a:pt x="27" y="48"/>
                      <a:pt x="29" y="48"/>
                    </a:cubicBezTo>
                    <a:cubicBezTo>
                      <a:pt x="30" y="48"/>
                      <a:pt x="31" y="48"/>
                      <a:pt x="32" y="47"/>
                    </a:cubicBezTo>
                    <a:cubicBezTo>
                      <a:pt x="34" y="47"/>
                      <a:pt x="34" y="46"/>
                      <a:pt x="35" y="46"/>
                    </a:cubicBezTo>
                    <a:cubicBezTo>
                      <a:pt x="36" y="45"/>
                      <a:pt x="37" y="46"/>
                      <a:pt x="38" y="46"/>
                    </a:cubicBezTo>
                    <a:cubicBezTo>
                      <a:pt x="39" y="45"/>
                      <a:pt x="40" y="45"/>
                      <a:pt x="40" y="44"/>
                    </a:cubicBezTo>
                    <a:cubicBezTo>
                      <a:pt x="40" y="43"/>
                      <a:pt x="39" y="42"/>
                      <a:pt x="40" y="41"/>
                    </a:cubicBezTo>
                    <a:cubicBezTo>
                      <a:pt x="40" y="40"/>
                      <a:pt x="42" y="39"/>
                      <a:pt x="42" y="38"/>
                    </a:cubicBezTo>
                    <a:cubicBezTo>
                      <a:pt x="43" y="36"/>
                      <a:pt x="41" y="34"/>
                      <a:pt x="43" y="33"/>
                    </a:cubicBezTo>
                    <a:cubicBezTo>
                      <a:pt x="44" y="32"/>
                      <a:pt x="45" y="33"/>
                      <a:pt x="46" y="33"/>
                    </a:cubicBezTo>
                    <a:cubicBezTo>
                      <a:pt x="48" y="31"/>
                      <a:pt x="45" y="30"/>
                      <a:pt x="46" y="28"/>
                    </a:cubicBezTo>
                    <a:cubicBezTo>
                      <a:pt x="46" y="26"/>
                      <a:pt x="46" y="25"/>
                      <a:pt x="47" y="23"/>
                    </a:cubicBezTo>
                    <a:cubicBezTo>
                      <a:pt x="49" y="22"/>
                      <a:pt x="50" y="23"/>
                      <a:pt x="52" y="23"/>
                    </a:cubicBezTo>
                    <a:cubicBezTo>
                      <a:pt x="53" y="22"/>
                      <a:pt x="53" y="21"/>
                      <a:pt x="55" y="21"/>
                    </a:cubicBezTo>
                    <a:cubicBezTo>
                      <a:pt x="56" y="21"/>
                      <a:pt x="57" y="22"/>
                      <a:pt x="58" y="23"/>
                    </a:cubicBezTo>
                    <a:cubicBezTo>
                      <a:pt x="60" y="23"/>
                      <a:pt x="61" y="23"/>
                      <a:pt x="63" y="23"/>
                    </a:cubicBezTo>
                    <a:cubicBezTo>
                      <a:pt x="64" y="24"/>
                      <a:pt x="64" y="24"/>
                      <a:pt x="65" y="24"/>
                    </a:cubicBezTo>
                    <a:cubicBezTo>
                      <a:pt x="65" y="25"/>
                      <a:pt x="65" y="25"/>
                      <a:pt x="65" y="25"/>
                    </a:cubicBezTo>
                    <a:cubicBezTo>
                      <a:pt x="66" y="24"/>
                      <a:pt x="67" y="25"/>
                      <a:pt x="68" y="24"/>
                    </a:cubicBezTo>
                    <a:cubicBezTo>
                      <a:pt x="69" y="23"/>
                      <a:pt x="69" y="23"/>
                      <a:pt x="69" y="22"/>
                    </a:cubicBezTo>
                    <a:cubicBezTo>
                      <a:pt x="69" y="21"/>
                      <a:pt x="66" y="21"/>
                      <a:pt x="67" y="20"/>
                    </a:cubicBezTo>
                    <a:cubicBezTo>
                      <a:pt x="67" y="19"/>
                      <a:pt x="67" y="18"/>
                      <a:pt x="6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12" name="Freeform 644"/>
              <p:cNvSpPr>
                <a:spLocks/>
              </p:cNvSpPr>
              <p:nvPr/>
            </p:nvSpPr>
            <p:spPr bwMode="auto">
              <a:xfrm>
                <a:off x="1318" y="1520"/>
                <a:ext cx="4" cy="4"/>
              </a:xfrm>
              <a:custGeom>
                <a:avLst/>
                <a:gdLst>
                  <a:gd name="T0" fmla="*/ 32 w 2"/>
                  <a:gd name="T1" fmla="*/ 32 h 2"/>
                  <a:gd name="T2" fmla="*/ 32 w 2"/>
                  <a:gd name="T3" fmla="*/ 0 h 2"/>
                  <a:gd name="T4" fmla="*/ 0 w 2"/>
                  <a:gd name="T5" fmla="*/ 0 h 2"/>
                  <a:gd name="T6" fmla="*/ 32 w 2"/>
                  <a:gd name="T7" fmla="*/ 3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cubicBezTo>
                      <a:pt x="2" y="1"/>
                      <a:pt x="2" y="0"/>
                      <a:pt x="2" y="0"/>
                    </a:cubicBezTo>
                    <a:cubicBezTo>
                      <a:pt x="1" y="0"/>
                      <a:pt x="1" y="0"/>
                      <a:pt x="0" y="0"/>
                    </a:cubicBezTo>
                    <a:cubicBezTo>
                      <a:pt x="0" y="0"/>
                      <a:pt x="1" y="2"/>
                      <a:pt x="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13" name="Freeform 645"/>
              <p:cNvSpPr>
                <a:spLocks/>
              </p:cNvSpPr>
              <p:nvPr/>
            </p:nvSpPr>
            <p:spPr bwMode="auto">
              <a:xfrm>
                <a:off x="2086" y="2191"/>
                <a:ext cx="8" cy="8"/>
              </a:xfrm>
              <a:custGeom>
                <a:avLst/>
                <a:gdLst>
                  <a:gd name="T0" fmla="*/ 64 w 4"/>
                  <a:gd name="T1" fmla="*/ 48 h 4"/>
                  <a:gd name="T2" fmla="*/ 64 w 4"/>
                  <a:gd name="T3" fmla="*/ 16 h 4"/>
                  <a:gd name="T4" fmla="*/ 16 w 4"/>
                  <a:gd name="T5" fmla="*/ 16 h 4"/>
                  <a:gd name="T6" fmla="*/ 16 w 4"/>
                  <a:gd name="T7" fmla="*/ 48 h 4"/>
                  <a:gd name="T8" fmla="*/ 64 w 4"/>
                  <a:gd name="T9" fmla="*/ 48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3"/>
                    </a:moveTo>
                    <a:cubicBezTo>
                      <a:pt x="4" y="3"/>
                      <a:pt x="4" y="2"/>
                      <a:pt x="4" y="1"/>
                    </a:cubicBezTo>
                    <a:cubicBezTo>
                      <a:pt x="3" y="0"/>
                      <a:pt x="2" y="0"/>
                      <a:pt x="1" y="1"/>
                    </a:cubicBezTo>
                    <a:cubicBezTo>
                      <a:pt x="0" y="2"/>
                      <a:pt x="0" y="2"/>
                      <a:pt x="1" y="3"/>
                    </a:cubicBezTo>
                    <a:cubicBezTo>
                      <a:pt x="2" y="4"/>
                      <a:pt x="3" y="4"/>
                      <a:pt x="4"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14" name="Freeform 646"/>
              <p:cNvSpPr>
                <a:spLocks/>
              </p:cNvSpPr>
              <p:nvPr/>
            </p:nvSpPr>
            <p:spPr bwMode="auto">
              <a:xfrm>
                <a:off x="1314" y="1900"/>
                <a:ext cx="2" cy="2"/>
              </a:xfrm>
              <a:custGeom>
                <a:avLst/>
                <a:gdLst>
                  <a:gd name="T0" fmla="*/ 0 w 1"/>
                  <a:gd name="T1" fmla="*/ 16 h 1"/>
                  <a:gd name="T2" fmla="*/ 0 w 1"/>
                  <a:gd name="T3" fmla="*/ 16 h 1"/>
                  <a:gd name="T4" fmla="*/ 16 w 1"/>
                  <a:gd name="T5" fmla="*/ 0 h 1"/>
                  <a:gd name="T6" fmla="*/ 0 w 1"/>
                  <a:gd name="T7" fmla="*/ 16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0" y="1"/>
                      <a:pt x="0" y="1"/>
                    </a:cubicBezTo>
                    <a:cubicBezTo>
                      <a:pt x="0" y="1"/>
                      <a:pt x="1" y="1"/>
                      <a:pt x="1" y="0"/>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15" name="Freeform 647"/>
              <p:cNvSpPr>
                <a:spLocks/>
              </p:cNvSpPr>
              <p:nvPr/>
            </p:nvSpPr>
            <p:spPr bwMode="auto">
              <a:xfrm>
                <a:off x="1314" y="1898"/>
                <a:ext cx="407" cy="315"/>
              </a:xfrm>
              <a:custGeom>
                <a:avLst/>
                <a:gdLst>
                  <a:gd name="T0" fmla="*/ 48 w 203"/>
                  <a:gd name="T1" fmla="*/ 403 h 157"/>
                  <a:gd name="T2" fmla="*/ 176 w 203"/>
                  <a:gd name="T3" fmla="*/ 580 h 157"/>
                  <a:gd name="T4" fmla="*/ 96 w 203"/>
                  <a:gd name="T5" fmla="*/ 680 h 157"/>
                  <a:gd name="T6" fmla="*/ 96 w 203"/>
                  <a:gd name="T7" fmla="*/ 809 h 157"/>
                  <a:gd name="T8" fmla="*/ 321 w 203"/>
                  <a:gd name="T9" fmla="*/ 921 h 157"/>
                  <a:gd name="T10" fmla="*/ 337 w 203"/>
                  <a:gd name="T11" fmla="*/ 1132 h 157"/>
                  <a:gd name="T12" fmla="*/ 467 w 203"/>
                  <a:gd name="T13" fmla="*/ 1284 h 157"/>
                  <a:gd name="T14" fmla="*/ 563 w 203"/>
                  <a:gd name="T15" fmla="*/ 1348 h 157"/>
                  <a:gd name="T16" fmla="*/ 499 w 203"/>
                  <a:gd name="T17" fmla="*/ 1164 h 157"/>
                  <a:gd name="T18" fmla="*/ 419 w 203"/>
                  <a:gd name="T19" fmla="*/ 987 h 157"/>
                  <a:gd name="T20" fmla="*/ 369 w 203"/>
                  <a:gd name="T21" fmla="*/ 760 h 157"/>
                  <a:gd name="T22" fmla="*/ 289 w 203"/>
                  <a:gd name="T23" fmla="*/ 532 h 157"/>
                  <a:gd name="T24" fmla="*/ 225 w 203"/>
                  <a:gd name="T25" fmla="*/ 403 h 157"/>
                  <a:gd name="T26" fmla="*/ 225 w 203"/>
                  <a:gd name="T27" fmla="*/ 128 h 157"/>
                  <a:gd name="T28" fmla="*/ 401 w 203"/>
                  <a:gd name="T29" fmla="*/ 209 h 157"/>
                  <a:gd name="T30" fmla="*/ 467 w 203"/>
                  <a:gd name="T31" fmla="*/ 548 h 157"/>
                  <a:gd name="T32" fmla="*/ 579 w 203"/>
                  <a:gd name="T33" fmla="*/ 696 h 157"/>
                  <a:gd name="T34" fmla="*/ 660 w 203"/>
                  <a:gd name="T35" fmla="*/ 905 h 157"/>
                  <a:gd name="T36" fmla="*/ 872 w 203"/>
                  <a:gd name="T37" fmla="*/ 1228 h 157"/>
                  <a:gd name="T38" fmla="*/ 984 w 203"/>
                  <a:gd name="T39" fmla="*/ 1412 h 157"/>
                  <a:gd name="T40" fmla="*/ 1016 w 203"/>
                  <a:gd name="T41" fmla="*/ 1639 h 157"/>
                  <a:gd name="T42" fmla="*/ 984 w 203"/>
                  <a:gd name="T43" fmla="*/ 1864 h 157"/>
                  <a:gd name="T44" fmla="*/ 1113 w 203"/>
                  <a:gd name="T45" fmla="*/ 1964 h 157"/>
                  <a:gd name="T46" fmla="*/ 1275 w 203"/>
                  <a:gd name="T47" fmla="*/ 2077 h 157"/>
                  <a:gd name="T48" fmla="*/ 1516 w 203"/>
                  <a:gd name="T49" fmla="*/ 2223 h 157"/>
                  <a:gd name="T50" fmla="*/ 1796 w 203"/>
                  <a:gd name="T51" fmla="*/ 2351 h 157"/>
                  <a:gd name="T52" fmla="*/ 2055 w 203"/>
                  <a:gd name="T53" fmla="*/ 2400 h 157"/>
                  <a:gd name="T54" fmla="*/ 2231 w 203"/>
                  <a:gd name="T55" fmla="*/ 2319 h 157"/>
                  <a:gd name="T56" fmla="*/ 2440 w 203"/>
                  <a:gd name="T57" fmla="*/ 2544 h 157"/>
                  <a:gd name="T58" fmla="*/ 2508 w 203"/>
                  <a:gd name="T59" fmla="*/ 2351 h 157"/>
                  <a:gd name="T60" fmla="*/ 2669 w 203"/>
                  <a:gd name="T61" fmla="*/ 2239 h 157"/>
                  <a:gd name="T62" fmla="*/ 2701 w 203"/>
                  <a:gd name="T63" fmla="*/ 2077 h 157"/>
                  <a:gd name="T64" fmla="*/ 2927 w 203"/>
                  <a:gd name="T65" fmla="*/ 2061 h 157"/>
                  <a:gd name="T66" fmla="*/ 3056 w 203"/>
                  <a:gd name="T67" fmla="*/ 1980 h 157"/>
                  <a:gd name="T68" fmla="*/ 3120 w 203"/>
                  <a:gd name="T69" fmla="*/ 1896 h 157"/>
                  <a:gd name="T70" fmla="*/ 3216 w 203"/>
                  <a:gd name="T71" fmla="*/ 1671 h 157"/>
                  <a:gd name="T72" fmla="*/ 3088 w 203"/>
                  <a:gd name="T73" fmla="*/ 1557 h 157"/>
                  <a:gd name="T74" fmla="*/ 2863 w 203"/>
                  <a:gd name="T75" fmla="*/ 1623 h 157"/>
                  <a:gd name="T76" fmla="*/ 2765 w 203"/>
                  <a:gd name="T77" fmla="*/ 1800 h 157"/>
                  <a:gd name="T78" fmla="*/ 2669 w 203"/>
                  <a:gd name="T79" fmla="*/ 1916 h 157"/>
                  <a:gd name="T80" fmla="*/ 2540 w 203"/>
                  <a:gd name="T81" fmla="*/ 1948 h 157"/>
                  <a:gd name="T82" fmla="*/ 2264 w 203"/>
                  <a:gd name="T83" fmla="*/ 2012 h 157"/>
                  <a:gd name="T84" fmla="*/ 2103 w 203"/>
                  <a:gd name="T85" fmla="*/ 1916 h 157"/>
                  <a:gd name="T86" fmla="*/ 2055 w 203"/>
                  <a:gd name="T87" fmla="*/ 1719 h 157"/>
                  <a:gd name="T88" fmla="*/ 1973 w 203"/>
                  <a:gd name="T89" fmla="*/ 1396 h 157"/>
                  <a:gd name="T90" fmla="*/ 2055 w 203"/>
                  <a:gd name="T91" fmla="*/ 1116 h 157"/>
                  <a:gd name="T92" fmla="*/ 2135 w 203"/>
                  <a:gd name="T93" fmla="*/ 921 h 157"/>
                  <a:gd name="T94" fmla="*/ 1877 w 203"/>
                  <a:gd name="T95" fmla="*/ 841 h 157"/>
                  <a:gd name="T96" fmla="*/ 1845 w 203"/>
                  <a:gd name="T97" fmla="*/ 628 h 157"/>
                  <a:gd name="T98" fmla="*/ 1764 w 203"/>
                  <a:gd name="T99" fmla="*/ 419 h 157"/>
                  <a:gd name="T100" fmla="*/ 1532 w 203"/>
                  <a:gd name="T101" fmla="*/ 467 h 157"/>
                  <a:gd name="T102" fmla="*/ 1339 w 203"/>
                  <a:gd name="T103" fmla="*/ 371 h 157"/>
                  <a:gd name="T104" fmla="*/ 1227 w 203"/>
                  <a:gd name="T105" fmla="*/ 161 h 157"/>
                  <a:gd name="T106" fmla="*/ 612 w 203"/>
                  <a:gd name="T107" fmla="*/ 193 h 157"/>
                  <a:gd name="T108" fmla="*/ 401 w 203"/>
                  <a:gd name="T109" fmla="*/ 96 h 157"/>
                  <a:gd name="T110" fmla="*/ 289 w 203"/>
                  <a:gd name="T111" fmla="*/ 16 h 157"/>
                  <a:gd name="T112" fmla="*/ 0 w 203"/>
                  <a:gd name="T113" fmla="*/ 48 h 1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3"/>
                  <a:gd name="T172" fmla="*/ 0 h 157"/>
                  <a:gd name="T173" fmla="*/ 203 w 203"/>
                  <a:gd name="T174" fmla="*/ 157 h 15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3" h="157">
                    <a:moveTo>
                      <a:pt x="1" y="9"/>
                    </a:moveTo>
                    <a:cubicBezTo>
                      <a:pt x="2" y="11"/>
                      <a:pt x="2" y="12"/>
                      <a:pt x="2" y="14"/>
                    </a:cubicBezTo>
                    <a:cubicBezTo>
                      <a:pt x="3" y="16"/>
                      <a:pt x="3" y="16"/>
                      <a:pt x="3" y="18"/>
                    </a:cubicBezTo>
                    <a:cubicBezTo>
                      <a:pt x="4" y="19"/>
                      <a:pt x="3" y="20"/>
                      <a:pt x="3" y="22"/>
                    </a:cubicBezTo>
                    <a:cubicBezTo>
                      <a:pt x="3" y="23"/>
                      <a:pt x="3" y="24"/>
                      <a:pt x="3" y="25"/>
                    </a:cubicBezTo>
                    <a:cubicBezTo>
                      <a:pt x="4" y="26"/>
                      <a:pt x="4" y="27"/>
                      <a:pt x="5" y="28"/>
                    </a:cubicBezTo>
                    <a:cubicBezTo>
                      <a:pt x="6" y="28"/>
                      <a:pt x="6" y="29"/>
                      <a:pt x="7" y="30"/>
                    </a:cubicBezTo>
                    <a:cubicBezTo>
                      <a:pt x="7" y="30"/>
                      <a:pt x="8" y="30"/>
                      <a:pt x="8" y="31"/>
                    </a:cubicBezTo>
                    <a:cubicBezTo>
                      <a:pt x="9" y="32"/>
                      <a:pt x="8" y="33"/>
                      <a:pt x="9" y="34"/>
                    </a:cubicBezTo>
                    <a:cubicBezTo>
                      <a:pt x="9" y="35"/>
                      <a:pt x="10" y="35"/>
                      <a:pt x="11" y="36"/>
                    </a:cubicBezTo>
                    <a:cubicBezTo>
                      <a:pt x="11" y="37"/>
                      <a:pt x="12" y="37"/>
                      <a:pt x="12" y="38"/>
                    </a:cubicBezTo>
                    <a:cubicBezTo>
                      <a:pt x="11" y="39"/>
                      <a:pt x="11" y="39"/>
                      <a:pt x="11" y="39"/>
                    </a:cubicBezTo>
                    <a:cubicBezTo>
                      <a:pt x="11" y="40"/>
                      <a:pt x="10" y="40"/>
                      <a:pt x="10" y="40"/>
                    </a:cubicBezTo>
                    <a:cubicBezTo>
                      <a:pt x="10" y="41"/>
                      <a:pt x="10" y="41"/>
                      <a:pt x="9" y="42"/>
                    </a:cubicBezTo>
                    <a:cubicBezTo>
                      <a:pt x="8" y="42"/>
                      <a:pt x="7" y="42"/>
                      <a:pt x="6" y="42"/>
                    </a:cubicBezTo>
                    <a:cubicBezTo>
                      <a:pt x="5" y="43"/>
                      <a:pt x="4" y="42"/>
                      <a:pt x="3" y="42"/>
                    </a:cubicBezTo>
                    <a:cubicBezTo>
                      <a:pt x="2" y="42"/>
                      <a:pt x="1" y="42"/>
                      <a:pt x="1" y="43"/>
                    </a:cubicBezTo>
                    <a:cubicBezTo>
                      <a:pt x="0" y="44"/>
                      <a:pt x="2" y="44"/>
                      <a:pt x="2" y="45"/>
                    </a:cubicBezTo>
                    <a:cubicBezTo>
                      <a:pt x="3" y="46"/>
                      <a:pt x="4" y="46"/>
                      <a:pt x="5" y="47"/>
                    </a:cubicBezTo>
                    <a:cubicBezTo>
                      <a:pt x="6" y="48"/>
                      <a:pt x="5" y="49"/>
                      <a:pt x="6" y="50"/>
                    </a:cubicBezTo>
                    <a:cubicBezTo>
                      <a:pt x="7" y="51"/>
                      <a:pt x="8" y="50"/>
                      <a:pt x="9" y="51"/>
                    </a:cubicBezTo>
                    <a:cubicBezTo>
                      <a:pt x="10" y="51"/>
                      <a:pt x="10" y="52"/>
                      <a:pt x="11" y="52"/>
                    </a:cubicBezTo>
                    <a:cubicBezTo>
                      <a:pt x="12" y="53"/>
                      <a:pt x="13" y="52"/>
                      <a:pt x="14" y="52"/>
                    </a:cubicBezTo>
                    <a:cubicBezTo>
                      <a:pt x="18" y="56"/>
                      <a:pt x="18" y="56"/>
                      <a:pt x="18" y="56"/>
                    </a:cubicBezTo>
                    <a:cubicBezTo>
                      <a:pt x="19" y="56"/>
                      <a:pt x="19" y="56"/>
                      <a:pt x="20" y="57"/>
                    </a:cubicBezTo>
                    <a:cubicBezTo>
                      <a:pt x="20" y="58"/>
                      <a:pt x="20" y="59"/>
                      <a:pt x="20" y="61"/>
                    </a:cubicBezTo>
                    <a:cubicBezTo>
                      <a:pt x="20" y="61"/>
                      <a:pt x="20" y="62"/>
                      <a:pt x="20" y="63"/>
                    </a:cubicBezTo>
                    <a:cubicBezTo>
                      <a:pt x="20" y="64"/>
                      <a:pt x="19" y="64"/>
                      <a:pt x="19" y="65"/>
                    </a:cubicBezTo>
                    <a:cubicBezTo>
                      <a:pt x="19" y="66"/>
                      <a:pt x="20" y="67"/>
                      <a:pt x="20" y="68"/>
                    </a:cubicBezTo>
                    <a:cubicBezTo>
                      <a:pt x="21" y="69"/>
                      <a:pt x="21" y="69"/>
                      <a:pt x="21" y="70"/>
                    </a:cubicBezTo>
                    <a:cubicBezTo>
                      <a:pt x="22" y="71"/>
                      <a:pt x="21" y="72"/>
                      <a:pt x="22" y="73"/>
                    </a:cubicBezTo>
                    <a:cubicBezTo>
                      <a:pt x="22" y="73"/>
                      <a:pt x="23" y="73"/>
                      <a:pt x="24" y="74"/>
                    </a:cubicBezTo>
                    <a:cubicBezTo>
                      <a:pt x="25" y="75"/>
                      <a:pt x="25" y="76"/>
                      <a:pt x="26" y="77"/>
                    </a:cubicBezTo>
                    <a:cubicBezTo>
                      <a:pt x="27" y="78"/>
                      <a:pt x="28" y="77"/>
                      <a:pt x="28" y="78"/>
                    </a:cubicBezTo>
                    <a:cubicBezTo>
                      <a:pt x="29" y="78"/>
                      <a:pt x="29" y="79"/>
                      <a:pt x="29" y="79"/>
                    </a:cubicBezTo>
                    <a:cubicBezTo>
                      <a:pt x="29" y="79"/>
                      <a:pt x="29" y="80"/>
                      <a:pt x="28" y="81"/>
                    </a:cubicBezTo>
                    <a:cubicBezTo>
                      <a:pt x="28" y="82"/>
                      <a:pt x="27" y="83"/>
                      <a:pt x="28" y="84"/>
                    </a:cubicBezTo>
                    <a:cubicBezTo>
                      <a:pt x="29" y="85"/>
                      <a:pt x="29" y="86"/>
                      <a:pt x="30" y="86"/>
                    </a:cubicBezTo>
                    <a:cubicBezTo>
                      <a:pt x="31" y="86"/>
                      <a:pt x="32" y="85"/>
                      <a:pt x="33" y="85"/>
                    </a:cubicBezTo>
                    <a:cubicBezTo>
                      <a:pt x="33" y="84"/>
                      <a:pt x="34" y="84"/>
                      <a:pt x="35" y="83"/>
                    </a:cubicBezTo>
                    <a:cubicBezTo>
                      <a:pt x="36" y="83"/>
                      <a:pt x="36" y="82"/>
                      <a:pt x="36" y="81"/>
                    </a:cubicBezTo>
                    <a:cubicBezTo>
                      <a:pt x="36" y="80"/>
                      <a:pt x="35" y="79"/>
                      <a:pt x="35" y="79"/>
                    </a:cubicBezTo>
                    <a:cubicBezTo>
                      <a:pt x="35" y="79"/>
                      <a:pt x="35" y="78"/>
                      <a:pt x="35" y="78"/>
                    </a:cubicBezTo>
                    <a:cubicBezTo>
                      <a:pt x="34" y="77"/>
                      <a:pt x="34" y="75"/>
                      <a:pt x="33" y="74"/>
                    </a:cubicBezTo>
                    <a:cubicBezTo>
                      <a:pt x="32" y="73"/>
                      <a:pt x="32" y="73"/>
                      <a:pt x="31" y="72"/>
                    </a:cubicBezTo>
                    <a:cubicBezTo>
                      <a:pt x="30" y="72"/>
                      <a:pt x="29" y="73"/>
                      <a:pt x="28" y="72"/>
                    </a:cubicBezTo>
                    <a:cubicBezTo>
                      <a:pt x="28" y="71"/>
                      <a:pt x="27" y="70"/>
                      <a:pt x="27" y="69"/>
                    </a:cubicBezTo>
                    <a:cubicBezTo>
                      <a:pt x="27" y="68"/>
                      <a:pt x="28" y="68"/>
                      <a:pt x="28" y="67"/>
                    </a:cubicBezTo>
                    <a:cubicBezTo>
                      <a:pt x="28" y="66"/>
                      <a:pt x="28" y="65"/>
                      <a:pt x="27" y="64"/>
                    </a:cubicBezTo>
                    <a:cubicBezTo>
                      <a:pt x="27" y="63"/>
                      <a:pt x="26" y="62"/>
                      <a:pt x="26" y="61"/>
                    </a:cubicBezTo>
                    <a:cubicBezTo>
                      <a:pt x="25" y="59"/>
                      <a:pt x="26" y="58"/>
                      <a:pt x="26" y="57"/>
                    </a:cubicBezTo>
                    <a:cubicBezTo>
                      <a:pt x="26" y="56"/>
                      <a:pt x="26" y="55"/>
                      <a:pt x="26" y="54"/>
                    </a:cubicBezTo>
                    <a:cubicBezTo>
                      <a:pt x="26" y="53"/>
                      <a:pt x="25" y="53"/>
                      <a:pt x="25" y="52"/>
                    </a:cubicBezTo>
                    <a:cubicBezTo>
                      <a:pt x="24" y="51"/>
                      <a:pt x="24" y="51"/>
                      <a:pt x="24" y="50"/>
                    </a:cubicBezTo>
                    <a:cubicBezTo>
                      <a:pt x="23" y="49"/>
                      <a:pt x="24" y="48"/>
                      <a:pt x="23" y="47"/>
                    </a:cubicBezTo>
                    <a:cubicBezTo>
                      <a:pt x="22" y="45"/>
                      <a:pt x="21" y="45"/>
                      <a:pt x="21" y="44"/>
                    </a:cubicBezTo>
                    <a:cubicBezTo>
                      <a:pt x="20" y="42"/>
                      <a:pt x="20" y="41"/>
                      <a:pt x="20" y="40"/>
                    </a:cubicBezTo>
                    <a:cubicBezTo>
                      <a:pt x="20" y="40"/>
                      <a:pt x="20" y="39"/>
                      <a:pt x="20" y="39"/>
                    </a:cubicBezTo>
                    <a:cubicBezTo>
                      <a:pt x="20" y="38"/>
                      <a:pt x="20" y="37"/>
                      <a:pt x="20" y="36"/>
                    </a:cubicBezTo>
                    <a:cubicBezTo>
                      <a:pt x="20" y="35"/>
                      <a:pt x="19" y="34"/>
                      <a:pt x="18" y="33"/>
                    </a:cubicBezTo>
                    <a:cubicBezTo>
                      <a:pt x="18" y="32"/>
                      <a:pt x="17" y="32"/>
                      <a:pt x="17" y="31"/>
                    </a:cubicBezTo>
                    <a:cubicBezTo>
                      <a:pt x="18" y="31"/>
                      <a:pt x="19" y="31"/>
                      <a:pt x="19" y="30"/>
                    </a:cubicBezTo>
                    <a:cubicBezTo>
                      <a:pt x="19" y="30"/>
                      <a:pt x="18" y="29"/>
                      <a:pt x="18" y="28"/>
                    </a:cubicBezTo>
                    <a:cubicBezTo>
                      <a:pt x="17" y="28"/>
                      <a:pt x="16" y="28"/>
                      <a:pt x="16" y="27"/>
                    </a:cubicBezTo>
                    <a:cubicBezTo>
                      <a:pt x="15" y="27"/>
                      <a:pt x="14" y="26"/>
                      <a:pt x="14" y="25"/>
                    </a:cubicBezTo>
                    <a:cubicBezTo>
                      <a:pt x="13" y="24"/>
                      <a:pt x="13" y="24"/>
                      <a:pt x="13" y="23"/>
                    </a:cubicBezTo>
                    <a:cubicBezTo>
                      <a:pt x="13" y="20"/>
                      <a:pt x="13" y="19"/>
                      <a:pt x="13" y="17"/>
                    </a:cubicBezTo>
                    <a:cubicBezTo>
                      <a:pt x="13" y="16"/>
                      <a:pt x="13" y="15"/>
                      <a:pt x="14" y="14"/>
                    </a:cubicBezTo>
                    <a:cubicBezTo>
                      <a:pt x="14" y="13"/>
                      <a:pt x="14" y="13"/>
                      <a:pt x="14" y="12"/>
                    </a:cubicBezTo>
                    <a:cubicBezTo>
                      <a:pt x="15" y="10"/>
                      <a:pt x="13" y="8"/>
                      <a:pt x="14" y="8"/>
                    </a:cubicBezTo>
                    <a:cubicBezTo>
                      <a:pt x="15" y="8"/>
                      <a:pt x="15" y="9"/>
                      <a:pt x="16" y="9"/>
                    </a:cubicBezTo>
                    <a:cubicBezTo>
                      <a:pt x="17" y="10"/>
                      <a:pt x="17" y="11"/>
                      <a:pt x="18" y="11"/>
                    </a:cubicBezTo>
                    <a:cubicBezTo>
                      <a:pt x="19" y="12"/>
                      <a:pt x="21" y="10"/>
                      <a:pt x="21" y="11"/>
                    </a:cubicBezTo>
                    <a:cubicBezTo>
                      <a:pt x="22" y="11"/>
                      <a:pt x="22" y="12"/>
                      <a:pt x="22" y="12"/>
                    </a:cubicBezTo>
                    <a:cubicBezTo>
                      <a:pt x="23" y="13"/>
                      <a:pt x="25" y="12"/>
                      <a:pt x="25" y="13"/>
                    </a:cubicBezTo>
                    <a:cubicBezTo>
                      <a:pt x="26" y="14"/>
                      <a:pt x="25" y="15"/>
                      <a:pt x="25" y="16"/>
                    </a:cubicBezTo>
                    <a:cubicBezTo>
                      <a:pt x="25" y="17"/>
                      <a:pt x="25" y="18"/>
                      <a:pt x="25" y="20"/>
                    </a:cubicBezTo>
                    <a:cubicBezTo>
                      <a:pt x="25" y="22"/>
                      <a:pt x="25" y="23"/>
                      <a:pt x="26" y="24"/>
                    </a:cubicBezTo>
                    <a:cubicBezTo>
                      <a:pt x="26" y="26"/>
                      <a:pt x="26" y="27"/>
                      <a:pt x="27" y="28"/>
                    </a:cubicBezTo>
                    <a:cubicBezTo>
                      <a:pt x="27" y="30"/>
                      <a:pt x="28" y="32"/>
                      <a:pt x="29" y="34"/>
                    </a:cubicBezTo>
                    <a:cubicBezTo>
                      <a:pt x="29" y="36"/>
                      <a:pt x="30" y="37"/>
                      <a:pt x="30" y="38"/>
                    </a:cubicBezTo>
                    <a:cubicBezTo>
                      <a:pt x="30" y="39"/>
                      <a:pt x="30" y="39"/>
                      <a:pt x="30" y="39"/>
                    </a:cubicBezTo>
                    <a:cubicBezTo>
                      <a:pt x="30" y="40"/>
                      <a:pt x="30" y="40"/>
                      <a:pt x="30" y="41"/>
                    </a:cubicBezTo>
                    <a:cubicBezTo>
                      <a:pt x="31" y="42"/>
                      <a:pt x="32" y="42"/>
                      <a:pt x="33" y="42"/>
                    </a:cubicBezTo>
                    <a:cubicBezTo>
                      <a:pt x="35" y="43"/>
                      <a:pt x="36" y="42"/>
                      <a:pt x="36" y="43"/>
                    </a:cubicBezTo>
                    <a:cubicBezTo>
                      <a:pt x="37" y="44"/>
                      <a:pt x="36" y="46"/>
                      <a:pt x="36" y="47"/>
                    </a:cubicBezTo>
                    <a:cubicBezTo>
                      <a:pt x="37" y="49"/>
                      <a:pt x="37" y="50"/>
                      <a:pt x="39" y="51"/>
                    </a:cubicBezTo>
                    <a:cubicBezTo>
                      <a:pt x="39" y="52"/>
                      <a:pt x="40" y="52"/>
                      <a:pt x="41" y="53"/>
                    </a:cubicBezTo>
                    <a:cubicBezTo>
                      <a:pt x="41" y="53"/>
                      <a:pt x="42" y="53"/>
                      <a:pt x="42" y="54"/>
                    </a:cubicBezTo>
                    <a:cubicBezTo>
                      <a:pt x="43" y="55"/>
                      <a:pt x="41" y="55"/>
                      <a:pt x="41" y="56"/>
                    </a:cubicBezTo>
                    <a:cubicBezTo>
                      <a:pt x="40" y="58"/>
                      <a:pt x="39" y="59"/>
                      <a:pt x="40" y="61"/>
                    </a:cubicBezTo>
                    <a:cubicBezTo>
                      <a:pt x="40" y="62"/>
                      <a:pt x="41" y="63"/>
                      <a:pt x="42" y="64"/>
                    </a:cubicBezTo>
                    <a:cubicBezTo>
                      <a:pt x="44" y="66"/>
                      <a:pt x="45" y="67"/>
                      <a:pt x="47" y="69"/>
                    </a:cubicBezTo>
                    <a:cubicBezTo>
                      <a:pt x="48" y="70"/>
                      <a:pt x="49" y="71"/>
                      <a:pt x="51" y="73"/>
                    </a:cubicBezTo>
                    <a:cubicBezTo>
                      <a:pt x="52" y="74"/>
                      <a:pt x="53" y="75"/>
                      <a:pt x="54" y="76"/>
                    </a:cubicBezTo>
                    <a:cubicBezTo>
                      <a:pt x="55" y="77"/>
                      <a:pt x="56" y="77"/>
                      <a:pt x="57" y="79"/>
                    </a:cubicBezTo>
                    <a:cubicBezTo>
                      <a:pt x="57" y="79"/>
                      <a:pt x="57" y="79"/>
                      <a:pt x="57" y="79"/>
                    </a:cubicBezTo>
                    <a:cubicBezTo>
                      <a:pt x="57" y="80"/>
                      <a:pt x="57" y="81"/>
                      <a:pt x="57" y="82"/>
                    </a:cubicBezTo>
                    <a:cubicBezTo>
                      <a:pt x="58" y="83"/>
                      <a:pt x="58" y="84"/>
                      <a:pt x="59" y="85"/>
                    </a:cubicBezTo>
                    <a:cubicBezTo>
                      <a:pt x="60" y="86"/>
                      <a:pt x="61" y="86"/>
                      <a:pt x="61" y="87"/>
                    </a:cubicBezTo>
                    <a:cubicBezTo>
                      <a:pt x="62" y="89"/>
                      <a:pt x="63" y="89"/>
                      <a:pt x="63" y="90"/>
                    </a:cubicBezTo>
                    <a:cubicBezTo>
                      <a:pt x="63" y="92"/>
                      <a:pt x="62" y="92"/>
                      <a:pt x="62" y="94"/>
                    </a:cubicBezTo>
                    <a:cubicBezTo>
                      <a:pt x="62" y="96"/>
                      <a:pt x="63" y="96"/>
                      <a:pt x="64" y="98"/>
                    </a:cubicBezTo>
                    <a:cubicBezTo>
                      <a:pt x="64" y="99"/>
                      <a:pt x="65" y="99"/>
                      <a:pt x="65" y="99"/>
                    </a:cubicBezTo>
                    <a:cubicBezTo>
                      <a:pt x="65" y="100"/>
                      <a:pt x="64" y="101"/>
                      <a:pt x="63" y="101"/>
                    </a:cubicBezTo>
                    <a:cubicBezTo>
                      <a:pt x="62" y="102"/>
                      <a:pt x="61" y="103"/>
                      <a:pt x="62" y="104"/>
                    </a:cubicBezTo>
                    <a:cubicBezTo>
                      <a:pt x="62" y="104"/>
                      <a:pt x="63" y="104"/>
                      <a:pt x="64" y="105"/>
                    </a:cubicBezTo>
                    <a:cubicBezTo>
                      <a:pt x="64" y="106"/>
                      <a:pt x="63" y="107"/>
                      <a:pt x="62" y="108"/>
                    </a:cubicBezTo>
                    <a:cubicBezTo>
                      <a:pt x="61" y="109"/>
                      <a:pt x="61" y="109"/>
                      <a:pt x="60" y="110"/>
                    </a:cubicBezTo>
                    <a:cubicBezTo>
                      <a:pt x="60" y="112"/>
                      <a:pt x="60" y="113"/>
                      <a:pt x="61" y="115"/>
                    </a:cubicBezTo>
                    <a:cubicBezTo>
                      <a:pt x="62" y="116"/>
                      <a:pt x="62" y="116"/>
                      <a:pt x="63" y="117"/>
                    </a:cubicBezTo>
                    <a:cubicBezTo>
                      <a:pt x="64" y="117"/>
                      <a:pt x="64" y="117"/>
                      <a:pt x="64" y="117"/>
                    </a:cubicBezTo>
                    <a:cubicBezTo>
                      <a:pt x="65" y="117"/>
                      <a:pt x="65" y="117"/>
                      <a:pt x="65" y="118"/>
                    </a:cubicBezTo>
                    <a:cubicBezTo>
                      <a:pt x="65" y="119"/>
                      <a:pt x="65" y="120"/>
                      <a:pt x="66" y="120"/>
                    </a:cubicBezTo>
                    <a:cubicBezTo>
                      <a:pt x="67" y="121"/>
                      <a:pt x="69" y="120"/>
                      <a:pt x="69" y="121"/>
                    </a:cubicBezTo>
                    <a:cubicBezTo>
                      <a:pt x="70" y="122"/>
                      <a:pt x="70" y="123"/>
                      <a:pt x="70" y="123"/>
                    </a:cubicBezTo>
                    <a:cubicBezTo>
                      <a:pt x="70" y="124"/>
                      <a:pt x="70" y="125"/>
                      <a:pt x="71" y="126"/>
                    </a:cubicBezTo>
                    <a:cubicBezTo>
                      <a:pt x="72" y="127"/>
                      <a:pt x="74" y="125"/>
                      <a:pt x="75" y="126"/>
                    </a:cubicBezTo>
                    <a:cubicBezTo>
                      <a:pt x="76" y="126"/>
                      <a:pt x="76" y="127"/>
                      <a:pt x="77" y="128"/>
                    </a:cubicBezTo>
                    <a:cubicBezTo>
                      <a:pt x="78" y="128"/>
                      <a:pt x="78" y="128"/>
                      <a:pt x="79" y="128"/>
                    </a:cubicBezTo>
                    <a:cubicBezTo>
                      <a:pt x="81" y="129"/>
                      <a:pt x="82" y="129"/>
                      <a:pt x="84" y="129"/>
                    </a:cubicBezTo>
                    <a:cubicBezTo>
                      <a:pt x="85" y="130"/>
                      <a:pt x="86" y="129"/>
                      <a:pt x="88" y="130"/>
                    </a:cubicBezTo>
                    <a:cubicBezTo>
                      <a:pt x="88" y="131"/>
                      <a:pt x="88" y="132"/>
                      <a:pt x="89" y="133"/>
                    </a:cubicBezTo>
                    <a:cubicBezTo>
                      <a:pt x="90" y="134"/>
                      <a:pt x="91" y="134"/>
                      <a:pt x="91" y="135"/>
                    </a:cubicBezTo>
                    <a:cubicBezTo>
                      <a:pt x="92" y="135"/>
                      <a:pt x="93" y="136"/>
                      <a:pt x="94" y="137"/>
                    </a:cubicBezTo>
                    <a:cubicBezTo>
                      <a:pt x="95" y="137"/>
                      <a:pt x="96" y="138"/>
                      <a:pt x="97" y="139"/>
                    </a:cubicBezTo>
                    <a:cubicBezTo>
                      <a:pt x="98" y="139"/>
                      <a:pt x="99" y="139"/>
                      <a:pt x="100" y="139"/>
                    </a:cubicBezTo>
                    <a:cubicBezTo>
                      <a:pt x="102" y="140"/>
                      <a:pt x="103" y="140"/>
                      <a:pt x="105" y="141"/>
                    </a:cubicBezTo>
                    <a:cubicBezTo>
                      <a:pt x="106" y="142"/>
                      <a:pt x="106" y="143"/>
                      <a:pt x="108" y="144"/>
                    </a:cubicBezTo>
                    <a:cubicBezTo>
                      <a:pt x="109" y="144"/>
                      <a:pt x="110" y="144"/>
                      <a:pt x="111" y="145"/>
                    </a:cubicBezTo>
                    <a:cubicBezTo>
                      <a:pt x="113" y="146"/>
                      <a:pt x="113" y="146"/>
                      <a:pt x="114" y="147"/>
                    </a:cubicBezTo>
                    <a:cubicBezTo>
                      <a:pt x="116" y="147"/>
                      <a:pt x="117" y="147"/>
                      <a:pt x="119" y="147"/>
                    </a:cubicBezTo>
                    <a:cubicBezTo>
                      <a:pt x="120" y="148"/>
                      <a:pt x="121" y="148"/>
                      <a:pt x="123" y="149"/>
                    </a:cubicBezTo>
                    <a:cubicBezTo>
                      <a:pt x="124" y="149"/>
                      <a:pt x="124" y="149"/>
                      <a:pt x="125" y="149"/>
                    </a:cubicBezTo>
                    <a:cubicBezTo>
                      <a:pt x="126" y="148"/>
                      <a:pt x="126" y="148"/>
                      <a:pt x="127" y="148"/>
                    </a:cubicBezTo>
                    <a:cubicBezTo>
                      <a:pt x="128" y="148"/>
                      <a:pt x="128" y="147"/>
                      <a:pt x="129" y="147"/>
                    </a:cubicBezTo>
                    <a:cubicBezTo>
                      <a:pt x="130" y="147"/>
                      <a:pt x="130" y="147"/>
                      <a:pt x="131" y="147"/>
                    </a:cubicBezTo>
                    <a:cubicBezTo>
                      <a:pt x="131" y="146"/>
                      <a:pt x="131" y="145"/>
                      <a:pt x="132" y="145"/>
                    </a:cubicBezTo>
                    <a:cubicBezTo>
                      <a:pt x="132" y="144"/>
                      <a:pt x="133" y="143"/>
                      <a:pt x="135" y="143"/>
                    </a:cubicBezTo>
                    <a:cubicBezTo>
                      <a:pt x="136" y="142"/>
                      <a:pt x="137" y="143"/>
                      <a:pt x="138" y="143"/>
                    </a:cubicBezTo>
                    <a:cubicBezTo>
                      <a:pt x="140" y="143"/>
                      <a:pt x="141" y="142"/>
                      <a:pt x="142" y="144"/>
                    </a:cubicBezTo>
                    <a:cubicBezTo>
                      <a:pt x="143" y="144"/>
                      <a:pt x="143" y="146"/>
                      <a:pt x="144" y="147"/>
                    </a:cubicBezTo>
                    <a:cubicBezTo>
                      <a:pt x="145" y="149"/>
                      <a:pt x="146" y="150"/>
                      <a:pt x="147" y="152"/>
                    </a:cubicBezTo>
                    <a:cubicBezTo>
                      <a:pt x="148" y="154"/>
                      <a:pt x="149" y="155"/>
                      <a:pt x="150" y="156"/>
                    </a:cubicBezTo>
                    <a:cubicBezTo>
                      <a:pt x="151" y="156"/>
                      <a:pt x="151" y="157"/>
                      <a:pt x="151" y="157"/>
                    </a:cubicBezTo>
                    <a:cubicBezTo>
                      <a:pt x="151" y="157"/>
                      <a:pt x="151" y="157"/>
                      <a:pt x="151" y="157"/>
                    </a:cubicBezTo>
                    <a:cubicBezTo>
                      <a:pt x="151" y="155"/>
                      <a:pt x="151" y="155"/>
                      <a:pt x="152" y="153"/>
                    </a:cubicBezTo>
                    <a:cubicBezTo>
                      <a:pt x="152" y="152"/>
                      <a:pt x="153" y="152"/>
                      <a:pt x="153" y="151"/>
                    </a:cubicBezTo>
                    <a:cubicBezTo>
                      <a:pt x="153" y="150"/>
                      <a:pt x="153" y="149"/>
                      <a:pt x="153" y="148"/>
                    </a:cubicBezTo>
                    <a:cubicBezTo>
                      <a:pt x="154" y="147"/>
                      <a:pt x="154" y="146"/>
                      <a:pt x="155" y="145"/>
                    </a:cubicBezTo>
                    <a:cubicBezTo>
                      <a:pt x="156" y="144"/>
                      <a:pt x="156" y="143"/>
                      <a:pt x="158" y="142"/>
                    </a:cubicBezTo>
                    <a:cubicBezTo>
                      <a:pt x="159" y="142"/>
                      <a:pt x="160" y="142"/>
                      <a:pt x="161" y="142"/>
                    </a:cubicBezTo>
                    <a:cubicBezTo>
                      <a:pt x="163" y="143"/>
                      <a:pt x="165" y="144"/>
                      <a:pt x="166" y="143"/>
                    </a:cubicBezTo>
                    <a:cubicBezTo>
                      <a:pt x="166" y="142"/>
                      <a:pt x="166" y="141"/>
                      <a:pt x="166" y="140"/>
                    </a:cubicBezTo>
                    <a:cubicBezTo>
                      <a:pt x="165" y="140"/>
                      <a:pt x="165" y="139"/>
                      <a:pt x="165" y="138"/>
                    </a:cubicBezTo>
                    <a:cubicBezTo>
                      <a:pt x="164" y="137"/>
                      <a:pt x="163" y="138"/>
                      <a:pt x="162" y="137"/>
                    </a:cubicBezTo>
                    <a:cubicBezTo>
                      <a:pt x="161" y="136"/>
                      <a:pt x="161" y="134"/>
                      <a:pt x="161" y="133"/>
                    </a:cubicBezTo>
                    <a:cubicBezTo>
                      <a:pt x="162" y="132"/>
                      <a:pt x="164" y="133"/>
                      <a:pt x="165" y="132"/>
                    </a:cubicBezTo>
                    <a:cubicBezTo>
                      <a:pt x="165" y="132"/>
                      <a:pt x="165" y="131"/>
                      <a:pt x="165" y="130"/>
                    </a:cubicBezTo>
                    <a:cubicBezTo>
                      <a:pt x="166" y="129"/>
                      <a:pt x="166" y="128"/>
                      <a:pt x="167" y="128"/>
                    </a:cubicBezTo>
                    <a:cubicBezTo>
                      <a:pt x="168" y="127"/>
                      <a:pt x="169" y="128"/>
                      <a:pt x="171" y="128"/>
                    </a:cubicBezTo>
                    <a:cubicBezTo>
                      <a:pt x="172" y="128"/>
                      <a:pt x="173" y="128"/>
                      <a:pt x="174" y="128"/>
                    </a:cubicBezTo>
                    <a:cubicBezTo>
                      <a:pt x="175" y="128"/>
                      <a:pt x="176" y="128"/>
                      <a:pt x="177" y="128"/>
                    </a:cubicBezTo>
                    <a:cubicBezTo>
                      <a:pt x="178" y="128"/>
                      <a:pt x="178" y="128"/>
                      <a:pt x="178" y="128"/>
                    </a:cubicBezTo>
                    <a:cubicBezTo>
                      <a:pt x="179" y="128"/>
                      <a:pt x="180" y="128"/>
                      <a:pt x="181" y="127"/>
                    </a:cubicBezTo>
                    <a:cubicBezTo>
                      <a:pt x="182" y="126"/>
                      <a:pt x="182" y="126"/>
                      <a:pt x="183" y="125"/>
                    </a:cubicBezTo>
                    <a:cubicBezTo>
                      <a:pt x="184" y="125"/>
                      <a:pt x="184" y="124"/>
                      <a:pt x="185" y="123"/>
                    </a:cubicBezTo>
                    <a:cubicBezTo>
                      <a:pt x="186" y="123"/>
                      <a:pt x="187" y="124"/>
                      <a:pt x="188" y="124"/>
                    </a:cubicBezTo>
                    <a:cubicBezTo>
                      <a:pt x="188" y="124"/>
                      <a:pt x="188" y="124"/>
                      <a:pt x="188" y="124"/>
                    </a:cubicBezTo>
                    <a:cubicBezTo>
                      <a:pt x="188" y="124"/>
                      <a:pt x="188" y="123"/>
                      <a:pt x="189" y="122"/>
                    </a:cubicBezTo>
                    <a:cubicBezTo>
                      <a:pt x="189" y="122"/>
                      <a:pt x="189" y="121"/>
                      <a:pt x="190" y="121"/>
                    </a:cubicBezTo>
                    <a:cubicBezTo>
                      <a:pt x="191" y="121"/>
                      <a:pt x="191" y="122"/>
                      <a:pt x="191" y="123"/>
                    </a:cubicBezTo>
                    <a:cubicBezTo>
                      <a:pt x="192" y="123"/>
                      <a:pt x="192" y="121"/>
                      <a:pt x="192" y="120"/>
                    </a:cubicBezTo>
                    <a:cubicBezTo>
                      <a:pt x="193" y="119"/>
                      <a:pt x="192" y="119"/>
                      <a:pt x="193" y="118"/>
                    </a:cubicBezTo>
                    <a:cubicBezTo>
                      <a:pt x="193" y="118"/>
                      <a:pt x="193" y="117"/>
                      <a:pt x="193" y="117"/>
                    </a:cubicBezTo>
                    <a:cubicBezTo>
                      <a:pt x="193" y="116"/>
                      <a:pt x="193" y="116"/>
                      <a:pt x="194" y="115"/>
                    </a:cubicBezTo>
                    <a:cubicBezTo>
                      <a:pt x="194" y="113"/>
                      <a:pt x="193" y="111"/>
                      <a:pt x="194" y="110"/>
                    </a:cubicBezTo>
                    <a:cubicBezTo>
                      <a:pt x="195" y="109"/>
                      <a:pt x="196" y="109"/>
                      <a:pt x="196" y="109"/>
                    </a:cubicBezTo>
                    <a:cubicBezTo>
                      <a:pt x="197" y="108"/>
                      <a:pt x="197" y="108"/>
                      <a:pt x="198" y="107"/>
                    </a:cubicBezTo>
                    <a:cubicBezTo>
                      <a:pt x="198" y="105"/>
                      <a:pt x="198" y="104"/>
                      <a:pt x="199" y="103"/>
                    </a:cubicBezTo>
                    <a:cubicBezTo>
                      <a:pt x="200" y="102"/>
                      <a:pt x="201" y="103"/>
                      <a:pt x="202" y="102"/>
                    </a:cubicBezTo>
                    <a:cubicBezTo>
                      <a:pt x="203" y="100"/>
                      <a:pt x="202" y="99"/>
                      <a:pt x="202" y="97"/>
                    </a:cubicBezTo>
                    <a:cubicBezTo>
                      <a:pt x="201" y="96"/>
                      <a:pt x="201" y="96"/>
                      <a:pt x="200" y="95"/>
                    </a:cubicBezTo>
                    <a:cubicBezTo>
                      <a:pt x="198" y="95"/>
                      <a:pt x="197" y="96"/>
                      <a:pt x="196" y="96"/>
                    </a:cubicBezTo>
                    <a:cubicBezTo>
                      <a:pt x="194" y="96"/>
                      <a:pt x="193" y="95"/>
                      <a:pt x="191" y="96"/>
                    </a:cubicBezTo>
                    <a:cubicBezTo>
                      <a:pt x="191" y="96"/>
                      <a:pt x="190" y="96"/>
                      <a:pt x="190" y="97"/>
                    </a:cubicBezTo>
                    <a:cubicBezTo>
                      <a:pt x="189" y="97"/>
                      <a:pt x="188" y="98"/>
                      <a:pt x="187" y="98"/>
                    </a:cubicBezTo>
                    <a:cubicBezTo>
                      <a:pt x="186" y="98"/>
                      <a:pt x="185" y="99"/>
                      <a:pt x="184" y="99"/>
                    </a:cubicBezTo>
                    <a:cubicBezTo>
                      <a:pt x="183" y="99"/>
                      <a:pt x="182" y="99"/>
                      <a:pt x="181" y="99"/>
                    </a:cubicBezTo>
                    <a:cubicBezTo>
                      <a:pt x="180" y="99"/>
                      <a:pt x="179" y="99"/>
                      <a:pt x="177" y="100"/>
                    </a:cubicBezTo>
                    <a:cubicBezTo>
                      <a:pt x="176" y="100"/>
                      <a:pt x="176" y="101"/>
                      <a:pt x="175" y="101"/>
                    </a:cubicBezTo>
                    <a:cubicBezTo>
                      <a:pt x="174" y="103"/>
                      <a:pt x="174" y="104"/>
                      <a:pt x="174" y="106"/>
                    </a:cubicBezTo>
                    <a:cubicBezTo>
                      <a:pt x="173" y="107"/>
                      <a:pt x="174" y="109"/>
                      <a:pt x="173" y="110"/>
                    </a:cubicBezTo>
                    <a:cubicBezTo>
                      <a:pt x="173" y="111"/>
                      <a:pt x="173" y="111"/>
                      <a:pt x="173" y="111"/>
                    </a:cubicBezTo>
                    <a:cubicBezTo>
                      <a:pt x="172" y="112"/>
                      <a:pt x="171" y="111"/>
                      <a:pt x="171" y="111"/>
                    </a:cubicBezTo>
                    <a:cubicBezTo>
                      <a:pt x="169" y="112"/>
                      <a:pt x="170" y="114"/>
                      <a:pt x="169" y="115"/>
                    </a:cubicBezTo>
                    <a:cubicBezTo>
                      <a:pt x="169" y="116"/>
                      <a:pt x="168" y="117"/>
                      <a:pt x="168" y="118"/>
                    </a:cubicBezTo>
                    <a:cubicBezTo>
                      <a:pt x="168" y="118"/>
                      <a:pt x="168" y="118"/>
                      <a:pt x="168" y="118"/>
                    </a:cubicBezTo>
                    <a:cubicBezTo>
                      <a:pt x="168" y="118"/>
                      <a:pt x="168" y="118"/>
                      <a:pt x="168" y="118"/>
                    </a:cubicBezTo>
                    <a:cubicBezTo>
                      <a:pt x="167" y="118"/>
                      <a:pt x="166" y="118"/>
                      <a:pt x="165" y="118"/>
                    </a:cubicBezTo>
                    <a:cubicBezTo>
                      <a:pt x="164" y="118"/>
                      <a:pt x="164" y="118"/>
                      <a:pt x="163" y="119"/>
                    </a:cubicBezTo>
                    <a:cubicBezTo>
                      <a:pt x="162" y="120"/>
                      <a:pt x="165" y="121"/>
                      <a:pt x="164" y="123"/>
                    </a:cubicBezTo>
                    <a:cubicBezTo>
                      <a:pt x="163" y="123"/>
                      <a:pt x="162" y="123"/>
                      <a:pt x="161" y="123"/>
                    </a:cubicBezTo>
                    <a:cubicBezTo>
                      <a:pt x="159" y="122"/>
                      <a:pt x="160" y="121"/>
                      <a:pt x="159" y="120"/>
                    </a:cubicBezTo>
                    <a:cubicBezTo>
                      <a:pt x="158" y="120"/>
                      <a:pt x="158" y="120"/>
                      <a:pt x="157" y="120"/>
                    </a:cubicBezTo>
                    <a:cubicBezTo>
                      <a:pt x="156" y="120"/>
                      <a:pt x="155" y="121"/>
                      <a:pt x="154" y="121"/>
                    </a:cubicBezTo>
                    <a:cubicBezTo>
                      <a:pt x="153" y="122"/>
                      <a:pt x="152" y="122"/>
                      <a:pt x="151" y="123"/>
                    </a:cubicBezTo>
                    <a:cubicBezTo>
                      <a:pt x="150" y="123"/>
                      <a:pt x="149" y="123"/>
                      <a:pt x="147" y="123"/>
                    </a:cubicBezTo>
                    <a:cubicBezTo>
                      <a:pt x="146" y="123"/>
                      <a:pt x="145" y="124"/>
                      <a:pt x="144" y="124"/>
                    </a:cubicBezTo>
                    <a:cubicBezTo>
                      <a:pt x="142" y="124"/>
                      <a:pt x="141" y="125"/>
                      <a:pt x="140" y="124"/>
                    </a:cubicBezTo>
                    <a:cubicBezTo>
                      <a:pt x="139" y="124"/>
                      <a:pt x="139" y="123"/>
                      <a:pt x="139" y="123"/>
                    </a:cubicBezTo>
                    <a:cubicBezTo>
                      <a:pt x="138" y="121"/>
                      <a:pt x="137" y="121"/>
                      <a:pt x="135" y="120"/>
                    </a:cubicBezTo>
                    <a:cubicBezTo>
                      <a:pt x="134" y="120"/>
                      <a:pt x="133" y="121"/>
                      <a:pt x="132" y="120"/>
                    </a:cubicBezTo>
                    <a:cubicBezTo>
                      <a:pt x="131" y="120"/>
                      <a:pt x="131" y="120"/>
                      <a:pt x="130" y="119"/>
                    </a:cubicBezTo>
                    <a:cubicBezTo>
                      <a:pt x="130" y="118"/>
                      <a:pt x="130" y="118"/>
                      <a:pt x="130" y="118"/>
                    </a:cubicBezTo>
                    <a:cubicBezTo>
                      <a:pt x="130" y="117"/>
                      <a:pt x="130" y="117"/>
                      <a:pt x="130" y="116"/>
                    </a:cubicBezTo>
                    <a:cubicBezTo>
                      <a:pt x="129" y="115"/>
                      <a:pt x="129" y="115"/>
                      <a:pt x="129" y="114"/>
                    </a:cubicBezTo>
                    <a:cubicBezTo>
                      <a:pt x="129" y="113"/>
                      <a:pt x="129" y="113"/>
                      <a:pt x="129" y="112"/>
                    </a:cubicBezTo>
                    <a:cubicBezTo>
                      <a:pt x="129" y="111"/>
                      <a:pt x="129" y="110"/>
                      <a:pt x="129" y="109"/>
                    </a:cubicBezTo>
                    <a:cubicBezTo>
                      <a:pt x="128" y="108"/>
                      <a:pt x="128" y="107"/>
                      <a:pt x="127" y="106"/>
                    </a:cubicBezTo>
                    <a:cubicBezTo>
                      <a:pt x="126" y="106"/>
                      <a:pt x="126" y="106"/>
                      <a:pt x="125" y="105"/>
                    </a:cubicBezTo>
                    <a:cubicBezTo>
                      <a:pt x="123" y="104"/>
                      <a:pt x="124" y="102"/>
                      <a:pt x="124" y="100"/>
                    </a:cubicBezTo>
                    <a:cubicBezTo>
                      <a:pt x="123" y="99"/>
                      <a:pt x="123" y="98"/>
                      <a:pt x="123" y="96"/>
                    </a:cubicBezTo>
                    <a:cubicBezTo>
                      <a:pt x="122" y="94"/>
                      <a:pt x="122" y="93"/>
                      <a:pt x="121" y="92"/>
                    </a:cubicBezTo>
                    <a:cubicBezTo>
                      <a:pt x="121" y="90"/>
                      <a:pt x="122" y="88"/>
                      <a:pt x="122" y="86"/>
                    </a:cubicBezTo>
                    <a:cubicBezTo>
                      <a:pt x="122" y="85"/>
                      <a:pt x="123" y="85"/>
                      <a:pt x="123" y="84"/>
                    </a:cubicBezTo>
                    <a:cubicBezTo>
                      <a:pt x="125" y="79"/>
                      <a:pt x="125" y="79"/>
                      <a:pt x="125" y="79"/>
                    </a:cubicBezTo>
                    <a:cubicBezTo>
                      <a:pt x="125" y="79"/>
                      <a:pt x="125" y="79"/>
                      <a:pt x="125" y="79"/>
                    </a:cubicBezTo>
                    <a:cubicBezTo>
                      <a:pt x="125" y="76"/>
                      <a:pt x="124" y="75"/>
                      <a:pt x="125" y="72"/>
                    </a:cubicBezTo>
                    <a:cubicBezTo>
                      <a:pt x="126" y="71"/>
                      <a:pt x="126" y="70"/>
                      <a:pt x="127" y="69"/>
                    </a:cubicBezTo>
                    <a:cubicBezTo>
                      <a:pt x="127" y="68"/>
                      <a:pt x="128" y="67"/>
                      <a:pt x="128" y="66"/>
                    </a:cubicBezTo>
                    <a:cubicBezTo>
                      <a:pt x="129" y="65"/>
                      <a:pt x="130" y="64"/>
                      <a:pt x="131" y="63"/>
                    </a:cubicBezTo>
                    <a:cubicBezTo>
                      <a:pt x="132" y="62"/>
                      <a:pt x="132" y="61"/>
                      <a:pt x="133" y="60"/>
                    </a:cubicBezTo>
                    <a:cubicBezTo>
                      <a:pt x="133" y="59"/>
                      <a:pt x="133" y="58"/>
                      <a:pt x="133" y="57"/>
                    </a:cubicBezTo>
                    <a:cubicBezTo>
                      <a:pt x="132" y="57"/>
                      <a:pt x="132" y="57"/>
                      <a:pt x="132" y="57"/>
                    </a:cubicBezTo>
                    <a:cubicBezTo>
                      <a:pt x="131" y="57"/>
                      <a:pt x="131" y="58"/>
                      <a:pt x="130" y="58"/>
                    </a:cubicBezTo>
                    <a:cubicBezTo>
                      <a:pt x="129" y="58"/>
                      <a:pt x="129" y="58"/>
                      <a:pt x="128" y="58"/>
                    </a:cubicBezTo>
                    <a:cubicBezTo>
                      <a:pt x="126" y="57"/>
                      <a:pt x="126" y="57"/>
                      <a:pt x="124" y="56"/>
                    </a:cubicBezTo>
                    <a:cubicBezTo>
                      <a:pt x="122" y="56"/>
                      <a:pt x="120" y="56"/>
                      <a:pt x="118" y="54"/>
                    </a:cubicBezTo>
                    <a:cubicBezTo>
                      <a:pt x="117" y="54"/>
                      <a:pt x="116" y="53"/>
                      <a:pt x="116" y="52"/>
                    </a:cubicBezTo>
                    <a:cubicBezTo>
                      <a:pt x="116" y="51"/>
                      <a:pt x="117" y="51"/>
                      <a:pt x="117" y="50"/>
                    </a:cubicBezTo>
                    <a:cubicBezTo>
                      <a:pt x="117" y="49"/>
                      <a:pt x="116" y="48"/>
                      <a:pt x="116" y="47"/>
                    </a:cubicBezTo>
                    <a:cubicBezTo>
                      <a:pt x="115" y="46"/>
                      <a:pt x="116" y="45"/>
                      <a:pt x="116" y="44"/>
                    </a:cubicBezTo>
                    <a:cubicBezTo>
                      <a:pt x="116" y="43"/>
                      <a:pt x="116" y="42"/>
                      <a:pt x="115" y="41"/>
                    </a:cubicBezTo>
                    <a:cubicBezTo>
                      <a:pt x="115" y="40"/>
                      <a:pt x="114" y="40"/>
                      <a:pt x="114" y="39"/>
                    </a:cubicBezTo>
                    <a:cubicBezTo>
                      <a:pt x="114" y="39"/>
                      <a:pt x="113" y="39"/>
                      <a:pt x="113" y="39"/>
                    </a:cubicBezTo>
                    <a:cubicBezTo>
                      <a:pt x="112" y="37"/>
                      <a:pt x="112" y="37"/>
                      <a:pt x="111" y="35"/>
                    </a:cubicBezTo>
                    <a:cubicBezTo>
                      <a:pt x="111" y="34"/>
                      <a:pt x="111" y="33"/>
                      <a:pt x="111" y="32"/>
                    </a:cubicBezTo>
                    <a:cubicBezTo>
                      <a:pt x="110" y="31"/>
                      <a:pt x="111" y="30"/>
                      <a:pt x="110" y="29"/>
                    </a:cubicBezTo>
                    <a:cubicBezTo>
                      <a:pt x="110" y="28"/>
                      <a:pt x="110" y="27"/>
                      <a:pt x="109" y="26"/>
                    </a:cubicBezTo>
                    <a:cubicBezTo>
                      <a:pt x="108" y="25"/>
                      <a:pt x="107" y="25"/>
                      <a:pt x="106" y="25"/>
                    </a:cubicBezTo>
                    <a:cubicBezTo>
                      <a:pt x="104" y="24"/>
                      <a:pt x="103" y="24"/>
                      <a:pt x="101" y="24"/>
                    </a:cubicBezTo>
                    <a:cubicBezTo>
                      <a:pt x="99" y="24"/>
                      <a:pt x="99" y="24"/>
                      <a:pt x="97" y="24"/>
                    </a:cubicBezTo>
                    <a:cubicBezTo>
                      <a:pt x="97" y="25"/>
                      <a:pt x="96" y="25"/>
                      <a:pt x="96" y="26"/>
                    </a:cubicBezTo>
                    <a:cubicBezTo>
                      <a:pt x="95" y="27"/>
                      <a:pt x="96" y="28"/>
                      <a:pt x="95" y="29"/>
                    </a:cubicBezTo>
                    <a:cubicBezTo>
                      <a:pt x="95" y="30"/>
                      <a:pt x="94" y="30"/>
                      <a:pt x="93" y="31"/>
                    </a:cubicBezTo>
                    <a:cubicBezTo>
                      <a:pt x="91" y="31"/>
                      <a:pt x="90" y="31"/>
                      <a:pt x="89" y="30"/>
                    </a:cubicBezTo>
                    <a:cubicBezTo>
                      <a:pt x="88" y="30"/>
                      <a:pt x="87" y="29"/>
                      <a:pt x="86" y="28"/>
                    </a:cubicBezTo>
                    <a:cubicBezTo>
                      <a:pt x="83" y="26"/>
                      <a:pt x="83" y="26"/>
                      <a:pt x="83" y="26"/>
                    </a:cubicBezTo>
                    <a:cubicBezTo>
                      <a:pt x="83" y="25"/>
                      <a:pt x="83" y="24"/>
                      <a:pt x="83" y="23"/>
                    </a:cubicBezTo>
                    <a:cubicBezTo>
                      <a:pt x="83" y="22"/>
                      <a:pt x="84" y="21"/>
                      <a:pt x="83" y="20"/>
                    </a:cubicBezTo>
                    <a:cubicBezTo>
                      <a:pt x="83" y="18"/>
                      <a:pt x="82" y="18"/>
                      <a:pt x="81" y="16"/>
                    </a:cubicBezTo>
                    <a:cubicBezTo>
                      <a:pt x="81" y="15"/>
                      <a:pt x="81" y="15"/>
                      <a:pt x="80" y="14"/>
                    </a:cubicBezTo>
                    <a:cubicBezTo>
                      <a:pt x="79" y="13"/>
                      <a:pt x="79" y="12"/>
                      <a:pt x="78" y="11"/>
                    </a:cubicBezTo>
                    <a:cubicBezTo>
                      <a:pt x="77" y="11"/>
                      <a:pt x="77" y="11"/>
                      <a:pt x="76" y="10"/>
                    </a:cubicBezTo>
                    <a:cubicBezTo>
                      <a:pt x="75" y="9"/>
                      <a:pt x="75" y="9"/>
                      <a:pt x="75" y="8"/>
                    </a:cubicBezTo>
                    <a:cubicBezTo>
                      <a:pt x="61" y="9"/>
                      <a:pt x="61" y="9"/>
                      <a:pt x="61" y="9"/>
                    </a:cubicBezTo>
                    <a:cubicBezTo>
                      <a:pt x="60" y="12"/>
                      <a:pt x="60" y="12"/>
                      <a:pt x="60" y="12"/>
                    </a:cubicBezTo>
                    <a:cubicBezTo>
                      <a:pt x="40" y="12"/>
                      <a:pt x="40" y="12"/>
                      <a:pt x="40" y="12"/>
                    </a:cubicBezTo>
                    <a:cubicBezTo>
                      <a:pt x="39" y="12"/>
                      <a:pt x="39" y="12"/>
                      <a:pt x="38" y="12"/>
                    </a:cubicBezTo>
                    <a:cubicBezTo>
                      <a:pt x="37" y="12"/>
                      <a:pt x="36" y="11"/>
                      <a:pt x="35" y="11"/>
                    </a:cubicBezTo>
                    <a:cubicBezTo>
                      <a:pt x="34" y="10"/>
                      <a:pt x="32" y="10"/>
                      <a:pt x="31" y="9"/>
                    </a:cubicBezTo>
                    <a:cubicBezTo>
                      <a:pt x="30" y="8"/>
                      <a:pt x="30" y="8"/>
                      <a:pt x="29" y="7"/>
                    </a:cubicBezTo>
                    <a:cubicBezTo>
                      <a:pt x="28" y="7"/>
                      <a:pt x="27" y="8"/>
                      <a:pt x="26" y="7"/>
                    </a:cubicBezTo>
                    <a:cubicBezTo>
                      <a:pt x="26" y="7"/>
                      <a:pt x="25" y="6"/>
                      <a:pt x="25" y="6"/>
                    </a:cubicBezTo>
                    <a:cubicBezTo>
                      <a:pt x="24" y="5"/>
                      <a:pt x="23" y="6"/>
                      <a:pt x="23" y="5"/>
                    </a:cubicBezTo>
                    <a:cubicBezTo>
                      <a:pt x="22" y="5"/>
                      <a:pt x="22" y="4"/>
                      <a:pt x="21" y="4"/>
                    </a:cubicBezTo>
                    <a:cubicBezTo>
                      <a:pt x="19" y="4"/>
                      <a:pt x="19" y="4"/>
                      <a:pt x="19" y="4"/>
                    </a:cubicBezTo>
                    <a:cubicBezTo>
                      <a:pt x="17" y="3"/>
                      <a:pt x="17" y="3"/>
                      <a:pt x="17" y="3"/>
                    </a:cubicBezTo>
                    <a:cubicBezTo>
                      <a:pt x="18" y="1"/>
                      <a:pt x="18" y="1"/>
                      <a:pt x="18" y="1"/>
                    </a:cubicBezTo>
                    <a:cubicBezTo>
                      <a:pt x="17" y="0"/>
                      <a:pt x="17" y="0"/>
                      <a:pt x="17" y="0"/>
                    </a:cubicBezTo>
                    <a:cubicBezTo>
                      <a:pt x="15" y="0"/>
                      <a:pt x="14" y="1"/>
                      <a:pt x="12" y="1"/>
                    </a:cubicBezTo>
                    <a:cubicBezTo>
                      <a:pt x="10" y="2"/>
                      <a:pt x="8" y="2"/>
                      <a:pt x="6" y="2"/>
                    </a:cubicBezTo>
                    <a:cubicBezTo>
                      <a:pt x="0" y="2"/>
                      <a:pt x="0" y="2"/>
                      <a:pt x="0" y="2"/>
                    </a:cubicBezTo>
                    <a:cubicBezTo>
                      <a:pt x="0" y="2"/>
                      <a:pt x="0" y="3"/>
                      <a:pt x="0" y="3"/>
                    </a:cubicBezTo>
                    <a:cubicBezTo>
                      <a:pt x="0" y="6"/>
                      <a:pt x="1" y="7"/>
                      <a:pt x="1"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16" name="Freeform 648"/>
              <p:cNvSpPr>
                <a:spLocks/>
              </p:cNvSpPr>
              <p:nvPr/>
            </p:nvSpPr>
            <p:spPr bwMode="auto">
              <a:xfrm>
                <a:off x="2184" y="2363"/>
                <a:ext cx="48" cy="64"/>
              </a:xfrm>
              <a:custGeom>
                <a:avLst/>
                <a:gdLst>
                  <a:gd name="T0" fmla="*/ 80 w 24"/>
                  <a:gd name="T1" fmla="*/ 512 h 32"/>
                  <a:gd name="T2" fmla="*/ 128 w 24"/>
                  <a:gd name="T3" fmla="*/ 496 h 32"/>
                  <a:gd name="T4" fmla="*/ 192 w 24"/>
                  <a:gd name="T5" fmla="*/ 496 h 32"/>
                  <a:gd name="T6" fmla="*/ 256 w 24"/>
                  <a:gd name="T7" fmla="*/ 464 h 32"/>
                  <a:gd name="T8" fmla="*/ 272 w 24"/>
                  <a:gd name="T9" fmla="*/ 416 h 32"/>
                  <a:gd name="T10" fmla="*/ 304 w 24"/>
                  <a:gd name="T11" fmla="*/ 336 h 32"/>
                  <a:gd name="T12" fmla="*/ 336 w 24"/>
                  <a:gd name="T13" fmla="*/ 288 h 32"/>
                  <a:gd name="T14" fmla="*/ 368 w 24"/>
                  <a:gd name="T15" fmla="*/ 224 h 32"/>
                  <a:gd name="T16" fmla="*/ 384 w 24"/>
                  <a:gd name="T17" fmla="*/ 224 h 32"/>
                  <a:gd name="T18" fmla="*/ 336 w 24"/>
                  <a:gd name="T19" fmla="*/ 160 h 32"/>
                  <a:gd name="T20" fmla="*/ 304 w 24"/>
                  <a:gd name="T21" fmla="*/ 112 h 32"/>
                  <a:gd name="T22" fmla="*/ 256 w 24"/>
                  <a:gd name="T23" fmla="*/ 112 h 32"/>
                  <a:gd name="T24" fmla="*/ 224 w 24"/>
                  <a:gd name="T25" fmla="*/ 80 h 32"/>
                  <a:gd name="T26" fmla="*/ 160 w 24"/>
                  <a:gd name="T27" fmla="*/ 64 h 32"/>
                  <a:gd name="T28" fmla="*/ 128 w 24"/>
                  <a:gd name="T29" fmla="*/ 32 h 32"/>
                  <a:gd name="T30" fmla="*/ 96 w 24"/>
                  <a:gd name="T31" fmla="*/ 0 h 32"/>
                  <a:gd name="T32" fmla="*/ 96 w 24"/>
                  <a:gd name="T33" fmla="*/ 16 h 32"/>
                  <a:gd name="T34" fmla="*/ 64 w 24"/>
                  <a:gd name="T35" fmla="*/ 64 h 32"/>
                  <a:gd name="T36" fmla="*/ 48 w 24"/>
                  <a:gd name="T37" fmla="*/ 112 h 32"/>
                  <a:gd name="T38" fmla="*/ 32 w 24"/>
                  <a:gd name="T39" fmla="*/ 240 h 32"/>
                  <a:gd name="T40" fmla="*/ 64 w 24"/>
                  <a:gd name="T41" fmla="*/ 320 h 32"/>
                  <a:gd name="T42" fmla="*/ 80 w 24"/>
                  <a:gd name="T43" fmla="*/ 384 h 32"/>
                  <a:gd name="T44" fmla="*/ 48 w 24"/>
                  <a:gd name="T45" fmla="*/ 432 h 32"/>
                  <a:gd name="T46" fmla="*/ 0 w 24"/>
                  <a:gd name="T47" fmla="*/ 496 h 32"/>
                  <a:gd name="T48" fmla="*/ 0 w 24"/>
                  <a:gd name="T49" fmla="*/ 496 h 32"/>
                  <a:gd name="T50" fmla="*/ 32 w 24"/>
                  <a:gd name="T51" fmla="*/ 512 h 32"/>
                  <a:gd name="T52" fmla="*/ 80 w 24"/>
                  <a:gd name="T53" fmla="*/ 512 h 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
                  <a:gd name="T82" fmla="*/ 0 h 32"/>
                  <a:gd name="T83" fmla="*/ 24 w 24"/>
                  <a:gd name="T84" fmla="*/ 32 h 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 h="32">
                    <a:moveTo>
                      <a:pt x="5" y="32"/>
                    </a:moveTo>
                    <a:cubicBezTo>
                      <a:pt x="6" y="31"/>
                      <a:pt x="7" y="31"/>
                      <a:pt x="8" y="31"/>
                    </a:cubicBezTo>
                    <a:cubicBezTo>
                      <a:pt x="10" y="31"/>
                      <a:pt x="11" y="32"/>
                      <a:pt x="12" y="31"/>
                    </a:cubicBezTo>
                    <a:cubicBezTo>
                      <a:pt x="14" y="31"/>
                      <a:pt x="15" y="30"/>
                      <a:pt x="16" y="29"/>
                    </a:cubicBezTo>
                    <a:cubicBezTo>
                      <a:pt x="16" y="28"/>
                      <a:pt x="16" y="27"/>
                      <a:pt x="17" y="26"/>
                    </a:cubicBezTo>
                    <a:cubicBezTo>
                      <a:pt x="18" y="25"/>
                      <a:pt x="18" y="23"/>
                      <a:pt x="19" y="21"/>
                    </a:cubicBezTo>
                    <a:cubicBezTo>
                      <a:pt x="20" y="20"/>
                      <a:pt x="20" y="19"/>
                      <a:pt x="21" y="18"/>
                    </a:cubicBezTo>
                    <a:cubicBezTo>
                      <a:pt x="22" y="16"/>
                      <a:pt x="22" y="16"/>
                      <a:pt x="23" y="14"/>
                    </a:cubicBezTo>
                    <a:cubicBezTo>
                      <a:pt x="24" y="14"/>
                      <a:pt x="24" y="14"/>
                      <a:pt x="24" y="14"/>
                    </a:cubicBezTo>
                    <a:cubicBezTo>
                      <a:pt x="22" y="13"/>
                      <a:pt x="22" y="12"/>
                      <a:pt x="21" y="10"/>
                    </a:cubicBezTo>
                    <a:cubicBezTo>
                      <a:pt x="21" y="9"/>
                      <a:pt x="21" y="7"/>
                      <a:pt x="19" y="7"/>
                    </a:cubicBezTo>
                    <a:cubicBezTo>
                      <a:pt x="18" y="6"/>
                      <a:pt x="17" y="7"/>
                      <a:pt x="16" y="7"/>
                    </a:cubicBezTo>
                    <a:cubicBezTo>
                      <a:pt x="15" y="6"/>
                      <a:pt x="15" y="5"/>
                      <a:pt x="14" y="5"/>
                    </a:cubicBezTo>
                    <a:cubicBezTo>
                      <a:pt x="13" y="4"/>
                      <a:pt x="11" y="5"/>
                      <a:pt x="10" y="4"/>
                    </a:cubicBezTo>
                    <a:cubicBezTo>
                      <a:pt x="9" y="4"/>
                      <a:pt x="9" y="2"/>
                      <a:pt x="8" y="2"/>
                    </a:cubicBezTo>
                    <a:cubicBezTo>
                      <a:pt x="7" y="1"/>
                      <a:pt x="7" y="0"/>
                      <a:pt x="6" y="0"/>
                    </a:cubicBezTo>
                    <a:cubicBezTo>
                      <a:pt x="6" y="1"/>
                      <a:pt x="6" y="1"/>
                      <a:pt x="6" y="1"/>
                    </a:cubicBezTo>
                    <a:cubicBezTo>
                      <a:pt x="5" y="2"/>
                      <a:pt x="5" y="3"/>
                      <a:pt x="4" y="4"/>
                    </a:cubicBezTo>
                    <a:cubicBezTo>
                      <a:pt x="4" y="5"/>
                      <a:pt x="3" y="6"/>
                      <a:pt x="3" y="7"/>
                    </a:cubicBezTo>
                    <a:cubicBezTo>
                      <a:pt x="2" y="10"/>
                      <a:pt x="1" y="12"/>
                      <a:pt x="2" y="15"/>
                    </a:cubicBezTo>
                    <a:cubicBezTo>
                      <a:pt x="3" y="17"/>
                      <a:pt x="4" y="18"/>
                      <a:pt x="4" y="20"/>
                    </a:cubicBezTo>
                    <a:cubicBezTo>
                      <a:pt x="5" y="21"/>
                      <a:pt x="5" y="22"/>
                      <a:pt x="5" y="24"/>
                    </a:cubicBezTo>
                    <a:cubicBezTo>
                      <a:pt x="4" y="25"/>
                      <a:pt x="3" y="26"/>
                      <a:pt x="3" y="27"/>
                    </a:cubicBezTo>
                    <a:cubicBezTo>
                      <a:pt x="2" y="28"/>
                      <a:pt x="1" y="29"/>
                      <a:pt x="0" y="31"/>
                    </a:cubicBezTo>
                    <a:cubicBezTo>
                      <a:pt x="0" y="31"/>
                      <a:pt x="0" y="31"/>
                      <a:pt x="0" y="31"/>
                    </a:cubicBezTo>
                    <a:cubicBezTo>
                      <a:pt x="1" y="31"/>
                      <a:pt x="1" y="32"/>
                      <a:pt x="2" y="32"/>
                    </a:cubicBezTo>
                    <a:cubicBezTo>
                      <a:pt x="4" y="32"/>
                      <a:pt x="4" y="32"/>
                      <a:pt x="5"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17" name="Freeform 649"/>
              <p:cNvSpPr>
                <a:spLocks/>
              </p:cNvSpPr>
              <p:nvPr/>
            </p:nvSpPr>
            <p:spPr bwMode="auto">
              <a:xfrm>
                <a:off x="1906" y="2253"/>
                <a:ext cx="202" cy="200"/>
              </a:xfrm>
              <a:custGeom>
                <a:avLst/>
                <a:gdLst>
                  <a:gd name="T0" fmla="*/ 1584 w 101"/>
                  <a:gd name="T1" fmla="*/ 480 h 100"/>
                  <a:gd name="T2" fmla="*/ 1472 w 101"/>
                  <a:gd name="T3" fmla="*/ 464 h 100"/>
                  <a:gd name="T4" fmla="*/ 1504 w 101"/>
                  <a:gd name="T5" fmla="*/ 352 h 100"/>
                  <a:gd name="T6" fmla="*/ 1408 w 101"/>
                  <a:gd name="T7" fmla="*/ 304 h 100"/>
                  <a:gd name="T8" fmla="*/ 1344 w 101"/>
                  <a:gd name="T9" fmla="*/ 304 h 100"/>
                  <a:gd name="T10" fmla="*/ 1296 w 101"/>
                  <a:gd name="T11" fmla="*/ 272 h 100"/>
                  <a:gd name="T12" fmla="*/ 1376 w 101"/>
                  <a:gd name="T13" fmla="*/ 192 h 100"/>
                  <a:gd name="T14" fmla="*/ 1312 w 101"/>
                  <a:gd name="T15" fmla="*/ 160 h 100"/>
                  <a:gd name="T16" fmla="*/ 1216 w 101"/>
                  <a:gd name="T17" fmla="*/ 192 h 100"/>
                  <a:gd name="T18" fmla="*/ 1104 w 101"/>
                  <a:gd name="T19" fmla="*/ 224 h 100"/>
                  <a:gd name="T20" fmla="*/ 1040 w 101"/>
                  <a:gd name="T21" fmla="*/ 288 h 100"/>
                  <a:gd name="T22" fmla="*/ 896 w 101"/>
                  <a:gd name="T23" fmla="*/ 224 h 100"/>
                  <a:gd name="T24" fmla="*/ 800 w 101"/>
                  <a:gd name="T25" fmla="*/ 208 h 100"/>
                  <a:gd name="T26" fmla="*/ 608 w 101"/>
                  <a:gd name="T27" fmla="*/ 208 h 100"/>
                  <a:gd name="T28" fmla="*/ 576 w 101"/>
                  <a:gd name="T29" fmla="*/ 112 h 100"/>
                  <a:gd name="T30" fmla="*/ 448 w 101"/>
                  <a:gd name="T31" fmla="*/ 96 h 100"/>
                  <a:gd name="T32" fmla="*/ 416 w 101"/>
                  <a:gd name="T33" fmla="*/ 0 h 100"/>
                  <a:gd name="T34" fmla="*/ 384 w 101"/>
                  <a:gd name="T35" fmla="*/ 48 h 100"/>
                  <a:gd name="T36" fmla="*/ 368 w 101"/>
                  <a:gd name="T37" fmla="*/ 112 h 100"/>
                  <a:gd name="T38" fmla="*/ 256 w 101"/>
                  <a:gd name="T39" fmla="*/ 160 h 100"/>
                  <a:gd name="T40" fmla="*/ 192 w 101"/>
                  <a:gd name="T41" fmla="*/ 160 h 100"/>
                  <a:gd name="T42" fmla="*/ 160 w 101"/>
                  <a:gd name="T43" fmla="*/ 128 h 100"/>
                  <a:gd name="T44" fmla="*/ 64 w 101"/>
                  <a:gd name="T45" fmla="*/ 224 h 100"/>
                  <a:gd name="T46" fmla="*/ 32 w 101"/>
                  <a:gd name="T47" fmla="*/ 336 h 100"/>
                  <a:gd name="T48" fmla="*/ 32 w 101"/>
                  <a:gd name="T49" fmla="*/ 416 h 100"/>
                  <a:gd name="T50" fmla="*/ 80 w 101"/>
                  <a:gd name="T51" fmla="*/ 544 h 100"/>
                  <a:gd name="T52" fmla="*/ 96 w 101"/>
                  <a:gd name="T53" fmla="*/ 688 h 100"/>
                  <a:gd name="T54" fmla="*/ 288 w 101"/>
                  <a:gd name="T55" fmla="*/ 720 h 100"/>
                  <a:gd name="T56" fmla="*/ 384 w 101"/>
                  <a:gd name="T57" fmla="*/ 800 h 100"/>
                  <a:gd name="T58" fmla="*/ 432 w 101"/>
                  <a:gd name="T59" fmla="*/ 832 h 100"/>
                  <a:gd name="T60" fmla="*/ 592 w 101"/>
                  <a:gd name="T61" fmla="*/ 832 h 100"/>
                  <a:gd name="T62" fmla="*/ 672 w 101"/>
                  <a:gd name="T63" fmla="*/ 832 h 100"/>
                  <a:gd name="T64" fmla="*/ 624 w 101"/>
                  <a:gd name="T65" fmla="*/ 992 h 100"/>
                  <a:gd name="T66" fmla="*/ 624 w 101"/>
                  <a:gd name="T67" fmla="*/ 1152 h 100"/>
                  <a:gd name="T68" fmla="*/ 624 w 101"/>
                  <a:gd name="T69" fmla="*/ 1264 h 100"/>
                  <a:gd name="T70" fmla="*/ 704 w 101"/>
                  <a:gd name="T71" fmla="*/ 1360 h 100"/>
                  <a:gd name="T72" fmla="*/ 736 w 101"/>
                  <a:gd name="T73" fmla="*/ 1488 h 100"/>
                  <a:gd name="T74" fmla="*/ 768 w 101"/>
                  <a:gd name="T75" fmla="*/ 1552 h 100"/>
                  <a:gd name="T76" fmla="*/ 912 w 101"/>
                  <a:gd name="T77" fmla="*/ 1584 h 100"/>
                  <a:gd name="T78" fmla="*/ 1056 w 101"/>
                  <a:gd name="T79" fmla="*/ 1472 h 100"/>
                  <a:gd name="T80" fmla="*/ 1152 w 101"/>
                  <a:gd name="T81" fmla="*/ 1344 h 100"/>
                  <a:gd name="T82" fmla="*/ 1056 w 101"/>
                  <a:gd name="T83" fmla="*/ 1264 h 100"/>
                  <a:gd name="T84" fmla="*/ 1008 w 101"/>
                  <a:gd name="T85" fmla="*/ 1120 h 100"/>
                  <a:gd name="T86" fmla="*/ 1088 w 101"/>
                  <a:gd name="T87" fmla="*/ 1136 h 100"/>
                  <a:gd name="T88" fmla="*/ 1168 w 101"/>
                  <a:gd name="T89" fmla="*/ 1152 h 100"/>
                  <a:gd name="T90" fmla="*/ 1280 w 101"/>
                  <a:gd name="T91" fmla="*/ 1120 h 100"/>
                  <a:gd name="T92" fmla="*/ 1376 w 101"/>
                  <a:gd name="T93" fmla="*/ 1088 h 100"/>
                  <a:gd name="T94" fmla="*/ 1456 w 101"/>
                  <a:gd name="T95" fmla="*/ 1040 h 100"/>
                  <a:gd name="T96" fmla="*/ 1504 w 101"/>
                  <a:gd name="T97" fmla="*/ 992 h 100"/>
                  <a:gd name="T98" fmla="*/ 1440 w 101"/>
                  <a:gd name="T99" fmla="*/ 832 h 100"/>
                  <a:gd name="T100" fmla="*/ 1440 w 101"/>
                  <a:gd name="T101" fmla="*/ 752 h 100"/>
                  <a:gd name="T102" fmla="*/ 1536 w 101"/>
                  <a:gd name="T103" fmla="*/ 704 h 100"/>
                  <a:gd name="T104" fmla="*/ 1520 w 101"/>
                  <a:gd name="T105" fmla="*/ 624 h 100"/>
                  <a:gd name="T106" fmla="*/ 1616 w 101"/>
                  <a:gd name="T107" fmla="*/ 544 h 100"/>
                  <a:gd name="T108" fmla="*/ 1616 w 101"/>
                  <a:gd name="T109" fmla="*/ 496 h 1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1"/>
                  <a:gd name="T166" fmla="*/ 0 h 100"/>
                  <a:gd name="T167" fmla="*/ 101 w 101"/>
                  <a:gd name="T168" fmla="*/ 100 h 1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1" h="100">
                    <a:moveTo>
                      <a:pt x="101" y="31"/>
                    </a:moveTo>
                    <a:cubicBezTo>
                      <a:pt x="100" y="30"/>
                      <a:pt x="100" y="30"/>
                      <a:pt x="99" y="30"/>
                    </a:cubicBezTo>
                    <a:cubicBezTo>
                      <a:pt x="97" y="30"/>
                      <a:pt x="96" y="31"/>
                      <a:pt x="94" y="31"/>
                    </a:cubicBezTo>
                    <a:cubicBezTo>
                      <a:pt x="93" y="30"/>
                      <a:pt x="92" y="30"/>
                      <a:pt x="92" y="29"/>
                    </a:cubicBezTo>
                    <a:cubicBezTo>
                      <a:pt x="91" y="27"/>
                      <a:pt x="93" y="27"/>
                      <a:pt x="94" y="26"/>
                    </a:cubicBezTo>
                    <a:cubicBezTo>
                      <a:pt x="94" y="24"/>
                      <a:pt x="94" y="23"/>
                      <a:pt x="94" y="22"/>
                    </a:cubicBezTo>
                    <a:cubicBezTo>
                      <a:pt x="93" y="20"/>
                      <a:pt x="92" y="20"/>
                      <a:pt x="91" y="19"/>
                    </a:cubicBezTo>
                    <a:cubicBezTo>
                      <a:pt x="90" y="19"/>
                      <a:pt x="89" y="19"/>
                      <a:pt x="88" y="19"/>
                    </a:cubicBezTo>
                    <a:cubicBezTo>
                      <a:pt x="86" y="18"/>
                      <a:pt x="85" y="19"/>
                      <a:pt x="84" y="19"/>
                    </a:cubicBezTo>
                    <a:cubicBezTo>
                      <a:pt x="84" y="19"/>
                      <a:pt x="84" y="19"/>
                      <a:pt x="84" y="19"/>
                    </a:cubicBezTo>
                    <a:cubicBezTo>
                      <a:pt x="84" y="19"/>
                      <a:pt x="83" y="19"/>
                      <a:pt x="83" y="19"/>
                    </a:cubicBezTo>
                    <a:cubicBezTo>
                      <a:pt x="82" y="19"/>
                      <a:pt x="82" y="18"/>
                      <a:pt x="81" y="17"/>
                    </a:cubicBezTo>
                    <a:cubicBezTo>
                      <a:pt x="81" y="16"/>
                      <a:pt x="81" y="15"/>
                      <a:pt x="82" y="14"/>
                    </a:cubicBezTo>
                    <a:cubicBezTo>
                      <a:pt x="83" y="13"/>
                      <a:pt x="86" y="14"/>
                      <a:pt x="86" y="12"/>
                    </a:cubicBezTo>
                    <a:cubicBezTo>
                      <a:pt x="86" y="11"/>
                      <a:pt x="85" y="11"/>
                      <a:pt x="84" y="11"/>
                    </a:cubicBezTo>
                    <a:cubicBezTo>
                      <a:pt x="83" y="10"/>
                      <a:pt x="83" y="10"/>
                      <a:pt x="82" y="10"/>
                    </a:cubicBezTo>
                    <a:cubicBezTo>
                      <a:pt x="80" y="10"/>
                      <a:pt x="79" y="11"/>
                      <a:pt x="78" y="11"/>
                    </a:cubicBezTo>
                    <a:cubicBezTo>
                      <a:pt x="77" y="12"/>
                      <a:pt x="77" y="12"/>
                      <a:pt x="76" y="12"/>
                    </a:cubicBezTo>
                    <a:cubicBezTo>
                      <a:pt x="74" y="13"/>
                      <a:pt x="73" y="12"/>
                      <a:pt x="72" y="12"/>
                    </a:cubicBezTo>
                    <a:cubicBezTo>
                      <a:pt x="71" y="13"/>
                      <a:pt x="70" y="13"/>
                      <a:pt x="69" y="14"/>
                    </a:cubicBezTo>
                    <a:cubicBezTo>
                      <a:pt x="68" y="14"/>
                      <a:pt x="67" y="14"/>
                      <a:pt x="66" y="15"/>
                    </a:cubicBezTo>
                    <a:cubicBezTo>
                      <a:pt x="65" y="16"/>
                      <a:pt x="66" y="17"/>
                      <a:pt x="65" y="18"/>
                    </a:cubicBezTo>
                    <a:cubicBezTo>
                      <a:pt x="63" y="19"/>
                      <a:pt x="62" y="17"/>
                      <a:pt x="60" y="16"/>
                    </a:cubicBezTo>
                    <a:cubicBezTo>
                      <a:pt x="58" y="16"/>
                      <a:pt x="57" y="15"/>
                      <a:pt x="56" y="14"/>
                    </a:cubicBezTo>
                    <a:cubicBezTo>
                      <a:pt x="55" y="14"/>
                      <a:pt x="55" y="13"/>
                      <a:pt x="54" y="13"/>
                    </a:cubicBezTo>
                    <a:cubicBezTo>
                      <a:pt x="53" y="12"/>
                      <a:pt x="52" y="13"/>
                      <a:pt x="50" y="13"/>
                    </a:cubicBezTo>
                    <a:cubicBezTo>
                      <a:pt x="48" y="13"/>
                      <a:pt x="47" y="13"/>
                      <a:pt x="44" y="13"/>
                    </a:cubicBezTo>
                    <a:cubicBezTo>
                      <a:pt x="42" y="13"/>
                      <a:pt x="39" y="15"/>
                      <a:pt x="38" y="13"/>
                    </a:cubicBezTo>
                    <a:cubicBezTo>
                      <a:pt x="37" y="12"/>
                      <a:pt x="38" y="11"/>
                      <a:pt x="37" y="9"/>
                    </a:cubicBezTo>
                    <a:cubicBezTo>
                      <a:pt x="37" y="8"/>
                      <a:pt x="37" y="8"/>
                      <a:pt x="36" y="7"/>
                    </a:cubicBezTo>
                    <a:cubicBezTo>
                      <a:pt x="35" y="6"/>
                      <a:pt x="34" y="7"/>
                      <a:pt x="32" y="6"/>
                    </a:cubicBezTo>
                    <a:cubicBezTo>
                      <a:pt x="31" y="6"/>
                      <a:pt x="30" y="7"/>
                      <a:pt x="28" y="6"/>
                    </a:cubicBezTo>
                    <a:cubicBezTo>
                      <a:pt x="27" y="5"/>
                      <a:pt x="30" y="3"/>
                      <a:pt x="28" y="2"/>
                    </a:cubicBezTo>
                    <a:cubicBezTo>
                      <a:pt x="28" y="1"/>
                      <a:pt x="27" y="0"/>
                      <a:pt x="26" y="0"/>
                    </a:cubicBezTo>
                    <a:cubicBezTo>
                      <a:pt x="24" y="0"/>
                      <a:pt x="23" y="0"/>
                      <a:pt x="22" y="1"/>
                    </a:cubicBezTo>
                    <a:cubicBezTo>
                      <a:pt x="22" y="2"/>
                      <a:pt x="24" y="2"/>
                      <a:pt x="24" y="3"/>
                    </a:cubicBezTo>
                    <a:cubicBezTo>
                      <a:pt x="25" y="4"/>
                      <a:pt x="26" y="5"/>
                      <a:pt x="25" y="5"/>
                    </a:cubicBezTo>
                    <a:cubicBezTo>
                      <a:pt x="25" y="7"/>
                      <a:pt x="24" y="6"/>
                      <a:pt x="23" y="7"/>
                    </a:cubicBezTo>
                    <a:cubicBezTo>
                      <a:pt x="21" y="8"/>
                      <a:pt x="20" y="7"/>
                      <a:pt x="18" y="7"/>
                    </a:cubicBezTo>
                    <a:cubicBezTo>
                      <a:pt x="17" y="8"/>
                      <a:pt x="17" y="9"/>
                      <a:pt x="16" y="10"/>
                    </a:cubicBezTo>
                    <a:cubicBezTo>
                      <a:pt x="14" y="11"/>
                      <a:pt x="14" y="14"/>
                      <a:pt x="12" y="13"/>
                    </a:cubicBezTo>
                    <a:cubicBezTo>
                      <a:pt x="11" y="12"/>
                      <a:pt x="13" y="11"/>
                      <a:pt x="12" y="10"/>
                    </a:cubicBezTo>
                    <a:cubicBezTo>
                      <a:pt x="12" y="9"/>
                      <a:pt x="11" y="8"/>
                      <a:pt x="11" y="8"/>
                    </a:cubicBezTo>
                    <a:cubicBezTo>
                      <a:pt x="10" y="8"/>
                      <a:pt x="10" y="8"/>
                      <a:pt x="10" y="8"/>
                    </a:cubicBezTo>
                    <a:cubicBezTo>
                      <a:pt x="8" y="9"/>
                      <a:pt x="7" y="8"/>
                      <a:pt x="5" y="10"/>
                    </a:cubicBezTo>
                    <a:cubicBezTo>
                      <a:pt x="4" y="11"/>
                      <a:pt x="4" y="12"/>
                      <a:pt x="4" y="14"/>
                    </a:cubicBezTo>
                    <a:cubicBezTo>
                      <a:pt x="4" y="15"/>
                      <a:pt x="4" y="16"/>
                      <a:pt x="4" y="17"/>
                    </a:cubicBezTo>
                    <a:cubicBezTo>
                      <a:pt x="3" y="19"/>
                      <a:pt x="3" y="20"/>
                      <a:pt x="2" y="21"/>
                    </a:cubicBezTo>
                    <a:cubicBezTo>
                      <a:pt x="1" y="22"/>
                      <a:pt x="0" y="22"/>
                      <a:pt x="0" y="24"/>
                    </a:cubicBezTo>
                    <a:cubicBezTo>
                      <a:pt x="0" y="25"/>
                      <a:pt x="2" y="25"/>
                      <a:pt x="2" y="26"/>
                    </a:cubicBezTo>
                    <a:cubicBezTo>
                      <a:pt x="3" y="28"/>
                      <a:pt x="3" y="29"/>
                      <a:pt x="3" y="30"/>
                    </a:cubicBezTo>
                    <a:cubicBezTo>
                      <a:pt x="4" y="32"/>
                      <a:pt x="5" y="32"/>
                      <a:pt x="5" y="34"/>
                    </a:cubicBezTo>
                    <a:cubicBezTo>
                      <a:pt x="5" y="35"/>
                      <a:pt x="5" y="36"/>
                      <a:pt x="5" y="38"/>
                    </a:cubicBezTo>
                    <a:cubicBezTo>
                      <a:pt x="5" y="40"/>
                      <a:pt x="5" y="42"/>
                      <a:pt x="6" y="43"/>
                    </a:cubicBezTo>
                    <a:cubicBezTo>
                      <a:pt x="8" y="45"/>
                      <a:pt x="9" y="45"/>
                      <a:pt x="11" y="45"/>
                    </a:cubicBezTo>
                    <a:cubicBezTo>
                      <a:pt x="14" y="46"/>
                      <a:pt x="15" y="45"/>
                      <a:pt x="18" y="45"/>
                    </a:cubicBezTo>
                    <a:cubicBezTo>
                      <a:pt x="20" y="45"/>
                      <a:pt x="21" y="45"/>
                      <a:pt x="23" y="46"/>
                    </a:cubicBezTo>
                    <a:cubicBezTo>
                      <a:pt x="24" y="47"/>
                      <a:pt x="24" y="48"/>
                      <a:pt x="24" y="50"/>
                    </a:cubicBezTo>
                    <a:cubicBezTo>
                      <a:pt x="24" y="50"/>
                      <a:pt x="25" y="50"/>
                      <a:pt x="25" y="50"/>
                    </a:cubicBezTo>
                    <a:cubicBezTo>
                      <a:pt x="25" y="51"/>
                      <a:pt x="26" y="52"/>
                      <a:pt x="27" y="52"/>
                    </a:cubicBezTo>
                    <a:cubicBezTo>
                      <a:pt x="28" y="53"/>
                      <a:pt x="29" y="52"/>
                      <a:pt x="31" y="52"/>
                    </a:cubicBezTo>
                    <a:cubicBezTo>
                      <a:pt x="33" y="52"/>
                      <a:pt x="35" y="52"/>
                      <a:pt x="37" y="52"/>
                    </a:cubicBezTo>
                    <a:cubicBezTo>
                      <a:pt x="38" y="52"/>
                      <a:pt x="39" y="51"/>
                      <a:pt x="40" y="51"/>
                    </a:cubicBezTo>
                    <a:cubicBezTo>
                      <a:pt x="41" y="51"/>
                      <a:pt x="41" y="52"/>
                      <a:pt x="42" y="52"/>
                    </a:cubicBezTo>
                    <a:cubicBezTo>
                      <a:pt x="43" y="54"/>
                      <a:pt x="41" y="56"/>
                      <a:pt x="40" y="58"/>
                    </a:cubicBezTo>
                    <a:cubicBezTo>
                      <a:pt x="40" y="60"/>
                      <a:pt x="39" y="61"/>
                      <a:pt x="39" y="62"/>
                    </a:cubicBezTo>
                    <a:cubicBezTo>
                      <a:pt x="38" y="65"/>
                      <a:pt x="38" y="66"/>
                      <a:pt x="38" y="68"/>
                    </a:cubicBezTo>
                    <a:cubicBezTo>
                      <a:pt x="38" y="69"/>
                      <a:pt x="39" y="70"/>
                      <a:pt x="39" y="72"/>
                    </a:cubicBezTo>
                    <a:cubicBezTo>
                      <a:pt x="40" y="73"/>
                      <a:pt x="42" y="74"/>
                      <a:pt x="42" y="76"/>
                    </a:cubicBezTo>
                    <a:cubicBezTo>
                      <a:pt x="42" y="77"/>
                      <a:pt x="40" y="77"/>
                      <a:pt x="39" y="79"/>
                    </a:cubicBezTo>
                    <a:cubicBezTo>
                      <a:pt x="39" y="80"/>
                      <a:pt x="39" y="81"/>
                      <a:pt x="40" y="82"/>
                    </a:cubicBezTo>
                    <a:cubicBezTo>
                      <a:pt x="41" y="84"/>
                      <a:pt x="43" y="83"/>
                      <a:pt x="44" y="85"/>
                    </a:cubicBezTo>
                    <a:cubicBezTo>
                      <a:pt x="45" y="86"/>
                      <a:pt x="45" y="87"/>
                      <a:pt x="45" y="89"/>
                    </a:cubicBezTo>
                    <a:cubicBezTo>
                      <a:pt x="46" y="90"/>
                      <a:pt x="46" y="91"/>
                      <a:pt x="46" y="93"/>
                    </a:cubicBezTo>
                    <a:cubicBezTo>
                      <a:pt x="47" y="95"/>
                      <a:pt x="47" y="96"/>
                      <a:pt x="47" y="96"/>
                    </a:cubicBezTo>
                    <a:cubicBezTo>
                      <a:pt x="48" y="97"/>
                      <a:pt x="48" y="97"/>
                      <a:pt x="48" y="97"/>
                    </a:cubicBezTo>
                    <a:cubicBezTo>
                      <a:pt x="49" y="98"/>
                      <a:pt x="50" y="99"/>
                      <a:pt x="52" y="99"/>
                    </a:cubicBezTo>
                    <a:cubicBezTo>
                      <a:pt x="54" y="99"/>
                      <a:pt x="55" y="100"/>
                      <a:pt x="57" y="99"/>
                    </a:cubicBezTo>
                    <a:cubicBezTo>
                      <a:pt x="59" y="98"/>
                      <a:pt x="59" y="97"/>
                      <a:pt x="61" y="96"/>
                    </a:cubicBezTo>
                    <a:cubicBezTo>
                      <a:pt x="63" y="94"/>
                      <a:pt x="64" y="93"/>
                      <a:pt x="66" y="92"/>
                    </a:cubicBezTo>
                    <a:cubicBezTo>
                      <a:pt x="67" y="91"/>
                      <a:pt x="68" y="90"/>
                      <a:pt x="69" y="89"/>
                    </a:cubicBezTo>
                    <a:cubicBezTo>
                      <a:pt x="71" y="87"/>
                      <a:pt x="73" y="86"/>
                      <a:pt x="72" y="84"/>
                    </a:cubicBezTo>
                    <a:cubicBezTo>
                      <a:pt x="71" y="82"/>
                      <a:pt x="68" y="85"/>
                      <a:pt x="66" y="83"/>
                    </a:cubicBezTo>
                    <a:cubicBezTo>
                      <a:pt x="65" y="82"/>
                      <a:pt x="66" y="80"/>
                      <a:pt x="66" y="79"/>
                    </a:cubicBezTo>
                    <a:cubicBezTo>
                      <a:pt x="66" y="77"/>
                      <a:pt x="66" y="76"/>
                      <a:pt x="66" y="75"/>
                    </a:cubicBezTo>
                    <a:cubicBezTo>
                      <a:pt x="65" y="73"/>
                      <a:pt x="61" y="71"/>
                      <a:pt x="63" y="70"/>
                    </a:cubicBezTo>
                    <a:cubicBezTo>
                      <a:pt x="63" y="70"/>
                      <a:pt x="64" y="70"/>
                      <a:pt x="65" y="70"/>
                    </a:cubicBezTo>
                    <a:cubicBezTo>
                      <a:pt x="66" y="70"/>
                      <a:pt x="67" y="70"/>
                      <a:pt x="68" y="71"/>
                    </a:cubicBezTo>
                    <a:cubicBezTo>
                      <a:pt x="70" y="71"/>
                      <a:pt x="70" y="71"/>
                      <a:pt x="71" y="71"/>
                    </a:cubicBezTo>
                    <a:cubicBezTo>
                      <a:pt x="72" y="71"/>
                      <a:pt x="73" y="71"/>
                      <a:pt x="73" y="72"/>
                    </a:cubicBezTo>
                    <a:cubicBezTo>
                      <a:pt x="75" y="72"/>
                      <a:pt x="75" y="74"/>
                      <a:pt x="76" y="74"/>
                    </a:cubicBezTo>
                    <a:cubicBezTo>
                      <a:pt x="78" y="74"/>
                      <a:pt x="78" y="71"/>
                      <a:pt x="80" y="70"/>
                    </a:cubicBezTo>
                    <a:cubicBezTo>
                      <a:pt x="80" y="70"/>
                      <a:pt x="81" y="70"/>
                      <a:pt x="82" y="70"/>
                    </a:cubicBezTo>
                    <a:cubicBezTo>
                      <a:pt x="84" y="69"/>
                      <a:pt x="84" y="69"/>
                      <a:pt x="86" y="68"/>
                    </a:cubicBezTo>
                    <a:cubicBezTo>
                      <a:pt x="87" y="68"/>
                      <a:pt x="88" y="68"/>
                      <a:pt x="89" y="67"/>
                    </a:cubicBezTo>
                    <a:cubicBezTo>
                      <a:pt x="90" y="66"/>
                      <a:pt x="90" y="66"/>
                      <a:pt x="91" y="65"/>
                    </a:cubicBezTo>
                    <a:cubicBezTo>
                      <a:pt x="92" y="64"/>
                      <a:pt x="93" y="63"/>
                      <a:pt x="94" y="62"/>
                    </a:cubicBezTo>
                    <a:cubicBezTo>
                      <a:pt x="94" y="62"/>
                      <a:pt x="94" y="62"/>
                      <a:pt x="94" y="62"/>
                    </a:cubicBezTo>
                    <a:cubicBezTo>
                      <a:pt x="93" y="60"/>
                      <a:pt x="92" y="59"/>
                      <a:pt x="92" y="57"/>
                    </a:cubicBezTo>
                    <a:cubicBezTo>
                      <a:pt x="91" y="55"/>
                      <a:pt x="91" y="54"/>
                      <a:pt x="90" y="52"/>
                    </a:cubicBezTo>
                    <a:cubicBezTo>
                      <a:pt x="90" y="51"/>
                      <a:pt x="90" y="50"/>
                      <a:pt x="90" y="50"/>
                    </a:cubicBezTo>
                    <a:cubicBezTo>
                      <a:pt x="90" y="49"/>
                      <a:pt x="90" y="48"/>
                      <a:pt x="90" y="47"/>
                    </a:cubicBezTo>
                    <a:cubicBezTo>
                      <a:pt x="91" y="45"/>
                      <a:pt x="93" y="46"/>
                      <a:pt x="94" y="45"/>
                    </a:cubicBezTo>
                    <a:cubicBezTo>
                      <a:pt x="95" y="45"/>
                      <a:pt x="96" y="45"/>
                      <a:pt x="96" y="44"/>
                    </a:cubicBezTo>
                    <a:cubicBezTo>
                      <a:pt x="97" y="43"/>
                      <a:pt x="95" y="43"/>
                      <a:pt x="95" y="42"/>
                    </a:cubicBezTo>
                    <a:cubicBezTo>
                      <a:pt x="94" y="41"/>
                      <a:pt x="95" y="40"/>
                      <a:pt x="95" y="39"/>
                    </a:cubicBezTo>
                    <a:cubicBezTo>
                      <a:pt x="96" y="37"/>
                      <a:pt x="97" y="37"/>
                      <a:pt x="99" y="36"/>
                    </a:cubicBezTo>
                    <a:cubicBezTo>
                      <a:pt x="99" y="35"/>
                      <a:pt x="100" y="35"/>
                      <a:pt x="101" y="34"/>
                    </a:cubicBezTo>
                    <a:cubicBezTo>
                      <a:pt x="101" y="34"/>
                      <a:pt x="101" y="33"/>
                      <a:pt x="101" y="32"/>
                    </a:cubicBezTo>
                    <a:cubicBezTo>
                      <a:pt x="101" y="31"/>
                      <a:pt x="101" y="31"/>
                      <a:pt x="101"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18" name="Freeform 650"/>
              <p:cNvSpPr>
                <a:spLocks/>
              </p:cNvSpPr>
              <p:nvPr/>
            </p:nvSpPr>
            <p:spPr bwMode="auto">
              <a:xfrm>
                <a:off x="2168" y="2986"/>
                <a:ext cx="86" cy="85"/>
              </a:xfrm>
              <a:custGeom>
                <a:avLst/>
                <a:gdLst>
                  <a:gd name="T0" fmla="*/ 576 w 43"/>
                  <a:gd name="T1" fmla="*/ 389 h 42"/>
                  <a:gd name="T2" fmla="*/ 544 w 43"/>
                  <a:gd name="T3" fmla="*/ 316 h 42"/>
                  <a:gd name="T4" fmla="*/ 512 w 43"/>
                  <a:gd name="T5" fmla="*/ 233 h 42"/>
                  <a:gd name="T6" fmla="*/ 464 w 43"/>
                  <a:gd name="T7" fmla="*/ 233 h 42"/>
                  <a:gd name="T8" fmla="*/ 416 w 43"/>
                  <a:gd name="T9" fmla="*/ 200 h 42"/>
                  <a:gd name="T10" fmla="*/ 384 w 43"/>
                  <a:gd name="T11" fmla="*/ 164 h 42"/>
                  <a:gd name="T12" fmla="*/ 336 w 43"/>
                  <a:gd name="T13" fmla="*/ 148 h 42"/>
                  <a:gd name="T14" fmla="*/ 304 w 43"/>
                  <a:gd name="T15" fmla="*/ 81 h 42"/>
                  <a:gd name="T16" fmla="*/ 256 w 43"/>
                  <a:gd name="T17" fmla="*/ 99 h 42"/>
                  <a:gd name="T18" fmla="*/ 240 w 43"/>
                  <a:gd name="T19" fmla="*/ 115 h 42"/>
                  <a:gd name="T20" fmla="*/ 224 w 43"/>
                  <a:gd name="T21" fmla="*/ 81 h 42"/>
                  <a:gd name="T22" fmla="*/ 208 w 43"/>
                  <a:gd name="T23" fmla="*/ 32 h 42"/>
                  <a:gd name="T24" fmla="*/ 160 w 43"/>
                  <a:gd name="T25" fmla="*/ 0 h 42"/>
                  <a:gd name="T26" fmla="*/ 112 w 43"/>
                  <a:gd name="T27" fmla="*/ 0 h 42"/>
                  <a:gd name="T28" fmla="*/ 64 w 43"/>
                  <a:gd name="T29" fmla="*/ 16 h 42"/>
                  <a:gd name="T30" fmla="*/ 32 w 43"/>
                  <a:gd name="T31" fmla="*/ 0 h 42"/>
                  <a:gd name="T32" fmla="*/ 16 w 43"/>
                  <a:gd name="T33" fmla="*/ 16 h 42"/>
                  <a:gd name="T34" fmla="*/ 0 w 43"/>
                  <a:gd name="T35" fmla="*/ 32 h 42"/>
                  <a:gd name="T36" fmla="*/ 16 w 43"/>
                  <a:gd name="T37" fmla="*/ 65 h 42"/>
                  <a:gd name="T38" fmla="*/ 0 w 43"/>
                  <a:gd name="T39" fmla="*/ 148 h 42"/>
                  <a:gd name="T40" fmla="*/ 16 w 43"/>
                  <a:gd name="T41" fmla="*/ 217 h 42"/>
                  <a:gd name="T42" fmla="*/ 0 w 43"/>
                  <a:gd name="T43" fmla="*/ 316 h 42"/>
                  <a:gd name="T44" fmla="*/ 16 w 43"/>
                  <a:gd name="T45" fmla="*/ 372 h 42"/>
                  <a:gd name="T46" fmla="*/ 16 w 43"/>
                  <a:gd name="T47" fmla="*/ 421 h 42"/>
                  <a:gd name="T48" fmla="*/ 16 w 43"/>
                  <a:gd name="T49" fmla="*/ 472 h 42"/>
                  <a:gd name="T50" fmla="*/ 16 w 43"/>
                  <a:gd name="T51" fmla="*/ 520 h 42"/>
                  <a:gd name="T52" fmla="*/ 32 w 43"/>
                  <a:gd name="T53" fmla="*/ 573 h 42"/>
                  <a:gd name="T54" fmla="*/ 48 w 43"/>
                  <a:gd name="T55" fmla="*/ 573 h 42"/>
                  <a:gd name="T56" fmla="*/ 96 w 43"/>
                  <a:gd name="T57" fmla="*/ 589 h 42"/>
                  <a:gd name="T58" fmla="*/ 128 w 43"/>
                  <a:gd name="T59" fmla="*/ 623 h 42"/>
                  <a:gd name="T60" fmla="*/ 160 w 43"/>
                  <a:gd name="T61" fmla="*/ 623 h 42"/>
                  <a:gd name="T62" fmla="*/ 208 w 43"/>
                  <a:gd name="T63" fmla="*/ 640 h 42"/>
                  <a:gd name="T64" fmla="*/ 256 w 43"/>
                  <a:gd name="T65" fmla="*/ 672 h 42"/>
                  <a:gd name="T66" fmla="*/ 304 w 43"/>
                  <a:gd name="T67" fmla="*/ 704 h 42"/>
                  <a:gd name="T68" fmla="*/ 352 w 43"/>
                  <a:gd name="T69" fmla="*/ 688 h 42"/>
                  <a:gd name="T70" fmla="*/ 400 w 43"/>
                  <a:gd name="T71" fmla="*/ 672 h 42"/>
                  <a:gd name="T72" fmla="*/ 432 w 43"/>
                  <a:gd name="T73" fmla="*/ 672 h 42"/>
                  <a:gd name="T74" fmla="*/ 464 w 43"/>
                  <a:gd name="T75" fmla="*/ 704 h 42"/>
                  <a:gd name="T76" fmla="*/ 528 w 43"/>
                  <a:gd name="T77" fmla="*/ 656 h 42"/>
                  <a:gd name="T78" fmla="*/ 560 w 43"/>
                  <a:gd name="T79" fmla="*/ 640 h 42"/>
                  <a:gd name="T80" fmla="*/ 608 w 43"/>
                  <a:gd name="T81" fmla="*/ 589 h 42"/>
                  <a:gd name="T82" fmla="*/ 608 w 43"/>
                  <a:gd name="T83" fmla="*/ 520 h 42"/>
                  <a:gd name="T84" fmla="*/ 656 w 43"/>
                  <a:gd name="T85" fmla="*/ 472 h 42"/>
                  <a:gd name="T86" fmla="*/ 688 w 43"/>
                  <a:gd name="T87" fmla="*/ 421 h 42"/>
                  <a:gd name="T88" fmla="*/ 672 w 43"/>
                  <a:gd name="T89" fmla="*/ 439 h 42"/>
                  <a:gd name="T90" fmla="*/ 576 w 43"/>
                  <a:gd name="T91" fmla="*/ 389 h 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
                  <a:gd name="T139" fmla="*/ 0 h 42"/>
                  <a:gd name="T140" fmla="*/ 43 w 43"/>
                  <a:gd name="T141" fmla="*/ 42 h 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 h="42">
                    <a:moveTo>
                      <a:pt x="36" y="23"/>
                    </a:moveTo>
                    <a:cubicBezTo>
                      <a:pt x="35" y="22"/>
                      <a:pt x="35" y="20"/>
                      <a:pt x="34" y="19"/>
                    </a:cubicBezTo>
                    <a:cubicBezTo>
                      <a:pt x="34" y="17"/>
                      <a:pt x="34" y="15"/>
                      <a:pt x="32" y="14"/>
                    </a:cubicBezTo>
                    <a:cubicBezTo>
                      <a:pt x="31" y="14"/>
                      <a:pt x="30" y="14"/>
                      <a:pt x="29" y="14"/>
                    </a:cubicBezTo>
                    <a:cubicBezTo>
                      <a:pt x="28" y="14"/>
                      <a:pt x="27" y="12"/>
                      <a:pt x="26" y="12"/>
                    </a:cubicBezTo>
                    <a:cubicBezTo>
                      <a:pt x="25" y="11"/>
                      <a:pt x="25" y="11"/>
                      <a:pt x="24" y="10"/>
                    </a:cubicBezTo>
                    <a:cubicBezTo>
                      <a:pt x="22" y="10"/>
                      <a:pt x="22" y="10"/>
                      <a:pt x="21" y="9"/>
                    </a:cubicBezTo>
                    <a:cubicBezTo>
                      <a:pt x="20" y="7"/>
                      <a:pt x="20" y="6"/>
                      <a:pt x="19" y="5"/>
                    </a:cubicBezTo>
                    <a:cubicBezTo>
                      <a:pt x="18" y="5"/>
                      <a:pt x="17" y="5"/>
                      <a:pt x="16" y="6"/>
                    </a:cubicBezTo>
                    <a:cubicBezTo>
                      <a:pt x="15" y="6"/>
                      <a:pt x="15" y="7"/>
                      <a:pt x="15" y="7"/>
                    </a:cubicBezTo>
                    <a:cubicBezTo>
                      <a:pt x="14" y="8"/>
                      <a:pt x="14" y="6"/>
                      <a:pt x="14" y="5"/>
                    </a:cubicBezTo>
                    <a:cubicBezTo>
                      <a:pt x="13" y="3"/>
                      <a:pt x="13" y="2"/>
                      <a:pt x="13" y="2"/>
                    </a:cubicBezTo>
                    <a:cubicBezTo>
                      <a:pt x="12" y="1"/>
                      <a:pt x="11" y="1"/>
                      <a:pt x="10" y="0"/>
                    </a:cubicBezTo>
                    <a:cubicBezTo>
                      <a:pt x="9" y="0"/>
                      <a:pt x="8" y="0"/>
                      <a:pt x="7" y="0"/>
                    </a:cubicBezTo>
                    <a:cubicBezTo>
                      <a:pt x="6" y="0"/>
                      <a:pt x="6" y="0"/>
                      <a:pt x="4" y="1"/>
                    </a:cubicBezTo>
                    <a:cubicBezTo>
                      <a:pt x="2" y="0"/>
                      <a:pt x="2" y="0"/>
                      <a:pt x="2" y="0"/>
                    </a:cubicBezTo>
                    <a:cubicBezTo>
                      <a:pt x="1" y="1"/>
                      <a:pt x="1" y="1"/>
                      <a:pt x="1" y="1"/>
                    </a:cubicBezTo>
                    <a:cubicBezTo>
                      <a:pt x="1" y="1"/>
                      <a:pt x="0" y="1"/>
                      <a:pt x="0" y="2"/>
                    </a:cubicBezTo>
                    <a:cubicBezTo>
                      <a:pt x="0" y="3"/>
                      <a:pt x="1" y="3"/>
                      <a:pt x="1" y="4"/>
                    </a:cubicBezTo>
                    <a:cubicBezTo>
                      <a:pt x="1" y="6"/>
                      <a:pt x="0" y="7"/>
                      <a:pt x="0" y="9"/>
                    </a:cubicBezTo>
                    <a:cubicBezTo>
                      <a:pt x="0" y="11"/>
                      <a:pt x="1" y="12"/>
                      <a:pt x="1" y="13"/>
                    </a:cubicBezTo>
                    <a:cubicBezTo>
                      <a:pt x="1" y="15"/>
                      <a:pt x="0" y="17"/>
                      <a:pt x="0" y="19"/>
                    </a:cubicBezTo>
                    <a:cubicBezTo>
                      <a:pt x="0" y="20"/>
                      <a:pt x="1" y="20"/>
                      <a:pt x="1" y="22"/>
                    </a:cubicBezTo>
                    <a:cubicBezTo>
                      <a:pt x="2" y="23"/>
                      <a:pt x="2" y="24"/>
                      <a:pt x="1" y="25"/>
                    </a:cubicBezTo>
                    <a:cubicBezTo>
                      <a:pt x="1" y="26"/>
                      <a:pt x="1" y="27"/>
                      <a:pt x="1" y="28"/>
                    </a:cubicBezTo>
                    <a:cubicBezTo>
                      <a:pt x="1" y="29"/>
                      <a:pt x="1" y="30"/>
                      <a:pt x="1" y="31"/>
                    </a:cubicBezTo>
                    <a:cubicBezTo>
                      <a:pt x="1" y="32"/>
                      <a:pt x="2" y="33"/>
                      <a:pt x="2" y="34"/>
                    </a:cubicBezTo>
                    <a:cubicBezTo>
                      <a:pt x="3" y="34"/>
                      <a:pt x="3" y="34"/>
                      <a:pt x="3" y="34"/>
                    </a:cubicBezTo>
                    <a:cubicBezTo>
                      <a:pt x="5" y="34"/>
                      <a:pt x="5" y="35"/>
                      <a:pt x="6" y="35"/>
                    </a:cubicBezTo>
                    <a:cubicBezTo>
                      <a:pt x="7" y="36"/>
                      <a:pt x="7" y="37"/>
                      <a:pt x="8" y="37"/>
                    </a:cubicBezTo>
                    <a:cubicBezTo>
                      <a:pt x="8" y="37"/>
                      <a:pt x="9" y="37"/>
                      <a:pt x="10" y="37"/>
                    </a:cubicBezTo>
                    <a:cubicBezTo>
                      <a:pt x="11" y="37"/>
                      <a:pt x="12" y="38"/>
                      <a:pt x="13" y="38"/>
                    </a:cubicBezTo>
                    <a:cubicBezTo>
                      <a:pt x="16" y="40"/>
                      <a:pt x="16" y="40"/>
                      <a:pt x="16" y="40"/>
                    </a:cubicBezTo>
                    <a:cubicBezTo>
                      <a:pt x="17" y="40"/>
                      <a:pt x="18" y="41"/>
                      <a:pt x="19" y="42"/>
                    </a:cubicBezTo>
                    <a:cubicBezTo>
                      <a:pt x="20" y="42"/>
                      <a:pt x="21" y="41"/>
                      <a:pt x="22" y="41"/>
                    </a:cubicBezTo>
                    <a:cubicBezTo>
                      <a:pt x="23" y="40"/>
                      <a:pt x="24" y="40"/>
                      <a:pt x="25" y="40"/>
                    </a:cubicBezTo>
                    <a:cubicBezTo>
                      <a:pt x="26" y="40"/>
                      <a:pt x="26" y="40"/>
                      <a:pt x="27" y="40"/>
                    </a:cubicBezTo>
                    <a:cubicBezTo>
                      <a:pt x="28" y="41"/>
                      <a:pt x="28" y="41"/>
                      <a:pt x="29" y="42"/>
                    </a:cubicBezTo>
                    <a:cubicBezTo>
                      <a:pt x="31" y="42"/>
                      <a:pt x="31" y="40"/>
                      <a:pt x="33" y="39"/>
                    </a:cubicBezTo>
                    <a:cubicBezTo>
                      <a:pt x="34" y="38"/>
                      <a:pt x="34" y="38"/>
                      <a:pt x="35" y="38"/>
                    </a:cubicBezTo>
                    <a:cubicBezTo>
                      <a:pt x="37" y="37"/>
                      <a:pt x="37" y="36"/>
                      <a:pt x="38" y="35"/>
                    </a:cubicBezTo>
                    <a:cubicBezTo>
                      <a:pt x="38" y="33"/>
                      <a:pt x="38" y="33"/>
                      <a:pt x="38" y="31"/>
                    </a:cubicBezTo>
                    <a:cubicBezTo>
                      <a:pt x="39" y="30"/>
                      <a:pt x="40" y="29"/>
                      <a:pt x="41" y="28"/>
                    </a:cubicBezTo>
                    <a:cubicBezTo>
                      <a:pt x="42" y="27"/>
                      <a:pt x="42" y="26"/>
                      <a:pt x="43" y="25"/>
                    </a:cubicBezTo>
                    <a:cubicBezTo>
                      <a:pt x="42" y="26"/>
                      <a:pt x="42" y="26"/>
                      <a:pt x="42" y="26"/>
                    </a:cubicBezTo>
                    <a:cubicBezTo>
                      <a:pt x="40" y="25"/>
                      <a:pt x="38" y="25"/>
                      <a:pt x="36"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19" name="Freeform 651"/>
              <p:cNvSpPr>
                <a:spLocks/>
              </p:cNvSpPr>
              <p:nvPr/>
            </p:nvSpPr>
            <p:spPr bwMode="auto">
              <a:xfrm>
                <a:off x="2753" y="1985"/>
                <a:ext cx="131" cy="110"/>
              </a:xfrm>
              <a:custGeom>
                <a:avLst/>
                <a:gdLst>
                  <a:gd name="T0" fmla="*/ 663 w 65"/>
                  <a:gd name="T1" fmla="*/ 240 h 55"/>
                  <a:gd name="T2" fmla="*/ 1072 w 65"/>
                  <a:gd name="T3" fmla="*/ 240 h 55"/>
                  <a:gd name="T4" fmla="*/ 1072 w 65"/>
                  <a:gd name="T5" fmla="*/ 0 h 55"/>
                  <a:gd name="T6" fmla="*/ 1056 w 65"/>
                  <a:gd name="T7" fmla="*/ 0 h 55"/>
                  <a:gd name="T8" fmla="*/ 508 w 65"/>
                  <a:gd name="T9" fmla="*/ 0 h 55"/>
                  <a:gd name="T10" fmla="*/ 508 w 65"/>
                  <a:gd name="T11" fmla="*/ 16 h 55"/>
                  <a:gd name="T12" fmla="*/ 476 w 65"/>
                  <a:gd name="T13" fmla="*/ 80 h 55"/>
                  <a:gd name="T14" fmla="*/ 427 w 65"/>
                  <a:gd name="T15" fmla="*/ 144 h 55"/>
                  <a:gd name="T16" fmla="*/ 393 w 65"/>
                  <a:gd name="T17" fmla="*/ 160 h 55"/>
                  <a:gd name="T18" fmla="*/ 345 w 65"/>
                  <a:gd name="T19" fmla="*/ 208 h 55"/>
                  <a:gd name="T20" fmla="*/ 312 w 65"/>
                  <a:gd name="T21" fmla="*/ 272 h 55"/>
                  <a:gd name="T22" fmla="*/ 312 w 65"/>
                  <a:gd name="T23" fmla="*/ 336 h 55"/>
                  <a:gd name="T24" fmla="*/ 296 w 65"/>
                  <a:gd name="T25" fmla="*/ 400 h 55"/>
                  <a:gd name="T26" fmla="*/ 260 w 65"/>
                  <a:gd name="T27" fmla="*/ 416 h 55"/>
                  <a:gd name="T28" fmla="*/ 212 w 65"/>
                  <a:gd name="T29" fmla="*/ 480 h 55"/>
                  <a:gd name="T30" fmla="*/ 179 w 65"/>
                  <a:gd name="T31" fmla="*/ 512 h 55"/>
                  <a:gd name="T32" fmla="*/ 163 w 65"/>
                  <a:gd name="T33" fmla="*/ 560 h 55"/>
                  <a:gd name="T34" fmla="*/ 129 w 65"/>
                  <a:gd name="T35" fmla="*/ 624 h 55"/>
                  <a:gd name="T36" fmla="*/ 97 w 65"/>
                  <a:gd name="T37" fmla="*/ 688 h 55"/>
                  <a:gd name="T38" fmla="*/ 64 w 65"/>
                  <a:gd name="T39" fmla="*/ 736 h 55"/>
                  <a:gd name="T40" fmla="*/ 32 w 65"/>
                  <a:gd name="T41" fmla="*/ 752 h 55"/>
                  <a:gd name="T42" fmla="*/ 16 w 65"/>
                  <a:gd name="T43" fmla="*/ 816 h 55"/>
                  <a:gd name="T44" fmla="*/ 0 w 65"/>
                  <a:gd name="T45" fmla="*/ 864 h 55"/>
                  <a:gd name="T46" fmla="*/ 16 w 65"/>
                  <a:gd name="T47" fmla="*/ 880 h 55"/>
                  <a:gd name="T48" fmla="*/ 524 w 65"/>
                  <a:gd name="T49" fmla="*/ 880 h 55"/>
                  <a:gd name="T50" fmla="*/ 524 w 65"/>
                  <a:gd name="T51" fmla="*/ 704 h 55"/>
                  <a:gd name="T52" fmla="*/ 524 w 65"/>
                  <a:gd name="T53" fmla="*/ 640 h 55"/>
                  <a:gd name="T54" fmla="*/ 564 w 65"/>
                  <a:gd name="T55" fmla="*/ 624 h 55"/>
                  <a:gd name="T56" fmla="*/ 613 w 65"/>
                  <a:gd name="T57" fmla="*/ 608 h 55"/>
                  <a:gd name="T58" fmla="*/ 663 w 65"/>
                  <a:gd name="T59" fmla="*/ 592 h 55"/>
                  <a:gd name="T60" fmla="*/ 663 w 65"/>
                  <a:gd name="T61" fmla="*/ 240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5"/>
                  <a:gd name="T94" fmla="*/ 0 h 55"/>
                  <a:gd name="T95" fmla="*/ 65 w 65"/>
                  <a:gd name="T96" fmla="*/ 55 h 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5" h="55">
                    <a:moveTo>
                      <a:pt x="40" y="15"/>
                    </a:moveTo>
                    <a:cubicBezTo>
                      <a:pt x="65" y="15"/>
                      <a:pt x="65" y="15"/>
                      <a:pt x="65" y="15"/>
                    </a:cubicBezTo>
                    <a:cubicBezTo>
                      <a:pt x="65" y="0"/>
                      <a:pt x="65" y="0"/>
                      <a:pt x="65" y="0"/>
                    </a:cubicBezTo>
                    <a:cubicBezTo>
                      <a:pt x="64" y="0"/>
                      <a:pt x="64" y="0"/>
                      <a:pt x="64" y="0"/>
                    </a:cubicBezTo>
                    <a:cubicBezTo>
                      <a:pt x="31" y="0"/>
                      <a:pt x="31" y="0"/>
                      <a:pt x="31" y="0"/>
                    </a:cubicBezTo>
                    <a:cubicBezTo>
                      <a:pt x="31" y="1"/>
                      <a:pt x="31" y="1"/>
                      <a:pt x="31" y="1"/>
                    </a:cubicBezTo>
                    <a:cubicBezTo>
                      <a:pt x="30" y="2"/>
                      <a:pt x="30" y="4"/>
                      <a:pt x="29" y="5"/>
                    </a:cubicBezTo>
                    <a:cubicBezTo>
                      <a:pt x="28" y="7"/>
                      <a:pt x="27" y="8"/>
                      <a:pt x="26" y="9"/>
                    </a:cubicBezTo>
                    <a:cubicBezTo>
                      <a:pt x="25" y="9"/>
                      <a:pt x="25" y="9"/>
                      <a:pt x="24" y="10"/>
                    </a:cubicBezTo>
                    <a:cubicBezTo>
                      <a:pt x="23" y="11"/>
                      <a:pt x="22" y="11"/>
                      <a:pt x="21" y="13"/>
                    </a:cubicBezTo>
                    <a:cubicBezTo>
                      <a:pt x="20" y="14"/>
                      <a:pt x="20" y="15"/>
                      <a:pt x="19" y="17"/>
                    </a:cubicBezTo>
                    <a:cubicBezTo>
                      <a:pt x="19" y="18"/>
                      <a:pt x="19" y="19"/>
                      <a:pt x="19" y="21"/>
                    </a:cubicBezTo>
                    <a:cubicBezTo>
                      <a:pt x="19" y="23"/>
                      <a:pt x="20" y="24"/>
                      <a:pt x="18" y="25"/>
                    </a:cubicBezTo>
                    <a:cubicBezTo>
                      <a:pt x="17" y="26"/>
                      <a:pt x="17" y="26"/>
                      <a:pt x="16" y="26"/>
                    </a:cubicBezTo>
                    <a:cubicBezTo>
                      <a:pt x="14" y="27"/>
                      <a:pt x="14" y="28"/>
                      <a:pt x="13" y="30"/>
                    </a:cubicBezTo>
                    <a:cubicBezTo>
                      <a:pt x="12" y="31"/>
                      <a:pt x="11" y="31"/>
                      <a:pt x="11" y="32"/>
                    </a:cubicBezTo>
                    <a:cubicBezTo>
                      <a:pt x="10" y="33"/>
                      <a:pt x="10" y="34"/>
                      <a:pt x="10" y="35"/>
                    </a:cubicBezTo>
                    <a:cubicBezTo>
                      <a:pt x="9" y="37"/>
                      <a:pt x="9" y="37"/>
                      <a:pt x="8" y="39"/>
                    </a:cubicBezTo>
                    <a:cubicBezTo>
                      <a:pt x="7" y="41"/>
                      <a:pt x="7" y="42"/>
                      <a:pt x="6" y="43"/>
                    </a:cubicBezTo>
                    <a:cubicBezTo>
                      <a:pt x="5" y="44"/>
                      <a:pt x="5" y="45"/>
                      <a:pt x="4" y="46"/>
                    </a:cubicBezTo>
                    <a:cubicBezTo>
                      <a:pt x="4" y="47"/>
                      <a:pt x="3" y="47"/>
                      <a:pt x="2" y="47"/>
                    </a:cubicBezTo>
                    <a:cubicBezTo>
                      <a:pt x="1" y="49"/>
                      <a:pt x="1" y="50"/>
                      <a:pt x="1" y="51"/>
                    </a:cubicBezTo>
                    <a:cubicBezTo>
                      <a:pt x="0" y="52"/>
                      <a:pt x="0" y="53"/>
                      <a:pt x="0" y="54"/>
                    </a:cubicBezTo>
                    <a:cubicBezTo>
                      <a:pt x="1" y="55"/>
                      <a:pt x="1" y="55"/>
                      <a:pt x="1" y="55"/>
                    </a:cubicBezTo>
                    <a:cubicBezTo>
                      <a:pt x="32" y="55"/>
                      <a:pt x="32" y="55"/>
                      <a:pt x="32" y="55"/>
                    </a:cubicBezTo>
                    <a:cubicBezTo>
                      <a:pt x="32" y="44"/>
                      <a:pt x="32" y="44"/>
                      <a:pt x="32" y="44"/>
                    </a:cubicBezTo>
                    <a:cubicBezTo>
                      <a:pt x="31" y="43"/>
                      <a:pt x="31" y="42"/>
                      <a:pt x="32" y="40"/>
                    </a:cubicBezTo>
                    <a:cubicBezTo>
                      <a:pt x="33" y="40"/>
                      <a:pt x="33" y="39"/>
                      <a:pt x="34" y="39"/>
                    </a:cubicBezTo>
                    <a:cubicBezTo>
                      <a:pt x="35" y="38"/>
                      <a:pt x="36" y="38"/>
                      <a:pt x="37" y="38"/>
                    </a:cubicBezTo>
                    <a:cubicBezTo>
                      <a:pt x="38" y="38"/>
                      <a:pt x="39" y="37"/>
                      <a:pt x="40" y="37"/>
                    </a:cubicBezTo>
                    <a:cubicBezTo>
                      <a:pt x="40" y="15"/>
                      <a:pt x="40" y="15"/>
                      <a:pt x="40"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20" name="Freeform 652"/>
              <p:cNvSpPr>
                <a:spLocks/>
              </p:cNvSpPr>
              <p:nvPr/>
            </p:nvSpPr>
            <p:spPr bwMode="auto">
              <a:xfrm>
                <a:off x="3228" y="1674"/>
                <a:ext cx="57" cy="50"/>
              </a:xfrm>
              <a:custGeom>
                <a:avLst/>
                <a:gdLst>
                  <a:gd name="T0" fmla="*/ 153 w 28"/>
                  <a:gd name="T1" fmla="*/ 32 h 25"/>
                  <a:gd name="T2" fmla="*/ 100 w 28"/>
                  <a:gd name="T3" fmla="*/ 16 h 25"/>
                  <a:gd name="T4" fmla="*/ 49 w 28"/>
                  <a:gd name="T5" fmla="*/ 16 h 25"/>
                  <a:gd name="T6" fmla="*/ 16 w 28"/>
                  <a:gd name="T7" fmla="*/ 48 h 25"/>
                  <a:gd name="T8" fmla="*/ 0 w 28"/>
                  <a:gd name="T9" fmla="*/ 80 h 25"/>
                  <a:gd name="T10" fmla="*/ 49 w 28"/>
                  <a:gd name="T11" fmla="*/ 112 h 25"/>
                  <a:gd name="T12" fmla="*/ 49 w 28"/>
                  <a:gd name="T13" fmla="*/ 176 h 25"/>
                  <a:gd name="T14" fmla="*/ 67 w 28"/>
                  <a:gd name="T15" fmla="*/ 208 h 25"/>
                  <a:gd name="T16" fmla="*/ 100 w 28"/>
                  <a:gd name="T17" fmla="*/ 224 h 25"/>
                  <a:gd name="T18" fmla="*/ 120 w 28"/>
                  <a:gd name="T19" fmla="*/ 256 h 25"/>
                  <a:gd name="T20" fmla="*/ 100 w 28"/>
                  <a:gd name="T21" fmla="*/ 304 h 25"/>
                  <a:gd name="T22" fmla="*/ 169 w 28"/>
                  <a:gd name="T23" fmla="*/ 304 h 25"/>
                  <a:gd name="T24" fmla="*/ 220 w 28"/>
                  <a:gd name="T25" fmla="*/ 304 h 25"/>
                  <a:gd name="T26" fmla="*/ 277 w 28"/>
                  <a:gd name="T27" fmla="*/ 336 h 25"/>
                  <a:gd name="T28" fmla="*/ 295 w 28"/>
                  <a:gd name="T29" fmla="*/ 400 h 25"/>
                  <a:gd name="T30" fmla="*/ 295 w 28"/>
                  <a:gd name="T31" fmla="*/ 400 h 25"/>
                  <a:gd name="T32" fmla="*/ 328 w 28"/>
                  <a:gd name="T33" fmla="*/ 368 h 25"/>
                  <a:gd name="T34" fmla="*/ 364 w 28"/>
                  <a:gd name="T35" fmla="*/ 336 h 25"/>
                  <a:gd name="T36" fmla="*/ 397 w 28"/>
                  <a:gd name="T37" fmla="*/ 304 h 25"/>
                  <a:gd name="T38" fmla="*/ 464 w 28"/>
                  <a:gd name="T39" fmla="*/ 288 h 25"/>
                  <a:gd name="T40" fmla="*/ 464 w 28"/>
                  <a:gd name="T41" fmla="*/ 224 h 25"/>
                  <a:gd name="T42" fmla="*/ 432 w 28"/>
                  <a:gd name="T43" fmla="*/ 192 h 25"/>
                  <a:gd name="T44" fmla="*/ 464 w 28"/>
                  <a:gd name="T45" fmla="*/ 128 h 25"/>
                  <a:gd name="T46" fmla="*/ 415 w 28"/>
                  <a:gd name="T47" fmla="*/ 96 h 25"/>
                  <a:gd name="T48" fmla="*/ 381 w 28"/>
                  <a:gd name="T49" fmla="*/ 32 h 25"/>
                  <a:gd name="T50" fmla="*/ 381 w 28"/>
                  <a:gd name="T51" fmla="*/ 48 h 25"/>
                  <a:gd name="T52" fmla="*/ 328 w 28"/>
                  <a:gd name="T53" fmla="*/ 64 h 25"/>
                  <a:gd name="T54" fmla="*/ 295 w 28"/>
                  <a:gd name="T55" fmla="*/ 32 h 25"/>
                  <a:gd name="T56" fmla="*/ 261 w 28"/>
                  <a:gd name="T57" fmla="*/ 32 h 25"/>
                  <a:gd name="T58" fmla="*/ 204 w 28"/>
                  <a:gd name="T59" fmla="*/ 32 h 25"/>
                  <a:gd name="T60" fmla="*/ 153 w 28"/>
                  <a:gd name="T61" fmla="*/ 32 h 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
                  <a:gd name="T94" fmla="*/ 0 h 25"/>
                  <a:gd name="T95" fmla="*/ 28 w 28"/>
                  <a:gd name="T96" fmla="*/ 25 h 2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 h="25">
                    <a:moveTo>
                      <a:pt x="9" y="2"/>
                    </a:moveTo>
                    <a:cubicBezTo>
                      <a:pt x="8" y="1"/>
                      <a:pt x="7" y="1"/>
                      <a:pt x="6" y="1"/>
                    </a:cubicBezTo>
                    <a:cubicBezTo>
                      <a:pt x="5" y="1"/>
                      <a:pt x="4" y="0"/>
                      <a:pt x="3" y="1"/>
                    </a:cubicBezTo>
                    <a:cubicBezTo>
                      <a:pt x="2" y="2"/>
                      <a:pt x="2" y="2"/>
                      <a:pt x="1" y="3"/>
                    </a:cubicBezTo>
                    <a:cubicBezTo>
                      <a:pt x="1" y="4"/>
                      <a:pt x="0" y="4"/>
                      <a:pt x="0" y="5"/>
                    </a:cubicBezTo>
                    <a:cubicBezTo>
                      <a:pt x="0" y="6"/>
                      <a:pt x="2" y="6"/>
                      <a:pt x="3" y="7"/>
                    </a:cubicBezTo>
                    <a:cubicBezTo>
                      <a:pt x="3" y="9"/>
                      <a:pt x="2" y="9"/>
                      <a:pt x="3" y="11"/>
                    </a:cubicBezTo>
                    <a:cubicBezTo>
                      <a:pt x="3" y="12"/>
                      <a:pt x="3" y="12"/>
                      <a:pt x="4" y="13"/>
                    </a:cubicBezTo>
                    <a:cubicBezTo>
                      <a:pt x="5" y="13"/>
                      <a:pt x="5" y="14"/>
                      <a:pt x="6" y="14"/>
                    </a:cubicBezTo>
                    <a:cubicBezTo>
                      <a:pt x="6" y="15"/>
                      <a:pt x="7" y="15"/>
                      <a:pt x="7" y="16"/>
                    </a:cubicBezTo>
                    <a:cubicBezTo>
                      <a:pt x="8" y="17"/>
                      <a:pt x="5" y="18"/>
                      <a:pt x="6" y="19"/>
                    </a:cubicBezTo>
                    <a:cubicBezTo>
                      <a:pt x="7" y="20"/>
                      <a:pt x="8" y="19"/>
                      <a:pt x="10" y="19"/>
                    </a:cubicBezTo>
                    <a:cubicBezTo>
                      <a:pt x="11" y="19"/>
                      <a:pt x="12" y="19"/>
                      <a:pt x="13" y="19"/>
                    </a:cubicBezTo>
                    <a:cubicBezTo>
                      <a:pt x="14" y="20"/>
                      <a:pt x="15" y="20"/>
                      <a:pt x="16" y="21"/>
                    </a:cubicBezTo>
                    <a:cubicBezTo>
                      <a:pt x="17" y="22"/>
                      <a:pt x="16" y="24"/>
                      <a:pt x="17" y="25"/>
                    </a:cubicBezTo>
                    <a:cubicBezTo>
                      <a:pt x="17" y="25"/>
                      <a:pt x="17" y="25"/>
                      <a:pt x="17" y="25"/>
                    </a:cubicBezTo>
                    <a:cubicBezTo>
                      <a:pt x="18" y="24"/>
                      <a:pt x="18" y="24"/>
                      <a:pt x="19" y="23"/>
                    </a:cubicBezTo>
                    <a:cubicBezTo>
                      <a:pt x="20" y="22"/>
                      <a:pt x="20" y="22"/>
                      <a:pt x="21" y="21"/>
                    </a:cubicBezTo>
                    <a:cubicBezTo>
                      <a:pt x="22" y="20"/>
                      <a:pt x="22" y="20"/>
                      <a:pt x="23" y="19"/>
                    </a:cubicBezTo>
                    <a:cubicBezTo>
                      <a:pt x="24" y="19"/>
                      <a:pt x="26" y="19"/>
                      <a:pt x="27" y="18"/>
                    </a:cubicBezTo>
                    <a:cubicBezTo>
                      <a:pt x="28" y="17"/>
                      <a:pt x="28" y="15"/>
                      <a:pt x="27" y="14"/>
                    </a:cubicBezTo>
                    <a:cubicBezTo>
                      <a:pt x="26" y="13"/>
                      <a:pt x="25" y="13"/>
                      <a:pt x="25" y="12"/>
                    </a:cubicBezTo>
                    <a:cubicBezTo>
                      <a:pt x="24" y="10"/>
                      <a:pt x="27" y="10"/>
                      <a:pt x="27" y="8"/>
                    </a:cubicBezTo>
                    <a:cubicBezTo>
                      <a:pt x="27" y="7"/>
                      <a:pt x="25" y="7"/>
                      <a:pt x="24" y="6"/>
                    </a:cubicBezTo>
                    <a:cubicBezTo>
                      <a:pt x="23" y="5"/>
                      <a:pt x="23" y="4"/>
                      <a:pt x="22" y="2"/>
                    </a:cubicBezTo>
                    <a:cubicBezTo>
                      <a:pt x="22" y="3"/>
                      <a:pt x="22" y="3"/>
                      <a:pt x="22" y="3"/>
                    </a:cubicBezTo>
                    <a:cubicBezTo>
                      <a:pt x="21" y="4"/>
                      <a:pt x="20" y="4"/>
                      <a:pt x="19" y="4"/>
                    </a:cubicBezTo>
                    <a:cubicBezTo>
                      <a:pt x="18" y="4"/>
                      <a:pt x="18" y="3"/>
                      <a:pt x="17" y="2"/>
                    </a:cubicBezTo>
                    <a:cubicBezTo>
                      <a:pt x="16" y="2"/>
                      <a:pt x="16" y="2"/>
                      <a:pt x="15" y="2"/>
                    </a:cubicBezTo>
                    <a:cubicBezTo>
                      <a:pt x="14" y="1"/>
                      <a:pt x="13" y="2"/>
                      <a:pt x="12" y="2"/>
                    </a:cubicBezTo>
                    <a:cubicBezTo>
                      <a:pt x="11" y="2"/>
                      <a:pt x="10" y="2"/>
                      <a:pt x="9"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21" name="Freeform 653"/>
              <p:cNvSpPr>
                <a:spLocks/>
              </p:cNvSpPr>
              <p:nvPr/>
            </p:nvSpPr>
            <p:spPr bwMode="auto">
              <a:xfrm>
                <a:off x="3148" y="1888"/>
                <a:ext cx="235" cy="241"/>
              </a:xfrm>
              <a:custGeom>
                <a:avLst/>
                <a:gdLst>
                  <a:gd name="T0" fmla="*/ 1613 w 117"/>
                  <a:gd name="T1" fmla="*/ 112 h 120"/>
                  <a:gd name="T2" fmla="*/ 1533 w 117"/>
                  <a:gd name="T3" fmla="*/ 64 h 120"/>
                  <a:gd name="T4" fmla="*/ 1452 w 117"/>
                  <a:gd name="T5" fmla="*/ 32 h 120"/>
                  <a:gd name="T6" fmla="*/ 1336 w 117"/>
                  <a:gd name="T7" fmla="*/ 96 h 120"/>
                  <a:gd name="T8" fmla="*/ 1255 w 117"/>
                  <a:gd name="T9" fmla="*/ 193 h 120"/>
                  <a:gd name="T10" fmla="*/ 1271 w 117"/>
                  <a:gd name="T11" fmla="*/ 339 h 120"/>
                  <a:gd name="T12" fmla="*/ 1157 w 117"/>
                  <a:gd name="T13" fmla="*/ 404 h 120"/>
                  <a:gd name="T14" fmla="*/ 1028 w 117"/>
                  <a:gd name="T15" fmla="*/ 323 h 120"/>
                  <a:gd name="T16" fmla="*/ 828 w 117"/>
                  <a:gd name="T17" fmla="*/ 275 h 120"/>
                  <a:gd name="T18" fmla="*/ 731 w 117"/>
                  <a:gd name="T19" fmla="*/ 225 h 120"/>
                  <a:gd name="T20" fmla="*/ 681 w 117"/>
                  <a:gd name="T21" fmla="*/ 112 h 120"/>
                  <a:gd name="T22" fmla="*/ 584 w 117"/>
                  <a:gd name="T23" fmla="*/ 80 h 120"/>
                  <a:gd name="T24" fmla="*/ 468 w 117"/>
                  <a:gd name="T25" fmla="*/ 32 h 120"/>
                  <a:gd name="T26" fmla="*/ 275 w 117"/>
                  <a:gd name="T27" fmla="*/ 0 h 120"/>
                  <a:gd name="T28" fmla="*/ 259 w 117"/>
                  <a:gd name="T29" fmla="*/ 16 h 120"/>
                  <a:gd name="T30" fmla="*/ 243 w 117"/>
                  <a:gd name="T31" fmla="*/ 129 h 120"/>
                  <a:gd name="T32" fmla="*/ 193 w 117"/>
                  <a:gd name="T33" fmla="*/ 145 h 120"/>
                  <a:gd name="T34" fmla="*/ 129 w 117"/>
                  <a:gd name="T35" fmla="*/ 225 h 120"/>
                  <a:gd name="T36" fmla="*/ 96 w 117"/>
                  <a:gd name="T37" fmla="*/ 291 h 120"/>
                  <a:gd name="T38" fmla="*/ 64 w 117"/>
                  <a:gd name="T39" fmla="*/ 420 h 120"/>
                  <a:gd name="T40" fmla="*/ 0 w 117"/>
                  <a:gd name="T41" fmla="*/ 420 h 120"/>
                  <a:gd name="T42" fmla="*/ 32 w 117"/>
                  <a:gd name="T43" fmla="*/ 504 h 120"/>
                  <a:gd name="T44" fmla="*/ 64 w 117"/>
                  <a:gd name="T45" fmla="*/ 617 h 120"/>
                  <a:gd name="T46" fmla="*/ 64 w 117"/>
                  <a:gd name="T47" fmla="*/ 747 h 120"/>
                  <a:gd name="T48" fmla="*/ 48 w 117"/>
                  <a:gd name="T49" fmla="*/ 908 h 120"/>
                  <a:gd name="T50" fmla="*/ 64 w 117"/>
                  <a:gd name="T51" fmla="*/ 996 h 120"/>
                  <a:gd name="T52" fmla="*/ 80 w 117"/>
                  <a:gd name="T53" fmla="*/ 1141 h 120"/>
                  <a:gd name="T54" fmla="*/ 145 w 117"/>
                  <a:gd name="T55" fmla="*/ 1239 h 120"/>
                  <a:gd name="T56" fmla="*/ 225 w 117"/>
                  <a:gd name="T57" fmla="*/ 1255 h 120"/>
                  <a:gd name="T58" fmla="*/ 291 w 117"/>
                  <a:gd name="T59" fmla="*/ 1303 h 120"/>
                  <a:gd name="T60" fmla="*/ 388 w 117"/>
                  <a:gd name="T61" fmla="*/ 1384 h 120"/>
                  <a:gd name="T62" fmla="*/ 468 w 117"/>
                  <a:gd name="T63" fmla="*/ 1416 h 120"/>
                  <a:gd name="T64" fmla="*/ 568 w 117"/>
                  <a:gd name="T65" fmla="*/ 1468 h 120"/>
                  <a:gd name="T66" fmla="*/ 649 w 117"/>
                  <a:gd name="T67" fmla="*/ 1484 h 120"/>
                  <a:gd name="T68" fmla="*/ 697 w 117"/>
                  <a:gd name="T69" fmla="*/ 1468 h 120"/>
                  <a:gd name="T70" fmla="*/ 779 w 117"/>
                  <a:gd name="T71" fmla="*/ 1416 h 120"/>
                  <a:gd name="T72" fmla="*/ 828 w 117"/>
                  <a:gd name="T73" fmla="*/ 1416 h 120"/>
                  <a:gd name="T74" fmla="*/ 1028 w 117"/>
                  <a:gd name="T75" fmla="*/ 1516 h 120"/>
                  <a:gd name="T76" fmla="*/ 1157 w 117"/>
                  <a:gd name="T77" fmla="*/ 1581 h 120"/>
                  <a:gd name="T78" fmla="*/ 1271 w 117"/>
                  <a:gd name="T79" fmla="*/ 1661 h 120"/>
                  <a:gd name="T80" fmla="*/ 1436 w 117"/>
                  <a:gd name="T81" fmla="*/ 1743 h 120"/>
                  <a:gd name="T82" fmla="*/ 1533 w 117"/>
                  <a:gd name="T83" fmla="*/ 1808 h 120"/>
                  <a:gd name="T84" fmla="*/ 1679 w 117"/>
                  <a:gd name="T85" fmla="*/ 1872 h 120"/>
                  <a:gd name="T86" fmla="*/ 1792 w 117"/>
                  <a:gd name="T87" fmla="*/ 1952 h 120"/>
                  <a:gd name="T88" fmla="*/ 1904 w 117"/>
                  <a:gd name="T89" fmla="*/ 1872 h 120"/>
                  <a:gd name="T90" fmla="*/ 1888 w 117"/>
                  <a:gd name="T91" fmla="*/ 996 h 120"/>
                  <a:gd name="T92" fmla="*/ 1872 w 117"/>
                  <a:gd name="T93" fmla="*/ 504 h 120"/>
                  <a:gd name="T94" fmla="*/ 1824 w 117"/>
                  <a:gd name="T95" fmla="*/ 307 h 120"/>
                  <a:gd name="T96" fmla="*/ 1856 w 117"/>
                  <a:gd name="T97" fmla="*/ 225 h 120"/>
                  <a:gd name="T98" fmla="*/ 1856 w 117"/>
                  <a:gd name="T99" fmla="*/ 193 h 120"/>
                  <a:gd name="T100" fmla="*/ 1695 w 117"/>
                  <a:gd name="T101" fmla="*/ 161 h 1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
                  <a:gd name="T154" fmla="*/ 0 h 120"/>
                  <a:gd name="T155" fmla="*/ 117 w 117"/>
                  <a:gd name="T156" fmla="*/ 120 h 12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 h="120">
                    <a:moveTo>
                      <a:pt x="99" y="9"/>
                    </a:moveTo>
                    <a:cubicBezTo>
                      <a:pt x="99" y="9"/>
                      <a:pt x="99" y="8"/>
                      <a:pt x="99" y="7"/>
                    </a:cubicBezTo>
                    <a:cubicBezTo>
                      <a:pt x="99" y="6"/>
                      <a:pt x="98" y="6"/>
                      <a:pt x="98" y="5"/>
                    </a:cubicBezTo>
                    <a:cubicBezTo>
                      <a:pt x="96" y="4"/>
                      <a:pt x="95" y="5"/>
                      <a:pt x="94" y="4"/>
                    </a:cubicBezTo>
                    <a:cubicBezTo>
                      <a:pt x="93" y="3"/>
                      <a:pt x="93" y="2"/>
                      <a:pt x="92" y="2"/>
                    </a:cubicBezTo>
                    <a:cubicBezTo>
                      <a:pt x="91" y="1"/>
                      <a:pt x="90" y="1"/>
                      <a:pt x="89" y="2"/>
                    </a:cubicBezTo>
                    <a:cubicBezTo>
                      <a:pt x="87" y="2"/>
                      <a:pt x="87" y="3"/>
                      <a:pt x="86" y="4"/>
                    </a:cubicBezTo>
                    <a:cubicBezTo>
                      <a:pt x="85" y="5"/>
                      <a:pt x="84" y="5"/>
                      <a:pt x="82" y="6"/>
                    </a:cubicBezTo>
                    <a:cubicBezTo>
                      <a:pt x="80" y="6"/>
                      <a:pt x="79" y="6"/>
                      <a:pt x="78" y="8"/>
                    </a:cubicBezTo>
                    <a:cubicBezTo>
                      <a:pt x="77" y="9"/>
                      <a:pt x="77" y="10"/>
                      <a:pt x="77" y="12"/>
                    </a:cubicBezTo>
                    <a:cubicBezTo>
                      <a:pt x="77" y="14"/>
                      <a:pt x="78" y="14"/>
                      <a:pt x="78" y="16"/>
                    </a:cubicBezTo>
                    <a:cubicBezTo>
                      <a:pt x="79" y="18"/>
                      <a:pt x="79" y="19"/>
                      <a:pt x="78" y="21"/>
                    </a:cubicBezTo>
                    <a:cubicBezTo>
                      <a:pt x="77" y="22"/>
                      <a:pt x="76" y="23"/>
                      <a:pt x="75" y="23"/>
                    </a:cubicBezTo>
                    <a:cubicBezTo>
                      <a:pt x="74" y="24"/>
                      <a:pt x="73" y="25"/>
                      <a:pt x="71" y="25"/>
                    </a:cubicBezTo>
                    <a:cubicBezTo>
                      <a:pt x="69" y="25"/>
                      <a:pt x="68" y="23"/>
                      <a:pt x="66" y="22"/>
                    </a:cubicBezTo>
                    <a:cubicBezTo>
                      <a:pt x="65" y="22"/>
                      <a:pt x="65" y="21"/>
                      <a:pt x="63" y="20"/>
                    </a:cubicBezTo>
                    <a:cubicBezTo>
                      <a:pt x="61" y="19"/>
                      <a:pt x="58" y="20"/>
                      <a:pt x="55" y="19"/>
                    </a:cubicBezTo>
                    <a:cubicBezTo>
                      <a:pt x="54" y="19"/>
                      <a:pt x="53" y="18"/>
                      <a:pt x="51" y="17"/>
                    </a:cubicBezTo>
                    <a:cubicBezTo>
                      <a:pt x="50" y="17"/>
                      <a:pt x="48" y="17"/>
                      <a:pt x="47" y="16"/>
                    </a:cubicBezTo>
                    <a:cubicBezTo>
                      <a:pt x="46" y="15"/>
                      <a:pt x="46" y="15"/>
                      <a:pt x="45" y="14"/>
                    </a:cubicBezTo>
                    <a:cubicBezTo>
                      <a:pt x="44" y="13"/>
                      <a:pt x="44" y="12"/>
                      <a:pt x="43" y="10"/>
                    </a:cubicBezTo>
                    <a:cubicBezTo>
                      <a:pt x="43" y="9"/>
                      <a:pt x="43" y="8"/>
                      <a:pt x="42" y="7"/>
                    </a:cubicBezTo>
                    <a:cubicBezTo>
                      <a:pt x="41" y="6"/>
                      <a:pt x="40" y="6"/>
                      <a:pt x="39" y="6"/>
                    </a:cubicBezTo>
                    <a:cubicBezTo>
                      <a:pt x="37" y="5"/>
                      <a:pt x="37" y="5"/>
                      <a:pt x="36" y="5"/>
                    </a:cubicBezTo>
                    <a:cubicBezTo>
                      <a:pt x="34" y="5"/>
                      <a:pt x="32" y="6"/>
                      <a:pt x="31" y="4"/>
                    </a:cubicBezTo>
                    <a:cubicBezTo>
                      <a:pt x="30" y="4"/>
                      <a:pt x="30" y="3"/>
                      <a:pt x="29" y="2"/>
                    </a:cubicBezTo>
                    <a:cubicBezTo>
                      <a:pt x="28" y="1"/>
                      <a:pt x="27" y="1"/>
                      <a:pt x="25" y="1"/>
                    </a:cubicBezTo>
                    <a:cubicBezTo>
                      <a:pt x="22" y="0"/>
                      <a:pt x="21" y="1"/>
                      <a:pt x="17" y="0"/>
                    </a:cubicBezTo>
                    <a:cubicBezTo>
                      <a:pt x="17" y="0"/>
                      <a:pt x="16" y="0"/>
                      <a:pt x="16" y="0"/>
                    </a:cubicBezTo>
                    <a:cubicBezTo>
                      <a:pt x="16" y="1"/>
                      <a:pt x="16" y="1"/>
                      <a:pt x="16" y="1"/>
                    </a:cubicBezTo>
                    <a:cubicBezTo>
                      <a:pt x="16" y="2"/>
                      <a:pt x="16" y="3"/>
                      <a:pt x="15" y="5"/>
                    </a:cubicBezTo>
                    <a:cubicBezTo>
                      <a:pt x="15" y="6"/>
                      <a:pt x="16" y="7"/>
                      <a:pt x="15" y="8"/>
                    </a:cubicBezTo>
                    <a:cubicBezTo>
                      <a:pt x="15" y="9"/>
                      <a:pt x="15" y="9"/>
                      <a:pt x="14" y="9"/>
                    </a:cubicBezTo>
                    <a:cubicBezTo>
                      <a:pt x="13" y="9"/>
                      <a:pt x="13" y="9"/>
                      <a:pt x="12" y="9"/>
                    </a:cubicBezTo>
                    <a:cubicBezTo>
                      <a:pt x="11" y="9"/>
                      <a:pt x="11" y="10"/>
                      <a:pt x="10" y="11"/>
                    </a:cubicBezTo>
                    <a:cubicBezTo>
                      <a:pt x="9" y="12"/>
                      <a:pt x="9" y="13"/>
                      <a:pt x="8" y="14"/>
                    </a:cubicBezTo>
                    <a:cubicBezTo>
                      <a:pt x="7" y="14"/>
                      <a:pt x="7" y="14"/>
                      <a:pt x="6" y="14"/>
                    </a:cubicBezTo>
                    <a:cubicBezTo>
                      <a:pt x="5" y="15"/>
                      <a:pt x="6" y="17"/>
                      <a:pt x="6" y="18"/>
                    </a:cubicBezTo>
                    <a:cubicBezTo>
                      <a:pt x="6" y="20"/>
                      <a:pt x="7" y="21"/>
                      <a:pt x="6" y="23"/>
                    </a:cubicBezTo>
                    <a:cubicBezTo>
                      <a:pt x="6" y="24"/>
                      <a:pt x="5" y="25"/>
                      <a:pt x="4" y="26"/>
                    </a:cubicBezTo>
                    <a:cubicBezTo>
                      <a:pt x="3" y="26"/>
                      <a:pt x="3" y="26"/>
                      <a:pt x="2" y="26"/>
                    </a:cubicBezTo>
                    <a:cubicBezTo>
                      <a:pt x="0" y="26"/>
                      <a:pt x="0" y="26"/>
                      <a:pt x="0" y="26"/>
                    </a:cubicBezTo>
                    <a:cubicBezTo>
                      <a:pt x="0" y="27"/>
                      <a:pt x="0" y="28"/>
                      <a:pt x="1" y="29"/>
                    </a:cubicBezTo>
                    <a:cubicBezTo>
                      <a:pt x="1" y="30"/>
                      <a:pt x="2" y="30"/>
                      <a:pt x="2" y="31"/>
                    </a:cubicBezTo>
                    <a:cubicBezTo>
                      <a:pt x="3" y="32"/>
                      <a:pt x="2" y="33"/>
                      <a:pt x="2" y="35"/>
                    </a:cubicBezTo>
                    <a:cubicBezTo>
                      <a:pt x="3" y="36"/>
                      <a:pt x="3" y="37"/>
                      <a:pt x="4" y="38"/>
                    </a:cubicBezTo>
                    <a:cubicBezTo>
                      <a:pt x="4" y="40"/>
                      <a:pt x="4" y="40"/>
                      <a:pt x="4" y="42"/>
                    </a:cubicBezTo>
                    <a:cubicBezTo>
                      <a:pt x="4" y="44"/>
                      <a:pt x="4" y="45"/>
                      <a:pt x="4" y="46"/>
                    </a:cubicBezTo>
                    <a:cubicBezTo>
                      <a:pt x="4" y="48"/>
                      <a:pt x="4" y="49"/>
                      <a:pt x="3" y="51"/>
                    </a:cubicBezTo>
                    <a:cubicBezTo>
                      <a:pt x="3" y="53"/>
                      <a:pt x="3" y="54"/>
                      <a:pt x="3" y="56"/>
                    </a:cubicBezTo>
                    <a:cubicBezTo>
                      <a:pt x="4" y="57"/>
                      <a:pt x="4" y="58"/>
                      <a:pt x="4" y="60"/>
                    </a:cubicBezTo>
                    <a:cubicBezTo>
                      <a:pt x="4" y="60"/>
                      <a:pt x="4" y="61"/>
                      <a:pt x="4" y="61"/>
                    </a:cubicBezTo>
                    <a:cubicBezTo>
                      <a:pt x="4" y="63"/>
                      <a:pt x="4" y="64"/>
                      <a:pt x="4" y="66"/>
                    </a:cubicBezTo>
                    <a:cubicBezTo>
                      <a:pt x="5" y="68"/>
                      <a:pt x="5" y="69"/>
                      <a:pt x="5" y="70"/>
                    </a:cubicBezTo>
                    <a:cubicBezTo>
                      <a:pt x="5" y="72"/>
                      <a:pt x="6" y="73"/>
                      <a:pt x="7" y="74"/>
                    </a:cubicBezTo>
                    <a:cubicBezTo>
                      <a:pt x="8" y="75"/>
                      <a:pt x="8" y="75"/>
                      <a:pt x="9" y="76"/>
                    </a:cubicBezTo>
                    <a:cubicBezTo>
                      <a:pt x="10" y="76"/>
                      <a:pt x="11" y="76"/>
                      <a:pt x="11" y="76"/>
                    </a:cubicBezTo>
                    <a:cubicBezTo>
                      <a:pt x="12" y="76"/>
                      <a:pt x="13" y="76"/>
                      <a:pt x="14" y="77"/>
                    </a:cubicBezTo>
                    <a:cubicBezTo>
                      <a:pt x="15" y="77"/>
                      <a:pt x="15" y="78"/>
                      <a:pt x="16" y="79"/>
                    </a:cubicBezTo>
                    <a:cubicBezTo>
                      <a:pt x="17" y="79"/>
                      <a:pt x="18" y="79"/>
                      <a:pt x="18" y="80"/>
                    </a:cubicBezTo>
                    <a:cubicBezTo>
                      <a:pt x="20" y="81"/>
                      <a:pt x="19" y="83"/>
                      <a:pt x="20" y="85"/>
                    </a:cubicBezTo>
                    <a:cubicBezTo>
                      <a:pt x="21" y="84"/>
                      <a:pt x="22" y="84"/>
                      <a:pt x="24" y="85"/>
                    </a:cubicBezTo>
                    <a:cubicBezTo>
                      <a:pt x="25" y="85"/>
                      <a:pt x="25" y="86"/>
                      <a:pt x="26" y="86"/>
                    </a:cubicBezTo>
                    <a:cubicBezTo>
                      <a:pt x="27" y="87"/>
                      <a:pt x="28" y="87"/>
                      <a:pt x="29" y="87"/>
                    </a:cubicBezTo>
                    <a:cubicBezTo>
                      <a:pt x="31" y="88"/>
                      <a:pt x="31" y="88"/>
                      <a:pt x="33" y="88"/>
                    </a:cubicBezTo>
                    <a:cubicBezTo>
                      <a:pt x="34" y="89"/>
                      <a:pt x="35" y="89"/>
                      <a:pt x="35" y="90"/>
                    </a:cubicBezTo>
                    <a:cubicBezTo>
                      <a:pt x="36" y="90"/>
                      <a:pt x="36" y="92"/>
                      <a:pt x="37" y="92"/>
                    </a:cubicBezTo>
                    <a:cubicBezTo>
                      <a:pt x="38" y="93"/>
                      <a:pt x="39" y="92"/>
                      <a:pt x="40" y="91"/>
                    </a:cubicBezTo>
                    <a:cubicBezTo>
                      <a:pt x="41" y="91"/>
                      <a:pt x="41" y="91"/>
                      <a:pt x="42" y="90"/>
                    </a:cubicBezTo>
                    <a:cubicBezTo>
                      <a:pt x="43" y="90"/>
                      <a:pt x="43" y="90"/>
                      <a:pt x="43" y="90"/>
                    </a:cubicBezTo>
                    <a:cubicBezTo>
                      <a:pt x="44" y="89"/>
                      <a:pt x="44" y="89"/>
                      <a:pt x="45" y="88"/>
                    </a:cubicBezTo>
                    <a:cubicBezTo>
                      <a:pt x="46" y="88"/>
                      <a:pt x="47" y="88"/>
                      <a:pt x="48" y="87"/>
                    </a:cubicBezTo>
                    <a:cubicBezTo>
                      <a:pt x="48" y="87"/>
                      <a:pt x="48" y="86"/>
                      <a:pt x="48" y="85"/>
                    </a:cubicBezTo>
                    <a:cubicBezTo>
                      <a:pt x="50" y="85"/>
                      <a:pt x="50" y="86"/>
                      <a:pt x="51" y="87"/>
                    </a:cubicBezTo>
                    <a:cubicBezTo>
                      <a:pt x="53" y="88"/>
                      <a:pt x="54" y="88"/>
                      <a:pt x="56" y="89"/>
                    </a:cubicBezTo>
                    <a:cubicBezTo>
                      <a:pt x="59" y="90"/>
                      <a:pt x="60" y="92"/>
                      <a:pt x="63" y="93"/>
                    </a:cubicBezTo>
                    <a:cubicBezTo>
                      <a:pt x="65" y="94"/>
                      <a:pt x="67" y="93"/>
                      <a:pt x="69" y="95"/>
                    </a:cubicBezTo>
                    <a:cubicBezTo>
                      <a:pt x="70" y="95"/>
                      <a:pt x="70" y="96"/>
                      <a:pt x="71" y="97"/>
                    </a:cubicBezTo>
                    <a:cubicBezTo>
                      <a:pt x="71" y="98"/>
                      <a:pt x="72" y="98"/>
                      <a:pt x="73" y="98"/>
                    </a:cubicBezTo>
                    <a:cubicBezTo>
                      <a:pt x="75" y="99"/>
                      <a:pt x="76" y="100"/>
                      <a:pt x="78" y="102"/>
                    </a:cubicBezTo>
                    <a:cubicBezTo>
                      <a:pt x="81" y="103"/>
                      <a:pt x="82" y="104"/>
                      <a:pt x="85" y="106"/>
                    </a:cubicBezTo>
                    <a:cubicBezTo>
                      <a:pt x="86" y="106"/>
                      <a:pt x="87" y="106"/>
                      <a:pt x="88" y="107"/>
                    </a:cubicBezTo>
                    <a:cubicBezTo>
                      <a:pt x="89" y="107"/>
                      <a:pt x="90" y="108"/>
                      <a:pt x="91" y="109"/>
                    </a:cubicBezTo>
                    <a:cubicBezTo>
                      <a:pt x="92" y="109"/>
                      <a:pt x="93" y="110"/>
                      <a:pt x="94" y="111"/>
                    </a:cubicBezTo>
                    <a:cubicBezTo>
                      <a:pt x="96" y="112"/>
                      <a:pt x="97" y="113"/>
                      <a:pt x="99" y="114"/>
                    </a:cubicBezTo>
                    <a:cubicBezTo>
                      <a:pt x="101" y="115"/>
                      <a:pt x="102" y="115"/>
                      <a:pt x="103" y="115"/>
                    </a:cubicBezTo>
                    <a:cubicBezTo>
                      <a:pt x="105" y="116"/>
                      <a:pt x="105" y="116"/>
                      <a:pt x="106" y="117"/>
                    </a:cubicBezTo>
                    <a:cubicBezTo>
                      <a:pt x="108" y="118"/>
                      <a:pt x="109" y="119"/>
                      <a:pt x="110" y="120"/>
                    </a:cubicBezTo>
                    <a:cubicBezTo>
                      <a:pt x="110" y="115"/>
                      <a:pt x="110" y="115"/>
                      <a:pt x="110" y="115"/>
                    </a:cubicBezTo>
                    <a:cubicBezTo>
                      <a:pt x="117" y="115"/>
                      <a:pt x="117" y="115"/>
                      <a:pt x="117" y="115"/>
                    </a:cubicBezTo>
                    <a:cubicBezTo>
                      <a:pt x="117" y="97"/>
                      <a:pt x="117" y="97"/>
                      <a:pt x="117" y="97"/>
                    </a:cubicBezTo>
                    <a:cubicBezTo>
                      <a:pt x="117" y="97"/>
                      <a:pt x="117" y="78"/>
                      <a:pt x="116" y="61"/>
                    </a:cubicBezTo>
                    <a:cubicBezTo>
                      <a:pt x="115" y="47"/>
                      <a:pt x="115" y="34"/>
                      <a:pt x="115" y="34"/>
                    </a:cubicBezTo>
                    <a:cubicBezTo>
                      <a:pt x="115" y="33"/>
                      <a:pt x="115" y="32"/>
                      <a:pt x="115" y="31"/>
                    </a:cubicBezTo>
                    <a:cubicBezTo>
                      <a:pt x="114" y="27"/>
                      <a:pt x="113" y="25"/>
                      <a:pt x="113" y="21"/>
                    </a:cubicBezTo>
                    <a:cubicBezTo>
                      <a:pt x="113" y="21"/>
                      <a:pt x="112" y="20"/>
                      <a:pt x="112" y="19"/>
                    </a:cubicBezTo>
                    <a:cubicBezTo>
                      <a:pt x="112" y="18"/>
                      <a:pt x="112" y="17"/>
                      <a:pt x="113" y="16"/>
                    </a:cubicBezTo>
                    <a:cubicBezTo>
                      <a:pt x="113" y="15"/>
                      <a:pt x="114" y="15"/>
                      <a:pt x="114" y="14"/>
                    </a:cubicBezTo>
                    <a:cubicBezTo>
                      <a:pt x="115" y="14"/>
                      <a:pt x="115" y="14"/>
                      <a:pt x="115" y="14"/>
                    </a:cubicBezTo>
                    <a:cubicBezTo>
                      <a:pt x="115" y="13"/>
                      <a:pt x="115" y="13"/>
                      <a:pt x="114" y="12"/>
                    </a:cubicBezTo>
                    <a:cubicBezTo>
                      <a:pt x="112" y="11"/>
                      <a:pt x="110" y="12"/>
                      <a:pt x="108" y="11"/>
                    </a:cubicBezTo>
                    <a:cubicBezTo>
                      <a:pt x="107" y="11"/>
                      <a:pt x="106" y="11"/>
                      <a:pt x="104" y="10"/>
                    </a:cubicBezTo>
                    <a:cubicBezTo>
                      <a:pt x="102" y="10"/>
                      <a:pt x="100" y="11"/>
                      <a:pt x="99"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22" name="Freeform 654"/>
              <p:cNvSpPr>
                <a:spLocks/>
              </p:cNvSpPr>
              <p:nvPr/>
            </p:nvSpPr>
            <p:spPr bwMode="auto">
              <a:xfrm>
                <a:off x="3369" y="2129"/>
                <a:ext cx="1" cy="4"/>
              </a:xfrm>
              <a:custGeom>
                <a:avLst/>
                <a:gdLst>
                  <a:gd name="T0" fmla="*/ 0 w 1"/>
                  <a:gd name="T1" fmla="*/ 0 h 2"/>
                  <a:gd name="T2" fmla="*/ 0 w 1"/>
                  <a:gd name="T3" fmla="*/ 0 h 2"/>
                  <a:gd name="T4" fmla="*/ 0 w 1"/>
                  <a:gd name="T5" fmla="*/ 32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0" y="0"/>
                    </a:moveTo>
                    <a:cubicBezTo>
                      <a:pt x="0" y="0"/>
                      <a:pt x="0" y="0"/>
                      <a:pt x="0" y="0"/>
                    </a:cubicBezTo>
                    <a:cubicBezTo>
                      <a:pt x="0" y="2"/>
                      <a:pt x="0" y="2"/>
                      <a:pt x="0" y="2"/>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23" name="Freeform 655"/>
              <p:cNvSpPr>
                <a:spLocks/>
              </p:cNvSpPr>
              <p:nvPr/>
            </p:nvSpPr>
            <p:spPr bwMode="auto">
              <a:xfrm>
                <a:off x="3521" y="1884"/>
                <a:ext cx="60" cy="73"/>
              </a:xfrm>
              <a:custGeom>
                <a:avLst/>
                <a:gdLst>
                  <a:gd name="T0" fmla="*/ 464 w 30"/>
                  <a:gd name="T1" fmla="*/ 99 h 36"/>
                  <a:gd name="T2" fmla="*/ 448 w 30"/>
                  <a:gd name="T3" fmla="*/ 49 h 36"/>
                  <a:gd name="T4" fmla="*/ 432 w 30"/>
                  <a:gd name="T5" fmla="*/ 0 h 36"/>
                  <a:gd name="T6" fmla="*/ 432 w 30"/>
                  <a:gd name="T7" fmla="*/ 0 h 36"/>
                  <a:gd name="T8" fmla="*/ 384 w 30"/>
                  <a:gd name="T9" fmla="*/ 32 h 36"/>
                  <a:gd name="T10" fmla="*/ 320 w 30"/>
                  <a:gd name="T11" fmla="*/ 83 h 36"/>
                  <a:gd name="T12" fmla="*/ 272 w 30"/>
                  <a:gd name="T13" fmla="*/ 116 h 36"/>
                  <a:gd name="T14" fmla="*/ 208 w 30"/>
                  <a:gd name="T15" fmla="*/ 168 h 36"/>
                  <a:gd name="T16" fmla="*/ 160 w 30"/>
                  <a:gd name="T17" fmla="*/ 132 h 36"/>
                  <a:gd name="T18" fmla="*/ 112 w 30"/>
                  <a:gd name="T19" fmla="*/ 99 h 36"/>
                  <a:gd name="T20" fmla="*/ 80 w 30"/>
                  <a:gd name="T21" fmla="*/ 83 h 36"/>
                  <a:gd name="T22" fmla="*/ 64 w 30"/>
                  <a:gd name="T23" fmla="*/ 83 h 36"/>
                  <a:gd name="T24" fmla="*/ 48 w 30"/>
                  <a:gd name="T25" fmla="*/ 116 h 36"/>
                  <a:gd name="T26" fmla="*/ 32 w 30"/>
                  <a:gd name="T27" fmla="*/ 201 h 36"/>
                  <a:gd name="T28" fmla="*/ 48 w 30"/>
                  <a:gd name="T29" fmla="*/ 308 h 36"/>
                  <a:gd name="T30" fmla="*/ 64 w 30"/>
                  <a:gd name="T31" fmla="*/ 391 h 36"/>
                  <a:gd name="T32" fmla="*/ 32 w 30"/>
                  <a:gd name="T33" fmla="*/ 477 h 36"/>
                  <a:gd name="T34" fmla="*/ 0 w 30"/>
                  <a:gd name="T35" fmla="*/ 576 h 36"/>
                  <a:gd name="T36" fmla="*/ 0 w 30"/>
                  <a:gd name="T37" fmla="*/ 576 h 36"/>
                  <a:gd name="T38" fmla="*/ 48 w 30"/>
                  <a:gd name="T39" fmla="*/ 592 h 36"/>
                  <a:gd name="T40" fmla="*/ 128 w 30"/>
                  <a:gd name="T41" fmla="*/ 608 h 36"/>
                  <a:gd name="T42" fmla="*/ 160 w 30"/>
                  <a:gd name="T43" fmla="*/ 592 h 36"/>
                  <a:gd name="T44" fmla="*/ 192 w 30"/>
                  <a:gd name="T45" fmla="*/ 543 h 36"/>
                  <a:gd name="T46" fmla="*/ 224 w 30"/>
                  <a:gd name="T47" fmla="*/ 509 h 36"/>
                  <a:gd name="T48" fmla="*/ 304 w 30"/>
                  <a:gd name="T49" fmla="*/ 509 h 36"/>
                  <a:gd name="T50" fmla="*/ 304 w 30"/>
                  <a:gd name="T51" fmla="*/ 424 h 36"/>
                  <a:gd name="T52" fmla="*/ 304 w 30"/>
                  <a:gd name="T53" fmla="*/ 375 h 36"/>
                  <a:gd name="T54" fmla="*/ 240 w 30"/>
                  <a:gd name="T55" fmla="*/ 375 h 36"/>
                  <a:gd name="T56" fmla="*/ 224 w 30"/>
                  <a:gd name="T57" fmla="*/ 324 h 36"/>
                  <a:gd name="T58" fmla="*/ 256 w 30"/>
                  <a:gd name="T59" fmla="*/ 268 h 36"/>
                  <a:gd name="T60" fmla="*/ 336 w 30"/>
                  <a:gd name="T61" fmla="*/ 251 h 36"/>
                  <a:gd name="T62" fmla="*/ 416 w 30"/>
                  <a:gd name="T63" fmla="*/ 217 h 36"/>
                  <a:gd name="T64" fmla="*/ 448 w 30"/>
                  <a:gd name="T65" fmla="*/ 201 h 36"/>
                  <a:gd name="T66" fmla="*/ 480 w 30"/>
                  <a:gd name="T67" fmla="*/ 168 h 36"/>
                  <a:gd name="T68" fmla="*/ 464 w 30"/>
                  <a:gd name="T69" fmla="*/ 168 h 36"/>
                  <a:gd name="T70" fmla="*/ 464 w 30"/>
                  <a:gd name="T71" fmla="*/ 99 h 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
                  <a:gd name="T109" fmla="*/ 0 h 36"/>
                  <a:gd name="T110" fmla="*/ 30 w 30"/>
                  <a:gd name="T111" fmla="*/ 36 h 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 h="36">
                    <a:moveTo>
                      <a:pt x="29" y="6"/>
                    </a:moveTo>
                    <a:cubicBezTo>
                      <a:pt x="28" y="5"/>
                      <a:pt x="28" y="4"/>
                      <a:pt x="28" y="3"/>
                    </a:cubicBezTo>
                    <a:cubicBezTo>
                      <a:pt x="27" y="2"/>
                      <a:pt x="27" y="1"/>
                      <a:pt x="27" y="0"/>
                    </a:cubicBezTo>
                    <a:cubicBezTo>
                      <a:pt x="27" y="0"/>
                      <a:pt x="27" y="0"/>
                      <a:pt x="27" y="0"/>
                    </a:cubicBezTo>
                    <a:cubicBezTo>
                      <a:pt x="26" y="1"/>
                      <a:pt x="25" y="1"/>
                      <a:pt x="24" y="2"/>
                    </a:cubicBezTo>
                    <a:cubicBezTo>
                      <a:pt x="22" y="3"/>
                      <a:pt x="21" y="4"/>
                      <a:pt x="20" y="5"/>
                    </a:cubicBezTo>
                    <a:cubicBezTo>
                      <a:pt x="19" y="6"/>
                      <a:pt x="18" y="6"/>
                      <a:pt x="17" y="7"/>
                    </a:cubicBezTo>
                    <a:cubicBezTo>
                      <a:pt x="15" y="8"/>
                      <a:pt x="15" y="9"/>
                      <a:pt x="13" y="10"/>
                    </a:cubicBezTo>
                    <a:cubicBezTo>
                      <a:pt x="12" y="10"/>
                      <a:pt x="11" y="9"/>
                      <a:pt x="10" y="8"/>
                    </a:cubicBezTo>
                    <a:cubicBezTo>
                      <a:pt x="9" y="7"/>
                      <a:pt x="8" y="6"/>
                      <a:pt x="7" y="6"/>
                    </a:cubicBezTo>
                    <a:cubicBezTo>
                      <a:pt x="6" y="5"/>
                      <a:pt x="6" y="6"/>
                      <a:pt x="5" y="5"/>
                    </a:cubicBezTo>
                    <a:cubicBezTo>
                      <a:pt x="4" y="5"/>
                      <a:pt x="4" y="5"/>
                      <a:pt x="4" y="5"/>
                    </a:cubicBezTo>
                    <a:cubicBezTo>
                      <a:pt x="4" y="6"/>
                      <a:pt x="3" y="6"/>
                      <a:pt x="3" y="7"/>
                    </a:cubicBezTo>
                    <a:cubicBezTo>
                      <a:pt x="2" y="9"/>
                      <a:pt x="2" y="10"/>
                      <a:pt x="2" y="12"/>
                    </a:cubicBezTo>
                    <a:cubicBezTo>
                      <a:pt x="2" y="14"/>
                      <a:pt x="3" y="16"/>
                      <a:pt x="3" y="18"/>
                    </a:cubicBezTo>
                    <a:cubicBezTo>
                      <a:pt x="4" y="20"/>
                      <a:pt x="4" y="21"/>
                      <a:pt x="4" y="23"/>
                    </a:cubicBezTo>
                    <a:cubicBezTo>
                      <a:pt x="3" y="25"/>
                      <a:pt x="3" y="26"/>
                      <a:pt x="2" y="28"/>
                    </a:cubicBezTo>
                    <a:cubicBezTo>
                      <a:pt x="2" y="30"/>
                      <a:pt x="1" y="32"/>
                      <a:pt x="0" y="34"/>
                    </a:cubicBezTo>
                    <a:cubicBezTo>
                      <a:pt x="0" y="34"/>
                      <a:pt x="0" y="34"/>
                      <a:pt x="0" y="34"/>
                    </a:cubicBezTo>
                    <a:cubicBezTo>
                      <a:pt x="2" y="35"/>
                      <a:pt x="2" y="35"/>
                      <a:pt x="3" y="35"/>
                    </a:cubicBezTo>
                    <a:cubicBezTo>
                      <a:pt x="5" y="36"/>
                      <a:pt x="6" y="36"/>
                      <a:pt x="8" y="36"/>
                    </a:cubicBezTo>
                    <a:cubicBezTo>
                      <a:pt x="9" y="36"/>
                      <a:pt x="10" y="35"/>
                      <a:pt x="10" y="35"/>
                    </a:cubicBezTo>
                    <a:cubicBezTo>
                      <a:pt x="11" y="34"/>
                      <a:pt x="11" y="33"/>
                      <a:pt x="12" y="32"/>
                    </a:cubicBezTo>
                    <a:cubicBezTo>
                      <a:pt x="13" y="31"/>
                      <a:pt x="13" y="31"/>
                      <a:pt x="14" y="30"/>
                    </a:cubicBezTo>
                    <a:cubicBezTo>
                      <a:pt x="16" y="29"/>
                      <a:pt x="18" y="32"/>
                      <a:pt x="19" y="30"/>
                    </a:cubicBezTo>
                    <a:cubicBezTo>
                      <a:pt x="21" y="29"/>
                      <a:pt x="19" y="27"/>
                      <a:pt x="19" y="25"/>
                    </a:cubicBezTo>
                    <a:cubicBezTo>
                      <a:pt x="19" y="24"/>
                      <a:pt x="20" y="23"/>
                      <a:pt x="19" y="22"/>
                    </a:cubicBezTo>
                    <a:cubicBezTo>
                      <a:pt x="19" y="21"/>
                      <a:pt x="17" y="23"/>
                      <a:pt x="15" y="22"/>
                    </a:cubicBezTo>
                    <a:cubicBezTo>
                      <a:pt x="15" y="21"/>
                      <a:pt x="14" y="20"/>
                      <a:pt x="14" y="19"/>
                    </a:cubicBezTo>
                    <a:cubicBezTo>
                      <a:pt x="14" y="18"/>
                      <a:pt x="15" y="17"/>
                      <a:pt x="16" y="16"/>
                    </a:cubicBezTo>
                    <a:cubicBezTo>
                      <a:pt x="18" y="15"/>
                      <a:pt x="19" y="15"/>
                      <a:pt x="21" y="15"/>
                    </a:cubicBezTo>
                    <a:cubicBezTo>
                      <a:pt x="23" y="14"/>
                      <a:pt x="24" y="13"/>
                      <a:pt x="26" y="13"/>
                    </a:cubicBezTo>
                    <a:cubicBezTo>
                      <a:pt x="26" y="13"/>
                      <a:pt x="27" y="13"/>
                      <a:pt x="28" y="12"/>
                    </a:cubicBezTo>
                    <a:cubicBezTo>
                      <a:pt x="29" y="12"/>
                      <a:pt x="29" y="11"/>
                      <a:pt x="30" y="10"/>
                    </a:cubicBezTo>
                    <a:cubicBezTo>
                      <a:pt x="29" y="10"/>
                      <a:pt x="29" y="10"/>
                      <a:pt x="29" y="10"/>
                    </a:cubicBezTo>
                    <a:cubicBezTo>
                      <a:pt x="28" y="9"/>
                      <a:pt x="29" y="8"/>
                      <a:pt x="29"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24" name="Freeform 656"/>
              <p:cNvSpPr>
                <a:spLocks/>
              </p:cNvSpPr>
              <p:nvPr/>
            </p:nvSpPr>
            <p:spPr bwMode="auto">
              <a:xfrm>
                <a:off x="3224" y="2273"/>
                <a:ext cx="199" cy="150"/>
              </a:xfrm>
              <a:custGeom>
                <a:avLst/>
                <a:gdLst>
                  <a:gd name="T0" fmla="*/ 1520 w 99"/>
                  <a:gd name="T1" fmla="*/ 688 h 75"/>
                  <a:gd name="T2" fmla="*/ 1439 w 99"/>
                  <a:gd name="T3" fmla="*/ 560 h 75"/>
                  <a:gd name="T4" fmla="*/ 1357 w 99"/>
                  <a:gd name="T5" fmla="*/ 432 h 75"/>
                  <a:gd name="T6" fmla="*/ 1260 w 99"/>
                  <a:gd name="T7" fmla="*/ 336 h 75"/>
                  <a:gd name="T8" fmla="*/ 1144 w 99"/>
                  <a:gd name="T9" fmla="*/ 272 h 75"/>
                  <a:gd name="T10" fmla="*/ 1144 w 99"/>
                  <a:gd name="T11" fmla="*/ 128 h 75"/>
                  <a:gd name="T12" fmla="*/ 1063 w 99"/>
                  <a:gd name="T13" fmla="*/ 0 h 75"/>
                  <a:gd name="T14" fmla="*/ 997 w 99"/>
                  <a:gd name="T15" fmla="*/ 0 h 75"/>
                  <a:gd name="T16" fmla="*/ 917 w 99"/>
                  <a:gd name="T17" fmla="*/ 48 h 75"/>
                  <a:gd name="T18" fmla="*/ 884 w 99"/>
                  <a:gd name="T19" fmla="*/ 112 h 75"/>
                  <a:gd name="T20" fmla="*/ 820 w 99"/>
                  <a:gd name="T21" fmla="*/ 192 h 75"/>
                  <a:gd name="T22" fmla="*/ 764 w 99"/>
                  <a:gd name="T23" fmla="*/ 240 h 75"/>
                  <a:gd name="T24" fmla="*/ 683 w 99"/>
                  <a:gd name="T25" fmla="*/ 256 h 75"/>
                  <a:gd name="T26" fmla="*/ 569 w 99"/>
                  <a:gd name="T27" fmla="*/ 288 h 75"/>
                  <a:gd name="T28" fmla="*/ 472 w 99"/>
                  <a:gd name="T29" fmla="*/ 320 h 75"/>
                  <a:gd name="T30" fmla="*/ 408 w 99"/>
                  <a:gd name="T31" fmla="*/ 416 h 75"/>
                  <a:gd name="T32" fmla="*/ 308 w 99"/>
                  <a:gd name="T33" fmla="*/ 464 h 75"/>
                  <a:gd name="T34" fmla="*/ 259 w 99"/>
                  <a:gd name="T35" fmla="*/ 448 h 75"/>
                  <a:gd name="T36" fmla="*/ 161 w 99"/>
                  <a:gd name="T37" fmla="*/ 464 h 75"/>
                  <a:gd name="T38" fmla="*/ 129 w 99"/>
                  <a:gd name="T39" fmla="*/ 496 h 75"/>
                  <a:gd name="T40" fmla="*/ 80 w 99"/>
                  <a:gd name="T41" fmla="*/ 624 h 75"/>
                  <a:gd name="T42" fmla="*/ 16 w 99"/>
                  <a:gd name="T43" fmla="*/ 656 h 75"/>
                  <a:gd name="T44" fmla="*/ 48 w 99"/>
                  <a:gd name="T45" fmla="*/ 752 h 75"/>
                  <a:gd name="T46" fmla="*/ 32 w 99"/>
                  <a:gd name="T47" fmla="*/ 800 h 75"/>
                  <a:gd name="T48" fmla="*/ 80 w 99"/>
                  <a:gd name="T49" fmla="*/ 896 h 75"/>
                  <a:gd name="T50" fmla="*/ 161 w 99"/>
                  <a:gd name="T51" fmla="*/ 1040 h 75"/>
                  <a:gd name="T52" fmla="*/ 227 w 99"/>
                  <a:gd name="T53" fmla="*/ 1184 h 75"/>
                  <a:gd name="T54" fmla="*/ 275 w 99"/>
                  <a:gd name="T55" fmla="*/ 1120 h 75"/>
                  <a:gd name="T56" fmla="*/ 324 w 99"/>
                  <a:gd name="T57" fmla="*/ 992 h 75"/>
                  <a:gd name="T58" fmla="*/ 472 w 99"/>
                  <a:gd name="T59" fmla="*/ 1008 h 75"/>
                  <a:gd name="T60" fmla="*/ 521 w 99"/>
                  <a:gd name="T61" fmla="*/ 1008 h 75"/>
                  <a:gd name="T62" fmla="*/ 553 w 99"/>
                  <a:gd name="T63" fmla="*/ 944 h 75"/>
                  <a:gd name="T64" fmla="*/ 603 w 99"/>
                  <a:gd name="T65" fmla="*/ 832 h 75"/>
                  <a:gd name="T66" fmla="*/ 700 w 99"/>
                  <a:gd name="T67" fmla="*/ 816 h 75"/>
                  <a:gd name="T68" fmla="*/ 780 w 99"/>
                  <a:gd name="T69" fmla="*/ 896 h 75"/>
                  <a:gd name="T70" fmla="*/ 868 w 99"/>
                  <a:gd name="T71" fmla="*/ 912 h 75"/>
                  <a:gd name="T72" fmla="*/ 981 w 99"/>
                  <a:gd name="T73" fmla="*/ 928 h 75"/>
                  <a:gd name="T74" fmla="*/ 1063 w 99"/>
                  <a:gd name="T75" fmla="*/ 864 h 75"/>
                  <a:gd name="T76" fmla="*/ 1128 w 99"/>
                  <a:gd name="T77" fmla="*/ 864 h 75"/>
                  <a:gd name="T78" fmla="*/ 1212 w 99"/>
                  <a:gd name="T79" fmla="*/ 848 h 75"/>
                  <a:gd name="T80" fmla="*/ 1292 w 99"/>
                  <a:gd name="T81" fmla="*/ 816 h 75"/>
                  <a:gd name="T82" fmla="*/ 1373 w 99"/>
                  <a:gd name="T83" fmla="*/ 800 h 75"/>
                  <a:gd name="T84" fmla="*/ 1455 w 99"/>
                  <a:gd name="T85" fmla="*/ 800 h 75"/>
                  <a:gd name="T86" fmla="*/ 1520 w 99"/>
                  <a:gd name="T87" fmla="*/ 816 h 75"/>
                  <a:gd name="T88" fmla="*/ 1600 w 99"/>
                  <a:gd name="T89" fmla="*/ 800 h 75"/>
                  <a:gd name="T90" fmla="*/ 1600 w 99"/>
                  <a:gd name="T91" fmla="*/ 720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9"/>
                  <a:gd name="T139" fmla="*/ 0 h 75"/>
                  <a:gd name="T140" fmla="*/ 99 w 99"/>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9" h="75">
                    <a:moveTo>
                      <a:pt x="96" y="44"/>
                    </a:moveTo>
                    <a:cubicBezTo>
                      <a:pt x="95" y="43"/>
                      <a:pt x="94" y="43"/>
                      <a:pt x="93" y="43"/>
                    </a:cubicBezTo>
                    <a:cubicBezTo>
                      <a:pt x="90" y="38"/>
                      <a:pt x="90" y="38"/>
                      <a:pt x="90" y="38"/>
                    </a:cubicBezTo>
                    <a:cubicBezTo>
                      <a:pt x="89" y="37"/>
                      <a:pt x="89" y="36"/>
                      <a:pt x="88" y="35"/>
                    </a:cubicBezTo>
                    <a:cubicBezTo>
                      <a:pt x="86" y="34"/>
                      <a:pt x="84" y="35"/>
                      <a:pt x="83" y="33"/>
                    </a:cubicBezTo>
                    <a:cubicBezTo>
                      <a:pt x="82" y="31"/>
                      <a:pt x="85" y="29"/>
                      <a:pt x="83" y="27"/>
                    </a:cubicBezTo>
                    <a:cubicBezTo>
                      <a:pt x="83" y="26"/>
                      <a:pt x="82" y="26"/>
                      <a:pt x="82" y="26"/>
                    </a:cubicBezTo>
                    <a:cubicBezTo>
                      <a:pt x="80" y="24"/>
                      <a:pt x="79" y="23"/>
                      <a:pt x="77" y="21"/>
                    </a:cubicBezTo>
                    <a:cubicBezTo>
                      <a:pt x="75" y="20"/>
                      <a:pt x="74" y="20"/>
                      <a:pt x="72" y="19"/>
                    </a:cubicBezTo>
                    <a:cubicBezTo>
                      <a:pt x="71" y="19"/>
                      <a:pt x="71" y="18"/>
                      <a:pt x="70" y="17"/>
                    </a:cubicBezTo>
                    <a:cubicBezTo>
                      <a:pt x="69" y="16"/>
                      <a:pt x="70" y="14"/>
                      <a:pt x="70" y="12"/>
                    </a:cubicBezTo>
                    <a:cubicBezTo>
                      <a:pt x="70" y="11"/>
                      <a:pt x="71" y="10"/>
                      <a:pt x="70" y="8"/>
                    </a:cubicBezTo>
                    <a:cubicBezTo>
                      <a:pt x="70" y="6"/>
                      <a:pt x="69" y="6"/>
                      <a:pt x="68" y="5"/>
                    </a:cubicBezTo>
                    <a:cubicBezTo>
                      <a:pt x="67" y="3"/>
                      <a:pt x="66" y="2"/>
                      <a:pt x="65" y="0"/>
                    </a:cubicBezTo>
                    <a:cubicBezTo>
                      <a:pt x="64" y="0"/>
                      <a:pt x="64" y="0"/>
                      <a:pt x="64" y="0"/>
                    </a:cubicBezTo>
                    <a:cubicBezTo>
                      <a:pt x="63" y="0"/>
                      <a:pt x="62" y="0"/>
                      <a:pt x="61" y="0"/>
                    </a:cubicBezTo>
                    <a:cubicBezTo>
                      <a:pt x="60" y="1"/>
                      <a:pt x="59" y="1"/>
                      <a:pt x="58" y="2"/>
                    </a:cubicBezTo>
                    <a:cubicBezTo>
                      <a:pt x="57" y="2"/>
                      <a:pt x="57" y="3"/>
                      <a:pt x="56" y="3"/>
                    </a:cubicBezTo>
                    <a:cubicBezTo>
                      <a:pt x="56" y="4"/>
                      <a:pt x="56" y="5"/>
                      <a:pt x="56" y="5"/>
                    </a:cubicBezTo>
                    <a:cubicBezTo>
                      <a:pt x="56" y="6"/>
                      <a:pt x="55" y="7"/>
                      <a:pt x="54" y="7"/>
                    </a:cubicBezTo>
                    <a:cubicBezTo>
                      <a:pt x="54" y="8"/>
                      <a:pt x="53" y="8"/>
                      <a:pt x="52" y="9"/>
                    </a:cubicBezTo>
                    <a:cubicBezTo>
                      <a:pt x="50" y="12"/>
                      <a:pt x="50" y="12"/>
                      <a:pt x="50" y="12"/>
                    </a:cubicBezTo>
                    <a:cubicBezTo>
                      <a:pt x="50" y="12"/>
                      <a:pt x="49" y="13"/>
                      <a:pt x="49" y="13"/>
                    </a:cubicBezTo>
                    <a:cubicBezTo>
                      <a:pt x="48" y="14"/>
                      <a:pt x="48" y="15"/>
                      <a:pt x="47" y="15"/>
                    </a:cubicBezTo>
                    <a:cubicBezTo>
                      <a:pt x="46" y="16"/>
                      <a:pt x="46" y="15"/>
                      <a:pt x="45" y="16"/>
                    </a:cubicBezTo>
                    <a:cubicBezTo>
                      <a:pt x="44" y="16"/>
                      <a:pt x="43" y="16"/>
                      <a:pt x="42" y="16"/>
                    </a:cubicBezTo>
                    <a:cubicBezTo>
                      <a:pt x="41" y="17"/>
                      <a:pt x="40" y="17"/>
                      <a:pt x="39" y="17"/>
                    </a:cubicBezTo>
                    <a:cubicBezTo>
                      <a:pt x="37" y="18"/>
                      <a:pt x="37" y="18"/>
                      <a:pt x="35" y="18"/>
                    </a:cubicBezTo>
                    <a:cubicBezTo>
                      <a:pt x="34" y="18"/>
                      <a:pt x="33" y="18"/>
                      <a:pt x="32" y="18"/>
                    </a:cubicBezTo>
                    <a:cubicBezTo>
                      <a:pt x="30" y="19"/>
                      <a:pt x="30" y="19"/>
                      <a:pt x="29" y="20"/>
                    </a:cubicBezTo>
                    <a:cubicBezTo>
                      <a:pt x="27" y="21"/>
                      <a:pt x="27" y="22"/>
                      <a:pt x="27" y="23"/>
                    </a:cubicBezTo>
                    <a:cubicBezTo>
                      <a:pt x="26" y="24"/>
                      <a:pt x="26" y="25"/>
                      <a:pt x="25" y="26"/>
                    </a:cubicBezTo>
                    <a:cubicBezTo>
                      <a:pt x="24" y="27"/>
                      <a:pt x="23" y="25"/>
                      <a:pt x="22" y="26"/>
                    </a:cubicBezTo>
                    <a:cubicBezTo>
                      <a:pt x="21" y="26"/>
                      <a:pt x="21" y="29"/>
                      <a:pt x="19" y="29"/>
                    </a:cubicBezTo>
                    <a:cubicBezTo>
                      <a:pt x="18" y="29"/>
                      <a:pt x="18" y="27"/>
                      <a:pt x="17" y="27"/>
                    </a:cubicBezTo>
                    <a:cubicBezTo>
                      <a:pt x="17" y="27"/>
                      <a:pt x="16" y="28"/>
                      <a:pt x="16" y="28"/>
                    </a:cubicBezTo>
                    <a:cubicBezTo>
                      <a:pt x="15" y="29"/>
                      <a:pt x="14" y="29"/>
                      <a:pt x="13" y="29"/>
                    </a:cubicBezTo>
                    <a:cubicBezTo>
                      <a:pt x="12" y="29"/>
                      <a:pt x="11" y="29"/>
                      <a:pt x="10" y="29"/>
                    </a:cubicBezTo>
                    <a:cubicBezTo>
                      <a:pt x="9" y="29"/>
                      <a:pt x="9" y="29"/>
                      <a:pt x="9" y="29"/>
                    </a:cubicBezTo>
                    <a:cubicBezTo>
                      <a:pt x="9" y="30"/>
                      <a:pt x="9" y="30"/>
                      <a:pt x="8" y="31"/>
                    </a:cubicBezTo>
                    <a:cubicBezTo>
                      <a:pt x="7" y="33"/>
                      <a:pt x="6" y="33"/>
                      <a:pt x="6" y="35"/>
                    </a:cubicBezTo>
                    <a:cubicBezTo>
                      <a:pt x="5" y="36"/>
                      <a:pt x="6" y="37"/>
                      <a:pt x="5" y="39"/>
                    </a:cubicBezTo>
                    <a:cubicBezTo>
                      <a:pt x="5" y="40"/>
                      <a:pt x="4" y="40"/>
                      <a:pt x="3" y="40"/>
                    </a:cubicBezTo>
                    <a:cubicBezTo>
                      <a:pt x="3" y="41"/>
                      <a:pt x="1" y="40"/>
                      <a:pt x="1" y="41"/>
                    </a:cubicBezTo>
                    <a:cubicBezTo>
                      <a:pt x="1" y="42"/>
                      <a:pt x="2" y="43"/>
                      <a:pt x="3" y="44"/>
                    </a:cubicBezTo>
                    <a:cubicBezTo>
                      <a:pt x="3" y="45"/>
                      <a:pt x="4" y="47"/>
                      <a:pt x="3" y="47"/>
                    </a:cubicBezTo>
                    <a:cubicBezTo>
                      <a:pt x="2" y="48"/>
                      <a:pt x="1" y="47"/>
                      <a:pt x="1" y="48"/>
                    </a:cubicBezTo>
                    <a:cubicBezTo>
                      <a:pt x="0" y="49"/>
                      <a:pt x="2" y="49"/>
                      <a:pt x="2" y="50"/>
                    </a:cubicBezTo>
                    <a:cubicBezTo>
                      <a:pt x="3" y="51"/>
                      <a:pt x="2" y="52"/>
                      <a:pt x="3" y="53"/>
                    </a:cubicBezTo>
                    <a:cubicBezTo>
                      <a:pt x="3" y="55"/>
                      <a:pt x="4" y="55"/>
                      <a:pt x="5" y="56"/>
                    </a:cubicBezTo>
                    <a:cubicBezTo>
                      <a:pt x="7" y="58"/>
                      <a:pt x="8" y="59"/>
                      <a:pt x="9" y="60"/>
                    </a:cubicBezTo>
                    <a:cubicBezTo>
                      <a:pt x="10" y="62"/>
                      <a:pt x="10" y="63"/>
                      <a:pt x="10" y="65"/>
                    </a:cubicBezTo>
                    <a:cubicBezTo>
                      <a:pt x="11" y="66"/>
                      <a:pt x="11" y="67"/>
                      <a:pt x="12" y="68"/>
                    </a:cubicBezTo>
                    <a:cubicBezTo>
                      <a:pt x="12" y="71"/>
                      <a:pt x="13" y="72"/>
                      <a:pt x="14" y="74"/>
                    </a:cubicBezTo>
                    <a:cubicBezTo>
                      <a:pt x="14" y="75"/>
                      <a:pt x="14" y="75"/>
                      <a:pt x="14" y="75"/>
                    </a:cubicBezTo>
                    <a:cubicBezTo>
                      <a:pt x="15" y="73"/>
                      <a:pt x="16" y="72"/>
                      <a:pt x="17" y="70"/>
                    </a:cubicBezTo>
                    <a:cubicBezTo>
                      <a:pt x="17" y="69"/>
                      <a:pt x="18" y="68"/>
                      <a:pt x="18" y="66"/>
                    </a:cubicBezTo>
                    <a:cubicBezTo>
                      <a:pt x="19" y="65"/>
                      <a:pt x="18" y="63"/>
                      <a:pt x="20" y="62"/>
                    </a:cubicBezTo>
                    <a:cubicBezTo>
                      <a:pt x="22" y="60"/>
                      <a:pt x="23" y="62"/>
                      <a:pt x="25" y="62"/>
                    </a:cubicBezTo>
                    <a:cubicBezTo>
                      <a:pt x="26" y="63"/>
                      <a:pt x="27" y="63"/>
                      <a:pt x="29" y="63"/>
                    </a:cubicBezTo>
                    <a:cubicBezTo>
                      <a:pt x="30" y="63"/>
                      <a:pt x="31" y="62"/>
                      <a:pt x="33" y="62"/>
                    </a:cubicBezTo>
                    <a:cubicBezTo>
                      <a:pt x="32" y="63"/>
                      <a:pt x="32" y="63"/>
                      <a:pt x="32" y="63"/>
                    </a:cubicBezTo>
                    <a:cubicBezTo>
                      <a:pt x="33" y="63"/>
                      <a:pt x="33" y="63"/>
                      <a:pt x="34" y="62"/>
                    </a:cubicBezTo>
                    <a:cubicBezTo>
                      <a:pt x="34" y="61"/>
                      <a:pt x="33" y="60"/>
                      <a:pt x="34" y="59"/>
                    </a:cubicBezTo>
                    <a:cubicBezTo>
                      <a:pt x="34" y="57"/>
                      <a:pt x="34" y="57"/>
                      <a:pt x="34" y="55"/>
                    </a:cubicBezTo>
                    <a:cubicBezTo>
                      <a:pt x="35" y="54"/>
                      <a:pt x="36" y="53"/>
                      <a:pt x="37" y="52"/>
                    </a:cubicBezTo>
                    <a:cubicBezTo>
                      <a:pt x="38" y="52"/>
                      <a:pt x="38" y="51"/>
                      <a:pt x="40" y="50"/>
                    </a:cubicBezTo>
                    <a:cubicBezTo>
                      <a:pt x="41" y="50"/>
                      <a:pt x="42" y="50"/>
                      <a:pt x="43" y="51"/>
                    </a:cubicBezTo>
                    <a:cubicBezTo>
                      <a:pt x="44" y="51"/>
                      <a:pt x="45" y="52"/>
                      <a:pt x="46" y="53"/>
                    </a:cubicBezTo>
                    <a:cubicBezTo>
                      <a:pt x="47" y="54"/>
                      <a:pt x="47" y="55"/>
                      <a:pt x="48" y="56"/>
                    </a:cubicBezTo>
                    <a:cubicBezTo>
                      <a:pt x="49" y="56"/>
                      <a:pt x="49" y="56"/>
                      <a:pt x="50" y="56"/>
                    </a:cubicBezTo>
                    <a:cubicBezTo>
                      <a:pt x="51" y="57"/>
                      <a:pt x="52" y="57"/>
                      <a:pt x="53" y="57"/>
                    </a:cubicBezTo>
                    <a:cubicBezTo>
                      <a:pt x="55" y="58"/>
                      <a:pt x="55" y="57"/>
                      <a:pt x="57" y="57"/>
                    </a:cubicBezTo>
                    <a:cubicBezTo>
                      <a:pt x="58" y="57"/>
                      <a:pt x="58" y="58"/>
                      <a:pt x="60" y="58"/>
                    </a:cubicBezTo>
                    <a:cubicBezTo>
                      <a:pt x="61" y="58"/>
                      <a:pt x="62" y="59"/>
                      <a:pt x="64" y="59"/>
                    </a:cubicBezTo>
                    <a:cubicBezTo>
                      <a:pt x="65" y="54"/>
                      <a:pt x="65" y="54"/>
                      <a:pt x="65" y="54"/>
                    </a:cubicBezTo>
                    <a:cubicBezTo>
                      <a:pt x="65" y="54"/>
                      <a:pt x="65" y="53"/>
                      <a:pt x="66" y="53"/>
                    </a:cubicBezTo>
                    <a:cubicBezTo>
                      <a:pt x="67" y="53"/>
                      <a:pt x="68" y="54"/>
                      <a:pt x="69" y="54"/>
                    </a:cubicBezTo>
                    <a:cubicBezTo>
                      <a:pt x="70" y="55"/>
                      <a:pt x="71" y="55"/>
                      <a:pt x="72" y="54"/>
                    </a:cubicBezTo>
                    <a:cubicBezTo>
                      <a:pt x="73" y="54"/>
                      <a:pt x="74" y="54"/>
                      <a:pt x="74" y="53"/>
                    </a:cubicBezTo>
                    <a:cubicBezTo>
                      <a:pt x="75" y="52"/>
                      <a:pt x="76" y="52"/>
                      <a:pt x="77" y="51"/>
                    </a:cubicBezTo>
                    <a:cubicBezTo>
                      <a:pt x="78" y="51"/>
                      <a:pt x="78" y="51"/>
                      <a:pt x="79" y="51"/>
                    </a:cubicBezTo>
                    <a:cubicBezTo>
                      <a:pt x="80" y="51"/>
                      <a:pt x="80" y="52"/>
                      <a:pt x="81" y="52"/>
                    </a:cubicBezTo>
                    <a:cubicBezTo>
                      <a:pt x="82" y="52"/>
                      <a:pt x="83" y="51"/>
                      <a:pt x="84" y="50"/>
                    </a:cubicBezTo>
                    <a:cubicBezTo>
                      <a:pt x="85" y="49"/>
                      <a:pt x="85" y="48"/>
                      <a:pt x="86" y="47"/>
                    </a:cubicBezTo>
                    <a:cubicBezTo>
                      <a:pt x="87" y="47"/>
                      <a:pt x="87" y="49"/>
                      <a:pt x="89" y="50"/>
                    </a:cubicBezTo>
                    <a:cubicBezTo>
                      <a:pt x="89" y="50"/>
                      <a:pt x="90" y="50"/>
                      <a:pt x="91" y="50"/>
                    </a:cubicBezTo>
                    <a:cubicBezTo>
                      <a:pt x="92" y="50"/>
                      <a:pt x="92" y="51"/>
                      <a:pt x="93" y="51"/>
                    </a:cubicBezTo>
                    <a:cubicBezTo>
                      <a:pt x="95" y="51"/>
                      <a:pt x="95" y="51"/>
                      <a:pt x="97" y="50"/>
                    </a:cubicBezTo>
                    <a:cubicBezTo>
                      <a:pt x="97" y="50"/>
                      <a:pt x="98" y="50"/>
                      <a:pt x="98" y="50"/>
                    </a:cubicBezTo>
                    <a:cubicBezTo>
                      <a:pt x="99" y="49"/>
                      <a:pt x="99" y="49"/>
                      <a:pt x="99" y="49"/>
                    </a:cubicBezTo>
                    <a:cubicBezTo>
                      <a:pt x="99" y="48"/>
                      <a:pt x="99" y="47"/>
                      <a:pt x="98" y="45"/>
                    </a:cubicBezTo>
                    <a:cubicBezTo>
                      <a:pt x="98" y="45"/>
                      <a:pt x="97" y="44"/>
                      <a:pt x="96"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25" name="Freeform 657"/>
              <p:cNvSpPr>
                <a:spLocks/>
              </p:cNvSpPr>
              <p:nvPr/>
            </p:nvSpPr>
            <p:spPr bwMode="auto">
              <a:xfrm>
                <a:off x="3144" y="2419"/>
                <a:ext cx="82" cy="109"/>
              </a:xfrm>
              <a:custGeom>
                <a:avLst/>
                <a:gdLst>
                  <a:gd name="T0" fmla="*/ 304 w 41"/>
                  <a:gd name="T1" fmla="*/ 783 h 54"/>
                  <a:gd name="T2" fmla="*/ 304 w 41"/>
                  <a:gd name="T3" fmla="*/ 733 h 54"/>
                  <a:gd name="T4" fmla="*/ 304 w 41"/>
                  <a:gd name="T5" fmla="*/ 684 h 54"/>
                  <a:gd name="T6" fmla="*/ 352 w 41"/>
                  <a:gd name="T7" fmla="*/ 684 h 54"/>
                  <a:gd name="T8" fmla="*/ 384 w 41"/>
                  <a:gd name="T9" fmla="*/ 684 h 54"/>
                  <a:gd name="T10" fmla="*/ 416 w 41"/>
                  <a:gd name="T11" fmla="*/ 668 h 54"/>
                  <a:gd name="T12" fmla="*/ 432 w 41"/>
                  <a:gd name="T13" fmla="*/ 616 h 54"/>
                  <a:gd name="T14" fmla="*/ 464 w 41"/>
                  <a:gd name="T15" fmla="*/ 632 h 54"/>
                  <a:gd name="T16" fmla="*/ 480 w 41"/>
                  <a:gd name="T17" fmla="*/ 684 h 54"/>
                  <a:gd name="T18" fmla="*/ 496 w 41"/>
                  <a:gd name="T19" fmla="*/ 700 h 54"/>
                  <a:gd name="T20" fmla="*/ 544 w 41"/>
                  <a:gd name="T21" fmla="*/ 684 h 54"/>
                  <a:gd name="T22" fmla="*/ 560 w 41"/>
                  <a:gd name="T23" fmla="*/ 668 h 54"/>
                  <a:gd name="T24" fmla="*/ 576 w 41"/>
                  <a:gd name="T25" fmla="*/ 700 h 54"/>
                  <a:gd name="T26" fmla="*/ 608 w 41"/>
                  <a:gd name="T27" fmla="*/ 700 h 54"/>
                  <a:gd name="T28" fmla="*/ 624 w 41"/>
                  <a:gd name="T29" fmla="*/ 632 h 54"/>
                  <a:gd name="T30" fmla="*/ 624 w 41"/>
                  <a:gd name="T31" fmla="*/ 567 h 54"/>
                  <a:gd name="T32" fmla="*/ 608 w 41"/>
                  <a:gd name="T33" fmla="*/ 468 h 54"/>
                  <a:gd name="T34" fmla="*/ 608 w 41"/>
                  <a:gd name="T35" fmla="*/ 379 h 54"/>
                  <a:gd name="T36" fmla="*/ 576 w 41"/>
                  <a:gd name="T37" fmla="*/ 347 h 54"/>
                  <a:gd name="T38" fmla="*/ 576 w 41"/>
                  <a:gd name="T39" fmla="*/ 281 h 54"/>
                  <a:gd name="T40" fmla="*/ 640 w 41"/>
                  <a:gd name="T41" fmla="*/ 264 h 54"/>
                  <a:gd name="T42" fmla="*/ 656 w 41"/>
                  <a:gd name="T43" fmla="*/ 212 h 54"/>
                  <a:gd name="T44" fmla="*/ 608 w 41"/>
                  <a:gd name="T45" fmla="*/ 180 h 54"/>
                  <a:gd name="T46" fmla="*/ 592 w 41"/>
                  <a:gd name="T47" fmla="*/ 147 h 54"/>
                  <a:gd name="T48" fmla="*/ 544 w 41"/>
                  <a:gd name="T49" fmla="*/ 147 h 54"/>
                  <a:gd name="T50" fmla="*/ 496 w 41"/>
                  <a:gd name="T51" fmla="*/ 180 h 54"/>
                  <a:gd name="T52" fmla="*/ 496 w 41"/>
                  <a:gd name="T53" fmla="*/ 147 h 54"/>
                  <a:gd name="T54" fmla="*/ 496 w 41"/>
                  <a:gd name="T55" fmla="*/ 81 h 54"/>
                  <a:gd name="T56" fmla="*/ 512 w 41"/>
                  <a:gd name="T57" fmla="*/ 32 h 54"/>
                  <a:gd name="T58" fmla="*/ 496 w 41"/>
                  <a:gd name="T59" fmla="*/ 16 h 54"/>
                  <a:gd name="T60" fmla="*/ 416 w 41"/>
                  <a:gd name="T61" fmla="*/ 16 h 54"/>
                  <a:gd name="T62" fmla="*/ 384 w 41"/>
                  <a:gd name="T63" fmla="*/ 16 h 54"/>
                  <a:gd name="T64" fmla="*/ 320 w 41"/>
                  <a:gd name="T65" fmla="*/ 16 h 54"/>
                  <a:gd name="T66" fmla="*/ 288 w 41"/>
                  <a:gd name="T67" fmla="*/ 32 h 54"/>
                  <a:gd name="T68" fmla="*/ 272 w 41"/>
                  <a:gd name="T69" fmla="*/ 32 h 54"/>
                  <a:gd name="T70" fmla="*/ 272 w 41"/>
                  <a:gd name="T71" fmla="*/ 97 h 54"/>
                  <a:gd name="T72" fmla="*/ 272 w 41"/>
                  <a:gd name="T73" fmla="*/ 164 h 54"/>
                  <a:gd name="T74" fmla="*/ 256 w 41"/>
                  <a:gd name="T75" fmla="*/ 196 h 54"/>
                  <a:gd name="T76" fmla="*/ 208 w 41"/>
                  <a:gd name="T77" fmla="*/ 196 h 54"/>
                  <a:gd name="T78" fmla="*/ 144 w 41"/>
                  <a:gd name="T79" fmla="*/ 196 h 54"/>
                  <a:gd name="T80" fmla="*/ 96 w 41"/>
                  <a:gd name="T81" fmla="*/ 196 h 54"/>
                  <a:gd name="T82" fmla="*/ 64 w 41"/>
                  <a:gd name="T83" fmla="*/ 196 h 54"/>
                  <a:gd name="T84" fmla="*/ 48 w 41"/>
                  <a:gd name="T85" fmla="*/ 196 h 54"/>
                  <a:gd name="T86" fmla="*/ 48 w 41"/>
                  <a:gd name="T87" fmla="*/ 281 h 54"/>
                  <a:gd name="T88" fmla="*/ 0 w 41"/>
                  <a:gd name="T89" fmla="*/ 412 h 54"/>
                  <a:gd name="T90" fmla="*/ 0 w 41"/>
                  <a:gd name="T91" fmla="*/ 501 h 54"/>
                  <a:gd name="T92" fmla="*/ 16 w 41"/>
                  <a:gd name="T93" fmla="*/ 583 h 54"/>
                  <a:gd name="T94" fmla="*/ 48 w 41"/>
                  <a:gd name="T95" fmla="*/ 648 h 54"/>
                  <a:gd name="T96" fmla="*/ 80 w 41"/>
                  <a:gd name="T97" fmla="*/ 684 h 54"/>
                  <a:gd name="T98" fmla="*/ 128 w 41"/>
                  <a:gd name="T99" fmla="*/ 765 h 54"/>
                  <a:gd name="T100" fmla="*/ 160 w 41"/>
                  <a:gd name="T101" fmla="*/ 815 h 54"/>
                  <a:gd name="T102" fmla="*/ 192 w 41"/>
                  <a:gd name="T103" fmla="*/ 848 h 54"/>
                  <a:gd name="T104" fmla="*/ 224 w 41"/>
                  <a:gd name="T105" fmla="*/ 896 h 54"/>
                  <a:gd name="T106" fmla="*/ 224 w 41"/>
                  <a:gd name="T107" fmla="*/ 880 h 54"/>
                  <a:gd name="T108" fmla="*/ 256 w 41"/>
                  <a:gd name="T109" fmla="*/ 864 h 54"/>
                  <a:gd name="T110" fmla="*/ 288 w 41"/>
                  <a:gd name="T111" fmla="*/ 815 h 54"/>
                  <a:gd name="T112" fmla="*/ 304 w 41"/>
                  <a:gd name="T113" fmla="*/ 783 h 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
                  <a:gd name="T172" fmla="*/ 0 h 54"/>
                  <a:gd name="T173" fmla="*/ 41 w 41"/>
                  <a:gd name="T174" fmla="*/ 54 h 5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 h="54">
                    <a:moveTo>
                      <a:pt x="19" y="47"/>
                    </a:moveTo>
                    <a:cubicBezTo>
                      <a:pt x="19" y="46"/>
                      <a:pt x="19" y="45"/>
                      <a:pt x="19" y="44"/>
                    </a:cubicBezTo>
                    <a:cubicBezTo>
                      <a:pt x="19" y="43"/>
                      <a:pt x="18" y="42"/>
                      <a:pt x="19" y="41"/>
                    </a:cubicBezTo>
                    <a:cubicBezTo>
                      <a:pt x="20" y="40"/>
                      <a:pt x="21" y="41"/>
                      <a:pt x="22" y="41"/>
                    </a:cubicBezTo>
                    <a:cubicBezTo>
                      <a:pt x="23" y="41"/>
                      <a:pt x="24" y="41"/>
                      <a:pt x="24" y="41"/>
                    </a:cubicBezTo>
                    <a:cubicBezTo>
                      <a:pt x="25" y="41"/>
                      <a:pt x="26" y="40"/>
                      <a:pt x="26" y="40"/>
                    </a:cubicBezTo>
                    <a:cubicBezTo>
                      <a:pt x="27" y="39"/>
                      <a:pt x="26" y="38"/>
                      <a:pt x="27" y="37"/>
                    </a:cubicBezTo>
                    <a:cubicBezTo>
                      <a:pt x="28" y="37"/>
                      <a:pt x="28" y="38"/>
                      <a:pt x="29" y="38"/>
                    </a:cubicBezTo>
                    <a:cubicBezTo>
                      <a:pt x="29" y="39"/>
                      <a:pt x="29" y="40"/>
                      <a:pt x="30" y="41"/>
                    </a:cubicBezTo>
                    <a:cubicBezTo>
                      <a:pt x="30" y="41"/>
                      <a:pt x="30" y="42"/>
                      <a:pt x="31" y="42"/>
                    </a:cubicBezTo>
                    <a:cubicBezTo>
                      <a:pt x="32" y="43"/>
                      <a:pt x="33" y="42"/>
                      <a:pt x="34" y="41"/>
                    </a:cubicBezTo>
                    <a:cubicBezTo>
                      <a:pt x="34" y="41"/>
                      <a:pt x="34" y="40"/>
                      <a:pt x="35" y="40"/>
                    </a:cubicBezTo>
                    <a:cubicBezTo>
                      <a:pt x="36" y="40"/>
                      <a:pt x="35" y="41"/>
                      <a:pt x="36" y="42"/>
                    </a:cubicBezTo>
                    <a:cubicBezTo>
                      <a:pt x="37" y="42"/>
                      <a:pt x="37" y="42"/>
                      <a:pt x="38" y="42"/>
                    </a:cubicBezTo>
                    <a:cubicBezTo>
                      <a:pt x="39" y="41"/>
                      <a:pt x="39" y="40"/>
                      <a:pt x="39" y="38"/>
                    </a:cubicBezTo>
                    <a:cubicBezTo>
                      <a:pt x="39" y="37"/>
                      <a:pt x="39" y="36"/>
                      <a:pt x="39" y="34"/>
                    </a:cubicBezTo>
                    <a:cubicBezTo>
                      <a:pt x="39" y="32"/>
                      <a:pt x="39" y="30"/>
                      <a:pt x="38" y="28"/>
                    </a:cubicBezTo>
                    <a:cubicBezTo>
                      <a:pt x="38" y="26"/>
                      <a:pt x="39" y="25"/>
                      <a:pt x="38" y="23"/>
                    </a:cubicBezTo>
                    <a:cubicBezTo>
                      <a:pt x="37" y="22"/>
                      <a:pt x="36" y="22"/>
                      <a:pt x="36" y="21"/>
                    </a:cubicBezTo>
                    <a:cubicBezTo>
                      <a:pt x="35" y="20"/>
                      <a:pt x="35" y="18"/>
                      <a:pt x="36" y="17"/>
                    </a:cubicBezTo>
                    <a:cubicBezTo>
                      <a:pt x="37" y="16"/>
                      <a:pt x="39" y="17"/>
                      <a:pt x="40" y="16"/>
                    </a:cubicBezTo>
                    <a:cubicBezTo>
                      <a:pt x="40" y="15"/>
                      <a:pt x="41" y="14"/>
                      <a:pt x="41" y="13"/>
                    </a:cubicBezTo>
                    <a:cubicBezTo>
                      <a:pt x="40" y="12"/>
                      <a:pt x="39" y="12"/>
                      <a:pt x="38" y="11"/>
                    </a:cubicBezTo>
                    <a:cubicBezTo>
                      <a:pt x="38" y="10"/>
                      <a:pt x="38" y="10"/>
                      <a:pt x="37" y="9"/>
                    </a:cubicBezTo>
                    <a:cubicBezTo>
                      <a:pt x="36" y="9"/>
                      <a:pt x="35" y="9"/>
                      <a:pt x="34" y="9"/>
                    </a:cubicBezTo>
                    <a:cubicBezTo>
                      <a:pt x="33" y="10"/>
                      <a:pt x="32" y="11"/>
                      <a:pt x="31" y="11"/>
                    </a:cubicBezTo>
                    <a:cubicBezTo>
                      <a:pt x="31" y="10"/>
                      <a:pt x="31" y="10"/>
                      <a:pt x="31" y="9"/>
                    </a:cubicBezTo>
                    <a:cubicBezTo>
                      <a:pt x="31" y="8"/>
                      <a:pt x="31" y="7"/>
                      <a:pt x="31" y="5"/>
                    </a:cubicBezTo>
                    <a:cubicBezTo>
                      <a:pt x="32" y="4"/>
                      <a:pt x="32" y="3"/>
                      <a:pt x="32" y="2"/>
                    </a:cubicBezTo>
                    <a:cubicBezTo>
                      <a:pt x="31" y="1"/>
                      <a:pt x="31" y="1"/>
                      <a:pt x="31" y="1"/>
                    </a:cubicBezTo>
                    <a:cubicBezTo>
                      <a:pt x="29" y="1"/>
                      <a:pt x="28" y="1"/>
                      <a:pt x="26" y="1"/>
                    </a:cubicBezTo>
                    <a:cubicBezTo>
                      <a:pt x="25" y="1"/>
                      <a:pt x="25" y="1"/>
                      <a:pt x="24" y="1"/>
                    </a:cubicBezTo>
                    <a:cubicBezTo>
                      <a:pt x="22" y="1"/>
                      <a:pt x="21" y="0"/>
                      <a:pt x="20" y="1"/>
                    </a:cubicBezTo>
                    <a:cubicBezTo>
                      <a:pt x="19" y="1"/>
                      <a:pt x="19" y="1"/>
                      <a:pt x="18" y="2"/>
                    </a:cubicBezTo>
                    <a:cubicBezTo>
                      <a:pt x="17" y="2"/>
                      <a:pt x="17" y="2"/>
                      <a:pt x="17" y="2"/>
                    </a:cubicBezTo>
                    <a:cubicBezTo>
                      <a:pt x="17" y="4"/>
                      <a:pt x="18" y="5"/>
                      <a:pt x="17" y="6"/>
                    </a:cubicBezTo>
                    <a:cubicBezTo>
                      <a:pt x="17" y="8"/>
                      <a:pt x="17" y="8"/>
                      <a:pt x="17" y="10"/>
                    </a:cubicBezTo>
                    <a:cubicBezTo>
                      <a:pt x="16" y="10"/>
                      <a:pt x="17" y="11"/>
                      <a:pt x="16" y="12"/>
                    </a:cubicBezTo>
                    <a:cubicBezTo>
                      <a:pt x="15" y="12"/>
                      <a:pt x="14" y="12"/>
                      <a:pt x="13" y="12"/>
                    </a:cubicBezTo>
                    <a:cubicBezTo>
                      <a:pt x="12" y="12"/>
                      <a:pt x="11" y="12"/>
                      <a:pt x="9" y="12"/>
                    </a:cubicBezTo>
                    <a:cubicBezTo>
                      <a:pt x="8" y="12"/>
                      <a:pt x="7" y="12"/>
                      <a:pt x="6" y="12"/>
                    </a:cubicBezTo>
                    <a:cubicBezTo>
                      <a:pt x="5" y="13"/>
                      <a:pt x="5" y="12"/>
                      <a:pt x="4" y="12"/>
                    </a:cubicBezTo>
                    <a:cubicBezTo>
                      <a:pt x="3" y="12"/>
                      <a:pt x="3" y="12"/>
                      <a:pt x="3" y="12"/>
                    </a:cubicBezTo>
                    <a:cubicBezTo>
                      <a:pt x="3" y="14"/>
                      <a:pt x="3" y="15"/>
                      <a:pt x="3" y="17"/>
                    </a:cubicBezTo>
                    <a:cubicBezTo>
                      <a:pt x="2" y="20"/>
                      <a:pt x="1" y="22"/>
                      <a:pt x="0" y="25"/>
                    </a:cubicBezTo>
                    <a:cubicBezTo>
                      <a:pt x="0" y="27"/>
                      <a:pt x="0" y="28"/>
                      <a:pt x="0" y="30"/>
                    </a:cubicBezTo>
                    <a:cubicBezTo>
                      <a:pt x="0" y="32"/>
                      <a:pt x="0" y="33"/>
                      <a:pt x="1" y="35"/>
                    </a:cubicBezTo>
                    <a:cubicBezTo>
                      <a:pt x="2" y="37"/>
                      <a:pt x="2" y="37"/>
                      <a:pt x="3" y="39"/>
                    </a:cubicBezTo>
                    <a:cubicBezTo>
                      <a:pt x="4" y="40"/>
                      <a:pt x="4" y="40"/>
                      <a:pt x="5" y="41"/>
                    </a:cubicBezTo>
                    <a:cubicBezTo>
                      <a:pt x="6" y="43"/>
                      <a:pt x="7" y="44"/>
                      <a:pt x="8" y="46"/>
                    </a:cubicBezTo>
                    <a:cubicBezTo>
                      <a:pt x="8" y="47"/>
                      <a:pt x="9" y="48"/>
                      <a:pt x="10" y="49"/>
                    </a:cubicBezTo>
                    <a:cubicBezTo>
                      <a:pt x="11" y="50"/>
                      <a:pt x="11" y="50"/>
                      <a:pt x="12" y="51"/>
                    </a:cubicBezTo>
                    <a:cubicBezTo>
                      <a:pt x="13" y="52"/>
                      <a:pt x="13" y="53"/>
                      <a:pt x="14" y="54"/>
                    </a:cubicBezTo>
                    <a:cubicBezTo>
                      <a:pt x="14" y="53"/>
                      <a:pt x="14" y="53"/>
                      <a:pt x="14" y="53"/>
                    </a:cubicBezTo>
                    <a:cubicBezTo>
                      <a:pt x="15" y="53"/>
                      <a:pt x="15" y="53"/>
                      <a:pt x="16" y="52"/>
                    </a:cubicBezTo>
                    <a:cubicBezTo>
                      <a:pt x="17" y="51"/>
                      <a:pt x="18" y="51"/>
                      <a:pt x="18" y="49"/>
                    </a:cubicBezTo>
                    <a:cubicBezTo>
                      <a:pt x="19" y="49"/>
                      <a:pt x="19" y="48"/>
                      <a:pt x="19" y="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26" name="Freeform 658"/>
              <p:cNvSpPr>
                <a:spLocks/>
              </p:cNvSpPr>
              <p:nvPr/>
            </p:nvSpPr>
            <p:spPr bwMode="auto">
              <a:xfrm>
                <a:off x="2830" y="2311"/>
                <a:ext cx="64" cy="76"/>
              </a:xfrm>
              <a:custGeom>
                <a:avLst/>
                <a:gdLst>
                  <a:gd name="T0" fmla="*/ 464 w 32"/>
                  <a:gd name="T1" fmla="*/ 368 h 38"/>
                  <a:gd name="T2" fmla="*/ 464 w 32"/>
                  <a:gd name="T3" fmla="*/ 336 h 38"/>
                  <a:gd name="T4" fmla="*/ 400 w 32"/>
                  <a:gd name="T5" fmla="*/ 320 h 38"/>
                  <a:gd name="T6" fmla="*/ 368 w 32"/>
                  <a:gd name="T7" fmla="*/ 288 h 38"/>
                  <a:gd name="T8" fmla="*/ 416 w 32"/>
                  <a:gd name="T9" fmla="*/ 224 h 38"/>
                  <a:gd name="T10" fmla="*/ 384 w 32"/>
                  <a:gd name="T11" fmla="*/ 192 h 38"/>
                  <a:gd name="T12" fmla="*/ 416 w 32"/>
                  <a:gd name="T13" fmla="*/ 160 h 38"/>
                  <a:gd name="T14" fmla="*/ 432 w 32"/>
                  <a:gd name="T15" fmla="*/ 128 h 38"/>
                  <a:gd name="T16" fmla="*/ 416 w 32"/>
                  <a:gd name="T17" fmla="*/ 144 h 38"/>
                  <a:gd name="T18" fmla="*/ 352 w 32"/>
                  <a:gd name="T19" fmla="*/ 144 h 38"/>
                  <a:gd name="T20" fmla="*/ 320 w 32"/>
                  <a:gd name="T21" fmla="*/ 192 h 38"/>
                  <a:gd name="T22" fmla="*/ 272 w 32"/>
                  <a:gd name="T23" fmla="*/ 192 h 38"/>
                  <a:gd name="T24" fmla="*/ 256 w 32"/>
                  <a:gd name="T25" fmla="*/ 128 h 38"/>
                  <a:gd name="T26" fmla="*/ 256 w 32"/>
                  <a:gd name="T27" fmla="*/ 48 h 38"/>
                  <a:gd name="T28" fmla="*/ 240 w 32"/>
                  <a:gd name="T29" fmla="*/ 16 h 38"/>
                  <a:gd name="T30" fmla="*/ 176 w 32"/>
                  <a:gd name="T31" fmla="*/ 16 h 38"/>
                  <a:gd name="T32" fmla="*/ 160 w 32"/>
                  <a:gd name="T33" fmla="*/ 32 h 38"/>
                  <a:gd name="T34" fmla="*/ 144 w 32"/>
                  <a:gd name="T35" fmla="*/ 48 h 38"/>
                  <a:gd name="T36" fmla="*/ 144 w 32"/>
                  <a:gd name="T37" fmla="*/ 96 h 38"/>
                  <a:gd name="T38" fmla="*/ 112 w 32"/>
                  <a:gd name="T39" fmla="*/ 128 h 38"/>
                  <a:gd name="T40" fmla="*/ 80 w 32"/>
                  <a:gd name="T41" fmla="*/ 160 h 38"/>
                  <a:gd name="T42" fmla="*/ 48 w 32"/>
                  <a:gd name="T43" fmla="*/ 208 h 38"/>
                  <a:gd name="T44" fmla="*/ 0 w 32"/>
                  <a:gd name="T45" fmla="*/ 256 h 38"/>
                  <a:gd name="T46" fmla="*/ 0 w 32"/>
                  <a:gd name="T47" fmla="*/ 256 h 38"/>
                  <a:gd name="T48" fmla="*/ 48 w 32"/>
                  <a:gd name="T49" fmla="*/ 304 h 38"/>
                  <a:gd name="T50" fmla="*/ 80 w 32"/>
                  <a:gd name="T51" fmla="*/ 336 h 38"/>
                  <a:gd name="T52" fmla="*/ 128 w 32"/>
                  <a:gd name="T53" fmla="*/ 352 h 38"/>
                  <a:gd name="T54" fmla="*/ 160 w 32"/>
                  <a:gd name="T55" fmla="*/ 384 h 38"/>
                  <a:gd name="T56" fmla="*/ 208 w 32"/>
                  <a:gd name="T57" fmla="*/ 416 h 38"/>
                  <a:gd name="T58" fmla="*/ 256 w 32"/>
                  <a:gd name="T59" fmla="*/ 464 h 38"/>
                  <a:gd name="T60" fmla="*/ 272 w 32"/>
                  <a:gd name="T61" fmla="*/ 512 h 38"/>
                  <a:gd name="T62" fmla="*/ 336 w 32"/>
                  <a:gd name="T63" fmla="*/ 528 h 38"/>
                  <a:gd name="T64" fmla="*/ 352 w 32"/>
                  <a:gd name="T65" fmla="*/ 560 h 38"/>
                  <a:gd name="T66" fmla="*/ 416 w 32"/>
                  <a:gd name="T67" fmla="*/ 576 h 38"/>
                  <a:gd name="T68" fmla="*/ 464 w 32"/>
                  <a:gd name="T69" fmla="*/ 608 h 38"/>
                  <a:gd name="T70" fmla="*/ 496 w 32"/>
                  <a:gd name="T71" fmla="*/ 592 h 38"/>
                  <a:gd name="T72" fmla="*/ 496 w 32"/>
                  <a:gd name="T73" fmla="*/ 592 h 38"/>
                  <a:gd name="T74" fmla="*/ 496 w 32"/>
                  <a:gd name="T75" fmla="*/ 528 h 38"/>
                  <a:gd name="T76" fmla="*/ 512 w 32"/>
                  <a:gd name="T77" fmla="*/ 464 h 38"/>
                  <a:gd name="T78" fmla="*/ 496 w 32"/>
                  <a:gd name="T79" fmla="*/ 400 h 38"/>
                  <a:gd name="T80" fmla="*/ 464 w 32"/>
                  <a:gd name="T81" fmla="*/ 368 h 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38"/>
                  <a:gd name="T125" fmla="*/ 32 w 32"/>
                  <a:gd name="T126" fmla="*/ 38 h 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38">
                    <a:moveTo>
                      <a:pt x="29" y="23"/>
                    </a:moveTo>
                    <a:cubicBezTo>
                      <a:pt x="29" y="22"/>
                      <a:pt x="30" y="21"/>
                      <a:pt x="29" y="21"/>
                    </a:cubicBezTo>
                    <a:cubicBezTo>
                      <a:pt x="28" y="19"/>
                      <a:pt x="26" y="21"/>
                      <a:pt x="25" y="20"/>
                    </a:cubicBezTo>
                    <a:cubicBezTo>
                      <a:pt x="24" y="20"/>
                      <a:pt x="23" y="19"/>
                      <a:pt x="23" y="18"/>
                    </a:cubicBezTo>
                    <a:cubicBezTo>
                      <a:pt x="23" y="16"/>
                      <a:pt x="26" y="16"/>
                      <a:pt x="26" y="14"/>
                    </a:cubicBezTo>
                    <a:cubicBezTo>
                      <a:pt x="26" y="13"/>
                      <a:pt x="24" y="13"/>
                      <a:pt x="24" y="12"/>
                    </a:cubicBezTo>
                    <a:cubicBezTo>
                      <a:pt x="24" y="11"/>
                      <a:pt x="25" y="11"/>
                      <a:pt x="26" y="10"/>
                    </a:cubicBezTo>
                    <a:cubicBezTo>
                      <a:pt x="26" y="9"/>
                      <a:pt x="27" y="9"/>
                      <a:pt x="27" y="8"/>
                    </a:cubicBezTo>
                    <a:cubicBezTo>
                      <a:pt x="26" y="9"/>
                      <a:pt x="26" y="9"/>
                      <a:pt x="26" y="9"/>
                    </a:cubicBezTo>
                    <a:cubicBezTo>
                      <a:pt x="24" y="9"/>
                      <a:pt x="23" y="8"/>
                      <a:pt x="22" y="9"/>
                    </a:cubicBezTo>
                    <a:cubicBezTo>
                      <a:pt x="21" y="9"/>
                      <a:pt x="22" y="12"/>
                      <a:pt x="20" y="12"/>
                    </a:cubicBezTo>
                    <a:cubicBezTo>
                      <a:pt x="19" y="13"/>
                      <a:pt x="18" y="12"/>
                      <a:pt x="17" y="12"/>
                    </a:cubicBezTo>
                    <a:cubicBezTo>
                      <a:pt x="16" y="11"/>
                      <a:pt x="17" y="9"/>
                      <a:pt x="16" y="8"/>
                    </a:cubicBezTo>
                    <a:cubicBezTo>
                      <a:pt x="16" y="6"/>
                      <a:pt x="16" y="5"/>
                      <a:pt x="16" y="3"/>
                    </a:cubicBezTo>
                    <a:cubicBezTo>
                      <a:pt x="15" y="2"/>
                      <a:pt x="16" y="2"/>
                      <a:pt x="15" y="1"/>
                    </a:cubicBezTo>
                    <a:cubicBezTo>
                      <a:pt x="14" y="0"/>
                      <a:pt x="12" y="1"/>
                      <a:pt x="11" y="1"/>
                    </a:cubicBezTo>
                    <a:cubicBezTo>
                      <a:pt x="10" y="2"/>
                      <a:pt x="10" y="2"/>
                      <a:pt x="10" y="2"/>
                    </a:cubicBezTo>
                    <a:cubicBezTo>
                      <a:pt x="9" y="3"/>
                      <a:pt x="9" y="3"/>
                      <a:pt x="9" y="3"/>
                    </a:cubicBezTo>
                    <a:cubicBezTo>
                      <a:pt x="9" y="4"/>
                      <a:pt x="9" y="5"/>
                      <a:pt x="9" y="6"/>
                    </a:cubicBezTo>
                    <a:cubicBezTo>
                      <a:pt x="8" y="7"/>
                      <a:pt x="8" y="7"/>
                      <a:pt x="7" y="8"/>
                    </a:cubicBezTo>
                    <a:cubicBezTo>
                      <a:pt x="6" y="9"/>
                      <a:pt x="6" y="9"/>
                      <a:pt x="5" y="10"/>
                    </a:cubicBezTo>
                    <a:cubicBezTo>
                      <a:pt x="4" y="11"/>
                      <a:pt x="4" y="12"/>
                      <a:pt x="3" y="13"/>
                    </a:cubicBezTo>
                    <a:cubicBezTo>
                      <a:pt x="2" y="14"/>
                      <a:pt x="1" y="15"/>
                      <a:pt x="0" y="16"/>
                    </a:cubicBezTo>
                    <a:cubicBezTo>
                      <a:pt x="0" y="16"/>
                      <a:pt x="0" y="16"/>
                      <a:pt x="0" y="16"/>
                    </a:cubicBezTo>
                    <a:cubicBezTo>
                      <a:pt x="1" y="17"/>
                      <a:pt x="2" y="18"/>
                      <a:pt x="3" y="19"/>
                    </a:cubicBezTo>
                    <a:cubicBezTo>
                      <a:pt x="3" y="19"/>
                      <a:pt x="4" y="20"/>
                      <a:pt x="5" y="21"/>
                    </a:cubicBezTo>
                    <a:cubicBezTo>
                      <a:pt x="6" y="21"/>
                      <a:pt x="6" y="21"/>
                      <a:pt x="8" y="22"/>
                    </a:cubicBezTo>
                    <a:cubicBezTo>
                      <a:pt x="9" y="23"/>
                      <a:pt x="9" y="23"/>
                      <a:pt x="10" y="24"/>
                    </a:cubicBezTo>
                    <a:cubicBezTo>
                      <a:pt x="11" y="24"/>
                      <a:pt x="12" y="25"/>
                      <a:pt x="13" y="26"/>
                    </a:cubicBezTo>
                    <a:cubicBezTo>
                      <a:pt x="15" y="27"/>
                      <a:pt x="15" y="27"/>
                      <a:pt x="16" y="29"/>
                    </a:cubicBezTo>
                    <a:cubicBezTo>
                      <a:pt x="17" y="30"/>
                      <a:pt x="16" y="31"/>
                      <a:pt x="17" y="32"/>
                    </a:cubicBezTo>
                    <a:cubicBezTo>
                      <a:pt x="19" y="33"/>
                      <a:pt x="20" y="32"/>
                      <a:pt x="21" y="33"/>
                    </a:cubicBezTo>
                    <a:cubicBezTo>
                      <a:pt x="22" y="33"/>
                      <a:pt x="21" y="34"/>
                      <a:pt x="22" y="35"/>
                    </a:cubicBezTo>
                    <a:cubicBezTo>
                      <a:pt x="23" y="36"/>
                      <a:pt x="25" y="35"/>
                      <a:pt x="26" y="36"/>
                    </a:cubicBezTo>
                    <a:cubicBezTo>
                      <a:pt x="27" y="36"/>
                      <a:pt x="28" y="37"/>
                      <a:pt x="29" y="38"/>
                    </a:cubicBezTo>
                    <a:cubicBezTo>
                      <a:pt x="30" y="38"/>
                      <a:pt x="30" y="37"/>
                      <a:pt x="31" y="37"/>
                    </a:cubicBezTo>
                    <a:cubicBezTo>
                      <a:pt x="31" y="37"/>
                      <a:pt x="31" y="37"/>
                      <a:pt x="31" y="37"/>
                    </a:cubicBezTo>
                    <a:cubicBezTo>
                      <a:pt x="31" y="36"/>
                      <a:pt x="30" y="35"/>
                      <a:pt x="31" y="33"/>
                    </a:cubicBezTo>
                    <a:cubicBezTo>
                      <a:pt x="31" y="32"/>
                      <a:pt x="31" y="31"/>
                      <a:pt x="32" y="29"/>
                    </a:cubicBezTo>
                    <a:cubicBezTo>
                      <a:pt x="32" y="28"/>
                      <a:pt x="32" y="26"/>
                      <a:pt x="31" y="25"/>
                    </a:cubicBezTo>
                    <a:cubicBezTo>
                      <a:pt x="31" y="24"/>
                      <a:pt x="30" y="24"/>
                      <a:pt x="29"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27" name="Freeform 659"/>
              <p:cNvSpPr>
                <a:spLocks/>
              </p:cNvSpPr>
              <p:nvPr/>
            </p:nvSpPr>
            <p:spPr bwMode="auto">
              <a:xfrm>
                <a:off x="2924" y="2203"/>
                <a:ext cx="120" cy="92"/>
              </a:xfrm>
              <a:custGeom>
                <a:avLst/>
                <a:gdLst>
                  <a:gd name="T0" fmla="*/ 928 w 60"/>
                  <a:gd name="T1" fmla="*/ 320 h 46"/>
                  <a:gd name="T2" fmla="*/ 896 w 60"/>
                  <a:gd name="T3" fmla="*/ 336 h 46"/>
                  <a:gd name="T4" fmla="*/ 816 w 60"/>
                  <a:gd name="T5" fmla="*/ 320 h 46"/>
                  <a:gd name="T6" fmla="*/ 816 w 60"/>
                  <a:gd name="T7" fmla="*/ 272 h 46"/>
                  <a:gd name="T8" fmla="*/ 816 w 60"/>
                  <a:gd name="T9" fmla="*/ 208 h 46"/>
                  <a:gd name="T10" fmla="*/ 784 w 60"/>
                  <a:gd name="T11" fmla="*/ 176 h 46"/>
                  <a:gd name="T12" fmla="*/ 736 w 60"/>
                  <a:gd name="T13" fmla="*/ 128 h 46"/>
                  <a:gd name="T14" fmla="*/ 720 w 60"/>
                  <a:gd name="T15" fmla="*/ 80 h 46"/>
                  <a:gd name="T16" fmla="*/ 720 w 60"/>
                  <a:gd name="T17" fmla="*/ 32 h 46"/>
                  <a:gd name="T18" fmla="*/ 720 w 60"/>
                  <a:gd name="T19" fmla="*/ 16 h 46"/>
                  <a:gd name="T20" fmla="*/ 640 w 60"/>
                  <a:gd name="T21" fmla="*/ 0 h 46"/>
                  <a:gd name="T22" fmla="*/ 608 w 60"/>
                  <a:gd name="T23" fmla="*/ 0 h 46"/>
                  <a:gd name="T24" fmla="*/ 560 w 60"/>
                  <a:gd name="T25" fmla="*/ 32 h 46"/>
                  <a:gd name="T26" fmla="*/ 528 w 60"/>
                  <a:gd name="T27" fmla="*/ 32 h 46"/>
                  <a:gd name="T28" fmla="*/ 496 w 60"/>
                  <a:gd name="T29" fmla="*/ 64 h 46"/>
                  <a:gd name="T30" fmla="*/ 464 w 60"/>
                  <a:gd name="T31" fmla="*/ 64 h 46"/>
                  <a:gd name="T32" fmla="*/ 400 w 60"/>
                  <a:gd name="T33" fmla="*/ 144 h 46"/>
                  <a:gd name="T34" fmla="*/ 368 w 60"/>
                  <a:gd name="T35" fmla="*/ 176 h 46"/>
                  <a:gd name="T36" fmla="*/ 320 w 60"/>
                  <a:gd name="T37" fmla="*/ 192 h 46"/>
                  <a:gd name="T38" fmla="*/ 224 w 60"/>
                  <a:gd name="T39" fmla="*/ 176 h 46"/>
                  <a:gd name="T40" fmla="*/ 176 w 60"/>
                  <a:gd name="T41" fmla="*/ 240 h 46"/>
                  <a:gd name="T42" fmla="*/ 144 w 60"/>
                  <a:gd name="T43" fmla="*/ 288 h 46"/>
                  <a:gd name="T44" fmla="*/ 144 w 60"/>
                  <a:gd name="T45" fmla="*/ 352 h 46"/>
                  <a:gd name="T46" fmla="*/ 112 w 60"/>
                  <a:gd name="T47" fmla="*/ 400 h 46"/>
                  <a:gd name="T48" fmla="*/ 64 w 60"/>
                  <a:gd name="T49" fmla="*/ 400 h 46"/>
                  <a:gd name="T50" fmla="*/ 32 w 60"/>
                  <a:gd name="T51" fmla="*/ 448 h 46"/>
                  <a:gd name="T52" fmla="*/ 48 w 60"/>
                  <a:gd name="T53" fmla="*/ 512 h 46"/>
                  <a:gd name="T54" fmla="*/ 16 w 60"/>
                  <a:gd name="T55" fmla="*/ 544 h 46"/>
                  <a:gd name="T56" fmla="*/ 0 w 60"/>
                  <a:gd name="T57" fmla="*/ 640 h 46"/>
                  <a:gd name="T58" fmla="*/ 0 w 60"/>
                  <a:gd name="T59" fmla="*/ 640 h 46"/>
                  <a:gd name="T60" fmla="*/ 48 w 60"/>
                  <a:gd name="T61" fmla="*/ 672 h 46"/>
                  <a:gd name="T62" fmla="*/ 64 w 60"/>
                  <a:gd name="T63" fmla="*/ 704 h 46"/>
                  <a:gd name="T64" fmla="*/ 128 w 60"/>
                  <a:gd name="T65" fmla="*/ 736 h 46"/>
                  <a:gd name="T66" fmla="*/ 160 w 60"/>
                  <a:gd name="T67" fmla="*/ 720 h 46"/>
                  <a:gd name="T68" fmla="*/ 192 w 60"/>
                  <a:gd name="T69" fmla="*/ 688 h 46"/>
                  <a:gd name="T70" fmla="*/ 256 w 60"/>
                  <a:gd name="T71" fmla="*/ 704 h 46"/>
                  <a:gd name="T72" fmla="*/ 320 w 60"/>
                  <a:gd name="T73" fmla="*/ 736 h 46"/>
                  <a:gd name="T74" fmla="*/ 336 w 60"/>
                  <a:gd name="T75" fmla="*/ 704 h 46"/>
                  <a:gd name="T76" fmla="*/ 320 w 60"/>
                  <a:gd name="T77" fmla="*/ 640 h 46"/>
                  <a:gd name="T78" fmla="*/ 320 w 60"/>
                  <a:gd name="T79" fmla="*/ 592 h 46"/>
                  <a:gd name="T80" fmla="*/ 352 w 60"/>
                  <a:gd name="T81" fmla="*/ 544 h 46"/>
                  <a:gd name="T82" fmla="*/ 432 w 60"/>
                  <a:gd name="T83" fmla="*/ 544 h 46"/>
                  <a:gd name="T84" fmla="*/ 528 w 60"/>
                  <a:gd name="T85" fmla="*/ 544 h 46"/>
                  <a:gd name="T86" fmla="*/ 576 w 60"/>
                  <a:gd name="T87" fmla="*/ 560 h 46"/>
                  <a:gd name="T88" fmla="*/ 592 w 60"/>
                  <a:gd name="T89" fmla="*/ 560 h 46"/>
                  <a:gd name="T90" fmla="*/ 624 w 60"/>
                  <a:gd name="T91" fmla="*/ 528 h 46"/>
                  <a:gd name="T92" fmla="*/ 688 w 60"/>
                  <a:gd name="T93" fmla="*/ 544 h 46"/>
                  <a:gd name="T94" fmla="*/ 736 w 60"/>
                  <a:gd name="T95" fmla="*/ 544 h 46"/>
                  <a:gd name="T96" fmla="*/ 784 w 60"/>
                  <a:gd name="T97" fmla="*/ 544 h 46"/>
                  <a:gd name="T98" fmla="*/ 784 w 60"/>
                  <a:gd name="T99" fmla="*/ 544 h 46"/>
                  <a:gd name="T100" fmla="*/ 816 w 60"/>
                  <a:gd name="T101" fmla="*/ 496 h 46"/>
                  <a:gd name="T102" fmla="*/ 864 w 60"/>
                  <a:gd name="T103" fmla="*/ 496 h 46"/>
                  <a:gd name="T104" fmla="*/ 912 w 60"/>
                  <a:gd name="T105" fmla="*/ 496 h 46"/>
                  <a:gd name="T106" fmla="*/ 944 w 60"/>
                  <a:gd name="T107" fmla="*/ 448 h 46"/>
                  <a:gd name="T108" fmla="*/ 944 w 60"/>
                  <a:gd name="T109" fmla="*/ 384 h 46"/>
                  <a:gd name="T110" fmla="*/ 944 w 60"/>
                  <a:gd name="T111" fmla="*/ 384 h 46"/>
                  <a:gd name="T112" fmla="*/ 944 w 60"/>
                  <a:gd name="T113" fmla="*/ 336 h 46"/>
                  <a:gd name="T114" fmla="*/ 928 w 60"/>
                  <a:gd name="T115" fmla="*/ 320 h 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
                  <a:gd name="T175" fmla="*/ 0 h 46"/>
                  <a:gd name="T176" fmla="*/ 60 w 60"/>
                  <a:gd name="T177" fmla="*/ 46 h 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 h="46">
                    <a:moveTo>
                      <a:pt x="58" y="20"/>
                    </a:moveTo>
                    <a:cubicBezTo>
                      <a:pt x="57" y="20"/>
                      <a:pt x="57" y="21"/>
                      <a:pt x="56" y="21"/>
                    </a:cubicBezTo>
                    <a:cubicBezTo>
                      <a:pt x="54" y="21"/>
                      <a:pt x="52" y="21"/>
                      <a:pt x="51" y="20"/>
                    </a:cubicBezTo>
                    <a:cubicBezTo>
                      <a:pt x="50" y="19"/>
                      <a:pt x="51" y="18"/>
                      <a:pt x="51" y="17"/>
                    </a:cubicBezTo>
                    <a:cubicBezTo>
                      <a:pt x="51" y="15"/>
                      <a:pt x="52" y="15"/>
                      <a:pt x="51" y="13"/>
                    </a:cubicBezTo>
                    <a:cubicBezTo>
                      <a:pt x="51" y="12"/>
                      <a:pt x="50" y="12"/>
                      <a:pt x="49" y="11"/>
                    </a:cubicBezTo>
                    <a:cubicBezTo>
                      <a:pt x="47" y="10"/>
                      <a:pt x="46" y="9"/>
                      <a:pt x="46" y="8"/>
                    </a:cubicBezTo>
                    <a:cubicBezTo>
                      <a:pt x="45" y="7"/>
                      <a:pt x="45" y="6"/>
                      <a:pt x="45" y="5"/>
                    </a:cubicBezTo>
                    <a:cubicBezTo>
                      <a:pt x="45" y="4"/>
                      <a:pt x="45" y="3"/>
                      <a:pt x="45" y="2"/>
                    </a:cubicBezTo>
                    <a:cubicBezTo>
                      <a:pt x="45" y="1"/>
                      <a:pt x="45" y="1"/>
                      <a:pt x="45" y="1"/>
                    </a:cubicBezTo>
                    <a:cubicBezTo>
                      <a:pt x="43" y="1"/>
                      <a:pt x="42" y="1"/>
                      <a:pt x="40" y="0"/>
                    </a:cubicBezTo>
                    <a:cubicBezTo>
                      <a:pt x="39" y="0"/>
                      <a:pt x="39" y="0"/>
                      <a:pt x="38" y="0"/>
                    </a:cubicBezTo>
                    <a:cubicBezTo>
                      <a:pt x="36" y="0"/>
                      <a:pt x="36" y="2"/>
                      <a:pt x="35" y="2"/>
                    </a:cubicBezTo>
                    <a:cubicBezTo>
                      <a:pt x="34" y="2"/>
                      <a:pt x="34" y="2"/>
                      <a:pt x="33" y="2"/>
                    </a:cubicBezTo>
                    <a:cubicBezTo>
                      <a:pt x="32" y="2"/>
                      <a:pt x="32" y="3"/>
                      <a:pt x="31" y="4"/>
                    </a:cubicBezTo>
                    <a:cubicBezTo>
                      <a:pt x="30" y="4"/>
                      <a:pt x="30" y="4"/>
                      <a:pt x="29" y="4"/>
                    </a:cubicBezTo>
                    <a:cubicBezTo>
                      <a:pt x="25" y="9"/>
                      <a:pt x="25" y="9"/>
                      <a:pt x="25" y="9"/>
                    </a:cubicBezTo>
                    <a:cubicBezTo>
                      <a:pt x="24" y="10"/>
                      <a:pt x="24" y="11"/>
                      <a:pt x="23" y="11"/>
                    </a:cubicBezTo>
                    <a:cubicBezTo>
                      <a:pt x="22" y="12"/>
                      <a:pt x="21" y="12"/>
                      <a:pt x="20" y="12"/>
                    </a:cubicBezTo>
                    <a:cubicBezTo>
                      <a:pt x="18" y="12"/>
                      <a:pt x="16" y="10"/>
                      <a:pt x="14" y="11"/>
                    </a:cubicBezTo>
                    <a:cubicBezTo>
                      <a:pt x="12" y="12"/>
                      <a:pt x="12" y="13"/>
                      <a:pt x="11" y="15"/>
                    </a:cubicBezTo>
                    <a:cubicBezTo>
                      <a:pt x="10" y="16"/>
                      <a:pt x="9" y="16"/>
                      <a:pt x="9" y="18"/>
                    </a:cubicBezTo>
                    <a:cubicBezTo>
                      <a:pt x="9" y="19"/>
                      <a:pt x="9" y="20"/>
                      <a:pt x="9" y="22"/>
                    </a:cubicBezTo>
                    <a:cubicBezTo>
                      <a:pt x="8" y="23"/>
                      <a:pt x="8" y="25"/>
                      <a:pt x="7" y="25"/>
                    </a:cubicBezTo>
                    <a:cubicBezTo>
                      <a:pt x="6" y="26"/>
                      <a:pt x="5" y="25"/>
                      <a:pt x="4" y="25"/>
                    </a:cubicBezTo>
                    <a:cubicBezTo>
                      <a:pt x="2" y="26"/>
                      <a:pt x="3" y="27"/>
                      <a:pt x="2" y="28"/>
                    </a:cubicBezTo>
                    <a:cubicBezTo>
                      <a:pt x="2" y="30"/>
                      <a:pt x="3" y="31"/>
                      <a:pt x="3" y="32"/>
                    </a:cubicBezTo>
                    <a:cubicBezTo>
                      <a:pt x="2" y="33"/>
                      <a:pt x="2" y="33"/>
                      <a:pt x="1" y="34"/>
                    </a:cubicBezTo>
                    <a:cubicBezTo>
                      <a:pt x="0" y="36"/>
                      <a:pt x="0" y="38"/>
                      <a:pt x="0" y="40"/>
                    </a:cubicBezTo>
                    <a:cubicBezTo>
                      <a:pt x="0" y="40"/>
                      <a:pt x="0" y="40"/>
                      <a:pt x="0" y="40"/>
                    </a:cubicBezTo>
                    <a:cubicBezTo>
                      <a:pt x="1" y="41"/>
                      <a:pt x="2" y="41"/>
                      <a:pt x="3" y="42"/>
                    </a:cubicBezTo>
                    <a:cubicBezTo>
                      <a:pt x="4" y="43"/>
                      <a:pt x="3" y="44"/>
                      <a:pt x="4" y="44"/>
                    </a:cubicBezTo>
                    <a:cubicBezTo>
                      <a:pt x="5" y="46"/>
                      <a:pt x="6" y="46"/>
                      <a:pt x="8" y="46"/>
                    </a:cubicBezTo>
                    <a:cubicBezTo>
                      <a:pt x="9" y="46"/>
                      <a:pt x="9" y="46"/>
                      <a:pt x="10" y="45"/>
                    </a:cubicBezTo>
                    <a:cubicBezTo>
                      <a:pt x="11" y="45"/>
                      <a:pt x="11" y="44"/>
                      <a:pt x="12" y="43"/>
                    </a:cubicBezTo>
                    <a:cubicBezTo>
                      <a:pt x="13" y="43"/>
                      <a:pt x="14" y="44"/>
                      <a:pt x="16" y="44"/>
                    </a:cubicBezTo>
                    <a:cubicBezTo>
                      <a:pt x="17" y="45"/>
                      <a:pt x="18" y="46"/>
                      <a:pt x="20" y="46"/>
                    </a:cubicBezTo>
                    <a:cubicBezTo>
                      <a:pt x="20" y="45"/>
                      <a:pt x="21" y="45"/>
                      <a:pt x="21" y="44"/>
                    </a:cubicBezTo>
                    <a:cubicBezTo>
                      <a:pt x="22" y="43"/>
                      <a:pt x="20" y="42"/>
                      <a:pt x="20" y="40"/>
                    </a:cubicBezTo>
                    <a:cubicBezTo>
                      <a:pt x="20" y="39"/>
                      <a:pt x="19" y="38"/>
                      <a:pt x="20" y="37"/>
                    </a:cubicBezTo>
                    <a:cubicBezTo>
                      <a:pt x="20" y="36"/>
                      <a:pt x="21" y="35"/>
                      <a:pt x="22" y="34"/>
                    </a:cubicBezTo>
                    <a:cubicBezTo>
                      <a:pt x="23" y="33"/>
                      <a:pt x="25" y="34"/>
                      <a:pt x="27" y="34"/>
                    </a:cubicBezTo>
                    <a:cubicBezTo>
                      <a:pt x="29" y="34"/>
                      <a:pt x="31" y="34"/>
                      <a:pt x="33" y="34"/>
                    </a:cubicBezTo>
                    <a:cubicBezTo>
                      <a:pt x="34" y="35"/>
                      <a:pt x="35" y="35"/>
                      <a:pt x="36" y="35"/>
                    </a:cubicBezTo>
                    <a:cubicBezTo>
                      <a:pt x="36" y="35"/>
                      <a:pt x="36" y="35"/>
                      <a:pt x="37" y="35"/>
                    </a:cubicBezTo>
                    <a:cubicBezTo>
                      <a:pt x="38" y="35"/>
                      <a:pt x="38" y="34"/>
                      <a:pt x="39" y="33"/>
                    </a:cubicBezTo>
                    <a:cubicBezTo>
                      <a:pt x="41" y="33"/>
                      <a:pt x="42" y="34"/>
                      <a:pt x="43" y="34"/>
                    </a:cubicBezTo>
                    <a:cubicBezTo>
                      <a:pt x="44" y="34"/>
                      <a:pt x="45" y="34"/>
                      <a:pt x="46" y="34"/>
                    </a:cubicBezTo>
                    <a:cubicBezTo>
                      <a:pt x="47" y="34"/>
                      <a:pt x="48" y="34"/>
                      <a:pt x="49" y="34"/>
                    </a:cubicBezTo>
                    <a:cubicBezTo>
                      <a:pt x="49" y="34"/>
                      <a:pt x="49" y="34"/>
                      <a:pt x="49" y="34"/>
                    </a:cubicBezTo>
                    <a:cubicBezTo>
                      <a:pt x="50" y="33"/>
                      <a:pt x="50" y="32"/>
                      <a:pt x="51" y="31"/>
                    </a:cubicBezTo>
                    <a:cubicBezTo>
                      <a:pt x="52" y="31"/>
                      <a:pt x="53" y="31"/>
                      <a:pt x="54" y="31"/>
                    </a:cubicBezTo>
                    <a:cubicBezTo>
                      <a:pt x="55" y="31"/>
                      <a:pt x="56" y="31"/>
                      <a:pt x="57" y="31"/>
                    </a:cubicBezTo>
                    <a:cubicBezTo>
                      <a:pt x="58" y="30"/>
                      <a:pt x="58" y="29"/>
                      <a:pt x="59" y="28"/>
                    </a:cubicBezTo>
                    <a:cubicBezTo>
                      <a:pt x="59" y="27"/>
                      <a:pt x="59" y="26"/>
                      <a:pt x="59" y="24"/>
                    </a:cubicBezTo>
                    <a:cubicBezTo>
                      <a:pt x="59" y="24"/>
                      <a:pt x="59" y="24"/>
                      <a:pt x="59" y="24"/>
                    </a:cubicBezTo>
                    <a:cubicBezTo>
                      <a:pt x="59" y="23"/>
                      <a:pt x="60" y="22"/>
                      <a:pt x="59" y="21"/>
                    </a:cubicBezTo>
                    <a:cubicBezTo>
                      <a:pt x="59" y="21"/>
                      <a:pt x="58" y="20"/>
                      <a:pt x="58" y="2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28" name="Freeform 660"/>
              <p:cNvSpPr>
                <a:spLocks/>
              </p:cNvSpPr>
              <p:nvPr/>
            </p:nvSpPr>
            <p:spPr bwMode="auto">
              <a:xfrm>
                <a:off x="3499" y="2626"/>
                <a:ext cx="50" cy="116"/>
              </a:xfrm>
              <a:custGeom>
                <a:avLst/>
                <a:gdLst>
                  <a:gd name="T0" fmla="*/ 352 w 25"/>
                  <a:gd name="T1" fmla="*/ 704 h 58"/>
                  <a:gd name="T2" fmla="*/ 336 w 25"/>
                  <a:gd name="T3" fmla="*/ 656 h 58"/>
                  <a:gd name="T4" fmla="*/ 320 w 25"/>
                  <a:gd name="T5" fmla="*/ 624 h 58"/>
                  <a:gd name="T6" fmla="*/ 288 w 25"/>
                  <a:gd name="T7" fmla="*/ 576 h 58"/>
                  <a:gd name="T8" fmla="*/ 288 w 25"/>
                  <a:gd name="T9" fmla="*/ 592 h 58"/>
                  <a:gd name="T10" fmla="*/ 288 w 25"/>
                  <a:gd name="T11" fmla="*/ 544 h 58"/>
                  <a:gd name="T12" fmla="*/ 272 w 25"/>
                  <a:gd name="T13" fmla="*/ 480 h 58"/>
                  <a:gd name="T14" fmla="*/ 256 w 25"/>
                  <a:gd name="T15" fmla="*/ 448 h 58"/>
                  <a:gd name="T16" fmla="*/ 256 w 25"/>
                  <a:gd name="T17" fmla="*/ 368 h 58"/>
                  <a:gd name="T18" fmla="*/ 288 w 25"/>
                  <a:gd name="T19" fmla="*/ 352 h 58"/>
                  <a:gd name="T20" fmla="*/ 288 w 25"/>
                  <a:gd name="T21" fmla="*/ 320 h 58"/>
                  <a:gd name="T22" fmla="*/ 304 w 25"/>
                  <a:gd name="T23" fmla="*/ 304 h 58"/>
                  <a:gd name="T24" fmla="*/ 288 w 25"/>
                  <a:gd name="T25" fmla="*/ 272 h 58"/>
                  <a:gd name="T26" fmla="*/ 272 w 25"/>
                  <a:gd name="T27" fmla="*/ 256 h 58"/>
                  <a:gd name="T28" fmla="*/ 256 w 25"/>
                  <a:gd name="T29" fmla="*/ 176 h 58"/>
                  <a:gd name="T30" fmla="*/ 256 w 25"/>
                  <a:gd name="T31" fmla="*/ 112 h 58"/>
                  <a:gd name="T32" fmla="*/ 240 w 25"/>
                  <a:gd name="T33" fmla="*/ 80 h 58"/>
                  <a:gd name="T34" fmla="*/ 192 w 25"/>
                  <a:gd name="T35" fmla="*/ 48 h 58"/>
                  <a:gd name="T36" fmla="*/ 144 w 25"/>
                  <a:gd name="T37" fmla="*/ 32 h 58"/>
                  <a:gd name="T38" fmla="*/ 96 w 25"/>
                  <a:gd name="T39" fmla="*/ 16 h 58"/>
                  <a:gd name="T40" fmla="*/ 48 w 25"/>
                  <a:gd name="T41" fmla="*/ 0 h 58"/>
                  <a:gd name="T42" fmla="*/ 48 w 25"/>
                  <a:gd name="T43" fmla="*/ 0 h 58"/>
                  <a:gd name="T44" fmla="*/ 64 w 25"/>
                  <a:gd name="T45" fmla="*/ 32 h 58"/>
                  <a:gd name="T46" fmla="*/ 96 w 25"/>
                  <a:gd name="T47" fmla="*/ 64 h 58"/>
                  <a:gd name="T48" fmla="*/ 96 w 25"/>
                  <a:gd name="T49" fmla="*/ 128 h 58"/>
                  <a:gd name="T50" fmla="*/ 144 w 25"/>
                  <a:gd name="T51" fmla="*/ 176 h 58"/>
                  <a:gd name="T52" fmla="*/ 96 w 25"/>
                  <a:gd name="T53" fmla="*/ 192 h 58"/>
                  <a:gd name="T54" fmla="*/ 96 w 25"/>
                  <a:gd name="T55" fmla="*/ 240 h 58"/>
                  <a:gd name="T56" fmla="*/ 64 w 25"/>
                  <a:gd name="T57" fmla="*/ 288 h 58"/>
                  <a:gd name="T58" fmla="*/ 80 w 25"/>
                  <a:gd name="T59" fmla="*/ 304 h 58"/>
                  <a:gd name="T60" fmla="*/ 80 w 25"/>
                  <a:gd name="T61" fmla="*/ 352 h 58"/>
                  <a:gd name="T62" fmla="*/ 96 w 25"/>
                  <a:gd name="T63" fmla="*/ 400 h 58"/>
                  <a:gd name="T64" fmla="*/ 96 w 25"/>
                  <a:gd name="T65" fmla="*/ 448 h 58"/>
                  <a:gd name="T66" fmla="*/ 48 w 25"/>
                  <a:gd name="T67" fmla="*/ 448 h 58"/>
                  <a:gd name="T68" fmla="*/ 48 w 25"/>
                  <a:gd name="T69" fmla="*/ 496 h 58"/>
                  <a:gd name="T70" fmla="*/ 16 w 25"/>
                  <a:gd name="T71" fmla="*/ 560 h 58"/>
                  <a:gd name="T72" fmla="*/ 0 w 25"/>
                  <a:gd name="T73" fmla="*/ 608 h 58"/>
                  <a:gd name="T74" fmla="*/ 32 w 25"/>
                  <a:gd name="T75" fmla="*/ 640 h 58"/>
                  <a:gd name="T76" fmla="*/ 32 w 25"/>
                  <a:gd name="T77" fmla="*/ 640 h 58"/>
                  <a:gd name="T78" fmla="*/ 64 w 25"/>
                  <a:gd name="T79" fmla="*/ 640 h 58"/>
                  <a:gd name="T80" fmla="*/ 80 w 25"/>
                  <a:gd name="T81" fmla="*/ 688 h 58"/>
                  <a:gd name="T82" fmla="*/ 96 w 25"/>
                  <a:gd name="T83" fmla="*/ 720 h 58"/>
                  <a:gd name="T84" fmla="*/ 144 w 25"/>
                  <a:gd name="T85" fmla="*/ 720 h 58"/>
                  <a:gd name="T86" fmla="*/ 192 w 25"/>
                  <a:gd name="T87" fmla="*/ 720 h 58"/>
                  <a:gd name="T88" fmla="*/ 224 w 25"/>
                  <a:gd name="T89" fmla="*/ 768 h 58"/>
                  <a:gd name="T90" fmla="*/ 240 w 25"/>
                  <a:gd name="T91" fmla="*/ 848 h 58"/>
                  <a:gd name="T92" fmla="*/ 208 w 25"/>
                  <a:gd name="T93" fmla="*/ 896 h 58"/>
                  <a:gd name="T94" fmla="*/ 256 w 25"/>
                  <a:gd name="T95" fmla="*/ 928 h 58"/>
                  <a:gd name="T96" fmla="*/ 304 w 25"/>
                  <a:gd name="T97" fmla="*/ 928 h 58"/>
                  <a:gd name="T98" fmla="*/ 336 w 25"/>
                  <a:gd name="T99" fmla="*/ 880 h 58"/>
                  <a:gd name="T100" fmla="*/ 384 w 25"/>
                  <a:gd name="T101" fmla="*/ 832 h 58"/>
                  <a:gd name="T102" fmla="*/ 384 w 25"/>
                  <a:gd name="T103" fmla="*/ 752 h 58"/>
                  <a:gd name="T104" fmla="*/ 352 w 25"/>
                  <a:gd name="T105" fmla="*/ 704 h 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
                  <a:gd name="T160" fmla="*/ 0 h 58"/>
                  <a:gd name="T161" fmla="*/ 25 w 25"/>
                  <a:gd name="T162" fmla="*/ 58 h 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 h="58">
                    <a:moveTo>
                      <a:pt x="22" y="44"/>
                    </a:moveTo>
                    <a:cubicBezTo>
                      <a:pt x="21" y="43"/>
                      <a:pt x="21" y="42"/>
                      <a:pt x="21" y="41"/>
                    </a:cubicBezTo>
                    <a:cubicBezTo>
                      <a:pt x="21" y="40"/>
                      <a:pt x="21" y="40"/>
                      <a:pt x="20" y="39"/>
                    </a:cubicBezTo>
                    <a:cubicBezTo>
                      <a:pt x="20" y="38"/>
                      <a:pt x="19" y="37"/>
                      <a:pt x="18" y="36"/>
                    </a:cubicBezTo>
                    <a:cubicBezTo>
                      <a:pt x="18" y="37"/>
                      <a:pt x="18" y="37"/>
                      <a:pt x="18" y="37"/>
                    </a:cubicBezTo>
                    <a:cubicBezTo>
                      <a:pt x="18" y="35"/>
                      <a:pt x="18" y="35"/>
                      <a:pt x="18" y="34"/>
                    </a:cubicBezTo>
                    <a:cubicBezTo>
                      <a:pt x="18" y="32"/>
                      <a:pt x="18" y="32"/>
                      <a:pt x="17" y="30"/>
                    </a:cubicBezTo>
                    <a:cubicBezTo>
                      <a:pt x="17" y="29"/>
                      <a:pt x="17" y="29"/>
                      <a:pt x="16" y="28"/>
                    </a:cubicBezTo>
                    <a:cubicBezTo>
                      <a:pt x="16" y="26"/>
                      <a:pt x="15" y="25"/>
                      <a:pt x="16" y="23"/>
                    </a:cubicBezTo>
                    <a:cubicBezTo>
                      <a:pt x="17" y="23"/>
                      <a:pt x="18" y="23"/>
                      <a:pt x="18" y="22"/>
                    </a:cubicBezTo>
                    <a:cubicBezTo>
                      <a:pt x="19" y="22"/>
                      <a:pt x="18" y="21"/>
                      <a:pt x="18" y="20"/>
                    </a:cubicBezTo>
                    <a:cubicBezTo>
                      <a:pt x="18" y="20"/>
                      <a:pt x="19" y="19"/>
                      <a:pt x="19" y="19"/>
                    </a:cubicBezTo>
                    <a:cubicBezTo>
                      <a:pt x="19" y="18"/>
                      <a:pt x="19" y="18"/>
                      <a:pt x="18" y="17"/>
                    </a:cubicBezTo>
                    <a:cubicBezTo>
                      <a:pt x="18" y="16"/>
                      <a:pt x="17" y="16"/>
                      <a:pt x="17" y="16"/>
                    </a:cubicBezTo>
                    <a:cubicBezTo>
                      <a:pt x="16" y="14"/>
                      <a:pt x="17" y="13"/>
                      <a:pt x="16" y="11"/>
                    </a:cubicBezTo>
                    <a:cubicBezTo>
                      <a:pt x="16" y="10"/>
                      <a:pt x="17" y="9"/>
                      <a:pt x="16" y="7"/>
                    </a:cubicBezTo>
                    <a:cubicBezTo>
                      <a:pt x="16" y="6"/>
                      <a:pt x="15" y="6"/>
                      <a:pt x="15" y="5"/>
                    </a:cubicBezTo>
                    <a:cubicBezTo>
                      <a:pt x="14" y="4"/>
                      <a:pt x="13" y="4"/>
                      <a:pt x="12" y="3"/>
                    </a:cubicBezTo>
                    <a:cubicBezTo>
                      <a:pt x="11" y="2"/>
                      <a:pt x="10" y="1"/>
                      <a:pt x="9" y="2"/>
                    </a:cubicBezTo>
                    <a:cubicBezTo>
                      <a:pt x="8" y="2"/>
                      <a:pt x="7" y="1"/>
                      <a:pt x="6" y="1"/>
                    </a:cubicBezTo>
                    <a:cubicBezTo>
                      <a:pt x="5" y="0"/>
                      <a:pt x="4" y="0"/>
                      <a:pt x="3" y="0"/>
                    </a:cubicBezTo>
                    <a:cubicBezTo>
                      <a:pt x="3" y="0"/>
                      <a:pt x="3" y="0"/>
                      <a:pt x="3" y="0"/>
                    </a:cubicBezTo>
                    <a:cubicBezTo>
                      <a:pt x="3" y="1"/>
                      <a:pt x="4" y="1"/>
                      <a:pt x="4" y="2"/>
                    </a:cubicBezTo>
                    <a:cubicBezTo>
                      <a:pt x="5" y="3"/>
                      <a:pt x="6" y="3"/>
                      <a:pt x="6" y="4"/>
                    </a:cubicBezTo>
                    <a:cubicBezTo>
                      <a:pt x="7" y="6"/>
                      <a:pt x="6" y="7"/>
                      <a:pt x="6" y="8"/>
                    </a:cubicBezTo>
                    <a:cubicBezTo>
                      <a:pt x="7" y="9"/>
                      <a:pt x="9" y="9"/>
                      <a:pt x="9" y="11"/>
                    </a:cubicBezTo>
                    <a:cubicBezTo>
                      <a:pt x="8" y="12"/>
                      <a:pt x="7" y="11"/>
                      <a:pt x="6" y="12"/>
                    </a:cubicBezTo>
                    <a:cubicBezTo>
                      <a:pt x="6" y="13"/>
                      <a:pt x="6" y="14"/>
                      <a:pt x="6" y="15"/>
                    </a:cubicBezTo>
                    <a:cubicBezTo>
                      <a:pt x="6" y="16"/>
                      <a:pt x="5" y="16"/>
                      <a:pt x="4" y="18"/>
                    </a:cubicBezTo>
                    <a:cubicBezTo>
                      <a:pt x="4" y="18"/>
                      <a:pt x="5" y="19"/>
                      <a:pt x="5" y="19"/>
                    </a:cubicBezTo>
                    <a:cubicBezTo>
                      <a:pt x="5" y="20"/>
                      <a:pt x="5" y="21"/>
                      <a:pt x="5" y="22"/>
                    </a:cubicBezTo>
                    <a:cubicBezTo>
                      <a:pt x="5" y="23"/>
                      <a:pt x="6" y="23"/>
                      <a:pt x="6" y="25"/>
                    </a:cubicBezTo>
                    <a:cubicBezTo>
                      <a:pt x="6" y="26"/>
                      <a:pt x="7" y="27"/>
                      <a:pt x="6" y="28"/>
                    </a:cubicBezTo>
                    <a:cubicBezTo>
                      <a:pt x="5" y="29"/>
                      <a:pt x="4" y="27"/>
                      <a:pt x="3" y="28"/>
                    </a:cubicBezTo>
                    <a:cubicBezTo>
                      <a:pt x="2" y="29"/>
                      <a:pt x="3" y="30"/>
                      <a:pt x="3" y="31"/>
                    </a:cubicBezTo>
                    <a:cubicBezTo>
                      <a:pt x="2" y="33"/>
                      <a:pt x="2" y="34"/>
                      <a:pt x="1" y="35"/>
                    </a:cubicBezTo>
                    <a:cubicBezTo>
                      <a:pt x="1" y="36"/>
                      <a:pt x="0" y="37"/>
                      <a:pt x="0" y="38"/>
                    </a:cubicBezTo>
                    <a:cubicBezTo>
                      <a:pt x="1" y="39"/>
                      <a:pt x="2" y="39"/>
                      <a:pt x="2" y="40"/>
                    </a:cubicBezTo>
                    <a:cubicBezTo>
                      <a:pt x="2" y="40"/>
                      <a:pt x="2" y="40"/>
                      <a:pt x="2" y="40"/>
                    </a:cubicBezTo>
                    <a:cubicBezTo>
                      <a:pt x="3" y="40"/>
                      <a:pt x="3" y="40"/>
                      <a:pt x="4" y="40"/>
                    </a:cubicBezTo>
                    <a:cubicBezTo>
                      <a:pt x="5" y="41"/>
                      <a:pt x="4" y="42"/>
                      <a:pt x="5" y="43"/>
                    </a:cubicBezTo>
                    <a:cubicBezTo>
                      <a:pt x="5" y="44"/>
                      <a:pt x="5" y="45"/>
                      <a:pt x="6" y="45"/>
                    </a:cubicBezTo>
                    <a:cubicBezTo>
                      <a:pt x="7" y="46"/>
                      <a:pt x="8" y="46"/>
                      <a:pt x="9" y="45"/>
                    </a:cubicBezTo>
                    <a:cubicBezTo>
                      <a:pt x="10" y="45"/>
                      <a:pt x="11" y="45"/>
                      <a:pt x="12" y="45"/>
                    </a:cubicBezTo>
                    <a:cubicBezTo>
                      <a:pt x="13" y="45"/>
                      <a:pt x="14" y="47"/>
                      <a:pt x="14" y="48"/>
                    </a:cubicBezTo>
                    <a:cubicBezTo>
                      <a:pt x="15" y="50"/>
                      <a:pt x="15" y="51"/>
                      <a:pt x="15" y="53"/>
                    </a:cubicBezTo>
                    <a:cubicBezTo>
                      <a:pt x="14" y="54"/>
                      <a:pt x="13" y="55"/>
                      <a:pt x="13" y="56"/>
                    </a:cubicBezTo>
                    <a:cubicBezTo>
                      <a:pt x="14" y="57"/>
                      <a:pt x="15" y="58"/>
                      <a:pt x="16" y="58"/>
                    </a:cubicBezTo>
                    <a:cubicBezTo>
                      <a:pt x="17" y="58"/>
                      <a:pt x="18" y="58"/>
                      <a:pt x="19" y="58"/>
                    </a:cubicBezTo>
                    <a:cubicBezTo>
                      <a:pt x="20" y="57"/>
                      <a:pt x="20" y="56"/>
                      <a:pt x="21" y="55"/>
                    </a:cubicBezTo>
                    <a:cubicBezTo>
                      <a:pt x="23" y="54"/>
                      <a:pt x="23" y="53"/>
                      <a:pt x="24" y="52"/>
                    </a:cubicBezTo>
                    <a:cubicBezTo>
                      <a:pt x="25" y="50"/>
                      <a:pt x="25" y="48"/>
                      <a:pt x="24" y="47"/>
                    </a:cubicBezTo>
                    <a:cubicBezTo>
                      <a:pt x="24" y="45"/>
                      <a:pt x="23" y="45"/>
                      <a:pt x="22"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29" name="Freeform 661"/>
              <p:cNvSpPr>
                <a:spLocks/>
              </p:cNvSpPr>
              <p:nvPr/>
            </p:nvSpPr>
            <p:spPr bwMode="auto">
              <a:xfrm>
                <a:off x="3180" y="2756"/>
                <a:ext cx="201" cy="208"/>
              </a:xfrm>
              <a:custGeom>
                <a:avLst/>
                <a:gdLst>
                  <a:gd name="T0" fmla="*/ 1455 w 100"/>
                  <a:gd name="T1" fmla="*/ 80 h 104"/>
                  <a:gd name="T2" fmla="*/ 1405 w 100"/>
                  <a:gd name="T3" fmla="*/ 96 h 104"/>
                  <a:gd name="T4" fmla="*/ 1309 w 100"/>
                  <a:gd name="T5" fmla="*/ 128 h 104"/>
                  <a:gd name="T6" fmla="*/ 1160 w 100"/>
                  <a:gd name="T7" fmla="*/ 144 h 104"/>
                  <a:gd name="T8" fmla="*/ 1079 w 100"/>
                  <a:gd name="T9" fmla="*/ 128 h 104"/>
                  <a:gd name="T10" fmla="*/ 884 w 100"/>
                  <a:gd name="T11" fmla="*/ 128 h 104"/>
                  <a:gd name="T12" fmla="*/ 820 w 100"/>
                  <a:gd name="T13" fmla="*/ 48 h 104"/>
                  <a:gd name="T14" fmla="*/ 635 w 100"/>
                  <a:gd name="T15" fmla="*/ 48 h 104"/>
                  <a:gd name="T16" fmla="*/ 472 w 100"/>
                  <a:gd name="T17" fmla="*/ 48 h 104"/>
                  <a:gd name="T18" fmla="*/ 291 w 100"/>
                  <a:gd name="T19" fmla="*/ 48 h 104"/>
                  <a:gd name="T20" fmla="*/ 177 w 100"/>
                  <a:gd name="T21" fmla="*/ 16 h 104"/>
                  <a:gd name="T22" fmla="*/ 113 w 100"/>
                  <a:gd name="T23" fmla="*/ 32 h 104"/>
                  <a:gd name="T24" fmla="*/ 16 w 100"/>
                  <a:gd name="T25" fmla="*/ 32 h 104"/>
                  <a:gd name="T26" fmla="*/ 0 w 100"/>
                  <a:gd name="T27" fmla="*/ 112 h 104"/>
                  <a:gd name="T28" fmla="*/ 80 w 100"/>
                  <a:gd name="T29" fmla="*/ 240 h 104"/>
                  <a:gd name="T30" fmla="*/ 129 w 100"/>
                  <a:gd name="T31" fmla="*/ 368 h 104"/>
                  <a:gd name="T32" fmla="*/ 145 w 100"/>
                  <a:gd name="T33" fmla="*/ 400 h 104"/>
                  <a:gd name="T34" fmla="*/ 193 w 100"/>
                  <a:gd name="T35" fmla="*/ 480 h 104"/>
                  <a:gd name="T36" fmla="*/ 211 w 100"/>
                  <a:gd name="T37" fmla="*/ 592 h 104"/>
                  <a:gd name="T38" fmla="*/ 291 w 100"/>
                  <a:gd name="T39" fmla="*/ 720 h 104"/>
                  <a:gd name="T40" fmla="*/ 340 w 100"/>
                  <a:gd name="T41" fmla="*/ 800 h 104"/>
                  <a:gd name="T42" fmla="*/ 340 w 100"/>
                  <a:gd name="T43" fmla="*/ 1008 h 104"/>
                  <a:gd name="T44" fmla="*/ 372 w 100"/>
                  <a:gd name="T45" fmla="*/ 1120 h 104"/>
                  <a:gd name="T46" fmla="*/ 388 w 100"/>
                  <a:gd name="T47" fmla="*/ 1264 h 104"/>
                  <a:gd name="T48" fmla="*/ 408 w 100"/>
                  <a:gd name="T49" fmla="*/ 1408 h 104"/>
                  <a:gd name="T50" fmla="*/ 456 w 100"/>
                  <a:gd name="T51" fmla="*/ 1552 h 104"/>
                  <a:gd name="T52" fmla="*/ 553 w 100"/>
                  <a:gd name="T53" fmla="*/ 1648 h 104"/>
                  <a:gd name="T54" fmla="*/ 585 w 100"/>
                  <a:gd name="T55" fmla="*/ 1584 h 104"/>
                  <a:gd name="T56" fmla="*/ 635 w 100"/>
                  <a:gd name="T57" fmla="*/ 1568 h 104"/>
                  <a:gd name="T58" fmla="*/ 667 w 100"/>
                  <a:gd name="T59" fmla="*/ 1648 h 104"/>
                  <a:gd name="T60" fmla="*/ 780 w 100"/>
                  <a:gd name="T61" fmla="*/ 1648 h 104"/>
                  <a:gd name="T62" fmla="*/ 884 w 100"/>
                  <a:gd name="T63" fmla="*/ 1632 h 104"/>
                  <a:gd name="T64" fmla="*/ 965 w 100"/>
                  <a:gd name="T65" fmla="*/ 1616 h 104"/>
                  <a:gd name="T66" fmla="*/ 997 w 100"/>
                  <a:gd name="T67" fmla="*/ 1104 h 104"/>
                  <a:gd name="T68" fmla="*/ 1112 w 100"/>
                  <a:gd name="T69" fmla="*/ 704 h 104"/>
                  <a:gd name="T70" fmla="*/ 1128 w 100"/>
                  <a:gd name="T71" fmla="*/ 304 h 104"/>
                  <a:gd name="T72" fmla="*/ 1128 w 100"/>
                  <a:gd name="T73" fmla="*/ 208 h 104"/>
                  <a:gd name="T74" fmla="*/ 1228 w 100"/>
                  <a:gd name="T75" fmla="*/ 192 h 104"/>
                  <a:gd name="T76" fmla="*/ 1357 w 100"/>
                  <a:gd name="T77" fmla="*/ 160 h 104"/>
                  <a:gd name="T78" fmla="*/ 1423 w 100"/>
                  <a:gd name="T79" fmla="*/ 176 h 104"/>
                  <a:gd name="T80" fmla="*/ 1503 w 100"/>
                  <a:gd name="T81" fmla="*/ 176 h 104"/>
                  <a:gd name="T82" fmla="*/ 1584 w 100"/>
                  <a:gd name="T83" fmla="*/ 144 h 104"/>
                  <a:gd name="T84" fmla="*/ 1632 w 100"/>
                  <a:gd name="T85" fmla="*/ 112 h 104"/>
                  <a:gd name="T86" fmla="*/ 1503 w 100"/>
                  <a:gd name="T87" fmla="*/ 80 h 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0"/>
                  <a:gd name="T133" fmla="*/ 0 h 104"/>
                  <a:gd name="T134" fmla="*/ 100 w 100"/>
                  <a:gd name="T135" fmla="*/ 104 h 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0" h="104">
                    <a:moveTo>
                      <a:pt x="92" y="5"/>
                    </a:moveTo>
                    <a:cubicBezTo>
                      <a:pt x="91" y="5"/>
                      <a:pt x="91" y="5"/>
                      <a:pt x="89" y="5"/>
                    </a:cubicBezTo>
                    <a:cubicBezTo>
                      <a:pt x="88" y="5"/>
                      <a:pt x="88" y="5"/>
                      <a:pt x="87" y="6"/>
                    </a:cubicBezTo>
                    <a:cubicBezTo>
                      <a:pt x="86" y="6"/>
                      <a:pt x="86" y="6"/>
                      <a:pt x="86" y="6"/>
                    </a:cubicBezTo>
                    <a:cubicBezTo>
                      <a:pt x="85" y="6"/>
                      <a:pt x="85" y="6"/>
                      <a:pt x="84" y="7"/>
                    </a:cubicBezTo>
                    <a:cubicBezTo>
                      <a:pt x="82" y="7"/>
                      <a:pt x="81" y="7"/>
                      <a:pt x="80" y="8"/>
                    </a:cubicBezTo>
                    <a:cubicBezTo>
                      <a:pt x="77" y="8"/>
                      <a:pt x="76" y="8"/>
                      <a:pt x="73" y="9"/>
                    </a:cubicBezTo>
                    <a:cubicBezTo>
                      <a:pt x="72" y="9"/>
                      <a:pt x="72" y="9"/>
                      <a:pt x="71" y="9"/>
                    </a:cubicBezTo>
                    <a:cubicBezTo>
                      <a:pt x="70" y="9"/>
                      <a:pt x="69" y="10"/>
                      <a:pt x="68" y="9"/>
                    </a:cubicBezTo>
                    <a:cubicBezTo>
                      <a:pt x="67" y="9"/>
                      <a:pt x="67" y="9"/>
                      <a:pt x="66" y="8"/>
                    </a:cubicBezTo>
                    <a:cubicBezTo>
                      <a:pt x="64" y="8"/>
                      <a:pt x="62" y="8"/>
                      <a:pt x="60" y="8"/>
                    </a:cubicBezTo>
                    <a:cubicBezTo>
                      <a:pt x="57" y="7"/>
                      <a:pt x="56" y="9"/>
                      <a:pt x="54" y="8"/>
                    </a:cubicBezTo>
                    <a:cubicBezTo>
                      <a:pt x="53" y="7"/>
                      <a:pt x="53" y="7"/>
                      <a:pt x="52" y="6"/>
                    </a:cubicBezTo>
                    <a:cubicBezTo>
                      <a:pt x="51" y="5"/>
                      <a:pt x="51" y="4"/>
                      <a:pt x="50" y="3"/>
                    </a:cubicBezTo>
                    <a:cubicBezTo>
                      <a:pt x="48" y="3"/>
                      <a:pt x="47" y="3"/>
                      <a:pt x="45" y="3"/>
                    </a:cubicBezTo>
                    <a:cubicBezTo>
                      <a:pt x="43" y="3"/>
                      <a:pt x="42" y="3"/>
                      <a:pt x="39" y="3"/>
                    </a:cubicBezTo>
                    <a:cubicBezTo>
                      <a:pt x="38" y="3"/>
                      <a:pt x="37" y="3"/>
                      <a:pt x="35" y="3"/>
                    </a:cubicBezTo>
                    <a:cubicBezTo>
                      <a:pt x="33" y="3"/>
                      <a:pt x="31" y="3"/>
                      <a:pt x="29" y="3"/>
                    </a:cubicBezTo>
                    <a:cubicBezTo>
                      <a:pt x="27" y="3"/>
                      <a:pt x="26" y="3"/>
                      <a:pt x="23" y="3"/>
                    </a:cubicBezTo>
                    <a:cubicBezTo>
                      <a:pt x="21" y="3"/>
                      <a:pt x="20" y="4"/>
                      <a:pt x="18" y="3"/>
                    </a:cubicBezTo>
                    <a:cubicBezTo>
                      <a:pt x="16" y="3"/>
                      <a:pt x="16" y="3"/>
                      <a:pt x="15" y="2"/>
                    </a:cubicBezTo>
                    <a:cubicBezTo>
                      <a:pt x="13" y="2"/>
                      <a:pt x="13" y="1"/>
                      <a:pt x="11" y="1"/>
                    </a:cubicBezTo>
                    <a:cubicBezTo>
                      <a:pt x="11" y="1"/>
                      <a:pt x="10" y="0"/>
                      <a:pt x="10" y="0"/>
                    </a:cubicBezTo>
                    <a:cubicBezTo>
                      <a:pt x="8" y="0"/>
                      <a:pt x="8" y="1"/>
                      <a:pt x="7" y="2"/>
                    </a:cubicBezTo>
                    <a:cubicBezTo>
                      <a:pt x="6" y="2"/>
                      <a:pt x="5" y="3"/>
                      <a:pt x="4" y="3"/>
                    </a:cubicBezTo>
                    <a:cubicBezTo>
                      <a:pt x="3" y="3"/>
                      <a:pt x="2" y="2"/>
                      <a:pt x="1" y="2"/>
                    </a:cubicBezTo>
                    <a:cubicBezTo>
                      <a:pt x="0" y="1"/>
                      <a:pt x="0" y="1"/>
                      <a:pt x="0" y="1"/>
                    </a:cubicBezTo>
                    <a:cubicBezTo>
                      <a:pt x="0" y="3"/>
                      <a:pt x="0" y="5"/>
                      <a:pt x="0" y="7"/>
                    </a:cubicBezTo>
                    <a:cubicBezTo>
                      <a:pt x="0" y="10"/>
                      <a:pt x="0" y="11"/>
                      <a:pt x="2" y="13"/>
                    </a:cubicBezTo>
                    <a:cubicBezTo>
                      <a:pt x="3" y="14"/>
                      <a:pt x="4" y="14"/>
                      <a:pt x="5" y="15"/>
                    </a:cubicBezTo>
                    <a:cubicBezTo>
                      <a:pt x="6" y="17"/>
                      <a:pt x="6" y="18"/>
                      <a:pt x="7" y="20"/>
                    </a:cubicBezTo>
                    <a:cubicBezTo>
                      <a:pt x="7" y="21"/>
                      <a:pt x="7" y="22"/>
                      <a:pt x="8" y="23"/>
                    </a:cubicBezTo>
                    <a:cubicBezTo>
                      <a:pt x="9" y="24"/>
                      <a:pt x="9" y="24"/>
                      <a:pt x="10" y="25"/>
                    </a:cubicBezTo>
                    <a:cubicBezTo>
                      <a:pt x="9" y="25"/>
                      <a:pt x="9" y="25"/>
                      <a:pt x="9" y="25"/>
                    </a:cubicBezTo>
                    <a:cubicBezTo>
                      <a:pt x="10" y="26"/>
                      <a:pt x="11" y="27"/>
                      <a:pt x="11" y="28"/>
                    </a:cubicBezTo>
                    <a:cubicBezTo>
                      <a:pt x="11" y="29"/>
                      <a:pt x="12" y="29"/>
                      <a:pt x="12" y="30"/>
                    </a:cubicBezTo>
                    <a:cubicBezTo>
                      <a:pt x="12" y="32"/>
                      <a:pt x="12" y="33"/>
                      <a:pt x="12" y="34"/>
                    </a:cubicBezTo>
                    <a:cubicBezTo>
                      <a:pt x="13" y="35"/>
                      <a:pt x="13" y="36"/>
                      <a:pt x="13" y="37"/>
                    </a:cubicBezTo>
                    <a:cubicBezTo>
                      <a:pt x="14" y="39"/>
                      <a:pt x="15" y="40"/>
                      <a:pt x="16" y="41"/>
                    </a:cubicBezTo>
                    <a:cubicBezTo>
                      <a:pt x="17" y="43"/>
                      <a:pt x="17" y="44"/>
                      <a:pt x="18" y="45"/>
                    </a:cubicBezTo>
                    <a:cubicBezTo>
                      <a:pt x="19" y="46"/>
                      <a:pt x="20" y="47"/>
                      <a:pt x="20" y="48"/>
                    </a:cubicBezTo>
                    <a:cubicBezTo>
                      <a:pt x="21" y="49"/>
                      <a:pt x="21" y="49"/>
                      <a:pt x="21" y="50"/>
                    </a:cubicBezTo>
                    <a:cubicBezTo>
                      <a:pt x="21" y="52"/>
                      <a:pt x="20" y="54"/>
                      <a:pt x="20" y="56"/>
                    </a:cubicBezTo>
                    <a:cubicBezTo>
                      <a:pt x="20" y="58"/>
                      <a:pt x="20" y="60"/>
                      <a:pt x="21" y="63"/>
                    </a:cubicBezTo>
                    <a:cubicBezTo>
                      <a:pt x="21" y="64"/>
                      <a:pt x="22" y="64"/>
                      <a:pt x="22" y="65"/>
                    </a:cubicBezTo>
                    <a:cubicBezTo>
                      <a:pt x="22" y="67"/>
                      <a:pt x="23" y="68"/>
                      <a:pt x="23" y="70"/>
                    </a:cubicBezTo>
                    <a:cubicBezTo>
                      <a:pt x="23" y="71"/>
                      <a:pt x="22" y="72"/>
                      <a:pt x="22" y="74"/>
                    </a:cubicBezTo>
                    <a:cubicBezTo>
                      <a:pt x="22" y="76"/>
                      <a:pt x="23" y="77"/>
                      <a:pt x="24" y="79"/>
                    </a:cubicBezTo>
                    <a:cubicBezTo>
                      <a:pt x="24" y="81"/>
                      <a:pt x="24" y="82"/>
                      <a:pt x="24" y="84"/>
                    </a:cubicBezTo>
                    <a:cubicBezTo>
                      <a:pt x="24" y="85"/>
                      <a:pt x="25" y="86"/>
                      <a:pt x="25" y="88"/>
                    </a:cubicBezTo>
                    <a:cubicBezTo>
                      <a:pt x="25" y="90"/>
                      <a:pt x="25" y="91"/>
                      <a:pt x="26" y="93"/>
                    </a:cubicBezTo>
                    <a:cubicBezTo>
                      <a:pt x="27" y="95"/>
                      <a:pt x="28" y="95"/>
                      <a:pt x="28" y="97"/>
                    </a:cubicBezTo>
                    <a:cubicBezTo>
                      <a:pt x="29" y="98"/>
                      <a:pt x="29" y="99"/>
                      <a:pt x="30" y="101"/>
                    </a:cubicBezTo>
                    <a:cubicBezTo>
                      <a:pt x="31" y="102"/>
                      <a:pt x="33" y="101"/>
                      <a:pt x="34" y="103"/>
                    </a:cubicBezTo>
                    <a:cubicBezTo>
                      <a:pt x="33" y="101"/>
                      <a:pt x="33" y="101"/>
                      <a:pt x="33" y="101"/>
                    </a:cubicBezTo>
                    <a:cubicBezTo>
                      <a:pt x="34" y="101"/>
                      <a:pt x="35" y="100"/>
                      <a:pt x="36" y="99"/>
                    </a:cubicBezTo>
                    <a:cubicBezTo>
                      <a:pt x="36" y="99"/>
                      <a:pt x="36" y="97"/>
                      <a:pt x="37" y="97"/>
                    </a:cubicBezTo>
                    <a:cubicBezTo>
                      <a:pt x="37" y="97"/>
                      <a:pt x="38" y="97"/>
                      <a:pt x="39" y="98"/>
                    </a:cubicBezTo>
                    <a:cubicBezTo>
                      <a:pt x="39" y="98"/>
                      <a:pt x="39" y="99"/>
                      <a:pt x="39" y="100"/>
                    </a:cubicBezTo>
                    <a:cubicBezTo>
                      <a:pt x="39" y="101"/>
                      <a:pt x="40" y="102"/>
                      <a:pt x="41" y="103"/>
                    </a:cubicBezTo>
                    <a:cubicBezTo>
                      <a:pt x="42" y="103"/>
                      <a:pt x="43" y="103"/>
                      <a:pt x="45" y="103"/>
                    </a:cubicBezTo>
                    <a:cubicBezTo>
                      <a:pt x="46" y="103"/>
                      <a:pt x="47" y="103"/>
                      <a:pt x="48" y="103"/>
                    </a:cubicBezTo>
                    <a:cubicBezTo>
                      <a:pt x="49" y="104"/>
                      <a:pt x="50" y="104"/>
                      <a:pt x="51" y="104"/>
                    </a:cubicBezTo>
                    <a:cubicBezTo>
                      <a:pt x="52" y="103"/>
                      <a:pt x="52" y="103"/>
                      <a:pt x="54" y="102"/>
                    </a:cubicBezTo>
                    <a:cubicBezTo>
                      <a:pt x="55" y="101"/>
                      <a:pt x="55" y="101"/>
                      <a:pt x="56" y="101"/>
                    </a:cubicBezTo>
                    <a:cubicBezTo>
                      <a:pt x="57" y="100"/>
                      <a:pt x="58" y="100"/>
                      <a:pt x="59" y="101"/>
                    </a:cubicBezTo>
                    <a:cubicBezTo>
                      <a:pt x="60" y="88"/>
                      <a:pt x="60" y="81"/>
                      <a:pt x="61" y="68"/>
                    </a:cubicBezTo>
                    <a:cubicBezTo>
                      <a:pt x="61" y="69"/>
                      <a:pt x="61" y="69"/>
                      <a:pt x="61" y="69"/>
                    </a:cubicBezTo>
                    <a:cubicBezTo>
                      <a:pt x="62" y="44"/>
                      <a:pt x="62" y="44"/>
                      <a:pt x="62" y="44"/>
                    </a:cubicBezTo>
                    <a:cubicBezTo>
                      <a:pt x="68" y="44"/>
                      <a:pt x="68" y="44"/>
                      <a:pt x="68" y="44"/>
                    </a:cubicBezTo>
                    <a:cubicBezTo>
                      <a:pt x="68" y="25"/>
                      <a:pt x="68" y="25"/>
                      <a:pt x="68" y="25"/>
                    </a:cubicBezTo>
                    <a:cubicBezTo>
                      <a:pt x="68" y="22"/>
                      <a:pt x="69" y="21"/>
                      <a:pt x="69" y="19"/>
                    </a:cubicBezTo>
                    <a:cubicBezTo>
                      <a:pt x="69" y="17"/>
                      <a:pt x="69" y="16"/>
                      <a:pt x="69" y="15"/>
                    </a:cubicBezTo>
                    <a:cubicBezTo>
                      <a:pt x="69" y="14"/>
                      <a:pt x="68" y="13"/>
                      <a:pt x="69" y="13"/>
                    </a:cubicBezTo>
                    <a:cubicBezTo>
                      <a:pt x="69" y="12"/>
                      <a:pt x="70" y="12"/>
                      <a:pt x="70" y="12"/>
                    </a:cubicBezTo>
                    <a:cubicBezTo>
                      <a:pt x="72" y="12"/>
                      <a:pt x="73" y="12"/>
                      <a:pt x="75" y="12"/>
                    </a:cubicBezTo>
                    <a:cubicBezTo>
                      <a:pt x="77" y="11"/>
                      <a:pt x="77" y="11"/>
                      <a:pt x="79" y="10"/>
                    </a:cubicBezTo>
                    <a:cubicBezTo>
                      <a:pt x="80" y="10"/>
                      <a:pt x="81" y="11"/>
                      <a:pt x="83" y="10"/>
                    </a:cubicBezTo>
                    <a:cubicBezTo>
                      <a:pt x="84" y="10"/>
                      <a:pt x="84" y="9"/>
                      <a:pt x="85" y="9"/>
                    </a:cubicBezTo>
                    <a:cubicBezTo>
                      <a:pt x="86" y="9"/>
                      <a:pt x="86" y="10"/>
                      <a:pt x="87" y="11"/>
                    </a:cubicBezTo>
                    <a:cubicBezTo>
                      <a:pt x="89" y="14"/>
                      <a:pt x="89" y="14"/>
                      <a:pt x="89" y="14"/>
                    </a:cubicBezTo>
                    <a:cubicBezTo>
                      <a:pt x="90" y="13"/>
                      <a:pt x="91" y="12"/>
                      <a:pt x="92" y="11"/>
                    </a:cubicBezTo>
                    <a:cubicBezTo>
                      <a:pt x="93" y="10"/>
                      <a:pt x="94" y="10"/>
                      <a:pt x="95" y="10"/>
                    </a:cubicBezTo>
                    <a:cubicBezTo>
                      <a:pt x="96" y="10"/>
                      <a:pt x="96" y="10"/>
                      <a:pt x="97" y="9"/>
                    </a:cubicBezTo>
                    <a:cubicBezTo>
                      <a:pt x="98" y="9"/>
                      <a:pt x="98" y="8"/>
                      <a:pt x="99" y="8"/>
                    </a:cubicBezTo>
                    <a:cubicBezTo>
                      <a:pt x="100" y="7"/>
                      <a:pt x="100" y="7"/>
                      <a:pt x="100" y="7"/>
                    </a:cubicBezTo>
                    <a:cubicBezTo>
                      <a:pt x="99" y="7"/>
                      <a:pt x="98" y="6"/>
                      <a:pt x="96" y="6"/>
                    </a:cubicBezTo>
                    <a:cubicBezTo>
                      <a:pt x="95" y="5"/>
                      <a:pt x="94" y="5"/>
                      <a:pt x="9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30" name="Freeform 662"/>
              <p:cNvSpPr>
                <a:spLocks/>
              </p:cNvSpPr>
              <p:nvPr/>
            </p:nvSpPr>
            <p:spPr bwMode="auto">
              <a:xfrm>
                <a:off x="3625" y="2257"/>
                <a:ext cx="161" cy="235"/>
              </a:xfrm>
              <a:custGeom>
                <a:avLst/>
                <a:gdLst>
                  <a:gd name="T0" fmla="*/ 1280 w 80"/>
                  <a:gd name="T1" fmla="*/ 32 h 117"/>
                  <a:gd name="T2" fmla="*/ 1199 w 80"/>
                  <a:gd name="T3" fmla="*/ 32 h 117"/>
                  <a:gd name="T4" fmla="*/ 1101 w 80"/>
                  <a:gd name="T5" fmla="*/ 80 h 117"/>
                  <a:gd name="T6" fmla="*/ 988 w 80"/>
                  <a:gd name="T7" fmla="*/ 80 h 117"/>
                  <a:gd name="T8" fmla="*/ 888 w 80"/>
                  <a:gd name="T9" fmla="*/ 112 h 117"/>
                  <a:gd name="T10" fmla="*/ 789 w 80"/>
                  <a:gd name="T11" fmla="*/ 161 h 117"/>
                  <a:gd name="T12" fmla="*/ 636 w 80"/>
                  <a:gd name="T13" fmla="*/ 161 h 117"/>
                  <a:gd name="T14" fmla="*/ 523 w 80"/>
                  <a:gd name="T15" fmla="*/ 209 h 117"/>
                  <a:gd name="T16" fmla="*/ 392 w 80"/>
                  <a:gd name="T17" fmla="*/ 209 h 117"/>
                  <a:gd name="T18" fmla="*/ 344 w 80"/>
                  <a:gd name="T19" fmla="*/ 80 h 117"/>
                  <a:gd name="T20" fmla="*/ 292 w 80"/>
                  <a:gd name="T21" fmla="*/ 112 h 117"/>
                  <a:gd name="T22" fmla="*/ 244 w 80"/>
                  <a:gd name="T23" fmla="*/ 161 h 117"/>
                  <a:gd name="T24" fmla="*/ 308 w 80"/>
                  <a:gd name="T25" fmla="*/ 259 h 117"/>
                  <a:gd name="T26" fmla="*/ 344 w 80"/>
                  <a:gd name="T27" fmla="*/ 420 h 117"/>
                  <a:gd name="T28" fmla="*/ 491 w 80"/>
                  <a:gd name="T29" fmla="*/ 452 h 117"/>
                  <a:gd name="T30" fmla="*/ 676 w 80"/>
                  <a:gd name="T31" fmla="*/ 520 h 117"/>
                  <a:gd name="T32" fmla="*/ 757 w 80"/>
                  <a:gd name="T33" fmla="*/ 568 h 117"/>
                  <a:gd name="T34" fmla="*/ 888 w 80"/>
                  <a:gd name="T35" fmla="*/ 552 h 117"/>
                  <a:gd name="T36" fmla="*/ 904 w 80"/>
                  <a:gd name="T37" fmla="*/ 584 h 117"/>
                  <a:gd name="T38" fmla="*/ 823 w 80"/>
                  <a:gd name="T39" fmla="*/ 665 h 117"/>
                  <a:gd name="T40" fmla="*/ 741 w 80"/>
                  <a:gd name="T41" fmla="*/ 779 h 117"/>
                  <a:gd name="T42" fmla="*/ 620 w 80"/>
                  <a:gd name="T43" fmla="*/ 876 h 117"/>
                  <a:gd name="T44" fmla="*/ 572 w 80"/>
                  <a:gd name="T45" fmla="*/ 964 h 117"/>
                  <a:gd name="T46" fmla="*/ 523 w 80"/>
                  <a:gd name="T47" fmla="*/ 996 h 117"/>
                  <a:gd name="T48" fmla="*/ 409 w 80"/>
                  <a:gd name="T49" fmla="*/ 980 h 117"/>
                  <a:gd name="T50" fmla="*/ 344 w 80"/>
                  <a:gd name="T51" fmla="*/ 1028 h 117"/>
                  <a:gd name="T52" fmla="*/ 260 w 80"/>
                  <a:gd name="T53" fmla="*/ 1093 h 117"/>
                  <a:gd name="T54" fmla="*/ 145 w 80"/>
                  <a:gd name="T55" fmla="*/ 1109 h 117"/>
                  <a:gd name="T56" fmla="*/ 113 w 80"/>
                  <a:gd name="T57" fmla="*/ 1173 h 117"/>
                  <a:gd name="T58" fmla="*/ 48 w 80"/>
                  <a:gd name="T59" fmla="*/ 1255 h 117"/>
                  <a:gd name="T60" fmla="*/ 48 w 80"/>
                  <a:gd name="T61" fmla="*/ 1400 h 117"/>
                  <a:gd name="T62" fmla="*/ 32 w 80"/>
                  <a:gd name="T63" fmla="*/ 1581 h 117"/>
                  <a:gd name="T64" fmla="*/ 16 w 80"/>
                  <a:gd name="T65" fmla="*/ 1776 h 117"/>
                  <a:gd name="T66" fmla="*/ 81 w 80"/>
                  <a:gd name="T67" fmla="*/ 1856 h 117"/>
                  <a:gd name="T68" fmla="*/ 113 w 80"/>
                  <a:gd name="T69" fmla="*/ 1888 h 117"/>
                  <a:gd name="T70" fmla="*/ 260 w 80"/>
                  <a:gd name="T71" fmla="*/ 1759 h 117"/>
                  <a:gd name="T72" fmla="*/ 392 w 80"/>
                  <a:gd name="T73" fmla="*/ 1597 h 117"/>
                  <a:gd name="T74" fmla="*/ 507 w 80"/>
                  <a:gd name="T75" fmla="*/ 1484 h 117"/>
                  <a:gd name="T76" fmla="*/ 660 w 80"/>
                  <a:gd name="T77" fmla="*/ 1384 h 117"/>
                  <a:gd name="T78" fmla="*/ 741 w 80"/>
                  <a:gd name="T79" fmla="*/ 1255 h 117"/>
                  <a:gd name="T80" fmla="*/ 871 w 80"/>
                  <a:gd name="T81" fmla="*/ 1141 h 117"/>
                  <a:gd name="T82" fmla="*/ 952 w 80"/>
                  <a:gd name="T83" fmla="*/ 980 h 117"/>
                  <a:gd name="T84" fmla="*/ 988 w 80"/>
                  <a:gd name="T85" fmla="*/ 924 h 117"/>
                  <a:gd name="T86" fmla="*/ 1069 w 80"/>
                  <a:gd name="T87" fmla="*/ 811 h 117"/>
                  <a:gd name="T88" fmla="*/ 1101 w 80"/>
                  <a:gd name="T89" fmla="*/ 681 h 117"/>
                  <a:gd name="T90" fmla="*/ 1151 w 80"/>
                  <a:gd name="T91" fmla="*/ 552 h 117"/>
                  <a:gd name="T92" fmla="*/ 1216 w 80"/>
                  <a:gd name="T93" fmla="*/ 468 h 117"/>
                  <a:gd name="T94" fmla="*/ 1264 w 80"/>
                  <a:gd name="T95" fmla="*/ 372 h 117"/>
                  <a:gd name="T96" fmla="*/ 1280 w 80"/>
                  <a:gd name="T97" fmla="*/ 225 h 117"/>
                  <a:gd name="T98" fmla="*/ 1312 w 80"/>
                  <a:gd name="T99" fmla="*/ 129 h 1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0"/>
                  <a:gd name="T151" fmla="*/ 0 h 117"/>
                  <a:gd name="T152" fmla="*/ 80 w 80"/>
                  <a:gd name="T153" fmla="*/ 117 h 11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0" h="117">
                    <a:moveTo>
                      <a:pt x="78" y="5"/>
                    </a:moveTo>
                    <a:cubicBezTo>
                      <a:pt x="78" y="4"/>
                      <a:pt x="78" y="3"/>
                      <a:pt x="78" y="2"/>
                    </a:cubicBezTo>
                    <a:cubicBezTo>
                      <a:pt x="77" y="1"/>
                      <a:pt x="77" y="1"/>
                      <a:pt x="76" y="1"/>
                    </a:cubicBezTo>
                    <a:cubicBezTo>
                      <a:pt x="75" y="0"/>
                      <a:pt x="74" y="1"/>
                      <a:pt x="73" y="2"/>
                    </a:cubicBezTo>
                    <a:cubicBezTo>
                      <a:pt x="72" y="3"/>
                      <a:pt x="71" y="3"/>
                      <a:pt x="70" y="3"/>
                    </a:cubicBezTo>
                    <a:cubicBezTo>
                      <a:pt x="69" y="4"/>
                      <a:pt x="68" y="4"/>
                      <a:pt x="67" y="5"/>
                    </a:cubicBezTo>
                    <a:cubicBezTo>
                      <a:pt x="66" y="5"/>
                      <a:pt x="65" y="6"/>
                      <a:pt x="64" y="6"/>
                    </a:cubicBezTo>
                    <a:cubicBezTo>
                      <a:pt x="62" y="6"/>
                      <a:pt x="61" y="5"/>
                      <a:pt x="60" y="5"/>
                    </a:cubicBezTo>
                    <a:cubicBezTo>
                      <a:pt x="58" y="6"/>
                      <a:pt x="58" y="7"/>
                      <a:pt x="56" y="7"/>
                    </a:cubicBezTo>
                    <a:cubicBezTo>
                      <a:pt x="55" y="7"/>
                      <a:pt x="55" y="7"/>
                      <a:pt x="54" y="7"/>
                    </a:cubicBezTo>
                    <a:cubicBezTo>
                      <a:pt x="52" y="7"/>
                      <a:pt x="51" y="7"/>
                      <a:pt x="50" y="8"/>
                    </a:cubicBezTo>
                    <a:cubicBezTo>
                      <a:pt x="49" y="8"/>
                      <a:pt x="49" y="9"/>
                      <a:pt x="48" y="10"/>
                    </a:cubicBezTo>
                    <a:cubicBezTo>
                      <a:pt x="46" y="11"/>
                      <a:pt x="45" y="11"/>
                      <a:pt x="43" y="11"/>
                    </a:cubicBezTo>
                    <a:cubicBezTo>
                      <a:pt x="42" y="11"/>
                      <a:pt x="41" y="10"/>
                      <a:pt x="39" y="10"/>
                    </a:cubicBezTo>
                    <a:cubicBezTo>
                      <a:pt x="38" y="10"/>
                      <a:pt x="37" y="11"/>
                      <a:pt x="36" y="11"/>
                    </a:cubicBezTo>
                    <a:cubicBezTo>
                      <a:pt x="35" y="12"/>
                      <a:pt x="34" y="12"/>
                      <a:pt x="32" y="13"/>
                    </a:cubicBezTo>
                    <a:cubicBezTo>
                      <a:pt x="30" y="13"/>
                      <a:pt x="29" y="13"/>
                      <a:pt x="28" y="13"/>
                    </a:cubicBezTo>
                    <a:cubicBezTo>
                      <a:pt x="26" y="13"/>
                      <a:pt x="26" y="13"/>
                      <a:pt x="24" y="13"/>
                    </a:cubicBezTo>
                    <a:cubicBezTo>
                      <a:pt x="23" y="12"/>
                      <a:pt x="23" y="10"/>
                      <a:pt x="22" y="8"/>
                    </a:cubicBezTo>
                    <a:cubicBezTo>
                      <a:pt x="22" y="7"/>
                      <a:pt x="22" y="6"/>
                      <a:pt x="21" y="5"/>
                    </a:cubicBezTo>
                    <a:cubicBezTo>
                      <a:pt x="19" y="5"/>
                      <a:pt x="19" y="5"/>
                      <a:pt x="19" y="5"/>
                    </a:cubicBezTo>
                    <a:cubicBezTo>
                      <a:pt x="19" y="6"/>
                      <a:pt x="18" y="7"/>
                      <a:pt x="18" y="7"/>
                    </a:cubicBezTo>
                    <a:cubicBezTo>
                      <a:pt x="17" y="8"/>
                      <a:pt x="17" y="10"/>
                      <a:pt x="16" y="10"/>
                    </a:cubicBezTo>
                    <a:cubicBezTo>
                      <a:pt x="15" y="10"/>
                      <a:pt x="15" y="10"/>
                      <a:pt x="15" y="10"/>
                    </a:cubicBezTo>
                    <a:cubicBezTo>
                      <a:pt x="16" y="12"/>
                      <a:pt x="16" y="12"/>
                      <a:pt x="17" y="14"/>
                    </a:cubicBezTo>
                    <a:cubicBezTo>
                      <a:pt x="17" y="15"/>
                      <a:pt x="18" y="15"/>
                      <a:pt x="19" y="16"/>
                    </a:cubicBezTo>
                    <a:cubicBezTo>
                      <a:pt x="20" y="18"/>
                      <a:pt x="18" y="20"/>
                      <a:pt x="19" y="22"/>
                    </a:cubicBezTo>
                    <a:cubicBezTo>
                      <a:pt x="19" y="24"/>
                      <a:pt x="20" y="25"/>
                      <a:pt x="21" y="26"/>
                    </a:cubicBezTo>
                    <a:cubicBezTo>
                      <a:pt x="23" y="27"/>
                      <a:pt x="24" y="27"/>
                      <a:pt x="26" y="27"/>
                    </a:cubicBezTo>
                    <a:cubicBezTo>
                      <a:pt x="27" y="28"/>
                      <a:pt x="28" y="28"/>
                      <a:pt x="30" y="28"/>
                    </a:cubicBezTo>
                    <a:cubicBezTo>
                      <a:pt x="32" y="29"/>
                      <a:pt x="33" y="29"/>
                      <a:pt x="35" y="30"/>
                    </a:cubicBezTo>
                    <a:cubicBezTo>
                      <a:pt x="38" y="30"/>
                      <a:pt x="39" y="31"/>
                      <a:pt x="41" y="32"/>
                    </a:cubicBezTo>
                    <a:cubicBezTo>
                      <a:pt x="42" y="32"/>
                      <a:pt x="43" y="32"/>
                      <a:pt x="44" y="32"/>
                    </a:cubicBezTo>
                    <a:cubicBezTo>
                      <a:pt x="45" y="33"/>
                      <a:pt x="45" y="34"/>
                      <a:pt x="46" y="35"/>
                    </a:cubicBezTo>
                    <a:cubicBezTo>
                      <a:pt x="47" y="35"/>
                      <a:pt x="48" y="35"/>
                      <a:pt x="50" y="34"/>
                    </a:cubicBezTo>
                    <a:cubicBezTo>
                      <a:pt x="52" y="34"/>
                      <a:pt x="53" y="34"/>
                      <a:pt x="54" y="34"/>
                    </a:cubicBezTo>
                    <a:cubicBezTo>
                      <a:pt x="55" y="34"/>
                      <a:pt x="55" y="34"/>
                      <a:pt x="55" y="35"/>
                    </a:cubicBezTo>
                    <a:cubicBezTo>
                      <a:pt x="56" y="35"/>
                      <a:pt x="55" y="36"/>
                      <a:pt x="55" y="36"/>
                    </a:cubicBezTo>
                    <a:cubicBezTo>
                      <a:pt x="54" y="37"/>
                      <a:pt x="54" y="38"/>
                      <a:pt x="53" y="39"/>
                    </a:cubicBezTo>
                    <a:cubicBezTo>
                      <a:pt x="52" y="40"/>
                      <a:pt x="51" y="40"/>
                      <a:pt x="50" y="41"/>
                    </a:cubicBezTo>
                    <a:cubicBezTo>
                      <a:pt x="49" y="43"/>
                      <a:pt x="48" y="43"/>
                      <a:pt x="47" y="45"/>
                    </a:cubicBezTo>
                    <a:cubicBezTo>
                      <a:pt x="46" y="46"/>
                      <a:pt x="46" y="47"/>
                      <a:pt x="45" y="48"/>
                    </a:cubicBezTo>
                    <a:cubicBezTo>
                      <a:pt x="44" y="49"/>
                      <a:pt x="43" y="50"/>
                      <a:pt x="42" y="51"/>
                    </a:cubicBezTo>
                    <a:cubicBezTo>
                      <a:pt x="41" y="53"/>
                      <a:pt x="40" y="53"/>
                      <a:pt x="38" y="54"/>
                    </a:cubicBezTo>
                    <a:cubicBezTo>
                      <a:pt x="37" y="55"/>
                      <a:pt x="37" y="56"/>
                      <a:pt x="36" y="58"/>
                    </a:cubicBezTo>
                    <a:cubicBezTo>
                      <a:pt x="36" y="58"/>
                      <a:pt x="35" y="58"/>
                      <a:pt x="35" y="59"/>
                    </a:cubicBezTo>
                    <a:cubicBezTo>
                      <a:pt x="35" y="59"/>
                      <a:pt x="35" y="60"/>
                      <a:pt x="34" y="60"/>
                    </a:cubicBezTo>
                    <a:cubicBezTo>
                      <a:pt x="33" y="61"/>
                      <a:pt x="33" y="61"/>
                      <a:pt x="32" y="61"/>
                    </a:cubicBezTo>
                    <a:cubicBezTo>
                      <a:pt x="31" y="61"/>
                      <a:pt x="31" y="61"/>
                      <a:pt x="29" y="61"/>
                    </a:cubicBezTo>
                    <a:cubicBezTo>
                      <a:pt x="28" y="61"/>
                      <a:pt x="27" y="60"/>
                      <a:pt x="25" y="60"/>
                    </a:cubicBezTo>
                    <a:cubicBezTo>
                      <a:pt x="24" y="61"/>
                      <a:pt x="23" y="60"/>
                      <a:pt x="22" y="61"/>
                    </a:cubicBezTo>
                    <a:cubicBezTo>
                      <a:pt x="21" y="62"/>
                      <a:pt x="21" y="62"/>
                      <a:pt x="21" y="63"/>
                    </a:cubicBezTo>
                    <a:cubicBezTo>
                      <a:pt x="20" y="64"/>
                      <a:pt x="19" y="64"/>
                      <a:pt x="19" y="65"/>
                    </a:cubicBezTo>
                    <a:cubicBezTo>
                      <a:pt x="18" y="66"/>
                      <a:pt x="17" y="66"/>
                      <a:pt x="16" y="67"/>
                    </a:cubicBezTo>
                    <a:cubicBezTo>
                      <a:pt x="15" y="67"/>
                      <a:pt x="14" y="67"/>
                      <a:pt x="12" y="67"/>
                    </a:cubicBezTo>
                    <a:cubicBezTo>
                      <a:pt x="11" y="67"/>
                      <a:pt x="10" y="68"/>
                      <a:pt x="9" y="68"/>
                    </a:cubicBezTo>
                    <a:cubicBezTo>
                      <a:pt x="9" y="69"/>
                      <a:pt x="10" y="70"/>
                      <a:pt x="9" y="71"/>
                    </a:cubicBezTo>
                    <a:cubicBezTo>
                      <a:pt x="9" y="72"/>
                      <a:pt x="8" y="72"/>
                      <a:pt x="7" y="72"/>
                    </a:cubicBezTo>
                    <a:cubicBezTo>
                      <a:pt x="7" y="73"/>
                      <a:pt x="7" y="74"/>
                      <a:pt x="6" y="75"/>
                    </a:cubicBezTo>
                    <a:cubicBezTo>
                      <a:pt x="5" y="76"/>
                      <a:pt x="4" y="76"/>
                      <a:pt x="3" y="77"/>
                    </a:cubicBezTo>
                    <a:cubicBezTo>
                      <a:pt x="2" y="78"/>
                      <a:pt x="2" y="80"/>
                      <a:pt x="3" y="81"/>
                    </a:cubicBezTo>
                    <a:cubicBezTo>
                      <a:pt x="3" y="83"/>
                      <a:pt x="3" y="84"/>
                      <a:pt x="3" y="86"/>
                    </a:cubicBezTo>
                    <a:cubicBezTo>
                      <a:pt x="3" y="88"/>
                      <a:pt x="3" y="89"/>
                      <a:pt x="3" y="91"/>
                    </a:cubicBezTo>
                    <a:cubicBezTo>
                      <a:pt x="3" y="93"/>
                      <a:pt x="2" y="95"/>
                      <a:pt x="2" y="97"/>
                    </a:cubicBezTo>
                    <a:cubicBezTo>
                      <a:pt x="2" y="99"/>
                      <a:pt x="2" y="100"/>
                      <a:pt x="2" y="101"/>
                    </a:cubicBezTo>
                    <a:cubicBezTo>
                      <a:pt x="1" y="104"/>
                      <a:pt x="0" y="106"/>
                      <a:pt x="1" y="109"/>
                    </a:cubicBezTo>
                    <a:cubicBezTo>
                      <a:pt x="2" y="110"/>
                      <a:pt x="2" y="111"/>
                      <a:pt x="3" y="112"/>
                    </a:cubicBezTo>
                    <a:cubicBezTo>
                      <a:pt x="4" y="113"/>
                      <a:pt x="4" y="113"/>
                      <a:pt x="5" y="114"/>
                    </a:cubicBezTo>
                    <a:cubicBezTo>
                      <a:pt x="5" y="115"/>
                      <a:pt x="6" y="116"/>
                      <a:pt x="6" y="117"/>
                    </a:cubicBezTo>
                    <a:cubicBezTo>
                      <a:pt x="7" y="116"/>
                      <a:pt x="7" y="116"/>
                      <a:pt x="7" y="116"/>
                    </a:cubicBezTo>
                    <a:cubicBezTo>
                      <a:pt x="9" y="115"/>
                      <a:pt x="10" y="114"/>
                      <a:pt x="11" y="112"/>
                    </a:cubicBezTo>
                    <a:cubicBezTo>
                      <a:pt x="13" y="111"/>
                      <a:pt x="14" y="110"/>
                      <a:pt x="16" y="108"/>
                    </a:cubicBezTo>
                    <a:cubicBezTo>
                      <a:pt x="17" y="106"/>
                      <a:pt x="18" y="105"/>
                      <a:pt x="19" y="103"/>
                    </a:cubicBezTo>
                    <a:cubicBezTo>
                      <a:pt x="21" y="100"/>
                      <a:pt x="23" y="100"/>
                      <a:pt x="24" y="98"/>
                    </a:cubicBezTo>
                    <a:cubicBezTo>
                      <a:pt x="26" y="96"/>
                      <a:pt x="26" y="95"/>
                      <a:pt x="28" y="94"/>
                    </a:cubicBezTo>
                    <a:cubicBezTo>
                      <a:pt x="29" y="93"/>
                      <a:pt x="29" y="92"/>
                      <a:pt x="31" y="91"/>
                    </a:cubicBezTo>
                    <a:cubicBezTo>
                      <a:pt x="33" y="90"/>
                      <a:pt x="33" y="89"/>
                      <a:pt x="36" y="87"/>
                    </a:cubicBezTo>
                    <a:cubicBezTo>
                      <a:pt x="37" y="86"/>
                      <a:pt x="38" y="86"/>
                      <a:pt x="40" y="85"/>
                    </a:cubicBezTo>
                    <a:cubicBezTo>
                      <a:pt x="41" y="84"/>
                      <a:pt x="43" y="83"/>
                      <a:pt x="44" y="81"/>
                    </a:cubicBezTo>
                    <a:cubicBezTo>
                      <a:pt x="45" y="80"/>
                      <a:pt x="45" y="79"/>
                      <a:pt x="45" y="77"/>
                    </a:cubicBezTo>
                    <a:cubicBezTo>
                      <a:pt x="47" y="75"/>
                      <a:pt x="48" y="75"/>
                      <a:pt x="50" y="73"/>
                    </a:cubicBezTo>
                    <a:cubicBezTo>
                      <a:pt x="51" y="72"/>
                      <a:pt x="52" y="71"/>
                      <a:pt x="53" y="70"/>
                    </a:cubicBezTo>
                    <a:cubicBezTo>
                      <a:pt x="55" y="68"/>
                      <a:pt x="56" y="67"/>
                      <a:pt x="57" y="65"/>
                    </a:cubicBezTo>
                    <a:cubicBezTo>
                      <a:pt x="57" y="63"/>
                      <a:pt x="57" y="62"/>
                      <a:pt x="58" y="60"/>
                    </a:cubicBezTo>
                    <a:cubicBezTo>
                      <a:pt x="58" y="60"/>
                      <a:pt x="59" y="59"/>
                      <a:pt x="59" y="59"/>
                    </a:cubicBezTo>
                    <a:cubicBezTo>
                      <a:pt x="59" y="58"/>
                      <a:pt x="60" y="57"/>
                      <a:pt x="60" y="57"/>
                    </a:cubicBezTo>
                    <a:cubicBezTo>
                      <a:pt x="61" y="55"/>
                      <a:pt x="62" y="55"/>
                      <a:pt x="63" y="53"/>
                    </a:cubicBezTo>
                    <a:cubicBezTo>
                      <a:pt x="64" y="52"/>
                      <a:pt x="64" y="51"/>
                      <a:pt x="65" y="50"/>
                    </a:cubicBezTo>
                    <a:cubicBezTo>
                      <a:pt x="65" y="48"/>
                      <a:pt x="65" y="47"/>
                      <a:pt x="65" y="45"/>
                    </a:cubicBezTo>
                    <a:cubicBezTo>
                      <a:pt x="66" y="44"/>
                      <a:pt x="66" y="44"/>
                      <a:pt x="67" y="42"/>
                    </a:cubicBezTo>
                    <a:cubicBezTo>
                      <a:pt x="67" y="41"/>
                      <a:pt x="67" y="40"/>
                      <a:pt x="68" y="39"/>
                    </a:cubicBezTo>
                    <a:cubicBezTo>
                      <a:pt x="69" y="37"/>
                      <a:pt x="69" y="36"/>
                      <a:pt x="70" y="34"/>
                    </a:cubicBezTo>
                    <a:cubicBezTo>
                      <a:pt x="71" y="33"/>
                      <a:pt x="72" y="32"/>
                      <a:pt x="72" y="31"/>
                    </a:cubicBezTo>
                    <a:cubicBezTo>
                      <a:pt x="73" y="30"/>
                      <a:pt x="73" y="29"/>
                      <a:pt x="74" y="29"/>
                    </a:cubicBezTo>
                    <a:cubicBezTo>
                      <a:pt x="74" y="28"/>
                      <a:pt x="75" y="27"/>
                      <a:pt x="76" y="26"/>
                    </a:cubicBezTo>
                    <a:cubicBezTo>
                      <a:pt x="76" y="25"/>
                      <a:pt x="77" y="24"/>
                      <a:pt x="77" y="23"/>
                    </a:cubicBezTo>
                    <a:cubicBezTo>
                      <a:pt x="78" y="21"/>
                      <a:pt x="78" y="20"/>
                      <a:pt x="78" y="19"/>
                    </a:cubicBezTo>
                    <a:cubicBezTo>
                      <a:pt x="78" y="17"/>
                      <a:pt x="78" y="16"/>
                      <a:pt x="78" y="14"/>
                    </a:cubicBezTo>
                    <a:cubicBezTo>
                      <a:pt x="78" y="13"/>
                      <a:pt x="79" y="13"/>
                      <a:pt x="79" y="12"/>
                    </a:cubicBezTo>
                    <a:cubicBezTo>
                      <a:pt x="80" y="11"/>
                      <a:pt x="80" y="10"/>
                      <a:pt x="80" y="8"/>
                    </a:cubicBezTo>
                    <a:cubicBezTo>
                      <a:pt x="79" y="7"/>
                      <a:pt x="79" y="7"/>
                      <a:pt x="78"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31" name="Freeform 663"/>
              <p:cNvSpPr>
                <a:spLocks/>
              </p:cNvSpPr>
              <p:nvPr/>
            </p:nvSpPr>
            <p:spPr bwMode="auto">
              <a:xfrm>
                <a:off x="3287" y="1448"/>
                <a:ext cx="14" cy="10"/>
              </a:xfrm>
              <a:custGeom>
                <a:avLst/>
                <a:gdLst>
                  <a:gd name="T0" fmla="*/ 16 w 7"/>
                  <a:gd name="T1" fmla="*/ 48 h 5"/>
                  <a:gd name="T2" fmla="*/ 48 w 7"/>
                  <a:gd name="T3" fmla="*/ 64 h 5"/>
                  <a:gd name="T4" fmla="*/ 96 w 7"/>
                  <a:gd name="T5" fmla="*/ 48 h 5"/>
                  <a:gd name="T6" fmla="*/ 96 w 7"/>
                  <a:gd name="T7" fmla="*/ 16 h 5"/>
                  <a:gd name="T8" fmla="*/ 80 w 7"/>
                  <a:gd name="T9" fmla="*/ 16 h 5"/>
                  <a:gd name="T10" fmla="*/ 48 w 7"/>
                  <a:gd name="T11" fmla="*/ 0 h 5"/>
                  <a:gd name="T12" fmla="*/ 32 w 7"/>
                  <a:gd name="T13" fmla="*/ 16 h 5"/>
                  <a:gd name="T14" fmla="*/ 0 w 7"/>
                  <a:gd name="T15" fmla="*/ 48 h 5"/>
                  <a:gd name="T16" fmla="*/ 16 w 7"/>
                  <a:gd name="T17" fmla="*/ 48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1" y="3"/>
                    </a:moveTo>
                    <a:cubicBezTo>
                      <a:pt x="3" y="5"/>
                      <a:pt x="2" y="4"/>
                      <a:pt x="3" y="4"/>
                    </a:cubicBezTo>
                    <a:cubicBezTo>
                      <a:pt x="4" y="4"/>
                      <a:pt x="5" y="4"/>
                      <a:pt x="6" y="3"/>
                    </a:cubicBezTo>
                    <a:cubicBezTo>
                      <a:pt x="6" y="3"/>
                      <a:pt x="7" y="2"/>
                      <a:pt x="6" y="1"/>
                    </a:cubicBezTo>
                    <a:cubicBezTo>
                      <a:pt x="6" y="1"/>
                      <a:pt x="5" y="1"/>
                      <a:pt x="5" y="1"/>
                    </a:cubicBezTo>
                    <a:cubicBezTo>
                      <a:pt x="4" y="0"/>
                      <a:pt x="4" y="0"/>
                      <a:pt x="3" y="0"/>
                    </a:cubicBezTo>
                    <a:cubicBezTo>
                      <a:pt x="3" y="0"/>
                      <a:pt x="2" y="0"/>
                      <a:pt x="2" y="1"/>
                    </a:cubicBezTo>
                    <a:cubicBezTo>
                      <a:pt x="1" y="1"/>
                      <a:pt x="1" y="1"/>
                      <a:pt x="0" y="3"/>
                    </a:cubicBezTo>
                    <a:cubicBezTo>
                      <a:pt x="0" y="3"/>
                      <a:pt x="1" y="3"/>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32" name="Freeform 664"/>
              <p:cNvSpPr>
                <a:spLocks/>
              </p:cNvSpPr>
              <p:nvPr/>
            </p:nvSpPr>
            <p:spPr bwMode="auto">
              <a:xfrm>
                <a:off x="3283" y="1456"/>
                <a:ext cx="24" cy="14"/>
              </a:xfrm>
              <a:custGeom>
                <a:avLst/>
                <a:gdLst>
                  <a:gd name="T0" fmla="*/ 32 w 12"/>
                  <a:gd name="T1" fmla="*/ 112 h 7"/>
                  <a:gd name="T2" fmla="*/ 80 w 12"/>
                  <a:gd name="T3" fmla="*/ 112 h 7"/>
                  <a:gd name="T4" fmla="*/ 96 w 12"/>
                  <a:gd name="T5" fmla="*/ 80 h 7"/>
                  <a:gd name="T6" fmla="*/ 128 w 12"/>
                  <a:gd name="T7" fmla="*/ 64 h 7"/>
                  <a:gd name="T8" fmla="*/ 176 w 12"/>
                  <a:gd name="T9" fmla="*/ 48 h 7"/>
                  <a:gd name="T10" fmla="*/ 176 w 12"/>
                  <a:gd name="T11" fmla="*/ 0 h 7"/>
                  <a:gd name="T12" fmla="*/ 144 w 12"/>
                  <a:gd name="T13" fmla="*/ 0 h 7"/>
                  <a:gd name="T14" fmla="*/ 96 w 12"/>
                  <a:gd name="T15" fmla="*/ 16 h 7"/>
                  <a:gd name="T16" fmla="*/ 32 w 12"/>
                  <a:gd name="T17" fmla="*/ 32 h 7"/>
                  <a:gd name="T18" fmla="*/ 0 w 12"/>
                  <a:gd name="T19" fmla="*/ 32 h 7"/>
                  <a:gd name="T20" fmla="*/ 16 w 12"/>
                  <a:gd name="T21" fmla="*/ 64 h 7"/>
                  <a:gd name="T22" fmla="*/ 32 w 12"/>
                  <a:gd name="T23" fmla="*/ 112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7"/>
                  <a:gd name="T38" fmla="*/ 12 w 12"/>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7">
                    <a:moveTo>
                      <a:pt x="2" y="7"/>
                    </a:moveTo>
                    <a:cubicBezTo>
                      <a:pt x="3" y="7"/>
                      <a:pt x="4" y="7"/>
                      <a:pt x="5" y="7"/>
                    </a:cubicBezTo>
                    <a:cubicBezTo>
                      <a:pt x="5" y="6"/>
                      <a:pt x="5" y="6"/>
                      <a:pt x="6" y="5"/>
                    </a:cubicBezTo>
                    <a:cubicBezTo>
                      <a:pt x="7" y="4"/>
                      <a:pt x="7" y="4"/>
                      <a:pt x="8" y="4"/>
                    </a:cubicBezTo>
                    <a:cubicBezTo>
                      <a:pt x="9" y="3"/>
                      <a:pt x="10" y="4"/>
                      <a:pt x="11" y="3"/>
                    </a:cubicBezTo>
                    <a:cubicBezTo>
                      <a:pt x="11" y="2"/>
                      <a:pt x="12" y="0"/>
                      <a:pt x="11" y="0"/>
                    </a:cubicBezTo>
                    <a:cubicBezTo>
                      <a:pt x="10" y="0"/>
                      <a:pt x="10" y="0"/>
                      <a:pt x="9" y="0"/>
                    </a:cubicBezTo>
                    <a:cubicBezTo>
                      <a:pt x="8" y="1"/>
                      <a:pt x="7" y="1"/>
                      <a:pt x="6" y="1"/>
                    </a:cubicBezTo>
                    <a:cubicBezTo>
                      <a:pt x="4" y="2"/>
                      <a:pt x="4" y="1"/>
                      <a:pt x="2" y="2"/>
                    </a:cubicBezTo>
                    <a:cubicBezTo>
                      <a:pt x="1" y="2"/>
                      <a:pt x="0" y="2"/>
                      <a:pt x="0" y="2"/>
                    </a:cubicBezTo>
                    <a:cubicBezTo>
                      <a:pt x="0" y="3"/>
                      <a:pt x="1" y="4"/>
                      <a:pt x="1" y="4"/>
                    </a:cubicBezTo>
                    <a:cubicBezTo>
                      <a:pt x="2" y="5"/>
                      <a:pt x="1" y="6"/>
                      <a:pt x="2"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33" name="Freeform 665"/>
              <p:cNvSpPr>
                <a:spLocks/>
              </p:cNvSpPr>
              <p:nvPr/>
            </p:nvSpPr>
            <p:spPr bwMode="auto">
              <a:xfrm>
                <a:off x="2874" y="1510"/>
                <a:ext cx="62" cy="64"/>
              </a:xfrm>
              <a:custGeom>
                <a:avLst/>
                <a:gdLst>
                  <a:gd name="T0" fmla="*/ 448 w 31"/>
                  <a:gd name="T1" fmla="*/ 432 h 32"/>
                  <a:gd name="T2" fmla="*/ 480 w 31"/>
                  <a:gd name="T3" fmla="*/ 368 h 32"/>
                  <a:gd name="T4" fmla="*/ 496 w 31"/>
                  <a:gd name="T5" fmla="*/ 288 h 32"/>
                  <a:gd name="T6" fmla="*/ 496 w 31"/>
                  <a:gd name="T7" fmla="*/ 240 h 32"/>
                  <a:gd name="T8" fmla="*/ 496 w 31"/>
                  <a:gd name="T9" fmla="*/ 192 h 32"/>
                  <a:gd name="T10" fmla="*/ 496 w 31"/>
                  <a:gd name="T11" fmla="*/ 192 h 32"/>
                  <a:gd name="T12" fmla="*/ 448 w 31"/>
                  <a:gd name="T13" fmla="*/ 160 h 32"/>
                  <a:gd name="T14" fmla="*/ 432 w 31"/>
                  <a:gd name="T15" fmla="*/ 128 h 32"/>
                  <a:gd name="T16" fmla="*/ 384 w 31"/>
                  <a:gd name="T17" fmla="*/ 128 h 32"/>
                  <a:gd name="T18" fmla="*/ 352 w 31"/>
                  <a:gd name="T19" fmla="*/ 176 h 32"/>
                  <a:gd name="T20" fmla="*/ 320 w 31"/>
                  <a:gd name="T21" fmla="*/ 144 h 32"/>
                  <a:gd name="T22" fmla="*/ 304 w 31"/>
                  <a:gd name="T23" fmla="*/ 128 h 32"/>
                  <a:gd name="T24" fmla="*/ 320 w 31"/>
                  <a:gd name="T25" fmla="*/ 96 h 32"/>
                  <a:gd name="T26" fmla="*/ 352 w 31"/>
                  <a:gd name="T27" fmla="*/ 64 h 32"/>
                  <a:gd name="T28" fmla="*/ 384 w 31"/>
                  <a:gd name="T29" fmla="*/ 48 h 32"/>
                  <a:gd name="T30" fmla="*/ 416 w 31"/>
                  <a:gd name="T31" fmla="*/ 32 h 32"/>
                  <a:gd name="T32" fmla="*/ 432 w 31"/>
                  <a:gd name="T33" fmla="*/ 16 h 32"/>
                  <a:gd name="T34" fmla="*/ 400 w 31"/>
                  <a:gd name="T35" fmla="*/ 16 h 32"/>
                  <a:gd name="T36" fmla="*/ 368 w 31"/>
                  <a:gd name="T37" fmla="*/ 16 h 32"/>
                  <a:gd name="T38" fmla="*/ 304 w 31"/>
                  <a:gd name="T39" fmla="*/ 16 h 32"/>
                  <a:gd name="T40" fmla="*/ 224 w 31"/>
                  <a:gd name="T41" fmla="*/ 48 h 32"/>
                  <a:gd name="T42" fmla="*/ 208 w 31"/>
                  <a:gd name="T43" fmla="*/ 80 h 32"/>
                  <a:gd name="T44" fmla="*/ 256 w 31"/>
                  <a:gd name="T45" fmla="*/ 112 h 32"/>
                  <a:gd name="T46" fmla="*/ 256 w 31"/>
                  <a:gd name="T47" fmla="*/ 128 h 32"/>
                  <a:gd name="T48" fmla="*/ 224 w 31"/>
                  <a:gd name="T49" fmla="*/ 160 h 32"/>
                  <a:gd name="T50" fmla="*/ 192 w 31"/>
                  <a:gd name="T51" fmla="*/ 144 h 32"/>
                  <a:gd name="T52" fmla="*/ 160 w 31"/>
                  <a:gd name="T53" fmla="*/ 128 h 32"/>
                  <a:gd name="T54" fmla="*/ 96 w 31"/>
                  <a:gd name="T55" fmla="*/ 112 h 32"/>
                  <a:gd name="T56" fmla="*/ 80 w 31"/>
                  <a:gd name="T57" fmla="*/ 144 h 32"/>
                  <a:gd name="T58" fmla="*/ 96 w 31"/>
                  <a:gd name="T59" fmla="*/ 176 h 32"/>
                  <a:gd name="T60" fmla="*/ 144 w 31"/>
                  <a:gd name="T61" fmla="*/ 192 h 32"/>
                  <a:gd name="T62" fmla="*/ 128 w 31"/>
                  <a:gd name="T63" fmla="*/ 224 h 32"/>
                  <a:gd name="T64" fmla="*/ 80 w 31"/>
                  <a:gd name="T65" fmla="*/ 240 h 32"/>
                  <a:gd name="T66" fmla="*/ 80 w 31"/>
                  <a:gd name="T67" fmla="*/ 256 h 32"/>
                  <a:gd name="T68" fmla="*/ 128 w 31"/>
                  <a:gd name="T69" fmla="*/ 272 h 32"/>
                  <a:gd name="T70" fmla="*/ 176 w 31"/>
                  <a:gd name="T71" fmla="*/ 288 h 32"/>
                  <a:gd name="T72" fmla="*/ 144 w 31"/>
                  <a:gd name="T73" fmla="*/ 320 h 32"/>
                  <a:gd name="T74" fmla="*/ 112 w 31"/>
                  <a:gd name="T75" fmla="*/ 352 h 32"/>
                  <a:gd name="T76" fmla="*/ 64 w 31"/>
                  <a:gd name="T77" fmla="*/ 368 h 32"/>
                  <a:gd name="T78" fmla="*/ 48 w 31"/>
                  <a:gd name="T79" fmla="*/ 400 h 32"/>
                  <a:gd name="T80" fmla="*/ 16 w 31"/>
                  <a:gd name="T81" fmla="*/ 448 h 32"/>
                  <a:gd name="T82" fmla="*/ 48 w 31"/>
                  <a:gd name="T83" fmla="*/ 480 h 32"/>
                  <a:gd name="T84" fmla="*/ 64 w 31"/>
                  <a:gd name="T85" fmla="*/ 512 h 32"/>
                  <a:gd name="T86" fmla="*/ 112 w 31"/>
                  <a:gd name="T87" fmla="*/ 512 h 32"/>
                  <a:gd name="T88" fmla="*/ 192 w 31"/>
                  <a:gd name="T89" fmla="*/ 496 h 32"/>
                  <a:gd name="T90" fmla="*/ 256 w 31"/>
                  <a:gd name="T91" fmla="*/ 480 h 32"/>
                  <a:gd name="T92" fmla="*/ 304 w 31"/>
                  <a:gd name="T93" fmla="*/ 448 h 32"/>
                  <a:gd name="T94" fmla="*/ 384 w 31"/>
                  <a:gd name="T95" fmla="*/ 432 h 32"/>
                  <a:gd name="T96" fmla="*/ 448 w 31"/>
                  <a:gd name="T97" fmla="*/ 432 h 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
                  <a:gd name="T148" fmla="*/ 0 h 32"/>
                  <a:gd name="T149" fmla="*/ 31 w 31"/>
                  <a:gd name="T150" fmla="*/ 32 h 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 h="32">
                    <a:moveTo>
                      <a:pt x="28" y="27"/>
                    </a:moveTo>
                    <a:cubicBezTo>
                      <a:pt x="30" y="26"/>
                      <a:pt x="30" y="24"/>
                      <a:pt x="30" y="23"/>
                    </a:cubicBezTo>
                    <a:cubicBezTo>
                      <a:pt x="31" y="21"/>
                      <a:pt x="31" y="20"/>
                      <a:pt x="31" y="18"/>
                    </a:cubicBezTo>
                    <a:cubicBezTo>
                      <a:pt x="31" y="17"/>
                      <a:pt x="31" y="16"/>
                      <a:pt x="31" y="15"/>
                    </a:cubicBezTo>
                    <a:cubicBezTo>
                      <a:pt x="31" y="14"/>
                      <a:pt x="31" y="13"/>
                      <a:pt x="31" y="12"/>
                    </a:cubicBezTo>
                    <a:cubicBezTo>
                      <a:pt x="31" y="12"/>
                      <a:pt x="31" y="12"/>
                      <a:pt x="31" y="12"/>
                    </a:cubicBezTo>
                    <a:cubicBezTo>
                      <a:pt x="30" y="11"/>
                      <a:pt x="29" y="11"/>
                      <a:pt x="28" y="10"/>
                    </a:cubicBezTo>
                    <a:cubicBezTo>
                      <a:pt x="28" y="9"/>
                      <a:pt x="28" y="9"/>
                      <a:pt x="27" y="8"/>
                    </a:cubicBezTo>
                    <a:cubicBezTo>
                      <a:pt x="27" y="7"/>
                      <a:pt x="25" y="8"/>
                      <a:pt x="24" y="8"/>
                    </a:cubicBezTo>
                    <a:cubicBezTo>
                      <a:pt x="23" y="9"/>
                      <a:pt x="24" y="11"/>
                      <a:pt x="22" y="11"/>
                    </a:cubicBezTo>
                    <a:cubicBezTo>
                      <a:pt x="21" y="11"/>
                      <a:pt x="21" y="10"/>
                      <a:pt x="20" y="9"/>
                    </a:cubicBezTo>
                    <a:cubicBezTo>
                      <a:pt x="20" y="9"/>
                      <a:pt x="19" y="9"/>
                      <a:pt x="19" y="8"/>
                    </a:cubicBezTo>
                    <a:cubicBezTo>
                      <a:pt x="19" y="7"/>
                      <a:pt x="20" y="7"/>
                      <a:pt x="20" y="6"/>
                    </a:cubicBezTo>
                    <a:cubicBezTo>
                      <a:pt x="21" y="5"/>
                      <a:pt x="22" y="5"/>
                      <a:pt x="22" y="4"/>
                    </a:cubicBezTo>
                    <a:cubicBezTo>
                      <a:pt x="23" y="4"/>
                      <a:pt x="24" y="3"/>
                      <a:pt x="24" y="3"/>
                    </a:cubicBezTo>
                    <a:cubicBezTo>
                      <a:pt x="25" y="2"/>
                      <a:pt x="26" y="2"/>
                      <a:pt x="26" y="2"/>
                    </a:cubicBezTo>
                    <a:cubicBezTo>
                      <a:pt x="27" y="1"/>
                      <a:pt x="27" y="1"/>
                      <a:pt x="27" y="1"/>
                    </a:cubicBezTo>
                    <a:cubicBezTo>
                      <a:pt x="26" y="1"/>
                      <a:pt x="26" y="1"/>
                      <a:pt x="25" y="1"/>
                    </a:cubicBezTo>
                    <a:cubicBezTo>
                      <a:pt x="24" y="0"/>
                      <a:pt x="24" y="1"/>
                      <a:pt x="23" y="1"/>
                    </a:cubicBezTo>
                    <a:cubicBezTo>
                      <a:pt x="21" y="1"/>
                      <a:pt x="21" y="1"/>
                      <a:pt x="19" y="1"/>
                    </a:cubicBezTo>
                    <a:cubicBezTo>
                      <a:pt x="17" y="2"/>
                      <a:pt x="16" y="2"/>
                      <a:pt x="14" y="3"/>
                    </a:cubicBezTo>
                    <a:cubicBezTo>
                      <a:pt x="14" y="4"/>
                      <a:pt x="13" y="4"/>
                      <a:pt x="13" y="5"/>
                    </a:cubicBezTo>
                    <a:cubicBezTo>
                      <a:pt x="13" y="6"/>
                      <a:pt x="16" y="6"/>
                      <a:pt x="16" y="7"/>
                    </a:cubicBezTo>
                    <a:cubicBezTo>
                      <a:pt x="16" y="8"/>
                      <a:pt x="16" y="8"/>
                      <a:pt x="16" y="8"/>
                    </a:cubicBezTo>
                    <a:cubicBezTo>
                      <a:pt x="16" y="9"/>
                      <a:pt x="15" y="10"/>
                      <a:pt x="14" y="10"/>
                    </a:cubicBezTo>
                    <a:cubicBezTo>
                      <a:pt x="13" y="10"/>
                      <a:pt x="12" y="9"/>
                      <a:pt x="12" y="9"/>
                    </a:cubicBezTo>
                    <a:cubicBezTo>
                      <a:pt x="11" y="8"/>
                      <a:pt x="11" y="8"/>
                      <a:pt x="10" y="8"/>
                    </a:cubicBezTo>
                    <a:cubicBezTo>
                      <a:pt x="9" y="7"/>
                      <a:pt x="8" y="7"/>
                      <a:pt x="6" y="7"/>
                    </a:cubicBezTo>
                    <a:cubicBezTo>
                      <a:pt x="6" y="8"/>
                      <a:pt x="5" y="8"/>
                      <a:pt x="5" y="9"/>
                    </a:cubicBezTo>
                    <a:cubicBezTo>
                      <a:pt x="5" y="10"/>
                      <a:pt x="5" y="10"/>
                      <a:pt x="6" y="11"/>
                    </a:cubicBezTo>
                    <a:cubicBezTo>
                      <a:pt x="7" y="12"/>
                      <a:pt x="9" y="11"/>
                      <a:pt x="9" y="12"/>
                    </a:cubicBezTo>
                    <a:cubicBezTo>
                      <a:pt x="9" y="13"/>
                      <a:pt x="8" y="13"/>
                      <a:pt x="8" y="14"/>
                    </a:cubicBezTo>
                    <a:cubicBezTo>
                      <a:pt x="7" y="15"/>
                      <a:pt x="5" y="14"/>
                      <a:pt x="5" y="15"/>
                    </a:cubicBezTo>
                    <a:cubicBezTo>
                      <a:pt x="5" y="15"/>
                      <a:pt x="5" y="16"/>
                      <a:pt x="5" y="16"/>
                    </a:cubicBezTo>
                    <a:cubicBezTo>
                      <a:pt x="5" y="17"/>
                      <a:pt x="7" y="17"/>
                      <a:pt x="8" y="17"/>
                    </a:cubicBezTo>
                    <a:cubicBezTo>
                      <a:pt x="9" y="17"/>
                      <a:pt x="11" y="17"/>
                      <a:pt x="11" y="18"/>
                    </a:cubicBezTo>
                    <a:cubicBezTo>
                      <a:pt x="11" y="19"/>
                      <a:pt x="10" y="19"/>
                      <a:pt x="9" y="20"/>
                    </a:cubicBezTo>
                    <a:cubicBezTo>
                      <a:pt x="8" y="21"/>
                      <a:pt x="8" y="21"/>
                      <a:pt x="7" y="22"/>
                    </a:cubicBezTo>
                    <a:cubicBezTo>
                      <a:pt x="6" y="23"/>
                      <a:pt x="5" y="22"/>
                      <a:pt x="4" y="23"/>
                    </a:cubicBezTo>
                    <a:cubicBezTo>
                      <a:pt x="3" y="24"/>
                      <a:pt x="3" y="24"/>
                      <a:pt x="3" y="25"/>
                    </a:cubicBezTo>
                    <a:cubicBezTo>
                      <a:pt x="2" y="26"/>
                      <a:pt x="0" y="27"/>
                      <a:pt x="1" y="28"/>
                    </a:cubicBezTo>
                    <a:cubicBezTo>
                      <a:pt x="1" y="29"/>
                      <a:pt x="2" y="29"/>
                      <a:pt x="3" y="30"/>
                    </a:cubicBezTo>
                    <a:cubicBezTo>
                      <a:pt x="3" y="30"/>
                      <a:pt x="3" y="31"/>
                      <a:pt x="4" y="32"/>
                    </a:cubicBezTo>
                    <a:cubicBezTo>
                      <a:pt x="5" y="32"/>
                      <a:pt x="6" y="32"/>
                      <a:pt x="7" y="32"/>
                    </a:cubicBezTo>
                    <a:cubicBezTo>
                      <a:pt x="9" y="32"/>
                      <a:pt x="10" y="32"/>
                      <a:pt x="12" y="31"/>
                    </a:cubicBezTo>
                    <a:cubicBezTo>
                      <a:pt x="13" y="31"/>
                      <a:pt x="14" y="31"/>
                      <a:pt x="16" y="30"/>
                    </a:cubicBezTo>
                    <a:cubicBezTo>
                      <a:pt x="17" y="29"/>
                      <a:pt x="18" y="28"/>
                      <a:pt x="19" y="28"/>
                    </a:cubicBezTo>
                    <a:cubicBezTo>
                      <a:pt x="21" y="27"/>
                      <a:pt x="22" y="27"/>
                      <a:pt x="24" y="27"/>
                    </a:cubicBezTo>
                    <a:cubicBezTo>
                      <a:pt x="25" y="26"/>
                      <a:pt x="26" y="27"/>
                      <a:pt x="28"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34" name="Freeform 666"/>
              <p:cNvSpPr>
                <a:spLocks/>
              </p:cNvSpPr>
              <p:nvPr/>
            </p:nvSpPr>
            <p:spPr bwMode="auto">
              <a:xfrm>
                <a:off x="3347" y="1480"/>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35" name="Freeform 667"/>
              <p:cNvSpPr>
                <a:spLocks/>
              </p:cNvSpPr>
              <p:nvPr/>
            </p:nvSpPr>
            <p:spPr bwMode="auto">
              <a:xfrm>
                <a:off x="3305" y="1440"/>
                <a:ext cx="52" cy="40"/>
              </a:xfrm>
              <a:custGeom>
                <a:avLst/>
                <a:gdLst>
                  <a:gd name="T0" fmla="*/ 32 w 26"/>
                  <a:gd name="T1" fmla="*/ 144 h 20"/>
                  <a:gd name="T2" fmla="*/ 80 w 26"/>
                  <a:gd name="T3" fmla="*/ 176 h 20"/>
                  <a:gd name="T4" fmla="*/ 112 w 26"/>
                  <a:gd name="T5" fmla="*/ 208 h 20"/>
                  <a:gd name="T6" fmla="*/ 112 w 26"/>
                  <a:gd name="T7" fmla="*/ 224 h 20"/>
                  <a:gd name="T8" fmla="*/ 112 w 26"/>
                  <a:gd name="T9" fmla="*/ 224 h 20"/>
                  <a:gd name="T10" fmla="*/ 144 w 26"/>
                  <a:gd name="T11" fmla="*/ 240 h 20"/>
                  <a:gd name="T12" fmla="*/ 208 w 26"/>
                  <a:gd name="T13" fmla="*/ 272 h 20"/>
                  <a:gd name="T14" fmla="*/ 224 w 26"/>
                  <a:gd name="T15" fmla="*/ 304 h 20"/>
                  <a:gd name="T16" fmla="*/ 304 w 26"/>
                  <a:gd name="T17" fmla="*/ 288 h 20"/>
                  <a:gd name="T18" fmla="*/ 336 w 26"/>
                  <a:gd name="T19" fmla="*/ 320 h 20"/>
                  <a:gd name="T20" fmla="*/ 368 w 26"/>
                  <a:gd name="T21" fmla="*/ 272 h 20"/>
                  <a:gd name="T22" fmla="*/ 368 w 26"/>
                  <a:gd name="T23" fmla="*/ 208 h 20"/>
                  <a:gd name="T24" fmla="*/ 400 w 26"/>
                  <a:gd name="T25" fmla="*/ 176 h 20"/>
                  <a:gd name="T26" fmla="*/ 400 w 26"/>
                  <a:gd name="T27" fmla="*/ 144 h 20"/>
                  <a:gd name="T28" fmla="*/ 400 w 26"/>
                  <a:gd name="T29" fmla="*/ 96 h 20"/>
                  <a:gd name="T30" fmla="*/ 384 w 26"/>
                  <a:gd name="T31" fmla="*/ 48 h 20"/>
                  <a:gd name="T32" fmla="*/ 384 w 26"/>
                  <a:gd name="T33" fmla="*/ 48 h 20"/>
                  <a:gd name="T34" fmla="*/ 352 w 26"/>
                  <a:gd name="T35" fmla="*/ 48 h 20"/>
                  <a:gd name="T36" fmla="*/ 288 w 26"/>
                  <a:gd name="T37" fmla="*/ 16 h 20"/>
                  <a:gd name="T38" fmla="*/ 240 w 26"/>
                  <a:gd name="T39" fmla="*/ 16 h 20"/>
                  <a:gd name="T40" fmla="*/ 208 w 26"/>
                  <a:gd name="T41" fmla="*/ 16 h 20"/>
                  <a:gd name="T42" fmla="*/ 160 w 26"/>
                  <a:gd name="T43" fmla="*/ 16 h 20"/>
                  <a:gd name="T44" fmla="*/ 96 w 26"/>
                  <a:gd name="T45" fmla="*/ 32 h 20"/>
                  <a:gd name="T46" fmla="*/ 64 w 26"/>
                  <a:gd name="T47" fmla="*/ 48 h 20"/>
                  <a:gd name="T48" fmla="*/ 32 w 26"/>
                  <a:gd name="T49" fmla="*/ 48 h 20"/>
                  <a:gd name="T50" fmla="*/ 0 w 26"/>
                  <a:gd name="T51" fmla="*/ 64 h 20"/>
                  <a:gd name="T52" fmla="*/ 0 w 26"/>
                  <a:gd name="T53" fmla="*/ 96 h 20"/>
                  <a:gd name="T54" fmla="*/ 32 w 26"/>
                  <a:gd name="T55" fmla="*/ 144 h 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
                  <a:gd name="T85" fmla="*/ 0 h 20"/>
                  <a:gd name="T86" fmla="*/ 26 w 26"/>
                  <a:gd name="T87" fmla="*/ 20 h 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 h="20">
                    <a:moveTo>
                      <a:pt x="2" y="9"/>
                    </a:moveTo>
                    <a:cubicBezTo>
                      <a:pt x="3" y="10"/>
                      <a:pt x="4" y="10"/>
                      <a:pt x="5" y="11"/>
                    </a:cubicBezTo>
                    <a:cubicBezTo>
                      <a:pt x="6" y="12"/>
                      <a:pt x="6" y="12"/>
                      <a:pt x="7" y="13"/>
                    </a:cubicBezTo>
                    <a:cubicBezTo>
                      <a:pt x="7" y="14"/>
                      <a:pt x="7" y="14"/>
                      <a:pt x="7" y="14"/>
                    </a:cubicBezTo>
                    <a:cubicBezTo>
                      <a:pt x="7" y="14"/>
                      <a:pt x="7" y="14"/>
                      <a:pt x="7" y="14"/>
                    </a:cubicBezTo>
                    <a:cubicBezTo>
                      <a:pt x="8" y="14"/>
                      <a:pt x="8" y="15"/>
                      <a:pt x="9" y="15"/>
                    </a:cubicBezTo>
                    <a:cubicBezTo>
                      <a:pt x="11" y="15"/>
                      <a:pt x="12" y="16"/>
                      <a:pt x="13" y="17"/>
                    </a:cubicBezTo>
                    <a:cubicBezTo>
                      <a:pt x="14" y="18"/>
                      <a:pt x="14" y="18"/>
                      <a:pt x="14" y="19"/>
                    </a:cubicBezTo>
                    <a:cubicBezTo>
                      <a:pt x="16" y="20"/>
                      <a:pt x="17" y="17"/>
                      <a:pt x="19" y="18"/>
                    </a:cubicBezTo>
                    <a:cubicBezTo>
                      <a:pt x="20" y="18"/>
                      <a:pt x="20" y="19"/>
                      <a:pt x="21" y="20"/>
                    </a:cubicBezTo>
                    <a:cubicBezTo>
                      <a:pt x="22" y="19"/>
                      <a:pt x="23" y="18"/>
                      <a:pt x="23" y="17"/>
                    </a:cubicBezTo>
                    <a:cubicBezTo>
                      <a:pt x="24" y="16"/>
                      <a:pt x="22" y="14"/>
                      <a:pt x="23" y="13"/>
                    </a:cubicBezTo>
                    <a:cubicBezTo>
                      <a:pt x="23" y="12"/>
                      <a:pt x="24" y="12"/>
                      <a:pt x="25" y="11"/>
                    </a:cubicBezTo>
                    <a:cubicBezTo>
                      <a:pt x="25" y="10"/>
                      <a:pt x="25" y="10"/>
                      <a:pt x="25" y="9"/>
                    </a:cubicBezTo>
                    <a:cubicBezTo>
                      <a:pt x="26" y="8"/>
                      <a:pt x="25" y="7"/>
                      <a:pt x="25" y="6"/>
                    </a:cubicBezTo>
                    <a:cubicBezTo>
                      <a:pt x="25" y="5"/>
                      <a:pt x="25" y="4"/>
                      <a:pt x="24" y="3"/>
                    </a:cubicBezTo>
                    <a:cubicBezTo>
                      <a:pt x="24" y="3"/>
                      <a:pt x="24" y="3"/>
                      <a:pt x="24" y="3"/>
                    </a:cubicBezTo>
                    <a:cubicBezTo>
                      <a:pt x="23" y="3"/>
                      <a:pt x="23" y="3"/>
                      <a:pt x="22" y="3"/>
                    </a:cubicBezTo>
                    <a:cubicBezTo>
                      <a:pt x="20" y="3"/>
                      <a:pt x="20" y="2"/>
                      <a:pt x="18" y="1"/>
                    </a:cubicBezTo>
                    <a:cubicBezTo>
                      <a:pt x="17" y="1"/>
                      <a:pt x="17" y="1"/>
                      <a:pt x="15" y="1"/>
                    </a:cubicBezTo>
                    <a:cubicBezTo>
                      <a:pt x="14" y="0"/>
                      <a:pt x="14" y="0"/>
                      <a:pt x="13" y="1"/>
                    </a:cubicBezTo>
                    <a:cubicBezTo>
                      <a:pt x="11" y="1"/>
                      <a:pt x="11" y="1"/>
                      <a:pt x="10" y="1"/>
                    </a:cubicBezTo>
                    <a:cubicBezTo>
                      <a:pt x="8" y="2"/>
                      <a:pt x="8" y="1"/>
                      <a:pt x="6" y="2"/>
                    </a:cubicBezTo>
                    <a:cubicBezTo>
                      <a:pt x="6" y="2"/>
                      <a:pt x="5" y="2"/>
                      <a:pt x="4" y="3"/>
                    </a:cubicBezTo>
                    <a:cubicBezTo>
                      <a:pt x="4" y="3"/>
                      <a:pt x="3" y="3"/>
                      <a:pt x="2" y="3"/>
                    </a:cubicBezTo>
                    <a:cubicBezTo>
                      <a:pt x="1" y="3"/>
                      <a:pt x="1" y="3"/>
                      <a:pt x="0" y="4"/>
                    </a:cubicBezTo>
                    <a:cubicBezTo>
                      <a:pt x="0" y="5"/>
                      <a:pt x="0" y="5"/>
                      <a:pt x="0" y="6"/>
                    </a:cubicBezTo>
                    <a:cubicBezTo>
                      <a:pt x="1" y="8"/>
                      <a:pt x="1" y="8"/>
                      <a:pt x="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36" name="Freeform 668"/>
              <p:cNvSpPr>
                <a:spLocks/>
              </p:cNvSpPr>
              <p:nvPr/>
            </p:nvSpPr>
            <p:spPr bwMode="auto">
              <a:xfrm>
                <a:off x="3281" y="1726"/>
                <a:ext cx="26" cy="54"/>
              </a:xfrm>
              <a:custGeom>
                <a:avLst/>
                <a:gdLst>
                  <a:gd name="T0" fmla="*/ 144 w 13"/>
                  <a:gd name="T1" fmla="*/ 96 h 27"/>
                  <a:gd name="T2" fmla="*/ 128 w 13"/>
                  <a:gd name="T3" fmla="*/ 80 h 27"/>
                  <a:gd name="T4" fmla="*/ 96 w 13"/>
                  <a:gd name="T5" fmla="*/ 48 h 27"/>
                  <a:gd name="T6" fmla="*/ 64 w 13"/>
                  <a:gd name="T7" fmla="*/ 16 h 27"/>
                  <a:gd name="T8" fmla="*/ 32 w 13"/>
                  <a:gd name="T9" fmla="*/ 16 h 27"/>
                  <a:gd name="T10" fmla="*/ 16 w 13"/>
                  <a:gd name="T11" fmla="*/ 32 h 27"/>
                  <a:gd name="T12" fmla="*/ 0 w 13"/>
                  <a:gd name="T13" fmla="*/ 80 h 27"/>
                  <a:gd name="T14" fmla="*/ 16 w 13"/>
                  <a:gd name="T15" fmla="*/ 96 h 27"/>
                  <a:gd name="T16" fmla="*/ 32 w 13"/>
                  <a:gd name="T17" fmla="*/ 112 h 27"/>
                  <a:gd name="T18" fmla="*/ 16 w 13"/>
                  <a:gd name="T19" fmla="*/ 176 h 27"/>
                  <a:gd name="T20" fmla="*/ 16 w 13"/>
                  <a:gd name="T21" fmla="*/ 224 h 27"/>
                  <a:gd name="T22" fmla="*/ 16 w 13"/>
                  <a:gd name="T23" fmla="*/ 288 h 27"/>
                  <a:gd name="T24" fmla="*/ 16 w 13"/>
                  <a:gd name="T25" fmla="*/ 336 h 27"/>
                  <a:gd name="T26" fmla="*/ 64 w 13"/>
                  <a:gd name="T27" fmla="*/ 368 h 27"/>
                  <a:gd name="T28" fmla="*/ 64 w 13"/>
                  <a:gd name="T29" fmla="*/ 400 h 27"/>
                  <a:gd name="T30" fmla="*/ 80 w 13"/>
                  <a:gd name="T31" fmla="*/ 432 h 27"/>
                  <a:gd name="T32" fmla="*/ 128 w 13"/>
                  <a:gd name="T33" fmla="*/ 368 h 27"/>
                  <a:gd name="T34" fmla="*/ 176 w 13"/>
                  <a:gd name="T35" fmla="*/ 320 h 27"/>
                  <a:gd name="T36" fmla="*/ 192 w 13"/>
                  <a:gd name="T37" fmla="*/ 272 h 27"/>
                  <a:gd name="T38" fmla="*/ 208 w 13"/>
                  <a:gd name="T39" fmla="*/ 256 h 27"/>
                  <a:gd name="T40" fmla="*/ 208 w 13"/>
                  <a:gd name="T41" fmla="*/ 240 h 27"/>
                  <a:gd name="T42" fmla="*/ 176 w 13"/>
                  <a:gd name="T43" fmla="*/ 224 h 27"/>
                  <a:gd name="T44" fmla="*/ 144 w 13"/>
                  <a:gd name="T45" fmla="*/ 192 h 27"/>
                  <a:gd name="T46" fmla="*/ 128 w 13"/>
                  <a:gd name="T47" fmla="*/ 144 h 27"/>
                  <a:gd name="T48" fmla="*/ 144 w 13"/>
                  <a:gd name="T49" fmla="*/ 96 h 27"/>
                  <a:gd name="T50" fmla="*/ 144 w 13"/>
                  <a:gd name="T51" fmla="*/ 96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
                  <a:gd name="T79" fmla="*/ 0 h 27"/>
                  <a:gd name="T80" fmla="*/ 13 w 13"/>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 h="27">
                    <a:moveTo>
                      <a:pt x="9" y="6"/>
                    </a:moveTo>
                    <a:cubicBezTo>
                      <a:pt x="8" y="5"/>
                      <a:pt x="8" y="5"/>
                      <a:pt x="8" y="5"/>
                    </a:cubicBezTo>
                    <a:cubicBezTo>
                      <a:pt x="7" y="4"/>
                      <a:pt x="7" y="3"/>
                      <a:pt x="6" y="3"/>
                    </a:cubicBezTo>
                    <a:cubicBezTo>
                      <a:pt x="5" y="2"/>
                      <a:pt x="5" y="1"/>
                      <a:pt x="4" y="1"/>
                    </a:cubicBezTo>
                    <a:cubicBezTo>
                      <a:pt x="4" y="1"/>
                      <a:pt x="3" y="0"/>
                      <a:pt x="2" y="1"/>
                    </a:cubicBezTo>
                    <a:cubicBezTo>
                      <a:pt x="1" y="1"/>
                      <a:pt x="1" y="1"/>
                      <a:pt x="1" y="2"/>
                    </a:cubicBezTo>
                    <a:cubicBezTo>
                      <a:pt x="0" y="3"/>
                      <a:pt x="0" y="4"/>
                      <a:pt x="0" y="5"/>
                    </a:cubicBezTo>
                    <a:cubicBezTo>
                      <a:pt x="1" y="6"/>
                      <a:pt x="1" y="6"/>
                      <a:pt x="1" y="6"/>
                    </a:cubicBezTo>
                    <a:cubicBezTo>
                      <a:pt x="1" y="6"/>
                      <a:pt x="1" y="7"/>
                      <a:pt x="2" y="7"/>
                    </a:cubicBezTo>
                    <a:cubicBezTo>
                      <a:pt x="2" y="8"/>
                      <a:pt x="2" y="9"/>
                      <a:pt x="1" y="11"/>
                    </a:cubicBezTo>
                    <a:cubicBezTo>
                      <a:pt x="1" y="12"/>
                      <a:pt x="1" y="12"/>
                      <a:pt x="1" y="14"/>
                    </a:cubicBezTo>
                    <a:cubicBezTo>
                      <a:pt x="1" y="15"/>
                      <a:pt x="2" y="16"/>
                      <a:pt x="1" y="18"/>
                    </a:cubicBezTo>
                    <a:cubicBezTo>
                      <a:pt x="1" y="19"/>
                      <a:pt x="1" y="20"/>
                      <a:pt x="1" y="21"/>
                    </a:cubicBezTo>
                    <a:cubicBezTo>
                      <a:pt x="2" y="22"/>
                      <a:pt x="3" y="21"/>
                      <a:pt x="4" y="23"/>
                    </a:cubicBezTo>
                    <a:cubicBezTo>
                      <a:pt x="4" y="23"/>
                      <a:pt x="4" y="24"/>
                      <a:pt x="4" y="25"/>
                    </a:cubicBezTo>
                    <a:cubicBezTo>
                      <a:pt x="4" y="26"/>
                      <a:pt x="4" y="26"/>
                      <a:pt x="5" y="27"/>
                    </a:cubicBezTo>
                    <a:cubicBezTo>
                      <a:pt x="8" y="23"/>
                      <a:pt x="8" y="23"/>
                      <a:pt x="8" y="23"/>
                    </a:cubicBezTo>
                    <a:cubicBezTo>
                      <a:pt x="9" y="22"/>
                      <a:pt x="10" y="22"/>
                      <a:pt x="11" y="20"/>
                    </a:cubicBezTo>
                    <a:cubicBezTo>
                      <a:pt x="12" y="19"/>
                      <a:pt x="12" y="18"/>
                      <a:pt x="12" y="17"/>
                    </a:cubicBezTo>
                    <a:cubicBezTo>
                      <a:pt x="13" y="17"/>
                      <a:pt x="13" y="16"/>
                      <a:pt x="13" y="16"/>
                    </a:cubicBezTo>
                    <a:cubicBezTo>
                      <a:pt x="13" y="15"/>
                      <a:pt x="13" y="15"/>
                      <a:pt x="13" y="15"/>
                    </a:cubicBezTo>
                    <a:cubicBezTo>
                      <a:pt x="12" y="15"/>
                      <a:pt x="12" y="15"/>
                      <a:pt x="11" y="14"/>
                    </a:cubicBezTo>
                    <a:cubicBezTo>
                      <a:pt x="10" y="13"/>
                      <a:pt x="9" y="13"/>
                      <a:pt x="9" y="12"/>
                    </a:cubicBezTo>
                    <a:cubicBezTo>
                      <a:pt x="8" y="11"/>
                      <a:pt x="8" y="10"/>
                      <a:pt x="8" y="9"/>
                    </a:cubicBezTo>
                    <a:cubicBezTo>
                      <a:pt x="8" y="8"/>
                      <a:pt x="9" y="7"/>
                      <a:pt x="9" y="6"/>
                    </a:cubicBezTo>
                    <a:cubicBezTo>
                      <a:pt x="9" y="6"/>
                      <a:pt x="9" y="6"/>
                      <a:pt x="9"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37" name="Freeform 669"/>
              <p:cNvSpPr>
                <a:spLocks/>
              </p:cNvSpPr>
              <p:nvPr/>
            </p:nvSpPr>
            <p:spPr bwMode="auto">
              <a:xfrm>
                <a:off x="3092" y="1518"/>
                <a:ext cx="165" cy="130"/>
              </a:xfrm>
              <a:custGeom>
                <a:avLst/>
                <a:gdLst>
                  <a:gd name="T0" fmla="*/ 489 w 82"/>
                  <a:gd name="T1" fmla="*/ 1040 h 65"/>
                  <a:gd name="T2" fmla="*/ 604 w 82"/>
                  <a:gd name="T3" fmla="*/ 992 h 65"/>
                  <a:gd name="T4" fmla="*/ 708 w 82"/>
                  <a:gd name="T5" fmla="*/ 992 h 65"/>
                  <a:gd name="T6" fmla="*/ 773 w 82"/>
                  <a:gd name="T7" fmla="*/ 928 h 65"/>
                  <a:gd name="T8" fmla="*/ 821 w 82"/>
                  <a:gd name="T9" fmla="*/ 880 h 65"/>
                  <a:gd name="T10" fmla="*/ 936 w 82"/>
                  <a:gd name="T11" fmla="*/ 784 h 65"/>
                  <a:gd name="T12" fmla="*/ 1052 w 82"/>
                  <a:gd name="T13" fmla="*/ 800 h 65"/>
                  <a:gd name="T14" fmla="*/ 1167 w 82"/>
                  <a:gd name="T15" fmla="*/ 816 h 65"/>
                  <a:gd name="T16" fmla="*/ 1248 w 82"/>
                  <a:gd name="T17" fmla="*/ 816 h 65"/>
                  <a:gd name="T18" fmla="*/ 1328 w 82"/>
                  <a:gd name="T19" fmla="*/ 704 h 65"/>
                  <a:gd name="T20" fmla="*/ 1296 w 82"/>
                  <a:gd name="T21" fmla="*/ 672 h 65"/>
                  <a:gd name="T22" fmla="*/ 1183 w 82"/>
                  <a:gd name="T23" fmla="*/ 608 h 65"/>
                  <a:gd name="T24" fmla="*/ 1068 w 82"/>
                  <a:gd name="T25" fmla="*/ 576 h 65"/>
                  <a:gd name="T26" fmla="*/ 984 w 82"/>
                  <a:gd name="T27" fmla="*/ 528 h 65"/>
                  <a:gd name="T28" fmla="*/ 968 w 82"/>
                  <a:gd name="T29" fmla="*/ 496 h 65"/>
                  <a:gd name="T30" fmla="*/ 936 w 82"/>
                  <a:gd name="T31" fmla="*/ 416 h 65"/>
                  <a:gd name="T32" fmla="*/ 903 w 82"/>
                  <a:gd name="T33" fmla="*/ 304 h 65"/>
                  <a:gd name="T34" fmla="*/ 903 w 82"/>
                  <a:gd name="T35" fmla="*/ 240 h 65"/>
                  <a:gd name="T36" fmla="*/ 855 w 82"/>
                  <a:gd name="T37" fmla="*/ 144 h 65"/>
                  <a:gd name="T38" fmla="*/ 805 w 82"/>
                  <a:gd name="T39" fmla="*/ 112 h 65"/>
                  <a:gd name="T40" fmla="*/ 724 w 82"/>
                  <a:gd name="T41" fmla="*/ 64 h 65"/>
                  <a:gd name="T42" fmla="*/ 588 w 82"/>
                  <a:gd name="T43" fmla="*/ 96 h 65"/>
                  <a:gd name="T44" fmla="*/ 539 w 82"/>
                  <a:gd name="T45" fmla="*/ 128 h 65"/>
                  <a:gd name="T46" fmla="*/ 473 w 82"/>
                  <a:gd name="T47" fmla="*/ 64 h 65"/>
                  <a:gd name="T48" fmla="*/ 425 w 82"/>
                  <a:gd name="T49" fmla="*/ 48 h 65"/>
                  <a:gd name="T50" fmla="*/ 376 w 82"/>
                  <a:gd name="T51" fmla="*/ 0 h 65"/>
                  <a:gd name="T52" fmla="*/ 344 w 82"/>
                  <a:gd name="T53" fmla="*/ 16 h 65"/>
                  <a:gd name="T54" fmla="*/ 260 w 82"/>
                  <a:gd name="T55" fmla="*/ 16 h 65"/>
                  <a:gd name="T56" fmla="*/ 292 w 82"/>
                  <a:gd name="T57" fmla="*/ 80 h 65"/>
                  <a:gd name="T58" fmla="*/ 260 w 82"/>
                  <a:gd name="T59" fmla="*/ 160 h 65"/>
                  <a:gd name="T60" fmla="*/ 211 w 82"/>
                  <a:gd name="T61" fmla="*/ 160 h 65"/>
                  <a:gd name="T62" fmla="*/ 145 w 82"/>
                  <a:gd name="T63" fmla="*/ 144 h 65"/>
                  <a:gd name="T64" fmla="*/ 97 w 82"/>
                  <a:gd name="T65" fmla="*/ 176 h 65"/>
                  <a:gd name="T66" fmla="*/ 129 w 82"/>
                  <a:gd name="T67" fmla="*/ 224 h 65"/>
                  <a:gd name="T68" fmla="*/ 80 w 82"/>
                  <a:gd name="T69" fmla="*/ 304 h 65"/>
                  <a:gd name="T70" fmla="*/ 64 w 82"/>
                  <a:gd name="T71" fmla="*/ 384 h 65"/>
                  <a:gd name="T72" fmla="*/ 16 w 82"/>
                  <a:gd name="T73" fmla="*/ 448 h 65"/>
                  <a:gd name="T74" fmla="*/ 16 w 82"/>
                  <a:gd name="T75" fmla="*/ 576 h 65"/>
                  <a:gd name="T76" fmla="*/ 48 w 82"/>
                  <a:gd name="T77" fmla="*/ 640 h 65"/>
                  <a:gd name="T78" fmla="*/ 179 w 82"/>
                  <a:gd name="T79" fmla="*/ 704 h 65"/>
                  <a:gd name="T80" fmla="*/ 195 w 82"/>
                  <a:gd name="T81" fmla="*/ 816 h 65"/>
                  <a:gd name="T82" fmla="*/ 179 w 82"/>
                  <a:gd name="T83" fmla="*/ 960 h 65"/>
                  <a:gd name="T84" fmla="*/ 227 w 82"/>
                  <a:gd name="T85" fmla="*/ 992 h 65"/>
                  <a:gd name="T86" fmla="*/ 360 w 82"/>
                  <a:gd name="T87" fmla="*/ 976 h 65"/>
                  <a:gd name="T88" fmla="*/ 457 w 82"/>
                  <a:gd name="T89" fmla="*/ 1008 h 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2"/>
                  <a:gd name="T136" fmla="*/ 0 h 65"/>
                  <a:gd name="T137" fmla="*/ 82 w 82"/>
                  <a:gd name="T138" fmla="*/ 65 h 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2" h="65">
                    <a:moveTo>
                      <a:pt x="28" y="63"/>
                    </a:moveTo>
                    <a:cubicBezTo>
                      <a:pt x="28" y="64"/>
                      <a:pt x="29" y="64"/>
                      <a:pt x="30" y="65"/>
                    </a:cubicBezTo>
                    <a:cubicBezTo>
                      <a:pt x="31" y="64"/>
                      <a:pt x="32" y="64"/>
                      <a:pt x="34" y="63"/>
                    </a:cubicBezTo>
                    <a:cubicBezTo>
                      <a:pt x="35" y="63"/>
                      <a:pt x="36" y="63"/>
                      <a:pt x="37" y="62"/>
                    </a:cubicBezTo>
                    <a:cubicBezTo>
                      <a:pt x="39" y="62"/>
                      <a:pt x="39" y="60"/>
                      <a:pt x="40" y="60"/>
                    </a:cubicBezTo>
                    <a:cubicBezTo>
                      <a:pt x="42" y="60"/>
                      <a:pt x="42" y="61"/>
                      <a:pt x="43" y="62"/>
                    </a:cubicBezTo>
                    <a:cubicBezTo>
                      <a:pt x="45" y="62"/>
                      <a:pt x="47" y="63"/>
                      <a:pt x="48" y="61"/>
                    </a:cubicBezTo>
                    <a:cubicBezTo>
                      <a:pt x="48" y="60"/>
                      <a:pt x="47" y="60"/>
                      <a:pt x="47" y="58"/>
                    </a:cubicBezTo>
                    <a:cubicBezTo>
                      <a:pt x="47" y="57"/>
                      <a:pt x="46" y="56"/>
                      <a:pt x="47" y="55"/>
                    </a:cubicBezTo>
                    <a:cubicBezTo>
                      <a:pt x="48" y="54"/>
                      <a:pt x="49" y="55"/>
                      <a:pt x="50" y="55"/>
                    </a:cubicBezTo>
                    <a:cubicBezTo>
                      <a:pt x="52" y="54"/>
                      <a:pt x="51" y="52"/>
                      <a:pt x="53" y="50"/>
                    </a:cubicBezTo>
                    <a:cubicBezTo>
                      <a:pt x="54" y="49"/>
                      <a:pt x="55" y="49"/>
                      <a:pt x="57" y="49"/>
                    </a:cubicBezTo>
                    <a:cubicBezTo>
                      <a:pt x="58" y="49"/>
                      <a:pt x="59" y="49"/>
                      <a:pt x="60" y="49"/>
                    </a:cubicBezTo>
                    <a:cubicBezTo>
                      <a:pt x="61" y="50"/>
                      <a:pt x="62" y="50"/>
                      <a:pt x="64" y="50"/>
                    </a:cubicBezTo>
                    <a:cubicBezTo>
                      <a:pt x="66" y="50"/>
                      <a:pt x="67" y="50"/>
                      <a:pt x="68" y="50"/>
                    </a:cubicBezTo>
                    <a:cubicBezTo>
                      <a:pt x="69" y="50"/>
                      <a:pt x="70" y="50"/>
                      <a:pt x="71" y="51"/>
                    </a:cubicBezTo>
                    <a:cubicBezTo>
                      <a:pt x="72" y="51"/>
                      <a:pt x="73" y="51"/>
                      <a:pt x="74" y="51"/>
                    </a:cubicBezTo>
                    <a:cubicBezTo>
                      <a:pt x="76" y="51"/>
                      <a:pt x="76" y="51"/>
                      <a:pt x="76" y="51"/>
                    </a:cubicBezTo>
                    <a:cubicBezTo>
                      <a:pt x="77" y="50"/>
                      <a:pt x="77" y="49"/>
                      <a:pt x="78" y="47"/>
                    </a:cubicBezTo>
                    <a:cubicBezTo>
                      <a:pt x="79" y="46"/>
                      <a:pt x="80" y="45"/>
                      <a:pt x="81" y="44"/>
                    </a:cubicBezTo>
                    <a:cubicBezTo>
                      <a:pt x="82" y="44"/>
                      <a:pt x="82" y="44"/>
                      <a:pt x="82" y="44"/>
                    </a:cubicBezTo>
                    <a:cubicBezTo>
                      <a:pt x="81" y="43"/>
                      <a:pt x="80" y="43"/>
                      <a:pt x="79" y="42"/>
                    </a:cubicBezTo>
                    <a:cubicBezTo>
                      <a:pt x="77" y="42"/>
                      <a:pt x="77" y="41"/>
                      <a:pt x="75" y="40"/>
                    </a:cubicBezTo>
                    <a:cubicBezTo>
                      <a:pt x="74" y="39"/>
                      <a:pt x="73" y="38"/>
                      <a:pt x="72" y="38"/>
                    </a:cubicBezTo>
                    <a:cubicBezTo>
                      <a:pt x="70" y="38"/>
                      <a:pt x="69" y="39"/>
                      <a:pt x="68" y="38"/>
                    </a:cubicBezTo>
                    <a:cubicBezTo>
                      <a:pt x="67" y="38"/>
                      <a:pt x="66" y="37"/>
                      <a:pt x="65" y="36"/>
                    </a:cubicBezTo>
                    <a:cubicBezTo>
                      <a:pt x="64" y="35"/>
                      <a:pt x="63" y="33"/>
                      <a:pt x="62" y="33"/>
                    </a:cubicBezTo>
                    <a:cubicBezTo>
                      <a:pt x="61" y="33"/>
                      <a:pt x="61" y="33"/>
                      <a:pt x="60" y="33"/>
                    </a:cubicBezTo>
                    <a:cubicBezTo>
                      <a:pt x="59" y="32"/>
                      <a:pt x="59" y="32"/>
                      <a:pt x="59" y="32"/>
                    </a:cubicBezTo>
                    <a:cubicBezTo>
                      <a:pt x="60" y="32"/>
                      <a:pt x="59" y="32"/>
                      <a:pt x="59" y="31"/>
                    </a:cubicBezTo>
                    <a:cubicBezTo>
                      <a:pt x="59" y="31"/>
                      <a:pt x="58" y="30"/>
                      <a:pt x="58" y="30"/>
                    </a:cubicBezTo>
                    <a:cubicBezTo>
                      <a:pt x="57" y="28"/>
                      <a:pt x="57" y="27"/>
                      <a:pt x="57" y="26"/>
                    </a:cubicBezTo>
                    <a:cubicBezTo>
                      <a:pt x="56" y="24"/>
                      <a:pt x="56" y="24"/>
                      <a:pt x="56" y="23"/>
                    </a:cubicBezTo>
                    <a:cubicBezTo>
                      <a:pt x="56" y="21"/>
                      <a:pt x="56" y="20"/>
                      <a:pt x="55" y="19"/>
                    </a:cubicBezTo>
                    <a:cubicBezTo>
                      <a:pt x="54" y="18"/>
                      <a:pt x="52" y="17"/>
                      <a:pt x="53" y="16"/>
                    </a:cubicBezTo>
                    <a:cubicBezTo>
                      <a:pt x="53" y="15"/>
                      <a:pt x="54" y="16"/>
                      <a:pt x="55" y="15"/>
                    </a:cubicBezTo>
                    <a:cubicBezTo>
                      <a:pt x="55" y="14"/>
                      <a:pt x="54" y="13"/>
                      <a:pt x="54" y="12"/>
                    </a:cubicBezTo>
                    <a:cubicBezTo>
                      <a:pt x="53" y="11"/>
                      <a:pt x="53" y="10"/>
                      <a:pt x="52" y="9"/>
                    </a:cubicBezTo>
                    <a:cubicBezTo>
                      <a:pt x="52" y="8"/>
                      <a:pt x="52" y="8"/>
                      <a:pt x="52" y="8"/>
                    </a:cubicBezTo>
                    <a:cubicBezTo>
                      <a:pt x="51" y="8"/>
                      <a:pt x="50" y="8"/>
                      <a:pt x="49" y="7"/>
                    </a:cubicBezTo>
                    <a:cubicBezTo>
                      <a:pt x="48" y="6"/>
                      <a:pt x="48" y="6"/>
                      <a:pt x="47" y="6"/>
                    </a:cubicBezTo>
                    <a:cubicBezTo>
                      <a:pt x="46" y="5"/>
                      <a:pt x="45" y="5"/>
                      <a:pt x="44" y="4"/>
                    </a:cubicBezTo>
                    <a:cubicBezTo>
                      <a:pt x="42" y="4"/>
                      <a:pt x="41" y="4"/>
                      <a:pt x="39" y="4"/>
                    </a:cubicBezTo>
                    <a:cubicBezTo>
                      <a:pt x="38" y="5"/>
                      <a:pt x="37" y="5"/>
                      <a:pt x="36" y="6"/>
                    </a:cubicBezTo>
                    <a:cubicBezTo>
                      <a:pt x="36" y="6"/>
                      <a:pt x="36" y="7"/>
                      <a:pt x="36" y="7"/>
                    </a:cubicBezTo>
                    <a:cubicBezTo>
                      <a:pt x="35" y="8"/>
                      <a:pt x="34" y="8"/>
                      <a:pt x="33" y="8"/>
                    </a:cubicBezTo>
                    <a:cubicBezTo>
                      <a:pt x="32" y="7"/>
                      <a:pt x="32" y="6"/>
                      <a:pt x="31" y="5"/>
                    </a:cubicBezTo>
                    <a:cubicBezTo>
                      <a:pt x="30" y="4"/>
                      <a:pt x="30" y="5"/>
                      <a:pt x="29" y="4"/>
                    </a:cubicBezTo>
                    <a:cubicBezTo>
                      <a:pt x="28" y="4"/>
                      <a:pt x="28" y="4"/>
                      <a:pt x="27" y="4"/>
                    </a:cubicBezTo>
                    <a:cubicBezTo>
                      <a:pt x="27" y="3"/>
                      <a:pt x="26" y="3"/>
                      <a:pt x="26" y="3"/>
                    </a:cubicBezTo>
                    <a:cubicBezTo>
                      <a:pt x="25" y="2"/>
                      <a:pt x="26" y="1"/>
                      <a:pt x="26" y="1"/>
                    </a:cubicBezTo>
                    <a:cubicBezTo>
                      <a:pt x="25" y="0"/>
                      <a:pt x="23" y="1"/>
                      <a:pt x="23" y="0"/>
                    </a:cubicBezTo>
                    <a:cubicBezTo>
                      <a:pt x="22" y="0"/>
                      <a:pt x="22" y="0"/>
                      <a:pt x="22" y="0"/>
                    </a:cubicBezTo>
                    <a:cubicBezTo>
                      <a:pt x="22" y="0"/>
                      <a:pt x="22" y="1"/>
                      <a:pt x="21" y="1"/>
                    </a:cubicBezTo>
                    <a:cubicBezTo>
                      <a:pt x="19" y="1"/>
                      <a:pt x="19" y="1"/>
                      <a:pt x="19" y="1"/>
                    </a:cubicBezTo>
                    <a:cubicBezTo>
                      <a:pt x="16" y="1"/>
                      <a:pt x="16" y="1"/>
                      <a:pt x="16" y="1"/>
                    </a:cubicBezTo>
                    <a:cubicBezTo>
                      <a:pt x="16" y="1"/>
                      <a:pt x="16" y="1"/>
                      <a:pt x="16" y="1"/>
                    </a:cubicBezTo>
                    <a:cubicBezTo>
                      <a:pt x="17" y="3"/>
                      <a:pt x="18" y="4"/>
                      <a:pt x="18" y="5"/>
                    </a:cubicBezTo>
                    <a:cubicBezTo>
                      <a:pt x="18" y="6"/>
                      <a:pt x="18" y="7"/>
                      <a:pt x="18" y="8"/>
                    </a:cubicBezTo>
                    <a:cubicBezTo>
                      <a:pt x="17" y="9"/>
                      <a:pt x="16" y="9"/>
                      <a:pt x="16" y="10"/>
                    </a:cubicBezTo>
                    <a:cubicBezTo>
                      <a:pt x="15" y="10"/>
                      <a:pt x="15" y="11"/>
                      <a:pt x="15" y="11"/>
                    </a:cubicBezTo>
                    <a:cubicBezTo>
                      <a:pt x="14" y="11"/>
                      <a:pt x="14" y="10"/>
                      <a:pt x="13" y="10"/>
                    </a:cubicBezTo>
                    <a:cubicBezTo>
                      <a:pt x="12" y="10"/>
                      <a:pt x="12" y="9"/>
                      <a:pt x="11" y="9"/>
                    </a:cubicBezTo>
                    <a:cubicBezTo>
                      <a:pt x="10" y="9"/>
                      <a:pt x="10" y="9"/>
                      <a:pt x="9" y="9"/>
                    </a:cubicBezTo>
                    <a:cubicBezTo>
                      <a:pt x="8" y="9"/>
                      <a:pt x="7" y="9"/>
                      <a:pt x="7" y="9"/>
                    </a:cubicBezTo>
                    <a:cubicBezTo>
                      <a:pt x="6" y="10"/>
                      <a:pt x="7" y="11"/>
                      <a:pt x="6" y="11"/>
                    </a:cubicBezTo>
                    <a:cubicBezTo>
                      <a:pt x="6" y="12"/>
                      <a:pt x="6" y="12"/>
                      <a:pt x="6" y="12"/>
                    </a:cubicBezTo>
                    <a:cubicBezTo>
                      <a:pt x="7" y="13"/>
                      <a:pt x="8" y="13"/>
                      <a:pt x="8" y="14"/>
                    </a:cubicBezTo>
                    <a:cubicBezTo>
                      <a:pt x="8" y="15"/>
                      <a:pt x="8" y="16"/>
                      <a:pt x="7" y="17"/>
                    </a:cubicBezTo>
                    <a:cubicBezTo>
                      <a:pt x="7" y="18"/>
                      <a:pt x="5" y="18"/>
                      <a:pt x="5" y="19"/>
                    </a:cubicBezTo>
                    <a:cubicBezTo>
                      <a:pt x="5" y="20"/>
                      <a:pt x="6" y="20"/>
                      <a:pt x="6" y="21"/>
                    </a:cubicBezTo>
                    <a:cubicBezTo>
                      <a:pt x="6" y="23"/>
                      <a:pt x="5" y="23"/>
                      <a:pt x="4" y="24"/>
                    </a:cubicBezTo>
                    <a:cubicBezTo>
                      <a:pt x="3" y="25"/>
                      <a:pt x="2" y="24"/>
                      <a:pt x="1" y="25"/>
                    </a:cubicBezTo>
                    <a:cubicBezTo>
                      <a:pt x="0" y="26"/>
                      <a:pt x="1" y="27"/>
                      <a:pt x="1" y="28"/>
                    </a:cubicBezTo>
                    <a:cubicBezTo>
                      <a:pt x="1" y="30"/>
                      <a:pt x="1" y="30"/>
                      <a:pt x="1" y="32"/>
                    </a:cubicBezTo>
                    <a:cubicBezTo>
                      <a:pt x="1" y="33"/>
                      <a:pt x="1" y="35"/>
                      <a:pt x="1" y="36"/>
                    </a:cubicBezTo>
                    <a:cubicBezTo>
                      <a:pt x="1" y="37"/>
                      <a:pt x="0" y="38"/>
                      <a:pt x="1" y="39"/>
                    </a:cubicBezTo>
                    <a:cubicBezTo>
                      <a:pt x="1" y="40"/>
                      <a:pt x="2" y="39"/>
                      <a:pt x="3" y="40"/>
                    </a:cubicBezTo>
                    <a:cubicBezTo>
                      <a:pt x="5" y="40"/>
                      <a:pt x="6" y="40"/>
                      <a:pt x="7" y="41"/>
                    </a:cubicBezTo>
                    <a:cubicBezTo>
                      <a:pt x="9" y="41"/>
                      <a:pt x="10" y="42"/>
                      <a:pt x="11" y="44"/>
                    </a:cubicBezTo>
                    <a:cubicBezTo>
                      <a:pt x="12" y="45"/>
                      <a:pt x="13" y="45"/>
                      <a:pt x="14" y="46"/>
                    </a:cubicBezTo>
                    <a:cubicBezTo>
                      <a:pt x="14" y="48"/>
                      <a:pt x="13" y="49"/>
                      <a:pt x="12" y="51"/>
                    </a:cubicBezTo>
                    <a:cubicBezTo>
                      <a:pt x="12" y="53"/>
                      <a:pt x="12" y="55"/>
                      <a:pt x="12" y="57"/>
                    </a:cubicBezTo>
                    <a:cubicBezTo>
                      <a:pt x="12" y="58"/>
                      <a:pt x="12" y="59"/>
                      <a:pt x="11" y="60"/>
                    </a:cubicBezTo>
                    <a:cubicBezTo>
                      <a:pt x="12" y="61"/>
                      <a:pt x="12" y="61"/>
                      <a:pt x="12" y="61"/>
                    </a:cubicBezTo>
                    <a:cubicBezTo>
                      <a:pt x="13" y="61"/>
                      <a:pt x="13" y="62"/>
                      <a:pt x="14" y="62"/>
                    </a:cubicBezTo>
                    <a:cubicBezTo>
                      <a:pt x="16" y="62"/>
                      <a:pt x="17" y="62"/>
                      <a:pt x="18" y="61"/>
                    </a:cubicBezTo>
                    <a:cubicBezTo>
                      <a:pt x="20" y="61"/>
                      <a:pt x="21" y="61"/>
                      <a:pt x="22" y="61"/>
                    </a:cubicBezTo>
                    <a:cubicBezTo>
                      <a:pt x="23" y="60"/>
                      <a:pt x="24" y="60"/>
                      <a:pt x="25" y="61"/>
                    </a:cubicBezTo>
                    <a:cubicBezTo>
                      <a:pt x="27" y="61"/>
                      <a:pt x="27" y="62"/>
                      <a:pt x="28" y="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38" name="Freeform 670"/>
              <p:cNvSpPr>
                <a:spLocks/>
              </p:cNvSpPr>
              <p:nvPr/>
            </p:nvSpPr>
            <p:spPr bwMode="auto">
              <a:xfrm>
                <a:off x="3150" y="1648"/>
                <a:ext cx="2" cy="2"/>
              </a:xfrm>
              <a:custGeom>
                <a:avLst/>
                <a:gdLst>
                  <a:gd name="T0" fmla="*/ 16 w 1"/>
                  <a:gd name="T1" fmla="*/ 16 h 1"/>
                  <a:gd name="T2" fmla="*/ 16 w 1"/>
                  <a:gd name="T3" fmla="*/ 0 h 1"/>
                  <a:gd name="T4" fmla="*/ 0 w 1"/>
                  <a:gd name="T5" fmla="*/ 0 h 1"/>
                  <a:gd name="T6" fmla="*/ 16 w 1"/>
                  <a:gd name="T7" fmla="*/ 16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cubicBezTo>
                      <a:pt x="1" y="1"/>
                      <a:pt x="1" y="0"/>
                      <a:pt x="1" y="0"/>
                    </a:cubicBezTo>
                    <a:cubicBezTo>
                      <a:pt x="0" y="0"/>
                      <a:pt x="0" y="0"/>
                      <a:pt x="0" y="0"/>
                    </a:cubicBezTo>
                    <a:cubicBezTo>
                      <a:pt x="1" y="1"/>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39" name="Freeform 671"/>
              <p:cNvSpPr>
                <a:spLocks/>
              </p:cNvSpPr>
              <p:nvPr/>
            </p:nvSpPr>
            <p:spPr bwMode="auto">
              <a:xfrm>
                <a:off x="4529" y="2341"/>
                <a:ext cx="70" cy="102"/>
              </a:xfrm>
              <a:custGeom>
                <a:avLst/>
                <a:gdLst>
                  <a:gd name="T0" fmla="*/ 528 w 35"/>
                  <a:gd name="T1" fmla="*/ 656 h 51"/>
                  <a:gd name="T2" fmla="*/ 480 w 35"/>
                  <a:gd name="T3" fmla="*/ 624 h 51"/>
                  <a:gd name="T4" fmla="*/ 464 w 35"/>
                  <a:gd name="T5" fmla="*/ 560 h 51"/>
                  <a:gd name="T6" fmla="*/ 464 w 35"/>
                  <a:gd name="T7" fmla="*/ 496 h 51"/>
                  <a:gd name="T8" fmla="*/ 464 w 35"/>
                  <a:gd name="T9" fmla="*/ 416 h 51"/>
                  <a:gd name="T10" fmla="*/ 448 w 35"/>
                  <a:gd name="T11" fmla="*/ 320 h 51"/>
                  <a:gd name="T12" fmla="*/ 416 w 35"/>
                  <a:gd name="T13" fmla="*/ 272 h 51"/>
                  <a:gd name="T14" fmla="*/ 384 w 35"/>
                  <a:gd name="T15" fmla="*/ 208 h 51"/>
                  <a:gd name="T16" fmla="*/ 352 w 35"/>
                  <a:gd name="T17" fmla="*/ 192 h 51"/>
                  <a:gd name="T18" fmla="*/ 336 w 35"/>
                  <a:gd name="T19" fmla="*/ 144 h 51"/>
                  <a:gd name="T20" fmla="*/ 272 w 35"/>
                  <a:gd name="T21" fmla="*/ 128 h 51"/>
                  <a:gd name="T22" fmla="*/ 272 w 35"/>
                  <a:gd name="T23" fmla="*/ 128 h 51"/>
                  <a:gd name="T24" fmla="*/ 176 w 35"/>
                  <a:gd name="T25" fmla="*/ 96 h 51"/>
                  <a:gd name="T26" fmla="*/ 144 w 35"/>
                  <a:gd name="T27" fmla="*/ 96 h 51"/>
                  <a:gd name="T28" fmla="*/ 128 w 35"/>
                  <a:gd name="T29" fmla="*/ 144 h 51"/>
                  <a:gd name="T30" fmla="*/ 96 w 35"/>
                  <a:gd name="T31" fmla="*/ 112 h 51"/>
                  <a:gd name="T32" fmla="*/ 64 w 35"/>
                  <a:gd name="T33" fmla="*/ 48 h 51"/>
                  <a:gd name="T34" fmla="*/ 32 w 35"/>
                  <a:gd name="T35" fmla="*/ 0 h 51"/>
                  <a:gd name="T36" fmla="*/ 16 w 35"/>
                  <a:gd name="T37" fmla="*/ 32 h 51"/>
                  <a:gd name="T38" fmla="*/ 0 w 35"/>
                  <a:gd name="T39" fmla="*/ 64 h 51"/>
                  <a:gd name="T40" fmla="*/ 0 w 35"/>
                  <a:gd name="T41" fmla="*/ 64 h 51"/>
                  <a:gd name="T42" fmla="*/ 32 w 35"/>
                  <a:gd name="T43" fmla="*/ 112 h 51"/>
                  <a:gd name="T44" fmla="*/ 80 w 35"/>
                  <a:gd name="T45" fmla="*/ 160 h 51"/>
                  <a:gd name="T46" fmla="*/ 80 w 35"/>
                  <a:gd name="T47" fmla="*/ 208 h 51"/>
                  <a:gd name="T48" fmla="*/ 80 w 35"/>
                  <a:gd name="T49" fmla="*/ 288 h 51"/>
                  <a:gd name="T50" fmla="*/ 96 w 35"/>
                  <a:gd name="T51" fmla="*/ 352 h 51"/>
                  <a:gd name="T52" fmla="*/ 112 w 35"/>
                  <a:gd name="T53" fmla="*/ 432 h 51"/>
                  <a:gd name="T54" fmla="*/ 144 w 35"/>
                  <a:gd name="T55" fmla="*/ 448 h 51"/>
                  <a:gd name="T56" fmla="*/ 176 w 35"/>
                  <a:gd name="T57" fmla="*/ 512 h 51"/>
                  <a:gd name="T58" fmla="*/ 192 w 35"/>
                  <a:gd name="T59" fmla="*/ 560 h 51"/>
                  <a:gd name="T60" fmla="*/ 208 w 35"/>
                  <a:gd name="T61" fmla="*/ 624 h 51"/>
                  <a:gd name="T62" fmla="*/ 224 w 35"/>
                  <a:gd name="T63" fmla="*/ 656 h 51"/>
                  <a:gd name="T64" fmla="*/ 240 w 35"/>
                  <a:gd name="T65" fmla="*/ 672 h 51"/>
                  <a:gd name="T66" fmla="*/ 272 w 35"/>
                  <a:gd name="T67" fmla="*/ 672 h 51"/>
                  <a:gd name="T68" fmla="*/ 304 w 35"/>
                  <a:gd name="T69" fmla="*/ 704 h 51"/>
                  <a:gd name="T70" fmla="*/ 336 w 35"/>
                  <a:gd name="T71" fmla="*/ 752 h 51"/>
                  <a:gd name="T72" fmla="*/ 384 w 35"/>
                  <a:gd name="T73" fmla="*/ 784 h 51"/>
                  <a:gd name="T74" fmla="*/ 464 w 35"/>
                  <a:gd name="T75" fmla="*/ 816 h 51"/>
                  <a:gd name="T76" fmla="*/ 512 w 35"/>
                  <a:gd name="T77" fmla="*/ 816 h 51"/>
                  <a:gd name="T78" fmla="*/ 560 w 35"/>
                  <a:gd name="T79" fmla="*/ 752 h 51"/>
                  <a:gd name="T80" fmla="*/ 560 w 35"/>
                  <a:gd name="T81" fmla="*/ 720 h 51"/>
                  <a:gd name="T82" fmla="*/ 528 w 35"/>
                  <a:gd name="T83" fmla="*/ 656 h 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51"/>
                  <a:gd name="T128" fmla="*/ 35 w 35"/>
                  <a:gd name="T129" fmla="*/ 51 h 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51">
                    <a:moveTo>
                      <a:pt x="33" y="41"/>
                    </a:moveTo>
                    <a:cubicBezTo>
                      <a:pt x="32" y="40"/>
                      <a:pt x="31" y="40"/>
                      <a:pt x="30" y="39"/>
                    </a:cubicBezTo>
                    <a:cubicBezTo>
                      <a:pt x="29" y="38"/>
                      <a:pt x="29" y="36"/>
                      <a:pt x="29" y="35"/>
                    </a:cubicBezTo>
                    <a:cubicBezTo>
                      <a:pt x="29" y="33"/>
                      <a:pt x="29" y="33"/>
                      <a:pt x="29" y="31"/>
                    </a:cubicBezTo>
                    <a:cubicBezTo>
                      <a:pt x="29" y="29"/>
                      <a:pt x="29" y="28"/>
                      <a:pt x="29" y="26"/>
                    </a:cubicBezTo>
                    <a:cubicBezTo>
                      <a:pt x="29" y="24"/>
                      <a:pt x="29" y="22"/>
                      <a:pt x="28" y="20"/>
                    </a:cubicBezTo>
                    <a:cubicBezTo>
                      <a:pt x="28" y="19"/>
                      <a:pt x="27" y="18"/>
                      <a:pt x="26" y="17"/>
                    </a:cubicBezTo>
                    <a:cubicBezTo>
                      <a:pt x="26" y="15"/>
                      <a:pt x="25" y="15"/>
                      <a:pt x="24" y="13"/>
                    </a:cubicBezTo>
                    <a:cubicBezTo>
                      <a:pt x="24" y="13"/>
                      <a:pt x="23" y="13"/>
                      <a:pt x="22" y="12"/>
                    </a:cubicBezTo>
                    <a:cubicBezTo>
                      <a:pt x="21" y="11"/>
                      <a:pt x="22" y="10"/>
                      <a:pt x="21" y="9"/>
                    </a:cubicBezTo>
                    <a:cubicBezTo>
                      <a:pt x="20" y="8"/>
                      <a:pt x="18" y="9"/>
                      <a:pt x="17" y="8"/>
                    </a:cubicBezTo>
                    <a:cubicBezTo>
                      <a:pt x="17" y="8"/>
                      <a:pt x="17" y="8"/>
                      <a:pt x="17" y="8"/>
                    </a:cubicBezTo>
                    <a:cubicBezTo>
                      <a:pt x="17" y="8"/>
                      <a:pt x="13" y="6"/>
                      <a:pt x="11" y="6"/>
                    </a:cubicBezTo>
                    <a:cubicBezTo>
                      <a:pt x="10" y="5"/>
                      <a:pt x="9" y="6"/>
                      <a:pt x="9" y="6"/>
                    </a:cubicBezTo>
                    <a:cubicBezTo>
                      <a:pt x="9" y="6"/>
                      <a:pt x="9" y="9"/>
                      <a:pt x="8" y="9"/>
                    </a:cubicBezTo>
                    <a:cubicBezTo>
                      <a:pt x="7" y="9"/>
                      <a:pt x="6" y="7"/>
                      <a:pt x="6" y="7"/>
                    </a:cubicBezTo>
                    <a:cubicBezTo>
                      <a:pt x="6" y="7"/>
                      <a:pt x="5" y="5"/>
                      <a:pt x="4" y="3"/>
                    </a:cubicBezTo>
                    <a:cubicBezTo>
                      <a:pt x="2" y="1"/>
                      <a:pt x="4" y="1"/>
                      <a:pt x="2" y="0"/>
                    </a:cubicBezTo>
                    <a:cubicBezTo>
                      <a:pt x="1" y="0"/>
                      <a:pt x="2" y="1"/>
                      <a:pt x="1" y="2"/>
                    </a:cubicBezTo>
                    <a:cubicBezTo>
                      <a:pt x="0" y="4"/>
                      <a:pt x="0" y="4"/>
                      <a:pt x="0" y="4"/>
                    </a:cubicBezTo>
                    <a:cubicBezTo>
                      <a:pt x="0" y="4"/>
                      <a:pt x="0" y="4"/>
                      <a:pt x="0" y="4"/>
                    </a:cubicBezTo>
                    <a:cubicBezTo>
                      <a:pt x="0" y="5"/>
                      <a:pt x="1" y="6"/>
                      <a:pt x="2" y="7"/>
                    </a:cubicBezTo>
                    <a:cubicBezTo>
                      <a:pt x="3" y="8"/>
                      <a:pt x="4" y="9"/>
                      <a:pt x="5" y="10"/>
                    </a:cubicBezTo>
                    <a:cubicBezTo>
                      <a:pt x="5" y="11"/>
                      <a:pt x="5" y="12"/>
                      <a:pt x="5" y="13"/>
                    </a:cubicBezTo>
                    <a:cubicBezTo>
                      <a:pt x="5" y="15"/>
                      <a:pt x="5" y="16"/>
                      <a:pt x="5" y="18"/>
                    </a:cubicBezTo>
                    <a:cubicBezTo>
                      <a:pt x="5" y="19"/>
                      <a:pt x="6" y="20"/>
                      <a:pt x="6" y="22"/>
                    </a:cubicBezTo>
                    <a:cubicBezTo>
                      <a:pt x="7" y="24"/>
                      <a:pt x="5" y="25"/>
                      <a:pt x="7" y="27"/>
                    </a:cubicBezTo>
                    <a:cubicBezTo>
                      <a:pt x="7" y="28"/>
                      <a:pt x="8" y="28"/>
                      <a:pt x="9" y="28"/>
                    </a:cubicBezTo>
                    <a:cubicBezTo>
                      <a:pt x="10" y="30"/>
                      <a:pt x="10" y="31"/>
                      <a:pt x="11" y="32"/>
                    </a:cubicBezTo>
                    <a:cubicBezTo>
                      <a:pt x="11" y="33"/>
                      <a:pt x="11" y="34"/>
                      <a:pt x="12" y="35"/>
                    </a:cubicBezTo>
                    <a:cubicBezTo>
                      <a:pt x="12" y="36"/>
                      <a:pt x="12" y="37"/>
                      <a:pt x="13" y="39"/>
                    </a:cubicBezTo>
                    <a:cubicBezTo>
                      <a:pt x="13" y="39"/>
                      <a:pt x="13" y="40"/>
                      <a:pt x="14" y="41"/>
                    </a:cubicBezTo>
                    <a:cubicBezTo>
                      <a:pt x="14" y="41"/>
                      <a:pt x="14" y="41"/>
                      <a:pt x="15" y="42"/>
                    </a:cubicBezTo>
                    <a:cubicBezTo>
                      <a:pt x="16" y="42"/>
                      <a:pt x="17" y="42"/>
                      <a:pt x="17" y="42"/>
                    </a:cubicBezTo>
                    <a:cubicBezTo>
                      <a:pt x="18" y="43"/>
                      <a:pt x="18" y="43"/>
                      <a:pt x="19" y="44"/>
                    </a:cubicBezTo>
                    <a:cubicBezTo>
                      <a:pt x="20" y="45"/>
                      <a:pt x="20" y="45"/>
                      <a:pt x="21" y="47"/>
                    </a:cubicBezTo>
                    <a:cubicBezTo>
                      <a:pt x="23" y="47"/>
                      <a:pt x="23" y="48"/>
                      <a:pt x="24" y="49"/>
                    </a:cubicBezTo>
                    <a:cubicBezTo>
                      <a:pt x="26" y="50"/>
                      <a:pt x="27" y="50"/>
                      <a:pt x="29" y="51"/>
                    </a:cubicBezTo>
                    <a:cubicBezTo>
                      <a:pt x="30" y="51"/>
                      <a:pt x="31" y="51"/>
                      <a:pt x="32" y="51"/>
                    </a:cubicBezTo>
                    <a:cubicBezTo>
                      <a:pt x="34" y="50"/>
                      <a:pt x="35" y="49"/>
                      <a:pt x="35" y="47"/>
                    </a:cubicBezTo>
                    <a:cubicBezTo>
                      <a:pt x="35" y="46"/>
                      <a:pt x="35" y="46"/>
                      <a:pt x="35" y="45"/>
                    </a:cubicBezTo>
                    <a:cubicBezTo>
                      <a:pt x="34" y="43"/>
                      <a:pt x="34" y="42"/>
                      <a:pt x="33"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40" name="Freeform 672"/>
              <p:cNvSpPr>
                <a:spLocks/>
              </p:cNvSpPr>
              <p:nvPr/>
            </p:nvSpPr>
            <p:spPr bwMode="auto">
              <a:xfrm>
                <a:off x="5459" y="2782"/>
                <a:ext cx="10" cy="10"/>
              </a:xfrm>
              <a:custGeom>
                <a:avLst/>
                <a:gdLst>
                  <a:gd name="T0" fmla="*/ 64 w 5"/>
                  <a:gd name="T1" fmla="*/ 64 h 5"/>
                  <a:gd name="T2" fmla="*/ 64 w 5"/>
                  <a:gd name="T3" fmla="*/ 16 h 5"/>
                  <a:gd name="T4" fmla="*/ 16 w 5"/>
                  <a:gd name="T5" fmla="*/ 16 h 5"/>
                  <a:gd name="T6" fmla="*/ 64 w 5"/>
                  <a:gd name="T7" fmla="*/ 64 h 5"/>
                  <a:gd name="T8" fmla="*/ 0 60000 65536"/>
                  <a:gd name="T9" fmla="*/ 0 60000 65536"/>
                  <a:gd name="T10" fmla="*/ 0 60000 65536"/>
                  <a:gd name="T11" fmla="*/ 0 60000 65536"/>
                  <a:gd name="T12" fmla="*/ 0 w 5"/>
                  <a:gd name="T13" fmla="*/ 0 h 5"/>
                  <a:gd name="T14" fmla="*/ 5 w 5"/>
                  <a:gd name="T15" fmla="*/ 5 h 5"/>
                </a:gdLst>
                <a:ahLst/>
                <a:cxnLst>
                  <a:cxn ang="T8">
                    <a:pos x="T0" y="T1"/>
                  </a:cxn>
                  <a:cxn ang="T9">
                    <a:pos x="T2" y="T3"/>
                  </a:cxn>
                  <a:cxn ang="T10">
                    <a:pos x="T4" y="T5"/>
                  </a:cxn>
                  <a:cxn ang="T11">
                    <a:pos x="T6" y="T7"/>
                  </a:cxn>
                </a:cxnLst>
                <a:rect l="T12" t="T13" r="T14" b="T15"/>
                <a:pathLst>
                  <a:path w="5" h="5">
                    <a:moveTo>
                      <a:pt x="4" y="4"/>
                    </a:moveTo>
                    <a:cubicBezTo>
                      <a:pt x="5" y="4"/>
                      <a:pt x="5" y="2"/>
                      <a:pt x="4" y="1"/>
                    </a:cubicBezTo>
                    <a:cubicBezTo>
                      <a:pt x="3" y="0"/>
                      <a:pt x="2" y="0"/>
                      <a:pt x="1" y="1"/>
                    </a:cubicBezTo>
                    <a:cubicBezTo>
                      <a:pt x="0" y="2"/>
                      <a:pt x="2" y="5"/>
                      <a:pt x="4"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41" name="Freeform 673"/>
              <p:cNvSpPr>
                <a:spLocks/>
              </p:cNvSpPr>
              <p:nvPr/>
            </p:nvSpPr>
            <p:spPr bwMode="auto">
              <a:xfrm>
                <a:off x="5503" y="2858"/>
                <a:ext cx="8" cy="8"/>
              </a:xfrm>
              <a:custGeom>
                <a:avLst/>
                <a:gdLst>
                  <a:gd name="T0" fmla="*/ 16 w 4"/>
                  <a:gd name="T1" fmla="*/ 64 h 4"/>
                  <a:gd name="T2" fmla="*/ 64 w 4"/>
                  <a:gd name="T3" fmla="*/ 48 h 4"/>
                  <a:gd name="T4" fmla="*/ 64 w 4"/>
                  <a:gd name="T5" fmla="*/ 32 h 4"/>
                  <a:gd name="T6" fmla="*/ 48 w 4"/>
                  <a:gd name="T7" fmla="*/ 0 h 4"/>
                  <a:gd name="T8" fmla="*/ 0 w 4"/>
                  <a:gd name="T9" fmla="*/ 32 h 4"/>
                  <a:gd name="T10" fmla="*/ 0 w 4"/>
                  <a:gd name="T11" fmla="*/ 48 h 4"/>
                  <a:gd name="T12" fmla="*/ 16 w 4"/>
                  <a:gd name="T13" fmla="*/ 64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1" y="4"/>
                    </a:moveTo>
                    <a:cubicBezTo>
                      <a:pt x="2" y="4"/>
                      <a:pt x="3" y="4"/>
                      <a:pt x="4" y="3"/>
                    </a:cubicBezTo>
                    <a:cubicBezTo>
                      <a:pt x="4" y="3"/>
                      <a:pt x="4" y="2"/>
                      <a:pt x="4" y="2"/>
                    </a:cubicBezTo>
                    <a:cubicBezTo>
                      <a:pt x="4" y="1"/>
                      <a:pt x="4" y="1"/>
                      <a:pt x="3" y="0"/>
                    </a:cubicBezTo>
                    <a:cubicBezTo>
                      <a:pt x="2" y="0"/>
                      <a:pt x="1" y="1"/>
                      <a:pt x="0" y="2"/>
                    </a:cubicBezTo>
                    <a:cubicBezTo>
                      <a:pt x="0" y="2"/>
                      <a:pt x="0" y="2"/>
                      <a:pt x="0" y="3"/>
                    </a:cubicBezTo>
                    <a:cubicBezTo>
                      <a:pt x="0" y="3"/>
                      <a:pt x="1" y="3"/>
                      <a:pt x="1"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42" name="Freeform 674"/>
              <p:cNvSpPr>
                <a:spLocks/>
              </p:cNvSpPr>
              <p:nvPr/>
            </p:nvSpPr>
            <p:spPr bwMode="auto">
              <a:xfrm>
                <a:off x="5457" y="2808"/>
                <a:ext cx="46" cy="50"/>
              </a:xfrm>
              <a:custGeom>
                <a:avLst/>
                <a:gdLst>
                  <a:gd name="T0" fmla="*/ 64 w 23"/>
                  <a:gd name="T1" fmla="*/ 144 h 25"/>
                  <a:gd name="T2" fmla="*/ 64 w 23"/>
                  <a:gd name="T3" fmla="*/ 176 h 25"/>
                  <a:gd name="T4" fmla="*/ 96 w 23"/>
                  <a:gd name="T5" fmla="*/ 208 h 25"/>
                  <a:gd name="T6" fmla="*/ 144 w 23"/>
                  <a:gd name="T7" fmla="*/ 256 h 25"/>
                  <a:gd name="T8" fmla="*/ 160 w 23"/>
                  <a:gd name="T9" fmla="*/ 288 h 25"/>
                  <a:gd name="T10" fmla="*/ 208 w 23"/>
                  <a:gd name="T11" fmla="*/ 320 h 25"/>
                  <a:gd name="T12" fmla="*/ 224 w 23"/>
                  <a:gd name="T13" fmla="*/ 352 h 25"/>
                  <a:gd name="T14" fmla="*/ 256 w 23"/>
                  <a:gd name="T15" fmla="*/ 400 h 25"/>
                  <a:gd name="T16" fmla="*/ 304 w 23"/>
                  <a:gd name="T17" fmla="*/ 384 h 25"/>
                  <a:gd name="T18" fmla="*/ 352 w 23"/>
                  <a:gd name="T19" fmla="*/ 400 h 25"/>
                  <a:gd name="T20" fmla="*/ 368 w 23"/>
                  <a:gd name="T21" fmla="*/ 368 h 25"/>
                  <a:gd name="T22" fmla="*/ 352 w 23"/>
                  <a:gd name="T23" fmla="*/ 320 h 25"/>
                  <a:gd name="T24" fmla="*/ 320 w 23"/>
                  <a:gd name="T25" fmla="*/ 288 h 25"/>
                  <a:gd name="T26" fmla="*/ 288 w 23"/>
                  <a:gd name="T27" fmla="*/ 256 h 25"/>
                  <a:gd name="T28" fmla="*/ 224 w 23"/>
                  <a:gd name="T29" fmla="*/ 256 h 25"/>
                  <a:gd name="T30" fmla="*/ 224 w 23"/>
                  <a:gd name="T31" fmla="*/ 208 h 25"/>
                  <a:gd name="T32" fmla="*/ 176 w 23"/>
                  <a:gd name="T33" fmla="*/ 128 h 25"/>
                  <a:gd name="T34" fmla="*/ 128 w 23"/>
                  <a:gd name="T35" fmla="*/ 128 h 25"/>
                  <a:gd name="T36" fmla="*/ 96 w 23"/>
                  <a:gd name="T37" fmla="*/ 80 h 25"/>
                  <a:gd name="T38" fmla="*/ 80 w 23"/>
                  <a:gd name="T39" fmla="*/ 32 h 25"/>
                  <a:gd name="T40" fmla="*/ 32 w 23"/>
                  <a:gd name="T41" fmla="*/ 16 h 25"/>
                  <a:gd name="T42" fmla="*/ 16 w 23"/>
                  <a:gd name="T43" fmla="*/ 32 h 25"/>
                  <a:gd name="T44" fmla="*/ 32 w 23"/>
                  <a:gd name="T45" fmla="*/ 80 h 25"/>
                  <a:gd name="T46" fmla="*/ 64 w 23"/>
                  <a:gd name="T47" fmla="*/ 144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25"/>
                  <a:gd name="T74" fmla="*/ 23 w 23"/>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25">
                    <a:moveTo>
                      <a:pt x="4" y="9"/>
                    </a:moveTo>
                    <a:cubicBezTo>
                      <a:pt x="4" y="10"/>
                      <a:pt x="4" y="10"/>
                      <a:pt x="4" y="11"/>
                    </a:cubicBezTo>
                    <a:cubicBezTo>
                      <a:pt x="5" y="12"/>
                      <a:pt x="5" y="13"/>
                      <a:pt x="6" y="13"/>
                    </a:cubicBezTo>
                    <a:cubicBezTo>
                      <a:pt x="7" y="14"/>
                      <a:pt x="8" y="15"/>
                      <a:pt x="9" y="16"/>
                    </a:cubicBezTo>
                    <a:cubicBezTo>
                      <a:pt x="9" y="17"/>
                      <a:pt x="9" y="17"/>
                      <a:pt x="10" y="18"/>
                    </a:cubicBezTo>
                    <a:cubicBezTo>
                      <a:pt x="11" y="19"/>
                      <a:pt x="12" y="19"/>
                      <a:pt x="13" y="20"/>
                    </a:cubicBezTo>
                    <a:cubicBezTo>
                      <a:pt x="14" y="21"/>
                      <a:pt x="14" y="22"/>
                      <a:pt x="14" y="22"/>
                    </a:cubicBezTo>
                    <a:cubicBezTo>
                      <a:pt x="15" y="23"/>
                      <a:pt x="15" y="24"/>
                      <a:pt x="16" y="25"/>
                    </a:cubicBezTo>
                    <a:cubicBezTo>
                      <a:pt x="17" y="25"/>
                      <a:pt x="18" y="24"/>
                      <a:pt x="19" y="24"/>
                    </a:cubicBezTo>
                    <a:cubicBezTo>
                      <a:pt x="20" y="24"/>
                      <a:pt x="21" y="25"/>
                      <a:pt x="22" y="25"/>
                    </a:cubicBezTo>
                    <a:cubicBezTo>
                      <a:pt x="23" y="24"/>
                      <a:pt x="23" y="24"/>
                      <a:pt x="23" y="23"/>
                    </a:cubicBezTo>
                    <a:cubicBezTo>
                      <a:pt x="23" y="22"/>
                      <a:pt x="23" y="21"/>
                      <a:pt x="22" y="20"/>
                    </a:cubicBezTo>
                    <a:cubicBezTo>
                      <a:pt x="22" y="19"/>
                      <a:pt x="21" y="19"/>
                      <a:pt x="20" y="18"/>
                    </a:cubicBezTo>
                    <a:cubicBezTo>
                      <a:pt x="19" y="17"/>
                      <a:pt x="19" y="17"/>
                      <a:pt x="18" y="16"/>
                    </a:cubicBezTo>
                    <a:cubicBezTo>
                      <a:pt x="16" y="16"/>
                      <a:pt x="15" y="17"/>
                      <a:pt x="14" y="16"/>
                    </a:cubicBezTo>
                    <a:cubicBezTo>
                      <a:pt x="13" y="15"/>
                      <a:pt x="14" y="14"/>
                      <a:pt x="14" y="13"/>
                    </a:cubicBezTo>
                    <a:cubicBezTo>
                      <a:pt x="13" y="11"/>
                      <a:pt x="13" y="9"/>
                      <a:pt x="11" y="8"/>
                    </a:cubicBezTo>
                    <a:cubicBezTo>
                      <a:pt x="10" y="7"/>
                      <a:pt x="9" y="8"/>
                      <a:pt x="8" y="8"/>
                    </a:cubicBezTo>
                    <a:cubicBezTo>
                      <a:pt x="7" y="7"/>
                      <a:pt x="7" y="6"/>
                      <a:pt x="6" y="5"/>
                    </a:cubicBezTo>
                    <a:cubicBezTo>
                      <a:pt x="5" y="4"/>
                      <a:pt x="6" y="3"/>
                      <a:pt x="5" y="2"/>
                    </a:cubicBezTo>
                    <a:cubicBezTo>
                      <a:pt x="4" y="1"/>
                      <a:pt x="3" y="0"/>
                      <a:pt x="2" y="1"/>
                    </a:cubicBezTo>
                    <a:cubicBezTo>
                      <a:pt x="1" y="1"/>
                      <a:pt x="1" y="1"/>
                      <a:pt x="1" y="2"/>
                    </a:cubicBezTo>
                    <a:cubicBezTo>
                      <a:pt x="0" y="3"/>
                      <a:pt x="1" y="4"/>
                      <a:pt x="2" y="5"/>
                    </a:cubicBezTo>
                    <a:cubicBezTo>
                      <a:pt x="2" y="7"/>
                      <a:pt x="3" y="7"/>
                      <a:pt x="4"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43" name="Freeform 675"/>
              <p:cNvSpPr>
                <a:spLocks/>
              </p:cNvSpPr>
              <p:nvPr/>
            </p:nvSpPr>
            <p:spPr bwMode="auto">
              <a:xfrm>
                <a:off x="4197" y="1614"/>
                <a:ext cx="1" cy="2"/>
              </a:xfrm>
              <a:custGeom>
                <a:avLst/>
                <a:gdLst>
                  <a:gd name="T0" fmla="*/ 0 w 1"/>
                  <a:gd name="T1" fmla="*/ 0 h 1"/>
                  <a:gd name="T2" fmla="*/ 0 w 1"/>
                  <a:gd name="T3" fmla="*/ 16 h 1"/>
                  <a:gd name="T4" fmla="*/ 0 w 1"/>
                  <a:gd name="T5" fmla="*/ 16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1"/>
                      <a:pt x="0" y="1"/>
                      <a:pt x="0" y="1"/>
                    </a:cubicBezTo>
                    <a:cubicBezTo>
                      <a:pt x="0" y="1"/>
                      <a:pt x="0" y="1"/>
                      <a:pt x="0" y="1"/>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44" name="Freeform 676"/>
              <p:cNvSpPr>
                <a:spLocks/>
              </p:cNvSpPr>
              <p:nvPr/>
            </p:nvSpPr>
            <p:spPr bwMode="auto">
              <a:xfrm>
                <a:off x="4054" y="1548"/>
                <a:ext cx="780" cy="569"/>
              </a:xfrm>
              <a:custGeom>
                <a:avLst/>
                <a:gdLst>
                  <a:gd name="T0" fmla="*/ 4885 w 389"/>
                  <a:gd name="T1" fmla="*/ 4576 h 284"/>
                  <a:gd name="T2" fmla="*/ 5288 w 389"/>
                  <a:gd name="T3" fmla="*/ 4272 h 284"/>
                  <a:gd name="T4" fmla="*/ 5709 w 389"/>
                  <a:gd name="T5" fmla="*/ 4079 h 284"/>
                  <a:gd name="T6" fmla="*/ 5903 w 389"/>
                  <a:gd name="T7" fmla="*/ 3628 h 284"/>
                  <a:gd name="T8" fmla="*/ 6048 w 389"/>
                  <a:gd name="T9" fmla="*/ 3272 h 284"/>
                  <a:gd name="T10" fmla="*/ 5935 w 389"/>
                  <a:gd name="T11" fmla="*/ 3031 h 284"/>
                  <a:gd name="T12" fmla="*/ 5677 w 389"/>
                  <a:gd name="T13" fmla="*/ 2693 h 284"/>
                  <a:gd name="T14" fmla="*/ 5532 w 389"/>
                  <a:gd name="T15" fmla="*/ 2356 h 284"/>
                  <a:gd name="T16" fmla="*/ 5644 w 389"/>
                  <a:gd name="T17" fmla="*/ 2156 h 284"/>
                  <a:gd name="T18" fmla="*/ 5336 w 389"/>
                  <a:gd name="T19" fmla="*/ 2188 h 284"/>
                  <a:gd name="T20" fmla="*/ 5045 w 389"/>
                  <a:gd name="T21" fmla="*/ 1931 h 284"/>
                  <a:gd name="T22" fmla="*/ 5272 w 389"/>
                  <a:gd name="T23" fmla="*/ 1755 h 284"/>
                  <a:gd name="T24" fmla="*/ 5464 w 389"/>
                  <a:gd name="T25" fmla="*/ 1755 h 284"/>
                  <a:gd name="T26" fmla="*/ 5580 w 389"/>
                  <a:gd name="T27" fmla="*/ 1867 h 284"/>
                  <a:gd name="T28" fmla="*/ 5853 w 389"/>
                  <a:gd name="T29" fmla="*/ 1739 h 284"/>
                  <a:gd name="T30" fmla="*/ 6144 w 389"/>
                  <a:gd name="T31" fmla="*/ 1433 h 284"/>
                  <a:gd name="T32" fmla="*/ 6144 w 389"/>
                  <a:gd name="T33" fmla="*/ 1256 h 284"/>
                  <a:gd name="T34" fmla="*/ 6224 w 389"/>
                  <a:gd name="T35" fmla="*/ 884 h 284"/>
                  <a:gd name="T36" fmla="*/ 6031 w 389"/>
                  <a:gd name="T37" fmla="*/ 739 h 284"/>
                  <a:gd name="T38" fmla="*/ 5596 w 389"/>
                  <a:gd name="T39" fmla="*/ 579 h 284"/>
                  <a:gd name="T40" fmla="*/ 5191 w 389"/>
                  <a:gd name="T41" fmla="*/ 401 h 284"/>
                  <a:gd name="T42" fmla="*/ 4804 w 389"/>
                  <a:gd name="T43" fmla="*/ 80 h 284"/>
                  <a:gd name="T44" fmla="*/ 4347 w 389"/>
                  <a:gd name="T45" fmla="*/ 0 h 284"/>
                  <a:gd name="T46" fmla="*/ 4297 w 389"/>
                  <a:gd name="T47" fmla="*/ 192 h 284"/>
                  <a:gd name="T48" fmla="*/ 4121 w 389"/>
                  <a:gd name="T49" fmla="*/ 465 h 284"/>
                  <a:gd name="T50" fmla="*/ 4201 w 389"/>
                  <a:gd name="T51" fmla="*/ 771 h 284"/>
                  <a:gd name="T52" fmla="*/ 4540 w 389"/>
                  <a:gd name="T53" fmla="*/ 787 h 284"/>
                  <a:gd name="T54" fmla="*/ 4540 w 389"/>
                  <a:gd name="T55" fmla="*/ 884 h 284"/>
                  <a:gd name="T56" fmla="*/ 4265 w 389"/>
                  <a:gd name="T57" fmla="*/ 1092 h 284"/>
                  <a:gd name="T58" fmla="*/ 4056 w 389"/>
                  <a:gd name="T59" fmla="*/ 1144 h 284"/>
                  <a:gd name="T60" fmla="*/ 4024 w 389"/>
                  <a:gd name="T61" fmla="*/ 1272 h 284"/>
                  <a:gd name="T62" fmla="*/ 3812 w 389"/>
                  <a:gd name="T63" fmla="*/ 1497 h 284"/>
                  <a:gd name="T64" fmla="*/ 3393 w 389"/>
                  <a:gd name="T65" fmla="*/ 1609 h 284"/>
                  <a:gd name="T66" fmla="*/ 3040 w 389"/>
                  <a:gd name="T67" fmla="*/ 1513 h 284"/>
                  <a:gd name="T68" fmla="*/ 2380 w 389"/>
                  <a:gd name="T69" fmla="*/ 1449 h 284"/>
                  <a:gd name="T70" fmla="*/ 1925 w 389"/>
                  <a:gd name="T71" fmla="*/ 1108 h 284"/>
                  <a:gd name="T72" fmla="*/ 1532 w 389"/>
                  <a:gd name="T73" fmla="*/ 868 h 284"/>
                  <a:gd name="T74" fmla="*/ 1145 w 389"/>
                  <a:gd name="T75" fmla="*/ 545 h 284"/>
                  <a:gd name="T76" fmla="*/ 824 w 389"/>
                  <a:gd name="T77" fmla="*/ 835 h 284"/>
                  <a:gd name="T78" fmla="*/ 644 w 389"/>
                  <a:gd name="T79" fmla="*/ 1108 h 284"/>
                  <a:gd name="T80" fmla="*/ 579 w 389"/>
                  <a:gd name="T81" fmla="*/ 1288 h 284"/>
                  <a:gd name="T82" fmla="*/ 403 w 389"/>
                  <a:gd name="T83" fmla="*/ 1657 h 284"/>
                  <a:gd name="T84" fmla="*/ 16 w 389"/>
                  <a:gd name="T85" fmla="*/ 1851 h 284"/>
                  <a:gd name="T86" fmla="*/ 225 w 389"/>
                  <a:gd name="T87" fmla="*/ 2108 h 284"/>
                  <a:gd name="T88" fmla="*/ 369 w 389"/>
                  <a:gd name="T89" fmla="*/ 2324 h 284"/>
                  <a:gd name="T90" fmla="*/ 724 w 389"/>
                  <a:gd name="T91" fmla="*/ 2548 h 284"/>
                  <a:gd name="T92" fmla="*/ 920 w 389"/>
                  <a:gd name="T93" fmla="*/ 3015 h 284"/>
                  <a:gd name="T94" fmla="*/ 1323 w 389"/>
                  <a:gd name="T95" fmla="*/ 3192 h 284"/>
                  <a:gd name="T96" fmla="*/ 1716 w 389"/>
                  <a:gd name="T97" fmla="*/ 3416 h 284"/>
                  <a:gd name="T98" fmla="*/ 2087 w 389"/>
                  <a:gd name="T99" fmla="*/ 3436 h 284"/>
                  <a:gd name="T100" fmla="*/ 2412 w 389"/>
                  <a:gd name="T101" fmla="*/ 3436 h 284"/>
                  <a:gd name="T102" fmla="*/ 2847 w 389"/>
                  <a:gd name="T103" fmla="*/ 3336 h 284"/>
                  <a:gd name="T104" fmla="*/ 3200 w 389"/>
                  <a:gd name="T105" fmla="*/ 3452 h 284"/>
                  <a:gd name="T106" fmla="*/ 3296 w 389"/>
                  <a:gd name="T107" fmla="*/ 3999 h 284"/>
                  <a:gd name="T108" fmla="*/ 3505 w 389"/>
                  <a:gd name="T109" fmla="*/ 4272 h 284"/>
                  <a:gd name="T110" fmla="*/ 3844 w 389"/>
                  <a:gd name="T111" fmla="*/ 4400 h 284"/>
                  <a:gd name="T112" fmla="*/ 4056 w 389"/>
                  <a:gd name="T113" fmla="*/ 4239 h 284"/>
                  <a:gd name="T114" fmla="*/ 4427 w 389"/>
                  <a:gd name="T115" fmla="*/ 4239 h 2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9"/>
                  <a:gd name="T175" fmla="*/ 0 h 284"/>
                  <a:gd name="T176" fmla="*/ 389 w 389"/>
                  <a:gd name="T177" fmla="*/ 284 h 2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9" h="284">
                    <a:moveTo>
                      <a:pt x="286" y="273"/>
                    </a:moveTo>
                    <a:cubicBezTo>
                      <a:pt x="287" y="274"/>
                      <a:pt x="287" y="274"/>
                      <a:pt x="287" y="274"/>
                    </a:cubicBezTo>
                    <a:cubicBezTo>
                      <a:pt x="288" y="273"/>
                      <a:pt x="289" y="272"/>
                      <a:pt x="291" y="272"/>
                    </a:cubicBezTo>
                    <a:cubicBezTo>
                      <a:pt x="292" y="273"/>
                      <a:pt x="293" y="273"/>
                      <a:pt x="294" y="274"/>
                    </a:cubicBezTo>
                    <a:cubicBezTo>
                      <a:pt x="295" y="274"/>
                      <a:pt x="295" y="273"/>
                      <a:pt x="296" y="273"/>
                    </a:cubicBezTo>
                    <a:cubicBezTo>
                      <a:pt x="298" y="274"/>
                      <a:pt x="296" y="276"/>
                      <a:pt x="296" y="278"/>
                    </a:cubicBezTo>
                    <a:cubicBezTo>
                      <a:pt x="297" y="280"/>
                      <a:pt x="297" y="281"/>
                      <a:pt x="298" y="282"/>
                    </a:cubicBezTo>
                    <a:cubicBezTo>
                      <a:pt x="299" y="283"/>
                      <a:pt x="300" y="284"/>
                      <a:pt x="302" y="284"/>
                    </a:cubicBezTo>
                    <a:cubicBezTo>
                      <a:pt x="303" y="284"/>
                      <a:pt x="304" y="283"/>
                      <a:pt x="305" y="282"/>
                    </a:cubicBezTo>
                    <a:cubicBezTo>
                      <a:pt x="306" y="281"/>
                      <a:pt x="305" y="279"/>
                      <a:pt x="305" y="277"/>
                    </a:cubicBezTo>
                    <a:cubicBezTo>
                      <a:pt x="305" y="276"/>
                      <a:pt x="305" y="275"/>
                      <a:pt x="305" y="274"/>
                    </a:cubicBezTo>
                    <a:cubicBezTo>
                      <a:pt x="306" y="270"/>
                      <a:pt x="311" y="273"/>
                      <a:pt x="314" y="272"/>
                    </a:cubicBezTo>
                    <a:cubicBezTo>
                      <a:pt x="317" y="271"/>
                      <a:pt x="318" y="271"/>
                      <a:pt x="321" y="269"/>
                    </a:cubicBezTo>
                    <a:cubicBezTo>
                      <a:pt x="321" y="269"/>
                      <a:pt x="321" y="269"/>
                      <a:pt x="321" y="269"/>
                    </a:cubicBezTo>
                    <a:cubicBezTo>
                      <a:pt x="323" y="269"/>
                      <a:pt x="324" y="269"/>
                      <a:pt x="325" y="268"/>
                    </a:cubicBezTo>
                    <a:cubicBezTo>
                      <a:pt x="326" y="267"/>
                      <a:pt x="325" y="266"/>
                      <a:pt x="327" y="265"/>
                    </a:cubicBezTo>
                    <a:cubicBezTo>
                      <a:pt x="327" y="265"/>
                      <a:pt x="328" y="266"/>
                      <a:pt x="329" y="266"/>
                    </a:cubicBezTo>
                    <a:cubicBezTo>
                      <a:pt x="330" y="266"/>
                      <a:pt x="331" y="266"/>
                      <a:pt x="332" y="266"/>
                    </a:cubicBezTo>
                    <a:cubicBezTo>
                      <a:pt x="335" y="266"/>
                      <a:pt x="336" y="265"/>
                      <a:pt x="338" y="263"/>
                    </a:cubicBezTo>
                    <a:cubicBezTo>
                      <a:pt x="340" y="262"/>
                      <a:pt x="341" y="261"/>
                      <a:pt x="342" y="260"/>
                    </a:cubicBezTo>
                    <a:cubicBezTo>
                      <a:pt x="344" y="260"/>
                      <a:pt x="346" y="262"/>
                      <a:pt x="347" y="260"/>
                    </a:cubicBezTo>
                    <a:cubicBezTo>
                      <a:pt x="348" y="259"/>
                      <a:pt x="347" y="258"/>
                      <a:pt x="348" y="257"/>
                    </a:cubicBezTo>
                    <a:cubicBezTo>
                      <a:pt x="348" y="257"/>
                      <a:pt x="349" y="256"/>
                      <a:pt x="350" y="256"/>
                    </a:cubicBezTo>
                    <a:cubicBezTo>
                      <a:pt x="351" y="255"/>
                      <a:pt x="352" y="254"/>
                      <a:pt x="353" y="253"/>
                    </a:cubicBezTo>
                    <a:cubicBezTo>
                      <a:pt x="354" y="252"/>
                      <a:pt x="355" y="252"/>
                      <a:pt x="356" y="251"/>
                    </a:cubicBezTo>
                    <a:cubicBezTo>
                      <a:pt x="356" y="250"/>
                      <a:pt x="356" y="249"/>
                      <a:pt x="357" y="248"/>
                    </a:cubicBezTo>
                    <a:cubicBezTo>
                      <a:pt x="358" y="246"/>
                      <a:pt x="360" y="247"/>
                      <a:pt x="361" y="245"/>
                    </a:cubicBezTo>
                    <a:cubicBezTo>
                      <a:pt x="362" y="244"/>
                      <a:pt x="361" y="242"/>
                      <a:pt x="362" y="241"/>
                    </a:cubicBezTo>
                    <a:cubicBezTo>
                      <a:pt x="363" y="240"/>
                      <a:pt x="364" y="240"/>
                      <a:pt x="365" y="239"/>
                    </a:cubicBezTo>
                    <a:cubicBezTo>
                      <a:pt x="367" y="237"/>
                      <a:pt x="365" y="235"/>
                      <a:pt x="365" y="233"/>
                    </a:cubicBezTo>
                    <a:cubicBezTo>
                      <a:pt x="365" y="231"/>
                      <a:pt x="365" y="230"/>
                      <a:pt x="365" y="228"/>
                    </a:cubicBezTo>
                    <a:cubicBezTo>
                      <a:pt x="365" y="227"/>
                      <a:pt x="365" y="226"/>
                      <a:pt x="365" y="225"/>
                    </a:cubicBezTo>
                    <a:cubicBezTo>
                      <a:pt x="366" y="223"/>
                      <a:pt x="367" y="223"/>
                      <a:pt x="367" y="221"/>
                    </a:cubicBezTo>
                    <a:cubicBezTo>
                      <a:pt x="368" y="219"/>
                      <a:pt x="367" y="217"/>
                      <a:pt x="369" y="216"/>
                    </a:cubicBezTo>
                    <a:cubicBezTo>
                      <a:pt x="370" y="215"/>
                      <a:pt x="371" y="216"/>
                      <a:pt x="372" y="215"/>
                    </a:cubicBezTo>
                    <a:cubicBezTo>
                      <a:pt x="372" y="214"/>
                      <a:pt x="373" y="214"/>
                      <a:pt x="373" y="213"/>
                    </a:cubicBezTo>
                    <a:cubicBezTo>
                      <a:pt x="373" y="213"/>
                      <a:pt x="373" y="212"/>
                      <a:pt x="373" y="212"/>
                    </a:cubicBezTo>
                    <a:cubicBezTo>
                      <a:pt x="373" y="211"/>
                      <a:pt x="374" y="210"/>
                      <a:pt x="373" y="209"/>
                    </a:cubicBezTo>
                    <a:cubicBezTo>
                      <a:pt x="373" y="208"/>
                      <a:pt x="373" y="208"/>
                      <a:pt x="373" y="207"/>
                    </a:cubicBezTo>
                    <a:cubicBezTo>
                      <a:pt x="372" y="205"/>
                      <a:pt x="374" y="205"/>
                      <a:pt x="374" y="203"/>
                    </a:cubicBezTo>
                    <a:cubicBezTo>
                      <a:pt x="374" y="201"/>
                      <a:pt x="374" y="200"/>
                      <a:pt x="372" y="199"/>
                    </a:cubicBezTo>
                    <a:cubicBezTo>
                      <a:pt x="371" y="198"/>
                      <a:pt x="371" y="199"/>
                      <a:pt x="370" y="198"/>
                    </a:cubicBezTo>
                    <a:cubicBezTo>
                      <a:pt x="368" y="198"/>
                      <a:pt x="367" y="198"/>
                      <a:pt x="365" y="198"/>
                    </a:cubicBezTo>
                    <a:cubicBezTo>
                      <a:pt x="364" y="198"/>
                      <a:pt x="361" y="198"/>
                      <a:pt x="362" y="197"/>
                    </a:cubicBezTo>
                    <a:cubicBezTo>
                      <a:pt x="362" y="196"/>
                      <a:pt x="363" y="196"/>
                      <a:pt x="364" y="196"/>
                    </a:cubicBezTo>
                    <a:cubicBezTo>
                      <a:pt x="366" y="195"/>
                      <a:pt x="368" y="195"/>
                      <a:pt x="369" y="193"/>
                    </a:cubicBezTo>
                    <a:cubicBezTo>
                      <a:pt x="369" y="192"/>
                      <a:pt x="369" y="191"/>
                      <a:pt x="368" y="190"/>
                    </a:cubicBezTo>
                    <a:cubicBezTo>
                      <a:pt x="368" y="189"/>
                      <a:pt x="367" y="189"/>
                      <a:pt x="367" y="188"/>
                    </a:cubicBezTo>
                    <a:cubicBezTo>
                      <a:pt x="367" y="187"/>
                      <a:pt x="367" y="186"/>
                      <a:pt x="367" y="186"/>
                    </a:cubicBezTo>
                    <a:cubicBezTo>
                      <a:pt x="367" y="184"/>
                      <a:pt x="366" y="184"/>
                      <a:pt x="366" y="182"/>
                    </a:cubicBezTo>
                    <a:cubicBezTo>
                      <a:pt x="366" y="181"/>
                      <a:pt x="366" y="180"/>
                      <a:pt x="365" y="179"/>
                    </a:cubicBezTo>
                    <a:cubicBezTo>
                      <a:pt x="364" y="178"/>
                      <a:pt x="363" y="179"/>
                      <a:pt x="361" y="178"/>
                    </a:cubicBezTo>
                    <a:cubicBezTo>
                      <a:pt x="359" y="178"/>
                      <a:pt x="358" y="177"/>
                      <a:pt x="357" y="176"/>
                    </a:cubicBezTo>
                    <a:cubicBezTo>
                      <a:pt x="356" y="176"/>
                      <a:pt x="356" y="175"/>
                      <a:pt x="355" y="174"/>
                    </a:cubicBezTo>
                    <a:cubicBezTo>
                      <a:pt x="354" y="173"/>
                      <a:pt x="354" y="172"/>
                      <a:pt x="353" y="171"/>
                    </a:cubicBezTo>
                    <a:cubicBezTo>
                      <a:pt x="352" y="169"/>
                      <a:pt x="352" y="168"/>
                      <a:pt x="351" y="167"/>
                    </a:cubicBezTo>
                    <a:cubicBezTo>
                      <a:pt x="350" y="166"/>
                      <a:pt x="350" y="165"/>
                      <a:pt x="349" y="164"/>
                    </a:cubicBezTo>
                    <a:cubicBezTo>
                      <a:pt x="348" y="163"/>
                      <a:pt x="348" y="163"/>
                      <a:pt x="348" y="162"/>
                    </a:cubicBezTo>
                    <a:cubicBezTo>
                      <a:pt x="347" y="161"/>
                      <a:pt x="346" y="160"/>
                      <a:pt x="345" y="159"/>
                    </a:cubicBezTo>
                    <a:cubicBezTo>
                      <a:pt x="344" y="159"/>
                      <a:pt x="343" y="158"/>
                      <a:pt x="342" y="158"/>
                    </a:cubicBezTo>
                    <a:cubicBezTo>
                      <a:pt x="341" y="158"/>
                      <a:pt x="341" y="158"/>
                      <a:pt x="340" y="157"/>
                    </a:cubicBezTo>
                    <a:cubicBezTo>
                      <a:pt x="339" y="157"/>
                      <a:pt x="339" y="156"/>
                      <a:pt x="338" y="155"/>
                    </a:cubicBezTo>
                    <a:cubicBezTo>
                      <a:pt x="338" y="153"/>
                      <a:pt x="339" y="152"/>
                      <a:pt x="339" y="151"/>
                    </a:cubicBezTo>
                    <a:cubicBezTo>
                      <a:pt x="340" y="148"/>
                      <a:pt x="342" y="148"/>
                      <a:pt x="342" y="146"/>
                    </a:cubicBezTo>
                    <a:cubicBezTo>
                      <a:pt x="343" y="145"/>
                      <a:pt x="343" y="144"/>
                      <a:pt x="343" y="144"/>
                    </a:cubicBezTo>
                    <a:cubicBezTo>
                      <a:pt x="343" y="143"/>
                      <a:pt x="344" y="142"/>
                      <a:pt x="344" y="142"/>
                    </a:cubicBezTo>
                    <a:cubicBezTo>
                      <a:pt x="344" y="142"/>
                      <a:pt x="345" y="141"/>
                      <a:pt x="345" y="141"/>
                    </a:cubicBezTo>
                    <a:cubicBezTo>
                      <a:pt x="346" y="141"/>
                      <a:pt x="347" y="141"/>
                      <a:pt x="348" y="141"/>
                    </a:cubicBezTo>
                    <a:cubicBezTo>
                      <a:pt x="350" y="141"/>
                      <a:pt x="351" y="140"/>
                      <a:pt x="351" y="139"/>
                    </a:cubicBezTo>
                    <a:cubicBezTo>
                      <a:pt x="353" y="138"/>
                      <a:pt x="353" y="137"/>
                      <a:pt x="353" y="136"/>
                    </a:cubicBezTo>
                    <a:cubicBezTo>
                      <a:pt x="353" y="135"/>
                      <a:pt x="353" y="134"/>
                      <a:pt x="353" y="134"/>
                    </a:cubicBezTo>
                    <a:cubicBezTo>
                      <a:pt x="352" y="133"/>
                      <a:pt x="351" y="133"/>
                      <a:pt x="349" y="134"/>
                    </a:cubicBezTo>
                    <a:cubicBezTo>
                      <a:pt x="348" y="134"/>
                      <a:pt x="348" y="134"/>
                      <a:pt x="347" y="134"/>
                    </a:cubicBezTo>
                    <a:cubicBezTo>
                      <a:pt x="345" y="134"/>
                      <a:pt x="345" y="133"/>
                      <a:pt x="343" y="132"/>
                    </a:cubicBezTo>
                    <a:cubicBezTo>
                      <a:pt x="342" y="132"/>
                      <a:pt x="341" y="132"/>
                      <a:pt x="340" y="132"/>
                    </a:cubicBezTo>
                    <a:cubicBezTo>
                      <a:pt x="338" y="132"/>
                      <a:pt x="337" y="132"/>
                      <a:pt x="336" y="132"/>
                    </a:cubicBezTo>
                    <a:cubicBezTo>
                      <a:pt x="335" y="133"/>
                      <a:pt x="334" y="132"/>
                      <a:pt x="334" y="133"/>
                    </a:cubicBezTo>
                    <a:cubicBezTo>
                      <a:pt x="333" y="134"/>
                      <a:pt x="334" y="134"/>
                      <a:pt x="333" y="135"/>
                    </a:cubicBezTo>
                    <a:cubicBezTo>
                      <a:pt x="333" y="135"/>
                      <a:pt x="333" y="136"/>
                      <a:pt x="332" y="136"/>
                    </a:cubicBezTo>
                    <a:cubicBezTo>
                      <a:pt x="331" y="137"/>
                      <a:pt x="331" y="136"/>
                      <a:pt x="330" y="136"/>
                    </a:cubicBezTo>
                    <a:cubicBezTo>
                      <a:pt x="329" y="136"/>
                      <a:pt x="329" y="135"/>
                      <a:pt x="328" y="135"/>
                    </a:cubicBezTo>
                    <a:cubicBezTo>
                      <a:pt x="327" y="134"/>
                      <a:pt x="327" y="134"/>
                      <a:pt x="326" y="133"/>
                    </a:cubicBezTo>
                    <a:cubicBezTo>
                      <a:pt x="325" y="132"/>
                      <a:pt x="325" y="132"/>
                      <a:pt x="324" y="131"/>
                    </a:cubicBezTo>
                    <a:cubicBezTo>
                      <a:pt x="324" y="130"/>
                      <a:pt x="324" y="129"/>
                      <a:pt x="323" y="129"/>
                    </a:cubicBezTo>
                    <a:cubicBezTo>
                      <a:pt x="322" y="127"/>
                      <a:pt x="320" y="129"/>
                      <a:pt x="318" y="128"/>
                    </a:cubicBezTo>
                    <a:cubicBezTo>
                      <a:pt x="317" y="127"/>
                      <a:pt x="317" y="126"/>
                      <a:pt x="315" y="125"/>
                    </a:cubicBezTo>
                    <a:cubicBezTo>
                      <a:pt x="314" y="125"/>
                      <a:pt x="314" y="125"/>
                      <a:pt x="313" y="124"/>
                    </a:cubicBezTo>
                    <a:cubicBezTo>
                      <a:pt x="312" y="122"/>
                      <a:pt x="311" y="120"/>
                      <a:pt x="312" y="120"/>
                    </a:cubicBezTo>
                    <a:cubicBezTo>
                      <a:pt x="313" y="119"/>
                      <a:pt x="314" y="120"/>
                      <a:pt x="315" y="120"/>
                    </a:cubicBezTo>
                    <a:cubicBezTo>
                      <a:pt x="316" y="120"/>
                      <a:pt x="317" y="120"/>
                      <a:pt x="318" y="120"/>
                    </a:cubicBezTo>
                    <a:cubicBezTo>
                      <a:pt x="319" y="120"/>
                      <a:pt x="321" y="120"/>
                      <a:pt x="322" y="119"/>
                    </a:cubicBezTo>
                    <a:cubicBezTo>
                      <a:pt x="323" y="119"/>
                      <a:pt x="323" y="118"/>
                      <a:pt x="323" y="117"/>
                    </a:cubicBezTo>
                    <a:cubicBezTo>
                      <a:pt x="323" y="116"/>
                      <a:pt x="321" y="116"/>
                      <a:pt x="321" y="115"/>
                    </a:cubicBezTo>
                    <a:cubicBezTo>
                      <a:pt x="320" y="114"/>
                      <a:pt x="322" y="114"/>
                      <a:pt x="323" y="113"/>
                    </a:cubicBezTo>
                    <a:cubicBezTo>
                      <a:pt x="324" y="112"/>
                      <a:pt x="324" y="112"/>
                      <a:pt x="324" y="112"/>
                    </a:cubicBezTo>
                    <a:cubicBezTo>
                      <a:pt x="325" y="111"/>
                      <a:pt x="326" y="110"/>
                      <a:pt x="326" y="109"/>
                    </a:cubicBezTo>
                    <a:cubicBezTo>
                      <a:pt x="327" y="108"/>
                      <a:pt x="326" y="107"/>
                      <a:pt x="327" y="106"/>
                    </a:cubicBezTo>
                    <a:cubicBezTo>
                      <a:pt x="327" y="106"/>
                      <a:pt x="327" y="106"/>
                      <a:pt x="327" y="106"/>
                    </a:cubicBezTo>
                    <a:cubicBezTo>
                      <a:pt x="328" y="105"/>
                      <a:pt x="329" y="105"/>
                      <a:pt x="330" y="105"/>
                    </a:cubicBezTo>
                    <a:cubicBezTo>
                      <a:pt x="332" y="105"/>
                      <a:pt x="332" y="103"/>
                      <a:pt x="334" y="103"/>
                    </a:cubicBezTo>
                    <a:cubicBezTo>
                      <a:pt x="334" y="104"/>
                      <a:pt x="334" y="104"/>
                      <a:pt x="335" y="104"/>
                    </a:cubicBezTo>
                    <a:cubicBezTo>
                      <a:pt x="336" y="105"/>
                      <a:pt x="336" y="105"/>
                      <a:pt x="337" y="106"/>
                    </a:cubicBezTo>
                    <a:cubicBezTo>
                      <a:pt x="337" y="106"/>
                      <a:pt x="337" y="107"/>
                      <a:pt x="337" y="107"/>
                    </a:cubicBezTo>
                    <a:cubicBezTo>
                      <a:pt x="338" y="108"/>
                      <a:pt x="338" y="108"/>
                      <a:pt x="338" y="109"/>
                    </a:cubicBezTo>
                    <a:cubicBezTo>
                      <a:pt x="338" y="110"/>
                      <a:pt x="338" y="111"/>
                      <a:pt x="337" y="112"/>
                    </a:cubicBezTo>
                    <a:cubicBezTo>
                      <a:pt x="336" y="113"/>
                      <a:pt x="335" y="114"/>
                      <a:pt x="336" y="115"/>
                    </a:cubicBezTo>
                    <a:cubicBezTo>
                      <a:pt x="336" y="116"/>
                      <a:pt x="336" y="116"/>
                      <a:pt x="337" y="117"/>
                    </a:cubicBezTo>
                    <a:cubicBezTo>
                      <a:pt x="337" y="118"/>
                      <a:pt x="337" y="118"/>
                      <a:pt x="337" y="119"/>
                    </a:cubicBezTo>
                    <a:cubicBezTo>
                      <a:pt x="337" y="121"/>
                      <a:pt x="335" y="122"/>
                      <a:pt x="337" y="123"/>
                    </a:cubicBezTo>
                    <a:cubicBezTo>
                      <a:pt x="338" y="124"/>
                      <a:pt x="339" y="123"/>
                      <a:pt x="340" y="122"/>
                    </a:cubicBezTo>
                    <a:cubicBezTo>
                      <a:pt x="341" y="121"/>
                      <a:pt x="341" y="120"/>
                      <a:pt x="342" y="119"/>
                    </a:cubicBezTo>
                    <a:cubicBezTo>
                      <a:pt x="343" y="117"/>
                      <a:pt x="344" y="117"/>
                      <a:pt x="345" y="116"/>
                    </a:cubicBezTo>
                    <a:cubicBezTo>
                      <a:pt x="346" y="116"/>
                      <a:pt x="347" y="116"/>
                      <a:pt x="348" y="115"/>
                    </a:cubicBezTo>
                    <a:cubicBezTo>
                      <a:pt x="349" y="115"/>
                      <a:pt x="350" y="114"/>
                      <a:pt x="352" y="114"/>
                    </a:cubicBezTo>
                    <a:cubicBezTo>
                      <a:pt x="352" y="114"/>
                      <a:pt x="353" y="114"/>
                      <a:pt x="353" y="114"/>
                    </a:cubicBezTo>
                    <a:cubicBezTo>
                      <a:pt x="354" y="114"/>
                      <a:pt x="354" y="114"/>
                      <a:pt x="354" y="114"/>
                    </a:cubicBezTo>
                    <a:cubicBezTo>
                      <a:pt x="354" y="113"/>
                      <a:pt x="354" y="113"/>
                      <a:pt x="355" y="112"/>
                    </a:cubicBezTo>
                    <a:cubicBezTo>
                      <a:pt x="355" y="111"/>
                      <a:pt x="356" y="110"/>
                      <a:pt x="356" y="110"/>
                    </a:cubicBezTo>
                    <a:cubicBezTo>
                      <a:pt x="357" y="109"/>
                      <a:pt x="358" y="109"/>
                      <a:pt x="359" y="109"/>
                    </a:cubicBezTo>
                    <a:cubicBezTo>
                      <a:pt x="360" y="109"/>
                      <a:pt x="361" y="109"/>
                      <a:pt x="362" y="108"/>
                    </a:cubicBezTo>
                    <a:cubicBezTo>
                      <a:pt x="364" y="108"/>
                      <a:pt x="365" y="107"/>
                      <a:pt x="367" y="106"/>
                    </a:cubicBezTo>
                    <a:cubicBezTo>
                      <a:pt x="367" y="106"/>
                      <a:pt x="367" y="106"/>
                      <a:pt x="367" y="106"/>
                    </a:cubicBezTo>
                    <a:cubicBezTo>
                      <a:pt x="368" y="106"/>
                      <a:pt x="369" y="105"/>
                      <a:pt x="370" y="104"/>
                    </a:cubicBezTo>
                    <a:cubicBezTo>
                      <a:pt x="371" y="103"/>
                      <a:pt x="371" y="102"/>
                      <a:pt x="372" y="101"/>
                    </a:cubicBezTo>
                    <a:cubicBezTo>
                      <a:pt x="374" y="99"/>
                      <a:pt x="374" y="97"/>
                      <a:pt x="376" y="95"/>
                    </a:cubicBezTo>
                    <a:cubicBezTo>
                      <a:pt x="377" y="94"/>
                      <a:pt x="378" y="93"/>
                      <a:pt x="378" y="92"/>
                    </a:cubicBezTo>
                    <a:cubicBezTo>
                      <a:pt x="379" y="91"/>
                      <a:pt x="377" y="89"/>
                      <a:pt x="378" y="89"/>
                    </a:cubicBezTo>
                    <a:cubicBezTo>
                      <a:pt x="379" y="88"/>
                      <a:pt x="379" y="89"/>
                      <a:pt x="380" y="89"/>
                    </a:cubicBezTo>
                    <a:cubicBezTo>
                      <a:pt x="381" y="90"/>
                      <a:pt x="381" y="93"/>
                      <a:pt x="382" y="92"/>
                    </a:cubicBezTo>
                    <a:cubicBezTo>
                      <a:pt x="383" y="92"/>
                      <a:pt x="382" y="90"/>
                      <a:pt x="383" y="90"/>
                    </a:cubicBezTo>
                    <a:cubicBezTo>
                      <a:pt x="384" y="90"/>
                      <a:pt x="384" y="91"/>
                      <a:pt x="385" y="91"/>
                    </a:cubicBezTo>
                    <a:cubicBezTo>
                      <a:pt x="387" y="91"/>
                      <a:pt x="387" y="91"/>
                      <a:pt x="387" y="91"/>
                    </a:cubicBezTo>
                    <a:cubicBezTo>
                      <a:pt x="387" y="90"/>
                      <a:pt x="386" y="90"/>
                      <a:pt x="386" y="89"/>
                    </a:cubicBezTo>
                    <a:cubicBezTo>
                      <a:pt x="385" y="87"/>
                      <a:pt x="385" y="87"/>
                      <a:pt x="385" y="85"/>
                    </a:cubicBezTo>
                    <a:cubicBezTo>
                      <a:pt x="384" y="84"/>
                      <a:pt x="384" y="83"/>
                      <a:pt x="383" y="81"/>
                    </a:cubicBezTo>
                    <a:cubicBezTo>
                      <a:pt x="382" y="80"/>
                      <a:pt x="381" y="80"/>
                      <a:pt x="380" y="78"/>
                    </a:cubicBezTo>
                    <a:cubicBezTo>
                      <a:pt x="379" y="76"/>
                      <a:pt x="379" y="75"/>
                      <a:pt x="379" y="73"/>
                    </a:cubicBezTo>
                    <a:cubicBezTo>
                      <a:pt x="379" y="72"/>
                      <a:pt x="379" y="72"/>
                      <a:pt x="378" y="71"/>
                    </a:cubicBezTo>
                    <a:cubicBezTo>
                      <a:pt x="378" y="70"/>
                      <a:pt x="378" y="69"/>
                      <a:pt x="379" y="68"/>
                    </a:cubicBezTo>
                    <a:cubicBezTo>
                      <a:pt x="380" y="67"/>
                      <a:pt x="381" y="68"/>
                      <a:pt x="383" y="68"/>
                    </a:cubicBezTo>
                    <a:cubicBezTo>
                      <a:pt x="385" y="67"/>
                      <a:pt x="387" y="68"/>
                      <a:pt x="388" y="66"/>
                    </a:cubicBezTo>
                    <a:cubicBezTo>
                      <a:pt x="389" y="65"/>
                      <a:pt x="388" y="63"/>
                      <a:pt x="387" y="62"/>
                    </a:cubicBezTo>
                    <a:cubicBezTo>
                      <a:pt x="387" y="60"/>
                      <a:pt x="387" y="59"/>
                      <a:pt x="386" y="58"/>
                    </a:cubicBezTo>
                    <a:cubicBezTo>
                      <a:pt x="385" y="57"/>
                      <a:pt x="385" y="56"/>
                      <a:pt x="385" y="55"/>
                    </a:cubicBezTo>
                    <a:cubicBezTo>
                      <a:pt x="384" y="54"/>
                      <a:pt x="383" y="53"/>
                      <a:pt x="383" y="52"/>
                    </a:cubicBezTo>
                    <a:cubicBezTo>
                      <a:pt x="383" y="51"/>
                      <a:pt x="384" y="51"/>
                      <a:pt x="384" y="50"/>
                    </a:cubicBezTo>
                    <a:cubicBezTo>
                      <a:pt x="384" y="49"/>
                      <a:pt x="384" y="48"/>
                      <a:pt x="384" y="48"/>
                    </a:cubicBezTo>
                    <a:cubicBezTo>
                      <a:pt x="384" y="47"/>
                      <a:pt x="382" y="47"/>
                      <a:pt x="382" y="46"/>
                    </a:cubicBezTo>
                    <a:cubicBezTo>
                      <a:pt x="381" y="46"/>
                      <a:pt x="381" y="45"/>
                      <a:pt x="381" y="44"/>
                    </a:cubicBezTo>
                    <a:cubicBezTo>
                      <a:pt x="380" y="43"/>
                      <a:pt x="380" y="43"/>
                      <a:pt x="379" y="43"/>
                    </a:cubicBezTo>
                    <a:cubicBezTo>
                      <a:pt x="378" y="43"/>
                      <a:pt x="377" y="43"/>
                      <a:pt x="376" y="44"/>
                    </a:cubicBezTo>
                    <a:cubicBezTo>
                      <a:pt x="374" y="44"/>
                      <a:pt x="374" y="46"/>
                      <a:pt x="373" y="46"/>
                    </a:cubicBezTo>
                    <a:cubicBezTo>
                      <a:pt x="371" y="47"/>
                      <a:pt x="371" y="48"/>
                      <a:pt x="369" y="48"/>
                    </a:cubicBezTo>
                    <a:cubicBezTo>
                      <a:pt x="368" y="48"/>
                      <a:pt x="367" y="48"/>
                      <a:pt x="365" y="48"/>
                    </a:cubicBezTo>
                    <a:cubicBezTo>
                      <a:pt x="364" y="48"/>
                      <a:pt x="363" y="48"/>
                      <a:pt x="362" y="48"/>
                    </a:cubicBezTo>
                    <a:cubicBezTo>
                      <a:pt x="361" y="48"/>
                      <a:pt x="360" y="47"/>
                      <a:pt x="359" y="46"/>
                    </a:cubicBezTo>
                    <a:cubicBezTo>
                      <a:pt x="358" y="45"/>
                      <a:pt x="357" y="45"/>
                      <a:pt x="356" y="43"/>
                    </a:cubicBezTo>
                    <a:cubicBezTo>
                      <a:pt x="355" y="42"/>
                      <a:pt x="355" y="41"/>
                      <a:pt x="353" y="40"/>
                    </a:cubicBezTo>
                    <a:cubicBezTo>
                      <a:pt x="352" y="39"/>
                      <a:pt x="351" y="39"/>
                      <a:pt x="350" y="38"/>
                    </a:cubicBezTo>
                    <a:cubicBezTo>
                      <a:pt x="348" y="37"/>
                      <a:pt x="347" y="36"/>
                      <a:pt x="346" y="36"/>
                    </a:cubicBezTo>
                    <a:cubicBezTo>
                      <a:pt x="345" y="35"/>
                      <a:pt x="345" y="35"/>
                      <a:pt x="344" y="35"/>
                    </a:cubicBezTo>
                    <a:cubicBezTo>
                      <a:pt x="344" y="35"/>
                      <a:pt x="343" y="35"/>
                      <a:pt x="343" y="35"/>
                    </a:cubicBezTo>
                    <a:cubicBezTo>
                      <a:pt x="341" y="34"/>
                      <a:pt x="340" y="34"/>
                      <a:pt x="338" y="34"/>
                    </a:cubicBezTo>
                    <a:cubicBezTo>
                      <a:pt x="336" y="33"/>
                      <a:pt x="335" y="32"/>
                      <a:pt x="333" y="32"/>
                    </a:cubicBezTo>
                    <a:cubicBezTo>
                      <a:pt x="332" y="32"/>
                      <a:pt x="331" y="32"/>
                      <a:pt x="330" y="32"/>
                    </a:cubicBezTo>
                    <a:cubicBezTo>
                      <a:pt x="329" y="32"/>
                      <a:pt x="328" y="31"/>
                      <a:pt x="327" y="31"/>
                    </a:cubicBezTo>
                    <a:cubicBezTo>
                      <a:pt x="326" y="31"/>
                      <a:pt x="326" y="30"/>
                      <a:pt x="325" y="30"/>
                    </a:cubicBezTo>
                    <a:cubicBezTo>
                      <a:pt x="323" y="28"/>
                      <a:pt x="323" y="26"/>
                      <a:pt x="321" y="25"/>
                    </a:cubicBezTo>
                    <a:cubicBezTo>
                      <a:pt x="319" y="23"/>
                      <a:pt x="318" y="22"/>
                      <a:pt x="316" y="20"/>
                    </a:cubicBezTo>
                    <a:cubicBezTo>
                      <a:pt x="314" y="19"/>
                      <a:pt x="313" y="18"/>
                      <a:pt x="312" y="17"/>
                    </a:cubicBezTo>
                    <a:cubicBezTo>
                      <a:pt x="310" y="16"/>
                      <a:pt x="309" y="15"/>
                      <a:pt x="308" y="14"/>
                    </a:cubicBezTo>
                    <a:cubicBezTo>
                      <a:pt x="307" y="13"/>
                      <a:pt x="307" y="12"/>
                      <a:pt x="306" y="11"/>
                    </a:cubicBezTo>
                    <a:cubicBezTo>
                      <a:pt x="306" y="11"/>
                      <a:pt x="306" y="10"/>
                      <a:pt x="305" y="9"/>
                    </a:cubicBezTo>
                    <a:cubicBezTo>
                      <a:pt x="304" y="9"/>
                      <a:pt x="304" y="9"/>
                      <a:pt x="303" y="9"/>
                    </a:cubicBezTo>
                    <a:cubicBezTo>
                      <a:pt x="302" y="9"/>
                      <a:pt x="302" y="9"/>
                      <a:pt x="301" y="8"/>
                    </a:cubicBezTo>
                    <a:cubicBezTo>
                      <a:pt x="299" y="7"/>
                      <a:pt x="299" y="6"/>
                      <a:pt x="297" y="5"/>
                    </a:cubicBezTo>
                    <a:cubicBezTo>
                      <a:pt x="296" y="4"/>
                      <a:pt x="296" y="4"/>
                      <a:pt x="295" y="4"/>
                    </a:cubicBezTo>
                    <a:cubicBezTo>
                      <a:pt x="293" y="3"/>
                      <a:pt x="292" y="2"/>
                      <a:pt x="291" y="2"/>
                    </a:cubicBezTo>
                    <a:cubicBezTo>
                      <a:pt x="289" y="2"/>
                      <a:pt x="289" y="2"/>
                      <a:pt x="287" y="2"/>
                    </a:cubicBezTo>
                    <a:cubicBezTo>
                      <a:pt x="286" y="2"/>
                      <a:pt x="285" y="3"/>
                      <a:pt x="284" y="2"/>
                    </a:cubicBezTo>
                    <a:cubicBezTo>
                      <a:pt x="283" y="2"/>
                      <a:pt x="283" y="1"/>
                      <a:pt x="282" y="1"/>
                    </a:cubicBezTo>
                    <a:cubicBezTo>
                      <a:pt x="280" y="0"/>
                      <a:pt x="279" y="0"/>
                      <a:pt x="278" y="0"/>
                    </a:cubicBezTo>
                    <a:cubicBezTo>
                      <a:pt x="276" y="0"/>
                      <a:pt x="275" y="0"/>
                      <a:pt x="274" y="0"/>
                    </a:cubicBezTo>
                    <a:cubicBezTo>
                      <a:pt x="272" y="0"/>
                      <a:pt x="271" y="0"/>
                      <a:pt x="269" y="0"/>
                    </a:cubicBezTo>
                    <a:cubicBezTo>
                      <a:pt x="267" y="0"/>
                      <a:pt x="266" y="0"/>
                      <a:pt x="264" y="0"/>
                    </a:cubicBezTo>
                    <a:cubicBezTo>
                      <a:pt x="263" y="1"/>
                      <a:pt x="262" y="0"/>
                      <a:pt x="261" y="1"/>
                    </a:cubicBezTo>
                    <a:cubicBezTo>
                      <a:pt x="260" y="2"/>
                      <a:pt x="260" y="2"/>
                      <a:pt x="260" y="3"/>
                    </a:cubicBezTo>
                    <a:cubicBezTo>
                      <a:pt x="260" y="4"/>
                      <a:pt x="259" y="6"/>
                      <a:pt x="260" y="6"/>
                    </a:cubicBezTo>
                    <a:cubicBezTo>
                      <a:pt x="261" y="6"/>
                      <a:pt x="261" y="6"/>
                      <a:pt x="262" y="6"/>
                    </a:cubicBezTo>
                    <a:cubicBezTo>
                      <a:pt x="264" y="6"/>
                      <a:pt x="264" y="7"/>
                      <a:pt x="265" y="8"/>
                    </a:cubicBezTo>
                    <a:cubicBezTo>
                      <a:pt x="266" y="9"/>
                      <a:pt x="267" y="9"/>
                      <a:pt x="267" y="10"/>
                    </a:cubicBezTo>
                    <a:cubicBezTo>
                      <a:pt x="267" y="11"/>
                      <a:pt x="266" y="11"/>
                      <a:pt x="266" y="12"/>
                    </a:cubicBezTo>
                    <a:cubicBezTo>
                      <a:pt x="266" y="14"/>
                      <a:pt x="264" y="15"/>
                      <a:pt x="265" y="16"/>
                    </a:cubicBezTo>
                    <a:cubicBezTo>
                      <a:pt x="265" y="18"/>
                      <a:pt x="266" y="18"/>
                      <a:pt x="266" y="20"/>
                    </a:cubicBezTo>
                    <a:cubicBezTo>
                      <a:pt x="267" y="21"/>
                      <a:pt x="266" y="22"/>
                      <a:pt x="267" y="24"/>
                    </a:cubicBezTo>
                    <a:cubicBezTo>
                      <a:pt x="267" y="25"/>
                      <a:pt x="269" y="26"/>
                      <a:pt x="268" y="27"/>
                    </a:cubicBezTo>
                    <a:cubicBezTo>
                      <a:pt x="268" y="28"/>
                      <a:pt x="266" y="27"/>
                      <a:pt x="265" y="28"/>
                    </a:cubicBezTo>
                    <a:cubicBezTo>
                      <a:pt x="264" y="29"/>
                      <a:pt x="265" y="31"/>
                      <a:pt x="264" y="32"/>
                    </a:cubicBezTo>
                    <a:cubicBezTo>
                      <a:pt x="262" y="33"/>
                      <a:pt x="261" y="31"/>
                      <a:pt x="259" y="31"/>
                    </a:cubicBezTo>
                    <a:cubicBezTo>
                      <a:pt x="258" y="30"/>
                      <a:pt x="257" y="30"/>
                      <a:pt x="255" y="29"/>
                    </a:cubicBezTo>
                    <a:cubicBezTo>
                      <a:pt x="254" y="30"/>
                      <a:pt x="254" y="30"/>
                      <a:pt x="254" y="30"/>
                    </a:cubicBezTo>
                    <a:cubicBezTo>
                      <a:pt x="254" y="31"/>
                      <a:pt x="254" y="32"/>
                      <a:pt x="254" y="33"/>
                    </a:cubicBezTo>
                    <a:cubicBezTo>
                      <a:pt x="254" y="34"/>
                      <a:pt x="254" y="35"/>
                      <a:pt x="255" y="35"/>
                    </a:cubicBezTo>
                    <a:cubicBezTo>
                      <a:pt x="255" y="36"/>
                      <a:pt x="255" y="36"/>
                      <a:pt x="255" y="37"/>
                    </a:cubicBezTo>
                    <a:cubicBezTo>
                      <a:pt x="255" y="39"/>
                      <a:pt x="255" y="40"/>
                      <a:pt x="255" y="42"/>
                    </a:cubicBezTo>
                    <a:cubicBezTo>
                      <a:pt x="255" y="43"/>
                      <a:pt x="255" y="44"/>
                      <a:pt x="255" y="45"/>
                    </a:cubicBezTo>
                    <a:cubicBezTo>
                      <a:pt x="255" y="46"/>
                      <a:pt x="257" y="46"/>
                      <a:pt x="258" y="46"/>
                    </a:cubicBezTo>
                    <a:cubicBezTo>
                      <a:pt x="259" y="47"/>
                      <a:pt x="259" y="48"/>
                      <a:pt x="260" y="48"/>
                    </a:cubicBezTo>
                    <a:cubicBezTo>
                      <a:pt x="261" y="48"/>
                      <a:pt x="261" y="46"/>
                      <a:pt x="262" y="46"/>
                    </a:cubicBezTo>
                    <a:cubicBezTo>
                      <a:pt x="263" y="46"/>
                      <a:pt x="263" y="46"/>
                      <a:pt x="264" y="46"/>
                    </a:cubicBezTo>
                    <a:cubicBezTo>
                      <a:pt x="266" y="47"/>
                      <a:pt x="266" y="48"/>
                      <a:pt x="268" y="48"/>
                    </a:cubicBezTo>
                    <a:cubicBezTo>
                      <a:pt x="269" y="48"/>
                      <a:pt x="269" y="48"/>
                      <a:pt x="270" y="48"/>
                    </a:cubicBezTo>
                    <a:cubicBezTo>
                      <a:pt x="271" y="47"/>
                      <a:pt x="271" y="46"/>
                      <a:pt x="272" y="45"/>
                    </a:cubicBezTo>
                    <a:cubicBezTo>
                      <a:pt x="273" y="45"/>
                      <a:pt x="273" y="45"/>
                      <a:pt x="275" y="45"/>
                    </a:cubicBezTo>
                    <a:cubicBezTo>
                      <a:pt x="276" y="46"/>
                      <a:pt x="276" y="47"/>
                      <a:pt x="277" y="47"/>
                    </a:cubicBezTo>
                    <a:cubicBezTo>
                      <a:pt x="279" y="48"/>
                      <a:pt x="279" y="48"/>
                      <a:pt x="281" y="49"/>
                    </a:cubicBezTo>
                    <a:cubicBezTo>
                      <a:pt x="282" y="50"/>
                      <a:pt x="283" y="50"/>
                      <a:pt x="285" y="51"/>
                    </a:cubicBezTo>
                    <a:cubicBezTo>
                      <a:pt x="286" y="51"/>
                      <a:pt x="286" y="51"/>
                      <a:pt x="287" y="52"/>
                    </a:cubicBezTo>
                    <a:cubicBezTo>
                      <a:pt x="288" y="53"/>
                      <a:pt x="288" y="54"/>
                      <a:pt x="288" y="55"/>
                    </a:cubicBezTo>
                    <a:cubicBezTo>
                      <a:pt x="289" y="56"/>
                      <a:pt x="290" y="57"/>
                      <a:pt x="290" y="58"/>
                    </a:cubicBezTo>
                    <a:cubicBezTo>
                      <a:pt x="290" y="59"/>
                      <a:pt x="290" y="59"/>
                      <a:pt x="290" y="60"/>
                    </a:cubicBezTo>
                    <a:cubicBezTo>
                      <a:pt x="289" y="61"/>
                      <a:pt x="288" y="59"/>
                      <a:pt x="286" y="58"/>
                    </a:cubicBezTo>
                    <a:cubicBezTo>
                      <a:pt x="285" y="57"/>
                      <a:pt x="285" y="56"/>
                      <a:pt x="283" y="56"/>
                    </a:cubicBezTo>
                    <a:cubicBezTo>
                      <a:pt x="282" y="55"/>
                      <a:pt x="282" y="55"/>
                      <a:pt x="281" y="55"/>
                    </a:cubicBezTo>
                    <a:cubicBezTo>
                      <a:pt x="280" y="55"/>
                      <a:pt x="280" y="57"/>
                      <a:pt x="279" y="57"/>
                    </a:cubicBezTo>
                    <a:cubicBezTo>
                      <a:pt x="279" y="57"/>
                      <a:pt x="278" y="56"/>
                      <a:pt x="278" y="56"/>
                    </a:cubicBezTo>
                    <a:cubicBezTo>
                      <a:pt x="277" y="56"/>
                      <a:pt x="277" y="57"/>
                      <a:pt x="276" y="57"/>
                    </a:cubicBezTo>
                    <a:cubicBezTo>
                      <a:pt x="275" y="58"/>
                      <a:pt x="274" y="58"/>
                      <a:pt x="273" y="58"/>
                    </a:cubicBezTo>
                    <a:cubicBezTo>
                      <a:pt x="272" y="58"/>
                      <a:pt x="271" y="58"/>
                      <a:pt x="270" y="60"/>
                    </a:cubicBezTo>
                    <a:cubicBezTo>
                      <a:pt x="269" y="61"/>
                      <a:pt x="270" y="62"/>
                      <a:pt x="270" y="63"/>
                    </a:cubicBezTo>
                    <a:cubicBezTo>
                      <a:pt x="269" y="65"/>
                      <a:pt x="269" y="65"/>
                      <a:pt x="268" y="66"/>
                    </a:cubicBezTo>
                    <a:cubicBezTo>
                      <a:pt x="266" y="67"/>
                      <a:pt x="266" y="68"/>
                      <a:pt x="264" y="68"/>
                    </a:cubicBezTo>
                    <a:cubicBezTo>
                      <a:pt x="263" y="68"/>
                      <a:pt x="262" y="66"/>
                      <a:pt x="261" y="67"/>
                    </a:cubicBezTo>
                    <a:cubicBezTo>
                      <a:pt x="260" y="68"/>
                      <a:pt x="261" y="68"/>
                      <a:pt x="260" y="69"/>
                    </a:cubicBezTo>
                    <a:cubicBezTo>
                      <a:pt x="260" y="70"/>
                      <a:pt x="259" y="70"/>
                      <a:pt x="259" y="71"/>
                    </a:cubicBezTo>
                    <a:cubicBezTo>
                      <a:pt x="258" y="71"/>
                      <a:pt x="258" y="71"/>
                      <a:pt x="258" y="72"/>
                    </a:cubicBezTo>
                    <a:cubicBezTo>
                      <a:pt x="257" y="72"/>
                      <a:pt x="257" y="73"/>
                      <a:pt x="256" y="73"/>
                    </a:cubicBezTo>
                    <a:cubicBezTo>
                      <a:pt x="255" y="73"/>
                      <a:pt x="255" y="73"/>
                      <a:pt x="254" y="72"/>
                    </a:cubicBezTo>
                    <a:cubicBezTo>
                      <a:pt x="253" y="72"/>
                      <a:pt x="252" y="72"/>
                      <a:pt x="251" y="71"/>
                    </a:cubicBezTo>
                    <a:cubicBezTo>
                      <a:pt x="251" y="71"/>
                      <a:pt x="251" y="71"/>
                      <a:pt x="251" y="71"/>
                    </a:cubicBezTo>
                    <a:cubicBezTo>
                      <a:pt x="250" y="70"/>
                      <a:pt x="249" y="70"/>
                      <a:pt x="249" y="70"/>
                    </a:cubicBezTo>
                    <a:cubicBezTo>
                      <a:pt x="248" y="69"/>
                      <a:pt x="247" y="69"/>
                      <a:pt x="246" y="70"/>
                    </a:cubicBezTo>
                    <a:cubicBezTo>
                      <a:pt x="245" y="70"/>
                      <a:pt x="244" y="70"/>
                      <a:pt x="243" y="71"/>
                    </a:cubicBezTo>
                    <a:cubicBezTo>
                      <a:pt x="243" y="71"/>
                      <a:pt x="243" y="71"/>
                      <a:pt x="243" y="71"/>
                    </a:cubicBezTo>
                    <a:cubicBezTo>
                      <a:pt x="243" y="72"/>
                      <a:pt x="243" y="73"/>
                      <a:pt x="243" y="74"/>
                    </a:cubicBezTo>
                    <a:cubicBezTo>
                      <a:pt x="243" y="75"/>
                      <a:pt x="243" y="75"/>
                      <a:pt x="243" y="76"/>
                    </a:cubicBezTo>
                    <a:cubicBezTo>
                      <a:pt x="244" y="77"/>
                      <a:pt x="245" y="77"/>
                      <a:pt x="246" y="77"/>
                    </a:cubicBezTo>
                    <a:cubicBezTo>
                      <a:pt x="247" y="78"/>
                      <a:pt x="248" y="78"/>
                      <a:pt x="249" y="79"/>
                    </a:cubicBezTo>
                    <a:cubicBezTo>
                      <a:pt x="249" y="79"/>
                      <a:pt x="250" y="80"/>
                      <a:pt x="250" y="81"/>
                    </a:cubicBezTo>
                    <a:cubicBezTo>
                      <a:pt x="250" y="82"/>
                      <a:pt x="250" y="82"/>
                      <a:pt x="249" y="83"/>
                    </a:cubicBezTo>
                    <a:cubicBezTo>
                      <a:pt x="248" y="84"/>
                      <a:pt x="247" y="84"/>
                      <a:pt x="246" y="84"/>
                    </a:cubicBezTo>
                    <a:cubicBezTo>
                      <a:pt x="246" y="85"/>
                      <a:pt x="245" y="85"/>
                      <a:pt x="245" y="86"/>
                    </a:cubicBezTo>
                    <a:cubicBezTo>
                      <a:pt x="244" y="87"/>
                      <a:pt x="245" y="88"/>
                      <a:pt x="244" y="89"/>
                    </a:cubicBezTo>
                    <a:cubicBezTo>
                      <a:pt x="243" y="90"/>
                      <a:pt x="243" y="90"/>
                      <a:pt x="242" y="91"/>
                    </a:cubicBezTo>
                    <a:cubicBezTo>
                      <a:pt x="241" y="92"/>
                      <a:pt x="241" y="93"/>
                      <a:pt x="239" y="94"/>
                    </a:cubicBezTo>
                    <a:cubicBezTo>
                      <a:pt x="238" y="94"/>
                      <a:pt x="237" y="93"/>
                      <a:pt x="236" y="93"/>
                    </a:cubicBezTo>
                    <a:cubicBezTo>
                      <a:pt x="234" y="93"/>
                      <a:pt x="232" y="93"/>
                      <a:pt x="230" y="94"/>
                    </a:cubicBezTo>
                    <a:cubicBezTo>
                      <a:pt x="229" y="94"/>
                      <a:pt x="228" y="94"/>
                      <a:pt x="227" y="94"/>
                    </a:cubicBezTo>
                    <a:cubicBezTo>
                      <a:pt x="226" y="94"/>
                      <a:pt x="225" y="93"/>
                      <a:pt x="224" y="94"/>
                    </a:cubicBezTo>
                    <a:cubicBezTo>
                      <a:pt x="223" y="94"/>
                      <a:pt x="222" y="94"/>
                      <a:pt x="221" y="94"/>
                    </a:cubicBezTo>
                    <a:cubicBezTo>
                      <a:pt x="220" y="95"/>
                      <a:pt x="220" y="95"/>
                      <a:pt x="219" y="96"/>
                    </a:cubicBezTo>
                    <a:cubicBezTo>
                      <a:pt x="218" y="97"/>
                      <a:pt x="217" y="97"/>
                      <a:pt x="216" y="98"/>
                    </a:cubicBezTo>
                    <a:cubicBezTo>
                      <a:pt x="215" y="99"/>
                      <a:pt x="214" y="100"/>
                      <a:pt x="213" y="100"/>
                    </a:cubicBezTo>
                    <a:cubicBezTo>
                      <a:pt x="212" y="100"/>
                      <a:pt x="211" y="100"/>
                      <a:pt x="210" y="100"/>
                    </a:cubicBezTo>
                    <a:cubicBezTo>
                      <a:pt x="209" y="100"/>
                      <a:pt x="209" y="98"/>
                      <a:pt x="208" y="98"/>
                    </a:cubicBezTo>
                    <a:cubicBezTo>
                      <a:pt x="208" y="98"/>
                      <a:pt x="207" y="98"/>
                      <a:pt x="206" y="98"/>
                    </a:cubicBezTo>
                    <a:cubicBezTo>
                      <a:pt x="205" y="98"/>
                      <a:pt x="205" y="98"/>
                      <a:pt x="204" y="98"/>
                    </a:cubicBezTo>
                    <a:cubicBezTo>
                      <a:pt x="202" y="98"/>
                      <a:pt x="200" y="98"/>
                      <a:pt x="199" y="98"/>
                    </a:cubicBezTo>
                    <a:cubicBezTo>
                      <a:pt x="198" y="97"/>
                      <a:pt x="197" y="97"/>
                      <a:pt x="197" y="97"/>
                    </a:cubicBezTo>
                    <a:cubicBezTo>
                      <a:pt x="195" y="96"/>
                      <a:pt x="194" y="96"/>
                      <a:pt x="193" y="95"/>
                    </a:cubicBezTo>
                    <a:cubicBezTo>
                      <a:pt x="192" y="95"/>
                      <a:pt x="192" y="95"/>
                      <a:pt x="191" y="95"/>
                    </a:cubicBezTo>
                    <a:cubicBezTo>
                      <a:pt x="189" y="95"/>
                      <a:pt x="189" y="94"/>
                      <a:pt x="188" y="94"/>
                    </a:cubicBezTo>
                    <a:cubicBezTo>
                      <a:pt x="186" y="93"/>
                      <a:pt x="185" y="93"/>
                      <a:pt x="183" y="92"/>
                    </a:cubicBezTo>
                    <a:cubicBezTo>
                      <a:pt x="182" y="92"/>
                      <a:pt x="181" y="92"/>
                      <a:pt x="180" y="91"/>
                    </a:cubicBezTo>
                    <a:cubicBezTo>
                      <a:pt x="178" y="91"/>
                      <a:pt x="177" y="91"/>
                      <a:pt x="175" y="91"/>
                    </a:cubicBezTo>
                    <a:cubicBezTo>
                      <a:pt x="173" y="91"/>
                      <a:pt x="172" y="91"/>
                      <a:pt x="170" y="91"/>
                    </a:cubicBezTo>
                    <a:cubicBezTo>
                      <a:pt x="167" y="91"/>
                      <a:pt x="166" y="91"/>
                      <a:pt x="163" y="91"/>
                    </a:cubicBezTo>
                    <a:cubicBezTo>
                      <a:pt x="161" y="91"/>
                      <a:pt x="160" y="91"/>
                      <a:pt x="157" y="91"/>
                    </a:cubicBezTo>
                    <a:cubicBezTo>
                      <a:pt x="155" y="91"/>
                      <a:pt x="153" y="91"/>
                      <a:pt x="150" y="91"/>
                    </a:cubicBezTo>
                    <a:cubicBezTo>
                      <a:pt x="149" y="91"/>
                      <a:pt x="148" y="91"/>
                      <a:pt x="147" y="90"/>
                    </a:cubicBezTo>
                    <a:cubicBezTo>
                      <a:pt x="145" y="90"/>
                      <a:pt x="145" y="88"/>
                      <a:pt x="143" y="87"/>
                    </a:cubicBezTo>
                    <a:cubicBezTo>
                      <a:pt x="141" y="85"/>
                      <a:pt x="139" y="84"/>
                      <a:pt x="137" y="82"/>
                    </a:cubicBezTo>
                    <a:cubicBezTo>
                      <a:pt x="137" y="81"/>
                      <a:pt x="137" y="80"/>
                      <a:pt x="136" y="79"/>
                    </a:cubicBezTo>
                    <a:cubicBezTo>
                      <a:pt x="135" y="77"/>
                      <a:pt x="134" y="77"/>
                      <a:pt x="132" y="76"/>
                    </a:cubicBezTo>
                    <a:cubicBezTo>
                      <a:pt x="130" y="75"/>
                      <a:pt x="130" y="75"/>
                      <a:pt x="128" y="74"/>
                    </a:cubicBezTo>
                    <a:cubicBezTo>
                      <a:pt x="126" y="73"/>
                      <a:pt x="125" y="73"/>
                      <a:pt x="124" y="72"/>
                    </a:cubicBezTo>
                    <a:cubicBezTo>
                      <a:pt x="123" y="72"/>
                      <a:pt x="122" y="71"/>
                      <a:pt x="121" y="71"/>
                    </a:cubicBezTo>
                    <a:cubicBezTo>
                      <a:pt x="121" y="70"/>
                      <a:pt x="120" y="70"/>
                      <a:pt x="119" y="69"/>
                    </a:cubicBezTo>
                    <a:cubicBezTo>
                      <a:pt x="118" y="68"/>
                      <a:pt x="118" y="68"/>
                      <a:pt x="117" y="67"/>
                    </a:cubicBezTo>
                    <a:cubicBezTo>
                      <a:pt x="116" y="66"/>
                      <a:pt x="115" y="65"/>
                      <a:pt x="114" y="65"/>
                    </a:cubicBezTo>
                    <a:cubicBezTo>
                      <a:pt x="113" y="63"/>
                      <a:pt x="111" y="63"/>
                      <a:pt x="109" y="63"/>
                    </a:cubicBezTo>
                    <a:cubicBezTo>
                      <a:pt x="107" y="62"/>
                      <a:pt x="106" y="63"/>
                      <a:pt x="104" y="63"/>
                    </a:cubicBezTo>
                    <a:cubicBezTo>
                      <a:pt x="102" y="63"/>
                      <a:pt x="101" y="63"/>
                      <a:pt x="99" y="63"/>
                    </a:cubicBezTo>
                    <a:cubicBezTo>
                      <a:pt x="98" y="62"/>
                      <a:pt x="97" y="61"/>
                      <a:pt x="97" y="60"/>
                    </a:cubicBezTo>
                    <a:cubicBezTo>
                      <a:pt x="96" y="59"/>
                      <a:pt x="97" y="57"/>
                      <a:pt x="96" y="56"/>
                    </a:cubicBezTo>
                    <a:cubicBezTo>
                      <a:pt x="96" y="55"/>
                      <a:pt x="95" y="55"/>
                      <a:pt x="95" y="54"/>
                    </a:cubicBezTo>
                    <a:cubicBezTo>
                      <a:pt x="94" y="53"/>
                      <a:pt x="93" y="53"/>
                      <a:pt x="91" y="51"/>
                    </a:cubicBezTo>
                    <a:cubicBezTo>
                      <a:pt x="89" y="50"/>
                      <a:pt x="89" y="48"/>
                      <a:pt x="86" y="48"/>
                    </a:cubicBezTo>
                    <a:cubicBezTo>
                      <a:pt x="85" y="48"/>
                      <a:pt x="84" y="49"/>
                      <a:pt x="82" y="49"/>
                    </a:cubicBezTo>
                    <a:cubicBezTo>
                      <a:pt x="81" y="48"/>
                      <a:pt x="80" y="48"/>
                      <a:pt x="79" y="47"/>
                    </a:cubicBezTo>
                    <a:cubicBezTo>
                      <a:pt x="78" y="45"/>
                      <a:pt x="78" y="44"/>
                      <a:pt x="77" y="42"/>
                    </a:cubicBezTo>
                    <a:cubicBezTo>
                      <a:pt x="76" y="40"/>
                      <a:pt x="76" y="38"/>
                      <a:pt x="74" y="37"/>
                    </a:cubicBezTo>
                    <a:cubicBezTo>
                      <a:pt x="73" y="36"/>
                      <a:pt x="72" y="37"/>
                      <a:pt x="71" y="36"/>
                    </a:cubicBezTo>
                    <a:cubicBezTo>
                      <a:pt x="70" y="35"/>
                      <a:pt x="71" y="35"/>
                      <a:pt x="71" y="34"/>
                    </a:cubicBezTo>
                    <a:cubicBezTo>
                      <a:pt x="69" y="34"/>
                      <a:pt x="67" y="34"/>
                      <a:pt x="65" y="34"/>
                    </a:cubicBezTo>
                    <a:cubicBezTo>
                      <a:pt x="63" y="35"/>
                      <a:pt x="62" y="35"/>
                      <a:pt x="60" y="37"/>
                    </a:cubicBezTo>
                    <a:cubicBezTo>
                      <a:pt x="57" y="38"/>
                      <a:pt x="56" y="40"/>
                      <a:pt x="55" y="43"/>
                    </a:cubicBezTo>
                    <a:cubicBezTo>
                      <a:pt x="55" y="44"/>
                      <a:pt x="55" y="44"/>
                      <a:pt x="55" y="46"/>
                    </a:cubicBezTo>
                    <a:cubicBezTo>
                      <a:pt x="55" y="47"/>
                      <a:pt x="56" y="47"/>
                      <a:pt x="57" y="49"/>
                    </a:cubicBezTo>
                    <a:cubicBezTo>
                      <a:pt x="57" y="50"/>
                      <a:pt x="57" y="50"/>
                      <a:pt x="57" y="51"/>
                    </a:cubicBezTo>
                    <a:cubicBezTo>
                      <a:pt x="56" y="53"/>
                      <a:pt x="56" y="54"/>
                      <a:pt x="54" y="54"/>
                    </a:cubicBezTo>
                    <a:cubicBezTo>
                      <a:pt x="53" y="54"/>
                      <a:pt x="52" y="53"/>
                      <a:pt x="51" y="52"/>
                    </a:cubicBezTo>
                    <a:cubicBezTo>
                      <a:pt x="50" y="52"/>
                      <a:pt x="49" y="52"/>
                      <a:pt x="47" y="53"/>
                    </a:cubicBezTo>
                    <a:cubicBezTo>
                      <a:pt x="47" y="53"/>
                      <a:pt x="46" y="53"/>
                      <a:pt x="46" y="53"/>
                    </a:cubicBezTo>
                    <a:cubicBezTo>
                      <a:pt x="45" y="53"/>
                      <a:pt x="44" y="51"/>
                      <a:pt x="43" y="51"/>
                    </a:cubicBezTo>
                    <a:cubicBezTo>
                      <a:pt x="41" y="51"/>
                      <a:pt x="41" y="54"/>
                      <a:pt x="41" y="56"/>
                    </a:cubicBezTo>
                    <a:cubicBezTo>
                      <a:pt x="40" y="58"/>
                      <a:pt x="40" y="60"/>
                      <a:pt x="41" y="63"/>
                    </a:cubicBezTo>
                    <a:cubicBezTo>
                      <a:pt x="42" y="64"/>
                      <a:pt x="43" y="65"/>
                      <a:pt x="43" y="66"/>
                    </a:cubicBezTo>
                    <a:cubicBezTo>
                      <a:pt x="44" y="68"/>
                      <a:pt x="45" y="69"/>
                      <a:pt x="44" y="70"/>
                    </a:cubicBezTo>
                    <a:cubicBezTo>
                      <a:pt x="43" y="71"/>
                      <a:pt x="42" y="69"/>
                      <a:pt x="40" y="69"/>
                    </a:cubicBezTo>
                    <a:cubicBezTo>
                      <a:pt x="39" y="68"/>
                      <a:pt x="39" y="68"/>
                      <a:pt x="37" y="67"/>
                    </a:cubicBezTo>
                    <a:cubicBezTo>
                      <a:pt x="35" y="67"/>
                      <a:pt x="33" y="67"/>
                      <a:pt x="31" y="68"/>
                    </a:cubicBezTo>
                    <a:cubicBezTo>
                      <a:pt x="30" y="68"/>
                      <a:pt x="29" y="68"/>
                      <a:pt x="28" y="69"/>
                    </a:cubicBezTo>
                    <a:cubicBezTo>
                      <a:pt x="28" y="70"/>
                      <a:pt x="28" y="70"/>
                      <a:pt x="28" y="71"/>
                    </a:cubicBezTo>
                    <a:cubicBezTo>
                      <a:pt x="28" y="71"/>
                      <a:pt x="29" y="72"/>
                      <a:pt x="29" y="72"/>
                    </a:cubicBezTo>
                    <a:cubicBezTo>
                      <a:pt x="30" y="73"/>
                      <a:pt x="31" y="72"/>
                      <a:pt x="31" y="73"/>
                    </a:cubicBezTo>
                    <a:cubicBezTo>
                      <a:pt x="33" y="74"/>
                      <a:pt x="32" y="75"/>
                      <a:pt x="33" y="76"/>
                    </a:cubicBezTo>
                    <a:cubicBezTo>
                      <a:pt x="34" y="78"/>
                      <a:pt x="35" y="78"/>
                      <a:pt x="36" y="80"/>
                    </a:cubicBezTo>
                    <a:cubicBezTo>
                      <a:pt x="36" y="81"/>
                      <a:pt x="37" y="82"/>
                      <a:pt x="37" y="83"/>
                    </a:cubicBezTo>
                    <a:cubicBezTo>
                      <a:pt x="37" y="85"/>
                      <a:pt x="37" y="86"/>
                      <a:pt x="37" y="88"/>
                    </a:cubicBezTo>
                    <a:cubicBezTo>
                      <a:pt x="35" y="89"/>
                      <a:pt x="35" y="89"/>
                      <a:pt x="35" y="89"/>
                    </a:cubicBezTo>
                    <a:cubicBezTo>
                      <a:pt x="35" y="91"/>
                      <a:pt x="36" y="92"/>
                      <a:pt x="35" y="94"/>
                    </a:cubicBezTo>
                    <a:cubicBezTo>
                      <a:pt x="35" y="96"/>
                      <a:pt x="35" y="97"/>
                      <a:pt x="34" y="98"/>
                    </a:cubicBezTo>
                    <a:cubicBezTo>
                      <a:pt x="33" y="99"/>
                      <a:pt x="32" y="98"/>
                      <a:pt x="30" y="98"/>
                    </a:cubicBezTo>
                    <a:cubicBezTo>
                      <a:pt x="28" y="99"/>
                      <a:pt x="29" y="102"/>
                      <a:pt x="27" y="102"/>
                    </a:cubicBezTo>
                    <a:cubicBezTo>
                      <a:pt x="26" y="103"/>
                      <a:pt x="26" y="102"/>
                      <a:pt x="25" y="103"/>
                    </a:cubicBezTo>
                    <a:cubicBezTo>
                      <a:pt x="23" y="103"/>
                      <a:pt x="22" y="105"/>
                      <a:pt x="19" y="105"/>
                    </a:cubicBezTo>
                    <a:cubicBezTo>
                      <a:pt x="18" y="105"/>
                      <a:pt x="17" y="104"/>
                      <a:pt x="16" y="104"/>
                    </a:cubicBezTo>
                    <a:cubicBezTo>
                      <a:pt x="15" y="104"/>
                      <a:pt x="14" y="104"/>
                      <a:pt x="13" y="105"/>
                    </a:cubicBezTo>
                    <a:cubicBezTo>
                      <a:pt x="12" y="105"/>
                      <a:pt x="11" y="106"/>
                      <a:pt x="11" y="106"/>
                    </a:cubicBezTo>
                    <a:cubicBezTo>
                      <a:pt x="10" y="107"/>
                      <a:pt x="10" y="107"/>
                      <a:pt x="9" y="107"/>
                    </a:cubicBezTo>
                    <a:cubicBezTo>
                      <a:pt x="8" y="109"/>
                      <a:pt x="7" y="109"/>
                      <a:pt x="5" y="110"/>
                    </a:cubicBezTo>
                    <a:cubicBezTo>
                      <a:pt x="4" y="111"/>
                      <a:pt x="4" y="111"/>
                      <a:pt x="3" y="112"/>
                    </a:cubicBezTo>
                    <a:cubicBezTo>
                      <a:pt x="2" y="113"/>
                      <a:pt x="1" y="113"/>
                      <a:pt x="1" y="115"/>
                    </a:cubicBezTo>
                    <a:cubicBezTo>
                      <a:pt x="0" y="116"/>
                      <a:pt x="1" y="116"/>
                      <a:pt x="0" y="117"/>
                    </a:cubicBezTo>
                    <a:cubicBezTo>
                      <a:pt x="0" y="117"/>
                      <a:pt x="0" y="117"/>
                      <a:pt x="0" y="117"/>
                    </a:cubicBezTo>
                    <a:cubicBezTo>
                      <a:pt x="0" y="117"/>
                      <a:pt x="0" y="117"/>
                      <a:pt x="0" y="117"/>
                    </a:cubicBezTo>
                    <a:cubicBezTo>
                      <a:pt x="1" y="119"/>
                      <a:pt x="1" y="120"/>
                      <a:pt x="1" y="121"/>
                    </a:cubicBezTo>
                    <a:cubicBezTo>
                      <a:pt x="2" y="123"/>
                      <a:pt x="1" y="125"/>
                      <a:pt x="2" y="126"/>
                    </a:cubicBezTo>
                    <a:cubicBezTo>
                      <a:pt x="3" y="128"/>
                      <a:pt x="4" y="128"/>
                      <a:pt x="6" y="128"/>
                    </a:cubicBezTo>
                    <a:cubicBezTo>
                      <a:pt x="8" y="129"/>
                      <a:pt x="10" y="126"/>
                      <a:pt x="12" y="127"/>
                    </a:cubicBezTo>
                    <a:cubicBezTo>
                      <a:pt x="13" y="128"/>
                      <a:pt x="13" y="129"/>
                      <a:pt x="14" y="131"/>
                    </a:cubicBezTo>
                    <a:cubicBezTo>
                      <a:pt x="14" y="132"/>
                      <a:pt x="15" y="133"/>
                      <a:pt x="15" y="134"/>
                    </a:cubicBezTo>
                    <a:cubicBezTo>
                      <a:pt x="15" y="135"/>
                      <a:pt x="14" y="136"/>
                      <a:pt x="13" y="136"/>
                    </a:cubicBezTo>
                    <a:cubicBezTo>
                      <a:pt x="15" y="136"/>
                      <a:pt x="15" y="136"/>
                      <a:pt x="15" y="136"/>
                    </a:cubicBezTo>
                    <a:cubicBezTo>
                      <a:pt x="15" y="137"/>
                      <a:pt x="15" y="137"/>
                      <a:pt x="16" y="138"/>
                    </a:cubicBezTo>
                    <a:cubicBezTo>
                      <a:pt x="16" y="139"/>
                      <a:pt x="16" y="140"/>
                      <a:pt x="17" y="140"/>
                    </a:cubicBezTo>
                    <a:cubicBezTo>
                      <a:pt x="18" y="141"/>
                      <a:pt x="20" y="140"/>
                      <a:pt x="21" y="141"/>
                    </a:cubicBezTo>
                    <a:cubicBezTo>
                      <a:pt x="21" y="141"/>
                      <a:pt x="22" y="141"/>
                      <a:pt x="22" y="142"/>
                    </a:cubicBezTo>
                    <a:cubicBezTo>
                      <a:pt x="23" y="142"/>
                      <a:pt x="23" y="143"/>
                      <a:pt x="23" y="144"/>
                    </a:cubicBezTo>
                    <a:cubicBezTo>
                      <a:pt x="24" y="145"/>
                      <a:pt x="23" y="146"/>
                      <a:pt x="24" y="146"/>
                    </a:cubicBezTo>
                    <a:cubicBezTo>
                      <a:pt x="24" y="147"/>
                      <a:pt x="25" y="147"/>
                      <a:pt x="26" y="148"/>
                    </a:cubicBezTo>
                    <a:cubicBezTo>
                      <a:pt x="27" y="148"/>
                      <a:pt x="28" y="148"/>
                      <a:pt x="29" y="149"/>
                    </a:cubicBezTo>
                    <a:cubicBezTo>
                      <a:pt x="31" y="149"/>
                      <a:pt x="31" y="150"/>
                      <a:pt x="33" y="150"/>
                    </a:cubicBezTo>
                    <a:cubicBezTo>
                      <a:pt x="34" y="151"/>
                      <a:pt x="36" y="151"/>
                      <a:pt x="38" y="151"/>
                    </a:cubicBezTo>
                    <a:cubicBezTo>
                      <a:pt x="36" y="153"/>
                      <a:pt x="36" y="153"/>
                      <a:pt x="36" y="153"/>
                    </a:cubicBezTo>
                    <a:cubicBezTo>
                      <a:pt x="38" y="153"/>
                      <a:pt x="39" y="153"/>
                      <a:pt x="40" y="154"/>
                    </a:cubicBezTo>
                    <a:cubicBezTo>
                      <a:pt x="42" y="155"/>
                      <a:pt x="43" y="156"/>
                      <a:pt x="45" y="158"/>
                    </a:cubicBezTo>
                    <a:cubicBezTo>
                      <a:pt x="46" y="159"/>
                      <a:pt x="48" y="159"/>
                      <a:pt x="49" y="160"/>
                    </a:cubicBezTo>
                    <a:cubicBezTo>
                      <a:pt x="50" y="162"/>
                      <a:pt x="50" y="163"/>
                      <a:pt x="51" y="165"/>
                    </a:cubicBezTo>
                    <a:cubicBezTo>
                      <a:pt x="52" y="167"/>
                      <a:pt x="52" y="168"/>
                      <a:pt x="54" y="170"/>
                    </a:cubicBezTo>
                    <a:cubicBezTo>
                      <a:pt x="54" y="170"/>
                      <a:pt x="55" y="170"/>
                      <a:pt x="56" y="172"/>
                    </a:cubicBezTo>
                    <a:cubicBezTo>
                      <a:pt x="57" y="173"/>
                      <a:pt x="56" y="175"/>
                      <a:pt x="55" y="177"/>
                    </a:cubicBezTo>
                    <a:cubicBezTo>
                      <a:pt x="55" y="178"/>
                      <a:pt x="53" y="178"/>
                      <a:pt x="52" y="180"/>
                    </a:cubicBezTo>
                    <a:cubicBezTo>
                      <a:pt x="51" y="182"/>
                      <a:pt x="51" y="184"/>
                      <a:pt x="53" y="186"/>
                    </a:cubicBezTo>
                    <a:cubicBezTo>
                      <a:pt x="54" y="187"/>
                      <a:pt x="55" y="186"/>
                      <a:pt x="57" y="187"/>
                    </a:cubicBezTo>
                    <a:cubicBezTo>
                      <a:pt x="58" y="188"/>
                      <a:pt x="59" y="190"/>
                      <a:pt x="61" y="191"/>
                    </a:cubicBezTo>
                    <a:cubicBezTo>
                      <a:pt x="63" y="191"/>
                      <a:pt x="64" y="192"/>
                      <a:pt x="66" y="192"/>
                    </a:cubicBezTo>
                    <a:cubicBezTo>
                      <a:pt x="67" y="192"/>
                      <a:pt x="67" y="192"/>
                      <a:pt x="68" y="192"/>
                    </a:cubicBezTo>
                    <a:cubicBezTo>
                      <a:pt x="69" y="192"/>
                      <a:pt x="70" y="192"/>
                      <a:pt x="71" y="192"/>
                    </a:cubicBezTo>
                    <a:cubicBezTo>
                      <a:pt x="72" y="192"/>
                      <a:pt x="73" y="193"/>
                      <a:pt x="74" y="193"/>
                    </a:cubicBezTo>
                    <a:cubicBezTo>
                      <a:pt x="75" y="194"/>
                      <a:pt x="75" y="195"/>
                      <a:pt x="76" y="195"/>
                    </a:cubicBezTo>
                    <a:cubicBezTo>
                      <a:pt x="77" y="196"/>
                      <a:pt x="78" y="196"/>
                      <a:pt x="79" y="196"/>
                    </a:cubicBezTo>
                    <a:cubicBezTo>
                      <a:pt x="80" y="197"/>
                      <a:pt x="81" y="198"/>
                      <a:pt x="82" y="198"/>
                    </a:cubicBezTo>
                    <a:cubicBezTo>
                      <a:pt x="83" y="199"/>
                      <a:pt x="83" y="199"/>
                      <a:pt x="84" y="199"/>
                    </a:cubicBezTo>
                    <a:cubicBezTo>
                      <a:pt x="85" y="200"/>
                      <a:pt x="86" y="200"/>
                      <a:pt x="87" y="201"/>
                    </a:cubicBezTo>
                    <a:cubicBezTo>
                      <a:pt x="88" y="202"/>
                      <a:pt x="89" y="203"/>
                      <a:pt x="91" y="204"/>
                    </a:cubicBezTo>
                    <a:cubicBezTo>
                      <a:pt x="92" y="205"/>
                      <a:pt x="93" y="205"/>
                      <a:pt x="94" y="205"/>
                    </a:cubicBezTo>
                    <a:cubicBezTo>
                      <a:pt x="95" y="205"/>
                      <a:pt x="96" y="206"/>
                      <a:pt x="97" y="206"/>
                    </a:cubicBezTo>
                    <a:cubicBezTo>
                      <a:pt x="98" y="206"/>
                      <a:pt x="99" y="206"/>
                      <a:pt x="101" y="207"/>
                    </a:cubicBezTo>
                    <a:cubicBezTo>
                      <a:pt x="102" y="207"/>
                      <a:pt x="101" y="209"/>
                      <a:pt x="102" y="210"/>
                    </a:cubicBezTo>
                    <a:cubicBezTo>
                      <a:pt x="104" y="211"/>
                      <a:pt x="105" y="211"/>
                      <a:pt x="106" y="212"/>
                    </a:cubicBezTo>
                    <a:cubicBezTo>
                      <a:pt x="108" y="212"/>
                      <a:pt x="109" y="210"/>
                      <a:pt x="111" y="210"/>
                    </a:cubicBezTo>
                    <a:cubicBezTo>
                      <a:pt x="112" y="210"/>
                      <a:pt x="112" y="209"/>
                      <a:pt x="113" y="210"/>
                    </a:cubicBezTo>
                    <a:cubicBezTo>
                      <a:pt x="115" y="210"/>
                      <a:pt x="115" y="211"/>
                      <a:pt x="116" y="212"/>
                    </a:cubicBezTo>
                    <a:cubicBezTo>
                      <a:pt x="118" y="212"/>
                      <a:pt x="118" y="212"/>
                      <a:pt x="119" y="213"/>
                    </a:cubicBezTo>
                    <a:cubicBezTo>
                      <a:pt x="120" y="213"/>
                      <a:pt x="120" y="213"/>
                      <a:pt x="120" y="213"/>
                    </a:cubicBezTo>
                    <a:cubicBezTo>
                      <a:pt x="121" y="214"/>
                      <a:pt x="121" y="216"/>
                      <a:pt x="123" y="216"/>
                    </a:cubicBezTo>
                    <a:cubicBezTo>
                      <a:pt x="124" y="216"/>
                      <a:pt x="124" y="215"/>
                      <a:pt x="125" y="214"/>
                    </a:cubicBezTo>
                    <a:cubicBezTo>
                      <a:pt x="126" y="213"/>
                      <a:pt x="127" y="213"/>
                      <a:pt x="129" y="213"/>
                    </a:cubicBezTo>
                    <a:cubicBezTo>
                      <a:pt x="130" y="213"/>
                      <a:pt x="131" y="213"/>
                      <a:pt x="133" y="213"/>
                    </a:cubicBezTo>
                    <a:cubicBezTo>
                      <a:pt x="134" y="214"/>
                      <a:pt x="133" y="216"/>
                      <a:pt x="134" y="216"/>
                    </a:cubicBezTo>
                    <a:cubicBezTo>
                      <a:pt x="136" y="217"/>
                      <a:pt x="136" y="215"/>
                      <a:pt x="138" y="215"/>
                    </a:cubicBezTo>
                    <a:cubicBezTo>
                      <a:pt x="139" y="214"/>
                      <a:pt x="140" y="214"/>
                      <a:pt x="142" y="213"/>
                    </a:cubicBezTo>
                    <a:cubicBezTo>
                      <a:pt x="142" y="213"/>
                      <a:pt x="142" y="213"/>
                      <a:pt x="142" y="213"/>
                    </a:cubicBezTo>
                    <a:cubicBezTo>
                      <a:pt x="143" y="213"/>
                      <a:pt x="144" y="214"/>
                      <a:pt x="145" y="214"/>
                    </a:cubicBezTo>
                    <a:cubicBezTo>
                      <a:pt x="146" y="214"/>
                      <a:pt x="147" y="214"/>
                      <a:pt x="149" y="213"/>
                    </a:cubicBezTo>
                    <a:cubicBezTo>
                      <a:pt x="149" y="213"/>
                      <a:pt x="149" y="213"/>
                      <a:pt x="149" y="213"/>
                    </a:cubicBezTo>
                    <a:cubicBezTo>
                      <a:pt x="150" y="212"/>
                      <a:pt x="150" y="211"/>
                      <a:pt x="150" y="211"/>
                    </a:cubicBezTo>
                    <a:cubicBezTo>
                      <a:pt x="152" y="209"/>
                      <a:pt x="153" y="209"/>
                      <a:pt x="155" y="209"/>
                    </a:cubicBezTo>
                    <a:cubicBezTo>
                      <a:pt x="156" y="209"/>
                      <a:pt x="157" y="209"/>
                      <a:pt x="158" y="209"/>
                    </a:cubicBezTo>
                    <a:cubicBezTo>
                      <a:pt x="159" y="209"/>
                      <a:pt x="159" y="210"/>
                      <a:pt x="160" y="210"/>
                    </a:cubicBezTo>
                    <a:cubicBezTo>
                      <a:pt x="161" y="210"/>
                      <a:pt x="162" y="210"/>
                      <a:pt x="163" y="210"/>
                    </a:cubicBezTo>
                    <a:cubicBezTo>
                      <a:pt x="165" y="210"/>
                      <a:pt x="166" y="210"/>
                      <a:pt x="168" y="210"/>
                    </a:cubicBezTo>
                    <a:cubicBezTo>
                      <a:pt x="170" y="210"/>
                      <a:pt x="171" y="209"/>
                      <a:pt x="173" y="209"/>
                    </a:cubicBezTo>
                    <a:cubicBezTo>
                      <a:pt x="174" y="208"/>
                      <a:pt x="175" y="207"/>
                      <a:pt x="176" y="207"/>
                    </a:cubicBezTo>
                    <a:cubicBezTo>
                      <a:pt x="177" y="207"/>
                      <a:pt x="178" y="208"/>
                      <a:pt x="179" y="208"/>
                    </a:cubicBezTo>
                    <a:cubicBezTo>
                      <a:pt x="182" y="209"/>
                      <a:pt x="183" y="206"/>
                      <a:pt x="185" y="206"/>
                    </a:cubicBezTo>
                    <a:cubicBezTo>
                      <a:pt x="187" y="206"/>
                      <a:pt x="188" y="206"/>
                      <a:pt x="189" y="206"/>
                    </a:cubicBezTo>
                    <a:cubicBezTo>
                      <a:pt x="191" y="207"/>
                      <a:pt x="191" y="208"/>
                      <a:pt x="192" y="210"/>
                    </a:cubicBezTo>
                    <a:cubicBezTo>
                      <a:pt x="193" y="211"/>
                      <a:pt x="194" y="211"/>
                      <a:pt x="194" y="212"/>
                    </a:cubicBezTo>
                    <a:cubicBezTo>
                      <a:pt x="196" y="212"/>
                      <a:pt x="196" y="212"/>
                      <a:pt x="196" y="212"/>
                    </a:cubicBezTo>
                    <a:cubicBezTo>
                      <a:pt x="196" y="213"/>
                      <a:pt x="196" y="213"/>
                      <a:pt x="196" y="213"/>
                    </a:cubicBezTo>
                    <a:cubicBezTo>
                      <a:pt x="197" y="213"/>
                      <a:pt x="198" y="213"/>
                      <a:pt x="198" y="214"/>
                    </a:cubicBezTo>
                    <a:cubicBezTo>
                      <a:pt x="200" y="215"/>
                      <a:pt x="200" y="216"/>
                      <a:pt x="201" y="217"/>
                    </a:cubicBezTo>
                    <a:cubicBezTo>
                      <a:pt x="203" y="219"/>
                      <a:pt x="203" y="220"/>
                      <a:pt x="205" y="222"/>
                    </a:cubicBezTo>
                    <a:cubicBezTo>
                      <a:pt x="206" y="223"/>
                      <a:pt x="207" y="223"/>
                      <a:pt x="207" y="224"/>
                    </a:cubicBezTo>
                    <a:cubicBezTo>
                      <a:pt x="209" y="226"/>
                      <a:pt x="207" y="228"/>
                      <a:pt x="208" y="231"/>
                    </a:cubicBezTo>
                    <a:cubicBezTo>
                      <a:pt x="209" y="232"/>
                      <a:pt x="210" y="233"/>
                      <a:pt x="210" y="234"/>
                    </a:cubicBezTo>
                    <a:cubicBezTo>
                      <a:pt x="209" y="237"/>
                      <a:pt x="206" y="237"/>
                      <a:pt x="205" y="238"/>
                    </a:cubicBezTo>
                    <a:cubicBezTo>
                      <a:pt x="203" y="240"/>
                      <a:pt x="202" y="241"/>
                      <a:pt x="202" y="243"/>
                    </a:cubicBezTo>
                    <a:cubicBezTo>
                      <a:pt x="201" y="245"/>
                      <a:pt x="203" y="246"/>
                      <a:pt x="204" y="248"/>
                    </a:cubicBezTo>
                    <a:cubicBezTo>
                      <a:pt x="204" y="249"/>
                      <a:pt x="204" y="251"/>
                      <a:pt x="205" y="251"/>
                    </a:cubicBezTo>
                    <a:cubicBezTo>
                      <a:pt x="207" y="252"/>
                      <a:pt x="208" y="251"/>
                      <a:pt x="209" y="251"/>
                    </a:cubicBezTo>
                    <a:cubicBezTo>
                      <a:pt x="211" y="251"/>
                      <a:pt x="212" y="249"/>
                      <a:pt x="213" y="250"/>
                    </a:cubicBezTo>
                    <a:cubicBezTo>
                      <a:pt x="215" y="250"/>
                      <a:pt x="213" y="253"/>
                      <a:pt x="214" y="255"/>
                    </a:cubicBezTo>
                    <a:cubicBezTo>
                      <a:pt x="214" y="256"/>
                      <a:pt x="215" y="258"/>
                      <a:pt x="216" y="259"/>
                    </a:cubicBezTo>
                    <a:cubicBezTo>
                      <a:pt x="217" y="259"/>
                      <a:pt x="218" y="258"/>
                      <a:pt x="219" y="259"/>
                    </a:cubicBezTo>
                    <a:cubicBezTo>
                      <a:pt x="220" y="260"/>
                      <a:pt x="220" y="261"/>
                      <a:pt x="220" y="262"/>
                    </a:cubicBezTo>
                    <a:cubicBezTo>
                      <a:pt x="220" y="263"/>
                      <a:pt x="217" y="264"/>
                      <a:pt x="217" y="265"/>
                    </a:cubicBezTo>
                    <a:cubicBezTo>
                      <a:pt x="218" y="267"/>
                      <a:pt x="218" y="267"/>
                      <a:pt x="219" y="268"/>
                    </a:cubicBezTo>
                    <a:cubicBezTo>
                      <a:pt x="221" y="269"/>
                      <a:pt x="222" y="268"/>
                      <a:pt x="223" y="269"/>
                    </a:cubicBezTo>
                    <a:cubicBezTo>
                      <a:pt x="225" y="270"/>
                      <a:pt x="225" y="271"/>
                      <a:pt x="226" y="272"/>
                    </a:cubicBezTo>
                    <a:cubicBezTo>
                      <a:pt x="228" y="274"/>
                      <a:pt x="229" y="274"/>
                      <a:pt x="231" y="275"/>
                    </a:cubicBezTo>
                    <a:cubicBezTo>
                      <a:pt x="231" y="276"/>
                      <a:pt x="231" y="276"/>
                      <a:pt x="231" y="276"/>
                    </a:cubicBezTo>
                    <a:cubicBezTo>
                      <a:pt x="233" y="276"/>
                      <a:pt x="233" y="276"/>
                      <a:pt x="235" y="276"/>
                    </a:cubicBezTo>
                    <a:cubicBezTo>
                      <a:pt x="236" y="276"/>
                      <a:pt x="237" y="277"/>
                      <a:pt x="238" y="275"/>
                    </a:cubicBezTo>
                    <a:cubicBezTo>
                      <a:pt x="238" y="275"/>
                      <a:pt x="238" y="274"/>
                      <a:pt x="238" y="273"/>
                    </a:cubicBezTo>
                    <a:cubicBezTo>
                      <a:pt x="238" y="272"/>
                      <a:pt x="237" y="271"/>
                      <a:pt x="237" y="270"/>
                    </a:cubicBezTo>
                    <a:cubicBezTo>
                      <a:pt x="237" y="268"/>
                      <a:pt x="236" y="267"/>
                      <a:pt x="237" y="266"/>
                    </a:cubicBezTo>
                    <a:cubicBezTo>
                      <a:pt x="238" y="265"/>
                      <a:pt x="239" y="265"/>
                      <a:pt x="239" y="265"/>
                    </a:cubicBezTo>
                    <a:cubicBezTo>
                      <a:pt x="241" y="265"/>
                      <a:pt x="241" y="265"/>
                      <a:pt x="241" y="265"/>
                    </a:cubicBezTo>
                    <a:cubicBezTo>
                      <a:pt x="241" y="264"/>
                      <a:pt x="241" y="263"/>
                      <a:pt x="242" y="263"/>
                    </a:cubicBezTo>
                    <a:cubicBezTo>
                      <a:pt x="243" y="262"/>
                      <a:pt x="244" y="264"/>
                      <a:pt x="245" y="264"/>
                    </a:cubicBezTo>
                    <a:cubicBezTo>
                      <a:pt x="247" y="264"/>
                      <a:pt x="247" y="263"/>
                      <a:pt x="249" y="263"/>
                    </a:cubicBezTo>
                    <a:cubicBezTo>
                      <a:pt x="250" y="263"/>
                      <a:pt x="250" y="263"/>
                      <a:pt x="251" y="263"/>
                    </a:cubicBezTo>
                    <a:cubicBezTo>
                      <a:pt x="253" y="263"/>
                      <a:pt x="254" y="263"/>
                      <a:pt x="255" y="262"/>
                    </a:cubicBezTo>
                    <a:cubicBezTo>
                      <a:pt x="256" y="262"/>
                      <a:pt x="257" y="262"/>
                      <a:pt x="258" y="261"/>
                    </a:cubicBezTo>
                    <a:cubicBezTo>
                      <a:pt x="259" y="260"/>
                      <a:pt x="260" y="260"/>
                      <a:pt x="261" y="259"/>
                    </a:cubicBezTo>
                    <a:cubicBezTo>
                      <a:pt x="261" y="258"/>
                      <a:pt x="261" y="257"/>
                      <a:pt x="262" y="256"/>
                    </a:cubicBezTo>
                    <a:cubicBezTo>
                      <a:pt x="264" y="256"/>
                      <a:pt x="264" y="259"/>
                      <a:pt x="265" y="260"/>
                    </a:cubicBezTo>
                    <a:cubicBezTo>
                      <a:pt x="266" y="261"/>
                      <a:pt x="268" y="260"/>
                      <a:pt x="269" y="261"/>
                    </a:cubicBezTo>
                    <a:cubicBezTo>
                      <a:pt x="271" y="261"/>
                      <a:pt x="272" y="260"/>
                      <a:pt x="273" y="261"/>
                    </a:cubicBezTo>
                    <a:cubicBezTo>
                      <a:pt x="274" y="262"/>
                      <a:pt x="274" y="262"/>
                      <a:pt x="274" y="263"/>
                    </a:cubicBezTo>
                    <a:cubicBezTo>
                      <a:pt x="273" y="264"/>
                      <a:pt x="272" y="264"/>
                      <a:pt x="272" y="265"/>
                    </a:cubicBezTo>
                    <a:cubicBezTo>
                      <a:pt x="272" y="266"/>
                      <a:pt x="273" y="267"/>
                      <a:pt x="274" y="267"/>
                    </a:cubicBezTo>
                    <a:cubicBezTo>
                      <a:pt x="275" y="268"/>
                      <a:pt x="276" y="269"/>
                      <a:pt x="277" y="269"/>
                    </a:cubicBezTo>
                    <a:cubicBezTo>
                      <a:pt x="278" y="271"/>
                      <a:pt x="279" y="271"/>
                      <a:pt x="281" y="272"/>
                    </a:cubicBezTo>
                    <a:cubicBezTo>
                      <a:pt x="282" y="272"/>
                      <a:pt x="283" y="272"/>
                      <a:pt x="283" y="272"/>
                    </a:cubicBezTo>
                    <a:cubicBezTo>
                      <a:pt x="284" y="272"/>
                      <a:pt x="285" y="272"/>
                      <a:pt x="286" y="2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45" name="Freeform 677"/>
              <p:cNvSpPr>
                <a:spLocks/>
              </p:cNvSpPr>
              <p:nvPr/>
            </p:nvSpPr>
            <p:spPr bwMode="auto">
              <a:xfrm>
                <a:off x="4557" y="2213"/>
                <a:ext cx="83" cy="72"/>
              </a:xfrm>
              <a:custGeom>
                <a:avLst/>
                <a:gdLst>
                  <a:gd name="T0" fmla="*/ 316 w 41"/>
                  <a:gd name="T1" fmla="*/ 576 h 36"/>
                  <a:gd name="T2" fmla="*/ 316 w 41"/>
                  <a:gd name="T3" fmla="*/ 560 h 36"/>
                  <a:gd name="T4" fmla="*/ 372 w 41"/>
                  <a:gd name="T5" fmla="*/ 528 h 36"/>
                  <a:gd name="T6" fmla="*/ 389 w 41"/>
                  <a:gd name="T7" fmla="*/ 544 h 36"/>
                  <a:gd name="T8" fmla="*/ 405 w 41"/>
                  <a:gd name="T9" fmla="*/ 512 h 36"/>
                  <a:gd name="T10" fmla="*/ 455 w 41"/>
                  <a:gd name="T11" fmla="*/ 480 h 36"/>
                  <a:gd name="T12" fmla="*/ 504 w 41"/>
                  <a:gd name="T13" fmla="*/ 480 h 36"/>
                  <a:gd name="T14" fmla="*/ 504 w 41"/>
                  <a:gd name="T15" fmla="*/ 432 h 36"/>
                  <a:gd name="T16" fmla="*/ 504 w 41"/>
                  <a:gd name="T17" fmla="*/ 384 h 36"/>
                  <a:gd name="T18" fmla="*/ 541 w 41"/>
                  <a:gd name="T19" fmla="*/ 384 h 36"/>
                  <a:gd name="T20" fmla="*/ 573 w 41"/>
                  <a:gd name="T21" fmla="*/ 336 h 36"/>
                  <a:gd name="T22" fmla="*/ 607 w 41"/>
                  <a:gd name="T23" fmla="*/ 336 h 36"/>
                  <a:gd name="T24" fmla="*/ 640 w 41"/>
                  <a:gd name="T25" fmla="*/ 304 h 36"/>
                  <a:gd name="T26" fmla="*/ 672 w 41"/>
                  <a:gd name="T27" fmla="*/ 320 h 36"/>
                  <a:gd name="T28" fmla="*/ 688 w 41"/>
                  <a:gd name="T29" fmla="*/ 288 h 36"/>
                  <a:gd name="T30" fmla="*/ 688 w 41"/>
                  <a:gd name="T31" fmla="*/ 224 h 36"/>
                  <a:gd name="T32" fmla="*/ 672 w 41"/>
                  <a:gd name="T33" fmla="*/ 176 h 36"/>
                  <a:gd name="T34" fmla="*/ 688 w 41"/>
                  <a:gd name="T35" fmla="*/ 128 h 36"/>
                  <a:gd name="T36" fmla="*/ 656 w 41"/>
                  <a:gd name="T37" fmla="*/ 112 h 36"/>
                  <a:gd name="T38" fmla="*/ 672 w 41"/>
                  <a:gd name="T39" fmla="*/ 80 h 36"/>
                  <a:gd name="T40" fmla="*/ 624 w 41"/>
                  <a:gd name="T41" fmla="*/ 32 h 36"/>
                  <a:gd name="T42" fmla="*/ 624 w 41"/>
                  <a:gd name="T43" fmla="*/ 16 h 36"/>
                  <a:gd name="T44" fmla="*/ 557 w 41"/>
                  <a:gd name="T45" fmla="*/ 16 h 36"/>
                  <a:gd name="T46" fmla="*/ 504 w 41"/>
                  <a:gd name="T47" fmla="*/ 0 h 36"/>
                  <a:gd name="T48" fmla="*/ 488 w 41"/>
                  <a:gd name="T49" fmla="*/ 48 h 36"/>
                  <a:gd name="T50" fmla="*/ 455 w 41"/>
                  <a:gd name="T51" fmla="*/ 80 h 36"/>
                  <a:gd name="T52" fmla="*/ 423 w 41"/>
                  <a:gd name="T53" fmla="*/ 64 h 36"/>
                  <a:gd name="T54" fmla="*/ 372 w 41"/>
                  <a:gd name="T55" fmla="*/ 64 h 36"/>
                  <a:gd name="T56" fmla="*/ 356 w 41"/>
                  <a:gd name="T57" fmla="*/ 32 h 36"/>
                  <a:gd name="T58" fmla="*/ 300 w 41"/>
                  <a:gd name="T59" fmla="*/ 32 h 36"/>
                  <a:gd name="T60" fmla="*/ 249 w 41"/>
                  <a:gd name="T61" fmla="*/ 32 h 36"/>
                  <a:gd name="T62" fmla="*/ 184 w 41"/>
                  <a:gd name="T63" fmla="*/ 32 h 36"/>
                  <a:gd name="T64" fmla="*/ 132 w 41"/>
                  <a:gd name="T65" fmla="*/ 16 h 36"/>
                  <a:gd name="T66" fmla="*/ 99 w 41"/>
                  <a:gd name="T67" fmla="*/ 48 h 36"/>
                  <a:gd name="T68" fmla="*/ 65 w 41"/>
                  <a:gd name="T69" fmla="*/ 80 h 36"/>
                  <a:gd name="T70" fmla="*/ 49 w 41"/>
                  <a:gd name="T71" fmla="*/ 144 h 36"/>
                  <a:gd name="T72" fmla="*/ 16 w 41"/>
                  <a:gd name="T73" fmla="*/ 160 h 36"/>
                  <a:gd name="T74" fmla="*/ 16 w 41"/>
                  <a:gd name="T75" fmla="*/ 208 h 36"/>
                  <a:gd name="T76" fmla="*/ 32 w 41"/>
                  <a:gd name="T77" fmla="*/ 256 h 36"/>
                  <a:gd name="T78" fmla="*/ 65 w 41"/>
                  <a:gd name="T79" fmla="*/ 288 h 36"/>
                  <a:gd name="T80" fmla="*/ 65 w 41"/>
                  <a:gd name="T81" fmla="*/ 336 h 36"/>
                  <a:gd name="T82" fmla="*/ 65 w 41"/>
                  <a:gd name="T83" fmla="*/ 336 h 36"/>
                  <a:gd name="T84" fmla="*/ 81 w 41"/>
                  <a:gd name="T85" fmla="*/ 352 h 36"/>
                  <a:gd name="T86" fmla="*/ 81 w 41"/>
                  <a:gd name="T87" fmla="*/ 384 h 36"/>
                  <a:gd name="T88" fmla="*/ 115 w 41"/>
                  <a:gd name="T89" fmla="*/ 400 h 36"/>
                  <a:gd name="T90" fmla="*/ 132 w 41"/>
                  <a:gd name="T91" fmla="*/ 448 h 36"/>
                  <a:gd name="T92" fmla="*/ 132 w 41"/>
                  <a:gd name="T93" fmla="*/ 512 h 36"/>
                  <a:gd name="T94" fmla="*/ 164 w 41"/>
                  <a:gd name="T95" fmla="*/ 496 h 36"/>
                  <a:gd name="T96" fmla="*/ 200 w 41"/>
                  <a:gd name="T97" fmla="*/ 528 h 36"/>
                  <a:gd name="T98" fmla="*/ 233 w 41"/>
                  <a:gd name="T99" fmla="*/ 560 h 36"/>
                  <a:gd name="T100" fmla="*/ 283 w 41"/>
                  <a:gd name="T101" fmla="*/ 576 h 36"/>
                  <a:gd name="T102" fmla="*/ 316 w 41"/>
                  <a:gd name="T103" fmla="*/ 576 h 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1"/>
                  <a:gd name="T157" fmla="*/ 0 h 36"/>
                  <a:gd name="T158" fmla="*/ 41 w 41"/>
                  <a:gd name="T159" fmla="*/ 36 h 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1" h="36">
                    <a:moveTo>
                      <a:pt x="19" y="36"/>
                    </a:moveTo>
                    <a:cubicBezTo>
                      <a:pt x="19" y="35"/>
                      <a:pt x="19" y="35"/>
                      <a:pt x="19" y="35"/>
                    </a:cubicBezTo>
                    <a:cubicBezTo>
                      <a:pt x="20" y="35"/>
                      <a:pt x="20" y="33"/>
                      <a:pt x="22" y="33"/>
                    </a:cubicBezTo>
                    <a:cubicBezTo>
                      <a:pt x="22" y="33"/>
                      <a:pt x="23" y="34"/>
                      <a:pt x="23" y="34"/>
                    </a:cubicBezTo>
                    <a:cubicBezTo>
                      <a:pt x="24" y="34"/>
                      <a:pt x="23" y="33"/>
                      <a:pt x="24" y="32"/>
                    </a:cubicBezTo>
                    <a:cubicBezTo>
                      <a:pt x="25" y="31"/>
                      <a:pt x="25" y="30"/>
                      <a:pt x="27" y="30"/>
                    </a:cubicBezTo>
                    <a:cubicBezTo>
                      <a:pt x="28" y="30"/>
                      <a:pt x="29" y="31"/>
                      <a:pt x="30" y="30"/>
                    </a:cubicBezTo>
                    <a:cubicBezTo>
                      <a:pt x="31" y="29"/>
                      <a:pt x="30" y="28"/>
                      <a:pt x="30" y="27"/>
                    </a:cubicBezTo>
                    <a:cubicBezTo>
                      <a:pt x="30" y="26"/>
                      <a:pt x="29" y="25"/>
                      <a:pt x="30" y="24"/>
                    </a:cubicBezTo>
                    <a:cubicBezTo>
                      <a:pt x="31" y="23"/>
                      <a:pt x="32" y="24"/>
                      <a:pt x="32" y="24"/>
                    </a:cubicBezTo>
                    <a:cubicBezTo>
                      <a:pt x="33" y="23"/>
                      <a:pt x="33" y="21"/>
                      <a:pt x="34" y="21"/>
                    </a:cubicBezTo>
                    <a:cubicBezTo>
                      <a:pt x="35" y="20"/>
                      <a:pt x="35" y="21"/>
                      <a:pt x="36" y="21"/>
                    </a:cubicBezTo>
                    <a:cubicBezTo>
                      <a:pt x="37" y="21"/>
                      <a:pt x="37" y="19"/>
                      <a:pt x="38" y="19"/>
                    </a:cubicBezTo>
                    <a:cubicBezTo>
                      <a:pt x="39" y="19"/>
                      <a:pt x="39" y="20"/>
                      <a:pt x="40" y="20"/>
                    </a:cubicBezTo>
                    <a:cubicBezTo>
                      <a:pt x="40" y="20"/>
                      <a:pt x="40" y="19"/>
                      <a:pt x="41" y="18"/>
                    </a:cubicBezTo>
                    <a:cubicBezTo>
                      <a:pt x="41" y="17"/>
                      <a:pt x="41" y="16"/>
                      <a:pt x="41" y="14"/>
                    </a:cubicBezTo>
                    <a:cubicBezTo>
                      <a:pt x="40" y="13"/>
                      <a:pt x="40" y="12"/>
                      <a:pt x="40" y="11"/>
                    </a:cubicBezTo>
                    <a:cubicBezTo>
                      <a:pt x="40" y="10"/>
                      <a:pt x="41" y="9"/>
                      <a:pt x="41" y="8"/>
                    </a:cubicBezTo>
                    <a:cubicBezTo>
                      <a:pt x="40" y="7"/>
                      <a:pt x="39" y="8"/>
                      <a:pt x="39" y="7"/>
                    </a:cubicBezTo>
                    <a:cubicBezTo>
                      <a:pt x="39" y="6"/>
                      <a:pt x="40" y="6"/>
                      <a:pt x="40" y="5"/>
                    </a:cubicBezTo>
                    <a:cubicBezTo>
                      <a:pt x="40" y="4"/>
                      <a:pt x="38" y="3"/>
                      <a:pt x="37" y="2"/>
                    </a:cubicBezTo>
                    <a:cubicBezTo>
                      <a:pt x="37" y="1"/>
                      <a:pt x="37" y="1"/>
                      <a:pt x="37" y="1"/>
                    </a:cubicBezTo>
                    <a:cubicBezTo>
                      <a:pt x="36" y="1"/>
                      <a:pt x="35" y="2"/>
                      <a:pt x="33" y="1"/>
                    </a:cubicBezTo>
                    <a:cubicBezTo>
                      <a:pt x="32" y="1"/>
                      <a:pt x="31" y="0"/>
                      <a:pt x="30" y="0"/>
                    </a:cubicBezTo>
                    <a:cubicBezTo>
                      <a:pt x="29" y="1"/>
                      <a:pt x="29" y="2"/>
                      <a:pt x="29" y="3"/>
                    </a:cubicBezTo>
                    <a:cubicBezTo>
                      <a:pt x="28" y="4"/>
                      <a:pt x="28" y="5"/>
                      <a:pt x="27" y="5"/>
                    </a:cubicBezTo>
                    <a:cubicBezTo>
                      <a:pt x="26" y="6"/>
                      <a:pt x="26" y="4"/>
                      <a:pt x="25" y="4"/>
                    </a:cubicBezTo>
                    <a:cubicBezTo>
                      <a:pt x="24" y="4"/>
                      <a:pt x="23" y="5"/>
                      <a:pt x="22" y="4"/>
                    </a:cubicBezTo>
                    <a:cubicBezTo>
                      <a:pt x="22" y="4"/>
                      <a:pt x="22" y="3"/>
                      <a:pt x="21" y="2"/>
                    </a:cubicBezTo>
                    <a:cubicBezTo>
                      <a:pt x="20" y="2"/>
                      <a:pt x="19" y="2"/>
                      <a:pt x="18" y="2"/>
                    </a:cubicBezTo>
                    <a:cubicBezTo>
                      <a:pt x="17" y="2"/>
                      <a:pt x="16" y="2"/>
                      <a:pt x="15" y="2"/>
                    </a:cubicBezTo>
                    <a:cubicBezTo>
                      <a:pt x="14" y="2"/>
                      <a:pt x="13" y="3"/>
                      <a:pt x="11" y="2"/>
                    </a:cubicBezTo>
                    <a:cubicBezTo>
                      <a:pt x="10" y="2"/>
                      <a:pt x="9" y="1"/>
                      <a:pt x="8" y="1"/>
                    </a:cubicBezTo>
                    <a:cubicBezTo>
                      <a:pt x="7" y="2"/>
                      <a:pt x="7" y="2"/>
                      <a:pt x="6" y="3"/>
                    </a:cubicBezTo>
                    <a:cubicBezTo>
                      <a:pt x="5" y="4"/>
                      <a:pt x="4" y="4"/>
                      <a:pt x="4" y="5"/>
                    </a:cubicBezTo>
                    <a:cubicBezTo>
                      <a:pt x="3" y="6"/>
                      <a:pt x="4" y="7"/>
                      <a:pt x="3" y="9"/>
                    </a:cubicBezTo>
                    <a:cubicBezTo>
                      <a:pt x="2" y="9"/>
                      <a:pt x="1" y="9"/>
                      <a:pt x="1" y="10"/>
                    </a:cubicBezTo>
                    <a:cubicBezTo>
                      <a:pt x="0" y="11"/>
                      <a:pt x="0" y="12"/>
                      <a:pt x="1" y="13"/>
                    </a:cubicBezTo>
                    <a:cubicBezTo>
                      <a:pt x="1" y="14"/>
                      <a:pt x="1" y="15"/>
                      <a:pt x="2" y="16"/>
                    </a:cubicBezTo>
                    <a:cubicBezTo>
                      <a:pt x="2" y="17"/>
                      <a:pt x="3" y="17"/>
                      <a:pt x="4" y="18"/>
                    </a:cubicBezTo>
                    <a:cubicBezTo>
                      <a:pt x="5" y="19"/>
                      <a:pt x="4" y="20"/>
                      <a:pt x="4" y="21"/>
                    </a:cubicBezTo>
                    <a:cubicBezTo>
                      <a:pt x="4" y="21"/>
                      <a:pt x="4" y="21"/>
                      <a:pt x="4" y="21"/>
                    </a:cubicBezTo>
                    <a:cubicBezTo>
                      <a:pt x="4" y="21"/>
                      <a:pt x="5" y="21"/>
                      <a:pt x="5" y="22"/>
                    </a:cubicBezTo>
                    <a:cubicBezTo>
                      <a:pt x="6" y="23"/>
                      <a:pt x="5" y="23"/>
                      <a:pt x="5" y="24"/>
                    </a:cubicBezTo>
                    <a:cubicBezTo>
                      <a:pt x="6" y="25"/>
                      <a:pt x="7" y="24"/>
                      <a:pt x="7" y="25"/>
                    </a:cubicBezTo>
                    <a:cubicBezTo>
                      <a:pt x="8" y="26"/>
                      <a:pt x="8" y="27"/>
                      <a:pt x="8" y="28"/>
                    </a:cubicBezTo>
                    <a:cubicBezTo>
                      <a:pt x="8" y="30"/>
                      <a:pt x="7" y="31"/>
                      <a:pt x="8" y="32"/>
                    </a:cubicBezTo>
                    <a:cubicBezTo>
                      <a:pt x="9" y="32"/>
                      <a:pt x="9" y="31"/>
                      <a:pt x="10" y="31"/>
                    </a:cubicBezTo>
                    <a:cubicBezTo>
                      <a:pt x="11" y="31"/>
                      <a:pt x="11" y="32"/>
                      <a:pt x="12" y="33"/>
                    </a:cubicBezTo>
                    <a:cubicBezTo>
                      <a:pt x="12" y="34"/>
                      <a:pt x="12" y="35"/>
                      <a:pt x="14" y="35"/>
                    </a:cubicBezTo>
                    <a:cubicBezTo>
                      <a:pt x="15" y="36"/>
                      <a:pt x="15" y="36"/>
                      <a:pt x="17" y="36"/>
                    </a:cubicBezTo>
                    <a:cubicBezTo>
                      <a:pt x="17" y="36"/>
                      <a:pt x="18" y="36"/>
                      <a:pt x="19"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46" name="Freeform 678"/>
              <p:cNvSpPr>
                <a:spLocks/>
              </p:cNvSpPr>
              <p:nvPr/>
            </p:nvSpPr>
            <p:spPr bwMode="auto">
              <a:xfrm>
                <a:off x="1749" y="2061"/>
                <a:ext cx="153" cy="60"/>
              </a:xfrm>
              <a:custGeom>
                <a:avLst/>
                <a:gdLst>
                  <a:gd name="T0" fmla="*/ 1216 w 76"/>
                  <a:gd name="T1" fmla="*/ 368 h 30"/>
                  <a:gd name="T2" fmla="*/ 1152 w 76"/>
                  <a:gd name="T3" fmla="*/ 352 h 30"/>
                  <a:gd name="T4" fmla="*/ 1103 w 76"/>
                  <a:gd name="T5" fmla="*/ 352 h 30"/>
                  <a:gd name="T6" fmla="*/ 1103 w 76"/>
                  <a:gd name="T7" fmla="*/ 304 h 30"/>
                  <a:gd name="T8" fmla="*/ 1069 w 76"/>
                  <a:gd name="T9" fmla="*/ 288 h 30"/>
                  <a:gd name="T10" fmla="*/ 1037 w 76"/>
                  <a:gd name="T11" fmla="*/ 272 h 30"/>
                  <a:gd name="T12" fmla="*/ 1005 w 76"/>
                  <a:gd name="T13" fmla="*/ 288 h 30"/>
                  <a:gd name="T14" fmla="*/ 956 w 76"/>
                  <a:gd name="T15" fmla="*/ 256 h 30"/>
                  <a:gd name="T16" fmla="*/ 904 w 76"/>
                  <a:gd name="T17" fmla="*/ 240 h 30"/>
                  <a:gd name="T18" fmla="*/ 856 w 76"/>
                  <a:gd name="T19" fmla="*/ 192 h 30"/>
                  <a:gd name="T20" fmla="*/ 807 w 76"/>
                  <a:gd name="T21" fmla="*/ 160 h 30"/>
                  <a:gd name="T22" fmla="*/ 757 w 76"/>
                  <a:gd name="T23" fmla="*/ 128 h 30"/>
                  <a:gd name="T24" fmla="*/ 693 w 76"/>
                  <a:gd name="T25" fmla="*/ 128 h 30"/>
                  <a:gd name="T26" fmla="*/ 644 w 76"/>
                  <a:gd name="T27" fmla="*/ 96 h 30"/>
                  <a:gd name="T28" fmla="*/ 644 w 76"/>
                  <a:gd name="T29" fmla="*/ 64 h 30"/>
                  <a:gd name="T30" fmla="*/ 572 w 76"/>
                  <a:gd name="T31" fmla="*/ 32 h 30"/>
                  <a:gd name="T32" fmla="*/ 491 w 76"/>
                  <a:gd name="T33" fmla="*/ 16 h 30"/>
                  <a:gd name="T34" fmla="*/ 393 w 76"/>
                  <a:gd name="T35" fmla="*/ 16 h 30"/>
                  <a:gd name="T36" fmla="*/ 328 w 76"/>
                  <a:gd name="T37" fmla="*/ 16 h 30"/>
                  <a:gd name="T38" fmla="*/ 276 w 76"/>
                  <a:gd name="T39" fmla="*/ 16 h 30"/>
                  <a:gd name="T40" fmla="*/ 195 w 76"/>
                  <a:gd name="T41" fmla="*/ 32 h 30"/>
                  <a:gd name="T42" fmla="*/ 97 w 76"/>
                  <a:gd name="T43" fmla="*/ 80 h 30"/>
                  <a:gd name="T44" fmla="*/ 64 w 76"/>
                  <a:gd name="T45" fmla="*/ 112 h 30"/>
                  <a:gd name="T46" fmla="*/ 32 w 76"/>
                  <a:gd name="T47" fmla="*/ 160 h 30"/>
                  <a:gd name="T48" fmla="*/ 16 w 76"/>
                  <a:gd name="T49" fmla="*/ 208 h 30"/>
                  <a:gd name="T50" fmla="*/ 64 w 76"/>
                  <a:gd name="T51" fmla="*/ 208 h 30"/>
                  <a:gd name="T52" fmla="*/ 97 w 76"/>
                  <a:gd name="T53" fmla="*/ 208 h 30"/>
                  <a:gd name="T54" fmla="*/ 97 w 76"/>
                  <a:gd name="T55" fmla="*/ 160 h 30"/>
                  <a:gd name="T56" fmla="*/ 145 w 76"/>
                  <a:gd name="T57" fmla="*/ 160 h 30"/>
                  <a:gd name="T58" fmla="*/ 211 w 76"/>
                  <a:gd name="T59" fmla="*/ 144 h 30"/>
                  <a:gd name="T60" fmla="*/ 227 w 76"/>
                  <a:gd name="T61" fmla="*/ 112 h 30"/>
                  <a:gd name="T62" fmla="*/ 276 w 76"/>
                  <a:gd name="T63" fmla="*/ 96 h 30"/>
                  <a:gd name="T64" fmla="*/ 344 w 76"/>
                  <a:gd name="T65" fmla="*/ 80 h 30"/>
                  <a:gd name="T66" fmla="*/ 393 w 76"/>
                  <a:gd name="T67" fmla="*/ 96 h 30"/>
                  <a:gd name="T68" fmla="*/ 344 w 76"/>
                  <a:gd name="T69" fmla="*/ 112 h 30"/>
                  <a:gd name="T70" fmla="*/ 376 w 76"/>
                  <a:gd name="T71" fmla="*/ 144 h 30"/>
                  <a:gd name="T72" fmla="*/ 425 w 76"/>
                  <a:gd name="T73" fmla="*/ 160 h 30"/>
                  <a:gd name="T74" fmla="*/ 457 w 76"/>
                  <a:gd name="T75" fmla="*/ 176 h 30"/>
                  <a:gd name="T76" fmla="*/ 523 w 76"/>
                  <a:gd name="T77" fmla="*/ 176 h 30"/>
                  <a:gd name="T78" fmla="*/ 588 w 76"/>
                  <a:gd name="T79" fmla="*/ 176 h 30"/>
                  <a:gd name="T80" fmla="*/ 556 w 76"/>
                  <a:gd name="T81" fmla="*/ 208 h 30"/>
                  <a:gd name="T82" fmla="*/ 604 w 76"/>
                  <a:gd name="T83" fmla="*/ 240 h 30"/>
                  <a:gd name="T84" fmla="*/ 693 w 76"/>
                  <a:gd name="T85" fmla="*/ 240 h 30"/>
                  <a:gd name="T86" fmla="*/ 757 w 76"/>
                  <a:gd name="T87" fmla="*/ 256 h 30"/>
                  <a:gd name="T88" fmla="*/ 757 w 76"/>
                  <a:gd name="T89" fmla="*/ 320 h 30"/>
                  <a:gd name="T90" fmla="*/ 775 w 76"/>
                  <a:gd name="T91" fmla="*/ 352 h 30"/>
                  <a:gd name="T92" fmla="*/ 823 w 76"/>
                  <a:gd name="T93" fmla="*/ 384 h 30"/>
                  <a:gd name="T94" fmla="*/ 839 w 76"/>
                  <a:gd name="T95" fmla="*/ 432 h 30"/>
                  <a:gd name="T96" fmla="*/ 872 w 76"/>
                  <a:gd name="T97" fmla="*/ 448 h 30"/>
                  <a:gd name="T98" fmla="*/ 940 w 76"/>
                  <a:gd name="T99" fmla="*/ 464 h 30"/>
                  <a:gd name="T100" fmla="*/ 1021 w 76"/>
                  <a:gd name="T101" fmla="*/ 448 h 30"/>
                  <a:gd name="T102" fmla="*/ 1103 w 76"/>
                  <a:gd name="T103" fmla="*/ 448 h 30"/>
                  <a:gd name="T104" fmla="*/ 1168 w 76"/>
                  <a:gd name="T105" fmla="*/ 448 h 30"/>
                  <a:gd name="T106" fmla="*/ 1232 w 76"/>
                  <a:gd name="T107" fmla="*/ 448 h 30"/>
                  <a:gd name="T108" fmla="*/ 1248 w 76"/>
                  <a:gd name="T109" fmla="*/ 400 h 30"/>
                  <a:gd name="T110" fmla="*/ 1216 w 76"/>
                  <a:gd name="T111" fmla="*/ 368 h 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30"/>
                  <a:gd name="T170" fmla="*/ 76 w 76"/>
                  <a:gd name="T171" fmla="*/ 30 h 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30">
                    <a:moveTo>
                      <a:pt x="74" y="23"/>
                    </a:moveTo>
                    <a:cubicBezTo>
                      <a:pt x="73" y="22"/>
                      <a:pt x="72" y="22"/>
                      <a:pt x="70" y="22"/>
                    </a:cubicBezTo>
                    <a:cubicBezTo>
                      <a:pt x="69" y="22"/>
                      <a:pt x="68" y="23"/>
                      <a:pt x="67" y="22"/>
                    </a:cubicBezTo>
                    <a:cubicBezTo>
                      <a:pt x="67" y="21"/>
                      <a:pt x="67" y="20"/>
                      <a:pt x="67" y="19"/>
                    </a:cubicBezTo>
                    <a:cubicBezTo>
                      <a:pt x="66" y="19"/>
                      <a:pt x="65" y="19"/>
                      <a:pt x="65" y="18"/>
                    </a:cubicBezTo>
                    <a:cubicBezTo>
                      <a:pt x="64" y="18"/>
                      <a:pt x="64" y="17"/>
                      <a:pt x="63" y="17"/>
                    </a:cubicBezTo>
                    <a:cubicBezTo>
                      <a:pt x="62" y="17"/>
                      <a:pt x="61" y="18"/>
                      <a:pt x="61" y="18"/>
                    </a:cubicBezTo>
                    <a:cubicBezTo>
                      <a:pt x="60" y="18"/>
                      <a:pt x="59" y="17"/>
                      <a:pt x="58" y="16"/>
                    </a:cubicBezTo>
                    <a:cubicBezTo>
                      <a:pt x="57" y="15"/>
                      <a:pt x="56" y="15"/>
                      <a:pt x="55" y="15"/>
                    </a:cubicBezTo>
                    <a:cubicBezTo>
                      <a:pt x="54" y="14"/>
                      <a:pt x="53" y="13"/>
                      <a:pt x="52" y="12"/>
                    </a:cubicBezTo>
                    <a:cubicBezTo>
                      <a:pt x="51" y="11"/>
                      <a:pt x="50" y="11"/>
                      <a:pt x="49" y="10"/>
                    </a:cubicBezTo>
                    <a:cubicBezTo>
                      <a:pt x="47" y="9"/>
                      <a:pt x="47" y="8"/>
                      <a:pt x="46" y="8"/>
                    </a:cubicBezTo>
                    <a:cubicBezTo>
                      <a:pt x="44" y="7"/>
                      <a:pt x="43" y="8"/>
                      <a:pt x="42" y="8"/>
                    </a:cubicBezTo>
                    <a:cubicBezTo>
                      <a:pt x="41" y="7"/>
                      <a:pt x="40" y="7"/>
                      <a:pt x="39" y="6"/>
                    </a:cubicBezTo>
                    <a:cubicBezTo>
                      <a:pt x="38" y="6"/>
                      <a:pt x="39" y="5"/>
                      <a:pt x="39" y="4"/>
                    </a:cubicBezTo>
                    <a:cubicBezTo>
                      <a:pt x="38" y="2"/>
                      <a:pt x="36" y="2"/>
                      <a:pt x="35" y="2"/>
                    </a:cubicBezTo>
                    <a:cubicBezTo>
                      <a:pt x="33" y="1"/>
                      <a:pt x="32" y="2"/>
                      <a:pt x="30" y="1"/>
                    </a:cubicBezTo>
                    <a:cubicBezTo>
                      <a:pt x="28" y="1"/>
                      <a:pt x="27" y="1"/>
                      <a:pt x="24" y="1"/>
                    </a:cubicBezTo>
                    <a:cubicBezTo>
                      <a:pt x="23" y="1"/>
                      <a:pt x="22" y="0"/>
                      <a:pt x="20" y="1"/>
                    </a:cubicBezTo>
                    <a:cubicBezTo>
                      <a:pt x="19" y="1"/>
                      <a:pt x="18" y="1"/>
                      <a:pt x="17" y="1"/>
                    </a:cubicBezTo>
                    <a:cubicBezTo>
                      <a:pt x="15" y="2"/>
                      <a:pt x="14" y="1"/>
                      <a:pt x="12" y="2"/>
                    </a:cubicBezTo>
                    <a:cubicBezTo>
                      <a:pt x="9" y="2"/>
                      <a:pt x="8" y="3"/>
                      <a:pt x="6" y="5"/>
                    </a:cubicBezTo>
                    <a:cubicBezTo>
                      <a:pt x="5" y="6"/>
                      <a:pt x="4" y="6"/>
                      <a:pt x="4" y="7"/>
                    </a:cubicBezTo>
                    <a:cubicBezTo>
                      <a:pt x="3" y="8"/>
                      <a:pt x="3" y="9"/>
                      <a:pt x="2" y="10"/>
                    </a:cubicBezTo>
                    <a:cubicBezTo>
                      <a:pt x="2" y="11"/>
                      <a:pt x="0" y="12"/>
                      <a:pt x="1" y="13"/>
                    </a:cubicBezTo>
                    <a:cubicBezTo>
                      <a:pt x="2" y="14"/>
                      <a:pt x="3" y="14"/>
                      <a:pt x="4" y="13"/>
                    </a:cubicBezTo>
                    <a:cubicBezTo>
                      <a:pt x="5" y="13"/>
                      <a:pt x="5" y="14"/>
                      <a:pt x="6" y="13"/>
                    </a:cubicBezTo>
                    <a:cubicBezTo>
                      <a:pt x="7" y="12"/>
                      <a:pt x="6" y="11"/>
                      <a:pt x="6" y="10"/>
                    </a:cubicBezTo>
                    <a:cubicBezTo>
                      <a:pt x="7" y="9"/>
                      <a:pt x="8" y="10"/>
                      <a:pt x="9" y="10"/>
                    </a:cubicBezTo>
                    <a:cubicBezTo>
                      <a:pt x="11" y="10"/>
                      <a:pt x="12" y="10"/>
                      <a:pt x="13" y="9"/>
                    </a:cubicBezTo>
                    <a:cubicBezTo>
                      <a:pt x="14" y="8"/>
                      <a:pt x="14" y="7"/>
                      <a:pt x="14" y="7"/>
                    </a:cubicBezTo>
                    <a:cubicBezTo>
                      <a:pt x="15" y="6"/>
                      <a:pt x="16" y="6"/>
                      <a:pt x="17" y="6"/>
                    </a:cubicBezTo>
                    <a:cubicBezTo>
                      <a:pt x="18" y="5"/>
                      <a:pt x="19" y="5"/>
                      <a:pt x="21" y="5"/>
                    </a:cubicBezTo>
                    <a:cubicBezTo>
                      <a:pt x="22" y="5"/>
                      <a:pt x="24" y="5"/>
                      <a:pt x="24" y="6"/>
                    </a:cubicBezTo>
                    <a:cubicBezTo>
                      <a:pt x="24" y="7"/>
                      <a:pt x="22" y="6"/>
                      <a:pt x="21" y="7"/>
                    </a:cubicBezTo>
                    <a:cubicBezTo>
                      <a:pt x="21" y="8"/>
                      <a:pt x="22" y="9"/>
                      <a:pt x="23" y="9"/>
                    </a:cubicBezTo>
                    <a:cubicBezTo>
                      <a:pt x="24" y="10"/>
                      <a:pt x="25" y="9"/>
                      <a:pt x="26" y="10"/>
                    </a:cubicBezTo>
                    <a:cubicBezTo>
                      <a:pt x="27" y="10"/>
                      <a:pt x="27" y="11"/>
                      <a:pt x="28" y="11"/>
                    </a:cubicBezTo>
                    <a:cubicBezTo>
                      <a:pt x="30" y="11"/>
                      <a:pt x="30" y="11"/>
                      <a:pt x="32" y="11"/>
                    </a:cubicBezTo>
                    <a:cubicBezTo>
                      <a:pt x="33" y="11"/>
                      <a:pt x="36" y="9"/>
                      <a:pt x="36" y="11"/>
                    </a:cubicBezTo>
                    <a:cubicBezTo>
                      <a:pt x="36" y="13"/>
                      <a:pt x="33" y="12"/>
                      <a:pt x="34" y="13"/>
                    </a:cubicBezTo>
                    <a:cubicBezTo>
                      <a:pt x="34" y="15"/>
                      <a:pt x="36" y="14"/>
                      <a:pt x="37" y="15"/>
                    </a:cubicBezTo>
                    <a:cubicBezTo>
                      <a:pt x="39" y="15"/>
                      <a:pt x="40" y="15"/>
                      <a:pt x="42" y="15"/>
                    </a:cubicBezTo>
                    <a:cubicBezTo>
                      <a:pt x="43" y="15"/>
                      <a:pt x="45" y="15"/>
                      <a:pt x="46" y="16"/>
                    </a:cubicBezTo>
                    <a:cubicBezTo>
                      <a:pt x="46" y="18"/>
                      <a:pt x="46" y="19"/>
                      <a:pt x="46" y="20"/>
                    </a:cubicBezTo>
                    <a:cubicBezTo>
                      <a:pt x="46" y="21"/>
                      <a:pt x="46" y="21"/>
                      <a:pt x="47" y="22"/>
                    </a:cubicBezTo>
                    <a:cubicBezTo>
                      <a:pt x="48" y="23"/>
                      <a:pt x="49" y="23"/>
                      <a:pt x="50" y="24"/>
                    </a:cubicBezTo>
                    <a:cubicBezTo>
                      <a:pt x="51" y="25"/>
                      <a:pt x="50" y="26"/>
                      <a:pt x="51" y="27"/>
                    </a:cubicBezTo>
                    <a:cubicBezTo>
                      <a:pt x="52" y="28"/>
                      <a:pt x="52" y="28"/>
                      <a:pt x="53" y="28"/>
                    </a:cubicBezTo>
                    <a:cubicBezTo>
                      <a:pt x="54" y="29"/>
                      <a:pt x="55" y="29"/>
                      <a:pt x="57" y="29"/>
                    </a:cubicBezTo>
                    <a:cubicBezTo>
                      <a:pt x="59" y="29"/>
                      <a:pt x="60" y="28"/>
                      <a:pt x="62" y="28"/>
                    </a:cubicBezTo>
                    <a:cubicBezTo>
                      <a:pt x="64" y="28"/>
                      <a:pt x="65" y="28"/>
                      <a:pt x="67" y="28"/>
                    </a:cubicBezTo>
                    <a:cubicBezTo>
                      <a:pt x="68" y="28"/>
                      <a:pt x="69" y="28"/>
                      <a:pt x="71" y="28"/>
                    </a:cubicBezTo>
                    <a:cubicBezTo>
                      <a:pt x="72" y="28"/>
                      <a:pt x="74" y="30"/>
                      <a:pt x="75" y="28"/>
                    </a:cubicBezTo>
                    <a:cubicBezTo>
                      <a:pt x="76" y="28"/>
                      <a:pt x="76" y="26"/>
                      <a:pt x="76" y="25"/>
                    </a:cubicBezTo>
                    <a:cubicBezTo>
                      <a:pt x="76" y="24"/>
                      <a:pt x="75" y="24"/>
                      <a:pt x="7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47" name="Freeform 679"/>
              <p:cNvSpPr>
                <a:spLocks/>
              </p:cNvSpPr>
              <p:nvPr/>
            </p:nvSpPr>
            <p:spPr bwMode="auto">
              <a:xfrm>
                <a:off x="1769" y="2083"/>
                <a:ext cx="16" cy="12"/>
              </a:xfrm>
              <a:custGeom>
                <a:avLst/>
                <a:gdLst>
                  <a:gd name="T0" fmla="*/ 96 w 8"/>
                  <a:gd name="T1" fmla="*/ 0 h 6"/>
                  <a:gd name="T2" fmla="*/ 48 w 8"/>
                  <a:gd name="T3" fmla="*/ 16 h 6"/>
                  <a:gd name="T4" fmla="*/ 16 w 8"/>
                  <a:gd name="T5" fmla="*/ 32 h 6"/>
                  <a:gd name="T6" fmla="*/ 0 w 8"/>
                  <a:gd name="T7" fmla="*/ 64 h 6"/>
                  <a:gd name="T8" fmla="*/ 32 w 8"/>
                  <a:gd name="T9" fmla="*/ 80 h 6"/>
                  <a:gd name="T10" fmla="*/ 80 w 8"/>
                  <a:gd name="T11" fmla="*/ 96 h 6"/>
                  <a:gd name="T12" fmla="*/ 128 w 8"/>
                  <a:gd name="T13" fmla="*/ 80 h 6"/>
                  <a:gd name="T14" fmla="*/ 128 w 8"/>
                  <a:gd name="T15" fmla="*/ 32 h 6"/>
                  <a:gd name="T16" fmla="*/ 96 w 8"/>
                  <a:gd name="T17" fmla="*/ 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6"/>
                  <a:gd name="T29" fmla="*/ 8 w 8"/>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6">
                    <a:moveTo>
                      <a:pt x="6" y="0"/>
                    </a:moveTo>
                    <a:cubicBezTo>
                      <a:pt x="5" y="0"/>
                      <a:pt x="4" y="0"/>
                      <a:pt x="3" y="1"/>
                    </a:cubicBezTo>
                    <a:cubicBezTo>
                      <a:pt x="2" y="1"/>
                      <a:pt x="1" y="1"/>
                      <a:pt x="1" y="2"/>
                    </a:cubicBezTo>
                    <a:cubicBezTo>
                      <a:pt x="0" y="3"/>
                      <a:pt x="0" y="3"/>
                      <a:pt x="0" y="4"/>
                    </a:cubicBezTo>
                    <a:cubicBezTo>
                      <a:pt x="0" y="5"/>
                      <a:pt x="1" y="5"/>
                      <a:pt x="2" y="5"/>
                    </a:cubicBezTo>
                    <a:cubicBezTo>
                      <a:pt x="3" y="6"/>
                      <a:pt x="4" y="6"/>
                      <a:pt x="5" y="6"/>
                    </a:cubicBezTo>
                    <a:cubicBezTo>
                      <a:pt x="6" y="6"/>
                      <a:pt x="7" y="6"/>
                      <a:pt x="8" y="5"/>
                    </a:cubicBezTo>
                    <a:cubicBezTo>
                      <a:pt x="8" y="4"/>
                      <a:pt x="8" y="3"/>
                      <a:pt x="8" y="2"/>
                    </a:cubicBezTo>
                    <a:cubicBezTo>
                      <a:pt x="7" y="1"/>
                      <a:pt x="7" y="1"/>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48" name="Freeform 680"/>
              <p:cNvSpPr>
                <a:spLocks/>
              </p:cNvSpPr>
              <p:nvPr/>
            </p:nvSpPr>
            <p:spPr bwMode="auto">
              <a:xfrm>
                <a:off x="1649" y="2215"/>
                <a:ext cx="38" cy="26"/>
              </a:xfrm>
              <a:custGeom>
                <a:avLst/>
                <a:gdLst>
                  <a:gd name="T0" fmla="*/ 288 w 19"/>
                  <a:gd name="T1" fmla="*/ 144 h 13"/>
                  <a:gd name="T2" fmla="*/ 288 w 19"/>
                  <a:gd name="T3" fmla="*/ 80 h 13"/>
                  <a:gd name="T4" fmla="*/ 256 w 19"/>
                  <a:gd name="T5" fmla="*/ 80 h 13"/>
                  <a:gd name="T6" fmla="*/ 208 w 19"/>
                  <a:gd name="T7" fmla="*/ 96 h 13"/>
                  <a:gd name="T8" fmla="*/ 208 w 19"/>
                  <a:gd name="T9" fmla="*/ 64 h 13"/>
                  <a:gd name="T10" fmla="*/ 160 w 19"/>
                  <a:gd name="T11" fmla="*/ 32 h 13"/>
                  <a:gd name="T12" fmla="*/ 128 w 19"/>
                  <a:gd name="T13" fmla="*/ 0 h 13"/>
                  <a:gd name="T14" fmla="*/ 128 w 19"/>
                  <a:gd name="T15" fmla="*/ 0 h 13"/>
                  <a:gd name="T16" fmla="*/ 96 w 19"/>
                  <a:gd name="T17" fmla="*/ 0 h 13"/>
                  <a:gd name="T18" fmla="*/ 48 w 19"/>
                  <a:gd name="T19" fmla="*/ 32 h 13"/>
                  <a:gd name="T20" fmla="*/ 0 w 19"/>
                  <a:gd name="T21" fmla="*/ 96 h 13"/>
                  <a:gd name="T22" fmla="*/ 0 w 19"/>
                  <a:gd name="T23" fmla="*/ 96 h 13"/>
                  <a:gd name="T24" fmla="*/ 16 w 19"/>
                  <a:gd name="T25" fmla="*/ 128 h 13"/>
                  <a:gd name="T26" fmla="*/ 64 w 19"/>
                  <a:gd name="T27" fmla="*/ 160 h 13"/>
                  <a:gd name="T28" fmla="*/ 128 w 19"/>
                  <a:gd name="T29" fmla="*/ 176 h 13"/>
                  <a:gd name="T30" fmla="*/ 192 w 19"/>
                  <a:gd name="T31" fmla="*/ 192 h 13"/>
                  <a:gd name="T32" fmla="*/ 240 w 19"/>
                  <a:gd name="T33" fmla="*/ 192 h 13"/>
                  <a:gd name="T34" fmla="*/ 288 w 19"/>
                  <a:gd name="T35" fmla="*/ 176 h 13"/>
                  <a:gd name="T36" fmla="*/ 288 w 19"/>
                  <a:gd name="T37" fmla="*/ 176 h 13"/>
                  <a:gd name="T38" fmla="*/ 288 w 19"/>
                  <a:gd name="T39" fmla="*/ 160 h 13"/>
                  <a:gd name="T40" fmla="*/ 288 w 19"/>
                  <a:gd name="T41" fmla="*/ 144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3"/>
                  <a:gd name="T65" fmla="*/ 19 w 19"/>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3">
                    <a:moveTo>
                      <a:pt x="18" y="9"/>
                    </a:moveTo>
                    <a:cubicBezTo>
                      <a:pt x="18" y="7"/>
                      <a:pt x="19" y="6"/>
                      <a:pt x="18" y="5"/>
                    </a:cubicBezTo>
                    <a:cubicBezTo>
                      <a:pt x="17" y="5"/>
                      <a:pt x="17" y="5"/>
                      <a:pt x="16" y="5"/>
                    </a:cubicBezTo>
                    <a:cubicBezTo>
                      <a:pt x="15" y="5"/>
                      <a:pt x="14" y="6"/>
                      <a:pt x="13" y="6"/>
                    </a:cubicBezTo>
                    <a:cubicBezTo>
                      <a:pt x="13" y="5"/>
                      <a:pt x="13" y="5"/>
                      <a:pt x="13" y="4"/>
                    </a:cubicBezTo>
                    <a:cubicBezTo>
                      <a:pt x="12" y="3"/>
                      <a:pt x="11" y="3"/>
                      <a:pt x="10" y="2"/>
                    </a:cubicBezTo>
                    <a:cubicBezTo>
                      <a:pt x="9" y="2"/>
                      <a:pt x="9" y="1"/>
                      <a:pt x="8" y="0"/>
                    </a:cubicBezTo>
                    <a:cubicBezTo>
                      <a:pt x="8" y="0"/>
                      <a:pt x="8" y="0"/>
                      <a:pt x="8" y="0"/>
                    </a:cubicBezTo>
                    <a:cubicBezTo>
                      <a:pt x="7" y="0"/>
                      <a:pt x="7" y="0"/>
                      <a:pt x="6" y="0"/>
                    </a:cubicBezTo>
                    <a:cubicBezTo>
                      <a:pt x="5" y="1"/>
                      <a:pt x="4" y="1"/>
                      <a:pt x="3" y="2"/>
                    </a:cubicBezTo>
                    <a:cubicBezTo>
                      <a:pt x="1" y="3"/>
                      <a:pt x="1" y="4"/>
                      <a:pt x="0" y="6"/>
                    </a:cubicBezTo>
                    <a:cubicBezTo>
                      <a:pt x="0" y="6"/>
                      <a:pt x="0" y="6"/>
                      <a:pt x="0" y="6"/>
                    </a:cubicBezTo>
                    <a:cubicBezTo>
                      <a:pt x="0" y="7"/>
                      <a:pt x="1" y="7"/>
                      <a:pt x="1" y="8"/>
                    </a:cubicBezTo>
                    <a:cubicBezTo>
                      <a:pt x="3" y="8"/>
                      <a:pt x="3" y="9"/>
                      <a:pt x="4" y="10"/>
                    </a:cubicBezTo>
                    <a:cubicBezTo>
                      <a:pt x="6" y="10"/>
                      <a:pt x="7" y="10"/>
                      <a:pt x="8" y="11"/>
                    </a:cubicBezTo>
                    <a:cubicBezTo>
                      <a:pt x="10" y="11"/>
                      <a:pt x="10" y="11"/>
                      <a:pt x="12" y="12"/>
                    </a:cubicBezTo>
                    <a:cubicBezTo>
                      <a:pt x="13" y="12"/>
                      <a:pt x="14" y="13"/>
                      <a:pt x="15" y="12"/>
                    </a:cubicBezTo>
                    <a:cubicBezTo>
                      <a:pt x="16" y="12"/>
                      <a:pt x="17" y="12"/>
                      <a:pt x="18" y="11"/>
                    </a:cubicBezTo>
                    <a:cubicBezTo>
                      <a:pt x="18" y="11"/>
                      <a:pt x="18" y="11"/>
                      <a:pt x="18" y="11"/>
                    </a:cubicBezTo>
                    <a:cubicBezTo>
                      <a:pt x="18" y="10"/>
                      <a:pt x="18" y="10"/>
                      <a:pt x="18" y="10"/>
                    </a:cubicBezTo>
                    <a:cubicBezTo>
                      <a:pt x="18" y="10"/>
                      <a:pt x="18" y="9"/>
                      <a:pt x="18"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49" name="Freeform 681"/>
              <p:cNvSpPr>
                <a:spLocks/>
              </p:cNvSpPr>
              <p:nvPr/>
            </p:nvSpPr>
            <p:spPr bwMode="auto">
              <a:xfrm>
                <a:off x="1711" y="2267"/>
                <a:ext cx="50" cy="56"/>
              </a:xfrm>
              <a:custGeom>
                <a:avLst/>
                <a:gdLst>
                  <a:gd name="T0" fmla="*/ 368 w 25"/>
                  <a:gd name="T1" fmla="*/ 160 h 28"/>
                  <a:gd name="T2" fmla="*/ 336 w 25"/>
                  <a:gd name="T3" fmla="*/ 160 h 28"/>
                  <a:gd name="T4" fmla="*/ 320 w 25"/>
                  <a:gd name="T5" fmla="*/ 112 h 28"/>
                  <a:gd name="T6" fmla="*/ 288 w 25"/>
                  <a:gd name="T7" fmla="*/ 48 h 28"/>
                  <a:gd name="T8" fmla="*/ 272 w 25"/>
                  <a:gd name="T9" fmla="*/ 48 h 28"/>
                  <a:gd name="T10" fmla="*/ 240 w 25"/>
                  <a:gd name="T11" fmla="*/ 64 h 28"/>
                  <a:gd name="T12" fmla="*/ 208 w 25"/>
                  <a:gd name="T13" fmla="*/ 64 h 28"/>
                  <a:gd name="T14" fmla="*/ 176 w 25"/>
                  <a:gd name="T15" fmla="*/ 32 h 28"/>
                  <a:gd name="T16" fmla="*/ 128 w 25"/>
                  <a:gd name="T17" fmla="*/ 32 h 28"/>
                  <a:gd name="T18" fmla="*/ 96 w 25"/>
                  <a:gd name="T19" fmla="*/ 32 h 28"/>
                  <a:gd name="T20" fmla="*/ 48 w 25"/>
                  <a:gd name="T21" fmla="*/ 0 h 28"/>
                  <a:gd name="T22" fmla="*/ 16 w 25"/>
                  <a:gd name="T23" fmla="*/ 16 h 28"/>
                  <a:gd name="T24" fmla="*/ 16 w 25"/>
                  <a:gd name="T25" fmla="*/ 16 h 28"/>
                  <a:gd name="T26" fmla="*/ 16 w 25"/>
                  <a:gd name="T27" fmla="*/ 32 h 28"/>
                  <a:gd name="T28" fmla="*/ 16 w 25"/>
                  <a:gd name="T29" fmla="*/ 80 h 28"/>
                  <a:gd name="T30" fmla="*/ 32 w 25"/>
                  <a:gd name="T31" fmla="*/ 112 h 28"/>
                  <a:gd name="T32" fmla="*/ 16 w 25"/>
                  <a:gd name="T33" fmla="*/ 176 h 28"/>
                  <a:gd name="T34" fmla="*/ 64 w 25"/>
                  <a:gd name="T35" fmla="*/ 192 h 28"/>
                  <a:gd name="T36" fmla="*/ 96 w 25"/>
                  <a:gd name="T37" fmla="*/ 240 h 28"/>
                  <a:gd name="T38" fmla="*/ 128 w 25"/>
                  <a:gd name="T39" fmla="*/ 224 h 28"/>
                  <a:gd name="T40" fmla="*/ 128 w 25"/>
                  <a:gd name="T41" fmla="*/ 176 h 28"/>
                  <a:gd name="T42" fmla="*/ 176 w 25"/>
                  <a:gd name="T43" fmla="*/ 240 h 28"/>
                  <a:gd name="T44" fmla="*/ 192 w 25"/>
                  <a:gd name="T45" fmla="*/ 272 h 28"/>
                  <a:gd name="T46" fmla="*/ 240 w 25"/>
                  <a:gd name="T47" fmla="*/ 288 h 28"/>
                  <a:gd name="T48" fmla="*/ 256 w 25"/>
                  <a:gd name="T49" fmla="*/ 352 h 28"/>
                  <a:gd name="T50" fmla="*/ 256 w 25"/>
                  <a:gd name="T51" fmla="*/ 416 h 28"/>
                  <a:gd name="T52" fmla="*/ 320 w 25"/>
                  <a:gd name="T53" fmla="*/ 432 h 28"/>
                  <a:gd name="T54" fmla="*/ 320 w 25"/>
                  <a:gd name="T55" fmla="*/ 400 h 28"/>
                  <a:gd name="T56" fmla="*/ 336 w 25"/>
                  <a:gd name="T57" fmla="*/ 336 h 28"/>
                  <a:gd name="T58" fmla="*/ 352 w 25"/>
                  <a:gd name="T59" fmla="*/ 304 h 28"/>
                  <a:gd name="T60" fmla="*/ 320 w 25"/>
                  <a:gd name="T61" fmla="*/ 272 h 28"/>
                  <a:gd name="T62" fmla="*/ 336 w 25"/>
                  <a:gd name="T63" fmla="*/ 240 h 28"/>
                  <a:gd name="T64" fmla="*/ 384 w 25"/>
                  <a:gd name="T65" fmla="*/ 240 h 28"/>
                  <a:gd name="T66" fmla="*/ 400 w 25"/>
                  <a:gd name="T67" fmla="*/ 224 h 28"/>
                  <a:gd name="T68" fmla="*/ 384 w 25"/>
                  <a:gd name="T69" fmla="*/ 208 h 28"/>
                  <a:gd name="T70" fmla="*/ 368 w 25"/>
                  <a:gd name="T71" fmla="*/ 160 h 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
                  <a:gd name="T109" fmla="*/ 0 h 28"/>
                  <a:gd name="T110" fmla="*/ 25 w 25"/>
                  <a:gd name="T111" fmla="*/ 28 h 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 h="28">
                    <a:moveTo>
                      <a:pt x="23" y="10"/>
                    </a:moveTo>
                    <a:cubicBezTo>
                      <a:pt x="23" y="10"/>
                      <a:pt x="22" y="11"/>
                      <a:pt x="21" y="10"/>
                    </a:cubicBezTo>
                    <a:cubicBezTo>
                      <a:pt x="19" y="10"/>
                      <a:pt x="20" y="8"/>
                      <a:pt x="20" y="7"/>
                    </a:cubicBezTo>
                    <a:cubicBezTo>
                      <a:pt x="19" y="5"/>
                      <a:pt x="19" y="4"/>
                      <a:pt x="18" y="3"/>
                    </a:cubicBezTo>
                    <a:cubicBezTo>
                      <a:pt x="17" y="3"/>
                      <a:pt x="17" y="3"/>
                      <a:pt x="17" y="3"/>
                    </a:cubicBezTo>
                    <a:cubicBezTo>
                      <a:pt x="16" y="3"/>
                      <a:pt x="16" y="4"/>
                      <a:pt x="15" y="4"/>
                    </a:cubicBezTo>
                    <a:cubicBezTo>
                      <a:pt x="14" y="4"/>
                      <a:pt x="14" y="4"/>
                      <a:pt x="13" y="4"/>
                    </a:cubicBezTo>
                    <a:cubicBezTo>
                      <a:pt x="12" y="3"/>
                      <a:pt x="12" y="2"/>
                      <a:pt x="11" y="2"/>
                    </a:cubicBezTo>
                    <a:cubicBezTo>
                      <a:pt x="10" y="1"/>
                      <a:pt x="9" y="2"/>
                      <a:pt x="8" y="2"/>
                    </a:cubicBezTo>
                    <a:cubicBezTo>
                      <a:pt x="7" y="2"/>
                      <a:pt x="7" y="2"/>
                      <a:pt x="6" y="2"/>
                    </a:cubicBezTo>
                    <a:cubicBezTo>
                      <a:pt x="5" y="1"/>
                      <a:pt x="4" y="0"/>
                      <a:pt x="3" y="0"/>
                    </a:cubicBezTo>
                    <a:cubicBezTo>
                      <a:pt x="2" y="1"/>
                      <a:pt x="2" y="1"/>
                      <a:pt x="1" y="1"/>
                    </a:cubicBezTo>
                    <a:cubicBezTo>
                      <a:pt x="1" y="1"/>
                      <a:pt x="1" y="1"/>
                      <a:pt x="1" y="1"/>
                    </a:cubicBezTo>
                    <a:cubicBezTo>
                      <a:pt x="1" y="2"/>
                      <a:pt x="1" y="2"/>
                      <a:pt x="1" y="2"/>
                    </a:cubicBezTo>
                    <a:cubicBezTo>
                      <a:pt x="1" y="3"/>
                      <a:pt x="1" y="4"/>
                      <a:pt x="1" y="5"/>
                    </a:cubicBezTo>
                    <a:cubicBezTo>
                      <a:pt x="1" y="6"/>
                      <a:pt x="2" y="6"/>
                      <a:pt x="2" y="7"/>
                    </a:cubicBezTo>
                    <a:cubicBezTo>
                      <a:pt x="2" y="9"/>
                      <a:pt x="0" y="10"/>
                      <a:pt x="1" y="11"/>
                    </a:cubicBezTo>
                    <a:cubicBezTo>
                      <a:pt x="2" y="12"/>
                      <a:pt x="3" y="12"/>
                      <a:pt x="4" y="12"/>
                    </a:cubicBezTo>
                    <a:cubicBezTo>
                      <a:pt x="5" y="13"/>
                      <a:pt x="5" y="15"/>
                      <a:pt x="6" y="15"/>
                    </a:cubicBezTo>
                    <a:cubicBezTo>
                      <a:pt x="7" y="15"/>
                      <a:pt x="8" y="15"/>
                      <a:pt x="8" y="14"/>
                    </a:cubicBezTo>
                    <a:cubicBezTo>
                      <a:pt x="9" y="13"/>
                      <a:pt x="7" y="12"/>
                      <a:pt x="8" y="11"/>
                    </a:cubicBezTo>
                    <a:cubicBezTo>
                      <a:pt x="9" y="10"/>
                      <a:pt x="10" y="13"/>
                      <a:pt x="11" y="15"/>
                    </a:cubicBezTo>
                    <a:cubicBezTo>
                      <a:pt x="11" y="16"/>
                      <a:pt x="11" y="17"/>
                      <a:pt x="12" y="17"/>
                    </a:cubicBezTo>
                    <a:cubicBezTo>
                      <a:pt x="13" y="18"/>
                      <a:pt x="14" y="17"/>
                      <a:pt x="15" y="18"/>
                    </a:cubicBezTo>
                    <a:cubicBezTo>
                      <a:pt x="16" y="19"/>
                      <a:pt x="16" y="20"/>
                      <a:pt x="16" y="22"/>
                    </a:cubicBezTo>
                    <a:cubicBezTo>
                      <a:pt x="16" y="24"/>
                      <a:pt x="15" y="25"/>
                      <a:pt x="16" y="26"/>
                    </a:cubicBezTo>
                    <a:cubicBezTo>
                      <a:pt x="17" y="28"/>
                      <a:pt x="19" y="27"/>
                      <a:pt x="20" y="27"/>
                    </a:cubicBezTo>
                    <a:cubicBezTo>
                      <a:pt x="20" y="26"/>
                      <a:pt x="20" y="26"/>
                      <a:pt x="20" y="25"/>
                    </a:cubicBezTo>
                    <a:cubicBezTo>
                      <a:pt x="20" y="23"/>
                      <a:pt x="21" y="23"/>
                      <a:pt x="21" y="21"/>
                    </a:cubicBezTo>
                    <a:cubicBezTo>
                      <a:pt x="21" y="20"/>
                      <a:pt x="22" y="20"/>
                      <a:pt x="22" y="19"/>
                    </a:cubicBezTo>
                    <a:cubicBezTo>
                      <a:pt x="22" y="18"/>
                      <a:pt x="20" y="18"/>
                      <a:pt x="20" y="17"/>
                    </a:cubicBezTo>
                    <a:cubicBezTo>
                      <a:pt x="19" y="16"/>
                      <a:pt x="20" y="15"/>
                      <a:pt x="21" y="15"/>
                    </a:cubicBezTo>
                    <a:cubicBezTo>
                      <a:pt x="22" y="14"/>
                      <a:pt x="23" y="15"/>
                      <a:pt x="24" y="15"/>
                    </a:cubicBezTo>
                    <a:cubicBezTo>
                      <a:pt x="25" y="14"/>
                      <a:pt x="25" y="14"/>
                      <a:pt x="25" y="14"/>
                    </a:cubicBezTo>
                    <a:cubicBezTo>
                      <a:pt x="24" y="14"/>
                      <a:pt x="24" y="14"/>
                      <a:pt x="24" y="13"/>
                    </a:cubicBezTo>
                    <a:cubicBezTo>
                      <a:pt x="23" y="12"/>
                      <a:pt x="24" y="11"/>
                      <a:pt x="23"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50" name="Freeform 682"/>
              <p:cNvSpPr>
                <a:spLocks/>
              </p:cNvSpPr>
              <p:nvPr/>
            </p:nvSpPr>
            <p:spPr bwMode="auto">
              <a:xfrm>
                <a:off x="1751" y="2321"/>
                <a:ext cx="2" cy="1"/>
              </a:xfrm>
              <a:custGeom>
                <a:avLst/>
                <a:gdLst>
                  <a:gd name="T0" fmla="*/ 16 w 1"/>
                  <a:gd name="T1" fmla="*/ 0 h 1"/>
                  <a:gd name="T2" fmla="*/ 0 w 1"/>
                  <a:gd name="T3" fmla="*/ 0 h 1"/>
                  <a:gd name="T4" fmla="*/ 0 w 1"/>
                  <a:gd name="T5" fmla="*/ 0 h 1"/>
                  <a:gd name="T6" fmla="*/ 1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1" y="0"/>
                      <a:pt x="0" y="0"/>
                    </a:cubicBezTo>
                    <a:cubicBezTo>
                      <a:pt x="0" y="0"/>
                      <a:pt x="0" y="0"/>
                      <a:pt x="0"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51" name="Freeform 683"/>
              <p:cNvSpPr>
                <a:spLocks/>
              </p:cNvSpPr>
              <p:nvPr/>
            </p:nvSpPr>
            <p:spPr bwMode="auto">
              <a:xfrm>
                <a:off x="1960" y="2654"/>
                <a:ext cx="2" cy="1"/>
              </a:xfrm>
              <a:custGeom>
                <a:avLst/>
                <a:gdLst>
                  <a:gd name="T0" fmla="*/ 0 w 1"/>
                  <a:gd name="T1" fmla="*/ 0 h 1"/>
                  <a:gd name="T2" fmla="*/ 16 w 1"/>
                  <a:gd name="T3" fmla="*/ 0 h 1"/>
                  <a:gd name="T4" fmla="*/ 16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1" y="0"/>
                      <a:pt x="1" y="0"/>
                      <a:pt x="1" y="0"/>
                    </a:cubicBezTo>
                    <a:cubicBezTo>
                      <a:pt x="1" y="0"/>
                      <a:pt x="1" y="0"/>
                      <a:pt x="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52" name="Freeform 684"/>
              <p:cNvSpPr>
                <a:spLocks/>
              </p:cNvSpPr>
              <p:nvPr/>
            </p:nvSpPr>
            <p:spPr bwMode="auto">
              <a:xfrm>
                <a:off x="1962" y="2632"/>
                <a:ext cx="190" cy="224"/>
              </a:xfrm>
              <a:custGeom>
                <a:avLst/>
                <a:gdLst>
                  <a:gd name="T0" fmla="*/ 1472 w 95"/>
                  <a:gd name="T1" fmla="*/ 1072 h 112"/>
                  <a:gd name="T2" fmla="*/ 1392 w 95"/>
                  <a:gd name="T3" fmla="*/ 992 h 112"/>
                  <a:gd name="T4" fmla="*/ 1360 w 95"/>
                  <a:gd name="T5" fmla="*/ 928 h 112"/>
                  <a:gd name="T6" fmla="*/ 1184 w 95"/>
                  <a:gd name="T7" fmla="*/ 896 h 112"/>
                  <a:gd name="T8" fmla="*/ 1184 w 95"/>
                  <a:gd name="T9" fmla="*/ 848 h 112"/>
                  <a:gd name="T10" fmla="*/ 1120 w 95"/>
                  <a:gd name="T11" fmla="*/ 768 h 112"/>
                  <a:gd name="T12" fmla="*/ 1120 w 95"/>
                  <a:gd name="T13" fmla="*/ 640 h 112"/>
                  <a:gd name="T14" fmla="*/ 1072 w 95"/>
                  <a:gd name="T15" fmla="*/ 544 h 112"/>
                  <a:gd name="T16" fmla="*/ 960 w 95"/>
                  <a:gd name="T17" fmla="*/ 528 h 112"/>
                  <a:gd name="T18" fmla="*/ 880 w 95"/>
                  <a:gd name="T19" fmla="*/ 464 h 112"/>
                  <a:gd name="T20" fmla="*/ 752 w 95"/>
                  <a:gd name="T21" fmla="*/ 400 h 112"/>
                  <a:gd name="T22" fmla="*/ 672 w 95"/>
                  <a:gd name="T23" fmla="*/ 400 h 112"/>
                  <a:gd name="T24" fmla="*/ 592 w 95"/>
                  <a:gd name="T25" fmla="*/ 336 h 112"/>
                  <a:gd name="T26" fmla="*/ 528 w 95"/>
                  <a:gd name="T27" fmla="*/ 240 h 112"/>
                  <a:gd name="T28" fmla="*/ 512 w 95"/>
                  <a:gd name="T29" fmla="*/ 96 h 112"/>
                  <a:gd name="T30" fmla="*/ 496 w 95"/>
                  <a:gd name="T31" fmla="*/ 0 h 112"/>
                  <a:gd name="T32" fmla="*/ 416 w 95"/>
                  <a:gd name="T33" fmla="*/ 32 h 112"/>
                  <a:gd name="T34" fmla="*/ 320 w 95"/>
                  <a:gd name="T35" fmla="*/ 48 h 112"/>
                  <a:gd name="T36" fmla="*/ 256 w 95"/>
                  <a:gd name="T37" fmla="*/ 112 h 112"/>
                  <a:gd name="T38" fmla="*/ 176 w 95"/>
                  <a:gd name="T39" fmla="*/ 160 h 112"/>
                  <a:gd name="T40" fmla="*/ 64 w 95"/>
                  <a:gd name="T41" fmla="*/ 192 h 112"/>
                  <a:gd name="T42" fmla="*/ 48 w 95"/>
                  <a:gd name="T43" fmla="*/ 240 h 112"/>
                  <a:gd name="T44" fmla="*/ 96 w 95"/>
                  <a:gd name="T45" fmla="*/ 352 h 112"/>
                  <a:gd name="T46" fmla="*/ 112 w 95"/>
                  <a:gd name="T47" fmla="*/ 512 h 112"/>
                  <a:gd name="T48" fmla="*/ 112 w 95"/>
                  <a:gd name="T49" fmla="*/ 624 h 112"/>
                  <a:gd name="T50" fmla="*/ 96 w 95"/>
                  <a:gd name="T51" fmla="*/ 704 h 112"/>
                  <a:gd name="T52" fmla="*/ 96 w 95"/>
                  <a:gd name="T53" fmla="*/ 832 h 112"/>
                  <a:gd name="T54" fmla="*/ 128 w 95"/>
                  <a:gd name="T55" fmla="*/ 896 h 112"/>
                  <a:gd name="T56" fmla="*/ 128 w 95"/>
                  <a:gd name="T57" fmla="*/ 912 h 112"/>
                  <a:gd name="T58" fmla="*/ 128 w 95"/>
                  <a:gd name="T59" fmla="*/ 928 h 112"/>
                  <a:gd name="T60" fmla="*/ 128 w 95"/>
                  <a:gd name="T61" fmla="*/ 928 h 112"/>
                  <a:gd name="T62" fmla="*/ 80 w 95"/>
                  <a:gd name="T63" fmla="*/ 1024 h 112"/>
                  <a:gd name="T64" fmla="*/ 144 w 95"/>
                  <a:gd name="T65" fmla="*/ 1040 h 112"/>
                  <a:gd name="T66" fmla="*/ 240 w 95"/>
                  <a:gd name="T67" fmla="*/ 1152 h 112"/>
                  <a:gd name="T68" fmla="*/ 352 w 95"/>
                  <a:gd name="T69" fmla="*/ 1264 h 112"/>
                  <a:gd name="T70" fmla="*/ 384 w 95"/>
                  <a:gd name="T71" fmla="*/ 1392 h 112"/>
                  <a:gd name="T72" fmla="*/ 464 w 95"/>
                  <a:gd name="T73" fmla="*/ 1456 h 112"/>
                  <a:gd name="T74" fmla="*/ 448 w 95"/>
                  <a:gd name="T75" fmla="*/ 1584 h 112"/>
                  <a:gd name="T76" fmla="*/ 432 w 95"/>
                  <a:gd name="T77" fmla="*/ 1728 h 112"/>
                  <a:gd name="T78" fmla="*/ 464 w 95"/>
                  <a:gd name="T79" fmla="*/ 1760 h 112"/>
                  <a:gd name="T80" fmla="*/ 512 w 95"/>
                  <a:gd name="T81" fmla="*/ 1728 h 112"/>
                  <a:gd name="T82" fmla="*/ 640 w 95"/>
                  <a:gd name="T83" fmla="*/ 1728 h 112"/>
                  <a:gd name="T84" fmla="*/ 736 w 95"/>
                  <a:gd name="T85" fmla="*/ 1776 h 112"/>
                  <a:gd name="T86" fmla="*/ 800 w 95"/>
                  <a:gd name="T87" fmla="*/ 1712 h 112"/>
                  <a:gd name="T88" fmla="*/ 912 w 95"/>
                  <a:gd name="T89" fmla="*/ 1712 h 112"/>
                  <a:gd name="T90" fmla="*/ 944 w 95"/>
                  <a:gd name="T91" fmla="*/ 1728 h 112"/>
                  <a:gd name="T92" fmla="*/ 960 w 95"/>
                  <a:gd name="T93" fmla="*/ 1648 h 112"/>
                  <a:gd name="T94" fmla="*/ 976 w 95"/>
                  <a:gd name="T95" fmla="*/ 1456 h 112"/>
                  <a:gd name="T96" fmla="*/ 1088 w 95"/>
                  <a:gd name="T97" fmla="*/ 1376 h 112"/>
                  <a:gd name="T98" fmla="*/ 1248 w 95"/>
                  <a:gd name="T99" fmla="*/ 1328 h 112"/>
                  <a:gd name="T100" fmla="*/ 1408 w 95"/>
                  <a:gd name="T101" fmla="*/ 1376 h 112"/>
                  <a:gd name="T102" fmla="*/ 1456 w 95"/>
                  <a:gd name="T103" fmla="*/ 1424 h 112"/>
                  <a:gd name="T104" fmla="*/ 1472 w 95"/>
                  <a:gd name="T105" fmla="*/ 1392 h 112"/>
                  <a:gd name="T106" fmla="*/ 1504 w 95"/>
                  <a:gd name="T107" fmla="*/ 1216 h 112"/>
                  <a:gd name="T108" fmla="*/ 1488 w 95"/>
                  <a:gd name="T109" fmla="*/ 1120 h 1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5"/>
                  <a:gd name="T166" fmla="*/ 0 h 112"/>
                  <a:gd name="T167" fmla="*/ 95 w 95"/>
                  <a:gd name="T168" fmla="*/ 112 h 1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5" h="112">
                    <a:moveTo>
                      <a:pt x="93" y="70"/>
                    </a:moveTo>
                    <a:cubicBezTo>
                      <a:pt x="92" y="69"/>
                      <a:pt x="93" y="68"/>
                      <a:pt x="92" y="67"/>
                    </a:cubicBezTo>
                    <a:cubicBezTo>
                      <a:pt x="91" y="66"/>
                      <a:pt x="89" y="67"/>
                      <a:pt x="87" y="65"/>
                    </a:cubicBezTo>
                    <a:cubicBezTo>
                      <a:pt x="87" y="64"/>
                      <a:pt x="87" y="63"/>
                      <a:pt x="87" y="62"/>
                    </a:cubicBezTo>
                    <a:cubicBezTo>
                      <a:pt x="87" y="60"/>
                      <a:pt x="88" y="60"/>
                      <a:pt x="87" y="59"/>
                    </a:cubicBezTo>
                    <a:cubicBezTo>
                      <a:pt x="87" y="58"/>
                      <a:pt x="86" y="58"/>
                      <a:pt x="85" y="58"/>
                    </a:cubicBezTo>
                    <a:cubicBezTo>
                      <a:pt x="82" y="58"/>
                      <a:pt x="80" y="58"/>
                      <a:pt x="77" y="58"/>
                    </a:cubicBezTo>
                    <a:cubicBezTo>
                      <a:pt x="74" y="56"/>
                      <a:pt x="74" y="56"/>
                      <a:pt x="74" y="56"/>
                    </a:cubicBezTo>
                    <a:cubicBezTo>
                      <a:pt x="74" y="56"/>
                      <a:pt x="74" y="56"/>
                      <a:pt x="74" y="56"/>
                    </a:cubicBezTo>
                    <a:cubicBezTo>
                      <a:pt x="74" y="55"/>
                      <a:pt x="74" y="54"/>
                      <a:pt x="74" y="53"/>
                    </a:cubicBezTo>
                    <a:cubicBezTo>
                      <a:pt x="74" y="52"/>
                      <a:pt x="74" y="51"/>
                      <a:pt x="73" y="50"/>
                    </a:cubicBezTo>
                    <a:cubicBezTo>
                      <a:pt x="72" y="49"/>
                      <a:pt x="71" y="49"/>
                      <a:pt x="70" y="48"/>
                    </a:cubicBezTo>
                    <a:cubicBezTo>
                      <a:pt x="69" y="46"/>
                      <a:pt x="71" y="44"/>
                      <a:pt x="71" y="42"/>
                    </a:cubicBezTo>
                    <a:cubicBezTo>
                      <a:pt x="71" y="41"/>
                      <a:pt x="70" y="41"/>
                      <a:pt x="70" y="40"/>
                    </a:cubicBezTo>
                    <a:cubicBezTo>
                      <a:pt x="70" y="39"/>
                      <a:pt x="70" y="38"/>
                      <a:pt x="69" y="37"/>
                    </a:cubicBezTo>
                    <a:cubicBezTo>
                      <a:pt x="69" y="35"/>
                      <a:pt x="68" y="35"/>
                      <a:pt x="67" y="34"/>
                    </a:cubicBezTo>
                    <a:cubicBezTo>
                      <a:pt x="66" y="34"/>
                      <a:pt x="65" y="34"/>
                      <a:pt x="64" y="33"/>
                    </a:cubicBezTo>
                    <a:cubicBezTo>
                      <a:pt x="62" y="33"/>
                      <a:pt x="61" y="34"/>
                      <a:pt x="60" y="33"/>
                    </a:cubicBezTo>
                    <a:cubicBezTo>
                      <a:pt x="59" y="33"/>
                      <a:pt x="59" y="32"/>
                      <a:pt x="58" y="31"/>
                    </a:cubicBezTo>
                    <a:cubicBezTo>
                      <a:pt x="57" y="30"/>
                      <a:pt x="56" y="30"/>
                      <a:pt x="55" y="29"/>
                    </a:cubicBezTo>
                    <a:cubicBezTo>
                      <a:pt x="53" y="28"/>
                      <a:pt x="52" y="28"/>
                      <a:pt x="50" y="27"/>
                    </a:cubicBezTo>
                    <a:cubicBezTo>
                      <a:pt x="49" y="26"/>
                      <a:pt x="49" y="25"/>
                      <a:pt x="47" y="25"/>
                    </a:cubicBezTo>
                    <a:cubicBezTo>
                      <a:pt x="46" y="24"/>
                      <a:pt x="45" y="24"/>
                      <a:pt x="44" y="24"/>
                    </a:cubicBezTo>
                    <a:cubicBezTo>
                      <a:pt x="43" y="24"/>
                      <a:pt x="43" y="25"/>
                      <a:pt x="42" y="25"/>
                    </a:cubicBezTo>
                    <a:cubicBezTo>
                      <a:pt x="40" y="25"/>
                      <a:pt x="40" y="24"/>
                      <a:pt x="39" y="24"/>
                    </a:cubicBezTo>
                    <a:cubicBezTo>
                      <a:pt x="38" y="23"/>
                      <a:pt x="38" y="22"/>
                      <a:pt x="37" y="21"/>
                    </a:cubicBezTo>
                    <a:cubicBezTo>
                      <a:pt x="36" y="20"/>
                      <a:pt x="34" y="21"/>
                      <a:pt x="33" y="20"/>
                    </a:cubicBezTo>
                    <a:cubicBezTo>
                      <a:pt x="32" y="18"/>
                      <a:pt x="33" y="17"/>
                      <a:pt x="33" y="15"/>
                    </a:cubicBezTo>
                    <a:cubicBezTo>
                      <a:pt x="32" y="14"/>
                      <a:pt x="32" y="12"/>
                      <a:pt x="32" y="11"/>
                    </a:cubicBezTo>
                    <a:cubicBezTo>
                      <a:pt x="32" y="9"/>
                      <a:pt x="32" y="8"/>
                      <a:pt x="32" y="6"/>
                    </a:cubicBezTo>
                    <a:cubicBezTo>
                      <a:pt x="32" y="4"/>
                      <a:pt x="32" y="4"/>
                      <a:pt x="32" y="2"/>
                    </a:cubicBezTo>
                    <a:cubicBezTo>
                      <a:pt x="32" y="1"/>
                      <a:pt x="32" y="0"/>
                      <a:pt x="31" y="0"/>
                    </a:cubicBezTo>
                    <a:cubicBezTo>
                      <a:pt x="31" y="0"/>
                      <a:pt x="30" y="1"/>
                      <a:pt x="30" y="1"/>
                    </a:cubicBezTo>
                    <a:cubicBezTo>
                      <a:pt x="28" y="1"/>
                      <a:pt x="28" y="2"/>
                      <a:pt x="26" y="2"/>
                    </a:cubicBezTo>
                    <a:cubicBezTo>
                      <a:pt x="25" y="2"/>
                      <a:pt x="25" y="2"/>
                      <a:pt x="24" y="2"/>
                    </a:cubicBezTo>
                    <a:cubicBezTo>
                      <a:pt x="22" y="2"/>
                      <a:pt x="22" y="2"/>
                      <a:pt x="20" y="3"/>
                    </a:cubicBezTo>
                    <a:cubicBezTo>
                      <a:pt x="19" y="4"/>
                      <a:pt x="19" y="5"/>
                      <a:pt x="18" y="6"/>
                    </a:cubicBezTo>
                    <a:cubicBezTo>
                      <a:pt x="17" y="7"/>
                      <a:pt x="17" y="7"/>
                      <a:pt x="16" y="7"/>
                    </a:cubicBezTo>
                    <a:cubicBezTo>
                      <a:pt x="15" y="8"/>
                      <a:pt x="14" y="7"/>
                      <a:pt x="12" y="8"/>
                    </a:cubicBezTo>
                    <a:cubicBezTo>
                      <a:pt x="12" y="9"/>
                      <a:pt x="12" y="9"/>
                      <a:pt x="11" y="10"/>
                    </a:cubicBezTo>
                    <a:cubicBezTo>
                      <a:pt x="10" y="11"/>
                      <a:pt x="10" y="11"/>
                      <a:pt x="9" y="12"/>
                    </a:cubicBezTo>
                    <a:cubicBezTo>
                      <a:pt x="7" y="13"/>
                      <a:pt x="6" y="12"/>
                      <a:pt x="4" y="12"/>
                    </a:cubicBezTo>
                    <a:cubicBezTo>
                      <a:pt x="2" y="12"/>
                      <a:pt x="1" y="12"/>
                      <a:pt x="0" y="11"/>
                    </a:cubicBezTo>
                    <a:cubicBezTo>
                      <a:pt x="1" y="13"/>
                      <a:pt x="2" y="13"/>
                      <a:pt x="3" y="15"/>
                    </a:cubicBezTo>
                    <a:cubicBezTo>
                      <a:pt x="3" y="16"/>
                      <a:pt x="3" y="17"/>
                      <a:pt x="3" y="18"/>
                    </a:cubicBezTo>
                    <a:cubicBezTo>
                      <a:pt x="4" y="20"/>
                      <a:pt x="5" y="20"/>
                      <a:pt x="6" y="22"/>
                    </a:cubicBezTo>
                    <a:cubicBezTo>
                      <a:pt x="6" y="24"/>
                      <a:pt x="6" y="25"/>
                      <a:pt x="6" y="26"/>
                    </a:cubicBezTo>
                    <a:cubicBezTo>
                      <a:pt x="6" y="28"/>
                      <a:pt x="7" y="29"/>
                      <a:pt x="7" y="32"/>
                    </a:cubicBezTo>
                    <a:cubicBezTo>
                      <a:pt x="6" y="33"/>
                      <a:pt x="6" y="34"/>
                      <a:pt x="6" y="35"/>
                    </a:cubicBezTo>
                    <a:cubicBezTo>
                      <a:pt x="6" y="37"/>
                      <a:pt x="6" y="37"/>
                      <a:pt x="7" y="39"/>
                    </a:cubicBezTo>
                    <a:cubicBezTo>
                      <a:pt x="7" y="40"/>
                      <a:pt x="9" y="40"/>
                      <a:pt x="9" y="42"/>
                    </a:cubicBezTo>
                    <a:cubicBezTo>
                      <a:pt x="8" y="43"/>
                      <a:pt x="7" y="43"/>
                      <a:pt x="6" y="44"/>
                    </a:cubicBezTo>
                    <a:cubicBezTo>
                      <a:pt x="5" y="45"/>
                      <a:pt x="4" y="46"/>
                      <a:pt x="4" y="48"/>
                    </a:cubicBezTo>
                    <a:cubicBezTo>
                      <a:pt x="4" y="50"/>
                      <a:pt x="5" y="50"/>
                      <a:pt x="6" y="52"/>
                    </a:cubicBezTo>
                    <a:cubicBezTo>
                      <a:pt x="7" y="53"/>
                      <a:pt x="7" y="53"/>
                      <a:pt x="8" y="55"/>
                    </a:cubicBezTo>
                    <a:cubicBezTo>
                      <a:pt x="8" y="55"/>
                      <a:pt x="8" y="56"/>
                      <a:pt x="8" y="56"/>
                    </a:cubicBezTo>
                    <a:cubicBezTo>
                      <a:pt x="8" y="56"/>
                      <a:pt x="8" y="56"/>
                      <a:pt x="8" y="56"/>
                    </a:cubicBezTo>
                    <a:cubicBezTo>
                      <a:pt x="8" y="57"/>
                      <a:pt x="8" y="57"/>
                      <a:pt x="8" y="57"/>
                    </a:cubicBezTo>
                    <a:cubicBezTo>
                      <a:pt x="8" y="57"/>
                      <a:pt x="8" y="57"/>
                      <a:pt x="8" y="58"/>
                    </a:cubicBezTo>
                    <a:cubicBezTo>
                      <a:pt x="8" y="58"/>
                      <a:pt x="8" y="58"/>
                      <a:pt x="8" y="58"/>
                    </a:cubicBezTo>
                    <a:cubicBezTo>
                      <a:pt x="8" y="58"/>
                      <a:pt x="8" y="58"/>
                      <a:pt x="8" y="58"/>
                    </a:cubicBezTo>
                    <a:cubicBezTo>
                      <a:pt x="8" y="58"/>
                      <a:pt x="8" y="58"/>
                      <a:pt x="8" y="58"/>
                    </a:cubicBezTo>
                    <a:cubicBezTo>
                      <a:pt x="8" y="59"/>
                      <a:pt x="8" y="59"/>
                      <a:pt x="7" y="60"/>
                    </a:cubicBezTo>
                    <a:cubicBezTo>
                      <a:pt x="7" y="62"/>
                      <a:pt x="6" y="62"/>
                      <a:pt x="5" y="64"/>
                    </a:cubicBezTo>
                    <a:cubicBezTo>
                      <a:pt x="6" y="63"/>
                      <a:pt x="6" y="63"/>
                      <a:pt x="6" y="63"/>
                    </a:cubicBezTo>
                    <a:cubicBezTo>
                      <a:pt x="7" y="64"/>
                      <a:pt x="7" y="64"/>
                      <a:pt x="9" y="65"/>
                    </a:cubicBezTo>
                    <a:cubicBezTo>
                      <a:pt x="10" y="66"/>
                      <a:pt x="10" y="67"/>
                      <a:pt x="11" y="68"/>
                    </a:cubicBezTo>
                    <a:cubicBezTo>
                      <a:pt x="12" y="69"/>
                      <a:pt x="14" y="71"/>
                      <a:pt x="15" y="72"/>
                    </a:cubicBezTo>
                    <a:cubicBezTo>
                      <a:pt x="17" y="73"/>
                      <a:pt x="18" y="75"/>
                      <a:pt x="20" y="75"/>
                    </a:cubicBezTo>
                    <a:cubicBezTo>
                      <a:pt x="22" y="77"/>
                      <a:pt x="21" y="76"/>
                      <a:pt x="22" y="79"/>
                    </a:cubicBezTo>
                    <a:cubicBezTo>
                      <a:pt x="23" y="82"/>
                      <a:pt x="23" y="79"/>
                      <a:pt x="23" y="83"/>
                    </a:cubicBezTo>
                    <a:cubicBezTo>
                      <a:pt x="23" y="84"/>
                      <a:pt x="24" y="85"/>
                      <a:pt x="24" y="87"/>
                    </a:cubicBezTo>
                    <a:cubicBezTo>
                      <a:pt x="25" y="88"/>
                      <a:pt x="27" y="88"/>
                      <a:pt x="27" y="89"/>
                    </a:cubicBezTo>
                    <a:cubicBezTo>
                      <a:pt x="28" y="90"/>
                      <a:pt x="28" y="90"/>
                      <a:pt x="29" y="91"/>
                    </a:cubicBezTo>
                    <a:cubicBezTo>
                      <a:pt x="29" y="93"/>
                      <a:pt x="29" y="94"/>
                      <a:pt x="28" y="96"/>
                    </a:cubicBezTo>
                    <a:cubicBezTo>
                      <a:pt x="28" y="97"/>
                      <a:pt x="28" y="98"/>
                      <a:pt x="28" y="99"/>
                    </a:cubicBezTo>
                    <a:cubicBezTo>
                      <a:pt x="27" y="101"/>
                      <a:pt x="26" y="102"/>
                      <a:pt x="26" y="104"/>
                    </a:cubicBezTo>
                    <a:cubicBezTo>
                      <a:pt x="26" y="105"/>
                      <a:pt x="27" y="106"/>
                      <a:pt x="27" y="108"/>
                    </a:cubicBezTo>
                    <a:cubicBezTo>
                      <a:pt x="28" y="109"/>
                      <a:pt x="28" y="110"/>
                      <a:pt x="29" y="111"/>
                    </a:cubicBezTo>
                    <a:cubicBezTo>
                      <a:pt x="29" y="110"/>
                      <a:pt x="29" y="110"/>
                      <a:pt x="29" y="110"/>
                    </a:cubicBezTo>
                    <a:cubicBezTo>
                      <a:pt x="30" y="110"/>
                      <a:pt x="30" y="109"/>
                      <a:pt x="31" y="109"/>
                    </a:cubicBezTo>
                    <a:cubicBezTo>
                      <a:pt x="31" y="108"/>
                      <a:pt x="32" y="108"/>
                      <a:pt x="32" y="108"/>
                    </a:cubicBezTo>
                    <a:cubicBezTo>
                      <a:pt x="33" y="107"/>
                      <a:pt x="34" y="107"/>
                      <a:pt x="36" y="107"/>
                    </a:cubicBezTo>
                    <a:cubicBezTo>
                      <a:pt x="37" y="107"/>
                      <a:pt x="38" y="108"/>
                      <a:pt x="40" y="108"/>
                    </a:cubicBezTo>
                    <a:cubicBezTo>
                      <a:pt x="41" y="109"/>
                      <a:pt x="42" y="109"/>
                      <a:pt x="44" y="110"/>
                    </a:cubicBezTo>
                    <a:cubicBezTo>
                      <a:pt x="45" y="110"/>
                      <a:pt x="45" y="112"/>
                      <a:pt x="46" y="111"/>
                    </a:cubicBezTo>
                    <a:cubicBezTo>
                      <a:pt x="47" y="111"/>
                      <a:pt x="47" y="110"/>
                      <a:pt x="47" y="110"/>
                    </a:cubicBezTo>
                    <a:cubicBezTo>
                      <a:pt x="48" y="108"/>
                      <a:pt x="49" y="108"/>
                      <a:pt x="50" y="107"/>
                    </a:cubicBezTo>
                    <a:cubicBezTo>
                      <a:pt x="52" y="106"/>
                      <a:pt x="52" y="106"/>
                      <a:pt x="54" y="106"/>
                    </a:cubicBezTo>
                    <a:cubicBezTo>
                      <a:pt x="55" y="106"/>
                      <a:pt x="56" y="106"/>
                      <a:pt x="57" y="107"/>
                    </a:cubicBezTo>
                    <a:cubicBezTo>
                      <a:pt x="58" y="107"/>
                      <a:pt x="58" y="108"/>
                      <a:pt x="59" y="109"/>
                    </a:cubicBezTo>
                    <a:cubicBezTo>
                      <a:pt x="59" y="108"/>
                      <a:pt x="59" y="108"/>
                      <a:pt x="59" y="108"/>
                    </a:cubicBezTo>
                    <a:cubicBezTo>
                      <a:pt x="59" y="107"/>
                      <a:pt x="59" y="107"/>
                      <a:pt x="59" y="106"/>
                    </a:cubicBezTo>
                    <a:cubicBezTo>
                      <a:pt x="59" y="105"/>
                      <a:pt x="60" y="104"/>
                      <a:pt x="60" y="103"/>
                    </a:cubicBezTo>
                    <a:cubicBezTo>
                      <a:pt x="60" y="100"/>
                      <a:pt x="60" y="99"/>
                      <a:pt x="60" y="97"/>
                    </a:cubicBezTo>
                    <a:cubicBezTo>
                      <a:pt x="60" y="94"/>
                      <a:pt x="60" y="93"/>
                      <a:pt x="61" y="91"/>
                    </a:cubicBezTo>
                    <a:cubicBezTo>
                      <a:pt x="62" y="89"/>
                      <a:pt x="63" y="88"/>
                      <a:pt x="64" y="87"/>
                    </a:cubicBezTo>
                    <a:cubicBezTo>
                      <a:pt x="66" y="86"/>
                      <a:pt x="67" y="86"/>
                      <a:pt x="68" y="86"/>
                    </a:cubicBezTo>
                    <a:cubicBezTo>
                      <a:pt x="70" y="85"/>
                      <a:pt x="71" y="85"/>
                      <a:pt x="74" y="84"/>
                    </a:cubicBezTo>
                    <a:cubicBezTo>
                      <a:pt x="75" y="83"/>
                      <a:pt x="76" y="83"/>
                      <a:pt x="78" y="83"/>
                    </a:cubicBezTo>
                    <a:cubicBezTo>
                      <a:pt x="80" y="83"/>
                      <a:pt x="82" y="83"/>
                      <a:pt x="84" y="84"/>
                    </a:cubicBezTo>
                    <a:cubicBezTo>
                      <a:pt x="86" y="84"/>
                      <a:pt x="87" y="85"/>
                      <a:pt x="88" y="86"/>
                    </a:cubicBezTo>
                    <a:cubicBezTo>
                      <a:pt x="89" y="87"/>
                      <a:pt x="90" y="88"/>
                      <a:pt x="91" y="89"/>
                    </a:cubicBezTo>
                    <a:cubicBezTo>
                      <a:pt x="91" y="89"/>
                      <a:pt x="91" y="89"/>
                      <a:pt x="91" y="89"/>
                    </a:cubicBezTo>
                    <a:cubicBezTo>
                      <a:pt x="92" y="89"/>
                      <a:pt x="93" y="90"/>
                      <a:pt x="94" y="89"/>
                    </a:cubicBezTo>
                    <a:cubicBezTo>
                      <a:pt x="94" y="88"/>
                      <a:pt x="93" y="88"/>
                      <a:pt x="92" y="87"/>
                    </a:cubicBezTo>
                    <a:cubicBezTo>
                      <a:pt x="92" y="85"/>
                      <a:pt x="93" y="84"/>
                      <a:pt x="94" y="82"/>
                    </a:cubicBezTo>
                    <a:cubicBezTo>
                      <a:pt x="94" y="79"/>
                      <a:pt x="94" y="78"/>
                      <a:pt x="94" y="76"/>
                    </a:cubicBezTo>
                    <a:cubicBezTo>
                      <a:pt x="94" y="74"/>
                      <a:pt x="95" y="73"/>
                      <a:pt x="95" y="72"/>
                    </a:cubicBezTo>
                    <a:cubicBezTo>
                      <a:pt x="94" y="71"/>
                      <a:pt x="94" y="71"/>
                      <a:pt x="93" y="7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53" name="Freeform 685"/>
              <p:cNvSpPr>
                <a:spLocks/>
              </p:cNvSpPr>
              <p:nvPr/>
            </p:nvSpPr>
            <p:spPr bwMode="auto">
              <a:xfrm>
                <a:off x="3647" y="2137"/>
                <a:ext cx="163" cy="108"/>
              </a:xfrm>
              <a:custGeom>
                <a:avLst/>
                <a:gdLst>
                  <a:gd name="T0" fmla="*/ 1151 w 81"/>
                  <a:gd name="T1" fmla="*/ 80 h 54"/>
                  <a:gd name="T2" fmla="*/ 1101 w 81"/>
                  <a:gd name="T3" fmla="*/ 0 h 54"/>
                  <a:gd name="T4" fmla="*/ 1101 w 81"/>
                  <a:gd name="T5" fmla="*/ 0 h 54"/>
                  <a:gd name="T6" fmla="*/ 1036 w 81"/>
                  <a:gd name="T7" fmla="*/ 16 h 54"/>
                  <a:gd name="T8" fmla="*/ 920 w 81"/>
                  <a:gd name="T9" fmla="*/ 64 h 54"/>
                  <a:gd name="T10" fmla="*/ 805 w 81"/>
                  <a:gd name="T11" fmla="*/ 96 h 54"/>
                  <a:gd name="T12" fmla="*/ 652 w 81"/>
                  <a:gd name="T13" fmla="*/ 144 h 54"/>
                  <a:gd name="T14" fmla="*/ 572 w 81"/>
                  <a:gd name="T15" fmla="*/ 176 h 54"/>
                  <a:gd name="T16" fmla="*/ 539 w 81"/>
                  <a:gd name="T17" fmla="*/ 240 h 54"/>
                  <a:gd name="T18" fmla="*/ 523 w 81"/>
                  <a:gd name="T19" fmla="*/ 320 h 54"/>
                  <a:gd name="T20" fmla="*/ 473 w 81"/>
                  <a:gd name="T21" fmla="*/ 368 h 54"/>
                  <a:gd name="T22" fmla="*/ 425 w 81"/>
                  <a:gd name="T23" fmla="*/ 416 h 54"/>
                  <a:gd name="T24" fmla="*/ 409 w 81"/>
                  <a:gd name="T25" fmla="*/ 400 h 54"/>
                  <a:gd name="T26" fmla="*/ 376 w 81"/>
                  <a:gd name="T27" fmla="*/ 320 h 54"/>
                  <a:gd name="T28" fmla="*/ 324 w 81"/>
                  <a:gd name="T29" fmla="*/ 272 h 54"/>
                  <a:gd name="T30" fmla="*/ 276 w 81"/>
                  <a:gd name="T31" fmla="*/ 256 h 54"/>
                  <a:gd name="T32" fmla="*/ 227 w 81"/>
                  <a:gd name="T33" fmla="*/ 224 h 54"/>
                  <a:gd name="T34" fmla="*/ 129 w 81"/>
                  <a:gd name="T35" fmla="*/ 224 h 54"/>
                  <a:gd name="T36" fmla="*/ 16 w 81"/>
                  <a:gd name="T37" fmla="*/ 240 h 54"/>
                  <a:gd name="T38" fmla="*/ 0 w 81"/>
                  <a:gd name="T39" fmla="*/ 240 h 54"/>
                  <a:gd name="T40" fmla="*/ 16 w 81"/>
                  <a:gd name="T41" fmla="*/ 272 h 54"/>
                  <a:gd name="T42" fmla="*/ 48 w 81"/>
                  <a:gd name="T43" fmla="*/ 288 h 54"/>
                  <a:gd name="T44" fmla="*/ 97 w 81"/>
                  <a:gd name="T45" fmla="*/ 352 h 54"/>
                  <a:gd name="T46" fmla="*/ 97 w 81"/>
                  <a:gd name="T47" fmla="*/ 384 h 54"/>
                  <a:gd name="T48" fmla="*/ 48 w 81"/>
                  <a:gd name="T49" fmla="*/ 416 h 54"/>
                  <a:gd name="T50" fmla="*/ 48 w 81"/>
                  <a:gd name="T51" fmla="*/ 480 h 54"/>
                  <a:gd name="T52" fmla="*/ 64 w 81"/>
                  <a:gd name="T53" fmla="*/ 528 h 54"/>
                  <a:gd name="T54" fmla="*/ 97 w 81"/>
                  <a:gd name="T55" fmla="*/ 576 h 54"/>
                  <a:gd name="T56" fmla="*/ 113 w 81"/>
                  <a:gd name="T57" fmla="*/ 624 h 54"/>
                  <a:gd name="T58" fmla="*/ 113 w 81"/>
                  <a:gd name="T59" fmla="*/ 688 h 54"/>
                  <a:gd name="T60" fmla="*/ 145 w 81"/>
                  <a:gd name="T61" fmla="*/ 752 h 54"/>
                  <a:gd name="T62" fmla="*/ 129 w 81"/>
                  <a:gd name="T63" fmla="*/ 816 h 54"/>
                  <a:gd name="T64" fmla="*/ 161 w 81"/>
                  <a:gd name="T65" fmla="*/ 848 h 54"/>
                  <a:gd name="T66" fmla="*/ 211 w 81"/>
                  <a:gd name="T67" fmla="*/ 864 h 54"/>
                  <a:gd name="T68" fmla="*/ 292 w 81"/>
                  <a:gd name="T69" fmla="*/ 848 h 54"/>
                  <a:gd name="T70" fmla="*/ 360 w 81"/>
                  <a:gd name="T71" fmla="*/ 816 h 54"/>
                  <a:gd name="T72" fmla="*/ 425 w 81"/>
                  <a:gd name="T73" fmla="*/ 784 h 54"/>
                  <a:gd name="T74" fmla="*/ 473 w 81"/>
                  <a:gd name="T75" fmla="*/ 768 h 54"/>
                  <a:gd name="T76" fmla="*/ 539 w 81"/>
                  <a:gd name="T77" fmla="*/ 752 h 54"/>
                  <a:gd name="T78" fmla="*/ 588 w 81"/>
                  <a:gd name="T79" fmla="*/ 752 h 54"/>
                  <a:gd name="T80" fmla="*/ 652 w 81"/>
                  <a:gd name="T81" fmla="*/ 720 h 54"/>
                  <a:gd name="T82" fmla="*/ 724 w 81"/>
                  <a:gd name="T83" fmla="*/ 688 h 54"/>
                  <a:gd name="T84" fmla="*/ 741 w 81"/>
                  <a:gd name="T85" fmla="*/ 704 h 54"/>
                  <a:gd name="T86" fmla="*/ 773 w 81"/>
                  <a:gd name="T87" fmla="*/ 688 h 54"/>
                  <a:gd name="T88" fmla="*/ 839 w 81"/>
                  <a:gd name="T89" fmla="*/ 672 h 54"/>
                  <a:gd name="T90" fmla="*/ 855 w 81"/>
                  <a:gd name="T91" fmla="*/ 624 h 54"/>
                  <a:gd name="T92" fmla="*/ 920 w 81"/>
                  <a:gd name="T93" fmla="*/ 608 h 54"/>
                  <a:gd name="T94" fmla="*/ 968 w 81"/>
                  <a:gd name="T95" fmla="*/ 576 h 54"/>
                  <a:gd name="T96" fmla="*/ 1036 w 81"/>
                  <a:gd name="T97" fmla="*/ 544 h 54"/>
                  <a:gd name="T98" fmla="*/ 1117 w 81"/>
                  <a:gd name="T99" fmla="*/ 528 h 54"/>
                  <a:gd name="T100" fmla="*/ 1183 w 81"/>
                  <a:gd name="T101" fmla="*/ 512 h 54"/>
                  <a:gd name="T102" fmla="*/ 1232 w 81"/>
                  <a:gd name="T103" fmla="*/ 480 h 54"/>
                  <a:gd name="T104" fmla="*/ 1232 w 81"/>
                  <a:gd name="T105" fmla="*/ 448 h 54"/>
                  <a:gd name="T106" fmla="*/ 1232 w 81"/>
                  <a:gd name="T107" fmla="*/ 368 h 54"/>
                  <a:gd name="T108" fmla="*/ 1280 w 81"/>
                  <a:gd name="T109" fmla="*/ 336 h 54"/>
                  <a:gd name="T110" fmla="*/ 1296 w 81"/>
                  <a:gd name="T111" fmla="*/ 320 h 54"/>
                  <a:gd name="T112" fmla="*/ 1312 w 81"/>
                  <a:gd name="T113" fmla="*/ 304 h 54"/>
                  <a:gd name="T114" fmla="*/ 1328 w 81"/>
                  <a:gd name="T115" fmla="*/ 320 h 54"/>
                  <a:gd name="T116" fmla="*/ 1215 w 81"/>
                  <a:gd name="T117" fmla="*/ 176 h 54"/>
                  <a:gd name="T118" fmla="*/ 1151 w 81"/>
                  <a:gd name="T119" fmla="*/ 80 h 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1"/>
                  <a:gd name="T181" fmla="*/ 0 h 54"/>
                  <a:gd name="T182" fmla="*/ 81 w 81"/>
                  <a:gd name="T183" fmla="*/ 54 h 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1" h="54">
                    <a:moveTo>
                      <a:pt x="70" y="5"/>
                    </a:moveTo>
                    <a:cubicBezTo>
                      <a:pt x="69" y="3"/>
                      <a:pt x="68" y="2"/>
                      <a:pt x="67" y="0"/>
                    </a:cubicBezTo>
                    <a:cubicBezTo>
                      <a:pt x="67" y="0"/>
                      <a:pt x="67" y="0"/>
                      <a:pt x="67" y="0"/>
                    </a:cubicBezTo>
                    <a:cubicBezTo>
                      <a:pt x="65" y="1"/>
                      <a:pt x="64" y="1"/>
                      <a:pt x="63" y="1"/>
                    </a:cubicBezTo>
                    <a:cubicBezTo>
                      <a:pt x="60" y="2"/>
                      <a:pt x="59" y="3"/>
                      <a:pt x="56" y="4"/>
                    </a:cubicBezTo>
                    <a:cubicBezTo>
                      <a:pt x="53" y="4"/>
                      <a:pt x="52" y="5"/>
                      <a:pt x="49" y="6"/>
                    </a:cubicBezTo>
                    <a:cubicBezTo>
                      <a:pt x="46" y="7"/>
                      <a:pt x="44" y="8"/>
                      <a:pt x="40" y="9"/>
                    </a:cubicBezTo>
                    <a:cubicBezTo>
                      <a:pt x="38" y="10"/>
                      <a:pt x="37" y="9"/>
                      <a:pt x="35" y="11"/>
                    </a:cubicBezTo>
                    <a:cubicBezTo>
                      <a:pt x="34" y="12"/>
                      <a:pt x="34" y="13"/>
                      <a:pt x="33" y="15"/>
                    </a:cubicBezTo>
                    <a:cubicBezTo>
                      <a:pt x="32" y="17"/>
                      <a:pt x="32" y="18"/>
                      <a:pt x="32" y="20"/>
                    </a:cubicBezTo>
                    <a:cubicBezTo>
                      <a:pt x="31" y="21"/>
                      <a:pt x="31" y="22"/>
                      <a:pt x="29" y="23"/>
                    </a:cubicBezTo>
                    <a:cubicBezTo>
                      <a:pt x="28" y="25"/>
                      <a:pt x="28" y="27"/>
                      <a:pt x="26" y="26"/>
                    </a:cubicBezTo>
                    <a:cubicBezTo>
                      <a:pt x="26" y="26"/>
                      <a:pt x="26" y="25"/>
                      <a:pt x="25" y="25"/>
                    </a:cubicBezTo>
                    <a:cubicBezTo>
                      <a:pt x="24" y="23"/>
                      <a:pt x="24" y="22"/>
                      <a:pt x="23" y="20"/>
                    </a:cubicBezTo>
                    <a:cubicBezTo>
                      <a:pt x="22" y="19"/>
                      <a:pt x="22" y="18"/>
                      <a:pt x="20" y="17"/>
                    </a:cubicBezTo>
                    <a:cubicBezTo>
                      <a:pt x="19" y="17"/>
                      <a:pt x="18" y="17"/>
                      <a:pt x="17" y="16"/>
                    </a:cubicBezTo>
                    <a:cubicBezTo>
                      <a:pt x="16" y="16"/>
                      <a:pt x="15" y="15"/>
                      <a:pt x="14" y="14"/>
                    </a:cubicBezTo>
                    <a:cubicBezTo>
                      <a:pt x="12" y="13"/>
                      <a:pt x="10" y="14"/>
                      <a:pt x="8" y="14"/>
                    </a:cubicBezTo>
                    <a:cubicBezTo>
                      <a:pt x="5" y="14"/>
                      <a:pt x="3" y="15"/>
                      <a:pt x="1" y="15"/>
                    </a:cubicBezTo>
                    <a:cubicBezTo>
                      <a:pt x="0" y="15"/>
                      <a:pt x="0" y="15"/>
                      <a:pt x="0" y="15"/>
                    </a:cubicBezTo>
                    <a:cubicBezTo>
                      <a:pt x="0" y="16"/>
                      <a:pt x="0" y="16"/>
                      <a:pt x="1" y="17"/>
                    </a:cubicBezTo>
                    <a:cubicBezTo>
                      <a:pt x="2" y="18"/>
                      <a:pt x="3" y="18"/>
                      <a:pt x="3" y="18"/>
                    </a:cubicBezTo>
                    <a:cubicBezTo>
                      <a:pt x="5" y="19"/>
                      <a:pt x="5" y="20"/>
                      <a:pt x="6" y="22"/>
                    </a:cubicBezTo>
                    <a:cubicBezTo>
                      <a:pt x="6" y="23"/>
                      <a:pt x="6" y="23"/>
                      <a:pt x="6" y="24"/>
                    </a:cubicBezTo>
                    <a:cubicBezTo>
                      <a:pt x="5" y="26"/>
                      <a:pt x="4" y="25"/>
                      <a:pt x="3" y="26"/>
                    </a:cubicBezTo>
                    <a:cubicBezTo>
                      <a:pt x="2" y="27"/>
                      <a:pt x="2" y="28"/>
                      <a:pt x="3" y="30"/>
                    </a:cubicBezTo>
                    <a:cubicBezTo>
                      <a:pt x="3" y="31"/>
                      <a:pt x="4" y="31"/>
                      <a:pt x="4" y="33"/>
                    </a:cubicBezTo>
                    <a:cubicBezTo>
                      <a:pt x="5" y="34"/>
                      <a:pt x="5" y="35"/>
                      <a:pt x="6" y="36"/>
                    </a:cubicBezTo>
                    <a:cubicBezTo>
                      <a:pt x="6" y="37"/>
                      <a:pt x="6" y="38"/>
                      <a:pt x="7" y="39"/>
                    </a:cubicBezTo>
                    <a:cubicBezTo>
                      <a:pt x="7" y="41"/>
                      <a:pt x="7" y="41"/>
                      <a:pt x="7" y="43"/>
                    </a:cubicBezTo>
                    <a:cubicBezTo>
                      <a:pt x="7" y="44"/>
                      <a:pt x="9" y="45"/>
                      <a:pt x="9" y="47"/>
                    </a:cubicBezTo>
                    <a:cubicBezTo>
                      <a:pt x="9" y="48"/>
                      <a:pt x="8" y="49"/>
                      <a:pt x="8" y="51"/>
                    </a:cubicBezTo>
                    <a:cubicBezTo>
                      <a:pt x="9" y="52"/>
                      <a:pt x="9" y="52"/>
                      <a:pt x="10" y="53"/>
                    </a:cubicBezTo>
                    <a:cubicBezTo>
                      <a:pt x="12" y="54"/>
                      <a:pt x="12" y="54"/>
                      <a:pt x="13" y="54"/>
                    </a:cubicBezTo>
                    <a:cubicBezTo>
                      <a:pt x="15" y="54"/>
                      <a:pt x="16" y="54"/>
                      <a:pt x="18" y="53"/>
                    </a:cubicBezTo>
                    <a:cubicBezTo>
                      <a:pt x="19" y="53"/>
                      <a:pt x="20" y="52"/>
                      <a:pt x="22" y="51"/>
                    </a:cubicBezTo>
                    <a:cubicBezTo>
                      <a:pt x="24" y="51"/>
                      <a:pt x="25" y="50"/>
                      <a:pt x="26" y="49"/>
                    </a:cubicBezTo>
                    <a:cubicBezTo>
                      <a:pt x="28" y="49"/>
                      <a:pt x="28" y="49"/>
                      <a:pt x="29" y="48"/>
                    </a:cubicBezTo>
                    <a:cubicBezTo>
                      <a:pt x="31" y="48"/>
                      <a:pt x="32" y="47"/>
                      <a:pt x="33" y="47"/>
                    </a:cubicBezTo>
                    <a:cubicBezTo>
                      <a:pt x="34" y="47"/>
                      <a:pt x="35" y="47"/>
                      <a:pt x="36" y="47"/>
                    </a:cubicBezTo>
                    <a:cubicBezTo>
                      <a:pt x="38" y="46"/>
                      <a:pt x="39" y="46"/>
                      <a:pt x="40" y="45"/>
                    </a:cubicBezTo>
                    <a:cubicBezTo>
                      <a:pt x="42" y="44"/>
                      <a:pt x="42" y="42"/>
                      <a:pt x="44" y="43"/>
                    </a:cubicBezTo>
                    <a:cubicBezTo>
                      <a:pt x="44" y="43"/>
                      <a:pt x="44" y="44"/>
                      <a:pt x="45" y="44"/>
                    </a:cubicBezTo>
                    <a:cubicBezTo>
                      <a:pt x="46" y="44"/>
                      <a:pt x="46" y="44"/>
                      <a:pt x="47" y="43"/>
                    </a:cubicBezTo>
                    <a:cubicBezTo>
                      <a:pt x="48" y="43"/>
                      <a:pt x="49" y="43"/>
                      <a:pt x="51" y="42"/>
                    </a:cubicBezTo>
                    <a:cubicBezTo>
                      <a:pt x="51" y="41"/>
                      <a:pt x="51" y="40"/>
                      <a:pt x="52" y="39"/>
                    </a:cubicBezTo>
                    <a:cubicBezTo>
                      <a:pt x="54" y="38"/>
                      <a:pt x="55" y="38"/>
                      <a:pt x="56" y="38"/>
                    </a:cubicBezTo>
                    <a:cubicBezTo>
                      <a:pt x="57" y="37"/>
                      <a:pt x="58" y="37"/>
                      <a:pt x="59" y="36"/>
                    </a:cubicBezTo>
                    <a:cubicBezTo>
                      <a:pt x="61" y="35"/>
                      <a:pt x="62" y="35"/>
                      <a:pt x="63" y="34"/>
                    </a:cubicBezTo>
                    <a:cubicBezTo>
                      <a:pt x="65" y="34"/>
                      <a:pt x="66" y="34"/>
                      <a:pt x="68" y="33"/>
                    </a:cubicBezTo>
                    <a:cubicBezTo>
                      <a:pt x="69" y="33"/>
                      <a:pt x="70" y="32"/>
                      <a:pt x="72" y="32"/>
                    </a:cubicBezTo>
                    <a:cubicBezTo>
                      <a:pt x="73" y="31"/>
                      <a:pt x="74" y="31"/>
                      <a:pt x="75" y="30"/>
                    </a:cubicBezTo>
                    <a:cubicBezTo>
                      <a:pt x="75" y="29"/>
                      <a:pt x="75" y="29"/>
                      <a:pt x="75" y="28"/>
                    </a:cubicBezTo>
                    <a:cubicBezTo>
                      <a:pt x="75" y="26"/>
                      <a:pt x="74" y="25"/>
                      <a:pt x="75" y="23"/>
                    </a:cubicBezTo>
                    <a:cubicBezTo>
                      <a:pt x="75" y="22"/>
                      <a:pt x="77" y="22"/>
                      <a:pt x="78" y="21"/>
                    </a:cubicBezTo>
                    <a:cubicBezTo>
                      <a:pt x="78" y="21"/>
                      <a:pt x="78" y="20"/>
                      <a:pt x="79" y="20"/>
                    </a:cubicBezTo>
                    <a:cubicBezTo>
                      <a:pt x="79" y="20"/>
                      <a:pt x="80" y="19"/>
                      <a:pt x="80" y="19"/>
                    </a:cubicBezTo>
                    <a:cubicBezTo>
                      <a:pt x="81" y="20"/>
                      <a:pt x="81" y="20"/>
                      <a:pt x="81" y="20"/>
                    </a:cubicBezTo>
                    <a:cubicBezTo>
                      <a:pt x="78" y="16"/>
                      <a:pt x="77" y="14"/>
                      <a:pt x="74" y="11"/>
                    </a:cubicBezTo>
                    <a:cubicBezTo>
                      <a:pt x="73" y="8"/>
                      <a:pt x="72" y="7"/>
                      <a:pt x="7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54" name="Freeform 686"/>
              <p:cNvSpPr>
                <a:spLocks/>
              </p:cNvSpPr>
              <p:nvPr/>
            </p:nvSpPr>
            <p:spPr bwMode="auto">
              <a:xfrm>
                <a:off x="2745" y="2171"/>
                <a:ext cx="93" cy="76"/>
              </a:xfrm>
              <a:custGeom>
                <a:avLst/>
                <a:gdLst>
                  <a:gd name="T0" fmla="*/ 736 w 46"/>
                  <a:gd name="T1" fmla="*/ 496 h 38"/>
                  <a:gd name="T2" fmla="*/ 687 w 46"/>
                  <a:gd name="T3" fmla="*/ 464 h 38"/>
                  <a:gd name="T4" fmla="*/ 687 w 46"/>
                  <a:gd name="T5" fmla="*/ 432 h 38"/>
                  <a:gd name="T6" fmla="*/ 687 w 46"/>
                  <a:gd name="T7" fmla="*/ 368 h 38"/>
                  <a:gd name="T8" fmla="*/ 671 w 46"/>
                  <a:gd name="T9" fmla="*/ 320 h 38"/>
                  <a:gd name="T10" fmla="*/ 653 w 46"/>
                  <a:gd name="T11" fmla="*/ 288 h 38"/>
                  <a:gd name="T12" fmla="*/ 621 w 46"/>
                  <a:gd name="T13" fmla="*/ 240 h 38"/>
                  <a:gd name="T14" fmla="*/ 572 w 46"/>
                  <a:gd name="T15" fmla="*/ 208 h 38"/>
                  <a:gd name="T16" fmla="*/ 572 w 46"/>
                  <a:gd name="T17" fmla="*/ 176 h 38"/>
                  <a:gd name="T18" fmla="*/ 520 w 46"/>
                  <a:gd name="T19" fmla="*/ 144 h 38"/>
                  <a:gd name="T20" fmla="*/ 520 w 46"/>
                  <a:gd name="T21" fmla="*/ 112 h 38"/>
                  <a:gd name="T22" fmla="*/ 487 w 46"/>
                  <a:gd name="T23" fmla="*/ 96 h 38"/>
                  <a:gd name="T24" fmla="*/ 437 w 46"/>
                  <a:gd name="T25" fmla="*/ 80 h 38"/>
                  <a:gd name="T26" fmla="*/ 421 w 46"/>
                  <a:gd name="T27" fmla="*/ 32 h 38"/>
                  <a:gd name="T28" fmla="*/ 348 w 46"/>
                  <a:gd name="T29" fmla="*/ 32 h 38"/>
                  <a:gd name="T30" fmla="*/ 299 w 46"/>
                  <a:gd name="T31" fmla="*/ 16 h 38"/>
                  <a:gd name="T32" fmla="*/ 265 w 46"/>
                  <a:gd name="T33" fmla="*/ 32 h 38"/>
                  <a:gd name="T34" fmla="*/ 216 w 46"/>
                  <a:gd name="T35" fmla="*/ 48 h 38"/>
                  <a:gd name="T36" fmla="*/ 164 w 46"/>
                  <a:gd name="T37" fmla="*/ 48 h 38"/>
                  <a:gd name="T38" fmla="*/ 131 w 46"/>
                  <a:gd name="T39" fmla="*/ 80 h 38"/>
                  <a:gd name="T40" fmla="*/ 131 w 46"/>
                  <a:gd name="T41" fmla="*/ 96 h 38"/>
                  <a:gd name="T42" fmla="*/ 131 w 46"/>
                  <a:gd name="T43" fmla="*/ 160 h 38"/>
                  <a:gd name="T44" fmla="*/ 65 w 46"/>
                  <a:gd name="T45" fmla="*/ 208 h 38"/>
                  <a:gd name="T46" fmla="*/ 16 w 46"/>
                  <a:gd name="T47" fmla="*/ 256 h 38"/>
                  <a:gd name="T48" fmla="*/ 32 w 46"/>
                  <a:gd name="T49" fmla="*/ 336 h 38"/>
                  <a:gd name="T50" fmla="*/ 81 w 46"/>
                  <a:gd name="T51" fmla="*/ 368 h 38"/>
                  <a:gd name="T52" fmla="*/ 81 w 46"/>
                  <a:gd name="T53" fmla="*/ 432 h 38"/>
                  <a:gd name="T54" fmla="*/ 148 w 46"/>
                  <a:gd name="T55" fmla="*/ 432 h 38"/>
                  <a:gd name="T56" fmla="*/ 216 w 46"/>
                  <a:gd name="T57" fmla="*/ 432 h 38"/>
                  <a:gd name="T58" fmla="*/ 283 w 46"/>
                  <a:gd name="T59" fmla="*/ 416 h 38"/>
                  <a:gd name="T60" fmla="*/ 332 w 46"/>
                  <a:gd name="T61" fmla="*/ 416 h 38"/>
                  <a:gd name="T62" fmla="*/ 364 w 46"/>
                  <a:gd name="T63" fmla="*/ 432 h 38"/>
                  <a:gd name="T64" fmla="*/ 437 w 46"/>
                  <a:gd name="T65" fmla="*/ 448 h 38"/>
                  <a:gd name="T66" fmla="*/ 469 w 46"/>
                  <a:gd name="T67" fmla="*/ 464 h 38"/>
                  <a:gd name="T68" fmla="*/ 421 w 46"/>
                  <a:gd name="T69" fmla="*/ 480 h 38"/>
                  <a:gd name="T70" fmla="*/ 364 w 46"/>
                  <a:gd name="T71" fmla="*/ 480 h 38"/>
                  <a:gd name="T72" fmla="*/ 315 w 46"/>
                  <a:gd name="T73" fmla="*/ 464 h 38"/>
                  <a:gd name="T74" fmla="*/ 299 w 46"/>
                  <a:gd name="T75" fmla="*/ 464 h 38"/>
                  <a:gd name="T76" fmla="*/ 265 w 46"/>
                  <a:gd name="T77" fmla="*/ 480 h 38"/>
                  <a:gd name="T78" fmla="*/ 233 w 46"/>
                  <a:gd name="T79" fmla="*/ 464 h 38"/>
                  <a:gd name="T80" fmla="*/ 216 w 46"/>
                  <a:gd name="T81" fmla="*/ 496 h 38"/>
                  <a:gd name="T82" fmla="*/ 164 w 46"/>
                  <a:gd name="T83" fmla="*/ 496 h 38"/>
                  <a:gd name="T84" fmla="*/ 131 w 46"/>
                  <a:gd name="T85" fmla="*/ 496 h 38"/>
                  <a:gd name="T86" fmla="*/ 81 w 46"/>
                  <a:gd name="T87" fmla="*/ 512 h 38"/>
                  <a:gd name="T88" fmla="*/ 81 w 46"/>
                  <a:gd name="T89" fmla="*/ 544 h 38"/>
                  <a:gd name="T90" fmla="*/ 81 w 46"/>
                  <a:gd name="T91" fmla="*/ 608 h 38"/>
                  <a:gd name="T92" fmla="*/ 81 w 46"/>
                  <a:gd name="T93" fmla="*/ 608 h 38"/>
                  <a:gd name="T94" fmla="*/ 148 w 46"/>
                  <a:gd name="T95" fmla="*/ 608 h 38"/>
                  <a:gd name="T96" fmla="*/ 200 w 46"/>
                  <a:gd name="T97" fmla="*/ 608 h 38"/>
                  <a:gd name="T98" fmla="*/ 249 w 46"/>
                  <a:gd name="T99" fmla="*/ 592 h 38"/>
                  <a:gd name="T100" fmla="*/ 283 w 46"/>
                  <a:gd name="T101" fmla="*/ 576 h 38"/>
                  <a:gd name="T102" fmla="*/ 388 w 46"/>
                  <a:gd name="T103" fmla="*/ 576 h 38"/>
                  <a:gd name="T104" fmla="*/ 453 w 46"/>
                  <a:gd name="T105" fmla="*/ 576 h 38"/>
                  <a:gd name="T106" fmla="*/ 453 w 46"/>
                  <a:gd name="T107" fmla="*/ 576 h 38"/>
                  <a:gd name="T108" fmla="*/ 520 w 46"/>
                  <a:gd name="T109" fmla="*/ 576 h 38"/>
                  <a:gd name="T110" fmla="*/ 552 w 46"/>
                  <a:gd name="T111" fmla="*/ 608 h 38"/>
                  <a:gd name="T112" fmla="*/ 637 w 46"/>
                  <a:gd name="T113" fmla="*/ 608 h 38"/>
                  <a:gd name="T114" fmla="*/ 687 w 46"/>
                  <a:gd name="T115" fmla="*/ 608 h 38"/>
                  <a:gd name="T116" fmla="*/ 704 w 46"/>
                  <a:gd name="T117" fmla="*/ 608 h 38"/>
                  <a:gd name="T118" fmla="*/ 752 w 46"/>
                  <a:gd name="T119" fmla="*/ 592 h 38"/>
                  <a:gd name="T120" fmla="*/ 752 w 46"/>
                  <a:gd name="T121" fmla="*/ 528 h 38"/>
                  <a:gd name="T122" fmla="*/ 736 w 46"/>
                  <a:gd name="T123" fmla="*/ 496 h 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
                  <a:gd name="T187" fmla="*/ 0 h 38"/>
                  <a:gd name="T188" fmla="*/ 46 w 46"/>
                  <a:gd name="T189" fmla="*/ 38 h 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 h="38">
                    <a:moveTo>
                      <a:pt x="44" y="31"/>
                    </a:moveTo>
                    <a:cubicBezTo>
                      <a:pt x="43" y="30"/>
                      <a:pt x="42" y="30"/>
                      <a:pt x="41" y="29"/>
                    </a:cubicBezTo>
                    <a:cubicBezTo>
                      <a:pt x="41" y="28"/>
                      <a:pt x="41" y="27"/>
                      <a:pt x="41" y="27"/>
                    </a:cubicBezTo>
                    <a:cubicBezTo>
                      <a:pt x="41" y="25"/>
                      <a:pt x="41" y="25"/>
                      <a:pt x="41" y="23"/>
                    </a:cubicBezTo>
                    <a:cubicBezTo>
                      <a:pt x="41" y="22"/>
                      <a:pt x="41" y="22"/>
                      <a:pt x="40" y="20"/>
                    </a:cubicBezTo>
                    <a:cubicBezTo>
                      <a:pt x="40" y="19"/>
                      <a:pt x="39" y="19"/>
                      <a:pt x="39" y="18"/>
                    </a:cubicBezTo>
                    <a:cubicBezTo>
                      <a:pt x="38" y="17"/>
                      <a:pt x="38" y="16"/>
                      <a:pt x="37" y="15"/>
                    </a:cubicBezTo>
                    <a:cubicBezTo>
                      <a:pt x="36" y="14"/>
                      <a:pt x="35" y="14"/>
                      <a:pt x="34" y="13"/>
                    </a:cubicBezTo>
                    <a:cubicBezTo>
                      <a:pt x="34" y="12"/>
                      <a:pt x="34" y="11"/>
                      <a:pt x="34" y="11"/>
                    </a:cubicBezTo>
                    <a:cubicBezTo>
                      <a:pt x="33" y="10"/>
                      <a:pt x="31" y="11"/>
                      <a:pt x="31" y="9"/>
                    </a:cubicBezTo>
                    <a:cubicBezTo>
                      <a:pt x="31" y="8"/>
                      <a:pt x="32" y="8"/>
                      <a:pt x="31" y="7"/>
                    </a:cubicBezTo>
                    <a:cubicBezTo>
                      <a:pt x="31" y="6"/>
                      <a:pt x="30" y="6"/>
                      <a:pt x="29" y="6"/>
                    </a:cubicBezTo>
                    <a:cubicBezTo>
                      <a:pt x="28" y="5"/>
                      <a:pt x="27" y="6"/>
                      <a:pt x="26" y="5"/>
                    </a:cubicBezTo>
                    <a:cubicBezTo>
                      <a:pt x="25" y="4"/>
                      <a:pt x="26" y="3"/>
                      <a:pt x="25" y="2"/>
                    </a:cubicBezTo>
                    <a:cubicBezTo>
                      <a:pt x="24" y="1"/>
                      <a:pt x="22" y="2"/>
                      <a:pt x="21" y="2"/>
                    </a:cubicBezTo>
                    <a:cubicBezTo>
                      <a:pt x="20" y="1"/>
                      <a:pt x="19" y="0"/>
                      <a:pt x="18" y="1"/>
                    </a:cubicBezTo>
                    <a:cubicBezTo>
                      <a:pt x="17" y="1"/>
                      <a:pt x="17" y="1"/>
                      <a:pt x="16" y="2"/>
                    </a:cubicBezTo>
                    <a:cubicBezTo>
                      <a:pt x="15" y="2"/>
                      <a:pt x="14" y="3"/>
                      <a:pt x="13" y="3"/>
                    </a:cubicBezTo>
                    <a:cubicBezTo>
                      <a:pt x="12" y="3"/>
                      <a:pt x="11" y="2"/>
                      <a:pt x="10" y="3"/>
                    </a:cubicBezTo>
                    <a:cubicBezTo>
                      <a:pt x="9" y="3"/>
                      <a:pt x="9" y="4"/>
                      <a:pt x="8" y="5"/>
                    </a:cubicBezTo>
                    <a:cubicBezTo>
                      <a:pt x="8" y="6"/>
                      <a:pt x="8" y="6"/>
                      <a:pt x="8" y="6"/>
                    </a:cubicBezTo>
                    <a:cubicBezTo>
                      <a:pt x="8" y="7"/>
                      <a:pt x="9" y="8"/>
                      <a:pt x="8" y="10"/>
                    </a:cubicBezTo>
                    <a:cubicBezTo>
                      <a:pt x="8" y="12"/>
                      <a:pt x="6" y="12"/>
                      <a:pt x="4" y="13"/>
                    </a:cubicBezTo>
                    <a:cubicBezTo>
                      <a:pt x="3" y="14"/>
                      <a:pt x="2" y="15"/>
                      <a:pt x="1" y="16"/>
                    </a:cubicBezTo>
                    <a:cubicBezTo>
                      <a:pt x="0" y="18"/>
                      <a:pt x="1" y="19"/>
                      <a:pt x="2" y="21"/>
                    </a:cubicBezTo>
                    <a:cubicBezTo>
                      <a:pt x="3" y="22"/>
                      <a:pt x="4" y="22"/>
                      <a:pt x="5" y="23"/>
                    </a:cubicBezTo>
                    <a:cubicBezTo>
                      <a:pt x="6" y="25"/>
                      <a:pt x="5" y="26"/>
                      <a:pt x="5" y="27"/>
                    </a:cubicBezTo>
                    <a:cubicBezTo>
                      <a:pt x="7" y="27"/>
                      <a:pt x="8" y="27"/>
                      <a:pt x="9" y="27"/>
                    </a:cubicBezTo>
                    <a:cubicBezTo>
                      <a:pt x="11" y="28"/>
                      <a:pt x="12" y="28"/>
                      <a:pt x="13" y="27"/>
                    </a:cubicBezTo>
                    <a:cubicBezTo>
                      <a:pt x="15" y="27"/>
                      <a:pt x="15" y="26"/>
                      <a:pt x="17" y="26"/>
                    </a:cubicBezTo>
                    <a:cubicBezTo>
                      <a:pt x="18" y="25"/>
                      <a:pt x="19" y="25"/>
                      <a:pt x="20" y="26"/>
                    </a:cubicBezTo>
                    <a:cubicBezTo>
                      <a:pt x="21" y="26"/>
                      <a:pt x="22" y="27"/>
                      <a:pt x="22" y="27"/>
                    </a:cubicBezTo>
                    <a:cubicBezTo>
                      <a:pt x="24" y="28"/>
                      <a:pt x="25" y="27"/>
                      <a:pt x="26" y="28"/>
                    </a:cubicBezTo>
                    <a:cubicBezTo>
                      <a:pt x="27" y="28"/>
                      <a:pt x="28" y="28"/>
                      <a:pt x="28" y="29"/>
                    </a:cubicBezTo>
                    <a:cubicBezTo>
                      <a:pt x="28" y="30"/>
                      <a:pt x="26" y="30"/>
                      <a:pt x="25" y="30"/>
                    </a:cubicBezTo>
                    <a:cubicBezTo>
                      <a:pt x="24" y="31"/>
                      <a:pt x="23" y="31"/>
                      <a:pt x="22" y="30"/>
                    </a:cubicBezTo>
                    <a:cubicBezTo>
                      <a:pt x="21" y="30"/>
                      <a:pt x="21" y="29"/>
                      <a:pt x="19" y="29"/>
                    </a:cubicBezTo>
                    <a:cubicBezTo>
                      <a:pt x="19" y="28"/>
                      <a:pt x="18" y="28"/>
                      <a:pt x="18" y="29"/>
                    </a:cubicBezTo>
                    <a:cubicBezTo>
                      <a:pt x="17" y="29"/>
                      <a:pt x="17" y="30"/>
                      <a:pt x="16" y="30"/>
                    </a:cubicBezTo>
                    <a:cubicBezTo>
                      <a:pt x="15" y="30"/>
                      <a:pt x="15" y="29"/>
                      <a:pt x="14" y="29"/>
                    </a:cubicBezTo>
                    <a:cubicBezTo>
                      <a:pt x="13" y="29"/>
                      <a:pt x="14" y="31"/>
                      <a:pt x="13" y="31"/>
                    </a:cubicBezTo>
                    <a:cubicBezTo>
                      <a:pt x="12" y="32"/>
                      <a:pt x="11" y="31"/>
                      <a:pt x="10" y="31"/>
                    </a:cubicBezTo>
                    <a:cubicBezTo>
                      <a:pt x="10" y="31"/>
                      <a:pt x="9" y="31"/>
                      <a:pt x="8" y="31"/>
                    </a:cubicBezTo>
                    <a:cubicBezTo>
                      <a:pt x="5" y="32"/>
                      <a:pt x="5" y="32"/>
                      <a:pt x="5" y="32"/>
                    </a:cubicBezTo>
                    <a:cubicBezTo>
                      <a:pt x="5" y="33"/>
                      <a:pt x="5" y="33"/>
                      <a:pt x="5" y="34"/>
                    </a:cubicBezTo>
                    <a:cubicBezTo>
                      <a:pt x="4" y="36"/>
                      <a:pt x="4" y="37"/>
                      <a:pt x="5" y="38"/>
                    </a:cubicBezTo>
                    <a:cubicBezTo>
                      <a:pt x="5" y="38"/>
                      <a:pt x="5" y="38"/>
                      <a:pt x="5" y="38"/>
                    </a:cubicBezTo>
                    <a:cubicBezTo>
                      <a:pt x="7" y="38"/>
                      <a:pt x="7" y="38"/>
                      <a:pt x="9" y="38"/>
                    </a:cubicBezTo>
                    <a:cubicBezTo>
                      <a:pt x="10" y="38"/>
                      <a:pt x="11" y="38"/>
                      <a:pt x="12" y="38"/>
                    </a:cubicBezTo>
                    <a:cubicBezTo>
                      <a:pt x="14" y="37"/>
                      <a:pt x="14" y="37"/>
                      <a:pt x="15" y="37"/>
                    </a:cubicBezTo>
                    <a:cubicBezTo>
                      <a:pt x="16" y="36"/>
                      <a:pt x="16" y="36"/>
                      <a:pt x="17" y="36"/>
                    </a:cubicBezTo>
                    <a:cubicBezTo>
                      <a:pt x="19" y="35"/>
                      <a:pt x="21" y="36"/>
                      <a:pt x="23" y="36"/>
                    </a:cubicBezTo>
                    <a:cubicBezTo>
                      <a:pt x="24" y="36"/>
                      <a:pt x="25" y="36"/>
                      <a:pt x="27" y="36"/>
                    </a:cubicBezTo>
                    <a:cubicBezTo>
                      <a:pt x="27" y="36"/>
                      <a:pt x="27" y="36"/>
                      <a:pt x="27" y="36"/>
                    </a:cubicBezTo>
                    <a:cubicBezTo>
                      <a:pt x="28" y="36"/>
                      <a:pt x="29" y="36"/>
                      <a:pt x="31" y="36"/>
                    </a:cubicBezTo>
                    <a:cubicBezTo>
                      <a:pt x="32" y="37"/>
                      <a:pt x="32" y="37"/>
                      <a:pt x="33" y="38"/>
                    </a:cubicBezTo>
                    <a:cubicBezTo>
                      <a:pt x="35" y="38"/>
                      <a:pt x="36" y="38"/>
                      <a:pt x="38" y="38"/>
                    </a:cubicBezTo>
                    <a:cubicBezTo>
                      <a:pt x="39" y="38"/>
                      <a:pt x="40" y="37"/>
                      <a:pt x="41" y="38"/>
                    </a:cubicBezTo>
                    <a:cubicBezTo>
                      <a:pt x="42" y="38"/>
                      <a:pt x="42" y="38"/>
                      <a:pt x="42" y="38"/>
                    </a:cubicBezTo>
                    <a:cubicBezTo>
                      <a:pt x="43" y="38"/>
                      <a:pt x="44" y="38"/>
                      <a:pt x="45" y="37"/>
                    </a:cubicBezTo>
                    <a:cubicBezTo>
                      <a:pt x="46" y="36"/>
                      <a:pt x="46" y="35"/>
                      <a:pt x="45" y="33"/>
                    </a:cubicBezTo>
                    <a:cubicBezTo>
                      <a:pt x="45" y="32"/>
                      <a:pt x="45" y="32"/>
                      <a:pt x="44"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55" name="Freeform 687"/>
              <p:cNvSpPr>
                <a:spLocks/>
              </p:cNvSpPr>
              <p:nvPr/>
            </p:nvSpPr>
            <p:spPr bwMode="auto">
              <a:xfrm>
                <a:off x="2755" y="2225"/>
                <a:ext cx="1" cy="2"/>
              </a:xfrm>
              <a:custGeom>
                <a:avLst/>
                <a:gdLst>
                  <a:gd name="T0" fmla="*/ 0 w 1"/>
                  <a:gd name="T1" fmla="*/ 16 h 1"/>
                  <a:gd name="T2" fmla="*/ 0 w 1"/>
                  <a:gd name="T3" fmla="*/ 0 h 1"/>
                  <a:gd name="T4" fmla="*/ 0 w 1"/>
                  <a:gd name="T5" fmla="*/ 0 h 1"/>
                  <a:gd name="T6" fmla="*/ 0 w 1"/>
                  <a:gd name="T7" fmla="*/ 16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0"/>
                      <a:pt x="0" y="0"/>
                      <a:pt x="0" y="0"/>
                    </a:cubicBezTo>
                    <a:cubicBezTo>
                      <a:pt x="0" y="0"/>
                      <a:pt x="0" y="0"/>
                      <a:pt x="0" y="0"/>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56" name="Freeform 688"/>
              <p:cNvSpPr>
                <a:spLocks/>
              </p:cNvSpPr>
              <p:nvPr/>
            </p:nvSpPr>
            <p:spPr bwMode="auto">
              <a:xfrm>
                <a:off x="2761" y="2181"/>
                <a:ext cx="1" cy="2"/>
              </a:xfrm>
              <a:custGeom>
                <a:avLst/>
                <a:gdLst>
                  <a:gd name="T0" fmla="*/ 0 w 1"/>
                  <a:gd name="T1" fmla="*/ 16 h 1"/>
                  <a:gd name="T2" fmla="*/ 0 w 1"/>
                  <a:gd name="T3" fmla="*/ 0 h 1"/>
                  <a:gd name="T4" fmla="*/ 0 w 1"/>
                  <a:gd name="T5" fmla="*/ 0 h 1"/>
                  <a:gd name="T6" fmla="*/ 0 w 1"/>
                  <a:gd name="T7" fmla="*/ 16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0" y="0"/>
                      <a:pt x="0" y="0"/>
                    </a:cubicBezTo>
                    <a:cubicBezTo>
                      <a:pt x="0" y="0"/>
                      <a:pt x="0" y="0"/>
                      <a:pt x="0" y="0"/>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57" name="Freeform 689"/>
              <p:cNvSpPr>
                <a:spLocks/>
              </p:cNvSpPr>
              <p:nvPr/>
            </p:nvSpPr>
            <p:spPr bwMode="auto">
              <a:xfrm>
                <a:off x="3046" y="2221"/>
                <a:ext cx="182" cy="170"/>
              </a:xfrm>
              <a:custGeom>
                <a:avLst/>
                <a:gdLst>
                  <a:gd name="T0" fmla="*/ 1392 w 91"/>
                  <a:gd name="T1" fmla="*/ 224 h 85"/>
                  <a:gd name="T2" fmla="*/ 1376 w 91"/>
                  <a:gd name="T3" fmla="*/ 144 h 85"/>
                  <a:gd name="T4" fmla="*/ 1392 w 91"/>
                  <a:gd name="T5" fmla="*/ 80 h 85"/>
                  <a:gd name="T6" fmla="*/ 1360 w 91"/>
                  <a:gd name="T7" fmla="*/ 16 h 85"/>
                  <a:gd name="T8" fmla="*/ 1328 w 91"/>
                  <a:gd name="T9" fmla="*/ 48 h 85"/>
                  <a:gd name="T10" fmla="*/ 1248 w 91"/>
                  <a:gd name="T11" fmla="*/ 80 h 85"/>
                  <a:gd name="T12" fmla="*/ 1168 w 91"/>
                  <a:gd name="T13" fmla="*/ 144 h 85"/>
                  <a:gd name="T14" fmla="*/ 1072 w 91"/>
                  <a:gd name="T15" fmla="*/ 96 h 85"/>
                  <a:gd name="T16" fmla="*/ 976 w 91"/>
                  <a:gd name="T17" fmla="*/ 96 h 85"/>
                  <a:gd name="T18" fmla="*/ 864 w 91"/>
                  <a:gd name="T19" fmla="*/ 144 h 85"/>
                  <a:gd name="T20" fmla="*/ 784 w 91"/>
                  <a:gd name="T21" fmla="*/ 160 h 85"/>
                  <a:gd name="T22" fmla="*/ 688 w 91"/>
                  <a:gd name="T23" fmla="*/ 96 h 85"/>
                  <a:gd name="T24" fmla="*/ 592 w 91"/>
                  <a:gd name="T25" fmla="*/ 128 h 85"/>
                  <a:gd name="T26" fmla="*/ 480 w 91"/>
                  <a:gd name="T27" fmla="*/ 64 h 85"/>
                  <a:gd name="T28" fmla="*/ 400 w 91"/>
                  <a:gd name="T29" fmla="*/ 32 h 85"/>
                  <a:gd name="T30" fmla="*/ 336 w 91"/>
                  <a:gd name="T31" fmla="*/ 32 h 85"/>
                  <a:gd name="T32" fmla="*/ 256 w 91"/>
                  <a:gd name="T33" fmla="*/ 32 h 85"/>
                  <a:gd name="T34" fmla="*/ 192 w 91"/>
                  <a:gd name="T35" fmla="*/ 112 h 85"/>
                  <a:gd name="T36" fmla="*/ 128 w 91"/>
                  <a:gd name="T37" fmla="*/ 208 h 85"/>
                  <a:gd name="T38" fmla="*/ 112 w 91"/>
                  <a:gd name="T39" fmla="*/ 288 h 85"/>
                  <a:gd name="T40" fmla="*/ 128 w 91"/>
                  <a:gd name="T41" fmla="*/ 400 h 85"/>
                  <a:gd name="T42" fmla="*/ 128 w 91"/>
                  <a:gd name="T43" fmla="*/ 496 h 85"/>
                  <a:gd name="T44" fmla="*/ 96 w 91"/>
                  <a:gd name="T45" fmla="*/ 576 h 85"/>
                  <a:gd name="T46" fmla="*/ 64 w 91"/>
                  <a:gd name="T47" fmla="*/ 656 h 85"/>
                  <a:gd name="T48" fmla="*/ 32 w 91"/>
                  <a:gd name="T49" fmla="*/ 688 h 85"/>
                  <a:gd name="T50" fmla="*/ 16 w 91"/>
                  <a:gd name="T51" fmla="*/ 880 h 85"/>
                  <a:gd name="T52" fmla="*/ 16 w 91"/>
                  <a:gd name="T53" fmla="*/ 1056 h 85"/>
                  <a:gd name="T54" fmla="*/ 112 w 91"/>
                  <a:gd name="T55" fmla="*/ 1056 h 85"/>
                  <a:gd name="T56" fmla="*/ 208 w 91"/>
                  <a:gd name="T57" fmla="*/ 1056 h 85"/>
                  <a:gd name="T58" fmla="*/ 256 w 91"/>
                  <a:gd name="T59" fmla="*/ 1104 h 85"/>
                  <a:gd name="T60" fmla="*/ 320 w 91"/>
                  <a:gd name="T61" fmla="*/ 1136 h 85"/>
                  <a:gd name="T62" fmla="*/ 368 w 91"/>
                  <a:gd name="T63" fmla="*/ 1248 h 85"/>
                  <a:gd name="T64" fmla="*/ 400 w 91"/>
                  <a:gd name="T65" fmla="*/ 1312 h 85"/>
                  <a:gd name="T66" fmla="*/ 448 w 91"/>
                  <a:gd name="T67" fmla="*/ 1344 h 85"/>
                  <a:gd name="T68" fmla="*/ 592 w 91"/>
                  <a:gd name="T69" fmla="*/ 1280 h 85"/>
                  <a:gd name="T70" fmla="*/ 688 w 91"/>
                  <a:gd name="T71" fmla="*/ 1280 h 85"/>
                  <a:gd name="T72" fmla="*/ 720 w 91"/>
                  <a:gd name="T73" fmla="*/ 1248 h 85"/>
                  <a:gd name="T74" fmla="*/ 752 w 91"/>
                  <a:gd name="T75" fmla="*/ 1168 h 85"/>
                  <a:gd name="T76" fmla="*/ 784 w 91"/>
                  <a:gd name="T77" fmla="*/ 1088 h 85"/>
                  <a:gd name="T78" fmla="*/ 848 w 91"/>
                  <a:gd name="T79" fmla="*/ 1024 h 85"/>
                  <a:gd name="T80" fmla="*/ 928 w 91"/>
                  <a:gd name="T81" fmla="*/ 944 h 85"/>
                  <a:gd name="T82" fmla="*/ 992 w 91"/>
                  <a:gd name="T83" fmla="*/ 960 h 85"/>
                  <a:gd name="T84" fmla="*/ 1056 w 91"/>
                  <a:gd name="T85" fmla="*/ 1008 h 85"/>
                  <a:gd name="T86" fmla="*/ 1104 w 91"/>
                  <a:gd name="T87" fmla="*/ 912 h 85"/>
                  <a:gd name="T88" fmla="*/ 1136 w 91"/>
                  <a:gd name="T89" fmla="*/ 832 h 85"/>
                  <a:gd name="T90" fmla="*/ 1184 w 91"/>
                  <a:gd name="T91" fmla="*/ 736 h 85"/>
                  <a:gd name="T92" fmla="*/ 1232 w 91"/>
                  <a:gd name="T93" fmla="*/ 672 h 85"/>
                  <a:gd name="T94" fmla="*/ 1248 w 91"/>
                  <a:gd name="T95" fmla="*/ 608 h 85"/>
                  <a:gd name="T96" fmla="*/ 1280 w 91"/>
                  <a:gd name="T97" fmla="*/ 528 h 85"/>
                  <a:gd name="T98" fmla="*/ 1328 w 91"/>
                  <a:gd name="T99" fmla="*/ 448 h 85"/>
                  <a:gd name="T100" fmla="*/ 1376 w 91"/>
                  <a:gd name="T101" fmla="*/ 368 h 85"/>
                  <a:gd name="T102" fmla="*/ 1440 w 91"/>
                  <a:gd name="T103" fmla="*/ 320 h 85"/>
                  <a:gd name="T104" fmla="*/ 1424 w 91"/>
                  <a:gd name="T105" fmla="*/ 224 h 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1"/>
                  <a:gd name="T160" fmla="*/ 0 h 85"/>
                  <a:gd name="T161" fmla="*/ 91 w 91"/>
                  <a:gd name="T162" fmla="*/ 85 h 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1" h="85">
                    <a:moveTo>
                      <a:pt x="89" y="14"/>
                    </a:moveTo>
                    <a:cubicBezTo>
                      <a:pt x="88" y="14"/>
                      <a:pt x="88" y="14"/>
                      <a:pt x="87" y="14"/>
                    </a:cubicBezTo>
                    <a:cubicBezTo>
                      <a:pt x="86" y="13"/>
                      <a:pt x="86" y="12"/>
                      <a:pt x="86" y="11"/>
                    </a:cubicBezTo>
                    <a:cubicBezTo>
                      <a:pt x="86" y="10"/>
                      <a:pt x="86" y="10"/>
                      <a:pt x="86" y="9"/>
                    </a:cubicBezTo>
                    <a:cubicBezTo>
                      <a:pt x="89" y="7"/>
                      <a:pt x="89" y="7"/>
                      <a:pt x="89" y="7"/>
                    </a:cubicBezTo>
                    <a:cubicBezTo>
                      <a:pt x="88" y="6"/>
                      <a:pt x="87" y="6"/>
                      <a:pt x="87" y="5"/>
                    </a:cubicBezTo>
                    <a:cubicBezTo>
                      <a:pt x="86" y="4"/>
                      <a:pt x="87" y="3"/>
                      <a:pt x="86" y="2"/>
                    </a:cubicBezTo>
                    <a:cubicBezTo>
                      <a:pt x="86" y="1"/>
                      <a:pt x="86" y="1"/>
                      <a:pt x="85" y="1"/>
                    </a:cubicBezTo>
                    <a:cubicBezTo>
                      <a:pt x="84" y="1"/>
                      <a:pt x="84" y="1"/>
                      <a:pt x="84" y="1"/>
                    </a:cubicBezTo>
                    <a:cubicBezTo>
                      <a:pt x="83" y="3"/>
                      <a:pt x="83" y="3"/>
                      <a:pt x="83" y="3"/>
                    </a:cubicBezTo>
                    <a:cubicBezTo>
                      <a:pt x="82" y="3"/>
                      <a:pt x="82" y="4"/>
                      <a:pt x="81" y="4"/>
                    </a:cubicBezTo>
                    <a:cubicBezTo>
                      <a:pt x="80" y="5"/>
                      <a:pt x="79" y="5"/>
                      <a:pt x="78" y="5"/>
                    </a:cubicBezTo>
                    <a:cubicBezTo>
                      <a:pt x="77" y="6"/>
                      <a:pt x="76" y="6"/>
                      <a:pt x="75" y="7"/>
                    </a:cubicBezTo>
                    <a:cubicBezTo>
                      <a:pt x="74" y="7"/>
                      <a:pt x="74" y="9"/>
                      <a:pt x="73" y="9"/>
                    </a:cubicBezTo>
                    <a:cubicBezTo>
                      <a:pt x="71" y="9"/>
                      <a:pt x="71" y="9"/>
                      <a:pt x="70" y="8"/>
                    </a:cubicBezTo>
                    <a:cubicBezTo>
                      <a:pt x="68" y="7"/>
                      <a:pt x="68" y="7"/>
                      <a:pt x="67" y="6"/>
                    </a:cubicBezTo>
                    <a:cubicBezTo>
                      <a:pt x="66" y="6"/>
                      <a:pt x="65" y="6"/>
                      <a:pt x="64" y="6"/>
                    </a:cubicBezTo>
                    <a:cubicBezTo>
                      <a:pt x="63" y="6"/>
                      <a:pt x="62" y="6"/>
                      <a:pt x="61" y="6"/>
                    </a:cubicBezTo>
                    <a:cubicBezTo>
                      <a:pt x="59" y="6"/>
                      <a:pt x="59" y="6"/>
                      <a:pt x="57" y="7"/>
                    </a:cubicBezTo>
                    <a:cubicBezTo>
                      <a:pt x="56" y="7"/>
                      <a:pt x="56" y="8"/>
                      <a:pt x="54" y="9"/>
                    </a:cubicBezTo>
                    <a:cubicBezTo>
                      <a:pt x="53" y="10"/>
                      <a:pt x="52" y="10"/>
                      <a:pt x="51" y="10"/>
                    </a:cubicBezTo>
                    <a:cubicBezTo>
                      <a:pt x="50" y="10"/>
                      <a:pt x="50" y="10"/>
                      <a:pt x="49" y="10"/>
                    </a:cubicBezTo>
                    <a:cubicBezTo>
                      <a:pt x="47" y="9"/>
                      <a:pt x="46" y="9"/>
                      <a:pt x="45" y="8"/>
                    </a:cubicBezTo>
                    <a:cubicBezTo>
                      <a:pt x="44" y="7"/>
                      <a:pt x="44" y="6"/>
                      <a:pt x="43" y="6"/>
                    </a:cubicBezTo>
                    <a:cubicBezTo>
                      <a:pt x="41" y="5"/>
                      <a:pt x="40" y="5"/>
                      <a:pt x="39" y="6"/>
                    </a:cubicBezTo>
                    <a:cubicBezTo>
                      <a:pt x="38" y="6"/>
                      <a:pt x="38" y="8"/>
                      <a:pt x="37" y="8"/>
                    </a:cubicBezTo>
                    <a:cubicBezTo>
                      <a:pt x="35" y="9"/>
                      <a:pt x="34" y="8"/>
                      <a:pt x="32" y="7"/>
                    </a:cubicBezTo>
                    <a:cubicBezTo>
                      <a:pt x="31" y="7"/>
                      <a:pt x="31" y="4"/>
                      <a:pt x="30" y="4"/>
                    </a:cubicBezTo>
                    <a:cubicBezTo>
                      <a:pt x="29" y="4"/>
                      <a:pt x="28" y="4"/>
                      <a:pt x="27" y="4"/>
                    </a:cubicBezTo>
                    <a:cubicBezTo>
                      <a:pt x="26" y="4"/>
                      <a:pt x="26" y="3"/>
                      <a:pt x="25" y="2"/>
                    </a:cubicBezTo>
                    <a:cubicBezTo>
                      <a:pt x="24" y="1"/>
                      <a:pt x="24" y="1"/>
                      <a:pt x="23" y="1"/>
                    </a:cubicBezTo>
                    <a:cubicBezTo>
                      <a:pt x="22" y="0"/>
                      <a:pt x="22" y="1"/>
                      <a:pt x="21" y="2"/>
                    </a:cubicBezTo>
                    <a:cubicBezTo>
                      <a:pt x="20" y="2"/>
                      <a:pt x="20" y="3"/>
                      <a:pt x="19" y="3"/>
                    </a:cubicBezTo>
                    <a:cubicBezTo>
                      <a:pt x="18" y="3"/>
                      <a:pt x="17" y="2"/>
                      <a:pt x="16" y="2"/>
                    </a:cubicBezTo>
                    <a:cubicBezTo>
                      <a:pt x="15" y="3"/>
                      <a:pt x="14" y="4"/>
                      <a:pt x="14" y="5"/>
                    </a:cubicBezTo>
                    <a:cubicBezTo>
                      <a:pt x="13" y="5"/>
                      <a:pt x="12" y="6"/>
                      <a:pt x="12" y="7"/>
                    </a:cubicBezTo>
                    <a:cubicBezTo>
                      <a:pt x="11" y="8"/>
                      <a:pt x="12" y="10"/>
                      <a:pt x="11" y="11"/>
                    </a:cubicBezTo>
                    <a:cubicBezTo>
                      <a:pt x="10" y="12"/>
                      <a:pt x="8" y="11"/>
                      <a:pt x="8" y="13"/>
                    </a:cubicBezTo>
                    <a:cubicBezTo>
                      <a:pt x="7" y="14"/>
                      <a:pt x="8" y="15"/>
                      <a:pt x="8" y="16"/>
                    </a:cubicBezTo>
                    <a:cubicBezTo>
                      <a:pt x="7" y="18"/>
                      <a:pt x="7" y="18"/>
                      <a:pt x="7" y="18"/>
                    </a:cubicBezTo>
                    <a:cubicBezTo>
                      <a:pt x="7" y="19"/>
                      <a:pt x="7" y="20"/>
                      <a:pt x="7" y="21"/>
                    </a:cubicBezTo>
                    <a:cubicBezTo>
                      <a:pt x="7" y="22"/>
                      <a:pt x="8" y="23"/>
                      <a:pt x="8" y="25"/>
                    </a:cubicBezTo>
                    <a:cubicBezTo>
                      <a:pt x="9" y="26"/>
                      <a:pt x="10" y="26"/>
                      <a:pt x="10" y="28"/>
                    </a:cubicBezTo>
                    <a:cubicBezTo>
                      <a:pt x="10" y="29"/>
                      <a:pt x="9" y="29"/>
                      <a:pt x="8" y="31"/>
                    </a:cubicBezTo>
                    <a:cubicBezTo>
                      <a:pt x="8" y="32"/>
                      <a:pt x="8" y="33"/>
                      <a:pt x="8" y="34"/>
                    </a:cubicBezTo>
                    <a:cubicBezTo>
                      <a:pt x="7" y="35"/>
                      <a:pt x="6" y="35"/>
                      <a:pt x="6" y="36"/>
                    </a:cubicBezTo>
                    <a:cubicBezTo>
                      <a:pt x="5" y="38"/>
                      <a:pt x="3" y="38"/>
                      <a:pt x="3" y="39"/>
                    </a:cubicBezTo>
                    <a:cubicBezTo>
                      <a:pt x="3" y="40"/>
                      <a:pt x="4" y="40"/>
                      <a:pt x="4" y="41"/>
                    </a:cubicBezTo>
                    <a:cubicBezTo>
                      <a:pt x="4" y="42"/>
                      <a:pt x="3" y="42"/>
                      <a:pt x="3" y="42"/>
                    </a:cubicBezTo>
                    <a:cubicBezTo>
                      <a:pt x="2" y="42"/>
                      <a:pt x="2" y="43"/>
                      <a:pt x="2" y="43"/>
                    </a:cubicBezTo>
                    <a:cubicBezTo>
                      <a:pt x="0" y="45"/>
                      <a:pt x="1" y="47"/>
                      <a:pt x="1" y="49"/>
                    </a:cubicBezTo>
                    <a:cubicBezTo>
                      <a:pt x="1" y="51"/>
                      <a:pt x="1" y="53"/>
                      <a:pt x="1" y="55"/>
                    </a:cubicBezTo>
                    <a:cubicBezTo>
                      <a:pt x="1" y="57"/>
                      <a:pt x="1" y="58"/>
                      <a:pt x="1" y="59"/>
                    </a:cubicBezTo>
                    <a:cubicBezTo>
                      <a:pt x="1" y="62"/>
                      <a:pt x="1" y="63"/>
                      <a:pt x="1" y="66"/>
                    </a:cubicBezTo>
                    <a:cubicBezTo>
                      <a:pt x="2" y="66"/>
                      <a:pt x="2" y="66"/>
                      <a:pt x="2" y="66"/>
                    </a:cubicBezTo>
                    <a:cubicBezTo>
                      <a:pt x="4" y="66"/>
                      <a:pt x="5" y="66"/>
                      <a:pt x="7" y="66"/>
                    </a:cubicBezTo>
                    <a:cubicBezTo>
                      <a:pt x="8" y="66"/>
                      <a:pt x="9" y="66"/>
                      <a:pt x="11" y="66"/>
                    </a:cubicBezTo>
                    <a:cubicBezTo>
                      <a:pt x="12" y="66"/>
                      <a:pt x="12" y="66"/>
                      <a:pt x="13" y="66"/>
                    </a:cubicBezTo>
                    <a:cubicBezTo>
                      <a:pt x="14" y="66"/>
                      <a:pt x="16" y="66"/>
                      <a:pt x="16" y="67"/>
                    </a:cubicBezTo>
                    <a:cubicBezTo>
                      <a:pt x="17" y="68"/>
                      <a:pt x="16" y="69"/>
                      <a:pt x="16" y="69"/>
                    </a:cubicBezTo>
                    <a:cubicBezTo>
                      <a:pt x="17" y="70"/>
                      <a:pt x="18" y="69"/>
                      <a:pt x="18" y="70"/>
                    </a:cubicBezTo>
                    <a:cubicBezTo>
                      <a:pt x="19" y="70"/>
                      <a:pt x="20" y="71"/>
                      <a:pt x="20" y="71"/>
                    </a:cubicBezTo>
                    <a:cubicBezTo>
                      <a:pt x="21" y="72"/>
                      <a:pt x="22" y="73"/>
                      <a:pt x="23" y="74"/>
                    </a:cubicBezTo>
                    <a:cubicBezTo>
                      <a:pt x="23" y="76"/>
                      <a:pt x="22" y="77"/>
                      <a:pt x="23" y="78"/>
                    </a:cubicBezTo>
                    <a:cubicBezTo>
                      <a:pt x="23" y="79"/>
                      <a:pt x="23" y="80"/>
                      <a:pt x="23" y="81"/>
                    </a:cubicBezTo>
                    <a:cubicBezTo>
                      <a:pt x="24" y="82"/>
                      <a:pt x="25" y="82"/>
                      <a:pt x="25" y="82"/>
                    </a:cubicBezTo>
                    <a:cubicBezTo>
                      <a:pt x="26" y="82"/>
                      <a:pt x="26" y="82"/>
                      <a:pt x="27" y="83"/>
                    </a:cubicBezTo>
                    <a:cubicBezTo>
                      <a:pt x="27" y="83"/>
                      <a:pt x="28" y="84"/>
                      <a:pt x="28" y="84"/>
                    </a:cubicBezTo>
                    <a:cubicBezTo>
                      <a:pt x="30" y="85"/>
                      <a:pt x="31" y="83"/>
                      <a:pt x="32" y="83"/>
                    </a:cubicBezTo>
                    <a:cubicBezTo>
                      <a:pt x="34" y="82"/>
                      <a:pt x="35" y="81"/>
                      <a:pt x="37" y="80"/>
                    </a:cubicBezTo>
                    <a:cubicBezTo>
                      <a:pt x="39" y="80"/>
                      <a:pt x="40" y="81"/>
                      <a:pt x="41" y="81"/>
                    </a:cubicBezTo>
                    <a:cubicBezTo>
                      <a:pt x="42" y="81"/>
                      <a:pt x="43" y="81"/>
                      <a:pt x="43" y="80"/>
                    </a:cubicBezTo>
                    <a:cubicBezTo>
                      <a:pt x="44" y="79"/>
                      <a:pt x="44" y="79"/>
                      <a:pt x="44" y="79"/>
                    </a:cubicBezTo>
                    <a:cubicBezTo>
                      <a:pt x="44" y="78"/>
                      <a:pt x="44" y="78"/>
                      <a:pt x="45" y="78"/>
                    </a:cubicBezTo>
                    <a:cubicBezTo>
                      <a:pt x="45" y="77"/>
                      <a:pt x="46" y="77"/>
                      <a:pt x="46" y="76"/>
                    </a:cubicBezTo>
                    <a:cubicBezTo>
                      <a:pt x="47" y="75"/>
                      <a:pt x="47" y="74"/>
                      <a:pt x="47" y="73"/>
                    </a:cubicBezTo>
                    <a:cubicBezTo>
                      <a:pt x="47" y="72"/>
                      <a:pt x="47" y="72"/>
                      <a:pt x="47" y="71"/>
                    </a:cubicBezTo>
                    <a:cubicBezTo>
                      <a:pt x="47" y="70"/>
                      <a:pt x="48" y="69"/>
                      <a:pt x="49" y="68"/>
                    </a:cubicBezTo>
                    <a:cubicBezTo>
                      <a:pt x="49" y="67"/>
                      <a:pt x="50" y="67"/>
                      <a:pt x="51" y="66"/>
                    </a:cubicBezTo>
                    <a:cubicBezTo>
                      <a:pt x="52" y="65"/>
                      <a:pt x="52" y="65"/>
                      <a:pt x="53" y="64"/>
                    </a:cubicBezTo>
                    <a:cubicBezTo>
                      <a:pt x="54" y="64"/>
                      <a:pt x="54" y="63"/>
                      <a:pt x="55" y="62"/>
                    </a:cubicBezTo>
                    <a:cubicBezTo>
                      <a:pt x="56" y="61"/>
                      <a:pt x="56" y="59"/>
                      <a:pt x="58" y="59"/>
                    </a:cubicBezTo>
                    <a:cubicBezTo>
                      <a:pt x="59" y="59"/>
                      <a:pt x="59" y="60"/>
                      <a:pt x="60" y="60"/>
                    </a:cubicBezTo>
                    <a:cubicBezTo>
                      <a:pt x="61" y="60"/>
                      <a:pt x="61" y="60"/>
                      <a:pt x="62" y="60"/>
                    </a:cubicBezTo>
                    <a:cubicBezTo>
                      <a:pt x="63" y="60"/>
                      <a:pt x="64" y="61"/>
                      <a:pt x="65" y="62"/>
                    </a:cubicBezTo>
                    <a:cubicBezTo>
                      <a:pt x="65" y="63"/>
                      <a:pt x="65" y="63"/>
                      <a:pt x="66" y="63"/>
                    </a:cubicBezTo>
                    <a:cubicBezTo>
                      <a:pt x="67" y="64"/>
                      <a:pt x="68" y="62"/>
                      <a:pt x="68" y="61"/>
                    </a:cubicBezTo>
                    <a:cubicBezTo>
                      <a:pt x="69" y="59"/>
                      <a:pt x="69" y="59"/>
                      <a:pt x="69" y="57"/>
                    </a:cubicBezTo>
                    <a:cubicBezTo>
                      <a:pt x="70" y="56"/>
                      <a:pt x="70" y="56"/>
                      <a:pt x="70" y="55"/>
                    </a:cubicBezTo>
                    <a:cubicBezTo>
                      <a:pt x="70" y="54"/>
                      <a:pt x="71" y="53"/>
                      <a:pt x="71" y="52"/>
                    </a:cubicBezTo>
                    <a:cubicBezTo>
                      <a:pt x="72" y="51"/>
                      <a:pt x="72" y="49"/>
                      <a:pt x="73" y="48"/>
                    </a:cubicBezTo>
                    <a:cubicBezTo>
                      <a:pt x="73" y="47"/>
                      <a:pt x="73" y="46"/>
                      <a:pt x="74" y="46"/>
                    </a:cubicBezTo>
                    <a:cubicBezTo>
                      <a:pt x="75" y="45"/>
                      <a:pt x="76" y="45"/>
                      <a:pt x="77" y="44"/>
                    </a:cubicBezTo>
                    <a:cubicBezTo>
                      <a:pt x="77" y="43"/>
                      <a:pt x="77" y="43"/>
                      <a:pt x="77" y="42"/>
                    </a:cubicBezTo>
                    <a:cubicBezTo>
                      <a:pt x="77" y="42"/>
                      <a:pt x="77" y="42"/>
                      <a:pt x="78" y="41"/>
                    </a:cubicBezTo>
                    <a:cubicBezTo>
                      <a:pt x="78" y="40"/>
                      <a:pt x="77" y="39"/>
                      <a:pt x="78" y="38"/>
                    </a:cubicBezTo>
                    <a:cubicBezTo>
                      <a:pt x="79" y="37"/>
                      <a:pt x="80" y="38"/>
                      <a:pt x="80" y="37"/>
                    </a:cubicBezTo>
                    <a:cubicBezTo>
                      <a:pt x="81" y="36"/>
                      <a:pt x="80" y="34"/>
                      <a:pt x="80" y="33"/>
                    </a:cubicBezTo>
                    <a:cubicBezTo>
                      <a:pt x="81" y="32"/>
                      <a:pt x="82" y="32"/>
                      <a:pt x="83" y="31"/>
                    </a:cubicBezTo>
                    <a:cubicBezTo>
                      <a:pt x="83" y="30"/>
                      <a:pt x="83" y="29"/>
                      <a:pt x="83" y="28"/>
                    </a:cubicBezTo>
                    <a:cubicBezTo>
                      <a:pt x="84" y="27"/>
                      <a:pt x="84" y="27"/>
                      <a:pt x="85" y="26"/>
                    </a:cubicBezTo>
                    <a:cubicBezTo>
                      <a:pt x="86" y="24"/>
                      <a:pt x="85" y="23"/>
                      <a:pt x="86" y="23"/>
                    </a:cubicBezTo>
                    <a:cubicBezTo>
                      <a:pt x="87" y="23"/>
                      <a:pt x="87" y="23"/>
                      <a:pt x="88" y="23"/>
                    </a:cubicBezTo>
                    <a:cubicBezTo>
                      <a:pt x="90" y="23"/>
                      <a:pt x="90" y="21"/>
                      <a:pt x="90" y="20"/>
                    </a:cubicBezTo>
                    <a:cubicBezTo>
                      <a:pt x="91" y="19"/>
                      <a:pt x="91" y="18"/>
                      <a:pt x="90" y="16"/>
                    </a:cubicBezTo>
                    <a:cubicBezTo>
                      <a:pt x="90" y="15"/>
                      <a:pt x="90" y="14"/>
                      <a:pt x="89"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58" name="Freeform 690"/>
              <p:cNvSpPr>
                <a:spLocks/>
              </p:cNvSpPr>
              <p:nvPr/>
            </p:nvSpPr>
            <p:spPr bwMode="auto">
              <a:xfrm>
                <a:off x="3381" y="2734"/>
                <a:ext cx="120" cy="120"/>
              </a:xfrm>
              <a:custGeom>
                <a:avLst/>
                <a:gdLst>
                  <a:gd name="T0" fmla="*/ 944 w 60"/>
                  <a:gd name="T1" fmla="*/ 160 h 60"/>
                  <a:gd name="T2" fmla="*/ 896 w 60"/>
                  <a:gd name="T3" fmla="*/ 144 h 60"/>
                  <a:gd name="T4" fmla="*/ 832 w 60"/>
                  <a:gd name="T5" fmla="*/ 112 h 60"/>
                  <a:gd name="T6" fmla="*/ 752 w 60"/>
                  <a:gd name="T7" fmla="*/ 80 h 60"/>
                  <a:gd name="T8" fmla="*/ 688 w 60"/>
                  <a:gd name="T9" fmla="*/ 32 h 60"/>
                  <a:gd name="T10" fmla="*/ 640 w 60"/>
                  <a:gd name="T11" fmla="*/ 0 h 60"/>
                  <a:gd name="T12" fmla="*/ 640 w 60"/>
                  <a:gd name="T13" fmla="*/ 0 h 60"/>
                  <a:gd name="T14" fmla="*/ 592 w 60"/>
                  <a:gd name="T15" fmla="*/ 0 h 60"/>
                  <a:gd name="T16" fmla="*/ 560 w 60"/>
                  <a:gd name="T17" fmla="*/ 0 h 60"/>
                  <a:gd name="T18" fmla="*/ 528 w 60"/>
                  <a:gd name="T19" fmla="*/ 16 h 60"/>
                  <a:gd name="T20" fmla="*/ 496 w 60"/>
                  <a:gd name="T21" fmla="*/ 32 h 60"/>
                  <a:gd name="T22" fmla="*/ 448 w 60"/>
                  <a:gd name="T23" fmla="*/ 48 h 60"/>
                  <a:gd name="T24" fmla="*/ 432 w 60"/>
                  <a:gd name="T25" fmla="*/ 128 h 60"/>
                  <a:gd name="T26" fmla="*/ 432 w 60"/>
                  <a:gd name="T27" fmla="*/ 160 h 60"/>
                  <a:gd name="T28" fmla="*/ 400 w 60"/>
                  <a:gd name="T29" fmla="*/ 160 h 60"/>
                  <a:gd name="T30" fmla="*/ 352 w 60"/>
                  <a:gd name="T31" fmla="*/ 192 h 60"/>
                  <a:gd name="T32" fmla="*/ 336 w 60"/>
                  <a:gd name="T33" fmla="*/ 224 h 60"/>
                  <a:gd name="T34" fmla="*/ 288 w 60"/>
                  <a:gd name="T35" fmla="*/ 272 h 60"/>
                  <a:gd name="T36" fmla="*/ 240 w 60"/>
                  <a:gd name="T37" fmla="*/ 304 h 60"/>
                  <a:gd name="T38" fmla="*/ 240 w 60"/>
                  <a:gd name="T39" fmla="*/ 352 h 60"/>
                  <a:gd name="T40" fmla="*/ 208 w 60"/>
                  <a:gd name="T41" fmla="*/ 352 h 60"/>
                  <a:gd name="T42" fmla="*/ 176 w 60"/>
                  <a:gd name="T43" fmla="*/ 336 h 60"/>
                  <a:gd name="T44" fmla="*/ 144 w 60"/>
                  <a:gd name="T45" fmla="*/ 336 h 60"/>
                  <a:gd name="T46" fmla="*/ 112 w 60"/>
                  <a:gd name="T47" fmla="*/ 320 h 60"/>
                  <a:gd name="T48" fmla="*/ 80 w 60"/>
                  <a:gd name="T49" fmla="*/ 320 h 60"/>
                  <a:gd name="T50" fmla="*/ 48 w 60"/>
                  <a:gd name="T51" fmla="*/ 304 h 60"/>
                  <a:gd name="T52" fmla="*/ 0 w 60"/>
                  <a:gd name="T53" fmla="*/ 288 h 60"/>
                  <a:gd name="T54" fmla="*/ 16 w 60"/>
                  <a:gd name="T55" fmla="*/ 304 h 60"/>
                  <a:gd name="T56" fmla="*/ 32 w 60"/>
                  <a:gd name="T57" fmla="*/ 352 h 60"/>
                  <a:gd name="T58" fmla="*/ 64 w 60"/>
                  <a:gd name="T59" fmla="*/ 384 h 60"/>
                  <a:gd name="T60" fmla="*/ 64 w 60"/>
                  <a:gd name="T61" fmla="*/ 432 h 60"/>
                  <a:gd name="T62" fmla="*/ 112 w 60"/>
                  <a:gd name="T63" fmla="*/ 528 h 60"/>
                  <a:gd name="T64" fmla="*/ 144 w 60"/>
                  <a:gd name="T65" fmla="*/ 592 h 60"/>
                  <a:gd name="T66" fmla="*/ 192 w 60"/>
                  <a:gd name="T67" fmla="*/ 640 h 60"/>
                  <a:gd name="T68" fmla="*/ 240 w 60"/>
                  <a:gd name="T69" fmla="*/ 656 h 60"/>
                  <a:gd name="T70" fmla="*/ 288 w 60"/>
                  <a:gd name="T71" fmla="*/ 688 h 60"/>
                  <a:gd name="T72" fmla="*/ 288 w 60"/>
                  <a:gd name="T73" fmla="*/ 720 h 60"/>
                  <a:gd name="T74" fmla="*/ 304 w 60"/>
                  <a:gd name="T75" fmla="*/ 800 h 60"/>
                  <a:gd name="T76" fmla="*/ 368 w 60"/>
                  <a:gd name="T77" fmla="*/ 816 h 60"/>
                  <a:gd name="T78" fmla="*/ 432 w 60"/>
                  <a:gd name="T79" fmla="*/ 832 h 60"/>
                  <a:gd name="T80" fmla="*/ 464 w 60"/>
                  <a:gd name="T81" fmla="*/ 912 h 60"/>
                  <a:gd name="T82" fmla="*/ 496 w 60"/>
                  <a:gd name="T83" fmla="*/ 944 h 60"/>
                  <a:gd name="T84" fmla="*/ 560 w 60"/>
                  <a:gd name="T85" fmla="*/ 944 h 60"/>
                  <a:gd name="T86" fmla="*/ 656 w 60"/>
                  <a:gd name="T87" fmla="*/ 944 h 60"/>
                  <a:gd name="T88" fmla="*/ 720 w 60"/>
                  <a:gd name="T89" fmla="*/ 944 h 60"/>
                  <a:gd name="T90" fmla="*/ 704 w 60"/>
                  <a:gd name="T91" fmla="*/ 944 h 60"/>
                  <a:gd name="T92" fmla="*/ 752 w 60"/>
                  <a:gd name="T93" fmla="*/ 912 h 60"/>
                  <a:gd name="T94" fmla="*/ 816 w 60"/>
                  <a:gd name="T95" fmla="*/ 880 h 60"/>
                  <a:gd name="T96" fmla="*/ 816 w 60"/>
                  <a:gd name="T97" fmla="*/ 832 h 60"/>
                  <a:gd name="T98" fmla="*/ 848 w 60"/>
                  <a:gd name="T99" fmla="*/ 800 h 60"/>
                  <a:gd name="T100" fmla="*/ 896 w 60"/>
                  <a:gd name="T101" fmla="*/ 736 h 60"/>
                  <a:gd name="T102" fmla="*/ 896 w 60"/>
                  <a:gd name="T103" fmla="*/ 688 h 60"/>
                  <a:gd name="T104" fmla="*/ 928 w 60"/>
                  <a:gd name="T105" fmla="*/ 592 h 60"/>
                  <a:gd name="T106" fmla="*/ 944 w 60"/>
                  <a:gd name="T107" fmla="*/ 496 h 60"/>
                  <a:gd name="T108" fmla="*/ 944 w 60"/>
                  <a:gd name="T109" fmla="*/ 384 h 60"/>
                  <a:gd name="T110" fmla="*/ 944 w 60"/>
                  <a:gd name="T111" fmla="*/ 304 h 60"/>
                  <a:gd name="T112" fmla="*/ 944 w 60"/>
                  <a:gd name="T113" fmla="*/ 208 h 60"/>
                  <a:gd name="T114" fmla="*/ 944 w 60"/>
                  <a:gd name="T115" fmla="*/ 160 h 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
                  <a:gd name="T175" fmla="*/ 0 h 60"/>
                  <a:gd name="T176" fmla="*/ 60 w 60"/>
                  <a:gd name="T177" fmla="*/ 60 h 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 h="60">
                    <a:moveTo>
                      <a:pt x="59" y="10"/>
                    </a:moveTo>
                    <a:cubicBezTo>
                      <a:pt x="58" y="9"/>
                      <a:pt x="57" y="9"/>
                      <a:pt x="56" y="9"/>
                    </a:cubicBezTo>
                    <a:cubicBezTo>
                      <a:pt x="55" y="8"/>
                      <a:pt x="54" y="8"/>
                      <a:pt x="52" y="7"/>
                    </a:cubicBezTo>
                    <a:cubicBezTo>
                      <a:pt x="50" y="6"/>
                      <a:pt x="49" y="6"/>
                      <a:pt x="47" y="5"/>
                    </a:cubicBezTo>
                    <a:cubicBezTo>
                      <a:pt x="46" y="4"/>
                      <a:pt x="44" y="4"/>
                      <a:pt x="43" y="2"/>
                    </a:cubicBezTo>
                    <a:cubicBezTo>
                      <a:pt x="42" y="2"/>
                      <a:pt x="41" y="1"/>
                      <a:pt x="40" y="0"/>
                    </a:cubicBezTo>
                    <a:cubicBezTo>
                      <a:pt x="40" y="0"/>
                      <a:pt x="40" y="0"/>
                      <a:pt x="40" y="0"/>
                    </a:cubicBezTo>
                    <a:cubicBezTo>
                      <a:pt x="39" y="0"/>
                      <a:pt x="38" y="0"/>
                      <a:pt x="37" y="0"/>
                    </a:cubicBezTo>
                    <a:cubicBezTo>
                      <a:pt x="37" y="0"/>
                      <a:pt x="36" y="0"/>
                      <a:pt x="35" y="0"/>
                    </a:cubicBezTo>
                    <a:cubicBezTo>
                      <a:pt x="34" y="1"/>
                      <a:pt x="34" y="1"/>
                      <a:pt x="33" y="1"/>
                    </a:cubicBezTo>
                    <a:cubicBezTo>
                      <a:pt x="32" y="2"/>
                      <a:pt x="32" y="2"/>
                      <a:pt x="31" y="2"/>
                    </a:cubicBezTo>
                    <a:cubicBezTo>
                      <a:pt x="30" y="2"/>
                      <a:pt x="29" y="3"/>
                      <a:pt x="28" y="3"/>
                    </a:cubicBezTo>
                    <a:cubicBezTo>
                      <a:pt x="27" y="5"/>
                      <a:pt x="27" y="6"/>
                      <a:pt x="27" y="8"/>
                    </a:cubicBezTo>
                    <a:cubicBezTo>
                      <a:pt x="27" y="8"/>
                      <a:pt x="27" y="9"/>
                      <a:pt x="27" y="10"/>
                    </a:cubicBezTo>
                    <a:cubicBezTo>
                      <a:pt x="26" y="10"/>
                      <a:pt x="25" y="10"/>
                      <a:pt x="25" y="10"/>
                    </a:cubicBezTo>
                    <a:cubicBezTo>
                      <a:pt x="23" y="11"/>
                      <a:pt x="22" y="11"/>
                      <a:pt x="22" y="12"/>
                    </a:cubicBezTo>
                    <a:cubicBezTo>
                      <a:pt x="21" y="13"/>
                      <a:pt x="21" y="13"/>
                      <a:pt x="21" y="14"/>
                    </a:cubicBezTo>
                    <a:cubicBezTo>
                      <a:pt x="20" y="15"/>
                      <a:pt x="19" y="16"/>
                      <a:pt x="18" y="17"/>
                    </a:cubicBezTo>
                    <a:cubicBezTo>
                      <a:pt x="17" y="18"/>
                      <a:pt x="16" y="18"/>
                      <a:pt x="15" y="19"/>
                    </a:cubicBezTo>
                    <a:cubicBezTo>
                      <a:pt x="15" y="20"/>
                      <a:pt x="16" y="21"/>
                      <a:pt x="15" y="22"/>
                    </a:cubicBezTo>
                    <a:cubicBezTo>
                      <a:pt x="14" y="22"/>
                      <a:pt x="14" y="22"/>
                      <a:pt x="13" y="22"/>
                    </a:cubicBezTo>
                    <a:cubicBezTo>
                      <a:pt x="12" y="22"/>
                      <a:pt x="12" y="21"/>
                      <a:pt x="11" y="21"/>
                    </a:cubicBezTo>
                    <a:cubicBezTo>
                      <a:pt x="10" y="21"/>
                      <a:pt x="10" y="21"/>
                      <a:pt x="9" y="21"/>
                    </a:cubicBezTo>
                    <a:cubicBezTo>
                      <a:pt x="8" y="21"/>
                      <a:pt x="8" y="21"/>
                      <a:pt x="7" y="20"/>
                    </a:cubicBezTo>
                    <a:cubicBezTo>
                      <a:pt x="6" y="20"/>
                      <a:pt x="5" y="20"/>
                      <a:pt x="5" y="20"/>
                    </a:cubicBezTo>
                    <a:cubicBezTo>
                      <a:pt x="4" y="20"/>
                      <a:pt x="3" y="19"/>
                      <a:pt x="3" y="19"/>
                    </a:cubicBezTo>
                    <a:cubicBezTo>
                      <a:pt x="2" y="19"/>
                      <a:pt x="1" y="19"/>
                      <a:pt x="0" y="18"/>
                    </a:cubicBezTo>
                    <a:cubicBezTo>
                      <a:pt x="1" y="19"/>
                      <a:pt x="1" y="19"/>
                      <a:pt x="1" y="19"/>
                    </a:cubicBezTo>
                    <a:cubicBezTo>
                      <a:pt x="1" y="20"/>
                      <a:pt x="1" y="21"/>
                      <a:pt x="2" y="22"/>
                    </a:cubicBezTo>
                    <a:cubicBezTo>
                      <a:pt x="3" y="23"/>
                      <a:pt x="4" y="23"/>
                      <a:pt x="4" y="24"/>
                    </a:cubicBezTo>
                    <a:cubicBezTo>
                      <a:pt x="5" y="25"/>
                      <a:pt x="4" y="26"/>
                      <a:pt x="4" y="27"/>
                    </a:cubicBezTo>
                    <a:cubicBezTo>
                      <a:pt x="5" y="30"/>
                      <a:pt x="6" y="31"/>
                      <a:pt x="7" y="33"/>
                    </a:cubicBezTo>
                    <a:cubicBezTo>
                      <a:pt x="8" y="35"/>
                      <a:pt x="8" y="36"/>
                      <a:pt x="9" y="37"/>
                    </a:cubicBezTo>
                    <a:cubicBezTo>
                      <a:pt x="10" y="38"/>
                      <a:pt x="11" y="39"/>
                      <a:pt x="12" y="40"/>
                    </a:cubicBezTo>
                    <a:cubicBezTo>
                      <a:pt x="13" y="40"/>
                      <a:pt x="14" y="41"/>
                      <a:pt x="15" y="41"/>
                    </a:cubicBezTo>
                    <a:cubicBezTo>
                      <a:pt x="16" y="42"/>
                      <a:pt x="18" y="42"/>
                      <a:pt x="18" y="43"/>
                    </a:cubicBezTo>
                    <a:cubicBezTo>
                      <a:pt x="18" y="44"/>
                      <a:pt x="18" y="44"/>
                      <a:pt x="18" y="45"/>
                    </a:cubicBezTo>
                    <a:cubicBezTo>
                      <a:pt x="18" y="47"/>
                      <a:pt x="18" y="48"/>
                      <a:pt x="19" y="50"/>
                    </a:cubicBezTo>
                    <a:cubicBezTo>
                      <a:pt x="20" y="51"/>
                      <a:pt x="21" y="51"/>
                      <a:pt x="23" y="51"/>
                    </a:cubicBezTo>
                    <a:cubicBezTo>
                      <a:pt x="25" y="52"/>
                      <a:pt x="26" y="51"/>
                      <a:pt x="27" y="52"/>
                    </a:cubicBezTo>
                    <a:cubicBezTo>
                      <a:pt x="29" y="54"/>
                      <a:pt x="28" y="55"/>
                      <a:pt x="29" y="57"/>
                    </a:cubicBezTo>
                    <a:cubicBezTo>
                      <a:pt x="30" y="58"/>
                      <a:pt x="30" y="59"/>
                      <a:pt x="31" y="59"/>
                    </a:cubicBezTo>
                    <a:cubicBezTo>
                      <a:pt x="32" y="60"/>
                      <a:pt x="34" y="59"/>
                      <a:pt x="35" y="59"/>
                    </a:cubicBezTo>
                    <a:cubicBezTo>
                      <a:pt x="37" y="59"/>
                      <a:pt x="39" y="59"/>
                      <a:pt x="41" y="59"/>
                    </a:cubicBezTo>
                    <a:cubicBezTo>
                      <a:pt x="42" y="60"/>
                      <a:pt x="43" y="59"/>
                      <a:pt x="45" y="59"/>
                    </a:cubicBezTo>
                    <a:cubicBezTo>
                      <a:pt x="44" y="59"/>
                      <a:pt x="44" y="59"/>
                      <a:pt x="44" y="59"/>
                    </a:cubicBezTo>
                    <a:cubicBezTo>
                      <a:pt x="45" y="58"/>
                      <a:pt x="46" y="58"/>
                      <a:pt x="47" y="57"/>
                    </a:cubicBezTo>
                    <a:cubicBezTo>
                      <a:pt x="48" y="56"/>
                      <a:pt x="50" y="56"/>
                      <a:pt x="51" y="55"/>
                    </a:cubicBezTo>
                    <a:cubicBezTo>
                      <a:pt x="51" y="54"/>
                      <a:pt x="51" y="53"/>
                      <a:pt x="51" y="52"/>
                    </a:cubicBezTo>
                    <a:cubicBezTo>
                      <a:pt x="52" y="51"/>
                      <a:pt x="53" y="51"/>
                      <a:pt x="53" y="50"/>
                    </a:cubicBezTo>
                    <a:cubicBezTo>
                      <a:pt x="54" y="48"/>
                      <a:pt x="55" y="47"/>
                      <a:pt x="56" y="46"/>
                    </a:cubicBezTo>
                    <a:cubicBezTo>
                      <a:pt x="56" y="45"/>
                      <a:pt x="56" y="44"/>
                      <a:pt x="56" y="43"/>
                    </a:cubicBezTo>
                    <a:cubicBezTo>
                      <a:pt x="57" y="40"/>
                      <a:pt x="58" y="39"/>
                      <a:pt x="58" y="37"/>
                    </a:cubicBezTo>
                    <a:cubicBezTo>
                      <a:pt x="59" y="35"/>
                      <a:pt x="59" y="33"/>
                      <a:pt x="59" y="31"/>
                    </a:cubicBezTo>
                    <a:cubicBezTo>
                      <a:pt x="59" y="28"/>
                      <a:pt x="59" y="27"/>
                      <a:pt x="59" y="24"/>
                    </a:cubicBezTo>
                    <a:cubicBezTo>
                      <a:pt x="59" y="22"/>
                      <a:pt x="59" y="21"/>
                      <a:pt x="59" y="19"/>
                    </a:cubicBezTo>
                    <a:cubicBezTo>
                      <a:pt x="59" y="17"/>
                      <a:pt x="59" y="15"/>
                      <a:pt x="59" y="13"/>
                    </a:cubicBezTo>
                    <a:cubicBezTo>
                      <a:pt x="59" y="12"/>
                      <a:pt x="60" y="11"/>
                      <a:pt x="59"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59" name="Freeform 691"/>
              <p:cNvSpPr>
                <a:spLocks/>
              </p:cNvSpPr>
              <p:nvPr/>
            </p:nvSpPr>
            <p:spPr bwMode="auto">
              <a:xfrm>
                <a:off x="3455" y="2391"/>
                <a:ext cx="86" cy="101"/>
              </a:xfrm>
              <a:custGeom>
                <a:avLst/>
                <a:gdLst>
                  <a:gd name="T0" fmla="*/ 672 w 43"/>
                  <a:gd name="T1" fmla="*/ 281 h 50"/>
                  <a:gd name="T2" fmla="*/ 672 w 43"/>
                  <a:gd name="T3" fmla="*/ 196 h 50"/>
                  <a:gd name="T4" fmla="*/ 656 w 43"/>
                  <a:gd name="T5" fmla="*/ 147 h 50"/>
                  <a:gd name="T6" fmla="*/ 608 w 43"/>
                  <a:gd name="T7" fmla="*/ 81 h 50"/>
                  <a:gd name="T8" fmla="*/ 592 w 43"/>
                  <a:gd name="T9" fmla="*/ 48 h 50"/>
                  <a:gd name="T10" fmla="*/ 560 w 43"/>
                  <a:gd name="T11" fmla="*/ 0 h 50"/>
                  <a:gd name="T12" fmla="*/ 544 w 43"/>
                  <a:gd name="T13" fmla="*/ 0 h 50"/>
                  <a:gd name="T14" fmla="*/ 512 w 43"/>
                  <a:gd name="T15" fmla="*/ 32 h 50"/>
                  <a:gd name="T16" fmla="*/ 464 w 43"/>
                  <a:gd name="T17" fmla="*/ 48 h 50"/>
                  <a:gd name="T18" fmla="*/ 416 w 43"/>
                  <a:gd name="T19" fmla="*/ 48 h 50"/>
                  <a:gd name="T20" fmla="*/ 368 w 43"/>
                  <a:gd name="T21" fmla="*/ 65 h 50"/>
                  <a:gd name="T22" fmla="*/ 336 w 43"/>
                  <a:gd name="T23" fmla="*/ 65 h 50"/>
                  <a:gd name="T24" fmla="*/ 256 w 43"/>
                  <a:gd name="T25" fmla="*/ 48 h 50"/>
                  <a:gd name="T26" fmla="*/ 208 w 43"/>
                  <a:gd name="T27" fmla="*/ 48 h 50"/>
                  <a:gd name="T28" fmla="*/ 144 w 43"/>
                  <a:gd name="T29" fmla="*/ 81 h 50"/>
                  <a:gd name="T30" fmla="*/ 160 w 43"/>
                  <a:gd name="T31" fmla="*/ 81 h 50"/>
                  <a:gd name="T32" fmla="*/ 160 w 43"/>
                  <a:gd name="T33" fmla="*/ 147 h 50"/>
                  <a:gd name="T34" fmla="*/ 176 w 43"/>
                  <a:gd name="T35" fmla="*/ 216 h 50"/>
                  <a:gd name="T36" fmla="*/ 224 w 43"/>
                  <a:gd name="T37" fmla="*/ 281 h 50"/>
                  <a:gd name="T38" fmla="*/ 224 w 43"/>
                  <a:gd name="T39" fmla="*/ 297 h 50"/>
                  <a:gd name="T40" fmla="*/ 224 w 43"/>
                  <a:gd name="T41" fmla="*/ 297 h 50"/>
                  <a:gd name="T42" fmla="*/ 192 w 43"/>
                  <a:gd name="T43" fmla="*/ 331 h 50"/>
                  <a:gd name="T44" fmla="*/ 176 w 43"/>
                  <a:gd name="T45" fmla="*/ 347 h 50"/>
                  <a:gd name="T46" fmla="*/ 144 w 43"/>
                  <a:gd name="T47" fmla="*/ 380 h 50"/>
                  <a:gd name="T48" fmla="*/ 144 w 43"/>
                  <a:gd name="T49" fmla="*/ 436 h 50"/>
                  <a:gd name="T50" fmla="*/ 128 w 43"/>
                  <a:gd name="T51" fmla="*/ 420 h 50"/>
                  <a:gd name="T52" fmla="*/ 80 w 43"/>
                  <a:gd name="T53" fmla="*/ 452 h 50"/>
                  <a:gd name="T54" fmla="*/ 48 w 43"/>
                  <a:gd name="T55" fmla="*/ 551 h 50"/>
                  <a:gd name="T56" fmla="*/ 32 w 43"/>
                  <a:gd name="T57" fmla="*/ 669 h 50"/>
                  <a:gd name="T58" fmla="*/ 0 w 43"/>
                  <a:gd name="T59" fmla="*/ 784 h 50"/>
                  <a:gd name="T60" fmla="*/ 0 w 43"/>
                  <a:gd name="T61" fmla="*/ 784 h 50"/>
                  <a:gd name="T62" fmla="*/ 48 w 43"/>
                  <a:gd name="T63" fmla="*/ 832 h 50"/>
                  <a:gd name="T64" fmla="*/ 112 w 43"/>
                  <a:gd name="T65" fmla="*/ 768 h 50"/>
                  <a:gd name="T66" fmla="*/ 176 w 43"/>
                  <a:gd name="T67" fmla="*/ 751 h 50"/>
                  <a:gd name="T68" fmla="*/ 256 w 43"/>
                  <a:gd name="T69" fmla="*/ 751 h 50"/>
                  <a:gd name="T70" fmla="*/ 288 w 43"/>
                  <a:gd name="T71" fmla="*/ 751 h 50"/>
                  <a:gd name="T72" fmla="*/ 304 w 43"/>
                  <a:gd name="T73" fmla="*/ 751 h 50"/>
                  <a:gd name="T74" fmla="*/ 320 w 43"/>
                  <a:gd name="T75" fmla="*/ 701 h 50"/>
                  <a:gd name="T76" fmla="*/ 336 w 43"/>
                  <a:gd name="T77" fmla="*/ 652 h 50"/>
                  <a:gd name="T78" fmla="*/ 352 w 43"/>
                  <a:gd name="T79" fmla="*/ 600 h 50"/>
                  <a:gd name="T80" fmla="*/ 400 w 43"/>
                  <a:gd name="T81" fmla="*/ 584 h 50"/>
                  <a:gd name="T82" fmla="*/ 464 w 43"/>
                  <a:gd name="T83" fmla="*/ 568 h 50"/>
                  <a:gd name="T84" fmla="*/ 496 w 43"/>
                  <a:gd name="T85" fmla="*/ 551 h 50"/>
                  <a:gd name="T86" fmla="*/ 528 w 43"/>
                  <a:gd name="T87" fmla="*/ 584 h 50"/>
                  <a:gd name="T88" fmla="*/ 544 w 43"/>
                  <a:gd name="T89" fmla="*/ 600 h 50"/>
                  <a:gd name="T90" fmla="*/ 560 w 43"/>
                  <a:gd name="T91" fmla="*/ 600 h 50"/>
                  <a:gd name="T92" fmla="*/ 560 w 43"/>
                  <a:gd name="T93" fmla="*/ 535 h 50"/>
                  <a:gd name="T94" fmla="*/ 592 w 43"/>
                  <a:gd name="T95" fmla="*/ 485 h 50"/>
                  <a:gd name="T96" fmla="*/ 640 w 43"/>
                  <a:gd name="T97" fmla="*/ 436 h 50"/>
                  <a:gd name="T98" fmla="*/ 672 w 43"/>
                  <a:gd name="T99" fmla="*/ 396 h 50"/>
                  <a:gd name="T100" fmla="*/ 672 w 43"/>
                  <a:gd name="T101" fmla="*/ 331 h 50"/>
                  <a:gd name="T102" fmla="*/ 672 w 43"/>
                  <a:gd name="T103" fmla="*/ 281 h 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
                  <a:gd name="T157" fmla="*/ 0 h 50"/>
                  <a:gd name="T158" fmla="*/ 43 w 43"/>
                  <a:gd name="T159" fmla="*/ 50 h 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 h="50">
                    <a:moveTo>
                      <a:pt x="42" y="17"/>
                    </a:moveTo>
                    <a:cubicBezTo>
                      <a:pt x="42" y="15"/>
                      <a:pt x="42" y="14"/>
                      <a:pt x="42" y="12"/>
                    </a:cubicBezTo>
                    <a:cubicBezTo>
                      <a:pt x="42" y="11"/>
                      <a:pt x="41" y="10"/>
                      <a:pt x="41" y="9"/>
                    </a:cubicBezTo>
                    <a:cubicBezTo>
                      <a:pt x="40" y="7"/>
                      <a:pt x="39" y="7"/>
                      <a:pt x="38" y="5"/>
                    </a:cubicBezTo>
                    <a:cubicBezTo>
                      <a:pt x="37" y="4"/>
                      <a:pt x="37" y="4"/>
                      <a:pt x="37" y="3"/>
                    </a:cubicBezTo>
                    <a:cubicBezTo>
                      <a:pt x="36" y="2"/>
                      <a:pt x="36" y="1"/>
                      <a:pt x="35" y="0"/>
                    </a:cubicBezTo>
                    <a:cubicBezTo>
                      <a:pt x="34" y="0"/>
                      <a:pt x="34" y="0"/>
                      <a:pt x="34" y="0"/>
                    </a:cubicBezTo>
                    <a:cubicBezTo>
                      <a:pt x="33" y="1"/>
                      <a:pt x="33" y="1"/>
                      <a:pt x="32" y="2"/>
                    </a:cubicBezTo>
                    <a:cubicBezTo>
                      <a:pt x="31" y="2"/>
                      <a:pt x="30" y="3"/>
                      <a:pt x="29" y="3"/>
                    </a:cubicBezTo>
                    <a:cubicBezTo>
                      <a:pt x="28" y="3"/>
                      <a:pt x="27" y="3"/>
                      <a:pt x="26" y="3"/>
                    </a:cubicBezTo>
                    <a:cubicBezTo>
                      <a:pt x="25" y="3"/>
                      <a:pt x="25" y="3"/>
                      <a:pt x="23" y="4"/>
                    </a:cubicBezTo>
                    <a:cubicBezTo>
                      <a:pt x="22" y="4"/>
                      <a:pt x="22" y="4"/>
                      <a:pt x="21" y="4"/>
                    </a:cubicBezTo>
                    <a:cubicBezTo>
                      <a:pt x="19" y="4"/>
                      <a:pt x="18" y="4"/>
                      <a:pt x="16" y="3"/>
                    </a:cubicBezTo>
                    <a:cubicBezTo>
                      <a:pt x="15" y="3"/>
                      <a:pt x="14" y="3"/>
                      <a:pt x="13" y="3"/>
                    </a:cubicBezTo>
                    <a:cubicBezTo>
                      <a:pt x="12" y="3"/>
                      <a:pt x="11" y="4"/>
                      <a:pt x="9" y="5"/>
                    </a:cubicBezTo>
                    <a:cubicBezTo>
                      <a:pt x="10" y="5"/>
                      <a:pt x="10" y="5"/>
                      <a:pt x="10" y="5"/>
                    </a:cubicBezTo>
                    <a:cubicBezTo>
                      <a:pt x="10" y="7"/>
                      <a:pt x="10" y="8"/>
                      <a:pt x="10" y="9"/>
                    </a:cubicBezTo>
                    <a:cubicBezTo>
                      <a:pt x="10" y="11"/>
                      <a:pt x="11" y="12"/>
                      <a:pt x="11" y="13"/>
                    </a:cubicBezTo>
                    <a:cubicBezTo>
                      <a:pt x="12" y="15"/>
                      <a:pt x="13" y="15"/>
                      <a:pt x="14" y="17"/>
                    </a:cubicBezTo>
                    <a:cubicBezTo>
                      <a:pt x="14" y="17"/>
                      <a:pt x="14" y="17"/>
                      <a:pt x="14" y="18"/>
                    </a:cubicBezTo>
                    <a:cubicBezTo>
                      <a:pt x="14" y="18"/>
                      <a:pt x="14" y="18"/>
                      <a:pt x="14" y="18"/>
                    </a:cubicBezTo>
                    <a:cubicBezTo>
                      <a:pt x="13" y="18"/>
                      <a:pt x="13" y="19"/>
                      <a:pt x="12" y="20"/>
                    </a:cubicBezTo>
                    <a:cubicBezTo>
                      <a:pt x="12" y="20"/>
                      <a:pt x="11" y="21"/>
                      <a:pt x="11" y="21"/>
                    </a:cubicBezTo>
                    <a:cubicBezTo>
                      <a:pt x="10" y="22"/>
                      <a:pt x="9" y="22"/>
                      <a:pt x="9" y="23"/>
                    </a:cubicBezTo>
                    <a:cubicBezTo>
                      <a:pt x="9" y="24"/>
                      <a:pt x="9" y="25"/>
                      <a:pt x="9" y="26"/>
                    </a:cubicBezTo>
                    <a:cubicBezTo>
                      <a:pt x="8" y="25"/>
                      <a:pt x="8" y="25"/>
                      <a:pt x="8" y="25"/>
                    </a:cubicBezTo>
                    <a:cubicBezTo>
                      <a:pt x="7" y="26"/>
                      <a:pt x="6" y="26"/>
                      <a:pt x="5" y="27"/>
                    </a:cubicBezTo>
                    <a:cubicBezTo>
                      <a:pt x="4" y="29"/>
                      <a:pt x="4" y="31"/>
                      <a:pt x="3" y="33"/>
                    </a:cubicBezTo>
                    <a:cubicBezTo>
                      <a:pt x="2" y="36"/>
                      <a:pt x="3" y="37"/>
                      <a:pt x="2" y="40"/>
                    </a:cubicBezTo>
                    <a:cubicBezTo>
                      <a:pt x="2" y="43"/>
                      <a:pt x="1" y="44"/>
                      <a:pt x="0" y="47"/>
                    </a:cubicBezTo>
                    <a:cubicBezTo>
                      <a:pt x="0" y="47"/>
                      <a:pt x="0" y="47"/>
                      <a:pt x="0" y="47"/>
                    </a:cubicBezTo>
                    <a:cubicBezTo>
                      <a:pt x="1" y="48"/>
                      <a:pt x="2" y="49"/>
                      <a:pt x="3" y="50"/>
                    </a:cubicBezTo>
                    <a:cubicBezTo>
                      <a:pt x="5" y="50"/>
                      <a:pt x="5" y="47"/>
                      <a:pt x="7" y="46"/>
                    </a:cubicBezTo>
                    <a:cubicBezTo>
                      <a:pt x="8" y="46"/>
                      <a:pt x="9" y="45"/>
                      <a:pt x="11" y="45"/>
                    </a:cubicBezTo>
                    <a:cubicBezTo>
                      <a:pt x="13" y="44"/>
                      <a:pt x="14" y="45"/>
                      <a:pt x="16" y="45"/>
                    </a:cubicBezTo>
                    <a:cubicBezTo>
                      <a:pt x="17" y="45"/>
                      <a:pt x="17" y="45"/>
                      <a:pt x="18" y="45"/>
                    </a:cubicBezTo>
                    <a:cubicBezTo>
                      <a:pt x="19" y="45"/>
                      <a:pt x="19" y="45"/>
                      <a:pt x="19" y="45"/>
                    </a:cubicBezTo>
                    <a:cubicBezTo>
                      <a:pt x="19" y="44"/>
                      <a:pt x="20" y="43"/>
                      <a:pt x="20" y="42"/>
                    </a:cubicBezTo>
                    <a:cubicBezTo>
                      <a:pt x="20" y="41"/>
                      <a:pt x="20" y="40"/>
                      <a:pt x="21" y="39"/>
                    </a:cubicBezTo>
                    <a:cubicBezTo>
                      <a:pt x="21" y="38"/>
                      <a:pt x="21" y="37"/>
                      <a:pt x="22" y="36"/>
                    </a:cubicBezTo>
                    <a:cubicBezTo>
                      <a:pt x="23" y="36"/>
                      <a:pt x="24" y="36"/>
                      <a:pt x="25" y="35"/>
                    </a:cubicBezTo>
                    <a:cubicBezTo>
                      <a:pt x="27" y="35"/>
                      <a:pt x="28" y="35"/>
                      <a:pt x="29" y="34"/>
                    </a:cubicBezTo>
                    <a:cubicBezTo>
                      <a:pt x="30" y="34"/>
                      <a:pt x="30" y="33"/>
                      <a:pt x="31" y="33"/>
                    </a:cubicBezTo>
                    <a:cubicBezTo>
                      <a:pt x="32" y="34"/>
                      <a:pt x="32" y="35"/>
                      <a:pt x="33" y="35"/>
                    </a:cubicBezTo>
                    <a:cubicBezTo>
                      <a:pt x="34" y="35"/>
                      <a:pt x="34" y="36"/>
                      <a:pt x="34" y="36"/>
                    </a:cubicBezTo>
                    <a:cubicBezTo>
                      <a:pt x="35" y="36"/>
                      <a:pt x="35" y="36"/>
                      <a:pt x="35" y="36"/>
                    </a:cubicBezTo>
                    <a:cubicBezTo>
                      <a:pt x="35" y="34"/>
                      <a:pt x="34" y="34"/>
                      <a:pt x="35" y="32"/>
                    </a:cubicBezTo>
                    <a:cubicBezTo>
                      <a:pt x="35" y="31"/>
                      <a:pt x="36" y="30"/>
                      <a:pt x="37" y="29"/>
                    </a:cubicBezTo>
                    <a:cubicBezTo>
                      <a:pt x="38" y="28"/>
                      <a:pt x="38" y="27"/>
                      <a:pt x="40" y="26"/>
                    </a:cubicBezTo>
                    <a:cubicBezTo>
                      <a:pt x="40" y="25"/>
                      <a:pt x="41" y="25"/>
                      <a:pt x="42" y="24"/>
                    </a:cubicBezTo>
                    <a:cubicBezTo>
                      <a:pt x="43" y="23"/>
                      <a:pt x="42" y="22"/>
                      <a:pt x="42" y="20"/>
                    </a:cubicBezTo>
                    <a:cubicBezTo>
                      <a:pt x="42" y="19"/>
                      <a:pt x="42" y="18"/>
                      <a:pt x="42"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60" name="Freeform 692"/>
              <p:cNvSpPr>
                <a:spLocks/>
              </p:cNvSpPr>
              <p:nvPr/>
            </p:nvSpPr>
            <p:spPr bwMode="auto">
              <a:xfrm>
                <a:off x="2743" y="1963"/>
                <a:ext cx="6" cy="4"/>
              </a:xfrm>
              <a:custGeom>
                <a:avLst/>
                <a:gdLst>
                  <a:gd name="T0" fmla="*/ 48 w 3"/>
                  <a:gd name="T1" fmla="*/ 16 h 2"/>
                  <a:gd name="T2" fmla="*/ 16 w 3"/>
                  <a:gd name="T3" fmla="*/ 16 h 2"/>
                  <a:gd name="T4" fmla="*/ 0 w 3"/>
                  <a:gd name="T5" fmla="*/ 32 h 2"/>
                  <a:gd name="T6" fmla="*/ 16 w 3"/>
                  <a:gd name="T7" fmla="*/ 32 h 2"/>
                  <a:gd name="T8" fmla="*/ 48 w 3"/>
                  <a:gd name="T9" fmla="*/ 16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3" y="0"/>
                      <a:pt x="2" y="1"/>
                      <a:pt x="1" y="1"/>
                    </a:cubicBezTo>
                    <a:cubicBezTo>
                      <a:pt x="0" y="1"/>
                      <a:pt x="0" y="2"/>
                      <a:pt x="0" y="2"/>
                    </a:cubicBezTo>
                    <a:cubicBezTo>
                      <a:pt x="0" y="2"/>
                      <a:pt x="1" y="2"/>
                      <a:pt x="1" y="2"/>
                    </a:cubicBezTo>
                    <a:cubicBezTo>
                      <a:pt x="2" y="2"/>
                      <a:pt x="3" y="2"/>
                      <a:pt x="3"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61" name="Freeform 693"/>
              <p:cNvSpPr>
                <a:spLocks/>
              </p:cNvSpPr>
              <p:nvPr/>
            </p:nvSpPr>
            <p:spPr bwMode="auto">
              <a:xfrm>
                <a:off x="2741" y="1967"/>
                <a:ext cx="2" cy="2"/>
              </a:xfrm>
              <a:custGeom>
                <a:avLst/>
                <a:gdLst>
                  <a:gd name="T0" fmla="*/ 0 w 1"/>
                  <a:gd name="T1" fmla="*/ 16 h 1"/>
                  <a:gd name="T2" fmla="*/ 0 w 1"/>
                  <a:gd name="T3" fmla="*/ 16 h 1"/>
                  <a:gd name="T4" fmla="*/ 16 w 1"/>
                  <a:gd name="T5" fmla="*/ 0 h 1"/>
                  <a:gd name="T6" fmla="*/ 0 w 1"/>
                  <a:gd name="T7" fmla="*/ 16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0" y="1"/>
                      <a:pt x="0" y="1"/>
                    </a:cubicBezTo>
                    <a:cubicBezTo>
                      <a:pt x="0" y="1"/>
                      <a:pt x="1" y="1"/>
                      <a:pt x="1" y="0"/>
                    </a:cubicBezTo>
                    <a:cubicBezTo>
                      <a:pt x="1" y="0"/>
                      <a:pt x="0" y="0"/>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62" name="Freeform 694"/>
              <p:cNvSpPr>
                <a:spLocks/>
              </p:cNvSpPr>
              <p:nvPr/>
            </p:nvSpPr>
            <p:spPr bwMode="auto">
              <a:xfrm>
                <a:off x="2759" y="1965"/>
                <a:ext cx="14" cy="12"/>
              </a:xfrm>
              <a:custGeom>
                <a:avLst/>
                <a:gdLst>
                  <a:gd name="T0" fmla="*/ 16 w 7"/>
                  <a:gd name="T1" fmla="*/ 80 h 6"/>
                  <a:gd name="T2" fmla="*/ 48 w 7"/>
                  <a:gd name="T3" fmla="*/ 96 h 6"/>
                  <a:gd name="T4" fmla="*/ 80 w 7"/>
                  <a:gd name="T5" fmla="*/ 80 h 6"/>
                  <a:gd name="T6" fmla="*/ 96 w 7"/>
                  <a:gd name="T7" fmla="*/ 48 h 6"/>
                  <a:gd name="T8" fmla="*/ 96 w 7"/>
                  <a:gd name="T9" fmla="*/ 16 h 6"/>
                  <a:gd name="T10" fmla="*/ 64 w 7"/>
                  <a:gd name="T11" fmla="*/ 16 h 6"/>
                  <a:gd name="T12" fmla="*/ 16 w 7"/>
                  <a:gd name="T13" fmla="*/ 32 h 6"/>
                  <a:gd name="T14" fmla="*/ 0 w 7"/>
                  <a:gd name="T15" fmla="*/ 64 h 6"/>
                  <a:gd name="T16" fmla="*/ 16 w 7"/>
                  <a:gd name="T17" fmla="*/ 8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1" y="5"/>
                    </a:moveTo>
                    <a:cubicBezTo>
                      <a:pt x="2" y="5"/>
                      <a:pt x="2" y="6"/>
                      <a:pt x="3" y="6"/>
                    </a:cubicBezTo>
                    <a:cubicBezTo>
                      <a:pt x="4" y="6"/>
                      <a:pt x="4" y="6"/>
                      <a:pt x="5" y="5"/>
                    </a:cubicBezTo>
                    <a:cubicBezTo>
                      <a:pt x="6" y="4"/>
                      <a:pt x="6" y="4"/>
                      <a:pt x="6" y="3"/>
                    </a:cubicBezTo>
                    <a:cubicBezTo>
                      <a:pt x="6" y="2"/>
                      <a:pt x="7" y="2"/>
                      <a:pt x="6" y="1"/>
                    </a:cubicBezTo>
                    <a:cubicBezTo>
                      <a:pt x="6" y="0"/>
                      <a:pt x="5" y="1"/>
                      <a:pt x="4" y="1"/>
                    </a:cubicBezTo>
                    <a:cubicBezTo>
                      <a:pt x="3" y="1"/>
                      <a:pt x="2" y="1"/>
                      <a:pt x="1" y="2"/>
                    </a:cubicBezTo>
                    <a:cubicBezTo>
                      <a:pt x="1" y="2"/>
                      <a:pt x="0" y="3"/>
                      <a:pt x="0" y="4"/>
                    </a:cubicBezTo>
                    <a:cubicBezTo>
                      <a:pt x="0" y="4"/>
                      <a:pt x="1" y="4"/>
                      <a:pt x="1"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63" name="Freeform 695"/>
              <p:cNvSpPr>
                <a:spLocks/>
              </p:cNvSpPr>
              <p:nvPr/>
            </p:nvSpPr>
            <p:spPr bwMode="auto">
              <a:xfrm>
                <a:off x="2775" y="1973"/>
                <a:ext cx="11" cy="10"/>
              </a:xfrm>
              <a:custGeom>
                <a:avLst/>
                <a:gdLst>
                  <a:gd name="T0" fmla="*/ 73 w 5"/>
                  <a:gd name="T1" fmla="*/ 80 h 5"/>
                  <a:gd name="T2" fmla="*/ 97 w 5"/>
                  <a:gd name="T3" fmla="*/ 64 h 5"/>
                  <a:gd name="T4" fmla="*/ 97 w 5"/>
                  <a:gd name="T5" fmla="*/ 32 h 5"/>
                  <a:gd name="T6" fmla="*/ 73 w 5"/>
                  <a:gd name="T7" fmla="*/ 0 h 5"/>
                  <a:gd name="T8" fmla="*/ 20 w 5"/>
                  <a:gd name="T9" fmla="*/ 16 h 5"/>
                  <a:gd name="T10" fmla="*/ 0 w 5"/>
                  <a:gd name="T11" fmla="*/ 32 h 5"/>
                  <a:gd name="T12" fmla="*/ 20 w 5"/>
                  <a:gd name="T13" fmla="*/ 64 h 5"/>
                  <a:gd name="T14" fmla="*/ 73 w 5"/>
                  <a:gd name="T15" fmla="*/ 8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5"/>
                    </a:moveTo>
                    <a:cubicBezTo>
                      <a:pt x="4" y="5"/>
                      <a:pt x="4" y="5"/>
                      <a:pt x="4" y="4"/>
                    </a:cubicBezTo>
                    <a:cubicBezTo>
                      <a:pt x="5" y="3"/>
                      <a:pt x="5" y="2"/>
                      <a:pt x="4" y="2"/>
                    </a:cubicBezTo>
                    <a:cubicBezTo>
                      <a:pt x="4" y="1"/>
                      <a:pt x="3" y="1"/>
                      <a:pt x="3" y="0"/>
                    </a:cubicBezTo>
                    <a:cubicBezTo>
                      <a:pt x="2" y="0"/>
                      <a:pt x="1" y="0"/>
                      <a:pt x="1" y="1"/>
                    </a:cubicBezTo>
                    <a:cubicBezTo>
                      <a:pt x="0" y="1"/>
                      <a:pt x="0" y="2"/>
                      <a:pt x="0" y="2"/>
                    </a:cubicBezTo>
                    <a:cubicBezTo>
                      <a:pt x="0" y="3"/>
                      <a:pt x="0" y="3"/>
                      <a:pt x="1" y="4"/>
                    </a:cubicBezTo>
                    <a:cubicBezTo>
                      <a:pt x="1" y="5"/>
                      <a:pt x="2" y="5"/>
                      <a:pt x="3"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64" name="Freeform 696"/>
              <p:cNvSpPr>
                <a:spLocks/>
              </p:cNvSpPr>
              <p:nvPr/>
            </p:nvSpPr>
            <p:spPr bwMode="auto">
              <a:xfrm>
                <a:off x="2798" y="1963"/>
                <a:ext cx="10" cy="14"/>
              </a:xfrm>
              <a:custGeom>
                <a:avLst/>
                <a:gdLst>
                  <a:gd name="T0" fmla="*/ 32 w 5"/>
                  <a:gd name="T1" fmla="*/ 112 h 7"/>
                  <a:gd name="T2" fmla="*/ 64 w 5"/>
                  <a:gd name="T3" fmla="*/ 96 h 7"/>
                  <a:gd name="T4" fmla="*/ 80 w 5"/>
                  <a:gd name="T5" fmla="*/ 80 h 7"/>
                  <a:gd name="T6" fmla="*/ 80 w 5"/>
                  <a:gd name="T7" fmla="*/ 48 h 7"/>
                  <a:gd name="T8" fmla="*/ 64 w 5"/>
                  <a:gd name="T9" fmla="*/ 16 h 7"/>
                  <a:gd name="T10" fmla="*/ 48 w 5"/>
                  <a:gd name="T11" fmla="*/ 0 h 7"/>
                  <a:gd name="T12" fmla="*/ 32 w 5"/>
                  <a:gd name="T13" fmla="*/ 32 h 7"/>
                  <a:gd name="T14" fmla="*/ 0 w 5"/>
                  <a:gd name="T15" fmla="*/ 64 h 7"/>
                  <a:gd name="T16" fmla="*/ 0 w 5"/>
                  <a:gd name="T17" fmla="*/ 96 h 7"/>
                  <a:gd name="T18" fmla="*/ 32 w 5"/>
                  <a:gd name="T19" fmla="*/ 11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7"/>
                  <a:gd name="T32" fmla="*/ 5 w 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7">
                    <a:moveTo>
                      <a:pt x="2" y="7"/>
                    </a:moveTo>
                    <a:cubicBezTo>
                      <a:pt x="3" y="7"/>
                      <a:pt x="3" y="7"/>
                      <a:pt x="4" y="6"/>
                    </a:cubicBezTo>
                    <a:cubicBezTo>
                      <a:pt x="4" y="6"/>
                      <a:pt x="4" y="6"/>
                      <a:pt x="5" y="5"/>
                    </a:cubicBezTo>
                    <a:cubicBezTo>
                      <a:pt x="5" y="4"/>
                      <a:pt x="5" y="4"/>
                      <a:pt x="5" y="3"/>
                    </a:cubicBezTo>
                    <a:cubicBezTo>
                      <a:pt x="5" y="2"/>
                      <a:pt x="5" y="2"/>
                      <a:pt x="4" y="1"/>
                    </a:cubicBezTo>
                    <a:cubicBezTo>
                      <a:pt x="4" y="1"/>
                      <a:pt x="3" y="0"/>
                      <a:pt x="3" y="0"/>
                    </a:cubicBezTo>
                    <a:cubicBezTo>
                      <a:pt x="2" y="0"/>
                      <a:pt x="2" y="1"/>
                      <a:pt x="2" y="2"/>
                    </a:cubicBezTo>
                    <a:cubicBezTo>
                      <a:pt x="1" y="3"/>
                      <a:pt x="0" y="3"/>
                      <a:pt x="0" y="4"/>
                    </a:cubicBezTo>
                    <a:cubicBezTo>
                      <a:pt x="0" y="5"/>
                      <a:pt x="0" y="6"/>
                      <a:pt x="0" y="6"/>
                    </a:cubicBezTo>
                    <a:cubicBezTo>
                      <a:pt x="1" y="7"/>
                      <a:pt x="1" y="7"/>
                      <a:pt x="2"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65" name="Freeform 697"/>
              <p:cNvSpPr>
                <a:spLocks/>
              </p:cNvSpPr>
              <p:nvPr/>
            </p:nvSpPr>
            <p:spPr bwMode="auto">
              <a:xfrm>
                <a:off x="2806" y="1955"/>
                <a:ext cx="8" cy="8"/>
              </a:xfrm>
              <a:custGeom>
                <a:avLst/>
                <a:gdLst>
                  <a:gd name="T0" fmla="*/ 16 w 4"/>
                  <a:gd name="T1" fmla="*/ 64 h 4"/>
                  <a:gd name="T2" fmla="*/ 48 w 4"/>
                  <a:gd name="T3" fmla="*/ 32 h 4"/>
                  <a:gd name="T4" fmla="*/ 48 w 4"/>
                  <a:gd name="T5" fmla="*/ 0 h 4"/>
                  <a:gd name="T6" fmla="*/ 32 w 4"/>
                  <a:gd name="T7" fmla="*/ 0 h 4"/>
                  <a:gd name="T8" fmla="*/ 0 w 4"/>
                  <a:gd name="T9" fmla="*/ 32 h 4"/>
                  <a:gd name="T10" fmla="*/ 0 w 4"/>
                  <a:gd name="T11" fmla="*/ 32 h 4"/>
                  <a:gd name="T12" fmla="*/ 16 w 4"/>
                  <a:gd name="T13" fmla="*/ 64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1" y="4"/>
                    </a:moveTo>
                    <a:cubicBezTo>
                      <a:pt x="2" y="4"/>
                      <a:pt x="2" y="3"/>
                      <a:pt x="3" y="2"/>
                    </a:cubicBezTo>
                    <a:cubicBezTo>
                      <a:pt x="3" y="1"/>
                      <a:pt x="4" y="1"/>
                      <a:pt x="3" y="0"/>
                    </a:cubicBezTo>
                    <a:cubicBezTo>
                      <a:pt x="3" y="0"/>
                      <a:pt x="3" y="0"/>
                      <a:pt x="2" y="0"/>
                    </a:cubicBezTo>
                    <a:cubicBezTo>
                      <a:pt x="1" y="0"/>
                      <a:pt x="0" y="1"/>
                      <a:pt x="0" y="2"/>
                    </a:cubicBezTo>
                    <a:cubicBezTo>
                      <a:pt x="0" y="2"/>
                      <a:pt x="0" y="2"/>
                      <a:pt x="0" y="2"/>
                    </a:cubicBezTo>
                    <a:cubicBezTo>
                      <a:pt x="0" y="3"/>
                      <a:pt x="0" y="4"/>
                      <a:pt x="1"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66" name="Freeform 698"/>
              <p:cNvSpPr>
                <a:spLocks/>
              </p:cNvSpPr>
              <p:nvPr/>
            </p:nvSpPr>
            <p:spPr bwMode="auto">
              <a:xfrm>
                <a:off x="3812" y="2245"/>
                <a:ext cx="20" cy="8"/>
              </a:xfrm>
              <a:custGeom>
                <a:avLst/>
                <a:gdLst>
                  <a:gd name="T0" fmla="*/ 112 w 10"/>
                  <a:gd name="T1" fmla="*/ 0 h 4"/>
                  <a:gd name="T2" fmla="*/ 48 w 10"/>
                  <a:gd name="T3" fmla="*/ 0 h 4"/>
                  <a:gd name="T4" fmla="*/ 0 w 10"/>
                  <a:gd name="T5" fmla="*/ 16 h 4"/>
                  <a:gd name="T6" fmla="*/ 16 w 10"/>
                  <a:gd name="T7" fmla="*/ 64 h 4"/>
                  <a:gd name="T8" fmla="*/ 48 w 10"/>
                  <a:gd name="T9" fmla="*/ 64 h 4"/>
                  <a:gd name="T10" fmla="*/ 64 w 10"/>
                  <a:gd name="T11" fmla="*/ 64 h 4"/>
                  <a:gd name="T12" fmla="*/ 112 w 10"/>
                  <a:gd name="T13" fmla="*/ 32 h 4"/>
                  <a:gd name="T14" fmla="*/ 144 w 10"/>
                  <a:gd name="T15" fmla="*/ 32 h 4"/>
                  <a:gd name="T16" fmla="*/ 160 w 10"/>
                  <a:gd name="T17" fmla="*/ 16 h 4"/>
                  <a:gd name="T18" fmla="*/ 112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7" y="0"/>
                    </a:moveTo>
                    <a:cubicBezTo>
                      <a:pt x="5" y="0"/>
                      <a:pt x="4" y="0"/>
                      <a:pt x="3" y="0"/>
                    </a:cubicBezTo>
                    <a:cubicBezTo>
                      <a:pt x="2" y="0"/>
                      <a:pt x="1" y="0"/>
                      <a:pt x="0" y="1"/>
                    </a:cubicBezTo>
                    <a:cubicBezTo>
                      <a:pt x="0" y="2"/>
                      <a:pt x="0" y="3"/>
                      <a:pt x="1" y="4"/>
                    </a:cubicBezTo>
                    <a:cubicBezTo>
                      <a:pt x="2" y="4"/>
                      <a:pt x="2" y="3"/>
                      <a:pt x="3" y="4"/>
                    </a:cubicBezTo>
                    <a:cubicBezTo>
                      <a:pt x="4" y="4"/>
                      <a:pt x="4" y="4"/>
                      <a:pt x="4" y="4"/>
                    </a:cubicBezTo>
                    <a:cubicBezTo>
                      <a:pt x="6" y="4"/>
                      <a:pt x="6" y="2"/>
                      <a:pt x="7" y="2"/>
                    </a:cubicBezTo>
                    <a:cubicBezTo>
                      <a:pt x="7" y="2"/>
                      <a:pt x="8" y="3"/>
                      <a:pt x="9" y="2"/>
                    </a:cubicBezTo>
                    <a:cubicBezTo>
                      <a:pt x="9" y="2"/>
                      <a:pt x="10" y="2"/>
                      <a:pt x="10" y="1"/>
                    </a:cubicBezTo>
                    <a:cubicBezTo>
                      <a:pt x="10" y="0"/>
                      <a:pt x="8"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67" name="Freeform 699"/>
              <p:cNvSpPr>
                <a:spLocks/>
              </p:cNvSpPr>
              <p:nvPr/>
            </p:nvSpPr>
            <p:spPr bwMode="auto">
              <a:xfrm>
                <a:off x="3317" y="1510"/>
                <a:ext cx="86" cy="78"/>
              </a:xfrm>
              <a:custGeom>
                <a:avLst/>
                <a:gdLst>
                  <a:gd name="T0" fmla="*/ 16 w 43"/>
                  <a:gd name="T1" fmla="*/ 368 h 39"/>
                  <a:gd name="T2" fmla="*/ 0 w 43"/>
                  <a:gd name="T3" fmla="*/ 416 h 39"/>
                  <a:gd name="T4" fmla="*/ 32 w 43"/>
                  <a:gd name="T5" fmla="*/ 448 h 39"/>
                  <a:gd name="T6" fmla="*/ 32 w 43"/>
                  <a:gd name="T7" fmla="*/ 512 h 39"/>
                  <a:gd name="T8" fmla="*/ 64 w 43"/>
                  <a:gd name="T9" fmla="*/ 560 h 39"/>
                  <a:gd name="T10" fmla="*/ 80 w 43"/>
                  <a:gd name="T11" fmla="*/ 560 h 39"/>
                  <a:gd name="T12" fmla="*/ 112 w 43"/>
                  <a:gd name="T13" fmla="*/ 512 h 39"/>
                  <a:gd name="T14" fmla="*/ 144 w 43"/>
                  <a:gd name="T15" fmla="*/ 496 h 39"/>
                  <a:gd name="T16" fmla="*/ 176 w 43"/>
                  <a:gd name="T17" fmla="*/ 512 h 39"/>
                  <a:gd name="T18" fmla="*/ 240 w 43"/>
                  <a:gd name="T19" fmla="*/ 512 h 39"/>
                  <a:gd name="T20" fmla="*/ 272 w 43"/>
                  <a:gd name="T21" fmla="*/ 512 h 39"/>
                  <a:gd name="T22" fmla="*/ 304 w 43"/>
                  <a:gd name="T23" fmla="*/ 544 h 39"/>
                  <a:gd name="T24" fmla="*/ 336 w 43"/>
                  <a:gd name="T25" fmla="*/ 576 h 39"/>
                  <a:gd name="T26" fmla="*/ 384 w 43"/>
                  <a:gd name="T27" fmla="*/ 592 h 39"/>
                  <a:gd name="T28" fmla="*/ 416 w 43"/>
                  <a:gd name="T29" fmla="*/ 560 h 39"/>
                  <a:gd name="T30" fmla="*/ 448 w 43"/>
                  <a:gd name="T31" fmla="*/ 560 h 39"/>
                  <a:gd name="T32" fmla="*/ 480 w 43"/>
                  <a:gd name="T33" fmla="*/ 624 h 39"/>
                  <a:gd name="T34" fmla="*/ 528 w 43"/>
                  <a:gd name="T35" fmla="*/ 592 h 39"/>
                  <a:gd name="T36" fmla="*/ 560 w 43"/>
                  <a:gd name="T37" fmla="*/ 544 h 39"/>
                  <a:gd name="T38" fmla="*/ 576 w 43"/>
                  <a:gd name="T39" fmla="*/ 496 h 39"/>
                  <a:gd name="T40" fmla="*/ 592 w 43"/>
                  <a:gd name="T41" fmla="*/ 496 h 39"/>
                  <a:gd name="T42" fmla="*/ 592 w 43"/>
                  <a:gd name="T43" fmla="*/ 480 h 39"/>
                  <a:gd name="T44" fmla="*/ 608 w 43"/>
                  <a:gd name="T45" fmla="*/ 432 h 39"/>
                  <a:gd name="T46" fmla="*/ 608 w 43"/>
                  <a:gd name="T47" fmla="*/ 368 h 39"/>
                  <a:gd name="T48" fmla="*/ 640 w 43"/>
                  <a:gd name="T49" fmla="*/ 384 h 39"/>
                  <a:gd name="T50" fmla="*/ 688 w 43"/>
                  <a:gd name="T51" fmla="*/ 368 h 39"/>
                  <a:gd name="T52" fmla="*/ 640 w 43"/>
                  <a:gd name="T53" fmla="*/ 320 h 39"/>
                  <a:gd name="T54" fmla="*/ 608 w 43"/>
                  <a:gd name="T55" fmla="*/ 288 h 39"/>
                  <a:gd name="T56" fmla="*/ 576 w 43"/>
                  <a:gd name="T57" fmla="*/ 256 h 39"/>
                  <a:gd name="T58" fmla="*/ 576 w 43"/>
                  <a:gd name="T59" fmla="*/ 192 h 39"/>
                  <a:gd name="T60" fmla="*/ 544 w 43"/>
                  <a:gd name="T61" fmla="*/ 128 h 39"/>
                  <a:gd name="T62" fmla="*/ 496 w 43"/>
                  <a:gd name="T63" fmla="*/ 112 h 39"/>
                  <a:gd name="T64" fmla="*/ 464 w 43"/>
                  <a:gd name="T65" fmla="*/ 64 h 39"/>
                  <a:gd name="T66" fmla="*/ 416 w 43"/>
                  <a:gd name="T67" fmla="*/ 64 h 39"/>
                  <a:gd name="T68" fmla="*/ 384 w 43"/>
                  <a:gd name="T69" fmla="*/ 32 h 39"/>
                  <a:gd name="T70" fmla="*/ 320 w 43"/>
                  <a:gd name="T71" fmla="*/ 16 h 39"/>
                  <a:gd name="T72" fmla="*/ 288 w 43"/>
                  <a:gd name="T73" fmla="*/ 16 h 39"/>
                  <a:gd name="T74" fmla="*/ 256 w 43"/>
                  <a:gd name="T75" fmla="*/ 0 h 39"/>
                  <a:gd name="T76" fmla="*/ 256 w 43"/>
                  <a:gd name="T77" fmla="*/ 16 h 39"/>
                  <a:gd name="T78" fmla="*/ 208 w 43"/>
                  <a:gd name="T79" fmla="*/ 16 h 39"/>
                  <a:gd name="T80" fmla="*/ 144 w 43"/>
                  <a:gd name="T81" fmla="*/ 16 h 39"/>
                  <a:gd name="T82" fmla="*/ 144 w 43"/>
                  <a:gd name="T83" fmla="*/ 80 h 39"/>
                  <a:gd name="T84" fmla="*/ 96 w 43"/>
                  <a:gd name="T85" fmla="*/ 112 h 39"/>
                  <a:gd name="T86" fmla="*/ 64 w 43"/>
                  <a:gd name="T87" fmla="*/ 160 h 39"/>
                  <a:gd name="T88" fmla="*/ 32 w 43"/>
                  <a:gd name="T89" fmla="*/ 208 h 39"/>
                  <a:gd name="T90" fmla="*/ 0 w 43"/>
                  <a:gd name="T91" fmla="*/ 224 h 39"/>
                  <a:gd name="T92" fmla="*/ 0 w 43"/>
                  <a:gd name="T93" fmla="*/ 224 h 39"/>
                  <a:gd name="T94" fmla="*/ 32 w 43"/>
                  <a:gd name="T95" fmla="*/ 272 h 39"/>
                  <a:gd name="T96" fmla="*/ 48 w 43"/>
                  <a:gd name="T97" fmla="*/ 320 h 39"/>
                  <a:gd name="T98" fmla="*/ 48 w 43"/>
                  <a:gd name="T99" fmla="*/ 368 h 39"/>
                  <a:gd name="T100" fmla="*/ 16 w 43"/>
                  <a:gd name="T101" fmla="*/ 368 h 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
                  <a:gd name="T154" fmla="*/ 0 h 39"/>
                  <a:gd name="T155" fmla="*/ 43 w 43"/>
                  <a:gd name="T156" fmla="*/ 39 h 3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 h="39">
                    <a:moveTo>
                      <a:pt x="1" y="23"/>
                    </a:moveTo>
                    <a:cubicBezTo>
                      <a:pt x="0" y="24"/>
                      <a:pt x="0" y="25"/>
                      <a:pt x="0" y="26"/>
                    </a:cubicBezTo>
                    <a:cubicBezTo>
                      <a:pt x="0" y="27"/>
                      <a:pt x="2" y="27"/>
                      <a:pt x="2" y="28"/>
                    </a:cubicBezTo>
                    <a:cubicBezTo>
                      <a:pt x="3" y="30"/>
                      <a:pt x="2" y="31"/>
                      <a:pt x="2" y="32"/>
                    </a:cubicBezTo>
                    <a:cubicBezTo>
                      <a:pt x="3" y="34"/>
                      <a:pt x="4" y="34"/>
                      <a:pt x="4" y="35"/>
                    </a:cubicBezTo>
                    <a:cubicBezTo>
                      <a:pt x="5" y="35"/>
                      <a:pt x="5" y="35"/>
                      <a:pt x="5" y="35"/>
                    </a:cubicBezTo>
                    <a:cubicBezTo>
                      <a:pt x="6" y="34"/>
                      <a:pt x="6" y="33"/>
                      <a:pt x="7" y="32"/>
                    </a:cubicBezTo>
                    <a:cubicBezTo>
                      <a:pt x="8" y="31"/>
                      <a:pt x="9" y="31"/>
                      <a:pt x="9" y="31"/>
                    </a:cubicBezTo>
                    <a:cubicBezTo>
                      <a:pt x="10" y="31"/>
                      <a:pt x="10" y="32"/>
                      <a:pt x="11" y="32"/>
                    </a:cubicBezTo>
                    <a:cubicBezTo>
                      <a:pt x="13" y="33"/>
                      <a:pt x="13" y="32"/>
                      <a:pt x="15" y="32"/>
                    </a:cubicBezTo>
                    <a:cubicBezTo>
                      <a:pt x="16" y="32"/>
                      <a:pt x="16" y="32"/>
                      <a:pt x="17" y="32"/>
                    </a:cubicBezTo>
                    <a:cubicBezTo>
                      <a:pt x="18" y="32"/>
                      <a:pt x="18" y="33"/>
                      <a:pt x="19" y="34"/>
                    </a:cubicBezTo>
                    <a:cubicBezTo>
                      <a:pt x="20" y="35"/>
                      <a:pt x="20" y="36"/>
                      <a:pt x="21" y="36"/>
                    </a:cubicBezTo>
                    <a:cubicBezTo>
                      <a:pt x="22" y="37"/>
                      <a:pt x="23" y="37"/>
                      <a:pt x="24" y="37"/>
                    </a:cubicBezTo>
                    <a:cubicBezTo>
                      <a:pt x="24" y="36"/>
                      <a:pt x="25" y="35"/>
                      <a:pt x="26" y="35"/>
                    </a:cubicBezTo>
                    <a:cubicBezTo>
                      <a:pt x="26" y="35"/>
                      <a:pt x="27" y="35"/>
                      <a:pt x="28" y="35"/>
                    </a:cubicBezTo>
                    <a:cubicBezTo>
                      <a:pt x="29" y="36"/>
                      <a:pt x="28" y="39"/>
                      <a:pt x="30" y="39"/>
                    </a:cubicBezTo>
                    <a:cubicBezTo>
                      <a:pt x="32" y="39"/>
                      <a:pt x="33" y="39"/>
                      <a:pt x="33" y="37"/>
                    </a:cubicBezTo>
                    <a:cubicBezTo>
                      <a:pt x="34" y="36"/>
                      <a:pt x="34" y="35"/>
                      <a:pt x="35" y="34"/>
                    </a:cubicBezTo>
                    <a:cubicBezTo>
                      <a:pt x="35" y="33"/>
                      <a:pt x="36" y="32"/>
                      <a:pt x="36" y="31"/>
                    </a:cubicBezTo>
                    <a:cubicBezTo>
                      <a:pt x="37" y="31"/>
                      <a:pt x="37" y="31"/>
                      <a:pt x="37" y="31"/>
                    </a:cubicBezTo>
                    <a:cubicBezTo>
                      <a:pt x="37" y="31"/>
                      <a:pt x="37" y="30"/>
                      <a:pt x="37" y="30"/>
                    </a:cubicBezTo>
                    <a:cubicBezTo>
                      <a:pt x="37" y="28"/>
                      <a:pt x="38" y="28"/>
                      <a:pt x="38" y="27"/>
                    </a:cubicBezTo>
                    <a:cubicBezTo>
                      <a:pt x="39" y="25"/>
                      <a:pt x="37" y="24"/>
                      <a:pt x="38" y="23"/>
                    </a:cubicBezTo>
                    <a:cubicBezTo>
                      <a:pt x="39" y="23"/>
                      <a:pt x="40" y="24"/>
                      <a:pt x="40" y="24"/>
                    </a:cubicBezTo>
                    <a:cubicBezTo>
                      <a:pt x="41" y="24"/>
                      <a:pt x="42" y="24"/>
                      <a:pt x="43" y="23"/>
                    </a:cubicBezTo>
                    <a:cubicBezTo>
                      <a:pt x="43" y="22"/>
                      <a:pt x="41" y="21"/>
                      <a:pt x="40" y="20"/>
                    </a:cubicBezTo>
                    <a:cubicBezTo>
                      <a:pt x="40" y="19"/>
                      <a:pt x="39" y="19"/>
                      <a:pt x="38" y="18"/>
                    </a:cubicBezTo>
                    <a:cubicBezTo>
                      <a:pt x="37" y="17"/>
                      <a:pt x="36" y="17"/>
                      <a:pt x="36" y="16"/>
                    </a:cubicBezTo>
                    <a:cubicBezTo>
                      <a:pt x="35" y="15"/>
                      <a:pt x="36" y="13"/>
                      <a:pt x="36" y="12"/>
                    </a:cubicBezTo>
                    <a:cubicBezTo>
                      <a:pt x="35" y="10"/>
                      <a:pt x="35" y="9"/>
                      <a:pt x="34" y="8"/>
                    </a:cubicBezTo>
                    <a:cubicBezTo>
                      <a:pt x="33" y="7"/>
                      <a:pt x="32" y="8"/>
                      <a:pt x="31" y="7"/>
                    </a:cubicBezTo>
                    <a:cubicBezTo>
                      <a:pt x="30" y="6"/>
                      <a:pt x="30" y="5"/>
                      <a:pt x="29" y="4"/>
                    </a:cubicBezTo>
                    <a:cubicBezTo>
                      <a:pt x="28" y="4"/>
                      <a:pt x="27" y="4"/>
                      <a:pt x="26" y="4"/>
                    </a:cubicBezTo>
                    <a:cubicBezTo>
                      <a:pt x="25" y="4"/>
                      <a:pt x="25" y="3"/>
                      <a:pt x="24" y="2"/>
                    </a:cubicBezTo>
                    <a:cubicBezTo>
                      <a:pt x="23" y="1"/>
                      <a:pt x="22" y="1"/>
                      <a:pt x="20" y="1"/>
                    </a:cubicBezTo>
                    <a:cubicBezTo>
                      <a:pt x="19" y="1"/>
                      <a:pt x="19" y="2"/>
                      <a:pt x="18" y="1"/>
                    </a:cubicBezTo>
                    <a:cubicBezTo>
                      <a:pt x="17" y="1"/>
                      <a:pt x="16" y="1"/>
                      <a:pt x="16" y="0"/>
                    </a:cubicBezTo>
                    <a:cubicBezTo>
                      <a:pt x="16" y="1"/>
                      <a:pt x="16" y="1"/>
                      <a:pt x="16" y="1"/>
                    </a:cubicBezTo>
                    <a:cubicBezTo>
                      <a:pt x="15" y="1"/>
                      <a:pt x="14" y="1"/>
                      <a:pt x="13" y="1"/>
                    </a:cubicBezTo>
                    <a:cubicBezTo>
                      <a:pt x="11" y="1"/>
                      <a:pt x="10" y="0"/>
                      <a:pt x="9" y="1"/>
                    </a:cubicBezTo>
                    <a:cubicBezTo>
                      <a:pt x="8" y="3"/>
                      <a:pt x="9" y="3"/>
                      <a:pt x="9" y="5"/>
                    </a:cubicBezTo>
                    <a:cubicBezTo>
                      <a:pt x="8" y="6"/>
                      <a:pt x="7" y="6"/>
                      <a:pt x="6" y="7"/>
                    </a:cubicBezTo>
                    <a:cubicBezTo>
                      <a:pt x="5" y="8"/>
                      <a:pt x="5" y="9"/>
                      <a:pt x="4" y="10"/>
                    </a:cubicBezTo>
                    <a:cubicBezTo>
                      <a:pt x="3" y="11"/>
                      <a:pt x="3" y="12"/>
                      <a:pt x="2" y="13"/>
                    </a:cubicBezTo>
                    <a:cubicBezTo>
                      <a:pt x="1" y="13"/>
                      <a:pt x="1" y="13"/>
                      <a:pt x="0" y="14"/>
                    </a:cubicBezTo>
                    <a:cubicBezTo>
                      <a:pt x="0" y="14"/>
                      <a:pt x="0" y="14"/>
                      <a:pt x="0" y="14"/>
                    </a:cubicBezTo>
                    <a:cubicBezTo>
                      <a:pt x="1" y="15"/>
                      <a:pt x="1" y="16"/>
                      <a:pt x="2" y="17"/>
                    </a:cubicBezTo>
                    <a:cubicBezTo>
                      <a:pt x="2" y="18"/>
                      <a:pt x="2" y="19"/>
                      <a:pt x="3" y="20"/>
                    </a:cubicBezTo>
                    <a:cubicBezTo>
                      <a:pt x="3" y="21"/>
                      <a:pt x="4" y="22"/>
                      <a:pt x="3" y="23"/>
                    </a:cubicBezTo>
                    <a:cubicBezTo>
                      <a:pt x="3" y="24"/>
                      <a:pt x="1" y="23"/>
                      <a:pt x="1"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68" name="Freeform 700"/>
              <p:cNvSpPr>
                <a:spLocks/>
              </p:cNvSpPr>
              <p:nvPr/>
            </p:nvSpPr>
            <p:spPr bwMode="auto">
              <a:xfrm>
                <a:off x="3238" y="1470"/>
                <a:ext cx="15" cy="16"/>
              </a:xfrm>
              <a:custGeom>
                <a:avLst/>
                <a:gdLst>
                  <a:gd name="T0" fmla="*/ 41 w 7"/>
                  <a:gd name="T1" fmla="*/ 112 h 8"/>
                  <a:gd name="T2" fmla="*/ 60 w 7"/>
                  <a:gd name="T3" fmla="*/ 112 h 8"/>
                  <a:gd name="T4" fmla="*/ 88 w 7"/>
                  <a:gd name="T5" fmla="*/ 80 h 8"/>
                  <a:gd name="T6" fmla="*/ 129 w 7"/>
                  <a:gd name="T7" fmla="*/ 48 h 8"/>
                  <a:gd name="T8" fmla="*/ 129 w 7"/>
                  <a:gd name="T9" fmla="*/ 0 h 8"/>
                  <a:gd name="T10" fmla="*/ 88 w 7"/>
                  <a:gd name="T11" fmla="*/ 0 h 8"/>
                  <a:gd name="T12" fmla="*/ 19 w 7"/>
                  <a:gd name="T13" fmla="*/ 16 h 8"/>
                  <a:gd name="T14" fmla="*/ 0 w 7"/>
                  <a:gd name="T15" fmla="*/ 64 h 8"/>
                  <a:gd name="T16" fmla="*/ 41 w 7"/>
                  <a:gd name="T17" fmla="*/ 80 h 8"/>
                  <a:gd name="T18" fmla="*/ 41 w 7"/>
                  <a:gd name="T19" fmla="*/ 112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8"/>
                  <a:gd name="T32" fmla="*/ 7 w 7"/>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8">
                    <a:moveTo>
                      <a:pt x="2" y="7"/>
                    </a:moveTo>
                    <a:cubicBezTo>
                      <a:pt x="2" y="8"/>
                      <a:pt x="3" y="8"/>
                      <a:pt x="3" y="7"/>
                    </a:cubicBezTo>
                    <a:cubicBezTo>
                      <a:pt x="4" y="7"/>
                      <a:pt x="4" y="6"/>
                      <a:pt x="4" y="5"/>
                    </a:cubicBezTo>
                    <a:cubicBezTo>
                      <a:pt x="5" y="4"/>
                      <a:pt x="6" y="4"/>
                      <a:pt x="6" y="3"/>
                    </a:cubicBezTo>
                    <a:cubicBezTo>
                      <a:pt x="7" y="2"/>
                      <a:pt x="7" y="1"/>
                      <a:pt x="6" y="0"/>
                    </a:cubicBezTo>
                    <a:cubicBezTo>
                      <a:pt x="6" y="0"/>
                      <a:pt x="5" y="0"/>
                      <a:pt x="4" y="0"/>
                    </a:cubicBezTo>
                    <a:cubicBezTo>
                      <a:pt x="3" y="0"/>
                      <a:pt x="2" y="0"/>
                      <a:pt x="1" y="1"/>
                    </a:cubicBezTo>
                    <a:cubicBezTo>
                      <a:pt x="1" y="2"/>
                      <a:pt x="0" y="3"/>
                      <a:pt x="0" y="4"/>
                    </a:cubicBezTo>
                    <a:cubicBezTo>
                      <a:pt x="0" y="4"/>
                      <a:pt x="1" y="4"/>
                      <a:pt x="2" y="5"/>
                    </a:cubicBezTo>
                    <a:cubicBezTo>
                      <a:pt x="2" y="6"/>
                      <a:pt x="1" y="7"/>
                      <a:pt x="2"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69" name="Freeform 701"/>
              <p:cNvSpPr>
                <a:spLocks/>
              </p:cNvSpPr>
              <p:nvPr/>
            </p:nvSpPr>
            <p:spPr bwMode="auto">
              <a:xfrm>
                <a:off x="3218" y="1484"/>
                <a:ext cx="10" cy="12"/>
              </a:xfrm>
              <a:custGeom>
                <a:avLst/>
                <a:gdLst>
                  <a:gd name="T0" fmla="*/ 48 w 5"/>
                  <a:gd name="T1" fmla="*/ 0 h 6"/>
                  <a:gd name="T2" fmla="*/ 16 w 5"/>
                  <a:gd name="T3" fmla="*/ 48 h 6"/>
                  <a:gd name="T4" fmla="*/ 16 w 5"/>
                  <a:gd name="T5" fmla="*/ 96 h 6"/>
                  <a:gd name="T6" fmla="*/ 48 w 5"/>
                  <a:gd name="T7" fmla="*/ 80 h 6"/>
                  <a:gd name="T8" fmla="*/ 80 w 5"/>
                  <a:gd name="T9" fmla="*/ 32 h 6"/>
                  <a:gd name="T10" fmla="*/ 80 w 5"/>
                  <a:gd name="T11" fmla="*/ 0 h 6"/>
                  <a:gd name="T12" fmla="*/ 48 w 5"/>
                  <a:gd name="T13" fmla="*/ 0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3" y="0"/>
                    </a:moveTo>
                    <a:cubicBezTo>
                      <a:pt x="2" y="0"/>
                      <a:pt x="2" y="2"/>
                      <a:pt x="1" y="3"/>
                    </a:cubicBezTo>
                    <a:cubicBezTo>
                      <a:pt x="1" y="4"/>
                      <a:pt x="0" y="5"/>
                      <a:pt x="1" y="6"/>
                    </a:cubicBezTo>
                    <a:cubicBezTo>
                      <a:pt x="2" y="6"/>
                      <a:pt x="3" y="6"/>
                      <a:pt x="3" y="5"/>
                    </a:cubicBezTo>
                    <a:cubicBezTo>
                      <a:pt x="4" y="5"/>
                      <a:pt x="4" y="4"/>
                      <a:pt x="5" y="2"/>
                    </a:cubicBezTo>
                    <a:cubicBezTo>
                      <a:pt x="5" y="2"/>
                      <a:pt x="5" y="1"/>
                      <a:pt x="5" y="0"/>
                    </a:cubicBezTo>
                    <a:cubicBezTo>
                      <a:pt x="4"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70" name="Freeform 702"/>
              <p:cNvSpPr>
                <a:spLocks/>
              </p:cNvSpPr>
              <p:nvPr/>
            </p:nvSpPr>
            <p:spPr bwMode="auto">
              <a:xfrm>
                <a:off x="3150" y="1299"/>
                <a:ext cx="139" cy="215"/>
              </a:xfrm>
              <a:custGeom>
                <a:avLst/>
                <a:gdLst>
                  <a:gd name="T0" fmla="*/ 32 w 69"/>
                  <a:gd name="T1" fmla="*/ 1288 h 107"/>
                  <a:gd name="T2" fmla="*/ 97 w 69"/>
                  <a:gd name="T3" fmla="*/ 1340 h 107"/>
                  <a:gd name="T4" fmla="*/ 129 w 69"/>
                  <a:gd name="T5" fmla="*/ 1453 h 107"/>
                  <a:gd name="T6" fmla="*/ 195 w 69"/>
                  <a:gd name="T7" fmla="*/ 1535 h 107"/>
                  <a:gd name="T8" fmla="*/ 195 w 69"/>
                  <a:gd name="T9" fmla="*/ 1599 h 107"/>
                  <a:gd name="T10" fmla="*/ 228 w 69"/>
                  <a:gd name="T11" fmla="*/ 1680 h 107"/>
                  <a:gd name="T12" fmla="*/ 328 w 69"/>
                  <a:gd name="T13" fmla="*/ 1712 h 107"/>
                  <a:gd name="T14" fmla="*/ 377 w 69"/>
                  <a:gd name="T15" fmla="*/ 1664 h 107"/>
                  <a:gd name="T16" fmla="*/ 427 w 69"/>
                  <a:gd name="T17" fmla="*/ 1599 h 107"/>
                  <a:gd name="T18" fmla="*/ 508 w 69"/>
                  <a:gd name="T19" fmla="*/ 1616 h 107"/>
                  <a:gd name="T20" fmla="*/ 556 w 69"/>
                  <a:gd name="T21" fmla="*/ 1535 h 107"/>
                  <a:gd name="T22" fmla="*/ 580 w 69"/>
                  <a:gd name="T23" fmla="*/ 1437 h 107"/>
                  <a:gd name="T24" fmla="*/ 596 w 69"/>
                  <a:gd name="T25" fmla="*/ 1340 h 107"/>
                  <a:gd name="T26" fmla="*/ 661 w 69"/>
                  <a:gd name="T27" fmla="*/ 1256 h 107"/>
                  <a:gd name="T28" fmla="*/ 727 w 69"/>
                  <a:gd name="T29" fmla="*/ 1256 h 107"/>
                  <a:gd name="T30" fmla="*/ 743 w 69"/>
                  <a:gd name="T31" fmla="*/ 1175 h 107"/>
                  <a:gd name="T32" fmla="*/ 776 w 69"/>
                  <a:gd name="T33" fmla="*/ 1111 h 107"/>
                  <a:gd name="T34" fmla="*/ 711 w 69"/>
                  <a:gd name="T35" fmla="*/ 1045 h 107"/>
                  <a:gd name="T36" fmla="*/ 629 w 69"/>
                  <a:gd name="T37" fmla="*/ 1045 h 107"/>
                  <a:gd name="T38" fmla="*/ 612 w 69"/>
                  <a:gd name="T39" fmla="*/ 948 h 107"/>
                  <a:gd name="T40" fmla="*/ 612 w 69"/>
                  <a:gd name="T41" fmla="*/ 884 h 107"/>
                  <a:gd name="T42" fmla="*/ 629 w 69"/>
                  <a:gd name="T43" fmla="*/ 828 h 107"/>
                  <a:gd name="T44" fmla="*/ 693 w 69"/>
                  <a:gd name="T45" fmla="*/ 780 h 107"/>
                  <a:gd name="T46" fmla="*/ 759 w 69"/>
                  <a:gd name="T47" fmla="*/ 731 h 107"/>
                  <a:gd name="T48" fmla="*/ 808 w 69"/>
                  <a:gd name="T49" fmla="*/ 667 h 107"/>
                  <a:gd name="T50" fmla="*/ 892 w 69"/>
                  <a:gd name="T51" fmla="*/ 633 h 107"/>
                  <a:gd name="T52" fmla="*/ 957 w 69"/>
                  <a:gd name="T53" fmla="*/ 585 h 107"/>
                  <a:gd name="T54" fmla="*/ 941 w 69"/>
                  <a:gd name="T55" fmla="*/ 536 h 107"/>
                  <a:gd name="T56" fmla="*/ 991 w 69"/>
                  <a:gd name="T57" fmla="*/ 456 h 107"/>
                  <a:gd name="T58" fmla="*/ 1023 w 69"/>
                  <a:gd name="T59" fmla="*/ 420 h 107"/>
                  <a:gd name="T60" fmla="*/ 1104 w 69"/>
                  <a:gd name="T61" fmla="*/ 388 h 107"/>
                  <a:gd name="T62" fmla="*/ 1120 w 69"/>
                  <a:gd name="T63" fmla="*/ 340 h 107"/>
                  <a:gd name="T64" fmla="*/ 1120 w 69"/>
                  <a:gd name="T65" fmla="*/ 259 h 107"/>
                  <a:gd name="T66" fmla="*/ 1072 w 69"/>
                  <a:gd name="T67" fmla="*/ 227 h 107"/>
                  <a:gd name="T68" fmla="*/ 1039 w 69"/>
                  <a:gd name="T69" fmla="*/ 129 h 107"/>
                  <a:gd name="T70" fmla="*/ 941 w 69"/>
                  <a:gd name="T71" fmla="*/ 96 h 107"/>
                  <a:gd name="T72" fmla="*/ 840 w 69"/>
                  <a:gd name="T73" fmla="*/ 64 h 107"/>
                  <a:gd name="T74" fmla="*/ 759 w 69"/>
                  <a:gd name="T75" fmla="*/ 0 h 107"/>
                  <a:gd name="T76" fmla="*/ 743 w 69"/>
                  <a:gd name="T77" fmla="*/ 48 h 107"/>
                  <a:gd name="T78" fmla="*/ 693 w 69"/>
                  <a:gd name="T79" fmla="*/ 96 h 107"/>
                  <a:gd name="T80" fmla="*/ 612 w 69"/>
                  <a:gd name="T81" fmla="*/ 80 h 107"/>
                  <a:gd name="T82" fmla="*/ 540 w 69"/>
                  <a:gd name="T83" fmla="*/ 96 h 107"/>
                  <a:gd name="T84" fmla="*/ 459 w 69"/>
                  <a:gd name="T85" fmla="*/ 145 h 107"/>
                  <a:gd name="T86" fmla="*/ 409 w 69"/>
                  <a:gd name="T87" fmla="*/ 259 h 107"/>
                  <a:gd name="T88" fmla="*/ 328 w 69"/>
                  <a:gd name="T89" fmla="*/ 324 h 107"/>
                  <a:gd name="T90" fmla="*/ 260 w 69"/>
                  <a:gd name="T91" fmla="*/ 356 h 107"/>
                  <a:gd name="T92" fmla="*/ 260 w 69"/>
                  <a:gd name="T93" fmla="*/ 456 h 107"/>
                  <a:gd name="T94" fmla="*/ 212 w 69"/>
                  <a:gd name="T95" fmla="*/ 553 h 107"/>
                  <a:gd name="T96" fmla="*/ 228 w 69"/>
                  <a:gd name="T97" fmla="*/ 651 h 107"/>
                  <a:gd name="T98" fmla="*/ 163 w 69"/>
                  <a:gd name="T99" fmla="*/ 601 h 107"/>
                  <a:gd name="T100" fmla="*/ 81 w 69"/>
                  <a:gd name="T101" fmla="*/ 651 h 107"/>
                  <a:gd name="T102" fmla="*/ 64 w 69"/>
                  <a:gd name="T103" fmla="*/ 780 h 107"/>
                  <a:gd name="T104" fmla="*/ 97 w 69"/>
                  <a:gd name="T105" fmla="*/ 860 h 107"/>
                  <a:gd name="T106" fmla="*/ 129 w 69"/>
                  <a:gd name="T107" fmla="*/ 932 h 107"/>
                  <a:gd name="T108" fmla="*/ 113 w 69"/>
                  <a:gd name="T109" fmla="*/ 997 h 107"/>
                  <a:gd name="T110" fmla="*/ 129 w 69"/>
                  <a:gd name="T111" fmla="*/ 1095 h 107"/>
                  <a:gd name="T112" fmla="*/ 48 w 69"/>
                  <a:gd name="T113" fmla="*/ 1159 h 107"/>
                  <a:gd name="T114" fmla="*/ 81 w 69"/>
                  <a:gd name="T115" fmla="*/ 1224 h 107"/>
                  <a:gd name="T116" fmla="*/ 0 w 69"/>
                  <a:gd name="T117" fmla="*/ 1224 h 1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107"/>
                  <a:gd name="T179" fmla="*/ 69 w 69"/>
                  <a:gd name="T180" fmla="*/ 107 h 1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107">
                    <a:moveTo>
                      <a:pt x="2" y="77"/>
                    </a:moveTo>
                    <a:cubicBezTo>
                      <a:pt x="2" y="78"/>
                      <a:pt x="2" y="78"/>
                      <a:pt x="2" y="79"/>
                    </a:cubicBezTo>
                    <a:cubicBezTo>
                      <a:pt x="2" y="80"/>
                      <a:pt x="3" y="81"/>
                      <a:pt x="4" y="82"/>
                    </a:cubicBezTo>
                    <a:cubicBezTo>
                      <a:pt x="4" y="82"/>
                      <a:pt x="5" y="82"/>
                      <a:pt x="6" y="82"/>
                    </a:cubicBezTo>
                    <a:cubicBezTo>
                      <a:pt x="7" y="83"/>
                      <a:pt x="6" y="84"/>
                      <a:pt x="7" y="85"/>
                    </a:cubicBezTo>
                    <a:cubicBezTo>
                      <a:pt x="7" y="87"/>
                      <a:pt x="8" y="87"/>
                      <a:pt x="8" y="89"/>
                    </a:cubicBezTo>
                    <a:cubicBezTo>
                      <a:pt x="9" y="90"/>
                      <a:pt x="9" y="91"/>
                      <a:pt x="9" y="92"/>
                    </a:cubicBezTo>
                    <a:cubicBezTo>
                      <a:pt x="10" y="93"/>
                      <a:pt x="11" y="93"/>
                      <a:pt x="12" y="94"/>
                    </a:cubicBezTo>
                    <a:cubicBezTo>
                      <a:pt x="12" y="94"/>
                      <a:pt x="13" y="95"/>
                      <a:pt x="13" y="95"/>
                    </a:cubicBezTo>
                    <a:cubicBezTo>
                      <a:pt x="13" y="96"/>
                      <a:pt x="12" y="97"/>
                      <a:pt x="12" y="98"/>
                    </a:cubicBezTo>
                    <a:cubicBezTo>
                      <a:pt x="12" y="99"/>
                      <a:pt x="13" y="100"/>
                      <a:pt x="14" y="101"/>
                    </a:cubicBezTo>
                    <a:cubicBezTo>
                      <a:pt x="14" y="101"/>
                      <a:pt x="14" y="102"/>
                      <a:pt x="14" y="103"/>
                    </a:cubicBezTo>
                    <a:cubicBezTo>
                      <a:pt x="15" y="104"/>
                      <a:pt x="14" y="105"/>
                      <a:pt x="15" y="106"/>
                    </a:cubicBezTo>
                    <a:cubicBezTo>
                      <a:pt x="16" y="107"/>
                      <a:pt x="18" y="105"/>
                      <a:pt x="20" y="105"/>
                    </a:cubicBezTo>
                    <a:cubicBezTo>
                      <a:pt x="21" y="104"/>
                      <a:pt x="22" y="105"/>
                      <a:pt x="23" y="104"/>
                    </a:cubicBezTo>
                    <a:cubicBezTo>
                      <a:pt x="23" y="103"/>
                      <a:pt x="23" y="103"/>
                      <a:pt x="23" y="102"/>
                    </a:cubicBezTo>
                    <a:cubicBezTo>
                      <a:pt x="23" y="101"/>
                      <a:pt x="23" y="100"/>
                      <a:pt x="24" y="100"/>
                    </a:cubicBezTo>
                    <a:cubicBezTo>
                      <a:pt x="24" y="99"/>
                      <a:pt x="25" y="98"/>
                      <a:pt x="26" y="98"/>
                    </a:cubicBezTo>
                    <a:cubicBezTo>
                      <a:pt x="27" y="98"/>
                      <a:pt x="27" y="99"/>
                      <a:pt x="28" y="99"/>
                    </a:cubicBezTo>
                    <a:cubicBezTo>
                      <a:pt x="29" y="99"/>
                      <a:pt x="30" y="99"/>
                      <a:pt x="31" y="99"/>
                    </a:cubicBezTo>
                    <a:cubicBezTo>
                      <a:pt x="32" y="99"/>
                      <a:pt x="33" y="98"/>
                      <a:pt x="33" y="96"/>
                    </a:cubicBezTo>
                    <a:cubicBezTo>
                      <a:pt x="34" y="95"/>
                      <a:pt x="34" y="95"/>
                      <a:pt x="34" y="94"/>
                    </a:cubicBezTo>
                    <a:cubicBezTo>
                      <a:pt x="35" y="92"/>
                      <a:pt x="34" y="92"/>
                      <a:pt x="35" y="90"/>
                    </a:cubicBezTo>
                    <a:cubicBezTo>
                      <a:pt x="35" y="90"/>
                      <a:pt x="35" y="89"/>
                      <a:pt x="35" y="88"/>
                    </a:cubicBezTo>
                    <a:cubicBezTo>
                      <a:pt x="35" y="87"/>
                      <a:pt x="36" y="87"/>
                      <a:pt x="36" y="85"/>
                    </a:cubicBezTo>
                    <a:cubicBezTo>
                      <a:pt x="36" y="84"/>
                      <a:pt x="36" y="83"/>
                      <a:pt x="36" y="82"/>
                    </a:cubicBezTo>
                    <a:cubicBezTo>
                      <a:pt x="36" y="81"/>
                      <a:pt x="36" y="79"/>
                      <a:pt x="37" y="78"/>
                    </a:cubicBezTo>
                    <a:cubicBezTo>
                      <a:pt x="38" y="77"/>
                      <a:pt x="39" y="78"/>
                      <a:pt x="40" y="77"/>
                    </a:cubicBezTo>
                    <a:cubicBezTo>
                      <a:pt x="40" y="77"/>
                      <a:pt x="40" y="76"/>
                      <a:pt x="41" y="76"/>
                    </a:cubicBezTo>
                    <a:cubicBezTo>
                      <a:pt x="42" y="75"/>
                      <a:pt x="43" y="77"/>
                      <a:pt x="44" y="77"/>
                    </a:cubicBezTo>
                    <a:cubicBezTo>
                      <a:pt x="45" y="76"/>
                      <a:pt x="45" y="75"/>
                      <a:pt x="45" y="74"/>
                    </a:cubicBezTo>
                    <a:cubicBezTo>
                      <a:pt x="45" y="73"/>
                      <a:pt x="45" y="73"/>
                      <a:pt x="45" y="72"/>
                    </a:cubicBezTo>
                    <a:cubicBezTo>
                      <a:pt x="46" y="71"/>
                      <a:pt x="47" y="71"/>
                      <a:pt x="47" y="71"/>
                    </a:cubicBezTo>
                    <a:cubicBezTo>
                      <a:pt x="48" y="70"/>
                      <a:pt x="48" y="69"/>
                      <a:pt x="47" y="68"/>
                    </a:cubicBezTo>
                    <a:cubicBezTo>
                      <a:pt x="46" y="67"/>
                      <a:pt x="45" y="67"/>
                      <a:pt x="44" y="67"/>
                    </a:cubicBezTo>
                    <a:cubicBezTo>
                      <a:pt x="43" y="66"/>
                      <a:pt x="44" y="65"/>
                      <a:pt x="43" y="64"/>
                    </a:cubicBezTo>
                    <a:cubicBezTo>
                      <a:pt x="42" y="64"/>
                      <a:pt x="42" y="63"/>
                      <a:pt x="41" y="63"/>
                    </a:cubicBezTo>
                    <a:cubicBezTo>
                      <a:pt x="40" y="63"/>
                      <a:pt x="39" y="64"/>
                      <a:pt x="38" y="64"/>
                    </a:cubicBezTo>
                    <a:cubicBezTo>
                      <a:pt x="37" y="63"/>
                      <a:pt x="37" y="62"/>
                      <a:pt x="37" y="61"/>
                    </a:cubicBezTo>
                    <a:cubicBezTo>
                      <a:pt x="37" y="60"/>
                      <a:pt x="37" y="59"/>
                      <a:pt x="37" y="58"/>
                    </a:cubicBezTo>
                    <a:cubicBezTo>
                      <a:pt x="37" y="57"/>
                      <a:pt x="36" y="57"/>
                      <a:pt x="36" y="56"/>
                    </a:cubicBezTo>
                    <a:cubicBezTo>
                      <a:pt x="37" y="54"/>
                      <a:pt x="37" y="54"/>
                      <a:pt x="37" y="54"/>
                    </a:cubicBezTo>
                    <a:cubicBezTo>
                      <a:pt x="37" y="54"/>
                      <a:pt x="37" y="53"/>
                      <a:pt x="38" y="53"/>
                    </a:cubicBezTo>
                    <a:cubicBezTo>
                      <a:pt x="38" y="52"/>
                      <a:pt x="38" y="52"/>
                      <a:pt x="38" y="51"/>
                    </a:cubicBezTo>
                    <a:cubicBezTo>
                      <a:pt x="39" y="49"/>
                      <a:pt x="39" y="49"/>
                      <a:pt x="39" y="49"/>
                    </a:cubicBezTo>
                    <a:cubicBezTo>
                      <a:pt x="40" y="49"/>
                      <a:pt x="41" y="49"/>
                      <a:pt x="42" y="48"/>
                    </a:cubicBezTo>
                    <a:cubicBezTo>
                      <a:pt x="42" y="47"/>
                      <a:pt x="42" y="47"/>
                      <a:pt x="43" y="46"/>
                    </a:cubicBezTo>
                    <a:cubicBezTo>
                      <a:pt x="43" y="45"/>
                      <a:pt x="45" y="45"/>
                      <a:pt x="46" y="45"/>
                    </a:cubicBezTo>
                    <a:cubicBezTo>
                      <a:pt x="47" y="44"/>
                      <a:pt x="47" y="44"/>
                      <a:pt x="48" y="43"/>
                    </a:cubicBezTo>
                    <a:cubicBezTo>
                      <a:pt x="49" y="42"/>
                      <a:pt x="49" y="42"/>
                      <a:pt x="49" y="41"/>
                    </a:cubicBezTo>
                    <a:cubicBezTo>
                      <a:pt x="50" y="41"/>
                      <a:pt x="51" y="41"/>
                      <a:pt x="52" y="40"/>
                    </a:cubicBezTo>
                    <a:cubicBezTo>
                      <a:pt x="52" y="40"/>
                      <a:pt x="53" y="40"/>
                      <a:pt x="54" y="39"/>
                    </a:cubicBezTo>
                    <a:cubicBezTo>
                      <a:pt x="55" y="39"/>
                      <a:pt x="55" y="38"/>
                      <a:pt x="56" y="37"/>
                    </a:cubicBezTo>
                    <a:cubicBezTo>
                      <a:pt x="57" y="36"/>
                      <a:pt x="58" y="37"/>
                      <a:pt x="58" y="36"/>
                    </a:cubicBezTo>
                    <a:cubicBezTo>
                      <a:pt x="58" y="35"/>
                      <a:pt x="58" y="35"/>
                      <a:pt x="57" y="34"/>
                    </a:cubicBezTo>
                    <a:cubicBezTo>
                      <a:pt x="57" y="33"/>
                      <a:pt x="57" y="33"/>
                      <a:pt x="57" y="33"/>
                    </a:cubicBezTo>
                    <a:cubicBezTo>
                      <a:pt x="56" y="32"/>
                      <a:pt x="56" y="31"/>
                      <a:pt x="57" y="30"/>
                    </a:cubicBezTo>
                    <a:cubicBezTo>
                      <a:pt x="57" y="29"/>
                      <a:pt x="59" y="29"/>
                      <a:pt x="60" y="28"/>
                    </a:cubicBezTo>
                    <a:cubicBezTo>
                      <a:pt x="61" y="28"/>
                      <a:pt x="62" y="28"/>
                      <a:pt x="62" y="27"/>
                    </a:cubicBezTo>
                    <a:cubicBezTo>
                      <a:pt x="62" y="27"/>
                      <a:pt x="61" y="26"/>
                      <a:pt x="62" y="26"/>
                    </a:cubicBezTo>
                    <a:cubicBezTo>
                      <a:pt x="62" y="24"/>
                      <a:pt x="63" y="24"/>
                      <a:pt x="64" y="24"/>
                    </a:cubicBezTo>
                    <a:cubicBezTo>
                      <a:pt x="65" y="24"/>
                      <a:pt x="66" y="24"/>
                      <a:pt x="67" y="24"/>
                    </a:cubicBezTo>
                    <a:cubicBezTo>
                      <a:pt x="67" y="24"/>
                      <a:pt x="67" y="24"/>
                      <a:pt x="67" y="24"/>
                    </a:cubicBezTo>
                    <a:cubicBezTo>
                      <a:pt x="67" y="23"/>
                      <a:pt x="67" y="22"/>
                      <a:pt x="68" y="21"/>
                    </a:cubicBezTo>
                    <a:cubicBezTo>
                      <a:pt x="68" y="20"/>
                      <a:pt x="68" y="20"/>
                      <a:pt x="69" y="19"/>
                    </a:cubicBezTo>
                    <a:cubicBezTo>
                      <a:pt x="69" y="18"/>
                      <a:pt x="68" y="17"/>
                      <a:pt x="68" y="16"/>
                    </a:cubicBezTo>
                    <a:cubicBezTo>
                      <a:pt x="67" y="16"/>
                      <a:pt x="67" y="16"/>
                      <a:pt x="66" y="15"/>
                    </a:cubicBezTo>
                    <a:cubicBezTo>
                      <a:pt x="66" y="15"/>
                      <a:pt x="65" y="14"/>
                      <a:pt x="65" y="14"/>
                    </a:cubicBezTo>
                    <a:cubicBezTo>
                      <a:pt x="65" y="13"/>
                      <a:pt x="64" y="12"/>
                      <a:pt x="64" y="11"/>
                    </a:cubicBezTo>
                    <a:cubicBezTo>
                      <a:pt x="64" y="10"/>
                      <a:pt x="64" y="9"/>
                      <a:pt x="63" y="8"/>
                    </a:cubicBezTo>
                    <a:cubicBezTo>
                      <a:pt x="62" y="7"/>
                      <a:pt x="61" y="7"/>
                      <a:pt x="60" y="7"/>
                    </a:cubicBezTo>
                    <a:cubicBezTo>
                      <a:pt x="59" y="6"/>
                      <a:pt x="58" y="6"/>
                      <a:pt x="57" y="6"/>
                    </a:cubicBezTo>
                    <a:cubicBezTo>
                      <a:pt x="56" y="6"/>
                      <a:pt x="55" y="6"/>
                      <a:pt x="54" y="6"/>
                    </a:cubicBezTo>
                    <a:cubicBezTo>
                      <a:pt x="53" y="5"/>
                      <a:pt x="52" y="4"/>
                      <a:pt x="51" y="4"/>
                    </a:cubicBezTo>
                    <a:cubicBezTo>
                      <a:pt x="50" y="3"/>
                      <a:pt x="49" y="2"/>
                      <a:pt x="48" y="2"/>
                    </a:cubicBezTo>
                    <a:cubicBezTo>
                      <a:pt x="47" y="1"/>
                      <a:pt x="47" y="0"/>
                      <a:pt x="46" y="0"/>
                    </a:cubicBezTo>
                    <a:cubicBezTo>
                      <a:pt x="46" y="0"/>
                      <a:pt x="46" y="0"/>
                      <a:pt x="46" y="0"/>
                    </a:cubicBezTo>
                    <a:cubicBezTo>
                      <a:pt x="45" y="1"/>
                      <a:pt x="46" y="2"/>
                      <a:pt x="45" y="3"/>
                    </a:cubicBezTo>
                    <a:cubicBezTo>
                      <a:pt x="45" y="4"/>
                      <a:pt x="45" y="4"/>
                      <a:pt x="44" y="5"/>
                    </a:cubicBezTo>
                    <a:cubicBezTo>
                      <a:pt x="44" y="6"/>
                      <a:pt x="43" y="6"/>
                      <a:pt x="42" y="6"/>
                    </a:cubicBezTo>
                    <a:cubicBezTo>
                      <a:pt x="41" y="6"/>
                      <a:pt x="40" y="6"/>
                      <a:pt x="39" y="5"/>
                    </a:cubicBezTo>
                    <a:cubicBezTo>
                      <a:pt x="38" y="5"/>
                      <a:pt x="38" y="5"/>
                      <a:pt x="37" y="5"/>
                    </a:cubicBezTo>
                    <a:cubicBezTo>
                      <a:pt x="36" y="5"/>
                      <a:pt x="35" y="4"/>
                      <a:pt x="34" y="4"/>
                    </a:cubicBezTo>
                    <a:cubicBezTo>
                      <a:pt x="33" y="5"/>
                      <a:pt x="33" y="5"/>
                      <a:pt x="33" y="6"/>
                    </a:cubicBezTo>
                    <a:cubicBezTo>
                      <a:pt x="32" y="7"/>
                      <a:pt x="31" y="8"/>
                      <a:pt x="30" y="8"/>
                    </a:cubicBezTo>
                    <a:cubicBezTo>
                      <a:pt x="29" y="9"/>
                      <a:pt x="28" y="9"/>
                      <a:pt x="28" y="9"/>
                    </a:cubicBezTo>
                    <a:cubicBezTo>
                      <a:pt x="26" y="10"/>
                      <a:pt x="25" y="10"/>
                      <a:pt x="24" y="12"/>
                    </a:cubicBezTo>
                    <a:cubicBezTo>
                      <a:pt x="24" y="13"/>
                      <a:pt x="25" y="14"/>
                      <a:pt x="25" y="16"/>
                    </a:cubicBezTo>
                    <a:cubicBezTo>
                      <a:pt x="24" y="17"/>
                      <a:pt x="24" y="17"/>
                      <a:pt x="23" y="18"/>
                    </a:cubicBezTo>
                    <a:cubicBezTo>
                      <a:pt x="22" y="19"/>
                      <a:pt x="21" y="19"/>
                      <a:pt x="20" y="20"/>
                    </a:cubicBezTo>
                    <a:cubicBezTo>
                      <a:pt x="19" y="21"/>
                      <a:pt x="19" y="22"/>
                      <a:pt x="18" y="22"/>
                    </a:cubicBezTo>
                    <a:cubicBezTo>
                      <a:pt x="17" y="22"/>
                      <a:pt x="16" y="22"/>
                      <a:pt x="16" y="22"/>
                    </a:cubicBezTo>
                    <a:cubicBezTo>
                      <a:pt x="15" y="23"/>
                      <a:pt x="15" y="24"/>
                      <a:pt x="16" y="26"/>
                    </a:cubicBezTo>
                    <a:cubicBezTo>
                      <a:pt x="16" y="27"/>
                      <a:pt x="17" y="27"/>
                      <a:pt x="16" y="28"/>
                    </a:cubicBezTo>
                    <a:cubicBezTo>
                      <a:pt x="16" y="29"/>
                      <a:pt x="15" y="30"/>
                      <a:pt x="15" y="31"/>
                    </a:cubicBezTo>
                    <a:cubicBezTo>
                      <a:pt x="14" y="32"/>
                      <a:pt x="13" y="32"/>
                      <a:pt x="13" y="34"/>
                    </a:cubicBezTo>
                    <a:cubicBezTo>
                      <a:pt x="13" y="35"/>
                      <a:pt x="14" y="35"/>
                      <a:pt x="15" y="36"/>
                    </a:cubicBezTo>
                    <a:cubicBezTo>
                      <a:pt x="15" y="37"/>
                      <a:pt x="16" y="39"/>
                      <a:pt x="14" y="40"/>
                    </a:cubicBezTo>
                    <a:cubicBezTo>
                      <a:pt x="14" y="40"/>
                      <a:pt x="13" y="39"/>
                      <a:pt x="12" y="39"/>
                    </a:cubicBezTo>
                    <a:cubicBezTo>
                      <a:pt x="11" y="39"/>
                      <a:pt x="11" y="38"/>
                      <a:pt x="10" y="37"/>
                    </a:cubicBezTo>
                    <a:cubicBezTo>
                      <a:pt x="9" y="37"/>
                      <a:pt x="8" y="38"/>
                      <a:pt x="7" y="38"/>
                    </a:cubicBezTo>
                    <a:cubicBezTo>
                      <a:pt x="6" y="39"/>
                      <a:pt x="5" y="39"/>
                      <a:pt x="5" y="40"/>
                    </a:cubicBezTo>
                    <a:cubicBezTo>
                      <a:pt x="4" y="42"/>
                      <a:pt x="4" y="43"/>
                      <a:pt x="4" y="45"/>
                    </a:cubicBezTo>
                    <a:cubicBezTo>
                      <a:pt x="4" y="46"/>
                      <a:pt x="4" y="47"/>
                      <a:pt x="4" y="48"/>
                    </a:cubicBezTo>
                    <a:cubicBezTo>
                      <a:pt x="5" y="50"/>
                      <a:pt x="5" y="51"/>
                      <a:pt x="6" y="52"/>
                    </a:cubicBezTo>
                    <a:cubicBezTo>
                      <a:pt x="6" y="52"/>
                      <a:pt x="6" y="53"/>
                      <a:pt x="6" y="53"/>
                    </a:cubicBezTo>
                    <a:cubicBezTo>
                      <a:pt x="6" y="54"/>
                      <a:pt x="6" y="54"/>
                      <a:pt x="7" y="55"/>
                    </a:cubicBezTo>
                    <a:cubicBezTo>
                      <a:pt x="7" y="56"/>
                      <a:pt x="8" y="56"/>
                      <a:pt x="8" y="57"/>
                    </a:cubicBezTo>
                    <a:cubicBezTo>
                      <a:pt x="9" y="58"/>
                      <a:pt x="9" y="58"/>
                      <a:pt x="9" y="59"/>
                    </a:cubicBezTo>
                    <a:cubicBezTo>
                      <a:pt x="9" y="60"/>
                      <a:pt x="7" y="60"/>
                      <a:pt x="7" y="61"/>
                    </a:cubicBezTo>
                    <a:cubicBezTo>
                      <a:pt x="6" y="62"/>
                      <a:pt x="9" y="62"/>
                      <a:pt x="9" y="64"/>
                    </a:cubicBezTo>
                    <a:cubicBezTo>
                      <a:pt x="9" y="65"/>
                      <a:pt x="9" y="66"/>
                      <a:pt x="8" y="67"/>
                    </a:cubicBezTo>
                    <a:cubicBezTo>
                      <a:pt x="7" y="68"/>
                      <a:pt x="7" y="68"/>
                      <a:pt x="6" y="69"/>
                    </a:cubicBezTo>
                    <a:cubicBezTo>
                      <a:pt x="5" y="70"/>
                      <a:pt x="3" y="69"/>
                      <a:pt x="3" y="71"/>
                    </a:cubicBezTo>
                    <a:cubicBezTo>
                      <a:pt x="3" y="72"/>
                      <a:pt x="5" y="72"/>
                      <a:pt x="5" y="73"/>
                    </a:cubicBezTo>
                    <a:cubicBezTo>
                      <a:pt x="5" y="74"/>
                      <a:pt x="5" y="75"/>
                      <a:pt x="5" y="75"/>
                    </a:cubicBezTo>
                    <a:cubicBezTo>
                      <a:pt x="4" y="76"/>
                      <a:pt x="3" y="75"/>
                      <a:pt x="1" y="75"/>
                    </a:cubicBezTo>
                    <a:cubicBezTo>
                      <a:pt x="0" y="75"/>
                      <a:pt x="0" y="75"/>
                      <a:pt x="0" y="75"/>
                    </a:cubicBezTo>
                    <a:cubicBezTo>
                      <a:pt x="1" y="75"/>
                      <a:pt x="1" y="76"/>
                      <a:pt x="2" y="7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71" name="Freeform 703"/>
              <p:cNvSpPr>
                <a:spLocks/>
              </p:cNvSpPr>
              <p:nvPr/>
            </p:nvSpPr>
            <p:spPr bwMode="auto">
              <a:xfrm>
                <a:off x="3285" y="1347"/>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72" name="Freeform 704"/>
              <p:cNvSpPr>
                <a:spLocks/>
              </p:cNvSpPr>
              <p:nvPr/>
            </p:nvSpPr>
            <p:spPr bwMode="auto">
              <a:xfrm>
                <a:off x="3232" y="1622"/>
                <a:ext cx="91" cy="50"/>
              </a:xfrm>
              <a:custGeom>
                <a:avLst/>
                <a:gdLst>
                  <a:gd name="T0" fmla="*/ 736 w 45"/>
                  <a:gd name="T1" fmla="*/ 80 h 25"/>
                  <a:gd name="T2" fmla="*/ 704 w 45"/>
                  <a:gd name="T3" fmla="*/ 64 h 25"/>
                  <a:gd name="T4" fmla="*/ 655 w 45"/>
                  <a:gd name="T5" fmla="*/ 48 h 25"/>
                  <a:gd name="T6" fmla="*/ 621 w 45"/>
                  <a:gd name="T7" fmla="*/ 48 h 25"/>
                  <a:gd name="T8" fmla="*/ 605 w 45"/>
                  <a:gd name="T9" fmla="*/ 32 h 25"/>
                  <a:gd name="T10" fmla="*/ 536 w 45"/>
                  <a:gd name="T11" fmla="*/ 0 h 25"/>
                  <a:gd name="T12" fmla="*/ 504 w 45"/>
                  <a:gd name="T13" fmla="*/ 0 h 25"/>
                  <a:gd name="T14" fmla="*/ 471 w 45"/>
                  <a:gd name="T15" fmla="*/ 32 h 25"/>
                  <a:gd name="T16" fmla="*/ 421 w 45"/>
                  <a:gd name="T17" fmla="*/ 64 h 25"/>
                  <a:gd name="T18" fmla="*/ 364 w 45"/>
                  <a:gd name="T19" fmla="*/ 48 h 25"/>
                  <a:gd name="T20" fmla="*/ 315 w 45"/>
                  <a:gd name="T21" fmla="*/ 80 h 25"/>
                  <a:gd name="T22" fmla="*/ 249 w 45"/>
                  <a:gd name="T23" fmla="*/ 112 h 25"/>
                  <a:gd name="T24" fmla="*/ 164 w 45"/>
                  <a:gd name="T25" fmla="*/ 128 h 25"/>
                  <a:gd name="T26" fmla="*/ 99 w 45"/>
                  <a:gd name="T27" fmla="*/ 96 h 25"/>
                  <a:gd name="T28" fmla="*/ 81 w 45"/>
                  <a:gd name="T29" fmla="*/ 96 h 25"/>
                  <a:gd name="T30" fmla="*/ 65 w 45"/>
                  <a:gd name="T31" fmla="*/ 128 h 25"/>
                  <a:gd name="T32" fmla="*/ 16 w 45"/>
                  <a:gd name="T33" fmla="*/ 192 h 25"/>
                  <a:gd name="T34" fmla="*/ 32 w 45"/>
                  <a:gd name="T35" fmla="*/ 208 h 25"/>
                  <a:gd name="T36" fmla="*/ 0 w 45"/>
                  <a:gd name="T37" fmla="*/ 240 h 25"/>
                  <a:gd name="T38" fmla="*/ 16 w 45"/>
                  <a:gd name="T39" fmla="*/ 272 h 25"/>
                  <a:gd name="T40" fmla="*/ 49 w 45"/>
                  <a:gd name="T41" fmla="*/ 304 h 25"/>
                  <a:gd name="T42" fmla="*/ 49 w 45"/>
                  <a:gd name="T43" fmla="*/ 304 h 25"/>
                  <a:gd name="T44" fmla="*/ 99 w 45"/>
                  <a:gd name="T45" fmla="*/ 336 h 25"/>
                  <a:gd name="T46" fmla="*/ 148 w 45"/>
                  <a:gd name="T47" fmla="*/ 368 h 25"/>
                  <a:gd name="T48" fmla="*/ 233 w 45"/>
                  <a:gd name="T49" fmla="*/ 384 h 25"/>
                  <a:gd name="T50" fmla="*/ 265 w 45"/>
                  <a:gd name="T51" fmla="*/ 368 h 25"/>
                  <a:gd name="T52" fmla="*/ 315 w 45"/>
                  <a:gd name="T53" fmla="*/ 368 h 25"/>
                  <a:gd name="T54" fmla="*/ 315 w 45"/>
                  <a:gd name="T55" fmla="*/ 384 h 25"/>
                  <a:gd name="T56" fmla="*/ 348 w 45"/>
                  <a:gd name="T57" fmla="*/ 352 h 25"/>
                  <a:gd name="T58" fmla="*/ 404 w 45"/>
                  <a:gd name="T59" fmla="*/ 352 h 25"/>
                  <a:gd name="T60" fmla="*/ 471 w 45"/>
                  <a:gd name="T61" fmla="*/ 384 h 25"/>
                  <a:gd name="T62" fmla="*/ 520 w 45"/>
                  <a:gd name="T63" fmla="*/ 384 h 25"/>
                  <a:gd name="T64" fmla="*/ 588 w 45"/>
                  <a:gd name="T65" fmla="*/ 352 h 25"/>
                  <a:gd name="T66" fmla="*/ 588 w 45"/>
                  <a:gd name="T67" fmla="*/ 288 h 25"/>
                  <a:gd name="T68" fmla="*/ 588 w 45"/>
                  <a:gd name="T69" fmla="*/ 224 h 25"/>
                  <a:gd name="T70" fmla="*/ 621 w 45"/>
                  <a:gd name="T71" fmla="*/ 208 h 25"/>
                  <a:gd name="T72" fmla="*/ 655 w 45"/>
                  <a:gd name="T73" fmla="*/ 144 h 25"/>
                  <a:gd name="T74" fmla="*/ 671 w 45"/>
                  <a:gd name="T75" fmla="*/ 112 h 25"/>
                  <a:gd name="T76" fmla="*/ 704 w 45"/>
                  <a:gd name="T77" fmla="*/ 112 h 25"/>
                  <a:gd name="T78" fmla="*/ 736 w 45"/>
                  <a:gd name="T79" fmla="*/ 112 h 25"/>
                  <a:gd name="T80" fmla="*/ 752 w 45"/>
                  <a:gd name="T81" fmla="*/ 80 h 25"/>
                  <a:gd name="T82" fmla="*/ 736 w 45"/>
                  <a:gd name="T83" fmla="*/ 80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
                  <a:gd name="T127" fmla="*/ 0 h 25"/>
                  <a:gd name="T128" fmla="*/ 45 w 45"/>
                  <a:gd name="T129" fmla="*/ 25 h 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 h="25">
                    <a:moveTo>
                      <a:pt x="44" y="5"/>
                    </a:moveTo>
                    <a:cubicBezTo>
                      <a:pt x="43" y="5"/>
                      <a:pt x="43" y="4"/>
                      <a:pt x="42" y="4"/>
                    </a:cubicBezTo>
                    <a:cubicBezTo>
                      <a:pt x="41" y="3"/>
                      <a:pt x="40" y="3"/>
                      <a:pt x="39" y="3"/>
                    </a:cubicBezTo>
                    <a:cubicBezTo>
                      <a:pt x="39" y="3"/>
                      <a:pt x="38" y="3"/>
                      <a:pt x="37" y="3"/>
                    </a:cubicBezTo>
                    <a:cubicBezTo>
                      <a:pt x="37" y="2"/>
                      <a:pt x="36" y="2"/>
                      <a:pt x="36" y="2"/>
                    </a:cubicBezTo>
                    <a:cubicBezTo>
                      <a:pt x="35" y="1"/>
                      <a:pt x="34" y="0"/>
                      <a:pt x="32" y="0"/>
                    </a:cubicBezTo>
                    <a:cubicBezTo>
                      <a:pt x="32" y="0"/>
                      <a:pt x="31" y="0"/>
                      <a:pt x="30" y="0"/>
                    </a:cubicBezTo>
                    <a:cubicBezTo>
                      <a:pt x="29" y="0"/>
                      <a:pt x="28" y="1"/>
                      <a:pt x="28" y="2"/>
                    </a:cubicBezTo>
                    <a:cubicBezTo>
                      <a:pt x="27" y="3"/>
                      <a:pt x="27" y="4"/>
                      <a:pt x="25" y="4"/>
                    </a:cubicBezTo>
                    <a:cubicBezTo>
                      <a:pt x="24" y="4"/>
                      <a:pt x="23" y="3"/>
                      <a:pt x="22" y="3"/>
                    </a:cubicBezTo>
                    <a:cubicBezTo>
                      <a:pt x="21" y="4"/>
                      <a:pt x="20" y="5"/>
                      <a:pt x="19" y="5"/>
                    </a:cubicBezTo>
                    <a:cubicBezTo>
                      <a:pt x="18" y="6"/>
                      <a:pt x="17" y="7"/>
                      <a:pt x="15" y="7"/>
                    </a:cubicBezTo>
                    <a:cubicBezTo>
                      <a:pt x="13" y="8"/>
                      <a:pt x="12" y="8"/>
                      <a:pt x="10" y="8"/>
                    </a:cubicBezTo>
                    <a:cubicBezTo>
                      <a:pt x="8" y="8"/>
                      <a:pt x="8" y="7"/>
                      <a:pt x="6" y="6"/>
                    </a:cubicBezTo>
                    <a:cubicBezTo>
                      <a:pt x="5" y="6"/>
                      <a:pt x="5" y="6"/>
                      <a:pt x="5" y="6"/>
                    </a:cubicBezTo>
                    <a:cubicBezTo>
                      <a:pt x="5" y="7"/>
                      <a:pt x="4" y="7"/>
                      <a:pt x="4" y="8"/>
                    </a:cubicBezTo>
                    <a:cubicBezTo>
                      <a:pt x="3" y="10"/>
                      <a:pt x="1" y="10"/>
                      <a:pt x="1" y="12"/>
                    </a:cubicBezTo>
                    <a:cubicBezTo>
                      <a:pt x="1" y="12"/>
                      <a:pt x="2" y="13"/>
                      <a:pt x="2" y="13"/>
                    </a:cubicBezTo>
                    <a:cubicBezTo>
                      <a:pt x="2" y="14"/>
                      <a:pt x="1" y="14"/>
                      <a:pt x="0" y="15"/>
                    </a:cubicBezTo>
                    <a:cubicBezTo>
                      <a:pt x="0" y="16"/>
                      <a:pt x="1" y="16"/>
                      <a:pt x="1" y="17"/>
                    </a:cubicBezTo>
                    <a:cubicBezTo>
                      <a:pt x="1" y="18"/>
                      <a:pt x="2" y="18"/>
                      <a:pt x="3" y="19"/>
                    </a:cubicBezTo>
                    <a:cubicBezTo>
                      <a:pt x="3" y="19"/>
                      <a:pt x="3" y="19"/>
                      <a:pt x="3" y="19"/>
                    </a:cubicBezTo>
                    <a:cubicBezTo>
                      <a:pt x="4" y="20"/>
                      <a:pt x="5" y="20"/>
                      <a:pt x="6" y="21"/>
                    </a:cubicBezTo>
                    <a:cubicBezTo>
                      <a:pt x="7" y="21"/>
                      <a:pt x="7" y="22"/>
                      <a:pt x="9" y="23"/>
                    </a:cubicBezTo>
                    <a:cubicBezTo>
                      <a:pt x="10" y="24"/>
                      <a:pt x="12" y="25"/>
                      <a:pt x="14" y="24"/>
                    </a:cubicBezTo>
                    <a:cubicBezTo>
                      <a:pt x="15" y="24"/>
                      <a:pt x="15" y="23"/>
                      <a:pt x="16" y="23"/>
                    </a:cubicBezTo>
                    <a:cubicBezTo>
                      <a:pt x="17" y="23"/>
                      <a:pt x="18" y="23"/>
                      <a:pt x="19" y="23"/>
                    </a:cubicBezTo>
                    <a:cubicBezTo>
                      <a:pt x="19" y="24"/>
                      <a:pt x="19" y="24"/>
                      <a:pt x="19" y="24"/>
                    </a:cubicBezTo>
                    <a:cubicBezTo>
                      <a:pt x="20" y="23"/>
                      <a:pt x="20" y="23"/>
                      <a:pt x="21" y="22"/>
                    </a:cubicBezTo>
                    <a:cubicBezTo>
                      <a:pt x="22" y="22"/>
                      <a:pt x="23" y="22"/>
                      <a:pt x="24" y="22"/>
                    </a:cubicBezTo>
                    <a:cubicBezTo>
                      <a:pt x="26" y="22"/>
                      <a:pt x="26" y="23"/>
                      <a:pt x="28" y="24"/>
                    </a:cubicBezTo>
                    <a:cubicBezTo>
                      <a:pt x="29" y="24"/>
                      <a:pt x="29" y="24"/>
                      <a:pt x="31" y="24"/>
                    </a:cubicBezTo>
                    <a:cubicBezTo>
                      <a:pt x="33" y="24"/>
                      <a:pt x="34" y="24"/>
                      <a:pt x="35" y="22"/>
                    </a:cubicBezTo>
                    <a:cubicBezTo>
                      <a:pt x="36" y="20"/>
                      <a:pt x="35" y="19"/>
                      <a:pt x="35" y="18"/>
                    </a:cubicBezTo>
                    <a:cubicBezTo>
                      <a:pt x="35" y="16"/>
                      <a:pt x="34" y="15"/>
                      <a:pt x="35" y="14"/>
                    </a:cubicBezTo>
                    <a:cubicBezTo>
                      <a:pt x="36" y="13"/>
                      <a:pt x="36" y="14"/>
                      <a:pt x="37" y="13"/>
                    </a:cubicBezTo>
                    <a:cubicBezTo>
                      <a:pt x="38" y="12"/>
                      <a:pt x="38" y="11"/>
                      <a:pt x="39" y="9"/>
                    </a:cubicBezTo>
                    <a:cubicBezTo>
                      <a:pt x="39" y="8"/>
                      <a:pt x="39" y="7"/>
                      <a:pt x="40" y="7"/>
                    </a:cubicBezTo>
                    <a:cubicBezTo>
                      <a:pt x="41" y="7"/>
                      <a:pt x="41" y="7"/>
                      <a:pt x="42" y="7"/>
                    </a:cubicBezTo>
                    <a:cubicBezTo>
                      <a:pt x="43" y="7"/>
                      <a:pt x="43" y="7"/>
                      <a:pt x="44" y="7"/>
                    </a:cubicBezTo>
                    <a:cubicBezTo>
                      <a:pt x="44" y="6"/>
                      <a:pt x="44" y="6"/>
                      <a:pt x="45" y="5"/>
                    </a:cubicBezTo>
                    <a:cubicBezTo>
                      <a:pt x="44" y="5"/>
                      <a:pt x="44" y="5"/>
                      <a:pt x="4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73" name="Freeform 705"/>
              <p:cNvSpPr>
                <a:spLocks/>
              </p:cNvSpPr>
              <p:nvPr/>
            </p:nvSpPr>
            <p:spPr bwMode="auto">
              <a:xfrm>
                <a:off x="3028" y="1784"/>
                <a:ext cx="8" cy="8"/>
              </a:xfrm>
              <a:custGeom>
                <a:avLst/>
                <a:gdLst>
                  <a:gd name="T0" fmla="*/ 48 w 4"/>
                  <a:gd name="T1" fmla="*/ 0 h 4"/>
                  <a:gd name="T2" fmla="*/ 16 w 4"/>
                  <a:gd name="T3" fmla="*/ 16 h 4"/>
                  <a:gd name="T4" fmla="*/ 16 w 4"/>
                  <a:gd name="T5" fmla="*/ 48 h 4"/>
                  <a:gd name="T6" fmla="*/ 64 w 4"/>
                  <a:gd name="T7" fmla="*/ 48 h 4"/>
                  <a:gd name="T8" fmla="*/ 64 w 4"/>
                  <a:gd name="T9" fmla="*/ 32 h 4"/>
                  <a:gd name="T10" fmla="*/ 48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3" y="0"/>
                    </a:moveTo>
                    <a:cubicBezTo>
                      <a:pt x="2" y="0"/>
                      <a:pt x="1" y="1"/>
                      <a:pt x="1" y="1"/>
                    </a:cubicBezTo>
                    <a:cubicBezTo>
                      <a:pt x="0" y="2"/>
                      <a:pt x="1" y="2"/>
                      <a:pt x="1" y="3"/>
                    </a:cubicBezTo>
                    <a:cubicBezTo>
                      <a:pt x="2" y="4"/>
                      <a:pt x="3" y="4"/>
                      <a:pt x="4" y="3"/>
                    </a:cubicBezTo>
                    <a:cubicBezTo>
                      <a:pt x="4" y="3"/>
                      <a:pt x="4" y="2"/>
                      <a:pt x="4" y="2"/>
                    </a:cubicBezTo>
                    <a:cubicBezTo>
                      <a:pt x="4" y="1"/>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74" name="Freeform 706"/>
              <p:cNvSpPr>
                <a:spLocks/>
              </p:cNvSpPr>
              <p:nvPr/>
            </p:nvSpPr>
            <p:spPr bwMode="auto">
              <a:xfrm>
                <a:off x="3046" y="1772"/>
                <a:ext cx="14" cy="10"/>
              </a:xfrm>
              <a:custGeom>
                <a:avLst/>
                <a:gdLst>
                  <a:gd name="T0" fmla="*/ 48 w 7"/>
                  <a:gd name="T1" fmla="*/ 80 h 5"/>
                  <a:gd name="T2" fmla="*/ 80 w 7"/>
                  <a:gd name="T3" fmla="*/ 80 h 5"/>
                  <a:gd name="T4" fmla="*/ 112 w 7"/>
                  <a:gd name="T5" fmla="*/ 48 h 5"/>
                  <a:gd name="T6" fmla="*/ 96 w 7"/>
                  <a:gd name="T7" fmla="*/ 16 h 5"/>
                  <a:gd name="T8" fmla="*/ 64 w 7"/>
                  <a:gd name="T9" fmla="*/ 16 h 5"/>
                  <a:gd name="T10" fmla="*/ 16 w 7"/>
                  <a:gd name="T11" fmla="*/ 16 h 5"/>
                  <a:gd name="T12" fmla="*/ 0 w 7"/>
                  <a:gd name="T13" fmla="*/ 48 h 5"/>
                  <a:gd name="T14" fmla="*/ 32 w 7"/>
                  <a:gd name="T15" fmla="*/ 64 h 5"/>
                  <a:gd name="T16" fmla="*/ 48 w 7"/>
                  <a:gd name="T17" fmla="*/ 8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5"/>
                  <a:gd name="T29" fmla="*/ 7 w 7"/>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5">
                    <a:moveTo>
                      <a:pt x="3" y="5"/>
                    </a:moveTo>
                    <a:cubicBezTo>
                      <a:pt x="4" y="5"/>
                      <a:pt x="5" y="5"/>
                      <a:pt x="5" y="5"/>
                    </a:cubicBezTo>
                    <a:cubicBezTo>
                      <a:pt x="6" y="4"/>
                      <a:pt x="6" y="4"/>
                      <a:pt x="7" y="3"/>
                    </a:cubicBezTo>
                    <a:cubicBezTo>
                      <a:pt x="7" y="2"/>
                      <a:pt x="6" y="2"/>
                      <a:pt x="6" y="1"/>
                    </a:cubicBezTo>
                    <a:cubicBezTo>
                      <a:pt x="5" y="1"/>
                      <a:pt x="5" y="1"/>
                      <a:pt x="4" y="1"/>
                    </a:cubicBezTo>
                    <a:cubicBezTo>
                      <a:pt x="3" y="0"/>
                      <a:pt x="2" y="0"/>
                      <a:pt x="1" y="1"/>
                    </a:cubicBezTo>
                    <a:cubicBezTo>
                      <a:pt x="0" y="2"/>
                      <a:pt x="0" y="2"/>
                      <a:pt x="0" y="3"/>
                    </a:cubicBezTo>
                    <a:cubicBezTo>
                      <a:pt x="0" y="3"/>
                      <a:pt x="1" y="3"/>
                      <a:pt x="2" y="4"/>
                    </a:cubicBezTo>
                    <a:cubicBezTo>
                      <a:pt x="2" y="4"/>
                      <a:pt x="3" y="4"/>
                      <a:pt x="3"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75" name="Freeform 707"/>
              <p:cNvSpPr>
                <a:spLocks/>
              </p:cNvSpPr>
              <p:nvPr/>
            </p:nvSpPr>
            <p:spPr bwMode="auto">
              <a:xfrm>
                <a:off x="3124" y="1750"/>
                <a:ext cx="26" cy="40"/>
              </a:xfrm>
              <a:custGeom>
                <a:avLst/>
                <a:gdLst>
                  <a:gd name="T0" fmla="*/ 208 w 13"/>
                  <a:gd name="T1" fmla="*/ 64 h 20"/>
                  <a:gd name="T2" fmla="*/ 176 w 13"/>
                  <a:gd name="T3" fmla="*/ 16 h 20"/>
                  <a:gd name="T4" fmla="*/ 144 w 13"/>
                  <a:gd name="T5" fmla="*/ 0 h 20"/>
                  <a:gd name="T6" fmla="*/ 112 w 13"/>
                  <a:gd name="T7" fmla="*/ 16 h 20"/>
                  <a:gd name="T8" fmla="*/ 64 w 13"/>
                  <a:gd name="T9" fmla="*/ 32 h 20"/>
                  <a:gd name="T10" fmla="*/ 16 w 13"/>
                  <a:gd name="T11" fmla="*/ 32 h 20"/>
                  <a:gd name="T12" fmla="*/ 16 w 13"/>
                  <a:gd name="T13" fmla="*/ 64 h 20"/>
                  <a:gd name="T14" fmla="*/ 32 w 13"/>
                  <a:gd name="T15" fmla="*/ 64 h 20"/>
                  <a:gd name="T16" fmla="*/ 32 w 13"/>
                  <a:gd name="T17" fmla="*/ 112 h 20"/>
                  <a:gd name="T18" fmla="*/ 32 w 13"/>
                  <a:gd name="T19" fmla="*/ 128 h 20"/>
                  <a:gd name="T20" fmla="*/ 64 w 13"/>
                  <a:gd name="T21" fmla="*/ 144 h 20"/>
                  <a:gd name="T22" fmla="*/ 64 w 13"/>
                  <a:gd name="T23" fmla="*/ 176 h 20"/>
                  <a:gd name="T24" fmla="*/ 64 w 13"/>
                  <a:gd name="T25" fmla="*/ 192 h 20"/>
                  <a:gd name="T26" fmla="*/ 64 w 13"/>
                  <a:gd name="T27" fmla="*/ 224 h 20"/>
                  <a:gd name="T28" fmla="*/ 48 w 13"/>
                  <a:gd name="T29" fmla="*/ 240 h 20"/>
                  <a:gd name="T30" fmla="*/ 48 w 13"/>
                  <a:gd name="T31" fmla="*/ 272 h 20"/>
                  <a:gd name="T32" fmla="*/ 80 w 13"/>
                  <a:gd name="T33" fmla="*/ 288 h 20"/>
                  <a:gd name="T34" fmla="*/ 80 w 13"/>
                  <a:gd name="T35" fmla="*/ 304 h 20"/>
                  <a:gd name="T36" fmla="*/ 128 w 13"/>
                  <a:gd name="T37" fmla="*/ 304 h 20"/>
                  <a:gd name="T38" fmla="*/ 160 w 13"/>
                  <a:gd name="T39" fmla="*/ 272 h 20"/>
                  <a:gd name="T40" fmla="*/ 208 w 13"/>
                  <a:gd name="T41" fmla="*/ 256 h 20"/>
                  <a:gd name="T42" fmla="*/ 208 w 13"/>
                  <a:gd name="T43" fmla="*/ 208 h 20"/>
                  <a:gd name="T44" fmla="*/ 192 w 13"/>
                  <a:gd name="T45" fmla="*/ 176 h 20"/>
                  <a:gd name="T46" fmla="*/ 208 w 13"/>
                  <a:gd name="T47" fmla="*/ 128 h 20"/>
                  <a:gd name="T48" fmla="*/ 208 w 13"/>
                  <a:gd name="T49" fmla="*/ 64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20"/>
                  <a:gd name="T77" fmla="*/ 13 w 13"/>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20">
                    <a:moveTo>
                      <a:pt x="13" y="4"/>
                    </a:moveTo>
                    <a:cubicBezTo>
                      <a:pt x="12" y="3"/>
                      <a:pt x="12" y="2"/>
                      <a:pt x="11" y="1"/>
                    </a:cubicBezTo>
                    <a:cubicBezTo>
                      <a:pt x="11" y="0"/>
                      <a:pt x="10" y="0"/>
                      <a:pt x="9" y="0"/>
                    </a:cubicBezTo>
                    <a:cubicBezTo>
                      <a:pt x="8" y="0"/>
                      <a:pt x="8" y="0"/>
                      <a:pt x="7" y="1"/>
                    </a:cubicBezTo>
                    <a:cubicBezTo>
                      <a:pt x="6" y="1"/>
                      <a:pt x="6" y="1"/>
                      <a:pt x="4" y="2"/>
                    </a:cubicBezTo>
                    <a:cubicBezTo>
                      <a:pt x="3" y="2"/>
                      <a:pt x="2" y="1"/>
                      <a:pt x="1" y="2"/>
                    </a:cubicBezTo>
                    <a:cubicBezTo>
                      <a:pt x="1" y="2"/>
                      <a:pt x="0" y="3"/>
                      <a:pt x="1" y="4"/>
                    </a:cubicBezTo>
                    <a:cubicBezTo>
                      <a:pt x="1" y="4"/>
                      <a:pt x="2" y="4"/>
                      <a:pt x="2" y="4"/>
                    </a:cubicBezTo>
                    <a:cubicBezTo>
                      <a:pt x="3" y="5"/>
                      <a:pt x="2" y="6"/>
                      <a:pt x="2" y="7"/>
                    </a:cubicBezTo>
                    <a:cubicBezTo>
                      <a:pt x="2" y="7"/>
                      <a:pt x="2" y="7"/>
                      <a:pt x="2" y="8"/>
                    </a:cubicBezTo>
                    <a:cubicBezTo>
                      <a:pt x="2" y="9"/>
                      <a:pt x="4" y="8"/>
                      <a:pt x="4" y="9"/>
                    </a:cubicBezTo>
                    <a:cubicBezTo>
                      <a:pt x="4" y="10"/>
                      <a:pt x="4" y="10"/>
                      <a:pt x="4" y="11"/>
                    </a:cubicBezTo>
                    <a:cubicBezTo>
                      <a:pt x="4" y="11"/>
                      <a:pt x="4" y="12"/>
                      <a:pt x="4" y="12"/>
                    </a:cubicBezTo>
                    <a:cubicBezTo>
                      <a:pt x="4" y="13"/>
                      <a:pt x="4" y="13"/>
                      <a:pt x="4" y="14"/>
                    </a:cubicBezTo>
                    <a:cubicBezTo>
                      <a:pt x="4" y="15"/>
                      <a:pt x="3" y="15"/>
                      <a:pt x="3" y="15"/>
                    </a:cubicBezTo>
                    <a:cubicBezTo>
                      <a:pt x="3" y="16"/>
                      <a:pt x="3" y="16"/>
                      <a:pt x="3" y="17"/>
                    </a:cubicBezTo>
                    <a:cubicBezTo>
                      <a:pt x="4" y="17"/>
                      <a:pt x="5" y="17"/>
                      <a:pt x="5" y="18"/>
                    </a:cubicBezTo>
                    <a:cubicBezTo>
                      <a:pt x="5" y="18"/>
                      <a:pt x="5" y="19"/>
                      <a:pt x="5" y="19"/>
                    </a:cubicBezTo>
                    <a:cubicBezTo>
                      <a:pt x="6" y="20"/>
                      <a:pt x="7" y="20"/>
                      <a:pt x="8" y="19"/>
                    </a:cubicBezTo>
                    <a:cubicBezTo>
                      <a:pt x="9" y="19"/>
                      <a:pt x="9" y="17"/>
                      <a:pt x="10" y="17"/>
                    </a:cubicBezTo>
                    <a:cubicBezTo>
                      <a:pt x="11" y="16"/>
                      <a:pt x="12" y="17"/>
                      <a:pt x="13" y="16"/>
                    </a:cubicBezTo>
                    <a:cubicBezTo>
                      <a:pt x="13" y="15"/>
                      <a:pt x="13" y="14"/>
                      <a:pt x="13" y="13"/>
                    </a:cubicBezTo>
                    <a:cubicBezTo>
                      <a:pt x="12" y="12"/>
                      <a:pt x="12" y="12"/>
                      <a:pt x="12" y="11"/>
                    </a:cubicBezTo>
                    <a:cubicBezTo>
                      <a:pt x="12" y="10"/>
                      <a:pt x="12" y="9"/>
                      <a:pt x="13" y="8"/>
                    </a:cubicBezTo>
                    <a:cubicBezTo>
                      <a:pt x="13" y="7"/>
                      <a:pt x="13" y="6"/>
                      <a:pt x="13"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76" name="Freeform 708"/>
              <p:cNvSpPr>
                <a:spLocks/>
              </p:cNvSpPr>
              <p:nvPr/>
            </p:nvSpPr>
            <p:spPr bwMode="auto">
              <a:xfrm>
                <a:off x="3188" y="1798"/>
                <a:ext cx="46" cy="30"/>
              </a:xfrm>
              <a:custGeom>
                <a:avLst/>
                <a:gdLst>
                  <a:gd name="T0" fmla="*/ 320 w 23"/>
                  <a:gd name="T1" fmla="*/ 160 h 15"/>
                  <a:gd name="T2" fmla="*/ 304 w 23"/>
                  <a:gd name="T3" fmla="*/ 128 h 15"/>
                  <a:gd name="T4" fmla="*/ 320 w 23"/>
                  <a:gd name="T5" fmla="*/ 112 h 15"/>
                  <a:gd name="T6" fmla="*/ 352 w 23"/>
                  <a:gd name="T7" fmla="*/ 64 h 15"/>
                  <a:gd name="T8" fmla="*/ 352 w 23"/>
                  <a:gd name="T9" fmla="*/ 32 h 15"/>
                  <a:gd name="T10" fmla="*/ 320 w 23"/>
                  <a:gd name="T11" fmla="*/ 0 h 15"/>
                  <a:gd name="T12" fmla="*/ 288 w 23"/>
                  <a:gd name="T13" fmla="*/ 16 h 15"/>
                  <a:gd name="T14" fmla="*/ 240 w 23"/>
                  <a:gd name="T15" fmla="*/ 32 h 15"/>
                  <a:gd name="T16" fmla="*/ 208 w 23"/>
                  <a:gd name="T17" fmla="*/ 32 h 15"/>
                  <a:gd name="T18" fmla="*/ 160 w 23"/>
                  <a:gd name="T19" fmla="*/ 32 h 15"/>
                  <a:gd name="T20" fmla="*/ 128 w 23"/>
                  <a:gd name="T21" fmla="*/ 16 h 15"/>
                  <a:gd name="T22" fmla="*/ 96 w 23"/>
                  <a:gd name="T23" fmla="*/ 16 h 15"/>
                  <a:gd name="T24" fmla="*/ 64 w 23"/>
                  <a:gd name="T25" fmla="*/ 16 h 15"/>
                  <a:gd name="T26" fmla="*/ 16 w 23"/>
                  <a:gd name="T27" fmla="*/ 32 h 15"/>
                  <a:gd name="T28" fmla="*/ 0 w 23"/>
                  <a:gd name="T29" fmla="*/ 64 h 15"/>
                  <a:gd name="T30" fmla="*/ 16 w 23"/>
                  <a:gd name="T31" fmla="*/ 96 h 15"/>
                  <a:gd name="T32" fmla="*/ 80 w 23"/>
                  <a:gd name="T33" fmla="*/ 128 h 15"/>
                  <a:gd name="T34" fmla="*/ 112 w 23"/>
                  <a:gd name="T35" fmla="*/ 160 h 15"/>
                  <a:gd name="T36" fmla="*/ 144 w 23"/>
                  <a:gd name="T37" fmla="*/ 144 h 15"/>
                  <a:gd name="T38" fmla="*/ 160 w 23"/>
                  <a:gd name="T39" fmla="*/ 176 h 15"/>
                  <a:gd name="T40" fmla="*/ 192 w 23"/>
                  <a:gd name="T41" fmla="*/ 176 h 15"/>
                  <a:gd name="T42" fmla="*/ 208 w 23"/>
                  <a:gd name="T43" fmla="*/ 208 h 15"/>
                  <a:gd name="T44" fmla="*/ 288 w 23"/>
                  <a:gd name="T45" fmla="*/ 224 h 15"/>
                  <a:gd name="T46" fmla="*/ 304 w 23"/>
                  <a:gd name="T47" fmla="*/ 240 h 15"/>
                  <a:gd name="T48" fmla="*/ 352 w 23"/>
                  <a:gd name="T49" fmla="*/ 224 h 15"/>
                  <a:gd name="T50" fmla="*/ 352 w 23"/>
                  <a:gd name="T51" fmla="*/ 176 h 15"/>
                  <a:gd name="T52" fmla="*/ 320 w 23"/>
                  <a:gd name="T53" fmla="*/ 160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
                  <a:gd name="T82" fmla="*/ 0 h 15"/>
                  <a:gd name="T83" fmla="*/ 23 w 23"/>
                  <a:gd name="T84" fmla="*/ 15 h 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 h="15">
                    <a:moveTo>
                      <a:pt x="20" y="10"/>
                    </a:moveTo>
                    <a:cubicBezTo>
                      <a:pt x="19" y="9"/>
                      <a:pt x="19" y="9"/>
                      <a:pt x="19" y="8"/>
                    </a:cubicBezTo>
                    <a:cubicBezTo>
                      <a:pt x="19" y="7"/>
                      <a:pt x="20" y="7"/>
                      <a:pt x="20" y="7"/>
                    </a:cubicBezTo>
                    <a:cubicBezTo>
                      <a:pt x="21" y="6"/>
                      <a:pt x="22" y="5"/>
                      <a:pt x="22" y="4"/>
                    </a:cubicBezTo>
                    <a:cubicBezTo>
                      <a:pt x="22" y="3"/>
                      <a:pt x="22" y="3"/>
                      <a:pt x="22" y="2"/>
                    </a:cubicBezTo>
                    <a:cubicBezTo>
                      <a:pt x="21" y="1"/>
                      <a:pt x="21" y="0"/>
                      <a:pt x="20" y="0"/>
                    </a:cubicBezTo>
                    <a:cubicBezTo>
                      <a:pt x="19" y="0"/>
                      <a:pt x="19" y="1"/>
                      <a:pt x="18" y="1"/>
                    </a:cubicBezTo>
                    <a:cubicBezTo>
                      <a:pt x="17" y="1"/>
                      <a:pt x="16" y="2"/>
                      <a:pt x="15" y="2"/>
                    </a:cubicBezTo>
                    <a:cubicBezTo>
                      <a:pt x="14" y="2"/>
                      <a:pt x="14" y="2"/>
                      <a:pt x="13" y="2"/>
                    </a:cubicBezTo>
                    <a:cubicBezTo>
                      <a:pt x="12" y="2"/>
                      <a:pt x="11" y="2"/>
                      <a:pt x="10" y="2"/>
                    </a:cubicBezTo>
                    <a:cubicBezTo>
                      <a:pt x="9" y="1"/>
                      <a:pt x="9" y="1"/>
                      <a:pt x="8" y="1"/>
                    </a:cubicBezTo>
                    <a:cubicBezTo>
                      <a:pt x="7" y="1"/>
                      <a:pt x="7" y="1"/>
                      <a:pt x="6" y="1"/>
                    </a:cubicBezTo>
                    <a:cubicBezTo>
                      <a:pt x="5" y="1"/>
                      <a:pt x="5" y="1"/>
                      <a:pt x="4" y="1"/>
                    </a:cubicBezTo>
                    <a:cubicBezTo>
                      <a:pt x="3" y="1"/>
                      <a:pt x="2" y="1"/>
                      <a:pt x="1" y="2"/>
                    </a:cubicBezTo>
                    <a:cubicBezTo>
                      <a:pt x="0" y="2"/>
                      <a:pt x="0" y="3"/>
                      <a:pt x="0" y="4"/>
                    </a:cubicBezTo>
                    <a:cubicBezTo>
                      <a:pt x="1" y="5"/>
                      <a:pt x="1" y="6"/>
                      <a:pt x="1" y="6"/>
                    </a:cubicBezTo>
                    <a:cubicBezTo>
                      <a:pt x="2" y="7"/>
                      <a:pt x="4" y="7"/>
                      <a:pt x="5" y="8"/>
                    </a:cubicBezTo>
                    <a:cubicBezTo>
                      <a:pt x="6" y="8"/>
                      <a:pt x="6" y="10"/>
                      <a:pt x="7" y="10"/>
                    </a:cubicBezTo>
                    <a:cubicBezTo>
                      <a:pt x="8" y="10"/>
                      <a:pt x="8" y="8"/>
                      <a:pt x="9" y="9"/>
                    </a:cubicBezTo>
                    <a:cubicBezTo>
                      <a:pt x="10" y="9"/>
                      <a:pt x="9" y="10"/>
                      <a:pt x="10" y="11"/>
                    </a:cubicBezTo>
                    <a:cubicBezTo>
                      <a:pt x="10" y="11"/>
                      <a:pt x="11" y="10"/>
                      <a:pt x="12" y="11"/>
                    </a:cubicBezTo>
                    <a:cubicBezTo>
                      <a:pt x="13" y="11"/>
                      <a:pt x="13" y="12"/>
                      <a:pt x="13" y="13"/>
                    </a:cubicBezTo>
                    <a:cubicBezTo>
                      <a:pt x="15" y="14"/>
                      <a:pt x="16" y="13"/>
                      <a:pt x="18" y="14"/>
                    </a:cubicBezTo>
                    <a:cubicBezTo>
                      <a:pt x="19" y="14"/>
                      <a:pt x="19" y="15"/>
                      <a:pt x="19" y="15"/>
                    </a:cubicBezTo>
                    <a:cubicBezTo>
                      <a:pt x="20" y="15"/>
                      <a:pt x="21" y="15"/>
                      <a:pt x="22" y="14"/>
                    </a:cubicBezTo>
                    <a:cubicBezTo>
                      <a:pt x="23" y="13"/>
                      <a:pt x="23" y="12"/>
                      <a:pt x="22" y="11"/>
                    </a:cubicBezTo>
                    <a:cubicBezTo>
                      <a:pt x="21" y="10"/>
                      <a:pt x="20" y="10"/>
                      <a:pt x="2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77" name="Freeform 709"/>
              <p:cNvSpPr>
                <a:spLocks/>
              </p:cNvSpPr>
              <p:nvPr/>
            </p:nvSpPr>
            <p:spPr bwMode="auto">
              <a:xfrm>
                <a:off x="3321" y="1698"/>
                <a:ext cx="88" cy="52"/>
              </a:xfrm>
              <a:custGeom>
                <a:avLst/>
                <a:gdLst>
                  <a:gd name="T0" fmla="*/ 512 w 44"/>
                  <a:gd name="T1" fmla="*/ 304 h 26"/>
                  <a:gd name="T2" fmla="*/ 544 w 44"/>
                  <a:gd name="T3" fmla="*/ 304 h 26"/>
                  <a:gd name="T4" fmla="*/ 560 w 44"/>
                  <a:gd name="T5" fmla="*/ 320 h 26"/>
                  <a:gd name="T6" fmla="*/ 608 w 44"/>
                  <a:gd name="T7" fmla="*/ 320 h 26"/>
                  <a:gd name="T8" fmla="*/ 640 w 44"/>
                  <a:gd name="T9" fmla="*/ 304 h 26"/>
                  <a:gd name="T10" fmla="*/ 640 w 44"/>
                  <a:gd name="T11" fmla="*/ 304 h 26"/>
                  <a:gd name="T12" fmla="*/ 640 w 44"/>
                  <a:gd name="T13" fmla="*/ 272 h 26"/>
                  <a:gd name="T14" fmla="*/ 608 w 44"/>
                  <a:gd name="T15" fmla="*/ 240 h 26"/>
                  <a:gd name="T16" fmla="*/ 608 w 44"/>
                  <a:gd name="T17" fmla="*/ 192 h 26"/>
                  <a:gd name="T18" fmla="*/ 640 w 44"/>
                  <a:gd name="T19" fmla="*/ 112 h 26"/>
                  <a:gd name="T20" fmla="*/ 672 w 44"/>
                  <a:gd name="T21" fmla="*/ 112 h 26"/>
                  <a:gd name="T22" fmla="*/ 688 w 44"/>
                  <a:gd name="T23" fmla="*/ 80 h 26"/>
                  <a:gd name="T24" fmla="*/ 688 w 44"/>
                  <a:gd name="T25" fmla="*/ 32 h 26"/>
                  <a:gd name="T26" fmla="*/ 672 w 44"/>
                  <a:gd name="T27" fmla="*/ 48 h 26"/>
                  <a:gd name="T28" fmla="*/ 640 w 44"/>
                  <a:gd name="T29" fmla="*/ 64 h 26"/>
                  <a:gd name="T30" fmla="*/ 624 w 44"/>
                  <a:gd name="T31" fmla="*/ 48 h 26"/>
                  <a:gd name="T32" fmla="*/ 544 w 44"/>
                  <a:gd name="T33" fmla="*/ 16 h 26"/>
                  <a:gd name="T34" fmla="*/ 496 w 44"/>
                  <a:gd name="T35" fmla="*/ 16 h 26"/>
                  <a:gd name="T36" fmla="*/ 432 w 44"/>
                  <a:gd name="T37" fmla="*/ 32 h 26"/>
                  <a:gd name="T38" fmla="*/ 384 w 44"/>
                  <a:gd name="T39" fmla="*/ 48 h 26"/>
                  <a:gd name="T40" fmla="*/ 336 w 44"/>
                  <a:gd name="T41" fmla="*/ 96 h 26"/>
                  <a:gd name="T42" fmla="*/ 304 w 44"/>
                  <a:gd name="T43" fmla="*/ 80 h 26"/>
                  <a:gd name="T44" fmla="*/ 240 w 44"/>
                  <a:gd name="T45" fmla="*/ 80 h 26"/>
                  <a:gd name="T46" fmla="*/ 208 w 44"/>
                  <a:gd name="T47" fmla="*/ 96 h 26"/>
                  <a:gd name="T48" fmla="*/ 160 w 44"/>
                  <a:gd name="T49" fmla="*/ 64 h 26"/>
                  <a:gd name="T50" fmla="*/ 112 w 44"/>
                  <a:gd name="T51" fmla="*/ 48 h 26"/>
                  <a:gd name="T52" fmla="*/ 48 w 44"/>
                  <a:gd name="T53" fmla="*/ 16 h 26"/>
                  <a:gd name="T54" fmla="*/ 32 w 44"/>
                  <a:gd name="T55" fmla="*/ 0 h 26"/>
                  <a:gd name="T56" fmla="*/ 16 w 44"/>
                  <a:gd name="T57" fmla="*/ 0 h 26"/>
                  <a:gd name="T58" fmla="*/ 0 w 44"/>
                  <a:gd name="T59" fmla="*/ 32 h 26"/>
                  <a:gd name="T60" fmla="*/ 0 w 44"/>
                  <a:gd name="T61" fmla="*/ 80 h 26"/>
                  <a:gd name="T62" fmla="*/ 48 w 44"/>
                  <a:gd name="T63" fmla="*/ 144 h 26"/>
                  <a:gd name="T64" fmla="*/ 48 w 44"/>
                  <a:gd name="T65" fmla="*/ 160 h 26"/>
                  <a:gd name="T66" fmla="*/ 16 w 44"/>
                  <a:gd name="T67" fmla="*/ 176 h 26"/>
                  <a:gd name="T68" fmla="*/ 16 w 44"/>
                  <a:gd name="T69" fmla="*/ 256 h 26"/>
                  <a:gd name="T70" fmla="*/ 16 w 44"/>
                  <a:gd name="T71" fmla="*/ 256 h 26"/>
                  <a:gd name="T72" fmla="*/ 48 w 44"/>
                  <a:gd name="T73" fmla="*/ 272 h 26"/>
                  <a:gd name="T74" fmla="*/ 80 w 44"/>
                  <a:gd name="T75" fmla="*/ 320 h 26"/>
                  <a:gd name="T76" fmla="*/ 80 w 44"/>
                  <a:gd name="T77" fmla="*/ 368 h 26"/>
                  <a:gd name="T78" fmla="*/ 96 w 44"/>
                  <a:gd name="T79" fmla="*/ 400 h 26"/>
                  <a:gd name="T80" fmla="*/ 80 w 44"/>
                  <a:gd name="T81" fmla="*/ 400 h 26"/>
                  <a:gd name="T82" fmla="*/ 160 w 44"/>
                  <a:gd name="T83" fmla="*/ 384 h 26"/>
                  <a:gd name="T84" fmla="*/ 208 w 44"/>
                  <a:gd name="T85" fmla="*/ 368 h 26"/>
                  <a:gd name="T86" fmla="*/ 272 w 44"/>
                  <a:gd name="T87" fmla="*/ 368 h 26"/>
                  <a:gd name="T88" fmla="*/ 304 w 44"/>
                  <a:gd name="T89" fmla="*/ 384 h 26"/>
                  <a:gd name="T90" fmla="*/ 368 w 44"/>
                  <a:gd name="T91" fmla="*/ 400 h 26"/>
                  <a:gd name="T92" fmla="*/ 416 w 44"/>
                  <a:gd name="T93" fmla="*/ 400 h 26"/>
                  <a:gd name="T94" fmla="*/ 432 w 44"/>
                  <a:gd name="T95" fmla="*/ 368 h 26"/>
                  <a:gd name="T96" fmla="*/ 432 w 44"/>
                  <a:gd name="T97" fmla="*/ 320 h 26"/>
                  <a:gd name="T98" fmla="*/ 464 w 44"/>
                  <a:gd name="T99" fmla="*/ 320 h 26"/>
                  <a:gd name="T100" fmla="*/ 480 w 44"/>
                  <a:gd name="T101" fmla="*/ 320 h 26"/>
                  <a:gd name="T102" fmla="*/ 512 w 44"/>
                  <a:gd name="T103" fmla="*/ 304 h 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
                  <a:gd name="T157" fmla="*/ 0 h 26"/>
                  <a:gd name="T158" fmla="*/ 44 w 44"/>
                  <a:gd name="T159" fmla="*/ 26 h 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 h="26">
                    <a:moveTo>
                      <a:pt x="32" y="19"/>
                    </a:moveTo>
                    <a:cubicBezTo>
                      <a:pt x="33" y="19"/>
                      <a:pt x="33" y="19"/>
                      <a:pt x="34" y="19"/>
                    </a:cubicBezTo>
                    <a:cubicBezTo>
                      <a:pt x="35" y="19"/>
                      <a:pt x="35" y="20"/>
                      <a:pt x="35" y="20"/>
                    </a:cubicBezTo>
                    <a:cubicBezTo>
                      <a:pt x="36" y="21"/>
                      <a:pt x="37" y="21"/>
                      <a:pt x="38" y="20"/>
                    </a:cubicBezTo>
                    <a:cubicBezTo>
                      <a:pt x="39" y="20"/>
                      <a:pt x="39" y="20"/>
                      <a:pt x="40" y="19"/>
                    </a:cubicBezTo>
                    <a:cubicBezTo>
                      <a:pt x="40" y="19"/>
                      <a:pt x="40" y="19"/>
                      <a:pt x="40" y="19"/>
                    </a:cubicBezTo>
                    <a:cubicBezTo>
                      <a:pt x="40" y="18"/>
                      <a:pt x="40" y="17"/>
                      <a:pt x="40" y="17"/>
                    </a:cubicBezTo>
                    <a:cubicBezTo>
                      <a:pt x="39" y="16"/>
                      <a:pt x="39" y="16"/>
                      <a:pt x="38" y="15"/>
                    </a:cubicBezTo>
                    <a:cubicBezTo>
                      <a:pt x="37" y="14"/>
                      <a:pt x="38" y="13"/>
                      <a:pt x="38" y="12"/>
                    </a:cubicBezTo>
                    <a:cubicBezTo>
                      <a:pt x="39" y="10"/>
                      <a:pt x="39" y="8"/>
                      <a:pt x="40" y="7"/>
                    </a:cubicBezTo>
                    <a:cubicBezTo>
                      <a:pt x="41" y="7"/>
                      <a:pt x="42" y="7"/>
                      <a:pt x="42" y="7"/>
                    </a:cubicBezTo>
                    <a:cubicBezTo>
                      <a:pt x="43" y="6"/>
                      <a:pt x="43" y="6"/>
                      <a:pt x="43" y="5"/>
                    </a:cubicBezTo>
                    <a:cubicBezTo>
                      <a:pt x="44" y="4"/>
                      <a:pt x="43" y="3"/>
                      <a:pt x="43" y="2"/>
                    </a:cubicBezTo>
                    <a:cubicBezTo>
                      <a:pt x="42" y="3"/>
                      <a:pt x="42" y="3"/>
                      <a:pt x="42" y="3"/>
                    </a:cubicBezTo>
                    <a:cubicBezTo>
                      <a:pt x="41" y="4"/>
                      <a:pt x="41" y="4"/>
                      <a:pt x="40" y="4"/>
                    </a:cubicBezTo>
                    <a:cubicBezTo>
                      <a:pt x="39" y="4"/>
                      <a:pt x="39" y="3"/>
                      <a:pt x="39" y="3"/>
                    </a:cubicBezTo>
                    <a:cubicBezTo>
                      <a:pt x="37" y="2"/>
                      <a:pt x="36" y="2"/>
                      <a:pt x="34" y="1"/>
                    </a:cubicBezTo>
                    <a:cubicBezTo>
                      <a:pt x="33" y="1"/>
                      <a:pt x="33" y="1"/>
                      <a:pt x="31" y="1"/>
                    </a:cubicBezTo>
                    <a:cubicBezTo>
                      <a:pt x="30" y="1"/>
                      <a:pt x="29" y="2"/>
                      <a:pt x="27" y="2"/>
                    </a:cubicBezTo>
                    <a:cubicBezTo>
                      <a:pt x="26" y="2"/>
                      <a:pt x="25" y="2"/>
                      <a:pt x="24" y="3"/>
                    </a:cubicBezTo>
                    <a:cubicBezTo>
                      <a:pt x="23" y="4"/>
                      <a:pt x="23" y="6"/>
                      <a:pt x="21" y="6"/>
                    </a:cubicBezTo>
                    <a:cubicBezTo>
                      <a:pt x="20" y="6"/>
                      <a:pt x="20" y="5"/>
                      <a:pt x="19" y="5"/>
                    </a:cubicBezTo>
                    <a:cubicBezTo>
                      <a:pt x="18" y="4"/>
                      <a:pt x="17" y="4"/>
                      <a:pt x="15" y="5"/>
                    </a:cubicBezTo>
                    <a:cubicBezTo>
                      <a:pt x="14" y="5"/>
                      <a:pt x="14" y="6"/>
                      <a:pt x="13" y="6"/>
                    </a:cubicBezTo>
                    <a:cubicBezTo>
                      <a:pt x="12" y="6"/>
                      <a:pt x="11" y="4"/>
                      <a:pt x="10" y="4"/>
                    </a:cubicBezTo>
                    <a:cubicBezTo>
                      <a:pt x="9" y="3"/>
                      <a:pt x="8" y="3"/>
                      <a:pt x="7" y="3"/>
                    </a:cubicBezTo>
                    <a:cubicBezTo>
                      <a:pt x="5" y="2"/>
                      <a:pt x="4" y="2"/>
                      <a:pt x="3" y="1"/>
                    </a:cubicBezTo>
                    <a:cubicBezTo>
                      <a:pt x="2" y="1"/>
                      <a:pt x="2" y="0"/>
                      <a:pt x="2" y="0"/>
                    </a:cubicBezTo>
                    <a:cubicBezTo>
                      <a:pt x="1" y="0"/>
                      <a:pt x="1" y="0"/>
                      <a:pt x="1" y="0"/>
                    </a:cubicBezTo>
                    <a:cubicBezTo>
                      <a:pt x="1" y="1"/>
                      <a:pt x="0" y="1"/>
                      <a:pt x="0" y="2"/>
                    </a:cubicBezTo>
                    <a:cubicBezTo>
                      <a:pt x="0" y="3"/>
                      <a:pt x="0" y="4"/>
                      <a:pt x="0" y="5"/>
                    </a:cubicBezTo>
                    <a:cubicBezTo>
                      <a:pt x="1" y="7"/>
                      <a:pt x="2" y="7"/>
                      <a:pt x="3" y="9"/>
                    </a:cubicBezTo>
                    <a:cubicBezTo>
                      <a:pt x="3" y="9"/>
                      <a:pt x="3" y="10"/>
                      <a:pt x="3" y="10"/>
                    </a:cubicBezTo>
                    <a:cubicBezTo>
                      <a:pt x="2" y="11"/>
                      <a:pt x="2" y="11"/>
                      <a:pt x="1" y="11"/>
                    </a:cubicBezTo>
                    <a:cubicBezTo>
                      <a:pt x="0" y="12"/>
                      <a:pt x="1" y="14"/>
                      <a:pt x="1" y="16"/>
                    </a:cubicBezTo>
                    <a:cubicBezTo>
                      <a:pt x="1" y="16"/>
                      <a:pt x="1" y="16"/>
                      <a:pt x="1" y="16"/>
                    </a:cubicBezTo>
                    <a:cubicBezTo>
                      <a:pt x="2" y="16"/>
                      <a:pt x="2" y="17"/>
                      <a:pt x="3" y="17"/>
                    </a:cubicBezTo>
                    <a:cubicBezTo>
                      <a:pt x="4" y="18"/>
                      <a:pt x="5" y="18"/>
                      <a:pt x="5" y="20"/>
                    </a:cubicBezTo>
                    <a:cubicBezTo>
                      <a:pt x="6" y="21"/>
                      <a:pt x="5" y="21"/>
                      <a:pt x="5" y="23"/>
                    </a:cubicBezTo>
                    <a:cubicBezTo>
                      <a:pt x="6" y="23"/>
                      <a:pt x="6" y="24"/>
                      <a:pt x="6" y="25"/>
                    </a:cubicBezTo>
                    <a:cubicBezTo>
                      <a:pt x="5" y="25"/>
                      <a:pt x="5" y="25"/>
                      <a:pt x="5" y="25"/>
                    </a:cubicBezTo>
                    <a:cubicBezTo>
                      <a:pt x="7" y="25"/>
                      <a:pt x="8" y="24"/>
                      <a:pt x="10" y="24"/>
                    </a:cubicBezTo>
                    <a:cubicBezTo>
                      <a:pt x="11" y="24"/>
                      <a:pt x="12" y="24"/>
                      <a:pt x="13" y="23"/>
                    </a:cubicBezTo>
                    <a:cubicBezTo>
                      <a:pt x="15" y="23"/>
                      <a:pt x="16" y="23"/>
                      <a:pt x="17" y="23"/>
                    </a:cubicBezTo>
                    <a:cubicBezTo>
                      <a:pt x="18" y="23"/>
                      <a:pt x="18" y="24"/>
                      <a:pt x="19" y="24"/>
                    </a:cubicBezTo>
                    <a:cubicBezTo>
                      <a:pt x="21" y="25"/>
                      <a:pt x="22" y="25"/>
                      <a:pt x="23" y="25"/>
                    </a:cubicBezTo>
                    <a:cubicBezTo>
                      <a:pt x="24" y="25"/>
                      <a:pt x="25" y="26"/>
                      <a:pt x="26" y="25"/>
                    </a:cubicBezTo>
                    <a:cubicBezTo>
                      <a:pt x="27" y="24"/>
                      <a:pt x="27" y="24"/>
                      <a:pt x="27" y="23"/>
                    </a:cubicBezTo>
                    <a:cubicBezTo>
                      <a:pt x="28" y="22"/>
                      <a:pt x="26" y="21"/>
                      <a:pt x="27" y="20"/>
                    </a:cubicBezTo>
                    <a:cubicBezTo>
                      <a:pt x="28" y="20"/>
                      <a:pt x="29" y="20"/>
                      <a:pt x="29" y="20"/>
                    </a:cubicBezTo>
                    <a:cubicBezTo>
                      <a:pt x="30" y="20"/>
                      <a:pt x="30" y="20"/>
                      <a:pt x="30" y="20"/>
                    </a:cubicBezTo>
                    <a:cubicBezTo>
                      <a:pt x="31" y="19"/>
                      <a:pt x="32" y="19"/>
                      <a:pt x="32"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78" name="Freeform 710"/>
              <p:cNvSpPr>
                <a:spLocks/>
              </p:cNvSpPr>
              <p:nvPr/>
            </p:nvSpPr>
            <p:spPr bwMode="auto">
              <a:xfrm>
                <a:off x="3110" y="1650"/>
                <a:ext cx="161" cy="158"/>
              </a:xfrm>
              <a:custGeom>
                <a:avLst/>
                <a:gdLst>
                  <a:gd name="T0" fmla="*/ 1264 w 80"/>
                  <a:gd name="T1" fmla="*/ 880 h 79"/>
                  <a:gd name="T2" fmla="*/ 1167 w 80"/>
                  <a:gd name="T3" fmla="*/ 832 h 79"/>
                  <a:gd name="T4" fmla="*/ 1036 w 80"/>
                  <a:gd name="T5" fmla="*/ 768 h 79"/>
                  <a:gd name="T6" fmla="*/ 1036 w 80"/>
                  <a:gd name="T7" fmla="*/ 688 h 79"/>
                  <a:gd name="T8" fmla="*/ 888 w 80"/>
                  <a:gd name="T9" fmla="*/ 672 h 79"/>
                  <a:gd name="T10" fmla="*/ 823 w 80"/>
                  <a:gd name="T11" fmla="*/ 624 h 79"/>
                  <a:gd name="T12" fmla="*/ 773 w 80"/>
                  <a:gd name="T13" fmla="*/ 528 h 79"/>
                  <a:gd name="T14" fmla="*/ 692 w 80"/>
                  <a:gd name="T15" fmla="*/ 400 h 79"/>
                  <a:gd name="T16" fmla="*/ 588 w 80"/>
                  <a:gd name="T17" fmla="*/ 368 h 79"/>
                  <a:gd name="T18" fmla="*/ 588 w 80"/>
                  <a:gd name="T19" fmla="*/ 224 h 79"/>
                  <a:gd name="T20" fmla="*/ 692 w 80"/>
                  <a:gd name="T21" fmla="*/ 160 h 79"/>
                  <a:gd name="T22" fmla="*/ 741 w 80"/>
                  <a:gd name="T23" fmla="*/ 192 h 79"/>
                  <a:gd name="T24" fmla="*/ 692 w 80"/>
                  <a:gd name="T25" fmla="*/ 80 h 79"/>
                  <a:gd name="T26" fmla="*/ 588 w 80"/>
                  <a:gd name="T27" fmla="*/ 32 h 79"/>
                  <a:gd name="T28" fmla="*/ 457 w 80"/>
                  <a:gd name="T29" fmla="*/ 0 h 79"/>
                  <a:gd name="T30" fmla="*/ 344 w 80"/>
                  <a:gd name="T31" fmla="*/ 0 h 79"/>
                  <a:gd name="T32" fmla="*/ 360 w 80"/>
                  <a:gd name="T33" fmla="*/ 48 h 79"/>
                  <a:gd name="T34" fmla="*/ 260 w 80"/>
                  <a:gd name="T35" fmla="*/ 96 h 79"/>
                  <a:gd name="T36" fmla="*/ 163 w 80"/>
                  <a:gd name="T37" fmla="*/ 112 h 79"/>
                  <a:gd name="T38" fmla="*/ 48 w 80"/>
                  <a:gd name="T39" fmla="*/ 176 h 79"/>
                  <a:gd name="T40" fmla="*/ 32 w 80"/>
                  <a:gd name="T41" fmla="*/ 240 h 79"/>
                  <a:gd name="T42" fmla="*/ 16 w 80"/>
                  <a:gd name="T43" fmla="*/ 304 h 79"/>
                  <a:gd name="T44" fmla="*/ 0 w 80"/>
                  <a:gd name="T45" fmla="*/ 384 h 79"/>
                  <a:gd name="T46" fmla="*/ 64 w 80"/>
                  <a:gd name="T47" fmla="*/ 464 h 79"/>
                  <a:gd name="T48" fmla="*/ 113 w 80"/>
                  <a:gd name="T49" fmla="*/ 448 h 79"/>
                  <a:gd name="T50" fmla="*/ 129 w 80"/>
                  <a:gd name="T51" fmla="*/ 384 h 79"/>
                  <a:gd name="T52" fmla="*/ 227 w 80"/>
                  <a:gd name="T53" fmla="*/ 384 h 79"/>
                  <a:gd name="T54" fmla="*/ 328 w 80"/>
                  <a:gd name="T55" fmla="*/ 416 h 79"/>
                  <a:gd name="T56" fmla="*/ 376 w 80"/>
                  <a:gd name="T57" fmla="*/ 512 h 79"/>
                  <a:gd name="T58" fmla="*/ 457 w 80"/>
                  <a:gd name="T59" fmla="*/ 608 h 79"/>
                  <a:gd name="T60" fmla="*/ 473 w 80"/>
                  <a:gd name="T61" fmla="*/ 672 h 79"/>
                  <a:gd name="T62" fmla="*/ 555 w 80"/>
                  <a:gd name="T63" fmla="*/ 720 h 79"/>
                  <a:gd name="T64" fmla="*/ 660 w 80"/>
                  <a:gd name="T65" fmla="*/ 768 h 79"/>
                  <a:gd name="T66" fmla="*/ 789 w 80"/>
                  <a:gd name="T67" fmla="*/ 800 h 79"/>
                  <a:gd name="T68" fmla="*/ 839 w 80"/>
                  <a:gd name="T69" fmla="*/ 880 h 79"/>
                  <a:gd name="T70" fmla="*/ 936 w 80"/>
                  <a:gd name="T71" fmla="*/ 896 h 79"/>
                  <a:gd name="T72" fmla="*/ 988 w 80"/>
                  <a:gd name="T73" fmla="*/ 976 h 79"/>
                  <a:gd name="T74" fmla="*/ 1053 w 80"/>
                  <a:gd name="T75" fmla="*/ 1040 h 79"/>
                  <a:gd name="T76" fmla="*/ 1069 w 80"/>
                  <a:gd name="T77" fmla="*/ 1136 h 79"/>
                  <a:gd name="T78" fmla="*/ 1036 w 80"/>
                  <a:gd name="T79" fmla="*/ 1184 h 79"/>
                  <a:gd name="T80" fmla="*/ 1069 w 80"/>
                  <a:gd name="T81" fmla="*/ 1264 h 79"/>
                  <a:gd name="T82" fmla="*/ 1135 w 80"/>
                  <a:gd name="T83" fmla="*/ 1168 h 79"/>
                  <a:gd name="T84" fmla="*/ 1183 w 80"/>
                  <a:gd name="T85" fmla="*/ 1120 h 79"/>
                  <a:gd name="T86" fmla="*/ 1151 w 80"/>
                  <a:gd name="T87" fmla="*/ 1024 h 79"/>
                  <a:gd name="T88" fmla="*/ 1101 w 80"/>
                  <a:gd name="T89" fmla="*/ 976 h 79"/>
                  <a:gd name="T90" fmla="*/ 1135 w 80"/>
                  <a:gd name="T91" fmla="*/ 928 h 79"/>
                  <a:gd name="T92" fmla="*/ 1167 w 80"/>
                  <a:gd name="T93" fmla="*/ 896 h 79"/>
                  <a:gd name="T94" fmla="*/ 1248 w 80"/>
                  <a:gd name="T95" fmla="*/ 928 h 79"/>
                  <a:gd name="T96" fmla="*/ 1264 w 80"/>
                  <a:gd name="T97" fmla="*/ 992 h 79"/>
                  <a:gd name="T98" fmla="*/ 1312 w 80"/>
                  <a:gd name="T99" fmla="*/ 912 h 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0"/>
                  <a:gd name="T151" fmla="*/ 0 h 79"/>
                  <a:gd name="T152" fmla="*/ 80 w 80"/>
                  <a:gd name="T153" fmla="*/ 79 h 7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0" h="79">
                    <a:moveTo>
                      <a:pt x="80" y="57"/>
                    </a:moveTo>
                    <a:cubicBezTo>
                      <a:pt x="79" y="56"/>
                      <a:pt x="78" y="56"/>
                      <a:pt x="77" y="55"/>
                    </a:cubicBezTo>
                    <a:cubicBezTo>
                      <a:pt x="75" y="54"/>
                      <a:pt x="74" y="54"/>
                      <a:pt x="73" y="53"/>
                    </a:cubicBezTo>
                    <a:cubicBezTo>
                      <a:pt x="72" y="52"/>
                      <a:pt x="72" y="52"/>
                      <a:pt x="71" y="52"/>
                    </a:cubicBezTo>
                    <a:cubicBezTo>
                      <a:pt x="69" y="51"/>
                      <a:pt x="68" y="50"/>
                      <a:pt x="66" y="49"/>
                    </a:cubicBezTo>
                    <a:cubicBezTo>
                      <a:pt x="65" y="48"/>
                      <a:pt x="63" y="49"/>
                      <a:pt x="63" y="48"/>
                    </a:cubicBezTo>
                    <a:cubicBezTo>
                      <a:pt x="62" y="47"/>
                      <a:pt x="64" y="46"/>
                      <a:pt x="63" y="45"/>
                    </a:cubicBezTo>
                    <a:cubicBezTo>
                      <a:pt x="63" y="44"/>
                      <a:pt x="63" y="44"/>
                      <a:pt x="63" y="43"/>
                    </a:cubicBezTo>
                    <a:cubicBezTo>
                      <a:pt x="62" y="42"/>
                      <a:pt x="60" y="43"/>
                      <a:pt x="59" y="43"/>
                    </a:cubicBezTo>
                    <a:cubicBezTo>
                      <a:pt x="57" y="42"/>
                      <a:pt x="56" y="43"/>
                      <a:pt x="54" y="42"/>
                    </a:cubicBezTo>
                    <a:cubicBezTo>
                      <a:pt x="53" y="42"/>
                      <a:pt x="52" y="42"/>
                      <a:pt x="51" y="41"/>
                    </a:cubicBezTo>
                    <a:cubicBezTo>
                      <a:pt x="50" y="41"/>
                      <a:pt x="50" y="40"/>
                      <a:pt x="50" y="39"/>
                    </a:cubicBezTo>
                    <a:cubicBezTo>
                      <a:pt x="49" y="39"/>
                      <a:pt x="49" y="38"/>
                      <a:pt x="49" y="37"/>
                    </a:cubicBezTo>
                    <a:cubicBezTo>
                      <a:pt x="48" y="36"/>
                      <a:pt x="48" y="35"/>
                      <a:pt x="47" y="33"/>
                    </a:cubicBezTo>
                    <a:cubicBezTo>
                      <a:pt x="47" y="32"/>
                      <a:pt x="46" y="31"/>
                      <a:pt x="45" y="30"/>
                    </a:cubicBezTo>
                    <a:cubicBezTo>
                      <a:pt x="44" y="28"/>
                      <a:pt x="44" y="26"/>
                      <a:pt x="42" y="25"/>
                    </a:cubicBezTo>
                    <a:cubicBezTo>
                      <a:pt x="41" y="25"/>
                      <a:pt x="39" y="25"/>
                      <a:pt x="38" y="25"/>
                    </a:cubicBezTo>
                    <a:cubicBezTo>
                      <a:pt x="37" y="24"/>
                      <a:pt x="37" y="24"/>
                      <a:pt x="36" y="23"/>
                    </a:cubicBezTo>
                    <a:cubicBezTo>
                      <a:pt x="35" y="21"/>
                      <a:pt x="36" y="19"/>
                      <a:pt x="36" y="17"/>
                    </a:cubicBezTo>
                    <a:cubicBezTo>
                      <a:pt x="36" y="16"/>
                      <a:pt x="36" y="15"/>
                      <a:pt x="36" y="14"/>
                    </a:cubicBezTo>
                    <a:cubicBezTo>
                      <a:pt x="37" y="13"/>
                      <a:pt x="38" y="13"/>
                      <a:pt x="39" y="13"/>
                    </a:cubicBezTo>
                    <a:cubicBezTo>
                      <a:pt x="41" y="12"/>
                      <a:pt x="40" y="10"/>
                      <a:pt x="42" y="10"/>
                    </a:cubicBezTo>
                    <a:cubicBezTo>
                      <a:pt x="43" y="10"/>
                      <a:pt x="43" y="11"/>
                      <a:pt x="44" y="12"/>
                    </a:cubicBezTo>
                    <a:cubicBezTo>
                      <a:pt x="45" y="12"/>
                      <a:pt x="45" y="12"/>
                      <a:pt x="45" y="12"/>
                    </a:cubicBezTo>
                    <a:cubicBezTo>
                      <a:pt x="45" y="10"/>
                      <a:pt x="46" y="9"/>
                      <a:pt x="45" y="7"/>
                    </a:cubicBezTo>
                    <a:cubicBezTo>
                      <a:pt x="44" y="6"/>
                      <a:pt x="43" y="6"/>
                      <a:pt x="42" y="5"/>
                    </a:cubicBezTo>
                    <a:cubicBezTo>
                      <a:pt x="41" y="4"/>
                      <a:pt x="41" y="2"/>
                      <a:pt x="40" y="2"/>
                    </a:cubicBezTo>
                    <a:cubicBezTo>
                      <a:pt x="38" y="1"/>
                      <a:pt x="38" y="2"/>
                      <a:pt x="36" y="2"/>
                    </a:cubicBezTo>
                    <a:cubicBezTo>
                      <a:pt x="35" y="2"/>
                      <a:pt x="34" y="1"/>
                      <a:pt x="32" y="1"/>
                    </a:cubicBezTo>
                    <a:cubicBezTo>
                      <a:pt x="31" y="1"/>
                      <a:pt x="30" y="0"/>
                      <a:pt x="28" y="0"/>
                    </a:cubicBezTo>
                    <a:cubicBezTo>
                      <a:pt x="26" y="0"/>
                      <a:pt x="26" y="1"/>
                      <a:pt x="24" y="1"/>
                    </a:cubicBezTo>
                    <a:cubicBezTo>
                      <a:pt x="23" y="1"/>
                      <a:pt x="22" y="0"/>
                      <a:pt x="21" y="0"/>
                    </a:cubicBezTo>
                    <a:cubicBezTo>
                      <a:pt x="22" y="0"/>
                      <a:pt x="22" y="0"/>
                      <a:pt x="22" y="0"/>
                    </a:cubicBezTo>
                    <a:cubicBezTo>
                      <a:pt x="22" y="2"/>
                      <a:pt x="22" y="2"/>
                      <a:pt x="22" y="3"/>
                    </a:cubicBezTo>
                    <a:cubicBezTo>
                      <a:pt x="21" y="5"/>
                      <a:pt x="21" y="5"/>
                      <a:pt x="20" y="6"/>
                    </a:cubicBezTo>
                    <a:cubicBezTo>
                      <a:pt x="18" y="7"/>
                      <a:pt x="17" y="6"/>
                      <a:pt x="16" y="6"/>
                    </a:cubicBezTo>
                    <a:cubicBezTo>
                      <a:pt x="14" y="7"/>
                      <a:pt x="14" y="8"/>
                      <a:pt x="12" y="8"/>
                    </a:cubicBezTo>
                    <a:cubicBezTo>
                      <a:pt x="11" y="8"/>
                      <a:pt x="11" y="7"/>
                      <a:pt x="10" y="7"/>
                    </a:cubicBezTo>
                    <a:cubicBezTo>
                      <a:pt x="8" y="6"/>
                      <a:pt x="8" y="7"/>
                      <a:pt x="6" y="7"/>
                    </a:cubicBezTo>
                    <a:cubicBezTo>
                      <a:pt x="4" y="8"/>
                      <a:pt x="4" y="10"/>
                      <a:pt x="3" y="11"/>
                    </a:cubicBezTo>
                    <a:cubicBezTo>
                      <a:pt x="2" y="12"/>
                      <a:pt x="1" y="12"/>
                      <a:pt x="1" y="13"/>
                    </a:cubicBezTo>
                    <a:cubicBezTo>
                      <a:pt x="1" y="14"/>
                      <a:pt x="1" y="15"/>
                      <a:pt x="2" y="15"/>
                    </a:cubicBezTo>
                    <a:cubicBezTo>
                      <a:pt x="2" y="16"/>
                      <a:pt x="3" y="17"/>
                      <a:pt x="3" y="18"/>
                    </a:cubicBezTo>
                    <a:cubicBezTo>
                      <a:pt x="2" y="19"/>
                      <a:pt x="1" y="18"/>
                      <a:pt x="1" y="19"/>
                    </a:cubicBezTo>
                    <a:cubicBezTo>
                      <a:pt x="0" y="20"/>
                      <a:pt x="0" y="21"/>
                      <a:pt x="0" y="22"/>
                    </a:cubicBezTo>
                    <a:cubicBezTo>
                      <a:pt x="0" y="23"/>
                      <a:pt x="0" y="24"/>
                      <a:pt x="0" y="24"/>
                    </a:cubicBezTo>
                    <a:cubicBezTo>
                      <a:pt x="1" y="25"/>
                      <a:pt x="3" y="23"/>
                      <a:pt x="4" y="24"/>
                    </a:cubicBezTo>
                    <a:cubicBezTo>
                      <a:pt x="5" y="26"/>
                      <a:pt x="4" y="27"/>
                      <a:pt x="4" y="29"/>
                    </a:cubicBezTo>
                    <a:cubicBezTo>
                      <a:pt x="4" y="29"/>
                      <a:pt x="4" y="29"/>
                      <a:pt x="4" y="29"/>
                    </a:cubicBezTo>
                    <a:cubicBezTo>
                      <a:pt x="5" y="29"/>
                      <a:pt x="6" y="29"/>
                      <a:pt x="7" y="28"/>
                    </a:cubicBezTo>
                    <a:cubicBezTo>
                      <a:pt x="8" y="28"/>
                      <a:pt x="8" y="27"/>
                      <a:pt x="8" y="26"/>
                    </a:cubicBezTo>
                    <a:cubicBezTo>
                      <a:pt x="9" y="25"/>
                      <a:pt x="8" y="25"/>
                      <a:pt x="8" y="24"/>
                    </a:cubicBezTo>
                    <a:cubicBezTo>
                      <a:pt x="9" y="23"/>
                      <a:pt x="10" y="23"/>
                      <a:pt x="11" y="24"/>
                    </a:cubicBezTo>
                    <a:cubicBezTo>
                      <a:pt x="13" y="24"/>
                      <a:pt x="13" y="24"/>
                      <a:pt x="14" y="24"/>
                    </a:cubicBezTo>
                    <a:cubicBezTo>
                      <a:pt x="15" y="25"/>
                      <a:pt x="16" y="25"/>
                      <a:pt x="17" y="25"/>
                    </a:cubicBezTo>
                    <a:cubicBezTo>
                      <a:pt x="18" y="26"/>
                      <a:pt x="19" y="26"/>
                      <a:pt x="20" y="26"/>
                    </a:cubicBezTo>
                    <a:cubicBezTo>
                      <a:pt x="21" y="27"/>
                      <a:pt x="21" y="27"/>
                      <a:pt x="21" y="28"/>
                    </a:cubicBezTo>
                    <a:cubicBezTo>
                      <a:pt x="22" y="30"/>
                      <a:pt x="23" y="31"/>
                      <a:pt x="23" y="32"/>
                    </a:cubicBezTo>
                    <a:cubicBezTo>
                      <a:pt x="24" y="33"/>
                      <a:pt x="24" y="34"/>
                      <a:pt x="25" y="36"/>
                    </a:cubicBezTo>
                    <a:cubicBezTo>
                      <a:pt x="26" y="37"/>
                      <a:pt x="27" y="37"/>
                      <a:pt x="28" y="38"/>
                    </a:cubicBezTo>
                    <a:cubicBezTo>
                      <a:pt x="28" y="39"/>
                      <a:pt x="28" y="39"/>
                      <a:pt x="28" y="39"/>
                    </a:cubicBezTo>
                    <a:cubicBezTo>
                      <a:pt x="29" y="40"/>
                      <a:pt x="29" y="41"/>
                      <a:pt x="29" y="42"/>
                    </a:cubicBezTo>
                    <a:cubicBezTo>
                      <a:pt x="31" y="43"/>
                      <a:pt x="32" y="42"/>
                      <a:pt x="33" y="43"/>
                    </a:cubicBezTo>
                    <a:cubicBezTo>
                      <a:pt x="34" y="43"/>
                      <a:pt x="33" y="44"/>
                      <a:pt x="34" y="45"/>
                    </a:cubicBezTo>
                    <a:cubicBezTo>
                      <a:pt x="35" y="46"/>
                      <a:pt x="36" y="46"/>
                      <a:pt x="37" y="47"/>
                    </a:cubicBezTo>
                    <a:cubicBezTo>
                      <a:pt x="38" y="47"/>
                      <a:pt x="39" y="48"/>
                      <a:pt x="40" y="48"/>
                    </a:cubicBezTo>
                    <a:cubicBezTo>
                      <a:pt x="41" y="49"/>
                      <a:pt x="42" y="49"/>
                      <a:pt x="43" y="50"/>
                    </a:cubicBezTo>
                    <a:cubicBezTo>
                      <a:pt x="45" y="50"/>
                      <a:pt x="46" y="49"/>
                      <a:pt x="48" y="50"/>
                    </a:cubicBezTo>
                    <a:cubicBezTo>
                      <a:pt x="49" y="51"/>
                      <a:pt x="48" y="53"/>
                      <a:pt x="49" y="54"/>
                    </a:cubicBezTo>
                    <a:cubicBezTo>
                      <a:pt x="50" y="55"/>
                      <a:pt x="51" y="55"/>
                      <a:pt x="51" y="55"/>
                    </a:cubicBezTo>
                    <a:cubicBezTo>
                      <a:pt x="53" y="56"/>
                      <a:pt x="54" y="55"/>
                      <a:pt x="55" y="55"/>
                    </a:cubicBezTo>
                    <a:cubicBezTo>
                      <a:pt x="56" y="55"/>
                      <a:pt x="56" y="55"/>
                      <a:pt x="57" y="56"/>
                    </a:cubicBezTo>
                    <a:cubicBezTo>
                      <a:pt x="58" y="56"/>
                      <a:pt x="56" y="58"/>
                      <a:pt x="57" y="59"/>
                    </a:cubicBezTo>
                    <a:cubicBezTo>
                      <a:pt x="57" y="60"/>
                      <a:pt x="59" y="60"/>
                      <a:pt x="60" y="61"/>
                    </a:cubicBezTo>
                    <a:cubicBezTo>
                      <a:pt x="61" y="62"/>
                      <a:pt x="62" y="62"/>
                      <a:pt x="63" y="63"/>
                    </a:cubicBezTo>
                    <a:cubicBezTo>
                      <a:pt x="63" y="64"/>
                      <a:pt x="64" y="64"/>
                      <a:pt x="64" y="65"/>
                    </a:cubicBezTo>
                    <a:cubicBezTo>
                      <a:pt x="65" y="66"/>
                      <a:pt x="65" y="67"/>
                      <a:pt x="65" y="68"/>
                    </a:cubicBezTo>
                    <a:cubicBezTo>
                      <a:pt x="65" y="69"/>
                      <a:pt x="66" y="70"/>
                      <a:pt x="65" y="71"/>
                    </a:cubicBezTo>
                    <a:cubicBezTo>
                      <a:pt x="64" y="71"/>
                      <a:pt x="64" y="71"/>
                      <a:pt x="63" y="71"/>
                    </a:cubicBezTo>
                    <a:cubicBezTo>
                      <a:pt x="62" y="72"/>
                      <a:pt x="63" y="73"/>
                      <a:pt x="63" y="74"/>
                    </a:cubicBezTo>
                    <a:cubicBezTo>
                      <a:pt x="62" y="75"/>
                      <a:pt x="62" y="75"/>
                      <a:pt x="62" y="76"/>
                    </a:cubicBezTo>
                    <a:cubicBezTo>
                      <a:pt x="62" y="78"/>
                      <a:pt x="63" y="79"/>
                      <a:pt x="65" y="79"/>
                    </a:cubicBezTo>
                    <a:cubicBezTo>
                      <a:pt x="65" y="79"/>
                      <a:pt x="66" y="77"/>
                      <a:pt x="67" y="76"/>
                    </a:cubicBezTo>
                    <a:cubicBezTo>
                      <a:pt x="68" y="75"/>
                      <a:pt x="68" y="74"/>
                      <a:pt x="69" y="73"/>
                    </a:cubicBezTo>
                    <a:cubicBezTo>
                      <a:pt x="69" y="72"/>
                      <a:pt x="69" y="71"/>
                      <a:pt x="70" y="70"/>
                    </a:cubicBezTo>
                    <a:cubicBezTo>
                      <a:pt x="71" y="70"/>
                      <a:pt x="71" y="70"/>
                      <a:pt x="72" y="70"/>
                    </a:cubicBezTo>
                    <a:cubicBezTo>
                      <a:pt x="74" y="69"/>
                      <a:pt x="74" y="67"/>
                      <a:pt x="72" y="65"/>
                    </a:cubicBezTo>
                    <a:cubicBezTo>
                      <a:pt x="72" y="64"/>
                      <a:pt x="71" y="64"/>
                      <a:pt x="70" y="64"/>
                    </a:cubicBezTo>
                    <a:cubicBezTo>
                      <a:pt x="69" y="63"/>
                      <a:pt x="68" y="64"/>
                      <a:pt x="68" y="63"/>
                    </a:cubicBezTo>
                    <a:cubicBezTo>
                      <a:pt x="67" y="62"/>
                      <a:pt x="67" y="62"/>
                      <a:pt x="67" y="61"/>
                    </a:cubicBezTo>
                    <a:cubicBezTo>
                      <a:pt x="67" y="61"/>
                      <a:pt x="68" y="60"/>
                      <a:pt x="68" y="60"/>
                    </a:cubicBezTo>
                    <a:cubicBezTo>
                      <a:pt x="68" y="59"/>
                      <a:pt x="69" y="59"/>
                      <a:pt x="69" y="58"/>
                    </a:cubicBezTo>
                    <a:cubicBezTo>
                      <a:pt x="70" y="57"/>
                      <a:pt x="69" y="57"/>
                      <a:pt x="70" y="56"/>
                    </a:cubicBezTo>
                    <a:cubicBezTo>
                      <a:pt x="70" y="56"/>
                      <a:pt x="70" y="56"/>
                      <a:pt x="71" y="56"/>
                    </a:cubicBezTo>
                    <a:cubicBezTo>
                      <a:pt x="72" y="56"/>
                      <a:pt x="72" y="56"/>
                      <a:pt x="73" y="57"/>
                    </a:cubicBezTo>
                    <a:cubicBezTo>
                      <a:pt x="74" y="57"/>
                      <a:pt x="75" y="57"/>
                      <a:pt x="76" y="58"/>
                    </a:cubicBezTo>
                    <a:cubicBezTo>
                      <a:pt x="76" y="59"/>
                      <a:pt x="75" y="60"/>
                      <a:pt x="76" y="61"/>
                    </a:cubicBezTo>
                    <a:cubicBezTo>
                      <a:pt x="76" y="61"/>
                      <a:pt x="76" y="61"/>
                      <a:pt x="77" y="62"/>
                    </a:cubicBezTo>
                    <a:cubicBezTo>
                      <a:pt x="78" y="62"/>
                      <a:pt x="79" y="60"/>
                      <a:pt x="80" y="60"/>
                    </a:cubicBezTo>
                    <a:cubicBezTo>
                      <a:pt x="80" y="59"/>
                      <a:pt x="80" y="58"/>
                      <a:pt x="80" y="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79" name="Freeform 711"/>
              <p:cNvSpPr>
                <a:spLocks/>
              </p:cNvSpPr>
              <p:nvPr/>
            </p:nvSpPr>
            <p:spPr bwMode="auto">
              <a:xfrm>
                <a:off x="2890" y="173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80" name="Freeform 712"/>
              <p:cNvSpPr>
                <a:spLocks/>
              </p:cNvSpPr>
              <p:nvPr/>
            </p:nvSpPr>
            <p:spPr bwMode="auto">
              <a:xfrm>
                <a:off x="2884" y="1704"/>
                <a:ext cx="176" cy="134"/>
              </a:xfrm>
              <a:custGeom>
                <a:avLst/>
                <a:gdLst>
                  <a:gd name="T0" fmla="*/ 1408 w 88"/>
                  <a:gd name="T1" fmla="*/ 224 h 67"/>
                  <a:gd name="T2" fmla="*/ 1376 w 88"/>
                  <a:gd name="T3" fmla="*/ 192 h 67"/>
                  <a:gd name="T4" fmla="*/ 1296 w 88"/>
                  <a:gd name="T5" fmla="*/ 208 h 67"/>
                  <a:gd name="T6" fmla="*/ 1200 w 88"/>
                  <a:gd name="T7" fmla="*/ 176 h 67"/>
                  <a:gd name="T8" fmla="*/ 1120 w 88"/>
                  <a:gd name="T9" fmla="*/ 144 h 67"/>
                  <a:gd name="T10" fmla="*/ 1040 w 88"/>
                  <a:gd name="T11" fmla="*/ 144 h 67"/>
                  <a:gd name="T12" fmla="*/ 960 w 88"/>
                  <a:gd name="T13" fmla="*/ 112 h 67"/>
                  <a:gd name="T14" fmla="*/ 880 w 88"/>
                  <a:gd name="T15" fmla="*/ 80 h 67"/>
                  <a:gd name="T16" fmla="*/ 848 w 88"/>
                  <a:gd name="T17" fmla="*/ 32 h 67"/>
                  <a:gd name="T18" fmla="*/ 736 w 88"/>
                  <a:gd name="T19" fmla="*/ 64 h 67"/>
                  <a:gd name="T20" fmla="*/ 672 w 88"/>
                  <a:gd name="T21" fmla="*/ 48 h 67"/>
                  <a:gd name="T22" fmla="*/ 528 w 88"/>
                  <a:gd name="T23" fmla="*/ 64 h 67"/>
                  <a:gd name="T24" fmla="*/ 416 w 88"/>
                  <a:gd name="T25" fmla="*/ 32 h 67"/>
                  <a:gd name="T26" fmla="*/ 272 w 88"/>
                  <a:gd name="T27" fmla="*/ 32 h 67"/>
                  <a:gd name="T28" fmla="*/ 176 w 88"/>
                  <a:gd name="T29" fmla="*/ 0 h 67"/>
                  <a:gd name="T30" fmla="*/ 112 w 88"/>
                  <a:gd name="T31" fmla="*/ 64 h 67"/>
                  <a:gd name="T32" fmla="*/ 16 w 88"/>
                  <a:gd name="T33" fmla="*/ 80 h 67"/>
                  <a:gd name="T34" fmla="*/ 32 w 88"/>
                  <a:gd name="T35" fmla="*/ 176 h 67"/>
                  <a:gd name="T36" fmla="*/ 48 w 88"/>
                  <a:gd name="T37" fmla="*/ 272 h 67"/>
                  <a:gd name="T38" fmla="*/ 96 w 88"/>
                  <a:gd name="T39" fmla="*/ 224 h 67"/>
                  <a:gd name="T40" fmla="*/ 144 w 88"/>
                  <a:gd name="T41" fmla="*/ 224 h 67"/>
                  <a:gd name="T42" fmla="*/ 192 w 88"/>
                  <a:gd name="T43" fmla="*/ 256 h 67"/>
                  <a:gd name="T44" fmla="*/ 256 w 88"/>
                  <a:gd name="T45" fmla="*/ 256 h 67"/>
                  <a:gd name="T46" fmla="*/ 304 w 88"/>
                  <a:gd name="T47" fmla="*/ 256 h 67"/>
                  <a:gd name="T48" fmla="*/ 336 w 88"/>
                  <a:gd name="T49" fmla="*/ 336 h 67"/>
                  <a:gd name="T50" fmla="*/ 272 w 88"/>
                  <a:gd name="T51" fmla="*/ 368 h 67"/>
                  <a:gd name="T52" fmla="*/ 272 w 88"/>
                  <a:gd name="T53" fmla="*/ 480 h 67"/>
                  <a:gd name="T54" fmla="*/ 256 w 88"/>
                  <a:gd name="T55" fmla="*/ 544 h 67"/>
                  <a:gd name="T56" fmla="*/ 224 w 88"/>
                  <a:gd name="T57" fmla="*/ 576 h 67"/>
                  <a:gd name="T58" fmla="*/ 240 w 88"/>
                  <a:gd name="T59" fmla="*/ 624 h 67"/>
                  <a:gd name="T60" fmla="*/ 224 w 88"/>
                  <a:gd name="T61" fmla="*/ 672 h 67"/>
                  <a:gd name="T62" fmla="*/ 224 w 88"/>
                  <a:gd name="T63" fmla="*/ 720 h 67"/>
                  <a:gd name="T64" fmla="*/ 256 w 88"/>
                  <a:gd name="T65" fmla="*/ 768 h 67"/>
                  <a:gd name="T66" fmla="*/ 192 w 88"/>
                  <a:gd name="T67" fmla="*/ 816 h 67"/>
                  <a:gd name="T68" fmla="*/ 192 w 88"/>
                  <a:gd name="T69" fmla="*/ 896 h 67"/>
                  <a:gd name="T70" fmla="*/ 272 w 88"/>
                  <a:gd name="T71" fmla="*/ 928 h 67"/>
                  <a:gd name="T72" fmla="*/ 272 w 88"/>
                  <a:gd name="T73" fmla="*/ 992 h 67"/>
                  <a:gd name="T74" fmla="*/ 352 w 88"/>
                  <a:gd name="T75" fmla="*/ 1072 h 67"/>
                  <a:gd name="T76" fmla="*/ 416 w 88"/>
                  <a:gd name="T77" fmla="*/ 1008 h 67"/>
                  <a:gd name="T78" fmla="*/ 512 w 88"/>
                  <a:gd name="T79" fmla="*/ 992 h 67"/>
                  <a:gd name="T80" fmla="*/ 704 w 88"/>
                  <a:gd name="T81" fmla="*/ 976 h 67"/>
                  <a:gd name="T82" fmla="*/ 800 w 88"/>
                  <a:gd name="T83" fmla="*/ 944 h 67"/>
                  <a:gd name="T84" fmla="*/ 848 w 88"/>
                  <a:gd name="T85" fmla="*/ 880 h 67"/>
                  <a:gd name="T86" fmla="*/ 944 w 88"/>
                  <a:gd name="T87" fmla="*/ 864 h 67"/>
                  <a:gd name="T88" fmla="*/ 960 w 88"/>
                  <a:gd name="T89" fmla="*/ 800 h 67"/>
                  <a:gd name="T90" fmla="*/ 1008 w 88"/>
                  <a:gd name="T91" fmla="*/ 752 h 67"/>
                  <a:gd name="T92" fmla="*/ 1056 w 88"/>
                  <a:gd name="T93" fmla="*/ 720 h 67"/>
                  <a:gd name="T94" fmla="*/ 1104 w 88"/>
                  <a:gd name="T95" fmla="*/ 656 h 67"/>
                  <a:gd name="T96" fmla="*/ 1056 w 88"/>
                  <a:gd name="T97" fmla="*/ 592 h 67"/>
                  <a:gd name="T98" fmla="*/ 1072 w 88"/>
                  <a:gd name="T99" fmla="*/ 544 h 67"/>
                  <a:gd name="T100" fmla="*/ 1072 w 88"/>
                  <a:gd name="T101" fmla="*/ 528 h 67"/>
                  <a:gd name="T102" fmla="*/ 1120 w 88"/>
                  <a:gd name="T103" fmla="*/ 400 h 67"/>
                  <a:gd name="T104" fmla="*/ 1280 w 88"/>
                  <a:gd name="T105" fmla="*/ 336 h 67"/>
                  <a:gd name="T106" fmla="*/ 1376 w 88"/>
                  <a:gd name="T107" fmla="*/ 288 h 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8"/>
                  <a:gd name="T163" fmla="*/ 0 h 67"/>
                  <a:gd name="T164" fmla="*/ 88 w 88"/>
                  <a:gd name="T165" fmla="*/ 67 h 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8" h="67">
                    <a:moveTo>
                      <a:pt x="86" y="18"/>
                    </a:moveTo>
                    <a:cubicBezTo>
                      <a:pt x="87" y="16"/>
                      <a:pt x="87" y="15"/>
                      <a:pt x="88" y="14"/>
                    </a:cubicBezTo>
                    <a:cubicBezTo>
                      <a:pt x="88" y="13"/>
                      <a:pt x="87" y="12"/>
                      <a:pt x="87" y="12"/>
                    </a:cubicBezTo>
                    <a:cubicBezTo>
                      <a:pt x="86" y="12"/>
                      <a:pt x="86" y="12"/>
                      <a:pt x="86" y="12"/>
                    </a:cubicBezTo>
                    <a:cubicBezTo>
                      <a:pt x="85" y="13"/>
                      <a:pt x="84" y="14"/>
                      <a:pt x="83" y="13"/>
                    </a:cubicBezTo>
                    <a:cubicBezTo>
                      <a:pt x="82" y="13"/>
                      <a:pt x="82" y="13"/>
                      <a:pt x="81" y="13"/>
                    </a:cubicBezTo>
                    <a:cubicBezTo>
                      <a:pt x="80" y="12"/>
                      <a:pt x="79" y="13"/>
                      <a:pt x="78" y="12"/>
                    </a:cubicBezTo>
                    <a:cubicBezTo>
                      <a:pt x="77" y="12"/>
                      <a:pt x="76" y="11"/>
                      <a:pt x="75" y="11"/>
                    </a:cubicBezTo>
                    <a:cubicBezTo>
                      <a:pt x="74" y="10"/>
                      <a:pt x="74" y="10"/>
                      <a:pt x="73" y="9"/>
                    </a:cubicBezTo>
                    <a:cubicBezTo>
                      <a:pt x="72" y="9"/>
                      <a:pt x="71" y="9"/>
                      <a:pt x="70" y="9"/>
                    </a:cubicBezTo>
                    <a:cubicBezTo>
                      <a:pt x="69" y="9"/>
                      <a:pt x="68" y="9"/>
                      <a:pt x="67" y="9"/>
                    </a:cubicBezTo>
                    <a:cubicBezTo>
                      <a:pt x="66" y="8"/>
                      <a:pt x="66" y="9"/>
                      <a:pt x="65" y="9"/>
                    </a:cubicBezTo>
                    <a:cubicBezTo>
                      <a:pt x="64" y="9"/>
                      <a:pt x="63" y="9"/>
                      <a:pt x="62" y="9"/>
                    </a:cubicBezTo>
                    <a:cubicBezTo>
                      <a:pt x="61" y="8"/>
                      <a:pt x="61" y="7"/>
                      <a:pt x="60" y="7"/>
                    </a:cubicBezTo>
                    <a:cubicBezTo>
                      <a:pt x="59" y="6"/>
                      <a:pt x="58" y="6"/>
                      <a:pt x="57" y="6"/>
                    </a:cubicBezTo>
                    <a:cubicBezTo>
                      <a:pt x="56" y="6"/>
                      <a:pt x="56" y="5"/>
                      <a:pt x="55" y="5"/>
                    </a:cubicBezTo>
                    <a:cubicBezTo>
                      <a:pt x="54" y="4"/>
                      <a:pt x="54" y="4"/>
                      <a:pt x="54" y="3"/>
                    </a:cubicBezTo>
                    <a:cubicBezTo>
                      <a:pt x="53" y="2"/>
                      <a:pt x="53" y="2"/>
                      <a:pt x="53" y="2"/>
                    </a:cubicBezTo>
                    <a:cubicBezTo>
                      <a:pt x="52" y="3"/>
                      <a:pt x="51" y="4"/>
                      <a:pt x="50" y="4"/>
                    </a:cubicBezTo>
                    <a:cubicBezTo>
                      <a:pt x="49" y="4"/>
                      <a:pt x="48" y="4"/>
                      <a:pt x="46" y="4"/>
                    </a:cubicBezTo>
                    <a:cubicBezTo>
                      <a:pt x="45" y="4"/>
                      <a:pt x="44" y="5"/>
                      <a:pt x="43" y="4"/>
                    </a:cubicBezTo>
                    <a:cubicBezTo>
                      <a:pt x="42" y="4"/>
                      <a:pt x="42" y="3"/>
                      <a:pt x="42" y="3"/>
                    </a:cubicBezTo>
                    <a:cubicBezTo>
                      <a:pt x="40" y="2"/>
                      <a:pt x="40" y="4"/>
                      <a:pt x="38" y="4"/>
                    </a:cubicBezTo>
                    <a:cubicBezTo>
                      <a:pt x="36" y="5"/>
                      <a:pt x="35" y="5"/>
                      <a:pt x="33" y="4"/>
                    </a:cubicBezTo>
                    <a:cubicBezTo>
                      <a:pt x="31" y="4"/>
                      <a:pt x="31" y="4"/>
                      <a:pt x="29" y="3"/>
                    </a:cubicBezTo>
                    <a:cubicBezTo>
                      <a:pt x="28" y="2"/>
                      <a:pt x="27" y="2"/>
                      <a:pt x="26" y="2"/>
                    </a:cubicBezTo>
                    <a:cubicBezTo>
                      <a:pt x="25" y="1"/>
                      <a:pt x="24" y="2"/>
                      <a:pt x="23" y="2"/>
                    </a:cubicBezTo>
                    <a:cubicBezTo>
                      <a:pt x="21" y="2"/>
                      <a:pt x="19" y="2"/>
                      <a:pt x="17" y="2"/>
                    </a:cubicBezTo>
                    <a:cubicBezTo>
                      <a:pt x="16" y="2"/>
                      <a:pt x="15" y="2"/>
                      <a:pt x="14" y="2"/>
                    </a:cubicBezTo>
                    <a:cubicBezTo>
                      <a:pt x="13" y="2"/>
                      <a:pt x="13" y="0"/>
                      <a:pt x="11" y="0"/>
                    </a:cubicBezTo>
                    <a:cubicBezTo>
                      <a:pt x="10" y="0"/>
                      <a:pt x="10" y="1"/>
                      <a:pt x="9" y="1"/>
                    </a:cubicBezTo>
                    <a:cubicBezTo>
                      <a:pt x="8" y="2"/>
                      <a:pt x="9" y="3"/>
                      <a:pt x="7" y="4"/>
                    </a:cubicBezTo>
                    <a:cubicBezTo>
                      <a:pt x="6" y="5"/>
                      <a:pt x="6" y="4"/>
                      <a:pt x="5" y="4"/>
                    </a:cubicBezTo>
                    <a:cubicBezTo>
                      <a:pt x="3" y="4"/>
                      <a:pt x="2" y="4"/>
                      <a:pt x="1" y="5"/>
                    </a:cubicBezTo>
                    <a:cubicBezTo>
                      <a:pt x="0" y="6"/>
                      <a:pt x="0" y="7"/>
                      <a:pt x="0" y="9"/>
                    </a:cubicBezTo>
                    <a:cubicBezTo>
                      <a:pt x="1" y="10"/>
                      <a:pt x="2" y="10"/>
                      <a:pt x="2" y="11"/>
                    </a:cubicBezTo>
                    <a:cubicBezTo>
                      <a:pt x="3" y="12"/>
                      <a:pt x="3" y="13"/>
                      <a:pt x="4" y="14"/>
                    </a:cubicBezTo>
                    <a:cubicBezTo>
                      <a:pt x="4" y="15"/>
                      <a:pt x="3" y="16"/>
                      <a:pt x="3" y="17"/>
                    </a:cubicBezTo>
                    <a:cubicBezTo>
                      <a:pt x="3" y="17"/>
                      <a:pt x="4" y="17"/>
                      <a:pt x="5" y="17"/>
                    </a:cubicBezTo>
                    <a:cubicBezTo>
                      <a:pt x="6" y="17"/>
                      <a:pt x="5" y="15"/>
                      <a:pt x="6" y="14"/>
                    </a:cubicBezTo>
                    <a:cubicBezTo>
                      <a:pt x="6" y="14"/>
                      <a:pt x="6" y="13"/>
                      <a:pt x="7" y="13"/>
                    </a:cubicBezTo>
                    <a:cubicBezTo>
                      <a:pt x="8" y="13"/>
                      <a:pt x="9" y="14"/>
                      <a:pt x="9" y="14"/>
                    </a:cubicBezTo>
                    <a:cubicBezTo>
                      <a:pt x="10" y="15"/>
                      <a:pt x="9" y="16"/>
                      <a:pt x="10" y="16"/>
                    </a:cubicBezTo>
                    <a:cubicBezTo>
                      <a:pt x="10" y="17"/>
                      <a:pt x="11" y="16"/>
                      <a:pt x="12" y="16"/>
                    </a:cubicBezTo>
                    <a:cubicBezTo>
                      <a:pt x="12" y="16"/>
                      <a:pt x="13" y="17"/>
                      <a:pt x="13" y="17"/>
                    </a:cubicBezTo>
                    <a:cubicBezTo>
                      <a:pt x="14" y="17"/>
                      <a:pt x="15" y="17"/>
                      <a:pt x="16" y="16"/>
                    </a:cubicBezTo>
                    <a:cubicBezTo>
                      <a:pt x="17" y="16"/>
                      <a:pt x="17" y="14"/>
                      <a:pt x="18" y="15"/>
                    </a:cubicBezTo>
                    <a:cubicBezTo>
                      <a:pt x="18" y="15"/>
                      <a:pt x="18" y="16"/>
                      <a:pt x="19" y="16"/>
                    </a:cubicBezTo>
                    <a:cubicBezTo>
                      <a:pt x="19" y="17"/>
                      <a:pt x="20" y="16"/>
                      <a:pt x="21" y="17"/>
                    </a:cubicBezTo>
                    <a:cubicBezTo>
                      <a:pt x="22" y="18"/>
                      <a:pt x="22" y="20"/>
                      <a:pt x="21" y="21"/>
                    </a:cubicBezTo>
                    <a:cubicBezTo>
                      <a:pt x="21" y="22"/>
                      <a:pt x="20" y="21"/>
                      <a:pt x="19" y="22"/>
                    </a:cubicBezTo>
                    <a:cubicBezTo>
                      <a:pt x="18" y="22"/>
                      <a:pt x="17" y="22"/>
                      <a:pt x="17" y="23"/>
                    </a:cubicBezTo>
                    <a:cubicBezTo>
                      <a:pt x="16" y="24"/>
                      <a:pt x="17" y="25"/>
                      <a:pt x="17" y="27"/>
                    </a:cubicBezTo>
                    <a:cubicBezTo>
                      <a:pt x="17" y="28"/>
                      <a:pt x="17" y="29"/>
                      <a:pt x="17" y="30"/>
                    </a:cubicBezTo>
                    <a:cubicBezTo>
                      <a:pt x="17" y="31"/>
                      <a:pt x="17" y="32"/>
                      <a:pt x="16" y="32"/>
                    </a:cubicBezTo>
                    <a:cubicBezTo>
                      <a:pt x="16" y="33"/>
                      <a:pt x="16" y="33"/>
                      <a:pt x="16" y="34"/>
                    </a:cubicBezTo>
                    <a:cubicBezTo>
                      <a:pt x="16" y="34"/>
                      <a:pt x="15" y="34"/>
                      <a:pt x="15" y="35"/>
                    </a:cubicBezTo>
                    <a:cubicBezTo>
                      <a:pt x="15" y="35"/>
                      <a:pt x="14" y="35"/>
                      <a:pt x="14" y="36"/>
                    </a:cubicBezTo>
                    <a:cubicBezTo>
                      <a:pt x="13" y="36"/>
                      <a:pt x="13" y="37"/>
                      <a:pt x="14" y="38"/>
                    </a:cubicBezTo>
                    <a:cubicBezTo>
                      <a:pt x="14" y="39"/>
                      <a:pt x="15" y="39"/>
                      <a:pt x="15" y="39"/>
                    </a:cubicBezTo>
                    <a:cubicBezTo>
                      <a:pt x="16" y="40"/>
                      <a:pt x="17" y="40"/>
                      <a:pt x="17" y="41"/>
                    </a:cubicBezTo>
                    <a:cubicBezTo>
                      <a:pt x="16" y="42"/>
                      <a:pt x="15" y="41"/>
                      <a:pt x="14" y="42"/>
                    </a:cubicBezTo>
                    <a:cubicBezTo>
                      <a:pt x="14" y="43"/>
                      <a:pt x="14" y="43"/>
                      <a:pt x="14" y="43"/>
                    </a:cubicBezTo>
                    <a:cubicBezTo>
                      <a:pt x="13" y="44"/>
                      <a:pt x="13" y="45"/>
                      <a:pt x="14" y="45"/>
                    </a:cubicBezTo>
                    <a:cubicBezTo>
                      <a:pt x="14" y="46"/>
                      <a:pt x="14" y="47"/>
                      <a:pt x="14" y="47"/>
                    </a:cubicBezTo>
                    <a:cubicBezTo>
                      <a:pt x="15" y="48"/>
                      <a:pt x="16" y="47"/>
                      <a:pt x="16" y="48"/>
                    </a:cubicBezTo>
                    <a:cubicBezTo>
                      <a:pt x="17" y="49"/>
                      <a:pt x="14" y="49"/>
                      <a:pt x="14" y="50"/>
                    </a:cubicBezTo>
                    <a:cubicBezTo>
                      <a:pt x="13" y="50"/>
                      <a:pt x="13" y="51"/>
                      <a:pt x="12" y="51"/>
                    </a:cubicBezTo>
                    <a:cubicBezTo>
                      <a:pt x="11" y="53"/>
                      <a:pt x="12" y="54"/>
                      <a:pt x="12" y="56"/>
                    </a:cubicBezTo>
                    <a:cubicBezTo>
                      <a:pt x="12" y="56"/>
                      <a:pt x="12" y="56"/>
                      <a:pt x="12" y="56"/>
                    </a:cubicBezTo>
                    <a:cubicBezTo>
                      <a:pt x="13" y="56"/>
                      <a:pt x="14" y="56"/>
                      <a:pt x="15" y="56"/>
                    </a:cubicBezTo>
                    <a:cubicBezTo>
                      <a:pt x="16" y="57"/>
                      <a:pt x="16" y="57"/>
                      <a:pt x="17" y="58"/>
                    </a:cubicBezTo>
                    <a:cubicBezTo>
                      <a:pt x="17" y="59"/>
                      <a:pt x="17" y="59"/>
                      <a:pt x="17" y="60"/>
                    </a:cubicBezTo>
                    <a:cubicBezTo>
                      <a:pt x="17" y="61"/>
                      <a:pt x="17" y="62"/>
                      <a:pt x="17" y="62"/>
                    </a:cubicBezTo>
                    <a:cubicBezTo>
                      <a:pt x="18" y="64"/>
                      <a:pt x="19" y="64"/>
                      <a:pt x="20" y="65"/>
                    </a:cubicBezTo>
                    <a:cubicBezTo>
                      <a:pt x="21" y="65"/>
                      <a:pt x="21" y="67"/>
                      <a:pt x="22" y="67"/>
                    </a:cubicBezTo>
                    <a:cubicBezTo>
                      <a:pt x="23" y="67"/>
                      <a:pt x="23" y="66"/>
                      <a:pt x="24" y="65"/>
                    </a:cubicBezTo>
                    <a:cubicBezTo>
                      <a:pt x="25" y="65"/>
                      <a:pt x="25" y="64"/>
                      <a:pt x="26" y="63"/>
                    </a:cubicBezTo>
                    <a:cubicBezTo>
                      <a:pt x="27" y="63"/>
                      <a:pt x="27" y="63"/>
                      <a:pt x="28" y="63"/>
                    </a:cubicBezTo>
                    <a:cubicBezTo>
                      <a:pt x="30" y="62"/>
                      <a:pt x="31" y="62"/>
                      <a:pt x="32" y="62"/>
                    </a:cubicBezTo>
                    <a:cubicBezTo>
                      <a:pt x="34" y="61"/>
                      <a:pt x="36" y="62"/>
                      <a:pt x="38" y="62"/>
                    </a:cubicBezTo>
                    <a:cubicBezTo>
                      <a:pt x="41" y="62"/>
                      <a:pt x="42" y="62"/>
                      <a:pt x="44" y="61"/>
                    </a:cubicBezTo>
                    <a:cubicBezTo>
                      <a:pt x="46" y="61"/>
                      <a:pt x="48" y="63"/>
                      <a:pt x="49" y="61"/>
                    </a:cubicBezTo>
                    <a:cubicBezTo>
                      <a:pt x="50" y="60"/>
                      <a:pt x="50" y="60"/>
                      <a:pt x="50" y="59"/>
                    </a:cubicBezTo>
                    <a:cubicBezTo>
                      <a:pt x="50" y="58"/>
                      <a:pt x="50" y="57"/>
                      <a:pt x="51" y="56"/>
                    </a:cubicBezTo>
                    <a:cubicBezTo>
                      <a:pt x="52" y="55"/>
                      <a:pt x="52" y="55"/>
                      <a:pt x="53" y="55"/>
                    </a:cubicBezTo>
                    <a:cubicBezTo>
                      <a:pt x="55" y="54"/>
                      <a:pt x="55" y="55"/>
                      <a:pt x="57" y="54"/>
                    </a:cubicBezTo>
                    <a:cubicBezTo>
                      <a:pt x="57" y="54"/>
                      <a:pt x="58" y="55"/>
                      <a:pt x="59" y="54"/>
                    </a:cubicBezTo>
                    <a:cubicBezTo>
                      <a:pt x="59" y="54"/>
                      <a:pt x="59" y="53"/>
                      <a:pt x="59" y="52"/>
                    </a:cubicBezTo>
                    <a:cubicBezTo>
                      <a:pt x="60" y="51"/>
                      <a:pt x="60" y="51"/>
                      <a:pt x="60" y="50"/>
                    </a:cubicBezTo>
                    <a:cubicBezTo>
                      <a:pt x="60" y="49"/>
                      <a:pt x="60" y="49"/>
                      <a:pt x="60" y="48"/>
                    </a:cubicBezTo>
                    <a:cubicBezTo>
                      <a:pt x="61" y="47"/>
                      <a:pt x="62" y="48"/>
                      <a:pt x="63" y="47"/>
                    </a:cubicBezTo>
                    <a:cubicBezTo>
                      <a:pt x="64" y="47"/>
                      <a:pt x="64" y="47"/>
                      <a:pt x="65" y="47"/>
                    </a:cubicBezTo>
                    <a:cubicBezTo>
                      <a:pt x="66" y="46"/>
                      <a:pt x="66" y="46"/>
                      <a:pt x="66" y="45"/>
                    </a:cubicBezTo>
                    <a:cubicBezTo>
                      <a:pt x="67" y="44"/>
                      <a:pt x="68" y="45"/>
                      <a:pt x="69" y="44"/>
                    </a:cubicBezTo>
                    <a:cubicBezTo>
                      <a:pt x="69" y="43"/>
                      <a:pt x="69" y="42"/>
                      <a:pt x="69" y="41"/>
                    </a:cubicBezTo>
                    <a:cubicBezTo>
                      <a:pt x="68" y="40"/>
                      <a:pt x="67" y="41"/>
                      <a:pt x="66" y="40"/>
                    </a:cubicBezTo>
                    <a:cubicBezTo>
                      <a:pt x="65" y="39"/>
                      <a:pt x="66" y="38"/>
                      <a:pt x="66" y="37"/>
                    </a:cubicBezTo>
                    <a:cubicBezTo>
                      <a:pt x="66" y="36"/>
                      <a:pt x="66" y="36"/>
                      <a:pt x="66" y="35"/>
                    </a:cubicBezTo>
                    <a:cubicBezTo>
                      <a:pt x="66" y="34"/>
                      <a:pt x="67" y="34"/>
                      <a:pt x="67" y="34"/>
                    </a:cubicBezTo>
                    <a:cubicBezTo>
                      <a:pt x="67" y="33"/>
                      <a:pt x="67" y="33"/>
                      <a:pt x="67" y="33"/>
                    </a:cubicBezTo>
                    <a:cubicBezTo>
                      <a:pt x="67" y="33"/>
                      <a:pt x="67" y="33"/>
                      <a:pt x="67" y="33"/>
                    </a:cubicBezTo>
                    <a:cubicBezTo>
                      <a:pt x="68" y="31"/>
                      <a:pt x="67" y="31"/>
                      <a:pt x="68" y="29"/>
                    </a:cubicBezTo>
                    <a:cubicBezTo>
                      <a:pt x="69" y="28"/>
                      <a:pt x="69" y="27"/>
                      <a:pt x="70" y="25"/>
                    </a:cubicBezTo>
                    <a:cubicBezTo>
                      <a:pt x="72" y="24"/>
                      <a:pt x="73" y="24"/>
                      <a:pt x="74" y="24"/>
                    </a:cubicBezTo>
                    <a:cubicBezTo>
                      <a:pt x="76" y="23"/>
                      <a:pt x="78" y="22"/>
                      <a:pt x="80" y="21"/>
                    </a:cubicBezTo>
                    <a:cubicBezTo>
                      <a:pt x="81" y="20"/>
                      <a:pt x="81" y="19"/>
                      <a:pt x="82" y="19"/>
                    </a:cubicBezTo>
                    <a:cubicBezTo>
                      <a:pt x="83" y="18"/>
                      <a:pt x="85" y="19"/>
                      <a:pt x="86"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81" name="Freeform 713"/>
              <p:cNvSpPr>
                <a:spLocks/>
              </p:cNvSpPr>
              <p:nvPr/>
            </p:nvSpPr>
            <p:spPr bwMode="auto">
              <a:xfrm>
                <a:off x="3635" y="1740"/>
                <a:ext cx="313" cy="293"/>
              </a:xfrm>
              <a:custGeom>
                <a:avLst/>
                <a:gdLst>
                  <a:gd name="T0" fmla="*/ 2416 w 156"/>
                  <a:gd name="T1" fmla="*/ 1884 h 146"/>
                  <a:gd name="T2" fmla="*/ 2319 w 156"/>
                  <a:gd name="T3" fmla="*/ 1836 h 146"/>
                  <a:gd name="T4" fmla="*/ 2189 w 156"/>
                  <a:gd name="T5" fmla="*/ 1672 h 146"/>
                  <a:gd name="T6" fmla="*/ 2271 w 156"/>
                  <a:gd name="T7" fmla="*/ 1511 h 146"/>
                  <a:gd name="T8" fmla="*/ 2157 w 156"/>
                  <a:gd name="T9" fmla="*/ 1461 h 146"/>
                  <a:gd name="T10" fmla="*/ 2109 w 156"/>
                  <a:gd name="T11" fmla="*/ 1300 h 146"/>
                  <a:gd name="T12" fmla="*/ 2109 w 156"/>
                  <a:gd name="T13" fmla="*/ 1148 h 146"/>
                  <a:gd name="T14" fmla="*/ 2109 w 156"/>
                  <a:gd name="T15" fmla="*/ 891 h 146"/>
                  <a:gd name="T16" fmla="*/ 2077 w 156"/>
                  <a:gd name="T17" fmla="*/ 793 h 146"/>
                  <a:gd name="T18" fmla="*/ 1948 w 156"/>
                  <a:gd name="T19" fmla="*/ 712 h 146"/>
                  <a:gd name="T20" fmla="*/ 1816 w 156"/>
                  <a:gd name="T21" fmla="*/ 616 h 146"/>
                  <a:gd name="T22" fmla="*/ 1655 w 156"/>
                  <a:gd name="T23" fmla="*/ 564 h 146"/>
                  <a:gd name="T24" fmla="*/ 1525 w 156"/>
                  <a:gd name="T25" fmla="*/ 500 h 146"/>
                  <a:gd name="T26" fmla="*/ 1396 w 156"/>
                  <a:gd name="T27" fmla="*/ 532 h 146"/>
                  <a:gd name="T28" fmla="*/ 1284 w 156"/>
                  <a:gd name="T29" fmla="*/ 580 h 146"/>
                  <a:gd name="T30" fmla="*/ 1164 w 156"/>
                  <a:gd name="T31" fmla="*/ 632 h 146"/>
                  <a:gd name="T32" fmla="*/ 1132 w 156"/>
                  <a:gd name="T33" fmla="*/ 680 h 146"/>
                  <a:gd name="T34" fmla="*/ 955 w 156"/>
                  <a:gd name="T35" fmla="*/ 696 h 146"/>
                  <a:gd name="T36" fmla="*/ 825 w 156"/>
                  <a:gd name="T37" fmla="*/ 680 h 146"/>
                  <a:gd name="T38" fmla="*/ 680 w 156"/>
                  <a:gd name="T39" fmla="*/ 580 h 146"/>
                  <a:gd name="T40" fmla="*/ 564 w 156"/>
                  <a:gd name="T41" fmla="*/ 500 h 146"/>
                  <a:gd name="T42" fmla="*/ 596 w 156"/>
                  <a:gd name="T43" fmla="*/ 323 h 146"/>
                  <a:gd name="T44" fmla="*/ 696 w 156"/>
                  <a:gd name="T45" fmla="*/ 241 h 146"/>
                  <a:gd name="T46" fmla="*/ 532 w 156"/>
                  <a:gd name="T47" fmla="*/ 112 h 146"/>
                  <a:gd name="T48" fmla="*/ 387 w 156"/>
                  <a:gd name="T49" fmla="*/ 48 h 146"/>
                  <a:gd name="T50" fmla="*/ 193 w 156"/>
                  <a:gd name="T51" fmla="*/ 16 h 146"/>
                  <a:gd name="T52" fmla="*/ 32 w 156"/>
                  <a:gd name="T53" fmla="*/ 0 h 146"/>
                  <a:gd name="T54" fmla="*/ 32 w 156"/>
                  <a:gd name="T55" fmla="*/ 161 h 146"/>
                  <a:gd name="T56" fmla="*/ 0 w 156"/>
                  <a:gd name="T57" fmla="*/ 339 h 146"/>
                  <a:gd name="T58" fmla="*/ 32 w 156"/>
                  <a:gd name="T59" fmla="*/ 468 h 146"/>
                  <a:gd name="T60" fmla="*/ 64 w 156"/>
                  <a:gd name="T61" fmla="*/ 548 h 146"/>
                  <a:gd name="T62" fmla="*/ 112 w 156"/>
                  <a:gd name="T63" fmla="*/ 648 h 146"/>
                  <a:gd name="T64" fmla="*/ 161 w 156"/>
                  <a:gd name="T65" fmla="*/ 745 h 146"/>
                  <a:gd name="T66" fmla="*/ 257 w 156"/>
                  <a:gd name="T67" fmla="*/ 809 h 146"/>
                  <a:gd name="T68" fmla="*/ 305 w 156"/>
                  <a:gd name="T69" fmla="*/ 955 h 146"/>
                  <a:gd name="T70" fmla="*/ 273 w 156"/>
                  <a:gd name="T71" fmla="*/ 1116 h 146"/>
                  <a:gd name="T72" fmla="*/ 355 w 156"/>
                  <a:gd name="T73" fmla="*/ 1188 h 146"/>
                  <a:gd name="T74" fmla="*/ 419 w 156"/>
                  <a:gd name="T75" fmla="*/ 1268 h 146"/>
                  <a:gd name="T76" fmla="*/ 516 w 156"/>
                  <a:gd name="T77" fmla="*/ 1333 h 146"/>
                  <a:gd name="T78" fmla="*/ 580 w 156"/>
                  <a:gd name="T79" fmla="*/ 1511 h 146"/>
                  <a:gd name="T80" fmla="*/ 632 w 156"/>
                  <a:gd name="T81" fmla="*/ 1607 h 146"/>
                  <a:gd name="T82" fmla="*/ 696 w 156"/>
                  <a:gd name="T83" fmla="*/ 1672 h 146"/>
                  <a:gd name="T84" fmla="*/ 776 w 156"/>
                  <a:gd name="T85" fmla="*/ 1624 h 146"/>
                  <a:gd name="T86" fmla="*/ 841 w 156"/>
                  <a:gd name="T87" fmla="*/ 1640 h 146"/>
                  <a:gd name="T88" fmla="*/ 921 w 156"/>
                  <a:gd name="T89" fmla="*/ 1736 h 146"/>
                  <a:gd name="T90" fmla="*/ 1003 w 156"/>
                  <a:gd name="T91" fmla="*/ 1852 h 146"/>
                  <a:gd name="T92" fmla="*/ 1132 w 156"/>
                  <a:gd name="T93" fmla="*/ 1997 h 146"/>
                  <a:gd name="T94" fmla="*/ 1268 w 156"/>
                  <a:gd name="T95" fmla="*/ 2063 h 146"/>
                  <a:gd name="T96" fmla="*/ 1380 w 156"/>
                  <a:gd name="T97" fmla="*/ 2111 h 146"/>
                  <a:gd name="T98" fmla="*/ 1493 w 156"/>
                  <a:gd name="T99" fmla="*/ 2143 h 146"/>
                  <a:gd name="T100" fmla="*/ 1591 w 156"/>
                  <a:gd name="T101" fmla="*/ 2063 h 146"/>
                  <a:gd name="T102" fmla="*/ 1736 w 156"/>
                  <a:gd name="T103" fmla="*/ 2063 h 146"/>
                  <a:gd name="T104" fmla="*/ 1800 w 156"/>
                  <a:gd name="T105" fmla="*/ 2208 h 146"/>
                  <a:gd name="T106" fmla="*/ 1864 w 156"/>
                  <a:gd name="T107" fmla="*/ 2288 h 146"/>
                  <a:gd name="T108" fmla="*/ 2012 w 156"/>
                  <a:gd name="T109" fmla="*/ 2304 h 146"/>
                  <a:gd name="T110" fmla="*/ 2239 w 156"/>
                  <a:gd name="T111" fmla="*/ 2336 h 146"/>
                  <a:gd name="T112" fmla="*/ 2384 w 156"/>
                  <a:gd name="T113" fmla="*/ 2352 h 146"/>
                  <a:gd name="T114" fmla="*/ 2384 w 156"/>
                  <a:gd name="T115" fmla="*/ 2191 h 146"/>
                  <a:gd name="T116" fmla="*/ 2528 w 156"/>
                  <a:gd name="T117" fmla="*/ 2095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46"/>
                  <a:gd name="T179" fmla="*/ 156 w 156"/>
                  <a:gd name="T180" fmla="*/ 146 h 1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46">
                    <a:moveTo>
                      <a:pt x="154" y="123"/>
                    </a:moveTo>
                    <a:cubicBezTo>
                      <a:pt x="153" y="121"/>
                      <a:pt x="154" y="119"/>
                      <a:pt x="153" y="118"/>
                    </a:cubicBezTo>
                    <a:cubicBezTo>
                      <a:pt x="152" y="116"/>
                      <a:pt x="151" y="117"/>
                      <a:pt x="149" y="116"/>
                    </a:cubicBezTo>
                    <a:cubicBezTo>
                      <a:pt x="149" y="115"/>
                      <a:pt x="148" y="115"/>
                      <a:pt x="147" y="115"/>
                    </a:cubicBezTo>
                    <a:cubicBezTo>
                      <a:pt x="146" y="115"/>
                      <a:pt x="146" y="116"/>
                      <a:pt x="145" y="116"/>
                    </a:cubicBezTo>
                    <a:cubicBezTo>
                      <a:pt x="144" y="116"/>
                      <a:pt x="144" y="114"/>
                      <a:pt x="143" y="113"/>
                    </a:cubicBezTo>
                    <a:cubicBezTo>
                      <a:pt x="142" y="112"/>
                      <a:pt x="141" y="112"/>
                      <a:pt x="140" y="110"/>
                    </a:cubicBezTo>
                    <a:cubicBezTo>
                      <a:pt x="139" y="109"/>
                      <a:pt x="139" y="107"/>
                      <a:pt x="138" y="106"/>
                    </a:cubicBezTo>
                    <a:cubicBezTo>
                      <a:pt x="138" y="104"/>
                      <a:pt x="136" y="104"/>
                      <a:pt x="135" y="103"/>
                    </a:cubicBezTo>
                    <a:cubicBezTo>
                      <a:pt x="135" y="101"/>
                      <a:pt x="136" y="101"/>
                      <a:pt x="137" y="100"/>
                    </a:cubicBezTo>
                    <a:cubicBezTo>
                      <a:pt x="138" y="99"/>
                      <a:pt x="139" y="98"/>
                      <a:pt x="140" y="97"/>
                    </a:cubicBezTo>
                    <a:cubicBezTo>
                      <a:pt x="140" y="96"/>
                      <a:pt x="140" y="95"/>
                      <a:pt x="140" y="93"/>
                    </a:cubicBezTo>
                    <a:cubicBezTo>
                      <a:pt x="139" y="92"/>
                      <a:pt x="140" y="91"/>
                      <a:pt x="139" y="90"/>
                    </a:cubicBezTo>
                    <a:cubicBezTo>
                      <a:pt x="138" y="88"/>
                      <a:pt x="137" y="90"/>
                      <a:pt x="135" y="90"/>
                    </a:cubicBezTo>
                    <a:cubicBezTo>
                      <a:pt x="134" y="90"/>
                      <a:pt x="133" y="90"/>
                      <a:pt x="133" y="90"/>
                    </a:cubicBezTo>
                    <a:cubicBezTo>
                      <a:pt x="132" y="89"/>
                      <a:pt x="132" y="88"/>
                      <a:pt x="131" y="87"/>
                    </a:cubicBezTo>
                    <a:cubicBezTo>
                      <a:pt x="131" y="85"/>
                      <a:pt x="132" y="85"/>
                      <a:pt x="132" y="83"/>
                    </a:cubicBezTo>
                    <a:cubicBezTo>
                      <a:pt x="132" y="82"/>
                      <a:pt x="131" y="81"/>
                      <a:pt x="130" y="80"/>
                    </a:cubicBezTo>
                    <a:cubicBezTo>
                      <a:pt x="130" y="78"/>
                      <a:pt x="129" y="78"/>
                      <a:pt x="129" y="76"/>
                    </a:cubicBezTo>
                    <a:cubicBezTo>
                      <a:pt x="129" y="75"/>
                      <a:pt x="129" y="74"/>
                      <a:pt x="129" y="73"/>
                    </a:cubicBezTo>
                    <a:cubicBezTo>
                      <a:pt x="130" y="72"/>
                      <a:pt x="130" y="72"/>
                      <a:pt x="130" y="71"/>
                    </a:cubicBezTo>
                    <a:cubicBezTo>
                      <a:pt x="130" y="69"/>
                      <a:pt x="130" y="67"/>
                      <a:pt x="130" y="65"/>
                    </a:cubicBezTo>
                    <a:cubicBezTo>
                      <a:pt x="129" y="63"/>
                      <a:pt x="129" y="62"/>
                      <a:pt x="129" y="60"/>
                    </a:cubicBezTo>
                    <a:cubicBezTo>
                      <a:pt x="129" y="58"/>
                      <a:pt x="129" y="57"/>
                      <a:pt x="130" y="55"/>
                    </a:cubicBezTo>
                    <a:cubicBezTo>
                      <a:pt x="130" y="55"/>
                      <a:pt x="130" y="55"/>
                      <a:pt x="130" y="55"/>
                    </a:cubicBezTo>
                    <a:cubicBezTo>
                      <a:pt x="129" y="54"/>
                      <a:pt x="129" y="53"/>
                      <a:pt x="129" y="52"/>
                    </a:cubicBezTo>
                    <a:cubicBezTo>
                      <a:pt x="128" y="50"/>
                      <a:pt x="128" y="50"/>
                      <a:pt x="128" y="49"/>
                    </a:cubicBezTo>
                    <a:cubicBezTo>
                      <a:pt x="127" y="47"/>
                      <a:pt x="126" y="46"/>
                      <a:pt x="125" y="45"/>
                    </a:cubicBezTo>
                    <a:cubicBezTo>
                      <a:pt x="124" y="45"/>
                      <a:pt x="124" y="45"/>
                      <a:pt x="123" y="44"/>
                    </a:cubicBezTo>
                    <a:cubicBezTo>
                      <a:pt x="122" y="44"/>
                      <a:pt x="121" y="44"/>
                      <a:pt x="120" y="44"/>
                    </a:cubicBezTo>
                    <a:cubicBezTo>
                      <a:pt x="119" y="43"/>
                      <a:pt x="119" y="42"/>
                      <a:pt x="118" y="41"/>
                    </a:cubicBezTo>
                    <a:cubicBezTo>
                      <a:pt x="117" y="41"/>
                      <a:pt x="116" y="41"/>
                      <a:pt x="114" y="41"/>
                    </a:cubicBezTo>
                    <a:cubicBezTo>
                      <a:pt x="113" y="40"/>
                      <a:pt x="113" y="39"/>
                      <a:pt x="112" y="38"/>
                    </a:cubicBezTo>
                    <a:cubicBezTo>
                      <a:pt x="112" y="38"/>
                      <a:pt x="111" y="37"/>
                      <a:pt x="110" y="36"/>
                    </a:cubicBezTo>
                    <a:cubicBezTo>
                      <a:pt x="109" y="36"/>
                      <a:pt x="108" y="36"/>
                      <a:pt x="107" y="35"/>
                    </a:cubicBezTo>
                    <a:cubicBezTo>
                      <a:pt x="102" y="35"/>
                      <a:pt x="102" y="35"/>
                      <a:pt x="102" y="35"/>
                    </a:cubicBezTo>
                    <a:cubicBezTo>
                      <a:pt x="102" y="35"/>
                      <a:pt x="101" y="35"/>
                      <a:pt x="100" y="34"/>
                    </a:cubicBezTo>
                    <a:cubicBezTo>
                      <a:pt x="99" y="34"/>
                      <a:pt x="98" y="34"/>
                      <a:pt x="97" y="33"/>
                    </a:cubicBezTo>
                    <a:cubicBezTo>
                      <a:pt x="96" y="32"/>
                      <a:pt x="95" y="32"/>
                      <a:pt x="94" y="31"/>
                    </a:cubicBezTo>
                    <a:cubicBezTo>
                      <a:pt x="92" y="31"/>
                      <a:pt x="91" y="30"/>
                      <a:pt x="89" y="31"/>
                    </a:cubicBezTo>
                    <a:cubicBezTo>
                      <a:pt x="89" y="31"/>
                      <a:pt x="89" y="32"/>
                      <a:pt x="88" y="32"/>
                    </a:cubicBezTo>
                    <a:cubicBezTo>
                      <a:pt x="87" y="33"/>
                      <a:pt x="87" y="33"/>
                      <a:pt x="86" y="33"/>
                    </a:cubicBezTo>
                    <a:cubicBezTo>
                      <a:pt x="85" y="33"/>
                      <a:pt x="85" y="31"/>
                      <a:pt x="84" y="31"/>
                    </a:cubicBezTo>
                    <a:cubicBezTo>
                      <a:pt x="83" y="31"/>
                      <a:pt x="82" y="32"/>
                      <a:pt x="81" y="33"/>
                    </a:cubicBezTo>
                    <a:cubicBezTo>
                      <a:pt x="80" y="34"/>
                      <a:pt x="80" y="35"/>
                      <a:pt x="79" y="36"/>
                    </a:cubicBezTo>
                    <a:cubicBezTo>
                      <a:pt x="78" y="37"/>
                      <a:pt x="77" y="38"/>
                      <a:pt x="75" y="38"/>
                    </a:cubicBezTo>
                    <a:cubicBezTo>
                      <a:pt x="74" y="39"/>
                      <a:pt x="74" y="39"/>
                      <a:pt x="73" y="39"/>
                    </a:cubicBezTo>
                    <a:cubicBezTo>
                      <a:pt x="72" y="39"/>
                      <a:pt x="72" y="39"/>
                      <a:pt x="72" y="39"/>
                    </a:cubicBezTo>
                    <a:cubicBezTo>
                      <a:pt x="72" y="39"/>
                      <a:pt x="72" y="40"/>
                      <a:pt x="72" y="40"/>
                    </a:cubicBezTo>
                    <a:cubicBezTo>
                      <a:pt x="72" y="41"/>
                      <a:pt x="73" y="42"/>
                      <a:pt x="72" y="43"/>
                    </a:cubicBezTo>
                    <a:cubicBezTo>
                      <a:pt x="71" y="43"/>
                      <a:pt x="71" y="42"/>
                      <a:pt x="70" y="42"/>
                    </a:cubicBezTo>
                    <a:cubicBezTo>
                      <a:pt x="68" y="42"/>
                      <a:pt x="67" y="42"/>
                      <a:pt x="66" y="42"/>
                    </a:cubicBezTo>
                    <a:cubicBezTo>
                      <a:pt x="65" y="42"/>
                      <a:pt x="64" y="42"/>
                      <a:pt x="62" y="43"/>
                    </a:cubicBezTo>
                    <a:cubicBezTo>
                      <a:pt x="61" y="43"/>
                      <a:pt x="61" y="42"/>
                      <a:pt x="59" y="43"/>
                    </a:cubicBezTo>
                    <a:cubicBezTo>
                      <a:pt x="58" y="43"/>
                      <a:pt x="58" y="43"/>
                      <a:pt x="57" y="43"/>
                    </a:cubicBezTo>
                    <a:cubicBezTo>
                      <a:pt x="56" y="43"/>
                      <a:pt x="55" y="43"/>
                      <a:pt x="54" y="43"/>
                    </a:cubicBezTo>
                    <a:cubicBezTo>
                      <a:pt x="52" y="43"/>
                      <a:pt x="52" y="43"/>
                      <a:pt x="51" y="42"/>
                    </a:cubicBezTo>
                    <a:cubicBezTo>
                      <a:pt x="49" y="42"/>
                      <a:pt x="49" y="41"/>
                      <a:pt x="48" y="40"/>
                    </a:cubicBezTo>
                    <a:cubicBezTo>
                      <a:pt x="47" y="39"/>
                      <a:pt x="46" y="38"/>
                      <a:pt x="45" y="38"/>
                    </a:cubicBezTo>
                    <a:cubicBezTo>
                      <a:pt x="44" y="37"/>
                      <a:pt x="43" y="37"/>
                      <a:pt x="42" y="36"/>
                    </a:cubicBezTo>
                    <a:cubicBezTo>
                      <a:pt x="41" y="36"/>
                      <a:pt x="41" y="36"/>
                      <a:pt x="40" y="36"/>
                    </a:cubicBezTo>
                    <a:cubicBezTo>
                      <a:pt x="39" y="36"/>
                      <a:pt x="38" y="36"/>
                      <a:pt x="37" y="36"/>
                    </a:cubicBezTo>
                    <a:cubicBezTo>
                      <a:pt x="36" y="35"/>
                      <a:pt x="36" y="33"/>
                      <a:pt x="35" y="31"/>
                    </a:cubicBezTo>
                    <a:cubicBezTo>
                      <a:pt x="35" y="29"/>
                      <a:pt x="34" y="28"/>
                      <a:pt x="34" y="26"/>
                    </a:cubicBezTo>
                    <a:cubicBezTo>
                      <a:pt x="34" y="25"/>
                      <a:pt x="34" y="24"/>
                      <a:pt x="35" y="23"/>
                    </a:cubicBezTo>
                    <a:cubicBezTo>
                      <a:pt x="35" y="22"/>
                      <a:pt x="36" y="21"/>
                      <a:pt x="37" y="20"/>
                    </a:cubicBezTo>
                    <a:cubicBezTo>
                      <a:pt x="37" y="18"/>
                      <a:pt x="36" y="17"/>
                      <a:pt x="37" y="16"/>
                    </a:cubicBezTo>
                    <a:cubicBezTo>
                      <a:pt x="38" y="15"/>
                      <a:pt x="38" y="15"/>
                      <a:pt x="39" y="14"/>
                    </a:cubicBezTo>
                    <a:cubicBezTo>
                      <a:pt x="41" y="14"/>
                      <a:pt x="43" y="16"/>
                      <a:pt x="43" y="15"/>
                    </a:cubicBezTo>
                    <a:cubicBezTo>
                      <a:pt x="44" y="13"/>
                      <a:pt x="42" y="13"/>
                      <a:pt x="41" y="12"/>
                    </a:cubicBezTo>
                    <a:cubicBezTo>
                      <a:pt x="40" y="10"/>
                      <a:pt x="38" y="11"/>
                      <a:pt x="36" y="10"/>
                    </a:cubicBezTo>
                    <a:cubicBezTo>
                      <a:pt x="34" y="9"/>
                      <a:pt x="34" y="8"/>
                      <a:pt x="33" y="7"/>
                    </a:cubicBezTo>
                    <a:cubicBezTo>
                      <a:pt x="32" y="5"/>
                      <a:pt x="31" y="4"/>
                      <a:pt x="30" y="3"/>
                    </a:cubicBezTo>
                    <a:cubicBezTo>
                      <a:pt x="29" y="3"/>
                      <a:pt x="29" y="3"/>
                      <a:pt x="28" y="3"/>
                    </a:cubicBezTo>
                    <a:cubicBezTo>
                      <a:pt x="27" y="4"/>
                      <a:pt x="26" y="4"/>
                      <a:pt x="24" y="3"/>
                    </a:cubicBezTo>
                    <a:cubicBezTo>
                      <a:pt x="22" y="3"/>
                      <a:pt x="22" y="2"/>
                      <a:pt x="20" y="1"/>
                    </a:cubicBezTo>
                    <a:cubicBezTo>
                      <a:pt x="19" y="1"/>
                      <a:pt x="18" y="2"/>
                      <a:pt x="16" y="2"/>
                    </a:cubicBezTo>
                    <a:cubicBezTo>
                      <a:pt x="15" y="2"/>
                      <a:pt x="14" y="1"/>
                      <a:pt x="12" y="1"/>
                    </a:cubicBezTo>
                    <a:cubicBezTo>
                      <a:pt x="10" y="1"/>
                      <a:pt x="9" y="1"/>
                      <a:pt x="7" y="1"/>
                    </a:cubicBezTo>
                    <a:cubicBezTo>
                      <a:pt x="5" y="1"/>
                      <a:pt x="4" y="1"/>
                      <a:pt x="2" y="0"/>
                    </a:cubicBezTo>
                    <a:cubicBezTo>
                      <a:pt x="2" y="0"/>
                      <a:pt x="2" y="0"/>
                      <a:pt x="2" y="0"/>
                    </a:cubicBezTo>
                    <a:cubicBezTo>
                      <a:pt x="1" y="2"/>
                      <a:pt x="0" y="2"/>
                      <a:pt x="0" y="3"/>
                    </a:cubicBezTo>
                    <a:cubicBezTo>
                      <a:pt x="0" y="5"/>
                      <a:pt x="1" y="5"/>
                      <a:pt x="2" y="6"/>
                    </a:cubicBezTo>
                    <a:cubicBezTo>
                      <a:pt x="2" y="8"/>
                      <a:pt x="2" y="9"/>
                      <a:pt x="2" y="10"/>
                    </a:cubicBezTo>
                    <a:cubicBezTo>
                      <a:pt x="2" y="12"/>
                      <a:pt x="3" y="13"/>
                      <a:pt x="3" y="15"/>
                    </a:cubicBezTo>
                    <a:cubicBezTo>
                      <a:pt x="3" y="17"/>
                      <a:pt x="3" y="18"/>
                      <a:pt x="2" y="19"/>
                    </a:cubicBezTo>
                    <a:cubicBezTo>
                      <a:pt x="2" y="20"/>
                      <a:pt x="0" y="20"/>
                      <a:pt x="0" y="21"/>
                    </a:cubicBezTo>
                    <a:cubicBezTo>
                      <a:pt x="0" y="22"/>
                      <a:pt x="0" y="22"/>
                      <a:pt x="0" y="23"/>
                    </a:cubicBezTo>
                    <a:cubicBezTo>
                      <a:pt x="1" y="24"/>
                      <a:pt x="1" y="25"/>
                      <a:pt x="2" y="26"/>
                    </a:cubicBezTo>
                    <a:cubicBezTo>
                      <a:pt x="2" y="27"/>
                      <a:pt x="1" y="28"/>
                      <a:pt x="2" y="29"/>
                    </a:cubicBezTo>
                    <a:cubicBezTo>
                      <a:pt x="3" y="30"/>
                      <a:pt x="4" y="29"/>
                      <a:pt x="5" y="30"/>
                    </a:cubicBezTo>
                    <a:cubicBezTo>
                      <a:pt x="5" y="31"/>
                      <a:pt x="3" y="31"/>
                      <a:pt x="2" y="32"/>
                    </a:cubicBezTo>
                    <a:cubicBezTo>
                      <a:pt x="2" y="33"/>
                      <a:pt x="3" y="34"/>
                      <a:pt x="4" y="34"/>
                    </a:cubicBezTo>
                    <a:cubicBezTo>
                      <a:pt x="4" y="35"/>
                      <a:pt x="4" y="36"/>
                      <a:pt x="5" y="36"/>
                    </a:cubicBezTo>
                    <a:cubicBezTo>
                      <a:pt x="6" y="37"/>
                      <a:pt x="6" y="37"/>
                      <a:pt x="7" y="38"/>
                    </a:cubicBezTo>
                    <a:cubicBezTo>
                      <a:pt x="7" y="39"/>
                      <a:pt x="7" y="39"/>
                      <a:pt x="7" y="40"/>
                    </a:cubicBezTo>
                    <a:cubicBezTo>
                      <a:pt x="7" y="41"/>
                      <a:pt x="7" y="41"/>
                      <a:pt x="7" y="41"/>
                    </a:cubicBezTo>
                    <a:cubicBezTo>
                      <a:pt x="8" y="42"/>
                      <a:pt x="9" y="42"/>
                      <a:pt x="9" y="43"/>
                    </a:cubicBezTo>
                    <a:cubicBezTo>
                      <a:pt x="10" y="44"/>
                      <a:pt x="9" y="45"/>
                      <a:pt x="10" y="46"/>
                    </a:cubicBezTo>
                    <a:cubicBezTo>
                      <a:pt x="11" y="46"/>
                      <a:pt x="12" y="45"/>
                      <a:pt x="12" y="46"/>
                    </a:cubicBezTo>
                    <a:cubicBezTo>
                      <a:pt x="13" y="47"/>
                      <a:pt x="12" y="48"/>
                      <a:pt x="13" y="49"/>
                    </a:cubicBezTo>
                    <a:cubicBezTo>
                      <a:pt x="14" y="50"/>
                      <a:pt x="15" y="50"/>
                      <a:pt x="16" y="50"/>
                    </a:cubicBezTo>
                    <a:cubicBezTo>
                      <a:pt x="17" y="50"/>
                      <a:pt x="18" y="50"/>
                      <a:pt x="19" y="51"/>
                    </a:cubicBezTo>
                    <a:cubicBezTo>
                      <a:pt x="20" y="52"/>
                      <a:pt x="19" y="53"/>
                      <a:pt x="19" y="55"/>
                    </a:cubicBezTo>
                    <a:cubicBezTo>
                      <a:pt x="19" y="56"/>
                      <a:pt x="19" y="57"/>
                      <a:pt x="19" y="59"/>
                    </a:cubicBezTo>
                    <a:cubicBezTo>
                      <a:pt x="18" y="60"/>
                      <a:pt x="17" y="60"/>
                      <a:pt x="17" y="62"/>
                    </a:cubicBezTo>
                    <a:cubicBezTo>
                      <a:pt x="17" y="63"/>
                      <a:pt x="16" y="64"/>
                      <a:pt x="16" y="65"/>
                    </a:cubicBezTo>
                    <a:cubicBezTo>
                      <a:pt x="17" y="67"/>
                      <a:pt x="16" y="67"/>
                      <a:pt x="17" y="69"/>
                    </a:cubicBezTo>
                    <a:cubicBezTo>
                      <a:pt x="18" y="70"/>
                      <a:pt x="19" y="70"/>
                      <a:pt x="20" y="71"/>
                    </a:cubicBezTo>
                    <a:cubicBezTo>
                      <a:pt x="21" y="71"/>
                      <a:pt x="21" y="72"/>
                      <a:pt x="22" y="73"/>
                    </a:cubicBezTo>
                    <a:cubicBezTo>
                      <a:pt x="22" y="73"/>
                      <a:pt x="22" y="73"/>
                      <a:pt x="22" y="73"/>
                    </a:cubicBezTo>
                    <a:cubicBezTo>
                      <a:pt x="22" y="74"/>
                      <a:pt x="22" y="75"/>
                      <a:pt x="22" y="76"/>
                    </a:cubicBezTo>
                    <a:cubicBezTo>
                      <a:pt x="23" y="76"/>
                      <a:pt x="23" y="77"/>
                      <a:pt x="24" y="77"/>
                    </a:cubicBezTo>
                    <a:cubicBezTo>
                      <a:pt x="26" y="78"/>
                      <a:pt x="26" y="78"/>
                      <a:pt x="26" y="78"/>
                    </a:cubicBezTo>
                    <a:cubicBezTo>
                      <a:pt x="27" y="79"/>
                      <a:pt x="28" y="79"/>
                      <a:pt x="28" y="80"/>
                    </a:cubicBezTo>
                    <a:cubicBezTo>
                      <a:pt x="31" y="80"/>
                      <a:pt x="31" y="80"/>
                      <a:pt x="31" y="80"/>
                    </a:cubicBezTo>
                    <a:cubicBezTo>
                      <a:pt x="31" y="81"/>
                      <a:pt x="32" y="81"/>
                      <a:pt x="32" y="82"/>
                    </a:cubicBezTo>
                    <a:cubicBezTo>
                      <a:pt x="33" y="84"/>
                      <a:pt x="35" y="84"/>
                      <a:pt x="35" y="86"/>
                    </a:cubicBezTo>
                    <a:cubicBezTo>
                      <a:pt x="36" y="88"/>
                      <a:pt x="35" y="89"/>
                      <a:pt x="35" y="90"/>
                    </a:cubicBezTo>
                    <a:cubicBezTo>
                      <a:pt x="36" y="91"/>
                      <a:pt x="35" y="92"/>
                      <a:pt x="36" y="93"/>
                    </a:cubicBezTo>
                    <a:cubicBezTo>
                      <a:pt x="37" y="93"/>
                      <a:pt x="37" y="93"/>
                      <a:pt x="38" y="94"/>
                    </a:cubicBezTo>
                    <a:cubicBezTo>
                      <a:pt x="38" y="95"/>
                      <a:pt x="38" y="96"/>
                      <a:pt x="38" y="97"/>
                    </a:cubicBezTo>
                    <a:cubicBezTo>
                      <a:pt x="38" y="98"/>
                      <a:pt x="39" y="98"/>
                      <a:pt x="39" y="99"/>
                    </a:cubicBezTo>
                    <a:cubicBezTo>
                      <a:pt x="40" y="100"/>
                      <a:pt x="41" y="99"/>
                      <a:pt x="42" y="100"/>
                    </a:cubicBezTo>
                    <a:cubicBezTo>
                      <a:pt x="42" y="101"/>
                      <a:pt x="42" y="102"/>
                      <a:pt x="43" y="103"/>
                    </a:cubicBezTo>
                    <a:cubicBezTo>
                      <a:pt x="43" y="103"/>
                      <a:pt x="43" y="103"/>
                      <a:pt x="43" y="103"/>
                    </a:cubicBezTo>
                    <a:cubicBezTo>
                      <a:pt x="44" y="103"/>
                      <a:pt x="45" y="103"/>
                      <a:pt x="45" y="102"/>
                    </a:cubicBezTo>
                    <a:cubicBezTo>
                      <a:pt x="46" y="102"/>
                      <a:pt x="45" y="101"/>
                      <a:pt x="45" y="100"/>
                    </a:cubicBezTo>
                    <a:cubicBezTo>
                      <a:pt x="46" y="100"/>
                      <a:pt x="47" y="100"/>
                      <a:pt x="48" y="100"/>
                    </a:cubicBezTo>
                    <a:cubicBezTo>
                      <a:pt x="49" y="101"/>
                      <a:pt x="49" y="101"/>
                      <a:pt x="50" y="101"/>
                    </a:cubicBezTo>
                    <a:cubicBezTo>
                      <a:pt x="50" y="102"/>
                      <a:pt x="50" y="102"/>
                      <a:pt x="50" y="103"/>
                    </a:cubicBezTo>
                    <a:cubicBezTo>
                      <a:pt x="51" y="103"/>
                      <a:pt x="51" y="101"/>
                      <a:pt x="52" y="101"/>
                    </a:cubicBezTo>
                    <a:cubicBezTo>
                      <a:pt x="53" y="101"/>
                      <a:pt x="53" y="101"/>
                      <a:pt x="54" y="102"/>
                    </a:cubicBezTo>
                    <a:cubicBezTo>
                      <a:pt x="55" y="102"/>
                      <a:pt x="55" y="103"/>
                      <a:pt x="55" y="104"/>
                    </a:cubicBezTo>
                    <a:cubicBezTo>
                      <a:pt x="56" y="105"/>
                      <a:pt x="57" y="105"/>
                      <a:pt x="57" y="107"/>
                    </a:cubicBezTo>
                    <a:cubicBezTo>
                      <a:pt x="58" y="108"/>
                      <a:pt x="59" y="108"/>
                      <a:pt x="59" y="109"/>
                    </a:cubicBezTo>
                    <a:cubicBezTo>
                      <a:pt x="60" y="110"/>
                      <a:pt x="61" y="111"/>
                      <a:pt x="62" y="112"/>
                    </a:cubicBezTo>
                    <a:cubicBezTo>
                      <a:pt x="62" y="113"/>
                      <a:pt x="62" y="114"/>
                      <a:pt x="62" y="114"/>
                    </a:cubicBezTo>
                    <a:cubicBezTo>
                      <a:pt x="63" y="116"/>
                      <a:pt x="63" y="116"/>
                      <a:pt x="64" y="117"/>
                    </a:cubicBezTo>
                    <a:cubicBezTo>
                      <a:pt x="65" y="120"/>
                      <a:pt x="65" y="122"/>
                      <a:pt x="67" y="123"/>
                    </a:cubicBezTo>
                    <a:cubicBezTo>
                      <a:pt x="68" y="123"/>
                      <a:pt x="69" y="124"/>
                      <a:pt x="70" y="123"/>
                    </a:cubicBezTo>
                    <a:cubicBezTo>
                      <a:pt x="71" y="123"/>
                      <a:pt x="71" y="123"/>
                      <a:pt x="72" y="123"/>
                    </a:cubicBezTo>
                    <a:cubicBezTo>
                      <a:pt x="74" y="123"/>
                      <a:pt x="74" y="124"/>
                      <a:pt x="75" y="125"/>
                    </a:cubicBezTo>
                    <a:cubicBezTo>
                      <a:pt x="76" y="126"/>
                      <a:pt x="77" y="126"/>
                      <a:pt x="78" y="127"/>
                    </a:cubicBezTo>
                    <a:cubicBezTo>
                      <a:pt x="79" y="127"/>
                      <a:pt x="79" y="128"/>
                      <a:pt x="81" y="128"/>
                    </a:cubicBezTo>
                    <a:cubicBezTo>
                      <a:pt x="81" y="129"/>
                      <a:pt x="82" y="129"/>
                      <a:pt x="83" y="130"/>
                    </a:cubicBezTo>
                    <a:cubicBezTo>
                      <a:pt x="83" y="130"/>
                      <a:pt x="84" y="130"/>
                      <a:pt x="85" y="130"/>
                    </a:cubicBezTo>
                    <a:cubicBezTo>
                      <a:pt x="86" y="130"/>
                      <a:pt x="87" y="130"/>
                      <a:pt x="88" y="131"/>
                    </a:cubicBezTo>
                    <a:cubicBezTo>
                      <a:pt x="89" y="131"/>
                      <a:pt x="89" y="132"/>
                      <a:pt x="90" y="133"/>
                    </a:cubicBezTo>
                    <a:cubicBezTo>
                      <a:pt x="91" y="133"/>
                      <a:pt x="92" y="132"/>
                      <a:pt x="92" y="132"/>
                    </a:cubicBezTo>
                    <a:cubicBezTo>
                      <a:pt x="94" y="131"/>
                      <a:pt x="94" y="131"/>
                      <a:pt x="95" y="130"/>
                    </a:cubicBezTo>
                    <a:cubicBezTo>
                      <a:pt x="96" y="129"/>
                      <a:pt x="96" y="129"/>
                      <a:pt x="97" y="129"/>
                    </a:cubicBezTo>
                    <a:cubicBezTo>
                      <a:pt x="97" y="128"/>
                      <a:pt x="97" y="128"/>
                      <a:pt x="98" y="127"/>
                    </a:cubicBezTo>
                    <a:cubicBezTo>
                      <a:pt x="99" y="127"/>
                      <a:pt x="99" y="127"/>
                      <a:pt x="100" y="127"/>
                    </a:cubicBezTo>
                    <a:cubicBezTo>
                      <a:pt x="102" y="126"/>
                      <a:pt x="102" y="127"/>
                      <a:pt x="104" y="127"/>
                    </a:cubicBezTo>
                    <a:cubicBezTo>
                      <a:pt x="105" y="127"/>
                      <a:pt x="106" y="127"/>
                      <a:pt x="107" y="127"/>
                    </a:cubicBezTo>
                    <a:cubicBezTo>
                      <a:pt x="107" y="128"/>
                      <a:pt x="108" y="128"/>
                      <a:pt x="108" y="129"/>
                    </a:cubicBezTo>
                    <a:cubicBezTo>
                      <a:pt x="109" y="130"/>
                      <a:pt x="110" y="130"/>
                      <a:pt x="110" y="131"/>
                    </a:cubicBezTo>
                    <a:cubicBezTo>
                      <a:pt x="111" y="133"/>
                      <a:pt x="110" y="135"/>
                      <a:pt x="111" y="136"/>
                    </a:cubicBezTo>
                    <a:cubicBezTo>
                      <a:pt x="111" y="137"/>
                      <a:pt x="111" y="138"/>
                      <a:pt x="112" y="138"/>
                    </a:cubicBezTo>
                    <a:cubicBezTo>
                      <a:pt x="112" y="139"/>
                      <a:pt x="113" y="139"/>
                      <a:pt x="114" y="140"/>
                    </a:cubicBezTo>
                    <a:cubicBezTo>
                      <a:pt x="114" y="140"/>
                      <a:pt x="114" y="141"/>
                      <a:pt x="115" y="141"/>
                    </a:cubicBezTo>
                    <a:cubicBezTo>
                      <a:pt x="116" y="142"/>
                      <a:pt x="117" y="141"/>
                      <a:pt x="118" y="141"/>
                    </a:cubicBezTo>
                    <a:cubicBezTo>
                      <a:pt x="119" y="141"/>
                      <a:pt x="120" y="141"/>
                      <a:pt x="121" y="141"/>
                    </a:cubicBezTo>
                    <a:cubicBezTo>
                      <a:pt x="122" y="141"/>
                      <a:pt x="123" y="142"/>
                      <a:pt x="124" y="142"/>
                    </a:cubicBezTo>
                    <a:cubicBezTo>
                      <a:pt x="126" y="143"/>
                      <a:pt x="128" y="143"/>
                      <a:pt x="130" y="143"/>
                    </a:cubicBezTo>
                    <a:cubicBezTo>
                      <a:pt x="132" y="143"/>
                      <a:pt x="133" y="143"/>
                      <a:pt x="134" y="143"/>
                    </a:cubicBezTo>
                    <a:cubicBezTo>
                      <a:pt x="136" y="143"/>
                      <a:pt x="137" y="144"/>
                      <a:pt x="138" y="144"/>
                    </a:cubicBezTo>
                    <a:cubicBezTo>
                      <a:pt x="140" y="145"/>
                      <a:pt x="140" y="146"/>
                      <a:pt x="142" y="146"/>
                    </a:cubicBezTo>
                    <a:cubicBezTo>
                      <a:pt x="144" y="146"/>
                      <a:pt x="145" y="146"/>
                      <a:pt x="146" y="146"/>
                    </a:cubicBezTo>
                    <a:cubicBezTo>
                      <a:pt x="147" y="146"/>
                      <a:pt x="147" y="146"/>
                      <a:pt x="147" y="145"/>
                    </a:cubicBezTo>
                    <a:cubicBezTo>
                      <a:pt x="147" y="145"/>
                      <a:pt x="147" y="145"/>
                      <a:pt x="147" y="145"/>
                    </a:cubicBezTo>
                    <a:cubicBezTo>
                      <a:pt x="147" y="143"/>
                      <a:pt x="146" y="142"/>
                      <a:pt x="146" y="140"/>
                    </a:cubicBezTo>
                    <a:cubicBezTo>
                      <a:pt x="146" y="138"/>
                      <a:pt x="146" y="137"/>
                      <a:pt x="147" y="135"/>
                    </a:cubicBezTo>
                    <a:cubicBezTo>
                      <a:pt x="148" y="134"/>
                      <a:pt x="149" y="133"/>
                      <a:pt x="150" y="132"/>
                    </a:cubicBezTo>
                    <a:cubicBezTo>
                      <a:pt x="151" y="132"/>
                      <a:pt x="152" y="132"/>
                      <a:pt x="153" y="131"/>
                    </a:cubicBezTo>
                    <a:cubicBezTo>
                      <a:pt x="154" y="131"/>
                      <a:pt x="155" y="130"/>
                      <a:pt x="156" y="129"/>
                    </a:cubicBezTo>
                    <a:cubicBezTo>
                      <a:pt x="156" y="127"/>
                      <a:pt x="154" y="127"/>
                      <a:pt x="154" y="125"/>
                    </a:cubicBezTo>
                    <a:cubicBezTo>
                      <a:pt x="154" y="124"/>
                      <a:pt x="154" y="124"/>
                      <a:pt x="154" y="1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82" name="Freeform 714"/>
              <p:cNvSpPr>
                <a:spLocks/>
              </p:cNvSpPr>
              <p:nvPr/>
            </p:nvSpPr>
            <p:spPr bwMode="auto">
              <a:xfrm>
                <a:off x="3695" y="1746"/>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83" name="Freeform 715"/>
              <p:cNvSpPr>
                <a:spLocks/>
              </p:cNvSpPr>
              <p:nvPr/>
            </p:nvSpPr>
            <p:spPr bwMode="auto">
              <a:xfrm>
                <a:off x="4666" y="2654"/>
                <a:ext cx="609" cy="491"/>
              </a:xfrm>
              <a:custGeom>
                <a:avLst/>
                <a:gdLst>
                  <a:gd name="T0" fmla="*/ 369 w 304"/>
                  <a:gd name="T1" fmla="*/ 3341 h 245"/>
                  <a:gd name="T2" fmla="*/ 611 w 304"/>
                  <a:gd name="T3" fmla="*/ 3245 h 245"/>
                  <a:gd name="T4" fmla="*/ 1044 w 304"/>
                  <a:gd name="T5" fmla="*/ 3197 h 245"/>
                  <a:gd name="T6" fmla="*/ 1352 w 304"/>
                  <a:gd name="T7" fmla="*/ 3004 h 245"/>
                  <a:gd name="T8" fmla="*/ 1721 w 304"/>
                  <a:gd name="T9" fmla="*/ 2952 h 245"/>
                  <a:gd name="T10" fmla="*/ 2059 w 304"/>
                  <a:gd name="T11" fmla="*/ 2904 h 245"/>
                  <a:gd name="T12" fmla="*/ 2236 w 304"/>
                  <a:gd name="T13" fmla="*/ 2988 h 245"/>
                  <a:gd name="T14" fmla="*/ 2364 w 304"/>
                  <a:gd name="T15" fmla="*/ 3197 h 245"/>
                  <a:gd name="T16" fmla="*/ 2412 w 304"/>
                  <a:gd name="T17" fmla="*/ 3357 h 245"/>
                  <a:gd name="T18" fmla="*/ 2612 w 304"/>
                  <a:gd name="T19" fmla="*/ 3197 h 245"/>
                  <a:gd name="T20" fmla="*/ 2724 w 304"/>
                  <a:gd name="T21" fmla="*/ 3180 h 245"/>
                  <a:gd name="T22" fmla="*/ 2564 w 304"/>
                  <a:gd name="T23" fmla="*/ 3373 h 245"/>
                  <a:gd name="T24" fmla="*/ 2644 w 304"/>
                  <a:gd name="T25" fmla="*/ 3341 h 245"/>
                  <a:gd name="T26" fmla="*/ 2628 w 304"/>
                  <a:gd name="T27" fmla="*/ 3487 h 245"/>
                  <a:gd name="T28" fmla="*/ 2644 w 304"/>
                  <a:gd name="T29" fmla="*/ 3696 h 245"/>
                  <a:gd name="T30" fmla="*/ 2901 w 304"/>
                  <a:gd name="T31" fmla="*/ 3872 h 245"/>
                  <a:gd name="T32" fmla="*/ 3175 w 304"/>
                  <a:gd name="T33" fmla="*/ 3824 h 245"/>
                  <a:gd name="T34" fmla="*/ 3384 w 304"/>
                  <a:gd name="T35" fmla="*/ 3904 h 245"/>
                  <a:gd name="T36" fmla="*/ 3756 w 304"/>
                  <a:gd name="T37" fmla="*/ 3792 h 245"/>
                  <a:gd name="T38" fmla="*/ 4077 w 304"/>
                  <a:gd name="T39" fmla="*/ 3455 h 245"/>
                  <a:gd name="T40" fmla="*/ 4383 w 304"/>
                  <a:gd name="T41" fmla="*/ 3116 h 245"/>
                  <a:gd name="T42" fmla="*/ 4656 w 304"/>
                  <a:gd name="T43" fmla="*/ 2824 h 245"/>
                  <a:gd name="T44" fmla="*/ 4864 w 304"/>
                  <a:gd name="T45" fmla="*/ 2405 h 245"/>
                  <a:gd name="T46" fmla="*/ 4880 w 304"/>
                  <a:gd name="T47" fmla="*/ 1964 h 245"/>
                  <a:gd name="T48" fmla="*/ 4704 w 304"/>
                  <a:gd name="T49" fmla="*/ 1611 h 245"/>
                  <a:gd name="T50" fmla="*/ 4576 w 304"/>
                  <a:gd name="T51" fmla="*/ 1305 h 245"/>
                  <a:gd name="T52" fmla="*/ 4351 w 304"/>
                  <a:gd name="T53" fmla="*/ 1112 h 245"/>
                  <a:gd name="T54" fmla="*/ 4335 w 304"/>
                  <a:gd name="T55" fmla="*/ 659 h 245"/>
                  <a:gd name="T56" fmla="*/ 4205 w 304"/>
                  <a:gd name="T57" fmla="*/ 499 h 245"/>
                  <a:gd name="T58" fmla="*/ 4157 w 304"/>
                  <a:gd name="T59" fmla="*/ 160 h 245"/>
                  <a:gd name="T60" fmla="*/ 3965 w 304"/>
                  <a:gd name="T61" fmla="*/ 192 h 245"/>
                  <a:gd name="T62" fmla="*/ 3900 w 304"/>
                  <a:gd name="T63" fmla="*/ 531 h 245"/>
                  <a:gd name="T64" fmla="*/ 3656 w 304"/>
                  <a:gd name="T65" fmla="*/ 964 h 245"/>
                  <a:gd name="T66" fmla="*/ 3319 w 304"/>
                  <a:gd name="T67" fmla="*/ 723 h 245"/>
                  <a:gd name="T68" fmla="*/ 3207 w 304"/>
                  <a:gd name="T69" fmla="*/ 499 h 245"/>
                  <a:gd name="T70" fmla="*/ 3335 w 304"/>
                  <a:gd name="T71" fmla="*/ 321 h 245"/>
                  <a:gd name="T72" fmla="*/ 3239 w 304"/>
                  <a:gd name="T73" fmla="*/ 144 h 245"/>
                  <a:gd name="T74" fmla="*/ 2917 w 304"/>
                  <a:gd name="T75" fmla="*/ 112 h 245"/>
                  <a:gd name="T76" fmla="*/ 2821 w 304"/>
                  <a:gd name="T77" fmla="*/ 128 h 245"/>
                  <a:gd name="T78" fmla="*/ 2596 w 304"/>
                  <a:gd name="T79" fmla="*/ 257 h 245"/>
                  <a:gd name="T80" fmla="*/ 2412 w 304"/>
                  <a:gd name="T81" fmla="*/ 481 h 245"/>
                  <a:gd name="T82" fmla="*/ 2268 w 304"/>
                  <a:gd name="T83" fmla="*/ 595 h 245"/>
                  <a:gd name="T84" fmla="*/ 2091 w 304"/>
                  <a:gd name="T85" fmla="*/ 417 h 245"/>
                  <a:gd name="T86" fmla="*/ 1867 w 304"/>
                  <a:gd name="T87" fmla="*/ 627 h 245"/>
                  <a:gd name="T88" fmla="*/ 1673 w 304"/>
                  <a:gd name="T89" fmla="*/ 836 h 245"/>
                  <a:gd name="T90" fmla="*/ 1464 w 304"/>
                  <a:gd name="T91" fmla="*/ 932 h 245"/>
                  <a:gd name="T92" fmla="*/ 1320 w 304"/>
                  <a:gd name="T93" fmla="*/ 1176 h 245"/>
                  <a:gd name="T94" fmla="*/ 1012 w 304"/>
                  <a:gd name="T95" fmla="*/ 1305 h 245"/>
                  <a:gd name="T96" fmla="*/ 723 w 304"/>
                  <a:gd name="T97" fmla="*/ 1401 h 245"/>
                  <a:gd name="T98" fmla="*/ 465 w 304"/>
                  <a:gd name="T99" fmla="*/ 1547 h 245"/>
                  <a:gd name="T100" fmla="*/ 321 w 304"/>
                  <a:gd name="T101" fmla="*/ 1707 h 245"/>
                  <a:gd name="T102" fmla="*/ 256 w 304"/>
                  <a:gd name="T103" fmla="*/ 1964 h 245"/>
                  <a:gd name="T104" fmla="*/ 208 w 304"/>
                  <a:gd name="T105" fmla="*/ 2084 h 245"/>
                  <a:gd name="T106" fmla="*/ 176 w 304"/>
                  <a:gd name="T107" fmla="*/ 2277 h 245"/>
                  <a:gd name="T108" fmla="*/ 208 w 304"/>
                  <a:gd name="T109" fmla="*/ 2663 h 245"/>
                  <a:gd name="T110" fmla="*/ 144 w 304"/>
                  <a:gd name="T111" fmla="*/ 3100 h 2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4"/>
                  <a:gd name="T169" fmla="*/ 0 h 245"/>
                  <a:gd name="T170" fmla="*/ 304 w 304"/>
                  <a:gd name="T171" fmla="*/ 245 h 2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4" h="245">
                    <a:moveTo>
                      <a:pt x="3" y="205"/>
                    </a:moveTo>
                    <a:cubicBezTo>
                      <a:pt x="4" y="206"/>
                      <a:pt x="3" y="207"/>
                      <a:pt x="4" y="208"/>
                    </a:cubicBezTo>
                    <a:cubicBezTo>
                      <a:pt x="5" y="209"/>
                      <a:pt x="6" y="209"/>
                      <a:pt x="7" y="209"/>
                    </a:cubicBezTo>
                    <a:cubicBezTo>
                      <a:pt x="9" y="209"/>
                      <a:pt x="11" y="209"/>
                      <a:pt x="13" y="209"/>
                    </a:cubicBezTo>
                    <a:cubicBezTo>
                      <a:pt x="15" y="209"/>
                      <a:pt x="16" y="208"/>
                      <a:pt x="18" y="208"/>
                    </a:cubicBezTo>
                    <a:cubicBezTo>
                      <a:pt x="20" y="208"/>
                      <a:pt x="21" y="208"/>
                      <a:pt x="23" y="207"/>
                    </a:cubicBezTo>
                    <a:cubicBezTo>
                      <a:pt x="24" y="207"/>
                      <a:pt x="24" y="206"/>
                      <a:pt x="25" y="205"/>
                    </a:cubicBezTo>
                    <a:cubicBezTo>
                      <a:pt x="26" y="205"/>
                      <a:pt x="27" y="204"/>
                      <a:pt x="28" y="204"/>
                    </a:cubicBezTo>
                    <a:cubicBezTo>
                      <a:pt x="29" y="204"/>
                      <a:pt x="30" y="204"/>
                      <a:pt x="32" y="203"/>
                    </a:cubicBezTo>
                    <a:cubicBezTo>
                      <a:pt x="32" y="203"/>
                      <a:pt x="32" y="202"/>
                      <a:pt x="33" y="202"/>
                    </a:cubicBezTo>
                    <a:cubicBezTo>
                      <a:pt x="34" y="201"/>
                      <a:pt x="35" y="201"/>
                      <a:pt x="36" y="201"/>
                    </a:cubicBezTo>
                    <a:cubicBezTo>
                      <a:pt x="37" y="201"/>
                      <a:pt x="37" y="201"/>
                      <a:pt x="38" y="201"/>
                    </a:cubicBezTo>
                    <a:cubicBezTo>
                      <a:pt x="40" y="201"/>
                      <a:pt x="41" y="200"/>
                      <a:pt x="43" y="200"/>
                    </a:cubicBezTo>
                    <a:cubicBezTo>
                      <a:pt x="45" y="199"/>
                      <a:pt x="46" y="200"/>
                      <a:pt x="48" y="200"/>
                    </a:cubicBezTo>
                    <a:cubicBezTo>
                      <a:pt x="50" y="200"/>
                      <a:pt x="51" y="200"/>
                      <a:pt x="54" y="200"/>
                    </a:cubicBezTo>
                    <a:cubicBezTo>
                      <a:pt x="55" y="200"/>
                      <a:pt x="56" y="200"/>
                      <a:pt x="57" y="200"/>
                    </a:cubicBezTo>
                    <a:cubicBezTo>
                      <a:pt x="59" y="200"/>
                      <a:pt x="61" y="201"/>
                      <a:pt x="62" y="200"/>
                    </a:cubicBezTo>
                    <a:cubicBezTo>
                      <a:pt x="64" y="199"/>
                      <a:pt x="64" y="199"/>
                      <a:pt x="65" y="198"/>
                    </a:cubicBezTo>
                    <a:cubicBezTo>
                      <a:pt x="67" y="197"/>
                      <a:pt x="68" y="196"/>
                      <a:pt x="69" y="194"/>
                    </a:cubicBezTo>
                    <a:cubicBezTo>
                      <a:pt x="70" y="193"/>
                      <a:pt x="71" y="193"/>
                      <a:pt x="72" y="192"/>
                    </a:cubicBezTo>
                    <a:cubicBezTo>
                      <a:pt x="74" y="191"/>
                      <a:pt x="75" y="192"/>
                      <a:pt x="76" y="191"/>
                    </a:cubicBezTo>
                    <a:cubicBezTo>
                      <a:pt x="77" y="190"/>
                      <a:pt x="77" y="190"/>
                      <a:pt x="78" y="189"/>
                    </a:cubicBezTo>
                    <a:cubicBezTo>
                      <a:pt x="79" y="189"/>
                      <a:pt x="80" y="189"/>
                      <a:pt x="81" y="188"/>
                    </a:cubicBezTo>
                    <a:cubicBezTo>
                      <a:pt x="83" y="188"/>
                      <a:pt x="83" y="187"/>
                      <a:pt x="84" y="186"/>
                    </a:cubicBezTo>
                    <a:cubicBezTo>
                      <a:pt x="86" y="186"/>
                      <a:pt x="87" y="186"/>
                      <a:pt x="88" y="186"/>
                    </a:cubicBezTo>
                    <a:cubicBezTo>
                      <a:pt x="90" y="186"/>
                      <a:pt x="91" y="186"/>
                      <a:pt x="92" y="186"/>
                    </a:cubicBezTo>
                    <a:cubicBezTo>
                      <a:pt x="93" y="186"/>
                      <a:pt x="94" y="187"/>
                      <a:pt x="95" y="187"/>
                    </a:cubicBezTo>
                    <a:cubicBezTo>
                      <a:pt x="96" y="188"/>
                      <a:pt x="97" y="187"/>
                      <a:pt x="98" y="187"/>
                    </a:cubicBezTo>
                    <a:cubicBezTo>
                      <a:pt x="101" y="186"/>
                      <a:pt x="102" y="186"/>
                      <a:pt x="104" y="185"/>
                    </a:cubicBezTo>
                    <a:cubicBezTo>
                      <a:pt x="105" y="185"/>
                      <a:pt x="106" y="184"/>
                      <a:pt x="107" y="183"/>
                    </a:cubicBezTo>
                    <a:cubicBezTo>
                      <a:pt x="107" y="183"/>
                      <a:pt x="107" y="183"/>
                      <a:pt x="108" y="183"/>
                    </a:cubicBezTo>
                    <a:cubicBezTo>
                      <a:pt x="109" y="182"/>
                      <a:pt x="110" y="182"/>
                      <a:pt x="112" y="181"/>
                    </a:cubicBezTo>
                    <a:cubicBezTo>
                      <a:pt x="113" y="181"/>
                      <a:pt x="114" y="181"/>
                      <a:pt x="115" y="181"/>
                    </a:cubicBezTo>
                    <a:cubicBezTo>
                      <a:pt x="117" y="181"/>
                      <a:pt x="118" y="181"/>
                      <a:pt x="119" y="181"/>
                    </a:cubicBezTo>
                    <a:cubicBezTo>
                      <a:pt x="121" y="181"/>
                      <a:pt x="122" y="181"/>
                      <a:pt x="124" y="181"/>
                    </a:cubicBezTo>
                    <a:cubicBezTo>
                      <a:pt x="126" y="181"/>
                      <a:pt x="127" y="179"/>
                      <a:pt x="128" y="180"/>
                    </a:cubicBezTo>
                    <a:cubicBezTo>
                      <a:pt x="129" y="180"/>
                      <a:pt x="130" y="181"/>
                      <a:pt x="131" y="182"/>
                    </a:cubicBezTo>
                    <a:cubicBezTo>
                      <a:pt x="131" y="183"/>
                      <a:pt x="131" y="183"/>
                      <a:pt x="131" y="183"/>
                    </a:cubicBezTo>
                    <a:cubicBezTo>
                      <a:pt x="131" y="184"/>
                      <a:pt x="131" y="184"/>
                      <a:pt x="131" y="184"/>
                    </a:cubicBezTo>
                    <a:cubicBezTo>
                      <a:pt x="132" y="185"/>
                      <a:pt x="133" y="185"/>
                      <a:pt x="134" y="185"/>
                    </a:cubicBezTo>
                    <a:cubicBezTo>
                      <a:pt x="135" y="185"/>
                      <a:pt x="136" y="185"/>
                      <a:pt x="137" y="185"/>
                    </a:cubicBezTo>
                    <a:cubicBezTo>
                      <a:pt x="138" y="185"/>
                      <a:pt x="138" y="185"/>
                      <a:pt x="139" y="185"/>
                    </a:cubicBezTo>
                    <a:cubicBezTo>
                      <a:pt x="141" y="186"/>
                      <a:pt x="143" y="185"/>
                      <a:pt x="144" y="186"/>
                    </a:cubicBezTo>
                    <a:cubicBezTo>
                      <a:pt x="145" y="187"/>
                      <a:pt x="144" y="188"/>
                      <a:pt x="145" y="189"/>
                    </a:cubicBezTo>
                    <a:cubicBezTo>
                      <a:pt x="146" y="190"/>
                      <a:pt x="147" y="190"/>
                      <a:pt x="147" y="191"/>
                    </a:cubicBezTo>
                    <a:cubicBezTo>
                      <a:pt x="147" y="192"/>
                      <a:pt x="146" y="192"/>
                      <a:pt x="146" y="193"/>
                    </a:cubicBezTo>
                    <a:cubicBezTo>
                      <a:pt x="146" y="194"/>
                      <a:pt x="146" y="194"/>
                      <a:pt x="147" y="195"/>
                    </a:cubicBezTo>
                    <a:cubicBezTo>
                      <a:pt x="147" y="196"/>
                      <a:pt x="147" y="197"/>
                      <a:pt x="147" y="198"/>
                    </a:cubicBezTo>
                    <a:cubicBezTo>
                      <a:pt x="147" y="199"/>
                      <a:pt x="147" y="199"/>
                      <a:pt x="147" y="200"/>
                    </a:cubicBezTo>
                    <a:cubicBezTo>
                      <a:pt x="147" y="201"/>
                      <a:pt x="148" y="201"/>
                      <a:pt x="148" y="202"/>
                    </a:cubicBezTo>
                    <a:cubicBezTo>
                      <a:pt x="148" y="203"/>
                      <a:pt x="148" y="203"/>
                      <a:pt x="148" y="204"/>
                    </a:cubicBezTo>
                    <a:cubicBezTo>
                      <a:pt x="148" y="206"/>
                      <a:pt x="147" y="206"/>
                      <a:pt x="147" y="207"/>
                    </a:cubicBezTo>
                    <a:cubicBezTo>
                      <a:pt x="147" y="208"/>
                      <a:pt x="147" y="209"/>
                      <a:pt x="148" y="210"/>
                    </a:cubicBezTo>
                    <a:cubicBezTo>
                      <a:pt x="149" y="210"/>
                      <a:pt x="149" y="208"/>
                      <a:pt x="150" y="208"/>
                    </a:cubicBezTo>
                    <a:cubicBezTo>
                      <a:pt x="151" y="207"/>
                      <a:pt x="152" y="206"/>
                      <a:pt x="153" y="206"/>
                    </a:cubicBezTo>
                    <a:cubicBezTo>
                      <a:pt x="153" y="205"/>
                      <a:pt x="154" y="205"/>
                      <a:pt x="155" y="204"/>
                    </a:cubicBezTo>
                    <a:cubicBezTo>
                      <a:pt x="155" y="204"/>
                      <a:pt x="154" y="203"/>
                      <a:pt x="155" y="202"/>
                    </a:cubicBezTo>
                    <a:cubicBezTo>
                      <a:pt x="155" y="201"/>
                      <a:pt x="156" y="201"/>
                      <a:pt x="157" y="201"/>
                    </a:cubicBezTo>
                    <a:cubicBezTo>
                      <a:pt x="158" y="200"/>
                      <a:pt x="158" y="200"/>
                      <a:pt x="160" y="199"/>
                    </a:cubicBezTo>
                    <a:cubicBezTo>
                      <a:pt x="161" y="199"/>
                      <a:pt x="161" y="199"/>
                      <a:pt x="162" y="198"/>
                    </a:cubicBezTo>
                    <a:cubicBezTo>
                      <a:pt x="163" y="198"/>
                      <a:pt x="164" y="198"/>
                      <a:pt x="165" y="197"/>
                    </a:cubicBezTo>
                    <a:cubicBezTo>
                      <a:pt x="165" y="196"/>
                      <a:pt x="165" y="195"/>
                      <a:pt x="166" y="194"/>
                    </a:cubicBezTo>
                    <a:cubicBezTo>
                      <a:pt x="166" y="193"/>
                      <a:pt x="167" y="193"/>
                      <a:pt x="169" y="193"/>
                    </a:cubicBezTo>
                    <a:cubicBezTo>
                      <a:pt x="170" y="193"/>
                      <a:pt x="171" y="192"/>
                      <a:pt x="171" y="193"/>
                    </a:cubicBezTo>
                    <a:cubicBezTo>
                      <a:pt x="172" y="194"/>
                      <a:pt x="170" y="194"/>
                      <a:pt x="169" y="195"/>
                    </a:cubicBezTo>
                    <a:cubicBezTo>
                      <a:pt x="169" y="196"/>
                      <a:pt x="170" y="196"/>
                      <a:pt x="169" y="197"/>
                    </a:cubicBezTo>
                    <a:cubicBezTo>
                      <a:pt x="169" y="198"/>
                      <a:pt x="169" y="199"/>
                      <a:pt x="167" y="200"/>
                    </a:cubicBezTo>
                    <a:cubicBezTo>
                      <a:pt x="167" y="201"/>
                      <a:pt x="166" y="201"/>
                      <a:pt x="165" y="201"/>
                    </a:cubicBezTo>
                    <a:cubicBezTo>
                      <a:pt x="165" y="202"/>
                      <a:pt x="164" y="202"/>
                      <a:pt x="163" y="203"/>
                    </a:cubicBezTo>
                    <a:cubicBezTo>
                      <a:pt x="163" y="203"/>
                      <a:pt x="163" y="204"/>
                      <a:pt x="163" y="205"/>
                    </a:cubicBezTo>
                    <a:cubicBezTo>
                      <a:pt x="162" y="206"/>
                      <a:pt x="162" y="206"/>
                      <a:pt x="161" y="206"/>
                    </a:cubicBezTo>
                    <a:cubicBezTo>
                      <a:pt x="160" y="208"/>
                      <a:pt x="160" y="209"/>
                      <a:pt x="159" y="209"/>
                    </a:cubicBezTo>
                    <a:cubicBezTo>
                      <a:pt x="158" y="210"/>
                      <a:pt x="157" y="209"/>
                      <a:pt x="156" y="210"/>
                    </a:cubicBezTo>
                    <a:cubicBezTo>
                      <a:pt x="156" y="211"/>
                      <a:pt x="156" y="211"/>
                      <a:pt x="156" y="212"/>
                    </a:cubicBezTo>
                    <a:cubicBezTo>
                      <a:pt x="157" y="213"/>
                      <a:pt x="157" y="212"/>
                      <a:pt x="158" y="212"/>
                    </a:cubicBezTo>
                    <a:cubicBezTo>
                      <a:pt x="160" y="212"/>
                      <a:pt x="160" y="213"/>
                      <a:pt x="161" y="212"/>
                    </a:cubicBezTo>
                    <a:cubicBezTo>
                      <a:pt x="162" y="212"/>
                      <a:pt x="163" y="211"/>
                      <a:pt x="163" y="210"/>
                    </a:cubicBezTo>
                    <a:cubicBezTo>
                      <a:pt x="164" y="209"/>
                      <a:pt x="164" y="208"/>
                      <a:pt x="164" y="207"/>
                    </a:cubicBezTo>
                    <a:cubicBezTo>
                      <a:pt x="165" y="207"/>
                      <a:pt x="166" y="206"/>
                      <a:pt x="167" y="206"/>
                    </a:cubicBezTo>
                    <a:cubicBezTo>
                      <a:pt x="168" y="206"/>
                      <a:pt x="168" y="207"/>
                      <a:pt x="168" y="208"/>
                    </a:cubicBezTo>
                    <a:cubicBezTo>
                      <a:pt x="168" y="209"/>
                      <a:pt x="167" y="210"/>
                      <a:pt x="167" y="211"/>
                    </a:cubicBezTo>
                    <a:cubicBezTo>
                      <a:pt x="166" y="212"/>
                      <a:pt x="166" y="212"/>
                      <a:pt x="165" y="213"/>
                    </a:cubicBezTo>
                    <a:cubicBezTo>
                      <a:pt x="165" y="214"/>
                      <a:pt x="165" y="214"/>
                      <a:pt x="164" y="214"/>
                    </a:cubicBezTo>
                    <a:cubicBezTo>
                      <a:pt x="164" y="214"/>
                      <a:pt x="163" y="215"/>
                      <a:pt x="163" y="216"/>
                    </a:cubicBezTo>
                    <a:cubicBezTo>
                      <a:pt x="164" y="217"/>
                      <a:pt x="166" y="214"/>
                      <a:pt x="167" y="215"/>
                    </a:cubicBezTo>
                    <a:cubicBezTo>
                      <a:pt x="167" y="216"/>
                      <a:pt x="167" y="216"/>
                      <a:pt x="167" y="217"/>
                    </a:cubicBezTo>
                    <a:cubicBezTo>
                      <a:pt x="167" y="219"/>
                      <a:pt x="168" y="220"/>
                      <a:pt x="167" y="221"/>
                    </a:cubicBezTo>
                    <a:cubicBezTo>
                      <a:pt x="167" y="222"/>
                      <a:pt x="167" y="223"/>
                      <a:pt x="166" y="224"/>
                    </a:cubicBezTo>
                    <a:cubicBezTo>
                      <a:pt x="165" y="225"/>
                      <a:pt x="165" y="225"/>
                      <a:pt x="164" y="226"/>
                    </a:cubicBezTo>
                    <a:cubicBezTo>
                      <a:pt x="164" y="227"/>
                      <a:pt x="164" y="228"/>
                      <a:pt x="164" y="229"/>
                    </a:cubicBezTo>
                    <a:cubicBezTo>
                      <a:pt x="165" y="231"/>
                      <a:pt x="167" y="231"/>
                      <a:pt x="167" y="233"/>
                    </a:cubicBezTo>
                    <a:cubicBezTo>
                      <a:pt x="168" y="234"/>
                      <a:pt x="167" y="235"/>
                      <a:pt x="168" y="236"/>
                    </a:cubicBezTo>
                    <a:cubicBezTo>
                      <a:pt x="169" y="237"/>
                      <a:pt x="170" y="237"/>
                      <a:pt x="171" y="238"/>
                    </a:cubicBezTo>
                    <a:cubicBezTo>
                      <a:pt x="172" y="239"/>
                      <a:pt x="173" y="239"/>
                      <a:pt x="174" y="239"/>
                    </a:cubicBezTo>
                    <a:cubicBezTo>
                      <a:pt x="175" y="239"/>
                      <a:pt x="176" y="238"/>
                      <a:pt x="177" y="239"/>
                    </a:cubicBezTo>
                    <a:cubicBezTo>
                      <a:pt x="179" y="239"/>
                      <a:pt x="179" y="240"/>
                      <a:pt x="180" y="240"/>
                    </a:cubicBezTo>
                    <a:cubicBezTo>
                      <a:pt x="181" y="241"/>
                      <a:pt x="182" y="242"/>
                      <a:pt x="183" y="243"/>
                    </a:cubicBezTo>
                    <a:cubicBezTo>
                      <a:pt x="184" y="243"/>
                      <a:pt x="185" y="244"/>
                      <a:pt x="186" y="243"/>
                    </a:cubicBezTo>
                    <a:cubicBezTo>
                      <a:pt x="188" y="243"/>
                      <a:pt x="188" y="242"/>
                      <a:pt x="189" y="241"/>
                    </a:cubicBezTo>
                    <a:cubicBezTo>
                      <a:pt x="190" y="240"/>
                      <a:pt x="190" y="240"/>
                      <a:pt x="191" y="239"/>
                    </a:cubicBezTo>
                    <a:cubicBezTo>
                      <a:pt x="193" y="239"/>
                      <a:pt x="194" y="240"/>
                      <a:pt x="195" y="239"/>
                    </a:cubicBezTo>
                    <a:cubicBezTo>
                      <a:pt x="196" y="238"/>
                      <a:pt x="196" y="238"/>
                      <a:pt x="197" y="237"/>
                    </a:cubicBezTo>
                    <a:cubicBezTo>
                      <a:pt x="198" y="236"/>
                      <a:pt x="199" y="235"/>
                      <a:pt x="200" y="235"/>
                    </a:cubicBezTo>
                    <a:cubicBezTo>
                      <a:pt x="202" y="236"/>
                      <a:pt x="201" y="238"/>
                      <a:pt x="201" y="239"/>
                    </a:cubicBezTo>
                    <a:cubicBezTo>
                      <a:pt x="201" y="240"/>
                      <a:pt x="201" y="241"/>
                      <a:pt x="201" y="242"/>
                    </a:cubicBezTo>
                    <a:cubicBezTo>
                      <a:pt x="202" y="243"/>
                      <a:pt x="202" y="243"/>
                      <a:pt x="203" y="244"/>
                    </a:cubicBezTo>
                    <a:cubicBezTo>
                      <a:pt x="204" y="244"/>
                      <a:pt x="205" y="245"/>
                      <a:pt x="207" y="244"/>
                    </a:cubicBezTo>
                    <a:cubicBezTo>
                      <a:pt x="208" y="244"/>
                      <a:pt x="209" y="243"/>
                      <a:pt x="210" y="242"/>
                    </a:cubicBezTo>
                    <a:cubicBezTo>
                      <a:pt x="211" y="241"/>
                      <a:pt x="212" y="241"/>
                      <a:pt x="214" y="240"/>
                    </a:cubicBezTo>
                    <a:cubicBezTo>
                      <a:pt x="215" y="240"/>
                      <a:pt x="216" y="240"/>
                      <a:pt x="217" y="239"/>
                    </a:cubicBezTo>
                    <a:cubicBezTo>
                      <a:pt x="218" y="238"/>
                      <a:pt x="217" y="237"/>
                      <a:pt x="218" y="236"/>
                    </a:cubicBezTo>
                    <a:cubicBezTo>
                      <a:pt x="220" y="235"/>
                      <a:pt x="221" y="235"/>
                      <a:pt x="223" y="235"/>
                    </a:cubicBezTo>
                    <a:cubicBezTo>
                      <a:pt x="225" y="234"/>
                      <a:pt x="226" y="234"/>
                      <a:pt x="228" y="234"/>
                    </a:cubicBezTo>
                    <a:cubicBezTo>
                      <a:pt x="230" y="234"/>
                      <a:pt x="231" y="235"/>
                      <a:pt x="233" y="235"/>
                    </a:cubicBezTo>
                    <a:cubicBezTo>
                      <a:pt x="234" y="235"/>
                      <a:pt x="235" y="235"/>
                      <a:pt x="236" y="234"/>
                    </a:cubicBezTo>
                    <a:cubicBezTo>
                      <a:pt x="238" y="233"/>
                      <a:pt x="238" y="232"/>
                      <a:pt x="238" y="231"/>
                    </a:cubicBezTo>
                    <a:cubicBezTo>
                      <a:pt x="240" y="229"/>
                      <a:pt x="240" y="226"/>
                      <a:pt x="242" y="224"/>
                    </a:cubicBezTo>
                    <a:cubicBezTo>
                      <a:pt x="244" y="222"/>
                      <a:pt x="245" y="222"/>
                      <a:pt x="246" y="221"/>
                    </a:cubicBezTo>
                    <a:cubicBezTo>
                      <a:pt x="248" y="219"/>
                      <a:pt x="248" y="218"/>
                      <a:pt x="249" y="217"/>
                    </a:cubicBezTo>
                    <a:cubicBezTo>
                      <a:pt x="250" y="216"/>
                      <a:pt x="251" y="215"/>
                      <a:pt x="253" y="214"/>
                    </a:cubicBezTo>
                    <a:cubicBezTo>
                      <a:pt x="253" y="214"/>
                      <a:pt x="253" y="214"/>
                      <a:pt x="253" y="214"/>
                    </a:cubicBezTo>
                    <a:cubicBezTo>
                      <a:pt x="254" y="213"/>
                      <a:pt x="255" y="212"/>
                      <a:pt x="256" y="210"/>
                    </a:cubicBezTo>
                    <a:cubicBezTo>
                      <a:pt x="257" y="208"/>
                      <a:pt x="258" y="207"/>
                      <a:pt x="260" y="205"/>
                    </a:cubicBezTo>
                    <a:cubicBezTo>
                      <a:pt x="262" y="203"/>
                      <a:pt x="262" y="202"/>
                      <a:pt x="264" y="200"/>
                    </a:cubicBezTo>
                    <a:cubicBezTo>
                      <a:pt x="266" y="198"/>
                      <a:pt x="266" y="197"/>
                      <a:pt x="268" y="195"/>
                    </a:cubicBezTo>
                    <a:cubicBezTo>
                      <a:pt x="270" y="194"/>
                      <a:pt x="271" y="194"/>
                      <a:pt x="272" y="193"/>
                    </a:cubicBezTo>
                    <a:cubicBezTo>
                      <a:pt x="273" y="192"/>
                      <a:pt x="274" y="191"/>
                      <a:pt x="275" y="190"/>
                    </a:cubicBezTo>
                    <a:cubicBezTo>
                      <a:pt x="277" y="189"/>
                      <a:pt x="277" y="188"/>
                      <a:pt x="279" y="187"/>
                    </a:cubicBezTo>
                    <a:cubicBezTo>
                      <a:pt x="280" y="186"/>
                      <a:pt x="280" y="186"/>
                      <a:pt x="281" y="185"/>
                    </a:cubicBezTo>
                    <a:cubicBezTo>
                      <a:pt x="282" y="185"/>
                      <a:pt x="282" y="184"/>
                      <a:pt x="283" y="183"/>
                    </a:cubicBezTo>
                    <a:cubicBezTo>
                      <a:pt x="283" y="183"/>
                      <a:pt x="284" y="182"/>
                      <a:pt x="285" y="180"/>
                    </a:cubicBezTo>
                    <a:cubicBezTo>
                      <a:pt x="287" y="178"/>
                      <a:pt x="288" y="177"/>
                      <a:pt x="289" y="175"/>
                    </a:cubicBezTo>
                    <a:cubicBezTo>
                      <a:pt x="291" y="174"/>
                      <a:pt x="291" y="173"/>
                      <a:pt x="293" y="171"/>
                    </a:cubicBezTo>
                    <a:cubicBezTo>
                      <a:pt x="294" y="170"/>
                      <a:pt x="294" y="168"/>
                      <a:pt x="295" y="166"/>
                    </a:cubicBezTo>
                    <a:cubicBezTo>
                      <a:pt x="296" y="165"/>
                      <a:pt x="295" y="163"/>
                      <a:pt x="297" y="162"/>
                    </a:cubicBezTo>
                    <a:cubicBezTo>
                      <a:pt x="298" y="160"/>
                      <a:pt x="299" y="160"/>
                      <a:pt x="300" y="159"/>
                    </a:cubicBezTo>
                    <a:cubicBezTo>
                      <a:pt x="301" y="157"/>
                      <a:pt x="301" y="156"/>
                      <a:pt x="302" y="154"/>
                    </a:cubicBezTo>
                    <a:cubicBezTo>
                      <a:pt x="302" y="152"/>
                      <a:pt x="302" y="151"/>
                      <a:pt x="302" y="149"/>
                    </a:cubicBezTo>
                    <a:cubicBezTo>
                      <a:pt x="303" y="147"/>
                      <a:pt x="302" y="146"/>
                      <a:pt x="302" y="144"/>
                    </a:cubicBezTo>
                    <a:cubicBezTo>
                      <a:pt x="302" y="142"/>
                      <a:pt x="303" y="141"/>
                      <a:pt x="303" y="140"/>
                    </a:cubicBezTo>
                    <a:cubicBezTo>
                      <a:pt x="304" y="138"/>
                      <a:pt x="304" y="137"/>
                      <a:pt x="304" y="135"/>
                    </a:cubicBezTo>
                    <a:cubicBezTo>
                      <a:pt x="304" y="133"/>
                      <a:pt x="304" y="132"/>
                      <a:pt x="304" y="129"/>
                    </a:cubicBezTo>
                    <a:cubicBezTo>
                      <a:pt x="304" y="126"/>
                      <a:pt x="304" y="125"/>
                      <a:pt x="303" y="122"/>
                    </a:cubicBezTo>
                    <a:cubicBezTo>
                      <a:pt x="303" y="122"/>
                      <a:pt x="303" y="122"/>
                      <a:pt x="303" y="122"/>
                    </a:cubicBezTo>
                    <a:cubicBezTo>
                      <a:pt x="303" y="121"/>
                      <a:pt x="302" y="121"/>
                      <a:pt x="302" y="120"/>
                    </a:cubicBezTo>
                    <a:cubicBezTo>
                      <a:pt x="301" y="118"/>
                      <a:pt x="300" y="117"/>
                      <a:pt x="299" y="116"/>
                    </a:cubicBezTo>
                    <a:cubicBezTo>
                      <a:pt x="297" y="114"/>
                      <a:pt x="295" y="114"/>
                      <a:pt x="295" y="111"/>
                    </a:cubicBezTo>
                    <a:cubicBezTo>
                      <a:pt x="294" y="110"/>
                      <a:pt x="295" y="108"/>
                      <a:pt x="295" y="106"/>
                    </a:cubicBezTo>
                    <a:cubicBezTo>
                      <a:pt x="296" y="104"/>
                      <a:pt x="297" y="103"/>
                      <a:pt x="295" y="101"/>
                    </a:cubicBezTo>
                    <a:cubicBezTo>
                      <a:pt x="294" y="100"/>
                      <a:pt x="293" y="101"/>
                      <a:pt x="292" y="100"/>
                    </a:cubicBezTo>
                    <a:cubicBezTo>
                      <a:pt x="291" y="100"/>
                      <a:pt x="290" y="100"/>
                      <a:pt x="289" y="99"/>
                    </a:cubicBezTo>
                    <a:cubicBezTo>
                      <a:pt x="288" y="99"/>
                      <a:pt x="288" y="98"/>
                      <a:pt x="287" y="96"/>
                    </a:cubicBezTo>
                    <a:cubicBezTo>
                      <a:pt x="287" y="95"/>
                      <a:pt x="287" y="93"/>
                      <a:pt x="287" y="92"/>
                    </a:cubicBezTo>
                    <a:cubicBezTo>
                      <a:pt x="286" y="90"/>
                      <a:pt x="286" y="89"/>
                      <a:pt x="286" y="88"/>
                    </a:cubicBezTo>
                    <a:cubicBezTo>
                      <a:pt x="285" y="86"/>
                      <a:pt x="285" y="86"/>
                      <a:pt x="284" y="84"/>
                    </a:cubicBezTo>
                    <a:cubicBezTo>
                      <a:pt x="284" y="83"/>
                      <a:pt x="285" y="82"/>
                      <a:pt x="284" y="81"/>
                    </a:cubicBezTo>
                    <a:cubicBezTo>
                      <a:pt x="284" y="80"/>
                      <a:pt x="283" y="80"/>
                      <a:pt x="282" y="80"/>
                    </a:cubicBezTo>
                    <a:cubicBezTo>
                      <a:pt x="281" y="79"/>
                      <a:pt x="280" y="79"/>
                      <a:pt x="279" y="78"/>
                    </a:cubicBezTo>
                    <a:cubicBezTo>
                      <a:pt x="278" y="77"/>
                      <a:pt x="279" y="76"/>
                      <a:pt x="278" y="75"/>
                    </a:cubicBezTo>
                    <a:cubicBezTo>
                      <a:pt x="277" y="74"/>
                      <a:pt x="276" y="75"/>
                      <a:pt x="275" y="74"/>
                    </a:cubicBezTo>
                    <a:cubicBezTo>
                      <a:pt x="273" y="74"/>
                      <a:pt x="273" y="73"/>
                      <a:pt x="272" y="72"/>
                    </a:cubicBezTo>
                    <a:cubicBezTo>
                      <a:pt x="271" y="71"/>
                      <a:pt x="271" y="70"/>
                      <a:pt x="270" y="69"/>
                    </a:cubicBezTo>
                    <a:cubicBezTo>
                      <a:pt x="269" y="67"/>
                      <a:pt x="269" y="65"/>
                      <a:pt x="270" y="62"/>
                    </a:cubicBezTo>
                    <a:cubicBezTo>
                      <a:pt x="270" y="62"/>
                      <a:pt x="270" y="62"/>
                      <a:pt x="270" y="61"/>
                    </a:cubicBezTo>
                    <a:cubicBezTo>
                      <a:pt x="270" y="59"/>
                      <a:pt x="271" y="58"/>
                      <a:pt x="271" y="56"/>
                    </a:cubicBezTo>
                    <a:cubicBezTo>
                      <a:pt x="271" y="55"/>
                      <a:pt x="270" y="55"/>
                      <a:pt x="270" y="54"/>
                    </a:cubicBezTo>
                    <a:cubicBezTo>
                      <a:pt x="269" y="52"/>
                      <a:pt x="270" y="51"/>
                      <a:pt x="269" y="49"/>
                    </a:cubicBezTo>
                    <a:cubicBezTo>
                      <a:pt x="269" y="46"/>
                      <a:pt x="269" y="44"/>
                      <a:pt x="269" y="41"/>
                    </a:cubicBezTo>
                    <a:cubicBezTo>
                      <a:pt x="269" y="39"/>
                      <a:pt x="270" y="37"/>
                      <a:pt x="269" y="35"/>
                    </a:cubicBezTo>
                    <a:cubicBezTo>
                      <a:pt x="268" y="34"/>
                      <a:pt x="267" y="34"/>
                      <a:pt x="266" y="33"/>
                    </a:cubicBezTo>
                    <a:cubicBezTo>
                      <a:pt x="266" y="32"/>
                      <a:pt x="266" y="31"/>
                      <a:pt x="266" y="31"/>
                    </a:cubicBezTo>
                    <a:cubicBezTo>
                      <a:pt x="266" y="30"/>
                      <a:pt x="266" y="30"/>
                      <a:pt x="265" y="30"/>
                    </a:cubicBezTo>
                    <a:cubicBezTo>
                      <a:pt x="264" y="29"/>
                      <a:pt x="263" y="30"/>
                      <a:pt x="262" y="31"/>
                    </a:cubicBezTo>
                    <a:cubicBezTo>
                      <a:pt x="261" y="31"/>
                      <a:pt x="261" y="31"/>
                      <a:pt x="261" y="31"/>
                    </a:cubicBezTo>
                    <a:cubicBezTo>
                      <a:pt x="260" y="31"/>
                      <a:pt x="259" y="32"/>
                      <a:pt x="258" y="32"/>
                    </a:cubicBezTo>
                    <a:cubicBezTo>
                      <a:pt x="258" y="32"/>
                      <a:pt x="257" y="31"/>
                      <a:pt x="257" y="31"/>
                    </a:cubicBezTo>
                    <a:cubicBezTo>
                      <a:pt x="257" y="30"/>
                      <a:pt x="258" y="28"/>
                      <a:pt x="258" y="27"/>
                    </a:cubicBezTo>
                    <a:cubicBezTo>
                      <a:pt x="258" y="25"/>
                      <a:pt x="259" y="24"/>
                      <a:pt x="259" y="21"/>
                    </a:cubicBezTo>
                    <a:cubicBezTo>
                      <a:pt x="259" y="19"/>
                      <a:pt x="258" y="18"/>
                      <a:pt x="258" y="15"/>
                    </a:cubicBezTo>
                    <a:cubicBezTo>
                      <a:pt x="258" y="13"/>
                      <a:pt x="258" y="12"/>
                      <a:pt x="258" y="10"/>
                    </a:cubicBezTo>
                    <a:cubicBezTo>
                      <a:pt x="257" y="9"/>
                      <a:pt x="256" y="8"/>
                      <a:pt x="256" y="7"/>
                    </a:cubicBezTo>
                    <a:cubicBezTo>
                      <a:pt x="255" y="5"/>
                      <a:pt x="257" y="3"/>
                      <a:pt x="255" y="1"/>
                    </a:cubicBezTo>
                    <a:cubicBezTo>
                      <a:pt x="254" y="0"/>
                      <a:pt x="253" y="0"/>
                      <a:pt x="251" y="0"/>
                    </a:cubicBezTo>
                    <a:cubicBezTo>
                      <a:pt x="250" y="1"/>
                      <a:pt x="250" y="2"/>
                      <a:pt x="249" y="4"/>
                    </a:cubicBezTo>
                    <a:cubicBezTo>
                      <a:pt x="248" y="5"/>
                      <a:pt x="249" y="6"/>
                      <a:pt x="248" y="7"/>
                    </a:cubicBezTo>
                    <a:cubicBezTo>
                      <a:pt x="248" y="9"/>
                      <a:pt x="247" y="10"/>
                      <a:pt x="246" y="12"/>
                    </a:cubicBezTo>
                    <a:cubicBezTo>
                      <a:pt x="245" y="14"/>
                      <a:pt x="245" y="15"/>
                      <a:pt x="245" y="17"/>
                    </a:cubicBezTo>
                    <a:cubicBezTo>
                      <a:pt x="245" y="20"/>
                      <a:pt x="245" y="21"/>
                      <a:pt x="245" y="23"/>
                    </a:cubicBezTo>
                    <a:cubicBezTo>
                      <a:pt x="244" y="25"/>
                      <a:pt x="243" y="25"/>
                      <a:pt x="243" y="27"/>
                    </a:cubicBezTo>
                    <a:cubicBezTo>
                      <a:pt x="243" y="28"/>
                      <a:pt x="244" y="28"/>
                      <a:pt x="244" y="29"/>
                    </a:cubicBezTo>
                    <a:cubicBezTo>
                      <a:pt x="244" y="30"/>
                      <a:pt x="244" y="30"/>
                      <a:pt x="243" y="31"/>
                    </a:cubicBezTo>
                    <a:cubicBezTo>
                      <a:pt x="243" y="32"/>
                      <a:pt x="242" y="32"/>
                      <a:pt x="242" y="33"/>
                    </a:cubicBezTo>
                    <a:cubicBezTo>
                      <a:pt x="241" y="35"/>
                      <a:pt x="241" y="36"/>
                      <a:pt x="240" y="38"/>
                    </a:cubicBezTo>
                    <a:cubicBezTo>
                      <a:pt x="240" y="40"/>
                      <a:pt x="239" y="42"/>
                      <a:pt x="238" y="45"/>
                    </a:cubicBezTo>
                    <a:cubicBezTo>
                      <a:pt x="238" y="46"/>
                      <a:pt x="238" y="47"/>
                      <a:pt x="238" y="49"/>
                    </a:cubicBezTo>
                    <a:cubicBezTo>
                      <a:pt x="237" y="51"/>
                      <a:pt x="237" y="53"/>
                      <a:pt x="236" y="55"/>
                    </a:cubicBezTo>
                    <a:cubicBezTo>
                      <a:pt x="234" y="57"/>
                      <a:pt x="233" y="57"/>
                      <a:pt x="232" y="58"/>
                    </a:cubicBezTo>
                    <a:cubicBezTo>
                      <a:pt x="230" y="59"/>
                      <a:pt x="229" y="60"/>
                      <a:pt x="227" y="60"/>
                    </a:cubicBezTo>
                    <a:cubicBezTo>
                      <a:pt x="225" y="60"/>
                      <a:pt x="224" y="60"/>
                      <a:pt x="222" y="59"/>
                    </a:cubicBezTo>
                    <a:cubicBezTo>
                      <a:pt x="221" y="58"/>
                      <a:pt x="221" y="56"/>
                      <a:pt x="219" y="55"/>
                    </a:cubicBezTo>
                    <a:cubicBezTo>
                      <a:pt x="218" y="54"/>
                      <a:pt x="217" y="54"/>
                      <a:pt x="215" y="53"/>
                    </a:cubicBezTo>
                    <a:cubicBezTo>
                      <a:pt x="213" y="51"/>
                      <a:pt x="212" y="50"/>
                      <a:pt x="210" y="48"/>
                    </a:cubicBezTo>
                    <a:cubicBezTo>
                      <a:pt x="209" y="47"/>
                      <a:pt x="209" y="47"/>
                      <a:pt x="208" y="46"/>
                    </a:cubicBezTo>
                    <a:cubicBezTo>
                      <a:pt x="207" y="45"/>
                      <a:pt x="207" y="45"/>
                      <a:pt x="206" y="45"/>
                    </a:cubicBezTo>
                    <a:cubicBezTo>
                      <a:pt x="204" y="44"/>
                      <a:pt x="203" y="44"/>
                      <a:pt x="202" y="43"/>
                    </a:cubicBezTo>
                    <a:cubicBezTo>
                      <a:pt x="201" y="42"/>
                      <a:pt x="202" y="40"/>
                      <a:pt x="200" y="39"/>
                    </a:cubicBezTo>
                    <a:cubicBezTo>
                      <a:pt x="199" y="38"/>
                      <a:pt x="198" y="38"/>
                      <a:pt x="198" y="38"/>
                    </a:cubicBezTo>
                    <a:cubicBezTo>
                      <a:pt x="196" y="37"/>
                      <a:pt x="196" y="36"/>
                      <a:pt x="196" y="35"/>
                    </a:cubicBezTo>
                    <a:cubicBezTo>
                      <a:pt x="196" y="34"/>
                      <a:pt x="197" y="33"/>
                      <a:pt x="198" y="33"/>
                    </a:cubicBezTo>
                    <a:cubicBezTo>
                      <a:pt x="198" y="32"/>
                      <a:pt x="199" y="31"/>
                      <a:pt x="199" y="31"/>
                    </a:cubicBezTo>
                    <a:cubicBezTo>
                      <a:pt x="199" y="31"/>
                      <a:pt x="200" y="30"/>
                      <a:pt x="200" y="30"/>
                    </a:cubicBezTo>
                    <a:cubicBezTo>
                      <a:pt x="201" y="29"/>
                      <a:pt x="201" y="29"/>
                      <a:pt x="201" y="28"/>
                    </a:cubicBezTo>
                    <a:cubicBezTo>
                      <a:pt x="201" y="26"/>
                      <a:pt x="200" y="26"/>
                      <a:pt x="200" y="25"/>
                    </a:cubicBezTo>
                    <a:cubicBezTo>
                      <a:pt x="200" y="24"/>
                      <a:pt x="200" y="23"/>
                      <a:pt x="201" y="22"/>
                    </a:cubicBezTo>
                    <a:cubicBezTo>
                      <a:pt x="201" y="21"/>
                      <a:pt x="202" y="21"/>
                      <a:pt x="203" y="21"/>
                    </a:cubicBezTo>
                    <a:cubicBezTo>
                      <a:pt x="205" y="20"/>
                      <a:pt x="207" y="22"/>
                      <a:pt x="207" y="20"/>
                    </a:cubicBezTo>
                    <a:cubicBezTo>
                      <a:pt x="208" y="19"/>
                      <a:pt x="207" y="18"/>
                      <a:pt x="207" y="17"/>
                    </a:cubicBezTo>
                    <a:cubicBezTo>
                      <a:pt x="207" y="16"/>
                      <a:pt x="209" y="15"/>
                      <a:pt x="209" y="14"/>
                    </a:cubicBezTo>
                    <a:cubicBezTo>
                      <a:pt x="209" y="13"/>
                      <a:pt x="209" y="12"/>
                      <a:pt x="208" y="12"/>
                    </a:cubicBezTo>
                    <a:cubicBezTo>
                      <a:pt x="207" y="11"/>
                      <a:pt x="206" y="11"/>
                      <a:pt x="205" y="11"/>
                    </a:cubicBezTo>
                    <a:cubicBezTo>
                      <a:pt x="204" y="10"/>
                      <a:pt x="203" y="12"/>
                      <a:pt x="202" y="12"/>
                    </a:cubicBezTo>
                    <a:cubicBezTo>
                      <a:pt x="201" y="11"/>
                      <a:pt x="202" y="9"/>
                      <a:pt x="201" y="9"/>
                    </a:cubicBezTo>
                    <a:cubicBezTo>
                      <a:pt x="200" y="8"/>
                      <a:pt x="200" y="9"/>
                      <a:pt x="199" y="9"/>
                    </a:cubicBezTo>
                    <a:cubicBezTo>
                      <a:pt x="197" y="10"/>
                      <a:pt x="198" y="11"/>
                      <a:pt x="196" y="12"/>
                    </a:cubicBezTo>
                    <a:cubicBezTo>
                      <a:pt x="195" y="12"/>
                      <a:pt x="194" y="12"/>
                      <a:pt x="193" y="11"/>
                    </a:cubicBezTo>
                    <a:cubicBezTo>
                      <a:pt x="191" y="11"/>
                      <a:pt x="190" y="10"/>
                      <a:pt x="189" y="10"/>
                    </a:cubicBezTo>
                    <a:cubicBezTo>
                      <a:pt x="187" y="9"/>
                      <a:pt x="187" y="9"/>
                      <a:pt x="186" y="8"/>
                    </a:cubicBezTo>
                    <a:cubicBezTo>
                      <a:pt x="184" y="8"/>
                      <a:pt x="183" y="8"/>
                      <a:pt x="181" y="7"/>
                    </a:cubicBezTo>
                    <a:cubicBezTo>
                      <a:pt x="180" y="7"/>
                      <a:pt x="180" y="6"/>
                      <a:pt x="179" y="5"/>
                    </a:cubicBezTo>
                    <a:cubicBezTo>
                      <a:pt x="178" y="5"/>
                      <a:pt x="177" y="4"/>
                      <a:pt x="176" y="4"/>
                    </a:cubicBezTo>
                    <a:cubicBezTo>
                      <a:pt x="174" y="4"/>
                      <a:pt x="173" y="3"/>
                      <a:pt x="172" y="4"/>
                    </a:cubicBezTo>
                    <a:cubicBezTo>
                      <a:pt x="171" y="5"/>
                      <a:pt x="171" y="5"/>
                      <a:pt x="172" y="6"/>
                    </a:cubicBezTo>
                    <a:cubicBezTo>
                      <a:pt x="172" y="7"/>
                      <a:pt x="172" y="7"/>
                      <a:pt x="173" y="8"/>
                    </a:cubicBezTo>
                    <a:cubicBezTo>
                      <a:pt x="174" y="8"/>
                      <a:pt x="175" y="8"/>
                      <a:pt x="175" y="8"/>
                    </a:cubicBezTo>
                    <a:cubicBezTo>
                      <a:pt x="176" y="9"/>
                      <a:pt x="175" y="11"/>
                      <a:pt x="174" y="12"/>
                    </a:cubicBezTo>
                    <a:cubicBezTo>
                      <a:pt x="173" y="13"/>
                      <a:pt x="173" y="12"/>
                      <a:pt x="172" y="13"/>
                    </a:cubicBezTo>
                    <a:cubicBezTo>
                      <a:pt x="171" y="13"/>
                      <a:pt x="171" y="14"/>
                      <a:pt x="170" y="14"/>
                    </a:cubicBezTo>
                    <a:cubicBezTo>
                      <a:pt x="168" y="15"/>
                      <a:pt x="168" y="12"/>
                      <a:pt x="167" y="12"/>
                    </a:cubicBezTo>
                    <a:cubicBezTo>
                      <a:pt x="166" y="12"/>
                      <a:pt x="165" y="14"/>
                      <a:pt x="164" y="15"/>
                    </a:cubicBezTo>
                    <a:cubicBezTo>
                      <a:pt x="163" y="15"/>
                      <a:pt x="162" y="15"/>
                      <a:pt x="161" y="16"/>
                    </a:cubicBezTo>
                    <a:cubicBezTo>
                      <a:pt x="159" y="17"/>
                      <a:pt x="159" y="17"/>
                      <a:pt x="159" y="17"/>
                    </a:cubicBezTo>
                    <a:cubicBezTo>
                      <a:pt x="158" y="18"/>
                      <a:pt x="157" y="18"/>
                      <a:pt x="157" y="20"/>
                    </a:cubicBezTo>
                    <a:cubicBezTo>
                      <a:pt x="156" y="21"/>
                      <a:pt x="158" y="22"/>
                      <a:pt x="157" y="23"/>
                    </a:cubicBezTo>
                    <a:cubicBezTo>
                      <a:pt x="156" y="25"/>
                      <a:pt x="155" y="24"/>
                      <a:pt x="154" y="25"/>
                    </a:cubicBezTo>
                    <a:cubicBezTo>
                      <a:pt x="153" y="26"/>
                      <a:pt x="153" y="27"/>
                      <a:pt x="152" y="28"/>
                    </a:cubicBezTo>
                    <a:cubicBezTo>
                      <a:pt x="151" y="29"/>
                      <a:pt x="150" y="29"/>
                      <a:pt x="150" y="30"/>
                    </a:cubicBezTo>
                    <a:cubicBezTo>
                      <a:pt x="149" y="30"/>
                      <a:pt x="149" y="30"/>
                      <a:pt x="149" y="31"/>
                    </a:cubicBezTo>
                    <a:cubicBezTo>
                      <a:pt x="150" y="31"/>
                      <a:pt x="150" y="32"/>
                      <a:pt x="150" y="32"/>
                    </a:cubicBezTo>
                    <a:cubicBezTo>
                      <a:pt x="150" y="34"/>
                      <a:pt x="153" y="35"/>
                      <a:pt x="152" y="36"/>
                    </a:cubicBezTo>
                    <a:cubicBezTo>
                      <a:pt x="151" y="37"/>
                      <a:pt x="150" y="37"/>
                      <a:pt x="149" y="38"/>
                    </a:cubicBezTo>
                    <a:cubicBezTo>
                      <a:pt x="147" y="38"/>
                      <a:pt x="146" y="36"/>
                      <a:pt x="144" y="36"/>
                    </a:cubicBezTo>
                    <a:cubicBezTo>
                      <a:pt x="142" y="36"/>
                      <a:pt x="142" y="38"/>
                      <a:pt x="141" y="37"/>
                    </a:cubicBezTo>
                    <a:cubicBezTo>
                      <a:pt x="140" y="37"/>
                      <a:pt x="140" y="36"/>
                      <a:pt x="140" y="35"/>
                    </a:cubicBezTo>
                    <a:cubicBezTo>
                      <a:pt x="139" y="34"/>
                      <a:pt x="139" y="34"/>
                      <a:pt x="138" y="33"/>
                    </a:cubicBezTo>
                    <a:cubicBezTo>
                      <a:pt x="138" y="32"/>
                      <a:pt x="137" y="31"/>
                      <a:pt x="137" y="31"/>
                    </a:cubicBezTo>
                    <a:cubicBezTo>
                      <a:pt x="137" y="30"/>
                      <a:pt x="137" y="29"/>
                      <a:pt x="136" y="28"/>
                    </a:cubicBezTo>
                    <a:cubicBezTo>
                      <a:pt x="135" y="28"/>
                      <a:pt x="134" y="28"/>
                      <a:pt x="133" y="27"/>
                    </a:cubicBezTo>
                    <a:cubicBezTo>
                      <a:pt x="132" y="26"/>
                      <a:pt x="131" y="26"/>
                      <a:pt x="130" y="26"/>
                    </a:cubicBezTo>
                    <a:cubicBezTo>
                      <a:pt x="128" y="26"/>
                      <a:pt x="128" y="27"/>
                      <a:pt x="127" y="28"/>
                    </a:cubicBezTo>
                    <a:cubicBezTo>
                      <a:pt x="127" y="29"/>
                      <a:pt x="127" y="30"/>
                      <a:pt x="126" y="31"/>
                    </a:cubicBezTo>
                    <a:cubicBezTo>
                      <a:pt x="126" y="31"/>
                      <a:pt x="126" y="31"/>
                      <a:pt x="125" y="31"/>
                    </a:cubicBezTo>
                    <a:cubicBezTo>
                      <a:pt x="124" y="32"/>
                      <a:pt x="122" y="31"/>
                      <a:pt x="121" y="32"/>
                    </a:cubicBezTo>
                    <a:cubicBezTo>
                      <a:pt x="119" y="33"/>
                      <a:pt x="119" y="34"/>
                      <a:pt x="118" y="35"/>
                    </a:cubicBezTo>
                    <a:cubicBezTo>
                      <a:pt x="117" y="37"/>
                      <a:pt x="118" y="38"/>
                      <a:pt x="116" y="39"/>
                    </a:cubicBezTo>
                    <a:cubicBezTo>
                      <a:pt x="115" y="40"/>
                      <a:pt x="114" y="39"/>
                      <a:pt x="112" y="40"/>
                    </a:cubicBezTo>
                    <a:cubicBezTo>
                      <a:pt x="111" y="41"/>
                      <a:pt x="110" y="42"/>
                      <a:pt x="110" y="44"/>
                    </a:cubicBezTo>
                    <a:cubicBezTo>
                      <a:pt x="110" y="45"/>
                      <a:pt x="110" y="46"/>
                      <a:pt x="110" y="47"/>
                    </a:cubicBezTo>
                    <a:cubicBezTo>
                      <a:pt x="109" y="48"/>
                      <a:pt x="108" y="48"/>
                      <a:pt x="107" y="49"/>
                    </a:cubicBezTo>
                    <a:cubicBezTo>
                      <a:pt x="105" y="49"/>
                      <a:pt x="103" y="48"/>
                      <a:pt x="103" y="49"/>
                    </a:cubicBezTo>
                    <a:cubicBezTo>
                      <a:pt x="102" y="50"/>
                      <a:pt x="103" y="51"/>
                      <a:pt x="104" y="52"/>
                    </a:cubicBezTo>
                    <a:cubicBezTo>
                      <a:pt x="104" y="52"/>
                      <a:pt x="102" y="57"/>
                      <a:pt x="100" y="57"/>
                    </a:cubicBezTo>
                    <a:cubicBezTo>
                      <a:pt x="99" y="56"/>
                      <a:pt x="99" y="55"/>
                      <a:pt x="98" y="53"/>
                    </a:cubicBezTo>
                    <a:cubicBezTo>
                      <a:pt x="98" y="52"/>
                      <a:pt x="99" y="50"/>
                      <a:pt x="98" y="50"/>
                    </a:cubicBezTo>
                    <a:cubicBezTo>
                      <a:pt x="97" y="49"/>
                      <a:pt x="96" y="50"/>
                      <a:pt x="95" y="51"/>
                    </a:cubicBezTo>
                    <a:cubicBezTo>
                      <a:pt x="94" y="52"/>
                      <a:pt x="94" y="53"/>
                      <a:pt x="94" y="54"/>
                    </a:cubicBezTo>
                    <a:cubicBezTo>
                      <a:pt x="93" y="56"/>
                      <a:pt x="92" y="56"/>
                      <a:pt x="91" y="58"/>
                    </a:cubicBezTo>
                    <a:cubicBezTo>
                      <a:pt x="91" y="59"/>
                      <a:pt x="91" y="59"/>
                      <a:pt x="91" y="59"/>
                    </a:cubicBezTo>
                    <a:cubicBezTo>
                      <a:pt x="91" y="60"/>
                      <a:pt x="91" y="61"/>
                      <a:pt x="91" y="61"/>
                    </a:cubicBezTo>
                    <a:cubicBezTo>
                      <a:pt x="91" y="63"/>
                      <a:pt x="91" y="64"/>
                      <a:pt x="90" y="65"/>
                    </a:cubicBezTo>
                    <a:cubicBezTo>
                      <a:pt x="89" y="66"/>
                      <a:pt x="88" y="66"/>
                      <a:pt x="87" y="67"/>
                    </a:cubicBezTo>
                    <a:cubicBezTo>
                      <a:pt x="86" y="68"/>
                      <a:pt x="85" y="69"/>
                      <a:pt x="84" y="70"/>
                    </a:cubicBezTo>
                    <a:cubicBezTo>
                      <a:pt x="83" y="71"/>
                      <a:pt x="82" y="72"/>
                      <a:pt x="82" y="73"/>
                    </a:cubicBezTo>
                    <a:cubicBezTo>
                      <a:pt x="81" y="74"/>
                      <a:pt x="81" y="75"/>
                      <a:pt x="81" y="76"/>
                    </a:cubicBezTo>
                    <a:cubicBezTo>
                      <a:pt x="80" y="77"/>
                      <a:pt x="79" y="78"/>
                      <a:pt x="78" y="79"/>
                    </a:cubicBezTo>
                    <a:cubicBezTo>
                      <a:pt x="77" y="79"/>
                      <a:pt x="77" y="79"/>
                      <a:pt x="76" y="80"/>
                    </a:cubicBezTo>
                    <a:cubicBezTo>
                      <a:pt x="75" y="80"/>
                      <a:pt x="74" y="81"/>
                      <a:pt x="73" y="81"/>
                    </a:cubicBezTo>
                    <a:cubicBezTo>
                      <a:pt x="70" y="82"/>
                      <a:pt x="69" y="81"/>
                      <a:pt x="67" y="81"/>
                    </a:cubicBezTo>
                    <a:cubicBezTo>
                      <a:pt x="65" y="81"/>
                      <a:pt x="64" y="81"/>
                      <a:pt x="63" y="81"/>
                    </a:cubicBezTo>
                    <a:cubicBezTo>
                      <a:pt x="62" y="82"/>
                      <a:pt x="62" y="83"/>
                      <a:pt x="61" y="84"/>
                    </a:cubicBezTo>
                    <a:cubicBezTo>
                      <a:pt x="60" y="85"/>
                      <a:pt x="59" y="84"/>
                      <a:pt x="58" y="84"/>
                    </a:cubicBezTo>
                    <a:cubicBezTo>
                      <a:pt x="56" y="84"/>
                      <a:pt x="55" y="84"/>
                      <a:pt x="54" y="85"/>
                    </a:cubicBezTo>
                    <a:cubicBezTo>
                      <a:pt x="53" y="85"/>
                      <a:pt x="53" y="87"/>
                      <a:pt x="52" y="87"/>
                    </a:cubicBezTo>
                    <a:cubicBezTo>
                      <a:pt x="51" y="88"/>
                      <a:pt x="50" y="87"/>
                      <a:pt x="49" y="87"/>
                    </a:cubicBezTo>
                    <a:cubicBezTo>
                      <a:pt x="48" y="88"/>
                      <a:pt x="47" y="87"/>
                      <a:pt x="45" y="87"/>
                    </a:cubicBezTo>
                    <a:cubicBezTo>
                      <a:pt x="44" y="87"/>
                      <a:pt x="43" y="88"/>
                      <a:pt x="42" y="89"/>
                    </a:cubicBezTo>
                    <a:cubicBezTo>
                      <a:pt x="41" y="89"/>
                      <a:pt x="40" y="89"/>
                      <a:pt x="39" y="90"/>
                    </a:cubicBezTo>
                    <a:cubicBezTo>
                      <a:pt x="38" y="90"/>
                      <a:pt x="37" y="91"/>
                      <a:pt x="36" y="92"/>
                    </a:cubicBezTo>
                    <a:cubicBezTo>
                      <a:pt x="36" y="92"/>
                      <a:pt x="35" y="93"/>
                      <a:pt x="34" y="93"/>
                    </a:cubicBezTo>
                    <a:cubicBezTo>
                      <a:pt x="33" y="94"/>
                      <a:pt x="33" y="94"/>
                      <a:pt x="32" y="95"/>
                    </a:cubicBezTo>
                    <a:cubicBezTo>
                      <a:pt x="31" y="95"/>
                      <a:pt x="30" y="95"/>
                      <a:pt x="29" y="96"/>
                    </a:cubicBezTo>
                    <a:cubicBezTo>
                      <a:pt x="28" y="96"/>
                      <a:pt x="28" y="97"/>
                      <a:pt x="27" y="97"/>
                    </a:cubicBezTo>
                    <a:cubicBezTo>
                      <a:pt x="26" y="98"/>
                      <a:pt x="26" y="99"/>
                      <a:pt x="25" y="100"/>
                    </a:cubicBezTo>
                    <a:cubicBezTo>
                      <a:pt x="25" y="101"/>
                      <a:pt x="24" y="102"/>
                      <a:pt x="23" y="102"/>
                    </a:cubicBezTo>
                    <a:cubicBezTo>
                      <a:pt x="23" y="102"/>
                      <a:pt x="23" y="101"/>
                      <a:pt x="22" y="100"/>
                    </a:cubicBezTo>
                    <a:cubicBezTo>
                      <a:pt x="21" y="100"/>
                      <a:pt x="21" y="101"/>
                      <a:pt x="20" y="102"/>
                    </a:cubicBezTo>
                    <a:cubicBezTo>
                      <a:pt x="20" y="103"/>
                      <a:pt x="20" y="104"/>
                      <a:pt x="20" y="106"/>
                    </a:cubicBezTo>
                    <a:cubicBezTo>
                      <a:pt x="20" y="106"/>
                      <a:pt x="20" y="107"/>
                      <a:pt x="20" y="107"/>
                    </a:cubicBezTo>
                    <a:cubicBezTo>
                      <a:pt x="20" y="109"/>
                      <a:pt x="20" y="110"/>
                      <a:pt x="19" y="111"/>
                    </a:cubicBezTo>
                    <a:cubicBezTo>
                      <a:pt x="18" y="112"/>
                      <a:pt x="18" y="113"/>
                      <a:pt x="17" y="114"/>
                    </a:cubicBezTo>
                    <a:cubicBezTo>
                      <a:pt x="17" y="115"/>
                      <a:pt x="16" y="116"/>
                      <a:pt x="15" y="117"/>
                    </a:cubicBezTo>
                    <a:cubicBezTo>
                      <a:pt x="15" y="119"/>
                      <a:pt x="15" y="120"/>
                      <a:pt x="15" y="121"/>
                    </a:cubicBezTo>
                    <a:cubicBezTo>
                      <a:pt x="16" y="122"/>
                      <a:pt x="16" y="122"/>
                      <a:pt x="16" y="122"/>
                    </a:cubicBezTo>
                    <a:cubicBezTo>
                      <a:pt x="16" y="123"/>
                      <a:pt x="16" y="123"/>
                      <a:pt x="17" y="124"/>
                    </a:cubicBezTo>
                    <a:cubicBezTo>
                      <a:pt x="17" y="125"/>
                      <a:pt x="17" y="126"/>
                      <a:pt x="17" y="128"/>
                    </a:cubicBezTo>
                    <a:cubicBezTo>
                      <a:pt x="17" y="129"/>
                      <a:pt x="18" y="131"/>
                      <a:pt x="17" y="133"/>
                    </a:cubicBezTo>
                    <a:cubicBezTo>
                      <a:pt x="17" y="134"/>
                      <a:pt x="17" y="135"/>
                      <a:pt x="16" y="135"/>
                    </a:cubicBezTo>
                    <a:cubicBezTo>
                      <a:pt x="15" y="135"/>
                      <a:pt x="15" y="133"/>
                      <a:pt x="15" y="132"/>
                    </a:cubicBezTo>
                    <a:cubicBezTo>
                      <a:pt x="14" y="131"/>
                      <a:pt x="15" y="129"/>
                      <a:pt x="13" y="129"/>
                    </a:cubicBezTo>
                    <a:cubicBezTo>
                      <a:pt x="13" y="129"/>
                      <a:pt x="12" y="130"/>
                      <a:pt x="12" y="130"/>
                    </a:cubicBezTo>
                    <a:cubicBezTo>
                      <a:pt x="12" y="131"/>
                      <a:pt x="12" y="132"/>
                      <a:pt x="12" y="133"/>
                    </a:cubicBezTo>
                    <a:cubicBezTo>
                      <a:pt x="12" y="134"/>
                      <a:pt x="13" y="135"/>
                      <a:pt x="12" y="136"/>
                    </a:cubicBezTo>
                    <a:cubicBezTo>
                      <a:pt x="11" y="137"/>
                      <a:pt x="10" y="134"/>
                      <a:pt x="9" y="134"/>
                    </a:cubicBezTo>
                    <a:cubicBezTo>
                      <a:pt x="8" y="135"/>
                      <a:pt x="8" y="136"/>
                      <a:pt x="9" y="137"/>
                    </a:cubicBezTo>
                    <a:cubicBezTo>
                      <a:pt x="9" y="139"/>
                      <a:pt x="10" y="139"/>
                      <a:pt x="11" y="141"/>
                    </a:cubicBezTo>
                    <a:cubicBezTo>
                      <a:pt x="12" y="142"/>
                      <a:pt x="12" y="142"/>
                      <a:pt x="12" y="143"/>
                    </a:cubicBezTo>
                    <a:cubicBezTo>
                      <a:pt x="13" y="145"/>
                      <a:pt x="13" y="146"/>
                      <a:pt x="13" y="147"/>
                    </a:cubicBezTo>
                    <a:cubicBezTo>
                      <a:pt x="12" y="149"/>
                      <a:pt x="12" y="150"/>
                      <a:pt x="12" y="151"/>
                    </a:cubicBezTo>
                    <a:cubicBezTo>
                      <a:pt x="12" y="153"/>
                      <a:pt x="14" y="154"/>
                      <a:pt x="15" y="156"/>
                    </a:cubicBezTo>
                    <a:cubicBezTo>
                      <a:pt x="15" y="158"/>
                      <a:pt x="16" y="159"/>
                      <a:pt x="15" y="160"/>
                    </a:cubicBezTo>
                    <a:cubicBezTo>
                      <a:pt x="15" y="162"/>
                      <a:pt x="13" y="163"/>
                      <a:pt x="13" y="165"/>
                    </a:cubicBezTo>
                    <a:cubicBezTo>
                      <a:pt x="12" y="167"/>
                      <a:pt x="12" y="169"/>
                      <a:pt x="12" y="171"/>
                    </a:cubicBezTo>
                    <a:cubicBezTo>
                      <a:pt x="12" y="174"/>
                      <a:pt x="13" y="175"/>
                      <a:pt x="13" y="178"/>
                    </a:cubicBezTo>
                    <a:cubicBezTo>
                      <a:pt x="13" y="180"/>
                      <a:pt x="13" y="181"/>
                      <a:pt x="13" y="183"/>
                    </a:cubicBezTo>
                    <a:cubicBezTo>
                      <a:pt x="13" y="184"/>
                      <a:pt x="13" y="184"/>
                      <a:pt x="13" y="184"/>
                    </a:cubicBezTo>
                    <a:cubicBezTo>
                      <a:pt x="13" y="186"/>
                      <a:pt x="13" y="187"/>
                      <a:pt x="12" y="188"/>
                    </a:cubicBezTo>
                    <a:cubicBezTo>
                      <a:pt x="11" y="190"/>
                      <a:pt x="10" y="191"/>
                      <a:pt x="9" y="192"/>
                    </a:cubicBezTo>
                    <a:cubicBezTo>
                      <a:pt x="8" y="194"/>
                      <a:pt x="8" y="196"/>
                      <a:pt x="7" y="197"/>
                    </a:cubicBezTo>
                    <a:cubicBezTo>
                      <a:pt x="6" y="198"/>
                      <a:pt x="5" y="198"/>
                      <a:pt x="3" y="199"/>
                    </a:cubicBezTo>
                    <a:cubicBezTo>
                      <a:pt x="2" y="199"/>
                      <a:pt x="2" y="199"/>
                      <a:pt x="1" y="200"/>
                    </a:cubicBezTo>
                    <a:cubicBezTo>
                      <a:pt x="0" y="201"/>
                      <a:pt x="0" y="202"/>
                      <a:pt x="1" y="204"/>
                    </a:cubicBezTo>
                    <a:cubicBezTo>
                      <a:pt x="2" y="204"/>
                      <a:pt x="3" y="204"/>
                      <a:pt x="3" y="2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84" name="Freeform 716"/>
              <p:cNvSpPr>
                <a:spLocks/>
              </p:cNvSpPr>
              <p:nvPr/>
            </p:nvSpPr>
            <p:spPr bwMode="auto">
              <a:xfrm>
                <a:off x="4982" y="2660"/>
                <a:ext cx="24" cy="16"/>
              </a:xfrm>
              <a:custGeom>
                <a:avLst/>
                <a:gdLst>
                  <a:gd name="T0" fmla="*/ 48 w 12"/>
                  <a:gd name="T1" fmla="*/ 80 h 8"/>
                  <a:gd name="T2" fmla="*/ 48 w 12"/>
                  <a:gd name="T3" fmla="*/ 96 h 8"/>
                  <a:gd name="T4" fmla="*/ 64 w 12"/>
                  <a:gd name="T5" fmla="*/ 112 h 8"/>
                  <a:gd name="T6" fmla="*/ 112 w 12"/>
                  <a:gd name="T7" fmla="*/ 112 h 8"/>
                  <a:gd name="T8" fmla="*/ 176 w 12"/>
                  <a:gd name="T9" fmla="*/ 80 h 8"/>
                  <a:gd name="T10" fmla="*/ 192 w 12"/>
                  <a:gd name="T11" fmla="*/ 48 h 8"/>
                  <a:gd name="T12" fmla="*/ 176 w 12"/>
                  <a:gd name="T13" fmla="*/ 16 h 8"/>
                  <a:gd name="T14" fmla="*/ 128 w 12"/>
                  <a:gd name="T15" fmla="*/ 16 h 8"/>
                  <a:gd name="T16" fmla="*/ 64 w 12"/>
                  <a:gd name="T17" fmla="*/ 16 h 8"/>
                  <a:gd name="T18" fmla="*/ 32 w 12"/>
                  <a:gd name="T19" fmla="*/ 16 h 8"/>
                  <a:gd name="T20" fmla="*/ 16 w 12"/>
                  <a:gd name="T21" fmla="*/ 64 h 8"/>
                  <a:gd name="T22" fmla="*/ 48 w 12"/>
                  <a:gd name="T23" fmla="*/ 8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8"/>
                  <a:gd name="T38" fmla="*/ 12 w 1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8">
                    <a:moveTo>
                      <a:pt x="3" y="5"/>
                    </a:moveTo>
                    <a:cubicBezTo>
                      <a:pt x="3" y="5"/>
                      <a:pt x="3" y="6"/>
                      <a:pt x="3" y="6"/>
                    </a:cubicBezTo>
                    <a:cubicBezTo>
                      <a:pt x="3" y="7"/>
                      <a:pt x="4" y="7"/>
                      <a:pt x="4" y="7"/>
                    </a:cubicBezTo>
                    <a:cubicBezTo>
                      <a:pt x="5" y="8"/>
                      <a:pt x="6" y="7"/>
                      <a:pt x="7" y="7"/>
                    </a:cubicBezTo>
                    <a:cubicBezTo>
                      <a:pt x="9" y="6"/>
                      <a:pt x="10" y="6"/>
                      <a:pt x="11" y="5"/>
                    </a:cubicBezTo>
                    <a:cubicBezTo>
                      <a:pt x="11" y="4"/>
                      <a:pt x="12" y="4"/>
                      <a:pt x="12" y="3"/>
                    </a:cubicBezTo>
                    <a:cubicBezTo>
                      <a:pt x="12" y="2"/>
                      <a:pt x="12" y="1"/>
                      <a:pt x="11" y="1"/>
                    </a:cubicBezTo>
                    <a:cubicBezTo>
                      <a:pt x="10" y="0"/>
                      <a:pt x="9" y="1"/>
                      <a:pt x="8" y="1"/>
                    </a:cubicBezTo>
                    <a:cubicBezTo>
                      <a:pt x="7" y="1"/>
                      <a:pt x="6" y="1"/>
                      <a:pt x="4" y="1"/>
                    </a:cubicBezTo>
                    <a:cubicBezTo>
                      <a:pt x="3" y="1"/>
                      <a:pt x="2" y="0"/>
                      <a:pt x="2" y="1"/>
                    </a:cubicBezTo>
                    <a:cubicBezTo>
                      <a:pt x="1" y="2"/>
                      <a:pt x="0" y="3"/>
                      <a:pt x="1" y="4"/>
                    </a:cubicBezTo>
                    <a:cubicBezTo>
                      <a:pt x="1" y="4"/>
                      <a:pt x="2" y="4"/>
                      <a:pt x="3"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85" name="Freeform 717"/>
              <p:cNvSpPr>
                <a:spLocks/>
              </p:cNvSpPr>
              <p:nvPr/>
            </p:nvSpPr>
            <p:spPr bwMode="auto">
              <a:xfrm>
                <a:off x="4960" y="3085"/>
                <a:ext cx="22" cy="8"/>
              </a:xfrm>
              <a:custGeom>
                <a:avLst/>
                <a:gdLst>
                  <a:gd name="T0" fmla="*/ 48 w 11"/>
                  <a:gd name="T1" fmla="*/ 64 h 4"/>
                  <a:gd name="T2" fmla="*/ 96 w 11"/>
                  <a:gd name="T3" fmla="*/ 64 h 4"/>
                  <a:gd name="T4" fmla="*/ 128 w 11"/>
                  <a:gd name="T5" fmla="*/ 48 h 4"/>
                  <a:gd name="T6" fmla="*/ 176 w 11"/>
                  <a:gd name="T7" fmla="*/ 48 h 4"/>
                  <a:gd name="T8" fmla="*/ 176 w 11"/>
                  <a:gd name="T9" fmla="*/ 16 h 4"/>
                  <a:gd name="T10" fmla="*/ 128 w 11"/>
                  <a:gd name="T11" fmla="*/ 16 h 4"/>
                  <a:gd name="T12" fmla="*/ 80 w 11"/>
                  <a:gd name="T13" fmla="*/ 16 h 4"/>
                  <a:gd name="T14" fmla="*/ 16 w 11"/>
                  <a:gd name="T15" fmla="*/ 32 h 4"/>
                  <a:gd name="T16" fmla="*/ 0 w 11"/>
                  <a:gd name="T17" fmla="*/ 48 h 4"/>
                  <a:gd name="T18" fmla="*/ 48 w 11"/>
                  <a:gd name="T19" fmla="*/ 64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4"/>
                  <a:gd name="T32" fmla="*/ 11 w 11"/>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4">
                    <a:moveTo>
                      <a:pt x="3" y="4"/>
                    </a:moveTo>
                    <a:cubicBezTo>
                      <a:pt x="4" y="4"/>
                      <a:pt x="5" y="4"/>
                      <a:pt x="6" y="4"/>
                    </a:cubicBezTo>
                    <a:cubicBezTo>
                      <a:pt x="7" y="4"/>
                      <a:pt x="7" y="4"/>
                      <a:pt x="8" y="3"/>
                    </a:cubicBezTo>
                    <a:cubicBezTo>
                      <a:pt x="9" y="3"/>
                      <a:pt x="10" y="4"/>
                      <a:pt x="11" y="3"/>
                    </a:cubicBezTo>
                    <a:cubicBezTo>
                      <a:pt x="11" y="3"/>
                      <a:pt x="11" y="2"/>
                      <a:pt x="11" y="1"/>
                    </a:cubicBezTo>
                    <a:cubicBezTo>
                      <a:pt x="11" y="0"/>
                      <a:pt x="9" y="1"/>
                      <a:pt x="8" y="1"/>
                    </a:cubicBezTo>
                    <a:cubicBezTo>
                      <a:pt x="7" y="1"/>
                      <a:pt x="6" y="1"/>
                      <a:pt x="5" y="1"/>
                    </a:cubicBezTo>
                    <a:cubicBezTo>
                      <a:pt x="4" y="1"/>
                      <a:pt x="3" y="1"/>
                      <a:pt x="1" y="2"/>
                    </a:cubicBezTo>
                    <a:cubicBezTo>
                      <a:pt x="1" y="2"/>
                      <a:pt x="0" y="3"/>
                      <a:pt x="0" y="3"/>
                    </a:cubicBezTo>
                    <a:cubicBezTo>
                      <a:pt x="1" y="4"/>
                      <a:pt x="2" y="4"/>
                      <a:pt x="3"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86" name="Freeform 718"/>
              <p:cNvSpPr>
                <a:spLocks/>
              </p:cNvSpPr>
              <p:nvPr/>
            </p:nvSpPr>
            <p:spPr bwMode="auto">
              <a:xfrm>
                <a:off x="5024" y="3155"/>
                <a:ext cx="14" cy="10"/>
              </a:xfrm>
              <a:custGeom>
                <a:avLst/>
                <a:gdLst>
                  <a:gd name="T0" fmla="*/ 64 w 7"/>
                  <a:gd name="T1" fmla="*/ 64 h 5"/>
                  <a:gd name="T2" fmla="*/ 80 w 7"/>
                  <a:gd name="T3" fmla="*/ 48 h 5"/>
                  <a:gd name="T4" fmla="*/ 96 w 7"/>
                  <a:gd name="T5" fmla="*/ 16 h 5"/>
                  <a:gd name="T6" fmla="*/ 64 w 7"/>
                  <a:gd name="T7" fmla="*/ 0 h 5"/>
                  <a:gd name="T8" fmla="*/ 32 w 7"/>
                  <a:gd name="T9" fmla="*/ 32 h 5"/>
                  <a:gd name="T10" fmla="*/ 0 w 7"/>
                  <a:gd name="T11" fmla="*/ 48 h 5"/>
                  <a:gd name="T12" fmla="*/ 64 w 7"/>
                  <a:gd name="T13" fmla="*/ 64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4" y="4"/>
                    </a:moveTo>
                    <a:cubicBezTo>
                      <a:pt x="4" y="4"/>
                      <a:pt x="4" y="3"/>
                      <a:pt x="5" y="3"/>
                    </a:cubicBezTo>
                    <a:cubicBezTo>
                      <a:pt x="5" y="2"/>
                      <a:pt x="7" y="2"/>
                      <a:pt x="6" y="1"/>
                    </a:cubicBezTo>
                    <a:cubicBezTo>
                      <a:pt x="6" y="0"/>
                      <a:pt x="5" y="0"/>
                      <a:pt x="4" y="0"/>
                    </a:cubicBezTo>
                    <a:cubicBezTo>
                      <a:pt x="3" y="0"/>
                      <a:pt x="3" y="1"/>
                      <a:pt x="2" y="2"/>
                    </a:cubicBezTo>
                    <a:cubicBezTo>
                      <a:pt x="1" y="2"/>
                      <a:pt x="0" y="2"/>
                      <a:pt x="0" y="3"/>
                    </a:cubicBezTo>
                    <a:cubicBezTo>
                      <a:pt x="0" y="5"/>
                      <a:pt x="2" y="5"/>
                      <a:pt x="4"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87" name="Freeform 719"/>
              <p:cNvSpPr>
                <a:spLocks/>
              </p:cNvSpPr>
              <p:nvPr/>
            </p:nvSpPr>
            <p:spPr bwMode="auto">
              <a:xfrm>
                <a:off x="5082" y="3155"/>
                <a:ext cx="11" cy="12"/>
              </a:xfrm>
              <a:custGeom>
                <a:avLst/>
                <a:gdLst>
                  <a:gd name="T0" fmla="*/ 73 w 5"/>
                  <a:gd name="T1" fmla="*/ 96 h 6"/>
                  <a:gd name="T2" fmla="*/ 117 w 5"/>
                  <a:gd name="T3" fmla="*/ 64 h 6"/>
                  <a:gd name="T4" fmla="*/ 117 w 5"/>
                  <a:gd name="T5" fmla="*/ 16 h 6"/>
                  <a:gd name="T6" fmla="*/ 73 w 5"/>
                  <a:gd name="T7" fmla="*/ 0 h 6"/>
                  <a:gd name="T8" fmla="*/ 20 w 5"/>
                  <a:gd name="T9" fmla="*/ 32 h 6"/>
                  <a:gd name="T10" fmla="*/ 0 w 5"/>
                  <a:gd name="T11" fmla="*/ 64 h 6"/>
                  <a:gd name="T12" fmla="*/ 0 w 5"/>
                  <a:gd name="T13" fmla="*/ 96 h 6"/>
                  <a:gd name="T14" fmla="*/ 73 w 5"/>
                  <a:gd name="T15" fmla="*/ 96 h 6"/>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6"/>
                  <a:gd name="T26" fmla="*/ 5 w 5"/>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6">
                    <a:moveTo>
                      <a:pt x="3" y="6"/>
                    </a:moveTo>
                    <a:cubicBezTo>
                      <a:pt x="4" y="5"/>
                      <a:pt x="4" y="4"/>
                      <a:pt x="5" y="4"/>
                    </a:cubicBezTo>
                    <a:cubicBezTo>
                      <a:pt x="5" y="3"/>
                      <a:pt x="5" y="2"/>
                      <a:pt x="5" y="1"/>
                    </a:cubicBezTo>
                    <a:cubicBezTo>
                      <a:pt x="4" y="0"/>
                      <a:pt x="4" y="0"/>
                      <a:pt x="3" y="0"/>
                    </a:cubicBezTo>
                    <a:cubicBezTo>
                      <a:pt x="2" y="0"/>
                      <a:pt x="1" y="1"/>
                      <a:pt x="1" y="2"/>
                    </a:cubicBezTo>
                    <a:cubicBezTo>
                      <a:pt x="0" y="3"/>
                      <a:pt x="0" y="3"/>
                      <a:pt x="0" y="4"/>
                    </a:cubicBezTo>
                    <a:cubicBezTo>
                      <a:pt x="0" y="5"/>
                      <a:pt x="0" y="5"/>
                      <a:pt x="0" y="6"/>
                    </a:cubicBezTo>
                    <a:cubicBezTo>
                      <a:pt x="1" y="6"/>
                      <a:pt x="2" y="6"/>
                      <a:pt x="3"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88" name="Freeform 720"/>
              <p:cNvSpPr>
                <a:spLocks/>
              </p:cNvSpPr>
              <p:nvPr/>
            </p:nvSpPr>
            <p:spPr bwMode="auto">
              <a:xfrm>
                <a:off x="5016" y="3173"/>
                <a:ext cx="68" cy="52"/>
              </a:xfrm>
              <a:custGeom>
                <a:avLst/>
                <a:gdLst>
                  <a:gd name="T0" fmla="*/ 16 w 34"/>
                  <a:gd name="T1" fmla="*/ 400 h 26"/>
                  <a:gd name="T2" fmla="*/ 64 w 34"/>
                  <a:gd name="T3" fmla="*/ 400 h 26"/>
                  <a:gd name="T4" fmla="*/ 144 w 34"/>
                  <a:gd name="T5" fmla="*/ 368 h 26"/>
                  <a:gd name="T6" fmla="*/ 192 w 34"/>
                  <a:gd name="T7" fmla="*/ 352 h 26"/>
                  <a:gd name="T8" fmla="*/ 272 w 34"/>
                  <a:gd name="T9" fmla="*/ 320 h 26"/>
                  <a:gd name="T10" fmla="*/ 336 w 34"/>
                  <a:gd name="T11" fmla="*/ 288 h 26"/>
                  <a:gd name="T12" fmla="*/ 368 w 34"/>
                  <a:gd name="T13" fmla="*/ 224 h 26"/>
                  <a:gd name="T14" fmla="*/ 432 w 34"/>
                  <a:gd name="T15" fmla="*/ 192 h 26"/>
                  <a:gd name="T16" fmla="*/ 464 w 34"/>
                  <a:gd name="T17" fmla="*/ 128 h 26"/>
                  <a:gd name="T18" fmla="*/ 480 w 34"/>
                  <a:gd name="T19" fmla="*/ 64 h 26"/>
                  <a:gd name="T20" fmla="*/ 528 w 34"/>
                  <a:gd name="T21" fmla="*/ 32 h 26"/>
                  <a:gd name="T22" fmla="*/ 464 w 34"/>
                  <a:gd name="T23" fmla="*/ 16 h 26"/>
                  <a:gd name="T24" fmla="*/ 432 w 34"/>
                  <a:gd name="T25" fmla="*/ 32 h 26"/>
                  <a:gd name="T26" fmla="*/ 368 w 34"/>
                  <a:gd name="T27" fmla="*/ 32 h 26"/>
                  <a:gd name="T28" fmla="*/ 336 w 34"/>
                  <a:gd name="T29" fmla="*/ 48 h 26"/>
                  <a:gd name="T30" fmla="*/ 288 w 34"/>
                  <a:gd name="T31" fmla="*/ 64 h 26"/>
                  <a:gd name="T32" fmla="*/ 256 w 34"/>
                  <a:gd name="T33" fmla="*/ 32 h 26"/>
                  <a:gd name="T34" fmla="*/ 208 w 34"/>
                  <a:gd name="T35" fmla="*/ 16 h 26"/>
                  <a:gd name="T36" fmla="*/ 144 w 34"/>
                  <a:gd name="T37" fmla="*/ 0 h 26"/>
                  <a:gd name="T38" fmla="*/ 128 w 34"/>
                  <a:gd name="T39" fmla="*/ 32 h 26"/>
                  <a:gd name="T40" fmla="*/ 96 w 34"/>
                  <a:gd name="T41" fmla="*/ 80 h 26"/>
                  <a:gd name="T42" fmla="*/ 80 w 34"/>
                  <a:gd name="T43" fmla="*/ 144 h 26"/>
                  <a:gd name="T44" fmla="*/ 80 w 34"/>
                  <a:gd name="T45" fmla="*/ 192 h 26"/>
                  <a:gd name="T46" fmla="*/ 32 w 34"/>
                  <a:gd name="T47" fmla="*/ 240 h 26"/>
                  <a:gd name="T48" fmla="*/ 32 w 34"/>
                  <a:gd name="T49" fmla="*/ 304 h 26"/>
                  <a:gd name="T50" fmla="*/ 32 w 34"/>
                  <a:gd name="T51" fmla="*/ 336 h 26"/>
                  <a:gd name="T52" fmla="*/ 16 w 34"/>
                  <a:gd name="T53" fmla="*/ 400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
                  <a:gd name="T82" fmla="*/ 0 h 26"/>
                  <a:gd name="T83" fmla="*/ 34 w 34"/>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 h="26">
                    <a:moveTo>
                      <a:pt x="1" y="25"/>
                    </a:moveTo>
                    <a:cubicBezTo>
                      <a:pt x="2" y="26"/>
                      <a:pt x="3" y="25"/>
                      <a:pt x="4" y="25"/>
                    </a:cubicBezTo>
                    <a:cubicBezTo>
                      <a:pt x="6" y="25"/>
                      <a:pt x="7" y="24"/>
                      <a:pt x="9" y="23"/>
                    </a:cubicBezTo>
                    <a:cubicBezTo>
                      <a:pt x="10" y="22"/>
                      <a:pt x="11" y="22"/>
                      <a:pt x="12" y="22"/>
                    </a:cubicBezTo>
                    <a:cubicBezTo>
                      <a:pt x="14" y="21"/>
                      <a:pt x="15" y="20"/>
                      <a:pt x="17" y="20"/>
                    </a:cubicBezTo>
                    <a:cubicBezTo>
                      <a:pt x="18" y="19"/>
                      <a:pt x="20" y="19"/>
                      <a:pt x="21" y="18"/>
                    </a:cubicBezTo>
                    <a:cubicBezTo>
                      <a:pt x="23" y="17"/>
                      <a:pt x="22" y="15"/>
                      <a:pt x="23" y="14"/>
                    </a:cubicBezTo>
                    <a:cubicBezTo>
                      <a:pt x="25" y="13"/>
                      <a:pt x="26" y="13"/>
                      <a:pt x="27" y="12"/>
                    </a:cubicBezTo>
                    <a:cubicBezTo>
                      <a:pt x="28" y="11"/>
                      <a:pt x="28" y="9"/>
                      <a:pt x="29" y="8"/>
                    </a:cubicBezTo>
                    <a:cubicBezTo>
                      <a:pt x="29" y="6"/>
                      <a:pt x="29" y="5"/>
                      <a:pt x="30" y="4"/>
                    </a:cubicBezTo>
                    <a:cubicBezTo>
                      <a:pt x="31" y="3"/>
                      <a:pt x="34" y="3"/>
                      <a:pt x="33" y="2"/>
                    </a:cubicBezTo>
                    <a:cubicBezTo>
                      <a:pt x="33" y="0"/>
                      <a:pt x="31" y="1"/>
                      <a:pt x="29" y="1"/>
                    </a:cubicBezTo>
                    <a:cubicBezTo>
                      <a:pt x="28" y="1"/>
                      <a:pt x="28" y="2"/>
                      <a:pt x="27" y="2"/>
                    </a:cubicBezTo>
                    <a:cubicBezTo>
                      <a:pt x="26" y="2"/>
                      <a:pt x="24" y="1"/>
                      <a:pt x="23" y="2"/>
                    </a:cubicBezTo>
                    <a:cubicBezTo>
                      <a:pt x="22" y="2"/>
                      <a:pt x="22" y="3"/>
                      <a:pt x="21" y="3"/>
                    </a:cubicBezTo>
                    <a:cubicBezTo>
                      <a:pt x="20" y="4"/>
                      <a:pt x="19" y="5"/>
                      <a:pt x="18" y="4"/>
                    </a:cubicBezTo>
                    <a:cubicBezTo>
                      <a:pt x="16" y="4"/>
                      <a:pt x="17" y="2"/>
                      <a:pt x="16" y="2"/>
                    </a:cubicBezTo>
                    <a:cubicBezTo>
                      <a:pt x="14" y="1"/>
                      <a:pt x="14" y="1"/>
                      <a:pt x="13" y="1"/>
                    </a:cubicBezTo>
                    <a:cubicBezTo>
                      <a:pt x="11" y="1"/>
                      <a:pt x="11" y="0"/>
                      <a:pt x="9" y="0"/>
                    </a:cubicBezTo>
                    <a:cubicBezTo>
                      <a:pt x="8" y="0"/>
                      <a:pt x="8" y="1"/>
                      <a:pt x="8" y="2"/>
                    </a:cubicBezTo>
                    <a:cubicBezTo>
                      <a:pt x="7" y="3"/>
                      <a:pt x="7" y="4"/>
                      <a:pt x="6" y="5"/>
                    </a:cubicBezTo>
                    <a:cubicBezTo>
                      <a:pt x="6" y="6"/>
                      <a:pt x="5" y="7"/>
                      <a:pt x="5" y="9"/>
                    </a:cubicBezTo>
                    <a:cubicBezTo>
                      <a:pt x="5" y="10"/>
                      <a:pt x="5" y="11"/>
                      <a:pt x="5" y="12"/>
                    </a:cubicBezTo>
                    <a:cubicBezTo>
                      <a:pt x="4" y="14"/>
                      <a:pt x="3" y="14"/>
                      <a:pt x="2" y="15"/>
                    </a:cubicBezTo>
                    <a:cubicBezTo>
                      <a:pt x="2" y="17"/>
                      <a:pt x="2" y="17"/>
                      <a:pt x="2" y="19"/>
                    </a:cubicBezTo>
                    <a:cubicBezTo>
                      <a:pt x="2" y="20"/>
                      <a:pt x="2" y="20"/>
                      <a:pt x="2" y="21"/>
                    </a:cubicBezTo>
                    <a:cubicBezTo>
                      <a:pt x="2" y="23"/>
                      <a:pt x="0" y="24"/>
                      <a:pt x="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89" name="Freeform 721"/>
              <p:cNvSpPr>
                <a:spLocks/>
              </p:cNvSpPr>
              <p:nvPr/>
            </p:nvSpPr>
            <p:spPr bwMode="auto">
              <a:xfrm>
                <a:off x="3830" y="1997"/>
                <a:ext cx="12" cy="10"/>
              </a:xfrm>
              <a:custGeom>
                <a:avLst/>
                <a:gdLst>
                  <a:gd name="T0" fmla="*/ 64 w 6"/>
                  <a:gd name="T1" fmla="*/ 0 h 5"/>
                  <a:gd name="T2" fmla="*/ 32 w 6"/>
                  <a:gd name="T3" fmla="*/ 0 h 5"/>
                  <a:gd name="T4" fmla="*/ 0 w 6"/>
                  <a:gd name="T5" fmla="*/ 48 h 5"/>
                  <a:gd name="T6" fmla="*/ 16 w 6"/>
                  <a:gd name="T7" fmla="*/ 64 h 5"/>
                  <a:gd name="T8" fmla="*/ 64 w 6"/>
                  <a:gd name="T9" fmla="*/ 64 h 5"/>
                  <a:gd name="T10" fmla="*/ 80 w 6"/>
                  <a:gd name="T11" fmla="*/ 48 h 5"/>
                  <a:gd name="T12" fmla="*/ 80 w 6"/>
                  <a:gd name="T13" fmla="*/ 16 h 5"/>
                  <a:gd name="T14" fmla="*/ 64 w 6"/>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4" y="0"/>
                    </a:moveTo>
                    <a:cubicBezTo>
                      <a:pt x="3" y="0"/>
                      <a:pt x="3" y="0"/>
                      <a:pt x="2" y="0"/>
                    </a:cubicBezTo>
                    <a:cubicBezTo>
                      <a:pt x="1" y="1"/>
                      <a:pt x="0" y="1"/>
                      <a:pt x="0" y="3"/>
                    </a:cubicBezTo>
                    <a:cubicBezTo>
                      <a:pt x="0" y="3"/>
                      <a:pt x="1" y="4"/>
                      <a:pt x="1" y="4"/>
                    </a:cubicBezTo>
                    <a:cubicBezTo>
                      <a:pt x="2" y="5"/>
                      <a:pt x="3" y="4"/>
                      <a:pt x="4" y="4"/>
                    </a:cubicBezTo>
                    <a:cubicBezTo>
                      <a:pt x="4" y="4"/>
                      <a:pt x="5" y="3"/>
                      <a:pt x="5" y="3"/>
                    </a:cubicBezTo>
                    <a:cubicBezTo>
                      <a:pt x="5" y="2"/>
                      <a:pt x="6" y="2"/>
                      <a:pt x="5" y="1"/>
                    </a:cubicBezTo>
                    <a:cubicBezTo>
                      <a:pt x="5" y="0"/>
                      <a:pt x="5"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90" name="Freeform 722"/>
              <p:cNvSpPr>
                <a:spLocks/>
              </p:cNvSpPr>
              <p:nvPr/>
            </p:nvSpPr>
            <p:spPr bwMode="auto">
              <a:xfrm>
                <a:off x="4762" y="1724"/>
                <a:ext cx="68" cy="90"/>
              </a:xfrm>
              <a:custGeom>
                <a:avLst/>
                <a:gdLst>
                  <a:gd name="T0" fmla="*/ 80 w 34"/>
                  <a:gd name="T1" fmla="*/ 432 h 45"/>
                  <a:gd name="T2" fmla="*/ 144 w 34"/>
                  <a:gd name="T3" fmla="*/ 448 h 45"/>
                  <a:gd name="T4" fmla="*/ 192 w 34"/>
                  <a:gd name="T5" fmla="*/ 464 h 45"/>
                  <a:gd name="T6" fmla="*/ 208 w 34"/>
                  <a:gd name="T7" fmla="*/ 544 h 45"/>
                  <a:gd name="T8" fmla="*/ 192 w 34"/>
                  <a:gd name="T9" fmla="*/ 624 h 45"/>
                  <a:gd name="T10" fmla="*/ 208 w 34"/>
                  <a:gd name="T11" fmla="*/ 704 h 45"/>
                  <a:gd name="T12" fmla="*/ 288 w 34"/>
                  <a:gd name="T13" fmla="*/ 704 h 45"/>
                  <a:gd name="T14" fmla="*/ 352 w 34"/>
                  <a:gd name="T15" fmla="*/ 704 h 45"/>
                  <a:gd name="T16" fmla="*/ 384 w 34"/>
                  <a:gd name="T17" fmla="*/ 704 h 45"/>
                  <a:gd name="T18" fmla="*/ 384 w 34"/>
                  <a:gd name="T19" fmla="*/ 704 h 45"/>
                  <a:gd name="T20" fmla="*/ 416 w 34"/>
                  <a:gd name="T21" fmla="*/ 672 h 45"/>
                  <a:gd name="T22" fmla="*/ 448 w 34"/>
                  <a:gd name="T23" fmla="*/ 640 h 45"/>
                  <a:gd name="T24" fmla="*/ 496 w 34"/>
                  <a:gd name="T25" fmla="*/ 592 h 45"/>
                  <a:gd name="T26" fmla="*/ 528 w 34"/>
                  <a:gd name="T27" fmla="*/ 560 h 45"/>
                  <a:gd name="T28" fmla="*/ 544 w 34"/>
                  <a:gd name="T29" fmla="*/ 544 h 45"/>
                  <a:gd name="T30" fmla="*/ 464 w 34"/>
                  <a:gd name="T31" fmla="*/ 512 h 45"/>
                  <a:gd name="T32" fmla="*/ 480 w 34"/>
                  <a:gd name="T33" fmla="*/ 480 h 45"/>
                  <a:gd name="T34" fmla="*/ 432 w 34"/>
                  <a:gd name="T35" fmla="*/ 464 h 45"/>
                  <a:gd name="T36" fmla="*/ 416 w 34"/>
                  <a:gd name="T37" fmla="*/ 400 h 45"/>
                  <a:gd name="T38" fmla="*/ 448 w 34"/>
                  <a:gd name="T39" fmla="*/ 384 h 45"/>
                  <a:gd name="T40" fmla="*/ 496 w 34"/>
                  <a:gd name="T41" fmla="*/ 368 h 45"/>
                  <a:gd name="T42" fmla="*/ 496 w 34"/>
                  <a:gd name="T43" fmla="*/ 352 h 45"/>
                  <a:gd name="T44" fmla="*/ 528 w 34"/>
                  <a:gd name="T45" fmla="*/ 304 h 45"/>
                  <a:gd name="T46" fmla="*/ 544 w 34"/>
                  <a:gd name="T47" fmla="*/ 224 h 45"/>
                  <a:gd name="T48" fmla="*/ 512 w 34"/>
                  <a:gd name="T49" fmla="*/ 192 h 45"/>
                  <a:gd name="T50" fmla="*/ 496 w 34"/>
                  <a:gd name="T51" fmla="*/ 128 h 45"/>
                  <a:gd name="T52" fmla="*/ 528 w 34"/>
                  <a:gd name="T53" fmla="*/ 80 h 45"/>
                  <a:gd name="T54" fmla="*/ 512 w 34"/>
                  <a:gd name="T55" fmla="*/ 48 h 45"/>
                  <a:gd name="T56" fmla="*/ 480 w 34"/>
                  <a:gd name="T57" fmla="*/ 32 h 45"/>
                  <a:gd name="T58" fmla="*/ 464 w 34"/>
                  <a:gd name="T59" fmla="*/ 64 h 45"/>
                  <a:gd name="T60" fmla="*/ 432 w 34"/>
                  <a:gd name="T61" fmla="*/ 16 h 45"/>
                  <a:gd name="T62" fmla="*/ 400 w 34"/>
                  <a:gd name="T63" fmla="*/ 16 h 45"/>
                  <a:gd name="T64" fmla="*/ 400 w 34"/>
                  <a:gd name="T65" fmla="*/ 64 h 45"/>
                  <a:gd name="T66" fmla="*/ 368 w 34"/>
                  <a:gd name="T67" fmla="*/ 112 h 45"/>
                  <a:gd name="T68" fmla="*/ 304 w 34"/>
                  <a:gd name="T69" fmla="*/ 208 h 45"/>
                  <a:gd name="T70" fmla="*/ 272 w 34"/>
                  <a:gd name="T71" fmla="*/ 256 h 45"/>
                  <a:gd name="T72" fmla="*/ 224 w 34"/>
                  <a:gd name="T73" fmla="*/ 288 h 45"/>
                  <a:gd name="T74" fmla="*/ 144 w 34"/>
                  <a:gd name="T75" fmla="*/ 320 h 45"/>
                  <a:gd name="T76" fmla="*/ 96 w 34"/>
                  <a:gd name="T77" fmla="*/ 336 h 45"/>
                  <a:gd name="T78" fmla="*/ 48 w 34"/>
                  <a:gd name="T79" fmla="*/ 352 h 45"/>
                  <a:gd name="T80" fmla="*/ 32 w 34"/>
                  <a:gd name="T81" fmla="*/ 384 h 45"/>
                  <a:gd name="T82" fmla="*/ 16 w 34"/>
                  <a:gd name="T83" fmla="*/ 416 h 45"/>
                  <a:gd name="T84" fmla="*/ 0 w 34"/>
                  <a:gd name="T85" fmla="*/ 416 h 45"/>
                  <a:gd name="T86" fmla="*/ 32 w 34"/>
                  <a:gd name="T87" fmla="*/ 432 h 45"/>
                  <a:gd name="T88" fmla="*/ 80 w 34"/>
                  <a:gd name="T89" fmla="*/ 432 h 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
                  <a:gd name="T136" fmla="*/ 0 h 45"/>
                  <a:gd name="T137" fmla="*/ 34 w 34"/>
                  <a:gd name="T138" fmla="*/ 45 h 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 h="45">
                    <a:moveTo>
                      <a:pt x="5" y="27"/>
                    </a:moveTo>
                    <a:cubicBezTo>
                      <a:pt x="7" y="28"/>
                      <a:pt x="8" y="27"/>
                      <a:pt x="9" y="28"/>
                    </a:cubicBezTo>
                    <a:cubicBezTo>
                      <a:pt x="10" y="28"/>
                      <a:pt x="11" y="28"/>
                      <a:pt x="12" y="29"/>
                    </a:cubicBezTo>
                    <a:cubicBezTo>
                      <a:pt x="13" y="31"/>
                      <a:pt x="13" y="32"/>
                      <a:pt x="13" y="34"/>
                    </a:cubicBezTo>
                    <a:cubicBezTo>
                      <a:pt x="13" y="36"/>
                      <a:pt x="12" y="37"/>
                      <a:pt x="12" y="39"/>
                    </a:cubicBezTo>
                    <a:cubicBezTo>
                      <a:pt x="12" y="41"/>
                      <a:pt x="12" y="42"/>
                      <a:pt x="13" y="44"/>
                    </a:cubicBezTo>
                    <a:cubicBezTo>
                      <a:pt x="14" y="45"/>
                      <a:pt x="16" y="44"/>
                      <a:pt x="18" y="44"/>
                    </a:cubicBezTo>
                    <a:cubicBezTo>
                      <a:pt x="19" y="44"/>
                      <a:pt x="20" y="43"/>
                      <a:pt x="22" y="44"/>
                    </a:cubicBezTo>
                    <a:cubicBezTo>
                      <a:pt x="23" y="44"/>
                      <a:pt x="24" y="44"/>
                      <a:pt x="24" y="44"/>
                    </a:cubicBezTo>
                    <a:cubicBezTo>
                      <a:pt x="24" y="44"/>
                      <a:pt x="24" y="44"/>
                      <a:pt x="24" y="44"/>
                    </a:cubicBezTo>
                    <a:cubicBezTo>
                      <a:pt x="25" y="43"/>
                      <a:pt x="25" y="43"/>
                      <a:pt x="26" y="42"/>
                    </a:cubicBezTo>
                    <a:cubicBezTo>
                      <a:pt x="27" y="41"/>
                      <a:pt x="27" y="41"/>
                      <a:pt x="28" y="40"/>
                    </a:cubicBezTo>
                    <a:cubicBezTo>
                      <a:pt x="29" y="39"/>
                      <a:pt x="30" y="38"/>
                      <a:pt x="31" y="37"/>
                    </a:cubicBezTo>
                    <a:cubicBezTo>
                      <a:pt x="32" y="36"/>
                      <a:pt x="33" y="36"/>
                      <a:pt x="33" y="35"/>
                    </a:cubicBezTo>
                    <a:cubicBezTo>
                      <a:pt x="34" y="34"/>
                      <a:pt x="34" y="34"/>
                      <a:pt x="34" y="34"/>
                    </a:cubicBezTo>
                    <a:cubicBezTo>
                      <a:pt x="32" y="33"/>
                      <a:pt x="30" y="34"/>
                      <a:pt x="29" y="32"/>
                    </a:cubicBezTo>
                    <a:cubicBezTo>
                      <a:pt x="29" y="31"/>
                      <a:pt x="30" y="31"/>
                      <a:pt x="30" y="30"/>
                    </a:cubicBezTo>
                    <a:cubicBezTo>
                      <a:pt x="30" y="29"/>
                      <a:pt x="28" y="30"/>
                      <a:pt x="27" y="29"/>
                    </a:cubicBezTo>
                    <a:cubicBezTo>
                      <a:pt x="26" y="28"/>
                      <a:pt x="25" y="27"/>
                      <a:pt x="26" y="25"/>
                    </a:cubicBezTo>
                    <a:cubicBezTo>
                      <a:pt x="26" y="24"/>
                      <a:pt x="27" y="24"/>
                      <a:pt x="28" y="24"/>
                    </a:cubicBezTo>
                    <a:cubicBezTo>
                      <a:pt x="29" y="23"/>
                      <a:pt x="30" y="23"/>
                      <a:pt x="31" y="23"/>
                    </a:cubicBezTo>
                    <a:cubicBezTo>
                      <a:pt x="31" y="22"/>
                      <a:pt x="31" y="22"/>
                      <a:pt x="31" y="22"/>
                    </a:cubicBezTo>
                    <a:cubicBezTo>
                      <a:pt x="32" y="21"/>
                      <a:pt x="33" y="20"/>
                      <a:pt x="33" y="19"/>
                    </a:cubicBezTo>
                    <a:cubicBezTo>
                      <a:pt x="34" y="17"/>
                      <a:pt x="34" y="16"/>
                      <a:pt x="34" y="14"/>
                    </a:cubicBezTo>
                    <a:cubicBezTo>
                      <a:pt x="33" y="13"/>
                      <a:pt x="33" y="13"/>
                      <a:pt x="32" y="12"/>
                    </a:cubicBezTo>
                    <a:cubicBezTo>
                      <a:pt x="32" y="10"/>
                      <a:pt x="30" y="9"/>
                      <a:pt x="31" y="8"/>
                    </a:cubicBezTo>
                    <a:cubicBezTo>
                      <a:pt x="31" y="6"/>
                      <a:pt x="33" y="6"/>
                      <a:pt x="33" y="5"/>
                    </a:cubicBezTo>
                    <a:cubicBezTo>
                      <a:pt x="32" y="3"/>
                      <a:pt x="32" y="3"/>
                      <a:pt x="32" y="3"/>
                    </a:cubicBezTo>
                    <a:cubicBezTo>
                      <a:pt x="31" y="3"/>
                      <a:pt x="31" y="2"/>
                      <a:pt x="30" y="2"/>
                    </a:cubicBezTo>
                    <a:cubicBezTo>
                      <a:pt x="29" y="2"/>
                      <a:pt x="30" y="4"/>
                      <a:pt x="29" y="4"/>
                    </a:cubicBezTo>
                    <a:cubicBezTo>
                      <a:pt x="28" y="5"/>
                      <a:pt x="28" y="2"/>
                      <a:pt x="27" y="1"/>
                    </a:cubicBezTo>
                    <a:cubicBezTo>
                      <a:pt x="26" y="1"/>
                      <a:pt x="26" y="0"/>
                      <a:pt x="25" y="1"/>
                    </a:cubicBezTo>
                    <a:cubicBezTo>
                      <a:pt x="24" y="1"/>
                      <a:pt x="26" y="3"/>
                      <a:pt x="25" y="4"/>
                    </a:cubicBezTo>
                    <a:cubicBezTo>
                      <a:pt x="25" y="5"/>
                      <a:pt x="24" y="6"/>
                      <a:pt x="23" y="7"/>
                    </a:cubicBezTo>
                    <a:cubicBezTo>
                      <a:pt x="21" y="9"/>
                      <a:pt x="21" y="11"/>
                      <a:pt x="19" y="13"/>
                    </a:cubicBezTo>
                    <a:cubicBezTo>
                      <a:pt x="18" y="14"/>
                      <a:pt x="18" y="15"/>
                      <a:pt x="17" y="16"/>
                    </a:cubicBezTo>
                    <a:cubicBezTo>
                      <a:pt x="16" y="18"/>
                      <a:pt x="15" y="18"/>
                      <a:pt x="14" y="18"/>
                    </a:cubicBezTo>
                    <a:cubicBezTo>
                      <a:pt x="12" y="19"/>
                      <a:pt x="11" y="20"/>
                      <a:pt x="9" y="20"/>
                    </a:cubicBezTo>
                    <a:cubicBezTo>
                      <a:pt x="8" y="21"/>
                      <a:pt x="7" y="21"/>
                      <a:pt x="6" y="21"/>
                    </a:cubicBezTo>
                    <a:cubicBezTo>
                      <a:pt x="5" y="21"/>
                      <a:pt x="4" y="21"/>
                      <a:pt x="3" y="22"/>
                    </a:cubicBezTo>
                    <a:cubicBezTo>
                      <a:pt x="3" y="22"/>
                      <a:pt x="2" y="23"/>
                      <a:pt x="2" y="24"/>
                    </a:cubicBezTo>
                    <a:cubicBezTo>
                      <a:pt x="1" y="25"/>
                      <a:pt x="1" y="25"/>
                      <a:pt x="1" y="26"/>
                    </a:cubicBezTo>
                    <a:cubicBezTo>
                      <a:pt x="0" y="26"/>
                      <a:pt x="0" y="26"/>
                      <a:pt x="0" y="26"/>
                    </a:cubicBezTo>
                    <a:cubicBezTo>
                      <a:pt x="1" y="26"/>
                      <a:pt x="2" y="26"/>
                      <a:pt x="2" y="27"/>
                    </a:cubicBezTo>
                    <a:cubicBezTo>
                      <a:pt x="3" y="27"/>
                      <a:pt x="4" y="27"/>
                      <a:pt x="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91" name="Freeform 723"/>
              <p:cNvSpPr>
                <a:spLocks/>
              </p:cNvSpPr>
              <p:nvPr/>
            </p:nvSpPr>
            <p:spPr bwMode="auto">
              <a:xfrm>
                <a:off x="4820" y="2435"/>
                <a:ext cx="104" cy="131"/>
              </a:xfrm>
              <a:custGeom>
                <a:avLst/>
                <a:gdLst>
                  <a:gd name="T0" fmla="*/ 48 w 52"/>
                  <a:gd name="T1" fmla="*/ 476 h 65"/>
                  <a:gd name="T2" fmla="*/ 48 w 52"/>
                  <a:gd name="T3" fmla="*/ 548 h 65"/>
                  <a:gd name="T4" fmla="*/ 16 w 52"/>
                  <a:gd name="T5" fmla="*/ 629 h 65"/>
                  <a:gd name="T6" fmla="*/ 16 w 52"/>
                  <a:gd name="T7" fmla="*/ 760 h 65"/>
                  <a:gd name="T8" fmla="*/ 112 w 52"/>
                  <a:gd name="T9" fmla="*/ 776 h 65"/>
                  <a:gd name="T10" fmla="*/ 112 w 52"/>
                  <a:gd name="T11" fmla="*/ 909 h 65"/>
                  <a:gd name="T12" fmla="*/ 64 w 52"/>
                  <a:gd name="T13" fmla="*/ 1040 h 65"/>
                  <a:gd name="T14" fmla="*/ 208 w 52"/>
                  <a:gd name="T15" fmla="*/ 1056 h 65"/>
                  <a:gd name="T16" fmla="*/ 224 w 52"/>
                  <a:gd name="T17" fmla="*/ 909 h 65"/>
                  <a:gd name="T18" fmla="*/ 224 w 52"/>
                  <a:gd name="T19" fmla="*/ 828 h 65"/>
                  <a:gd name="T20" fmla="*/ 224 w 52"/>
                  <a:gd name="T21" fmla="*/ 728 h 65"/>
                  <a:gd name="T22" fmla="*/ 240 w 52"/>
                  <a:gd name="T23" fmla="*/ 629 h 65"/>
                  <a:gd name="T24" fmla="*/ 288 w 52"/>
                  <a:gd name="T25" fmla="*/ 711 h 65"/>
                  <a:gd name="T26" fmla="*/ 304 w 52"/>
                  <a:gd name="T27" fmla="*/ 812 h 65"/>
                  <a:gd name="T28" fmla="*/ 352 w 52"/>
                  <a:gd name="T29" fmla="*/ 861 h 65"/>
                  <a:gd name="T30" fmla="*/ 336 w 52"/>
                  <a:gd name="T31" fmla="*/ 943 h 65"/>
                  <a:gd name="T32" fmla="*/ 416 w 52"/>
                  <a:gd name="T33" fmla="*/ 909 h 65"/>
                  <a:gd name="T34" fmla="*/ 496 w 52"/>
                  <a:gd name="T35" fmla="*/ 893 h 65"/>
                  <a:gd name="T36" fmla="*/ 496 w 52"/>
                  <a:gd name="T37" fmla="*/ 812 h 65"/>
                  <a:gd name="T38" fmla="*/ 464 w 52"/>
                  <a:gd name="T39" fmla="*/ 744 h 65"/>
                  <a:gd name="T40" fmla="*/ 448 w 52"/>
                  <a:gd name="T41" fmla="*/ 679 h 65"/>
                  <a:gd name="T42" fmla="*/ 368 w 52"/>
                  <a:gd name="T43" fmla="*/ 580 h 65"/>
                  <a:gd name="T44" fmla="*/ 368 w 52"/>
                  <a:gd name="T45" fmla="*/ 548 h 65"/>
                  <a:gd name="T46" fmla="*/ 432 w 52"/>
                  <a:gd name="T47" fmla="*/ 492 h 65"/>
                  <a:gd name="T48" fmla="*/ 528 w 52"/>
                  <a:gd name="T49" fmla="*/ 411 h 65"/>
                  <a:gd name="T50" fmla="*/ 608 w 52"/>
                  <a:gd name="T51" fmla="*/ 361 h 65"/>
                  <a:gd name="T52" fmla="*/ 512 w 52"/>
                  <a:gd name="T53" fmla="*/ 345 h 65"/>
                  <a:gd name="T54" fmla="*/ 432 w 52"/>
                  <a:gd name="T55" fmla="*/ 377 h 65"/>
                  <a:gd name="T56" fmla="*/ 336 w 52"/>
                  <a:gd name="T57" fmla="*/ 377 h 65"/>
                  <a:gd name="T58" fmla="*/ 272 w 52"/>
                  <a:gd name="T59" fmla="*/ 427 h 65"/>
                  <a:gd name="T60" fmla="*/ 224 w 52"/>
                  <a:gd name="T61" fmla="*/ 345 h 65"/>
                  <a:gd name="T62" fmla="*/ 224 w 52"/>
                  <a:gd name="T63" fmla="*/ 212 h 65"/>
                  <a:gd name="T64" fmla="*/ 304 w 52"/>
                  <a:gd name="T65" fmla="*/ 228 h 65"/>
                  <a:gd name="T66" fmla="*/ 448 w 52"/>
                  <a:gd name="T67" fmla="*/ 228 h 65"/>
                  <a:gd name="T68" fmla="*/ 528 w 52"/>
                  <a:gd name="T69" fmla="*/ 228 h 65"/>
                  <a:gd name="T70" fmla="*/ 720 w 52"/>
                  <a:gd name="T71" fmla="*/ 212 h 65"/>
                  <a:gd name="T72" fmla="*/ 784 w 52"/>
                  <a:gd name="T73" fmla="*/ 113 h 65"/>
                  <a:gd name="T74" fmla="*/ 832 w 52"/>
                  <a:gd name="T75" fmla="*/ 32 h 65"/>
                  <a:gd name="T76" fmla="*/ 752 w 52"/>
                  <a:gd name="T77" fmla="*/ 32 h 65"/>
                  <a:gd name="T78" fmla="*/ 688 w 52"/>
                  <a:gd name="T79" fmla="*/ 81 h 65"/>
                  <a:gd name="T80" fmla="*/ 624 w 52"/>
                  <a:gd name="T81" fmla="*/ 129 h 65"/>
                  <a:gd name="T82" fmla="*/ 512 w 52"/>
                  <a:gd name="T83" fmla="*/ 129 h 65"/>
                  <a:gd name="T84" fmla="*/ 400 w 52"/>
                  <a:gd name="T85" fmla="*/ 97 h 65"/>
                  <a:gd name="T86" fmla="*/ 272 w 52"/>
                  <a:gd name="T87" fmla="*/ 81 h 65"/>
                  <a:gd name="T88" fmla="*/ 240 w 52"/>
                  <a:gd name="T89" fmla="*/ 129 h 65"/>
                  <a:gd name="T90" fmla="*/ 144 w 52"/>
                  <a:gd name="T91" fmla="*/ 163 h 65"/>
                  <a:gd name="T92" fmla="*/ 128 w 52"/>
                  <a:gd name="T93" fmla="*/ 312 h 65"/>
                  <a:gd name="T94" fmla="*/ 64 w 52"/>
                  <a:gd name="T95" fmla="*/ 427 h 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65"/>
                  <a:gd name="T146" fmla="*/ 52 w 52"/>
                  <a:gd name="T147" fmla="*/ 65 h 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65">
                    <a:moveTo>
                      <a:pt x="4" y="26"/>
                    </a:moveTo>
                    <a:cubicBezTo>
                      <a:pt x="3" y="27"/>
                      <a:pt x="3" y="28"/>
                      <a:pt x="3" y="29"/>
                    </a:cubicBezTo>
                    <a:cubicBezTo>
                      <a:pt x="3" y="30"/>
                      <a:pt x="3" y="31"/>
                      <a:pt x="3" y="32"/>
                    </a:cubicBezTo>
                    <a:cubicBezTo>
                      <a:pt x="3" y="32"/>
                      <a:pt x="3" y="32"/>
                      <a:pt x="3" y="33"/>
                    </a:cubicBezTo>
                    <a:cubicBezTo>
                      <a:pt x="3" y="34"/>
                      <a:pt x="3" y="34"/>
                      <a:pt x="3" y="35"/>
                    </a:cubicBezTo>
                    <a:cubicBezTo>
                      <a:pt x="3" y="37"/>
                      <a:pt x="2" y="37"/>
                      <a:pt x="1" y="38"/>
                    </a:cubicBezTo>
                    <a:cubicBezTo>
                      <a:pt x="0" y="40"/>
                      <a:pt x="0" y="41"/>
                      <a:pt x="0" y="43"/>
                    </a:cubicBezTo>
                    <a:cubicBezTo>
                      <a:pt x="1" y="44"/>
                      <a:pt x="0" y="45"/>
                      <a:pt x="1" y="46"/>
                    </a:cubicBezTo>
                    <a:cubicBezTo>
                      <a:pt x="3" y="47"/>
                      <a:pt x="3" y="44"/>
                      <a:pt x="5" y="45"/>
                    </a:cubicBezTo>
                    <a:cubicBezTo>
                      <a:pt x="6" y="45"/>
                      <a:pt x="7" y="46"/>
                      <a:pt x="7" y="47"/>
                    </a:cubicBezTo>
                    <a:cubicBezTo>
                      <a:pt x="8" y="48"/>
                      <a:pt x="8" y="49"/>
                      <a:pt x="8" y="50"/>
                    </a:cubicBezTo>
                    <a:cubicBezTo>
                      <a:pt x="8" y="52"/>
                      <a:pt x="8" y="53"/>
                      <a:pt x="7" y="55"/>
                    </a:cubicBezTo>
                    <a:cubicBezTo>
                      <a:pt x="7" y="56"/>
                      <a:pt x="7" y="57"/>
                      <a:pt x="6" y="59"/>
                    </a:cubicBezTo>
                    <a:cubicBezTo>
                      <a:pt x="6" y="61"/>
                      <a:pt x="4" y="62"/>
                      <a:pt x="4" y="63"/>
                    </a:cubicBezTo>
                    <a:cubicBezTo>
                      <a:pt x="5" y="65"/>
                      <a:pt x="7" y="65"/>
                      <a:pt x="9" y="65"/>
                    </a:cubicBezTo>
                    <a:cubicBezTo>
                      <a:pt x="11" y="65"/>
                      <a:pt x="12" y="65"/>
                      <a:pt x="13" y="64"/>
                    </a:cubicBezTo>
                    <a:cubicBezTo>
                      <a:pt x="14" y="62"/>
                      <a:pt x="13" y="61"/>
                      <a:pt x="13" y="59"/>
                    </a:cubicBezTo>
                    <a:cubicBezTo>
                      <a:pt x="13" y="58"/>
                      <a:pt x="14" y="57"/>
                      <a:pt x="14" y="55"/>
                    </a:cubicBezTo>
                    <a:cubicBezTo>
                      <a:pt x="14" y="54"/>
                      <a:pt x="13" y="53"/>
                      <a:pt x="13" y="52"/>
                    </a:cubicBezTo>
                    <a:cubicBezTo>
                      <a:pt x="13" y="51"/>
                      <a:pt x="13" y="51"/>
                      <a:pt x="14" y="50"/>
                    </a:cubicBezTo>
                    <a:cubicBezTo>
                      <a:pt x="14" y="49"/>
                      <a:pt x="14" y="48"/>
                      <a:pt x="14" y="46"/>
                    </a:cubicBezTo>
                    <a:cubicBezTo>
                      <a:pt x="14" y="45"/>
                      <a:pt x="14" y="45"/>
                      <a:pt x="14" y="44"/>
                    </a:cubicBezTo>
                    <a:cubicBezTo>
                      <a:pt x="13" y="43"/>
                      <a:pt x="13" y="42"/>
                      <a:pt x="14" y="41"/>
                    </a:cubicBezTo>
                    <a:cubicBezTo>
                      <a:pt x="14" y="40"/>
                      <a:pt x="14" y="39"/>
                      <a:pt x="15" y="38"/>
                    </a:cubicBezTo>
                    <a:cubicBezTo>
                      <a:pt x="16" y="38"/>
                      <a:pt x="17" y="38"/>
                      <a:pt x="18" y="39"/>
                    </a:cubicBezTo>
                    <a:cubicBezTo>
                      <a:pt x="19" y="40"/>
                      <a:pt x="18" y="42"/>
                      <a:pt x="18" y="43"/>
                    </a:cubicBezTo>
                    <a:cubicBezTo>
                      <a:pt x="18" y="45"/>
                      <a:pt x="17" y="46"/>
                      <a:pt x="18" y="48"/>
                    </a:cubicBezTo>
                    <a:cubicBezTo>
                      <a:pt x="18" y="49"/>
                      <a:pt x="18" y="49"/>
                      <a:pt x="19" y="49"/>
                    </a:cubicBezTo>
                    <a:cubicBezTo>
                      <a:pt x="20" y="50"/>
                      <a:pt x="21" y="49"/>
                      <a:pt x="22" y="50"/>
                    </a:cubicBezTo>
                    <a:cubicBezTo>
                      <a:pt x="22" y="51"/>
                      <a:pt x="22" y="51"/>
                      <a:pt x="22" y="52"/>
                    </a:cubicBezTo>
                    <a:cubicBezTo>
                      <a:pt x="22" y="53"/>
                      <a:pt x="21" y="53"/>
                      <a:pt x="21" y="54"/>
                    </a:cubicBezTo>
                    <a:cubicBezTo>
                      <a:pt x="20" y="55"/>
                      <a:pt x="20" y="56"/>
                      <a:pt x="21" y="57"/>
                    </a:cubicBezTo>
                    <a:cubicBezTo>
                      <a:pt x="23" y="59"/>
                      <a:pt x="25" y="59"/>
                      <a:pt x="26" y="57"/>
                    </a:cubicBezTo>
                    <a:cubicBezTo>
                      <a:pt x="26" y="57"/>
                      <a:pt x="26" y="56"/>
                      <a:pt x="26" y="55"/>
                    </a:cubicBezTo>
                    <a:cubicBezTo>
                      <a:pt x="27" y="55"/>
                      <a:pt x="27" y="54"/>
                      <a:pt x="28" y="54"/>
                    </a:cubicBezTo>
                    <a:cubicBezTo>
                      <a:pt x="29" y="54"/>
                      <a:pt x="30" y="55"/>
                      <a:pt x="31" y="54"/>
                    </a:cubicBezTo>
                    <a:cubicBezTo>
                      <a:pt x="32" y="54"/>
                      <a:pt x="33" y="53"/>
                      <a:pt x="33" y="52"/>
                    </a:cubicBezTo>
                    <a:cubicBezTo>
                      <a:pt x="32" y="51"/>
                      <a:pt x="31" y="50"/>
                      <a:pt x="31" y="49"/>
                    </a:cubicBezTo>
                    <a:cubicBezTo>
                      <a:pt x="30" y="48"/>
                      <a:pt x="29" y="48"/>
                      <a:pt x="29" y="47"/>
                    </a:cubicBezTo>
                    <a:cubicBezTo>
                      <a:pt x="29" y="46"/>
                      <a:pt x="29" y="46"/>
                      <a:pt x="29" y="45"/>
                    </a:cubicBezTo>
                    <a:cubicBezTo>
                      <a:pt x="29" y="44"/>
                      <a:pt x="30" y="44"/>
                      <a:pt x="30" y="43"/>
                    </a:cubicBezTo>
                    <a:cubicBezTo>
                      <a:pt x="30" y="42"/>
                      <a:pt x="29" y="42"/>
                      <a:pt x="28" y="41"/>
                    </a:cubicBezTo>
                    <a:cubicBezTo>
                      <a:pt x="28" y="40"/>
                      <a:pt x="27" y="39"/>
                      <a:pt x="26" y="38"/>
                    </a:cubicBezTo>
                    <a:cubicBezTo>
                      <a:pt x="25" y="37"/>
                      <a:pt x="24" y="36"/>
                      <a:pt x="23" y="35"/>
                    </a:cubicBezTo>
                    <a:cubicBezTo>
                      <a:pt x="23" y="34"/>
                      <a:pt x="23" y="34"/>
                      <a:pt x="23" y="33"/>
                    </a:cubicBezTo>
                    <a:cubicBezTo>
                      <a:pt x="23" y="33"/>
                      <a:pt x="23" y="33"/>
                      <a:pt x="23" y="33"/>
                    </a:cubicBezTo>
                    <a:cubicBezTo>
                      <a:pt x="24" y="32"/>
                      <a:pt x="24" y="32"/>
                      <a:pt x="25" y="31"/>
                    </a:cubicBezTo>
                    <a:cubicBezTo>
                      <a:pt x="26" y="30"/>
                      <a:pt x="26" y="31"/>
                      <a:pt x="27" y="30"/>
                    </a:cubicBezTo>
                    <a:cubicBezTo>
                      <a:pt x="29" y="29"/>
                      <a:pt x="30" y="29"/>
                      <a:pt x="32" y="27"/>
                    </a:cubicBezTo>
                    <a:cubicBezTo>
                      <a:pt x="32" y="26"/>
                      <a:pt x="32" y="25"/>
                      <a:pt x="33" y="25"/>
                    </a:cubicBezTo>
                    <a:cubicBezTo>
                      <a:pt x="35" y="24"/>
                      <a:pt x="36" y="26"/>
                      <a:pt x="37" y="24"/>
                    </a:cubicBezTo>
                    <a:cubicBezTo>
                      <a:pt x="38" y="24"/>
                      <a:pt x="38" y="23"/>
                      <a:pt x="38" y="22"/>
                    </a:cubicBezTo>
                    <a:cubicBezTo>
                      <a:pt x="37" y="21"/>
                      <a:pt x="37" y="21"/>
                      <a:pt x="36" y="20"/>
                    </a:cubicBezTo>
                    <a:cubicBezTo>
                      <a:pt x="35" y="19"/>
                      <a:pt x="34" y="20"/>
                      <a:pt x="32" y="21"/>
                    </a:cubicBezTo>
                    <a:cubicBezTo>
                      <a:pt x="30" y="21"/>
                      <a:pt x="29" y="20"/>
                      <a:pt x="28" y="21"/>
                    </a:cubicBezTo>
                    <a:cubicBezTo>
                      <a:pt x="27" y="21"/>
                      <a:pt x="28" y="22"/>
                      <a:pt x="27" y="23"/>
                    </a:cubicBezTo>
                    <a:cubicBezTo>
                      <a:pt x="26" y="24"/>
                      <a:pt x="25" y="23"/>
                      <a:pt x="24" y="23"/>
                    </a:cubicBezTo>
                    <a:cubicBezTo>
                      <a:pt x="23" y="23"/>
                      <a:pt x="22" y="23"/>
                      <a:pt x="21" y="23"/>
                    </a:cubicBezTo>
                    <a:cubicBezTo>
                      <a:pt x="21" y="24"/>
                      <a:pt x="22" y="25"/>
                      <a:pt x="21" y="26"/>
                    </a:cubicBezTo>
                    <a:cubicBezTo>
                      <a:pt x="20" y="28"/>
                      <a:pt x="18" y="28"/>
                      <a:pt x="17" y="26"/>
                    </a:cubicBezTo>
                    <a:cubicBezTo>
                      <a:pt x="16" y="25"/>
                      <a:pt x="17" y="24"/>
                      <a:pt x="16" y="23"/>
                    </a:cubicBezTo>
                    <a:cubicBezTo>
                      <a:pt x="16" y="22"/>
                      <a:pt x="15" y="22"/>
                      <a:pt x="14" y="21"/>
                    </a:cubicBezTo>
                    <a:cubicBezTo>
                      <a:pt x="13" y="20"/>
                      <a:pt x="13" y="19"/>
                      <a:pt x="13" y="18"/>
                    </a:cubicBezTo>
                    <a:cubicBezTo>
                      <a:pt x="13" y="16"/>
                      <a:pt x="12" y="14"/>
                      <a:pt x="14" y="13"/>
                    </a:cubicBezTo>
                    <a:cubicBezTo>
                      <a:pt x="14" y="13"/>
                      <a:pt x="15" y="13"/>
                      <a:pt x="16" y="13"/>
                    </a:cubicBezTo>
                    <a:cubicBezTo>
                      <a:pt x="18" y="13"/>
                      <a:pt x="18" y="14"/>
                      <a:pt x="19" y="14"/>
                    </a:cubicBezTo>
                    <a:cubicBezTo>
                      <a:pt x="20" y="14"/>
                      <a:pt x="21" y="14"/>
                      <a:pt x="22" y="14"/>
                    </a:cubicBezTo>
                    <a:cubicBezTo>
                      <a:pt x="25" y="14"/>
                      <a:pt x="26" y="14"/>
                      <a:pt x="28" y="14"/>
                    </a:cubicBezTo>
                    <a:cubicBezTo>
                      <a:pt x="29" y="13"/>
                      <a:pt x="30" y="12"/>
                      <a:pt x="31" y="12"/>
                    </a:cubicBezTo>
                    <a:cubicBezTo>
                      <a:pt x="32" y="12"/>
                      <a:pt x="32" y="13"/>
                      <a:pt x="33" y="14"/>
                    </a:cubicBezTo>
                    <a:cubicBezTo>
                      <a:pt x="36" y="14"/>
                      <a:pt x="37" y="13"/>
                      <a:pt x="40" y="13"/>
                    </a:cubicBezTo>
                    <a:cubicBezTo>
                      <a:pt x="42" y="13"/>
                      <a:pt x="43" y="14"/>
                      <a:pt x="45" y="13"/>
                    </a:cubicBezTo>
                    <a:cubicBezTo>
                      <a:pt x="46" y="12"/>
                      <a:pt x="47" y="12"/>
                      <a:pt x="47" y="11"/>
                    </a:cubicBezTo>
                    <a:cubicBezTo>
                      <a:pt x="48" y="9"/>
                      <a:pt x="48" y="8"/>
                      <a:pt x="49" y="7"/>
                    </a:cubicBezTo>
                    <a:cubicBezTo>
                      <a:pt x="50" y="6"/>
                      <a:pt x="50" y="5"/>
                      <a:pt x="51" y="4"/>
                    </a:cubicBezTo>
                    <a:cubicBezTo>
                      <a:pt x="51" y="3"/>
                      <a:pt x="52" y="3"/>
                      <a:pt x="52" y="2"/>
                    </a:cubicBezTo>
                    <a:cubicBezTo>
                      <a:pt x="51" y="0"/>
                      <a:pt x="50" y="0"/>
                      <a:pt x="48" y="0"/>
                    </a:cubicBezTo>
                    <a:cubicBezTo>
                      <a:pt x="47" y="1"/>
                      <a:pt x="47" y="1"/>
                      <a:pt x="47" y="2"/>
                    </a:cubicBezTo>
                    <a:cubicBezTo>
                      <a:pt x="46" y="3"/>
                      <a:pt x="47" y="3"/>
                      <a:pt x="46" y="4"/>
                    </a:cubicBezTo>
                    <a:cubicBezTo>
                      <a:pt x="46" y="5"/>
                      <a:pt x="44" y="4"/>
                      <a:pt x="43" y="5"/>
                    </a:cubicBezTo>
                    <a:cubicBezTo>
                      <a:pt x="43" y="6"/>
                      <a:pt x="43" y="7"/>
                      <a:pt x="43" y="7"/>
                    </a:cubicBezTo>
                    <a:cubicBezTo>
                      <a:pt x="42" y="9"/>
                      <a:pt x="41" y="8"/>
                      <a:pt x="39" y="8"/>
                    </a:cubicBezTo>
                    <a:cubicBezTo>
                      <a:pt x="38" y="8"/>
                      <a:pt x="37" y="8"/>
                      <a:pt x="35" y="8"/>
                    </a:cubicBezTo>
                    <a:cubicBezTo>
                      <a:pt x="34" y="8"/>
                      <a:pt x="33" y="9"/>
                      <a:pt x="32" y="8"/>
                    </a:cubicBezTo>
                    <a:cubicBezTo>
                      <a:pt x="30" y="8"/>
                      <a:pt x="30" y="7"/>
                      <a:pt x="29" y="7"/>
                    </a:cubicBezTo>
                    <a:cubicBezTo>
                      <a:pt x="27" y="6"/>
                      <a:pt x="26" y="6"/>
                      <a:pt x="25" y="6"/>
                    </a:cubicBezTo>
                    <a:cubicBezTo>
                      <a:pt x="23" y="5"/>
                      <a:pt x="22" y="5"/>
                      <a:pt x="21" y="5"/>
                    </a:cubicBezTo>
                    <a:cubicBezTo>
                      <a:pt x="19" y="5"/>
                      <a:pt x="18" y="4"/>
                      <a:pt x="17" y="5"/>
                    </a:cubicBezTo>
                    <a:cubicBezTo>
                      <a:pt x="17" y="5"/>
                      <a:pt x="17" y="6"/>
                      <a:pt x="16" y="7"/>
                    </a:cubicBezTo>
                    <a:cubicBezTo>
                      <a:pt x="16" y="7"/>
                      <a:pt x="15" y="8"/>
                      <a:pt x="15" y="8"/>
                    </a:cubicBezTo>
                    <a:cubicBezTo>
                      <a:pt x="14" y="9"/>
                      <a:pt x="13" y="9"/>
                      <a:pt x="12" y="9"/>
                    </a:cubicBezTo>
                    <a:cubicBezTo>
                      <a:pt x="11" y="10"/>
                      <a:pt x="9" y="9"/>
                      <a:pt x="9" y="10"/>
                    </a:cubicBezTo>
                    <a:cubicBezTo>
                      <a:pt x="7" y="12"/>
                      <a:pt x="8" y="13"/>
                      <a:pt x="8" y="15"/>
                    </a:cubicBezTo>
                    <a:cubicBezTo>
                      <a:pt x="8" y="17"/>
                      <a:pt x="8" y="18"/>
                      <a:pt x="8" y="19"/>
                    </a:cubicBezTo>
                    <a:cubicBezTo>
                      <a:pt x="8" y="21"/>
                      <a:pt x="8" y="22"/>
                      <a:pt x="7" y="23"/>
                    </a:cubicBezTo>
                    <a:cubicBezTo>
                      <a:pt x="7" y="25"/>
                      <a:pt x="5" y="24"/>
                      <a:pt x="4"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92" name="Freeform 724"/>
              <p:cNvSpPr>
                <a:spLocks/>
              </p:cNvSpPr>
              <p:nvPr/>
            </p:nvSpPr>
            <p:spPr bwMode="auto">
              <a:xfrm>
                <a:off x="4389" y="1973"/>
                <a:ext cx="128" cy="316"/>
              </a:xfrm>
              <a:custGeom>
                <a:avLst/>
                <a:gdLst>
                  <a:gd name="T0" fmla="*/ 192 w 64"/>
                  <a:gd name="T1" fmla="*/ 1200 h 158"/>
                  <a:gd name="T2" fmla="*/ 176 w 64"/>
                  <a:gd name="T3" fmla="*/ 1280 h 158"/>
                  <a:gd name="T4" fmla="*/ 256 w 64"/>
                  <a:gd name="T5" fmla="*/ 1328 h 158"/>
                  <a:gd name="T6" fmla="*/ 304 w 64"/>
                  <a:gd name="T7" fmla="*/ 1392 h 158"/>
                  <a:gd name="T8" fmla="*/ 336 w 64"/>
                  <a:gd name="T9" fmla="*/ 1632 h 158"/>
                  <a:gd name="T10" fmla="*/ 400 w 64"/>
                  <a:gd name="T11" fmla="*/ 1744 h 158"/>
                  <a:gd name="T12" fmla="*/ 560 w 64"/>
                  <a:gd name="T13" fmla="*/ 1712 h 158"/>
                  <a:gd name="T14" fmla="*/ 624 w 64"/>
                  <a:gd name="T15" fmla="*/ 1632 h 158"/>
                  <a:gd name="T16" fmla="*/ 704 w 64"/>
                  <a:gd name="T17" fmla="*/ 1616 h 158"/>
                  <a:gd name="T18" fmla="*/ 784 w 64"/>
                  <a:gd name="T19" fmla="*/ 1744 h 158"/>
                  <a:gd name="T20" fmla="*/ 832 w 64"/>
                  <a:gd name="T21" fmla="*/ 2000 h 158"/>
                  <a:gd name="T22" fmla="*/ 880 w 64"/>
                  <a:gd name="T23" fmla="*/ 2112 h 158"/>
                  <a:gd name="T24" fmla="*/ 880 w 64"/>
                  <a:gd name="T25" fmla="*/ 2320 h 158"/>
                  <a:gd name="T26" fmla="*/ 912 w 64"/>
                  <a:gd name="T27" fmla="*/ 2416 h 158"/>
                  <a:gd name="T28" fmla="*/ 928 w 64"/>
                  <a:gd name="T29" fmla="*/ 2512 h 158"/>
                  <a:gd name="T30" fmla="*/ 960 w 64"/>
                  <a:gd name="T31" fmla="*/ 2416 h 158"/>
                  <a:gd name="T32" fmla="*/ 1024 w 64"/>
                  <a:gd name="T33" fmla="*/ 2272 h 158"/>
                  <a:gd name="T34" fmla="*/ 976 w 64"/>
                  <a:gd name="T35" fmla="*/ 2096 h 158"/>
                  <a:gd name="T36" fmla="*/ 896 w 64"/>
                  <a:gd name="T37" fmla="*/ 1968 h 158"/>
                  <a:gd name="T38" fmla="*/ 912 w 64"/>
                  <a:gd name="T39" fmla="*/ 1824 h 158"/>
                  <a:gd name="T40" fmla="*/ 864 w 64"/>
                  <a:gd name="T41" fmla="*/ 1632 h 158"/>
                  <a:gd name="T42" fmla="*/ 736 w 64"/>
                  <a:gd name="T43" fmla="*/ 1488 h 158"/>
                  <a:gd name="T44" fmla="*/ 720 w 64"/>
                  <a:gd name="T45" fmla="*/ 1360 h 158"/>
                  <a:gd name="T46" fmla="*/ 720 w 64"/>
                  <a:gd name="T47" fmla="*/ 1264 h 158"/>
                  <a:gd name="T48" fmla="*/ 832 w 64"/>
                  <a:gd name="T49" fmla="*/ 1200 h 158"/>
                  <a:gd name="T50" fmla="*/ 976 w 64"/>
                  <a:gd name="T51" fmla="*/ 1072 h 158"/>
                  <a:gd name="T52" fmla="*/ 944 w 64"/>
                  <a:gd name="T53" fmla="*/ 960 h 158"/>
                  <a:gd name="T54" fmla="*/ 800 w 64"/>
                  <a:gd name="T55" fmla="*/ 848 h 158"/>
                  <a:gd name="T56" fmla="*/ 784 w 64"/>
                  <a:gd name="T57" fmla="*/ 752 h 158"/>
                  <a:gd name="T58" fmla="*/ 672 w 64"/>
                  <a:gd name="T59" fmla="*/ 624 h 158"/>
                  <a:gd name="T60" fmla="*/ 560 w 64"/>
                  <a:gd name="T61" fmla="*/ 496 h 158"/>
                  <a:gd name="T62" fmla="*/ 656 w 64"/>
                  <a:gd name="T63" fmla="*/ 304 h 158"/>
                  <a:gd name="T64" fmla="*/ 544 w 64"/>
                  <a:gd name="T65" fmla="*/ 80 h 158"/>
                  <a:gd name="T66" fmla="*/ 432 w 64"/>
                  <a:gd name="T67" fmla="*/ 0 h 158"/>
                  <a:gd name="T68" fmla="*/ 336 w 64"/>
                  <a:gd name="T69" fmla="*/ 192 h 158"/>
                  <a:gd name="T70" fmla="*/ 256 w 64"/>
                  <a:gd name="T71" fmla="*/ 352 h 158"/>
                  <a:gd name="T72" fmla="*/ 240 w 64"/>
                  <a:gd name="T73" fmla="*/ 480 h 158"/>
                  <a:gd name="T74" fmla="*/ 208 w 64"/>
                  <a:gd name="T75" fmla="*/ 656 h 158"/>
                  <a:gd name="T76" fmla="*/ 128 w 64"/>
                  <a:gd name="T77" fmla="*/ 704 h 158"/>
                  <a:gd name="T78" fmla="*/ 112 w 64"/>
                  <a:gd name="T79" fmla="*/ 816 h 158"/>
                  <a:gd name="T80" fmla="*/ 64 w 64"/>
                  <a:gd name="T81" fmla="*/ 880 h 158"/>
                  <a:gd name="T82" fmla="*/ 32 w 64"/>
                  <a:gd name="T83" fmla="*/ 1040 h 158"/>
                  <a:gd name="T84" fmla="*/ 16 w 64"/>
                  <a:gd name="T85" fmla="*/ 1168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
                  <a:gd name="T130" fmla="*/ 0 h 158"/>
                  <a:gd name="T131" fmla="*/ 64 w 64"/>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 h="158">
                    <a:moveTo>
                      <a:pt x="3" y="74"/>
                    </a:moveTo>
                    <a:cubicBezTo>
                      <a:pt x="5" y="75"/>
                      <a:pt x="5" y="72"/>
                      <a:pt x="7" y="72"/>
                    </a:cubicBezTo>
                    <a:cubicBezTo>
                      <a:pt x="9" y="72"/>
                      <a:pt x="11" y="73"/>
                      <a:pt x="12" y="75"/>
                    </a:cubicBezTo>
                    <a:cubicBezTo>
                      <a:pt x="13" y="76"/>
                      <a:pt x="14" y="78"/>
                      <a:pt x="13" y="79"/>
                    </a:cubicBezTo>
                    <a:cubicBezTo>
                      <a:pt x="13" y="79"/>
                      <a:pt x="13" y="79"/>
                      <a:pt x="13" y="79"/>
                    </a:cubicBezTo>
                    <a:cubicBezTo>
                      <a:pt x="12" y="80"/>
                      <a:pt x="11" y="80"/>
                      <a:pt x="11" y="80"/>
                    </a:cubicBezTo>
                    <a:cubicBezTo>
                      <a:pt x="10" y="81"/>
                      <a:pt x="11" y="82"/>
                      <a:pt x="11" y="83"/>
                    </a:cubicBezTo>
                    <a:cubicBezTo>
                      <a:pt x="12" y="83"/>
                      <a:pt x="12" y="83"/>
                      <a:pt x="13" y="83"/>
                    </a:cubicBezTo>
                    <a:cubicBezTo>
                      <a:pt x="14" y="84"/>
                      <a:pt x="15" y="83"/>
                      <a:pt x="16" y="83"/>
                    </a:cubicBezTo>
                    <a:cubicBezTo>
                      <a:pt x="15" y="82"/>
                      <a:pt x="15" y="82"/>
                      <a:pt x="15" y="82"/>
                    </a:cubicBezTo>
                    <a:cubicBezTo>
                      <a:pt x="16" y="83"/>
                      <a:pt x="16" y="83"/>
                      <a:pt x="17" y="84"/>
                    </a:cubicBezTo>
                    <a:cubicBezTo>
                      <a:pt x="18" y="85"/>
                      <a:pt x="19" y="86"/>
                      <a:pt x="19" y="87"/>
                    </a:cubicBezTo>
                    <a:cubicBezTo>
                      <a:pt x="20" y="89"/>
                      <a:pt x="20" y="90"/>
                      <a:pt x="21" y="92"/>
                    </a:cubicBezTo>
                    <a:cubicBezTo>
                      <a:pt x="21" y="94"/>
                      <a:pt x="22" y="95"/>
                      <a:pt x="23" y="97"/>
                    </a:cubicBezTo>
                    <a:cubicBezTo>
                      <a:pt x="23" y="99"/>
                      <a:pt x="21" y="100"/>
                      <a:pt x="21" y="102"/>
                    </a:cubicBezTo>
                    <a:cubicBezTo>
                      <a:pt x="21" y="104"/>
                      <a:pt x="20" y="105"/>
                      <a:pt x="21" y="107"/>
                    </a:cubicBezTo>
                    <a:cubicBezTo>
                      <a:pt x="21" y="108"/>
                      <a:pt x="22" y="108"/>
                      <a:pt x="23" y="109"/>
                    </a:cubicBezTo>
                    <a:cubicBezTo>
                      <a:pt x="24" y="109"/>
                      <a:pt x="24" y="109"/>
                      <a:pt x="25" y="109"/>
                    </a:cubicBezTo>
                    <a:cubicBezTo>
                      <a:pt x="26" y="109"/>
                      <a:pt x="27" y="109"/>
                      <a:pt x="28" y="109"/>
                    </a:cubicBezTo>
                    <a:cubicBezTo>
                      <a:pt x="30" y="108"/>
                      <a:pt x="31" y="109"/>
                      <a:pt x="33" y="108"/>
                    </a:cubicBezTo>
                    <a:cubicBezTo>
                      <a:pt x="34" y="108"/>
                      <a:pt x="34" y="108"/>
                      <a:pt x="35" y="107"/>
                    </a:cubicBezTo>
                    <a:cubicBezTo>
                      <a:pt x="35" y="106"/>
                      <a:pt x="35" y="105"/>
                      <a:pt x="36" y="105"/>
                    </a:cubicBezTo>
                    <a:cubicBezTo>
                      <a:pt x="37" y="104"/>
                      <a:pt x="38" y="105"/>
                      <a:pt x="39" y="105"/>
                    </a:cubicBezTo>
                    <a:cubicBezTo>
                      <a:pt x="39" y="104"/>
                      <a:pt x="39" y="103"/>
                      <a:pt x="39" y="102"/>
                    </a:cubicBezTo>
                    <a:cubicBezTo>
                      <a:pt x="40" y="101"/>
                      <a:pt x="38" y="99"/>
                      <a:pt x="40" y="98"/>
                    </a:cubicBezTo>
                    <a:cubicBezTo>
                      <a:pt x="40" y="98"/>
                      <a:pt x="41" y="98"/>
                      <a:pt x="41" y="98"/>
                    </a:cubicBezTo>
                    <a:cubicBezTo>
                      <a:pt x="43" y="98"/>
                      <a:pt x="43" y="99"/>
                      <a:pt x="44" y="101"/>
                    </a:cubicBezTo>
                    <a:cubicBezTo>
                      <a:pt x="45" y="102"/>
                      <a:pt x="44" y="103"/>
                      <a:pt x="45" y="104"/>
                    </a:cubicBezTo>
                    <a:cubicBezTo>
                      <a:pt x="46" y="105"/>
                      <a:pt x="46" y="105"/>
                      <a:pt x="47" y="106"/>
                    </a:cubicBezTo>
                    <a:cubicBezTo>
                      <a:pt x="48" y="107"/>
                      <a:pt x="48" y="108"/>
                      <a:pt x="49" y="109"/>
                    </a:cubicBezTo>
                    <a:cubicBezTo>
                      <a:pt x="50" y="112"/>
                      <a:pt x="49" y="114"/>
                      <a:pt x="49" y="116"/>
                    </a:cubicBezTo>
                    <a:cubicBezTo>
                      <a:pt x="50" y="118"/>
                      <a:pt x="51" y="119"/>
                      <a:pt x="51" y="120"/>
                    </a:cubicBezTo>
                    <a:cubicBezTo>
                      <a:pt x="52" y="122"/>
                      <a:pt x="52" y="123"/>
                      <a:pt x="52" y="125"/>
                    </a:cubicBezTo>
                    <a:cubicBezTo>
                      <a:pt x="52" y="127"/>
                      <a:pt x="51" y="128"/>
                      <a:pt x="52" y="129"/>
                    </a:cubicBezTo>
                    <a:cubicBezTo>
                      <a:pt x="53" y="130"/>
                      <a:pt x="54" y="130"/>
                      <a:pt x="55" y="131"/>
                    </a:cubicBezTo>
                    <a:cubicBezTo>
                      <a:pt x="55" y="131"/>
                      <a:pt x="55" y="132"/>
                      <a:pt x="55" y="132"/>
                    </a:cubicBezTo>
                    <a:cubicBezTo>
                      <a:pt x="56" y="134"/>
                      <a:pt x="55" y="135"/>
                      <a:pt x="55" y="137"/>
                    </a:cubicBezTo>
                    <a:cubicBezTo>
                      <a:pt x="55" y="138"/>
                      <a:pt x="56" y="139"/>
                      <a:pt x="56" y="140"/>
                    </a:cubicBezTo>
                    <a:cubicBezTo>
                      <a:pt x="56" y="142"/>
                      <a:pt x="54" y="144"/>
                      <a:pt x="55" y="145"/>
                    </a:cubicBezTo>
                    <a:cubicBezTo>
                      <a:pt x="56" y="146"/>
                      <a:pt x="57" y="146"/>
                      <a:pt x="58" y="147"/>
                    </a:cubicBezTo>
                    <a:cubicBezTo>
                      <a:pt x="59" y="148"/>
                      <a:pt x="59" y="149"/>
                      <a:pt x="58" y="150"/>
                    </a:cubicBezTo>
                    <a:cubicBezTo>
                      <a:pt x="58" y="151"/>
                      <a:pt x="57" y="151"/>
                      <a:pt x="57" y="151"/>
                    </a:cubicBezTo>
                    <a:cubicBezTo>
                      <a:pt x="56" y="153"/>
                      <a:pt x="56" y="154"/>
                      <a:pt x="56" y="156"/>
                    </a:cubicBezTo>
                    <a:cubicBezTo>
                      <a:pt x="56" y="157"/>
                      <a:pt x="56" y="157"/>
                      <a:pt x="57" y="158"/>
                    </a:cubicBezTo>
                    <a:cubicBezTo>
                      <a:pt x="58" y="157"/>
                      <a:pt x="58" y="157"/>
                      <a:pt x="58" y="157"/>
                    </a:cubicBezTo>
                    <a:cubicBezTo>
                      <a:pt x="58" y="156"/>
                      <a:pt x="58" y="155"/>
                      <a:pt x="58" y="154"/>
                    </a:cubicBezTo>
                    <a:cubicBezTo>
                      <a:pt x="58" y="153"/>
                      <a:pt x="58" y="152"/>
                      <a:pt x="58" y="152"/>
                    </a:cubicBezTo>
                    <a:cubicBezTo>
                      <a:pt x="59" y="151"/>
                      <a:pt x="60" y="151"/>
                      <a:pt x="60" y="151"/>
                    </a:cubicBezTo>
                    <a:cubicBezTo>
                      <a:pt x="61" y="150"/>
                      <a:pt x="62" y="150"/>
                      <a:pt x="62" y="149"/>
                    </a:cubicBezTo>
                    <a:cubicBezTo>
                      <a:pt x="63" y="148"/>
                      <a:pt x="63" y="147"/>
                      <a:pt x="64" y="146"/>
                    </a:cubicBezTo>
                    <a:cubicBezTo>
                      <a:pt x="64" y="145"/>
                      <a:pt x="64" y="143"/>
                      <a:pt x="64" y="142"/>
                    </a:cubicBezTo>
                    <a:cubicBezTo>
                      <a:pt x="64" y="140"/>
                      <a:pt x="64" y="139"/>
                      <a:pt x="63" y="138"/>
                    </a:cubicBezTo>
                    <a:cubicBezTo>
                      <a:pt x="63" y="136"/>
                      <a:pt x="62" y="136"/>
                      <a:pt x="62" y="135"/>
                    </a:cubicBezTo>
                    <a:cubicBezTo>
                      <a:pt x="61" y="134"/>
                      <a:pt x="61" y="133"/>
                      <a:pt x="61" y="131"/>
                    </a:cubicBezTo>
                    <a:cubicBezTo>
                      <a:pt x="61" y="130"/>
                      <a:pt x="61" y="129"/>
                      <a:pt x="61" y="128"/>
                    </a:cubicBezTo>
                    <a:cubicBezTo>
                      <a:pt x="61" y="126"/>
                      <a:pt x="60" y="125"/>
                      <a:pt x="59" y="124"/>
                    </a:cubicBezTo>
                    <a:cubicBezTo>
                      <a:pt x="58" y="123"/>
                      <a:pt x="57" y="123"/>
                      <a:pt x="56" y="123"/>
                    </a:cubicBezTo>
                    <a:cubicBezTo>
                      <a:pt x="55" y="122"/>
                      <a:pt x="54" y="121"/>
                      <a:pt x="54" y="120"/>
                    </a:cubicBezTo>
                    <a:cubicBezTo>
                      <a:pt x="54" y="119"/>
                      <a:pt x="55" y="119"/>
                      <a:pt x="56" y="117"/>
                    </a:cubicBezTo>
                    <a:cubicBezTo>
                      <a:pt x="56" y="116"/>
                      <a:pt x="56" y="115"/>
                      <a:pt x="57" y="114"/>
                    </a:cubicBezTo>
                    <a:cubicBezTo>
                      <a:pt x="57" y="112"/>
                      <a:pt x="58" y="111"/>
                      <a:pt x="58" y="110"/>
                    </a:cubicBezTo>
                    <a:cubicBezTo>
                      <a:pt x="58" y="108"/>
                      <a:pt x="58" y="108"/>
                      <a:pt x="57" y="107"/>
                    </a:cubicBezTo>
                    <a:cubicBezTo>
                      <a:pt x="56" y="105"/>
                      <a:pt x="55" y="104"/>
                      <a:pt x="54" y="102"/>
                    </a:cubicBezTo>
                    <a:cubicBezTo>
                      <a:pt x="53" y="101"/>
                      <a:pt x="53" y="100"/>
                      <a:pt x="52" y="98"/>
                    </a:cubicBezTo>
                    <a:cubicBezTo>
                      <a:pt x="51" y="97"/>
                      <a:pt x="50" y="96"/>
                      <a:pt x="49" y="95"/>
                    </a:cubicBezTo>
                    <a:cubicBezTo>
                      <a:pt x="47" y="94"/>
                      <a:pt x="47" y="94"/>
                      <a:pt x="46" y="93"/>
                    </a:cubicBezTo>
                    <a:cubicBezTo>
                      <a:pt x="45" y="91"/>
                      <a:pt x="44" y="90"/>
                      <a:pt x="44" y="89"/>
                    </a:cubicBezTo>
                    <a:cubicBezTo>
                      <a:pt x="43" y="88"/>
                      <a:pt x="43" y="87"/>
                      <a:pt x="43" y="86"/>
                    </a:cubicBezTo>
                    <a:cubicBezTo>
                      <a:pt x="44" y="85"/>
                      <a:pt x="44" y="85"/>
                      <a:pt x="45" y="85"/>
                    </a:cubicBezTo>
                    <a:cubicBezTo>
                      <a:pt x="45" y="84"/>
                      <a:pt x="45" y="83"/>
                      <a:pt x="45" y="82"/>
                    </a:cubicBezTo>
                    <a:cubicBezTo>
                      <a:pt x="45" y="81"/>
                      <a:pt x="45" y="80"/>
                      <a:pt x="45" y="79"/>
                    </a:cubicBezTo>
                    <a:cubicBezTo>
                      <a:pt x="45" y="79"/>
                      <a:pt x="45" y="79"/>
                      <a:pt x="45" y="79"/>
                    </a:cubicBezTo>
                    <a:cubicBezTo>
                      <a:pt x="45" y="77"/>
                      <a:pt x="44" y="76"/>
                      <a:pt x="46" y="75"/>
                    </a:cubicBezTo>
                    <a:cubicBezTo>
                      <a:pt x="47" y="74"/>
                      <a:pt x="48" y="76"/>
                      <a:pt x="50" y="76"/>
                    </a:cubicBezTo>
                    <a:cubicBezTo>
                      <a:pt x="51" y="76"/>
                      <a:pt x="51" y="75"/>
                      <a:pt x="52" y="75"/>
                    </a:cubicBezTo>
                    <a:cubicBezTo>
                      <a:pt x="53" y="74"/>
                      <a:pt x="54" y="73"/>
                      <a:pt x="55" y="72"/>
                    </a:cubicBezTo>
                    <a:cubicBezTo>
                      <a:pt x="56" y="72"/>
                      <a:pt x="57" y="71"/>
                      <a:pt x="58" y="70"/>
                    </a:cubicBezTo>
                    <a:cubicBezTo>
                      <a:pt x="59" y="69"/>
                      <a:pt x="60" y="69"/>
                      <a:pt x="61" y="67"/>
                    </a:cubicBezTo>
                    <a:cubicBezTo>
                      <a:pt x="62" y="66"/>
                      <a:pt x="62" y="66"/>
                      <a:pt x="63" y="65"/>
                    </a:cubicBezTo>
                    <a:cubicBezTo>
                      <a:pt x="64" y="63"/>
                      <a:pt x="64" y="63"/>
                      <a:pt x="64" y="63"/>
                    </a:cubicBezTo>
                    <a:cubicBezTo>
                      <a:pt x="62" y="62"/>
                      <a:pt x="61" y="62"/>
                      <a:pt x="59" y="60"/>
                    </a:cubicBezTo>
                    <a:cubicBezTo>
                      <a:pt x="58" y="59"/>
                      <a:pt x="58" y="58"/>
                      <a:pt x="56" y="57"/>
                    </a:cubicBezTo>
                    <a:cubicBezTo>
                      <a:pt x="55" y="56"/>
                      <a:pt x="54" y="57"/>
                      <a:pt x="52" y="56"/>
                    </a:cubicBezTo>
                    <a:cubicBezTo>
                      <a:pt x="51" y="55"/>
                      <a:pt x="51" y="55"/>
                      <a:pt x="50" y="53"/>
                    </a:cubicBezTo>
                    <a:cubicBezTo>
                      <a:pt x="50" y="52"/>
                      <a:pt x="53" y="51"/>
                      <a:pt x="53" y="50"/>
                    </a:cubicBezTo>
                    <a:cubicBezTo>
                      <a:pt x="53" y="49"/>
                      <a:pt x="53" y="48"/>
                      <a:pt x="52" y="47"/>
                    </a:cubicBezTo>
                    <a:cubicBezTo>
                      <a:pt x="51" y="46"/>
                      <a:pt x="50" y="47"/>
                      <a:pt x="49" y="47"/>
                    </a:cubicBezTo>
                    <a:cubicBezTo>
                      <a:pt x="48" y="46"/>
                      <a:pt x="47" y="44"/>
                      <a:pt x="47" y="43"/>
                    </a:cubicBezTo>
                    <a:cubicBezTo>
                      <a:pt x="46" y="41"/>
                      <a:pt x="48" y="38"/>
                      <a:pt x="46" y="38"/>
                    </a:cubicBezTo>
                    <a:cubicBezTo>
                      <a:pt x="45" y="37"/>
                      <a:pt x="44" y="39"/>
                      <a:pt x="42" y="39"/>
                    </a:cubicBezTo>
                    <a:cubicBezTo>
                      <a:pt x="41" y="39"/>
                      <a:pt x="40" y="40"/>
                      <a:pt x="38" y="39"/>
                    </a:cubicBezTo>
                    <a:cubicBezTo>
                      <a:pt x="37" y="39"/>
                      <a:pt x="37" y="37"/>
                      <a:pt x="37" y="36"/>
                    </a:cubicBezTo>
                    <a:cubicBezTo>
                      <a:pt x="36" y="34"/>
                      <a:pt x="34" y="33"/>
                      <a:pt x="35" y="31"/>
                    </a:cubicBezTo>
                    <a:cubicBezTo>
                      <a:pt x="35" y="29"/>
                      <a:pt x="36" y="28"/>
                      <a:pt x="38" y="26"/>
                    </a:cubicBezTo>
                    <a:cubicBezTo>
                      <a:pt x="39" y="25"/>
                      <a:pt x="42" y="25"/>
                      <a:pt x="43" y="22"/>
                    </a:cubicBezTo>
                    <a:cubicBezTo>
                      <a:pt x="43" y="21"/>
                      <a:pt x="42" y="20"/>
                      <a:pt x="41" y="19"/>
                    </a:cubicBezTo>
                    <a:cubicBezTo>
                      <a:pt x="40" y="16"/>
                      <a:pt x="42" y="14"/>
                      <a:pt x="40" y="12"/>
                    </a:cubicBezTo>
                    <a:cubicBezTo>
                      <a:pt x="40" y="11"/>
                      <a:pt x="39" y="11"/>
                      <a:pt x="38" y="10"/>
                    </a:cubicBezTo>
                    <a:cubicBezTo>
                      <a:pt x="36" y="8"/>
                      <a:pt x="36" y="7"/>
                      <a:pt x="34" y="5"/>
                    </a:cubicBezTo>
                    <a:cubicBezTo>
                      <a:pt x="33" y="4"/>
                      <a:pt x="33" y="3"/>
                      <a:pt x="31" y="2"/>
                    </a:cubicBezTo>
                    <a:cubicBezTo>
                      <a:pt x="30" y="1"/>
                      <a:pt x="30" y="1"/>
                      <a:pt x="29" y="0"/>
                    </a:cubicBezTo>
                    <a:cubicBezTo>
                      <a:pt x="27" y="0"/>
                      <a:pt x="27" y="0"/>
                      <a:pt x="27" y="0"/>
                    </a:cubicBezTo>
                    <a:cubicBezTo>
                      <a:pt x="28" y="2"/>
                      <a:pt x="29" y="3"/>
                      <a:pt x="29" y="5"/>
                    </a:cubicBezTo>
                    <a:cubicBezTo>
                      <a:pt x="28" y="8"/>
                      <a:pt x="26" y="8"/>
                      <a:pt x="24" y="10"/>
                    </a:cubicBezTo>
                    <a:cubicBezTo>
                      <a:pt x="23" y="11"/>
                      <a:pt x="22" y="12"/>
                      <a:pt x="21" y="12"/>
                    </a:cubicBezTo>
                    <a:cubicBezTo>
                      <a:pt x="20" y="14"/>
                      <a:pt x="18" y="13"/>
                      <a:pt x="17" y="15"/>
                    </a:cubicBezTo>
                    <a:cubicBezTo>
                      <a:pt x="16" y="16"/>
                      <a:pt x="16" y="17"/>
                      <a:pt x="16" y="18"/>
                    </a:cubicBezTo>
                    <a:cubicBezTo>
                      <a:pt x="16" y="20"/>
                      <a:pt x="16" y="21"/>
                      <a:pt x="16" y="22"/>
                    </a:cubicBezTo>
                    <a:cubicBezTo>
                      <a:pt x="16" y="24"/>
                      <a:pt x="16" y="24"/>
                      <a:pt x="15" y="25"/>
                    </a:cubicBezTo>
                    <a:cubicBezTo>
                      <a:pt x="14" y="26"/>
                      <a:pt x="14" y="26"/>
                      <a:pt x="13" y="27"/>
                    </a:cubicBezTo>
                    <a:cubicBezTo>
                      <a:pt x="13" y="28"/>
                      <a:pt x="14" y="29"/>
                      <a:pt x="15" y="30"/>
                    </a:cubicBezTo>
                    <a:cubicBezTo>
                      <a:pt x="15" y="31"/>
                      <a:pt x="14" y="32"/>
                      <a:pt x="14" y="34"/>
                    </a:cubicBezTo>
                    <a:cubicBezTo>
                      <a:pt x="14" y="35"/>
                      <a:pt x="14" y="36"/>
                      <a:pt x="13" y="37"/>
                    </a:cubicBezTo>
                    <a:cubicBezTo>
                      <a:pt x="13" y="39"/>
                      <a:pt x="14" y="40"/>
                      <a:pt x="13" y="41"/>
                    </a:cubicBezTo>
                    <a:cubicBezTo>
                      <a:pt x="11" y="41"/>
                      <a:pt x="11" y="38"/>
                      <a:pt x="10" y="38"/>
                    </a:cubicBezTo>
                    <a:cubicBezTo>
                      <a:pt x="9" y="38"/>
                      <a:pt x="8" y="38"/>
                      <a:pt x="8" y="39"/>
                    </a:cubicBezTo>
                    <a:cubicBezTo>
                      <a:pt x="6" y="40"/>
                      <a:pt x="7" y="42"/>
                      <a:pt x="8" y="44"/>
                    </a:cubicBezTo>
                    <a:cubicBezTo>
                      <a:pt x="8" y="45"/>
                      <a:pt x="8" y="46"/>
                      <a:pt x="8" y="47"/>
                    </a:cubicBezTo>
                    <a:cubicBezTo>
                      <a:pt x="8" y="48"/>
                      <a:pt x="6" y="48"/>
                      <a:pt x="6" y="49"/>
                    </a:cubicBezTo>
                    <a:cubicBezTo>
                      <a:pt x="6" y="50"/>
                      <a:pt x="6" y="50"/>
                      <a:pt x="7" y="51"/>
                    </a:cubicBezTo>
                    <a:cubicBezTo>
                      <a:pt x="7" y="52"/>
                      <a:pt x="8" y="52"/>
                      <a:pt x="8" y="53"/>
                    </a:cubicBezTo>
                    <a:cubicBezTo>
                      <a:pt x="8" y="54"/>
                      <a:pt x="7" y="55"/>
                      <a:pt x="7" y="55"/>
                    </a:cubicBezTo>
                    <a:cubicBezTo>
                      <a:pt x="6" y="56"/>
                      <a:pt x="5" y="55"/>
                      <a:pt x="4" y="55"/>
                    </a:cubicBezTo>
                    <a:cubicBezTo>
                      <a:pt x="3" y="56"/>
                      <a:pt x="3" y="56"/>
                      <a:pt x="3" y="56"/>
                    </a:cubicBezTo>
                    <a:cubicBezTo>
                      <a:pt x="3" y="56"/>
                      <a:pt x="3" y="59"/>
                      <a:pt x="2" y="61"/>
                    </a:cubicBezTo>
                    <a:cubicBezTo>
                      <a:pt x="2" y="62"/>
                      <a:pt x="2" y="63"/>
                      <a:pt x="2" y="65"/>
                    </a:cubicBezTo>
                    <a:cubicBezTo>
                      <a:pt x="1" y="67"/>
                      <a:pt x="1" y="68"/>
                      <a:pt x="0" y="69"/>
                    </a:cubicBezTo>
                    <a:cubicBezTo>
                      <a:pt x="0" y="70"/>
                      <a:pt x="0" y="70"/>
                      <a:pt x="0" y="70"/>
                    </a:cubicBezTo>
                    <a:cubicBezTo>
                      <a:pt x="1" y="71"/>
                      <a:pt x="1" y="72"/>
                      <a:pt x="1" y="73"/>
                    </a:cubicBezTo>
                    <a:cubicBezTo>
                      <a:pt x="2" y="73"/>
                      <a:pt x="2" y="74"/>
                      <a:pt x="3" y="7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93" name="Freeform 725"/>
              <p:cNvSpPr>
                <a:spLocks/>
              </p:cNvSpPr>
              <p:nvPr/>
            </p:nvSpPr>
            <p:spPr bwMode="auto">
              <a:xfrm>
                <a:off x="4465" y="2415"/>
                <a:ext cx="16" cy="8"/>
              </a:xfrm>
              <a:custGeom>
                <a:avLst/>
                <a:gdLst>
                  <a:gd name="T0" fmla="*/ 48 w 8"/>
                  <a:gd name="T1" fmla="*/ 0 h 4"/>
                  <a:gd name="T2" fmla="*/ 16 w 8"/>
                  <a:gd name="T3" fmla="*/ 0 h 4"/>
                  <a:gd name="T4" fmla="*/ 16 w 8"/>
                  <a:gd name="T5" fmla="*/ 32 h 4"/>
                  <a:gd name="T6" fmla="*/ 48 w 8"/>
                  <a:gd name="T7" fmla="*/ 48 h 4"/>
                  <a:gd name="T8" fmla="*/ 80 w 8"/>
                  <a:gd name="T9" fmla="*/ 64 h 4"/>
                  <a:gd name="T10" fmla="*/ 112 w 8"/>
                  <a:gd name="T11" fmla="*/ 64 h 4"/>
                  <a:gd name="T12" fmla="*/ 96 w 8"/>
                  <a:gd name="T13" fmla="*/ 16 h 4"/>
                  <a:gd name="T14" fmla="*/ 48 w 8"/>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4"/>
                  <a:gd name="T26" fmla="*/ 8 w 8"/>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4">
                    <a:moveTo>
                      <a:pt x="3" y="0"/>
                    </a:moveTo>
                    <a:cubicBezTo>
                      <a:pt x="2" y="0"/>
                      <a:pt x="2" y="0"/>
                      <a:pt x="1" y="0"/>
                    </a:cubicBezTo>
                    <a:cubicBezTo>
                      <a:pt x="1" y="1"/>
                      <a:pt x="0" y="2"/>
                      <a:pt x="1" y="2"/>
                    </a:cubicBezTo>
                    <a:cubicBezTo>
                      <a:pt x="1" y="4"/>
                      <a:pt x="2" y="3"/>
                      <a:pt x="3" y="3"/>
                    </a:cubicBezTo>
                    <a:cubicBezTo>
                      <a:pt x="4" y="4"/>
                      <a:pt x="4" y="4"/>
                      <a:pt x="5" y="4"/>
                    </a:cubicBezTo>
                    <a:cubicBezTo>
                      <a:pt x="6" y="4"/>
                      <a:pt x="7" y="4"/>
                      <a:pt x="7" y="4"/>
                    </a:cubicBezTo>
                    <a:cubicBezTo>
                      <a:pt x="8" y="3"/>
                      <a:pt x="7" y="2"/>
                      <a:pt x="6" y="1"/>
                    </a:cubicBezTo>
                    <a:cubicBezTo>
                      <a:pt x="6" y="0"/>
                      <a:pt x="5"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94" name="Freeform 726"/>
              <p:cNvSpPr>
                <a:spLocks/>
              </p:cNvSpPr>
              <p:nvPr/>
            </p:nvSpPr>
            <p:spPr bwMode="auto">
              <a:xfrm>
                <a:off x="4461" y="2365"/>
                <a:ext cx="169" cy="205"/>
              </a:xfrm>
              <a:custGeom>
                <a:avLst/>
                <a:gdLst>
                  <a:gd name="T0" fmla="*/ 392 w 84"/>
                  <a:gd name="T1" fmla="*/ 227 h 102"/>
                  <a:gd name="T2" fmla="*/ 344 w 84"/>
                  <a:gd name="T3" fmla="*/ 145 h 102"/>
                  <a:gd name="T4" fmla="*/ 276 w 84"/>
                  <a:gd name="T5" fmla="*/ 80 h 102"/>
                  <a:gd name="T6" fmla="*/ 113 w 84"/>
                  <a:gd name="T7" fmla="*/ 64 h 102"/>
                  <a:gd name="T8" fmla="*/ 16 w 84"/>
                  <a:gd name="T9" fmla="*/ 16 h 102"/>
                  <a:gd name="T10" fmla="*/ 16 w 84"/>
                  <a:gd name="T11" fmla="*/ 96 h 102"/>
                  <a:gd name="T12" fmla="*/ 80 w 84"/>
                  <a:gd name="T13" fmla="*/ 211 h 102"/>
                  <a:gd name="T14" fmla="*/ 161 w 84"/>
                  <a:gd name="T15" fmla="*/ 291 h 102"/>
                  <a:gd name="T16" fmla="*/ 227 w 84"/>
                  <a:gd name="T17" fmla="*/ 324 h 102"/>
                  <a:gd name="T18" fmla="*/ 276 w 84"/>
                  <a:gd name="T19" fmla="*/ 388 h 102"/>
                  <a:gd name="T20" fmla="*/ 308 w 84"/>
                  <a:gd name="T21" fmla="*/ 488 h 102"/>
                  <a:gd name="T22" fmla="*/ 360 w 84"/>
                  <a:gd name="T23" fmla="*/ 553 h 102"/>
                  <a:gd name="T24" fmla="*/ 441 w 84"/>
                  <a:gd name="T25" fmla="*/ 585 h 102"/>
                  <a:gd name="T26" fmla="*/ 489 w 84"/>
                  <a:gd name="T27" fmla="*/ 748 h 102"/>
                  <a:gd name="T28" fmla="*/ 523 w 84"/>
                  <a:gd name="T29" fmla="*/ 812 h 102"/>
                  <a:gd name="T30" fmla="*/ 587 w 84"/>
                  <a:gd name="T31" fmla="*/ 884 h 102"/>
                  <a:gd name="T32" fmla="*/ 636 w 84"/>
                  <a:gd name="T33" fmla="*/ 965 h 102"/>
                  <a:gd name="T34" fmla="*/ 668 w 84"/>
                  <a:gd name="T35" fmla="*/ 1063 h 102"/>
                  <a:gd name="T36" fmla="*/ 724 w 84"/>
                  <a:gd name="T37" fmla="*/ 1144 h 102"/>
                  <a:gd name="T38" fmla="*/ 773 w 84"/>
                  <a:gd name="T39" fmla="*/ 1224 h 102"/>
                  <a:gd name="T40" fmla="*/ 855 w 84"/>
                  <a:gd name="T41" fmla="*/ 1341 h 102"/>
                  <a:gd name="T42" fmla="*/ 903 w 84"/>
                  <a:gd name="T43" fmla="*/ 1421 h 102"/>
                  <a:gd name="T44" fmla="*/ 1000 w 84"/>
                  <a:gd name="T45" fmla="*/ 1471 h 102"/>
                  <a:gd name="T46" fmla="*/ 1101 w 84"/>
                  <a:gd name="T47" fmla="*/ 1584 h 102"/>
                  <a:gd name="T48" fmla="*/ 1165 w 84"/>
                  <a:gd name="T49" fmla="*/ 1648 h 102"/>
                  <a:gd name="T50" fmla="*/ 1247 w 84"/>
                  <a:gd name="T51" fmla="*/ 1616 h 102"/>
                  <a:gd name="T52" fmla="*/ 1328 w 84"/>
                  <a:gd name="T53" fmla="*/ 1600 h 102"/>
                  <a:gd name="T54" fmla="*/ 1312 w 84"/>
                  <a:gd name="T55" fmla="*/ 1437 h 102"/>
                  <a:gd name="T56" fmla="*/ 1360 w 84"/>
                  <a:gd name="T57" fmla="*/ 1324 h 102"/>
                  <a:gd name="T58" fmla="*/ 1344 w 84"/>
                  <a:gd name="T59" fmla="*/ 1244 h 102"/>
                  <a:gd name="T60" fmla="*/ 1280 w 84"/>
                  <a:gd name="T61" fmla="*/ 1160 h 102"/>
                  <a:gd name="T62" fmla="*/ 1215 w 84"/>
                  <a:gd name="T63" fmla="*/ 1128 h 102"/>
                  <a:gd name="T64" fmla="*/ 1149 w 84"/>
                  <a:gd name="T65" fmla="*/ 1047 h 102"/>
                  <a:gd name="T66" fmla="*/ 1133 w 84"/>
                  <a:gd name="T67" fmla="*/ 949 h 102"/>
                  <a:gd name="T68" fmla="*/ 1052 w 84"/>
                  <a:gd name="T69" fmla="*/ 884 h 102"/>
                  <a:gd name="T70" fmla="*/ 1084 w 84"/>
                  <a:gd name="T71" fmla="*/ 796 h 102"/>
                  <a:gd name="T72" fmla="*/ 1000 w 84"/>
                  <a:gd name="T73" fmla="*/ 732 h 102"/>
                  <a:gd name="T74" fmla="*/ 968 w 84"/>
                  <a:gd name="T75" fmla="*/ 699 h 102"/>
                  <a:gd name="T76" fmla="*/ 903 w 84"/>
                  <a:gd name="T77" fmla="*/ 619 h 102"/>
                  <a:gd name="T78" fmla="*/ 837 w 84"/>
                  <a:gd name="T79" fmla="*/ 585 h 102"/>
                  <a:gd name="T80" fmla="*/ 805 w 84"/>
                  <a:gd name="T81" fmla="*/ 521 h 102"/>
                  <a:gd name="T82" fmla="*/ 756 w 84"/>
                  <a:gd name="T83" fmla="*/ 521 h 102"/>
                  <a:gd name="T84" fmla="*/ 652 w 84"/>
                  <a:gd name="T85" fmla="*/ 472 h 102"/>
                  <a:gd name="T86" fmla="*/ 555 w 84"/>
                  <a:gd name="T87" fmla="*/ 372 h 102"/>
                  <a:gd name="T88" fmla="*/ 505 w 84"/>
                  <a:gd name="T89" fmla="*/ 324 h 102"/>
                  <a:gd name="T90" fmla="*/ 425 w 84"/>
                  <a:gd name="T91" fmla="*/ 259 h 1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
                  <a:gd name="T139" fmla="*/ 0 h 102"/>
                  <a:gd name="T140" fmla="*/ 84 w 84"/>
                  <a:gd name="T141" fmla="*/ 102 h 1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 h="102">
                    <a:moveTo>
                      <a:pt x="26" y="16"/>
                    </a:moveTo>
                    <a:cubicBezTo>
                      <a:pt x="25" y="16"/>
                      <a:pt x="25" y="15"/>
                      <a:pt x="24" y="14"/>
                    </a:cubicBezTo>
                    <a:cubicBezTo>
                      <a:pt x="24" y="13"/>
                      <a:pt x="23" y="13"/>
                      <a:pt x="22" y="12"/>
                    </a:cubicBezTo>
                    <a:cubicBezTo>
                      <a:pt x="21" y="11"/>
                      <a:pt x="22" y="10"/>
                      <a:pt x="21" y="9"/>
                    </a:cubicBezTo>
                    <a:cubicBezTo>
                      <a:pt x="21" y="8"/>
                      <a:pt x="20" y="8"/>
                      <a:pt x="19" y="8"/>
                    </a:cubicBezTo>
                    <a:cubicBezTo>
                      <a:pt x="18" y="7"/>
                      <a:pt x="19" y="6"/>
                      <a:pt x="17" y="5"/>
                    </a:cubicBezTo>
                    <a:cubicBezTo>
                      <a:pt x="16" y="3"/>
                      <a:pt x="14" y="5"/>
                      <a:pt x="12" y="4"/>
                    </a:cubicBezTo>
                    <a:cubicBezTo>
                      <a:pt x="10" y="4"/>
                      <a:pt x="9" y="5"/>
                      <a:pt x="7" y="4"/>
                    </a:cubicBezTo>
                    <a:cubicBezTo>
                      <a:pt x="5" y="4"/>
                      <a:pt x="5" y="3"/>
                      <a:pt x="3" y="2"/>
                    </a:cubicBezTo>
                    <a:cubicBezTo>
                      <a:pt x="2" y="1"/>
                      <a:pt x="2" y="0"/>
                      <a:pt x="1" y="1"/>
                    </a:cubicBezTo>
                    <a:cubicBezTo>
                      <a:pt x="0" y="1"/>
                      <a:pt x="0" y="2"/>
                      <a:pt x="0" y="3"/>
                    </a:cubicBezTo>
                    <a:cubicBezTo>
                      <a:pt x="0" y="4"/>
                      <a:pt x="0" y="5"/>
                      <a:pt x="1" y="6"/>
                    </a:cubicBezTo>
                    <a:cubicBezTo>
                      <a:pt x="1" y="8"/>
                      <a:pt x="1" y="8"/>
                      <a:pt x="2" y="10"/>
                    </a:cubicBezTo>
                    <a:cubicBezTo>
                      <a:pt x="3" y="11"/>
                      <a:pt x="4" y="12"/>
                      <a:pt x="5" y="13"/>
                    </a:cubicBezTo>
                    <a:cubicBezTo>
                      <a:pt x="6" y="14"/>
                      <a:pt x="6" y="15"/>
                      <a:pt x="7" y="16"/>
                    </a:cubicBezTo>
                    <a:cubicBezTo>
                      <a:pt x="8" y="17"/>
                      <a:pt x="9" y="17"/>
                      <a:pt x="10" y="18"/>
                    </a:cubicBezTo>
                    <a:cubicBezTo>
                      <a:pt x="11" y="18"/>
                      <a:pt x="11" y="18"/>
                      <a:pt x="12" y="18"/>
                    </a:cubicBezTo>
                    <a:cubicBezTo>
                      <a:pt x="13" y="19"/>
                      <a:pt x="14" y="20"/>
                      <a:pt x="14" y="20"/>
                    </a:cubicBezTo>
                    <a:cubicBezTo>
                      <a:pt x="15" y="21"/>
                      <a:pt x="15" y="22"/>
                      <a:pt x="16" y="23"/>
                    </a:cubicBezTo>
                    <a:cubicBezTo>
                      <a:pt x="16" y="24"/>
                      <a:pt x="17" y="24"/>
                      <a:pt x="17" y="24"/>
                    </a:cubicBezTo>
                    <a:cubicBezTo>
                      <a:pt x="18" y="25"/>
                      <a:pt x="18" y="25"/>
                      <a:pt x="19" y="26"/>
                    </a:cubicBezTo>
                    <a:cubicBezTo>
                      <a:pt x="19" y="28"/>
                      <a:pt x="18" y="28"/>
                      <a:pt x="19" y="30"/>
                    </a:cubicBezTo>
                    <a:cubicBezTo>
                      <a:pt x="19" y="31"/>
                      <a:pt x="19" y="32"/>
                      <a:pt x="20" y="33"/>
                    </a:cubicBezTo>
                    <a:cubicBezTo>
                      <a:pt x="21" y="33"/>
                      <a:pt x="21" y="33"/>
                      <a:pt x="22" y="34"/>
                    </a:cubicBezTo>
                    <a:cubicBezTo>
                      <a:pt x="23" y="34"/>
                      <a:pt x="24" y="33"/>
                      <a:pt x="25" y="34"/>
                    </a:cubicBezTo>
                    <a:cubicBezTo>
                      <a:pt x="26" y="34"/>
                      <a:pt x="26" y="35"/>
                      <a:pt x="27" y="36"/>
                    </a:cubicBezTo>
                    <a:cubicBezTo>
                      <a:pt x="28" y="38"/>
                      <a:pt x="28" y="39"/>
                      <a:pt x="28" y="42"/>
                    </a:cubicBezTo>
                    <a:cubicBezTo>
                      <a:pt x="29" y="43"/>
                      <a:pt x="29" y="44"/>
                      <a:pt x="30" y="46"/>
                    </a:cubicBezTo>
                    <a:cubicBezTo>
                      <a:pt x="30" y="47"/>
                      <a:pt x="29" y="49"/>
                      <a:pt x="30" y="50"/>
                    </a:cubicBezTo>
                    <a:cubicBezTo>
                      <a:pt x="31" y="50"/>
                      <a:pt x="31" y="50"/>
                      <a:pt x="32" y="50"/>
                    </a:cubicBezTo>
                    <a:cubicBezTo>
                      <a:pt x="33" y="50"/>
                      <a:pt x="33" y="50"/>
                      <a:pt x="34" y="51"/>
                    </a:cubicBezTo>
                    <a:cubicBezTo>
                      <a:pt x="35" y="52"/>
                      <a:pt x="35" y="53"/>
                      <a:pt x="36" y="54"/>
                    </a:cubicBezTo>
                    <a:cubicBezTo>
                      <a:pt x="37" y="55"/>
                      <a:pt x="38" y="55"/>
                      <a:pt x="38" y="56"/>
                    </a:cubicBezTo>
                    <a:cubicBezTo>
                      <a:pt x="39" y="57"/>
                      <a:pt x="38" y="58"/>
                      <a:pt x="39" y="59"/>
                    </a:cubicBezTo>
                    <a:cubicBezTo>
                      <a:pt x="39" y="60"/>
                      <a:pt x="40" y="61"/>
                      <a:pt x="40" y="62"/>
                    </a:cubicBezTo>
                    <a:cubicBezTo>
                      <a:pt x="40" y="63"/>
                      <a:pt x="41" y="63"/>
                      <a:pt x="41" y="65"/>
                    </a:cubicBezTo>
                    <a:cubicBezTo>
                      <a:pt x="42" y="66"/>
                      <a:pt x="42" y="66"/>
                      <a:pt x="42" y="68"/>
                    </a:cubicBezTo>
                    <a:cubicBezTo>
                      <a:pt x="43" y="69"/>
                      <a:pt x="43" y="69"/>
                      <a:pt x="44" y="70"/>
                    </a:cubicBezTo>
                    <a:cubicBezTo>
                      <a:pt x="44" y="71"/>
                      <a:pt x="45" y="72"/>
                      <a:pt x="46" y="73"/>
                    </a:cubicBezTo>
                    <a:cubicBezTo>
                      <a:pt x="46" y="74"/>
                      <a:pt x="47" y="74"/>
                      <a:pt x="47" y="75"/>
                    </a:cubicBezTo>
                    <a:cubicBezTo>
                      <a:pt x="48" y="77"/>
                      <a:pt x="48" y="78"/>
                      <a:pt x="49" y="79"/>
                    </a:cubicBezTo>
                    <a:cubicBezTo>
                      <a:pt x="50" y="81"/>
                      <a:pt x="51" y="81"/>
                      <a:pt x="52" y="82"/>
                    </a:cubicBezTo>
                    <a:cubicBezTo>
                      <a:pt x="52" y="83"/>
                      <a:pt x="53" y="83"/>
                      <a:pt x="53" y="84"/>
                    </a:cubicBezTo>
                    <a:cubicBezTo>
                      <a:pt x="54" y="85"/>
                      <a:pt x="54" y="86"/>
                      <a:pt x="55" y="87"/>
                    </a:cubicBezTo>
                    <a:cubicBezTo>
                      <a:pt x="56" y="88"/>
                      <a:pt x="57" y="88"/>
                      <a:pt x="58" y="88"/>
                    </a:cubicBezTo>
                    <a:cubicBezTo>
                      <a:pt x="59" y="89"/>
                      <a:pt x="60" y="89"/>
                      <a:pt x="61" y="90"/>
                    </a:cubicBezTo>
                    <a:cubicBezTo>
                      <a:pt x="62" y="91"/>
                      <a:pt x="63" y="92"/>
                      <a:pt x="64" y="94"/>
                    </a:cubicBezTo>
                    <a:cubicBezTo>
                      <a:pt x="65" y="95"/>
                      <a:pt x="66" y="95"/>
                      <a:pt x="67" y="97"/>
                    </a:cubicBezTo>
                    <a:cubicBezTo>
                      <a:pt x="68" y="98"/>
                      <a:pt x="67" y="98"/>
                      <a:pt x="68" y="99"/>
                    </a:cubicBezTo>
                    <a:cubicBezTo>
                      <a:pt x="68" y="100"/>
                      <a:pt x="69" y="101"/>
                      <a:pt x="71" y="101"/>
                    </a:cubicBezTo>
                    <a:cubicBezTo>
                      <a:pt x="72" y="101"/>
                      <a:pt x="72" y="100"/>
                      <a:pt x="73" y="100"/>
                    </a:cubicBezTo>
                    <a:cubicBezTo>
                      <a:pt x="74" y="100"/>
                      <a:pt x="75" y="99"/>
                      <a:pt x="76" y="99"/>
                    </a:cubicBezTo>
                    <a:cubicBezTo>
                      <a:pt x="77" y="99"/>
                      <a:pt x="78" y="102"/>
                      <a:pt x="79" y="101"/>
                    </a:cubicBezTo>
                    <a:cubicBezTo>
                      <a:pt x="80" y="101"/>
                      <a:pt x="80" y="99"/>
                      <a:pt x="81" y="98"/>
                    </a:cubicBezTo>
                    <a:cubicBezTo>
                      <a:pt x="81" y="96"/>
                      <a:pt x="81" y="95"/>
                      <a:pt x="81" y="94"/>
                    </a:cubicBezTo>
                    <a:cubicBezTo>
                      <a:pt x="81" y="92"/>
                      <a:pt x="80" y="90"/>
                      <a:pt x="80" y="88"/>
                    </a:cubicBezTo>
                    <a:cubicBezTo>
                      <a:pt x="80" y="87"/>
                      <a:pt x="80" y="86"/>
                      <a:pt x="80" y="84"/>
                    </a:cubicBezTo>
                    <a:cubicBezTo>
                      <a:pt x="81" y="83"/>
                      <a:pt x="82" y="82"/>
                      <a:pt x="83" y="81"/>
                    </a:cubicBezTo>
                    <a:cubicBezTo>
                      <a:pt x="83" y="80"/>
                      <a:pt x="84" y="80"/>
                      <a:pt x="84" y="79"/>
                    </a:cubicBezTo>
                    <a:cubicBezTo>
                      <a:pt x="84" y="78"/>
                      <a:pt x="83" y="77"/>
                      <a:pt x="82" y="76"/>
                    </a:cubicBezTo>
                    <a:cubicBezTo>
                      <a:pt x="81" y="75"/>
                      <a:pt x="81" y="75"/>
                      <a:pt x="80" y="74"/>
                    </a:cubicBezTo>
                    <a:cubicBezTo>
                      <a:pt x="79" y="73"/>
                      <a:pt x="79" y="71"/>
                      <a:pt x="78" y="71"/>
                    </a:cubicBezTo>
                    <a:cubicBezTo>
                      <a:pt x="77" y="70"/>
                      <a:pt x="75" y="72"/>
                      <a:pt x="74" y="71"/>
                    </a:cubicBezTo>
                    <a:cubicBezTo>
                      <a:pt x="74" y="70"/>
                      <a:pt x="74" y="69"/>
                      <a:pt x="74" y="69"/>
                    </a:cubicBezTo>
                    <a:cubicBezTo>
                      <a:pt x="73" y="68"/>
                      <a:pt x="72" y="67"/>
                      <a:pt x="71" y="66"/>
                    </a:cubicBezTo>
                    <a:cubicBezTo>
                      <a:pt x="71" y="65"/>
                      <a:pt x="70" y="65"/>
                      <a:pt x="70" y="64"/>
                    </a:cubicBezTo>
                    <a:cubicBezTo>
                      <a:pt x="70" y="63"/>
                      <a:pt x="70" y="62"/>
                      <a:pt x="70" y="60"/>
                    </a:cubicBezTo>
                    <a:cubicBezTo>
                      <a:pt x="69" y="59"/>
                      <a:pt x="69" y="59"/>
                      <a:pt x="69" y="58"/>
                    </a:cubicBezTo>
                    <a:cubicBezTo>
                      <a:pt x="67" y="57"/>
                      <a:pt x="66" y="59"/>
                      <a:pt x="65" y="58"/>
                    </a:cubicBezTo>
                    <a:cubicBezTo>
                      <a:pt x="64" y="57"/>
                      <a:pt x="64" y="56"/>
                      <a:pt x="64" y="54"/>
                    </a:cubicBezTo>
                    <a:cubicBezTo>
                      <a:pt x="64" y="53"/>
                      <a:pt x="64" y="52"/>
                      <a:pt x="65" y="51"/>
                    </a:cubicBezTo>
                    <a:cubicBezTo>
                      <a:pt x="65" y="50"/>
                      <a:pt x="66" y="50"/>
                      <a:pt x="66" y="49"/>
                    </a:cubicBezTo>
                    <a:cubicBezTo>
                      <a:pt x="66" y="48"/>
                      <a:pt x="65" y="47"/>
                      <a:pt x="64" y="46"/>
                    </a:cubicBezTo>
                    <a:cubicBezTo>
                      <a:pt x="63" y="45"/>
                      <a:pt x="62" y="45"/>
                      <a:pt x="61" y="45"/>
                    </a:cubicBezTo>
                    <a:cubicBezTo>
                      <a:pt x="60" y="45"/>
                      <a:pt x="59" y="46"/>
                      <a:pt x="59" y="45"/>
                    </a:cubicBezTo>
                    <a:cubicBezTo>
                      <a:pt x="58" y="45"/>
                      <a:pt x="59" y="44"/>
                      <a:pt x="59" y="43"/>
                    </a:cubicBezTo>
                    <a:cubicBezTo>
                      <a:pt x="59" y="41"/>
                      <a:pt x="59" y="40"/>
                      <a:pt x="58" y="39"/>
                    </a:cubicBezTo>
                    <a:cubicBezTo>
                      <a:pt x="57" y="38"/>
                      <a:pt x="56" y="38"/>
                      <a:pt x="55" y="38"/>
                    </a:cubicBezTo>
                    <a:cubicBezTo>
                      <a:pt x="54" y="37"/>
                      <a:pt x="53" y="39"/>
                      <a:pt x="52" y="38"/>
                    </a:cubicBezTo>
                    <a:cubicBezTo>
                      <a:pt x="51" y="37"/>
                      <a:pt x="51" y="37"/>
                      <a:pt x="51" y="36"/>
                    </a:cubicBezTo>
                    <a:cubicBezTo>
                      <a:pt x="51" y="35"/>
                      <a:pt x="52" y="34"/>
                      <a:pt x="51" y="33"/>
                    </a:cubicBezTo>
                    <a:cubicBezTo>
                      <a:pt x="50" y="32"/>
                      <a:pt x="50" y="32"/>
                      <a:pt x="49" y="32"/>
                    </a:cubicBezTo>
                    <a:cubicBezTo>
                      <a:pt x="48" y="32"/>
                      <a:pt x="48" y="34"/>
                      <a:pt x="47" y="34"/>
                    </a:cubicBezTo>
                    <a:cubicBezTo>
                      <a:pt x="46" y="34"/>
                      <a:pt x="46" y="33"/>
                      <a:pt x="46" y="32"/>
                    </a:cubicBezTo>
                    <a:cubicBezTo>
                      <a:pt x="45" y="31"/>
                      <a:pt x="45" y="30"/>
                      <a:pt x="43" y="30"/>
                    </a:cubicBezTo>
                    <a:cubicBezTo>
                      <a:pt x="42" y="29"/>
                      <a:pt x="41" y="30"/>
                      <a:pt x="40" y="29"/>
                    </a:cubicBezTo>
                    <a:cubicBezTo>
                      <a:pt x="39" y="29"/>
                      <a:pt x="38" y="28"/>
                      <a:pt x="37" y="27"/>
                    </a:cubicBezTo>
                    <a:cubicBezTo>
                      <a:pt x="36" y="26"/>
                      <a:pt x="35" y="25"/>
                      <a:pt x="34" y="23"/>
                    </a:cubicBezTo>
                    <a:cubicBezTo>
                      <a:pt x="34" y="23"/>
                      <a:pt x="34" y="22"/>
                      <a:pt x="34" y="22"/>
                    </a:cubicBezTo>
                    <a:cubicBezTo>
                      <a:pt x="33" y="21"/>
                      <a:pt x="31" y="21"/>
                      <a:pt x="31" y="20"/>
                    </a:cubicBezTo>
                    <a:cubicBezTo>
                      <a:pt x="30" y="19"/>
                      <a:pt x="31" y="18"/>
                      <a:pt x="30" y="17"/>
                    </a:cubicBezTo>
                    <a:cubicBezTo>
                      <a:pt x="29" y="16"/>
                      <a:pt x="27" y="17"/>
                      <a:pt x="26"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95" name="Freeform 727"/>
              <p:cNvSpPr>
                <a:spLocks/>
              </p:cNvSpPr>
              <p:nvPr/>
            </p:nvSpPr>
            <p:spPr bwMode="auto">
              <a:xfrm>
                <a:off x="4505" y="2469"/>
                <a:ext cx="8" cy="8"/>
              </a:xfrm>
              <a:custGeom>
                <a:avLst/>
                <a:gdLst>
                  <a:gd name="T0" fmla="*/ 48 w 4"/>
                  <a:gd name="T1" fmla="*/ 16 h 4"/>
                  <a:gd name="T2" fmla="*/ 16 w 4"/>
                  <a:gd name="T3" fmla="*/ 32 h 4"/>
                  <a:gd name="T4" fmla="*/ 48 w 4"/>
                  <a:gd name="T5" fmla="*/ 64 h 4"/>
                  <a:gd name="T6" fmla="*/ 48 w 4"/>
                  <a:gd name="T7" fmla="*/ 16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3" y="1"/>
                    </a:moveTo>
                    <a:cubicBezTo>
                      <a:pt x="2" y="0"/>
                      <a:pt x="0" y="1"/>
                      <a:pt x="1" y="2"/>
                    </a:cubicBezTo>
                    <a:cubicBezTo>
                      <a:pt x="1" y="3"/>
                      <a:pt x="2" y="4"/>
                      <a:pt x="3" y="4"/>
                    </a:cubicBezTo>
                    <a:cubicBezTo>
                      <a:pt x="4" y="3"/>
                      <a:pt x="4" y="1"/>
                      <a:pt x="3"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96" name="Freeform 728"/>
              <p:cNvSpPr>
                <a:spLocks/>
              </p:cNvSpPr>
              <p:nvPr/>
            </p:nvSpPr>
            <p:spPr bwMode="auto">
              <a:xfrm>
                <a:off x="4603" y="2465"/>
                <a:ext cx="10" cy="8"/>
              </a:xfrm>
              <a:custGeom>
                <a:avLst/>
                <a:gdLst>
                  <a:gd name="T0" fmla="*/ 48 w 5"/>
                  <a:gd name="T1" fmla="*/ 64 h 4"/>
                  <a:gd name="T2" fmla="*/ 64 w 5"/>
                  <a:gd name="T3" fmla="*/ 32 h 4"/>
                  <a:gd name="T4" fmla="*/ 16 w 5"/>
                  <a:gd name="T5" fmla="*/ 16 h 4"/>
                  <a:gd name="T6" fmla="*/ 0 w 5"/>
                  <a:gd name="T7" fmla="*/ 48 h 4"/>
                  <a:gd name="T8" fmla="*/ 48 w 5"/>
                  <a:gd name="T9" fmla="*/ 64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3" y="4"/>
                    </a:moveTo>
                    <a:cubicBezTo>
                      <a:pt x="4" y="3"/>
                      <a:pt x="4" y="3"/>
                      <a:pt x="4" y="2"/>
                    </a:cubicBezTo>
                    <a:cubicBezTo>
                      <a:pt x="5" y="1"/>
                      <a:pt x="2" y="0"/>
                      <a:pt x="1" y="1"/>
                    </a:cubicBezTo>
                    <a:cubicBezTo>
                      <a:pt x="0" y="2"/>
                      <a:pt x="0" y="2"/>
                      <a:pt x="0" y="3"/>
                    </a:cubicBezTo>
                    <a:cubicBezTo>
                      <a:pt x="0" y="4"/>
                      <a:pt x="2" y="4"/>
                      <a:pt x="3"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97" name="Freeform 729"/>
              <p:cNvSpPr>
                <a:spLocks/>
              </p:cNvSpPr>
              <p:nvPr/>
            </p:nvSpPr>
            <p:spPr bwMode="auto">
              <a:xfrm>
                <a:off x="4672" y="2387"/>
                <a:ext cx="156" cy="153"/>
              </a:xfrm>
              <a:custGeom>
                <a:avLst/>
                <a:gdLst>
                  <a:gd name="T0" fmla="*/ 16 w 78"/>
                  <a:gd name="T1" fmla="*/ 628 h 76"/>
                  <a:gd name="T2" fmla="*/ 16 w 78"/>
                  <a:gd name="T3" fmla="*/ 693 h 76"/>
                  <a:gd name="T4" fmla="*/ 64 w 78"/>
                  <a:gd name="T5" fmla="*/ 757 h 76"/>
                  <a:gd name="T6" fmla="*/ 128 w 78"/>
                  <a:gd name="T7" fmla="*/ 823 h 76"/>
                  <a:gd name="T8" fmla="*/ 128 w 78"/>
                  <a:gd name="T9" fmla="*/ 888 h 76"/>
                  <a:gd name="T10" fmla="*/ 128 w 78"/>
                  <a:gd name="T11" fmla="*/ 972 h 76"/>
                  <a:gd name="T12" fmla="*/ 176 w 78"/>
                  <a:gd name="T13" fmla="*/ 1037 h 76"/>
                  <a:gd name="T14" fmla="*/ 208 w 78"/>
                  <a:gd name="T15" fmla="*/ 1087 h 76"/>
                  <a:gd name="T16" fmla="*/ 288 w 78"/>
                  <a:gd name="T17" fmla="*/ 1087 h 76"/>
                  <a:gd name="T18" fmla="*/ 336 w 78"/>
                  <a:gd name="T19" fmla="*/ 1069 h 76"/>
                  <a:gd name="T20" fmla="*/ 368 w 78"/>
                  <a:gd name="T21" fmla="*/ 1135 h 76"/>
                  <a:gd name="T22" fmla="*/ 448 w 78"/>
                  <a:gd name="T23" fmla="*/ 1135 h 76"/>
                  <a:gd name="T24" fmla="*/ 512 w 78"/>
                  <a:gd name="T25" fmla="*/ 1103 h 76"/>
                  <a:gd name="T26" fmla="*/ 624 w 78"/>
                  <a:gd name="T27" fmla="*/ 1135 h 76"/>
                  <a:gd name="T28" fmla="*/ 688 w 78"/>
                  <a:gd name="T29" fmla="*/ 1200 h 76"/>
                  <a:gd name="T30" fmla="*/ 720 w 78"/>
                  <a:gd name="T31" fmla="*/ 1248 h 76"/>
                  <a:gd name="T32" fmla="*/ 832 w 78"/>
                  <a:gd name="T33" fmla="*/ 1168 h 76"/>
                  <a:gd name="T34" fmla="*/ 912 w 78"/>
                  <a:gd name="T35" fmla="*/ 1053 h 76"/>
                  <a:gd name="T36" fmla="*/ 928 w 78"/>
                  <a:gd name="T37" fmla="*/ 956 h 76"/>
                  <a:gd name="T38" fmla="*/ 976 w 78"/>
                  <a:gd name="T39" fmla="*/ 856 h 76"/>
                  <a:gd name="T40" fmla="*/ 1056 w 78"/>
                  <a:gd name="T41" fmla="*/ 775 h 76"/>
                  <a:gd name="T42" fmla="*/ 1056 w 78"/>
                  <a:gd name="T43" fmla="*/ 644 h 76"/>
                  <a:gd name="T44" fmla="*/ 1056 w 78"/>
                  <a:gd name="T45" fmla="*/ 572 h 76"/>
                  <a:gd name="T46" fmla="*/ 1152 w 78"/>
                  <a:gd name="T47" fmla="*/ 540 h 76"/>
                  <a:gd name="T48" fmla="*/ 1248 w 78"/>
                  <a:gd name="T49" fmla="*/ 540 h 76"/>
                  <a:gd name="T50" fmla="*/ 1200 w 78"/>
                  <a:gd name="T51" fmla="*/ 457 h 76"/>
                  <a:gd name="T52" fmla="*/ 1120 w 78"/>
                  <a:gd name="T53" fmla="*/ 409 h 76"/>
                  <a:gd name="T54" fmla="*/ 1120 w 78"/>
                  <a:gd name="T55" fmla="*/ 312 h 76"/>
                  <a:gd name="T56" fmla="*/ 1072 w 78"/>
                  <a:gd name="T57" fmla="*/ 244 h 76"/>
                  <a:gd name="T58" fmla="*/ 1040 w 78"/>
                  <a:gd name="T59" fmla="*/ 145 h 76"/>
                  <a:gd name="T60" fmla="*/ 1104 w 78"/>
                  <a:gd name="T61" fmla="*/ 64 h 76"/>
                  <a:gd name="T62" fmla="*/ 1072 w 78"/>
                  <a:gd name="T63" fmla="*/ 32 h 76"/>
                  <a:gd name="T64" fmla="*/ 944 w 78"/>
                  <a:gd name="T65" fmla="*/ 0 h 76"/>
                  <a:gd name="T66" fmla="*/ 816 w 78"/>
                  <a:gd name="T67" fmla="*/ 32 h 76"/>
                  <a:gd name="T68" fmla="*/ 800 w 78"/>
                  <a:gd name="T69" fmla="*/ 195 h 76"/>
                  <a:gd name="T70" fmla="*/ 736 w 78"/>
                  <a:gd name="T71" fmla="*/ 276 h 76"/>
                  <a:gd name="T72" fmla="*/ 704 w 78"/>
                  <a:gd name="T73" fmla="*/ 376 h 76"/>
                  <a:gd name="T74" fmla="*/ 624 w 78"/>
                  <a:gd name="T75" fmla="*/ 409 h 76"/>
                  <a:gd name="T76" fmla="*/ 528 w 78"/>
                  <a:gd name="T77" fmla="*/ 441 h 76"/>
                  <a:gd name="T78" fmla="*/ 416 w 78"/>
                  <a:gd name="T79" fmla="*/ 409 h 76"/>
                  <a:gd name="T80" fmla="*/ 336 w 78"/>
                  <a:gd name="T81" fmla="*/ 491 h 76"/>
                  <a:gd name="T82" fmla="*/ 256 w 78"/>
                  <a:gd name="T83" fmla="*/ 457 h 76"/>
                  <a:gd name="T84" fmla="*/ 128 w 78"/>
                  <a:gd name="T85" fmla="*/ 457 h 76"/>
                  <a:gd name="T86" fmla="*/ 80 w 78"/>
                  <a:gd name="T87" fmla="*/ 376 h 76"/>
                  <a:gd name="T88" fmla="*/ 48 w 78"/>
                  <a:gd name="T89" fmla="*/ 376 h 76"/>
                  <a:gd name="T90" fmla="*/ 0 w 78"/>
                  <a:gd name="T91" fmla="*/ 457 h 76"/>
                  <a:gd name="T92" fmla="*/ 0 w 78"/>
                  <a:gd name="T93" fmla="*/ 572 h 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
                  <a:gd name="T142" fmla="*/ 0 h 76"/>
                  <a:gd name="T143" fmla="*/ 78 w 78"/>
                  <a:gd name="T144" fmla="*/ 76 h 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 h="76">
                    <a:moveTo>
                      <a:pt x="1" y="38"/>
                    </a:moveTo>
                    <a:cubicBezTo>
                      <a:pt x="1" y="38"/>
                      <a:pt x="1" y="38"/>
                      <a:pt x="1" y="38"/>
                    </a:cubicBezTo>
                    <a:cubicBezTo>
                      <a:pt x="2" y="39"/>
                      <a:pt x="2" y="40"/>
                      <a:pt x="2" y="40"/>
                    </a:cubicBezTo>
                    <a:cubicBezTo>
                      <a:pt x="2" y="41"/>
                      <a:pt x="1" y="41"/>
                      <a:pt x="1" y="42"/>
                    </a:cubicBezTo>
                    <a:cubicBezTo>
                      <a:pt x="1" y="43"/>
                      <a:pt x="2" y="43"/>
                      <a:pt x="3" y="44"/>
                    </a:cubicBezTo>
                    <a:cubicBezTo>
                      <a:pt x="4" y="45"/>
                      <a:pt x="4" y="45"/>
                      <a:pt x="4" y="46"/>
                    </a:cubicBezTo>
                    <a:cubicBezTo>
                      <a:pt x="5" y="47"/>
                      <a:pt x="5" y="48"/>
                      <a:pt x="6" y="49"/>
                    </a:cubicBezTo>
                    <a:cubicBezTo>
                      <a:pt x="7" y="49"/>
                      <a:pt x="7" y="49"/>
                      <a:pt x="8" y="50"/>
                    </a:cubicBezTo>
                    <a:cubicBezTo>
                      <a:pt x="8" y="51"/>
                      <a:pt x="7" y="52"/>
                      <a:pt x="7" y="52"/>
                    </a:cubicBezTo>
                    <a:cubicBezTo>
                      <a:pt x="8" y="53"/>
                      <a:pt x="8" y="54"/>
                      <a:pt x="8" y="54"/>
                    </a:cubicBezTo>
                    <a:cubicBezTo>
                      <a:pt x="8" y="56"/>
                      <a:pt x="8" y="56"/>
                      <a:pt x="8" y="57"/>
                    </a:cubicBezTo>
                    <a:cubicBezTo>
                      <a:pt x="8" y="58"/>
                      <a:pt x="8" y="59"/>
                      <a:pt x="8" y="59"/>
                    </a:cubicBezTo>
                    <a:cubicBezTo>
                      <a:pt x="8" y="60"/>
                      <a:pt x="10" y="60"/>
                      <a:pt x="10" y="61"/>
                    </a:cubicBezTo>
                    <a:cubicBezTo>
                      <a:pt x="10" y="62"/>
                      <a:pt x="11" y="62"/>
                      <a:pt x="11" y="63"/>
                    </a:cubicBezTo>
                    <a:cubicBezTo>
                      <a:pt x="11" y="64"/>
                      <a:pt x="10" y="65"/>
                      <a:pt x="10" y="66"/>
                    </a:cubicBezTo>
                    <a:cubicBezTo>
                      <a:pt x="11" y="67"/>
                      <a:pt x="12" y="66"/>
                      <a:pt x="13" y="66"/>
                    </a:cubicBezTo>
                    <a:cubicBezTo>
                      <a:pt x="14" y="66"/>
                      <a:pt x="14" y="66"/>
                      <a:pt x="16" y="66"/>
                    </a:cubicBezTo>
                    <a:cubicBezTo>
                      <a:pt x="16" y="66"/>
                      <a:pt x="17" y="66"/>
                      <a:pt x="18" y="66"/>
                    </a:cubicBezTo>
                    <a:cubicBezTo>
                      <a:pt x="19" y="66"/>
                      <a:pt x="19" y="65"/>
                      <a:pt x="20" y="65"/>
                    </a:cubicBezTo>
                    <a:cubicBezTo>
                      <a:pt x="20" y="65"/>
                      <a:pt x="21" y="65"/>
                      <a:pt x="21" y="65"/>
                    </a:cubicBezTo>
                    <a:cubicBezTo>
                      <a:pt x="22" y="66"/>
                      <a:pt x="21" y="67"/>
                      <a:pt x="21" y="68"/>
                    </a:cubicBezTo>
                    <a:cubicBezTo>
                      <a:pt x="22" y="69"/>
                      <a:pt x="22" y="69"/>
                      <a:pt x="23" y="69"/>
                    </a:cubicBezTo>
                    <a:cubicBezTo>
                      <a:pt x="24" y="69"/>
                      <a:pt x="25" y="68"/>
                      <a:pt x="26" y="69"/>
                    </a:cubicBezTo>
                    <a:cubicBezTo>
                      <a:pt x="27" y="69"/>
                      <a:pt x="27" y="69"/>
                      <a:pt x="28" y="69"/>
                    </a:cubicBezTo>
                    <a:cubicBezTo>
                      <a:pt x="29" y="69"/>
                      <a:pt x="29" y="68"/>
                      <a:pt x="30" y="67"/>
                    </a:cubicBezTo>
                    <a:cubicBezTo>
                      <a:pt x="31" y="67"/>
                      <a:pt x="32" y="67"/>
                      <a:pt x="32" y="67"/>
                    </a:cubicBezTo>
                    <a:cubicBezTo>
                      <a:pt x="33" y="67"/>
                      <a:pt x="34" y="68"/>
                      <a:pt x="35" y="68"/>
                    </a:cubicBezTo>
                    <a:cubicBezTo>
                      <a:pt x="36" y="69"/>
                      <a:pt x="37" y="69"/>
                      <a:pt x="39" y="69"/>
                    </a:cubicBezTo>
                    <a:cubicBezTo>
                      <a:pt x="40" y="69"/>
                      <a:pt x="40" y="69"/>
                      <a:pt x="41" y="69"/>
                    </a:cubicBezTo>
                    <a:cubicBezTo>
                      <a:pt x="43" y="70"/>
                      <a:pt x="42" y="72"/>
                      <a:pt x="43" y="73"/>
                    </a:cubicBezTo>
                    <a:cubicBezTo>
                      <a:pt x="43" y="74"/>
                      <a:pt x="43" y="75"/>
                      <a:pt x="44" y="76"/>
                    </a:cubicBezTo>
                    <a:cubicBezTo>
                      <a:pt x="44" y="76"/>
                      <a:pt x="45" y="76"/>
                      <a:pt x="45" y="76"/>
                    </a:cubicBezTo>
                    <a:cubicBezTo>
                      <a:pt x="47" y="76"/>
                      <a:pt x="48" y="74"/>
                      <a:pt x="50" y="73"/>
                    </a:cubicBezTo>
                    <a:cubicBezTo>
                      <a:pt x="51" y="73"/>
                      <a:pt x="51" y="72"/>
                      <a:pt x="52" y="71"/>
                    </a:cubicBezTo>
                    <a:cubicBezTo>
                      <a:pt x="54" y="70"/>
                      <a:pt x="54" y="69"/>
                      <a:pt x="55" y="67"/>
                    </a:cubicBezTo>
                    <a:cubicBezTo>
                      <a:pt x="56" y="66"/>
                      <a:pt x="56" y="65"/>
                      <a:pt x="57" y="64"/>
                    </a:cubicBezTo>
                    <a:cubicBezTo>
                      <a:pt x="57" y="63"/>
                      <a:pt x="57" y="62"/>
                      <a:pt x="58" y="61"/>
                    </a:cubicBezTo>
                    <a:cubicBezTo>
                      <a:pt x="58" y="60"/>
                      <a:pt x="58" y="59"/>
                      <a:pt x="58" y="58"/>
                    </a:cubicBezTo>
                    <a:cubicBezTo>
                      <a:pt x="58" y="57"/>
                      <a:pt x="57" y="56"/>
                      <a:pt x="58" y="54"/>
                    </a:cubicBezTo>
                    <a:cubicBezTo>
                      <a:pt x="59" y="53"/>
                      <a:pt x="60" y="53"/>
                      <a:pt x="61" y="52"/>
                    </a:cubicBezTo>
                    <a:cubicBezTo>
                      <a:pt x="62" y="51"/>
                      <a:pt x="63" y="50"/>
                      <a:pt x="64" y="49"/>
                    </a:cubicBezTo>
                    <a:cubicBezTo>
                      <a:pt x="65" y="48"/>
                      <a:pt x="65" y="48"/>
                      <a:pt x="66" y="47"/>
                    </a:cubicBezTo>
                    <a:cubicBezTo>
                      <a:pt x="67" y="45"/>
                      <a:pt x="66" y="44"/>
                      <a:pt x="66" y="42"/>
                    </a:cubicBezTo>
                    <a:cubicBezTo>
                      <a:pt x="66" y="41"/>
                      <a:pt x="66" y="40"/>
                      <a:pt x="66" y="39"/>
                    </a:cubicBezTo>
                    <a:cubicBezTo>
                      <a:pt x="66" y="38"/>
                      <a:pt x="66" y="38"/>
                      <a:pt x="66" y="38"/>
                    </a:cubicBezTo>
                    <a:cubicBezTo>
                      <a:pt x="66" y="37"/>
                      <a:pt x="66" y="36"/>
                      <a:pt x="66" y="35"/>
                    </a:cubicBezTo>
                    <a:cubicBezTo>
                      <a:pt x="67" y="34"/>
                      <a:pt x="68" y="33"/>
                      <a:pt x="69" y="33"/>
                    </a:cubicBezTo>
                    <a:cubicBezTo>
                      <a:pt x="70" y="33"/>
                      <a:pt x="71" y="33"/>
                      <a:pt x="72" y="33"/>
                    </a:cubicBezTo>
                    <a:cubicBezTo>
                      <a:pt x="73" y="33"/>
                      <a:pt x="74" y="34"/>
                      <a:pt x="75" y="33"/>
                    </a:cubicBezTo>
                    <a:cubicBezTo>
                      <a:pt x="76" y="33"/>
                      <a:pt x="77" y="33"/>
                      <a:pt x="78" y="33"/>
                    </a:cubicBezTo>
                    <a:cubicBezTo>
                      <a:pt x="78" y="32"/>
                      <a:pt x="78" y="31"/>
                      <a:pt x="77" y="31"/>
                    </a:cubicBezTo>
                    <a:cubicBezTo>
                      <a:pt x="77" y="29"/>
                      <a:pt x="76" y="29"/>
                      <a:pt x="75" y="28"/>
                    </a:cubicBezTo>
                    <a:cubicBezTo>
                      <a:pt x="74" y="27"/>
                      <a:pt x="74" y="26"/>
                      <a:pt x="73" y="26"/>
                    </a:cubicBezTo>
                    <a:cubicBezTo>
                      <a:pt x="72" y="25"/>
                      <a:pt x="71" y="26"/>
                      <a:pt x="70" y="25"/>
                    </a:cubicBezTo>
                    <a:cubicBezTo>
                      <a:pt x="69" y="24"/>
                      <a:pt x="71" y="22"/>
                      <a:pt x="71" y="21"/>
                    </a:cubicBezTo>
                    <a:cubicBezTo>
                      <a:pt x="71" y="20"/>
                      <a:pt x="71" y="20"/>
                      <a:pt x="70" y="19"/>
                    </a:cubicBezTo>
                    <a:cubicBezTo>
                      <a:pt x="70" y="18"/>
                      <a:pt x="69" y="17"/>
                      <a:pt x="68" y="16"/>
                    </a:cubicBezTo>
                    <a:cubicBezTo>
                      <a:pt x="68" y="16"/>
                      <a:pt x="67" y="16"/>
                      <a:pt x="67" y="15"/>
                    </a:cubicBezTo>
                    <a:cubicBezTo>
                      <a:pt x="66" y="14"/>
                      <a:pt x="66" y="13"/>
                      <a:pt x="66" y="12"/>
                    </a:cubicBezTo>
                    <a:cubicBezTo>
                      <a:pt x="66" y="11"/>
                      <a:pt x="65" y="10"/>
                      <a:pt x="65" y="9"/>
                    </a:cubicBezTo>
                    <a:cubicBezTo>
                      <a:pt x="65" y="7"/>
                      <a:pt x="66" y="6"/>
                      <a:pt x="67" y="5"/>
                    </a:cubicBezTo>
                    <a:cubicBezTo>
                      <a:pt x="68" y="4"/>
                      <a:pt x="68" y="4"/>
                      <a:pt x="69" y="4"/>
                    </a:cubicBezTo>
                    <a:cubicBezTo>
                      <a:pt x="69" y="3"/>
                      <a:pt x="69" y="3"/>
                      <a:pt x="69" y="3"/>
                    </a:cubicBezTo>
                    <a:cubicBezTo>
                      <a:pt x="68" y="3"/>
                      <a:pt x="68" y="3"/>
                      <a:pt x="67" y="2"/>
                    </a:cubicBezTo>
                    <a:cubicBezTo>
                      <a:pt x="65" y="2"/>
                      <a:pt x="64" y="2"/>
                      <a:pt x="62" y="2"/>
                    </a:cubicBezTo>
                    <a:cubicBezTo>
                      <a:pt x="61" y="1"/>
                      <a:pt x="60" y="0"/>
                      <a:pt x="59" y="0"/>
                    </a:cubicBezTo>
                    <a:cubicBezTo>
                      <a:pt x="57" y="0"/>
                      <a:pt x="57" y="1"/>
                      <a:pt x="56" y="2"/>
                    </a:cubicBezTo>
                    <a:cubicBezTo>
                      <a:pt x="54" y="2"/>
                      <a:pt x="53" y="1"/>
                      <a:pt x="51" y="2"/>
                    </a:cubicBezTo>
                    <a:cubicBezTo>
                      <a:pt x="50" y="4"/>
                      <a:pt x="50" y="5"/>
                      <a:pt x="50" y="7"/>
                    </a:cubicBezTo>
                    <a:cubicBezTo>
                      <a:pt x="49" y="9"/>
                      <a:pt x="52" y="10"/>
                      <a:pt x="50" y="12"/>
                    </a:cubicBezTo>
                    <a:cubicBezTo>
                      <a:pt x="49" y="12"/>
                      <a:pt x="48" y="11"/>
                      <a:pt x="47" y="12"/>
                    </a:cubicBezTo>
                    <a:cubicBezTo>
                      <a:pt x="45" y="13"/>
                      <a:pt x="47" y="15"/>
                      <a:pt x="46" y="17"/>
                    </a:cubicBezTo>
                    <a:cubicBezTo>
                      <a:pt x="46" y="18"/>
                      <a:pt x="44" y="19"/>
                      <a:pt x="44" y="20"/>
                    </a:cubicBezTo>
                    <a:cubicBezTo>
                      <a:pt x="43" y="21"/>
                      <a:pt x="44" y="22"/>
                      <a:pt x="44" y="23"/>
                    </a:cubicBezTo>
                    <a:cubicBezTo>
                      <a:pt x="44" y="24"/>
                      <a:pt x="43" y="24"/>
                      <a:pt x="42" y="25"/>
                    </a:cubicBezTo>
                    <a:cubicBezTo>
                      <a:pt x="41" y="25"/>
                      <a:pt x="40" y="24"/>
                      <a:pt x="39" y="25"/>
                    </a:cubicBezTo>
                    <a:cubicBezTo>
                      <a:pt x="38" y="25"/>
                      <a:pt x="38" y="26"/>
                      <a:pt x="36" y="26"/>
                    </a:cubicBezTo>
                    <a:cubicBezTo>
                      <a:pt x="35" y="27"/>
                      <a:pt x="34" y="27"/>
                      <a:pt x="33" y="27"/>
                    </a:cubicBezTo>
                    <a:cubicBezTo>
                      <a:pt x="31" y="27"/>
                      <a:pt x="31" y="25"/>
                      <a:pt x="29" y="25"/>
                    </a:cubicBezTo>
                    <a:cubicBezTo>
                      <a:pt x="28" y="24"/>
                      <a:pt x="27" y="24"/>
                      <a:pt x="26" y="25"/>
                    </a:cubicBezTo>
                    <a:cubicBezTo>
                      <a:pt x="25" y="25"/>
                      <a:pt x="25" y="27"/>
                      <a:pt x="24" y="28"/>
                    </a:cubicBezTo>
                    <a:cubicBezTo>
                      <a:pt x="23" y="28"/>
                      <a:pt x="23" y="30"/>
                      <a:pt x="21" y="30"/>
                    </a:cubicBezTo>
                    <a:cubicBezTo>
                      <a:pt x="20" y="30"/>
                      <a:pt x="20" y="29"/>
                      <a:pt x="19" y="28"/>
                    </a:cubicBezTo>
                    <a:cubicBezTo>
                      <a:pt x="18" y="28"/>
                      <a:pt x="17" y="28"/>
                      <a:pt x="16" y="28"/>
                    </a:cubicBezTo>
                    <a:cubicBezTo>
                      <a:pt x="14" y="28"/>
                      <a:pt x="13" y="30"/>
                      <a:pt x="12" y="30"/>
                    </a:cubicBezTo>
                    <a:cubicBezTo>
                      <a:pt x="10" y="30"/>
                      <a:pt x="9" y="29"/>
                      <a:pt x="8" y="28"/>
                    </a:cubicBezTo>
                    <a:cubicBezTo>
                      <a:pt x="7" y="27"/>
                      <a:pt x="7" y="26"/>
                      <a:pt x="6" y="25"/>
                    </a:cubicBezTo>
                    <a:cubicBezTo>
                      <a:pt x="6" y="24"/>
                      <a:pt x="5" y="24"/>
                      <a:pt x="5" y="23"/>
                    </a:cubicBezTo>
                    <a:cubicBezTo>
                      <a:pt x="4" y="22"/>
                      <a:pt x="4" y="22"/>
                      <a:pt x="4" y="22"/>
                    </a:cubicBezTo>
                    <a:cubicBezTo>
                      <a:pt x="4" y="23"/>
                      <a:pt x="4" y="23"/>
                      <a:pt x="3" y="23"/>
                    </a:cubicBezTo>
                    <a:cubicBezTo>
                      <a:pt x="3" y="24"/>
                      <a:pt x="2" y="24"/>
                      <a:pt x="1" y="25"/>
                    </a:cubicBezTo>
                    <a:cubicBezTo>
                      <a:pt x="0" y="26"/>
                      <a:pt x="0" y="26"/>
                      <a:pt x="0" y="28"/>
                    </a:cubicBezTo>
                    <a:cubicBezTo>
                      <a:pt x="0" y="29"/>
                      <a:pt x="0" y="30"/>
                      <a:pt x="0" y="32"/>
                    </a:cubicBezTo>
                    <a:cubicBezTo>
                      <a:pt x="0" y="33"/>
                      <a:pt x="0" y="34"/>
                      <a:pt x="0" y="35"/>
                    </a:cubicBezTo>
                    <a:cubicBezTo>
                      <a:pt x="0" y="36"/>
                      <a:pt x="1" y="37"/>
                      <a:pt x="1"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98" name="Freeform 730"/>
              <p:cNvSpPr>
                <a:spLocks/>
              </p:cNvSpPr>
              <p:nvPr/>
            </p:nvSpPr>
            <p:spPr bwMode="auto">
              <a:xfrm>
                <a:off x="2080" y="2275"/>
                <a:ext cx="14" cy="14"/>
              </a:xfrm>
              <a:custGeom>
                <a:avLst/>
                <a:gdLst>
                  <a:gd name="T0" fmla="*/ 32 w 7"/>
                  <a:gd name="T1" fmla="*/ 112 h 7"/>
                  <a:gd name="T2" fmla="*/ 80 w 7"/>
                  <a:gd name="T3" fmla="*/ 112 h 7"/>
                  <a:gd name="T4" fmla="*/ 80 w 7"/>
                  <a:gd name="T5" fmla="*/ 80 h 7"/>
                  <a:gd name="T6" fmla="*/ 112 w 7"/>
                  <a:gd name="T7" fmla="*/ 48 h 7"/>
                  <a:gd name="T8" fmla="*/ 96 w 7"/>
                  <a:gd name="T9" fmla="*/ 0 h 7"/>
                  <a:gd name="T10" fmla="*/ 64 w 7"/>
                  <a:gd name="T11" fmla="*/ 0 h 7"/>
                  <a:gd name="T12" fmla="*/ 32 w 7"/>
                  <a:gd name="T13" fmla="*/ 32 h 7"/>
                  <a:gd name="T14" fmla="*/ 32 w 7"/>
                  <a:gd name="T15" fmla="*/ 64 h 7"/>
                  <a:gd name="T16" fmla="*/ 16 w 7"/>
                  <a:gd name="T17" fmla="*/ 96 h 7"/>
                  <a:gd name="T18" fmla="*/ 32 w 7"/>
                  <a:gd name="T19" fmla="*/ 11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
                  <a:gd name="T32" fmla="*/ 7 w 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
                    <a:moveTo>
                      <a:pt x="2" y="7"/>
                    </a:moveTo>
                    <a:cubicBezTo>
                      <a:pt x="3" y="7"/>
                      <a:pt x="4" y="7"/>
                      <a:pt x="5" y="7"/>
                    </a:cubicBezTo>
                    <a:cubicBezTo>
                      <a:pt x="5" y="6"/>
                      <a:pt x="5" y="5"/>
                      <a:pt x="5" y="5"/>
                    </a:cubicBezTo>
                    <a:cubicBezTo>
                      <a:pt x="6" y="4"/>
                      <a:pt x="7" y="4"/>
                      <a:pt x="7" y="3"/>
                    </a:cubicBezTo>
                    <a:cubicBezTo>
                      <a:pt x="7" y="2"/>
                      <a:pt x="7" y="1"/>
                      <a:pt x="6" y="0"/>
                    </a:cubicBezTo>
                    <a:cubicBezTo>
                      <a:pt x="6" y="0"/>
                      <a:pt x="5" y="0"/>
                      <a:pt x="4" y="0"/>
                    </a:cubicBezTo>
                    <a:cubicBezTo>
                      <a:pt x="3" y="1"/>
                      <a:pt x="2" y="1"/>
                      <a:pt x="2" y="2"/>
                    </a:cubicBezTo>
                    <a:cubicBezTo>
                      <a:pt x="2" y="3"/>
                      <a:pt x="3" y="3"/>
                      <a:pt x="2" y="4"/>
                    </a:cubicBezTo>
                    <a:cubicBezTo>
                      <a:pt x="2" y="5"/>
                      <a:pt x="0" y="5"/>
                      <a:pt x="1" y="6"/>
                    </a:cubicBezTo>
                    <a:cubicBezTo>
                      <a:pt x="1" y="7"/>
                      <a:pt x="2" y="7"/>
                      <a:pt x="2"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99" name="Freeform 731"/>
              <p:cNvSpPr>
                <a:spLocks/>
              </p:cNvSpPr>
              <p:nvPr/>
            </p:nvSpPr>
            <p:spPr bwMode="auto">
              <a:xfrm>
                <a:off x="1839" y="2143"/>
                <a:ext cx="31" cy="14"/>
              </a:xfrm>
              <a:custGeom>
                <a:avLst/>
                <a:gdLst>
                  <a:gd name="T0" fmla="*/ 256 w 15"/>
                  <a:gd name="T1" fmla="*/ 48 h 7"/>
                  <a:gd name="T2" fmla="*/ 205 w 15"/>
                  <a:gd name="T3" fmla="*/ 32 h 7"/>
                  <a:gd name="T4" fmla="*/ 124 w 15"/>
                  <a:gd name="T5" fmla="*/ 16 h 7"/>
                  <a:gd name="T6" fmla="*/ 52 w 15"/>
                  <a:gd name="T7" fmla="*/ 16 h 7"/>
                  <a:gd name="T8" fmla="*/ 0 w 15"/>
                  <a:gd name="T9" fmla="*/ 16 h 7"/>
                  <a:gd name="T10" fmla="*/ 0 w 15"/>
                  <a:gd name="T11" fmla="*/ 48 h 7"/>
                  <a:gd name="T12" fmla="*/ 35 w 15"/>
                  <a:gd name="T13" fmla="*/ 80 h 7"/>
                  <a:gd name="T14" fmla="*/ 72 w 15"/>
                  <a:gd name="T15" fmla="*/ 112 h 7"/>
                  <a:gd name="T16" fmla="*/ 107 w 15"/>
                  <a:gd name="T17" fmla="*/ 112 h 7"/>
                  <a:gd name="T18" fmla="*/ 167 w 15"/>
                  <a:gd name="T19" fmla="*/ 96 h 7"/>
                  <a:gd name="T20" fmla="*/ 240 w 15"/>
                  <a:gd name="T21" fmla="*/ 96 h 7"/>
                  <a:gd name="T22" fmla="*/ 273 w 15"/>
                  <a:gd name="T23" fmla="*/ 80 h 7"/>
                  <a:gd name="T24" fmla="*/ 256 w 15"/>
                  <a:gd name="T25" fmla="*/ 48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7"/>
                  <a:gd name="T41" fmla="*/ 15 w 15"/>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7">
                    <a:moveTo>
                      <a:pt x="14" y="3"/>
                    </a:moveTo>
                    <a:cubicBezTo>
                      <a:pt x="13" y="2"/>
                      <a:pt x="12" y="2"/>
                      <a:pt x="11" y="2"/>
                    </a:cubicBezTo>
                    <a:cubicBezTo>
                      <a:pt x="9" y="1"/>
                      <a:pt x="9" y="2"/>
                      <a:pt x="7" y="1"/>
                    </a:cubicBezTo>
                    <a:cubicBezTo>
                      <a:pt x="6" y="1"/>
                      <a:pt x="5" y="1"/>
                      <a:pt x="3" y="1"/>
                    </a:cubicBezTo>
                    <a:cubicBezTo>
                      <a:pt x="2" y="0"/>
                      <a:pt x="1" y="0"/>
                      <a:pt x="0" y="1"/>
                    </a:cubicBezTo>
                    <a:cubicBezTo>
                      <a:pt x="0" y="2"/>
                      <a:pt x="0" y="2"/>
                      <a:pt x="0" y="3"/>
                    </a:cubicBezTo>
                    <a:cubicBezTo>
                      <a:pt x="0" y="4"/>
                      <a:pt x="2" y="4"/>
                      <a:pt x="2" y="5"/>
                    </a:cubicBezTo>
                    <a:cubicBezTo>
                      <a:pt x="3" y="6"/>
                      <a:pt x="3" y="7"/>
                      <a:pt x="4" y="7"/>
                    </a:cubicBezTo>
                    <a:cubicBezTo>
                      <a:pt x="4" y="7"/>
                      <a:pt x="5" y="7"/>
                      <a:pt x="6" y="7"/>
                    </a:cubicBezTo>
                    <a:cubicBezTo>
                      <a:pt x="7" y="6"/>
                      <a:pt x="8" y="6"/>
                      <a:pt x="9" y="6"/>
                    </a:cubicBezTo>
                    <a:cubicBezTo>
                      <a:pt x="11" y="5"/>
                      <a:pt x="12" y="6"/>
                      <a:pt x="13" y="6"/>
                    </a:cubicBezTo>
                    <a:cubicBezTo>
                      <a:pt x="14" y="6"/>
                      <a:pt x="15" y="6"/>
                      <a:pt x="15" y="5"/>
                    </a:cubicBezTo>
                    <a:cubicBezTo>
                      <a:pt x="15" y="4"/>
                      <a:pt x="14" y="3"/>
                      <a:pt x="14"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00" name="Freeform 732"/>
              <p:cNvSpPr>
                <a:spLocks/>
              </p:cNvSpPr>
              <p:nvPr/>
            </p:nvSpPr>
            <p:spPr bwMode="auto">
              <a:xfrm>
                <a:off x="1617" y="2153"/>
                <a:ext cx="66" cy="76"/>
              </a:xfrm>
              <a:custGeom>
                <a:avLst/>
                <a:gdLst>
                  <a:gd name="T0" fmla="*/ 464 w 33"/>
                  <a:gd name="T1" fmla="*/ 272 h 38"/>
                  <a:gd name="T2" fmla="*/ 464 w 33"/>
                  <a:gd name="T3" fmla="*/ 288 h 38"/>
                  <a:gd name="T4" fmla="*/ 416 w 33"/>
                  <a:gd name="T5" fmla="*/ 288 h 38"/>
                  <a:gd name="T6" fmla="*/ 400 w 33"/>
                  <a:gd name="T7" fmla="*/ 208 h 38"/>
                  <a:gd name="T8" fmla="*/ 432 w 33"/>
                  <a:gd name="T9" fmla="*/ 160 h 38"/>
                  <a:gd name="T10" fmla="*/ 432 w 33"/>
                  <a:gd name="T11" fmla="*/ 80 h 38"/>
                  <a:gd name="T12" fmla="*/ 432 w 33"/>
                  <a:gd name="T13" fmla="*/ 16 h 38"/>
                  <a:gd name="T14" fmla="*/ 416 w 33"/>
                  <a:gd name="T15" fmla="*/ 16 h 38"/>
                  <a:gd name="T16" fmla="*/ 368 w 33"/>
                  <a:gd name="T17" fmla="*/ 16 h 38"/>
                  <a:gd name="T18" fmla="*/ 320 w 33"/>
                  <a:gd name="T19" fmla="*/ 16 h 38"/>
                  <a:gd name="T20" fmla="*/ 256 w 33"/>
                  <a:gd name="T21" fmla="*/ 16 h 38"/>
                  <a:gd name="T22" fmla="*/ 224 w 33"/>
                  <a:gd name="T23" fmla="*/ 48 h 38"/>
                  <a:gd name="T24" fmla="*/ 224 w 33"/>
                  <a:gd name="T25" fmla="*/ 80 h 38"/>
                  <a:gd name="T26" fmla="*/ 160 w 33"/>
                  <a:gd name="T27" fmla="*/ 96 h 38"/>
                  <a:gd name="T28" fmla="*/ 176 w 33"/>
                  <a:gd name="T29" fmla="*/ 160 h 38"/>
                  <a:gd name="T30" fmla="*/ 224 w 33"/>
                  <a:gd name="T31" fmla="*/ 176 h 38"/>
                  <a:gd name="T32" fmla="*/ 240 w 33"/>
                  <a:gd name="T33" fmla="*/ 208 h 38"/>
                  <a:gd name="T34" fmla="*/ 240 w 33"/>
                  <a:gd name="T35" fmla="*/ 256 h 38"/>
                  <a:gd name="T36" fmla="*/ 160 w 33"/>
                  <a:gd name="T37" fmla="*/ 240 h 38"/>
                  <a:gd name="T38" fmla="*/ 112 w 33"/>
                  <a:gd name="T39" fmla="*/ 240 h 38"/>
                  <a:gd name="T40" fmla="*/ 64 w 33"/>
                  <a:gd name="T41" fmla="*/ 288 h 38"/>
                  <a:gd name="T42" fmla="*/ 32 w 33"/>
                  <a:gd name="T43" fmla="*/ 336 h 38"/>
                  <a:gd name="T44" fmla="*/ 32 w 33"/>
                  <a:gd name="T45" fmla="*/ 384 h 38"/>
                  <a:gd name="T46" fmla="*/ 16 w 33"/>
                  <a:gd name="T47" fmla="*/ 416 h 38"/>
                  <a:gd name="T48" fmla="*/ 0 w 33"/>
                  <a:gd name="T49" fmla="*/ 480 h 38"/>
                  <a:gd name="T50" fmla="*/ 0 w 33"/>
                  <a:gd name="T51" fmla="*/ 480 h 38"/>
                  <a:gd name="T52" fmla="*/ 48 w 33"/>
                  <a:gd name="T53" fmla="*/ 528 h 38"/>
                  <a:gd name="T54" fmla="*/ 96 w 33"/>
                  <a:gd name="T55" fmla="*/ 576 h 38"/>
                  <a:gd name="T56" fmla="*/ 144 w 33"/>
                  <a:gd name="T57" fmla="*/ 592 h 38"/>
                  <a:gd name="T58" fmla="*/ 240 w 33"/>
                  <a:gd name="T59" fmla="*/ 592 h 38"/>
                  <a:gd name="T60" fmla="*/ 256 w 33"/>
                  <a:gd name="T61" fmla="*/ 592 h 38"/>
                  <a:gd name="T62" fmla="*/ 256 w 33"/>
                  <a:gd name="T63" fmla="*/ 592 h 38"/>
                  <a:gd name="T64" fmla="*/ 304 w 33"/>
                  <a:gd name="T65" fmla="*/ 528 h 38"/>
                  <a:gd name="T66" fmla="*/ 352 w 33"/>
                  <a:gd name="T67" fmla="*/ 496 h 38"/>
                  <a:gd name="T68" fmla="*/ 384 w 33"/>
                  <a:gd name="T69" fmla="*/ 496 h 38"/>
                  <a:gd name="T70" fmla="*/ 384 w 33"/>
                  <a:gd name="T71" fmla="*/ 432 h 38"/>
                  <a:gd name="T72" fmla="*/ 384 w 33"/>
                  <a:gd name="T73" fmla="*/ 384 h 38"/>
                  <a:gd name="T74" fmla="*/ 448 w 33"/>
                  <a:gd name="T75" fmla="*/ 352 h 38"/>
                  <a:gd name="T76" fmla="*/ 512 w 33"/>
                  <a:gd name="T77" fmla="*/ 304 h 38"/>
                  <a:gd name="T78" fmla="*/ 528 w 33"/>
                  <a:gd name="T79" fmla="*/ 288 h 38"/>
                  <a:gd name="T80" fmla="*/ 512 w 33"/>
                  <a:gd name="T81" fmla="*/ 288 h 38"/>
                  <a:gd name="T82" fmla="*/ 464 w 33"/>
                  <a:gd name="T83" fmla="*/ 272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
                  <a:gd name="T127" fmla="*/ 0 h 38"/>
                  <a:gd name="T128" fmla="*/ 33 w 33"/>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 h="38">
                    <a:moveTo>
                      <a:pt x="29" y="17"/>
                    </a:moveTo>
                    <a:cubicBezTo>
                      <a:pt x="29" y="18"/>
                      <a:pt x="29" y="18"/>
                      <a:pt x="29" y="18"/>
                    </a:cubicBezTo>
                    <a:cubicBezTo>
                      <a:pt x="28" y="18"/>
                      <a:pt x="27" y="18"/>
                      <a:pt x="26" y="18"/>
                    </a:cubicBezTo>
                    <a:cubicBezTo>
                      <a:pt x="24" y="17"/>
                      <a:pt x="24" y="15"/>
                      <a:pt x="25" y="13"/>
                    </a:cubicBezTo>
                    <a:cubicBezTo>
                      <a:pt x="25" y="12"/>
                      <a:pt x="26" y="12"/>
                      <a:pt x="27" y="10"/>
                    </a:cubicBezTo>
                    <a:cubicBezTo>
                      <a:pt x="27" y="9"/>
                      <a:pt x="27" y="7"/>
                      <a:pt x="27" y="5"/>
                    </a:cubicBezTo>
                    <a:cubicBezTo>
                      <a:pt x="27" y="4"/>
                      <a:pt x="27" y="3"/>
                      <a:pt x="27" y="1"/>
                    </a:cubicBezTo>
                    <a:cubicBezTo>
                      <a:pt x="26" y="1"/>
                      <a:pt x="26" y="1"/>
                      <a:pt x="26" y="1"/>
                    </a:cubicBezTo>
                    <a:cubicBezTo>
                      <a:pt x="25" y="1"/>
                      <a:pt x="24" y="1"/>
                      <a:pt x="23" y="1"/>
                    </a:cubicBezTo>
                    <a:cubicBezTo>
                      <a:pt x="22" y="1"/>
                      <a:pt x="21" y="1"/>
                      <a:pt x="20" y="1"/>
                    </a:cubicBezTo>
                    <a:cubicBezTo>
                      <a:pt x="18" y="1"/>
                      <a:pt x="17" y="0"/>
                      <a:pt x="16" y="1"/>
                    </a:cubicBezTo>
                    <a:cubicBezTo>
                      <a:pt x="15" y="1"/>
                      <a:pt x="15" y="2"/>
                      <a:pt x="14" y="3"/>
                    </a:cubicBezTo>
                    <a:cubicBezTo>
                      <a:pt x="14" y="4"/>
                      <a:pt x="14" y="5"/>
                      <a:pt x="14" y="5"/>
                    </a:cubicBezTo>
                    <a:cubicBezTo>
                      <a:pt x="13" y="6"/>
                      <a:pt x="11" y="5"/>
                      <a:pt x="10" y="6"/>
                    </a:cubicBezTo>
                    <a:cubicBezTo>
                      <a:pt x="10" y="7"/>
                      <a:pt x="10" y="9"/>
                      <a:pt x="11" y="10"/>
                    </a:cubicBezTo>
                    <a:cubicBezTo>
                      <a:pt x="12" y="11"/>
                      <a:pt x="13" y="10"/>
                      <a:pt x="14" y="11"/>
                    </a:cubicBezTo>
                    <a:cubicBezTo>
                      <a:pt x="14" y="12"/>
                      <a:pt x="14" y="13"/>
                      <a:pt x="15" y="13"/>
                    </a:cubicBezTo>
                    <a:cubicBezTo>
                      <a:pt x="15" y="14"/>
                      <a:pt x="15" y="15"/>
                      <a:pt x="15" y="16"/>
                    </a:cubicBezTo>
                    <a:cubicBezTo>
                      <a:pt x="14" y="17"/>
                      <a:pt x="12" y="16"/>
                      <a:pt x="10" y="15"/>
                    </a:cubicBezTo>
                    <a:cubicBezTo>
                      <a:pt x="9" y="15"/>
                      <a:pt x="8" y="15"/>
                      <a:pt x="7" y="15"/>
                    </a:cubicBezTo>
                    <a:cubicBezTo>
                      <a:pt x="5" y="16"/>
                      <a:pt x="5" y="17"/>
                      <a:pt x="4" y="18"/>
                    </a:cubicBezTo>
                    <a:cubicBezTo>
                      <a:pt x="3" y="19"/>
                      <a:pt x="3" y="20"/>
                      <a:pt x="2" y="21"/>
                    </a:cubicBezTo>
                    <a:cubicBezTo>
                      <a:pt x="2" y="22"/>
                      <a:pt x="2" y="23"/>
                      <a:pt x="2" y="24"/>
                    </a:cubicBezTo>
                    <a:cubicBezTo>
                      <a:pt x="2" y="25"/>
                      <a:pt x="1" y="25"/>
                      <a:pt x="1" y="26"/>
                    </a:cubicBezTo>
                    <a:cubicBezTo>
                      <a:pt x="0" y="28"/>
                      <a:pt x="0" y="28"/>
                      <a:pt x="0" y="30"/>
                    </a:cubicBezTo>
                    <a:cubicBezTo>
                      <a:pt x="0" y="30"/>
                      <a:pt x="0" y="30"/>
                      <a:pt x="0" y="30"/>
                    </a:cubicBezTo>
                    <a:cubicBezTo>
                      <a:pt x="1" y="31"/>
                      <a:pt x="2" y="31"/>
                      <a:pt x="3" y="33"/>
                    </a:cubicBezTo>
                    <a:cubicBezTo>
                      <a:pt x="4" y="34"/>
                      <a:pt x="4" y="35"/>
                      <a:pt x="6" y="36"/>
                    </a:cubicBezTo>
                    <a:cubicBezTo>
                      <a:pt x="7" y="37"/>
                      <a:pt x="8" y="37"/>
                      <a:pt x="9" y="37"/>
                    </a:cubicBezTo>
                    <a:cubicBezTo>
                      <a:pt x="11" y="38"/>
                      <a:pt x="13" y="36"/>
                      <a:pt x="15" y="37"/>
                    </a:cubicBezTo>
                    <a:cubicBezTo>
                      <a:pt x="15" y="37"/>
                      <a:pt x="16" y="37"/>
                      <a:pt x="16" y="37"/>
                    </a:cubicBezTo>
                    <a:cubicBezTo>
                      <a:pt x="16" y="37"/>
                      <a:pt x="16" y="37"/>
                      <a:pt x="16" y="37"/>
                    </a:cubicBezTo>
                    <a:cubicBezTo>
                      <a:pt x="17" y="35"/>
                      <a:pt x="17" y="34"/>
                      <a:pt x="19" y="33"/>
                    </a:cubicBezTo>
                    <a:cubicBezTo>
                      <a:pt x="20" y="32"/>
                      <a:pt x="21" y="32"/>
                      <a:pt x="22" y="31"/>
                    </a:cubicBezTo>
                    <a:cubicBezTo>
                      <a:pt x="23" y="31"/>
                      <a:pt x="23" y="31"/>
                      <a:pt x="24" y="31"/>
                    </a:cubicBezTo>
                    <a:cubicBezTo>
                      <a:pt x="25" y="30"/>
                      <a:pt x="24" y="29"/>
                      <a:pt x="24" y="27"/>
                    </a:cubicBezTo>
                    <a:cubicBezTo>
                      <a:pt x="24" y="26"/>
                      <a:pt x="24" y="25"/>
                      <a:pt x="24" y="24"/>
                    </a:cubicBezTo>
                    <a:cubicBezTo>
                      <a:pt x="25" y="23"/>
                      <a:pt x="27" y="23"/>
                      <a:pt x="28" y="22"/>
                    </a:cubicBezTo>
                    <a:cubicBezTo>
                      <a:pt x="30" y="21"/>
                      <a:pt x="30" y="20"/>
                      <a:pt x="32" y="19"/>
                    </a:cubicBezTo>
                    <a:cubicBezTo>
                      <a:pt x="33" y="18"/>
                      <a:pt x="33" y="18"/>
                      <a:pt x="33" y="18"/>
                    </a:cubicBezTo>
                    <a:cubicBezTo>
                      <a:pt x="32" y="18"/>
                      <a:pt x="32" y="18"/>
                      <a:pt x="32" y="18"/>
                    </a:cubicBezTo>
                    <a:cubicBezTo>
                      <a:pt x="31" y="18"/>
                      <a:pt x="30" y="18"/>
                      <a:pt x="29"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01" name="Freeform 733"/>
              <p:cNvSpPr>
                <a:spLocks/>
              </p:cNvSpPr>
              <p:nvPr/>
            </p:nvSpPr>
            <p:spPr bwMode="auto">
              <a:xfrm>
                <a:off x="1749" y="2295"/>
                <a:ext cx="92" cy="44"/>
              </a:xfrm>
              <a:custGeom>
                <a:avLst/>
                <a:gdLst>
                  <a:gd name="T0" fmla="*/ 656 w 46"/>
                  <a:gd name="T1" fmla="*/ 320 h 22"/>
                  <a:gd name="T2" fmla="*/ 656 w 46"/>
                  <a:gd name="T3" fmla="*/ 320 h 22"/>
                  <a:gd name="T4" fmla="*/ 704 w 46"/>
                  <a:gd name="T5" fmla="*/ 288 h 22"/>
                  <a:gd name="T6" fmla="*/ 736 w 46"/>
                  <a:gd name="T7" fmla="*/ 256 h 22"/>
                  <a:gd name="T8" fmla="*/ 736 w 46"/>
                  <a:gd name="T9" fmla="*/ 208 h 22"/>
                  <a:gd name="T10" fmla="*/ 736 w 46"/>
                  <a:gd name="T11" fmla="*/ 192 h 22"/>
                  <a:gd name="T12" fmla="*/ 704 w 46"/>
                  <a:gd name="T13" fmla="*/ 144 h 22"/>
                  <a:gd name="T14" fmla="*/ 672 w 46"/>
                  <a:gd name="T15" fmla="*/ 80 h 22"/>
                  <a:gd name="T16" fmla="*/ 624 w 46"/>
                  <a:gd name="T17" fmla="*/ 48 h 22"/>
                  <a:gd name="T18" fmla="*/ 560 w 46"/>
                  <a:gd name="T19" fmla="*/ 16 h 22"/>
                  <a:gd name="T20" fmla="*/ 512 w 46"/>
                  <a:gd name="T21" fmla="*/ 16 h 22"/>
                  <a:gd name="T22" fmla="*/ 448 w 46"/>
                  <a:gd name="T23" fmla="*/ 0 h 22"/>
                  <a:gd name="T24" fmla="*/ 400 w 46"/>
                  <a:gd name="T25" fmla="*/ 16 h 22"/>
                  <a:gd name="T26" fmla="*/ 368 w 46"/>
                  <a:gd name="T27" fmla="*/ 64 h 22"/>
                  <a:gd name="T28" fmla="*/ 320 w 46"/>
                  <a:gd name="T29" fmla="*/ 80 h 22"/>
                  <a:gd name="T30" fmla="*/ 272 w 46"/>
                  <a:gd name="T31" fmla="*/ 80 h 22"/>
                  <a:gd name="T32" fmla="*/ 208 w 46"/>
                  <a:gd name="T33" fmla="*/ 112 h 22"/>
                  <a:gd name="T34" fmla="*/ 160 w 46"/>
                  <a:gd name="T35" fmla="*/ 96 h 22"/>
                  <a:gd name="T36" fmla="*/ 128 w 46"/>
                  <a:gd name="T37" fmla="*/ 16 h 22"/>
                  <a:gd name="T38" fmla="*/ 96 w 46"/>
                  <a:gd name="T39" fmla="*/ 0 h 22"/>
                  <a:gd name="T40" fmla="*/ 80 w 46"/>
                  <a:gd name="T41" fmla="*/ 16 h 22"/>
                  <a:gd name="T42" fmla="*/ 32 w 46"/>
                  <a:gd name="T43" fmla="*/ 16 h 22"/>
                  <a:gd name="T44" fmla="*/ 16 w 46"/>
                  <a:gd name="T45" fmla="*/ 48 h 22"/>
                  <a:gd name="T46" fmla="*/ 48 w 46"/>
                  <a:gd name="T47" fmla="*/ 80 h 22"/>
                  <a:gd name="T48" fmla="*/ 32 w 46"/>
                  <a:gd name="T49" fmla="*/ 112 h 22"/>
                  <a:gd name="T50" fmla="*/ 16 w 46"/>
                  <a:gd name="T51" fmla="*/ 176 h 22"/>
                  <a:gd name="T52" fmla="*/ 16 w 46"/>
                  <a:gd name="T53" fmla="*/ 208 h 22"/>
                  <a:gd name="T54" fmla="*/ 32 w 46"/>
                  <a:gd name="T55" fmla="*/ 208 h 22"/>
                  <a:gd name="T56" fmla="*/ 64 w 46"/>
                  <a:gd name="T57" fmla="*/ 208 h 22"/>
                  <a:gd name="T58" fmla="*/ 144 w 46"/>
                  <a:gd name="T59" fmla="*/ 208 h 22"/>
                  <a:gd name="T60" fmla="*/ 192 w 46"/>
                  <a:gd name="T61" fmla="*/ 224 h 22"/>
                  <a:gd name="T62" fmla="*/ 208 w 46"/>
                  <a:gd name="T63" fmla="*/ 288 h 22"/>
                  <a:gd name="T64" fmla="*/ 272 w 46"/>
                  <a:gd name="T65" fmla="*/ 288 h 22"/>
                  <a:gd name="T66" fmla="*/ 288 w 46"/>
                  <a:gd name="T67" fmla="*/ 336 h 22"/>
                  <a:gd name="T68" fmla="*/ 368 w 46"/>
                  <a:gd name="T69" fmla="*/ 336 h 22"/>
                  <a:gd name="T70" fmla="*/ 400 w 46"/>
                  <a:gd name="T71" fmla="*/ 304 h 22"/>
                  <a:gd name="T72" fmla="*/ 368 w 46"/>
                  <a:gd name="T73" fmla="*/ 256 h 22"/>
                  <a:gd name="T74" fmla="*/ 352 w 46"/>
                  <a:gd name="T75" fmla="*/ 240 h 22"/>
                  <a:gd name="T76" fmla="*/ 400 w 46"/>
                  <a:gd name="T77" fmla="*/ 224 h 22"/>
                  <a:gd name="T78" fmla="*/ 416 w 46"/>
                  <a:gd name="T79" fmla="*/ 176 h 22"/>
                  <a:gd name="T80" fmla="*/ 432 w 46"/>
                  <a:gd name="T81" fmla="*/ 144 h 22"/>
                  <a:gd name="T82" fmla="*/ 480 w 46"/>
                  <a:gd name="T83" fmla="*/ 112 h 22"/>
                  <a:gd name="T84" fmla="*/ 512 w 46"/>
                  <a:gd name="T85" fmla="*/ 112 h 22"/>
                  <a:gd name="T86" fmla="*/ 544 w 46"/>
                  <a:gd name="T87" fmla="*/ 128 h 22"/>
                  <a:gd name="T88" fmla="*/ 608 w 46"/>
                  <a:gd name="T89" fmla="*/ 176 h 22"/>
                  <a:gd name="T90" fmla="*/ 640 w 46"/>
                  <a:gd name="T91" fmla="*/ 208 h 22"/>
                  <a:gd name="T92" fmla="*/ 608 w 46"/>
                  <a:gd name="T93" fmla="*/ 272 h 22"/>
                  <a:gd name="T94" fmla="*/ 624 w 46"/>
                  <a:gd name="T95" fmla="*/ 320 h 22"/>
                  <a:gd name="T96" fmla="*/ 656 w 46"/>
                  <a:gd name="T97" fmla="*/ 320 h 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22"/>
                  <a:gd name="T149" fmla="*/ 46 w 46"/>
                  <a:gd name="T150" fmla="*/ 22 h 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22">
                    <a:moveTo>
                      <a:pt x="41" y="20"/>
                    </a:moveTo>
                    <a:cubicBezTo>
                      <a:pt x="41" y="20"/>
                      <a:pt x="41" y="20"/>
                      <a:pt x="41" y="20"/>
                    </a:cubicBezTo>
                    <a:cubicBezTo>
                      <a:pt x="42" y="19"/>
                      <a:pt x="43" y="19"/>
                      <a:pt x="44" y="18"/>
                    </a:cubicBezTo>
                    <a:cubicBezTo>
                      <a:pt x="45" y="18"/>
                      <a:pt x="45" y="17"/>
                      <a:pt x="46" y="16"/>
                    </a:cubicBezTo>
                    <a:cubicBezTo>
                      <a:pt x="46" y="15"/>
                      <a:pt x="46" y="14"/>
                      <a:pt x="46" y="13"/>
                    </a:cubicBezTo>
                    <a:cubicBezTo>
                      <a:pt x="46" y="12"/>
                      <a:pt x="46" y="12"/>
                      <a:pt x="46" y="12"/>
                    </a:cubicBezTo>
                    <a:cubicBezTo>
                      <a:pt x="45" y="11"/>
                      <a:pt x="45" y="10"/>
                      <a:pt x="44" y="9"/>
                    </a:cubicBezTo>
                    <a:cubicBezTo>
                      <a:pt x="43" y="7"/>
                      <a:pt x="43" y="7"/>
                      <a:pt x="42" y="5"/>
                    </a:cubicBezTo>
                    <a:cubicBezTo>
                      <a:pt x="41" y="4"/>
                      <a:pt x="40" y="3"/>
                      <a:pt x="39" y="3"/>
                    </a:cubicBezTo>
                    <a:cubicBezTo>
                      <a:pt x="37" y="2"/>
                      <a:pt x="37" y="2"/>
                      <a:pt x="35" y="1"/>
                    </a:cubicBezTo>
                    <a:cubicBezTo>
                      <a:pt x="34" y="1"/>
                      <a:pt x="33" y="1"/>
                      <a:pt x="32" y="1"/>
                    </a:cubicBezTo>
                    <a:cubicBezTo>
                      <a:pt x="30" y="0"/>
                      <a:pt x="29" y="0"/>
                      <a:pt x="28" y="0"/>
                    </a:cubicBezTo>
                    <a:cubicBezTo>
                      <a:pt x="27" y="0"/>
                      <a:pt x="26" y="1"/>
                      <a:pt x="25" y="1"/>
                    </a:cubicBezTo>
                    <a:cubicBezTo>
                      <a:pt x="24" y="2"/>
                      <a:pt x="25" y="4"/>
                      <a:pt x="23" y="4"/>
                    </a:cubicBezTo>
                    <a:cubicBezTo>
                      <a:pt x="22" y="5"/>
                      <a:pt x="22" y="4"/>
                      <a:pt x="20" y="5"/>
                    </a:cubicBezTo>
                    <a:cubicBezTo>
                      <a:pt x="19" y="5"/>
                      <a:pt x="18" y="5"/>
                      <a:pt x="17" y="5"/>
                    </a:cubicBezTo>
                    <a:cubicBezTo>
                      <a:pt x="15" y="6"/>
                      <a:pt x="14" y="7"/>
                      <a:pt x="13" y="7"/>
                    </a:cubicBezTo>
                    <a:cubicBezTo>
                      <a:pt x="11" y="7"/>
                      <a:pt x="11" y="7"/>
                      <a:pt x="10" y="6"/>
                    </a:cubicBezTo>
                    <a:cubicBezTo>
                      <a:pt x="8" y="5"/>
                      <a:pt x="10" y="2"/>
                      <a:pt x="8" y="1"/>
                    </a:cubicBezTo>
                    <a:cubicBezTo>
                      <a:pt x="7" y="0"/>
                      <a:pt x="6" y="0"/>
                      <a:pt x="6" y="0"/>
                    </a:cubicBezTo>
                    <a:cubicBezTo>
                      <a:pt x="5" y="1"/>
                      <a:pt x="5" y="1"/>
                      <a:pt x="5" y="1"/>
                    </a:cubicBezTo>
                    <a:cubicBezTo>
                      <a:pt x="4" y="1"/>
                      <a:pt x="3" y="0"/>
                      <a:pt x="2" y="1"/>
                    </a:cubicBezTo>
                    <a:cubicBezTo>
                      <a:pt x="1" y="1"/>
                      <a:pt x="0" y="2"/>
                      <a:pt x="1" y="3"/>
                    </a:cubicBezTo>
                    <a:cubicBezTo>
                      <a:pt x="1" y="4"/>
                      <a:pt x="3" y="4"/>
                      <a:pt x="3" y="5"/>
                    </a:cubicBezTo>
                    <a:cubicBezTo>
                      <a:pt x="3" y="6"/>
                      <a:pt x="2" y="6"/>
                      <a:pt x="2" y="7"/>
                    </a:cubicBezTo>
                    <a:cubicBezTo>
                      <a:pt x="2" y="9"/>
                      <a:pt x="1" y="9"/>
                      <a:pt x="1" y="11"/>
                    </a:cubicBezTo>
                    <a:cubicBezTo>
                      <a:pt x="1" y="12"/>
                      <a:pt x="1" y="12"/>
                      <a:pt x="1" y="13"/>
                    </a:cubicBezTo>
                    <a:cubicBezTo>
                      <a:pt x="2" y="13"/>
                      <a:pt x="2" y="13"/>
                      <a:pt x="2" y="13"/>
                    </a:cubicBezTo>
                    <a:cubicBezTo>
                      <a:pt x="2" y="13"/>
                      <a:pt x="3" y="12"/>
                      <a:pt x="4" y="13"/>
                    </a:cubicBezTo>
                    <a:cubicBezTo>
                      <a:pt x="6" y="13"/>
                      <a:pt x="7" y="12"/>
                      <a:pt x="9" y="13"/>
                    </a:cubicBezTo>
                    <a:cubicBezTo>
                      <a:pt x="11" y="13"/>
                      <a:pt x="11" y="13"/>
                      <a:pt x="12" y="14"/>
                    </a:cubicBezTo>
                    <a:cubicBezTo>
                      <a:pt x="13" y="15"/>
                      <a:pt x="12" y="17"/>
                      <a:pt x="13" y="18"/>
                    </a:cubicBezTo>
                    <a:cubicBezTo>
                      <a:pt x="15" y="19"/>
                      <a:pt x="16" y="17"/>
                      <a:pt x="17" y="18"/>
                    </a:cubicBezTo>
                    <a:cubicBezTo>
                      <a:pt x="18" y="19"/>
                      <a:pt x="17" y="20"/>
                      <a:pt x="18" y="21"/>
                    </a:cubicBezTo>
                    <a:cubicBezTo>
                      <a:pt x="20" y="22"/>
                      <a:pt x="22" y="22"/>
                      <a:pt x="23" y="21"/>
                    </a:cubicBezTo>
                    <a:cubicBezTo>
                      <a:pt x="24" y="20"/>
                      <a:pt x="25" y="20"/>
                      <a:pt x="25" y="19"/>
                    </a:cubicBezTo>
                    <a:cubicBezTo>
                      <a:pt x="25" y="18"/>
                      <a:pt x="23" y="17"/>
                      <a:pt x="23" y="16"/>
                    </a:cubicBezTo>
                    <a:cubicBezTo>
                      <a:pt x="22" y="16"/>
                      <a:pt x="22" y="15"/>
                      <a:pt x="22" y="15"/>
                    </a:cubicBezTo>
                    <a:cubicBezTo>
                      <a:pt x="22" y="13"/>
                      <a:pt x="24" y="14"/>
                      <a:pt x="25" y="14"/>
                    </a:cubicBezTo>
                    <a:cubicBezTo>
                      <a:pt x="25" y="13"/>
                      <a:pt x="25" y="12"/>
                      <a:pt x="26" y="11"/>
                    </a:cubicBezTo>
                    <a:cubicBezTo>
                      <a:pt x="26" y="10"/>
                      <a:pt x="26" y="10"/>
                      <a:pt x="27" y="9"/>
                    </a:cubicBezTo>
                    <a:cubicBezTo>
                      <a:pt x="28" y="8"/>
                      <a:pt x="28" y="7"/>
                      <a:pt x="30" y="7"/>
                    </a:cubicBezTo>
                    <a:cubicBezTo>
                      <a:pt x="31" y="6"/>
                      <a:pt x="31" y="6"/>
                      <a:pt x="32" y="7"/>
                    </a:cubicBezTo>
                    <a:cubicBezTo>
                      <a:pt x="33" y="7"/>
                      <a:pt x="33" y="8"/>
                      <a:pt x="34" y="8"/>
                    </a:cubicBezTo>
                    <a:cubicBezTo>
                      <a:pt x="36" y="9"/>
                      <a:pt x="37" y="10"/>
                      <a:pt x="38" y="11"/>
                    </a:cubicBezTo>
                    <a:cubicBezTo>
                      <a:pt x="39" y="12"/>
                      <a:pt x="39" y="12"/>
                      <a:pt x="40" y="13"/>
                    </a:cubicBezTo>
                    <a:cubicBezTo>
                      <a:pt x="40" y="14"/>
                      <a:pt x="38" y="15"/>
                      <a:pt x="38" y="17"/>
                    </a:cubicBezTo>
                    <a:cubicBezTo>
                      <a:pt x="38" y="18"/>
                      <a:pt x="38" y="19"/>
                      <a:pt x="39" y="20"/>
                    </a:cubicBezTo>
                    <a:cubicBezTo>
                      <a:pt x="40" y="20"/>
                      <a:pt x="40" y="20"/>
                      <a:pt x="41" y="2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02" name="Freeform 734"/>
              <p:cNvSpPr>
                <a:spLocks/>
              </p:cNvSpPr>
              <p:nvPr/>
            </p:nvSpPr>
            <p:spPr bwMode="auto">
              <a:xfrm>
                <a:off x="1765" y="2331"/>
                <a:ext cx="10" cy="6"/>
              </a:xfrm>
              <a:custGeom>
                <a:avLst/>
                <a:gdLst>
                  <a:gd name="T0" fmla="*/ 80 w 5"/>
                  <a:gd name="T1" fmla="*/ 32 h 3"/>
                  <a:gd name="T2" fmla="*/ 80 w 5"/>
                  <a:gd name="T3" fmla="*/ 16 h 3"/>
                  <a:gd name="T4" fmla="*/ 48 w 5"/>
                  <a:gd name="T5" fmla="*/ 0 h 3"/>
                  <a:gd name="T6" fmla="*/ 16 w 5"/>
                  <a:gd name="T7" fmla="*/ 32 h 3"/>
                  <a:gd name="T8" fmla="*/ 80 w 5"/>
                  <a:gd name="T9" fmla="*/ 32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2"/>
                    </a:moveTo>
                    <a:cubicBezTo>
                      <a:pt x="5" y="2"/>
                      <a:pt x="5" y="1"/>
                      <a:pt x="5" y="1"/>
                    </a:cubicBezTo>
                    <a:cubicBezTo>
                      <a:pt x="4" y="0"/>
                      <a:pt x="3" y="0"/>
                      <a:pt x="3" y="0"/>
                    </a:cubicBezTo>
                    <a:cubicBezTo>
                      <a:pt x="2" y="1"/>
                      <a:pt x="0" y="2"/>
                      <a:pt x="1" y="2"/>
                    </a:cubicBezTo>
                    <a:cubicBezTo>
                      <a:pt x="4" y="3"/>
                      <a:pt x="3" y="3"/>
                      <a:pt x="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03" name="Freeform 735"/>
              <p:cNvSpPr>
                <a:spLocks/>
              </p:cNvSpPr>
              <p:nvPr/>
            </p:nvSpPr>
            <p:spPr bwMode="auto">
              <a:xfrm>
                <a:off x="1894" y="2371"/>
                <a:ext cx="593" cy="667"/>
              </a:xfrm>
              <a:custGeom>
                <a:avLst/>
                <a:gdLst>
                  <a:gd name="T0" fmla="*/ 4480 w 296"/>
                  <a:gd name="T1" fmla="*/ 1432 h 333"/>
                  <a:gd name="T2" fmla="*/ 4319 w 296"/>
                  <a:gd name="T3" fmla="*/ 1268 h 333"/>
                  <a:gd name="T4" fmla="*/ 4013 w 296"/>
                  <a:gd name="T5" fmla="*/ 1140 h 333"/>
                  <a:gd name="T6" fmla="*/ 3692 w 296"/>
                  <a:gd name="T7" fmla="*/ 1076 h 333"/>
                  <a:gd name="T8" fmla="*/ 3528 w 296"/>
                  <a:gd name="T9" fmla="*/ 963 h 333"/>
                  <a:gd name="T10" fmla="*/ 3223 w 296"/>
                  <a:gd name="T11" fmla="*/ 835 h 333"/>
                  <a:gd name="T12" fmla="*/ 2983 w 296"/>
                  <a:gd name="T13" fmla="*/ 1012 h 333"/>
                  <a:gd name="T14" fmla="*/ 3063 w 296"/>
                  <a:gd name="T15" fmla="*/ 899 h 333"/>
                  <a:gd name="T16" fmla="*/ 2933 w 296"/>
                  <a:gd name="T17" fmla="*/ 755 h 333"/>
                  <a:gd name="T18" fmla="*/ 2757 w 296"/>
                  <a:gd name="T19" fmla="*/ 915 h 333"/>
                  <a:gd name="T20" fmla="*/ 2741 w 296"/>
                  <a:gd name="T21" fmla="*/ 867 h 333"/>
                  <a:gd name="T22" fmla="*/ 2917 w 296"/>
                  <a:gd name="T23" fmla="*/ 577 h 333"/>
                  <a:gd name="T24" fmla="*/ 2805 w 296"/>
                  <a:gd name="T25" fmla="*/ 320 h 333"/>
                  <a:gd name="T26" fmla="*/ 2677 w 296"/>
                  <a:gd name="T27" fmla="*/ 224 h 333"/>
                  <a:gd name="T28" fmla="*/ 2468 w 296"/>
                  <a:gd name="T29" fmla="*/ 433 h 333"/>
                  <a:gd name="T30" fmla="*/ 2204 w 296"/>
                  <a:gd name="T31" fmla="*/ 433 h 333"/>
                  <a:gd name="T32" fmla="*/ 1995 w 296"/>
                  <a:gd name="T33" fmla="*/ 497 h 333"/>
                  <a:gd name="T34" fmla="*/ 1721 w 296"/>
                  <a:gd name="T35" fmla="*/ 481 h 333"/>
                  <a:gd name="T36" fmla="*/ 1721 w 296"/>
                  <a:gd name="T37" fmla="*/ 240 h 333"/>
                  <a:gd name="T38" fmla="*/ 1609 w 296"/>
                  <a:gd name="T39" fmla="*/ 32 h 333"/>
                  <a:gd name="T40" fmla="*/ 1384 w 296"/>
                  <a:gd name="T41" fmla="*/ 176 h 333"/>
                  <a:gd name="T42" fmla="*/ 1108 w 296"/>
                  <a:gd name="T43" fmla="*/ 176 h 333"/>
                  <a:gd name="T44" fmla="*/ 1208 w 296"/>
                  <a:gd name="T45" fmla="*/ 481 h 333"/>
                  <a:gd name="T46" fmla="*/ 803 w 296"/>
                  <a:gd name="T47" fmla="*/ 593 h 333"/>
                  <a:gd name="T48" fmla="*/ 481 w 296"/>
                  <a:gd name="T49" fmla="*/ 513 h 333"/>
                  <a:gd name="T50" fmla="*/ 433 w 296"/>
                  <a:gd name="T51" fmla="*/ 691 h 333"/>
                  <a:gd name="T52" fmla="*/ 481 w 296"/>
                  <a:gd name="T53" fmla="*/ 1140 h 333"/>
                  <a:gd name="T54" fmla="*/ 369 w 296"/>
                  <a:gd name="T55" fmla="*/ 1316 h 333"/>
                  <a:gd name="T56" fmla="*/ 224 w 296"/>
                  <a:gd name="T57" fmla="*/ 1352 h 333"/>
                  <a:gd name="T58" fmla="*/ 64 w 296"/>
                  <a:gd name="T59" fmla="*/ 1624 h 333"/>
                  <a:gd name="T60" fmla="*/ 64 w 296"/>
                  <a:gd name="T61" fmla="*/ 1929 h 333"/>
                  <a:gd name="T62" fmla="*/ 208 w 296"/>
                  <a:gd name="T63" fmla="*/ 2107 h 333"/>
                  <a:gd name="T64" fmla="*/ 385 w 296"/>
                  <a:gd name="T65" fmla="*/ 2267 h 333"/>
                  <a:gd name="T66" fmla="*/ 691 w 296"/>
                  <a:gd name="T67" fmla="*/ 2283 h 333"/>
                  <a:gd name="T68" fmla="*/ 932 w 296"/>
                  <a:gd name="T69" fmla="*/ 2123 h 333"/>
                  <a:gd name="T70" fmla="*/ 1060 w 296"/>
                  <a:gd name="T71" fmla="*/ 2267 h 333"/>
                  <a:gd name="T72" fmla="*/ 1256 w 296"/>
                  <a:gd name="T73" fmla="*/ 2476 h 333"/>
                  <a:gd name="T74" fmla="*/ 1577 w 296"/>
                  <a:gd name="T75" fmla="*/ 2620 h 333"/>
                  <a:gd name="T76" fmla="*/ 1673 w 296"/>
                  <a:gd name="T77" fmla="*/ 2868 h 333"/>
                  <a:gd name="T78" fmla="*/ 1947 w 296"/>
                  <a:gd name="T79" fmla="*/ 3045 h 333"/>
                  <a:gd name="T80" fmla="*/ 2059 w 296"/>
                  <a:gd name="T81" fmla="*/ 3317 h 333"/>
                  <a:gd name="T82" fmla="*/ 2027 w 296"/>
                  <a:gd name="T83" fmla="*/ 3639 h 333"/>
                  <a:gd name="T84" fmla="*/ 2172 w 296"/>
                  <a:gd name="T85" fmla="*/ 3816 h 333"/>
                  <a:gd name="T86" fmla="*/ 2348 w 296"/>
                  <a:gd name="T87" fmla="*/ 4028 h 333"/>
                  <a:gd name="T88" fmla="*/ 2532 w 296"/>
                  <a:gd name="T89" fmla="*/ 4188 h 333"/>
                  <a:gd name="T90" fmla="*/ 2628 w 296"/>
                  <a:gd name="T91" fmla="*/ 4381 h 333"/>
                  <a:gd name="T92" fmla="*/ 2484 w 296"/>
                  <a:gd name="T93" fmla="*/ 4621 h 333"/>
                  <a:gd name="T94" fmla="*/ 2284 w 296"/>
                  <a:gd name="T95" fmla="*/ 4895 h 333"/>
                  <a:gd name="T96" fmla="*/ 2436 w 296"/>
                  <a:gd name="T97" fmla="*/ 5024 h 333"/>
                  <a:gd name="T98" fmla="*/ 2628 w 296"/>
                  <a:gd name="T99" fmla="*/ 5136 h 333"/>
                  <a:gd name="T100" fmla="*/ 2901 w 296"/>
                  <a:gd name="T101" fmla="*/ 5344 h 333"/>
                  <a:gd name="T102" fmla="*/ 3079 w 296"/>
                  <a:gd name="T103" fmla="*/ 5072 h 333"/>
                  <a:gd name="T104" fmla="*/ 3255 w 296"/>
                  <a:gd name="T105" fmla="*/ 4669 h 333"/>
                  <a:gd name="T106" fmla="*/ 3304 w 296"/>
                  <a:gd name="T107" fmla="*/ 4236 h 333"/>
                  <a:gd name="T108" fmla="*/ 3628 w 296"/>
                  <a:gd name="T109" fmla="*/ 4028 h 333"/>
                  <a:gd name="T110" fmla="*/ 3965 w 296"/>
                  <a:gd name="T111" fmla="*/ 3944 h 333"/>
                  <a:gd name="T112" fmla="*/ 4109 w 296"/>
                  <a:gd name="T113" fmla="*/ 3655 h 333"/>
                  <a:gd name="T114" fmla="*/ 4239 w 296"/>
                  <a:gd name="T115" fmla="*/ 3333 h 333"/>
                  <a:gd name="T116" fmla="*/ 4287 w 296"/>
                  <a:gd name="T117" fmla="*/ 2932 h 333"/>
                  <a:gd name="T118" fmla="*/ 4271 w 296"/>
                  <a:gd name="T119" fmla="*/ 2604 h 333"/>
                  <a:gd name="T120" fmla="*/ 4464 w 296"/>
                  <a:gd name="T121" fmla="*/ 2364 h 333"/>
                  <a:gd name="T122" fmla="*/ 4688 w 296"/>
                  <a:gd name="T123" fmla="*/ 2043 h 333"/>
                  <a:gd name="T124" fmla="*/ 4752 w 296"/>
                  <a:gd name="T125" fmla="*/ 1656 h 3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6"/>
                  <a:gd name="T190" fmla="*/ 0 h 333"/>
                  <a:gd name="T191" fmla="*/ 296 w 296"/>
                  <a:gd name="T192" fmla="*/ 333 h 3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6" h="333">
                    <a:moveTo>
                      <a:pt x="293" y="99"/>
                    </a:moveTo>
                    <a:cubicBezTo>
                      <a:pt x="293" y="98"/>
                      <a:pt x="294" y="96"/>
                      <a:pt x="293" y="95"/>
                    </a:cubicBezTo>
                    <a:cubicBezTo>
                      <a:pt x="292" y="94"/>
                      <a:pt x="292" y="93"/>
                      <a:pt x="291" y="92"/>
                    </a:cubicBezTo>
                    <a:cubicBezTo>
                      <a:pt x="290" y="91"/>
                      <a:pt x="289" y="90"/>
                      <a:pt x="287" y="90"/>
                    </a:cubicBezTo>
                    <a:cubicBezTo>
                      <a:pt x="286" y="89"/>
                      <a:pt x="285" y="90"/>
                      <a:pt x="283" y="90"/>
                    </a:cubicBezTo>
                    <a:cubicBezTo>
                      <a:pt x="281" y="90"/>
                      <a:pt x="279" y="90"/>
                      <a:pt x="278" y="89"/>
                    </a:cubicBezTo>
                    <a:cubicBezTo>
                      <a:pt x="277" y="88"/>
                      <a:pt x="277" y="87"/>
                      <a:pt x="277" y="87"/>
                    </a:cubicBezTo>
                    <a:cubicBezTo>
                      <a:pt x="276" y="86"/>
                      <a:pt x="275" y="87"/>
                      <a:pt x="273" y="86"/>
                    </a:cubicBezTo>
                    <a:cubicBezTo>
                      <a:pt x="273" y="86"/>
                      <a:pt x="272" y="85"/>
                      <a:pt x="272" y="84"/>
                    </a:cubicBezTo>
                    <a:cubicBezTo>
                      <a:pt x="272" y="84"/>
                      <a:pt x="272" y="84"/>
                      <a:pt x="272" y="84"/>
                    </a:cubicBezTo>
                    <a:cubicBezTo>
                      <a:pt x="271" y="83"/>
                      <a:pt x="270" y="82"/>
                      <a:pt x="269" y="81"/>
                    </a:cubicBezTo>
                    <a:cubicBezTo>
                      <a:pt x="269" y="80"/>
                      <a:pt x="268" y="79"/>
                      <a:pt x="268" y="79"/>
                    </a:cubicBezTo>
                    <a:cubicBezTo>
                      <a:pt x="266" y="77"/>
                      <a:pt x="265" y="77"/>
                      <a:pt x="264" y="76"/>
                    </a:cubicBezTo>
                    <a:cubicBezTo>
                      <a:pt x="263" y="75"/>
                      <a:pt x="262" y="74"/>
                      <a:pt x="261" y="74"/>
                    </a:cubicBezTo>
                    <a:cubicBezTo>
                      <a:pt x="260" y="73"/>
                      <a:pt x="259" y="73"/>
                      <a:pt x="258" y="72"/>
                    </a:cubicBezTo>
                    <a:cubicBezTo>
                      <a:pt x="257" y="71"/>
                      <a:pt x="258" y="70"/>
                      <a:pt x="257" y="70"/>
                    </a:cubicBezTo>
                    <a:cubicBezTo>
                      <a:pt x="256" y="69"/>
                      <a:pt x="254" y="69"/>
                      <a:pt x="253" y="70"/>
                    </a:cubicBezTo>
                    <a:cubicBezTo>
                      <a:pt x="251" y="70"/>
                      <a:pt x="250" y="70"/>
                      <a:pt x="249" y="71"/>
                    </a:cubicBezTo>
                    <a:cubicBezTo>
                      <a:pt x="247" y="71"/>
                      <a:pt x="246" y="71"/>
                      <a:pt x="244" y="71"/>
                    </a:cubicBezTo>
                    <a:cubicBezTo>
                      <a:pt x="243" y="71"/>
                      <a:pt x="242" y="71"/>
                      <a:pt x="241" y="70"/>
                    </a:cubicBezTo>
                    <a:cubicBezTo>
                      <a:pt x="240" y="70"/>
                      <a:pt x="239" y="70"/>
                      <a:pt x="238" y="69"/>
                    </a:cubicBezTo>
                    <a:cubicBezTo>
                      <a:pt x="236" y="69"/>
                      <a:pt x="236" y="69"/>
                      <a:pt x="234" y="68"/>
                    </a:cubicBezTo>
                    <a:cubicBezTo>
                      <a:pt x="233" y="68"/>
                      <a:pt x="232" y="67"/>
                      <a:pt x="231" y="67"/>
                    </a:cubicBezTo>
                    <a:cubicBezTo>
                      <a:pt x="230" y="67"/>
                      <a:pt x="230" y="67"/>
                      <a:pt x="229" y="67"/>
                    </a:cubicBezTo>
                    <a:cubicBezTo>
                      <a:pt x="227" y="67"/>
                      <a:pt x="226" y="68"/>
                      <a:pt x="224" y="69"/>
                    </a:cubicBezTo>
                    <a:cubicBezTo>
                      <a:pt x="223" y="69"/>
                      <a:pt x="223" y="70"/>
                      <a:pt x="222" y="70"/>
                    </a:cubicBezTo>
                    <a:cubicBezTo>
                      <a:pt x="221" y="69"/>
                      <a:pt x="223" y="68"/>
                      <a:pt x="223" y="67"/>
                    </a:cubicBezTo>
                    <a:cubicBezTo>
                      <a:pt x="224" y="66"/>
                      <a:pt x="224" y="65"/>
                      <a:pt x="223" y="64"/>
                    </a:cubicBezTo>
                    <a:cubicBezTo>
                      <a:pt x="223" y="63"/>
                      <a:pt x="222" y="63"/>
                      <a:pt x="221" y="62"/>
                    </a:cubicBezTo>
                    <a:cubicBezTo>
                      <a:pt x="220" y="61"/>
                      <a:pt x="220" y="60"/>
                      <a:pt x="219" y="60"/>
                    </a:cubicBezTo>
                    <a:cubicBezTo>
                      <a:pt x="218" y="59"/>
                      <a:pt x="217" y="59"/>
                      <a:pt x="216" y="58"/>
                    </a:cubicBezTo>
                    <a:cubicBezTo>
                      <a:pt x="215" y="57"/>
                      <a:pt x="215" y="57"/>
                      <a:pt x="214" y="56"/>
                    </a:cubicBezTo>
                    <a:cubicBezTo>
                      <a:pt x="212" y="55"/>
                      <a:pt x="210" y="56"/>
                      <a:pt x="209" y="55"/>
                    </a:cubicBezTo>
                    <a:cubicBezTo>
                      <a:pt x="207" y="55"/>
                      <a:pt x="207" y="53"/>
                      <a:pt x="206" y="53"/>
                    </a:cubicBezTo>
                    <a:cubicBezTo>
                      <a:pt x="205" y="52"/>
                      <a:pt x="204" y="53"/>
                      <a:pt x="203" y="53"/>
                    </a:cubicBezTo>
                    <a:cubicBezTo>
                      <a:pt x="202" y="52"/>
                      <a:pt x="201" y="52"/>
                      <a:pt x="200" y="52"/>
                    </a:cubicBezTo>
                    <a:cubicBezTo>
                      <a:pt x="198" y="51"/>
                      <a:pt x="197" y="51"/>
                      <a:pt x="196" y="52"/>
                    </a:cubicBezTo>
                    <a:cubicBezTo>
                      <a:pt x="195" y="53"/>
                      <a:pt x="195" y="53"/>
                      <a:pt x="194" y="54"/>
                    </a:cubicBezTo>
                    <a:cubicBezTo>
                      <a:pt x="193" y="56"/>
                      <a:pt x="193" y="57"/>
                      <a:pt x="192" y="58"/>
                    </a:cubicBezTo>
                    <a:cubicBezTo>
                      <a:pt x="191" y="59"/>
                      <a:pt x="191" y="60"/>
                      <a:pt x="190" y="60"/>
                    </a:cubicBezTo>
                    <a:cubicBezTo>
                      <a:pt x="189" y="61"/>
                      <a:pt x="189" y="62"/>
                      <a:pt x="188" y="62"/>
                    </a:cubicBezTo>
                    <a:cubicBezTo>
                      <a:pt x="187" y="63"/>
                      <a:pt x="187" y="63"/>
                      <a:pt x="185" y="63"/>
                    </a:cubicBezTo>
                    <a:cubicBezTo>
                      <a:pt x="185" y="63"/>
                      <a:pt x="184" y="64"/>
                      <a:pt x="184" y="63"/>
                    </a:cubicBezTo>
                    <a:cubicBezTo>
                      <a:pt x="183" y="62"/>
                      <a:pt x="184" y="62"/>
                      <a:pt x="184" y="61"/>
                    </a:cubicBezTo>
                    <a:cubicBezTo>
                      <a:pt x="183" y="61"/>
                      <a:pt x="183" y="61"/>
                      <a:pt x="183" y="61"/>
                    </a:cubicBezTo>
                    <a:cubicBezTo>
                      <a:pt x="184" y="61"/>
                      <a:pt x="184" y="60"/>
                      <a:pt x="185" y="60"/>
                    </a:cubicBezTo>
                    <a:cubicBezTo>
                      <a:pt x="186" y="59"/>
                      <a:pt x="187" y="60"/>
                      <a:pt x="188" y="59"/>
                    </a:cubicBezTo>
                    <a:cubicBezTo>
                      <a:pt x="189" y="59"/>
                      <a:pt x="189" y="58"/>
                      <a:pt x="190" y="56"/>
                    </a:cubicBezTo>
                    <a:cubicBezTo>
                      <a:pt x="191" y="55"/>
                      <a:pt x="191" y="54"/>
                      <a:pt x="192" y="52"/>
                    </a:cubicBezTo>
                    <a:cubicBezTo>
                      <a:pt x="192" y="51"/>
                      <a:pt x="194" y="50"/>
                      <a:pt x="193" y="49"/>
                    </a:cubicBezTo>
                    <a:cubicBezTo>
                      <a:pt x="193" y="48"/>
                      <a:pt x="193" y="48"/>
                      <a:pt x="192" y="48"/>
                    </a:cubicBezTo>
                    <a:cubicBezTo>
                      <a:pt x="191" y="47"/>
                      <a:pt x="190" y="48"/>
                      <a:pt x="188" y="47"/>
                    </a:cubicBezTo>
                    <a:cubicBezTo>
                      <a:pt x="187" y="47"/>
                      <a:pt x="187" y="47"/>
                      <a:pt x="185" y="47"/>
                    </a:cubicBezTo>
                    <a:cubicBezTo>
                      <a:pt x="184" y="47"/>
                      <a:pt x="183" y="47"/>
                      <a:pt x="182" y="47"/>
                    </a:cubicBezTo>
                    <a:cubicBezTo>
                      <a:pt x="181" y="47"/>
                      <a:pt x="180" y="47"/>
                      <a:pt x="178" y="47"/>
                    </a:cubicBezTo>
                    <a:cubicBezTo>
                      <a:pt x="177" y="47"/>
                      <a:pt x="176" y="47"/>
                      <a:pt x="176" y="47"/>
                    </a:cubicBezTo>
                    <a:cubicBezTo>
                      <a:pt x="175" y="48"/>
                      <a:pt x="175" y="48"/>
                      <a:pt x="174" y="49"/>
                    </a:cubicBezTo>
                    <a:cubicBezTo>
                      <a:pt x="174" y="51"/>
                      <a:pt x="175" y="52"/>
                      <a:pt x="174" y="54"/>
                    </a:cubicBezTo>
                    <a:cubicBezTo>
                      <a:pt x="174" y="55"/>
                      <a:pt x="175" y="56"/>
                      <a:pt x="174" y="56"/>
                    </a:cubicBezTo>
                    <a:cubicBezTo>
                      <a:pt x="173" y="57"/>
                      <a:pt x="172" y="56"/>
                      <a:pt x="171" y="57"/>
                    </a:cubicBezTo>
                    <a:cubicBezTo>
                      <a:pt x="170" y="57"/>
                      <a:pt x="170" y="58"/>
                      <a:pt x="169" y="58"/>
                    </a:cubicBezTo>
                    <a:cubicBezTo>
                      <a:pt x="168" y="59"/>
                      <a:pt x="168" y="60"/>
                      <a:pt x="167" y="60"/>
                    </a:cubicBezTo>
                    <a:cubicBezTo>
                      <a:pt x="166" y="61"/>
                      <a:pt x="165" y="60"/>
                      <a:pt x="164" y="60"/>
                    </a:cubicBezTo>
                    <a:cubicBezTo>
                      <a:pt x="162" y="60"/>
                      <a:pt x="165" y="59"/>
                      <a:pt x="166" y="58"/>
                    </a:cubicBezTo>
                    <a:cubicBezTo>
                      <a:pt x="166" y="57"/>
                      <a:pt x="167" y="57"/>
                      <a:pt x="167" y="56"/>
                    </a:cubicBezTo>
                    <a:cubicBezTo>
                      <a:pt x="168" y="55"/>
                      <a:pt x="169" y="55"/>
                      <a:pt x="170" y="54"/>
                    </a:cubicBezTo>
                    <a:cubicBezTo>
                      <a:pt x="171" y="52"/>
                      <a:pt x="171" y="51"/>
                      <a:pt x="171" y="50"/>
                    </a:cubicBezTo>
                    <a:cubicBezTo>
                      <a:pt x="172" y="48"/>
                      <a:pt x="172" y="47"/>
                      <a:pt x="173" y="46"/>
                    </a:cubicBezTo>
                    <a:cubicBezTo>
                      <a:pt x="174" y="45"/>
                      <a:pt x="176" y="45"/>
                      <a:pt x="177" y="44"/>
                    </a:cubicBezTo>
                    <a:cubicBezTo>
                      <a:pt x="177" y="43"/>
                      <a:pt x="177" y="43"/>
                      <a:pt x="177" y="43"/>
                    </a:cubicBezTo>
                    <a:cubicBezTo>
                      <a:pt x="178" y="42"/>
                      <a:pt x="178" y="41"/>
                      <a:pt x="178" y="40"/>
                    </a:cubicBezTo>
                    <a:cubicBezTo>
                      <a:pt x="179" y="38"/>
                      <a:pt x="181" y="38"/>
                      <a:pt x="181" y="36"/>
                    </a:cubicBezTo>
                    <a:cubicBezTo>
                      <a:pt x="182" y="35"/>
                      <a:pt x="183" y="34"/>
                      <a:pt x="182" y="32"/>
                    </a:cubicBezTo>
                    <a:cubicBezTo>
                      <a:pt x="181" y="31"/>
                      <a:pt x="180" y="32"/>
                      <a:pt x="179" y="31"/>
                    </a:cubicBezTo>
                    <a:cubicBezTo>
                      <a:pt x="178" y="31"/>
                      <a:pt x="176" y="31"/>
                      <a:pt x="175" y="29"/>
                    </a:cubicBezTo>
                    <a:cubicBezTo>
                      <a:pt x="175" y="28"/>
                      <a:pt x="175" y="27"/>
                      <a:pt x="175" y="26"/>
                    </a:cubicBezTo>
                    <a:cubicBezTo>
                      <a:pt x="175" y="25"/>
                      <a:pt x="175" y="23"/>
                      <a:pt x="175" y="22"/>
                    </a:cubicBezTo>
                    <a:cubicBezTo>
                      <a:pt x="174" y="21"/>
                      <a:pt x="174" y="21"/>
                      <a:pt x="174" y="20"/>
                    </a:cubicBezTo>
                    <a:cubicBezTo>
                      <a:pt x="173" y="19"/>
                      <a:pt x="173" y="19"/>
                      <a:pt x="172" y="18"/>
                    </a:cubicBezTo>
                    <a:cubicBezTo>
                      <a:pt x="171" y="16"/>
                      <a:pt x="172" y="15"/>
                      <a:pt x="171" y="13"/>
                    </a:cubicBezTo>
                    <a:cubicBezTo>
                      <a:pt x="171" y="12"/>
                      <a:pt x="172" y="12"/>
                      <a:pt x="171" y="11"/>
                    </a:cubicBezTo>
                    <a:cubicBezTo>
                      <a:pt x="171" y="10"/>
                      <a:pt x="170" y="10"/>
                      <a:pt x="169" y="10"/>
                    </a:cubicBezTo>
                    <a:cubicBezTo>
                      <a:pt x="168" y="10"/>
                      <a:pt x="168" y="10"/>
                      <a:pt x="168" y="10"/>
                    </a:cubicBezTo>
                    <a:cubicBezTo>
                      <a:pt x="167" y="12"/>
                      <a:pt x="167" y="12"/>
                      <a:pt x="166" y="14"/>
                    </a:cubicBezTo>
                    <a:cubicBezTo>
                      <a:pt x="165" y="15"/>
                      <a:pt x="165" y="16"/>
                      <a:pt x="164" y="17"/>
                    </a:cubicBezTo>
                    <a:cubicBezTo>
                      <a:pt x="163" y="19"/>
                      <a:pt x="163" y="20"/>
                      <a:pt x="162" y="22"/>
                    </a:cubicBezTo>
                    <a:cubicBezTo>
                      <a:pt x="162" y="22"/>
                      <a:pt x="162" y="22"/>
                      <a:pt x="162" y="22"/>
                    </a:cubicBezTo>
                    <a:cubicBezTo>
                      <a:pt x="161" y="23"/>
                      <a:pt x="161" y="24"/>
                      <a:pt x="161" y="25"/>
                    </a:cubicBezTo>
                    <a:cubicBezTo>
                      <a:pt x="160" y="26"/>
                      <a:pt x="159" y="27"/>
                      <a:pt x="157" y="27"/>
                    </a:cubicBezTo>
                    <a:cubicBezTo>
                      <a:pt x="156" y="28"/>
                      <a:pt x="155" y="27"/>
                      <a:pt x="153" y="27"/>
                    </a:cubicBezTo>
                    <a:cubicBezTo>
                      <a:pt x="152" y="27"/>
                      <a:pt x="151" y="27"/>
                      <a:pt x="150" y="28"/>
                    </a:cubicBezTo>
                    <a:cubicBezTo>
                      <a:pt x="149" y="28"/>
                      <a:pt x="149" y="28"/>
                      <a:pt x="147" y="28"/>
                    </a:cubicBezTo>
                    <a:cubicBezTo>
                      <a:pt x="146" y="28"/>
                      <a:pt x="146" y="27"/>
                      <a:pt x="145" y="27"/>
                    </a:cubicBezTo>
                    <a:cubicBezTo>
                      <a:pt x="144" y="26"/>
                      <a:pt x="144" y="25"/>
                      <a:pt x="143" y="25"/>
                    </a:cubicBezTo>
                    <a:cubicBezTo>
                      <a:pt x="141" y="25"/>
                      <a:pt x="140" y="24"/>
                      <a:pt x="139" y="24"/>
                    </a:cubicBezTo>
                    <a:cubicBezTo>
                      <a:pt x="138" y="25"/>
                      <a:pt x="138" y="26"/>
                      <a:pt x="137" y="27"/>
                    </a:cubicBezTo>
                    <a:cubicBezTo>
                      <a:pt x="136" y="27"/>
                      <a:pt x="135" y="27"/>
                      <a:pt x="135" y="27"/>
                    </a:cubicBezTo>
                    <a:cubicBezTo>
                      <a:pt x="134" y="28"/>
                      <a:pt x="134" y="29"/>
                      <a:pt x="134" y="30"/>
                    </a:cubicBezTo>
                    <a:cubicBezTo>
                      <a:pt x="133" y="31"/>
                      <a:pt x="132" y="31"/>
                      <a:pt x="131" y="31"/>
                    </a:cubicBezTo>
                    <a:cubicBezTo>
                      <a:pt x="132" y="31"/>
                      <a:pt x="132" y="31"/>
                      <a:pt x="132" y="31"/>
                    </a:cubicBezTo>
                    <a:cubicBezTo>
                      <a:pt x="130" y="30"/>
                      <a:pt x="129" y="29"/>
                      <a:pt x="127" y="29"/>
                    </a:cubicBezTo>
                    <a:cubicBezTo>
                      <a:pt x="126" y="29"/>
                      <a:pt x="125" y="30"/>
                      <a:pt x="124" y="31"/>
                    </a:cubicBezTo>
                    <a:cubicBezTo>
                      <a:pt x="123" y="32"/>
                      <a:pt x="122" y="33"/>
                      <a:pt x="121" y="33"/>
                    </a:cubicBezTo>
                    <a:cubicBezTo>
                      <a:pt x="119" y="34"/>
                      <a:pt x="118" y="33"/>
                      <a:pt x="117" y="34"/>
                    </a:cubicBezTo>
                    <a:cubicBezTo>
                      <a:pt x="115" y="34"/>
                      <a:pt x="116" y="36"/>
                      <a:pt x="114" y="36"/>
                    </a:cubicBezTo>
                    <a:cubicBezTo>
                      <a:pt x="114" y="36"/>
                      <a:pt x="113" y="35"/>
                      <a:pt x="112" y="35"/>
                    </a:cubicBezTo>
                    <a:cubicBezTo>
                      <a:pt x="111" y="34"/>
                      <a:pt x="110" y="34"/>
                      <a:pt x="109" y="34"/>
                    </a:cubicBezTo>
                    <a:cubicBezTo>
                      <a:pt x="108" y="33"/>
                      <a:pt x="107" y="32"/>
                      <a:pt x="107" y="30"/>
                    </a:cubicBezTo>
                    <a:cubicBezTo>
                      <a:pt x="106" y="29"/>
                      <a:pt x="107" y="27"/>
                      <a:pt x="106" y="26"/>
                    </a:cubicBezTo>
                    <a:cubicBezTo>
                      <a:pt x="106" y="26"/>
                      <a:pt x="105" y="26"/>
                      <a:pt x="104" y="25"/>
                    </a:cubicBezTo>
                    <a:cubicBezTo>
                      <a:pt x="103" y="24"/>
                      <a:pt x="104" y="23"/>
                      <a:pt x="104" y="22"/>
                    </a:cubicBezTo>
                    <a:cubicBezTo>
                      <a:pt x="105" y="22"/>
                      <a:pt x="105" y="21"/>
                      <a:pt x="105" y="21"/>
                    </a:cubicBezTo>
                    <a:cubicBezTo>
                      <a:pt x="105" y="19"/>
                      <a:pt x="104" y="18"/>
                      <a:pt x="105" y="17"/>
                    </a:cubicBezTo>
                    <a:cubicBezTo>
                      <a:pt x="106" y="16"/>
                      <a:pt x="106" y="15"/>
                      <a:pt x="107" y="15"/>
                    </a:cubicBezTo>
                    <a:cubicBezTo>
                      <a:pt x="107" y="14"/>
                      <a:pt x="109" y="13"/>
                      <a:pt x="109" y="12"/>
                    </a:cubicBezTo>
                    <a:cubicBezTo>
                      <a:pt x="108" y="11"/>
                      <a:pt x="107" y="11"/>
                      <a:pt x="106" y="10"/>
                    </a:cubicBezTo>
                    <a:cubicBezTo>
                      <a:pt x="105" y="9"/>
                      <a:pt x="104" y="8"/>
                      <a:pt x="104" y="7"/>
                    </a:cubicBezTo>
                    <a:cubicBezTo>
                      <a:pt x="104" y="6"/>
                      <a:pt x="104" y="5"/>
                      <a:pt x="104" y="3"/>
                    </a:cubicBezTo>
                    <a:cubicBezTo>
                      <a:pt x="104" y="3"/>
                      <a:pt x="104" y="2"/>
                      <a:pt x="104" y="1"/>
                    </a:cubicBezTo>
                    <a:cubicBezTo>
                      <a:pt x="103" y="0"/>
                      <a:pt x="101" y="2"/>
                      <a:pt x="100" y="2"/>
                    </a:cubicBezTo>
                    <a:cubicBezTo>
                      <a:pt x="100" y="3"/>
                      <a:pt x="100" y="3"/>
                      <a:pt x="100" y="3"/>
                    </a:cubicBezTo>
                    <a:cubicBezTo>
                      <a:pt x="99" y="4"/>
                      <a:pt x="98" y="5"/>
                      <a:pt x="97" y="6"/>
                    </a:cubicBezTo>
                    <a:cubicBezTo>
                      <a:pt x="96" y="7"/>
                      <a:pt x="96" y="7"/>
                      <a:pt x="95" y="8"/>
                    </a:cubicBezTo>
                    <a:cubicBezTo>
                      <a:pt x="94" y="9"/>
                      <a:pt x="93" y="9"/>
                      <a:pt x="92" y="9"/>
                    </a:cubicBezTo>
                    <a:cubicBezTo>
                      <a:pt x="90" y="10"/>
                      <a:pt x="90" y="10"/>
                      <a:pt x="88" y="11"/>
                    </a:cubicBezTo>
                    <a:cubicBezTo>
                      <a:pt x="87" y="11"/>
                      <a:pt x="86" y="11"/>
                      <a:pt x="86" y="11"/>
                    </a:cubicBezTo>
                    <a:cubicBezTo>
                      <a:pt x="84" y="12"/>
                      <a:pt x="84" y="15"/>
                      <a:pt x="82" y="15"/>
                    </a:cubicBezTo>
                    <a:cubicBezTo>
                      <a:pt x="81" y="15"/>
                      <a:pt x="81" y="13"/>
                      <a:pt x="79" y="13"/>
                    </a:cubicBezTo>
                    <a:cubicBezTo>
                      <a:pt x="79" y="12"/>
                      <a:pt x="78" y="12"/>
                      <a:pt x="77" y="12"/>
                    </a:cubicBezTo>
                    <a:cubicBezTo>
                      <a:pt x="76" y="12"/>
                      <a:pt x="76" y="12"/>
                      <a:pt x="74" y="12"/>
                    </a:cubicBezTo>
                    <a:cubicBezTo>
                      <a:pt x="73" y="11"/>
                      <a:pt x="72" y="11"/>
                      <a:pt x="71" y="11"/>
                    </a:cubicBezTo>
                    <a:cubicBezTo>
                      <a:pt x="70" y="11"/>
                      <a:pt x="69" y="11"/>
                      <a:pt x="69" y="11"/>
                    </a:cubicBezTo>
                    <a:cubicBezTo>
                      <a:pt x="67" y="12"/>
                      <a:pt x="71" y="14"/>
                      <a:pt x="72" y="16"/>
                    </a:cubicBezTo>
                    <a:cubicBezTo>
                      <a:pt x="72" y="17"/>
                      <a:pt x="72" y="18"/>
                      <a:pt x="72" y="20"/>
                    </a:cubicBezTo>
                    <a:cubicBezTo>
                      <a:pt x="72" y="20"/>
                      <a:pt x="72" y="21"/>
                      <a:pt x="72" y="22"/>
                    </a:cubicBezTo>
                    <a:cubicBezTo>
                      <a:pt x="72" y="23"/>
                      <a:pt x="72" y="24"/>
                      <a:pt x="72" y="24"/>
                    </a:cubicBezTo>
                    <a:cubicBezTo>
                      <a:pt x="74" y="26"/>
                      <a:pt x="77" y="23"/>
                      <a:pt x="78" y="25"/>
                    </a:cubicBezTo>
                    <a:cubicBezTo>
                      <a:pt x="79" y="27"/>
                      <a:pt x="77" y="28"/>
                      <a:pt x="75" y="30"/>
                    </a:cubicBezTo>
                    <a:cubicBezTo>
                      <a:pt x="74" y="31"/>
                      <a:pt x="73" y="32"/>
                      <a:pt x="72" y="33"/>
                    </a:cubicBezTo>
                    <a:cubicBezTo>
                      <a:pt x="70" y="34"/>
                      <a:pt x="69" y="35"/>
                      <a:pt x="67" y="37"/>
                    </a:cubicBezTo>
                    <a:cubicBezTo>
                      <a:pt x="65" y="38"/>
                      <a:pt x="65" y="39"/>
                      <a:pt x="63" y="40"/>
                    </a:cubicBezTo>
                    <a:cubicBezTo>
                      <a:pt x="61" y="41"/>
                      <a:pt x="60" y="40"/>
                      <a:pt x="58" y="40"/>
                    </a:cubicBezTo>
                    <a:cubicBezTo>
                      <a:pt x="56" y="40"/>
                      <a:pt x="55" y="39"/>
                      <a:pt x="54" y="38"/>
                    </a:cubicBezTo>
                    <a:cubicBezTo>
                      <a:pt x="52" y="38"/>
                      <a:pt x="51" y="38"/>
                      <a:pt x="50" y="37"/>
                    </a:cubicBezTo>
                    <a:cubicBezTo>
                      <a:pt x="49" y="36"/>
                      <a:pt x="50" y="35"/>
                      <a:pt x="49" y="34"/>
                    </a:cubicBezTo>
                    <a:cubicBezTo>
                      <a:pt x="49" y="32"/>
                      <a:pt x="49" y="30"/>
                      <a:pt x="47" y="29"/>
                    </a:cubicBezTo>
                    <a:cubicBezTo>
                      <a:pt x="46" y="29"/>
                      <a:pt x="45" y="30"/>
                      <a:pt x="44" y="31"/>
                    </a:cubicBezTo>
                    <a:cubicBezTo>
                      <a:pt x="38" y="32"/>
                      <a:pt x="38" y="32"/>
                      <a:pt x="38" y="32"/>
                    </a:cubicBezTo>
                    <a:cubicBezTo>
                      <a:pt x="35" y="31"/>
                      <a:pt x="34" y="30"/>
                      <a:pt x="32" y="31"/>
                    </a:cubicBezTo>
                    <a:cubicBezTo>
                      <a:pt x="31" y="31"/>
                      <a:pt x="31" y="32"/>
                      <a:pt x="30" y="32"/>
                    </a:cubicBezTo>
                    <a:cubicBezTo>
                      <a:pt x="29" y="34"/>
                      <a:pt x="28" y="35"/>
                      <a:pt x="29" y="37"/>
                    </a:cubicBezTo>
                    <a:cubicBezTo>
                      <a:pt x="30" y="38"/>
                      <a:pt x="32" y="37"/>
                      <a:pt x="32" y="38"/>
                    </a:cubicBezTo>
                    <a:cubicBezTo>
                      <a:pt x="33" y="39"/>
                      <a:pt x="33" y="40"/>
                      <a:pt x="33" y="41"/>
                    </a:cubicBezTo>
                    <a:cubicBezTo>
                      <a:pt x="32" y="42"/>
                      <a:pt x="30" y="41"/>
                      <a:pt x="29" y="41"/>
                    </a:cubicBezTo>
                    <a:cubicBezTo>
                      <a:pt x="28" y="42"/>
                      <a:pt x="27" y="42"/>
                      <a:pt x="27" y="43"/>
                    </a:cubicBezTo>
                    <a:cubicBezTo>
                      <a:pt x="27" y="43"/>
                      <a:pt x="27" y="43"/>
                      <a:pt x="27" y="43"/>
                    </a:cubicBezTo>
                    <a:cubicBezTo>
                      <a:pt x="26" y="45"/>
                      <a:pt x="26" y="46"/>
                      <a:pt x="27" y="47"/>
                    </a:cubicBezTo>
                    <a:cubicBezTo>
                      <a:pt x="27" y="49"/>
                      <a:pt x="28" y="49"/>
                      <a:pt x="29" y="50"/>
                    </a:cubicBezTo>
                    <a:cubicBezTo>
                      <a:pt x="30" y="52"/>
                      <a:pt x="30" y="54"/>
                      <a:pt x="31" y="56"/>
                    </a:cubicBezTo>
                    <a:cubicBezTo>
                      <a:pt x="31" y="58"/>
                      <a:pt x="31" y="59"/>
                      <a:pt x="31" y="61"/>
                    </a:cubicBezTo>
                    <a:cubicBezTo>
                      <a:pt x="31" y="63"/>
                      <a:pt x="32" y="65"/>
                      <a:pt x="31" y="67"/>
                    </a:cubicBezTo>
                    <a:cubicBezTo>
                      <a:pt x="31" y="69"/>
                      <a:pt x="30" y="69"/>
                      <a:pt x="30" y="71"/>
                    </a:cubicBezTo>
                    <a:cubicBezTo>
                      <a:pt x="30" y="73"/>
                      <a:pt x="30" y="74"/>
                      <a:pt x="29" y="76"/>
                    </a:cubicBezTo>
                    <a:cubicBezTo>
                      <a:pt x="29" y="77"/>
                      <a:pt x="28" y="78"/>
                      <a:pt x="28" y="80"/>
                    </a:cubicBezTo>
                    <a:cubicBezTo>
                      <a:pt x="28" y="81"/>
                      <a:pt x="29" y="81"/>
                      <a:pt x="29" y="82"/>
                    </a:cubicBezTo>
                    <a:cubicBezTo>
                      <a:pt x="28" y="83"/>
                      <a:pt x="27" y="82"/>
                      <a:pt x="25" y="82"/>
                    </a:cubicBezTo>
                    <a:cubicBezTo>
                      <a:pt x="25" y="82"/>
                      <a:pt x="24" y="82"/>
                      <a:pt x="24" y="82"/>
                    </a:cubicBezTo>
                    <a:cubicBezTo>
                      <a:pt x="23" y="82"/>
                      <a:pt x="23" y="82"/>
                      <a:pt x="23" y="82"/>
                    </a:cubicBezTo>
                    <a:cubicBezTo>
                      <a:pt x="22" y="83"/>
                      <a:pt x="22" y="84"/>
                      <a:pt x="22" y="84"/>
                    </a:cubicBezTo>
                    <a:cubicBezTo>
                      <a:pt x="22" y="84"/>
                      <a:pt x="22" y="84"/>
                      <a:pt x="22" y="84"/>
                    </a:cubicBezTo>
                    <a:cubicBezTo>
                      <a:pt x="21" y="85"/>
                      <a:pt x="20" y="85"/>
                      <a:pt x="19" y="84"/>
                    </a:cubicBezTo>
                    <a:cubicBezTo>
                      <a:pt x="19" y="84"/>
                      <a:pt x="19" y="84"/>
                      <a:pt x="18" y="84"/>
                    </a:cubicBezTo>
                    <a:cubicBezTo>
                      <a:pt x="17" y="84"/>
                      <a:pt x="16" y="83"/>
                      <a:pt x="15" y="84"/>
                    </a:cubicBezTo>
                    <a:cubicBezTo>
                      <a:pt x="15" y="84"/>
                      <a:pt x="15" y="84"/>
                      <a:pt x="14" y="84"/>
                    </a:cubicBezTo>
                    <a:cubicBezTo>
                      <a:pt x="14" y="85"/>
                      <a:pt x="13" y="86"/>
                      <a:pt x="12" y="86"/>
                    </a:cubicBezTo>
                    <a:cubicBezTo>
                      <a:pt x="12" y="87"/>
                      <a:pt x="11" y="88"/>
                      <a:pt x="10" y="88"/>
                    </a:cubicBezTo>
                    <a:cubicBezTo>
                      <a:pt x="9" y="89"/>
                      <a:pt x="8" y="87"/>
                      <a:pt x="7" y="88"/>
                    </a:cubicBezTo>
                    <a:cubicBezTo>
                      <a:pt x="6" y="89"/>
                      <a:pt x="7" y="90"/>
                      <a:pt x="7" y="92"/>
                    </a:cubicBezTo>
                    <a:cubicBezTo>
                      <a:pt x="7" y="93"/>
                      <a:pt x="6" y="94"/>
                      <a:pt x="6" y="96"/>
                    </a:cubicBezTo>
                    <a:cubicBezTo>
                      <a:pt x="5" y="98"/>
                      <a:pt x="5" y="99"/>
                      <a:pt x="4" y="101"/>
                    </a:cubicBezTo>
                    <a:cubicBezTo>
                      <a:pt x="3" y="102"/>
                      <a:pt x="2" y="102"/>
                      <a:pt x="1" y="103"/>
                    </a:cubicBezTo>
                    <a:cubicBezTo>
                      <a:pt x="0" y="105"/>
                      <a:pt x="1" y="106"/>
                      <a:pt x="0" y="109"/>
                    </a:cubicBezTo>
                    <a:cubicBezTo>
                      <a:pt x="0" y="110"/>
                      <a:pt x="0" y="110"/>
                      <a:pt x="0" y="112"/>
                    </a:cubicBezTo>
                    <a:cubicBezTo>
                      <a:pt x="0" y="113"/>
                      <a:pt x="1" y="113"/>
                      <a:pt x="2" y="115"/>
                    </a:cubicBezTo>
                    <a:cubicBezTo>
                      <a:pt x="3" y="115"/>
                      <a:pt x="3" y="116"/>
                      <a:pt x="3" y="117"/>
                    </a:cubicBezTo>
                    <a:cubicBezTo>
                      <a:pt x="4" y="118"/>
                      <a:pt x="4" y="119"/>
                      <a:pt x="4" y="120"/>
                    </a:cubicBezTo>
                    <a:cubicBezTo>
                      <a:pt x="5" y="121"/>
                      <a:pt x="6" y="122"/>
                      <a:pt x="6" y="123"/>
                    </a:cubicBezTo>
                    <a:cubicBezTo>
                      <a:pt x="7" y="123"/>
                      <a:pt x="7" y="123"/>
                      <a:pt x="7" y="124"/>
                    </a:cubicBezTo>
                    <a:cubicBezTo>
                      <a:pt x="7" y="125"/>
                      <a:pt x="5" y="126"/>
                      <a:pt x="6" y="126"/>
                    </a:cubicBezTo>
                    <a:cubicBezTo>
                      <a:pt x="6" y="127"/>
                      <a:pt x="7" y="127"/>
                      <a:pt x="8" y="127"/>
                    </a:cubicBezTo>
                    <a:cubicBezTo>
                      <a:pt x="10" y="127"/>
                      <a:pt x="10" y="127"/>
                      <a:pt x="11" y="128"/>
                    </a:cubicBezTo>
                    <a:cubicBezTo>
                      <a:pt x="12" y="129"/>
                      <a:pt x="12" y="130"/>
                      <a:pt x="13" y="131"/>
                    </a:cubicBezTo>
                    <a:cubicBezTo>
                      <a:pt x="14" y="132"/>
                      <a:pt x="15" y="132"/>
                      <a:pt x="17" y="132"/>
                    </a:cubicBezTo>
                    <a:cubicBezTo>
                      <a:pt x="18" y="132"/>
                      <a:pt x="19" y="132"/>
                      <a:pt x="20" y="132"/>
                    </a:cubicBezTo>
                    <a:cubicBezTo>
                      <a:pt x="21" y="132"/>
                      <a:pt x="22" y="131"/>
                      <a:pt x="23" y="130"/>
                    </a:cubicBezTo>
                    <a:cubicBezTo>
                      <a:pt x="23" y="130"/>
                      <a:pt x="25" y="129"/>
                      <a:pt x="24" y="133"/>
                    </a:cubicBezTo>
                    <a:cubicBezTo>
                      <a:pt x="24" y="134"/>
                      <a:pt x="25" y="135"/>
                      <a:pt x="25" y="137"/>
                    </a:cubicBezTo>
                    <a:cubicBezTo>
                      <a:pt x="25" y="139"/>
                      <a:pt x="23" y="140"/>
                      <a:pt x="24" y="141"/>
                    </a:cubicBezTo>
                    <a:cubicBezTo>
                      <a:pt x="25" y="142"/>
                      <a:pt x="27" y="141"/>
                      <a:pt x="28" y="141"/>
                    </a:cubicBezTo>
                    <a:cubicBezTo>
                      <a:pt x="29" y="141"/>
                      <a:pt x="30" y="141"/>
                      <a:pt x="31" y="141"/>
                    </a:cubicBezTo>
                    <a:cubicBezTo>
                      <a:pt x="32" y="141"/>
                      <a:pt x="32" y="141"/>
                      <a:pt x="34" y="141"/>
                    </a:cubicBezTo>
                    <a:cubicBezTo>
                      <a:pt x="33" y="141"/>
                      <a:pt x="33" y="141"/>
                      <a:pt x="33" y="141"/>
                    </a:cubicBezTo>
                    <a:cubicBezTo>
                      <a:pt x="35" y="142"/>
                      <a:pt x="36" y="142"/>
                      <a:pt x="38" y="142"/>
                    </a:cubicBezTo>
                    <a:cubicBezTo>
                      <a:pt x="40" y="142"/>
                      <a:pt x="41" y="143"/>
                      <a:pt x="43" y="142"/>
                    </a:cubicBezTo>
                    <a:cubicBezTo>
                      <a:pt x="44" y="141"/>
                      <a:pt x="44" y="141"/>
                      <a:pt x="45" y="140"/>
                    </a:cubicBezTo>
                    <a:cubicBezTo>
                      <a:pt x="46" y="139"/>
                      <a:pt x="46" y="139"/>
                      <a:pt x="46" y="138"/>
                    </a:cubicBezTo>
                    <a:cubicBezTo>
                      <a:pt x="48" y="137"/>
                      <a:pt x="49" y="138"/>
                      <a:pt x="50" y="137"/>
                    </a:cubicBezTo>
                    <a:cubicBezTo>
                      <a:pt x="51" y="137"/>
                      <a:pt x="51" y="137"/>
                      <a:pt x="52" y="136"/>
                    </a:cubicBezTo>
                    <a:cubicBezTo>
                      <a:pt x="53" y="135"/>
                      <a:pt x="53" y="134"/>
                      <a:pt x="54" y="133"/>
                    </a:cubicBezTo>
                    <a:cubicBezTo>
                      <a:pt x="56" y="132"/>
                      <a:pt x="56" y="132"/>
                      <a:pt x="58" y="132"/>
                    </a:cubicBezTo>
                    <a:cubicBezTo>
                      <a:pt x="59" y="132"/>
                      <a:pt x="59" y="132"/>
                      <a:pt x="60" y="132"/>
                    </a:cubicBezTo>
                    <a:cubicBezTo>
                      <a:pt x="62" y="132"/>
                      <a:pt x="62" y="131"/>
                      <a:pt x="64" y="131"/>
                    </a:cubicBezTo>
                    <a:cubicBezTo>
                      <a:pt x="64" y="131"/>
                      <a:pt x="65" y="130"/>
                      <a:pt x="65" y="130"/>
                    </a:cubicBezTo>
                    <a:cubicBezTo>
                      <a:pt x="66" y="130"/>
                      <a:pt x="66" y="131"/>
                      <a:pt x="66" y="132"/>
                    </a:cubicBezTo>
                    <a:cubicBezTo>
                      <a:pt x="66" y="134"/>
                      <a:pt x="66" y="134"/>
                      <a:pt x="66" y="136"/>
                    </a:cubicBezTo>
                    <a:cubicBezTo>
                      <a:pt x="66" y="138"/>
                      <a:pt x="66" y="139"/>
                      <a:pt x="66" y="141"/>
                    </a:cubicBezTo>
                    <a:cubicBezTo>
                      <a:pt x="66" y="142"/>
                      <a:pt x="66" y="144"/>
                      <a:pt x="67" y="145"/>
                    </a:cubicBezTo>
                    <a:cubicBezTo>
                      <a:pt x="67" y="147"/>
                      <a:pt x="66" y="148"/>
                      <a:pt x="67" y="150"/>
                    </a:cubicBezTo>
                    <a:cubicBezTo>
                      <a:pt x="68" y="151"/>
                      <a:pt x="70" y="150"/>
                      <a:pt x="71" y="151"/>
                    </a:cubicBezTo>
                    <a:cubicBezTo>
                      <a:pt x="72" y="152"/>
                      <a:pt x="72" y="153"/>
                      <a:pt x="73" y="154"/>
                    </a:cubicBezTo>
                    <a:cubicBezTo>
                      <a:pt x="74" y="154"/>
                      <a:pt x="74" y="155"/>
                      <a:pt x="76" y="155"/>
                    </a:cubicBezTo>
                    <a:cubicBezTo>
                      <a:pt x="77" y="155"/>
                      <a:pt x="77" y="154"/>
                      <a:pt x="78" y="154"/>
                    </a:cubicBezTo>
                    <a:cubicBezTo>
                      <a:pt x="79" y="154"/>
                      <a:pt x="80" y="154"/>
                      <a:pt x="81" y="155"/>
                    </a:cubicBezTo>
                    <a:cubicBezTo>
                      <a:pt x="83" y="155"/>
                      <a:pt x="83" y="156"/>
                      <a:pt x="84" y="157"/>
                    </a:cubicBezTo>
                    <a:cubicBezTo>
                      <a:pt x="86" y="158"/>
                      <a:pt x="87" y="158"/>
                      <a:pt x="89" y="159"/>
                    </a:cubicBezTo>
                    <a:cubicBezTo>
                      <a:pt x="90" y="160"/>
                      <a:pt x="91" y="160"/>
                      <a:pt x="92" y="161"/>
                    </a:cubicBezTo>
                    <a:cubicBezTo>
                      <a:pt x="93" y="162"/>
                      <a:pt x="93" y="163"/>
                      <a:pt x="94" y="163"/>
                    </a:cubicBezTo>
                    <a:cubicBezTo>
                      <a:pt x="95" y="164"/>
                      <a:pt x="96" y="163"/>
                      <a:pt x="98" y="163"/>
                    </a:cubicBezTo>
                    <a:cubicBezTo>
                      <a:pt x="99" y="164"/>
                      <a:pt x="100" y="164"/>
                      <a:pt x="101" y="164"/>
                    </a:cubicBezTo>
                    <a:cubicBezTo>
                      <a:pt x="102" y="165"/>
                      <a:pt x="103" y="165"/>
                      <a:pt x="103" y="167"/>
                    </a:cubicBezTo>
                    <a:cubicBezTo>
                      <a:pt x="103" y="167"/>
                      <a:pt x="104" y="167"/>
                      <a:pt x="104" y="167"/>
                    </a:cubicBezTo>
                    <a:cubicBezTo>
                      <a:pt x="104" y="168"/>
                      <a:pt x="104" y="169"/>
                      <a:pt x="104" y="170"/>
                    </a:cubicBezTo>
                    <a:cubicBezTo>
                      <a:pt x="104" y="171"/>
                      <a:pt x="105" y="171"/>
                      <a:pt x="105" y="172"/>
                    </a:cubicBezTo>
                    <a:cubicBezTo>
                      <a:pt x="105" y="174"/>
                      <a:pt x="103" y="176"/>
                      <a:pt x="104" y="178"/>
                    </a:cubicBezTo>
                    <a:cubicBezTo>
                      <a:pt x="105" y="179"/>
                      <a:pt x="106" y="179"/>
                      <a:pt x="107" y="180"/>
                    </a:cubicBezTo>
                    <a:cubicBezTo>
                      <a:pt x="108" y="181"/>
                      <a:pt x="108" y="182"/>
                      <a:pt x="108" y="183"/>
                    </a:cubicBezTo>
                    <a:cubicBezTo>
                      <a:pt x="108" y="185"/>
                      <a:pt x="108" y="185"/>
                      <a:pt x="108" y="186"/>
                    </a:cubicBezTo>
                    <a:cubicBezTo>
                      <a:pt x="111" y="188"/>
                      <a:pt x="111" y="188"/>
                      <a:pt x="111" y="188"/>
                    </a:cubicBezTo>
                    <a:cubicBezTo>
                      <a:pt x="114" y="188"/>
                      <a:pt x="116" y="188"/>
                      <a:pt x="119" y="188"/>
                    </a:cubicBezTo>
                    <a:cubicBezTo>
                      <a:pt x="120" y="188"/>
                      <a:pt x="121" y="188"/>
                      <a:pt x="121" y="189"/>
                    </a:cubicBezTo>
                    <a:cubicBezTo>
                      <a:pt x="122" y="190"/>
                      <a:pt x="121" y="190"/>
                      <a:pt x="121" y="192"/>
                    </a:cubicBezTo>
                    <a:cubicBezTo>
                      <a:pt x="121" y="193"/>
                      <a:pt x="121" y="194"/>
                      <a:pt x="121" y="195"/>
                    </a:cubicBezTo>
                    <a:cubicBezTo>
                      <a:pt x="123" y="197"/>
                      <a:pt x="125" y="196"/>
                      <a:pt x="126" y="197"/>
                    </a:cubicBezTo>
                    <a:cubicBezTo>
                      <a:pt x="127" y="198"/>
                      <a:pt x="126" y="199"/>
                      <a:pt x="127" y="200"/>
                    </a:cubicBezTo>
                    <a:cubicBezTo>
                      <a:pt x="128" y="201"/>
                      <a:pt x="128" y="201"/>
                      <a:pt x="129" y="202"/>
                    </a:cubicBezTo>
                    <a:cubicBezTo>
                      <a:pt x="129" y="203"/>
                      <a:pt x="128" y="204"/>
                      <a:pt x="128" y="206"/>
                    </a:cubicBezTo>
                    <a:cubicBezTo>
                      <a:pt x="128" y="208"/>
                      <a:pt x="128" y="209"/>
                      <a:pt x="128" y="212"/>
                    </a:cubicBezTo>
                    <a:cubicBezTo>
                      <a:pt x="127" y="214"/>
                      <a:pt x="126" y="215"/>
                      <a:pt x="126" y="217"/>
                    </a:cubicBezTo>
                    <a:cubicBezTo>
                      <a:pt x="127" y="218"/>
                      <a:pt x="128" y="218"/>
                      <a:pt x="128" y="219"/>
                    </a:cubicBezTo>
                    <a:cubicBezTo>
                      <a:pt x="127" y="220"/>
                      <a:pt x="126" y="219"/>
                      <a:pt x="125" y="219"/>
                    </a:cubicBezTo>
                    <a:cubicBezTo>
                      <a:pt x="125" y="220"/>
                      <a:pt x="125" y="220"/>
                      <a:pt x="125" y="220"/>
                    </a:cubicBezTo>
                    <a:cubicBezTo>
                      <a:pt x="126" y="223"/>
                      <a:pt x="127" y="224"/>
                      <a:pt x="126" y="226"/>
                    </a:cubicBezTo>
                    <a:cubicBezTo>
                      <a:pt x="126" y="228"/>
                      <a:pt x="125" y="228"/>
                      <a:pt x="125" y="229"/>
                    </a:cubicBezTo>
                    <a:cubicBezTo>
                      <a:pt x="125" y="230"/>
                      <a:pt x="126" y="231"/>
                      <a:pt x="127" y="232"/>
                    </a:cubicBezTo>
                    <a:cubicBezTo>
                      <a:pt x="127" y="233"/>
                      <a:pt x="128" y="233"/>
                      <a:pt x="128" y="234"/>
                    </a:cubicBezTo>
                    <a:cubicBezTo>
                      <a:pt x="128" y="235"/>
                      <a:pt x="127" y="235"/>
                      <a:pt x="128" y="236"/>
                    </a:cubicBezTo>
                    <a:cubicBezTo>
                      <a:pt x="128" y="238"/>
                      <a:pt x="130" y="237"/>
                      <a:pt x="132" y="237"/>
                    </a:cubicBezTo>
                    <a:cubicBezTo>
                      <a:pt x="133" y="237"/>
                      <a:pt x="134" y="237"/>
                      <a:pt x="135" y="237"/>
                    </a:cubicBezTo>
                    <a:cubicBezTo>
                      <a:pt x="136" y="237"/>
                      <a:pt x="137" y="237"/>
                      <a:pt x="139" y="237"/>
                    </a:cubicBezTo>
                    <a:cubicBezTo>
                      <a:pt x="140" y="237"/>
                      <a:pt x="140" y="237"/>
                      <a:pt x="141" y="238"/>
                    </a:cubicBezTo>
                    <a:cubicBezTo>
                      <a:pt x="143" y="238"/>
                      <a:pt x="144" y="237"/>
                      <a:pt x="145" y="238"/>
                    </a:cubicBezTo>
                    <a:cubicBezTo>
                      <a:pt x="146" y="240"/>
                      <a:pt x="146" y="241"/>
                      <a:pt x="146" y="243"/>
                    </a:cubicBezTo>
                    <a:cubicBezTo>
                      <a:pt x="146" y="244"/>
                      <a:pt x="146" y="245"/>
                      <a:pt x="146" y="247"/>
                    </a:cubicBezTo>
                    <a:cubicBezTo>
                      <a:pt x="146" y="248"/>
                      <a:pt x="146" y="249"/>
                      <a:pt x="146" y="250"/>
                    </a:cubicBezTo>
                    <a:cubicBezTo>
                      <a:pt x="146" y="251"/>
                      <a:pt x="146" y="251"/>
                      <a:pt x="147" y="252"/>
                    </a:cubicBezTo>
                    <a:cubicBezTo>
                      <a:pt x="148" y="253"/>
                      <a:pt x="149" y="253"/>
                      <a:pt x="150" y="253"/>
                    </a:cubicBezTo>
                    <a:cubicBezTo>
                      <a:pt x="151" y="253"/>
                      <a:pt x="152" y="252"/>
                      <a:pt x="153" y="252"/>
                    </a:cubicBezTo>
                    <a:cubicBezTo>
                      <a:pt x="154" y="252"/>
                      <a:pt x="155" y="252"/>
                      <a:pt x="155" y="252"/>
                    </a:cubicBezTo>
                    <a:cubicBezTo>
                      <a:pt x="157" y="253"/>
                      <a:pt x="156" y="255"/>
                      <a:pt x="157" y="256"/>
                    </a:cubicBezTo>
                    <a:cubicBezTo>
                      <a:pt x="157" y="258"/>
                      <a:pt x="157" y="259"/>
                      <a:pt x="157" y="260"/>
                    </a:cubicBezTo>
                    <a:cubicBezTo>
                      <a:pt x="157" y="262"/>
                      <a:pt x="156" y="263"/>
                      <a:pt x="155" y="264"/>
                    </a:cubicBezTo>
                    <a:cubicBezTo>
                      <a:pt x="155" y="266"/>
                      <a:pt x="155" y="267"/>
                      <a:pt x="155" y="268"/>
                    </a:cubicBezTo>
                    <a:cubicBezTo>
                      <a:pt x="157" y="267"/>
                      <a:pt x="157" y="267"/>
                      <a:pt x="157" y="267"/>
                    </a:cubicBezTo>
                    <a:cubicBezTo>
                      <a:pt x="158" y="267"/>
                      <a:pt x="159" y="267"/>
                      <a:pt x="160" y="268"/>
                    </a:cubicBezTo>
                    <a:cubicBezTo>
                      <a:pt x="161" y="268"/>
                      <a:pt x="162" y="268"/>
                      <a:pt x="162" y="269"/>
                    </a:cubicBezTo>
                    <a:cubicBezTo>
                      <a:pt x="163" y="270"/>
                      <a:pt x="163" y="271"/>
                      <a:pt x="163" y="272"/>
                    </a:cubicBezTo>
                    <a:cubicBezTo>
                      <a:pt x="163" y="274"/>
                      <a:pt x="163" y="275"/>
                      <a:pt x="163" y="277"/>
                    </a:cubicBezTo>
                    <a:cubicBezTo>
                      <a:pt x="163" y="278"/>
                      <a:pt x="163" y="279"/>
                      <a:pt x="163" y="280"/>
                    </a:cubicBezTo>
                    <a:cubicBezTo>
                      <a:pt x="162" y="281"/>
                      <a:pt x="161" y="282"/>
                      <a:pt x="159" y="282"/>
                    </a:cubicBezTo>
                    <a:cubicBezTo>
                      <a:pt x="158" y="283"/>
                      <a:pt x="158" y="282"/>
                      <a:pt x="157" y="283"/>
                    </a:cubicBezTo>
                    <a:cubicBezTo>
                      <a:pt x="156" y="283"/>
                      <a:pt x="156" y="284"/>
                      <a:pt x="156" y="285"/>
                    </a:cubicBezTo>
                    <a:cubicBezTo>
                      <a:pt x="155" y="286"/>
                      <a:pt x="154" y="286"/>
                      <a:pt x="154" y="287"/>
                    </a:cubicBezTo>
                    <a:cubicBezTo>
                      <a:pt x="153" y="288"/>
                      <a:pt x="152" y="288"/>
                      <a:pt x="152" y="289"/>
                    </a:cubicBezTo>
                    <a:cubicBezTo>
                      <a:pt x="150" y="290"/>
                      <a:pt x="150" y="291"/>
                      <a:pt x="149" y="292"/>
                    </a:cubicBezTo>
                    <a:cubicBezTo>
                      <a:pt x="149" y="293"/>
                      <a:pt x="148" y="294"/>
                      <a:pt x="147" y="295"/>
                    </a:cubicBezTo>
                    <a:cubicBezTo>
                      <a:pt x="147" y="296"/>
                      <a:pt x="147" y="297"/>
                      <a:pt x="146" y="298"/>
                    </a:cubicBezTo>
                    <a:cubicBezTo>
                      <a:pt x="145" y="299"/>
                      <a:pt x="145" y="299"/>
                      <a:pt x="144" y="300"/>
                    </a:cubicBezTo>
                    <a:cubicBezTo>
                      <a:pt x="142" y="304"/>
                      <a:pt x="142" y="304"/>
                      <a:pt x="142" y="304"/>
                    </a:cubicBezTo>
                    <a:cubicBezTo>
                      <a:pt x="141" y="305"/>
                      <a:pt x="140" y="306"/>
                      <a:pt x="139" y="307"/>
                    </a:cubicBezTo>
                    <a:cubicBezTo>
                      <a:pt x="141" y="308"/>
                      <a:pt x="141" y="308"/>
                      <a:pt x="141" y="308"/>
                    </a:cubicBezTo>
                    <a:cubicBezTo>
                      <a:pt x="143" y="307"/>
                      <a:pt x="143" y="307"/>
                      <a:pt x="144" y="307"/>
                    </a:cubicBezTo>
                    <a:cubicBezTo>
                      <a:pt x="145" y="307"/>
                      <a:pt x="146" y="307"/>
                      <a:pt x="147" y="307"/>
                    </a:cubicBezTo>
                    <a:cubicBezTo>
                      <a:pt x="148" y="308"/>
                      <a:pt x="149" y="308"/>
                      <a:pt x="150" y="309"/>
                    </a:cubicBezTo>
                    <a:cubicBezTo>
                      <a:pt x="150" y="309"/>
                      <a:pt x="150" y="310"/>
                      <a:pt x="151" y="312"/>
                    </a:cubicBezTo>
                    <a:cubicBezTo>
                      <a:pt x="151" y="313"/>
                      <a:pt x="151" y="315"/>
                      <a:pt x="152" y="314"/>
                    </a:cubicBezTo>
                    <a:cubicBezTo>
                      <a:pt x="152" y="314"/>
                      <a:pt x="152" y="313"/>
                      <a:pt x="153" y="313"/>
                    </a:cubicBezTo>
                    <a:cubicBezTo>
                      <a:pt x="154" y="312"/>
                      <a:pt x="155" y="312"/>
                      <a:pt x="156" y="312"/>
                    </a:cubicBezTo>
                    <a:cubicBezTo>
                      <a:pt x="157" y="313"/>
                      <a:pt x="157" y="314"/>
                      <a:pt x="158" y="316"/>
                    </a:cubicBezTo>
                    <a:cubicBezTo>
                      <a:pt x="159" y="317"/>
                      <a:pt x="159" y="317"/>
                      <a:pt x="161" y="317"/>
                    </a:cubicBezTo>
                    <a:cubicBezTo>
                      <a:pt x="162" y="318"/>
                      <a:pt x="162" y="318"/>
                      <a:pt x="163" y="319"/>
                    </a:cubicBezTo>
                    <a:cubicBezTo>
                      <a:pt x="164" y="319"/>
                      <a:pt x="165" y="321"/>
                      <a:pt x="166" y="321"/>
                    </a:cubicBezTo>
                    <a:cubicBezTo>
                      <a:pt x="167" y="321"/>
                      <a:pt x="168" y="321"/>
                      <a:pt x="169" y="321"/>
                    </a:cubicBezTo>
                    <a:cubicBezTo>
                      <a:pt x="171" y="322"/>
                      <a:pt x="171" y="324"/>
                      <a:pt x="171" y="326"/>
                    </a:cubicBezTo>
                    <a:cubicBezTo>
                      <a:pt x="172" y="327"/>
                      <a:pt x="172" y="329"/>
                      <a:pt x="173" y="330"/>
                    </a:cubicBezTo>
                    <a:cubicBezTo>
                      <a:pt x="175" y="332"/>
                      <a:pt x="177" y="332"/>
                      <a:pt x="179" y="333"/>
                    </a:cubicBezTo>
                    <a:cubicBezTo>
                      <a:pt x="180" y="332"/>
                      <a:pt x="180" y="332"/>
                      <a:pt x="180" y="332"/>
                    </a:cubicBezTo>
                    <a:cubicBezTo>
                      <a:pt x="180" y="332"/>
                      <a:pt x="180" y="331"/>
                      <a:pt x="181" y="330"/>
                    </a:cubicBezTo>
                    <a:cubicBezTo>
                      <a:pt x="181" y="328"/>
                      <a:pt x="181" y="327"/>
                      <a:pt x="182" y="325"/>
                    </a:cubicBezTo>
                    <a:cubicBezTo>
                      <a:pt x="183" y="323"/>
                      <a:pt x="182" y="322"/>
                      <a:pt x="184" y="321"/>
                    </a:cubicBezTo>
                    <a:cubicBezTo>
                      <a:pt x="185" y="320"/>
                      <a:pt x="186" y="321"/>
                      <a:pt x="187" y="320"/>
                    </a:cubicBezTo>
                    <a:cubicBezTo>
                      <a:pt x="188" y="320"/>
                      <a:pt x="187" y="319"/>
                      <a:pt x="188" y="318"/>
                    </a:cubicBezTo>
                    <a:cubicBezTo>
                      <a:pt x="189" y="317"/>
                      <a:pt x="190" y="316"/>
                      <a:pt x="191" y="315"/>
                    </a:cubicBezTo>
                    <a:cubicBezTo>
                      <a:pt x="192" y="313"/>
                      <a:pt x="191" y="312"/>
                      <a:pt x="192" y="311"/>
                    </a:cubicBezTo>
                    <a:cubicBezTo>
                      <a:pt x="192" y="309"/>
                      <a:pt x="192" y="308"/>
                      <a:pt x="193" y="306"/>
                    </a:cubicBezTo>
                    <a:cubicBezTo>
                      <a:pt x="193" y="304"/>
                      <a:pt x="194" y="304"/>
                      <a:pt x="194" y="302"/>
                    </a:cubicBezTo>
                    <a:cubicBezTo>
                      <a:pt x="195" y="300"/>
                      <a:pt x="196" y="299"/>
                      <a:pt x="197" y="297"/>
                    </a:cubicBezTo>
                    <a:cubicBezTo>
                      <a:pt x="198" y="296"/>
                      <a:pt x="198" y="296"/>
                      <a:pt x="199" y="295"/>
                    </a:cubicBezTo>
                    <a:cubicBezTo>
                      <a:pt x="200" y="293"/>
                      <a:pt x="201" y="292"/>
                      <a:pt x="202" y="290"/>
                    </a:cubicBezTo>
                    <a:cubicBezTo>
                      <a:pt x="203" y="287"/>
                      <a:pt x="202" y="285"/>
                      <a:pt x="202" y="282"/>
                    </a:cubicBezTo>
                    <a:cubicBezTo>
                      <a:pt x="202" y="281"/>
                      <a:pt x="202" y="280"/>
                      <a:pt x="202" y="279"/>
                    </a:cubicBezTo>
                    <a:cubicBezTo>
                      <a:pt x="202" y="277"/>
                      <a:pt x="201" y="277"/>
                      <a:pt x="200" y="275"/>
                    </a:cubicBezTo>
                    <a:cubicBezTo>
                      <a:pt x="199" y="273"/>
                      <a:pt x="199" y="270"/>
                      <a:pt x="200" y="268"/>
                    </a:cubicBezTo>
                    <a:cubicBezTo>
                      <a:pt x="201" y="267"/>
                      <a:pt x="201" y="266"/>
                      <a:pt x="202" y="266"/>
                    </a:cubicBezTo>
                    <a:cubicBezTo>
                      <a:pt x="203" y="265"/>
                      <a:pt x="204" y="264"/>
                      <a:pt x="205" y="263"/>
                    </a:cubicBezTo>
                    <a:cubicBezTo>
                      <a:pt x="206" y="262"/>
                      <a:pt x="206" y="262"/>
                      <a:pt x="207" y="261"/>
                    </a:cubicBezTo>
                    <a:cubicBezTo>
                      <a:pt x="208" y="260"/>
                      <a:pt x="209" y="260"/>
                      <a:pt x="210" y="259"/>
                    </a:cubicBezTo>
                    <a:cubicBezTo>
                      <a:pt x="211" y="258"/>
                      <a:pt x="211" y="256"/>
                      <a:pt x="213" y="255"/>
                    </a:cubicBezTo>
                    <a:cubicBezTo>
                      <a:pt x="214" y="254"/>
                      <a:pt x="215" y="254"/>
                      <a:pt x="216" y="254"/>
                    </a:cubicBezTo>
                    <a:cubicBezTo>
                      <a:pt x="218" y="253"/>
                      <a:pt x="220" y="254"/>
                      <a:pt x="221" y="253"/>
                    </a:cubicBezTo>
                    <a:cubicBezTo>
                      <a:pt x="223" y="252"/>
                      <a:pt x="223" y="251"/>
                      <a:pt x="225" y="250"/>
                    </a:cubicBezTo>
                    <a:cubicBezTo>
                      <a:pt x="225" y="250"/>
                      <a:pt x="225" y="250"/>
                      <a:pt x="225" y="250"/>
                    </a:cubicBezTo>
                    <a:cubicBezTo>
                      <a:pt x="226" y="249"/>
                      <a:pt x="226" y="249"/>
                      <a:pt x="227" y="248"/>
                    </a:cubicBezTo>
                    <a:cubicBezTo>
                      <a:pt x="228" y="247"/>
                      <a:pt x="229" y="247"/>
                      <a:pt x="230" y="246"/>
                    </a:cubicBezTo>
                    <a:cubicBezTo>
                      <a:pt x="231" y="245"/>
                      <a:pt x="232" y="245"/>
                      <a:pt x="233" y="245"/>
                    </a:cubicBezTo>
                    <a:cubicBezTo>
                      <a:pt x="236" y="245"/>
                      <a:pt x="238" y="245"/>
                      <a:pt x="240" y="245"/>
                    </a:cubicBezTo>
                    <a:cubicBezTo>
                      <a:pt x="242" y="245"/>
                      <a:pt x="244" y="246"/>
                      <a:pt x="246" y="245"/>
                    </a:cubicBezTo>
                    <a:cubicBezTo>
                      <a:pt x="246" y="244"/>
                      <a:pt x="247" y="243"/>
                      <a:pt x="247" y="243"/>
                    </a:cubicBezTo>
                    <a:cubicBezTo>
                      <a:pt x="248" y="242"/>
                      <a:pt x="248" y="241"/>
                      <a:pt x="248" y="241"/>
                    </a:cubicBezTo>
                    <a:cubicBezTo>
                      <a:pt x="249" y="240"/>
                      <a:pt x="250" y="239"/>
                      <a:pt x="251" y="238"/>
                    </a:cubicBezTo>
                    <a:cubicBezTo>
                      <a:pt x="252" y="237"/>
                      <a:pt x="253" y="237"/>
                      <a:pt x="253" y="236"/>
                    </a:cubicBezTo>
                    <a:cubicBezTo>
                      <a:pt x="254" y="235"/>
                      <a:pt x="254" y="234"/>
                      <a:pt x="254" y="232"/>
                    </a:cubicBezTo>
                    <a:cubicBezTo>
                      <a:pt x="254" y="230"/>
                      <a:pt x="253" y="228"/>
                      <a:pt x="255" y="227"/>
                    </a:cubicBezTo>
                    <a:cubicBezTo>
                      <a:pt x="256" y="226"/>
                      <a:pt x="257" y="227"/>
                      <a:pt x="257" y="226"/>
                    </a:cubicBezTo>
                    <a:cubicBezTo>
                      <a:pt x="258" y="225"/>
                      <a:pt x="258" y="225"/>
                      <a:pt x="259" y="224"/>
                    </a:cubicBezTo>
                    <a:cubicBezTo>
                      <a:pt x="260" y="222"/>
                      <a:pt x="258" y="221"/>
                      <a:pt x="259" y="219"/>
                    </a:cubicBezTo>
                    <a:cubicBezTo>
                      <a:pt x="259" y="219"/>
                      <a:pt x="260" y="218"/>
                      <a:pt x="261" y="218"/>
                    </a:cubicBezTo>
                    <a:cubicBezTo>
                      <a:pt x="262" y="217"/>
                      <a:pt x="262" y="217"/>
                      <a:pt x="263" y="216"/>
                    </a:cubicBezTo>
                    <a:cubicBezTo>
                      <a:pt x="266" y="214"/>
                      <a:pt x="263" y="211"/>
                      <a:pt x="263" y="207"/>
                    </a:cubicBezTo>
                    <a:cubicBezTo>
                      <a:pt x="263" y="205"/>
                      <a:pt x="263" y="204"/>
                      <a:pt x="264" y="202"/>
                    </a:cubicBezTo>
                    <a:cubicBezTo>
                      <a:pt x="264" y="201"/>
                      <a:pt x="266" y="201"/>
                      <a:pt x="266" y="199"/>
                    </a:cubicBezTo>
                    <a:cubicBezTo>
                      <a:pt x="267" y="198"/>
                      <a:pt x="265" y="197"/>
                      <a:pt x="265" y="195"/>
                    </a:cubicBezTo>
                    <a:cubicBezTo>
                      <a:pt x="265" y="193"/>
                      <a:pt x="265" y="192"/>
                      <a:pt x="266" y="191"/>
                    </a:cubicBezTo>
                    <a:cubicBezTo>
                      <a:pt x="266" y="190"/>
                      <a:pt x="267" y="190"/>
                      <a:pt x="267" y="189"/>
                    </a:cubicBezTo>
                    <a:cubicBezTo>
                      <a:pt x="269" y="187"/>
                      <a:pt x="267" y="185"/>
                      <a:pt x="266" y="182"/>
                    </a:cubicBezTo>
                    <a:cubicBezTo>
                      <a:pt x="266" y="181"/>
                      <a:pt x="266" y="180"/>
                      <a:pt x="266" y="178"/>
                    </a:cubicBezTo>
                    <a:cubicBezTo>
                      <a:pt x="266" y="177"/>
                      <a:pt x="266" y="176"/>
                      <a:pt x="266" y="174"/>
                    </a:cubicBezTo>
                    <a:cubicBezTo>
                      <a:pt x="265" y="172"/>
                      <a:pt x="264" y="172"/>
                      <a:pt x="264" y="170"/>
                    </a:cubicBezTo>
                    <a:cubicBezTo>
                      <a:pt x="264" y="169"/>
                      <a:pt x="265" y="168"/>
                      <a:pt x="266" y="167"/>
                    </a:cubicBezTo>
                    <a:cubicBezTo>
                      <a:pt x="266" y="167"/>
                      <a:pt x="266" y="167"/>
                      <a:pt x="266" y="166"/>
                    </a:cubicBezTo>
                    <a:cubicBezTo>
                      <a:pt x="266" y="165"/>
                      <a:pt x="265" y="164"/>
                      <a:pt x="265" y="162"/>
                    </a:cubicBezTo>
                    <a:cubicBezTo>
                      <a:pt x="265" y="161"/>
                      <a:pt x="265" y="160"/>
                      <a:pt x="266" y="158"/>
                    </a:cubicBezTo>
                    <a:cubicBezTo>
                      <a:pt x="267" y="158"/>
                      <a:pt x="268" y="157"/>
                      <a:pt x="269" y="157"/>
                    </a:cubicBezTo>
                    <a:cubicBezTo>
                      <a:pt x="270" y="156"/>
                      <a:pt x="271" y="157"/>
                      <a:pt x="272" y="156"/>
                    </a:cubicBezTo>
                    <a:cubicBezTo>
                      <a:pt x="273" y="155"/>
                      <a:pt x="273" y="154"/>
                      <a:pt x="273" y="153"/>
                    </a:cubicBezTo>
                    <a:cubicBezTo>
                      <a:pt x="274" y="152"/>
                      <a:pt x="274" y="151"/>
                      <a:pt x="275" y="151"/>
                    </a:cubicBezTo>
                    <a:cubicBezTo>
                      <a:pt x="276" y="149"/>
                      <a:pt x="276" y="148"/>
                      <a:pt x="277" y="147"/>
                    </a:cubicBezTo>
                    <a:cubicBezTo>
                      <a:pt x="278" y="144"/>
                      <a:pt x="278" y="143"/>
                      <a:pt x="279" y="141"/>
                    </a:cubicBezTo>
                    <a:cubicBezTo>
                      <a:pt x="280" y="140"/>
                      <a:pt x="280" y="139"/>
                      <a:pt x="280" y="139"/>
                    </a:cubicBezTo>
                    <a:cubicBezTo>
                      <a:pt x="281" y="138"/>
                      <a:pt x="282" y="139"/>
                      <a:pt x="283" y="138"/>
                    </a:cubicBezTo>
                    <a:cubicBezTo>
                      <a:pt x="284" y="138"/>
                      <a:pt x="284" y="137"/>
                      <a:pt x="285" y="135"/>
                    </a:cubicBezTo>
                    <a:cubicBezTo>
                      <a:pt x="286" y="134"/>
                      <a:pt x="287" y="133"/>
                      <a:pt x="288" y="131"/>
                    </a:cubicBezTo>
                    <a:cubicBezTo>
                      <a:pt x="289" y="129"/>
                      <a:pt x="290" y="129"/>
                      <a:pt x="291" y="127"/>
                    </a:cubicBezTo>
                    <a:cubicBezTo>
                      <a:pt x="292" y="126"/>
                      <a:pt x="293" y="126"/>
                      <a:pt x="293" y="125"/>
                    </a:cubicBezTo>
                    <a:cubicBezTo>
                      <a:pt x="294" y="124"/>
                      <a:pt x="293" y="123"/>
                      <a:pt x="293" y="121"/>
                    </a:cubicBezTo>
                    <a:cubicBezTo>
                      <a:pt x="293" y="119"/>
                      <a:pt x="293" y="118"/>
                      <a:pt x="294" y="117"/>
                    </a:cubicBezTo>
                    <a:cubicBezTo>
                      <a:pt x="294" y="115"/>
                      <a:pt x="294" y="114"/>
                      <a:pt x="295" y="113"/>
                    </a:cubicBezTo>
                    <a:cubicBezTo>
                      <a:pt x="295" y="111"/>
                      <a:pt x="296" y="110"/>
                      <a:pt x="296" y="107"/>
                    </a:cubicBezTo>
                    <a:cubicBezTo>
                      <a:pt x="296" y="106"/>
                      <a:pt x="295" y="105"/>
                      <a:pt x="295" y="103"/>
                    </a:cubicBezTo>
                    <a:cubicBezTo>
                      <a:pt x="294" y="102"/>
                      <a:pt x="294" y="101"/>
                      <a:pt x="293" y="9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04" name="Freeform 736"/>
              <p:cNvSpPr>
                <a:spLocks/>
              </p:cNvSpPr>
              <p:nvPr/>
            </p:nvSpPr>
            <p:spPr bwMode="auto">
              <a:xfrm>
                <a:off x="2882" y="1818"/>
                <a:ext cx="306" cy="319"/>
              </a:xfrm>
              <a:custGeom>
                <a:avLst/>
                <a:gdLst>
                  <a:gd name="T0" fmla="*/ 2224 w 153"/>
                  <a:gd name="T1" fmla="*/ 2125 h 159"/>
                  <a:gd name="T2" fmla="*/ 2320 w 153"/>
                  <a:gd name="T3" fmla="*/ 2028 h 159"/>
                  <a:gd name="T4" fmla="*/ 2400 w 153"/>
                  <a:gd name="T5" fmla="*/ 1964 h 159"/>
                  <a:gd name="T6" fmla="*/ 2416 w 153"/>
                  <a:gd name="T7" fmla="*/ 1864 h 159"/>
                  <a:gd name="T8" fmla="*/ 2352 w 153"/>
                  <a:gd name="T9" fmla="*/ 1816 h 159"/>
                  <a:gd name="T10" fmla="*/ 2272 w 153"/>
                  <a:gd name="T11" fmla="*/ 1800 h 159"/>
                  <a:gd name="T12" fmla="*/ 2208 w 153"/>
                  <a:gd name="T13" fmla="*/ 1703 h 159"/>
                  <a:gd name="T14" fmla="*/ 2192 w 153"/>
                  <a:gd name="T15" fmla="*/ 1541 h 159"/>
                  <a:gd name="T16" fmla="*/ 2176 w 153"/>
                  <a:gd name="T17" fmla="*/ 1396 h 159"/>
                  <a:gd name="T18" fmla="*/ 2192 w 153"/>
                  <a:gd name="T19" fmla="*/ 1300 h 159"/>
                  <a:gd name="T20" fmla="*/ 2192 w 153"/>
                  <a:gd name="T21" fmla="*/ 1180 h 159"/>
                  <a:gd name="T22" fmla="*/ 2160 w 153"/>
                  <a:gd name="T23" fmla="*/ 1067 h 159"/>
                  <a:gd name="T24" fmla="*/ 2128 w 153"/>
                  <a:gd name="T25" fmla="*/ 987 h 159"/>
                  <a:gd name="T26" fmla="*/ 2144 w 153"/>
                  <a:gd name="T27" fmla="*/ 937 h 159"/>
                  <a:gd name="T28" fmla="*/ 2096 w 153"/>
                  <a:gd name="T29" fmla="*/ 792 h 159"/>
                  <a:gd name="T30" fmla="*/ 2032 w 153"/>
                  <a:gd name="T31" fmla="*/ 712 h 159"/>
                  <a:gd name="T32" fmla="*/ 2000 w 153"/>
                  <a:gd name="T33" fmla="*/ 612 h 159"/>
                  <a:gd name="T34" fmla="*/ 1920 w 153"/>
                  <a:gd name="T35" fmla="*/ 564 h 159"/>
                  <a:gd name="T36" fmla="*/ 1920 w 153"/>
                  <a:gd name="T37" fmla="*/ 451 h 159"/>
                  <a:gd name="T38" fmla="*/ 2000 w 153"/>
                  <a:gd name="T39" fmla="*/ 339 h 159"/>
                  <a:gd name="T40" fmla="*/ 1968 w 153"/>
                  <a:gd name="T41" fmla="*/ 193 h 159"/>
                  <a:gd name="T42" fmla="*/ 2016 w 153"/>
                  <a:gd name="T43" fmla="*/ 80 h 159"/>
                  <a:gd name="T44" fmla="*/ 1984 w 153"/>
                  <a:gd name="T45" fmla="*/ 48 h 159"/>
                  <a:gd name="T46" fmla="*/ 1840 w 153"/>
                  <a:gd name="T47" fmla="*/ 16 h 159"/>
                  <a:gd name="T48" fmla="*/ 1760 w 153"/>
                  <a:gd name="T49" fmla="*/ 16 h 159"/>
                  <a:gd name="T50" fmla="*/ 1680 w 153"/>
                  <a:gd name="T51" fmla="*/ 48 h 159"/>
                  <a:gd name="T52" fmla="*/ 1632 w 153"/>
                  <a:gd name="T53" fmla="*/ 64 h 159"/>
                  <a:gd name="T54" fmla="*/ 1520 w 153"/>
                  <a:gd name="T55" fmla="*/ 32 h 159"/>
                  <a:gd name="T56" fmla="*/ 1360 w 153"/>
                  <a:gd name="T57" fmla="*/ 48 h 159"/>
                  <a:gd name="T58" fmla="*/ 1280 w 153"/>
                  <a:gd name="T59" fmla="*/ 80 h 159"/>
                  <a:gd name="T60" fmla="*/ 1136 w 153"/>
                  <a:gd name="T61" fmla="*/ 96 h 159"/>
                  <a:gd name="T62" fmla="*/ 1056 w 153"/>
                  <a:gd name="T63" fmla="*/ 177 h 159"/>
                  <a:gd name="T64" fmla="*/ 928 w 153"/>
                  <a:gd name="T65" fmla="*/ 177 h 159"/>
                  <a:gd name="T66" fmla="*/ 848 w 153"/>
                  <a:gd name="T67" fmla="*/ 225 h 159"/>
                  <a:gd name="T68" fmla="*/ 816 w 153"/>
                  <a:gd name="T69" fmla="*/ 289 h 159"/>
                  <a:gd name="T70" fmla="*/ 848 w 153"/>
                  <a:gd name="T71" fmla="*/ 403 h 159"/>
                  <a:gd name="T72" fmla="*/ 864 w 153"/>
                  <a:gd name="T73" fmla="*/ 516 h 159"/>
                  <a:gd name="T74" fmla="*/ 864 w 153"/>
                  <a:gd name="T75" fmla="*/ 664 h 159"/>
                  <a:gd name="T76" fmla="*/ 896 w 153"/>
                  <a:gd name="T77" fmla="*/ 728 h 159"/>
                  <a:gd name="T78" fmla="*/ 800 w 153"/>
                  <a:gd name="T79" fmla="*/ 744 h 159"/>
                  <a:gd name="T80" fmla="*/ 656 w 153"/>
                  <a:gd name="T81" fmla="*/ 776 h 159"/>
                  <a:gd name="T82" fmla="*/ 656 w 153"/>
                  <a:gd name="T83" fmla="*/ 921 h 159"/>
                  <a:gd name="T84" fmla="*/ 528 w 153"/>
                  <a:gd name="T85" fmla="*/ 971 h 159"/>
                  <a:gd name="T86" fmla="*/ 432 w 153"/>
                  <a:gd name="T87" fmla="*/ 1003 h 159"/>
                  <a:gd name="T88" fmla="*/ 304 w 153"/>
                  <a:gd name="T89" fmla="*/ 1051 h 159"/>
                  <a:gd name="T90" fmla="*/ 176 w 153"/>
                  <a:gd name="T91" fmla="*/ 1115 h 159"/>
                  <a:gd name="T92" fmla="*/ 80 w 153"/>
                  <a:gd name="T93" fmla="*/ 1164 h 159"/>
                  <a:gd name="T94" fmla="*/ 16 w 153"/>
                  <a:gd name="T95" fmla="*/ 1212 h 159"/>
                  <a:gd name="T96" fmla="*/ 16 w 153"/>
                  <a:gd name="T97" fmla="*/ 1348 h 159"/>
                  <a:gd name="T98" fmla="*/ 464 w 153"/>
                  <a:gd name="T99" fmla="*/ 1735 h 159"/>
                  <a:gd name="T100" fmla="*/ 1168 w 153"/>
                  <a:gd name="T101" fmla="*/ 2271 h 159"/>
                  <a:gd name="T102" fmla="*/ 1200 w 153"/>
                  <a:gd name="T103" fmla="*/ 2335 h 159"/>
                  <a:gd name="T104" fmla="*/ 1296 w 153"/>
                  <a:gd name="T105" fmla="*/ 2383 h 159"/>
                  <a:gd name="T106" fmla="*/ 1344 w 153"/>
                  <a:gd name="T107" fmla="*/ 2432 h 159"/>
                  <a:gd name="T108" fmla="*/ 1408 w 153"/>
                  <a:gd name="T109" fmla="*/ 2512 h 159"/>
                  <a:gd name="T110" fmla="*/ 1440 w 153"/>
                  <a:gd name="T111" fmla="*/ 2560 h 159"/>
                  <a:gd name="T112" fmla="*/ 1488 w 153"/>
                  <a:gd name="T113" fmla="*/ 2560 h 159"/>
                  <a:gd name="T114" fmla="*/ 1712 w 153"/>
                  <a:gd name="T115" fmla="*/ 2496 h 159"/>
                  <a:gd name="T116" fmla="*/ 1840 w 153"/>
                  <a:gd name="T117" fmla="*/ 2400 h 159"/>
                  <a:gd name="T118" fmla="*/ 2032 w 153"/>
                  <a:gd name="T119" fmla="*/ 2255 h 1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
                  <a:gd name="T181" fmla="*/ 0 h 159"/>
                  <a:gd name="T182" fmla="*/ 153 w 153"/>
                  <a:gd name="T183" fmla="*/ 159 h 1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 h="159">
                    <a:moveTo>
                      <a:pt x="131" y="134"/>
                    </a:moveTo>
                    <a:cubicBezTo>
                      <a:pt x="134" y="132"/>
                      <a:pt x="137" y="133"/>
                      <a:pt x="139" y="131"/>
                    </a:cubicBezTo>
                    <a:cubicBezTo>
                      <a:pt x="141" y="129"/>
                      <a:pt x="141" y="128"/>
                      <a:pt x="143" y="127"/>
                    </a:cubicBezTo>
                    <a:cubicBezTo>
                      <a:pt x="144" y="126"/>
                      <a:pt x="144" y="126"/>
                      <a:pt x="145" y="125"/>
                    </a:cubicBezTo>
                    <a:cubicBezTo>
                      <a:pt x="146" y="124"/>
                      <a:pt x="147" y="124"/>
                      <a:pt x="148" y="123"/>
                    </a:cubicBezTo>
                    <a:cubicBezTo>
                      <a:pt x="149" y="122"/>
                      <a:pt x="149" y="122"/>
                      <a:pt x="150" y="121"/>
                    </a:cubicBezTo>
                    <a:cubicBezTo>
                      <a:pt x="151" y="121"/>
                      <a:pt x="152" y="120"/>
                      <a:pt x="153" y="120"/>
                    </a:cubicBezTo>
                    <a:cubicBezTo>
                      <a:pt x="152" y="118"/>
                      <a:pt x="153" y="116"/>
                      <a:pt x="151" y="115"/>
                    </a:cubicBezTo>
                    <a:cubicBezTo>
                      <a:pt x="151" y="114"/>
                      <a:pt x="150" y="114"/>
                      <a:pt x="149" y="114"/>
                    </a:cubicBezTo>
                    <a:cubicBezTo>
                      <a:pt x="148" y="113"/>
                      <a:pt x="148" y="112"/>
                      <a:pt x="147" y="112"/>
                    </a:cubicBezTo>
                    <a:cubicBezTo>
                      <a:pt x="146" y="111"/>
                      <a:pt x="145" y="111"/>
                      <a:pt x="144" y="111"/>
                    </a:cubicBezTo>
                    <a:cubicBezTo>
                      <a:pt x="144" y="111"/>
                      <a:pt x="143" y="111"/>
                      <a:pt x="142" y="111"/>
                    </a:cubicBezTo>
                    <a:cubicBezTo>
                      <a:pt x="141" y="110"/>
                      <a:pt x="141" y="110"/>
                      <a:pt x="140" y="109"/>
                    </a:cubicBezTo>
                    <a:cubicBezTo>
                      <a:pt x="139" y="108"/>
                      <a:pt x="138" y="107"/>
                      <a:pt x="138" y="105"/>
                    </a:cubicBezTo>
                    <a:cubicBezTo>
                      <a:pt x="138" y="104"/>
                      <a:pt x="138" y="103"/>
                      <a:pt x="137" y="101"/>
                    </a:cubicBezTo>
                    <a:cubicBezTo>
                      <a:pt x="137" y="99"/>
                      <a:pt x="137" y="98"/>
                      <a:pt x="137" y="95"/>
                    </a:cubicBezTo>
                    <a:cubicBezTo>
                      <a:pt x="137" y="93"/>
                      <a:pt x="137" y="92"/>
                      <a:pt x="136" y="91"/>
                    </a:cubicBezTo>
                    <a:cubicBezTo>
                      <a:pt x="136" y="89"/>
                      <a:pt x="136" y="88"/>
                      <a:pt x="136" y="86"/>
                    </a:cubicBezTo>
                    <a:cubicBezTo>
                      <a:pt x="137" y="84"/>
                      <a:pt x="137" y="83"/>
                      <a:pt x="137" y="81"/>
                    </a:cubicBezTo>
                    <a:cubicBezTo>
                      <a:pt x="137" y="81"/>
                      <a:pt x="137" y="80"/>
                      <a:pt x="137" y="80"/>
                    </a:cubicBezTo>
                    <a:cubicBezTo>
                      <a:pt x="137" y="79"/>
                      <a:pt x="137" y="78"/>
                      <a:pt x="137" y="77"/>
                    </a:cubicBezTo>
                    <a:cubicBezTo>
                      <a:pt x="137" y="75"/>
                      <a:pt x="137" y="75"/>
                      <a:pt x="137" y="73"/>
                    </a:cubicBezTo>
                    <a:cubicBezTo>
                      <a:pt x="136" y="72"/>
                      <a:pt x="136" y="71"/>
                      <a:pt x="135" y="70"/>
                    </a:cubicBezTo>
                    <a:cubicBezTo>
                      <a:pt x="135" y="68"/>
                      <a:pt x="136" y="67"/>
                      <a:pt x="135" y="66"/>
                    </a:cubicBezTo>
                    <a:cubicBezTo>
                      <a:pt x="135" y="65"/>
                      <a:pt x="134" y="65"/>
                      <a:pt x="134" y="64"/>
                    </a:cubicBezTo>
                    <a:cubicBezTo>
                      <a:pt x="133" y="63"/>
                      <a:pt x="133" y="62"/>
                      <a:pt x="133" y="61"/>
                    </a:cubicBezTo>
                    <a:cubicBezTo>
                      <a:pt x="134" y="61"/>
                      <a:pt x="134" y="61"/>
                      <a:pt x="134" y="61"/>
                    </a:cubicBezTo>
                    <a:cubicBezTo>
                      <a:pt x="134" y="60"/>
                      <a:pt x="134" y="59"/>
                      <a:pt x="134" y="58"/>
                    </a:cubicBezTo>
                    <a:cubicBezTo>
                      <a:pt x="133" y="56"/>
                      <a:pt x="133" y="55"/>
                      <a:pt x="133" y="54"/>
                    </a:cubicBezTo>
                    <a:cubicBezTo>
                      <a:pt x="132" y="52"/>
                      <a:pt x="132" y="51"/>
                      <a:pt x="131" y="49"/>
                    </a:cubicBezTo>
                    <a:cubicBezTo>
                      <a:pt x="131" y="47"/>
                      <a:pt x="132" y="46"/>
                      <a:pt x="130" y="45"/>
                    </a:cubicBezTo>
                    <a:cubicBezTo>
                      <a:pt x="129" y="44"/>
                      <a:pt x="128" y="45"/>
                      <a:pt x="127" y="44"/>
                    </a:cubicBezTo>
                    <a:cubicBezTo>
                      <a:pt x="126" y="44"/>
                      <a:pt x="126" y="43"/>
                      <a:pt x="125" y="42"/>
                    </a:cubicBezTo>
                    <a:cubicBezTo>
                      <a:pt x="125" y="41"/>
                      <a:pt x="126" y="40"/>
                      <a:pt x="125" y="38"/>
                    </a:cubicBezTo>
                    <a:cubicBezTo>
                      <a:pt x="124" y="37"/>
                      <a:pt x="124" y="37"/>
                      <a:pt x="123" y="36"/>
                    </a:cubicBezTo>
                    <a:cubicBezTo>
                      <a:pt x="122" y="35"/>
                      <a:pt x="121" y="36"/>
                      <a:pt x="120" y="35"/>
                    </a:cubicBezTo>
                    <a:cubicBezTo>
                      <a:pt x="119" y="33"/>
                      <a:pt x="120" y="33"/>
                      <a:pt x="120" y="31"/>
                    </a:cubicBezTo>
                    <a:cubicBezTo>
                      <a:pt x="119" y="30"/>
                      <a:pt x="119" y="29"/>
                      <a:pt x="120" y="28"/>
                    </a:cubicBezTo>
                    <a:cubicBezTo>
                      <a:pt x="120" y="26"/>
                      <a:pt x="122" y="26"/>
                      <a:pt x="123" y="25"/>
                    </a:cubicBezTo>
                    <a:cubicBezTo>
                      <a:pt x="124" y="23"/>
                      <a:pt x="125" y="23"/>
                      <a:pt x="125" y="21"/>
                    </a:cubicBezTo>
                    <a:cubicBezTo>
                      <a:pt x="126" y="20"/>
                      <a:pt x="125" y="18"/>
                      <a:pt x="125" y="16"/>
                    </a:cubicBezTo>
                    <a:cubicBezTo>
                      <a:pt x="125" y="15"/>
                      <a:pt x="123" y="14"/>
                      <a:pt x="123" y="12"/>
                    </a:cubicBezTo>
                    <a:cubicBezTo>
                      <a:pt x="123" y="10"/>
                      <a:pt x="125" y="10"/>
                      <a:pt x="126" y="9"/>
                    </a:cubicBezTo>
                    <a:cubicBezTo>
                      <a:pt x="126" y="7"/>
                      <a:pt x="126" y="7"/>
                      <a:pt x="126" y="5"/>
                    </a:cubicBezTo>
                    <a:cubicBezTo>
                      <a:pt x="126" y="4"/>
                      <a:pt x="126" y="4"/>
                      <a:pt x="125" y="3"/>
                    </a:cubicBezTo>
                    <a:cubicBezTo>
                      <a:pt x="124" y="3"/>
                      <a:pt x="124" y="3"/>
                      <a:pt x="124" y="3"/>
                    </a:cubicBezTo>
                    <a:cubicBezTo>
                      <a:pt x="122" y="4"/>
                      <a:pt x="121" y="2"/>
                      <a:pt x="119" y="2"/>
                    </a:cubicBezTo>
                    <a:cubicBezTo>
                      <a:pt x="118" y="1"/>
                      <a:pt x="117" y="1"/>
                      <a:pt x="115" y="1"/>
                    </a:cubicBezTo>
                    <a:cubicBezTo>
                      <a:pt x="112" y="1"/>
                      <a:pt x="112" y="1"/>
                      <a:pt x="112" y="1"/>
                    </a:cubicBezTo>
                    <a:cubicBezTo>
                      <a:pt x="111" y="1"/>
                      <a:pt x="111" y="0"/>
                      <a:pt x="110" y="1"/>
                    </a:cubicBezTo>
                    <a:cubicBezTo>
                      <a:pt x="109" y="1"/>
                      <a:pt x="109" y="2"/>
                      <a:pt x="109" y="3"/>
                    </a:cubicBezTo>
                    <a:cubicBezTo>
                      <a:pt x="108" y="4"/>
                      <a:pt x="106" y="2"/>
                      <a:pt x="105" y="3"/>
                    </a:cubicBezTo>
                    <a:cubicBezTo>
                      <a:pt x="105" y="4"/>
                      <a:pt x="105" y="5"/>
                      <a:pt x="104" y="5"/>
                    </a:cubicBezTo>
                    <a:cubicBezTo>
                      <a:pt x="103" y="5"/>
                      <a:pt x="103" y="4"/>
                      <a:pt x="102" y="4"/>
                    </a:cubicBezTo>
                    <a:cubicBezTo>
                      <a:pt x="101" y="4"/>
                      <a:pt x="101" y="3"/>
                      <a:pt x="99" y="3"/>
                    </a:cubicBezTo>
                    <a:cubicBezTo>
                      <a:pt x="98" y="2"/>
                      <a:pt x="96" y="2"/>
                      <a:pt x="95" y="2"/>
                    </a:cubicBezTo>
                    <a:cubicBezTo>
                      <a:pt x="93" y="2"/>
                      <a:pt x="92" y="2"/>
                      <a:pt x="90" y="2"/>
                    </a:cubicBezTo>
                    <a:cubicBezTo>
                      <a:pt x="88" y="2"/>
                      <a:pt x="86" y="1"/>
                      <a:pt x="85" y="3"/>
                    </a:cubicBezTo>
                    <a:cubicBezTo>
                      <a:pt x="84" y="3"/>
                      <a:pt x="84" y="4"/>
                      <a:pt x="83" y="5"/>
                    </a:cubicBezTo>
                    <a:cubicBezTo>
                      <a:pt x="82" y="6"/>
                      <a:pt x="81" y="5"/>
                      <a:pt x="80" y="5"/>
                    </a:cubicBezTo>
                    <a:cubicBezTo>
                      <a:pt x="78" y="6"/>
                      <a:pt x="77" y="5"/>
                      <a:pt x="75" y="6"/>
                    </a:cubicBezTo>
                    <a:cubicBezTo>
                      <a:pt x="73" y="6"/>
                      <a:pt x="72" y="6"/>
                      <a:pt x="71" y="6"/>
                    </a:cubicBezTo>
                    <a:cubicBezTo>
                      <a:pt x="70" y="6"/>
                      <a:pt x="69" y="6"/>
                      <a:pt x="68" y="7"/>
                    </a:cubicBezTo>
                    <a:cubicBezTo>
                      <a:pt x="67" y="8"/>
                      <a:pt x="68" y="10"/>
                      <a:pt x="66" y="11"/>
                    </a:cubicBezTo>
                    <a:cubicBezTo>
                      <a:pt x="65" y="12"/>
                      <a:pt x="64" y="11"/>
                      <a:pt x="62" y="11"/>
                    </a:cubicBezTo>
                    <a:cubicBezTo>
                      <a:pt x="61" y="11"/>
                      <a:pt x="60" y="11"/>
                      <a:pt x="58" y="11"/>
                    </a:cubicBezTo>
                    <a:cubicBezTo>
                      <a:pt x="57" y="12"/>
                      <a:pt x="57" y="12"/>
                      <a:pt x="56" y="13"/>
                    </a:cubicBezTo>
                    <a:cubicBezTo>
                      <a:pt x="55" y="13"/>
                      <a:pt x="54" y="14"/>
                      <a:pt x="53" y="14"/>
                    </a:cubicBezTo>
                    <a:cubicBezTo>
                      <a:pt x="52" y="15"/>
                      <a:pt x="52" y="16"/>
                      <a:pt x="51" y="17"/>
                    </a:cubicBezTo>
                    <a:cubicBezTo>
                      <a:pt x="51" y="18"/>
                      <a:pt x="51" y="18"/>
                      <a:pt x="51" y="18"/>
                    </a:cubicBezTo>
                    <a:cubicBezTo>
                      <a:pt x="51" y="19"/>
                      <a:pt x="51" y="20"/>
                      <a:pt x="51" y="21"/>
                    </a:cubicBezTo>
                    <a:cubicBezTo>
                      <a:pt x="52" y="23"/>
                      <a:pt x="53" y="23"/>
                      <a:pt x="53" y="25"/>
                    </a:cubicBezTo>
                    <a:cubicBezTo>
                      <a:pt x="54" y="27"/>
                      <a:pt x="53" y="28"/>
                      <a:pt x="53" y="29"/>
                    </a:cubicBezTo>
                    <a:cubicBezTo>
                      <a:pt x="53" y="30"/>
                      <a:pt x="54" y="31"/>
                      <a:pt x="54" y="32"/>
                    </a:cubicBezTo>
                    <a:cubicBezTo>
                      <a:pt x="54" y="33"/>
                      <a:pt x="54" y="34"/>
                      <a:pt x="54" y="36"/>
                    </a:cubicBezTo>
                    <a:cubicBezTo>
                      <a:pt x="54" y="38"/>
                      <a:pt x="53" y="39"/>
                      <a:pt x="54" y="41"/>
                    </a:cubicBezTo>
                    <a:cubicBezTo>
                      <a:pt x="55" y="42"/>
                      <a:pt x="57" y="41"/>
                      <a:pt x="57" y="42"/>
                    </a:cubicBezTo>
                    <a:cubicBezTo>
                      <a:pt x="57" y="43"/>
                      <a:pt x="56" y="44"/>
                      <a:pt x="56" y="45"/>
                    </a:cubicBezTo>
                    <a:cubicBezTo>
                      <a:pt x="55" y="46"/>
                      <a:pt x="55" y="46"/>
                      <a:pt x="53" y="47"/>
                    </a:cubicBezTo>
                    <a:cubicBezTo>
                      <a:pt x="52" y="47"/>
                      <a:pt x="51" y="46"/>
                      <a:pt x="50" y="46"/>
                    </a:cubicBezTo>
                    <a:cubicBezTo>
                      <a:pt x="49" y="45"/>
                      <a:pt x="48" y="45"/>
                      <a:pt x="46" y="46"/>
                    </a:cubicBezTo>
                    <a:cubicBezTo>
                      <a:pt x="44" y="46"/>
                      <a:pt x="42" y="46"/>
                      <a:pt x="41" y="48"/>
                    </a:cubicBezTo>
                    <a:cubicBezTo>
                      <a:pt x="40" y="49"/>
                      <a:pt x="39" y="50"/>
                      <a:pt x="39" y="52"/>
                    </a:cubicBezTo>
                    <a:cubicBezTo>
                      <a:pt x="39" y="54"/>
                      <a:pt x="42" y="55"/>
                      <a:pt x="41" y="57"/>
                    </a:cubicBezTo>
                    <a:cubicBezTo>
                      <a:pt x="40" y="58"/>
                      <a:pt x="38" y="58"/>
                      <a:pt x="36" y="58"/>
                    </a:cubicBezTo>
                    <a:cubicBezTo>
                      <a:pt x="35" y="59"/>
                      <a:pt x="34" y="60"/>
                      <a:pt x="33" y="60"/>
                    </a:cubicBezTo>
                    <a:cubicBezTo>
                      <a:pt x="32" y="60"/>
                      <a:pt x="31" y="60"/>
                      <a:pt x="30" y="60"/>
                    </a:cubicBezTo>
                    <a:cubicBezTo>
                      <a:pt x="29" y="60"/>
                      <a:pt x="28" y="61"/>
                      <a:pt x="27" y="62"/>
                    </a:cubicBezTo>
                    <a:cubicBezTo>
                      <a:pt x="25" y="63"/>
                      <a:pt x="24" y="64"/>
                      <a:pt x="23" y="64"/>
                    </a:cubicBezTo>
                    <a:cubicBezTo>
                      <a:pt x="21" y="65"/>
                      <a:pt x="20" y="64"/>
                      <a:pt x="19" y="65"/>
                    </a:cubicBezTo>
                    <a:cubicBezTo>
                      <a:pt x="17" y="66"/>
                      <a:pt x="16" y="66"/>
                      <a:pt x="15" y="67"/>
                    </a:cubicBezTo>
                    <a:cubicBezTo>
                      <a:pt x="13" y="68"/>
                      <a:pt x="12" y="68"/>
                      <a:pt x="11" y="69"/>
                    </a:cubicBezTo>
                    <a:cubicBezTo>
                      <a:pt x="9" y="70"/>
                      <a:pt x="9" y="71"/>
                      <a:pt x="7" y="71"/>
                    </a:cubicBezTo>
                    <a:cubicBezTo>
                      <a:pt x="7" y="72"/>
                      <a:pt x="6" y="71"/>
                      <a:pt x="5" y="72"/>
                    </a:cubicBezTo>
                    <a:cubicBezTo>
                      <a:pt x="4" y="72"/>
                      <a:pt x="4" y="73"/>
                      <a:pt x="3" y="74"/>
                    </a:cubicBezTo>
                    <a:cubicBezTo>
                      <a:pt x="2" y="74"/>
                      <a:pt x="2" y="75"/>
                      <a:pt x="1" y="75"/>
                    </a:cubicBezTo>
                    <a:cubicBezTo>
                      <a:pt x="1" y="75"/>
                      <a:pt x="1" y="77"/>
                      <a:pt x="1" y="80"/>
                    </a:cubicBezTo>
                    <a:cubicBezTo>
                      <a:pt x="1" y="81"/>
                      <a:pt x="1" y="83"/>
                      <a:pt x="1" y="83"/>
                    </a:cubicBezTo>
                    <a:cubicBezTo>
                      <a:pt x="0" y="83"/>
                      <a:pt x="0" y="83"/>
                      <a:pt x="0" y="83"/>
                    </a:cubicBezTo>
                    <a:cubicBezTo>
                      <a:pt x="29" y="107"/>
                      <a:pt x="29" y="107"/>
                      <a:pt x="29" y="107"/>
                    </a:cubicBezTo>
                    <a:cubicBezTo>
                      <a:pt x="28" y="107"/>
                      <a:pt x="28" y="107"/>
                      <a:pt x="28" y="107"/>
                    </a:cubicBezTo>
                    <a:cubicBezTo>
                      <a:pt x="73" y="140"/>
                      <a:pt x="73" y="140"/>
                      <a:pt x="73" y="140"/>
                    </a:cubicBezTo>
                    <a:cubicBezTo>
                      <a:pt x="73" y="141"/>
                      <a:pt x="73" y="143"/>
                      <a:pt x="73" y="144"/>
                    </a:cubicBezTo>
                    <a:cubicBezTo>
                      <a:pt x="74" y="144"/>
                      <a:pt x="75" y="144"/>
                      <a:pt x="75" y="144"/>
                    </a:cubicBezTo>
                    <a:cubicBezTo>
                      <a:pt x="76" y="145"/>
                      <a:pt x="76" y="145"/>
                      <a:pt x="76" y="146"/>
                    </a:cubicBezTo>
                    <a:cubicBezTo>
                      <a:pt x="81" y="147"/>
                      <a:pt x="81" y="147"/>
                      <a:pt x="81" y="147"/>
                    </a:cubicBezTo>
                    <a:cubicBezTo>
                      <a:pt x="81" y="148"/>
                      <a:pt x="81" y="149"/>
                      <a:pt x="82" y="150"/>
                    </a:cubicBezTo>
                    <a:cubicBezTo>
                      <a:pt x="83" y="151"/>
                      <a:pt x="83" y="150"/>
                      <a:pt x="84" y="150"/>
                    </a:cubicBezTo>
                    <a:cubicBezTo>
                      <a:pt x="86" y="150"/>
                      <a:pt x="87" y="150"/>
                      <a:pt x="87" y="151"/>
                    </a:cubicBezTo>
                    <a:cubicBezTo>
                      <a:pt x="88" y="152"/>
                      <a:pt x="88" y="154"/>
                      <a:pt x="88" y="155"/>
                    </a:cubicBezTo>
                    <a:cubicBezTo>
                      <a:pt x="88" y="156"/>
                      <a:pt x="87" y="157"/>
                      <a:pt x="88" y="158"/>
                    </a:cubicBezTo>
                    <a:cubicBezTo>
                      <a:pt x="88" y="158"/>
                      <a:pt x="89" y="158"/>
                      <a:pt x="90" y="158"/>
                    </a:cubicBezTo>
                    <a:cubicBezTo>
                      <a:pt x="92" y="159"/>
                      <a:pt x="93" y="158"/>
                      <a:pt x="94" y="158"/>
                    </a:cubicBezTo>
                    <a:cubicBezTo>
                      <a:pt x="93" y="158"/>
                      <a:pt x="93" y="158"/>
                      <a:pt x="93" y="158"/>
                    </a:cubicBezTo>
                    <a:cubicBezTo>
                      <a:pt x="96" y="157"/>
                      <a:pt x="98" y="156"/>
                      <a:pt x="100" y="156"/>
                    </a:cubicBezTo>
                    <a:cubicBezTo>
                      <a:pt x="103" y="155"/>
                      <a:pt x="104" y="155"/>
                      <a:pt x="107" y="154"/>
                    </a:cubicBezTo>
                    <a:cubicBezTo>
                      <a:pt x="108" y="154"/>
                      <a:pt x="108" y="153"/>
                      <a:pt x="109" y="153"/>
                    </a:cubicBezTo>
                    <a:cubicBezTo>
                      <a:pt x="111" y="151"/>
                      <a:pt x="113" y="150"/>
                      <a:pt x="115" y="148"/>
                    </a:cubicBezTo>
                    <a:cubicBezTo>
                      <a:pt x="117" y="147"/>
                      <a:pt x="118" y="146"/>
                      <a:pt x="120" y="144"/>
                    </a:cubicBezTo>
                    <a:cubicBezTo>
                      <a:pt x="123" y="142"/>
                      <a:pt x="124" y="141"/>
                      <a:pt x="127" y="139"/>
                    </a:cubicBezTo>
                    <a:cubicBezTo>
                      <a:pt x="129" y="137"/>
                      <a:pt x="129" y="135"/>
                      <a:pt x="131" y="1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05" name="Freeform 737"/>
              <p:cNvSpPr>
                <a:spLocks/>
              </p:cNvSpPr>
              <p:nvPr/>
            </p:nvSpPr>
            <p:spPr bwMode="auto">
              <a:xfrm>
                <a:off x="3373" y="1914"/>
                <a:ext cx="170" cy="179"/>
              </a:xfrm>
              <a:custGeom>
                <a:avLst/>
                <a:gdLst>
                  <a:gd name="T0" fmla="*/ 1104 w 85"/>
                  <a:gd name="T1" fmla="*/ 1456 h 89"/>
                  <a:gd name="T2" fmla="*/ 1168 w 85"/>
                  <a:gd name="T3" fmla="*/ 1376 h 89"/>
                  <a:gd name="T4" fmla="*/ 1216 w 85"/>
                  <a:gd name="T5" fmla="*/ 1344 h 89"/>
                  <a:gd name="T6" fmla="*/ 1280 w 85"/>
                  <a:gd name="T7" fmla="*/ 1279 h 89"/>
                  <a:gd name="T8" fmla="*/ 1360 w 85"/>
                  <a:gd name="T9" fmla="*/ 1229 h 89"/>
                  <a:gd name="T10" fmla="*/ 1328 w 85"/>
                  <a:gd name="T11" fmla="*/ 1165 h 89"/>
                  <a:gd name="T12" fmla="*/ 1296 w 85"/>
                  <a:gd name="T13" fmla="*/ 1048 h 89"/>
                  <a:gd name="T14" fmla="*/ 1248 w 85"/>
                  <a:gd name="T15" fmla="*/ 919 h 89"/>
                  <a:gd name="T16" fmla="*/ 1184 w 85"/>
                  <a:gd name="T17" fmla="*/ 821 h 89"/>
                  <a:gd name="T18" fmla="*/ 1152 w 85"/>
                  <a:gd name="T19" fmla="*/ 756 h 89"/>
                  <a:gd name="T20" fmla="*/ 1104 w 85"/>
                  <a:gd name="T21" fmla="*/ 652 h 89"/>
                  <a:gd name="T22" fmla="*/ 1056 w 85"/>
                  <a:gd name="T23" fmla="*/ 571 h 89"/>
                  <a:gd name="T24" fmla="*/ 992 w 85"/>
                  <a:gd name="T25" fmla="*/ 473 h 89"/>
                  <a:gd name="T26" fmla="*/ 928 w 85"/>
                  <a:gd name="T27" fmla="*/ 356 h 89"/>
                  <a:gd name="T28" fmla="*/ 928 w 85"/>
                  <a:gd name="T29" fmla="*/ 259 h 89"/>
                  <a:gd name="T30" fmla="*/ 976 w 85"/>
                  <a:gd name="T31" fmla="*/ 376 h 89"/>
                  <a:gd name="T32" fmla="*/ 1072 w 85"/>
                  <a:gd name="T33" fmla="*/ 505 h 89"/>
                  <a:gd name="T34" fmla="*/ 1136 w 85"/>
                  <a:gd name="T35" fmla="*/ 537 h 89"/>
                  <a:gd name="T36" fmla="*/ 1168 w 85"/>
                  <a:gd name="T37" fmla="*/ 424 h 89"/>
                  <a:gd name="T38" fmla="*/ 1184 w 85"/>
                  <a:gd name="T39" fmla="*/ 340 h 89"/>
                  <a:gd name="T40" fmla="*/ 1184 w 85"/>
                  <a:gd name="T41" fmla="*/ 276 h 89"/>
                  <a:gd name="T42" fmla="*/ 1152 w 85"/>
                  <a:gd name="T43" fmla="*/ 195 h 89"/>
                  <a:gd name="T44" fmla="*/ 1120 w 85"/>
                  <a:gd name="T45" fmla="*/ 97 h 89"/>
                  <a:gd name="T46" fmla="*/ 1072 w 85"/>
                  <a:gd name="T47" fmla="*/ 80 h 89"/>
                  <a:gd name="T48" fmla="*/ 928 w 85"/>
                  <a:gd name="T49" fmla="*/ 80 h 89"/>
                  <a:gd name="T50" fmla="*/ 768 w 85"/>
                  <a:gd name="T51" fmla="*/ 32 h 89"/>
                  <a:gd name="T52" fmla="*/ 656 w 85"/>
                  <a:gd name="T53" fmla="*/ 48 h 89"/>
                  <a:gd name="T54" fmla="*/ 576 w 85"/>
                  <a:gd name="T55" fmla="*/ 129 h 89"/>
                  <a:gd name="T56" fmla="*/ 400 w 85"/>
                  <a:gd name="T57" fmla="*/ 113 h 89"/>
                  <a:gd name="T58" fmla="*/ 272 w 85"/>
                  <a:gd name="T59" fmla="*/ 64 h 89"/>
                  <a:gd name="T60" fmla="*/ 160 w 85"/>
                  <a:gd name="T61" fmla="*/ 32 h 89"/>
                  <a:gd name="T62" fmla="*/ 80 w 85"/>
                  <a:gd name="T63" fmla="*/ 48 h 89"/>
                  <a:gd name="T64" fmla="*/ 32 w 85"/>
                  <a:gd name="T65" fmla="*/ 16 h 89"/>
                  <a:gd name="T66" fmla="*/ 0 w 85"/>
                  <a:gd name="T67" fmla="*/ 97 h 89"/>
                  <a:gd name="T68" fmla="*/ 48 w 85"/>
                  <a:gd name="T69" fmla="*/ 292 h 89"/>
                  <a:gd name="T70" fmla="*/ 80 w 85"/>
                  <a:gd name="T71" fmla="*/ 1376 h 89"/>
                  <a:gd name="T72" fmla="*/ 1072 w 85"/>
                  <a:gd name="T73" fmla="*/ 1392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89"/>
                  <a:gd name="T113" fmla="*/ 85 w 85"/>
                  <a:gd name="T114" fmla="*/ 89 h 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89">
                    <a:moveTo>
                      <a:pt x="68" y="87"/>
                    </a:moveTo>
                    <a:cubicBezTo>
                      <a:pt x="68" y="88"/>
                      <a:pt x="68" y="89"/>
                      <a:pt x="69" y="89"/>
                    </a:cubicBezTo>
                    <a:cubicBezTo>
                      <a:pt x="70" y="89"/>
                      <a:pt x="70" y="88"/>
                      <a:pt x="71" y="88"/>
                    </a:cubicBezTo>
                    <a:cubicBezTo>
                      <a:pt x="72" y="86"/>
                      <a:pt x="72" y="85"/>
                      <a:pt x="73" y="84"/>
                    </a:cubicBezTo>
                    <a:cubicBezTo>
                      <a:pt x="74" y="83"/>
                      <a:pt x="74" y="83"/>
                      <a:pt x="75" y="83"/>
                    </a:cubicBezTo>
                    <a:cubicBezTo>
                      <a:pt x="76" y="83"/>
                      <a:pt x="76" y="82"/>
                      <a:pt x="76" y="82"/>
                    </a:cubicBezTo>
                    <a:cubicBezTo>
                      <a:pt x="77" y="81"/>
                      <a:pt x="76" y="79"/>
                      <a:pt x="77" y="79"/>
                    </a:cubicBezTo>
                    <a:cubicBezTo>
                      <a:pt x="78" y="78"/>
                      <a:pt x="79" y="78"/>
                      <a:pt x="80" y="78"/>
                    </a:cubicBezTo>
                    <a:cubicBezTo>
                      <a:pt x="81" y="78"/>
                      <a:pt x="81" y="77"/>
                      <a:pt x="82" y="77"/>
                    </a:cubicBezTo>
                    <a:cubicBezTo>
                      <a:pt x="83" y="76"/>
                      <a:pt x="84" y="76"/>
                      <a:pt x="85" y="75"/>
                    </a:cubicBezTo>
                    <a:cubicBezTo>
                      <a:pt x="84" y="75"/>
                      <a:pt x="84" y="75"/>
                      <a:pt x="84" y="75"/>
                    </a:cubicBezTo>
                    <a:cubicBezTo>
                      <a:pt x="84" y="74"/>
                      <a:pt x="84" y="73"/>
                      <a:pt x="83" y="71"/>
                    </a:cubicBezTo>
                    <a:cubicBezTo>
                      <a:pt x="83" y="69"/>
                      <a:pt x="85" y="67"/>
                      <a:pt x="84" y="66"/>
                    </a:cubicBezTo>
                    <a:cubicBezTo>
                      <a:pt x="83" y="65"/>
                      <a:pt x="82" y="65"/>
                      <a:pt x="81" y="64"/>
                    </a:cubicBezTo>
                    <a:cubicBezTo>
                      <a:pt x="80" y="63"/>
                      <a:pt x="81" y="62"/>
                      <a:pt x="81" y="60"/>
                    </a:cubicBezTo>
                    <a:cubicBezTo>
                      <a:pt x="80" y="59"/>
                      <a:pt x="79" y="58"/>
                      <a:pt x="78" y="56"/>
                    </a:cubicBezTo>
                    <a:cubicBezTo>
                      <a:pt x="78" y="55"/>
                      <a:pt x="78" y="55"/>
                      <a:pt x="77" y="54"/>
                    </a:cubicBezTo>
                    <a:cubicBezTo>
                      <a:pt x="76" y="52"/>
                      <a:pt x="75" y="52"/>
                      <a:pt x="74" y="50"/>
                    </a:cubicBezTo>
                    <a:cubicBezTo>
                      <a:pt x="74" y="50"/>
                      <a:pt x="74" y="49"/>
                      <a:pt x="74" y="48"/>
                    </a:cubicBezTo>
                    <a:cubicBezTo>
                      <a:pt x="73" y="47"/>
                      <a:pt x="72" y="47"/>
                      <a:pt x="72" y="46"/>
                    </a:cubicBezTo>
                    <a:cubicBezTo>
                      <a:pt x="71" y="45"/>
                      <a:pt x="70" y="45"/>
                      <a:pt x="69" y="44"/>
                    </a:cubicBezTo>
                    <a:cubicBezTo>
                      <a:pt x="69" y="42"/>
                      <a:pt x="69" y="41"/>
                      <a:pt x="69" y="40"/>
                    </a:cubicBezTo>
                    <a:cubicBezTo>
                      <a:pt x="69" y="39"/>
                      <a:pt x="69" y="38"/>
                      <a:pt x="69" y="37"/>
                    </a:cubicBezTo>
                    <a:cubicBezTo>
                      <a:pt x="68" y="36"/>
                      <a:pt x="67" y="36"/>
                      <a:pt x="66" y="35"/>
                    </a:cubicBezTo>
                    <a:cubicBezTo>
                      <a:pt x="65" y="34"/>
                      <a:pt x="65" y="34"/>
                      <a:pt x="64" y="32"/>
                    </a:cubicBezTo>
                    <a:cubicBezTo>
                      <a:pt x="63" y="31"/>
                      <a:pt x="62" y="31"/>
                      <a:pt x="62" y="29"/>
                    </a:cubicBezTo>
                    <a:cubicBezTo>
                      <a:pt x="60" y="28"/>
                      <a:pt x="60" y="27"/>
                      <a:pt x="59" y="25"/>
                    </a:cubicBezTo>
                    <a:cubicBezTo>
                      <a:pt x="59" y="24"/>
                      <a:pt x="58" y="23"/>
                      <a:pt x="58" y="22"/>
                    </a:cubicBezTo>
                    <a:cubicBezTo>
                      <a:pt x="57" y="20"/>
                      <a:pt x="56" y="19"/>
                      <a:pt x="57" y="18"/>
                    </a:cubicBezTo>
                    <a:cubicBezTo>
                      <a:pt x="57" y="17"/>
                      <a:pt x="57" y="17"/>
                      <a:pt x="58" y="16"/>
                    </a:cubicBezTo>
                    <a:cubicBezTo>
                      <a:pt x="59" y="15"/>
                      <a:pt x="59" y="18"/>
                      <a:pt x="60" y="20"/>
                    </a:cubicBezTo>
                    <a:cubicBezTo>
                      <a:pt x="61" y="21"/>
                      <a:pt x="60" y="22"/>
                      <a:pt x="61" y="23"/>
                    </a:cubicBezTo>
                    <a:cubicBezTo>
                      <a:pt x="62" y="25"/>
                      <a:pt x="63" y="26"/>
                      <a:pt x="64" y="28"/>
                    </a:cubicBezTo>
                    <a:cubicBezTo>
                      <a:pt x="65" y="29"/>
                      <a:pt x="66" y="30"/>
                      <a:pt x="67" y="31"/>
                    </a:cubicBezTo>
                    <a:cubicBezTo>
                      <a:pt x="68" y="33"/>
                      <a:pt x="67" y="35"/>
                      <a:pt x="69" y="35"/>
                    </a:cubicBezTo>
                    <a:cubicBezTo>
                      <a:pt x="70" y="35"/>
                      <a:pt x="70" y="34"/>
                      <a:pt x="71" y="33"/>
                    </a:cubicBezTo>
                    <a:cubicBezTo>
                      <a:pt x="72" y="32"/>
                      <a:pt x="72" y="31"/>
                      <a:pt x="73" y="30"/>
                    </a:cubicBezTo>
                    <a:cubicBezTo>
                      <a:pt x="73" y="29"/>
                      <a:pt x="73" y="28"/>
                      <a:pt x="73" y="26"/>
                    </a:cubicBezTo>
                    <a:cubicBezTo>
                      <a:pt x="73" y="25"/>
                      <a:pt x="73" y="25"/>
                      <a:pt x="74" y="24"/>
                    </a:cubicBezTo>
                    <a:cubicBezTo>
                      <a:pt x="74" y="23"/>
                      <a:pt x="73" y="21"/>
                      <a:pt x="74" y="21"/>
                    </a:cubicBezTo>
                    <a:cubicBezTo>
                      <a:pt x="74" y="20"/>
                      <a:pt x="74" y="20"/>
                      <a:pt x="74" y="20"/>
                    </a:cubicBezTo>
                    <a:cubicBezTo>
                      <a:pt x="74" y="19"/>
                      <a:pt x="74" y="18"/>
                      <a:pt x="74" y="17"/>
                    </a:cubicBezTo>
                    <a:cubicBezTo>
                      <a:pt x="74" y="16"/>
                      <a:pt x="74" y="15"/>
                      <a:pt x="74" y="14"/>
                    </a:cubicBezTo>
                    <a:cubicBezTo>
                      <a:pt x="74" y="13"/>
                      <a:pt x="73" y="13"/>
                      <a:pt x="72" y="12"/>
                    </a:cubicBezTo>
                    <a:cubicBezTo>
                      <a:pt x="72" y="11"/>
                      <a:pt x="72" y="10"/>
                      <a:pt x="72" y="9"/>
                    </a:cubicBezTo>
                    <a:cubicBezTo>
                      <a:pt x="71" y="8"/>
                      <a:pt x="71" y="7"/>
                      <a:pt x="70" y="6"/>
                    </a:cubicBezTo>
                    <a:cubicBezTo>
                      <a:pt x="69" y="5"/>
                      <a:pt x="69" y="4"/>
                      <a:pt x="69" y="3"/>
                    </a:cubicBezTo>
                    <a:cubicBezTo>
                      <a:pt x="67" y="5"/>
                      <a:pt x="67" y="5"/>
                      <a:pt x="67" y="5"/>
                    </a:cubicBezTo>
                    <a:cubicBezTo>
                      <a:pt x="66" y="5"/>
                      <a:pt x="65" y="5"/>
                      <a:pt x="63" y="5"/>
                    </a:cubicBezTo>
                    <a:cubicBezTo>
                      <a:pt x="61" y="5"/>
                      <a:pt x="60" y="5"/>
                      <a:pt x="58" y="5"/>
                    </a:cubicBezTo>
                    <a:cubicBezTo>
                      <a:pt x="56" y="5"/>
                      <a:pt x="55" y="4"/>
                      <a:pt x="53" y="3"/>
                    </a:cubicBezTo>
                    <a:cubicBezTo>
                      <a:pt x="51" y="3"/>
                      <a:pt x="50" y="2"/>
                      <a:pt x="48" y="2"/>
                    </a:cubicBezTo>
                    <a:cubicBezTo>
                      <a:pt x="46" y="2"/>
                      <a:pt x="44" y="0"/>
                      <a:pt x="43" y="1"/>
                    </a:cubicBezTo>
                    <a:cubicBezTo>
                      <a:pt x="42" y="2"/>
                      <a:pt x="42" y="3"/>
                      <a:pt x="41" y="3"/>
                    </a:cubicBezTo>
                    <a:cubicBezTo>
                      <a:pt x="40" y="4"/>
                      <a:pt x="39" y="4"/>
                      <a:pt x="38" y="4"/>
                    </a:cubicBezTo>
                    <a:cubicBezTo>
                      <a:pt x="36" y="5"/>
                      <a:pt x="37" y="7"/>
                      <a:pt x="36" y="8"/>
                    </a:cubicBezTo>
                    <a:cubicBezTo>
                      <a:pt x="34" y="9"/>
                      <a:pt x="33" y="8"/>
                      <a:pt x="31" y="8"/>
                    </a:cubicBezTo>
                    <a:cubicBezTo>
                      <a:pt x="29" y="8"/>
                      <a:pt x="27" y="7"/>
                      <a:pt x="25" y="7"/>
                    </a:cubicBezTo>
                    <a:cubicBezTo>
                      <a:pt x="23" y="6"/>
                      <a:pt x="22" y="6"/>
                      <a:pt x="21" y="6"/>
                    </a:cubicBezTo>
                    <a:cubicBezTo>
                      <a:pt x="19" y="5"/>
                      <a:pt x="19" y="4"/>
                      <a:pt x="17" y="4"/>
                    </a:cubicBezTo>
                    <a:cubicBezTo>
                      <a:pt x="16" y="3"/>
                      <a:pt x="16" y="3"/>
                      <a:pt x="15" y="3"/>
                    </a:cubicBezTo>
                    <a:cubicBezTo>
                      <a:pt x="13" y="3"/>
                      <a:pt x="12" y="3"/>
                      <a:pt x="10" y="2"/>
                    </a:cubicBezTo>
                    <a:cubicBezTo>
                      <a:pt x="9" y="2"/>
                      <a:pt x="8" y="1"/>
                      <a:pt x="7" y="2"/>
                    </a:cubicBezTo>
                    <a:cubicBezTo>
                      <a:pt x="6" y="2"/>
                      <a:pt x="6" y="3"/>
                      <a:pt x="5" y="3"/>
                    </a:cubicBezTo>
                    <a:cubicBezTo>
                      <a:pt x="4" y="4"/>
                      <a:pt x="4" y="2"/>
                      <a:pt x="3" y="1"/>
                    </a:cubicBezTo>
                    <a:cubicBezTo>
                      <a:pt x="2" y="1"/>
                      <a:pt x="2" y="1"/>
                      <a:pt x="2" y="1"/>
                    </a:cubicBezTo>
                    <a:cubicBezTo>
                      <a:pt x="2" y="2"/>
                      <a:pt x="1" y="2"/>
                      <a:pt x="1" y="3"/>
                    </a:cubicBezTo>
                    <a:cubicBezTo>
                      <a:pt x="0" y="4"/>
                      <a:pt x="0" y="5"/>
                      <a:pt x="0" y="6"/>
                    </a:cubicBezTo>
                    <a:cubicBezTo>
                      <a:pt x="0" y="7"/>
                      <a:pt x="1" y="8"/>
                      <a:pt x="1" y="8"/>
                    </a:cubicBezTo>
                    <a:cubicBezTo>
                      <a:pt x="1" y="12"/>
                      <a:pt x="2" y="14"/>
                      <a:pt x="3" y="18"/>
                    </a:cubicBezTo>
                    <a:cubicBezTo>
                      <a:pt x="3" y="19"/>
                      <a:pt x="3" y="20"/>
                      <a:pt x="3" y="21"/>
                    </a:cubicBezTo>
                    <a:cubicBezTo>
                      <a:pt x="5" y="84"/>
                      <a:pt x="5" y="84"/>
                      <a:pt x="5" y="84"/>
                    </a:cubicBezTo>
                    <a:cubicBezTo>
                      <a:pt x="6" y="85"/>
                      <a:pt x="6" y="85"/>
                      <a:pt x="6" y="85"/>
                    </a:cubicBezTo>
                    <a:cubicBezTo>
                      <a:pt x="67" y="85"/>
                      <a:pt x="67" y="85"/>
                      <a:pt x="67" y="85"/>
                    </a:cubicBezTo>
                    <a:cubicBezTo>
                      <a:pt x="67" y="86"/>
                      <a:pt x="68" y="86"/>
                      <a:pt x="68" y="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06" name="Freeform 738"/>
              <p:cNvSpPr>
                <a:spLocks/>
              </p:cNvSpPr>
              <p:nvPr/>
            </p:nvSpPr>
            <p:spPr bwMode="auto">
              <a:xfrm>
                <a:off x="3762" y="2007"/>
                <a:ext cx="86" cy="66"/>
              </a:xfrm>
              <a:custGeom>
                <a:avLst/>
                <a:gdLst>
                  <a:gd name="T0" fmla="*/ 640 w 43"/>
                  <a:gd name="T1" fmla="*/ 96 h 33"/>
                  <a:gd name="T2" fmla="*/ 672 w 43"/>
                  <a:gd name="T3" fmla="*/ 80 h 33"/>
                  <a:gd name="T4" fmla="*/ 672 w 43"/>
                  <a:gd name="T5" fmla="*/ 32 h 33"/>
                  <a:gd name="T6" fmla="*/ 656 w 43"/>
                  <a:gd name="T7" fmla="*/ 16 h 33"/>
                  <a:gd name="T8" fmla="*/ 640 w 43"/>
                  <a:gd name="T9" fmla="*/ 48 h 33"/>
                  <a:gd name="T10" fmla="*/ 608 w 43"/>
                  <a:gd name="T11" fmla="*/ 80 h 33"/>
                  <a:gd name="T12" fmla="*/ 576 w 43"/>
                  <a:gd name="T13" fmla="*/ 128 h 33"/>
                  <a:gd name="T14" fmla="*/ 544 w 43"/>
                  <a:gd name="T15" fmla="*/ 176 h 33"/>
                  <a:gd name="T16" fmla="*/ 512 w 43"/>
                  <a:gd name="T17" fmla="*/ 208 h 33"/>
                  <a:gd name="T18" fmla="*/ 512 w 43"/>
                  <a:gd name="T19" fmla="*/ 256 h 33"/>
                  <a:gd name="T20" fmla="*/ 480 w 43"/>
                  <a:gd name="T21" fmla="*/ 288 h 33"/>
                  <a:gd name="T22" fmla="*/ 432 w 43"/>
                  <a:gd name="T23" fmla="*/ 320 h 33"/>
                  <a:gd name="T24" fmla="*/ 384 w 43"/>
                  <a:gd name="T25" fmla="*/ 336 h 33"/>
                  <a:gd name="T26" fmla="*/ 336 w 43"/>
                  <a:gd name="T27" fmla="*/ 336 h 33"/>
                  <a:gd name="T28" fmla="*/ 304 w 43"/>
                  <a:gd name="T29" fmla="*/ 336 h 33"/>
                  <a:gd name="T30" fmla="*/ 256 w 43"/>
                  <a:gd name="T31" fmla="*/ 304 h 33"/>
                  <a:gd name="T32" fmla="*/ 224 w 43"/>
                  <a:gd name="T33" fmla="*/ 336 h 33"/>
                  <a:gd name="T34" fmla="*/ 192 w 43"/>
                  <a:gd name="T35" fmla="*/ 336 h 33"/>
                  <a:gd name="T36" fmla="*/ 160 w 43"/>
                  <a:gd name="T37" fmla="*/ 304 h 33"/>
                  <a:gd name="T38" fmla="*/ 96 w 43"/>
                  <a:gd name="T39" fmla="*/ 288 h 33"/>
                  <a:gd name="T40" fmla="*/ 96 w 43"/>
                  <a:gd name="T41" fmla="*/ 256 h 33"/>
                  <a:gd name="T42" fmla="*/ 96 w 43"/>
                  <a:gd name="T43" fmla="*/ 240 h 33"/>
                  <a:gd name="T44" fmla="*/ 32 w 43"/>
                  <a:gd name="T45" fmla="*/ 224 h 33"/>
                  <a:gd name="T46" fmla="*/ 0 w 43"/>
                  <a:gd name="T47" fmla="*/ 224 h 33"/>
                  <a:gd name="T48" fmla="*/ 16 w 43"/>
                  <a:gd name="T49" fmla="*/ 240 h 33"/>
                  <a:gd name="T50" fmla="*/ 48 w 43"/>
                  <a:gd name="T51" fmla="*/ 304 h 33"/>
                  <a:gd name="T52" fmla="*/ 112 w 43"/>
                  <a:gd name="T53" fmla="*/ 384 h 33"/>
                  <a:gd name="T54" fmla="*/ 144 w 43"/>
                  <a:gd name="T55" fmla="*/ 416 h 33"/>
                  <a:gd name="T56" fmla="*/ 192 w 43"/>
                  <a:gd name="T57" fmla="*/ 432 h 33"/>
                  <a:gd name="T58" fmla="*/ 272 w 43"/>
                  <a:gd name="T59" fmla="*/ 448 h 33"/>
                  <a:gd name="T60" fmla="*/ 352 w 43"/>
                  <a:gd name="T61" fmla="*/ 448 h 33"/>
                  <a:gd name="T62" fmla="*/ 464 w 43"/>
                  <a:gd name="T63" fmla="*/ 480 h 33"/>
                  <a:gd name="T64" fmla="*/ 544 w 43"/>
                  <a:gd name="T65" fmla="*/ 528 h 33"/>
                  <a:gd name="T66" fmla="*/ 544 w 43"/>
                  <a:gd name="T67" fmla="*/ 512 h 33"/>
                  <a:gd name="T68" fmla="*/ 560 w 43"/>
                  <a:gd name="T69" fmla="*/ 416 h 33"/>
                  <a:gd name="T70" fmla="*/ 576 w 43"/>
                  <a:gd name="T71" fmla="*/ 304 h 33"/>
                  <a:gd name="T72" fmla="*/ 608 w 43"/>
                  <a:gd name="T73" fmla="*/ 224 h 33"/>
                  <a:gd name="T74" fmla="*/ 656 w 43"/>
                  <a:gd name="T75" fmla="*/ 176 h 33"/>
                  <a:gd name="T76" fmla="*/ 688 w 43"/>
                  <a:gd name="T77" fmla="*/ 144 h 33"/>
                  <a:gd name="T78" fmla="*/ 672 w 43"/>
                  <a:gd name="T79" fmla="*/ 112 h 33"/>
                  <a:gd name="T80" fmla="*/ 640 w 43"/>
                  <a:gd name="T81" fmla="*/ 96 h 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
                  <a:gd name="T124" fmla="*/ 0 h 33"/>
                  <a:gd name="T125" fmla="*/ 43 w 43"/>
                  <a:gd name="T126" fmla="*/ 33 h 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 h="33">
                    <a:moveTo>
                      <a:pt x="40" y="6"/>
                    </a:moveTo>
                    <a:cubicBezTo>
                      <a:pt x="40" y="5"/>
                      <a:pt x="42" y="5"/>
                      <a:pt x="42" y="5"/>
                    </a:cubicBezTo>
                    <a:cubicBezTo>
                      <a:pt x="42" y="4"/>
                      <a:pt x="43" y="3"/>
                      <a:pt x="42" y="2"/>
                    </a:cubicBezTo>
                    <a:cubicBezTo>
                      <a:pt x="42" y="2"/>
                      <a:pt x="42" y="0"/>
                      <a:pt x="41" y="1"/>
                    </a:cubicBezTo>
                    <a:cubicBezTo>
                      <a:pt x="40" y="1"/>
                      <a:pt x="40" y="2"/>
                      <a:pt x="40" y="3"/>
                    </a:cubicBezTo>
                    <a:cubicBezTo>
                      <a:pt x="39" y="4"/>
                      <a:pt x="39" y="4"/>
                      <a:pt x="38" y="5"/>
                    </a:cubicBezTo>
                    <a:cubicBezTo>
                      <a:pt x="37" y="6"/>
                      <a:pt x="36" y="7"/>
                      <a:pt x="36" y="8"/>
                    </a:cubicBezTo>
                    <a:cubicBezTo>
                      <a:pt x="35" y="9"/>
                      <a:pt x="35" y="10"/>
                      <a:pt x="34" y="11"/>
                    </a:cubicBezTo>
                    <a:cubicBezTo>
                      <a:pt x="34" y="12"/>
                      <a:pt x="33" y="12"/>
                      <a:pt x="32" y="13"/>
                    </a:cubicBezTo>
                    <a:cubicBezTo>
                      <a:pt x="32" y="14"/>
                      <a:pt x="32" y="15"/>
                      <a:pt x="32" y="16"/>
                    </a:cubicBezTo>
                    <a:cubicBezTo>
                      <a:pt x="31" y="17"/>
                      <a:pt x="31" y="17"/>
                      <a:pt x="30" y="18"/>
                    </a:cubicBezTo>
                    <a:cubicBezTo>
                      <a:pt x="29" y="19"/>
                      <a:pt x="28" y="19"/>
                      <a:pt x="27" y="20"/>
                    </a:cubicBezTo>
                    <a:cubicBezTo>
                      <a:pt x="26" y="20"/>
                      <a:pt x="25" y="20"/>
                      <a:pt x="24" y="21"/>
                    </a:cubicBezTo>
                    <a:cubicBezTo>
                      <a:pt x="23" y="21"/>
                      <a:pt x="22" y="22"/>
                      <a:pt x="21" y="21"/>
                    </a:cubicBezTo>
                    <a:cubicBezTo>
                      <a:pt x="20" y="21"/>
                      <a:pt x="20" y="21"/>
                      <a:pt x="19" y="21"/>
                    </a:cubicBezTo>
                    <a:cubicBezTo>
                      <a:pt x="18" y="20"/>
                      <a:pt x="17" y="19"/>
                      <a:pt x="16" y="19"/>
                    </a:cubicBezTo>
                    <a:cubicBezTo>
                      <a:pt x="15" y="19"/>
                      <a:pt x="15" y="21"/>
                      <a:pt x="14" y="21"/>
                    </a:cubicBezTo>
                    <a:cubicBezTo>
                      <a:pt x="13" y="21"/>
                      <a:pt x="12" y="21"/>
                      <a:pt x="12" y="21"/>
                    </a:cubicBezTo>
                    <a:cubicBezTo>
                      <a:pt x="11" y="21"/>
                      <a:pt x="11" y="20"/>
                      <a:pt x="10" y="19"/>
                    </a:cubicBezTo>
                    <a:cubicBezTo>
                      <a:pt x="8" y="19"/>
                      <a:pt x="7" y="19"/>
                      <a:pt x="6" y="18"/>
                    </a:cubicBezTo>
                    <a:cubicBezTo>
                      <a:pt x="6" y="17"/>
                      <a:pt x="6" y="17"/>
                      <a:pt x="6" y="16"/>
                    </a:cubicBezTo>
                    <a:cubicBezTo>
                      <a:pt x="6" y="15"/>
                      <a:pt x="6" y="15"/>
                      <a:pt x="6" y="15"/>
                    </a:cubicBezTo>
                    <a:cubicBezTo>
                      <a:pt x="2" y="14"/>
                      <a:pt x="2" y="14"/>
                      <a:pt x="2" y="14"/>
                    </a:cubicBezTo>
                    <a:cubicBezTo>
                      <a:pt x="1" y="14"/>
                      <a:pt x="1" y="14"/>
                      <a:pt x="0" y="14"/>
                    </a:cubicBezTo>
                    <a:cubicBezTo>
                      <a:pt x="1" y="15"/>
                      <a:pt x="1" y="15"/>
                      <a:pt x="1" y="15"/>
                    </a:cubicBezTo>
                    <a:cubicBezTo>
                      <a:pt x="2" y="17"/>
                      <a:pt x="2" y="17"/>
                      <a:pt x="3" y="19"/>
                    </a:cubicBezTo>
                    <a:cubicBezTo>
                      <a:pt x="4" y="21"/>
                      <a:pt x="5" y="22"/>
                      <a:pt x="7" y="24"/>
                    </a:cubicBezTo>
                    <a:cubicBezTo>
                      <a:pt x="7" y="25"/>
                      <a:pt x="8" y="25"/>
                      <a:pt x="9" y="26"/>
                    </a:cubicBezTo>
                    <a:cubicBezTo>
                      <a:pt x="10" y="27"/>
                      <a:pt x="11" y="27"/>
                      <a:pt x="12" y="27"/>
                    </a:cubicBezTo>
                    <a:cubicBezTo>
                      <a:pt x="14" y="28"/>
                      <a:pt x="15" y="27"/>
                      <a:pt x="17" y="28"/>
                    </a:cubicBezTo>
                    <a:cubicBezTo>
                      <a:pt x="19" y="28"/>
                      <a:pt x="20" y="28"/>
                      <a:pt x="22" y="28"/>
                    </a:cubicBezTo>
                    <a:cubicBezTo>
                      <a:pt x="25" y="29"/>
                      <a:pt x="27" y="29"/>
                      <a:pt x="29" y="30"/>
                    </a:cubicBezTo>
                    <a:cubicBezTo>
                      <a:pt x="31" y="30"/>
                      <a:pt x="32" y="31"/>
                      <a:pt x="34" y="33"/>
                    </a:cubicBezTo>
                    <a:cubicBezTo>
                      <a:pt x="34" y="32"/>
                      <a:pt x="34" y="32"/>
                      <a:pt x="34" y="32"/>
                    </a:cubicBezTo>
                    <a:cubicBezTo>
                      <a:pt x="34" y="30"/>
                      <a:pt x="35" y="29"/>
                      <a:pt x="35" y="26"/>
                    </a:cubicBezTo>
                    <a:cubicBezTo>
                      <a:pt x="36" y="24"/>
                      <a:pt x="36" y="22"/>
                      <a:pt x="36" y="19"/>
                    </a:cubicBezTo>
                    <a:cubicBezTo>
                      <a:pt x="37" y="17"/>
                      <a:pt x="37" y="16"/>
                      <a:pt x="38" y="14"/>
                    </a:cubicBezTo>
                    <a:cubicBezTo>
                      <a:pt x="39" y="13"/>
                      <a:pt x="40" y="12"/>
                      <a:pt x="41" y="11"/>
                    </a:cubicBezTo>
                    <a:cubicBezTo>
                      <a:pt x="43" y="9"/>
                      <a:pt x="43" y="9"/>
                      <a:pt x="43" y="9"/>
                    </a:cubicBezTo>
                    <a:cubicBezTo>
                      <a:pt x="43" y="8"/>
                      <a:pt x="42" y="8"/>
                      <a:pt x="42" y="7"/>
                    </a:cubicBezTo>
                    <a:cubicBezTo>
                      <a:pt x="41" y="7"/>
                      <a:pt x="40" y="7"/>
                      <a:pt x="40"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07" name="Freeform 739"/>
              <p:cNvSpPr>
                <a:spLocks/>
              </p:cNvSpPr>
              <p:nvPr/>
            </p:nvSpPr>
            <p:spPr bwMode="auto">
              <a:xfrm>
                <a:off x="3906" y="1820"/>
                <a:ext cx="224" cy="237"/>
              </a:xfrm>
              <a:custGeom>
                <a:avLst/>
                <a:gdLst>
                  <a:gd name="T0" fmla="*/ 752 w 112"/>
                  <a:gd name="T1" fmla="*/ 1743 h 118"/>
                  <a:gd name="T2" fmla="*/ 864 w 112"/>
                  <a:gd name="T3" fmla="*/ 1840 h 118"/>
                  <a:gd name="T4" fmla="*/ 960 w 112"/>
                  <a:gd name="T5" fmla="*/ 1920 h 118"/>
                  <a:gd name="T6" fmla="*/ 1088 w 112"/>
                  <a:gd name="T7" fmla="*/ 1824 h 118"/>
                  <a:gd name="T8" fmla="*/ 1232 w 112"/>
                  <a:gd name="T9" fmla="*/ 1792 h 118"/>
                  <a:gd name="T10" fmla="*/ 1280 w 112"/>
                  <a:gd name="T11" fmla="*/ 1743 h 118"/>
                  <a:gd name="T12" fmla="*/ 1184 w 112"/>
                  <a:gd name="T13" fmla="*/ 1597 h 118"/>
                  <a:gd name="T14" fmla="*/ 1136 w 112"/>
                  <a:gd name="T15" fmla="*/ 1500 h 118"/>
                  <a:gd name="T16" fmla="*/ 1088 w 112"/>
                  <a:gd name="T17" fmla="*/ 1384 h 118"/>
                  <a:gd name="T18" fmla="*/ 1152 w 112"/>
                  <a:gd name="T19" fmla="*/ 1287 h 118"/>
                  <a:gd name="T20" fmla="*/ 1200 w 112"/>
                  <a:gd name="T21" fmla="*/ 1336 h 118"/>
                  <a:gd name="T22" fmla="*/ 1328 w 112"/>
                  <a:gd name="T23" fmla="*/ 1287 h 118"/>
                  <a:gd name="T24" fmla="*/ 1424 w 112"/>
                  <a:gd name="T25" fmla="*/ 1141 h 118"/>
                  <a:gd name="T26" fmla="*/ 1488 w 112"/>
                  <a:gd name="T27" fmla="*/ 1012 h 118"/>
                  <a:gd name="T28" fmla="*/ 1520 w 112"/>
                  <a:gd name="T29" fmla="*/ 940 h 118"/>
                  <a:gd name="T30" fmla="*/ 1568 w 112"/>
                  <a:gd name="T31" fmla="*/ 844 h 118"/>
                  <a:gd name="T32" fmla="*/ 1584 w 112"/>
                  <a:gd name="T33" fmla="*/ 731 h 118"/>
                  <a:gd name="T34" fmla="*/ 1536 w 112"/>
                  <a:gd name="T35" fmla="*/ 665 h 118"/>
                  <a:gd name="T36" fmla="*/ 1456 w 112"/>
                  <a:gd name="T37" fmla="*/ 504 h 118"/>
                  <a:gd name="T38" fmla="*/ 1552 w 112"/>
                  <a:gd name="T39" fmla="*/ 372 h 118"/>
                  <a:gd name="T40" fmla="*/ 1712 w 112"/>
                  <a:gd name="T41" fmla="*/ 323 h 118"/>
                  <a:gd name="T42" fmla="*/ 1792 w 112"/>
                  <a:gd name="T43" fmla="*/ 243 h 118"/>
                  <a:gd name="T44" fmla="*/ 1600 w 112"/>
                  <a:gd name="T45" fmla="*/ 193 h 118"/>
                  <a:gd name="T46" fmla="*/ 1520 w 112"/>
                  <a:gd name="T47" fmla="*/ 80 h 118"/>
                  <a:gd name="T48" fmla="*/ 1424 w 112"/>
                  <a:gd name="T49" fmla="*/ 0 h 118"/>
                  <a:gd name="T50" fmla="*/ 1248 w 112"/>
                  <a:gd name="T51" fmla="*/ 80 h 118"/>
                  <a:gd name="T52" fmla="*/ 1072 w 112"/>
                  <a:gd name="T53" fmla="*/ 177 h 118"/>
                  <a:gd name="T54" fmla="*/ 1184 w 112"/>
                  <a:gd name="T55" fmla="*/ 436 h 118"/>
                  <a:gd name="T56" fmla="*/ 960 w 112"/>
                  <a:gd name="T57" fmla="*/ 584 h 118"/>
                  <a:gd name="T58" fmla="*/ 944 w 112"/>
                  <a:gd name="T59" fmla="*/ 779 h 118"/>
                  <a:gd name="T60" fmla="*/ 832 w 112"/>
                  <a:gd name="T61" fmla="*/ 763 h 118"/>
                  <a:gd name="T62" fmla="*/ 704 w 112"/>
                  <a:gd name="T63" fmla="*/ 860 h 118"/>
                  <a:gd name="T64" fmla="*/ 624 w 112"/>
                  <a:gd name="T65" fmla="*/ 964 h 118"/>
                  <a:gd name="T66" fmla="*/ 560 w 112"/>
                  <a:gd name="T67" fmla="*/ 1093 h 118"/>
                  <a:gd name="T68" fmla="*/ 368 w 112"/>
                  <a:gd name="T69" fmla="*/ 1093 h 118"/>
                  <a:gd name="T70" fmla="*/ 112 w 112"/>
                  <a:gd name="T71" fmla="*/ 1060 h 118"/>
                  <a:gd name="T72" fmla="*/ 48 w 112"/>
                  <a:gd name="T73" fmla="*/ 1077 h 118"/>
                  <a:gd name="T74" fmla="*/ 160 w 112"/>
                  <a:gd name="T75" fmla="*/ 1239 h 118"/>
                  <a:gd name="T76" fmla="*/ 288 w 112"/>
                  <a:gd name="T77" fmla="*/ 1271 h 118"/>
                  <a:gd name="T78" fmla="*/ 336 w 112"/>
                  <a:gd name="T79" fmla="*/ 1452 h 118"/>
                  <a:gd name="T80" fmla="*/ 192 w 112"/>
                  <a:gd name="T81" fmla="*/ 1549 h 118"/>
                  <a:gd name="T82" fmla="*/ 192 w 112"/>
                  <a:gd name="T83" fmla="*/ 1711 h 118"/>
                  <a:gd name="T84" fmla="*/ 400 w 112"/>
                  <a:gd name="T85" fmla="*/ 1695 h 118"/>
                  <a:gd name="T86" fmla="*/ 576 w 112"/>
                  <a:gd name="T87" fmla="*/ 1695 h 118"/>
                  <a:gd name="T88" fmla="*/ 720 w 112"/>
                  <a:gd name="T89" fmla="*/ 1661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2"/>
                  <a:gd name="T136" fmla="*/ 0 h 118"/>
                  <a:gd name="T137" fmla="*/ 112 w 112"/>
                  <a:gd name="T138" fmla="*/ 118 h 11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2" h="118">
                    <a:moveTo>
                      <a:pt x="45" y="102"/>
                    </a:moveTo>
                    <a:cubicBezTo>
                      <a:pt x="46" y="102"/>
                      <a:pt x="47" y="102"/>
                      <a:pt x="48" y="103"/>
                    </a:cubicBezTo>
                    <a:cubicBezTo>
                      <a:pt x="48" y="104"/>
                      <a:pt x="46" y="105"/>
                      <a:pt x="47" y="107"/>
                    </a:cubicBezTo>
                    <a:cubicBezTo>
                      <a:pt x="47" y="107"/>
                      <a:pt x="48" y="108"/>
                      <a:pt x="49" y="108"/>
                    </a:cubicBezTo>
                    <a:cubicBezTo>
                      <a:pt x="50" y="109"/>
                      <a:pt x="51" y="108"/>
                      <a:pt x="52" y="109"/>
                    </a:cubicBezTo>
                    <a:cubicBezTo>
                      <a:pt x="53" y="110"/>
                      <a:pt x="53" y="111"/>
                      <a:pt x="54" y="113"/>
                    </a:cubicBezTo>
                    <a:cubicBezTo>
                      <a:pt x="55" y="114"/>
                      <a:pt x="55" y="115"/>
                      <a:pt x="56" y="116"/>
                    </a:cubicBezTo>
                    <a:cubicBezTo>
                      <a:pt x="57" y="117"/>
                      <a:pt x="58" y="117"/>
                      <a:pt x="59" y="117"/>
                    </a:cubicBezTo>
                    <a:cubicBezTo>
                      <a:pt x="60" y="118"/>
                      <a:pt x="60" y="118"/>
                      <a:pt x="60" y="118"/>
                    </a:cubicBezTo>
                    <a:cubicBezTo>
                      <a:pt x="61" y="116"/>
                      <a:pt x="63" y="116"/>
                      <a:pt x="64" y="114"/>
                    </a:cubicBezTo>
                    <a:cubicBezTo>
                      <a:pt x="65" y="113"/>
                      <a:pt x="64" y="112"/>
                      <a:pt x="66" y="112"/>
                    </a:cubicBezTo>
                    <a:cubicBezTo>
                      <a:pt x="66" y="111"/>
                      <a:pt x="67" y="112"/>
                      <a:pt x="68" y="112"/>
                    </a:cubicBezTo>
                    <a:cubicBezTo>
                      <a:pt x="69" y="112"/>
                      <a:pt x="70" y="112"/>
                      <a:pt x="71" y="112"/>
                    </a:cubicBezTo>
                    <a:cubicBezTo>
                      <a:pt x="72" y="112"/>
                      <a:pt x="73" y="112"/>
                      <a:pt x="74" y="112"/>
                    </a:cubicBezTo>
                    <a:cubicBezTo>
                      <a:pt x="75" y="112"/>
                      <a:pt x="75" y="110"/>
                      <a:pt x="77" y="110"/>
                    </a:cubicBezTo>
                    <a:cubicBezTo>
                      <a:pt x="78" y="110"/>
                      <a:pt x="78" y="112"/>
                      <a:pt x="79" y="112"/>
                    </a:cubicBezTo>
                    <a:cubicBezTo>
                      <a:pt x="80" y="112"/>
                      <a:pt x="81" y="111"/>
                      <a:pt x="81" y="110"/>
                    </a:cubicBezTo>
                    <a:cubicBezTo>
                      <a:pt x="82" y="109"/>
                      <a:pt x="81" y="108"/>
                      <a:pt x="80" y="107"/>
                    </a:cubicBezTo>
                    <a:cubicBezTo>
                      <a:pt x="80" y="106"/>
                      <a:pt x="79" y="105"/>
                      <a:pt x="78" y="104"/>
                    </a:cubicBezTo>
                    <a:cubicBezTo>
                      <a:pt x="78" y="103"/>
                      <a:pt x="78" y="101"/>
                      <a:pt x="77" y="100"/>
                    </a:cubicBezTo>
                    <a:cubicBezTo>
                      <a:pt x="76" y="99"/>
                      <a:pt x="75" y="99"/>
                      <a:pt x="74" y="98"/>
                    </a:cubicBezTo>
                    <a:cubicBezTo>
                      <a:pt x="73" y="98"/>
                      <a:pt x="72" y="97"/>
                      <a:pt x="72" y="96"/>
                    </a:cubicBezTo>
                    <a:cubicBezTo>
                      <a:pt x="72" y="95"/>
                      <a:pt x="74" y="94"/>
                      <a:pt x="73" y="93"/>
                    </a:cubicBezTo>
                    <a:cubicBezTo>
                      <a:pt x="73" y="92"/>
                      <a:pt x="72" y="92"/>
                      <a:pt x="71" y="92"/>
                    </a:cubicBezTo>
                    <a:cubicBezTo>
                      <a:pt x="70" y="91"/>
                      <a:pt x="69" y="93"/>
                      <a:pt x="68" y="93"/>
                    </a:cubicBezTo>
                    <a:cubicBezTo>
                      <a:pt x="67" y="92"/>
                      <a:pt x="67" y="90"/>
                      <a:pt x="67" y="89"/>
                    </a:cubicBezTo>
                    <a:cubicBezTo>
                      <a:pt x="67" y="87"/>
                      <a:pt x="67" y="86"/>
                      <a:pt x="68" y="85"/>
                    </a:cubicBezTo>
                    <a:cubicBezTo>
                      <a:pt x="69" y="84"/>
                      <a:pt x="70" y="85"/>
                      <a:pt x="71" y="84"/>
                    </a:cubicBezTo>
                    <a:cubicBezTo>
                      <a:pt x="72" y="83"/>
                      <a:pt x="70" y="82"/>
                      <a:pt x="71" y="81"/>
                    </a:cubicBezTo>
                    <a:cubicBezTo>
                      <a:pt x="71" y="80"/>
                      <a:pt x="71" y="79"/>
                      <a:pt x="72" y="79"/>
                    </a:cubicBezTo>
                    <a:cubicBezTo>
                      <a:pt x="73" y="79"/>
                      <a:pt x="73" y="79"/>
                      <a:pt x="74" y="79"/>
                    </a:cubicBezTo>
                    <a:cubicBezTo>
                      <a:pt x="74" y="80"/>
                      <a:pt x="73" y="81"/>
                      <a:pt x="74" y="81"/>
                    </a:cubicBezTo>
                    <a:cubicBezTo>
                      <a:pt x="74" y="82"/>
                      <a:pt x="75" y="82"/>
                      <a:pt x="75" y="82"/>
                    </a:cubicBezTo>
                    <a:cubicBezTo>
                      <a:pt x="76" y="82"/>
                      <a:pt x="77" y="81"/>
                      <a:pt x="78" y="80"/>
                    </a:cubicBezTo>
                    <a:cubicBezTo>
                      <a:pt x="79" y="80"/>
                      <a:pt x="80" y="80"/>
                      <a:pt x="81" y="80"/>
                    </a:cubicBezTo>
                    <a:cubicBezTo>
                      <a:pt x="82" y="79"/>
                      <a:pt x="83" y="80"/>
                      <a:pt x="83" y="79"/>
                    </a:cubicBezTo>
                    <a:cubicBezTo>
                      <a:pt x="84" y="78"/>
                      <a:pt x="84" y="77"/>
                      <a:pt x="84" y="76"/>
                    </a:cubicBezTo>
                    <a:cubicBezTo>
                      <a:pt x="85" y="75"/>
                      <a:pt x="85" y="74"/>
                      <a:pt x="86" y="72"/>
                    </a:cubicBezTo>
                    <a:cubicBezTo>
                      <a:pt x="87" y="71"/>
                      <a:pt x="88" y="71"/>
                      <a:pt x="89" y="70"/>
                    </a:cubicBezTo>
                    <a:cubicBezTo>
                      <a:pt x="90" y="70"/>
                      <a:pt x="91" y="69"/>
                      <a:pt x="91" y="68"/>
                    </a:cubicBezTo>
                    <a:cubicBezTo>
                      <a:pt x="92" y="67"/>
                      <a:pt x="91" y="66"/>
                      <a:pt x="91" y="65"/>
                    </a:cubicBezTo>
                    <a:cubicBezTo>
                      <a:pt x="91" y="63"/>
                      <a:pt x="91" y="62"/>
                      <a:pt x="93" y="62"/>
                    </a:cubicBezTo>
                    <a:cubicBezTo>
                      <a:pt x="93" y="61"/>
                      <a:pt x="95" y="62"/>
                      <a:pt x="95" y="61"/>
                    </a:cubicBezTo>
                    <a:cubicBezTo>
                      <a:pt x="96" y="61"/>
                      <a:pt x="96" y="60"/>
                      <a:pt x="95" y="59"/>
                    </a:cubicBezTo>
                    <a:cubicBezTo>
                      <a:pt x="95" y="59"/>
                      <a:pt x="95" y="58"/>
                      <a:pt x="95" y="58"/>
                    </a:cubicBezTo>
                    <a:cubicBezTo>
                      <a:pt x="96" y="57"/>
                      <a:pt x="96" y="57"/>
                      <a:pt x="96" y="56"/>
                    </a:cubicBezTo>
                    <a:cubicBezTo>
                      <a:pt x="97" y="55"/>
                      <a:pt x="98" y="55"/>
                      <a:pt x="98" y="54"/>
                    </a:cubicBezTo>
                    <a:cubicBezTo>
                      <a:pt x="99" y="53"/>
                      <a:pt x="98" y="53"/>
                      <a:pt x="98" y="52"/>
                    </a:cubicBezTo>
                    <a:cubicBezTo>
                      <a:pt x="98" y="51"/>
                      <a:pt x="97" y="50"/>
                      <a:pt x="97" y="49"/>
                    </a:cubicBezTo>
                    <a:cubicBezTo>
                      <a:pt x="97" y="47"/>
                      <a:pt x="96" y="46"/>
                      <a:pt x="97" y="46"/>
                    </a:cubicBezTo>
                    <a:cubicBezTo>
                      <a:pt x="97" y="45"/>
                      <a:pt x="98" y="45"/>
                      <a:pt x="99" y="45"/>
                    </a:cubicBezTo>
                    <a:cubicBezTo>
                      <a:pt x="100" y="45"/>
                      <a:pt x="102" y="44"/>
                      <a:pt x="101" y="42"/>
                    </a:cubicBezTo>
                    <a:cubicBezTo>
                      <a:pt x="101" y="41"/>
                      <a:pt x="100" y="42"/>
                      <a:pt x="99" y="41"/>
                    </a:cubicBezTo>
                    <a:cubicBezTo>
                      <a:pt x="98" y="41"/>
                      <a:pt x="97" y="41"/>
                      <a:pt x="96" y="41"/>
                    </a:cubicBezTo>
                    <a:cubicBezTo>
                      <a:pt x="95" y="40"/>
                      <a:pt x="94" y="39"/>
                      <a:pt x="93" y="38"/>
                    </a:cubicBezTo>
                    <a:cubicBezTo>
                      <a:pt x="92" y="37"/>
                      <a:pt x="91" y="36"/>
                      <a:pt x="91" y="34"/>
                    </a:cubicBezTo>
                    <a:cubicBezTo>
                      <a:pt x="91" y="33"/>
                      <a:pt x="91" y="32"/>
                      <a:pt x="91" y="31"/>
                    </a:cubicBezTo>
                    <a:cubicBezTo>
                      <a:pt x="91" y="29"/>
                      <a:pt x="90" y="28"/>
                      <a:pt x="90" y="26"/>
                    </a:cubicBezTo>
                    <a:cubicBezTo>
                      <a:pt x="91" y="25"/>
                      <a:pt x="91" y="23"/>
                      <a:pt x="92" y="22"/>
                    </a:cubicBezTo>
                    <a:cubicBezTo>
                      <a:pt x="94" y="21"/>
                      <a:pt x="95" y="23"/>
                      <a:pt x="97" y="23"/>
                    </a:cubicBezTo>
                    <a:cubicBezTo>
                      <a:pt x="99" y="24"/>
                      <a:pt x="101" y="25"/>
                      <a:pt x="102" y="24"/>
                    </a:cubicBezTo>
                    <a:cubicBezTo>
                      <a:pt x="103" y="23"/>
                      <a:pt x="103" y="22"/>
                      <a:pt x="104" y="22"/>
                    </a:cubicBezTo>
                    <a:cubicBezTo>
                      <a:pt x="105" y="21"/>
                      <a:pt x="106" y="21"/>
                      <a:pt x="107" y="20"/>
                    </a:cubicBezTo>
                    <a:cubicBezTo>
                      <a:pt x="108" y="20"/>
                      <a:pt x="109" y="20"/>
                      <a:pt x="110" y="19"/>
                    </a:cubicBezTo>
                    <a:cubicBezTo>
                      <a:pt x="111" y="18"/>
                      <a:pt x="110" y="17"/>
                      <a:pt x="111" y="16"/>
                    </a:cubicBezTo>
                    <a:cubicBezTo>
                      <a:pt x="112" y="15"/>
                      <a:pt x="112" y="15"/>
                      <a:pt x="112" y="15"/>
                    </a:cubicBezTo>
                    <a:cubicBezTo>
                      <a:pt x="110" y="15"/>
                      <a:pt x="108" y="15"/>
                      <a:pt x="107" y="14"/>
                    </a:cubicBezTo>
                    <a:cubicBezTo>
                      <a:pt x="105" y="14"/>
                      <a:pt x="105" y="13"/>
                      <a:pt x="103" y="13"/>
                    </a:cubicBezTo>
                    <a:cubicBezTo>
                      <a:pt x="102" y="12"/>
                      <a:pt x="101" y="12"/>
                      <a:pt x="100" y="12"/>
                    </a:cubicBezTo>
                    <a:cubicBezTo>
                      <a:pt x="99" y="11"/>
                      <a:pt x="98" y="11"/>
                      <a:pt x="98" y="10"/>
                    </a:cubicBezTo>
                    <a:cubicBezTo>
                      <a:pt x="97" y="10"/>
                      <a:pt x="98" y="9"/>
                      <a:pt x="97" y="8"/>
                    </a:cubicBezTo>
                    <a:cubicBezTo>
                      <a:pt x="97" y="6"/>
                      <a:pt x="96" y="5"/>
                      <a:pt x="95" y="5"/>
                    </a:cubicBezTo>
                    <a:cubicBezTo>
                      <a:pt x="94" y="4"/>
                      <a:pt x="92" y="5"/>
                      <a:pt x="91" y="4"/>
                    </a:cubicBezTo>
                    <a:cubicBezTo>
                      <a:pt x="90" y="4"/>
                      <a:pt x="90" y="3"/>
                      <a:pt x="90" y="2"/>
                    </a:cubicBezTo>
                    <a:cubicBezTo>
                      <a:pt x="89" y="1"/>
                      <a:pt x="89" y="1"/>
                      <a:pt x="89" y="0"/>
                    </a:cubicBezTo>
                    <a:cubicBezTo>
                      <a:pt x="86" y="0"/>
                      <a:pt x="86" y="0"/>
                      <a:pt x="86" y="0"/>
                    </a:cubicBezTo>
                    <a:cubicBezTo>
                      <a:pt x="85" y="2"/>
                      <a:pt x="85" y="3"/>
                      <a:pt x="83" y="4"/>
                    </a:cubicBezTo>
                    <a:cubicBezTo>
                      <a:pt x="82" y="5"/>
                      <a:pt x="80" y="5"/>
                      <a:pt x="78" y="5"/>
                    </a:cubicBezTo>
                    <a:cubicBezTo>
                      <a:pt x="77" y="5"/>
                      <a:pt x="76" y="4"/>
                      <a:pt x="74" y="4"/>
                    </a:cubicBezTo>
                    <a:cubicBezTo>
                      <a:pt x="72" y="5"/>
                      <a:pt x="71" y="6"/>
                      <a:pt x="70" y="7"/>
                    </a:cubicBezTo>
                    <a:cubicBezTo>
                      <a:pt x="68" y="8"/>
                      <a:pt x="67" y="9"/>
                      <a:pt x="67" y="11"/>
                    </a:cubicBezTo>
                    <a:cubicBezTo>
                      <a:pt x="67" y="13"/>
                      <a:pt x="68" y="14"/>
                      <a:pt x="69" y="15"/>
                    </a:cubicBezTo>
                    <a:cubicBezTo>
                      <a:pt x="70" y="17"/>
                      <a:pt x="71" y="17"/>
                      <a:pt x="72" y="18"/>
                    </a:cubicBezTo>
                    <a:cubicBezTo>
                      <a:pt x="74" y="21"/>
                      <a:pt x="76" y="24"/>
                      <a:pt x="74" y="27"/>
                    </a:cubicBezTo>
                    <a:cubicBezTo>
                      <a:pt x="72" y="28"/>
                      <a:pt x="71" y="28"/>
                      <a:pt x="69" y="28"/>
                    </a:cubicBezTo>
                    <a:cubicBezTo>
                      <a:pt x="67" y="28"/>
                      <a:pt x="66" y="27"/>
                      <a:pt x="64" y="28"/>
                    </a:cubicBezTo>
                    <a:cubicBezTo>
                      <a:pt x="61" y="30"/>
                      <a:pt x="62" y="33"/>
                      <a:pt x="60" y="36"/>
                    </a:cubicBezTo>
                    <a:cubicBezTo>
                      <a:pt x="59" y="38"/>
                      <a:pt x="58" y="38"/>
                      <a:pt x="58" y="40"/>
                    </a:cubicBezTo>
                    <a:cubicBezTo>
                      <a:pt x="58" y="41"/>
                      <a:pt x="59" y="42"/>
                      <a:pt x="59" y="43"/>
                    </a:cubicBezTo>
                    <a:cubicBezTo>
                      <a:pt x="60" y="45"/>
                      <a:pt x="60" y="47"/>
                      <a:pt x="59" y="48"/>
                    </a:cubicBezTo>
                    <a:cubicBezTo>
                      <a:pt x="58" y="49"/>
                      <a:pt x="57" y="49"/>
                      <a:pt x="57" y="49"/>
                    </a:cubicBezTo>
                    <a:cubicBezTo>
                      <a:pt x="55" y="49"/>
                      <a:pt x="56" y="47"/>
                      <a:pt x="55" y="47"/>
                    </a:cubicBezTo>
                    <a:cubicBezTo>
                      <a:pt x="54" y="47"/>
                      <a:pt x="53" y="47"/>
                      <a:pt x="52" y="47"/>
                    </a:cubicBezTo>
                    <a:cubicBezTo>
                      <a:pt x="51" y="47"/>
                      <a:pt x="50" y="47"/>
                      <a:pt x="49" y="48"/>
                    </a:cubicBezTo>
                    <a:cubicBezTo>
                      <a:pt x="47" y="50"/>
                      <a:pt x="48" y="52"/>
                      <a:pt x="46" y="52"/>
                    </a:cubicBezTo>
                    <a:cubicBezTo>
                      <a:pt x="45" y="53"/>
                      <a:pt x="45" y="53"/>
                      <a:pt x="44" y="53"/>
                    </a:cubicBezTo>
                    <a:cubicBezTo>
                      <a:pt x="43" y="53"/>
                      <a:pt x="42" y="52"/>
                      <a:pt x="41" y="52"/>
                    </a:cubicBezTo>
                    <a:cubicBezTo>
                      <a:pt x="40" y="52"/>
                      <a:pt x="39" y="54"/>
                      <a:pt x="39" y="55"/>
                    </a:cubicBezTo>
                    <a:cubicBezTo>
                      <a:pt x="39" y="57"/>
                      <a:pt x="39" y="58"/>
                      <a:pt x="39" y="59"/>
                    </a:cubicBezTo>
                    <a:cubicBezTo>
                      <a:pt x="39" y="59"/>
                      <a:pt x="39" y="59"/>
                      <a:pt x="39" y="59"/>
                    </a:cubicBezTo>
                    <a:cubicBezTo>
                      <a:pt x="39" y="61"/>
                      <a:pt x="39" y="62"/>
                      <a:pt x="39" y="63"/>
                    </a:cubicBezTo>
                    <a:cubicBezTo>
                      <a:pt x="38" y="65"/>
                      <a:pt x="37" y="66"/>
                      <a:pt x="35" y="67"/>
                    </a:cubicBezTo>
                    <a:cubicBezTo>
                      <a:pt x="34" y="67"/>
                      <a:pt x="33" y="67"/>
                      <a:pt x="31" y="68"/>
                    </a:cubicBezTo>
                    <a:cubicBezTo>
                      <a:pt x="29" y="68"/>
                      <a:pt x="27" y="68"/>
                      <a:pt x="25" y="68"/>
                    </a:cubicBezTo>
                    <a:cubicBezTo>
                      <a:pt x="24" y="68"/>
                      <a:pt x="24" y="68"/>
                      <a:pt x="23" y="67"/>
                    </a:cubicBezTo>
                    <a:cubicBezTo>
                      <a:pt x="21" y="67"/>
                      <a:pt x="19" y="67"/>
                      <a:pt x="17" y="67"/>
                    </a:cubicBezTo>
                    <a:cubicBezTo>
                      <a:pt x="15" y="66"/>
                      <a:pt x="14" y="67"/>
                      <a:pt x="12" y="67"/>
                    </a:cubicBezTo>
                    <a:cubicBezTo>
                      <a:pt x="10" y="66"/>
                      <a:pt x="9" y="65"/>
                      <a:pt x="7" y="65"/>
                    </a:cubicBezTo>
                    <a:cubicBezTo>
                      <a:pt x="6" y="64"/>
                      <a:pt x="5" y="64"/>
                      <a:pt x="3" y="64"/>
                    </a:cubicBezTo>
                    <a:cubicBezTo>
                      <a:pt x="0" y="63"/>
                      <a:pt x="0" y="63"/>
                      <a:pt x="0" y="63"/>
                    </a:cubicBezTo>
                    <a:cubicBezTo>
                      <a:pt x="1" y="64"/>
                      <a:pt x="3" y="64"/>
                      <a:pt x="3" y="66"/>
                    </a:cubicBezTo>
                    <a:cubicBezTo>
                      <a:pt x="4" y="67"/>
                      <a:pt x="4" y="69"/>
                      <a:pt x="5" y="70"/>
                    </a:cubicBezTo>
                    <a:cubicBezTo>
                      <a:pt x="6" y="72"/>
                      <a:pt x="7" y="72"/>
                      <a:pt x="8" y="73"/>
                    </a:cubicBezTo>
                    <a:cubicBezTo>
                      <a:pt x="9" y="74"/>
                      <a:pt x="9" y="76"/>
                      <a:pt x="10" y="76"/>
                    </a:cubicBezTo>
                    <a:cubicBezTo>
                      <a:pt x="11" y="76"/>
                      <a:pt x="11" y="75"/>
                      <a:pt x="12" y="75"/>
                    </a:cubicBezTo>
                    <a:cubicBezTo>
                      <a:pt x="13" y="75"/>
                      <a:pt x="14" y="75"/>
                      <a:pt x="14" y="76"/>
                    </a:cubicBezTo>
                    <a:cubicBezTo>
                      <a:pt x="16" y="77"/>
                      <a:pt x="17" y="76"/>
                      <a:pt x="18" y="78"/>
                    </a:cubicBezTo>
                    <a:cubicBezTo>
                      <a:pt x="19" y="79"/>
                      <a:pt x="18" y="81"/>
                      <a:pt x="19" y="83"/>
                    </a:cubicBezTo>
                    <a:cubicBezTo>
                      <a:pt x="19" y="84"/>
                      <a:pt x="19" y="84"/>
                      <a:pt x="19" y="85"/>
                    </a:cubicBezTo>
                    <a:cubicBezTo>
                      <a:pt x="19" y="87"/>
                      <a:pt x="21" y="87"/>
                      <a:pt x="21" y="89"/>
                    </a:cubicBezTo>
                    <a:cubicBezTo>
                      <a:pt x="20" y="90"/>
                      <a:pt x="19" y="91"/>
                      <a:pt x="18" y="91"/>
                    </a:cubicBezTo>
                    <a:cubicBezTo>
                      <a:pt x="17" y="92"/>
                      <a:pt x="16" y="92"/>
                      <a:pt x="15" y="92"/>
                    </a:cubicBezTo>
                    <a:cubicBezTo>
                      <a:pt x="14" y="93"/>
                      <a:pt x="13" y="94"/>
                      <a:pt x="12" y="95"/>
                    </a:cubicBezTo>
                    <a:cubicBezTo>
                      <a:pt x="11" y="97"/>
                      <a:pt x="11" y="98"/>
                      <a:pt x="11" y="100"/>
                    </a:cubicBezTo>
                    <a:cubicBezTo>
                      <a:pt x="11" y="102"/>
                      <a:pt x="12" y="103"/>
                      <a:pt x="12" y="105"/>
                    </a:cubicBezTo>
                    <a:cubicBezTo>
                      <a:pt x="12" y="105"/>
                      <a:pt x="12" y="105"/>
                      <a:pt x="12" y="105"/>
                    </a:cubicBezTo>
                    <a:cubicBezTo>
                      <a:pt x="13" y="105"/>
                      <a:pt x="14" y="105"/>
                      <a:pt x="15" y="105"/>
                    </a:cubicBezTo>
                    <a:cubicBezTo>
                      <a:pt x="17" y="104"/>
                      <a:pt x="19" y="105"/>
                      <a:pt x="21" y="105"/>
                    </a:cubicBezTo>
                    <a:cubicBezTo>
                      <a:pt x="22" y="104"/>
                      <a:pt x="23" y="104"/>
                      <a:pt x="25" y="104"/>
                    </a:cubicBezTo>
                    <a:cubicBezTo>
                      <a:pt x="26" y="103"/>
                      <a:pt x="26" y="103"/>
                      <a:pt x="28" y="103"/>
                    </a:cubicBezTo>
                    <a:cubicBezTo>
                      <a:pt x="29" y="103"/>
                      <a:pt x="30" y="104"/>
                      <a:pt x="31" y="104"/>
                    </a:cubicBezTo>
                    <a:cubicBezTo>
                      <a:pt x="33" y="105"/>
                      <a:pt x="34" y="105"/>
                      <a:pt x="36" y="104"/>
                    </a:cubicBezTo>
                    <a:cubicBezTo>
                      <a:pt x="38" y="104"/>
                      <a:pt x="39" y="104"/>
                      <a:pt x="40" y="103"/>
                    </a:cubicBezTo>
                    <a:cubicBezTo>
                      <a:pt x="41" y="103"/>
                      <a:pt x="41" y="102"/>
                      <a:pt x="43" y="102"/>
                    </a:cubicBezTo>
                    <a:cubicBezTo>
                      <a:pt x="43" y="101"/>
                      <a:pt x="44" y="101"/>
                      <a:pt x="45" y="10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08" name="Freeform 740"/>
              <p:cNvSpPr>
                <a:spLocks/>
              </p:cNvSpPr>
              <p:nvPr/>
            </p:nvSpPr>
            <p:spPr bwMode="auto">
              <a:xfrm>
                <a:off x="3132" y="2237"/>
                <a:ext cx="121" cy="200"/>
              </a:xfrm>
              <a:custGeom>
                <a:avLst/>
                <a:gdLst>
                  <a:gd name="T0" fmla="*/ 532 w 60"/>
                  <a:gd name="T1" fmla="*/ 1472 h 100"/>
                  <a:gd name="T2" fmla="*/ 680 w 60"/>
                  <a:gd name="T3" fmla="*/ 1488 h 100"/>
                  <a:gd name="T4" fmla="*/ 780 w 60"/>
                  <a:gd name="T5" fmla="*/ 1488 h 100"/>
                  <a:gd name="T6" fmla="*/ 895 w 60"/>
                  <a:gd name="T7" fmla="*/ 1536 h 100"/>
                  <a:gd name="T8" fmla="*/ 960 w 60"/>
                  <a:gd name="T9" fmla="*/ 1600 h 100"/>
                  <a:gd name="T10" fmla="*/ 992 w 60"/>
                  <a:gd name="T11" fmla="*/ 1536 h 100"/>
                  <a:gd name="T12" fmla="*/ 992 w 60"/>
                  <a:gd name="T13" fmla="*/ 1472 h 100"/>
                  <a:gd name="T14" fmla="*/ 928 w 60"/>
                  <a:gd name="T15" fmla="*/ 1328 h 100"/>
                  <a:gd name="T16" fmla="*/ 845 w 60"/>
                  <a:gd name="T17" fmla="*/ 1184 h 100"/>
                  <a:gd name="T18" fmla="*/ 797 w 60"/>
                  <a:gd name="T19" fmla="*/ 1088 h 100"/>
                  <a:gd name="T20" fmla="*/ 813 w 60"/>
                  <a:gd name="T21" fmla="*/ 1040 h 100"/>
                  <a:gd name="T22" fmla="*/ 780 w 60"/>
                  <a:gd name="T23" fmla="*/ 944 h 100"/>
                  <a:gd name="T24" fmla="*/ 845 w 60"/>
                  <a:gd name="T25" fmla="*/ 912 h 100"/>
                  <a:gd name="T26" fmla="*/ 895 w 60"/>
                  <a:gd name="T27" fmla="*/ 800 h 100"/>
                  <a:gd name="T28" fmla="*/ 912 w 60"/>
                  <a:gd name="T29" fmla="*/ 752 h 100"/>
                  <a:gd name="T30" fmla="*/ 895 w 60"/>
                  <a:gd name="T31" fmla="*/ 672 h 100"/>
                  <a:gd name="T32" fmla="*/ 813 w 60"/>
                  <a:gd name="T33" fmla="*/ 576 h 100"/>
                  <a:gd name="T34" fmla="*/ 764 w 60"/>
                  <a:gd name="T35" fmla="*/ 512 h 100"/>
                  <a:gd name="T36" fmla="*/ 748 w 60"/>
                  <a:gd name="T37" fmla="*/ 432 h 100"/>
                  <a:gd name="T38" fmla="*/ 863 w 60"/>
                  <a:gd name="T39" fmla="*/ 432 h 100"/>
                  <a:gd name="T40" fmla="*/ 895 w 60"/>
                  <a:gd name="T41" fmla="*/ 368 h 100"/>
                  <a:gd name="T42" fmla="*/ 845 w 60"/>
                  <a:gd name="T43" fmla="*/ 304 h 100"/>
                  <a:gd name="T44" fmla="*/ 863 w 60"/>
                  <a:gd name="T45" fmla="*/ 192 h 100"/>
                  <a:gd name="T46" fmla="*/ 829 w 60"/>
                  <a:gd name="T47" fmla="*/ 96 h 100"/>
                  <a:gd name="T48" fmla="*/ 764 w 60"/>
                  <a:gd name="T49" fmla="*/ 0 h 100"/>
                  <a:gd name="T50" fmla="*/ 712 w 60"/>
                  <a:gd name="T51" fmla="*/ 16 h 100"/>
                  <a:gd name="T52" fmla="*/ 728 w 60"/>
                  <a:gd name="T53" fmla="*/ 96 h 100"/>
                  <a:gd name="T54" fmla="*/ 780 w 60"/>
                  <a:gd name="T55" fmla="*/ 128 h 100"/>
                  <a:gd name="T56" fmla="*/ 748 w 60"/>
                  <a:gd name="T57" fmla="*/ 240 h 100"/>
                  <a:gd name="T58" fmla="*/ 696 w 60"/>
                  <a:gd name="T59" fmla="*/ 288 h 100"/>
                  <a:gd name="T60" fmla="*/ 663 w 60"/>
                  <a:gd name="T61" fmla="*/ 368 h 100"/>
                  <a:gd name="T62" fmla="*/ 615 w 60"/>
                  <a:gd name="T63" fmla="*/ 464 h 100"/>
                  <a:gd name="T64" fmla="*/ 581 w 60"/>
                  <a:gd name="T65" fmla="*/ 528 h 100"/>
                  <a:gd name="T66" fmla="*/ 516 w 60"/>
                  <a:gd name="T67" fmla="*/ 608 h 100"/>
                  <a:gd name="T68" fmla="*/ 460 w 60"/>
                  <a:gd name="T69" fmla="*/ 704 h 100"/>
                  <a:gd name="T70" fmla="*/ 428 w 60"/>
                  <a:gd name="T71" fmla="*/ 784 h 100"/>
                  <a:gd name="T72" fmla="*/ 411 w 60"/>
                  <a:gd name="T73" fmla="*/ 848 h 100"/>
                  <a:gd name="T74" fmla="*/ 361 w 60"/>
                  <a:gd name="T75" fmla="*/ 864 h 100"/>
                  <a:gd name="T76" fmla="*/ 280 w 60"/>
                  <a:gd name="T77" fmla="*/ 832 h 100"/>
                  <a:gd name="T78" fmla="*/ 196 w 60"/>
                  <a:gd name="T79" fmla="*/ 864 h 100"/>
                  <a:gd name="T80" fmla="*/ 131 w 60"/>
                  <a:gd name="T81" fmla="*/ 928 h 100"/>
                  <a:gd name="T82" fmla="*/ 65 w 60"/>
                  <a:gd name="T83" fmla="*/ 1008 h 100"/>
                  <a:gd name="T84" fmla="*/ 48 w 60"/>
                  <a:gd name="T85" fmla="*/ 1088 h 100"/>
                  <a:gd name="T86" fmla="*/ 16 w 60"/>
                  <a:gd name="T87" fmla="*/ 1136 h 100"/>
                  <a:gd name="T88" fmla="*/ 48 w 60"/>
                  <a:gd name="T89" fmla="*/ 1168 h 100"/>
                  <a:gd name="T90" fmla="*/ 131 w 60"/>
                  <a:gd name="T91" fmla="*/ 1264 h 100"/>
                  <a:gd name="T92" fmla="*/ 196 w 60"/>
                  <a:gd name="T93" fmla="*/ 1408 h 100"/>
                  <a:gd name="T94" fmla="*/ 212 w 60"/>
                  <a:gd name="T95" fmla="*/ 1488 h 100"/>
                  <a:gd name="T96" fmla="*/ 329 w 60"/>
                  <a:gd name="T97" fmla="*/ 1488 h 100"/>
                  <a:gd name="T98" fmla="*/ 395 w 60"/>
                  <a:gd name="T99" fmla="*/ 1488 h 100"/>
                  <a:gd name="T100" fmla="*/ 500 w 60"/>
                  <a:gd name="T101" fmla="*/ 1472 h 1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100"/>
                  <a:gd name="T155" fmla="*/ 60 w 60"/>
                  <a:gd name="T156" fmla="*/ 100 h 1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100">
                    <a:moveTo>
                      <a:pt x="30" y="92"/>
                    </a:moveTo>
                    <a:cubicBezTo>
                      <a:pt x="31" y="92"/>
                      <a:pt x="31" y="92"/>
                      <a:pt x="32" y="92"/>
                    </a:cubicBezTo>
                    <a:cubicBezTo>
                      <a:pt x="34" y="92"/>
                      <a:pt x="35" y="92"/>
                      <a:pt x="37" y="92"/>
                    </a:cubicBezTo>
                    <a:cubicBezTo>
                      <a:pt x="39" y="93"/>
                      <a:pt x="40" y="93"/>
                      <a:pt x="41" y="93"/>
                    </a:cubicBezTo>
                    <a:cubicBezTo>
                      <a:pt x="42" y="93"/>
                      <a:pt x="43" y="93"/>
                      <a:pt x="44" y="93"/>
                    </a:cubicBezTo>
                    <a:cubicBezTo>
                      <a:pt x="45" y="93"/>
                      <a:pt x="46" y="93"/>
                      <a:pt x="47" y="93"/>
                    </a:cubicBezTo>
                    <a:cubicBezTo>
                      <a:pt x="49" y="93"/>
                      <a:pt x="50" y="94"/>
                      <a:pt x="52" y="94"/>
                    </a:cubicBezTo>
                    <a:cubicBezTo>
                      <a:pt x="52" y="95"/>
                      <a:pt x="53" y="95"/>
                      <a:pt x="54" y="96"/>
                    </a:cubicBezTo>
                    <a:cubicBezTo>
                      <a:pt x="55" y="97"/>
                      <a:pt x="54" y="98"/>
                      <a:pt x="55" y="99"/>
                    </a:cubicBezTo>
                    <a:cubicBezTo>
                      <a:pt x="56" y="100"/>
                      <a:pt x="57" y="100"/>
                      <a:pt x="58" y="100"/>
                    </a:cubicBezTo>
                    <a:cubicBezTo>
                      <a:pt x="59" y="100"/>
                      <a:pt x="59" y="99"/>
                      <a:pt x="60" y="98"/>
                    </a:cubicBezTo>
                    <a:cubicBezTo>
                      <a:pt x="60" y="97"/>
                      <a:pt x="60" y="97"/>
                      <a:pt x="60" y="96"/>
                    </a:cubicBezTo>
                    <a:cubicBezTo>
                      <a:pt x="60" y="94"/>
                      <a:pt x="60" y="94"/>
                      <a:pt x="60" y="92"/>
                    </a:cubicBezTo>
                    <a:cubicBezTo>
                      <a:pt x="60" y="92"/>
                      <a:pt x="60" y="92"/>
                      <a:pt x="60" y="92"/>
                    </a:cubicBezTo>
                    <a:cubicBezTo>
                      <a:pt x="59" y="90"/>
                      <a:pt x="58" y="89"/>
                      <a:pt x="58" y="86"/>
                    </a:cubicBezTo>
                    <a:cubicBezTo>
                      <a:pt x="57" y="85"/>
                      <a:pt x="57" y="84"/>
                      <a:pt x="56" y="83"/>
                    </a:cubicBezTo>
                    <a:cubicBezTo>
                      <a:pt x="56" y="81"/>
                      <a:pt x="56" y="80"/>
                      <a:pt x="55" y="78"/>
                    </a:cubicBezTo>
                    <a:cubicBezTo>
                      <a:pt x="54" y="77"/>
                      <a:pt x="53" y="76"/>
                      <a:pt x="51" y="74"/>
                    </a:cubicBezTo>
                    <a:cubicBezTo>
                      <a:pt x="50" y="73"/>
                      <a:pt x="49" y="73"/>
                      <a:pt x="49" y="71"/>
                    </a:cubicBezTo>
                    <a:cubicBezTo>
                      <a:pt x="48" y="70"/>
                      <a:pt x="49" y="69"/>
                      <a:pt x="48" y="68"/>
                    </a:cubicBezTo>
                    <a:cubicBezTo>
                      <a:pt x="48" y="67"/>
                      <a:pt x="46" y="67"/>
                      <a:pt x="47" y="66"/>
                    </a:cubicBezTo>
                    <a:cubicBezTo>
                      <a:pt x="47" y="65"/>
                      <a:pt x="48" y="66"/>
                      <a:pt x="49" y="65"/>
                    </a:cubicBezTo>
                    <a:cubicBezTo>
                      <a:pt x="50" y="65"/>
                      <a:pt x="49" y="63"/>
                      <a:pt x="49" y="62"/>
                    </a:cubicBezTo>
                    <a:cubicBezTo>
                      <a:pt x="48" y="61"/>
                      <a:pt x="47" y="60"/>
                      <a:pt x="47" y="59"/>
                    </a:cubicBezTo>
                    <a:cubicBezTo>
                      <a:pt x="47" y="58"/>
                      <a:pt x="49" y="59"/>
                      <a:pt x="49" y="58"/>
                    </a:cubicBezTo>
                    <a:cubicBezTo>
                      <a:pt x="50" y="58"/>
                      <a:pt x="51" y="58"/>
                      <a:pt x="51" y="57"/>
                    </a:cubicBezTo>
                    <a:cubicBezTo>
                      <a:pt x="52" y="55"/>
                      <a:pt x="51" y="54"/>
                      <a:pt x="52" y="53"/>
                    </a:cubicBezTo>
                    <a:cubicBezTo>
                      <a:pt x="52" y="51"/>
                      <a:pt x="53" y="51"/>
                      <a:pt x="54" y="50"/>
                    </a:cubicBezTo>
                    <a:cubicBezTo>
                      <a:pt x="54" y="50"/>
                      <a:pt x="54" y="49"/>
                      <a:pt x="54" y="49"/>
                    </a:cubicBezTo>
                    <a:cubicBezTo>
                      <a:pt x="55" y="48"/>
                      <a:pt x="55" y="48"/>
                      <a:pt x="55" y="47"/>
                    </a:cubicBezTo>
                    <a:cubicBezTo>
                      <a:pt x="55" y="46"/>
                      <a:pt x="55" y="46"/>
                      <a:pt x="55" y="46"/>
                    </a:cubicBezTo>
                    <a:cubicBezTo>
                      <a:pt x="55" y="45"/>
                      <a:pt x="54" y="44"/>
                      <a:pt x="54" y="42"/>
                    </a:cubicBezTo>
                    <a:cubicBezTo>
                      <a:pt x="53" y="41"/>
                      <a:pt x="54" y="40"/>
                      <a:pt x="53" y="39"/>
                    </a:cubicBezTo>
                    <a:cubicBezTo>
                      <a:pt x="52" y="37"/>
                      <a:pt x="51" y="37"/>
                      <a:pt x="49" y="36"/>
                    </a:cubicBezTo>
                    <a:cubicBezTo>
                      <a:pt x="48" y="36"/>
                      <a:pt x="47" y="36"/>
                      <a:pt x="47" y="35"/>
                    </a:cubicBezTo>
                    <a:cubicBezTo>
                      <a:pt x="46" y="34"/>
                      <a:pt x="46" y="33"/>
                      <a:pt x="46" y="32"/>
                    </a:cubicBezTo>
                    <a:cubicBezTo>
                      <a:pt x="45" y="31"/>
                      <a:pt x="44" y="31"/>
                      <a:pt x="44" y="30"/>
                    </a:cubicBezTo>
                    <a:cubicBezTo>
                      <a:pt x="44" y="29"/>
                      <a:pt x="44" y="28"/>
                      <a:pt x="45" y="27"/>
                    </a:cubicBezTo>
                    <a:cubicBezTo>
                      <a:pt x="46" y="26"/>
                      <a:pt x="47" y="27"/>
                      <a:pt x="48" y="27"/>
                    </a:cubicBezTo>
                    <a:cubicBezTo>
                      <a:pt x="50" y="27"/>
                      <a:pt x="51" y="27"/>
                      <a:pt x="52" y="27"/>
                    </a:cubicBezTo>
                    <a:cubicBezTo>
                      <a:pt x="53" y="27"/>
                      <a:pt x="54" y="27"/>
                      <a:pt x="55" y="26"/>
                    </a:cubicBezTo>
                    <a:cubicBezTo>
                      <a:pt x="56" y="25"/>
                      <a:pt x="55" y="24"/>
                      <a:pt x="54" y="23"/>
                    </a:cubicBezTo>
                    <a:cubicBezTo>
                      <a:pt x="53" y="23"/>
                      <a:pt x="53" y="23"/>
                      <a:pt x="52" y="22"/>
                    </a:cubicBezTo>
                    <a:cubicBezTo>
                      <a:pt x="51" y="21"/>
                      <a:pt x="51" y="21"/>
                      <a:pt x="51" y="19"/>
                    </a:cubicBezTo>
                    <a:cubicBezTo>
                      <a:pt x="51" y="17"/>
                      <a:pt x="53" y="16"/>
                      <a:pt x="52" y="13"/>
                    </a:cubicBezTo>
                    <a:cubicBezTo>
                      <a:pt x="52" y="13"/>
                      <a:pt x="52" y="13"/>
                      <a:pt x="52" y="12"/>
                    </a:cubicBezTo>
                    <a:cubicBezTo>
                      <a:pt x="51" y="11"/>
                      <a:pt x="51" y="10"/>
                      <a:pt x="51" y="9"/>
                    </a:cubicBezTo>
                    <a:cubicBezTo>
                      <a:pt x="50" y="8"/>
                      <a:pt x="51" y="7"/>
                      <a:pt x="50" y="6"/>
                    </a:cubicBezTo>
                    <a:cubicBezTo>
                      <a:pt x="50" y="4"/>
                      <a:pt x="49" y="4"/>
                      <a:pt x="48" y="3"/>
                    </a:cubicBezTo>
                    <a:cubicBezTo>
                      <a:pt x="47" y="2"/>
                      <a:pt x="47" y="0"/>
                      <a:pt x="46" y="0"/>
                    </a:cubicBezTo>
                    <a:cubicBezTo>
                      <a:pt x="45" y="0"/>
                      <a:pt x="44" y="0"/>
                      <a:pt x="44" y="0"/>
                    </a:cubicBezTo>
                    <a:cubicBezTo>
                      <a:pt x="43" y="1"/>
                      <a:pt x="43" y="1"/>
                      <a:pt x="43" y="1"/>
                    </a:cubicBezTo>
                    <a:cubicBezTo>
                      <a:pt x="43" y="2"/>
                      <a:pt x="43" y="2"/>
                      <a:pt x="43" y="3"/>
                    </a:cubicBezTo>
                    <a:cubicBezTo>
                      <a:pt x="43" y="4"/>
                      <a:pt x="43" y="5"/>
                      <a:pt x="44" y="6"/>
                    </a:cubicBezTo>
                    <a:cubicBezTo>
                      <a:pt x="45" y="6"/>
                      <a:pt x="45" y="6"/>
                      <a:pt x="46" y="6"/>
                    </a:cubicBezTo>
                    <a:cubicBezTo>
                      <a:pt x="47" y="6"/>
                      <a:pt x="47" y="7"/>
                      <a:pt x="47" y="8"/>
                    </a:cubicBezTo>
                    <a:cubicBezTo>
                      <a:pt x="48" y="10"/>
                      <a:pt x="48" y="11"/>
                      <a:pt x="47" y="12"/>
                    </a:cubicBezTo>
                    <a:cubicBezTo>
                      <a:pt x="47" y="13"/>
                      <a:pt x="47" y="15"/>
                      <a:pt x="45" y="15"/>
                    </a:cubicBezTo>
                    <a:cubicBezTo>
                      <a:pt x="44" y="15"/>
                      <a:pt x="44" y="15"/>
                      <a:pt x="43" y="15"/>
                    </a:cubicBezTo>
                    <a:cubicBezTo>
                      <a:pt x="42" y="15"/>
                      <a:pt x="43" y="16"/>
                      <a:pt x="42" y="18"/>
                    </a:cubicBezTo>
                    <a:cubicBezTo>
                      <a:pt x="41" y="19"/>
                      <a:pt x="41" y="19"/>
                      <a:pt x="40" y="20"/>
                    </a:cubicBezTo>
                    <a:cubicBezTo>
                      <a:pt x="40" y="21"/>
                      <a:pt x="40" y="22"/>
                      <a:pt x="40" y="23"/>
                    </a:cubicBezTo>
                    <a:cubicBezTo>
                      <a:pt x="39" y="24"/>
                      <a:pt x="38" y="24"/>
                      <a:pt x="37" y="25"/>
                    </a:cubicBezTo>
                    <a:cubicBezTo>
                      <a:pt x="37" y="26"/>
                      <a:pt x="38" y="28"/>
                      <a:pt x="37" y="29"/>
                    </a:cubicBezTo>
                    <a:cubicBezTo>
                      <a:pt x="37" y="30"/>
                      <a:pt x="36" y="29"/>
                      <a:pt x="35" y="30"/>
                    </a:cubicBezTo>
                    <a:cubicBezTo>
                      <a:pt x="34" y="31"/>
                      <a:pt x="35" y="32"/>
                      <a:pt x="35" y="33"/>
                    </a:cubicBezTo>
                    <a:cubicBezTo>
                      <a:pt x="34" y="34"/>
                      <a:pt x="34" y="35"/>
                      <a:pt x="34" y="36"/>
                    </a:cubicBezTo>
                    <a:cubicBezTo>
                      <a:pt x="33" y="37"/>
                      <a:pt x="32" y="37"/>
                      <a:pt x="31" y="38"/>
                    </a:cubicBezTo>
                    <a:cubicBezTo>
                      <a:pt x="30" y="38"/>
                      <a:pt x="30" y="39"/>
                      <a:pt x="30" y="40"/>
                    </a:cubicBezTo>
                    <a:cubicBezTo>
                      <a:pt x="29" y="41"/>
                      <a:pt x="29" y="43"/>
                      <a:pt x="28" y="44"/>
                    </a:cubicBezTo>
                    <a:cubicBezTo>
                      <a:pt x="28" y="45"/>
                      <a:pt x="27" y="46"/>
                      <a:pt x="27" y="47"/>
                    </a:cubicBezTo>
                    <a:cubicBezTo>
                      <a:pt x="27" y="48"/>
                      <a:pt x="27" y="48"/>
                      <a:pt x="26" y="49"/>
                    </a:cubicBezTo>
                    <a:cubicBezTo>
                      <a:pt x="26" y="50"/>
                      <a:pt x="26" y="50"/>
                      <a:pt x="26" y="50"/>
                    </a:cubicBezTo>
                    <a:cubicBezTo>
                      <a:pt x="26" y="51"/>
                      <a:pt x="26" y="52"/>
                      <a:pt x="25" y="53"/>
                    </a:cubicBezTo>
                    <a:cubicBezTo>
                      <a:pt x="25" y="54"/>
                      <a:pt x="24" y="56"/>
                      <a:pt x="23" y="55"/>
                    </a:cubicBezTo>
                    <a:cubicBezTo>
                      <a:pt x="22" y="55"/>
                      <a:pt x="22" y="55"/>
                      <a:pt x="22" y="54"/>
                    </a:cubicBezTo>
                    <a:cubicBezTo>
                      <a:pt x="21" y="53"/>
                      <a:pt x="20" y="52"/>
                      <a:pt x="19" y="52"/>
                    </a:cubicBezTo>
                    <a:cubicBezTo>
                      <a:pt x="18" y="52"/>
                      <a:pt x="18" y="52"/>
                      <a:pt x="17" y="52"/>
                    </a:cubicBezTo>
                    <a:cubicBezTo>
                      <a:pt x="16" y="52"/>
                      <a:pt x="16" y="51"/>
                      <a:pt x="15" y="51"/>
                    </a:cubicBezTo>
                    <a:cubicBezTo>
                      <a:pt x="13" y="51"/>
                      <a:pt x="13" y="53"/>
                      <a:pt x="12" y="54"/>
                    </a:cubicBezTo>
                    <a:cubicBezTo>
                      <a:pt x="11" y="55"/>
                      <a:pt x="11" y="56"/>
                      <a:pt x="10" y="56"/>
                    </a:cubicBezTo>
                    <a:cubicBezTo>
                      <a:pt x="9" y="57"/>
                      <a:pt x="9" y="57"/>
                      <a:pt x="8" y="58"/>
                    </a:cubicBezTo>
                    <a:cubicBezTo>
                      <a:pt x="7" y="59"/>
                      <a:pt x="6" y="59"/>
                      <a:pt x="6" y="60"/>
                    </a:cubicBezTo>
                    <a:cubicBezTo>
                      <a:pt x="5" y="61"/>
                      <a:pt x="4" y="62"/>
                      <a:pt x="4" y="63"/>
                    </a:cubicBezTo>
                    <a:cubicBezTo>
                      <a:pt x="4" y="64"/>
                      <a:pt x="4" y="64"/>
                      <a:pt x="4" y="65"/>
                    </a:cubicBezTo>
                    <a:cubicBezTo>
                      <a:pt x="4" y="66"/>
                      <a:pt x="4" y="67"/>
                      <a:pt x="3" y="68"/>
                    </a:cubicBezTo>
                    <a:cubicBezTo>
                      <a:pt x="3" y="69"/>
                      <a:pt x="2" y="69"/>
                      <a:pt x="2" y="70"/>
                    </a:cubicBezTo>
                    <a:cubicBezTo>
                      <a:pt x="1" y="70"/>
                      <a:pt x="1" y="70"/>
                      <a:pt x="1" y="71"/>
                    </a:cubicBezTo>
                    <a:cubicBezTo>
                      <a:pt x="0" y="72"/>
                      <a:pt x="0" y="72"/>
                      <a:pt x="0" y="72"/>
                    </a:cubicBezTo>
                    <a:cubicBezTo>
                      <a:pt x="1" y="72"/>
                      <a:pt x="2" y="72"/>
                      <a:pt x="3" y="73"/>
                    </a:cubicBezTo>
                    <a:cubicBezTo>
                      <a:pt x="4" y="73"/>
                      <a:pt x="4" y="74"/>
                      <a:pt x="5" y="75"/>
                    </a:cubicBezTo>
                    <a:cubicBezTo>
                      <a:pt x="6" y="76"/>
                      <a:pt x="7" y="77"/>
                      <a:pt x="8" y="79"/>
                    </a:cubicBezTo>
                    <a:cubicBezTo>
                      <a:pt x="9" y="80"/>
                      <a:pt x="10" y="81"/>
                      <a:pt x="11" y="83"/>
                    </a:cubicBezTo>
                    <a:cubicBezTo>
                      <a:pt x="12" y="85"/>
                      <a:pt x="12" y="86"/>
                      <a:pt x="12" y="88"/>
                    </a:cubicBezTo>
                    <a:cubicBezTo>
                      <a:pt x="12" y="90"/>
                      <a:pt x="12" y="91"/>
                      <a:pt x="12" y="94"/>
                    </a:cubicBezTo>
                    <a:cubicBezTo>
                      <a:pt x="13" y="93"/>
                      <a:pt x="13" y="93"/>
                      <a:pt x="13" y="93"/>
                    </a:cubicBezTo>
                    <a:cubicBezTo>
                      <a:pt x="14" y="93"/>
                      <a:pt x="15" y="93"/>
                      <a:pt x="16" y="93"/>
                    </a:cubicBezTo>
                    <a:cubicBezTo>
                      <a:pt x="18" y="93"/>
                      <a:pt x="19" y="93"/>
                      <a:pt x="20" y="93"/>
                    </a:cubicBezTo>
                    <a:cubicBezTo>
                      <a:pt x="22" y="93"/>
                      <a:pt x="22" y="93"/>
                      <a:pt x="24" y="93"/>
                    </a:cubicBezTo>
                    <a:cubicBezTo>
                      <a:pt x="24" y="93"/>
                      <a:pt x="24" y="93"/>
                      <a:pt x="24" y="93"/>
                    </a:cubicBezTo>
                    <a:cubicBezTo>
                      <a:pt x="25" y="92"/>
                      <a:pt x="25" y="92"/>
                      <a:pt x="26" y="92"/>
                    </a:cubicBezTo>
                    <a:cubicBezTo>
                      <a:pt x="27" y="91"/>
                      <a:pt x="28" y="92"/>
                      <a:pt x="30" y="9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09" name="Freeform 741"/>
              <p:cNvSpPr>
                <a:spLocks/>
              </p:cNvSpPr>
              <p:nvPr/>
            </p:nvSpPr>
            <p:spPr bwMode="auto">
              <a:xfrm>
                <a:off x="2780" y="2243"/>
                <a:ext cx="112" cy="94"/>
              </a:xfrm>
              <a:custGeom>
                <a:avLst/>
                <a:gdLst>
                  <a:gd name="T0" fmla="*/ 864 w 56"/>
                  <a:gd name="T1" fmla="*/ 464 h 47"/>
                  <a:gd name="T2" fmla="*/ 832 w 56"/>
                  <a:gd name="T3" fmla="*/ 384 h 47"/>
                  <a:gd name="T4" fmla="*/ 848 w 56"/>
                  <a:gd name="T5" fmla="*/ 320 h 47"/>
                  <a:gd name="T6" fmla="*/ 816 w 56"/>
                  <a:gd name="T7" fmla="*/ 224 h 47"/>
                  <a:gd name="T8" fmla="*/ 784 w 56"/>
                  <a:gd name="T9" fmla="*/ 144 h 47"/>
                  <a:gd name="T10" fmla="*/ 736 w 56"/>
                  <a:gd name="T11" fmla="*/ 48 h 47"/>
                  <a:gd name="T12" fmla="*/ 672 w 56"/>
                  <a:gd name="T13" fmla="*/ 64 h 47"/>
                  <a:gd name="T14" fmla="*/ 560 w 56"/>
                  <a:gd name="T15" fmla="*/ 64 h 47"/>
                  <a:gd name="T16" fmla="*/ 512 w 56"/>
                  <a:gd name="T17" fmla="*/ 80 h 47"/>
                  <a:gd name="T18" fmla="*/ 432 w 56"/>
                  <a:gd name="T19" fmla="*/ 48 h 47"/>
                  <a:gd name="T20" fmla="*/ 336 w 56"/>
                  <a:gd name="T21" fmla="*/ 32 h 47"/>
                  <a:gd name="T22" fmla="*/ 224 w 56"/>
                  <a:gd name="T23" fmla="*/ 0 h 47"/>
                  <a:gd name="T24" fmla="*/ 176 w 56"/>
                  <a:gd name="T25" fmla="*/ 16 h 47"/>
                  <a:gd name="T26" fmla="*/ 160 w 56"/>
                  <a:gd name="T27" fmla="*/ 96 h 47"/>
                  <a:gd name="T28" fmla="*/ 96 w 56"/>
                  <a:gd name="T29" fmla="*/ 128 h 47"/>
                  <a:gd name="T30" fmla="*/ 16 w 56"/>
                  <a:gd name="T31" fmla="*/ 176 h 47"/>
                  <a:gd name="T32" fmla="*/ 16 w 56"/>
                  <a:gd name="T33" fmla="*/ 240 h 47"/>
                  <a:gd name="T34" fmla="*/ 80 w 56"/>
                  <a:gd name="T35" fmla="*/ 352 h 47"/>
                  <a:gd name="T36" fmla="*/ 144 w 56"/>
                  <a:gd name="T37" fmla="*/ 384 h 47"/>
                  <a:gd name="T38" fmla="*/ 176 w 56"/>
                  <a:gd name="T39" fmla="*/ 448 h 47"/>
                  <a:gd name="T40" fmla="*/ 208 w 56"/>
                  <a:gd name="T41" fmla="*/ 496 h 47"/>
                  <a:gd name="T42" fmla="*/ 256 w 56"/>
                  <a:gd name="T43" fmla="*/ 480 h 47"/>
                  <a:gd name="T44" fmla="*/ 336 w 56"/>
                  <a:gd name="T45" fmla="*/ 384 h 47"/>
                  <a:gd name="T46" fmla="*/ 432 w 56"/>
                  <a:gd name="T47" fmla="*/ 368 h 47"/>
                  <a:gd name="T48" fmla="*/ 512 w 56"/>
                  <a:gd name="T49" fmla="*/ 416 h 47"/>
                  <a:gd name="T50" fmla="*/ 544 w 56"/>
                  <a:gd name="T51" fmla="*/ 496 h 47"/>
                  <a:gd name="T52" fmla="*/ 512 w 56"/>
                  <a:gd name="T53" fmla="*/ 560 h 47"/>
                  <a:gd name="T54" fmla="*/ 560 w 56"/>
                  <a:gd name="T55" fmla="*/ 576 h 47"/>
                  <a:gd name="T56" fmla="*/ 640 w 56"/>
                  <a:gd name="T57" fmla="*/ 560 h 47"/>
                  <a:gd name="T58" fmla="*/ 656 w 56"/>
                  <a:gd name="T59" fmla="*/ 672 h 47"/>
                  <a:gd name="T60" fmla="*/ 720 w 56"/>
                  <a:gd name="T61" fmla="*/ 736 h 47"/>
                  <a:gd name="T62" fmla="*/ 816 w 56"/>
                  <a:gd name="T63" fmla="*/ 688 h 47"/>
                  <a:gd name="T64" fmla="*/ 864 w 56"/>
                  <a:gd name="T65" fmla="*/ 656 h 47"/>
                  <a:gd name="T66" fmla="*/ 800 w 56"/>
                  <a:gd name="T67" fmla="*/ 576 h 47"/>
                  <a:gd name="T68" fmla="*/ 896 w 56"/>
                  <a:gd name="T69" fmla="*/ 576 h 47"/>
                  <a:gd name="T70" fmla="*/ 848 w 56"/>
                  <a:gd name="T71" fmla="*/ 512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6"/>
                  <a:gd name="T109" fmla="*/ 0 h 47"/>
                  <a:gd name="T110" fmla="*/ 56 w 56"/>
                  <a:gd name="T111" fmla="*/ 47 h 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6" h="47">
                    <a:moveTo>
                      <a:pt x="53" y="32"/>
                    </a:moveTo>
                    <a:cubicBezTo>
                      <a:pt x="53" y="31"/>
                      <a:pt x="54" y="31"/>
                      <a:pt x="54" y="29"/>
                    </a:cubicBezTo>
                    <a:cubicBezTo>
                      <a:pt x="54" y="28"/>
                      <a:pt x="53" y="28"/>
                      <a:pt x="53" y="27"/>
                    </a:cubicBezTo>
                    <a:cubicBezTo>
                      <a:pt x="52" y="26"/>
                      <a:pt x="52" y="26"/>
                      <a:pt x="52" y="24"/>
                    </a:cubicBezTo>
                    <a:cubicBezTo>
                      <a:pt x="52" y="23"/>
                      <a:pt x="53" y="22"/>
                      <a:pt x="53" y="20"/>
                    </a:cubicBezTo>
                    <a:cubicBezTo>
                      <a:pt x="53" y="20"/>
                      <a:pt x="53" y="20"/>
                      <a:pt x="53" y="20"/>
                    </a:cubicBezTo>
                    <a:cubicBezTo>
                      <a:pt x="52" y="19"/>
                      <a:pt x="51" y="19"/>
                      <a:pt x="51" y="17"/>
                    </a:cubicBezTo>
                    <a:cubicBezTo>
                      <a:pt x="50" y="16"/>
                      <a:pt x="52" y="15"/>
                      <a:pt x="51" y="14"/>
                    </a:cubicBezTo>
                    <a:cubicBezTo>
                      <a:pt x="51" y="14"/>
                      <a:pt x="50" y="14"/>
                      <a:pt x="50" y="13"/>
                    </a:cubicBezTo>
                    <a:cubicBezTo>
                      <a:pt x="48" y="12"/>
                      <a:pt x="50" y="11"/>
                      <a:pt x="49" y="9"/>
                    </a:cubicBezTo>
                    <a:cubicBezTo>
                      <a:pt x="48" y="8"/>
                      <a:pt x="47" y="8"/>
                      <a:pt x="47" y="7"/>
                    </a:cubicBezTo>
                    <a:cubicBezTo>
                      <a:pt x="46" y="6"/>
                      <a:pt x="47" y="5"/>
                      <a:pt x="46" y="3"/>
                    </a:cubicBezTo>
                    <a:cubicBezTo>
                      <a:pt x="46" y="2"/>
                      <a:pt x="45" y="2"/>
                      <a:pt x="45" y="2"/>
                    </a:cubicBezTo>
                    <a:cubicBezTo>
                      <a:pt x="43" y="1"/>
                      <a:pt x="43" y="3"/>
                      <a:pt x="42" y="4"/>
                    </a:cubicBezTo>
                    <a:cubicBezTo>
                      <a:pt x="41" y="4"/>
                      <a:pt x="40" y="5"/>
                      <a:pt x="39" y="5"/>
                    </a:cubicBezTo>
                    <a:cubicBezTo>
                      <a:pt x="37" y="5"/>
                      <a:pt x="36" y="4"/>
                      <a:pt x="35" y="4"/>
                    </a:cubicBezTo>
                    <a:cubicBezTo>
                      <a:pt x="34" y="5"/>
                      <a:pt x="34" y="7"/>
                      <a:pt x="33" y="6"/>
                    </a:cubicBezTo>
                    <a:cubicBezTo>
                      <a:pt x="32" y="6"/>
                      <a:pt x="33" y="5"/>
                      <a:pt x="32" y="5"/>
                    </a:cubicBezTo>
                    <a:cubicBezTo>
                      <a:pt x="31" y="4"/>
                      <a:pt x="30" y="4"/>
                      <a:pt x="29" y="4"/>
                    </a:cubicBezTo>
                    <a:cubicBezTo>
                      <a:pt x="28" y="4"/>
                      <a:pt x="28" y="4"/>
                      <a:pt x="27" y="3"/>
                    </a:cubicBezTo>
                    <a:cubicBezTo>
                      <a:pt x="26" y="3"/>
                      <a:pt x="25" y="2"/>
                      <a:pt x="24" y="2"/>
                    </a:cubicBezTo>
                    <a:cubicBezTo>
                      <a:pt x="23" y="1"/>
                      <a:pt x="22" y="2"/>
                      <a:pt x="21" y="2"/>
                    </a:cubicBezTo>
                    <a:cubicBezTo>
                      <a:pt x="19" y="2"/>
                      <a:pt x="18" y="2"/>
                      <a:pt x="16" y="2"/>
                    </a:cubicBezTo>
                    <a:cubicBezTo>
                      <a:pt x="15" y="1"/>
                      <a:pt x="15" y="1"/>
                      <a:pt x="14" y="0"/>
                    </a:cubicBezTo>
                    <a:cubicBezTo>
                      <a:pt x="12" y="0"/>
                      <a:pt x="12" y="0"/>
                      <a:pt x="11" y="0"/>
                    </a:cubicBezTo>
                    <a:cubicBezTo>
                      <a:pt x="11" y="1"/>
                      <a:pt x="11" y="1"/>
                      <a:pt x="11" y="1"/>
                    </a:cubicBezTo>
                    <a:cubicBezTo>
                      <a:pt x="10" y="2"/>
                      <a:pt x="10" y="2"/>
                      <a:pt x="10" y="3"/>
                    </a:cubicBezTo>
                    <a:cubicBezTo>
                      <a:pt x="9" y="4"/>
                      <a:pt x="10" y="5"/>
                      <a:pt x="10" y="6"/>
                    </a:cubicBezTo>
                    <a:cubicBezTo>
                      <a:pt x="10" y="7"/>
                      <a:pt x="10" y="7"/>
                      <a:pt x="9" y="8"/>
                    </a:cubicBezTo>
                    <a:cubicBezTo>
                      <a:pt x="8" y="9"/>
                      <a:pt x="7" y="7"/>
                      <a:pt x="6" y="8"/>
                    </a:cubicBezTo>
                    <a:cubicBezTo>
                      <a:pt x="5" y="8"/>
                      <a:pt x="5" y="9"/>
                      <a:pt x="4" y="9"/>
                    </a:cubicBezTo>
                    <a:cubicBezTo>
                      <a:pt x="3" y="10"/>
                      <a:pt x="2" y="10"/>
                      <a:pt x="1" y="11"/>
                    </a:cubicBezTo>
                    <a:cubicBezTo>
                      <a:pt x="0" y="12"/>
                      <a:pt x="0" y="13"/>
                      <a:pt x="0" y="14"/>
                    </a:cubicBezTo>
                    <a:cubicBezTo>
                      <a:pt x="0" y="14"/>
                      <a:pt x="1" y="14"/>
                      <a:pt x="1" y="15"/>
                    </a:cubicBezTo>
                    <a:cubicBezTo>
                      <a:pt x="3" y="16"/>
                      <a:pt x="2" y="17"/>
                      <a:pt x="3" y="19"/>
                    </a:cubicBezTo>
                    <a:cubicBezTo>
                      <a:pt x="4" y="20"/>
                      <a:pt x="4" y="20"/>
                      <a:pt x="5" y="22"/>
                    </a:cubicBezTo>
                    <a:cubicBezTo>
                      <a:pt x="5" y="22"/>
                      <a:pt x="5" y="23"/>
                      <a:pt x="5" y="24"/>
                    </a:cubicBezTo>
                    <a:cubicBezTo>
                      <a:pt x="6" y="25"/>
                      <a:pt x="8" y="24"/>
                      <a:pt x="9" y="24"/>
                    </a:cubicBezTo>
                    <a:cubicBezTo>
                      <a:pt x="9" y="25"/>
                      <a:pt x="9" y="26"/>
                      <a:pt x="10" y="26"/>
                    </a:cubicBezTo>
                    <a:cubicBezTo>
                      <a:pt x="10" y="27"/>
                      <a:pt x="11" y="27"/>
                      <a:pt x="11" y="28"/>
                    </a:cubicBezTo>
                    <a:cubicBezTo>
                      <a:pt x="12" y="28"/>
                      <a:pt x="13" y="28"/>
                      <a:pt x="13" y="29"/>
                    </a:cubicBezTo>
                    <a:cubicBezTo>
                      <a:pt x="13" y="29"/>
                      <a:pt x="13" y="30"/>
                      <a:pt x="13" y="31"/>
                    </a:cubicBezTo>
                    <a:cubicBezTo>
                      <a:pt x="12" y="31"/>
                      <a:pt x="12" y="31"/>
                      <a:pt x="12" y="31"/>
                    </a:cubicBezTo>
                    <a:cubicBezTo>
                      <a:pt x="14" y="31"/>
                      <a:pt x="15" y="31"/>
                      <a:pt x="16" y="30"/>
                    </a:cubicBezTo>
                    <a:cubicBezTo>
                      <a:pt x="17" y="30"/>
                      <a:pt x="17" y="29"/>
                      <a:pt x="18" y="27"/>
                    </a:cubicBezTo>
                    <a:cubicBezTo>
                      <a:pt x="19" y="26"/>
                      <a:pt x="19" y="24"/>
                      <a:pt x="21" y="24"/>
                    </a:cubicBezTo>
                    <a:cubicBezTo>
                      <a:pt x="22" y="24"/>
                      <a:pt x="22" y="24"/>
                      <a:pt x="23" y="24"/>
                    </a:cubicBezTo>
                    <a:cubicBezTo>
                      <a:pt x="25" y="24"/>
                      <a:pt x="25" y="23"/>
                      <a:pt x="27" y="23"/>
                    </a:cubicBezTo>
                    <a:cubicBezTo>
                      <a:pt x="28" y="23"/>
                      <a:pt x="29" y="24"/>
                      <a:pt x="30" y="24"/>
                    </a:cubicBezTo>
                    <a:cubicBezTo>
                      <a:pt x="31" y="25"/>
                      <a:pt x="32" y="25"/>
                      <a:pt x="32" y="26"/>
                    </a:cubicBezTo>
                    <a:cubicBezTo>
                      <a:pt x="33" y="27"/>
                      <a:pt x="32" y="28"/>
                      <a:pt x="33" y="29"/>
                    </a:cubicBezTo>
                    <a:cubicBezTo>
                      <a:pt x="33" y="30"/>
                      <a:pt x="34" y="30"/>
                      <a:pt x="34" y="31"/>
                    </a:cubicBezTo>
                    <a:cubicBezTo>
                      <a:pt x="34" y="32"/>
                      <a:pt x="34" y="33"/>
                      <a:pt x="34" y="33"/>
                    </a:cubicBezTo>
                    <a:cubicBezTo>
                      <a:pt x="34" y="34"/>
                      <a:pt x="32" y="34"/>
                      <a:pt x="32" y="35"/>
                    </a:cubicBezTo>
                    <a:cubicBezTo>
                      <a:pt x="32" y="36"/>
                      <a:pt x="33" y="36"/>
                      <a:pt x="34" y="36"/>
                    </a:cubicBezTo>
                    <a:cubicBezTo>
                      <a:pt x="35" y="36"/>
                      <a:pt x="35" y="36"/>
                      <a:pt x="35" y="36"/>
                    </a:cubicBezTo>
                    <a:cubicBezTo>
                      <a:pt x="35" y="36"/>
                      <a:pt x="35" y="36"/>
                      <a:pt x="36" y="35"/>
                    </a:cubicBezTo>
                    <a:cubicBezTo>
                      <a:pt x="37" y="35"/>
                      <a:pt x="39" y="34"/>
                      <a:pt x="40" y="35"/>
                    </a:cubicBezTo>
                    <a:cubicBezTo>
                      <a:pt x="41" y="36"/>
                      <a:pt x="40" y="36"/>
                      <a:pt x="41" y="37"/>
                    </a:cubicBezTo>
                    <a:cubicBezTo>
                      <a:pt x="41" y="39"/>
                      <a:pt x="41" y="40"/>
                      <a:pt x="41" y="42"/>
                    </a:cubicBezTo>
                    <a:cubicBezTo>
                      <a:pt x="42" y="43"/>
                      <a:pt x="41" y="45"/>
                      <a:pt x="42" y="46"/>
                    </a:cubicBezTo>
                    <a:cubicBezTo>
                      <a:pt x="43" y="46"/>
                      <a:pt x="44" y="47"/>
                      <a:pt x="45" y="46"/>
                    </a:cubicBezTo>
                    <a:cubicBezTo>
                      <a:pt x="47" y="46"/>
                      <a:pt x="46" y="43"/>
                      <a:pt x="47" y="43"/>
                    </a:cubicBezTo>
                    <a:cubicBezTo>
                      <a:pt x="48" y="42"/>
                      <a:pt x="49" y="43"/>
                      <a:pt x="51" y="43"/>
                    </a:cubicBezTo>
                    <a:cubicBezTo>
                      <a:pt x="52" y="43"/>
                      <a:pt x="52" y="43"/>
                      <a:pt x="52" y="43"/>
                    </a:cubicBezTo>
                    <a:cubicBezTo>
                      <a:pt x="53" y="42"/>
                      <a:pt x="54" y="42"/>
                      <a:pt x="54" y="41"/>
                    </a:cubicBezTo>
                    <a:cubicBezTo>
                      <a:pt x="54" y="40"/>
                      <a:pt x="53" y="39"/>
                      <a:pt x="53" y="39"/>
                    </a:cubicBezTo>
                    <a:cubicBezTo>
                      <a:pt x="52" y="37"/>
                      <a:pt x="50" y="37"/>
                      <a:pt x="50" y="36"/>
                    </a:cubicBezTo>
                    <a:cubicBezTo>
                      <a:pt x="51" y="35"/>
                      <a:pt x="52" y="36"/>
                      <a:pt x="53" y="36"/>
                    </a:cubicBezTo>
                    <a:cubicBezTo>
                      <a:pt x="54" y="36"/>
                      <a:pt x="55" y="37"/>
                      <a:pt x="56" y="36"/>
                    </a:cubicBezTo>
                    <a:cubicBezTo>
                      <a:pt x="56" y="35"/>
                      <a:pt x="56" y="34"/>
                      <a:pt x="55" y="34"/>
                    </a:cubicBezTo>
                    <a:cubicBezTo>
                      <a:pt x="55" y="33"/>
                      <a:pt x="53" y="33"/>
                      <a:pt x="53"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10" name="Freeform 742"/>
              <p:cNvSpPr>
                <a:spLocks/>
              </p:cNvSpPr>
              <p:nvPr/>
            </p:nvSpPr>
            <p:spPr bwMode="auto">
              <a:xfrm>
                <a:off x="2800" y="2243"/>
                <a:ext cx="2" cy="1"/>
              </a:xfrm>
              <a:custGeom>
                <a:avLst/>
                <a:gdLst>
                  <a:gd name="T0" fmla="*/ 0 w 1"/>
                  <a:gd name="T1" fmla="*/ 0 h 1"/>
                  <a:gd name="T2" fmla="*/ 16 w 1"/>
                  <a:gd name="T3" fmla="*/ 0 h 1"/>
                  <a:gd name="T4" fmla="*/ 16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1" y="0"/>
                    </a:cubicBezTo>
                    <a:cubicBezTo>
                      <a:pt x="1" y="0"/>
                      <a:pt x="1" y="0"/>
                      <a:pt x="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11" name="Freeform 743"/>
              <p:cNvSpPr>
                <a:spLocks/>
              </p:cNvSpPr>
              <p:nvPr/>
            </p:nvSpPr>
            <p:spPr bwMode="auto">
              <a:xfrm>
                <a:off x="2780" y="2271"/>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12" name="Freeform 744"/>
              <p:cNvSpPr>
                <a:spLocks/>
              </p:cNvSpPr>
              <p:nvPr/>
            </p:nvSpPr>
            <p:spPr bwMode="auto">
              <a:xfrm>
                <a:off x="2956" y="2269"/>
                <a:ext cx="70" cy="112"/>
              </a:xfrm>
              <a:custGeom>
                <a:avLst/>
                <a:gdLst>
                  <a:gd name="T0" fmla="*/ 528 w 35"/>
                  <a:gd name="T1" fmla="*/ 576 h 56"/>
                  <a:gd name="T2" fmla="*/ 528 w 35"/>
                  <a:gd name="T3" fmla="*/ 512 h 56"/>
                  <a:gd name="T4" fmla="*/ 528 w 35"/>
                  <a:gd name="T5" fmla="*/ 448 h 56"/>
                  <a:gd name="T6" fmla="*/ 528 w 35"/>
                  <a:gd name="T7" fmla="*/ 368 h 56"/>
                  <a:gd name="T8" fmla="*/ 512 w 35"/>
                  <a:gd name="T9" fmla="*/ 272 h 56"/>
                  <a:gd name="T10" fmla="*/ 512 w 35"/>
                  <a:gd name="T11" fmla="*/ 208 h 56"/>
                  <a:gd name="T12" fmla="*/ 512 w 35"/>
                  <a:gd name="T13" fmla="*/ 144 h 56"/>
                  <a:gd name="T14" fmla="*/ 512 w 35"/>
                  <a:gd name="T15" fmla="*/ 80 h 56"/>
                  <a:gd name="T16" fmla="*/ 496 w 35"/>
                  <a:gd name="T17" fmla="*/ 32 h 56"/>
                  <a:gd name="T18" fmla="*/ 480 w 35"/>
                  <a:gd name="T19" fmla="*/ 16 h 56"/>
                  <a:gd name="T20" fmla="*/ 432 w 35"/>
                  <a:gd name="T21" fmla="*/ 16 h 56"/>
                  <a:gd name="T22" fmla="*/ 368 w 35"/>
                  <a:gd name="T23" fmla="*/ 0 h 56"/>
                  <a:gd name="T24" fmla="*/ 336 w 35"/>
                  <a:gd name="T25" fmla="*/ 32 h 56"/>
                  <a:gd name="T26" fmla="*/ 320 w 35"/>
                  <a:gd name="T27" fmla="*/ 32 h 56"/>
                  <a:gd name="T28" fmla="*/ 272 w 35"/>
                  <a:gd name="T29" fmla="*/ 16 h 56"/>
                  <a:gd name="T30" fmla="*/ 176 w 35"/>
                  <a:gd name="T31" fmla="*/ 16 h 56"/>
                  <a:gd name="T32" fmla="*/ 96 w 35"/>
                  <a:gd name="T33" fmla="*/ 16 h 56"/>
                  <a:gd name="T34" fmla="*/ 64 w 35"/>
                  <a:gd name="T35" fmla="*/ 64 h 56"/>
                  <a:gd name="T36" fmla="*/ 64 w 35"/>
                  <a:gd name="T37" fmla="*/ 112 h 56"/>
                  <a:gd name="T38" fmla="*/ 80 w 35"/>
                  <a:gd name="T39" fmla="*/ 176 h 56"/>
                  <a:gd name="T40" fmla="*/ 64 w 35"/>
                  <a:gd name="T41" fmla="*/ 208 h 56"/>
                  <a:gd name="T42" fmla="*/ 64 w 35"/>
                  <a:gd name="T43" fmla="*/ 224 h 56"/>
                  <a:gd name="T44" fmla="*/ 96 w 35"/>
                  <a:gd name="T45" fmla="*/ 256 h 56"/>
                  <a:gd name="T46" fmla="*/ 64 w 35"/>
                  <a:gd name="T47" fmla="*/ 320 h 56"/>
                  <a:gd name="T48" fmla="*/ 48 w 35"/>
                  <a:gd name="T49" fmla="*/ 352 h 56"/>
                  <a:gd name="T50" fmla="*/ 48 w 35"/>
                  <a:gd name="T51" fmla="*/ 432 h 56"/>
                  <a:gd name="T52" fmla="*/ 48 w 35"/>
                  <a:gd name="T53" fmla="*/ 496 h 56"/>
                  <a:gd name="T54" fmla="*/ 32 w 35"/>
                  <a:gd name="T55" fmla="*/ 560 h 56"/>
                  <a:gd name="T56" fmla="*/ 16 w 35"/>
                  <a:gd name="T57" fmla="*/ 592 h 56"/>
                  <a:gd name="T58" fmla="*/ 0 w 35"/>
                  <a:gd name="T59" fmla="*/ 672 h 56"/>
                  <a:gd name="T60" fmla="*/ 32 w 35"/>
                  <a:gd name="T61" fmla="*/ 736 h 56"/>
                  <a:gd name="T62" fmla="*/ 64 w 35"/>
                  <a:gd name="T63" fmla="*/ 784 h 56"/>
                  <a:gd name="T64" fmla="*/ 64 w 35"/>
                  <a:gd name="T65" fmla="*/ 832 h 56"/>
                  <a:gd name="T66" fmla="*/ 64 w 35"/>
                  <a:gd name="T67" fmla="*/ 832 h 56"/>
                  <a:gd name="T68" fmla="*/ 96 w 35"/>
                  <a:gd name="T69" fmla="*/ 864 h 56"/>
                  <a:gd name="T70" fmla="*/ 128 w 35"/>
                  <a:gd name="T71" fmla="*/ 880 h 56"/>
                  <a:gd name="T72" fmla="*/ 176 w 35"/>
                  <a:gd name="T73" fmla="*/ 864 h 56"/>
                  <a:gd name="T74" fmla="*/ 256 w 35"/>
                  <a:gd name="T75" fmla="*/ 848 h 56"/>
                  <a:gd name="T76" fmla="*/ 304 w 35"/>
                  <a:gd name="T77" fmla="*/ 816 h 56"/>
                  <a:gd name="T78" fmla="*/ 336 w 35"/>
                  <a:gd name="T79" fmla="*/ 784 h 56"/>
                  <a:gd name="T80" fmla="*/ 368 w 35"/>
                  <a:gd name="T81" fmla="*/ 784 h 56"/>
                  <a:gd name="T82" fmla="*/ 400 w 35"/>
                  <a:gd name="T83" fmla="*/ 752 h 56"/>
                  <a:gd name="T84" fmla="*/ 464 w 35"/>
                  <a:gd name="T85" fmla="*/ 736 h 56"/>
                  <a:gd name="T86" fmla="*/ 512 w 35"/>
                  <a:gd name="T87" fmla="*/ 736 h 56"/>
                  <a:gd name="T88" fmla="*/ 560 w 35"/>
                  <a:gd name="T89" fmla="*/ 720 h 56"/>
                  <a:gd name="T90" fmla="*/ 560 w 35"/>
                  <a:gd name="T91" fmla="*/ 688 h 56"/>
                  <a:gd name="T92" fmla="*/ 560 w 35"/>
                  <a:gd name="T93" fmla="*/ 688 h 56"/>
                  <a:gd name="T94" fmla="*/ 528 w 35"/>
                  <a:gd name="T95" fmla="*/ 640 h 56"/>
                  <a:gd name="T96" fmla="*/ 528 w 35"/>
                  <a:gd name="T97" fmla="*/ 576 h 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
                  <a:gd name="T148" fmla="*/ 0 h 56"/>
                  <a:gd name="T149" fmla="*/ 35 w 35"/>
                  <a:gd name="T150" fmla="*/ 56 h 5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 h="56">
                    <a:moveTo>
                      <a:pt x="33" y="36"/>
                    </a:moveTo>
                    <a:cubicBezTo>
                      <a:pt x="32" y="34"/>
                      <a:pt x="33" y="33"/>
                      <a:pt x="33" y="32"/>
                    </a:cubicBezTo>
                    <a:cubicBezTo>
                      <a:pt x="33" y="30"/>
                      <a:pt x="33" y="29"/>
                      <a:pt x="33" y="28"/>
                    </a:cubicBezTo>
                    <a:cubicBezTo>
                      <a:pt x="33" y="26"/>
                      <a:pt x="33" y="25"/>
                      <a:pt x="33" y="23"/>
                    </a:cubicBezTo>
                    <a:cubicBezTo>
                      <a:pt x="33" y="21"/>
                      <a:pt x="32" y="20"/>
                      <a:pt x="32" y="17"/>
                    </a:cubicBezTo>
                    <a:cubicBezTo>
                      <a:pt x="32" y="16"/>
                      <a:pt x="32" y="15"/>
                      <a:pt x="32" y="13"/>
                    </a:cubicBezTo>
                    <a:cubicBezTo>
                      <a:pt x="32" y="12"/>
                      <a:pt x="32" y="11"/>
                      <a:pt x="32" y="9"/>
                    </a:cubicBezTo>
                    <a:cubicBezTo>
                      <a:pt x="32" y="8"/>
                      <a:pt x="32" y="7"/>
                      <a:pt x="32" y="5"/>
                    </a:cubicBezTo>
                    <a:cubicBezTo>
                      <a:pt x="31" y="4"/>
                      <a:pt x="31" y="3"/>
                      <a:pt x="31" y="2"/>
                    </a:cubicBezTo>
                    <a:cubicBezTo>
                      <a:pt x="30" y="1"/>
                      <a:pt x="30" y="1"/>
                      <a:pt x="30" y="1"/>
                    </a:cubicBezTo>
                    <a:cubicBezTo>
                      <a:pt x="29" y="1"/>
                      <a:pt x="28" y="1"/>
                      <a:pt x="27" y="1"/>
                    </a:cubicBezTo>
                    <a:cubicBezTo>
                      <a:pt x="26" y="1"/>
                      <a:pt x="25" y="0"/>
                      <a:pt x="23" y="0"/>
                    </a:cubicBezTo>
                    <a:cubicBezTo>
                      <a:pt x="22" y="1"/>
                      <a:pt x="22" y="2"/>
                      <a:pt x="21" y="2"/>
                    </a:cubicBezTo>
                    <a:cubicBezTo>
                      <a:pt x="20" y="2"/>
                      <a:pt x="20" y="2"/>
                      <a:pt x="20" y="2"/>
                    </a:cubicBezTo>
                    <a:cubicBezTo>
                      <a:pt x="19" y="2"/>
                      <a:pt x="18" y="2"/>
                      <a:pt x="17" y="1"/>
                    </a:cubicBezTo>
                    <a:cubicBezTo>
                      <a:pt x="15" y="1"/>
                      <a:pt x="13" y="1"/>
                      <a:pt x="11" y="1"/>
                    </a:cubicBezTo>
                    <a:cubicBezTo>
                      <a:pt x="9" y="1"/>
                      <a:pt x="7" y="0"/>
                      <a:pt x="6" y="1"/>
                    </a:cubicBezTo>
                    <a:cubicBezTo>
                      <a:pt x="5" y="2"/>
                      <a:pt x="4" y="3"/>
                      <a:pt x="4" y="4"/>
                    </a:cubicBezTo>
                    <a:cubicBezTo>
                      <a:pt x="3" y="5"/>
                      <a:pt x="4" y="6"/>
                      <a:pt x="4" y="7"/>
                    </a:cubicBezTo>
                    <a:cubicBezTo>
                      <a:pt x="4" y="9"/>
                      <a:pt x="6" y="10"/>
                      <a:pt x="5" y="11"/>
                    </a:cubicBezTo>
                    <a:cubicBezTo>
                      <a:pt x="5" y="12"/>
                      <a:pt x="4" y="12"/>
                      <a:pt x="4" y="13"/>
                    </a:cubicBezTo>
                    <a:cubicBezTo>
                      <a:pt x="4" y="14"/>
                      <a:pt x="4" y="14"/>
                      <a:pt x="4" y="14"/>
                    </a:cubicBezTo>
                    <a:cubicBezTo>
                      <a:pt x="5" y="15"/>
                      <a:pt x="6" y="15"/>
                      <a:pt x="6" y="16"/>
                    </a:cubicBezTo>
                    <a:cubicBezTo>
                      <a:pt x="6" y="18"/>
                      <a:pt x="5" y="19"/>
                      <a:pt x="4" y="20"/>
                    </a:cubicBezTo>
                    <a:cubicBezTo>
                      <a:pt x="3" y="21"/>
                      <a:pt x="3" y="21"/>
                      <a:pt x="3" y="22"/>
                    </a:cubicBezTo>
                    <a:cubicBezTo>
                      <a:pt x="2" y="24"/>
                      <a:pt x="3" y="25"/>
                      <a:pt x="3" y="27"/>
                    </a:cubicBezTo>
                    <a:cubicBezTo>
                      <a:pt x="3" y="28"/>
                      <a:pt x="3" y="29"/>
                      <a:pt x="3" y="31"/>
                    </a:cubicBezTo>
                    <a:cubicBezTo>
                      <a:pt x="3" y="32"/>
                      <a:pt x="3" y="33"/>
                      <a:pt x="2" y="35"/>
                    </a:cubicBezTo>
                    <a:cubicBezTo>
                      <a:pt x="2" y="36"/>
                      <a:pt x="1" y="36"/>
                      <a:pt x="1" y="37"/>
                    </a:cubicBezTo>
                    <a:cubicBezTo>
                      <a:pt x="0" y="39"/>
                      <a:pt x="0" y="40"/>
                      <a:pt x="0" y="42"/>
                    </a:cubicBezTo>
                    <a:cubicBezTo>
                      <a:pt x="1" y="44"/>
                      <a:pt x="1" y="45"/>
                      <a:pt x="2" y="46"/>
                    </a:cubicBezTo>
                    <a:cubicBezTo>
                      <a:pt x="3" y="47"/>
                      <a:pt x="4" y="47"/>
                      <a:pt x="4" y="49"/>
                    </a:cubicBezTo>
                    <a:cubicBezTo>
                      <a:pt x="5" y="50"/>
                      <a:pt x="4" y="51"/>
                      <a:pt x="4" y="52"/>
                    </a:cubicBezTo>
                    <a:cubicBezTo>
                      <a:pt x="4" y="52"/>
                      <a:pt x="4" y="52"/>
                      <a:pt x="4" y="52"/>
                    </a:cubicBezTo>
                    <a:cubicBezTo>
                      <a:pt x="5" y="53"/>
                      <a:pt x="5" y="53"/>
                      <a:pt x="6" y="54"/>
                    </a:cubicBezTo>
                    <a:cubicBezTo>
                      <a:pt x="7" y="54"/>
                      <a:pt x="7" y="55"/>
                      <a:pt x="8" y="55"/>
                    </a:cubicBezTo>
                    <a:cubicBezTo>
                      <a:pt x="9" y="56"/>
                      <a:pt x="10" y="54"/>
                      <a:pt x="11" y="54"/>
                    </a:cubicBezTo>
                    <a:cubicBezTo>
                      <a:pt x="13" y="53"/>
                      <a:pt x="14" y="53"/>
                      <a:pt x="16" y="53"/>
                    </a:cubicBezTo>
                    <a:cubicBezTo>
                      <a:pt x="17" y="52"/>
                      <a:pt x="17" y="51"/>
                      <a:pt x="19" y="51"/>
                    </a:cubicBezTo>
                    <a:cubicBezTo>
                      <a:pt x="19" y="50"/>
                      <a:pt x="20" y="50"/>
                      <a:pt x="21" y="49"/>
                    </a:cubicBezTo>
                    <a:cubicBezTo>
                      <a:pt x="22" y="49"/>
                      <a:pt x="22" y="49"/>
                      <a:pt x="23" y="49"/>
                    </a:cubicBezTo>
                    <a:cubicBezTo>
                      <a:pt x="24" y="48"/>
                      <a:pt x="24" y="48"/>
                      <a:pt x="25" y="47"/>
                    </a:cubicBezTo>
                    <a:cubicBezTo>
                      <a:pt x="27" y="46"/>
                      <a:pt x="28" y="47"/>
                      <a:pt x="29" y="46"/>
                    </a:cubicBezTo>
                    <a:cubicBezTo>
                      <a:pt x="30" y="46"/>
                      <a:pt x="31" y="46"/>
                      <a:pt x="32" y="46"/>
                    </a:cubicBezTo>
                    <a:cubicBezTo>
                      <a:pt x="33" y="46"/>
                      <a:pt x="34" y="46"/>
                      <a:pt x="35" y="45"/>
                    </a:cubicBezTo>
                    <a:cubicBezTo>
                      <a:pt x="35" y="45"/>
                      <a:pt x="34" y="44"/>
                      <a:pt x="35" y="43"/>
                    </a:cubicBezTo>
                    <a:cubicBezTo>
                      <a:pt x="35" y="43"/>
                      <a:pt x="35" y="43"/>
                      <a:pt x="35" y="43"/>
                    </a:cubicBezTo>
                    <a:cubicBezTo>
                      <a:pt x="34" y="42"/>
                      <a:pt x="34" y="41"/>
                      <a:pt x="33" y="40"/>
                    </a:cubicBezTo>
                    <a:cubicBezTo>
                      <a:pt x="33" y="38"/>
                      <a:pt x="33" y="37"/>
                      <a:pt x="33"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13" name="Freeform 745"/>
              <p:cNvSpPr>
                <a:spLocks/>
              </p:cNvSpPr>
              <p:nvPr/>
            </p:nvSpPr>
            <p:spPr bwMode="auto">
              <a:xfrm>
                <a:off x="3186" y="2534"/>
                <a:ext cx="28" cy="26"/>
              </a:xfrm>
              <a:custGeom>
                <a:avLst/>
                <a:gdLst>
                  <a:gd name="T0" fmla="*/ 112 w 14"/>
                  <a:gd name="T1" fmla="*/ 80 h 13"/>
                  <a:gd name="T2" fmla="*/ 160 w 14"/>
                  <a:gd name="T3" fmla="*/ 80 h 13"/>
                  <a:gd name="T4" fmla="*/ 208 w 14"/>
                  <a:gd name="T5" fmla="*/ 80 h 13"/>
                  <a:gd name="T6" fmla="*/ 224 w 14"/>
                  <a:gd name="T7" fmla="*/ 64 h 13"/>
                  <a:gd name="T8" fmla="*/ 208 w 14"/>
                  <a:gd name="T9" fmla="*/ 16 h 13"/>
                  <a:gd name="T10" fmla="*/ 160 w 14"/>
                  <a:gd name="T11" fmla="*/ 16 h 13"/>
                  <a:gd name="T12" fmla="*/ 112 w 14"/>
                  <a:gd name="T13" fmla="*/ 32 h 13"/>
                  <a:gd name="T14" fmla="*/ 64 w 14"/>
                  <a:gd name="T15" fmla="*/ 80 h 13"/>
                  <a:gd name="T16" fmla="*/ 16 w 14"/>
                  <a:gd name="T17" fmla="*/ 80 h 13"/>
                  <a:gd name="T18" fmla="*/ 16 w 14"/>
                  <a:gd name="T19" fmla="*/ 112 h 13"/>
                  <a:gd name="T20" fmla="*/ 0 w 14"/>
                  <a:gd name="T21" fmla="*/ 128 h 13"/>
                  <a:gd name="T22" fmla="*/ 0 w 14"/>
                  <a:gd name="T23" fmla="*/ 144 h 13"/>
                  <a:gd name="T24" fmla="*/ 32 w 14"/>
                  <a:gd name="T25" fmla="*/ 192 h 13"/>
                  <a:gd name="T26" fmla="*/ 32 w 14"/>
                  <a:gd name="T27" fmla="*/ 208 h 13"/>
                  <a:gd name="T28" fmla="*/ 48 w 14"/>
                  <a:gd name="T29" fmla="*/ 208 h 13"/>
                  <a:gd name="T30" fmla="*/ 64 w 14"/>
                  <a:gd name="T31" fmla="*/ 192 h 13"/>
                  <a:gd name="T32" fmla="*/ 80 w 14"/>
                  <a:gd name="T33" fmla="*/ 128 h 13"/>
                  <a:gd name="T34" fmla="*/ 112 w 14"/>
                  <a:gd name="T35" fmla="*/ 8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3"/>
                  <a:gd name="T56" fmla="*/ 14 w 14"/>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3">
                    <a:moveTo>
                      <a:pt x="7" y="5"/>
                    </a:moveTo>
                    <a:cubicBezTo>
                      <a:pt x="8" y="4"/>
                      <a:pt x="9" y="5"/>
                      <a:pt x="10" y="5"/>
                    </a:cubicBezTo>
                    <a:cubicBezTo>
                      <a:pt x="12" y="5"/>
                      <a:pt x="12" y="5"/>
                      <a:pt x="13" y="5"/>
                    </a:cubicBezTo>
                    <a:cubicBezTo>
                      <a:pt x="14" y="4"/>
                      <a:pt x="14" y="4"/>
                      <a:pt x="14" y="4"/>
                    </a:cubicBezTo>
                    <a:cubicBezTo>
                      <a:pt x="14" y="3"/>
                      <a:pt x="14" y="1"/>
                      <a:pt x="13" y="1"/>
                    </a:cubicBezTo>
                    <a:cubicBezTo>
                      <a:pt x="12" y="0"/>
                      <a:pt x="11" y="1"/>
                      <a:pt x="10" y="1"/>
                    </a:cubicBezTo>
                    <a:cubicBezTo>
                      <a:pt x="9" y="1"/>
                      <a:pt x="8" y="2"/>
                      <a:pt x="7" y="2"/>
                    </a:cubicBezTo>
                    <a:cubicBezTo>
                      <a:pt x="6" y="3"/>
                      <a:pt x="5" y="4"/>
                      <a:pt x="4" y="5"/>
                    </a:cubicBezTo>
                    <a:cubicBezTo>
                      <a:pt x="3" y="5"/>
                      <a:pt x="2" y="5"/>
                      <a:pt x="1" y="5"/>
                    </a:cubicBezTo>
                    <a:cubicBezTo>
                      <a:pt x="1" y="6"/>
                      <a:pt x="1" y="7"/>
                      <a:pt x="1" y="7"/>
                    </a:cubicBezTo>
                    <a:cubicBezTo>
                      <a:pt x="0" y="8"/>
                      <a:pt x="0" y="8"/>
                      <a:pt x="0" y="8"/>
                    </a:cubicBezTo>
                    <a:cubicBezTo>
                      <a:pt x="0" y="8"/>
                      <a:pt x="0" y="8"/>
                      <a:pt x="0" y="9"/>
                    </a:cubicBezTo>
                    <a:cubicBezTo>
                      <a:pt x="1" y="10"/>
                      <a:pt x="1" y="10"/>
                      <a:pt x="2" y="12"/>
                    </a:cubicBezTo>
                    <a:cubicBezTo>
                      <a:pt x="2" y="12"/>
                      <a:pt x="2" y="13"/>
                      <a:pt x="2" y="13"/>
                    </a:cubicBezTo>
                    <a:cubicBezTo>
                      <a:pt x="3" y="13"/>
                      <a:pt x="3" y="13"/>
                      <a:pt x="3" y="13"/>
                    </a:cubicBezTo>
                    <a:cubicBezTo>
                      <a:pt x="3" y="13"/>
                      <a:pt x="4" y="13"/>
                      <a:pt x="4" y="12"/>
                    </a:cubicBezTo>
                    <a:cubicBezTo>
                      <a:pt x="5" y="11"/>
                      <a:pt x="4" y="10"/>
                      <a:pt x="5" y="8"/>
                    </a:cubicBezTo>
                    <a:cubicBezTo>
                      <a:pt x="5" y="7"/>
                      <a:pt x="5" y="6"/>
                      <a:pt x="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14" name="Freeform 746"/>
              <p:cNvSpPr>
                <a:spLocks/>
              </p:cNvSpPr>
              <p:nvPr/>
            </p:nvSpPr>
            <p:spPr bwMode="auto">
              <a:xfrm>
                <a:off x="3180" y="2562"/>
                <a:ext cx="191" cy="214"/>
              </a:xfrm>
              <a:custGeom>
                <a:avLst/>
                <a:gdLst>
                  <a:gd name="T0" fmla="*/ 1536 w 95"/>
                  <a:gd name="T1" fmla="*/ 848 h 107"/>
                  <a:gd name="T2" fmla="*/ 1536 w 95"/>
                  <a:gd name="T3" fmla="*/ 736 h 107"/>
                  <a:gd name="T4" fmla="*/ 1488 w 95"/>
                  <a:gd name="T5" fmla="*/ 720 h 107"/>
                  <a:gd name="T6" fmla="*/ 1375 w 95"/>
                  <a:gd name="T7" fmla="*/ 736 h 107"/>
                  <a:gd name="T8" fmla="*/ 1325 w 95"/>
                  <a:gd name="T9" fmla="*/ 704 h 107"/>
                  <a:gd name="T10" fmla="*/ 1325 w 95"/>
                  <a:gd name="T11" fmla="*/ 592 h 107"/>
                  <a:gd name="T12" fmla="*/ 1277 w 95"/>
                  <a:gd name="T13" fmla="*/ 448 h 107"/>
                  <a:gd name="T14" fmla="*/ 1261 w 95"/>
                  <a:gd name="T15" fmla="*/ 304 h 107"/>
                  <a:gd name="T16" fmla="*/ 1261 w 95"/>
                  <a:gd name="T17" fmla="*/ 208 h 107"/>
                  <a:gd name="T18" fmla="*/ 1144 w 95"/>
                  <a:gd name="T19" fmla="*/ 208 h 107"/>
                  <a:gd name="T20" fmla="*/ 1080 w 95"/>
                  <a:gd name="T21" fmla="*/ 160 h 107"/>
                  <a:gd name="T22" fmla="*/ 999 w 95"/>
                  <a:gd name="T23" fmla="*/ 208 h 107"/>
                  <a:gd name="T24" fmla="*/ 967 w 95"/>
                  <a:gd name="T25" fmla="*/ 288 h 107"/>
                  <a:gd name="T26" fmla="*/ 885 w 95"/>
                  <a:gd name="T27" fmla="*/ 304 h 107"/>
                  <a:gd name="T28" fmla="*/ 788 w 95"/>
                  <a:gd name="T29" fmla="*/ 320 h 107"/>
                  <a:gd name="T30" fmla="*/ 684 w 95"/>
                  <a:gd name="T31" fmla="*/ 224 h 107"/>
                  <a:gd name="T32" fmla="*/ 651 w 95"/>
                  <a:gd name="T33" fmla="*/ 128 h 107"/>
                  <a:gd name="T34" fmla="*/ 635 w 95"/>
                  <a:gd name="T35" fmla="*/ 48 h 107"/>
                  <a:gd name="T36" fmla="*/ 569 w 95"/>
                  <a:gd name="T37" fmla="*/ 16 h 107"/>
                  <a:gd name="T38" fmla="*/ 408 w 95"/>
                  <a:gd name="T39" fmla="*/ 16 h 107"/>
                  <a:gd name="T40" fmla="*/ 259 w 95"/>
                  <a:gd name="T41" fmla="*/ 16 h 107"/>
                  <a:gd name="T42" fmla="*/ 145 w 95"/>
                  <a:gd name="T43" fmla="*/ 48 h 107"/>
                  <a:gd name="T44" fmla="*/ 113 w 95"/>
                  <a:gd name="T45" fmla="*/ 48 h 107"/>
                  <a:gd name="T46" fmla="*/ 97 w 95"/>
                  <a:gd name="T47" fmla="*/ 128 h 107"/>
                  <a:gd name="T48" fmla="*/ 145 w 95"/>
                  <a:gd name="T49" fmla="*/ 240 h 107"/>
                  <a:gd name="T50" fmla="*/ 195 w 95"/>
                  <a:gd name="T51" fmla="*/ 320 h 107"/>
                  <a:gd name="T52" fmla="*/ 195 w 95"/>
                  <a:gd name="T53" fmla="*/ 432 h 107"/>
                  <a:gd name="T54" fmla="*/ 211 w 95"/>
                  <a:gd name="T55" fmla="*/ 576 h 107"/>
                  <a:gd name="T56" fmla="*/ 259 w 95"/>
                  <a:gd name="T57" fmla="*/ 688 h 107"/>
                  <a:gd name="T58" fmla="*/ 243 w 95"/>
                  <a:gd name="T59" fmla="*/ 848 h 107"/>
                  <a:gd name="T60" fmla="*/ 195 w 95"/>
                  <a:gd name="T61" fmla="*/ 880 h 107"/>
                  <a:gd name="T62" fmla="*/ 129 w 95"/>
                  <a:gd name="T63" fmla="*/ 992 h 107"/>
                  <a:gd name="T64" fmla="*/ 97 w 95"/>
                  <a:gd name="T65" fmla="*/ 1072 h 107"/>
                  <a:gd name="T66" fmla="*/ 80 w 95"/>
                  <a:gd name="T67" fmla="*/ 1216 h 107"/>
                  <a:gd name="T68" fmla="*/ 48 w 95"/>
                  <a:gd name="T69" fmla="*/ 1296 h 107"/>
                  <a:gd name="T70" fmla="*/ 16 w 95"/>
                  <a:gd name="T71" fmla="*/ 1440 h 107"/>
                  <a:gd name="T72" fmla="*/ 0 w 95"/>
                  <a:gd name="T73" fmla="*/ 1568 h 107"/>
                  <a:gd name="T74" fmla="*/ 64 w 95"/>
                  <a:gd name="T75" fmla="*/ 1600 h 107"/>
                  <a:gd name="T76" fmla="*/ 161 w 95"/>
                  <a:gd name="T77" fmla="*/ 1552 h 107"/>
                  <a:gd name="T78" fmla="*/ 243 w 95"/>
                  <a:gd name="T79" fmla="*/ 1584 h 107"/>
                  <a:gd name="T80" fmla="*/ 372 w 95"/>
                  <a:gd name="T81" fmla="*/ 1600 h 107"/>
                  <a:gd name="T82" fmla="*/ 569 w 95"/>
                  <a:gd name="T83" fmla="*/ 1600 h 107"/>
                  <a:gd name="T84" fmla="*/ 732 w 95"/>
                  <a:gd name="T85" fmla="*/ 1600 h 107"/>
                  <a:gd name="T86" fmla="*/ 852 w 95"/>
                  <a:gd name="T87" fmla="*/ 1648 h 107"/>
                  <a:gd name="T88" fmla="*/ 983 w 95"/>
                  <a:gd name="T89" fmla="*/ 1680 h 107"/>
                  <a:gd name="T90" fmla="*/ 1112 w 95"/>
                  <a:gd name="T91" fmla="*/ 1696 h 107"/>
                  <a:gd name="T92" fmla="*/ 1196 w 95"/>
                  <a:gd name="T93" fmla="*/ 1696 h 107"/>
                  <a:gd name="T94" fmla="*/ 1375 w 95"/>
                  <a:gd name="T95" fmla="*/ 1664 h 107"/>
                  <a:gd name="T96" fmla="*/ 1407 w 95"/>
                  <a:gd name="T97" fmla="*/ 1648 h 107"/>
                  <a:gd name="T98" fmla="*/ 1261 w 95"/>
                  <a:gd name="T99" fmla="*/ 1312 h 107"/>
                  <a:gd name="T100" fmla="*/ 1277 w 95"/>
                  <a:gd name="T101" fmla="*/ 1072 h 107"/>
                  <a:gd name="T102" fmla="*/ 1325 w 95"/>
                  <a:gd name="T103" fmla="*/ 1008 h 107"/>
                  <a:gd name="T104" fmla="*/ 1472 w 95"/>
                  <a:gd name="T105" fmla="*/ 1008 h 107"/>
                  <a:gd name="T106" fmla="*/ 1536 w 95"/>
                  <a:gd name="T107" fmla="*/ 960 h 1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5"/>
                  <a:gd name="T163" fmla="*/ 0 h 107"/>
                  <a:gd name="T164" fmla="*/ 95 w 95"/>
                  <a:gd name="T165" fmla="*/ 107 h 1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5" h="107">
                    <a:moveTo>
                      <a:pt x="94" y="54"/>
                    </a:moveTo>
                    <a:cubicBezTo>
                      <a:pt x="94" y="54"/>
                      <a:pt x="94" y="54"/>
                      <a:pt x="94" y="53"/>
                    </a:cubicBezTo>
                    <a:cubicBezTo>
                      <a:pt x="94" y="52"/>
                      <a:pt x="94" y="51"/>
                      <a:pt x="94" y="50"/>
                    </a:cubicBezTo>
                    <a:cubicBezTo>
                      <a:pt x="94" y="48"/>
                      <a:pt x="94" y="47"/>
                      <a:pt x="94" y="46"/>
                    </a:cubicBezTo>
                    <a:cubicBezTo>
                      <a:pt x="94" y="46"/>
                      <a:pt x="94" y="46"/>
                      <a:pt x="94" y="46"/>
                    </a:cubicBezTo>
                    <a:cubicBezTo>
                      <a:pt x="93" y="45"/>
                      <a:pt x="92" y="45"/>
                      <a:pt x="91" y="45"/>
                    </a:cubicBezTo>
                    <a:cubicBezTo>
                      <a:pt x="89" y="45"/>
                      <a:pt x="88" y="46"/>
                      <a:pt x="87" y="46"/>
                    </a:cubicBezTo>
                    <a:cubicBezTo>
                      <a:pt x="86" y="46"/>
                      <a:pt x="85" y="46"/>
                      <a:pt x="84" y="46"/>
                    </a:cubicBezTo>
                    <a:cubicBezTo>
                      <a:pt x="83" y="45"/>
                      <a:pt x="82" y="47"/>
                      <a:pt x="81" y="46"/>
                    </a:cubicBezTo>
                    <a:cubicBezTo>
                      <a:pt x="81" y="45"/>
                      <a:pt x="81" y="45"/>
                      <a:pt x="81" y="44"/>
                    </a:cubicBezTo>
                    <a:cubicBezTo>
                      <a:pt x="81" y="43"/>
                      <a:pt x="82" y="42"/>
                      <a:pt x="82" y="41"/>
                    </a:cubicBezTo>
                    <a:cubicBezTo>
                      <a:pt x="82" y="39"/>
                      <a:pt x="81" y="38"/>
                      <a:pt x="81" y="37"/>
                    </a:cubicBezTo>
                    <a:cubicBezTo>
                      <a:pt x="80" y="35"/>
                      <a:pt x="78" y="34"/>
                      <a:pt x="77" y="32"/>
                    </a:cubicBezTo>
                    <a:cubicBezTo>
                      <a:pt x="77" y="31"/>
                      <a:pt x="78" y="30"/>
                      <a:pt x="78" y="28"/>
                    </a:cubicBezTo>
                    <a:cubicBezTo>
                      <a:pt x="79" y="25"/>
                      <a:pt x="79" y="24"/>
                      <a:pt x="78" y="22"/>
                    </a:cubicBezTo>
                    <a:cubicBezTo>
                      <a:pt x="78" y="21"/>
                      <a:pt x="78" y="20"/>
                      <a:pt x="77" y="19"/>
                    </a:cubicBezTo>
                    <a:cubicBezTo>
                      <a:pt x="77" y="18"/>
                      <a:pt x="77" y="17"/>
                      <a:pt x="77" y="15"/>
                    </a:cubicBezTo>
                    <a:cubicBezTo>
                      <a:pt x="77" y="14"/>
                      <a:pt x="78" y="13"/>
                      <a:pt x="77" y="13"/>
                    </a:cubicBezTo>
                    <a:cubicBezTo>
                      <a:pt x="77" y="11"/>
                      <a:pt x="75" y="13"/>
                      <a:pt x="74" y="13"/>
                    </a:cubicBezTo>
                    <a:cubicBezTo>
                      <a:pt x="72" y="13"/>
                      <a:pt x="70" y="14"/>
                      <a:pt x="70" y="13"/>
                    </a:cubicBezTo>
                    <a:cubicBezTo>
                      <a:pt x="69" y="12"/>
                      <a:pt x="70" y="11"/>
                      <a:pt x="69" y="11"/>
                    </a:cubicBezTo>
                    <a:cubicBezTo>
                      <a:pt x="69" y="10"/>
                      <a:pt x="67" y="10"/>
                      <a:pt x="66" y="10"/>
                    </a:cubicBezTo>
                    <a:cubicBezTo>
                      <a:pt x="64" y="10"/>
                      <a:pt x="63" y="10"/>
                      <a:pt x="62" y="11"/>
                    </a:cubicBezTo>
                    <a:cubicBezTo>
                      <a:pt x="61" y="12"/>
                      <a:pt x="61" y="12"/>
                      <a:pt x="61" y="13"/>
                    </a:cubicBezTo>
                    <a:cubicBezTo>
                      <a:pt x="60" y="14"/>
                      <a:pt x="60" y="14"/>
                      <a:pt x="59" y="15"/>
                    </a:cubicBezTo>
                    <a:cubicBezTo>
                      <a:pt x="59" y="16"/>
                      <a:pt x="60" y="18"/>
                      <a:pt x="59" y="18"/>
                    </a:cubicBezTo>
                    <a:cubicBezTo>
                      <a:pt x="59" y="19"/>
                      <a:pt x="58" y="19"/>
                      <a:pt x="57" y="19"/>
                    </a:cubicBezTo>
                    <a:cubicBezTo>
                      <a:pt x="56" y="19"/>
                      <a:pt x="55" y="19"/>
                      <a:pt x="54" y="19"/>
                    </a:cubicBezTo>
                    <a:cubicBezTo>
                      <a:pt x="52" y="19"/>
                      <a:pt x="52" y="18"/>
                      <a:pt x="51" y="19"/>
                    </a:cubicBezTo>
                    <a:cubicBezTo>
                      <a:pt x="49" y="19"/>
                      <a:pt x="49" y="20"/>
                      <a:pt x="48" y="20"/>
                    </a:cubicBezTo>
                    <a:cubicBezTo>
                      <a:pt x="46" y="20"/>
                      <a:pt x="45" y="19"/>
                      <a:pt x="44" y="18"/>
                    </a:cubicBezTo>
                    <a:cubicBezTo>
                      <a:pt x="43" y="17"/>
                      <a:pt x="43" y="15"/>
                      <a:pt x="42" y="14"/>
                    </a:cubicBezTo>
                    <a:cubicBezTo>
                      <a:pt x="42" y="14"/>
                      <a:pt x="41" y="13"/>
                      <a:pt x="41" y="12"/>
                    </a:cubicBezTo>
                    <a:cubicBezTo>
                      <a:pt x="40" y="11"/>
                      <a:pt x="40" y="10"/>
                      <a:pt x="40" y="8"/>
                    </a:cubicBezTo>
                    <a:cubicBezTo>
                      <a:pt x="40" y="7"/>
                      <a:pt x="39" y="6"/>
                      <a:pt x="39" y="5"/>
                    </a:cubicBezTo>
                    <a:cubicBezTo>
                      <a:pt x="39" y="4"/>
                      <a:pt x="40" y="4"/>
                      <a:pt x="39" y="3"/>
                    </a:cubicBezTo>
                    <a:cubicBezTo>
                      <a:pt x="39" y="2"/>
                      <a:pt x="39" y="2"/>
                      <a:pt x="39" y="1"/>
                    </a:cubicBezTo>
                    <a:cubicBezTo>
                      <a:pt x="38" y="0"/>
                      <a:pt x="37" y="1"/>
                      <a:pt x="35" y="1"/>
                    </a:cubicBezTo>
                    <a:cubicBezTo>
                      <a:pt x="33" y="1"/>
                      <a:pt x="32" y="1"/>
                      <a:pt x="30" y="1"/>
                    </a:cubicBezTo>
                    <a:cubicBezTo>
                      <a:pt x="28" y="1"/>
                      <a:pt x="27" y="1"/>
                      <a:pt x="25" y="1"/>
                    </a:cubicBezTo>
                    <a:cubicBezTo>
                      <a:pt x="24" y="0"/>
                      <a:pt x="23" y="0"/>
                      <a:pt x="21" y="1"/>
                    </a:cubicBezTo>
                    <a:cubicBezTo>
                      <a:pt x="19" y="1"/>
                      <a:pt x="18" y="1"/>
                      <a:pt x="16" y="1"/>
                    </a:cubicBezTo>
                    <a:cubicBezTo>
                      <a:pt x="14" y="1"/>
                      <a:pt x="13" y="0"/>
                      <a:pt x="12" y="1"/>
                    </a:cubicBezTo>
                    <a:cubicBezTo>
                      <a:pt x="11" y="1"/>
                      <a:pt x="11" y="3"/>
                      <a:pt x="9" y="3"/>
                    </a:cubicBezTo>
                    <a:cubicBezTo>
                      <a:pt x="9" y="3"/>
                      <a:pt x="8" y="3"/>
                      <a:pt x="8" y="3"/>
                    </a:cubicBezTo>
                    <a:cubicBezTo>
                      <a:pt x="7" y="3"/>
                      <a:pt x="7" y="3"/>
                      <a:pt x="7" y="3"/>
                    </a:cubicBezTo>
                    <a:cubicBezTo>
                      <a:pt x="6" y="3"/>
                      <a:pt x="5" y="3"/>
                      <a:pt x="5" y="4"/>
                    </a:cubicBezTo>
                    <a:cubicBezTo>
                      <a:pt x="4" y="6"/>
                      <a:pt x="6" y="7"/>
                      <a:pt x="6" y="8"/>
                    </a:cubicBezTo>
                    <a:cubicBezTo>
                      <a:pt x="7" y="9"/>
                      <a:pt x="7" y="9"/>
                      <a:pt x="8" y="10"/>
                    </a:cubicBezTo>
                    <a:cubicBezTo>
                      <a:pt x="9" y="11"/>
                      <a:pt x="8" y="13"/>
                      <a:pt x="9" y="15"/>
                    </a:cubicBezTo>
                    <a:cubicBezTo>
                      <a:pt x="10" y="16"/>
                      <a:pt x="10" y="17"/>
                      <a:pt x="11" y="18"/>
                    </a:cubicBezTo>
                    <a:cubicBezTo>
                      <a:pt x="11" y="19"/>
                      <a:pt x="12" y="19"/>
                      <a:pt x="12" y="20"/>
                    </a:cubicBezTo>
                    <a:cubicBezTo>
                      <a:pt x="13" y="22"/>
                      <a:pt x="14" y="23"/>
                      <a:pt x="13" y="25"/>
                    </a:cubicBezTo>
                    <a:cubicBezTo>
                      <a:pt x="13" y="26"/>
                      <a:pt x="12" y="26"/>
                      <a:pt x="12" y="27"/>
                    </a:cubicBezTo>
                    <a:cubicBezTo>
                      <a:pt x="11" y="29"/>
                      <a:pt x="11" y="30"/>
                      <a:pt x="11" y="31"/>
                    </a:cubicBezTo>
                    <a:cubicBezTo>
                      <a:pt x="11" y="33"/>
                      <a:pt x="12" y="34"/>
                      <a:pt x="13" y="36"/>
                    </a:cubicBezTo>
                    <a:cubicBezTo>
                      <a:pt x="13" y="37"/>
                      <a:pt x="14" y="38"/>
                      <a:pt x="14" y="40"/>
                    </a:cubicBezTo>
                    <a:cubicBezTo>
                      <a:pt x="15" y="41"/>
                      <a:pt x="15" y="42"/>
                      <a:pt x="16" y="43"/>
                    </a:cubicBezTo>
                    <a:cubicBezTo>
                      <a:pt x="16" y="45"/>
                      <a:pt x="17" y="46"/>
                      <a:pt x="17" y="48"/>
                    </a:cubicBezTo>
                    <a:cubicBezTo>
                      <a:pt x="17" y="50"/>
                      <a:pt x="16" y="52"/>
                      <a:pt x="15" y="53"/>
                    </a:cubicBezTo>
                    <a:cubicBezTo>
                      <a:pt x="15" y="53"/>
                      <a:pt x="15" y="53"/>
                      <a:pt x="15" y="53"/>
                    </a:cubicBezTo>
                    <a:cubicBezTo>
                      <a:pt x="14" y="54"/>
                      <a:pt x="13" y="54"/>
                      <a:pt x="12" y="55"/>
                    </a:cubicBezTo>
                    <a:cubicBezTo>
                      <a:pt x="11" y="55"/>
                      <a:pt x="11" y="56"/>
                      <a:pt x="10" y="57"/>
                    </a:cubicBezTo>
                    <a:cubicBezTo>
                      <a:pt x="9" y="58"/>
                      <a:pt x="8" y="60"/>
                      <a:pt x="8" y="62"/>
                    </a:cubicBezTo>
                    <a:cubicBezTo>
                      <a:pt x="8" y="63"/>
                      <a:pt x="8" y="64"/>
                      <a:pt x="8" y="66"/>
                    </a:cubicBezTo>
                    <a:cubicBezTo>
                      <a:pt x="7" y="66"/>
                      <a:pt x="7" y="67"/>
                      <a:pt x="6" y="67"/>
                    </a:cubicBezTo>
                    <a:cubicBezTo>
                      <a:pt x="5" y="69"/>
                      <a:pt x="6" y="70"/>
                      <a:pt x="6" y="72"/>
                    </a:cubicBezTo>
                    <a:cubicBezTo>
                      <a:pt x="5" y="73"/>
                      <a:pt x="6" y="74"/>
                      <a:pt x="5" y="76"/>
                    </a:cubicBezTo>
                    <a:cubicBezTo>
                      <a:pt x="5" y="77"/>
                      <a:pt x="5" y="77"/>
                      <a:pt x="5" y="78"/>
                    </a:cubicBezTo>
                    <a:cubicBezTo>
                      <a:pt x="4" y="79"/>
                      <a:pt x="3" y="80"/>
                      <a:pt x="3" y="81"/>
                    </a:cubicBezTo>
                    <a:cubicBezTo>
                      <a:pt x="2" y="82"/>
                      <a:pt x="2" y="83"/>
                      <a:pt x="1" y="85"/>
                    </a:cubicBezTo>
                    <a:cubicBezTo>
                      <a:pt x="1" y="87"/>
                      <a:pt x="1" y="88"/>
                      <a:pt x="1" y="90"/>
                    </a:cubicBezTo>
                    <a:cubicBezTo>
                      <a:pt x="1" y="92"/>
                      <a:pt x="1" y="93"/>
                      <a:pt x="1" y="96"/>
                    </a:cubicBezTo>
                    <a:cubicBezTo>
                      <a:pt x="1" y="97"/>
                      <a:pt x="0" y="97"/>
                      <a:pt x="0" y="98"/>
                    </a:cubicBezTo>
                    <a:cubicBezTo>
                      <a:pt x="1" y="99"/>
                      <a:pt x="1" y="99"/>
                      <a:pt x="1" y="99"/>
                    </a:cubicBezTo>
                    <a:cubicBezTo>
                      <a:pt x="2" y="99"/>
                      <a:pt x="3" y="100"/>
                      <a:pt x="4" y="100"/>
                    </a:cubicBezTo>
                    <a:cubicBezTo>
                      <a:pt x="5" y="100"/>
                      <a:pt x="6" y="99"/>
                      <a:pt x="7" y="99"/>
                    </a:cubicBezTo>
                    <a:cubicBezTo>
                      <a:pt x="8" y="98"/>
                      <a:pt x="8" y="97"/>
                      <a:pt x="10" y="97"/>
                    </a:cubicBezTo>
                    <a:cubicBezTo>
                      <a:pt x="10" y="97"/>
                      <a:pt x="11" y="98"/>
                      <a:pt x="11" y="98"/>
                    </a:cubicBezTo>
                    <a:cubicBezTo>
                      <a:pt x="13" y="98"/>
                      <a:pt x="13" y="99"/>
                      <a:pt x="15" y="99"/>
                    </a:cubicBezTo>
                    <a:cubicBezTo>
                      <a:pt x="16" y="100"/>
                      <a:pt x="16" y="100"/>
                      <a:pt x="18" y="100"/>
                    </a:cubicBezTo>
                    <a:cubicBezTo>
                      <a:pt x="20" y="101"/>
                      <a:pt x="21" y="100"/>
                      <a:pt x="23" y="100"/>
                    </a:cubicBezTo>
                    <a:cubicBezTo>
                      <a:pt x="26" y="100"/>
                      <a:pt x="27" y="100"/>
                      <a:pt x="29" y="100"/>
                    </a:cubicBezTo>
                    <a:cubicBezTo>
                      <a:pt x="31" y="100"/>
                      <a:pt x="33" y="100"/>
                      <a:pt x="35" y="100"/>
                    </a:cubicBezTo>
                    <a:cubicBezTo>
                      <a:pt x="37" y="100"/>
                      <a:pt x="38" y="100"/>
                      <a:pt x="39" y="100"/>
                    </a:cubicBezTo>
                    <a:cubicBezTo>
                      <a:pt x="42" y="100"/>
                      <a:pt x="43" y="100"/>
                      <a:pt x="45" y="100"/>
                    </a:cubicBezTo>
                    <a:cubicBezTo>
                      <a:pt x="47" y="100"/>
                      <a:pt x="48" y="100"/>
                      <a:pt x="50" y="100"/>
                    </a:cubicBezTo>
                    <a:cubicBezTo>
                      <a:pt x="51" y="101"/>
                      <a:pt x="51" y="102"/>
                      <a:pt x="52" y="103"/>
                    </a:cubicBezTo>
                    <a:cubicBezTo>
                      <a:pt x="53" y="104"/>
                      <a:pt x="53" y="104"/>
                      <a:pt x="54" y="105"/>
                    </a:cubicBezTo>
                    <a:cubicBezTo>
                      <a:pt x="56" y="106"/>
                      <a:pt x="57" y="104"/>
                      <a:pt x="60" y="105"/>
                    </a:cubicBezTo>
                    <a:cubicBezTo>
                      <a:pt x="62" y="105"/>
                      <a:pt x="64" y="105"/>
                      <a:pt x="66" y="105"/>
                    </a:cubicBezTo>
                    <a:cubicBezTo>
                      <a:pt x="67" y="106"/>
                      <a:pt x="67" y="106"/>
                      <a:pt x="68" y="106"/>
                    </a:cubicBezTo>
                    <a:cubicBezTo>
                      <a:pt x="69" y="107"/>
                      <a:pt x="70" y="106"/>
                      <a:pt x="71" y="106"/>
                    </a:cubicBezTo>
                    <a:cubicBezTo>
                      <a:pt x="72" y="106"/>
                      <a:pt x="72" y="106"/>
                      <a:pt x="73" y="106"/>
                    </a:cubicBezTo>
                    <a:cubicBezTo>
                      <a:pt x="76" y="105"/>
                      <a:pt x="77" y="105"/>
                      <a:pt x="80" y="105"/>
                    </a:cubicBezTo>
                    <a:cubicBezTo>
                      <a:pt x="81" y="104"/>
                      <a:pt x="82" y="104"/>
                      <a:pt x="84" y="104"/>
                    </a:cubicBezTo>
                    <a:cubicBezTo>
                      <a:pt x="85" y="103"/>
                      <a:pt x="85" y="103"/>
                      <a:pt x="86" y="103"/>
                    </a:cubicBezTo>
                    <a:cubicBezTo>
                      <a:pt x="86" y="103"/>
                      <a:pt x="86" y="103"/>
                      <a:pt x="86" y="103"/>
                    </a:cubicBezTo>
                    <a:cubicBezTo>
                      <a:pt x="77" y="91"/>
                      <a:pt x="77" y="91"/>
                      <a:pt x="77" y="91"/>
                    </a:cubicBezTo>
                    <a:cubicBezTo>
                      <a:pt x="77" y="87"/>
                      <a:pt x="77" y="85"/>
                      <a:pt x="77" y="82"/>
                    </a:cubicBezTo>
                    <a:cubicBezTo>
                      <a:pt x="77" y="78"/>
                      <a:pt x="77" y="76"/>
                      <a:pt x="77" y="73"/>
                    </a:cubicBezTo>
                    <a:cubicBezTo>
                      <a:pt x="78" y="71"/>
                      <a:pt x="78" y="69"/>
                      <a:pt x="78" y="67"/>
                    </a:cubicBezTo>
                    <a:cubicBezTo>
                      <a:pt x="79" y="66"/>
                      <a:pt x="77" y="64"/>
                      <a:pt x="79" y="63"/>
                    </a:cubicBezTo>
                    <a:cubicBezTo>
                      <a:pt x="79" y="62"/>
                      <a:pt x="80" y="63"/>
                      <a:pt x="81" y="63"/>
                    </a:cubicBezTo>
                    <a:cubicBezTo>
                      <a:pt x="83" y="63"/>
                      <a:pt x="84" y="63"/>
                      <a:pt x="86" y="63"/>
                    </a:cubicBezTo>
                    <a:cubicBezTo>
                      <a:pt x="87" y="63"/>
                      <a:pt x="88" y="63"/>
                      <a:pt x="90" y="63"/>
                    </a:cubicBezTo>
                    <a:cubicBezTo>
                      <a:pt x="91" y="63"/>
                      <a:pt x="93" y="64"/>
                      <a:pt x="94" y="63"/>
                    </a:cubicBezTo>
                    <a:cubicBezTo>
                      <a:pt x="95" y="62"/>
                      <a:pt x="94" y="61"/>
                      <a:pt x="94" y="60"/>
                    </a:cubicBezTo>
                    <a:cubicBezTo>
                      <a:pt x="93" y="58"/>
                      <a:pt x="94" y="56"/>
                      <a:pt x="94" y="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15" name="Freeform 747"/>
              <p:cNvSpPr>
                <a:spLocks/>
              </p:cNvSpPr>
              <p:nvPr/>
            </p:nvSpPr>
            <p:spPr bwMode="auto">
              <a:xfrm>
                <a:off x="3447" y="2457"/>
                <a:ext cx="170" cy="211"/>
              </a:xfrm>
              <a:custGeom>
                <a:avLst/>
                <a:gdLst>
                  <a:gd name="T0" fmla="*/ 1296 w 85"/>
                  <a:gd name="T1" fmla="*/ 1421 h 105"/>
                  <a:gd name="T2" fmla="*/ 1264 w 85"/>
                  <a:gd name="T3" fmla="*/ 1308 h 105"/>
                  <a:gd name="T4" fmla="*/ 1248 w 85"/>
                  <a:gd name="T5" fmla="*/ 1176 h 105"/>
                  <a:gd name="T6" fmla="*/ 1280 w 85"/>
                  <a:gd name="T7" fmla="*/ 1079 h 105"/>
                  <a:gd name="T8" fmla="*/ 1248 w 85"/>
                  <a:gd name="T9" fmla="*/ 981 h 105"/>
                  <a:gd name="T10" fmla="*/ 1216 w 85"/>
                  <a:gd name="T11" fmla="*/ 884 h 105"/>
                  <a:gd name="T12" fmla="*/ 1232 w 85"/>
                  <a:gd name="T13" fmla="*/ 844 h 105"/>
                  <a:gd name="T14" fmla="*/ 1344 w 85"/>
                  <a:gd name="T15" fmla="*/ 812 h 105"/>
                  <a:gd name="T16" fmla="*/ 1328 w 85"/>
                  <a:gd name="T17" fmla="*/ 731 h 105"/>
                  <a:gd name="T18" fmla="*/ 1280 w 85"/>
                  <a:gd name="T19" fmla="*/ 715 h 105"/>
                  <a:gd name="T20" fmla="*/ 1232 w 85"/>
                  <a:gd name="T21" fmla="*/ 699 h 105"/>
                  <a:gd name="T22" fmla="*/ 1120 w 85"/>
                  <a:gd name="T23" fmla="*/ 633 h 105"/>
                  <a:gd name="T24" fmla="*/ 1040 w 85"/>
                  <a:gd name="T25" fmla="*/ 456 h 105"/>
                  <a:gd name="T26" fmla="*/ 896 w 85"/>
                  <a:gd name="T27" fmla="*/ 372 h 105"/>
                  <a:gd name="T28" fmla="*/ 720 w 85"/>
                  <a:gd name="T29" fmla="*/ 259 h 105"/>
                  <a:gd name="T30" fmla="*/ 624 w 85"/>
                  <a:gd name="T31" fmla="*/ 177 h 105"/>
                  <a:gd name="T32" fmla="*/ 640 w 85"/>
                  <a:gd name="T33" fmla="*/ 113 h 105"/>
                  <a:gd name="T34" fmla="*/ 624 w 85"/>
                  <a:gd name="T35" fmla="*/ 48 h 105"/>
                  <a:gd name="T36" fmla="*/ 560 w 85"/>
                  <a:gd name="T37" fmla="*/ 0 h 105"/>
                  <a:gd name="T38" fmla="*/ 464 w 85"/>
                  <a:gd name="T39" fmla="*/ 32 h 105"/>
                  <a:gd name="T40" fmla="*/ 400 w 85"/>
                  <a:gd name="T41" fmla="*/ 96 h 105"/>
                  <a:gd name="T42" fmla="*/ 368 w 85"/>
                  <a:gd name="T43" fmla="*/ 193 h 105"/>
                  <a:gd name="T44" fmla="*/ 320 w 85"/>
                  <a:gd name="T45" fmla="*/ 193 h 105"/>
                  <a:gd name="T46" fmla="*/ 176 w 85"/>
                  <a:gd name="T47" fmla="*/ 209 h 105"/>
                  <a:gd name="T48" fmla="*/ 240 w 85"/>
                  <a:gd name="T49" fmla="*/ 275 h 105"/>
                  <a:gd name="T50" fmla="*/ 240 w 85"/>
                  <a:gd name="T51" fmla="*/ 356 h 105"/>
                  <a:gd name="T52" fmla="*/ 192 w 85"/>
                  <a:gd name="T53" fmla="*/ 356 h 105"/>
                  <a:gd name="T54" fmla="*/ 208 w 85"/>
                  <a:gd name="T55" fmla="*/ 456 h 105"/>
                  <a:gd name="T56" fmla="*/ 192 w 85"/>
                  <a:gd name="T57" fmla="*/ 504 h 105"/>
                  <a:gd name="T58" fmla="*/ 176 w 85"/>
                  <a:gd name="T59" fmla="*/ 617 h 105"/>
                  <a:gd name="T60" fmla="*/ 112 w 85"/>
                  <a:gd name="T61" fmla="*/ 651 h 105"/>
                  <a:gd name="T62" fmla="*/ 64 w 85"/>
                  <a:gd name="T63" fmla="*/ 585 h 105"/>
                  <a:gd name="T64" fmla="*/ 16 w 85"/>
                  <a:gd name="T65" fmla="*/ 569 h 105"/>
                  <a:gd name="T66" fmla="*/ 48 w 85"/>
                  <a:gd name="T67" fmla="*/ 683 h 105"/>
                  <a:gd name="T68" fmla="*/ 64 w 85"/>
                  <a:gd name="T69" fmla="*/ 844 h 105"/>
                  <a:gd name="T70" fmla="*/ 64 w 85"/>
                  <a:gd name="T71" fmla="*/ 916 h 105"/>
                  <a:gd name="T72" fmla="*/ 80 w 85"/>
                  <a:gd name="T73" fmla="*/ 1013 h 105"/>
                  <a:gd name="T74" fmla="*/ 144 w 85"/>
                  <a:gd name="T75" fmla="*/ 1095 h 105"/>
                  <a:gd name="T76" fmla="*/ 176 w 85"/>
                  <a:gd name="T77" fmla="*/ 1208 h 105"/>
                  <a:gd name="T78" fmla="*/ 208 w 85"/>
                  <a:gd name="T79" fmla="*/ 1272 h 105"/>
                  <a:gd name="T80" fmla="*/ 272 w 85"/>
                  <a:gd name="T81" fmla="*/ 1256 h 105"/>
                  <a:gd name="T82" fmla="*/ 352 w 85"/>
                  <a:gd name="T83" fmla="*/ 1308 h 105"/>
                  <a:gd name="T84" fmla="*/ 512 w 85"/>
                  <a:gd name="T85" fmla="*/ 1389 h 105"/>
                  <a:gd name="T86" fmla="*/ 608 w 85"/>
                  <a:gd name="T87" fmla="*/ 1421 h 105"/>
                  <a:gd name="T88" fmla="*/ 672 w 85"/>
                  <a:gd name="T89" fmla="*/ 1487 h 105"/>
                  <a:gd name="T90" fmla="*/ 688 w 85"/>
                  <a:gd name="T91" fmla="*/ 1632 h 105"/>
                  <a:gd name="T92" fmla="*/ 720 w 85"/>
                  <a:gd name="T93" fmla="*/ 1680 h 105"/>
                  <a:gd name="T94" fmla="*/ 736 w 85"/>
                  <a:gd name="T95" fmla="*/ 1680 h 105"/>
                  <a:gd name="T96" fmla="*/ 832 w 85"/>
                  <a:gd name="T97" fmla="*/ 1680 h 105"/>
                  <a:gd name="T98" fmla="*/ 896 w 85"/>
                  <a:gd name="T99" fmla="*/ 1712 h 105"/>
                  <a:gd name="T100" fmla="*/ 960 w 85"/>
                  <a:gd name="T101" fmla="*/ 1696 h 105"/>
                  <a:gd name="T102" fmla="*/ 1040 w 85"/>
                  <a:gd name="T103" fmla="*/ 1664 h 105"/>
                  <a:gd name="T104" fmla="*/ 1104 w 85"/>
                  <a:gd name="T105" fmla="*/ 1648 h 105"/>
                  <a:gd name="T106" fmla="*/ 1168 w 85"/>
                  <a:gd name="T107" fmla="*/ 1616 h 105"/>
                  <a:gd name="T108" fmla="*/ 1248 w 85"/>
                  <a:gd name="T109" fmla="*/ 1616 h 105"/>
                  <a:gd name="T110" fmla="*/ 1296 w 85"/>
                  <a:gd name="T111" fmla="*/ 1600 h 105"/>
                  <a:gd name="T112" fmla="*/ 1344 w 85"/>
                  <a:gd name="T113" fmla="*/ 1551 h 105"/>
                  <a:gd name="T114" fmla="*/ 1360 w 85"/>
                  <a:gd name="T115" fmla="*/ 1519 h 1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5"/>
                  <a:gd name="T175" fmla="*/ 0 h 105"/>
                  <a:gd name="T176" fmla="*/ 85 w 85"/>
                  <a:gd name="T177" fmla="*/ 105 h 1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5" h="105">
                    <a:moveTo>
                      <a:pt x="82" y="91"/>
                    </a:moveTo>
                    <a:cubicBezTo>
                      <a:pt x="81" y="90"/>
                      <a:pt x="81" y="89"/>
                      <a:pt x="81" y="87"/>
                    </a:cubicBezTo>
                    <a:cubicBezTo>
                      <a:pt x="80" y="85"/>
                      <a:pt x="81" y="84"/>
                      <a:pt x="80" y="82"/>
                    </a:cubicBezTo>
                    <a:cubicBezTo>
                      <a:pt x="80" y="81"/>
                      <a:pt x="79" y="81"/>
                      <a:pt x="79" y="80"/>
                    </a:cubicBezTo>
                    <a:cubicBezTo>
                      <a:pt x="78" y="78"/>
                      <a:pt x="79" y="77"/>
                      <a:pt x="78" y="76"/>
                    </a:cubicBezTo>
                    <a:cubicBezTo>
                      <a:pt x="78" y="74"/>
                      <a:pt x="78" y="74"/>
                      <a:pt x="78" y="72"/>
                    </a:cubicBezTo>
                    <a:cubicBezTo>
                      <a:pt x="78" y="71"/>
                      <a:pt x="78" y="70"/>
                      <a:pt x="78" y="69"/>
                    </a:cubicBezTo>
                    <a:cubicBezTo>
                      <a:pt x="79" y="67"/>
                      <a:pt x="80" y="67"/>
                      <a:pt x="80" y="66"/>
                    </a:cubicBezTo>
                    <a:cubicBezTo>
                      <a:pt x="80" y="64"/>
                      <a:pt x="80" y="63"/>
                      <a:pt x="80" y="62"/>
                    </a:cubicBezTo>
                    <a:cubicBezTo>
                      <a:pt x="79" y="61"/>
                      <a:pt x="78" y="60"/>
                      <a:pt x="78" y="60"/>
                    </a:cubicBezTo>
                    <a:cubicBezTo>
                      <a:pt x="77" y="58"/>
                      <a:pt x="76" y="58"/>
                      <a:pt x="75" y="57"/>
                    </a:cubicBezTo>
                    <a:cubicBezTo>
                      <a:pt x="75" y="56"/>
                      <a:pt x="76" y="55"/>
                      <a:pt x="76" y="54"/>
                    </a:cubicBezTo>
                    <a:cubicBezTo>
                      <a:pt x="77" y="53"/>
                      <a:pt x="77" y="53"/>
                      <a:pt x="77" y="53"/>
                    </a:cubicBezTo>
                    <a:cubicBezTo>
                      <a:pt x="77" y="52"/>
                      <a:pt x="77" y="52"/>
                      <a:pt x="77" y="52"/>
                    </a:cubicBezTo>
                    <a:cubicBezTo>
                      <a:pt x="79" y="51"/>
                      <a:pt x="80" y="50"/>
                      <a:pt x="82" y="50"/>
                    </a:cubicBezTo>
                    <a:cubicBezTo>
                      <a:pt x="83" y="50"/>
                      <a:pt x="83" y="51"/>
                      <a:pt x="84" y="50"/>
                    </a:cubicBezTo>
                    <a:cubicBezTo>
                      <a:pt x="85" y="50"/>
                      <a:pt x="85" y="49"/>
                      <a:pt x="84" y="48"/>
                    </a:cubicBezTo>
                    <a:cubicBezTo>
                      <a:pt x="84" y="47"/>
                      <a:pt x="84" y="46"/>
                      <a:pt x="83" y="45"/>
                    </a:cubicBezTo>
                    <a:cubicBezTo>
                      <a:pt x="83" y="45"/>
                      <a:pt x="82" y="45"/>
                      <a:pt x="82" y="44"/>
                    </a:cubicBezTo>
                    <a:cubicBezTo>
                      <a:pt x="81" y="44"/>
                      <a:pt x="81" y="44"/>
                      <a:pt x="80" y="44"/>
                    </a:cubicBezTo>
                    <a:cubicBezTo>
                      <a:pt x="80" y="44"/>
                      <a:pt x="80" y="44"/>
                      <a:pt x="80" y="44"/>
                    </a:cubicBezTo>
                    <a:cubicBezTo>
                      <a:pt x="79" y="43"/>
                      <a:pt x="78" y="43"/>
                      <a:pt x="77" y="43"/>
                    </a:cubicBezTo>
                    <a:cubicBezTo>
                      <a:pt x="76" y="42"/>
                      <a:pt x="75" y="42"/>
                      <a:pt x="74" y="41"/>
                    </a:cubicBezTo>
                    <a:cubicBezTo>
                      <a:pt x="72" y="40"/>
                      <a:pt x="71" y="40"/>
                      <a:pt x="70" y="39"/>
                    </a:cubicBezTo>
                    <a:cubicBezTo>
                      <a:pt x="68" y="37"/>
                      <a:pt x="67" y="36"/>
                      <a:pt x="66" y="34"/>
                    </a:cubicBezTo>
                    <a:cubicBezTo>
                      <a:pt x="65" y="32"/>
                      <a:pt x="67" y="30"/>
                      <a:pt x="65" y="28"/>
                    </a:cubicBezTo>
                    <a:cubicBezTo>
                      <a:pt x="64" y="27"/>
                      <a:pt x="63" y="27"/>
                      <a:pt x="61" y="26"/>
                    </a:cubicBezTo>
                    <a:cubicBezTo>
                      <a:pt x="59" y="25"/>
                      <a:pt x="58" y="24"/>
                      <a:pt x="56" y="23"/>
                    </a:cubicBezTo>
                    <a:cubicBezTo>
                      <a:pt x="55" y="21"/>
                      <a:pt x="54" y="20"/>
                      <a:pt x="52" y="18"/>
                    </a:cubicBezTo>
                    <a:cubicBezTo>
                      <a:pt x="50" y="17"/>
                      <a:pt x="48" y="17"/>
                      <a:pt x="45" y="16"/>
                    </a:cubicBezTo>
                    <a:cubicBezTo>
                      <a:pt x="43" y="15"/>
                      <a:pt x="41" y="14"/>
                      <a:pt x="39" y="13"/>
                    </a:cubicBezTo>
                    <a:cubicBezTo>
                      <a:pt x="39" y="11"/>
                      <a:pt x="39" y="11"/>
                      <a:pt x="39" y="11"/>
                    </a:cubicBezTo>
                    <a:cubicBezTo>
                      <a:pt x="40" y="10"/>
                      <a:pt x="39" y="10"/>
                      <a:pt x="39" y="9"/>
                    </a:cubicBezTo>
                    <a:cubicBezTo>
                      <a:pt x="39" y="8"/>
                      <a:pt x="40" y="8"/>
                      <a:pt x="40" y="7"/>
                    </a:cubicBezTo>
                    <a:cubicBezTo>
                      <a:pt x="41" y="6"/>
                      <a:pt x="42" y="6"/>
                      <a:pt x="42" y="5"/>
                    </a:cubicBezTo>
                    <a:cubicBezTo>
                      <a:pt x="42" y="4"/>
                      <a:pt x="40" y="4"/>
                      <a:pt x="39" y="3"/>
                    </a:cubicBezTo>
                    <a:cubicBezTo>
                      <a:pt x="39" y="3"/>
                      <a:pt x="38" y="3"/>
                      <a:pt x="37" y="2"/>
                    </a:cubicBezTo>
                    <a:cubicBezTo>
                      <a:pt x="36" y="2"/>
                      <a:pt x="36" y="1"/>
                      <a:pt x="35" y="0"/>
                    </a:cubicBezTo>
                    <a:cubicBezTo>
                      <a:pt x="34" y="0"/>
                      <a:pt x="34" y="1"/>
                      <a:pt x="33" y="1"/>
                    </a:cubicBezTo>
                    <a:cubicBezTo>
                      <a:pt x="32" y="2"/>
                      <a:pt x="31" y="2"/>
                      <a:pt x="29" y="2"/>
                    </a:cubicBezTo>
                    <a:cubicBezTo>
                      <a:pt x="28" y="3"/>
                      <a:pt x="27" y="3"/>
                      <a:pt x="26" y="3"/>
                    </a:cubicBezTo>
                    <a:cubicBezTo>
                      <a:pt x="25" y="4"/>
                      <a:pt x="25" y="5"/>
                      <a:pt x="25" y="6"/>
                    </a:cubicBezTo>
                    <a:cubicBezTo>
                      <a:pt x="24" y="7"/>
                      <a:pt x="24" y="8"/>
                      <a:pt x="24" y="9"/>
                    </a:cubicBezTo>
                    <a:cubicBezTo>
                      <a:pt x="24" y="10"/>
                      <a:pt x="23" y="11"/>
                      <a:pt x="23" y="12"/>
                    </a:cubicBezTo>
                    <a:cubicBezTo>
                      <a:pt x="22" y="12"/>
                      <a:pt x="22" y="12"/>
                      <a:pt x="22" y="12"/>
                    </a:cubicBezTo>
                    <a:cubicBezTo>
                      <a:pt x="21" y="12"/>
                      <a:pt x="21" y="12"/>
                      <a:pt x="20" y="12"/>
                    </a:cubicBezTo>
                    <a:cubicBezTo>
                      <a:pt x="18" y="12"/>
                      <a:pt x="17" y="11"/>
                      <a:pt x="15" y="12"/>
                    </a:cubicBezTo>
                    <a:cubicBezTo>
                      <a:pt x="13" y="12"/>
                      <a:pt x="12" y="13"/>
                      <a:pt x="11" y="13"/>
                    </a:cubicBezTo>
                    <a:cubicBezTo>
                      <a:pt x="12" y="15"/>
                      <a:pt x="12" y="15"/>
                      <a:pt x="12" y="15"/>
                    </a:cubicBezTo>
                    <a:cubicBezTo>
                      <a:pt x="13" y="15"/>
                      <a:pt x="14" y="16"/>
                      <a:pt x="15" y="17"/>
                    </a:cubicBezTo>
                    <a:cubicBezTo>
                      <a:pt x="15" y="18"/>
                      <a:pt x="15" y="18"/>
                      <a:pt x="15" y="19"/>
                    </a:cubicBezTo>
                    <a:cubicBezTo>
                      <a:pt x="15" y="20"/>
                      <a:pt x="16" y="21"/>
                      <a:pt x="15" y="22"/>
                    </a:cubicBezTo>
                    <a:cubicBezTo>
                      <a:pt x="15" y="23"/>
                      <a:pt x="14" y="24"/>
                      <a:pt x="13" y="24"/>
                    </a:cubicBezTo>
                    <a:cubicBezTo>
                      <a:pt x="13" y="24"/>
                      <a:pt x="13" y="22"/>
                      <a:pt x="12" y="22"/>
                    </a:cubicBezTo>
                    <a:cubicBezTo>
                      <a:pt x="12" y="24"/>
                      <a:pt x="12" y="24"/>
                      <a:pt x="12" y="24"/>
                    </a:cubicBezTo>
                    <a:cubicBezTo>
                      <a:pt x="12" y="26"/>
                      <a:pt x="12" y="26"/>
                      <a:pt x="13" y="28"/>
                    </a:cubicBezTo>
                    <a:cubicBezTo>
                      <a:pt x="13" y="28"/>
                      <a:pt x="14" y="29"/>
                      <a:pt x="14" y="29"/>
                    </a:cubicBezTo>
                    <a:cubicBezTo>
                      <a:pt x="14" y="31"/>
                      <a:pt x="13" y="30"/>
                      <a:pt x="12" y="31"/>
                    </a:cubicBezTo>
                    <a:cubicBezTo>
                      <a:pt x="11" y="33"/>
                      <a:pt x="12" y="34"/>
                      <a:pt x="12" y="35"/>
                    </a:cubicBezTo>
                    <a:cubicBezTo>
                      <a:pt x="12" y="36"/>
                      <a:pt x="12" y="37"/>
                      <a:pt x="11" y="38"/>
                    </a:cubicBezTo>
                    <a:cubicBezTo>
                      <a:pt x="11" y="39"/>
                      <a:pt x="10" y="40"/>
                      <a:pt x="8" y="40"/>
                    </a:cubicBezTo>
                    <a:cubicBezTo>
                      <a:pt x="8" y="40"/>
                      <a:pt x="7" y="40"/>
                      <a:pt x="7" y="40"/>
                    </a:cubicBezTo>
                    <a:cubicBezTo>
                      <a:pt x="6" y="40"/>
                      <a:pt x="6" y="39"/>
                      <a:pt x="6" y="39"/>
                    </a:cubicBezTo>
                    <a:cubicBezTo>
                      <a:pt x="5" y="38"/>
                      <a:pt x="5" y="37"/>
                      <a:pt x="4" y="36"/>
                    </a:cubicBezTo>
                    <a:cubicBezTo>
                      <a:pt x="4" y="35"/>
                      <a:pt x="4" y="34"/>
                      <a:pt x="3" y="34"/>
                    </a:cubicBezTo>
                    <a:cubicBezTo>
                      <a:pt x="2" y="34"/>
                      <a:pt x="2" y="35"/>
                      <a:pt x="1" y="35"/>
                    </a:cubicBezTo>
                    <a:cubicBezTo>
                      <a:pt x="0" y="36"/>
                      <a:pt x="2" y="37"/>
                      <a:pt x="3" y="39"/>
                    </a:cubicBezTo>
                    <a:cubicBezTo>
                      <a:pt x="3" y="40"/>
                      <a:pt x="3" y="41"/>
                      <a:pt x="3" y="42"/>
                    </a:cubicBezTo>
                    <a:cubicBezTo>
                      <a:pt x="3" y="44"/>
                      <a:pt x="3" y="44"/>
                      <a:pt x="3" y="45"/>
                    </a:cubicBezTo>
                    <a:cubicBezTo>
                      <a:pt x="3" y="48"/>
                      <a:pt x="3" y="49"/>
                      <a:pt x="4" y="52"/>
                    </a:cubicBezTo>
                    <a:cubicBezTo>
                      <a:pt x="4" y="52"/>
                      <a:pt x="4" y="52"/>
                      <a:pt x="4" y="53"/>
                    </a:cubicBezTo>
                    <a:cubicBezTo>
                      <a:pt x="4" y="54"/>
                      <a:pt x="3" y="55"/>
                      <a:pt x="4" y="56"/>
                    </a:cubicBezTo>
                    <a:cubicBezTo>
                      <a:pt x="4" y="57"/>
                      <a:pt x="4" y="58"/>
                      <a:pt x="4" y="59"/>
                    </a:cubicBezTo>
                    <a:cubicBezTo>
                      <a:pt x="4" y="60"/>
                      <a:pt x="4" y="61"/>
                      <a:pt x="5" y="62"/>
                    </a:cubicBezTo>
                    <a:cubicBezTo>
                      <a:pt x="5" y="62"/>
                      <a:pt x="7" y="62"/>
                      <a:pt x="7" y="63"/>
                    </a:cubicBezTo>
                    <a:cubicBezTo>
                      <a:pt x="9" y="64"/>
                      <a:pt x="8" y="66"/>
                      <a:pt x="9" y="67"/>
                    </a:cubicBezTo>
                    <a:cubicBezTo>
                      <a:pt x="9" y="69"/>
                      <a:pt x="10" y="70"/>
                      <a:pt x="10" y="71"/>
                    </a:cubicBezTo>
                    <a:cubicBezTo>
                      <a:pt x="11" y="72"/>
                      <a:pt x="11" y="73"/>
                      <a:pt x="11" y="74"/>
                    </a:cubicBezTo>
                    <a:cubicBezTo>
                      <a:pt x="12" y="75"/>
                      <a:pt x="13" y="75"/>
                      <a:pt x="13" y="76"/>
                    </a:cubicBezTo>
                    <a:cubicBezTo>
                      <a:pt x="13" y="77"/>
                      <a:pt x="13" y="78"/>
                      <a:pt x="13" y="78"/>
                    </a:cubicBezTo>
                    <a:cubicBezTo>
                      <a:pt x="14" y="79"/>
                      <a:pt x="14" y="78"/>
                      <a:pt x="15" y="78"/>
                    </a:cubicBezTo>
                    <a:cubicBezTo>
                      <a:pt x="16" y="78"/>
                      <a:pt x="17" y="78"/>
                      <a:pt x="17" y="77"/>
                    </a:cubicBezTo>
                    <a:cubicBezTo>
                      <a:pt x="18" y="78"/>
                      <a:pt x="18" y="78"/>
                      <a:pt x="18" y="78"/>
                    </a:cubicBezTo>
                    <a:cubicBezTo>
                      <a:pt x="19" y="79"/>
                      <a:pt x="20" y="79"/>
                      <a:pt x="22" y="80"/>
                    </a:cubicBezTo>
                    <a:cubicBezTo>
                      <a:pt x="24" y="81"/>
                      <a:pt x="25" y="82"/>
                      <a:pt x="27" y="83"/>
                    </a:cubicBezTo>
                    <a:cubicBezTo>
                      <a:pt x="29" y="84"/>
                      <a:pt x="30" y="84"/>
                      <a:pt x="32" y="85"/>
                    </a:cubicBezTo>
                    <a:cubicBezTo>
                      <a:pt x="33" y="85"/>
                      <a:pt x="34" y="86"/>
                      <a:pt x="35" y="86"/>
                    </a:cubicBezTo>
                    <a:cubicBezTo>
                      <a:pt x="36" y="85"/>
                      <a:pt x="37" y="86"/>
                      <a:pt x="38" y="87"/>
                    </a:cubicBezTo>
                    <a:cubicBezTo>
                      <a:pt x="39" y="88"/>
                      <a:pt x="40" y="88"/>
                      <a:pt x="41" y="89"/>
                    </a:cubicBezTo>
                    <a:cubicBezTo>
                      <a:pt x="41" y="90"/>
                      <a:pt x="42" y="90"/>
                      <a:pt x="42" y="91"/>
                    </a:cubicBezTo>
                    <a:cubicBezTo>
                      <a:pt x="43" y="93"/>
                      <a:pt x="42" y="94"/>
                      <a:pt x="42" y="95"/>
                    </a:cubicBezTo>
                    <a:cubicBezTo>
                      <a:pt x="43" y="97"/>
                      <a:pt x="42" y="98"/>
                      <a:pt x="43" y="100"/>
                    </a:cubicBezTo>
                    <a:cubicBezTo>
                      <a:pt x="43" y="100"/>
                      <a:pt x="44" y="100"/>
                      <a:pt x="44" y="101"/>
                    </a:cubicBezTo>
                    <a:cubicBezTo>
                      <a:pt x="45" y="102"/>
                      <a:pt x="45" y="102"/>
                      <a:pt x="45" y="103"/>
                    </a:cubicBezTo>
                    <a:cubicBezTo>
                      <a:pt x="44" y="104"/>
                      <a:pt x="44" y="104"/>
                      <a:pt x="44" y="104"/>
                    </a:cubicBezTo>
                    <a:cubicBezTo>
                      <a:pt x="45" y="104"/>
                      <a:pt x="45" y="103"/>
                      <a:pt x="46" y="103"/>
                    </a:cubicBezTo>
                    <a:cubicBezTo>
                      <a:pt x="47" y="103"/>
                      <a:pt x="48" y="103"/>
                      <a:pt x="49" y="103"/>
                    </a:cubicBezTo>
                    <a:cubicBezTo>
                      <a:pt x="50" y="103"/>
                      <a:pt x="51" y="102"/>
                      <a:pt x="52" y="103"/>
                    </a:cubicBezTo>
                    <a:cubicBezTo>
                      <a:pt x="53" y="103"/>
                      <a:pt x="53" y="104"/>
                      <a:pt x="53" y="104"/>
                    </a:cubicBezTo>
                    <a:cubicBezTo>
                      <a:pt x="54" y="105"/>
                      <a:pt x="55" y="105"/>
                      <a:pt x="56" y="105"/>
                    </a:cubicBezTo>
                    <a:cubicBezTo>
                      <a:pt x="57" y="104"/>
                      <a:pt x="57" y="103"/>
                      <a:pt x="58" y="103"/>
                    </a:cubicBezTo>
                    <a:cubicBezTo>
                      <a:pt x="58" y="103"/>
                      <a:pt x="59" y="104"/>
                      <a:pt x="60" y="104"/>
                    </a:cubicBezTo>
                    <a:cubicBezTo>
                      <a:pt x="61" y="104"/>
                      <a:pt x="61" y="105"/>
                      <a:pt x="63" y="105"/>
                    </a:cubicBezTo>
                    <a:cubicBezTo>
                      <a:pt x="64" y="105"/>
                      <a:pt x="64" y="103"/>
                      <a:pt x="65" y="102"/>
                    </a:cubicBezTo>
                    <a:cubicBezTo>
                      <a:pt x="66" y="102"/>
                      <a:pt x="66" y="101"/>
                      <a:pt x="67" y="100"/>
                    </a:cubicBezTo>
                    <a:cubicBezTo>
                      <a:pt x="68" y="100"/>
                      <a:pt x="68" y="101"/>
                      <a:pt x="69" y="101"/>
                    </a:cubicBezTo>
                    <a:cubicBezTo>
                      <a:pt x="70" y="101"/>
                      <a:pt x="70" y="102"/>
                      <a:pt x="71" y="102"/>
                    </a:cubicBezTo>
                    <a:cubicBezTo>
                      <a:pt x="72" y="102"/>
                      <a:pt x="72" y="100"/>
                      <a:pt x="73" y="99"/>
                    </a:cubicBezTo>
                    <a:cubicBezTo>
                      <a:pt x="74" y="99"/>
                      <a:pt x="75" y="99"/>
                      <a:pt x="76" y="99"/>
                    </a:cubicBezTo>
                    <a:cubicBezTo>
                      <a:pt x="77" y="99"/>
                      <a:pt x="77" y="100"/>
                      <a:pt x="78" y="99"/>
                    </a:cubicBezTo>
                    <a:cubicBezTo>
                      <a:pt x="79" y="99"/>
                      <a:pt x="78" y="97"/>
                      <a:pt x="79" y="97"/>
                    </a:cubicBezTo>
                    <a:cubicBezTo>
                      <a:pt x="80" y="97"/>
                      <a:pt x="80" y="98"/>
                      <a:pt x="81" y="98"/>
                    </a:cubicBezTo>
                    <a:cubicBezTo>
                      <a:pt x="81" y="98"/>
                      <a:pt x="82" y="97"/>
                      <a:pt x="82" y="97"/>
                    </a:cubicBezTo>
                    <a:cubicBezTo>
                      <a:pt x="83" y="96"/>
                      <a:pt x="83" y="96"/>
                      <a:pt x="84" y="95"/>
                    </a:cubicBezTo>
                    <a:cubicBezTo>
                      <a:pt x="84" y="94"/>
                      <a:pt x="85" y="94"/>
                      <a:pt x="85" y="94"/>
                    </a:cubicBezTo>
                    <a:cubicBezTo>
                      <a:pt x="85" y="93"/>
                      <a:pt x="85" y="93"/>
                      <a:pt x="85" y="93"/>
                    </a:cubicBezTo>
                    <a:cubicBezTo>
                      <a:pt x="84" y="92"/>
                      <a:pt x="83" y="92"/>
                      <a:pt x="82" y="9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16" name="Freeform 748"/>
              <p:cNvSpPr>
                <a:spLocks/>
              </p:cNvSpPr>
              <p:nvPr/>
            </p:nvSpPr>
            <p:spPr bwMode="auto">
              <a:xfrm>
                <a:off x="3517" y="2630"/>
                <a:ext cx="2" cy="1"/>
              </a:xfrm>
              <a:custGeom>
                <a:avLst/>
                <a:gdLst>
                  <a:gd name="T0" fmla="*/ 16 w 1"/>
                  <a:gd name="T1" fmla="*/ 0 h 1"/>
                  <a:gd name="T2" fmla="*/ 0 w 1"/>
                  <a:gd name="T3" fmla="*/ 0 h 1"/>
                  <a:gd name="T4" fmla="*/ 0 w 1"/>
                  <a:gd name="T5" fmla="*/ 0 h 1"/>
                  <a:gd name="T6" fmla="*/ 1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0" y="0"/>
                      <a:pt x="0" y="0"/>
                      <a:pt x="0" y="0"/>
                    </a:cubicBezTo>
                    <a:cubicBezTo>
                      <a:pt x="0" y="0"/>
                      <a:pt x="0" y="0"/>
                      <a:pt x="0"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17" name="Freeform 749"/>
              <p:cNvSpPr>
                <a:spLocks/>
              </p:cNvSpPr>
              <p:nvPr/>
            </p:nvSpPr>
            <p:spPr bwMode="auto">
              <a:xfrm>
                <a:off x="3509" y="2213"/>
                <a:ext cx="229" cy="190"/>
              </a:xfrm>
              <a:custGeom>
                <a:avLst/>
                <a:gdLst>
                  <a:gd name="T0" fmla="*/ 1760 w 114"/>
                  <a:gd name="T1" fmla="*/ 896 h 95"/>
                  <a:gd name="T2" fmla="*/ 1663 w 114"/>
                  <a:gd name="T3" fmla="*/ 864 h 95"/>
                  <a:gd name="T4" fmla="*/ 1517 w 114"/>
                  <a:gd name="T5" fmla="*/ 832 h 95"/>
                  <a:gd name="T6" fmla="*/ 1368 w 114"/>
                  <a:gd name="T7" fmla="*/ 784 h 95"/>
                  <a:gd name="T8" fmla="*/ 1288 w 114"/>
                  <a:gd name="T9" fmla="*/ 752 h 95"/>
                  <a:gd name="T10" fmla="*/ 1255 w 114"/>
                  <a:gd name="T11" fmla="*/ 608 h 95"/>
                  <a:gd name="T12" fmla="*/ 1191 w 114"/>
                  <a:gd name="T13" fmla="*/ 512 h 95"/>
                  <a:gd name="T14" fmla="*/ 1191 w 114"/>
                  <a:gd name="T15" fmla="*/ 464 h 95"/>
                  <a:gd name="T16" fmla="*/ 1141 w 114"/>
                  <a:gd name="T17" fmla="*/ 480 h 95"/>
                  <a:gd name="T18" fmla="*/ 1077 w 114"/>
                  <a:gd name="T19" fmla="*/ 480 h 95"/>
                  <a:gd name="T20" fmla="*/ 1109 w 114"/>
                  <a:gd name="T21" fmla="*/ 336 h 95"/>
                  <a:gd name="T22" fmla="*/ 1125 w 114"/>
                  <a:gd name="T23" fmla="*/ 288 h 95"/>
                  <a:gd name="T24" fmla="*/ 1061 w 114"/>
                  <a:gd name="T25" fmla="*/ 192 h 95"/>
                  <a:gd name="T26" fmla="*/ 980 w 114"/>
                  <a:gd name="T27" fmla="*/ 112 h 95"/>
                  <a:gd name="T28" fmla="*/ 860 w 114"/>
                  <a:gd name="T29" fmla="*/ 48 h 95"/>
                  <a:gd name="T30" fmla="*/ 795 w 114"/>
                  <a:gd name="T31" fmla="*/ 16 h 95"/>
                  <a:gd name="T32" fmla="*/ 715 w 114"/>
                  <a:gd name="T33" fmla="*/ 48 h 95"/>
                  <a:gd name="T34" fmla="*/ 633 w 114"/>
                  <a:gd name="T35" fmla="*/ 32 h 95"/>
                  <a:gd name="T36" fmla="*/ 552 w 114"/>
                  <a:gd name="T37" fmla="*/ 48 h 95"/>
                  <a:gd name="T38" fmla="*/ 536 w 114"/>
                  <a:gd name="T39" fmla="*/ 128 h 95"/>
                  <a:gd name="T40" fmla="*/ 452 w 114"/>
                  <a:gd name="T41" fmla="*/ 112 h 95"/>
                  <a:gd name="T42" fmla="*/ 388 w 114"/>
                  <a:gd name="T43" fmla="*/ 112 h 95"/>
                  <a:gd name="T44" fmla="*/ 372 w 114"/>
                  <a:gd name="T45" fmla="*/ 240 h 95"/>
                  <a:gd name="T46" fmla="*/ 307 w 114"/>
                  <a:gd name="T47" fmla="*/ 272 h 95"/>
                  <a:gd name="T48" fmla="*/ 275 w 114"/>
                  <a:gd name="T49" fmla="*/ 352 h 95"/>
                  <a:gd name="T50" fmla="*/ 243 w 114"/>
                  <a:gd name="T51" fmla="*/ 416 h 95"/>
                  <a:gd name="T52" fmla="*/ 209 w 114"/>
                  <a:gd name="T53" fmla="*/ 496 h 95"/>
                  <a:gd name="T54" fmla="*/ 145 w 114"/>
                  <a:gd name="T55" fmla="*/ 576 h 95"/>
                  <a:gd name="T56" fmla="*/ 129 w 114"/>
                  <a:gd name="T57" fmla="*/ 720 h 95"/>
                  <a:gd name="T58" fmla="*/ 129 w 114"/>
                  <a:gd name="T59" fmla="*/ 784 h 95"/>
                  <a:gd name="T60" fmla="*/ 96 w 114"/>
                  <a:gd name="T61" fmla="*/ 848 h 95"/>
                  <a:gd name="T62" fmla="*/ 16 w 114"/>
                  <a:gd name="T63" fmla="*/ 832 h 95"/>
                  <a:gd name="T64" fmla="*/ 16 w 114"/>
                  <a:gd name="T65" fmla="*/ 912 h 95"/>
                  <a:gd name="T66" fmla="*/ 129 w 114"/>
                  <a:gd name="T67" fmla="*/ 976 h 95"/>
                  <a:gd name="T68" fmla="*/ 193 w 114"/>
                  <a:gd name="T69" fmla="*/ 1056 h 95"/>
                  <a:gd name="T70" fmla="*/ 243 w 114"/>
                  <a:gd name="T71" fmla="*/ 1152 h 95"/>
                  <a:gd name="T72" fmla="*/ 291 w 114"/>
                  <a:gd name="T73" fmla="*/ 1232 h 95"/>
                  <a:gd name="T74" fmla="*/ 356 w 114"/>
                  <a:gd name="T75" fmla="*/ 1280 h 95"/>
                  <a:gd name="T76" fmla="*/ 339 w 114"/>
                  <a:gd name="T77" fmla="*/ 1360 h 95"/>
                  <a:gd name="T78" fmla="*/ 420 w 114"/>
                  <a:gd name="T79" fmla="*/ 1392 h 95"/>
                  <a:gd name="T80" fmla="*/ 520 w 114"/>
                  <a:gd name="T81" fmla="*/ 1392 h 95"/>
                  <a:gd name="T82" fmla="*/ 617 w 114"/>
                  <a:gd name="T83" fmla="*/ 1472 h 95"/>
                  <a:gd name="T84" fmla="*/ 715 w 114"/>
                  <a:gd name="T85" fmla="*/ 1488 h 95"/>
                  <a:gd name="T86" fmla="*/ 779 w 114"/>
                  <a:gd name="T87" fmla="*/ 1520 h 95"/>
                  <a:gd name="T88" fmla="*/ 860 w 114"/>
                  <a:gd name="T89" fmla="*/ 1472 h 95"/>
                  <a:gd name="T90" fmla="*/ 932 w 114"/>
                  <a:gd name="T91" fmla="*/ 1424 h 95"/>
                  <a:gd name="T92" fmla="*/ 980 w 114"/>
                  <a:gd name="T93" fmla="*/ 1440 h 95"/>
                  <a:gd name="T94" fmla="*/ 1093 w 114"/>
                  <a:gd name="T95" fmla="*/ 1440 h 95"/>
                  <a:gd name="T96" fmla="*/ 1141 w 114"/>
                  <a:gd name="T97" fmla="*/ 1424 h 95"/>
                  <a:gd name="T98" fmla="*/ 1255 w 114"/>
                  <a:gd name="T99" fmla="*/ 1392 h 95"/>
                  <a:gd name="T100" fmla="*/ 1304 w 114"/>
                  <a:gd name="T101" fmla="*/ 1328 h 95"/>
                  <a:gd name="T102" fmla="*/ 1420 w 114"/>
                  <a:gd name="T103" fmla="*/ 1328 h 95"/>
                  <a:gd name="T104" fmla="*/ 1501 w 114"/>
                  <a:gd name="T105" fmla="*/ 1312 h 95"/>
                  <a:gd name="T106" fmla="*/ 1565 w 114"/>
                  <a:gd name="T107" fmla="*/ 1216 h 95"/>
                  <a:gd name="T108" fmla="*/ 1679 w 114"/>
                  <a:gd name="T109" fmla="*/ 1120 h 95"/>
                  <a:gd name="T110" fmla="*/ 1760 w 114"/>
                  <a:gd name="T111" fmla="*/ 1008 h 95"/>
                  <a:gd name="T112" fmla="*/ 1840 w 114"/>
                  <a:gd name="T113" fmla="*/ 928 h 95"/>
                  <a:gd name="T114" fmla="*/ 1824 w 114"/>
                  <a:gd name="T115" fmla="*/ 896 h 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4"/>
                  <a:gd name="T175" fmla="*/ 0 h 95"/>
                  <a:gd name="T176" fmla="*/ 114 w 114"/>
                  <a:gd name="T177" fmla="*/ 95 h 9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4" h="95">
                    <a:moveTo>
                      <a:pt x="112" y="56"/>
                    </a:moveTo>
                    <a:cubicBezTo>
                      <a:pt x="111" y="56"/>
                      <a:pt x="110" y="56"/>
                      <a:pt x="108" y="56"/>
                    </a:cubicBezTo>
                    <a:cubicBezTo>
                      <a:pt x="106" y="57"/>
                      <a:pt x="105" y="57"/>
                      <a:pt x="104" y="57"/>
                    </a:cubicBezTo>
                    <a:cubicBezTo>
                      <a:pt x="103" y="56"/>
                      <a:pt x="103" y="55"/>
                      <a:pt x="102" y="54"/>
                    </a:cubicBezTo>
                    <a:cubicBezTo>
                      <a:pt x="101" y="54"/>
                      <a:pt x="100" y="54"/>
                      <a:pt x="99" y="54"/>
                    </a:cubicBezTo>
                    <a:cubicBezTo>
                      <a:pt x="97" y="53"/>
                      <a:pt x="96" y="52"/>
                      <a:pt x="93" y="52"/>
                    </a:cubicBezTo>
                    <a:cubicBezTo>
                      <a:pt x="91" y="51"/>
                      <a:pt x="90" y="51"/>
                      <a:pt x="88" y="50"/>
                    </a:cubicBezTo>
                    <a:cubicBezTo>
                      <a:pt x="86" y="50"/>
                      <a:pt x="85" y="50"/>
                      <a:pt x="84" y="49"/>
                    </a:cubicBezTo>
                    <a:cubicBezTo>
                      <a:pt x="82" y="49"/>
                      <a:pt x="81" y="49"/>
                      <a:pt x="79" y="48"/>
                    </a:cubicBezTo>
                    <a:cubicBezTo>
                      <a:pt x="79" y="48"/>
                      <a:pt x="79" y="48"/>
                      <a:pt x="79" y="47"/>
                    </a:cubicBezTo>
                    <a:cubicBezTo>
                      <a:pt x="78" y="46"/>
                      <a:pt x="77" y="45"/>
                      <a:pt x="77" y="44"/>
                    </a:cubicBezTo>
                    <a:cubicBezTo>
                      <a:pt x="76" y="42"/>
                      <a:pt x="78" y="40"/>
                      <a:pt x="77" y="38"/>
                    </a:cubicBezTo>
                    <a:cubicBezTo>
                      <a:pt x="76" y="37"/>
                      <a:pt x="75" y="37"/>
                      <a:pt x="75" y="36"/>
                    </a:cubicBezTo>
                    <a:cubicBezTo>
                      <a:pt x="74" y="34"/>
                      <a:pt x="74" y="34"/>
                      <a:pt x="73" y="32"/>
                    </a:cubicBezTo>
                    <a:cubicBezTo>
                      <a:pt x="74" y="32"/>
                      <a:pt x="74" y="32"/>
                      <a:pt x="74" y="32"/>
                    </a:cubicBezTo>
                    <a:cubicBezTo>
                      <a:pt x="73" y="32"/>
                      <a:pt x="74" y="29"/>
                      <a:pt x="73" y="29"/>
                    </a:cubicBezTo>
                    <a:cubicBezTo>
                      <a:pt x="72" y="29"/>
                      <a:pt x="72" y="31"/>
                      <a:pt x="71" y="31"/>
                    </a:cubicBezTo>
                    <a:cubicBezTo>
                      <a:pt x="71" y="31"/>
                      <a:pt x="71" y="30"/>
                      <a:pt x="70" y="30"/>
                    </a:cubicBezTo>
                    <a:cubicBezTo>
                      <a:pt x="69" y="30"/>
                      <a:pt x="69" y="32"/>
                      <a:pt x="68" y="32"/>
                    </a:cubicBezTo>
                    <a:cubicBezTo>
                      <a:pt x="67" y="32"/>
                      <a:pt x="67" y="31"/>
                      <a:pt x="66" y="30"/>
                    </a:cubicBezTo>
                    <a:cubicBezTo>
                      <a:pt x="65" y="28"/>
                      <a:pt x="66" y="27"/>
                      <a:pt x="66" y="25"/>
                    </a:cubicBezTo>
                    <a:cubicBezTo>
                      <a:pt x="67" y="24"/>
                      <a:pt x="68" y="23"/>
                      <a:pt x="68" y="21"/>
                    </a:cubicBezTo>
                    <a:cubicBezTo>
                      <a:pt x="69" y="20"/>
                      <a:pt x="69" y="19"/>
                      <a:pt x="70" y="18"/>
                    </a:cubicBezTo>
                    <a:cubicBezTo>
                      <a:pt x="69" y="18"/>
                      <a:pt x="69" y="18"/>
                      <a:pt x="69" y="18"/>
                    </a:cubicBezTo>
                    <a:cubicBezTo>
                      <a:pt x="68" y="17"/>
                      <a:pt x="68" y="17"/>
                      <a:pt x="67" y="16"/>
                    </a:cubicBezTo>
                    <a:cubicBezTo>
                      <a:pt x="66" y="15"/>
                      <a:pt x="66" y="14"/>
                      <a:pt x="65" y="12"/>
                    </a:cubicBezTo>
                    <a:cubicBezTo>
                      <a:pt x="65" y="11"/>
                      <a:pt x="64" y="11"/>
                      <a:pt x="63" y="10"/>
                    </a:cubicBezTo>
                    <a:cubicBezTo>
                      <a:pt x="62" y="9"/>
                      <a:pt x="61" y="8"/>
                      <a:pt x="60" y="7"/>
                    </a:cubicBezTo>
                    <a:cubicBezTo>
                      <a:pt x="59" y="6"/>
                      <a:pt x="58" y="5"/>
                      <a:pt x="57" y="5"/>
                    </a:cubicBezTo>
                    <a:cubicBezTo>
                      <a:pt x="56" y="4"/>
                      <a:pt x="55" y="3"/>
                      <a:pt x="53" y="3"/>
                    </a:cubicBezTo>
                    <a:cubicBezTo>
                      <a:pt x="52" y="3"/>
                      <a:pt x="52" y="3"/>
                      <a:pt x="51" y="3"/>
                    </a:cubicBezTo>
                    <a:cubicBezTo>
                      <a:pt x="50" y="2"/>
                      <a:pt x="50" y="1"/>
                      <a:pt x="49" y="1"/>
                    </a:cubicBezTo>
                    <a:cubicBezTo>
                      <a:pt x="48" y="1"/>
                      <a:pt x="47" y="2"/>
                      <a:pt x="46" y="2"/>
                    </a:cubicBezTo>
                    <a:cubicBezTo>
                      <a:pt x="45" y="2"/>
                      <a:pt x="45" y="3"/>
                      <a:pt x="44" y="3"/>
                    </a:cubicBezTo>
                    <a:cubicBezTo>
                      <a:pt x="43" y="4"/>
                      <a:pt x="42" y="5"/>
                      <a:pt x="41" y="4"/>
                    </a:cubicBezTo>
                    <a:cubicBezTo>
                      <a:pt x="40" y="4"/>
                      <a:pt x="40" y="3"/>
                      <a:pt x="39" y="2"/>
                    </a:cubicBezTo>
                    <a:cubicBezTo>
                      <a:pt x="38" y="1"/>
                      <a:pt x="38" y="0"/>
                      <a:pt x="37" y="0"/>
                    </a:cubicBezTo>
                    <a:cubicBezTo>
                      <a:pt x="36" y="0"/>
                      <a:pt x="35" y="1"/>
                      <a:pt x="34" y="3"/>
                    </a:cubicBezTo>
                    <a:cubicBezTo>
                      <a:pt x="34" y="4"/>
                      <a:pt x="34" y="5"/>
                      <a:pt x="34" y="6"/>
                    </a:cubicBezTo>
                    <a:cubicBezTo>
                      <a:pt x="34" y="7"/>
                      <a:pt x="33" y="8"/>
                      <a:pt x="33" y="8"/>
                    </a:cubicBezTo>
                    <a:cubicBezTo>
                      <a:pt x="32" y="8"/>
                      <a:pt x="32" y="7"/>
                      <a:pt x="31" y="7"/>
                    </a:cubicBezTo>
                    <a:cubicBezTo>
                      <a:pt x="30" y="7"/>
                      <a:pt x="29" y="7"/>
                      <a:pt x="28" y="7"/>
                    </a:cubicBezTo>
                    <a:cubicBezTo>
                      <a:pt x="26" y="7"/>
                      <a:pt x="26" y="8"/>
                      <a:pt x="24" y="8"/>
                    </a:cubicBezTo>
                    <a:cubicBezTo>
                      <a:pt x="24" y="7"/>
                      <a:pt x="24" y="7"/>
                      <a:pt x="24" y="7"/>
                    </a:cubicBezTo>
                    <a:cubicBezTo>
                      <a:pt x="24" y="9"/>
                      <a:pt x="24" y="10"/>
                      <a:pt x="24" y="11"/>
                    </a:cubicBezTo>
                    <a:cubicBezTo>
                      <a:pt x="24" y="13"/>
                      <a:pt x="24" y="14"/>
                      <a:pt x="23" y="15"/>
                    </a:cubicBezTo>
                    <a:cubicBezTo>
                      <a:pt x="22" y="15"/>
                      <a:pt x="21" y="14"/>
                      <a:pt x="20" y="15"/>
                    </a:cubicBezTo>
                    <a:cubicBezTo>
                      <a:pt x="19" y="16"/>
                      <a:pt x="19" y="17"/>
                      <a:pt x="19" y="17"/>
                    </a:cubicBezTo>
                    <a:cubicBezTo>
                      <a:pt x="18" y="18"/>
                      <a:pt x="16" y="18"/>
                      <a:pt x="16" y="20"/>
                    </a:cubicBezTo>
                    <a:cubicBezTo>
                      <a:pt x="16" y="21"/>
                      <a:pt x="17" y="21"/>
                      <a:pt x="17" y="22"/>
                    </a:cubicBezTo>
                    <a:cubicBezTo>
                      <a:pt x="16" y="23"/>
                      <a:pt x="15" y="22"/>
                      <a:pt x="15" y="23"/>
                    </a:cubicBezTo>
                    <a:cubicBezTo>
                      <a:pt x="14" y="24"/>
                      <a:pt x="15" y="25"/>
                      <a:pt x="15" y="26"/>
                    </a:cubicBezTo>
                    <a:cubicBezTo>
                      <a:pt x="15" y="27"/>
                      <a:pt x="15" y="28"/>
                      <a:pt x="15" y="29"/>
                    </a:cubicBezTo>
                    <a:cubicBezTo>
                      <a:pt x="14" y="30"/>
                      <a:pt x="14" y="31"/>
                      <a:pt x="13" y="31"/>
                    </a:cubicBezTo>
                    <a:cubicBezTo>
                      <a:pt x="12" y="32"/>
                      <a:pt x="11" y="31"/>
                      <a:pt x="10" y="32"/>
                    </a:cubicBezTo>
                    <a:cubicBezTo>
                      <a:pt x="9" y="34"/>
                      <a:pt x="9" y="35"/>
                      <a:pt x="9" y="36"/>
                    </a:cubicBezTo>
                    <a:cubicBezTo>
                      <a:pt x="8" y="37"/>
                      <a:pt x="8" y="38"/>
                      <a:pt x="8" y="39"/>
                    </a:cubicBezTo>
                    <a:cubicBezTo>
                      <a:pt x="7" y="41"/>
                      <a:pt x="7" y="42"/>
                      <a:pt x="8" y="45"/>
                    </a:cubicBezTo>
                    <a:cubicBezTo>
                      <a:pt x="8" y="46"/>
                      <a:pt x="8" y="47"/>
                      <a:pt x="8" y="47"/>
                    </a:cubicBezTo>
                    <a:cubicBezTo>
                      <a:pt x="8" y="48"/>
                      <a:pt x="8" y="48"/>
                      <a:pt x="8" y="49"/>
                    </a:cubicBezTo>
                    <a:cubicBezTo>
                      <a:pt x="8" y="50"/>
                      <a:pt x="9" y="51"/>
                      <a:pt x="8" y="52"/>
                    </a:cubicBezTo>
                    <a:cubicBezTo>
                      <a:pt x="7" y="53"/>
                      <a:pt x="7" y="53"/>
                      <a:pt x="6" y="53"/>
                    </a:cubicBezTo>
                    <a:cubicBezTo>
                      <a:pt x="5" y="53"/>
                      <a:pt x="4" y="52"/>
                      <a:pt x="3" y="52"/>
                    </a:cubicBezTo>
                    <a:cubicBezTo>
                      <a:pt x="3" y="52"/>
                      <a:pt x="2" y="52"/>
                      <a:pt x="1" y="52"/>
                    </a:cubicBezTo>
                    <a:cubicBezTo>
                      <a:pt x="0" y="53"/>
                      <a:pt x="1" y="54"/>
                      <a:pt x="1" y="56"/>
                    </a:cubicBezTo>
                    <a:cubicBezTo>
                      <a:pt x="1" y="56"/>
                      <a:pt x="1" y="57"/>
                      <a:pt x="1" y="57"/>
                    </a:cubicBezTo>
                    <a:cubicBezTo>
                      <a:pt x="1" y="59"/>
                      <a:pt x="3" y="58"/>
                      <a:pt x="4" y="58"/>
                    </a:cubicBezTo>
                    <a:cubicBezTo>
                      <a:pt x="5" y="59"/>
                      <a:pt x="6" y="60"/>
                      <a:pt x="8" y="61"/>
                    </a:cubicBezTo>
                    <a:cubicBezTo>
                      <a:pt x="8" y="62"/>
                      <a:pt x="9" y="63"/>
                      <a:pt x="9" y="64"/>
                    </a:cubicBezTo>
                    <a:cubicBezTo>
                      <a:pt x="10" y="65"/>
                      <a:pt x="11" y="66"/>
                      <a:pt x="12" y="66"/>
                    </a:cubicBezTo>
                    <a:cubicBezTo>
                      <a:pt x="13" y="67"/>
                      <a:pt x="14" y="67"/>
                      <a:pt x="14" y="68"/>
                    </a:cubicBezTo>
                    <a:cubicBezTo>
                      <a:pt x="15" y="69"/>
                      <a:pt x="14" y="70"/>
                      <a:pt x="15" y="72"/>
                    </a:cubicBezTo>
                    <a:cubicBezTo>
                      <a:pt x="15" y="73"/>
                      <a:pt x="15" y="73"/>
                      <a:pt x="15" y="75"/>
                    </a:cubicBezTo>
                    <a:cubicBezTo>
                      <a:pt x="16" y="76"/>
                      <a:pt x="16" y="77"/>
                      <a:pt x="18" y="77"/>
                    </a:cubicBezTo>
                    <a:cubicBezTo>
                      <a:pt x="18" y="78"/>
                      <a:pt x="19" y="77"/>
                      <a:pt x="20" y="78"/>
                    </a:cubicBezTo>
                    <a:cubicBezTo>
                      <a:pt x="21" y="78"/>
                      <a:pt x="21" y="79"/>
                      <a:pt x="22" y="80"/>
                    </a:cubicBezTo>
                    <a:cubicBezTo>
                      <a:pt x="22" y="81"/>
                      <a:pt x="22" y="82"/>
                      <a:pt x="22" y="82"/>
                    </a:cubicBezTo>
                    <a:cubicBezTo>
                      <a:pt x="22" y="84"/>
                      <a:pt x="22" y="84"/>
                      <a:pt x="21" y="85"/>
                    </a:cubicBezTo>
                    <a:cubicBezTo>
                      <a:pt x="22" y="86"/>
                      <a:pt x="22" y="86"/>
                      <a:pt x="22" y="86"/>
                    </a:cubicBezTo>
                    <a:cubicBezTo>
                      <a:pt x="24" y="86"/>
                      <a:pt x="25" y="86"/>
                      <a:pt x="26" y="87"/>
                    </a:cubicBezTo>
                    <a:cubicBezTo>
                      <a:pt x="27" y="87"/>
                      <a:pt x="28" y="86"/>
                      <a:pt x="30" y="87"/>
                    </a:cubicBezTo>
                    <a:cubicBezTo>
                      <a:pt x="30" y="87"/>
                      <a:pt x="31" y="87"/>
                      <a:pt x="32" y="87"/>
                    </a:cubicBezTo>
                    <a:cubicBezTo>
                      <a:pt x="33" y="88"/>
                      <a:pt x="34" y="88"/>
                      <a:pt x="35" y="89"/>
                    </a:cubicBezTo>
                    <a:cubicBezTo>
                      <a:pt x="36" y="91"/>
                      <a:pt x="37" y="91"/>
                      <a:pt x="38" y="92"/>
                    </a:cubicBezTo>
                    <a:cubicBezTo>
                      <a:pt x="39" y="93"/>
                      <a:pt x="39" y="93"/>
                      <a:pt x="40" y="94"/>
                    </a:cubicBezTo>
                    <a:cubicBezTo>
                      <a:pt x="41" y="94"/>
                      <a:pt x="42" y="93"/>
                      <a:pt x="44" y="93"/>
                    </a:cubicBezTo>
                    <a:cubicBezTo>
                      <a:pt x="44" y="93"/>
                      <a:pt x="45" y="93"/>
                      <a:pt x="46" y="94"/>
                    </a:cubicBezTo>
                    <a:cubicBezTo>
                      <a:pt x="47" y="94"/>
                      <a:pt x="47" y="95"/>
                      <a:pt x="48" y="95"/>
                    </a:cubicBezTo>
                    <a:cubicBezTo>
                      <a:pt x="49" y="95"/>
                      <a:pt x="49" y="95"/>
                      <a:pt x="50" y="95"/>
                    </a:cubicBezTo>
                    <a:cubicBezTo>
                      <a:pt x="52" y="94"/>
                      <a:pt x="52" y="93"/>
                      <a:pt x="53" y="92"/>
                    </a:cubicBezTo>
                    <a:cubicBezTo>
                      <a:pt x="53" y="91"/>
                      <a:pt x="53" y="91"/>
                      <a:pt x="54" y="90"/>
                    </a:cubicBezTo>
                    <a:cubicBezTo>
                      <a:pt x="55" y="90"/>
                      <a:pt x="56" y="90"/>
                      <a:pt x="57" y="89"/>
                    </a:cubicBezTo>
                    <a:cubicBezTo>
                      <a:pt x="58" y="88"/>
                      <a:pt x="58" y="88"/>
                      <a:pt x="58" y="88"/>
                    </a:cubicBezTo>
                    <a:cubicBezTo>
                      <a:pt x="59" y="88"/>
                      <a:pt x="59" y="89"/>
                      <a:pt x="60" y="90"/>
                    </a:cubicBezTo>
                    <a:cubicBezTo>
                      <a:pt x="61" y="91"/>
                      <a:pt x="62" y="91"/>
                      <a:pt x="64" y="91"/>
                    </a:cubicBezTo>
                    <a:cubicBezTo>
                      <a:pt x="65" y="91"/>
                      <a:pt x="65" y="91"/>
                      <a:pt x="67" y="90"/>
                    </a:cubicBezTo>
                    <a:cubicBezTo>
                      <a:pt x="67" y="90"/>
                      <a:pt x="67" y="90"/>
                      <a:pt x="67" y="90"/>
                    </a:cubicBezTo>
                    <a:cubicBezTo>
                      <a:pt x="68" y="90"/>
                      <a:pt x="69" y="89"/>
                      <a:pt x="70" y="89"/>
                    </a:cubicBezTo>
                    <a:cubicBezTo>
                      <a:pt x="72" y="89"/>
                      <a:pt x="73" y="89"/>
                      <a:pt x="74" y="89"/>
                    </a:cubicBezTo>
                    <a:cubicBezTo>
                      <a:pt x="75" y="88"/>
                      <a:pt x="76" y="88"/>
                      <a:pt x="77" y="87"/>
                    </a:cubicBezTo>
                    <a:cubicBezTo>
                      <a:pt x="77" y="86"/>
                      <a:pt x="78" y="86"/>
                      <a:pt x="79" y="85"/>
                    </a:cubicBezTo>
                    <a:cubicBezTo>
                      <a:pt x="79" y="84"/>
                      <a:pt x="79" y="84"/>
                      <a:pt x="80" y="83"/>
                    </a:cubicBezTo>
                    <a:cubicBezTo>
                      <a:pt x="81" y="82"/>
                      <a:pt x="82" y="83"/>
                      <a:pt x="83" y="82"/>
                    </a:cubicBezTo>
                    <a:cubicBezTo>
                      <a:pt x="85" y="82"/>
                      <a:pt x="86" y="83"/>
                      <a:pt x="87" y="83"/>
                    </a:cubicBezTo>
                    <a:cubicBezTo>
                      <a:pt x="89" y="83"/>
                      <a:pt x="89" y="83"/>
                      <a:pt x="90" y="83"/>
                    </a:cubicBezTo>
                    <a:cubicBezTo>
                      <a:pt x="91" y="83"/>
                      <a:pt x="91" y="83"/>
                      <a:pt x="92" y="82"/>
                    </a:cubicBezTo>
                    <a:cubicBezTo>
                      <a:pt x="93" y="81"/>
                      <a:pt x="93" y="81"/>
                      <a:pt x="94" y="80"/>
                    </a:cubicBezTo>
                    <a:cubicBezTo>
                      <a:pt x="95" y="78"/>
                      <a:pt x="95" y="77"/>
                      <a:pt x="96" y="76"/>
                    </a:cubicBezTo>
                    <a:cubicBezTo>
                      <a:pt x="98" y="75"/>
                      <a:pt x="99" y="75"/>
                      <a:pt x="100" y="73"/>
                    </a:cubicBezTo>
                    <a:cubicBezTo>
                      <a:pt x="101" y="72"/>
                      <a:pt x="102" y="71"/>
                      <a:pt x="103" y="70"/>
                    </a:cubicBezTo>
                    <a:cubicBezTo>
                      <a:pt x="104" y="69"/>
                      <a:pt x="104" y="68"/>
                      <a:pt x="105" y="67"/>
                    </a:cubicBezTo>
                    <a:cubicBezTo>
                      <a:pt x="106" y="65"/>
                      <a:pt x="107" y="65"/>
                      <a:pt x="108" y="63"/>
                    </a:cubicBezTo>
                    <a:cubicBezTo>
                      <a:pt x="109" y="62"/>
                      <a:pt x="110" y="62"/>
                      <a:pt x="111" y="61"/>
                    </a:cubicBezTo>
                    <a:cubicBezTo>
                      <a:pt x="112" y="60"/>
                      <a:pt x="112" y="59"/>
                      <a:pt x="113" y="58"/>
                    </a:cubicBezTo>
                    <a:cubicBezTo>
                      <a:pt x="113" y="58"/>
                      <a:pt x="114" y="57"/>
                      <a:pt x="113" y="57"/>
                    </a:cubicBezTo>
                    <a:cubicBezTo>
                      <a:pt x="113" y="56"/>
                      <a:pt x="113" y="56"/>
                      <a:pt x="112"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18" name="Freeform 750"/>
              <p:cNvSpPr>
                <a:spLocks/>
              </p:cNvSpPr>
              <p:nvPr/>
            </p:nvSpPr>
            <p:spPr bwMode="auto">
              <a:xfrm>
                <a:off x="2641" y="1804"/>
                <a:ext cx="16" cy="8"/>
              </a:xfrm>
              <a:custGeom>
                <a:avLst/>
                <a:gdLst>
                  <a:gd name="T0" fmla="*/ 48 w 8"/>
                  <a:gd name="T1" fmla="*/ 0 h 4"/>
                  <a:gd name="T2" fmla="*/ 16 w 8"/>
                  <a:gd name="T3" fmla="*/ 16 h 4"/>
                  <a:gd name="T4" fmla="*/ 32 w 8"/>
                  <a:gd name="T5" fmla="*/ 48 h 4"/>
                  <a:gd name="T6" fmla="*/ 80 w 8"/>
                  <a:gd name="T7" fmla="*/ 48 h 4"/>
                  <a:gd name="T8" fmla="*/ 112 w 8"/>
                  <a:gd name="T9" fmla="*/ 48 h 4"/>
                  <a:gd name="T10" fmla="*/ 112 w 8"/>
                  <a:gd name="T11" fmla="*/ 16 h 4"/>
                  <a:gd name="T12" fmla="*/ 48 w 8"/>
                  <a:gd name="T13" fmla="*/ 0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3" y="0"/>
                    </a:moveTo>
                    <a:cubicBezTo>
                      <a:pt x="2" y="0"/>
                      <a:pt x="1" y="0"/>
                      <a:pt x="1" y="1"/>
                    </a:cubicBezTo>
                    <a:cubicBezTo>
                      <a:pt x="0" y="2"/>
                      <a:pt x="1" y="3"/>
                      <a:pt x="2" y="3"/>
                    </a:cubicBezTo>
                    <a:cubicBezTo>
                      <a:pt x="3" y="4"/>
                      <a:pt x="3" y="3"/>
                      <a:pt x="5" y="3"/>
                    </a:cubicBezTo>
                    <a:cubicBezTo>
                      <a:pt x="6" y="3"/>
                      <a:pt x="7" y="4"/>
                      <a:pt x="7" y="3"/>
                    </a:cubicBezTo>
                    <a:cubicBezTo>
                      <a:pt x="8" y="2"/>
                      <a:pt x="7" y="2"/>
                      <a:pt x="7" y="1"/>
                    </a:cubicBezTo>
                    <a:cubicBezTo>
                      <a:pt x="6"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19" name="Freeform 751"/>
              <p:cNvSpPr>
                <a:spLocks/>
              </p:cNvSpPr>
              <p:nvPr/>
            </p:nvSpPr>
            <p:spPr bwMode="auto">
              <a:xfrm>
                <a:off x="3160" y="1311"/>
                <a:ext cx="6" cy="6"/>
              </a:xfrm>
              <a:custGeom>
                <a:avLst/>
                <a:gdLst>
                  <a:gd name="T0" fmla="*/ 0 w 3"/>
                  <a:gd name="T1" fmla="*/ 16 h 3"/>
                  <a:gd name="T2" fmla="*/ 32 w 3"/>
                  <a:gd name="T3" fmla="*/ 32 h 3"/>
                  <a:gd name="T4" fmla="*/ 32 w 3"/>
                  <a:gd name="T5" fmla="*/ 16 h 3"/>
                  <a:gd name="T6" fmla="*/ 0 w 3"/>
                  <a:gd name="T7" fmla="*/ 16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1"/>
                    </a:moveTo>
                    <a:cubicBezTo>
                      <a:pt x="1" y="2"/>
                      <a:pt x="2" y="3"/>
                      <a:pt x="2" y="2"/>
                    </a:cubicBezTo>
                    <a:cubicBezTo>
                      <a:pt x="3" y="2"/>
                      <a:pt x="2" y="1"/>
                      <a:pt x="2" y="1"/>
                    </a:cubicBezTo>
                    <a:cubicBezTo>
                      <a:pt x="2" y="0"/>
                      <a:pt x="1"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20" name="Freeform 752"/>
              <p:cNvSpPr>
                <a:spLocks/>
              </p:cNvSpPr>
              <p:nvPr/>
            </p:nvSpPr>
            <p:spPr bwMode="auto">
              <a:xfrm>
                <a:off x="3170" y="1307"/>
                <a:ext cx="14" cy="6"/>
              </a:xfrm>
              <a:custGeom>
                <a:avLst/>
                <a:gdLst>
                  <a:gd name="T0" fmla="*/ 64 w 7"/>
                  <a:gd name="T1" fmla="*/ 16 h 3"/>
                  <a:gd name="T2" fmla="*/ 32 w 7"/>
                  <a:gd name="T3" fmla="*/ 16 h 3"/>
                  <a:gd name="T4" fmla="*/ 0 w 7"/>
                  <a:gd name="T5" fmla="*/ 32 h 3"/>
                  <a:gd name="T6" fmla="*/ 48 w 7"/>
                  <a:gd name="T7" fmla="*/ 48 h 3"/>
                  <a:gd name="T8" fmla="*/ 80 w 7"/>
                  <a:gd name="T9" fmla="*/ 48 h 3"/>
                  <a:gd name="T10" fmla="*/ 112 w 7"/>
                  <a:gd name="T11" fmla="*/ 32 h 3"/>
                  <a:gd name="T12" fmla="*/ 96 w 7"/>
                  <a:gd name="T13" fmla="*/ 0 h 3"/>
                  <a:gd name="T14" fmla="*/ 64 w 7"/>
                  <a:gd name="T15" fmla="*/ 16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4" y="1"/>
                    </a:moveTo>
                    <a:cubicBezTo>
                      <a:pt x="3" y="1"/>
                      <a:pt x="3" y="1"/>
                      <a:pt x="2" y="1"/>
                    </a:cubicBezTo>
                    <a:cubicBezTo>
                      <a:pt x="1" y="2"/>
                      <a:pt x="1" y="2"/>
                      <a:pt x="0" y="2"/>
                    </a:cubicBezTo>
                    <a:cubicBezTo>
                      <a:pt x="1" y="3"/>
                      <a:pt x="2" y="3"/>
                      <a:pt x="3" y="3"/>
                    </a:cubicBezTo>
                    <a:cubicBezTo>
                      <a:pt x="4" y="3"/>
                      <a:pt x="4" y="3"/>
                      <a:pt x="5" y="3"/>
                    </a:cubicBezTo>
                    <a:cubicBezTo>
                      <a:pt x="6" y="3"/>
                      <a:pt x="6" y="3"/>
                      <a:pt x="7" y="2"/>
                    </a:cubicBezTo>
                    <a:cubicBezTo>
                      <a:pt x="7" y="2"/>
                      <a:pt x="7" y="1"/>
                      <a:pt x="6" y="0"/>
                    </a:cubicBezTo>
                    <a:cubicBezTo>
                      <a:pt x="6" y="0"/>
                      <a:pt x="5" y="1"/>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21" name="Freeform 753"/>
              <p:cNvSpPr>
                <a:spLocks/>
              </p:cNvSpPr>
              <p:nvPr/>
            </p:nvSpPr>
            <p:spPr bwMode="auto">
              <a:xfrm>
                <a:off x="3188" y="1299"/>
                <a:ext cx="10" cy="10"/>
              </a:xfrm>
              <a:custGeom>
                <a:avLst/>
                <a:gdLst>
                  <a:gd name="T0" fmla="*/ 16 w 5"/>
                  <a:gd name="T1" fmla="*/ 80 h 5"/>
                  <a:gd name="T2" fmla="*/ 64 w 5"/>
                  <a:gd name="T3" fmla="*/ 64 h 5"/>
                  <a:gd name="T4" fmla="*/ 64 w 5"/>
                  <a:gd name="T5" fmla="*/ 48 h 5"/>
                  <a:gd name="T6" fmla="*/ 80 w 5"/>
                  <a:gd name="T7" fmla="*/ 16 h 5"/>
                  <a:gd name="T8" fmla="*/ 32 w 5"/>
                  <a:gd name="T9" fmla="*/ 16 h 5"/>
                  <a:gd name="T10" fmla="*/ 16 w 5"/>
                  <a:gd name="T11" fmla="*/ 32 h 5"/>
                  <a:gd name="T12" fmla="*/ 0 w 5"/>
                  <a:gd name="T13" fmla="*/ 64 h 5"/>
                  <a:gd name="T14" fmla="*/ 16 w 5"/>
                  <a:gd name="T15" fmla="*/ 8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1" y="5"/>
                    </a:moveTo>
                    <a:cubicBezTo>
                      <a:pt x="4" y="4"/>
                      <a:pt x="4" y="4"/>
                      <a:pt x="4" y="4"/>
                    </a:cubicBezTo>
                    <a:cubicBezTo>
                      <a:pt x="4" y="4"/>
                      <a:pt x="4" y="4"/>
                      <a:pt x="4" y="3"/>
                    </a:cubicBezTo>
                    <a:cubicBezTo>
                      <a:pt x="5" y="2"/>
                      <a:pt x="5" y="2"/>
                      <a:pt x="5" y="1"/>
                    </a:cubicBezTo>
                    <a:cubicBezTo>
                      <a:pt x="4" y="0"/>
                      <a:pt x="3" y="0"/>
                      <a:pt x="2" y="1"/>
                    </a:cubicBezTo>
                    <a:cubicBezTo>
                      <a:pt x="1" y="1"/>
                      <a:pt x="1" y="1"/>
                      <a:pt x="1" y="2"/>
                    </a:cubicBezTo>
                    <a:cubicBezTo>
                      <a:pt x="0" y="2"/>
                      <a:pt x="0" y="3"/>
                      <a:pt x="0" y="4"/>
                    </a:cubicBezTo>
                    <a:cubicBezTo>
                      <a:pt x="0" y="4"/>
                      <a:pt x="0" y="5"/>
                      <a:pt x="1"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22" name="Freeform 754"/>
              <p:cNvSpPr>
                <a:spLocks/>
              </p:cNvSpPr>
              <p:nvPr/>
            </p:nvSpPr>
            <p:spPr bwMode="auto">
              <a:xfrm>
                <a:off x="3176" y="1297"/>
                <a:ext cx="22" cy="10"/>
              </a:xfrm>
              <a:custGeom>
                <a:avLst/>
                <a:gdLst>
                  <a:gd name="T0" fmla="*/ 96 w 11"/>
                  <a:gd name="T1" fmla="*/ 32 h 5"/>
                  <a:gd name="T2" fmla="*/ 144 w 11"/>
                  <a:gd name="T3" fmla="*/ 0 h 5"/>
                  <a:gd name="T4" fmla="*/ 112 w 11"/>
                  <a:gd name="T5" fmla="*/ 0 h 5"/>
                  <a:gd name="T6" fmla="*/ 80 w 11"/>
                  <a:gd name="T7" fmla="*/ 16 h 5"/>
                  <a:gd name="T8" fmla="*/ 32 w 11"/>
                  <a:gd name="T9" fmla="*/ 32 h 5"/>
                  <a:gd name="T10" fmla="*/ 16 w 11"/>
                  <a:gd name="T11" fmla="*/ 64 h 5"/>
                  <a:gd name="T12" fmla="*/ 48 w 11"/>
                  <a:gd name="T13" fmla="*/ 64 h 5"/>
                  <a:gd name="T14" fmla="*/ 80 w 11"/>
                  <a:gd name="T15" fmla="*/ 64 h 5"/>
                  <a:gd name="T16" fmla="*/ 96 w 11"/>
                  <a:gd name="T17" fmla="*/ 3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
                  <a:gd name="T29" fmla="*/ 11 w 1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
                    <a:moveTo>
                      <a:pt x="6" y="2"/>
                    </a:moveTo>
                    <a:cubicBezTo>
                      <a:pt x="7" y="1"/>
                      <a:pt x="11" y="1"/>
                      <a:pt x="9" y="0"/>
                    </a:cubicBezTo>
                    <a:cubicBezTo>
                      <a:pt x="9" y="0"/>
                      <a:pt x="8" y="0"/>
                      <a:pt x="7" y="0"/>
                    </a:cubicBezTo>
                    <a:cubicBezTo>
                      <a:pt x="6" y="0"/>
                      <a:pt x="6" y="0"/>
                      <a:pt x="5" y="1"/>
                    </a:cubicBezTo>
                    <a:cubicBezTo>
                      <a:pt x="4" y="1"/>
                      <a:pt x="3" y="1"/>
                      <a:pt x="2" y="2"/>
                    </a:cubicBezTo>
                    <a:cubicBezTo>
                      <a:pt x="1" y="3"/>
                      <a:pt x="0" y="3"/>
                      <a:pt x="1" y="4"/>
                    </a:cubicBezTo>
                    <a:cubicBezTo>
                      <a:pt x="1" y="5"/>
                      <a:pt x="2" y="4"/>
                      <a:pt x="3" y="4"/>
                    </a:cubicBezTo>
                    <a:cubicBezTo>
                      <a:pt x="4" y="4"/>
                      <a:pt x="4" y="4"/>
                      <a:pt x="5" y="4"/>
                    </a:cubicBezTo>
                    <a:cubicBezTo>
                      <a:pt x="5" y="3"/>
                      <a:pt x="6" y="3"/>
                      <a:pt x="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23" name="Freeform 755"/>
              <p:cNvSpPr>
                <a:spLocks/>
              </p:cNvSpPr>
              <p:nvPr/>
            </p:nvSpPr>
            <p:spPr bwMode="auto">
              <a:xfrm>
                <a:off x="3259" y="1271"/>
                <a:ext cx="14" cy="8"/>
              </a:xfrm>
              <a:custGeom>
                <a:avLst/>
                <a:gdLst>
                  <a:gd name="T0" fmla="*/ 80 w 7"/>
                  <a:gd name="T1" fmla="*/ 16 h 4"/>
                  <a:gd name="T2" fmla="*/ 32 w 7"/>
                  <a:gd name="T3" fmla="*/ 16 h 4"/>
                  <a:gd name="T4" fmla="*/ 0 w 7"/>
                  <a:gd name="T5" fmla="*/ 32 h 4"/>
                  <a:gd name="T6" fmla="*/ 32 w 7"/>
                  <a:gd name="T7" fmla="*/ 48 h 4"/>
                  <a:gd name="T8" fmla="*/ 48 w 7"/>
                  <a:gd name="T9" fmla="*/ 64 h 4"/>
                  <a:gd name="T10" fmla="*/ 96 w 7"/>
                  <a:gd name="T11" fmla="*/ 48 h 4"/>
                  <a:gd name="T12" fmla="*/ 112 w 7"/>
                  <a:gd name="T13" fmla="*/ 16 h 4"/>
                  <a:gd name="T14" fmla="*/ 80 w 7"/>
                  <a:gd name="T15" fmla="*/ 16 h 4"/>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4"/>
                  <a:gd name="T26" fmla="*/ 7 w 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4">
                    <a:moveTo>
                      <a:pt x="5" y="1"/>
                    </a:moveTo>
                    <a:cubicBezTo>
                      <a:pt x="4" y="0"/>
                      <a:pt x="4" y="1"/>
                      <a:pt x="2" y="1"/>
                    </a:cubicBezTo>
                    <a:cubicBezTo>
                      <a:pt x="1" y="1"/>
                      <a:pt x="0" y="1"/>
                      <a:pt x="0" y="2"/>
                    </a:cubicBezTo>
                    <a:cubicBezTo>
                      <a:pt x="0" y="2"/>
                      <a:pt x="1" y="3"/>
                      <a:pt x="2" y="3"/>
                    </a:cubicBezTo>
                    <a:cubicBezTo>
                      <a:pt x="2" y="3"/>
                      <a:pt x="3" y="3"/>
                      <a:pt x="3" y="4"/>
                    </a:cubicBezTo>
                    <a:cubicBezTo>
                      <a:pt x="4" y="4"/>
                      <a:pt x="5" y="4"/>
                      <a:pt x="6" y="3"/>
                    </a:cubicBezTo>
                    <a:cubicBezTo>
                      <a:pt x="7" y="2"/>
                      <a:pt x="7" y="2"/>
                      <a:pt x="7" y="1"/>
                    </a:cubicBezTo>
                    <a:cubicBezTo>
                      <a:pt x="6" y="1"/>
                      <a:pt x="6" y="1"/>
                      <a:pt x="5"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24" name="Freeform 756"/>
              <p:cNvSpPr>
                <a:spLocks/>
              </p:cNvSpPr>
              <p:nvPr/>
            </p:nvSpPr>
            <p:spPr bwMode="auto">
              <a:xfrm>
                <a:off x="2914" y="1267"/>
                <a:ext cx="14" cy="10"/>
              </a:xfrm>
              <a:custGeom>
                <a:avLst/>
                <a:gdLst>
                  <a:gd name="T0" fmla="*/ 48 w 7"/>
                  <a:gd name="T1" fmla="*/ 64 h 5"/>
                  <a:gd name="T2" fmla="*/ 80 w 7"/>
                  <a:gd name="T3" fmla="*/ 48 h 5"/>
                  <a:gd name="T4" fmla="*/ 96 w 7"/>
                  <a:gd name="T5" fmla="*/ 16 h 5"/>
                  <a:gd name="T6" fmla="*/ 64 w 7"/>
                  <a:gd name="T7" fmla="*/ 0 h 5"/>
                  <a:gd name="T8" fmla="*/ 48 w 7"/>
                  <a:gd name="T9" fmla="*/ 16 h 5"/>
                  <a:gd name="T10" fmla="*/ 32 w 7"/>
                  <a:gd name="T11" fmla="*/ 48 h 5"/>
                  <a:gd name="T12" fmla="*/ 0 w 7"/>
                  <a:gd name="T13" fmla="*/ 64 h 5"/>
                  <a:gd name="T14" fmla="*/ 48 w 7"/>
                  <a:gd name="T15" fmla="*/ 64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3" y="4"/>
                    </a:moveTo>
                    <a:cubicBezTo>
                      <a:pt x="4" y="4"/>
                      <a:pt x="4" y="4"/>
                      <a:pt x="5" y="3"/>
                    </a:cubicBezTo>
                    <a:cubicBezTo>
                      <a:pt x="6" y="2"/>
                      <a:pt x="7" y="1"/>
                      <a:pt x="6" y="1"/>
                    </a:cubicBezTo>
                    <a:cubicBezTo>
                      <a:pt x="6" y="0"/>
                      <a:pt x="5" y="0"/>
                      <a:pt x="4" y="0"/>
                    </a:cubicBezTo>
                    <a:cubicBezTo>
                      <a:pt x="4" y="0"/>
                      <a:pt x="4" y="1"/>
                      <a:pt x="3" y="1"/>
                    </a:cubicBezTo>
                    <a:cubicBezTo>
                      <a:pt x="3" y="2"/>
                      <a:pt x="2" y="2"/>
                      <a:pt x="2" y="3"/>
                    </a:cubicBezTo>
                    <a:cubicBezTo>
                      <a:pt x="1" y="3"/>
                      <a:pt x="0" y="3"/>
                      <a:pt x="0" y="4"/>
                    </a:cubicBezTo>
                    <a:cubicBezTo>
                      <a:pt x="1" y="5"/>
                      <a:pt x="2" y="4"/>
                      <a:pt x="3"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25" name="Freeform 757"/>
              <p:cNvSpPr>
                <a:spLocks/>
              </p:cNvSpPr>
              <p:nvPr/>
            </p:nvSpPr>
            <p:spPr bwMode="auto">
              <a:xfrm>
                <a:off x="3070" y="1269"/>
                <a:ext cx="289" cy="199"/>
              </a:xfrm>
              <a:custGeom>
                <a:avLst/>
                <a:gdLst>
                  <a:gd name="T0" fmla="*/ 80 w 144"/>
                  <a:gd name="T1" fmla="*/ 1341 h 99"/>
                  <a:gd name="T2" fmla="*/ 80 w 144"/>
                  <a:gd name="T3" fmla="*/ 1439 h 99"/>
                  <a:gd name="T4" fmla="*/ 128 w 144"/>
                  <a:gd name="T5" fmla="*/ 1552 h 99"/>
                  <a:gd name="T6" fmla="*/ 291 w 144"/>
                  <a:gd name="T7" fmla="*/ 1600 h 99"/>
                  <a:gd name="T8" fmla="*/ 484 w 144"/>
                  <a:gd name="T9" fmla="*/ 1520 h 99"/>
                  <a:gd name="T10" fmla="*/ 564 w 144"/>
                  <a:gd name="T11" fmla="*/ 1455 h 99"/>
                  <a:gd name="T12" fmla="*/ 648 w 144"/>
                  <a:gd name="T13" fmla="*/ 1471 h 99"/>
                  <a:gd name="T14" fmla="*/ 729 w 144"/>
                  <a:gd name="T15" fmla="*/ 1439 h 99"/>
                  <a:gd name="T16" fmla="*/ 777 w 144"/>
                  <a:gd name="T17" fmla="*/ 1341 h 99"/>
                  <a:gd name="T18" fmla="*/ 793 w 144"/>
                  <a:gd name="T19" fmla="*/ 1212 h 99"/>
                  <a:gd name="T20" fmla="*/ 745 w 144"/>
                  <a:gd name="T21" fmla="*/ 1096 h 99"/>
                  <a:gd name="T22" fmla="*/ 729 w 144"/>
                  <a:gd name="T23" fmla="*/ 901 h 99"/>
                  <a:gd name="T24" fmla="*/ 841 w 144"/>
                  <a:gd name="T25" fmla="*/ 884 h 99"/>
                  <a:gd name="T26" fmla="*/ 857 w 144"/>
                  <a:gd name="T27" fmla="*/ 820 h 99"/>
                  <a:gd name="T28" fmla="*/ 907 w 144"/>
                  <a:gd name="T29" fmla="*/ 700 h 99"/>
                  <a:gd name="T30" fmla="*/ 939 w 144"/>
                  <a:gd name="T31" fmla="*/ 603 h 99"/>
                  <a:gd name="T32" fmla="*/ 1052 w 144"/>
                  <a:gd name="T33" fmla="*/ 505 h 99"/>
                  <a:gd name="T34" fmla="*/ 1100 w 144"/>
                  <a:gd name="T35" fmla="*/ 388 h 99"/>
                  <a:gd name="T36" fmla="*/ 1204 w 144"/>
                  <a:gd name="T37" fmla="*/ 308 h 99"/>
                  <a:gd name="T38" fmla="*/ 1333 w 144"/>
                  <a:gd name="T39" fmla="*/ 340 h 99"/>
                  <a:gd name="T40" fmla="*/ 1397 w 144"/>
                  <a:gd name="T41" fmla="*/ 243 h 99"/>
                  <a:gd name="T42" fmla="*/ 1495 w 144"/>
                  <a:gd name="T43" fmla="*/ 227 h 99"/>
                  <a:gd name="T44" fmla="*/ 1656 w 144"/>
                  <a:gd name="T45" fmla="*/ 291 h 99"/>
                  <a:gd name="T46" fmla="*/ 1804 w 144"/>
                  <a:gd name="T47" fmla="*/ 308 h 99"/>
                  <a:gd name="T48" fmla="*/ 1868 w 144"/>
                  <a:gd name="T49" fmla="*/ 177 h 99"/>
                  <a:gd name="T50" fmla="*/ 2013 w 144"/>
                  <a:gd name="T51" fmla="*/ 145 h 99"/>
                  <a:gd name="T52" fmla="*/ 2143 w 144"/>
                  <a:gd name="T53" fmla="*/ 177 h 99"/>
                  <a:gd name="T54" fmla="*/ 2143 w 144"/>
                  <a:gd name="T55" fmla="*/ 275 h 99"/>
                  <a:gd name="T56" fmla="*/ 2256 w 144"/>
                  <a:gd name="T57" fmla="*/ 193 h 99"/>
                  <a:gd name="T58" fmla="*/ 2336 w 144"/>
                  <a:gd name="T59" fmla="*/ 177 h 99"/>
                  <a:gd name="T60" fmla="*/ 2192 w 144"/>
                  <a:gd name="T61" fmla="*/ 145 h 99"/>
                  <a:gd name="T62" fmla="*/ 2256 w 144"/>
                  <a:gd name="T63" fmla="*/ 113 h 99"/>
                  <a:gd name="T64" fmla="*/ 2192 w 144"/>
                  <a:gd name="T65" fmla="*/ 48 h 99"/>
                  <a:gd name="T66" fmla="*/ 2047 w 144"/>
                  <a:gd name="T67" fmla="*/ 64 h 99"/>
                  <a:gd name="T68" fmla="*/ 1981 w 144"/>
                  <a:gd name="T69" fmla="*/ 16 h 99"/>
                  <a:gd name="T70" fmla="*/ 1917 w 144"/>
                  <a:gd name="T71" fmla="*/ 32 h 99"/>
                  <a:gd name="T72" fmla="*/ 1820 w 144"/>
                  <a:gd name="T73" fmla="*/ 96 h 99"/>
                  <a:gd name="T74" fmla="*/ 1820 w 144"/>
                  <a:gd name="T75" fmla="*/ 48 h 99"/>
                  <a:gd name="T76" fmla="*/ 1688 w 144"/>
                  <a:gd name="T77" fmla="*/ 32 h 99"/>
                  <a:gd name="T78" fmla="*/ 1624 w 144"/>
                  <a:gd name="T79" fmla="*/ 96 h 99"/>
                  <a:gd name="T80" fmla="*/ 1463 w 144"/>
                  <a:gd name="T81" fmla="*/ 80 h 99"/>
                  <a:gd name="T82" fmla="*/ 1397 w 144"/>
                  <a:gd name="T83" fmla="*/ 145 h 99"/>
                  <a:gd name="T84" fmla="*/ 1284 w 144"/>
                  <a:gd name="T85" fmla="*/ 145 h 99"/>
                  <a:gd name="T86" fmla="*/ 1188 w 144"/>
                  <a:gd name="T87" fmla="*/ 193 h 99"/>
                  <a:gd name="T88" fmla="*/ 1052 w 144"/>
                  <a:gd name="T89" fmla="*/ 259 h 99"/>
                  <a:gd name="T90" fmla="*/ 971 w 144"/>
                  <a:gd name="T91" fmla="*/ 356 h 99"/>
                  <a:gd name="T92" fmla="*/ 891 w 144"/>
                  <a:gd name="T93" fmla="*/ 408 h 99"/>
                  <a:gd name="T94" fmla="*/ 809 w 144"/>
                  <a:gd name="T95" fmla="*/ 488 h 99"/>
                  <a:gd name="T96" fmla="*/ 729 w 144"/>
                  <a:gd name="T97" fmla="*/ 585 h 99"/>
                  <a:gd name="T98" fmla="*/ 664 w 144"/>
                  <a:gd name="T99" fmla="*/ 716 h 99"/>
                  <a:gd name="T100" fmla="*/ 564 w 144"/>
                  <a:gd name="T101" fmla="*/ 780 h 99"/>
                  <a:gd name="T102" fmla="*/ 484 w 144"/>
                  <a:gd name="T103" fmla="*/ 836 h 99"/>
                  <a:gd name="T104" fmla="*/ 436 w 144"/>
                  <a:gd name="T105" fmla="*/ 901 h 99"/>
                  <a:gd name="T106" fmla="*/ 339 w 144"/>
                  <a:gd name="T107" fmla="*/ 965 h 99"/>
                  <a:gd name="T108" fmla="*/ 209 w 144"/>
                  <a:gd name="T109" fmla="*/ 997 h 99"/>
                  <a:gd name="T110" fmla="*/ 112 w 144"/>
                  <a:gd name="T111" fmla="*/ 1079 h 99"/>
                  <a:gd name="T112" fmla="*/ 32 w 144"/>
                  <a:gd name="T113" fmla="*/ 1144 h 99"/>
                  <a:gd name="T114" fmla="*/ 32 w 144"/>
                  <a:gd name="T115" fmla="*/ 1292 h 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4"/>
                  <a:gd name="T175" fmla="*/ 0 h 99"/>
                  <a:gd name="T176" fmla="*/ 144 w 144"/>
                  <a:gd name="T177" fmla="*/ 99 h 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4" h="99">
                    <a:moveTo>
                      <a:pt x="2" y="79"/>
                    </a:moveTo>
                    <a:cubicBezTo>
                      <a:pt x="3" y="79"/>
                      <a:pt x="4" y="78"/>
                      <a:pt x="4" y="79"/>
                    </a:cubicBezTo>
                    <a:cubicBezTo>
                      <a:pt x="5" y="80"/>
                      <a:pt x="6" y="81"/>
                      <a:pt x="5" y="82"/>
                    </a:cubicBezTo>
                    <a:cubicBezTo>
                      <a:pt x="5" y="83"/>
                      <a:pt x="5" y="83"/>
                      <a:pt x="4" y="84"/>
                    </a:cubicBezTo>
                    <a:cubicBezTo>
                      <a:pt x="4" y="85"/>
                      <a:pt x="3" y="85"/>
                      <a:pt x="2" y="86"/>
                    </a:cubicBezTo>
                    <a:cubicBezTo>
                      <a:pt x="2" y="87"/>
                      <a:pt x="5" y="87"/>
                      <a:pt x="5" y="88"/>
                    </a:cubicBezTo>
                    <a:cubicBezTo>
                      <a:pt x="6" y="90"/>
                      <a:pt x="5" y="91"/>
                      <a:pt x="5" y="92"/>
                    </a:cubicBezTo>
                    <a:cubicBezTo>
                      <a:pt x="5" y="93"/>
                      <a:pt x="4" y="95"/>
                      <a:pt x="5" y="95"/>
                    </a:cubicBezTo>
                    <a:cubicBezTo>
                      <a:pt x="6" y="96"/>
                      <a:pt x="7" y="95"/>
                      <a:pt x="8" y="95"/>
                    </a:cubicBezTo>
                    <a:cubicBezTo>
                      <a:pt x="10" y="96"/>
                      <a:pt x="10" y="97"/>
                      <a:pt x="11" y="97"/>
                    </a:cubicBezTo>
                    <a:cubicBezTo>
                      <a:pt x="12" y="98"/>
                      <a:pt x="12" y="98"/>
                      <a:pt x="14" y="99"/>
                    </a:cubicBezTo>
                    <a:cubicBezTo>
                      <a:pt x="15" y="99"/>
                      <a:pt x="17" y="99"/>
                      <a:pt x="18" y="98"/>
                    </a:cubicBezTo>
                    <a:cubicBezTo>
                      <a:pt x="21" y="98"/>
                      <a:pt x="22" y="97"/>
                      <a:pt x="24" y="97"/>
                    </a:cubicBezTo>
                    <a:cubicBezTo>
                      <a:pt x="25" y="96"/>
                      <a:pt x="27" y="96"/>
                      <a:pt x="28" y="95"/>
                    </a:cubicBezTo>
                    <a:cubicBezTo>
                      <a:pt x="29" y="94"/>
                      <a:pt x="29" y="94"/>
                      <a:pt x="30" y="93"/>
                    </a:cubicBezTo>
                    <a:cubicBezTo>
                      <a:pt x="30" y="93"/>
                      <a:pt x="31" y="92"/>
                      <a:pt x="31" y="92"/>
                    </a:cubicBezTo>
                    <a:cubicBezTo>
                      <a:pt x="32" y="91"/>
                      <a:pt x="33" y="92"/>
                      <a:pt x="33" y="91"/>
                    </a:cubicBezTo>
                    <a:cubicBezTo>
                      <a:pt x="34" y="91"/>
                      <a:pt x="35" y="90"/>
                      <a:pt x="35" y="89"/>
                    </a:cubicBezTo>
                    <a:cubicBezTo>
                      <a:pt x="36" y="88"/>
                      <a:pt x="35" y="87"/>
                      <a:pt x="36" y="86"/>
                    </a:cubicBezTo>
                    <a:cubicBezTo>
                      <a:pt x="37" y="86"/>
                      <a:pt x="38" y="88"/>
                      <a:pt x="39" y="89"/>
                    </a:cubicBezTo>
                    <a:cubicBezTo>
                      <a:pt x="39" y="89"/>
                      <a:pt x="39" y="90"/>
                      <a:pt x="40" y="90"/>
                    </a:cubicBezTo>
                    <a:cubicBezTo>
                      <a:pt x="41" y="90"/>
                      <a:pt x="41" y="90"/>
                      <a:pt x="41" y="90"/>
                    </a:cubicBezTo>
                    <a:cubicBezTo>
                      <a:pt x="43" y="90"/>
                      <a:pt x="44" y="91"/>
                      <a:pt x="45" y="90"/>
                    </a:cubicBezTo>
                    <a:cubicBezTo>
                      <a:pt x="45" y="90"/>
                      <a:pt x="45" y="89"/>
                      <a:pt x="45" y="88"/>
                    </a:cubicBezTo>
                    <a:cubicBezTo>
                      <a:pt x="45" y="87"/>
                      <a:pt x="43" y="87"/>
                      <a:pt x="43" y="86"/>
                    </a:cubicBezTo>
                    <a:cubicBezTo>
                      <a:pt x="43" y="84"/>
                      <a:pt x="45" y="85"/>
                      <a:pt x="46" y="84"/>
                    </a:cubicBezTo>
                    <a:cubicBezTo>
                      <a:pt x="47" y="83"/>
                      <a:pt x="47" y="83"/>
                      <a:pt x="48" y="82"/>
                    </a:cubicBezTo>
                    <a:cubicBezTo>
                      <a:pt x="49" y="81"/>
                      <a:pt x="49" y="80"/>
                      <a:pt x="49" y="79"/>
                    </a:cubicBezTo>
                    <a:cubicBezTo>
                      <a:pt x="49" y="77"/>
                      <a:pt x="46" y="77"/>
                      <a:pt x="47" y="76"/>
                    </a:cubicBezTo>
                    <a:cubicBezTo>
                      <a:pt x="47" y="75"/>
                      <a:pt x="49" y="75"/>
                      <a:pt x="49" y="74"/>
                    </a:cubicBezTo>
                    <a:cubicBezTo>
                      <a:pt x="49" y="73"/>
                      <a:pt x="49" y="73"/>
                      <a:pt x="48" y="72"/>
                    </a:cubicBezTo>
                    <a:cubicBezTo>
                      <a:pt x="48" y="71"/>
                      <a:pt x="47" y="71"/>
                      <a:pt x="47" y="70"/>
                    </a:cubicBezTo>
                    <a:cubicBezTo>
                      <a:pt x="46" y="69"/>
                      <a:pt x="46" y="68"/>
                      <a:pt x="46" y="67"/>
                    </a:cubicBezTo>
                    <a:cubicBezTo>
                      <a:pt x="45" y="66"/>
                      <a:pt x="45" y="65"/>
                      <a:pt x="44" y="63"/>
                    </a:cubicBezTo>
                    <a:cubicBezTo>
                      <a:pt x="44" y="62"/>
                      <a:pt x="44" y="61"/>
                      <a:pt x="44" y="60"/>
                    </a:cubicBezTo>
                    <a:cubicBezTo>
                      <a:pt x="44" y="58"/>
                      <a:pt x="44" y="57"/>
                      <a:pt x="45" y="55"/>
                    </a:cubicBezTo>
                    <a:cubicBezTo>
                      <a:pt x="45" y="54"/>
                      <a:pt x="46" y="54"/>
                      <a:pt x="47" y="53"/>
                    </a:cubicBezTo>
                    <a:cubicBezTo>
                      <a:pt x="48" y="53"/>
                      <a:pt x="49" y="52"/>
                      <a:pt x="50" y="52"/>
                    </a:cubicBezTo>
                    <a:cubicBezTo>
                      <a:pt x="51" y="53"/>
                      <a:pt x="51" y="54"/>
                      <a:pt x="52" y="54"/>
                    </a:cubicBezTo>
                    <a:cubicBezTo>
                      <a:pt x="53" y="54"/>
                      <a:pt x="54" y="55"/>
                      <a:pt x="54" y="55"/>
                    </a:cubicBezTo>
                    <a:cubicBezTo>
                      <a:pt x="56" y="54"/>
                      <a:pt x="55" y="52"/>
                      <a:pt x="55" y="51"/>
                    </a:cubicBezTo>
                    <a:cubicBezTo>
                      <a:pt x="54" y="50"/>
                      <a:pt x="54" y="50"/>
                      <a:pt x="53" y="50"/>
                    </a:cubicBezTo>
                    <a:cubicBezTo>
                      <a:pt x="53" y="49"/>
                      <a:pt x="53" y="49"/>
                      <a:pt x="53" y="49"/>
                    </a:cubicBezTo>
                    <a:cubicBezTo>
                      <a:pt x="53" y="47"/>
                      <a:pt x="54" y="47"/>
                      <a:pt x="55" y="46"/>
                    </a:cubicBezTo>
                    <a:cubicBezTo>
                      <a:pt x="55" y="45"/>
                      <a:pt x="56" y="44"/>
                      <a:pt x="56" y="43"/>
                    </a:cubicBezTo>
                    <a:cubicBezTo>
                      <a:pt x="57" y="42"/>
                      <a:pt x="56" y="42"/>
                      <a:pt x="56" y="41"/>
                    </a:cubicBezTo>
                    <a:cubicBezTo>
                      <a:pt x="55" y="39"/>
                      <a:pt x="55" y="38"/>
                      <a:pt x="56" y="37"/>
                    </a:cubicBezTo>
                    <a:cubicBezTo>
                      <a:pt x="56" y="37"/>
                      <a:pt x="57" y="37"/>
                      <a:pt x="58" y="37"/>
                    </a:cubicBezTo>
                    <a:cubicBezTo>
                      <a:pt x="59" y="37"/>
                      <a:pt x="59" y="36"/>
                      <a:pt x="60" y="35"/>
                    </a:cubicBezTo>
                    <a:cubicBezTo>
                      <a:pt x="61" y="34"/>
                      <a:pt x="62" y="34"/>
                      <a:pt x="63" y="33"/>
                    </a:cubicBezTo>
                    <a:cubicBezTo>
                      <a:pt x="64" y="32"/>
                      <a:pt x="64" y="32"/>
                      <a:pt x="65" y="31"/>
                    </a:cubicBezTo>
                    <a:cubicBezTo>
                      <a:pt x="65" y="29"/>
                      <a:pt x="64" y="28"/>
                      <a:pt x="64" y="27"/>
                    </a:cubicBezTo>
                    <a:cubicBezTo>
                      <a:pt x="65" y="26"/>
                      <a:pt x="65" y="26"/>
                      <a:pt x="66" y="25"/>
                    </a:cubicBezTo>
                    <a:cubicBezTo>
                      <a:pt x="66" y="25"/>
                      <a:pt x="67" y="25"/>
                      <a:pt x="68" y="24"/>
                    </a:cubicBezTo>
                    <a:cubicBezTo>
                      <a:pt x="68" y="24"/>
                      <a:pt x="69" y="24"/>
                      <a:pt x="70" y="23"/>
                    </a:cubicBezTo>
                    <a:cubicBezTo>
                      <a:pt x="71" y="23"/>
                      <a:pt x="72" y="22"/>
                      <a:pt x="73" y="21"/>
                    </a:cubicBezTo>
                    <a:cubicBezTo>
                      <a:pt x="73" y="20"/>
                      <a:pt x="73" y="20"/>
                      <a:pt x="74" y="19"/>
                    </a:cubicBezTo>
                    <a:cubicBezTo>
                      <a:pt x="75" y="19"/>
                      <a:pt x="76" y="20"/>
                      <a:pt x="77" y="20"/>
                    </a:cubicBezTo>
                    <a:cubicBezTo>
                      <a:pt x="78" y="20"/>
                      <a:pt x="78" y="20"/>
                      <a:pt x="79" y="20"/>
                    </a:cubicBezTo>
                    <a:cubicBezTo>
                      <a:pt x="80" y="21"/>
                      <a:pt x="81" y="21"/>
                      <a:pt x="82" y="21"/>
                    </a:cubicBezTo>
                    <a:cubicBezTo>
                      <a:pt x="83" y="21"/>
                      <a:pt x="84" y="21"/>
                      <a:pt x="84" y="20"/>
                    </a:cubicBezTo>
                    <a:cubicBezTo>
                      <a:pt x="85" y="19"/>
                      <a:pt x="85" y="19"/>
                      <a:pt x="85" y="18"/>
                    </a:cubicBezTo>
                    <a:cubicBezTo>
                      <a:pt x="86" y="17"/>
                      <a:pt x="85" y="16"/>
                      <a:pt x="86" y="15"/>
                    </a:cubicBezTo>
                    <a:cubicBezTo>
                      <a:pt x="87" y="14"/>
                      <a:pt x="87" y="14"/>
                      <a:pt x="87" y="14"/>
                    </a:cubicBezTo>
                    <a:cubicBezTo>
                      <a:pt x="88" y="14"/>
                      <a:pt x="89" y="14"/>
                      <a:pt x="90" y="14"/>
                    </a:cubicBezTo>
                    <a:cubicBezTo>
                      <a:pt x="91" y="14"/>
                      <a:pt x="91" y="14"/>
                      <a:pt x="92" y="14"/>
                    </a:cubicBezTo>
                    <a:cubicBezTo>
                      <a:pt x="94" y="15"/>
                      <a:pt x="94" y="16"/>
                      <a:pt x="96" y="17"/>
                    </a:cubicBezTo>
                    <a:cubicBezTo>
                      <a:pt x="97" y="17"/>
                      <a:pt x="97" y="17"/>
                      <a:pt x="98" y="17"/>
                    </a:cubicBezTo>
                    <a:cubicBezTo>
                      <a:pt x="100" y="18"/>
                      <a:pt x="100" y="18"/>
                      <a:pt x="102" y="18"/>
                    </a:cubicBezTo>
                    <a:cubicBezTo>
                      <a:pt x="103" y="18"/>
                      <a:pt x="104" y="17"/>
                      <a:pt x="105" y="17"/>
                    </a:cubicBezTo>
                    <a:cubicBezTo>
                      <a:pt x="106" y="17"/>
                      <a:pt x="107" y="18"/>
                      <a:pt x="108" y="19"/>
                    </a:cubicBezTo>
                    <a:cubicBezTo>
                      <a:pt x="109" y="19"/>
                      <a:pt x="110" y="20"/>
                      <a:pt x="111" y="19"/>
                    </a:cubicBezTo>
                    <a:cubicBezTo>
                      <a:pt x="112" y="19"/>
                      <a:pt x="112" y="18"/>
                      <a:pt x="113" y="17"/>
                    </a:cubicBezTo>
                    <a:cubicBezTo>
                      <a:pt x="114" y="16"/>
                      <a:pt x="114" y="16"/>
                      <a:pt x="115" y="16"/>
                    </a:cubicBezTo>
                    <a:cubicBezTo>
                      <a:pt x="116" y="14"/>
                      <a:pt x="113" y="12"/>
                      <a:pt x="115" y="11"/>
                    </a:cubicBezTo>
                    <a:cubicBezTo>
                      <a:pt x="116" y="10"/>
                      <a:pt x="117" y="10"/>
                      <a:pt x="118" y="10"/>
                    </a:cubicBezTo>
                    <a:cubicBezTo>
                      <a:pt x="119" y="10"/>
                      <a:pt x="119" y="10"/>
                      <a:pt x="120" y="10"/>
                    </a:cubicBezTo>
                    <a:cubicBezTo>
                      <a:pt x="122" y="10"/>
                      <a:pt x="122" y="8"/>
                      <a:pt x="124" y="9"/>
                    </a:cubicBezTo>
                    <a:cubicBezTo>
                      <a:pt x="125" y="9"/>
                      <a:pt x="125" y="10"/>
                      <a:pt x="126" y="10"/>
                    </a:cubicBezTo>
                    <a:cubicBezTo>
                      <a:pt x="127" y="10"/>
                      <a:pt x="128" y="11"/>
                      <a:pt x="128" y="11"/>
                    </a:cubicBezTo>
                    <a:cubicBezTo>
                      <a:pt x="130" y="11"/>
                      <a:pt x="131" y="10"/>
                      <a:pt x="132" y="11"/>
                    </a:cubicBezTo>
                    <a:cubicBezTo>
                      <a:pt x="133" y="12"/>
                      <a:pt x="131" y="13"/>
                      <a:pt x="131" y="14"/>
                    </a:cubicBezTo>
                    <a:cubicBezTo>
                      <a:pt x="131" y="15"/>
                      <a:pt x="131" y="16"/>
                      <a:pt x="132" y="17"/>
                    </a:cubicBezTo>
                    <a:cubicBezTo>
                      <a:pt x="132" y="17"/>
                      <a:pt x="132" y="17"/>
                      <a:pt x="132" y="17"/>
                    </a:cubicBezTo>
                    <a:cubicBezTo>
                      <a:pt x="133" y="17"/>
                      <a:pt x="133" y="17"/>
                      <a:pt x="134" y="16"/>
                    </a:cubicBezTo>
                    <a:cubicBezTo>
                      <a:pt x="135" y="16"/>
                      <a:pt x="135" y="15"/>
                      <a:pt x="136" y="14"/>
                    </a:cubicBezTo>
                    <a:cubicBezTo>
                      <a:pt x="137" y="13"/>
                      <a:pt x="137" y="12"/>
                      <a:pt x="139" y="12"/>
                    </a:cubicBezTo>
                    <a:cubicBezTo>
                      <a:pt x="140" y="12"/>
                      <a:pt x="141" y="13"/>
                      <a:pt x="142" y="13"/>
                    </a:cubicBezTo>
                    <a:cubicBezTo>
                      <a:pt x="143" y="12"/>
                      <a:pt x="143" y="12"/>
                      <a:pt x="144" y="11"/>
                    </a:cubicBezTo>
                    <a:cubicBezTo>
                      <a:pt x="144" y="11"/>
                      <a:pt x="144" y="11"/>
                      <a:pt x="144" y="11"/>
                    </a:cubicBezTo>
                    <a:cubicBezTo>
                      <a:pt x="143" y="11"/>
                      <a:pt x="143" y="11"/>
                      <a:pt x="143" y="11"/>
                    </a:cubicBezTo>
                    <a:cubicBezTo>
                      <a:pt x="141" y="11"/>
                      <a:pt x="140" y="10"/>
                      <a:pt x="138" y="10"/>
                    </a:cubicBezTo>
                    <a:cubicBezTo>
                      <a:pt x="137" y="9"/>
                      <a:pt x="135" y="10"/>
                      <a:pt x="135" y="9"/>
                    </a:cubicBezTo>
                    <a:cubicBezTo>
                      <a:pt x="134" y="8"/>
                      <a:pt x="134" y="8"/>
                      <a:pt x="134" y="7"/>
                    </a:cubicBezTo>
                    <a:cubicBezTo>
                      <a:pt x="134" y="6"/>
                      <a:pt x="136" y="7"/>
                      <a:pt x="137" y="7"/>
                    </a:cubicBezTo>
                    <a:cubicBezTo>
                      <a:pt x="138" y="7"/>
                      <a:pt x="138" y="7"/>
                      <a:pt x="139" y="7"/>
                    </a:cubicBezTo>
                    <a:cubicBezTo>
                      <a:pt x="140" y="7"/>
                      <a:pt x="142" y="7"/>
                      <a:pt x="142" y="6"/>
                    </a:cubicBezTo>
                    <a:cubicBezTo>
                      <a:pt x="143" y="4"/>
                      <a:pt x="140" y="5"/>
                      <a:pt x="138" y="4"/>
                    </a:cubicBezTo>
                    <a:cubicBezTo>
                      <a:pt x="137" y="4"/>
                      <a:pt x="136" y="3"/>
                      <a:pt x="135" y="3"/>
                    </a:cubicBezTo>
                    <a:cubicBezTo>
                      <a:pt x="134" y="3"/>
                      <a:pt x="133" y="2"/>
                      <a:pt x="131" y="3"/>
                    </a:cubicBezTo>
                    <a:cubicBezTo>
                      <a:pt x="130" y="3"/>
                      <a:pt x="130" y="3"/>
                      <a:pt x="129" y="4"/>
                    </a:cubicBezTo>
                    <a:cubicBezTo>
                      <a:pt x="128" y="4"/>
                      <a:pt x="127" y="4"/>
                      <a:pt x="126" y="4"/>
                    </a:cubicBezTo>
                    <a:cubicBezTo>
                      <a:pt x="126" y="3"/>
                      <a:pt x="127" y="2"/>
                      <a:pt x="126" y="1"/>
                    </a:cubicBezTo>
                    <a:cubicBezTo>
                      <a:pt x="125" y="1"/>
                      <a:pt x="125" y="1"/>
                      <a:pt x="124" y="1"/>
                    </a:cubicBezTo>
                    <a:cubicBezTo>
                      <a:pt x="123" y="1"/>
                      <a:pt x="122" y="1"/>
                      <a:pt x="122" y="1"/>
                    </a:cubicBezTo>
                    <a:cubicBezTo>
                      <a:pt x="121" y="2"/>
                      <a:pt x="121" y="3"/>
                      <a:pt x="120" y="3"/>
                    </a:cubicBezTo>
                    <a:cubicBezTo>
                      <a:pt x="119" y="4"/>
                      <a:pt x="119" y="5"/>
                      <a:pt x="118" y="5"/>
                    </a:cubicBezTo>
                    <a:cubicBezTo>
                      <a:pt x="117" y="4"/>
                      <a:pt x="118" y="3"/>
                      <a:pt x="118" y="2"/>
                    </a:cubicBezTo>
                    <a:cubicBezTo>
                      <a:pt x="117" y="1"/>
                      <a:pt x="117" y="1"/>
                      <a:pt x="116" y="1"/>
                    </a:cubicBezTo>
                    <a:cubicBezTo>
                      <a:pt x="115" y="1"/>
                      <a:pt x="114" y="2"/>
                      <a:pt x="114" y="3"/>
                    </a:cubicBezTo>
                    <a:cubicBezTo>
                      <a:pt x="113" y="4"/>
                      <a:pt x="114" y="5"/>
                      <a:pt x="112" y="6"/>
                    </a:cubicBezTo>
                    <a:cubicBezTo>
                      <a:pt x="111" y="7"/>
                      <a:pt x="110" y="8"/>
                      <a:pt x="109" y="7"/>
                    </a:cubicBezTo>
                    <a:cubicBezTo>
                      <a:pt x="109" y="6"/>
                      <a:pt x="109" y="5"/>
                      <a:pt x="110" y="4"/>
                    </a:cubicBezTo>
                    <a:cubicBezTo>
                      <a:pt x="111" y="3"/>
                      <a:pt x="112" y="4"/>
                      <a:pt x="112" y="3"/>
                    </a:cubicBezTo>
                    <a:cubicBezTo>
                      <a:pt x="112" y="2"/>
                      <a:pt x="112" y="2"/>
                      <a:pt x="111" y="2"/>
                    </a:cubicBezTo>
                    <a:cubicBezTo>
                      <a:pt x="110" y="1"/>
                      <a:pt x="109" y="1"/>
                      <a:pt x="108" y="1"/>
                    </a:cubicBezTo>
                    <a:cubicBezTo>
                      <a:pt x="106" y="1"/>
                      <a:pt x="105" y="0"/>
                      <a:pt x="104" y="2"/>
                    </a:cubicBezTo>
                    <a:cubicBezTo>
                      <a:pt x="104" y="2"/>
                      <a:pt x="104" y="3"/>
                      <a:pt x="104" y="3"/>
                    </a:cubicBezTo>
                    <a:cubicBezTo>
                      <a:pt x="103" y="4"/>
                      <a:pt x="103" y="5"/>
                      <a:pt x="102" y="5"/>
                    </a:cubicBezTo>
                    <a:cubicBezTo>
                      <a:pt x="101" y="6"/>
                      <a:pt x="101" y="6"/>
                      <a:pt x="100" y="6"/>
                    </a:cubicBezTo>
                    <a:cubicBezTo>
                      <a:pt x="98" y="6"/>
                      <a:pt x="97" y="6"/>
                      <a:pt x="96" y="6"/>
                    </a:cubicBezTo>
                    <a:cubicBezTo>
                      <a:pt x="95" y="6"/>
                      <a:pt x="94" y="5"/>
                      <a:pt x="93" y="5"/>
                    </a:cubicBezTo>
                    <a:cubicBezTo>
                      <a:pt x="92" y="5"/>
                      <a:pt x="91" y="4"/>
                      <a:pt x="90" y="5"/>
                    </a:cubicBezTo>
                    <a:cubicBezTo>
                      <a:pt x="89" y="6"/>
                      <a:pt x="90" y="7"/>
                      <a:pt x="89" y="7"/>
                    </a:cubicBezTo>
                    <a:cubicBezTo>
                      <a:pt x="88" y="8"/>
                      <a:pt x="87" y="7"/>
                      <a:pt x="86" y="8"/>
                    </a:cubicBezTo>
                    <a:cubicBezTo>
                      <a:pt x="86" y="8"/>
                      <a:pt x="86" y="9"/>
                      <a:pt x="86" y="9"/>
                    </a:cubicBezTo>
                    <a:cubicBezTo>
                      <a:pt x="85" y="10"/>
                      <a:pt x="85" y="10"/>
                      <a:pt x="84" y="10"/>
                    </a:cubicBezTo>
                    <a:cubicBezTo>
                      <a:pt x="84" y="9"/>
                      <a:pt x="83" y="9"/>
                      <a:pt x="83" y="8"/>
                    </a:cubicBezTo>
                    <a:cubicBezTo>
                      <a:pt x="81" y="8"/>
                      <a:pt x="80" y="9"/>
                      <a:pt x="79" y="9"/>
                    </a:cubicBezTo>
                    <a:cubicBezTo>
                      <a:pt x="78" y="9"/>
                      <a:pt x="77" y="9"/>
                      <a:pt x="77" y="9"/>
                    </a:cubicBezTo>
                    <a:cubicBezTo>
                      <a:pt x="76" y="10"/>
                      <a:pt x="76" y="11"/>
                      <a:pt x="75" y="11"/>
                    </a:cubicBezTo>
                    <a:cubicBezTo>
                      <a:pt x="74" y="12"/>
                      <a:pt x="74" y="11"/>
                      <a:pt x="73" y="12"/>
                    </a:cubicBezTo>
                    <a:cubicBezTo>
                      <a:pt x="72" y="12"/>
                      <a:pt x="71" y="12"/>
                      <a:pt x="70" y="13"/>
                    </a:cubicBezTo>
                    <a:cubicBezTo>
                      <a:pt x="69" y="13"/>
                      <a:pt x="68" y="13"/>
                      <a:pt x="67" y="14"/>
                    </a:cubicBezTo>
                    <a:cubicBezTo>
                      <a:pt x="66" y="14"/>
                      <a:pt x="66" y="15"/>
                      <a:pt x="65" y="16"/>
                    </a:cubicBezTo>
                    <a:cubicBezTo>
                      <a:pt x="64" y="17"/>
                      <a:pt x="64" y="18"/>
                      <a:pt x="64" y="19"/>
                    </a:cubicBezTo>
                    <a:cubicBezTo>
                      <a:pt x="63" y="20"/>
                      <a:pt x="64" y="21"/>
                      <a:pt x="63" y="22"/>
                    </a:cubicBezTo>
                    <a:cubicBezTo>
                      <a:pt x="62" y="23"/>
                      <a:pt x="61" y="22"/>
                      <a:pt x="60" y="22"/>
                    </a:cubicBezTo>
                    <a:cubicBezTo>
                      <a:pt x="59" y="22"/>
                      <a:pt x="58" y="22"/>
                      <a:pt x="57" y="22"/>
                    </a:cubicBezTo>
                    <a:cubicBezTo>
                      <a:pt x="56" y="22"/>
                      <a:pt x="56" y="23"/>
                      <a:pt x="55" y="23"/>
                    </a:cubicBezTo>
                    <a:cubicBezTo>
                      <a:pt x="55" y="24"/>
                      <a:pt x="55" y="25"/>
                      <a:pt x="55" y="25"/>
                    </a:cubicBezTo>
                    <a:cubicBezTo>
                      <a:pt x="55" y="26"/>
                      <a:pt x="55" y="26"/>
                      <a:pt x="55" y="26"/>
                    </a:cubicBezTo>
                    <a:cubicBezTo>
                      <a:pt x="54" y="27"/>
                      <a:pt x="53" y="27"/>
                      <a:pt x="52" y="28"/>
                    </a:cubicBezTo>
                    <a:cubicBezTo>
                      <a:pt x="51" y="29"/>
                      <a:pt x="51" y="29"/>
                      <a:pt x="50" y="30"/>
                    </a:cubicBezTo>
                    <a:cubicBezTo>
                      <a:pt x="49" y="31"/>
                      <a:pt x="48" y="31"/>
                      <a:pt x="47" y="32"/>
                    </a:cubicBezTo>
                    <a:cubicBezTo>
                      <a:pt x="46" y="33"/>
                      <a:pt x="48" y="35"/>
                      <a:pt x="47" y="36"/>
                    </a:cubicBezTo>
                    <a:cubicBezTo>
                      <a:pt x="46" y="36"/>
                      <a:pt x="46" y="35"/>
                      <a:pt x="45" y="36"/>
                    </a:cubicBezTo>
                    <a:cubicBezTo>
                      <a:pt x="43" y="36"/>
                      <a:pt x="43" y="38"/>
                      <a:pt x="43" y="40"/>
                    </a:cubicBezTo>
                    <a:cubicBezTo>
                      <a:pt x="43" y="41"/>
                      <a:pt x="44" y="43"/>
                      <a:pt x="43" y="44"/>
                    </a:cubicBezTo>
                    <a:cubicBezTo>
                      <a:pt x="42" y="44"/>
                      <a:pt x="42" y="44"/>
                      <a:pt x="41" y="44"/>
                    </a:cubicBezTo>
                    <a:cubicBezTo>
                      <a:pt x="40" y="44"/>
                      <a:pt x="39" y="44"/>
                      <a:pt x="38" y="45"/>
                    </a:cubicBezTo>
                    <a:cubicBezTo>
                      <a:pt x="37" y="46"/>
                      <a:pt x="38" y="47"/>
                      <a:pt x="37" y="48"/>
                    </a:cubicBezTo>
                    <a:cubicBezTo>
                      <a:pt x="36" y="48"/>
                      <a:pt x="35" y="48"/>
                      <a:pt x="35" y="48"/>
                    </a:cubicBezTo>
                    <a:cubicBezTo>
                      <a:pt x="34" y="49"/>
                      <a:pt x="34" y="49"/>
                      <a:pt x="33" y="50"/>
                    </a:cubicBezTo>
                    <a:cubicBezTo>
                      <a:pt x="33" y="50"/>
                      <a:pt x="33" y="50"/>
                      <a:pt x="33" y="50"/>
                    </a:cubicBezTo>
                    <a:cubicBezTo>
                      <a:pt x="32" y="51"/>
                      <a:pt x="31" y="50"/>
                      <a:pt x="30" y="51"/>
                    </a:cubicBezTo>
                    <a:cubicBezTo>
                      <a:pt x="29" y="51"/>
                      <a:pt x="30" y="52"/>
                      <a:pt x="29" y="52"/>
                    </a:cubicBezTo>
                    <a:cubicBezTo>
                      <a:pt x="29" y="53"/>
                      <a:pt x="28" y="52"/>
                      <a:pt x="28" y="52"/>
                    </a:cubicBezTo>
                    <a:cubicBezTo>
                      <a:pt x="27" y="53"/>
                      <a:pt x="27" y="54"/>
                      <a:pt x="27" y="55"/>
                    </a:cubicBezTo>
                    <a:cubicBezTo>
                      <a:pt x="26" y="56"/>
                      <a:pt x="25" y="54"/>
                      <a:pt x="23" y="55"/>
                    </a:cubicBezTo>
                    <a:cubicBezTo>
                      <a:pt x="23" y="55"/>
                      <a:pt x="22" y="55"/>
                      <a:pt x="21" y="55"/>
                    </a:cubicBezTo>
                    <a:cubicBezTo>
                      <a:pt x="20" y="56"/>
                      <a:pt x="22" y="58"/>
                      <a:pt x="21" y="59"/>
                    </a:cubicBezTo>
                    <a:cubicBezTo>
                      <a:pt x="21" y="59"/>
                      <a:pt x="20" y="59"/>
                      <a:pt x="19" y="60"/>
                    </a:cubicBezTo>
                    <a:cubicBezTo>
                      <a:pt x="18" y="60"/>
                      <a:pt x="17" y="59"/>
                      <a:pt x="15" y="60"/>
                    </a:cubicBezTo>
                    <a:cubicBezTo>
                      <a:pt x="14" y="60"/>
                      <a:pt x="14" y="60"/>
                      <a:pt x="13" y="61"/>
                    </a:cubicBezTo>
                    <a:cubicBezTo>
                      <a:pt x="12" y="62"/>
                      <a:pt x="13" y="63"/>
                      <a:pt x="12" y="63"/>
                    </a:cubicBezTo>
                    <a:cubicBezTo>
                      <a:pt x="11" y="64"/>
                      <a:pt x="11" y="64"/>
                      <a:pt x="10" y="64"/>
                    </a:cubicBezTo>
                    <a:cubicBezTo>
                      <a:pt x="9" y="65"/>
                      <a:pt x="8" y="66"/>
                      <a:pt x="7" y="66"/>
                    </a:cubicBezTo>
                    <a:cubicBezTo>
                      <a:pt x="6" y="66"/>
                      <a:pt x="5" y="66"/>
                      <a:pt x="4" y="66"/>
                    </a:cubicBezTo>
                    <a:cubicBezTo>
                      <a:pt x="3" y="66"/>
                      <a:pt x="2" y="66"/>
                      <a:pt x="2" y="67"/>
                    </a:cubicBezTo>
                    <a:cubicBezTo>
                      <a:pt x="1" y="68"/>
                      <a:pt x="2" y="69"/>
                      <a:pt x="2" y="70"/>
                    </a:cubicBezTo>
                    <a:cubicBezTo>
                      <a:pt x="2" y="70"/>
                      <a:pt x="1" y="72"/>
                      <a:pt x="1" y="74"/>
                    </a:cubicBezTo>
                    <a:cubicBezTo>
                      <a:pt x="1" y="75"/>
                      <a:pt x="0" y="76"/>
                      <a:pt x="1" y="77"/>
                    </a:cubicBezTo>
                    <a:cubicBezTo>
                      <a:pt x="1" y="78"/>
                      <a:pt x="1" y="78"/>
                      <a:pt x="2"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26" name="Freeform 758"/>
              <p:cNvSpPr>
                <a:spLocks/>
              </p:cNvSpPr>
              <p:nvPr/>
            </p:nvSpPr>
            <p:spPr bwMode="auto">
              <a:xfrm>
                <a:off x="3307" y="175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27" name="Freeform 759"/>
              <p:cNvSpPr>
                <a:spLocks/>
              </p:cNvSpPr>
              <p:nvPr/>
            </p:nvSpPr>
            <p:spPr bwMode="auto">
              <a:xfrm>
                <a:off x="3297" y="1730"/>
                <a:ext cx="36" cy="28"/>
              </a:xfrm>
              <a:custGeom>
                <a:avLst/>
                <a:gdLst>
                  <a:gd name="T0" fmla="*/ 272 w 18"/>
                  <a:gd name="T1" fmla="*/ 64 h 14"/>
                  <a:gd name="T2" fmla="*/ 240 w 18"/>
                  <a:gd name="T3" fmla="*/ 16 h 14"/>
                  <a:gd name="T4" fmla="*/ 208 w 18"/>
                  <a:gd name="T5" fmla="*/ 0 h 14"/>
                  <a:gd name="T6" fmla="*/ 160 w 18"/>
                  <a:gd name="T7" fmla="*/ 32 h 14"/>
                  <a:gd name="T8" fmla="*/ 144 w 18"/>
                  <a:gd name="T9" fmla="*/ 48 h 14"/>
                  <a:gd name="T10" fmla="*/ 80 w 18"/>
                  <a:gd name="T11" fmla="*/ 48 h 14"/>
                  <a:gd name="T12" fmla="*/ 16 w 18"/>
                  <a:gd name="T13" fmla="*/ 64 h 14"/>
                  <a:gd name="T14" fmla="*/ 16 w 18"/>
                  <a:gd name="T15" fmla="*/ 64 h 14"/>
                  <a:gd name="T16" fmla="*/ 0 w 18"/>
                  <a:gd name="T17" fmla="*/ 112 h 14"/>
                  <a:gd name="T18" fmla="*/ 16 w 18"/>
                  <a:gd name="T19" fmla="*/ 160 h 14"/>
                  <a:gd name="T20" fmla="*/ 48 w 18"/>
                  <a:gd name="T21" fmla="*/ 192 h 14"/>
                  <a:gd name="T22" fmla="*/ 80 w 18"/>
                  <a:gd name="T23" fmla="*/ 224 h 14"/>
                  <a:gd name="T24" fmla="*/ 96 w 18"/>
                  <a:gd name="T25" fmla="*/ 208 h 14"/>
                  <a:gd name="T26" fmla="*/ 144 w 18"/>
                  <a:gd name="T27" fmla="*/ 192 h 14"/>
                  <a:gd name="T28" fmla="*/ 224 w 18"/>
                  <a:gd name="T29" fmla="*/ 176 h 14"/>
                  <a:gd name="T30" fmla="*/ 256 w 18"/>
                  <a:gd name="T31" fmla="*/ 176 h 14"/>
                  <a:gd name="T32" fmla="*/ 272 w 18"/>
                  <a:gd name="T33" fmla="*/ 160 h 14"/>
                  <a:gd name="T34" fmla="*/ 288 w 18"/>
                  <a:gd name="T35" fmla="*/ 144 h 14"/>
                  <a:gd name="T36" fmla="*/ 272 w 18"/>
                  <a:gd name="T37" fmla="*/ 112 h 14"/>
                  <a:gd name="T38" fmla="*/ 272 w 18"/>
                  <a:gd name="T39" fmla="*/ 64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14"/>
                  <a:gd name="T62" fmla="*/ 18 w 18"/>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14">
                    <a:moveTo>
                      <a:pt x="17" y="4"/>
                    </a:moveTo>
                    <a:cubicBezTo>
                      <a:pt x="17" y="2"/>
                      <a:pt x="16" y="2"/>
                      <a:pt x="15" y="1"/>
                    </a:cubicBezTo>
                    <a:cubicBezTo>
                      <a:pt x="14" y="1"/>
                      <a:pt x="14" y="0"/>
                      <a:pt x="13" y="0"/>
                    </a:cubicBezTo>
                    <a:cubicBezTo>
                      <a:pt x="11" y="0"/>
                      <a:pt x="11" y="2"/>
                      <a:pt x="10" y="2"/>
                    </a:cubicBezTo>
                    <a:cubicBezTo>
                      <a:pt x="10" y="3"/>
                      <a:pt x="9" y="3"/>
                      <a:pt x="9" y="3"/>
                    </a:cubicBezTo>
                    <a:cubicBezTo>
                      <a:pt x="7" y="3"/>
                      <a:pt x="6" y="3"/>
                      <a:pt x="5" y="3"/>
                    </a:cubicBezTo>
                    <a:cubicBezTo>
                      <a:pt x="3" y="3"/>
                      <a:pt x="2" y="4"/>
                      <a:pt x="1" y="4"/>
                    </a:cubicBezTo>
                    <a:cubicBezTo>
                      <a:pt x="1" y="4"/>
                      <a:pt x="1" y="4"/>
                      <a:pt x="1" y="4"/>
                    </a:cubicBezTo>
                    <a:cubicBezTo>
                      <a:pt x="1" y="5"/>
                      <a:pt x="0" y="6"/>
                      <a:pt x="0" y="7"/>
                    </a:cubicBezTo>
                    <a:cubicBezTo>
                      <a:pt x="0" y="8"/>
                      <a:pt x="0" y="9"/>
                      <a:pt x="1" y="10"/>
                    </a:cubicBezTo>
                    <a:cubicBezTo>
                      <a:pt x="1" y="11"/>
                      <a:pt x="2" y="11"/>
                      <a:pt x="3" y="12"/>
                    </a:cubicBezTo>
                    <a:cubicBezTo>
                      <a:pt x="3" y="13"/>
                      <a:pt x="4" y="13"/>
                      <a:pt x="5" y="14"/>
                    </a:cubicBezTo>
                    <a:cubicBezTo>
                      <a:pt x="5" y="14"/>
                      <a:pt x="6" y="13"/>
                      <a:pt x="6" y="13"/>
                    </a:cubicBezTo>
                    <a:cubicBezTo>
                      <a:pt x="7" y="12"/>
                      <a:pt x="8" y="12"/>
                      <a:pt x="9" y="12"/>
                    </a:cubicBezTo>
                    <a:cubicBezTo>
                      <a:pt x="11" y="11"/>
                      <a:pt x="12" y="12"/>
                      <a:pt x="14" y="11"/>
                    </a:cubicBezTo>
                    <a:cubicBezTo>
                      <a:pt x="15" y="11"/>
                      <a:pt x="15" y="11"/>
                      <a:pt x="16" y="11"/>
                    </a:cubicBezTo>
                    <a:cubicBezTo>
                      <a:pt x="17" y="10"/>
                      <a:pt x="17" y="10"/>
                      <a:pt x="17" y="10"/>
                    </a:cubicBezTo>
                    <a:cubicBezTo>
                      <a:pt x="18" y="9"/>
                      <a:pt x="18" y="9"/>
                      <a:pt x="18" y="9"/>
                    </a:cubicBezTo>
                    <a:cubicBezTo>
                      <a:pt x="18" y="8"/>
                      <a:pt x="18" y="7"/>
                      <a:pt x="17" y="7"/>
                    </a:cubicBezTo>
                    <a:cubicBezTo>
                      <a:pt x="17" y="5"/>
                      <a:pt x="18" y="5"/>
                      <a:pt x="17"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28" name="Freeform 760"/>
              <p:cNvSpPr>
                <a:spLocks/>
              </p:cNvSpPr>
              <p:nvPr/>
            </p:nvSpPr>
            <p:spPr bwMode="auto">
              <a:xfrm>
                <a:off x="3064" y="1540"/>
                <a:ext cx="44" cy="40"/>
              </a:xfrm>
              <a:custGeom>
                <a:avLst/>
                <a:gdLst>
                  <a:gd name="T0" fmla="*/ 32 w 22"/>
                  <a:gd name="T1" fmla="*/ 288 h 20"/>
                  <a:gd name="T2" fmla="*/ 32 w 22"/>
                  <a:gd name="T3" fmla="*/ 288 h 20"/>
                  <a:gd name="T4" fmla="*/ 80 w 22"/>
                  <a:gd name="T5" fmla="*/ 272 h 20"/>
                  <a:gd name="T6" fmla="*/ 128 w 22"/>
                  <a:gd name="T7" fmla="*/ 304 h 20"/>
                  <a:gd name="T8" fmla="*/ 176 w 22"/>
                  <a:gd name="T9" fmla="*/ 304 h 20"/>
                  <a:gd name="T10" fmla="*/ 240 w 22"/>
                  <a:gd name="T11" fmla="*/ 320 h 20"/>
                  <a:gd name="T12" fmla="*/ 240 w 22"/>
                  <a:gd name="T13" fmla="*/ 320 h 20"/>
                  <a:gd name="T14" fmla="*/ 240 w 22"/>
                  <a:gd name="T15" fmla="*/ 272 h 20"/>
                  <a:gd name="T16" fmla="*/ 240 w 22"/>
                  <a:gd name="T17" fmla="*/ 224 h 20"/>
                  <a:gd name="T18" fmla="*/ 288 w 22"/>
                  <a:gd name="T19" fmla="*/ 208 h 20"/>
                  <a:gd name="T20" fmla="*/ 320 w 22"/>
                  <a:gd name="T21" fmla="*/ 160 h 20"/>
                  <a:gd name="T22" fmla="*/ 304 w 22"/>
                  <a:gd name="T23" fmla="*/ 128 h 20"/>
                  <a:gd name="T24" fmla="*/ 336 w 22"/>
                  <a:gd name="T25" fmla="*/ 96 h 20"/>
                  <a:gd name="T26" fmla="*/ 352 w 22"/>
                  <a:gd name="T27" fmla="*/ 48 h 20"/>
                  <a:gd name="T28" fmla="*/ 320 w 22"/>
                  <a:gd name="T29" fmla="*/ 16 h 20"/>
                  <a:gd name="T30" fmla="*/ 320 w 22"/>
                  <a:gd name="T31" fmla="*/ 0 h 20"/>
                  <a:gd name="T32" fmla="*/ 272 w 22"/>
                  <a:gd name="T33" fmla="*/ 0 h 20"/>
                  <a:gd name="T34" fmla="*/ 224 w 22"/>
                  <a:gd name="T35" fmla="*/ 0 h 20"/>
                  <a:gd name="T36" fmla="*/ 192 w 22"/>
                  <a:gd name="T37" fmla="*/ 32 h 20"/>
                  <a:gd name="T38" fmla="*/ 144 w 22"/>
                  <a:gd name="T39" fmla="*/ 64 h 20"/>
                  <a:gd name="T40" fmla="*/ 96 w 22"/>
                  <a:gd name="T41" fmla="*/ 80 h 20"/>
                  <a:gd name="T42" fmla="*/ 64 w 22"/>
                  <a:gd name="T43" fmla="*/ 80 h 20"/>
                  <a:gd name="T44" fmla="*/ 48 w 22"/>
                  <a:gd name="T45" fmla="*/ 112 h 20"/>
                  <a:gd name="T46" fmla="*/ 32 w 22"/>
                  <a:gd name="T47" fmla="*/ 160 h 20"/>
                  <a:gd name="T48" fmla="*/ 0 w 22"/>
                  <a:gd name="T49" fmla="*/ 208 h 20"/>
                  <a:gd name="T50" fmla="*/ 0 w 22"/>
                  <a:gd name="T51" fmla="*/ 240 h 20"/>
                  <a:gd name="T52" fmla="*/ 32 w 22"/>
                  <a:gd name="T53" fmla="*/ 288 h 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0"/>
                  <a:gd name="T83" fmla="*/ 22 w 22"/>
                  <a:gd name="T84" fmla="*/ 20 h 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0">
                    <a:moveTo>
                      <a:pt x="2" y="18"/>
                    </a:moveTo>
                    <a:cubicBezTo>
                      <a:pt x="2" y="18"/>
                      <a:pt x="2" y="18"/>
                      <a:pt x="2" y="18"/>
                    </a:cubicBezTo>
                    <a:cubicBezTo>
                      <a:pt x="3" y="18"/>
                      <a:pt x="4" y="17"/>
                      <a:pt x="5" y="17"/>
                    </a:cubicBezTo>
                    <a:cubicBezTo>
                      <a:pt x="6" y="18"/>
                      <a:pt x="7" y="18"/>
                      <a:pt x="8" y="19"/>
                    </a:cubicBezTo>
                    <a:cubicBezTo>
                      <a:pt x="9" y="19"/>
                      <a:pt x="10" y="19"/>
                      <a:pt x="11" y="19"/>
                    </a:cubicBezTo>
                    <a:cubicBezTo>
                      <a:pt x="13" y="19"/>
                      <a:pt x="13" y="20"/>
                      <a:pt x="15" y="20"/>
                    </a:cubicBezTo>
                    <a:cubicBezTo>
                      <a:pt x="15" y="20"/>
                      <a:pt x="15" y="20"/>
                      <a:pt x="15" y="20"/>
                    </a:cubicBezTo>
                    <a:cubicBezTo>
                      <a:pt x="15" y="19"/>
                      <a:pt x="15" y="18"/>
                      <a:pt x="15" y="17"/>
                    </a:cubicBezTo>
                    <a:cubicBezTo>
                      <a:pt x="15" y="16"/>
                      <a:pt x="14" y="15"/>
                      <a:pt x="15" y="14"/>
                    </a:cubicBezTo>
                    <a:cubicBezTo>
                      <a:pt x="16" y="13"/>
                      <a:pt x="17" y="14"/>
                      <a:pt x="18" y="13"/>
                    </a:cubicBezTo>
                    <a:cubicBezTo>
                      <a:pt x="19" y="12"/>
                      <a:pt x="20" y="12"/>
                      <a:pt x="20" y="10"/>
                    </a:cubicBezTo>
                    <a:cubicBezTo>
                      <a:pt x="20" y="9"/>
                      <a:pt x="19" y="9"/>
                      <a:pt x="19" y="8"/>
                    </a:cubicBezTo>
                    <a:cubicBezTo>
                      <a:pt x="19" y="7"/>
                      <a:pt x="21" y="7"/>
                      <a:pt x="21" y="6"/>
                    </a:cubicBezTo>
                    <a:cubicBezTo>
                      <a:pt x="22" y="5"/>
                      <a:pt x="22" y="4"/>
                      <a:pt x="22" y="3"/>
                    </a:cubicBezTo>
                    <a:cubicBezTo>
                      <a:pt x="22" y="2"/>
                      <a:pt x="21" y="2"/>
                      <a:pt x="20" y="1"/>
                    </a:cubicBezTo>
                    <a:cubicBezTo>
                      <a:pt x="20" y="0"/>
                      <a:pt x="20" y="0"/>
                      <a:pt x="20" y="0"/>
                    </a:cubicBezTo>
                    <a:cubicBezTo>
                      <a:pt x="19" y="1"/>
                      <a:pt x="18" y="0"/>
                      <a:pt x="17" y="0"/>
                    </a:cubicBezTo>
                    <a:cubicBezTo>
                      <a:pt x="16" y="0"/>
                      <a:pt x="15" y="0"/>
                      <a:pt x="14" y="0"/>
                    </a:cubicBezTo>
                    <a:cubicBezTo>
                      <a:pt x="13" y="1"/>
                      <a:pt x="13" y="1"/>
                      <a:pt x="12" y="2"/>
                    </a:cubicBezTo>
                    <a:cubicBezTo>
                      <a:pt x="11" y="2"/>
                      <a:pt x="10" y="3"/>
                      <a:pt x="9" y="4"/>
                    </a:cubicBezTo>
                    <a:cubicBezTo>
                      <a:pt x="8" y="4"/>
                      <a:pt x="7" y="5"/>
                      <a:pt x="6" y="5"/>
                    </a:cubicBezTo>
                    <a:cubicBezTo>
                      <a:pt x="5" y="5"/>
                      <a:pt x="4" y="5"/>
                      <a:pt x="4" y="5"/>
                    </a:cubicBezTo>
                    <a:cubicBezTo>
                      <a:pt x="3" y="6"/>
                      <a:pt x="4" y="6"/>
                      <a:pt x="3" y="7"/>
                    </a:cubicBezTo>
                    <a:cubicBezTo>
                      <a:pt x="3" y="8"/>
                      <a:pt x="2" y="9"/>
                      <a:pt x="2" y="10"/>
                    </a:cubicBezTo>
                    <a:cubicBezTo>
                      <a:pt x="1" y="11"/>
                      <a:pt x="0" y="12"/>
                      <a:pt x="0" y="13"/>
                    </a:cubicBezTo>
                    <a:cubicBezTo>
                      <a:pt x="0" y="14"/>
                      <a:pt x="0" y="15"/>
                      <a:pt x="0" y="15"/>
                    </a:cubicBezTo>
                    <a:cubicBezTo>
                      <a:pt x="1" y="16"/>
                      <a:pt x="2" y="17"/>
                      <a:pt x="2"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29" name="Freeform 761"/>
              <p:cNvSpPr>
                <a:spLocks/>
              </p:cNvSpPr>
              <p:nvPr/>
            </p:nvSpPr>
            <p:spPr bwMode="auto">
              <a:xfrm>
                <a:off x="2878" y="1730"/>
                <a:ext cx="50" cy="90"/>
              </a:xfrm>
              <a:custGeom>
                <a:avLst/>
                <a:gdLst>
                  <a:gd name="T0" fmla="*/ 16 w 25"/>
                  <a:gd name="T1" fmla="*/ 512 h 45"/>
                  <a:gd name="T2" fmla="*/ 48 w 25"/>
                  <a:gd name="T3" fmla="*/ 496 h 45"/>
                  <a:gd name="T4" fmla="*/ 80 w 25"/>
                  <a:gd name="T5" fmla="*/ 544 h 45"/>
                  <a:gd name="T6" fmla="*/ 80 w 25"/>
                  <a:gd name="T7" fmla="*/ 592 h 45"/>
                  <a:gd name="T8" fmla="*/ 80 w 25"/>
                  <a:gd name="T9" fmla="*/ 656 h 45"/>
                  <a:gd name="T10" fmla="*/ 80 w 25"/>
                  <a:gd name="T11" fmla="*/ 704 h 45"/>
                  <a:gd name="T12" fmla="*/ 128 w 25"/>
                  <a:gd name="T13" fmla="*/ 720 h 45"/>
                  <a:gd name="T14" fmla="*/ 160 w 25"/>
                  <a:gd name="T15" fmla="*/ 720 h 45"/>
                  <a:gd name="T16" fmla="*/ 208 w 25"/>
                  <a:gd name="T17" fmla="*/ 704 h 45"/>
                  <a:gd name="T18" fmla="*/ 240 w 25"/>
                  <a:gd name="T19" fmla="*/ 688 h 45"/>
                  <a:gd name="T20" fmla="*/ 240 w 25"/>
                  <a:gd name="T21" fmla="*/ 608 h 45"/>
                  <a:gd name="T22" fmla="*/ 272 w 25"/>
                  <a:gd name="T23" fmla="*/ 592 h 45"/>
                  <a:gd name="T24" fmla="*/ 304 w 25"/>
                  <a:gd name="T25" fmla="*/ 560 h 45"/>
                  <a:gd name="T26" fmla="*/ 272 w 25"/>
                  <a:gd name="T27" fmla="*/ 544 h 45"/>
                  <a:gd name="T28" fmla="*/ 272 w 25"/>
                  <a:gd name="T29" fmla="*/ 512 h 45"/>
                  <a:gd name="T30" fmla="*/ 272 w 25"/>
                  <a:gd name="T31" fmla="*/ 480 h 45"/>
                  <a:gd name="T32" fmla="*/ 272 w 25"/>
                  <a:gd name="T33" fmla="*/ 464 h 45"/>
                  <a:gd name="T34" fmla="*/ 320 w 25"/>
                  <a:gd name="T35" fmla="*/ 448 h 45"/>
                  <a:gd name="T36" fmla="*/ 288 w 25"/>
                  <a:gd name="T37" fmla="*/ 416 h 45"/>
                  <a:gd name="T38" fmla="*/ 272 w 25"/>
                  <a:gd name="T39" fmla="*/ 400 h 45"/>
                  <a:gd name="T40" fmla="*/ 272 w 25"/>
                  <a:gd name="T41" fmla="*/ 368 h 45"/>
                  <a:gd name="T42" fmla="*/ 288 w 25"/>
                  <a:gd name="T43" fmla="*/ 352 h 45"/>
                  <a:gd name="T44" fmla="*/ 304 w 25"/>
                  <a:gd name="T45" fmla="*/ 304 h 45"/>
                  <a:gd name="T46" fmla="*/ 320 w 25"/>
                  <a:gd name="T47" fmla="*/ 272 h 45"/>
                  <a:gd name="T48" fmla="*/ 320 w 25"/>
                  <a:gd name="T49" fmla="*/ 224 h 45"/>
                  <a:gd name="T50" fmla="*/ 320 w 25"/>
                  <a:gd name="T51" fmla="*/ 160 h 45"/>
                  <a:gd name="T52" fmla="*/ 352 w 25"/>
                  <a:gd name="T53" fmla="*/ 144 h 45"/>
                  <a:gd name="T54" fmla="*/ 384 w 25"/>
                  <a:gd name="T55" fmla="*/ 128 h 45"/>
                  <a:gd name="T56" fmla="*/ 384 w 25"/>
                  <a:gd name="T57" fmla="*/ 64 h 45"/>
                  <a:gd name="T58" fmla="*/ 352 w 25"/>
                  <a:gd name="T59" fmla="*/ 48 h 45"/>
                  <a:gd name="T60" fmla="*/ 336 w 25"/>
                  <a:gd name="T61" fmla="*/ 32 h 45"/>
                  <a:gd name="T62" fmla="*/ 304 w 25"/>
                  <a:gd name="T63" fmla="*/ 48 h 45"/>
                  <a:gd name="T64" fmla="*/ 256 w 25"/>
                  <a:gd name="T65" fmla="*/ 64 h 45"/>
                  <a:gd name="T66" fmla="*/ 240 w 25"/>
                  <a:gd name="T67" fmla="*/ 48 h 45"/>
                  <a:gd name="T68" fmla="*/ 208 w 25"/>
                  <a:gd name="T69" fmla="*/ 48 h 45"/>
                  <a:gd name="T70" fmla="*/ 192 w 25"/>
                  <a:gd name="T71" fmla="*/ 16 h 45"/>
                  <a:gd name="T72" fmla="*/ 160 w 25"/>
                  <a:gd name="T73" fmla="*/ 0 h 45"/>
                  <a:gd name="T74" fmla="*/ 144 w 25"/>
                  <a:gd name="T75" fmla="*/ 16 h 45"/>
                  <a:gd name="T76" fmla="*/ 128 w 25"/>
                  <a:gd name="T77" fmla="*/ 64 h 45"/>
                  <a:gd name="T78" fmla="*/ 96 w 25"/>
                  <a:gd name="T79" fmla="*/ 64 h 45"/>
                  <a:gd name="T80" fmla="*/ 96 w 25"/>
                  <a:gd name="T81" fmla="*/ 64 h 45"/>
                  <a:gd name="T82" fmla="*/ 80 w 25"/>
                  <a:gd name="T83" fmla="*/ 112 h 45"/>
                  <a:gd name="T84" fmla="*/ 128 w 25"/>
                  <a:gd name="T85" fmla="*/ 160 h 45"/>
                  <a:gd name="T86" fmla="*/ 112 w 25"/>
                  <a:gd name="T87" fmla="*/ 192 h 45"/>
                  <a:gd name="T88" fmla="*/ 96 w 25"/>
                  <a:gd name="T89" fmla="*/ 256 h 45"/>
                  <a:gd name="T90" fmla="*/ 48 w 25"/>
                  <a:gd name="T91" fmla="*/ 336 h 45"/>
                  <a:gd name="T92" fmla="*/ 48 w 25"/>
                  <a:gd name="T93" fmla="*/ 368 h 45"/>
                  <a:gd name="T94" fmla="*/ 16 w 25"/>
                  <a:gd name="T95" fmla="*/ 384 h 45"/>
                  <a:gd name="T96" fmla="*/ 16 w 25"/>
                  <a:gd name="T97" fmla="*/ 416 h 45"/>
                  <a:gd name="T98" fmla="*/ 16 w 25"/>
                  <a:gd name="T99" fmla="*/ 480 h 45"/>
                  <a:gd name="T100" fmla="*/ 16 w 25"/>
                  <a:gd name="T101" fmla="*/ 512 h 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
                  <a:gd name="T154" fmla="*/ 0 h 45"/>
                  <a:gd name="T155" fmla="*/ 25 w 25"/>
                  <a:gd name="T156" fmla="*/ 45 h 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 h="45">
                    <a:moveTo>
                      <a:pt x="1" y="32"/>
                    </a:moveTo>
                    <a:cubicBezTo>
                      <a:pt x="2" y="32"/>
                      <a:pt x="2" y="31"/>
                      <a:pt x="3" y="31"/>
                    </a:cubicBezTo>
                    <a:cubicBezTo>
                      <a:pt x="4" y="32"/>
                      <a:pt x="4" y="33"/>
                      <a:pt x="5" y="34"/>
                    </a:cubicBezTo>
                    <a:cubicBezTo>
                      <a:pt x="5" y="37"/>
                      <a:pt x="5" y="37"/>
                      <a:pt x="5" y="37"/>
                    </a:cubicBezTo>
                    <a:cubicBezTo>
                      <a:pt x="5" y="39"/>
                      <a:pt x="5" y="39"/>
                      <a:pt x="5" y="41"/>
                    </a:cubicBezTo>
                    <a:cubicBezTo>
                      <a:pt x="5" y="42"/>
                      <a:pt x="4" y="43"/>
                      <a:pt x="5" y="44"/>
                    </a:cubicBezTo>
                    <a:cubicBezTo>
                      <a:pt x="5" y="45"/>
                      <a:pt x="6" y="44"/>
                      <a:pt x="8" y="45"/>
                    </a:cubicBezTo>
                    <a:cubicBezTo>
                      <a:pt x="9" y="45"/>
                      <a:pt x="9" y="45"/>
                      <a:pt x="10" y="45"/>
                    </a:cubicBezTo>
                    <a:cubicBezTo>
                      <a:pt x="12" y="45"/>
                      <a:pt x="12" y="44"/>
                      <a:pt x="13" y="44"/>
                    </a:cubicBezTo>
                    <a:cubicBezTo>
                      <a:pt x="14" y="43"/>
                      <a:pt x="14" y="43"/>
                      <a:pt x="15" y="43"/>
                    </a:cubicBezTo>
                    <a:cubicBezTo>
                      <a:pt x="15" y="41"/>
                      <a:pt x="14" y="40"/>
                      <a:pt x="15" y="38"/>
                    </a:cubicBezTo>
                    <a:cubicBezTo>
                      <a:pt x="16" y="38"/>
                      <a:pt x="16" y="37"/>
                      <a:pt x="17" y="37"/>
                    </a:cubicBezTo>
                    <a:cubicBezTo>
                      <a:pt x="17" y="36"/>
                      <a:pt x="20" y="36"/>
                      <a:pt x="19" y="35"/>
                    </a:cubicBezTo>
                    <a:cubicBezTo>
                      <a:pt x="19" y="34"/>
                      <a:pt x="18" y="35"/>
                      <a:pt x="17" y="34"/>
                    </a:cubicBezTo>
                    <a:cubicBezTo>
                      <a:pt x="17" y="34"/>
                      <a:pt x="17" y="33"/>
                      <a:pt x="17" y="32"/>
                    </a:cubicBezTo>
                    <a:cubicBezTo>
                      <a:pt x="16" y="32"/>
                      <a:pt x="16" y="31"/>
                      <a:pt x="17" y="30"/>
                    </a:cubicBezTo>
                    <a:cubicBezTo>
                      <a:pt x="17" y="30"/>
                      <a:pt x="17" y="30"/>
                      <a:pt x="17" y="29"/>
                    </a:cubicBezTo>
                    <a:cubicBezTo>
                      <a:pt x="18" y="28"/>
                      <a:pt x="19" y="29"/>
                      <a:pt x="20" y="28"/>
                    </a:cubicBezTo>
                    <a:cubicBezTo>
                      <a:pt x="20" y="27"/>
                      <a:pt x="19" y="27"/>
                      <a:pt x="18" y="26"/>
                    </a:cubicBezTo>
                    <a:cubicBezTo>
                      <a:pt x="18" y="26"/>
                      <a:pt x="17" y="26"/>
                      <a:pt x="17" y="25"/>
                    </a:cubicBezTo>
                    <a:cubicBezTo>
                      <a:pt x="16" y="24"/>
                      <a:pt x="16" y="23"/>
                      <a:pt x="17" y="23"/>
                    </a:cubicBezTo>
                    <a:cubicBezTo>
                      <a:pt x="17" y="22"/>
                      <a:pt x="18" y="22"/>
                      <a:pt x="18" y="22"/>
                    </a:cubicBezTo>
                    <a:cubicBezTo>
                      <a:pt x="19" y="21"/>
                      <a:pt x="19" y="20"/>
                      <a:pt x="19" y="19"/>
                    </a:cubicBezTo>
                    <a:cubicBezTo>
                      <a:pt x="20" y="19"/>
                      <a:pt x="20" y="18"/>
                      <a:pt x="20" y="17"/>
                    </a:cubicBezTo>
                    <a:cubicBezTo>
                      <a:pt x="20" y="16"/>
                      <a:pt x="20" y="15"/>
                      <a:pt x="20" y="14"/>
                    </a:cubicBezTo>
                    <a:cubicBezTo>
                      <a:pt x="20" y="12"/>
                      <a:pt x="19" y="11"/>
                      <a:pt x="20" y="10"/>
                    </a:cubicBezTo>
                    <a:cubicBezTo>
                      <a:pt x="20" y="9"/>
                      <a:pt x="21" y="9"/>
                      <a:pt x="22" y="9"/>
                    </a:cubicBezTo>
                    <a:cubicBezTo>
                      <a:pt x="23" y="8"/>
                      <a:pt x="24" y="9"/>
                      <a:pt x="24" y="8"/>
                    </a:cubicBezTo>
                    <a:cubicBezTo>
                      <a:pt x="25" y="7"/>
                      <a:pt x="25" y="5"/>
                      <a:pt x="24" y="4"/>
                    </a:cubicBezTo>
                    <a:cubicBezTo>
                      <a:pt x="23" y="3"/>
                      <a:pt x="22" y="4"/>
                      <a:pt x="22" y="3"/>
                    </a:cubicBezTo>
                    <a:cubicBezTo>
                      <a:pt x="21" y="3"/>
                      <a:pt x="21" y="2"/>
                      <a:pt x="21" y="2"/>
                    </a:cubicBezTo>
                    <a:cubicBezTo>
                      <a:pt x="20" y="1"/>
                      <a:pt x="20" y="3"/>
                      <a:pt x="19" y="3"/>
                    </a:cubicBezTo>
                    <a:cubicBezTo>
                      <a:pt x="18" y="4"/>
                      <a:pt x="17" y="4"/>
                      <a:pt x="16" y="4"/>
                    </a:cubicBezTo>
                    <a:cubicBezTo>
                      <a:pt x="16" y="4"/>
                      <a:pt x="15" y="3"/>
                      <a:pt x="15" y="3"/>
                    </a:cubicBezTo>
                    <a:cubicBezTo>
                      <a:pt x="14" y="3"/>
                      <a:pt x="13" y="4"/>
                      <a:pt x="13" y="3"/>
                    </a:cubicBezTo>
                    <a:cubicBezTo>
                      <a:pt x="12" y="3"/>
                      <a:pt x="13" y="2"/>
                      <a:pt x="12" y="1"/>
                    </a:cubicBezTo>
                    <a:cubicBezTo>
                      <a:pt x="12" y="1"/>
                      <a:pt x="11" y="0"/>
                      <a:pt x="10" y="0"/>
                    </a:cubicBezTo>
                    <a:cubicBezTo>
                      <a:pt x="9" y="0"/>
                      <a:pt x="9" y="1"/>
                      <a:pt x="9" y="1"/>
                    </a:cubicBezTo>
                    <a:cubicBezTo>
                      <a:pt x="8" y="2"/>
                      <a:pt x="9" y="4"/>
                      <a:pt x="8" y="4"/>
                    </a:cubicBezTo>
                    <a:cubicBezTo>
                      <a:pt x="7" y="4"/>
                      <a:pt x="6" y="4"/>
                      <a:pt x="6" y="4"/>
                    </a:cubicBezTo>
                    <a:cubicBezTo>
                      <a:pt x="6" y="4"/>
                      <a:pt x="6" y="4"/>
                      <a:pt x="6" y="4"/>
                    </a:cubicBezTo>
                    <a:cubicBezTo>
                      <a:pt x="6" y="6"/>
                      <a:pt x="5" y="6"/>
                      <a:pt x="5" y="7"/>
                    </a:cubicBezTo>
                    <a:cubicBezTo>
                      <a:pt x="6" y="9"/>
                      <a:pt x="7" y="8"/>
                      <a:pt x="8" y="10"/>
                    </a:cubicBezTo>
                    <a:cubicBezTo>
                      <a:pt x="8" y="11"/>
                      <a:pt x="7" y="11"/>
                      <a:pt x="7" y="12"/>
                    </a:cubicBezTo>
                    <a:cubicBezTo>
                      <a:pt x="7" y="14"/>
                      <a:pt x="6" y="15"/>
                      <a:pt x="6" y="16"/>
                    </a:cubicBezTo>
                    <a:cubicBezTo>
                      <a:pt x="5" y="18"/>
                      <a:pt x="3" y="19"/>
                      <a:pt x="3" y="21"/>
                    </a:cubicBezTo>
                    <a:cubicBezTo>
                      <a:pt x="3" y="22"/>
                      <a:pt x="3" y="22"/>
                      <a:pt x="3" y="23"/>
                    </a:cubicBezTo>
                    <a:cubicBezTo>
                      <a:pt x="2" y="24"/>
                      <a:pt x="2" y="24"/>
                      <a:pt x="1" y="24"/>
                    </a:cubicBezTo>
                    <a:cubicBezTo>
                      <a:pt x="1" y="25"/>
                      <a:pt x="1" y="25"/>
                      <a:pt x="1" y="26"/>
                    </a:cubicBezTo>
                    <a:cubicBezTo>
                      <a:pt x="0" y="28"/>
                      <a:pt x="0" y="28"/>
                      <a:pt x="1" y="30"/>
                    </a:cubicBezTo>
                    <a:cubicBezTo>
                      <a:pt x="1" y="31"/>
                      <a:pt x="0" y="32"/>
                      <a:pt x="1"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30" name="Freeform 762"/>
              <p:cNvSpPr>
                <a:spLocks/>
              </p:cNvSpPr>
              <p:nvPr/>
            </p:nvSpPr>
            <p:spPr bwMode="auto">
              <a:xfrm>
                <a:off x="2908" y="1816"/>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31" name="Freeform 763"/>
              <p:cNvSpPr>
                <a:spLocks/>
              </p:cNvSpPr>
              <p:nvPr/>
            </p:nvSpPr>
            <p:spPr bwMode="auto">
              <a:xfrm>
                <a:off x="3377" y="1736"/>
                <a:ext cx="44" cy="26"/>
              </a:xfrm>
              <a:custGeom>
                <a:avLst/>
                <a:gdLst>
                  <a:gd name="T0" fmla="*/ 336 w 22"/>
                  <a:gd name="T1" fmla="*/ 96 h 13"/>
                  <a:gd name="T2" fmla="*/ 304 w 22"/>
                  <a:gd name="T3" fmla="*/ 96 h 13"/>
                  <a:gd name="T4" fmla="*/ 256 w 22"/>
                  <a:gd name="T5" fmla="*/ 80 h 13"/>
                  <a:gd name="T6" fmla="*/ 224 w 22"/>
                  <a:gd name="T7" fmla="*/ 64 h 13"/>
                  <a:gd name="T8" fmla="*/ 208 w 22"/>
                  <a:gd name="T9" fmla="*/ 32 h 13"/>
                  <a:gd name="T10" fmla="*/ 192 w 22"/>
                  <a:gd name="T11" fmla="*/ 0 h 13"/>
                  <a:gd name="T12" fmla="*/ 192 w 22"/>
                  <a:gd name="T13" fmla="*/ 0 h 13"/>
                  <a:gd name="T14" fmla="*/ 160 w 22"/>
                  <a:gd name="T15" fmla="*/ 16 h 13"/>
                  <a:gd name="T16" fmla="*/ 112 w 22"/>
                  <a:gd name="T17" fmla="*/ 16 h 13"/>
                  <a:gd name="T18" fmla="*/ 96 w 22"/>
                  <a:gd name="T19" fmla="*/ 0 h 13"/>
                  <a:gd name="T20" fmla="*/ 64 w 22"/>
                  <a:gd name="T21" fmla="*/ 0 h 13"/>
                  <a:gd name="T22" fmla="*/ 32 w 22"/>
                  <a:gd name="T23" fmla="*/ 16 h 13"/>
                  <a:gd name="T24" fmla="*/ 32 w 22"/>
                  <a:gd name="T25" fmla="*/ 48 h 13"/>
                  <a:gd name="T26" fmla="*/ 48 w 22"/>
                  <a:gd name="T27" fmla="*/ 80 h 13"/>
                  <a:gd name="T28" fmla="*/ 32 w 22"/>
                  <a:gd name="T29" fmla="*/ 128 h 13"/>
                  <a:gd name="T30" fmla="*/ 0 w 22"/>
                  <a:gd name="T31" fmla="*/ 192 h 13"/>
                  <a:gd name="T32" fmla="*/ 0 w 22"/>
                  <a:gd name="T33" fmla="*/ 208 h 13"/>
                  <a:gd name="T34" fmla="*/ 48 w 22"/>
                  <a:gd name="T35" fmla="*/ 208 h 13"/>
                  <a:gd name="T36" fmla="*/ 96 w 22"/>
                  <a:gd name="T37" fmla="*/ 192 h 13"/>
                  <a:gd name="T38" fmla="*/ 160 w 22"/>
                  <a:gd name="T39" fmla="*/ 160 h 13"/>
                  <a:gd name="T40" fmla="*/ 176 w 22"/>
                  <a:gd name="T41" fmla="*/ 144 h 13"/>
                  <a:gd name="T42" fmla="*/ 224 w 22"/>
                  <a:gd name="T43" fmla="*/ 144 h 13"/>
                  <a:gd name="T44" fmla="*/ 272 w 22"/>
                  <a:gd name="T45" fmla="*/ 144 h 13"/>
                  <a:gd name="T46" fmla="*/ 304 w 22"/>
                  <a:gd name="T47" fmla="*/ 144 h 13"/>
                  <a:gd name="T48" fmla="*/ 336 w 22"/>
                  <a:gd name="T49" fmla="*/ 144 h 13"/>
                  <a:gd name="T50" fmla="*/ 336 w 22"/>
                  <a:gd name="T51" fmla="*/ 128 h 13"/>
                  <a:gd name="T52" fmla="*/ 336 w 22"/>
                  <a:gd name="T53" fmla="*/ 96 h 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13"/>
                  <a:gd name="T83" fmla="*/ 22 w 22"/>
                  <a:gd name="T84" fmla="*/ 13 h 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13">
                    <a:moveTo>
                      <a:pt x="21" y="6"/>
                    </a:moveTo>
                    <a:cubicBezTo>
                      <a:pt x="21" y="5"/>
                      <a:pt x="20" y="6"/>
                      <a:pt x="19" y="6"/>
                    </a:cubicBezTo>
                    <a:cubicBezTo>
                      <a:pt x="18" y="5"/>
                      <a:pt x="17" y="5"/>
                      <a:pt x="16" y="5"/>
                    </a:cubicBezTo>
                    <a:cubicBezTo>
                      <a:pt x="15" y="4"/>
                      <a:pt x="15" y="4"/>
                      <a:pt x="14" y="4"/>
                    </a:cubicBezTo>
                    <a:cubicBezTo>
                      <a:pt x="14" y="3"/>
                      <a:pt x="13" y="3"/>
                      <a:pt x="13" y="2"/>
                    </a:cubicBezTo>
                    <a:cubicBezTo>
                      <a:pt x="12" y="1"/>
                      <a:pt x="12" y="0"/>
                      <a:pt x="12" y="0"/>
                    </a:cubicBezTo>
                    <a:cubicBezTo>
                      <a:pt x="12" y="0"/>
                      <a:pt x="12" y="0"/>
                      <a:pt x="12" y="0"/>
                    </a:cubicBezTo>
                    <a:cubicBezTo>
                      <a:pt x="11" y="1"/>
                      <a:pt x="11" y="1"/>
                      <a:pt x="10" y="1"/>
                    </a:cubicBezTo>
                    <a:cubicBezTo>
                      <a:pt x="9" y="2"/>
                      <a:pt x="8" y="2"/>
                      <a:pt x="7" y="1"/>
                    </a:cubicBezTo>
                    <a:cubicBezTo>
                      <a:pt x="7" y="1"/>
                      <a:pt x="7" y="0"/>
                      <a:pt x="6" y="0"/>
                    </a:cubicBezTo>
                    <a:cubicBezTo>
                      <a:pt x="5" y="0"/>
                      <a:pt x="5" y="0"/>
                      <a:pt x="4" y="0"/>
                    </a:cubicBezTo>
                    <a:cubicBezTo>
                      <a:pt x="4" y="0"/>
                      <a:pt x="3" y="0"/>
                      <a:pt x="2" y="1"/>
                    </a:cubicBezTo>
                    <a:cubicBezTo>
                      <a:pt x="2" y="1"/>
                      <a:pt x="2" y="2"/>
                      <a:pt x="2" y="3"/>
                    </a:cubicBezTo>
                    <a:cubicBezTo>
                      <a:pt x="2" y="4"/>
                      <a:pt x="3" y="4"/>
                      <a:pt x="3" y="5"/>
                    </a:cubicBezTo>
                    <a:cubicBezTo>
                      <a:pt x="3" y="6"/>
                      <a:pt x="2" y="7"/>
                      <a:pt x="2" y="8"/>
                    </a:cubicBezTo>
                    <a:cubicBezTo>
                      <a:pt x="1" y="10"/>
                      <a:pt x="1" y="10"/>
                      <a:pt x="0" y="12"/>
                    </a:cubicBezTo>
                    <a:cubicBezTo>
                      <a:pt x="0" y="13"/>
                      <a:pt x="0" y="13"/>
                      <a:pt x="0" y="13"/>
                    </a:cubicBezTo>
                    <a:cubicBezTo>
                      <a:pt x="1" y="13"/>
                      <a:pt x="1" y="13"/>
                      <a:pt x="3" y="13"/>
                    </a:cubicBezTo>
                    <a:cubicBezTo>
                      <a:pt x="4" y="13"/>
                      <a:pt x="5" y="13"/>
                      <a:pt x="6" y="12"/>
                    </a:cubicBezTo>
                    <a:cubicBezTo>
                      <a:pt x="8" y="12"/>
                      <a:pt x="9" y="11"/>
                      <a:pt x="10" y="10"/>
                    </a:cubicBezTo>
                    <a:cubicBezTo>
                      <a:pt x="11" y="10"/>
                      <a:pt x="11" y="9"/>
                      <a:pt x="11" y="9"/>
                    </a:cubicBezTo>
                    <a:cubicBezTo>
                      <a:pt x="12" y="9"/>
                      <a:pt x="13" y="9"/>
                      <a:pt x="14" y="9"/>
                    </a:cubicBezTo>
                    <a:cubicBezTo>
                      <a:pt x="15" y="9"/>
                      <a:pt x="16" y="9"/>
                      <a:pt x="17" y="9"/>
                    </a:cubicBezTo>
                    <a:cubicBezTo>
                      <a:pt x="18" y="9"/>
                      <a:pt x="18" y="9"/>
                      <a:pt x="19" y="9"/>
                    </a:cubicBezTo>
                    <a:cubicBezTo>
                      <a:pt x="20" y="9"/>
                      <a:pt x="20" y="9"/>
                      <a:pt x="21" y="9"/>
                    </a:cubicBezTo>
                    <a:cubicBezTo>
                      <a:pt x="21" y="8"/>
                      <a:pt x="21" y="8"/>
                      <a:pt x="21" y="8"/>
                    </a:cubicBezTo>
                    <a:cubicBezTo>
                      <a:pt x="21" y="7"/>
                      <a:pt x="22" y="7"/>
                      <a:pt x="2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32" name="Freeform 764"/>
              <p:cNvSpPr>
                <a:spLocks/>
              </p:cNvSpPr>
              <p:nvPr/>
            </p:nvSpPr>
            <p:spPr bwMode="auto">
              <a:xfrm>
                <a:off x="3198" y="1660"/>
                <a:ext cx="75" cy="68"/>
              </a:xfrm>
              <a:custGeom>
                <a:avLst/>
                <a:gdLst>
                  <a:gd name="T0" fmla="*/ 300 w 37"/>
                  <a:gd name="T1" fmla="*/ 128 h 34"/>
                  <a:gd name="T2" fmla="*/ 357 w 37"/>
                  <a:gd name="T3" fmla="*/ 128 h 34"/>
                  <a:gd name="T4" fmla="*/ 407 w 37"/>
                  <a:gd name="T5" fmla="*/ 144 h 34"/>
                  <a:gd name="T6" fmla="*/ 456 w 37"/>
                  <a:gd name="T7" fmla="*/ 144 h 34"/>
                  <a:gd name="T8" fmla="*/ 509 w 37"/>
                  <a:gd name="T9" fmla="*/ 144 h 34"/>
                  <a:gd name="T10" fmla="*/ 543 w 37"/>
                  <a:gd name="T11" fmla="*/ 144 h 34"/>
                  <a:gd name="T12" fmla="*/ 576 w 37"/>
                  <a:gd name="T13" fmla="*/ 176 h 34"/>
                  <a:gd name="T14" fmla="*/ 624 w 37"/>
                  <a:gd name="T15" fmla="*/ 160 h 34"/>
                  <a:gd name="T16" fmla="*/ 624 w 37"/>
                  <a:gd name="T17" fmla="*/ 144 h 34"/>
                  <a:gd name="T18" fmla="*/ 608 w 37"/>
                  <a:gd name="T19" fmla="*/ 64 h 34"/>
                  <a:gd name="T20" fmla="*/ 608 w 37"/>
                  <a:gd name="T21" fmla="*/ 64 h 34"/>
                  <a:gd name="T22" fmla="*/ 559 w 37"/>
                  <a:gd name="T23" fmla="*/ 64 h 34"/>
                  <a:gd name="T24" fmla="*/ 525 w 37"/>
                  <a:gd name="T25" fmla="*/ 80 h 34"/>
                  <a:gd name="T26" fmla="*/ 440 w 37"/>
                  <a:gd name="T27" fmla="*/ 64 h 34"/>
                  <a:gd name="T28" fmla="*/ 391 w 37"/>
                  <a:gd name="T29" fmla="*/ 32 h 34"/>
                  <a:gd name="T30" fmla="*/ 341 w 37"/>
                  <a:gd name="T31" fmla="*/ 0 h 34"/>
                  <a:gd name="T32" fmla="*/ 324 w 37"/>
                  <a:gd name="T33" fmla="*/ 16 h 34"/>
                  <a:gd name="T34" fmla="*/ 284 w 37"/>
                  <a:gd name="T35" fmla="*/ 48 h 34"/>
                  <a:gd name="T36" fmla="*/ 251 w 37"/>
                  <a:gd name="T37" fmla="*/ 64 h 34"/>
                  <a:gd name="T38" fmla="*/ 217 w 37"/>
                  <a:gd name="T39" fmla="*/ 64 h 34"/>
                  <a:gd name="T40" fmla="*/ 184 w 37"/>
                  <a:gd name="T41" fmla="*/ 32 h 34"/>
                  <a:gd name="T42" fmla="*/ 148 w 37"/>
                  <a:gd name="T43" fmla="*/ 48 h 34"/>
                  <a:gd name="T44" fmla="*/ 99 w 37"/>
                  <a:gd name="T45" fmla="*/ 80 h 34"/>
                  <a:gd name="T46" fmla="*/ 49 w 37"/>
                  <a:gd name="T47" fmla="*/ 80 h 34"/>
                  <a:gd name="T48" fmla="*/ 16 w 37"/>
                  <a:gd name="T49" fmla="*/ 96 h 34"/>
                  <a:gd name="T50" fmla="*/ 0 w 37"/>
                  <a:gd name="T51" fmla="*/ 112 h 34"/>
                  <a:gd name="T52" fmla="*/ 0 w 37"/>
                  <a:gd name="T53" fmla="*/ 192 h 34"/>
                  <a:gd name="T54" fmla="*/ 32 w 37"/>
                  <a:gd name="T55" fmla="*/ 224 h 34"/>
                  <a:gd name="T56" fmla="*/ 83 w 37"/>
                  <a:gd name="T57" fmla="*/ 224 h 34"/>
                  <a:gd name="T58" fmla="*/ 99 w 37"/>
                  <a:gd name="T59" fmla="*/ 256 h 34"/>
                  <a:gd name="T60" fmla="*/ 148 w 37"/>
                  <a:gd name="T61" fmla="*/ 224 h 34"/>
                  <a:gd name="T62" fmla="*/ 148 w 37"/>
                  <a:gd name="T63" fmla="*/ 256 h 34"/>
                  <a:gd name="T64" fmla="*/ 168 w 37"/>
                  <a:gd name="T65" fmla="*/ 288 h 34"/>
                  <a:gd name="T66" fmla="*/ 184 w 37"/>
                  <a:gd name="T67" fmla="*/ 336 h 34"/>
                  <a:gd name="T68" fmla="*/ 268 w 37"/>
                  <a:gd name="T69" fmla="*/ 400 h 34"/>
                  <a:gd name="T70" fmla="*/ 324 w 37"/>
                  <a:gd name="T71" fmla="*/ 416 h 34"/>
                  <a:gd name="T72" fmla="*/ 373 w 37"/>
                  <a:gd name="T73" fmla="*/ 448 h 34"/>
                  <a:gd name="T74" fmla="*/ 440 w 37"/>
                  <a:gd name="T75" fmla="*/ 448 h 34"/>
                  <a:gd name="T76" fmla="*/ 476 w 37"/>
                  <a:gd name="T77" fmla="*/ 496 h 34"/>
                  <a:gd name="T78" fmla="*/ 525 w 37"/>
                  <a:gd name="T79" fmla="*/ 544 h 34"/>
                  <a:gd name="T80" fmla="*/ 543 w 37"/>
                  <a:gd name="T81" fmla="*/ 512 h 34"/>
                  <a:gd name="T82" fmla="*/ 525 w 37"/>
                  <a:gd name="T83" fmla="*/ 448 h 34"/>
                  <a:gd name="T84" fmla="*/ 476 w 37"/>
                  <a:gd name="T85" fmla="*/ 416 h 34"/>
                  <a:gd name="T86" fmla="*/ 424 w 37"/>
                  <a:gd name="T87" fmla="*/ 416 h 34"/>
                  <a:gd name="T88" fmla="*/ 357 w 37"/>
                  <a:gd name="T89" fmla="*/ 416 h 34"/>
                  <a:gd name="T90" fmla="*/ 373 w 37"/>
                  <a:gd name="T91" fmla="*/ 368 h 34"/>
                  <a:gd name="T92" fmla="*/ 357 w 37"/>
                  <a:gd name="T93" fmla="*/ 336 h 34"/>
                  <a:gd name="T94" fmla="*/ 324 w 37"/>
                  <a:gd name="T95" fmla="*/ 320 h 34"/>
                  <a:gd name="T96" fmla="*/ 300 w 37"/>
                  <a:gd name="T97" fmla="*/ 288 h 34"/>
                  <a:gd name="T98" fmla="*/ 300 w 37"/>
                  <a:gd name="T99" fmla="*/ 224 h 34"/>
                  <a:gd name="T100" fmla="*/ 251 w 37"/>
                  <a:gd name="T101" fmla="*/ 192 h 34"/>
                  <a:gd name="T102" fmla="*/ 268 w 37"/>
                  <a:gd name="T103" fmla="*/ 160 h 34"/>
                  <a:gd name="T104" fmla="*/ 300 w 37"/>
                  <a:gd name="T105" fmla="*/ 128 h 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
                  <a:gd name="T160" fmla="*/ 0 h 34"/>
                  <a:gd name="T161" fmla="*/ 37 w 37"/>
                  <a:gd name="T162" fmla="*/ 34 h 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 h="34">
                    <a:moveTo>
                      <a:pt x="18" y="8"/>
                    </a:moveTo>
                    <a:cubicBezTo>
                      <a:pt x="19" y="7"/>
                      <a:pt x="20" y="8"/>
                      <a:pt x="21" y="8"/>
                    </a:cubicBezTo>
                    <a:cubicBezTo>
                      <a:pt x="22" y="8"/>
                      <a:pt x="23" y="8"/>
                      <a:pt x="24" y="9"/>
                    </a:cubicBezTo>
                    <a:cubicBezTo>
                      <a:pt x="25" y="9"/>
                      <a:pt x="26" y="9"/>
                      <a:pt x="27" y="9"/>
                    </a:cubicBezTo>
                    <a:cubicBezTo>
                      <a:pt x="28" y="9"/>
                      <a:pt x="29" y="8"/>
                      <a:pt x="30" y="9"/>
                    </a:cubicBezTo>
                    <a:cubicBezTo>
                      <a:pt x="31" y="9"/>
                      <a:pt x="31" y="9"/>
                      <a:pt x="32" y="9"/>
                    </a:cubicBezTo>
                    <a:cubicBezTo>
                      <a:pt x="33" y="10"/>
                      <a:pt x="33" y="11"/>
                      <a:pt x="34" y="11"/>
                    </a:cubicBezTo>
                    <a:cubicBezTo>
                      <a:pt x="35" y="11"/>
                      <a:pt x="36" y="11"/>
                      <a:pt x="37" y="10"/>
                    </a:cubicBezTo>
                    <a:cubicBezTo>
                      <a:pt x="37" y="9"/>
                      <a:pt x="37" y="9"/>
                      <a:pt x="37" y="9"/>
                    </a:cubicBezTo>
                    <a:cubicBezTo>
                      <a:pt x="36" y="8"/>
                      <a:pt x="36" y="6"/>
                      <a:pt x="36" y="4"/>
                    </a:cubicBezTo>
                    <a:cubicBezTo>
                      <a:pt x="36" y="4"/>
                      <a:pt x="36" y="4"/>
                      <a:pt x="36" y="4"/>
                    </a:cubicBezTo>
                    <a:cubicBezTo>
                      <a:pt x="35" y="4"/>
                      <a:pt x="34" y="4"/>
                      <a:pt x="33" y="4"/>
                    </a:cubicBezTo>
                    <a:cubicBezTo>
                      <a:pt x="32" y="4"/>
                      <a:pt x="32" y="5"/>
                      <a:pt x="31" y="5"/>
                    </a:cubicBezTo>
                    <a:cubicBezTo>
                      <a:pt x="29" y="6"/>
                      <a:pt x="27" y="5"/>
                      <a:pt x="26" y="4"/>
                    </a:cubicBezTo>
                    <a:cubicBezTo>
                      <a:pt x="24" y="3"/>
                      <a:pt x="24" y="2"/>
                      <a:pt x="23" y="2"/>
                    </a:cubicBezTo>
                    <a:cubicBezTo>
                      <a:pt x="22" y="1"/>
                      <a:pt x="21" y="1"/>
                      <a:pt x="20" y="0"/>
                    </a:cubicBezTo>
                    <a:cubicBezTo>
                      <a:pt x="19" y="1"/>
                      <a:pt x="19" y="1"/>
                      <a:pt x="19" y="1"/>
                    </a:cubicBezTo>
                    <a:cubicBezTo>
                      <a:pt x="18" y="2"/>
                      <a:pt x="18" y="2"/>
                      <a:pt x="17" y="3"/>
                    </a:cubicBezTo>
                    <a:cubicBezTo>
                      <a:pt x="16" y="3"/>
                      <a:pt x="16" y="4"/>
                      <a:pt x="15" y="4"/>
                    </a:cubicBezTo>
                    <a:cubicBezTo>
                      <a:pt x="14" y="4"/>
                      <a:pt x="14" y="4"/>
                      <a:pt x="13" y="4"/>
                    </a:cubicBezTo>
                    <a:cubicBezTo>
                      <a:pt x="12" y="4"/>
                      <a:pt x="12" y="2"/>
                      <a:pt x="11" y="2"/>
                    </a:cubicBezTo>
                    <a:cubicBezTo>
                      <a:pt x="10" y="2"/>
                      <a:pt x="10" y="3"/>
                      <a:pt x="9" y="3"/>
                    </a:cubicBezTo>
                    <a:cubicBezTo>
                      <a:pt x="8" y="4"/>
                      <a:pt x="7" y="4"/>
                      <a:pt x="6" y="5"/>
                    </a:cubicBezTo>
                    <a:cubicBezTo>
                      <a:pt x="5" y="5"/>
                      <a:pt x="4" y="5"/>
                      <a:pt x="3" y="5"/>
                    </a:cubicBezTo>
                    <a:cubicBezTo>
                      <a:pt x="2" y="5"/>
                      <a:pt x="2" y="6"/>
                      <a:pt x="1" y="6"/>
                    </a:cubicBezTo>
                    <a:cubicBezTo>
                      <a:pt x="0" y="7"/>
                      <a:pt x="0" y="7"/>
                      <a:pt x="0" y="7"/>
                    </a:cubicBezTo>
                    <a:cubicBezTo>
                      <a:pt x="1" y="8"/>
                      <a:pt x="0" y="10"/>
                      <a:pt x="0" y="12"/>
                    </a:cubicBezTo>
                    <a:cubicBezTo>
                      <a:pt x="1" y="12"/>
                      <a:pt x="1" y="13"/>
                      <a:pt x="2" y="14"/>
                    </a:cubicBezTo>
                    <a:cubicBezTo>
                      <a:pt x="3" y="14"/>
                      <a:pt x="4" y="13"/>
                      <a:pt x="5" y="14"/>
                    </a:cubicBezTo>
                    <a:cubicBezTo>
                      <a:pt x="6" y="14"/>
                      <a:pt x="5" y="16"/>
                      <a:pt x="6" y="16"/>
                    </a:cubicBezTo>
                    <a:cubicBezTo>
                      <a:pt x="7" y="16"/>
                      <a:pt x="8" y="13"/>
                      <a:pt x="9" y="14"/>
                    </a:cubicBezTo>
                    <a:cubicBezTo>
                      <a:pt x="10" y="14"/>
                      <a:pt x="8" y="15"/>
                      <a:pt x="9" y="16"/>
                    </a:cubicBezTo>
                    <a:cubicBezTo>
                      <a:pt x="9" y="17"/>
                      <a:pt x="10" y="17"/>
                      <a:pt x="10" y="18"/>
                    </a:cubicBezTo>
                    <a:cubicBezTo>
                      <a:pt x="11" y="19"/>
                      <a:pt x="10" y="20"/>
                      <a:pt x="11" y="21"/>
                    </a:cubicBezTo>
                    <a:cubicBezTo>
                      <a:pt x="12" y="23"/>
                      <a:pt x="14" y="23"/>
                      <a:pt x="16" y="25"/>
                    </a:cubicBezTo>
                    <a:cubicBezTo>
                      <a:pt x="17" y="25"/>
                      <a:pt x="18" y="26"/>
                      <a:pt x="19" y="26"/>
                    </a:cubicBezTo>
                    <a:cubicBezTo>
                      <a:pt x="20" y="27"/>
                      <a:pt x="21" y="28"/>
                      <a:pt x="22" y="28"/>
                    </a:cubicBezTo>
                    <a:cubicBezTo>
                      <a:pt x="24" y="28"/>
                      <a:pt x="25" y="27"/>
                      <a:pt x="26" y="28"/>
                    </a:cubicBezTo>
                    <a:cubicBezTo>
                      <a:pt x="27" y="28"/>
                      <a:pt x="27" y="29"/>
                      <a:pt x="28" y="31"/>
                    </a:cubicBezTo>
                    <a:cubicBezTo>
                      <a:pt x="29" y="32"/>
                      <a:pt x="29" y="33"/>
                      <a:pt x="31" y="34"/>
                    </a:cubicBezTo>
                    <a:cubicBezTo>
                      <a:pt x="32" y="32"/>
                      <a:pt x="32" y="32"/>
                      <a:pt x="32" y="32"/>
                    </a:cubicBezTo>
                    <a:cubicBezTo>
                      <a:pt x="31" y="31"/>
                      <a:pt x="32" y="29"/>
                      <a:pt x="31" y="28"/>
                    </a:cubicBezTo>
                    <a:cubicBezTo>
                      <a:pt x="30" y="27"/>
                      <a:pt x="29" y="27"/>
                      <a:pt x="28" y="26"/>
                    </a:cubicBezTo>
                    <a:cubicBezTo>
                      <a:pt x="27" y="26"/>
                      <a:pt x="26" y="26"/>
                      <a:pt x="25" y="26"/>
                    </a:cubicBezTo>
                    <a:cubicBezTo>
                      <a:pt x="23" y="26"/>
                      <a:pt x="22" y="27"/>
                      <a:pt x="21" y="26"/>
                    </a:cubicBezTo>
                    <a:cubicBezTo>
                      <a:pt x="20" y="25"/>
                      <a:pt x="23" y="24"/>
                      <a:pt x="22" y="23"/>
                    </a:cubicBezTo>
                    <a:cubicBezTo>
                      <a:pt x="22" y="22"/>
                      <a:pt x="21" y="22"/>
                      <a:pt x="21" y="21"/>
                    </a:cubicBezTo>
                    <a:cubicBezTo>
                      <a:pt x="20" y="21"/>
                      <a:pt x="20" y="20"/>
                      <a:pt x="19" y="20"/>
                    </a:cubicBezTo>
                    <a:cubicBezTo>
                      <a:pt x="18" y="19"/>
                      <a:pt x="18" y="19"/>
                      <a:pt x="18" y="18"/>
                    </a:cubicBezTo>
                    <a:cubicBezTo>
                      <a:pt x="17" y="16"/>
                      <a:pt x="18" y="16"/>
                      <a:pt x="18" y="14"/>
                    </a:cubicBezTo>
                    <a:cubicBezTo>
                      <a:pt x="17" y="13"/>
                      <a:pt x="15" y="13"/>
                      <a:pt x="15" y="12"/>
                    </a:cubicBezTo>
                    <a:cubicBezTo>
                      <a:pt x="15" y="11"/>
                      <a:pt x="16" y="11"/>
                      <a:pt x="16" y="10"/>
                    </a:cubicBezTo>
                    <a:cubicBezTo>
                      <a:pt x="17" y="9"/>
                      <a:pt x="17" y="9"/>
                      <a:pt x="18"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33" name="Freeform 765"/>
              <p:cNvSpPr>
                <a:spLocks/>
              </p:cNvSpPr>
              <p:nvPr/>
            </p:nvSpPr>
            <p:spPr bwMode="auto">
              <a:xfrm>
                <a:off x="3477" y="1846"/>
                <a:ext cx="26" cy="18"/>
              </a:xfrm>
              <a:custGeom>
                <a:avLst/>
                <a:gdLst>
                  <a:gd name="T0" fmla="*/ 192 w 13"/>
                  <a:gd name="T1" fmla="*/ 0 h 9"/>
                  <a:gd name="T2" fmla="*/ 144 w 13"/>
                  <a:gd name="T3" fmla="*/ 16 h 9"/>
                  <a:gd name="T4" fmla="*/ 112 w 13"/>
                  <a:gd name="T5" fmla="*/ 48 h 9"/>
                  <a:gd name="T6" fmla="*/ 48 w 13"/>
                  <a:gd name="T7" fmla="*/ 48 h 9"/>
                  <a:gd name="T8" fmla="*/ 16 w 13"/>
                  <a:gd name="T9" fmla="*/ 64 h 9"/>
                  <a:gd name="T10" fmla="*/ 0 w 13"/>
                  <a:gd name="T11" fmla="*/ 112 h 9"/>
                  <a:gd name="T12" fmla="*/ 48 w 13"/>
                  <a:gd name="T13" fmla="*/ 144 h 9"/>
                  <a:gd name="T14" fmla="*/ 112 w 13"/>
                  <a:gd name="T15" fmla="*/ 128 h 9"/>
                  <a:gd name="T16" fmla="*/ 160 w 13"/>
                  <a:gd name="T17" fmla="*/ 96 h 9"/>
                  <a:gd name="T18" fmla="*/ 192 w 13"/>
                  <a:gd name="T19" fmla="*/ 48 h 9"/>
                  <a:gd name="T20" fmla="*/ 192 w 13"/>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9"/>
                  <a:gd name="T35" fmla="*/ 13 w 13"/>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9">
                    <a:moveTo>
                      <a:pt x="12" y="0"/>
                    </a:moveTo>
                    <a:cubicBezTo>
                      <a:pt x="11" y="0"/>
                      <a:pt x="10" y="1"/>
                      <a:pt x="9" y="1"/>
                    </a:cubicBezTo>
                    <a:cubicBezTo>
                      <a:pt x="8" y="1"/>
                      <a:pt x="8" y="3"/>
                      <a:pt x="7" y="3"/>
                    </a:cubicBezTo>
                    <a:cubicBezTo>
                      <a:pt x="5" y="3"/>
                      <a:pt x="4" y="3"/>
                      <a:pt x="3" y="3"/>
                    </a:cubicBezTo>
                    <a:cubicBezTo>
                      <a:pt x="2" y="3"/>
                      <a:pt x="1" y="3"/>
                      <a:pt x="1" y="4"/>
                    </a:cubicBezTo>
                    <a:cubicBezTo>
                      <a:pt x="0" y="5"/>
                      <a:pt x="0" y="6"/>
                      <a:pt x="0" y="7"/>
                    </a:cubicBezTo>
                    <a:cubicBezTo>
                      <a:pt x="0" y="8"/>
                      <a:pt x="2" y="8"/>
                      <a:pt x="3" y="9"/>
                    </a:cubicBezTo>
                    <a:cubicBezTo>
                      <a:pt x="5" y="9"/>
                      <a:pt x="6" y="8"/>
                      <a:pt x="7" y="8"/>
                    </a:cubicBezTo>
                    <a:cubicBezTo>
                      <a:pt x="8" y="7"/>
                      <a:pt x="9" y="7"/>
                      <a:pt x="10" y="6"/>
                    </a:cubicBezTo>
                    <a:cubicBezTo>
                      <a:pt x="11" y="5"/>
                      <a:pt x="12" y="5"/>
                      <a:pt x="12" y="3"/>
                    </a:cubicBezTo>
                    <a:cubicBezTo>
                      <a:pt x="13" y="2"/>
                      <a:pt x="13" y="1"/>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34" name="Freeform 766"/>
              <p:cNvSpPr>
                <a:spLocks/>
              </p:cNvSpPr>
              <p:nvPr/>
            </p:nvSpPr>
            <p:spPr bwMode="auto">
              <a:xfrm>
                <a:off x="3373" y="1712"/>
                <a:ext cx="276" cy="128"/>
              </a:xfrm>
              <a:custGeom>
                <a:avLst/>
                <a:gdLst>
                  <a:gd name="T0" fmla="*/ 1184 w 138"/>
                  <a:gd name="T1" fmla="*/ 288 h 64"/>
                  <a:gd name="T2" fmla="*/ 1056 w 138"/>
                  <a:gd name="T3" fmla="*/ 224 h 64"/>
                  <a:gd name="T4" fmla="*/ 896 w 138"/>
                  <a:gd name="T5" fmla="*/ 192 h 64"/>
                  <a:gd name="T6" fmla="*/ 720 w 138"/>
                  <a:gd name="T7" fmla="*/ 208 h 64"/>
                  <a:gd name="T8" fmla="*/ 592 w 138"/>
                  <a:gd name="T9" fmla="*/ 304 h 64"/>
                  <a:gd name="T10" fmla="*/ 416 w 138"/>
                  <a:gd name="T11" fmla="*/ 304 h 64"/>
                  <a:gd name="T12" fmla="*/ 384 w 138"/>
                  <a:gd name="T13" fmla="*/ 352 h 64"/>
                  <a:gd name="T14" fmla="*/ 336 w 138"/>
                  <a:gd name="T15" fmla="*/ 416 h 64"/>
                  <a:gd name="T16" fmla="*/ 128 w 138"/>
                  <a:gd name="T17" fmla="*/ 416 h 64"/>
                  <a:gd name="T18" fmla="*/ 64 w 138"/>
                  <a:gd name="T19" fmla="*/ 512 h 64"/>
                  <a:gd name="T20" fmla="*/ 128 w 138"/>
                  <a:gd name="T21" fmla="*/ 560 h 64"/>
                  <a:gd name="T22" fmla="*/ 144 w 138"/>
                  <a:gd name="T23" fmla="*/ 656 h 64"/>
                  <a:gd name="T24" fmla="*/ 16 w 138"/>
                  <a:gd name="T25" fmla="*/ 656 h 64"/>
                  <a:gd name="T26" fmla="*/ 128 w 138"/>
                  <a:gd name="T27" fmla="*/ 736 h 64"/>
                  <a:gd name="T28" fmla="*/ 192 w 138"/>
                  <a:gd name="T29" fmla="*/ 800 h 64"/>
                  <a:gd name="T30" fmla="*/ 240 w 138"/>
                  <a:gd name="T31" fmla="*/ 896 h 64"/>
                  <a:gd name="T32" fmla="*/ 368 w 138"/>
                  <a:gd name="T33" fmla="*/ 928 h 64"/>
                  <a:gd name="T34" fmla="*/ 496 w 138"/>
                  <a:gd name="T35" fmla="*/ 992 h 64"/>
                  <a:gd name="T36" fmla="*/ 640 w 138"/>
                  <a:gd name="T37" fmla="*/ 912 h 64"/>
                  <a:gd name="T38" fmla="*/ 800 w 138"/>
                  <a:gd name="T39" fmla="*/ 976 h 64"/>
                  <a:gd name="T40" fmla="*/ 960 w 138"/>
                  <a:gd name="T41" fmla="*/ 992 h 64"/>
                  <a:gd name="T42" fmla="*/ 1056 w 138"/>
                  <a:gd name="T43" fmla="*/ 928 h 64"/>
                  <a:gd name="T44" fmla="*/ 1200 w 138"/>
                  <a:gd name="T45" fmla="*/ 912 h 64"/>
                  <a:gd name="T46" fmla="*/ 1216 w 138"/>
                  <a:gd name="T47" fmla="*/ 1024 h 64"/>
                  <a:gd name="T48" fmla="*/ 1312 w 138"/>
                  <a:gd name="T49" fmla="*/ 960 h 64"/>
                  <a:gd name="T50" fmla="*/ 1360 w 138"/>
                  <a:gd name="T51" fmla="*/ 928 h 64"/>
                  <a:gd name="T52" fmla="*/ 1520 w 138"/>
                  <a:gd name="T53" fmla="*/ 912 h 64"/>
                  <a:gd name="T54" fmla="*/ 1696 w 138"/>
                  <a:gd name="T55" fmla="*/ 896 h 64"/>
                  <a:gd name="T56" fmla="*/ 1808 w 138"/>
                  <a:gd name="T57" fmla="*/ 880 h 64"/>
                  <a:gd name="T58" fmla="*/ 1968 w 138"/>
                  <a:gd name="T59" fmla="*/ 832 h 64"/>
                  <a:gd name="T60" fmla="*/ 2032 w 138"/>
                  <a:gd name="T61" fmla="*/ 832 h 64"/>
                  <a:gd name="T62" fmla="*/ 2144 w 138"/>
                  <a:gd name="T63" fmla="*/ 832 h 64"/>
                  <a:gd name="T64" fmla="*/ 2208 w 138"/>
                  <a:gd name="T65" fmla="*/ 832 h 64"/>
                  <a:gd name="T66" fmla="*/ 2128 w 138"/>
                  <a:gd name="T67" fmla="*/ 736 h 64"/>
                  <a:gd name="T68" fmla="*/ 2128 w 138"/>
                  <a:gd name="T69" fmla="*/ 640 h 64"/>
                  <a:gd name="T70" fmla="*/ 2128 w 138"/>
                  <a:gd name="T71" fmla="*/ 528 h 64"/>
                  <a:gd name="T72" fmla="*/ 2128 w 138"/>
                  <a:gd name="T73" fmla="*/ 384 h 64"/>
                  <a:gd name="T74" fmla="*/ 2128 w 138"/>
                  <a:gd name="T75" fmla="*/ 224 h 64"/>
                  <a:gd name="T76" fmla="*/ 1984 w 138"/>
                  <a:gd name="T77" fmla="*/ 128 h 64"/>
                  <a:gd name="T78" fmla="*/ 1760 w 138"/>
                  <a:gd name="T79" fmla="*/ 16 h 64"/>
                  <a:gd name="T80" fmla="*/ 1584 w 138"/>
                  <a:gd name="T81" fmla="*/ 32 h 64"/>
                  <a:gd name="T82" fmla="*/ 1648 w 138"/>
                  <a:gd name="T83" fmla="*/ 80 h 64"/>
                  <a:gd name="T84" fmla="*/ 1712 w 138"/>
                  <a:gd name="T85" fmla="*/ 224 h 64"/>
                  <a:gd name="T86" fmla="*/ 1600 w 138"/>
                  <a:gd name="T87" fmla="*/ 304 h 64"/>
                  <a:gd name="T88" fmla="*/ 1456 w 138"/>
                  <a:gd name="T89" fmla="*/ 304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8"/>
                  <a:gd name="T136" fmla="*/ 0 h 64"/>
                  <a:gd name="T137" fmla="*/ 138 w 138"/>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8" h="64">
                    <a:moveTo>
                      <a:pt x="82" y="18"/>
                    </a:moveTo>
                    <a:cubicBezTo>
                      <a:pt x="80" y="18"/>
                      <a:pt x="78" y="18"/>
                      <a:pt x="78" y="18"/>
                    </a:cubicBezTo>
                    <a:cubicBezTo>
                      <a:pt x="77" y="18"/>
                      <a:pt x="76" y="19"/>
                      <a:pt x="74" y="18"/>
                    </a:cubicBezTo>
                    <a:cubicBezTo>
                      <a:pt x="73" y="18"/>
                      <a:pt x="73" y="17"/>
                      <a:pt x="72" y="16"/>
                    </a:cubicBezTo>
                    <a:cubicBezTo>
                      <a:pt x="72" y="16"/>
                      <a:pt x="72" y="15"/>
                      <a:pt x="71" y="14"/>
                    </a:cubicBezTo>
                    <a:cubicBezTo>
                      <a:pt x="70" y="13"/>
                      <a:pt x="68" y="15"/>
                      <a:pt x="66" y="14"/>
                    </a:cubicBezTo>
                    <a:cubicBezTo>
                      <a:pt x="65" y="13"/>
                      <a:pt x="65" y="13"/>
                      <a:pt x="64" y="12"/>
                    </a:cubicBezTo>
                    <a:cubicBezTo>
                      <a:pt x="62" y="12"/>
                      <a:pt x="61" y="12"/>
                      <a:pt x="60" y="12"/>
                    </a:cubicBezTo>
                    <a:cubicBezTo>
                      <a:pt x="59" y="12"/>
                      <a:pt x="58" y="12"/>
                      <a:pt x="56" y="12"/>
                    </a:cubicBezTo>
                    <a:cubicBezTo>
                      <a:pt x="55" y="12"/>
                      <a:pt x="54" y="12"/>
                      <a:pt x="53" y="12"/>
                    </a:cubicBezTo>
                    <a:cubicBezTo>
                      <a:pt x="51" y="12"/>
                      <a:pt x="50" y="12"/>
                      <a:pt x="48" y="13"/>
                    </a:cubicBezTo>
                    <a:cubicBezTo>
                      <a:pt x="47" y="13"/>
                      <a:pt x="46" y="13"/>
                      <a:pt x="45" y="13"/>
                    </a:cubicBezTo>
                    <a:cubicBezTo>
                      <a:pt x="43" y="14"/>
                      <a:pt x="43" y="14"/>
                      <a:pt x="41" y="15"/>
                    </a:cubicBezTo>
                    <a:cubicBezTo>
                      <a:pt x="40" y="16"/>
                      <a:pt x="39" y="16"/>
                      <a:pt x="38" y="17"/>
                    </a:cubicBezTo>
                    <a:cubicBezTo>
                      <a:pt x="37" y="18"/>
                      <a:pt x="38" y="19"/>
                      <a:pt x="37" y="19"/>
                    </a:cubicBezTo>
                    <a:cubicBezTo>
                      <a:pt x="36" y="20"/>
                      <a:pt x="35" y="19"/>
                      <a:pt x="34" y="19"/>
                    </a:cubicBezTo>
                    <a:cubicBezTo>
                      <a:pt x="32" y="19"/>
                      <a:pt x="31" y="19"/>
                      <a:pt x="30" y="19"/>
                    </a:cubicBezTo>
                    <a:cubicBezTo>
                      <a:pt x="28" y="19"/>
                      <a:pt x="28" y="19"/>
                      <a:pt x="26" y="19"/>
                    </a:cubicBezTo>
                    <a:cubicBezTo>
                      <a:pt x="25" y="18"/>
                      <a:pt x="25" y="18"/>
                      <a:pt x="24" y="18"/>
                    </a:cubicBezTo>
                    <a:cubicBezTo>
                      <a:pt x="24" y="19"/>
                      <a:pt x="24" y="20"/>
                      <a:pt x="23" y="20"/>
                    </a:cubicBezTo>
                    <a:cubicBezTo>
                      <a:pt x="24" y="22"/>
                      <a:pt x="24" y="22"/>
                      <a:pt x="24" y="22"/>
                    </a:cubicBezTo>
                    <a:cubicBezTo>
                      <a:pt x="25" y="21"/>
                      <a:pt x="26" y="22"/>
                      <a:pt x="26" y="23"/>
                    </a:cubicBezTo>
                    <a:cubicBezTo>
                      <a:pt x="26" y="24"/>
                      <a:pt x="24" y="24"/>
                      <a:pt x="23" y="25"/>
                    </a:cubicBezTo>
                    <a:cubicBezTo>
                      <a:pt x="21" y="26"/>
                      <a:pt x="21" y="26"/>
                      <a:pt x="21" y="26"/>
                    </a:cubicBezTo>
                    <a:cubicBezTo>
                      <a:pt x="19" y="26"/>
                      <a:pt x="18" y="26"/>
                      <a:pt x="16" y="26"/>
                    </a:cubicBezTo>
                    <a:cubicBezTo>
                      <a:pt x="14" y="26"/>
                      <a:pt x="13" y="25"/>
                      <a:pt x="12" y="26"/>
                    </a:cubicBezTo>
                    <a:cubicBezTo>
                      <a:pt x="10" y="26"/>
                      <a:pt x="9" y="25"/>
                      <a:pt x="8" y="26"/>
                    </a:cubicBezTo>
                    <a:cubicBezTo>
                      <a:pt x="6" y="26"/>
                      <a:pt x="5" y="26"/>
                      <a:pt x="5" y="27"/>
                    </a:cubicBezTo>
                    <a:cubicBezTo>
                      <a:pt x="4" y="28"/>
                      <a:pt x="5" y="29"/>
                      <a:pt x="5" y="30"/>
                    </a:cubicBezTo>
                    <a:cubicBezTo>
                      <a:pt x="4" y="31"/>
                      <a:pt x="4" y="32"/>
                      <a:pt x="4" y="32"/>
                    </a:cubicBezTo>
                    <a:cubicBezTo>
                      <a:pt x="4" y="33"/>
                      <a:pt x="4" y="33"/>
                      <a:pt x="4" y="33"/>
                    </a:cubicBezTo>
                    <a:cubicBezTo>
                      <a:pt x="4" y="34"/>
                      <a:pt x="5" y="34"/>
                      <a:pt x="5" y="34"/>
                    </a:cubicBezTo>
                    <a:cubicBezTo>
                      <a:pt x="6" y="35"/>
                      <a:pt x="7" y="35"/>
                      <a:pt x="8" y="35"/>
                    </a:cubicBezTo>
                    <a:cubicBezTo>
                      <a:pt x="8" y="35"/>
                      <a:pt x="9" y="35"/>
                      <a:pt x="10" y="35"/>
                    </a:cubicBezTo>
                    <a:cubicBezTo>
                      <a:pt x="10" y="36"/>
                      <a:pt x="11" y="37"/>
                      <a:pt x="10" y="38"/>
                    </a:cubicBezTo>
                    <a:cubicBezTo>
                      <a:pt x="10" y="40"/>
                      <a:pt x="10" y="40"/>
                      <a:pt x="9" y="41"/>
                    </a:cubicBezTo>
                    <a:cubicBezTo>
                      <a:pt x="8" y="42"/>
                      <a:pt x="7" y="42"/>
                      <a:pt x="6" y="42"/>
                    </a:cubicBezTo>
                    <a:cubicBezTo>
                      <a:pt x="5" y="42"/>
                      <a:pt x="5" y="42"/>
                      <a:pt x="4" y="41"/>
                    </a:cubicBezTo>
                    <a:cubicBezTo>
                      <a:pt x="3" y="41"/>
                      <a:pt x="2" y="40"/>
                      <a:pt x="1" y="41"/>
                    </a:cubicBezTo>
                    <a:cubicBezTo>
                      <a:pt x="0" y="42"/>
                      <a:pt x="1" y="43"/>
                      <a:pt x="2" y="44"/>
                    </a:cubicBezTo>
                    <a:cubicBezTo>
                      <a:pt x="3" y="45"/>
                      <a:pt x="3" y="45"/>
                      <a:pt x="4" y="45"/>
                    </a:cubicBezTo>
                    <a:cubicBezTo>
                      <a:pt x="5" y="46"/>
                      <a:pt x="6" y="46"/>
                      <a:pt x="8" y="46"/>
                    </a:cubicBezTo>
                    <a:cubicBezTo>
                      <a:pt x="9" y="46"/>
                      <a:pt x="9" y="46"/>
                      <a:pt x="10" y="46"/>
                    </a:cubicBezTo>
                    <a:cubicBezTo>
                      <a:pt x="11" y="47"/>
                      <a:pt x="11" y="47"/>
                      <a:pt x="12" y="47"/>
                    </a:cubicBezTo>
                    <a:cubicBezTo>
                      <a:pt x="12" y="48"/>
                      <a:pt x="11" y="50"/>
                      <a:pt x="12" y="50"/>
                    </a:cubicBezTo>
                    <a:cubicBezTo>
                      <a:pt x="13" y="51"/>
                      <a:pt x="14" y="51"/>
                      <a:pt x="15" y="52"/>
                    </a:cubicBezTo>
                    <a:cubicBezTo>
                      <a:pt x="15" y="53"/>
                      <a:pt x="14" y="53"/>
                      <a:pt x="14" y="54"/>
                    </a:cubicBezTo>
                    <a:cubicBezTo>
                      <a:pt x="14" y="55"/>
                      <a:pt x="14" y="56"/>
                      <a:pt x="15" y="56"/>
                    </a:cubicBezTo>
                    <a:cubicBezTo>
                      <a:pt x="16" y="57"/>
                      <a:pt x="17" y="58"/>
                      <a:pt x="18" y="58"/>
                    </a:cubicBezTo>
                    <a:cubicBezTo>
                      <a:pt x="19" y="58"/>
                      <a:pt x="19" y="57"/>
                      <a:pt x="20" y="57"/>
                    </a:cubicBezTo>
                    <a:cubicBezTo>
                      <a:pt x="21" y="57"/>
                      <a:pt x="22" y="57"/>
                      <a:pt x="23" y="58"/>
                    </a:cubicBezTo>
                    <a:cubicBezTo>
                      <a:pt x="24" y="58"/>
                      <a:pt x="25" y="58"/>
                      <a:pt x="26" y="59"/>
                    </a:cubicBezTo>
                    <a:cubicBezTo>
                      <a:pt x="26" y="60"/>
                      <a:pt x="26" y="61"/>
                      <a:pt x="27" y="62"/>
                    </a:cubicBezTo>
                    <a:cubicBezTo>
                      <a:pt x="28" y="63"/>
                      <a:pt x="29" y="62"/>
                      <a:pt x="31" y="62"/>
                    </a:cubicBezTo>
                    <a:cubicBezTo>
                      <a:pt x="33" y="62"/>
                      <a:pt x="34" y="62"/>
                      <a:pt x="36" y="62"/>
                    </a:cubicBezTo>
                    <a:cubicBezTo>
                      <a:pt x="38" y="59"/>
                      <a:pt x="38" y="59"/>
                      <a:pt x="38" y="59"/>
                    </a:cubicBezTo>
                    <a:cubicBezTo>
                      <a:pt x="38" y="58"/>
                      <a:pt x="39" y="58"/>
                      <a:pt x="40" y="57"/>
                    </a:cubicBezTo>
                    <a:cubicBezTo>
                      <a:pt x="41" y="57"/>
                      <a:pt x="42" y="57"/>
                      <a:pt x="44" y="57"/>
                    </a:cubicBezTo>
                    <a:cubicBezTo>
                      <a:pt x="45" y="57"/>
                      <a:pt x="45" y="58"/>
                      <a:pt x="47" y="59"/>
                    </a:cubicBezTo>
                    <a:cubicBezTo>
                      <a:pt x="48" y="60"/>
                      <a:pt x="49" y="60"/>
                      <a:pt x="50" y="61"/>
                    </a:cubicBezTo>
                    <a:cubicBezTo>
                      <a:pt x="51" y="61"/>
                      <a:pt x="52" y="62"/>
                      <a:pt x="53" y="63"/>
                    </a:cubicBezTo>
                    <a:cubicBezTo>
                      <a:pt x="54" y="63"/>
                      <a:pt x="55" y="63"/>
                      <a:pt x="57" y="62"/>
                    </a:cubicBezTo>
                    <a:cubicBezTo>
                      <a:pt x="58" y="62"/>
                      <a:pt x="59" y="63"/>
                      <a:pt x="60" y="62"/>
                    </a:cubicBezTo>
                    <a:cubicBezTo>
                      <a:pt x="61" y="62"/>
                      <a:pt x="62" y="61"/>
                      <a:pt x="62" y="61"/>
                    </a:cubicBezTo>
                    <a:cubicBezTo>
                      <a:pt x="63" y="60"/>
                      <a:pt x="64" y="59"/>
                      <a:pt x="64" y="59"/>
                    </a:cubicBezTo>
                    <a:cubicBezTo>
                      <a:pt x="65" y="58"/>
                      <a:pt x="66" y="58"/>
                      <a:pt x="66" y="58"/>
                    </a:cubicBezTo>
                    <a:cubicBezTo>
                      <a:pt x="67" y="58"/>
                      <a:pt x="68" y="58"/>
                      <a:pt x="69" y="58"/>
                    </a:cubicBezTo>
                    <a:cubicBezTo>
                      <a:pt x="70" y="58"/>
                      <a:pt x="71" y="59"/>
                      <a:pt x="72" y="59"/>
                    </a:cubicBezTo>
                    <a:cubicBezTo>
                      <a:pt x="74" y="59"/>
                      <a:pt x="74" y="58"/>
                      <a:pt x="75" y="57"/>
                    </a:cubicBezTo>
                    <a:cubicBezTo>
                      <a:pt x="76" y="57"/>
                      <a:pt x="77" y="57"/>
                      <a:pt x="78" y="57"/>
                    </a:cubicBezTo>
                    <a:cubicBezTo>
                      <a:pt x="76" y="61"/>
                      <a:pt x="76" y="61"/>
                      <a:pt x="76" y="61"/>
                    </a:cubicBezTo>
                    <a:cubicBezTo>
                      <a:pt x="76" y="62"/>
                      <a:pt x="76" y="63"/>
                      <a:pt x="76" y="64"/>
                    </a:cubicBezTo>
                    <a:cubicBezTo>
                      <a:pt x="76" y="64"/>
                      <a:pt x="76" y="64"/>
                      <a:pt x="76" y="64"/>
                    </a:cubicBezTo>
                    <a:cubicBezTo>
                      <a:pt x="77" y="64"/>
                      <a:pt x="77" y="64"/>
                      <a:pt x="78" y="63"/>
                    </a:cubicBezTo>
                    <a:cubicBezTo>
                      <a:pt x="80" y="63"/>
                      <a:pt x="81" y="62"/>
                      <a:pt x="82" y="60"/>
                    </a:cubicBezTo>
                    <a:cubicBezTo>
                      <a:pt x="82" y="60"/>
                      <a:pt x="82" y="59"/>
                      <a:pt x="82" y="59"/>
                    </a:cubicBezTo>
                    <a:cubicBezTo>
                      <a:pt x="82" y="58"/>
                      <a:pt x="81" y="56"/>
                      <a:pt x="82" y="56"/>
                    </a:cubicBezTo>
                    <a:cubicBezTo>
                      <a:pt x="83" y="55"/>
                      <a:pt x="84" y="57"/>
                      <a:pt x="85" y="58"/>
                    </a:cubicBezTo>
                    <a:cubicBezTo>
                      <a:pt x="86" y="58"/>
                      <a:pt x="87" y="58"/>
                      <a:pt x="88" y="58"/>
                    </a:cubicBezTo>
                    <a:cubicBezTo>
                      <a:pt x="90" y="58"/>
                      <a:pt x="91" y="56"/>
                      <a:pt x="93" y="56"/>
                    </a:cubicBezTo>
                    <a:cubicBezTo>
                      <a:pt x="94" y="56"/>
                      <a:pt x="94" y="57"/>
                      <a:pt x="95" y="57"/>
                    </a:cubicBezTo>
                    <a:cubicBezTo>
                      <a:pt x="97" y="57"/>
                      <a:pt x="98" y="57"/>
                      <a:pt x="99" y="57"/>
                    </a:cubicBezTo>
                    <a:cubicBezTo>
                      <a:pt x="101" y="58"/>
                      <a:pt x="102" y="58"/>
                      <a:pt x="103" y="58"/>
                    </a:cubicBezTo>
                    <a:cubicBezTo>
                      <a:pt x="104" y="57"/>
                      <a:pt x="105" y="57"/>
                      <a:pt x="106" y="56"/>
                    </a:cubicBezTo>
                    <a:cubicBezTo>
                      <a:pt x="107" y="56"/>
                      <a:pt x="107" y="56"/>
                      <a:pt x="108" y="55"/>
                    </a:cubicBezTo>
                    <a:cubicBezTo>
                      <a:pt x="109" y="55"/>
                      <a:pt x="109" y="54"/>
                      <a:pt x="109" y="54"/>
                    </a:cubicBezTo>
                    <a:cubicBezTo>
                      <a:pt x="111" y="53"/>
                      <a:pt x="111" y="55"/>
                      <a:pt x="113" y="55"/>
                    </a:cubicBezTo>
                    <a:cubicBezTo>
                      <a:pt x="115" y="55"/>
                      <a:pt x="116" y="55"/>
                      <a:pt x="117" y="54"/>
                    </a:cubicBezTo>
                    <a:cubicBezTo>
                      <a:pt x="118" y="54"/>
                      <a:pt x="119" y="53"/>
                      <a:pt x="120" y="52"/>
                    </a:cubicBezTo>
                    <a:cubicBezTo>
                      <a:pt x="121" y="52"/>
                      <a:pt x="123" y="51"/>
                      <a:pt x="123" y="52"/>
                    </a:cubicBezTo>
                    <a:cubicBezTo>
                      <a:pt x="123" y="53"/>
                      <a:pt x="123" y="53"/>
                      <a:pt x="123" y="54"/>
                    </a:cubicBezTo>
                    <a:cubicBezTo>
                      <a:pt x="124" y="53"/>
                      <a:pt x="124" y="53"/>
                      <a:pt x="124" y="53"/>
                    </a:cubicBezTo>
                    <a:cubicBezTo>
                      <a:pt x="125" y="53"/>
                      <a:pt x="126" y="52"/>
                      <a:pt x="127" y="52"/>
                    </a:cubicBezTo>
                    <a:cubicBezTo>
                      <a:pt x="128" y="53"/>
                      <a:pt x="129" y="54"/>
                      <a:pt x="130" y="54"/>
                    </a:cubicBezTo>
                    <a:cubicBezTo>
                      <a:pt x="131" y="54"/>
                      <a:pt x="131" y="55"/>
                      <a:pt x="132" y="54"/>
                    </a:cubicBezTo>
                    <a:cubicBezTo>
                      <a:pt x="133" y="54"/>
                      <a:pt x="133" y="52"/>
                      <a:pt x="134" y="52"/>
                    </a:cubicBezTo>
                    <a:cubicBezTo>
                      <a:pt x="135" y="52"/>
                      <a:pt x="135" y="54"/>
                      <a:pt x="136" y="54"/>
                    </a:cubicBezTo>
                    <a:cubicBezTo>
                      <a:pt x="136" y="55"/>
                      <a:pt x="137" y="54"/>
                      <a:pt x="138" y="54"/>
                    </a:cubicBezTo>
                    <a:cubicBezTo>
                      <a:pt x="138" y="53"/>
                      <a:pt x="138" y="53"/>
                      <a:pt x="138" y="52"/>
                    </a:cubicBezTo>
                    <a:cubicBezTo>
                      <a:pt x="137" y="51"/>
                      <a:pt x="137" y="51"/>
                      <a:pt x="136" y="50"/>
                    </a:cubicBezTo>
                    <a:cubicBezTo>
                      <a:pt x="135" y="50"/>
                      <a:pt x="135" y="49"/>
                      <a:pt x="135" y="48"/>
                    </a:cubicBezTo>
                    <a:cubicBezTo>
                      <a:pt x="134" y="48"/>
                      <a:pt x="133" y="47"/>
                      <a:pt x="133" y="46"/>
                    </a:cubicBezTo>
                    <a:cubicBezTo>
                      <a:pt x="134" y="45"/>
                      <a:pt x="136" y="45"/>
                      <a:pt x="136" y="44"/>
                    </a:cubicBezTo>
                    <a:cubicBezTo>
                      <a:pt x="135" y="43"/>
                      <a:pt x="134" y="44"/>
                      <a:pt x="133" y="43"/>
                    </a:cubicBezTo>
                    <a:cubicBezTo>
                      <a:pt x="132" y="42"/>
                      <a:pt x="133" y="41"/>
                      <a:pt x="133" y="40"/>
                    </a:cubicBezTo>
                    <a:cubicBezTo>
                      <a:pt x="132" y="39"/>
                      <a:pt x="132" y="38"/>
                      <a:pt x="131" y="37"/>
                    </a:cubicBezTo>
                    <a:cubicBezTo>
                      <a:pt x="131" y="36"/>
                      <a:pt x="131" y="36"/>
                      <a:pt x="131" y="35"/>
                    </a:cubicBezTo>
                    <a:cubicBezTo>
                      <a:pt x="131" y="34"/>
                      <a:pt x="133" y="34"/>
                      <a:pt x="133" y="33"/>
                    </a:cubicBezTo>
                    <a:cubicBezTo>
                      <a:pt x="134" y="33"/>
                      <a:pt x="134" y="33"/>
                      <a:pt x="134" y="32"/>
                    </a:cubicBezTo>
                    <a:cubicBezTo>
                      <a:pt x="134" y="31"/>
                      <a:pt x="134" y="30"/>
                      <a:pt x="134" y="29"/>
                    </a:cubicBezTo>
                    <a:cubicBezTo>
                      <a:pt x="134" y="27"/>
                      <a:pt x="133" y="26"/>
                      <a:pt x="133" y="24"/>
                    </a:cubicBezTo>
                    <a:cubicBezTo>
                      <a:pt x="133" y="23"/>
                      <a:pt x="133" y="22"/>
                      <a:pt x="133" y="20"/>
                    </a:cubicBezTo>
                    <a:cubicBezTo>
                      <a:pt x="132" y="19"/>
                      <a:pt x="131" y="19"/>
                      <a:pt x="131" y="17"/>
                    </a:cubicBezTo>
                    <a:cubicBezTo>
                      <a:pt x="131" y="16"/>
                      <a:pt x="132" y="16"/>
                      <a:pt x="133" y="14"/>
                    </a:cubicBezTo>
                    <a:cubicBezTo>
                      <a:pt x="133" y="14"/>
                      <a:pt x="133" y="14"/>
                      <a:pt x="133" y="14"/>
                    </a:cubicBezTo>
                    <a:cubicBezTo>
                      <a:pt x="132" y="13"/>
                      <a:pt x="132" y="12"/>
                      <a:pt x="132" y="12"/>
                    </a:cubicBezTo>
                    <a:cubicBezTo>
                      <a:pt x="129" y="9"/>
                      <a:pt x="127" y="8"/>
                      <a:pt x="124" y="8"/>
                    </a:cubicBezTo>
                    <a:cubicBezTo>
                      <a:pt x="121" y="8"/>
                      <a:pt x="120" y="10"/>
                      <a:pt x="117" y="9"/>
                    </a:cubicBezTo>
                    <a:cubicBezTo>
                      <a:pt x="115" y="8"/>
                      <a:pt x="115" y="6"/>
                      <a:pt x="113" y="4"/>
                    </a:cubicBezTo>
                    <a:cubicBezTo>
                      <a:pt x="112" y="3"/>
                      <a:pt x="111" y="2"/>
                      <a:pt x="110" y="1"/>
                    </a:cubicBezTo>
                    <a:cubicBezTo>
                      <a:pt x="108" y="0"/>
                      <a:pt x="106" y="1"/>
                      <a:pt x="105" y="1"/>
                    </a:cubicBezTo>
                    <a:cubicBezTo>
                      <a:pt x="103" y="1"/>
                      <a:pt x="103" y="0"/>
                      <a:pt x="101" y="1"/>
                    </a:cubicBezTo>
                    <a:cubicBezTo>
                      <a:pt x="100" y="1"/>
                      <a:pt x="100" y="2"/>
                      <a:pt x="99" y="2"/>
                    </a:cubicBezTo>
                    <a:cubicBezTo>
                      <a:pt x="98" y="2"/>
                      <a:pt x="98" y="2"/>
                      <a:pt x="98" y="2"/>
                    </a:cubicBezTo>
                    <a:cubicBezTo>
                      <a:pt x="99" y="2"/>
                      <a:pt x="99" y="3"/>
                      <a:pt x="99" y="3"/>
                    </a:cubicBezTo>
                    <a:cubicBezTo>
                      <a:pt x="101" y="3"/>
                      <a:pt x="103" y="5"/>
                      <a:pt x="103" y="5"/>
                    </a:cubicBezTo>
                    <a:cubicBezTo>
                      <a:pt x="105" y="6"/>
                      <a:pt x="105" y="6"/>
                      <a:pt x="106" y="8"/>
                    </a:cubicBezTo>
                    <a:cubicBezTo>
                      <a:pt x="106" y="9"/>
                      <a:pt x="106" y="10"/>
                      <a:pt x="107" y="11"/>
                    </a:cubicBezTo>
                    <a:cubicBezTo>
                      <a:pt x="107" y="12"/>
                      <a:pt x="108" y="13"/>
                      <a:pt x="107" y="14"/>
                    </a:cubicBezTo>
                    <a:cubicBezTo>
                      <a:pt x="107" y="15"/>
                      <a:pt x="107" y="16"/>
                      <a:pt x="106" y="16"/>
                    </a:cubicBezTo>
                    <a:cubicBezTo>
                      <a:pt x="105" y="17"/>
                      <a:pt x="104" y="17"/>
                      <a:pt x="102" y="18"/>
                    </a:cubicBezTo>
                    <a:cubicBezTo>
                      <a:pt x="101" y="18"/>
                      <a:pt x="101" y="19"/>
                      <a:pt x="100" y="19"/>
                    </a:cubicBezTo>
                    <a:cubicBezTo>
                      <a:pt x="99" y="20"/>
                      <a:pt x="98" y="20"/>
                      <a:pt x="97" y="20"/>
                    </a:cubicBezTo>
                    <a:cubicBezTo>
                      <a:pt x="95" y="20"/>
                      <a:pt x="94" y="19"/>
                      <a:pt x="93" y="19"/>
                    </a:cubicBezTo>
                    <a:cubicBezTo>
                      <a:pt x="92" y="19"/>
                      <a:pt x="92" y="19"/>
                      <a:pt x="91" y="19"/>
                    </a:cubicBezTo>
                    <a:cubicBezTo>
                      <a:pt x="90" y="19"/>
                      <a:pt x="89" y="20"/>
                      <a:pt x="88" y="20"/>
                    </a:cubicBezTo>
                    <a:cubicBezTo>
                      <a:pt x="85" y="20"/>
                      <a:pt x="84" y="19"/>
                      <a:pt x="82"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35" name="Freeform 767"/>
              <p:cNvSpPr>
                <a:spLocks/>
              </p:cNvSpPr>
              <p:nvPr/>
            </p:nvSpPr>
            <p:spPr bwMode="auto">
              <a:xfrm>
                <a:off x="3649" y="1820"/>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36" name="Freeform 768"/>
              <p:cNvSpPr>
                <a:spLocks/>
              </p:cNvSpPr>
              <p:nvPr/>
            </p:nvSpPr>
            <p:spPr bwMode="auto">
              <a:xfrm>
                <a:off x="3655" y="1528"/>
                <a:ext cx="542" cy="218"/>
              </a:xfrm>
              <a:custGeom>
                <a:avLst/>
                <a:gdLst>
                  <a:gd name="T0" fmla="*/ 2369 w 270"/>
                  <a:gd name="T1" fmla="*/ 1568 h 109"/>
                  <a:gd name="T2" fmla="*/ 2580 w 270"/>
                  <a:gd name="T3" fmla="*/ 1744 h 109"/>
                  <a:gd name="T4" fmla="*/ 2857 w 270"/>
                  <a:gd name="T5" fmla="*/ 1632 h 109"/>
                  <a:gd name="T6" fmla="*/ 3132 w 270"/>
                  <a:gd name="T7" fmla="*/ 1488 h 109"/>
                  <a:gd name="T8" fmla="*/ 3477 w 270"/>
                  <a:gd name="T9" fmla="*/ 1520 h 109"/>
                  <a:gd name="T10" fmla="*/ 3816 w 270"/>
                  <a:gd name="T11" fmla="*/ 1568 h 109"/>
                  <a:gd name="T12" fmla="*/ 3736 w 270"/>
                  <a:gd name="T13" fmla="*/ 1328 h 109"/>
                  <a:gd name="T14" fmla="*/ 3836 w 270"/>
                  <a:gd name="T15" fmla="*/ 1232 h 109"/>
                  <a:gd name="T16" fmla="*/ 3900 w 270"/>
                  <a:gd name="T17" fmla="*/ 1056 h 109"/>
                  <a:gd name="T18" fmla="*/ 4111 w 270"/>
                  <a:gd name="T19" fmla="*/ 1024 h 109"/>
                  <a:gd name="T20" fmla="*/ 4127 w 270"/>
                  <a:gd name="T21" fmla="*/ 848 h 109"/>
                  <a:gd name="T22" fmla="*/ 4320 w 270"/>
                  <a:gd name="T23" fmla="*/ 672 h 109"/>
                  <a:gd name="T24" fmla="*/ 4111 w 270"/>
                  <a:gd name="T25" fmla="*/ 592 h 109"/>
                  <a:gd name="T26" fmla="*/ 3884 w 270"/>
                  <a:gd name="T27" fmla="*/ 544 h 109"/>
                  <a:gd name="T28" fmla="*/ 3607 w 270"/>
                  <a:gd name="T29" fmla="*/ 544 h 109"/>
                  <a:gd name="T30" fmla="*/ 3429 w 270"/>
                  <a:gd name="T31" fmla="*/ 608 h 109"/>
                  <a:gd name="T32" fmla="*/ 3180 w 270"/>
                  <a:gd name="T33" fmla="*/ 544 h 109"/>
                  <a:gd name="T34" fmla="*/ 2969 w 270"/>
                  <a:gd name="T35" fmla="*/ 336 h 109"/>
                  <a:gd name="T36" fmla="*/ 2644 w 270"/>
                  <a:gd name="T37" fmla="*/ 144 h 109"/>
                  <a:gd name="T38" fmla="*/ 2385 w 270"/>
                  <a:gd name="T39" fmla="*/ 176 h 109"/>
                  <a:gd name="T40" fmla="*/ 2160 w 270"/>
                  <a:gd name="T41" fmla="*/ 64 h 109"/>
                  <a:gd name="T42" fmla="*/ 1951 w 270"/>
                  <a:gd name="T43" fmla="*/ 32 h 109"/>
                  <a:gd name="T44" fmla="*/ 1756 w 270"/>
                  <a:gd name="T45" fmla="*/ 96 h 109"/>
                  <a:gd name="T46" fmla="*/ 1496 w 270"/>
                  <a:gd name="T47" fmla="*/ 176 h 109"/>
                  <a:gd name="T48" fmla="*/ 1399 w 270"/>
                  <a:gd name="T49" fmla="*/ 256 h 109"/>
                  <a:gd name="T50" fmla="*/ 1317 w 270"/>
                  <a:gd name="T51" fmla="*/ 384 h 109"/>
                  <a:gd name="T52" fmla="*/ 1285 w 270"/>
                  <a:gd name="T53" fmla="*/ 528 h 109"/>
                  <a:gd name="T54" fmla="*/ 1333 w 270"/>
                  <a:gd name="T55" fmla="*/ 608 h 109"/>
                  <a:gd name="T56" fmla="*/ 1004 w 270"/>
                  <a:gd name="T57" fmla="*/ 592 h 109"/>
                  <a:gd name="T58" fmla="*/ 616 w 270"/>
                  <a:gd name="T59" fmla="*/ 528 h 109"/>
                  <a:gd name="T60" fmla="*/ 241 w 270"/>
                  <a:gd name="T61" fmla="*/ 528 h 109"/>
                  <a:gd name="T62" fmla="*/ 32 w 270"/>
                  <a:gd name="T63" fmla="*/ 672 h 109"/>
                  <a:gd name="T64" fmla="*/ 80 w 270"/>
                  <a:gd name="T65" fmla="*/ 880 h 109"/>
                  <a:gd name="T66" fmla="*/ 145 w 270"/>
                  <a:gd name="T67" fmla="*/ 1136 h 109"/>
                  <a:gd name="T68" fmla="*/ 387 w 270"/>
                  <a:gd name="T69" fmla="*/ 976 h 109"/>
                  <a:gd name="T70" fmla="*/ 632 w 270"/>
                  <a:gd name="T71" fmla="*/ 1120 h 109"/>
                  <a:gd name="T72" fmla="*/ 516 w 270"/>
                  <a:gd name="T73" fmla="*/ 1200 h 109"/>
                  <a:gd name="T74" fmla="*/ 500 w 270"/>
                  <a:gd name="T75" fmla="*/ 1312 h 109"/>
                  <a:gd name="T76" fmla="*/ 387 w 270"/>
                  <a:gd name="T77" fmla="*/ 1312 h 109"/>
                  <a:gd name="T78" fmla="*/ 516 w 270"/>
                  <a:gd name="T79" fmla="*/ 1440 h 109"/>
                  <a:gd name="T80" fmla="*/ 681 w 270"/>
                  <a:gd name="T81" fmla="*/ 1552 h 109"/>
                  <a:gd name="T82" fmla="*/ 843 w 270"/>
                  <a:gd name="T83" fmla="*/ 1616 h 109"/>
                  <a:gd name="T84" fmla="*/ 1084 w 270"/>
                  <a:gd name="T85" fmla="*/ 1712 h 109"/>
                  <a:gd name="T86" fmla="*/ 1156 w 270"/>
                  <a:gd name="T87" fmla="*/ 1584 h 109"/>
                  <a:gd name="T88" fmla="*/ 1108 w 270"/>
                  <a:gd name="T89" fmla="*/ 1264 h 109"/>
                  <a:gd name="T90" fmla="*/ 1269 w 270"/>
                  <a:gd name="T91" fmla="*/ 1168 h 109"/>
                  <a:gd name="T92" fmla="*/ 1383 w 270"/>
                  <a:gd name="T93" fmla="*/ 1056 h 109"/>
                  <a:gd name="T94" fmla="*/ 1544 w 270"/>
                  <a:gd name="T95" fmla="*/ 1008 h 109"/>
                  <a:gd name="T96" fmla="*/ 1576 w 270"/>
                  <a:gd name="T97" fmla="*/ 1200 h 109"/>
                  <a:gd name="T98" fmla="*/ 1592 w 270"/>
                  <a:gd name="T99" fmla="*/ 1312 h 109"/>
                  <a:gd name="T100" fmla="*/ 1708 w 270"/>
                  <a:gd name="T101" fmla="*/ 1440 h 109"/>
                  <a:gd name="T102" fmla="*/ 2112 w 270"/>
                  <a:gd name="T103" fmla="*/ 1472 h 1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70"/>
                  <a:gd name="T157" fmla="*/ 0 h 109"/>
                  <a:gd name="T158" fmla="*/ 270 w 270"/>
                  <a:gd name="T159" fmla="*/ 109 h 1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70" h="109">
                    <a:moveTo>
                      <a:pt x="133" y="93"/>
                    </a:moveTo>
                    <a:cubicBezTo>
                      <a:pt x="134" y="94"/>
                      <a:pt x="134" y="94"/>
                      <a:pt x="135" y="94"/>
                    </a:cubicBezTo>
                    <a:cubicBezTo>
                      <a:pt x="137" y="93"/>
                      <a:pt x="137" y="91"/>
                      <a:pt x="139" y="91"/>
                    </a:cubicBezTo>
                    <a:cubicBezTo>
                      <a:pt x="141" y="91"/>
                      <a:pt x="140" y="94"/>
                      <a:pt x="142" y="95"/>
                    </a:cubicBezTo>
                    <a:cubicBezTo>
                      <a:pt x="143" y="97"/>
                      <a:pt x="145" y="97"/>
                      <a:pt x="146" y="98"/>
                    </a:cubicBezTo>
                    <a:cubicBezTo>
                      <a:pt x="148" y="99"/>
                      <a:pt x="149" y="100"/>
                      <a:pt x="149" y="101"/>
                    </a:cubicBezTo>
                    <a:cubicBezTo>
                      <a:pt x="150" y="104"/>
                      <a:pt x="148" y="106"/>
                      <a:pt x="149" y="108"/>
                    </a:cubicBezTo>
                    <a:cubicBezTo>
                      <a:pt x="151" y="109"/>
                      <a:pt x="152" y="109"/>
                      <a:pt x="153" y="109"/>
                    </a:cubicBezTo>
                    <a:cubicBezTo>
                      <a:pt x="155" y="109"/>
                      <a:pt x="155" y="108"/>
                      <a:pt x="157" y="108"/>
                    </a:cubicBezTo>
                    <a:cubicBezTo>
                      <a:pt x="158" y="109"/>
                      <a:pt x="158" y="109"/>
                      <a:pt x="159" y="109"/>
                    </a:cubicBezTo>
                    <a:cubicBezTo>
                      <a:pt x="161" y="109"/>
                      <a:pt x="161" y="106"/>
                      <a:pt x="163" y="105"/>
                    </a:cubicBezTo>
                    <a:cubicBezTo>
                      <a:pt x="164" y="105"/>
                      <a:pt x="165" y="105"/>
                      <a:pt x="167" y="105"/>
                    </a:cubicBezTo>
                    <a:cubicBezTo>
                      <a:pt x="169" y="104"/>
                      <a:pt x="170" y="104"/>
                      <a:pt x="173" y="104"/>
                    </a:cubicBezTo>
                    <a:cubicBezTo>
                      <a:pt x="173" y="104"/>
                      <a:pt x="173" y="104"/>
                      <a:pt x="173" y="104"/>
                    </a:cubicBezTo>
                    <a:cubicBezTo>
                      <a:pt x="174" y="103"/>
                      <a:pt x="175" y="103"/>
                      <a:pt x="176" y="102"/>
                    </a:cubicBezTo>
                    <a:cubicBezTo>
                      <a:pt x="178" y="101"/>
                      <a:pt x="178" y="100"/>
                      <a:pt x="179" y="99"/>
                    </a:cubicBezTo>
                    <a:cubicBezTo>
                      <a:pt x="180" y="97"/>
                      <a:pt x="181" y="96"/>
                      <a:pt x="183" y="95"/>
                    </a:cubicBezTo>
                    <a:cubicBezTo>
                      <a:pt x="184" y="95"/>
                      <a:pt x="185" y="95"/>
                      <a:pt x="186" y="95"/>
                    </a:cubicBezTo>
                    <a:cubicBezTo>
                      <a:pt x="187" y="95"/>
                      <a:pt x="188" y="95"/>
                      <a:pt x="189" y="95"/>
                    </a:cubicBezTo>
                    <a:cubicBezTo>
                      <a:pt x="191" y="95"/>
                      <a:pt x="191" y="94"/>
                      <a:pt x="193" y="93"/>
                    </a:cubicBezTo>
                    <a:cubicBezTo>
                      <a:pt x="194" y="93"/>
                      <a:pt x="194" y="92"/>
                      <a:pt x="195" y="92"/>
                    </a:cubicBezTo>
                    <a:cubicBezTo>
                      <a:pt x="198" y="91"/>
                      <a:pt x="199" y="93"/>
                      <a:pt x="201" y="94"/>
                    </a:cubicBezTo>
                    <a:cubicBezTo>
                      <a:pt x="204" y="94"/>
                      <a:pt x="205" y="95"/>
                      <a:pt x="208" y="95"/>
                    </a:cubicBezTo>
                    <a:cubicBezTo>
                      <a:pt x="209" y="95"/>
                      <a:pt x="210" y="95"/>
                      <a:pt x="211" y="95"/>
                    </a:cubicBezTo>
                    <a:cubicBezTo>
                      <a:pt x="212" y="95"/>
                      <a:pt x="213" y="95"/>
                      <a:pt x="214" y="95"/>
                    </a:cubicBezTo>
                    <a:cubicBezTo>
                      <a:pt x="216" y="96"/>
                      <a:pt x="217" y="96"/>
                      <a:pt x="218" y="97"/>
                    </a:cubicBezTo>
                    <a:cubicBezTo>
                      <a:pt x="220" y="97"/>
                      <a:pt x="220" y="98"/>
                      <a:pt x="222" y="98"/>
                    </a:cubicBezTo>
                    <a:cubicBezTo>
                      <a:pt x="224" y="98"/>
                      <a:pt x="225" y="98"/>
                      <a:pt x="227" y="98"/>
                    </a:cubicBezTo>
                    <a:cubicBezTo>
                      <a:pt x="229" y="98"/>
                      <a:pt x="230" y="98"/>
                      <a:pt x="232" y="98"/>
                    </a:cubicBezTo>
                    <a:cubicBezTo>
                      <a:pt x="233" y="98"/>
                      <a:pt x="234" y="98"/>
                      <a:pt x="235" y="98"/>
                    </a:cubicBezTo>
                    <a:cubicBezTo>
                      <a:pt x="236" y="98"/>
                      <a:pt x="236" y="98"/>
                      <a:pt x="236" y="98"/>
                    </a:cubicBezTo>
                    <a:cubicBezTo>
                      <a:pt x="236" y="96"/>
                      <a:pt x="236" y="95"/>
                      <a:pt x="236" y="93"/>
                    </a:cubicBezTo>
                    <a:cubicBezTo>
                      <a:pt x="236" y="92"/>
                      <a:pt x="235" y="91"/>
                      <a:pt x="235" y="90"/>
                    </a:cubicBezTo>
                    <a:cubicBezTo>
                      <a:pt x="234" y="88"/>
                      <a:pt x="233" y="88"/>
                      <a:pt x="232" y="86"/>
                    </a:cubicBezTo>
                    <a:cubicBezTo>
                      <a:pt x="231" y="85"/>
                      <a:pt x="232" y="84"/>
                      <a:pt x="230" y="83"/>
                    </a:cubicBezTo>
                    <a:cubicBezTo>
                      <a:pt x="230" y="82"/>
                      <a:pt x="229" y="83"/>
                      <a:pt x="228" y="82"/>
                    </a:cubicBezTo>
                    <a:cubicBezTo>
                      <a:pt x="228" y="82"/>
                      <a:pt x="228" y="82"/>
                      <a:pt x="228" y="82"/>
                    </a:cubicBezTo>
                    <a:cubicBezTo>
                      <a:pt x="227" y="81"/>
                      <a:pt x="227" y="80"/>
                      <a:pt x="227" y="79"/>
                    </a:cubicBezTo>
                    <a:cubicBezTo>
                      <a:pt x="228" y="78"/>
                      <a:pt x="229" y="78"/>
                      <a:pt x="230" y="78"/>
                    </a:cubicBezTo>
                    <a:cubicBezTo>
                      <a:pt x="232" y="77"/>
                      <a:pt x="234" y="77"/>
                      <a:pt x="236" y="77"/>
                    </a:cubicBezTo>
                    <a:cubicBezTo>
                      <a:pt x="238" y="78"/>
                      <a:pt x="238" y="78"/>
                      <a:pt x="239" y="79"/>
                    </a:cubicBezTo>
                    <a:cubicBezTo>
                      <a:pt x="241" y="79"/>
                      <a:pt x="242" y="81"/>
                      <a:pt x="243" y="80"/>
                    </a:cubicBezTo>
                    <a:cubicBezTo>
                      <a:pt x="244" y="79"/>
                      <a:pt x="243" y="78"/>
                      <a:pt x="242" y="76"/>
                    </a:cubicBezTo>
                    <a:cubicBezTo>
                      <a:pt x="242" y="75"/>
                      <a:pt x="241" y="74"/>
                      <a:pt x="240" y="73"/>
                    </a:cubicBezTo>
                    <a:cubicBezTo>
                      <a:pt x="239" y="70"/>
                      <a:pt x="239" y="68"/>
                      <a:pt x="240" y="66"/>
                    </a:cubicBezTo>
                    <a:cubicBezTo>
                      <a:pt x="240" y="64"/>
                      <a:pt x="240" y="61"/>
                      <a:pt x="242" y="61"/>
                    </a:cubicBezTo>
                    <a:cubicBezTo>
                      <a:pt x="243" y="61"/>
                      <a:pt x="244" y="63"/>
                      <a:pt x="245" y="63"/>
                    </a:cubicBezTo>
                    <a:cubicBezTo>
                      <a:pt x="245" y="63"/>
                      <a:pt x="246" y="63"/>
                      <a:pt x="246" y="63"/>
                    </a:cubicBezTo>
                    <a:cubicBezTo>
                      <a:pt x="248" y="62"/>
                      <a:pt x="249" y="62"/>
                      <a:pt x="250" y="62"/>
                    </a:cubicBezTo>
                    <a:cubicBezTo>
                      <a:pt x="251" y="63"/>
                      <a:pt x="252" y="64"/>
                      <a:pt x="253" y="64"/>
                    </a:cubicBezTo>
                    <a:cubicBezTo>
                      <a:pt x="255" y="64"/>
                      <a:pt x="255" y="63"/>
                      <a:pt x="256" y="61"/>
                    </a:cubicBezTo>
                    <a:cubicBezTo>
                      <a:pt x="256" y="60"/>
                      <a:pt x="256" y="60"/>
                      <a:pt x="256" y="59"/>
                    </a:cubicBezTo>
                    <a:cubicBezTo>
                      <a:pt x="255" y="57"/>
                      <a:pt x="254" y="57"/>
                      <a:pt x="254" y="56"/>
                    </a:cubicBezTo>
                    <a:cubicBezTo>
                      <a:pt x="254" y="55"/>
                      <a:pt x="254" y="55"/>
                      <a:pt x="254" y="54"/>
                    </a:cubicBezTo>
                    <a:cubicBezTo>
                      <a:pt x="254" y="54"/>
                      <a:pt x="254" y="53"/>
                      <a:pt x="254" y="53"/>
                    </a:cubicBezTo>
                    <a:cubicBezTo>
                      <a:pt x="255" y="50"/>
                      <a:pt x="256" y="48"/>
                      <a:pt x="259" y="47"/>
                    </a:cubicBezTo>
                    <a:cubicBezTo>
                      <a:pt x="261" y="45"/>
                      <a:pt x="262" y="45"/>
                      <a:pt x="264" y="44"/>
                    </a:cubicBezTo>
                    <a:cubicBezTo>
                      <a:pt x="266" y="44"/>
                      <a:pt x="268" y="44"/>
                      <a:pt x="270" y="44"/>
                    </a:cubicBezTo>
                    <a:cubicBezTo>
                      <a:pt x="269" y="44"/>
                      <a:pt x="269" y="44"/>
                      <a:pt x="269" y="44"/>
                    </a:cubicBezTo>
                    <a:cubicBezTo>
                      <a:pt x="268" y="43"/>
                      <a:pt x="267" y="42"/>
                      <a:pt x="266" y="42"/>
                    </a:cubicBezTo>
                    <a:cubicBezTo>
                      <a:pt x="266" y="42"/>
                      <a:pt x="263" y="42"/>
                      <a:pt x="262" y="40"/>
                    </a:cubicBezTo>
                    <a:cubicBezTo>
                      <a:pt x="261" y="39"/>
                      <a:pt x="262" y="38"/>
                      <a:pt x="261" y="38"/>
                    </a:cubicBezTo>
                    <a:cubicBezTo>
                      <a:pt x="261" y="37"/>
                      <a:pt x="260" y="37"/>
                      <a:pt x="259" y="37"/>
                    </a:cubicBezTo>
                    <a:cubicBezTo>
                      <a:pt x="257" y="37"/>
                      <a:pt x="257" y="36"/>
                      <a:pt x="255" y="36"/>
                    </a:cubicBezTo>
                    <a:cubicBezTo>
                      <a:pt x="254" y="36"/>
                      <a:pt x="254" y="36"/>
                      <a:pt x="253" y="37"/>
                    </a:cubicBezTo>
                    <a:cubicBezTo>
                      <a:pt x="252" y="38"/>
                      <a:pt x="252" y="40"/>
                      <a:pt x="250" y="40"/>
                    </a:cubicBezTo>
                    <a:cubicBezTo>
                      <a:pt x="248" y="40"/>
                      <a:pt x="247" y="39"/>
                      <a:pt x="246" y="38"/>
                    </a:cubicBezTo>
                    <a:cubicBezTo>
                      <a:pt x="244" y="37"/>
                      <a:pt x="244" y="36"/>
                      <a:pt x="243" y="35"/>
                    </a:cubicBezTo>
                    <a:cubicBezTo>
                      <a:pt x="242" y="35"/>
                      <a:pt x="241" y="35"/>
                      <a:pt x="240" y="35"/>
                    </a:cubicBezTo>
                    <a:cubicBezTo>
                      <a:pt x="239" y="35"/>
                      <a:pt x="239" y="34"/>
                      <a:pt x="239" y="34"/>
                    </a:cubicBezTo>
                    <a:cubicBezTo>
                      <a:pt x="238" y="33"/>
                      <a:pt x="237" y="32"/>
                      <a:pt x="236" y="32"/>
                    </a:cubicBezTo>
                    <a:cubicBezTo>
                      <a:pt x="235" y="31"/>
                      <a:pt x="234" y="32"/>
                      <a:pt x="232" y="32"/>
                    </a:cubicBezTo>
                    <a:cubicBezTo>
                      <a:pt x="231" y="32"/>
                      <a:pt x="230" y="32"/>
                      <a:pt x="228" y="32"/>
                    </a:cubicBezTo>
                    <a:cubicBezTo>
                      <a:pt x="227" y="32"/>
                      <a:pt x="226" y="33"/>
                      <a:pt x="225" y="33"/>
                    </a:cubicBezTo>
                    <a:cubicBezTo>
                      <a:pt x="224" y="33"/>
                      <a:pt x="223" y="34"/>
                      <a:pt x="222" y="34"/>
                    </a:cubicBezTo>
                    <a:cubicBezTo>
                      <a:pt x="221" y="35"/>
                      <a:pt x="220" y="36"/>
                      <a:pt x="218" y="36"/>
                    </a:cubicBezTo>
                    <a:cubicBezTo>
                      <a:pt x="218" y="36"/>
                      <a:pt x="217" y="35"/>
                      <a:pt x="217" y="35"/>
                    </a:cubicBezTo>
                    <a:cubicBezTo>
                      <a:pt x="216" y="34"/>
                      <a:pt x="216" y="33"/>
                      <a:pt x="215" y="33"/>
                    </a:cubicBezTo>
                    <a:cubicBezTo>
                      <a:pt x="213" y="33"/>
                      <a:pt x="213" y="34"/>
                      <a:pt x="212" y="35"/>
                    </a:cubicBezTo>
                    <a:cubicBezTo>
                      <a:pt x="211" y="36"/>
                      <a:pt x="211" y="37"/>
                      <a:pt x="211" y="38"/>
                    </a:cubicBezTo>
                    <a:cubicBezTo>
                      <a:pt x="209" y="39"/>
                      <a:pt x="209" y="40"/>
                      <a:pt x="207" y="40"/>
                    </a:cubicBezTo>
                    <a:cubicBezTo>
                      <a:pt x="206" y="40"/>
                      <a:pt x="205" y="39"/>
                      <a:pt x="204" y="38"/>
                    </a:cubicBezTo>
                    <a:cubicBezTo>
                      <a:pt x="203" y="37"/>
                      <a:pt x="202" y="37"/>
                      <a:pt x="200" y="36"/>
                    </a:cubicBezTo>
                    <a:cubicBezTo>
                      <a:pt x="199" y="36"/>
                      <a:pt x="199" y="35"/>
                      <a:pt x="197" y="34"/>
                    </a:cubicBezTo>
                    <a:cubicBezTo>
                      <a:pt x="197" y="34"/>
                      <a:pt x="196" y="34"/>
                      <a:pt x="196" y="34"/>
                    </a:cubicBezTo>
                    <a:cubicBezTo>
                      <a:pt x="194" y="33"/>
                      <a:pt x="195" y="31"/>
                      <a:pt x="193" y="30"/>
                    </a:cubicBezTo>
                    <a:cubicBezTo>
                      <a:pt x="192" y="29"/>
                      <a:pt x="191" y="28"/>
                      <a:pt x="190" y="27"/>
                    </a:cubicBezTo>
                    <a:cubicBezTo>
                      <a:pt x="190" y="27"/>
                      <a:pt x="190" y="27"/>
                      <a:pt x="190" y="27"/>
                    </a:cubicBezTo>
                    <a:cubicBezTo>
                      <a:pt x="189" y="26"/>
                      <a:pt x="189" y="24"/>
                      <a:pt x="188" y="23"/>
                    </a:cubicBezTo>
                    <a:cubicBezTo>
                      <a:pt x="187" y="22"/>
                      <a:pt x="185" y="22"/>
                      <a:pt x="183" y="21"/>
                    </a:cubicBezTo>
                    <a:cubicBezTo>
                      <a:pt x="181" y="19"/>
                      <a:pt x="180" y="18"/>
                      <a:pt x="177" y="17"/>
                    </a:cubicBezTo>
                    <a:cubicBezTo>
                      <a:pt x="176" y="16"/>
                      <a:pt x="175" y="15"/>
                      <a:pt x="173" y="15"/>
                    </a:cubicBezTo>
                    <a:cubicBezTo>
                      <a:pt x="172" y="14"/>
                      <a:pt x="170" y="15"/>
                      <a:pt x="169" y="14"/>
                    </a:cubicBezTo>
                    <a:cubicBezTo>
                      <a:pt x="167" y="12"/>
                      <a:pt x="168" y="11"/>
                      <a:pt x="167" y="10"/>
                    </a:cubicBezTo>
                    <a:cubicBezTo>
                      <a:pt x="165" y="9"/>
                      <a:pt x="164" y="9"/>
                      <a:pt x="163" y="9"/>
                    </a:cubicBezTo>
                    <a:cubicBezTo>
                      <a:pt x="161" y="9"/>
                      <a:pt x="160" y="9"/>
                      <a:pt x="159" y="9"/>
                    </a:cubicBezTo>
                    <a:cubicBezTo>
                      <a:pt x="158" y="10"/>
                      <a:pt x="157" y="11"/>
                      <a:pt x="156" y="11"/>
                    </a:cubicBezTo>
                    <a:cubicBezTo>
                      <a:pt x="154" y="12"/>
                      <a:pt x="154" y="14"/>
                      <a:pt x="152" y="14"/>
                    </a:cubicBezTo>
                    <a:cubicBezTo>
                      <a:pt x="151" y="14"/>
                      <a:pt x="151" y="14"/>
                      <a:pt x="150" y="14"/>
                    </a:cubicBezTo>
                    <a:cubicBezTo>
                      <a:pt x="149" y="13"/>
                      <a:pt x="148" y="12"/>
                      <a:pt x="147" y="11"/>
                    </a:cubicBezTo>
                    <a:cubicBezTo>
                      <a:pt x="146" y="10"/>
                      <a:pt x="146" y="10"/>
                      <a:pt x="145" y="9"/>
                    </a:cubicBezTo>
                    <a:cubicBezTo>
                      <a:pt x="144" y="8"/>
                      <a:pt x="143" y="8"/>
                      <a:pt x="142" y="8"/>
                    </a:cubicBezTo>
                    <a:cubicBezTo>
                      <a:pt x="140" y="8"/>
                      <a:pt x="139" y="8"/>
                      <a:pt x="138" y="8"/>
                    </a:cubicBezTo>
                    <a:cubicBezTo>
                      <a:pt x="137" y="8"/>
                      <a:pt x="137" y="8"/>
                      <a:pt x="136" y="8"/>
                    </a:cubicBezTo>
                    <a:cubicBezTo>
                      <a:pt x="135" y="7"/>
                      <a:pt x="135" y="6"/>
                      <a:pt x="133" y="4"/>
                    </a:cubicBezTo>
                    <a:cubicBezTo>
                      <a:pt x="133" y="4"/>
                      <a:pt x="132" y="3"/>
                      <a:pt x="131" y="2"/>
                    </a:cubicBezTo>
                    <a:cubicBezTo>
                      <a:pt x="131" y="2"/>
                      <a:pt x="130" y="1"/>
                      <a:pt x="129" y="1"/>
                    </a:cubicBezTo>
                    <a:cubicBezTo>
                      <a:pt x="128" y="0"/>
                      <a:pt x="127" y="0"/>
                      <a:pt x="125" y="0"/>
                    </a:cubicBezTo>
                    <a:cubicBezTo>
                      <a:pt x="124" y="0"/>
                      <a:pt x="124" y="1"/>
                      <a:pt x="123" y="1"/>
                    </a:cubicBezTo>
                    <a:cubicBezTo>
                      <a:pt x="122" y="1"/>
                      <a:pt x="121" y="1"/>
                      <a:pt x="120" y="2"/>
                    </a:cubicBezTo>
                    <a:cubicBezTo>
                      <a:pt x="119" y="2"/>
                      <a:pt x="119" y="1"/>
                      <a:pt x="118" y="2"/>
                    </a:cubicBezTo>
                    <a:cubicBezTo>
                      <a:pt x="117" y="2"/>
                      <a:pt x="117" y="3"/>
                      <a:pt x="116" y="4"/>
                    </a:cubicBezTo>
                    <a:cubicBezTo>
                      <a:pt x="114" y="5"/>
                      <a:pt x="113" y="5"/>
                      <a:pt x="111" y="5"/>
                    </a:cubicBezTo>
                    <a:cubicBezTo>
                      <a:pt x="110" y="6"/>
                      <a:pt x="110" y="6"/>
                      <a:pt x="109" y="6"/>
                    </a:cubicBezTo>
                    <a:cubicBezTo>
                      <a:pt x="109" y="6"/>
                      <a:pt x="108" y="6"/>
                      <a:pt x="108" y="6"/>
                    </a:cubicBezTo>
                    <a:cubicBezTo>
                      <a:pt x="106" y="7"/>
                      <a:pt x="105" y="7"/>
                      <a:pt x="104" y="7"/>
                    </a:cubicBezTo>
                    <a:cubicBezTo>
                      <a:pt x="103" y="7"/>
                      <a:pt x="102" y="8"/>
                      <a:pt x="101" y="9"/>
                    </a:cubicBezTo>
                    <a:cubicBezTo>
                      <a:pt x="99" y="9"/>
                      <a:pt x="98" y="9"/>
                      <a:pt x="97" y="9"/>
                    </a:cubicBezTo>
                    <a:cubicBezTo>
                      <a:pt x="95" y="9"/>
                      <a:pt x="94" y="8"/>
                      <a:pt x="92" y="9"/>
                    </a:cubicBezTo>
                    <a:cubicBezTo>
                      <a:pt x="92" y="10"/>
                      <a:pt x="92" y="10"/>
                      <a:pt x="92" y="11"/>
                    </a:cubicBezTo>
                    <a:cubicBezTo>
                      <a:pt x="91" y="12"/>
                      <a:pt x="90" y="11"/>
                      <a:pt x="88" y="11"/>
                    </a:cubicBezTo>
                    <a:cubicBezTo>
                      <a:pt x="87" y="11"/>
                      <a:pt x="85" y="10"/>
                      <a:pt x="84" y="11"/>
                    </a:cubicBezTo>
                    <a:cubicBezTo>
                      <a:pt x="83" y="12"/>
                      <a:pt x="81" y="12"/>
                      <a:pt x="82" y="14"/>
                    </a:cubicBezTo>
                    <a:cubicBezTo>
                      <a:pt x="82" y="15"/>
                      <a:pt x="82" y="15"/>
                      <a:pt x="83" y="16"/>
                    </a:cubicBezTo>
                    <a:cubicBezTo>
                      <a:pt x="84" y="16"/>
                      <a:pt x="85" y="16"/>
                      <a:pt x="86" y="16"/>
                    </a:cubicBezTo>
                    <a:cubicBezTo>
                      <a:pt x="87" y="17"/>
                      <a:pt x="88" y="17"/>
                      <a:pt x="88" y="18"/>
                    </a:cubicBezTo>
                    <a:cubicBezTo>
                      <a:pt x="88" y="19"/>
                      <a:pt x="88" y="20"/>
                      <a:pt x="87" y="21"/>
                    </a:cubicBezTo>
                    <a:cubicBezTo>
                      <a:pt x="86" y="21"/>
                      <a:pt x="85" y="21"/>
                      <a:pt x="84" y="21"/>
                    </a:cubicBezTo>
                    <a:cubicBezTo>
                      <a:pt x="83" y="21"/>
                      <a:pt x="81" y="21"/>
                      <a:pt x="81" y="22"/>
                    </a:cubicBezTo>
                    <a:cubicBezTo>
                      <a:pt x="81" y="23"/>
                      <a:pt x="81" y="24"/>
                      <a:pt x="81" y="24"/>
                    </a:cubicBezTo>
                    <a:cubicBezTo>
                      <a:pt x="82" y="25"/>
                      <a:pt x="82" y="25"/>
                      <a:pt x="82" y="26"/>
                    </a:cubicBezTo>
                    <a:cubicBezTo>
                      <a:pt x="83" y="26"/>
                      <a:pt x="83" y="27"/>
                      <a:pt x="83" y="27"/>
                    </a:cubicBezTo>
                    <a:cubicBezTo>
                      <a:pt x="82" y="28"/>
                      <a:pt x="82" y="28"/>
                      <a:pt x="81" y="29"/>
                    </a:cubicBezTo>
                    <a:cubicBezTo>
                      <a:pt x="80" y="29"/>
                      <a:pt x="79" y="28"/>
                      <a:pt x="78" y="29"/>
                    </a:cubicBezTo>
                    <a:cubicBezTo>
                      <a:pt x="78" y="30"/>
                      <a:pt x="78" y="32"/>
                      <a:pt x="79" y="33"/>
                    </a:cubicBezTo>
                    <a:cubicBezTo>
                      <a:pt x="80" y="33"/>
                      <a:pt x="81" y="33"/>
                      <a:pt x="82" y="33"/>
                    </a:cubicBezTo>
                    <a:cubicBezTo>
                      <a:pt x="83" y="33"/>
                      <a:pt x="84" y="34"/>
                      <a:pt x="85" y="34"/>
                    </a:cubicBezTo>
                    <a:cubicBezTo>
                      <a:pt x="86" y="34"/>
                      <a:pt x="87" y="34"/>
                      <a:pt x="87" y="35"/>
                    </a:cubicBezTo>
                    <a:cubicBezTo>
                      <a:pt x="87" y="36"/>
                      <a:pt x="87" y="36"/>
                      <a:pt x="87" y="37"/>
                    </a:cubicBezTo>
                    <a:cubicBezTo>
                      <a:pt x="86" y="39"/>
                      <a:pt x="84" y="38"/>
                      <a:pt x="82" y="38"/>
                    </a:cubicBezTo>
                    <a:cubicBezTo>
                      <a:pt x="81" y="39"/>
                      <a:pt x="80" y="39"/>
                      <a:pt x="78" y="39"/>
                    </a:cubicBezTo>
                    <a:cubicBezTo>
                      <a:pt x="77" y="38"/>
                      <a:pt x="77" y="38"/>
                      <a:pt x="75" y="37"/>
                    </a:cubicBezTo>
                    <a:cubicBezTo>
                      <a:pt x="74" y="36"/>
                      <a:pt x="73" y="36"/>
                      <a:pt x="72" y="35"/>
                    </a:cubicBezTo>
                    <a:cubicBezTo>
                      <a:pt x="70" y="35"/>
                      <a:pt x="69" y="35"/>
                      <a:pt x="68" y="36"/>
                    </a:cubicBezTo>
                    <a:cubicBezTo>
                      <a:pt x="66" y="36"/>
                      <a:pt x="64" y="37"/>
                      <a:pt x="62" y="37"/>
                    </a:cubicBezTo>
                    <a:cubicBezTo>
                      <a:pt x="59" y="38"/>
                      <a:pt x="57" y="37"/>
                      <a:pt x="54" y="38"/>
                    </a:cubicBezTo>
                    <a:cubicBezTo>
                      <a:pt x="52" y="38"/>
                      <a:pt x="51" y="39"/>
                      <a:pt x="49" y="39"/>
                    </a:cubicBezTo>
                    <a:cubicBezTo>
                      <a:pt x="47" y="38"/>
                      <a:pt x="47" y="37"/>
                      <a:pt x="45" y="37"/>
                    </a:cubicBezTo>
                    <a:cubicBezTo>
                      <a:pt x="44" y="37"/>
                      <a:pt x="43" y="37"/>
                      <a:pt x="42" y="37"/>
                    </a:cubicBezTo>
                    <a:cubicBezTo>
                      <a:pt x="40" y="36"/>
                      <a:pt x="40" y="34"/>
                      <a:pt x="38" y="33"/>
                    </a:cubicBezTo>
                    <a:cubicBezTo>
                      <a:pt x="37" y="31"/>
                      <a:pt x="36" y="30"/>
                      <a:pt x="34" y="29"/>
                    </a:cubicBezTo>
                    <a:cubicBezTo>
                      <a:pt x="33" y="29"/>
                      <a:pt x="32" y="29"/>
                      <a:pt x="30" y="30"/>
                    </a:cubicBezTo>
                    <a:cubicBezTo>
                      <a:pt x="28" y="30"/>
                      <a:pt x="27" y="31"/>
                      <a:pt x="25" y="31"/>
                    </a:cubicBezTo>
                    <a:cubicBezTo>
                      <a:pt x="22" y="32"/>
                      <a:pt x="20" y="30"/>
                      <a:pt x="17" y="31"/>
                    </a:cubicBezTo>
                    <a:cubicBezTo>
                      <a:pt x="16" y="32"/>
                      <a:pt x="16" y="32"/>
                      <a:pt x="15" y="33"/>
                    </a:cubicBezTo>
                    <a:cubicBezTo>
                      <a:pt x="13" y="35"/>
                      <a:pt x="14" y="37"/>
                      <a:pt x="12" y="39"/>
                    </a:cubicBezTo>
                    <a:cubicBezTo>
                      <a:pt x="11" y="40"/>
                      <a:pt x="11" y="41"/>
                      <a:pt x="10" y="42"/>
                    </a:cubicBezTo>
                    <a:cubicBezTo>
                      <a:pt x="8" y="43"/>
                      <a:pt x="7" y="44"/>
                      <a:pt x="6" y="44"/>
                    </a:cubicBezTo>
                    <a:cubicBezTo>
                      <a:pt x="5" y="44"/>
                      <a:pt x="5" y="42"/>
                      <a:pt x="4" y="42"/>
                    </a:cubicBezTo>
                    <a:cubicBezTo>
                      <a:pt x="3" y="41"/>
                      <a:pt x="2" y="42"/>
                      <a:pt x="2" y="42"/>
                    </a:cubicBezTo>
                    <a:cubicBezTo>
                      <a:pt x="1" y="42"/>
                      <a:pt x="1" y="43"/>
                      <a:pt x="1" y="43"/>
                    </a:cubicBezTo>
                    <a:cubicBezTo>
                      <a:pt x="0" y="45"/>
                      <a:pt x="0" y="46"/>
                      <a:pt x="0" y="47"/>
                    </a:cubicBezTo>
                    <a:cubicBezTo>
                      <a:pt x="1" y="50"/>
                      <a:pt x="1" y="51"/>
                      <a:pt x="2" y="53"/>
                    </a:cubicBezTo>
                    <a:cubicBezTo>
                      <a:pt x="3" y="54"/>
                      <a:pt x="4" y="54"/>
                      <a:pt x="5" y="54"/>
                    </a:cubicBezTo>
                    <a:cubicBezTo>
                      <a:pt x="5" y="55"/>
                      <a:pt x="5" y="55"/>
                      <a:pt x="5" y="55"/>
                    </a:cubicBezTo>
                    <a:cubicBezTo>
                      <a:pt x="7" y="56"/>
                      <a:pt x="7" y="57"/>
                      <a:pt x="7" y="59"/>
                    </a:cubicBezTo>
                    <a:cubicBezTo>
                      <a:pt x="8" y="60"/>
                      <a:pt x="7" y="61"/>
                      <a:pt x="7" y="63"/>
                    </a:cubicBezTo>
                    <a:cubicBezTo>
                      <a:pt x="7" y="65"/>
                      <a:pt x="8" y="66"/>
                      <a:pt x="9" y="68"/>
                    </a:cubicBezTo>
                    <a:cubicBezTo>
                      <a:pt x="9" y="69"/>
                      <a:pt x="9" y="69"/>
                      <a:pt x="9" y="70"/>
                    </a:cubicBezTo>
                    <a:cubicBezTo>
                      <a:pt x="9" y="71"/>
                      <a:pt x="9" y="71"/>
                      <a:pt x="9" y="71"/>
                    </a:cubicBezTo>
                    <a:cubicBezTo>
                      <a:pt x="10" y="71"/>
                      <a:pt x="10" y="70"/>
                      <a:pt x="11" y="70"/>
                    </a:cubicBezTo>
                    <a:cubicBezTo>
                      <a:pt x="12" y="69"/>
                      <a:pt x="12" y="67"/>
                      <a:pt x="14" y="66"/>
                    </a:cubicBezTo>
                    <a:cubicBezTo>
                      <a:pt x="15" y="65"/>
                      <a:pt x="17" y="66"/>
                      <a:pt x="18" y="66"/>
                    </a:cubicBezTo>
                    <a:cubicBezTo>
                      <a:pt x="20" y="66"/>
                      <a:pt x="20" y="66"/>
                      <a:pt x="21" y="65"/>
                    </a:cubicBezTo>
                    <a:cubicBezTo>
                      <a:pt x="23" y="64"/>
                      <a:pt x="22" y="62"/>
                      <a:pt x="24" y="61"/>
                    </a:cubicBezTo>
                    <a:cubicBezTo>
                      <a:pt x="25" y="61"/>
                      <a:pt x="26" y="61"/>
                      <a:pt x="27" y="61"/>
                    </a:cubicBezTo>
                    <a:cubicBezTo>
                      <a:pt x="29" y="62"/>
                      <a:pt x="30" y="64"/>
                      <a:pt x="32" y="64"/>
                    </a:cubicBezTo>
                    <a:cubicBezTo>
                      <a:pt x="34" y="64"/>
                      <a:pt x="35" y="62"/>
                      <a:pt x="36" y="62"/>
                    </a:cubicBezTo>
                    <a:cubicBezTo>
                      <a:pt x="37" y="63"/>
                      <a:pt x="38" y="64"/>
                      <a:pt x="38" y="65"/>
                    </a:cubicBezTo>
                    <a:cubicBezTo>
                      <a:pt x="39" y="67"/>
                      <a:pt x="39" y="68"/>
                      <a:pt x="39" y="70"/>
                    </a:cubicBezTo>
                    <a:cubicBezTo>
                      <a:pt x="39" y="72"/>
                      <a:pt x="38" y="72"/>
                      <a:pt x="39" y="74"/>
                    </a:cubicBezTo>
                    <a:cubicBezTo>
                      <a:pt x="39" y="75"/>
                      <a:pt x="40" y="75"/>
                      <a:pt x="40" y="75"/>
                    </a:cubicBezTo>
                    <a:cubicBezTo>
                      <a:pt x="40" y="76"/>
                      <a:pt x="39" y="75"/>
                      <a:pt x="37" y="75"/>
                    </a:cubicBezTo>
                    <a:cubicBezTo>
                      <a:pt x="36" y="75"/>
                      <a:pt x="36" y="75"/>
                      <a:pt x="35" y="75"/>
                    </a:cubicBezTo>
                    <a:cubicBezTo>
                      <a:pt x="33" y="75"/>
                      <a:pt x="33" y="75"/>
                      <a:pt x="32" y="75"/>
                    </a:cubicBezTo>
                    <a:cubicBezTo>
                      <a:pt x="31" y="75"/>
                      <a:pt x="30" y="74"/>
                      <a:pt x="29" y="75"/>
                    </a:cubicBezTo>
                    <a:cubicBezTo>
                      <a:pt x="28" y="76"/>
                      <a:pt x="28" y="77"/>
                      <a:pt x="28" y="78"/>
                    </a:cubicBezTo>
                    <a:cubicBezTo>
                      <a:pt x="29" y="79"/>
                      <a:pt x="31" y="79"/>
                      <a:pt x="31" y="80"/>
                    </a:cubicBezTo>
                    <a:cubicBezTo>
                      <a:pt x="31" y="81"/>
                      <a:pt x="31" y="81"/>
                      <a:pt x="31" y="82"/>
                    </a:cubicBezTo>
                    <a:cubicBezTo>
                      <a:pt x="31" y="82"/>
                      <a:pt x="31" y="82"/>
                      <a:pt x="31" y="82"/>
                    </a:cubicBezTo>
                    <a:cubicBezTo>
                      <a:pt x="30" y="83"/>
                      <a:pt x="29" y="82"/>
                      <a:pt x="28" y="82"/>
                    </a:cubicBezTo>
                    <a:cubicBezTo>
                      <a:pt x="28" y="82"/>
                      <a:pt x="28" y="82"/>
                      <a:pt x="27" y="82"/>
                    </a:cubicBezTo>
                    <a:cubicBezTo>
                      <a:pt x="27" y="81"/>
                      <a:pt x="26" y="80"/>
                      <a:pt x="25" y="81"/>
                    </a:cubicBezTo>
                    <a:cubicBezTo>
                      <a:pt x="25" y="81"/>
                      <a:pt x="24" y="81"/>
                      <a:pt x="24" y="82"/>
                    </a:cubicBezTo>
                    <a:cubicBezTo>
                      <a:pt x="24" y="82"/>
                      <a:pt x="24" y="82"/>
                      <a:pt x="24" y="82"/>
                    </a:cubicBezTo>
                    <a:cubicBezTo>
                      <a:pt x="23" y="83"/>
                      <a:pt x="24" y="84"/>
                      <a:pt x="25" y="85"/>
                    </a:cubicBezTo>
                    <a:cubicBezTo>
                      <a:pt x="26" y="85"/>
                      <a:pt x="26" y="85"/>
                      <a:pt x="27" y="85"/>
                    </a:cubicBezTo>
                    <a:cubicBezTo>
                      <a:pt x="28" y="86"/>
                      <a:pt x="28" y="87"/>
                      <a:pt x="28" y="87"/>
                    </a:cubicBezTo>
                    <a:cubicBezTo>
                      <a:pt x="29" y="88"/>
                      <a:pt x="29" y="88"/>
                      <a:pt x="30" y="89"/>
                    </a:cubicBezTo>
                    <a:cubicBezTo>
                      <a:pt x="30" y="90"/>
                      <a:pt x="32" y="89"/>
                      <a:pt x="32" y="90"/>
                    </a:cubicBezTo>
                    <a:cubicBezTo>
                      <a:pt x="33" y="91"/>
                      <a:pt x="32" y="92"/>
                      <a:pt x="33" y="93"/>
                    </a:cubicBezTo>
                    <a:cubicBezTo>
                      <a:pt x="34" y="94"/>
                      <a:pt x="35" y="92"/>
                      <a:pt x="36" y="93"/>
                    </a:cubicBezTo>
                    <a:cubicBezTo>
                      <a:pt x="37" y="93"/>
                      <a:pt x="36" y="94"/>
                      <a:pt x="37" y="95"/>
                    </a:cubicBezTo>
                    <a:cubicBezTo>
                      <a:pt x="37" y="96"/>
                      <a:pt x="38" y="96"/>
                      <a:pt x="38" y="97"/>
                    </a:cubicBezTo>
                    <a:cubicBezTo>
                      <a:pt x="40" y="97"/>
                      <a:pt x="41" y="96"/>
                      <a:pt x="42" y="97"/>
                    </a:cubicBezTo>
                    <a:cubicBezTo>
                      <a:pt x="42" y="97"/>
                      <a:pt x="43" y="97"/>
                      <a:pt x="43" y="98"/>
                    </a:cubicBezTo>
                    <a:cubicBezTo>
                      <a:pt x="43" y="99"/>
                      <a:pt x="43" y="100"/>
                      <a:pt x="43" y="101"/>
                    </a:cubicBezTo>
                    <a:cubicBezTo>
                      <a:pt x="44" y="101"/>
                      <a:pt x="44" y="101"/>
                      <a:pt x="44" y="101"/>
                    </a:cubicBezTo>
                    <a:cubicBezTo>
                      <a:pt x="46" y="101"/>
                      <a:pt x="47" y="101"/>
                      <a:pt x="49" y="101"/>
                    </a:cubicBezTo>
                    <a:cubicBezTo>
                      <a:pt x="50" y="101"/>
                      <a:pt x="51" y="101"/>
                      <a:pt x="52" y="101"/>
                    </a:cubicBezTo>
                    <a:cubicBezTo>
                      <a:pt x="53" y="102"/>
                      <a:pt x="54" y="102"/>
                      <a:pt x="54" y="102"/>
                    </a:cubicBezTo>
                    <a:cubicBezTo>
                      <a:pt x="56" y="103"/>
                      <a:pt x="56" y="102"/>
                      <a:pt x="57" y="102"/>
                    </a:cubicBezTo>
                    <a:cubicBezTo>
                      <a:pt x="58" y="103"/>
                      <a:pt x="58" y="103"/>
                      <a:pt x="59" y="104"/>
                    </a:cubicBezTo>
                    <a:cubicBezTo>
                      <a:pt x="60" y="105"/>
                      <a:pt x="62" y="104"/>
                      <a:pt x="64" y="105"/>
                    </a:cubicBezTo>
                    <a:cubicBezTo>
                      <a:pt x="65" y="106"/>
                      <a:pt x="66" y="107"/>
                      <a:pt x="67" y="107"/>
                    </a:cubicBezTo>
                    <a:cubicBezTo>
                      <a:pt x="68" y="108"/>
                      <a:pt x="69" y="108"/>
                      <a:pt x="70" y="108"/>
                    </a:cubicBezTo>
                    <a:cubicBezTo>
                      <a:pt x="70" y="108"/>
                      <a:pt x="71" y="107"/>
                      <a:pt x="71" y="107"/>
                    </a:cubicBezTo>
                    <a:cubicBezTo>
                      <a:pt x="71" y="107"/>
                      <a:pt x="71" y="107"/>
                      <a:pt x="71" y="107"/>
                    </a:cubicBezTo>
                    <a:cubicBezTo>
                      <a:pt x="71" y="105"/>
                      <a:pt x="70" y="104"/>
                      <a:pt x="70" y="102"/>
                    </a:cubicBezTo>
                    <a:cubicBezTo>
                      <a:pt x="70" y="101"/>
                      <a:pt x="71" y="100"/>
                      <a:pt x="71" y="99"/>
                    </a:cubicBezTo>
                    <a:cubicBezTo>
                      <a:pt x="71" y="98"/>
                      <a:pt x="71" y="97"/>
                      <a:pt x="71" y="96"/>
                    </a:cubicBezTo>
                    <a:cubicBezTo>
                      <a:pt x="70" y="94"/>
                      <a:pt x="70" y="93"/>
                      <a:pt x="69" y="91"/>
                    </a:cubicBezTo>
                    <a:cubicBezTo>
                      <a:pt x="69" y="88"/>
                      <a:pt x="67" y="87"/>
                      <a:pt x="67" y="84"/>
                    </a:cubicBezTo>
                    <a:cubicBezTo>
                      <a:pt x="67" y="83"/>
                      <a:pt x="67" y="83"/>
                      <a:pt x="68" y="82"/>
                    </a:cubicBezTo>
                    <a:cubicBezTo>
                      <a:pt x="68" y="80"/>
                      <a:pt x="68" y="79"/>
                      <a:pt x="68" y="79"/>
                    </a:cubicBezTo>
                    <a:cubicBezTo>
                      <a:pt x="69" y="80"/>
                      <a:pt x="70" y="80"/>
                      <a:pt x="72" y="79"/>
                    </a:cubicBezTo>
                    <a:cubicBezTo>
                      <a:pt x="72" y="79"/>
                      <a:pt x="73" y="78"/>
                      <a:pt x="73" y="78"/>
                    </a:cubicBezTo>
                    <a:cubicBezTo>
                      <a:pt x="75" y="77"/>
                      <a:pt x="76" y="77"/>
                      <a:pt x="77" y="77"/>
                    </a:cubicBezTo>
                    <a:cubicBezTo>
                      <a:pt x="77" y="76"/>
                      <a:pt x="78" y="76"/>
                      <a:pt x="78" y="75"/>
                    </a:cubicBezTo>
                    <a:cubicBezTo>
                      <a:pt x="78" y="74"/>
                      <a:pt x="77" y="73"/>
                      <a:pt x="78" y="73"/>
                    </a:cubicBezTo>
                    <a:cubicBezTo>
                      <a:pt x="78" y="72"/>
                      <a:pt x="79" y="71"/>
                      <a:pt x="80" y="71"/>
                    </a:cubicBezTo>
                    <a:cubicBezTo>
                      <a:pt x="81" y="71"/>
                      <a:pt x="81" y="72"/>
                      <a:pt x="82" y="71"/>
                    </a:cubicBezTo>
                    <a:cubicBezTo>
                      <a:pt x="83" y="71"/>
                      <a:pt x="82" y="69"/>
                      <a:pt x="83" y="68"/>
                    </a:cubicBezTo>
                    <a:cubicBezTo>
                      <a:pt x="84" y="68"/>
                      <a:pt x="85" y="69"/>
                      <a:pt x="86" y="68"/>
                    </a:cubicBezTo>
                    <a:cubicBezTo>
                      <a:pt x="87" y="68"/>
                      <a:pt x="85" y="67"/>
                      <a:pt x="85" y="66"/>
                    </a:cubicBezTo>
                    <a:cubicBezTo>
                      <a:pt x="86" y="65"/>
                      <a:pt x="86" y="64"/>
                      <a:pt x="86" y="64"/>
                    </a:cubicBezTo>
                    <a:cubicBezTo>
                      <a:pt x="87" y="63"/>
                      <a:pt x="88" y="63"/>
                      <a:pt x="90" y="63"/>
                    </a:cubicBezTo>
                    <a:cubicBezTo>
                      <a:pt x="91" y="64"/>
                      <a:pt x="90" y="66"/>
                      <a:pt x="91" y="66"/>
                    </a:cubicBezTo>
                    <a:cubicBezTo>
                      <a:pt x="92" y="66"/>
                      <a:pt x="92" y="66"/>
                      <a:pt x="93" y="66"/>
                    </a:cubicBezTo>
                    <a:cubicBezTo>
                      <a:pt x="94" y="65"/>
                      <a:pt x="94" y="64"/>
                      <a:pt x="95" y="63"/>
                    </a:cubicBezTo>
                    <a:cubicBezTo>
                      <a:pt x="95" y="63"/>
                      <a:pt x="96" y="63"/>
                      <a:pt x="96" y="63"/>
                    </a:cubicBezTo>
                    <a:cubicBezTo>
                      <a:pt x="98" y="64"/>
                      <a:pt x="95" y="65"/>
                      <a:pt x="95" y="67"/>
                    </a:cubicBezTo>
                    <a:cubicBezTo>
                      <a:pt x="95" y="68"/>
                      <a:pt x="95" y="69"/>
                      <a:pt x="94" y="70"/>
                    </a:cubicBezTo>
                    <a:cubicBezTo>
                      <a:pt x="94" y="71"/>
                      <a:pt x="94" y="73"/>
                      <a:pt x="95" y="74"/>
                    </a:cubicBezTo>
                    <a:cubicBezTo>
                      <a:pt x="96" y="75"/>
                      <a:pt x="96" y="75"/>
                      <a:pt x="97" y="75"/>
                    </a:cubicBezTo>
                    <a:cubicBezTo>
                      <a:pt x="98" y="76"/>
                      <a:pt x="99" y="76"/>
                      <a:pt x="99" y="76"/>
                    </a:cubicBezTo>
                    <a:cubicBezTo>
                      <a:pt x="100" y="77"/>
                      <a:pt x="100" y="78"/>
                      <a:pt x="100" y="79"/>
                    </a:cubicBezTo>
                    <a:cubicBezTo>
                      <a:pt x="100" y="80"/>
                      <a:pt x="100" y="80"/>
                      <a:pt x="99" y="81"/>
                    </a:cubicBezTo>
                    <a:cubicBezTo>
                      <a:pt x="99" y="81"/>
                      <a:pt x="99" y="81"/>
                      <a:pt x="98" y="82"/>
                    </a:cubicBezTo>
                    <a:cubicBezTo>
                      <a:pt x="98" y="82"/>
                      <a:pt x="98" y="82"/>
                      <a:pt x="98" y="82"/>
                    </a:cubicBezTo>
                    <a:cubicBezTo>
                      <a:pt x="98" y="82"/>
                      <a:pt x="98" y="82"/>
                      <a:pt x="98" y="82"/>
                    </a:cubicBezTo>
                    <a:cubicBezTo>
                      <a:pt x="99" y="82"/>
                      <a:pt x="99" y="83"/>
                      <a:pt x="100" y="84"/>
                    </a:cubicBezTo>
                    <a:cubicBezTo>
                      <a:pt x="101" y="85"/>
                      <a:pt x="102" y="83"/>
                      <a:pt x="104" y="85"/>
                    </a:cubicBezTo>
                    <a:cubicBezTo>
                      <a:pt x="105" y="86"/>
                      <a:pt x="104" y="87"/>
                      <a:pt x="104" y="88"/>
                    </a:cubicBezTo>
                    <a:cubicBezTo>
                      <a:pt x="105" y="89"/>
                      <a:pt x="105" y="90"/>
                      <a:pt x="105" y="90"/>
                    </a:cubicBezTo>
                    <a:cubicBezTo>
                      <a:pt x="106" y="92"/>
                      <a:pt x="108" y="92"/>
                      <a:pt x="110" y="92"/>
                    </a:cubicBezTo>
                    <a:cubicBezTo>
                      <a:pt x="111" y="92"/>
                      <a:pt x="112" y="92"/>
                      <a:pt x="113" y="91"/>
                    </a:cubicBezTo>
                    <a:cubicBezTo>
                      <a:pt x="115" y="91"/>
                      <a:pt x="116" y="90"/>
                      <a:pt x="118" y="90"/>
                    </a:cubicBezTo>
                    <a:cubicBezTo>
                      <a:pt x="120" y="90"/>
                      <a:pt x="121" y="90"/>
                      <a:pt x="123" y="90"/>
                    </a:cubicBezTo>
                    <a:cubicBezTo>
                      <a:pt x="126" y="91"/>
                      <a:pt x="127" y="91"/>
                      <a:pt x="130" y="92"/>
                    </a:cubicBezTo>
                    <a:cubicBezTo>
                      <a:pt x="131" y="93"/>
                      <a:pt x="132" y="93"/>
                      <a:pt x="133" y="9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37" name="Freeform 769"/>
              <p:cNvSpPr>
                <a:spLocks/>
              </p:cNvSpPr>
              <p:nvPr/>
            </p:nvSpPr>
            <p:spPr bwMode="auto">
              <a:xfrm>
                <a:off x="3810" y="1682"/>
                <a:ext cx="2" cy="2"/>
              </a:xfrm>
              <a:custGeom>
                <a:avLst/>
                <a:gdLst>
                  <a:gd name="T0" fmla="*/ 16 w 1"/>
                  <a:gd name="T1" fmla="*/ 0 h 1"/>
                  <a:gd name="T2" fmla="*/ 0 w 1"/>
                  <a:gd name="T3" fmla="*/ 0 h 1"/>
                  <a:gd name="T4" fmla="*/ 16 w 1"/>
                  <a:gd name="T5" fmla="*/ 16 h 1"/>
                  <a:gd name="T6" fmla="*/ 1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1" y="0"/>
                      <a:pt x="0" y="0"/>
                    </a:cubicBezTo>
                    <a:cubicBezTo>
                      <a:pt x="1" y="0"/>
                      <a:pt x="1" y="1"/>
                      <a:pt x="1" y="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38" name="Freeform 770"/>
              <p:cNvSpPr>
                <a:spLocks/>
              </p:cNvSpPr>
              <p:nvPr/>
            </p:nvSpPr>
            <p:spPr bwMode="auto">
              <a:xfrm>
                <a:off x="3311" y="1568"/>
                <a:ext cx="240" cy="128"/>
              </a:xfrm>
              <a:custGeom>
                <a:avLst/>
                <a:gdLst>
                  <a:gd name="T0" fmla="*/ 624 w 120"/>
                  <a:gd name="T1" fmla="*/ 480 h 64"/>
                  <a:gd name="T2" fmla="*/ 720 w 120"/>
                  <a:gd name="T3" fmla="*/ 512 h 64"/>
                  <a:gd name="T4" fmla="*/ 784 w 120"/>
                  <a:gd name="T5" fmla="*/ 608 h 64"/>
                  <a:gd name="T6" fmla="*/ 768 w 120"/>
                  <a:gd name="T7" fmla="*/ 768 h 64"/>
                  <a:gd name="T8" fmla="*/ 688 w 120"/>
                  <a:gd name="T9" fmla="*/ 864 h 64"/>
                  <a:gd name="T10" fmla="*/ 768 w 120"/>
                  <a:gd name="T11" fmla="*/ 880 h 64"/>
                  <a:gd name="T12" fmla="*/ 816 w 120"/>
                  <a:gd name="T13" fmla="*/ 880 h 64"/>
                  <a:gd name="T14" fmla="*/ 880 w 120"/>
                  <a:gd name="T15" fmla="*/ 880 h 64"/>
                  <a:gd name="T16" fmla="*/ 944 w 120"/>
                  <a:gd name="T17" fmla="*/ 768 h 64"/>
                  <a:gd name="T18" fmla="*/ 1024 w 120"/>
                  <a:gd name="T19" fmla="*/ 704 h 64"/>
                  <a:gd name="T20" fmla="*/ 1088 w 120"/>
                  <a:gd name="T21" fmla="*/ 768 h 64"/>
                  <a:gd name="T22" fmla="*/ 1216 w 120"/>
                  <a:gd name="T23" fmla="*/ 784 h 64"/>
                  <a:gd name="T24" fmla="*/ 1216 w 120"/>
                  <a:gd name="T25" fmla="*/ 832 h 64"/>
                  <a:gd name="T26" fmla="*/ 1200 w 120"/>
                  <a:gd name="T27" fmla="*/ 896 h 64"/>
                  <a:gd name="T28" fmla="*/ 1280 w 120"/>
                  <a:gd name="T29" fmla="*/ 960 h 64"/>
                  <a:gd name="T30" fmla="*/ 1392 w 120"/>
                  <a:gd name="T31" fmla="*/ 960 h 64"/>
                  <a:gd name="T32" fmla="*/ 1488 w 120"/>
                  <a:gd name="T33" fmla="*/ 912 h 64"/>
                  <a:gd name="T34" fmla="*/ 1584 w 120"/>
                  <a:gd name="T35" fmla="*/ 944 h 64"/>
                  <a:gd name="T36" fmla="*/ 1536 w 120"/>
                  <a:gd name="T37" fmla="*/ 880 h 64"/>
                  <a:gd name="T38" fmla="*/ 1424 w 120"/>
                  <a:gd name="T39" fmla="*/ 848 h 64"/>
                  <a:gd name="T40" fmla="*/ 1408 w 120"/>
                  <a:gd name="T41" fmla="*/ 768 h 64"/>
                  <a:gd name="T42" fmla="*/ 1520 w 120"/>
                  <a:gd name="T43" fmla="*/ 704 h 64"/>
                  <a:gd name="T44" fmla="*/ 1664 w 120"/>
                  <a:gd name="T45" fmla="*/ 672 h 64"/>
                  <a:gd name="T46" fmla="*/ 1744 w 120"/>
                  <a:gd name="T47" fmla="*/ 640 h 64"/>
                  <a:gd name="T48" fmla="*/ 1840 w 120"/>
                  <a:gd name="T49" fmla="*/ 512 h 64"/>
                  <a:gd name="T50" fmla="*/ 1904 w 120"/>
                  <a:gd name="T51" fmla="*/ 416 h 64"/>
                  <a:gd name="T52" fmla="*/ 1744 w 120"/>
                  <a:gd name="T53" fmla="*/ 368 h 64"/>
                  <a:gd name="T54" fmla="*/ 1568 w 120"/>
                  <a:gd name="T55" fmla="*/ 336 h 64"/>
                  <a:gd name="T56" fmla="*/ 1424 w 120"/>
                  <a:gd name="T57" fmla="*/ 336 h 64"/>
                  <a:gd name="T58" fmla="*/ 1232 w 120"/>
                  <a:gd name="T59" fmla="*/ 336 h 64"/>
                  <a:gd name="T60" fmla="*/ 1088 w 120"/>
                  <a:gd name="T61" fmla="*/ 224 h 64"/>
                  <a:gd name="T62" fmla="*/ 960 w 120"/>
                  <a:gd name="T63" fmla="*/ 128 h 64"/>
                  <a:gd name="T64" fmla="*/ 832 w 120"/>
                  <a:gd name="T65" fmla="*/ 16 h 64"/>
                  <a:gd name="T66" fmla="*/ 672 w 120"/>
                  <a:gd name="T67" fmla="*/ 48 h 64"/>
                  <a:gd name="T68" fmla="*/ 608 w 120"/>
                  <a:gd name="T69" fmla="*/ 80 h 64"/>
                  <a:gd name="T70" fmla="*/ 496 w 120"/>
                  <a:gd name="T71" fmla="*/ 96 h 64"/>
                  <a:gd name="T72" fmla="*/ 384 w 120"/>
                  <a:gd name="T73" fmla="*/ 112 h 64"/>
                  <a:gd name="T74" fmla="*/ 288 w 120"/>
                  <a:gd name="T75" fmla="*/ 48 h 64"/>
                  <a:gd name="T76" fmla="*/ 160 w 120"/>
                  <a:gd name="T77" fmla="*/ 48 h 64"/>
                  <a:gd name="T78" fmla="*/ 128 w 120"/>
                  <a:gd name="T79" fmla="*/ 112 h 64"/>
                  <a:gd name="T80" fmla="*/ 80 w 120"/>
                  <a:gd name="T81" fmla="*/ 240 h 64"/>
                  <a:gd name="T82" fmla="*/ 48 w 120"/>
                  <a:gd name="T83" fmla="*/ 368 h 64"/>
                  <a:gd name="T84" fmla="*/ 0 w 120"/>
                  <a:gd name="T85" fmla="*/ 416 h 64"/>
                  <a:gd name="T86" fmla="*/ 0 w 120"/>
                  <a:gd name="T87" fmla="*/ 480 h 64"/>
                  <a:gd name="T88" fmla="*/ 80 w 120"/>
                  <a:gd name="T89" fmla="*/ 512 h 64"/>
                  <a:gd name="T90" fmla="*/ 144 w 120"/>
                  <a:gd name="T91" fmla="*/ 512 h 64"/>
                  <a:gd name="T92" fmla="*/ 256 w 120"/>
                  <a:gd name="T93" fmla="*/ 528 h 64"/>
                  <a:gd name="T94" fmla="*/ 352 w 120"/>
                  <a:gd name="T95" fmla="*/ 512 h 64"/>
                  <a:gd name="T96" fmla="*/ 432 w 120"/>
                  <a:gd name="T97" fmla="*/ 512 h 64"/>
                  <a:gd name="T98" fmla="*/ 480 w 120"/>
                  <a:gd name="T99" fmla="*/ 480 h 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0"/>
                  <a:gd name="T151" fmla="*/ 0 h 64"/>
                  <a:gd name="T152" fmla="*/ 120 w 120"/>
                  <a:gd name="T153" fmla="*/ 64 h 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0" h="64">
                    <a:moveTo>
                      <a:pt x="36" y="28"/>
                    </a:moveTo>
                    <a:cubicBezTo>
                      <a:pt x="36" y="28"/>
                      <a:pt x="37" y="28"/>
                      <a:pt x="37" y="29"/>
                    </a:cubicBezTo>
                    <a:cubicBezTo>
                      <a:pt x="38" y="29"/>
                      <a:pt x="38" y="30"/>
                      <a:pt x="39" y="30"/>
                    </a:cubicBezTo>
                    <a:cubicBezTo>
                      <a:pt x="39" y="31"/>
                      <a:pt x="39" y="31"/>
                      <a:pt x="40" y="32"/>
                    </a:cubicBezTo>
                    <a:cubicBezTo>
                      <a:pt x="41" y="32"/>
                      <a:pt x="42" y="32"/>
                      <a:pt x="43" y="32"/>
                    </a:cubicBezTo>
                    <a:cubicBezTo>
                      <a:pt x="44" y="32"/>
                      <a:pt x="45" y="32"/>
                      <a:pt x="45" y="32"/>
                    </a:cubicBezTo>
                    <a:cubicBezTo>
                      <a:pt x="45" y="32"/>
                      <a:pt x="46" y="32"/>
                      <a:pt x="46" y="32"/>
                    </a:cubicBezTo>
                    <a:cubicBezTo>
                      <a:pt x="47" y="33"/>
                      <a:pt x="47" y="33"/>
                      <a:pt x="48" y="34"/>
                    </a:cubicBezTo>
                    <a:cubicBezTo>
                      <a:pt x="49" y="36"/>
                      <a:pt x="49" y="37"/>
                      <a:pt x="49" y="38"/>
                    </a:cubicBezTo>
                    <a:cubicBezTo>
                      <a:pt x="49" y="39"/>
                      <a:pt x="49" y="40"/>
                      <a:pt x="49" y="41"/>
                    </a:cubicBezTo>
                    <a:cubicBezTo>
                      <a:pt x="49" y="43"/>
                      <a:pt x="50" y="43"/>
                      <a:pt x="49" y="45"/>
                    </a:cubicBezTo>
                    <a:cubicBezTo>
                      <a:pt x="49" y="46"/>
                      <a:pt x="48" y="46"/>
                      <a:pt x="48" y="48"/>
                    </a:cubicBezTo>
                    <a:cubicBezTo>
                      <a:pt x="47" y="49"/>
                      <a:pt x="47" y="49"/>
                      <a:pt x="47" y="51"/>
                    </a:cubicBezTo>
                    <a:cubicBezTo>
                      <a:pt x="48" y="52"/>
                      <a:pt x="43" y="53"/>
                      <a:pt x="44" y="54"/>
                    </a:cubicBezTo>
                    <a:cubicBezTo>
                      <a:pt x="43" y="54"/>
                      <a:pt x="43" y="54"/>
                      <a:pt x="43" y="54"/>
                    </a:cubicBezTo>
                    <a:cubicBezTo>
                      <a:pt x="44" y="54"/>
                      <a:pt x="44" y="54"/>
                      <a:pt x="44" y="55"/>
                    </a:cubicBezTo>
                    <a:cubicBezTo>
                      <a:pt x="44" y="55"/>
                      <a:pt x="45" y="56"/>
                      <a:pt x="46" y="56"/>
                    </a:cubicBezTo>
                    <a:cubicBezTo>
                      <a:pt x="46" y="56"/>
                      <a:pt x="47" y="56"/>
                      <a:pt x="48" y="55"/>
                    </a:cubicBezTo>
                    <a:cubicBezTo>
                      <a:pt x="49" y="55"/>
                      <a:pt x="49" y="54"/>
                      <a:pt x="50" y="53"/>
                    </a:cubicBezTo>
                    <a:cubicBezTo>
                      <a:pt x="50" y="53"/>
                      <a:pt x="51" y="53"/>
                      <a:pt x="51" y="53"/>
                    </a:cubicBezTo>
                    <a:cubicBezTo>
                      <a:pt x="51" y="54"/>
                      <a:pt x="51" y="54"/>
                      <a:pt x="51" y="55"/>
                    </a:cubicBezTo>
                    <a:cubicBezTo>
                      <a:pt x="52" y="56"/>
                      <a:pt x="53" y="56"/>
                      <a:pt x="55" y="56"/>
                    </a:cubicBezTo>
                    <a:cubicBezTo>
                      <a:pt x="54" y="56"/>
                      <a:pt x="54" y="56"/>
                      <a:pt x="54" y="56"/>
                    </a:cubicBezTo>
                    <a:cubicBezTo>
                      <a:pt x="54" y="56"/>
                      <a:pt x="55" y="55"/>
                      <a:pt x="55" y="55"/>
                    </a:cubicBezTo>
                    <a:cubicBezTo>
                      <a:pt x="55" y="54"/>
                      <a:pt x="54" y="53"/>
                      <a:pt x="55" y="52"/>
                    </a:cubicBezTo>
                    <a:cubicBezTo>
                      <a:pt x="55" y="51"/>
                      <a:pt x="57" y="51"/>
                      <a:pt x="57" y="51"/>
                    </a:cubicBezTo>
                    <a:cubicBezTo>
                      <a:pt x="58" y="50"/>
                      <a:pt x="58" y="49"/>
                      <a:pt x="59" y="48"/>
                    </a:cubicBezTo>
                    <a:cubicBezTo>
                      <a:pt x="60" y="47"/>
                      <a:pt x="60" y="48"/>
                      <a:pt x="61" y="47"/>
                    </a:cubicBezTo>
                    <a:cubicBezTo>
                      <a:pt x="61" y="46"/>
                      <a:pt x="61" y="45"/>
                      <a:pt x="62" y="45"/>
                    </a:cubicBezTo>
                    <a:cubicBezTo>
                      <a:pt x="62" y="44"/>
                      <a:pt x="63" y="44"/>
                      <a:pt x="64" y="44"/>
                    </a:cubicBezTo>
                    <a:cubicBezTo>
                      <a:pt x="64" y="45"/>
                      <a:pt x="64" y="45"/>
                      <a:pt x="65" y="46"/>
                    </a:cubicBezTo>
                    <a:cubicBezTo>
                      <a:pt x="65" y="46"/>
                      <a:pt x="66" y="46"/>
                      <a:pt x="67" y="46"/>
                    </a:cubicBezTo>
                    <a:cubicBezTo>
                      <a:pt x="67" y="47"/>
                      <a:pt x="67" y="47"/>
                      <a:pt x="68" y="48"/>
                    </a:cubicBezTo>
                    <a:cubicBezTo>
                      <a:pt x="69" y="48"/>
                      <a:pt x="70" y="48"/>
                      <a:pt x="70" y="48"/>
                    </a:cubicBezTo>
                    <a:cubicBezTo>
                      <a:pt x="71" y="49"/>
                      <a:pt x="72" y="49"/>
                      <a:pt x="73" y="49"/>
                    </a:cubicBezTo>
                    <a:cubicBezTo>
                      <a:pt x="74" y="49"/>
                      <a:pt x="75" y="49"/>
                      <a:pt x="76" y="49"/>
                    </a:cubicBezTo>
                    <a:cubicBezTo>
                      <a:pt x="78" y="49"/>
                      <a:pt x="80" y="47"/>
                      <a:pt x="80" y="49"/>
                    </a:cubicBezTo>
                    <a:cubicBezTo>
                      <a:pt x="81" y="50"/>
                      <a:pt x="79" y="50"/>
                      <a:pt x="78" y="51"/>
                    </a:cubicBezTo>
                    <a:cubicBezTo>
                      <a:pt x="77" y="51"/>
                      <a:pt x="77" y="52"/>
                      <a:pt x="76" y="52"/>
                    </a:cubicBezTo>
                    <a:cubicBezTo>
                      <a:pt x="75" y="52"/>
                      <a:pt x="75" y="52"/>
                      <a:pt x="74" y="53"/>
                    </a:cubicBezTo>
                    <a:cubicBezTo>
                      <a:pt x="73" y="54"/>
                      <a:pt x="72" y="54"/>
                      <a:pt x="73" y="55"/>
                    </a:cubicBezTo>
                    <a:cubicBezTo>
                      <a:pt x="73" y="56"/>
                      <a:pt x="74" y="56"/>
                      <a:pt x="75" y="56"/>
                    </a:cubicBezTo>
                    <a:cubicBezTo>
                      <a:pt x="76" y="56"/>
                      <a:pt x="77" y="56"/>
                      <a:pt x="78" y="56"/>
                    </a:cubicBezTo>
                    <a:cubicBezTo>
                      <a:pt x="79" y="57"/>
                      <a:pt x="79" y="57"/>
                      <a:pt x="80" y="57"/>
                    </a:cubicBezTo>
                    <a:cubicBezTo>
                      <a:pt x="81" y="58"/>
                      <a:pt x="80" y="59"/>
                      <a:pt x="80" y="60"/>
                    </a:cubicBezTo>
                    <a:cubicBezTo>
                      <a:pt x="81" y="61"/>
                      <a:pt x="81" y="62"/>
                      <a:pt x="81" y="63"/>
                    </a:cubicBezTo>
                    <a:cubicBezTo>
                      <a:pt x="83" y="64"/>
                      <a:pt x="84" y="64"/>
                      <a:pt x="85" y="63"/>
                    </a:cubicBezTo>
                    <a:cubicBezTo>
                      <a:pt x="86" y="62"/>
                      <a:pt x="85" y="60"/>
                      <a:pt x="87" y="60"/>
                    </a:cubicBezTo>
                    <a:cubicBezTo>
                      <a:pt x="88" y="59"/>
                      <a:pt x="89" y="61"/>
                      <a:pt x="90" y="61"/>
                    </a:cubicBezTo>
                    <a:cubicBezTo>
                      <a:pt x="91" y="60"/>
                      <a:pt x="91" y="60"/>
                      <a:pt x="91" y="59"/>
                    </a:cubicBezTo>
                    <a:cubicBezTo>
                      <a:pt x="92" y="58"/>
                      <a:pt x="92" y="57"/>
                      <a:pt x="93" y="57"/>
                    </a:cubicBezTo>
                    <a:cubicBezTo>
                      <a:pt x="94" y="57"/>
                      <a:pt x="94" y="57"/>
                      <a:pt x="95" y="58"/>
                    </a:cubicBezTo>
                    <a:cubicBezTo>
                      <a:pt x="96" y="58"/>
                      <a:pt x="96" y="59"/>
                      <a:pt x="97" y="59"/>
                    </a:cubicBezTo>
                    <a:cubicBezTo>
                      <a:pt x="98" y="59"/>
                      <a:pt x="99" y="59"/>
                      <a:pt x="99" y="59"/>
                    </a:cubicBezTo>
                    <a:cubicBezTo>
                      <a:pt x="100" y="58"/>
                      <a:pt x="101" y="58"/>
                      <a:pt x="101" y="57"/>
                    </a:cubicBezTo>
                    <a:cubicBezTo>
                      <a:pt x="101" y="55"/>
                      <a:pt x="99" y="55"/>
                      <a:pt x="98" y="55"/>
                    </a:cubicBezTo>
                    <a:cubicBezTo>
                      <a:pt x="97" y="55"/>
                      <a:pt x="97" y="55"/>
                      <a:pt x="96" y="55"/>
                    </a:cubicBezTo>
                    <a:cubicBezTo>
                      <a:pt x="95" y="55"/>
                      <a:pt x="94" y="56"/>
                      <a:pt x="93" y="55"/>
                    </a:cubicBezTo>
                    <a:cubicBezTo>
                      <a:pt x="92" y="55"/>
                      <a:pt x="91" y="55"/>
                      <a:pt x="91" y="55"/>
                    </a:cubicBezTo>
                    <a:cubicBezTo>
                      <a:pt x="90" y="54"/>
                      <a:pt x="89" y="53"/>
                      <a:pt x="89" y="53"/>
                    </a:cubicBezTo>
                    <a:cubicBezTo>
                      <a:pt x="88" y="52"/>
                      <a:pt x="88" y="51"/>
                      <a:pt x="87" y="50"/>
                    </a:cubicBezTo>
                    <a:cubicBezTo>
                      <a:pt x="87" y="50"/>
                      <a:pt x="85" y="50"/>
                      <a:pt x="85" y="49"/>
                    </a:cubicBezTo>
                    <a:cubicBezTo>
                      <a:pt x="85" y="48"/>
                      <a:pt x="87" y="49"/>
                      <a:pt x="88" y="48"/>
                    </a:cubicBezTo>
                    <a:cubicBezTo>
                      <a:pt x="89" y="48"/>
                      <a:pt x="89" y="47"/>
                      <a:pt x="90" y="47"/>
                    </a:cubicBezTo>
                    <a:cubicBezTo>
                      <a:pt x="91" y="46"/>
                      <a:pt x="91" y="45"/>
                      <a:pt x="91" y="45"/>
                    </a:cubicBezTo>
                    <a:cubicBezTo>
                      <a:pt x="93" y="44"/>
                      <a:pt x="94" y="44"/>
                      <a:pt x="95" y="44"/>
                    </a:cubicBezTo>
                    <a:cubicBezTo>
                      <a:pt x="97" y="44"/>
                      <a:pt x="97" y="44"/>
                      <a:pt x="99" y="44"/>
                    </a:cubicBezTo>
                    <a:cubicBezTo>
                      <a:pt x="100" y="44"/>
                      <a:pt x="101" y="44"/>
                      <a:pt x="102" y="43"/>
                    </a:cubicBezTo>
                    <a:cubicBezTo>
                      <a:pt x="103" y="43"/>
                      <a:pt x="103" y="42"/>
                      <a:pt x="104" y="42"/>
                    </a:cubicBezTo>
                    <a:cubicBezTo>
                      <a:pt x="105" y="41"/>
                      <a:pt x="105" y="41"/>
                      <a:pt x="106" y="41"/>
                    </a:cubicBezTo>
                    <a:cubicBezTo>
                      <a:pt x="107" y="40"/>
                      <a:pt x="108" y="40"/>
                      <a:pt x="109" y="41"/>
                    </a:cubicBezTo>
                    <a:cubicBezTo>
                      <a:pt x="109" y="40"/>
                      <a:pt x="109" y="40"/>
                      <a:pt x="109" y="40"/>
                    </a:cubicBezTo>
                    <a:cubicBezTo>
                      <a:pt x="110" y="39"/>
                      <a:pt x="111" y="38"/>
                      <a:pt x="113" y="37"/>
                    </a:cubicBezTo>
                    <a:cubicBezTo>
                      <a:pt x="114" y="36"/>
                      <a:pt x="115" y="36"/>
                      <a:pt x="115" y="35"/>
                    </a:cubicBezTo>
                    <a:cubicBezTo>
                      <a:pt x="116" y="34"/>
                      <a:pt x="115" y="33"/>
                      <a:pt x="115" y="32"/>
                    </a:cubicBezTo>
                    <a:cubicBezTo>
                      <a:pt x="115" y="32"/>
                      <a:pt x="116" y="32"/>
                      <a:pt x="116" y="32"/>
                    </a:cubicBezTo>
                    <a:cubicBezTo>
                      <a:pt x="116" y="30"/>
                      <a:pt x="118" y="31"/>
                      <a:pt x="119" y="30"/>
                    </a:cubicBezTo>
                    <a:cubicBezTo>
                      <a:pt x="120" y="29"/>
                      <a:pt x="120" y="28"/>
                      <a:pt x="119" y="26"/>
                    </a:cubicBezTo>
                    <a:cubicBezTo>
                      <a:pt x="118" y="25"/>
                      <a:pt x="117" y="25"/>
                      <a:pt x="115" y="24"/>
                    </a:cubicBezTo>
                    <a:cubicBezTo>
                      <a:pt x="114" y="24"/>
                      <a:pt x="113" y="24"/>
                      <a:pt x="112" y="23"/>
                    </a:cubicBezTo>
                    <a:cubicBezTo>
                      <a:pt x="111" y="23"/>
                      <a:pt x="110" y="23"/>
                      <a:pt x="109" y="23"/>
                    </a:cubicBezTo>
                    <a:cubicBezTo>
                      <a:pt x="107" y="23"/>
                      <a:pt x="106" y="23"/>
                      <a:pt x="104" y="24"/>
                    </a:cubicBezTo>
                    <a:cubicBezTo>
                      <a:pt x="102" y="24"/>
                      <a:pt x="101" y="25"/>
                      <a:pt x="100" y="25"/>
                    </a:cubicBezTo>
                    <a:cubicBezTo>
                      <a:pt x="98" y="24"/>
                      <a:pt x="99" y="22"/>
                      <a:pt x="98" y="21"/>
                    </a:cubicBezTo>
                    <a:cubicBezTo>
                      <a:pt x="97" y="20"/>
                      <a:pt x="96" y="20"/>
                      <a:pt x="95" y="19"/>
                    </a:cubicBezTo>
                    <a:cubicBezTo>
                      <a:pt x="94" y="19"/>
                      <a:pt x="93" y="19"/>
                      <a:pt x="92" y="19"/>
                    </a:cubicBezTo>
                    <a:cubicBezTo>
                      <a:pt x="91" y="20"/>
                      <a:pt x="90" y="20"/>
                      <a:pt x="89" y="21"/>
                    </a:cubicBezTo>
                    <a:cubicBezTo>
                      <a:pt x="88" y="22"/>
                      <a:pt x="88" y="22"/>
                      <a:pt x="86" y="23"/>
                    </a:cubicBezTo>
                    <a:cubicBezTo>
                      <a:pt x="85" y="23"/>
                      <a:pt x="83" y="23"/>
                      <a:pt x="81" y="22"/>
                    </a:cubicBezTo>
                    <a:cubicBezTo>
                      <a:pt x="80" y="22"/>
                      <a:pt x="79" y="22"/>
                      <a:pt x="77" y="21"/>
                    </a:cubicBezTo>
                    <a:cubicBezTo>
                      <a:pt x="76" y="21"/>
                      <a:pt x="75" y="21"/>
                      <a:pt x="74" y="20"/>
                    </a:cubicBezTo>
                    <a:cubicBezTo>
                      <a:pt x="73" y="19"/>
                      <a:pt x="73" y="18"/>
                      <a:pt x="72" y="16"/>
                    </a:cubicBezTo>
                    <a:cubicBezTo>
                      <a:pt x="70" y="15"/>
                      <a:pt x="70" y="14"/>
                      <a:pt x="68" y="14"/>
                    </a:cubicBezTo>
                    <a:cubicBezTo>
                      <a:pt x="67" y="13"/>
                      <a:pt x="66" y="13"/>
                      <a:pt x="65" y="13"/>
                    </a:cubicBezTo>
                    <a:cubicBezTo>
                      <a:pt x="63" y="12"/>
                      <a:pt x="63" y="12"/>
                      <a:pt x="62" y="12"/>
                    </a:cubicBezTo>
                    <a:cubicBezTo>
                      <a:pt x="60" y="11"/>
                      <a:pt x="60" y="9"/>
                      <a:pt x="60" y="8"/>
                    </a:cubicBezTo>
                    <a:cubicBezTo>
                      <a:pt x="59" y="6"/>
                      <a:pt x="60" y="5"/>
                      <a:pt x="59" y="3"/>
                    </a:cubicBezTo>
                    <a:cubicBezTo>
                      <a:pt x="58" y="2"/>
                      <a:pt x="58" y="2"/>
                      <a:pt x="57" y="1"/>
                    </a:cubicBezTo>
                    <a:cubicBezTo>
                      <a:pt x="55" y="0"/>
                      <a:pt x="54" y="1"/>
                      <a:pt x="52" y="1"/>
                    </a:cubicBezTo>
                    <a:cubicBezTo>
                      <a:pt x="50" y="1"/>
                      <a:pt x="50" y="1"/>
                      <a:pt x="48" y="1"/>
                    </a:cubicBezTo>
                    <a:cubicBezTo>
                      <a:pt x="47" y="2"/>
                      <a:pt x="47" y="3"/>
                      <a:pt x="46" y="3"/>
                    </a:cubicBezTo>
                    <a:cubicBezTo>
                      <a:pt x="44" y="4"/>
                      <a:pt x="44" y="3"/>
                      <a:pt x="42" y="3"/>
                    </a:cubicBezTo>
                    <a:cubicBezTo>
                      <a:pt x="41" y="3"/>
                      <a:pt x="41" y="3"/>
                      <a:pt x="39" y="2"/>
                    </a:cubicBezTo>
                    <a:cubicBezTo>
                      <a:pt x="39" y="2"/>
                      <a:pt x="39" y="2"/>
                      <a:pt x="39" y="2"/>
                    </a:cubicBezTo>
                    <a:cubicBezTo>
                      <a:pt x="39" y="3"/>
                      <a:pt x="38" y="4"/>
                      <a:pt x="38" y="5"/>
                    </a:cubicBezTo>
                    <a:cubicBezTo>
                      <a:pt x="37" y="6"/>
                      <a:pt x="37" y="7"/>
                      <a:pt x="36" y="8"/>
                    </a:cubicBezTo>
                    <a:cubicBezTo>
                      <a:pt x="36" y="10"/>
                      <a:pt x="35" y="10"/>
                      <a:pt x="33" y="10"/>
                    </a:cubicBezTo>
                    <a:cubicBezTo>
                      <a:pt x="31" y="10"/>
                      <a:pt x="32" y="7"/>
                      <a:pt x="31" y="6"/>
                    </a:cubicBezTo>
                    <a:cubicBezTo>
                      <a:pt x="30" y="6"/>
                      <a:pt x="29" y="6"/>
                      <a:pt x="29" y="6"/>
                    </a:cubicBezTo>
                    <a:cubicBezTo>
                      <a:pt x="28" y="6"/>
                      <a:pt x="27" y="7"/>
                      <a:pt x="27" y="8"/>
                    </a:cubicBezTo>
                    <a:cubicBezTo>
                      <a:pt x="26" y="8"/>
                      <a:pt x="25" y="8"/>
                      <a:pt x="24" y="7"/>
                    </a:cubicBezTo>
                    <a:cubicBezTo>
                      <a:pt x="23" y="7"/>
                      <a:pt x="23" y="6"/>
                      <a:pt x="22" y="5"/>
                    </a:cubicBezTo>
                    <a:cubicBezTo>
                      <a:pt x="21" y="4"/>
                      <a:pt x="21" y="3"/>
                      <a:pt x="20" y="3"/>
                    </a:cubicBezTo>
                    <a:cubicBezTo>
                      <a:pt x="19" y="3"/>
                      <a:pt x="19" y="3"/>
                      <a:pt x="18" y="3"/>
                    </a:cubicBezTo>
                    <a:cubicBezTo>
                      <a:pt x="16" y="3"/>
                      <a:pt x="16" y="4"/>
                      <a:pt x="14" y="3"/>
                    </a:cubicBezTo>
                    <a:cubicBezTo>
                      <a:pt x="13" y="3"/>
                      <a:pt x="13" y="2"/>
                      <a:pt x="12" y="2"/>
                    </a:cubicBezTo>
                    <a:cubicBezTo>
                      <a:pt x="12" y="2"/>
                      <a:pt x="11" y="2"/>
                      <a:pt x="10" y="3"/>
                    </a:cubicBezTo>
                    <a:cubicBezTo>
                      <a:pt x="9" y="4"/>
                      <a:pt x="9" y="5"/>
                      <a:pt x="8" y="6"/>
                    </a:cubicBezTo>
                    <a:cubicBezTo>
                      <a:pt x="7" y="6"/>
                      <a:pt x="7" y="6"/>
                      <a:pt x="7" y="6"/>
                    </a:cubicBezTo>
                    <a:cubicBezTo>
                      <a:pt x="8" y="6"/>
                      <a:pt x="8" y="6"/>
                      <a:pt x="8" y="7"/>
                    </a:cubicBezTo>
                    <a:cubicBezTo>
                      <a:pt x="9" y="8"/>
                      <a:pt x="9" y="9"/>
                      <a:pt x="9" y="10"/>
                    </a:cubicBezTo>
                    <a:cubicBezTo>
                      <a:pt x="9" y="11"/>
                      <a:pt x="9" y="12"/>
                      <a:pt x="8" y="13"/>
                    </a:cubicBezTo>
                    <a:cubicBezTo>
                      <a:pt x="7" y="14"/>
                      <a:pt x="6" y="14"/>
                      <a:pt x="5" y="15"/>
                    </a:cubicBezTo>
                    <a:cubicBezTo>
                      <a:pt x="4" y="16"/>
                      <a:pt x="3" y="16"/>
                      <a:pt x="2" y="17"/>
                    </a:cubicBezTo>
                    <a:cubicBezTo>
                      <a:pt x="2" y="19"/>
                      <a:pt x="4" y="19"/>
                      <a:pt x="4" y="21"/>
                    </a:cubicBezTo>
                    <a:cubicBezTo>
                      <a:pt x="4" y="22"/>
                      <a:pt x="3" y="23"/>
                      <a:pt x="3" y="23"/>
                    </a:cubicBezTo>
                    <a:cubicBezTo>
                      <a:pt x="2" y="24"/>
                      <a:pt x="2" y="24"/>
                      <a:pt x="1" y="24"/>
                    </a:cubicBezTo>
                    <a:cubicBezTo>
                      <a:pt x="1" y="25"/>
                      <a:pt x="1" y="25"/>
                      <a:pt x="1" y="25"/>
                    </a:cubicBezTo>
                    <a:cubicBezTo>
                      <a:pt x="1" y="25"/>
                      <a:pt x="1" y="25"/>
                      <a:pt x="0" y="26"/>
                    </a:cubicBezTo>
                    <a:cubicBezTo>
                      <a:pt x="0" y="27"/>
                      <a:pt x="0" y="27"/>
                      <a:pt x="0" y="28"/>
                    </a:cubicBezTo>
                    <a:cubicBezTo>
                      <a:pt x="1" y="28"/>
                      <a:pt x="1" y="29"/>
                      <a:pt x="1" y="29"/>
                    </a:cubicBezTo>
                    <a:cubicBezTo>
                      <a:pt x="0" y="30"/>
                      <a:pt x="0" y="30"/>
                      <a:pt x="0" y="30"/>
                    </a:cubicBezTo>
                    <a:cubicBezTo>
                      <a:pt x="1" y="30"/>
                      <a:pt x="2" y="30"/>
                      <a:pt x="3" y="31"/>
                    </a:cubicBezTo>
                    <a:cubicBezTo>
                      <a:pt x="4" y="31"/>
                      <a:pt x="4" y="32"/>
                      <a:pt x="5" y="32"/>
                    </a:cubicBezTo>
                    <a:cubicBezTo>
                      <a:pt x="5" y="32"/>
                      <a:pt x="5" y="32"/>
                      <a:pt x="5" y="32"/>
                    </a:cubicBezTo>
                    <a:cubicBezTo>
                      <a:pt x="5" y="32"/>
                      <a:pt x="6" y="32"/>
                      <a:pt x="6" y="32"/>
                    </a:cubicBezTo>
                    <a:cubicBezTo>
                      <a:pt x="6" y="32"/>
                      <a:pt x="6" y="32"/>
                      <a:pt x="6" y="32"/>
                    </a:cubicBezTo>
                    <a:cubicBezTo>
                      <a:pt x="7" y="32"/>
                      <a:pt x="8" y="32"/>
                      <a:pt x="9" y="32"/>
                    </a:cubicBezTo>
                    <a:cubicBezTo>
                      <a:pt x="9" y="32"/>
                      <a:pt x="10" y="32"/>
                      <a:pt x="10" y="33"/>
                    </a:cubicBezTo>
                    <a:cubicBezTo>
                      <a:pt x="12" y="33"/>
                      <a:pt x="12" y="34"/>
                      <a:pt x="13" y="34"/>
                    </a:cubicBezTo>
                    <a:cubicBezTo>
                      <a:pt x="14" y="34"/>
                      <a:pt x="15" y="33"/>
                      <a:pt x="16" y="33"/>
                    </a:cubicBezTo>
                    <a:cubicBezTo>
                      <a:pt x="18" y="32"/>
                      <a:pt x="19" y="33"/>
                      <a:pt x="20" y="33"/>
                    </a:cubicBezTo>
                    <a:cubicBezTo>
                      <a:pt x="21" y="32"/>
                      <a:pt x="21" y="32"/>
                      <a:pt x="22" y="32"/>
                    </a:cubicBezTo>
                    <a:cubicBezTo>
                      <a:pt x="22" y="32"/>
                      <a:pt x="22" y="32"/>
                      <a:pt x="22" y="32"/>
                    </a:cubicBezTo>
                    <a:cubicBezTo>
                      <a:pt x="22" y="32"/>
                      <a:pt x="22" y="32"/>
                      <a:pt x="22" y="32"/>
                    </a:cubicBezTo>
                    <a:cubicBezTo>
                      <a:pt x="23" y="32"/>
                      <a:pt x="24" y="33"/>
                      <a:pt x="24" y="33"/>
                    </a:cubicBezTo>
                    <a:cubicBezTo>
                      <a:pt x="25" y="33"/>
                      <a:pt x="26" y="33"/>
                      <a:pt x="27" y="32"/>
                    </a:cubicBezTo>
                    <a:cubicBezTo>
                      <a:pt x="27" y="32"/>
                      <a:pt x="27" y="32"/>
                      <a:pt x="27" y="32"/>
                    </a:cubicBezTo>
                    <a:cubicBezTo>
                      <a:pt x="27" y="32"/>
                      <a:pt x="27" y="31"/>
                      <a:pt x="28" y="31"/>
                    </a:cubicBezTo>
                    <a:cubicBezTo>
                      <a:pt x="28" y="30"/>
                      <a:pt x="29" y="30"/>
                      <a:pt x="30" y="30"/>
                    </a:cubicBezTo>
                    <a:cubicBezTo>
                      <a:pt x="31" y="29"/>
                      <a:pt x="31" y="28"/>
                      <a:pt x="32" y="28"/>
                    </a:cubicBezTo>
                    <a:cubicBezTo>
                      <a:pt x="34" y="28"/>
                      <a:pt x="34" y="27"/>
                      <a:pt x="36" y="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39" name="Freeform 771"/>
              <p:cNvSpPr>
                <a:spLocks/>
              </p:cNvSpPr>
              <p:nvPr/>
            </p:nvSpPr>
            <p:spPr bwMode="auto">
              <a:xfrm>
                <a:off x="4966" y="2421"/>
                <a:ext cx="6" cy="14"/>
              </a:xfrm>
              <a:custGeom>
                <a:avLst/>
                <a:gdLst>
                  <a:gd name="T0" fmla="*/ 0 w 3"/>
                  <a:gd name="T1" fmla="*/ 80 h 7"/>
                  <a:gd name="T2" fmla="*/ 32 w 3"/>
                  <a:gd name="T3" fmla="*/ 112 h 7"/>
                  <a:gd name="T4" fmla="*/ 48 w 3"/>
                  <a:gd name="T5" fmla="*/ 64 h 7"/>
                  <a:gd name="T6" fmla="*/ 48 w 3"/>
                  <a:gd name="T7" fmla="*/ 32 h 7"/>
                  <a:gd name="T8" fmla="*/ 32 w 3"/>
                  <a:gd name="T9" fmla="*/ 0 h 7"/>
                  <a:gd name="T10" fmla="*/ 0 w 3"/>
                  <a:gd name="T11" fmla="*/ 16 h 7"/>
                  <a:gd name="T12" fmla="*/ 0 w 3"/>
                  <a:gd name="T13" fmla="*/ 48 h 7"/>
                  <a:gd name="T14" fmla="*/ 0 w 3"/>
                  <a:gd name="T15" fmla="*/ 80 h 7"/>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7"/>
                  <a:gd name="T26" fmla="*/ 3 w 3"/>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7">
                    <a:moveTo>
                      <a:pt x="0" y="5"/>
                    </a:moveTo>
                    <a:cubicBezTo>
                      <a:pt x="1" y="6"/>
                      <a:pt x="1" y="7"/>
                      <a:pt x="2" y="7"/>
                    </a:cubicBezTo>
                    <a:cubicBezTo>
                      <a:pt x="3" y="7"/>
                      <a:pt x="3" y="5"/>
                      <a:pt x="3" y="4"/>
                    </a:cubicBezTo>
                    <a:cubicBezTo>
                      <a:pt x="3" y="3"/>
                      <a:pt x="3" y="3"/>
                      <a:pt x="3" y="2"/>
                    </a:cubicBezTo>
                    <a:cubicBezTo>
                      <a:pt x="3" y="1"/>
                      <a:pt x="3" y="0"/>
                      <a:pt x="2" y="0"/>
                    </a:cubicBezTo>
                    <a:cubicBezTo>
                      <a:pt x="1" y="0"/>
                      <a:pt x="1" y="1"/>
                      <a:pt x="0" y="1"/>
                    </a:cubicBezTo>
                    <a:cubicBezTo>
                      <a:pt x="0" y="2"/>
                      <a:pt x="0" y="2"/>
                      <a:pt x="0" y="3"/>
                    </a:cubicBezTo>
                    <a:cubicBezTo>
                      <a:pt x="0" y="4"/>
                      <a:pt x="0" y="4"/>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40" name="Freeform 772"/>
              <p:cNvSpPr>
                <a:spLocks/>
              </p:cNvSpPr>
              <p:nvPr/>
            </p:nvSpPr>
            <p:spPr bwMode="auto">
              <a:xfrm>
                <a:off x="4882" y="2487"/>
                <a:ext cx="16" cy="9"/>
              </a:xfrm>
              <a:custGeom>
                <a:avLst/>
                <a:gdLst>
                  <a:gd name="T0" fmla="*/ 96 w 8"/>
                  <a:gd name="T1" fmla="*/ 81 h 4"/>
                  <a:gd name="T2" fmla="*/ 128 w 8"/>
                  <a:gd name="T3" fmla="*/ 56 h 4"/>
                  <a:gd name="T4" fmla="*/ 96 w 8"/>
                  <a:gd name="T5" fmla="*/ 25 h 4"/>
                  <a:gd name="T6" fmla="*/ 48 w 8"/>
                  <a:gd name="T7" fmla="*/ 0 h 4"/>
                  <a:gd name="T8" fmla="*/ 32 w 8"/>
                  <a:gd name="T9" fmla="*/ 25 h 4"/>
                  <a:gd name="T10" fmla="*/ 0 w 8"/>
                  <a:gd name="T11" fmla="*/ 81 h 4"/>
                  <a:gd name="T12" fmla="*/ 32 w 8"/>
                  <a:gd name="T13" fmla="*/ 81 h 4"/>
                  <a:gd name="T14" fmla="*/ 48 w 8"/>
                  <a:gd name="T15" fmla="*/ 101 h 4"/>
                  <a:gd name="T16" fmla="*/ 96 w 8"/>
                  <a:gd name="T17" fmla="*/ 8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6" y="3"/>
                    </a:moveTo>
                    <a:cubicBezTo>
                      <a:pt x="7" y="3"/>
                      <a:pt x="7" y="3"/>
                      <a:pt x="8" y="2"/>
                    </a:cubicBezTo>
                    <a:cubicBezTo>
                      <a:pt x="8" y="1"/>
                      <a:pt x="7" y="1"/>
                      <a:pt x="6" y="1"/>
                    </a:cubicBezTo>
                    <a:cubicBezTo>
                      <a:pt x="5" y="0"/>
                      <a:pt x="4" y="0"/>
                      <a:pt x="3" y="0"/>
                    </a:cubicBezTo>
                    <a:cubicBezTo>
                      <a:pt x="3" y="0"/>
                      <a:pt x="2" y="1"/>
                      <a:pt x="2" y="1"/>
                    </a:cubicBezTo>
                    <a:cubicBezTo>
                      <a:pt x="1" y="2"/>
                      <a:pt x="0" y="2"/>
                      <a:pt x="0" y="3"/>
                    </a:cubicBezTo>
                    <a:cubicBezTo>
                      <a:pt x="1" y="3"/>
                      <a:pt x="1" y="3"/>
                      <a:pt x="2" y="3"/>
                    </a:cubicBezTo>
                    <a:cubicBezTo>
                      <a:pt x="2" y="3"/>
                      <a:pt x="3" y="4"/>
                      <a:pt x="3" y="4"/>
                    </a:cubicBezTo>
                    <a:cubicBezTo>
                      <a:pt x="4" y="4"/>
                      <a:pt x="5" y="3"/>
                      <a:pt x="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41" name="Freeform 773"/>
              <p:cNvSpPr>
                <a:spLocks/>
              </p:cNvSpPr>
              <p:nvPr/>
            </p:nvSpPr>
            <p:spPr bwMode="auto">
              <a:xfrm>
                <a:off x="4950" y="2429"/>
                <a:ext cx="26" cy="54"/>
              </a:xfrm>
              <a:custGeom>
                <a:avLst/>
                <a:gdLst>
                  <a:gd name="T0" fmla="*/ 48 w 13"/>
                  <a:gd name="T1" fmla="*/ 400 h 27"/>
                  <a:gd name="T2" fmla="*/ 80 w 13"/>
                  <a:gd name="T3" fmla="*/ 400 h 27"/>
                  <a:gd name="T4" fmla="*/ 96 w 13"/>
                  <a:gd name="T5" fmla="*/ 432 h 27"/>
                  <a:gd name="T6" fmla="*/ 128 w 13"/>
                  <a:gd name="T7" fmla="*/ 432 h 27"/>
                  <a:gd name="T8" fmla="*/ 144 w 13"/>
                  <a:gd name="T9" fmla="*/ 400 h 27"/>
                  <a:gd name="T10" fmla="*/ 112 w 13"/>
                  <a:gd name="T11" fmla="*/ 368 h 27"/>
                  <a:gd name="T12" fmla="*/ 112 w 13"/>
                  <a:gd name="T13" fmla="*/ 320 h 27"/>
                  <a:gd name="T14" fmla="*/ 112 w 13"/>
                  <a:gd name="T15" fmla="*/ 272 h 27"/>
                  <a:gd name="T16" fmla="*/ 160 w 13"/>
                  <a:gd name="T17" fmla="*/ 272 h 27"/>
                  <a:gd name="T18" fmla="*/ 208 w 13"/>
                  <a:gd name="T19" fmla="*/ 256 h 27"/>
                  <a:gd name="T20" fmla="*/ 208 w 13"/>
                  <a:gd name="T21" fmla="*/ 224 h 27"/>
                  <a:gd name="T22" fmla="*/ 192 w 13"/>
                  <a:gd name="T23" fmla="*/ 192 h 27"/>
                  <a:gd name="T24" fmla="*/ 208 w 13"/>
                  <a:gd name="T25" fmla="*/ 160 h 27"/>
                  <a:gd name="T26" fmla="*/ 208 w 13"/>
                  <a:gd name="T27" fmla="*/ 96 h 27"/>
                  <a:gd name="T28" fmla="*/ 208 w 13"/>
                  <a:gd name="T29" fmla="*/ 80 h 27"/>
                  <a:gd name="T30" fmla="*/ 176 w 13"/>
                  <a:gd name="T31" fmla="*/ 80 h 27"/>
                  <a:gd name="T32" fmla="*/ 128 w 13"/>
                  <a:gd name="T33" fmla="*/ 96 h 27"/>
                  <a:gd name="T34" fmla="*/ 128 w 13"/>
                  <a:gd name="T35" fmla="*/ 48 h 27"/>
                  <a:gd name="T36" fmla="*/ 96 w 13"/>
                  <a:gd name="T37" fmla="*/ 0 h 27"/>
                  <a:gd name="T38" fmla="*/ 64 w 13"/>
                  <a:gd name="T39" fmla="*/ 32 h 27"/>
                  <a:gd name="T40" fmla="*/ 48 w 13"/>
                  <a:gd name="T41" fmla="*/ 64 h 27"/>
                  <a:gd name="T42" fmla="*/ 32 w 13"/>
                  <a:gd name="T43" fmla="*/ 112 h 27"/>
                  <a:gd name="T44" fmla="*/ 16 w 13"/>
                  <a:gd name="T45" fmla="*/ 144 h 27"/>
                  <a:gd name="T46" fmla="*/ 16 w 13"/>
                  <a:gd name="T47" fmla="*/ 176 h 27"/>
                  <a:gd name="T48" fmla="*/ 32 w 13"/>
                  <a:gd name="T49" fmla="*/ 208 h 27"/>
                  <a:gd name="T50" fmla="*/ 48 w 13"/>
                  <a:gd name="T51" fmla="*/ 256 h 27"/>
                  <a:gd name="T52" fmla="*/ 64 w 13"/>
                  <a:gd name="T53" fmla="*/ 304 h 27"/>
                  <a:gd name="T54" fmla="*/ 32 w 13"/>
                  <a:gd name="T55" fmla="*/ 336 h 27"/>
                  <a:gd name="T56" fmla="*/ 16 w 13"/>
                  <a:gd name="T57" fmla="*/ 368 h 27"/>
                  <a:gd name="T58" fmla="*/ 0 w 13"/>
                  <a:gd name="T59" fmla="*/ 400 h 27"/>
                  <a:gd name="T60" fmla="*/ 48 w 13"/>
                  <a:gd name="T61" fmla="*/ 400 h 2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
                  <a:gd name="T94" fmla="*/ 0 h 27"/>
                  <a:gd name="T95" fmla="*/ 13 w 13"/>
                  <a:gd name="T96" fmla="*/ 27 h 2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 h="27">
                    <a:moveTo>
                      <a:pt x="3" y="25"/>
                    </a:moveTo>
                    <a:cubicBezTo>
                      <a:pt x="3" y="25"/>
                      <a:pt x="4" y="25"/>
                      <a:pt x="5" y="25"/>
                    </a:cubicBezTo>
                    <a:cubicBezTo>
                      <a:pt x="5" y="25"/>
                      <a:pt x="5" y="26"/>
                      <a:pt x="6" y="27"/>
                    </a:cubicBezTo>
                    <a:cubicBezTo>
                      <a:pt x="7" y="27"/>
                      <a:pt x="8" y="27"/>
                      <a:pt x="8" y="27"/>
                    </a:cubicBezTo>
                    <a:cubicBezTo>
                      <a:pt x="9" y="26"/>
                      <a:pt x="9" y="26"/>
                      <a:pt x="9" y="25"/>
                    </a:cubicBezTo>
                    <a:cubicBezTo>
                      <a:pt x="9" y="24"/>
                      <a:pt x="8" y="24"/>
                      <a:pt x="7" y="23"/>
                    </a:cubicBezTo>
                    <a:cubicBezTo>
                      <a:pt x="6" y="22"/>
                      <a:pt x="7" y="21"/>
                      <a:pt x="7" y="20"/>
                    </a:cubicBezTo>
                    <a:cubicBezTo>
                      <a:pt x="7" y="19"/>
                      <a:pt x="6" y="18"/>
                      <a:pt x="7" y="17"/>
                    </a:cubicBezTo>
                    <a:cubicBezTo>
                      <a:pt x="8" y="16"/>
                      <a:pt x="9" y="17"/>
                      <a:pt x="10" y="17"/>
                    </a:cubicBezTo>
                    <a:cubicBezTo>
                      <a:pt x="11" y="17"/>
                      <a:pt x="12" y="17"/>
                      <a:pt x="13" y="16"/>
                    </a:cubicBezTo>
                    <a:cubicBezTo>
                      <a:pt x="13" y="16"/>
                      <a:pt x="13" y="15"/>
                      <a:pt x="13" y="14"/>
                    </a:cubicBezTo>
                    <a:cubicBezTo>
                      <a:pt x="12" y="13"/>
                      <a:pt x="12" y="13"/>
                      <a:pt x="12" y="12"/>
                    </a:cubicBezTo>
                    <a:cubicBezTo>
                      <a:pt x="12" y="11"/>
                      <a:pt x="13" y="11"/>
                      <a:pt x="13" y="10"/>
                    </a:cubicBezTo>
                    <a:cubicBezTo>
                      <a:pt x="13" y="9"/>
                      <a:pt x="13" y="8"/>
                      <a:pt x="13" y="6"/>
                    </a:cubicBezTo>
                    <a:cubicBezTo>
                      <a:pt x="13" y="6"/>
                      <a:pt x="13" y="5"/>
                      <a:pt x="13" y="5"/>
                    </a:cubicBezTo>
                    <a:cubicBezTo>
                      <a:pt x="12" y="4"/>
                      <a:pt x="11" y="5"/>
                      <a:pt x="11" y="5"/>
                    </a:cubicBezTo>
                    <a:cubicBezTo>
                      <a:pt x="10" y="5"/>
                      <a:pt x="9" y="6"/>
                      <a:pt x="8" y="6"/>
                    </a:cubicBezTo>
                    <a:cubicBezTo>
                      <a:pt x="7" y="5"/>
                      <a:pt x="8" y="4"/>
                      <a:pt x="8" y="3"/>
                    </a:cubicBezTo>
                    <a:cubicBezTo>
                      <a:pt x="7" y="2"/>
                      <a:pt x="7" y="1"/>
                      <a:pt x="6" y="0"/>
                    </a:cubicBezTo>
                    <a:cubicBezTo>
                      <a:pt x="5" y="0"/>
                      <a:pt x="5" y="1"/>
                      <a:pt x="4" y="2"/>
                    </a:cubicBezTo>
                    <a:cubicBezTo>
                      <a:pt x="4" y="3"/>
                      <a:pt x="3" y="3"/>
                      <a:pt x="3" y="4"/>
                    </a:cubicBezTo>
                    <a:cubicBezTo>
                      <a:pt x="2" y="5"/>
                      <a:pt x="2" y="6"/>
                      <a:pt x="2" y="7"/>
                    </a:cubicBezTo>
                    <a:cubicBezTo>
                      <a:pt x="2" y="7"/>
                      <a:pt x="2" y="8"/>
                      <a:pt x="1" y="9"/>
                    </a:cubicBezTo>
                    <a:cubicBezTo>
                      <a:pt x="1" y="10"/>
                      <a:pt x="1" y="10"/>
                      <a:pt x="1" y="11"/>
                    </a:cubicBezTo>
                    <a:cubicBezTo>
                      <a:pt x="1" y="12"/>
                      <a:pt x="1" y="12"/>
                      <a:pt x="2" y="13"/>
                    </a:cubicBezTo>
                    <a:cubicBezTo>
                      <a:pt x="2" y="14"/>
                      <a:pt x="3" y="14"/>
                      <a:pt x="3" y="16"/>
                    </a:cubicBezTo>
                    <a:cubicBezTo>
                      <a:pt x="3" y="17"/>
                      <a:pt x="4" y="18"/>
                      <a:pt x="4" y="19"/>
                    </a:cubicBezTo>
                    <a:cubicBezTo>
                      <a:pt x="3" y="20"/>
                      <a:pt x="2" y="21"/>
                      <a:pt x="2" y="21"/>
                    </a:cubicBezTo>
                    <a:cubicBezTo>
                      <a:pt x="1" y="22"/>
                      <a:pt x="1" y="22"/>
                      <a:pt x="1" y="23"/>
                    </a:cubicBezTo>
                    <a:cubicBezTo>
                      <a:pt x="0" y="24"/>
                      <a:pt x="0" y="24"/>
                      <a:pt x="0" y="25"/>
                    </a:cubicBezTo>
                    <a:cubicBezTo>
                      <a:pt x="0" y="26"/>
                      <a:pt x="1" y="25"/>
                      <a:pt x="3"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42" name="Freeform 774"/>
              <p:cNvSpPr>
                <a:spLocks/>
              </p:cNvSpPr>
              <p:nvPr/>
            </p:nvSpPr>
            <p:spPr bwMode="auto">
              <a:xfrm>
                <a:off x="4998" y="2465"/>
                <a:ext cx="18" cy="12"/>
              </a:xfrm>
              <a:custGeom>
                <a:avLst/>
                <a:gdLst>
                  <a:gd name="T0" fmla="*/ 32 w 9"/>
                  <a:gd name="T1" fmla="*/ 80 h 6"/>
                  <a:gd name="T2" fmla="*/ 80 w 9"/>
                  <a:gd name="T3" fmla="*/ 80 h 6"/>
                  <a:gd name="T4" fmla="*/ 112 w 9"/>
                  <a:gd name="T5" fmla="*/ 80 h 6"/>
                  <a:gd name="T6" fmla="*/ 144 w 9"/>
                  <a:gd name="T7" fmla="*/ 48 h 6"/>
                  <a:gd name="T8" fmla="*/ 128 w 9"/>
                  <a:gd name="T9" fmla="*/ 16 h 6"/>
                  <a:gd name="T10" fmla="*/ 112 w 9"/>
                  <a:gd name="T11" fmla="*/ 16 h 6"/>
                  <a:gd name="T12" fmla="*/ 64 w 9"/>
                  <a:gd name="T13" fmla="*/ 0 h 6"/>
                  <a:gd name="T14" fmla="*/ 32 w 9"/>
                  <a:gd name="T15" fmla="*/ 0 h 6"/>
                  <a:gd name="T16" fmla="*/ 16 w 9"/>
                  <a:gd name="T17" fmla="*/ 32 h 6"/>
                  <a:gd name="T18" fmla="*/ 0 w 9"/>
                  <a:gd name="T19" fmla="*/ 64 h 6"/>
                  <a:gd name="T20" fmla="*/ 32 w 9"/>
                  <a:gd name="T21" fmla="*/ 8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6"/>
                  <a:gd name="T35" fmla="*/ 9 w 9"/>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6">
                    <a:moveTo>
                      <a:pt x="2" y="5"/>
                    </a:moveTo>
                    <a:cubicBezTo>
                      <a:pt x="3" y="6"/>
                      <a:pt x="4" y="5"/>
                      <a:pt x="5" y="5"/>
                    </a:cubicBezTo>
                    <a:cubicBezTo>
                      <a:pt x="5" y="5"/>
                      <a:pt x="6" y="5"/>
                      <a:pt x="7" y="5"/>
                    </a:cubicBezTo>
                    <a:cubicBezTo>
                      <a:pt x="8" y="4"/>
                      <a:pt x="8" y="4"/>
                      <a:pt x="9" y="3"/>
                    </a:cubicBezTo>
                    <a:cubicBezTo>
                      <a:pt x="9" y="3"/>
                      <a:pt x="9" y="2"/>
                      <a:pt x="8" y="1"/>
                    </a:cubicBezTo>
                    <a:cubicBezTo>
                      <a:pt x="8" y="1"/>
                      <a:pt x="7" y="1"/>
                      <a:pt x="7" y="1"/>
                    </a:cubicBezTo>
                    <a:cubicBezTo>
                      <a:pt x="6" y="1"/>
                      <a:pt x="5" y="1"/>
                      <a:pt x="4" y="0"/>
                    </a:cubicBezTo>
                    <a:cubicBezTo>
                      <a:pt x="4" y="0"/>
                      <a:pt x="3" y="0"/>
                      <a:pt x="2" y="0"/>
                    </a:cubicBezTo>
                    <a:cubicBezTo>
                      <a:pt x="2" y="0"/>
                      <a:pt x="2" y="1"/>
                      <a:pt x="1" y="2"/>
                    </a:cubicBezTo>
                    <a:cubicBezTo>
                      <a:pt x="1" y="3"/>
                      <a:pt x="0" y="3"/>
                      <a:pt x="0" y="4"/>
                    </a:cubicBezTo>
                    <a:cubicBezTo>
                      <a:pt x="0" y="5"/>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43" name="Freeform 775"/>
              <p:cNvSpPr>
                <a:spLocks/>
              </p:cNvSpPr>
              <p:nvPr/>
            </p:nvSpPr>
            <p:spPr bwMode="auto">
              <a:xfrm>
                <a:off x="5000" y="2479"/>
                <a:ext cx="4" cy="8"/>
              </a:xfrm>
              <a:custGeom>
                <a:avLst/>
                <a:gdLst>
                  <a:gd name="T0" fmla="*/ 0 w 2"/>
                  <a:gd name="T1" fmla="*/ 48 h 4"/>
                  <a:gd name="T2" fmla="*/ 32 w 2"/>
                  <a:gd name="T3" fmla="*/ 0 h 4"/>
                  <a:gd name="T4" fmla="*/ 0 w 2"/>
                  <a:gd name="T5" fmla="*/ 16 h 4"/>
                  <a:gd name="T6" fmla="*/ 0 w 2"/>
                  <a:gd name="T7" fmla="*/ 48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3"/>
                    </a:moveTo>
                    <a:cubicBezTo>
                      <a:pt x="1" y="4"/>
                      <a:pt x="2" y="0"/>
                      <a:pt x="2" y="0"/>
                    </a:cubicBezTo>
                    <a:cubicBezTo>
                      <a:pt x="1" y="0"/>
                      <a:pt x="1" y="0"/>
                      <a:pt x="0" y="1"/>
                    </a:cubicBezTo>
                    <a:cubicBezTo>
                      <a:pt x="0" y="2"/>
                      <a:pt x="0" y="2"/>
                      <a:pt x="0"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44" name="Freeform 776"/>
              <p:cNvSpPr>
                <a:spLocks/>
              </p:cNvSpPr>
              <p:nvPr/>
            </p:nvSpPr>
            <p:spPr bwMode="auto">
              <a:xfrm>
                <a:off x="5076" y="2477"/>
                <a:ext cx="15" cy="13"/>
              </a:xfrm>
              <a:custGeom>
                <a:avLst/>
                <a:gdLst>
                  <a:gd name="T0" fmla="*/ 19 w 7"/>
                  <a:gd name="T1" fmla="*/ 69 h 6"/>
                  <a:gd name="T2" fmla="*/ 60 w 7"/>
                  <a:gd name="T3" fmla="*/ 132 h 6"/>
                  <a:gd name="T4" fmla="*/ 88 w 7"/>
                  <a:gd name="T5" fmla="*/ 132 h 6"/>
                  <a:gd name="T6" fmla="*/ 129 w 7"/>
                  <a:gd name="T7" fmla="*/ 132 h 6"/>
                  <a:gd name="T8" fmla="*/ 148 w 7"/>
                  <a:gd name="T9" fmla="*/ 93 h 6"/>
                  <a:gd name="T10" fmla="*/ 109 w 7"/>
                  <a:gd name="T11" fmla="*/ 43 h 6"/>
                  <a:gd name="T12" fmla="*/ 60 w 7"/>
                  <a:gd name="T13" fmla="*/ 20 h 6"/>
                  <a:gd name="T14" fmla="*/ 19 w 7"/>
                  <a:gd name="T15" fmla="*/ 20 h 6"/>
                  <a:gd name="T16" fmla="*/ 0 w 7"/>
                  <a:gd name="T17" fmla="*/ 43 h 6"/>
                  <a:gd name="T18" fmla="*/ 19 w 7"/>
                  <a:gd name="T19" fmla="*/ 69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6"/>
                  <a:gd name="T32" fmla="*/ 7 w 7"/>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6">
                    <a:moveTo>
                      <a:pt x="1" y="3"/>
                    </a:moveTo>
                    <a:cubicBezTo>
                      <a:pt x="2" y="4"/>
                      <a:pt x="2" y="5"/>
                      <a:pt x="3" y="6"/>
                    </a:cubicBezTo>
                    <a:cubicBezTo>
                      <a:pt x="3" y="6"/>
                      <a:pt x="4" y="6"/>
                      <a:pt x="4" y="6"/>
                    </a:cubicBezTo>
                    <a:cubicBezTo>
                      <a:pt x="5" y="6"/>
                      <a:pt x="6" y="6"/>
                      <a:pt x="6" y="6"/>
                    </a:cubicBezTo>
                    <a:cubicBezTo>
                      <a:pt x="7" y="5"/>
                      <a:pt x="7" y="5"/>
                      <a:pt x="7" y="4"/>
                    </a:cubicBezTo>
                    <a:cubicBezTo>
                      <a:pt x="6" y="3"/>
                      <a:pt x="6" y="2"/>
                      <a:pt x="5" y="2"/>
                    </a:cubicBezTo>
                    <a:cubicBezTo>
                      <a:pt x="4" y="1"/>
                      <a:pt x="4" y="1"/>
                      <a:pt x="3" y="1"/>
                    </a:cubicBezTo>
                    <a:cubicBezTo>
                      <a:pt x="2" y="1"/>
                      <a:pt x="1" y="0"/>
                      <a:pt x="1" y="1"/>
                    </a:cubicBezTo>
                    <a:cubicBezTo>
                      <a:pt x="0" y="1"/>
                      <a:pt x="0" y="2"/>
                      <a:pt x="0" y="2"/>
                    </a:cubicBezTo>
                    <a:cubicBezTo>
                      <a:pt x="0" y="3"/>
                      <a:pt x="1" y="3"/>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45" name="Freeform 777"/>
              <p:cNvSpPr>
                <a:spLocks/>
              </p:cNvSpPr>
              <p:nvPr/>
            </p:nvSpPr>
            <p:spPr bwMode="auto">
              <a:xfrm>
                <a:off x="4904" y="2492"/>
                <a:ext cx="20" cy="12"/>
              </a:xfrm>
              <a:custGeom>
                <a:avLst/>
                <a:gdLst>
                  <a:gd name="T0" fmla="*/ 112 w 10"/>
                  <a:gd name="T1" fmla="*/ 16 h 6"/>
                  <a:gd name="T2" fmla="*/ 64 w 10"/>
                  <a:gd name="T3" fmla="*/ 16 h 6"/>
                  <a:gd name="T4" fmla="*/ 16 w 10"/>
                  <a:gd name="T5" fmla="*/ 16 h 6"/>
                  <a:gd name="T6" fmla="*/ 16 w 10"/>
                  <a:gd name="T7" fmla="*/ 32 h 6"/>
                  <a:gd name="T8" fmla="*/ 0 w 10"/>
                  <a:gd name="T9" fmla="*/ 64 h 6"/>
                  <a:gd name="T10" fmla="*/ 48 w 10"/>
                  <a:gd name="T11" fmla="*/ 80 h 6"/>
                  <a:gd name="T12" fmla="*/ 80 w 10"/>
                  <a:gd name="T13" fmla="*/ 96 h 6"/>
                  <a:gd name="T14" fmla="*/ 128 w 10"/>
                  <a:gd name="T15" fmla="*/ 80 h 6"/>
                  <a:gd name="T16" fmla="*/ 160 w 10"/>
                  <a:gd name="T17" fmla="*/ 64 h 6"/>
                  <a:gd name="T18" fmla="*/ 144 w 10"/>
                  <a:gd name="T19" fmla="*/ 32 h 6"/>
                  <a:gd name="T20" fmla="*/ 112 w 10"/>
                  <a:gd name="T21" fmla="*/ 1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6"/>
                  <a:gd name="T35" fmla="*/ 10 w 10"/>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6">
                    <a:moveTo>
                      <a:pt x="7" y="1"/>
                    </a:moveTo>
                    <a:cubicBezTo>
                      <a:pt x="6" y="1"/>
                      <a:pt x="5" y="1"/>
                      <a:pt x="4" y="1"/>
                    </a:cubicBezTo>
                    <a:cubicBezTo>
                      <a:pt x="3" y="1"/>
                      <a:pt x="2" y="0"/>
                      <a:pt x="1" y="1"/>
                    </a:cubicBezTo>
                    <a:cubicBezTo>
                      <a:pt x="1" y="1"/>
                      <a:pt x="1" y="2"/>
                      <a:pt x="1" y="2"/>
                    </a:cubicBezTo>
                    <a:cubicBezTo>
                      <a:pt x="1" y="3"/>
                      <a:pt x="0" y="3"/>
                      <a:pt x="0" y="4"/>
                    </a:cubicBezTo>
                    <a:cubicBezTo>
                      <a:pt x="1" y="5"/>
                      <a:pt x="2" y="5"/>
                      <a:pt x="3" y="5"/>
                    </a:cubicBezTo>
                    <a:cubicBezTo>
                      <a:pt x="3" y="6"/>
                      <a:pt x="4" y="6"/>
                      <a:pt x="5" y="6"/>
                    </a:cubicBezTo>
                    <a:cubicBezTo>
                      <a:pt x="6" y="6"/>
                      <a:pt x="7" y="5"/>
                      <a:pt x="8" y="5"/>
                    </a:cubicBezTo>
                    <a:cubicBezTo>
                      <a:pt x="8" y="5"/>
                      <a:pt x="10" y="5"/>
                      <a:pt x="10" y="4"/>
                    </a:cubicBezTo>
                    <a:cubicBezTo>
                      <a:pt x="10" y="3"/>
                      <a:pt x="10" y="3"/>
                      <a:pt x="9" y="2"/>
                    </a:cubicBezTo>
                    <a:cubicBezTo>
                      <a:pt x="9" y="1"/>
                      <a:pt x="8" y="1"/>
                      <a:pt x="7"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46" name="Freeform 778"/>
              <p:cNvSpPr>
                <a:spLocks/>
              </p:cNvSpPr>
              <p:nvPr/>
            </p:nvSpPr>
            <p:spPr bwMode="auto">
              <a:xfrm>
                <a:off x="4952" y="2490"/>
                <a:ext cx="16" cy="12"/>
              </a:xfrm>
              <a:custGeom>
                <a:avLst/>
                <a:gdLst>
                  <a:gd name="T0" fmla="*/ 96 w 8"/>
                  <a:gd name="T1" fmla="*/ 16 h 6"/>
                  <a:gd name="T2" fmla="*/ 48 w 8"/>
                  <a:gd name="T3" fmla="*/ 0 h 6"/>
                  <a:gd name="T4" fmla="*/ 0 w 8"/>
                  <a:gd name="T5" fmla="*/ 16 h 6"/>
                  <a:gd name="T6" fmla="*/ 0 w 8"/>
                  <a:gd name="T7" fmla="*/ 48 h 6"/>
                  <a:gd name="T8" fmla="*/ 0 w 8"/>
                  <a:gd name="T9" fmla="*/ 80 h 6"/>
                  <a:gd name="T10" fmla="*/ 48 w 8"/>
                  <a:gd name="T11" fmla="*/ 64 h 6"/>
                  <a:gd name="T12" fmla="*/ 80 w 8"/>
                  <a:gd name="T13" fmla="*/ 64 h 6"/>
                  <a:gd name="T14" fmla="*/ 128 w 8"/>
                  <a:gd name="T15" fmla="*/ 64 h 6"/>
                  <a:gd name="T16" fmla="*/ 112 w 8"/>
                  <a:gd name="T17" fmla="*/ 32 h 6"/>
                  <a:gd name="T18" fmla="*/ 96 w 8"/>
                  <a:gd name="T19" fmla="*/ 1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6" y="1"/>
                    </a:moveTo>
                    <a:cubicBezTo>
                      <a:pt x="5" y="1"/>
                      <a:pt x="4" y="0"/>
                      <a:pt x="3" y="0"/>
                    </a:cubicBezTo>
                    <a:cubicBezTo>
                      <a:pt x="2" y="0"/>
                      <a:pt x="1" y="1"/>
                      <a:pt x="0" y="1"/>
                    </a:cubicBezTo>
                    <a:cubicBezTo>
                      <a:pt x="0" y="2"/>
                      <a:pt x="0" y="3"/>
                      <a:pt x="0" y="3"/>
                    </a:cubicBezTo>
                    <a:cubicBezTo>
                      <a:pt x="0" y="4"/>
                      <a:pt x="0" y="5"/>
                      <a:pt x="0" y="5"/>
                    </a:cubicBezTo>
                    <a:cubicBezTo>
                      <a:pt x="1" y="6"/>
                      <a:pt x="2" y="5"/>
                      <a:pt x="3" y="4"/>
                    </a:cubicBezTo>
                    <a:cubicBezTo>
                      <a:pt x="4" y="4"/>
                      <a:pt x="4" y="4"/>
                      <a:pt x="5" y="4"/>
                    </a:cubicBezTo>
                    <a:cubicBezTo>
                      <a:pt x="6" y="4"/>
                      <a:pt x="8" y="6"/>
                      <a:pt x="8" y="4"/>
                    </a:cubicBezTo>
                    <a:cubicBezTo>
                      <a:pt x="8" y="4"/>
                      <a:pt x="8" y="3"/>
                      <a:pt x="7" y="2"/>
                    </a:cubicBezTo>
                    <a:cubicBezTo>
                      <a:pt x="7" y="2"/>
                      <a:pt x="6" y="2"/>
                      <a:pt x="6"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47" name="Freeform 779"/>
              <p:cNvSpPr>
                <a:spLocks/>
              </p:cNvSpPr>
              <p:nvPr/>
            </p:nvSpPr>
            <p:spPr bwMode="auto">
              <a:xfrm>
                <a:off x="4990" y="2496"/>
                <a:ext cx="14" cy="12"/>
              </a:xfrm>
              <a:custGeom>
                <a:avLst/>
                <a:gdLst>
                  <a:gd name="T0" fmla="*/ 16 w 7"/>
                  <a:gd name="T1" fmla="*/ 64 h 6"/>
                  <a:gd name="T2" fmla="*/ 96 w 7"/>
                  <a:gd name="T3" fmla="*/ 64 h 6"/>
                  <a:gd name="T4" fmla="*/ 112 w 7"/>
                  <a:gd name="T5" fmla="*/ 48 h 6"/>
                  <a:gd name="T6" fmla="*/ 112 w 7"/>
                  <a:gd name="T7" fmla="*/ 0 h 6"/>
                  <a:gd name="T8" fmla="*/ 80 w 7"/>
                  <a:gd name="T9" fmla="*/ 0 h 6"/>
                  <a:gd name="T10" fmla="*/ 32 w 7"/>
                  <a:gd name="T11" fmla="*/ 0 h 6"/>
                  <a:gd name="T12" fmla="*/ 0 w 7"/>
                  <a:gd name="T13" fmla="*/ 0 h 6"/>
                  <a:gd name="T14" fmla="*/ 0 w 7"/>
                  <a:gd name="T15" fmla="*/ 48 h 6"/>
                  <a:gd name="T16" fmla="*/ 16 w 7"/>
                  <a:gd name="T17" fmla="*/ 6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1" y="4"/>
                    </a:moveTo>
                    <a:cubicBezTo>
                      <a:pt x="3" y="5"/>
                      <a:pt x="5" y="6"/>
                      <a:pt x="6" y="4"/>
                    </a:cubicBezTo>
                    <a:cubicBezTo>
                      <a:pt x="6" y="4"/>
                      <a:pt x="7" y="3"/>
                      <a:pt x="7" y="3"/>
                    </a:cubicBezTo>
                    <a:cubicBezTo>
                      <a:pt x="7" y="2"/>
                      <a:pt x="7" y="1"/>
                      <a:pt x="7" y="0"/>
                    </a:cubicBezTo>
                    <a:cubicBezTo>
                      <a:pt x="6" y="0"/>
                      <a:pt x="6" y="0"/>
                      <a:pt x="5" y="0"/>
                    </a:cubicBezTo>
                    <a:cubicBezTo>
                      <a:pt x="4" y="0"/>
                      <a:pt x="3" y="0"/>
                      <a:pt x="2" y="0"/>
                    </a:cubicBezTo>
                    <a:cubicBezTo>
                      <a:pt x="1" y="0"/>
                      <a:pt x="1" y="0"/>
                      <a:pt x="0" y="0"/>
                    </a:cubicBezTo>
                    <a:cubicBezTo>
                      <a:pt x="0" y="1"/>
                      <a:pt x="0" y="2"/>
                      <a:pt x="0" y="3"/>
                    </a:cubicBezTo>
                    <a:cubicBezTo>
                      <a:pt x="0" y="3"/>
                      <a:pt x="1" y="4"/>
                      <a:pt x="1"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48" name="Freeform 780"/>
              <p:cNvSpPr>
                <a:spLocks/>
              </p:cNvSpPr>
              <p:nvPr/>
            </p:nvSpPr>
            <p:spPr bwMode="auto">
              <a:xfrm>
                <a:off x="4648" y="2510"/>
                <a:ext cx="14" cy="14"/>
              </a:xfrm>
              <a:custGeom>
                <a:avLst/>
                <a:gdLst>
                  <a:gd name="T0" fmla="*/ 16 w 7"/>
                  <a:gd name="T1" fmla="*/ 112 h 7"/>
                  <a:gd name="T2" fmla="*/ 80 w 7"/>
                  <a:gd name="T3" fmla="*/ 96 h 7"/>
                  <a:gd name="T4" fmla="*/ 112 w 7"/>
                  <a:gd name="T5" fmla="*/ 80 h 7"/>
                  <a:gd name="T6" fmla="*/ 112 w 7"/>
                  <a:gd name="T7" fmla="*/ 32 h 7"/>
                  <a:gd name="T8" fmla="*/ 80 w 7"/>
                  <a:gd name="T9" fmla="*/ 16 h 7"/>
                  <a:gd name="T10" fmla="*/ 48 w 7"/>
                  <a:gd name="T11" fmla="*/ 0 h 7"/>
                  <a:gd name="T12" fmla="*/ 32 w 7"/>
                  <a:gd name="T13" fmla="*/ 16 h 7"/>
                  <a:gd name="T14" fmla="*/ 0 w 7"/>
                  <a:gd name="T15" fmla="*/ 64 h 7"/>
                  <a:gd name="T16" fmla="*/ 0 w 7"/>
                  <a:gd name="T17" fmla="*/ 96 h 7"/>
                  <a:gd name="T18" fmla="*/ 16 w 7"/>
                  <a:gd name="T19" fmla="*/ 11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
                  <a:gd name="T32" fmla="*/ 7 w 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
                    <a:moveTo>
                      <a:pt x="1" y="7"/>
                    </a:moveTo>
                    <a:cubicBezTo>
                      <a:pt x="3" y="7"/>
                      <a:pt x="4" y="7"/>
                      <a:pt x="5" y="6"/>
                    </a:cubicBezTo>
                    <a:cubicBezTo>
                      <a:pt x="6" y="6"/>
                      <a:pt x="6" y="6"/>
                      <a:pt x="7" y="5"/>
                    </a:cubicBezTo>
                    <a:cubicBezTo>
                      <a:pt x="7" y="4"/>
                      <a:pt x="7" y="3"/>
                      <a:pt x="7" y="2"/>
                    </a:cubicBezTo>
                    <a:cubicBezTo>
                      <a:pt x="6" y="1"/>
                      <a:pt x="5" y="2"/>
                      <a:pt x="5" y="1"/>
                    </a:cubicBezTo>
                    <a:cubicBezTo>
                      <a:pt x="4" y="1"/>
                      <a:pt x="4" y="0"/>
                      <a:pt x="3" y="0"/>
                    </a:cubicBezTo>
                    <a:cubicBezTo>
                      <a:pt x="3" y="0"/>
                      <a:pt x="3" y="1"/>
                      <a:pt x="2" y="1"/>
                    </a:cubicBezTo>
                    <a:cubicBezTo>
                      <a:pt x="1" y="2"/>
                      <a:pt x="0" y="2"/>
                      <a:pt x="0" y="4"/>
                    </a:cubicBezTo>
                    <a:cubicBezTo>
                      <a:pt x="0" y="5"/>
                      <a:pt x="0" y="5"/>
                      <a:pt x="0" y="6"/>
                    </a:cubicBezTo>
                    <a:cubicBezTo>
                      <a:pt x="1" y="7"/>
                      <a:pt x="1" y="7"/>
                      <a:pt x="1"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49" name="Freeform 781"/>
              <p:cNvSpPr>
                <a:spLocks/>
              </p:cNvSpPr>
              <p:nvPr/>
            </p:nvSpPr>
            <p:spPr bwMode="auto">
              <a:xfrm>
                <a:off x="4611" y="2492"/>
                <a:ext cx="29" cy="34"/>
              </a:xfrm>
              <a:custGeom>
                <a:avLst/>
                <a:gdLst>
                  <a:gd name="T0" fmla="*/ 0 w 14"/>
                  <a:gd name="T1" fmla="*/ 112 h 17"/>
                  <a:gd name="T2" fmla="*/ 52 w 14"/>
                  <a:gd name="T3" fmla="*/ 112 h 17"/>
                  <a:gd name="T4" fmla="*/ 108 w 14"/>
                  <a:gd name="T5" fmla="*/ 112 h 17"/>
                  <a:gd name="T6" fmla="*/ 108 w 14"/>
                  <a:gd name="T7" fmla="*/ 160 h 17"/>
                  <a:gd name="T8" fmla="*/ 133 w 14"/>
                  <a:gd name="T9" fmla="*/ 192 h 17"/>
                  <a:gd name="T10" fmla="*/ 168 w 14"/>
                  <a:gd name="T11" fmla="*/ 224 h 17"/>
                  <a:gd name="T12" fmla="*/ 205 w 14"/>
                  <a:gd name="T13" fmla="*/ 256 h 17"/>
                  <a:gd name="T14" fmla="*/ 240 w 14"/>
                  <a:gd name="T15" fmla="*/ 224 h 17"/>
                  <a:gd name="T16" fmla="*/ 240 w 14"/>
                  <a:gd name="T17" fmla="*/ 176 h 17"/>
                  <a:gd name="T18" fmla="*/ 257 w 14"/>
                  <a:gd name="T19" fmla="*/ 160 h 17"/>
                  <a:gd name="T20" fmla="*/ 205 w 14"/>
                  <a:gd name="T21" fmla="*/ 128 h 17"/>
                  <a:gd name="T22" fmla="*/ 168 w 14"/>
                  <a:gd name="T23" fmla="*/ 96 h 17"/>
                  <a:gd name="T24" fmla="*/ 168 w 14"/>
                  <a:gd name="T25" fmla="*/ 32 h 17"/>
                  <a:gd name="T26" fmla="*/ 108 w 14"/>
                  <a:gd name="T27" fmla="*/ 0 h 17"/>
                  <a:gd name="T28" fmla="*/ 73 w 14"/>
                  <a:gd name="T29" fmla="*/ 32 h 17"/>
                  <a:gd name="T30" fmla="*/ 17 w 14"/>
                  <a:gd name="T31" fmla="*/ 64 h 17"/>
                  <a:gd name="T32" fmla="*/ 17 w 14"/>
                  <a:gd name="T33" fmla="*/ 80 h 17"/>
                  <a:gd name="T34" fmla="*/ 17 w 14"/>
                  <a:gd name="T35" fmla="*/ 80 h 17"/>
                  <a:gd name="T36" fmla="*/ 0 w 14"/>
                  <a:gd name="T37" fmla="*/ 112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17"/>
                  <a:gd name="T59" fmla="*/ 14 w 1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17">
                    <a:moveTo>
                      <a:pt x="0" y="7"/>
                    </a:moveTo>
                    <a:cubicBezTo>
                      <a:pt x="1" y="8"/>
                      <a:pt x="2" y="7"/>
                      <a:pt x="3" y="7"/>
                    </a:cubicBezTo>
                    <a:cubicBezTo>
                      <a:pt x="4" y="7"/>
                      <a:pt x="5" y="7"/>
                      <a:pt x="6" y="7"/>
                    </a:cubicBezTo>
                    <a:cubicBezTo>
                      <a:pt x="6" y="8"/>
                      <a:pt x="6" y="9"/>
                      <a:pt x="6" y="10"/>
                    </a:cubicBezTo>
                    <a:cubicBezTo>
                      <a:pt x="7" y="10"/>
                      <a:pt x="7" y="11"/>
                      <a:pt x="7" y="12"/>
                    </a:cubicBezTo>
                    <a:cubicBezTo>
                      <a:pt x="8" y="13"/>
                      <a:pt x="9" y="13"/>
                      <a:pt x="9" y="14"/>
                    </a:cubicBezTo>
                    <a:cubicBezTo>
                      <a:pt x="10" y="15"/>
                      <a:pt x="10" y="17"/>
                      <a:pt x="11" y="16"/>
                    </a:cubicBezTo>
                    <a:cubicBezTo>
                      <a:pt x="12" y="16"/>
                      <a:pt x="12" y="15"/>
                      <a:pt x="13" y="14"/>
                    </a:cubicBezTo>
                    <a:cubicBezTo>
                      <a:pt x="13" y="13"/>
                      <a:pt x="13" y="13"/>
                      <a:pt x="13" y="11"/>
                    </a:cubicBezTo>
                    <a:cubicBezTo>
                      <a:pt x="13" y="11"/>
                      <a:pt x="14" y="10"/>
                      <a:pt x="14" y="10"/>
                    </a:cubicBezTo>
                    <a:cubicBezTo>
                      <a:pt x="13" y="9"/>
                      <a:pt x="12" y="9"/>
                      <a:pt x="11" y="8"/>
                    </a:cubicBezTo>
                    <a:cubicBezTo>
                      <a:pt x="9" y="6"/>
                      <a:pt x="9" y="6"/>
                      <a:pt x="9" y="6"/>
                    </a:cubicBezTo>
                    <a:cubicBezTo>
                      <a:pt x="9" y="5"/>
                      <a:pt x="9" y="4"/>
                      <a:pt x="9" y="2"/>
                    </a:cubicBezTo>
                    <a:cubicBezTo>
                      <a:pt x="8" y="1"/>
                      <a:pt x="8" y="1"/>
                      <a:pt x="6" y="0"/>
                    </a:cubicBezTo>
                    <a:cubicBezTo>
                      <a:pt x="5" y="0"/>
                      <a:pt x="5" y="1"/>
                      <a:pt x="4" y="2"/>
                    </a:cubicBezTo>
                    <a:cubicBezTo>
                      <a:pt x="2" y="3"/>
                      <a:pt x="1" y="3"/>
                      <a:pt x="1" y="4"/>
                    </a:cubicBezTo>
                    <a:cubicBezTo>
                      <a:pt x="1" y="4"/>
                      <a:pt x="1" y="5"/>
                      <a:pt x="1" y="5"/>
                    </a:cubicBezTo>
                    <a:cubicBezTo>
                      <a:pt x="1" y="5"/>
                      <a:pt x="1" y="5"/>
                      <a:pt x="1" y="5"/>
                    </a:cubicBezTo>
                    <a:cubicBezTo>
                      <a:pt x="1" y="6"/>
                      <a:pt x="0" y="6"/>
                      <a:pt x="0"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50" name="Freeform 782"/>
              <p:cNvSpPr>
                <a:spLocks/>
              </p:cNvSpPr>
              <p:nvPr/>
            </p:nvSpPr>
            <p:spPr bwMode="auto">
              <a:xfrm>
                <a:off x="4609" y="2568"/>
                <a:ext cx="143" cy="50"/>
              </a:xfrm>
              <a:custGeom>
                <a:avLst/>
                <a:gdLst>
                  <a:gd name="T0" fmla="*/ 808 w 71"/>
                  <a:gd name="T1" fmla="*/ 352 h 25"/>
                  <a:gd name="T2" fmla="*/ 840 w 71"/>
                  <a:gd name="T3" fmla="*/ 352 h 25"/>
                  <a:gd name="T4" fmla="*/ 892 w 71"/>
                  <a:gd name="T5" fmla="*/ 368 h 25"/>
                  <a:gd name="T6" fmla="*/ 957 w 71"/>
                  <a:gd name="T7" fmla="*/ 368 h 25"/>
                  <a:gd name="T8" fmla="*/ 1005 w 71"/>
                  <a:gd name="T9" fmla="*/ 368 h 25"/>
                  <a:gd name="T10" fmla="*/ 1055 w 71"/>
                  <a:gd name="T11" fmla="*/ 384 h 25"/>
                  <a:gd name="T12" fmla="*/ 1136 w 71"/>
                  <a:gd name="T13" fmla="*/ 384 h 25"/>
                  <a:gd name="T14" fmla="*/ 1152 w 71"/>
                  <a:gd name="T15" fmla="*/ 336 h 25"/>
                  <a:gd name="T16" fmla="*/ 1168 w 71"/>
                  <a:gd name="T17" fmla="*/ 288 h 25"/>
                  <a:gd name="T18" fmla="*/ 1136 w 71"/>
                  <a:gd name="T19" fmla="*/ 256 h 25"/>
                  <a:gd name="T20" fmla="*/ 1088 w 71"/>
                  <a:gd name="T21" fmla="*/ 240 h 25"/>
                  <a:gd name="T22" fmla="*/ 1055 w 71"/>
                  <a:gd name="T23" fmla="*/ 240 h 25"/>
                  <a:gd name="T24" fmla="*/ 1005 w 71"/>
                  <a:gd name="T25" fmla="*/ 256 h 25"/>
                  <a:gd name="T26" fmla="*/ 973 w 71"/>
                  <a:gd name="T27" fmla="*/ 208 h 25"/>
                  <a:gd name="T28" fmla="*/ 973 w 71"/>
                  <a:gd name="T29" fmla="*/ 176 h 25"/>
                  <a:gd name="T30" fmla="*/ 941 w 71"/>
                  <a:gd name="T31" fmla="*/ 144 h 25"/>
                  <a:gd name="T32" fmla="*/ 892 w 71"/>
                  <a:gd name="T33" fmla="*/ 144 h 25"/>
                  <a:gd name="T34" fmla="*/ 856 w 71"/>
                  <a:gd name="T35" fmla="*/ 144 h 25"/>
                  <a:gd name="T36" fmla="*/ 824 w 71"/>
                  <a:gd name="T37" fmla="*/ 112 h 25"/>
                  <a:gd name="T38" fmla="*/ 759 w 71"/>
                  <a:gd name="T39" fmla="*/ 112 h 25"/>
                  <a:gd name="T40" fmla="*/ 759 w 71"/>
                  <a:gd name="T41" fmla="*/ 80 h 25"/>
                  <a:gd name="T42" fmla="*/ 727 w 71"/>
                  <a:gd name="T43" fmla="*/ 80 h 25"/>
                  <a:gd name="T44" fmla="*/ 693 w 71"/>
                  <a:gd name="T45" fmla="*/ 128 h 25"/>
                  <a:gd name="T46" fmla="*/ 661 w 71"/>
                  <a:gd name="T47" fmla="*/ 144 h 25"/>
                  <a:gd name="T48" fmla="*/ 556 w 71"/>
                  <a:gd name="T49" fmla="*/ 112 h 25"/>
                  <a:gd name="T50" fmla="*/ 491 w 71"/>
                  <a:gd name="T51" fmla="*/ 112 h 25"/>
                  <a:gd name="T52" fmla="*/ 425 w 71"/>
                  <a:gd name="T53" fmla="*/ 112 h 25"/>
                  <a:gd name="T54" fmla="*/ 409 w 71"/>
                  <a:gd name="T55" fmla="*/ 48 h 25"/>
                  <a:gd name="T56" fmla="*/ 312 w 71"/>
                  <a:gd name="T57" fmla="*/ 32 h 25"/>
                  <a:gd name="T58" fmla="*/ 260 w 71"/>
                  <a:gd name="T59" fmla="*/ 32 h 25"/>
                  <a:gd name="T60" fmla="*/ 195 w 71"/>
                  <a:gd name="T61" fmla="*/ 16 h 25"/>
                  <a:gd name="T62" fmla="*/ 113 w 71"/>
                  <a:gd name="T63" fmla="*/ 16 h 25"/>
                  <a:gd name="T64" fmla="*/ 81 w 71"/>
                  <a:gd name="T65" fmla="*/ 80 h 25"/>
                  <a:gd name="T66" fmla="*/ 64 w 71"/>
                  <a:gd name="T67" fmla="*/ 112 h 25"/>
                  <a:gd name="T68" fmla="*/ 16 w 71"/>
                  <a:gd name="T69" fmla="*/ 112 h 25"/>
                  <a:gd name="T70" fmla="*/ 16 w 71"/>
                  <a:gd name="T71" fmla="*/ 160 h 25"/>
                  <a:gd name="T72" fmla="*/ 32 w 71"/>
                  <a:gd name="T73" fmla="*/ 192 h 25"/>
                  <a:gd name="T74" fmla="*/ 81 w 71"/>
                  <a:gd name="T75" fmla="*/ 192 h 25"/>
                  <a:gd name="T76" fmla="*/ 129 w 71"/>
                  <a:gd name="T77" fmla="*/ 176 h 25"/>
                  <a:gd name="T78" fmla="*/ 147 w 71"/>
                  <a:gd name="T79" fmla="*/ 208 h 25"/>
                  <a:gd name="T80" fmla="*/ 163 w 71"/>
                  <a:gd name="T81" fmla="*/ 240 h 25"/>
                  <a:gd name="T82" fmla="*/ 244 w 71"/>
                  <a:gd name="T83" fmla="*/ 240 h 25"/>
                  <a:gd name="T84" fmla="*/ 312 w 71"/>
                  <a:gd name="T85" fmla="*/ 256 h 25"/>
                  <a:gd name="T86" fmla="*/ 344 w 71"/>
                  <a:gd name="T87" fmla="*/ 272 h 25"/>
                  <a:gd name="T88" fmla="*/ 409 w 71"/>
                  <a:gd name="T89" fmla="*/ 272 h 25"/>
                  <a:gd name="T90" fmla="*/ 491 w 71"/>
                  <a:gd name="T91" fmla="*/ 272 h 25"/>
                  <a:gd name="T92" fmla="*/ 556 w 71"/>
                  <a:gd name="T93" fmla="*/ 272 h 25"/>
                  <a:gd name="T94" fmla="*/ 612 w 71"/>
                  <a:gd name="T95" fmla="*/ 304 h 25"/>
                  <a:gd name="T96" fmla="*/ 661 w 71"/>
                  <a:gd name="T97" fmla="*/ 320 h 25"/>
                  <a:gd name="T98" fmla="*/ 743 w 71"/>
                  <a:gd name="T99" fmla="*/ 352 h 25"/>
                  <a:gd name="T100" fmla="*/ 808 w 71"/>
                  <a:gd name="T101" fmla="*/ 352 h 2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1"/>
                  <a:gd name="T154" fmla="*/ 0 h 25"/>
                  <a:gd name="T155" fmla="*/ 71 w 71"/>
                  <a:gd name="T156" fmla="*/ 25 h 2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1" h="25">
                    <a:moveTo>
                      <a:pt x="49" y="22"/>
                    </a:moveTo>
                    <a:cubicBezTo>
                      <a:pt x="50" y="22"/>
                      <a:pt x="50" y="22"/>
                      <a:pt x="51" y="22"/>
                    </a:cubicBezTo>
                    <a:cubicBezTo>
                      <a:pt x="52" y="22"/>
                      <a:pt x="53" y="22"/>
                      <a:pt x="54" y="23"/>
                    </a:cubicBezTo>
                    <a:cubicBezTo>
                      <a:pt x="56" y="23"/>
                      <a:pt x="56" y="23"/>
                      <a:pt x="58" y="23"/>
                    </a:cubicBezTo>
                    <a:cubicBezTo>
                      <a:pt x="59" y="23"/>
                      <a:pt x="60" y="23"/>
                      <a:pt x="61" y="23"/>
                    </a:cubicBezTo>
                    <a:cubicBezTo>
                      <a:pt x="62" y="23"/>
                      <a:pt x="63" y="24"/>
                      <a:pt x="64" y="24"/>
                    </a:cubicBezTo>
                    <a:cubicBezTo>
                      <a:pt x="66" y="25"/>
                      <a:pt x="68" y="25"/>
                      <a:pt x="69" y="24"/>
                    </a:cubicBezTo>
                    <a:cubicBezTo>
                      <a:pt x="70" y="23"/>
                      <a:pt x="70" y="22"/>
                      <a:pt x="70" y="21"/>
                    </a:cubicBezTo>
                    <a:cubicBezTo>
                      <a:pt x="70" y="20"/>
                      <a:pt x="71" y="19"/>
                      <a:pt x="71" y="18"/>
                    </a:cubicBezTo>
                    <a:cubicBezTo>
                      <a:pt x="70" y="17"/>
                      <a:pt x="70" y="16"/>
                      <a:pt x="69" y="16"/>
                    </a:cubicBezTo>
                    <a:cubicBezTo>
                      <a:pt x="68" y="15"/>
                      <a:pt x="68" y="15"/>
                      <a:pt x="66" y="15"/>
                    </a:cubicBezTo>
                    <a:cubicBezTo>
                      <a:pt x="66" y="15"/>
                      <a:pt x="65" y="15"/>
                      <a:pt x="64" y="15"/>
                    </a:cubicBezTo>
                    <a:cubicBezTo>
                      <a:pt x="63" y="15"/>
                      <a:pt x="62" y="16"/>
                      <a:pt x="61" y="16"/>
                    </a:cubicBezTo>
                    <a:cubicBezTo>
                      <a:pt x="60" y="15"/>
                      <a:pt x="59" y="14"/>
                      <a:pt x="59" y="13"/>
                    </a:cubicBezTo>
                    <a:cubicBezTo>
                      <a:pt x="59" y="12"/>
                      <a:pt x="59" y="11"/>
                      <a:pt x="59" y="11"/>
                    </a:cubicBezTo>
                    <a:cubicBezTo>
                      <a:pt x="58" y="10"/>
                      <a:pt x="58" y="10"/>
                      <a:pt x="57" y="9"/>
                    </a:cubicBezTo>
                    <a:cubicBezTo>
                      <a:pt x="56" y="9"/>
                      <a:pt x="55" y="9"/>
                      <a:pt x="54" y="9"/>
                    </a:cubicBezTo>
                    <a:cubicBezTo>
                      <a:pt x="53" y="9"/>
                      <a:pt x="52" y="9"/>
                      <a:pt x="52" y="9"/>
                    </a:cubicBezTo>
                    <a:cubicBezTo>
                      <a:pt x="51" y="8"/>
                      <a:pt x="51" y="7"/>
                      <a:pt x="50" y="7"/>
                    </a:cubicBezTo>
                    <a:cubicBezTo>
                      <a:pt x="49" y="6"/>
                      <a:pt x="47" y="8"/>
                      <a:pt x="46" y="7"/>
                    </a:cubicBezTo>
                    <a:cubicBezTo>
                      <a:pt x="46" y="6"/>
                      <a:pt x="46" y="6"/>
                      <a:pt x="46" y="5"/>
                    </a:cubicBezTo>
                    <a:cubicBezTo>
                      <a:pt x="46" y="5"/>
                      <a:pt x="45" y="5"/>
                      <a:pt x="44" y="5"/>
                    </a:cubicBezTo>
                    <a:cubicBezTo>
                      <a:pt x="43" y="5"/>
                      <a:pt x="43" y="7"/>
                      <a:pt x="42" y="8"/>
                    </a:cubicBezTo>
                    <a:cubicBezTo>
                      <a:pt x="41" y="9"/>
                      <a:pt x="41" y="9"/>
                      <a:pt x="40" y="9"/>
                    </a:cubicBezTo>
                    <a:cubicBezTo>
                      <a:pt x="38" y="10"/>
                      <a:pt x="36" y="8"/>
                      <a:pt x="34" y="7"/>
                    </a:cubicBezTo>
                    <a:cubicBezTo>
                      <a:pt x="32" y="7"/>
                      <a:pt x="31" y="7"/>
                      <a:pt x="30" y="7"/>
                    </a:cubicBezTo>
                    <a:cubicBezTo>
                      <a:pt x="28" y="7"/>
                      <a:pt x="28" y="7"/>
                      <a:pt x="26" y="7"/>
                    </a:cubicBezTo>
                    <a:cubicBezTo>
                      <a:pt x="25" y="6"/>
                      <a:pt x="26" y="4"/>
                      <a:pt x="25" y="3"/>
                    </a:cubicBezTo>
                    <a:cubicBezTo>
                      <a:pt x="23" y="2"/>
                      <a:pt x="22" y="2"/>
                      <a:pt x="19" y="2"/>
                    </a:cubicBezTo>
                    <a:cubicBezTo>
                      <a:pt x="18" y="2"/>
                      <a:pt x="17" y="2"/>
                      <a:pt x="16" y="2"/>
                    </a:cubicBezTo>
                    <a:cubicBezTo>
                      <a:pt x="14" y="1"/>
                      <a:pt x="14" y="1"/>
                      <a:pt x="12" y="1"/>
                    </a:cubicBezTo>
                    <a:cubicBezTo>
                      <a:pt x="10" y="1"/>
                      <a:pt x="8" y="0"/>
                      <a:pt x="7" y="1"/>
                    </a:cubicBezTo>
                    <a:cubicBezTo>
                      <a:pt x="5" y="2"/>
                      <a:pt x="5" y="4"/>
                      <a:pt x="5" y="5"/>
                    </a:cubicBezTo>
                    <a:cubicBezTo>
                      <a:pt x="4" y="6"/>
                      <a:pt x="5" y="7"/>
                      <a:pt x="4" y="7"/>
                    </a:cubicBezTo>
                    <a:cubicBezTo>
                      <a:pt x="3" y="8"/>
                      <a:pt x="1" y="6"/>
                      <a:pt x="1" y="7"/>
                    </a:cubicBezTo>
                    <a:cubicBezTo>
                      <a:pt x="0" y="8"/>
                      <a:pt x="1" y="9"/>
                      <a:pt x="1" y="10"/>
                    </a:cubicBezTo>
                    <a:cubicBezTo>
                      <a:pt x="1" y="11"/>
                      <a:pt x="1" y="12"/>
                      <a:pt x="2" y="12"/>
                    </a:cubicBezTo>
                    <a:cubicBezTo>
                      <a:pt x="3" y="13"/>
                      <a:pt x="4" y="12"/>
                      <a:pt x="5" y="12"/>
                    </a:cubicBezTo>
                    <a:cubicBezTo>
                      <a:pt x="8" y="11"/>
                      <a:pt x="8" y="11"/>
                      <a:pt x="8" y="11"/>
                    </a:cubicBezTo>
                    <a:cubicBezTo>
                      <a:pt x="8" y="12"/>
                      <a:pt x="9" y="12"/>
                      <a:pt x="9" y="13"/>
                    </a:cubicBezTo>
                    <a:cubicBezTo>
                      <a:pt x="9" y="14"/>
                      <a:pt x="9" y="14"/>
                      <a:pt x="10" y="15"/>
                    </a:cubicBezTo>
                    <a:cubicBezTo>
                      <a:pt x="11" y="16"/>
                      <a:pt x="13" y="15"/>
                      <a:pt x="15" y="15"/>
                    </a:cubicBezTo>
                    <a:cubicBezTo>
                      <a:pt x="16" y="15"/>
                      <a:pt x="17" y="15"/>
                      <a:pt x="19" y="16"/>
                    </a:cubicBezTo>
                    <a:cubicBezTo>
                      <a:pt x="20" y="16"/>
                      <a:pt x="20" y="17"/>
                      <a:pt x="21" y="17"/>
                    </a:cubicBezTo>
                    <a:cubicBezTo>
                      <a:pt x="23" y="18"/>
                      <a:pt x="24" y="17"/>
                      <a:pt x="25" y="17"/>
                    </a:cubicBezTo>
                    <a:cubicBezTo>
                      <a:pt x="27" y="17"/>
                      <a:pt x="28" y="17"/>
                      <a:pt x="30" y="17"/>
                    </a:cubicBezTo>
                    <a:cubicBezTo>
                      <a:pt x="32" y="17"/>
                      <a:pt x="33" y="17"/>
                      <a:pt x="34" y="17"/>
                    </a:cubicBezTo>
                    <a:cubicBezTo>
                      <a:pt x="36" y="18"/>
                      <a:pt x="36" y="19"/>
                      <a:pt x="37" y="19"/>
                    </a:cubicBezTo>
                    <a:cubicBezTo>
                      <a:pt x="38" y="20"/>
                      <a:pt x="39" y="19"/>
                      <a:pt x="40" y="20"/>
                    </a:cubicBezTo>
                    <a:cubicBezTo>
                      <a:pt x="42" y="20"/>
                      <a:pt x="43" y="22"/>
                      <a:pt x="45" y="22"/>
                    </a:cubicBezTo>
                    <a:cubicBezTo>
                      <a:pt x="46" y="23"/>
                      <a:pt x="47" y="22"/>
                      <a:pt x="49"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51" name="Freeform 783"/>
              <p:cNvSpPr>
                <a:spLocks/>
              </p:cNvSpPr>
              <p:nvPr/>
            </p:nvSpPr>
            <p:spPr bwMode="auto">
              <a:xfrm>
                <a:off x="4728" y="2582"/>
                <a:ext cx="22" cy="12"/>
              </a:xfrm>
              <a:custGeom>
                <a:avLst/>
                <a:gdLst>
                  <a:gd name="T0" fmla="*/ 128 w 11"/>
                  <a:gd name="T1" fmla="*/ 16 h 6"/>
                  <a:gd name="T2" fmla="*/ 80 w 11"/>
                  <a:gd name="T3" fmla="*/ 0 h 6"/>
                  <a:gd name="T4" fmla="*/ 16 w 11"/>
                  <a:gd name="T5" fmla="*/ 16 h 6"/>
                  <a:gd name="T6" fmla="*/ 16 w 11"/>
                  <a:gd name="T7" fmla="*/ 48 h 6"/>
                  <a:gd name="T8" fmla="*/ 32 w 11"/>
                  <a:gd name="T9" fmla="*/ 80 h 6"/>
                  <a:gd name="T10" fmla="*/ 80 w 11"/>
                  <a:gd name="T11" fmla="*/ 96 h 6"/>
                  <a:gd name="T12" fmla="*/ 128 w 11"/>
                  <a:gd name="T13" fmla="*/ 80 h 6"/>
                  <a:gd name="T14" fmla="*/ 160 w 11"/>
                  <a:gd name="T15" fmla="*/ 48 h 6"/>
                  <a:gd name="T16" fmla="*/ 160 w 11"/>
                  <a:gd name="T17" fmla="*/ 16 h 6"/>
                  <a:gd name="T18" fmla="*/ 128 w 11"/>
                  <a:gd name="T19" fmla="*/ 1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6"/>
                  <a:gd name="T32" fmla="*/ 11 w 11"/>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6">
                    <a:moveTo>
                      <a:pt x="8" y="1"/>
                    </a:moveTo>
                    <a:cubicBezTo>
                      <a:pt x="7" y="0"/>
                      <a:pt x="6" y="0"/>
                      <a:pt x="5" y="0"/>
                    </a:cubicBezTo>
                    <a:cubicBezTo>
                      <a:pt x="3" y="1"/>
                      <a:pt x="1" y="0"/>
                      <a:pt x="1" y="1"/>
                    </a:cubicBezTo>
                    <a:cubicBezTo>
                      <a:pt x="0" y="2"/>
                      <a:pt x="0" y="3"/>
                      <a:pt x="1" y="3"/>
                    </a:cubicBezTo>
                    <a:cubicBezTo>
                      <a:pt x="1" y="4"/>
                      <a:pt x="2" y="5"/>
                      <a:pt x="2" y="5"/>
                    </a:cubicBezTo>
                    <a:cubicBezTo>
                      <a:pt x="3" y="6"/>
                      <a:pt x="4" y="6"/>
                      <a:pt x="5" y="6"/>
                    </a:cubicBezTo>
                    <a:cubicBezTo>
                      <a:pt x="6" y="6"/>
                      <a:pt x="7" y="5"/>
                      <a:pt x="8" y="5"/>
                    </a:cubicBezTo>
                    <a:cubicBezTo>
                      <a:pt x="9" y="4"/>
                      <a:pt x="9" y="4"/>
                      <a:pt x="10" y="3"/>
                    </a:cubicBezTo>
                    <a:cubicBezTo>
                      <a:pt x="10" y="3"/>
                      <a:pt x="11" y="2"/>
                      <a:pt x="10" y="1"/>
                    </a:cubicBezTo>
                    <a:cubicBezTo>
                      <a:pt x="10" y="1"/>
                      <a:pt x="9" y="1"/>
                      <a:pt x="8"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52" name="Freeform 784"/>
              <p:cNvSpPr>
                <a:spLocks/>
              </p:cNvSpPr>
              <p:nvPr/>
            </p:nvSpPr>
            <p:spPr bwMode="auto">
              <a:xfrm>
                <a:off x="4752" y="2608"/>
                <a:ext cx="18" cy="12"/>
              </a:xfrm>
              <a:custGeom>
                <a:avLst/>
                <a:gdLst>
                  <a:gd name="T0" fmla="*/ 128 w 9"/>
                  <a:gd name="T1" fmla="*/ 16 h 6"/>
                  <a:gd name="T2" fmla="*/ 96 w 9"/>
                  <a:gd name="T3" fmla="*/ 0 h 6"/>
                  <a:gd name="T4" fmla="*/ 48 w 9"/>
                  <a:gd name="T5" fmla="*/ 0 h 6"/>
                  <a:gd name="T6" fmla="*/ 16 w 9"/>
                  <a:gd name="T7" fmla="*/ 0 h 6"/>
                  <a:gd name="T8" fmla="*/ 0 w 9"/>
                  <a:gd name="T9" fmla="*/ 32 h 6"/>
                  <a:gd name="T10" fmla="*/ 32 w 9"/>
                  <a:gd name="T11" fmla="*/ 64 h 6"/>
                  <a:gd name="T12" fmla="*/ 48 w 9"/>
                  <a:gd name="T13" fmla="*/ 96 h 6"/>
                  <a:gd name="T14" fmla="*/ 96 w 9"/>
                  <a:gd name="T15" fmla="*/ 64 h 6"/>
                  <a:gd name="T16" fmla="*/ 128 w 9"/>
                  <a:gd name="T17" fmla="*/ 64 h 6"/>
                  <a:gd name="T18" fmla="*/ 128 w 9"/>
                  <a:gd name="T19" fmla="*/ 1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8" y="1"/>
                    </a:moveTo>
                    <a:cubicBezTo>
                      <a:pt x="7" y="0"/>
                      <a:pt x="7" y="0"/>
                      <a:pt x="6" y="0"/>
                    </a:cubicBezTo>
                    <a:cubicBezTo>
                      <a:pt x="5" y="0"/>
                      <a:pt x="4" y="0"/>
                      <a:pt x="3" y="0"/>
                    </a:cubicBezTo>
                    <a:cubicBezTo>
                      <a:pt x="3" y="0"/>
                      <a:pt x="2" y="0"/>
                      <a:pt x="1" y="0"/>
                    </a:cubicBezTo>
                    <a:cubicBezTo>
                      <a:pt x="1" y="1"/>
                      <a:pt x="0" y="1"/>
                      <a:pt x="0" y="2"/>
                    </a:cubicBezTo>
                    <a:cubicBezTo>
                      <a:pt x="0" y="3"/>
                      <a:pt x="1" y="3"/>
                      <a:pt x="2" y="4"/>
                    </a:cubicBezTo>
                    <a:cubicBezTo>
                      <a:pt x="2" y="4"/>
                      <a:pt x="2" y="5"/>
                      <a:pt x="3" y="6"/>
                    </a:cubicBezTo>
                    <a:cubicBezTo>
                      <a:pt x="4" y="6"/>
                      <a:pt x="5" y="5"/>
                      <a:pt x="6" y="4"/>
                    </a:cubicBezTo>
                    <a:cubicBezTo>
                      <a:pt x="7" y="4"/>
                      <a:pt x="7" y="4"/>
                      <a:pt x="8" y="4"/>
                    </a:cubicBezTo>
                    <a:cubicBezTo>
                      <a:pt x="9" y="3"/>
                      <a:pt x="9" y="1"/>
                      <a:pt x="8"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53" name="Freeform 785"/>
              <p:cNvSpPr>
                <a:spLocks/>
              </p:cNvSpPr>
              <p:nvPr/>
            </p:nvSpPr>
            <p:spPr bwMode="auto">
              <a:xfrm>
                <a:off x="4768" y="2608"/>
                <a:ext cx="16" cy="18"/>
              </a:xfrm>
              <a:custGeom>
                <a:avLst/>
                <a:gdLst>
                  <a:gd name="T0" fmla="*/ 32 w 8"/>
                  <a:gd name="T1" fmla="*/ 128 h 9"/>
                  <a:gd name="T2" fmla="*/ 80 w 8"/>
                  <a:gd name="T3" fmla="*/ 128 h 9"/>
                  <a:gd name="T4" fmla="*/ 96 w 8"/>
                  <a:gd name="T5" fmla="*/ 96 h 9"/>
                  <a:gd name="T6" fmla="*/ 112 w 8"/>
                  <a:gd name="T7" fmla="*/ 48 h 9"/>
                  <a:gd name="T8" fmla="*/ 112 w 8"/>
                  <a:gd name="T9" fmla="*/ 16 h 9"/>
                  <a:gd name="T10" fmla="*/ 64 w 8"/>
                  <a:gd name="T11" fmla="*/ 0 h 9"/>
                  <a:gd name="T12" fmla="*/ 48 w 8"/>
                  <a:gd name="T13" fmla="*/ 32 h 9"/>
                  <a:gd name="T14" fmla="*/ 32 w 8"/>
                  <a:gd name="T15" fmla="*/ 64 h 9"/>
                  <a:gd name="T16" fmla="*/ 0 w 8"/>
                  <a:gd name="T17" fmla="*/ 96 h 9"/>
                  <a:gd name="T18" fmla="*/ 0 w 8"/>
                  <a:gd name="T19" fmla="*/ 128 h 9"/>
                  <a:gd name="T20" fmla="*/ 32 w 8"/>
                  <a:gd name="T21" fmla="*/ 128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9"/>
                  <a:gd name="T35" fmla="*/ 8 w 8"/>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9">
                    <a:moveTo>
                      <a:pt x="2" y="8"/>
                    </a:moveTo>
                    <a:cubicBezTo>
                      <a:pt x="3" y="8"/>
                      <a:pt x="4" y="9"/>
                      <a:pt x="5" y="8"/>
                    </a:cubicBezTo>
                    <a:cubicBezTo>
                      <a:pt x="6" y="8"/>
                      <a:pt x="6" y="7"/>
                      <a:pt x="6" y="6"/>
                    </a:cubicBezTo>
                    <a:cubicBezTo>
                      <a:pt x="7" y="5"/>
                      <a:pt x="7" y="4"/>
                      <a:pt x="7" y="3"/>
                    </a:cubicBezTo>
                    <a:cubicBezTo>
                      <a:pt x="7" y="2"/>
                      <a:pt x="8" y="1"/>
                      <a:pt x="7" y="1"/>
                    </a:cubicBezTo>
                    <a:cubicBezTo>
                      <a:pt x="6" y="0"/>
                      <a:pt x="5" y="0"/>
                      <a:pt x="4" y="0"/>
                    </a:cubicBezTo>
                    <a:cubicBezTo>
                      <a:pt x="4" y="1"/>
                      <a:pt x="3" y="1"/>
                      <a:pt x="3" y="2"/>
                    </a:cubicBezTo>
                    <a:cubicBezTo>
                      <a:pt x="2" y="3"/>
                      <a:pt x="2" y="3"/>
                      <a:pt x="2" y="4"/>
                    </a:cubicBezTo>
                    <a:cubicBezTo>
                      <a:pt x="1" y="5"/>
                      <a:pt x="1" y="5"/>
                      <a:pt x="0" y="6"/>
                    </a:cubicBezTo>
                    <a:cubicBezTo>
                      <a:pt x="0" y="7"/>
                      <a:pt x="0" y="7"/>
                      <a:pt x="0" y="8"/>
                    </a:cubicBezTo>
                    <a:cubicBezTo>
                      <a:pt x="1" y="8"/>
                      <a:pt x="1" y="8"/>
                      <a:pt x="2"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54" name="Freeform 786"/>
              <p:cNvSpPr>
                <a:spLocks/>
              </p:cNvSpPr>
              <p:nvPr/>
            </p:nvSpPr>
            <p:spPr bwMode="auto">
              <a:xfrm>
                <a:off x="4782" y="2606"/>
                <a:ext cx="38" cy="22"/>
              </a:xfrm>
              <a:custGeom>
                <a:avLst/>
                <a:gdLst>
                  <a:gd name="T0" fmla="*/ 16 w 19"/>
                  <a:gd name="T1" fmla="*/ 160 h 11"/>
                  <a:gd name="T2" fmla="*/ 80 w 19"/>
                  <a:gd name="T3" fmla="*/ 144 h 11"/>
                  <a:gd name="T4" fmla="*/ 144 w 19"/>
                  <a:gd name="T5" fmla="*/ 128 h 11"/>
                  <a:gd name="T6" fmla="*/ 208 w 19"/>
                  <a:gd name="T7" fmla="*/ 128 h 11"/>
                  <a:gd name="T8" fmla="*/ 272 w 19"/>
                  <a:gd name="T9" fmla="*/ 112 h 11"/>
                  <a:gd name="T10" fmla="*/ 304 w 19"/>
                  <a:gd name="T11" fmla="*/ 80 h 11"/>
                  <a:gd name="T12" fmla="*/ 288 w 19"/>
                  <a:gd name="T13" fmla="*/ 32 h 11"/>
                  <a:gd name="T14" fmla="*/ 256 w 19"/>
                  <a:gd name="T15" fmla="*/ 32 h 11"/>
                  <a:gd name="T16" fmla="*/ 208 w 19"/>
                  <a:gd name="T17" fmla="*/ 32 h 11"/>
                  <a:gd name="T18" fmla="*/ 176 w 19"/>
                  <a:gd name="T19" fmla="*/ 0 h 11"/>
                  <a:gd name="T20" fmla="*/ 128 w 19"/>
                  <a:gd name="T21" fmla="*/ 16 h 11"/>
                  <a:gd name="T22" fmla="*/ 80 w 19"/>
                  <a:gd name="T23" fmla="*/ 64 h 11"/>
                  <a:gd name="T24" fmla="*/ 32 w 19"/>
                  <a:gd name="T25" fmla="*/ 80 h 11"/>
                  <a:gd name="T26" fmla="*/ 0 w 19"/>
                  <a:gd name="T27" fmla="*/ 112 h 11"/>
                  <a:gd name="T28" fmla="*/ 16 w 19"/>
                  <a:gd name="T29" fmla="*/ 16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1"/>
                  <a:gd name="T47" fmla="*/ 19 w 19"/>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1">
                    <a:moveTo>
                      <a:pt x="1" y="10"/>
                    </a:moveTo>
                    <a:cubicBezTo>
                      <a:pt x="2" y="11"/>
                      <a:pt x="3" y="10"/>
                      <a:pt x="5" y="9"/>
                    </a:cubicBezTo>
                    <a:cubicBezTo>
                      <a:pt x="7" y="9"/>
                      <a:pt x="7" y="9"/>
                      <a:pt x="9" y="8"/>
                    </a:cubicBezTo>
                    <a:cubicBezTo>
                      <a:pt x="11" y="8"/>
                      <a:pt x="12" y="8"/>
                      <a:pt x="13" y="8"/>
                    </a:cubicBezTo>
                    <a:cubicBezTo>
                      <a:pt x="15" y="8"/>
                      <a:pt x="16" y="8"/>
                      <a:pt x="17" y="7"/>
                    </a:cubicBezTo>
                    <a:cubicBezTo>
                      <a:pt x="18" y="7"/>
                      <a:pt x="19" y="6"/>
                      <a:pt x="19" y="5"/>
                    </a:cubicBezTo>
                    <a:cubicBezTo>
                      <a:pt x="19" y="4"/>
                      <a:pt x="19" y="3"/>
                      <a:pt x="18" y="2"/>
                    </a:cubicBezTo>
                    <a:cubicBezTo>
                      <a:pt x="17" y="2"/>
                      <a:pt x="17" y="2"/>
                      <a:pt x="16" y="2"/>
                    </a:cubicBezTo>
                    <a:cubicBezTo>
                      <a:pt x="15" y="2"/>
                      <a:pt x="14" y="2"/>
                      <a:pt x="13" y="2"/>
                    </a:cubicBezTo>
                    <a:cubicBezTo>
                      <a:pt x="12" y="1"/>
                      <a:pt x="12" y="0"/>
                      <a:pt x="11" y="0"/>
                    </a:cubicBezTo>
                    <a:cubicBezTo>
                      <a:pt x="10" y="0"/>
                      <a:pt x="9" y="1"/>
                      <a:pt x="8" y="1"/>
                    </a:cubicBezTo>
                    <a:cubicBezTo>
                      <a:pt x="7" y="2"/>
                      <a:pt x="7" y="3"/>
                      <a:pt x="5" y="4"/>
                    </a:cubicBezTo>
                    <a:cubicBezTo>
                      <a:pt x="4" y="4"/>
                      <a:pt x="4" y="5"/>
                      <a:pt x="2" y="5"/>
                    </a:cubicBezTo>
                    <a:cubicBezTo>
                      <a:pt x="1" y="6"/>
                      <a:pt x="0" y="6"/>
                      <a:pt x="0" y="7"/>
                    </a:cubicBezTo>
                    <a:cubicBezTo>
                      <a:pt x="0" y="8"/>
                      <a:pt x="0" y="9"/>
                      <a:pt x="1"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55" name="Freeform 787"/>
              <p:cNvSpPr>
                <a:spLocks/>
              </p:cNvSpPr>
              <p:nvPr/>
            </p:nvSpPr>
            <p:spPr bwMode="auto">
              <a:xfrm>
                <a:off x="4826" y="2608"/>
                <a:ext cx="52" cy="18"/>
              </a:xfrm>
              <a:custGeom>
                <a:avLst/>
                <a:gdLst>
                  <a:gd name="T0" fmla="*/ 224 w 26"/>
                  <a:gd name="T1" fmla="*/ 128 h 9"/>
                  <a:gd name="T2" fmla="*/ 288 w 26"/>
                  <a:gd name="T3" fmla="*/ 96 h 9"/>
                  <a:gd name="T4" fmla="*/ 352 w 26"/>
                  <a:gd name="T5" fmla="*/ 80 h 9"/>
                  <a:gd name="T6" fmla="*/ 400 w 26"/>
                  <a:gd name="T7" fmla="*/ 80 h 9"/>
                  <a:gd name="T8" fmla="*/ 400 w 26"/>
                  <a:gd name="T9" fmla="*/ 48 h 9"/>
                  <a:gd name="T10" fmla="*/ 400 w 26"/>
                  <a:gd name="T11" fmla="*/ 16 h 9"/>
                  <a:gd name="T12" fmla="*/ 368 w 26"/>
                  <a:gd name="T13" fmla="*/ 16 h 9"/>
                  <a:gd name="T14" fmla="*/ 288 w 26"/>
                  <a:gd name="T15" fmla="*/ 32 h 9"/>
                  <a:gd name="T16" fmla="*/ 224 w 26"/>
                  <a:gd name="T17" fmla="*/ 48 h 9"/>
                  <a:gd name="T18" fmla="*/ 208 w 26"/>
                  <a:gd name="T19" fmla="*/ 16 h 9"/>
                  <a:gd name="T20" fmla="*/ 128 w 26"/>
                  <a:gd name="T21" fmla="*/ 16 h 9"/>
                  <a:gd name="T22" fmla="*/ 80 w 26"/>
                  <a:gd name="T23" fmla="*/ 32 h 9"/>
                  <a:gd name="T24" fmla="*/ 32 w 26"/>
                  <a:gd name="T25" fmla="*/ 64 h 9"/>
                  <a:gd name="T26" fmla="*/ 0 w 26"/>
                  <a:gd name="T27" fmla="*/ 96 h 9"/>
                  <a:gd name="T28" fmla="*/ 16 w 26"/>
                  <a:gd name="T29" fmla="*/ 128 h 9"/>
                  <a:gd name="T30" fmla="*/ 64 w 26"/>
                  <a:gd name="T31" fmla="*/ 128 h 9"/>
                  <a:gd name="T32" fmla="*/ 112 w 26"/>
                  <a:gd name="T33" fmla="*/ 144 h 9"/>
                  <a:gd name="T34" fmla="*/ 160 w 26"/>
                  <a:gd name="T35" fmla="*/ 144 h 9"/>
                  <a:gd name="T36" fmla="*/ 224 w 26"/>
                  <a:gd name="T37" fmla="*/ 128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9"/>
                  <a:gd name="T59" fmla="*/ 26 w 26"/>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9">
                    <a:moveTo>
                      <a:pt x="14" y="8"/>
                    </a:moveTo>
                    <a:cubicBezTo>
                      <a:pt x="16" y="7"/>
                      <a:pt x="16" y="6"/>
                      <a:pt x="18" y="6"/>
                    </a:cubicBezTo>
                    <a:cubicBezTo>
                      <a:pt x="19" y="5"/>
                      <a:pt x="20" y="5"/>
                      <a:pt x="22" y="5"/>
                    </a:cubicBezTo>
                    <a:cubicBezTo>
                      <a:pt x="23" y="5"/>
                      <a:pt x="25" y="6"/>
                      <a:pt x="25" y="5"/>
                    </a:cubicBezTo>
                    <a:cubicBezTo>
                      <a:pt x="26" y="4"/>
                      <a:pt x="26" y="3"/>
                      <a:pt x="25" y="3"/>
                    </a:cubicBezTo>
                    <a:cubicBezTo>
                      <a:pt x="25" y="2"/>
                      <a:pt x="26" y="1"/>
                      <a:pt x="25" y="1"/>
                    </a:cubicBezTo>
                    <a:cubicBezTo>
                      <a:pt x="24" y="0"/>
                      <a:pt x="24" y="1"/>
                      <a:pt x="23" y="1"/>
                    </a:cubicBezTo>
                    <a:cubicBezTo>
                      <a:pt x="21" y="1"/>
                      <a:pt x="20" y="2"/>
                      <a:pt x="18" y="2"/>
                    </a:cubicBezTo>
                    <a:cubicBezTo>
                      <a:pt x="17" y="3"/>
                      <a:pt x="16" y="4"/>
                      <a:pt x="14" y="3"/>
                    </a:cubicBezTo>
                    <a:cubicBezTo>
                      <a:pt x="13" y="3"/>
                      <a:pt x="13" y="2"/>
                      <a:pt x="13" y="1"/>
                    </a:cubicBezTo>
                    <a:cubicBezTo>
                      <a:pt x="11" y="0"/>
                      <a:pt x="10" y="0"/>
                      <a:pt x="8" y="1"/>
                    </a:cubicBezTo>
                    <a:cubicBezTo>
                      <a:pt x="6" y="1"/>
                      <a:pt x="6" y="2"/>
                      <a:pt x="5" y="2"/>
                    </a:cubicBezTo>
                    <a:cubicBezTo>
                      <a:pt x="4" y="3"/>
                      <a:pt x="3" y="3"/>
                      <a:pt x="2" y="4"/>
                    </a:cubicBezTo>
                    <a:cubicBezTo>
                      <a:pt x="1" y="5"/>
                      <a:pt x="0" y="5"/>
                      <a:pt x="0" y="6"/>
                    </a:cubicBezTo>
                    <a:cubicBezTo>
                      <a:pt x="0" y="7"/>
                      <a:pt x="1" y="7"/>
                      <a:pt x="1" y="8"/>
                    </a:cubicBezTo>
                    <a:cubicBezTo>
                      <a:pt x="2" y="9"/>
                      <a:pt x="3" y="8"/>
                      <a:pt x="4" y="8"/>
                    </a:cubicBezTo>
                    <a:cubicBezTo>
                      <a:pt x="5" y="9"/>
                      <a:pt x="6" y="9"/>
                      <a:pt x="7" y="9"/>
                    </a:cubicBezTo>
                    <a:cubicBezTo>
                      <a:pt x="8" y="9"/>
                      <a:pt x="9" y="9"/>
                      <a:pt x="10" y="9"/>
                    </a:cubicBezTo>
                    <a:cubicBezTo>
                      <a:pt x="12" y="9"/>
                      <a:pt x="13" y="9"/>
                      <a:pt x="14"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56" name="Freeform 788"/>
              <p:cNvSpPr>
                <a:spLocks/>
              </p:cNvSpPr>
              <p:nvPr/>
            </p:nvSpPr>
            <p:spPr bwMode="auto">
              <a:xfrm>
                <a:off x="4818" y="2626"/>
                <a:ext cx="24" cy="20"/>
              </a:xfrm>
              <a:custGeom>
                <a:avLst/>
                <a:gdLst>
                  <a:gd name="T0" fmla="*/ 16 w 12"/>
                  <a:gd name="T1" fmla="*/ 80 h 10"/>
                  <a:gd name="T2" fmla="*/ 64 w 12"/>
                  <a:gd name="T3" fmla="*/ 96 h 10"/>
                  <a:gd name="T4" fmla="*/ 112 w 12"/>
                  <a:gd name="T5" fmla="*/ 128 h 10"/>
                  <a:gd name="T6" fmla="*/ 128 w 12"/>
                  <a:gd name="T7" fmla="*/ 160 h 10"/>
                  <a:gd name="T8" fmla="*/ 176 w 12"/>
                  <a:gd name="T9" fmla="*/ 144 h 10"/>
                  <a:gd name="T10" fmla="*/ 192 w 12"/>
                  <a:gd name="T11" fmla="*/ 112 h 10"/>
                  <a:gd name="T12" fmla="*/ 176 w 12"/>
                  <a:gd name="T13" fmla="*/ 64 h 10"/>
                  <a:gd name="T14" fmla="*/ 128 w 12"/>
                  <a:gd name="T15" fmla="*/ 48 h 10"/>
                  <a:gd name="T16" fmla="*/ 112 w 12"/>
                  <a:gd name="T17" fmla="*/ 16 h 10"/>
                  <a:gd name="T18" fmla="*/ 64 w 12"/>
                  <a:gd name="T19" fmla="*/ 16 h 10"/>
                  <a:gd name="T20" fmla="*/ 16 w 12"/>
                  <a:gd name="T21" fmla="*/ 16 h 10"/>
                  <a:gd name="T22" fmla="*/ 0 w 12"/>
                  <a:gd name="T23" fmla="*/ 48 h 10"/>
                  <a:gd name="T24" fmla="*/ 16 w 12"/>
                  <a:gd name="T25" fmla="*/ 8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0"/>
                  <a:gd name="T41" fmla="*/ 12 w 12"/>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0">
                    <a:moveTo>
                      <a:pt x="1" y="5"/>
                    </a:moveTo>
                    <a:cubicBezTo>
                      <a:pt x="2" y="6"/>
                      <a:pt x="3" y="5"/>
                      <a:pt x="4" y="6"/>
                    </a:cubicBezTo>
                    <a:cubicBezTo>
                      <a:pt x="5" y="6"/>
                      <a:pt x="6" y="7"/>
                      <a:pt x="7" y="8"/>
                    </a:cubicBezTo>
                    <a:cubicBezTo>
                      <a:pt x="8" y="8"/>
                      <a:pt x="8" y="9"/>
                      <a:pt x="8" y="10"/>
                    </a:cubicBezTo>
                    <a:cubicBezTo>
                      <a:pt x="9" y="10"/>
                      <a:pt x="10" y="10"/>
                      <a:pt x="11" y="9"/>
                    </a:cubicBezTo>
                    <a:cubicBezTo>
                      <a:pt x="12" y="8"/>
                      <a:pt x="12" y="8"/>
                      <a:pt x="12" y="7"/>
                    </a:cubicBezTo>
                    <a:cubicBezTo>
                      <a:pt x="12" y="6"/>
                      <a:pt x="12" y="5"/>
                      <a:pt x="11" y="4"/>
                    </a:cubicBezTo>
                    <a:cubicBezTo>
                      <a:pt x="11" y="3"/>
                      <a:pt x="9" y="4"/>
                      <a:pt x="8" y="3"/>
                    </a:cubicBezTo>
                    <a:cubicBezTo>
                      <a:pt x="8" y="3"/>
                      <a:pt x="8" y="2"/>
                      <a:pt x="7" y="1"/>
                    </a:cubicBezTo>
                    <a:cubicBezTo>
                      <a:pt x="6" y="0"/>
                      <a:pt x="5" y="1"/>
                      <a:pt x="4" y="1"/>
                    </a:cubicBezTo>
                    <a:cubicBezTo>
                      <a:pt x="2" y="1"/>
                      <a:pt x="1" y="0"/>
                      <a:pt x="1" y="1"/>
                    </a:cubicBezTo>
                    <a:cubicBezTo>
                      <a:pt x="0" y="1"/>
                      <a:pt x="0" y="2"/>
                      <a:pt x="0" y="3"/>
                    </a:cubicBezTo>
                    <a:cubicBezTo>
                      <a:pt x="0" y="4"/>
                      <a:pt x="1" y="4"/>
                      <a:pt x="1"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57" name="Freeform 789"/>
              <p:cNvSpPr>
                <a:spLocks/>
              </p:cNvSpPr>
              <p:nvPr/>
            </p:nvSpPr>
            <p:spPr bwMode="auto">
              <a:xfrm>
                <a:off x="4868" y="2650"/>
                <a:ext cx="16" cy="12"/>
              </a:xfrm>
              <a:custGeom>
                <a:avLst/>
                <a:gdLst>
                  <a:gd name="T0" fmla="*/ 64 w 8"/>
                  <a:gd name="T1" fmla="*/ 80 h 6"/>
                  <a:gd name="T2" fmla="*/ 112 w 8"/>
                  <a:gd name="T3" fmla="*/ 48 h 6"/>
                  <a:gd name="T4" fmla="*/ 112 w 8"/>
                  <a:gd name="T5" fmla="*/ 16 h 6"/>
                  <a:gd name="T6" fmla="*/ 80 w 8"/>
                  <a:gd name="T7" fmla="*/ 16 h 6"/>
                  <a:gd name="T8" fmla="*/ 48 w 8"/>
                  <a:gd name="T9" fmla="*/ 16 h 6"/>
                  <a:gd name="T10" fmla="*/ 16 w 8"/>
                  <a:gd name="T11" fmla="*/ 64 h 6"/>
                  <a:gd name="T12" fmla="*/ 64 w 8"/>
                  <a:gd name="T13" fmla="*/ 80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4" y="5"/>
                    </a:moveTo>
                    <a:cubicBezTo>
                      <a:pt x="6" y="5"/>
                      <a:pt x="6" y="4"/>
                      <a:pt x="7" y="3"/>
                    </a:cubicBezTo>
                    <a:cubicBezTo>
                      <a:pt x="7" y="2"/>
                      <a:pt x="8" y="2"/>
                      <a:pt x="7" y="1"/>
                    </a:cubicBezTo>
                    <a:cubicBezTo>
                      <a:pt x="7" y="0"/>
                      <a:pt x="6" y="1"/>
                      <a:pt x="5" y="1"/>
                    </a:cubicBezTo>
                    <a:cubicBezTo>
                      <a:pt x="4" y="1"/>
                      <a:pt x="4" y="1"/>
                      <a:pt x="3" y="1"/>
                    </a:cubicBezTo>
                    <a:cubicBezTo>
                      <a:pt x="2" y="2"/>
                      <a:pt x="0" y="3"/>
                      <a:pt x="1" y="4"/>
                    </a:cubicBezTo>
                    <a:cubicBezTo>
                      <a:pt x="1" y="6"/>
                      <a:pt x="3" y="5"/>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58" name="Freeform 790"/>
              <p:cNvSpPr>
                <a:spLocks/>
              </p:cNvSpPr>
              <p:nvPr/>
            </p:nvSpPr>
            <p:spPr bwMode="auto">
              <a:xfrm>
                <a:off x="4880" y="2610"/>
                <a:ext cx="66" cy="42"/>
              </a:xfrm>
              <a:custGeom>
                <a:avLst/>
                <a:gdLst>
                  <a:gd name="T0" fmla="*/ 64 w 33"/>
                  <a:gd name="T1" fmla="*/ 320 h 21"/>
                  <a:gd name="T2" fmla="*/ 112 w 33"/>
                  <a:gd name="T3" fmla="*/ 304 h 21"/>
                  <a:gd name="T4" fmla="*/ 144 w 33"/>
                  <a:gd name="T5" fmla="*/ 256 h 21"/>
                  <a:gd name="T6" fmla="*/ 208 w 33"/>
                  <a:gd name="T7" fmla="*/ 240 h 21"/>
                  <a:gd name="T8" fmla="*/ 240 w 33"/>
                  <a:gd name="T9" fmla="*/ 192 h 21"/>
                  <a:gd name="T10" fmla="*/ 288 w 33"/>
                  <a:gd name="T11" fmla="*/ 176 h 21"/>
                  <a:gd name="T12" fmla="*/ 336 w 33"/>
                  <a:gd name="T13" fmla="*/ 144 h 21"/>
                  <a:gd name="T14" fmla="*/ 400 w 33"/>
                  <a:gd name="T15" fmla="*/ 128 h 21"/>
                  <a:gd name="T16" fmla="*/ 448 w 33"/>
                  <a:gd name="T17" fmla="*/ 80 h 21"/>
                  <a:gd name="T18" fmla="*/ 512 w 33"/>
                  <a:gd name="T19" fmla="*/ 64 h 21"/>
                  <a:gd name="T20" fmla="*/ 480 w 33"/>
                  <a:gd name="T21" fmla="*/ 16 h 21"/>
                  <a:gd name="T22" fmla="*/ 400 w 33"/>
                  <a:gd name="T23" fmla="*/ 16 h 21"/>
                  <a:gd name="T24" fmla="*/ 336 w 33"/>
                  <a:gd name="T25" fmla="*/ 32 h 21"/>
                  <a:gd name="T26" fmla="*/ 240 w 33"/>
                  <a:gd name="T27" fmla="*/ 48 h 21"/>
                  <a:gd name="T28" fmla="*/ 208 w 33"/>
                  <a:gd name="T29" fmla="*/ 80 h 21"/>
                  <a:gd name="T30" fmla="*/ 176 w 33"/>
                  <a:gd name="T31" fmla="*/ 128 h 21"/>
                  <a:gd name="T32" fmla="*/ 128 w 33"/>
                  <a:gd name="T33" fmla="*/ 160 h 21"/>
                  <a:gd name="T34" fmla="*/ 64 w 33"/>
                  <a:gd name="T35" fmla="*/ 192 h 21"/>
                  <a:gd name="T36" fmla="*/ 16 w 33"/>
                  <a:gd name="T37" fmla="*/ 224 h 21"/>
                  <a:gd name="T38" fmla="*/ 16 w 33"/>
                  <a:gd name="T39" fmla="*/ 272 h 21"/>
                  <a:gd name="T40" fmla="*/ 16 w 33"/>
                  <a:gd name="T41" fmla="*/ 320 h 21"/>
                  <a:gd name="T42" fmla="*/ 64 w 33"/>
                  <a:gd name="T43" fmla="*/ 32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21"/>
                  <a:gd name="T68" fmla="*/ 33 w 33"/>
                  <a:gd name="T69" fmla="*/ 21 h 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21">
                    <a:moveTo>
                      <a:pt x="4" y="20"/>
                    </a:moveTo>
                    <a:cubicBezTo>
                      <a:pt x="5" y="20"/>
                      <a:pt x="6" y="20"/>
                      <a:pt x="7" y="19"/>
                    </a:cubicBezTo>
                    <a:cubicBezTo>
                      <a:pt x="8" y="18"/>
                      <a:pt x="8" y="17"/>
                      <a:pt x="9" y="16"/>
                    </a:cubicBezTo>
                    <a:cubicBezTo>
                      <a:pt x="11" y="15"/>
                      <a:pt x="12" y="16"/>
                      <a:pt x="13" y="15"/>
                    </a:cubicBezTo>
                    <a:cubicBezTo>
                      <a:pt x="14" y="14"/>
                      <a:pt x="14" y="13"/>
                      <a:pt x="15" y="12"/>
                    </a:cubicBezTo>
                    <a:cubicBezTo>
                      <a:pt x="16" y="11"/>
                      <a:pt x="17" y="12"/>
                      <a:pt x="18" y="11"/>
                    </a:cubicBezTo>
                    <a:cubicBezTo>
                      <a:pt x="19" y="10"/>
                      <a:pt x="20" y="9"/>
                      <a:pt x="21" y="9"/>
                    </a:cubicBezTo>
                    <a:cubicBezTo>
                      <a:pt x="22" y="8"/>
                      <a:pt x="23" y="8"/>
                      <a:pt x="25" y="8"/>
                    </a:cubicBezTo>
                    <a:cubicBezTo>
                      <a:pt x="26" y="7"/>
                      <a:pt x="27" y="6"/>
                      <a:pt x="28" y="5"/>
                    </a:cubicBezTo>
                    <a:cubicBezTo>
                      <a:pt x="30" y="5"/>
                      <a:pt x="32" y="5"/>
                      <a:pt x="32" y="4"/>
                    </a:cubicBezTo>
                    <a:cubicBezTo>
                      <a:pt x="33" y="2"/>
                      <a:pt x="31" y="1"/>
                      <a:pt x="30" y="1"/>
                    </a:cubicBezTo>
                    <a:cubicBezTo>
                      <a:pt x="28" y="0"/>
                      <a:pt x="27" y="1"/>
                      <a:pt x="25" y="1"/>
                    </a:cubicBezTo>
                    <a:cubicBezTo>
                      <a:pt x="23" y="1"/>
                      <a:pt x="22" y="1"/>
                      <a:pt x="21" y="2"/>
                    </a:cubicBezTo>
                    <a:cubicBezTo>
                      <a:pt x="19" y="2"/>
                      <a:pt x="17" y="2"/>
                      <a:pt x="15" y="3"/>
                    </a:cubicBezTo>
                    <a:cubicBezTo>
                      <a:pt x="14" y="4"/>
                      <a:pt x="14" y="4"/>
                      <a:pt x="13" y="5"/>
                    </a:cubicBezTo>
                    <a:cubicBezTo>
                      <a:pt x="12" y="6"/>
                      <a:pt x="12" y="7"/>
                      <a:pt x="11" y="8"/>
                    </a:cubicBezTo>
                    <a:cubicBezTo>
                      <a:pt x="10" y="9"/>
                      <a:pt x="9" y="9"/>
                      <a:pt x="8" y="10"/>
                    </a:cubicBezTo>
                    <a:cubicBezTo>
                      <a:pt x="6" y="10"/>
                      <a:pt x="6" y="11"/>
                      <a:pt x="4" y="12"/>
                    </a:cubicBezTo>
                    <a:cubicBezTo>
                      <a:pt x="3" y="13"/>
                      <a:pt x="2" y="12"/>
                      <a:pt x="1" y="14"/>
                    </a:cubicBezTo>
                    <a:cubicBezTo>
                      <a:pt x="0" y="15"/>
                      <a:pt x="1" y="16"/>
                      <a:pt x="1" y="17"/>
                    </a:cubicBezTo>
                    <a:cubicBezTo>
                      <a:pt x="1" y="18"/>
                      <a:pt x="1" y="19"/>
                      <a:pt x="1" y="20"/>
                    </a:cubicBezTo>
                    <a:cubicBezTo>
                      <a:pt x="2" y="21"/>
                      <a:pt x="3" y="21"/>
                      <a:pt x="4" y="2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59" name="Freeform 791"/>
              <p:cNvSpPr>
                <a:spLocks/>
              </p:cNvSpPr>
              <p:nvPr/>
            </p:nvSpPr>
            <p:spPr bwMode="auto">
              <a:xfrm>
                <a:off x="4882" y="2608"/>
                <a:ext cx="12" cy="10"/>
              </a:xfrm>
              <a:custGeom>
                <a:avLst/>
                <a:gdLst>
                  <a:gd name="T0" fmla="*/ 32 w 6"/>
                  <a:gd name="T1" fmla="*/ 16 h 5"/>
                  <a:gd name="T2" fmla="*/ 16 w 6"/>
                  <a:gd name="T3" fmla="*/ 32 h 5"/>
                  <a:gd name="T4" fmla="*/ 0 w 6"/>
                  <a:gd name="T5" fmla="*/ 48 h 5"/>
                  <a:gd name="T6" fmla="*/ 32 w 6"/>
                  <a:gd name="T7" fmla="*/ 64 h 5"/>
                  <a:gd name="T8" fmla="*/ 80 w 6"/>
                  <a:gd name="T9" fmla="*/ 64 h 5"/>
                  <a:gd name="T10" fmla="*/ 80 w 6"/>
                  <a:gd name="T11" fmla="*/ 16 h 5"/>
                  <a:gd name="T12" fmla="*/ 32 w 6"/>
                  <a:gd name="T13" fmla="*/ 16 h 5"/>
                  <a:gd name="T14" fmla="*/ 0 60000 65536"/>
                  <a:gd name="T15" fmla="*/ 0 60000 65536"/>
                  <a:gd name="T16" fmla="*/ 0 60000 65536"/>
                  <a:gd name="T17" fmla="*/ 0 60000 65536"/>
                  <a:gd name="T18" fmla="*/ 0 60000 65536"/>
                  <a:gd name="T19" fmla="*/ 0 60000 65536"/>
                  <a:gd name="T20" fmla="*/ 0 60000 65536"/>
                  <a:gd name="T21" fmla="*/ 0 w 6"/>
                  <a:gd name="T22" fmla="*/ 0 h 5"/>
                  <a:gd name="T23" fmla="*/ 6 w 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5">
                    <a:moveTo>
                      <a:pt x="2" y="1"/>
                    </a:moveTo>
                    <a:cubicBezTo>
                      <a:pt x="1" y="1"/>
                      <a:pt x="1" y="1"/>
                      <a:pt x="1" y="2"/>
                    </a:cubicBezTo>
                    <a:cubicBezTo>
                      <a:pt x="0" y="2"/>
                      <a:pt x="0" y="3"/>
                      <a:pt x="0" y="3"/>
                    </a:cubicBezTo>
                    <a:cubicBezTo>
                      <a:pt x="1" y="4"/>
                      <a:pt x="1" y="4"/>
                      <a:pt x="2" y="4"/>
                    </a:cubicBezTo>
                    <a:cubicBezTo>
                      <a:pt x="3" y="5"/>
                      <a:pt x="4" y="5"/>
                      <a:pt x="5" y="4"/>
                    </a:cubicBezTo>
                    <a:cubicBezTo>
                      <a:pt x="6" y="3"/>
                      <a:pt x="5" y="2"/>
                      <a:pt x="5" y="1"/>
                    </a:cubicBezTo>
                    <a:cubicBezTo>
                      <a:pt x="4" y="0"/>
                      <a:pt x="3" y="0"/>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60" name="Freeform 792"/>
              <p:cNvSpPr>
                <a:spLocks/>
              </p:cNvSpPr>
              <p:nvPr/>
            </p:nvSpPr>
            <p:spPr bwMode="auto">
              <a:xfrm>
                <a:off x="4920" y="2596"/>
                <a:ext cx="20" cy="12"/>
              </a:xfrm>
              <a:custGeom>
                <a:avLst/>
                <a:gdLst>
                  <a:gd name="T0" fmla="*/ 16 w 10"/>
                  <a:gd name="T1" fmla="*/ 80 h 6"/>
                  <a:gd name="T2" fmla="*/ 32 w 10"/>
                  <a:gd name="T3" fmla="*/ 80 h 6"/>
                  <a:gd name="T4" fmla="*/ 64 w 10"/>
                  <a:gd name="T5" fmla="*/ 80 h 6"/>
                  <a:gd name="T6" fmla="*/ 112 w 10"/>
                  <a:gd name="T7" fmla="*/ 80 h 6"/>
                  <a:gd name="T8" fmla="*/ 144 w 10"/>
                  <a:gd name="T9" fmla="*/ 48 h 6"/>
                  <a:gd name="T10" fmla="*/ 144 w 10"/>
                  <a:gd name="T11" fmla="*/ 16 h 6"/>
                  <a:gd name="T12" fmla="*/ 112 w 10"/>
                  <a:gd name="T13" fmla="*/ 32 h 6"/>
                  <a:gd name="T14" fmla="*/ 32 w 10"/>
                  <a:gd name="T15" fmla="*/ 48 h 6"/>
                  <a:gd name="T16" fmla="*/ 16 w 10"/>
                  <a:gd name="T17" fmla="*/ 80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5"/>
                    </a:moveTo>
                    <a:cubicBezTo>
                      <a:pt x="1" y="5"/>
                      <a:pt x="2" y="5"/>
                      <a:pt x="2" y="5"/>
                    </a:cubicBezTo>
                    <a:cubicBezTo>
                      <a:pt x="3" y="6"/>
                      <a:pt x="4" y="6"/>
                      <a:pt x="4" y="5"/>
                    </a:cubicBezTo>
                    <a:cubicBezTo>
                      <a:pt x="5" y="5"/>
                      <a:pt x="6" y="5"/>
                      <a:pt x="7" y="5"/>
                    </a:cubicBezTo>
                    <a:cubicBezTo>
                      <a:pt x="8" y="4"/>
                      <a:pt x="9" y="4"/>
                      <a:pt x="9" y="3"/>
                    </a:cubicBezTo>
                    <a:cubicBezTo>
                      <a:pt x="10" y="2"/>
                      <a:pt x="10" y="2"/>
                      <a:pt x="9" y="1"/>
                    </a:cubicBezTo>
                    <a:cubicBezTo>
                      <a:pt x="9" y="0"/>
                      <a:pt x="8" y="1"/>
                      <a:pt x="7" y="2"/>
                    </a:cubicBezTo>
                    <a:cubicBezTo>
                      <a:pt x="5" y="2"/>
                      <a:pt x="3" y="2"/>
                      <a:pt x="2" y="3"/>
                    </a:cubicBezTo>
                    <a:cubicBezTo>
                      <a:pt x="1" y="3"/>
                      <a:pt x="0" y="4"/>
                      <a:pt x="1"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61" name="Freeform 793"/>
              <p:cNvSpPr>
                <a:spLocks/>
              </p:cNvSpPr>
              <p:nvPr/>
            </p:nvSpPr>
            <p:spPr bwMode="auto">
              <a:xfrm>
                <a:off x="4872" y="2544"/>
                <a:ext cx="22" cy="24"/>
              </a:xfrm>
              <a:custGeom>
                <a:avLst/>
                <a:gdLst>
                  <a:gd name="T0" fmla="*/ 96 w 11"/>
                  <a:gd name="T1" fmla="*/ 32 h 12"/>
                  <a:gd name="T2" fmla="*/ 64 w 11"/>
                  <a:gd name="T3" fmla="*/ 32 h 12"/>
                  <a:gd name="T4" fmla="*/ 16 w 11"/>
                  <a:gd name="T5" fmla="*/ 64 h 12"/>
                  <a:gd name="T6" fmla="*/ 0 w 11"/>
                  <a:gd name="T7" fmla="*/ 112 h 12"/>
                  <a:gd name="T8" fmla="*/ 32 w 11"/>
                  <a:gd name="T9" fmla="*/ 160 h 12"/>
                  <a:gd name="T10" fmla="*/ 48 w 11"/>
                  <a:gd name="T11" fmla="*/ 192 h 12"/>
                  <a:gd name="T12" fmla="*/ 80 w 11"/>
                  <a:gd name="T13" fmla="*/ 192 h 12"/>
                  <a:gd name="T14" fmla="*/ 112 w 11"/>
                  <a:gd name="T15" fmla="*/ 176 h 12"/>
                  <a:gd name="T16" fmla="*/ 112 w 11"/>
                  <a:gd name="T17" fmla="*/ 160 h 12"/>
                  <a:gd name="T18" fmla="*/ 112 w 11"/>
                  <a:gd name="T19" fmla="*/ 112 h 12"/>
                  <a:gd name="T20" fmla="*/ 128 w 11"/>
                  <a:gd name="T21" fmla="*/ 96 h 12"/>
                  <a:gd name="T22" fmla="*/ 128 w 11"/>
                  <a:gd name="T23" fmla="*/ 64 h 12"/>
                  <a:gd name="T24" fmla="*/ 160 w 11"/>
                  <a:gd name="T25" fmla="*/ 48 h 12"/>
                  <a:gd name="T26" fmla="*/ 160 w 11"/>
                  <a:gd name="T27" fmla="*/ 16 h 12"/>
                  <a:gd name="T28" fmla="*/ 128 w 11"/>
                  <a:gd name="T29" fmla="*/ 0 h 12"/>
                  <a:gd name="T30" fmla="*/ 96 w 11"/>
                  <a:gd name="T31" fmla="*/ 32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2"/>
                  <a:gd name="T50" fmla="*/ 11 w 11"/>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2">
                    <a:moveTo>
                      <a:pt x="6" y="2"/>
                    </a:moveTo>
                    <a:cubicBezTo>
                      <a:pt x="5" y="3"/>
                      <a:pt x="4" y="2"/>
                      <a:pt x="4" y="2"/>
                    </a:cubicBezTo>
                    <a:cubicBezTo>
                      <a:pt x="2" y="3"/>
                      <a:pt x="2" y="3"/>
                      <a:pt x="1" y="4"/>
                    </a:cubicBezTo>
                    <a:cubicBezTo>
                      <a:pt x="0" y="5"/>
                      <a:pt x="0" y="6"/>
                      <a:pt x="0" y="7"/>
                    </a:cubicBezTo>
                    <a:cubicBezTo>
                      <a:pt x="0" y="9"/>
                      <a:pt x="1" y="9"/>
                      <a:pt x="2" y="10"/>
                    </a:cubicBezTo>
                    <a:cubicBezTo>
                      <a:pt x="2" y="11"/>
                      <a:pt x="2" y="11"/>
                      <a:pt x="3" y="12"/>
                    </a:cubicBezTo>
                    <a:cubicBezTo>
                      <a:pt x="3" y="12"/>
                      <a:pt x="4" y="12"/>
                      <a:pt x="5" y="12"/>
                    </a:cubicBezTo>
                    <a:cubicBezTo>
                      <a:pt x="6" y="12"/>
                      <a:pt x="6" y="12"/>
                      <a:pt x="7" y="11"/>
                    </a:cubicBezTo>
                    <a:cubicBezTo>
                      <a:pt x="7" y="11"/>
                      <a:pt x="7" y="10"/>
                      <a:pt x="7" y="10"/>
                    </a:cubicBezTo>
                    <a:cubicBezTo>
                      <a:pt x="8" y="9"/>
                      <a:pt x="7" y="8"/>
                      <a:pt x="7" y="7"/>
                    </a:cubicBezTo>
                    <a:cubicBezTo>
                      <a:pt x="7" y="7"/>
                      <a:pt x="8" y="6"/>
                      <a:pt x="8" y="6"/>
                    </a:cubicBezTo>
                    <a:cubicBezTo>
                      <a:pt x="8" y="5"/>
                      <a:pt x="8" y="4"/>
                      <a:pt x="8" y="4"/>
                    </a:cubicBezTo>
                    <a:cubicBezTo>
                      <a:pt x="9" y="3"/>
                      <a:pt x="10" y="4"/>
                      <a:pt x="10" y="3"/>
                    </a:cubicBezTo>
                    <a:cubicBezTo>
                      <a:pt x="11" y="2"/>
                      <a:pt x="10" y="1"/>
                      <a:pt x="10" y="1"/>
                    </a:cubicBezTo>
                    <a:cubicBezTo>
                      <a:pt x="9" y="0"/>
                      <a:pt x="9" y="0"/>
                      <a:pt x="8" y="0"/>
                    </a:cubicBezTo>
                    <a:cubicBezTo>
                      <a:pt x="7" y="0"/>
                      <a:pt x="7" y="2"/>
                      <a:pt x="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62" name="Freeform 794"/>
              <p:cNvSpPr>
                <a:spLocks/>
              </p:cNvSpPr>
              <p:nvPr/>
            </p:nvSpPr>
            <p:spPr bwMode="auto">
              <a:xfrm>
                <a:off x="4930" y="2506"/>
                <a:ext cx="6" cy="6"/>
              </a:xfrm>
              <a:custGeom>
                <a:avLst/>
                <a:gdLst>
                  <a:gd name="T0" fmla="*/ 32 w 3"/>
                  <a:gd name="T1" fmla="*/ 32 h 3"/>
                  <a:gd name="T2" fmla="*/ 32 w 3"/>
                  <a:gd name="T3" fmla="*/ 0 h 3"/>
                  <a:gd name="T4" fmla="*/ 0 w 3"/>
                  <a:gd name="T5" fmla="*/ 32 h 3"/>
                  <a:gd name="T6" fmla="*/ 32 w 3"/>
                  <a:gd name="T7" fmla="*/ 32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2" y="2"/>
                    </a:moveTo>
                    <a:cubicBezTo>
                      <a:pt x="3" y="2"/>
                      <a:pt x="3" y="1"/>
                      <a:pt x="2" y="0"/>
                    </a:cubicBezTo>
                    <a:cubicBezTo>
                      <a:pt x="1" y="0"/>
                      <a:pt x="0" y="1"/>
                      <a:pt x="0" y="2"/>
                    </a:cubicBezTo>
                    <a:cubicBezTo>
                      <a:pt x="0" y="2"/>
                      <a:pt x="1" y="3"/>
                      <a:pt x="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63" name="Freeform 795"/>
              <p:cNvSpPr>
                <a:spLocks/>
              </p:cNvSpPr>
              <p:nvPr/>
            </p:nvSpPr>
            <p:spPr bwMode="auto">
              <a:xfrm>
                <a:off x="4932" y="2520"/>
                <a:ext cx="18" cy="16"/>
              </a:xfrm>
              <a:custGeom>
                <a:avLst/>
                <a:gdLst>
                  <a:gd name="T0" fmla="*/ 16 w 9"/>
                  <a:gd name="T1" fmla="*/ 32 h 8"/>
                  <a:gd name="T2" fmla="*/ 16 w 9"/>
                  <a:gd name="T3" fmla="*/ 32 h 8"/>
                  <a:gd name="T4" fmla="*/ 32 w 9"/>
                  <a:gd name="T5" fmla="*/ 80 h 8"/>
                  <a:gd name="T6" fmla="*/ 64 w 9"/>
                  <a:gd name="T7" fmla="*/ 96 h 8"/>
                  <a:gd name="T8" fmla="*/ 112 w 9"/>
                  <a:gd name="T9" fmla="*/ 112 h 8"/>
                  <a:gd name="T10" fmla="*/ 144 w 9"/>
                  <a:gd name="T11" fmla="*/ 96 h 8"/>
                  <a:gd name="T12" fmla="*/ 144 w 9"/>
                  <a:gd name="T13" fmla="*/ 64 h 8"/>
                  <a:gd name="T14" fmla="*/ 128 w 9"/>
                  <a:gd name="T15" fmla="*/ 16 h 8"/>
                  <a:gd name="T16" fmla="*/ 80 w 9"/>
                  <a:gd name="T17" fmla="*/ 0 h 8"/>
                  <a:gd name="T18" fmla="*/ 32 w 9"/>
                  <a:gd name="T19" fmla="*/ 0 h 8"/>
                  <a:gd name="T20" fmla="*/ 16 w 9"/>
                  <a:gd name="T21" fmla="*/ 32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8"/>
                  <a:gd name="T35" fmla="*/ 9 w 9"/>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8">
                    <a:moveTo>
                      <a:pt x="1" y="2"/>
                    </a:moveTo>
                    <a:cubicBezTo>
                      <a:pt x="1" y="2"/>
                      <a:pt x="1" y="2"/>
                      <a:pt x="1" y="2"/>
                    </a:cubicBezTo>
                    <a:cubicBezTo>
                      <a:pt x="2" y="3"/>
                      <a:pt x="1" y="4"/>
                      <a:pt x="2" y="5"/>
                    </a:cubicBezTo>
                    <a:cubicBezTo>
                      <a:pt x="3" y="6"/>
                      <a:pt x="3" y="6"/>
                      <a:pt x="4" y="6"/>
                    </a:cubicBezTo>
                    <a:cubicBezTo>
                      <a:pt x="5" y="7"/>
                      <a:pt x="6" y="8"/>
                      <a:pt x="7" y="7"/>
                    </a:cubicBezTo>
                    <a:cubicBezTo>
                      <a:pt x="8" y="7"/>
                      <a:pt x="9" y="7"/>
                      <a:pt x="9" y="6"/>
                    </a:cubicBezTo>
                    <a:cubicBezTo>
                      <a:pt x="9" y="5"/>
                      <a:pt x="9" y="5"/>
                      <a:pt x="9" y="4"/>
                    </a:cubicBezTo>
                    <a:cubicBezTo>
                      <a:pt x="9" y="3"/>
                      <a:pt x="9" y="2"/>
                      <a:pt x="8" y="1"/>
                    </a:cubicBezTo>
                    <a:cubicBezTo>
                      <a:pt x="7" y="0"/>
                      <a:pt x="7" y="1"/>
                      <a:pt x="5" y="0"/>
                    </a:cubicBezTo>
                    <a:cubicBezTo>
                      <a:pt x="4" y="0"/>
                      <a:pt x="3" y="0"/>
                      <a:pt x="2" y="0"/>
                    </a:cubicBezTo>
                    <a:cubicBezTo>
                      <a:pt x="2" y="1"/>
                      <a:pt x="0" y="1"/>
                      <a:pt x="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64" name="Freeform 796"/>
              <p:cNvSpPr>
                <a:spLocks/>
              </p:cNvSpPr>
              <p:nvPr/>
            </p:nvSpPr>
            <p:spPr bwMode="auto">
              <a:xfrm>
                <a:off x="4964" y="2516"/>
                <a:ext cx="44" cy="22"/>
              </a:xfrm>
              <a:custGeom>
                <a:avLst/>
                <a:gdLst>
                  <a:gd name="T0" fmla="*/ 336 w 22"/>
                  <a:gd name="T1" fmla="*/ 144 h 11"/>
                  <a:gd name="T2" fmla="*/ 336 w 22"/>
                  <a:gd name="T3" fmla="*/ 112 h 11"/>
                  <a:gd name="T4" fmla="*/ 320 w 22"/>
                  <a:gd name="T5" fmla="*/ 48 h 11"/>
                  <a:gd name="T6" fmla="*/ 256 w 22"/>
                  <a:gd name="T7" fmla="*/ 32 h 11"/>
                  <a:gd name="T8" fmla="*/ 208 w 22"/>
                  <a:gd name="T9" fmla="*/ 0 h 11"/>
                  <a:gd name="T10" fmla="*/ 160 w 22"/>
                  <a:gd name="T11" fmla="*/ 16 h 11"/>
                  <a:gd name="T12" fmla="*/ 112 w 22"/>
                  <a:gd name="T13" fmla="*/ 0 h 11"/>
                  <a:gd name="T14" fmla="*/ 32 w 22"/>
                  <a:gd name="T15" fmla="*/ 0 h 11"/>
                  <a:gd name="T16" fmla="*/ 0 w 22"/>
                  <a:gd name="T17" fmla="*/ 32 h 11"/>
                  <a:gd name="T18" fmla="*/ 0 w 22"/>
                  <a:gd name="T19" fmla="*/ 80 h 11"/>
                  <a:gd name="T20" fmla="*/ 16 w 22"/>
                  <a:gd name="T21" fmla="*/ 112 h 11"/>
                  <a:gd name="T22" fmla="*/ 48 w 22"/>
                  <a:gd name="T23" fmla="*/ 112 h 11"/>
                  <a:gd name="T24" fmla="*/ 144 w 22"/>
                  <a:gd name="T25" fmla="*/ 112 h 11"/>
                  <a:gd name="T26" fmla="*/ 208 w 22"/>
                  <a:gd name="T27" fmla="*/ 112 h 11"/>
                  <a:gd name="T28" fmla="*/ 240 w 22"/>
                  <a:gd name="T29" fmla="*/ 144 h 11"/>
                  <a:gd name="T30" fmla="*/ 288 w 22"/>
                  <a:gd name="T31" fmla="*/ 176 h 11"/>
                  <a:gd name="T32" fmla="*/ 336 w 22"/>
                  <a:gd name="T33" fmla="*/ 144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11"/>
                  <a:gd name="T53" fmla="*/ 22 w 22"/>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11">
                    <a:moveTo>
                      <a:pt x="21" y="9"/>
                    </a:moveTo>
                    <a:cubicBezTo>
                      <a:pt x="22" y="9"/>
                      <a:pt x="22" y="8"/>
                      <a:pt x="21" y="7"/>
                    </a:cubicBezTo>
                    <a:cubicBezTo>
                      <a:pt x="21" y="5"/>
                      <a:pt x="21" y="4"/>
                      <a:pt x="20" y="3"/>
                    </a:cubicBezTo>
                    <a:cubicBezTo>
                      <a:pt x="18" y="2"/>
                      <a:pt x="17" y="2"/>
                      <a:pt x="16" y="2"/>
                    </a:cubicBezTo>
                    <a:cubicBezTo>
                      <a:pt x="15" y="1"/>
                      <a:pt x="14" y="0"/>
                      <a:pt x="13" y="0"/>
                    </a:cubicBezTo>
                    <a:cubicBezTo>
                      <a:pt x="11" y="0"/>
                      <a:pt x="11" y="1"/>
                      <a:pt x="10" y="1"/>
                    </a:cubicBezTo>
                    <a:cubicBezTo>
                      <a:pt x="8" y="1"/>
                      <a:pt x="8" y="1"/>
                      <a:pt x="7" y="0"/>
                    </a:cubicBezTo>
                    <a:cubicBezTo>
                      <a:pt x="5" y="0"/>
                      <a:pt x="4" y="0"/>
                      <a:pt x="2" y="0"/>
                    </a:cubicBezTo>
                    <a:cubicBezTo>
                      <a:pt x="1" y="0"/>
                      <a:pt x="1" y="1"/>
                      <a:pt x="0" y="2"/>
                    </a:cubicBezTo>
                    <a:cubicBezTo>
                      <a:pt x="0" y="3"/>
                      <a:pt x="0" y="4"/>
                      <a:pt x="0" y="5"/>
                    </a:cubicBezTo>
                    <a:cubicBezTo>
                      <a:pt x="0" y="6"/>
                      <a:pt x="0" y="6"/>
                      <a:pt x="1" y="7"/>
                    </a:cubicBezTo>
                    <a:cubicBezTo>
                      <a:pt x="1" y="8"/>
                      <a:pt x="2" y="7"/>
                      <a:pt x="3" y="7"/>
                    </a:cubicBezTo>
                    <a:cubicBezTo>
                      <a:pt x="5" y="6"/>
                      <a:pt x="7" y="7"/>
                      <a:pt x="9" y="7"/>
                    </a:cubicBezTo>
                    <a:cubicBezTo>
                      <a:pt x="10" y="7"/>
                      <a:pt x="12" y="6"/>
                      <a:pt x="13" y="7"/>
                    </a:cubicBezTo>
                    <a:cubicBezTo>
                      <a:pt x="14" y="8"/>
                      <a:pt x="14" y="8"/>
                      <a:pt x="15" y="9"/>
                    </a:cubicBezTo>
                    <a:cubicBezTo>
                      <a:pt x="16" y="9"/>
                      <a:pt x="16" y="10"/>
                      <a:pt x="18" y="11"/>
                    </a:cubicBezTo>
                    <a:cubicBezTo>
                      <a:pt x="19" y="11"/>
                      <a:pt x="20" y="11"/>
                      <a:pt x="21"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65" name="Freeform 797"/>
              <p:cNvSpPr>
                <a:spLocks/>
              </p:cNvSpPr>
              <p:nvPr/>
            </p:nvSpPr>
            <p:spPr bwMode="auto">
              <a:xfrm>
                <a:off x="4998" y="2590"/>
                <a:ext cx="22" cy="22"/>
              </a:xfrm>
              <a:custGeom>
                <a:avLst/>
                <a:gdLst>
                  <a:gd name="T0" fmla="*/ 128 w 11"/>
                  <a:gd name="T1" fmla="*/ 0 h 11"/>
                  <a:gd name="T2" fmla="*/ 96 w 11"/>
                  <a:gd name="T3" fmla="*/ 32 h 11"/>
                  <a:gd name="T4" fmla="*/ 48 w 11"/>
                  <a:gd name="T5" fmla="*/ 80 h 11"/>
                  <a:gd name="T6" fmla="*/ 32 w 11"/>
                  <a:gd name="T7" fmla="*/ 112 h 11"/>
                  <a:gd name="T8" fmla="*/ 0 w 11"/>
                  <a:gd name="T9" fmla="*/ 144 h 11"/>
                  <a:gd name="T10" fmla="*/ 16 w 11"/>
                  <a:gd name="T11" fmla="*/ 176 h 11"/>
                  <a:gd name="T12" fmla="*/ 64 w 11"/>
                  <a:gd name="T13" fmla="*/ 160 h 11"/>
                  <a:gd name="T14" fmla="*/ 96 w 11"/>
                  <a:gd name="T15" fmla="*/ 112 h 11"/>
                  <a:gd name="T16" fmla="*/ 144 w 11"/>
                  <a:gd name="T17" fmla="*/ 80 h 11"/>
                  <a:gd name="T18" fmla="*/ 160 w 11"/>
                  <a:gd name="T19" fmla="*/ 16 h 11"/>
                  <a:gd name="T20" fmla="*/ 128 w 11"/>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8" y="0"/>
                    </a:moveTo>
                    <a:cubicBezTo>
                      <a:pt x="7" y="0"/>
                      <a:pt x="6" y="1"/>
                      <a:pt x="6" y="2"/>
                    </a:cubicBezTo>
                    <a:cubicBezTo>
                      <a:pt x="4" y="3"/>
                      <a:pt x="4" y="3"/>
                      <a:pt x="3" y="5"/>
                    </a:cubicBezTo>
                    <a:cubicBezTo>
                      <a:pt x="3" y="6"/>
                      <a:pt x="2" y="6"/>
                      <a:pt x="2" y="7"/>
                    </a:cubicBezTo>
                    <a:cubicBezTo>
                      <a:pt x="1" y="8"/>
                      <a:pt x="0" y="8"/>
                      <a:pt x="0" y="9"/>
                    </a:cubicBezTo>
                    <a:cubicBezTo>
                      <a:pt x="0" y="10"/>
                      <a:pt x="1" y="10"/>
                      <a:pt x="1" y="11"/>
                    </a:cubicBezTo>
                    <a:cubicBezTo>
                      <a:pt x="2" y="11"/>
                      <a:pt x="3" y="11"/>
                      <a:pt x="4" y="10"/>
                    </a:cubicBezTo>
                    <a:cubicBezTo>
                      <a:pt x="6" y="9"/>
                      <a:pt x="5" y="8"/>
                      <a:pt x="6" y="7"/>
                    </a:cubicBezTo>
                    <a:cubicBezTo>
                      <a:pt x="7" y="6"/>
                      <a:pt x="9" y="6"/>
                      <a:pt x="9" y="5"/>
                    </a:cubicBezTo>
                    <a:cubicBezTo>
                      <a:pt x="10" y="4"/>
                      <a:pt x="11" y="3"/>
                      <a:pt x="10" y="1"/>
                    </a:cubicBezTo>
                    <a:cubicBezTo>
                      <a:pt x="10" y="1"/>
                      <a:pt x="9"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66" name="Freeform 798"/>
              <p:cNvSpPr>
                <a:spLocks/>
              </p:cNvSpPr>
              <p:nvPr/>
            </p:nvSpPr>
            <p:spPr bwMode="auto">
              <a:xfrm>
                <a:off x="5032" y="2560"/>
                <a:ext cx="8" cy="10"/>
              </a:xfrm>
              <a:custGeom>
                <a:avLst/>
                <a:gdLst>
                  <a:gd name="T0" fmla="*/ 32 w 4"/>
                  <a:gd name="T1" fmla="*/ 16 h 5"/>
                  <a:gd name="T2" fmla="*/ 16 w 4"/>
                  <a:gd name="T3" fmla="*/ 64 h 5"/>
                  <a:gd name="T4" fmla="*/ 32 w 4"/>
                  <a:gd name="T5" fmla="*/ 64 h 5"/>
                  <a:gd name="T6" fmla="*/ 48 w 4"/>
                  <a:gd name="T7" fmla="*/ 32 h 5"/>
                  <a:gd name="T8" fmla="*/ 48 w 4"/>
                  <a:gd name="T9" fmla="*/ 0 h 5"/>
                  <a:gd name="T10" fmla="*/ 32 w 4"/>
                  <a:gd name="T11" fmla="*/ 16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2" y="1"/>
                    </a:moveTo>
                    <a:cubicBezTo>
                      <a:pt x="1" y="2"/>
                      <a:pt x="0" y="3"/>
                      <a:pt x="1" y="4"/>
                    </a:cubicBezTo>
                    <a:cubicBezTo>
                      <a:pt x="1" y="4"/>
                      <a:pt x="2" y="5"/>
                      <a:pt x="2" y="4"/>
                    </a:cubicBezTo>
                    <a:cubicBezTo>
                      <a:pt x="3" y="4"/>
                      <a:pt x="3" y="3"/>
                      <a:pt x="3" y="2"/>
                    </a:cubicBezTo>
                    <a:cubicBezTo>
                      <a:pt x="3" y="2"/>
                      <a:pt x="4" y="1"/>
                      <a:pt x="3" y="0"/>
                    </a:cubicBezTo>
                    <a:cubicBezTo>
                      <a:pt x="3" y="0"/>
                      <a:pt x="2" y="1"/>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67" name="Freeform 799"/>
              <p:cNvSpPr>
                <a:spLocks/>
              </p:cNvSpPr>
              <p:nvPr/>
            </p:nvSpPr>
            <p:spPr bwMode="auto">
              <a:xfrm>
                <a:off x="5048" y="2562"/>
                <a:ext cx="20" cy="28"/>
              </a:xfrm>
              <a:custGeom>
                <a:avLst/>
                <a:gdLst>
                  <a:gd name="T0" fmla="*/ 112 w 10"/>
                  <a:gd name="T1" fmla="*/ 16 h 14"/>
                  <a:gd name="T2" fmla="*/ 96 w 10"/>
                  <a:gd name="T3" fmla="*/ 48 h 14"/>
                  <a:gd name="T4" fmla="*/ 48 w 10"/>
                  <a:gd name="T5" fmla="*/ 80 h 14"/>
                  <a:gd name="T6" fmla="*/ 16 w 10"/>
                  <a:gd name="T7" fmla="*/ 144 h 14"/>
                  <a:gd name="T8" fmla="*/ 16 w 10"/>
                  <a:gd name="T9" fmla="*/ 208 h 14"/>
                  <a:gd name="T10" fmla="*/ 64 w 10"/>
                  <a:gd name="T11" fmla="*/ 208 h 14"/>
                  <a:gd name="T12" fmla="*/ 96 w 10"/>
                  <a:gd name="T13" fmla="*/ 176 h 14"/>
                  <a:gd name="T14" fmla="*/ 128 w 10"/>
                  <a:gd name="T15" fmla="*/ 112 h 14"/>
                  <a:gd name="T16" fmla="*/ 144 w 10"/>
                  <a:gd name="T17" fmla="*/ 16 h 14"/>
                  <a:gd name="T18" fmla="*/ 112 w 10"/>
                  <a:gd name="T19" fmla="*/ 16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4"/>
                  <a:gd name="T32" fmla="*/ 10 w 1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4">
                    <a:moveTo>
                      <a:pt x="7" y="1"/>
                    </a:moveTo>
                    <a:cubicBezTo>
                      <a:pt x="6" y="1"/>
                      <a:pt x="6" y="2"/>
                      <a:pt x="6" y="3"/>
                    </a:cubicBezTo>
                    <a:cubicBezTo>
                      <a:pt x="5" y="4"/>
                      <a:pt x="4" y="4"/>
                      <a:pt x="3" y="5"/>
                    </a:cubicBezTo>
                    <a:cubicBezTo>
                      <a:pt x="2" y="7"/>
                      <a:pt x="1" y="7"/>
                      <a:pt x="1" y="9"/>
                    </a:cubicBezTo>
                    <a:cubicBezTo>
                      <a:pt x="1" y="10"/>
                      <a:pt x="0" y="12"/>
                      <a:pt x="1" y="13"/>
                    </a:cubicBezTo>
                    <a:cubicBezTo>
                      <a:pt x="2" y="14"/>
                      <a:pt x="3" y="13"/>
                      <a:pt x="4" y="13"/>
                    </a:cubicBezTo>
                    <a:cubicBezTo>
                      <a:pt x="5" y="13"/>
                      <a:pt x="5" y="12"/>
                      <a:pt x="6" y="11"/>
                    </a:cubicBezTo>
                    <a:cubicBezTo>
                      <a:pt x="7" y="10"/>
                      <a:pt x="7" y="9"/>
                      <a:pt x="8" y="7"/>
                    </a:cubicBezTo>
                    <a:cubicBezTo>
                      <a:pt x="8" y="5"/>
                      <a:pt x="10" y="3"/>
                      <a:pt x="9" y="1"/>
                    </a:cubicBezTo>
                    <a:cubicBezTo>
                      <a:pt x="8" y="1"/>
                      <a:pt x="7" y="0"/>
                      <a:pt x="7"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68" name="Freeform 800"/>
              <p:cNvSpPr>
                <a:spLocks/>
              </p:cNvSpPr>
              <p:nvPr/>
            </p:nvSpPr>
            <p:spPr bwMode="auto">
              <a:xfrm>
                <a:off x="5105" y="2594"/>
                <a:ext cx="22" cy="22"/>
              </a:xfrm>
              <a:custGeom>
                <a:avLst/>
                <a:gdLst>
                  <a:gd name="T0" fmla="*/ 144 w 11"/>
                  <a:gd name="T1" fmla="*/ 16 h 11"/>
                  <a:gd name="T2" fmla="*/ 96 w 11"/>
                  <a:gd name="T3" fmla="*/ 16 h 11"/>
                  <a:gd name="T4" fmla="*/ 64 w 11"/>
                  <a:gd name="T5" fmla="*/ 48 h 11"/>
                  <a:gd name="T6" fmla="*/ 32 w 11"/>
                  <a:gd name="T7" fmla="*/ 96 h 11"/>
                  <a:gd name="T8" fmla="*/ 0 w 11"/>
                  <a:gd name="T9" fmla="*/ 144 h 11"/>
                  <a:gd name="T10" fmla="*/ 0 w 11"/>
                  <a:gd name="T11" fmla="*/ 160 h 11"/>
                  <a:gd name="T12" fmla="*/ 48 w 11"/>
                  <a:gd name="T13" fmla="*/ 160 h 11"/>
                  <a:gd name="T14" fmla="*/ 80 w 11"/>
                  <a:gd name="T15" fmla="*/ 144 h 11"/>
                  <a:gd name="T16" fmla="*/ 144 w 11"/>
                  <a:gd name="T17" fmla="*/ 128 h 11"/>
                  <a:gd name="T18" fmla="*/ 160 w 11"/>
                  <a:gd name="T19" fmla="*/ 96 h 11"/>
                  <a:gd name="T20" fmla="*/ 160 w 11"/>
                  <a:gd name="T21" fmla="*/ 48 h 11"/>
                  <a:gd name="T22" fmla="*/ 144 w 11"/>
                  <a:gd name="T23" fmla="*/ 16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1"/>
                  <a:gd name="T38" fmla="*/ 11 w 11"/>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1">
                    <a:moveTo>
                      <a:pt x="9" y="1"/>
                    </a:moveTo>
                    <a:cubicBezTo>
                      <a:pt x="8" y="0"/>
                      <a:pt x="7" y="1"/>
                      <a:pt x="6" y="1"/>
                    </a:cubicBezTo>
                    <a:cubicBezTo>
                      <a:pt x="5" y="2"/>
                      <a:pt x="5" y="2"/>
                      <a:pt x="4" y="3"/>
                    </a:cubicBezTo>
                    <a:cubicBezTo>
                      <a:pt x="3" y="4"/>
                      <a:pt x="3" y="5"/>
                      <a:pt x="2" y="6"/>
                    </a:cubicBezTo>
                    <a:cubicBezTo>
                      <a:pt x="1" y="7"/>
                      <a:pt x="0" y="7"/>
                      <a:pt x="0" y="9"/>
                    </a:cubicBezTo>
                    <a:cubicBezTo>
                      <a:pt x="0" y="9"/>
                      <a:pt x="0" y="10"/>
                      <a:pt x="0" y="10"/>
                    </a:cubicBezTo>
                    <a:cubicBezTo>
                      <a:pt x="1" y="11"/>
                      <a:pt x="2" y="10"/>
                      <a:pt x="3" y="10"/>
                    </a:cubicBezTo>
                    <a:cubicBezTo>
                      <a:pt x="4" y="10"/>
                      <a:pt x="4" y="9"/>
                      <a:pt x="5" y="9"/>
                    </a:cubicBezTo>
                    <a:cubicBezTo>
                      <a:pt x="6" y="8"/>
                      <a:pt x="8" y="9"/>
                      <a:pt x="9" y="8"/>
                    </a:cubicBezTo>
                    <a:cubicBezTo>
                      <a:pt x="9" y="8"/>
                      <a:pt x="9" y="7"/>
                      <a:pt x="10" y="6"/>
                    </a:cubicBezTo>
                    <a:cubicBezTo>
                      <a:pt x="10" y="5"/>
                      <a:pt x="11" y="4"/>
                      <a:pt x="10" y="3"/>
                    </a:cubicBezTo>
                    <a:cubicBezTo>
                      <a:pt x="10" y="2"/>
                      <a:pt x="10" y="1"/>
                      <a:pt x="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69" name="Freeform 801"/>
              <p:cNvSpPr>
                <a:spLocks/>
              </p:cNvSpPr>
              <p:nvPr/>
            </p:nvSpPr>
            <p:spPr bwMode="auto">
              <a:xfrm>
                <a:off x="5008" y="2471"/>
                <a:ext cx="153" cy="153"/>
              </a:xfrm>
              <a:custGeom>
                <a:avLst/>
                <a:gdLst>
                  <a:gd name="T0" fmla="*/ 227 w 76"/>
                  <a:gd name="T1" fmla="*/ 344 h 76"/>
                  <a:gd name="T2" fmla="*/ 129 w 76"/>
                  <a:gd name="T3" fmla="*/ 344 h 76"/>
                  <a:gd name="T4" fmla="*/ 195 w 76"/>
                  <a:gd name="T5" fmla="*/ 409 h 76"/>
                  <a:gd name="T6" fmla="*/ 211 w 76"/>
                  <a:gd name="T7" fmla="*/ 507 h 76"/>
                  <a:gd name="T8" fmla="*/ 292 w 76"/>
                  <a:gd name="T9" fmla="*/ 540 h 76"/>
                  <a:gd name="T10" fmla="*/ 360 w 76"/>
                  <a:gd name="T11" fmla="*/ 491 h 76"/>
                  <a:gd name="T12" fmla="*/ 425 w 76"/>
                  <a:gd name="T13" fmla="*/ 540 h 76"/>
                  <a:gd name="T14" fmla="*/ 475 w 76"/>
                  <a:gd name="T15" fmla="*/ 588 h 76"/>
                  <a:gd name="T16" fmla="*/ 644 w 76"/>
                  <a:gd name="T17" fmla="*/ 644 h 76"/>
                  <a:gd name="T18" fmla="*/ 791 w 76"/>
                  <a:gd name="T19" fmla="*/ 676 h 76"/>
                  <a:gd name="T20" fmla="*/ 888 w 76"/>
                  <a:gd name="T21" fmla="*/ 775 h 76"/>
                  <a:gd name="T22" fmla="*/ 940 w 76"/>
                  <a:gd name="T23" fmla="*/ 888 h 76"/>
                  <a:gd name="T24" fmla="*/ 972 w 76"/>
                  <a:gd name="T25" fmla="*/ 1021 h 76"/>
                  <a:gd name="T26" fmla="*/ 972 w 76"/>
                  <a:gd name="T27" fmla="*/ 1135 h 76"/>
                  <a:gd name="T28" fmla="*/ 1087 w 76"/>
                  <a:gd name="T29" fmla="*/ 1135 h 76"/>
                  <a:gd name="T30" fmla="*/ 1168 w 76"/>
                  <a:gd name="T31" fmla="*/ 1248 h 76"/>
                  <a:gd name="T32" fmla="*/ 1200 w 76"/>
                  <a:gd name="T33" fmla="*/ 1021 h 76"/>
                  <a:gd name="T34" fmla="*/ 1232 w 76"/>
                  <a:gd name="T35" fmla="*/ 523 h 76"/>
                  <a:gd name="T36" fmla="*/ 1248 w 76"/>
                  <a:gd name="T37" fmla="*/ 344 h 76"/>
                  <a:gd name="T38" fmla="*/ 1135 w 76"/>
                  <a:gd name="T39" fmla="*/ 276 h 76"/>
                  <a:gd name="T40" fmla="*/ 1005 w 76"/>
                  <a:gd name="T41" fmla="*/ 260 h 76"/>
                  <a:gd name="T42" fmla="*/ 940 w 76"/>
                  <a:gd name="T43" fmla="*/ 227 h 76"/>
                  <a:gd name="T44" fmla="*/ 839 w 76"/>
                  <a:gd name="T45" fmla="*/ 195 h 76"/>
                  <a:gd name="T46" fmla="*/ 775 w 76"/>
                  <a:gd name="T47" fmla="*/ 276 h 76"/>
                  <a:gd name="T48" fmla="*/ 693 w 76"/>
                  <a:gd name="T49" fmla="*/ 292 h 76"/>
                  <a:gd name="T50" fmla="*/ 604 w 76"/>
                  <a:gd name="T51" fmla="*/ 360 h 76"/>
                  <a:gd name="T52" fmla="*/ 588 w 76"/>
                  <a:gd name="T53" fmla="*/ 425 h 76"/>
                  <a:gd name="T54" fmla="*/ 475 w 76"/>
                  <a:gd name="T55" fmla="*/ 376 h 76"/>
                  <a:gd name="T56" fmla="*/ 425 w 76"/>
                  <a:gd name="T57" fmla="*/ 276 h 76"/>
                  <a:gd name="T58" fmla="*/ 409 w 76"/>
                  <a:gd name="T59" fmla="*/ 129 h 76"/>
                  <a:gd name="T60" fmla="*/ 328 w 76"/>
                  <a:gd name="T61" fmla="*/ 64 h 76"/>
                  <a:gd name="T62" fmla="*/ 227 w 76"/>
                  <a:gd name="T63" fmla="*/ 32 h 76"/>
                  <a:gd name="T64" fmla="*/ 145 w 76"/>
                  <a:gd name="T65" fmla="*/ 32 h 76"/>
                  <a:gd name="T66" fmla="*/ 32 w 76"/>
                  <a:gd name="T67" fmla="*/ 81 h 76"/>
                  <a:gd name="T68" fmla="*/ 0 w 76"/>
                  <a:gd name="T69" fmla="*/ 145 h 76"/>
                  <a:gd name="T70" fmla="*/ 48 w 76"/>
                  <a:gd name="T71" fmla="*/ 179 h 76"/>
                  <a:gd name="T72" fmla="*/ 113 w 76"/>
                  <a:gd name="T73" fmla="*/ 244 h 76"/>
                  <a:gd name="T74" fmla="*/ 195 w 76"/>
                  <a:gd name="T75" fmla="*/ 292 h 76"/>
                  <a:gd name="T76" fmla="*/ 328 w 76"/>
                  <a:gd name="T77" fmla="*/ 292 h 76"/>
                  <a:gd name="T78" fmla="*/ 260 w 76"/>
                  <a:gd name="T79" fmla="*/ 312 h 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
                  <a:gd name="T121" fmla="*/ 0 h 76"/>
                  <a:gd name="T122" fmla="*/ 76 w 76"/>
                  <a:gd name="T123" fmla="*/ 76 h 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 h="76">
                    <a:moveTo>
                      <a:pt x="16" y="19"/>
                    </a:moveTo>
                    <a:cubicBezTo>
                      <a:pt x="15" y="19"/>
                      <a:pt x="15" y="20"/>
                      <a:pt x="14" y="21"/>
                    </a:cubicBezTo>
                    <a:cubicBezTo>
                      <a:pt x="13" y="21"/>
                      <a:pt x="12" y="20"/>
                      <a:pt x="11" y="20"/>
                    </a:cubicBezTo>
                    <a:cubicBezTo>
                      <a:pt x="10" y="20"/>
                      <a:pt x="9" y="20"/>
                      <a:pt x="8" y="21"/>
                    </a:cubicBezTo>
                    <a:cubicBezTo>
                      <a:pt x="7" y="22"/>
                      <a:pt x="8" y="23"/>
                      <a:pt x="8" y="24"/>
                    </a:cubicBezTo>
                    <a:cubicBezTo>
                      <a:pt x="9" y="25"/>
                      <a:pt x="11" y="24"/>
                      <a:pt x="12" y="25"/>
                    </a:cubicBezTo>
                    <a:cubicBezTo>
                      <a:pt x="12" y="26"/>
                      <a:pt x="13" y="26"/>
                      <a:pt x="13" y="27"/>
                    </a:cubicBezTo>
                    <a:cubicBezTo>
                      <a:pt x="14" y="29"/>
                      <a:pt x="13" y="30"/>
                      <a:pt x="13" y="31"/>
                    </a:cubicBezTo>
                    <a:cubicBezTo>
                      <a:pt x="13" y="32"/>
                      <a:pt x="13" y="33"/>
                      <a:pt x="14" y="33"/>
                    </a:cubicBezTo>
                    <a:cubicBezTo>
                      <a:pt x="15" y="35"/>
                      <a:pt x="17" y="34"/>
                      <a:pt x="18" y="33"/>
                    </a:cubicBezTo>
                    <a:cubicBezTo>
                      <a:pt x="19" y="33"/>
                      <a:pt x="19" y="32"/>
                      <a:pt x="20" y="31"/>
                    </a:cubicBezTo>
                    <a:cubicBezTo>
                      <a:pt x="20" y="30"/>
                      <a:pt x="21" y="30"/>
                      <a:pt x="22" y="30"/>
                    </a:cubicBezTo>
                    <a:cubicBezTo>
                      <a:pt x="23" y="30"/>
                      <a:pt x="22" y="31"/>
                      <a:pt x="23" y="32"/>
                    </a:cubicBezTo>
                    <a:cubicBezTo>
                      <a:pt x="24" y="33"/>
                      <a:pt x="25" y="32"/>
                      <a:pt x="26" y="33"/>
                    </a:cubicBezTo>
                    <a:cubicBezTo>
                      <a:pt x="27" y="33"/>
                      <a:pt x="28" y="33"/>
                      <a:pt x="28" y="34"/>
                    </a:cubicBezTo>
                    <a:cubicBezTo>
                      <a:pt x="29" y="35"/>
                      <a:pt x="28" y="36"/>
                      <a:pt x="29" y="36"/>
                    </a:cubicBezTo>
                    <a:cubicBezTo>
                      <a:pt x="30" y="37"/>
                      <a:pt x="31" y="37"/>
                      <a:pt x="32" y="37"/>
                    </a:cubicBezTo>
                    <a:cubicBezTo>
                      <a:pt x="35" y="38"/>
                      <a:pt x="36" y="39"/>
                      <a:pt x="39" y="39"/>
                    </a:cubicBezTo>
                    <a:cubicBezTo>
                      <a:pt x="41" y="40"/>
                      <a:pt x="42" y="40"/>
                      <a:pt x="43" y="40"/>
                    </a:cubicBezTo>
                    <a:cubicBezTo>
                      <a:pt x="45" y="41"/>
                      <a:pt x="47" y="40"/>
                      <a:pt x="48" y="41"/>
                    </a:cubicBezTo>
                    <a:cubicBezTo>
                      <a:pt x="49" y="42"/>
                      <a:pt x="49" y="43"/>
                      <a:pt x="50" y="44"/>
                    </a:cubicBezTo>
                    <a:cubicBezTo>
                      <a:pt x="52" y="45"/>
                      <a:pt x="53" y="45"/>
                      <a:pt x="54" y="47"/>
                    </a:cubicBezTo>
                    <a:cubicBezTo>
                      <a:pt x="55" y="48"/>
                      <a:pt x="54" y="49"/>
                      <a:pt x="55" y="50"/>
                    </a:cubicBezTo>
                    <a:cubicBezTo>
                      <a:pt x="55" y="52"/>
                      <a:pt x="56" y="53"/>
                      <a:pt x="57" y="54"/>
                    </a:cubicBezTo>
                    <a:cubicBezTo>
                      <a:pt x="58" y="55"/>
                      <a:pt x="58" y="56"/>
                      <a:pt x="58" y="57"/>
                    </a:cubicBezTo>
                    <a:cubicBezTo>
                      <a:pt x="59" y="59"/>
                      <a:pt x="59" y="60"/>
                      <a:pt x="59" y="62"/>
                    </a:cubicBezTo>
                    <a:cubicBezTo>
                      <a:pt x="59" y="63"/>
                      <a:pt x="59" y="64"/>
                      <a:pt x="59" y="65"/>
                    </a:cubicBezTo>
                    <a:cubicBezTo>
                      <a:pt x="59" y="67"/>
                      <a:pt x="58" y="69"/>
                      <a:pt x="59" y="69"/>
                    </a:cubicBezTo>
                    <a:cubicBezTo>
                      <a:pt x="60" y="70"/>
                      <a:pt x="61" y="69"/>
                      <a:pt x="62" y="69"/>
                    </a:cubicBezTo>
                    <a:cubicBezTo>
                      <a:pt x="64" y="69"/>
                      <a:pt x="65" y="68"/>
                      <a:pt x="66" y="69"/>
                    </a:cubicBezTo>
                    <a:cubicBezTo>
                      <a:pt x="68" y="69"/>
                      <a:pt x="69" y="70"/>
                      <a:pt x="69" y="72"/>
                    </a:cubicBezTo>
                    <a:cubicBezTo>
                      <a:pt x="70" y="73"/>
                      <a:pt x="71" y="74"/>
                      <a:pt x="71" y="76"/>
                    </a:cubicBezTo>
                    <a:cubicBezTo>
                      <a:pt x="72" y="76"/>
                      <a:pt x="72" y="76"/>
                      <a:pt x="72" y="76"/>
                    </a:cubicBezTo>
                    <a:cubicBezTo>
                      <a:pt x="73" y="62"/>
                      <a:pt x="73" y="62"/>
                      <a:pt x="73" y="62"/>
                    </a:cubicBezTo>
                    <a:cubicBezTo>
                      <a:pt x="74" y="49"/>
                      <a:pt x="74" y="49"/>
                      <a:pt x="74" y="49"/>
                    </a:cubicBezTo>
                    <a:cubicBezTo>
                      <a:pt x="75" y="32"/>
                      <a:pt x="75" y="32"/>
                      <a:pt x="75" y="32"/>
                    </a:cubicBezTo>
                    <a:cubicBezTo>
                      <a:pt x="75" y="22"/>
                      <a:pt x="75" y="22"/>
                      <a:pt x="75" y="22"/>
                    </a:cubicBezTo>
                    <a:cubicBezTo>
                      <a:pt x="76" y="21"/>
                      <a:pt x="76" y="21"/>
                      <a:pt x="76" y="21"/>
                    </a:cubicBezTo>
                    <a:cubicBezTo>
                      <a:pt x="75" y="20"/>
                      <a:pt x="74" y="19"/>
                      <a:pt x="73" y="18"/>
                    </a:cubicBezTo>
                    <a:cubicBezTo>
                      <a:pt x="71" y="17"/>
                      <a:pt x="70" y="18"/>
                      <a:pt x="69" y="17"/>
                    </a:cubicBezTo>
                    <a:cubicBezTo>
                      <a:pt x="68" y="17"/>
                      <a:pt x="67" y="17"/>
                      <a:pt x="66" y="17"/>
                    </a:cubicBezTo>
                    <a:cubicBezTo>
                      <a:pt x="64" y="17"/>
                      <a:pt x="63" y="17"/>
                      <a:pt x="61" y="16"/>
                    </a:cubicBezTo>
                    <a:cubicBezTo>
                      <a:pt x="61" y="15"/>
                      <a:pt x="60" y="15"/>
                      <a:pt x="60" y="15"/>
                    </a:cubicBezTo>
                    <a:cubicBezTo>
                      <a:pt x="59" y="14"/>
                      <a:pt x="58" y="14"/>
                      <a:pt x="57" y="14"/>
                    </a:cubicBezTo>
                    <a:cubicBezTo>
                      <a:pt x="56" y="13"/>
                      <a:pt x="56" y="12"/>
                      <a:pt x="55" y="12"/>
                    </a:cubicBezTo>
                    <a:cubicBezTo>
                      <a:pt x="53" y="11"/>
                      <a:pt x="53" y="11"/>
                      <a:pt x="51" y="12"/>
                    </a:cubicBezTo>
                    <a:cubicBezTo>
                      <a:pt x="50" y="12"/>
                      <a:pt x="49" y="12"/>
                      <a:pt x="48" y="13"/>
                    </a:cubicBezTo>
                    <a:cubicBezTo>
                      <a:pt x="47" y="14"/>
                      <a:pt x="48" y="15"/>
                      <a:pt x="47" y="17"/>
                    </a:cubicBezTo>
                    <a:cubicBezTo>
                      <a:pt x="47" y="17"/>
                      <a:pt x="46" y="17"/>
                      <a:pt x="45" y="18"/>
                    </a:cubicBezTo>
                    <a:cubicBezTo>
                      <a:pt x="44" y="18"/>
                      <a:pt x="43" y="18"/>
                      <a:pt x="42" y="18"/>
                    </a:cubicBezTo>
                    <a:cubicBezTo>
                      <a:pt x="40" y="19"/>
                      <a:pt x="40" y="21"/>
                      <a:pt x="39" y="21"/>
                    </a:cubicBezTo>
                    <a:cubicBezTo>
                      <a:pt x="38" y="22"/>
                      <a:pt x="38" y="21"/>
                      <a:pt x="37" y="22"/>
                    </a:cubicBezTo>
                    <a:cubicBezTo>
                      <a:pt x="37" y="23"/>
                      <a:pt x="38" y="24"/>
                      <a:pt x="37" y="25"/>
                    </a:cubicBezTo>
                    <a:cubicBezTo>
                      <a:pt x="37" y="25"/>
                      <a:pt x="37" y="26"/>
                      <a:pt x="36" y="26"/>
                    </a:cubicBezTo>
                    <a:cubicBezTo>
                      <a:pt x="34" y="27"/>
                      <a:pt x="33" y="26"/>
                      <a:pt x="31" y="26"/>
                    </a:cubicBezTo>
                    <a:cubicBezTo>
                      <a:pt x="30" y="25"/>
                      <a:pt x="29" y="24"/>
                      <a:pt x="29" y="23"/>
                    </a:cubicBezTo>
                    <a:cubicBezTo>
                      <a:pt x="28" y="22"/>
                      <a:pt x="28" y="21"/>
                      <a:pt x="27" y="20"/>
                    </a:cubicBezTo>
                    <a:cubicBezTo>
                      <a:pt x="27" y="19"/>
                      <a:pt x="27" y="18"/>
                      <a:pt x="26" y="17"/>
                    </a:cubicBezTo>
                    <a:cubicBezTo>
                      <a:pt x="26" y="15"/>
                      <a:pt x="26" y="14"/>
                      <a:pt x="26" y="12"/>
                    </a:cubicBezTo>
                    <a:cubicBezTo>
                      <a:pt x="25" y="10"/>
                      <a:pt x="25" y="9"/>
                      <a:pt x="25" y="8"/>
                    </a:cubicBezTo>
                    <a:cubicBezTo>
                      <a:pt x="24" y="7"/>
                      <a:pt x="24" y="6"/>
                      <a:pt x="23" y="5"/>
                    </a:cubicBezTo>
                    <a:cubicBezTo>
                      <a:pt x="22" y="4"/>
                      <a:pt x="21" y="4"/>
                      <a:pt x="20" y="4"/>
                    </a:cubicBezTo>
                    <a:cubicBezTo>
                      <a:pt x="18" y="3"/>
                      <a:pt x="18" y="2"/>
                      <a:pt x="17" y="2"/>
                    </a:cubicBezTo>
                    <a:cubicBezTo>
                      <a:pt x="16" y="2"/>
                      <a:pt x="15" y="2"/>
                      <a:pt x="14" y="2"/>
                    </a:cubicBezTo>
                    <a:cubicBezTo>
                      <a:pt x="12" y="1"/>
                      <a:pt x="12" y="0"/>
                      <a:pt x="11" y="0"/>
                    </a:cubicBezTo>
                    <a:cubicBezTo>
                      <a:pt x="10" y="1"/>
                      <a:pt x="10" y="1"/>
                      <a:pt x="9" y="2"/>
                    </a:cubicBezTo>
                    <a:cubicBezTo>
                      <a:pt x="8" y="3"/>
                      <a:pt x="7" y="3"/>
                      <a:pt x="6" y="4"/>
                    </a:cubicBezTo>
                    <a:cubicBezTo>
                      <a:pt x="4" y="4"/>
                      <a:pt x="3" y="3"/>
                      <a:pt x="2" y="5"/>
                    </a:cubicBezTo>
                    <a:cubicBezTo>
                      <a:pt x="1" y="5"/>
                      <a:pt x="2" y="6"/>
                      <a:pt x="1" y="7"/>
                    </a:cubicBezTo>
                    <a:cubicBezTo>
                      <a:pt x="1" y="8"/>
                      <a:pt x="0" y="8"/>
                      <a:pt x="0" y="9"/>
                    </a:cubicBezTo>
                    <a:cubicBezTo>
                      <a:pt x="0" y="10"/>
                      <a:pt x="0" y="11"/>
                      <a:pt x="1" y="12"/>
                    </a:cubicBezTo>
                    <a:cubicBezTo>
                      <a:pt x="1" y="12"/>
                      <a:pt x="2" y="11"/>
                      <a:pt x="3" y="11"/>
                    </a:cubicBezTo>
                    <a:cubicBezTo>
                      <a:pt x="5" y="11"/>
                      <a:pt x="6" y="11"/>
                      <a:pt x="6" y="12"/>
                    </a:cubicBezTo>
                    <a:cubicBezTo>
                      <a:pt x="7" y="13"/>
                      <a:pt x="6" y="14"/>
                      <a:pt x="7" y="15"/>
                    </a:cubicBezTo>
                    <a:cubicBezTo>
                      <a:pt x="7" y="16"/>
                      <a:pt x="8" y="16"/>
                      <a:pt x="8" y="17"/>
                    </a:cubicBezTo>
                    <a:cubicBezTo>
                      <a:pt x="10" y="18"/>
                      <a:pt x="10" y="18"/>
                      <a:pt x="12" y="18"/>
                    </a:cubicBezTo>
                    <a:cubicBezTo>
                      <a:pt x="14" y="19"/>
                      <a:pt x="15" y="18"/>
                      <a:pt x="17" y="18"/>
                    </a:cubicBezTo>
                    <a:cubicBezTo>
                      <a:pt x="18" y="18"/>
                      <a:pt x="19" y="17"/>
                      <a:pt x="20" y="18"/>
                    </a:cubicBezTo>
                    <a:cubicBezTo>
                      <a:pt x="21" y="19"/>
                      <a:pt x="21" y="19"/>
                      <a:pt x="20" y="20"/>
                    </a:cubicBezTo>
                    <a:cubicBezTo>
                      <a:pt x="20" y="22"/>
                      <a:pt x="18" y="19"/>
                      <a:pt x="16"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70" name="Freeform 802"/>
              <p:cNvSpPr>
                <a:spLocks/>
              </p:cNvSpPr>
              <p:nvPr/>
            </p:nvSpPr>
            <p:spPr bwMode="auto">
              <a:xfrm>
                <a:off x="5700" y="2754"/>
                <a:ext cx="14" cy="16"/>
              </a:xfrm>
              <a:custGeom>
                <a:avLst/>
                <a:gdLst>
                  <a:gd name="T0" fmla="*/ 80 w 7"/>
                  <a:gd name="T1" fmla="*/ 96 h 8"/>
                  <a:gd name="T2" fmla="*/ 96 w 7"/>
                  <a:gd name="T3" fmla="*/ 16 h 8"/>
                  <a:gd name="T4" fmla="*/ 64 w 7"/>
                  <a:gd name="T5" fmla="*/ 0 h 8"/>
                  <a:gd name="T6" fmla="*/ 16 w 7"/>
                  <a:gd name="T7" fmla="*/ 16 h 8"/>
                  <a:gd name="T8" fmla="*/ 0 w 7"/>
                  <a:gd name="T9" fmla="*/ 64 h 8"/>
                  <a:gd name="T10" fmla="*/ 0 w 7"/>
                  <a:gd name="T11" fmla="*/ 112 h 8"/>
                  <a:gd name="T12" fmla="*/ 80 w 7"/>
                  <a:gd name="T13" fmla="*/ 96 h 8"/>
                  <a:gd name="T14" fmla="*/ 0 60000 65536"/>
                  <a:gd name="T15" fmla="*/ 0 60000 65536"/>
                  <a:gd name="T16" fmla="*/ 0 60000 65536"/>
                  <a:gd name="T17" fmla="*/ 0 60000 65536"/>
                  <a:gd name="T18" fmla="*/ 0 60000 65536"/>
                  <a:gd name="T19" fmla="*/ 0 60000 65536"/>
                  <a:gd name="T20" fmla="*/ 0 60000 65536"/>
                  <a:gd name="T21" fmla="*/ 0 w 7"/>
                  <a:gd name="T22" fmla="*/ 0 h 8"/>
                  <a:gd name="T23" fmla="*/ 7 w 7"/>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8">
                    <a:moveTo>
                      <a:pt x="5" y="6"/>
                    </a:moveTo>
                    <a:cubicBezTo>
                      <a:pt x="6" y="4"/>
                      <a:pt x="7" y="2"/>
                      <a:pt x="6" y="1"/>
                    </a:cubicBezTo>
                    <a:cubicBezTo>
                      <a:pt x="5" y="0"/>
                      <a:pt x="5" y="0"/>
                      <a:pt x="4" y="0"/>
                    </a:cubicBezTo>
                    <a:cubicBezTo>
                      <a:pt x="3" y="0"/>
                      <a:pt x="2" y="0"/>
                      <a:pt x="1" y="1"/>
                    </a:cubicBezTo>
                    <a:cubicBezTo>
                      <a:pt x="0" y="2"/>
                      <a:pt x="0" y="3"/>
                      <a:pt x="0" y="4"/>
                    </a:cubicBezTo>
                    <a:cubicBezTo>
                      <a:pt x="0" y="5"/>
                      <a:pt x="0" y="6"/>
                      <a:pt x="0" y="7"/>
                    </a:cubicBezTo>
                    <a:cubicBezTo>
                      <a:pt x="2" y="8"/>
                      <a:pt x="4" y="7"/>
                      <a:pt x="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71" name="Freeform 803"/>
              <p:cNvSpPr>
                <a:spLocks/>
              </p:cNvSpPr>
              <p:nvPr/>
            </p:nvSpPr>
            <p:spPr bwMode="auto">
              <a:xfrm>
                <a:off x="5676" y="2768"/>
                <a:ext cx="26" cy="22"/>
              </a:xfrm>
              <a:custGeom>
                <a:avLst/>
                <a:gdLst>
                  <a:gd name="T0" fmla="*/ 16 w 13"/>
                  <a:gd name="T1" fmla="*/ 160 h 11"/>
                  <a:gd name="T2" fmla="*/ 80 w 13"/>
                  <a:gd name="T3" fmla="*/ 160 h 11"/>
                  <a:gd name="T4" fmla="*/ 144 w 13"/>
                  <a:gd name="T5" fmla="*/ 144 h 11"/>
                  <a:gd name="T6" fmla="*/ 192 w 13"/>
                  <a:gd name="T7" fmla="*/ 112 h 11"/>
                  <a:gd name="T8" fmla="*/ 192 w 13"/>
                  <a:gd name="T9" fmla="*/ 48 h 11"/>
                  <a:gd name="T10" fmla="*/ 160 w 13"/>
                  <a:gd name="T11" fmla="*/ 16 h 11"/>
                  <a:gd name="T12" fmla="*/ 96 w 13"/>
                  <a:gd name="T13" fmla="*/ 16 h 11"/>
                  <a:gd name="T14" fmla="*/ 64 w 13"/>
                  <a:gd name="T15" fmla="*/ 32 h 11"/>
                  <a:gd name="T16" fmla="*/ 16 w 13"/>
                  <a:gd name="T17" fmla="*/ 80 h 11"/>
                  <a:gd name="T18" fmla="*/ 16 w 13"/>
                  <a:gd name="T19" fmla="*/ 144 h 11"/>
                  <a:gd name="T20" fmla="*/ 16 w 13"/>
                  <a:gd name="T21" fmla="*/ 16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1"/>
                  <a:gd name="T35" fmla="*/ 13 w 13"/>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1">
                    <a:moveTo>
                      <a:pt x="1" y="10"/>
                    </a:moveTo>
                    <a:cubicBezTo>
                      <a:pt x="2" y="11"/>
                      <a:pt x="4" y="11"/>
                      <a:pt x="5" y="10"/>
                    </a:cubicBezTo>
                    <a:cubicBezTo>
                      <a:pt x="7" y="10"/>
                      <a:pt x="8" y="10"/>
                      <a:pt x="9" y="9"/>
                    </a:cubicBezTo>
                    <a:cubicBezTo>
                      <a:pt x="10" y="9"/>
                      <a:pt x="11" y="9"/>
                      <a:pt x="12" y="7"/>
                    </a:cubicBezTo>
                    <a:cubicBezTo>
                      <a:pt x="13" y="6"/>
                      <a:pt x="12" y="5"/>
                      <a:pt x="12" y="3"/>
                    </a:cubicBezTo>
                    <a:cubicBezTo>
                      <a:pt x="11" y="2"/>
                      <a:pt x="11" y="2"/>
                      <a:pt x="10" y="1"/>
                    </a:cubicBezTo>
                    <a:cubicBezTo>
                      <a:pt x="9" y="0"/>
                      <a:pt x="8" y="0"/>
                      <a:pt x="6" y="1"/>
                    </a:cubicBezTo>
                    <a:cubicBezTo>
                      <a:pt x="5" y="1"/>
                      <a:pt x="5" y="2"/>
                      <a:pt x="4" y="2"/>
                    </a:cubicBezTo>
                    <a:cubicBezTo>
                      <a:pt x="3" y="4"/>
                      <a:pt x="1" y="4"/>
                      <a:pt x="1" y="5"/>
                    </a:cubicBezTo>
                    <a:cubicBezTo>
                      <a:pt x="0" y="7"/>
                      <a:pt x="0" y="7"/>
                      <a:pt x="1" y="9"/>
                    </a:cubicBezTo>
                    <a:cubicBezTo>
                      <a:pt x="1" y="9"/>
                      <a:pt x="1" y="10"/>
                      <a:pt x="1"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72" name="Freeform 804"/>
              <p:cNvSpPr>
                <a:spLocks/>
              </p:cNvSpPr>
              <p:nvPr/>
            </p:nvSpPr>
            <p:spPr bwMode="auto">
              <a:xfrm>
                <a:off x="5682" y="2794"/>
                <a:ext cx="12" cy="8"/>
              </a:xfrm>
              <a:custGeom>
                <a:avLst/>
                <a:gdLst>
                  <a:gd name="T0" fmla="*/ 48 w 6"/>
                  <a:gd name="T1" fmla="*/ 16 h 4"/>
                  <a:gd name="T2" fmla="*/ 0 w 6"/>
                  <a:gd name="T3" fmla="*/ 48 h 4"/>
                  <a:gd name="T4" fmla="*/ 48 w 6"/>
                  <a:gd name="T5" fmla="*/ 64 h 4"/>
                  <a:gd name="T6" fmla="*/ 80 w 6"/>
                  <a:gd name="T7" fmla="*/ 48 h 4"/>
                  <a:gd name="T8" fmla="*/ 80 w 6"/>
                  <a:gd name="T9" fmla="*/ 16 h 4"/>
                  <a:gd name="T10" fmla="*/ 48 w 6"/>
                  <a:gd name="T11" fmla="*/ 16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3" y="1"/>
                    </a:moveTo>
                    <a:cubicBezTo>
                      <a:pt x="2" y="1"/>
                      <a:pt x="0" y="2"/>
                      <a:pt x="0" y="3"/>
                    </a:cubicBezTo>
                    <a:cubicBezTo>
                      <a:pt x="1" y="4"/>
                      <a:pt x="2" y="4"/>
                      <a:pt x="3" y="4"/>
                    </a:cubicBezTo>
                    <a:cubicBezTo>
                      <a:pt x="4" y="4"/>
                      <a:pt x="4" y="4"/>
                      <a:pt x="5" y="3"/>
                    </a:cubicBezTo>
                    <a:cubicBezTo>
                      <a:pt x="6" y="2"/>
                      <a:pt x="6" y="1"/>
                      <a:pt x="5" y="1"/>
                    </a:cubicBezTo>
                    <a:cubicBezTo>
                      <a:pt x="5" y="0"/>
                      <a:pt x="4" y="1"/>
                      <a:pt x="3"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73" name="Freeform 805"/>
              <p:cNvSpPr>
                <a:spLocks/>
              </p:cNvSpPr>
              <p:nvPr/>
            </p:nvSpPr>
            <p:spPr bwMode="auto">
              <a:xfrm>
                <a:off x="3116" y="1145"/>
                <a:ext cx="157" cy="50"/>
              </a:xfrm>
              <a:custGeom>
                <a:avLst/>
                <a:gdLst>
                  <a:gd name="T0" fmla="*/ 81 w 78"/>
                  <a:gd name="T1" fmla="*/ 128 h 25"/>
                  <a:gd name="T2" fmla="*/ 145 w 78"/>
                  <a:gd name="T3" fmla="*/ 192 h 25"/>
                  <a:gd name="T4" fmla="*/ 211 w 78"/>
                  <a:gd name="T5" fmla="*/ 208 h 25"/>
                  <a:gd name="T6" fmla="*/ 276 w 78"/>
                  <a:gd name="T7" fmla="*/ 224 h 25"/>
                  <a:gd name="T8" fmla="*/ 328 w 78"/>
                  <a:gd name="T9" fmla="*/ 192 h 25"/>
                  <a:gd name="T10" fmla="*/ 409 w 78"/>
                  <a:gd name="T11" fmla="*/ 208 h 25"/>
                  <a:gd name="T12" fmla="*/ 360 w 78"/>
                  <a:gd name="T13" fmla="*/ 240 h 25"/>
                  <a:gd name="T14" fmla="*/ 276 w 78"/>
                  <a:gd name="T15" fmla="*/ 272 h 25"/>
                  <a:gd name="T16" fmla="*/ 376 w 78"/>
                  <a:gd name="T17" fmla="*/ 288 h 25"/>
                  <a:gd name="T18" fmla="*/ 360 w 78"/>
                  <a:gd name="T19" fmla="*/ 352 h 25"/>
                  <a:gd name="T20" fmla="*/ 441 w 78"/>
                  <a:gd name="T21" fmla="*/ 368 h 25"/>
                  <a:gd name="T22" fmla="*/ 556 w 78"/>
                  <a:gd name="T23" fmla="*/ 400 h 25"/>
                  <a:gd name="T24" fmla="*/ 620 w 78"/>
                  <a:gd name="T25" fmla="*/ 336 h 25"/>
                  <a:gd name="T26" fmla="*/ 676 w 78"/>
                  <a:gd name="T27" fmla="*/ 240 h 25"/>
                  <a:gd name="T28" fmla="*/ 676 w 78"/>
                  <a:gd name="T29" fmla="*/ 208 h 25"/>
                  <a:gd name="T30" fmla="*/ 741 w 78"/>
                  <a:gd name="T31" fmla="*/ 208 h 25"/>
                  <a:gd name="T32" fmla="*/ 823 w 78"/>
                  <a:gd name="T33" fmla="*/ 288 h 25"/>
                  <a:gd name="T34" fmla="*/ 888 w 78"/>
                  <a:gd name="T35" fmla="*/ 352 h 25"/>
                  <a:gd name="T36" fmla="*/ 988 w 78"/>
                  <a:gd name="T37" fmla="*/ 256 h 25"/>
                  <a:gd name="T38" fmla="*/ 952 w 78"/>
                  <a:gd name="T39" fmla="*/ 208 h 25"/>
                  <a:gd name="T40" fmla="*/ 855 w 78"/>
                  <a:gd name="T41" fmla="*/ 176 h 25"/>
                  <a:gd name="T42" fmla="*/ 741 w 78"/>
                  <a:gd name="T43" fmla="*/ 128 h 25"/>
                  <a:gd name="T44" fmla="*/ 757 w 78"/>
                  <a:gd name="T45" fmla="*/ 96 h 25"/>
                  <a:gd name="T46" fmla="*/ 823 w 78"/>
                  <a:gd name="T47" fmla="*/ 128 h 25"/>
                  <a:gd name="T48" fmla="*/ 952 w 78"/>
                  <a:gd name="T49" fmla="*/ 112 h 25"/>
                  <a:gd name="T50" fmla="*/ 1101 w 78"/>
                  <a:gd name="T51" fmla="*/ 144 h 25"/>
                  <a:gd name="T52" fmla="*/ 1200 w 78"/>
                  <a:gd name="T53" fmla="*/ 128 h 25"/>
                  <a:gd name="T54" fmla="*/ 1280 w 78"/>
                  <a:gd name="T55" fmla="*/ 64 h 25"/>
                  <a:gd name="T56" fmla="*/ 1184 w 78"/>
                  <a:gd name="T57" fmla="*/ 48 h 25"/>
                  <a:gd name="T58" fmla="*/ 1053 w 78"/>
                  <a:gd name="T59" fmla="*/ 32 h 25"/>
                  <a:gd name="T60" fmla="*/ 920 w 78"/>
                  <a:gd name="T61" fmla="*/ 32 h 25"/>
                  <a:gd name="T62" fmla="*/ 676 w 78"/>
                  <a:gd name="T63" fmla="*/ 32 h 25"/>
                  <a:gd name="T64" fmla="*/ 604 w 78"/>
                  <a:gd name="T65" fmla="*/ 80 h 25"/>
                  <a:gd name="T66" fmla="*/ 620 w 78"/>
                  <a:gd name="T67" fmla="*/ 144 h 25"/>
                  <a:gd name="T68" fmla="*/ 539 w 78"/>
                  <a:gd name="T69" fmla="*/ 96 h 25"/>
                  <a:gd name="T70" fmla="*/ 425 w 78"/>
                  <a:gd name="T71" fmla="*/ 96 h 25"/>
                  <a:gd name="T72" fmla="*/ 425 w 78"/>
                  <a:gd name="T73" fmla="*/ 160 h 25"/>
                  <a:gd name="T74" fmla="*/ 360 w 78"/>
                  <a:gd name="T75" fmla="*/ 112 h 25"/>
                  <a:gd name="T76" fmla="*/ 308 w 78"/>
                  <a:gd name="T77" fmla="*/ 80 h 25"/>
                  <a:gd name="T78" fmla="*/ 244 w 78"/>
                  <a:gd name="T79" fmla="*/ 144 h 25"/>
                  <a:gd name="T80" fmla="*/ 179 w 78"/>
                  <a:gd name="T81" fmla="*/ 64 h 25"/>
                  <a:gd name="T82" fmla="*/ 48 w 78"/>
                  <a:gd name="T83" fmla="*/ 80 h 25"/>
                  <a:gd name="T84" fmla="*/ 32 w 78"/>
                  <a:gd name="T85" fmla="*/ 144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8"/>
                  <a:gd name="T130" fmla="*/ 0 h 25"/>
                  <a:gd name="T131" fmla="*/ 78 w 78"/>
                  <a:gd name="T132" fmla="*/ 25 h 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8" h="25">
                    <a:moveTo>
                      <a:pt x="2" y="9"/>
                    </a:moveTo>
                    <a:cubicBezTo>
                      <a:pt x="3" y="9"/>
                      <a:pt x="4" y="8"/>
                      <a:pt x="5" y="8"/>
                    </a:cubicBezTo>
                    <a:cubicBezTo>
                      <a:pt x="6" y="8"/>
                      <a:pt x="7" y="9"/>
                      <a:pt x="7" y="10"/>
                    </a:cubicBezTo>
                    <a:cubicBezTo>
                      <a:pt x="8" y="11"/>
                      <a:pt x="8" y="11"/>
                      <a:pt x="9" y="12"/>
                    </a:cubicBezTo>
                    <a:cubicBezTo>
                      <a:pt x="10" y="13"/>
                      <a:pt x="11" y="11"/>
                      <a:pt x="12" y="12"/>
                    </a:cubicBezTo>
                    <a:cubicBezTo>
                      <a:pt x="13" y="12"/>
                      <a:pt x="13" y="13"/>
                      <a:pt x="13" y="13"/>
                    </a:cubicBezTo>
                    <a:cubicBezTo>
                      <a:pt x="13" y="14"/>
                      <a:pt x="13" y="14"/>
                      <a:pt x="14" y="14"/>
                    </a:cubicBezTo>
                    <a:cubicBezTo>
                      <a:pt x="15" y="15"/>
                      <a:pt x="16" y="14"/>
                      <a:pt x="17" y="14"/>
                    </a:cubicBezTo>
                    <a:cubicBezTo>
                      <a:pt x="18" y="14"/>
                      <a:pt x="18" y="13"/>
                      <a:pt x="18" y="13"/>
                    </a:cubicBezTo>
                    <a:cubicBezTo>
                      <a:pt x="19" y="13"/>
                      <a:pt x="19" y="12"/>
                      <a:pt x="20" y="12"/>
                    </a:cubicBezTo>
                    <a:cubicBezTo>
                      <a:pt x="22" y="11"/>
                      <a:pt x="24" y="10"/>
                      <a:pt x="25" y="12"/>
                    </a:cubicBezTo>
                    <a:cubicBezTo>
                      <a:pt x="25" y="13"/>
                      <a:pt x="25" y="13"/>
                      <a:pt x="25" y="13"/>
                    </a:cubicBezTo>
                    <a:cubicBezTo>
                      <a:pt x="25" y="14"/>
                      <a:pt x="25" y="14"/>
                      <a:pt x="25" y="14"/>
                    </a:cubicBezTo>
                    <a:cubicBezTo>
                      <a:pt x="24" y="15"/>
                      <a:pt x="23" y="14"/>
                      <a:pt x="22" y="15"/>
                    </a:cubicBezTo>
                    <a:cubicBezTo>
                      <a:pt x="21" y="15"/>
                      <a:pt x="20" y="15"/>
                      <a:pt x="19" y="16"/>
                    </a:cubicBezTo>
                    <a:cubicBezTo>
                      <a:pt x="19" y="16"/>
                      <a:pt x="17" y="16"/>
                      <a:pt x="17" y="17"/>
                    </a:cubicBezTo>
                    <a:cubicBezTo>
                      <a:pt x="17" y="18"/>
                      <a:pt x="18" y="18"/>
                      <a:pt x="19" y="18"/>
                    </a:cubicBezTo>
                    <a:cubicBezTo>
                      <a:pt x="20" y="18"/>
                      <a:pt x="23" y="17"/>
                      <a:pt x="23" y="18"/>
                    </a:cubicBezTo>
                    <a:cubicBezTo>
                      <a:pt x="23" y="19"/>
                      <a:pt x="20" y="19"/>
                      <a:pt x="20" y="20"/>
                    </a:cubicBezTo>
                    <a:cubicBezTo>
                      <a:pt x="20" y="21"/>
                      <a:pt x="21" y="21"/>
                      <a:pt x="22" y="22"/>
                    </a:cubicBezTo>
                    <a:cubicBezTo>
                      <a:pt x="22" y="22"/>
                      <a:pt x="23" y="21"/>
                      <a:pt x="24" y="21"/>
                    </a:cubicBezTo>
                    <a:cubicBezTo>
                      <a:pt x="26" y="21"/>
                      <a:pt x="26" y="22"/>
                      <a:pt x="27" y="23"/>
                    </a:cubicBezTo>
                    <a:cubicBezTo>
                      <a:pt x="29" y="24"/>
                      <a:pt x="29" y="24"/>
                      <a:pt x="30" y="25"/>
                    </a:cubicBezTo>
                    <a:cubicBezTo>
                      <a:pt x="32" y="25"/>
                      <a:pt x="32" y="25"/>
                      <a:pt x="34" y="25"/>
                    </a:cubicBezTo>
                    <a:cubicBezTo>
                      <a:pt x="35" y="25"/>
                      <a:pt x="35" y="25"/>
                      <a:pt x="36" y="24"/>
                    </a:cubicBezTo>
                    <a:cubicBezTo>
                      <a:pt x="37" y="23"/>
                      <a:pt x="37" y="22"/>
                      <a:pt x="38" y="21"/>
                    </a:cubicBezTo>
                    <a:cubicBezTo>
                      <a:pt x="38" y="20"/>
                      <a:pt x="39" y="20"/>
                      <a:pt x="40" y="19"/>
                    </a:cubicBezTo>
                    <a:cubicBezTo>
                      <a:pt x="41" y="18"/>
                      <a:pt x="41" y="17"/>
                      <a:pt x="41" y="15"/>
                    </a:cubicBezTo>
                    <a:cubicBezTo>
                      <a:pt x="42" y="15"/>
                      <a:pt x="41" y="14"/>
                      <a:pt x="41" y="13"/>
                    </a:cubicBezTo>
                    <a:cubicBezTo>
                      <a:pt x="41" y="13"/>
                      <a:pt x="41" y="13"/>
                      <a:pt x="41" y="13"/>
                    </a:cubicBezTo>
                    <a:cubicBezTo>
                      <a:pt x="42" y="12"/>
                      <a:pt x="44" y="13"/>
                      <a:pt x="45" y="13"/>
                    </a:cubicBezTo>
                    <a:cubicBezTo>
                      <a:pt x="45" y="13"/>
                      <a:pt x="45" y="13"/>
                      <a:pt x="45" y="13"/>
                    </a:cubicBezTo>
                    <a:cubicBezTo>
                      <a:pt x="46" y="13"/>
                      <a:pt x="47" y="14"/>
                      <a:pt x="48" y="15"/>
                    </a:cubicBezTo>
                    <a:cubicBezTo>
                      <a:pt x="49" y="16"/>
                      <a:pt x="49" y="17"/>
                      <a:pt x="50" y="18"/>
                    </a:cubicBezTo>
                    <a:cubicBezTo>
                      <a:pt x="50" y="19"/>
                      <a:pt x="50" y="21"/>
                      <a:pt x="52" y="21"/>
                    </a:cubicBezTo>
                    <a:cubicBezTo>
                      <a:pt x="52" y="22"/>
                      <a:pt x="53" y="22"/>
                      <a:pt x="54" y="22"/>
                    </a:cubicBezTo>
                    <a:cubicBezTo>
                      <a:pt x="56" y="21"/>
                      <a:pt x="57" y="21"/>
                      <a:pt x="58" y="20"/>
                    </a:cubicBezTo>
                    <a:cubicBezTo>
                      <a:pt x="59" y="19"/>
                      <a:pt x="60" y="18"/>
                      <a:pt x="60" y="16"/>
                    </a:cubicBezTo>
                    <a:cubicBezTo>
                      <a:pt x="59" y="15"/>
                      <a:pt x="59" y="15"/>
                      <a:pt x="58" y="14"/>
                    </a:cubicBezTo>
                    <a:cubicBezTo>
                      <a:pt x="58" y="14"/>
                      <a:pt x="58" y="14"/>
                      <a:pt x="58" y="13"/>
                    </a:cubicBezTo>
                    <a:cubicBezTo>
                      <a:pt x="57" y="13"/>
                      <a:pt x="57" y="12"/>
                      <a:pt x="57" y="11"/>
                    </a:cubicBezTo>
                    <a:cubicBezTo>
                      <a:pt x="55" y="10"/>
                      <a:pt x="54" y="11"/>
                      <a:pt x="52" y="11"/>
                    </a:cubicBezTo>
                    <a:cubicBezTo>
                      <a:pt x="51" y="10"/>
                      <a:pt x="51" y="9"/>
                      <a:pt x="50" y="9"/>
                    </a:cubicBezTo>
                    <a:cubicBezTo>
                      <a:pt x="48" y="8"/>
                      <a:pt x="46" y="9"/>
                      <a:pt x="45" y="8"/>
                    </a:cubicBezTo>
                    <a:cubicBezTo>
                      <a:pt x="44" y="8"/>
                      <a:pt x="43" y="8"/>
                      <a:pt x="43" y="7"/>
                    </a:cubicBezTo>
                    <a:cubicBezTo>
                      <a:pt x="43" y="6"/>
                      <a:pt x="45" y="7"/>
                      <a:pt x="46" y="6"/>
                    </a:cubicBezTo>
                    <a:cubicBezTo>
                      <a:pt x="48" y="6"/>
                      <a:pt x="49" y="4"/>
                      <a:pt x="50" y="5"/>
                    </a:cubicBezTo>
                    <a:cubicBezTo>
                      <a:pt x="50" y="6"/>
                      <a:pt x="50" y="7"/>
                      <a:pt x="50" y="8"/>
                    </a:cubicBezTo>
                    <a:cubicBezTo>
                      <a:pt x="51" y="8"/>
                      <a:pt x="52" y="8"/>
                      <a:pt x="54" y="8"/>
                    </a:cubicBezTo>
                    <a:cubicBezTo>
                      <a:pt x="55" y="7"/>
                      <a:pt x="56" y="7"/>
                      <a:pt x="58" y="7"/>
                    </a:cubicBezTo>
                    <a:cubicBezTo>
                      <a:pt x="60" y="8"/>
                      <a:pt x="60" y="9"/>
                      <a:pt x="62" y="9"/>
                    </a:cubicBezTo>
                    <a:cubicBezTo>
                      <a:pt x="64" y="10"/>
                      <a:pt x="65" y="9"/>
                      <a:pt x="67" y="9"/>
                    </a:cubicBezTo>
                    <a:cubicBezTo>
                      <a:pt x="68" y="8"/>
                      <a:pt x="68" y="8"/>
                      <a:pt x="69" y="8"/>
                    </a:cubicBezTo>
                    <a:cubicBezTo>
                      <a:pt x="70" y="7"/>
                      <a:pt x="71" y="8"/>
                      <a:pt x="73" y="8"/>
                    </a:cubicBezTo>
                    <a:cubicBezTo>
                      <a:pt x="74" y="7"/>
                      <a:pt x="74" y="6"/>
                      <a:pt x="74" y="6"/>
                    </a:cubicBezTo>
                    <a:cubicBezTo>
                      <a:pt x="76" y="5"/>
                      <a:pt x="77" y="6"/>
                      <a:pt x="78" y="4"/>
                    </a:cubicBezTo>
                    <a:cubicBezTo>
                      <a:pt x="78" y="3"/>
                      <a:pt x="78" y="3"/>
                      <a:pt x="78" y="2"/>
                    </a:cubicBezTo>
                    <a:cubicBezTo>
                      <a:pt x="77" y="0"/>
                      <a:pt x="74" y="3"/>
                      <a:pt x="72" y="3"/>
                    </a:cubicBezTo>
                    <a:cubicBezTo>
                      <a:pt x="71" y="3"/>
                      <a:pt x="70" y="2"/>
                      <a:pt x="68" y="2"/>
                    </a:cubicBezTo>
                    <a:cubicBezTo>
                      <a:pt x="66" y="2"/>
                      <a:pt x="65" y="2"/>
                      <a:pt x="64" y="2"/>
                    </a:cubicBezTo>
                    <a:cubicBezTo>
                      <a:pt x="62" y="2"/>
                      <a:pt x="61" y="2"/>
                      <a:pt x="59" y="2"/>
                    </a:cubicBezTo>
                    <a:cubicBezTo>
                      <a:pt x="58" y="2"/>
                      <a:pt x="57" y="2"/>
                      <a:pt x="56" y="2"/>
                    </a:cubicBezTo>
                    <a:cubicBezTo>
                      <a:pt x="53" y="2"/>
                      <a:pt x="52" y="2"/>
                      <a:pt x="49" y="2"/>
                    </a:cubicBezTo>
                    <a:cubicBezTo>
                      <a:pt x="46" y="2"/>
                      <a:pt x="44" y="2"/>
                      <a:pt x="41" y="2"/>
                    </a:cubicBezTo>
                    <a:cubicBezTo>
                      <a:pt x="40" y="2"/>
                      <a:pt x="37" y="1"/>
                      <a:pt x="37" y="2"/>
                    </a:cubicBezTo>
                    <a:cubicBezTo>
                      <a:pt x="36" y="3"/>
                      <a:pt x="37" y="4"/>
                      <a:pt x="37" y="5"/>
                    </a:cubicBezTo>
                    <a:cubicBezTo>
                      <a:pt x="38" y="6"/>
                      <a:pt x="40" y="6"/>
                      <a:pt x="40" y="8"/>
                    </a:cubicBezTo>
                    <a:cubicBezTo>
                      <a:pt x="39" y="8"/>
                      <a:pt x="39" y="9"/>
                      <a:pt x="38" y="9"/>
                    </a:cubicBezTo>
                    <a:cubicBezTo>
                      <a:pt x="37" y="10"/>
                      <a:pt x="36" y="9"/>
                      <a:pt x="36" y="8"/>
                    </a:cubicBezTo>
                    <a:cubicBezTo>
                      <a:pt x="34" y="8"/>
                      <a:pt x="35" y="7"/>
                      <a:pt x="33" y="6"/>
                    </a:cubicBezTo>
                    <a:cubicBezTo>
                      <a:pt x="32" y="5"/>
                      <a:pt x="32" y="5"/>
                      <a:pt x="30" y="5"/>
                    </a:cubicBezTo>
                    <a:cubicBezTo>
                      <a:pt x="28" y="4"/>
                      <a:pt x="26" y="6"/>
                      <a:pt x="26" y="6"/>
                    </a:cubicBezTo>
                    <a:cubicBezTo>
                      <a:pt x="27" y="6"/>
                      <a:pt x="28" y="8"/>
                      <a:pt x="28" y="9"/>
                    </a:cubicBezTo>
                    <a:cubicBezTo>
                      <a:pt x="27" y="9"/>
                      <a:pt x="27" y="10"/>
                      <a:pt x="26" y="10"/>
                    </a:cubicBezTo>
                    <a:cubicBezTo>
                      <a:pt x="25" y="10"/>
                      <a:pt x="25" y="9"/>
                      <a:pt x="25" y="8"/>
                    </a:cubicBezTo>
                    <a:cubicBezTo>
                      <a:pt x="24" y="8"/>
                      <a:pt x="23" y="8"/>
                      <a:pt x="22" y="7"/>
                    </a:cubicBezTo>
                    <a:cubicBezTo>
                      <a:pt x="22" y="7"/>
                      <a:pt x="21" y="6"/>
                      <a:pt x="21" y="5"/>
                    </a:cubicBezTo>
                    <a:cubicBezTo>
                      <a:pt x="20" y="5"/>
                      <a:pt x="19" y="4"/>
                      <a:pt x="19" y="5"/>
                    </a:cubicBezTo>
                    <a:cubicBezTo>
                      <a:pt x="17" y="5"/>
                      <a:pt x="18" y="6"/>
                      <a:pt x="17" y="7"/>
                    </a:cubicBezTo>
                    <a:cubicBezTo>
                      <a:pt x="16" y="8"/>
                      <a:pt x="16" y="9"/>
                      <a:pt x="15" y="9"/>
                    </a:cubicBezTo>
                    <a:cubicBezTo>
                      <a:pt x="14" y="10"/>
                      <a:pt x="14" y="8"/>
                      <a:pt x="13" y="6"/>
                    </a:cubicBezTo>
                    <a:cubicBezTo>
                      <a:pt x="12" y="6"/>
                      <a:pt x="12" y="5"/>
                      <a:pt x="11" y="4"/>
                    </a:cubicBezTo>
                    <a:cubicBezTo>
                      <a:pt x="10" y="3"/>
                      <a:pt x="8" y="4"/>
                      <a:pt x="6" y="4"/>
                    </a:cubicBezTo>
                    <a:cubicBezTo>
                      <a:pt x="5" y="4"/>
                      <a:pt x="4" y="4"/>
                      <a:pt x="3" y="5"/>
                    </a:cubicBezTo>
                    <a:cubicBezTo>
                      <a:pt x="2" y="5"/>
                      <a:pt x="0" y="6"/>
                      <a:pt x="0" y="7"/>
                    </a:cubicBezTo>
                    <a:cubicBezTo>
                      <a:pt x="1" y="8"/>
                      <a:pt x="1" y="8"/>
                      <a:pt x="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74" name="Freeform 806"/>
              <p:cNvSpPr>
                <a:spLocks/>
              </p:cNvSpPr>
              <p:nvPr/>
            </p:nvSpPr>
            <p:spPr bwMode="auto">
              <a:xfrm>
                <a:off x="4511" y="2483"/>
                <a:ext cx="12" cy="13"/>
              </a:xfrm>
              <a:custGeom>
                <a:avLst/>
                <a:gdLst>
                  <a:gd name="T0" fmla="*/ 32 w 6"/>
                  <a:gd name="T1" fmla="*/ 113 h 6"/>
                  <a:gd name="T2" fmla="*/ 48 w 6"/>
                  <a:gd name="T3" fmla="*/ 132 h 6"/>
                  <a:gd name="T4" fmla="*/ 80 w 6"/>
                  <a:gd name="T5" fmla="*/ 132 h 6"/>
                  <a:gd name="T6" fmla="*/ 64 w 6"/>
                  <a:gd name="T7" fmla="*/ 69 h 6"/>
                  <a:gd name="T8" fmla="*/ 32 w 6"/>
                  <a:gd name="T9" fmla="*/ 0 h 6"/>
                  <a:gd name="T10" fmla="*/ 0 w 6"/>
                  <a:gd name="T11" fmla="*/ 0 h 6"/>
                  <a:gd name="T12" fmla="*/ 0 w 6"/>
                  <a:gd name="T13" fmla="*/ 43 h 6"/>
                  <a:gd name="T14" fmla="*/ 32 w 6"/>
                  <a:gd name="T15" fmla="*/ 113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2" y="5"/>
                    </a:moveTo>
                    <a:cubicBezTo>
                      <a:pt x="2" y="5"/>
                      <a:pt x="3" y="6"/>
                      <a:pt x="3" y="6"/>
                    </a:cubicBezTo>
                    <a:cubicBezTo>
                      <a:pt x="4" y="6"/>
                      <a:pt x="5" y="6"/>
                      <a:pt x="5" y="6"/>
                    </a:cubicBezTo>
                    <a:cubicBezTo>
                      <a:pt x="6" y="5"/>
                      <a:pt x="5" y="4"/>
                      <a:pt x="4" y="3"/>
                    </a:cubicBezTo>
                    <a:cubicBezTo>
                      <a:pt x="4" y="2"/>
                      <a:pt x="4" y="1"/>
                      <a:pt x="2" y="0"/>
                    </a:cubicBezTo>
                    <a:cubicBezTo>
                      <a:pt x="2" y="0"/>
                      <a:pt x="1" y="0"/>
                      <a:pt x="0" y="0"/>
                    </a:cubicBezTo>
                    <a:cubicBezTo>
                      <a:pt x="0" y="1"/>
                      <a:pt x="0" y="1"/>
                      <a:pt x="0" y="2"/>
                    </a:cubicBezTo>
                    <a:cubicBezTo>
                      <a:pt x="0" y="4"/>
                      <a:pt x="1" y="4"/>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75" name="Freeform 807"/>
              <p:cNvSpPr>
                <a:spLocks/>
              </p:cNvSpPr>
              <p:nvPr/>
            </p:nvSpPr>
            <p:spPr bwMode="auto">
              <a:xfrm>
                <a:off x="4840" y="2568"/>
                <a:ext cx="8" cy="10"/>
              </a:xfrm>
              <a:custGeom>
                <a:avLst/>
                <a:gdLst>
                  <a:gd name="T0" fmla="*/ 48 w 4"/>
                  <a:gd name="T1" fmla="*/ 64 h 5"/>
                  <a:gd name="T2" fmla="*/ 64 w 4"/>
                  <a:gd name="T3" fmla="*/ 32 h 5"/>
                  <a:gd name="T4" fmla="*/ 48 w 4"/>
                  <a:gd name="T5" fmla="*/ 16 h 5"/>
                  <a:gd name="T6" fmla="*/ 32 w 4"/>
                  <a:gd name="T7" fmla="*/ 32 h 5"/>
                  <a:gd name="T8" fmla="*/ 16 w 4"/>
                  <a:gd name="T9" fmla="*/ 64 h 5"/>
                  <a:gd name="T10" fmla="*/ 48 w 4"/>
                  <a:gd name="T11" fmla="*/ 6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3" y="4"/>
                    </a:moveTo>
                    <a:cubicBezTo>
                      <a:pt x="4" y="4"/>
                      <a:pt x="4" y="3"/>
                      <a:pt x="4" y="2"/>
                    </a:cubicBezTo>
                    <a:cubicBezTo>
                      <a:pt x="4" y="2"/>
                      <a:pt x="4" y="1"/>
                      <a:pt x="3" y="1"/>
                    </a:cubicBezTo>
                    <a:cubicBezTo>
                      <a:pt x="3" y="0"/>
                      <a:pt x="2" y="1"/>
                      <a:pt x="2" y="2"/>
                    </a:cubicBezTo>
                    <a:cubicBezTo>
                      <a:pt x="1" y="2"/>
                      <a:pt x="0" y="3"/>
                      <a:pt x="1" y="4"/>
                    </a:cubicBezTo>
                    <a:cubicBezTo>
                      <a:pt x="2" y="5"/>
                      <a:pt x="3" y="5"/>
                      <a:pt x="3"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76" name="Freeform 808"/>
              <p:cNvSpPr>
                <a:spLocks/>
              </p:cNvSpPr>
              <p:nvPr/>
            </p:nvSpPr>
            <p:spPr bwMode="auto">
              <a:xfrm>
                <a:off x="4529" y="2504"/>
                <a:ext cx="6" cy="6"/>
              </a:xfrm>
              <a:custGeom>
                <a:avLst/>
                <a:gdLst>
                  <a:gd name="T0" fmla="*/ 0 w 3"/>
                  <a:gd name="T1" fmla="*/ 16 h 3"/>
                  <a:gd name="T2" fmla="*/ 16 w 3"/>
                  <a:gd name="T3" fmla="*/ 48 h 3"/>
                  <a:gd name="T4" fmla="*/ 32 w 3"/>
                  <a:gd name="T5" fmla="*/ 16 h 3"/>
                  <a:gd name="T6" fmla="*/ 0 w 3"/>
                  <a:gd name="T7" fmla="*/ 16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1"/>
                    </a:moveTo>
                    <a:cubicBezTo>
                      <a:pt x="0" y="2"/>
                      <a:pt x="0" y="3"/>
                      <a:pt x="1" y="3"/>
                    </a:cubicBezTo>
                    <a:cubicBezTo>
                      <a:pt x="2" y="3"/>
                      <a:pt x="3" y="1"/>
                      <a:pt x="2" y="1"/>
                    </a:cubicBezTo>
                    <a:cubicBezTo>
                      <a:pt x="2" y="0"/>
                      <a:pt x="0" y="0"/>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77" name="Freeform 809"/>
              <p:cNvSpPr>
                <a:spLocks/>
              </p:cNvSpPr>
              <p:nvPr/>
            </p:nvSpPr>
            <p:spPr bwMode="auto">
              <a:xfrm>
                <a:off x="3601" y="2568"/>
                <a:ext cx="6" cy="8"/>
              </a:xfrm>
              <a:custGeom>
                <a:avLst/>
                <a:gdLst>
                  <a:gd name="T0" fmla="*/ 16 w 3"/>
                  <a:gd name="T1" fmla="*/ 0 h 4"/>
                  <a:gd name="T2" fmla="*/ 16 w 3"/>
                  <a:gd name="T3" fmla="*/ 32 h 4"/>
                  <a:gd name="T4" fmla="*/ 32 w 3"/>
                  <a:gd name="T5" fmla="*/ 64 h 4"/>
                  <a:gd name="T6" fmla="*/ 48 w 3"/>
                  <a:gd name="T7" fmla="*/ 32 h 4"/>
                  <a:gd name="T8" fmla="*/ 16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1" y="0"/>
                    </a:moveTo>
                    <a:cubicBezTo>
                      <a:pt x="0" y="0"/>
                      <a:pt x="1" y="2"/>
                      <a:pt x="1" y="2"/>
                    </a:cubicBezTo>
                    <a:cubicBezTo>
                      <a:pt x="1" y="3"/>
                      <a:pt x="2" y="4"/>
                      <a:pt x="2" y="4"/>
                    </a:cubicBezTo>
                    <a:cubicBezTo>
                      <a:pt x="3" y="4"/>
                      <a:pt x="3" y="2"/>
                      <a:pt x="3" y="2"/>
                    </a:cubicBezTo>
                    <a:cubicBezTo>
                      <a:pt x="2" y="1"/>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78" name="Freeform 810"/>
              <p:cNvSpPr>
                <a:spLocks/>
              </p:cNvSpPr>
              <p:nvPr/>
            </p:nvSpPr>
            <p:spPr bwMode="auto">
              <a:xfrm>
                <a:off x="5046" y="1668"/>
                <a:ext cx="12" cy="12"/>
              </a:xfrm>
              <a:custGeom>
                <a:avLst/>
                <a:gdLst>
                  <a:gd name="T0" fmla="*/ 64 w 6"/>
                  <a:gd name="T1" fmla="*/ 0 h 6"/>
                  <a:gd name="T2" fmla="*/ 16 w 6"/>
                  <a:gd name="T3" fmla="*/ 32 h 6"/>
                  <a:gd name="T4" fmla="*/ 16 w 6"/>
                  <a:gd name="T5" fmla="*/ 80 h 6"/>
                  <a:gd name="T6" fmla="*/ 64 w 6"/>
                  <a:gd name="T7" fmla="*/ 80 h 6"/>
                  <a:gd name="T8" fmla="*/ 64 w 6"/>
                  <a:gd name="T9" fmla="*/ 32 h 6"/>
                  <a:gd name="T10" fmla="*/ 96 w 6"/>
                  <a:gd name="T11" fmla="*/ 0 h 6"/>
                  <a:gd name="T12" fmla="*/ 64 w 6"/>
                  <a:gd name="T13" fmla="*/ 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4" y="0"/>
                    </a:moveTo>
                    <a:cubicBezTo>
                      <a:pt x="3" y="0"/>
                      <a:pt x="2" y="1"/>
                      <a:pt x="1" y="2"/>
                    </a:cubicBezTo>
                    <a:cubicBezTo>
                      <a:pt x="1" y="3"/>
                      <a:pt x="0" y="4"/>
                      <a:pt x="1" y="5"/>
                    </a:cubicBezTo>
                    <a:cubicBezTo>
                      <a:pt x="2" y="6"/>
                      <a:pt x="3" y="5"/>
                      <a:pt x="4" y="5"/>
                    </a:cubicBezTo>
                    <a:cubicBezTo>
                      <a:pt x="4" y="4"/>
                      <a:pt x="4" y="3"/>
                      <a:pt x="4" y="2"/>
                    </a:cubicBezTo>
                    <a:cubicBezTo>
                      <a:pt x="5" y="1"/>
                      <a:pt x="6" y="1"/>
                      <a:pt x="6" y="0"/>
                    </a:cubicBezTo>
                    <a:cubicBezTo>
                      <a:pt x="5" y="0"/>
                      <a:pt x="5"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79" name="Freeform 811"/>
              <p:cNvSpPr>
                <a:spLocks/>
              </p:cNvSpPr>
              <p:nvPr/>
            </p:nvSpPr>
            <p:spPr bwMode="auto">
              <a:xfrm>
                <a:off x="5026" y="1680"/>
                <a:ext cx="16" cy="20"/>
              </a:xfrm>
              <a:custGeom>
                <a:avLst/>
                <a:gdLst>
                  <a:gd name="T0" fmla="*/ 96 w 8"/>
                  <a:gd name="T1" fmla="*/ 64 h 10"/>
                  <a:gd name="T2" fmla="*/ 128 w 8"/>
                  <a:gd name="T3" fmla="*/ 16 h 10"/>
                  <a:gd name="T4" fmla="*/ 80 w 8"/>
                  <a:gd name="T5" fmla="*/ 0 h 10"/>
                  <a:gd name="T6" fmla="*/ 32 w 8"/>
                  <a:gd name="T7" fmla="*/ 16 h 10"/>
                  <a:gd name="T8" fmla="*/ 16 w 8"/>
                  <a:gd name="T9" fmla="*/ 64 h 10"/>
                  <a:gd name="T10" fmla="*/ 0 w 8"/>
                  <a:gd name="T11" fmla="*/ 128 h 10"/>
                  <a:gd name="T12" fmla="*/ 16 w 8"/>
                  <a:gd name="T13" fmla="*/ 144 h 10"/>
                  <a:gd name="T14" fmla="*/ 64 w 8"/>
                  <a:gd name="T15" fmla="*/ 128 h 10"/>
                  <a:gd name="T16" fmla="*/ 64 w 8"/>
                  <a:gd name="T17" fmla="*/ 80 h 10"/>
                  <a:gd name="T18" fmla="*/ 96 w 8"/>
                  <a:gd name="T19" fmla="*/ 64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0"/>
                  <a:gd name="T32" fmla="*/ 8 w 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0">
                    <a:moveTo>
                      <a:pt x="6" y="4"/>
                    </a:moveTo>
                    <a:cubicBezTo>
                      <a:pt x="7" y="3"/>
                      <a:pt x="8" y="2"/>
                      <a:pt x="8" y="1"/>
                    </a:cubicBezTo>
                    <a:cubicBezTo>
                      <a:pt x="7" y="0"/>
                      <a:pt x="6" y="0"/>
                      <a:pt x="5" y="0"/>
                    </a:cubicBezTo>
                    <a:cubicBezTo>
                      <a:pt x="4" y="0"/>
                      <a:pt x="3" y="0"/>
                      <a:pt x="2" y="1"/>
                    </a:cubicBezTo>
                    <a:cubicBezTo>
                      <a:pt x="1" y="2"/>
                      <a:pt x="1" y="3"/>
                      <a:pt x="1" y="4"/>
                    </a:cubicBezTo>
                    <a:cubicBezTo>
                      <a:pt x="0" y="5"/>
                      <a:pt x="0" y="6"/>
                      <a:pt x="0" y="8"/>
                    </a:cubicBezTo>
                    <a:cubicBezTo>
                      <a:pt x="1" y="9"/>
                      <a:pt x="1" y="9"/>
                      <a:pt x="1" y="9"/>
                    </a:cubicBezTo>
                    <a:cubicBezTo>
                      <a:pt x="2" y="10"/>
                      <a:pt x="3" y="9"/>
                      <a:pt x="4" y="8"/>
                    </a:cubicBezTo>
                    <a:cubicBezTo>
                      <a:pt x="5" y="7"/>
                      <a:pt x="4" y="6"/>
                      <a:pt x="4" y="5"/>
                    </a:cubicBezTo>
                    <a:cubicBezTo>
                      <a:pt x="5" y="4"/>
                      <a:pt x="5" y="4"/>
                      <a:pt x="6"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80" name="Freeform 812"/>
              <p:cNvSpPr>
                <a:spLocks/>
              </p:cNvSpPr>
              <p:nvPr/>
            </p:nvSpPr>
            <p:spPr bwMode="auto">
              <a:xfrm>
                <a:off x="4840" y="1528"/>
                <a:ext cx="126" cy="144"/>
              </a:xfrm>
              <a:custGeom>
                <a:avLst/>
                <a:gdLst>
                  <a:gd name="T0" fmla="*/ 928 w 63"/>
                  <a:gd name="T1" fmla="*/ 1040 h 72"/>
                  <a:gd name="T2" fmla="*/ 864 w 63"/>
                  <a:gd name="T3" fmla="*/ 976 h 72"/>
                  <a:gd name="T4" fmla="*/ 800 w 63"/>
                  <a:gd name="T5" fmla="*/ 944 h 72"/>
                  <a:gd name="T6" fmla="*/ 784 w 63"/>
                  <a:gd name="T7" fmla="*/ 912 h 72"/>
                  <a:gd name="T8" fmla="*/ 736 w 63"/>
                  <a:gd name="T9" fmla="*/ 864 h 72"/>
                  <a:gd name="T10" fmla="*/ 720 w 63"/>
                  <a:gd name="T11" fmla="*/ 784 h 72"/>
                  <a:gd name="T12" fmla="*/ 688 w 63"/>
                  <a:gd name="T13" fmla="*/ 752 h 72"/>
                  <a:gd name="T14" fmla="*/ 704 w 63"/>
                  <a:gd name="T15" fmla="*/ 720 h 72"/>
                  <a:gd name="T16" fmla="*/ 768 w 63"/>
                  <a:gd name="T17" fmla="*/ 736 h 72"/>
                  <a:gd name="T18" fmla="*/ 800 w 63"/>
                  <a:gd name="T19" fmla="*/ 752 h 72"/>
                  <a:gd name="T20" fmla="*/ 832 w 63"/>
                  <a:gd name="T21" fmla="*/ 800 h 72"/>
                  <a:gd name="T22" fmla="*/ 880 w 63"/>
                  <a:gd name="T23" fmla="*/ 784 h 72"/>
                  <a:gd name="T24" fmla="*/ 848 w 63"/>
                  <a:gd name="T25" fmla="*/ 736 h 72"/>
                  <a:gd name="T26" fmla="*/ 816 w 63"/>
                  <a:gd name="T27" fmla="*/ 720 h 72"/>
                  <a:gd name="T28" fmla="*/ 784 w 63"/>
                  <a:gd name="T29" fmla="*/ 688 h 72"/>
                  <a:gd name="T30" fmla="*/ 752 w 63"/>
                  <a:gd name="T31" fmla="*/ 656 h 72"/>
                  <a:gd name="T32" fmla="*/ 688 w 63"/>
                  <a:gd name="T33" fmla="*/ 608 h 72"/>
                  <a:gd name="T34" fmla="*/ 640 w 63"/>
                  <a:gd name="T35" fmla="*/ 592 h 72"/>
                  <a:gd name="T36" fmla="*/ 592 w 63"/>
                  <a:gd name="T37" fmla="*/ 544 h 72"/>
                  <a:gd name="T38" fmla="*/ 544 w 63"/>
                  <a:gd name="T39" fmla="*/ 496 h 72"/>
                  <a:gd name="T40" fmla="*/ 512 w 63"/>
                  <a:gd name="T41" fmla="*/ 432 h 72"/>
                  <a:gd name="T42" fmla="*/ 480 w 63"/>
                  <a:gd name="T43" fmla="*/ 384 h 72"/>
                  <a:gd name="T44" fmla="*/ 432 w 63"/>
                  <a:gd name="T45" fmla="*/ 368 h 72"/>
                  <a:gd name="T46" fmla="*/ 384 w 63"/>
                  <a:gd name="T47" fmla="*/ 336 h 72"/>
                  <a:gd name="T48" fmla="*/ 352 w 63"/>
                  <a:gd name="T49" fmla="*/ 320 h 72"/>
                  <a:gd name="T50" fmla="*/ 336 w 63"/>
                  <a:gd name="T51" fmla="*/ 272 h 72"/>
                  <a:gd name="T52" fmla="*/ 304 w 63"/>
                  <a:gd name="T53" fmla="*/ 224 h 72"/>
                  <a:gd name="T54" fmla="*/ 224 w 63"/>
                  <a:gd name="T55" fmla="*/ 144 h 72"/>
                  <a:gd name="T56" fmla="*/ 192 w 63"/>
                  <a:gd name="T57" fmla="*/ 112 h 72"/>
                  <a:gd name="T58" fmla="*/ 144 w 63"/>
                  <a:gd name="T59" fmla="*/ 112 h 72"/>
                  <a:gd name="T60" fmla="*/ 112 w 63"/>
                  <a:gd name="T61" fmla="*/ 64 h 72"/>
                  <a:gd name="T62" fmla="*/ 64 w 63"/>
                  <a:gd name="T63" fmla="*/ 32 h 72"/>
                  <a:gd name="T64" fmla="*/ 16 w 63"/>
                  <a:gd name="T65" fmla="*/ 16 h 72"/>
                  <a:gd name="T66" fmla="*/ 32 w 63"/>
                  <a:gd name="T67" fmla="*/ 64 h 72"/>
                  <a:gd name="T68" fmla="*/ 64 w 63"/>
                  <a:gd name="T69" fmla="*/ 112 h 72"/>
                  <a:gd name="T70" fmla="*/ 64 w 63"/>
                  <a:gd name="T71" fmla="*/ 144 h 72"/>
                  <a:gd name="T72" fmla="*/ 112 w 63"/>
                  <a:gd name="T73" fmla="*/ 224 h 72"/>
                  <a:gd name="T74" fmla="*/ 176 w 63"/>
                  <a:gd name="T75" fmla="*/ 288 h 72"/>
                  <a:gd name="T76" fmla="*/ 240 w 63"/>
                  <a:gd name="T77" fmla="*/ 368 h 72"/>
                  <a:gd name="T78" fmla="*/ 304 w 63"/>
                  <a:gd name="T79" fmla="*/ 400 h 72"/>
                  <a:gd name="T80" fmla="*/ 352 w 63"/>
                  <a:gd name="T81" fmla="*/ 432 h 72"/>
                  <a:gd name="T82" fmla="*/ 368 w 63"/>
                  <a:gd name="T83" fmla="*/ 480 h 72"/>
                  <a:gd name="T84" fmla="*/ 416 w 63"/>
                  <a:gd name="T85" fmla="*/ 544 h 72"/>
                  <a:gd name="T86" fmla="*/ 448 w 63"/>
                  <a:gd name="T87" fmla="*/ 608 h 72"/>
                  <a:gd name="T88" fmla="*/ 512 w 63"/>
                  <a:gd name="T89" fmla="*/ 672 h 72"/>
                  <a:gd name="T90" fmla="*/ 560 w 63"/>
                  <a:gd name="T91" fmla="*/ 768 h 72"/>
                  <a:gd name="T92" fmla="*/ 592 w 63"/>
                  <a:gd name="T93" fmla="*/ 832 h 72"/>
                  <a:gd name="T94" fmla="*/ 656 w 63"/>
                  <a:gd name="T95" fmla="*/ 848 h 72"/>
                  <a:gd name="T96" fmla="*/ 672 w 63"/>
                  <a:gd name="T97" fmla="*/ 912 h 72"/>
                  <a:gd name="T98" fmla="*/ 688 w 63"/>
                  <a:gd name="T99" fmla="*/ 944 h 72"/>
                  <a:gd name="T100" fmla="*/ 720 w 63"/>
                  <a:gd name="T101" fmla="*/ 1008 h 72"/>
                  <a:gd name="T102" fmla="*/ 752 w 63"/>
                  <a:gd name="T103" fmla="*/ 1056 h 72"/>
                  <a:gd name="T104" fmla="*/ 784 w 63"/>
                  <a:gd name="T105" fmla="*/ 1104 h 72"/>
                  <a:gd name="T106" fmla="*/ 848 w 63"/>
                  <a:gd name="T107" fmla="*/ 1136 h 72"/>
                  <a:gd name="T108" fmla="*/ 848 w 63"/>
                  <a:gd name="T109" fmla="*/ 1072 h 72"/>
                  <a:gd name="T110" fmla="*/ 880 w 63"/>
                  <a:gd name="T111" fmla="*/ 1072 h 72"/>
                  <a:gd name="T112" fmla="*/ 928 w 63"/>
                  <a:gd name="T113" fmla="*/ 1088 h 72"/>
                  <a:gd name="T114" fmla="*/ 992 w 63"/>
                  <a:gd name="T115" fmla="*/ 1088 h 72"/>
                  <a:gd name="T116" fmla="*/ 928 w 63"/>
                  <a:gd name="T117" fmla="*/ 1040 h 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
                  <a:gd name="T178" fmla="*/ 0 h 72"/>
                  <a:gd name="T179" fmla="*/ 63 w 63"/>
                  <a:gd name="T180" fmla="*/ 72 h 7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 h="72">
                    <a:moveTo>
                      <a:pt x="58" y="65"/>
                    </a:moveTo>
                    <a:cubicBezTo>
                      <a:pt x="56" y="63"/>
                      <a:pt x="55" y="63"/>
                      <a:pt x="54" y="61"/>
                    </a:cubicBezTo>
                    <a:cubicBezTo>
                      <a:pt x="52" y="60"/>
                      <a:pt x="52" y="60"/>
                      <a:pt x="50" y="59"/>
                    </a:cubicBezTo>
                    <a:cubicBezTo>
                      <a:pt x="50" y="58"/>
                      <a:pt x="49" y="58"/>
                      <a:pt x="49" y="57"/>
                    </a:cubicBezTo>
                    <a:cubicBezTo>
                      <a:pt x="47" y="56"/>
                      <a:pt x="47" y="55"/>
                      <a:pt x="46" y="54"/>
                    </a:cubicBezTo>
                    <a:cubicBezTo>
                      <a:pt x="45" y="52"/>
                      <a:pt x="46" y="51"/>
                      <a:pt x="45" y="49"/>
                    </a:cubicBezTo>
                    <a:cubicBezTo>
                      <a:pt x="45" y="48"/>
                      <a:pt x="42" y="48"/>
                      <a:pt x="43" y="47"/>
                    </a:cubicBezTo>
                    <a:cubicBezTo>
                      <a:pt x="43" y="46"/>
                      <a:pt x="43" y="46"/>
                      <a:pt x="44" y="45"/>
                    </a:cubicBezTo>
                    <a:cubicBezTo>
                      <a:pt x="45" y="45"/>
                      <a:pt x="46" y="45"/>
                      <a:pt x="48" y="46"/>
                    </a:cubicBezTo>
                    <a:cubicBezTo>
                      <a:pt x="49" y="46"/>
                      <a:pt x="49" y="47"/>
                      <a:pt x="50" y="47"/>
                    </a:cubicBezTo>
                    <a:cubicBezTo>
                      <a:pt x="51" y="48"/>
                      <a:pt x="51" y="49"/>
                      <a:pt x="52" y="50"/>
                    </a:cubicBezTo>
                    <a:cubicBezTo>
                      <a:pt x="53" y="50"/>
                      <a:pt x="54" y="50"/>
                      <a:pt x="55" y="49"/>
                    </a:cubicBezTo>
                    <a:cubicBezTo>
                      <a:pt x="56" y="48"/>
                      <a:pt x="54" y="47"/>
                      <a:pt x="53" y="46"/>
                    </a:cubicBezTo>
                    <a:cubicBezTo>
                      <a:pt x="52" y="45"/>
                      <a:pt x="51" y="45"/>
                      <a:pt x="51" y="45"/>
                    </a:cubicBezTo>
                    <a:cubicBezTo>
                      <a:pt x="50" y="44"/>
                      <a:pt x="50" y="44"/>
                      <a:pt x="49" y="43"/>
                    </a:cubicBezTo>
                    <a:cubicBezTo>
                      <a:pt x="48" y="42"/>
                      <a:pt x="47" y="42"/>
                      <a:pt x="47" y="41"/>
                    </a:cubicBezTo>
                    <a:cubicBezTo>
                      <a:pt x="45" y="40"/>
                      <a:pt x="45" y="39"/>
                      <a:pt x="43" y="38"/>
                    </a:cubicBezTo>
                    <a:cubicBezTo>
                      <a:pt x="42" y="37"/>
                      <a:pt x="41" y="37"/>
                      <a:pt x="40" y="37"/>
                    </a:cubicBezTo>
                    <a:cubicBezTo>
                      <a:pt x="39" y="36"/>
                      <a:pt x="38" y="35"/>
                      <a:pt x="37" y="34"/>
                    </a:cubicBezTo>
                    <a:cubicBezTo>
                      <a:pt x="36" y="33"/>
                      <a:pt x="35" y="32"/>
                      <a:pt x="34" y="31"/>
                    </a:cubicBezTo>
                    <a:cubicBezTo>
                      <a:pt x="33" y="29"/>
                      <a:pt x="33" y="29"/>
                      <a:pt x="32" y="27"/>
                    </a:cubicBezTo>
                    <a:cubicBezTo>
                      <a:pt x="32" y="26"/>
                      <a:pt x="31" y="24"/>
                      <a:pt x="30" y="24"/>
                    </a:cubicBezTo>
                    <a:cubicBezTo>
                      <a:pt x="29" y="23"/>
                      <a:pt x="28" y="24"/>
                      <a:pt x="27" y="23"/>
                    </a:cubicBezTo>
                    <a:cubicBezTo>
                      <a:pt x="25" y="23"/>
                      <a:pt x="26" y="21"/>
                      <a:pt x="24" y="21"/>
                    </a:cubicBezTo>
                    <a:cubicBezTo>
                      <a:pt x="24" y="20"/>
                      <a:pt x="23" y="20"/>
                      <a:pt x="22" y="20"/>
                    </a:cubicBezTo>
                    <a:cubicBezTo>
                      <a:pt x="21" y="19"/>
                      <a:pt x="22" y="18"/>
                      <a:pt x="21" y="17"/>
                    </a:cubicBezTo>
                    <a:cubicBezTo>
                      <a:pt x="20" y="16"/>
                      <a:pt x="20" y="15"/>
                      <a:pt x="19" y="14"/>
                    </a:cubicBezTo>
                    <a:cubicBezTo>
                      <a:pt x="18" y="12"/>
                      <a:pt x="16" y="11"/>
                      <a:pt x="14" y="9"/>
                    </a:cubicBezTo>
                    <a:cubicBezTo>
                      <a:pt x="13" y="9"/>
                      <a:pt x="13" y="8"/>
                      <a:pt x="12" y="7"/>
                    </a:cubicBezTo>
                    <a:cubicBezTo>
                      <a:pt x="11" y="7"/>
                      <a:pt x="10" y="7"/>
                      <a:pt x="9" y="7"/>
                    </a:cubicBezTo>
                    <a:cubicBezTo>
                      <a:pt x="8" y="6"/>
                      <a:pt x="8" y="5"/>
                      <a:pt x="7" y="4"/>
                    </a:cubicBezTo>
                    <a:cubicBezTo>
                      <a:pt x="6" y="3"/>
                      <a:pt x="5" y="2"/>
                      <a:pt x="4" y="2"/>
                    </a:cubicBezTo>
                    <a:cubicBezTo>
                      <a:pt x="3" y="1"/>
                      <a:pt x="2" y="0"/>
                      <a:pt x="1" y="1"/>
                    </a:cubicBezTo>
                    <a:cubicBezTo>
                      <a:pt x="0" y="2"/>
                      <a:pt x="1" y="3"/>
                      <a:pt x="2" y="4"/>
                    </a:cubicBezTo>
                    <a:cubicBezTo>
                      <a:pt x="2" y="5"/>
                      <a:pt x="4" y="5"/>
                      <a:pt x="4" y="7"/>
                    </a:cubicBezTo>
                    <a:cubicBezTo>
                      <a:pt x="5" y="8"/>
                      <a:pt x="4" y="8"/>
                      <a:pt x="4" y="9"/>
                    </a:cubicBezTo>
                    <a:cubicBezTo>
                      <a:pt x="4" y="12"/>
                      <a:pt x="6" y="12"/>
                      <a:pt x="7" y="14"/>
                    </a:cubicBezTo>
                    <a:cubicBezTo>
                      <a:pt x="9" y="16"/>
                      <a:pt x="10" y="17"/>
                      <a:pt x="11" y="18"/>
                    </a:cubicBezTo>
                    <a:cubicBezTo>
                      <a:pt x="13" y="20"/>
                      <a:pt x="14" y="21"/>
                      <a:pt x="15" y="23"/>
                    </a:cubicBezTo>
                    <a:cubicBezTo>
                      <a:pt x="17" y="24"/>
                      <a:pt x="17" y="24"/>
                      <a:pt x="19" y="25"/>
                    </a:cubicBezTo>
                    <a:cubicBezTo>
                      <a:pt x="20" y="26"/>
                      <a:pt x="21" y="26"/>
                      <a:pt x="22" y="27"/>
                    </a:cubicBezTo>
                    <a:cubicBezTo>
                      <a:pt x="22" y="28"/>
                      <a:pt x="23" y="29"/>
                      <a:pt x="23" y="30"/>
                    </a:cubicBezTo>
                    <a:cubicBezTo>
                      <a:pt x="24" y="31"/>
                      <a:pt x="25" y="32"/>
                      <a:pt x="26" y="34"/>
                    </a:cubicBezTo>
                    <a:cubicBezTo>
                      <a:pt x="27" y="36"/>
                      <a:pt x="27" y="37"/>
                      <a:pt x="28" y="38"/>
                    </a:cubicBezTo>
                    <a:cubicBezTo>
                      <a:pt x="29" y="40"/>
                      <a:pt x="31" y="41"/>
                      <a:pt x="32" y="42"/>
                    </a:cubicBezTo>
                    <a:cubicBezTo>
                      <a:pt x="34" y="44"/>
                      <a:pt x="34" y="46"/>
                      <a:pt x="35" y="48"/>
                    </a:cubicBezTo>
                    <a:cubicBezTo>
                      <a:pt x="36" y="50"/>
                      <a:pt x="36" y="51"/>
                      <a:pt x="37" y="52"/>
                    </a:cubicBezTo>
                    <a:cubicBezTo>
                      <a:pt x="39" y="53"/>
                      <a:pt x="40" y="52"/>
                      <a:pt x="41" y="53"/>
                    </a:cubicBezTo>
                    <a:cubicBezTo>
                      <a:pt x="42" y="54"/>
                      <a:pt x="41" y="56"/>
                      <a:pt x="42" y="57"/>
                    </a:cubicBezTo>
                    <a:cubicBezTo>
                      <a:pt x="42" y="58"/>
                      <a:pt x="42" y="59"/>
                      <a:pt x="43" y="59"/>
                    </a:cubicBezTo>
                    <a:cubicBezTo>
                      <a:pt x="43" y="61"/>
                      <a:pt x="44" y="62"/>
                      <a:pt x="45" y="63"/>
                    </a:cubicBezTo>
                    <a:cubicBezTo>
                      <a:pt x="46" y="64"/>
                      <a:pt x="46" y="65"/>
                      <a:pt x="47" y="66"/>
                    </a:cubicBezTo>
                    <a:cubicBezTo>
                      <a:pt x="48" y="67"/>
                      <a:pt x="47" y="68"/>
                      <a:pt x="49" y="69"/>
                    </a:cubicBezTo>
                    <a:cubicBezTo>
                      <a:pt x="50" y="71"/>
                      <a:pt x="52" y="72"/>
                      <a:pt x="53" y="71"/>
                    </a:cubicBezTo>
                    <a:cubicBezTo>
                      <a:pt x="54" y="70"/>
                      <a:pt x="52" y="68"/>
                      <a:pt x="53" y="67"/>
                    </a:cubicBezTo>
                    <a:cubicBezTo>
                      <a:pt x="54" y="67"/>
                      <a:pt x="54" y="67"/>
                      <a:pt x="55" y="67"/>
                    </a:cubicBezTo>
                    <a:cubicBezTo>
                      <a:pt x="57" y="67"/>
                      <a:pt x="57" y="68"/>
                      <a:pt x="58" y="68"/>
                    </a:cubicBezTo>
                    <a:cubicBezTo>
                      <a:pt x="60" y="68"/>
                      <a:pt x="61" y="69"/>
                      <a:pt x="62" y="68"/>
                    </a:cubicBezTo>
                    <a:cubicBezTo>
                      <a:pt x="63" y="66"/>
                      <a:pt x="59" y="66"/>
                      <a:pt x="58" y="6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81" name="Freeform 813"/>
              <p:cNvSpPr>
                <a:spLocks/>
              </p:cNvSpPr>
              <p:nvPr/>
            </p:nvSpPr>
            <p:spPr bwMode="auto">
              <a:xfrm>
                <a:off x="4144" y="1920"/>
                <a:ext cx="171" cy="91"/>
              </a:xfrm>
              <a:custGeom>
                <a:avLst/>
                <a:gdLst>
                  <a:gd name="T0" fmla="*/ 1312 w 85"/>
                  <a:gd name="T1" fmla="*/ 752 h 45"/>
                  <a:gd name="T2" fmla="*/ 1376 w 85"/>
                  <a:gd name="T3" fmla="*/ 720 h 45"/>
                  <a:gd name="T4" fmla="*/ 1360 w 85"/>
                  <a:gd name="T5" fmla="*/ 655 h 45"/>
                  <a:gd name="T6" fmla="*/ 1344 w 85"/>
                  <a:gd name="T7" fmla="*/ 621 h 45"/>
                  <a:gd name="T8" fmla="*/ 1328 w 85"/>
                  <a:gd name="T9" fmla="*/ 572 h 45"/>
                  <a:gd name="T10" fmla="*/ 1328 w 85"/>
                  <a:gd name="T11" fmla="*/ 487 h 45"/>
                  <a:gd name="T12" fmla="*/ 1312 w 85"/>
                  <a:gd name="T13" fmla="*/ 471 h 45"/>
                  <a:gd name="T14" fmla="*/ 1279 w 85"/>
                  <a:gd name="T15" fmla="*/ 504 h 45"/>
                  <a:gd name="T16" fmla="*/ 1231 w 85"/>
                  <a:gd name="T17" fmla="*/ 453 h 45"/>
                  <a:gd name="T18" fmla="*/ 1165 w 85"/>
                  <a:gd name="T19" fmla="*/ 437 h 45"/>
                  <a:gd name="T20" fmla="*/ 1117 w 85"/>
                  <a:gd name="T21" fmla="*/ 404 h 45"/>
                  <a:gd name="T22" fmla="*/ 1084 w 85"/>
                  <a:gd name="T23" fmla="*/ 404 h 45"/>
                  <a:gd name="T24" fmla="*/ 1000 w 85"/>
                  <a:gd name="T25" fmla="*/ 437 h 45"/>
                  <a:gd name="T26" fmla="*/ 935 w 85"/>
                  <a:gd name="T27" fmla="*/ 404 h 45"/>
                  <a:gd name="T28" fmla="*/ 919 w 85"/>
                  <a:gd name="T29" fmla="*/ 348 h 45"/>
                  <a:gd name="T30" fmla="*/ 853 w 85"/>
                  <a:gd name="T31" fmla="*/ 332 h 45"/>
                  <a:gd name="T32" fmla="*/ 805 w 85"/>
                  <a:gd name="T33" fmla="*/ 315 h 45"/>
                  <a:gd name="T34" fmla="*/ 756 w 85"/>
                  <a:gd name="T35" fmla="*/ 299 h 45"/>
                  <a:gd name="T36" fmla="*/ 684 w 85"/>
                  <a:gd name="T37" fmla="*/ 249 h 45"/>
                  <a:gd name="T38" fmla="*/ 636 w 85"/>
                  <a:gd name="T39" fmla="*/ 216 h 45"/>
                  <a:gd name="T40" fmla="*/ 604 w 85"/>
                  <a:gd name="T41" fmla="*/ 200 h 45"/>
                  <a:gd name="T42" fmla="*/ 555 w 85"/>
                  <a:gd name="T43" fmla="*/ 164 h 45"/>
                  <a:gd name="T44" fmla="*/ 505 w 85"/>
                  <a:gd name="T45" fmla="*/ 148 h 45"/>
                  <a:gd name="T46" fmla="*/ 473 w 85"/>
                  <a:gd name="T47" fmla="*/ 115 h 45"/>
                  <a:gd name="T48" fmla="*/ 424 w 85"/>
                  <a:gd name="T49" fmla="*/ 99 h 45"/>
                  <a:gd name="T50" fmla="*/ 376 w 85"/>
                  <a:gd name="T51" fmla="*/ 99 h 45"/>
                  <a:gd name="T52" fmla="*/ 340 w 85"/>
                  <a:gd name="T53" fmla="*/ 99 h 45"/>
                  <a:gd name="T54" fmla="*/ 260 w 85"/>
                  <a:gd name="T55" fmla="*/ 81 h 45"/>
                  <a:gd name="T56" fmla="*/ 195 w 85"/>
                  <a:gd name="T57" fmla="*/ 16 h 45"/>
                  <a:gd name="T58" fmla="*/ 129 w 85"/>
                  <a:gd name="T59" fmla="*/ 0 h 45"/>
                  <a:gd name="T60" fmla="*/ 113 w 85"/>
                  <a:gd name="T61" fmla="*/ 0 h 45"/>
                  <a:gd name="T62" fmla="*/ 113 w 85"/>
                  <a:gd name="T63" fmla="*/ 32 h 45"/>
                  <a:gd name="T64" fmla="*/ 64 w 85"/>
                  <a:gd name="T65" fmla="*/ 81 h 45"/>
                  <a:gd name="T66" fmla="*/ 16 w 85"/>
                  <a:gd name="T67" fmla="*/ 131 h 45"/>
                  <a:gd name="T68" fmla="*/ 32 w 85"/>
                  <a:gd name="T69" fmla="*/ 164 h 45"/>
                  <a:gd name="T70" fmla="*/ 80 w 85"/>
                  <a:gd name="T71" fmla="*/ 164 h 45"/>
                  <a:gd name="T72" fmla="*/ 145 w 85"/>
                  <a:gd name="T73" fmla="*/ 216 h 45"/>
                  <a:gd name="T74" fmla="*/ 161 w 85"/>
                  <a:gd name="T75" fmla="*/ 265 h 45"/>
                  <a:gd name="T76" fmla="*/ 211 w 85"/>
                  <a:gd name="T77" fmla="*/ 283 h 45"/>
                  <a:gd name="T78" fmla="*/ 260 w 85"/>
                  <a:gd name="T79" fmla="*/ 299 h 45"/>
                  <a:gd name="T80" fmla="*/ 340 w 85"/>
                  <a:gd name="T81" fmla="*/ 332 h 45"/>
                  <a:gd name="T82" fmla="*/ 376 w 85"/>
                  <a:gd name="T83" fmla="*/ 404 h 45"/>
                  <a:gd name="T84" fmla="*/ 408 w 85"/>
                  <a:gd name="T85" fmla="*/ 437 h 45"/>
                  <a:gd name="T86" fmla="*/ 457 w 85"/>
                  <a:gd name="T87" fmla="*/ 437 h 45"/>
                  <a:gd name="T88" fmla="*/ 505 w 85"/>
                  <a:gd name="T89" fmla="*/ 453 h 45"/>
                  <a:gd name="T90" fmla="*/ 555 w 85"/>
                  <a:gd name="T91" fmla="*/ 487 h 45"/>
                  <a:gd name="T92" fmla="*/ 555 w 85"/>
                  <a:gd name="T93" fmla="*/ 536 h 45"/>
                  <a:gd name="T94" fmla="*/ 620 w 85"/>
                  <a:gd name="T95" fmla="*/ 536 h 45"/>
                  <a:gd name="T96" fmla="*/ 652 w 85"/>
                  <a:gd name="T97" fmla="*/ 536 h 45"/>
                  <a:gd name="T98" fmla="*/ 708 w 85"/>
                  <a:gd name="T99" fmla="*/ 552 h 45"/>
                  <a:gd name="T100" fmla="*/ 740 w 85"/>
                  <a:gd name="T101" fmla="*/ 621 h 45"/>
                  <a:gd name="T102" fmla="*/ 805 w 85"/>
                  <a:gd name="T103" fmla="*/ 637 h 45"/>
                  <a:gd name="T104" fmla="*/ 871 w 85"/>
                  <a:gd name="T105" fmla="*/ 637 h 45"/>
                  <a:gd name="T106" fmla="*/ 919 w 85"/>
                  <a:gd name="T107" fmla="*/ 605 h 45"/>
                  <a:gd name="T108" fmla="*/ 952 w 85"/>
                  <a:gd name="T109" fmla="*/ 605 h 45"/>
                  <a:gd name="T110" fmla="*/ 1000 w 85"/>
                  <a:gd name="T111" fmla="*/ 655 h 45"/>
                  <a:gd name="T112" fmla="*/ 1052 w 85"/>
                  <a:gd name="T113" fmla="*/ 688 h 45"/>
                  <a:gd name="T114" fmla="*/ 1100 w 85"/>
                  <a:gd name="T115" fmla="*/ 704 h 45"/>
                  <a:gd name="T116" fmla="*/ 1149 w 85"/>
                  <a:gd name="T117" fmla="*/ 688 h 45"/>
                  <a:gd name="T118" fmla="*/ 1215 w 85"/>
                  <a:gd name="T119" fmla="*/ 688 h 45"/>
                  <a:gd name="T120" fmla="*/ 1263 w 85"/>
                  <a:gd name="T121" fmla="*/ 720 h 45"/>
                  <a:gd name="T122" fmla="*/ 1312 w 85"/>
                  <a:gd name="T123" fmla="*/ 752 h 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5"/>
                  <a:gd name="T187" fmla="*/ 0 h 45"/>
                  <a:gd name="T188" fmla="*/ 85 w 85"/>
                  <a:gd name="T189" fmla="*/ 45 h 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5" h="45">
                    <a:moveTo>
                      <a:pt x="80" y="45"/>
                    </a:moveTo>
                    <a:cubicBezTo>
                      <a:pt x="82" y="45"/>
                      <a:pt x="83" y="44"/>
                      <a:pt x="84" y="43"/>
                    </a:cubicBezTo>
                    <a:cubicBezTo>
                      <a:pt x="85" y="42"/>
                      <a:pt x="84" y="41"/>
                      <a:pt x="83" y="39"/>
                    </a:cubicBezTo>
                    <a:cubicBezTo>
                      <a:pt x="83" y="38"/>
                      <a:pt x="82" y="38"/>
                      <a:pt x="82" y="37"/>
                    </a:cubicBezTo>
                    <a:cubicBezTo>
                      <a:pt x="81" y="36"/>
                      <a:pt x="81" y="35"/>
                      <a:pt x="81" y="34"/>
                    </a:cubicBezTo>
                    <a:cubicBezTo>
                      <a:pt x="80" y="32"/>
                      <a:pt x="81" y="31"/>
                      <a:pt x="81" y="29"/>
                    </a:cubicBezTo>
                    <a:cubicBezTo>
                      <a:pt x="80" y="28"/>
                      <a:pt x="80" y="28"/>
                      <a:pt x="80" y="28"/>
                    </a:cubicBezTo>
                    <a:cubicBezTo>
                      <a:pt x="79" y="29"/>
                      <a:pt x="79" y="30"/>
                      <a:pt x="78" y="30"/>
                    </a:cubicBezTo>
                    <a:cubicBezTo>
                      <a:pt x="76" y="30"/>
                      <a:pt x="76" y="28"/>
                      <a:pt x="75" y="27"/>
                    </a:cubicBezTo>
                    <a:cubicBezTo>
                      <a:pt x="74" y="26"/>
                      <a:pt x="73" y="26"/>
                      <a:pt x="71" y="26"/>
                    </a:cubicBezTo>
                    <a:cubicBezTo>
                      <a:pt x="70" y="25"/>
                      <a:pt x="70" y="24"/>
                      <a:pt x="68" y="24"/>
                    </a:cubicBezTo>
                    <a:cubicBezTo>
                      <a:pt x="67" y="23"/>
                      <a:pt x="67" y="24"/>
                      <a:pt x="66" y="24"/>
                    </a:cubicBezTo>
                    <a:cubicBezTo>
                      <a:pt x="64" y="24"/>
                      <a:pt x="63" y="26"/>
                      <a:pt x="61" y="26"/>
                    </a:cubicBezTo>
                    <a:cubicBezTo>
                      <a:pt x="60" y="25"/>
                      <a:pt x="59" y="25"/>
                      <a:pt x="57" y="24"/>
                    </a:cubicBezTo>
                    <a:cubicBezTo>
                      <a:pt x="56" y="23"/>
                      <a:pt x="57" y="21"/>
                      <a:pt x="56" y="21"/>
                    </a:cubicBezTo>
                    <a:cubicBezTo>
                      <a:pt x="54" y="20"/>
                      <a:pt x="53" y="20"/>
                      <a:pt x="52" y="20"/>
                    </a:cubicBezTo>
                    <a:cubicBezTo>
                      <a:pt x="51" y="20"/>
                      <a:pt x="50" y="19"/>
                      <a:pt x="49" y="19"/>
                    </a:cubicBezTo>
                    <a:cubicBezTo>
                      <a:pt x="48" y="19"/>
                      <a:pt x="47" y="19"/>
                      <a:pt x="46" y="18"/>
                    </a:cubicBezTo>
                    <a:cubicBezTo>
                      <a:pt x="44" y="17"/>
                      <a:pt x="43" y="16"/>
                      <a:pt x="42" y="15"/>
                    </a:cubicBezTo>
                    <a:cubicBezTo>
                      <a:pt x="41" y="14"/>
                      <a:pt x="40" y="14"/>
                      <a:pt x="39" y="13"/>
                    </a:cubicBezTo>
                    <a:cubicBezTo>
                      <a:pt x="38" y="13"/>
                      <a:pt x="38" y="13"/>
                      <a:pt x="37" y="12"/>
                    </a:cubicBezTo>
                    <a:cubicBezTo>
                      <a:pt x="36" y="12"/>
                      <a:pt x="35" y="11"/>
                      <a:pt x="34" y="10"/>
                    </a:cubicBezTo>
                    <a:cubicBezTo>
                      <a:pt x="33" y="10"/>
                      <a:pt x="32" y="10"/>
                      <a:pt x="31" y="9"/>
                    </a:cubicBezTo>
                    <a:cubicBezTo>
                      <a:pt x="30" y="9"/>
                      <a:pt x="30" y="8"/>
                      <a:pt x="29" y="7"/>
                    </a:cubicBezTo>
                    <a:cubicBezTo>
                      <a:pt x="28" y="7"/>
                      <a:pt x="27" y="6"/>
                      <a:pt x="26" y="6"/>
                    </a:cubicBezTo>
                    <a:cubicBezTo>
                      <a:pt x="25" y="6"/>
                      <a:pt x="24" y="6"/>
                      <a:pt x="23" y="6"/>
                    </a:cubicBezTo>
                    <a:cubicBezTo>
                      <a:pt x="22" y="6"/>
                      <a:pt x="22" y="6"/>
                      <a:pt x="21" y="6"/>
                    </a:cubicBezTo>
                    <a:cubicBezTo>
                      <a:pt x="19" y="6"/>
                      <a:pt x="18" y="5"/>
                      <a:pt x="16" y="5"/>
                    </a:cubicBezTo>
                    <a:cubicBezTo>
                      <a:pt x="14" y="4"/>
                      <a:pt x="13" y="2"/>
                      <a:pt x="12" y="1"/>
                    </a:cubicBezTo>
                    <a:cubicBezTo>
                      <a:pt x="10" y="0"/>
                      <a:pt x="9" y="1"/>
                      <a:pt x="8" y="0"/>
                    </a:cubicBezTo>
                    <a:cubicBezTo>
                      <a:pt x="7" y="0"/>
                      <a:pt x="7" y="0"/>
                      <a:pt x="7" y="0"/>
                    </a:cubicBezTo>
                    <a:cubicBezTo>
                      <a:pt x="7" y="1"/>
                      <a:pt x="7" y="1"/>
                      <a:pt x="7" y="2"/>
                    </a:cubicBezTo>
                    <a:cubicBezTo>
                      <a:pt x="6" y="3"/>
                      <a:pt x="5" y="4"/>
                      <a:pt x="4" y="5"/>
                    </a:cubicBezTo>
                    <a:cubicBezTo>
                      <a:pt x="3" y="6"/>
                      <a:pt x="0" y="7"/>
                      <a:pt x="1" y="8"/>
                    </a:cubicBezTo>
                    <a:cubicBezTo>
                      <a:pt x="1" y="9"/>
                      <a:pt x="1" y="10"/>
                      <a:pt x="2" y="10"/>
                    </a:cubicBezTo>
                    <a:cubicBezTo>
                      <a:pt x="3" y="11"/>
                      <a:pt x="4" y="10"/>
                      <a:pt x="5" y="10"/>
                    </a:cubicBezTo>
                    <a:cubicBezTo>
                      <a:pt x="7" y="11"/>
                      <a:pt x="8" y="12"/>
                      <a:pt x="9" y="13"/>
                    </a:cubicBezTo>
                    <a:cubicBezTo>
                      <a:pt x="9" y="14"/>
                      <a:pt x="9" y="15"/>
                      <a:pt x="10" y="16"/>
                    </a:cubicBezTo>
                    <a:cubicBezTo>
                      <a:pt x="11" y="16"/>
                      <a:pt x="12" y="16"/>
                      <a:pt x="13" y="17"/>
                    </a:cubicBezTo>
                    <a:cubicBezTo>
                      <a:pt x="14" y="17"/>
                      <a:pt x="15" y="17"/>
                      <a:pt x="16" y="18"/>
                    </a:cubicBezTo>
                    <a:cubicBezTo>
                      <a:pt x="18" y="18"/>
                      <a:pt x="19" y="19"/>
                      <a:pt x="21" y="20"/>
                    </a:cubicBezTo>
                    <a:cubicBezTo>
                      <a:pt x="22" y="21"/>
                      <a:pt x="22" y="23"/>
                      <a:pt x="23" y="24"/>
                    </a:cubicBezTo>
                    <a:cubicBezTo>
                      <a:pt x="24" y="25"/>
                      <a:pt x="24" y="25"/>
                      <a:pt x="25" y="26"/>
                    </a:cubicBezTo>
                    <a:cubicBezTo>
                      <a:pt x="26" y="26"/>
                      <a:pt x="27" y="25"/>
                      <a:pt x="28" y="26"/>
                    </a:cubicBezTo>
                    <a:cubicBezTo>
                      <a:pt x="29" y="26"/>
                      <a:pt x="30" y="27"/>
                      <a:pt x="31" y="27"/>
                    </a:cubicBezTo>
                    <a:cubicBezTo>
                      <a:pt x="32" y="28"/>
                      <a:pt x="33" y="28"/>
                      <a:pt x="34" y="29"/>
                    </a:cubicBezTo>
                    <a:cubicBezTo>
                      <a:pt x="35" y="30"/>
                      <a:pt x="34" y="31"/>
                      <a:pt x="34" y="32"/>
                    </a:cubicBezTo>
                    <a:cubicBezTo>
                      <a:pt x="35" y="33"/>
                      <a:pt x="36" y="32"/>
                      <a:pt x="38" y="32"/>
                    </a:cubicBezTo>
                    <a:cubicBezTo>
                      <a:pt x="39" y="32"/>
                      <a:pt x="39" y="32"/>
                      <a:pt x="40" y="32"/>
                    </a:cubicBezTo>
                    <a:cubicBezTo>
                      <a:pt x="41" y="32"/>
                      <a:pt x="42" y="32"/>
                      <a:pt x="43" y="33"/>
                    </a:cubicBezTo>
                    <a:cubicBezTo>
                      <a:pt x="44" y="34"/>
                      <a:pt x="44" y="36"/>
                      <a:pt x="45" y="37"/>
                    </a:cubicBezTo>
                    <a:cubicBezTo>
                      <a:pt x="47" y="38"/>
                      <a:pt x="48" y="38"/>
                      <a:pt x="49" y="38"/>
                    </a:cubicBezTo>
                    <a:cubicBezTo>
                      <a:pt x="51" y="38"/>
                      <a:pt x="52" y="38"/>
                      <a:pt x="53" y="38"/>
                    </a:cubicBezTo>
                    <a:cubicBezTo>
                      <a:pt x="54" y="37"/>
                      <a:pt x="55" y="36"/>
                      <a:pt x="56" y="36"/>
                    </a:cubicBezTo>
                    <a:cubicBezTo>
                      <a:pt x="57" y="36"/>
                      <a:pt x="58" y="36"/>
                      <a:pt x="58" y="36"/>
                    </a:cubicBezTo>
                    <a:cubicBezTo>
                      <a:pt x="60" y="37"/>
                      <a:pt x="60" y="38"/>
                      <a:pt x="61" y="39"/>
                    </a:cubicBezTo>
                    <a:cubicBezTo>
                      <a:pt x="62" y="40"/>
                      <a:pt x="62" y="41"/>
                      <a:pt x="64" y="41"/>
                    </a:cubicBezTo>
                    <a:cubicBezTo>
                      <a:pt x="65" y="42"/>
                      <a:pt x="66" y="42"/>
                      <a:pt x="67" y="42"/>
                    </a:cubicBezTo>
                    <a:cubicBezTo>
                      <a:pt x="68" y="42"/>
                      <a:pt x="69" y="41"/>
                      <a:pt x="70" y="41"/>
                    </a:cubicBezTo>
                    <a:cubicBezTo>
                      <a:pt x="71" y="41"/>
                      <a:pt x="72" y="41"/>
                      <a:pt x="74" y="41"/>
                    </a:cubicBezTo>
                    <a:cubicBezTo>
                      <a:pt x="75" y="42"/>
                      <a:pt x="76" y="42"/>
                      <a:pt x="77" y="43"/>
                    </a:cubicBezTo>
                    <a:cubicBezTo>
                      <a:pt x="78" y="44"/>
                      <a:pt x="79" y="45"/>
                      <a:pt x="8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82" name="Freeform 814"/>
              <p:cNvSpPr>
                <a:spLocks/>
              </p:cNvSpPr>
              <p:nvPr/>
            </p:nvSpPr>
            <p:spPr bwMode="auto">
              <a:xfrm>
                <a:off x="4513" y="2079"/>
                <a:ext cx="121" cy="146"/>
              </a:xfrm>
              <a:custGeom>
                <a:avLst/>
                <a:gdLst>
                  <a:gd name="T0" fmla="*/ 32 w 60"/>
                  <a:gd name="T1" fmla="*/ 176 h 73"/>
                  <a:gd name="T2" fmla="*/ 0 w 60"/>
                  <a:gd name="T3" fmla="*/ 272 h 73"/>
                  <a:gd name="T4" fmla="*/ 48 w 60"/>
                  <a:gd name="T5" fmla="*/ 352 h 73"/>
                  <a:gd name="T6" fmla="*/ 65 w 60"/>
                  <a:gd name="T7" fmla="*/ 432 h 73"/>
                  <a:gd name="T8" fmla="*/ 131 w 60"/>
                  <a:gd name="T9" fmla="*/ 528 h 73"/>
                  <a:gd name="T10" fmla="*/ 131 w 60"/>
                  <a:gd name="T11" fmla="*/ 608 h 73"/>
                  <a:gd name="T12" fmla="*/ 147 w 60"/>
                  <a:gd name="T13" fmla="*/ 656 h 73"/>
                  <a:gd name="T14" fmla="*/ 228 w 60"/>
                  <a:gd name="T15" fmla="*/ 592 h 73"/>
                  <a:gd name="T16" fmla="*/ 313 w 60"/>
                  <a:gd name="T17" fmla="*/ 608 h 73"/>
                  <a:gd name="T18" fmla="*/ 361 w 60"/>
                  <a:gd name="T19" fmla="*/ 592 h 73"/>
                  <a:gd name="T20" fmla="*/ 476 w 60"/>
                  <a:gd name="T21" fmla="*/ 576 h 73"/>
                  <a:gd name="T22" fmla="*/ 532 w 60"/>
                  <a:gd name="T23" fmla="*/ 640 h 73"/>
                  <a:gd name="T24" fmla="*/ 631 w 60"/>
                  <a:gd name="T25" fmla="*/ 720 h 73"/>
                  <a:gd name="T26" fmla="*/ 663 w 60"/>
                  <a:gd name="T27" fmla="*/ 848 h 73"/>
                  <a:gd name="T28" fmla="*/ 728 w 60"/>
                  <a:gd name="T29" fmla="*/ 912 h 73"/>
                  <a:gd name="T30" fmla="*/ 764 w 60"/>
                  <a:gd name="T31" fmla="*/ 1008 h 73"/>
                  <a:gd name="T32" fmla="*/ 728 w 60"/>
                  <a:gd name="T33" fmla="*/ 1104 h 73"/>
                  <a:gd name="T34" fmla="*/ 728 w 60"/>
                  <a:gd name="T35" fmla="*/ 1136 h 73"/>
                  <a:gd name="T36" fmla="*/ 813 w 60"/>
                  <a:gd name="T37" fmla="*/ 1152 h 73"/>
                  <a:gd name="T38" fmla="*/ 863 w 60"/>
                  <a:gd name="T39" fmla="*/ 1072 h 73"/>
                  <a:gd name="T40" fmla="*/ 976 w 60"/>
                  <a:gd name="T41" fmla="*/ 1088 h 73"/>
                  <a:gd name="T42" fmla="*/ 992 w 60"/>
                  <a:gd name="T43" fmla="*/ 1024 h 73"/>
                  <a:gd name="T44" fmla="*/ 960 w 60"/>
                  <a:gd name="T45" fmla="*/ 928 h 73"/>
                  <a:gd name="T46" fmla="*/ 928 w 60"/>
                  <a:gd name="T47" fmla="*/ 832 h 73"/>
                  <a:gd name="T48" fmla="*/ 845 w 60"/>
                  <a:gd name="T49" fmla="*/ 768 h 73"/>
                  <a:gd name="T50" fmla="*/ 780 w 60"/>
                  <a:gd name="T51" fmla="*/ 688 h 73"/>
                  <a:gd name="T52" fmla="*/ 712 w 60"/>
                  <a:gd name="T53" fmla="*/ 640 h 73"/>
                  <a:gd name="T54" fmla="*/ 663 w 60"/>
                  <a:gd name="T55" fmla="*/ 560 h 73"/>
                  <a:gd name="T56" fmla="*/ 597 w 60"/>
                  <a:gd name="T57" fmla="*/ 400 h 73"/>
                  <a:gd name="T58" fmla="*/ 532 w 60"/>
                  <a:gd name="T59" fmla="*/ 272 h 73"/>
                  <a:gd name="T60" fmla="*/ 532 w 60"/>
                  <a:gd name="T61" fmla="*/ 208 h 73"/>
                  <a:gd name="T62" fmla="*/ 428 w 60"/>
                  <a:gd name="T63" fmla="*/ 224 h 73"/>
                  <a:gd name="T64" fmla="*/ 296 w 60"/>
                  <a:gd name="T65" fmla="*/ 160 h 73"/>
                  <a:gd name="T66" fmla="*/ 264 w 60"/>
                  <a:gd name="T67" fmla="*/ 80 h 73"/>
                  <a:gd name="T68" fmla="*/ 179 w 60"/>
                  <a:gd name="T69" fmla="*/ 0 h 73"/>
                  <a:gd name="T70" fmla="*/ 131 w 60"/>
                  <a:gd name="T71" fmla="*/ 16 h 73"/>
                  <a:gd name="T72" fmla="*/ 147 w 60"/>
                  <a:gd name="T73" fmla="*/ 128 h 73"/>
                  <a:gd name="T74" fmla="*/ 97 w 60"/>
                  <a:gd name="T75" fmla="*/ 176 h 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0"/>
                  <a:gd name="T115" fmla="*/ 0 h 73"/>
                  <a:gd name="T116" fmla="*/ 60 w 60"/>
                  <a:gd name="T117" fmla="*/ 73 h 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0" h="73">
                    <a:moveTo>
                      <a:pt x="6" y="11"/>
                    </a:moveTo>
                    <a:cubicBezTo>
                      <a:pt x="4" y="11"/>
                      <a:pt x="4" y="11"/>
                      <a:pt x="2" y="11"/>
                    </a:cubicBezTo>
                    <a:cubicBezTo>
                      <a:pt x="1" y="12"/>
                      <a:pt x="1" y="12"/>
                      <a:pt x="1" y="12"/>
                    </a:cubicBezTo>
                    <a:cubicBezTo>
                      <a:pt x="1" y="14"/>
                      <a:pt x="0" y="15"/>
                      <a:pt x="0" y="17"/>
                    </a:cubicBezTo>
                    <a:cubicBezTo>
                      <a:pt x="0" y="18"/>
                      <a:pt x="0" y="19"/>
                      <a:pt x="1" y="20"/>
                    </a:cubicBezTo>
                    <a:cubicBezTo>
                      <a:pt x="1" y="21"/>
                      <a:pt x="2" y="21"/>
                      <a:pt x="3" y="22"/>
                    </a:cubicBezTo>
                    <a:cubicBezTo>
                      <a:pt x="4" y="23"/>
                      <a:pt x="3" y="24"/>
                      <a:pt x="3" y="26"/>
                    </a:cubicBezTo>
                    <a:cubicBezTo>
                      <a:pt x="4" y="26"/>
                      <a:pt x="4" y="27"/>
                      <a:pt x="4" y="27"/>
                    </a:cubicBezTo>
                    <a:cubicBezTo>
                      <a:pt x="5" y="29"/>
                      <a:pt x="5" y="29"/>
                      <a:pt x="6" y="30"/>
                    </a:cubicBezTo>
                    <a:cubicBezTo>
                      <a:pt x="6" y="32"/>
                      <a:pt x="8" y="31"/>
                      <a:pt x="8" y="33"/>
                    </a:cubicBezTo>
                    <a:cubicBezTo>
                      <a:pt x="9" y="33"/>
                      <a:pt x="8" y="34"/>
                      <a:pt x="8" y="35"/>
                    </a:cubicBezTo>
                    <a:cubicBezTo>
                      <a:pt x="8" y="36"/>
                      <a:pt x="8" y="36"/>
                      <a:pt x="8" y="38"/>
                    </a:cubicBezTo>
                    <a:cubicBezTo>
                      <a:pt x="8" y="39"/>
                      <a:pt x="7" y="39"/>
                      <a:pt x="7" y="40"/>
                    </a:cubicBezTo>
                    <a:cubicBezTo>
                      <a:pt x="8" y="41"/>
                      <a:pt x="8" y="41"/>
                      <a:pt x="9" y="41"/>
                    </a:cubicBezTo>
                    <a:cubicBezTo>
                      <a:pt x="10" y="41"/>
                      <a:pt x="10" y="39"/>
                      <a:pt x="11" y="38"/>
                    </a:cubicBezTo>
                    <a:cubicBezTo>
                      <a:pt x="12" y="38"/>
                      <a:pt x="13" y="37"/>
                      <a:pt x="14" y="37"/>
                    </a:cubicBezTo>
                    <a:cubicBezTo>
                      <a:pt x="15" y="37"/>
                      <a:pt x="15" y="38"/>
                      <a:pt x="16" y="38"/>
                    </a:cubicBezTo>
                    <a:cubicBezTo>
                      <a:pt x="17" y="38"/>
                      <a:pt x="18" y="38"/>
                      <a:pt x="19" y="38"/>
                    </a:cubicBezTo>
                    <a:cubicBezTo>
                      <a:pt x="20" y="38"/>
                      <a:pt x="21" y="40"/>
                      <a:pt x="22" y="40"/>
                    </a:cubicBezTo>
                    <a:cubicBezTo>
                      <a:pt x="23" y="39"/>
                      <a:pt x="22" y="38"/>
                      <a:pt x="22" y="37"/>
                    </a:cubicBezTo>
                    <a:cubicBezTo>
                      <a:pt x="23" y="36"/>
                      <a:pt x="24" y="36"/>
                      <a:pt x="25" y="36"/>
                    </a:cubicBezTo>
                    <a:cubicBezTo>
                      <a:pt x="27" y="36"/>
                      <a:pt x="27" y="36"/>
                      <a:pt x="29" y="36"/>
                    </a:cubicBezTo>
                    <a:cubicBezTo>
                      <a:pt x="30" y="36"/>
                      <a:pt x="30" y="36"/>
                      <a:pt x="31" y="37"/>
                    </a:cubicBezTo>
                    <a:cubicBezTo>
                      <a:pt x="32" y="37"/>
                      <a:pt x="32" y="39"/>
                      <a:pt x="32" y="40"/>
                    </a:cubicBezTo>
                    <a:cubicBezTo>
                      <a:pt x="33" y="41"/>
                      <a:pt x="34" y="41"/>
                      <a:pt x="35" y="42"/>
                    </a:cubicBezTo>
                    <a:cubicBezTo>
                      <a:pt x="36" y="43"/>
                      <a:pt x="37" y="44"/>
                      <a:pt x="38" y="45"/>
                    </a:cubicBezTo>
                    <a:cubicBezTo>
                      <a:pt x="38" y="46"/>
                      <a:pt x="37" y="47"/>
                      <a:pt x="38" y="49"/>
                    </a:cubicBezTo>
                    <a:cubicBezTo>
                      <a:pt x="38" y="50"/>
                      <a:pt x="38" y="52"/>
                      <a:pt x="40" y="53"/>
                    </a:cubicBezTo>
                    <a:cubicBezTo>
                      <a:pt x="40" y="54"/>
                      <a:pt x="41" y="54"/>
                      <a:pt x="42" y="55"/>
                    </a:cubicBezTo>
                    <a:cubicBezTo>
                      <a:pt x="43" y="56"/>
                      <a:pt x="44" y="56"/>
                      <a:pt x="44" y="57"/>
                    </a:cubicBezTo>
                    <a:cubicBezTo>
                      <a:pt x="45" y="58"/>
                      <a:pt x="44" y="59"/>
                      <a:pt x="45" y="61"/>
                    </a:cubicBezTo>
                    <a:cubicBezTo>
                      <a:pt x="45" y="62"/>
                      <a:pt x="46" y="62"/>
                      <a:pt x="46" y="63"/>
                    </a:cubicBezTo>
                    <a:cubicBezTo>
                      <a:pt x="46" y="64"/>
                      <a:pt x="46" y="65"/>
                      <a:pt x="46" y="66"/>
                    </a:cubicBezTo>
                    <a:cubicBezTo>
                      <a:pt x="45" y="68"/>
                      <a:pt x="45" y="68"/>
                      <a:pt x="44" y="69"/>
                    </a:cubicBezTo>
                    <a:cubicBezTo>
                      <a:pt x="43" y="69"/>
                      <a:pt x="43" y="69"/>
                      <a:pt x="43" y="69"/>
                    </a:cubicBezTo>
                    <a:cubicBezTo>
                      <a:pt x="44" y="70"/>
                      <a:pt x="44" y="71"/>
                      <a:pt x="44" y="71"/>
                    </a:cubicBezTo>
                    <a:cubicBezTo>
                      <a:pt x="45" y="72"/>
                      <a:pt x="46" y="71"/>
                      <a:pt x="47" y="71"/>
                    </a:cubicBezTo>
                    <a:cubicBezTo>
                      <a:pt x="48" y="71"/>
                      <a:pt x="48" y="73"/>
                      <a:pt x="49" y="72"/>
                    </a:cubicBezTo>
                    <a:cubicBezTo>
                      <a:pt x="50" y="72"/>
                      <a:pt x="50" y="71"/>
                      <a:pt x="51" y="70"/>
                    </a:cubicBezTo>
                    <a:cubicBezTo>
                      <a:pt x="51" y="69"/>
                      <a:pt x="51" y="68"/>
                      <a:pt x="52" y="67"/>
                    </a:cubicBezTo>
                    <a:cubicBezTo>
                      <a:pt x="53" y="67"/>
                      <a:pt x="54" y="68"/>
                      <a:pt x="55" y="68"/>
                    </a:cubicBezTo>
                    <a:cubicBezTo>
                      <a:pt x="57" y="69"/>
                      <a:pt x="58" y="68"/>
                      <a:pt x="59" y="68"/>
                    </a:cubicBezTo>
                    <a:cubicBezTo>
                      <a:pt x="59" y="68"/>
                      <a:pt x="59" y="67"/>
                      <a:pt x="60" y="67"/>
                    </a:cubicBezTo>
                    <a:cubicBezTo>
                      <a:pt x="60" y="66"/>
                      <a:pt x="60" y="65"/>
                      <a:pt x="60" y="64"/>
                    </a:cubicBezTo>
                    <a:cubicBezTo>
                      <a:pt x="60" y="62"/>
                      <a:pt x="60" y="61"/>
                      <a:pt x="60" y="60"/>
                    </a:cubicBezTo>
                    <a:cubicBezTo>
                      <a:pt x="60" y="59"/>
                      <a:pt x="59" y="59"/>
                      <a:pt x="58" y="58"/>
                    </a:cubicBezTo>
                    <a:cubicBezTo>
                      <a:pt x="58" y="57"/>
                      <a:pt x="59" y="56"/>
                      <a:pt x="58" y="54"/>
                    </a:cubicBezTo>
                    <a:cubicBezTo>
                      <a:pt x="58" y="53"/>
                      <a:pt x="57" y="53"/>
                      <a:pt x="56" y="52"/>
                    </a:cubicBezTo>
                    <a:cubicBezTo>
                      <a:pt x="55" y="52"/>
                      <a:pt x="55" y="52"/>
                      <a:pt x="54" y="51"/>
                    </a:cubicBezTo>
                    <a:cubicBezTo>
                      <a:pt x="53" y="50"/>
                      <a:pt x="52" y="49"/>
                      <a:pt x="51" y="48"/>
                    </a:cubicBezTo>
                    <a:cubicBezTo>
                      <a:pt x="51" y="47"/>
                      <a:pt x="50" y="47"/>
                      <a:pt x="49" y="46"/>
                    </a:cubicBezTo>
                    <a:cubicBezTo>
                      <a:pt x="48" y="45"/>
                      <a:pt x="48" y="44"/>
                      <a:pt x="47" y="43"/>
                    </a:cubicBezTo>
                    <a:cubicBezTo>
                      <a:pt x="47" y="43"/>
                      <a:pt x="46" y="43"/>
                      <a:pt x="45" y="42"/>
                    </a:cubicBezTo>
                    <a:cubicBezTo>
                      <a:pt x="44" y="41"/>
                      <a:pt x="44" y="41"/>
                      <a:pt x="43" y="40"/>
                    </a:cubicBezTo>
                    <a:cubicBezTo>
                      <a:pt x="43" y="38"/>
                      <a:pt x="43" y="38"/>
                      <a:pt x="43" y="37"/>
                    </a:cubicBezTo>
                    <a:cubicBezTo>
                      <a:pt x="42" y="36"/>
                      <a:pt x="41" y="36"/>
                      <a:pt x="40" y="35"/>
                    </a:cubicBezTo>
                    <a:cubicBezTo>
                      <a:pt x="38" y="34"/>
                      <a:pt x="38" y="32"/>
                      <a:pt x="38" y="30"/>
                    </a:cubicBezTo>
                    <a:cubicBezTo>
                      <a:pt x="37" y="28"/>
                      <a:pt x="37" y="27"/>
                      <a:pt x="36" y="25"/>
                    </a:cubicBezTo>
                    <a:cubicBezTo>
                      <a:pt x="36" y="23"/>
                      <a:pt x="37" y="22"/>
                      <a:pt x="36" y="20"/>
                    </a:cubicBezTo>
                    <a:cubicBezTo>
                      <a:pt x="35" y="19"/>
                      <a:pt x="32" y="19"/>
                      <a:pt x="32" y="17"/>
                    </a:cubicBezTo>
                    <a:cubicBezTo>
                      <a:pt x="32" y="16"/>
                      <a:pt x="32" y="16"/>
                      <a:pt x="32" y="15"/>
                    </a:cubicBezTo>
                    <a:cubicBezTo>
                      <a:pt x="32" y="14"/>
                      <a:pt x="32" y="14"/>
                      <a:pt x="32" y="13"/>
                    </a:cubicBezTo>
                    <a:cubicBezTo>
                      <a:pt x="31" y="12"/>
                      <a:pt x="29" y="12"/>
                      <a:pt x="28" y="12"/>
                    </a:cubicBezTo>
                    <a:cubicBezTo>
                      <a:pt x="27" y="13"/>
                      <a:pt x="27" y="14"/>
                      <a:pt x="26" y="14"/>
                    </a:cubicBezTo>
                    <a:cubicBezTo>
                      <a:pt x="25" y="14"/>
                      <a:pt x="23" y="13"/>
                      <a:pt x="22" y="12"/>
                    </a:cubicBezTo>
                    <a:cubicBezTo>
                      <a:pt x="20" y="12"/>
                      <a:pt x="19" y="11"/>
                      <a:pt x="18" y="10"/>
                    </a:cubicBezTo>
                    <a:cubicBezTo>
                      <a:pt x="18" y="9"/>
                      <a:pt x="19" y="8"/>
                      <a:pt x="18" y="7"/>
                    </a:cubicBezTo>
                    <a:cubicBezTo>
                      <a:pt x="18" y="6"/>
                      <a:pt x="17" y="6"/>
                      <a:pt x="16" y="5"/>
                    </a:cubicBezTo>
                    <a:cubicBezTo>
                      <a:pt x="15" y="4"/>
                      <a:pt x="15" y="3"/>
                      <a:pt x="14" y="2"/>
                    </a:cubicBezTo>
                    <a:cubicBezTo>
                      <a:pt x="13" y="1"/>
                      <a:pt x="12" y="1"/>
                      <a:pt x="11" y="0"/>
                    </a:cubicBezTo>
                    <a:cubicBezTo>
                      <a:pt x="10" y="0"/>
                      <a:pt x="10" y="0"/>
                      <a:pt x="10" y="0"/>
                    </a:cubicBezTo>
                    <a:cubicBezTo>
                      <a:pt x="10" y="0"/>
                      <a:pt x="9" y="0"/>
                      <a:pt x="8" y="1"/>
                    </a:cubicBezTo>
                    <a:cubicBezTo>
                      <a:pt x="7" y="2"/>
                      <a:pt x="8" y="3"/>
                      <a:pt x="8" y="5"/>
                    </a:cubicBezTo>
                    <a:cubicBezTo>
                      <a:pt x="8" y="6"/>
                      <a:pt x="9" y="7"/>
                      <a:pt x="9" y="8"/>
                    </a:cubicBezTo>
                    <a:cubicBezTo>
                      <a:pt x="9" y="9"/>
                      <a:pt x="9" y="10"/>
                      <a:pt x="9" y="10"/>
                    </a:cubicBezTo>
                    <a:cubicBezTo>
                      <a:pt x="8" y="12"/>
                      <a:pt x="7" y="11"/>
                      <a:pt x="6"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83" name="Freeform 815"/>
              <p:cNvSpPr>
                <a:spLocks/>
              </p:cNvSpPr>
              <p:nvPr/>
            </p:nvSpPr>
            <p:spPr bwMode="auto">
              <a:xfrm>
                <a:off x="1320" y="1259"/>
                <a:ext cx="980" cy="485"/>
              </a:xfrm>
              <a:custGeom>
                <a:avLst/>
                <a:gdLst>
                  <a:gd name="T0" fmla="*/ 4321 w 489"/>
                  <a:gd name="T1" fmla="*/ 2924 h 242"/>
                  <a:gd name="T2" fmla="*/ 4467 w 489"/>
                  <a:gd name="T3" fmla="*/ 3213 h 242"/>
                  <a:gd name="T4" fmla="*/ 4852 w 489"/>
                  <a:gd name="T5" fmla="*/ 3373 h 242"/>
                  <a:gd name="T6" fmla="*/ 4643 w 489"/>
                  <a:gd name="T7" fmla="*/ 3519 h 242"/>
                  <a:gd name="T8" fmla="*/ 4305 w 489"/>
                  <a:gd name="T9" fmla="*/ 3840 h 242"/>
                  <a:gd name="T10" fmla="*/ 4676 w 489"/>
                  <a:gd name="T11" fmla="*/ 3760 h 242"/>
                  <a:gd name="T12" fmla="*/ 5064 w 489"/>
                  <a:gd name="T13" fmla="*/ 3567 h 242"/>
                  <a:gd name="T14" fmla="*/ 5611 w 489"/>
                  <a:gd name="T15" fmla="*/ 3455 h 242"/>
                  <a:gd name="T16" fmla="*/ 6149 w 489"/>
                  <a:gd name="T17" fmla="*/ 3116 h 242"/>
                  <a:gd name="T18" fmla="*/ 6325 w 489"/>
                  <a:gd name="T19" fmla="*/ 3407 h 242"/>
                  <a:gd name="T20" fmla="*/ 6471 w 489"/>
                  <a:gd name="T21" fmla="*/ 3439 h 242"/>
                  <a:gd name="T22" fmla="*/ 6551 w 489"/>
                  <a:gd name="T23" fmla="*/ 3535 h 242"/>
                  <a:gd name="T24" fmla="*/ 6760 w 489"/>
                  <a:gd name="T25" fmla="*/ 3325 h 242"/>
                  <a:gd name="T26" fmla="*/ 6519 w 489"/>
                  <a:gd name="T27" fmla="*/ 3036 h 242"/>
                  <a:gd name="T28" fmla="*/ 6455 w 489"/>
                  <a:gd name="T29" fmla="*/ 2872 h 242"/>
                  <a:gd name="T30" fmla="*/ 6309 w 489"/>
                  <a:gd name="T31" fmla="*/ 2888 h 242"/>
                  <a:gd name="T32" fmla="*/ 7068 w 489"/>
                  <a:gd name="T33" fmla="*/ 2728 h 242"/>
                  <a:gd name="T34" fmla="*/ 7840 w 489"/>
                  <a:gd name="T35" fmla="*/ 2439 h 242"/>
                  <a:gd name="T36" fmla="*/ 7696 w 489"/>
                  <a:gd name="T37" fmla="*/ 2068 h 242"/>
                  <a:gd name="T38" fmla="*/ 7471 w 489"/>
                  <a:gd name="T39" fmla="*/ 1820 h 242"/>
                  <a:gd name="T40" fmla="*/ 7229 w 489"/>
                  <a:gd name="T41" fmla="*/ 1449 h 242"/>
                  <a:gd name="T42" fmla="*/ 6824 w 489"/>
                  <a:gd name="T43" fmla="*/ 1433 h 242"/>
                  <a:gd name="T44" fmla="*/ 6616 w 489"/>
                  <a:gd name="T45" fmla="*/ 1112 h 242"/>
                  <a:gd name="T46" fmla="*/ 6052 w 489"/>
                  <a:gd name="T47" fmla="*/ 1467 h 242"/>
                  <a:gd name="T48" fmla="*/ 5900 w 489"/>
                  <a:gd name="T49" fmla="*/ 1916 h 242"/>
                  <a:gd name="T50" fmla="*/ 5467 w 489"/>
                  <a:gd name="T51" fmla="*/ 2277 h 242"/>
                  <a:gd name="T52" fmla="*/ 5128 w 489"/>
                  <a:gd name="T53" fmla="*/ 2439 h 242"/>
                  <a:gd name="T54" fmla="*/ 5000 w 489"/>
                  <a:gd name="T55" fmla="*/ 2036 h 242"/>
                  <a:gd name="T56" fmla="*/ 4515 w 489"/>
                  <a:gd name="T57" fmla="*/ 1772 h 242"/>
                  <a:gd name="T58" fmla="*/ 4353 w 489"/>
                  <a:gd name="T59" fmla="*/ 1467 h 242"/>
                  <a:gd name="T60" fmla="*/ 4740 w 489"/>
                  <a:gd name="T61" fmla="*/ 1144 h 242"/>
                  <a:gd name="T62" fmla="*/ 4968 w 489"/>
                  <a:gd name="T63" fmla="*/ 964 h 242"/>
                  <a:gd name="T64" fmla="*/ 5321 w 489"/>
                  <a:gd name="T65" fmla="*/ 900 h 242"/>
                  <a:gd name="T66" fmla="*/ 5740 w 489"/>
                  <a:gd name="T67" fmla="*/ 611 h 242"/>
                  <a:gd name="T68" fmla="*/ 6068 w 489"/>
                  <a:gd name="T69" fmla="*/ 627 h 242"/>
                  <a:gd name="T70" fmla="*/ 6341 w 489"/>
                  <a:gd name="T71" fmla="*/ 385 h 242"/>
                  <a:gd name="T72" fmla="*/ 6084 w 489"/>
                  <a:gd name="T73" fmla="*/ 289 h 242"/>
                  <a:gd name="T74" fmla="*/ 5660 w 489"/>
                  <a:gd name="T75" fmla="*/ 481 h 242"/>
                  <a:gd name="T76" fmla="*/ 5563 w 489"/>
                  <a:gd name="T77" fmla="*/ 337 h 242"/>
                  <a:gd name="T78" fmla="*/ 5579 w 489"/>
                  <a:gd name="T79" fmla="*/ 48 h 242"/>
                  <a:gd name="T80" fmla="*/ 5161 w 489"/>
                  <a:gd name="T81" fmla="*/ 176 h 242"/>
                  <a:gd name="T82" fmla="*/ 5193 w 489"/>
                  <a:gd name="T83" fmla="*/ 385 h 242"/>
                  <a:gd name="T84" fmla="*/ 4916 w 489"/>
                  <a:gd name="T85" fmla="*/ 499 h 242"/>
                  <a:gd name="T86" fmla="*/ 4627 w 489"/>
                  <a:gd name="T87" fmla="*/ 481 h 242"/>
                  <a:gd name="T88" fmla="*/ 4193 w 489"/>
                  <a:gd name="T89" fmla="*/ 353 h 242"/>
                  <a:gd name="T90" fmla="*/ 3904 w 489"/>
                  <a:gd name="T91" fmla="*/ 481 h 242"/>
                  <a:gd name="T92" fmla="*/ 3405 w 489"/>
                  <a:gd name="T93" fmla="*/ 481 h 242"/>
                  <a:gd name="T94" fmla="*/ 3357 w 489"/>
                  <a:gd name="T95" fmla="*/ 321 h 242"/>
                  <a:gd name="T96" fmla="*/ 2631 w 489"/>
                  <a:gd name="T97" fmla="*/ 240 h 242"/>
                  <a:gd name="T98" fmla="*/ 2245 w 489"/>
                  <a:gd name="T99" fmla="*/ 240 h 242"/>
                  <a:gd name="T100" fmla="*/ 1868 w 489"/>
                  <a:gd name="T101" fmla="*/ 273 h 242"/>
                  <a:gd name="T102" fmla="*/ 1772 w 489"/>
                  <a:gd name="T103" fmla="*/ 257 h 242"/>
                  <a:gd name="T104" fmla="*/ 1192 w 489"/>
                  <a:gd name="T105" fmla="*/ 257 h 242"/>
                  <a:gd name="T106" fmla="*/ 32 w 489"/>
                  <a:gd name="T107" fmla="*/ 1305 h 242"/>
                  <a:gd name="T108" fmla="*/ 337 w 489"/>
                  <a:gd name="T109" fmla="*/ 1531 h 242"/>
                  <a:gd name="T110" fmla="*/ 240 w 489"/>
                  <a:gd name="T111" fmla="*/ 2116 h 242"/>
                  <a:gd name="T112" fmla="*/ 192 w 489"/>
                  <a:gd name="T113" fmla="*/ 2341 h 242"/>
                  <a:gd name="T114" fmla="*/ 273 w 489"/>
                  <a:gd name="T115" fmla="*/ 2696 h 242"/>
                  <a:gd name="T116" fmla="*/ 3455 w 489"/>
                  <a:gd name="T117" fmla="*/ 2856 h 242"/>
                  <a:gd name="T118" fmla="*/ 3744 w 489"/>
                  <a:gd name="T119" fmla="*/ 3020 h 2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9"/>
                  <a:gd name="T181" fmla="*/ 0 h 242"/>
                  <a:gd name="T182" fmla="*/ 489 w 489"/>
                  <a:gd name="T183" fmla="*/ 242 h 2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9" h="242">
                    <a:moveTo>
                      <a:pt x="251" y="184"/>
                    </a:moveTo>
                    <a:cubicBezTo>
                      <a:pt x="252" y="184"/>
                      <a:pt x="252" y="184"/>
                      <a:pt x="253" y="183"/>
                    </a:cubicBezTo>
                    <a:cubicBezTo>
                      <a:pt x="254" y="183"/>
                      <a:pt x="254" y="185"/>
                      <a:pt x="255" y="184"/>
                    </a:cubicBezTo>
                    <a:cubicBezTo>
                      <a:pt x="256" y="184"/>
                      <a:pt x="256" y="182"/>
                      <a:pt x="257" y="182"/>
                    </a:cubicBezTo>
                    <a:cubicBezTo>
                      <a:pt x="258" y="182"/>
                      <a:pt x="258" y="183"/>
                      <a:pt x="259" y="182"/>
                    </a:cubicBezTo>
                    <a:cubicBezTo>
                      <a:pt x="259" y="182"/>
                      <a:pt x="259" y="182"/>
                      <a:pt x="259" y="181"/>
                    </a:cubicBezTo>
                    <a:cubicBezTo>
                      <a:pt x="259" y="181"/>
                      <a:pt x="259" y="181"/>
                      <a:pt x="260" y="181"/>
                    </a:cubicBezTo>
                    <a:cubicBezTo>
                      <a:pt x="260" y="180"/>
                      <a:pt x="261" y="179"/>
                      <a:pt x="262" y="179"/>
                    </a:cubicBezTo>
                    <a:cubicBezTo>
                      <a:pt x="263" y="180"/>
                      <a:pt x="263" y="180"/>
                      <a:pt x="264" y="181"/>
                    </a:cubicBezTo>
                    <a:cubicBezTo>
                      <a:pt x="264" y="181"/>
                      <a:pt x="265" y="181"/>
                      <a:pt x="265" y="181"/>
                    </a:cubicBezTo>
                    <a:cubicBezTo>
                      <a:pt x="265" y="181"/>
                      <a:pt x="266" y="181"/>
                      <a:pt x="266" y="181"/>
                    </a:cubicBezTo>
                    <a:cubicBezTo>
                      <a:pt x="267" y="182"/>
                      <a:pt x="267" y="181"/>
                      <a:pt x="268" y="181"/>
                    </a:cubicBezTo>
                    <a:cubicBezTo>
                      <a:pt x="268" y="181"/>
                      <a:pt x="269" y="181"/>
                      <a:pt x="269" y="181"/>
                    </a:cubicBezTo>
                    <a:cubicBezTo>
                      <a:pt x="269" y="181"/>
                      <a:pt x="270" y="181"/>
                      <a:pt x="270" y="181"/>
                    </a:cubicBezTo>
                    <a:cubicBezTo>
                      <a:pt x="270" y="181"/>
                      <a:pt x="271" y="182"/>
                      <a:pt x="271" y="183"/>
                    </a:cubicBezTo>
                    <a:cubicBezTo>
                      <a:pt x="272" y="184"/>
                      <a:pt x="269" y="185"/>
                      <a:pt x="270" y="186"/>
                    </a:cubicBezTo>
                    <a:cubicBezTo>
                      <a:pt x="271" y="187"/>
                      <a:pt x="272" y="186"/>
                      <a:pt x="273" y="187"/>
                    </a:cubicBezTo>
                    <a:cubicBezTo>
                      <a:pt x="274" y="187"/>
                      <a:pt x="273" y="188"/>
                      <a:pt x="274" y="188"/>
                    </a:cubicBezTo>
                    <a:cubicBezTo>
                      <a:pt x="275" y="189"/>
                      <a:pt x="276" y="188"/>
                      <a:pt x="277" y="188"/>
                    </a:cubicBezTo>
                    <a:cubicBezTo>
                      <a:pt x="277" y="189"/>
                      <a:pt x="277" y="190"/>
                      <a:pt x="277" y="191"/>
                    </a:cubicBezTo>
                    <a:cubicBezTo>
                      <a:pt x="277" y="191"/>
                      <a:pt x="277" y="192"/>
                      <a:pt x="277" y="193"/>
                    </a:cubicBezTo>
                    <a:cubicBezTo>
                      <a:pt x="277" y="193"/>
                      <a:pt x="276" y="193"/>
                      <a:pt x="276" y="194"/>
                    </a:cubicBezTo>
                    <a:cubicBezTo>
                      <a:pt x="275" y="195"/>
                      <a:pt x="277" y="195"/>
                      <a:pt x="277" y="196"/>
                    </a:cubicBezTo>
                    <a:cubicBezTo>
                      <a:pt x="277" y="197"/>
                      <a:pt x="277" y="198"/>
                      <a:pt x="277" y="199"/>
                    </a:cubicBezTo>
                    <a:cubicBezTo>
                      <a:pt x="276" y="199"/>
                      <a:pt x="276" y="199"/>
                      <a:pt x="276" y="199"/>
                    </a:cubicBezTo>
                    <a:cubicBezTo>
                      <a:pt x="277" y="200"/>
                      <a:pt x="277" y="200"/>
                      <a:pt x="277" y="201"/>
                    </a:cubicBezTo>
                    <a:cubicBezTo>
                      <a:pt x="277" y="202"/>
                      <a:pt x="277" y="202"/>
                      <a:pt x="277" y="203"/>
                    </a:cubicBezTo>
                    <a:cubicBezTo>
                      <a:pt x="278" y="204"/>
                      <a:pt x="278" y="204"/>
                      <a:pt x="278" y="204"/>
                    </a:cubicBezTo>
                    <a:cubicBezTo>
                      <a:pt x="278" y="204"/>
                      <a:pt x="278" y="204"/>
                      <a:pt x="278" y="204"/>
                    </a:cubicBezTo>
                    <a:cubicBezTo>
                      <a:pt x="279" y="203"/>
                      <a:pt x="278" y="202"/>
                      <a:pt x="279" y="201"/>
                    </a:cubicBezTo>
                    <a:cubicBezTo>
                      <a:pt x="280" y="200"/>
                      <a:pt x="281" y="202"/>
                      <a:pt x="282" y="202"/>
                    </a:cubicBezTo>
                    <a:cubicBezTo>
                      <a:pt x="284" y="203"/>
                      <a:pt x="285" y="203"/>
                      <a:pt x="286" y="203"/>
                    </a:cubicBezTo>
                    <a:cubicBezTo>
                      <a:pt x="288" y="203"/>
                      <a:pt x="289" y="203"/>
                      <a:pt x="291" y="203"/>
                    </a:cubicBezTo>
                    <a:cubicBezTo>
                      <a:pt x="292" y="203"/>
                      <a:pt x="293" y="203"/>
                      <a:pt x="295" y="204"/>
                    </a:cubicBezTo>
                    <a:cubicBezTo>
                      <a:pt x="296" y="204"/>
                      <a:pt x="297" y="205"/>
                      <a:pt x="298" y="206"/>
                    </a:cubicBezTo>
                    <a:cubicBezTo>
                      <a:pt x="299" y="207"/>
                      <a:pt x="300" y="207"/>
                      <a:pt x="301" y="209"/>
                    </a:cubicBezTo>
                    <a:cubicBezTo>
                      <a:pt x="301" y="210"/>
                      <a:pt x="301" y="210"/>
                      <a:pt x="302" y="211"/>
                    </a:cubicBezTo>
                    <a:cubicBezTo>
                      <a:pt x="302" y="212"/>
                      <a:pt x="302" y="212"/>
                      <a:pt x="301" y="213"/>
                    </a:cubicBezTo>
                    <a:cubicBezTo>
                      <a:pt x="301" y="214"/>
                      <a:pt x="301" y="215"/>
                      <a:pt x="300" y="215"/>
                    </a:cubicBezTo>
                    <a:cubicBezTo>
                      <a:pt x="299" y="216"/>
                      <a:pt x="298" y="216"/>
                      <a:pt x="297" y="216"/>
                    </a:cubicBezTo>
                    <a:cubicBezTo>
                      <a:pt x="295" y="216"/>
                      <a:pt x="295" y="215"/>
                      <a:pt x="294" y="214"/>
                    </a:cubicBezTo>
                    <a:cubicBezTo>
                      <a:pt x="294" y="213"/>
                      <a:pt x="294" y="212"/>
                      <a:pt x="293" y="211"/>
                    </a:cubicBezTo>
                    <a:cubicBezTo>
                      <a:pt x="293" y="211"/>
                      <a:pt x="293" y="211"/>
                      <a:pt x="293" y="211"/>
                    </a:cubicBezTo>
                    <a:cubicBezTo>
                      <a:pt x="292" y="210"/>
                      <a:pt x="291" y="210"/>
                      <a:pt x="290" y="211"/>
                    </a:cubicBezTo>
                    <a:cubicBezTo>
                      <a:pt x="290" y="211"/>
                      <a:pt x="290" y="211"/>
                      <a:pt x="290" y="211"/>
                    </a:cubicBezTo>
                    <a:cubicBezTo>
                      <a:pt x="290" y="212"/>
                      <a:pt x="290" y="213"/>
                      <a:pt x="290" y="214"/>
                    </a:cubicBezTo>
                    <a:cubicBezTo>
                      <a:pt x="290" y="215"/>
                      <a:pt x="291" y="215"/>
                      <a:pt x="290" y="216"/>
                    </a:cubicBezTo>
                    <a:cubicBezTo>
                      <a:pt x="290" y="217"/>
                      <a:pt x="289" y="217"/>
                      <a:pt x="288" y="218"/>
                    </a:cubicBezTo>
                    <a:cubicBezTo>
                      <a:pt x="287" y="219"/>
                      <a:pt x="286" y="219"/>
                      <a:pt x="286" y="220"/>
                    </a:cubicBezTo>
                    <a:cubicBezTo>
                      <a:pt x="285" y="221"/>
                      <a:pt x="286" y="221"/>
                      <a:pt x="286" y="222"/>
                    </a:cubicBezTo>
                    <a:cubicBezTo>
                      <a:pt x="285" y="223"/>
                      <a:pt x="285" y="224"/>
                      <a:pt x="284" y="224"/>
                    </a:cubicBezTo>
                    <a:cubicBezTo>
                      <a:pt x="284" y="225"/>
                      <a:pt x="283" y="226"/>
                      <a:pt x="282" y="226"/>
                    </a:cubicBezTo>
                    <a:cubicBezTo>
                      <a:pt x="281" y="227"/>
                      <a:pt x="281" y="227"/>
                      <a:pt x="280" y="227"/>
                    </a:cubicBezTo>
                    <a:cubicBezTo>
                      <a:pt x="280" y="227"/>
                      <a:pt x="279" y="228"/>
                      <a:pt x="279" y="228"/>
                    </a:cubicBezTo>
                    <a:cubicBezTo>
                      <a:pt x="279" y="228"/>
                      <a:pt x="279" y="228"/>
                      <a:pt x="279" y="228"/>
                    </a:cubicBezTo>
                    <a:cubicBezTo>
                      <a:pt x="278" y="229"/>
                      <a:pt x="277" y="230"/>
                      <a:pt x="276" y="232"/>
                    </a:cubicBezTo>
                    <a:cubicBezTo>
                      <a:pt x="275" y="233"/>
                      <a:pt x="275" y="234"/>
                      <a:pt x="274" y="235"/>
                    </a:cubicBezTo>
                    <a:cubicBezTo>
                      <a:pt x="273" y="235"/>
                      <a:pt x="272" y="234"/>
                      <a:pt x="271" y="235"/>
                    </a:cubicBezTo>
                    <a:cubicBezTo>
                      <a:pt x="270" y="235"/>
                      <a:pt x="270" y="235"/>
                      <a:pt x="269" y="236"/>
                    </a:cubicBezTo>
                    <a:cubicBezTo>
                      <a:pt x="268" y="237"/>
                      <a:pt x="268" y="237"/>
                      <a:pt x="267" y="238"/>
                    </a:cubicBezTo>
                    <a:cubicBezTo>
                      <a:pt x="267" y="239"/>
                      <a:pt x="268" y="240"/>
                      <a:pt x="268" y="241"/>
                    </a:cubicBezTo>
                    <a:cubicBezTo>
                      <a:pt x="269" y="242"/>
                      <a:pt x="269" y="242"/>
                      <a:pt x="269" y="242"/>
                    </a:cubicBezTo>
                    <a:cubicBezTo>
                      <a:pt x="269" y="241"/>
                      <a:pt x="269" y="240"/>
                      <a:pt x="270" y="240"/>
                    </a:cubicBezTo>
                    <a:cubicBezTo>
                      <a:pt x="270" y="239"/>
                      <a:pt x="271" y="240"/>
                      <a:pt x="272" y="239"/>
                    </a:cubicBezTo>
                    <a:cubicBezTo>
                      <a:pt x="273" y="239"/>
                      <a:pt x="273" y="238"/>
                      <a:pt x="274" y="238"/>
                    </a:cubicBezTo>
                    <a:cubicBezTo>
                      <a:pt x="275" y="237"/>
                      <a:pt x="275" y="237"/>
                      <a:pt x="276" y="237"/>
                    </a:cubicBezTo>
                    <a:cubicBezTo>
                      <a:pt x="277" y="237"/>
                      <a:pt x="277" y="237"/>
                      <a:pt x="278" y="237"/>
                    </a:cubicBezTo>
                    <a:cubicBezTo>
                      <a:pt x="279" y="236"/>
                      <a:pt x="279" y="236"/>
                      <a:pt x="280" y="235"/>
                    </a:cubicBezTo>
                    <a:cubicBezTo>
                      <a:pt x="280" y="235"/>
                      <a:pt x="281" y="234"/>
                      <a:pt x="282" y="234"/>
                    </a:cubicBezTo>
                    <a:cubicBezTo>
                      <a:pt x="283" y="233"/>
                      <a:pt x="283" y="233"/>
                      <a:pt x="284" y="233"/>
                    </a:cubicBezTo>
                    <a:cubicBezTo>
                      <a:pt x="285" y="232"/>
                      <a:pt x="286" y="233"/>
                      <a:pt x="287" y="233"/>
                    </a:cubicBezTo>
                    <a:cubicBezTo>
                      <a:pt x="288" y="233"/>
                      <a:pt x="289" y="233"/>
                      <a:pt x="290" y="233"/>
                    </a:cubicBezTo>
                    <a:cubicBezTo>
                      <a:pt x="291" y="233"/>
                      <a:pt x="291" y="233"/>
                      <a:pt x="292" y="233"/>
                    </a:cubicBezTo>
                    <a:cubicBezTo>
                      <a:pt x="293" y="232"/>
                      <a:pt x="294" y="232"/>
                      <a:pt x="294" y="231"/>
                    </a:cubicBezTo>
                    <a:cubicBezTo>
                      <a:pt x="295" y="231"/>
                      <a:pt x="296" y="230"/>
                      <a:pt x="297" y="230"/>
                    </a:cubicBezTo>
                    <a:cubicBezTo>
                      <a:pt x="298" y="230"/>
                      <a:pt x="298" y="230"/>
                      <a:pt x="298" y="230"/>
                    </a:cubicBezTo>
                    <a:cubicBezTo>
                      <a:pt x="298" y="228"/>
                      <a:pt x="298" y="228"/>
                      <a:pt x="298" y="228"/>
                    </a:cubicBezTo>
                    <a:cubicBezTo>
                      <a:pt x="298" y="228"/>
                      <a:pt x="298" y="228"/>
                      <a:pt x="298" y="227"/>
                    </a:cubicBezTo>
                    <a:cubicBezTo>
                      <a:pt x="297" y="227"/>
                      <a:pt x="298" y="226"/>
                      <a:pt x="298" y="225"/>
                    </a:cubicBezTo>
                    <a:cubicBezTo>
                      <a:pt x="299" y="224"/>
                      <a:pt x="300" y="224"/>
                      <a:pt x="301" y="224"/>
                    </a:cubicBezTo>
                    <a:cubicBezTo>
                      <a:pt x="302" y="223"/>
                      <a:pt x="303" y="224"/>
                      <a:pt x="304" y="223"/>
                    </a:cubicBezTo>
                    <a:cubicBezTo>
                      <a:pt x="306" y="223"/>
                      <a:pt x="306" y="222"/>
                      <a:pt x="308" y="222"/>
                    </a:cubicBezTo>
                    <a:cubicBezTo>
                      <a:pt x="309" y="221"/>
                      <a:pt x="310" y="221"/>
                      <a:pt x="312" y="221"/>
                    </a:cubicBezTo>
                    <a:cubicBezTo>
                      <a:pt x="313" y="221"/>
                      <a:pt x="313" y="221"/>
                      <a:pt x="314" y="221"/>
                    </a:cubicBezTo>
                    <a:cubicBezTo>
                      <a:pt x="315" y="221"/>
                      <a:pt x="315" y="221"/>
                      <a:pt x="316" y="221"/>
                    </a:cubicBezTo>
                    <a:cubicBezTo>
                      <a:pt x="317" y="221"/>
                      <a:pt x="317" y="222"/>
                      <a:pt x="318" y="222"/>
                    </a:cubicBezTo>
                    <a:cubicBezTo>
                      <a:pt x="319" y="222"/>
                      <a:pt x="319" y="222"/>
                      <a:pt x="320" y="221"/>
                    </a:cubicBezTo>
                    <a:cubicBezTo>
                      <a:pt x="321" y="221"/>
                      <a:pt x="321" y="220"/>
                      <a:pt x="322" y="219"/>
                    </a:cubicBezTo>
                    <a:cubicBezTo>
                      <a:pt x="323" y="219"/>
                      <a:pt x="324" y="218"/>
                      <a:pt x="325" y="219"/>
                    </a:cubicBezTo>
                    <a:cubicBezTo>
                      <a:pt x="325" y="219"/>
                      <a:pt x="325" y="219"/>
                      <a:pt x="325" y="219"/>
                    </a:cubicBezTo>
                    <a:cubicBezTo>
                      <a:pt x="326" y="218"/>
                      <a:pt x="327" y="217"/>
                      <a:pt x="328" y="216"/>
                    </a:cubicBezTo>
                    <a:cubicBezTo>
                      <a:pt x="330" y="215"/>
                      <a:pt x="330" y="214"/>
                      <a:pt x="332" y="214"/>
                    </a:cubicBezTo>
                    <a:cubicBezTo>
                      <a:pt x="333" y="214"/>
                      <a:pt x="334" y="214"/>
                      <a:pt x="335" y="214"/>
                    </a:cubicBezTo>
                    <a:cubicBezTo>
                      <a:pt x="337" y="214"/>
                      <a:pt x="338" y="214"/>
                      <a:pt x="340" y="214"/>
                    </a:cubicBezTo>
                    <a:cubicBezTo>
                      <a:pt x="342" y="214"/>
                      <a:pt x="343" y="214"/>
                      <a:pt x="345" y="214"/>
                    </a:cubicBezTo>
                    <a:cubicBezTo>
                      <a:pt x="346" y="214"/>
                      <a:pt x="347" y="214"/>
                      <a:pt x="348" y="214"/>
                    </a:cubicBezTo>
                    <a:cubicBezTo>
                      <a:pt x="350" y="214"/>
                      <a:pt x="351" y="213"/>
                      <a:pt x="352" y="213"/>
                    </a:cubicBezTo>
                    <a:cubicBezTo>
                      <a:pt x="354" y="213"/>
                      <a:pt x="354" y="215"/>
                      <a:pt x="356" y="214"/>
                    </a:cubicBezTo>
                    <a:cubicBezTo>
                      <a:pt x="357" y="214"/>
                      <a:pt x="357" y="213"/>
                      <a:pt x="358" y="212"/>
                    </a:cubicBezTo>
                    <a:cubicBezTo>
                      <a:pt x="359" y="212"/>
                      <a:pt x="359" y="212"/>
                      <a:pt x="359" y="211"/>
                    </a:cubicBezTo>
                    <a:cubicBezTo>
                      <a:pt x="360" y="211"/>
                      <a:pt x="360" y="210"/>
                      <a:pt x="361" y="210"/>
                    </a:cubicBezTo>
                    <a:cubicBezTo>
                      <a:pt x="362" y="210"/>
                      <a:pt x="363" y="210"/>
                      <a:pt x="364" y="210"/>
                    </a:cubicBezTo>
                    <a:cubicBezTo>
                      <a:pt x="365" y="210"/>
                      <a:pt x="366" y="209"/>
                      <a:pt x="367" y="208"/>
                    </a:cubicBezTo>
                    <a:cubicBezTo>
                      <a:pt x="368" y="206"/>
                      <a:pt x="369" y="206"/>
                      <a:pt x="370" y="204"/>
                    </a:cubicBezTo>
                    <a:cubicBezTo>
                      <a:pt x="371" y="203"/>
                      <a:pt x="370" y="202"/>
                      <a:pt x="371" y="201"/>
                    </a:cubicBezTo>
                    <a:cubicBezTo>
                      <a:pt x="372" y="199"/>
                      <a:pt x="373" y="199"/>
                      <a:pt x="374" y="197"/>
                    </a:cubicBezTo>
                    <a:cubicBezTo>
                      <a:pt x="376" y="196"/>
                      <a:pt x="376" y="194"/>
                      <a:pt x="378" y="194"/>
                    </a:cubicBezTo>
                    <a:cubicBezTo>
                      <a:pt x="379" y="193"/>
                      <a:pt x="380" y="193"/>
                      <a:pt x="381" y="193"/>
                    </a:cubicBezTo>
                    <a:cubicBezTo>
                      <a:pt x="382" y="194"/>
                      <a:pt x="382" y="194"/>
                      <a:pt x="383" y="195"/>
                    </a:cubicBezTo>
                    <a:cubicBezTo>
                      <a:pt x="384" y="195"/>
                      <a:pt x="385" y="194"/>
                      <a:pt x="386" y="194"/>
                    </a:cubicBezTo>
                    <a:cubicBezTo>
                      <a:pt x="387" y="194"/>
                      <a:pt x="388" y="194"/>
                      <a:pt x="388" y="195"/>
                    </a:cubicBezTo>
                    <a:cubicBezTo>
                      <a:pt x="390" y="196"/>
                      <a:pt x="388" y="198"/>
                      <a:pt x="388" y="200"/>
                    </a:cubicBezTo>
                    <a:cubicBezTo>
                      <a:pt x="387" y="201"/>
                      <a:pt x="387" y="202"/>
                      <a:pt x="386" y="203"/>
                    </a:cubicBezTo>
                    <a:cubicBezTo>
                      <a:pt x="386" y="205"/>
                      <a:pt x="386" y="206"/>
                      <a:pt x="386" y="207"/>
                    </a:cubicBezTo>
                    <a:cubicBezTo>
                      <a:pt x="386" y="208"/>
                      <a:pt x="387" y="209"/>
                      <a:pt x="387" y="210"/>
                    </a:cubicBezTo>
                    <a:cubicBezTo>
                      <a:pt x="388" y="210"/>
                      <a:pt x="388" y="211"/>
                      <a:pt x="388" y="211"/>
                    </a:cubicBezTo>
                    <a:cubicBezTo>
                      <a:pt x="389" y="212"/>
                      <a:pt x="389" y="213"/>
                      <a:pt x="389" y="214"/>
                    </a:cubicBezTo>
                    <a:cubicBezTo>
                      <a:pt x="389" y="215"/>
                      <a:pt x="389" y="215"/>
                      <a:pt x="389" y="215"/>
                    </a:cubicBezTo>
                    <a:cubicBezTo>
                      <a:pt x="390" y="214"/>
                      <a:pt x="390" y="214"/>
                      <a:pt x="391" y="214"/>
                    </a:cubicBezTo>
                    <a:cubicBezTo>
                      <a:pt x="391" y="213"/>
                      <a:pt x="391" y="212"/>
                      <a:pt x="392" y="211"/>
                    </a:cubicBezTo>
                    <a:cubicBezTo>
                      <a:pt x="392" y="211"/>
                      <a:pt x="392" y="211"/>
                      <a:pt x="392" y="211"/>
                    </a:cubicBezTo>
                    <a:cubicBezTo>
                      <a:pt x="392" y="211"/>
                      <a:pt x="393" y="211"/>
                      <a:pt x="393" y="211"/>
                    </a:cubicBezTo>
                    <a:cubicBezTo>
                      <a:pt x="393" y="211"/>
                      <a:pt x="393" y="212"/>
                      <a:pt x="394" y="212"/>
                    </a:cubicBezTo>
                    <a:cubicBezTo>
                      <a:pt x="394" y="212"/>
                      <a:pt x="395" y="211"/>
                      <a:pt x="396" y="211"/>
                    </a:cubicBezTo>
                    <a:cubicBezTo>
                      <a:pt x="396" y="211"/>
                      <a:pt x="396" y="211"/>
                      <a:pt x="396" y="211"/>
                    </a:cubicBezTo>
                    <a:cubicBezTo>
                      <a:pt x="397" y="211"/>
                      <a:pt x="398" y="210"/>
                      <a:pt x="399" y="210"/>
                    </a:cubicBezTo>
                    <a:cubicBezTo>
                      <a:pt x="400" y="210"/>
                      <a:pt x="401" y="209"/>
                      <a:pt x="403" y="209"/>
                    </a:cubicBezTo>
                    <a:cubicBezTo>
                      <a:pt x="404" y="209"/>
                      <a:pt x="405" y="207"/>
                      <a:pt x="405" y="208"/>
                    </a:cubicBezTo>
                    <a:cubicBezTo>
                      <a:pt x="406" y="209"/>
                      <a:pt x="405" y="210"/>
                      <a:pt x="405" y="210"/>
                    </a:cubicBezTo>
                    <a:cubicBezTo>
                      <a:pt x="404" y="211"/>
                      <a:pt x="404" y="211"/>
                      <a:pt x="403" y="211"/>
                    </a:cubicBezTo>
                    <a:cubicBezTo>
                      <a:pt x="403" y="211"/>
                      <a:pt x="403" y="211"/>
                      <a:pt x="403" y="211"/>
                    </a:cubicBezTo>
                    <a:cubicBezTo>
                      <a:pt x="402" y="212"/>
                      <a:pt x="402" y="212"/>
                      <a:pt x="401" y="213"/>
                    </a:cubicBezTo>
                    <a:cubicBezTo>
                      <a:pt x="400" y="213"/>
                      <a:pt x="400" y="214"/>
                      <a:pt x="399" y="214"/>
                    </a:cubicBezTo>
                    <a:cubicBezTo>
                      <a:pt x="398" y="214"/>
                      <a:pt x="397" y="214"/>
                      <a:pt x="396" y="214"/>
                    </a:cubicBezTo>
                    <a:cubicBezTo>
                      <a:pt x="396" y="215"/>
                      <a:pt x="396" y="216"/>
                      <a:pt x="396" y="216"/>
                    </a:cubicBezTo>
                    <a:cubicBezTo>
                      <a:pt x="395" y="217"/>
                      <a:pt x="394" y="217"/>
                      <a:pt x="393" y="218"/>
                    </a:cubicBezTo>
                    <a:cubicBezTo>
                      <a:pt x="393" y="219"/>
                      <a:pt x="392" y="219"/>
                      <a:pt x="392" y="220"/>
                    </a:cubicBezTo>
                    <a:cubicBezTo>
                      <a:pt x="392" y="221"/>
                      <a:pt x="393" y="222"/>
                      <a:pt x="393" y="223"/>
                    </a:cubicBezTo>
                    <a:cubicBezTo>
                      <a:pt x="393" y="224"/>
                      <a:pt x="394" y="224"/>
                      <a:pt x="394" y="225"/>
                    </a:cubicBezTo>
                    <a:cubicBezTo>
                      <a:pt x="395" y="225"/>
                      <a:pt x="396" y="226"/>
                      <a:pt x="397" y="226"/>
                    </a:cubicBezTo>
                    <a:cubicBezTo>
                      <a:pt x="398" y="226"/>
                      <a:pt x="398" y="225"/>
                      <a:pt x="399" y="225"/>
                    </a:cubicBezTo>
                    <a:cubicBezTo>
                      <a:pt x="400" y="224"/>
                      <a:pt x="400" y="224"/>
                      <a:pt x="401" y="224"/>
                    </a:cubicBezTo>
                    <a:cubicBezTo>
                      <a:pt x="402" y="223"/>
                      <a:pt x="403" y="223"/>
                      <a:pt x="404" y="222"/>
                    </a:cubicBezTo>
                    <a:cubicBezTo>
                      <a:pt x="405" y="221"/>
                      <a:pt x="405" y="220"/>
                      <a:pt x="406" y="219"/>
                    </a:cubicBezTo>
                    <a:cubicBezTo>
                      <a:pt x="408" y="219"/>
                      <a:pt x="408" y="218"/>
                      <a:pt x="410" y="218"/>
                    </a:cubicBezTo>
                    <a:cubicBezTo>
                      <a:pt x="411" y="218"/>
                      <a:pt x="412" y="218"/>
                      <a:pt x="414" y="217"/>
                    </a:cubicBezTo>
                    <a:cubicBezTo>
                      <a:pt x="415" y="217"/>
                      <a:pt x="416" y="216"/>
                      <a:pt x="417" y="215"/>
                    </a:cubicBezTo>
                    <a:cubicBezTo>
                      <a:pt x="419" y="214"/>
                      <a:pt x="420" y="215"/>
                      <a:pt x="422" y="214"/>
                    </a:cubicBezTo>
                    <a:cubicBezTo>
                      <a:pt x="423" y="214"/>
                      <a:pt x="424" y="214"/>
                      <a:pt x="426" y="213"/>
                    </a:cubicBezTo>
                    <a:cubicBezTo>
                      <a:pt x="427" y="213"/>
                      <a:pt x="428" y="212"/>
                      <a:pt x="429" y="212"/>
                    </a:cubicBezTo>
                    <a:cubicBezTo>
                      <a:pt x="430" y="211"/>
                      <a:pt x="430" y="211"/>
                      <a:pt x="430" y="211"/>
                    </a:cubicBezTo>
                    <a:cubicBezTo>
                      <a:pt x="431" y="211"/>
                      <a:pt x="432" y="211"/>
                      <a:pt x="432" y="210"/>
                    </a:cubicBezTo>
                    <a:cubicBezTo>
                      <a:pt x="432" y="209"/>
                      <a:pt x="432" y="208"/>
                      <a:pt x="431" y="207"/>
                    </a:cubicBezTo>
                    <a:cubicBezTo>
                      <a:pt x="430" y="206"/>
                      <a:pt x="428" y="206"/>
                      <a:pt x="426" y="206"/>
                    </a:cubicBezTo>
                    <a:cubicBezTo>
                      <a:pt x="425" y="206"/>
                      <a:pt x="424" y="205"/>
                      <a:pt x="423" y="205"/>
                    </a:cubicBezTo>
                    <a:cubicBezTo>
                      <a:pt x="421" y="205"/>
                      <a:pt x="420" y="206"/>
                      <a:pt x="419" y="206"/>
                    </a:cubicBezTo>
                    <a:cubicBezTo>
                      <a:pt x="418" y="205"/>
                      <a:pt x="417" y="205"/>
                      <a:pt x="416" y="205"/>
                    </a:cubicBezTo>
                    <a:cubicBezTo>
                      <a:pt x="415" y="204"/>
                      <a:pt x="415" y="203"/>
                      <a:pt x="414" y="203"/>
                    </a:cubicBezTo>
                    <a:cubicBezTo>
                      <a:pt x="413" y="202"/>
                      <a:pt x="413" y="202"/>
                      <a:pt x="412" y="202"/>
                    </a:cubicBezTo>
                    <a:cubicBezTo>
                      <a:pt x="411" y="201"/>
                      <a:pt x="411" y="200"/>
                      <a:pt x="410" y="199"/>
                    </a:cubicBezTo>
                    <a:cubicBezTo>
                      <a:pt x="410" y="198"/>
                      <a:pt x="411" y="197"/>
                      <a:pt x="410" y="195"/>
                    </a:cubicBezTo>
                    <a:cubicBezTo>
                      <a:pt x="410" y="194"/>
                      <a:pt x="410" y="194"/>
                      <a:pt x="410" y="193"/>
                    </a:cubicBezTo>
                    <a:cubicBezTo>
                      <a:pt x="411" y="192"/>
                      <a:pt x="412" y="192"/>
                      <a:pt x="413" y="191"/>
                    </a:cubicBezTo>
                    <a:cubicBezTo>
                      <a:pt x="413" y="190"/>
                      <a:pt x="413" y="189"/>
                      <a:pt x="412" y="188"/>
                    </a:cubicBezTo>
                    <a:cubicBezTo>
                      <a:pt x="412" y="188"/>
                      <a:pt x="411" y="188"/>
                      <a:pt x="410" y="188"/>
                    </a:cubicBezTo>
                    <a:cubicBezTo>
                      <a:pt x="409" y="188"/>
                      <a:pt x="409" y="189"/>
                      <a:pt x="408" y="189"/>
                    </a:cubicBezTo>
                    <a:cubicBezTo>
                      <a:pt x="407" y="189"/>
                      <a:pt x="407" y="189"/>
                      <a:pt x="406" y="189"/>
                    </a:cubicBezTo>
                    <a:cubicBezTo>
                      <a:pt x="405" y="189"/>
                      <a:pt x="404" y="188"/>
                      <a:pt x="404" y="188"/>
                    </a:cubicBezTo>
                    <a:cubicBezTo>
                      <a:pt x="404" y="187"/>
                      <a:pt x="405" y="186"/>
                      <a:pt x="406" y="186"/>
                    </a:cubicBezTo>
                    <a:cubicBezTo>
                      <a:pt x="407" y="185"/>
                      <a:pt x="408" y="186"/>
                      <a:pt x="410" y="186"/>
                    </a:cubicBezTo>
                    <a:cubicBezTo>
                      <a:pt x="411" y="186"/>
                      <a:pt x="412" y="186"/>
                      <a:pt x="413" y="186"/>
                    </a:cubicBezTo>
                    <a:cubicBezTo>
                      <a:pt x="415" y="186"/>
                      <a:pt x="416" y="185"/>
                      <a:pt x="417" y="184"/>
                    </a:cubicBezTo>
                    <a:cubicBezTo>
                      <a:pt x="418" y="183"/>
                      <a:pt x="419" y="183"/>
                      <a:pt x="419" y="181"/>
                    </a:cubicBezTo>
                    <a:cubicBezTo>
                      <a:pt x="420" y="181"/>
                      <a:pt x="420" y="181"/>
                      <a:pt x="420" y="181"/>
                    </a:cubicBezTo>
                    <a:cubicBezTo>
                      <a:pt x="420" y="180"/>
                      <a:pt x="419" y="179"/>
                      <a:pt x="419" y="178"/>
                    </a:cubicBezTo>
                    <a:cubicBezTo>
                      <a:pt x="418" y="176"/>
                      <a:pt x="417" y="176"/>
                      <a:pt x="415" y="175"/>
                    </a:cubicBezTo>
                    <a:cubicBezTo>
                      <a:pt x="414" y="175"/>
                      <a:pt x="413" y="176"/>
                      <a:pt x="411" y="176"/>
                    </a:cubicBezTo>
                    <a:cubicBezTo>
                      <a:pt x="409" y="176"/>
                      <a:pt x="407" y="177"/>
                      <a:pt x="405" y="177"/>
                    </a:cubicBezTo>
                    <a:cubicBezTo>
                      <a:pt x="404" y="177"/>
                      <a:pt x="403" y="177"/>
                      <a:pt x="402" y="178"/>
                    </a:cubicBezTo>
                    <a:cubicBezTo>
                      <a:pt x="401" y="178"/>
                      <a:pt x="401" y="178"/>
                      <a:pt x="400" y="178"/>
                    </a:cubicBezTo>
                    <a:cubicBezTo>
                      <a:pt x="400" y="178"/>
                      <a:pt x="399" y="179"/>
                      <a:pt x="399" y="179"/>
                    </a:cubicBezTo>
                    <a:cubicBezTo>
                      <a:pt x="398" y="179"/>
                      <a:pt x="397" y="179"/>
                      <a:pt x="396" y="179"/>
                    </a:cubicBezTo>
                    <a:cubicBezTo>
                      <a:pt x="395" y="180"/>
                      <a:pt x="394" y="180"/>
                      <a:pt x="394" y="181"/>
                    </a:cubicBezTo>
                    <a:cubicBezTo>
                      <a:pt x="393" y="181"/>
                      <a:pt x="393" y="181"/>
                      <a:pt x="393" y="181"/>
                    </a:cubicBezTo>
                    <a:cubicBezTo>
                      <a:pt x="392" y="182"/>
                      <a:pt x="391" y="183"/>
                      <a:pt x="389" y="184"/>
                    </a:cubicBezTo>
                    <a:cubicBezTo>
                      <a:pt x="388" y="184"/>
                      <a:pt x="387" y="185"/>
                      <a:pt x="386" y="185"/>
                    </a:cubicBezTo>
                    <a:cubicBezTo>
                      <a:pt x="384" y="186"/>
                      <a:pt x="384" y="187"/>
                      <a:pt x="382" y="187"/>
                    </a:cubicBezTo>
                    <a:cubicBezTo>
                      <a:pt x="381" y="187"/>
                      <a:pt x="380" y="187"/>
                      <a:pt x="380" y="186"/>
                    </a:cubicBezTo>
                    <a:cubicBezTo>
                      <a:pt x="379" y="185"/>
                      <a:pt x="382" y="185"/>
                      <a:pt x="384" y="184"/>
                    </a:cubicBezTo>
                    <a:cubicBezTo>
                      <a:pt x="385" y="183"/>
                      <a:pt x="386" y="183"/>
                      <a:pt x="388" y="182"/>
                    </a:cubicBezTo>
                    <a:cubicBezTo>
                      <a:pt x="388" y="182"/>
                      <a:pt x="388" y="181"/>
                      <a:pt x="389" y="181"/>
                    </a:cubicBezTo>
                    <a:cubicBezTo>
                      <a:pt x="389" y="180"/>
                      <a:pt x="390" y="180"/>
                      <a:pt x="391" y="179"/>
                    </a:cubicBezTo>
                    <a:cubicBezTo>
                      <a:pt x="392" y="178"/>
                      <a:pt x="392" y="178"/>
                      <a:pt x="393" y="178"/>
                    </a:cubicBezTo>
                    <a:cubicBezTo>
                      <a:pt x="395" y="177"/>
                      <a:pt x="396" y="178"/>
                      <a:pt x="397" y="177"/>
                    </a:cubicBezTo>
                    <a:cubicBezTo>
                      <a:pt x="398" y="177"/>
                      <a:pt x="399" y="177"/>
                      <a:pt x="400" y="176"/>
                    </a:cubicBezTo>
                    <a:cubicBezTo>
                      <a:pt x="400" y="176"/>
                      <a:pt x="401" y="176"/>
                      <a:pt x="401" y="175"/>
                    </a:cubicBezTo>
                    <a:cubicBezTo>
                      <a:pt x="402" y="174"/>
                      <a:pt x="403" y="174"/>
                      <a:pt x="404" y="173"/>
                    </a:cubicBezTo>
                    <a:cubicBezTo>
                      <a:pt x="406" y="171"/>
                      <a:pt x="406" y="170"/>
                      <a:pt x="408" y="169"/>
                    </a:cubicBezTo>
                    <a:cubicBezTo>
                      <a:pt x="409" y="169"/>
                      <a:pt x="409" y="169"/>
                      <a:pt x="410" y="169"/>
                    </a:cubicBezTo>
                    <a:cubicBezTo>
                      <a:pt x="413" y="168"/>
                      <a:pt x="414" y="168"/>
                      <a:pt x="416" y="168"/>
                    </a:cubicBezTo>
                    <a:cubicBezTo>
                      <a:pt x="418" y="168"/>
                      <a:pt x="419" y="168"/>
                      <a:pt x="422" y="168"/>
                    </a:cubicBezTo>
                    <a:cubicBezTo>
                      <a:pt x="423" y="168"/>
                      <a:pt x="424" y="168"/>
                      <a:pt x="426" y="169"/>
                    </a:cubicBezTo>
                    <a:cubicBezTo>
                      <a:pt x="429" y="169"/>
                      <a:pt x="430" y="169"/>
                      <a:pt x="433" y="169"/>
                    </a:cubicBezTo>
                    <a:cubicBezTo>
                      <a:pt x="435" y="169"/>
                      <a:pt x="436" y="168"/>
                      <a:pt x="438" y="169"/>
                    </a:cubicBezTo>
                    <a:cubicBezTo>
                      <a:pt x="439" y="169"/>
                      <a:pt x="440" y="169"/>
                      <a:pt x="442" y="169"/>
                    </a:cubicBezTo>
                    <a:cubicBezTo>
                      <a:pt x="443" y="169"/>
                      <a:pt x="444" y="168"/>
                      <a:pt x="445" y="168"/>
                    </a:cubicBezTo>
                    <a:cubicBezTo>
                      <a:pt x="447" y="168"/>
                      <a:pt x="448" y="169"/>
                      <a:pt x="449" y="169"/>
                    </a:cubicBezTo>
                    <a:cubicBezTo>
                      <a:pt x="451" y="170"/>
                      <a:pt x="453" y="170"/>
                      <a:pt x="454" y="169"/>
                    </a:cubicBezTo>
                    <a:cubicBezTo>
                      <a:pt x="455" y="168"/>
                      <a:pt x="456" y="167"/>
                      <a:pt x="457" y="166"/>
                    </a:cubicBezTo>
                    <a:cubicBezTo>
                      <a:pt x="458" y="164"/>
                      <a:pt x="460" y="164"/>
                      <a:pt x="462" y="162"/>
                    </a:cubicBezTo>
                    <a:cubicBezTo>
                      <a:pt x="464" y="161"/>
                      <a:pt x="465" y="159"/>
                      <a:pt x="467" y="159"/>
                    </a:cubicBezTo>
                    <a:cubicBezTo>
                      <a:pt x="469" y="158"/>
                      <a:pt x="470" y="158"/>
                      <a:pt x="471" y="158"/>
                    </a:cubicBezTo>
                    <a:cubicBezTo>
                      <a:pt x="473" y="158"/>
                      <a:pt x="475" y="158"/>
                      <a:pt x="477" y="157"/>
                    </a:cubicBezTo>
                    <a:cubicBezTo>
                      <a:pt x="478" y="156"/>
                      <a:pt x="479" y="156"/>
                      <a:pt x="480" y="155"/>
                    </a:cubicBezTo>
                    <a:cubicBezTo>
                      <a:pt x="482" y="154"/>
                      <a:pt x="483" y="154"/>
                      <a:pt x="485" y="152"/>
                    </a:cubicBezTo>
                    <a:cubicBezTo>
                      <a:pt x="486" y="152"/>
                      <a:pt x="486" y="151"/>
                      <a:pt x="486" y="151"/>
                    </a:cubicBezTo>
                    <a:cubicBezTo>
                      <a:pt x="487" y="151"/>
                      <a:pt x="487" y="150"/>
                      <a:pt x="487" y="150"/>
                    </a:cubicBezTo>
                    <a:cubicBezTo>
                      <a:pt x="488" y="148"/>
                      <a:pt x="487" y="147"/>
                      <a:pt x="488" y="145"/>
                    </a:cubicBezTo>
                    <a:cubicBezTo>
                      <a:pt x="488" y="144"/>
                      <a:pt x="489" y="144"/>
                      <a:pt x="489" y="143"/>
                    </a:cubicBezTo>
                    <a:cubicBezTo>
                      <a:pt x="489" y="142"/>
                      <a:pt x="488" y="142"/>
                      <a:pt x="488" y="141"/>
                    </a:cubicBezTo>
                    <a:cubicBezTo>
                      <a:pt x="487" y="140"/>
                      <a:pt x="487" y="139"/>
                      <a:pt x="486" y="138"/>
                    </a:cubicBezTo>
                    <a:cubicBezTo>
                      <a:pt x="485" y="137"/>
                      <a:pt x="484" y="138"/>
                      <a:pt x="483" y="138"/>
                    </a:cubicBezTo>
                    <a:cubicBezTo>
                      <a:pt x="482" y="138"/>
                      <a:pt x="481" y="139"/>
                      <a:pt x="481" y="138"/>
                    </a:cubicBezTo>
                    <a:cubicBezTo>
                      <a:pt x="480" y="137"/>
                      <a:pt x="481" y="137"/>
                      <a:pt x="481" y="136"/>
                    </a:cubicBezTo>
                    <a:cubicBezTo>
                      <a:pt x="480" y="135"/>
                      <a:pt x="479" y="134"/>
                      <a:pt x="480" y="133"/>
                    </a:cubicBezTo>
                    <a:cubicBezTo>
                      <a:pt x="480" y="132"/>
                      <a:pt x="481" y="132"/>
                      <a:pt x="481" y="131"/>
                    </a:cubicBezTo>
                    <a:cubicBezTo>
                      <a:pt x="481" y="130"/>
                      <a:pt x="481" y="129"/>
                      <a:pt x="480" y="129"/>
                    </a:cubicBezTo>
                    <a:cubicBezTo>
                      <a:pt x="479" y="128"/>
                      <a:pt x="478" y="128"/>
                      <a:pt x="477" y="128"/>
                    </a:cubicBezTo>
                    <a:cubicBezTo>
                      <a:pt x="476" y="128"/>
                      <a:pt x="475" y="129"/>
                      <a:pt x="474" y="128"/>
                    </a:cubicBezTo>
                    <a:cubicBezTo>
                      <a:pt x="473" y="128"/>
                      <a:pt x="474" y="126"/>
                      <a:pt x="473" y="125"/>
                    </a:cubicBezTo>
                    <a:cubicBezTo>
                      <a:pt x="472" y="125"/>
                      <a:pt x="471" y="125"/>
                      <a:pt x="470" y="125"/>
                    </a:cubicBezTo>
                    <a:cubicBezTo>
                      <a:pt x="469" y="125"/>
                      <a:pt x="468" y="125"/>
                      <a:pt x="467" y="125"/>
                    </a:cubicBezTo>
                    <a:cubicBezTo>
                      <a:pt x="466" y="124"/>
                      <a:pt x="467" y="122"/>
                      <a:pt x="467" y="121"/>
                    </a:cubicBezTo>
                    <a:cubicBezTo>
                      <a:pt x="467" y="121"/>
                      <a:pt x="467" y="121"/>
                      <a:pt x="466" y="121"/>
                    </a:cubicBezTo>
                    <a:cubicBezTo>
                      <a:pt x="466" y="120"/>
                      <a:pt x="466" y="120"/>
                      <a:pt x="465" y="119"/>
                    </a:cubicBezTo>
                    <a:cubicBezTo>
                      <a:pt x="464" y="119"/>
                      <a:pt x="463" y="119"/>
                      <a:pt x="462" y="119"/>
                    </a:cubicBezTo>
                    <a:cubicBezTo>
                      <a:pt x="461" y="118"/>
                      <a:pt x="460" y="118"/>
                      <a:pt x="459" y="117"/>
                    </a:cubicBezTo>
                    <a:cubicBezTo>
                      <a:pt x="459" y="117"/>
                      <a:pt x="459" y="116"/>
                      <a:pt x="459" y="115"/>
                    </a:cubicBezTo>
                    <a:cubicBezTo>
                      <a:pt x="459" y="114"/>
                      <a:pt x="459" y="114"/>
                      <a:pt x="459" y="113"/>
                    </a:cubicBezTo>
                    <a:cubicBezTo>
                      <a:pt x="460" y="112"/>
                      <a:pt x="462" y="114"/>
                      <a:pt x="463" y="113"/>
                    </a:cubicBezTo>
                    <a:cubicBezTo>
                      <a:pt x="463" y="112"/>
                      <a:pt x="464" y="112"/>
                      <a:pt x="464" y="111"/>
                    </a:cubicBezTo>
                    <a:cubicBezTo>
                      <a:pt x="464" y="110"/>
                      <a:pt x="463" y="109"/>
                      <a:pt x="462" y="108"/>
                    </a:cubicBezTo>
                    <a:cubicBezTo>
                      <a:pt x="462" y="107"/>
                      <a:pt x="464" y="106"/>
                      <a:pt x="463" y="105"/>
                    </a:cubicBezTo>
                    <a:cubicBezTo>
                      <a:pt x="463" y="103"/>
                      <a:pt x="461" y="104"/>
                      <a:pt x="461" y="102"/>
                    </a:cubicBezTo>
                    <a:cubicBezTo>
                      <a:pt x="461" y="102"/>
                      <a:pt x="461" y="101"/>
                      <a:pt x="461" y="100"/>
                    </a:cubicBezTo>
                    <a:cubicBezTo>
                      <a:pt x="460" y="98"/>
                      <a:pt x="460" y="97"/>
                      <a:pt x="459" y="95"/>
                    </a:cubicBezTo>
                    <a:cubicBezTo>
                      <a:pt x="459" y="94"/>
                      <a:pt x="458" y="93"/>
                      <a:pt x="457" y="92"/>
                    </a:cubicBezTo>
                    <a:cubicBezTo>
                      <a:pt x="457" y="90"/>
                      <a:pt x="457" y="89"/>
                      <a:pt x="457" y="88"/>
                    </a:cubicBezTo>
                    <a:cubicBezTo>
                      <a:pt x="457" y="86"/>
                      <a:pt x="457" y="85"/>
                      <a:pt x="455" y="84"/>
                    </a:cubicBezTo>
                    <a:cubicBezTo>
                      <a:pt x="454" y="84"/>
                      <a:pt x="453" y="85"/>
                      <a:pt x="452" y="85"/>
                    </a:cubicBezTo>
                    <a:cubicBezTo>
                      <a:pt x="451" y="86"/>
                      <a:pt x="451" y="87"/>
                      <a:pt x="450" y="88"/>
                    </a:cubicBezTo>
                    <a:cubicBezTo>
                      <a:pt x="449" y="89"/>
                      <a:pt x="448" y="89"/>
                      <a:pt x="448" y="90"/>
                    </a:cubicBezTo>
                    <a:cubicBezTo>
                      <a:pt x="447" y="92"/>
                      <a:pt x="447" y="93"/>
                      <a:pt x="446" y="94"/>
                    </a:cubicBezTo>
                    <a:cubicBezTo>
                      <a:pt x="445" y="95"/>
                      <a:pt x="445" y="94"/>
                      <a:pt x="444" y="95"/>
                    </a:cubicBezTo>
                    <a:cubicBezTo>
                      <a:pt x="443" y="95"/>
                      <a:pt x="443" y="96"/>
                      <a:pt x="443" y="97"/>
                    </a:cubicBezTo>
                    <a:cubicBezTo>
                      <a:pt x="442" y="97"/>
                      <a:pt x="441" y="97"/>
                      <a:pt x="440" y="97"/>
                    </a:cubicBezTo>
                    <a:cubicBezTo>
                      <a:pt x="439" y="98"/>
                      <a:pt x="438" y="97"/>
                      <a:pt x="437" y="98"/>
                    </a:cubicBezTo>
                    <a:cubicBezTo>
                      <a:pt x="435" y="98"/>
                      <a:pt x="435" y="100"/>
                      <a:pt x="433" y="100"/>
                    </a:cubicBezTo>
                    <a:cubicBezTo>
                      <a:pt x="432" y="100"/>
                      <a:pt x="431" y="101"/>
                      <a:pt x="430" y="100"/>
                    </a:cubicBezTo>
                    <a:cubicBezTo>
                      <a:pt x="429" y="100"/>
                      <a:pt x="428" y="99"/>
                      <a:pt x="428" y="98"/>
                    </a:cubicBezTo>
                    <a:cubicBezTo>
                      <a:pt x="427" y="98"/>
                      <a:pt x="427" y="97"/>
                      <a:pt x="426" y="96"/>
                    </a:cubicBezTo>
                    <a:cubicBezTo>
                      <a:pt x="425" y="96"/>
                      <a:pt x="423" y="97"/>
                      <a:pt x="423" y="96"/>
                    </a:cubicBezTo>
                    <a:cubicBezTo>
                      <a:pt x="422" y="96"/>
                      <a:pt x="423" y="95"/>
                      <a:pt x="423" y="94"/>
                    </a:cubicBezTo>
                    <a:cubicBezTo>
                      <a:pt x="423" y="92"/>
                      <a:pt x="422" y="91"/>
                      <a:pt x="423" y="89"/>
                    </a:cubicBezTo>
                    <a:cubicBezTo>
                      <a:pt x="423" y="88"/>
                      <a:pt x="424" y="87"/>
                      <a:pt x="425" y="86"/>
                    </a:cubicBezTo>
                    <a:cubicBezTo>
                      <a:pt x="425" y="85"/>
                      <a:pt x="426" y="84"/>
                      <a:pt x="426" y="84"/>
                    </a:cubicBezTo>
                    <a:cubicBezTo>
                      <a:pt x="427" y="83"/>
                      <a:pt x="428" y="83"/>
                      <a:pt x="429" y="82"/>
                    </a:cubicBezTo>
                    <a:cubicBezTo>
                      <a:pt x="429" y="81"/>
                      <a:pt x="429" y="80"/>
                      <a:pt x="428" y="79"/>
                    </a:cubicBezTo>
                    <a:cubicBezTo>
                      <a:pt x="427" y="78"/>
                      <a:pt x="426" y="79"/>
                      <a:pt x="425" y="79"/>
                    </a:cubicBezTo>
                    <a:cubicBezTo>
                      <a:pt x="423" y="78"/>
                      <a:pt x="422" y="78"/>
                      <a:pt x="421" y="78"/>
                    </a:cubicBezTo>
                    <a:cubicBezTo>
                      <a:pt x="420" y="78"/>
                      <a:pt x="419" y="79"/>
                      <a:pt x="419" y="78"/>
                    </a:cubicBezTo>
                    <a:cubicBezTo>
                      <a:pt x="418" y="77"/>
                      <a:pt x="419" y="77"/>
                      <a:pt x="419" y="76"/>
                    </a:cubicBezTo>
                    <a:cubicBezTo>
                      <a:pt x="419" y="75"/>
                      <a:pt x="418" y="75"/>
                      <a:pt x="417" y="74"/>
                    </a:cubicBezTo>
                    <a:cubicBezTo>
                      <a:pt x="416" y="74"/>
                      <a:pt x="416" y="74"/>
                      <a:pt x="415" y="74"/>
                    </a:cubicBezTo>
                    <a:cubicBezTo>
                      <a:pt x="414" y="73"/>
                      <a:pt x="414" y="72"/>
                      <a:pt x="413" y="71"/>
                    </a:cubicBezTo>
                    <a:cubicBezTo>
                      <a:pt x="412" y="70"/>
                      <a:pt x="411" y="70"/>
                      <a:pt x="410" y="69"/>
                    </a:cubicBezTo>
                    <a:cubicBezTo>
                      <a:pt x="408" y="69"/>
                      <a:pt x="407" y="70"/>
                      <a:pt x="404" y="70"/>
                    </a:cubicBezTo>
                    <a:cubicBezTo>
                      <a:pt x="402" y="71"/>
                      <a:pt x="401" y="71"/>
                      <a:pt x="399" y="71"/>
                    </a:cubicBezTo>
                    <a:cubicBezTo>
                      <a:pt x="397" y="71"/>
                      <a:pt x="396" y="71"/>
                      <a:pt x="394" y="71"/>
                    </a:cubicBezTo>
                    <a:cubicBezTo>
                      <a:pt x="391" y="70"/>
                      <a:pt x="390" y="70"/>
                      <a:pt x="387" y="70"/>
                    </a:cubicBezTo>
                    <a:cubicBezTo>
                      <a:pt x="386" y="70"/>
                      <a:pt x="384" y="69"/>
                      <a:pt x="383" y="70"/>
                    </a:cubicBezTo>
                    <a:cubicBezTo>
                      <a:pt x="382" y="71"/>
                      <a:pt x="382" y="72"/>
                      <a:pt x="381" y="73"/>
                    </a:cubicBezTo>
                    <a:cubicBezTo>
                      <a:pt x="381" y="74"/>
                      <a:pt x="382" y="75"/>
                      <a:pt x="381" y="76"/>
                    </a:cubicBezTo>
                    <a:cubicBezTo>
                      <a:pt x="381" y="77"/>
                      <a:pt x="381" y="77"/>
                      <a:pt x="381" y="78"/>
                    </a:cubicBezTo>
                    <a:cubicBezTo>
                      <a:pt x="381" y="80"/>
                      <a:pt x="380" y="81"/>
                      <a:pt x="379" y="82"/>
                    </a:cubicBezTo>
                    <a:cubicBezTo>
                      <a:pt x="378" y="83"/>
                      <a:pt x="378" y="84"/>
                      <a:pt x="377" y="85"/>
                    </a:cubicBezTo>
                    <a:cubicBezTo>
                      <a:pt x="377" y="87"/>
                      <a:pt x="378" y="88"/>
                      <a:pt x="377" y="89"/>
                    </a:cubicBezTo>
                    <a:cubicBezTo>
                      <a:pt x="377" y="90"/>
                      <a:pt x="376" y="90"/>
                      <a:pt x="375" y="91"/>
                    </a:cubicBezTo>
                    <a:cubicBezTo>
                      <a:pt x="375" y="91"/>
                      <a:pt x="374" y="91"/>
                      <a:pt x="374" y="92"/>
                    </a:cubicBezTo>
                    <a:cubicBezTo>
                      <a:pt x="372" y="93"/>
                      <a:pt x="372" y="93"/>
                      <a:pt x="371" y="94"/>
                    </a:cubicBezTo>
                    <a:cubicBezTo>
                      <a:pt x="370" y="95"/>
                      <a:pt x="369" y="96"/>
                      <a:pt x="368" y="96"/>
                    </a:cubicBezTo>
                    <a:cubicBezTo>
                      <a:pt x="367" y="97"/>
                      <a:pt x="365" y="97"/>
                      <a:pt x="365" y="98"/>
                    </a:cubicBezTo>
                    <a:cubicBezTo>
                      <a:pt x="364" y="99"/>
                      <a:pt x="364" y="100"/>
                      <a:pt x="365" y="101"/>
                    </a:cubicBezTo>
                    <a:cubicBezTo>
                      <a:pt x="366" y="102"/>
                      <a:pt x="367" y="101"/>
                      <a:pt x="368" y="101"/>
                    </a:cubicBezTo>
                    <a:cubicBezTo>
                      <a:pt x="370" y="102"/>
                      <a:pt x="370" y="103"/>
                      <a:pt x="371" y="105"/>
                    </a:cubicBezTo>
                    <a:cubicBezTo>
                      <a:pt x="371" y="107"/>
                      <a:pt x="371" y="108"/>
                      <a:pt x="371" y="109"/>
                    </a:cubicBezTo>
                    <a:cubicBezTo>
                      <a:pt x="371" y="111"/>
                      <a:pt x="370" y="112"/>
                      <a:pt x="369" y="113"/>
                    </a:cubicBezTo>
                    <a:cubicBezTo>
                      <a:pt x="369" y="114"/>
                      <a:pt x="368" y="114"/>
                      <a:pt x="368" y="115"/>
                    </a:cubicBezTo>
                    <a:cubicBezTo>
                      <a:pt x="367" y="117"/>
                      <a:pt x="369" y="119"/>
                      <a:pt x="368" y="119"/>
                    </a:cubicBezTo>
                    <a:cubicBezTo>
                      <a:pt x="367" y="120"/>
                      <a:pt x="367" y="119"/>
                      <a:pt x="366" y="119"/>
                    </a:cubicBezTo>
                    <a:cubicBezTo>
                      <a:pt x="365" y="119"/>
                      <a:pt x="365" y="120"/>
                      <a:pt x="364" y="120"/>
                    </a:cubicBezTo>
                    <a:cubicBezTo>
                      <a:pt x="363" y="120"/>
                      <a:pt x="363" y="120"/>
                      <a:pt x="363" y="121"/>
                    </a:cubicBezTo>
                    <a:cubicBezTo>
                      <a:pt x="361" y="121"/>
                      <a:pt x="360" y="122"/>
                      <a:pt x="359" y="124"/>
                    </a:cubicBezTo>
                    <a:cubicBezTo>
                      <a:pt x="358" y="124"/>
                      <a:pt x="358" y="125"/>
                      <a:pt x="357" y="126"/>
                    </a:cubicBezTo>
                    <a:cubicBezTo>
                      <a:pt x="355" y="127"/>
                      <a:pt x="354" y="126"/>
                      <a:pt x="352" y="127"/>
                    </a:cubicBezTo>
                    <a:cubicBezTo>
                      <a:pt x="351" y="128"/>
                      <a:pt x="350" y="128"/>
                      <a:pt x="348" y="129"/>
                    </a:cubicBezTo>
                    <a:cubicBezTo>
                      <a:pt x="347" y="129"/>
                      <a:pt x="346" y="129"/>
                      <a:pt x="345" y="130"/>
                    </a:cubicBezTo>
                    <a:cubicBezTo>
                      <a:pt x="343" y="130"/>
                      <a:pt x="342" y="130"/>
                      <a:pt x="340" y="131"/>
                    </a:cubicBezTo>
                    <a:cubicBezTo>
                      <a:pt x="340" y="132"/>
                      <a:pt x="339" y="132"/>
                      <a:pt x="339" y="132"/>
                    </a:cubicBezTo>
                    <a:cubicBezTo>
                      <a:pt x="338" y="133"/>
                      <a:pt x="339" y="134"/>
                      <a:pt x="339" y="135"/>
                    </a:cubicBezTo>
                    <a:cubicBezTo>
                      <a:pt x="339" y="136"/>
                      <a:pt x="339" y="136"/>
                      <a:pt x="339" y="138"/>
                    </a:cubicBezTo>
                    <a:cubicBezTo>
                      <a:pt x="339" y="139"/>
                      <a:pt x="339" y="140"/>
                      <a:pt x="339" y="141"/>
                    </a:cubicBezTo>
                    <a:cubicBezTo>
                      <a:pt x="338" y="144"/>
                      <a:pt x="336" y="145"/>
                      <a:pt x="336" y="148"/>
                    </a:cubicBezTo>
                    <a:cubicBezTo>
                      <a:pt x="336" y="149"/>
                      <a:pt x="336" y="150"/>
                      <a:pt x="336" y="151"/>
                    </a:cubicBezTo>
                    <a:cubicBezTo>
                      <a:pt x="336" y="151"/>
                      <a:pt x="336" y="152"/>
                      <a:pt x="336" y="152"/>
                    </a:cubicBezTo>
                    <a:cubicBezTo>
                      <a:pt x="335" y="153"/>
                      <a:pt x="334" y="153"/>
                      <a:pt x="334" y="154"/>
                    </a:cubicBezTo>
                    <a:cubicBezTo>
                      <a:pt x="333" y="155"/>
                      <a:pt x="332" y="156"/>
                      <a:pt x="331" y="157"/>
                    </a:cubicBezTo>
                    <a:cubicBezTo>
                      <a:pt x="331" y="157"/>
                      <a:pt x="331" y="158"/>
                      <a:pt x="330" y="158"/>
                    </a:cubicBezTo>
                    <a:cubicBezTo>
                      <a:pt x="329" y="159"/>
                      <a:pt x="329" y="158"/>
                      <a:pt x="328" y="158"/>
                    </a:cubicBezTo>
                    <a:cubicBezTo>
                      <a:pt x="327" y="158"/>
                      <a:pt x="326" y="160"/>
                      <a:pt x="325" y="160"/>
                    </a:cubicBezTo>
                    <a:cubicBezTo>
                      <a:pt x="324" y="160"/>
                      <a:pt x="322" y="160"/>
                      <a:pt x="321" y="159"/>
                    </a:cubicBezTo>
                    <a:cubicBezTo>
                      <a:pt x="320" y="158"/>
                      <a:pt x="320" y="157"/>
                      <a:pt x="320" y="155"/>
                    </a:cubicBezTo>
                    <a:cubicBezTo>
                      <a:pt x="319" y="155"/>
                      <a:pt x="319" y="154"/>
                      <a:pt x="318" y="153"/>
                    </a:cubicBezTo>
                    <a:cubicBezTo>
                      <a:pt x="318" y="152"/>
                      <a:pt x="318" y="152"/>
                      <a:pt x="318" y="151"/>
                    </a:cubicBezTo>
                    <a:cubicBezTo>
                      <a:pt x="318" y="151"/>
                      <a:pt x="318" y="150"/>
                      <a:pt x="318" y="150"/>
                    </a:cubicBezTo>
                    <a:cubicBezTo>
                      <a:pt x="318" y="149"/>
                      <a:pt x="317" y="148"/>
                      <a:pt x="317" y="147"/>
                    </a:cubicBezTo>
                    <a:cubicBezTo>
                      <a:pt x="316" y="146"/>
                      <a:pt x="317" y="145"/>
                      <a:pt x="318" y="143"/>
                    </a:cubicBezTo>
                    <a:cubicBezTo>
                      <a:pt x="318" y="143"/>
                      <a:pt x="318" y="142"/>
                      <a:pt x="318" y="141"/>
                    </a:cubicBezTo>
                    <a:cubicBezTo>
                      <a:pt x="319" y="140"/>
                      <a:pt x="320" y="139"/>
                      <a:pt x="320" y="138"/>
                    </a:cubicBezTo>
                    <a:cubicBezTo>
                      <a:pt x="320" y="137"/>
                      <a:pt x="321" y="136"/>
                      <a:pt x="321" y="136"/>
                    </a:cubicBezTo>
                    <a:cubicBezTo>
                      <a:pt x="322" y="134"/>
                      <a:pt x="322" y="133"/>
                      <a:pt x="322" y="132"/>
                    </a:cubicBezTo>
                    <a:cubicBezTo>
                      <a:pt x="323" y="130"/>
                      <a:pt x="325" y="129"/>
                      <a:pt x="324" y="128"/>
                    </a:cubicBezTo>
                    <a:cubicBezTo>
                      <a:pt x="324" y="127"/>
                      <a:pt x="323" y="127"/>
                      <a:pt x="322" y="126"/>
                    </a:cubicBezTo>
                    <a:cubicBezTo>
                      <a:pt x="321" y="126"/>
                      <a:pt x="320" y="127"/>
                      <a:pt x="319" y="127"/>
                    </a:cubicBezTo>
                    <a:cubicBezTo>
                      <a:pt x="317" y="127"/>
                      <a:pt x="316" y="127"/>
                      <a:pt x="314" y="126"/>
                    </a:cubicBezTo>
                    <a:cubicBezTo>
                      <a:pt x="312" y="126"/>
                      <a:pt x="312" y="126"/>
                      <a:pt x="310" y="126"/>
                    </a:cubicBezTo>
                    <a:cubicBezTo>
                      <a:pt x="309" y="126"/>
                      <a:pt x="307" y="127"/>
                      <a:pt x="306" y="126"/>
                    </a:cubicBezTo>
                    <a:cubicBezTo>
                      <a:pt x="306" y="126"/>
                      <a:pt x="306" y="125"/>
                      <a:pt x="306" y="124"/>
                    </a:cubicBezTo>
                    <a:cubicBezTo>
                      <a:pt x="306" y="123"/>
                      <a:pt x="307" y="123"/>
                      <a:pt x="306" y="122"/>
                    </a:cubicBezTo>
                    <a:cubicBezTo>
                      <a:pt x="306" y="120"/>
                      <a:pt x="302" y="122"/>
                      <a:pt x="300" y="122"/>
                    </a:cubicBezTo>
                    <a:cubicBezTo>
                      <a:pt x="298" y="121"/>
                      <a:pt x="296" y="122"/>
                      <a:pt x="295" y="121"/>
                    </a:cubicBezTo>
                    <a:cubicBezTo>
                      <a:pt x="295" y="121"/>
                      <a:pt x="295" y="121"/>
                      <a:pt x="295" y="121"/>
                    </a:cubicBezTo>
                    <a:cubicBezTo>
                      <a:pt x="295" y="120"/>
                      <a:pt x="295" y="119"/>
                      <a:pt x="295" y="118"/>
                    </a:cubicBezTo>
                    <a:cubicBezTo>
                      <a:pt x="294" y="116"/>
                      <a:pt x="294" y="116"/>
                      <a:pt x="293" y="115"/>
                    </a:cubicBezTo>
                    <a:cubicBezTo>
                      <a:pt x="292" y="114"/>
                      <a:pt x="291" y="114"/>
                      <a:pt x="289" y="114"/>
                    </a:cubicBezTo>
                    <a:cubicBezTo>
                      <a:pt x="287" y="114"/>
                      <a:pt x="286" y="114"/>
                      <a:pt x="285" y="113"/>
                    </a:cubicBezTo>
                    <a:cubicBezTo>
                      <a:pt x="284" y="112"/>
                      <a:pt x="284" y="112"/>
                      <a:pt x="283" y="111"/>
                    </a:cubicBezTo>
                    <a:cubicBezTo>
                      <a:pt x="282" y="110"/>
                      <a:pt x="282" y="110"/>
                      <a:pt x="280" y="110"/>
                    </a:cubicBezTo>
                    <a:cubicBezTo>
                      <a:pt x="279" y="110"/>
                      <a:pt x="277" y="110"/>
                      <a:pt x="276" y="111"/>
                    </a:cubicBezTo>
                    <a:cubicBezTo>
                      <a:pt x="274" y="111"/>
                      <a:pt x="274" y="112"/>
                      <a:pt x="272" y="113"/>
                    </a:cubicBezTo>
                    <a:cubicBezTo>
                      <a:pt x="271" y="113"/>
                      <a:pt x="269" y="114"/>
                      <a:pt x="269" y="112"/>
                    </a:cubicBezTo>
                    <a:cubicBezTo>
                      <a:pt x="269" y="112"/>
                      <a:pt x="270" y="112"/>
                      <a:pt x="270" y="111"/>
                    </a:cubicBezTo>
                    <a:cubicBezTo>
                      <a:pt x="271" y="110"/>
                      <a:pt x="272" y="109"/>
                      <a:pt x="272" y="108"/>
                    </a:cubicBezTo>
                    <a:cubicBezTo>
                      <a:pt x="272" y="106"/>
                      <a:pt x="271" y="106"/>
                      <a:pt x="271" y="104"/>
                    </a:cubicBezTo>
                    <a:cubicBezTo>
                      <a:pt x="271" y="102"/>
                      <a:pt x="273" y="102"/>
                      <a:pt x="273" y="100"/>
                    </a:cubicBezTo>
                    <a:cubicBezTo>
                      <a:pt x="273" y="99"/>
                      <a:pt x="272" y="99"/>
                      <a:pt x="272" y="98"/>
                    </a:cubicBezTo>
                    <a:cubicBezTo>
                      <a:pt x="271" y="97"/>
                      <a:pt x="270" y="97"/>
                      <a:pt x="269" y="97"/>
                    </a:cubicBezTo>
                    <a:cubicBezTo>
                      <a:pt x="268" y="97"/>
                      <a:pt x="267" y="97"/>
                      <a:pt x="266" y="97"/>
                    </a:cubicBezTo>
                    <a:cubicBezTo>
                      <a:pt x="265" y="96"/>
                      <a:pt x="266" y="94"/>
                      <a:pt x="267" y="93"/>
                    </a:cubicBezTo>
                    <a:cubicBezTo>
                      <a:pt x="267" y="92"/>
                      <a:pt x="269" y="92"/>
                      <a:pt x="270" y="91"/>
                    </a:cubicBezTo>
                    <a:cubicBezTo>
                      <a:pt x="270" y="90"/>
                      <a:pt x="270" y="90"/>
                      <a:pt x="270" y="89"/>
                    </a:cubicBezTo>
                    <a:cubicBezTo>
                      <a:pt x="270" y="88"/>
                      <a:pt x="271" y="87"/>
                      <a:pt x="272" y="86"/>
                    </a:cubicBezTo>
                    <a:cubicBezTo>
                      <a:pt x="273" y="85"/>
                      <a:pt x="274" y="84"/>
                      <a:pt x="275" y="84"/>
                    </a:cubicBezTo>
                    <a:cubicBezTo>
                      <a:pt x="276" y="83"/>
                      <a:pt x="276" y="83"/>
                      <a:pt x="277" y="83"/>
                    </a:cubicBezTo>
                    <a:cubicBezTo>
                      <a:pt x="278" y="82"/>
                      <a:pt x="278" y="81"/>
                      <a:pt x="279" y="81"/>
                    </a:cubicBezTo>
                    <a:cubicBezTo>
                      <a:pt x="279" y="80"/>
                      <a:pt x="280" y="81"/>
                      <a:pt x="281" y="80"/>
                    </a:cubicBezTo>
                    <a:cubicBezTo>
                      <a:pt x="282" y="79"/>
                      <a:pt x="282" y="79"/>
                      <a:pt x="283" y="78"/>
                    </a:cubicBezTo>
                    <a:cubicBezTo>
                      <a:pt x="284" y="77"/>
                      <a:pt x="285" y="77"/>
                      <a:pt x="286" y="76"/>
                    </a:cubicBezTo>
                    <a:cubicBezTo>
                      <a:pt x="286" y="76"/>
                      <a:pt x="287" y="76"/>
                      <a:pt x="288" y="75"/>
                    </a:cubicBezTo>
                    <a:cubicBezTo>
                      <a:pt x="289" y="75"/>
                      <a:pt x="289" y="72"/>
                      <a:pt x="289" y="72"/>
                    </a:cubicBezTo>
                    <a:cubicBezTo>
                      <a:pt x="290" y="72"/>
                      <a:pt x="291" y="72"/>
                      <a:pt x="291" y="72"/>
                    </a:cubicBezTo>
                    <a:cubicBezTo>
                      <a:pt x="292" y="72"/>
                      <a:pt x="293" y="72"/>
                      <a:pt x="294" y="71"/>
                    </a:cubicBezTo>
                    <a:cubicBezTo>
                      <a:pt x="295" y="71"/>
                      <a:pt x="296" y="70"/>
                      <a:pt x="298" y="69"/>
                    </a:cubicBezTo>
                    <a:cubicBezTo>
                      <a:pt x="299" y="69"/>
                      <a:pt x="299" y="69"/>
                      <a:pt x="300" y="69"/>
                    </a:cubicBezTo>
                    <a:cubicBezTo>
                      <a:pt x="301" y="68"/>
                      <a:pt x="301" y="67"/>
                      <a:pt x="301" y="66"/>
                    </a:cubicBezTo>
                    <a:cubicBezTo>
                      <a:pt x="301" y="65"/>
                      <a:pt x="301" y="64"/>
                      <a:pt x="301" y="64"/>
                    </a:cubicBezTo>
                    <a:cubicBezTo>
                      <a:pt x="302" y="63"/>
                      <a:pt x="302" y="64"/>
                      <a:pt x="303" y="64"/>
                    </a:cubicBezTo>
                    <a:cubicBezTo>
                      <a:pt x="304" y="64"/>
                      <a:pt x="304" y="64"/>
                      <a:pt x="305" y="64"/>
                    </a:cubicBezTo>
                    <a:cubicBezTo>
                      <a:pt x="306" y="65"/>
                      <a:pt x="306" y="65"/>
                      <a:pt x="308" y="65"/>
                    </a:cubicBezTo>
                    <a:cubicBezTo>
                      <a:pt x="309" y="65"/>
                      <a:pt x="309" y="65"/>
                      <a:pt x="310" y="65"/>
                    </a:cubicBezTo>
                    <a:cubicBezTo>
                      <a:pt x="311" y="64"/>
                      <a:pt x="311" y="64"/>
                      <a:pt x="312" y="63"/>
                    </a:cubicBezTo>
                    <a:cubicBezTo>
                      <a:pt x="312" y="62"/>
                      <a:pt x="311" y="62"/>
                      <a:pt x="310" y="61"/>
                    </a:cubicBezTo>
                    <a:cubicBezTo>
                      <a:pt x="310" y="60"/>
                      <a:pt x="309" y="61"/>
                      <a:pt x="308" y="60"/>
                    </a:cubicBezTo>
                    <a:cubicBezTo>
                      <a:pt x="308" y="60"/>
                      <a:pt x="308" y="60"/>
                      <a:pt x="308" y="60"/>
                    </a:cubicBezTo>
                    <a:cubicBezTo>
                      <a:pt x="308" y="59"/>
                      <a:pt x="310" y="59"/>
                      <a:pt x="311" y="59"/>
                    </a:cubicBezTo>
                    <a:cubicBezTo>
                      <a:pt x="312" y="59"/>
                      <a:pt x="312" y="60"/>
                      <a:pt x="313" y="60"/>
                    </a:cubicBezTo>
                    <a:cubicBezTo>
                      <a:pt x="313" y="60"/>
                      <a:pt x="313" y="60"/>
                      <a:pt x="313" y="60"/>
                    </a:cubicBezTo>
                    <a:cubicBezTo>
                      <a:pt x="313" y="60"/>
                      <a:pt x="313" y="60"/>
                      <a:pt x="314" y="60"/>
                    </a:cubicBezTo>
                    <a:cubicBezTo>
                      <a:pt x="314" y="60"/>
                      <a:pt x="315" y="60"/>
                      <a:pt x="315" y="60"/>
                    </a:cubicBezTo>
                    <a:cubicBezTo>
                      <a:pt x="316" y="59"/>
                      <a:pt x="316" y="59"/>
                      <a:pt x="317" y="59"/>
                    </a:cubicBezTo>
                    <a:cubicBezTo>
                      <a:pt x="318" y="59"/>
                      <a:pt x="318" y="60"/>
                      <a:pt x="319" y="60"/>
                    </a:cubicBezTo>
                    <a:cubicBezTo>
                      <a:pt x="320" y="60"/>
                      <a:pt x="320" y="59"/>
                      <a:pt x="321" y="58"/>
                    </a:cubicBezTo>
                    <a:cubicBezTo>
                      <a:pt x="322" y="57"/>
                      <a:pt x="322" y="56"/>
                      <a:pt x="323" y="56"/>
                    </a:cubicBezTo>
                    <a:cubicBezTo>
                      <a:pt x="323" y="56"/>
                      <a:pt x="324" y="57"/>
                      <a:pt x="324" y="57"/>
                    </a:cubicBezTo>
                    <a:cubicBezTo>
                      <a:pt x="326" y="57"/>
                      <a:pt x="326" y="58"/>
                      <a:pt x="328" y="57"/>
                    </a:cubicBezTo>
                    <a:cubicBezTo>
                      <a:pt x="329" y="57"/>
                      <a:pt x="329" y="56"/>
                      <a:pt x="330" y="56"/>
                    </a:cubicBezTo>
                    <a:cubicBezTo>
                      <a:pt x="332" y="56"/>
                      <a:pt x="333" y="56"/>
                      <a:pt x="334" y="55"/>
                    </a:cubicBezTo>
                    <a:cubicBezTo>
                      <a:pt x="335" y="55"/>
                      <a:pt x="336" y="54"/>
                      <a:pt x="337" y="53"/>
                    </a:cubicBezTo>
                    <a:cubicBezTo>
                      <a:pt x="339" y="52"/>
                      <a:pt x="339" y="52"/>
                      <a:pt x="341" y="51"/>
                    </a:cubicBezTo>
                    <a:cubicBezTo>
                      <a:pt x="342" y="50"/>
                      <a:pt x="343" y="50"/>
                      <a:pt x="344" y="49"/>
                    </a:cubicBezTo>
                    <a:cubicBezTo>
                      <a:pt x="345" y="48"/>
                      <a:pt x="344" y="46"/>
                      <a:pt x="346" y="45"/>
                    </a:cubicBezTo>
                    <a:cubicBezTo>
                      <a:pt x="346" y="45"/>
                      <a:pt x="347" y="45"/>
                      <a:pt x="347" y="45"/>
                    </a:cubicBezTo>
                    <a:cubicBezTo>
                      <a:pt x="349" y="45"/>
                      <a:pt x="349" y="44"/>
                      <a:pt x="350" y="43"/>
                    </a:cubicBezTo>
                    <a:cubicBezTo>
                      <a:pt x="351" y="43"/>
                      <a:pt x="351" y="43"/>
                      <a:pt x="352" y="43"/>
                    </a:cubicBezTo>
                    <a:cubicBezTo>
                      <a:pt x="353" y="43"/>
                      <a:pt x="354" y="43"/>
                      <a:pt x="354" y="43"/>
                    </a:cubicBezTo>
                    <a:cubicBezTo>
                      <a:pt x="355" y="42"/>
                      <a:pt x="355" y="41"/>
                      <a:pt x="355" y="41"/>
                    </a:cubicBezTo>
                    <a:cubicBezTo>
                      <a:pt x="355" y="40"/>
                      <a:pt x="354" y="40"/>
                      <a:pt x="354" y="39"/>
                    </a:cubicBezTo>
                    <a:cubicBezTo>
                      <a:pt x="354" y="39"/>
                      <a:pt x="355" y="38"/>
                      <a:pt x="356" y="38"/>
                    </a:cubicBezTo>
                    <a:cubicBezTo>
                      <a:pt x="357" y="37"/>
                      <a:pt x="358" y="38"/>
                      <a:pt x="359" y="38"/>
                    </a:cubicBezTo>
                    <a:cubicBezTo>
                      <a:pt x="359" y="38"/>
                      <a:pt x="360" y="38"/>
                      <a:pt x="361" y="38"/>
                    </a:cubicBezTo>
                    <a:cubicBezTo>
                      <a:pt x="361" y="38"/>
                      <a:pt x="362" y="38"/>
                      <a:pt x="362" y="39"/>
                    </a:cubicBezTo>
                    <a:cubicBezTo>
                      <a:pt x="363" y="39"/>
                      <a:pt x="362" y="40"/>
                      <a:pt x="363" y="40"/>
                    </a:cubicBezTo>
                    <a:cubicBezTo>
                      <a:pt x="363" y="41"/>
                      <a:pt x="365" y="40"/>
                      <a:pt x="366" y="40"/>
                    </a:cubicBezTo>
                    <a:cubicBezTo>
                      <a:pt x="367" y="40"/>
                      <a:pt x="367" y="41"/>
                      <a:pt x="368" y="40"/>
                    </a:cubicBezTo>
                    <a:cubicBezTo>
                      <a:pt x="368" y="40"/>
                      <a:pt x="369" y="39"/>
                      <a:pt x="369" y="39"/>
                    </a:cubicBezTo>
                    <a:cubicBezTo>
                      <a:pt x="369" y="38"/>
                      <a:pt x="368" y="38"/>
                      <a:pt x="369" y="37"/>
                    </a:cubicBezTo>
                    <a:cubicBezTo>
                      <a:pt x="369" y="36"/>
                      <a:pt x="370" y="37"/>
                      <a:pt x="371" y="37"/>
                    </a:cubicBezTo>
                    <a:cubicBezTo>
                      <a:pt x="372" y="37"/>
                      <a:pt x="372" y="37"/>
                      <a:pt x="372" y="38"/>
                    </a:cubicBezTo>
                    <a:cubicBezTo>
                      <a:pt x="373" y="38"/>
                      <a:pt x="373" y="39"/>
                      <a:pt x="374" y="39"/>
                    </a:cubicBezTo>
                    <a:cubicBezTo>
                      <a:pt x="375" y="39"/>
                      <a:pt x="375" y="39"/>
                      <a:pt x="376" y="39"/>
                    </a:cubicBezTo>
                    <a:cubicBezTo>
                      <a:pt x="378" y="39"/>
                      <a:pt x="378" y="38"/>
                      <a:pt x="379" y="38"/>
                    </a:cubicBezTo>
                    <a:cubicBezTo>
                      <a:pt x="381" y="37"/>
                      <a:pt x="382" y="37"/>
                      <a:pt x="384" y="36"/>
                    </a:cubicBezTo>
                    <a:cubicBezTo>
                      <a:pt x="385" y="35"/>
                      <a:pt x="385" y="35"/>
                      <a:pt x="386" y="34"/>
                    </a:cubicBezTo>
                    <a:cubicBezTo>
                      <a:pt x="387" y="33"/>
                      <a:pt x="388" y="33"/>
                      <a:pt x="389" y="32"/>
                    </a:cubicBezTo>
                    <a:cubicBezTo>
                      <a:pt x="389" y="31"/>
                      <a:pt x="390" y="31"/>
                      <a:pt x="390" y="30"/>
                    </a:cubicBezTo>
                    <a:cubicBezTo>
                      <a:pt x="390" y="30"/>
                      <a:pt x="390" y="30"/>
                      <a:pt x="390" y="30"/>
                    </a:cubicBezTo>
                    <a:cubicBezTo>
                      <a:pt x="390" y="29"/>
                      <a:pt x="389" y="30"/>
                      <a:pt x="388" y="29"/>
                    </a:cubicBezTo>
                    <a:cubicBezTo>
                      <a:pt x="388" y="28"/>
                      <a:pt x="388" y="27"/>
                      <a:pt x="388" y="26"/>
                    </a:cubicBezTo>
                    <a:cubicBezTo>
                      <a:pt x="388" y="25"/>
                      <a:pt x="388" y="25"/>
                      <a:pt x="388" y="24"/>
                    </a:cubicBezTo>
                    <a:cubicBezTo>
                      <a:pt x="389" y="23"/>
                      <a:pt x="389" y="23"/>
                      <a:pt x="390" y="23"/>
                    </a:cubicBezTo>
                    <a:cubicBezTo>
                      <a:pt x="390" y="23"/>
                      <a:pt x="391" y="22"/>
                      <a:pt x="392" y="23"/>
                    </a:cubicBezTo>
                    <a:cubicBezTo>
                      <a:pt x="392" y="23"/>
                      <a:pt x="392" y="24"/>
                      <a:pt x="393" y="24"/>
                    </a:cubicBezTo>
                    <a:cubicBezTo>
                      <a:pt x="393" y="24"/>
                      <a:pt x="394" y="24"/>
                      <a:pt x="394" y="24"/>
                    </a:cubicBezTo>
                    <a:cubicBezTo>
                      <a:pt x="395" y="24"/>
                      <a:pt x="396" y="23"/>
                      <a:pt x="396" y="22"/>
                    </a:cubicBezTo>
                    <a:cubicBezTo>
                      <a:pt x="396" y="22"/>
                      <a:pt x="396" y="21"/>
                      <a:pt x="396" y="20"/>
                    </a:cubicBezTo>
                    <a:cubicBezTo>
                      <a:pt x="397" y="19"/>
                      <a:pt x="398" y="19"/>
                      <a:pt x="398" y="18"/>
                    </a:cubicBezTo>
                    <a:cubicBezTo>
                      <a:pt x="397" y="18"/>
                      <a:pt x="396" y="18"/>
                      <a:pt x="396" y="18"/>
                    </a:cubicBezTo>
                    <a:cubicBezTo>
                      <a:pt x="395" y="18"/>
                      <a:pt x="395" y="18"/>
                      <a:pt x="394" y="18"/>
                    </a:cubicBezTo>
                    <a:cubicBezTo>
                      <a:pt x="393" y="18"/>
                      <a:pt x="393" y="17"/>
                      <a:pt x="393" y="16"/>
                    </a:cubicBezTo>
                    <a:cubicBezTo>
                      <a:pt x="392" y="15"/>
                      <a:pt x="391" y="15"/>
                      <a:pt x="391" y="15"/>
                    </a:cubicBezTo>
                    <a:cubicBezTo>
                      <a:pt x="389" y="14"/>
                      <a:pt x="387" y="14"/>
                      <a:pt x="385" y="14"/>
                    </a:cubicBezTo>
                    <a:cubicBezTo>
                      <a:pt x="384" y="14"/>
                      <a:pt x="383" y="14"/>
                      <a:pt x="382" y="14"/>
                    </a:cubicBezTo>
                    <a:cubicBezTo>
                      <a:pt x="380" y="15"/>
                      <a:pt x="379" y="15"/>
                      <a:pt x="378" y="16"/>
                    </a:cubicBezTo>
                    <a:cubicBezTo>
                      <a:pt x="378" y="17"/>
                      <a:pt x="377" y="17"/>
                      <a:pt x="377" y="18"/>
                    </a:cubicBezTo>
                    <a:cubicBezTo>
                      <a:pt x="377" y="20"/>
                      <a:pt x="377" y="21"/>
                      <a:pt x="376" y="22"/>
                    </a:cubicBezTo>
                    <a:cubicBezTo>
                      <a:pt x="375" y="22"/>
                      <a:pt x="375" y="22"/>
                      <a:pt x="374" y="22"/>
                    </a:cubicBezTo>
                    <a:cubicBezTo>
                      <a:pt x="372" y="23"/>
                      <a:pt x="372" y="22"/>
                      <a:pt x="371" y="22"/>
                    </a:cubicBezTo>
                    <a:cubicBezTo>
                      <a:pt x="370" y="23"/>
                      <a:pt x="370" y="24"/>
                      <a:pt x="370" y="25"/>
                    </a:cubicBezTo>
                    <a:cubicBezTo>
                      <a:pt x="369" y="26"/>
                      <a:pt x="368" y="26"/>
                      <a:pt x="366" y="27"/>
                    </a:cubicBezTo>
                    <a:cubicBezTo>
                      <a:pt x="365" y="28"/>
                      <a:pt x="365" y="28"/>
                      <a:pt x="363" y="28"/>
                    </a:cubicBezTo>
                    <a:cubicBezTo>
                      <a:pt x="362" y="29"/>
                      <a:pt x="361" y="29"/>
                      <a:pt x="360" y="29"/>
                    </a:cubicBezTo>
                    <a:cubicBezTo>
                      <a:pt x="360" y="29"/>
                      <a:pt x="360" y="30"/>
                      <a:pt x="360" y="30"/>
                    </a:cubicBezTo>
                    <a:cubicBezTo>
                      <a:pt x="359" y="30"/>
                      <a:pt x="359" y="31"/>
                      <a:pt x="358" y="31"/>
                    </a:cubicBezTo>
                    <a:cubicBezTo>
                      <a:pt x="357" y="32"/>
                      <a:pt x="357" y="32"/>
                      <a:pt x="355" y="32"/>
                    </a:cubicBezTo>
                    <a:cubicBezTo>
                      <a:pt x="354" y="32"/>
                      <a:pt x="353" y="32"/>
                      <a:pt x="352" y="31"/>
                    </a:cubicBezTo>
                    <a:cubicBezTo>
                      <a:pt x="351" y="31"/>
                      <a:pt x="351" y="30"/>
                      <a:pt x="351" y="30"/>
                    </a:cubicBezTo>
                    <a:cubicBezTo>
                      <a:pt x="351" y="29"/>
                      <a:pt x="351" y="29"/>
                      <a:pt x="351" y="29"/>
                    </a:cubicBezTo>
                    <a:cubicBezTo>
                      <a:pt x="351" y="28"/>
                      <a:pt x="350" y="27"/>
                      <a:pt x="351" y="26"/>
                    </a:cubicBezTo>
                    <a:cubicBezTo>
                      <a:pt x="351" y="25"/>
                      <a:pt x="353" y="25"/>
                      <a:pt x="354" y="25"/>
                    </a:cubicBezTo>
                    <a:cubicBezTo>
                      <a:pt x="355" y="24"/>
                      <a:pt x="356" y="25"/>
                      <a:pt x="357" y="24"/>
                    </a:cubicBezTo>
                    <a:cubicBezTo>
                      <a:pt x="357" y="23"/>
                      <a:pt x="358" y="22"/>
                      <a:pt x="357" y="20"/>
                    </a:cubicBezTo>
                    <a:cubicBezTo>
                      <a:pt x="357" y="20"/>
                      <a:pt x="357" y="19"/>
                      <a:pt x="356" y="19"/>
                    </a:cubicBezTo>
                    <a:cubicBezTo>
                      <a:pt x="355" y="18"/>
                      <a:pt x="354" y="18"/>
                      <a:pt x="353" y="19"/>
                    </a:cubicBezTo>
                    <a:cubicBezTo>
                      <a:pt x="352" y="19"/>
                      <a:pt x="351" y="19"/>
                      <a:pt x="350" y="19"/>
                    </a:cubicBezTo>
                    <a:cubicBezTo>
                      <a:pt x="349" y="20"/>
                      <a:pt x="349" y="21"/>
                      <a:pt x="348" y="22"/>
                    </a:cubicBezTo>
                    <a:cubicBezTo>
                      <a:pt x="348" y="22"/>
                      <a:pt x="347" y="22"/>
                      <a:pt x="347" y="23"/>
                    </a:cubicBezTo>
                    <a:cubicBezTo>
                      <a:pt x="346" y="23"/>
                      <a:pt x="345" y="25"/>
                      <a:pt x="344" y="24"/>
                    </a:cubicBezTo>
                    <a:cubicBezTo>
                      <a:pt x="343" y="24"/>
                      <a:pt x="344" y="22"/>
                      <a:pt x="345" y="21"/>
                    </a:cubicBezTo>
                    <a:cubicBezTo>
                      <a:pt x="345" y="20"/>
                      <a:pt x="345" y="19"/>
                      <a:pt x="346" y="18"/>
                    </a:cubicBezTo>
                    <a:cubicBezTo>
                      <a:pt x="346" y="18"/>
                      <a:pt x="348" y="18"/>
                      <a:pt x="348" y="17"/>
                    </a:cubicBezTo>
                    <a:cubicBezTo>
                      <a:pt x="349" y="16"/>
                      <a:pt x="348" y="15"/>
                      <a:pt x="347" y="15"/>
                    </a:cubicBezTo>
                    <a:cubicBezTo>
                      <a:pt x="346" y="14"/>
                      <a:pt x="345" y="15"/>
                      <a:pt x="344" y="15"/>
                    </a:cubicBezTo>
                    <a:cubicBezTo>
                      <a:pt x="343" y="15"/>
                      <a:pt x="342" y="17"/>
                      <a:pt x="341" y="16"/>
                    </a:cubicBezTo>
                    <a:cubicBezTo>
                      <a:pt x="341" y="15"/>
                      <a:pt x="341" y="15"/>
                      <a:pt x="341" y="14"/>
                    </a:cubicBezTo>
                    <a:cubicBezTo>
                      <a:pt x="341" y="13"/>
                      <a:pt x="342" y="12"/>
                      <a:pt x="344" y="12"/>
                    </a:cubicBezTo>
                    <a:cubicBezTo>
                      <a:pt x="345" y="12"/>
                      <a:pt x="345" y="12"/>
                      <a:pt x="346" y="12"/>
                    </a:cubicBezTo>
                    <a:cubicBezTo>
                      <a:pt x="346" y="11"/>
                      <a:pt x="346" y="11"/>
                      <a:pt x="346" y="10"/>
                    </a:cubicBezTo>
                    <a:cubicBezTo>
                      <a:pt x="346" y="9"/>
                      <a:pt x="345" y="9"/>
                      <a:pt x="345" y="8"/>
                    </a:cubicBezTo>
                    <a:cubicBezTo>
                      <a:pt x="345" y="7"/>
                      <a:pt x="345" y="7"/>
                      <a:pt x="346" y="6"/>
                    </a:cubicBezTo>
                    <a:cubicBezTo>
                      <a:pt x="346" y="5"/>
                      <a:pt x="346" y="5"/>
                      <a:pt x="346" y="3"/>
                    </a:cubicBezTo>
                    <a:cubicBezTo>
                      <a:pt x="346" y="2"/>
                      <a:pt x="345" y="2"/>
                      <a:pt x="343" y="1"/>
                    </a:cubicBezTo>
                    <a:cubicBezTo>
                      <a:pt x="343" y="1"/>
                      <a:pt x="342" y="0"/>
                      <a:pt x="341" y="0"/>
                    </a:cubicBezTo>
                    <a:cubicBezTo>
                      <a:pt x="340" y="0"/>
                      <a:pt x="340" y="0"/>
                      <a:pt x="339" y="0"/>
                    </a:cubicBezTo>
                    <a:cubicBezTo>
                      <a:pt x="338" y="0"/>
                      <a:pt x="337" y="0"/>
                      <a:pt x="336" y="0"/>
                    </a:cubicBezTo>
                    <a:cubicBezTo>
                      <a:pt x="335" y="1"/>
                      <a:pt x="333" y="0"/>
                      <a:pt x="333" y="1"/>
                    </a:cubicBezTo>
                    <a:cubicBezTo>
                      <a:pt x="332" y="2"/>
                      <a:pt x="333" y="2"/>
                      <a:pt x="332" y="3"/>
                    </a:cubicBezTo>
                    <a:cubicBezTo>
                      <a:pt x="331" y="3"/>
                      <a:pt x="331" y="3"/>
                      <a:pt x="330" y="3"/>
                    </a:cubicBezTo>
                    <a:cubicBezTo>
                      <a:pt x="328" y="3"/>
                      <a:pt x="329" y="5"/>
                      <a:pt x="327" y="6"/>
                    </a:cubicBezTo>
                    <a:cubicBezTo>
                      <a:pt x="327" y="7"/>
                      <a:pt x="326" y="7"/>
                      <a:pt x="325" y="8"/>
                    </a:cubicBezTo>
                    <a:cubicBezTo>
                      <a:pt x="325" y="8"/>
                      <a:pt x="325" y="9"/>
                      <a:pt x="324" y="9"/>
                    </a:cubicBezTo>
                    <a:cubicBezTo>
                      <a:pt x="324" y="10"/>
                      <a:pt x="323" y="10"/>
                      <a:pt x="323" y="10"/>
                    </a:cubicBezTo>
                    <a:cubicBezTo>
                      <a:pt x="322" y="11"/>
                      <a:pt x="321" y="11"/>
                      <a:pt x="320" y="11"/>
                    </a:cubicBezTo>
                    <a:cubicBezTo>
                      <a:pt x="320" y="12"/>
                      <a:pt x="320" y="13"/>
                      <a:pt x="320" y="13"/>
                    </a:cubicBezTo>
                    <a:cubicBezTo>
                      <a:pt x="320" y="14"/>
                      <a:pt x="322" y="14"/>
                      <a:pt x="323" y="14"/>
                    </a:cubicBezTo>
                    <a:cubicBezTo>
                      <a:pt x="323" y="15"/>
                      <a:pt x="324" y="15"/>
                      <a:pt x="324" y="15"/>
                    </a:cubicBezTo>
                    <a:cubicBezTo>
                      <a:pt x="326" y="16"/>
                      <a:pt x="328" y="15"/>
                      <a:pt x="328" y="17"/>
                    </a:cubicBezTo>
                    <a:cubicBezTo>
                      <a:pt x="328" y="18"/>
                      <a:pt x="328" y="18"/>
                      <a:pt x="327" y="19"/>
                    </a:cubicBezTo>
                    <a:cubicBezTo>
                      <a:pt x="325" y="20"/>
                      <a:pt x="324" y="19"/>
                      <a:pt x="322" y="20"/>
                    </a:cubicBezTo>
                    <a:cubicBezTo>
                      <a:pt x="322" y="20"/>
                      <a:pt x="321" y="20"/>
                      <a:pt x="321" y="21"/>
                    </a:cubicBezTo>
                    <a:cubicBezTo>
                      <a:pt x="321" y="22"/>
                      <a:pt x="321" y="22"/>
                      <a:pt x="322" y="22"/>
                    </a:cubicBezTo>
                    <a:cubicBezTo>
                      <a:pt x="323" y="23"/>
                      <a:pt x="324" y="22"/>
                      <a:pt x="325" y="22"/>
                    </a:cubicBezTo>
                    <a:cubicBezTo>
                      <a:pt x="326" y="23"/>
                      <a:pt x="327" y="23"/>
                      <a:pt x="326" y="24"/>
                    </a:cubicBezTo>
                    <a:cubicBezTo>
                      <a:pt x="326" y="24"/>
                      <a:pt x="325" y="24"/>
                      <a:pt x="324" y="24"/>
                    </a:cubicBezTo>
                    <a:cubicBezTo>
                      <a:pt x="323" y="24"/>
                      <a:pt x="323" y="24"/>
                      <a:pt x="322" y="24"/>
                    </a:cubicBezTo>
                    <a:cubicBezTo>
                      <a:pt x="321" y="25"/>
                      <a:pt x="321" y="25"/>
                      <a:pt x="320" y="25"/>
                    </a:cubicBezTo>
                    <a:cubicBezTo>
                      <a:pt x="320" y="26"/>
                      <a:pt x="319" y="27"/>
                      <a:pt x="318" y="27"/>
                    </a:cubicBezTo>
                    <a:cubicBezTo>
                      <a:pt x="317" y="27"/>
                      <a:pt x="317" y="27"/>
                      <a:pt x="316" y="27"/>
                    </a:cubicBezTo>
                    <a:cubicBezTo>
                      <a:pt x="315" y="27"/>
                      <a:pt x="315" y="27"/>
                      <a:pt x="314" y="27"/>
                    </a:cubicBezTo>
                    <a:cubicBezTo>
                      <a:pt x="313" y="27"/>
                      <a:pt x="313" y="27"/>
                      <a:pt x="313" y="27"/>
                    </a:cubicBezTo>
                    <a:cubicBezTo>
                      <a:pt x="312" y="27"/>
                      <a:pt x="312" y="28"/>
                      <a:pt x="311" y="28"/>
                    </a:cubicBezTo>
                    <a:cubicBezTo>
                      <a:pt x="310" y="28"/>
                      <a:pt x="310" y="28"/>
                      <a:pt x="309" y="28"/>
                    </a:cubicBezTo>
                    <a:cubicBezTo>
                      <a:pt x="309" y="29"/>
                      <a:pt x="309" y="29"/>
                      <a:pt x="309" y="30"/>
                    </a:cubicBezTo>
                    <a:cubicBezTo>
                      <a:pt x="310" y="30"/>
                      <a:pt x="310" y="30"/>
                      <a:pt x="310" y="31"/>
                    </a:cubicBezTo>
                    <a:cubicBezTo>
                      <a:pt x="309" y="32"/>
                      <a:pt x="310" y="33"/>
                      <a:pt x="308" y="34"/>
                    </a:cubicBezTo>
                    <a:cubicBezTo>
                      <a:pt x="308" y="34"/>
                      <a:pt x="307" y="34"/>
                      <a:pt x="306" y="34"/>
                    </a:cubicBezTo>
                    <a:cubicBezTo>
                      <a:pt x="305" y="33"/>
                      <a:pt x="305" y="32"/>
                      <a:pt x="305" y="31"/>
                    </a:cubicBezTo>
                    <a:cubicBezTo>
                      <a:pt x="305" y="31"/>
                      <a:pt x="305" y="30"/>
                      <a:pt x="305" y="30"/>
                    </a:cubicBezTo>
                    <a:cubicBezTo>
                      <a:pt x="306" y="29"/>
                      <a:pt x="306" y="29"/>
                      <a:pt x="307" y="28"/>
                    </a:cubicBezTo>
                    <a:cubicBezTo>
                      <a:pt x="307" y="27"/>
                      <a:pt x="309" y="27"/>
                      <a:pt x="309" y="26"/>
                    </a:cubicBezTo>
                    <a:cubicBezTo>
                      <a:pt x="308" y="25"/>
                      <a:pt x="307" y="25"/>
                      <a:pt x="306" y="25"/>
                    </a:cubicBezTo>
                    <a:cubicBezTo>
                      <a:pt x="305" y="24"/>
                      <a:pt x="304" y="24"/>
                      <a:pt x="303" y="24"/>
                    </a:cubicBezTo>
                    <a:cubicBezTo>
                      <a:pt x="301" y="24"/>
                      <a:pt x="300" y="23"/>
                      <a:pt x="298" y="24"/>
                    </a:cubicBezTo>
                    <a:cubicBezTo>
                      <a:pt x="297" y="25"/>
                      <a:pt x="297" y="25"/>
                      <a:pt x="296" y="26"/>
                    </a:cubicBezTo>
                    <a:cubicBezTo>
                      <a:pt x="295" y="27"/>
                      <a:pt x="294" y="27"/>
                      <a:pt x="293" y="28"/>
                    </a:cubicBezTo>
                    <a:cubicBezTo>
                      <a:pt x="293" y="29"/>
                      <a:pt x="293" y="29"/>
                      <a:pt x="293" y="30"/>
                    </a:cubicBezTo>
                    <a:cubicBezTo>
                      <a:pt x="292" y="30"/>
                      <a:pt x="292" y="30"/>
                      <a:pt x="292" y="30"/>
                    </a:cubicBezTo>
                    <a:cubicBezTo>
                      <a:pt x="291" y="31"/>
                      <a:pt x="290" y="30"/>
                      <a:pt x="289" y="30"/>
                    </a:cubicBezTo>
                    <a:cubicBezTo>
                      <a:pt x="289" y="30"/>
                      <a:pt x="288" y="30"/>
                      <a:pt x="287" y="30"/>
                    </a:cubicBezTo>
                    <a:cubicBezTo>
                      <a:pt x="287" y="30"/>
                      <a:pt x="286" y="29"/>
                      <a:pt x="285" y="29"/>
                    </a:cubicBezTo>
                    <a:cubicBezTo>
                      <a:pt x="283" y="29"/>
                      <a:pt x="283" y="29"/>
                      <a:pt x="282" y="29"/>
                    </a:cubicBezTo>
                    <a:cubicBezTo>
                      <a:pt x="280" y="29"/>
                      <a:pt x="279" y="30"/>
                      <a:pt x="278" y="30"/>
                    </a:cubicBezTo>
                    <a:cubicBezTo>
                      <a:pt x="277" y="30"/>
                      <a:pt x="277" y="30"/>
                      <a:pt x="277" y="30"/>
                    </a:cubicBezTo>
                    <a:cubicBezTo>
                      <a:pt x="275" y="30"/>
                      <a:pt x="274" y="31"/>
                      <a:pt x="272" y="30"/>
                    </a:cubicBezTo>
                    <a:cubicBezTo>
                      <a:pt x="272" y="30"/>
                      <a:pt x="272" y="30"/>
                      <a:pt x="272" y="30"/>
                    </a:cubicBezTo>
                    <a:cubicBezTo>
                      <a:pt x="271" y="30"/>
                      <a:pt x="271" y="29"/>
                      <a:pt x="270" y="29"/>
                    </a:cubicBezTo>
                    <a:cubicBezTo>
                      <a:pt x="269" y="28"/>
                      <a:pt x="268" y="27"/>
                      <a:pt x="267" y="27"/>
                    </a:cubicBezTo>
                    <a:cubicBezTo>
                      <a:pt x="266" y="26"/>
                      <a:pt x="265" y="28"/>
                      <a:pt x="263" y="27"/>
                    </a:cubicBezTo>
                    <a:cubicBezTo>
                      <a:pt x="262" y="27"/>
                      <a:pt x="262" y="26"/>
                      <a:pt x="261" y="26"/>
                    </a:cubicBezTo>
                    <a:cubicBezTo>
                      <a:pt x="261" y="25"/>
                      <a:pt x="260" y="25"/>
                      <a:pt x="259" y="24"/>
                    </a:cubicBezTo>
                    <a:cubicBezTo>
                      <a:pt x="259" y="23"/>
                      <a:pt x="260" y="23"/>
                      <a:pt x="260" y="22"/>
                    </a:cubicBezTo>
                    <a:cubicBezTo>
                      <a:pt x="259" y="21"/>
                      <a:pt x="258" y="21"/>
                      <a:pt x="257" y="21"/>
                    </a:cubicBezTo>
                    <a:cubicBezTo>
                      <a:pt x="255" y="21"/>
                      <a:pt x="254" y="21"/>
                      <a:pt x="253" y="22"/>
                    </a:cubicBezTo>
                    <a:cubicBezTo>
                      <a:pt x="252" y="22"/>
                      <a:pt x="251" y="22"/>
                      <a:pt x="250" y="23"/>
                    </a:cubicBezTo>
                    <a:cubicBezTo>
                      <a:pt x="249" y="23"/>
                      <a:pt x="248" y="23"/>
                      <a:pt x="247" y="23"/>
                    </a:cubicBezTo>
                    <a:cubicBezTo>
                      <a:pt x="246" y="23"/>
                      <a:pt x="245" y="23"/>
                      <a:pt x="245" y="24"/>
                    </a:cubicBezTo>
                    <a:cubicBezTo>
                      <a:pt x="243" y="24"/>
                      <a:pt x="243" y="24"/>
                      <a:pt x="241" y="24"/>
                    </a:cubicBezTo>
                    <a:cubicBezTo>
                      <a:pt x="241" y="24"/>
                      <a:pt x="240" y="24"/>
                      <a:pt x="239" y="25"/>
                    </a:cubicBezTo>
                    <a:cubicBezTo>
                      <a:pt x="239" y="26"/>
                      <a:pt x="239" y="26"/>
                      <a:pt x="240" y="26"/>
                    </a:cubicBezTo>
                    <a:cubicBezTo>
                      <a:pt x="240" y="27"/>
                      <a:pt x="241" y="26"/>
                      <a:pt x="242" y="27"/>
                    </a:cubicBezTo>
                    <a:cubicBezTo>
                      <a:pt x="247" y="27"/>
                      <a:pt x="254" y="24"/>
                      <a:pt x="254" y="27"/>
                    </a:cubicBezTo>
                    <a:cubicBezTo>
                      <a:pt x="254" y="29"/>
                      <a:pt x="247" y="27"/>
                      <a:pt x="244" y="29"/>
                    </a:cubicBezTo>
                    <a:cubicBezTo>
                      <a:pt x="243" y="29"/>
                      <a:pt x="242" y="30"/>
                      <a:pt x="242" y="30"/>
                    </a:cubicBezTo>
                    <a:cubicBezTo>
                      <a:pt x="241" y="30"/>
                      <a:pt x="240" y="31"/>
                      <a:pt x="240" y="31"/>
                    </a:cubicBezTo>
                    <a:cubicBezTo>
                      <a:pt x="239" y="32"/>
                      <a:pt x="239" y="32"/>
                      <a:pt x="238" y="33"/>
                    </a:cubicBezTo>
                    <a:cubicBezTo>
                      <a:pt x="238" y="33"/>
                      <a:pt x="238" y="34"/>
                      <a:pt x="237" y="35"/>
                    </a:cubicBezTo>
                    <a:cubicBezTo>
                      <a:pt x="236" y="36"/>
                      <a:pt x="235" y="33"/>
                      <a:pt x="234" y="31"/>
                    </a:cubicBezTo>
                    <a:cubicBezTo>
                      <a:pt x="233" y="31"/>
                      <a:pt x="233" y="30"/>
                      <a:pt x="232" y="30"/>
                    </a:cubicBezTo>
                    <a:cubicBezTo>
                      <a:pt x="232" y="29"/>
                      <a:pt x="232" y="29"/>
                      <a:pt x="231" y="29"/>
                    </a:cubicBezTo>
                    <a:cubicBezTo>
                      <a:pt x="230" y="28"/>
                      <a:pt x="230" y="28"/>
                      <a:pt x="229" y="28"/>
                    </a:cubicBezTo>
                    <a:cubicBezTo>
                      <a:pt x="227" y="28"/>
                      <a:pt x="226" y="29"/>
                      <a:pt x="225" y="29"/>
                    </a:cubicBezTo>
                    <a:cubicBezTo>
                      <a:pt x="223" y="30"/>
                      <a:pt x="221" y="30"/>
                      <a:pt x="219" y="30"/>
                    </a:cubicBezTo>
                    <a:cubicBezTo>
                      <a:pt x="218" y="30"/>
                      <a:pt x="217" y="30"/>
                      <a:pt x="216" y="30"/>
                    </a:cubicBezTo>
                    <a:cubicBezTo>
                      <a:pt x="215" y="30"/>
                      <a:pt x="214" y="30"/>
                      <a:pt x="214" y="30"/>
                    </a:cubicBezTo>
                    <a:cubicBezTo>
                      <a:pt x="213" y="30"/>
                      <a:pt x="212" y="30"/>
                      <a:pt x="211" y="30"/>
                    </a:cubicBezTo>
                    <a:cubicBezTo>
                      <a:pt x="210" y="30"/>
                      <a:pt x="209" y="30"/>
                      <a:pt x="209" y="30"/>
                    </a:cubicBezTo>
                    <a:cubicBezTo>
                      <a:pt x="208" y="30"/>
                      <a:pt x="207" y="30"/>
                      <a:pt x="206" y="30"/>
                    </a:cubicBezTo>
                    <a:cubicBezTo>
                      <a:pt x="205" y="30"/>
                      <a:pt x="205" y="30"/>
                      <a:pt x="205" y="30"/>
                    </a:cubicBezTo>
                    <a:cubicBezTo>
                      <a:pt x="204" y="30"/>
                      <a:pt x="203" y="31"/>
                      <a:pt x="202" y="31"/>
                    </a:cubicBezTo>
                    <a:cubicBezTo>
                      <a:pt x="202" y="30"/>
                      <a:pt x="202" y="30"/>
                      <a:pt x="201" y="30"/>
                    </a:cubicBezTo>
                    <a:cubicBezTo>
                      <a:pt x="201" y="29"/>
                      <a:pt x="201" y="29"/>
                      <a:pt x="201" y="28"/>
                    </a:cubicBezTo>
                    <a:cubicBezTo>
                      <a:pt x="201" y="27"/>
                      <a:pt x="201" y="27"/>
                      <a:pt x="202" y="26"/>
                    </a:cubicBezTo>
                    <a:cubicBezTo>
                      <a:pt x="203" y="25"/>
                      <a:pt x="205" y="26"/>
                      <a:pt x="206" y="26"/>
                    </a:cubicBezTo>
                    <a:cubicBezTo>
                      <a:pt x="207" y="26"/>
                      <a:pt x="208" y="26"/>
                      <a:pt x="209" y="26"/>
                    </a:cubicBezTo>
                    <a:cubicBezTo>
                      <a:pt x="210" y="26"/>
                      <a:pt x="211" y="26"/>
                      <a:pt x="212" y="25"/>
                    </a:cubicBezTo>
                    <a:cubicBezTo>
                      <a:pt x="212" y="24"/>
                      <a:pt x="212" y="23"/>
                      <a:pt x="211" y="22"/>
                    </a:cubicBezTo>
                    <a:cubicBezTo>
                      <a:pt x="211" y="21"/>
                      <a:pt x="209" y="21"/>
                      <a:pt x="208" y="20"/>
                    </a:cubicBezTo>
                    <a:cubicBezTo>
                      <a:pt x="206" y="20"/>
                      <a:pt x="205" y="21"/>
                      <a:pt x="203" y="21"/>
                    </a:cubicBezTo>
                    <a:cubicBezTo>
                      <a:pt x="202" y="21"/>
                      <a:pt x="201" y="21"/>
                      <a:pt x="199" y="21"/>
                    </a:cubicBezTo>
                    <a:cubicBezTo>
                      <a:pt x="198" y="21"/>
                      <a:pt x="197" y="21"/>
                      <a:pt x="196" y="20"/>
                    </a:cubicBezTo>
                    <a:cubicBezTo>
                      <a:pt x="194" y="20"/>
                      <a:pt x="193" y="19"/>
                      <a:pt x="191" y="18"/>
                    </a:cubicBezTo>
                    <a:cubicBezTo>
                      <a:pt x="190" y="18"/>
                      <a:pt x="189" y="18"/>
                      <a:pt x="187" y="18"/>
                    </a:cubicBezTo>
                    <a:cubicBezTo>
                      <a:pt x="186" y="17"/>
                      <a:pt x="185" y="18"/>
                      <a:pt x="184" y="17"/>
                    </a:cubicBezTo>
                    <a:cubicBezTo>
                      <a:pt x="182" y="17"/>
                      <a:pt x="181" y="15"/>
                      <a:pt x="180" y="15"/>
                    </a:cubicBezTo>
                    <a:cubicBezTo>
                      <a:pt x="178" y="14"/>
                      <a:pt x="178" y="14"/>
                      <a:pt x="176" y="14"/>
                    </a:cubicBezTo>
                    <a:cubicBezTo>
                      <a:pt x="174" y="14"/>
                      <a:pt x="173" y="13"/>
                      <a:pt x="172" y="14"/>
                    </a:cubicBezTo>
                    <a:cubicBezTo>
                      <a:pt x="170" y="14"/>
                      <a:pt x="169" y="15"/>
                      <a:pt x="168" y="16"/>
                    </a:cubicBezTo>
                    <a:cubicBezTo>
                      <a:pt x="166" y="17"/>
                      <a:pt x="165" y="19"/>
                      <a:pt x="164" y="18"/>
                    </a:cubicBezTo>
                    <a:cubicBezTo>
                      <a:pt x="163" y="17"/>
                      <a:pt x="164" y="16"/>
                      <a:pt x="163" y="15"/>
                    </a:cubicBezTo>
                    <a:cubicBezTo>
                      <a:pt x="163" y="14"/>
                      <a:pt x="163" y="13"/>
                      <a:pt x="162" y="13"/>
                    </a:cubicBezTo>
                    <a:cubicBezTo>
                      <a:pt x="161" y="12"/>
                      <a:pt x="161" y="12"/>
                      <a:pt x="160" y="13"/>
                    </a:cubicBezTo>
                    <a:cubicBezTo>
                      <a:pt x="159" y="13"/>
                      <a:pt x="159" y="14"/>
                      <a:pt x="158" y="15"/>
                    </a:cubicBezTo>
                    <a:cubicBezTo>
                      <a:pt x="158" y="15"/>
                      <a:pt x="157" y="16"/>
                      <a:pt x="156" y="16"/>
                    </a:cubicBezTo>
                    <a:cubicBezTo>
                      <a:pt x="156" y="17"/>
                      <a:pt x="155" y="17"/>
                      <a:pt x="154" y="17"/>
                    </a:cubicBezTo>
                    <a:cubicBezTo>
                      <a:pt x="153" y="17"/>
                      <a:pt x="152" y="17"/>
                      <a:pt x="151" y="16"/>
                    </a:cubicBezTo>
                    <a:cubicBezTo>
                      <a:pt x="151" y="15"/>
                      <a:pt x="151" y="15"/>
                      <a:pt x="151" y="13"/>
                    </a:cubicBezTo>
                    <a:cubicBezTo>
                      <a:pt x="151" y="12"/>
                      <a:pt x="152" y="11"/>
                      <a:pt x="151" y="10"/>
                    </a:cubicBezTo>
                    <a:cubicBezTo>
                      <a:pt x="151" y="9"/>
                      <a:pt x="150" y="9"/>
                      <a:pt x="149" y="10"/>
                    </a:cubicBezTo>
                    <a:cubicBezTo>
                      <a:pt x="147" y="10"/>
                      <a:pt x="147" y="11"/>
                      <a:pt x="145" y="12"/>
                    </a:cubicBezTo>
                    <a:cubicBezTo>
                      <a:pt x="144" y="13"/>
                      <a:pt x="144" y="13"/>
                      <a:pt x="142" y="14"/>
                    </a:cubicBezTo>
                    <a:cubicBezTo>
                      <a:pt x="141" y="14"/>
                      <a:pt x="140" y="15"/>
                      <a:pt x="139" y="15"/>
                    </a:cubicBezTo>
                    <a:cubicBezTo>
                      <a:pt x="137" y="15"/>
                      <a:pt x="137" y="15"/>
                      <a:pt x="135" y="16"/>
                    </a:cubicBezTo>
                    <a:cubicBezTo>
                      <a:pt x="133" y="16"/>
                      <a:pt x="132" y="16"/>
                      <a:pt x="130" y="17"/>
                    </a:cubicBezTo>
                    <a:cubicBezTo>
                      <a:pt x="128" y="17"/>
                      <a:pt x="128" y="19"/>
                      <a:pt x="126" y="19"/>
                    </a:cubicBezTo>
                    <a:cubicBezTo>
                      <a:pt x="125" y="20"/>
                      <a:pt x="124" y="20"/>
                      <a:pt x="123" y="20"/>
                    </a:cubicBezTo>
                    <a:cubicBezTo>
                      <a:pt x="120" y="20"/>
                      <a:pt x="119" y="20"/>
                      <a:pt x="117" y="20"/>
                    </a:cubicBezTo>
                    <a:cubicBezTo>
                      <a:pt x="115" y="20"/>
                      <a:pt x="114" y="21"/>
                      <a:pt x="113" y="22"/>
                    </a:cubicBezTo>
                    <a:cubicBezTo>
                      <a:pt x="112" y="23"/>
                      <a:pt x="112" y="24"/>
                      <a:pt x="111" y="24"/>
                    </a:cubicBezTo>
                    <a:cubicBezTo>
                      <a:pt x="109" y="25"/>
                      <a:pt x="108" y="24"/>
                      <a:pt x="107" y="23"/>
                    </a:cubicBezTo>
                    <a:cubicBezTo>
                      <a:pt x="106" y="22"/>
                      <a:pt x="106" y="21"/>
                      <a:pt x="107" y="20"/>
                    </a:cubicBezTo>
                    <a:cubicBezTo>
                      <a:pt x="107" y="19"/>
                      <a:pt x="109" y="20"/>
                      <a:pt x="110" y="20"/>
                    </a:cubicBezTo>
                    <a:cubicBezTo>
                      <a:pt x="111" y="20"/>
                      <a:pt x="112" y="19"/>
                      <a:pt x="113" y="19"/>
                    </a:cubicBezTo>
                    <a:cubicBezTo>
                      <a:pt x="114" y="18"/>
                      <a:pt x="114" y="17"/>
                      <a:pt x="116" y="17"/>
                    </a:cubicBezTo>
                    <a:cubicBezTo>
                      <a:pt x="117" y="16"/>
                      <a:pt x="118" y="16"/>
                      <a:pt x="119" y="16"/>
                    </a:cubicBezTo>
                    <a:cubicBezTo>
                      <a:pt x="120" y="16"/>
                      <a:pt x="121" y="16"/>
                      <a:pt x="122" y="16"/>
                    </a:cubicBezTo>
                    <a:cubicBezTo>
                      <a:pt x="124" y="16"/>
                      <a:pt x="125" y="16"/>
                      <a:pt x="127" y="16"/>
                    </a:cubicBezTo>
                    <a:cubicBezTo>
                      <a:pt x="128" y="15"/>
                      <a:pt x="129" y="14"/>
                      <a:pt x="130" y="14"/>
                    </a:cubicBezTo>
                    <a:cubicBezTo>
                      <a:pt x="133" y="12"/>
                      <a:pt x="133" y="12"/>
                      <a:pt x="133" y="12"/>
                    </a:cubicBezTo>
                    <a:cubicBezTo>
                      <a:pt x="132" y="12"/>
                      <a:pt x="132" y="11"/>
                      <a:pt x="131" y="11"/>
                    </a:cubicBezTo>
                    <a:cubicBezTo>
                      <a:pt x="130" y="11"/>
                      <a:pt x="129" y="12"/>
                      <a:pt x="128" y="12"/>
                    </a:cubicBezTo>
                    <a:cubicBezTo>
                      <a:pt x="126" y="13"/>
                      <a:pt x="125" y="12"/>
                      <a:pt x="124" y="12"/>
                    </a:cubicBezTo>
                    <a:cubicBezTo>
                      <a:pt x="122" y="12"/>
                      <a:pt x="122" y="13"/>
                      <a:pt x="121" y="13"/>
                    </a:cubicBezTo>
                    <a:cubicBezTo>
                      <a:pt x="119" y="14"/>
                      <a:pt x="118" y="14"/>
                      <a:pt x="116" y="15"/>
                    </a:cubicBezTo>
                    <a:cubicBezTo>
                      <a:pt x="115" y="15"/>
                      <a:pt x="114" y="15"/>
                      <a:pt x="113" y="15"/>
                    </a:cubicBezTo>
                    <a:cubicBezTo>
                      <a:pt x="112" y="15"/>
                      <a:pt x="111" y="16"/>
                      <a:pt x="110" y="16"/>
                    </a:cubicBezTo>
                    <a:cubicBezTo>
                      <a:pt x="110" y="16"/>
                      <a:pt x="110" y="16"/>
                      <a:pt x="110" y="16"/>
                    </a:cubicBezTo>
                    <a:cubicBezTo>
                      <a:pt x="109" y="16"/>
                      <a:pt x="108" y="15"/>
                      <a:pt x="107" y="15"/>
                    </a:cubicBezTo>
                    <a:cubicBezTo>
                      <a:pt x="105" y="15"/>
                      <a:pt x="105" y="16"/>
                      <a:pt x="103" y="17"/>
                    </a:cubicBezTo>
                    <a:cubicBezTo>
                      <a:pt x="101" y="17"/>
                      <a:pt x="100" y="17"/>
                      <a:pt x="98" y="17"/>
                    </a:cubicBezTo>
                    <a:cubicBezTo>
                      <a:pt x="97" y="18"/>
                      <a:pt x="96" y="18"/>
                      <a:pt x="95" y="19"/>
                    </a:cubicBezTo>
                    <a:cubicBezTo>
                      <a:pt x="94" y="19"/>
                      <a:pt x="94" y="20"/>
                      <a:pt x="94" y="21"/>
                    </a:cubicBezTo>
                    <a:cubicBezTo>
                      <a:pt x="93" y="21"/>
                      <a:pt x="92" y="22"/>
                      <a:pt x="92" y="22"/>
                    </a:cubicBezTo>
                    <a:cubicBezTo>
                      <a:pt x="90" y="22"/>
                      <a:pt x="89" y="21"/>
                      <a:pt x="87" y="21"/>
                    </a:cubicBezTo>
                    <a:cubicBezTo>
                      <a:pt x="85" y="21"/>
                      <a:pt x="84" y="20"/>
                      <a:pt x="83" y="19"/>
                    </a:cubicBezTo>
                    <a:cubicBezTo>
                      <a:pt x="82" y="19"/>
                      <a:pt x="81" y="18"/>
                      <a:pt x="80" y="18"/>
                    </a:cubicBezTo>
                    <a:cubicBezTo>
                      <a:pt x="79" y="17"/>
                      <a:pt x="78" y="17"/>
                      <a:pt x="77" y="16"/>
                    </a:cubicBezTo>
                    <a:cubicBezTo>
                      <a:pt x="76" y="16"/>
                      <a:pt x="75" y="16"/>
                      <a:pt x="74" y="16"/>
                    </a:cubicBezTo>
                    <a:cubicBezTo>
                      <a:pt x="72" y="16"/>
                      <a:pt x="71" y="16"/>
                      <a:pt x="70" y="16"/>
                    </a:cubicBezTo>
                    <a:cubicBezTo>
                      <a:pt x="69" y="16"/>
                      <a:pt x="68" y="15"/>
                      <a:pt x="68" y="15"/>
                    </a:cubicBezTo>
                    <a:cubicBezTo>
                      <a:pt x="68" y="16"/>
                      <a:pt x="68" y="16"/>
                      <a:pt x="68" y="16"/>
                    </a:cubicBezTo>
                    <a:cubicBezTo>
                      <a:pt x="62" y="20"/>
                      <a:pt x="60" y="22"/>
                      <a:pt x="54" y="27"/>
                    </a:cubicBezTo>
                    <a:cubicBezTo>
                      <a:pt x="53" y="28"/>
                      <a:pt x="51" y="29"/>
                      <a:pt x="50" y="30"/>
                    </a:cubicBezTo>
                    <a:cubicBezTo>
                      <a:pt x="47" y="32"/>
                      <a:pt x="44" y="35"/>
                      <a:pt x="40" y="38"/>
                    </a:cubicBezTo>
                    <a:cubicBezTo>
                      <a:pt x="34" y="43"/>
                      <a:pt x="31" y="46"/>
                      <a:pt x="25" y="51"/>
                    </a:cubicBezTo>
                    <a:cubicBezTo>
                      <a:pt x="22" y="55"/>
                      <a:pt x="19" y="57"/>
                      <a:pt x="16" y="60"/>
                    </a:cubicBezTo>
                    <a:cubicBezTo>
                      <a:pt x="15" y="60"/>
                      <a:pt x="15" y="61"/>
                      <a:pt x="15" y="61"/>
                    </a:cubicBezTo>
                    <a:cubicBezTo>
                      <a:pt x="10" y="66"/>
                      <a:pt x="8" y="69"/>
                      <a:pt x="4" y="74"/>
                    </a:cubicBezTo>
                    <a:cubicBezTo>
                      <a:pt x="2" y="75"/>
                      <a:pt x="2" y="76"/>
                      <a:pt x="0" y="78"/>
                    </a:cubicBezTo>
                    <a:cubicBezTo>
                      <a:pt x="2" y="81"/>
                      <a:pt x="2" y="81"/>
                      <a:pt x="2" y="81"/>
                    </a:cubicBezTo>
                    <a:cubicBezTo>
                      <a:pt x="3" y="82"/>
                      <a:pt x="3" y="82"/>
                      <a:pt x="4" y="83"/>
                    </a:cubicBezTo>
                    <a:cubicBezTo>
                      <a:pt x="5" y="85"/>
                      <a:pt x="5" y="85"/>
                      <a:pt x="5" y="87"/>
                    </a:cubicBezTo>
                    <a:cubicBezTo>
                      <a:pt x="5" y="89"/>
                      <a:pt x="4" y="90"/>
                      <a:pt x="4" y="92"/>
                    </a:cubicBezTo>
                    <a:cubicBezTo>
                      <a:pt x="4" y="93"/>
                      <a:pt x="3" y="94"/>
                      <a:pt x="3" y="95"/>
                    </a:cubicBezTo>
                    <a:cubicBezTo>
                      <a:pt x="3" y="96"/>
                      <a:pt x="2" y="97"/>
                      <a:pt x="2" y="98"/>
                    </a:cubicBezTo>
                    <a:cubicBezTo>
                      <a:pt x="3" y="99"/>
                      <a:pt x="5" y="96"/>
                      <a:pt x="6" y="96"/>
                    </a:cubicBezTo>
                    <a:cubicBezTo>
                      <a:pt x="8" y="96"/>
                      <a:pt x="8" y="96"/>
                      <a:pt x="10" y="95"/>
                    </a:cubicBezTo>
                    <a:cubicBezTo>
                      <a:pt x="11" y="95"/>
                      <a:pt x="12" y="94"/>
                      <a:pt x="13" y="93"/>
                    </a:cubicBezTo>
                    <a:cubicBezTo>
                      <a:pt x="14" y="92"/>
                      <a:pt x="14" y="92"/>
                      <a:pt x="15" y="92"/>
                    </a:cubicBezTo>
                    <a:cubicBezTo>
                      <a:pt x="16" y="91"/>
                      <a:pt x="17" y="91"/>
                      <a:pt x="18" y="91"/>
                    </a:cubicBezTo>
                    <a:cubicBezTo>
                      <a:pt x="19" y="91"/>
                      <a:pt x="20" y="91"/>
                      <a:pt x="21" y="92"/>
                    </a:cubicBezTo>
                    <a:cubicBezTo>
                      <a:pt x="21" y="93"/>
                      <a:pt x="21" y="94"/>
                      <a:pt x="21" y="95"/>
                    </a:cubicBezTo>
                    <a:cubicBezTo>
                      <a:pt x="20" y="96"/>
                      <a:pt x="20" y="97"/>
                      <a:pt x="20" y="99"/>
                    </a:cubicBezTo>
                    <a:cubicBezTo>
                      <a:pt x="20" y="101"/>
                      <a:pt x="21" y="102"/>
                      <a:pt x="21" y="104"/>
                    </a:cubicBezTo>
                    <a:cubicBezTo>
                      <a:pt x="21" y="105"/>
                      <a:pt x="21" y="106"/>
                      <a:pt x="21" y="107"/>
                    </a:cubicBezTo>
                    <a:cubicBezTo>
                      <a:pt x="21" y="108"/>
                      <a:pt x="21" y="109"/>
                      <a:pt x="21" y="110"/>
                    </a:cubicBezTo>
                    <a:cubicBezTo>
                      <a:pt x="20" y="111"/>
                      <a:pt x="20" y="111"/>
                      <a:pt x="20" y="112"/>
                    </a:cubicBezTo>
                    <a:cubicBezTo>
                      <a:pt x="20" y="114"/>
                      <a:pt x="19" y="115"/>
                      <a:pt x="20" y="116"/>
                    </a:cubicBezTo>
                    <a:cubicBezTo>
                      <a:pt x="21" y="117"/>
                      <a:pt x="22" y="117"/>
                      <a:pt x="23" y="118"/>
                    </a:cubicBezTo>
                    <a:cubicBezTo>
                      <a:pt x="23" y="118"/>
                      <a:pt x="24" y="119"/>
                      <a:pt x="24" y="120"/>
                    </a:cubicBezTo>
                    <a:cubicBezTo>
                      <a:pt x="24" y="120"/>
                      <a:pt x="24" y="120"/>
                      <a:pt x="24" y="121"/>
                    </a:cubicBezTo>
                    <a:cubicBezTo>
                      <a:pt x="25" y="122"/>
                      <a:pt x="24" y="123"/>
                      <a:pt x="23" y="125"/>
                    </a:cubicBezTo>
                    <a:cubicBezTo>
                      <a:pt x="23" y="126"/>
                      <a:pt x="22" y="127"/>
                      <a:pt x="21" y="128"/>
                    </a:cubicBezTo>
                    <a:cubicBezTo>
                      <a:pt x="19" y="129"/>
                      <a:pt x="17" y="129"/>
                      <a:pt x="15" y="131"/>
                    </a:cubicBezTo>
                    <a:cubicBezTo>
                      <a:pt x="15" y="131"/>
                      <a:pt x="14" y="131"/>
                      <a:pt x="14" y="131"/>
                    </a:cubicBezTo>
                    <a:cubicBezTo>
                      <a:pt x="13" y="131"/>
                      <a:pt x="13" y="131"/>
                      <a:pt x="13" y="131"/>
                    </a:cubicBezTo>
                    <a:cubicBezTo>
                      <a:pt x="13" y="132"/>
                      <a:pt x="13" y="132"/>
                      <a:pt x="13" y="133"/>
                    </a:cubicBezTo>
                    <a:cubicBezTo>
                      <a:pt x="13" y="135"/>
                      <a:pt x="13" y="136"/>
                      <a:pt x="12" y="138"/>
                    </a:cubicBezTo>
                    <a:cubicBezTo>
                      <a:pt x="11" y="138"/>
                      <a:pt x="11" y="138"/>
                      <a:pt x="10" y="139"/>
                    </a:cubicBezTo>
                    <a:cubicBezTo>
                      <a:pt x="9" y="139"/>
                      <a:pt x="9" y="139"/>
                      <a:pt x="8" y="140"/>
                    </a:cubicBezTo>
                    <a:cubicBezTo>
                      <a:pt x="7" y="140"/>
                      <a:pt x="7" y="141"/>
                      <a:pt x="7" y="143"/>
                    </a:cubicBezTo>
                    <a:cubicBezTo>
                      <a:pt x="7" y="144"/>
                      <a:pt x="7" y="145"/>
                      <a:pt x="9" y="145"/>
                    </a:cubicBezTo>
                    <a:cubicBezTo>
                      <a:pt x="9" y="145"/>
                      <a:pt x="10" y="144"/>
                      <a:pt x="11" y="144"/>
                    </a:cubicBezTo>
                    <a:cubicBezTo>
                      <a:pt x="11" y="143"/>
                      <a:pt x="11" y="142"/>
                      <a:pt x="11" y="142"/>
                    </a:cubicBezTo>
                    <a:cubicBezTo>
                      <a:pt x="12" y="142"/>
                      <a:pt x="13" y="142"/>
                      <a:pt x="13" y="143"/>
                    </a:cubicBezTo>
                    <a:cubicBezTo>
                      <a:pt x="14" y="144"/>
                      <a:pt x="13" y="145"/>
                      <a:pt x="12" y="145"/>
                    </a:cubicBezTo>
                    <a:cubicBezTo>
                      <a:pt x="12" y="146"/>
                      <a:pt x="11" y="146"/>
                      <a:pt x="11" y="147"/>
                    </a:cubicBezTo>
                    <a:cubicBezTo>
                      <a:pt x="10" y="148"/>
                      <a:pt x="12" y="149"/>
                      <a:pt x="13" y="150"/>
                    </a:cubicBezTo>
                    <a:cubicBezTo>
                      <a:pt x="13" y="150"/>
                      <a:pt x="14" y="151"/>
                      <a:pt x="14" y="151"/>
                    </a:cubicBezTo>
                    <a:cubicBezTo>
                      <a:pt x="15" y="151"/>
                      <a:pt x="15" y="151"/>
                      <a:pt x="15" y="152"/>
                    </a:cubicBezTo>
                    <a:cubicBezTo>
                      <a:pt x="16" y="153"/>
                      <a:pt x="16" y="154"/>
                      <a:pt x="16" y="155"/>
                    </a:cubicBezTo>
                    <a:cubicBezTo>
                      <a:pt x="15" y="156"/>
                      <a:pt x="13" y="154"/>
                      <a:pt x="12" y="155"/>
                    </a:cubicBezTo>
                    <a:cubicBezTo>
                      <a:pt x="11" y="155"/>
                      <a:pt x="12" y="157"/>
                      <a:pt x="11" y="158"/>
                    </a:cubicBezTo>
                    <a:cubicBezTo>
                      <a:pt x="11" y="159"/>
                      <a:pt x="9" y="160"/>
                      <a:pt x="9" y="161"/>
                    </a:cubicBezTo>
                    <a:cubicBezTo>
                      <a:pt x="9" y="162"/>
                      <a:pt x="9" y="163"/>
                      <a:pt x="10" y="163"/>
                    </a:cubicBezTo>
                    <a:cubicBezTo>
                      <a:pt x="11" y="164"/>
                      <a:pt x="12" y="163"/>
                      <a:pt x="14" y="163"/>
                    </a:cubicBezTo>
                    <a:cubicBezTo>
                      <a:pt x="14" y="163"/>
                      <a:pt x="15" y="163"/>
                      <a:pt x="16" y="164"/>
                    </a:cubicBezTo>
                    <a:cubicBezTo>
                      <a:pt x="17" y="165"/>
                      <a:pt x="16" y="166"/>
                      <a:pt x="17" y="167"/>
                    </a:cubicBezTo>
                    <a:cubicBezTo>
                      <a:pt x="18" y="167"/>
                      <a:pt x="19" y="167"/>
                      <a:pt x="20" y="168"/>
                    </a:cubicBezTo>
                    <a:cubicBezTo>
                      <a:pt x="21" y="168"/>
                      <a:pt x="22" y="168"/>
                      <a:pt x="22" y="169"/>
                    </a:cubicBezTo>
                    <a:cubicBezTo>
                      <a:pt x="23" y="170"/>
                      <a:pt x="22" y="171"/>
                      <a:pt x="23" y="173"/>
                    </a:cubicBezTo>
                    <a:cubicBezTo>
                      <a:pt x="23" y="174"/>
                      <a:pt x="23" y="175"/>
                      <a:pt x="24" y="176"/>
                    </a:cubicBezTo>
                    <a:cubicBezTo>
                      <a:pt x="25" y="176"/>
                      <a:pt x="25" y="176"/>
                      <a:pt x="25" y="176"/>
                    </a:cubicBezTo>
                    <a:cubicBezTo>
                      <a:pt x="26" y="177"/>
                      <a:pt x="27" y="177"/>
                      <a:pt x="27" y="178"/>
                    </a:cubicBezTo>
                    <a:cubicBezTo>
                      <a:pt x="28" y="179"/>
                      <a:pt x="27" y="179"/>
                      <a:pt x="27" y="180"/>
                    </a:cubicBezTo>
                    <a:cubicBezTo>
                      <a:pt x="28" y="180"/>
                      <a:pt x="28" y="180"/>
                      <a:pt x="28" y="180"/>
                    </a:cubicBezTo>
                    <a:cubicBezTo>
                      <a:pt x="146" y="180"/>
                      <a:pt x="146" y="180"/>
                      <a:pt x="146" y="180"/>
                    </a:cubicBezTo>
                    <a:cubicBezTo>
                      <a:pt x="210" y="180"/>
                      <a:pt x="210" y="180"/>
                      <a:pt x="210" y="180"/>
                    </a:cubicBezTo>
                    <a:cubicBezTo>
                      <a:pt x="212" y="179"/>
                      <a:pt x="212" y="179"/>
                      <a:pt x="212" y="179"/>
                    </a:cubicBezTo>
                    <a:cubicBezTo>
                      <a:pt x="212" y="178"/>
                      <a:pt x="213" y="177"/>
                      <a:pt x="214" y="177"/>
                    </a:cubicBezTo>
                    <a:cubicBezTo>
                      <a:pt x="214" y="176"/>
                      <a:pt x="215" y="176"/>
                      <a:pt x="216" y="177"/>
                    </a:cubicBezTo>
                    <a:cubicBezTo>
                      <a:pt x="217" y="177"/>
                      <a:pt x="217" y="179"/>
                      <a:pt x="216" y="180"/>
                    </a:cubicBezTo>
                    <a:cubicBezTo>
                      <a:pt x="216" y="181"/>
                      <a:pt x="216" y="181"/>
                      <a:pt x="215" y="181"/>
                    </a:cubicBezTo>
                    <a:cubicBezTo>
                      <a:pt x="215" y="181"/>
                      <a:pt x="215" y="181"/>
                      <a:pt x="215" y="181"/>
                    </a:cubicBezTo>
                    <a:cubicBezTo>
                      <a:pt x="215" y="182"/>
                      <a:pt x="215" y="182"/>
                      <a:pt x="216" y="183"/>
                    </a:cubicBezTo>
                    <a:cubicBezTo>
                      <a:pt x="217" y="184"/>
                      <a:pt x="217" y="182"/>
                      <a:pt x="218" y="183"/>
                    </a:cubicBezTo>
                    <a:cubicBezTo>
                      <a:pt x="219" y="183"/>
                      <a:pt x="219" y="183"/>
                      <a:pt x="220" y="183"/>
                    </a:cubicBezTo>
                    <a:cubicBezTo>
                      <a:pt x="221" y="183"/>
                      <a:pt x="221" y="183"/>
                      <a:pt x="222" y="183"/>
                    </a:cubicBezTo>
                    <a:cubicBezTo>
                      <a:pt x="223" y="182"/>
                      <a:pt x="223" y="182"/>
                      <a:pt x="225" y="182"/>
                    </a:cubicBezTo>
                    <a:cubicBezTo>
                      <a:pt x="226" y="182"/>
                      <a:pt x="227" y="183"/>
                      <a:pt x="228" y="184"/>
                    </a:cubicBezTo>
                    <a:cubicBezTo>
                      <a:pt x="229" y="184"/>
                      <a:pt x="229" y="185"/>
                      <a:pt x="230" y="186"/>
                    </a:cubicBezTo>
                    <a:cubicBezTo>
                      <a:pt x="231" y="186"/>
                      <a:pt x="231" y="187"/>
                      <a:pt x="232" y="187"/>
                    </a:cubicBezTo>
                    <a:cubicBezTo>
                      <a:pt x="234" y="188"/>
                      <a:pt x="234" y="188"/>
                      <a:pt x="235" y="187"/>
                    </a:cubicBezTo>
                    <a:cubicBezTo>
                      <a:pt x="236" y="187"/>
                      <a:pt x="236" y="186"/>
                      <a:pt x="237" y="186"/>
                    </a:cubicBezTo>
                    <a:cubicBezTo>
                      <a:pt x="238" y="185"/>
                      <a:pt x="238" y="185"/>
                      <a:pt x="239" y="185"/>
                    </a:cubicBezTo>
                    <a:cubicBezTo>
                      <a:pt x="240" y="185"/>
                      <a:pt x="241" y="185"/>
                      <a:pt x="242" y="186"/>
                    </a:cubicBezTo>
                    <a:cubicBezTo>
                      <a:pt x="243" y="187"/>
                      <a:pt x="243" y="187"/>
                      <a:pt x="244" y="188"/>
                    </a:cubicBezTo>
                    <a:cubicBezTo>
                      <a:pt x="244" y="188"/>
                      <a:pt x="244" y="188"/>
                      <a:pt x="244" y="188"/>
                    </a:cubicBezTo>
                    <a:cubicBezTo>
                      <a:pt x="245" y="188"/>
                      <a:pt x="246" y="188"/>
                      <a:pt x="246" y="188"/>
                    </a:cubicBezTo>
                    <a:cubicBezTo>
                      <a:pt x="248" y="187"/>
                      <a:pt x="248" y="187"/>
                      <a:pt x="249" y="186"/>
                    </a:cubicBezTo>
                    <a:cubicBezTo>
                      <a:pt x="250" y="186"/>
                      <a:pt x="250" y="185"/>
                      <a:pt x="251" y="1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84" name="Freeform 816"/>
              <p:cNvSpPr>
                <a:spLocks/>
              </p:cNvSpPr>
              <p:nvPr/>
            </p:nvSpPr>
            <p:spPr bwMode="auto">
              <a:xfrm>
                <a:off x="2084" y="1406"/>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85" name="Freeform 817"/>
              <p:cNvSpPr>
                <a:spLocks/>
              </p:cNvSpPr>
              <p:nvPr/>
            </p:nvSpPr>
            <p:spPr bwMode="auto">
              <a:xfrm>
                <a:off x="1779" y="1177"/>
                <a:ext cx="97" cy="28"/>
              </a:xfrm>
              <a:custGeom>
                <a:avLst/>
                <a:gdLst>
                  <a:gd name="T0" fmla="*/ 65 w 48"/>
                  <a:gd name="T1" fmla="*/ 208 h 14"/>
                  <a:gd name="T2" fmla="*/ 99 w 48"/>
                  <a:gd name="T3" fmla="*/ 208 h 14"/>
                  <a:gd name="T4" fmla="*/ 148 w 48"/>
                  <a:gd name="T5" fmla="*/ 224 h 14"/>
                  <a:gd name="T6" fmla="*/ 200 w 48"/>
                  <a:gd name="T7" fmla="*/ 224 h 14"/>
                  <a:gd name="T8" fmla="*/ 249 w 48"/>
                  <a:gd name="T9" fmla="*/ 192 h 14"/>
                  <a:gd name="T10" fmla="*/ 299 w 48"/>
                  <a:gd name="T11" fmla="*/ 176 h 14"/>
                  <a:gd name="T12" fmla="*/ 331 w 48"/>
                  <a:gd name="T13" fmla="*/ 176 h 14"/>
                  <a:gd name="T14" fmla="*/ 348 w 48"/>
                  <a:gd name="T15" fmla="*/ 176 h 14"/>
                  <a:gd name="T16" fmla="*/ 420 w 48"/>
                  <a:gd name="T17" fmla="*/ 160 h 14"/>
                  <a:gd name="T18" fmla="*/ 453 w 48"/>
                  <a:gd name="T19" fmla="*/ 160 h 14"/>
                  <a:gd name="T20" fmla="*/ 469 w 48"/>
                  <a:gd name="T21" fmla="*/ 176 h 14"/>
                  <a:gd name="T22" fmla="*/ 536 w 48"/>
                  <a:gd name="T23" fmla="*/ 144 h 14"/>
                  <a:gd name="T24" fmla="*/ 584 w 48"/>
                  <a:gd name="T25" fmla="*/ 128 h 14"/>
                  <a:gd name="T26" fmla="*/ 653 w 48"/>
                  <a:gd name="T27" fmla="*/ 128 h 14"/>
                  <a:gd name="T28" fmla="*/ 703 w 48"/>
                  <a:gd name="T29" fmla="*/ 96 h 14"/>
                  <a:gd name="T30" fmla="*/ 736 w 48"/>
                  <a:gd name="T31" fmla="*/ 64 h 14"/>
                  <a:gd name="T32" fmla="*/ 784 w 48"/>
                  <a:gd name="T33" fmla="*/ 80 h 14"/>
                  <a:gd name="T34" fmla="*/ 784 w 48"/>
                  <a:gd name="T35" fmla="*/ 48 h 14"/>
                  <a:gd name="T36" fmla="*/ 768 w 48"/>
                  <a:gd name="T37" fmla="*/ 16 h 14"/>
                  <a:gd name="T38" fmla="*/ 687 w 48"/>
                  <a:gd name="T39" fmla="*/ 32 h 14"/>
                  <a:gd name="T40" fmla="*/ 653 w 48"/>
                  <a:gd name="T41" fmla="*/ 48 h 14"/>
                  <a:gd name="T42" fmla="*/ 604 w 48"/>
                  <a:gd name="T43" fmla="*/ 48 h 14"/>
                  <a:gd name="T44" fmla="*/ 536 w 48"/>
                  <a:gd name="T45" fmla="*/ 48 h 14"/>
                  <a:gd name="T46" fmla="*/ 485 w 48"/>
                  <a:gd name="T47" fmla="*/ 64 h 14"/>
                  <a:gd name="T48" fmla="*/ 453 w 48"/>
                  <a:gd name="T49" fmla="*/ 32 h 14"/>
                  <a:gd name="T50" fmla="*/ 420 w 48"/>
                  <a:gd name="T51" fmla="*/ 32 h 14"/>
                  <a:gd name="T52" fmla="*/ 380 w 48"/>
                  <a:gd name="T53" fmla="*/ 64 h 14"/>
                  <a:gd name="T54" fmla="*/ 315 w 48"/>
                  <a:gd name="T55" fmla="*/ 80 h 14"/>
                  <a:gd name="T56" fmla="*/ 265 w 48"/>
                  <a:gd name="T57" fmla="*/ 96 h 14"/>
                  <a:gd name="T58" fmla="*/ 216 w 48"/>
                  <a:gd name="T59" fmla="*/ 112 h 14"/>
                  <a:gd name="T60" fmla="*/ 164 w 48"/>
                  <a:gd name="T61" fmla="*/ 128 h 14"/>
                  <a:gd name="T62" fmla="*/ 115 w 48"/>
                  <a:gd name="T63" fmla="*/ 144 h 14"/>
                  <a:gd name="T64" fmla="*/ 65 w 48"/>
                  <a:gd name="T65" fmla="*/ 144 h 14"/>
                  <a:gd name="T66" fmla="*/ 0 w 48"/>
                  <a:gd name="T67" fmla="*/ 176 h 14"/>
                  <a:gd name="T68" fmla="*/ 16 w 48"/>
                  <a:gd name="T69" fmla="*/ 208 h 14"/>
                  <a:gd name="T70" fmla="*/ 65 w 48"/>
                  <a:gd name="T71" fmla="*/ 208 h 1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
                  <a:gd name="T109" fmla="*/ 0 h 14"/>
                  <a:gd name="T110" fmla="*/ 48 w 48"/>
                  <a:gd name="T111" fmla="*/ 14 h 1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 h="14">
                    <a:moveTo>
                      <a:pt x="4" y="13"/>
                    </a:moveTo>
                    <a:cubicBezTo>
                      <a:pt x="5" y="13"/>
                      <a:pt x="5" y="13"/>
                      <a:pt x="6" y="13"/>
                    </a:cubicBezTo>
                    <a:cubicBezTo>
                      <a:pt x="8" y="13"/>
                      <a:pt x="8" y="14"/>
                      <a:pt x="9" y="14"/>
                    </a:cubicBezTo>
                    <a:cubicBezTo>
                      <a:pt x="11" y="14"/>
                      <a:pt x="11" y="14"/>
                      <a:pt x="12" y="14"/>
                    </a:cubicBezTo>
                    <a:cubicBezTo>
                      <a:pt x="13" y="13"/>
                      <a:pt x="14" y="13"/>
                      <a:pt x="15" y="12"/>
                    </a:cubicBezTo>
                    <a:cubicBezTo>
                      <a:pt x="16" y="12"/>
                      <a:pt x="16" y="11"/>
                      <a:pt x="18" y="11"/>
                    </a:cubicBezTo>
                    <a:cubicBezTo>
                      <a:pt x="18" y="11"/>
                      <a:pt x="19" y="11"/>
                      <a:pt x="20" y="11"/>
                    </a:cubicBezTo>
                    <a:cubicBezTo>
                      <a:pt x="20" y="11"/>
                      <a:pt x="21" y="11"/>
                      <a:pt x="21" y="11"/>
                    </a:cubicBezTo>
                    <a:cubicBezTo>
                      <a:pt x="23" y="11"/>
                      <a:pt x="23" y="10"/>
                      <a:pt x="25" y="10"/>
                    </a:cubicBezTo>
                    <a:cubicBezTo>
                      <a:pt x="26" y="10"/>
                      <a:pt x="27" y="9"/>
                      <a:pt x="27" y="10"/>
                    </a:cubicBezTo>
                    <a:cubicBezTo>
                      <a:pt x="28" y="10"/>
                      <a:pt x="28" y="11"/>
                      <a:pt x="28" y="11"/>
                    </a:cubicBezTo>
                    <a:cubicBezTo>
                      <a:pt x="30" y="12"/>
                      <a:pt x="31" y="10"/>
                      <a:pt x="32" y="9"/>
                    </a:cubicBezTo>
                    <a:cubicBezTo>
                      <a:pt x="33" y="9"/>
                      <a:pt x="33" y="8"/>
                      <a:pt x="35" y="8"/>
                    </a:cubicBezTo>
                    <a:cubicBezTo>
                      <a:pt x="36" y="7"/>
                      <a:pt x="37" y="8"/>
                      <a:pt x="39" y="8"/>
                    </a:cubicBezTo>
                    <a:cubicBezTo>
                      <a:pt x="40" y="7"/>
                      <a:pt x="40" y="7"/>
                      <a:pt x="42" y="6"/>
                    </a:cubicBezTo>
                    <a:cubicBezTo>
                      <a:pt x="43" y="5"/>
                      <a:pt x="43" y="5"/>
                      <a:pt x="44" y="4"/>
                    </a:cubicBezTo>
                    <a:cubicBezTo>
                      <a:pt x="45" y="4"/>
                      <a:pt x="46" y="5"/>
                      <a:pt x="47" y="5"/>
                    </a:cubicBezTo>
                    <a:cubicBezTo>
                      <a:pt x="47" y="4"/>
                      <a:pt x="48" y="3"/>
                      <a:pt x="47" y="3"/>
                    </a:cubicBezTo>
                    <a:cubicBezTo>
                      <a:pt x="47" y="2"/>
                      <a:pt x="46" y="2"/>
                      <a:pt x="46" y="1"/>
                    </a:cubicBezTo>
                    <a:cubicBezTo>
                      <a:pt x="44" y="0"/>
                      <a:pt x="43" y="1"/>
                      <a:pt x="41" y="2"/>
                    </a:cubicBezTo>
                    <a:cubicBezTo>
                      <a:pt x="40" y="2"/>
                      <a:pt x="40" y="2"/>
                      <a:pt x="39" y="3"/>
                    </a:cubicBezTo>
                    <a:cubicBezTo>
                      <a:pt x="38" y="3"/>
                      <a:pt x="37" y="2"/>
                      <a:pt x="36" y="3"/>
                    </a:cubicBezTo>
                    <a:cubicBezTo>
                      <a:pt x="34" y="3"/>
                      <a:pt x="33" y="3"/>
                      <a:pt x="32" y="3"/>
                    </a:cubicBezTo>
                    <a:cubicBezTo>
                      <a:pt x="31" y="4"/>
                      <a:pt x="30" y="4"/>
                      <a:pt x="29" y="4"/>
                    </a:cubicBezTo>
                    <a:cubicBezTo>
                      <a:pt x="28" y="3"/>
                      <a:pt x="28" y="2"/>
                      <a:pt x="27" y="2"/>
                    </a:cubicBezTo>
                    <a:cubicBezTo>
                      <a:pt x="26" y="2"/>
                      <a:pt x="25" y="1"/>
                      <a:pt x="25" y="2"/>
                    </a:cubicBezTo>
                    <a:cubicBezTo>
                      <a:pt x="23" y="2"/>
                      <a:pt x="24" y="4"/>
                      <a:pt x="23" y="4"/>
                    </a:cubicBezTo>
                    <a:cubicBezTo>
                      <a:pt x="21" y="5"/>
                      <a:pt x="20" y="5"/>
                      <a:pt x="19" y="5"/>
                    </a:cubicBezTo>
                    <a:cubicBezTo>
                      <a:pt x="18" y="6"/>
                      <a:pt x="17" y="6"/>
                      <a:pt x="16" y="6"/>
                    </a:cubicBezTo>
                    <a:cubicBezTo>
                      <a:pt x="15" y="6"/>
                      <a:pt x="14" y="7"/>
                      <a:pt x="13" y="7"/>
                    </a:cubicBezTo>
                    <a:cubicBezTo>
                      <a:pt x="12" y="8"/>
                      <a:pt x="11" y="8"/>
                      <a:pt x="10" y="8"/>
                    </a:cubicBezTo>
                    <a:cubicBezTo>
                      <a:pt x="9" y="8"/>
                      <a:pt x="8" y="9"/>
                      <a:pt x="7" y="9"/>
                    </a:cubicBezTo>
                    <a:cubicBezTo>
                      <a:pt x="6" y="9"/>
                      <a:pt x="5" y="9"/>
                      <a:pt x="4" y="9"/>
                    </a:cubicBezTo>
                    <a:cubicBezTo>
                      <a:pt x="2" y="10"/>
                      <a:pt x="1" y="10"/>
                      <a:pt x="0" y="11"/>
                    </a:cubicBezTo>
                    <a:cubicBezTo>
                      <a:pt x="0" y="12"/>
                      <a:pt x="0" y="13"/>
                      <a:pt x="1" y="13"/>
                    </a:cubicBezTo>
                    <a:cubicBezTo>
                      <a:pt x="2" y="14"/>
                      <a:pt x="2" y="13"/>
                      <a:pt x="4"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86" name="Freeform 818"/>
              <p:cNvSpPr>
                <a:spLocks/>
              </p:cNvSpPr>
              <p:nvPr/>
            </p:nvSpPr>
            <p:spPr bwMode="auto">
              <a:xfrm>
                <a:off x="1675" y="1221"/>
                <a:ext cx="132" cy="50"/>
              </a:xfrm>
              <a:custGeom>
                <a:avLst/>
                <a:gdLst>
                  <a:gd name="T0" fmla="*/ 48 w 66"/>
                  <a:gd name="T1" fmla="*/ 320 h 25"/>
                  <a:gd name="T2" fmla="*/ 48 w 66"/>
                  <a:gd name="T3" fmla="*/ 352 h 25"/>
                  <a:gd name="T4" fmla="*/ 64 w 66"/>
                  <a:gd name="T5" fmla="*/ 384 h 25"/>
                  <a:gd name="T6" fmla="*/ 128 w 66"/>
                  <a:gd name="T7" fmla="*/ 384 h 25"/>
                  <a:gd name="T8" fmla="*/ 192 w 66"/>
                  <a:gd name="T9" fmla="*/ 368 h 25"/>
                  <a:gd name="T10" fmla="*/ 240 w 66"/>
                  <a:gd name="T11" fmla="*/ 352 h 25"/>
                  <a:gd name="T12" fmla="*/ 288 w 66"/>
                  <a:gd name="T13" fmla="*/ 352 h 25"/>
                  <a:gd name="T14" fmla="*/ 336 w 66"/>
                  <a:gd name="T15" fmla="*/ 352 h 25"/>
                  <a:gd name="T16" fmla="*/ 400 w 66"/>
                  <a:gd name="T17" fmla="*/ 288 h 25"/>
                  <a:gd name="T18" fmla="*/ 448 w 66"/>
                  <a:gd name="T19" fmla="*/ 256 h 25"/>
                  <a:gd name="T20" fmla="*/ 512 w 66"/>
                  <a:gd name="T21" fmla="*/ 256 h 25"/>
                  <a:gd name="T22" fmla="*/ 576 w 66"/>
                  <a:gd name="T23" fmla="*/ 224 h 25"/>
                  <a:gd name="T24" fmla="*/ 624 w 66"/>
                  <a:gd name="T25" fmla="*/ 192 h 25"/>
                  <a:gd name="T26" fmla="*/ 704 w 66"/>
                  <a:gd name="T27" fmla="*/ 176 h 25"/>
                  <a:gd name="T28" fmla="*/ 784 w 66"/>
                  <a:gd name="T29" fmla="*/ 160 h 25"/>
                  <a:gd name="T30" fmla="*/ 848 w 66"/>
                  <a:gd name="T31" fmla="*/ 144 h 25"/>
                  <a:gd name="T32" fmla="*/ 912 w 66"/>
                  <a:gd name="T33" fmla="*/ 128 h 25"/>
                  <a:gd name="T34" fmla="*/ 960 w 66"/>
                  <a:gd name="T35" fmla="*/ 128 h 25"/>
                  <a:gd name="T36" fmla="*/ 1024 w 66"/>
                  <a:gd name="T37" fmla="*/ 112 h 25"/>
                  <a:gd name="T38" fmla="*/ 1024 w 66"/>
                  <a:gd name="T39" fmla="*/ 112 h 25"/>
                  <a:gd name="T40" fmla="*/ 1040 w 66"/>
                  <a:gd name="T41" fmla="*/ 96 h 25"/>
                  <a:gd name="T42" fmla="*/ 1040 w 66"/>
                  <a:gd name="T43" fmla="*/ 80 h 25"/>
                  <a:gd name="T44" fmla="*/ 1008 w 66"/>
                  <a:gd name="T45" fmla="*/ 48 h 25"/>
                  <a:gd name="T46" fmla="*/ 960 w 66"/>
                  <a:gd name="T47" fmla="*/ 32 h 25"/>
                  <a:gd name="T48" fmla="*/ 928 w 66"/>
                  <a:gd name="T49" fmla="*/ 16 h 25"/>
                  <a:gd name="T50" fmla="*/ 864 w 66"/>
                  <a:gd name="T51" fmla="*/ 32 h 25"/>
                  <a:gd name="T52" fmla="*/ 800 w 66"/>
                  <a:gd name="T53" fmla="*/ 48 h 25"/>
                  <a:gd name="T54" fmla="*/ 736 w 66"/>
                  <a:gd name="T55" fmla="*/ 32 h 25"/>
                  <a:gd name="T56" fmla="*/ 704 w 66"/>
                  <a:gd name="T57" fmla="*/ 0 h 25"/>
                  <a:gd name="T58" fmla="*/ 656 w 66"/>
                  <a:gd name="T59" fmla="*/ 0 h 25"/>
                  <a:gd name="T60" fmla="*/ 576 w 66"/>
                  <a:gd name="T61" fmla="*/ 0 h 25"/>
                  <a:gd name="T62" fmla="*/ 480 w 66"/>
                  <a:gd name="T63" fmla="*/ 0 h 25"/>
                  <a:gd name="T64" fmla="*/ 416 w 66"/>
                  <a:gd name="T65" fmla="*/ 0 h 25"/>
                  <a:gd name="T66" fmla="*/ 400 w 66"/>
                  <a:gd name="T67" fmla="*/ 32 h 25"/>
                  <a:gd name="T68" fmla="*/ 384 w 66"/>
                  <a:gd name="T69" fmla="*/ 96 h 25"/>
                  <a:gd name="T70" fmla="*/ 352 w 66"/>
                  <a:gd name="T71" fmla="*/ 112 h 25"/>
                  <a:gd name="T72" fmla="*/ 304 w 66"/>
                  <a:gd name="T73" fmla="*/ 128 h 25"/>
                  <a:gd name="T74" fmla="*/ 224 w 66"/>
                  <a:gd name="T75" fmla="*/ 160 h 25"/>
                  <a:gd name="T76" fmla="*/ 176 w 66"/>
                  <a:gd name="T77" fmla="*/ 192 h 25"/>
                  <a:gd name="T78" fmla="*/ 128 w 66"/>
                  <a:gd name="T79" fmla="*/ 224 h 25"/>
                  <a:gd name="T80" fmla="*/ 64 w 66"/>
                  <a:gd name="T81" fmla="*/ 240 h 25"/>
                  <a:gd name="T82" fmla="*/ 0 w 66"/>
                  <a:gd name="T83" fmla="*/ 256 h 25"/>
                  <a:gd name="T84" fmla="*/ 16 w 66"/>
                  <a:gd name="T85" fmla="*/ 288 h 25"/>
                  <a:gd name="T86" fmla="*/ 48 w 66"/>
                  <a:gd name="T87" fmla="*/ 320 h 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6"/>
                  <a:gd name="T133" fmla="*/ 0 h 25"/>
                  <a:gd name="T134" fmla="*/ 66 w 66"/>
                  <a:gd name="T135" fmla="*/ 25 h 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6" h="25">
                    <a:moveTo>
                      <a:pt x="3" y="20"/>
                    </a:moveTo>
                    <a:cubicBezTo>
                      <a:pt x="3" y="22"/>
                      <a:pt x="3" y="22"/>
                      <a:pt x="3" y="22"/>
                    </a:cubicBezTo>
                    <a:cubicBezTo>
                      <a:pt x="3" y="23"/>
                      <a:pt x="3" y="23"/>
                      <a:pt x="4" y="24"/>
                    </a:cubicBezTo>
                    <a:cubicBezTo>
                      <a:pt x="5" y="25"/>
                      <a:pt x="7" y="24"/>
                      <a:pt x="8" y="24"/>
                    </a:cubicBezTo>
                    <a:cubicBezTo>
                      <a:pt x="10" y="24"/>
                      <a:pt x="10" y="23"/>
                      <a:pt x="12" y="23"/>
                    </a:cubicBezTo>
                    <a:cubicBezTo>
                      <a:pt x="13" y="23"/>
                      <a:pt x="13" y="22"/>
                      <a:pt x="15" y="22"/>
                    </a:cubicBezTo>
                    <a:cubicBezTo>
                      <a:pt x="16" y="21"/>
                      <a:pt x="17" y="22"/>
                      <a:pt x="18" y="22"/>
                    </a:cubicBezTo>
                    <a:cubicBezTo>
                      <a:pt x="19" y="22"/>
                      <a:pt x="20" y="22"/>
                      <a:pt x="21" y="22"/>
                    </a:cubicBezTo>
                    <a:cubicBezTo>
                      <a:pt x="23" y="21"/>
                      <a:pt x="24" y="20"/>
                      <a:pt x="25" y="18"/>
                    </a:cubicBezTo>
                    <a:cubicBezTo>
                      <a:pt x="27" y="18"/>
                      <a:pt x="27" y="17"/>
                      <a:pt x="28" y="16"/>
                    </a:cubicBezTo>
                    <a:cubicBezTo>
                      <a:pt x="30" y="16"/>
                      <a:pt x="31" y="17"/>
                      <a:pt x="32" y="16"/>
                    </a:cubicBezTo>
                    <a:cubicBezTo>
                      <a:pt x="34" y="16"/>
                      <a:pt x="35" y="15"/>
                      <a:pt x="36" y="14"/>
                    </a:cubicBezTo>
                    <a:cubicBezTo>
                      <a:pt x="37" y="13"/>
                      <a:pt x="38" y="13"/>
                      <a:pt x="39" y="12"/>
                    </a:cubicBezTo>
                    <a:cubicBezTo>
                      <a:pt x="41" y="11"/>
                      <a:pt x="42" y="12"/>
                      <a:pt x="44" y="11"/>
                    </a:cubicBezTo>
                    <a:cubicBezTo>
                      <a:pt x="46" y="11"/>
                      <a:pt x="47" y="11"/>
                      <a:pt x="49" y="10"/>
                    </a:cubicBezTo>
                    <a:cubicBezTo>
                      <a:pt x="51" y="10"/>
                      <a:pt x="52" y="9"/>
                      <a:pt x="53" y="9"/>
                    </a:cubicBezTo>
                    <a:cubicBezTo>
                      <a:pt x="55" y="9"/>
                      <a:pt x="55" y="9"/>
                      <a:pt x="57" y="8"/>
                    </a:cubicBezTo>
                    <a:cubicBezTo>
                      <a:pt x="58" y="8"/>
                      <a:pt x="59" y="8"/>
                      <a:pt x="60" y="8"/>
                    </a:cubicBezTo>
                    <a:cubicBezTo>
                      <a:pt x="62" y="8"/>
                      <a:pt x="63" y="8"/>
                      <a:pt x="64" y="7"/>
                    </a:cubicBezTo>
                    <a:cubicBezTo>
                      <a:pt x="64" y="7"/>
                      <a:pt x="64" y="7"/>
                      <a:pt x="64" y="7"/>
                    </a:cubicBezTo>
                    <a:cubicBezTo>
                      <a:pt x="64" y="7"/>
                      <a:pt x="65" y="7"/>
                      <a:pt x="65" y="6"/>
                    </a:cubicBezTo>
                    <a:cubicBezTo>
                      <a:pt x="66" y="6"/>
                      <a:pt x="65" y="6"/>
                      <a:pt x="65" y="5"/>
                    </a:cubicBezTo>
                    <a:cubicBezTo>
                      <a:pt x="65" y="4"/>
                      <a:pt x="64" y="4"/>
                      <a:pt x="63" y="3"/>
                    </a:cubicBezTo>
                    <a:cubicBezTo>
                      <a:pt x="62" y="3"/>
                      <a:pt x="61" y="2"/>
                      <a:pt x="60" y="2"/>
                    </a:cubicBezTo>
                    <a:cubicBezTo>
                      <a:pt x="59" y="1"/>
                      <a:pt x="59" y="1"/>
                      <a:pt x="58" y="1"/>
                    </a:cubicBezTo>
                    <a:cubicBezTo>
                      <a:pt x="56" y="1"/>
                      <a:pt x="55" y="2"/>
                      <a:pt x="54" y="2"/>
                    </a:cubicBezTo>
                    <a:cubicBezTo>
                      <a:pt x="52" y="3"/>
                      <a:pt x="51" y="3"/>
                      <a:pt x="50" y="3"/>
                    </a:cubicBezTo>
                    <a:cubicBezTo>
                      <a:pt x="49" y="3"/>
                      <a:pt x="48" y="3"/>
                      <a:pt x="46" y="2"/>
                    </a:cubicBezTo>
                    <a:cubicBezTo>
                      <a:pt x="45" y="2"/>
                      <a:pt x="45" y="1"/>
                      <a:pt x="44" y="0"/>
                    </a:cubicBezTo>
                    <a:cubicBezTo>
                      <a:pt x="43" y="0"/>
                      <a:pt x="42" y="0"/>
                      <a:pt x="41" y="0"/>
                    </a:cubicBezTo>
                    <a:cubicBezTo>
                      <a:pt x="39" y="0"/>
                      <a:pt x="38" y="0"/>
                      <a:pt x="36" y="0"/>
                    </a:cubicBezTo>
                    <a:cubicBezTo>
                      <a:pt x="33" y="0"/>
                      <a:pt x="32" y="0"/>
                      <a:pt x="30" y="0"/>
                    </a:cubicBezTo>
                    <a:cubicBezTo>
                      <a:pt x="28" y="0"/>
                      <a:pt x="27" y="0"/>
                      <a:pt x="26" y="0"/>
                    </a:cubicBezTo>
                    <a:cubicBezTo>
                      <a:pt x="26" y="1"/>
                      <a:pt x="25" y="1"/>
                      <a:pt x="25" y="2"/>
                    </a:cubicBezTo>
                    <a:cubicBezTo>
                      <a:pt x="24" y="3"/>
                      <a:pt x="25" y="5"/>
                      <a:pt x="24" y="6"/>
                    </a:cubicBezTo>
                    <a:cubicBezTo>
                      <a:pt x="23" y="7"/>
                      <a:pt x="22" y="7"/>
                      <a:pt x="22" y="7"/>
                    </a:cubicBezTo>
                    <a:cubicBezTo>
                      <a:pt x="21" y="7"/>
                      <a:pt x="20" y="7"/>
                      <a:pt x="19" y="8"/>
                    </a:cubicBezTo>
                    <a:cubicBezTo>
                      <a:pt x="17" y="9"/>
                      <a:pt x="16" y="9"/>
                      <a:pt x="14" y="10"/>
                    </a:cubicBezTo>
                    <a:cubicBezTo>
                      <a:pt x="13" y="11"/>
                      <a:pt x="12" y="11"/>
                      <a:pt x="11" y="12"/>
                    </a:cubicBezTo>
                    <a:cubicBezTo>
                      <a:pt x="10" y="13"/>
                      <a:pt x="9" y="13"/>
                      <a:pt x="8" y="14"/>
                    </a:cubicBezTo>
                    <a:cubicBezTo>
                      <a:pt x="6" y="15"/>
                      <a:pt x="5" y="15"/>
                      <a:pt x="4" y="15"/>
                    </a:cubicBezTo>
                    <a:cubicBezTo>
                      <a:pt x="3" y="16"/>
                      <a:pt x="1" y="15"/>
                      <a:pt x="0" y="16"/>
                    </a:cubicBezTo>
                    <a:cubicBezTo>
                      <a:pt x="0" y="17"/>
                      <a:pt x="0" y="18"/>
                      <a:pt x="1" y="18"/>
                    </a:cubicBezTo>
                    <a:cubicBezTo>
                      <a:pt x="1" y="19"/>
                      <a:pt x="2" y="19"/>
                      <a:pt x="3" y="2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87" name="Freeform 819"/>
              <p:cNvSpPr>
                <a:spLocks/>
              </p:cNvSpPr>
              <p:nvPr/>
            </p:nvSpPr>
            <p:spPr bwMode="auto">
              <a:xfrm>
                <a:off x="1727" y="1239"/>
                <a:ext cx="185" cy="70"/>
              </a:xfrm>
              <a:custGeom>
                <a:avLst/>
                <a:gdLst>
                  <a:gd name="T0" fmla="*/ 1359 w 92"/>
                  <a:gd name="T1" fmla="*/ 384 h 35"/>
                  <a:gd name="T2" fmla="*/ 1440 w 92"/>
                  <a:gd name="T3" fmla="*/ 400 h 35"/>
                  <a:gd name="T4" fmla="*/ 1504 w 92"/>
                  <a:gd name="T5" fmla="*/ 352 h 35"/>
                  <a:gd name="T6" fmla="*/ 1424 w 92"/>
                  <a:gd name="T7" fmla="*/ 320 h 35"/>
                  <a:gd name="T8" fmla="*/ 1327 w 92"/>
                  <a:gd name="T9" fmla="*/ 304 h 35"/>
                  <a:gd name="T10" fmla="*/ 1311 w 92"/>
                  <a:gd name="T11" fmla="*/ 240 h 35"/>
                  <a:gd name="T12" fmla="*/ 1375 w 92"/>
                  <a:gd name="T13" fmla="*/ 192 h 35"/>
                  <a:gd name="T14" fmla="*/ 1392 w 92"/>
                  <a:gd name="T15" fmla="*/ 96 h 35"/>
                  <a:gd name="T16" fmla="*/ 1392 w 92"/>
                  <a:gd name="T17" fmla="*/ 32 h 35"/>
                  <a:gd name="T18" fmla="*/ 1311 w 92"/>
                  <a:gd name="T19" fmla="*/ 0 h 35"/>
                  <a:gd name="T20" fmla="*/ 1229 w 92"/>
                  <a:gd name="T21" fmla="*/ 16 h 35"/>
                  <a:gd name="T22" fmla="*/ 1180 w 92"/>
                  <a:gd name="T23" fmla="*/ 80 h 35"/>
                  <a:gd name="T24" fmla="*/ 1148 w 92"/>
                  <a:gd name="T25" fmla="*/ 160 h 35"/>
                  <a:gd name="T26" fmla="*/ 1064 w 92"/>
                  <a:gd name="T27" fmla="*/ 160 h 35"/>
                  <a:gd name="T28" fmla="*/ 1112 w 92"/>
                  <a:gd name="T29" fmla="*/ 80 h 35"/>
                  <a:gd name="T30" fmla="*/ 1032 w 92"/>
                  <a:gd name="T31" fmla="*/ 32 h 35"/>
                  <a:gd name="T32" fmla="*/ 967 w 92"/>
                  <a:gd name="T33" fmla="*/ 64 h 35"/>
                  <a:gd name="T34" fmla="*/ 869 w 92"/>
                  <a:gd name="T35" fmla="*/ 64 h 35"/>
                  <a:gd name="T36" fmla="*/ 820 w 92"/>
                  <a:gd name="T37" fmla="*/ 32 h 35"/>
                  <a:gd name="T38" fmla="*/ 732 w 92"/>
                  <a:gd name="T39" fmla="*/ 48 h 35"/>
                  <a:gd name="T40" fmla="*/ 652 w 92"/>
                  <a:gd name="T41" fmla="*/ 80 h 35"/>
                  <a:gd name="T42" fmla="*/ 668 w 92"/>
                  <a:gd name="T43" fmla="*/ 0 h 35"/>
                  <a:gd name="T44" fmla="*/ 537 w 92"/>
                  <a:gd name="T45" fmla="*/ 48 h 35"/>
                  <a:gd name="T46" fmla="*/ 376 w 92"/>
                  <a:gd name="T47" fmla="*/ 80 h 35"/>
                  <a:gd name="T48" fmla="*/ 243 w 92"/>
                  <a:gd name="T49" fmla="*/ 112 h 35"/>
                  <a:gd name="T50" fmla="*/ 129 w 92"/>
                  <a:gd name="T51" fmla="*/ 160 h 35"/>
                  <a:gd name="T52" fmla="*/ 177 w 92"/>
                  <a:gd name="T53" fmla="*/ 192 h 35"/>
                  <a:gd name="T54" fmla="*/ 227 w 92"/>
                  <a:gd name="T55" fmla="*/ 256 h 35"/>
                  <a:gd name="T56" fmla="*/ 145 w 92"/>
                  <a:gd name="T57" fmla="*/ 240 h 35"/>
                  <a:gd name="T58" fmla="*/ 64 w 92"/>
                  <a:gd name="T59" fmla="*/ 272 h 35"/>
                  <a:gd name="T60" fmla="*/ 64 w 92"/>
                  <a:gd name="T61" fmla="*/ 304 h 35"/>
                  <a:gd name="T62" fmla="*/ 177 w 92"/>
                  <a:gd name="T63" fmla="*/ 304 h 35"/>
                  <a:gd name="T64" fmla="*/ 243 w 92"/>
                  <a:gd name="T65" fmla="*/ 304 h 35"/>
                  <a:gd name="T66" fmla="*/ 376 w 92"/>
                  <a:gd name="T67" fmla="*/ 304 h 35"/>
                  <a:gd name="T68" fmla="*/ 489 w 92"/>
                  <a:gd name="T69" fmla="*/ 288 h 35"/>
                  <a:gd name="T70" fmla="*/ 521 w 92"/>
                  <a:gd name="T71" fmla="*/ 352 h 35"/>
                  <a:gd name="T72" fmla="*/ 408 w 92"/>
                  <a:gd name="T73" fmla="*/ 352 h 35"/>
                  <a:gd name="T74" fmla="*/ 227 w 92"/>
                  <a:gd name="T75" fmla="*/ 352 h 35"/>
                  <a:gd name="T76" fmla="*/ 64 w 92"/>
                  <a:gd name="T77" fmla="*/ 368 h 35"/>
                  <a:gd name="T78" fmla="*/ 0 w 92"/>
                  <a:gd name="T79" fmla="*/ 400 h 35"/>
                  <a:gd name="T80" fmla="*/ 97 w 92"/>
                  <a:gd name="T81" fmla="*/ 448 h 35"/>
                  <a:gd name="T82" fmla="*/ 211 w 92"/>
                  <a:gd name="T83" fmla="*/ 432 h 35"/>
                  <a:gd name="T84" fmla="*/ 243 w 92"/>
                  <a:gd name="T85" fmla="*/ 496 h 35"/>
                  <a:gd name="T86" fmla="*/ 243 w 92"/>
                  <a:gd name="T87" fmla="*/ 544 h 35"/>
                  <a:gd name="T88" fmla="*/ 356 w 92"/>
                  <a:gd name="T89" fmla="*/ 544 h 35"/>
                  <a:gd name="T90" fmla="*/ 489 w 92"/>
                  <a:gd name="T91" fmla="*/ 512 h 35"/>
                  <a:gd name="T92" fmla="*/ 619 w 92"/>
                  <a:gd name="T93" fmla="*/ 480 h 35"/>
                  <a:gd name="T94" fmla="*/ 772 w 92"/>
                  <a:gd name="T95" fmla="*/ 480 h 35"/>
                  <a:gd name="T96" fmla="*/ 885 w 92"/>
                  <a:gd name="T97" fmla="*/ 464 h 35"/>
                  <a:gd name="T98" fmla="*/ 983 w 92"/>
                  <a:gd name="T99" fmla="*/ 464 h 35"/>
                  <a:gd name="T100" fmla="*/ 1096 w 92"/>
                  <a:gd name="T101" fmla="*/ 496 h 35"/>
                  <a:gd name="T102" fmla="*/ 1261 w 92"/>
                  <a:gd name="T103" fmla="*/ 480 h 35"/>
                  <a:gd name="T104" fmla="*/ 1311 w 92"/>
                  <a:gd name="T105" fmla="*/ 432 h 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2"/>
                  <a:gd name="T160" fmla="*/ 0 h 35"/>
                  <a:gd name="T161" fmla="*/ 92 w 92"/>
                  <a:gd name="T162" fmla="*/ 35 h 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2" h="35">
                    <a:moveTo>
                      <a:pt x="81" y="26"/>
                    </a:moveTo>
                    <a:cubicBezTo>
                      <a:pt x="82" y="25"/>
                      <a:pt x="82" y="24"/>
                      <a:pt x="83" y="24"/>
                    </a:cubicBezTo>
                    <a:cubicBezTo>
                      <a:pt x="84" y="24"/>
                      <a:pt x="85" y="25"/>
                      <a:pt x="86" y="25"/>
                    </a:cubicBezTo>
                    <a:cubicBezTo>
                      <a:pt x="87" y="25"/>
                      <a:pt x="87" y="25"/>
                      <a:pt x="88" y="25"/>
                    </a:cubicBezTo>
                    <a:cubicBezTo>
                      <a:pt x="89" y="24"/>
                      <a:pt x="90" y="25"/>
                      <a:pt x="91" y="25"/>
                    </a:cubicBezTo>
                    <a:cubicBezTo>
                      <a:pt x="92" y="24"/>
                      <a:pt x="92" y="23"/>
                      <a:pt x="92" y="22"/>
                    </a:cubicBezTo>
                    <a:cubicBezTo>
                      <a:pt x="91" y="22"/>
                      <a:pt x="91" y="22"/>
                      <a:pt x="90" y="22"/>
                    </a:cubicBezTo>
                    <a:cubicBezTo>
                      <a:pt x="89" y="21"/>
                      <a:pt x="88" y="21"/>
                      <a:pt x="87" y="20"/>
                    </a:cubicBezTo>
                    <a:cubicBezTo>
                      <a:pt x="85" y="19"/>
                      <a:pt x="85" y="18"/>
                      <a:pt x="83" y="18"/>
                    </a:cubicBezTo>
                    <a:cubicBezTo>
                      <a:pt x="82" y="18"/>
                      <a:pt x="82" y="19"/>
                      <a:pt x="81" y="19"/>
                    </a:cubicBezTo>
                    <a:cubicBezTo>
                      <a:pt x="81" y="18"/>
                      <a:pt x="80" y="18"/>
                      <a:pt x="80" y="17"/>
                    </a:cubicBezTo>
                    <a:cubicBezTo>
                      <a:pt x="80" y="17"/>
                      <a:pt x="80" y="16"/>
                      <a:pt x="80" y="15"/>
                    </a:cubicBezTo>
                    <a:cubicBezTo>
                      <a:pt x="80" y="14"/>
                      <a:pt x="81" y="14"/>
                      <a:pt x="82" y="13"/>
                    </a:cubicBezTo>
                    <a:cubicBezTo>
                      <a:pt x="82" y="12"/>
                      <a:pt x="83" y="13"/>
                      <a:pt x="84" y="12"/>
                    </a:cubicBezTo>
                    <a:cubicBezTo>
                      <a:pt x="84" y="11"/>
                      <a:pt x="84" y="10"/>
                      <a:pt x="84" y="9"/>
                    </a:cubicBezTo>
                    <a:cubicBezTo>
                      <a:pt x="84" y="8"/>
                      <a:pt x="84" y="7"/>
                      <a:pt x="85" y="6"/>
                    </a:cubicBezTo>
                    <a:cubicBezTo>
                      <a:pt x="85" y="5"/>
                      <a:pt x="85" y="5"/>
                      <a:pt x="85" y="4"/>
                    </a:cubicBezTo>
                    <a:cubicBezTo>
                      <a:pt x="85" y="3"/>
                      <a:pt x="85" y="3"/>
                      <a:pt x="85" y="2"/>
                    </a:cubicBezTo>
                    <a:cubicBezTo>
                      <a:pt x="85" y="1"/>
                      <a:pt x="84" y="1"/>
                      <a:pt x="83" y="0"/>
                    </a:cubicBezTo>
                    <a:cubicBezTo>
                      <a:pt x="82" y="0"/>
                      <a:pt x="81" y="0"/>
                      <a:pt x="80" y="0"/>
                    </a:cubicBezTo>
                    <a:cubicBezTo>
                      <a:pt x="78" y="0"/>
                      <a:pt x="77" y="0"/>
                      <a:pt x="76" y="0"/>
                    </a:cubicBezTo>
                    <a:cubicBezTo>
                      <a:pt x="76" y="0"/>
                      <a:pt x="75" y="0"/>
                      <a:pt x="75" y="1"/>
                    </a:cubicBezTo>
                    <a:cubicBezTo>
                      <a:pt x="74" y="2"/>
                      <a:pt x="74" y="2"/>
                      <a:pt x="73" y="3"/>
                    </a:cubicBezTo>
                    <a:cubicBezTo>
                      <a:pt x="73" y="4"/>
                      <a:pt x="72" y="4"/>
                      <a:pt x="72" y="5"/>
                    </a:cubicBezTo>
                    <a:cubicBezTo>
                      <a:pt x="71" y="5"/>
                      <a:pt x="72" y="6"/>
                      <a:pt x="72" y="7"/>
                    </a:cubicBezTo>
                    <a:cubicBezTo>
                      <a:pt x="71" y="8"/>
                      <a:pt x="71" y="9"/>
                      <a:pt x="70" y="10"/>
                    </a:cubicBezTo>
                    <a:cubicBezTo>
                      <a:pt x="69" y="11"/>
                      <a:pt x="69" y="11"/>
                      <a:pt x="68" y="11"/>
                    </a:cubicBezTo>
                    <a:cubicBezTo>
                      <a:pt x="66" y="11"/>
                      <a:pt x="65" y="11"/>
                      <a:pt x="65" y="10"/>
                    </a:cubicBezTo>
                    <a:cubicBezTo>
                      <a:pt x="64" y="9"/>
                      <a:pt x="66" y="9"/>
                      <a:pt x="67" y="7"/>
                    </a:cubicBezTo>
                    <a:cubicBezTo>
                      <a:pt x="67" y="6"/>
                      <a:pt x="68" y="6"/>
                      <a:pt x="68" y="5"/>
                    </a:cubicBezTo>
                    <a:cubicBezTo>
                      <a:pt x="67" y="4"/>
                      <a:pt x="66" y="4"/>
                      <a:pt x="65" y="3"/>
                    </a:cubicBezTo>
                    <a:cubicBezTo>
                      <a:pt x="64" y="2"/>
                      <a:pt x="64" y="2"/>
                      <a:pt x="63" y="2"/>
                    </a:cubicBezTo>
                    <a:cubicBezTo>
                      <a:pt x="62" y="2"/>
                      <a:pt x="61" y="2"/>
                      <a:pt x="61" y="3"/>
                    </a:cubicBezTo>
                    <a:cubicBezTo>
                      <a:pt x="60" y="3"/>
                      <a:pt x="60" y="4"/>
                      <a:pt x="59" y="4"/>
                    </a:cubicBezTo>
                    <a:cubicBezTo>
                      <a:pt x="58" y="5"/>
                      <a:pt x="57" y="4"/>
                      <a:pt x="56" y="4"/>
                    </a:cubicBezTo>
                    <a:cubicBezTo>
                      <a:pt x="55" y="4"/>
                      <a:pt x="54" y="5"/>
                      <a:pt x="53" y="4"/>
                    </a:cubicBezTo>
                    <a:cubicBezTo>
                      <a:pt x="52" y="4"/>
                      <a:pt x="52" y="3"/>
                      <a:pt x="52" y="3"/>
                    </a:cubicBezTo>
                    <a:cubicBezTo>
                      <a:pt x="51" y="2"/>
                      <a:pt x="51" y="2"/>
                      <a:pt x="50" y="2"/>
                    </a:cubicBezTo>
                    <a:cubicBezTo>
                      <a:pt x="49" y="2"/>
                      <a:pt x="48" y="2"/>
                      <a:pt x="48" y="2"/>
                    </a:cubicBezTo>
                    <a:cubicBezTo>
                      <a:pt x="46" y="2"/>
                      <a:pt x="46" y="3"/>
                      <a:pt x="45" y="3"/>
                    </a:cubicBezTo>
                    <a:cubicBezTo>
                      <a:pt x="44" y="4"/>
                      <a:pt x="44" y="4"/>
                      <a:pt x="43" y="4"/>
                    </a:cubicBezTo>
                    <a:cubicBezTo>
                      <a:pt x="42" y="5"/>
                      <a:pt x="41" y="5"/>
                      <a:pt x="40" y="5"/>
                    </a:cubicBezTo>
                    <a:cubicBezTo>
                      <a:pt x="38" y="4"/>
                      <a:pt x="43" y="2"/>
                      <a:pt x="42" y="1"/>
                    </a:cubicBezTo>
                    <a:cubicBezTo>
                      <a:pt x="42" y="0"/>
                      <a:pt x="41" y="0"/>
                      <a:pt x="41" y="0"/>
                    </a:cubicBezTo>
                    <a:cubicBezTo>
                      <a:pt x="39" y="0"/>
                      <a:pt x="38" y="1"/>
                      <a:pt x="37" y="1"/>
                    </a:cubicBezTo>
                    <a:cubicBezTo>
                      <a:pt x="35" y="2"/>
                      <a:pt x="34" y="2"/>
                      <a:pt x="33" y="3"/>
                    </a:cubicBezTo>
                    <a:cubicBezTo>
                      <a:pt x="31" y="3"/>
                      <a:pt x="30" y="3"/>
                      <a:pt x="28" y="3"/>
                    </a:cubicBezTo>
                    <a:cubicBezTo>
                      <a:pt x="26" y="4"/>
                      <a:pt x="25" y="4"/>
                      <a:pt x="23" y="5"/>
                    </a:cubicBezTo>
                    <a:cubicBezTo>
                      <a:pt x="21" y="5"/>
                      <a:pt x="20" y="5"/>
                      <a:pt x="18" y="6"/>
                    </a:cubicBezTo>
                    <a:cubicBezTo>
                      <a:pt x="17" y="6"/>
                      <a:pt x="16" y="6"/>
                      <a:pt x="15" y="7"/>
                    </a:cubicBezTo>
                    <a:cubicBezTo>
                      <a:pt x="14" y="8"/>
                      <a:pt x="13" y="8"/>
                      <a:pt x="11" y="9"/>
                    </a:cubicBezTo>
                    <a:cubicBezTo>
                      <a:pt x="10" y="9"/>
                      <a:pt x="9" y="9"/>
                      <a:pt x="8" y="10"/>
                    </a:cubicBezTo>
                    <a:cubicBezTo>
                      <a:pt x="8" y="10"/>
                      <a:pt x="7" y="11"/>
                      <a:pt x="8" y="12"/>
                    </a:cubicBezTo>
                    <a:cubicBezTo>
                      <a:pt x="8" y="13"/>
                      <a:pt x="9" y="12"/>
                      <a:pt x="11" y="12"/>
                    </a:cubicBezTo>
                    <a:cubicBezTo>
                      <a:pt x="12" y="13"/>
                      <a:pt x="13" y="13"/>
                      <a:pt x="14" y="14"/>
                    </a:cubicBezTo>
                    <a:cubicBezTo>
                      <a:pt x="14" y="14"/>
                      <a:pt x="15" y="15"/>
                      <a:pt x="14" y="16"/>
                    </a:cubicBezTo>
                    <a:cubicBezTo>
                      <a:pt x="14" y="17"/>
                      <a:pt x="13" y="16"/>
                      <a:pt x="12" y="16"/>
                    </a:cubicBezTo>
                    <a:cubicBezTo>
                      <a:pt x="11" y="16"/>
                      <a:pt x="10" y="15"/>
                      <a:pt x="9" y="15"/>
                    </a:cubicBezTo>
                    <a:cubicBezTo>
                      <a:pt x="8" y="16"/>
                      <a:pt x="8" y="16"/>
                      <a:pt x="6" y="16"/>
                    </a:cubicBezTo>
                    <a:cubicBezTo>
                      <a:pt x="5" y="16"/>
                      <a:pt x="4" y="16"/>
                      <a:pt x="4" y="17"/>
                    </a:cubicBezTo>
                    <a:cubicBezTo>
                      <a:pt x="3" y="17"/>
                      <a:pt x="3" y="17"/>
                      <a:pt x="3" y="17"/>
                    </a:cubicBezTo>
                    <a:cubicBezTo>
                      <a:pt x="3" y="18"/>
                      <a:pt x="4" y="19"/>
                      <a:pt x="4" y="19"/>
                    </a:cubicBezTo>
                    <a:cubicBezTo>
                      <a:pt x="5" y="20"/>
                      <a:pt x="6" y="20"/>
                      <a:pt x="7" y="20"/>
                    </a:cubicBezTo>
                    <a:cubicBezTo>
                      <a:pt x="8" y="20"/>
                      <a:pt x="9" y="19"/>
                      <a:pt x="11" y="19"/>
                    </a:cubicBezTo>
                    <a:cubicBezTo>
                      <a:pt x="12" y="19"/>
                      <a:pt x="12" y="19"/>
                      <a:pt x="13" y="19"/>
                    </a:cubicBezTo>
                    <a:cubicBezTo>
                      <a:pt x="14" y="19"/>
                      <a:pt x="14" y="19"/>
                      <a:pt x="15" y="19"/>
                    </a:cubicBezTo>
                    <a:cubicBezTo>
                      <a:pt x="17" y="19"/>
                      <a:pt x="18" y="19"/>
                      <a:pt x="20" y="19"/>
                    </a:cubicBezTo>
                    <a:cubicBezTo>
                      <a:pt x="21" y="19"/>
                      <a:pt x="21" y="19"/>
                      <a:pt x="23" y="19"/>
                    </a:cubicBezTo>
                    <a:cubicBezTo>
                      <a:pt x="24" y="19"/>
                      <a:pt x="25" y="18"/>
                      <a:pt x="27" y="18"/>
                    </a:cubicBezTo>
                    <a:cubicBezTo>
                      <a:pt x="28" y="18"/>
                      <a:pt x="28" y="18"/>
                      <a:pt x="30" y="18"/>
                    </a:cubicBezTo>
                    <a:cubicBezTo>
                      <a:pt x="31" y="19"/>
                      <a:pt x="32" y="19"/>
                      <a:pt x="32" y="20"/>
                    </a:cubicBezTo>
                    <a:cubicBezTo>
                      <a:pt x="33" y="21"/>
                      <a:pt x="33" y="21"/>
                      <a:pt x="32" y="22"/>
                    </a:cubicBezTo>
                    <a:cubicBezTo>
                      <a:pt x="32" y="23"/>
                      <a:pt x="30" y="23"/>
                      <a:pt x="29" y="23"/>
                    </a:cubicBezTo>
                    <a:cubicBezTo>
                      <a:pt x="27" y="23"/>
                      <a:pt x="26" y="23"/>
                      <a:pt x="25" y="22"/>
                    </a:cubicBezTo>
                    <a:cubicBezTo>
                      <a:pt x="23" y="22"/>
                      <a:pt x="22" y="22"/>
                      <a:pt x="20" y="22"/>
                    </a:cubicBezTo>
                    <a:cubicBezTo>
                      <a:pt x="17" y="22"/>
                      <a:pt x="16" y="22"/>
                      <a:pt x="14" y="22"/>
                    </a:cubicBezTo>
                    <a:cubicBezTo>
                      <a:pt x="12" y="23"/>
                      <a:pt x="10" y="23"/>
                      <a:pt x="8" y="23"/>
                    </a:cubicBezTo>
                    <a:cubicBezTo>
                      <a:pt x="7" y="23"/>
                      <a:pt x="6" y="23"/>
                      <a:pt x="4" y="23"/>
                    </a:cubicBezTo>
                    <a:cubicBezTo>
                      <a:pt x="3" y="23"/>
                      <a:pt x="2" y="23"/>
                      <a:pt x="1" y="23"/>
                    </a:cubicBezTo>
                    <a:cubicBezTo>
                      <a:pt x="1" y="24"/>
                      <a:pt x="0" y="24"/>
                      <a:pt x="0" y="25"/>
                    </a:cubicBezTo>
                    <a:cubicBezTo>
                      <a:pt x="0" y="26"/>
                      <a:pt x="1" y="27"/>
                      <a:pt x="2" y="27"/>
                    </a:cubicBezTo>
                    <a:cubicBezTo>
                      <a:pt x="3" y="28"/>
                      <a:pt x="4" y="28"/>
                      <a:pt x="6" y="28"/>
                    </a:cubicBezTo>
                    <a:cubicBezTo>
                      <a:pt x="7" y="28"/>
                      <a:pt x="8" y="28"/>
                      <a:pt x="9" y="28"/>
                    </a:cubicBezTo>
                    <a:cubicBezTo>
                      <a:pt x="11" y="28"/>
                      <a:pt x="12" y="27"/>
                      <a:pt x="13" y="27"/>
                    </a:cubicBezTo>
                    <a:cubicBezTo>
                      <a:pt x="14" y="27"/>
                      <a:pt x="15" y="27"/>
                      <a:pt x="16" y="28"/>
                    </a:cubicBezTo>
                    <a:cubicBezTo>
                      <a:pt x="17" y="29"/>
                      <a:pt x="16" y="30"/>
                      <a:pt x="15" y="31"/>
                    </a:cubicBezTo>
                    <a:cubicBezTo>
                      <a:pt x="15" y="32"/>
                      <a:pt x="13" y="31"/>
                      <a:pt x="13" y="32"/>
                    </a:cubicBezTo>
                    <a:cubicBezTo>
                      <a:pt x="13" y="34"/>
                      <a:pt x="14" y="34"/>
                      <a:pt x="15" y="34"/>
                    </a:cubicBezTo>
                    <a:cubicBezTo>
                      <a:pt x="17" y="35"/>
                      <a:pt x="17" y="34"/>
                      <a:pt x="19" y="34"/>
                    </a:cubicBezTo>
                    <a:cubicBezTo>
                      <a:pt x="20" y="35"/>
                      <a:pt x="21" y="35"/>
                      <a:pt x="22" y="34"/>
                    </a:cubicBezTo>
                    <a:cubicBezTo>
                      <a:pt x="24" y="34"/>
                      <a:pt x="24" y="34"/>
                      <a:pt x="26" y="33"/>
                    </a:cubicBezTo>
                    <a:cubicBezTo>
                      <a:pt x="27" y="33"/>
                      <a:pt x="28" y="33"/>
                      <a:pt x="30" y="32"/>
                    </a:cubicBezTo>
                    <a:cubicBezTo>
                      <a:pt x="31" y="32"/>
                      <a:pt x="32" y="32"/>
                      <a:pt x="34" y="32"/>
                    </a:cubicBezTo>
                    <a:cubicBezTo>
                      <a:pt x="35" y="31"/>
                      <a:pt x="36" y="31"/>
                      <a:pt x="38" y="30"/>
                    </a:cubicBezTo>
                    <a:cubicBezTo>
                      <a:pt x="40" y="30"/>
                      <a:pt x="41" y="30"/>
                      <a:pt x="43" y="30"/>
                    </a:cubicBezTo>
                    <a:cubicBezTo>
                      <a:pt x="44" y="30"/>
                      <a:pt x="45" y="30"/>
                      <a:pt x="47" y="30"/>
                    </a:cubicBezTo>
                    <a:cubicBezTo>
                      <a:pt x="48" y="30"/>
                      <a:pt x="49" y="30"/>
                      <a:pt x="50" y="30"/>
                    </a:cubicBezTo>
                    <a:cubicBezTo>
                      <a:pt x="52" y="29"/>
                      <a:pt x="53" y="29"/>
                      <a:pt x="54" y="29"/>
                    </a:cubicBezTo>
                    <a:cubicBezTo>
                      <a:pt x="55" y="28"/>
                      <a:pt x="55" y="27"/>
                      <a:pt x="56" y="27"/>
                    </a:cubicBezTo>
                    <a:cubicBezTo>
                      <a:pt x="58" y="27"/>
                      <a:pt x="59" y="28"/>
                      <a:pt x="60" y="29"/>
                    </a:cubicBezTo>
                    <a:cubicBezTo>
                      <a:pt x="61" y="30"/>
                      <a:pt x="61" y="30"/>
                      <a:pt x="62" y="31"/>
                    </a:cubicBezTo>
                    <a:cubicBezTo>
                      <a:pt x="64" y="32"/>
                      <a:pt x="65" y="31"/>
                      <a:pt x="67" y="31"/>
                    </a:cubicBezTo>
                    <a:cubicBezTo>
                      <a:pt x="69" y="31"/>
                      <a:pt x="70" y="31"/>
                      <a:pt x="72" y="31"/>
                    </a:cubicBezTo>
                    <a:cubicBezTo>
                      <a:pt x="74" y="31"/>
                      <a:pt x="75" y="31"/>
                      <a:pt x="77" y="30"/>
                    </a:cubicBezTo>
                    <a:cubicBezTo>
                      <a:pt x="79" y="30"/>
                      <a:pt x="82" y="31"/>
                      <a:pt x="82" y="29"/>
                    </a:cubicBezTo>
                    <a:cubicBezTo>
                      <a:pt x="82" y="28"/>
                      <a:pt x="80" y="28"/>
                      <a:pt x="80" y="27"/>
                    </a:cubicBezTo>
                    <a:cubicBezTo>
                      <a:pt x="80" y="26"/>
                      <a:pt x="81" y="26"/>
                      <a:pt x="81"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88" name="Freeform 820"/>
              <p:cNvSpPr>
                <a:spLocks/>
              </p:cNvSpPr>
              <p:nvPr/>
            </p:nvSpPr>
            <p:spPr bwMode="auto">
              <a:xfrm>
                <a:off x="1898" y="1169"/>
                <a:ext cx="20" cy="12"/>
              </a:xfrm>
              <a:custGeom>
                <a:avLst/>
                <a:gdLst>
                  <a:gd name="T0" fmla="*/ 16 w 10"/>
                  <a:gd name="T1" fmla="*/ 96 h 6"/>
                  <a:gd name="T2" fmla="*/ 64 w 10"/>
                  <a:gd name="T3" fmla="*/ 80 h 6"/>
                  <a:gd name="T4" fmla="*/ 80 w 10"/>
                  <a:gd name="T5" fmla="*/ 80 h 6"/>
                  <a:gd name="T6" fmla="*/ 128 w 10"/>
                  <a:gd name="T7" fmla="*/ 64 h 6"/>
                  <a:gd name="T8" fmla="*/ 160 w 10"/>
                  <a:gd name="T9" fmla="*/ 32 h 6"/>
                  <a:gd name="T10" fmla="*/ 80 w 10"/>
                  <a:gd name="T11" fmla="*/ 32 h 6"/>
                  <a:gd name="T12" fmla="*/ 32 w 10"/>
                  <a:gd name="T13" fmla="*/ 32 h 6"/>
                  <a:gd name="T14" fmla="*/ 0 w 10"/>
                  <a:gd name="T15" fmla="*/ 64 h 6"/>
                  <a:gd name="T16" fmla="*/ 16 w 10"/>
                  <a:gd name="T17" fmla="*/ 9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
                  <a:gd name="T29" fmla="*/ 10 w 10"/>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
                    <a:moveTo>
                      <a:pt x="1" y="6"/>
                    </a:moveTo>
                    <a:cubicBezTo>
                      <a:pt x="2" y="6"/>
                      <a:pt x="3" y="6"/>
                      <a:pt x="4" y="5"/>
                    </a:cubicBezTo>
                    <a:cubicBezTo>
                      <a:pt x="5" y="5"/>
                      <a:pt x="5" y="5"/>
                      <a:pt x="5" y="5"/>
                    </a:cubicBezTo>
                    <a:cubicBezTo>
                      <a:pt x="6" y="5"/>
                      <a:pt x="7" y="5"/>
                      <a:pt x="8" y="4"/>
                    </a:cubicBezTo>
                    <a:cubicBezTo>
                      <a:pt x="9" y="3"/>
                      <a:pt x="10" y="3"/>
                      <a:pt x="10" y="2"/>
                    </a:cubicBezTo>
                    <a:cubicBezTo>
                      <a:pt x="10" y="0"/>
                      <a:pt x="7" y="2"/>
                      <a:pt x="5" y="2"/>
                    </a:cubicBezTo>
                    <a:cubicBezTo>
                      <a:pt x="4" y="2"/>
                      <a:pt x="3" y="2"/>
                      <a:pt x="2" y="2"/>
                    </a:cubicBezTo>
                    <a:cubicBezTo>
                      <a:pt x="1" y="3"/>
                      <a:pt x="1" y="3"/>
                      <a:pt x="0" y="4"/>
                    </a:cubicBezTo>
                    <a:cubicBezTo>
                      <a:pt x="0" y="5"/>
                      <a:pt x="1" y="5"/>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89" name="Freeform 821"/>
              <p:cNvSpPr>
                <a:spLocks/>
              </p:cNvSpPr>
              <p:nvPr/>
            </p:nvSpPr>
            <p:spPr bwMode="auto">
              <a:xfrm>
                <a:off x="1912" y="1173"/>
                <a:ext cx="36" cy="12"/>
              </a:xfrm>
              <a:custGeom>
                <a:avLst/>
                <a:gdLst>
                  <a:gd name="T0" fmla="*/ 0 w 18"/>
                  <a:gd name="T1" fmla="*/ 64 h 6"/>
                  <a:gd name="T2" fmla="*/ 0 w 18"/>
                  <a:gd name="T3" fmla="*/ 96 h 6"/>
                  <a:gd name="T4" fmla="*/ 48 w 18"/>
                  <a:gd name="T5" fmla="*/ 80 h 6"/>
                  <a:gd name="T6" fmla="*/ 96 w 18"/>
                  <a:gd name="T7" fmla="*/ 80 h 6"/>
                  <a:gd name="T8" fmla="*/ 144 w 18"/>
                  <a:gd name="T9" fmla="*/ 80 h 6"/>
                  <a:gd name="T10" fmla="*/ 192 w 18"/>
                  <a:gd name="T11" fmla="*/ 64 h 6"/>
                  <a:gd name="T12" fmla="*/ 224 w 18"/>
                  <a:gd name="T13" fmla="*/ 48 h 6"/>
                  <a:gd name="T14" fmla="*/ 288 w 18"/>
                  <a:gd name="T15" fmla="*/ 32 h 6"/>
                  <a:gd name="T16" fmla="*/ 272 w 18"/>
                  <a:gd name="T17" fmla="*/ 0 h 6"/>
                  <a:gd name="T18" fmla="*/ 240 w 18"/>
                  <a:gd name="T19" fmla="*/ 0 h 6"/>
                  <a:gd name="T20" fmla="*/ 192 w 18"/>
                  <a:gd name="T21" fmla="*/ 16 h 6"/>
                  <a:gd name="T22" fmla="*/ 128 w 18"/>
                  <a:gd name="T23" fmla="*/ 16 h 6"/>
                  <a:gd name="T24" fmla="*/ 64 w 18"/>
                  <a:gd name="T25" fmla="*/ 16 h 6"/>
                  <a:gd name="T26" fmla="*/ 32 w 18"/>
                  <a:gd name="T27" fmla="*/ 48 h 6"/>
                  <a:gd name="T28" fmla="*/ 0 w 18"/>
                  <a:gd name="T29" fmla="*/ 64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6"/>
                  <a:gd name="T47" fmla="*/ 18 w 18"/>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6">
                    <a:moveTo>
                      <a:pt x="0" y="4"/>
                    </a:moveTo>
                    <a:cubicBezTo>
                      <a:pt x="0" y="5"/>
                      <a:pt x="0" y="5"/>
                      <a:pt x="0" y="6"/>
                    </a:cubicBezTo>
                    <a:cubicBezTo>
                      <a:pt x="1" y="6"/>
                      <a:pt x="2" y="5"/>
                      <a:pt x="3" y="5"/>
                    </a:cubicBezTo>
                    <a:cubicBezTo>
                      <a:pt x="4" y="5"/>
                      <a:pt x="5" y="5"/>
                      <a:pt x="6" y="5"/>
                    </a:cubicBezTo>
                    <a:cubicBezTo>
                      <a:pt x="7" y="5"/>
                      <a:pt x="8" y="5"/>
                      <a:pt x="9" y="5"/>
                    </a:cubicBezTo>
                    <a:cubicBezTo>
                      <a:pt x="10" y="5"/>
                      <a:pt x="11" y="5"/>
                      <a:pt x="12" y="4"/>
                    </a:cubicBezTo>
                    <a:cubicBezTo>
                      <a:pt x="13" y="4"/>
                      <a:pt x="13" y="3"/>
                      <a:pt x="14" y="3"/>
                    </a:cubicBezTo>
                    <a:cubicBezTo>
                      <a:pt x="16" y="2"/>
                      <a:pt x="18" y="4"/>
                      <a:pt x="18" y="2"/>
                    </a:cubicBezTo>
                    <a:cubicBezTo>
                      <a:pt x="18" y="2"/>
                      <a:pt x="18" y="1"/>
                      <a:pt x="17" y="0"/>
                    </a:cubicBezTo>
                    <a:cubicBezTo>
                      <a:pt x="17" y="0"/>
                      <a:pt x="16" y="0"/>
                      <a:pt x="15" y="0"/>
                    </a:cubicBezTo>
                    <a:cubicBezTo>
                      <a:pt x="14" y="0"/>
                      <a:pt x="13" y="1"/>
                      <a:pt x="12" y="1"/>
                    </a:cubicBezTo>
                    <a:cubicBezTo>
                      <a:pt x="10" y="1"/>
                      <a:pt x="10" y="1"/>
                      <a:pt x="8" y="1"/>
                    </a:cubicBezTo>
                    <a:cubicBezTo>
                      <a:pt x="7" y="1"/>
                      <a:pt x="6" y="1"/>
                      <a:pt x="4" y="1"/>
                    </a:cubicBezTo>
                    <a:cubicBezTo>
                      <a:pt x="3" y="2"/>
                      <a:pt x="3" y="2"/>
                      <a:pt x="2" y="3"/>
                    </a:cubicBezTo>
                    <a:cubicBezTo>
                      <a:pt x="1" y="3"/>
                      <a:pt x="0" y="3"/>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90" name="Freeform 822"/>
              <p:cNvSpPr>
                <a:spLocks/>
              </p:cNvSpPr>
              <p:nvPr/>
            </p:nvSpPr>
            <p:spPr bwMode="auto">
              <a:xfrm>
                <a:off x="1932" y="1161"/>
                <a:ext cx="32" cy="12"/>
              </a:xfrm>
              <a:custGeom>
                <a:avLst/>
                <a:gdLst>
                  <a:gd name="T0" fmla="*/ 32 w 16"/>
                  <a:gd name="T1" fmla="*/ 96 h 6"/>
                  <a:gd name="T2" fmla="*/ 48 w 16"/>
                  <a:gd name="T3" fmla="*/ 80 h 6"/>
                  <a:gd name="T4" fmla="*/ 112 w 16"/>
                  <a:gd name="T5" fmla="*/ 64 h 6"/>
                  <a:gd name="T6" fmla="*/ 144 w 16"/>
                  <a:gd name="T7" fmla="*/ 80 h 6"/>
                  <a:gd name="T8" fmla="*/ 208 w 16"/>
                  <a:gd name="T9" fmla="*/ 80 h 6"/>
                  <a:gd name="T10" fmla="*/ 240 w 16"/>
                  <a:gd name="T11" fmla="*/ 64 h 6"/>
                  <a:gd name="T12" fmla="*/ 240 w 16"/>
                  <a:gd name="T13" fmla="*/ 16 h 6"/>
                  <a:gd name="T14" fmla="*/ 192 w 16"/>
                  <a:gd name="T15" fmla="*/ 16 h 6"/>
                  <a:gd name="T16" fmla="*/ 128 w 16"/>
                  <a:gd name="T17" fmla="*/ 16 h 6"/>
                  <a:gd name="T18" fmla="*/ 64 w 16"/>
                  <a:gd name="T19" fmla="*/ 16 h 6"/>
                  <a:gd name="T20" fmla="*/ 32 w 16"/>
                  <a:gd name="T21" fmla="*/ 32 h 6"/>
                  <a:gd name="T22" fmla="*/ 0 w 16"/>
                  <a:gd name="T23" fmla="*/ 48 h 6"/>
                  <a:gd name="T24" fmla="*/ 32 w 16"/>
                  <a:gd name="T25" fmla="*/ 9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6"/>
                  <a:gd name="T41" fmla="*/ 16 w 16"/>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6">
                    <a:moveTo>
                      <a:pt x="2" y="6"/>
                    </a:moveTo>
                    <a:cubicBezTo>
                      <a:pt x="2" y="6"/>
                      <a:pt x="3" y="5"/>
                      <a:pt x="3" y="5"/>
                    </a:cubicBezTo>
                    <a:cubicBezTo>
                      <a:pt x="4" y="4"/>
                      <a:pt x="5" y="4"/>
                      <a:pt x="7" y="4"/>
                    </a:cubicBezTo>
                    <a:cubicBezTo>
                      <a:pt x="8" y="4"/>
                      <a:pt x="8" y="5"/>
                      <a:pt x="9" y="5"/>
                    </a:cubicBezTo>
                    <a:cubicBezTo>
                      <a:pt x="11" y="5"/>
                      <a:pt x="12" y="6"/>
                      <a:pt x="13" y="5"/>
                    </a:cubicBezTo>
                    <a:cubicBezTo>
                      <a:pt x="14" y="5"/>
                      <a:pt x="15" y="5"/>
                      <a:pt x="15" y="4"/>
                    </a:cubicBezTo>
                    <a:cubicBezTo>
                      <a:pt x="16" y="3"/>
                      <a:pt x="16" y="2"/>
                      <a:pt x="15" y="1"/>
                    </a:cubicBezTo>
                    <a:cubicBezTo>
                      <a:pt x="14" y="1"/>
                      <a:pt x="13" y="1"/>
                      <a:pt x="12" y="1"/>
                    </a:cubicBezTo>
                    <a:cubicBezTo>
                      <a:pt x="10" y="1"/>
                      <a:pt x="9" y="1"/>
                      <a:pt x="8" y="1"/>
                    </a:cubicBezTo>
                    <a:cubicBezTo>
                      <a:pt x="6" y="1"/>
                      <a:pt x="6" y="0"/>
                      <a:pt x="4" y="1"/>
                    </a:cubicBezTo>
                    <a:cubicBezTo>
                      <a:pt x="3" y="1"/>
                      <a:pt x="3" y="1"/>
                      <a:pt x="2" y="2"/>
                    </a:cubicBezTo>
                    <a:cubicBezTo>
                      <a:pt x="2" y="3"/>
                      <a:pt x="1" y="3"/>
                      <a:pt x="0" y="3"/>
                    </a:cubicBezTo>
                    <a:cubicBezTo>
                      <a:pt x="0" y="4"/>
                      <a:pt x="1" y="6"/>
                      <a:pt x="2"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91" name="Freeform 823"/>
              <p:cNvSpPr>
                <a:spLocks/>
              </p:cNvSpPr>
              <p:nvPr/>
            </p:nvSpPr>
            <p:spPr bwMode="auto">
              <a:xfrm>
                <a:off x="1813" y="1189"/>
                <a:ext cx="135" cy="36"/>
              </a:xfrm>
              <a:custGeom>
                <a:avLst/>
                <a:gdLst>
                  <a:gd name="T0" fmla="*/ 459 w 67"/>
                  <a:gd name="T1" fmla="*/ 64 h 18"/>
                  <a:gd name="T2" fmla="*/ 411 w 67"/>
                  <a:gd name="T3" fmla="*/ 48 h 18"/>
                  <a:gd name="T4" fmla="*/ 345 w 67"/>
                  <a:gd name="T5" fmla="*/ 64 h 18"/>
                  <a:gd name="T6" fmla="*/ 296 w 67"/>
                  <a:gd name="T7" fmla="*/ 80 h 18"/>
                  <a:gd name="T8" fmla="*/ 244 w 67"/>
                  <a:gd name="T9" fmla="*/ 96 h 18"/>
                  <a:gd name="T10" fmla="*/ 195 w 67"/>
                  <a:gd name="T11" fmla="*/ 96 h 18"/>
                  <a:gd name="T12" fmla="*/ 147 w 67"/>
                  <a:gd name="T13" fmla="*/ 144 h 18"/>
                  <a:gd name="T14" fmla="*/ 97 w 67"/>
                  <a:gd name="T15" fmla="*/ 144 h 18"/>
                  <a:gd name="T16" fmla="*/ 48 w 67"/>
                  <a:gd name="T17" fmla="*/ 160 h 18"/>
                  <a:gd name="T18" fmla="*/ 16 w 67"/>
                  <a:gd name="T19" fmla="*/ 176 h 18"/>
                  <a:gd name="T20" fmla="*/ 16 w 67"/>
                  <a:gd name="T21" fmla="*/ 224 h 18"/>
                  <a:gd name="T22" fmla="*/ 81 w 67"/>
                  <a:gd name="T23" fmla="*/ 192 h 18"/>
                  <a:gd name="T24" fmla="*/ 113 w 67"/>
                  <a:gd name="T25" fmla="*/ 208 h 18"/>
                  <a:gd name="T26" fmla="*/ 129 w 67"/>
                  <a:gd name="T27" fmla="*/ 192 h 18"/>
                  <a:gd name="T28" fmla="*/ 195 w 67"/>
                  <a:gd name="T29" fmla="*/ 176 h 18"/>
                  <a:gd name="T30" fmla="*/ 228 w 67"/>
                  <a:gd name="T31" fmla="*/ 192 h 18"/>
                  <a:gd name="T32" fmla="*/ 280 w 67"/>
                  <a:gd name="T33" fmla="*/ 176 h 18"/>
                  <a:gd name="T34" fmla="*/ 345 w 67"/>
                  <a:gd name="T35" fmla="*/ 192 h 18"/>
                  <a:gd name="T36" fmla="*/ 312 w 67"/>
                  <a:gd name="T37" fmla="*/ 224 h 18"/>
                  <a:gd name="T38" fmla="*/ 244 w 67"/>
                  <a:gd name="T39" fmla="*/ 224 h 18"/>
                  <a:gd name="T40" fmla="*/ 212 w 67"/>
                  <a:gd name="T41" fmla="*/ 224 h 18"/>
                  <a:gd name="T42" fmla="*/ 195 w 67"/>
                  <a:gd name="T43" fmla="*/ 256 h 18"/>
                  <a:gd name="T44" fmla="*/ 228 w 67"/>
                  <a:gd name="T45" fmla="*/ 272 h 18"/>
                  <a:gd name="T46" fmla="*/ 312 w 67"/>
                  <a:gd name="T47" fmla="*/ 272 h 18"/>
                  <a:gd name="T48" fmla="*/ 377 w 67"/>
                  <a:gd name="T49" fmla="*/ 256 h 18"/>
                  <a:gd name="T50" fmla="*/ 443 w 67"/>
                  <a:gd name="T51" fmla="*/ 256 h 18"/>
                  <a:gd name="T52" fmla="*/ 524 w 67"/>
                  <a:gd name="T53" fmla="*/ 224 h 18"/>
                  <a:gd name="T54" fmla="*/ 613 w 67"/>
                  <a:gd name="T55" fmla="*/ 208 h 18"/>
                  <a:gd name="T56" fmla="*/ 661 w 67"/>
                  <a:gd name="T57" fmla="*/ 192 h 18"/>
                  <a:gd name="T58" fmla="*/ 727 w 67"/>
                  <a:gd name="T59" fmla="*/ 192 h 18"/>
                  <a:gd name="T60" fmla="*/ 792 w 67"/>
                  <a:gd name="T61" fmla="*/ 208 h 18"/>
                  <a:gd name="T62" fmla="*/ 860 w 67"/>
                  <a:gd name="T63" fmla="*/ 208 h 18"/>
                  <a:gd name="T64" fmla="*/ 909 w 67"/>
                  <a:gd name="T65" fmla="*/ 192 h 18"/>
                  <a:gd name="T66" fmla="*/ 959 w 67"/>
                  <a:gd name="T67" fmla="*/ 192 h 18"/>
                  <a:gd name="T68" fmla="*/ 1040 w 67"/>
                  <a:gd name="T69" fmla="*/ 160 h 18"/>
                  <a:gd name="T70" fmla="*/ 1088 w 67"/>
                  <a:gd name="T71" fmla="*/ 144 h 18"/>
                  <a:gd name="T72" fmla="*/ 1088 w 67"/>
                  <a:gd name="T73" fmla="*/ 96 h 18"/>
                  <a:gd name="T74" fmla="*/ 1040 w 67"/>
                  <a:gd name="T75" fmla="*/ 80 h 18"/>
                  <a:gd name="T76" fmla="*/ 991 w 67"/>
                  <a:gd name="T77" fmla="*/ 80 h 18"/>
                  <a:gd name="T78" fmla="*/ 959 w 67"/>
                  <a:gd name="T79" fmla="*/ 112 h 18"/>
                  <a:gd name="T80" fmla="*/ 925 w 67"/>
                  <a:gd name="T81" fmla="*/ 112 h 18"/>
                  <a:gd name="T82" fmla="*/ 941 w 67"/>
                  <a:gd name="T83" fmla="*/ 64 h 18"/>
                  <a:gd name="T84" fmla="*/ 959 w 67"/>
                  <a:gd name="T85" fmla="*/ 16 h 18"/>
                  <a:gd name="T86" fmla="*/ 909 w 67"/>
                  <a:gd name="T87" fmla="*/ 16 h 18"/>
                  <a:gd name="T88" fmla="*/ 792 w 67"/>
                  <a:gd name="T89" fmla="*/ 32 h 18"/>
                  <a:gd name="T90" fmla="*/ 760 w 67"/>
                  <a:gd name="T91" fmla="*/ 48 h 18"/>
                  <a:gd name="T92" fmla="*/ 792 w 67"/>
                  <a:gd name="T93" fmla="*/ 112 h 18"/>
                  <a:gd name="T94" fmla="*/ 760 w 67"/>
                  <a:gd name="T95" fmla="*/ 144 h 18"/>
                  <a:gd name="T96" fmla="*/ 727 w 67"/>
                  <a:gd name="T97" fmla="*/ 144 h 18"/>
                  <a:gd name="T98" fmla="*/ 629 w 67"/>
                  <a:gd name="T99" fmla="*/ 128 h 18"/>
                  <a:gd name="T100" fmla="*/ 580 w 67"/>
                  <a:gd name="T101" fmla="*/ 112 h 18"/>
                  <a:gd name="T102" fmla="*/ 524 w 67"/>
                  <a:gd name="T103" fmla="*/ 64 h 18"/>
                  <a:gd name="T104" fmla="*/ 459 w 67"/>
                  <a:gd name="T105" fmla="*/ 64 h 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7"/>
                  <a:gd name="T160" fmla="*/ 0 h 18"/>
                  <a:gd name="T161" fmla="*/ 67 w 67"/>
                  <a:gd name="T162" fmla="*/ 18 h 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7" h="18">
                    <a:moveTo>
                      <a:pt x="28" y="4"/>
                    </a:moveTo>
                    <a:cubicBezTo>
                      <a:pt x="26" y="4"/>
                      <a:pt x="26" y="3"/>
                      <a:pt x="25" y="3"/>
                    </a:cubicBezTo>
                    <a:cubicBezTo>
                      <a:pt x="23" y="3"/>
                      <a:pt x="22" y="3"/>
                      <a:pt x="21" y="4"/>
                    </a:cubicBezTo>
                    <a:cubicBezTo>
                      <a:pt x="19" y="4"/>
                      <a:pt x="19" y="4"/>
                      <a:pt x="18" y="5"/>
                    </a:cubicBezTo>
                    <a:cubicBezTo>
                      <a:pt x="17" y="5"/>
                      <a:pt x="16" y="6"/>
                      <a:pt x="15" y="6"/>
                    </a:cubicBezTo>
                    <a:cubicBezTo>
                      <a:pt x="14" y="6"/>
                      <a:pt x="13" y="6"/>
                      <a:pt x="12" y="6"/>
                    </a:cubicBezTo>
                    <a:cubicBezTo>
                      <a:pt x="11" y="7"/>
                      <a:pt x="11" y="9"/>
                      <a:pt x="9" y="9"/>
                    </a:cubicBezTo>
                    <a:cubicBezTo>
                      <a:pt x="8" y="9"/>
                      <a:pt x="7" y="8"/>
                      <a:pt x="6" y="9"/>
                    </a:cubicBezTo>
                    <a:cubicBezTo>
                      <a:pt x="5" y="9"/>
                      <a:pt x="4" y="9"/>
                      <a:pt x="3" y="10"/>
                    </a:cubicBezTo>
                    <a:cubicBezTo>
                      <a:pt x="2" y="10"/>
                      <a:pt x="2" y="10"/>
                      <a:pt x="1" y="11"/>
                    </a:cubicBezTo>
                    <a:cubicBezTo>
                      <a:pt x="0" y="12"/>
                      <a:pt x="0" y="13"/>
                      <a:pt x="1" y="14"/>
                    </a:cubicBezTo>
                    <a:cubicBezTo>
                      <a:pt x="1" y="15"/>
                      <a:pt x="3" y="12"/>
                      <a:pt x="5" y="12"/>
                    </a:cubicBezTo>
                    <a:cubicBezTo>
                      <a:pt x="6" y="12"/>
                      <a:pt x="6" y="14"/>
                      <a:pt x="7" y="13"/>
                    </a:cubicBezTo>
                    <a:cubicBezTo>
                      <a:pt x="8" y="13"/>
                      <a:pt x="8" y="12"/>
                      <a:pt x="8" y="12"/>
                    </a:cubicBezTo>
                    <a:cubicBezTo>
                      <a:pt x="9" y="11"/>
                      <a:pt x="10" y="11"/>
                      <a:pt x="12" y="11"/>
                    </a:cubicBezTo>
                    <a:cubicBezTo>
                      <a:pt x="13" y="11"/>
                      <a:pt x="13" y="12"/>
                      <a:pt x="14" y="12"/>
                    </a:cubicBezTo>
                    <a:cubicBezTo>
                      <a:pt x="15" y="12"/>
                      <a:pt x="16" y="11"/>
                      <a:pt x="17" y="11"/>
                    </a:cubicBezTo>
                    <a:cubicBezTo>
                      <a:pt x="19" y="11"/>
                      <a:pt x="21" y="10"/>
                      <a:pt x="21" y="12"/>
                    </a:cubicBezTo>
                    <a:cubicBezTo>
                      <a:pt x="21" y="13"/>
                      <a:pt x="20" y="13"/>
                      <a:pt x="19" y="14"/>
                    </a:cubicBezTo>
                    <a:cubicBezTo>
                      <a:pt x="18" y="14"/>
                      <a:pt x="17" y="14"/>
                      <a:pt x="15" y="14"/>
                    </a:cubicBezTo>
                    <a:cubicBezTo>
                      <a:pt x="14" y="14"/>
                      <a:pt x="14" y="13"/>
                      <a:pt x="13" y="14"/>
                    </a:cubicBezTo>
                    <a:cubicBezTo>
                      <a:pt x="12" y="14"/>
                      <a:pt x="12" y="15"/>
                      <a:pt x="12" y="16"/>
                    </a:cubicBezTo>
                    <a:cubicBezTo>
                      <a:pt x="12" y="17"/>
                      <a:pt x="13" y="17"/>
                      <a:pt x="14" y="17"/>
                    </a:cubicBezTo>
                    <a:cubicBezTo>
                      <a:pt x="16" y="18"/>
                      <a:pt x="17" y="17"/>
                      <a:pt x="19" y="17"/>
                    </a:cubicBezTo>
                    <a:cubicBezTo>
                      <a:pt x="21" y="17"/>
                      <a:pt x="21" y="16"/>
                      <a:pt x="23" y="16"/>
                    </a:cubicBezTo>
                    <a:cubicBezTo>
                      <a:pt x="24" y="16"/>
                      <a:pt x="25" y="16"/>
                      <a:pt x="27" y="16"/>
                    </a:cubicBezTo>
                    <a:cubicBezTo>
                      <a:pt x="29" y="16"/>
                      <a:pt x="30" y="15"/>
                      <a:pt x="32" y="14"/>
                    </a:cubicBezTo>
                    <a:cubicBezTo>
                      <a:pt x="34" y="14"/>
                      <a:pt x="35" y="14"/>
                      <a:pt x="37" y="13"/>
                    </a:cubicBezTo>
                    <a:cubicBezTo>
                      <a:pt x="38" y="13"/>
                      <a:pt x="39" y="13"/>
                      <a:pt x="40" y="12"/>
                    </a:cubicBezTo>
                    <a:cubicBezTo>
                      <a:pt x="42" y="12"/>
                      <a:pt x="43" y="12"/>
                      <a:pt x="44" y="12"/>
                    </a:cubicBezTo>
                    <a:cubicBezTo>
                      <a:pt x="46" y="12"/>
                      <a:pt x="47" y="13"/>
                      <a:pt x="48" y="13"/>
                    </a:cubicBezTo>
                    <a:cubicBezTo>
                      <a:pt x="50" y="13"/>
                      <a:pt x="51" y="13"/>
                      <a:pt x="52" y="13"/>
                    </a:cubicBezTo>
                    <a:cubicBezTo>
                      <a:pt x="53" y="13"/>
                      <a:pt x="54" y="13"/>
                      <a:pt x="55" y="12"/>
                    </a:cubicBezTo>
                    <a:cubicBezTo>
                      <a:pt x="57" y="12"/>
                      <a:pt x="57" y="12"/>
                      <a:pt x="58" y="12"/>
                    </a:cubicBezTo>
                    <a:cubicBezTo>
                      <a:pt x="60" y="11"/>
                      <a:pt x="61" y="11"/>
                      <a:pt x="63" y="10"/>
                    </a:cubicBezTo>
                    <a:cubicBezTo>
                      <a:pt x="64" y="10"/>
                      <a:pt x="66" y="10"/>
                      <a:pt x="66" y="9"/>
                    </a:cubicBezTo>
                    <a:cubicBezTo>
                      <a:pt x="67" y="8"/>
                      <a:pt x="66" y="7"/>
                      <a:pt x="66" y="6"/>
                    </a:cubicBezTo>
                    <a:cubicBezTo>
                      <a:pt x="65" y="5"/>
                      <a:pt x="64" y="5"/>
                      <a:pt x="63" y="5"/>
                    </a:cubicBezTo>
                    <a:cubicBezTo>
                      <a:pt x="62" y="4"/>
                      <a:pt x="62" y="5"/>
                      <a:pt x="60" y="5"/>
                    </a:cubicBezTo>
                    <a:cubicBezTo>
                      <a:pt x="59" y="6"/>
                      <a:pt x="59" y="7"/>
                      <a:pt x="58" y="7"/>
                    </a:cubicBezTo>
                    <a:cubicBezTo>
                      <a:pt x="57" y="7"/>
                      <a:pt x="57" y="7"/>
                      <a:pt x="56" y="7"/>
                    </a:cubicBezTo>
                    <a:cubicBezTo>
                      <a:pt x="55" y="6"/>
                      <a:pt x="57" y="5"/>
                      <a:pt x="57" y="4"/>
                    </a:cubicBezTo>
                    <a:cubicBezTo>
                      <a:pt x="58" y="3"/>
                      <a:pt x="58" y="2"/>
                      <a:pt x="58" y="1"/>
                    </a:cubicBezTo>
                    <a:cubicBezTo>
                      <a:pt x="57" y="0"/>
                      <a:pt x="56" y="1"/>
                      <a:pt x="55" y="1"/>
                    </a:cubicBezTo>
                    <a:cubicBezTo>
                      <a:pt x="53" y="0"/>
                      <a:pt x="51" y="0"/>
                      <a:pt x="48" y="2"/>
                    </a:cubicBezTo>
                    <a:cubicBezTo>
                      <a:pt x="48" y="2"/>
                      <a:pt x="47" y="2"/>
                      <a:pt x="46" y="3"/>
                    </a:cubicBezTo>
                    <a:cubicBezTo>
                      <a:pt x="46" y="4"/>
                      <a:pt x="48" y="5"/>
                      <a:pt x="48" y="7"/>
                    </a:cubicBezTo>
                    <a:cubicBezTo>
                      <a:pt x="47" y="8"/>
                      <a:pt x="47" y="9"/>
                      <a:pt x="46" y="9"/>
                    </a:cubicBezTo>
                    <a:cubicBezTo>
                      <a:pt x="46" y="10"/>
                      <a:pt x="45" y="9"/>
                      <a:pt x="44" y="9"/>
                    </a:cubicBezTo>
                    <a:cubicBezTo>
                      <a:pt x="41" y="9"/>
                      <a:pt x="40" y="8"/>
                      <a:pt x="38" y="8"/>
                    </a:cubicBezTo>
                    <a:cubicBezTo>
                      <a:pt x="37" y="8"/>
                      <a:pt x="36" y="8"/>
                      <a:pt x="35" y="7"/>
                    </a:cubicBezTo>
                    <a:cubicBezTo>
                      <a:pt x="33" y="7"/>
                      <a:pt x="34" y="5"/>
                      <a:pt x="32" y="4"/>
                    </a:cubicBezTo>
                    <a:cubicBezTo>
                      <a:pt x="31" y="3"/>
                      <a:pt x="29" y="4"/>
                      <a:pt x="28"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92" name="Freeform 824"/>
              <p:cNvSpPr>
                <a:spLocks/>
              </p:cNvSpPr>
              <p:nvPr/>
            </p:nvSpPr>
            <p:spPr bwMode="auto">
              <a:xfrm>
                <a:off x="1912" y="1285"/>
                <a:ext cx="42" cy="20"/>
              </a:xfrm>
              <a:custGeom>
                <a:avLst/>
                <a:gdLst>
                  <a:gd name="T0" fmla="*/ 32 w 21"/>
                  <a:gd name="T1" fmla="*/ 144 h 10"/>
                  <a:gd name="T2" fmla="*/ 80 w 21"/>
                  <a:gd name="T3" fmla="*/ 128 h 10"/>
                  <a:gd name="T4" fmla="*/ 128 w 21"/>
                  <a:gd name="T5" fmla="*/ 144 h 10"/>
                  <a:gd name="T6" fmla="*/ 176 w 21"/>
                  <a:gd name="T7" fmla="*/ 144 h 10"/>
                  <a:gd name="T8" fmla="*/ 240 w 21"/>
                  <a:gd name="T9" fmla="*/ 160 h 10"/>
                  <a:gd name="T10" fmla="*/ 288 w 21"/>
                  <a:gd name="T11" fmla="*/ 144 h 10"/>
                  <a:gd name="T12" fmla="*/ 336 w 21"/>
                  <a:gd name="T13" fmla="*/ 128 h 10"/>
                  <a:gd name="T14" fmla="*/ 336 w 21"/>
                  <a:gd name="T15" fmla="*/ 80 h 10"/>
                  <a:gd name="T16" fmla="*/ 320 w 21"/>
                  <a:gd name="T17" fmla="*/ 48 h 10"/>
                  <a:gd name="T18" fmla="*/ 288 w 21"/>
                  <a:gd name="T19" fmla="*/ 64 h 10"/>
                  <a:gd name="T20" fmla="*/ 256 w 21"/>
                  <a:gd name="T21" fmla="*/ 32 h 10"/>
                  <a:gd name="T22" fmla="*/ 240 w 21"/>
                  <a:gd name="T23" fmla="*/ 0 h 10"/>
                  <a:gd name="T24" fmla="*/ 208 w 21"/>
                  <a:gd name="T25" fmla="*/ 16 h 10"/>
                  <a:gd name="T26" fmla="*/ 160 w 21"/>
                  <a:gd name="T27" fmla="*/ 32 h 10"/>
                  <a:gd name="T28" fmla="*/ 144 w 21"/>
                  <a:gd name="T29" fmla="*/ 64 h 10"/>
                  <a:gd name="T30" fmla="*/ 96 w 21"/>
                  <a:gd name="T31" fmla="*/ 96 h 10"/>
                  <a:gd name="T32" fmla="*/ 32 w 21"/>
                  <a:gd name="T33" fmla="*/ 96 h 10"/>
                  <a:gd name="T34" fmla="*/ 16 w 21"/>
                  <a:gd name="T35" fmla="*/ 128 h 10"/>
                  <a:gd name="T36" fmla="*/ 32 w 21"/>
                  <a:gd name="T37" fmla="*/ 144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10"/>
                  <a:gd name="T59" fmla="*/ 21 w 21"/>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10">
                    <a:moveTo>
                      <a:pt x="2" y="9"/>
                    </a:moveTo>
                    <a:cubicBezTo>
                      <a:pt x="3" y="9"/>
                      <a:pt x="4" y="8"/>
                      <a:pt x="5" y="8"/>
                    </a:cubicBezTo>
                    <a:cubicBezTo>
                      <a:pt x="6" y="8"/>
                      <a:pt x="7" y="8"/>
                      <a:pt x="8" y="9"/>
                    </a:cubicBezTo>
                    <a:cubicBezTo>
                      <a:pt x="10" y="9"/>
                      <a:pt x="10" y="9"/>
                      <a:pt x="11" y="9"/>
                    </a:cubicBezTo>
                    <a:cubicBezTo>
                      <a:pt x="13" y="9"/>
                      <a:pt x="13" y="10"/>
                      <a:pt x="15" y="10"/>
                    </a:cubicBezTo>
                    <a:cubicBezTo>
                      <a:pt x="16" y="10"/>
                      <a:pt x="17" y="10"/>
                      <a:pt x="18" y="9"/>
                    </a:cubicBezTo>
                    <a:cubicBezTo>
                      <a:pt x="19" y="9"/>
                      <a:pt x="20" y="9"/>
                      <a:pt x="21" y="8"/>
                    </a:cubicBezTo>
                    <a:cubicBezTo>
                      <a:pt x="21" y="7"/>
                      <a:pt x="21" y="6"/>
                      <a:pt x="21" y="5"/>
                    </a:cubicBezTo>
                    <a:cubicBezTo>
                      <a:pt x="21" y="4"/>
                      <a:pt x="21" y="3"/>
                      <a:pt x="20" y="3"/>
                    </a:cubicBezTo>
                    <a:cubicBezTo>
                      <a:pt x="19" y="3"/>
                      <a:pt x="19" y="4"/>
                      <a:pt x="18" y="4"/>
                    </a:cubicBezTo>
                    <a:cubicBezTo>
                      <a:pt x="17" y="3"/>
                      <a:pt x="17" y="3"/>
                      <a:pt x="16" y="2"/>
                    </a:cubicBezTo>
                    <a:cubicBezTo>
                      <a:pt x="16" y="1"/>
                      <a:pt x="16" y="1"/>
                      <a:pt x="15" y="0"/>
                    </a:cubicBezTo>
                    <a:cubicBezTo>
                      <a:pt x="14" y="0"/>
                      <a:pt x="13" y="1"/>
                      <a:pt x="13" y="1"/>
                    </a:cubicBezTo>
                    <a:cubicBezTo>
                      <a:pt x="12" y="2"/>
                      <a:pt x="11" y="1"/>
                      <a:pt x="10" y="2"/>
                    </a:cubicBezTo>
                    <a:cubicBezTo>
                      <a:pt x="10" y="2"/>
                      <a:pt x="10" y="3"/>
                      <a:pt x="9" y="4"/>
                    </a:cubicBezTo>
                    <a:cubicBezTo>
                      <a:pt x="8" y="5"/>
                      <a:pt x="7" y="5"/>
                      <a:pt x="6" y="6"/>
                    </a:cubicBezTo>
                    <a:cubicBezTo>
                      <a:pt x="4" y="6"/>
                      <a:pt x="4" y="5"/>
                      <a:pt x="2" y="6"/>
                    </a:cubicBezTo>
                    <a:cubicBezTo>
                      <a:pt x="1" y="6"/>
                      <a:pt x="0" y="7"/>
                      <a:pt x="1" y="8"/>
                    </a:cubicBezTo>
                    <a:cubicBezTo>
                      <a:pt x="1" y="8"/>
                      <a:pt x="1" y="8"/>
                      <a:pt x="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93" name="Freeform 825"/>
              <p:cNvSpPr>
                <a:spLocks/>
              </p:cNvSpPr>
              <p:nvPr/>
            </p:nvSpPr>
            <p:spPr bwMode="auto">
              <a:xfrm>
                <a:off x="1904" y="1231"/>
                <a:ext cx="26" cy="12"/>
              </a:xfrm>
              <a:custGeom>
                <a:avLst/>
                <a:gdLst>
                  <a:gd name="T0" fmla="*/ 160 w 13"/>
                  <a:gd name="T1" fmla="*/ 64 h 6"/>
                  <a:gd name="T2" fmla="*/ 192 w 13"/>
                  <a:gd name="T3" fmla="*/ 64 h 6"/>
                  <a:gd name="T4" fmla="*/ 192 w 13"/>
                  <a:gd name="T5" fmla="*/ 16 h 6"/>
                  <a:gd name="T6" fmla="*/ 176 w 13"/>
                  <a:gd name="T7" fmla="*/ 0 h 6"/>
                  <a:gd name="T8" fmla="*/ 144 w 13"/>
                  <a:gd name="T9" fmla="*/ 0 h 6"/>
                  <a:gd name="T10" fmla="*/ 96 w 13"/>
                  <a:gd name="T11" fmla="*/ 0 h 6"/>
                  <a:gd name="T12" fmla="*/ 32 w 13"/>
                  <a:gd name="T13" fmla="*/ 0 h 6"/>
                  <a:gd name="T14" fmla="*/ 0 w 13"/>
                  <a:gd name="T15" fmla="*/ 0 h 6"/>
                  <a:gd name="T16" fmla="*/ 16 w 13"/>
                  <a:gd name="T17" fmla="*/ 48 h 6"/>
                  <a:gd name="T18" fmla="*/ 32 w 13"/>
                  <a:gd name="T19" fmla="*/ 80 h 6"/>
                  <a:gd name="T20" fmla="*/ 64 w 13"/>
                  <a:gd name="T21" fmla="*/ 96 h 6"/>
                  <a:gd name="T22" fmla="*/ 128 w 13"/>
                  <a:gd name="T23" fmla="*/ 80 h 6"/>
                  <a:gd name="T24" fmla="*/ 160 w 13"/>
                  <a:gd name="T25" fmla="*/ 64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6"/>
                  <a:gd name="T41" fmla="*/ 13 w 13"/>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6">
                    <a:moveTo>
                      <a:pt x="10" y="4"/>
                    </a:moveTo>
                    <a:cubicBezTo>
                      <a:pt x="11" y="4"/>
                      <a:pt x="12" y="5"/>
                      <a:pt x="12" y="4"/>
                    </a:cubicBezTo>
                    <a:cubicBezTo>
                      <a:pt x="13" y="3"/>
                      <a:pt x="13" y="2"/>
                      <a:pt x="12" y="1"/>
                    </a:cubicBezTo>
                    <a:cubicBezTo>
                      <a:pt x="12" y="0"/>
                      <a:pt x="11" y="0"/>
                      <a:pt x="11" y="0"/>
                    </a:cubicBezTo>
                    <a:cubicBezTo>
                      <a:pt x="10" y="0"/>
                      <a:pt x="9" y="0"/>
                      <a:pt x="9" y="0"/>
                    </a:cubicBezTo>
                    <a:cubicBezTo>
                      <a:pt x="7" y="0"/>
                      <a:pt x="7" y="0"/>
                      <a:pt x="6" y="0"/>
                    </a:cubicBezTo>
                    <a:cubicBezTo>
                      <a:pt x="4" y="0"/>
                      <a:pt x="4" y="0"/>
                      <a:pt x="2" y="0"/>
                    </a:cubicBezTo>
                    <a:cubicBezTo>
                      <a:pt x="2" y="0"/>
                      <a:pt x="1" y="0"/>
                      <a:pt x="0" y="0"/>
                    </a:cubicBezTo>
                    <a:cubicBezTo>
                      <a:pt x="0" y="1"/>
                      <a:pt x="0" y="2"/>
                      <a:pt x="1" y="3"/>
                    </a:cubicBezTo>
                    <a:cubicBezTo>
                      <a:pt x="1" y="3"/>
                      <a:pt x="1" y="4"/>
                      <a:pt x="2" y="5"/>
                    </a:cubicBezTo>
                    <a:cubicBezTo>
                      <a:pt x="2" y="6"/>
                      <a:pt x="4" y="6"/>
                      <a:pt x="4" y="6"/>
                    </a:cubicBezTo>
                    <a:cubicBezTo>
                      <a:pt x="6" y="6"/>
                      <a:pt x="6" y="5"/>
                      <a:pt x="8" y="5"/>
                    </a:cubicBezTo>
                    <a:cubicBezTo>
                      <a:pt x="8" y="5"/>
                      <a:pt x="9" y="4"/>
                      <a:pt x="1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94" name="Freeform 826"/>
              <p:cNvSpPr>
                <a:spLocks/>
              </p:cNvSpPr>
              <p:nvPr/>
            </p:nvSpPr>
            <p:spPr bwMode="auto">
              <a:xfrm>
                <a:off x="1944" y="1207"/>
                <a:ext cx="16" cy="10"/>
              </a:xfrm>
              <a:custGeom>
                <a:avLst/>
                <a:gdLst>
                  <a:gd name="T0" fmla="*/ 48 w 8"/>
                  <a:gd name="T1" fmla="*/ 0 h 5"/>
                  <a:gd name="T2" fmla="*/ 16 w 8"/>
                  <a:gd name="T3" fmla="*/ 16 h 5"/>
                  <a:gd name="T4" fmla="*/ 0 w 8"/>
                  <a:gd name="T5" fmla="*/ 64 h 5"/>
                  <a:gd name="T6" fmla="*/ 32 w 8"/>
                  <a:gd name="T7" fmla="*/ 64 h 5"/>
                  <a:gd name="T8" fmla="*/ 80 w 8"/>
                  <a:gd name="T9" fmla="*/ 48 h 5"/>
                  <a:gd name="T10" fmla="*/ 112 w 8"/>
                  <a:gd name="T11" fmla="*/ 32 h 5"/>
                  <a:gd name="T12" fmla="*/ 128 w 8"/>
                  <a:gd name="T13" fmla="*/ 16 h 5"/>
                  <a:gd name="T14" fmla="*/ 96 w 8"/>
                  <a:gd name="T15" fmla="*/ 0 h 5"/>
                  <a:gd name="T16" fmla="*/ 48 w 8"/>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5"/>
                  <a:gd name="T29" fmla="*/ 8 w 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5">
                    <a:moveTo>
                      <a:pt x="3" y="0"/>
                    </a:moveTo>
                    <a:cubicBezTo>
                      <a:pt x="2" y="0"/>
                      <a:pt x="2" y="1"/>
                      <a:pt x="1" y="1"/>
                    </a:cubicBezTo>
                    <a:cubicBezTo>
                      <a:pt x="0" y="2"/>
                      <a:pt x="0" y="3"/>
                      <a:pt x="0" y="4"/>
                    </a:cubicBezTo>
                    <a:cubicBezTo>
                      <a:pt x="1" y="5"/>
                      <a:pt x="2" y="4"/>
                      <a:pt x="2" y="4"/>
                    </a:cubicBezTo>
                    <a:cubicBezTo>
                      <a:pt x="3" y="4"/>
                      <a:pt x="4" y="4"/>
                      <a:pt x="5" y="3"/>
                    </a:cubicBezTo>
                    <a:cubicBezTo>
                      <a:pt x="6" y="3"/>
                      <a:pt x="6" y="3"/>
                      <a:pt x="7" y="2"/>
                    </a:cubicBezTo>
                    <a:cubicBezTo>
                      <a:pt x="7" y="2"/>
                      <a:pt x="8" y="1"/>
                      <a:pt x="8" y="1"/>
                    </a:cubicBezTo>
                    <a:cubicBezTo>
                      <a:pt x="7" y="0"/>
                      <a:pt x="7" y="1"/>
                      <a:pt x="6" y="0"/>
                    </a:cubicBezTo>
                    <a:cubicBezTo>
                      <a:pt x="5" y="0"/>
                      <a:pt x="4"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95" name="Freeform 827"/>
              <p:cNvSpPr>
                <a:spLocks/>
              </p:cNvSpPr>
              <p:nvPr/>
            </p:nvSpPr>
            <p:spPr bwMode="auto">
              <a:xfrm>
                <a:off x="1972" y="1175"/>
                <a:ext cx="14" cy="12"/>
              </a:xfrm>
              <a:custGeom>
                <a:avLst/>
                <a:gdLst>
                  <a:gd name="T0" fmla="*/ 32 w 7"/>
                  <a:gd name="T1" fmla="*/ 96 h 6"/>
                  <a:gd name="T2" fmla="*/ 48 w 7"/>
                  <a:gd name="T3" fmla="*/ 96 h 6"/>
                  <a:gd name="T4" fmla="*/ 80 w 7"/>
                  <a:gd name="T5" fmla="*/ 96 h 6"/>
                  <a:gd name="T6" fmla="*/ 80 w 7"/>
                  <a:gd name="T7" fmla="*/ 64 h 6"/>
                  <a:gd name="T8" fmla="*/ 96 w 7"/>
                  <a:gd name="T9" fmla="*/ 16 h 6"/>
                  <a:gd name="T10" fmla="*/ 64 w 7"/>
                  <a:gd name="T11" fmla="*/ 0 h 6"/>
                  <a:gd name="T12" fmla="*/ 16 w 7"/>
                  <a:gd name="T13" fmla="*/ 32 h 6"/>
                  <a:gd name="T14" fmla="*/ 0 w 7"/>
                  <a:gd name="T15" fmla="*/ 80 h 6"/>
                  <a:gd name="T16" fmla="*/ 32 w 7"/>
                  <a:gd name="T17" fmla="*/ 96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
                  <a:gd name="T29" fmla="*/ 7 w 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
                    <a:moveTo>
                      <a:pt x="2" y="6"/>
                    </a:moveTo>
                    <a:cubicBezTo>
                      <a:pt x="2" y="6"/>
                      <a:pt x="3" y="6"/>
                      <a:pt x="3" y="6"/>
                    </a:cubicBezTo>
                    <a:cubicBezTo>
                      <a:pt x="4" y="6"/>
                      <a:pt x="5" y="6"/>
                      <a:pt x="5" y="6"/>
                    </a:cubicBezTo>
                    <a:cubicBezTo>
                      <a:pt x="5" y="5"/>
                      <a:pt x="5" y="5"/>
                      <a:pt x="5" y="4"/>
                    </a:cubicBezTo>
                    <a:cubicBezTo>
                      <a:pt x="5" y="3"/>
                      <a:pt x="7" y="2"/>
                      <a:pt x="6" y="1"/>
                    </a:cubicBezTo>
                    <a:cubicBezTo>
                      <a:pt x="5" y="0"/>
                      <a:pt x="5" y="0"/>
                      <a:pt x="4" y="0"/>
                    </a:cubicBezTo>
                    <a:cubicBezTo>
                      <a:pt x="2" y="0"/>
                      <a:pt x="2" y="1"/>
                      <a:pt x="1" y="2"/>
                    </a:cubicBezTo>
                    <a:cubicBezTo>
                      <a:pt x="1" y="3"/>
                      <a:pt x="0" y="4"/>
                      <a:pt x="0" y="5"/>
                    </a:cubicBezTo>
                    <a:cubicBezTo>
                      <a:pt x="1" y="5"/>
                      <a:pt x="1" y="6"/>
                      <a:pt x="2"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96" name="Freeform 828"/>
              <p:cNvSpPr>
                <a:spLocks/>
              </p:cNvSpPr>
              <p:nvPr/>
            </p:nvSpPr>
            <p:spPr bwMode="auto">
              <a:xfrm>
                <a:off x="1964" y="1191"/>
                <a:ext cx="18" cy="16"/>
              </a:xfrm>
              <a:custGeom>
                <a:avLst/>
                <a:gdLst>
                  <a:gd name="T0" fmla="*/ 48 w 9"/>
                  <a:gd name="T1" fmla="*/ 64 h 8"/>
                  <a:gd name="T2" fmla="*/ 64 w 9"/>
                  <a:gd name="T3" fmla="*/ 128 h 8"/>
                  <a:gd name="T4" fmla="*/ 112 w 9"/>
                  <a:gd name="T5" fmla="*/ 128 h 8"/>
                  <a:gd name="T6" fmla="*/ 128 w 9"/>
                  <a:gd name="T7" fmla="*/ 112 h 8"/>
                  <a:gd name="T8" fmla="*/ 128 w 9"/>
                  <a:gd name="T9" fmla="*/ 64 h 8"/>
                  <a:gd name="T10" fmla="*/ 128 w 9"/>
                  <a:gd name="T11" fmla="*/ 32 h 8"/>
                  <a:gd name="T12" fmla="*/ 112 w 9"/>
                  <a:gd name="T13" fmla="*/ 16 h 8"/>
                  <a:gd name="T14" fmla="*/ 64 w 9"/>
                  <a:gd name="T15" fmla="*/ 16 h 8"/>
                  <a:gd name="T16" fmla="*/ 32 w 9"/>
                  <a:gd name="T17" fmla="*/ 16 h 8"/>
                  <a:gd name="T18" fmla="*/ 16 w 9"/>
                  <a:gd name="T19" fmla="*/ 48 h 8"/>
                  <a:gd name="T20" fmla="*/ 48 w 9"/>
                  <a:gd name="T21" fmla="*/ 64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8"/>
                  <a:gd name="T35" fmla="*/ 9 w 9"/>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8">
                    <a:moveTo>
                      <a:pt x="3" y="4"/>
                    </a:moveTo>
                    <a:cubicBezTo>
                      <a:pt x="4" y="5"/>
                      <a:pt x="3" y="7"/>
                      <a:pt x="4" y="8"/>
                    </a:cubicBezTo>
                    <a:cubicBezTo>
                      <a:pt x="5" y="8"/>
                      <a:pt x="6" y="8"/>
                      <a:pt x="7" y="8"/>
                    </a:cubicBezTo>
                    <a:cubicBezTo>
                      <a:pt x="7" y="8"/>
                      <a:pt x="8" y="8"/>
                      <a:pt x="8" y="7"/>
                    </a:cubicBezTo>
                    <a:cubicBezTo>
                      <a:pt x="9" y="6"/>
                      <a:pt x="8" y="5"/>
                      <a:pt x="8" y="4"/>
                    </a:cubicBezTo>
                    <a:cubicBezTo>
                      <a:pt x="8" y="3"/>
                      <a:pt x="9" y="3"/>
                      <a:pt x="8" y="2"/>
                    </a:cubicBezTo>
                    <a:cubicBezTo>
                      <a:pt x="8" y="1"/>
                      <a:pt x="8" y="1"/>
                      <a:pt x="7" y="1"/>
                    </a:cubicBezTo>
                    <a:cubicBezTo>
                      <a:pt x="6" y="1"/>
                      <a:pt x="5" y="1"/>
                      <a:pt x="4" y="1"/>
                    </a:cubicBezTo>
                    <a:cubicBezTo>
                      <a:pt x="3" y="1"/>
                      <a:pt x="3" y="0"/>
                      <a:pt x="2" y="1"/>
                    </a:cubicBezTo>
                    <a:cubicBezTo>
                      <a:pt x="1" y="1"/>
                      <a:pt x="0" y="2"/>
                      <a:pt x="1" y="3"/>
                    </a:cubicBezTo>
                    <a:cubicBezTo>
                      <a:pt x="1" y="4"/>
                      <a:pt x="2" y="3"/>
                      <a:pt x="3"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97" name="Freeform 829"/>
              <p:cNvSpPr>
                <a:spLocks/>
              </p:cNvSpPr>
              <p:nvPr/>
            </p:nvSpPr>
            <p:spPr bwMode="auto">
              <a:xfrm>
                <a:off x="1930" y="1229"/>
                <a:ext cx="76" cy="38"/>
              </a:xfrm>
              <a:custGeom>
                <a:avLst/>
                <a:gdLst>
                  <a:gd name="T0" fmla="*/ 176 w 38"/>
                  <a:gd name="T1" fmla="*/ 48 h 19"/>
                  <a:gd name="T2" fmla="*/ 208 w 38"/>
                  <a:gd name="T3" fmla="*/ 64 h 19"/>
                  <a:gd name="T4" fmla="*/ 256 w 38"/>
                  <a:gd name="T5" fmla="*/ 96 h 19"/>
                  <a:gd name="T6" fmla="*/ 208 w 38"/>
                  <a:gd name="T7" fmla="*/ 128 h 19"/>
                  <a:gd name="T8" fmla="*/ 176 w 38"/>
                  <a:gd name="T9" fmla="*/ 128 h 19"/>
                  <a:gd name="T10" fmla="*/ 128 w 38"/>
                  <a:gd name="T11" fmla="*/ 144 h 19"/>
                  <a:gd name="T12" fmla="*/ 96 w 38"/>
                  <a:gd name="T13" fmla="*/ 128 h 19"/>
                  <a:gd name="T14" fmla="*/ 64 w 38"/>
                  <a:gd name="T15" fmla="*/ 96 h 19"/>
                  <a:gd name="T16" fmla="*/ 32 w 38"/>
                  <a:gd name="T17" fmla="*/ 112 h 19"/>
                  <a:gd name="T18" fmla="*/ 0 w 38"/>
                  <a:gd name="T19" fmla="*/ 128 h 19"/>
                  <a:gd name="T20" fmla="*/ 16 w 38"/>
                  <a:gd name="T21" fmla="*/ 160 h 19"/>
                  <a:gd name="T22" fmla="*/ 64 w 38"/>
                  <a:gd name="T23" fmla="*/ 192 h 19"/>
                  <a:gd name="T24" fmla="*/ 112 w 38"/>
                  <a:gd name="T25" fmla="*/ 224 h 19"/>
                  <a:gd name="T26" fmla="*/ 128 w 38"/>
                  <a:gd name="T27" fmla="*/ 256 h 19"/>
                  <a:gd name="T28" fmla="*/ 160 w 38"/>
                  <a:gd name="T29" fmla="*/ 288 h 19"/>
                  <a:gd name="T30" fmla="*/ 224 w 38"/>
                  <a:gd name="T31" fmla="*/ 288 h 19"/>
                  <a:gd name="T32" fmla="*/ 288 w 38"/>
                  <a:gd name="T33" fmla="*/ 256 h 19"/>
                  <a:gd name="T34" fmla="*/ 336 w 38"/>
                  <a:gd name="T35" fmla="*/ 272 h 19"/>
                  <a:gd name="T36" fmla="*/ 368 w 38"/>
                  <a:gd name="T37" fmla="*/ 256 h 19"/>
                  <a:gd name="T38" fmla="*/ 448 w 38"/>
                  <a:gd name="T39" fmla="*/ 224 h 19"/>
                  <a:gd name="T40" fmla="*/ 480 w 38"/>
                  <a:gd name="T41" fmla="*/ 192 h 19"/>
                  <a:gd name="T42" fmla="*/ 496 w 38"/>
                  <a:gd name="T43" fmla="*/ 160 h 19"/>
                  <a:gd name="T44" fmla="*/ 480 w 38"/>
                  <a:gd name="T45" fmla="*/ 128 h 19"/>
                  <a:gd name="T46" fmla="*/ 448 w 38"/>
                  <a:gd name="T47" fmla="*/ 128 h 19"/>
                  <a:gd name="T48" fmla="*/ 480 w 38"/>
                  <a:gd name="T49" fmla="*/ 96 h 19"/>
                  <a:gd name="T50" fmla="*/ 528 w 38"/>
                  <a:gd name="T51" fmla="*/ 96 h 19"/>
                  <a:gd name="T52" fmla="*/ 592 w 38"/>
                  <a:gd name="T53" fmla="*/ 64 h 19"/>
                  <a:gd name="T54" fmla="*/ 592 w 38"/>
                  <a:gd name="T55" fmla="*/ 16 h 19"/>
                  <a:gd name="T56" fmla="*/ 528 w 38"/>
                  <a:gd name="T57" fmla="*/ 32 h 19"/>
                  <a:gd name="T58" fmla="*/ 448 w 38"/>
                  <a:gd name="T59" fmla="*/ 16 h 19"/>
                  <a:gd name="T60" fmla="*/ 368 w 38"/>
                  <a:gd name="T61" fmla="*/ 32 h 19"/>
                  <a:gd name="T62" fmla="*/ 288 w 38"/>
                  <a:gd name="T63" fmla="*/ 32 h 19"/>
                  <a:gd name="T64" fmla="*/ 208 w 38"/>
                  <a:gd name="T65" fmla="*/ 32 h 19"/>
                  <a:gd name="T66" fmla="*/ 176 w 38"/>
                  <a:gd name="T67" fmla="*/ 48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19"/>
                  <a:gd name="T104" fmla="*/ 38 w 38"/>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19">
                    <a:moveTo>
                      <a:pt x="11" y="3"/>
                    </a:moveTo>
                    <a:cubicBezTo>
                      <a:pt x="10" y="4"/>
                      <a:pt x="12" y="4"/>
                      <a:pt x="13" y="4"/>
                    </a:cubicBezTo>
                    <a:cubicBezTo>
                      <a:pt x="14" y="5"/>
                      <a:pt x="15" y="5"/>
                      <a:pt x="16" y="6"/>
                    </a:cubicBezTo>
                    <a:cubicBezTo>
                      <a:pt x="16" y="7"/>
                      <a:pt x="14" y="8"/>
                      <a:pt x="13" y="8"/>
                    </a:cubicBezTo>
                    <a:cubicBezTo>
                      <a:pt x="12" y="8"/>
                      <a:pt x="11" y="8"/>
                      <a:pt x="11" y="8"/>
                    </a:cubicBezTo>
                    <a:cubicBezTo>
                      <a:pt x="10" y="9"/>
                      <a:pt x="9" y="9"/>
                      <a:pt x="8" y="9"/>
                    </a:cubicBezTo>
                    <a:cubicBezTo>
                      <a:pt x="7" y="9"/>
                      <a:pt x="7" y="8"/>
                      <a:pt x="6" y="8"/>
                    </a:cubicBezTo>
                    <a:cubicBezTo>
                      <a:pt x="5" y="7"/>
                      <a:pt x="5" y="6"/>
                      <a:pt x="4" y="6"/>
                    </a:cubicBezTo>
                    <a:cubicBezTo>
                      <a:pt x="3" y="6"/>
                      <a:pt x="3" y="6"/>
                      <a:pt x="2" y="7"/>
                    </a:cubicBezTo>
                    <a:cubicBezTo>
                      <a:pt x="1" y="7"/>
                      <a:pt x="0" y="7"/>
                      <a:pt x="0" y="8"/>
                    </a:cubicBezTo>
                    <a:cubicBezTo>
                      <a:pt x="0" y="9"/>
                      <a:pt x="1" y="10"/>
                      <a:pt x="1" y="10"/>
                    </a:cubicBezTo>
                    <a:cubicBezTo>
                      <a:pt x="2" y="11"/>
                      <a:pt x="3" y="11"/>
                      <a:pt x="4" y="12"/>
                    </a:cubicBezTo>
                    <a:cubicBezTo>
                      <a:pt x="5" y="13"/>
                      <a:pt x="6" y="13"/>
                      <a:pt x="7" y="14"/>
                    </a:cubicBezTo>
                    <a:cubicBezTo>
                      <a:pt x="8" y="15"/>
                      <a:pt x="7" y="15"/>
                      <a:pt x="8" y="16"/>
                    </a:cubicBezTo>
                    <a:cubicBezTo>
                      <a:pt x="8" y="17"/>
                      <a:pt x="9" y="18"/>
                      <a:pt x="10" y="18"/>
                    </a:cubicBezTo>
                    <a:cubicBezTo>
                      <a:pt x="11" y="19"/>
                      <a:pt x="12" y="18"/>
                      <a:pt x="14" y="18"/>
                    </a:cubicBezTo>
                    <a:cubicBezTo>
                      <a:pt x="15" y="17"/>
                      <a:pt x="16" y="16"/>
                      <a:pt x="18" y="16"/>
                    </a:cubicBezTo>
                    <a:cubicBezTo>
                      <a:pt x="19" y="16"/>
                      <a:pt x="20" y="17"/>
                      <a:pt x="21" y="17"/>
                    </a:cubicBezTo>
                    <a:cubicBezTo>
                      <a:pt x="22" y="17"/>
                      <a:pt x="22" y="16"/>
                      <a:pt x="23" y="16"/>
                    </a:cubicBezTo>
                    <a:cubicBezTo>
                      <a:pt x="25" y="15"/>
                      <a:pt x="26" y="15"/>
                      <a:pt x="28" y="14"/>
                    </a:cubicBezTo>
                    <a:cubicBezTo>
                      <a:pt x="29" y="13"/>
                      <a:pt x="29" y="13"/>
                      <a:pt x="30" y="12"/>
                    </a:cubicBezTo>
                    <a:cubicBezTo>
                      <a:pt x="30" y="11"/>
                      <a:pt x="31" y="11"/>
                      <a:pt x="31" y="10"/>
                    </a:cubicBezTo>
                    <a:cubicBezTo>
                      <a:pt x="31" y="9"/>
                      <a:pt x="31" y="9"/>
                      <a:pt x="30" y="8"/>
                    </a:cubicBezTo>
                    <a:cubicBezTo>
                      <a:pt x="30" y="8"/>
                      <a:pt x="28" y="9"/>
                      <a:pt x="28" y="8"/>
                    </a:cubicBezTo>
                    <a:cubicBezTo>
                      <a:pt x="28" y="7"/>
                      <a:pt x="29" y="7"/>
                      <a:pt x="30" y="6"/>
                    </a:cubicBezTo>
                    <a:cubicBezTo>
                      <a:pt x="31" y="5"/>
                      <a:pt x="32" y="6"/>
                      <a:pt x="33" y="6"/>
                    </a:cubicBezTo>
                    <a:cubicBezTo>
                      <a:pt x="35" y="5"/>
                      <a:pt x="36" y="5"/>
                      <a:pt x="37" y="4"/>
                    </a:cubicBezTo>
                    <a:cubicBezTo>
                      <a:pt x="37" y="3"/>
                      <a:pt x="38" y="2"/>
                      <a:pt x="37" y="1"/>
                    </a:cubicBezTo>
                    <a:cubicBezTo>
                      <a:pt x="36" y="0"/>
                      <a:pt x="34" y="2"/>
                      <a:pt x="33" y="2"/>
                    </a:cubicBezTo>
                    <a:cubicBezTo>
                      <a:pt x="31" y="2"/>
                      <a:pt x="30" y="1"/>
                      <a:pt x="28" y="1"/>
                    </a:cubicBezTo>
                    <a:cubicBezTo>
                      <a:pt x="26" y="1"/>
                      <a:pt x="25" y="2"/>
                      <a:pt x="23" y="2"/>
                    </a:cubicBezTo>
                    <a:cubicBezTo>
                      <a:pt x="21" y="2"/>
                      <a:pt x="20" y="2"/>
                      <a:pt x="18" y="2"/>
                    </a:cubicBezTo>
                    <a:cubicBezTo>
                      <a:pt x="16" y="2"/>
                      <a:pt x="15" y="1"/>
                      <a:pt x="13" y="2"/>
                    </a:cubicBezTo>
                    <a:cubicBezTo>
                      <a:pt x="12" y="2"/>
                      <a:pt x="11" y="2"/>
                      <a:pt x="1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98" name="Freeform 830"/>
              <p:cNvSpPr>
                <a:spLocks/>
              </p:cNvSpPr>
              <p:nvPr/>
            </p:nvSpPr>
            <p:spPr bwMode="auto">
              <a:xfrm>
                <a:off x="1996" y="1157"/>
                <a:ext cx="54" cy="26"/>
              </a:xfrm>
              <a:custGeom>
                <a:avLst/>
                <a:gdLst>
                  <a:gd name="T0" fmla="*/ 32 w 27"/>
                  <a:gd name="T1" fmla="*/ 128 h 13"/>
                  <a:gd name="T2" fmla="*/ 112 w 27"/>
                  <a:gd name="T3" fmla="*/ 128 h 13"/>
                  <a:gd name="T4" fmla="*/ 176 w 27"/>
                  <a:gd name="T5" fmla="*/ 112 h 13"/>
                  <a:gd name="T6" fmla="*/ 256 w 27"/>
                  <a:gd name="T7" fmla="*/ 128 h 13"/>
                  <a:gd name="T8" fmla="*/ 288 w 27"/>
                  <a:gd name="T9" fmla="*/ 176 h 13"/>
                  <a:gd name="T10" fmla="*/ 288 w 27"/>
                  <a:gd name="T11" fmla="*/ 208 h 13"/>
                  <a:gd name="T12" fmla="*/ 336 w 27"/>
                  <a:gd name="T13" fmla="*/ 176 h 13"/>
                  <a:gd name="T14" fmla="*/ 384 w 27"/>
                  <a:gd name="T15" fmla="*/ 144 h 13"/>
                  <a:gd name="T16" fmla="*/ 416 w 27"/>
                  <a:gd name="T17" fmla="*/ 128 h 13"/>
                  <a:gd name="T18" fmla="*/ 416 w 27"/>
                  <a:gd name="T19" fmla="*/ 80 h 13"/>
                  <a:gd name="T20" fmla="*/ 384 w 27"/>
                  <a:gd name="T21" fmla="*/ 48 h 13"/>
                  <a:gd name="T22" fmla="*/ 336 w 27"/>
                  <a:gd name="T23" fmla="*/ 48 h 13"/>
                  <a:gd name="T24" fmla="*/ 288 w 27"/>
                  <a:gd name="T25" fmla="*/ 32 h 13"/>
                  <a:gd name="T26" fmla="*/ 224 w 27"/>
                  <a:gd name="T27" fmla="*/ 16 h 13"/>
                  <a:gd name="T28" fmla="*/ 144 w 27"/>
                  <a:gd name="T29" fmla="*/ 0 h 13"/>
                  <a:gd name="T30" fmla="*/ 96 w 27"/>
                  <a:gd name="T31" fmla="*/ 16 h 13"/>
                  <a:gd name="T32" fmla="*/ 64 w 27"/>
                  <a:gd name="T33" fmla="*/ 48 h 13"/>
                  <a:gd name="T34" fmla="*/ 32 w 27"/>
                  <a:gd name="T35" fmla="*/ 80 h 13"/>
                  <a:gd name="T36" fmla="*/ 16 w 27"/>
                  <a:gd name="T37" fmla="*/ 96 h 13"/>
                  <a:gd name="T38" fmla="*/ 32 w 27"/>
                  <a:gd name="T39" fmla="*/ 128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
                  <a:gd name="T61" fmla="*/ 0 h 13"/>
                  <a:gd name="T62" fmla="*/ 27 w 27"/>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 h="13">
                    <a:moveTo>
                      <a:pt x="2" y="8"/>
                    </a:moveTo>
                    <a:cubicBezTo>
                      <a:pt x="4" y="9"/>
                      <a:pt x="5" y="8"/>
                      <a:pt x="7" y="8"/>
                    </a:cubicBezTo>
                    <a:cubicBezTo>
                      <a:pt x="9" y="8"/>
                      <a:pt x="10" y="7"/>
                      <a:pt x="11" y="7"/>
                    </a:cubicBezTo>
                    <a:cubicBezTo>
                      <a:pt x="13" y="7"/>
                      <a:pt x="15" y="6"/>
                      <a:pt x="16" y="8"/>
                    </a:cubicBezTo>
                    <a:cubicBezTo>
                      <a:pt x="17" y="9"/>
                      <a:pt x="17" y="10"/>
                      <a:pt x="18" y="11"/>
                    </a:cubicBezTo>
                    <a:cubicBezTo>
                      <a:pt x="18" y="11"/>
                      <a:pt x="18" y="12"/>
                      <a:pt x="18" y="13"/>
                    </a:cubicBezTo>
                    <a:cubicBezTo>
                      <a:pt x="19" y="13"/>
                      <a:pt x="20" y="12"/>
                      <a:pt x="21" y="11"/>
                    </a:cubicBezTo>
                    <a:cubicBezTo>
                      <a:pt x="22" y="10"/>
                      <a:pt x="23" y="10"/>
                      <a:pt x="24" y="9"/>
                    </a:cubicBezTo>
                    <a:cubicBezTo>
                      <a:pt x="25" y="9"/>
                      <a:pt x="25" y="9"/>
                      <a:pt x="26" y="8"/>
                    </a:cubicBezTo>
                    <a:cubicBezTo>
                      <a:pt x="27" y="7"/>
                      <a:pt x="27" y="6"/>
                      <a:pt x="26" y="5"/>
                    </a:cubicBezTo>
                    <a:cubicBezTo>
                      <a:pt x="26" y="4"/>
                      <a:pt x="25" y="3"/>
                      <a:pt x="24" y="3"/>
                    </a:cubicBezTo>
                    <a:cubicBezTo>
                      <a:pt x="23" y="2"/>
                      <a:pt x="22" y="3"/>
                      <a:pt x="21" y="3"/>
                    </a:cubicBezTo>
                    <a:cubicBezTo>
                      <a:pt x="20" y="3"/>
                      <a:pt x="19" y="2"/>
                      <a:pt x="18" y="2"/>
                    </a:cubicBezTo>
                    <a:cubicBezTo>
                      <a:pt x="16" y="2"/>
                      <a:pt x="16" y="1"/>
                      <a:pt x="14" y="1"/>
                    </a:cubicBezTo>
                    <a:cubicBezTo>
                      <a:pt x="12" y="0"/>
                      <a:pt x="11" y="0"/>
                      <a:pt x="9" y="0"/>
                    </a:cubicBezTo>
                    <a:cubicBezTo>
                      <a:pt x="8" y="0"/>
                      <a:pt x="7" y="0"/>
                      <a:pt x="6" y="1"/>
                    </a:cubicBezTo>
                    <a:cubicBezTo>
                      <a:pt x="5" y="2"/>
                      <a:pt x="5" y="2"/>
                      <a:pt x="4" y="3"/>
                    </a:cubicBezTo>
                    <a:cubicBezTo>
                      <a:pt x="3" y="4"/>
                      <a:pt x="3" y="4"/>
                      <a:pt x="2" y="5"/>
                    </a:cubicBezTo>
                    <a:cubicBezTo>
                      <a:pt x="1" y="5"/>
                      <a:pt x="1" y="6"/>
                      <a:pt x="1" y="6"/>
                    </a:cubicBezTo>
                    <a:cubicBezTo>
                      <a:pt x="0" y="7"/>
                      <a:pt x="1" y="7"/>
                      <a:pt x="2"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99" name="Freeform 831"/>
              <p:cNvSpPr>
                <a:spLocks/>
              </p:cNvSpPr>
              <p:nvPr/>
            </p:nvSpPr>
            <p:spPr bwMode="auto">
              <a:xfrm>
                <a:off x="1990" y="1191"/>
                <a:ext cx="48" cy="24"/>
              </a:xfrm>
              <a:custGeom>
                <a:avLst/>
                <a:gdLst>
                  <a:gd name="T0" fmla="*/ 16 w 24"/>
                  <a:gd name="T1" fmla="*/ 144 h 12"/>
                  <a:gd name="T2" fmla="*/ 0 w 24"/>
                  <a:gd name="T3" fmla="*/ 176 h 12"/>
                  <a:gd name="T4" fmla="*/ 48 w 24"/>
                  <a:gd name="T5" fmla="*/ 192 h 12"/>
                  <a:gd name="T6" fmla="*/ 128 w 24"/>
                  <a:gd name="T7" fmla="*/ 192 h 12"/>
                  <a:gd name="T8" fmla="*/ 192 w 24"/>
                  <a:gd name="T9" fmla="*/ 176 h 12"/>
                  <a:gd name="T10" fmla="*/ 224 w 24"/>
                  <a:gd name="T11" fmla="*/ 144 h 12"/>
                  <a:gd name="T12" fmla="*/ 256 w 24"/>
                  <a:gd name="T13" fmla="*/ 144 h 12"/>
                  <a:gd name="T14" fmla="*/ 320 w 24"/>
                  <a:gd name="T15" fmla="*/ 112 h 12"/>
                  <a:gd name="T16" fmla="*/ 352 w 24"/>
                  <a:gd name="T17" fmla="*/ 64 h 12"/>
                  <a:gd name="T18" fmla="*/ 384 w 24"/>
                  <a:gd name="T19" fmla="*/ 32 h 12"/>
                  <a:gd name="T20" fmla="*/ 320 w 24"/>
                  <a:gd name="T21" fmla="*/ 16 h 12"/>
                  <a:gd name="T22" fmla="*/ 288 w 24"/>
                  <a:gd name="T23" fmla="*/ 32 h 12"/>
                  <a:gd name="T24" fmla="*/ 272 w 24"/>
                  <a:gd name="T25" fmla="*/ 32 h 12"/>
                  <a:gd name="T26" fmla="*/ 240 w 24"/>
                  <a:gd name="T27" fmla="*/ 16 h 12"/>
                  <a:gd name="T28" fmla="*/ 208 w 24"/>
                  <a:gd name="T29" fmla="*/ 0 h 12"/>
                  <a:gd name="T30" fmla="*/ 128 w 24"/>
                  <a:gd name="T31" fmla="*/ 0 h 12"/>
                  <a:gd name="T32" fmla="*/ 80 w 24"/>
                  <a:gd name="T33" fmla="*/ 16 h 12"/>
                  <a:gd name="T34" fmla="*/ 32 w 24"/>
                  <a:gd name="T35" fmla="*/ 64 h 12"/>
                  <a:gd name="T36" fmla="*/ 48 w 24"/>
                  <a:gd name="T37" fmla="*/ 64 h 12"/>
                  <a:gd name="T38" fmla="*/ 0 w 24"/>
                  <a:gd name="T39" fmla="*/ 80 h 12"/>
                  <a:gd name="T40" fmla="*/ 0 w 24"/>
                  <a:gd name="T41" fmla="*/ 128 h 12"/>
                  <a:gd name="T42" fmla="*/ 16 w 24"/>
                  <a:gd name="T43" fmla="*/ 144 h 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
                  <a:gd name="T67" fmla="*/ 0 h 12"/>
                  <a:gd name="T68" fmla="*/ 24 w 24"/>
                  <a:gd name="T69" fmla="*/ 12 h 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 h="12">
                    <a:moveTo>
                      <a:pt x="1" y="9"/>
                    </a:moveTo>
                    <a:cubicBezTo>
                      <a:pt x="2" y="10"/>
                      <a:pt x="0" y="11"/>
                      <a:pt x="0" y="11"/>
                    </a:cubicBezTo>
                    <a:cubicBezTo>
                      <a:pt x="1" y="12"/>
                      <a:pt x="2" y="12"/>
                      <a:pt x="3" y="12"/>
                    </a:cubicBezTo>
                    <a:cubicBezTo>
                      <a:pt x="5" y="12"/>
                      <a:pt x="6" y="12"/>
                      <a:pt x="8" y="12"/>
                    </a:cubicBezTo>
                    <a:cubicBezTo>
                      <a:pt x="10" y="12"/>
                      <a:pt x="11" y="12"/>
                      <a:pt x="12" y="11"/>
                    </a:cubicBezTo>
                    <a:cubicBezTo>
                      <a:pt x="13" y="11"/>
                      <a:pt x="13" y="10"/>
                      <a:pt x="14" y="9"/>
                    </a:cubicBezTo>
                    <a:cubicBezTo>
                      <a:pt x="15" y="9"/>
                      <a:pt x="16" y="9"/>
                      <a:pt x="16" y="9"/>
                    </a:cubicBezTo>
                    <a:cubicBezTo>
                      <a:pt x="18" y="8"/>
                      <a:pt x="19" y="8"/>
                      <a:pt x="20" y="7"/>
                    </a:cubicBezTo>
                    <a:cubicBezTo>
                      <a:pt x="21" y="6"/>
                      <a:pt x="22" y="6"/>
                      <a:pt x="22" y="4"/>
                    </a:cubicBezTo>
                    <a:cubicBezTo>
                      <a:pt x="23" y="4"/>
                      <a:pt x="24" y="3"/>
                      <a:pt x="24" y="2"/>
                    </a:cubicBezTo>
                    <a:cubicBezTo>
                      <a:pt x="23" y="0"/>
                      <a:pt x="21" y="0"/>
                      <a:pt x="20" y="1"/>
                    </a:cubicBezTo>
                    <a:cubicBezTo>
                      <a:pt x="19" y="1"/>
                      <a:pt x="19" y="2"/>
                      <a:pt x="18" y="2"/>
                    </a:cubicBezTo>
                    <a:cubicBezTo>
                      <a:pt x="18" y="2"/>
                      <a:pt x="17" y="2"/>
                      <a:pt x="17" y="2"/>
                    </a:cubicBezTo>
                    <a:cubicBezTo>
                      <a:pt x="16" y="2"/>
                      <a:pt x="16" y="1"/>
                      <a:pt x="15" y="1"/>
                    </a:cubicBezTo>
                    <a:cubicBezTo>
                      <a:pt x="14" y="0"/>
                      <a:pt x="14" y="0"/>
                      <a:pt x="13" y="0"/>
                    </a:cubicBezTo>
                    <a:cubicBezTo>
                      <a:pt x="11" y="0"/>
                      <a:pt x="10" y="0"/>
                      <a:pt x="8" y="0"/>
                    </a:cubicBezTo>
                    <a:cubicBezTo>
                      <a:pt x="7" y="1"/>
                      <a:pt x="6" y="1"/>
                      <a:pt x="5" y="1"/>
                    </a:cubicBezTo>
                    <a:cubicBezTo>
                      <a:pt x="4" y="2"/>
                      <a:pt x="3" y="3"/>
                      <a:pt x="2" y="4"/>
                    </a:cubicBezTo>
                    <a:cubicBezTo>
                      <a:pt x="3" y="4"/>
                      <a:pt x="3" y="4"/>
                      <a:pt x="3" y="4"/>
                    </a:cubicBezTo>
                    <a:cubicBezTo>
                      <a:pt x="2" y="4"/>
                      <a:pt x="1" y="4"/>
                      <a:pt x="0" y="5"/>
                    </a:cubicBezTo>
                    <a:cubicBezTo>
                      <a:pt x="0" y="6"/>
                      <a:pt x="0" y="7"/>
                      <a:pt x="0" y="8"/>
                    </a:cubicBezTo>
                    <a:cubicBezTo>
                      <a:pt x="1" y="9"/>
                      <a:pt x="1" y="9"/>
                      <a:pt x="1"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600" name="Freeform 832"/>
              <p:cNvSpPr>
                <a:spLocks/>
              </p:cNvSpPr>
              <p:nvPr/>
            </p:nvSpPr>
            <p:spPr bwMode="auto">
              <a:xfrm>
                <a:off x="2030" y="1209"/>
                <a:ext cx="30" cy="12"/>
              </a:xfrm>
              <a:custGeom>
                <a:avLst/>
                <a:gdLst>
                  <a:gd name="T0" fmla="*/ 128 w 15"/>
                  <a:gd name="T1" fmla="*/ 80 h 6"/>
                  <a:gd name="T2" fmla="*/ 192 w 15"/>
                  <a:gd name="T3" fmla="*/ 64 h 6"/>
                  <a:gd name="T4" fmla="*/ 208 w 15"/>
                  <a:gd name="T5" fmla="*/ 48 h 6"/>
                  <a:gd name="T6" fmla="*/ 240 w 15"/>
                  <a:gd name="T7" fmla="*/ 32 h 6"/>
                  <a:gd name="T8" fmla="*/ 224 w 15"/>
                  <a:gd name="T9" fmla="*/ 16 h 6"/>
                  <a:gd name="T10" fmla="*/ 192 w 15"/>
                  <a:gd name="T11" fmla="*/ 0 h 6"/>
                  <a:gd name="T12" fmla="*/ 144 w 15"/>
                  <a:gd name="T13" fmla="*/ 0 h 6"/>
                  <a:gd name="T14" fmla="*/ 80 w 15"/>
                  <a:gd name="T15" fmla="*/ 0 h 6"/>
                  <a:gd name="T16" fmla="*/ 32 w 15"/>
                  <a:gd name="T17" fmla="*/ 16 h 6"/>
                  <a:gd name="T18" fmla="*/ 0 w 15"/>
                  <a:gd name="T19" fmla="*/ 32 h 6"/>
                  <a:gd name="T20" fmla="*/ 16 w 15"/>
                  <a:gd name="T21" fmla="*/ 64 h 6"/>
                  <a:gd name="T22" fmla="*/ 64 w 15"/>
                  <a:gd name="T23" fmla="*/ 96 h 6"/>
                  <a:gd name="T24" fmla="*/ 128 w 15"/>
                  <a:gd name="T25" fmla="*/ 80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6"/>
                  <a:gd name="T41" fmla="*/ 15 w 15"/>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6">
                    <a:moveTo>
                      <a:pt x="8" y="5"/>
                    </a:moveTo>
                    <a:cubicBezTo>
                      <a:pt x="10" y="5"/>
                      <a:pt x="11" y="5"/>
                      <a:pt x="12" y="4"/>
                    </a:cubicBezTo>
                    <a:cubicBezTo>
                      <a:pt x="12" y="4"/>
                      <a:pt x="12" y="3"/>
                      <a:pt x="13" y="3"/>
                    </a:cubicBezTo>
                    <a:cubicBezTo>
                      <a:pt x="13" y="2"/>
                      <a:pt x="15" y="3"/>
                      <a:pt x="15" y="2"/>
                    </a:cubicBezTo>
                    <a:cubicBezTo>
                      <a:pt x="15" y="1"/>
                      <a:pt x="15" y="1"/>
                      <a:pt x="14" y="1"/>
                    </a:cubicBezTo>
                    <a:cubicBezTo>
                      <a:pt x="14" y="0"/>
                      <a:pt x="13" y="0"/>
                      <a:pt x="12" y="0"/>
                    </a:cubicBezTo>
                    <a:cubicBezTo>
                      <a:pt x="11" y="0"/>
                      <a:pt x="10" y="0"/>
                      <a:pt x="9" y="0"/>
                    </a:cubicBezTo>
                    <a:cubicBezTo>
                      <a:pt x="7" y="0"/>
                      <a:pt x="6" y="0"/>
                      <a:pt x="5" y="0"/>
                    </a:cubicBezTo>
                    <a:cubicBezTo>
                      <a:pt x="4" y="0"/>
                      <a:pt x="3" y="0"/>
                      <a:pt x="2" y="1"/>
                    </a:cubicBezTo>
                    <a:cubicBezTo>
                      <a:pt x="1" y="1"/>
                      <a:pt x="0" y="1"/>
                      <a:pt x="0" y="2"/>
                    </a:cubicBezTo>
                    <a:cubicBezTo>
                      <a:pt x="0" y="3"/>
                      <a:pt x="0" y="4"/>
                      <a:pt x="1" y="4"/>
                    </a:cubicBezTo>
                    <a:cubicBezTo>
                      <a:pt x="2" y="6"/>
                      <a:pt x="3" y="5"/>
                      <a:pt x="4" y="6"/>
                    </a:cubicBezTo>
                    <a:cubicBezTo>
                      <a:pt x="6" y="6"/>
                      <a:pt x="7" y="6"/>
                      <a:pt x="8"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601" name="Freeform 833"/>
              <p:cNvSpPr>
                <a:spLocks/>
              </p:cNvSpPr>
              <p:nvPr/>
            </p:nvSpPr>
            <p:spPr bwMode="auto">
              <a:xfrm>
                <a:off x="2002" y="1225"/>
                <a:ext cx="74" cy="32"/>
              </a:xfrm>
              <a:custGeom>
                <a:avLst/>
                <a:gdLst>
                  <a:gd name="T0" fmla="*/ 160 w 37"/>
                  <a:gd name="T1" fmla="*/ 64 h 16"/>
                  <a:gd name="T2" fmla="*/ 112 w 37"/>
                  <a:gd name="T3" fmla="*/ 64 h 16"/>
                  <a:gd name="T4" fmla="*/ 80 w 37"/>
                  <a:gd name="T5" fmla="*/ 112 h 16"/>
                  <a:gd name="T6" fmla="*/ 48 w 37"/>
                  <a:gd name="T7" fmla="*/ 112 h 16"/>
                  <a:gd name="T8" fmla="*/ 16 w 37"/>
                  <a:gd name="T9" fmla="*/ 176 h 16"/>
                  <a:gd name="T10" fmla="*/ 0 w 37"/>
                  <a:gd name="T11" fmla="*/ 208 h 16"/>
                  <a:gd name="T12" fmla="*/ 16 w 37"/>
                  <a:gd name="T13" fmla="*/ 256 h 16"/>
                  <a:gd name="T14" fmla="*/ 64 w 37"/>
                  <a:gd name="T15" fmla="*/ 256 h 16"/>
                  <a:gd name="T16" fmla="*/ 96 w 37"/>
                  <a:gd name="T17" fmla="*/ 240 h 16"/>
                  <a:gd name="T18" fmla="*/ 144 w 37"/>
                  <a:gd name="T19" fmla="*/ 224 h 16"/>
                  <a:gd name="T20" fmla="*/ 160 w 37"/>
                  <a:gd name="T21" fmla="*/ 192 h 16"/>
                  <a:gd name="T22" fmla="*/ 192 w 37"/>
                  <a:gd name="T23" fmla="*/ 160 h 16"/>
                  <a:gd name="T24" fmla="*/ 224 w 37"/>
                  <a:gd name="T25" fmla="*/ 160 h 16"/>
                  <a:gd name="T26" fmla="*/ 288 w 37"/>
                  <a:gd name="T27" fmla="*/ 176 h 16"/>
                  <a:gd name="T28" fmla="*/ 320 w 37"/>
                  <a:gd name="T29" fmla="*/ 176 h 16"/>
                  <a:gd name="T30" fmla="*/ 368 w 37"/>
                  <a:gd name="T31" fmla="*/ 160 h 16"/>
                  <a:gd name="T32" fmla="*/ 416 w 37"/>
                  <a:gd name="T33" fmla="*/ 128 h 16"/>
                  <a:gd name="T34" fmla="*/ 464 w 37"/>
                  <a:gd name="T35" fmla="*/ 96 h 16"/>
                  <a:gd name="T36" fmla="*/ 544 w 37"/>
                  <a:gd name="T37" fmla="*/ 80 h 16"/>
                  <a:gd name="T38" fmla="*/ 576 w 37"/>
                  <a:gd name="T39" fmla="*/ 32 h 16"/>
                  <a:gd name="T40" fmla="*/ 560 w 37"/>
                  <a:gd name="T41" fmla="*/ 16 h 16"/>
                  <a:gd name="T42" fmla="*/ 512 w 37"/>
                  <a:gd name="T43" fmla="*/ 16 h 16"/>
                  <a:gd name="T44" fmla="*/ 464 w 37"/>
                  <a:gd name="T45" fmla="*/ 32 h 16"/>
                  <a:gd name="T46" fmla="*/ 432 w 37"/>
                  <a:gd name="T47" fmla="*/ 16 h 16"/>
                  <a:gd name="T48" fmla="*/ 368 w 37"/>
                  <a:gd name="T49" fmla="*/ 16 h 16"/>
                  <a:gd name="T50" fmla="*/ 288 w 37"/>
                  <a:gd name="T51" fmla="*/ 32 h 16"/>
                  <a:gd name="T52" fmla="*/ 224 w 37"/>
                  <a:gd name="T53" fmla="*/ 32 h 16"/>
                  <a:gd name="T54" fmla="*/ 160 w 37"/>
                  <a:gd name="T55" fmla="*/ 64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7"/>
                  <a:gd name="T85" fmla="*/ 0 h 16"/>
                  <a:gd name="T86" fmla="*/ 37 w 37"/>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7" h="16">
                    <a:moveTo>
                      <a:pt x="10" y="4"/>
                    </a:moveTo>
                    <a:cubicBezTo>
                      <a:pt x="8" y="4"/>
                      <a:pt x="8" y="3"/>
                      <a:pt x="7" y="4"/>
                    </a:cubicBezTo>
                    <a:cubicBezTo>
                      <a:pt x="6" y="5"/>
                      <a:pt x="6" y="6"/>
                      <a:pt x="5" y="7"/>
                    </a:cubicBezTo>
                    <a:cubicBezTo>
                      <a:pt x="4" y="7"/>
                      <a:pt x="3" y="7"/>
                      <a:pt x="3" y="7"/>
                    </a:cubicBezTo>
                    <a:cubicBezTo>
                      <a:pt x="1" y="8"/>
                      <a:pt x="2" y="9"/>
                      <a:pt x="1" y="11"/>
                    </a:cubicBezTo>
                    <a:cubicBezTo>
                      <a:pt x="1" y="12"/>
                      <a:pt x="0" y="12"/>
                      <a:pt x="0" y="13"/>
                    </a:cubicBezTo>
                    <a:cubicBezTo>
                      <a:pt x="0" y="14"/>
                      <a:pt x="1" y="15"/>
                      <a:pt x="1" y="16"/>
                    </a:cubicBezTo>
                    <a:cubicBezTo>
                      <a:pt x="2" y="16"/>
                      <a:pt x="3" y="16"/>
                      <a:pt x="4" y="16"/>
                    </a:cubicBezTo>
                    <a:cubicBezTo>
                      <a:pt x="5" y="16"/>
                      <a:pt x="6" y="15"/>
                      <a:pt x="6" y="15"/>
                    </a:cubicBezTo>
                    <a:cubicBezTo>
                      <a:pt x="8" y="15"/>
                      <a:pt x="9" y="15"/>
                      <a:pt x="9" y="14"/>
                    </a:cubicBezTo>
                    <a:cubicBezTo>
                      <a:pt x="10" y="13"/>
                      <a:pt x="10" y="13"/>
                      <a:pt x="10" y="12"/>
                    </a:cubicBezTo>
                    <a:cubicBezTo>
                      <a:pt x="11" y="11"/>
                      <a:pt x="11" y="11"/>
                      <a:pt x="12" y="10"/>
                    </a:cubicBezTo>
                    <a:cubicBezTo>
                      <a:pt x="13" y="10"/>
                      <a:pt x="13" y="10"/>
                      <a:pt x="14" y="10"/>
                    </a:cubicBezTo>
                    <a:cubicBezTo>
                      <a:pt x="16" y="10"/>
                      <a:pt x="16" y="11"/>
                      <a:pt x="18" y="11"/>
                    </a:cubicBezTo>
                    <a:cubicBezTo>
                      <a:pt x="18" y="11"/>
                      <a:pt x="19" y="11"/>
                      <a:pt x="20" y="11"/>
                    </a:cubicBezTo>
                    <a:cubicBezTo>
                      <a:pt x="21" y="11"/>
                      <a:pt x="22" y="11"/>
                      <a:pt x="23" y="10"/>
                    </a:cubicBezTo>
                    <a:cubicBezTo>
                      <a:pt x="24" y="10"/>
                      <a:pt x="25" y="9"/>
                      <a:pt x="26" y="8"/>
                    </a:cubicBezTo>
                    <a:cubicBezTo>
                      <a:pt x="27" y="7"/>
                      <a:pt x="28" y="7"/>
                      <a:pt x="29" y="6"/>
                    </a:cubicBezTo>
                    <a:cubicBezTo>
                      <a:pt x="31" y="6"/>
                      <a:pt x="33" y="6"/>
                      <a:pt x="34" y="5"/>
                    </a:cubicBezTo>
                    <a:cubicBezTo>
                      <a:pt x="35" y="4"/>
                      <a:pt x="37" y="3"/>
                      <a:pt x="36" y="2"/>
                    </a:cubicBezTo>
                    <a:cubicBezTo>
                      <a:pt x="36" y="2"/>
                      <a:pt x="36" y="1"/>
                      <a:pt x="35" y="1"/>
                    </a:cubicBezTo>
                    <a:cubicBezTo>
                      <a:pt x="34" y="1"/>
                      <a:pt x="33" y="1"/>
                      <a:pt x="32" y="1"/>
                    </a:cubicBezTo>
                    <a:cubicBezTo>
                      <a:pt x="31" y="1"/>
                      <a:pt x="30" y="2"/>
                      <a:pt x="29" y="2"/>
                    </a:cubicBezTo>
                    <a:cubicBezTo>
                      <a:pt x="28" y="2"/>
                      <a:pt x="28" y="1"/>
                      <a:pt x="27" y="1"/>
                    </a:cubicBezTo>
                    <a:cubicBezTo>
                      <a:pt x="25" y="0"/>
                      <a:pt x="24" y="1"/>
                      <a:pt x="23" y="1"/>
                    </a:cubicBezTo>
                    <a:cubicBezTo>
                      <a:pt x="21" y="1"/>
                      <a:pt x="20" y="2"/>
                      <a:pt x="18" y="2"/>
                    </a:cubicBezTo>
                    <a:cubicBezTo>
                      <a:pt x="16" y="2"/>
                      <a:pt x="15" y="2"/>
                      <a:pt x="14" y="2"/>
                    </a:cubicBezTo>
                    <a:cubicBezTo>
                      <a:pt x="12" y="3"/>
                      <a:pt x="11" y="4"/>
                      <a:pt x="1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602" name="Freeform 834"/>
              <p:cNvSpPr>
                <a:spLocks/>
              </p:cNvSpPr>
              <p:nvPr/>
            </p:nvSpPr>
            <p:spPr bwMode="auto">
              <a:xfrm>
                <a:off x="2064" y="1165"/>
                <a:ext cx="30" cy="12"/>
              </a:xfrm>
              <a:custGeom>
                <a:avLst/>
                <a:gdLst>
                  <a:gd name="T0" fmla="*/ 32 w 15"/>
                  <a:gd name="T1" fmla="*/ 80 h 6"/>
                  <a:gd name="T2" fmla="*/ 64 w 15"/>
                  <a:gd name="T3" fmla="*/ 80 h 6"/>
                  <a:gd name="T4" fmla="*/ 96 w 15"/>
                  <a:gd name="T5" fmla="*/ 80 h 6"/>
                  <a:gd name="T6" fmla="*/ 160 w 15"/>
                  <a:gd name="T7" fmla="*/ 80 h 6"/>
                  <a:gd name="T8" fmla="*/ 224 w 15"/>
                  <a:gd name="T9" fmla="*/ 80 h 6"/>
                  <a:gd name="T10" fmla="*/ 224 w 15"/>
                  <a:gd name="T11" fmla="*/ 48 h 6"/>
                  <a:gd name="T12" fmla="*/ 208 w 15"/>
                  <a:gd name="T13" fmla="*/ 16 h 6"/>
                  <a:gd name="T14" fmla="*/ 160 w 15"/>
                  <a:gd name="T15" fmla="*/ 16 h 6"/>
                  <a:gd name="T16" fmla="*/ 112 w 15"/>
                  <a:gd name="T17" fmla="*/ 16 h 6"/>
                  <a:gd name="T18" fmla="*/ 80 w 15"/>
                  <a:gd name="T19" fmla="*/ 0 h 6"/>
                  <a:gd name="T20" fmla="*/ 32 w 15"/>
                  <a:gd name="T21" fmla="*/ 0 h 6"/>
                  <a:gd name="T22" fmla="*/ 16 w 15"/>
                  <a:gd name="T23" fmla="*/ 16 h 6"/>
                  <a:gd name="T24" fmla="*/ 16 w 15"/>
                  <a:gd name="T25" fmla="*/ 64 h 6"/>
                  <a:gd name="T26" fmla="*/ 32 w 15"/>
                  <a:gd name="T27" fmla="*/ 80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6"/>
                  <a:gd name="T44" fmla="*/ 15 w 15"/>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6">
                    <a:moveTo>
                      <a:pt x="2" y="5"/>
                    </a:moveTo>
                    <a:cubicBezTo>
                      <a:pt x="3" y="5"/>
                      <a:pt x="3" y="5"/>
                      <a:pt x="4" y="5"/>
                    </a:cubicBezTo>
                    <a:cubicBezTo>
                      <a:pt x="5" y="5"/>
                      <a:pt x="5" y="5"/>
                      <a:pt x="6" y="5"/>
                    </a:cubicBezTo>
                    <a:cubicBezTo>
                      <a:pt x="8" y="6"/>
                      <a:pt x="9" y="5"/>
                      <a:pt x="10" y="5"/>
                    </a:cubicBezTo>
                    <a:cubicBezTo>
                      <a:pt x="12" y="5"/>
                      <a:pt x="13" y="6"/>
                      <a:pt x="14" y="5"/>
                    </a:cubicBezTo>
                    <a:cubicBezTo>
                      <a:pt x="14" y="4"/>
                      <a:pt x="15" y="4"/>
                      <a:pt x="14" y="3"/>
                    </a:cubicBezTo>
                    <a:cubicBezTo>
                      <a:pt x="14" y="2"/>
                      <a:pt x="14" y="2"/>
                      <a:pt x="13" y="1"/>
                    </a:cubicBezTo>
                    <a:cubicBezTo>
                      <a:pt x="12" y="1"/>
                      <a:pt x="11" y="1"/>
                      <a:pt x="10" y="1"/>
                    </a:cubicBezTo>
                    <a:cubicBezTo>
                      <a:pt x="9" y="1"/>
                      <a:pt x="8" y="1"/>
                      <a:pt x="7" y="1"/>
                    </a:cubicBezTo>
                    <a:cubicBezTo>
                      <a:pt x="6" y="1"/>
                      <a:pt x="6" y="0"/>
                      <a:pt x="5" y="0"/>
                    </a:cubicBezTo>
                    <a:cubicBezTo>
                      <a:pt x="4" y="0"/>
                      <a:pt x="3" y="0"/>
                      <a:pt x="2" y="0"/>
                    </a:cubicBezTo>
                    <a:cubicBezTo>
                      <a:pt x="2" y="1"/>
                      <a:pt x="1" y="1"/>
                      <a:pt x="1" y="1"/>
                    </a:cubicBezTo>
                    <a:cubicBezTo>
                      <a:pt x="0" y="2"/>
                      <a:pt x="0" y="3"/>
                      <a:pt x="1" y="4"/>
                    </a:cubicBezTo>
                    <a:cubicBezTo>
                      <a:pt x="1" y="5"/>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603" name="Freeform 835"/>
              <p:cNvSpPr>
                <a:spLocks/>
              </p:cNvSpPr>
              <p:nvPr/>
            </p:nvSpPr>
            <p:spPr bwMode="auto">
              <a:xfrm>
                <a:off x="2070" y="1179"/>
                <a:ext cx="26" cy="8"/>
              </a:xfrm>
              <a:custGeom>
                <a:avLst/>
                <a:gdLst>
                  <a:gd name="T0" fmla="*/ 112 w 13"/>
                  <a:gd name="T1" fmla="*/ 0 h 4"/>
                  <a:gd name="T2" fmla="*/ 48 w 13"/>
                  <a:gd name="T3" fmla="*/ 0 h 4"/>
                  <a:gd name="T4" fmla="*/ 16 w 13"/>
                  <a:gd name="T5" fmla="*/ 0 h 4"/>
                  <a:gd name="T6" fmla="*/ 32 w 13"/>
                  <a:gd name="T7" fmla="*/ 32 h 4"/>
                  <a:gd name="T8" fmla="*/ 80 w 13"/>
                  <a:gd name="T9" fmla="*/ 48 h 4"/>
                  <a:gd name="T10" fmla="*/ 96 w 13"/>
                  <a:gd name="T11" fmla="*/ 48 h 4"/>
                  <a:gd name="T12" fmla="*/ 144 w 13"/>
                  <a:gd name="T13" fmla="*/ 32 h 4"/>
                  <a:gd name="T14" fmla="*/ 208 w 13"/>
                  <a:gd name="T15" fmla="*/ 32 h 4"/>
                  <a:gd name="T16" fmla="*/ 208 w 13"/>
                  <a:gd name="T17" fmla="*/ 0 h 4"/>
                  <a:gd name="T18" fmla="*/ 176 w 13"/>
                  <a:gd name="T19" fmla="*/ 0 h 4"/>
                  <a:gd name="T20" fmla="*/ 112 w 1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4"/>
                  <a:gd name="T35" fmla="*/ 13 w 1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4">
                    <a:moveTo>
                      <a:pt x="7" y="0"/>
                    </a:moveTo>
                    <a:cubicBezTo>
                      <a:pt x="6" y="0"/>
                      <a:pt x="5" y="0"/>
                      <a:pt x="3" y="0"/>
                    </a:cubicBezTo>
                    <a:cubicBezTo>
                      <a:pt x="2" y="0"/>
                      <a:pt x="1" y="0"/>
                      <a:pt x="1" y="0"/>
                    </a:cubicBezTo>
                    <a:cubicBezTo>
                      <a:pt x="0" y="1"/>
                      <a:pt x="1" y="2"/>
                      <a:pt x="2" y="2"/>
                    </a:cubicBezTo>
                    <a:cubicBezTo>
                      <a:pt x="2" y="3"/>
                      <a:pt x="3" y="3"/>
                      <a:pt x="5" y="3"/>
                    </a:cubicBezTo>
                    <a:cubicBezTo>
                      <a:pt x="5" y="3"/>
                      <a:pt x="5" y="3"/>
                      <a:pt x="6" y="3"/>
                    </a:cubicBezTo>
                    <a:cubicBezTo>
                      <a:pt x="7" y="3"/>
                      <a:pt x="8" y="3"/>
                      <a:pt x="9" y="2"/>
                    </a:cubicBezTo>
                    <a:cubicBezTo>
                      <a:pt x="10" y="2"/>
                      <a:pt x="12" y="4"/>
                      <a:pt x="13" y="2"/>
                    </a:cubicBezTo>
                    <a:cubicBezTo>
                      <a:pt x="13" y="2"/>
                      <a:pt x="13" y="1"/>
                      <a:pt x="13" y="0"/>
                    </a:cubicBezTo>
                    <a:cubicBezTo>
                      <a:pt x="13" y="0"/>
                      <a:pt x="12" y="0"/>
                      <a:pt x="11" y="0"/>
                    </a:cubicBezTo>
                    <a:cubicBezTo>
                      <a:pt x="10" y="0"/>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grpSp>
        <p:grpSp>
          <p:nvGrpSpPr>
            <p:cNvPr id="12" name="Group 1037"/>
            <p:cNvGrpSpPr>
              <a:grpSpLocks/>
            </p:cNvGrpSpPr>
            <p:nvPr/>
          </p:nvGrpSpPr>
          <p:grpSpPr bwMode="auto">
            <a:xfrm>
              <a:off x="721" y="1115"/>
              <a:ext cx="4899" cy="2310"/>
              <a:chOff x="721" y="1115"/>
              <a:chExt cx="4899" cy="2310"/>
            </a:xfrm>
          </p:grpSpPr>
          <p:sp>
            <p:nvSpPr>
              <p:cNvPr id="204" name="Freeform 837"/>
              <p:cNvSpPr>
                <a:spLocks/>
              </p:cNvSpPr>
              <p:nvPr/>
            </p:nvSpPr>
            <p:spPr bwMode="auto">
              <a:xfrm>
                <a:off x="2050" y="1187"/>
                <a:ext cx="156" cy="40"/>
              </a:xfrm>
              <a:custGeom>
                <a:avLst/>
                <a:gdLst>
                  <a:gd name="T0" fmla="*/ 48 w 78"/>
                  <a:gd name="T1" fmla="*/ 80 h 20"/>
                  <a:gd name="T2" fmla="*/ 96 w 78"/>
                  <a:gd name="T3" fmla="*/ 80 h 20"/>
                  <a:gd name="T4" fmla="*/ 176 w 78"/>
                  <a:gd name="T5" fmla="*/ 80 h 20"/>
                  <a:gd name="T6" fmla="*/ 224 w 78"/>
                  <a:gd name="T7" fmla="*/ 80 h 20"/>
                  <a:gd name="T8" fmla="*/ 256 w 78"/>
                  <a:gd name="T9" fmla="*/ 96 h 20"/>
                  <a:gd name="T10" fmla="*/ 256 w 78"/>
                  <a:gd name="T11" fmla="*/ 128 h 20"/>
                  <a:gd name="T12" fmla="*/ 240 w 78"/>
                  <a:gd name="T13" fmla="*/ 160 h 20"/>
                  <a:gd name="T14" fmla="*/ 192 w 78"/>
                  <a:gd name="T15" fmla="*/ 176 h 20"/>
                  <a:gd name="T16" fmla="*/ 176 w 78"/>
                  <a:gd name="T17" fmla="*/ 240 h 20"/>
                  <a:gd name="T18" fmla="*/ 208 w 78"/>
                  <a:gd name="T19" fmla="*/ 240 h 20"/>
                  <a:gd name="T20" fmla="*/ 240 w 78"/>
                  <a:gd name="T21" fmla="*/ 240 h 20"/>
                  <a:gd name="T22" fmla="*/ 304 w 78"/>
                  <a:gd name="T23" fmla="*/ 272 h 20"/>
                  <a:gd name="T24" fmla="*/ 352 w 78"/>
                  <a:gd name="T25" fmla="*/ 272 h 20"/>
                  <a:gd name="T26" fmla="*/ 400 w 78"/>
                  <a:gd name="T27" fmla="*/ 240 h 20"/>
                  <a:gd name="T28" fmla="*/ 432 w 78"/>
                  <a:gd name="T29" fmla="*/ 240 h 20"/>
                  <a:gd name="T30" fmla="*/ 432 w 78"/>
                  <a:gd name="T31" fmla="*/ 288 h 20"/>
                  <a:gd name="T32" fmla="*/ 496 w 78"/>
                  <a:gd name="T33" fmla="*/ 288 h 20"/>
                  <a:gd name="T34" fmla="*/ 592 w 78"/>
                  <a:gd name="T35" fmla="*/ 256 h 20"/>
                  <a:gd name="T36" fmla="*/ 624 w 78"/>
                  <a:gd name="T37" fmla="*/ 240 h 20"/>
                  <a:gd name="T38" fmla="*/ 704 w 78"/>
                  <a:gd name="T39" fmla="*/ 256 h 20"/>
                  <a:gd name="T40" fmla="*/ 752 w 78"/>
                  <a:gd name="T41" fmla="*/ 256 h 20"/>
                  <a:gd name="T42" fmla="*/ 832 w 78"/>
                  <a:gd name="T43" fmla="*/ 240 h 20"/>
                  <a:gd name="T44" fmla="*/ 880 w 78"/>
                  <a:gd name="T45" fmla="*/ 256 h 20"/>
                  <a:gd name="T46" fmla="*/ 912 w 78"/>
                  <a:gd name="T47" fmla="*/ 272 h 20"/>
                  <a:gd name="T48" fmla="*/ 992 w 78"/>
                  <a:gd name="T49" fmla="*/ 304 h 20"/>
                  <a:gd name="T50" fmla="*/ 1040 w 78"/>
                  <a:gd name="T51" fmla="*/ 288 h 20"/>
                  <a:gd name="T52" fmla="*/ 1104 w 78"/>
                  <a:gd name="T53" fmla="*/ 288 h 20"/>
                  <a:gd name="T54" fmla="*/ 1152 w 78"/>
                  <a:gd name="T55" fmla="*/ 272 h 20"/>
                  <a:gd name="T56" fmla="*/ 1200 w 78"/>
                  <a:gd name="T57" fmla="*/ 240 h 20"/>
                  <a:gd name="T58" fmla="*/ 1216 w 78"/>
                  <a:gd name="T59" fmla="*/ 240 h 20"/>
                  <a:gd name="T60" fmla="*/ 1232 w 78"/>
                  <a:gd name="T61" fmla="*/ 176 h 20"/>
                  <a:gd name="T62" fmla="*/ 1184 w 78"/>
                  <a:gd name="T63" fmla="*/ 144 h 20"/>
                  <a:gd name="T64" fmla="*/ 1168 w 78"/>
                  <a:gd name="T65" fmla="*/ 128 h 20"/>
                  <a:gd name="T66" fmla="*/ 1088 w 78"/>
                  <a:gd name="T67" fmla="*/ 128 h 20"/>
                  <a:gd name="T68" fmla="*/ 1040 w 78"/>
                  <a:gd name="T69" fmla="*/ 112 h 20"/>
                  <a:gd name="T70" fmla="*/ 992 w 78"/>
                  <a:gd name="T71" fmla="*/ 128 h 20"/>
                  <a:gd name="T72" fmla="*/ 960 w 78"/>
                  <a:gd name="T73" fmla="*/ 128 h 20"/>
                  <a:gd name="T74" fmla="*/ 912 w 78"/>
                  <a:gd name="T75" fmla="*/ 128 h 20"/>
                  <a:gd name="T76" fmla="*/ 848 w 78"/>
                  <a:gd name="T77" fmla="*/ 144 h 20"/>
                  <a:gd name="T78" fmla="*/ 768 w 78"/>
                  <a:gd name="T79" fmla="*/ 144 h 20"/>
                  <a:gd name="T80" fmla="*/ 704 w 78"/>
                  <a:gd name="T81" fmla="*/ 176 h 20"/>
                  <a:gd name="T82" fmla="*/ 640 w 78"/>
                  <a:gd name="T83" fmla="*/ 160 h 20"/>
                  <a:gd name="T84" fmla="*/ 576 w 78"/>
                  <a:gd name="T85" fmla="*/ 144 h 20"/>
                  <a:gd name="T86" fmla="*/ 528 w 78"/>
                  <a:gd name="T87" fmla="*/ 144 h 20"/>
                  <a:gd name="T88" fmla="*/ 496 w 78"/>
                  <a:gd name="T89" fmla="*/ 176 h 20"/>
                  <a:gd name="T90" fmla="*/ 480 w 78"/>
                  <a:gd name="T91" fmla="*/ 144 h 20"/>
                  <a:gd name="T92" fmla="*/ 480 w 78"/>
                  <a:gd name="T93" fmla="*/ 112 h 20"/>
                  <a:gd name="T94" fmla="*/ 512 w 78"/>
                  <a:gd name="T95" fmla="*/ 80 h 20"/>
                  <a:gd name="T96" fmla="*/ 480 w 78"/>
                  <a:gd name="T97" fmla="*/ 64 h 20"/>
                  <a:gd name="T98" fmla="*/ 432 w 78"/>
                  <a:gd name="T99" fmla="*/ 48 h 20"/>
                  <a:gd name="T100" fmla="*/ 368 w 78"/>
                  <a:gd name="T101" fmla="*/ 48 h 20"/>
                  <a:gd name="T102" fmla="*/ 304 w 78"/>
                  <a:gd name="T103" fmla="*/ 32 h 20"/>
                  <a:gd name="T104" fmla="*/ 272 w 78"/>
                  <a:gd name="T105" fmla="*/ 16 h 20"/>
                  <a:gd name="T106" fmla="*/ 224 w 78"/>
                  <a:gd name="T107" fmla="*/ 16 h 20"/>
                  <a:gd name="T108" fmla="*/ 160 w 78"/>
                  <a:gd name="T109" fmla="*/ 16 h 20"/>
                  <a:gd name="T110" fmla="*/ 96 w 78"/>
                  <a:gd name="T111" fmla="*/ 16 h 20"/>
                  <a:gd name="T112" fmla="*/ 32 w 78"/>
                  <a:gd name="T113" fmla="*/ 16 h 20"/>
                  <a:gd name="T114" fmla="*/ 0 w 78"/>
                  <a:gd name="T115" fmla="*/ 48 h 20"/>
                  <a:gd name="T116" fmla="*/ 48 w 78"/>
                  <a:gd name="T117" fmla="*/ 80 h 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20"/>
                  <a:gd name="T179" fmla="*/ 78 w 78"/>
                  <a:gd name="T180" fmla="*/ 20 h 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20">
                    <a:moveTo>
                      <a:pt x="3" y="5"/>
                    </a:moveTo>
                    <a:cubicBezTo>
                      <a:pt x="4" y="5"/>
                      <a:pt x="5" y="5"/>
                      <a:pt x="6" y="5"/>
                    </a:cubicBezTo>
                    <a:cubicBezTo>
                      <a:pt x="8" y="5"/>
                      <a:pt x="9" y="5"/>
                      <a:pt x="11" y="5"/>
                    </a:cubicBezTo>
                    <a:cubicBezTo>
                      <a:pt x="12" y="5"/>
                      <a:pt x="13" y="5"/>
                      <a:pt x="14" y="5"/>
                    </a:cubicBezTo>
                    <a:cubicBezTo>
                      <a:pt x="15" y="5"/>
                      <a:pt x="15" y="5"/>
                      <a:pt x="16" y="6"/>
                    </a:cubicBezTo>
                    <a:cubicBezTo>
                      <a:pt x="17" y="6"/>
                      <a:pt x="16" y="7"/>
                      <a:pt x="16" y="8"/>
                    </a:cubicBezTo>
                    <a:cubicBezTo>
                      <a:pt x="16" y="9"/>
                      <a:pt x="15" y="9"/>
                      <a:pt x="15" y="10"/>
                    </a:cubicBezTo>
                    <a:cubicBezTo>
                      <a:pt x="14" y="10"/>
                      <a:pt x="12" y="10"/>
                      <a:pt x="12" y="11"/>
                    </a:cubicBezTo>
                    <a:cubicBezTo>
                      <a:pt x="11" y="12"/>
                      <a:pt x="10" y="13"/>
                      <a:pt x="11" y="15"/>
                    </a:cubicBezTo>
                    <a:cubicBezTo>
                      <a:pt x="11" y="15"/>
                      <a:pt x="12" y="15"/>
                      <a:pt x="13" y="15"/>
                    </a:cubicBezTo>
                    <a:cubicBezTo>
                      <a:pt x="14" y="15"/>
                      <a:pt x="15" y="15"/>
                      <a:pt x="15" y="15"/>
                    </a:cubicBezTo>
                    <a:cubicBezTo>
                      <a:pt x="17" y="15"/>
                      <a:pt x="17" y="17"/>
                      <a:pt x="19" y="17"/>
                    </a:cubicBezTo>
                    <a:cubicBezTo>
                      <a:pt x="20" y="18"/>
                      <a:pt x="21" y="17"/>
                      <a:pt x="22" y="17"/>
                    </a:cubicBezTo>
                    <a:cubicBezTo>
                      <a:pt x="23" y="16"/>
                      <a:pt x="24" y="15"/>
                      <a:pt x="25" y="15"/>
                    </a:cubicBezTo>
                    <a:cubicBezTo>
                      <a:pt x="26" y="15"/>
                      <a:pt x="27" y="15"/>
                      <a:pt x="27" y="15"/>
                    </a:cubicBezTo>
                    <a:cubicBezTo>
                      <a:pt x="28" y="16"/>
                      <a:pt x="26" y="17"/>
                      <a:pt x="27" y="18"/>
                    </a:cubicBezTo>
                    <a:cubicBezTo>
                      <a:pt x="27" y="20"/>
                      <a:pt x="29" y="18"/>
                      <a:pt x="31" y="18"/>
                    </a:cubicBezTo>
                    <a:cubicBezTo>
                      <a:pt x="33" y="17"/>
                      <a:pt x="35" y="16"/>
                      <a:pt x="37" y="16"/>
                    </a:cubicBezTo>
                    <a:cubicBezTo>
                      <a:pt x="38" y="15"/>
                      <a:pt x="38" y="15"/>
                      <a:pt x="39" y="15"/>
                    </a:cubicBezTo>
                    <a:cubicBezTo>
                      <a:pt x="41" y="15"/>
                      <a:pt x="42" y="16"/>
                      <a:pt x="44" y="16"/>
                    </a:cubicBezTo>
                    <a:cubicBezTo>
                      <a:pt x="45" y="16"/>
                      <a:pt x="46" y="16"/>
                      <a:pt x="47" y="16"/>
                    </a:cubicBezTo>
                    <a:cubicBezTo>
                      <a:pt x="49" y="16"/>
                      <a:pt x="50" y="15"/>
                      <a:pt x="52" y="15"/>
                    </a:cubicBezTo>
                    <a:cubicBezTo>
                      <a:pt x="53" y="15"/>
                      <a:pt x="54" y="15"/>
                      <a:pt x="55" y="16"/>
                    </a:cubicBezTo>
                    <a:cubicBezTo>
                      <a:pt x="56" y="16"/>
                      <a:pt x="56" y="17"/>
                      <a:pt x="57" y="17"/>
                    </a:cubicBezTo>
                    <a:cubicBezTo>
                      <a:pt x="58" y="19"/>
                      <a:pt x="60" y="19"/>
                      <a:pt x="62" y="19"/>
                    </a:cubicBezTo>
                    <a:cubicBezTo>
                      <a:pt x="63" y="19"/>
                      <a:pt x="64" y="19"/>
                      <a:pt x="65" y="18"/>
                    </a:cubicBezTo>
                    <a:cubicBezTo>
                      <a:pt x="67" y="18"/>
                      <a:pt x="68" y="18"/>
                      <a:pt x="69" y="18"/>
                    </a:cubicBezTo>
                    <a:cubicBezTo>
                      <a:pt x="70" y="18"/>
                      <a:pt x="71" y="17"/>
                      <a:pt x="72" y="17"/>
                    </a:cubicBezTo>
                    <a:cubicBezTo>
                      <a:pt x="73" y="16"/>
                      <a:pt x="73" y="15"/>
                      <a:pt x="75" y="15"/>
                    </a:cubicBezTo>
                    <a:cubicBezTo>
                      <a:pt x="75" y="15"/>
                      <a:pt x="76" y="15"/>
                      <a:pt x="76" y="15"/>
                    </a:cubicBezTo>
                    <a:cubicBezTo>
                      <a:pt x="78" y="15"/>
                      <a:pt x="77" y="13"/>
                      <a:pt x="77" y="11"/>
                    </a:cubicBezTo>
                    <a:cubicBezTo>
                      <a:pt x="76" y="10"/>
                      <a:pt x="75" y="10"/>
                      <a:pt x="74" y="9"/>
                    </a:cubicBezTo>
                    <a:cubicBezTo>
                      <a:pt x="74" y="9"/>
                      <a:pt x="73" y="8"/>
                      <a:pt x="73" y="8"/>
                    </a:cubicBezTo>
                    <a:cubicBezTo>
                      <a:pt x="71" y="7"/>
                      <a:pt x="70" y="8"/>
                      <a:pt x="68" y="8"/>
                    </a:cubicBezTo>
                    <a:cubicBezTo>
                      <a:pt x="67" y="7"/>
                      <a:pt x="67" y="7"/>
                      <a:pt x="65" y="7"/>
                    </a:cubicBezTo>
                    <a:cubicBezTo>
                      <a:pt x="64" y="7"/>
                      <a:pt x="63" y="7"/>
                      <a:pt x="62" y="8"/>
                    </a:cubicBezTo>
                    <a:cubicBezTo>
                      <a:pt x="61" y="8"/>
                      <a:pt x="61" y="8"/>
                      <a:pt x="60" y="8"/>
                    </a:cubicBezTo>
                    <a:cubicBezTo>
                      <a:pt x="59" y="8"/>
                      <a:pt x="58" y="8"/>
                      <a:pt x="57" y="8"/>
                    </a:cubicBezTo>
                    <a:cubicBezTo>
                      <a:pt x="55" y="9"/>
                      <a:pt x="54" y="9"/>
                      <a:pt x="53" y="9"/>
                    </a:cubicBezTo>
                    <a:cubicBezTo>
                      <a:pt x="51" y="9"/>
                      <a:pt x="50" y="9"/>
                      <a:pt x="48" y="9"/>
                    </a:cubicBezTo>
                    <a:cubicBezTo>
                      <a:pt x="46" y="10"/>
                      <a:pt x="46" y="11"/>
                      <a:pt x="44" y="11"/>
                    </a:cubicBezTo>
                    <a:cubicBezTo>
                      <a:pt x="42" y="11"/>
                      <a:pt x="41" y="11"/>
                      <a:pt x="40" y="10"/>
                    </a:cubicBezTo>
                    <a:cubicBezTo>
                      <a:pt x="38" y="10"/>
                      <a:pt x="38" y="9"/>
                      <a:pt x="36" y="9"/>
                    </a:cubicBezTo>
                    <a:cubicBezTo>
                      <a:pt x="35" y="9"/>
                      <a:pt x="34" y="9"/>
                      <a:pt x="33" y="9"/>
                    </a:cubicBezTo>
                    <a:cubicBezTo>
                      <a:pt x="32" y="10"/>
                      <a:pt x="32" y="11"/>
                      <a:pt x="31" y="11"/>
                    </a:cubicBezTo>
                    <a:cubicBezTo>
                      <a:pt x="30" y="10"/>
                      <a:pt x="30" y="10"/>
                      <a:pt x="30" y="9"/>
                    </a:cubicBezTo>
                    <a:cubicBezTo>
                      <a:pt x="30" y="8"/>
                      <a:pt x="30" y="7"/>
                      <a:pt x="30" y="7"/>
                    </a:cubicBezTo>
                    <a:cubicBezTo>
                      <a:pt x="30" y="6"/>
                      <a:pt x="32" y="6"/>
                      <a:pt x="32" y="5"/>
                    </a:cubicBezTo>
                    <a:cubicBezTo>
                      <a:pt x="32" y="4"/>
                      <a:pt x="31" y="4"/>
                      <a:pt x="30" y="4"/>
                    </a:cubicBezTo>
                    <a:cubicBezTo>
                      <a:pt x="29" y="3"/>
                      <a:pt x="28" y="3"/>
                      <a:pt x="27" y="3"/>
                    </a:cubicBezTo>
                    <a:cubicBezTo>
                      <a:pt x="26" y="2"/>
                      <a:pt x="25" y="3"/>
                      <a:pt x="23" y="3"/>
                    </a:cubicBezTo>
                    <a:cubicBezTo>
                      <a:pt x="21" y="3"/>
                      <a:pt x="20" y="3"/>
                      <a:pt x="19" y="2"/>
                    </a:cubicBezTo>
                    <a:cubicBezTo>
                      <a:pt x="18" y="2"/>
                      <a:pt x="18" y="2"/>
                      <a:pt x="17" y="1"/>
                    </a:cubicBezTo>
                    <a:cubicBezTo>
                      <a:pt x="16" y="1"/>
                      <a:pt x="15" y="1"/>
                      <a:pt x="14" y="1"/>
                    </a:cubicBezTo>
                    <a:cubicBezTo>
                      <a:pt x="12" y="1"/>
                      <a:pt x="11" y="1"/>
                      <a:pt x="10" y="1"/>
                    </a:cubicBezTo>
                    <a:cubicBezTo>
                      <a:pt x="8" y="1"/>
                      <a:pt x="8" y="1"/>
                      <a:pt x="6" y="1"/>
                    </a:cubicBezTo>
                    <a:cubicBezTo>
                      <a:pt x="5" y="1"/>
                      <a:pt x="4" y="0"/>
                      <a:pt x="2" y="1"/>
                    </a:cubicBezTo>
                    <a:cubicBezTo>
                      <a:pt x="1" y="1"/>
                      <a:pt x="0" y="1"/>
                      <a:pt x="0" y="3"/>
                    </a:cubicBezTo>
                    <a:cubicBezTo>
                      <a:pt x="0" y="4"/>
                      <a:pt x="1" y="4"/>
                      <a:pt x="3"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05" name="Freeform 838"/>
              <p:cNvSpPr>
                <a:spLocks/>
              </p:cNvSpPr>
              <p:nvPr/>
            </p:nvSpPr>
            <p:spPr bwMode="auto">
              <a:xfrm>
                <a:off x="2112" y="1177"/>
                <a:ext cx="20" cy="10"/>
              </a:xfrm>
              <a:custGeom>
                <a:avLst/>
                <a:gdLst>
                  <a:gd name="T0" fmla="*/ 112 w 10"/>
                  <a:gd name="T1" fmla="*/ 16 h 5"/>
                  <a:gd name="T2" fmla="*/ 80 w 10"/>
                  <a:gd name="T3" fmla="*/ 16 h 5"/>
                  <a:gd name="T4" fmla="*/ 32 w 10"/>
                  <a:gd name="T5" fmla="*/ 32 h 5"/>
                  <a:gd name="T6" fmla="*/ 0 w 10"/>
                  <a:gd name="T7" fmla="*/ 48 h 5"/>
                  <a:gd name="T8" fmla="*/ 32 w 10"/>
                  <a:gd name="T9" fmla="*/ 80 h 5"/>
                  <a:gd name="T10" fmla="*/ 64 w 10"/>
                  <a:gd name="T11" fmla="*/ 64 h 5"/>
                  <a:gd name="T12" fmla="*/ 128 w 10"/>
                  <a:gd name="T13" fmla="*/ 64 h 5"/>
                  <a:gd name="T14" fmla="*/ 144 w 10"/>
                  <a:gd name="T15" fmla="*/ 48 h 5"/>
                  <a:gd name="T16" fmla="*/ 160 w 10"/>
                  <a:gd name="T17" fmla="*/ 16 h 5"/>
                  <a:gd name="T18" fmla="*/ 112 w 10"/>
                  <a:gd name="T19" fmla="*/ 16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
                  <a:gd name="T32" fmla="*/ 10 w 1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
                    <a:moveTo>
                      <a:pt x="7" y="1"/>
                    </a:moveTo>
                    <a:cubicBezTo>
                      <a:pt x="6" y="1"/>
                      <a:pt x="6" y="1"/>
                      <a:pt x="5" y="1"/>
                    </a:cubicBezTo>
                    <a:cubicBezTo>
                      <a:pt x="4" y="1"/>
                      <a:pt x="3" y="2"/>
                      <a:pt x="2" y="2"/>
                    </a:cubicBezTo>
                    <a:cubicBezTo>
                      <a:pt x="1" y="2"/>
                      <a:pt x="0" y="2"/>
                      <a:pt x="0" y="3"/>
                    </a:cubicBezTo>
                    <a:cubicBezTo>
                      <a:pt x="0" y="4"/>
                      <a:pt x="1" y="4"/>
                      <a:pt x="2" y="5"/>
                    </a:cubicBezTo>
                    <a:cubicBezTo>
                      <a:pt x="4" y="4"/>
                      <a:pt x="4" y="4"/>
                      <a:pt x="4" y="4"/>
                    </a:cubicBezTo>
                    <a:cubicBezTo>
                      <a:pt x="6" y="4"/>
                      <a:pt x="6" y="4"/>
                      <a:pt x="8" y="4"/>
                    </a:cubicBezTo>
                    <a:cubicBezTo>
                      <a:pt x="8" y="4"/>
                      <a:pt x="9" y="4"/>
                      <a:pt x="9" y="3"/>
                    </a:cubicBezTo>
                    <a:cubicBezTo>
                      <a:pt x="10" y="3"/>
                      <a:pt x="10" y="2"/>
                      <a:pt x="10" y="1"/>
                    </a:cubicBezTo>
                    <a:cubicBezTo>
                      <a:pt x="10" y="0"/>
                      <a:pt x="8" y="1"/>
                      <a:pt x="7"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06" name="Freeform 839"/>
              <p:cNvSpPr>
                <a:spLocks/>
              </p:cNvSpPr>
              <p:nvPr/>
            </p:nvSpPr>
            <p:spPr bwMode="auto">
              <a:xfrm>
                <a:off x="1992" y="1345"/>
                <a:ext cx="86" cy="47"/>
              </a:xfrm>
              <a:custGeom>
                <a:avLst/>
                <a:gdLst>
                  <a:gd name="T0" fmla="*/ 672 w 43"/>
                  <a:gd name="T1" fmla="*/ 300 h 23"/>
                  <a:gd name="T2" fmla="*/ 672 w 43"/>
                  <a:gd name="T3" fmla="*/ 247 h 23"/>
                  <a:gd name="T4" fmla="*/ 624 w 43"/>
                  <a:gd name="T5" fmla="*/ 229 h 23"/>
                  <a:gd name="T6" fmla="*/ 592 w 43"/>
                  <a:gd name="T7" fmla="*/ 229 h 23"/>
                  <a:gd name="T8" fmla="*/ 560 w 43"/>
                  <a:gd name="T9" fmla="*/ 155 h 23"/>
                  <a:gd name="T10" fmla="*/ 528 w 43"/>
                  <a:gd name="T11" fmla="*/ 121 h 23"/>
                  <a:gd name="T12" fmla="*/ 464 w 43"/>
                  <a:gd name="T13" fmla="*/ 84 h 23"/>
                  <a:gd name="T14" fmla="*/ 416 w 43"/>
                  <a:gd name="T15" fmla="*/ 51 h 23"/>
                  <a:gd name="T16" fmla="*/ 416 w 43"/>
                  <a:gd name="T17" fmla="*/ 0 h 23"/>
                  <a:gd name="T18" fmla="*/ 400 w 43"/>
                  <a:gd name="T19" fmla="*/ 0 h 23"/>
                  <a:gd name="T20" fmla="*/ 336 w 43"/>
                  <a:gd name="T21" fmla="*/ 33 h 23"/>
                  <a:gd name="T22" fmla="*/ 272 w 43"/>
                  <a:gd name="T23" fmla="*/ 84 h 23"/>
                  <a:gd name="T24" fmla="*/ 240 w 43"/>
                  <a:gd name="T25" fmla="*/ 104 h 23"/>
                  <a:gd name="T26" fmla="*/ 208 w 43"/>
                  <a:gd name="T27" fmla="*/ 155 h 23"/>
                  <a:gd name="T28" fmla="*/ 176 w 43"/>
                  <a:gd name="T29" fmla="*/ 172 h 23"/>
                  <a:gd name="T30" fmla="*/ 128 w 43"/>
                  <a:gd name="T31" fmla="*/ 229 h 23"/>
                  <a:gd name="T32" fmla="*/ 96 w 43"/>
                  <a:gd name="T33" fmla="*/ 247 h 23"/>
                  <a:gd name="T34" fmla="*/ 64 w 43"/>
                  <a:gd name="T35" fmla="*/ 247 h 23"/>
                  <a:gd name="T36" fmla="*/ 32 w 43"/>
                  <a:gd name="T37" fmla="*/ 247 h 23"/>
                  <a:gd name="T38" fmla="*/ 16 w 43"/>
                  <a:gd name="T39" fmla="*/ 300 h 23"/>
                  <a:gd name="T40" fmla="*/ 16 w 43"/>
                  <a:gd name="T41" fmla="*/ 317 h 23"/>
                  <a:gd name="T42" fmla="*/ 48 w 43"/>
                  <a:gd name="T43" fmla="*/ 300 h 23"/>
                  <a:gd name="T44" fmla="*/ 96 w 43"/>
                  <a:gd name="T45" fmla="*/ 300 h 23"/>
                  <a:gd name="T46" fmla="*/ 144 w 43"/>
                  <a:gd name="T47" fmla="*/ 333 h 23"/>
                  <a:gd name="T48" fmla="*/ 144 w 43"/>
                  <a:gd name="T49" fmla="*/ 368 h 23"/>
                  <a:gd name="T50" fmla="*/ 208 w 43"/>
                  <a:gd name="T51" fmla="*/ 351 h 23"/>
                  <a:gd name="T52" fmla="*/ 240 w 43"/>
                  <a:gd name="T53" fmla="*/ 333 h 23"/>
                  <a:gd name="T54" fmla="*/ 288 w 43"/>
                  <a:gd name="T55" fmla="*/ 317 h 23"/>
                  <a:gd name="T56" fmla="*/ 320 w 43"/>
                  <a:gd name="T57" fmla="*/ 300 h 23"/>
                  <a:gd name="T58" fmla="*/ 352 w 43"/>
                  <a:gd name="T59" fmla="*/ 280 h 23"/>
                  <a:gd name="T60" fmla="*/ 384 w 43"/>
                  <a:gd name="T61" fmla="*/ 247 h 23"/>
                  <a:gd name="T62" fmla="*/ 416 w 43"/>
                  <a:gd name="T63" fmla="*/ 264 h 23"/>
                  <a:gd name="T64" fmla="*/ 464 w 43"/>
                  <a:gd name="T65" fmla="*/ 300 h 23"/>
                  <a:gd name="T66" fmla="*/ 512 w 43"/>
                  <a:gd name="T67" fmla="*/ 333 h 23"/>
                  <a:gd name="T68" fmla="*/ 560 w 43"/>
                  <a:gd name="T69" fmla="*/ 333 h 23"/>
                  <a:gd name="T70" fmla="*/ 624 w 43"/>
                  <a:gd name="T71" fmla="*/ 317 h 23"/>
                  <a:gd name="T72" fmla="*/ 640 w 43"/>
                  <a:gd name="T73" fmla="*/ 351 h 23"/>
                  <a:gd name="T74" fmla="*/ 672 w 43"/>
                  <a:gd name="T75" fmla="*/ 300 h 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3"/>
                  <a:gd name="T115" fmla="*/ 0 h 23"/>
                  <a:gd name="T116" fmla="*/ 43 w 43"/>
                  <a:gd name="T117" fmla="*/ 23 h 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3" h="23">
                    <a:moveTo>
                      <a:pt x="42" y="17"/>
                    </a:moveTo>
                    <a:cubicBezTo>
                      <a:pt x="42" y="15"/>
                      <a:pt x="43" y="14"/>
                      <a:pt x="42" y="14"/>
                    </a:cubicBezTo>
                    <a:cubicBezTo>
                      <a:pt x="41" y="13"/>
                      <a:pt x="40" y="13"/>
                      <a:pt x="39" y="13"/>
                    </a:cubicBezTo>
                    <a:cubicBezTo>
                      <a:pt x="38" y="13"/>
                      <a:pt x="37" y="14"/>
                      <a:pt x="37" y="13"/>
                    </a:cubicBezTo>
                    <a:cubicBezTo>
                      <a:pt x="35" y="12"/>
                      <a:pt x="36" y="11"/>
                      <a:pt x="35" y="9"/>
                    </a:cubicBezTo>
                    <a:cubicBezTo>
                      <a:pt x="35" y="8"/>
                      <a:pt x="34" y="7"/>
                      <a:pt x="33" y="7"/>
                    </a:cubicBezTo>
                    <a:cubicBezTo>
                      <a:pt x="32" y="6"/>
                      <a:pt x="31" y="6"/>
                      <a:pt x="29" y="5"/>
                    </a:cubicBezTo>
                    <a:cubicBezTo>
                      <a:pt x="28" y="4"/>
                      <a:pt x="27" y="4"/>
                      <a:pt x="26" y="3"/>
                    </a:cubicBezTo>
                    <a:cubicBezTo>
                      <a:pt x="26" y="2"/>
                      <a:pt x="27" y="1"/>
                      <a:pt x="26" y="0"/>
                    </a:cubicBezTo>
                    <a:cubicBezTo>
                      <a:pt x="26" y="0"/>
                      <a:pt x="25" y="0"/>
                      <a:pt x="25" y="0"/>
                    </a:cubicBezTo>
                    <a:cubicBezTo>
                      <a:pt x="23" y="1"/>
                      <a:pt x="23" y="1"/>
                      <a:pt x="21" y="2"/>
                    </a:cubicBezTo>
                    <a:cubicBezTo>
                      <a:pt x="20" y="3"/>
                      <a:pt x="19" y="4"/>
                      <a:pt x="17" y="5"/>
                    </a:cubicBezTo>
                    <a:cubicBezTo>
                      <a:pt x="16" y="5"/>
                      <a:pt x="16" y="5"/>
                      <a:pt x="15" y="6"/>
                    </a:cubicBezTo>
                    <a:cubicBezTo>
                      <a:pt x="14" y="7"/>
                      <a:pt x="14" y="8"/>
                      <a:pt x="13" y="9"/>
                    </a:cubicBezTo>
                    <a:cubicBezTo>
                      <a:pt x="12" y="9"/>
                      <a:pt x="11" y="9"/>
                      <a:pt x="11" y="10"/>
                    </a:cubicBezTo>
                    <a:cubicBezTo>
                      <a:pt x="9" y="10"/>
                      <a:pt x="10" y="12"/>
                      <a:pt x="8" y="13"/>
                    </a:cubicBezTo>
                    <a:cubicBezTo>
                      <a:pt x="8" y="14"/>
                      <a:pt x="7" y="14"/>
                      <a:pt x="6" y="14"/>
                    </a:cubicBezTo>
                    <a:cubicBezTo>
                      <a:pt x="5" y="14"/>
                      <a:pt x="4" y="13"/>
                      <a:pt x="4" y="14"/>
                    </a:cubicBezTo>
                    <a:cubicBezTo>
                      <a:pt x="3" y="14"/>
                      <a:pt x="2" y="14"/>
                      <a:pt x="2" y="14"/>
                    </a:cubicBezTo>
                    <a:cubicBezTo>
                      <a:pt x="1" y="15"/>
                      <a:pt x="1" y="16"/>
                      <a:pt x="1" y="17"/>
                    </a:cubicBezTo>
                    <a:cubicBezTo>
                      <a:pt x="1" y="17"/>
                      <a:pt x="0" y="18"/>
                      <a:pt x="1" y="18"/>
                    </a:cubicBezTo>
                    <a:cubicBezTo>
                      <a:pt x="2" y="19"/>
                      <a:pt x="2" y="18"/>
                      <a:pt x="3" y="17"/>
                    </a:cubicBezTo>
                    <a:cubicBezTo>
                      <a:pt x="4" y="17"/>
                      <a:pt x="5" y="17"/>
                      <a:pt x="6" y="17"/>
                    </a:cubicBezTo>
                    <a:cubicBezTo>
                      <a:pt x="7" y="18"/>
                      <a:pt x="8" y="18"/>
                      <a:pt x="9" y="19"/>
                    </a:cubicBezTo>
                    <a:cubicBezTo>
                      <a:pt x="9" y="20"/>
                      <a:pt x="8" y="21"/>
                      <a:pt x="9" y="21"/>
                    </a:cubicBezTo>
                    <a:cubicBezTo>
                      <a:pt x="10" y="23"/>
                      <a:pt x="11" y="21"/>
                      <a:pt x="13" y="20"/>
                    </a:cubicBezTo>
                    <a:cubicBezTo>
                      <a:pt x="14" y="20"/>
                      <a:pt x="14" y="19"/>
                      <a:pt x="15" y="19"/>
                    </a:cubicBezTo>
                    <a:cubicBezTo>
                      <a:pt x="16" y="18"/>
                      <a:pt x="17" y="18"/>
                      <a:pt x="18" y="18"/>
                    </a:cubicBezTo>
                    <a:cubicBezTo>
                      <a:pt x="19" y="17"/>
                      <a:pt x="19" y="17"/>
                      <a:pt x="20" y="17"/>
                    </a:cubicBezTo>
                    <a:cubicBezTo>
                      <a:pt x="21" y="16"/>
                      <a:pt x="21" y="16"/>
                      <a:pt x="22" y="16"/>
                    </a:cubicBezTo>
                    <a:cubicBezTo>
                      <a:pt x="23" y="15"/>
                      <a:pt x="23" y="14"/>
                      <a:pt x="24" y="14"/>
                    </a:cubicBezTo>
                    <a:cubicBezTo>
                      <a:pt x="25" y="14"/>
                      <a:pt x="25" y="14"/>
                      <a:pt x="26" y="15"/>
                    </a:cubicBezTo>
                    <a:cubicBezTo>
                      <a:pt x="27" y="16"/>
                      <a:pt x="27" y="17"/>
                      <a:pt x="29" y="17"/>
                    </a:cubicBezTo>
                    <a:cubicBezTo>
                      <a:pt x="30" y="18"/>
                      <a:pt x="31" y="18"/>
                      <a:pt x="32" y="19"/>
                    </a:cubicBezTo>
                    <a:cubicBezTo>
                      <a:pt x="33" y="19"/>
                      <a:pt x="34" y="19"/>
                      <a:pt x="35" y="19"/>
                    </a:cubicBezTo>
                    <a:cubicBezTo>
                      <a:pt x="36" y="19"/>
                      <a:pt x="37" y="18"/>
                      <a:pt x="39" y="18"/>
                    </a:cubicBezTo>
                    <a:cubicBezTo>
                      <a:pt x="39" y="19"/>
                      <a:pt x="39" y="20"/>
                      <a:pt x="40" y="20"/>
                    </a:cubicBezTo>
                    <a:cubicBezTo>
                      <a:pt x="41" y="21"/>
                      <a:pt x="42" y="18"/>
                      <a:pt x="42"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07" name="Freeform 840"/>
              <p:cNvSpPr>
                <a:spLocks/>
              </p:cNvSpPr>
              <p:nvPr/>
            </p:nvSpPr>
            <p:spPr bwMode="auto">
              <a:xfrm>
                <a:off x="2016" y="1390"/>
                <a:ext cx="32" cy="16"/>
              </a:xfrm>
              <a:custGeom>
                <a:avLst/>
                <a:gdLst>
                  <a:gd name="T0" fmla="*/ 176 w 16"/>
                  <a:gd name="T1" fmla="*/ 80 h 8"/>
                  <a:gd name="T2" fmla="*/ 240 w 16"/>
                  <a:gd name="T3" fmla="*/ 48 h 8"/>
                  <a:gd name="T4" fmla="*/ 240 w 16"/>
                  <a:gd name="T5" fmla="*/ 16 h 8"/>
                  <a:gd name="T6" fmla="*/ 208 w 16"/>
                  <a:gd name="T7" fmla="*/ 0 h 8"/>
                  <a:gd name="T8" fmla="*/ 144 w 16"/>
                  <a:gd name="T9" fmla="*/ 0 h 8"/>
                  <a:gd name="T10" fmla="*/ 96 w 16"/>
                  <a:gd name="T11" fmla="*/ 16 h 8"/>
                  <a:gd name="T12" fmla="*/ 48 w 16"/>
                  <a:gd name="T13" fmla="*/ 48 h 8"/>
                  <a:gd name="T14" fmla="*/ 16 w 16"/>
                  <a:gd name="T15" fmla="*/ 64 h 8"/>
                  <a:gd name="T16" fmla="*/ 16 w 16"/>
                  <a:gd name="T17" fmla="*/ 112 h 8"/>
                  <a:gd name="T18" fmla="*/ 64 w 16"/>
                  <a:gd name="T19" fmla="*/ 112 h 8"/>
                  <a:gd name="T20" fmla="*/ 128 w 16"/>
                  <a:gd name="T21" fmla="*/ 112 h 8"/>
                  <a:gd name="T22" fmla="*/ 176 w 16"/>
                  <a:gd name="T23" fmla="*/ 8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11" y="5"/>
                    </a:moveTo>
                    <a:cubicBezTo>
                      <a:pt x="13" y="4"/>
                      <a:pt x="14" y="4"/>
                      <a:pt x="15" y="3"/>
                    </a:cubicBezTo>
                    <a:cubicBezTo>
                      <a:pt x="15" y="2"/>
                      <a:pt x="16" y="2"/>
                      <a:pt x="15" y="1"/>
                    </a:cubicBezTo>
                    <a:cubicBezTo>
                      <a:pt x="15" y="0"/>
                      <a:pt x="14" y="0"/>
                      <a:pt x="13" y="0"/>
                    </a:cubicBezTo>
                    <a:cubicBezTo>
                      <a:pt x="11" y="0"/>
                      <a:pt x="10" y="0"/>
                      <a:pt x="9" y="0"/>
                    </a:cubicBezTo>
                    <a:cubicBezTo>
                      <a:pt x="8" y="1"/>
                      <a:pt x="7" y="0"/>
                      <a:pt x="6" y="1"/>
                    </a:cubicBezTo>
                    <a:cubicBezTo>
                      <a:pt x="5" y="1"/>
                      <a:pt x="5" y="2"/>
                      <a:pt x="3" y="3"/>
                    </a:cubicBezTo>
                    <a:cubicBezTo>
                      <a:pt x="2" y="4"/>
                      <a:pt x="1" y="3"/>
                      <a:pt x="1" y="4"/>
                    </a:cubicBezTo>
                    <a:cubicBezTo>
                      <a:pt x="0" y="5"/>
                      <a:pt x="0" y="6"/>
                      <a:pt x="1" y="7"/>
                    </a:cubicBezTo>
                    <a:cubicBezTo>
                      <a:pt x="2" y="8"/>
                      <a:pt x="3" y="7"/>
                      <a:pt x="4" y="7"/>
                    </a:cubicBezTo>
                    <a:cubicBezTo>
                      <a:pt x="6" y="7"/>
                      <a:pt x="6" y="7"/>
                      <a:pt x="8" y="7"/>
                    </a:cubicBezTo>
                    <a:cubicBezTo>
                      <a:pt x="9" y="6"/>
                      <a:pt x="10" y="6"/>
                      <a:pt x="11"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08" name="Freeform 841"/>
              <p:cNvSpPr>
                <a:spLocks/>
              </p:cNvSpPr>
              <p:nvPr/>
            </p:nvSpPr>
            <p:spPr bwMode="auto">
              <a:xfrm>
                <a:off x="2094" y="1380"/>
                <a:ext cx="10" cy="8"/>
              </a:xfrm>
              <a:custGeom>
                <a:avLst/>
                <a:gdLst>
                  <a:gd name="T0" fmla="*/ 48 w 5"/>
                  <a:gd name="T1" fmla="*/ 16 h 4"/>
                  <a:gd name="T2" fmla="*/ 16 w 5"/>
                  <a:gd name="T3" fmla="*/ 0 h 4"/>
                  <a:gd name="T4" fmla="*/ 0 w 5"/>
                  <a:gd name="T5" fmla="*/ 32 h 4"/>
                  <a:gd name="T6" fmla="*/ 16 w 5"/>
                  <a:gd name="T7" fmla="*/ 64 h 4"/>
                  <a:gd name="T8" fmla="*/ 32 w 5"/>
                  <a:gd name="T9" fmla="*/ 64 h 4"/>
                  <a:gd name="T10" fmla="*/ 80 w 5"/>
                  <a:gd name="T11" fmla="*/ 48 h 4"/>
                  <a:gd name="T12" fmla="*/ 48 w 5"/>
                  <a:gd name="T13" fmla="*/ 16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3" y="1"/>
                    </a:moveTo>
                    <a:cubicBezTo>
                      <a:pt x="2" y="0"/>
                      <a:pt x="1" y="0"/>
                      <a:pt x="1" y="0"/>
                    </a:cubicBezTo>
                    <a:cubicBezTo>
                      <a:pt x="0" y="1"/>
                      <a:pt x="0" y="1"/>
                      <a:pt x="0" y="2"/>
                    </a:cubicBezTo>
                    <a:cubicBezTo>
                      <a:pt x="0" y="3"/>
                      <a:pt x="0" y="3"/>
                      <a:pt x="1" y="4"/>
                    </a:cubicBezTo>
                    <a:cubicBezTo>
                      <a:pt x="1" y="4"/>
                      <a:pt x="2" y="4"/>
                      <a:pt x="2" y="4"/>
                    </a:cubicBezTo>
                    <a:cubicBezTo>
                      <a:pt x="3" y="4"/>
                      <a:pt x="4" y="4"/>
                      <a:pt x="5" y="3"/>
                    </a:cubicBezTo>
                    <a:cubicBezTo>
                      <a:pt x="5" y="2"/>
                      <a:pt x="4" y="1"/>
                      <a:pt x="3"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09" name="Freeform 842"/>
              <p:cNvSpPr>
                <a:spLocks/>
              </p:cNvSpPr>
              <p:nvPr/>
            </p:nvSpPr>
            <p:spPr bwMode="auto">
              <a:xfrm>
                <a:off x="2108" y="1378"/>
                <a:ext cx="10" cy="8"/>
              </a:xfrm>
              <a:custGeom>
                <a:avLst/>
                <a:gdLst>
                  <a:gd name="T0" fmla="*/ 32 w 5"/>
                  <a:gd name="T1" fmla="*/ 48 h 4"/>
                  <a:gd name="T2" fmla="*/ 64 w 5"/>
                  <a:gd name="T3" fmla="*/ 64 h 4"/>
                  <a:gd name="T4" fmla="*/ 80 w 5"/>
                  <a:gd name="T5" fmla="*/ 32 h 4"/>
                  <a:gd name="T6" fmla="*/ 48 w 5"/>
                  <a:gd name="T7" fmla="*/ 16 h 4"/>
                  <a:gd name="T8" fmla="*/ 16 w 5"/>
                  <a:gd name="T9" fmla="*/ 0 h 4"/>
                  <a:gd name="T10" fmla="*/ 16 w 5"/>
                  <a:gd name="T11" fmla="*/ 32 h 4"/>
                  <a:gd name="T12" fmla="*/ 32 w 5"/>
                  <a:gd name="T13" fmla="*/ 48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2" y="3"/>
                    </a:moveTo>
                    <a:cubicBezTo>
                      <a:pt x="3" y="4"/>
                      <a:pt x="3" y="4"/>
                      <a:pt x="4" y="4"/>
                    </a:cubicBezTo>
                    <a:cubicBezTo>
                      <a:pt x="5" y="3"/>
                      <a:pt x="5" y="3"/>
                      <a:pt x="5" y="2"/>
                    </a:cubicBezTo>
                    <a:cubicBezTo>
                      <a:pt x="4" y="1"/>
                      <a:pt x="4" y="1"/>
                      <a:pt x="3" y="1"/>
                    </a:cubicBezTo>
                    <a:cubicBezTo>
                      <a:pt x="2" y="0"/>
                      <a:pt x="2" y="0"/>
                      <a:pt x="1" y="0"/>
                    </a:cubicBezTo>
                    <a:cubicBezTo>
                      <a:pt x="0" y="0"/>
                      <a:pt x="1" y="1"/>
                      <a:pt x="1" y="2"/>
                    </a:cubicBezTo>
                    <a:cubicBezTo>
                      <a:pt x="2" y="3"/>
                      <a:pt x="2" y="3"/>
                      <a:pt x="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10" name="Freeform 843"/>
              <p:cNvSpPr>
                <a:spLocks/>
              </p:cNvSpPr>
              <p:nvPr/>
            </p:nvSpPr>
            <p:spPr bwMode="auto">
              <a:xfrm>
                <a:off x="2136" y="1289"/>
                <a:ext cx="18" cy="14"/>
              </a:xfrm>
              <a:custGeom>
                <a:avLst/>
                <a:gdLst>
                  <a:gd name="T0" fmla="*/ 80 w 9"/>
                  <a:gd name="T1" fmla="*/ 48 h 7"/>
                  <a:gd name="T2" fmla="*/ 32 w 9"/>
                  <a:gd name="T3" fmla="*/ 64 h 7"/>
                  <a:gd name="T4" fmla="*/ 0 w 9"/>
                  <a:gd name="T5" fmla="*/ 96 h 7"/>
                  <a:gd name="T6" fmla="*/ 48 w 9"/>
                  <a:gd name="T7" fmla="*/ 112 h 7"/>
                  <a:gd name="T8" fmla="*/ 112 w 9"/>
                  <a:gd name="T9" fmla="*/ 80 h 7"/>
                  <a:gd name="T10" fmla="*/ 128 w 9"/>
                  <a:gd name="T11" fmla="*/ 64 h 7"/>
                  <a:gd name="T12" fmla="*/ 144 w 9"/>
                  <a:gd name="T13" fmla="*/ 32 h 7"/>
                  <a:gd name="T14" fmla="*/ 80 w 9"/>
                  <a:gd name="T15" fmla="*/ 48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5" y="3"/>
                    </a:moveTo>
                    <a:cubicBezTo>
                      <a:pt x="4" y="3"/>
                      <a:pt x="3" y="3"/>
                      <a:pt x="2" y="4"/>
                    </a:cubicBezTo>
                    <a:cubicBezTo>
                      <a:pt x="1" y="4"/>
                      <a:pt x="0" y="5"/>
                      <a:pt x="0" y="6"/>
                    </a:cubicBezTo>
                    <a:cubicBezTo>
                      <a:pt x="0" y="7"/>
                      <a:pt x="2" y="6"/>
                      <a:pt x="3" y="7"/>
                    </a:cubicBezTo>
                    <a:cubicBezTo>
                      <a:pt x="4" y="7"/>
                      <a:pt x="6" y="6"/>
                      <a:pt x="7" y="5"/>
                    </a:cubicBezTo>
                    <a:cubicBezTo>
                      <a:pt x="8" y="5"/>
                      <a:pt x="8" y="4"/>
                      <a:pt x="8" y="4"/>
                    </a:cubicBezTo>
                    <a:cubicBezTo>
                      <a:pt x="9" y="3"/>
                      <a:pt x="9" y="2"/>
                      <a:pt x="9" y="2"/>
                    </a:cubicBezTo>
                    <a:cubicBezTo>
                      <a:pt x="9" y="0"/>
                      <a:pt x="7" y="3"/>
                      <a:pt x="5"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11" name="Freeform 844"/>
              <p:cNvSpPr>
                <a:spLocks/>
              </p:cNvSpPr>
              <p:nvPr/>
            </p:nvSpPr>
            <p:spPr bwMode="auto">
              <a:xfrm>
                <a:off x="2102" y="1133"/>
                <a:ext cx="104" cy="44"/>
              </a:xfrm>
              <a:custGeom>
                <a:avLst/>
                <a:gdLst>
                  <a:gd name="T0" fmla="*/ 80 w 52"/>
                  <a:gd name="T1" fmla="*/ 208 h 22"/>
                  <a:gd name="T2" fmla="*/ 128 w 52"/>
                  <a:gd name="T3" fmla="*/ 224 h 22"/>
                  <a:gd name="T4" fmla="*/ 208 w 52"/>
                  <a:gd name="T5" fmla="*/ 224 h 22"/>
                  <a:gd name="T6" fmla="*/ 256 w 52"/>
                  <a:gd name="T7" fmla="*/ 208 h 22"/>
                  <a:gd name="T8" fmla="*/ 320 w 52"/>
                  <a:gd name="T9" fmla="*/ 208 h 22"/>
                  <a:gd name="T10" fmla="*/ 304 w 52"/>
                  <a:gd name="T11" fmla="*/ 224 h 22"/>
                  <a:gd name="T12" fmla="*/ 224 w 52"/>
                  <a:gd name="T13" fmla="*/ 240 h 22"/>
                  <a:gd name="T14" fmla="*/ 176 w 52"/>
                  <a:gd name="T15" fmla="*/ 256 h 22"/>
                  <a:gd name="T16" fmla="*/ 112 w 52"/>
                  <a:gd name="T17" fmla="*/ 240 h 22"/>
                  <a:gd name="T18" fmla="*/ 80 w 52"/>
                  <a:gd name="T19" fmla="*/ 240 h 22"/>
                  <a:gd name="T20" fmla="*/ 96 w 52"/>
                  <a:gd name="T21" fmla="*/ 288 h 22"/>
                  <a:gd name="T22" fmla="*/ 144 w 52"/>
                  <a:gd name="T23" fmla="*/ 320 h 22"/>
                  <a:gd name="T24" fmla="*/ 176 w 52"/>
                  <a:gd name="T25" fmla="*/ 336 h 22"/>
                  <a:gd name="T26" fmla="*/ 240 w 52"/>
                  <a:gd name="T27" fmla="*/ 336 h 22"/>
                  <a:gd name="T28" fmla="*/ 336 w 52"/>
                  <a:gd name="T29" fmla="*/ 336 h 22"/>
                  <a:gd name="T30" fmla="*/ 368 w 52"/>
                  <a:gd name="T31" fmla="*/ 304 h 22"/>
                  <a:gd name="T32" fmla="*/ 384 w 52"/>
                  <a:gd name="T33" fmla="*/ 288 h 22"/>
                  <a:gd name="T34" fmla="*/ 432 w 52"/>
                  <a:gd name="T35" fmla="*/ 288 h 22"/>
                  <a:gd name="T36" fmla="*/ 528 w 52"/>
                  <a:gd name="T37" fmla="*/ 256 h 22"/>
                  <a:gd name="T38" fmla="*/ 608 w 52"/>
                  <a:gd name="T39" fmla="*/ 240 h 22"/>
                  <a:gd name="T40" fmla="*/ 656 w 52"/>
                  <a:gd name="T41" fmla="*/ 240 h 22"/>
                  <a:gd name="T42" fmla="*/ 720 w 52"/>
                  <a:gd name="T43" fmla="*/ 240 h 22"/>
                  <a:gd name="T44" fmla="*/ 784 w 52"/>
                  <a:gd name="T45" fmla="*/ 224 h 22"/>
                  <a:gd name="T46" fmla="*/ 816 w 52"/>
                  <a:gd name="T47" fmla="*/ 208 h 22"/>
                  <a:gd name="T48" fmla="*/ 816 w 52"/>
                  <a:gd name="T49" fmla="*/ 144 h 22"/>
                  <a:gd name="T50" fmla="*/ 784 w 52"/>
                  <a:gd name="T51" fmla="*/ 160 h 22"/>
                  <a:gd name="T52" fmla="*/ 752 w 52"/>
                  <a:gd name="T53" fmla="*/ 176 h 22"/>
                  <a:gd name="T54" fmla="*/ 704 w 52"/>
                  <a:gd name="T55" fmla="*/ 176 h 22"/>
                  <a:gd name="T56" fmla="*/ 736 w 52"/>
                  <a:gd name="T57" fmla="*/ 144 h 22"/>
                  <a:gd name="T58" fmla="*/ 736 w 52"/>
                  <a:gd name="T59" fmla="*/ 112 h 22"/>
                  <a:gd name="T60" fmla="*/ 720 w 52"/>
                  <a:gd name="T61" fmla="*/ 96 h 22"/>
                  <a:gd name="T62" fmla="*/ 672 w 52"/>
                  <a:gd name="T63" fmla="*/ 112 h 22"/>
                  <a:gd name="T64" fmla="*/ 640 w 52"/>
                  <a:gd name="T65" fmla="*/ 144 h 22"/>
                  <a:gd name="T66" fmla="*/ 624 w 52"/>
                  <a:gd name="T67" fmla="*/ 96 h 22"/>
                  <a:gd name="T68" fmla="*/ 576 w 52"/>
                  <a:gd name="T69" fmla="*/ 96 h 22"/>
                  <a:gd name="T70" fmla="*/ 544 w 52"/>
                  <a:gd name="T71" fmla="*/ 96 h 22"/>
                  <a:gd name="T72" fmla="*/ 512 w 52"/>
                  <a:gd name="T73" fmla="*/ 32 h 22"/>
                  <a:gd name="T74" fmla="*/ 464 w 52"/>
                  <a:gd name="T75" fmla="*/ 16 h 22"/>
                  <a:gd name="T76" fmla="*/ 400 w 52"/>
                  <a:gd name="T77" fmla="*/ 16 h 22"/>
                  <a:gd name="T78" fmla="*/ 336 w 52"/>
                  <a:gd name="T79" fmla="*/ 32 h 22"/>
                  <a:gd name="T80" fmla="*/ 272 w 52"/>
                  <a:gd name="T81" fmla="*/ 48 h 22"/>
                  <a:gd name="T82" fmla="*/ 224 w 52"/>
                  <a:gd name="T83" fmla="*/ 64 h 22"/>
                  <a:gd name="T84" fmla="*/ 160 w 52"/>
                  <a:gd name="T85" fmla="*/ 96 h 22"/>
                  <a:gd name="T86" fmla="*/ 80 w 52"/>
                  <a:gd name="T87" fmla="*/ 112 h 22"/>
                  <a:gd name="T88" fmla="*/ 32 w 52"/>
                  <a:gd name="T89" fmla="*/ 128 h 22"/>
                  <a:gd name="T90" fmla="*/ 16 w 52"/>
                  <a:gd name="T91" fmla="*/ 144 h 22"/>
                  <a:gd name="T92" fmla="*/ 16 w 52"/>
                  <a:gd name="T93" fmla="*/ 192 h 22"/>
                  <a:gd name="T94" fmla="*/ 80 w 52"/>
                  <a:gd name="T95" fmla="*/ 208 h 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
                  <a:gd name="T145" fmla="*/ 0 h 22"/>
                  <a:gd name="T146" fmla="*/ 52 w 52"/>
                  <a:gd name="T147" fmla="*/ 22 h 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 h="22">
                    <a:moveTo>
                      <a:pt x="5" y="13"/>
                    </a:moveTo>
                    <a:cubicBezTo>
                      <a:pt x="6" y="13"/>
                      <a:pt x="7" y="13"/>
                      <a:pt x="8" y="14"/>
                    </a:cubicBezTo>
                    <a:cubicBezTo>
                      <a:pt x="10" y="14"/>
                      <a:pt x="11" y="14"/>
                      <a:pt x="13" y="14"/>
                    </a:cubicBezTo>
                    <a:cubicBezTo>
                      <a:pt x="14" y="13"/>
                      <a:pt x="15" y="13"/>
                      <a:pt x="16" y="13"/>
                    </a:cubicBezTo>
                    <a:cubicBezTo>
                      <a:pt x="18" y="12"/>
                      <a:pt x="21" y="11"/>
                      <a:pt x="20" y="13"/>
                    </a:cubicBezTo>
                    <a:cubicBezTo>
                      <a:pt x="20" y="13"/>
                      <a:pt x="20" y="14"/>
                      <a:pt x="19" y="14"/>
                    </a:cubicBezTo>
                    <a:cubicBezTo>
                      <a:pt x="17" y="15"/>
                      <a:pt x="16" y="15"/>
                      <a:pt x="14" y="15"/>
                    </a:cubicBezTo>
                    <a:cubicBezTo>
                      <a:pt x="13" y="15"/>
                      <a:pt x="12" y="16"/>
                      <a:pt x="11" y="16"/>
                    </a:cubicBezTo>
                    <a:cubicBezTo>
                      <a:pt x="9" y="16"/>
                      <a:pt x="9" y="15"/>
                      <a:pt x="7" y="15"/>
                    </a:cubicBezTo>
                    <a:cubicBezTo>
                      <a:pt x="6" y="15"/>
                      <a:pt x="6" y="14"/>
                      <a:pt x="5" y="15"/>
                    </a:cubicBezTo>
                    <a:cubicBezTo>
                      <a:pt x="4" y="16"/>
                      <a:pt x="5" y="17"/>
                      <a:pt x="6" y="18"/>
                    </a:cubicBezTo>
                    <a:cubicBezTo>
                      <a:pt x="6" y="19"/>
                      <a:pt x="7" y="20"/>
                      <a:pt x="9" y="20"/>
                    </a:cubicBezTo>
                    <a:cubicBezTo>
                      <a:pt x="10" y="21"/>
                      <a:pt x="10" y="20"/>
                      <a:pt x="11" y="21"/>
                    </a:cubicBezTo>
                    <a:cubicBezTo>
                      <a:pt x="13" y="21"/>
                      <a:pt x="13" y="21"/>
                      <a:pt x="15" y="21"/>
                    </a:cubicBezTo>
                    <a:cubicBezTo>
                      <a:pt x="17" y="21"/>
                      <a:pt x="19" y="22"/>
                      <a:pt x="21" y="21"/>
                    </a:cubicBezTo>
                    <a:cubicBezTo>
                      <a:pt x="22" y="20"/>
                      <a:pt x="22" y="20"/>
                      <a:pt x="23" y="19"/>
                    </a:cubicBezTo>
                    <a:cubicBezTo>
                      <a:pt x="23" y="19"/>
                      <a:pt x="24" y="18"/>
                      <a:pt x="24" y="18"/>
                    </a:cubicBezTo>
                    <a:cubicBezTo>
                      <a:pt x="25" y="18"/>
                      <a:pt x="26" y="18"/>
                      <a:pt x="27" y="18"/>
                    </a:cubicBezTo>
                    <a:cubicBezTo>
                      <a:pt x="29" y="18"/>
                      <a:pt x="31" y="17"/>
                      <a:pt x="33" y="16"/>
                    </a:cubicBezTo>
                    <a:cubicBezTo>
                      <a:pt x="35" y="16"/>
                      <a:pt x="36" y="15"/>
                      <a:pt x="38" y="15"/>
                    </a:cubicBezTo>
                    <a:cubicBezTo>
                      <a:pt x="39" y="15"/>
                      <a:pt x="40" y="15"/>
                      <a:pt x="41" y="15"/>
                    </a:cubicBezTo>
                    <a:cubicBezTo>
                      <a:pt x="43" y="15"/>
                      <a:pt x="44" y="15"/>
                      <a:pt x="45" y="15"/>
                    </a:cubicBezTo>
                    <a:cubicBezTo>
                      <a:pt x="47" y="15"/>
                      <a:pt x="47" y="14"/>
                      <a:pt x="49" y="14"/>
                    </a:cubicBezTo>
                    <a:cubicBezTo>
                      <a:pt x="50" y="14"/>
                      <a:pt x="50" y="14"/>
                      <a:pt x="51" y="13"/>
                    </a:cubicBezTo>
                    <a:cubicBezTo>
                      <a:pt x="52" y="12"/>
                      <a:pt x="52" y="8"/>
                      <a:pt x="51" y="9"/>
                    </a:cubicBezTo>
                    <a:cubicBezTo>
                      <a:pt x="50" y="9"/>
                      <a:pt x="50" y="10"/>
                      <a:pt x="49" y="10"/>
                    </a:cubicBezTo>
                    <a:cubicBezTo>
                      <a:pt x="48" y="11"/>
                      <a:pt x="48" y="10"/>
                      <a:pt x="47" y="11"/>
                    </a:cubicBezTo>
                    <a:cubicBezTo>
                      <a:pt x="46" y="11"/>
                      <a:pt x="44" y="12"/>
                      <a:pt x="44" y="11"/>
                    </a:cubicBezTo>
                    <a:cubicBezTo>
                      <a:pt x="43" y="10"/>
                      <a:pt x="45" y="10"/>
                      <a:pt x="46" y="9"/>
                    </a:cubicBezTo>
                    <a:cubicBezTo>
                      <a:pt x="46" y="8"/>
                      <a:pt x="46" y="8"/>
                      <a:pt x="46" y="7"/>
                    </a:cubicBezTo>
                    <a:cubicBezTo>
                      <a:pt x="46" y="6"/>
                      <a:pt x="45" y="6"/>
                      <a:pt x="45" y="6"/>
                    </a:cubicBezTo>
                    <a:cubicBezTo>
                      <a:pt x="44" y="5"/>
                      <a:pt x="43" y="6"/>
                      <a:pt x="42" y="7"/>
                    </a:cubicBezTo>
                    <a:cubicBezTo>
                      <a:pt x="41" y="8"/>
                      <a:pt x="41" y="9"/>
                      <a:pt x="40" y="9"/>
                    </a:cubicBezTo>
                    <a:cubicBezTo>
                      <a:pt x="39" y="9"/>
                      <a:pt x="40" y="6"/>
                      <a:pt x="39" y="6"/>
                    </a:cubicBezTo>
                    <a:cubicBezTo>
                      <a:pt x="38" y="5"/>
                      <a:pt x="37" y="6"/>
                      <a:pt x="36" y="6"/>
                    </a:cubicBezTo>
                    <a:cubicBezTo>
                      <a:pt x="35" y="6"/>
                      <a:pt x="35" y="6"/>
                      <a:pt x="34" y="6"/>
                    </a:cubicBezTo>
                    <a:cubicBezTo>
                      <a:pt x="32" y="5"/>
                      <a:pt x="32" y="4"/>
                      <a:pt x="32" y="2"/>
                    </a:cubicBezTo>
                    <a:cubicBezTo>
                      <a:pt x="31" y="2"/>
                      <a:pt x="30" y="1"/>
                      <a:pt x="29" y="1"/>
                    </a:cubicBezTo>
                    <a:cubicBezTo>
                      <a:pt x="27" y="0"/>
                      <a:pt x="26" y="0"/>
                      <a:pt x="25" y="1"/>
                    </a:cubicBezTo>
                    <a:cubicBezTo>
                      <a:pt x="23" y="1"/>
                      <a:pt x="22" y="2"/>
                      <a:pt x="21" y="2"/>
                    </a:cubicBezTo>
                    <a:cubicBezTo>
                      <a:pt x="19" y="3"/>
                      <a:pt x="19" y="3"/>
                      <a:pt x="17" y="3"/>
                    </a:cubicBezTo>
                    <a:cubicBezTo>
                      <a:pt x="16" y="4"/>
                      <a:pt x="15" y="4"/>
                      <a:pt x="14" y="4"/>
                    </a:cubicBezTo>
                    <a:cubicBezTo>
                      <a:pt x="12" y="5"/>
                      <a:pt x="11" y="6"/>
                      <a:pt x="10" y="6"/>
                    </a:cubicBezTo>
                    <a:cubicBezTo>
                      <a:pt x="8" y="7"/>
                      <a:pt x="7" y="6"/>
                      <a:pt x="5" y="7"/>
                    </a:cubicBezTo>
                    <a:cubicBezTo>
                      <a:pt x="4" y="7"/>
                      <a:pt x="3" y="7"/>
                      <a:pt x="2" y="8"/>
                    </a:cubicBezTo>
                    <a:cubicBezTo>
                      <a:pt x="1" y="8"/>
                      <a:pt x="1" y="9"/>
                      <a:pt x="1" y="9"/>
                    </a:cubicBezTo>
                    <a:cubicBezTo>
                      <a:pt x="0" y="10"/>
                      <a:pt x="0" y="11"/>
                      <a:pt x="1" y="12"/>
                    </a:cubicBezTo>
                    <a:cubicBezTo>
                      <a:pt x="2" y="13"/>
                      <a:pt x="3" y="13"/>
                      <a:pt x="5"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12" name="Freeform 845"/>
              <p:cNvSpPr>
                <a:spLocks/>
              </p:cNvSpPr>
              <p:nvPr/>
            </p:nvSpPr>
            <p:spPr bwMode="auto">
              <a:xfrm>
                <a:off x="2122" y="1115"/>
                <a:ext cx="331" cy="92"/>
              </a:xfrm>
              <a:custGeom>
                <a:avLst/>
                <a:gdLst>
                  <a:gd name="T0" fmla="*/ 2576 w 165"/>
                  <a:gd name="T1" fmla="*/ 64 h 46"/>
                  <a:gd name="T2" fmla="*/ 2431 w 165"/>
                  <a:gd name="T3" fmla="*/ 48 h 46"/>
                  <a:gd name="T4" fmla="*/ 2317 w 165"/>
                  <a:gd name="T5" fmla="*/ 16 h 46"/>
                  <a:gd name="T6" fmla="*/ 2108 w 165"/>
                  <a:gd name="T7" fmla="*/ 16 h 46"/>
                  <a:gd name="T8" fmla="*/ 2012 w 165"/>
                  <a:gd name="T9" fmla="*/ 32 h 46"/>
                  <a:gd name="T10" fmla="*/ 1880 w 165"/>
                  <a:gd name="T11" fmla="*/ 32 h 46"/>
                  <a:gd name="T12" fmla="*/ 1783 w 165"/>
                  <a:gd name="T13" fmla="*/ 0 h 46"/>
                  <a:gd name="T14" fmla="*/ 1637 w 165"/>
                  <a:gd name="T15" fmla="*/ 32 h 46"/>
                  <a:gd name="T16" fmla="*/ 1525 w 165"/>
                  <a:gd name="T17" fmla="*/ 32 h 46"/>
                  <a:gd name="T18" fmla="*/ 1428 w 165"/>
                  <a:gd name="T19" fmla="*/ 16 h 46"/>
                  <a:gd name="T20" fmla="*/ 1260 w 165"/>
                  <a:gd name="T21" fmla="*/ 32 h 46"/>
                  <a:gd name="T22" fmla="*/ 1164 w 165"/>
                  <a:gd name="T23" fmla="*/ 80 h 46"/>
                  <a:gd name="T24" fmla="*/ 1051 w 165"/>
                  <a:gd name="T25" fmla="*/ 64 h 46"/>
                  <a:gd name="T26" fmla="*/ 937 w 165"/>
                  <a:gd name="T27" fmla="*/ 80 h 46"/>
                  <a:gd name="T28" fmla="*/ 808 w 165"/>
                  <a:gd name="T29" fmla="*/ 128 h 46"/>
                  <a:gd name="T30" fmla="*/ 580 w 165"/>
                  <a:gd name="T31" fmla="*/ 128 h 46"/>
                  <a:gd name="T32" fmla="*/ 435 w 165"/>
                  <a:gd name="T33" fmla="*/ 128 h 46"/>
                  <a:gd name="T34" fmla="*/ 483 w 165"/>
                  <a:gd name="T35" fmla="*/ 192 h 46"/>
                  <a:gd name="T36" fmla="*/ 564 w 165"/>
                  <a:gd name="T37" fmla="*/ 224 h 46"/>
                  <a:gd name="T38" fmla="*/ 696 w 165"/>
                  <a:gd name="T39" fmla="*/ 224 h 46"/>
                  <a:gd name="T40" fmla="*/ 857 w 165"/>
                  <a:gd name="T41" fmla="*/ 224 h 46"/>
                  <a:gd name="T42" fmla="*/ 985 w 165"/>
                  <a:gd name="T43" fmla="*/ 240 h 46"/>
                  <a:gd name="T44" fmla="*/ 808 w 165"/>
                  <a:gd name="T45" fmla="*/ 288 h 46"/>
                  <a:gd name="T46" fmla="*/ 660 w 165"/>
                  <a:gd name="T47" fmla="*/ 256 h 46"/>
                  <a:gd name="T48" fmla="*/ 728 w 165"/>
                  <a:gd name="T49" fmla="*/ 352 h 46"/>
                  <a:gd name="T50" fmla="*/ 776 w 165"/>
                  <a:gd name="T51" fmla="*/ 384 h 46"/>
                  <a:gd name="T52" fmla="*/ 744 w 165"/>
                  <a:gd name="T53" fmla="*/ 416 h 46"/>
                  <a:gd name="T54" fmla="*/ 580 w 165"/>
                  <a:gd name="T55" fmla="*/ 416 h 46"/>
                  <a:gd name="T56" fmla="*/ 467 w 165"/>
                  <a:gd name="T57" fmla="*/ 416 h 46"/>
                  <a:gd name="T58" fmla="*/ 371 w 165"/>
                  <a:gd name="T59" fmla="*/ 480 h 46"/>
                  <a:gd name="T60" fmla="*/ 289 w 165"/>
                  <a:gd name="T61" fmla="*/ 480 h 46"/>
                  <a:gd name="T62" fmla="*/ 257 w 165"/>
                  <a:gd name="T63" fmla="*/ 528 h 46"/>
                  <a:gd name="T64" fmla="*/ 209 w 165"/>
                  <a:gd name="T65" fmla="*/ 544 h 46"/>
                  <a:gd name="T66" fmla="*/ 96 w 165"/>
                  <a:gd name="T67" fmla="*/ 576 h 46"/>
                  <a:gd name="T68" fmla="*/ 0 w 165"/>
                  <a:gd name="T69" fmla="*/ 624 h 46"/>
                  <a:gd name="T70" fmla="*/ 96 w 165"/>
                  <a:gd name="T71" fmla="*/ 656 h 46"/>
                  <a:gd name="T72" fmla="*/ 241 w 165"/>
                  <a:gd name="T73" fmla="*/ 640 h 46"/>
                  <a:gd name="T74" fmla="*/ 355 w 165"/>
                  <a:gd name="T75" fmla="*/ 640 h 46"/>
                  <a:gd name="T76" fmla="*/ 467 w 165"/>
                  <a:gd name="T77" fmla="*/ 640 h 46"/>
                  <a:gd name="T78" fmla="*/ 612 w 165"/>
                  <a:gd name="T79" fmla="*/ 624 h 46"/>
                  <a:gd name="T80" fmla="*/ 612 w 165"/>
                  <a:gd name="T81" fmla="*/ 688 h 46"/>
                  <a:gd name="T82" fmla="*/ 808 w 165"/>
                  <a:gd name="T83" fmla="*/ 656 h 46"/>
                  <a:gd name="T84" fmla="*/ 953 w 165"/>
                  <a:gd name="T85" fmla="*/ 624 h 46"/>
                  <a:gd name="T86" fmla="*/ 969 w 165"/>
                  <a:gd name="T87" fmla="*/ 560 h 46"/>
                  <a:gd name="T88" fmla="*/ 1035 w 165"/>
                  <a:gd name="T89" fmla="*/ 544 h 46"/>
                  <a:gd name="T90" fmla="*/ 1115 w 165"/>
                  <a:gd name="T91" fmla="*/ 480 h 46"/>
                  <a:gd name="T92" fmla="*/ 1212 w 165"/>
                  <a:gd name="T93" fmla="*/ 480 h 46"/>
                  <a:gd name="T94" fmla="*/ 1308 w 165"/>
                  <a:gd name="T95" fmla="*/ 448 h 46"/>
                  <a:gd name="T96" fmla="*/ 1380 w 165"/>
                  <a:gd name="T97" fmla="*/ 368 h 46"/>
                  <a:gd name="T98" fmla="*/ 1412 w 165"/>
                  <a:gd name="T99" fmla="*/ 320 h 46"/>
                  <a:gd name="T100" fmla="*/ 1525 w 165"/>
                  <a:gd name="T101" fmla="*/ 272 h 46"/>
                  <a:gd name="T102" fmla="*/ 1637 w 165"/>
                  <a:gd name="T103" fmla="*/ 320 h 46"/>
                  <a:gd name="T104" fmla="*/ 1783 w 165"/>
                  <a:gd name="T105" fmla="*/ 320 h 46"/>
                  <a:gd name="T106" fmla="*/ 1848 w 165"/>
                  <a:gd name="T107" fmla="*/ 256 h 46"/>
                  <a:gd name="T108" fmla="*/ 1992 w 165"/>
                  <a:gd name="T109" fmla="*/ 256 h 46"/>
                  <a:gd name="T110" fmla="*/ 2124 w 165"/>
                  <a:gd name="T111" fmla="*/ 208 h 46"/>
                  <a:gd name="T112" fmla="*/ 2253 w 165"/>
                  <a:gd name="T113" fmla="*/ 176 h 46"/>
                  <a:gd name="T114" fmla="*/ 2301 w 165"/>
                  <a:gd name="T115" fmla="*/ 128 h 46"/>
                  <a:gd name="T116" fmla="*/ 2447 w 165"/>
                  <a:gd name="T117" fmla="*/ 144 h 46"/>
                  <a:gd name="T118" fmla="*/ 2608 w 165"/>
                  <a:gd name="T119" fmla="*/ 144 h 46"/>
                  <a:gd name="T120" fmla="*/ 2672 w 165"/>
                  <a:gd name="T121" fmla="*/ 96 h 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5"/>
                  <a:gd name="T184" fmla="*/ 0 h 46"/>
                  <a:gd name="T185" fmla="*/ 165 w 165"/>
                  <a:gd name="T186" fmla="*/ 46 h 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5" h="46">
                    <a:moveTo>
                      <a:pt x="162" y="4"/>
                    </a:moveTo>
                    <a:cubicBezTo>
                      <a:pt x="161" y="4"/>
                      <a:pt x="160" y="4"/>
                      <a:pt x="159" y="4"/>
                    </a:cubicBezTo>
                    <a:cubicBezTo>
                      <a:pt x="157" y="3"/>
                      <a:pt x="156" y="4"/>
                      <a:pt x="154" y="4"/>
                    </a:cubicBezTo>
                    <a:cubicBezTo>
                      <a:pt x="152" y="3"/>
                      <a:pt x="152" y="3"/>
                      <a:pt x="150" y="3"/>
                    </a:cubicBezTo>
                    <a:cubicBezTo>
                      <a:pt x="148" y="3"/>
                      <a:pt x="147" y="3"/>
                      <a:pt x="145" y="3"/>
                    </a:cubicBezTo>
                    <a:cubicBezTo>
                      <a:pt x="144" y="2"/>
                      <a:pt x="144" y="2"/>
                      <a:pt x="143" y="1"/>
                    </a:cubicBezTo>
                    <a:cubicBezTo>
                      <a:pt x="141" y="1"/>
                      <a:pt x="140" y="1"/>
                      <a:pt x="139" y="1"/>
                    </a:cubicBezTo>
                    <a:cubicBezTo>
                      <a:pt x="135" y="1"/>
                      <a:pt x="134" y="1"/>
                      <a:pt x="130" y="1"/>
                    </a:cubicBezTo>
                    <a:cubicBezTo>
                      <a:pt x="129" y="2"/>
                      <a:pt x="128" y="2"/>
                      <a:pt x="127" y="2"/>
                    </a:cubicBezTo>
                    <a:cubicBezTo>
                      <a:pt x="126" y="2"/>
                      <a:pt x="125" y="2"/>
                      <a:pt x="124" y="2"/>
                    </a:cubicBezTo>
                    <a:cubicBezTo>
                      <a:pt x="122" y="2"/>
                      <a:pt x="122" y="1"/>
                      <a:pt x="120" y="1"/>
                    </a:cubicBezTo>
                    <a:cubicBezTo>
                      <a:pt x="118" y="1"/>
                      <a:pt x="118" y="2"/>
                      <a:pt x="116" y="2"/>
                    </a:cubicBezTo>
                    <a:cubicBezTo>
                      <a:pt x="114" y="2"/>
                      <a:pt x="113" y="2"/>
                      <a:pt x="112" y="2"/>
                    </a:cubicBezTo>
                    <a:cubicBezTo>
                      <a:pt x="111" y="1"/>
                      <a:pt x="111" y="1"/>
                      <a:pt x="110" y="0"/>
                    </a:cubicBezTo>
                    <a:cubicBezTo>
                      <a:pt x="108" y="0"/>
                      <a:pt x="107" y="1"/>
                      <a:pt x="106" y="2"/>
                    </a:cubicBezTo>
                    <a:cubicBezTo>
                      <a:pt x="104" y="2"/>
                      <a:pt x="103" y="3"/>
                      <a:pt x="101" y="2"/>
                    </a:cubicBezTo>
                    <a:cubicBezTo>
                      <a:pt x="100" y="2"/>
                      <a:pt x="99" y="1"/>
                      <a:pt x="98" y="1"/>
                    </a:cubicBezTo>
                    <a:cubicBezTo>
                      <a:pt x="97" y="1"/>
                      <a:pt x="96" y="2"/>
                      <a:pt x="94" y="2"/>
                    </a:cubicBezTo>
                    <a:cubicBezTo>
                      <a:pt x="93" y="2"/>
                      <a:pt x="92" y="1"/>
                      <a:pt x="91" y="1"/>
                    </a:cubicBezTo>
                    <a:cubicBezTo>
                      <a:pt x="90" y="1"/>
                      <a:pt x="89" y="1"/>
                      <a:pt x="88" y="1"/>
                    </a:cubicBezTo>
                    <a:cubicBezTo>
                      <a:pt x="86" y="1"/>
                      <a:pt x="86" y="2"/>
                      <a:pt x="84" y="2"/>
                    </a:cubicBezTo>
                    <a:cubicBezTo>
                      <a:pt x="82" y="2"/>
                      <a:pt x="80" y="2"/>
                      <a:pt x="78" y="2"/>
                    </a:cubicBezTo>
                    <a:cubicBezTo>
                      <a:pt x="77" y="2"/>
                      <a:pt x="76" y="2"/>
                      <a:pt x="75" y="2"/>
                    </a:cubicBezTo>
                    <a:cubicBezTo>
                      <a:pt x="73" y="3"/>
                      <a:pt x="73" y="4"/>
                      <a:pt x="72" y="5"/>
                    </a:cubicBezTo>
                    <a:cubicBezTo>
                      <a:pt x="71" y="6"/>
                      <a:pt x="70" y="6"/>
                      <a:pt x="69" y="6"/>
                    </a:cubicBezTo>
                    <a:cubicBezTo>
                      <a:pt x="68" y="6"/>
                      <a:pt x="67" y="5"/>
                      <a:pt x="65" y="4"/>
                    </a:cubicBezTo>
                    <a:cubicBezTo>
                      <a:pt x="64" y="4"/>
                      <a:pt x="63" y="5"/>
                      <a:pt x="62" y="5"/>
                    </a:cubicBezTo>
                    <a:cubicBezTo>
                      <a:pt x="60" y="5"/>
                      <a:pt x="59" y="5"/>
                      <a:pt x="58" y="5"/>
                    </a:cubicBezTo>
                    <a:cubicBezTo>
                      <a:pt x="57" y="5"/>
                      <a:pt x="57" y="6"/>
                      <a:pt x="56" y="6"/>
                    </a:cubicBezTo>
                    <a:cubicBezTo>
                      <a:pt x="54" y="7"/>
                      <a:pt x="52" y="7"/>
                      <a:pt x="50" y="8"/>
                    </a:cubicBezTo>
                    <a:cubicBezTo>
                      <a:pt x="47" y="8"/>
                      <a:pt x="46" y="7"/>
                      <a:pt x="43" y="7"/>
                    </a:cubicBezTo>
                    <a:cubicBezTo>
                      <a:pt x="40" y="7"/>
                      <a:pt x="39" y="8"/>
                      <a:pt x="36" y="8"/>
                    </a:cubicBezTo>
                    <a:cubicBezTo>
                      <a:pt x="34" y="8"/>
                      <a:pt x="33" y="8"/>
                      <a:pt x="32" y="8"/>
                    </a:cubicBezTo>
                    <a:cubicBezTo>
                      <a:pt x="30" y="8"/>
                      <a:pt x="27" y="7"/>
                      <a:pt x="27" y="8"/>
                    </a:cubicBezTo>
                    <a:cubicBezTo>
                      <a:pt x="27" y="9"/>
                      <a:pt x="27" y="9"/>
                      <a:pt x="27" y="10"/>
                    </a:cubicBezTo>
                    <a:cubicBezTo>
                      <a:pt x="28" y="11"/>
                      <a:pt x="29" y="11"/>
                      <a:pt x="30" y="12"/>
                    </a:cubicBezTo>
                    <a:cubicBezTo>
                      <a:pt x="30" y="13"/>
                      <a:pt x="31" y="14"/>
                      <a:pt x="31" y="14"/>
                    </a:cubicBezTo>
                    <a:cubicBezTo>
                      <a:pt x="33" y="15"/>
                      <a:pt x="34" y="14"/>
                      <a:pt x="35" y="14"/>
                    </a:cubicBezTo>
                    <a:cubicBezTo>
                      <a:pt x="37" y="14"/>
                      <a:pt x="38" y="13"/>
                      <a:pt x="39" y="13"/>
                    </a:cubicBezTo>
                    <a:cubicBezTo>
                      <a:pt x="40" y="13"/>
                      <a:pt x="41" y="14"/>
                      <a:pt x="43" y="14"/>
                    </a:cubicBezTo>
                    <a:cubicBezTo>
                      <a:pt x="45" y="14"/>
                      <a:pt x="46" y="14"/>
                      <a:pt x="48" y="14"/>
                    </a:cubicBezTo>
                    <a:cubicBezTo>
                      <a:pt x="50" y="14"/>
                      <a:pt x="51" y="14"/>
                      <a:pt x="53" y="14"/>
                    </a:cubicBezTo>
                    <a:cubicBezTo>
                      <a:pt x="55" y="14"/>
                      <a:pt x="55" y="14"/>
                      <a:pt x="57" y="14"/>
                    </a:cubicBezTo>
                    <a:cubicBezTo>
                      <a:pt x="59" y="14"/>
                      <a:pt x="60" y="14"/>
                      <a:pt x="61" y="15"/>
                    </a:cubicBezTo>
                    <a:cubicBezTo>
                      <a:pt x="59" y="18"/>
                      <a:pt x="59" y="18"/>
                      <a:pt x="59" y="18"/>
                    </a:cubicBezTo>
                    <a:cubicBezTo>
                      <a:pt x="55" y="18"/>
                      <a:pt x="53" y="18"/>
                      <a:pt x="50" y="18"/>
                    </a:cubicBezTo>
                    <a:cubicBezTo>
                      <a:pt x="48" y="17"/>
                      <a:pt x="47" y="18"/>
                      <a:pt x="45" y="17"/>
                    </a:cubicBezTo>
                    <a:cubicBezTo>
                      <a:pt x="44" y="17"/>
                      <a:pt x="42" y="15"/>
                      <a:pt x="41" y="16"/>
                    </a:cubicBezTo>
                    <a:cubicBezTo>
                      <a:pt x="41" y="17"/>
                      <a:pt x="42" y="18"/>
                      <a:pt x="43" y="19"/>
                    </a:cubicBezTo>
                    <a:cubicBezTo>
                      <a:pt x="43" y="20"/>
                      <a:pt x="44" y="21"/>
                      <a:pt x="45" y="22"/>
                    </a:cubicBezTo>
                    <a:cubicBezTo>
                      <a:pt x="45" y="22"/>
                      <a:pt x="45" y="22"/>
                      <a:pt x="45" y="22"/>
                    </a:cubicBezTo>
                    <a:cubicBezTo>
                      <a:pt x="46" y="23"/>
                      <a:pt x="47" y="23"/>
                      <a:pt x="48" y="24"/>
                    </a:cubicBezTo>
                    <a:cubicBezTo>
                      <a:pt x="49" y="25"/>
                      <a:pt x="50" y="25"/>
                      <a:pt x="50" y="27"/>
                    </a:cubicBezTo>
                    <a:cubicBezTo>
                      <a:pt x="49" y="28"/>
                      <a:pt x="48" y="26"/>
                      <a:pt x="46" y="26"/>
                    </a:cubicBezTo>
                    <a:cubicBezTo>
                      <a:pt x="44" y="26"/>
                      <a:pt x="43" y="27"/>
                      <a:pt x="41" y="27"/>
                    </a:cubicBezTo>
                    <a:cubicBezTo>
                      <a:pt x="39" y="27"/>
                      <a:pt x="38" y="26"/>
                      <a:pt x="36" y="26"/>
                    </a:cubicBezTo>
                    <a:cubicBezTo>
                      <a:pt x="35" y="26"/>
                      <a:pt x="34" y="26"/>
                      <a:pt x="33" y="26"/>
                    </a:cubicBezTo>
                    <a:cubicBezTo>
                      <a:pt x="31" y="26"/>
                      <a:pt x="31" y="26"/>
                      <a:pt x="29" y="26"/>
                    </a:cubicBezTo>
                    <a:cubicBezTo>
                      <a:pt x="27" y="26"/>
                      <a:pt x="26" y="26"/>
                      <a:pt x="25" y="27"/>
                    </a:cubicBezTo>
                    <a:cubicBezTo>
                      <a:pt x="24" y="28"/>
                      <a:pt x="24" y="29"/>
                      <a:pt x="23" y="30"/>
                    </a:cubicBezTo>
                    <a:cubicBezTo>
                      <a:pt x="22" y="30"/>
                      <a:pt x="21" y="30"/>
                      <a:pt x="20" y="30"/>
                    </a:cubicBezTo>
                    <a:cubicBezTo>
                      <a:pt x="19" y="30"/>
                      <a:pt x="19" y="30"/>
                      <a:pt x="18" y="30"/>
                    </a:cubicBezTo>
                    <a:cubicBezTo>
                      <a:pt x="17" y="31"/>
                      <a:pt x="17" y="30"/>
                      <a:pt x="16" y="31"/>
                    </a:cubicBezTo>
                    <a:cubicBezTo>
                      <a:pt x="15" y="32"/>
                      <a:pt x="16" y="33"/>
                      <a:pt x="16" y="33"/>
                    </a:cubicBezTo>
                    <a:cubicBezTo>
                      <a:pt x="15" y="34"/>
                      <a:pt x="15" y="34"/>
                      <a:pt x="15" y="35"/>
                    </a:cubicBezTo>
                    <a:cubicBezTo>
                      <a:pt x="14" y="35"/>
                      <a:pt x="14" y="35"/>
                      <a:pt x="13" y="34"/>
                    </a:cubicBezTo>
                    <a:cubicBezTo>
                      <a:pt x="12" y="34"/>
                      <a:pt x="11" y="35"/>
                      <a:pt x="10" y="35"/>
                    </a:cubicBezTo>
                    <a:cubicBezTo>
                      <a:pt x="9" y="35"/>
                      <a:pt x="8" y="35"/>
                      <a:pt x="6" y="36"/>
                    </a:cubicBezTo>
                    <a:cubicBezTo>
                      <a:pt x="5" y="36"/>
                      <a:pt x="4" y="37"/>
                      <a:pt x="3" y="37"/>
                    </a:cubicBezTo>
                    <a:cubicBezTo>
                      <a:pt x="1" y="38"/>
                      <a:pt x="0" y="38"/>
                      <a:pt x="0" y="39"/>
                    </a:cubicBezTo>
                    <a:cubicBezTo>
                      <a:pt x="0" y="40"/>
                      <a:pt x="0" y="40"/>
                      <a:pt x="1" y="41"/>
                    </a:cubicBezTo>
                    <a:cubicBezTo>
                      <a:pt x="2" y="42"/>
                      <a:pt x="4" y="41"/>
                      <a:pt x="6" y="41"/>
                    </a:cubicBezTo>
                    <a:cubicBezTo>
                      <a:pt x="8" y="41"/>
                      <a:pt x="9" y="41"/>
                      <a:pt x="11" y="40"/>
                    </a:cubicBezTo>
                    <a:cubicBezTo>
                      <a:pt x="12" y="40"/>
                      <a:pt x="13" y="40"/>
                      <a:pt x="15" y="40"/>
                    </a:cubicBezTo>
                    <a:cubicBezTo>
                      <a:pt x="16" y="40"/>
                      <a:pt x="17" y="41"/>
                      <a:pt x="18" y="41"/>
                    </a:cubicBezTo>
                    <a:cubicBezTo>
                      <a:pt x="20" y="41"/>
                      <a:pt x="20" y="40"/>
                      <a:pt x="22" y="40"/>
                    </a:cubicBezTo>
                    <a:cubicBezTo>
                      <a:pt x="23" y="39"/>
                      <a:pt x="24" y="39"/>
                      <a:pt x="26" y="39"/>
                    </a:cubicBezTo>
                    <a:cubicBezTo>
                      <a:pt x="27" y="39"/>
                      <a:pt x="28" y="40"/>
                      <a:pt x="29" y="40"/>
                    </a:cubicBezTo>
                    <a:cubicBezTo>
                      <a:pt x="31" y="41"/>
                      <a:pt x="32" y="40"/>
                      <a:pt x="34" y="40"/>
                    </a:cubicBezTo>
                    <a:cubicBezTo>
                      <a:pt x="36" y="39"/>
                      <a:pt x="36" y="38"/>
                      <a:pt x="38" y="39"/>
                    </a:cubicBezTo>
                    <a:cubicBezTo>
                      <a:pt x="39" y="39"/>
                      <a:pt x="39" y="39"/>
                      <a:pt x="40" y="39"/>
                    </a:cubicBezTo>
                    <a:cubicBezTo>
                      <a:pt x="41" y="40"/>
                      <a:pt x="38" y="42"/>
                      <a:pt x="38" y="43"/>
                    </a:cubicBezTo>
                    <a:cubicBezTo>
                      <a:pt x="39" y="46"/>
                      <a:pt x="42" y="43"/>
                      <a:pt x="45" y="42"/>
                    </a:cubicBezTo>
                    <a:cubicBezTo>
                      <a:pt x="47" y="42"/>
                      <a:pt x="48" y="41"/>
                      <a:pt x="50" y="41"/>
                    </a:cubicBezTo>
                    <a:cubicBezTo>
                      <a:pt x="52" y="41"/>
                      <a:pt x="52" y="40"/>
                      <a:pt x="54" y="40"/>
                    </a:cubicBezTo>
                    <a:cubicBezTo>
                      <a:pt x="56" y="40"/>
                      <a:pt x="58" y="41"/>
                      <a:pt x="59" y="39"/>
                    </a:cubicBezTo>
                    <a:cubicBezTo>
                      <a:pt x="60" y="39"/>
                      <a:pt x="60" y="39"/>
                      <a:pt x="60" y="38"/>
                    </a:cubicBezTo>
                    <a:cubicBezTo>
                      <a:pt x="61" y="37"/>
                      <a:pt x="60" y="36"/>
                      <a:pt x="60" y="35"/>
                    </a:cubicBezTo>
                    <a:cubicBezTo>
                      <a:pt x="61" y="35"/>
                      <a:pt x="61" y="34"/>
                      <a:pt x="62" y="34"/>
                    </a:cubicBezTo>
                    <a:cubicBezTo>
                      <a:pt x="63" y="33"/>
                      <a:pt x="63" y="34"/>
                      <a:pt x="64" y="34"/>
                    </a:cubicBezTo>
                    <a:cubicBezTo>
                      <a:pt x="65" y="33"/>
                      <a:pt x="65" y="33"/>
                      <a:pt x="66" y="33"/>
                    </a:cubicBezTo>
                    <a:cubicBezTo>
                      <a:pt x="67" y="32"/>
                      <a:pt x="67" y="30"/>
                      <a:pt x="69" y="30"/>
                    </a:cubicBezTo>
                    <a:cubicBezTo>
                      <a:pt x="70" y="30"/>
                      <a:pt x="70" y="31"/>
                      <a:pt x="71" y="31"/>
                    </a:cubicBezTo>
                    <a:cubicBezTo>
                      <a:pt x="73" y="31"/>
                      <a:pt x="73" y="30"/>
                      <a:pt x="75" y="30"/>
                    </a:cubicBezTo>
                    <a:cubicBezTo>
                      <a:pt x="76" y="30"/>
                      <a:pt x="77" y="30"/>
                      <a:pt x="78" y="29"/>
                    </a:cubicBezTo>
                    <a:cubicBezTo>
                      <a:pt x="79" y="29"/>
                      <a:pt x="80" y="29"/>
                      <a:pt x="81" y="28"/>
                    </a:cubicBezTo>
                    <a:cubicBezTo>
                      <a:pt x="82" y="27"/>
                      <a:pt x="81" y="26"/>
                      <a:pt x="82" y="25"/>
                    </a:cubicBezTo>
                    <a:cubicBezTo>
                      <a:pt x="83" y="24"/>
                      <a:pt x="84" y="24"/>
                      <a:pt x="85" y="23"/>
                    </a:cubicBezTo>
                    <a:cubicBezTo>
                      <a:pt x="85" y="23"/>
                      <a:pt x="86" y="22"/>
                      <a:pt x="86" y="22"/>
                    </a:cubicBezTo>
                    <a:cubicBezTo>
                      <a:pt x="86" y="21"/>
                      <a:pt x="86" y="21"/>
                      <a:pt x="87" y="20"/>
                    </a:cubicBezTo>
                    <a:cubicBezTo>
                      <a:pt x="88" y="19"/>
                      <a:pt x="88" y="17"/>
                      <a:pt x="90" y="17"/>
                    </a:cubicBezTo>
                    <a:cubicBezTo>
                      <a:pt x="91" y="16"/>
                      <a:pt x="92" y="16"/>
                      <a:pt x="94" y="17"/>
                    </a:cubicBezTo>
                    <a:cubicBezTo>
                      <a:pt x="96" y="17"/>
                      <a:pt x="97" y="18"/>
                      <a:pt x="98" y="18"/>
                    </a:cubicBezTo>
                    <a:cubicBezTo>
                      <a:pt x="99" y="19"/>
                      <a:pt x="100" y="19"/>
                      <a:pt x="101" y="20"/>
                    </a:cubicBezTo>
                    <a:cubicBezTo>
                      <a:pt x="103" y="21"/>
                      <a:pt x="104" y="20"/>
                      <a:pt x="106" y="20"/>
                    </a:cubicBezTo>
                    <a:cubicBezTo>
                      <a:pt x="108" y="20"/>
                      <a:pt x="108" y="20"/>
                      <a:pt x="110" y="20"/>
                    </a:cubicBezTo>
                    <a:cubicBezTo>
                      <a:pt x="111" y="20"/>
                      <a:pt x="111" y="19"/>
                      <a:pt x="112" y="18"/>
                    </a:cubicBezTo>
                    <a:cubicBezTo>
                      <a:pt x="113" y="18"/>
                      <a:pt x="113" y="17"/>
                      <a:pt x="114" y="16"/>
                    </a:cubicBezTo>
                    <a:cubicBezTo>
                      <a:pt x="115" y="16"/>
                      <a:pt x="116" y="16"/>
                      <a:pt x="117" y="16"/>
                    </a:cubicBezTo>
                    <a:cubicBezTo>
                      <a:pt x="120" y="16"/>
                      <a:pt x="121" y="17"/>
                      <a:pt x="123" y="16"/>
                    </a:cubicBezTo>
                    <a:cubicBezTo>
                      <a:pt x="125" y="16"/>
                      <a:pt x="126" y="15"/>
                      <a:pt x="128" y="15"/>
                    </a:cubicBezTo>
                    <a:cubicBezTo>
                      <a:pt x="129" y="14"/>
                      <a:pt x="130" y="13"/>
                      <a:pt x="131" y="13"/>
                    </a:cubicBezTo>
                    <a:cubicBezTo>
                      <a:pt x="133" y="12"/>
                      <a:pt x="134" y="13"/>
                      <a:pt x="136" y="12"/>
                    </a:cubicBezTo>
                    <a:cubicBezTo>
                      <a:pt x="137" y="12"/>
                      <a:pt x="139" y="12"/>
                      <a:pt x="139" y="11"/>
                    </a:cubicBezTo>
                    <a:cubicBezTo>
                      <a:pt x="140" y="10"/>
                      <a:pt x="139" y="9"/>
                      <a:pt x="139" y="9"/>
                    </a:cubicBezTo>
                    <a:cubicBezTo>
                      <a:pt x="140" y="8"/>
                      <a:pt x="141" y="9"/>
                      <a:pt x="142" y="8"/>
                    </a:cubicBezTo>
                    <a:cubicBezTo>
                      <a:pt x="143" y="8"/>
                      <a:pt x="144" y="8"/>
                      <a:pt x="146" y="8"/>
                    </a:cubicBezTo>
                    <a:cubicBezTo>
                      <a:pt x="148" y="8"/>
                      <a:pt x="149" y="9"/>
                      <a:pt x="151" y="9"/>
                    </a:cubicBezTo>
                    <a:cubicBezTo>
                      <a:pt x="153" y="9"/>
                      <a:pt x="154" y="9"/>
                      <a:pt x="156" y="9"/>
                    </a:cubicBezTo>
                    <a:cubicBezTo>
                      <a:pt x="158" y="9"/>
                      <a:pt x="159" y="9"/>
                      <a:pt x="161" y="9"/>
                    </a:cubicBezTo>
                    <a:cubicBezTo>
                      <a:pt x="162" y="9"/>
                      <a:pt x="163" y="9"/>
                      <a:pt x="164" y="8"/>
                    </a:cubicBezTo>
                    <a:cubicBezTo>
                      <a:pt x="165" y="8"/>
                      <a:pt x="165" y="7"/>
                      <a:pt x="165" y="6"/>
                    </a:cubicBezTo>
                    <a:cubicBezTo>
                      <a:pt x="165" y="4"/>
                      <a:pt x="163" y="5"/>
                      <a:pt x="16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13" name="Freeform 846"/>
              <p:cNvSpPr>
                <a:spLocks/>
              </p:cNvSpPr>
              <p:nvPr/>
            </p:nvSpPr>
            <p:spPr bwMode="auto">
              <a:xfrm>
                <a:off x="2172" y="1231"/>
                <a:ext cx="44" cy="14"/>
              </a:xfrm>
              <a:custGeom>
                <a:avLst/>
                <a:gdLst>
                  <a:gd name="T0" fmla="*/ 80 w 22"/>
                  <a:gd name="T1" fmla="*/ 0 h 7"/>
                  <a:gd name="T2" fmla="*/ 48 w 22"/>
                  <a:gd name="T3" fmla="*/ 0 h 7"/>
                  <a:gd name="T4" fmla="*/ 16 w 22"/>
                  <a:gd name="T5" fmla="*/ 16 h 7"/>
                  <a:gd name="T6" fmla="*/ 0 w 22"/>
                  <a:gd name="T7" fmla="*/ 64 h 7"/>
                  <a:gd name="T8" fmla="*/ 48 w 22"/>
                  <a:gd name="T9" fmla="*/ 96 h 7"/>
                  <a:gd name="T10" fmla="*/ 112 w 22"/>
                  <a:gd name="T11" fmla="*/ 96 h 7"/>
                  <a:gd name="T12" fmla="*/ 160 w 22"/>
                  <a:gd name="T13" fmla="*/ 80 h 7"/>
                  <a:gd name="T14" fmla="*/ 208 w 22"/>
                  <a:gd name="T15" fmla="*/ 80 h 7"/>
                  <a:gd name="T16" fmla="*/ 272 w 22"/>
                  <a:gd name="T17" fmla="*/ 80 h 7"/>
                  <a:gd name="T18" fmla="*/ 352 w 22"/>
                  <a:gd name="T19" fmla="*/ 80 h 7"/>
                  <a:gd name="T20" fmla="*/ 336 w 22"/>
                  <a:gd name="T21" fmla="*/ 48 h 7"/>
                  <a:gd name="T22" fmla="*/ 288 w 22"/>
                  <a:gd name="T23" fmla="*/ 16 h 7"/>
                  <a:gd name="T24" fmla="*/ 192 w 22"/>
                  <a:gd name="T25" fmla="*/ 0 h 7"/>
                  <a:gd name="T26" fmla="*/ 80 w 22"/>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7"/>
                  <a:gd name="T44" fmla="*/ 22 w 22"/>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7">
                    <a:moveTo>
                      <a:pt x="5" y="0"/>
                    </a:moveTo>
                    <a:cubicBezTo>
                      <a:pt x="4" y="0"/>
                      <a:pt x="4" y="0"/>
                      <a:pt x="3" y="0"/>
                    </a:cubicBezTo>
                    <a:cubicBezTo>
                      <a:pt x="2" y="1"/>
                      <a:pt x="1" y="1"/>
                      <a:pt x="1" y="1"/>
                    </a:cubicBezTo>
                    <a:cubicBezTo>
                      <a:pt x="0" y="2"/>
                      <a:pt x="0" y="3"/>
                      <a:pt x="0" y="4"/>
                    </a:cubicBezTo>
                    <a:cubicBezTo>
                      <a:pt x="0" y="5"/>
                      <a:pt x="2" y="6"/>
                      <a:pt x="3" y="6"/>
                    </a:cubicBezTo>
                    <a:cubicBezTo>
                      <a:pt x="4" y="7"/>
                      <a:pt x="5" y="6"/>
                      <a:pt x="7" y="6"/>
                    </a:cubicBezTo>
                    <a:cubicBezTo>
                      <a:pt x="8" y="6"/>
                      <a:pt x="9" y="5"/>
                      <a:pt x="10" y="5"/>
                    </a:cubicBezTo>
                    <a:cubicBezTo>
                      <a:pt x="11" y="5"/>
                      <a:pt x="12" y="5"/>
                      <a:pt x="13" y="5"/>
                    </a:cubicBezTo>
                    <a:cubicBezTo>
                      <a:pt x="14" y="5"/>
                      <a:pt x="15" y="5"/>
                      <a:pt x="17" y="5"/>
                    </a:cubicBezTo>
                    <a:cubicBezTo>
                      <a:pt x="19" y="6"/>
                      <a:pt x="21" y="7"/>
                      <a:pt x="22" y="5"/>
                    </a:cubicBezTo>
                    <a:cubicBezTo>
                      <a:pt x="22" y="4"/>
                      <a:pt x="22" y="3"/>
                      <a:pt x="21" y="3"/>
                    </a:cubicBezTo>
                    <a:cubicBezTo>
                      <a:pt x="20" y="1"/>
                      <a:pt x="19" y="1"/>
                      <a:pt x="18" y="1"/>
                    </a:cubicBezTo>
                    <a:cubicBezTo>
                      <a:pt x="15" y="0"/>
                      <a:pt x="14" y="1"/>
                      <a:pt x="12" y="0"/>
                    </a:cubicBezTo>
                    <a:cubicBezTo>
                      <a:pt x="9" y="0"/>
                      <a:pt x="8"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14" name="Freeform 847"/>
              <p:cNvSpPr>
                <a:spLocks/>
              </p:cNvSpPr>
              <p:nvPr/>
            </p:nvSpPr>
            <p:spPr bwMode="auto">
              <a:xfrm>
                <a:off x="2144" y="1309"/>
                <a:ext cx="36" cy="16"/>
              </a:xfrm>
              <a:custGeom>
                <a:avLst/>
                <a:gdLst>
                  <a:gd name="T0" fmla="*/ 16 w 18"/>
                  <a:gd name="T1" fmla="*/ 112 h 8"/>
                  <a:gd name="T2" fmla="*/ 64 w 18"/>
                  <a:gd name="T3" fmla="*/ 128 h 8"/>
                  <a:gd name="T4" fmla="*/ 128 w 18"/>
                  <a:gd name="T5" fmla="*/ 128 h 8"/>
                  <a:gd name="T6" fmla="*/ 208 w 18"/>
                  <a:gd name="T7" fmla="*/ 112 h 8"/>
                  <a:gd name="T8" fmla="*/ 224 w 18"/>
                  <a:gd name="T9" fmla="*/ 96 h 8"/>
                  <a:gd name="T10" fmla="*/ 256 w 18"/>
                  <a:gd name="T11" fmla="*/ 48 h 8"/>
                  <a:gd name="T12" fmla="*/ 288 w 18"/>
                  <a:gd name="T13" fmla="*/ 32 h 8"/>
                  <a:gd name="T14" fmla="*/ 240 w 18"/>
                  <a:gd name="T15" fmla="*/ 0 h 8"/>
                  <a:gd name="T16" fmla="*/ 192 w 18"/>
                  <a:gd name="T17" fmla="*/ 0 h 8"/>
                  <a:gd name="T18" fmla="*/ 144 w 18"/>
                  <a:gd name="T19" fmla="*/ 0 h 8"/>
                  <a:gd name="T20" fmla="*/ 96 w 18"/>
                  <a:gd name="T21" fmla="*/ 32 h 8"/>
                  <a:gd name="T22" fmla="*/ 64 w 18"/>
                  <a:gd name="T23" fmla="*/ 64 h 8"/>
                  <a:gd name="T24" fmla="*/ 16 w 18"/>
                  <a:gd name="T25" fmla="*/ 11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8"/>
                  <a:gd name="T41" fmla="*/ 18 w 1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8">
                    <a:moveTo>
                      <a:pt x="1" y="7"/>
                    </a:moveTo>
                    <a:cubicBezTo>
                      <a:pt x="2" y="8"/>
                      <a:pt x="3" y="8"/>
                      <a:pt x="4" y="8"/>
                    </a:cubicBezTo>
                    <a:cubicBezTo>
                      <a:pt x="6" y="8"/>
                      <a:pt x="7" y="8"/>
                      <a:pt x="8" y="8"/>
                    </a:cubicBezTo>
                    <a:cubicBezTo>
                      <a:pt x="10" y="8"/>
                      <a:pt x="11" y="8"/>
                      <a:pt x="13" y="7"/>
                    </a:cubicBezTo>
                    <a:cubicBezTo>
                      <a:pt x="13" y="7"/>
                      <a:pt x="14" y="7"/>
                      <a:pt x="14" y="6"/>
                    </a:cubicBezTo>
                    <a:cubicBezTo>
                      <a:pt x="15" y="5"/>
                      <a:pt x="16" y="4"/>
                      <a:pt x="16" y="3"/>
                    </a:cubicBezTo>
                    <a:cubicBezTo>
                      <a:pt x="17" y="3"/>
                      <a:pt x="18" y="2"/>
                      <a:pt x="18" y="2"/>
                    </a:cubicBezTo>
                    <a:cubicBezTo>
                      <a:pt x="18" y="0"/>
                      <a:pt x="16" y="0"/>
                      <a:pt x="15" y="0"/>
                    </a:cubicBezTo>
                    <a:cubicBezTo>
                      <a:pt x="14" y="0"/>
                      <a:pt x="13" y="0"/>
                      <a:pt x="12" y="0"/>
                    </a:cubicBezTo>
                    <a:cubicBezTo>
                      <a:pt x="11" y="0"/>
                      <a:pt x="10" y="0"/>
                      <a:pt x="9" y="0"/>
                    </a:cubicBezTo>
                    <a:cubicBezTo>
                      <a:pt x="8" y="1"/>
                      <a:pt x="7" y="1"/>
                      <a:pt x="6" y="2"/>
                    </a:cubicBezTo>
                    <a:cubicBezTo>
                      <a:pt x="5" y="3"/>
                      <a:pt x="5" y="3"/>
                      <a:pt x="4" y="4"/>
                    </a:cubicBezTo>
                    <a:cubicBezTo>
                      <a:pt x="3" y="5"/>
                      <a:pt x="0" y="6"/>
                      <a:pt x="1"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15" name="Freeform 848"/>
              <p:cNvSpPr>
                <a:spLocks/>
              </p:cNvSpPr>
              <p:nvPr/>
            </p:nvSpPr>
            <p:spPr bwMode="auto">
              <a:xfrm>
                <a:off x="2180" y="1311"/>
                <a:ext cx="14" cy="10"/>
              </a:xfrm>
              <a:custGeom>
                <a:avLst/>
                <a:gdLst>
                  <a:gd name="T0" fmla="*/ 32 w 7"/>
                  <a:gd name="T1" fmla="*/ 80 h 5"/>
                  <a:gd name="T2" fmla="*/ 80 w 7"/>
                  <a:gd name="T3" fmla="*/ 80 h 5"/>
                  <a:gd name="T4" fmla="*/ 112 w 7"/>
                  <a:gd name="T5" fmla="*/ 48 h 5"/>
                  <a:gd name="T6" fmla="*/ 96 w 7"/>
                  <a:gd name="T7" fmla="*/ 16 h 5"/>
                  <a:gd name="T8" fmla="*/ 48 w 7"/>
                  <a:gd name="T9" fmla="*/ 16 h 5"/>
                  <a:gd name="T10" fmla="*/ 0 w 7"/>
                  <a:gd name="T11" fmla="*/ 16 h 5"/>
                  <a:gd name="T12" fmla="*/ 0 w 7"/>
                  <a:gd name="T13" fmla="*/ 48 h 5"/>
                  <a:gd name="T14" fmla="*/ 32 w 7"/>
                  <a:gd name="T15" fmla="*/ 8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2" y="5"/>
                    </a:moveTo>
                    <a:cubicBezTo>
                      <a:pt x="3" y="5"/>
                      <a:pt x="4" y="5"/>
                      <a:pt x="5" y="5"/>
                    </a:cubicBezTo>
                    <a:cubicBezTo>
                      <a:pt x="6" y="4"/>
                      <a:pt x="7" y="4"/>
                      <a:pt x="7" y="3"/>
                    </a:cubicBezTo>
                    <a:cubicBezTo>
                      <a:pt x="7" y="2"/>
                      <a:pt x="7" y="2"/>
                      <a:pt x="6" y="1"/>
                    </a:cubicBezTo>
                    <a:cubicBezTo>
                      <a:pt x="5" y="0"/>
                      <a:pt x="4" y="1"/>
                      <a:pt x="3" y="1"/>
                    </a:cubicBezTo>
                    <a:cubicBezTo>
                      <a:pt x="2" y="0"/>
                      <a:pt x="1" y="0"/>
                      <a:pt x="0" y="1"/>
                    </a:cubicBezTo>
                    <a:cubicBezTo>
                      <a:pt x="0" y="1"/>
                      <a:pt x="0" y="2"/>
                      <a:pt x="0" y="3"/>
                    </a:cubicBezTo>
                    <a:cubicBezTo>
                      <a:pt x="1" y="4"/>
                      <a:pt x="1" y="4"/>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16" name="Freeform 849"/>
              <p:cNvSpPr>
                <a:spLocks/>
              </p:cNvSpPr>
              <p:nvPr/>
            </p:nvSpPr>
            <p:spPr bwMode="auto">
              <a:xfrm>
                <a:off x="2044" y="1229"/>
                <a:ext cx="279" cy="181"/>
              </a:xfrm>
              <a:custGeom>
                <a:avLst/>
                <a:gdLst>
                  <a:gd name="T0" fmla="*/ 2096 w 139"/>
                  <a:gd name="T1" fmla="*/ 788 h 90"/>
                  <a:gd name="T2" fmla="*/ 2031 w 139"/>
                  <a:gd name="T3" fmla="*/ 700 h 90"/>
                  <a:gd name="T4" fmla="*/ 1837 w 139"/>
                  <a:gd name="T5" fmla="*/ 652 h 90"/>
                  <a:gd name="T6" fmla="*/ 1837 w 139"/>
                  <a:gd name="T7" fmla="*/ 587 h 90"/>
                  <a:gd name="T8" fmla="*/ 1885 w 139"/>
                  <a:gd name="T9" fmla="*/ 521 h 90"/>
                  <a:gd name="T10" fmla="*/ 1917 w 139"/>
                  <a:gd name="T11" fmla="*/ 424 h 90"/>
                  <a:gd name="T12" fmla="*/ 1756 w 139"/>
                  <a:gd name="T13" fmla="*/ 356 h 90"/>
                  <a:gd name="T14" fmla="*/ 1592 w 139"/>
                  <a:gd name="T15" fmla="*/ 259 h 90"/>
                  <a:gd name="T16" fmla="*/ 1397 w 139"/>
                  <a:gd name="T17" fmla="*/ 145 h 90"/>
                  <a:gd name="T18" fmla="*/ 1156 w 139"/>
                  <a:gd name="T19" fmla="*/ 177 h 90"/>
                  <a:gd name="T20" fmla="*/ 939 w 139"/>
                  <a:gd name="T21" fmla="*/ 211 h 90"/>
                  <a:gd name="T22" fmla="*/ 988 w 139"/>
                  <a:gd name="T23" fmla="*/ 32 h 90"/>
                  <a:gd name="T24" fmla="*/ 745 w 139"/>
                  <a:gd name="T25" fmla="*/ 80 h 90"/>
                  <a:gd name="T26" fmla="*/ 568 w 139"/>
                  <a:gd name="T27" fmla="*/ 113 h 90"/>
                  <a:gd name="T28" fmla="*/ 516 w 139"/>
                  <a:gd name="T29" fmla="*/ 292 h 90"/>
                  <a:gd name="T30" fmla="*/ 436 w 139"/>
                  <a:gd name="T31" fmla="*/ 211 h 90"/>
                  <a:gd name="T32" fmla="*/ 616 w 139"/>
                  <a:gd name="T33" fmla="*/ 64 h 90"/>
                  <a:gd name="T34" fmla="*/ 584 w 139"/>
                  <a:gd name="T35" fmla="*/ 0 h 90"/>
                  <a:gd name="T36" fmla="*/ 257 w 139"/>
                  <a:gd name="T37" fmla="*/ 97 h 90"/>
                  <a:gd name="T38" fmla="*/ 64 w 139"/>
                  <a:gd name="T39" fmla="*/ 276 h 90"/>
                  <a:gd name="T40" fmla="*/ 241 w 139"/>
                  <a:gd name="T41" fmla="*/ 324 h 90"/>
                  <a:gd name="T42" fmla="*/ 0 w 139"/>
                  <a:gd name="T43" fmla="*/ 356 h 90"/>
                  <a:gd name="T44" fmla="*/ 177 w 139"/>
                  <a:gd name="T45" fmla="*/ 408 h 90"/>
                  <a:gd name="T46" fmla="*/ 387 w 139"/>
                  <a:gd name="T47" fmla="*/ 440 h 90"/>
                  <a:gd name="T48" fmla="*/ 584 w 139"/>
                  <a:gd name="T49" fmla="*/ 473 h 90"/>
                  <a:gd name="T50" fmla="*/ 809 w 139"/>
                  <a:gd name="T51" fmla="*/ 489 h 90"/>
                  <a:gd name="T52" fmla="*/ 939 w 139"/>
                  <a:gd name="T53" fmla="*/ 408 h 90"/>
                  <a:gd name="T54" fmla="*/ 1100 w 139"/>
                  <a:gd name="T55" fmla="*/ 537 h 90"/>
                  <a:gd name="T56" fmla="*/ 988 w 139"/>
                  <a:gd name="T57" fmla="*/ 619 h 90"/>
                  <a:gd name="T58" fmla="*/ 1156 w 139"/>
                  <a:gd name="T59" fmla="*/ 603 h 90"/>
                  <a:gd name="T60" fmla="*/ 1301 w 139"/>
                  <a:gd name="T61" fmla="*/ 716 h 90"/>
                  <a:gd name="T62" fmla="*/ 1204 w 139"/>
                  <a:gd name="T63" fmla="*/ 837 h 90"/>
                  <a:gd name="T64" fmla="*/ 1084 w 139"/>
                  <a:gd name="T65" fmla="*/ 901 h 90"/>
                  <a:gd name="T66" fmla="*/ 1036 w 139"/>
                  <a:gd name="T67" fmla="*/ 1000 h 90"/>
                  <a:gd name="T68" fmla="*/ 843 w 139"/>
                  <a:gd name="T69" fmla="*/ 1048 h 90"/>
                  <a:gd name="T70" fmla="*/ 664 w 139"/>
                  <a:gd name="T71" fmla="*/ 1016 h 90"/>
                  <a:gd name="T72" fmla="*/ 532 w 139"/>
                  <a:gd name="T73" fmla="*/ 1100 h 90"/>
                  <a:gd name="T74" fmla="*/ 696 w 139"/>
                  <a:gd name="T75" fmla="*/ 1148 h 90"/>
                  <a:gd name="T76" fmla="*/ 843 w 139"/>
                  <a:gd name="T77" fmla="*/ 1148 h 90"/>
                  <a:gd name="T78" fmla="*/ 988 w 139"/>
                  <a:gd name="T79" fmla="*/ 1181 h 90"/>
                  <a:gd name="T80" fmla="*/ 1100 w 139"/>
                  <a:gd name="T81" fmla="*/ 1261 h 90"/>
                  <a:gd name="T82" fmla="*/ 1156 w 139"/>
                  <a:gd name="T83" fmla="*/ 1343 h 90"/>
                  <a:gd name="T84" fmla="*/ 1349 w 139"/>
                  <a:gd name="T85" fmla="*/ 1408 h 90"/>
                  <a:gd name="T86" fmla="*/ 1527 w 139"/>
                  <a:gd name="T87" fmla="*/ 1440 h 90"/>
                  <a:gd name="T88" fmla="*/ 1415 w 139"/>
                  <a:gd name="T89" fmla="*/ 1311 h 90"/>
                  <a:gd name="T90" fmla="*/ 1415 w 139"/>
                  <a:gd name="T91" fmla="*/ 1245 h 90"/>
                  <a:gd name="T92" fmla="*/ 1592 w 139"/>
                  <a:gd name="T93" fmla="*/ 1327 h 90"/>
                  <a:gd name="T94" fmla="*/ 1692 w 139"/>
                  <a:gd name="T95" fmla="*/ 1261 h 90"/>
                  <a:gd name="T96" fmla="*/ 1740 w 139"/>
                  <a:gd name="T97" fmla="*/ 1148 h 90"/>
                  <a:gd name="T98" fmla="*/ 1608 w 139"/>
                  <a:gd name="T99" fmla="*/ 1016 h 90"/>
                  <a:gd name="T100" fmla="*/ 1640 w 139"/>
                  <a:gd name="T101" fmla="*/ 885 h 90"/>
                  <a:gd name="T102" fmla="*/ 1821 w 139"/>
                  <a:gd name="T103" fmla="*/ 967 h 90"/>
                  <a:gd name="T104" fmla="*/ 1967 w 139"/>
                  <a:gd name="T105" fmla="*/ 1048 h 90"/>
                  <a:gd name="T106" fmla="*/ 2112 w 139"/>
                  <a:gd name="T107" fmla="*/ 967 h 90"/>
                  <a:gd name="T108" fmla="*/ 2240 w 139"/>
                  <a:gd name="T109" fmla="*/ 885 h 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9"/>
                  <a:gd name="T166" fmla="*/ 0 h 90"/>
                  <a:gd name="T167" fmla="*/ 139 w 139"/>
                  <a:gd name="T168" fmla="*/ 90 h 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9" h="90">
                    <a:moveTo>
                      <a:pt x="137" y="49"/>
                    </a:moveTo>
                    <a:cubicBezTo>
                      <a:pt x="136" y="49"/>
                      <a:pt x="135" y="49"/>
                      <a:pt x="134" y="49"/>
                    </a:cubicBezTo>
                    <a:cubicBezTo>
                      <a:pt x="133" y="49"/>
                      <a:pt x="132" y="49"/>
                      <a:pt x="131" y="48"/>
                    </a:cubicBezTo>
                    <a:cubicBezTo>
                      <a:pt x="130" y="48"/>
                      <a:pt x="130" y="48"/>
                      <a:pt x="129" y="48"/>
                    </a:cubicBezTo>
                    <a:cubicBezTo>
                      <a:pt x="128" y="48"/>
                      <a:pt x="126" y="49"/>
                      <a:pt x="126" y="48"/>
                    </a:cubicBezTo>
                    <a:cubicBezTo>
                      <a:pt x="125" y="47"/>
                      <a:pt x="126" y="46"/>
                      <a:pt x="126" y="45"/>
                    </a:cubicBezTo>
                    <a:cubicBezTo>
                      <a:pt x="126" y="45"/>
                      <a:pt x="126" y="45"/>
                      <a:pt x="126" y="44"/>
                    </a:cubicBezTo>
                    <a:cubicBezTo>
                      <a:pt x="126" y="44"/>
                      <a:pt x="125" y="44"/>
                      <a:pt x="125" y="43"/>
                    </a:cubicBezTo>
                    <a:cubicBezTo>
                      <a:pt x="124" y="42"/>
                      <a:pt x="124" y="41"/>
                      <a:pt x="123" y="41"/>
                    </a:cubicBezTo>
                    <a:cubicBezTo>
                      <a:pt x="122" y="41"/>
                      <a:pt x="122" y="42"/>
                      <a:pt x="121" y="42"/>
                    </a:cubicBezTo>
                    <a:cubicBezTo>
                      <a:pt x="120" y="42"/>
                      <a:pt x="119" y="42"/>
                      <a:pt x="118" y="42"/>
                    </a:cubicBezTo>
                    <a:cubicBezTo>
                      <a:pt x="116" y="42"/>
                      <a:pt x="115" y="41"/>
                      <a:pt x="113" y="40"/>
                    </a:cubicBezTo>
                    <a:cubicBezTo>
                      <a:pt x="112" y="40"/>
                      <a:pt x="111" y="40"/>
                      <a:pt x="110" y="39"/>
                    </a:cubicBezTo>
                    <a:cubicBezTo>
                      <a:pt x="109" y="39"/>
                      <a:pt x="107" y="38"/>
                      <a:pt x="108" y="37"/>
                    </a:cubicBezTo>
                    <a:cubicBezTo>
                      <a:pt x="108" y="36"/>
                      <a:pt x="109" y="36"/>
                      <a:pt x="110" y="36"/>
                    </a:cubicBezTo>
                    <a:cubicBezTo>
                      <a:pt x="111" y="35"/>
                      <a:pt x="112" y="36"/>
                      <a:pt x="113" y="36"/>
                    </a:cubicBezTo>
                    <a:cubicBezTo>
                      <a:pt x="114" y="36"/>
                      <a:pt x="115" y="36"/>
                      <a:pt x="117" y="36"/>
                    </a:cubicBezTo>
                    <a:cubicBezTo>
                      <a:pt x="118" y="36"/>
                      <a:pt x="118" y="36"/>
                      <a:pt x="119" y="35"/>
                    </a:cubicBezTo>
                    <a:cubicBezTo>
                      <a:pt x="120" y="34"/>
                      <a:pt x="119" y="33"/>
                      <a:pt x="119" y="32"/>
                    </a:cubicBezTo>
                    <a:cubicBezTo>
                      <a:pt x="118" y="32"/>
                      <a:pt x="117" y="32"/>
                      <a:pt x="116" y="32"/>
                    </a:cubicBezTo>
                    <a:cubicBezTo>
                      <a:pt x="115" y="31"/>
                      <a:pt x="114" y="32"/>
                      <a:pt x="113" y="31"/>
                    </a:cubicBezTo>
                    <a:cubicBezTo>
                      <a:pt x="112" y="30"/>
                      <a:pt x="117" y="32"/>
                      <a:pt x="118" y="30"/>
                    </a:cubicBezTo>
                    <a:cubicBezTo>
                      <a:pt x="119" y="30"/>
                      <a:pt x="119" y="29"/>
                      <a:pt x="119" y="28"/>
                    </a:cubicBezTo>
                    <a:cubicBezTo>
                      <a:pt x="118" y="27"/>
                      <a:pt x="118" y="27"/>
                      <a:pt x="118" y="26"/>
                    </a:cubicBezTo>
                    <a:cubicBezTo>
                      <a:pt x="117" y="25"/>
                      <a:pt x="117" y="24"/>
                      <a:pt x="116" y="23"/>
                    </a:cubicBezTo>
                    <a:cubicBezTo>
                      <a:pt x="115" y="22"/>
                      <a:pt x="115" y="22"/>
                      <a:pt x="115" y="22"/>
                    </a:cubicBezTo>
                    <a:cubicBezTo>
                      <a:pt x="114" y="22"/>
                      <a:pt x="113" y="22"/>
                      <a:pt x="112" y="22"/>
                    </a:cubicBezTo>
                    <a:cubicBezTo>
                      <a:pt x="110" y="22"/>
                      <a:pt x="110" y="22"/>
                      <a:pt x="108" y="22"/>
                    </a:cubicBezTo>
                    <a:cubicBezTo>
                      <a:pt x="107" y="21"/>
                      <a:pt x="106" y="21"/>
                      <a:pt x="105" y="20"/>
                    </a:cubicBezTo>
                    <a:cubicBezTo>
                      <a:pt x="104" y="19"/>
                      <a:pt x="104" y="18"/>
                      <a:pt x="103" y="18"/>
                    </a:cubicBezTo>
                    <a:cubicBezTo>
                      <a:pt x="102" y="17"/>
                      <a:pt x="102" y="16"/>
                      <a:pt x="101" y="16"/>
                    </a:cubicBezTo>
                    <a:cubicBezTo>
                      <a:pt x="100" y="16"/>
                      <a:pt x="99" y="16"/>
                      <a:pt x="98" y="16"/>
                    </a:cubicBezTo>
                    <a:cubicBezTo>
                      <a:pt x="96" y="16"/>
                      <a:pt x="96" y="18"/>
                      <a:pt x="94" y="18"/>
                    </a:cubicBezTo>
                    <a:cubicBezTo>
                      <a:pt x="93" y="17"/>
                      <a:pt x="93" y="15"/>
                      <a:pt x="92" y="14"/>
                    </a:cubicBezTo>
                    <a:cubicBezTo>
                      <a:pt x="91" y="12"/>
                      <a:pt x="90" y="11"/>
                      <a:pt x="89" y="10"/>
                    </a:cubicBezTo>
                    <a:cubicBezTo>
                      <a:pt x="88" y="9"/>
                      <a:pt x="87" y="9"/>
                      <a:pt x="86" y="9"/>
                    </a:cubicBezTo>
                    <a:cubicBezTo>
                      <a:pt x="84" y="8"/>
                      <a:pt x="82" y="9"/>
                      <a:pt x="80" y="9"/>
                    </a:cubicBezTo>
                    <a:cubicBezTo>
                      <a:pt x="78" y="9"/>
                      <a:pt x="77" y="8"/>
                      <a:pt x="76" y="8"/>
                    </a:cubicBezTo>
                    <a:cubicBezTo>
                      <a:pt x="74" y="8"/>
                      <a:pt x="73" y="8"/>
                      <a:pt x="72" y="9"/>
                    </a:cubicBezTo>
                    <a:cubicBezTo>
                      <a:pt x="71" y="9"/>
                      <a:pt x="72" y="10"/>
                      <a:pt x="71" y="11"/>
                    </a:cubicBezTo>
                    <a:cubicBezTo>
                      <a:pt x="70" y="12"/>
                      <a:pt x="69" y="12"/>
                      <a:pt x="68" y="12"/>
                    </a:cubicBezTo>
                    <a:cubicBezTo>
                      <a:pt x="67" y="12"/>
                      <a:pt x="66" y="11"/>
                      <a:pt x="65" y="11"/>
                    </a:cubicBezTo>
                    <a:cubicBezTo>
                      <a:pt x="63" y="10"/>
                      <a:pt x="63" y="11"/>
                      <a:pt x="61" y="12"/>
                    </a:cubicBezTo>
                    <a:cubicBezTo>
                      <a:pt x="60" y="12"/>
                      <a:pt x="59" y="14"/>
                      <a:pt x="58" y="13"/>
                    </a:cubicBezTo>
                    <a:cubicBezTo>
                      <a:pt x="57" y="13"/>
                      <a:pt x="60" y="11"/>
                      <a:pt x="61" y="10"/>
                    </a:cubicBezTo>
                    <a:cubicBezTo>
                      <a:pt x="62" y="9"/>
                      <a:pt x="64" y="10"/>
                      <a:pt x="64" y="9"/>
                    </a:cubicBezTo>
                    <a:cubicBezTo>
                      <a:pt x="65" y="8"/>
                      <a:pt x="64" y="7"/>
                      <a:pt x="64" y="6"/>
                    </a:cubicBezTo>
                    <a:cubicBezTo>
                      <a:pt x="63" y="4"/>
                      <a:pt x="63" y="3"/>
                      <a:pt x="61" y="2"/>
                    </a:cubicBezTo>
                    <a:cubicBezTo>
                      <a:pt x="61" y="2"/>
                      <a:pt x="59" y="2"/>
                      <a:pt x="57" y="2"/>
                    </a:cubicBezTo>
                    <a:cubicBezTo>
                      <a:pt x="55" y="2"/>
                      <a:pt x="54" y="2"/>
                      <a:pt x="52" y="2"/>
                    </a:cubicBezTo>
                    <a:cubicBezTo>
                      <a:pt x="50" y="2"/>
                      <a:pt x="50" y="3"/>
                      <a:pt x="48" y="4"/>
                    </a:cubicBezTo>
                    <a:cubicBezTo>
                      <a:pt x="47" y="4"/>
                      <a:pt x="47" y="5"/>
                      <a:pt x="46" y="5"/>
                    </a:cubicBezTo>
                    <a:cubicBezTo>
                      <a:pt x="44" y="5"/>
                      <a:pt x="44" y="3"/>
                      <a:pt x="42" y="4"/>
                    </a:cubicBezTo>
                    <a:cubicBezTo>
                      <a:pt x="41" y="4"/>
                      <a:pt x="41" y="5"/>
                      <a:pt x="40" y="6"/>
                    </a:cubicBezTo>
                    <a:cubicBezTo>
                      <a:pt x="39" y="7"/>
                      <a:pt x="38" y="6"/>
                      <a:pt x="37" y="7"/>
                    </a:cubicBezTo>
                    <a:cubicBezTo>
                      <a:pt x="36" y="7"/>
                      <a:pt x="36" y="7"/>
                      <a:pt x="35" y="7"/>
                    </a:cubicBezTo>
                    <a:cubicBezTo>
                      <a:pt x="34" y="8"/>
                      <a:pt x="34" y="10"/>
                      <a:pt x="32" y="11"/>
                    </a:cubicBezTo>
                    <a:cubicBezTo>
                      <a:pt x="32" y="12"/>
                      <a:pt x="31" y="12"/>
                      <a:pt x="30" y="13"/>
                    </a:cubicBezTo>
                    <a:cubicBezTo>
                      <a:pt x="29" y="15"/>
                      <a:pt x="29" y="15"/>
                      <a:pt x="29" y="15"/>
                    </a:cubicBezTo>
                    <a:cubicBezTo>
                      <a:pt x="30" y="16"/>
                      <a:pt x="33" y="16"/>
                      <a:pt x="32" y="18"/>
                    </a:cubicBezTo>
                    <a:cubicBezTo>
                      <a:pt x="32" y="18"/>
                      <a:pt x="32" y="19"/>
                      <a:pt x="31" y="19"/>
                    </a:cubicBezTo>
                    <a:cubicBezTo>
                      <a:pt x="30" y="20"/>
                      <a:pt x="29" y="19"/>
                      <a:pt x="28" y="19"/>
                    </a:cubicBezTo>
                    <a:cubicBezTo>
                      <a:pt x="27" y="18"/>
                      <a:pt x="27" y="17"/>
                      <a:pt x="26" y="16"/>
                    </a:cubicBezTo>
                    <a:cubicBezTo>
                      <a:pt x="26" y="15"/>
                      <a:pt x="26" y="14"/>
                      <a:pt x="27" y="13"/>
                    </a:cubicBezTo>
                    <a:cubicBezTo>
                      <a:pt x="27" y="12"/>
                      <a:pt x="28" y="11"/>
                      <a:pt x="28" y="10"/>
                    </a:cubicBezTo>
                    <a:cubicBezTo>
                      <a:pt x="29" y="9"/>
                      <a:pt x="29" y="8"/>
                      <a:pt x="30" y="7"/>
                    </a:cubicBezTo>
                    <a:cubicBezTo>
                      <a:pt x="31" y="6"/>
                      <a:pt x="32" y="6"/>
                      <a:pt x="34" y="6"/>
                    </a:cubicBezTo>
                    <a:cubicBezTo>
                      <a:pt x="35" y="5"/>
                      <a:pt x="36" y="5"/>
                      <a:pt x="38" y="4"/>
                    </a:cubicBezTo>
                    <a:cubicBezTo>
                      <a:pt x="39" y="4"/>
                      <a:pt x="41" y="4"/>
                      <a:pt x="42" y="3"/>
                    </a:cubicBezTo>
                    <a:cubicBezTo>
                      <a:pt x="42" y="2"/>
                      <a:pt x="43" y="2"/>
                      <a:pt x="42" y="1"/>
                    </a:cubicBezTo>
                    <a:cubicBezTo>
                      <a:pt x="42" y="0"/>
                      <a:pt x="41" y="0"/>
                      <a:pt x="39" y="0"/>
                    </a:cubicBezTo>
                    <a:cubicBezTo>
                      <a:pt x="38" y="0"/>
                      <a:pt x="37" y="0"/>
                      <a:pt x="36" y="0"/>
                    </a:cubicBezTo>
                    <a:cubicBezTo>
                      <a:pt x="35" y="0"/>
                      <a:pt x="34" y="1"/>
                      <a:pt x="32" y="1"/>
                    </a:cubicBezTo>
                    <a:cubicBezTo>
                      <a:pt x="30" y="1"/>
                      <a:pt x="29" y="2"/>
                      <a:pt x="27" y="3"/>
                    </a:cubicBezTo>
                    <a:cubicBezTo>
                      <a:pt x="25" y="3"/>
                      <a:pt x="24" y="3"/>
                      <a:pt x="22" y="4"/>
                    </a:cubicBezTo>
                    <a:cubicBezTo>
                      <a:pt x="20" y="5"/>
                      <a:pt x="19" y="6"/>
                      <a:pt x="16" y="6"/>
                    </a:cubicBezTo>
                    <a:cubicBezTo>
                      <a:pt x="15" y="6"/>
                      <a:pt x="15" y="6"/>
                      <a:pt x="13" y="7"/>
                    </a:cubicBezTo>
                    <a:cubicBezTo>
                      <a:pt x="12" y="8"/>
                      <a:pt x="11" y="9"/>
                      <a:pt x="10" y="10"/>
                    </a:cubicBezTo>
                    <a:cubicBezTo>
                      <a:pt x="8" y="12"/>
                      <a:pt x="7" y="12"/>
                      <a:pt x="6" y="14"/>
                    </a:cubicBezTo>
                    <a:cubicBezTo>
                      <a:pt x="5" y="15"/>
                      <a:pt x="3" y="15"/>
                      <a:pt x="4" y="17"/>
                    </a:cubicBezTo>
                    <a:cubicBezTo>
                      <a:pt x="4" y="18"/>
                      <a:pt x="5" y="17"/>
                      <a:pt x="6" y="17"/>
                    </a:cubicBezTo>
                    <a:cubicBezTo>
                      <a:pt x="8" y="18"/>
                      <a:pt x="8" y="18"/>
                      <a:pt x="10" y="18"/>
                    </a:cubicBezTo>
                    <a:cubicBezTo>
                      <a:pt x="11" y="18"/>
                      <a:pt x="12" y="18"/>
                      <a:pt x="13" y="19"/>
                    </a:cubicBezTo>
                    <a:cubicBezTo>
                      <a:pt x="14" y="19"/>
                      <a:pt x="15" y="19"/>
                      <a:pt x="15" y="20"/>
                    </a:cubicBezTo>
                    <a:cubicBezTo>
                      <a:pt x="15" y="21"/>
                      <a:pt x="13" y="21"/>
                      <a:pt x="12" y="21"/>
                    </a:cubicBezTo>
                    <a:cubicBezTo>
                      <a:pt x="10" y="21"/>
                      <a:pt x="9" y="20"/>
                      <a:pt x="7" y="20"/>
                    </a:cubicBezTo>
                    <a:cubicBezTo>
                      <a:pt x="5" y="20"/>
                      <a:pt x="5" y="20"/>
                      <a:pt x="3" y="20"/>
                    </a:cubicBezTo>
                    <a:cubicBezTo>
                      <a:pt x="2" y="21"/>
                      <a:pt x="0" y="21"/>
                      <a:pt x="0" y="22"/>
                    </a:cubicBezTo>
                    <a:cubicBezTo>
                      <a:pt x="0" y="24"/>
                      <a:pt x="2" y="23"/>
                      <a:pt x="3" y="24"/>
                    </a:cubicBezTo>
                    <a:cubicBezTo>
                      <a:pt x="3" y="25"/>
                      <a:pt x="3" y="25"/>
                      <a:pt x="4" y="25"/>
                    </a:cubicBezTo>
                    <a:cubicBezTo>
                      <a:pt x="5" y="26"/>
                      <a:pt x="6" y="26"/>
                      <a:pt x="7" y="26"/>
                    </a:cubicBezTo>
                    <a:cubicBezTo>
                      <a:pt x="8" y="26"/>
                      <a:pt x="9" y="25"/>
                      <a:pt x="11" y="25"/>
                    </a:cubicBezTo>
                    <a:cubicBezTo>
                      <a:pt x="12" y="25"/>
                      <a:pt x="12" y="25"/>
                      <a:pt x="13" y="26"/>
                    </a:cubicBezTo>
                    <a:cubicBezTo>
                      <a:pt x="14" y="26"/>
                      <a:pt x="15" y="27"/>
                      <a:pt x="16" y="27"/>
                    </a:cubicBezTo>
                    <a:cubicBezTo>
                      <a:pt x="17" y="27"/>
                      <a:pt x="18" y="27"/>
                      <a:pt x="19" y="27"/>
                    </a:cubicBezTo>
                    <a:cubicBezTo>
                      <a:pt x="21" y="28"/>
                      <a:pt x="22" y="27"/>
                      <a:pt x="24" y="27"/>
                    </a:cubicBezTo>
                    <a:cubicBezTo>
                      <a:pt x="25" y="27"/>
                      <a:pt x="26" y="27"/>
                      <a:pt x="27" y="27"/>
                    </a:cubicBezTo>
                    <a:cubicBezTo>
                      <a:pt x="28" y="28"/>
                      <a:pt x="29" y="28"/>
                      <a:pt x="30" y="29"/>
                    </a:cubicBezTo>
                    <a:cubicBezTo>
                      <a:pt x="32" y="29"/>
                      <a:pt x="32" y="28"/>
                      <a:pt x="34" y="29"/>
                    </a:cubicBezTo>
                    <a:cubicBezTo>
                      <a:pt x="34" y="29"/>
                      <a:pt x="35" y="29"/>
                      <a:pt x="36" y="29"/>
                    </a:cubicBezTo>
                    <a:cubicBezTo>
                      <a:pt x="37" y="30"/>
                      <a:pt x="38" y="30"/>
                      <a:pt x="39" y="30"/>
                    </a:cubicBezTo>
                    <a:cubicBezTo>
                      <a:pt x="41" y="30"/>
                      <a:pt x="42" y="30"/>
                      <a:pt x="43" y="30"/>
                    </a:cubicBezTo>
                    <a:cubicBezTo>
                      <a:pt x="45" y="30"/>
                      <a:pt x="46" y="30"/>
                      <a:pt x="47" y="30"/>
                    </a:cubicBezTo>
                    <a:cubicBezTo>
                      <a:pt x="48" y="30"/>
                      <a:pt x="49" y="30"/>
                      <a:pt x="50" y="30"/>
                    </a:cubicBezTo>
                    <a:cubicBezTo>
                      <a:pt x="51" y="29"/>
                      <a:pt x="52" y="29"/>
                      <a:pt x="53" y="28"/>
                    </a:cubicBezTo>
                    <a:cubicBezTo>
                      <a:pt x="54" y="28"/>
                      <a:pt x="55" y="28"/>
                      <a:pt x="56" y="27"/>
                    </a:cubicBezTo>
                    <a:cubicBezTo>
                      <a:pt x="56" y="26"/>
                      <a:pt x="55" y="25"/>
                      <a:pt x="55" y="25"/>
                    </a:cubicBezTo>
                    <a:cubicBezTo>
                      <a:pt x="56" y="24"/>
                      <a:pt x="57" y="24"/>
                      <a:pt x="58" y="25"/>
                    </a:cubicBezTo>
                    <a:cubicBezTo>
                      <a:pt x="59" y="25"/>
                      <a:pt x="59" y="26"/>
                      <a:pt x="59" y="27"/>
                    </a:cubicBezTo>
                    <a:cubicBezTo>
                      <a:pt x="60" y="28"/>
                      <a:pt x="60" y="28"/>
                      <a:pt x="61" y="28"/>
                    </a:cubicBezTo>
                    <a:cubicBezTo>
                      <a:pt x="62" y="29"/>
                      <a:pt x="62" y="31"/>
                      <a:pt x="63" y="32"/>
                    </a:cubicBezTo>
                    <a:cubicBezTo>
                      <a:pt x="65" y="33"/>
                      <a:pt x="70" y="32"/>
                      <a:pt x="68" y="33"/>
                    </a:cubicBezTo>
                    <a:cubicBezTo>
                      <a:pt x="67" y="34"/>
                      <a:pt x="66" y="33"/>
                      <a:pt x="65" y="34"/>
                    </a:cubicBezTo>
                    <a:cubicBezTo>
                      <a:pt x="64" y="34"/>
                      <a:pt x="63" y="34"/>
                      <a:pt x="62" y="35"/>
                    </a:cubicBezTo>
                    <a:cubicBezTo>
                      <a:pt x="61" y="35"/>
                      <a:pt x="61" y="36"/>
                      <a:pt x="61" y="37"/>
                    </a:cubicBezTo>
                    <a:cubicBezTo>
                      <a:pt x="60" y="37"/>
                      <a:pt x="60" y="38"/>
                      <a:pt x="61" y="38"/>
                    </a:cubicBezTo>
                    <a:cubicBezTo>
                      <a:pt x="62" y="40"/>
                      <a:pt x="63" y="38"/>
                      <a:pt x="65" y="38"/>
                    </a:cubicBezTo>
                    <a:cubicBezTo>
                      <a:pt x="66" y="38"/>
                      <a:pt x="67" y="38"/>
                      <a:pt x="68" y="38"/>
                    </a:cubicBezTo>
                    <a:cubicBezTo>
                      <a:pt x="69" y="37"/>
                      <a:pt x="69" y="35"/>
                      <a:pt x="70" y="36"/>
                    </a:cubicBezTo>
                    <a:cubicBezTo>
                      <a:pt x="71" y="36"/>
                      <a:pt x="71" y="37"/>
                      <a:pt x="71" y="37"/>
                    </a:cubicBezTo>
                    <a:cubicBezTo>
                      <a:pt x="73" y="38"/>
                      <a:pt x="74" y="39"/>
                      <a:pt x="75" y="40"/>
                    </a:cubicBezTo>
                    <a:cubicBezTo>
                      <a:pt x="76" y="40"/>
                      <a:pt x="77" y="40"/>
                      <a:pt x="78" y="41"/>
                    </a:cubicBezTo>
                    <a:cubicBezTo>
                      <a:pt x="79" y="41"/>
                      <a:pt x="79" y="42"/>
                      <a:pt x="79" y="42"/>
                    </a:cubicBezTo>
                    <a:cubicBezTo>
                      <a:pt x="79" y="43"/>
                      <a:pt x="79" y="44"/>
                      <a:pt x="80" y="44"/>
                    </a:cubicBezTo>
                    <a:cubicBezTo>
                      <a:pt x="80" y="45"/>
                      <a:pt x="80" y="45"/>
                      <a:pt x="80" y="46"/>
                    </a:cubicBezTo>
                    <a:cubicBezTo>
                      <a:pt x="79" y="47"/>
                      <a:pt x="79" y="49"/>
                      <a:pt x="78" y="49"/>
                    </a:cubicBezTo>
                    <a:cubicBezTo>
                      <a:pt x="77" y="50"/>
                      <a:pt x="77" y="49"/>
                      <a:pt x="76" y="49"/>
                    </a:cubicBezTo>
                    <a:cubicBezTo>
                      <a:pt x="75" y="49"/>
                      <a:pt x="75" y="51"/>
                      <a:pt x="74" y="51"/>
                    </a:cubicBezTo>
                    <a:cubicBezTo>
                      <a:pt x="74" y="52"/>
                      <a:pt x="73" y="52"/>
                      <a:pt x="73" y="52"/>
                    </a:cubicBezTo>
                    <a:cubicBezTo>
                      <a:pt x="72" y="53"/>
                      <a:pt x="71" y="51"/>
                      <a:pt x="70" y="52"/>
                    </a:cubicBezTo>
                    <a:cubicBezTo>
                      <a:pt x="69" y="52"/>
                      <a:pt x="69" y="53"/>
                      <a:pt x="68" y="53"/>
                    </a:cubicBezTo>
                    <a:cubicBezTo>
                      <a:pt x="68" y="54"/>
                      <a:pt x="67" y="54"/>
                      <a:pt x="67" y="55"/>
                    </a:cubicBezTo>
                    <a:cubicBezTo>
                      <a:pt x="66" y="56"/>
                      <a:pt x="65" y="56"/>
                      <a:pt x="64" y="56"/>
                    </a:cubicBezTo>
                    <a:cubicBezTo>
                      <a:pt x="63" y="56"/>
                      <a:pt x="63" y="56"/>
                      <a:pt x="62" y="57"/>
                    </a:cubicBezTo>
                    <a:cubicBezTo>
                      <a:pt x="61" y="58"/>
                      <a:pt x="62" y="59"/>
                      <a:pt x="63" y="60"/>
                    </a:cubicBezTo>
                    <a:cubicBezTo>
                      <a:pt x="63" y="60"/>
                      <a:pt x="64" y="60"/>
                      <a:pt x="64" y="61"/>
                    </a:cubicBezTo>
                    <a:cubicBezTo>
                      <a:pt x="64" y="62"/>
                      <a:pt x="62" y="61"/>
                      <a:pt x="61" y="61"/>
                    </a:cubicBezTo>
                    <a:cubicBezTo>
                      <a:pt x="60" y="62"/>
                      <a:pt x="59" y="63"/>
                      <a:pt x="58" y="63"/>
                    </a:cubicBezTo>
                    <a:cubicBezTo>
                      <a:pt x="57" y="63"/>
                      <a:pt x="56" y="62"/>
                      <a:pt x="54" y="62"/>
                    </a:cubicBezTo>
                    <a:cubicBezTo>
                      <a:pt x="53" y="62"/>
                      <a:pt x="53" y="64"/>
                      <a:pt x="52" y="64"/>
                    </a:cubicBezTo>
                    <a:cubicBezTo>
                      <a:pt x="51" y="64"/>
                      <a:pt x="50" y="63"/>
                      <a:pt x="49" y="63"/>
                    </a:cubicBezTo>
                    <a:cubicBezTo>
                      <a:pt x="48" y="62"/>
                      <a:pt x="47" y="62"/>
                      <a:pt x="46" y="62"/>
                    </a:cubicBezTo>
                    <a:cubicBezTo>
                      <a:pt x="45" y="61"/>
                      <a:pt x="44" y="61"/>
                      <a:pt x="43" y="61"/>
                    </a:cubicBezTo>
                    <a:cubicBezTo>
                      <a:pt x="42" y="61"/>
                      <a:pt x="42" y="61"/>
                      <a:pt x="41" y="62"/>
                    </a:cubicBezTo>
                    <a:cubicBezTo>
                      <a:pt x="40" y="62"/>
                      <a:pt x="40" y="63"/>
                      <a:pt x="39" y="64"/>
                    </a:cubicBezTo>
                    <a:cubicBezTo>
                      <a:pt x="38" y="65"/>
                      <a:pt x="37" y="64"/>
                      <a:pt x="36" y="64"/>
                    </a:cubicBezTo>
                    <a:cubicBezTo>
                      <a:pt x="35" y="64"/>
                      <a:pt x="35" y="64"/>
                      <a:pt x="34" y="65"/>
                    </a:cubicBezTo>
                    <a:cubicBezTo>
                      <a:pt x="33" y="65"/>
                      <a:pt x="33" y="66"/>
                      <a:pt x="33" y="67"/>
                    </a:cubicBezTo>
                    <a:cubicBezTo>
                      <a:pt x="33" y="67"/>
                      <a:pt x="33" y="68"/>
                      <a:pt x="33" y="68"/>
                    </a:cubicBezTo>
                    <a:cubicBezTo>
                      <a:pt x="33" y="70"/>
                      <a:pt x="33" y="71"/>
                      <a:pt x="33" y="72"/>
                    </a:cubicBezTo>
                    <a:cubicBezTo>
                      <a:pt x="35" y="73"/>
                      <a:pt x="37" y="72"/>
                      <a:pt x="39" y="72"/>
                    </a:cubicBezTo>
                    <a:cubicBezTo>
                      <a:pt x="41" y="72"/>
                      <a:pt x="41" y="71"/>
                      <a:pt x="43" y="70"/>
                    </a:cubicBezTo>
                    <a:cubicBezTo>
                      <a:pt x="44" y="70"/>
                      <a:pt x="45" y="70"/>
                      <a:pt x="46" y="70"/>
                    </a:cubicBezTo>
                    <a:cubicBezTo>
                      <a:pt x="46" y="70"/>
                      <a:pt x="47" y="69"/>
                      <a:pt x="48" y="69"/>
                    </a:cubicBezTo>
                    <a:cubicBezTo>
                      <a:pt x="49" y="69"/>
                      <a:pt x="49" y="70"/>
                      <a:pt x="50" y="70"/>
                    </a:cubicBezTo>
                    <a:cubicBezTo>
                      <a:pt x="51" y="70"/>
                      <a:pt x="51" y="70"/>
                      <a:pt x="52" y="70"/>
                    </a:cubicBezTo>
                    <a:cubicBezTo>
                      <a:pt x="54" y="69"/>
                      <a:pt x="55" y="70"/>
                      <a:pt x="56" y="70"/>
                    </a:cubicBezTo>
                    <a:cubicBezTo>
                      <a:pt x="58" y="70"/>
                      <a:pt x="58" y="70"/>
                      <a:pt x="59" y="70"/>
                    </a:cubicBezTo>
                    <a:cubicBezTo>
                      <a:pt x="60" y="69"/>
                      <a:pt x="61" y="68"/>
                      <a:pt x="61" y="69"/>
                    </a:cubicBezTo>
                    <a:cubicBezTo>
                      <a:pt x="63" y="69"/>
                      <a:pt x="60" y="71"/>
                      <a:pt x="61" y="72"/>
                    </a:cubicBezTo>
                    <a:cubicBezTo>
                      <a:pt x="61" y="73"/>
                      <a:pt x="62" y="73"/>
                      <a:pt x="63" y="74"/>
                    </a:cubicBezTo>
                    <a:cubicBezTo>
                      <a:pt x="64" y="74"/>
                      <a:pt x="64" y="74"/>
                      <a:pt x="65" y="75"/>
                    </a:cubicBezTo>
                    <a:cubicBezTo>
                      <a:pt x="66" y="75"/>
                      <a:pt x="68" y="74"/>
                      <a:pt x="68" y="76"/>
                    </a:cubicBezTo>
                    <a:cubicBezTo>
                      <a:pt x="68" y="76"/>
                      <a:pt x="68" y="77"/>
                      <a:pt x="68" y="77"/>
                    </a:cubicBezTo>
                    <a:cubicBezTo>
                      <a:pt x="67" y="78"/>
                      <a:pt x="66" y="77"/>
                      <a:pt x="65" y="77"/>
                    </a:cubicBezTo>
                    <a:cubicBezTo>
                      <a:pt x="64" y="78"/>
                      <a:pt x="63" y="79"/>
                      <a:pt x="64" y="80"/>
                    </a:cubicBezTo>
                    <a:cubicBezTo>
                      <a:pt x="64" y="82"/>
                      <a:pt x="66" y="80"/>
                      <a:pt x="68" y="80"/>
                    </a:cubicBezTo>
                    <a:cubicBezTo>
                      <a:pt x="69" y="80"/>
                      <a:pt x="69" y="81"/>
                      <a:pt x="71" y="82"/>
                    </a:cubicBezTo>
                    <a:cubicBezTo>
                      <a:pt x="72" y="82"/>
                      <a:pt x="73" y="81"/>
                      <a:pt x="74" y="82"/>
                    </a:cubicBezTo>
                    <a:cubicBezTo>
                      <a:pt x="75" y="83"/>
                      <a:pt x="75" y="84"/>
                      <a:pt x="75" y="84"/>
                    </a:cubicBezTo>
                    <a:cubicBezTo>
                      <a:pt x="76" y="86"/>
                      <a:pt x="78" y="86"/>
                      <a:pt x="80" y="86"/>
                    </a:cubicBezTo>
                    <a:cubicBezTo>
                      <a:pt x="81" y="86"/>
                      <a:pt x="81" y="86"/>
                      <a:pt x="83" y="86"/>
                    </a:cubicBezTo>
                    <a:cubicBezTo>
                      <a:pt x="84" y="86"/>
                      <a:pt x="85" y="86"/>
                      <a:pt x="86" y="87"/>
                    </a:cubicBezTo>
                    <a:cubicBezTo>
                      <a:pt x="87" y="87"/>
                      <a:pt x="87" y="88"/>
                      <a:pt x="88" y="89"/>
                    </a:cubicBezTo>
                    <a:cubicBezTo>
                      <a:pt x="89" y="90"/>
                      <a:pt x="90" y="89"/>
                      <a:pt x="92" y="89"/>
                    </a:cubicBezTo>
                    <a:cubicBezTo>
                      <a:pt x="93" y="89"/>
                      <a:pt x="94" y="89"/>
                      <a:pt x="94" y="88"/>
                    </a:cubicBezTo>
                    <a:cubicBezTo>
                      <a:pt x="95" y="87"/>
                      <a:pt x="94" y="86"/>
                      <a:pt x="94" y="85"/>
                    </a:cubicBezTo>
                    <a:cubicBezTo>
                      <a:pt x="93" y="84"/>
                      <a:pt x="93" y="83"/>
                      <a:pt x="92" y="82"/>
                    </a:cubicBezTo>
                    <a:cubicBezTo>
                      <a:pt x="91" y="82"/>
                      <a:pt x="90" y="82"/>
                      <a:pt x="89" y="81"/>
                    </a:cubicBezTo>
                    <a:cubicBezTo>
                      <a:pt x="89" y="81"/>
                      <a:pt x="88" y="80"/>
                      <a:pt x="87" y="80"/>
                    </a:cubicBezTo>
                    <a:cubicBezTo>
                      <a:pt x="87" y="79"/>
                      <a:pt x="86" y="79"/>
                      <a:pt x="85" y="78"/>
                    </a:cubicBezTo>
                    <a:cubicBezTo>
                      <a:pt x="84" y="78"/>
                      <a:pt x="84" y="78"/>
                      <a:pt x="83" y="77"/>
                    </a:cubicBezTo>
                    <a:cubicBezTo>
                      <a:pt x="83" y="76"/>
                      <a:pt x="83" y="75"/>
                      <a:pt x="84" y="75"/>
                    </a:cubicBezTo>
                    <a:cubicBezTo>
                      <a:pt x="85" y="74"/>
                      <a:pt x="86" y="76"/>
                      <a:pt x="87" y="76"/>
                    </a:cubicBezTo>
                    <a:cubicBezTo>
                      <a:pt x="89" y="77"/>
                      <a:pt x="90" y="76"/>
                      <a:pt x="91" y="77"/>
                    </a:cubicBezTo>
                    <a:cubicBezTo>
                      <a:pt x="93" y="78"/>
                      <a:pt x="93" y="79"/>
                      <a:pt x="94" y="80"/>
                    </a:cubicBezTo>
                    <a:cubicBezTo>
                      <a:pt x="94" y="81"/>
                      <a:pt x="95" y="81"/>
                      <a:pt x="96" y="82"/>
                    </a:cubicBezTo>
                    <a:cubicBezTo>
                      <a:pt x="97" y="82"/>
                      <a:pt x="97" y="81"/>
                      <a:pt x="98" y="81"/>
                    </a:cubicBezTo>
                    <a:cubicBezTo>
                      <a:pt x="100" y="81"/>
                      <a:pt x="99" y="85"/>
                      <a:pt x="101" y="84"/>
                    </a:cubicBezTo>
                    <a:cubicBezTo>
                      <a:pt x="102" y="83"/>
                      <a:pt x="101" y="82"/>
                      <a:pt x="102" y="81"/>
                    </a:cubicBezTo>
                    <a:cubicBezTo>
                      <a:pt x="102" y="81"/>
                      <a:pt x="103" y="81"/>
                      <a:pt x="104" y="80"/>
                    </a:cubicBezTo>
                    <a:cubicBezTo>
                      <a:pt x="104" y="79"/>
                      <a:pt x="103" y="78"/>
                      <a:pt x="104" y="77"/>
                    </a:cubicBezTo>
                    <a:cubicBezTo>
                      <a:pt x="105" y="76"/>
                      <a:pt x="107" y="78"/>
                      <a:pt x="108" y="77"/>
                    </a:cubicBezTo>
                    <a:cubicBezTo>
                      <a:pt x="108" y="76"/>
                      <a:pt x="109" y="75"/>
                      <a:pt x="108" y="74"/>
                    </a:cubicBezTo>
                    <a:cubicBezTo>
                      <a:pt x="108" y="73"/>
                      <a:pt x="107" y="73"/>
                      <a:pt x="107" y="72"/>
                    </a:cubicBezTo>
                    <a:cubicBezTo>
                      <a:pt x="107" y="71"/>
                      <a:pt x="107" y="70"/>
                      <a:pt x="107" y="70"/>
                    </a:cubicBezTo>
                    <a:cubicBezTo>
                      <a:pt x="107" y="68"/>
                      <a:pt x="107" y="68"/>
                      <a:pt x="107" y="67"/>
                    </a:cubicBezTo>
                    <a:cubicBezTo>
                      <a:pt x="106" y="66"/>
                      <a:pt x="105" y="66"/>
                      <a:pt x="104" y="66"/>
                    </a:cubicBezTo>
                    <a:cubicBezTo>
                      <a:pt x="103" y="65"/>
                      <a:pt x="102" y="65"/>
                      <a:pt x="101" y="65"/>
                    </a:cubicBezTo>
                    <a:cubicBezTo>
                      <a:pt x="100" y="64"/>
                      <a:pt x="100" y="63"/>
                      <a:pt x="99" y="62"/>
                    </a:cubicBezTo>
                    <a:cubicBezTo>
                      <a:pt x="98" y="61"/>
                      <a:pt x="98" y="60"/>
                      <a:pt x="98" y="59"/>
                    </a:cubicBezTo>
                    <a:cubicBezTo>
                      <a:pt x="98" y="58"/>
                      <a:pt x="98" y="57"/>
                      <a:pt x="99" y="57"/>
                    </a:cubicBezTo>
                    <a:cubicBezTo>
                      <a:pt x="99" y="56"/>
                      <a:pt x="100" y="56"/>
                      <a:pt x="101" y="56"/>
                    </a:cubicBezTo>
                    <a:cubicBezTo>
                      <a:pt x="101" y="55"/>
                      <a:pt x="101" y="54"/>
                      <a:pt x="101" y="54"/>
                    </a:cubicBezTo>
                    <a:cubicBezTo>
                      <a:pt x="102" y="53"/>
                      <a:pt x="103" y="54"/>
                      <a:pt x="103" y="54"/>
                    </a:cubicBezTo>
                    <a:cubicBezTo>
                      <a:pt x="105" y="54"/>
                      <a:pt x="106" y="54"/>
                      <a:pt x="107" y="55"/>
                    </a:cubicBezTo>
                    <a:cubicBezTo>
                      <a:pt x="108" y="56"/>
                      <a:pt x="109" y="56"/>
                      <a:pt x="110" y="57"/>
                    </a:cubicBezTo>
                    <a:cubicBezTo>
                      <a:pt x="111" y="58"/>
                      <a:pt x="111" y="58"/>
                      <a:pt x="112" y="59"/>
                    </a:cubicBezTo>
                    <a:cubicBezTo>
                      <a:pt x="112" y="60"/>
                      <a:pt x="112" y="61"/>
                      <a:pt x="113" y="62"/>
                    </a:cubicBezTo>
                    <a:cubicBezTo>
                      <a:pt x="113" y="63"/>
                      <a:pt x="113" y="63"/>
                      <a:pt x="114" y="64"/>
                    </a:cubicBezTo>
                    <a:cubicBezTo>
                      <a:pt x="115" y="65"/>
                      <a:pt x="116" y="64"/>
                      <a:pt x="118" y="64"/>
                    </a:cubicBezTo>
                    <a:cubicBezTo>
                      <a:pt x="119" y="64"/>
                      <a:pt x="120" y="65"/>
                      <a:pt x="121" y="64"/>
                    </a:cubicBezTo>
                    <a:cubicBezTo>
                      <a:pt x="123" y="63"/>
                      <a:pt x="122" y="61"/>
                      <a:pt x="123" y="61"/>
                    </a:cubicBezTo>
                    <a:cubicBezTo>
                      <a:pt x="124" y="60"/>
                      <a:pt x="124" y="60"/>
                      <a:pt x="125" y="60"/>
                    </a:cubicBezTo>
                    <a:cubicBezTo>
                      <a:pt x="126" y="60"/>
                      <a:pt x="127" y="62"/>
                      <a:pt x="128" y="61"/>
                    </a:cubicBezTo>
                    <a:cubicBezTo>
                      <a:pt x="129" y="61"/>
                      <a:pt x="129" y="60"/>
                      <a:pt x="130" y="59"/>
                    </a:cubicBezTo>
                    <a:cubicBezTo>
                      <a:pt x="131" y="58"/>
                      <a:pt x="133" y="58"/>
                      <a:pt x="133" y="57"/>
                    </a:cubicBezTo>
                    <a:cubicBezTo>
                      <a:pt x="134" y="56"/>
                      <a:pt x="133" y="55"/>
                      <a:pt x="134" y="55"/>
                    </a:cubicBezTo>
                    <a:cubicBezTo>
                      <a:pt x="134" y="54"/>
                      <a:pt x="135" y="56"/>
                      <a:pt x="136" y="56"/>
                    </a:cubicBezTo>
                    <a:cubicBezTo>
                      <a:pt x="137" y="56"/>
                      <a:pt x="137" y="55"/>
                      <a:pt x="138" y="54"/>
                    </a:cubicBezTo>
                    <a:cubicBezTo>
                      <a:pt x="139" y="53"/>
                      <a:pt x="139" y="53"/>
                      <a:pt x="139" y="52"/>
                    </a:cubicBezTo>
                    <a:cubicBezTo>
                      <a:pt x="139" y="51"/>
                      <a:pt x="138" y="50"/>
                      <a:pt x="137" y="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17" name="Freeform 850"/>
              <p:cNvSpPr>
                <a:spLocks/>
              </p:cNvSpPr>
              <p:nvPr/>
            </p:nvSpPr>
            <p:spPr bwMode="auto">
              <a:xfrm>
                <a:off x="2056" y="1400"/>
                <a:ext cx="16" cy="14"/>
              </a:xfrm>
              <a:custGeom>
                <a:avLst/>
                <a:gdLst>
                  <a:gd name="T0" fmla="*/ 80 w 8"/>
                  <a:gd name="T1" fmla="*/ 0 h 7"/>
                  <a:gd name="T2" fmla="*/ 32 w 8"/>
                  <a:gd name="T3" fmla="*/ 16 h 7"/>
                  <a:gd name="T4" fmla="*/ 0 w 8"/>
                  <a:gd name="T5" fmla="*/ 48 h 7"/>
                  <a:gd name="T6" fmla="*/ 16 w 8"/>
                  <a:gd name="T7" fmla="*/ 80 h 7"/>
                  <a:gd name="T8" fmla="*/ 32 w 8"/>
                  <a:gd name="T9" fmla="*/ 96 h 7"/>
                  <a:gd name="T10" fmla="*/ 64 w 8"/>
                  <a:gd name="T11" fmla="*/ 80 h 7"/>
                  <a:gd name="T12" fmla="*/ 96 w 8"/>
                  <a:gd name="T13" fmla="*/ 64 h 7"/>
                  <a:gd name="T14" fmla="*/ 112 w 8"/>
                  <a:gd name="T15" fmla="*/ 0 h 7"/>
                  <a:gd name="T16" fmla="*/ 80 w 8"/>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5" y="0"/>
                    </a:moveTo>
                    <a:cubicBezTo>
                      <a:pt x="4" y="0"/>
                      <a:pt x="3" y="0"/>
                      <a:pt x="2" y="1"/>
                    </a:cubicBezTo>
                    <a:cubicBezTo>
                      <a:pt x="2" y="2"/>
                      <a:pt x="1" y="2"/>
                      <a:pt x="0" y="3"/>
                    </a:cubicBezTo>
                    <a:cubicBezTo>
                      <a:pt x="0" y="4"/>
                      <a:pt x="0" y="5"/>
                      <a:pt x="1" y="5"/>
                    </a:cubicBezTo>
                    <a:cubicBezTo>
                      <a:pt x="1" y="6"/>
                      <a:pt x="1" y="6"/>
                      <a:pt x="2" y="6"/>
                    </a:cubicBezTo>
                    <a:cubicBezTo>
                      <a:pt x="3" y="7"/>
                      <a:pt x="3" y="5"/>
                      <a:pt x="4" y="5"/>
                    </a:cubicBezTo>
                    <a:cubicBezTo>
                      <a:pt x="5" y="4"/>
                      <a:pt x="5" y="4"/>
                      <a:pt x="6" y="4"/>
                    </a:cubicBezTo>
                    <a:cubicBezTo>
                      <a:pt x="7" y="3"/>
                      <a:pt x="8" y="1"/>
                      <a:pt x="7" y="0"/>
                    </a:cubicBezTo>
                    <a:cubicBezTo>
                      <a:pt x="7" y="0"/>
                      <a:pt x="6"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18" name="Freeform 851"/>
              <p:cNvSpPr>
                <a:spLocks/>
              </p:cNvSpPr>
              <p:nvPr/>
            </p:nvSpPr>
            <p:spPr bwMode="auto">
              <a:xfrm>
                <a:off x="2218" y="1572"/>
                <a:ext cx="96" cy="88"/>
              </a:xfrm>
              <a:custGeom>
                <a:avLst/>
                <a:gdLst>
                  <a:gd name="T0" fmla="*/ 656 w 48"/>
                  <a:gd name="T1" fmla="*/ 528 h 44"/>
                  <a:gd name="T2" fmla="*/ 688 w 48"/>
                  <a:gd name="T3" fmla="*/ 464 h 44"/>
                  <a:gd name="T4" fmla="*/ 672 w 48"/>
                  <a:gd name="T5" fmla="*/ 400 h 44"/>
                  <a:gd name="T6" fmla="*/ 704 w 48"/>
                  <a:gd name="T7" fmla="*/ 336 h 44"/>
                  <a:gd name="T8" fmla="*/ 672 w 48"/>
                  <a:gd name="T9" fmla="*/ 272 h 44"/>
                  <a:gd name="T10" fmla="*/ 624 w 48"/>
                  <a:gd name="T11" fmla="*/ 288 h 44"/>
                  <a:gd name="T12" fmla="*/ 576 w 48"/>
                  <a:gd name="T13" fmla="*/ 288 h 44"/>
                  <a:gd name="T14" fmla="*/ 496 w 48"/>
                  <a:gd name="T15" fmla="*/ 256 h 44"/>
                  <a:gd name="T16" fmla="*/ 480 w 48"/>
                  <a:gd name="T17" fmla="*/ 208 h 44"/>
                  <a:gd name="T18" fmla="*/ 432 w 48"/>
                  <a:gd name="T19" fmla="*/ 192 h 44"/>
                  <a:gd name="T20" fmla="*/ 528 w 48"/>
                  <a:gd name="T21" fmla="*/ 96 h 44"/>
                  <a:gd name="T22" fmla="*/ 576 w 48"/>
                  <a:gd name="T23" fmla="*/ 16 h 44"/>
                  <a:gd name="T24" fmla="*/ 480 w 48"/>
                  <a:gd name="T25" fmla="*/ 48 h 44"/>
                  <a:gd name="T26" fmla="*/ 368 w 48"/>
                  <a:gd name="T27" fmla="*/ 112 h 44"/>
                  <a:gd name="T28" fmla="*/ 272 w 48"/>
                  <a:gd name="T29" fmla="*/ 224 h 44"/>
                  <a:gd name="T30" fmla="*/ 192 w 48"/>
                  <a:gd name="T31" fmla="*/ 336 h 44"/>
                  <a:gd name="T32" fmla="*/ 96 w 48"/>
                  <a:gd name="T33" fmla="*/ 384 h 44"/>
                  <a:gd name="T34" fmla="*/ 80 w 48"/>
                  <a:gd name="T35" fmla="*/ 464 h 44"/>
                  <a:gd name="T36" fmla="*/ 16 w 48"/>
                  <a:gd name="T37" fmla="*/ 560 h 44"/>
                  <a:gd name="T38" fmla="*/ 128 w 48"/>
                  <a:gd name="T39" fmla="*/ 544 h 44"/>
                  <a:gd name="T40" fmla="*/ 240 w 48"/>
                  <a:gd name="T41" fmla="*/ 576 h 44"/>
                  <a:gd name="T42" fmla="*/ 352 w 48"/>
                  <a:gd name="T43" fmla="*/ 544 h 44"/>
                  <a:gd name="T44" fmla="*/ 432 w 48"/>
                  <a:gd name="T45" fmla="*/ 560 h 44"/>
                  <a:gd name="T46" fmla="*/ 400 w 48"/>
                  <a:gd name="T47" fmla="*/ 608 h 44"/>
                  <a:gd name="T48" fmla="*/ 368 w 48"/>
                  <a:gd name="T49" fmla="*/ 656 h 44"/>
                  <a:gd name="T50" fmla="*/ 480 w 48"/>
                  <a:gd name="T51" fmla="*/ 624 h 44"/>
                  <a:gd name="T52" fmla="*/ 560 w 48"/>
                  <a:gd name="T53" fmla="*/ 560 h 44"/>
                  <a:gd name="T54" fmla="*/ 592 w 48"/>
                  <a:gd name="T55" fmla="*/ 592 h 44"/>
                  <a:gd name="T56" fmla="*/ 544 w 48"/>
                  <a:gd name="T57" fmla="*/ 640 h 44"/>
                  <a:gd name="T58" fmla="*/ 608 w 48"/>
                  <a:gd name="T59" fmla="*/ 688 h 44"/>
                  <a:gd name="T60" fmla="*/ 688 w 48"/>
                  <a:gd name="T61" fmla="*/ 656 h 44"/>
                  <a:gd name="T62" fmla="*/ 752 w 48"/>
                  <a:gd name="T63" fmla="*/ 560 h 44"/>
                  <a:gd name="T64" fmla="*/ 704 w 48"/>
                  <a:gd name="T65" fmla="*/ 512 h 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8"/>
                  <a:gd name="T100" fmla="*/ 0 h 44"/>
                  <a:gd name="T101" fmla="*/ 48 w 48"/>
                  <a:gd name="T102" fmla="*/ 44 h 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8" h="44">
                    <a:moveTo>
                      <a:pt x="44" y="32"/>
                    </a:moveTo>
                    <a:cubicBezTo>
                      <a:pt x="43" y="33"/>
                      <a:pt x="41" y="34"/>
                      <a:pt x="41" y="33"/>
                    </a:cubicBezTo>
                    <a:cubicBezTo>
                      <a:pt x="41" y="32"/>
                      <a:pt x="41" y="32"/>
                      <a:pt x="41" y="31"/>
                    </a:cubicBezTo>
                    <a:cubicBezTo>
                      <a:pt x="42" y="30"/>
                      <a:pt x="43" y="30"/>
                      <a:pt x="43" y="29"/>
                    </a:cubicBezTo>
                    <a:cubicBezTo>
                      <a:pt x="43" y="28"/>
                      <a:pt x="44" y="27"/>
                      <a:pt x="43" y="27"/>
                    </a:cubicBezTo>
                    <a:cubicBezTo>
                      <a:pt x="43" y="26"/>
                      <a:pt x="42" y="26"/>
                      <a:pt x="42" y="25"/>
                    </a:cubicBezTo>
                    <a:cubicBezTo>
                      <a:pt x="41" y="25"/>
                      <a:pt x="42" y="24"/>
                      <a:pt x="42" y="24"/>
                    </a:cubicBezTo>
                    <a:cubicBezTo>
                      <a:pt x="43" y="23"/>
                      <a:pt x="44" y="22"/>
                      <a:pt x="44" y="21"/>
                    </a:cubicBezTo>
                    <a:cubicBezTo>
                      <a:pt x="44" y="20"/>
                      <a:pt x="43" y="19"/>
                      <a:pt x="43" y="18"/>
                    </a:cubicBezTo>
                    <a:cubicBezTo>
                      <a:pt x="43" y="18"/>
                      <a:pt x="43" y="17"/>
                      <a:pt x="42" y="17"/>
                    </a:cubicBezTo>
                    <a:cubicBezTo>
                      <a:pt x="42" y="16"/>
                      <a:pt x="41" y="16"/>
                      <a:pt x="40" y="16"/>
                    </a:cubicBezTo>
                    <a:cubicBezTo>
                      <a:pt x="39" y="16"/>
                      <a:pt x="40" y="18"/>
                      <a:pt x="39" y="18"/>
                    </a:cubicBezTo>
                    <a:cubicBezTo>
                      <a:pt x="38" y="17"/>
                      <a:pt x="38" y="16"/>
                      <a:pt x="38" y="16"/>
                    </a:cubicBezTo>
                    <a:cubicBezTo>
                      <a:pt x="37" y="16"/>
                      <a:pt x="37" y="17"/>
                      <a:pt x="36" y="18"/>
                    </a:cubicBezTo>
                    <a:cubicBezTo>
                      <a:pt x="35" y="19"/>
                      <a:pt x="34" y="19"/>
                      <a:pt x="33" y="19"/>
                    </a:cubicBezTo>
                    <a:cubicBezTo>
                      <a:pt x="32" y="18"/>
                      <a:pt x="32" y="17"/>
                      <a:pt x="31" y="16"/>
                    </a:cubicBezTo>
                    <a:cubicBezTo>
                      <a:pt x="31" y="15"/>
                      <a:pt x="32" y="14"/>
                      <a:pt x="31" y="14"/>
                    </a:cubicBezTo>
                    <a:cubicBezTo>
                      <a:pt x="31" y="13"/>
                      <a:pt x="30" y="13"/>
                      <a:pt x="30" y="13"/>
                    </a:cubicBezTo>
                    <a:cubicBezTo>
                      <a:pt x="29" y="13"/>
                      <a:pt x="27" y="15"/>
                      <a:pt x="27" y="14"/>
                    </a:cubicBezTo>
                    <a:cubicBezTo>
                      <a:pt x="27" y="13"/>
                      <a:pt x="27" y="13"/>
                      <a:pt x="27" y="12"/>
                    </a:cubicBezTo>
                    <a:cubicBezTo>
                      <a:pt x="28" y="11"/>
                      <a:pt x="29" y="10"/>
                      <a:pt x="30" y="9"/>
                    </a:cubicBezTo>
                    <a:cubicBezTo>
                      <a:pt x="31" y="8"/>
                      <a:pt x="32" y="7"/>
                      <a:pt x="33" y="6"/>
                    </a:cubicBezTo>
                    <a:cubicBezTo>
                      <a:pt x="34" y="5"/>
                      <a:pt x="36" y="5"/>
                      <a:pt x="37" y="4"/>
                    </a:cubicBezTo>
                    <a:cubicBezTo>
                      <a:pt x="37" y="3"/>
                      <a:pt x="37" y="2"/>
                      <a:pt x="36" y="1"/>
                    </a:cubicBezTo>
                    <a:cubicBezTo>
                      <a:pt x="35" y="0"/>
                      <a:pt x="34" y="1"/>
                      <a:pt x="33" y="2"/>
                    </a:cubicBezTo>
                    <a:cubicBezTo>
                      <a:pt x="32" y="2"/>
                      <a:pt x="31" y="2"/>
                      <a:pt x="30" y="3"/>
                    </a:cubicBezTo>
                    <a:cubicBezTo>
                      <a:pt x="28" y="3"/>
                      <a:pt x="27" y="4"/>
                      <a:pt x="26" y="5"/>
                    </a:cubicBezTo>
                    <a:cubicBezTo>
                      <a:pt x="25" y="6"/>
                      <a:pt x="24" y="6"/>
                      <a:pt x="23" y="7"/>
                    </a:cubicBezTo>
                    <a:cubicBezTo>
                      <a:pt x="22" y="8"/>
                      <a:pt x="22" y="9"/>
                      <a:pt x="21" y="10"/>
                    </a:cubicBezTo>
                    <a:cubicBezTo>
                      <a:pt x="20" y="11"/>
                      <a:pt x="19" y="12"/>
                      <a:pt x="17" y="14"/>
                    </a:cubicBezTo>
                    <a:cubicBezTo>
                      <a:pt x="16" y="15"/>
                      <a:pt x="16" y="16"/>
                      <a:pt x="14" y="18"/>
                    </a:cubicBezTo>
                    <a:cubicBezTo>
                      <a:pt x="13" y="19"/>
                      <a:pt x="13" y="20"/>
                      <a:pt x="12" y="21"/>
                    </a:cubicBezTo>
                    <a:cubicBezTo>
                      <a:pt x="10" y="22"/>
                      <a:pt x="9" y="22"/>
                      <a:pt x="8" y="23"/>
                    </a:cubicBezTo>
                    <a:cubicBezTo>
                      <a:pt x="7" y="23"/>
                      <a:pt x="7" y="23"/>
                      <a:pt x="6" y="24"/>
                    </a:cubicBezTo>
                    <a:cubicBezTo>
                      <a:pt x="6" y="25"/>
                      <a:pt x="6" y="26"/>
                      <a:pt x="6" y="27"/>
                    </a:cubicBezTo>
                    <a:cubicBezTo>
                      <a:pt x="5" y="27"/>
                      <a:pt x="6" y="28"/>
                      <a:pt x="5" y="29"/>
                    </a:cubicBezTo>
                    <a:cubicBezTo>
                      <a:pt x="4" y="31"/>
                      <a:pt x="1" y="29"/>
                      <a:pt x="0" y="31"/>
                    </a:cubicBezTo>
                    <a:cubicBezTo>
                      <a:pt x="0" y="33"/>
                      <a:pt x="0" y="34"/>
                      <a:pt x="1" y="35"/>
                    </a:cubicBezTo>
                    <a:cubicBezTo>
                      <a:pt x="2" y="36"/>
                      <a:pt x="3" y="36"/>
                      <a:pt x="4" y="36"/>
                    </a:cubicBezTo>
                    <a:cubicBezTo>
                      <a:pt x="6" y="36"/>
                      <a:pt x="6" y="34"/>
                      <a:pt x="8" y="34"/>
                    </a:cubicBezTo>
                    <a:cubicBezTo>
                      <a:pt x="10" y="34"/>
                      <a:pt x="11" y="34"/>
                      <a:pt x="12" y="35"/>
                    </a:cubicBezTo>
                    <a:cubicBezTo>
                      <a:pt x="13" y="35"/>
                      <a:pt x="14" y="36"/>
                      <a:pt x="15" y="36"/>
                    </a:cubicBezTo>
                    <a:cubicBezTo>
                      <a:pt x="16" y="36"/>
                      <a:pt x="17" y="36"/>
                      <a:pt x="19" y="36"/>
                    </a:cubicBezTo>
                    <a:cubicBezTo>
                      <a:pt x="20" y="35"/>
                      <a:pt x="21" y="35"/>
                      <a:pt x="22" y="34"/>
                    </a:cubicBezTo>
                    <a:cubicBezTo>
                      <a:pt x="23" y="34"/>
                      <a:pt x="24" y="34"/>
                      <a:pt x="25" y="34"/>
                    </a:cubicBezTo>
                    <a:cubicBezTo>
                      <a:pt x="26" y="34"/>
                      <a:pt x="27" y="34"/>
                      <a:pt x="27" y="35"/>
                    </a:cubicBezTo>
                    <a:cubicBezTo>
                      <a:pt x="27" y="36"/>
                      <a:pt x="27" y="36"/>
                      <a:pt x="26" y="37"/>
                    </a:cubicBezTo>
                    <a:cubicBezTo>
                      <a:pt x="26" y="37"/>
                      <a:pt x="26" y="38"/>
                      <a:pt x="25" y="38"/>
                    </a:cubicBezTo>
                    <a:cubicBezTo>
                      <a:pt x="24" y="39"/>
                      <a:pt x="22" y="37"/>
                      <a:pt x="22" y="39"/>
                    </a:cubicBezTo>
                    <a:cubicBezTo>
                      <a:pt x="22" y="40"/>
                      <a:pt x="23" y="40"/>
                      <a:pt x="23" y="41"/>
                    </a:cubicBezTo>
                    <a:cubicBezTo>
                      <a:pt x="25" y="42"/>
                      <a:pt x="26" y="42"/>
                      <a:pt x="28" y="41"/>
                    </a:cubicBezTo>
                    <a:cubicBezTo>
                      <a:pt x="29" y="41"/>
                      <a:pt x="29" y="40"/>
                      <a:pt x="30" y="39"/>
                    </a:cubicBezTo>
                    <a:cubicBezTo>
                      <a:pt x="31" y="38"/>
                      <a:pt x="31" y="37"/>
                      <a:pt x="32" y="36"/>
                    </a:cubicBezTo>
                    <a:cubicBezTo>
                      <a:pt x="33" y="35"/>
                      <a:pt x="34" y="35"/>
                      <a:pt x="35" y="35"/>
                    </a:cubicBezTo>
                    <a:cubicBezTo>
                      <a:pt x="35" y="34"/>
                      <a:pt x="36" y="34"/>
                      <a:pt x="36" y="34"/>
                    </a:cubicBezTo>
                    <a:cubicBezTo>
                      <a:pt x="37" y="34"/>
                      <a:pt x="37" y="36"/>
                      <a:pt x="37" y="37"/>
                    </a:cubicBezTo>
                    <a:cubicBezTo>
                      <a:pt x="36" y="37"/>
                      <a:pt x="35" y="37"/>
                      <a:pt x="35" y="38"/>
                    </a:cubicBezTo>
                    <a:cubicBezTo>
                      <a:pt x="34" y="39"/>
                      <a:pt x="34" y="40"/>
                      <a:pt x="34" y="40"/>
                    </a:cubicBezTo>
                    <a:cubicBezTo>
                      <a:pt x="35" y="41"/>
                      <a:pt x="35" y="41"/>
                      <a:pt x="36" y="42"/>
                    </a:cubicBezTo>
                    <a:cubicBezTo>
                      <a:pt x="37" y="42"/>
                      <a:pt x="37" y="43"/>
                      <a:pt x="38" y="43"/>
                    </a:cubicBezTo>
                    <a:cubicBezTo>
                      <a:pt x="40" y="43"/>
                      <a:pt x="42" y="44"/>
                      <a:pt x="42" y="42"/>
                    </a:cubicBezTo>
                    <a:cubicBezTo>
                      <a:pt x="43" y="42"/>
                      <a:pt x="43" y="41"/>
                      <a:pt x="43" y="41"/>
                    </a:cubicBezTo>
                    <a:cubicBezTo>
                      <a:pt x="43" y="40"/>
                      <a:pt x="44" y="39"/>
                      <a:pt x="45" y="38"/>
                    </a:cubicBezTo>
                    <a:cubicBezTo>
                      <a:pt x="46" y="37"/>
                      <a:pt x="46" y="37"/>
                      <a:pt x="47" y="35"/>
                    </a:cubicBezTo>
                    <a:cubicBezTo>
                      <a:pt x="47" y="34"/>
                      <a:pt x="48" y="33"/>
                      <a:pt x="47" y="32"/>
                    </a:cubicBezTo>
                    <a:cubicBezTo>
                      <a:pt x="47" y="31"/>
                      <a:pt x="45" y="32"/>
                      <a:pt x="4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19" name="Freeform 852"/>
              <p:cNvSpPr>
                <a:spLocks/>
              </p:cNvSpPr>
              <p:nvPr/>
            </p:nvSpPr>
            <p:spPr bwMode="auto">
              <a:xfrm>
                <a:off x="2164" y="1598"/>
                <a:ext cx="34" cy="18"/>
              </a:xfrm>
              <a:custGeom>
                <a:avLst/>
                <a:gdLst>
                  <a:gd name="T0" fmla="*/ 160 w 17"/>
                  <a:gd name="T1" fmla="*/ 144 h 9"/>
                  <a:gd name="T2" fmla="*/ 208 w 17"/>
                  <a:gd name="T3" fmla="*/ 144 h 9"/>
                  <a:gd name="T4" fmla="*/ 272 w 17"/>
                  <a:gd name="T5" fmla="*/ 128 h 9"/>
                  <a:gd name="T6" fmla="*/ 240 w 17"/>
                  <a:gd name="T7" fmla="*/ 80 h 9"/>
                  <a:gd name="T8" fmla="*/ 208 w 17"/>
                  <a:gd name="T9" fmla="*/ 80 h 9"/>
                  <a:gd name="T10" fmla="*/ 160 w 17"/>
                  <a:gd name="T11" fmla="*/ 48 h 9"/>
                  <a:gd name="T12" fmla="*/ 128 w 17"/>
                  <a:gd name="T13" fmla="*/ 32 h 9"/>
                  <a:gd name="T14" fmla="*/ 64 w 17"/>
                  <a:gd name="T15" fmla="*/ 32 h 9"/>
                  <a:gd name="T16" fmla="*/ 16 w 17"/>
                  <a:gd name="T17" fmla="*/ 32 h 9"/>
                  <a:gd name="T18" fmla="*/ 16 w 17"/>
                  <a:gd name="T19" fmla="*/ 64 h 9"/>
                  <a:gd name="T20" fmla="*/ 32 w 17"/>
                  <a:gd name="T21" fmla="*/ 80 h 9"/>
                  <a:gd name="T22" fmla="*/ 64 w 17"/>
                  <a:gd name="T23" fmla="*/ 80 h 9"/>
                  <a:gd name="T24" fmla="*/ 96 w 17"/>
                  <a:gd name="T25" fmla="*/ 128 h 9"/>
                  <a:gd name="T26" fmla="*/ 144 w 17"/>
                  <a:gd name="T27" fmla="*/ 144 h 9"/>
                  <a:gd name="T28" fmla="*/ 160 w 17"/>
                  <a:gd name="T29" fmla="*/ 144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9"/>
                  <a:gd name="T47" fmla="*/ 17 w 17"/>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9">
                    <a:moveTo>
                      <a:pt x="10" y="9"/>
                    </a:moveTo>
                    <a:cubicBezTo>
                      <a:pt x="11" y="9"/>
                      <a:pt x="12" y="9"/>
                      <a:pt x="13" y="9"/>
                    </a:cubicBezTo>
                    <a:cubicBezTo>
                      <a:pt x="15" y="9"/>
                      <a:pt x="16" y="9"/>
                      <a:pt x="17" y="8"/>
                    </a:cubicBezTo>
                    <a:cubicBezTo>
                      <a:pt x="17" y="7"/>
                      <a:pt x="17" y="6"/>
                      <a:pt x="15" y="5"/>
                    </a:cubicBezTo>
                    <a:cubicBezTo>
                      <a:pt x="15" y="4"/>
                      <a:pt x="14" y="5"/>
                      <a:pt x="13" y="5"/>
                    </a:cubicBezTo>
                    <a:cubicBezTo>
                      <a:pt x="12" y="4"/>
                      <a:pt x="11" y="4"/>
                      <a:pt x="10" y="3"/>
                    </a:cubicBezTo>
                    <a:cubicBezTo>
                      <a:pt x="9" y="3"/>
                      <a:pt x="9" y="2"/>
                      <a:pt x="8" y="2"/>
                    </a:cubicBezTo>
                    <a:cubicBezTo>
                      <a:pt x="7" y="2"/>
                      <a:pt x="6" y="2"/>
                      <a:pt x="4" y="2"/>
                    </a:cubicBezTo>
                    <a:cubicBezTo>
                      <a:pt x="3" y="2"/>
                      <a:pt x="1" y="0"/>
                      <a:pt x="1" y="2"/>
                    </a:cubicBezTo>
                    <a:cubicBezTo>
                      <a:pt x="0" y="2"/>
                      <a:pt x="0" y="3"/>
                      <a:pt x="1" y="4"/>
                    </a:cubicBezTo>
                    <a:cubicBezTo>
                      <a:pt x="1" y="4"/>
                      <a:pt x="1" y="4"/>
                      <a:pt x="2" y="5"/>
                    </a:cubicBezTo>
                    <a:cubicBezTo>
                      <a:pt x="3" y="5"/>
                      <a:pt x="3" y="5"/>
                      <a:pt x="4" y="5"/>
                    </a:cubicBezTo>
                    <a:cubicBezTo>
                      <a:pt x="5" y="6"/>
                      <a:pt x="5" y="7"/>
                      <a:pt x="6" y="8"/>
                    </a:cubicBezTo>
                    <a:cubicBezTo>
                      <a:pt x="7" y="9"/>
                      <a:pt x="8" y="9"/>
                      <a:pt x="9" y="9"/>
                    </a:cubicBezTo>
                    <a:cubicBezTo>
                      <a:pt x="9" y="9"/>
                      <a:pt x="10" y="9"/>
                      <a:pt x="1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20" name="Freeform 853"/>
              <p:cNvSpPr>
                <a:spLocks/>
              </p:cNvSpPr>
              <p:nvPr/>
            </p:nvSpPr>
            <p:spPr bwMode="auto">
              <a:xfrm>
                <a:off x="2184" y="1638"/>
                <a:ext cx="8" cy="10"/>
              </a:xfrm>
              <a:custGeom>
                <a:avLst/>
                <a:gdLst>
                  <a:gd name="T0" fmla="*/ 32 w 4"/>
                  <a:gd name="T1" fmla="*/ 16 h 5"/>
                  <a:gd name="T2" fmla="*/ 0 w 4"/>
                  <a:gd name="T3" fmla="*/ 32 h 5"/>
                  <a:gd name="T4" fmla="*/ 0 w 4"/>
                  <a:gd name="T5" fmla="*/ 64 h 5"/>
                  <a:gd name="T6" fmla="*/ 16 w 4"/>
                  <a:gd name="T7" fmla="*/ 80 h 5"/>
                  <a:gd name="T8" fmla="*/ 32 w 4"/>
                  <a:gd name="T9" fmla="*/ 48 h 5"/>
                  <a:gd name="T10" fmla="*/ 48 w 4"/>
                  <a:gd name="T11" fmla="*/ 0 h 5"/>
                  <a:gd name="T12" fmla="*/ 32 w 4"/>
                  <a:gd name="T13" fmla="*/ 16 h 5"/>
                  <a:gd name="T14" fmla="*/ 0 60000 65536"/>
                  <a:gd name="T15" fmla="*/ 0 60000 65536"/>
                  <a:gd name="T16" fmla="*/ 0 60000 65536"/>
                  <a:gd name="T17" fmla="*/ 0 60000 65536"/>
                  <a:gd name="T18" fmla="*/ 0 60000 65536"/>
                  <a:gd name="T19" fmla="*/ 0 60000 65536"/>
                  <a:gd name="T20" fmla="*/ 0 60000 65536"/>
                  <a:gd name="T21" fmla="*/ 0 w 4"/>
                  <a:gd name="T22" fmla="*/ 0 h 5"/>
                  <a:gd name="T23" fmla="*/ 4 w 4"/>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5">
                    <a:moveTo>
                      <a:pt x="2" y="1"/>
                    </a:moveTo>
                    <a:cubicBezTo>
                      <a:pt x="1" y="2"/>
                      <a:pt x="1" y="2"/>
                      <a:pt x="0" y="2"/>
                    </a:cubicBezTo>
                    <a:cubicBezTo>
                      <a:pt x="0" y="3"/>
                      <a:pt x="0" y="3"/>
                      <a:pt x="0" y="4"/>
                    </a:cubicBezTo>
                    <a:cubicBezTo>
                      <a:pt x="0" y="4"/>
                      <a:pt x="1" y="5"/>
                      <a:pt x="1" y="5"/>
                    </a:cubicBezTo>
                    <a:cubicBezTo>
                      <a:pt x="2" y="5"/>
                      <a:pt x="2" y="3"/>
                      <a:pt x="2" y="3"/>
                    </a:cubicBezTo>
                    <a:cubicBezTo>
                      <a:pt x="3" y="2"/>
                      <a:pt x="4" y="1"/>
                      <a:pt x="3" y="0"/>
                    </a:cubicBezTo>
                    <a:cubicBezTo>
                      <a:pt x="3" y="0"/>
                      <a:pt x="2" y="1"/>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21" name="Freeform 854"/>
              <p:cNvSpPr>
                <a:spLocks/>
              </p:cNvSpPr>
              <p:nvPr/>
            </p:nvSpPr>
            <p:spPr bwMode="auto">
              <a:xfrm>
                <a:off x="2146" y="1648"/>
                <a:ext cx="34" cy="22"/>
              </a:xfrm>
              <a:custGeom>
                <a:avLst/>
                <a:gdLst>
                  <a:gd name="T0" fmla="*/ 64 w 17"/>
                  <a:gd name="T1" fmla="*/ 16 h 11"/>
                  <a:gd name="T2" fmla="*/ 32 w 17"/>
                  <a:gd name="T3" fmla="*/ 16 h 11"/>
                  <a:gd name="T4" fmla="*/ 16 w 17"/>
                  <a:gd name="T5" fmla="*/ 48 h 11"/>
                  <a:gd name="T6" fmla="*/ 16 w 17"/>
                  <a:gd name="T7" fmla="*/ 96 h 11"/>
                  <a:gd name="T8" fmla="*/ 48 w 17"/>
                  <a:gd name="T9" fmla="*/ 128 h 11"/>
                  <a:gd name="T10" fmla="*/ 96 w 17"/>
                  <a:gd name="T11" fmla="*/ 128 h 11"/>
                  <a:gd name="T12" fmla="*/ 128 w 17"/>
                  <a:gd name="T13" fmla="*/ 160 h 11"/>
                  <a:gd name="T14" fmla="*/ 160 w 17"/>
                  <a:gd name="T15" fmla="*/ 176 h 11"/>
                  <a:gd name="T16" fmla="*/ 208 w 17"/>
                  <a:gd name="T17" fmla="*/ 160 h 11"/>
                  <a:gd name="T18" fmla="*/ 224 w 17"/>
                  <a:gd name="T19" fmla="*/ 128 h 11"/>
                  <a:gd name="T20" fmla="*/ 272 w 17"/>
                  <a:gd name="T21" fmla="*/ 112 h 11"/>
                  <a:gd name="T22" fmla="*/ 224 w 17"/>
                  <a:gd name="T23" fmla="*/ 80 h 11"/>
                  <a:gd name="T24" fmla="*/ 192 w 17"/>
                  <a:gd name="T25" fmla="*/ 80 h 11"/>
                  <a:gd name="T26" fmla="*/ 144 w 17"/>
                  <a:gd name="T27" fmla="*/ 96 h 11"/>
                  <a:gd name="T28" fmla="*/ 96 w 17"/>
                  <a:gd name="T29" fmla="*/ 64 h 11"/>
                  <a:gd name="T30" fmla="*/ 80 w 17"/>
                  <a:gd name="T31" fmla="*/ 64 h 11"/>
                  <a:gd name="T32" fmla="*/ 64 w 17"/>
                  <a:gd name="T33" fmla="*/ 16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
                  <a:gd name="T52" fmla="*/ 0 h 11"/>
                  <a:gd name="T53" fmla="*/ 17 w 17"/>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 h="11">
                    <a:moveTo>
                      <a:pt x="4" y="1"/>
                    </a:moveTo>
                    <a:cubicBezTo>
                      <a:pt x="3" y="0"/>
                      <a:pt x="3" y="1"/>
                      <a:pt x="2" y="1"/>
                    </a:cubicBezTo>
                    <a:cubicBezTo>
                      <a:pt x="1" y="2"/>
                      <a:pt x="1" y="2"/>
                      <a:pt x="1" y="3"/>
                    </a:cubicBezTo>
                    <a:cubicBezTo>
                      <a:pt x="0" y="4"/>
                      <a:pt x="1" y="5"/>
                      <a:pt x="1" y="6"/>
                    </a:cubicBezTo>
                    <a:cubicBezTo>
                      <a:pt x="2" y="7"/>
                      <a:pt x="2" y="7"/>
                      <a:pt x="3" y="8"/>
                    </a:cubicBezTo>
                    <a:cubicBezTo>
                      <a:pt x="4" y="8"/>
                      <a:pt x="5" y="8"/>
                      <a:pt x="6" y="8"/>
                    </a:cubicBezTo>
                    <a:cubicBezTo>
                      <a:pt x="7" y="9"/>
                      <a:pt x="7" y="9"/>
                      <a:pt x="8" y="10"/>
                    </a:cubicBezTo>
                    <a:cubicBezTo>
                      <a:pt x="9" y="10"/>
                      <a:pt x="10" y="11"/>
                      <a:pt x="10" y="11"/>
                    </a:cubicBezTo>
                    <a:cubicBezTo>
                      <a:pt x="11" y="11"/>
                      <a:pt x="12" y="10"/>
                      <a:pt x="13" y="10"/>
                    </a:cubicBezTo>
                    <a:cubicBezTo>
                      <a:pt x="13" y="9"/>
                      <a:pt x="13" y="8"/>
                      <a:pt x="14" y="8"/>
                    </a:cubicBezTo>
                    <a:cubicBezTo>
                      <a:pt x="15" y="7"/>
                      <a:pt x="17" y="8"/>
                      <a:pt x="17" y="7"/>
                    </a:cubicBezTo>
                    <a:cubicBezTo>
                      <a:pt x="17" y="5"/>
                      <a:pt x="15" y="5"/>
                      <a:pt x="14" y="5"/>
                    </a:cubicBezTo>
                    <a:cubicBezTo>
                      <a:pt x="13" y="5"/>
                      <a:pt x="13" y="5"/>
                      <a:pt x="12" y="5"/>
                    </a:cubicBezTo>
                    <a:cubicBezTo>
                      <a:pt x="11" y="5"/>
                      <a:pt x="10" y="6"/>
                      <a:pt x="9" y="6"/>
                    </a:cubicBezTo>
                    <a:cubicBezTo>
                      <a:pt x="8" y="5"/>
                      <a:pt x="7" y="4"/>
                      <a:pt x="6" y="4"/>
                    </a:cubicBezTo>
                    <a:cubicBezTo>
                      <a:pt x="6" y="4"/>
                      <a:pt x="5" y="4"/>
                      <a:pt x="5" y="4"/>
                    </a:cubicBezTo>
                    <a:cubicBezTo>
                      <a:pt x="4" y="3"/>
                      <a:pt x="5" y="1"/>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22" name="Freeform 855"/>
              <p:cNvSpPr>
                <a:spLocks/>
              </p:cNvSpPr>
              <p:nvPr/>
            </p:nvSpPr>
            <p:spPr bwMode="auto">
              <a:xfrm>
                <a:off x="2182" y="1650"/>
                <a:ext cx="24" cy="24"/>
              </a:xfrm>
              <a:custGeom>
                <a:avLst/>
                <a:gdLst>
                  <a:gd name="T0" fmla="*/ 176 w 12"/>
                  <a:gd name="T1" fmla="*/ 64 h 12"/>
                  <a:gd name="T2" fmla="*/ 176 w 12"/>
                  <a:gd name="T3" fmla="*/ 0 h 12"/>
                  <a:gd name="T4" fmla="*/ 144 w 12"/>
                  <a:gd name="T5" fmla="*/ 0 h 12"/>
                  <a:gd name="T6" fmla="*/ 112 w 12"/>
                  <a:gd name="T7" fmla="*/ 32 h 12"/>
                  <a:gd name="T8" fmla="*/ 80 w 12"/>
                  <a:gd name="T9" fmla="*/ 48 h 12"/>
                  <a:gd name="T10" fmla="*/ 48 w 12"/>
                  <a:gd name="T11" fmla="*/ 64 h 12"/>
                  <a:gd name="T12" fmla="*/ 48 w 12"/>
                  <a:gd name="T13" fmla="*/ 112 h 12"/>
                  <a:gd name="T14" fmla="*/ 16 w 12"/>
                  <a:gd name="T15" fmla="*/ 112 h 12"/>
                  <a:gd name="T16" fmla="*/ 0 w 12"/>
                  <a:gd name="T17" fmla="*/ 144 h 12"/>
                  <a:gd name="T18" fmla="*/ 32 w 12"/>
                  <a:gd name="T19" fmla="*/ 176 h 12"/>
                  <a:gd name="T20" fmla="*/ 80 w 12"/>
                  <a:gd name="T21" fmla="*/ 192 h 12"/>
                  <a:gd name="T22" fmla="*/ 144 w 12"/>
                  <a:gd name="T23" fmla="*/ 192 h 12"/>
                  <a:gd name="T24" fmla="*/ 176 w 12"/>
                  <a:gd name="T25" fmla="*/ 160 h 12"/>
                  <a:gd name="T26" fmla="*/ 176 w 12"/>
                  <a:gd name="T27" fmla="*/ 128 h 12"/>
                  <a:gd name="T28" fmla="*/ 144 w 12"/>
                  <a:gd name="T29" fmla="*/ 96 h 12"/>
                  <a:gd name="T30" fmla="*/ 176 w 12"/>
                  <a:gd name="T31" fmla="*/ 64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2"/>
                  <a:gd name="T50" fmla="*/ 12 w 1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2">
                    <a:moveTo>
                      <a:pt x="11" y="4"/>
                    </a:moveTo>
                    <a:cubicBezTo>
                      <a:pt x="11" y="3"/>
                      <a:pt x="12" y="1"/>
                      <a:pt x="11" y="0"/>
                    </a:cubicBezTo>
                    <a:cubicBezTo>
                      <a:pt x="10" y="0"/>
                      <a:pt x="10" y="0"/>
                      <a:pt x="9" y="0"/>
                    </a:cubicBezTo>
                    <a:cubicBezTo>
                      <a:pt x="8" y="0"/>
                      <a:pt x="8" y="1"/>
                      <a:pt x="7" y="2"/>
                    </a:cubicBezTo>
                    <a:cubicBezTo>
                      <a:pt x="7" y="2"/>
                      <a:pt x="6" y="2"/>
                      <a:pt x="5" y="3"/>
                    </a:cubicBezTo>
                    <a:cubicBezTo>
                      <a:pt x="5" y="3"/>
                      <a:pt x="4" y="3"/>
                      <a:pt x="3" y="4"/>
                    </a:cubicBezTo>
                    <a:cubicBezTo>
                      <a:pt x="3" y="5"/>
                      <a:pt x="4" y="6"/>
                      <a:pt x="3" y="7"/>
                    </a:cubicBezTo>
                    <a:cubicBezTo>
                      <a:pt x="2" y="7"/>
                      <a:pt x="2" y="7"/>
                      <a:pt x="1" y="7"/>
                    </a:cubicBezTo>
                    <a:cubicBezTo>
                      <a:pt x="1" y="8"/>
                      <a:pt x="0" y="8"/>
                      <a:pt x="0" y="9"/>
                    </a:cubicBezTo>
                    <a:cubicBezTo>
                      <a:pt x="0" y="10"/>
                      <a:pt x="1" y="10"/>
                      <a:pt x="2" y="11"/>
                    </a:cubicBezTo>
                    <a:cubicBezTo>
                      <a:pt x="3" y="12"/>
                      <a:pt x="4" y="12"/>
                      <a:pt x="5" y="12"/>
                    </a:cubicBezTo>
                    <a:cubicBezTo>
                      <a:pt x="7" y="12"/>
                      <a:pt x="7" y="12"/>
                      <a:pt x="9" y="12"/>
                    </a:cubicBezTo>
                    <a:cubicBezTo>
                      <a:pt x="10" y="11"/>
                      <a:pt x="11" y="11"/>
                      <a:pt x="11" y="10"/>
                    </a:cubicBezTo>
                    <a:cubicBezTo>
                      <a:pt x="12" y="9"/>
                      <a:pt x="11" y="9"/>
                      <a:pt x="11" y="8"/>
                    </a:cubicBezTo>
                    <a:cubicBezTo>
                      <a:pt x="10" y="7"/>
                      <a:pt x="9" y="7"/>
                      <a:pt x="9" y="6"/>
                    </a:cubicBezTo>
                    <a:cubicBezTo>
                      <a:pt x="9" y="5"/>
                      <a:pt x="10" y="5"/>
                      <a:pt x="11"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23" name="Freeform 856"/>
              <p:cNvSpPr>
                <a:spLocks/>
              </p:cNvSpPr>
              <p:nvPr/>
            </p:nvSpPr>
            <p:spPr bwMode="auto">
              <a:xfrm>
                <a:off x="2234" y="1408"/>
                <a:ext cx="8" cy="8"/>
              </a:xfrm>
              <a:custGeom>
                <a:avLst/>
                <a:gdLst>
                  <a:gd name="T0" fmla="*/ 32 w 4"/>
                  <a:gd name="T1" fmla="*/ 64 h 4"/>
                  <a:gd name="T2" fmla="*/ 64 w 4"/>
                  <a:gd name="T3" fmla="*/ 48 h 4"/>
                  <a:gd name="T4" fmla="*/ 64 w 4"/>
                  <a:gd name="T5" fmla="*/ 0 h 4"/>
                  <a:gd name="T6" fmla="*/ 16 w 4"/>
                  <a:gd name="T7" fmla="*/ 16 h 4"/>
                  <a:gd name="T8" fmla="*/ 0 w 4"/>
                  <a:gd name="T9" fmla="*/ 32 h 4"/>
                  <a:gd name="T10" fmla="*/ 0 w 4"/>
                  <a:gd name="T11" fmla="*/ 64 h 4"/>
                  <a:gd name="T12" fmla="*/ 32 w 4"/>
                  <a:gd name="T13" fmla="*/ 64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2" y="4"/>
                    </a:moveTo>
                    <a:cubicBezTo>
                      <a:pt x="3" y="4"/>
                      <a:pt x="3" y="4"/>
                      <a:pt x="4" y="3"/>
                    </a:cubicBezTo>
                    <a:cubicBezTo>
                      <a:pt x="4" y="2"/>
                      <a:pt x="4" y="1"/>
                      <a:pt x="4" y="0"/>
                    </a:cubicBezTo>
                    <a:cubicBezTo>
                      <a:pt x="3" y="0"/>
                      <a:pt x="2" y="0"/>
                      <a:pt x="1" y="1"/>
                    </a:cubicBezTo>
                    <a:cubicBezTo>
                      <a:pt x="0" y="1"/>
                      <a:pt x="0" y="2"/>
                      <a:pt x="0" y="2"/>
                    </a:cubicBezTo>
                    <a:cubicBezTo>
                      <a:pt x="0" y="3"/>
                      <a:pt x="0" y="3"/>
                      <a:pt x="0" y="4"/>
                    </a:cubicBezTo>
                    <a:cubicBezTo>
                      <a:pt x="1" y="4"/>
                      <a:pt x="1" y="4"/>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24" name="Freeform 857"/>
              <p:cNvSpPr>
                <a:spLocks/>
              </p:cNvSpPr>
              <p:nvPr/>
            </p:nvSpPr>
            <p:spPr bwMode="auto">
              <a:xfrm>
                <a:off x="2012" y="1490"/>
                <a:ext cx="16" cy="12"/>
              </a:xfrm>
              <a:custGeom>
                <a:avLst/>
                <a:gdLst>
                  <a:gd name="T0" fmla="*/ 6 w 16"/>
                  <a:gd name="T1" fmla="*/ 2 h 12"/>
                  <a:gd name="T2" fmla="*/ 2 w 16"/>
                  <a:gd name="T3" fmla="*/ 8 h 12"/>
                  <a:gd name="T4" fmla="*/ 0 w 16"/>
                  <a:gd name="T5" fmla="*/ 12 h 12"/>
                  <a:gd name="T6" fmla="*/ 4 w 16"/>
                  <a:gd name="T7" fmla="*/ 12 h 12"/>
                  <a:gd name="T8" fmla="*/ 10 w 16"/>
                  <a:gd name="T9" fmla="*/ 12 h 12"/>
                  <a:gd name="T10" fmla="*/ 14 w 16"/>
                  <a:gd name="T11" fmla="*/ 8 h 12"/>
                  <a:gd name="T12" fmla="*/ 16 w 16"/>
                  <a:gd name="T13" fmla="*/ 0 h 12"/>
                  <a:gd name="T14" fmla="*/ 10 w 16"/>
                  <a:gd name="T15" fmla="*/ 0 h 12"/>
                  <a:gd name="T16" fmla="*/ 6 w 16"/>
                  <a:gd name="T17" fmla="*/ 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
                  <a:gd name="T29" fmla="*/ 16 w 1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
                    <a:moveTo>
                      <a:pt x="6" y="2"/>
                    </a:moveTo>
                    <a:lnTo>
                      <a:pt x="2" y="8"/>
                    </a:lnTo>
                    <a:lnTo>
                      <a:pt x="0" y="12"/>
                    </a:lnTo>
                    <a:lnTo>
                      <a:pt x="4" y="12"/>
                    </a:lnTo>
                    <a:lnTo>
                      <a:pt x="10" y="12"/>
                    </a:lnTo>
                    <a:lnTo>
                      <a:pt x="14" y="8"/>
                    </a:lnTo>
                    <a:lnTo>
                      <a:pt x="16" y="0"/>
                    </a:lnTo>
                    <a:lnTo>
                      <a:pt x="10" y="0"/>
                    </a:ln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25" name="Freeform 858"/>
              <p:cNvSpPr>
                <a:spLocks/>
              </p:cNvSpPr>
              <p:nvPr/>
            </p:nvSpPr>
            <p:spPr bwMode="auto">
              <a:xfrm>
                <a:off x="2012" y="1490"/>
                <a:ext cx="16" cy="12"/>
              </a:xfrm>
              <a:custGeom>
                <a:avLst/>
                <a:gdLst>
                  <a:gd name="T0" fmla="*/ 6 w 16"/>
                  <a:gd name="T1" fmla="*/ 2 h 12"/>
                  <a:gd name="T2" fmla="*/ 2 w 16"/>
                  <a:gd name="T3" fmla="*/ 8 h 12"/>
                  <a:gd name="T4" fmla="*/ 0 w 16"/>
                  <a:gd name="T5" fmla="*/ 12 h 12"/>
                  <a:gd name="T6" fmla="*/ 4 w 16"/>
                  <a:gd name="T7" fmla="*/ 12 h 12"/>
                  <a:gd name="T8" fmla="*/ 10 w 16"/>
                  <a:gd name="T9" fmla="*/ 12 h 12"/>
                  <a:gd name="T10" fmla="*/ 14 w 16"/>
                  <a:gd name="T11" fmla="*/ 8 h 12"/>
                  <a:gd name="T12" fmla="*/ 16 w 16"/>
                  <a:gd name="T13" fmla="*/ 0 h 12"/>
                  <a:gd name="T14" fmla="*/ 10 w 16"/>
                  <a:gd name="T15" fmla="*/ 0 h 12"/>
                  <a:gd name="T16" fmla="*/ 6 w 16"/>
                  <a:gd name="T17" fmla="*/ 2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2"/>
                  <a:gd name="T29" fmla="*/ 16 w 1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2">
                    <a:moveTo>
                      <a:pt x="6" y="2"/>
                    </a:moveTo>
                    <a:lnTo>
                      <a:pt x="2" y="8"/>
                    </a:lnTo>
                    <a:lnTo>
                      <a:pt x="0" y="12"/>
                    </a:lnTo>
                    <a:lnTo>
                      <a:pt x="4" y="12"/>
                    </a:lnTo>
                    <a:lnTo>
                      <a:pt x="10" y="12"/>
                    </a:lnTo>
                    <a:lnTo>
                      <a:pt x="14" y="8"/>
                    </a:lnTo>
                    <a:lnTo>
                      <a:pt x="16" y="0"/>
                    </a:lnTo>
                    <a:lnTo>
                      <a:pt x="10" y="0"/>
                    </a:lnTo>
                    <a:lnTo>
                      <a:pt x="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26" name="Freeform 859"/>
              <p:cNvSpPr>
                <a:spLocks/>
              </p:cNvSpPr>
              <p:nvPr/>
            </p:nvSpPr>
            <p:spPr bwMode="auto">
              <a:xfrm>
                <a:off x="1958" y="1546"/>
                <a:ext cx="18" cy="10"/>
              </a:xfrm>
              <a:custGeom>
                <a:avLst/>
                <a:gdLst>
                  <a:gd name="T0" fmla="*/ 8 w 18"/>
                  <a:gd name="T1" fmla="*/ 0 h 10"/>
                  <a:gd name="T2" fmla="*/ 4 w 18"/>
                  <a:gd name="T3" fmla="*/ 0 h 10"/>
                  <a:gd name="T4" fmla="*/ 0 w 18"/>
                  <a:gd name="T5" fmla="*/ 6 h 10"/>
                  <a:gd name="T6" fmla="*/ 2 w 18"/>
                  <a:gd name="T7" fmla="*/ 8 h 10"/>
                  <a:gd name="T8" fmla="*/ 6 w 18"/>
                  <a:gd name="T9" fmla="*/ 10 h 10"/>
                  <a:gd name="T10" fmla="*/ 14 w 18"/>
                  <a:gd name="T11" fmla="*/ 8 h 10"/>
                  <a:gd name="T12" fmla="*/ 18 w 18"/>
                  <a:gd name="T13" fmla="*/ 4 h 10"/>
                  <a:gd name="T14" fmla="*/ 14 w 18"/>
                  <a:gd name="T15" fmla="*/ 0 h 10"/>
                  <a:gd name="T16" fmla="*/ 8 w 18"/>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0"/>
                  <a:gd name="T29" fmla="*/ 18 w 1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0">
                    <a:moveTo>
                      <a:pt x="8" y="0"/>
                    </a:moveTo>
                    <a:lnTo>
                      <a:pt x="4" y="0"/>
                    </a:lnTo>
                    <a:lnTo>
                      <a:pt x="0" y="6"/>
                    </a:lnTo>
                    <a:lnTo>
                      <a:pt x="2" y="8"/>
                    </a:lnTo>
                    <a:lnTo>
                      <a:pt x="6" y="10"/>
                    </a:lnTo>
                    <a:lnTo>
                      <a:pt x="14" y="8"/>
                    </a:lnTo>
                    <a:lnTo>
                      <a:pt x="18" y="4"/>
                    </a:lnTo>
                    <a:lnTo>
                      <a:pt x="14"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27" name="Freeform 860"/>
              <p:cNvSpPr>
                <a:spLocks/>
              </p:cNvSpPr>
              <p:nvPr/>
            </p:nvSpPr>
            <p:spPr bwMode="auto">
              <a:xfrm>
                <a:off x="1958" y="1546"/>
                <a:ext cx="18" cy="10"/>
              </a:xfrm>
              <a:custGeom>
                <a:avLst/>
                <a:gdLst>
                  <a:gd name="T0" fmla="*/ 8 w 18"/>
                  <a:gd name="T1" fmla="*/ 0 h 10"/>
                  <a:gd name="T2" fmla="*/ 4 w 18"/>
                  <a:gd name="T3" fmla="*/ 0 h 10"/>
                  <a:gd name="T4" fmla="*/ 0 w 18"/>
                  <a:gd name="T5" fmla="*/ 6 h 10"/>
                  <a:gd name="T6" fmla="*/ 2 w 18"/>
                  <a:gd name="T7" fmla="*/ 8 h 10"/>
                  <a:gd name="T8" fmla="*/ 6 w 18"/>
                  <a:gd name="T9" fmla="*/ 10 h 10"/>
                  <a:gd name="T10" fmla="*/ 14 w 18"/>
                  <a:gd name="T11" fmla="*/ 8 h 10"/>
                  <a:gd name="T12" fmla="*/ 18 w 18"/>
                  <a:gd name="T13" fmla="*/ 4 h 10"/>
                  <a:gd name="T14" fmla="*/ 14 w 18"/>
                  <a:gd name="T15" fmla="*/ 0 h 10"/>
                  <a:gd name="T16" fmla="*/ 8 w 18"/>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0"/>
                  <a:gd name="T29" fmla="*/ 18 w 1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0">
                    <a:moveTo>
                      <a:pt x="8" y="0"/>
                    </a:moveTo>
                    <a:lnTo>
                      <a:pt x="4" y="0"/>
                    </a:lnTo>
                    <a:lnTo>
                      <a:pt x="0" y="6"/>
                    </a:lnTo>
                    <a:lnTo>
                      <a:pt x="2" y="8"/>
                    </a:lnTo>
                    <a:lnTo>
                      <a:pt x="6" y="10"/>
                    </a:lnTo>
                    <a:lnTo>
                      <a:pt x="14" y="8"/>
                    </a:lnTo>
                    <a:lnTo>
                      <a:pt x="18" y="4"/>
                    </a:lnTo>
                    <a:lnTo>
                      <a:pt x="14"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28" name="Freeform 861"/>
              <p:cNvSpPr>
                <a:spLocks/>
              </p:cNvSpPr>
              <p:nvPr/>
            </p:nvSpPr>
            <p:spPr bwMode="auto">
              <a:xfrm>
                <a:off x="1298" y="1548"/>
                <a:ext cx="14" cy="20"/>
              </a:xfrm>
              <a:custGeom>
                <a:avLst/>
                <a:gdLst>
                  <a:gd name="T0" fmla="*/ 32 w 7"/>
                  <a:gd name="T1" fmla="*/ 96 h 10"/>
                  <a:gd name="T2" fmla="*/ 48 w 7"/>
                  <a:gd name="T3" fmla="*/ 128 h 10"/>
                  <a:gd name="T4" fmla="*/ 64 w 7"/>
                  <a:gd name="T5" fmla="*/ 160 h 10"/>
                  <a:gd name="T6" fmla="*/ 80 w 7"/>
                  <a:gd name="T7" fmla="*/ 128 h 10"/>
                  <a:gd name="T8" fmla="*/ 80 w 7"/>
                  <a:gd name="T9" fmla="*/ 80 h 10"/>
                  <a:gd name="T10" fmla="*/ 96 w 7"/>
                  <a:gd name="T11" fmla="*/ 48 h 10"/>
                  <a:gd name="T12" fmla="*/ 96 w 7"/>
                  <a:gd name="T13" fmla="*/ 16 h 10"/>
                  <a:gd name="T14" fmla="*/ 48 w 7"/>
                  <a:gd name="T15" fmla="*/ 16 h 10"/>
                  <a:gd name="T16" fmla="*/ 16 w 7"/>
                  <a:gd name="T17" fmla="*/ 16 h 10"/>
                  <a:gd name="T18" fmla="*/ 16 w 7"/>
                  <a:gd name="T19" fmla="*/ 48 h 10"/>
                  <a:gd name="T20" fmla="*/ 32 w 7"/>
                  <a:gd name="T21" fmla="*/ 96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10"/>
                  <a:gd name="T35" fmla="*/ 7 w 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10">
                    <a:moveTo>
                      <a:pt x="2" y="6"/>
                    </a:moveTo>
                    <a:cubicBezTo>
                      <a:pt x="2" y="7"/>
                      <a:pt x="3" y="7"/>
                      <a:pt x="3" y="8"/>
                    </a:cubicBezTo>
                    <a:cubicBezTo>
                      <a:pt x="4" y="8"/>
                      <a:pt x="4" y="10"/>
                      <a:pt x="4" y="10"/>
                    </a:cubicBezTo>
                    <a:cubicBezTo>
                      <a:pt x="5" y="9"/>
                      <a:pt x="5" y="9"/>
                      <a:pt x="5" y="8"/>
                    </a:cubicBezTo>
                    <a:cubicBezTo>
                      <a:pt x="5" y="7"/>
                      <a:pt x="5" y="6"/>
                      <a:pt x="5" y="5"/>
                    </a:cubicBezTo>
                    <a:cubicBezTo>
                      <a:pt x="5" y="4"/>
                      <a:pt x="6" y="4"/>
                      <a:pt x="6" y="3"/>
                    </a:cubicBezTo>
                    <a:cubicBezTo>
                      <a:pt x="6" y="2"/>
                      <a:pt x="7" y="2"/>
                      <a:pt x="6" y="1"/>
                    </a:cubicBezTo>
                    <a:cubicBezTo>
                      <a:pt x="6" y="0"/>
                      <a:pt x="4" y="1"/>
                      <a:pt x="3" y="1"/>
                    </a:cubicBezTo>
                    <a:cubicBezTo>
                      <a:pt x="2" y="1"/>
                      <a:pt x="1" y="1"/>
                      <a:pt x="1" y="1"/>
                    </a:cubicBezTo>
                    <a:cubicBezTo>
                      <a:pt x="0" y="2"/>
                      <a:pt x="1" y="2"/>
                      <a:pt x="1" y="3"/>
                    </a:cubicBezTo>
                    <a:cubicBezTo>
                      <a:pt x="2" y="4"/>
                      <a:pt x="2" y="5"/>
                      <a:pt x="2"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29" name="Freeform 862"/>
              <p:cNvSpPr>
                <a:spLocks/>
              </p:cNvSpPr>
              <p:nvPr/>
            </p:nvSpPr>
            <p:spPr bwMode="auto">
              <a:xfrm>
                <a:off x="1300" y="1534"/>
                <a:ext cx="28" cy="12"/>
              </a:xfrm>
              <a:custGeom>
                <a:avLst/>
                <a:gdLst>
                  <a:gd name="T0" fmla="*/ 32 w 14"/>
                  <a:gd name="T1" fmla="*/ 80 h 6"/>
                  <a:gd name="T2" fmla="*/ 64 w 14"/>
                  <a:gd name="T3" fmla="*/ 96 h 6"/>
                  <a:gd name="T4" fmla="*/ 112 w 14"/>
                  <a:gd name="T5" fmla="*/ 96 h 6"/>
                  <a:gd name="T6" fmla="*/ 144 w 14"/>
                  <a:gd name="T7" fmla="*/ 48 h 6"/>
                  <a:gd name="T8" fmla="*/ 208 w 14"/>
                  <a:gd name="T9" fmla="*/ 16 h 6"/>
                  <a:gd name="T10" fmla="*/ 160 w 14"/>
                  <a:gd name="T11" fmla="*/ 16 h 6"/>
                  <a:gd name="T12" fmla="*/ 112 w 14"/>
                  <a:gd name="T13" fmla="*/ 0 h 6"/>
                  <a:gd name="T14" fmla="*/ 64 w 14"/>
                  <a:gd name="T15" fmla="*/ 0 h 6"/>
                  <a:gd name="T16" fmla="*/ 32 w 14"/>
                  <a:gd name="T17" fmla="*/ 16 h 6"/>
                  <a:gd name="T18" fmla="*/ 0 w 14"/>
                  <a:gd name="T19" fmla="*/ 48 h 6"/>
                  <a:gd name="T20" fmla="*/ 32 w 14"/>
                  <a:gd name="T21" fmla="*/ 8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6"/>
                  <a:gd name="T35" fmla="*/ 14 w 14"/>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6">
                    <a:moveTo>
                      <a:pt x="2" y="5"/>
                    </a:moveTo>
                    <a:cubicBezTo>
                      <a:pt x="3" y="6"/>
                      <a:pt x="3" y="6"/>
                      <a:pt x="4" y="6"/>
                    </a:cubicBezTo>
                    <a:cubicBezTo>
                      <a:pt x="5" y="6"/>
                      <a:pt x="6" y="6"/>
                      <a:pt x="7" y="6"/>
                    </a:cubicBezTo>
                    <a:cubicBezTo>
                      <a:pt x="8" y="5"/>
                      <a:pt x="8" y="4"/>
                      <a:pt x="9" y="3"/>
                    </a:cubicBezTo>
                    <a:cubicBezTo>
                      <a:pt x="10" y="2"/>
                      <a:pt x="14" y="3"/>
                      <a:pt x="13" y="1"/>
                    </a:cubicBezTo>
                    <a:cubicBezTo>
                      <a:pt x="12" y="1"/>
                      <a:pt x="11" y="1"/>
                      <a:pt x="10" y="1"/>
                    </a:cubicBezTo>
                    <a:cubicBezTo>
                      <a:pt x="9" y="0"/>
                      <a:pt x="8" y="0"/>
                      <a:pt x="7" y="0"/>
                    </a:cubicBezTo>
                    <a:cubicBezTo>
                      <a:pt x="6" y="0"/>
                      <a:pt x="5" y="0"/>
                      <a:pt x="4" y="0"/>
                    </a:cubicBezTo>
                    <a:cubicBezTo>
                      <a:pt x="3" y="1"/>
                      <a:pt x="2" y="1"/>
                      <a:pt x="2" y="1"/>
                    </a:cubicBezTo>
                    <a:cubicBezTo>
                      <a:pt x="1" y="2"/>
                      <a:pt x="0" y="2"/>
                      <a:pt x="0" y="3"/>
                    </a:cubicBezTo>
                    <a:cubicBezTo>
                      <a:pt x="0" y="4"/>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30" name="Freeform 863"/>
              <p:cNvSpPr>
                <a:spLocks/>
              </p:cNvSpPr>
              <p:nvPr/>
            </p:nvSpPr>
            <p:spPr bwMode="auto">
              <a:xfrm>
                <a:off x="1318" y="1584"/>
                <a:ext cx="48" cy="46"/>
              </a:xfrm>
              <a:custGeom>
                <a:avLst/>
                <a:gdLst>
                  <a:gd name="T0" fmla="*/ 304 w 24"/>
                  <a:gd name="T1" fmla="*/ 128 h 23"/>
                  <a:gd name="T2" fmla="*/ 272 w 24"/>
                  <a:gd name="T3" fmla="*/ 96 h 23"/>
                  <a:gd name="T4" fmla="*/ 208 w 24"/>
                  <a:gd name="T5" fmla="*/ 80 h 23"/>
                  <a:gd name="T6" fmla="*/ 160 w 24"/>
                  <a:gd name="T7" fmla="*/ 64 h 23"/>
                  <a:gd name="T8" fmla="*/ 128 w 24"/>
                  <a:gd name="T9" fmla="*/ 16 h 23"/>
                  <a:gd name="T10" fmla="*/ 80 w 24"/>
                  <a:gd name="T11" fmla="*/ 16 h 23"/>
                  <a:gd name="T12" fmla="*/ 16 w 24"/>
                  <a:gd name="T13" fmla="*/ 16 h 23"/>
                  <a:gd name="T14" fmla="*/ 16 w 24"/>
                  <a:gd name="T15" fmla="*/ 80 h 23"/>
                  <a:gd name="T16" fmla="*/ 48 w 24"/>
                  <a:gd name="T17" fmla="*/ 128 h 23"/>
                  <a:gd name="T18" fmla="*/ 80 w 24"/>
                  <a:gd name="T19" fmla="*/ 144 h 23"/>
                  <a:gd name="T20" fmla="*/ 96 w 24"/>
                  <a:gd name="T21" fmla="*/ 192 h 23"/>
                  <a:gd name="T22" fmla="*/ 160 w 24"/>
                  <a:gd name="T23" fmla="*/ 224 h 23"/>
                  <a:gd name="T24" fmla="*/ 176 w 24"/>
                  <a:gd name="T25" fmla="*/ 256 h 23"/>
                  <a:gd name="T26" fmla="*/ 192 w 24"/>
                  <a:gd name="T27" fmla="*/ 304 h 23"/>
                  <a:gd name="T28" fmla="*/ 272 w 24"/>
                  <a:gd name="T29" fmla="*/ 336 h 23"/>
                  <a:gd name="T30" fmla="*/ 288 w 24"/>
                  <a:gd name="T31" fmla="*/ 336 h 23"/>
                  <a:gd name="T32" fmla="*/ 336 w 24"/>
                  <a:gd name="T33" fmla="*/ 352 h 23"/>
                  <a:gd name="T34" fmla="*/ 384 w 24"/>
                  <a:gd name="T35" fmla="*/ 336 h 23"/>
                  <a:gd name="T36" fmla="*/ 368 w 24"/>
                  <a:gd name="T37" fmla="*/ 304 h 23"/>
                  <a:gd name="T38" fmla="*/ 352 w 24"/>
                  <a:gd name="T39" fmla="*/ 256 h 23"/>
                  <a:gd name="T40" fmla="*/ 320 w 24"/>
                  <a:gd name="T41" fmla="*/ 240 h 23"/>
                  <a:gd name="T42" fmla="*/ 320 w 24"/>
                  <a:gd name="T43" fmla="*/ 192 h 23"/>
                  <a:gd name="T44" fmla="*/ 304 w 24"/>
                  <a:gd name="T45" fmla="*/ 128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23"/>
                  <a:gd name="T71" fmla="*/ 24 w 24"/>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23">
                    <a:moveTo>
                      <a:pt x="19" y="8"/>
                    </a:moveTo>
                    <a:cubicBezTo>
                      <a:pt x="18" y="7"/>
                      <a:pt x="18" y="7"/>
                      <a:pt x="17" y="6"/>
                    </a:cubicBezTo>
                    <a:cubicBezTo>
                      <a:pt x="16" y="5"/>
                      <a:pt x="15" y="5"/>
                      <a:pt x="13" y="5"/>
                    </a:cubicBezTo>
                    <a:cubicBezTo>
                      <a:pt x="12" y="4"/>
                      <a:pt x="11" y="4"/>
                      <a:pt x="10" y="4"/>
                    </a:cubicBezTo>
                    <a:cubicBezTo>
                      <a:pt x="9" y="3"/>
                      <a:pt x="9" y="2"/>
                      <a:pt x="8" y="1"/>
                    </a:cubicBezTo>
                    <a:cubicBezTo>
                      <a:pt x="7" y="1"/>
                      <a:pt x="6" y="1"/>
                      <a:pt x="5" y="1"/>
                    </a:cubicBezTo>
                    <a:cubicBezTo>
                      <a:pt x="3" y="1"/>
                      <a:pt x="2" y="0"/>
                      <a:pt x="1" y="1"/>
                    </a:cubicBezTo>
                    <a:cubicBezTo>
                      <a:pt x="0" y="2"/>
                      <a:pt x="1" y="3"/>
                      <a:pt x="1" y="5"/>
                    </a:cubicBezTo>
                    <a:cubicBezTo>
                      <a:pt x="2" y="6"/>
                      <a:pt x="2" y="7"/>
                      <a:pt x="3" y="8"/>
                    </a:cubicBezTo>
                    <a:cubicBezTo>
                      <a:pt x="4" y="8"/>
                      <a:pt x="5" y="8"/>
                      <a:pt x="5" y="9"/>
                    </a:cubicBezTo>
                    <a:cubicBezTo>
                      <a:pt x="6" y="10"/>
                      <a:pt x="5" y="11"/>
                      <a:pt x="6" y="12"/>
                    </a:cubicBezTo>
                    <a:cubicBezTo>
                      <a:pt x="7" y="14"/>
                      <a:pt x="9" y="13"/>
                      <a:pt x="10" y="14"/>
                    </a:cubicBezTo>
                    <a:cubicBezTo>
                      <a:pt x="11" y="15"/>
                      <a:pt x="11" y="16"/>
                      <a:pt x="11" y="16"/>
                    </a:cubicBezTo>
                    <a:cubicBezTo>
                      <a:pt x="12" y="18"/>
                      <a:pt x="12" y="18"/>
                      <a:pt x="12" y="19"/>
                    </a:cubicBezTo>
                    <a:cubicBezTo>
                      <a:pt x="14" y="20"/>
                      <a:pt x="15" y="20"/>
                      <a:pt x="17" y="21"/>
                    </a:cubicBezTo>
                    <a:cubicBezTo>
                      <a:pt x="17" y="21"/>
                      <a:pt x="18" y="21"/>
                      <a:pt x="18" y="21"/>
                    </a:cubicBezTo>
                    <a:cubicBezTo>
                      <a:pt x="19" y="22"/>
                      <a:pt x="20" y="23"/>
                      <a:pt x="21" y="22"/>
                    </a:cubicBezTo>
                    <a:cubicBezTo>
                      <a:pt x="22" y="22"/>
                      <a:pt x="23" y="22"/>
                      <a:pt x="24" y="21"/>
                    </a:cubicBezTo>
                    <a:cubicBezTo>
                      <a:pt x="24" y="20"/>
                      <a:pt x="23" y="19"/>
                      <a:pt x="23" y="19"/>
                    </a:cubicBezTo>
                    <a:cubicBezTo>
                      <a:pt x="23" y="17"/>
                      <a:pt x="23" y="16"/>
                      <a:pt x="22" y="16"/>
                    </a:cubicBezTo>
                    <a:cubicBezTo>
                      <a:pt x="22" y="15"/>
                      <a:pt x="21" y="16"/>
                      <a:pt x="20" y="15"/>
                    </a:cubicBezTo>
                    <a:cubicBezTo>
                      <a:pt x="19" y="14"/>
                      <a:pt x="20" y="13"/>
                      <a:pt x="20" y="12"/>
                    </a:cubicBezTo>
                    <a:cubicBezTo>
                      <a:pt x="20" y="11"/>
                      <a:pt x="20" y="10"/>
                      <a:pt x="19"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31" name="Freeform 864"/>
              <p:cNvSpPr>
                <a:spLocks/>
              </p:cNvSpPr>
              <p:nvPr/>
            </p:nvSpPr>
            <p:spPr bwMode="auto">
              <a:xfrm>
                <a:off x="1689" y="2201"/>
                <a:ext cx="72" cy="74"/>
              </a:xfrm>
              <a:custGeom>
                <a:avLst/>
                <a:gdLst>
                  <a:gd name="T0" fmla="*/ 544 w 36"/>
                  <a:gd name="T1" fmla="*/ 16 h 37"/>
                  <a:gd name="T2" fmla="*/ 464 w 36"/>
                  <a:gd name="T3" fmla="*/ 32 h 37"/>
                  <a:gd name="T4" fmla="*/ 448 w 36"/>
                  <a:gd name="T5" fmla="*/ 64 h 37"/>
                  <a:gd name="T6" fmla="*/ 416 w 36"/>
                  <a:gd name="T7" fmla="*/ 48 h 37"/>
                  <a:gd name="T8" fmla="*/ 400 w 36"/>
                  <a:gd name="T9" fmla="*/ 80 h 37"/>
                  <a:gd name="T10" fmla="*/ 352 w 36"/>
                  <a:gd name="T11" fmla="*/ 80 h 37"/>
                  <a:gd name="T12" fmla="*/ 320 w 36"/>
                  <a:gd name="T13" fmla="*/ 32 h 37"/>
                  <a:gd name="T14" fmla="*/ 288 w 36"/>
                  <a:gd name="T15" fmla="*/ 80 h 37"/>
                  <a:gd name="T16" fmla="*/ 240 w 36"/>
                  <a:gd name="T17" fmla="*/ 128 h 37"/>
                  <a:gd name="T18" fmla="*/ 224 w 36"/>
                  <a:gd name="T19" fmla="*/ 176 h 37"/>
                  <a:gd name="T20" fmla="*/ 160 w 36"/>
                  <a:gd name="T21" fmla="*/ 160 h 37"/>
                  <a:gd name="T22" fmla="*/ 128 w 36"/>
                  <a:gd name="T23" fmla="*/ 192 h 37"/>
                  <a:gd name="T24" fmla="*/ 96 w 36"/>
                  <a:gd name="T25" fmla="*/ 208 h 37"/>
                  <a:gd name="T26" fmla="*/ 80 w 36"/>
                  <a:gd name="T27" fmla="*/ 240 h 37"/>
                  <a:gd name="T28" fmla="*/ 64 w 36"/>
                  <a:gd name="T29" fmla="*/ 272 h 37"/>
                  <a:gd name="T30" fmla="*/ 16 w 36"/>
                  <a:gd name="T31" fmla="*/ 304 h 37"/>
                  <a:gd name="T32" fmla="*/ 16 w 36"/>
                  <a:gd name="T33" fmla="*/ 304 h 37"/>
                  <a:gd name="T34" fmla="*/ 0 w 36"/>
                  <a:gd name="T35" fmla="*/ 320 h 37"/>
                  <a:gd name="T36" fmla="*/ 32 w 36"/>
                  <a:gd name="T37" fmla="*/ 352 h 37"/>
                  <a:gd name="T38" fmla="*/ 64 w 36"/>
                  <a:gd name="T39" fmla="*/ 384 h 37"/>
                  <a:gd name="T40" fmla="*/ 112 w 36"/>
                  <a:gd name="T41" fmla="*/ 448 h 37"/>
                  <a:gd name="T42" fmla="*/ 144 w 36"/>
                  <a:gd name="T43" fmla="*/ 496 h 37"/>
                  <a:gd name="T44" fmla="*/ 192 w 36"/>
                  <a:gd name="T45" fmla="*/ 544 h 37"/>
                  <a:gd name="T46" fmla="*/ 192 w 36"/>
                  <a:gd name="T47" fmla="*/ 544 h 37"/>
                  <a:gd name="T48" fmla="*/ 224 w 36"/>
                  <a:gd name="T49" fmla="*/ 528 h 37"/>
                  <a:gd name="T50" fmla="*/ 272 w 36"/>
                  <a:gd name="T51" fmla="*/ 560 h 37"/>
                  <a:gd name="T52" fmla="*/ 304 w 36"/>
                  <a:gd name="T53" fmla="*/ 560 h 37"/>
                  <a:gd name="T54" fmla="*/ 352 w 36"/>
                  <a:gd name="T55" fmla="*/ 560 h 37"/>
                  <a:gd name="T56" fmla="*/ 384 w 36"/>
                  <a:gd name="T57" fmla="*/ 592 h 37"/>
                  <a:gd name="T58" fmla="*/ 416 w 36"/>
                  <a:gd name="T59" fmla="*/ 592 h 37"/>
                  <a:gd name="T60" fmla="*/ 448 w 36"/>
                  <a:gd name="T61" fmla="*/ 576 h 37"/>
                  <a:gd name="T62" fmla="*/ 464 w 36"/>
                  <a:gd name="T63" fmla="*/ 576 h 37"/>
                  <a:gd name="T64" fmla="*/ 464 w 36"/>
                  <a:gd name="T65" fmla="*/ 496 h 37"/>
                  <a:gd name="T66" fmla="*/ 480 w 36"/>
                  <a:gd name="T67" fmla="*/ 432 h 37"/>
                  <a:gd name="T68" fmla="*/ 496 w 36"/>
                  <a:gd name="T69" fmla="*/ 368 h 37"/>
                  <a:gd name="T70" fmla="*/ 512 w 36"/>
                  <a:gd name="T71" fmla="*/ 352 h 37"/>
                  <a:gd name="T72" fmla="*/ 496 w 36"/>
                  <a:gd name="T73" fmla="*/ 240 h 37"/>
                  <a:gd name="T74" fmla="*/ 512 w 36"/>
                  <a:gd name="T75" fmla="*/ 176 h 37"/>
                  <a:gd name="T76" fmla="*/ 544 w 36"/>
                  <a:gd name="T77" fmla="*/ 144 h 37"/>
                  <a:gd name="T78" fmla="*/ 560 w 36"/>
                  <a:gd name="T79" fmla="*/ 80 h 37"/>
                  <a:gd name="T80" fmla="*/ 560 w 36"/>
                  <a:gd name="T81" fmla="*/ 0 h 37"/>
                  <a:gd name="T82" fmla="*/ 544 w 36"/>
                  <a:gd name="T83" fmla="*/ 16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
                  <a:gd name="T127" fmla="*/ 0 h 37"/>
                  <a:gd name="T128" fmla="*/ 36 w 36"/>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 h="37">
                    <a:moveTo>
                      <a:pt x="34" y="1"/>
                    </a:moveTo>
                    <a:cubicBezTo>
                      <a:pt x="32" y="1"/>
                      <a:pt x="31" y="0"/>
                      <a:pt x="29" y="2"/>
                    </a:cubicBezTo>
                    <a:cubicBezTo>
                      <a:pt x="29" y="2"/>
                      <a:pt x="29" y="3"/>
                      <a:pt x="28" y="4"/>
                    </a:cubicBezTo>
                    <a:cubicBezTo>
                      <a:pt x="28" y="4"/>
                      <a:pt x="27" y="3"/>
                      <a:pt x="26" y="3"/>
                    </a:cubicBezTo>
                    <a:cubicBezTo>
                      <a:pt x="26" y="4"/>
                      <a:pt x="25" y="4"/>
                      <a:pt x="25" y="5"/>
                    </a:cubicBezTo>
                    <a:cubicBezTo>
                      <a:pt x="24" y="5"/>
                      <a:pt x="23" y="5"/>
                      <a:pt x="22" y="5"/>
                    </a:cubicBezTo>
                    <a:cubicBezTo>
                      <a:pt x="21" y="4"/>
                      <a:pt x="21" y="2"/>
                      <a:pt x="20" y="2"/>
                    </a:cubicBezTo>
                    <a:cubicBezTo>
                      <a:pt x="18" y="2"/>
                      <a:pt x="19" y="4"/>
                      <a:pt x="18" y="5"/>
                    </a:cubicBezTo>
                    <a:cubicBezTo>
                      <a:pt x="17" y="7"/>
                      <a:pt x="16" y="7"/>
                      <a:pt x="15" y="8"/>
                    </a:cubicBezTo>
                    <a:cubicBezTo>
                      <a:pt x="15" y="9"/>
                      <a:pt x="15" y="10"/>
                      <a:pt x="14" y="11"/>
                    </a:cubicBezTo>
                    <a:cubicBezTo>
                      <a:pt x="12" y="11"/>
                      <a:pt x="11" y="9"/>
                      <a:pt x="10" y="10"/>
                    </a:cubicBezTo>
                    <a:cubicBezTo>
                      <a:pt x="9" y="10"/>
                      <a:pt x="9" y="12"/>
                      <a:pt x="8" y="12"/>
                    </a:cubicBezTo>
                    <a:cubicBezTo>
                      <a:pt x="7" y="13"/>
                      <a:pt x="7" y="12"/>
                      <a:pt x="6" y="13"/>
                    </a:cubicBezTo>
                    <a:cubicBezTo>
                      <a:pt x="5" y="13"/>
                      <a:pt x="6" y="14"/>
                      <a:pt x="5" y="15"/>
                    </a:cubicBezTo>
                    <a:cubicBezTo>
                      <a:pt x="5" y="16"/>
                      <a:pt x="5" y="16"/>
                      <a:pt x="4" y="17"/>
                    </a:cubicBezTo>
                    <a:cubicBezTo>
                      <a:pt x="3" y="18"/>
                      <a:pt x="2" y="18"/>
                      <a:pt x="1" y="19"/>
                    </a:cubicBezTo>
                    <a:cubicBezTo>
                      <a:pt x="1" y="19"/>
                      <a:pt x="1" y="19"/>
                      <a:pt x="1" y="19"/>
                    </a:cubicBezTo>
                    <a:cubicBezTo>
                      <a:pt x="0" y="19"/>
                      <a:pt x="0" y="20"/>
                      <a:pt x="0" y="20"/>
                    </a:cubicBezTo>
                    <a:cubicBezTo>
                      <a:pt x="1" y="21"/>
                      <a:pt x="1" y="21"/>
                      <a:pt x="2" y="22"/>
                    </a:cubicBezTo>
                    <a:cubicBezTo>
                      <a:pt x="2" y="23"/>
                      <a:pt x="3" y="23"/>
                      <a:pt x="4" y="24"/>
                    </a:cubicBezTo>
                    <a:cubicBezTo>
                      <a:pt x="5" y="25"/>
                      <a:pt x="5" y="26"/>
                      <a:pt x="7" y="28"/>
                    </a:cubicBezTo>
                    <a:cubicBezTo>
                      <a:pt x="8" y="29"/>
                      <a:pt x="8" y="29"/>
                      <a:pt x="9" y="31"/>
                    </a:cubicBezTo>
                    <a:cubicBezTo>
                      <a:pt x="10" y="32"/>
                      <a:pt x="11" y="33"/>
                      <a:pt x="12" y="34"/>
                    </a:cubicBezTo>
                    <a:cubicBezTo>
                      <a:pt x="12" y="34"/>
                      <a:pt x="12" y="34"/>
                      <a:pt x="12" y="34"/>
                    </a:cubicBezTo>
                    <a:cubicBezTo>
                      <a:pt x="13" y="34"/>
                      <a:pt x="13" y="34"/>
                      <a:pt x="14" y="33"/>
                    </a:cubicBezTo>
                    <a:cubicBezTo>
                      <a:pt x="15" y="33"/>
                      <a:pt x="16" y="34"/>
                      <a:pt x="17" y="35"/>
                    </a:cubicBezTo>
                    <a:cubicBezTo>
                      <a:pt x="18" y="35"/>
                      <a:pt x="18" y="35"/>
                      <a:pt x="19" y="35"/>
                    </a:cubicBezTo>
                    <a:cubicBezTo>
                      <a:pt x="20" y="35"/>
                      <a:pt x="21" y="34"/>
                      <a:pt x="22" y="35"/>
                    </a:cubicBezTo>
                    <a:cubicBezTo>
                      <a:pt x="23" y="35"/>
                      <a:pt x="23" y="36"/>
                      <a:pt x="24" y="37"/>
                    </a:cubicBezTo>
                    <a:cubicBezTo>
                      <a:pt x="25" y="37"/>
                      <a:pt x="25" y="37"/>
                      <a:pt x="26" y="37"/>
                    </a:cubicBezTo>
                    <a:cubicBezTo>
                      <a:pt x="27" y="37"/>
                      <a:pt x="27" y="36"/>
                      <a:pt x="28" y="36"/>
                    </a:cubicBezTo>
                    <a:cubicBezTo>
                      <a:pt x="29" y="36"/>
                      <a:pt x="29" y="36"/>
                      <a:pt x="29" y="36"/>
                    </a:cubicBezTo>
                    <a:cubicBezTo>
                      <a:pt x="29" y="34"/>
                      <a:pt x="28" y="33"/>
                      <a:pt x="29" y="31"/>
                    </a:cubicBezTo>
                    <a:cubicBezTo>
                      <a:pt x="29" y="29"/>
                      <a:pt x="30" y="29"/>
                      <a:pt x="30" y="27"/>
                    </a:cubicBezTo>
                    <a:cubicBezTo>
                      <a:pt x="30" y="26"/>
                      <a:pt x="30" y="24"/>
                      <a:pt x="31" y="23"/>
                    </a:cubicBezTo>
                    <a:cubicBezTo>
                      <a:pt x="31" y="22"/>
                      <a:pt x="32" y="22"/>
                      <a:pt x="32" y="22"/>
                    </a:cubicBezTo>
                    <a:cubicBezTo>
                      <a:pt x="33" y="19"/>
                      <a:pt x="31" y="18"/>
                      <a:pt x="31" y="15"/>
                    </a:cubicBezTo>
                    <a:cubicBezTo>
                      <a:pt x="32" y="14"/>
                      <a:pt x="31" y="12"/>
                      <a:pt x="32" y="11"/>
                    </a:cubicBezTo>
                    <a:cubicBezTo>
                      <a:pt x="33" y="10"/>
                      <a:pt x="33" y="10"/>
                      <a:pt x="34" y="9"/>
                    </a:cubicBezTo>
                    <a:cubicBezTo>
                      <a:pt x="35" y="8"/>
                      <a:pt x="35" y="7"/>
                      <a:pt x="35" y="5"/>
                    </a:cubicBezTo>
                    <a:cubicBezTo>
                      <a:pt x="35" y="3"/>
                      <a:pt x="36" y="2"/>
                      <a:pt x="35" y="0"/>
                    </a:cubicBezTo>
                    <a:cubicBezTo>
                      <a:pt x="34" y="1"/>
                      <a:pt x="34" y="1"/>
                      <a:pt x="3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32" name="Freeform 865"/>
              <p:cNvSpPr>
                <a:spLocks/>
              </p:cNvSpPr>
              <p:nvPr/>
            </p:nvSpPr>
            <p:spPr bwMode="auto">
              <a:xfrm>
                <a:off x="1934" y="2117"/>
                <a:ext cx="56" cy="42"/>
              </a:xfrm>
              <a:custGeom>
                <a:avLst/>
                <a:gdLst>
                  <a:gd name="T0" fmla="*/ 448 w 28"/>
                  <a:gd name="T1" fmla="*/ 192 h 21"/>
                  <a:gd name="T2" fmla="*/ 448 w 28"/>
                  <a:gd name="T3" fmla="*/ 160 h 21"/>
                  <a:gd name="T4" fmla="*/ 400 w 28"/>
                  <a:gd name="T5" fmla="*/ 144 h 21"/>
                  <a:gd name="T6" fmla="*/ 336 w 28"/>
                  <a:gd name="T7" fmla="*/ 144 h 21"/>
                  <a:gd name="T8" fmla="*/ 320 w 28"/>
                  <a:gd name="T9" fmla="*/ 112 h 21"/>
                  <a:gd name="T10" fmla="*/ 256 w 28"/>
                  <a:gd name="T11" fmla="*/ 64 h 21"/>
                  <a:gd name="T12" fmla="*/ 192 w 28"/>
                  <a:gd name="T13" fmla="*/ 48 h 21"/>
                  <a:gd name="T14" fmla="*/ 160 w 28"/>
                  <a:gd name="T15" fmla="*/ 16 h 21"/>
                  <a:gd name="T16" fmla="*/ 96 w 28"/>
                  <a:gd name="T17" fmla="*/ 16 h 21"/>
                  <a:gd name="T18" fmla="*/ 48 w 28"/>
                  <a:gd name="T19" fmla="*/ 16 h 21"/>
                  <a:gd name="T20" fmla="*/ 48 w 28"/>
                  <a:gd name="T21" fmla="*/ 32 h 21"/>
                  <a:gd name="T22" fmla="*/ 48 w 28"/>
                  <a:gd name="T23" fmla="*/ 80 h 21"/>
                  <a:gd name="T24" fmla="*/ 16 w 28"/>
                  <a:gd name="T25" fmla="*/ 128 h 21"/>
                  <a:gd name="T26" fmla="*/ 0 w 28"/>
                  <a:gd name="T27" fmla="*/ 208 h 21"/>
                  <a:gd name="T28" fmla="*/ 16 w 28"/>
                  <a:gd name="T29" fmla="*/ 256 h 21"/>
                  <a:gd name="T30" fmla="*/ 16 w 28"/>
                  <a:gd name="T31" fmla="*/ 272 h 21"/>
                  <a:gd name="T32" fmla="*/ 32 w 28"/>
                  <a:gd name="T33" fmla="*/ 320 h 21"/>
                  <a:gd name="T34" fmla="*/ 64 w 28"/>
                  <a:gd name="T35" fmla="*/ 336 h 21"/>
                  <a:gd name="T36" fmla="*/ 96 w 28"/>
                  <a:gd name="T37" fmla="*/ 320 h 21"/>
                  <a:gd name="T38" fmla="*/ 112 w 28"/>
                  <a:gd name="T39" fmla="*/ 288 h 21"/>
                  <a:gd name="T40" fmla="*/ 144 w 28"/>
                  <a:gd name="T41" fmla="*/ 240 h 21"/>
                  <a:gd name="T42" fmla="*/ 176 w 28"/>
                  <a:gd name="T43" fmla="*/ 240 h 21"/>
                  <a:gd name="T44" fmla="*/ 208 w 28"/>
                  <a:gd name="T45" fmla="*/ 256 h 21"/>
                  <a:gd name="T46" fmla="*/ 256 w 28"/>
                  <a:gd name="T47" fmla="*/ 256 h 21"/>
                  <a:gd name="T48" fmla="*/ 256 w 28"/>
                  <a:gd name="T49" fmla="*/ 224 h 21"/>
                  <a:gd name="T50" fmla="*/ 288 w 28"/>
                  <a:gd name="T51" fmla="*/ 224 h 21"/>
                  <a:gd name="T52" fmla="*/ 352 w 28"/>
                  <a:gd name="T53" fmla="*/ 256 h 21"/>
                  <a:gd name="T54" fmla="*/ 384 w 28"/>
                  <a:gd name="T55" fmla="*/ 256 h 21"/>
                  <a:gd name="T56" fmla="*/ 416 w 28"/>
                  <a:gd name="T57" fmla="*/ 256 h 21"/>
                  <a:gd name="T58" fmla="*/ 416 w 28"/>
                  <a:gd name="T59" fmla="*/ 224 h 21"/>
                  <a:gd name="T60" fmla="*/ 448 w 28"/>
                  <a:gd name="T61" fmla="*/ 192 h 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
                  <a:gd name="T94" fmla="*/ 0 h 21"/>
                  <a:gd name="T95" fmla="*/ 28 w 28"/>
                  <a:gd name="T96" fmla="*/ 21 h 2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 h="21">
                    <a:moveTo>
                      <a:pt x="28" y="12"/>
                    </a:moveTo>
                    <a:cubicBezTo>
                      <a:pt x="28" y="12"/>
                      <a:pt x="28" y="11"/>
                      <a:pt x="28" y="10"/>
                    </a:cubicBezTo>
                    <a:cubicBezTo>
                      <a:pt x="27" y="9"/>
                      <a:pt x="26" y="9"/>
                      <a:pt x="25" y="9"/>
                    </a:cubicBezTo>
                    <a:cubicBezTo>
                      <a:pt x="24" y="8"/>
                      <a:pt x="23" y="9"/>
                      <a:pt x="21" y="9"/>
                    </a:cubicBezTo>
                    <a:cubicBezTo>
                      <a:pt x="21" y="8"/>
                      <a:pt x="20" y="7"/>
                      <a:pt x="20" y="7"/>
                    </a:cubicBezTo>
                    <a:cubicBezTo>
                      <a:pt x="18" y="6"/>
                      <a:pt x="17" y="5"/>
                      <a:pt x="16" y="4"/>
                    </a:cubicBezTo>
                    <a:cubicBezTo>
                      <a:pt x="14" y="3"/>
                      <a:pt x="13" y="4"/>
                      <a:pt x="12" y="3"/>
                    </a:cubicBezTo>
                    <a:cubicBezTo>
                      <a:pt x="11" y="2"/>
                      <a:pt x="11" y="1"/>
                      <a:pt x="10" y="1"/>
                    </a:cubicBezTo>
                    <a:cubicBezTo>
                      <a:pt x="9" y="0"/>
                      <a:pt x="8" y="1"/>
                      <a:pt x="6" y="1"/>
                    </a:cubicBezTo>
                    <a:cubicBezTo>
                      <a:pt x="5" y="1"/>
                      <a:pt x="4" y="1"/>
                      <a:pt x="3" y="1"/>
                    </a:cubicBezTo>
                    <a:cubicBezTo>
                      <a:pt x="3" y="2"/>
                      <a:pt x="3" y="2"/>
                      <a:pt x="3" y="2"/>
                    </a:cubicBezTo>
                    <a:cubicBezTo>
                      <a:pt x="3" y="3"/>
                      <a:pt x="3" y="4"/>
                      <a:pt x="3" y="5"/>
                    </a:cubicBezTo>
                    <a:cubicBezTo>
                      <a:pt x="3" y="6"/>
                      <a:pt x="2" y="7"/>
                      <a:pt x="1" y="8"/>
                    </a:cubicBezTo>
                    <a:cubicBezTo>
                      <a:pt x="0" y="10"/>
                      <a:pt x="0" y="11"/>
                      <a:pt x="0" y="13"/>
                    </a:cubicBezTo>
                    <a:cubicBezTo>
                      <a:pt x="0" y="14"/>
                      <a:pt x="1" y="15"/>
                      <a:pt x="1" y="16"/>
                    </a:cubicBezTo>
                    <a:cubicBezTo>
                      <a:pt x="1" y="16"/>
                      <a:pt x="1" y="17"/>
                      <a:pt x="1" y="17"/>
                    </a:cubicBezTo>
                    <a:cubicBezTo>
                      <a:pt x="2" y="18"/>
                      <a:pt x="1" y="19"/>
                      <a:pt x="2" y="20"/>
                    </a:cubicBezTo>
                    <a:cubicBezTo>
                      <a:pt x="2" y="20"/>
                      <a:pt x="3" y="20"/>
                      <a:pt x="4" y="21"/>
                    </a:cubicBezTo>
                    <a:cubicBezTo>
                      <a:pt x="5" y="21"/>
                      <a:pt x="5" y="21"/>
                      <a:pt x="6" y="20"/>
                    </a:cubicBezTo>
                    <a:cubicBezTo>
                      <a:pt x="7" y="20"/>
                      <a:pt x="7" y="19"/>
                      <a:pt x="7" y="18"/>
                    </a:cubicBezTo>
                    <a:cubicBezTo>
                      <a:pt x="8" y="16"/>
                      <a:pt x="8" y="15"/>
                      <a:pt x="9" y="15"/>
                    </a:cubicBezTo>
                    <a:cubicBezTo>
                      <a:pt x="10" y="15"/>
                      <a:pt x="10" y="15"/>
                      <a:pt x="11" y="15"/>
                    </a:cubicBezTo>
                    <a:cubicBezTo>
                      <a:pt x="12" y="15"/>
                      <a:pt x="12" y="16"/>
                      <a:pt x="13" y="16"/>
                    </a:cubicBezTo>
                    <a:cubicBezTo>
                      <a:pt x="14" y="16"/>
                      <a:pt x="15" y="17"/>
                      <a:pt x="16" y="16"/>
                    </a:cubicBezTo>
                    <a:cubicBezTo>
                      <a:pt x="16" y="15"/>
                      <a:pt x="16" y="15"/>
                      <a:pt x="16" y="14"/>
                    </a:cubicBezTo>
                    <a:cubicBezTo>
                      <a:pt x="17" y="14"/>
                      <a:pt x="17" y="14"/>
                      <a:pt x="18" y="14"/>
                    </a:cubicBezTo>
                    <a:cubicBezTo>
                      <a:pt x="20" y="14"/>
                      <a:pt x="20" y="15"/>
                      <a:pt x="22" y="16"/>
                    </a:cubicBezTo>
                    <a:cubicBezTo>
                      <a:pt x="22" y="16"/>
                      <a:pt x="23" y="16"/>
                      <a:pt x="24" y="16"/>
                    </a:cubicBezTo>
                    <a:cubicBezTo>
                      <a:pt x="25" y="17"/>
                      <a:pt x="26" y="16"/>
                      <a:pt x="26" y="16"/>
                    </a:cubicBezTo>
                    <a:cubicBezTo>
                      <a:pt x="26" y="15"/>
                      <a:pt x="26" y="14"/>
                      <a:pt x="26" y="14"/>
                    </a:cubicBezTo>
                    <a:cubicBezTo>
                      <a:pt x="26" y="13"/>
                      <a:pt x="27" y="13"/>
                      <a:pt x="28"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33" name="Freeform 866"/>
              <p:cNvSpPr>
                <a:spLocks/>
              </p:cNvSpPr>
              <p:nvPr/>
            </p:nvSpPr>
            <p:spPr bwMode="auto">
              <a:xfrm>
                <a:off x="1815" y="2249"/>
                <a:ext cx="187" cy="289"/>
              </a:xfrm>
              <a:custGeom>
                <a:avLst/>
                <a:gdLst>
                  <a:gd name="T0" fmla="*/ 1520 w 93"/>
                  <a:gd name="T1" fmla="*/ 1608 h 144"/>
                  <a:gd name="T2" fmla="*/ 1472 w 93"/>
                  <a:gd name="T3" fmla="*/ 1479 h 144"/>
                  <a:gd name="T4" fmla="*/ 1375 w 93"/>
                  <a:gd name="T5" fmla="*/ 1317 h 144"/>
                  <a:gd name="T6" fmla="*/ 1375 w 93"/>
                  <a:gd name="T7" fmla="*/ 1172 h 144"/>
                  <a:gd name="T8" fmla="*/ 1391 w 93"/>
                  <a:gd name="T9" fmla="*/ 971 h 144"/>
                  <a:gd name="T10" fmla="*/ 1343 w 93"/>
                  <a:gd name="T11" fmla="*/ 875 h 144"/>
                  <a:gd name="T12" fmla="*/ 1148 w 93"/>
                  <a:gd name="T13" fmla="*/ 841 h 144"/>
                  <a:gd name="T14" fmla="*/ 917 w 93"/>
                  <a:gd name="T15" fmla="*/ 761 h 144"/>
                  <a:gd name="T16" fmla="*/ 820 w 93"/>
                  <a:gd name="T17" fmla="*/ 584 h 144"/>
                  <a:gd name="T18" fmla="*/ 732 w 93"/>
                  <a:gd name="T19" fmla="*/ 419 h 144"/>
                  <a:gd name="T20" fmla="*/ 804 w 93"/>
                  <a:gd name="T21" fmla="*/ 257 h 144"/>
                  <a:gd name="T22" fmla="*/ 917 w 93"/>
                  <a:gd name="T23" fmla="*/ 161 h 144"/>
                  <a:gd name="T24" fmla="*/ 967 w 93"/>
                  <a:gd name="T25" fmla="*/ 96 h 144"/>
                  <a:gd name="T26" fmla="*/ 967 w 93"/>
                  <a:gd name="T27" fmla="*/ 0 h 144"/>
                  <a:gd name="T28" fmla="*/ 820 w 93"/>
                  <a:gd name="T29" fmla="*/ 80 h 144"/>
                  <a:gd name="T30" fmla="*/ 619 w 93"/>
                  <a:gd name="T31" fmla="*/ 161 h 144"/>
                  <a:gd name="T32" fmla="*/ 505 w 93"/>
                  <a:gd name="T33" fmla="*/ 209 h 144"/>
                  <a:gd name="T34" fmla="*/ 424 w 93"/>
                  <a:gd name="T35" fmla="*/ 419 h 144"/>
                  <a:gd name="T36" fmla="*/ 324 w 93"/>
                  <a:gd name="T37" fmla="*/ 500 h 144"/>
                  <a:gd name="T38" fmla="*/ 211 w 93"/>
                  <a:gd name="T39" fmla="*/ 564 h 144"/>
                  <a:gd name="T40" fmla="*/ 177 w 93"/>
                  <a:gd name="T41" fmla="*/ 664 h 144"/>
                  <a:gd name="T42" fmla="*/ 145 w 93"/>
                  <a:gd name="T43" fmla="*/ 712 h 144"/>
                  <a:gd name="T44" fmla="*/ 177 w 93"/>
                  <a:gd name="T45" fmla="*/ 891 h 144"/>
                  <a:gd name="T46" fmla="*/ 145 w 93"/>
                  <a:gd name="T47" fmla="*/ 1084 h 144"/>
                  <a:gd name="T48" fmla="*/ 113 w 93"/>
                  <a:gd name="T49" fmla="*/ 1301 h 144"/>
                  <a:gd name="T50" fmla="*/ 0 w 93"/>
                  <a:gd name="T51" fmla="*/ 1479 h 144"/>
                  <a:gd name="T52" fmla="*/ 32 w 93"/>
                  <a:gd name="T53" fmla="*/ 1575 h 144"/>
                  <a:gd name="T54" fmla="*/ 177 w 93"/>
                  <a:gd name="T55" fmla="*/ 1672 h 144"/>
                  <a:gd name="T56" fmla="*/ 308 w 93"/>
                  <a:gd name="T57" fmla="*/ 1672 h 144"/>
                  <a:gd name="T58" fmla="*/ 408 w 93"/>
                  <a:gd name="T59" fmla="*/ 1772 h 144"/>
                  <a:gd name="T60" fmla="*/ 521 w 93"/>
                  <a:gd name="T61" fmla="*/ 1820 h 144"/>
                  <a:gd name="T62" fmla="*/ 635 w 93"/>
                  <a:gd name="T63" fmla="*/ 1949 h 144"/>
                  <a:gd name="T64" fmla="*/ 732 w 93"/>
                  <a:gd name="T65" fmla="*/ 2079 h 144"/>
                  <a:gd name="T66" fmla="*/ 869 w 93"/>
                  <a:gd name="T67" fmla="*/ 2047 h 144"/>
                  <a:gd name="T68" fmla="*/ 999 w 93"/>
                  <a:gd name="T69" fmla="*/ 2079 h 144"/>
                  <a:gd name="T70" fmla="*/ 1064 w 93"/>
                  <a:gd name="T71" fmla="*/ 2143 h 144"/>
                  <a:gd name="T72" fmla="*/ 999 w 93"/>
                  <a:gd name="T73" fmla="*/ 2256 h 144"/>
                  <a:gd name="T74" fmla="*/ 1048 w 93"/>
                  <a:gd name="T75" fmla="*/ 2320 h 144"/>
                  <a:gd name="T76" fmla="*/ 1112 w 93"/>
                  <a:gd name="T77" fmla="*/ 2224 h 144"/>
                  <a:gd name="T78" fmla="*/ 1148 w 93"/>
                  <a:gd name="T79" fmla="*/ 1981 h 144"/>
                  <a:gd name="T80" fmla="*/ 1080 w 93"/>
                  <a:gd name="T81" fmla="*/ 1756 h 144"/>
                  <a:gd name="T82" fmla="*/ 1180 w 93"/>
                  <a:gd name="T83" fmla="*/ 1656 h 144"/>
                  <a:gd name="T84" fmla="*/ 1128 w 93"/>
                  <a:gd name="T85" fmla="*/ 1511 h 144"/>
                  <a:gd name="T86" fmla="*/ 1359 w 93"/>
                  <a:gd name="T87" fmla="*/ 1495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44"/>
                  <a:gd name="T134" fmla="*/ 93 w 93"/>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44">
                    <a:moveTo>
                      <a:pt x="88" y="95"/>
                    </a:moveTo>
                    <a:cubicBezTo>
                      <a:pt x="89" y="96"/>
                      <a:pt x="88" y="97"/>
                      <a:pt x="89" y="98"/>
                    </a:cubicBezTo>
                    <a:cubicBezTo>
                      <a:pt x="90" y="99"/>
                      <a:pt x="91" y="99"/>
                      <a:pt x="93" y="99"/>
                    </a:cubicBezTo>
                    <a:cubicBezTo>
                      <a:pt x="92" y="98"/>
                      <a:pt x="92" y="98"/>
                      <a:pt x="92" y="98"/>
                    </a:cubicBezTo>
                    <a:cubicBezTo>
                      <a:pt x="92" y="97"/>
                      <a:pt x="91" y="96"/>
                      <a:pt x="91" y="95"/>
                    </a:cubicBezTo>
                    <a:cubicBezTo>
                      <a:pt x="91" y="93"/>
                      <a:pt x="91" y="92"/>
                      <a:pt x="90" y="91"/>
                    </a:cubicBezTo>
                    <a:cubicBezTo>
                      <a:pt x="90" y="89"/>
                      <a:pt x="90" y="88"/>
                      <a:pt x="89" y="87"/>
                    </a:cubicBezTo>
                    <a:cubicBezTo>
                      <a:pt x="88" y="85"/>
                      <a:pt x="86" y="86"/>
                      <a:pt x="85" y="84"/>
                    </a:cubicBezTo>
                    <a:cubicBezTo>
                      <a:pt x="84" y="83"/>
                      <a:pt x="84" y="82"/>
                      <a:pt x="84" y="81"/>
                    </a:cubicBezTo>
                    <a:cubicBezTo>
                      <a:pt x="85" y="79"/>
                      <a:pt x="87" y="79"/>
                      <a:pt x="87" y="78"/>
                    </a:cubicBezTo>
                    <a:cubicBezTo>
                      <a:pt x="87" y="76"/>
                      <a:pt x="85" y="75"/>
                      <a:pt x="84" y="74"/>
                    </a:cubicBezTo>
                    <a:cubicBezTo>
                      <a:pt x="84" y="73"/>
                      <a:pt x="84" y="72"/>
                      <a:pt x="84" y="72"/>
                    </a:cubicBezTo>
                    <a:cubicBezTo>
                      <a:pt x="83" y="71"/>
                      <a:pt x="83" y="71"/>
                      <a:pt x="83" y="70"/>
                    </a:cubicBezTo>
                    <a:cubicBezTo>
                      <a:pt x="83" y="68"/>
                      <a:pt x="83" y="67"/>
                      <a:pt x="84" y="64"/>
                    </a:cubicBezTo>
                    <a:cubicBezTo>
                      <a:pt x="84" y="63"/>
                      <a:pt x="85" y="62"/>
                      <a:pt x="85" y="60"/>
                    </a:cubicBezTo>
                    <a:cubicBezTo>
                      <a:pt x="86" y="58"/>
                      <a:pt x="88" y="56"/>
                      <a:pt x="87" y="54"/>
                    </a:cubicBezTo>
                    <a:cubicBezTo>
                      <a:pt x="86" y="54"/>
                      <a:pt x="86" y="53"/>
                      <a:pt x="85" y="53"/>
                    </a:cubicBezTo>
                    <a:cubicBezTo>
                      <a:pt x="84" y="53"/>
                      <a:pt x="83" y="54"/>
                      <a:pt x="82" y="54"/>
                    </a:cubicBezTo>
                    <a:cubicBezTo>
                      <a:pt x="80" y="54"/>
                      <a:pt x="78" y="54"/>
                      <a:pt x="76" y="54"/>
                    </a:cubicBezTo>
                    <a:cubicBezTo>
                      <a:pt x="74" y="54"/>
                      <a:pt x="73" y="55"/>
                      <a:pt x="72" y="54"/>
                    </a:cubicBezTo>
                    <a:cubicBezTo>
                      <a:pt x="71" y="54"/>
                      <a:pt x="70" y="53"/>
                      <a:pt x="70" y="52"/>
                    </a:cubicBezTo>
                    <a:cubicBezTo>
                      <a:pt x="69" y="51"/>
                      <a:pt x="69" y="49"/>
                      <a:pt x="68" y="48"/>
                    </a:cubicBezTo>
                    <a:cubicBezTo>
                      <a:pt x="66" y="47"/>
                      <a:pt x="65" y="47"/>
                      <a:pt x="63" y="47"/>
                    </a:cubicBezTo>
                    <a:cubicBezTo>
                      <a:pt x="60" y="47"/>
                      <a:pt x="59" y="48"/>
                      <a:pt x="56" y="47"/>
                    </a:cubicBezTo>
                    <a:cubicBezTo>
                      <a:pt x="54" y="47"/>
                      <a:pt x="53" y="47"/>
                      <a:pt x="51" y="45"/>
                    </a:cubicBezTo>
                    <a:cubicBezTo>
                      <a:pt x="50" y="44"/>
                      <a:pt x="50" y="42"/>
                      <a:pt x="50" y="40"/>
                    </a:cubicBezTo>
                    <a:cubicBezTo>
                      <a:pt x="50" y="38"/>
                      <a:pt x="50" y="37"/>
                      <a:pt x="50" y="36"/>
                    </a:cubicBezTo>
                    <a:cubicBezTo>
                      <a:pt x="50" y="34"/>
                      <a:pt x="49" y="34"/>
                      <a:pt x="48" y="32"/>
                    </a:cubicBezTo>
                    <a:cubicBezTo>
                      <a:pt x="48" y="31"/>
                      <a:pt x="48" y="30"/>
                      <a:pt x="47" y="28"/>
                    </a:cubicBezTo>
                    <a:cubicBezTo>
                      <a:pt x="47" y="27"/>
                      <a:pt x="45" y="27"/>
                      <a:pt x="45" y="26"/>
                    </a:cubicBezTo>
                    <a:cubicBezTo>
                      <a:pt x="45" y="24"/>
                      <a:pt x="46" y="24"/>
                      <a:pt x="47" y="23"/>
                    </a:cubicBezTo>
                    <a:cubicBezTo>
                      <a:pt x="48" y="22"/>
                      <a:pt x="48" y="21"/>
                      <a:pt x="49" y="19"/>
                    </a:cubicBezTo>
                    <a:cubicBezTo>
                      <a:pt x="49" y="18"/>
                      <a:pt x="49" y="17"/>
                      <a:pt x="49" y="16"/>
                    </a:cubicBezTo>
                    <a:cubicBezTo>
                      <a:pt x="49" y="14"/>
                      <a:pt x="49" y="13"/>
                      <a:pt x="50" y="12"/>
                    </a:cubicBezTo>
                    <a:cubicBezTo>
                      <a:pt x="52" y="10"/>
                      <a:pt x="53" y="11"/>
                      <a:pt x="55" y="10"/>
                    </a:cubicBezTo>
                    <a:cubicBezTo>
                      <a:pt x="56" y="10"/>
                      <a:pt x="56" y="10"/>
                      <a:pt x="56" y="10"/>
                    </a:cubicBezTo>
                    <a:cubicBezTo>
                      <a:pt x="56" y="10"/>
                      <a:pt x="55" y="9"/>
                      <a:pt x="56" y="9"/>
                    </a:cubicBezTo>
                    <a:cubicBezTo>
                      <a:pt x="56" y="8"/>
                      <a:pt x="56" y="8"/>
                      <a:pt x="56" y="7"/>
                    </a:cubicBezTo>
                    <a:cubicBezTo>
                      <a:pt x="57" y="7"/>
                      <a:pt x="58" y="7"/>
                      <a:pt x="59" y="6"/>
                    </a:cubicBezTo>
                    <a:cubicBezTo>
                      <a:pt x="60" y="5"/>
                      <a:pt x="62" y="5"/>
                      <a:pt x="62" y="3"/>
                    </a:cubicBezTo>
                    <a:cubicBezTo>
                      <a:pt x="62" y="2"/>
                      <a:pt x="62" y="1"/>
                      <a:pt x="62" y="1"/>
                    </a:cubicBezTo>
                    <a:cubicBezTo>
                      <a:pt x="61" y="0"/>
                      <a:pt x="60" y="0"/>
                      <a:pt x="59" y="0"/>
                    </a:cubicBezTo>
                    <a:cubicBezTo>
                      <a:pt x="57" y="0"/>
                      <a:pt x="56" y="0"/>
                      <a:pt x="55" y="1"/>
                    </a:cubicBezTo>
                    <a:cubicBezTo>
                      <a:pt x="54" y="2"/>
                      <a:pt x="55" y="4"/>
                      <a:pt x="54" y="5"/>
                    </a:cubicBezTo>
                    <a:cubicBezTo>
                      <a:pt x="53" y="6"/>
                      <a:pt x="52" y="4"/>
                      <a:pt x="50" y="5"/>
                    </a:cubicBezTo>
                    <a:cubicBezTo>
                      <a:pt x="48" y="6"/>
                      <a:pt x="48" y="7"/>
                      <a:pt x="47" y="8"/>
                    </a:cubicBezTo>
                    <a:cubicBezTo>
                      <a:pt x="45" y="9"/>
                      <a:pt x="44" y="9"/>
                      <a:pt x="42" y="9"/>
                    </a:cubicBezTo>
                    <a:cubicBezTo>
                      <a:pt x="40" y="10"/>
                      <a:pt x="39" y="9"/>
                      <a:pt x="38" y="10"/>
                    </a:cubicBezTo>
                    <a:cubicBezTo>
                      <a:pt x="37" y="11"/>
                      <a:pt x="37" y="11"/>
                      <a:pt x="37" y="12"/>
                    </a:cubicBezTo>
                    <a:cubicBezTo>
                      <a:pt x="36" y="12"/>
                      <a:pt x="35" y="12"/>
                      <a:pt x="35" y="13"/>
                    </a:cubicBezTo>
                    <a:cubicBezTo>
                      <a:pt x="33" y="13"/>
                      <a:pt x="32" y="13"/>
                      <a:pt x="31" y="13"/>
                    </a:cubicBezTo>
                    <a:cubicBezTo>
                      <a:pt x="30" y="13"/>
                      <a:pt x="29" y="14"/>
                      <a:pt x="28" y="15"/>
                    </a:cubicBezTo>
                    <a:cubicBezTo>
                      <a:pt x="26" y="17"/>
                      <a:pt x="26" y="19"/>
                      <a:pt x="26" y="22"/>
                    </a:cubicBezTo>
                    <a:cubicBezTo>
                      <a:pt x="26" y="23"/>
                      <a:pt x="27" y="25"/>
                      <a:pt x="26" y="26"/>
                    </a:cubicBezTo>
                    <a:cubicBezTo>
                      <a:pt x="25" y="27"/>
                      <a:pt x="23" y="25"/>
                      <a:pt x="22" y="26"/>
                    </a:cubicBezTo>
                    <a:cubicBezTo>
                      <a:pt x="21" y="27"/>
                      <a:pt x="21" y="27"/>
                      <a:pt x="20" y="28"/>
                    </a:cubicBezTo>
                    <a:cubicBezTo>
                      <a:pt x="20" y="30"/>
                      <a:pt x="21" y="30"/>
                      <a:pt x="20" y="31"/>
                    </a:cubicBezTo>
                    <a:cubicBezTo>
                      <a:pt x="20" y="33"/>
                      <a:pt x="17" y="31"/>
                      <a:pt x="16" y="33"/>
                    </a:cubicBezTo>
                    <a:cubicBezTo>
                      <a:pt x="16" y="34"/>
                      <a:pt x="17" y="35"/>
                      <a:pt x="16" y="36"/>
                    </a:cubicBezTo>
                    <a:cubicBezTo>
                      <a:pt x="15" y="36"/>
                      <a:pt x="14" y="36"/>
                      <a:pt x="13" y="35"/>
                    </a:cubicBezTo>
                    <a:cubicBezTo>
                      <a:pt x="13" y="36"/>
                      <a:pt x="13" y="36"/>
                      <a:pt x="13" y="36"/>
                    </a:cubicBezTo>
                    <a:cubicBezTo>
                      <a:pt x="13" y="37"/>
                      <a:pt x="13" y="38"/>
                      <a:pt x="13" y="39"/>
                    </a:cubicBezTo>
                    <a:cubicBezTo>
                      <a:pt x="12" y="40"/>
                      <a:pt x="12" y="41"/>
                      <a:pt x="11" y="41"/>
                    </a:cubicBezTo>
                    <a:cubicBezTo>
                      <a:pt x="10" y="42"/>
                      <a:pt x="9" y="42"/>
                      <a:pt x="8" y="43"/>
                    </a:cubicBezTo>
                    <a:cubicBezTo>
                      <a:pt x="8" y="43"/>
                      <a:pt x="8" y="43"/>
                      <a:pt x="8" y="43"/>
                    </a:cubicBezTo>
                    <a:cubicBezTo>
                      <a:pt x="8" y="43"/>
                      <a:pt x="8" y="43"/>
                      <a:pt x="9" y="44"/>
                    </a:cubicBezTo>
                    <a:cubicBezTo>
                      <a:pt x="10" y="45"/>
                      <a:pt x="8" y="46"/>
                      <a:pt x="9" y="48"/>
                    </a:cubicBezTo>
                    <a:cubicBezTo>
                      <a:pt x="10" y="49"/>
                      <a:pt x="11" y="49"/>
                      <a:pt x="11" y="50"/>
                    </a:cubicBezTo>
                    <a:cubicBezTo>
                      <a:pt x="12" y="52"/>
                      <a:pt x="11" y="53"/>
                      <a:pt x="11" y="55"/>
                    </a:cubicBezTo>
                    <a:cubicBezTo>
                      <a:pt x="11" y="57"/>
                      <a:pt x="11" y="59"/>
                      <a:pt x="11" y="61"/>
                    </a:cubicBezTo>
                    <a:cubicBezTo>
                      <a:pt x="11" y="63"/>
                      <a:pt x="12" y="64"/>
                      <a:pt x="11" y="65"/>
                    </a:cubicBezTo>
                    <a:cubicBezTo>
                      <a:pt x="11" y="66"/>
                      <a:pt x="10" y="66"/>
                      <a:pt x="9" y="67"/>
                    </a:cubicBezTo>
                    <a:cubicBezTo>
                      <a:pt x="8" y="69"/>
                      <a:pt x="9" y="70"/>
                      <a:pt x="9" y="72"/>
                    </a:cubicBezTo>
                    <a:cubicBezTo>
                      <a:pt x="9" y="72"/>
                      <a:pt x="9" y="72"/>
                      <a:pt x="9" y="72"/>
                    </a:cubicBezTo>
                    <a:cubicBezTo>
                      <a:pt x="8" y="75"/>
                      <a:pt x="8" y="77"/>
                      <a:pt x="7" y="80"/>
                    </a:cubicBezTo>
                    <a:cubicBezTo>
                      <a:pt x="7" y="82"/>
                      <a:pt x="9" y="84"/>
                      <a:pt x="7" y="85"/>
                    </a:cubicBezTo>
                    <a:cubicBezTo>
                      <a:pt x="6" y="87"/>
                      <a:pt x="4" y="85"/>
                      <a:pt x="3" y="86"/>
                    </a:cubicBezTo>
                    <a:cubicBezTo>
                      <a:pt x="1" y="87"/>
                      <a:pt x="0" y="89"/>
                      <a:pt x="0" y="91"/>
                    </a:cubicBezTo>
                    <a:cubicBezTo>
                      <a:pt x="0" y="92"/>
                      <a:pt x="0" y="93"/>
                      <a:pt x="0" y="93"/>
                    </a:cubicBezTo>
                    <a:cubicBezTo>
                      <a:pt x="0" y="95"/>
                      <a:pt x="0" y="95"/>
                      <a:pt x="0" y="95"/>
                    </a:cubicBezTo>
                    <a:cubicBezTo>
                      <a:pt x="1" y="96"/>
                      <a:pt x="1" y="96"/>
                      <a:pt x="2" y="97"/>
                    </a:cubicBezTo>
                    <a:cubicBezTo>
                      <a:pt x="3" y="98"/>
                      <a:pt x="3" y="99"/>
                      <a:pt x="4" y="100"/>
                    </a:cubicBezTo>
                    <a:cubicBezTo>
                      <a:pt x="5" y="101"/>
                      <a:pt x="6" y="101"/>
                      <a:pt x="7" y="102"/>
                    </a:cubicBezTo>
                    <a:cubicBezTo>
                      <a:pt x="9" y="102"/>
                      <a:pt x="9" y="102"/>
                      <a:pt x="11" y="103"/>
                    </a:cubicBezTo>
                    <a:cubicBezTo>
                      <a:pt x="12" y="103"/>
                      <a:pt x="12" y="105"/>
                      <a:pt x="13" y="105"/>
                    </a:cubicBezTo>
                    <a:cubicBezTo>
                      <a:pt x="15" y="105"/>
                      <a:pt x="15" y="105"/>
                      <a:pt x="16" y="105"/>
                    </a:cubicBezTo>
                    <a:cubicBezTo>
                      <a:pt x="18" y="104"/>
                      <a:pt x="18" y="103"/>
                      <a:pt x="19" y="103"/>
                    </a:cubicBezTo>
                    <a:cubicBezTo>
                      <a:pt x="21" y="103"/>
                      <a:pt x="21" y="105"/>
                      <a:pt x="22" y="106"/>
                    </a:cubicBezTo>
                    <a:cubicBezTo>
                      <a:pt x="23" y="107"/>
                      <a:pt x="24" y="108"/>
                      <a:pt x="25" y="109"/>
                    </a:cubicBezTo>
                    <a:cubicBezTo>
                      <a:pt x="25" y="109"/>
                      <a:pt x="25" y="109"/>
                      <a:pt x="25" y="109"/>
                    </a:cubicBezTo>
                    <a:cubicBezTo>
                      <a:pt x="26" y="109"/>
                      <a:pt x="27" y="108"/>
                      <a:pt x="28" y="109"/>
                    </a:cubicBezTo>
                    <a:cubicBezTo>
                      <a:pt x="29" y="109"/>
                      <a:pt x="30" y="110"/>
                      <a:pt x="30" y="110"/>
                    </a:cubicBezTo>
                    <a:cubicBezTo>
                      <a:pt x="31" y="111"/>
                      <a:pt x="31" y="112"/>
                      <a:pt x="32" y="112"/>
                    </a:cubicBezTo>
                    <a:cubicBezTo>
                      <a:pt x="32" y="113"/>
                      <a:pt x="32" y="114"/>
                      <a:pt x="33" y="115"/>
                    </a:cubicBezTo>
                    <a:cubicBezTo>
                      <a:pt x="35" y="117"/>
                      <a:pt x="38" y="116"/>
                      <a:pt x="39" y="118"/>
                    </a:cubicBezTo>
                    <a:cubicBezTo>
                      <a:pt x="39" y="119"/>
                      <a:pt x="39" y="119"/>
                      <a:pt x="39" y="120"/>
                    </a:cubicBezTo>
                    <a:cubicBezTo>
                      <a:pt x="40" y="121"/>
                      <a:pt x="41" y="122"/>
                      <a:pt x="41" y="123"/>
                    </a:cubicBezTo>
                    <a:cubicBezTo>
                      <a:pt x="42" y="124"/>
                      <a:pt x="42" y="125"/>
                      <a:pt x="43" y="126"/>
                    </a:cubicBezTo>
                    <a:cubicBezTo>
                      <a:pt x="44" y="127"/>
                      <a:pt x="44" y="128"/>
                      <a:pt x="45" y="128"/>
                    </a:cubicBezTo>
                    <a:cubicBezTo>
                      <a:pt x="46" y="129"/>
                      <a:pt x="47" y="128"/>
                      <a:pt x="48" y="128"/>
                    </a:cubicBezTo>
                    <a:cubicBezTo>
                      <a:pt x="49" y="128"/>
                      <a:pt x="50" y="129"/>
                      <a:pt x="51" y="128"/>
                    </a:cubicBezTo>
                    <a:cubicBezTo>
                      <a:pt x="52" y="128"/>
                      <a:pt x="52" y="127"/>
                      <a:pt x="53" y="126"/>
                    </a:cubicBezTo>
                    <a:cubicBezTo>
                      <a:pt x="54" y="126"/>
                      <a:pt x="55" y="127"/>
                      <a:pt x="56" y="127"/>
                    </a:cubicBezTo>
                    <a:cubicBezTo>
                      <a:pt x="58" y="127"/>
                      <a:pt x="59" y="125"/>
                      <a:pt x="60" y="126"/>
                    </a:cubicBezTo>
                    <a:cubicBezTo>
                      <a:pt x="61" y="127"/>
                      <a:pt x="60" y="128"/>
                      <a:pt x="61" y="128"/>
                    </a:cubicBezTo>
                    <a:cubicBezTo>
                      <a:pt x="61" y="129"/>
                      <a:pt x="62" y="128"/>
                      <a:pt x="63" y="128"/>
                    </a:cubicBezTo>
                    <a:cubicBezTo>
                      <a:pt x="65" y="129"/>
                      <a:pt x="66" y="127"/>
                      <a:pt x="67" y="128"/>
                    </a:cubicBezTo>
                    <a:cubicBezTo>
                      <a:pt x="67" y="130"/>
                      <a:pt x="66" y="130"/>
                      <a:pt x="65" y="132"/>
                    </a:cubicBezTo>
                    <a:cubicBezTo>
                      <a:pt x="65" y="133"/>
                      <a:pt x="64" y="134"/>
                      <a:pt x="63" y="135"/>
                    </a:cubicBezTo>
                    <a:cubicBezTo>
                      <a:pt x="63" y="135"/>
                      <a:pt x="62" y="136"/>
                      <a:pt x="62" y="136"/>
                    </a:cubicBezTo>
                    <a:cubicBezTo>
                      <a:pt x="62" y="137"/>
                      <a:pt x="61" y="138"/>
                      <a:pt x="61" y="139"/>
                    </a:cubicBezTo>
                    <a:cubicBezTo>
                      <a:pt x="61" y="140"/>
                      <a:pt x="62" y="141"/>
                      <a:pt x="62" y="143"/>
                    </a:cubicBezTo>
                    <a:cubicBezTo>
                      <a:pt x="63" y="143"/>
                      <a:pt x="63" y="143"/>
                      <a:pt x="63" y="143"/>
                    </a:cubicBezTo>
                    <a:cubicBezTo>
                      <a:pt x="63" y="143"/>
                      <a:pt x="64" y="143"/>
                      <a:pt x="64" y="143"/>
                    </a:cubicBezTo>
                    <a:cubicBezTo>
                      <a:pt x="66" y="143"/>
                      <a:pt x="67" y="144"/>
                      <a:pt x="68" y="143"/>
                    </a:cubicBezTo>
                    <a:cubicBezTo>
                      <a:pt x="68" y="142"/>
                      <a:pt x="67" y="142"/>
                      <a:pt x="67" y="141"/>
                    </a:cubicBezTo>
                    <a:cubicBezTo>
                      <a:pt x="67" y="139"/>
                      <a:pt x="68" y="138"/>
                      <a:pt x="68" y="137"/>
                    </a:cubicBezTo>
                    <a:cubicBezTo>
                      <a:pt x="69" y="135"/>
                      <a:pt x="69" y="134"/>
                      <a:pt x="69" y="132"/>
                    </a:cubicBezTo>
                    <a:cubicBezTo>
                      <a:pt x="69" y="130"/>
                      <a:pt x="70" y="130"/>
                      <a:pt x="70" y="128"/>
                    </a:cubicBezTo>
                    <a:cubicBezTo>
                      <a:pt x="71" y="126"/>
                      <a:pt x="70" y="124"/>
                      <a:pt x="70" y="122"/>
                    </a:cubicBezTo>
                    <a:cubicBezTo>
                      <a:pt x="70" y="120"/>
                      <a:pt x="70" y="119"/>
                      <a:pt x="70" y="117"/>
                    </a:cubicBezTo>
                    <a:cubicBezTo>
                      <a:pt x="69" y="115"/>
                      <a:pt x="69" y="113"/>
                      <a:pt x="68" y="111"/>
                    </a:cubicBezTo>
                    <a:cubicBezTo>
                      <a:pt x="67" y="110"/>
                      <a:pt x="66" y="110"/>
                      <a:pt x="66" y="108"/>
                    </a:cubicBezTo>
                    <a:cubicBezTo>
                      <a:pt x="65" y="107"/>
                      <a:pt x="65" y="106"/>
                      <a:pt x="66" y="104"/>
                    </a:cubicBezTo>
                    <a:cubicBezTo>
                      <a:pt x="66" y="104"/>
                      <a:pt x="67" y="103"/>
                      <a:pt x="68" y="102"/>
                    </a:cubicBezTo>
                    <a:cubicBezTo>
                      <a:pt x="69" y="102"/>
                      <a:pt x="71" y="103"/>
                      <a:pt x="72" y="102"/>
                    </a:cubicBezTo>
                    <a:cubicBezTo>
                      <a:pt x="72" y="101"/>
                      <a:pt x="72" y="100"/>
                      <a:pt x="71" y="99"/>
                    </a:cubicBezTo>
                    <a:cubicBezTo>
                      <a:pt x="71" y="98"/>
                      <a:pt x="69" y="99"/>
                      <a:pt x="68" y="98"/>
                    </a:cubicBezTo>
                    <a:cubicBezTo>
                      <a:pt x="67" y="96"/>
                      <a:pt x="68" y="95"/>
                      <a:pt x="69" y="93"/>
                    </a:cubicBezTo>
                    <a:cubicBezTo>
                      <a:pt x="70" y="93"/>
                      <a:pt x="70" y="92"/>
                      <a:pt x="71" y="92"/>
                    </a:cubicBezTo>
                    <a:cubicBezTo>
                      <a:pt x="73" y="91"/>
                      <a:pt x="74" y="92"/>
                      <a:pt x="77" y="93"/>
                    </a:cubicBezTo>
                    <a:cubicBezTo>
                      <a:pt x="83" y="92"/>
                      <a:pt x="83" y="92"/>
                      <a:pt x="83" y="92"/>
                    </a:cubicBezTo>
                    <a:cubicBezTo>
                      <a:pt x="84" y="91"/>
                      <a:pt x="85" y="90"/>
                      <a:pt x="86" y="90"/>
                    </a:cubicBezTo>
                    <a:cubicBezTo>
                      <a:pt x="88" y="91"/>
                      <a:pt x="88" y="93"/>
                      <a:pt x="88" y="9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34" name="Freeform 867"/>
              <p:cNvSpPr>
                <a:spLocks/>
              </p:cNvSpPr>
              <p:nvPr/>
            </p:nvSpPr>
            <p:spPr bwMode="auto">
              <a:xfrm>
                <a:off x="1986" y="2844"/>
                <a:ext cx="234" cy="523"/>
              </a:xfrm>
              <a:custGeom>
                <a:avLst/>
                <a:gdLst>
                  <a:gd name="T0" fmla="*/ 1776 w 117"/>
                  <a:gd name="T1" fmla="*/ 497 h 261"/>
                  <a:gd name="T2" fmla="*/ 1760 w 117"/>
                  <a:gd name="T3" fmla="*/ 659 h 261"/>
                  <a:gd name="T4" fmla="*/ 1536 w 117"/>
                  <a:gd name="T5" fmla="*/ 771 h 261"/>
                  <a:gd name="T6" fmla="*/ 1328 w 117"/>
                  <a:gd name="T7" fmla="*/ 771 h 261"/>
                  <a:gd name="T8" fmla="*/ 1360 w 117"/>
                  <a:gd name="T9" fmla="*/ 659 h 261"/>
                  <a:gd name="T10" fmla="*/ 1376 w 117"/>
                  <a:gd name="T11" fmla="*/ 433 h 261"/>
                  <a:gd name="T12" fmla="*/ 1136 w 117"/>
                  <a:gd name="T13" fmla="*/ 353 h 261"/>
                  <a:gd name="T14" fmla="*/ 816 w 117"/>
                  <a:gd name="T15" fmla="*/ 144 h 261"/>
                  <a:gd name="T16" fmla="*/ 752 w 117"/>
                  <a:gd name="T17" fmla="*/ 48 h 261"/>
                  <a:gd name="T18" fmla="*/ 560 w 117"/>
                  <a:gd name="T19" fmla="*/ 64 h 261"/>
                  <a:gd name="T20" fmla="*/ 384 w 117"/>
                  <a:gd name="T21" fmla="*/ 16 h 261"/>
                  <a:gd name="T22" fmla="*/ 304 w 117"/>
                  <a:gd name="T23" fmla="*/ 48 h 261"/>
                  <a:gd name="T24" fmla="*/ 288 w 117"/>
                  <a:gd name="T25" fmla="*/ 385 h 261"/>
                  <a:gd name="T26" fmla="*/ 160 w 117"/>
                  <a:gd name="T27" fmla="*/ 691 h 261"/>
                  <a:gd name="T28" fmla="*/ 0 w 117"/>
                  <a:gd name="T29" fmla="*/ 1064 h 261"/>
                  <a:gd name="T30" fmla="*/ 80 w 117"/>
                  <a:gd name="T31" fmla="*/ 1627 h 261"/>
                  <a:gd name="T32" fmla="*/ 112 w 117"/>
                  <a:gd name="T33" fmla="*/ 1964 h 261"/>
                  <a:gd name="T34" fmla="*/ 128 w 117"/>
                  <a:gd name="T35" fmla="*/ 2196 h 261"/>
                  <a:gd name="T36" fmla="*/ 144 w 117"/>
                  <a:gd name="T37" fmla="*/ 2581 h 261"/>
                  <a:gd name="T38" fmla="*/ 224 w 117"/>
                  <a:gd name="T39" fmla="*/ 2823 h 261"/>
                  <a:gd name="T40" fmla="*/ 336 w 117"/>
                  <a:gd name="T41" fmla="*/ 3064 h 261"/>
                  <a:gd name="T42" fmla="*/ 352 w 117"/>
                  <a:gd name="T43" fmla="*/ 3164 h 261"/>
                  <a:gd name="T44" fmla="*/ 448 w 117"/>
                  <a:gd name="T45" fmla="*/ 3372 h 261"/>
                  <a:gd name="T46" fmla="*/ 448 w 117"/>
                  <a:gd name="T47" fmla="*/ 3517 h 261"/>
                  <a:gd name="T48" fmla="*/ 400 w 117"/>
                  <a:gd name="T49" fmla="*/ 3775 h 261"/>
                  <a:gd name="T50" fmla="*/ 496 w 117"/>
                  <a:gd name="T51" fmla="*/ 3952 h 261"/>
                  <a:gd name="T52" fmla="*/ 624 w 117"/>
                  <a:gd name="T53" fmla="*/ 4048 h 261"/>
                  <a:gd name="T54" fmla="*/ 864 w 117"/>
                  <a:gd name="T55" fmla="*/ 4144 h 261"/>
                  <a:gd name="T56" fmla="*/ 1104 w 117"/>
                  <a:gd name="T57" fmla="*/ 4208 h 261"/>
                  <a:gd name="T58" fmla="*/ 992 w 117"/>
                  <a:gd name="T59" fmla="*/ 4080 h 261"/>
                  <a:gd name="T60" fmla="*/ 1040 w 117"/>
                  <a:gd name="T61" fmla="*/ 3887 h 261"/>
                  <a:gd name="T62" fmla="*/ 1072 w 117"/>
                  <a:gd name="T63" fmla="*/ 3695 h 261"/>
                  <a:gd name="T64" fmla="*/ 1152 w 117"/>
                  <a:gd name="T65" fmla="*/ 3517 h 261"/>
                  <a:gd name="T66" fmla="*/ 992 w 117"/>
                  <a:gd name="T67" fmla="*/ 3437 h 261"/>
                  <a:gd name="T68" fmla="*/ 912 w 117"/>
                  <a:gd name="T69" fmla="*/ 3276 h 261"/>
                  <a:gd name="T70" fmla="*/ 1056 w 117"/>
                  <a:gd name="T71" fmla="*/ 3144 h 261"/>
                  <a:gd name="T72" fmla="*/ 1056 w 117"/>
                  <a:gd name="T73" fmla="*/ 2968 h 261"/>
                  <a:gd name="T74" fmla="*/ 1104 w 117"/>
                  <a:gd name="T75" fmla="*/ 2871 h 261"/>
                  <a:gd name="T76" fmla="*/ 1008 w 117"/>
                  <a:gd name="T77" fmla="*/ 2791 h 261"/>
                  <a:gd name="T78" fmla="*/ 944 w 117"/>
                  <a:gd name="T79" fmla="*/ 2631 h 261"/>
                  <a:gd name="T80" fmla="*/ 1184 w 117"/>
                  <a:gd name="T81" fmla="*/ 2679 h 261"/>
                  <a:gd name="T82" fmla="*/ 1232 w 117"/>
                  <a:gd name="T83" fmla="*/ 2597 h 261"/>
                  <a:gd name="T84" fmla="*/ 1328 w 117"/>
                  <a:gd name="T85" fmla="*/ 2373 h 261"/>
                  <a:gd name="T86" fmla="*/ 1568 w 117"/>
                  <a:gd name="T87" fmla="*/ 2324 h 261"/>
                  <a:gd name="T88" fmla="*/ 1760 w 117"/>
                  <a:gd name="T89" fmla="*/ 2092 h 261"/>
                  <a:gd name="T90" fmla="*/ 1664 w 117"/>
                  <a:gd name="T91" fmla="*/ 1948 h 261"/>
                  <a:gd name="T92" fmla="*/ 1568 w 117"/>
                  <a:gd name="T93" fmla="*/ 1819 h 261"/>
                  <a:gd name="T94" fmla="*/ 1488 w 117"/>
                  <a:gd name="T95" fmla="*/ 1691 h 261"/>
                  <a:gd name="T96" fmla="*/ 1472 w 117"/>
                  <a:gd name="T97" fmla="*/ 1497 h 261"/>
                  <a:gd name="T98" fmla="*/ 1472 w 117"/>
                  <a:gd name="T99" fmla="*/ 1208 h 261"/>
                  <a:gd name="T100" fmla="*/ 1536 w 117"/>
                  <a:gd name="T101" fmla="*/ 1096 h 261"/>
                  <a:gd name="T102" fmla="*/ 1616 w 117"/>
                  <a:gd name="T103" fmla="*/ 948 h 261"/>
                  <a:gd name="T104" fmla="*/ 1760 w 117"/>
                  <a:gd name="T105" fmla="*/ 788 h 261"/>
                  <a:gd name="T106" fmla="*/ 1872 w 117"/>
                  <a:gd name="T107" fmla="*/ 659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7"/>
                  <a:gd name="T163" fmla="*/ 0 h 261"/>
                  <a:gd name="T164" fmla="*/ 117 w 117"/>
                  <a:gd name="T165" fmla="*/ 261 h 2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7" h="261">
                    <a:moveTo>
                      <a:pt x="117" y="36"/>
                    </a:moveTo>
                    <a:cubicBezTo>
                      <a:pt x="117" y="35"/>
                      <a:pt x="117" y="34"/>
                      <a:pt x="116" y="33"/>
                    </a:cubicBezTo>
                    <a:cubicBezTo>
                      <a:pt x="116" y="32"/>
                      <a:pt x="115" y="32"/>
                      <a:pt x="114" y="32"/>
                    </a:cubicBezTo>
                    <a:cubicBezTo>
                      <a:pt x="113" y="31"/>
                      <a:pt x="112" y="31"/>
                      <a:pt x="111" y="31"/>
                    </a:cubicBezTo>
                    <a:cubicBezTo>
                      <a:pt x="109" y="32"/>
                      <a:pt x="109" y="32"/>
                      <a:pt x="109" y="32"/>
                    </a:cubicBezTo>
                    <a:cubicBezTo>
                      <a:pt x="110" y="32"/>
                      <a:pt x="110" y="33"/>
                      <a:pt x="110" y="33"/>
                    </a:cubicBezTo>
                    <a:cubicBezTo>
                      <a:pt x="111" y="35"/>
                      <a:pt x="110" y="36"/>
                      <a:pt x="110" y="37"/>
                    </a:cubicBezTo>
                    <a:cubicBezTo>
                      <a:pt x="110" y="39"/>
                      <a:pt x="110" y="39"/>
                      <a:pt x="110" y="41"/>
                    </a:cubicBezTo>
                    <a:cubicBezTo>
                      <a:pt x="109" y="43"/>
                      <a:pt x="108" y="43"/>
                      <a:pt x="106" y="44"/>
                    </a:cubicBezTo>
                    <a:cubicBezTo>
                      <a:pt x="105" y="45"/>
                      <a:pt x="104" y="45"/>
                      <a:pt x="103" y="46"/>
                    </a:cubicBezTo>
                    <a:cubicBezTo>
                      <a:pt x="102" y="47"/>
                      <a:pt x="102" y="47"/>
                      <a:pt x="101" y="48"/>
                    </a:cubicBezTo>
                    <a:cubicBezTo>
                      <a:pt x="99" y="48"/>
                      <a:pt x="98" y="48"/>
                      <a:pt x="96" y="48"/>
                    </a:cubicBezTo>
                    <a:cubicBezTo>
                      <a:pt x="95" y="48"/>
                      <a:pt x="94" y="48"/>
                      <a:pt x="93" y="48"/>
                    </a:cubicBezTo>
                    <a:cubicBezTo>
                      <a:pt x="91" y="48"/>
                      <a:pt x="90" y="47"/>
                      <a:pt x="88" y="47"/>
                    </a:cubicBezTo>
                    <a:cubicBezTo>
                      <a:pt x="87" y="47"/>
                      <a:pt x="86" y="48"/>
                      <a:pt x="85" y="48"/>
                    </a:cubicBezTo>
                    <a:cubicBezTo>
                      <a:pt x="84" y="48"/>
                      <a:pt x="84" y="48"/>
                      <a:pt x="83" y="48"/>
                    </a:cubicBezTo>
                    <a:cubicBezTo>
                      <a:pt x="83" y="49"/>
                      <a:pt x="83" y="49"/>
                      <a:pt x="83" y="49"/>
                    </a:cubicBezTo>
                    <a:cubicBezTo>
                      <a:pt x="83" y="48"/>
                      <a:pt x="82" y="47"/>
                      <a:pt x="82" y="46"/>
                    </a:cubicBezTo>
                    <a:cubicBezTo>
                      <a:pt x="82" y="45"/>
                      <a:pt x="82" y="43"/>
                      <a:pt x="83" y="42"/>
                    </a:cubicBezTo>
                    <a:cubicBezTo>
                      <a:pt x="83" y="41"/>
                      <a:pt x="84" y="41"/>
                      <a:pt x="85" y="41"/>
                    </a:cubicBezTo>
                    <a:cubicBezTo>
                      <a:pt x="86" y="39"/>
                      <a:pt x="85" y="37"/>
                      <a:pt x="85" y="35"/>
                    </a:cubicBezTo>
                    <a:cubicBezTo>
                      <a:pt x="86" y="34"/>
                      <a:pt x="86" y="34"/>
                      <a:pt x="86" y="33"/>
                    </a:cubicBezTo>
                    <a:cubicBezTo>
                      <a:pt x="86" y="32"/>
                      <a:pt x="87" y="31"/>
                      <a:pt x="87" y="30"/>
                    </a:cubicBezTo>
                    <a:cubicBezTo>
                      <a:pt x="88" y="29"/>
                      <a:pt x="87" y="28"/>
                      <a:pt x="86" y="27"/>
                    </a:cubicBezTo>
                    <a:cubicBezTo>
                      <a:pt x="85" y="27"/>
                      <a:pt x="84" y="27"/>
                      <a:pt x="83" y="27"/>
                    </a:cubicBezTo>
                    <a:cubicBezTo>
                      <a:pt x="82" y="26"/>
                      <a:pt x="81" y="25"/>
                      <a:pt x="80" y="25"/>
                    </a:cubicBezTo>
                    <a:cubicBezTo>
                      <a:pt x="78" y="24"/>
                      <a:pt x="76" y="23"/>
                      <a:pt x="74" y="22"/>
                    </a:cubicBezTo>
                    <a:cubicBezTo>
                      <a:pt x="73" y="22"/>
                      <a:pt x="72" y="22"/>
                      <a:pt x="71" y="22"/>
                    </a:cubicBezTo>
                    <a:cubicBezTo>
                      <a:pt x="70" y="21"/>
                      <a:pt x="70" y="20"/>
                      <a:pt x="69" y="19"/>
                    </a:cubicBezTo>
                    <a:cubicBezTo>
                      <a:pt x="67" y="17"/>
                      <a:pt x="65" y="16"/>
                      <a:pt x="64" y="15"/>
                    </a:cubicBezTo>
                    <a:cubicBezTo>
                      <a:pt x="62" y="14"/>
                      <a:pt x="62" y="13"/>
                      <a:pt x="61" y="13"/>
                    </a:cubicBezTo>
                    <a:cubicBezTo>
                      <a:pt x="57" y="10"/>
                      <a:pt x="53" y="13"/>
                      <a:pt x="51" y="9"/>
                    </a:cubicBezTo>
                    <a:cubicBezTo>
                      <a:pt x="51" y="8"/>
                      <a:pt x="51" y="8"/>
                      <a:pt x="50" y="7"/>
                    </a:cubicBezTo>
                    <a:cubicBezTo>
                      <a:pt x="50" y="6"/>
                      <a:pt x="49" y="6"/>
                      <a:pt x="48" y="5"/>
                    </a:cubicBezTo>
                    <a:cubicBezTo>
                      <a:pt x="48" y="4"/>
                      <a:pt x="47" y="3"/>
                      <a:pt x="47" y="2"/>
                    </a:cubicBezTo>
                    <a:cubicBezTo>
                      <a:pt x="47" y="3"/>
                      <a:pt x="47" y="3"/>
                      <a:pt x="47" y="3"/>
                    </a:cubicBezTo>
                    <a:cubicBezTo>
                      <a:pt x="46" y="2"/>
                      <a:pt x="46" y="1"/>
                      <a:pt x="45" y="1"/>
                    </a:cubicBezTo>
                    <a:cubicBezTo>
                      <a:pt x="44" y="0"/>
                      <a:pt x="43" y="0"/>
                      <a:pt x="42" y="0"/>
                    </a:cubicBezTo>
                    <a:cubicBezTo>
                      <a:pt x="40" y="0"/>
                      <a:pt x="40" y="0"/>
                      <a:pt x="38" y="1"/>
                    </a:cubicBezTo>
                    <a:cubicBezTo>
                      <a:pt x="37" y="2"/>
                      <a:pt x="36" y="2"/>
                      <a:pt x="35" y="4"/>
                    </a:cubicBezTo>
                    <a:cubicBezTo>
                      <a:pt x="35" y="4"/>
                      <a:pt x="35" y="5"/>
                      <a:pt x="34" y="5"/>
                    </a:cubicBezTo>
                    <a:cubicBezTo>
                      <a:pt x="33" y="6"/>
                      <a:pt x="33" y="4"/>
                      <a:pt x="32" y="4"/>
                    </a:cubicBezTo>
                    <a:cubicBezTo>
                      <a:pt x="30" y="3"/>
                      <a:pt x="29" y="3"/>
                      <a:pt x="28" y="2"/>
                    </a:cubicBezTo>
                    <a:cubicBezTo>
                      <a:pt x="26" y="2"/>
                      <a:pt x="25" y="1"/>
                      <a:pt x="24" y="1"/>
                    </a:cubicBezTo>
                    <a:cubicBezTo>
                      <a:pt x="22" y="1"/>
                      <a:pt x="21" y="1"/>
                      <a:pt x="20" y="2"/>
                    </a:cubicBezTo>
                    <a:cubicBezTo>
                      <a:pt x="20" y="2"/>
                      <a:pt x="19" y="2"/>
                      <a:pt x="19" y="3"/>
                    </a:cubicBezTo>
                    <a:cubicBezTo>
                      <a:pt x="18" y="3"/>
                      <a:pt x="18" y="4"/>
                      <a:pt x="17" y="4"/>
                    </a:cubicBezTo>
                    <a:cubicBezTo>
                      <a:pt x="19" y="3"/>
                      <a:pt x="19" y="3"/>
                      <a:pt x="19" y="3"/>
                    </a:cubicBezTo>
                    <a:cubicBezTo>
                      <a:pt x="19" y="7"/>
                      <a:pt x="20" y="9"/>
                      <a:pt x="20" y="12"/>
                    </a:cubicBezTo>
                    <a:cubicBezTo>
                      <a:pt x="20" y="14"/>
                      <a:pt x="21" y="15"/>
                      <a:pt x="20" y="16"/>
                    </a:cubicBezTo>
                    <a:cubicBezTo>
                      <a:pt x="19" y="18"/>
                      <a:pt x="18" y="18"/>
                      <a:pt x="17" y="19"/>
                    </a:cubicBezTo>
                    <a:cubicBezTo>
                      <a:pt x="16" y="21"/>
                      <a:pt x="18" y="22"/>
                      <a:pt x="18" y="24"/>
                    </a:cubicBezTo>
                    <a:cubicBezTo>
                      <a:pt x="18" y="26"/>
                      <a:pt x="18" y="27"/>
                      <a:pt x="17" y="29"/>
                    </a:cubicBezTo>
                    <a:cubicBezTo>
                      <a:pt x="17" y="31"/>
                      <a:pt x="16" y="32"/>
                      <a:pt x="15" y="34"/>
                    </a:cubicBezTo>
                    <a:cubicBezTo>
                      <a:pt x="15" y="35"/>
                      <a:pt x="14" y="36"/>
                      <a:pt x="13" y="38"/>
                    </a:cubicBezTo>
                    <a:cubicBezTo>
                      <a:pt x="12" y="40"/>
                      <a:pt x="11" y="41"/>
                      <a:pt x="10" y="43"/>
                    </a:cubicBezTo>
                    <a:cubicBezTo>
                      <a:pt x="8" y="46"/>
                      <a:pt x="7" y="48"/>
                      <a:pt x="5" y="51"/>
                    </a:cubicBezTo>
                    <a:cubicBezTo>
                      <a:pt x="4" y="53"/>
                      <a:pt x="2" y="54"/>
                      <a:pt x="1" y="57"/>
                    </a:cubicBezTo>
                    <a:cubicBezTo>
                      <a:pt x="0" y="60"/>
                      <a:pt x="0" y="62"/>
                      <a:pt x="0" y="65"/>
                    </a:cubicBezTo>
                    <a:cubicBezTo>
                      <a:pt x="0" y="65"/>
                      <a:pt x="0" y="66"/>
                      <a:pt x="0" y="66"/>
                    </a:cubicBezTo>
                    <a:cubicBezTo>
                      <a:pt x="0" y="69"/>
                      <a:pt x="1" y="71"/>
                      <a:pt x="2" y="75"/>
                    </a:cubicBezTo>
                    <a:cubicBezTo>
                      <a:pt x="2" y="79"/>
                      <a:pt x="2" y="81"/>
                      <a:pt x="3" y="85"/>
                    </a:cubicBezTo>
                    <a:cubicBezTo>
                      <a:pt x="4" y="88"/>
                      <a:pt x="4" y="90"/>
                      <a:pt x="5" y="93"/>
                    </a:cubicBezTo>
                    <a:cubicBezTo>
                      <a:pt x="5" y="96"/>
                      <a:pt x="5" y="98"/>
                      <a:pt x="5" y="101"/>
                    </a:cubicBezTo>
                    <a:cubicBezTo>
                      <a:pt x="6" y="104"/>
                      <a:pt x="7" y="106"/>
                      <a:pt x="8" y="110"/>
                    </a:cubicBezTo>
                    <a:cubicBezTo>
                      <a:pt x="8" y="112"/>
                      <a:pt x="8" y="113"/>
                      <a:pt x="8" y="116"/>
                    </a:cubicBezTo>
                    <a:cubicBezTo>
                      <a:pt x="8" y="118"/>
                      <a:pt x="10" y="119"/>
                      <a:pt x="9" y="121"/>
                    </a:cubicBezTo>
                    <a:cubicBezTo>
                      <a:pt x="8" y="122"/>
                      <a:pt x="7" y="121"/>
                      <a:pt x="7" y="122"/>
                    </a:cubicBezTo>
                    <a:cubicBezTo>
                      <a:pt x="5" y="123"/>
                      <a:pt x="6" y="125"/>
                      <a:pt x="6" y="128"/>
                    </a:cubicBezTo>
                    <a:cubicBezTo>
                      <a:pt x="6" y="129"/>
                      <a:pt x="5" y="130"/>
                      <a:pt x="5" y="130"/>
                    </a:cubicBezTo>
                    <a:cubicBezTo>
                      <a:pt x="5" y="132"/>
                      <a:pt x="5" y="133"/>
                      <a:pt x="6" y="134"/>
                    </a:cubicBezTo>
                    <a:cubicBezTo>
                      <a:pt x="6" y="135"/>
                      <a:pt x="7" y="135"/>
                      <a:pt x="8" y="136"/>
                    </a:cubicBezTo>
                    <a:cubicBezTo>
                      <a:pt x="10" y="138"/>
                      <a:pt x="13" y="140"/>
                      <a:pt x="12" y="142"/>
                    </a:cubicBezTo>
                    <a:cubicBezTo>
                      <a:pt x="12" y="144"/>
                      <a:pt x="10" y="144"/>
                      <a:pt x="9" y="146"/>
                    </a:cubicBezTo>
                    <a:cubicBezTo>
                      <a:pt x="7" y="150"/>
                      <a:pt x="9" y="153"/>
                      <a:pt x="9" y="157"/>
                    </a:cubicBezTo>
                    <a:cubicBezTo>
                      <a:pt x="9" y="158"/>
                      <a:pt x="9" y="159"/>
                      <a:pt x="9" y="160"/>
                    </a:cubicBezTo>
                    <a:cubicBezTo>
                      <a:pt x="9" y="163"/>
                      <a:pt x="10" y="164"/>
                      <a:pt x="11" y="166"/>
                    </a:cubicBezTo>
                    <a:cubicBezTo>
                      <a:pt x="11" y="167"/>
                      <a:pt x="11" y="167"/>
                      <a:pt x="11" y="168"/>
                    </a:cubicBezTo>
                    <a:cubicBezTo>
                      <a:pt x="11" y="170"/>
                      <a:pt x="12" y="170"/>
                      <a:pt x="12" y="172"/>
                    </a:cubicBezTo>
                    <a:cubicBezTo>
                      <a:pt x="13" y="173"/>
                      <a:pt x="13" y="173"/>
                      <a:pt x="14" y="175"/>
                    </a:cubicBezTo>
                    <a:cubicBezTo>
                      <a:pt x="14" y="177"/>
                      <a:pt x="13" y="178"/>
                      <a:pt x="14" y="180"/>
                    </a:cubicBezTo>
                    <a:cubicBezTo>
                      <a:pt x="15" y="182"/>
                      <a:pt x="17" y="182"/>
                      <a:pt x="17" y="183"/>
                    </a:cubicBezTo>
                    <a:cubicBezTo>
                      <a:pt x="18" y="184"/>
                      <a:pt x="17" y="185"/>
                      <a:pt x="18" y="187"/>
                    </a:cubicBezTo>
                    <a:cubicBezTo>
                      <a:pt x="19" y="188"/>
                      <a:pt x="20" y="189"/>
                      <a:pt x="21" y="190"/>
                    </a:cubicBezTo>
                    <a:cubicBezTo>
                      <a:pt x="21" y="191"/>
                      <a:pt x="21" y="192"/>
                      <a:pt x="22" y="193"/>
                    </a:cubicBezTo>
                    <a:cubicBezTo>
                      <a:pt x="23" y="194"/>
                      <a:pt x="24" y="193"/>
                      <a:pt x="25" y="194"/>
                    </a:cubicBezTo>
                    <a:cubicBezTo>
                      <a:pt x="26" y="195"/>
                      <a:pt x="23" y="195"/>
                      <a:pt x="22" y="195"/>
                    </a:cubicBezTo>
                    <a:cubicBezTo>
                      <a:pt x="22" y="196"/>
                      <a:pt x="22" y="196"/>
                      <a:pt x="22" y="196"/>
                    </a:cubicBezTo>
                    <a:cubicBezTo>
                      <a:pt x="22" y="198"/>
                      <a:pt x="26" y="197"/>
                      <a:pt x="26" y="199"/>
                    </a:cubicBezTo>
                    <a:cubicBezTo>
                      <a:pt x="27" y="200"/>
                      <a:pt x="26" y="200"/>
                      <a:pt x="26" y="201"/>
                    </a:cubicBezTo>
                    <a:cubicBezTo>
                      <a:pt x="26" y="203"/>
                      <a:pt x="26" y="204"/>
                      <a:pt x="27" y="206"/>
                    </a:cubicBezTo>
                    <a:cubicBezTo>
                      <a:pt x="27" y="207"/>
                      <a:pt x="27" y="208"/>
                      <a:pt x="28" y="209"/>
                    </a:cubicBezTo>
                    <a:cubicBezTo>
                      <a:pt x="28" y="210"/>
                      <a:pt x="29" y="210"/>
                      <a:pt x="29" y="211"/>
                    </a:cubicBezTo>
                    <a:cubicBezTo>
                      <a:pt x="28" y="212"/>
                      <a:pt x="27" y="212"/>
                      <a:pt x="26" y="213"/>
                    </a:cubicBezTo>
                    <a:cubicBezTo>
                      <a:pt x="26" y="214"/>
                      <a:pt x="27" y="214"/>
                      <a:pt x="28" y="215"/>
                    </a:cubicBezTo>
                    <a:cubicBezTo>
                      <a:pt x="28" y="216"/>
                      <a:pt x="28" y="217"/>
                      <a:pt x="28" y="218"/>
                    </a:cubicBezTo>
                    <a:cubicBezTo>
                      <a:pt x="28" y="220"/>
                      <a:pt x="27" y="220"/>
                      <a:pt x="27" y="221"/>
                    </a:cubicBezTo>
                    <a:cubicBezTo>
                      <a:pt x="26" y="223"/>
                      <a:pt x="28" y="223"/>
                      <a:pt x="28" y="225"/>
                    </a:cubicBezTo>
                    <a:cubicBezTo>
                      <a:pt x="29" y="227"/>
                      <a:pt x="29" y="229"/>
                      <a:pt x="28" y="231"/>
                    </a:cubicBezTo>
                    <a:cubicBezTo>
                      <a:pt x="27" y="233"/>
                      <a:pt x="25" y="232"/>
                      <a:pt x="25" y="234"/>
                    </a:cubicBezTo>
                    <a:cubicBezTo>
                      <a:pt x="24" y="235"/>
                      <a:pt x="26" y="236"/>
                      <a:pt x="26" y="237"/>
                    </a:cubicBezTo>
                    <a:cubicBezTo>
                      <a:pt x="27" y="239"/>
                      <a:pt x="26" y="240"/>
                      <a:pt x="27" y="241"/>
                    </a:cubicBezTo>
                    <a:cubicBezTo>
                      <a:pt x="28" y="242"/>
                      <a:pt x="30" y="240"/>
                      <a:pt x="31" y="241"/>
                    </a:cubicBezTo>
                    <a:cubicBezTo>
                      <a:pt x="32" y="242"/>
                      <a:pt x="30" y="244"/>
                      <a:pt x="31" y="245"/>
                    </a:cubicBezTo>
                    <a:cubicBezTo>
                      <a:pt x="32" y="246"/>
                      <a:pt x="33" y="245"/>
                      <a:pt x="35" y="245"/>
                    </a:cubicBezTo>
                    <a:cubicBezTo>
                      <a:pt x="36" y="245"/>
                      <a:pt x="36" y="245"/>
                      <a:pt x="37" y="245"/>
                    </a:cubicBezTo>
                    <a:cubicBezTo>
                      <a:pt x="38" y="245"/>
                      <a:pt x="39" y="246"/>
                      <a:pt x="39" y="246"/>
                    </a:cubicBezTo>
                    <a:cubicBezTo>
                      <a:pt x="40" y="248"/>
                      <a:pt x="39" y="249"/>
                      <a:pt x="39" y="251"/>
                    </a:cubicBezTo>
                    <a:cubicBezTo>
                      <a:pt x="39" y="252"/>
                      <a:pt x="39" y="252"/>
                      <a:pt x="40" y="253"/>
                    </a:cubicBezTo>
                    <a:cubicBezTo>
                      <a:pt x="41" y="254"/>
                      <a:pt x="41" y="254"/>
                      <a:pt x="42" y="254"/>
                    </a:cubicBezTo>
                    <a:cubicBezTo>
                      <a:pt x="44" y="255"/>
                      <a:pt x="44" y="256"/>
                      <a:pt x="46" y="257"/>
                    </a:cubicBezTo>
                    <a:cubicBezTo>
                      <a:pt x="49" y="258"/>
                      <a:pt x="51" y="259"/>
                      <a:pt x="54" y="257"/>
                    </a:cubicBezTo>
                    <a:cubicBezTo>
                      <a:pt x="55" y="257"/>
                      <a:pt x="55" y="256"/>
                      <a:pt x="56" y="256"/>
                    </a:cubicBezTo>
                    <a:cubicBezTo>
                      <a:pt x="58" y="255"/>
                      <a:pt x="60" y="257"/>
                      <a:pt x="62" y="257"/>
                    </a:cubicBezTo>
                    <a:cubicBezTo>
                      <a:pt x="64" y="258"/>
                      <a:pt x="64" y="258"/>
                      <a:pt x="66" y="259"/>
                    </a:cubicBezTo>
                    <a:cubicBezTo>
                      <a:pt x="69" y="261"/>
                      <a:pt x="69" y="261"/>
                      <a:pt x="69" y="261"/>
                    </a:cubicBezTo>
                    <a:cubicBezTo>
                      <a:pt x="70" y="259"/>
                      <a:pt x="69" y="258"/>
                      <a:pt x="68" y="257"/>
                    </a:cubicBezTo>
                    <a:cubicBezTo>
                      <a:pt x="67" y="256"/>
                      <a:pt x="65" y="258"/>
                      <a:pt x="64" y="257"/>
                    </a:cubicBezTo>
                    <a:cubicBezTo>
                      <a:pt x="64" y="256"/>
                      <a:pt x="65" y="256"/>
                      <a:pt x="64" y="255"/>
                    </a:cubicBezTo>
                    <a:cubicBezTo>
                      <a:pt x="64" y="254"/>
                      <a:pt x="63" y="254"/>
                      <a:pt x="62" y="253"/>
                    </a:cubicBezTo>
                    <a:cubicBezTo>
                      <a:pt x="62" y="252"/>
                      <a:pt x="62" y="251"/>
                      <a:pt x="61" y="251"/>
                    </a:cubicBezTo>
                    <a:cubicBezTo>
                      <a:pt x="60" y="248"/>
                      <a:pt x="60" y="247"/>
                      <a:pt x="61" y="245"/>
                    </a:cubicBezTo>
                    <a:cubicBezTo>
                      <a:pt x="62" y="244"/>
                      <a:pt x="62" y="243"/>
                      <a:pt x="63" y="242"/>
                    </a:cubicBezTo>
                    <a:cubicBezTo>
                      <a:pt x="63" y="242"/>
                      <a:pt x="64" y="242"/>
                      <a:pt x="65" y="241"/>
                    </a:cubicBezTo>
                    <a:cubicBezTo>
                      <a:pt x="65" y="240"/>
                      <a:pt x="65" y="239"/>
                      <a:pt x="65" y="238"/>
                    </a:cubicBezTo>
                    <a:cubicBezTo>
                      <a:pt x="65" y="237"/>
                      <a:pt x="65" y="236"/>
                      <a:pt x="65" y="234"/>
                    </a:cubicBezTo>
                    <a:cubicBezTo>
                      <a:pt x="65" y="233"/>
                      <a:pt x="65" y="232"/>
                      <a:pt x="65" y="231"/>
                    </a:cubicBezTo>
                    <a:cubicBezTo>
                      <a:pt x="66" y="230"/>
                      <a:pt x="66" y="230"/>
                      <a:pt x="67" y="229"/>
                    </a:cubicBezTo>
                    <a:cubicBezTo>
                      <a:pt x="68" y="228"/>
                      <a:pt x="69" y="227"/>
                      <a:pt x="70" y="227"/>
                    </a:cubicBezTo>
                    <a:cubicBezTo>
                      <a:pt x="71" y="226"/>
                      <a:pt x="72" y="226"/>
                      <a:pt x="73" y="225"/>
                    </a:cubicBezTo>
                    <a:cubicBezTo>
                      <a:pt x="74" y="223"/>
                      <a:pt x="74" y="221"/>
                      <a:pt x="73" y="220"/>
                    </a:cubicBezTo>
                    <a:cubicBezTo>
                      <a:pt x="73" y="219"/>
                      <a:pt x="73" y="218"/>
                      <a:pt x="72" y="218"/>
                    </a:cubicBezTo>
                    <a:cubicBezTo>
                      <a:pt x="72" y="217"/>
                      <a:pt x="71" y="217"/>
                      <a:pt x="70" y="217"/>
                    </a:cubicBezTo>
                    <a:cubicBezTo>
                      <a:pt x="69" y="216"/>
                      <a:pt x="68" y="217"/>
                      <a:pt x="67" y="217"/>
                    </a:cubicBezTo>
                    <a:cubicBezTo>
                      <a:pt x="66" y="216"/>
                      <a:pt x="65" y="216"/>
                      <a:pt x="65" y="216"/>
                    </a:cubicBezTo>
                    <a:cubicBezTo>
                      <a:pt x="63" y="215"/>
                      <a:pt x="63" y="214"/>
                      <a:pt x="62" y="213"/>
                    </a:cubicBezTo>
                    <a:cubicBezTo>
                      <a:pt x="61" y="212"/>
                      <a:pt x="61" y="212"/>
                      <a:pt x="60" y="212"/>
                    </a:cubicBezTo>
                    <a:cubicBezTo>
                      <a:pt x="59" y="211"/>
                      <a:pt x="58" y="211"/>
                      <a:pt x="58" y="210"/>
                    </a:cubicBezTo>
                    <a:cubicBezTo>
                      <a:pt x="57" y="209"/>
                      <a:pt x="57" y="208"/>
                      <a:pt x="57" y="206"/>
                    </a:cubicBezTo>
                    <a:cubicBezTo>
                      <a:pt x="57" y="205"/>
                      <a:pt x="57" y="204"/>
                      <a:pt x="57" y="203"/>
                    </a:cubicBezTo>
                    <a:cubicBezTo>
                      <a:pt x="58" y="201"/>
                      <a:pt x="59" y="201"/>
                      <a:pt x="61" y="200"/>
                    </a:cubicBezTo>
                    <a:cubicBezTo>
                      <a:pt x="62" y="199"/>
                      <a:pt x="64" y="200"/>
                      <a:pt x="65" y="199"/>
                    </a:cubicBezTo>
                    <a:cubicBezTo>
                      <a:pt x="66" y="198"/>
                      <a:pt x="65" y="197"/>
                      <a:pt x="66" y="196"/>
                    </a:cubicBezTo>
                    <a:cubicBezTo>
                      <a:pt x="66" y="196"/>
                      <a:pt x="66" y="196"/>
                      <a:pt x="66" y="195"/>
                    </a:cubicBezTo>
                    <a:cubicBezTo>
                      <a:pt x="66" y="195"/>
                      <a:pt x="67" y="194"/>
                      <a:pt x="67" y="193"/>
                    </a:cubicBezTo>
                    <a:cubicBezTo>
                      <a:pt x="67" y="192"/>
                      <a:pt x="65" y="191"/>
                      <a:pt x="66" y="189"/>
                    </a:cubicBezTo>
                    <a:cubicBezTo>
                      <a:pt x="66" y="189"/>
                      <a:pt x="66" y="188"/>
                      <a:pt x="66" y="187"/>
                    </a:cubicBezTo>
                    <a:cubicBezTo>
                      <a:pt x="66" y="186"/>
                      <a:pt x="65" y="185"/>
                      <a:pt x="66" y="184"/>
                    </a:cubicBezTo>
                    <a:cubicBezTo>
                      <a:pt x="66" y="183"/>
                      <a:pt x="68" y="184"/>
                      <a:pt x="68" y="183"/>
                    </a:cubicBezTo>
                    <a:cubicBezTo>
                      <a:pt x="69" y="182"/>
                      <a:pt x="67" y="182"/>
                      <a:pt x="67" y="181"/>
                    </a:cubicBezTo>
                    <a:cubicBezTo>
                      <a:pt x="66" y="180"/>
                      <a:pt x="66" y="180"/>
                      <a:pt x="66" y="179"/>
                    </a:cubicBezTo>
                    <a:cubicBezTo>
                      <a:pt x="66" y="178"/>
                      <a:pt x="69" y="179"/>
                      <a:pt x="69" y="178"/>
                    </a:cubicBezTo>
                    <a:cubicBezTo>
                      <a:pt x="69" y="177"/>
                      <a:pt x="69" y="176"/>
                      <a:pt x="68" y="176"/>
                    </a:cubicBezTo>
                    <a:cubicBezTo>
                      <a:pt x="67" y="175"/>
                      <a:pt x="66" y="176"/>
                      <a:pt x="65" y="175"/>
                    </a:cubicBezTo>
                    <a:cubicBezTo>
                      <a:pt x="64" y="175"/>
                      <a:pt x="64" y="176"/>
                      <a:pt x="63" y="175"/>
                    </a:cubicBezTo>
                    <a:cubicBezTo>
                      <a:pt x="62" y="174"/>
                      <a:pt x="63" y="173"/>
                      <a:pt x="63" y="173"/>
                    </a:cubicBezTo>
                    <a:cubicBezTo>
                      <a:pt x="63" y="172"/>
                      <a:pt x="63" y="171"/>
                      <a:pt x="63" y="170"/>
                    </a:cubicBezTo>
                    <a:cubicBezTo>
                      <a:pt x="62" y="169"/>
                      <a:pt x="61" y="169"/>
                      <a:pt x="61" y="168"/>
                    </a:cubicBezTo>
                    <a:cubicBezTo>
                      <a:pt x="60" y="168"/>
                      <a:pt x="58" y="168"/>
                      <a:pt x="58" y="166"/>
                    </a:cubicBezTo>
                    <a:cubicBezTo>
                      <a:pt x="58" y="165"/>
                      <a:pt x="58" y="164"/>
                      <a:pt x="59" y="163"/>
                    </a:cubicBezTo>
                    <a:cubicBezTo>
                      <a:pt x="60" y="162"/>
                      <a:pt x="61" y="163"/>
                      <a:pt x="63" y="163"/>
                    </a:cubicBezTo>
                    <a:cubicBezTo>
                      <a:pt x="65" y="163"/>
                      <a:pt x="65" y="165"/>
                      <a:pt x="67" y="165"/>
                    </a:cubicBezTo>
                    <a:cubicBezTo>
                      <a:pt x="69" y="166"/>
                      <a:pt x="69" y="165"/>
                      <a:pt x="71" y="166"/>
                    </a:cubicBezTo>
                    <a:cubicBezTo>
                      <a:pt x="72" y="166"/>
                      <a:pt x="73" y="166"/>
                      <a:pt x="74" y="166"/>
                    </a:cubicBezTo>
                    <a:cubicBezTo>
                      <a:pt x="75" y="165"/>
                      <a:pt x="77" y="166"/>
                      <a:pt x="78" y="164"/>
                    </a:cubicBezTo>
                    <a:cubicBezTo>
                      <a:pt x="78" y="164"/>
                      <a:pt x="78" y="163"/>
                      <a:pt x="78" y="163"/>
                    </a:cubicBezTo>
                    <a:cubicBezTo>
                      <a:pt x="78" y="162"/>
                      <a:pt x="78" y="161"/>
                      <a:pt x="78" y="160"/>
                    </a:cubicBezTo>
                    <a:cubicBezTo>
                      <a:pt x="77" y="161"/>
                      <a:pt x="77" y="161"/>
                      <a:pt x="77" y="161"/>
                    </a:cubicBezTo>
                    <a:cubicBezTo>
                      <a:pt x="77" y="158"/>
                      <a:pt x="76" y="157"/>
                      <a:pt x="76" y="155"/>
                    </a:cubicBezTo>
                    <a:cubicBezTo>
                      <a:pt x="76" y="153"/>
                      <a:pt x="76" y="151"/>
                      <a:pt x="77" y="149"/>
                    </a:cubicBezTo>
                    <a:cubicBezTo>
                      <a:pt x="77" y="148"/>
                      <a:pt x="77" y="147"/>
                      <a:pt x="78" y="147"/>
                    </a:cubicBezTo>
                    <a:cubicBezTo>
                      <a:pt x="80" y="146"/>
                      <a:pt x="81" y="147"/>
                      <a:pt x="83" y="147"/>
                    </a:cubicBezTo>
                    <a:cubicBezTo>
                      <a:pt x="84" y="148"/>
                      <a:pt x="84" y="148"/>
                      <a:pt x="86" y="148"/>
                    </a:cubicBezTo>
                    <a:cubicBezTo>
                      <a:pt x="87" y="148"/>
                      <a:pt x="88" y="147"/>
                      <a:pt x="89" y="147"/>
                    </a:cubicBezTo>
                    <a:cubicBezTo>
                      <a:pt x="90" y="147"/>
                      <a:pt x="91" y="147"/>
                      <a:pt x="93" y="146"/>
                    </a:cubicBezTo>
                    <a:cubicBezTo>
                      <a:pt x="95" y="146"/>
                      <a:pt x="96" y="145"/>
                      <a:pt x="98" y="144"/>
                    </a:cubicBezTo>
                    <a:cubicBezTo>
                      <a:pt x="100" y="144"/>
                      <a:pt x="101" y="145"/>
                      <a:pt x="103" y="144"/>
                    </a:cubicBezTo>
                    <a:cubicBezTo>
                      <a:pt x="105" y="142"/>
                      <a:pt x="105" y="140"/>
                      <a:pt x="106" y="138"/>
                    </a:cubicBezTo>
                    <a:cubicBezTo>
                      <a:pt x="107" y="137"/>
                      <a:pt x="108" y="136"/>
                      <a:pt x="109" y="134"/>
                    </a:cubicBezTo>
                    <a:cubicBezTo>
                      <a:pt x="109" y="133"/>
                      <a:pt x="110" y="132"/>
                      <a:pt x="110" y="130"/>
                    </a:cubicBezTo>
                    <a:cubicBezTo>
                      <a:pt x="110" y="130"/>
                      <a:pt x="110" y="130"/>
                      <a:pt x="110" y="130"/>
                    </a:cubicBezTo>
                    <a:cubicBezTo>
                      <a:pt x="110" y="129"/>
                      <a:pt x="110" y="128"/>
                      <a:pt x="109" y="127"/>
                    </a:cubicBezTo>
                    <a:cubicBezTo>
                      <a:pt x="108" y="126"/>
                      <a:pt x="107" y="125"/>
                      <a:pt x="106" y="124"/>
                    </a:cubicBezTo>
                    <a:cubicBezTo>
                      <a:pt x="106" y="123"/>
                      <a:pt x="105" y="122"/>
                      <a:pt x="104" y="121"/>
                    </a:cubicBezTo>
                    <a:cubicBezTo>
                      <a:pt x="104" y="120"/>
                      <a:pt x="105" y="119"/>
                      <a:pt x="104" y="118"/>
                    </a:cubicBezTo>
                    <a:cubicBezTo>
                      <a:pt x="104" y="117"/>
                      <a:pt x="104" y="117"/>
                      <a:pt x="103" y="116"/>
                    </a:cubicBezTo>
                    <a:cubicBezTo>
                      <a:pt x="103" y="115"/>
                      <a:pt x="103" y="114"/>
                      <a:pt x="103" y="113"/>
                    </a:cubicBezTo>
                    <a:cubicBezTo>
                      <a:pt x="102" y="112"/>
                      <a:pt x="100" y="114"/>
                      <a:pt x="98" y="113"/>
                    </a:cubicBezTo>
                    <a:cubicBezTo>
                      <a:pt x="96" y="113"/>
                      <a:pt x="95" y="112"/>
                      <a:pt x="94" y="111"/>
                    </a:cubicBezTo>
                    <a:cubicBezTo>
                      <a:pt x="94" y="109"/>
                      <a:pt x="93" y="108"/>
                      <a:pt x="93" y="107"/>
                    </a:cubicBezTo>
                    <a:cubicBezTo>
                      <a:pt x="93" y="106"/>
                      <a:pt x="94" y="105"/>
                      <a:pt x="94" y="105"/>
                    </a:cubicBezTo>
                    <a:cubicBezTo>
                      <a:pt x="93" y="105"/>
                      <a:pt x="93" y="105"/>
                      <a:pt x="93" y="105"/>
                    </a:cubicBezTo>
                    <a:cubicBezTo>
                      <a:pt x="93" y="104"/>
                      <a:pt x="92" y="103"/>
                      <a:pt x="92" y="102"/>
                    </a:cubicBezTo>
                    <a:cubicBezTo>
                      <a:pt x="92" y="101"/>
                      <a:pt x="92" y="100"/>
                      <a:pt x="92" y="99"/>
                    </a:cubicBezTo>
                    <a:cubicBezTo>
                      <a:pt x="92" y="98"/>
                      <a:pt x="92" y="97"/>
                      <a:pt x="92" y="96"/>
                    </a:cubicBezTo>
                    <a:cubicBezTo>
                      <a:pt x="93" y="95"/>
                      <a:pt x="93" y="94"/>
                      <a:pt x="92" y="93"/>
                    </a:cubicBezTo>
                    <a:cubicBezTo>
                      <a:pt x="92" y="91"/>
                      <a:pt x="91" y="91"/>
                      <a:pt x="91" y="90"/>
                    </a:cubicBezTo>
                    <a:cubicBezTo>
                      <a:pt x="91" y="88"/>
                      <a:pt x="92" y="86"/>
                      <a:pt x="92" y="84"/>
                    </a:cubicBezTo>
                    <a:cubicBezTo>
                      <a:pt x="92" y="83"/>
                      <a:pt x="91" y="82"/>
                      <a:pt x="91" y="80"/>
                    </a:cubicBezTo>
                    <a:cubicBezTo>
                      <a:pt x="91" y="78"/>
                      <a:pt x="92" y="77"/>
                      <a:pt x="92" y="75"/>
                    </a:cubicBezTo>
                    <a:cubicBezTo>
                      <a:pt x="92" y="74"/>
                      <a:pt x="91" y="74"/>
                      <a:pt x="91" y="73"/>
                    </a:cubicBezTo>
                    <a:cubicBezTo>
                      <a:pt x="91" y="72"/>
                      <a:pt x="92" y="72"/>
                      <a:pt x="92" y="72"/>
                    </a:cubicBezTo>
                    <a:cubicBezTo>
                      <a:pt x="93" y="71"/>
                      <a:pt x="93" y="71"/>
                      <a:pt x="93" y="71"/>
                    </a:cubicBezTo>
                    <a:cubicBezTo>
                      <a:pt x="94" y="70"/>
                      <a:pt x="95" y="69"/>
                      <a:pt x="96" y="68"/>
                    </a:cubicBezTo>
                    <a:cubicBezTo>
                      <a:pt x="96" y="68"/>
                      <a:pt x="97" y="66"/>
                      <a:pt x="97" y="65"/>
                    </a:cubicBezTo>
                    <a:cubicBezTo>
                      <a:pt x="97" y="65"/>
                      <a:pt x="98" y="64"/>
                      <a:pt x="98" y="64"/>
                    </a:cubicBezTo>
                    <a:cubicBezTo>
                      <a:pt x="99" y="63"/>
                      <a:pt x="99" y="63"/>
                      <a:pt x="100" y="62"/>
                    </a:cubicBezTo>
                    <a:cubicBezTo>
                      <a:pt x="101" y="61"/>
                      <a:pt x="101" y="60"/>
                      <a:pt x="101" y="59"/>
                    </a:cubicBezTo>
                    <a:cubicBezTo>
                      <a:pt x="102" y="58"/>
                      <a:pt x="103" y="57"/>
                      <a:pt x="103" y="56"/>
                    </a:cubicBezTo>
                    <a:cubicBezTo>
                      <a:pt x="104" y="55"/>
                      <a:pt x="104" y="54"/>
                      <a:pt x="106" y="53"/>
                    </a:cubicBezTo>
                    <a:cubicBezTo>
                      <a:pt x="106" y="52"/>
                      <a:pt x="107" y="52"/>
                      <a:pt x="108" y="51"/>
                    </a:cubicBezTo>
                    <a:cubicBezTo>
                      <a:pt x="108" y="50"/>
                      <a:pt x="109" y="50"/>
                      <a:pt x="110" y="49"/>
                    </a:cubicBezTo>
                    <a:cubicBezTo>
                      <a:pt x="110" y="48"/>
                      <a:pt x="110" y="47"/>
                      <a:pt x="111" y="47"/>
                    </a:cubicBezTo>
                    <a:cubicBezTo>
                      <a:pt x="112" y="46"/>
                      <a:pt x="112" y="47"/>
                      <a:pt x="113" y="46"/>
                    </a:cubicBezTo>
                    <a:cubicBezTo>
                      <a:pt x="115" y="46"/>
                      <a:pt x="116" y="45"/>
                      <a:pt x="117" y="44"/>
                    </a:cubicBezTo>
                    <a:cubicBezTo>
                      <a:pt x="117" y="43"/>
                      <a:pt x="117" y="42"/>
                      <a:pt x="117" y="41"/>
                    </a:cubicBezTo>
                    <a:cubicBezTo>
                      <a:pt x="117" y="39"/>
                      <a:pt x="117" y="38"/>
                      <a:pt x="117"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35" name="Freeform 868"/>
              <p:cNvSpPr>
                <a:spLocks/>
              </p:cNvSpPr>
              <p:nvPr/>
            </p:nvSpPr>
            <p:spPr bwMode="auto">
              <a:xfrm>
                <a:off x="2124" y="3373"/>
                <a:ext cx="60" cy="38"/>
              </a:xfrm>
              <a:custGeom>
                <a:avLst/>
                <a:gdLst>
                  <a:gd name="T0" fmla="*/ 416 w 30"/>
                  <a:gd name="T1" fmla="*/ 240 h 19"/>
                  <a:gd name="T2" fmla="*/ 384 w 30"/>
                  <a:gd name="T3" fmla="*/ 224 h 19"/>
                  <a:gd name="T4" fmla="*/ 352 w 30"/>
                  <a:gd name="T5" fmla="*/ 224 h 19"/>
                  <a:gd name="T6" fmla="*/ 288 w 30"/>
                  <a:gd name="T7" fmla="*/ 208 h 19"/>
                  <a:gd name="T8" fmla="*/ 240 w 30"/>
                  <a:gd name="T9" fmla="*/ 176 h 19"/>
                  <a:gd name="T10" fmla="*/ 192 w 30"/>
                  <a:gd name="T11" fmla="*/ 144 h 19"/>
                  <a:gd name="T12" fmla="*/ 144 w 30"/>
                  <a:gd name="T13" fmla="*/ 112 h 19"/>
                  <a:gd name="T14" fmla="*/ 112 w 30"/>
                  <a:gd name="T15" fmla="*/ 80 h 19"/>
                  <a:gd name="T16" fmla="*/ 64 w 30"/>
                  <a:gd name="T17" fmla="*/ 64 h 19"/>
                  <a:gd name="T18" fmla="*/ 64 w 30"/>
                  <a:gd name="T19" fmla="*/ 16 h 19"/>
                  <a:gd name="T20" fmla="*/ 32 w 30"/>
                  <a:gd name="T21" fmla="*/ 0 h 19"/>
                  <a:gd name="T22" fmla="*/ 0 w 30"/>
                  <a:gd name="T23" fmla="*/ 0 h 19"/>
                  <a:gd name="T24" fmla="*/ 16 w 30"/>
                  <a:gd name="T25" fmla="*/ 0 h 19"/>
                  <a:gd name="T26" fmla="*/ 48 w 30"/>
                  <a:gd name="T27" fmla="*/ 48 h 19"/>
                  <a:gd name="T28" fmla="*/ 64 w 30"/>
                  <a:gd name="T29" fmla="*/ 112 h 19"/>
                  <a:gd name="T30" fmla="*/ 80 w 30"/>
                  <a:gd name="T31" fmla="*/ 160 h 19"/>
                  <a:gd name="T32" fmla="*/ 112 w 30"/>
                  <a:gd name="T33" fmla="*/ 224 h 19"/>
                  <a:gd name="T34" fmla="*/ 160 w 30"/>
                  <a:gd name="T35" fmla="*/ 256 h 19"/>
                  <a:gd name="T36" fmla="*/ 192 w 30"/>
                  <a:gd name="T37" fmla="*/ 272 h 19"/>
                  <a:gd name="T38" fmla="*/ 208 w 30"/>
                  <a:gd name="T39" fmla="*/ 256 h 19"/>
                  <a:gd name="T40" fmla="*/ 288 w 30"/>
                  <a:gd name="T41" fmla="*/ 272 h 19"/>
                  <a:gd name="T42" fmla="*/ 336 w 30"/>
                  <a:gd name="T43" fmla="*/ 288 h 19"/>
                  <a:gd name="T44" fmla="*/ 416 w 30"/>
                  <a:gd name="T45" fmla="*/ 304 h 19"/>
                  <a:gd name="T46" fmla="*/ 464 w 30"/>
                  <a:gd name="T47" fmla="*/ 272 h 19"/>
                  <a:gd name="T48" fmla="*/ 464 w 30"/>
                  <a:gd name="T49" fmla="*/ 240 h 19"/>
                  <a:gd name="T50" fmla="*/ 416 w 30"/>
                  <a:gd name="T51" fmla="*/ 240 h 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
                  <a:gd name="T79" fmla="*/ 0 h 19"/>
                  <a:gd name="T80" fmla="*/ 30 w 30"/>
                  <a:gd name="T81" fmla="*/ 19 h 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 h="19">
                    <a:moveTo>
                      <a:pt x="26" y="15"/>
                    </a:moveTo>
                    <a:cubicBezTo>
                      <a:pt x="25" y="15"/>
                      <a:pt x="25" y="14"/>
                      <a:pt x="24" y="14"/>
                    </a:cubicBezTo>
                    <a:cubicBezTo>
                      <a:pt x="23" y="14"/>
                      <a:pt x="23" y="14"/>
                      <a:pt x="22" y="14"/>
                    </a:cubicBezTo>
                    <a:cubicBezTo>
                      <a:pt x="20" y="14"/>
                      <a:pt x="19" y="13"/>
                      <a:pt x="18" y="13"/>
                    </a:cubicBezTo>
                    <a:cubicBezTo>
                      <a:pt x="17" y="12"/>
                      <a:pt x="16" y="12"/>
                      <a:pt x="15" y="11"/>
                    </a:cubicBezTo>
                    <a:cubicBezTo>
                      <a:pt x="13" y="11"/>
                      <a:pt x="13" y="10"/>
                      <a:pt x="12" y="9"/>
                    </a:cubicBezTo>
                    <a:cubicBezTo>
                      <a:pt x="11" y="9"/>
                      <a:pt x="10" y="8"/>
                      <a:pt x="9" y="7"/>
                    </a:cubicBezTo>
                    <a:cubicBezTo>
                      <a:pt x="9" y="7"/>
                      <a:pt x="8" y="6"/>
                      <a:pt x="7" y="5"/>
                    </a:cubicBezTo>
                    <a:cubicBezTo>
                      <a:pt x="6" y="5"/>
                      <a:pt x="5" y="5"/>
                      <a:pt x="4" y="4"/>
                    </a:cubicBezTo>
                    <a:cubicBezTo>
                      <a:pt x="4" y="3"/>
                      <a:pt x="5" y="2"/>
                      <a:pt x="4" y="1"/>
                    </a:cubicBezTo>
                    <a:cubicBezTo>
                      <a:pt x="4" y="0"/>
                      <a:pt x="3" y="0"/>
                      <a:pt x="2" y="0"/>
                    </a:cubicBezTo>
                    <a:cubicBezTo>
                      <a:pt x="1" y="0"/>
                      <a:pt x="0" y="0"/>
                      <a:pt x="0" y="0"/>
                    </a:cubicBezTo>
                    <a:cubicBezTo>
                      <a:pt x="1" y="0"/>
                      <a:pt x="1" y="0"/>
                      <a:pt x="1" y="0"/>
                    </a:cubicBezTo>
                    <a:cubicBezTo>
                      <a:pt x="2" y="1"/>
                      <a:pt x="2" y="2"/>
                      <a:pt x="3" y="3"/>
                    </a:cubicBezTo>
                    <a:cubicBezTo>
                      <a:pt x="4" y="5"/>
                      <a:pt x="4" y="5"/>
                      <a:pt x="4" y="7"/>
                    </a:cubicBezTo>
                    <a:cubicBezTo>
                      <a:pt x="5" y="8"/>
                      <a:pt x="5" y="9"/>
                      <a:pt x="5" y="10"/>
                    </a:cubicBezTo>
                    <a:cubicBezTo>
                      <a:pt x="6" y="12"/>
                      <a:pt x="6" y="13"/>
                      <a:pt x="7" y="14"/>
                    </a:cubicBezTo>
                    <a:cubicBezTo>
                      <a:pt x="8" y="15"/>
                      <a:pt x="9" y="15"/>
                      <a:pt x="10" y="16"/>
                    </a:cubicBezTo>
                    <a:cubicBezTo>
                      <a:pt x="12" y="17"/>
                      <a:pt x="12" y="17"/>
                      <a:pt x="12" y="17"/>
                    </a:cubicBezTo>
                    <a:cubicBezTo>
                      <a:pt x="12" y="17"/>
                      <a:pt x="13" y="16"/>
                      <a:pt x="13" y="16"/>
                    </a:cubicBezTo>
                    <a:cubicBezTo>
                      <a:pt x="15" y="16"/>
                      <a:pt x="16" y="16"/>
                      <a:pt x="18" y="17"/>
                    </a:cubicBezTo>
                    <a:cubicBezTo>
                      <a:pt x="19" y="17"/>
                      <a:pt x="20" y="18"/>
                      <a:pt x="21" y="18"/>
                    </a:cubicBezTo>
                    <a:cubicBezTo>
                      <a:pt x="23" y="19"/>
                      <a:pt x="24" y="19"/>
                      <a:pt x="26" y="19"/>
                    </a:cubicBezTo>
                    <a:cubicBezTo>
                      <a:pt x="27" y="18"/>
                      <a:pt x="29" y="19"/>
                      <a:pt x="29" y="17"/>
                    </a:cubicBezTo>
                    <a:cubicBezTo>
                      <a:pt x="30" y="17"/>
                      <a:pt x="30" y="16"/>
                      <a:pt x="29" y="15"/>
                    </a:cubicBezTo>
                    <a:cubicBezTo>
                      <a:pt x="29" y="14"/>
                      <a:pt x="27" y="16"/>
                      <a:pt x="26"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36" name="Freeform 869"/>
              <p:cNvSpPr>
                <a:spLocks/>
              </p:cNvSpPr>
              <p:nvPr/>
            </p:nvSpPr>
            <p:spPr bwMode="auto">
              <a:xfrm>
                <a:off x="2124" y="3193"/>
                <a:ext cx="12" cy="14"/>
              </a:xfrm>
              <a:custGeom>
                <a:avLst/>
                <a:gdLst>
                  <a:gd name="T0" fmla="*/ 16 w 6"/>
                  <a:gd name="T1" fmla="*/ 80 h 7"/>
                  <a:gd name="T2" fmla="*/ 48 w 6"/>
                  <a:gd name="T3" fmla="*/ 96 h 7"/>
                  <a:gd name="T4" fmla="*/ 80 w 6"/>
                  <a:gd name="T5" fmla="*/ 96 h 7"/>
                  <a:gd name="T6" fmla="*/ 96 w 6"/>
                  <a:gd name="T7" fmla="*/ 64 h 7"/>
                  <a:gd name="T8" fmla="*/ 64 w 6"/>
                  <a:gd name="T9" fmla="*/ 48 h 7"/>
                  <a:gd name="T10" fmla="*/ 80 w 6"/>
                  <a:gd name="T11" fmla="*/ 16 h 7"/>
                  <a:gd name="T12" fmla="*/ 48 w 6"/>
                  <a:gd name="T13" fmla="*/ 0 h 7"/>
                  <a:gd name="T14" fmla="*/ 16 w 6"/>
                  <a:gd name="T15" fmla="*/ 16 h 7"/>
                  <a:gd name="T16" fmla="*/ 16 w 6"/>
                  <a:gd name="T17" fmla="*/ 48 h 7"/>
                  <a:gd name="T18" fmla="*/ 16 w 6"/>
                  <a:gd name="T19" fmla="*/ 8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
                  <a:gd name="T32" fmla="*/ 6 w 6"/>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
                    <a:moveTo>
                      <a:pt x="1" y="5"/>
                    </a:moveTo>
                    <a:cubicBezTo>
                      <a:pt x="1" y="6"/>
                      <a:pt x="2" y="6"/>
                      <a:pt x="3" y="6"/>
                    </a:cubicBezTo>
                    <a:cubicBezTo>
                      <a:pt x="4" y="6"/>
                      <a:pt x="5" y="7"/>
                      <a:pt x="5" y="6"/>
                    </a:cubicBezTo>
                    <a:cubicBezTo>
                      <a:pt x="6" y="6"/>
                      <a:pt x="6" y="5"/>
                      <a:pt x="6" y="4"/>
                    </a:cubicBezTo>
                    <a:cubicBezTo>
                      <a:pt x="6" y="4"/>
                      <a:pt x="5" y="4"/>
                      <a:pt x="4" y="3"/>
                    </a:cubicBezTo>
                    <a:cubicBezTo>
                      <a:pt x="4" y="2"/>
                      <a:pt x="5" y="1"/>
                      <a:pt x="5" y="1"/>
                    </a:cubicBezTo>
                    <a:cubicBezTo>
                      <a:pt x="4" y="0"/>
                      <a:pt x="4" y="0"/>
                      <a:pt x="3" y="0"/>
                    </a:cubicBezTo>
                    <a:cubicBezTo>
                      <a:pt x="2" y="0"/>
                      <a:pt x="1" y="0"/>
                      <a:pt x="1" y="1"/>
                    </a:cubicBezTo>
                    <a:cubicBezTo>
                      <a:pt x="0" y="1"/>
                      <a:pt x="1" y="2"/>
                      <a:pt x="1" y="3"/>
                    </a:cubicBezTo>
                    <a:cubicBezTo>
                      <a:pt x="1" y="4"/>
                      <a:pt x="0" y="4"/>
                      <a:pt x="1"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37" name="Freeform 870"/>
              <p:cNvSpPr>
                <a:spLocks/>
              </p:cNvSpPr>
              <p:nvPr/>
            </p:nvSpPr>
            <p:spPr bwMode="auto">
              <a:xfrm>
                <a:off x="2529" y="3391"/>
                <a:ext cx="24" cy="16"/>
              </a:xfrm>
              <a:custGeom>
                <a:avLst/>
                <a:gdLst>
                  <a:gd name="T0" fmla="*/ 144 w 12"/>
                  <a:gd name="T1" fmla="*/ 48 h 8"/>
                  <a:gd name="T2" fmla="*/ 96 w 12"/>
                  <a:gd name="T3" fmla="*/ 48 h 8"/>
                  <a:gd name="T4" fmla="*/ 16 w 12"/>
                  <a:gd name="T5" fmla="*/ 32 h 8"/>
                  <a:gd name="T6" fmla="*/ 0 w 12"/>
                  <a:gd name="T7" fmla="*/ 64 h 8"/>
                  <a:gd name="T8" fmla="*/ 16 w 12"/>
                  <a:gd name="T9" fmla="*/ 112 h 8"/>
                  <a:gd name="T10" fmla="*/ 64 w 12"/>
                  <a:gd name="T11" fmla="*/ 112 h 8"/>
                  <a:gd name="T12" fmla="*/ 112 w 12"/>
                  <a:gd name="T13" fmla="*/ 112 h 8"/>
                  <a:gd name="T14" fmla="*/ 176 w 12"/>
                  <a:gd name="T15" fmla="*/ 96 h 8"/>
                  <a:gd name="T16" fmla="*/ 176 w 12"/>
                  <a:gd name="T17" fmla="*/ 64 h 8"/>
                  <a:gd name="T18" fmla="*/ 144 w 12"/>
                  <a:gd name="T19" fmla="*/ 4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8"/>
                  <a:gd name="T32" fmla="*/ 12 w 12"/>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8">
                    <a:moveTo>
                      <a:pt x="9" y="3"/>
                    </a:moveTo>
                    <a:cubicBezTo>
                      <a:pt x="8" y="3"/>
                      <a:pt x="7" y="3"/>
                      <a:pt x="6" y="3"/>
                    </a:cubicBezTo>
                    <a:cubicBezTo>
                      <a:pt x="4" y="3"/>
                      <a:pt x="2" y="0"/>
                      <a:pt x="1" y="2"/>
                    </a:cubicBezTo>
                    <a:cubicBezTo>
                      <a:pt x="0" y="2"/>
                      <a:pt x="0" y="3"/>
                      <a:pt x="0" y="4"/>
                    </a:cubicBezTo>
                    <a:cubicBezTo>
                      <a:pt x="0" y="5"/>
                      <a:pt x="0" y="6"/>
                      <a:pt x="1" y="7"/>
                    </a:cubicBezTo>
                    <a:cubicBezTo>
                      <a:pt x="2" y="7"/>
                      <a:pt x="3" y="7"/>
                      <a:pt x="4" y="7"/>
                    </a:cubicBezTo>
                    <a:cubicBezTo>
                      <a:pt x="5" y="7"/>
                      <a:pt x="6" y="7"/>
                      <a:pt x="7" y="7"/>
                    </a:cubicBezTo>
                    <a:cubicBezTo>
                      <a:pt x="9" y="6"/>
                      <a:pt x="11" y="8"/>
                      <a:pt x="11" y="6"/>
                    </a:cubicBezTo>
                    <a:cubicBezTo>
                      <a:pt x="12" y="5"/>
                      <a:pt x="12" y="5"/>
                      <a:pt x="11" y="4"/>
                    </a:cubicBezTo>
                    <a:cubicBezTo>
                      <a:pt x="11" y="3"/>
                      <a:pt x="10" y="3"/>
                      <a:pt x="9"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38" name="Freeform 871"/>
              <p:cNvSpPr>
                <a:spLocks/>
              </p:cNvSpPr>
              <p:nvPr/>
            </p:nvSpPr>
            <p:spPr bwMode="auto">
              <a:xfrm>
                <a:off x="3892" y="1802"/>
                <a:ext cx="188" cy="155"/>
              </a:xfrm>
              <a:custGeom>
                <a:avLst/>
                <a:gdLst>
                  <a:gd name="T0" fmla="*/ 1376 w 94"/>
                  <a:gd name="T1" fmla="*/ 145 h 77"/>
                  <a:gd name="T2" fmla="*/ 1312 w 94"/>
                  <a:gd name="T3" fmla="*/ 129 h 77"/>
                  <a:gd name="T4" fmla="*/ 1232 w 94"/>
                  <a:gd name="T5" fmla="*/ 211 h 77"/>
                  <a:gd name="T6" fmla="*/ 1120 w 94"/>
                  <a:gd name="T7" fmla="*/ 179 h 77"/>
                  <a:gd name="T8" fmla="*/ 1072 w 94"/>
                  <a:gd name="T9" fmla="*/ 64 h 77"/>
                  <a:gd name="T10" fmla="*/ 1024 w 94"/>
                  <a:gd name="T11" fmla="*/ 32 h 77"/>
                  <a:gd name="T12" fmla="*/ 944 w 94"/>
                  <a:gd name="T13" fmla="*/ 0 h 77"/>
                  <a:gd name="T14" fmla="*/ 928 w 94"/>
                  <a:gd name="T15" fmla="*/ 81 h 77"/>
                  <a:gd name="T16" fmla="*/ 832 w 94"/>
                  <a:gd name="T17" fmla="*/ 145 h 77"/>
                  <a:gd name="T18" fmla="*/ 752 w 94"/>
                  <a:gd name="T19" fmla="*/ 179 h 77"/>
                  <a:gd name="T20" fmla="*/ 688 w 94"/>
                  <a:gd name="T21" fmla="*/ 145 h 77"/>
                  <a:gd name="T22" fmla="*/ 624 w 94"/>
                  <a:gd name="T23" fmla="*/ 145 h 77"/>
                  <a:gd name="T24" fmla="*/ 560 w 94"/>
                  <a:gd name="T25" fmla="*/ 129 h 77"/>
                  <a:gd name="T26" fmla="*/ 512 w 94"/>
                  <a:gd name="T27" fmla="*/ 129 h 77"/>
                  <a:gd name="T28" fmla="*/ 448 w 94"/>
                  <a:gd name="T29" fmla="*/ 145 h 77"/>
                  <a:gd name="T30" fmla="*/ 384 w 94"/>
                  <a:gd name="T31" fmla="*/ 195 h 77"/>
                  <a:gd name="T32" fmla="*/ 336 w 94"/>
                  <a:gd name="T33" fmla="*/ 308 h 77"/>
                  <a:gd name="T34" fmla="*/ 272 w 94"/>
                  <a:gd name="T35" fmla="*/ 328 h 77"/>
                  <a:gd name="T36" fmla="*/ 224 w 94"/>
                  <a:gd name="T37" fmla="*/ 409 h 77"/>
                  <a:gd name="T38" fmla="*/ 160 w 94"/>
                  <a:gd name="T39" fmla="*/ 425 h 77"/>
                  <a:gd name="T40" fmla="*/ 64 w 94"/>
                  <a:gd name="T41" fmla="*/ 409 h 77"/>
                  <a:gd name="T42" fmla="*/ 32 w 94"/>
                  <a:gd name="T43" fmla="*/ 393 h 77"/>
                  <a:gd name="T44" fmla="*/ 32 w 94"/>
                  <a:gd name="T45" fmla="*/ 556 h 77"/>
                  <a:gd name="T46" fmla="*/ 32 w 94"/>
                  <a:gd name="T47" fmla="*/ 660 h 77"/>
                  <a:gd name="T48" fmla="*/ 32 w 94"/>
                  <a:gd name="T49" fmla="*/ 807 h 77"/>
                  <a:gd name="T50" fmla="*/ 48 w 94"/>
                  <a:gd name="T51" fmla="*/ 920 h 77"/>
                  <a:gd name="T52" fmla="*/ 112 w 94"/>
                  <a:gd name="T53" fmla="*/ 972 h 77"/>
                  <a:gd name="T54" fmla="*/ 192 w 94"/>
                  <a:gd name="T55" fmla="*/ 1021 h 77"/>
                  <a:gd name="T56" fmla="*/ 144 w 94"/>
                  <a:gd name="T57" fmla="*/ 1135 h 77"/>
                  <a:gd name="T58" fmla="*/ 160 w 94"/>
                  <a:gd name="T59" fmla="*/ 1200 h 77"/>
                  <a:gd name="T60" fmla="*/ 304 w 94"/>
                  <a:gd name="T61" fmla="*/ 1248 h 77"/>
                  <a:gd name="T62" fmla="*/ 480 w 94"/>
                  <a:gd name="T63" fmla="*/ 1248 h 77"/>
                  <a:gd name="T64" fmla="*/ 608 w 94"/>
                  <a:gd name="T65" fmla="*/ 1264 h 77"/>
                  <a:gd name="T66" fmla="*/ 736 w 94"/>
                  <a:gd name="T67" fmla="*/ 1184 h 77"/>
                  <a:gd name="T68" fmla="*/ 736 w 94"/>
                  <a:gd name="T69" fmla="*/ 1053 h 77"/>
                  <a:gd name="T70" fmla="*/ 816 w 94"/>
                  <a:gd name="T71" fmla="*/ 1021 h 77"/>
                  <a:gd name="T72" fmla="*/ 896 w 94"/>
                  <a:gd name="T73" fmla="*/ 936 h 77"/>
                  <a:gd name="T74" fmla="*/ 992 w 94"/>
                  <a:gd name="T75" fmla="*/ 920 h 77"/>
                  <a:gd name="T76" fmla="*/ 1056 w 94"/>
                  <a:gd name="T77" fmla="*/ 936 h 77"/>
                  <a:gd name="T78" fmla="*/ 1040 w 94"/>
                  <a:gd name="T79" fmla="*/ 807 h 77"/>
                  <a:gd name="T80" fmla="*/ 1104 w 94"/>
                  <a:gd name="T81" fmla="*/ 620 h 77"/>
                  <a:gd name="T82" fmla="*/ 1216 w 94"/>
                  <a:gd name="T83" fmla="*/ 604 h 77"/>
                  <a:gd name="T84" fmla="*/ 1264 w 94"/>
                  <a:gd name="T85" fmla="*/ 441 h 77"/>
                  <a:gd name="T86" fmla="*/ 1184 w 94"/>
                  <a:gd name="T87" fmla="*/ 328 h 77"/>
                  <a:gd name="T88" fmla="*/ 1296 w 94"/>
                  <a:gd name="T89" fmla="*/ 211 h 77"/>
                  <a:gd name="T90" fmla="*/ 1440 w 94"/>
                  <a:gd name="T91" fmla="*/ 211 h 77"/>
                  <a:gd name="T92" fmla="*/ 1504 w 94"/>
                  <a:gd name="T93" fmla="*/ 145 h 77"/>
                  <a:gd name="T94" fmla="*/ 1440 w 94"/>
                  <a:gd name="T95" fmla="*/ 145 h 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4"/>
                  <a:gd name="T145" fmla="*/ 0 h 77"/>
                  <a:gd name="T146" fmla="*/ 94 w 94"/>
                  <a:gd name="T147" fmla="*/ 77 h 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4" h="77">
                    <a:moveTo>
                      <a:pt x="90" y="9"/>
                    </a:moveTo>
                    <a:cubicBezTo>
                      <a:pt x="88" y="8"/>
                      <a:pt x="87" y="10"/>
                      <a:pt x="86" y="9"/>
                    </a:cubicBezTo>
                    <a:cubicBezTo>
                      <a:pt x="85" y="8"/>
                      <a:pt x="86" y="8"/>
                      <a:pt x="85" y="7"/>
                    </a:cubicBezTo>
                    <a:cubicBezTo>
                      <a:pt x="84" y="6"/>
                      <a:pt x="83" y="7"/>
                      <a:pt x="82" y="8"/>
                    </a:cubicBezTo>
                    <a:cubicBezTo>
                      <a:pt x="81" y="8"/>
                      <a:pt x="80" y="9"/>
                      <a:pt x="79" y="10"/>
                    </a:cubicBezTo>
                    <a:cubicBezTo>
                      <a:pt x="78" y="11"/>
                      <a:pt x="78" y="12"/>
                      <a:pt x="77" y="13"/>
                    </a:cubicBezTo>
                    <a:cubicBezTo>
                      <a:pt x="75" y="14"/>
                      <a:pt x="73" y="15"/>
                      <a:pt x="71" y="13"/>
                    </a:cubicBezTo>
                    <a:cubicBezTo>
                      <a:pt x="71" y="13"/>
                      <a:pt x="70" y="12"/>
                      <a:pt x="70" y="11"/>
                    </a:cubicBezTo>
                    <a:cubicBezTo>
                      <a:pt x="69" y="9"/>
                      <a:pt x="71" y="7"/>
                      <a:pt x="70" y="6"/>
                    </a:cubicBezTo>
                    <a:cubicBezTo>
                      <a:pt x="69" y="5"/>
                      <a:pt x="68" y="5"/>
                      <a:pt x="67" y="4"/>
                    </a:cubicBezTo>
                    <a:cubicBezTo>
                      <a:pt x="67" y="3"/>
                      <a:pt x="67" y="3"/>
                      <a:pt x="66" y="2"/>
                    </a:cubicBezTo>
                    <a:cubicBezTo>
                      <a:pt x="65" y="2"/>
                      <a:pt x="65" y="2"/>
                      <a:pt x="64" y="2"/>
                    </a:cubicBezTo>
                    <a:cubicBezTo>
                      <a:pt x="63" y="1"/>
                      <a:pt x="62" y="0"/>
                      <a:pt x="61" y="0"/>
                    </a:cubicBezTo>
                    <a:cubicBezTo>
                      <a:pt x="60" y="0"/>
                      <a:pt x="60" y="0"/>
                      <a:pt x="59" y="0"/>
                    </a:cubicBezTo>
                    <a:cubicBezTo>
                      <a:pt x="58" y="1"/>
                      <a:pt x="60" y="2"/>
                      <a:pt x="59" y="4"/>
                    </a:cubicBezTo>
                    <a:cubicBezTo>
                      <a:pt x="59" y="4"/>
                      <a:pt x="59" y="5"/>
                      <a:pt x="58" y="5"/>
                    </a:cubicBezTo>
                    <a:cubicBezTo>
                      <a:pt x="58" y="7"/>
                      <a:pt x="57" y="8"/>
                      <a:pt x="55" y="9"/>
                    </a:cubicBezTo>
                    <a:cubicBezTo>
                      <a:pt x="54" y="9"/>
                      <a:pt x="53" y="9"/>
                      <a:pt x="52" y="9"/>
                    </a:cubicBezTo>
                    <a:cubicBezTo>
                      <a:pt x="51" y="9"/>
                      <a:pt x="51" y="9"/>
                      <a:pt x="50" y="10"/>
                    </a:cubicBezTo>
                    <a:cubicBezTo>
                      <a:pt x="49" y="10"/>
                      <a:pt x="48" y="11"/>
                      <a:pt x="47" y="11"/>
                    </a:cubicBezTo>
                    <a:cubicBezTo>
                      <a:pt x="47" y="11"/>
                      <a:pt x="46" y="11"/>
                      <a:pt x="46" y="11"/>
                    </a:cubicBezTo>
                    <a:cubicBezTo>
                      <a:pt x="44" y="10"/>
                      <a:pt x="44" y="9"/>
                      <a:pt x="43" y="9"/>
                    </a:cubicBezTo>
                    <a:cubicBezTo>
                      <a:pt x="42" y="8"/>
                      <a:pt x="42" y="9"/>
                      <a:pt x="41" y="9"/>
                    </a:cubicBezTo>
                    <a:cubicBezTo>
                      <a:pt x="40" y="9"/>
                      <a:pt x="40" y="9"/>
                      <a:pt x="39" y="9"/>
                    </a:cubicBezTo>
                    <a:cubicBezTo>
                      <a:pt x="38" y="9"/>
                      <a:pt x="38" y="8"/>
                      <a:pt x="37" y="8"/>
                    </a:cubicBezTo>
                    <a:cubicBezTo>
                      <a:pt x="36" y="8"/>
                      <a:pt x="36" y="8"/>
                      <a:pt x="35" y="8"/>
                    </a:cubicBezTo>
                    <a:cubicBezTo>
                      <a:pt x="34" y="8"/>
                      <a:pt x="34" y="8"/>
                      <a:pt x="34" y="8"/>
                    </a:cubicBezTo>
                    <a:cubicBezTo>
                      <a:pt x="33" y="8"/>
                      <a:pt x="33" y="8"/>
                      <a:pt x="32" y="8"/>
                    </a:cubicBezTo>
                    <a:cubicBezTo>
                      <a:pt x="31" y="8"/>
                      <a:pt x="31" y="7"/>
                      <a:pt x="30" y="7"/>
                    </a:cubicBezTo>
                    <a:cubicBezTo>
                      <a:pt x="29" y="8"/>
                      <a:pt x="29" y="8"/>
                      <a:pt x="28" y="9"/>
                    </a:cubicBezTo>
                    <a:cubicBezTo>
                      <a:pt x="27" y="10"/>
                      <a:pt x="26" y="9"/>
                      <a:pt x="25" y="10"/>
                    </a:cubicBezTo>
                    <a:cubicBezTo>
                      <a:pt x="24" y="11"/>
                      <a:pt x="24" y="11"/>
                      <a:pt x="24" y="12"/>
                    </a:cubicBezTo>
                    <a:cubicBezTo>
                      <a:pt x="23" y="14"/>
                      <a:pt x="23" y="16"/>
                      <a:pt x="22" y="17"/>
                    </a:cubicBezTo>
                    <a:cubicBezTo>
                      <a:pt x="22" y="18"/>
                      <a:pt x="22" y="19"/>
                      <a:pt x="21" y="19"/>
                    </a:cubicBezTo>
                    <a:cubicBezTo>
                      <a:pt x="20" y="19"/>
                      <a:pt x="19" y="19"/>
                      <a:pt x="19" y="19"/>
                    </a:cubicBezTo>
                    <a:cubicBezTo>
                      <a:pt x="18" y="19"/>
                      <a:pt x="18" y="20"/>
                      <a:pt x="17" y="20"/>
                    </a:cubicBezTo>
                    <a:cubicBezTo>
                      <a:pt x="16" y="21"/>
                      <a:pt x="15" y="20"/>
                      <a:pt x="14" y="21"/>
                    </a:cubicBezTo>
                    <a:cubicBezTo>
                      <a:pt x="13" y="22"/>
                      <a:pt x="15" y="24"/>
                      <a:pt x="14" y="25"/>
                    </a:cubicBezTo>
                    <a:cubicBezTo>
                      <a:pt x="13" y="25"/>
                      <a:pt x="13" y="25"/>
                      <a:pt x="12" y="25"/>
                    </a:cubicBezTo>
                    <a:cubicBezTo>
                      <a:pt x="11" y="26"/>
                      <a:pt x="11" y="26"/>
                      <a:pt x="10" y="26"/>
                    </a:cubicBezTo>
                    <a:cubicBezTo>
                      <a:pt x="9" y="27"/>
                      <a:pt x="8" y="25"/>
                      <a:pt x="7" y="25"/>
                    </a:cubicBezTo>
                    <a:cubicBezTo>
                      <a:pt x="6" y="24"/>
                      <a:pt x="5" y="25"/>
                      <a:pt x="4" y="25"/>
                    </a:cubicBezTo>
                    <a:cubicBezTo>
                      <a:pt x="3" y="25"/>
                      <a:pt x="3" y="25"/>
                      <a:pt x="2" y="24"/>
                    </a:cubicBezTo>
                    <a:cubicBezTo>
                      <a:pt x="2" y="24"/>
                      <a:pt x="2" y="24"/>
                      <a:pt x="2" y="24"/>
                    </a:cubicBezTo>
                    <a:cubicBezTo>
                      <a:pt x="1" y="26"/>
                      <a:pt x="1" y="27"/>
                      <a:pt x="1" y="29"/>
                    </a:cubicBezTo>
                    <a:cubicBezTo>
                      <a:pt x="1" y="31"/>
                      <a:pt x="1" y="32"/>
                      <a:pt x="2" y="34"/>
                    </a:cubicBezTo>
                    <a:cubicBezTo>
                      <a:pt x="2" y="36"/>
                      <a:pt x="2" y="37"/>
                      <a:pt x="2" y="38"/>
                    </a:cubicBezTo>
                    <a:cubicBezTo>
                      <a:pt x="2" y="39"/>
                      <a:pt x="2" y="40"/>
                      <a:pt x="2" y="40"/>
                    </a:cubicBezTo>
                    <a:cubicBezTo>
                      <a:pt x="2" y="42"/>
                      <a:pt x="0" y="43"/>
                      <a:pt x="1" y="45"/>
                    </a:cubicBezTo>
                    <a:cubicBezTo>
                      <a:pt x="1" y="47"/>
                      <a:pt x="2" y="47"/>
                      <a:pt x="2" y="49"/>
                    </a:cubicBezTo>
                    <a:cubicBezTo>
                      <a:pt x="3" y="50"/>
                      <a:pt x="4" y="51"/>
                      <a:pt x="4" y="52"/>
                    </a:cubicBezTo>
                    <a:cubicBezTo>
                      <a:pt x="4" y="54"/>
                      <a:pt x="3" y="54"/>
                      <a:pt x="3" y="56"/>
                    </a:cubicBezTo>
                    <a:cubicBezTo>
                      <a:pt x="4" y="57"/>
                      <a:pt x="4" y="58"/>
                      <a:pt x="5" y="59"/>
                    </a:cubicBezTo>
                    <a:cubicBezTo>
                      <a:pt x="5" y="59"/>
                      <a:pt x="6" y="59"/>
                      <a:pt x="7" y="59"/>
                    </a:cubicBezTo>
                    <a:cubicBezTo>
                      <a:pt x="9" y="59"/>
                      <a:pt x="10" y="57"/>
                      <a:pt x="11" y="59"/>
                    </a:cubicBezTo>
                    <a:cubicBezTo>
                      <a:pt x="12" y="60"/>
                      <a:pt x="11" y="61"/>
                      <a:pt x="12" y="62"/>
                    </a:cubicBezTo>
                    <a:cubicBezTo>
                      <a:pt x="12" y="64"/>
                      <a:pt x="12" y="65"/>
                      <a:pt x="12" y="66"/>
                    </a:cubicBezTo>
                    <a:cubicBezTo>
                      <a:pt x="11" y="67"/>
                      <a:pt x="10" y="68"/>
                      <a:pt x="9" y="69"/>
                    </a:cubicBezTo>
                    <a:cubicBezTo>
                      <a:pt x="8" y="70"/>
                      <a:pt x="7" y="70"/>
                      <a:pt x="7" y="72"/>
                    </a:cubicBezTo>
                    <a:cubicBezTo>
                      <a:pt x="10" y="73"/>
                      <a:pt x="10" y="73"/>
                      <a:pt x="10" y="73"/>
                    </a:cubicBezTo>
                    <a:cubicBezTo>
                      <a:pt x="12" y="73"/>
                      <a:pt x="13" y="73"/>
                      <a:pt x="14" y="74"/>
                    </a:cubicBezTo>
                    <a:cubicBezTo>
                      <a:pt x="16" y="74"/>
                      <a:pt x="17" y="75"/>
                      <a:pt x="19" y="76"/>
                    </a:cubicBezTo>
                    <a:cubicBezTo>
                      <a:pt x="21" y="76"/>
                      <a:pt x="22" y="75"/>
                      <a:pt x="24" y="76"/>
                    </a:cubicBezTo>
                    <a:cubicBezTo>
                      <a:pt x="26" y="76"/>
                      <a:pt x="28" y="76"/>
                      <a:pt x="30" y="76"/>
                    </a:cubicBezTo>
                    <a:cubicBezTo>
                      <a:pt x="31" y="77"/>
                      <a:pt x="31" y="77"/>
                      <a:pt x="32" y="77"/>
                    </a:cubicBezTo>
                    <a:cubicBezTo>
                      <a:pt x="34" y="77"/>
                      <a:pt x="36" y="77"/>
                      <a:pt x="38" y="77"/>
                    </a:cubicBezTo>
                    <a:cubicBezTo>
                      <a:pt x="40" y="76"/>
                      <a:pt x="41" y="76"/>
                      <a:pt x="42" y="76"/>
                    </a:cubicBezTo>
                    <a:cubicBezTo>
                      <a:pt x="44" y="75"/>
                      <a:pt x="45" y="74"/>
                      <a:pt x="46" y="72"/>
                    </a:cubicBezTo>
                    <a:cubicBezTo>
                      <a:pt x="46" y="71"/>
                      <a:pt x="46" y="70"/>
                      <a:pt x="46" y="68"/>
                    </a:cubicBezTo>
                    <a:cubicBezTo>
                      <a:pt x="46" y="67"/>
                      <a:pt x="46" y="66"/>
                      <a:pt x="46" y="64"/>
                    </a:cubicBezTo>
                    <a:cubicBezTo>
                      <a:pt x="46" y="63"/>
                      <a:pt x="47" y="61"/>
                      <a:pt x="48" y="61"/>
                    </a:cubicBezTo>
                    <a:cubicBezTo>
                      <a:pt x="49" y="61"/>
                      <a:pt x="50" y="62"/>
                      <a:pt x="51" y="62"/>
                    </a:cubicBezTo>
                    <a:cubicBezTo>
                      <a:pt x="52" y="62"/>
                      <a:pt x="52" y="62"/>
                      <a:pt x="53" y="61"/>
                    </a:cubicBezTo>
                    <a:cubicBezTo>
                      <a:pt x="55" y="61"/>
                      <a:pt x="54" y="59"/>
                      <a:pt x="56" y="57"/>
                    </a:cubicBezTo>
                    <a:cubicBezTo>
                      <a:pt x="57" y="56"/>
                      <a:pt x="58" y="56"/>
                      <a:pt x="59" y="56"/>
                    </a:cubicBezTo>
                    <a:cubicBezTo>
                      <a:pt x="60" y="56"/>
                      <a:pt x="61" y="56"/>
                      <a:pt x="62" y="56"/>
                    </a:cubicBezTo>
                    <a:cubicBezTo>
                      <a:pt x="63" y="56"/>
                      <a:pt x="62" y="58"/>
                      <a:pt x="64" y="58"/>
                    </a:cubicBezTo>
                    <a:cubicBezTo>
                      <a:pt x="64" y="58"/>
                      <a:pt x="65" y="58"/>
                      <a:pt x="66" y="57"/>
                    </a:cubicBezTo>
                    <a:cubicBezTo>
                      <a:pt x="67" y="56"/>
                      <a:pt x="67" y="54"/>
                      <a:pt x="66" y="52"/>
                    </a:cubicBezTo>
                    <a:cubicBezTo>
                      <a:pt x="66" y="51"/>
                      <a:pt x="65" y="50"/>
                      <a:pt x="65" y="49"/>
                    </a:cubicBezTo>
                    <a:cubicBezTo>
                      <a:pt x="65" y="47"/>
                      <a:pt x="66" y="47"/>
                      <a:pt x="67" y="45"/>
                    </a:cubicBezTo>
                    <a:cubicBezTo>
                      <a:pt x="68" y="43"/>
                      <a:pt x="68" y="40"/>
                      <a:pt x="69" y="38"/>
                    </a:cubicBezTo>
                    <a:cubicBezTo>
                      <a:pt x="70" y="38"/>
                      <a:pt x="70" y="38"/>
                      <a:pt x="71" y="37"/>
                    </a:cubicBezTo>
                    <a:cubicBezTo>
                      <a:pt x="73" y="36"/>
                      <a:pt x="74" y="37"/>
                      <a:pt x="76" y="37"/>
                    </a:cubicBezTo>
                    <a:cubicBezTo>
                      <a:pt x="78" y="37"/>
                      <a:pt x="79" y="37"/>
                      <a:pt x="81" y="36"/>
                    </a:cubicBezTo>
                    <a:cubicBezTo>
                      <a:pt x="83" y="33"/>
                      <a:pt x="81" y="30"/>
                      <a:pt x="79" y="27"/>
                    </a:cubicBezTo>
                    <a:cubicBezTo>
                      <a:pt x="78" y="26"/>
                      <a:pt x="77" y="26"/>
                      <a:pt x="76" y="24"/>
                    </a:cubicBezTo>
                    <a:cubicBezTo>
                      <a:pt x="75" y="23"/>
                      <a:pt x="74" y="22"/>
                      <a:pt x="74" y="20"/>
                    </a:cubicBezTo>
                    <a:cubicBezTo>
                      <a:pt x="74" y="18"/>
                      <a:pt x="75" y="17"/>
                      <a:pt x="77" y="16"/>
                    </a:cubicBezTo>
                    <a:cubicBezTo>
                      <a:pt x="78" y="15"/>
                      <a:pt x="79" y="14"/>
                      <a:pt x="81" y="13"/>
                    </a:cubicBezTo>
                    <a:cubicBezTo>
                      <a:pt x="83" y="13"/>
                      <a:pt x="84" y="14"/>
                      <a:pt x="85" y="14"/>
                    </a:cubicBezTo>
                    <a:cubicBezTo>
                      <a:pt x="87" y="14"/>
                      <a:pt x="89" y="14"/>
                      <a:pt x="90" y="13"/>
                    </a:cubicBezTo>
                    <a:cubicBezTo>
                      <a:pt x="92" y="12"/>
                      <a:pt x="92" y="11"/>
                      <a:pt x="93" y="9"/>
                    </a:cubicBezTo>
                    <a:cubicBezTo>
                      <a:pt x="94" y="9"/>
                      <a:pt x="94" y="9"/>
                      <a:pt x="94" y="9"/>
                    </a:cubicBezTo>
                    <a:cubicBezTo>
                      <a:pt x="93" y="9"/>
                      <a:pt x="93" y="9"/>
                      <a:pt x="93" y="9"/>
                    </a:cubicBezTo>
                    <a:cubicBezTo>
                      <a:pt x="92" y="10"/>
                      <a:pt x="91" y="9"/>
                      <a:pt x="90"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39" name="Freeform 872"/>
              <p:cNvSpPr>
                <a:spLocks/>
              </p:cNvSpPr>
              <p:nvPr/>
            </p:nvSpPr>
            <p:spPr bwMode="auto">
              <a:xfrm>
                <a:off x="2753" y="1985"/>
                <a:ext cx="187" cy="222"/>
              </a:xfrm>
              <a:custGeom>
                <a:avLst/>
                <a:gdLst>
                  <a:gd name="T0" fmla="*/ 1424 w 93"/>
                  <a:gd name="T1" fmla="*/ 1680 h 111"/>
                  <a:gd name="T2" fmla="*/ 1456 w 93"/>
                  <a:gd name="T3" fmla="*/ 1600 h 111"/>
                  <a:gd name="T4" fmla="*/ 1391 w 93"/>
                  <a:gd name="T5" fmla="*/ 1552 h 111"/>
                  <a:gd name="T6" fmla="*/ 1343 w 93"/>
                  <a:gd name="T7" fmla="*/ 704 h 111"/>
                  <a:gd name="T8" fmla="*/ 1504 w 93"/>
                  <a:gd name="T9" fmla="*/ 368 h 111"/>
                  <a:gd name="T10" fmla="*/ 1064 w 93"/>
                  <a:gd name="T11" fmla="*/ 0 h 111"/>
                  <a:gd name="T12" fmla="*/ 651 w 93"/>
                  <a:gd name="T13" fmla="*/ 240 h 111"/>
                  <a:gd name="T14" fmla="*/ 603 w 93"/>
                  <a:gd name="T15" fmla="*/ 608 h 111"/>
                  <a:gd name="T16" fmla="*/ 521 w 93"/>
                  <a:gd name="T17" fmla="*/ 640 h 111"/>
                  <a:gd name="T18" fmla="*/ 521 w 93"/>
                  <a:gd name="T19" fmla="*/ 880 h 111"/>
                  <a:gd name="T20" fmla="*/ 0 w 93"/>
                  <a:gd name="T21" fmla="*/ 864 h 111"/>
                  <a:gd name="T22" fmla="*/ 48 w 93"/>
                  <a:gd name="T23" fmla="*/ 944 h 111"/>
                  <a:gd name="T24" fmla="*/ 97 w 93"/>
                  <a:gd name="T25" fmla="*/ 1056 h 111"/>
                  <a:gd name="T26" fmla="*/ 64 w 93"/>
                  <a:gd name="T27" fmla="*/ 1136 h 111"/>
                  <a:gd name="T28" fmla="*/ 80 w 93"/>
                  <a:gd name="T29" fmla="*/ 1184 h 111"/>
                  <a:gd name="T30" fmla="*/ 145 w 93"/>
                  <a:gd name="T31" fmla="*/ 1248 h 111"/>
                  <a:gd name="T32" fmla="*/ 129 w 93"/>
                  <a:gd name="T33" fmla="*/ 1296 h 111"/>
                  <a:gd name="T34" fmla="*/ 97 w 93"/>
                  <a:gd name="T35" fmla="*/ 1456 h 111"/>
                  <a:gd name="T36" fmla="*/ 64 w 93"/>
                  <a:gd name="T37" fmla="*/ 1568 h 111"/>
                  <a:gd name="T38" fmla="*/ 97 w 93"/>
                  <a:gd name="T39" fmla="*/ 1536 h 111"/>
                  <a:gd name="T40" fmla="*/ 195 w 93"/>
                  <a:gd name="T41" fmla="*/ 1520 h 111"/>
                  <a:gd name="T42" fmla="*/ 275 w 93"/>
                  <a:gd name="T43" fmla="*/ 1520 h 111"/>
                  <a:gd name="T44" fmla="*/ 356 w 93"/>
                  <a:gd name="T45" fmla="*/ 1568 h 111"/>
                  <a:gd name="T46" fmla="*/ 440 w 93"/>
                  <a:gd name="T47" fmla="*/ 1600 h 111"/>
                  <a:gd name="T48" fmla="*/ 489 w 93"/>
                  <a:gd name="T49" fmla="*/ 1664 h 111"/>
                  <a:gd name="T50" fmla="*/ 537 w 93"/>
                  <a:gd name="T51" fmla="*/ 1728 h 111"/>
                  <a:gd name="T52" fmla="*/ 587 w 93"/>
                  <a:gd name="T53" fmla="*/ 1776 h 111"/>
                  <a:gd name="T54" fmla="*/ 635 w 93"/>
                  <a:gd name="T55" fmla="*/ 1712 h 111"/>
                  <a:gd name="T56" fmla="*/ 651 w 93"/>
                  <a:gd name="T57" fmla="*/ 1664 h 111"/>
                  <a:gd name="T58" fmla="*/ 716 w 93"/>
                  <a:gd name="T59" fmla="*/ 1712 h 111"/>
                  <a:gd name="T60" fmla="*/ 788 w 93"/>
                  <a:gd name="T61" fmla="*/ 1664 h 111"/>
                  <a:gd name="T62" fmla="*/ 869 w 93"/>
                  <a:gd name="T63" fmla="*/ 1696 h 111"/>
                  <a:gd name="T64" fmla="*/ 933 w 93"/>
                  <a:gd name="T65" fmla="*/ 1648 h 111"/>
                  <a:gd name="T66" fmla="*/ 1375 w 93"/>
                  <a:gd name="T67" fmla="*/ 1680 h 1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
                  <a:gd name="T103" fmla="*/ 0 h 111"/>
                  <a:gd name="T104" fmla="*/ 93 w 93"/>
                  <a:gd name="T105" fmla="*/ 111 h 1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 h="111">
                    <a:moveTo>
                      <a:pt x="86" y="106"/>
                    </a:moveTo>
                    <a:cubicBezTo>
                      <a:pt x="86" y="105"/>
                      <a:pt x="87" y="105"/>
                      <a:pt x="87" y="105"/>
                    </a:cubicBezTo>
                    <a:cubicBezTo>
                      <a:pt x="88" y="104"/>
                      <a:pt x="87" y="103"/>
                      <a:pt x="88" y="102"/>
                    </a:cubicBezTo>
                    <a:cubicBezTo>
                      <a:pt x="88" y="101"/>
                      <a:pt x="89" y="101"/>
                      <a:pt x="89" y="100"/>
                    </a:cubicBezTo>
                    <a:cubicBezTo>
                      <a:pt x="89" y="99"/>
                      <a:pt x="88" y="98"/>
                      <a:pt x="87" y="97"/>
                    </a:cubicBezTo>
                    <a:cubicBezTo>
                      <a:pt x="87" y="97"/>
                      <a:pt x="86" y="97"/>
                      <a:pt x="85" y="97"/>
                    </a:cubicBezTo>
                    <a:cubicBezTo>
                      <a:pt x="84" y="73"/>
                      <a:pt x="84" y="73"/>
                      <a:pt x="84" y="73"/>
                    </a:cubicBezTo>
                    <a:cubicBezTo>
                      <a:pt x="82" y="44"/>
                      <a:pt x="82" y="44"/>
                      <a:pt x="82" y="44"/>
                    </a:cubicBezTo>
                    <a:cubicBezTo>
                      <a:pt x="81" y="24"/>
                      <a:pt x="81" y="24"/>
                      <a:pt x="81" y="24"/>
                    </a:cubicBezTo>
                    <a:cubicBezTo>
                      <a:pt x="92" y="23"/>
                      <a:pt x="92" y="23"/>
                      <a:pt x="92" y="23"/>
                    </a:cubicBezTo>
                    <a:cubicBezTo>
                      <a:pt x="93" y="24"/>
                      <a:pt x="93" y="24"/>
                      <a:pt x="93" y="24"/>
                    </a:cubicBezTo>
                    <a:cubicBezTo>
                      <a:pt x="65" y="0"/>
                      <a:pt x="65" y="0"/>
                      <a:pt x="65" y="0"/>
                    </a:cubicBezTo>
                    <a:cubicBezTo>
                      <a:pt x="65" y="15"/>
                      <a:pt x="65" y="15"/>
                      <a:pt x="65" y="15"/>
                    </a:cubicBezTo>
                    <a:cubicBezTo>
                      <a:pt x="40" y="15"/>
                      <a:pt x="40" y="15"/>
                      <a:pt x="40" y="15"/>
                    </a:cubicBezTo>
                    <a:cubicBezTo>
                      <a:pt x="40" y="37"/>
                      <a:pt x="40" y="37"/>
                      <a:pt x="40" y="37"/>
                    </a:cubicBezTo>
                    <a:cubicBezTo>
                      <a:pt x="39" y="37"/>
                      <a:pt x="38" y="38"/>
                      <a:pt x="37" y="38"/>
                    </a:cubicBezTo>
                    <a:cubicBezTo>
                      <a:pt x="36" y="38"/>
                      <a:pt x="35" y="38"/>
                      <a:pt x="34" y="39"/>
                    </a:cubicBezTo>
                    <a:cubicBezTo>
                      <a:pt x="33" y="39"/>
                      <a:pt x="33" y="40"/>
                      <a:pt x="32" y="40"/>
                    </a:cubicBezTo>
                    <a:cubicBezTo>
                      <a:pt x="31" y="42"/>
                      <a:pt x="31" y="43"/>
                      <a:pt x="32" y="44"/>
                    </a:cubicBezTo>
                    <a:cubicBezTo>
                      <a:pt x="32" y="55"/>
                      <a:pt x="32" y="55"/>
                      <a:pt x="32" y="55"/>
                    </a:cubicBezTo>
                    <a:cubicBezTo>
                      <a:pt x="1" y="55"/>
                      <a:pt x="1" y="55"/>
                      <a:pt x="1" y="55"/>
                    </a:cubicBezTo>
                    <a:cubicBezTo>
                      <a:pt x="0" y="54"/>
                      <a:pt x="0" y="54"/>
                      <a:pt x="0" y="54"/>
                    </a:cubicBezTo>
                    <a:cubicBezTo>
                      <a:pt x="1" y="57"/>
                      <a:pt x="1" y="57"/>
                      <a:pt x="1" y="57"/>
                    </a:cubicBezTo>
                    <a:cubicBezTo>
                      <a:pt x="2" y="58"/>
                      <a:pt x="2" y="58"/>
                      <a:pt x="3" y="59"/>
                    </a:cubicBezTo>
                    <a:cubicBezTo>
                      <a:pt x="3" y="60"/>
                      <a:pt x="4" y="60"/>
                      <a:pt x="5" y="61"/>
                    </a:cubicBezTo>
                    <a:cubicBezTo>
                      <a:pt x="6" y="63"/>
                      <a:pt x="6" y="64"/>
                      <a:pt x="6" y="66"/>
                    </a:cubicBezTo>
                    <a:cubicBezTo>
                      <a:pt x="7" y="67"/>
                      <a:pt x="7" y="68"/>
                      <a:pt x="6" y="69"/>
                    </a:cubicBezTo>
                    <a:cubicBezTo>
                      <a:pt x="6" y="70"/>
                      <a:pt x="4" y="70"/>
                      <a:pt x="4" y="71"/>
                    </a:cubicBezTo>
                    <a:cubicBezTo>
                      <a:pt x="3" y="72"/>
                      <a:pt x="4" y="73"/>
                      <a:pt x="5" y="75"/>
                    </a:cubicBezTo>
                    <a:cubicBezTo>
                      <a:pt x="5" y="74"/>
                      <a:pt x="5" y="74"/>
                      <a:pt x="5" y="74"/>
                    </a:cubicBezTo>
                    <a:cubicBezTo>
                      <a:pt x="6" y="75"/>
                      <a:pt x="6" y="75"/>
                      <a:pt x="7" y="76"/>
                    </a:cubicBezTo>
                    <a:cubicBezTo>
                      <a:pt x="7" y="77"/>
                      <a:pt x="9" y="77"/>
                      <a:pt x="9" y="78"/>
                    </a:cubicBezTo>
                    <a:cubicBezTo>
                      <a:pt x="9" y="79"/>
                      <a:pt x="8" y="79"/>
                      <a:pt x="8" y="80"/>
                    </a:cubicBezTo>
                    <a:cubicBezTo>
                      <a:pt x="7" y="80"/>
                      <a:pt x="8" y="81"/>
                      <a:pt x="8" y="81"/>
                    </a:cubicBezTo>
                    <a:cubicBezTo>
                      <a:pt x="8" y="83"/>
                      <a:pt x="8" y="84"/>
                      <a:pt x="8" y="86"/>
                    </a:cubicBezTo>
                    <a:cubicBezTo>
                      <a:pt x="8" y="88"/>
                      <a:pt x="6" y="89"/>
                      <a:pt x="6" y="91"/>
                    </a:cubicBezTo>
                    <a:cubicBezTo>
                      <a:pt x="5" y="92"/>
                      <a:pt x="5" y="93"/>
                      <a:pt x="5" y="94"/>
                    </a:cubicBezTo>
                    <a:cubicBezTo>
                      <a:pt x="5" y="95"/>
                      <a:pt x="4" y="96"/>
                      <a:pt x="4" y="98"/>
                    </a:cubicBezTo>
                    <a:cubicBezTo>
                      <a:pt x="4" y="99"/>
                      <a:pt x="4" y="99"/>
                      <a:pt x="4" y="99"/>
                    </a:cubicBezTo>
                    <a:cubicBezTo>
                      <a:pt x="5" y="98"/>
                      <a:pt x="5" y="96"/>
                      <a:pt x="6" y="96"/>
                    </a:cubicBezTo>
                    <a:cubicBezTo>
                      <a:pt x="7" y="95"/>
                      <a:pt x="8" y="96"/>
                      <a:pt x="9" y="96"/>
                    </a:cubicBezTo>
                    <a:cubicBezTo>
                      <a:pt x="10" y="96"/>
                      <a:pt x="11" y="95"/>
                      <a:pt x="12" y="95"/>
                    </a:cubicBezTo>
                    <a:cubicBezTo>
                      <a:pt x="13" y="94"/>
                      <a:pt x="13" y="94"/>
                      <a:pt x="14" y="94"/>
                    </a:cubicBezTo>
                    <a:cubicBezTo>
                      <a:pt x="15" y="93"/>
                      <a:pt x="16" y="94"/>
                      <a:pt x="17" y="95"/>
                    </a:cubicBezTo>
                    <a:cubicBezTo>
                      <a:pt x="18" y="95"/>
                      <a:pt x="20" y="94"/>
                      <a:pt x="21" y="95"/>
                    </a:cubicBezTo>
                    <a:cubicBezTo>
                      <a:pt x="22" y="96"/>
                      <a:pt x="21" y="97"/>
                      <a:pt x="22" y="98"/>
                    </a:cubicBezTo>
                    <a:cubicBezTo>
                      <a:pt x="23" y="99"/>
                      <a:pt x="24" y="98"/>
                      <a:pt x="25" y="99"/>
                    </a:cubicBezTo>
                    <a:cubicBezTo>
                      <a:pt x="26" y="99"/>
                      <a:pt x="27" y="99"/>
                      <a:pt x="27" y="100"/>
                    </a:cubicBezTo>
                    <a:cubicBezTo>
                      <a:pt x="28" y="101"/>
                      <a:pt x="27" y="101"/>
                      <a:pt x="27" y="102"/>
                    </a:cubicBezTo>
                    <a:cubicBezTo>
                      <a:pt x="27" y="104"/>
                      <a:pt x="29" y="103"/>
                      <a:pt x="30" y="104"/>
                    </a:cubicBezTo>
                    <a:cubicBezTo>
                      <a:pt x="30" y="104"/>
                      <a:pt x="30" y="105"/>
                      <a:pt x="30" y="106"/>
                    </a:cubicBezTo>
                    <a:cubicBezTo>
                      <a:pt x="31" y="107"/>
                      <a:pt x="32" y="107"/>
                      <a:pt x="33" y="108"/>
                    </a:cubicBezTo>
                    <a:cubicBezTo>
                      <a:pt x="34" y="109"/>
                      <a:pt x="34" y="110"/>
                      <a:pt x="35" y="111"/>
                    </a:cubicBezTo>
                    <a:cubicBezTo>
                      <a:pt x="36" y="111"/>
                      <a:pt x="36" y="111"/>
                      <a:pt x="36" y="111"/>
                    </a:cubicBezTo>
                    <a:cubicBezTo>
                      <a:pt x="37" y="111"/>
                      <a:pt x="38" y="111"/>
                      <a:pt x="39" y="110"/>
                    </a:cubicBezTo>
                    <a:cubicBezTo>
                      <a:pt x="39" y="109"/>
                      <a:pt x="38" y="108"/>
                      <a:pt x="39" y="107"/>
                    </a:cubicBezTo>
                    <a:cubicBezTo>
                      <a:pt x="39" y="106"/>
                      <a:pt x="38" y="106"/>
                      <a:pt x="39" y="105"/>
                    </a:cubicBezTo>
                    <a:cubicBezTo>
                      <a:pt x="39" y="104"/>
                      <a:pt x="40" y="104"/>
                      <a:pt x="40" y="104"/>
                    </a:cubicBezTo>
                    <a:cubicBezTo>
                      <a:pt x="41" y="104"/>
                      <a:pt x="42" y="104"/>
                      <a:pt x="43" y="104"/>
                    </a:cubicBezTo>
                    <a:cubicBezTo>
                      <a:pt x="44" y="105"/>
                      <a:pt x="43" y="107"/>
                      <a:pt x="44" y="107"/>
                    </a:cubicBezTo>
                    <a:cubicBezTo>
                      <a:pt x="45" y="107"/>
                      <a:pt x="45" y="107"/>
                      <a:pt x="46" y="106"/>
                    </a:cubicBezTo>
                    <a:cubicBezTo>
                      <a:pt x="47" y="106"/>
                      <a:pt x="47" y="105"/>
                      <a:pt x="48" y="104"/>
                    </a:cubicBezTo>
                    <a:cubicBezTo>
                      <a:pt x="49" y="104"/>
                      <a:pt x="50" y="105"/>
                      <a:pt x="51" y="105"/>
                    </a:cubicBezTo>
                    <a:cubicBezTo>
                      <a:pt x="51" y="105"/>
                      <a:pt x="52" y="106"/>
                      <a:pt x="53" y="106"/>
                    </a:cubicBezTo>
                    <a:cubicBezTo>
                      <a:pt x="53" y="106"/>
                      <a:pt x="54" y="106"/>
                      <a:pt x="55" y="105"/>
                    </a:cubicBezTo>
                    <a:cubicBezTo>
                      <a:pt x="56" y="104"/>
                      <a:pt x="56" y="103"/>
                      <a:pt x="57" y="103"/>
                    </a:cubicBezTo>
                    <a:cubicBezTo>
                      <a:pt x="58" y="103"/>
                      <a:pt x="59" y="103"/>
                      <a:pt x="59" y="105"/>
                    </a:cubicBezTo>
                    <a:cubicBezTo>
                      <a:pt x="84" y="105"/>
                      <a:pt x="84" y="105"/>
                      <a:pt x="84" y="105"/>
                    </a:cubicBezTo>
                    <a:cubicBezTo>
                      <a:pt x="86" y="106"/>
                      <a:pt x="86" y="106"/>
                      <a:pt x="86" y="10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40" name="Rectangle 873"/>
              <p:cNvSpPr>
                <a:spLocks noChangeArrowheads="1"/>
              </p:cNvSpPr>
              <p:nvPr/>
            </p:nvSpPr>
            <p:spPr bwMode="auto">
              <a:xfrm>
                <a:off x="2882" y="1985"/>
                <a:ext cx="2"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52">
                  <a:latin typeface="+mn-lt"/>
                  <a:ea typeface="+mn-ea"/>
                  <a:cs typeface="+mn-ea"/>
                  <a:sym typeface="+mn-lt"/>
                </a:endParaRPr>
              </a:p>
            </p:txBody>
          </p:sp>
          <p:sp>
            <p:nvSpPr>
              <p:cNvPr id="241" name="Freeform 874"/>
              <p:cNvSpPr>
                <a:spLocks/>
              </p:cNvSpPr>
              <p:nvPr/>
            </p:nvSpPr>
            <p:spPr bwMode="auto">
              <a:xfrm>
                <a:off x="2882" y="1985"/>
                <a:ext cx="2" cy="1"/>
              </a:xfrm>
              <a:custGeom>
                <a:avLst/>
                <a:gdLst>
                  <a:gd name="T0" fmla="*/ 0 w 2"/>
                  <a:gd name="T1" fmla="*/ 0 h 1"/>
                  <a:gd name="T2" fmla="*/ 2 w 2"/>
                  <a:gd name="T3" fmla="*/ 0 h 1"/>
                  <a:gd name="T4" fmla="*/ 2 w 2"/>
                  <a:gd name="T5" fmla="*/ 0 h 1"/>
                  <a:gd name="T6" fmla="*/ 0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0" y="0"/>
                    </a:move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42" name="Freeform 875"/>
              <p:cNvSpPr>
                <a:spLocks/>
              </p:cNvSpPr>
              <p:nvPr/>
            </p:nvSpPr>
            <p:spPr bwMode="auto">
              <a:xfrm>
                <a:off x="3172" y="2393"/>
                <a:ext cx="119" cy="157"/>
              </a:xfrm>
              <a:custGeom>
                <a:avLst/>
                <a:gdLst>
                  <a:gd name="T0" fmla="*/ 680 w 59"/>
                  <a:gd name="T1" fmla="*/ 1021 h 78"/>
                  <a:gd name="T2" fmla="*/ 680 w 59"/>
                  <a:gd name="T3" fmla="*/ 904 h 78"/>
                  <a:gd name="T4" fmla="*/ 680 w 59"/>
                  <a:gd name="T5" fmla="*/ 823 h 78"/>
                  <a:gd name="T6" fmla="*/ 748 w 59"/>
                  <a:gd name="T7" fmla="*/ 773 h 78"/>
                  <a:gd name="T8" fmla="*/ 797 w 59"/>
                  <a:gd name="T9" fmla="*/ 676 h 78"/>
                  <a:gd name="T10" fmla="*/ 847 w 59"/>
                  <a:gd name="T11" fmla="*/ 620 h 78"/>
                  <a:gd name="T12" fmla="*/ 879 w 59"/>
                  <a:gd name="T13" fmla="*/ 491 h 78"/>
                  <a:gd name="T14" fmla="*/ 879 w 59"/>
                  <a:gd name="T15" fmla="*/ 344 h 78"/>
                  <a:gd name="T16" fmla="*/ 896 w 59"/>
                  <a:gd name="T17" fmla="*/ 227 h 78"/>
                  <a:gd name="T18" fmla="*/ 960 w 59"/>
                  <a:gd name="T19" fmla="*/ 113 h 78"/>
                  <a:gd name="T20" fmla="*/ 976 w 59"/>
                  <a:gd name="T21" fmla="*/ 32 h 78"/>
                  <a:gd name="T22" fmla="*/ 847 w 59"/>
                  <a:gd name="T23" fmla="*/ 32 h 78"/>
                  <a:gd name="T24" fmla="*/ 732 w 59"/>
                  <a:gd name="T25" fmla="*/ 97 h 78"/>
                  <a:gd name="T26" fmla="*/ 664 w 59"/>
                  <a:gd name="T27" fmla="*/ 244 h 78"/>
                  <a:gd name="T28" fmla="*/ 664 w 59"/>
                  <a:gd name="T29" fmla="*/ 328 h 78"/>
                  <a:gd name="T30" fmla="*/ 581 w 59"/>
                  <a:gd name="T31" fmla="*/ 344 h 78"/>
                  <a:gd name="T32" fmla="*/ 532 w 59"/>
                  <a:gd name="T33" fmla="*/ 260 h 78"/>
                  <a:gd name="T34" fmla="*/ 395 w 59"/>
                  <a:gd name="T35" fmla="*/ 244 h 78"/>
                  <a:gd name="T36" fmla="*/ 280 w 59"/>
                  <a:gd name="T37" fmla="*/ 227 h 78"/>
                  <a:gd name="T38" fmla="*/ 280 w 59"/>
                  <a:gd name="T39" fmla="*/ 292 h 78"/>
                  <a:gd name="T40" fmla="*/ 280 w 59"/>
                  <a:gd name="T41" fmla="*/ 393 h 78"/>
                  <a:gd name="T42" fmla="*/ 379 w 59"/>
                  <a:gd name="T43" fmla="*/ 360 h 78"/>
                  <a:gd name="T44" fmla="*/ 444 w 59"/>
                  <a:gd name="T45" fmla="*/ 425 h 78"/>
                  <a:gd name="T46" fmla="*/ 363 w 59"/>
                  <a:gd name="T47" fmla="*/ 491 h 78"/>
                  <a:gd name="T48" fmla="*/ 395 w 59"/>
                  <a:gd name="T49" fmla="*/ 588 h 78"/>
                  <a:gd name="T50" fmla="*/ 395 w 59"/>
                  <a:gd name="T51" fmla="*/ 676 h 78"/>
                  <a:gd name="T52" fmla="*/ 411 w 59"/>
                  <a:gd name="T53" fmla="*/ 839 h 78"/>
                  <a:gd name="T54" fmla="*/ 363 w 59"/>
                  <a:gd name="T55" fmla="*/ 904 h 78"/>
                  <a:gd name="T56" fmla="*/ 329 w 59"/>
                  <a:gd name="T57" fmla="*/ 888 h 78"/>
                  <a:gd name="T58" fmla="*/ 264 w 59"/>
                  <a:gd name="T59" fmla="*/ 888 h 78"/>
                  <a:gd name="T60" fmla="*/ 212 w 59"/>
                  <a:gd name="T61" fmla="*/ 823 h 78"/>
                  <a:gd name="T62" fmla="*/ 163 w 59"/>
                  <a:gd name="T63" fmla="*/ 888 h 78"/>
                  <a:gd name="T64" fmla="*/ 81 w 59"/>
                  <a:gd name="T65" fmla="*/ 888 h 78"/>
                  <a:gd name="T66" fmla="*/ 81 w 59"/>
                  <a:gd name="T67" fmla="*/ 988 h 78"/>
                  <a:gd name="T68" fmla="*/ 32 w 59"/>
                  <a:gd name="T69" fmla="*/ 1069 h 78"/>
                  <a:gd name="T70" fmla="*/ 0 w 59"/>
                  <a:gd name="T71" fmla="*/ 1101 h 78"/>
                  <a:gd name="T72" fmla="*/ 48 w 59"/>
                  <a:gd name="T73" fmla="*/ 1184 h 78"/>
                  <a:gd name="T74" fmla="*/ 97 w 59"/>
                  <a:gd name="T75" fmla="*/ 1248 h 78"/>
                  <a:gd name="T76" fmla="*/ 131 w 59"/>
                  <a:gd name="T77" fmla="*/ 1264 h 78"/>
                  <a:gd name="T78" fmla="*/ 180 w 59"/>
                  <a:gd name="T79" fmla="*/ 1232 h 78"/>
                  <a:gd name="T80" fmla="*/ 280 w 59"/>
                  <a:gd name="T81" fmla="*/ 1167 h 78"/>
                  <a:gd name="T82" fmla="*/ 345 w 59"/>
                  <a:gd name="T83" fmla="*/ 1216 h 78"/>
                  <a:gd name="T84" fmla="*/ 379 w 59"/>
                  <a:gd name="T85" fmla="*/ 1200 h 78"/>
                  <a:gd name="T86" fmla="*/ 444 w 59"/>
                  <a:gd name="T87" fmla="*/ 1200 h 78"/>
                  <a:gd name="T88" fmla="*/ 476 w 59"/>
                  <a:gd name="T89" fmla="*/ 1232 h 78"/>
                  <a:gd name="T90" fmla="*/ 581 w 59"/>
                  <a:gd name="T91" fmla="*/ 1135 h 78"/>
                  <a:gd name="T92" fmla="*/ 680 w 59"/>
                  <a:gd name="T93" fmla="*/ 1053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
                  <a:gd name="T142" fmla="*/ 0 h 78"/>
                  <a:gd name="T143" fmla="*/ 59 w 59"/>
                  <a:gd name="T144" fmla="*/ 78 h 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 h="78">
                    <a:moveTo>
                      <a:pt x="41" y="64"/>
                    </a:moveTo>
                    <a:cubicBezTo>
                      <a:pt x="41" y="63"/>
                      <a:pt x="41" y="63"/>
                      <a:pt x="41" y="62"/>
                    </a:cubicBezTo>
                    <a:cubicBezTo>
                      <a:pt x="42" y="60"/>
                      <a:pt x="42" y="59"/>
                      <a:pt x="41" y="58"/>
                    </a:cubicBezTo>
                    <a:cubicBezTo>
                      <a:pt x="41" y="57"/>
                      <a:pt x="41" y="56"/>
                      <a:pt x="41" y="55"/>
                    </a:cubicBezTo>
                    <a:cubicBezTo>
                      <a:pt x="41" y="54"/>
                      <a:pt x="41" y="53"/>
                      <a:pt x="41" y="52"/>
                    </a:cubicBezTo>
                    <a:cubicBezTo>
                      <a:pt x="41" y="51"/>
                      <a:pt x="41" y="51"/>
                      <a:pt x="41" y="50"/>
                    </a:cubicBezTo>
                    <a:cubicBezTo>
                      <a:pt x="42" y="49"/>
                      <a:pt x="43" y="49"/>
                      <a:pt x="43" y="49"/>
                    </a:cubicBezTo>
                    <a:cubicBezTo>
                      <a:pt x="44" y="48"/>
                      <a:pt x="44" y="48"/>
                      <a:pt x="45" y="47"/>
                    </a:cubicBezTo>
                    <a:cubicBezTo>
                      <a:pt x="46" y="45"/>
                      <a:pt x="45" y="44"/>
                      <a:pt x="46" y="42"/>
                    </a:cubicBezTo>
                    <a:cubicBezTo>
                      <a:pt x="47" y="42"/>
                      <a:pt x="48" y="41"/>
                      <a:pt x="48" y="41"/>
                    </a:cubicBezTo>
                    <a:cubicBezTo>
                      <a:pt x="49" y="40"/>
                      <a:pt x="49" y="40"/>
                      <a:pt x="49" y="40"/>
                    </a:cubicBezTo>
                    <a:cubicBezTo>
                      <a:pt x="50" y="39"/>
                      <a:pt x="51" y="39"/>
                      <a:pt x="51" y="38"/>
                    </a:cubicBezTo>
                    <a:cubicBezTo>
                      <a:pt x="52" y="36"/>
                      <a:pt x="50" y="34"/>
                      <a:pt x="51" y="32"/>
                    </a:cubicBezTo>
                    <a:cubicBezTo>
                      <a:pt x="52" y="31"/>
                      <a:pt x="53" y="31"/>
                      <a:pt x="53" y="30"/>
                    </a:cubicBezTo>
                    <a:cubicBezTo>
                      <a:pt x="54" y="28"/>
                      <a:pt x="53" y="27"/>
                      <a:pt x="53" y="25"/>
                    </a:cubicBezTo>
                    <a:cubicBezTo>
                      <a:pt x="53" y="24"/>
                      <a:pt x="53" y="23"/>
                      <a:pt x="53" y="21"/>
                    </a:cubicBezTo>
                    <a:cubicBezTo>
                      <a:pt x="53" y="20"/>
                      <a:pt x="53" y="19"/>
                      <a:pt x="53" y="18"/>
                    </a:cubicBezTo>
                    <a:cubicBezTo>
                      <a:pt x="54" y="16"/>
                      <a:pt x="53" y="15"/>
                      <a:pt x="54" y="14"/>
                    </a:cubicBezTo>
                    <a:cubicBezTo>
                      <a:pt x="55" y="12"/>
                      <a:pt x="56" y="12"/>
                      <a:pt x="57" y="11"/>
                    </a:cubicBezTo>
                    <a:cubicBezTo>
                      <a:pt x="58" y="10"/>
                      <a:pt x="58" y="9"/>
                      <a:pt x="58" y="7"/>
                    </a:cubicBezTo>
                    <a:cubicBezTo>
                      <a:pt x="58" y="6"/>
                      <a:pt x="58" y="5"/>
                      <a:pt x="58" y="3"/>
                    </a:cubicBezTo>
                    <a:cubicBezTo>
                      <a:pt x="59" y="2"/>
                      <a:pt x="59" y="2"/>
                      <a:pt x="59" y="2"/>
                    </a:cubicBezTo>
                    <a:cubicBezTo>
                      <a:pt x="57" y="2"/>
                      <a:pt x="56" y="3"/>
                      <a:pt x="55" y="3"/>
                    </a:cubicBezTo>
                    <a:cubicBezTo>
                      <a:pt x="53" y="3"/>
                      <a:pt x="52" y="3"/>
                      <a:pt x="51" y="2"/>
                    </a:cubicBezTo>
                    <a:cubicBezTo>
                      <a:pt x="49" y="2"/>
                      <a:pt x="48" y="0"/>
                      <a:pt x="46" y="2"/>
                    </a:cubicBezTo>
                    <a:cubicBezTo>
                      <a:pt x="44" y="3"/>
                      <a:pt x="45" y="5"/>
                      <a:pt x="44" y="6"/>
                    </a:cubicBezTo>
                    <a:cubicBezTo>
                      <a:pt x="44" y="8"/>
                      <a:pt x="43" y="9"/>
                      <a:pt x="43" y="10"/>
                    </a:cubicBezTo>
                    <a:cubicBezTo>
                      <a:pt x="42" y="12"/>
                      <a:pt x="41" y="13"/>
                      <a:pt x="40" y="15"/>
                    </a:cubicBezTo>
                    <a:cubicBezTo>
                      <a:pt x="40" y="16"/>
                      <a:pt x="40" y="16"/>
                      <a:pt x="40" y="18"/>
                    </a:cubicBezTo>
                    <a:cubicBezTo>
                      <a:pt x="40" y="19"/>
                      <a:pt x="40" y="19"/>
                      <a:pt x="40" y="20"/>
                    </a:cubicBezTo>
                    <a:cubicBezTo>
                      <a:pt x="39" y="21"/>
                      <a:pt x="39" y="22"/>
                      <a:pt x="38" y="22"/>
                    </a:cubicBezTo>
                    <a:cubicBezTo>
                      <a:pt x="37" y="22"/>
                      <a:pt x="36" y="22"/>
                      <a:pt x="35" y="21"/>
                    </a:cubicBezTo>
                    <a:cubicBezTo>
                      <a:pt x="34" y="20"/>
                      <a:pt x="35" y="19"/>
                      <a:pt x="34" y="18"/>
                    </a:cubicBezTo>
                    <a:cubicBezTo>
                      <a:pt x="33" y="17"/>
                      <a:pt x="32" y="17"/>
                      <a:pt x="32" y="16"/>
                    </a:cubicBezTo>
                    <a:cubicBezTo>
                      <a:pt x="30" y="16"/>
                      <a:pt x="29" y="15"/>
                      <a:pt x="27" y="15"/>
                    </a:cubicBezTo>
                    <a:cubicBezTo>
                      <a:pt x="26" y="15"/>
                      <a:pt x="25" y="15"/>
                      <a:pt x="24" y="15"/>
                    </a:cubicBezTo>
                    <a:cubicBezTo>
                      <a:pt x="23" y="15"/>
                      <a:pt x="22" y="15"/>
                      <a:pt x="21" y="15"/>
                    </a:cubicBezTo>
                    <a:cubicBezTo>
                      <a:pt x="20" y="15"/>
                      <a:pt x="19" y="15"/>
                      <a:pt x="17" y="14"/>
                    </a:cubicBezTo>
                    <a:cubicBezTo>
                      <a:pt x="18" y="15"/>
                      <a:pt x="18" y="15"/>
                      <a:pt x="18" y="15"/>
                    </a:cubicBezTo>
                    <a:cubicBezTo>
                      <a:pt x="18" y="16"/>
                      <a:pt x="18" y="17"/>
                      <a:pt x="17" y="18"/>
                    </a:cubicBezTo>
                    <a:cubicBezTo>
                      <a:pt x="17" y="20"/>
                      <a:pt x="17" y="21"/>
                      <a:pt x="17" y="22"/>
                    </a:cubicBezTo>
                    <a:cubicBezTo>
                      <a:pt x="17" y="23"/>
                      <a:pt x="17" y="23"/>
                      <a:pt x="17" y="24"/>
                    </a:cubicBezTo>
                    <a:cubicBezTo>
                      <a:pt x="18" y="24"/>
                      <a:pt x="19" y="23"/>
                      <a:pt x="20" y="22"/>
                    </a:cubicBezTo>
                    <a:cubicBezTo>
                      <a:pt x="21" y="22"/>
                      <a:pt x="22" y="22"/>
                      <a:pt x="23" y="22"/>
                    </a:cubicBezTo>
                    <a:cubicBezTo>
                      <a:pt x="24" y="23"/>
                      <a:pt x="24" y="23"/>
                      <a:pt x="24" y="24"/>
                    </a:cubicBezTo>
                    <a:cubicBezTo>
                      <a:pt x="25" y="25"/>
                      <a:pt x="26" y="25"/>
                      <a:pt x="27" y="26"/>
                    </a:cubicBezTo>
                    <a:cubicBezTo>
                      <a:pt x="27" y="27"/>
                      <a:pt x="26" y="28"/>
                      <a:pt x="26" y="29"/>
                    </a:cubicBezTo>
                    <a:cubicBezTo>
                      <a:pt x="25" y="30"/>
                      <a:pt x="23" y="29"/>
                      <a:pt x="22" y="30"/>
                    </a:cubicBezTo>
                    <a:cubicBezTo>
                      <a:pt x="21" y="31"/>
                      <a:pt x="21" y="33"/>
                      <a:pt x="22" y="34"/>
                    </a:cubicBezTo>
                    <a:cubicBezTo>
                      <a:pt x="22" y="35"/>
                      <a:pt x="23" y="35"/>
                      <a:pt x="24" y="36"/>
                    </a:cubicBezTo>
                    <a:cubicBezTo>
                      <a:pt x="25" y="37"/>
                      <a:pt x="25" y="38"/>
                      <a:pt x="24" y="40"/>
                    </a:cubicBezTo>
                    <a:cubicBezTo>
                      <a:pt x="24" y="40"/>
                      <a:pt x="24" y="41"/>
                      <a:pt x="24" y="41"/>
                    </a:cubicBezTo>
                    <a:cubicBezTo>
                      <a:pt x="25" y="43"/>
                      <a:pt x="25" y="45"/>
                      <a:pt x="25" y="47"/>
                    </a:cubicBezTo>
                    <a:cubicBezTo>
                      <a:pt x="25" y="49"/>
                      <a:pt x="25" y="50"/>
                      <a:pt x="25" y="51"/>
                    </a:cubicBezTo>
                    <a:cubicBezTo>
                      <a:pt x="25" y="53"/>
                      <a:pt x="25" y="54"/>
                      <a:pt x="24" y="55"/>
                    </a:cubicBezTo>
                    <a:cubicBezTo>
                      <a:pt x="23" y="55"/>
                      <a:pt x="23" y="55"/>
                      <a:pt x="22" y="55"/>
                    </a:cubicBezTo>
                    <a:cubicBezTo>
                      <a:pt x="21" y="54"/>
                      <a:pt x="22" y="53"/>
                      <a:pt x="21" y="53"/>
                    </a:cubicBezTo>
                    <a:cubicBezTo>
                      <a:pt x="20" y="53"/>
                      <a:pt x="20" y="54"/>
                      <a:pt x="20" y="54"/>
                    </a:cubicBezTo>
                    <a:cubicBezTo>
                      <a:pt x="19" y="55"/>
                      <a:pt x="18" y="56"/>
                      <a:pt x="17" y="55"/>
                    </a:cubicBezTo>
                    <a:cubicBezTo>
                      <a:pt x="16" y="55"/>
                      <a:pt x="16" y="54"/>
                      <a:pt x="16" y="54"/>
                    </a:cubicBezTo>
                    <a:cubicBezTo>
                      <a:pt x="15" y="53"/>
                      <a:pt x="15" y="52"/>
                      <a:pt x="15" y="51"/>
                    </a:cubicBezTo>
                    <a:cubicBezTo>
                      <a:pt x="14" y="51"/>
                      <a:pt x="14" y="50"/>
                      <a:pt x="13" y="50"/>
                    </a:cubicBezTo>
                    <a:cubicBezTo>
                      <a:pt x="12" y="51"/>
                      <a:pt x="13" y="52"/>
                      <a:pt x="12" y="53"/>
                    </a:cubicBezTo>
                    <a:cubicBezTo>
                      <a:pt x="12" y="53"/>
                      <a:pt x="11" y="54"/>
                      <a:pt x="10" y="54"/>
                    </a:cubicBezTo>
                    <a:cubicBezTo>
                      <a:pt x="10" y="54"/>
                      <a:pt x="9" y="54"/>
                      <a:pt x="8" y="54"/>
                    </a:cubicBezTo>
                    <a:cubicBezTo>
                      <a:pt x="7" y="54"/>
                      <a:pt x="6" y="53"/>
                      <a:pt x="5" y="54"/>
                    </a:cubicBezTo>
                    <a:cubicBezTo>
                      <a:pt x="4" y="55"/>
                      <a:pt x="5" y="56"/>
                      <a:pt x="5" y="57"/>
                    </a:cubicBezTo>
                    <a:cubicBezTo>
                      <a:pt x="5" y="58"/>
                      <a:pt x="5" y="59"/>
                      <a:pt x="5" y="60"/>
                    </a:cubicBezTo>
                    <a:cubicBezTo>
                      <a:pt x="5" y="61"/>
                      <a:pt x="5" y="62"/>
                      <a:pt x="4" y="62"/>
                    </a:cubicBezTo>
                    <a:cubicBezTo>
                      <a:pt x="4" y="64"/>
                      <a:pt x="3" y="64"/>
                      <a:pt x="2" y="65"/>
                    </a:cubicBezTo>
                    <a:cubicBezTo>
                      <a:pt x="1" y="66"/>
                      <a:pt x="1" y="66"/>
                      <a:pt x="0" y="66"/>
                    </a:cubicBezTo>
                    <a:cubicBezTo>
                      <a:pt x="0" y="67"/>
                      <a:pt x="0" y="67"/>
                      <a:pt x="0" y="67"/>
                    </a:cubicBezTo>
                    <a:cubicBezTo>
                      <a:pt x="0" y="69"/>
                      <a:pt x="0" y="70"/>
                      <a:pt x="1" y="71"/>
                    </a:cubicBezTo>
                    <a:cubicBezTo>
                      <a:pt x="2" y="72"/>
                      <a:pt x="3" y="71"/>
                      <a:pt x="3" y="72"/>
                    </a:cubicBezTo>
                    <a:cubicBezTo>
                      <a:pt x="4" y="73"/>
                      <a:pt x="3" y="74"/>
                      <a:pt x="4" y="75"/>
                    </a:cubicBezTo>
                    <a:cubicBezTo>
                      <a:pt x="5" y="75"/>
                      <a:pt x="5" y="76"/>
                      <a:pt x="6" y="76"/>
                    </a:cubicBezTo>
                    <a:cubicBezTo>
                      <a:pt x="6" y="77"/>
                      <a:pt x="7" y="77"/>
                      <a:pt x="7" y="78"/>
                    </a:cubicBezTo>
                    <a:cubicBezTo>
                      <a:pt x="8" y="77"/>
                      <a:pt x="8" y="77"/>
                      <a:pt x="8" y="77"/>
                    </a:cubicBezTo>
                    <a:cubicBezTo>
                      <a:pt x="8" y="77"/>
                      <a:pt x="8" y="76"/>
                      <a:pt x="8" y="75"/>
                    </a:cubicBezTo>
                    <a:cubicBezTo>
                      <a:pt x="9" y="75"/>
                      <a:pt x="10" y="75"/>
                      <a:pt x="11" y="75"/>
                    </a:cubicBezTo>
                    <a:cubicBezTo>
                      <a:pt x="12" y="74"/>
                      <a:pt x="13" y="73"/>
                      <a:pt x="14" y="72"/>
                    </a:cubicBezTo>
                    <a:cubicBezTo>
                      <a:pt x="15" y="72"/>
                      <a:pt x="16" y="71"/>
                      <a:pt x="17" y="71"/>
                    </a:cubicBezTo>
                    <a:cubicBezTo>
                      <a:pt x="18" y="71"/>
                      <a:pt x="19" y="70"/>
                      <a:pt x="20" y="71"/>
                    </a:cubicBezTo>
                    <a:cubicBezTo>
                      <a:pt x="21" y="71"/>
                      <a:pt x="21" y="73"/>
                      <a:pt x="21" y="74"/>
                    </a:cubicBezTo>
                    <a:cubicBezTo>
                      <a:pt x="21" y="74"/>
                      <a:pt x="21" y="74"/>
                      <a:pt x="21" y="74"/>
                    </a:cubicBezTo>
                    <a:cubicBezTo>
                      <a:pt x="22" y="74"/>
                      <a:pt x="22" y="74"/>
                      <a:pt x="23" y="73"/>
                    </a:cubicBezTo>
                    <a:cubicBezTo>
                      <a:pt x="24" y="73"/>
                      <a:pt x="24" y="72"/>
                      <a:pt x="25" y="72"/>
                    </a:cubicBezTo>
                    <a:cubicBezTo>
                      <a:pt x="26" y="72"/>
                      <a:pt x="26" y="72"/>
                      <a:pt x="27" y="73"/>
                    </a:cubicBezTo>
                    <a:cubicBezTo>
                      <a:pt x="27" y="74"/>
                      <a:pt x="26" y="75"/>
                      <a:pt x="27" y="76"/>
                    </a:cubicBezTo>
                    <a:cubicBezTo>
                      <a:pt x="28" y="76"/>
                      <a:pt x="28" y="75"/>
                      <a:pt x="29" y="75"/>
                    </a:cubicBezTo>
                    <a:cubicBezTo>
                      <a:pt x="31" y="75"/>
                      <a:pt x="31" y="74"/>
                      <a:pt x="32" y="73"/>
                    </a:cubicBezTo>
                    <a:cubicBezTo>
                      <a:pt x="34" y="72"/>
                      <a:pt x="34" y="70"/>
                      <a:pt x="35" y="69"/>
                    </a:cubicBezTo>
                    <a:cubicBezTo>
                      <a:pt x="36" y="68"/>
                      <a:pt x="37" y="67"/>
                      <a:pt x="39" y="66"/>
                    </a:cubicBezTo>
                    <a:cubicBezTo>
                      <a:pt x="40" y="65"/>
                      <a:pt x="41" y="65"/>
                      <a:pt x="41"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43" name="Freeform 876"/>
              <p:cNvSpPr>
                <a:spLocks/>
              </p:cNvSpPr>
              <p:nvPr/>
            </p:nvSpPr>
            <p:spPr bwMode="auto">
              <a:xfrm>
                <a:off x="3253" y="2421"/>
                <a:ext cx="1" cy="2"/>
              </a:xfrm>
              <a:custGeom>
                <a:avLst/>
                <a:gdLst>
                  <a:gd name="T0" fmla="*/ 0 w 1"/>
                  <a:gd name="T1" fmla="*/ 16 h 1"/>
                  <a:gd name="T2" fmla="*/ 0 w 1"/>
                  <a:gd name="T3" fmla="*/ 16 h 1"/>
                  <a:gd name="T4" fmla="*/ 0 w 1"/>
                  <a:gd name="T5" fmla="*/ 0 h 1"/>
                  <a:gd name="T6" fmla="*/ 0 w 1"/>
                  <a:gd name="T7" fmla="*/ 16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0" y="1"/>
                      <a:pt x="0" y="1"/>
                    </a:cubicBezTo>
                    <a:cubicBezTo>
                      <a:pt x="0" y="1"/>
                      <a:pt x="0" y="0"/>
                      <a:pt x="0" y="0"/>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44" name="Freeform 877"/>
              <p:cNvSpPr>
                <a:spLocks/>
              </p:cNvSpPr>
              <p:nvPr/>
            </p:nvSpPr>
            <p:spPr bwMode="auto">
              <a:xfrm>
                <a:off x="2876" y="2277"/>
                <a:ext cx="92" cy="108"/>
              </a:xfrm>
              <a:custGeom>
                <a:avLst/>
                <a:gdLst>
                  <a:gd name="T0" fmla="*/ 736 w 46"/>
                  <a:gd name="T1" fmla="*/ 192 h 54"/>
                  <a:gd name="T2" fmla="*/ 704 w 46"/>
                  <a:gd name="T3" fmla="*/ 144 h 54"/>
                  <a:gd name="T4" fmla="*/ 576 w 46"/>
                  <a:gd name="T5" fmla="*/ 96 h 54"/>
                  <a:gd name="T6" fmla="*/ 512 w 46"/>
                  <a:gd name="T7" fmla="*/ 144 h 54"/>
                  <a:gd name="T8" fmla="*/ 432 w 46"/>
                  <a:gd name="T9" fmla="*/ 80 h 54"/>
                  <a:gd name="T10" fmla="*/ 368 w 46"/>
                  <a:gd name="T11" fmla="*/ 32 h 54"/>
                  <a:gd name="T12" fmla="*/ 288 w 46"/>
                  <a:gd name="T13" fmla="*/ 48 h 54"/>
                  <a:gd name="T14" fmla="*/ 272 w 46"/>
                  <a:gd name="T15" fmla="*/ 0 h 54"/>
                  <a:gd name="T16" fmla="*/ 208 w 46"/>
                  <a:gd name="T17" fmla="*/ 64 h 54"/>
                  <a:gd name="T18" fmla="*/ 128 w 46"/>
                  <a:gd name="T19" fmla="*/ 32 h 54"/>
                  <a:gd name="T20" fmla="*/ 80 w 46"/>
                  <a:gd name="T21" fmla="*/ 48 h 54"/>
                  <a:gd name="T22" fmla="*/ 80 w 46"/>
                  <a:gd name="T23" fmla="*/ 160 h 54"/>
                  <a:gd name="T24" fmla="*/ 80 w 46"/>
                  <a:gd name="T25" fmla="*/ 240 h 54"/>
                  <a:gd name="T26" fmla="*/ 128 w 46"/>
                  <a:gd name="T27" fmla="*/ 304 h 54"/>
                  <a:gd name="T28" fmla="*/ 32 w 46"/>
                  <a:gd name="T29" fmla="*/ 304 h 54"/>
                  <a:gd name="T30" fmla="*/ 96 w 46"/>
                  <a:gd name="T31" fmla="*/ 384 h 54"/>
                  <a:gd name="T32" fmla="*/ 64 w 46"/>
                  <a:gd name="T33" fmla="*/ 400 h 54"/>
                  <a:gd name="T34" fmla="*/ 16 w 46"/>
                  <a:gd name="T35" fmla="*/ 464 h 54"/>
                  <a:gd name="T36" fmla="*/ 0 w 46"/>
                  <a:gd name="T37" fmla="*/ 560 h 54"/>
                  <a:gd name="T38" fmla="*/ 96 w 46"/>
                  <a:gd name="T39" fmla="*/ 608 h 54"/>
                  <a:gd name="T40" fmla="*/ 128 w 46"/>
                  <a:gd name="T41" fmla="*/ 672 h 54"/>
                  <a:gd name="T42" fmla="*/ 128 w 46"/>
                  <a:gd name="T43" fmla="*/ 800 h 54"/>
                  <a:gd name="T44" fmla="*/ 128 w 46"/>
                  <a:gd name="T45" fmla="*/ 864 h 54"/>
                  <a:gd name="T46" fmla="*/ 208 w 46"/>
                  <a:gd name="T47" fmla="*/ 832 h 54"/>
                  <a:gd name="T48" fmla="*/ 320 w 46"/>
                  <a:gd name="T49" fmla="*/ 784 h 54"/>
                  <a:gd name="T50" fmla="*/ 400 w 46"/>
                  <a:gd name="T51" fmla="*/ 752 h 54"/>
                  <a:gd name="T52" fmla="*/ 560 w 46"/>
                  <a:gd name="T53" fmla="*/ 752 h 54"/>
                  <a:gd name="T54" fmla="*/ 704 w 46"/>
                  <a:gd name="T55" fmla="*/ 768 h 54"/>
                  <a:gd name="T56" fmla="*/ 704 w 46"/>
                  <a:gd name="T57" fmla="*/ 720 h 54"/>
                  <a:gd name="T58" fmla="*/ 640 w 46"/>
                  <a:gd name="T59" fmla="*/ 608 h 54"/>
                  <a:gd name="T60" fmla="*/ 672 w 46"/>
                  <a:gd name="T61" fmla="*/ 496 h 54"/>
                  <a:gd name="T62" fmla="*/ 688 w 46"/>
                  <a:gd name="T63" fmla="*/ 368 h 54"/>
                  <a:gd name="T64" fmla="*/ 704 w 46"/>
                  <a:gd name="T65" fmla="*/ 256 h 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54"/>
                  <a:gd name="T101" fmla="*/ 46 w 46"/>
                  <a:gd name="T102" fmla="*/ 54 h 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54">
                    <a:moveTo>
                      <a:pt x="44" y="16"/>
                    </a:moveTo>
                    <a:cubicBezTo>
                      <a:pt x="45" y="15"/>
                      <a:pt x="46" y="14"/>
                      <a:pt x="46" y="12"/>
                    </a:cubicBezTo>
                    <a:cubicBezTo>
                      <a:pt x="46" y="11"/>
                      <a:pt x="45" y="11"/>
                      <a:pt x="44" y="10"/>
                    </a:cubicBezTo>
                    <a:cubicBezTo>
                      <a:pt x="44" y="9"/>
                      <a:pt x="44" y="9"/>
                      <a:pt x="44" y="9"/>
                    </a:cubicBezTo>
                    <a:cubicBezTo>
                      <a:pt x="42" y="9"/>
                      <a:pt x="41" y="8"/>
                      <a:pt x="40" y="7"/>
                    </a:cubicBezTo>
                    <a:cubicBezTo>
                      <a:pt x="38" y="7"/>
                      <a:pt x="37" y="6"/>
                      <a:pt x="36" y="6"/>
                    </a:cubicBezTo>
                    <a:cubicBezTo>
                      <a:pt x="35" y="7"/>
                      <a:pt x="35" y="8"/>
                      <a:pt x="34" y="8"/>
                    </a:cubicBezTo>
                    <a:cubicBezTo>
                      <a:pt x="33" y="9"/>
                      <a:pt x="33" y="9"/>
                      <a:pt x="32" y="9"/>
                    </a:cubicBezTo>
                    <a:cubicBezTo>
                      <a:pt x="30" y="9"/>
                      <a:pt x="29" y="9"/>
                      <a:pt x="28" y="7"/>
                    </a:cubicBezTo>
                    <a:cubicBezTo>
                      <a:pt x="27" y="7"/>
                      <a:pt x="28" y="6"/>
                      <a:pt x="27" y="5"/>
                    </a:cubicBezTo>
                    <a:cubicBezTo>
                      <a:pt x="26" y="4"/>
                      <a:pt x="25" y="4"/>
                      <a:pt x="24" y="3"/>
                    </a:cubicBezTo>
                    <a:cubicBezTo>
                      <a:pt x="23" y="2"/>
                      <a:pt x="23" y="2"/>
                      <a:pt x="23" y="2"/>
                    </a:cubicBezTo>
                    <a:cubicBezTo>
                      <a:pt x="22" y="3"/>
                      <a:pt x="22" y="3"/>
                      <a:pt x="21" y="3"/>
                    </a:cubicBezTo>
                    <a:cubicBezTo>
                      <a:pt x="20" y="4"/>
                      <a:pt x="19" y="4"/>
                      <a:pt x="18" y="3"/>
                    </a:cubicBezTo>
                    <a:cubicBezTo>
                      <a:pt x="18" y="2"/>
                      <a:pt x="19" y="1"/>
                      <a:pt x="18" y="1"/>
                    </a:cubicBezTo>
                    <a:cubicBezTo>
                      <a:pt x="18" y="0"/>
                      <a:pt x="18" y="0"/>
                      <a:pt x="17" y="0"/>
                    </a:cubicBezTo>
                    <a:cubicBezTo>
                      <a:pt x="16" y="0"/>
                      <a:pt x="16" y="1"/>
                      <a:pt x="15" y="2"/>
                    </a:cubicBezTo>
                    <a:cubicBezTo>
                      <a:pt x="14" y="2"/>
                      <a:pt x="14" y="4"/>
                      <a:pt x="13" y="4"/>
                    </a:cubicBezTo>
                    <a:cubicBezTo>
                      <a:pt x="12" y="4"/>
                      <a:pt x="11" y="4"/>
                      <a:pt x="10" y="3"/>
                    </a:cubicBezTo>
                    <a:cubicBezTo>
                      <a:pt x="9" y="3"/>
                      <a:pt x="9" y="2"/>
                      <a:pt x="8" y="2"/>
                    </a:cubicBezTo>
                    <a:cubicBezTo>
                      <a:pt x="7" y="2"/>
                      <a:pt x="6" y="3"/>
                      <a:pt x="5" y="3"/>
                    </a:cubicBezTo>
                    <a:cubicBezTo>
                      <a:pt x="5" y="3"/>
                      <a:pt x="5" y="3"/>
                      <a:pt x="5" y="3"/>
                    </a:cubicBezTo>
                    <a:cubicBezTo>
                      <a:pt x="5" y="5"/>
                      <a:pt x="4" y="6"/>
                      <a:pt x="4" y="7"/>
                    </a:cubicBezTo>
                    <a:cubicBezTo>
                      <a:pt x="4" y="9"/>
                      <a:pt x="4" y="9"/>
                      <a:pt x="5" y="10"/>
                    </a:cubicBezTo>
                    <a:cubicBezTo>
                      <a:pt x="5" y="11"/>
                      <a:pt x="6" y="11"/>
                      <a:pt x="6" y="12"/>
                    </a:cubicBezTo>
                    <a:cubicBezTo>
                      <a:pt x="6" y="14"/>
                      <a:pt x="5" y="14"/>
                      <a:pt x="5" y="15"/>
                    </a:cubicBezTo>
                    <a:cubicBezTo>
                      <a:pt x="5" y="16"/>
                      <a:pt x="7" y="16"/>
                      <a:pt x="7" y="17"/>
                    </a:cubicBezTo>
                    <a:cubicBezTo>
                      <a:pt x="8" y="17"/>
                      <a:pt x="8" y="18"/>
                      <a:pt x="8" y="19"/>
                    </a:cubicBezTo>
                    <a:cubicBezTo>
                      <a:pt x="7" y="20"/>
                      <a:pt x="6" y="19"/>
                      <a:pt x="5" y="19"/>
                    </a:cubicBezTo>
                    <a:cubicBezTo>
                      <a:pt x="4" y="19"/>
                      <a:pt x="3" y="18"/>
                      <a:pt x="2" y="19"/>
                    </a:cubicBezTo>
                    <a:cubicBezTo>
                      <a:pt x="2" y="20"/>
                      <a:pt x="4" y="20"/>
                      <a:pt x="5" y="22"/>
                    </a:cubicBezTo>
                    <a:cubicBezTo>
                      <a:pt x="5" y="22"/>
                      <a:pt x="6" y="23"/>
                      <a:pt x="6" y="24"/>
                    </a:cubicBezTo>
                    <a:cubicBezTo>
                      <a:pt x="6" y="25"/>
                      <a:pt x="5" y="25"/>
                      <a:pt x="4" y="26"/>
                    </a:cubicBezTo>
                    <a:cubicBezTo>
                      <a:pt x="4" y="25"/>
                      <a:pt x="4" y="25"/>
                      <a:pt x="4" y="25"/>
                    </a:cubicBezTo>
                    <a:cubicBezTo>
                      <a:pt x="4" y="26"/>
                      <a:pt x="3" y="26"/>
                      <a:pt x="3" y="27"/>
                    </a:cubicBezTo>
                    <a:cubicBezTo>
                      <a:pt x="2" y="28"/>
                      <a:pt x="1" y="28"/>
                      <a:pt x="1" y="29"/>
                    </a:cubicBezTo>
                    <a:cubicBezTo>
                      <a:pt x="1" y="30"/>
                      <a:pt x="3" y="30"/>
                      <a:pt x="3" y="31"/>
                    </a:cubicBezTo>
                    <a:cubicBezTo>
                      <a:pt x="3" y="33"/>
                      <a:pt x="0" y="33"/>
                      <a:pt x="0" y="35"/>
                    </a:cubicBezTo>
                    <a:cubicBezTo>
                      <a:pt x="0" y="36"/>
                      <a:pt x="1" y="37"/>
                      <a:pt x="2" y="37"/>
                    </a:cubicBezTo>
                    <a:cubicBezTo>
                      <a:pt x="3" y="38"/>
                      <a:pt x="5" y="36"/>
                      <a:pt x="6" y="38"/>
                    </a:cubicBezTo>
                    <a:cubicBezTo>
                      <a:pt x="7" y="38"/>
                      <a:pt x="6" y="39"/>
                      <a:pt x="6" y="40"/>
                    </a:cubicBezTo>
                    <a:cubicBezTo>
                      <a:pt x="7" y="41"/>
                      <a:pt x="8" y="41"/>
                      <a:pt x="8" y="42"/>
                    </a:cubicBezTo>
                    <a:cubicBezTo>
                      <a:pt x="9" y="43"/>
                      <a:pt x="9" y="45"/>
                      <a:pt x="9" y="46"/>
                    </a:cubicBezTo>
                    <a:cubicBezTo>
                      <a:pt x="8" y="48"/>
                      <a:pt x="8" y="49"/>
                      <a:pt x="8" y="50"/>
                    </a:cubicBezTo>
                    <a:cubicBezTo>
                      <a:pt x="7" y="52"/>
                      <a:pt x="8" y="53"/>
                      <a:pt x="8" y="54"/>
                    </a:cubicBezTo>
                    <a:cubicBezTo>
                      <a:pt x="8" y="54"/>
                      <a:pt x="8" y="54"/>
                      <a:pt x="8" y="54"/>
                    </a:cubicBezTo>
                    <a:cubicBezTo>
                      <a:pt x="9" y="54"/>
                      <a:pt x="9" y="53"/>
                      <a:pt x="11" y="53"/>
                    </a:cubicBezTo>
                    <a:cubicBezTo>
                      <a:pt x="12" y="52"/>
                      <a:pt x="12" y="52"/>
                      <a:pt x="13" y="52"/>
                    </a:cubicBezTo>
                    <a:cubicBezTo>
                      <a:pt x="14" y="51"/>
                      <a:pt x="15" y="50"/>
                      <a:pt x="16" y="50"/>
                    </a:cubicBezTo>
                    <a:cubicBezTo>
                      <a:pt x="17" y="49"/>
                      <a:pt x="18" y="49"/>
                      <a:pt x="20" y="49"/>
                    </a:cubicBezTo>
                    <a:cubicBezTo>
                      <a:pt x="21" y="49"/>
                      <a:pt x="22" y="49"/>
                      <a:pt x="23" y="48"/>
                    </a:cubicBezTo>
                    <a:cubicBezTo>
                      <a:pt x="24" y="48"/>
                      <a:pt x="24" y="47"/>
                      <a:pt x="25" y="47"/>
                    </a:cubicBezTo>
                    <a:cubicBezTo>
                      <a:pt x="27" y="46"/>
                      <a:pt x="27" y="46"/>
                      <a:pt x="29" y="46"/>
                    </a:cubicBezTo>
                    <a:cubicBezTo>
                      <a:pt x="31" y="46"/>
                      <a:pt x="32" y="46"/>
                      <a:pt x="35" y="47"/>
                    </a:cubicBezTo>
                    <a:cubicBezTo>
                      <a:pt x="37" y="47"/>
                      <a:pt x="38" y="47"/>
                      <a:pt x="40" y="47"/>
                    </a:cubicBezTo>
                    <a:cubicBezTo>
                      <a:pt x="41" y="47"/>
                      <a:pt x="42" y="48"/>
                      <a:pt x="44" y="48"/>
                    </a:cubicBezTo>
                    <a:cubicBezTo>
                      <a:pt x="44" y="48"/>
                      <a:pt x="44" y="48"/>
                      <a:pt x="44" y="48"/>
                    </a:cubicBezTo>
                    <a:cubicBezTo>
                      <a:pt x="44" y="47"/>
                      <a:pt x="45" y="46"/>
                      <a:pt x="44" y="45"/>
                    </a:cubicBezTo>
                    <a:cubicBezTo>
                      <a:pt x="44" y="43"/>
                      <a:pt x="43" y="43"/>
                      <a:pt x="42" y="42"/>
                    </a:cubicBezTo>
                    <a:cubicBezTo>
                      <a:pt x="41" y="41"/>
                      <a:pt x="41" y="40"/>
                      <a:pt x="40" y="38"/>
                    </a:cubicBezTo>
                    <a:cubicBezTo>
                      <a:pt x="40" y="36"/>
                      <a:pt x="40" y="35"/>
                      <a:pt x="41" y="33"/>
                    </a:cubicBezTo>
                    <a:cubicBezTo>
                      <a:pt x="41" y="32"/>
                      <a:pt x="42" y="32"/>
                      <a:pt x="42" y="31"/>
                    </a:cubicBezTo>
                    <a:cubicBezTo>
                      <a:pt x="43" y="29"/>
                      <a:pt x="43" y="28"/>
                      <a:pt x="43" y="27"/>
                    </a:cubicBezTo>
                    <a:cubicBezTo>
                      <a:pt x="43" y="25"/>
                      <a:pt x="43" y="24"/>
                      <a:pt x="43" y="23"/>
                    </a:cubicBezTo>
                    <a:cubicBezTo>
                      <a:pt x="43" y="21"/>
                      <a:pt x="42" y="20"/>
                      <a:pt x="43" y="18"/>
                    </a:cubicBezTo>
                    <a:cubicBezTo>
                      <a:pt x="43" y="17"/>
                      <a:pt x="43" y="17"/>
                      <a:pt x="44"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45" name="Freeform 878"/>
              <p:cNvSpPr>
                <a:spLocks/>
              </p:cNvSpPr>
              <p:nvPr/>
            </p:nvSpPr>
            <p:spPr bwMode="auto">
              <a:xfrm>
                <a:off x="3014" y="2057"/>
                <a:ext cx="233" cy="198"/>
              </a:xfrm>
              <a:custGeom>
                <a:avLst/>
                <a:gdLst>
                  <a:gd name="T0" fmla="*/ 1400 w 116"/>
                  <a:gd name="T1" fmla="*/ 1440 h 99"/>
                  <a:gd name="T2" fmla="*/ 1484 w 116"/>
                  <a:gd name="T3" fmla="*/ 1424 h 99"/>
                  <a:gd name="T4" fmla="*/ 1581 w 116"/>
                  <a:gd name="T5" fmla="*/ 1376 h 99"/>
                  <a:gd name="T6" fmla="*/ 1597 w 116"/>
                  <a:gd name="T7" fmla="*/ 1360 h 99"/>
                  <a:gd name="T8" fmla="*/ 1629 w 116"/>
                  <a:gd name="T9" fmla="*/ 1248 h 99"/>
                  <a:gd name="T10" fmla="*/ 1679 w 116"/>
                  <a:gd name="T11" fmla="*/ 1120 h 99"/>
                  <a:gd name="T12" fmla="*/ 1760 w 116"/>
                  <a:gd name="T13" fmla="*/ 1040 h 99"/>
                  <a:gd name="T14" fmla="*/ 1792 w 116"/>
                  <a:gd name="T15" fmla="*/ 992 h 99"/>
                  <a:gd name="T16" fmla="*/ 1856 w 116"/>
                  <a:gd name="T17" fmla="*/ 928 h 99"/>
                  <a:gd name="T18" fmla="*/ 1856 w 116"/>
                  <a:gd name="T19" fmla="*/ 624 h 99"/>
                  <a:gd name="T20" fmla="*/ 1888 w 116"/>
                  <a:gd name="T21" fmla="*/ 432 h 99"/>
                  <a:gd name="T22" fmla="*/ 1840 w 116"/>
                  <a:gd name="T23" fmla="*/ 384 h 99"/>
                  <a:gd name="T24" fmla="*/ 1808 w 116"/>
                  <a:gd name="T25" fmla="*/ 320 h 99"/>
                  <a:gd name="T26" fmla="*/ 1808 w 116"/>
                  <a:gd name="T27" fmla="*/ 208 h 99"/>
                  <a:gd name="T28" fmla="*/ 1776 w 116"/>
                  <a:gd name="T29" fmla="*/ 112 h 99"/>
                  <a:gd name="T30" fmla="*/ 1743 w 116"/>
                  <a:gd name="T31" fmla="*/ 112 h 99"/>
                  <a:gd name="T32" fmla="*/ 1663 w 116"/>
                  <a:gd name="T33" fmla="*/ 96 h 99"/>
                  <a:gd name="T34" fmla="*/ 1565 w 116"/>
                  <a:gd name="T35" fmla="*/ 48 h 99"/>
                  <a:gd name="T36" fmla="*/ 1484 w 116"/>
                  <a:gd name="T37" fmla="*/ 16 h 99"/>
                  <a:gd name="T38" fmla="*/ 1368 w 116"/>
                  <a:gd name="T39" fmla="*/ 32 h 99"/>
                  <a:gd name="T40" fmla="*/ 1288 w 116"/>
                  <a:gd name="T41" fmla="*/ 96 h 99"/>
                  <a:gd name="T42" fmla="*/ 1191 w 116"/>
                  <a:gd name="T43" fmla="*/ 192 h 99"/>
                  <a:gd name="T44" fmla="*/ 996 w 116"/>
                  <a:gd name="T45" fmla="*/ 320 h 99"/>
                  <a:gd name="T46" fmla="*/ 795 w 116"/>
                  <a:gd name="T47" fmla="*/ 464 h 99"/>
                  <a:gd name="T48" fmla="*/ 665 w 116"/>
                  <a:gd name="T49" fmla="*/ 560 h 99"/>
                  <a:gd name="T50" fmla="*/ 436 w 116"/>
                  <a:gd name="T51" fmla="*/ 624 h 99"/>
                  <a:gd name="T52" fmla="*/ 472 w 116"/>
                  <a:gd name="T53" fmla="*/ 688 h 99"/>
                  <a:gd name="T54" fmla="*/ 472 w 116"/>
                  <a:gd name="T55" fmla="*/ 832 h 99"/>
                  <a:gd name="T56" fmla="*/ 452 w 116"/>
                  <a:gd name="T57" fmla="*/ 1024 h 99"/>
                  <a:gd name="T58" fmla="*/ 404 w 116"/>
                  <a:gd name="T59" fmla="*/ 1104 h 99"/>
                  <a:gd name="T60" fmla="*/ 307 w 116"/>
                  <a:gd name="T61" fmla="*/ 1120 h 99"/>
                  <a:gd name="T62" fmla="*/ 193 w 116"/>
                  <a:gd name="T63" fmla="*/ 1136 h 99"/>
                  <a:gd name="T64" fmla="*/ 96 w 116"/>
                  <a:gd name="T65" fmla="*/ 1168 h 99"/>
                  <a:gd name="T66" fmla="*/ 0 w 116"/>
                  <a:gd name="T67" fmla="*/ 1184 h 99"/>
                  <a:gd name="T68" fmla="*/ 0 w 116"/>
                  <a:gd name="T69" fmla="*/ 1248 h 99"/>
                  <a:gd name="T70" fmla="*/ 64 w 116"/>
                  <a:gd name="T71" fmla="*/ 1344 h 99"/>
                  <a:gd name="T72" fmla="*/ 96 w 116"/>
                  <a:gd name="T73" fmla="*/ 1440 h 99"/>
                  <a:gd name="T74" fmla="*/ 177 w 116"/>
                  <a:gd name="T75" fmla="*/ 1504 h 99"/>
                  <a:gd name="T76" fmla="*/ 225 w 116"/>
                  <a:gd name="T77" fmla="*/ 1504 h 99"/>
                  <a:gd name="T78" fmla="*/ 225 w 116"/>
                  <a:gd name="T79" fmla="*/ 1568 h 99"/>
                  <a:gd name="T80" fmla="*/ 307 w 116"/>
                  <a:gd name="T81" fmla="*/ 1536 h 99"/>
                  <a:gd name="T82" fmla="*/ 388 w 116"/>
                  <a:gd name="T83" fmla="*/ 1584 h 99"/>
                  <a:gd name="T84" fmla="*/ 388 w 116"/>
                  <a:gd name="T85" fmla="*/ 1520 h 99"/>
                  <a:gd name="T86" fmla="*/ 452 w 116"/>
                  <a:gd name="T87" fmla="*/ 1424 h 99"/>
                  <a:gd name="T88" fmla="*/ 520 w 116"/>
                  <a:gd name="T89" fmla="*/ 1344 h 99"/>
                  <a:gd name="T90" fmla="*/ 601 w 116"/>
                  <a:gd name="T91" fmla="*/ 1344 h 99"/>
                  <a:gd name="T92" fmla="*/ 665 w 116"/>
                  <a:gd name="T93" fmla="*/ 1344 h 99"/>
                  <a:gd name="T94" fmla="*/ 747 w 116"/>
                  <a:gd name="T95" fmla="*/ 1376 h 99"/>
                  <a:gd name="T96" fmla="*/ 860 w 116"/>
                  <a:gd name="T97" fmla="*/ 1440 h 99"/>
                  <a:gd name="T98" fmla="*/ 964 w 116"/>
                  <a:gd name="T99" fmla="*/ 1408 h 99"/>
                  <a:gd name="T100" fmla="*/ 1061 w 116"/>
                  <a:gd name="T101" fmla="*/ 1472 h 99"/>
                  <a:gd name="T102" fmla="*/ 1141 w 116"/>
                  <a:gd name="T103" fmla="*/ 1456 h 99"/>
                  <a:gd name="T104" fmla="*/ 1255 w 116"/>
                  <a:gd name="T105" fmla="*/ 1408 h 99"/>
                  <a:gd name="T106" fmla="*/ 1352 w 116"/>
                  <a:gd name="T107" fmla="*/ 1408 h 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
                  <a:gd name="T163" fmla="*/ 0 h 99"/>
                  <a:gd name="T164" fmla="*/ 116 w 116"/>
                  <a:gd name="T165" fmla="*/ 99 h 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 h="99">
                    <a:moveTo>
                      <a:pt x="83" y="88"/>
                    </a:moveTo>
                    <a:cubicBezTo>
                      <a:pt x="84" y="89"/>
                      <a:pt x="84" y="89"/>
                      <a:pt x="86" y="90"/>
                    </a:cubicBezTo>
                    <a:cubicBezTo>
                      <a:pt x="87" y="91"/>
                      <a:pt x="87" y="91"/>
                      <a:pt x="89" y="91"/>
                    </a:cubicBezTo>
                    <a:cubicBezTo>
                      <a:pt x="90" y="91"/>
                      <a:pt x="90" y="89"/>
                      <a:pt x="91" y="89"/>
                    </a:cubicBezTo>
                    <a:cubicBezTo>
                      <a:pt x="92" y="88"/>
                      <a:pt x="93" y="88"/>
                      <a:pt x="94" y="87"/>
                    </a:cubicBezTo>
                    <a:cubicBezTo>
                      <a:pt x="95" y="87"/>
                      <a:pt x="96" y="87"/>
                      <a:pt x="97" y="86"/>
                    </a:cubicBezTo>
                    <a:cubicBezTo>
                      <a:pt x="98" y="86"/>
                      <a:pt x="98" y="85"/>
                      <a:pt x="99" y="85"/>
                    </a:cubicBezTo>
                    <a:cubicBezTo>
                      <a:pt x="98" y="85"/>
                      <a:pt x="98" y="85"/>
                      <a:pt x="98" y="85"/>
                    </a:cubicBezTo>
                    <a:cubicBezTo>
                      <a:pt x="99" y="84"/>
                      <a:pt x="99" y="83"/>
                      <a:pt x="100" y="82"/>
                    </a:cubicBezTo>
                    <a:cubicBezTo>
                      <a:pt x="100" y="80"/>
                      <a:pt x="100" y="80"/>
                      <a:pt x="100" y="78"/>
                    </a:cubicBezTo>
                    <a:cubicBezTo>
                      <a:pt x="100" y="77"/>
                      <a:pt x="100" y="76"/>
                      <a:pt x="100" y="75"/>
                    </a:cubicBezTo>
                    <a:cubicBezTo>
                      <a:pt x="101" y="73"/>
                      <a:pt x="102" y="72"/>
                      <a:pt x="103" y="70"/>
                    </a:cubicBezTo>
                    <a:cubicBezTo>
                      <a:pt x="104" y="70"/>
                      <a:pt x="104" y="69"/>
                      <a:pt x="105" y="69"/>
                    </a:cubicBezTo>
                    <a:cubicBezTo>
                      <a:pt x="106" y="68"/>
                      <a:pt x="107" y="67"/>
                      <a:pt x="108" y="65"/>
                    </a:cubicBezTo>
                    <a:cubicBezTo>
                      <a:pt x="108" y="65"/>
                      <a:pt x="107" y="64"/>
                      <a:pt x="108" y="64"/>
                    </a:cubicBezTo>
                    <a:cubicBezTo>
                      <a:pt x="108" y="63"/>
                      <a:pt x="109" y="63"/>
                      <a:pt x="110" y="62"/>
                    </a:cubicBezTo>
                    <a:cubicBezTo>
                      <a:pt x="111" y="61"/>
                      <a:pt x="111" y="61"/>
                      <a:pt x="112" y="60"/>
                    </a:cubicBezTo>
                    <a:cubicBezTo>
                      <a:pt x="113" y="59"/>
                      <a:pt x="113" y="59"/>
                      <a:pt x="114" y="58"/>
                    </a:cubicBezTo>
                    <a:cubicBezTo>
                      <a:pt x="116" y="55"/>
                      <a:pt x="116" y="53"/>
                      <a:pt x="115" y="50"/>
                    </a:cubicBezTo>
                    <a:cubicBezTo>
                      <a:pt x="115" y="47"/>
                      <a:pt x="114" y="43"/>
                      <a:pt x="114" y="39"/>
                    </a:cubicBezTo>
                    <a:cubicBezTo>
                      <a:pt x="114" y="36"/>
                      <a:pt x="114" y="35"/>
                      <a:pt x="115" y="32"/>
                    </a:cubicBezTo>
                    <a:cubicBezTo>
                      <a:pt x="115" y="30"/>
                      <a:pt x="116" y="29"/>
                      <a:pt x="116" y="27"/>
                    </a:cubicBezTo>
                    <a:cubicBezTo>
                      <a:pt x="116" y="27"/>
                      <a:pt x="116" y="26"/>
                      <a:pt x="115" y="26"/>
                    </a:cubicBezTo>
                    <a:cubicBezTo>
                      <a:pt x="115" y="25"/>
                      <a:pt x="113" y="25"/>
                      <a:pt x="113" y="24"/>
                    </a:cubicBezTo>
                    <a:cubicBezTo>
                      <a:pt x="113" y="23"/>
                      <a:pt x="114" y="23"/>
                      <a:pt x="113" y="22"/>
                    </a:cubicBezTo>
                    <a:cubicBezTo>
                      <a:pt x="113" y="21"/>
                      <a:pt x="112" y="21"/>
                      <a:pt x="111" y="20"/>
                    </a:cubicBezTo>
                    <a:cubicBezTo>
                      <a:pt x="111" y="19"/>
                      <a:pt x="111" y="18"/>
                      <a:pt x="111" y="16"/>
                    </a:cubicBezTo>
                    <a:cubicBezTo>
                      <a:pt x="110" y="15"/>
                      <a:pt x="111" y="14"/>
                      <a:pt x="111" y="13"/>
                    </a:cubicBezTo>
                    <a:cubicBezTo>
                      <a:pt x="110" y="11"/>
                      <a:pt x="110" y="10"/>
                      <a:pt x="110" y="9"/>
                    </a:cubicBezTo>
                    <a:cubicBezTo>
                      <a:pt x="110" y="8"/>
                      <a:pt x="109" y="8"/>
                      <a:pt x="109" y="7"/>
                    </a:cubicBezTo>
                    <a:cubicBezTo>
                      <a:pt x="109" y="6"/>
                      <a:pt x="109" y="6"/>
                      <a:pt x="109" y="6"/>
                    </a:cubicBezTo>
                    <a:cubicBezTo>
                      <a:pt x="108" y="7"/>
                      <a:pt x="108" y="7"/>
                      <a:pt x="107" y="7"/>
                    </a:cubicBezTo>
                    <a:cubicBezTo>
                      <a:pt x="106" y="8"/>
                      <a:pt x="105" y="9"/>
                      <a:pt x="104" y="8"/>
                    </a:cubicBezTo>
                    <a:cubicBezTo>
                      <a:pt x="103" y="8"/>
                      <a:pt x="103" y="6"/>
                      <a:pt x="102" y="6"/>
                    </a:cubicBezTo>
                    <a:cubicBezTo>
                      <a:pt x="102" y="5"/>
                      <a:pt x="101" y="5"/>
                      <a:pt x="100" y="4"/>
                    </a:cubicBezTo>
                    <a:cubicBezTo>
                      <a:pt x="98" y="4"/>
                      <a:pt x="98" y="4"/>
                      <a:pt x="96" y="3"/>
                    </a:cubicBezTo>
                    <a:cubicBezTo>
                      <a:pt x="95" y="3"/>
                      <a:pt x="94" y="3"/>
                      <a:pt x="93" y="2"/>
                    </a:cubicBezTo>
                    <a:cubicBezTo>
                      <a:pt x="92" y="2"/>
                      <a:pt x="92" y="1"/>
                      <a:pt x="91" y="1"/>
                    </a:cubicBezTo>
                    <a:cubicBezTo>
                      <a:pt x="89" y="0"/>
                      <a:pt x="88" y="0"/>
                      <a:pt x="87" y="1"/>
                    </a:cubicBezTo>
                    <a:cubicBezTo>
                      <a:pt x="86" y="1"/>
                      <a:pt x="85" y="2"/>
                      <a:pt x="84" y="2"/>
                    </a:cubicBezTo>
                    <a:cubicBezTo>
                      <a:pt x="83" y="3"/>
                      <a:pt x="83" y="3"/>
                      <a:pt x="82" y="4"/>
                    </a:cubicBezTo>
                    <a:cubicBezTo>
                      <a:pt x="81" y="5"/>
                      <a:pt x="80" y="5"/>
                      <a:pt x="79" y="6"/>
                    </a:cubicBezTo>
                    <a:cubicBezTo>
                      <a:pt x="78" y="7"/>
                      <a:pt x="78" y="7"/>
                      <a:pt x="77" y="8"/>
                    </a:cubicBezTo>
                    <a:cubicBezTo>
                      <a:pt x="75" y="9"/>
                      <a:pt x="75" y="10"/>
                      <a:pt x="73" y="12"/>
                    </a:cubicBezTo>
                    <a:cubicBezTo>
                      <a:pt x="71" y="14"/>
                      <a:pt x="68" y="13"/>
                      <a:pt x="65" y="15"/>
                    </a:cubicBezTo>
                    <a:cubicBezTo>
                      <a:pt x="63" y="16"/>
                      <a:pt x="63" y="18"/>
                      <a:pt x="61" y="20"/>
                    </a:cubicBezTo>
                    <a:cubicBezTo>
                      <a:pt x="58" y="22"/>
                      <a:pt x="57" y="23"/>
                      <a:pt x="54" y="25"/>
                    </a:cubicBezTo>
                    <a:cubicBezTo>
                      <a:pt x="52" y="27"/>
                      <a:pt x="51" y="28"/>
                      <a:pt x="49" y="29"/>
                    </a:cubicBezTo>
                    <a:cubicBezTo>
                      <a:pt x="47" y="31"/>
                      <a:pt x="45" y="32"/>
                      <a:pt x="43" y="34"/>
                    </a:cubicBezTo>
                    <a:cubicBezTo>
                      <a:pt x="42" y="34"/>
                      <a:pt x="42" y="35"/>
                      <a:pt x="41" y="35"/>
                    </a:cubicBezTo>
                    <a:cubicBezTo>
                      <a:pt x="38" y="36"/>
                      <a:pt x="37" y="36"/>
                      <a:pt x="34" y="37"/>
                    </a:cubicBezTo>
                    <a:cubicBezTo>
                      <a:pt x="32" y="37"/>
                      <a:pt x="30" y="38"/>
                      <a:pt x="27" y="39"/>
                    </a:cubicBezTo>
                    <a:cubicBezTo>
                      <a:pt x="28" y="39"/>
                      <a:pt x="28" y="39"/>
                      <a:pt x="28" y="39"/>
                    </a:cubicBezTo>
                    <a:cubicBezTo>
                      <a:pt x="29" y="41"/>
                      <a:pt x="29" y="42"/>
                      <a:pt x="29" y="43"/>
                    </a:cubicBezTo>
                    <a:cubicBezTo>
                      <a:pt x="29" y="46"/>
                      <a:pt x="29" y="48"/>
                      <a:pt x="29" y="50"/>
                    </a:cubicBezTo>
                    <a:cubicBezTo>
                      <a:pt x="29" y="50"/>
                      <a:pt x="29" y="51"/>
                      <a:pt x="29" y="52"/>
                    </a:cubicBezTo>
                    <a:cubicBezTo>
                      <a:pt x="29" y="55"/>
                      <a:pt x="30" y="57"/>
                      <a:pt x="30" y="60"/>
                    </a:cubicBezTo>
                    <a:cubicBezTo>
                      <a:pt x="29" y="61"/>
                      <a:pt x="28" y="62"/>
                      <a:pt x="28" y="64"/>
                    </a:cubicBezTo>
                    <a:cubicBezTo>
                      <a:pt x="28" y="65"/>
                      <a:pt x="28" y="66"/>
                      <a:pt x="27" y="67"/>
                    </a:cubicBezTo>
                    <a:cubicBezTo>
                      <a:pt x="27" y="68"/>
                      <a:pt x="26" y="68"/>
                      <a:pt x="25" y="69"/>
                    </a:cubicBezTo>
                    <a:cubicBezTo>
                      <a:pt x="25" y="70"/>
                      <a:pt x="24" y="70"/>
                      <a:pt x="23" y="71"/>
                    </a:cubicBezTo>
                    <a:cubicBezTo>
                      <a:pt x="22" y="71"/>
                      <a:pt x="21" y="69"/>
                      <a:pt x="19" y="70"/>
                    </a:cubicBezTo>
                    <a:cubicBezTo>
                      <a:pt x="18" y="70"/>
                      <a:pt x="18" y="71"/>
                      <a:pt x="17" y="71"/>
                    </a:cubicBezTo>
                    <a:cubicBezTo>
                      <a:pt x="15" y="72"/>
                      <a:pt x="14" y="71"/>
                      <a:pt x="12" y="71"/>
                    </a:cubicBezTo>
                    <a:cubicBezTo>
                      <a:pt x="10" y="71"/>
                      <a:pt x="9" y="71"/>
                      <a:pt x="8" y="71"/>
                    </a:cubicBezTo>
                    <a:cubicBezTo>
                      <a:pt x="7" y="72"/>
                      <a:pt x="7" y="73"/>
                      <a:pt x="6" y="73"/>
                    </a:cubicBezTo>
                    <a:cubicBezTo>
                      <a:pt x="5" y="74"/>
                      <a:pt x="4" y="74"/>
                      <a:pt x="3" y="74"/>
                    </a:cubicBezTo>
                    <a:cubicBezTo>
                      <a:pt x="2" y="74"/>
                      <a:pt x="1" y="74"/>
                      <a:pt x="0" y="74"/>
                    </a:cubicBezTo>
                    <a:cubicBezTo>
                      <a:pt x="0" y="75"/>
                      <a:pt x="0" y="75"/>
                      <a:pt x="0" y="75"/>
                    </a:cubicBezTo>
                    <a:cubicBezTo>
                      <a:pt x="0" y="76"/>
                      <a:pt x="0" y="77"/>
                      <a:pt x="0" y="78"/>
                    </a:cubicBezTo>
                    <a:cubicBezTo>
                      <a:pt x="0" y="79"/>
                      <a:pt x="0" y="80"/>
                      <a:pt x="1" y="81"/>
                    </a:cubicBezTo>
                    <a:cubicBezTo>
                      <a:pt x="1" y="82"/>
                      <a:pt x="2" y="83"/>
                      <a:pt x="4" y="84"/>
                    </a:cubicBezTo>
                    <a:cubicBezTo>
                      <a:pt x="5" y="85"/>
                      <a:pt x="6" y="85"/>
                      <a:pt x="6" y="86"/>
                    </a:cubicBezTo>
                    <a:cubicBezTo>
                      <a:pt x="7" y="88"/>
                      <a:pt x="6" y="88"/>
                      <a:pt x="6" y="90"/>
                    </a:cubicBezTo>
                    <a:cubicBezTo>
                      <a:pt x="6" y="91"/>
                      <a:pt x="5" y="92"/>
                      <a:pt x="6" y="93"/>
                    </a:cubicBezTo>
                    <a:cubicBezTo>
                      <a:pt x="7" y="94"/>
                      <a:pt x="9" y="94"/>
                      <a:pt x="11" y="94"/>
                    </a:cubicBezTo>
                    <a:cubicBezTo>
                      <a:pt x="12" y="94"/>
                      <a:pt x="12" y="93"/>
                      <a:pt x="13" y="93"/>
                    </a:cubicBezTo>
                    <a:cubicBezTo>
                      <a:pt x="13" y="93"/>
                      <a:pt x="14" y="94"/>
                      <a:pt x="14" y="94"/>
                    </a:cubicBezTo>
                    <a:cubicBezTo>
                      <a:pt x="15" y="95"/>
                      <a:pt x="14" y="96"/>
                      <a:pt x="14" y="97"/>
                    </a:cubicBezTo>
                    <a:cubicBezTo>
                      <a:pt x="14" y="98"/>
                      <a:pt x="14" y="98"/>
                      <a:pt x="14" y="98"/>
                    </a:cubicBezTo>
                    <a:cubicBezTo>
                      <a:pt x="15" y="97"/>
                      <a:pt x="16" y="95"/>
                      <a:pt x="17" y="95"/>
                    </a:cubicBezTo>
                    <a:cubicBezTo>
                      <a:pt x="18" y="95"/>
                      <a:pt x="18" y="96"/>
                      <a:pt x="19" y="96"/>
                    </a:cubicBezTo>
                    <a:cubicBezTo>
                      <a:pt x="20" y="97"/>
                      <a:pt x="19" y="98"/>
                      <a:pt x="20" y="99"/>
                    </a:cubicBezTo>
                    <a:cubicBezTo>
                      <a:pt x="22" y="99"/>
                      <a:pt x="23" y="99"/>
                      <a:pt x="24" y="99"/>
                    </a:cubicBezTo>
                    <a:cubicBezTo>
                      <a:pt x="24" y="98"/>
                      <a:pt x="24" y="98"/>
                      <a:pt x="24" y="98"/>
                    </a:cubicBezTo>
                    <a:cubicBezTo>
                      <a:pt x="24" y="97"/>
                      <a:pt x="23" y="96"/>
                      <a:pt x="24" y="95"/>
                    </a:cubicBezTo>
                    <a:cubicBezTo>
                      <a:pt x="24" y="93"/>
                      <a:pt x="26" y="94"/>
                      <a:pt x="27" y="93"/>
                    </a:cubicBezTo>
                    <a:cubicBezTo>
                      <a:pt x="28" y="92"/>
                      <a:pt x="27" y="90"/>
                      <a:pt x="28" y="89"/>
                    </a:cubicBezTo>
                    <a:cubicBezTo>
                      <a:pt x="28" y="88"/>
                      <a:pt x="29" y="87"/>
                      <a:pt x="30" y="87"/>
                    </a:cubicBezTo>
                    <a:cubicBezTo>
                      <a:pt x="30" y="86"/>
                      <a:pt x="31" y="85"/>
                      <a:pt x="32" y="84"/>
                    </a:cubicBezTo>
                    <a:cubicBezTo>
                      <a:pt x="33" y="84"/>
                      <a:pt x="34" y="85"/>
                      <a:pt x="35" y="85"/>
                    </a:cubicBezTo>
                    <a:cubicBezTo>
                      <a:pt x="36" y="85"/>
                      <a:pt x="36" y="84"/>
                      <a:pt x="37" y="84"/>
                    </a:cubicBezTo>
                    <a:cubicBezTo>
                      <a:pt x="38" y="83"/>
                      <a:pt x="38" y="82"/>
                      <a:pt x="39" y="83"/>
                    </a:cubicBezTo>
                    <a:cubicBezTo>
                      <a:pt x="40" y="83"/>
                      <a:pt x="40" y="83"/>
                      <a:pt x="41" y="84"/>
                    </a:cubicBezTo>
                    <a:cubicBezTo>
                      <a:pt x="42" y="85"/>
                      <a:pt x="42" y="86"/>
                      <a:pt x="43" y="86"/>
                    </a:cubicBezTo>
                    <a:cubicBezTo>
                      <a:pt x="44" y="86"/>
                      <a:pt x="45" y="86"/>
                      <a:pt x="46" y="86"/>
                    </a:cubicBezTo>
                    <a:cubicBezTo>
                      <a:pt x="47" y="86"/>
                      <a:pt x="47" y="89"/>
                      <a:pt x="48" y="89"/>
                    </a:cubicBezTo>
                    <a:cubicBezTo>
                      <a:pt x="50" y="90"/>
                      <a:pt x="51" y="91"/>
                      <a:pt x="53" y="90"/>
                    </a:cubicBezTo>
                    <a:cubicBezTo>
                      <a:pt x="54" y="90"/>
                      <a:pt x="54" y="88"/>
                      <a:pt x="55" y="88"/>
                    </a:cubicBezTo>
                    <a:cubicBezTo>
                      <a:pt x="56" y="87"/>
                      <a:pt x="57" y="87"/>
                      <a:pt x="59" y="88"/>
                    </a:cubicBezTo>
                    <a:cubicBezTo>
                      <a:pt x="60" y="88"/>
                      <a:pt x="60" y="89"/>
                      <a:pt x="61" y="90"/>
                    </a:cubicBezTo>
                    <a:cubicBezTo>
                      <a:pt x="62" y="91"/>
                      <a:pt x="63" y="91"/>
                      <a:pt x="65" y="92"/>
                    </a:cubicBezTo>
                    <a:cubicBezTo>
                      <a:pt x="66" y="92"/>
                      <a:pt x="66" y="92"/>
                      <a:pt x="67" y="92"/>
                    </a:cubicBezTo>
                    <a:cubicBezTo>
                      <a:pt x="68" y="92"/>
                      <a:pt x="69" y="92"/>
                      <a:pt x="70" y="91"/>
                    </a:cubicBezTo>
                    <a:cubicBezTo>
                      <a:pt x="72" y="90"/>
                      <a:pt x="72" y="89"/>
                      <a:pt x="73" y="89"/>
                    </a:cubicBezTo>
                    <a:cubicBezTo>
                      <a:pt x="75" y="88"/>
                      <a:pt x="75" y="88"/>
                      <a:pt x="77" y="88"/>
                    </a:cubicBezTo>
                    <a:cubicBezTo>
                      <a:pt x="78" y="88"/>
                      <a:pt x="79" y="88"/>
                      <a:pt x="80" y="88"/>
                    </a:cubicBezTo>
                    <a:cubicBezTo>
                      <a:pt x="81" y="88"/>
                      <a:pt x="82" y="88"/>
                      <a:pt x="83" y="8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46" name="Freeform 879"/>
              <p:cNvSpPr>
                <a:spLocks/>
              </p:cNvSpPr>
              <p:nvPr/>
            </p:nvSpPr>
            <p:spPr bwMode="auto">
              <a:xfrm>
                <a:off x="3449" y="2502"/>
                <a:ext cx="26" cy="36"/>
              </a:xfrm>
              <a:custGeom>
                <a:avLst/>
                <a:gdLst>
                  <a:gd name="T0" fmla="*/ 176 w 13"/>
                  <a:gd name="T1" fmla="*/ 32 h 18"/>
                  <a:gd name="T2" fmla="*/ 176 w 13"/>
                  <a:gd name="T3" fmla="*/ 0 h 18"/>
                  <a:gd name="T4" fmla="*/ 128 w 13"/>
                  <a:gd name="T5" fmla="*/ 32 h 18"/>
                  <a:gd name="T6" fmla="*/ 112 w 13"/>
                  <a:gd name="T7" fmla="*/ 48 h 18"/>
                  <a:gd name="T8" fmla="*/ 64 w 13"/>
                  <a:gd name="T9" fmla="*/ 80 h 18"/>
                  <a:gd name="T10" fmla="*/ 32 w 13"/>
                  <a:gd name="T11" fmla="*/ 64 h 18"/>
                  <a:gd name="T12" fmla="*/ 0 w 13"/>
                  <a:gd name="T13" fmla="*/ 80 h 18"/>
                  <a:gd name="T14" fmla="*/ 0 w 13"/>
                  <a:gd name="T15" fmla="*/ 80 h 18"/>
                  <a:gd name="T16" fmla="*/ 0 w 13"/>
                  <a:gd name="T17" fmla="*/ 144 h 18"/>
                  <a:gd name="T18" fmla="*/ 16 w 13"/>
                  <a:gd name="T19" fmla="*/ 192 h 18"/>
                  <a:gd name="T20" fmla="*/ 0 w 13"/>
                  <a:gd name="T21" fmla="*/ 208 h 18"/>
                  <a:gd name="T22" fmla="*/ 32 w 13"/>
                  <a:gd name="T23" fmla="*/ 192 h 18"/>
                  <a:gd name="T24" fmla="*/ 48 w 13"/>
                  <a:gd name="T25" fmla="*/ 224 h 18"/>
                  <a:gd name="T26" fmla="*/ 80 w 13"/>
                  <a:gd name="T27" fmla="*/ 272 h 18"/>
                  <a:gd name="T28" fmla="*/ 96 w 13"/>
                  <a:gd name="T29" fmla="*/ 288 h 18"/>
                  <a:gd name="T30" fmla="*/ 112 w 13"/>
                  <a:gd name="T31" fmla="*/ 288 h 18"/>
                  <a:gd name="T32" fmla="*/ 160 w 13"/>
                  <a:gd name="T33" fmla="*/ 256 h 18"/>
                  <a:gd name="T34" fmla="*/ 176 w 13"/>
                  <a:gd name="T35" fmla="*/ 208 h 18"/>
                  <a:gd name="T36" fmla="*/ 176 w 13"/>
                  <a:gd name="T37" fmla="*/ 144 h 18"/>
                  <a:gd name="T38" fmla="*/ 208 w 13"/>
                  <a:gd name="T39" fmla="*/ 112 h 18"/>
                  <a:gd name="T40" fmla="*/ 192 w 13"/>
                  <a:gd name="T41" fmla="*/ 96 h 18"/>
                  <a:gd name="T42" fmla="*/ 176 w 13"/>
                  <a:gd name="T43" fmla="*/ 32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
                  <a:gd name="T67" fmla="*/ 0 h 18"/>
                  <a:gd name="T68" fmla="*/ 13 w 13"/>
                  <a:gd name="T69" fmla="*/ 18 h 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 h="18">
                    <a:moveTo>
                      <a:pt x="11" y="2"/>
                    </a:moveTo>
                    <a:cubicBezTo>
                      <a:pt x="11" y="0"/>
                      <a:pt x="11" y="0"/>
                      <a:pt x="11" y="0"/>
                    </a:cubicBezTo>
                    <a:cubicBezTo>
                      <a:pt x="10" y="0"/>
                      <a:pt x="9" y="1"/>
                      <a:pt x="8" y="2"/>
                    </a:cubicBezTo>
                    <a:cubicBezTo>
                      <a:pt x="8" y="2"/>
                      <a:pt x="7" y="3"/>
                      <a:pt x="7" y="3"/>
                    </a:cubicBezTo>
                    <a:cubicBezTo>
                      <a:pt x="6" y="4"/>
                      <a:pt x="5" y="5"/>
                      <a:pt x="4" y="5"/>
                    </a:cubicBezTo>
                    <a:cubicBezTo>
                      <a:pt x="3" y="5"/>
                      <a:pt x="3" y="4"/>
                      <a:pt x="2" y="4"/>
                    </a:cubicBezTo>
                    <a:cubicBezTo>
                      <a:pt x="1" y="4"/>
                      <a:pt x="1" y="4"/>
                      <a:pt x="0" y="5"/>
                    </a:cubicBezTo>
                    <a:cubicBezTo>
                      <a:pt x="0" y="5"/>
                      <a:pt x="0" y="5"/>
                      <a:pt x="0" y="5"/>
                    </a:cubicBezTo>
                    <a:cubicBezTo>
                      <a:pt x="0" y="7"/>
                      <a:pt x="0" y="7"/>
                      <a:pt x="0" y="9"/>
                    </a:cubicBezTo>
                    <a:cubicBezTo>
                      <a:pt x="1" y="10"/>
                      <a:pt x="1" y="10"/>
                      <a:pt x="1" y="12"/>
                    </a:cubicBezTo>
                    <a:cubicBezTo>
                      <a:pt x="0" y="13"/>
                      <a:pt x="0" y="13"/>
                      <a:pt x="0" y="13"/>
                    </a:cubicBezTo>
                    <a:cubicBezTo>
                      <a:pt x="1" y="13"/>
                      <a:pt x="1" y="12"/>
                      <a:pt x="2" y="12"/>
                    </a:cubicBezTo>
                    <a:cubicBezTo>
                      <a:pt x="3" y="12"/>
                      <a:pt x="3" y="13"/>
                      <a:pt x="3" y="14"/>
                    </a:cubicBezTo>
                    <a:cubicBezTo>
                      <a:pt x="4" y="15"/>
                      <a:pt x="4" y="16"/>
                      <a:pt x="5" y="17"/>
                    </a:cubicBezTo>
                    <a:cubicBezTo>
                      <a:pt x="5" y="17"/>
                      <a:pt x="5" y="18"/>
                      <a:pt x="6" y="18"/>
                    </a:cubicBezTo>
                    <a:cubicBezTo>
                      <a:pt x="6" y="18"/>
                      <a:pt x="7" y="18"/>
                      <a:pt x="7" y="18"/>
                    </a:cubicBezTo>
                    <a:cubicBezTo>
                      <a:pt x="9" y="18"/>
                      <a:pt x="10" y="17"/>
                      <a:pt x="10" y="16"/>
                    </a:cubicBezTo>
                    <a:cubicBezTo>
                      <a:pt x="11" y="15"/>
                      <a:pt x="11" y="14"/>
                      <a:pt x="11" y="13"/>
                    </a:cubicBezTo>
                    <a:cubicBezTo>
                      <a:pt x="11" y="12"/>
                      <a:pt x="10" y="11"/>
                      <a:pt x="11" y="9"/>
                    </a:cubicBezTo>
                    <a:cubicBezTo>
                      <a:pt x="12" y="8"/>
                      <a:pt x="13" y="9"/>
                      <a:pt x="13" y="7"/>
                    </a:cubicBezTo>
                    <a:cubicBezTo>
                      <a:pt x="13" y="7"/>
                      <a:pt x="12" y="6"/>
                      <a:pt x="12" y="6"/>
                    </a:cubicBezTo>
                    <a:cubicBezTo>
                      <a:pt x="11" y="4"/>
                      <a:pt x="11" y="4"/>
                      <a:pt x="1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47" name="Freeform 880"/>
              <p:cNvSpPr>
                <a:spLocks/>
              </p:cNvSpPr>
              <p:nvPr/>
            </p:nvSpPr>
            <p:spPr bwMode="auto">
              <a:xfrm>
                <a:off x="3459" y="2538"/>
                <a:ext cx="2" cy="1"/>
              </a:xfrm>
              <a:custGeom>
                <a:avLst/>
                <a:gdLst>
                  <a:gd name="T0" fmla="*/ 16 w 1"/>
                  <a:gd name="T1" fmla="*/ 0 h 1"/>
                  <a:gd name="T2" fmla="*/ 16 w 1"/>
                  <a:gd name="T3" fmla="*/ 0 h 1"/>
                  <a:gd name="T4" fmla="*/ 0 w 1"/>
                  <a:gd name="T5" fmla="*/ 0 h 1"/>
                  <a:gd name="T6" fmla="*/ 1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1" y="0"/>
                      <a:pt x="1" y="0"/>
                    </a:cubicBezTo>
                    <a:cubicBezTo>
                      <a:pt x="0" y="0"/>
                      <a:pt x="0" y="0"/>
                      <a:pt x="0"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48" name="Freeform 881"/>
              <p:cNvSpPr>
                <a:spLocks/>
              </p:cNvSpPr>
              <p:nvPr/>
            </p:nvSpPr>
            <p:spPr bwMode="auto">
              <a:xfrm>
                <a:off x="3335" y="2606"/>
                <a:ext cx="182" cy="172"/>
              </a:xfrm>
              <a:custGeom>
                <a:avLst/>
                <a:gdLst>
                  <a:gd name="T0" fmla="*/ 1408 w 91"/>
                  <a:gd name="T1" fmla="*/ 224 h 86"/>
                  <a:gd name="T2" fmla="*/ 1360 w 91"/>
                  <a:gd name="T3" fmla="*/ 160 h 86"/>
                  <a:gd name="T4" fmla="*/ 1328 w 91"/>
                  <a:gd name="T5" fmla="*/ 144 h 86"/>
                  <a:gd name="T6" fmla="*/ 1184 w 91"/>
                  <a:gd name="T7" fmla="*/ 64 h 86"/>
                  <a:gd name="T8" fmla="*/ 1136 w 91"/>
                  <a:gd name="T9" fmla="*/ 64 h 86"/>
                  <a:gd name="T10" fmla="*/ 1104 w 91"/>
                  <a:gd name="T11" fmla="*/ 32 h 86"/>
                  <a:gd name="T12" fmla="*/ 1072 w 91"/>
                  <a:gd name="T13" fmla="*/ 0 h 86"/>
                  <a:gd name="T14" fmla="*/ 1008 w 91"/>
                  <a:gd name="T15" fmla="*/ 0 h 86"/>
                  <a:gd name="T16" fmla="*/ 880 w 91"/>
                  <a:gd name="T17" fmla="*/ 48 h 86"/>
                  <a:gd name="T18" fmla="*/ 800 w 91"/>
                  <a:gd name="T19" fmla="*/ 144 h 86"/>
                  <a:gd name="T20" fmla="*/ 832 w 91"/>
                  <a:gd name="T21" fmla="*/ 224 h 86"/>
                  <a:gd name="T22" fmla="*/ 816 w 91"/>
                  <a:gd name="T23" fmla="*/ 320 h 86"/>
                  <a:gd name="T24" fmla="*/ 816 w 91"/>
                  <a:gd name="T25" fmla="*/ 512 h 86"/>
                  <a:gd name="T26" fmla="*/ 896 w 91"/>
                  <a:gd name="T27" fmla="*/ 608 h 86"/>
                  <a:gd name="T28" fmla="*/ 800 w 91"/>
                  <a:gd name="T29" fmla="*/ 640 h 86"/>
                  <a:gd name="T30" fmla="*/ 688 w 91"/>
                  <a:gd name="T31" fmla="*/ 528 h 86"/>
                  <a:gd name="T32" fmla="*/ 624 w 91"/>
                  <a:gd name="T33" fmla="*/ 464 h 86"/>
                  <a:gd name="T34" fmla="*/ 544 w 91"/>
                  <a:gd name="T35" fmla="*/ 496 h 86"/>
                  <a:gd name="T36" fmla="*/ 432 w 91"/>
                  <a:gd name="T37" fmla="*/ 480 h 86"/>
                  <a:gd name="T38" fmla="*/ 384 w 91"/>
                  <a:gd name="T39" fmla="*/ 400 h 86"/>
                  <a:gd name="T40" fmla="*/ 304 w 91"/>
                  <a:gd name="T41" fmla="*/ 400 h 86"/>
                  <a:gd name="T42" fmla="*/ 272 w 91"/>
                  <a:gd name="T43" fmla="*/ 384 h 86"/>
                  <a:gd name="T44" fmla="*/ 272 w 91"/>
                  <a:gd name="T45" fmla="*/ 512 h 86"/>
                  <a:gd name="T46" fmla="*/ 272 w 91"/>
                  <a:gd name="T47" fmla="*/ 656 h 86"/>
                  <a:gd name="T48" fmla="*/ 144 w 91"/>
                  <a:gd name="T49" fmla="*/ 656 h 86"/>
                  <a:gd name="T50" fmla="*/ 32 w 91"/>
                  <a:gd name="T51" fmla="*/ 656 h 86"/>
                  <a:gd name="T52" fmla="*/ 16 w 91"/>
                  <a:gd name="T53" fmla="*/ 720 h 86"/>
                  <a:gd name="T54" fmla="*/ 0 w 91"/>
                  <a:gd name="T55" fmla="*/ 960 h 86"/>
                  <a:gd name="T56" fmla="*/ 144 w 91"/>
                  <a:gd name="T57" fmla="*/ 1296 h 86"/>
                  <a:gd name="T58" fmla="*/ 192 w 91"/>
                  <a:gd name="T59" fmla="*/ 1280 h 86"/>
                  <a:gd name="T60" fmla="*/ 304 w 91"/>
                  <a:gd name="T61" fmla="*/ 1296 h 86"/>
                  <a:gd name="T62" fmla="*/ 416 w 91"/>
                  <a:gd name="T63" fmla="*/ 1328 h 86"/>
                  <a:gd name="T64" fmla="*/ 480 w 91"/>
                  <a:gd name="T65" fmla="*/ 1344 h 86"/>
                  <a:gd name="T66" fmla="*/ 544 w 91"/>
                  <a:gd name="T67" fmla="*/ 1360 h 86"/>
                  <a:gd name="T68" fmla="*/ 608 w 91"/>
                  <a:gd name="T69" fmla="*/ 1376 h 86"/>
                  <a:gd name="T70" fmla="*/ 656 w 91"/>
                  <a:gd name="T71" fmla="*/ 1296 h 86"/>
                  <a:gd name="T72" fmla="*/ 720 w 91"/>
                  <a:gd name="T73" fmla="*/ 1216 h 86"/>
                  <a:gd name="T74" fmla="*/ 800 w 91"/>
                  <a:gd name="T75" fmla="*/ 1184 h 86"/>
                  <a:gd name="T76" fmla="*/ 816 w 91"/>
                  <a:gd name="T77" fmla="*/ 1072 h 86"/>
                  <a:gd name="T78" fmla="*/ 896 w 91"/>
                  <a:gd name="T79" fmla="*/ 1040 h 86"/>
                  <a:gd name="T80" fmla="*/ 960 w 91"/>
                  <a:gd name="T81" fmla="*/ 1024 h 86"/>
                  <a:gd name="T82" fmla="*/ 1024 w 91"/>
                  <a:gd name="T83" fmla="*/ 1024 h 86"/>
                  <a:gd name="T84" fmla="*/ 992 w 91"/>
                  <a:gd name="T85" fmla="*/ 976 h 86"/>
                  <a:gd name="T86" fmla="*/ 1040 w 91"/>
                  <a:gd name="T87" fmla="*/ 912 h 86"/>
                  <a:gd name="T88" fmla="*/ 1136 w 91"/>
                  <a:gd name="T89" fmla="*/ 896 h 86"/>
                  <a:gd name="T90" fmla="*/ 1232 w 91"/>
                  <a:gd name="T91" fmla="*/ 848 h 86"/>
                  <a:gd name="T92" fmla="*/ 1328 w 91"/>
                  <a:gd name="T93" fmla="*/ 832 h 86"/>
                  <a:gd name="T94" fmla="*/ 1344 w 91"/>
                  <a:gd name="T95" fmla="*/ 800 h 86"/>
                  <a:gd name="T96" fmla="*/ 1328 w 91"/>
                  <a:gd name="T97" fmla="*/ 720 h 86"/>
                  <a:gd name="T98" fmla="*/ 1360 w 91"/>
                  <a:gd name="T99" fmla="*/ 656 h 86"/>
                  <a:gd name="T100" fmla="*/ 1408 w 91"/>
                  <a:gd name="T101" fmla="*/ 608 h 86"/>
                  <a:gd name="T102" fmla="*/ 1392 w 91"/>
                  <a:gd name="T103" fmla="*/ 512 h 86"/>
                  <a:gd name="T104" fmla="*/ 1376 w 91"/>
                  <a:gd name="T105" fmla="*/ 448 h 86"/>
                  <a:gd name="T106" fmla="*/ 1408 w 91"/>
                  <a:gd name="T107" fmla="*/ 352 h 86"/>
                  <a:gd name="T108" fmla="*/ 1408 w 91"/>
                  <a:gd name="T109" fmla="*/ 288 h 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
                  <a:gd name="T166" fmla="*/ 0 h 86"/>
                  <a:gd name="T167" fmla="*/ 91 w 91"/>
                  <a:gd name="T168" fmla="*/ 86 h 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 h="86">
                    <a:moveTo>
                      <a:pt x="88" y="18"/>
                    </a:moveTo>
                    <a:cubicBezTo>
                      <a:pt x="88" y="17"/>
                      <a:pt x="89" y="16"/>
                      <a:pt x="88" y="14"/>
                    </a:cubicBezTo>
                    <a:cubicBezTo>
                      <a:pt x="88" y="13"/>
                      <a:pt x="87" y="13"/>
                      <a:pt x="86" y="12"/>
                    </a:cubicBezTo>
                    <a:cubicBezTo>
                      <a:pt x="86" y="11"/>
                      <a:pt x="85" y="11"/>
                      <a:pt x="85" y="10"/>
                    </a:cubicBezTo>
                    <a:cubicBezTo>
                      <a:pt x="85" y="10"/>
                      <a:pt x="85" y="10"/>
                      <a:pt x="85" y="10"/>
                    </a:cubicBezTo>
                    <a:cubicBezTo>
                      <a:pt x="84" y="9"/>
                      <a:pt x="84" y="9"/>
                      <a:pt x="83" y="9"/>
                    </a:cubicBezTo>
                    <a:cubicBezTo>
                      <a:pt x="81" y="8"/>
                      <a:pt x="80" y="7"/>
                      <a:pt x="78" y="6"/>
                    </a:cubicBezTo>
                    <a:cubicBezTo>
                      <a:pt x="76" y="5"/>
                      <a:pt x="75" y="5"/>
                      <a:pt x="74" y="4"/>
                    </a:cubicBezTo>
                    <a:cubicBezTo>
                      <a:pt x="73" y="3"/>
                      <a:pt x="73" y="3"/>
                      <a:pt x="73" y="3"/>
                    </a:cubicBezTo>
                    <a:cubicBezTo>
                      <a:pt x="73" y="4"/>
                      <a:pt x="72" y="4"/>
                      <a:pt x="71" y="4"/>
                    </a:cubicBezTo>
                    <a:cubicBezTo>
                      <a:pt x="70" y="4"/>
                      <a:pt x="70" y="5"/>
                      <a:pt x="69" y="4"/>
                    </a:cubicBezTo>
                    <a:cubicBezTo>
                      <a:pt x="69" y="4"/>
                      <a:pt x="69" y="3"/>
                      <a:pt x="69" y="2"/>
                    </a:cubicBezTo>
                    <a:cubicBezTo>
                      <a:pt x="69" y="1"/>
                      <a:pt x="68" y="1"/>
                      <a:pt x="67" y="0"/>
                    </a:cubicBezTo>
                    <a:cubicBezTo>
                      <a:pt x="67" y="0"/>
                      <a:pt x="67" y="0"/>
                      <a:pt x="67" y="0"/>
                    </a:cubicBezTo>
                    <a:cubicBezTo>
                      <a:pt x="66" y="0"/>
                      <a:pt x="66" y="0"/>
                      <a:pt x="65" y="0"/>
                    </a:cubicBezTo>
                    <a:cubicBezTo>
                      <a:pt x="64" y="0"/>
                      <a:pt x="64" y="0"/>
                      <a:pt x="63" y="0"/>
                    </a:cubicBezTo>
                    <a:cubicBezTo>
                      <a:pt x="61" y="1"/>
                      <a:pt x="60" y="0"/>
                      <a:pt x="58" y="0"/>
                    </a:cubicBezTo>
                    <a:cubicBezTo>
                      <a:pt x="57" y="1"/>
                      <a:pt x="57" y="2"/>
                      <a:pt x="55" y="3"/>
                    </a:cubicBezTo>
                    <a:cubicBezTo>
                      <a:pt x="55" y="4"/>
                      <a:pt x="54" y="5"/>
                      <a:pt x="53" y="5"/>
                    </a:cubicBezTo>
                    <a:cubicBezTo>
                      <a:pt x="52" y="7"/>
                      <a:pt x="51" y="7"/>
                      <a:pt x="50" y="9"/>
                    </a:cubicBezTo>
                    <a:cubicBezTo>
                      <a:pt x="50" y="10"/>
                      <a:pt x="49" y="11"/>
                      <a:pt x="49" y="12"/>
                    </a:cubicBezTo>
                    <a:cubicBezTo>
                      <a:pt x="49" y="13"/>
                      <a:pt x="51" y="12"/>
                      <a:pt x="52" y="14"/>
                    </a:cubicBezTo>
                    <a:cubicBezTo>
                      <a:pt x="52" y="14"/>
                      <a:pt x="52" y="15"/>
                      <a:pt x="52" y="16"/>
                    </a:cubicBezTo>
                    <a:cubicBezTo>
                      <a:pt x="52" y="18"/>
                      <a:pt x="52" y="18"/>
                      <a:pt x="51" y="20"/>
                    </a:cubicBezTo>
                    <a:cubicBezTo>
                      <a:pt x="51" y="22"/>
                      <a:pt x="50" y="23"/>
                      <a:pt x="50" y="24"/>
                    </a:cubicBezTo>
                    <a:cubicBezTo>
                      <a:pt x="49" y="27"/>
                      <a:pt x="49" y="30"/>
                      <a:pt x="51" y="32"/>
                    </a:cubicBezTo>
                    <a:cubicBezTo>
                      <a:pt x="52" y="33"/>
                      <a:pt x="53" y="33"/>
                      <a:pt x="55" y="33"/>
                    </a:cubicBezTo>
                    <a:cubicBezTo>
                      <a:pt x="58" y="33"/>
                      <a:pt x="56" y="35"/>
                      <a:pt x="56" y="38"/>
                    </a:cubicBezTo>
                    <a:cubicBezTo>
                      <a:pt x="56" y="38"/>
                      <a:pt x="56" y="40"/>
                      <a:pt x="56" y="40"/>
                    </a:cubicBezTo>
                    <a:cubicBezTo>
                      <a:pt x="53" y="40"/>
                      <a:pt x="51" y="41"/>
                      <a:pt x="50" y="40"/>
                    </a:cubicBezTo>
                    <a:cubicBezTo>
                      <a:pt x="48" y="39"/>
                      <a:pt x="48" y="37"/>
                      <a:pt x="47" y="35"/>
                    </a:cubicBezTo>
                    <a:cubicBezTo>
                      <a:pt x="45" y="34"/>
                      <a:pt x="44" y="34"/>
                      <a:pt x="43" y="33"/>
                    </a:cubicBezTo>
                    <a:cubicBezTo>
                      <a:pt x="42" y="32"/>
                      <a:pt x="42" y="31"/>
                      <a:pt x="41" y="30"/>
                    </a:cubicBezTo>
                    <a:cubicBezTo>
                      <a:pt x="40" y="30"/>
                      <a:pt x="40" y="29"/>
                      <a:pt x="39" y="29"/>
                    </a:cubicBezTo>
                    <a:cubicBezTo>
                      <a:pt x="38" y="30"/>
                      <a:pt x="39" y="31"/>
                      <a:pt x="38" y="32"/>
                    </a:cubicBezTo>
                    <a:cubicBezTo>
                      <a:pt x="36" y="32"/>
                      <a:pt x="36" y="32"/>
                      <a:pt x="34" y="31"/>
                    </a:cubicBezTo>
                    <a:cubicBezTo>
                      <a:pt x="33" y="31"/>
                      <a:pt x="33" y="30"/>
                      <a:pt x="31" y="30"/>
                    </a:cubicBezTo>
                    <a:cubicBezTo>
                      <a:pt x="30" y="29"/>
                      <a:pt x="28" y="31"/>
                      <a:pt x="27" y="30"/>
                    </a:cubicBezTo>
                    <a:cubicBezTo>
                      <a:pt x="26" y="29"/>
                      <a:pt x="27" y="27"/>
                      <a:pt x="26" y="26"/>
                    </a:cubicBezTo>
                    <a:cubicBezTo>
                      <a:pt x="25" y="25"/>
                      <a:pt x="25" y="25"/>
                      <a:pt x="24" y="25"/>
                    </a:cubicBezTo>
                    <a:cubicBezTo>
                      <a:pt x="23" y="25"/>
                      <a:pt x="23" y="27"/>
                      <a:pt x="22" y="26"/>
                    </a:cubicBezTo>
                    <a:cubicBezTo>
                      <a:pt x="20" y="26"/>
                      <a:pt x="20" y="25"/>
                      <a:pt x="19" y="25"/>
                    </a:cubicBezTo>
                    <a:cubicBezTo>
                      <a:pt x="19" y="24"/>
                      <a:pt x="19" y="24"/>
                      <a:pt x="18" y="24"/>
                    </a:cubicBezTo>
                    <a:cubicBezTo>
                      <a:pt x="17" y="24"/>
                      <a:pt x="17" y="24"/>
                      <a:pt x="17" y="24"/>
                    </a:cubicBezTo>
                    <a:cubicBezTo>
                      <a:pt x="17" y="25"/>
                      <a:pt x="17" y="26"/>
                      <a:pt x="17" y="28"/>
                    </a:cubicBezTo>
                    <a:cubicBezTo>
                      <a:pt x="17" y="29"/>
                      <a:pt x="17" y="30"/>
                      <a:pt x="17" y="32"/>
                    </a:cubicBezTo>
                    <a:cubicBezTo>
                      <a:pt x="17" y="34"/>
                      <a:pt x="16" y="36"/>
                      <a:pt x="17" y="38"/>
                    </a:cubicBezTo>
                    <a:cubicBezTo>
                      <a:pt x="17" y="39"/>
                      <a:pt x="18" y="40"/>
                      <a:pt x="17" y="41"/>
                    </a:cubicBezTo>
                    <a:cubicBezTo>
                      <a:pt x="16" y="42"/>
                      <a:pt x="14" y="41"/>
                      <a:pt x="13" y="41"/>
                    </a:cubicBezTo>
                    <a:cubicBezTo>
                      <a:pt x="11" y="41"/>
                      <a:pt x="10" y="41"/>
                      <a:pt x="9" y="41"/>
                    </a:cubicBezTo>
                    <a:cubicBezTo>
                      <a:pt x="7" y="41"/>
                      <a:pt x="6" y="41"/>
                      <a:pt x="4" y="41"/>
                    </a:cubicBezTo>
                    <a:cubicBezTo>
                      <a:pt x="3" y="41"/>
                      <a:pt x="2" y="40"/>
                      <a:pt x="2" y="41"/>
                    </a:cubicBezTo>
                    <a:cubicBezTo>
                      <a:pt x="1" y="41"/>
                      <a:pt x="1" y="42"/>
                      <a:pt x="1" y="43"/>
                    </a:cubicBezTo>
                    <a:cubicBezTo>
                      <a:pt x="1" y="43"/>
                      <a:pt x="1" y="44"/>
                      <a:pt x="1" y="45"/>
                    </a:cubicBezTo>
                    <a:cubicBezTo>
                      <a:pt x="1" y="47"/>
                      <a:pt x="1" y="49"/>
                      <a:pt x="0" y="51"/>
                    </a:cubicBezTo>
                    <a:cubicBezTo>
                      <a:pt x="0" y="54"/>
                      <a:pt x="0" y="56"/>
                      <a:pt x="0" y="60"/>
                    </a:cubicBezTo>
                    <a:cubicBezTo>
                      <a:pt x="0" y="63"/>
                      <a:pt x="0" y="65"/>
                      <a:pt x="0" y="69"/>
                    </a:cubicBezTo>
                    <a:cubicBezTo>
                      <a:pt x="9" y="81"/>
                      <a:pt x="9" y="81"/>
                      <a:pt x="9" y="81"/>
                    </a:cubicBezTo>
                    <a:cubicBezTo>
                      <a:pt x="10" y="81"/>
                      <a:pt x="10" y="81"/>
                      <a:pt x="10" y="81"/>
                    </a:cubicBezTo>
                    <a:cubicBezTo>
                      <a:pt x="11" y="80"/>
                      <a:pt x="11" y="80"/>
                      <a:pt x="12" y="80"/>
                    </a:cubicBezTo>
                    <a:cubicBezTo>
                      <a:pt x="14" y="80"/>
                      <a:pt x="14" y="80"/>
                      <a:pt x="15" y="80"/>
                    </a:cubicBezTo>
                    <a:cubicBezTo>
                      <a:pt x="17" y="80"/>
                      <a:pt x="18" y="80"/>
                      <a:pt x="19" y="81"/>
                    </a:cubicBezTo>
                    <a:cubicBezTo>
                      <a:pt x="21" y="81"/>
                      <a:pt x="22" y="82"/>
                      <a:pt x="23" y="82"/>
                    </a:cubicBezTo>
                    <a:cubicBezTo>
                      <a:pt x="24" y="83"/>
                      <a:pt x="25" y="83"/>
                      <a:pt x="26" y="83"/>
                    </a:cubicBezTo>
                    <a:cubicBezTo>
                      <a:pt x="26" y="83"/>
                      <a:pt x="27" y="84"/>
                      <a:pt x="28" y="84"/>
                    </a:cubicBezTo>
                    <a:cubicBezTo>
                      <a:pt x="28" y="84"/>
                      <a:pt x="29" y="84"/>
                      <a:pt x="30" y="84"/>
                    </a:cubicBezTo>
                    <a:cubicBezTo>
                      <a:pt x="31" y="85"/>
                      <a:pt x="31" y="85"/>
                      <a:pt x="32" y="85"/>
                    </a:cubicBezTo>
                    <a:cubicBezTo>
                      <a:pt x="33" y="85"/>
                      <a:pt x="33" y="85"/>
                      <a:pt x="34" y="85"/>
                    </a:cubicBezTo>
                    <a:cubicBezTo>
                      <a:pt x="35" y="85"/>
                      <a:pt x="35" y="86"/>
                      <a:pt x="36" y="86"/>
                    </a:cubicBezTo>
                    <a:cubicBezTo>
                      <a:pt x="37" y="86"/>
                      <a:pt x="37" y="86"/>
                      <a:pt x="38" y="86"/>
                    </a:cubicBezTo>
                    <a:cubicBezTo>
                      <a:pt x="39" y="85"/>
                      <a:pt x="38" y="84"/>
                      <a:pt x="38" y="83"/>
                    </a:cubicBezTo>
                    <a:cubicBezTo>
                      <a:pt x="39" y="82"/>
                      <a:pt x="40" y="82"/>
                      <a:pt x="41" y="81"/>
                    </a:cubicBezTo>
                    <a:cubicBezTo>
                      <a:pt x="42" y="80"/>
                      <a:pt x="43" y="79"/>
                      <a:pt x="44" y="78"/>
                    </a:cubicBezTo>
                    <a:cubicBezTo>
                      <a:pt x="44" y="77"/>
                      <a:pt x="44" y="77"/>
                      <a:pt x="45" y="76"/>
                    </a:cubicBezTo>
                    <a:cubicBezTo>
                      <a:pt x="45" y="75"/>
                      <a:pt x="46" y="75"/>
                      <a:pt x="48" y="74"/>
                    </a:cubicBezTo>
                    <a:cubicBezTo>
                      <a:pt x="48" y="74"/>
                      <a:pt x="49" y="74"/>
                      <a:pt x="50" y="74"/>
                    </a:cubicBezTo>
                    <a:cubicBezTo>
                      <a:pt x="50" y="73"/>
                      <a:pt x="50" y="72"/>
                      <a:pt x="50" y="72"/>
                    </a:cubicBezTo>
                    <a:cubicBezTo>
                      <a:pt x="50" y="70"/>
                      <a:pt x="50" y="69"/>
                      <a:pt x="51" y="67"/>
                    </a:cubicBezTo>
                    <a:cubicBezTo>
                      <a:pt x="52" y="67"/>
                      <a:pt x="53" y="66"/>
                      <a:pt x="54" y="66"/>
                    </a:cubicBezTo>
                    <a:cubicBezTo>
                      <a:pt x="55" y="66"/>
                      <a:pt x="55" y="66"/>
                      <a:pt x="56" y="65"/>
                    </a:cubicBezTo>
                    <a:cubicBezTo>
                      <a:pt x="57" y="65"/>
                      <a:pt x="57" y="65"/>
                      <a:pt x="58" y="64"/>
                    </a:cubicBezTo>
                    <a:cubicBezTo>
                      <a:pt x="59" y="64"/>
                      <a:pt x="60" y="64"/>
                      <a:pt x="60" y="64"/>
                    </a:cubicBezTo>
                    <a:cubicBezTo>
                      <a:pt x="61" y="64"/>
                      <a:pt x="62" y="64"/>
                      <a:pt x="63" y="64"/>
                    </a:cubicBezTo>
                    <a:cubicBezTo>
                      <a:pt x="64" y="64"/>
                      <a:pt x="64" y="64"/>
                      <a:pt x="64" y="64"/>
                    </a:cubicBezTo>
                    <a:cubicBezTo>
                      <a:pt x="64" y="63"/>
                      <a:pt x="65" y="63"/>
                      <a:pt x="64" y="62"/>
                    </a:cubicBezTo>
                    <a:cubicBezTo>
                      <a:pt x="64" y="61"/>
                      <a:pt x="63" y="62"/>
                      <a:pt x="62" y="61"/>
                    </a:cubicBezTo>
                    <a:cubicBezTo>
                      <a:pt x="62" y="60"/>
                      <a:pt x="62" y="59"/>
                      <a:pt x="63" y="58"/>
                    </a:cubicBezTo>
                    <a:cubicBezTo>
                      <a:pt x="64" y="58"/>
                      <a:pt x="64" y="58"/>
                      <a:pt x="65" y="57"/>
                    </a:cubicBezTo>
                    <a:cubicBezTo>
                      <a:pt x="66" y="57"/>
                      <a:pt x="67" y="56"/>
                      <a:pt x="68" y="56"/>
                    </a:cubicBezTo>
                    <a:cubicBezTo>
                      <a:pt x="69" y="56"/>
                      <a:pt x="70" y="56"/>
                      <a:pt x="71" y="56"/>
                    </a:cubicBezTo>
                    <a:cubicBezTo>
                      <a:pt x="73" y="56"/>
                      <a:pt x="73" y="55"/>
                      <a:pt x="74" y="54"/>
                    </a:cubicBezTo>
                    <a:cubicBezTo>
                      <a:pt x="75" y="54"/>
                      <a:pt x="76" y="54"/>
                      <a:pt x="77" y="53"/>
                    </a:cubicBezTo>
                    <a:cubicBezTo>
                      <a:pt x="78" y="53"/>
                      <a:pt x="78" y="53"/>
                      <a:pt x="79" y="53"/>
                    </a:cubicBezTo>
                    <a:cubicBezTo>
                      <a:pt x="81" y="53"/>
                      <a:pt x="82" y="53"/>
                      <a:pt x="83" y="52"/>
                    </a:cubicBezTo>
                    <a:cubicBezTo>
                      <a:pt x="83" y="52"/>
                      <a:pt x="83" y="51"/>
                      <a:pt x="83" y="50"/>
                    </a:cubicBezTo>
                    <a:cubicBezTo>
                      <a:pt x="84" y="50"/>
                      <a:pt x="84" y="50"/>
                      <a:pt x="84" y="50"/>
                    </a:cubicBezTo>
                    <a:cubicBezTo>
                      <a:pt x="84" y="49"/>
                      <a:pt x="83" y="49"/>
                      <a:pt x="82" y="48"/>
                    </a:cubicBezTo>
                    <a:cubicBezTo>
                      <a:pt x="82" y="47"/>
                      <a:pt x="83" y="46"/>
                      <a:pt x="83" y="45"/>
                    </a:cubicBezTo>
                    <a:cubicBezTo>
                      <a:pt x="84" y="44"/>
                      <a:pt x="84" y="44"/>
                      <a:pt x="84" y="43"/>
                    </a:cubicBezTo>
                    <a:cubicBezTo>
                      <a:pt x="84" y="42"/>
                      <a:pt x="85" y="41"/>
                      <a:pt x="85" y="41"/>
                    </a:cubicBezTo>
                    <a:cubicBezTo>
                      <a:pt x="85" y="40"/>
                      <a:pt x="84" y="39"/>
                      <a:pt x="85" y="38"/>
                    </a:cubicBezTo>
                    <a:cubicBezTo>
                      <a:pt x="86" y="37"/>
                      <a:pt x="87" y="39"/>
                      <a:pt x="88" y="38"/>
                    </a:cubicBezTo>
                    <a:cubicBezTo>
                      <a:pt x="89" y="37"/>
                      <a:pt x="88" y="36"/>
                      <a:pt x="88" y="35"/>
                    </a:cubicBezTo>
                    <a:cubicBezTo>
                      <a:pt x="88" y="33"/>
                      <a:pt x="87" y="33"/>
                      <a:pt x="87" y="32"/>
                    </a:cubicBezTo>
                    <a:cubicBezTo>
                      <a:pt x="87" y="31"/>
                      <a:pt x="87" y="30"/>
                      <a:pt x="87" y="29"/>
                    </a:cubicBezTo>
                    <a:cubicBezTo>
                      <a:pt x="87" y="29"/>
                      <a:pt x="86" y="28"/>
                      <a:pt x="86" y="28"/>
                    </a:cubicBezTo>
                    <a:cubicBezTo>
                      <a:pt x="87" y="26"/>
                      <a:pt x="88" y="26"/>
                      <a:pt x="88" y="25"/>
                    </a:cubicBezTo>
                    <a:cubicBezTo>
                      <a:pt x="88" y="24"/>
                      <a:pt x="88" y="23"/>
                      <a:pt x="88" y="22"/>
                    </a:cubicBezTo>
                    <a:cubicBezTo>
                      <a:pt x="89" y="21"/>
                      <a:pt x="90" y="22"/>
                      <a:pt x="91" y="21"/>
                    </a:cubicBezTo>
                    <a:cubicBezTo>
                      <a:pt x="91" y="19"/>
                      <a:pt x="89" y="19"/>
                      <a:pt x="88"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49" name="Freeform 882"/>
              <p:cNvSpPr>
                <a:spLocks/>
              </p:cNvSpPr>
              <p:nvPr/>
            </p:nvSpPr>
            <p:spPr bwMode="auto">
              <a:xfrm>
                <a:off x="3469" y="2852"/>
                <a:ext cx="2" cy="1"/>
              </a:xfrm>
              <a:custGeom>
                <a:avLst/>
                <a:gdLst>
                  <a:gd name="T0" fmla="*/ 0 w 1"/>
                  <a:gd name="T1" fmla="*/ 0 h 1"/>
                  <a:gd name="T2" fmla="*/ 0 w 1"/>
                  <a:gd name="T3" fmla="*/ 0 h 1"/>
                  <a:gd name="T4" fmla="*/ 16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1" y="0"/>
                      <a:pt x="1" y="0"/>
                      <a:pt x="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50" name="Freeform 883"/>
              <p:cNvSpPr>
                <a:spLocks/>
              </p:cNvSpPr>
              <p:nvPr/>
            </p:nvSpPr>
            <p:spPr bwMode="auto">
              <a:xfrm>
                <a:off x="3247" y="2852"/>
                <a:ext cx="244" cy="215"/>
              </a:xfrm>
              <a:custGeom>
                <a:avLst/>
                <a:gdLst>
                  <a:gd name="T0" fmla="*/ 1840 w 122"/>
                  <a:gd name="T1" fmla="*/ 472 h 107"/>
                  <a:gd name="T2" fmla="*/ 1856 w 122"/>
                  <a:gd name="T3" fmla="*/ 324 h 107"/>
                  <a:gd name="T4" fmla="*/ 1824 w 122"/>
                  <a:gd name="T5" fmla="*/ 209 h 107"/>
                  <a:gd name="T6" fmla="*/ 1792 w 122"/>
                  <a:gd name="T7" fmla="*/ 64 h 107"/>
                  <a:gd name="T8" fmla="*/ 1728 w 122"/>
                  <a:gd name="T9" fmla="*/ 0 h 107"/>
                  <a:gd name="T10" fmla="*/ 1568 w 122"/>
                  <a:gd name="T11" fmla="*/ 0 h 107"/>
                  <a:gd name="T12" fmla="*/ 1520 w 122"/>
                  <a:gd name="T13" fmla="*/ 32 h 107"/>
                  <a:gd name="T14" fmla="*/ 1360 w 122"/>
                  <a:gd name="T15" fmla="*/ 145 h 107"/>
                  <a:gd name="T16" fmla="*/ 1216 w 122"/>
                  <a:gd name="T17" fmla="*/ 227 h 107"/>
                  <a:gd name="T18" fmla="*/ 1104 w 122"/>
                  <a:gd name="T19" fmla="*/ 340 h 107"/>
                  <a:gd name="T20" fmla="*/ 1088 w 122"/>
                  <a:gd name="T21" fmla="*/ 440 h 107"/>
                  <a:gd name="T22" fmla="*/ 944 w 122"/>
                  <a:gd name="T23" fmla="*/ 472 h 107"/>
                  <a:gd name="T24" fmla="*/ 832 w 122"/>
                  <a:gd name="T25" fmla="*/ 404 h 107"/>
                  <a:gd name="T26" fmla="*/ 752 w 122"/>
                  <a:gd name="T27" fmla="*/ 440 h 107"/>
                  <a:gd name="T28" fmla="*/ 672 w 122"/>
                  <a:gd name="T29" fmla="*/ 536 h 107"/>
                  <a:gd name="T30" fmla="*/ 560 w 122"/>
                  <a:gd name="T31" fmla="*/ 601 h 107"/>
                  <a:gd name="T32" fmla="*/ 480 w 122"/>
                  <a:gd name="T33" fmla="*/ 553 h 107"/>
                  <a:gd name="T34" fmla="*/ 512 w 122"/>
                  <a:gd name="T35" fmla="*/ 472 h 107"/>
                  <a:gd name="T36" fmla="*/ 464 w 122"/>
                  <a:gd name="T37" fmla="*/ 340 h 107"/>
                  <a:gd name="T38" fmla="*/ 416 w 122"/>
                  <a:gd name="T39" fmla="*/ 860 h 107"/>
                  <a:gd name="T40" fmla="*/ 336 w 122"/>
                  <a:gd name="T41" fmla="*/ 884 h 107"/>
                  <a:gd name="T42" fmla="*/ 288 w 122"/>
                  <a:gd name="T43" fmla="*/ 916 h 107"/>
                  <a:gd name="T44" fmla="*/ 192 w 122"/>
                  <a:gd name="T45" fmla="*/ 900 h 107"/>
                  <a:gd name="T46" fmla="*/ 112 w 122"/>
                  <a:gd name="T47" fmla="*/ 884 h 107"/>
                  <a:gd name="T48" fmla="*/ 96 w 122"/>
                  <a:gd name="T49" fmla="*/ 812 h 107"/>
                  <a:gd name="T50" fmla="*/ 48 w 122"/>
                  <a:gd name="T51" fmla="*/ 828 h 107"/>
                  <a:gd name="T52" fmla="*/ 0 w 122"/>
                  <a:gd name="T53" fmla="*/ 884 h 107"/>
                  <a:gd name="T54" fmla="*/ 32 w 122"/>
                  <a:gd name="T55" fmla="*/ 932 h 107"/>
                  <a:gd name="T56" fmla="*/ 64 w 122"/>
                  <a:gd name="T57" fmla="*/ 1029 h 107"/>
                  <a:gd name="T58" fmla="*/ 80 w 122"/>
                  <a:gd name="T59" fmla="*/ 1159 h 107"/>
                  <a:gd name="T60" fmla="*/ 160 w 122"/>
                  <a:gd name="T61" fmla="*/ 1272 h 107"/>
                  <a:gd name="T62" fmla="*/ 208 w 122"/>
                  <a:gd name="T63" fmla="*/ 1356 h 107"/>
                  <a:gd name="T64" fmla="*/ 176 w 122"/>
                  <a:gd name="T65" fmla="*/ 1437 h 107"/>
                  <a:gd name="T66" fmla="*/ 128 w 122"/>
                  <a:gd name="T67" fmla="*/ 1501 h 107"/>
                  <a:gd name="T68" fmla="*/ 192 w 122"/>
                  <a:gd name="T69" fmla="*/ 1599 h 107"/>
                  <a:gd name="T70" fmla="*/ 224 w 122"/>
                  <a:gd name="T71" fmla="*/ 1664 h 107"/>
                  <a:gd name="T72" fmla="*/ 304 w 122"/>
                  <a:gd name="T73" fmla="*/ 1712 h 107"/>
                  <a:gd name="T74" fmla="*/ 384 w 122"/>
                  <a:gd name="T75" fmla="*/ 1728 h 107"/>
                  <a:gd name="T76" fmla="*/ 496 w 122"/>
                  <a:gd name="T77" fmla="*/ 1696 h 107"/>
                  <a:gd name="T78" fmla="*/ 592 w 122"/>
                  <a:gd name="T79" fmla="*/ 1680 h 107"/>
                  <a:gd name="T80" fmla="*/ 672 w 122"/>
                  <a:gd name="T81" fmla="*/ 1632 h 107"/>
                  <a:gd name="T82" fmla="*/ 752 w 122"/>
                  <a:gd name="T83" fmla="*/ 1648 h 107"/>
                  <a:gd name="T84" fmla="*/ 816 w 122"/>
                  <a:gd name="T85" fmla="*/ 1632 h 107"/>
                  <a:gd name="T86" fmla="*/ 928 w 122"/>
                  <a:gd name="T87" fmla="*/ 1648 h 107"/>
                  <a:gd name="T88" fmla="*/ 1008 w 122"/>
                  <a:gd name="T89" fmla="*/ 1616 h 107"/>
                  <a:gd name="T90" fmla="*/ 1136 w 122"/>
                  <a:gd name="T91" fmla="*/ 1599 h 107"/>
                  <a:gd name="T92" fmla="*/ 1248 w 122"/>
                  <a:gd name="T93" fmla="*/ 1551 h 107"/>
                  <a:gd name="T94" fmla="*/ 1328 w 122"/>
                  <a:gd name="T95" fmla="*/ 1485 h 107"/>
                  <a:gd name="T96" fmla="*/ 1472 w 122"/>
                  <a:gd name="T97" fmla="*/ 1340 h 107"/>
                  <a:gd name="T98" fmla="*/ 1568 w 122"/>
                  <a:gd name="T99" fmla="*/ 1272 h 107"/>
                  <a:gd name="T100" fmla="*/ 1648 w 122"/>
                  <a:gd name="T101" fmla="*/ 1159 h 107"/>
                  <a:gd name="T102" fmla="*/ 1728 w 122"/>
                  <a:gd name="T103" fmla="*/ 1029 h 107"/>
                  <a:gd name="T104" fmla="*/ 1824 w 122"/>
                  <a:gd name="T105" fmla="*/ 900 h 107"/>
                  <a:gd name="T106" fmla="*/ 1872 w 122"/>
                  <a:gd name="T107" fmla="*/ 884 h 107"/>
                  <a:gd name="T108" fmla="*/ 1920 w 122"/>
                  <a:gd name="T109" fmla="*/ 731 h 107"/>
                  <a:gd name="T110" fmla="*/ 1952 w 122"/>
                  <a:gd name="T111" fmla="*/ 601 h 107"/>
                  <a:gd name="T112" fmla="*/ 1840 w 122"/>
                  <a:gd name="T113" fmla="*/ 520 h 1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107"/>
                  <a:gd name="T173" fmla="*/ 122 w 122"/>
                  <a:gd name="T174" fmla="*/ 107 h 1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107">
                    <a:moveTo>
                      <a:pt x="115" y="32"/>
                    </a:moveTo>
                    <a:cubicBezTo>
                      <a:pt x="115" y="31"/>
                      <a:pt x="115" y="30"/>
                      <a:pt x="115" y="29"/>
                    </a:cubicBezTo>
                    <a:cubicBezTo>
                      <a:pt x="115" y="27"/>
                      <a:pt x="115" y="26"/>
                      <a:pt x="116" y="24"/>
                    </a:cubicBezTo>
                    <a:cubicBezTo>
                      <a:pt x="116" y="22"/>
                      <a:pt x="115" y="21"/>
                      <a:pt x="116" y="20"/>
                    </a:cubicBezTo>
                    <a:cubicBezTo>
                      <a:pt x="116" y="19"/>
                      <a:pt x="116" y="18"/>
                      <a:pt x="116" y="16"/>
                    </a:cubicBezTo>
                    <a:cubicBezTo>
                      <a:pt x="116" y="15"/>
                      <a:pt x="115" y="14"/>
                      <a:pt x="114" y="13"/>
                    </a:cubicBezTo>
                    <a:cubicBezTo>
                      <a:pt x="114" y="11"/>
                      <a:pt x="112" y="10"/>
                      <a:pt x="112" y="8"/>
                    </a:cubicBezTo>
                    <a:cubicBezTo>
                      <a:pt x="112" y="6"/>
                      <a:pt x="113" y="5"/>
                      <a:pt x="112" y="4"/>
                    </a:cubicBezTo>
                    <a:cubicBezTo>
                      <a:pt x="112" y="2"/>
                      <a:pt x="111" y="2"/>
                      <a:pt x="111" y="0"/>
                    </a:cubicBezTo>
                    <a:cubicBezTo>
                      <a:pt x="110" y="0"/>
                      <a:pt x="109" y="1"/>
                      <a:pt x="108" y="0"/>
                    </a:cubicBezTo>
                    <a:cubicBezTo>
                      <a:pt x="106" y="0"/>
                      <a:pt x="104" y="0"/>
                      <a:pt x="102" y="0"/>
                    </a:cubicBezTo>
                    <a:cubicBezTo>
                      <a:pt x="101" y="0"/>
                      <a:pt x="99" y="1"/>
                      <a:pt x="98" y="0"/>
                    </a:cubicBezTo>
                    <a:cubicBezTo>
                      <a:pt x="98" y="0"/>
                      <a:pt x="98" y="0"/>
                      <a:pt x="98" y="0"/>
                    </a:cubicBezTo>
                    <a:cubicBezTo>
                      <a:pt x="97" y="1"/>
                      <a:pt x="96" y="1"/>
                      <a:pt x="95" y="2"/>
                    </a:cubicBezTo>
                    <a:cubicBezTo>
                      <a:pt x="93" y="3"/>
                      <a:pt x="92" y="4"/>
                      <a:pt x="91" y="5"/>
                    </a:cubicBezTo>
                    <a:cubicBezTo>
                      <a:pt x="89" y="7"/>
                      <a:pt x="87" y="7"/>
                      <a:pt x="85" y="9"/>
                    </a:cubicBezTo>
                    <a:cubicBezTo>
                      <a:pt x="83" y="10"/>
                      <a:pt x="82" y="12"/>
                      <a:pt x="80" y="13"/>
                    </a:cubicBezTo>
                    <a:cubicBezTo>
                      <a:pt x="79" y="13"/>
                      <a:pt x="78" y="13"/>
                      <a:pt x="76" y="14"/>
                    </a:cubicBezTo>
                    <a:cubicBezTo>
                      <a:pt x="75" y="15"/>
                      <a:pt x="74" y="16"/>
                      <a:pt x="73" y="17"/>
                    </a:cubicBezTo>
                    <a:cubicBezTo>
                      <a:pt x="71" y="19"/>
                      <a:pt x="69" y="19"/>
                      <a:pt x="69" y="21"/>
                    </a:cubicBezTo>
                    <a:cubicBezTo>
                      <a:pt x="68" y="22"/>
                      <a:pt x="69" y="23"/>
                      <a:pt x="69" y="24"/>
                    </a:cubicBezTo>
                    <a:cubicBezTo>
                      <a:pt x="69" y="25"/>
                      <a:pt x="68" y="26"/>
                      <a:pt x="68" y="27"/>
                    </a:cubicBezTo>
                    <a:cubicBezTo>
                      <a:pt x="67" y="28"/>
                      <a:pt x="65" y="28"/>
                      <a:pt x="64" y="29"/>
                    </a:cubicBezTo>
                    <a:cubicBezTo>
                      <a:pt x="62" y="29"/>
                      <a:pt x="60" y="29"/>
                      <a:pt x="59" y="29"/>
                    </a:cubicBezTo>
                    <a:cubicBezTo>
                      <a:pt x="57" y="28"/>
                      <a:pt x="57" y="28"/>
                      <a:pt x="56" y="27"/>
                    </a:cubicBezTo>
                    <a:cubicBezTo>
                      <a:pt x="54" y="26"/>
                      <a:pt x="54" y="25"/>
                      <a:pt x="52" y="25"/>
                    </a:cubicBezTo>
                    <a:cubicBezTo>
                      <a:pt x="51" y="24"/>
                      <a:pt x="50" y="24"/>
                      <a:pt x="49" y="24"/>
                    </a:cubicBezTo>
                    <a:cubicBezTo>
                      <a:pt x="48" y="25"/>
                      <a:pt x="48" y="26"/>
                      <a:pt x="47" y="27"/>
                    </a:cubicBezTo>
                    <a:cubicBezTo>
                      <a:pt x="46" y="29"/>
                      <a:pt x="46" y="30"/>
                      <a:pt x="45" y="31"/>
                    </a:cubicBezTo>
                    <a:cubicBezTo>
                      <a:pt x="44" y="32"/>
                      <a:pt x="43" y="32"/>
                      <a:pt x="42" y="33"/>
                    </a:cubicBezTo>
                    <a:cubicBezTo>
                      <a:pt x="40" y="34"/>
                      <a:pt x="40" y="36"/>
                      <a:pt x="38" y="37"/>
                    </a:cubicBezTo>
                    <a:cubicBezTo>
                      <a:pt x="37" y="37"/>
                      <a:pt x="36" y="37"/>
                      <a:pt x="35" y="37"/>
                    </a:cubicBezTo>
                    <a:cubicBezTo>
                      <a:pt x="33" y="37"/>
                      <a:pt x="31" y="38"/>
                      <a:pt x="30" y="36"/>
                    </a:cubicBezTo>
                    <a:cubicBezTo>
                      <a:pt x="30" y="36"/>
                      <a:pt x="30" y="35"/>
                      <a:pt x="30" y="34"/>
                    </a:cubicBezTo>
                    <a:cubicBezTo>
                      <a:pt x="30" y="33"/>
                      <a:pt x="31" y="33"/>
                      <a:pt x="32" y="32"/>
                    </a:cubicBezTo>
                    <a:cubicBezTo>
                      <a:pt x="32" y="31"/>
                      <a:pt x="32" y="30"/>
                      <a:pt x="32" y="29"/>
                    </a:cubicBezTo>
                    <a:cubicBezTo>
                      <a:pt x="32" y="27"/>
                      <a:pt x="31" y="26"/>
                      <a:pt x="31" y="25"/>
                    </a:cubicBezTo>
                    <a:cubicBezTo>
                      <a:pt x="30" y="23"/>
                      <a:pt x="30" y="22"/>
                      <a:pt x="29" y="21"/>
                    </a:cubicBezTo>
                    <a:cubicBezTo>
                      <a:pt x="28" y="20"/>
                      <a:pt x="28" y="20"/>
                      <a:pt x="28" y="20"/>
                    </a:cubicBezTo>
                    <a:cubicBezTo>
                      <a:pt x="27" y="33"/>
                      <a:pt x="27" y="40"/>
                      <a:pt x="26" y="53"/>
                    </a:cubicBezTo>
                    <a:cubicBezTo>
                      <a:pt x="25" y="52"/>
                      <a:pt x="24" y="52"/>
                      <a:pt x="23" y="53"/>
                    </a:cubicBezTo>
                    <a:cubicBezTo>
                      <a:pt x="22" y="53"/>
                      <a:pt x="22" y="53"/>
                      <a:pt x="21" y="54"/>
                    </a:cubicBezTo>
                    <a:cubicBezTo>
                      <a:pt x="21" y="54"/>
                      <a:pt x="21" y="54"/>
                      <a:pt x="21" y="54"/>
                    </a:cubicBezTo>
                    <a:cubicBezTo>
                      <a:pt x="19" y="55"/>
                      <a:pt x="19" y="55"/>
                      <a:pt x="18" y="56"/>
                    </a:cubicBezTo>
                    <a:cubicBezTo>
                      <a:pt x="17" y="56"/>
                      <a:pt x="16" y="56"/>
                      <a:pt x="15" y="55"/>
                    </a:cubicBezTo>
                    <a:cubicBezTo>
                      <a:pt x="14" y="55"/>
                      <a:pt x="13" y="55"/>
                      <a:pt x="12" y="55"/>
                    </a:cubicBezTo>
                    <a:cubicBezTo>
                      <a:pt x="10" y="55"/>
                      <a:pt x="9" y="55"/>
                      <a:pt x="8" y="55"/>
                    </a:cubicBezTo>
                    <a:cubicBezTo>
                      <a:pt x="7" y="54"/>
                      <a:pt x="7" y="54"/>
                      <a:pt x="7" y="54"/>
                    </a:cubicBezTo>
                    <a:cubicBezTo>
                      <a:pt x="6" y="53"/>
                      <a:pt x="6" y="53"/>
                      <a:pt x="6" y="52"/>
                    </a:cubicBezTo>
                    <a:cubicBezTo>
                      <a:pt x="6" y="51"/>
                      <a:pt x="6" y="50"/>
                      <a:pt x="6" y="50"/>
                    </a:cubicBezTo>
                    <a:cubicBezTo>
                      <a:pt x="5" y="49"/>
                      <a:pt x="4" y="49"/>
                      <a:pt x="4" y="49"/>
                    </a:cubicBezTo>
                    <a:cubicBezTo>
                      <a:pt x="3" y="49"/>
                      <a:pt x="3" y="51"/>
                      <a:pt x="3" y="51"/>
                    </a:cubicBezTo>
                    <a:cubicBezTo>
                      <a:pt x="2" y="52"/>
                      <a:pt x="1" y="53"/>
                      <a:pt x="0" y="53"/>
                    </a:cubicBezTo>
                    <a:cubicBezTo>
                      <a:pt x="0" y="53"/>
                      <a:pt x="0" y="53"/>
                      <a:pt x="0" y="54"/>
                    </a:cubicBezTo>
                    <a:cubicBezTo>
                      <a:pt x="0" y="54"/>
                      <a:pt x="1" y="55"/>
                      <a:pt x="1" y="55"/>
                    </a:cubicBezTo>
                    <a:cubicBezTo>
                      <a:pt x="1" y="55"/>
                      <a:pt x="1" y="56"/>
                      <a:pt x="2" y="57"/>
                    </a:cubicBezTo>
                    <a:cubicBezTo>
                      <a:pt x="2" y="59"/>
                      <a:pt x="3" y="60"/>
                      <a:pt x="3" y="61"/>
                    </a:cubicBezTo>
                    <a:cubicBezTo>
                      <a:pt x="4" y="62"/>
                      <a:pt x="4" y="63"/>
                      <a:pt x="4" y="63"/>
                    </a:cubicBezTo>
                    <a:cubicBezTo>
                      <a:pt x="4" y="65"/>
                      <a:pt x="3" y="65"/>
                      <a:pt x="4" y="67"/>
                    </a:cubicBezTo>
                    <a:cubicBezTo>
                      <a:pt x="4" y="69"/>
                      <a:pt x="4" y="69"/>
                      <a:pt x="5" y="71"/>
                    </a:cubicBezTo>
                    <a:cubicBezTo>
                      <a:pt x="6" y="72"/>
                      <a:pt x="7" y="73"/>
                      <a:pt x="8" y="74"/>
                    </a:cubicBezTo>
                    <a:cubicBezTo>
                      <a:pt x="9" y="75"/>
                      <a:pt x="9" y="76"/>
                      <a:pt x="10" y="78"/>
                    </a:cubicBezTo>
                    <a:cubicBezTo>
                      <a:pt x="10" y="79"/>
                      <a:pt x="11" y="79"/>
                      <a:pt x="12" y="80"/>
                    </a:cubicBezTo>
                    <a:cubicBezTo>
                      <a:pt x="12" y="81"/>
                      <a:pt x="13" y="82"/>
                      <a:pt x="13" y="83"/>
                    </a:cubicBezTo>
                    <a:cubicBezTo>
                      <a:pt x="13" y="84"/>
                      <a:pt x="13" y="85"/>
                      <a:pt x="12" y="86"/>
                    </a:cubicBezTo>
                    <a:cubicBezTo>
                      <a:pt x="12" y="87"/>
                      <a:pt x="12" y="88"/>
                      <a:pt x="11" y="88"/>
                    </a:cubicBezTo>
                    <a:cubicBezTo>
                      <a:pt x="11" y="89"/>
                      <a:pt x="10" y="88"/>
                      <a:pt x="9" y="88"/>
                    </a:cubicBezTo>
                    <a:cubicBezTo>
                      <a:pt x="8" y="89"/>
                      <a:pt x="8" y="90"/>
                      <a:pt x="8" y="92"/>
                    </a:cubicBezTo>
                    <a:cubicBezTo>
                      <a:pt x="9" y="94"/>
                      <a:pt x="9" y="95"/>
                      <a:pt x="11" y="96"/>
                    </a:cubicBezTo>
                    <a:cubicBezTo>
                      <a:pt x="11" y="97"/>
                      <a:pt x="12" y="97"/>
                      <a:pt x="12" y="98"/>
                    </a:cubicBezTo>
                    <a:cubicBezTo>
                      <a:pt x="12" y="99"/>
                      <a:pt x="10" y="99"/>
                      <a:pt x="11" y="100"/>
                    </a:cubicBezTo>
                    <a:cubicBezTo>
                      <a:pt x="11" y="101"/>
                      <a:pt x="12" y="101"/>
                      <a:pt x="14" y="102"/>
                    </a:cubicBezTo>
                    <a:cubicBezTo>
                      <a:pt x="15" y="102"/>
                      <a:pt x="16" y="102"/>
                      <a:pt x="17" y="103"/>
                    </a:cubicBezTo>
                    <a:cubicBezTo>
                      <a:pt x="18" y="103"/>
                      <a:pt x="18" y="105"/>
                      <a:pt x="19" y="105"/>
                    </a:cubicBezTo>
                    <a:cubicBezTo>
                      <a:pt x="20" y="106"/>
                      <a:pt x="20" y="107"/>
                      <a:pt x="22" y="107"/>
                    </a:cubicBezTo>
                    <a:cubicBezTo>
                      <a:pt x="23" y="107"/>
                      <a:pt x="23" y="107"/>
                      <a:pt x="24" y="106"/>
                    </a:cubicBezTo>
                    <a:cubicBezTo>
                      <a:pt x="25" y="105"/>
                      <a:pt x="26" y="105"/>
                      <a:pt x="27" y="104"/>
                    </a:cubicBezTo>
                    <a:cubicBezTo>
                      <a:pt x="31" y="104"/>
                      <a:pt x="31" y="104"/>
                      <a:pt x="31" y="104"/>
                    </a:cubicBezTo>
                    <a:cubicBezTo>
                      <a:pt x="32" y="103"/>
                      <a:pt x="32" y="103"/>
                      <a:pt x="33" y="103"/>
                    </a:cubicBezTo>
                    <a:cubicBezTo>
                      <a:pt x="35" y="103"/>
                      <a:pt x="36" y="103"/>
                      <a:pt x="37" y="103"/>
                    </a:cubicBezTo>
                    <a:cubicBezTo>
                      <a:pt x="38" y="102"/>
                      <a:pt x="38" y="101"/>
                      <a:pt x="39" y="101"/>
                    </a:cubicBezTo>
                    <a:cubicBezTo>
                      <a:pt x="40" y="101"/>
                      <a:pt x="41" y="100"/>
                      <a:pt x="42" y="100"/>
                    </a:cubicBezTo>
                    <a:cubicBezTo>
                      <a:pt x="43" y="100"/>
                      <a:pt x="43" y="101"/>
                      <a:pt x="44" y="101"/>
                    </a:cubicBezTo>
                    <a:cubicBezTo>
                      <a:pt x="45" y="101"/>
                      <a:pt x="46" y="101"/>
                      <a:pt x="47" y="101"/>
                    </a:cubicBezTo>
                    <a:cubicBezTo>
                      <a:pt x="47" y="101"/>
                      <a:pt x="48" y="101"/>
                      <a:pt x="49" y="100"/>
                    </a:cubicBezTo>
                    <a:cubicBezTo>
                      <a:pt x="50" y="100"/>
                      <a:pt x="50" y="100"/>
                      <a:pt x="51" y="100"/>
                    </a:cubicBezTo>
                    <a:cubicBezTo>
                      <a:pt x="53" y="100"/>
                      <a:pt x="54" y="100"/>
                      <a:pt x="55" y="101"/>
                    </a:cubicBezTo>
                    <a:cubicBezTo>
                      <a:pt x="56" y="101"/>
                      <a:pt x="57" y="101"/>
                      <a:pt x="58" y="101"/>
                    </a:cubicBezTo>
                    <a:cubicBezTo>
                      <a:pt x="59" y="101"/>
                      <a:pt x="60" y="101"/>
                      <a:pt x="61" y="101"/>
                    </a:cubicBezTo>
                    <a:cubicBezTo>
                      <a:pt x="62" y="100"/>
                      <a:pt x="62" y="100"/>
                      <a:pt x="63" y="99"/>
                    </a:cubicBezTo>
                    <a:cubicBezTo>
                      <a:pt x="65" y="99"/>
                      <a:pt x="66" y="98"/>
                      <a:pt x="67" y="98"/>
                    </a:cubicBezTo>
                    <a:cubicBezTo>
                      <a:pt x="69" y="98"/>
                      <a:pt x="70" y="99"/>
                      <a:pt x="71" y="98"/>
                    </a:cubicBezTo>
                    <a:cubicBezTo>
                      <a:pt x="72" y="98"/>
                      <a:pt x="72" y="96"/>
                      <a:pt x="74" y="96"/>
                    </a:cubicBezTo>
                    <a:cubicBezTo>
                      <a:pt x="75" y="95"/>
                      <a:pt x="76" y="96"/>
                      <a:pt x="78" y="95"/>
                    </a:cubicBezTo>
                    <a:cubicBezTo>
                      <a:pt x="79" y="95"/>
                      <a:pt x="79" y="94"/>
                      <a:pt x="80" y="93"/>
                    </a:cubicBezTo>
                    <a:cubicBezTo>
                      <a:pt x="82" y="92"/>
                      <a:pt x="82" y="92"/>
                      <a:pt x="83" y="91"/>
                    </a:cubicBezTo>
                    <a:cubicBezTo>
                      <a:pt x="85" y="90"/>
                      <a:pt x="86" y="89"/>
                      <a:pt x="87" y="88"/>
                    </a:cubicBezTo>
                    <a:cubicBezTo>
                      <a:pt x="89" y="86"/>
                      <a:pt x="90" y="85"/>
                      <a:pt x="92" y="82"/>
                    </a:cubicBezTo>
                    <a:cubicBezTo>
                      <a:pt x="93" y="81"/>
                      <a:pt x="93" y="80"/>
                      <a:pt x="94" y="79"/>
                    </a:cubicBezTo>
                    <a:cubicBezTo>
                      <a:pt x="95" y="78"/>
                      <a:pt x="97" y="79"/>
                      <a:pt x="98" y="78"/>
                    </a:cubicBezTo>
                    <a:cubicBezTo>
                      <a:pt x="99" y="77"/>
                      <a:pt x="100" y="76"/>
                      <a:pt x="101" y="75"/>
                    </a:cubicBezTo>
                    <a:cubicBezTo>
                      <a:pt x="102" y="74"/>
                      <a:pt x="102" y="73"/>
                      <a:pt x="103" y="71"/>
                    </a:cubicBezTo>
                    <a:cubicBezTo>
                      <a:pt x="104" y="70"/>
                      <a:pt x="105" y="69"/>
                      <a:pt x="106" y="67"/>
                    </a:cubicBezTo>
                    <a:cubicBezTo>
                      <a:pt x="107" y="66"/>
                      <a:pt x="108" y="65"/>
                      <a:pt x="108" y="63"/>
                    </a:cubicBezTo>
                    <a:cubicBezTo>
                      <a:pt x="109" y="62"/>
                      <a:pt x="110" y="61"/>
                      <a:pt x="111" y="59"/>
                    </a:cubicBezTo>
                    <a:cubicBezTo>
                      <a:pt x="112" y="57"/>
                      <a:pt x="112" y="56"/>
                      <a:pt x="114" y="55"/>
                    </a:cubicBezTo>
                    <a:cubicBezTo>
                      <a:pt x="115" y="54"/>
                      <a:pt x="116" y="55"/>
                      <a:pt x="117" y="54"/>
                    </a:cubicBezTo>
                    <a:cubicBezTo>
                      <a:pt x="117" y="54"/>
                      <a:pt x="117" y="54"/>
                      <a:pt x="117" y="54"/>
                    </a:cubicBezTo>
                    <a:cubicBezTo>
                      <a:pt x="117" y="53"/>
                      <a:pt x="117" y="52"/>
                      <a:pt x="117" y="50"/>
                    </a:cubicBezTo>
                    <a:cubicBezTo>
                      <a:pt x="118" y="48"/>
                      <a:pt x="119" y="47"/>
                      <a:pt x="120" y="45"/>
                    </a:cubicBezTo>
                    <a:cubicBezTo>
                      <a:pt x="121" y="44"/>
                      <a:pt x="121" y="43"/>
                      <a:pt x="121" y="41"/>
                    </a:cubicBezTo>
                    <a:cubicBezTo>
                      <a:pt x="121" y="40"/>
                      <a:pt x="122" y="38"/>
                      <a:pt x="122" y="37"/>
                    </a:cubicBezTo>
                    <a:cubicBezTo>
                      <a:pt x="115" y="36"/>
                      <a:pt x="115" y="36"/>
                      <a:pt x="115" y="36"/>
                    </a:cubicBezTo>
                    <a:cubicBezTo>
                      <a:pt x="115" y="34"/>
                      <a:pt x="115" y="34"/>
                      <a:pt x="115"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51" name="Freeform 884"/>
              <p:cNvSpPr>
                <a:spLocks/>
              </p:cNvSpPr>
              <p:nvPr/>
            </p:nvSpPr>
            <p:spPr bwMode="auto">
              <a:xfrm>
                <a:off x="3541" y="2065"/>
                <a:ext cx="2" cy="1"/>
              </a:xfrm>
              <a:custGeom>
                <a:avLst/>
                <a:gdLst>
                  <a:gd name="T0" fmla="*/ 0 w 1"/>
                  <a:gd name="T1" fmla="*/ 0 h 1"/>
                  <a:gd name="T2" fmla="*/ 16 w 1"/>
                  <a:gd name="T3" fmla="*/ 0 h 1"/>
                  <a:gd name="T4" fmla="*/ 16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1" y="0"/>
                      <a:pt x="1" y="0"/>
                    </a:cubicBezTo>
                    <a:cubicBezTo>
                      <a:pt x="1" y="0"/>
                      <a:pt x="1" y="0"/>
                      <a:pt x="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52" name="Freeform 885"/>
              <p:cNvSpPr>
                <a:spLocks/>
              </p:cNvSpPr>
              <p:nvPr/>
            </p:nvSpPr>
            <p:spPr bwMode="auto">
              <a:xfrm>
                <a:off x="3345" y="2065"/>
                <a:ext cx="248" cy="336"/>
              </a:xfrm>
              <a:custGeom>
                <a:avLst/>
                <a:gdLst>
                  <a:gd name="T0" fmla="*/ 1888 w 124"/>
                  <a:gd name="T1" fmla="*/ 592 h 168"/>
                  <a:gd name="T2" fmla="*/ 1792 w 124"/>
                  <a:gd name="T3" fmla="*/ 480 h 168"/>
                  <a:gd name="T4" fmla="*/ 1760 w 124"/>
                  <a:gd name="T5" fmla="*/ 240 h 168"/>
                  <a:gd name="T6" fmla="*/ 1664 w 124"/>
                  <a:gd name="T7" fmla="*/ 48 h 168"/>
                  <a:gd name="T8" fmla="*/ 1536 w 124"/>
                  <a:gd name="T9" fmla="*/ 32 h 168"/>
                  <a:gd name="T10" fmla="*/ 1440 w 124"/>
                  <a:gd name="T11" fmla="*/ 112 h 168"/>
                  <a:gd name="T12" fmla="*/ 1360 w 124"/>
                  <a:gd name="T13" fmla="*/ 208 h 168"/>
                  <a:gd name="T14" fmla="*/ 1296 w 124"/>
                  <a:gd name="T15" fmla="*/ 160 h 168"/>
                  <a:gd name="T16" fmla="*/ 304 w 124"/>
                  <a:gd name="T17" fmla="*/ 432 h 168"/>
                  <a:gd name="T18" fmla="*/ 192 w 124"/>
                  <a:gd name="T19" fmla="*/ 528 h 168"/>
                  <a:gd name="T20" fmla="*/ 80 w 124"/>
                  <a:gd name="T21" fmla="*/ 1040 h 168"/>
                  <a:gd name="T22" fmla="*/ 16 w 124"/>
                  <a:gd name="T23" fmla="*/ 1168 h 168"/>
                  <a:gd name="T24" fmla="*/ 48 w 124"/>
                  <a:gd name="T25" fmla="*/ 1328 h 168"/>
                  <a:gd name="T26" fmla="*/ 32 w 124"/>
                  <a:gd name="T27" fmla="*/ 1440 h 168"/>
                  <a:gd name="T28" fmla="*/ 32 w 124"/>
                  <a:gd name="T29" fmla="*/ 1568 h 168"/>
                  <a:gd name="T30" fmla="*/ 80 w 124"/>
                  <a:gd name="T31" fmla="*/ 1648 h 168"/>
                  <a:gd name="T32" fmla="*/ 128 w 124"/>
                  <a:gd name="T33" fmla="*/ 1744 h 168"/>
                  <a:gd name="T34" fmla="*/ 160 w 124"/>
                  <a:gd name="T35" fmla="*/ 1936 h 168"/>
                  <a:gd name="T36" fmla="*/ 352 w 124"/>
                  <a:gd name="T37" fmla="*/ 2080 h 168"/>
                  <a:gd name="T38" fmla="*/ 448 w 124"/>
                  <a:gd name="T39" fmla="*/ 2224 h 168"/>
                  <a:gd name="T40" fmla="*/ 576 w 124"/>
                  <a:gd name="T41" fmla="*/ 2368 h 168"/>
                  <a:gd name="T42" fmla="*/ 608 w 124"/>
                  <a:gd name="T43" fmla="*/ 2464 h 168"/>
                  <a:gd name="T44" fmla="*/ 736 w 124"/>
                  <a:gd name="T45" fmla="*/ 2576 h 168"/>
                  <a:gd name="T46" fmla="*/ 864 w 124"/>
                  <a:gd name="T47" fmla="*/ 2576 h 168"/>
                  <a:gd name="T48" fmla="*/ 960 w 124"/>
                  <a:gd name="T49" fmla="*/ 2608 h 168"/>
                  <a:gd name="T50" fmla="*/ 1024 w 124"/>
                  <a:gd name="T51" fmla="*/ 2688 h 168"/>
                  <a:gd name="T52" fmla="*/ 1216 w 124"/>
                  <a:gd name="T53" fmla="*/ 2672 h 168"/>
                  <a:gd name="T54" fmla="*/ 1344 w 124"/>
                  <a:gd name="T55" fmla="*/ 2656 h 168"/>
                  <a:gd name="T56" fmla="*/ 1424 w 124"/>
                  <a:gd name="T57" fmla="*/ 2608 h 168"/>
                  <a:gd name="T58" fmla="*/ 1600 w 124"/>
                  <a:gd name="T59" fmla="*/ 2528 h 168"/>
                  <a:gd name="T60" fmla="*/ 1664 w 124"/>
                  <a:gd name="T61" fmla="*/ 2464 h 168"/>
                  <a:gd name="T62" fmla="*/ 1552 w 124"/>
                  <a:gd name="T63" fmla="*/ 2384 h 168"/>
                  <a:gd name="T64" fmla="*/ 1504 w 124"/>
                  <a:gd name="T65" fmla="*/ 2240 h 168"/>
                  <a:gd name="T66" fmla="*/ 1376 w 124"/>
                  <a:gd name="T67" fmla="*/ 2112 h 168"/>
                  <a:gd name="T68" fmla="*/ 1328 w 124"/>
                  <a:gd name="T69" fmla="*/ 2016 h 168"/>
                  <a:gd name="T70" fmla="*/ 1440 w 124"/>
                  <a:gd name="T71" fmla="*/ 2016 h 168"/>
                  <a:gd name="T72" fmla="*/ 1440 w 124"/>
                  <a:gd name="T73" fmla="*/ 1808 h 168"/>
                  <a:gd name="T74" fmla="*/ 1520 w 124"/>
                  <a:gd name="T75" fmla="*/ 1680 h 168"/>
                  <a:gd name="T76" fmla="*/ 1552 w 124"/>
                  <a:gd name="T77" fmla="*/ 1552 h 168"/>
                  <a:gd name="T78" fmla="*/ 1616 w 124"/>
                  <a:gd name="T79" fmla="*/ 1456 h 168"/>
                  <a:gd name="T80" fmla="*/ 1696 w 124"/>
                  <a:gd name="T81" fmla="*/ 1360 h 168"/>
                  <a:gd name="T82" fmla="*/ 1712 w 124"/>
                  <a:gd name="T83" fmla="*/ 1264 h 168"/>
                  <a:gd name="T84" fmla="*/ 1696 w 124"/>
                  <a:gd name="T85" fmla="*/ 1136 h 168"/>
                  <a:gd name="T86" fmla="*/ 1744 w 124"/>
                  <a:gd name="T87" fmla="*/ 960 h 168"/>
                  <a:gd name="T88" fmla="*/ 1760 w 124"/>
                  <a:gd name="T89" fmla="*/ 848 h 168"/>
                  <a:gd name="T90" fmla="*/ 1856 w 124"/>
                  <a:gd name="T91" fmla="*/ 784 h 168"/>
                  <a:gd name="T92" fmla="*/ 1936 w 124"/>
                  <a:gd name="T93" fmla="*/ 720 h 168"/>
                  <a:gd name="T94" fmla="*/ 1952 w 124"/>
                  <a:gd name="T95" fmla="*/ 640 h 1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4"/>
                  <a:gd name="T145" fmla="*/ 0 h 168"/>
                  <a:gd name="T146" fmla="*/ 124 w 124"/>
                  <a:gd name="T147" fmla="*/ 168 h 1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4" h="168">
                    <a:moveTo>
                      <a:pt x="122" y="40"/>
                    </a:moveTo>
                    <a:cubicBezTo>
                      <a:pt x="121" y="39"/>
                      <a:pt x="120" y="40"/>
                      <a:pt x="119" y="40"/>
                    </a:cubicBezTo>
                    <a:cubicBezTo>
                      <a:pt x="118" y="39"/>
                      <a:pt x="119" y="38"/>
                      <a:pt x="118" y="37"/>
                    </a:cubicBezTo>
                    <a:cubicBezTo>
                      <a:pt x="117" y="36"/>
                      <a:pt x="116" y="37"/>
                      <a:pt x="115" y="36"/>
                    </a:cubicBezTo>
                    <a:cubicBezTo>
                      <a:pt x="114" y="36"/>
                      <a:pt x="114" y="35"/>
                      <a:pt x="114" y="35"/>
                    </a:cubicBezTo>
                    <a:cubicBezTo>
                      <a:pt x="113" y="33"/>
                      <a:pt x="112" y="32"/>
                      <a:pt x="112" y="30"/>
                    </a:cubicBezTo>
                    <a:cubicBezTo>
                      <a:pt x="111" y="29"/>
                      <a:pt x="112" y="27"/>
                      <a:pt x="112" y="26"/>
                    </a:cubicBezTo>
                    <a:cubicBezTo>
                      <a:pt x="111" y="24"/>
                      <a:pt x="112" y="22"/>
                      <a:pt x="112" y="21"/>
                    </a:cubicBezTo>
                    <a:cubicBezTo>
                      <a:pt x="111" y="18"/>
                      <a:pt x="111" y="17"/>
                      <a:pt x="110" y="15"/>
                    </a:cubicBezTo>
                    <a:cubicBezTo>
                      <a:pt x="110" y="14"/>
                      <a:pt x="109" y="13"/>
                      <a:pt x="109" y="11"/>
                    </a:cubicBezTo>
                    <a:cubicBezTo>
                      <a:pt x="108" y="10"/>
                      <a:pt x="107" y="9"/>
                      <a:pt x="107" y="7"/>
                    </a:cubicBezTo>
                    <a:cubicBezTo>
                      <a:pt x="104" y="3"/>
                      <a:pt x="104" y="3"/>
                      <a:pt x="104" y="3"/>
                    </a:cubicBezTo>
                    <a:cubicBezTo>
                      <a:pt x="103" y="3"/>
                      <a:pt x="102" y="3"/>
                      <a:pt x="100" y="2"/>
                    </a:cubicBezTo>
                    <a:cubicBezTo>
                      <a:pt x="100" y="1"/>
                      <a:pt x="99" y="1"/>
                      <a:pt x="99" y="0"/>
                    </a:cubicBezTo>
                    <a:cubicBezTo>
                      <a:pt x="98" y="1"/>
                      <a:pt x="97" y="1"/>
                      <a:pt x="96" y="2"/>
                    </a:cubicBezTo>
                    <a:cubicBezTo>
                      <a:pt x="95" y="2"/>
                      <a:pt x="95" y="3"/>
                      <a:pt x="94" y="3"/>
                    </a:cubicBezTo>
                    <a:cubicBezTo>
                      <a:pt x="93" y="3"/>
                      <a:pt x="92" y="3"/>
                      <a:pt x="91" y="4"/>
                    </a:cubicBezTo>
                    <a:cubicBezTo>
                      <a:pt x="90" y="4"/>
                      <a:pt x="91" y="6"/>
                      <a:pt x="90" y="7"/>
                    </a:cubicBezTo>
                    <a:cubicBezTo>
                      <a:pt x="90" y="7"/>
                      <a:pt x="90" y="8"/>
                      <a:pt x="89" y="8"/>
                    </a:cubicBezTo>
                    <a:cubicBezTo>
                      <a:pt x="88" y="8"/>
                      <a:pt x="88" y="8"/>
                      <a:pt x="87" y="9"/>
                    </a:cubicBezTo>
                    <a:cubicBezTo>
                      <a:pt x="86" y="10"/>
                      <a:pt x="86" y="11"/>
                      <a:pt x="85" y="13"/>
                    </a:cubicBezTo>
                    <a:cubicBezTo>
                      <a:pt x="84" y="13"/>
                      <a:pt x="84" y="14"/>
                      <a:pt x="83" y="14"/>
                    </a:cubicBezTo>
                    <a:cubicBezTo>
                      <a:pt x="82" y="14"/>
                      <a:pt x="82" y="13"/>
                      <a:pt x="82" y="12"/>
                    </a:cubicBezTo>
                    <a:cubicBezTo>
                      <a:pt x="82" y="11"/>
                      <a:pt x="81" y="11"/>
                      <a:pt x="81" y="10"/>
                    </a:cubicBezTo>
                    <a:cubicBezTo>
                      <a:pt x="20" y="10"/>
                      <a:pt x="20" y="10"/>
                      <a:pt x="20" y="10"/>
                    </a:cubicBezTo>
                    <a:cubicBezTo>
                      <a:pt x="19" y="9"/>
                      <a:pt x="19" y="9"/>
                      <a:pt x="19" y="9"/>
                    </a:cubicBezTo>
                    <a:cubicBezTo>
                      <a:pt x="19" y="27"/>
                      <a:pt x="19" y="27"/>
                      <a:pt x="19" y="27"/>
                    </a:cubicBezTo>
                    <a:cubicBezTo>
                      <a:pt x="12" y="27"/>
                      <a:pt x="12" y="27"/>
                      <a:pt x="12" y="27"/>
                    </a:cubicBezTo>
                    <a:cubicBezTo>
                      <a:pt x="12" y="34"/>
                      <a:pt x="12" y="34"/>
                      <a:pt x="12" y="34"/>
                    </a:cubicBezTo>
                    <a:cubicBezTo>
                      <a:pt x="12" y="33"/>
                      <a:pt x="12" y="33"/>
                      <a:pt x="12" y="33"/>
                    </a:cubicBezTo>
                    <a:cubicBezTo>
                      <a:pt x="13" y="64"/>
                      <a:pt x="13" y="64"/>
                      <a:pt x="13" y="64"/>
                    </a:cubicBezTo>
                    <a:cubicBezTo>
                      <a:pt x="7" y="64"/>
                      <a:pt x="7" y="64"/>
                      <a:pt x="7" y="64"/>
                    </a:cubicBezTo>
                    <a:cubicBezTo>
                      <a:pt x="6" y="64"/>
                      <a:pt x="6" y="65"/>
                      <a:pt x="5" y="65"/>
                    </a:cubicBezTo>
                    <a:cubicBezTo>
                      <a:pt x="5" y="66"/>
                      <a:pt x="5" y="67"/>
                      <a:pt x="5" y="67"/>
                    </a:cubicBezTo>
                    <a:cubicBezTo>
                      <a:pt x="4" y="71"/>
                      <a:pt x="4" y="71"/>
                      <a:pt x="4" y="71"/>
                    </a:cubicBezTo>
                    <a:cubicBezTo>
                      <a:pt x="3" y="72"/>
                      <a:pt x="2" y="72"/>
                      <a:pt x="1" y="73"/>
                    </a:cubicBezTo>
                    <a:cubicBezTo>
                      <a:pt x="1" y="74"/>
                      <a:pt x="0" y="75"/>
                      <a:pt x="0" y="75"/>
                    </a:cubicBezTo>
                    <a:cubicBezTo>
                      <a:pt x="0" y="77"/>
                      <a:pt x="1" y="77"/>
                      <a:pt x="2" y="78"/>
                    </a:cubicBezTo>
                    <a:cubicBezTo>
                      <a:pt x="3" y="80"/>
                      <a:pt x="3" y="81"/>
                      <a:pt x="3" y="83"/>
                    </a:cubicBezTo>
                    <a:cubicBezTo>
                      <a:pt x="3" y="83"/>
                      <a:pt x="3" y="83"/>
                      <a:pt x="2" y="84"/>
                    </a:cubicBezTo>
                    <a:cubicBezTo>
                      <a:pt x="2" y="84"/>
                      <a:pt x="2" y="85"/>
                      <a:pt x="2" y="85"/>
                    </a:cubicBezTo>
                    <a:cubicBezTo>
                      <a:pt x="1" y="87"/>
                      <a:pt x="2" y="88"/>
                      <a:pt x="2" y="90"/>
                    </a:cubicBezTo>
                    <a:cubicBezTo>
                      <a:pt x="2" y="91"/>
                      <a:pt x="2" y="92"/>
                      <a:pt x="2" y="94"/>
                    </a:cubicBezTo>
                    <a:cubicBezTo>
                      <a:pt x="2" y="95"/>
                      <a:pt x="2" y="95"/>
                      <a:pt x="3" y="96"/>
                    </a:cubicBezTo>
                    <a:cubicBezTo>
                      <a:pt x="3" y="97"/>
                      <a:pt x="2" y="97"/>
                      <a:pt x="2" y="98"/>
                    </a:cubicBezTo>
                    <a:cubicBezTo>
                      <a:pt x="2" y="99"/>
                      <a:pt x="2" y="99"/>
                      <a:pt x="2" y="100"/>
                    </a:cubicBezTo>
                    <a:cubicBezTo>
                      <a:pt x="3" y="101"/>
                      <a:pt x="4" y="100"/>
                      <a:pt x="4" y="100"/>
                    </a:cubicBezTo>
                    <a:cubicBezTo>
                      <a:pt x="5" y="101"/>
                      <a:pt x="5" y="102"/>
                      <a:pt x="5" y="103"/>
                    </a:cubicBezTo>
                    <a:cubicBezTo>
                      <a:pt x="5" y="103"/>
                      <a:pt x="5" y="104"/>
                      <a:pt x="5" y="104"/>
                    </a:cubicBezTo>
                    <a:cubicBezTo>
                      <a:pt x="5" y="104"/>
                      <a:pt x="5" y="104"/>
                      <a:pt x="5" y="104"/>
                    </a:cubicBezTo>
                    <a:cubicBezTo>
                      <a:pt x="6" y="106"/>
                      <a:pt x="7" y="107"/>
                      <a:pt x="8" y="109"/>
                    </a:cubicBezTo>
                    <a:cubicBezTo>
                      <a:pt x="9" y="110"/>
                      <a:pt x="10" y="110"/>
                      <a:pt x="10" y="112"/>
                    </a:cubicBezTo>
                    <a:cubicBezTo>
                      <a:pt x="11" y="114"/>
                      <a:pt x="10" y="115"/>
                      <a:pt x="10" y="116"/>
                    </a:cubicBezTo>
                    <a:cubicBezTo>
                      <a:pt x="10" y="118"/>
                      <a:pt x="9" y="120"/>
                      <a:pt x="10" y="121"/>
                    </a:cubicBezTo>
                    <a:cubicBezTo>
                      <a:pt x="11" y="122"/>
                      <a:pt x="11" y="123"/>
                      <a:pt x="12" y="123"/>
                    </a:cubicBezTo>
                    <a:cubicBezTo>
                      <a:pt x="14" y="124"/>
                      <a:pt x="15" y="124"/>
                      <a:pt x="17" y="125"/>
                    </a:cubicBezTo>
                    <a:cubicBezTo>
                      <a:pt x="19" y="127"/>
                      <a:pt x="20" y="128"/>
                      <a:pt x="22" y="130"/>
                    </a:cubicBezTo>
                    <a:cubicBezTo>
                      <a:pt x="22" y="130"/>
                      <a:pt x="23" y="130"/>
                      <a:pt x="23" y="131"/>
                    </a:cubicBezTo>
                    <a:cubicBezTo>
                      <a:pt x="25" y="133"/>
                      <a:pt x="22" y="135"/>
                      <a:pt x="23" y="137"/>
                    </a:cubicBezTo>
                    <a:cubicBezTo>
                      <a:pt x="24" y="139"/>
                      <a:pt x="26" y="138"/>
                      <a:pt x="28" y="139"/>
                    </a:cubicBezTo>
                    <a:cubicBezTo>
                      <a:pt x="29" y="140"/>
                      <a:pt x="29" y="141"/>
                      <a:pt x="30" y="142"/>
                    </a:cubicBezTo>
                    <a:cubicBezTo>
                      <a:pt x="33" y="147"/>
                      <a:pt x="33" y="147"/>
                      <a:pt x="33" y="147"/>
                    </a:cubicBezTo>
                    <a:cubicBezTo>
                      <a:pt x="34" y="147"/>
                      <a:pt x="35" y="147"/>
                      <a:pt x="36" y="148"/>
                    </a:cubicBezTo>
                    <a:cubicBezTo>
                      <a:pt x="37" y="148"/>
                      <a:pt x="38" y="149"/>
                      <a:pt x="38" y="149"/>
                    </a:cubicBezTo>
                    <a:cubicBezTo>
                      <a:pt x="39" y="151"/>
                      <a:pt x="39" y="152"/>
                      <a:pt x="39" y="153"/>
                    </a:cubicBezTo>
                    <a:cubicBezTo>
                      <a:pt x="38" y="154"/>
                      <a:pt x="38" y="154"/>
                      <a:pt x="38" y="154"/>
                    </a:cubicBezTo>
                    <a:cubicBezTo>
                      <a:pt x="39" y="155"/>
                      <a:pt x="40" y="155"/>
                      <a:pt x="40" y="156"/>
                    </a:cubicBezTo>
                    <a:cubicBezTo>
                      <a:pt x="41" y="157"/>
                      <a:pt x="42" y="158"/>
                      <a:pt x="43" y="159"/>
                    </a:cubicBezTo>
                    <a:cubicBezTo>
                      <a:pt x="44" y="160"/>
                      <a:pt x="44" y="161"/>
                      <a:pt x="46" y="161"/>
                    </a:cubicBezTo>
                    <a:cubicBezTo>
                      <a:pt x="47" y="161"/>
                      <a:pt x="47" y="161"/>
                      <a:pt x="48" y="161"/>
                    </a:cubicBezTo>
                    <a:cubicBezTo>
                      <a:pt x="50" y="161"/>
                      <a:pt x="51" y="160"/>
                      <a:pt x="52" y="160"/>
                    </a:cubicBezTo>
                    <a:cubicBezTo>
                      <a:pt x="53" y="160"/>
                      <a:pt x="53" y="161"/>
                      <a:pt x="54" y="161"/>
                    </a:cubicBezTo>
                    <a:cubicBezTo>
                      <a:pt x="55" y="161"/>
                      <a:pt x="55" y="159"/>
                      <a:pt x="57" y="159"/>
                    </a:cubicBezTo>
                    <a:cubicBezTo>
                      <a:pt x="58" y="160"/>
                      <a:pt x="58" y="160"/>
                      <a:pt x="59" y="161"/>
                    </a:cubicBezTo>
                    <a:cubicBezTo>
                      <a:pt x="59" y="162"/>
                      <a:pt x="59" y="163"/>
                      <a:pt x="60" y="163"/>
                    </a:cubicBezTo>
                    <a:cubicBezTo>
                      <a:pt x="61" y="164"/>
                      <a:pt x="62" y="164"/>
                      <a:pt x="62" y="165"/>
                    </a:cubicBezTo>
                    <a:cubicBezTo>
                      <a:pt x="63" y="166"/>
                      <a:pt x="63" y="166"/>
                      <a:pt x="64" y="167"/>
                    </a:cubicBezTo>
                    <a:cubicBezTo>
                      <a:pt x="64" y="168"/>
                      <a:pt x="64" y="168"/>
                      <a:pt x="64" y="168"/>
                    </a:cubicBezTo>
                    <a:cubicBezTo>
                      <a:pt x="66" y="167"/>
                      <a:pt x="67" y="166"/>
                      <a:pt x="68" y="166"/>
                    </a:cubicBezTo>
                    <a:cubicBezTo>
                      <a:pt x="69" y="166"/>
                      <a:pt x="70" y="166"/>
                      <a:pt x="71" y="166"/>
                    </a:cubicBezTo>
                    <a:cubicBezTo>
                      <a:pt x="73" y="167"/>
                      <a:pt x="74" y="167"/>
                      <a:pt x="76" y="167"/>
                    </a:cubicBezTo>
                    <a:cubicBezTo>
                      <a:pt x="77" y="167"/>
                      <a:pt x="77" y="167"/>
                      <a:pt x="78" y="167"/>
                    </a:cubicBezTo>
                    <a:cubicBezTo>
                      <a:pt x="80" y="166"/>
                      <a:pt x="80" y="166"/>
                      <a:pt x="81" y="166"/>
                    </a:cubicBezTo>
                    <a:cubicBezTo>
                      <a:pt x="82" y="166"/>
                      <a:pt x="83" y="166"/>
                      <a:pt x="84" y="166"/>
                    </a:cubicBezTo>
                    <a:cubicBezTo>
                      <a:pt x="85" y="166"/>
                      <a:pt x="86" y="165"/>
                      <a:pt x="87" y="165"/>
                    </a:cubicBezTo>
                    <a:cubicBezTo>
                      <a:pt x="88" y="164"/>
                      <a:pt x="88" y="164"/>
                      <a:pt x="89" y="163"/>
                    </a:cubicBezTo>
                    <a:cubicBezTo>
                      <a:pt x="89" y="163"/>
                      <a:pt x="89" y="163"/>
                      <a:pt x="89" y="163"/>
                    </a:cubicBezTo>
                    <a:cubicBezTo>
                      <a:pt x="89" y="163"/>
                      <a:pt x="91" y="160"/>
                      <a:pt x="92" y="158"/>
                    </a:cubicBezTo>
                    <a:cubicBezTo>
                      <a:pt x="92" y="158"/>
                      <a:pt x="97" y="158"/>
                      <a:pt x="97" y="158"/>
                    </a:cubicBezTo>
                    <a:cubicBezTo>
                      <a:pt x="100" y="158"/>
                      <a:pt x="100" y="158"/>
                      <a:pt x="100" y="158"/>
                    </a:cubicBezTo>
                    <a:cubicBezTo>
                      <a:pt x="103" y="159"/>
                      <a:pt x="103" y="159"/>
                      <a:pt x="103" y="159"/>
                    </a:cubicBezTo>
                    <a:cubicBezTo>
                      <a:pt x="104" y="158"/>
                      <a:pt x="104" y="158"/>
                      <a:pt x="104" y="156"/>
                    </a:cubicBezTo>
                    <a:cubicBezTo>
                      <a:pt x="104" y="156"/>
                      <a:pt x="104" y="155"/>
                      <a:pt x="104" y="154"/>
                    </a:cubicBezTo>
                    <a:cubicBezTo>
                      <a:pt x="103" y="153"/>
                      <a:pt x="103" y="152"/>
                      <a:pt x="102" y="152"/>
                    </a:cubicBezTo>
                    <a:cubicBezTo>
                      <a:pt x="101" y="151"/>
                      <a:pt x="100" y="152"/>
                      <a:pt x="100" y="151"/>
                    </a:cubicBezTo>
                    <a:cubicBezTo>
                      <a:pt x="98" y="151"/>
                      <a:pt x="98" y="150"/>
                      <a:pt x="97" y="149"/>
                    </a:cubicBezTo>
                    <a:cubicBezTo>
                      <a:pt x="97" y="147"/>
                      <a:pt x="97" y="147"/>
                      <a:pt x="97" y="146"/>
                    </a:cubicBezTo>
                    <a:cubicBezTo>
                      <a:pt x="96" y="144"/>
                      <a:pt x="97" y="143"/>
                      <a:pt x="96" y="142"/>
                    </a:cubicBezTo>
                    <a:cubicBezTo>
                      <a:pt x="96" y="141"/>
                      <a:pt x="95" y="141"/>
                      <a:pt x="94" y="140"/>
                    </a:cubicBezTo>
                    <a:cubicBezTo>
                      <a:pt x="93" y="140"/>
                      <a:pt x="92" y="139"/>
                      <a:pt x="91" y="138"/>
                    </a:cubicBezTo>
                    <a:cubicBezTo>
                      <a:pt x="91" y="137"/>
                      <a:pt x="90" y="136"/>
                      <a:pt x="90" y="135"/>
                    </a:cubicBezTo>
                    <a:cubicBezTo>
                      <a:pt x="88" y="134"/>
                      <a:pt x="87" y="133"/>
                      <a:pt x="86" y="132"/>
                    </a:cubicBezTo>
                    <a:cubicBezTo>
                      <a:pt x="85" y="132"/>
                      <a:pt x="83" y="133"/>
                      <a:pt x="83" y="131"/>
                    </a:cubicBezTo>
                    <a:cubicBezTo>
                      <a:pt x="83" y="131"/>
                      <a:pt x="83" y="130"/>
                      <a:pt x="83" y="130"/>
                    </a:cubicBezTo>
                    <a:cubicBezTo>
                      <a:pt x="83" y="128"/>
                      <a:pt x="82" y="127"/>
                      <a:pt x="83" y="126"/>
                    </a:cubicBezTo>
                    <a:cubicBezTo>
                      <a:pt x="84" y="126"/>
                      <a:pt x="85" y="126"/>
                      <a:pt x="85" y="126"/>
                    </a:cubicBezTo>
                    <a:cubicBezTo>
                      <a:pt x="86" y="126"/>
                      <a:pt x="87" y="127"/>
                      <a:pt x="88" y="127"/>
                    </a:cubicBezTo>
                    <a:cubicBezTo>
                      <a:pt x="89" y="127"/>
                      <a:pt x="89" y="127"/>
                      <a:pt x="90" y="126"/>
                    </a:cubicBezTo>
                    <a:cubicBezTo>
                      <a:pt x="91" y="125"/>
                      <a:pt x="90" y="124"/>
                      <a:pt x="90" y="123"/>
                    </a:cubicBezTo>
                    <a:cubicBezTo>
                      <a:pt x="90" y="121"/>
                      <a:pt x="90" y="120"/>
                      <a:pt x="90" y="119"/>
                    </a:cubicBezTo>
                    <a:cubicBezTo>
                      <a:pt x="89" y="116"/>
                      <a:pt x="89" y="115"/>
                      <a:pt x="90" y="113"/>
                    </a:cubicBezTo>
                    <a:cubicBezTo>
                      <a:pt x="90" y="112"/>
                      <a:pt x="90" y="111"/>
                      <a:pt x="91" y="110"/>
                    </a:cubicBezTo>
                    <a:cubicBezTo>
                      <a:pt x="91" y="109"/>
                      <a:pt x="91" y="108"/>
                      <a:pt x="92" y="106"/>
                    </a:cubicBezTo>
                    <a:cubicBezTo>
                      <a:pt x="93" y="105"/>
                      <a:pt x="94" y="106"/>
                      <a:pt x="95" y="105"/>
                    </a:cubicBezTo>
                    <a:cubicBezTo>
                      <a:pt x="96" y="105"/>
                      <a:pt x="96" y="104"/>
                      <a:pt x="97" y="103"/>
                    </a:cubicBezTo>
                    <a:cubicBezTo>
                      <a:pt x="97" y="102"/>
                      <a:pt x="97" y="101"/>
                      <a:pt x="97" y="100"/>
                    </a:cubicBezTo>
                    <a:cubicBezTo>
                      <a:pt x="97" y="99"/>
                      <a:pt x="96" y="98"/>
                      <a:pt x="97" y="97"/>
                    </a:cubicBezTo>
                    <a:cubicBezTo>
                      <a:pt x="97" y="96"/>
                      <a:pt x="98" y="97"/>
                      <a:pt x="99" y="96"/>
                    </a:cubicBezTo>
                    <a:cubicBezTo>
                      <a:pt x="99" y="95"/>
                      <a:pt x="98" y="95"/>
                      <a:pt x="98" y="94"/>
                    </a:cubicBezTo>
                    <a:cubicBezTo>
                      <a:pt x="98" y="92"/>
                      <a:pt x="100" y="92"/>
                      <a:pt x="101" y="91"/>
                    </a:cubicBezTo>
                    <a:cubicBezTo>
                      <a:pt x="101" y="91"/>
                      <a:pt x="101" y="90"/>
                      <a:pt x="102" y="89"/>
                    </a:cubicBezTo>
                    <a:cubicBezTo>
                      <a:pt x="103" y="88"/>
                      <a:pt x="104" y="89"/>
                      <a:pt x="105" y="89"/>
                    </a:cubicBezTo>
                    <a:cubicBezTo>
                      <a:pt x="106" y="88"/>
                      <a:pt x="106" y="87"/>
                      <a:pt x="106" y="85"/>
                    </a:cubicBezTo>
                    <a:cubicBezTo>
                      <a:pt x="106" y="85"/>
                      <a:pt x="106" y="84"/>
                      <a:pt x="106" y="84"/>
                    </a:cubicBezTo>
                    <a:cubicBezTo>
                      <a:pt x="106" y="83"/>
                      <a:pt x="106" y="82"/>
                      <a:pt x="106" y="81"/>
                    </a:cubicBezTo>
                    <a:cubicBezTo>
                      <a:pt x="106" y="80"/>
                      <a:pt x="106" y="80"/>
                      <a:pt x="107" y="79"/>
                    </a:cubicBezTo>
                    <a:cubicBezTo>
                      <a:pt x="107" y="78"/>
                      <a:pt x="107" y="77"/>
                      <a:pt x="107" y="77"/>
                    </a:cubicBezTo>
                    <a:cubicBezTo>
                      <a:pt x="107" y="75"/>
                      <a:pt x="107" y="74"/>
                      <a:pt x="107" y="73"/>
                    </a:cubicBezTo>
                    <a:cubicBezTo>
                      <a:pt x="107" y="72"/>
                      <a:pt x="106" y="72"/>
                      <a:pt x="106" y="71"/>
                    </a:cubicBezTo>
                    <a:cubicBezTo>
                      <a:pt x="106" y="70"/>
                      <a:pt x="107" y="69"/>
                      <a:pt x="107" y="68"/>
                    </a:cubicBezTo>
                    <a:cubicBezTo>
                      <a:pt x="108" y="66"/>
                      <a:pt x="108" y="65"/>
                      <a:pt x="109" y="63"/>
                    </a:cubicBezTo>
                    <a:cubicBezTo>
                      <a:pt x="109" y="62"/>
                      <a:pt x="110" y="61"/>
                      <a:pt x="109" y="60"/>
                    </a:cubicBezTo>
                    <a:cubicBezTo>
                      <a:pt x="109" y="58"/>
                      <a:pt x="108" y="57"/>
                      <a:pt x="109" y="56"/>
                    </a:cubicBezTo>
                    <a:cubicBezTo>
                      <a:pt x="109" y="56"/>
                      <a:pt x="110" y="56"/>
                      <a:pt x="110" y="55"/>
                    </a:cubicBezTo>
                    <a:cubicBezTo>
                      <a:pt x="110" y="54"/>
                      <a:pt x="109" y="54"/>
                      <a:pt x="110" y="53"/>
                    </a:cubicBezTo>
                    <a:cubicBezTo>
                      <a:pt x="110" y="52"/>
                      <a:pt x="112" y="54"/>
                      <a:pt x="113" y="53"/>
                    </a:cubicBezTo>
                    <a:cubicBezTo>
                      <a:pt x="114" y="52"/>
                      <a:pt x="113" y="50"/>
                      <a:pt x="114" y="49"/>
                    </a:cubicBezTo>
                    <a:cubicBezTo>
                      <a:pt x="115" y="49"/>
                      <a:pt x="115" y="49"/>
                      <a:pt x="116" y="49"/>
                    </a:cubicBezTo>
                    <a:cubicBezTo>
                      <a:pt x="117" y="49"/>
                      <a:pt x="117" y="49"/>
                      <a:pt x="118" y="49"/>
                    </a:cubicBezTo>
                    <a:cubicBezTo>
                      <a:pt x="119" y="48"/>
                      <a:pt x="120" y="48"/>
                      <a:pt x="121" y="47"/>
                    </a:cubicBezTo>
                    <a:cubicBezTo>
                      <a:pt x="121" y="47"/>
                      <a:pt x="121" y="46"/>
                      <a:pt x="121" y="45"/>
                    </a:cubicBezTo>
                    <a:cubicBezTo>
                      <a:pt x="122" y="45"/>
                      <a:pt x="122" y="44"/>
                      <a:pt x="123" y="43"/>
                    </a:cubicBezTo>
                    <a:cubicBezTo>
                      <a:pt x="124" y="44"/>
                      <a:pt x="124" y="44"/>
                      <a:pt x="124" y="44"/>
                    </a:cubicBezTo>
                    <a:cubicBezTo>
                      <a:pt x="123" y="42"/>
                      <a:pt x="123" y="41"/>
                      <a:pt x="122" y="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53" name="Freeform 886"/>
              <p:cNvSpPr>
                <a:spLocks/>
              </p:cNvSpPr>
              <p:nvPr/>
            </p:nvSpPr>
            <p:spPr bwMode="auto">
              <a:xfrm>
                <a:off x="3659" y="2664"/>
                <a:ext cx="4" cy="6"/>
              </a:xfrm>
              <a:custGeom>
                <a:avLst/>
                <a:gdLst>
                  <a:gd name="T0" fmla="*/ 16 w 2"/>
                  <a:gd name="T1" fmla="*/ 0 h 3"/>
                  <a:gd name="T2" fmla="*/ 0 w 2"/>
                  <a:gd name="T3" fmla="*/ 16 h 3"/>
                  <a:gd name="T4" fmla="*/ 0 w 2"/>
                  <a:gd name="T5" fmla="*/ 32 h 3"/>
                  <a:gd name="T6" fmla="*/ 32 w 2"/>
                  <a:gd name="T7" fmla="*/ 32 h 3"/>
                  <a:gd name="T8" fmla="*/ 16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0" y="0"/>
                      <a:pt x="0" y="1"/>
                      <a:pt x="0" y="1"/>
                    </a:cubicBezTo>
                    <a:cubicBezTo>
                      <a:pt x="0" y="2"/>
                      <a:pt x="0" y="2"/>
                      <a:pt x="0" y="2"/>
                    </a:cubicBezTo>
                    <a:cubicBezTo>
                      <a:pt x="1" y="3"/>
                      <a:pt x="2" y="2"/>
                      <a:pt x="2" y="2"/>
                    </a:cubicBezTo>
                    <a:cubicBezTo>
                      <a:pt x="2" y="1"/>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54" name="Freeform 887"/>
              <p:cNvSpPr>
                <a:spLocks/>
              </p:cNvSpPr>
              <p:nvPr/>
            </p:nvSpPr>
            <p:spPr bwMode="auto">
              <a:xfrm>
                <a:off x="3860" y="2812"/>
                <a:ext cx="12" cy="14"/>
              </a:xfrm>
              <a:custGeom>
                <a:avLst/>
                <a:gdLst>
                  <a:gd name="T0" fmla="*/ 64 w 6"/>
                  <a:gd name="T1" fmla="*/ 0 h 7"/>
                  <a:gd name="T2" fmla="*/ 16 w 6"/>
                  <a:gd name="T3" fmla="*/ 32 h 7"/>
                  <a:gd name="T4" fmla="*/ 0 w 6"/>
                  <a:gd name="T5" fmla="*/ 64 h 7"/>
                  <a:gd name="T6" fmla="*/ 0 w 6"/>
                  <a:gd name="T7" fmla="*/ 96 h 7"/>
                  <a:gd name="T8" fmla="*/ 48 w 6"/>
                  <a:gd name="T9" fmla="*/ 80 h 7"/>
                  <a:gd name="T10" fmla="*/ 80 w 6"/>
                  <a:gd name="T11" fmla="*/ 48 h 7"/>
                  <a:gd name="T12" fmla="*/ 96 w 6"/>
                  <a:gd name="T13" fmla="*/ 16 h 7"/>
                  <a:gd name="T14" fmla="*/ 64 w 6"/>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7"/>
                  <a:gd name="T26" fmla="*/ 6 w 6"/>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7">
                    <a:moveTo>
                      <a:pt x="4" y="0"/>
                    </a:moveTo>
                    <a:cubicBezTo>
                      <a:pt x="3" y="0"/>
                      <a:pt x="2" y="1"/>
                      <a:pt x="1" y="2"/>
                    </a:cubicBezTo>
                    <a:cubicBezTo>
                      <a:pt x="1" y="3"/>
                      <a:pt x="1" y="3"/>
                      <a:pt x="0" y="4"/>
                    </a:cubicBezTo>
                    <a:cubicBezTo>
                      <a:pt x="0" y="5"/>
                      <a:pt x="0" y="5"/>
                      <a:pt x="0" y="6"/>
                    </a:cubicBezTo>
                    <a:cubicBezTo>
                      <a:pt x="1" y="7"/>
                      <a:pt x="2" y="6"/>
                      <a:pt x="3" y="5"/>
                    </a:cubicBezTo>
                    <a:cubicBezTo>
                      <a:pt x="4" y="4"/>
                      <a:pt x="4" y="4"/>
                      <a:pt x="5" y="3"/>
                    </a:cubicBezTo>
                    <a:cubicBezTo>
                      <a:pt x="5" y="2"/>
                      <a:pt x="6" y="2"/>
                      <a:pt x="6" y="1"/>
                    </a:cubicBezTo>
                    <a:cubicBezTo>
                      <a:pt x="6" y="0"/>
                      <a:pt x="5"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55" name="Freeform 888"/>
              <p:cNvSpPr>
                <a:spLocks/>
              </p:cNvSpPr>
              <p:nvPr/>
            </p:nvSpPr>
            <p:spPr bwMode="auto">
              <a:xfrm>
                <a:off x="3828" y="2828"/>
                <a:ext cx="8" cy="8"/>
              </a:xfrm>
              <a:custGeom>
                <a:avLst/>
                <a:gdLst>
                  <a:gd name="T0" fmla="*/ 32 w 4"/>
                  <a:gd name="T1" fmla="*/ 0 h 4"/>
                  <a:gd name="T2" fmla="*/ 0 w 4"/>
                  <a:gd name="T3" fmla="*/ 32 h 4"/>
                  <a:gd name="T4" fmla="*/ 48 w 4"/>
                  <a:gd name="T5" fmla="*/ 48 h 4"/>
                  <a:gd name="T6" fmla="*/ 64 w 4"/>
                  <a:gd name="T7" fmla="*/ 48 h 4"/>
                  <a:gd name="T8" fmla="*/ 64 w 4"/>
                  <a:gd name="T9" fmla="*/ 16 h 4"/>
                  <a:gd name="T10" fmla="*/ 32 w 4"/>
                  <a:gd name="T11" fmla="*/ 0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0"/>
                    </a:moveTo>
                    <a:cubicBezTo>
                      <a:pt x="1" y="1"/>
                      <a:pt x="0" y="1"/>
                      <a:pt x="0" y="2"/>
                    </a:cubicBezTo>
                    <a:cubicBezTo>
                      <a:pt x="0" y="3"/>
                      <a:pt x="1" y="4"/>
                      <a:pt x="3" y="3"/>
                    </a:cubicBezTo>
                    <a:cubicBezTo>
                      <a:pt x="3" y="3"/>
                      <a:pt x="3" y="3"/>
                      <a:pt x="4" y="3"/>
                    </a:cubicBezTo>
                    <a:cubicBezTo>
                      <a:pt x="4" y="2"/>
                      <a:pt x="4" y="2"/>
                      <a:pt x="4" y="1"/>
                    </a:cubicBezTo>
                    <a:cubicBezTo>
                      <a:pt x="4" y="0"/>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56" name="Freeform 889"/>
              <p:cNvSpPr>
                <a:spLocks/>
              </p:cNvSpPr>
              <p:nvPr/>
            </p:nvSpPr>
            <p:spPr bwMode="auto">
              <a:xfrm>
                <a:off x="3579" y="1904"/>
                <a:ext cx="2" cy="1"/>
              </a:xfrm>
              <a:custGeom>
                <a:avLst/>
                <a:gdLst>
                  <a:gd name="T0" fmla="*/ 0 w 1"/>
                  <a:gd name="T1" fmla="*/ 0 h 1"/>
                  <a:gd name="T2" fmla="*/ 0 w 1"/>
                  <a:gd name="T3" fmla="*/ 0 h 1"/>
                  <a:gd name="T4" fmla="*/ 16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1" y="0"/>
                      <a:pt x="1" y="0"/>
                      <a:pt x="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57" name="Freeform 890"/>
              <p:cNvSpPr>
                <a:spLocks/>
              </p:cNvSpPr>
              <p:nvPr/>
            </p:nvSpPr>
            <p:spPr bwMode="auto">
              <a:xfrm>
                <a:off x="3519" y="1904"/>
                <a:ext cx="311" cy="287"/>
              </a:xfrm>
              <a:custGeom>
                <a:avLst/>
                <a:gdLst>
                  <a:gd name="T0" fmla="*/ 2432 w 155"/>
                  <a:gd name="T1" fmla="*/ 1317 h 143"/>
                  <a:gd name="T2" fmla="*/ 2157 w 155"/>
                  <a:gd name="T3" fmla="*/ 1268 h 143"/>
                  <a:gd name="T4" fmla="*/ 2029 w 155"/>
                  <a:gd name="T5" fmla="*/ 1148 h 143"/>
                  <a:gd name="T6" fmla="*/ 1964 w 155"/>
                  <a:gd name="T7" fmla="*/ 1052 h 143"/>
                  <a:gd name="T8" fmla="*/ 1932 w 155"/>
                  <a:gd name="T9" fmla="*/ 955 h 143"/>
                  <a:gd name="T10" fmla="*/ 1884 w 155"/>
                  <a:gd name="T11" fmla="*/ 857 h 143"/>
                  <a:gd name="T12" fmla="*/ 1848 w 155"/>
                  <a:gd name="T13" fmla="*/ 761 h 143"/>
                  <a:gd name="T14" fmla="*/ 1768 w 155"/>
                  <a:gd name="T15" fmla="*/ 680 h 143"/>
                  <a:gd name="T16" fmla="*/ 1687 w 155"/>
                  <a:gd name="T17" fmla="*/ 564 h 143"/>
                  <a:gd name="T18" fmla="*/ 1639 w 155"/>
                  <a:gd name="T19" fmla="*/ 484 h 143"/>
                  <a:gd name="T20" fmla="*/ 1541 w 155"/>
                  <a:gd name="T21" fmla="*/ 516 h 143"/>
                  <a:gd name="T22" fmla="*/ 1445 w 155"/>
                  <a:gd name="T23" fmla="*/ 436 h 143"/>
                  <a:gd name="T24" fmla="*/ 1380 w 155"/>
                  <a:gd name="T25" fmla="*/ 436 h 143"/>
                  <a:gd name="T26" fmla="*/ 1100 w 155"/>
                  <a:gd name="T27" fmla="*/ 387 h 143"/>
                  <a:gd name="T28" fmla="*/ 987 w 155"/>
                  <a:gd name="T29" fmla="*/ 225 h 143"/>
                  <a:gd name="T30" fmla="*/ 728 w 155"/>
                  <a:gd name="T31" fmla="*/ 128 h 143"/>
                  <a:gd name="T32" fmla="*/ 516 w 155"/>
                  <a:gd name="T33" fmla="*/ 0 h 143"/>
                  <a:gd name="T34" fmla="*/ 435 w 155"/>
                  <a:gd name="T35" fmla="*/ 48 h 143"/>
                  <a:gd name="T36" fmla="*/ 241 w 155"/>
                  <a:gd name="T37" fmla="*/ 145 h 143"/>
                  <a:gd name="T38" fmla="*/ 323 w 155"/>
                  <a:gd name="T39" fmla="*/ 241 h 143"/>
                  <a:gd name="T40" fmla="*/ 209 w 155"/>
                  <a:gd name="T41" fmla="*/ 355 h 143"/>
                  <a:gd name="T42" fmla="*/ 64 w 155"/>
                  <a:gd name="T43" fmla="*/ 403 h 143"/>
                  <a:gd name="T44" fmla="*/ 32 w 155"/>
                  <a:gd name="T45" fmla="*/ 452 h 143"/>
                  <a:gd name="T46" fmla="*/ 32 w 155"/>
                  <a:gd name="T47" fmla="*/ 632 h 143"/>
                  <a:gd name="T48" fmla="*/ 209 w 155"/>
                  <a:gd name="T49" fmla="*/ 777 h 143"/>
                  <a:gd name="T50" fmla="*/ 339 w 155"/>
                  <a:gd name="T51" fmla="*/ 955 h 143"/>
                  <a:gd name="T52" fmla="*/ 403 w 155"/>
                  <a:gd name="T53" fmla="*/ 1132 h 143"/>
                  <a:gd name="T54" fmla="*/ 548 w 155"/>
                  <a:gd name="T55" fmla="*/ 1252 h 143"/>
                  <a:gd name="T56" fmla="*/ 596 w 155"/>
                  <a:gd name="T57" fmla="*/ 1413 h 143"/>
                  <a:gd name="T58" fmla="*/ 632 w 155"/>
                  <a:gd name="T59" fmla="*/ 1592 h 143"/>
                  <a:gd name="T60" fmla="*/ 776 w 155"/>
                  <a:gd name="T61" fmla="*/ 1704 h 143"/>
                  <a:gd name="T62" fmla="*/ 857 w 155"/>
                  <a:gd name="T63" fmla="*/ 1836 h 143"/>
                  <a:gd name="T64" fmla="*/ 873 w 155"/>
                  <a:gd name="T65" fmla="*/ 1917 h 143"/>
                  <a:gd name="T66" fmla="*/ 971 w 155"/>
                  <a:gd name="T67" fmla="*/ 2031 h 143"/>
                  <a:gd name="T68" fmla="*/ 1035 w 155"/>
                  <a:gd name="T69" fmla="*/ 2127 h 143"/>
                  <a:gd name="T70" fmla="*/ 1268 w 155"/>
                  <a:gd name="T71" fmla="*/ 2111 h 143"/>
                  <a:gd name="T72" fmla="*/ 1413 w 155"/>
                  <a:gd name="T73" fmla="*/ 2208 h 143"/>
                  <a:gd name="T74" fmla="*/ 1509 w 155"/>
                  <a:gd name="T75" fmla="*/ 2256 h 143"/>
                  <a:gd name="T76" fmla="*/ 1607 w 155"/>
                  <a:gd name="T77" fmla="*/ 2063 h 143"/>
                  <a:gd name="T78" fmla="*/ 1948 w 155"/>
                  <a:gd name="T79" fmla="*/ 1949 h 143"/>
                  <a:gd name="T80" fmla="*/ 2125 w 155"/>
                  <a:gd name="T81" fmla="*/ 1885 h 143"/>
                  <a:gd name="T82" fmla="*/ 2432 w 155"/>
                  <a:gd name="T83" fmla="*/ 1688 h 143"/>
                  <a:gd name="T84" fmla="*/ 2512 w 155"/>
                  <a:gd name="T85" fmla="*/ 1365 h 1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
                  <a:gd name="T130" fmla="*/ 0 h 143"/>
                  <a:gd name="T131" fmla="*/ 155 w 155"/>
                  <a:gd name="T132" fmla="*/ 143 h 1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 h="143">
                    <a:moveTo>
                      <a:pt x="155" y="84"/>
                    </a:moveTo>
                    <a:cubicBezTo>
                      <a:pt x="155" y="84"/>
                      <a:pt x="155" y="84"/>
                      <a:pt x="155" y="84"/>
                    </a:cubicBezTo>
                    <a:cubicBezTo>
                      <a:pt x="153" y="82"/>
                      <a:pt x="152" y="81"/>
                      <a:pt x="150" y="81"/>
                    </a:cubicBezTo>
                    <a:cubicBezTo>
                      <a:pt x="148" y="80"/>
                      <a:pt x="146" y="80"/>
                      <a:pt x="143" y="79"/>
                    </a:cubicBezTo>
                    <a:cubicBezTo>
                      <a:pt x="141" y="79"/>
                      <a:pt x="140" y="79"/>
                      <a:pt x="138" y="79"/>
                    </a:cubicBezTo>
                    <a:cubicBezTo>
                      <a:pt x="136" y="78"/>
                      <a:pt x="135" y="79"/>
                      <a:pt x="133" y="78"/>
                    </a:cubicBezTo>
                    <a:cubicBezTo>
                      <a:pt x="132" y="78"/>
                      <a:pt x="131" y="78"/>
                      <a:pt x="130" y="77"/>
                    </a:cubicBezTo>
                    <a:cubicBezTo>
                      <a:pt x="129" y="76"/>
                      <a:pt x="128" y="76"/>
                      <a:pt x="128" y="75"/>
                    </a:cubicBezTo>
                    <a:cubicBezTo>
                      <a:pt x="126" y="74"/>
                      <a:pt x="126" y="73"/>
                      <a:pt x="125" y="71"/>
                    </a:cubicBezTo>
                    <a:cubicBezTo>
                      <a:pt x="125" y="71"/>
                      <a:pt x="124" y="70"/>
                      <a:pt x="124" y="70"/>
                    </a:cubicBezTo>
                    <a:cubicBezTo>
                      <a:pt x="123" y="68"/>
                      <a:pt x="123" y="68"/>
                      <a:pt x="122" y="66"/>
                    </a:cubicBezTo>
                    <a:cubicBezTo>
                      <a:pt x="121" y="65"/>
                      <a:pt x="121" y="65"/>
                      <a:pt x="121" y="65"/>
                    </a:cubicBezTo>
                    <a:cubicBezTo>
                      <a:pt x="120" y="65"/>
                      <a:pt x="120" y="64"/>
                      <a:pt x="120" y="63"/>
                    </a:cubicBezTo>
                    <a:cubicBezTo>
                      <a:pt x="120" y="62"/>
                      <a:pt x="120" y="62"/>
                      <a:pt x="120" y="61"/>
                    </a:cubicBezTo>
                    <a:cubicBezTo>
                      <a:pt x="120" y="60"/>
                      <a:pt x="120" y="60"/>
                      <a:pt x="119" y="59"/>
                    </a:cubicBezTo>
                    <a:cubicBezTo>
                      <a:pt x="119" y="58"/>
                      <a:pt x="118" y="58"/>
                      <a:pt x="117" y="57"/>
                    </a:cubicBezTo>
                    <a:cubicBezTo>
                      <a:pt x="116" y="56"/>
                      <a:pt x="116" y="56"/>
                      <a:pt x="115" y="55"/>
                    </a:cubicBezTo>
                    <a:cubicBezTo>
                      <a:pt x="115" y="54"/>
                      <a:pt x="116" y="54"/>
                      <a:pt x="116" y="53"/>
                    </a:cubicBezTo>
                    <a:cubicBezTo>
                      <a:pt x="116" y="52"/>
                      <a:pt x="115" y="52"/>
                      <a:pt x="115" y="51"/>
                    </a:cubicBezTo>
                    <a:cubicBezTo>
                      <a:pt x="114" y="50"/>
                      <a:pt x="116" y="49"/>
                      <a:pt x="115" y="49"/>
                    </a:cubicBezTo>
                    <a:cubicBezTo>
                      <a:pt x="115" y="48"/>
                      <a:pt x="114" y="48"/>
                      <a:pt x="114" y="47"/>
                    </a:cubicBezTo>
                    <a:cubicBezTo>
                      <a:pt x="113" y="47"/>
                      <a:pt x="112" y="47"/>
                      <a:pt x="112" y="46"/>
                    </a:cubicBezTo>
                    <a:cubicBezTo>
                      <a:pt x="111" y="46"/>
                      <a:pt x="110" y="45"/>
                      <a:pt x="110" y="44"/>
                    </a:cubicBezTo>
                    <a:cubicBezTo>
                      <a:pt x="109" y="43"/>
                      <a:pt x="109" y="43"/>
                      <a:pt x="109" y="42"/>
                    </a:cubicBezTo>
                    <a:cubicBezTo>
                      <a:pt x="108" y="41"/>
                      <a:pt x="107" y="41"/>
                      <a:pt x="106" y="40"/>
                    </a:cubicBezTo>
                    <a:cubicBezTo>
                      <a:pt x="106" y="39"/>
                      <a:pt x="106" y="39"/>
                      <a:pt x="105" y="38"/>
                    </a:cubicBezTo>
                    <a:cubicBezTo>
                      <a:pt x="105" y="37"/>
                      <a:pt x="105" y="36"/>
                      <a:pt x="104" y="35"/>
                    </a:cubicBezTo>
                    <a:cubicBezTo>
                      <a:pt x="104" y="34"/>
                      <a:pt x="104" y="34"/>
                      <a:pt x="103" y="33"/>
                    </a:cubicBezTo>
                    <a:cubicBezTo>
                      <a:pt x="102" y="33"/>
                      <a:pt x="102" y="33"/>
                      <a:pt x="101" y="32"/>
                    </a:cubicBezTo>
                    <a:cubicBezTo>
                      <a:pt x="101" y="30"/>
                      <a:pt x="101" y="30"/>
                      <a:pt x="101" y="30"/>
                    </a:cubicBezTo>
                    <a:cubicBezTo>
                      <a:pt x="101" y="31"/>
                      <a:pt x="101" y="31"/>
                      <a:pt x="101" y="31"/>
                    </a:cubicBezTo>
                    <a:cubicBezTo>
                      <a:pt x="99" y="31"/>
                      <a:pt x="99" y="31"/>
                      <a:pt x="98" y="32"/>
                    </a:cubicBezTo>
                    <a:cubicBezTo>
                      <a:pt x="97" y="32"/>
                      <a:pt x="96" y="32"/>
                      <a:pt x="95" y="32"/>
                    </a:cubicBezTo>
                    <a:cubicBezTo>
                      <a:pt x="94" y="31"/>
                      <a:pt x="94" y="31"/>
                      <a:pt x="93" y="30"/>
                    </a:cubicBezTo>
                    <a:cubicBezTo>
                      <a:pt x="93" y="29"/>
                      <a:pt x="93" y="28"/>
                      <a:pt x="93" y="27"/>
                    </a:cubicBezTo>
                    <a:cubicBezTo>
                      <a:pt x="92" y="26"/>
                      <a:pt x="90" y="27"/>
                      <a:pt x="89" y="27"/>
                    </a:cubicBezTo>
                    <a:cubicBezTo>
                      <a:pt x="88" y="27"/>
                      <a:pt x="88" y="27"/>
                      <a:pt x="87" y="26"/>
                    </a:cubicBezTo>
                    <a:cubicBezTo>
                      <a:pt x="87" y="27"/>
                      <a:pt x="87" y="27"/>
                      <a:pt x="87" y="27"/>
                    </a:cubicBezTo>
                    <a:cubicBezTo>
                      <a:pt x="86" y="27"/>
                      <a:pt x="86" y="27"/>
                      <a:pt x="85" y="27"/>
                    </a:cubicBezTo>
                    <a:cubicBezTo>
                      <a:pt x="84" y="27"/>
                      <a:pt x="83" y="27"/>
                      <a:pt x="82" y="27"/>
                    </a:cubicBezTo>
                    <a:cubicBezTo>
                      <a:pt x="81" y="26"/>
                      <a:pt x="80" y="26"/>
                      <a:pt x="79" y="26"/>
                    </a:cubicBezTo>
                    <a:cubicBezTo>
                      <a:pt x="75" y="25"/>
                      <a:pt x="72" y="26"/>
                      <a:pt x="68" y="24"/>
                    </a:cubicBezTo>
                    <a:cubicBezTo>
                      <a:pt x="66" y="23"/>
                      <a:pt x="64" y="23"/>
                      <a:pt x="64" y="21"/>
                    </a:cubicBezTo>
                    <a:cubicBezTo>
                      <a:pt x="63" y="20"/>
                      <a:pt x="65" y="19"/>
                      <a:pt x="64" y="18"/>
                    </a:cubicBezTo>
                    <a:cubicBezTo>
                      <a:pt x="64" y="16"/>
                      <a:pt x="63" y="15"/>
                      <a:pt x="61" y="14"/>
                    </a:cubicBezTo>
                    <a:cubicBezTo>
                      <a:pt x="59" y="13"/>
                      <a:pt x="58" y="12"/>
                      <a:pt x="56" y="12"/>
                    </a:cubicBezTo>
                    <a:cubicBezTo>
                      <a:pt x="54" y="11"/>
                      <a:pt x="52" y="11"/>
                      <a:pt x="50" y="10"/>
                    </a:cubicBezTo>
                    <a:cubicBezTo>
                      <a:pt x="48" y="9"/>
                      <a:pt x="47" y="9"/>
                      <a:pt x="45" y="8"/>
                    </a:cubicBezTo>
                    <a:cubicBezTo>
                      <a:pt x="42" y="7"/>
                      <a:pt x="41" y="6"/>
                      <a:pt x="39" y="5"/>
                    </a:cubicBezTo>
                    <a:cubicBezTo>
                      <a:pt x="37" y="4"/>
                      <a:pt x="36" y="4"/>
                      <a:pt x="35" y="3"/>
                    </a:cubicBezTo>
                    <a:cubicBezTo>
                      <a:pt x="34" y="2"/>
                      <a:pt x="34" y="1"/>
                      <a:pt x="32" y="0"/>
                    </a:cubicBezTo>
                    <a:cubicBezTo>
                      <a:pt x="32" y="0"/>
                      <a:pt x="31" y="0"/>
                      <a:pt x="30" y="0"/>
                    </a:cubicBezTo>
                    <a:cubicBezTo>
                      <a:pt x="30" y="1"/>
                      <a:pt x="30" y="2"/>
                      <a:pt x="29" y="2"/>
                    </a:cubicBezTo>
                    <a:cubicBezTo>
                      <a:pt x="28" y="3"/>
                      <a:pt x="27" y="3"/>
                      <a:pt x="27" y="3"/>
                    </a:cubicBezTo>
                    <a:cubicBezTo>
                      <a:pt x="25" y="3"/>
                      <a:pt x="24" y="4"/>
                      <a:pt x="22" y="5"/>
                    </a:cubicBezTo>
                    <a:cubicBezTo>
                      <a:pt x="20" y="5"/>
                      <a:pt x="19" y="5"/>
                      <a:pt x="17" y="6"/>
                    </a:cubicBezTo>
                    <a:cubicBezTo>
                      <a:pt x="16" y="7"/>
                      <a:pt x="15" y="8"/>
                      <a:pt x="15" y="9"/>
                    </a:cubicBezTo>
                    <a:cubicBezTo>
                      <a:pt x="15" y="10"/>
                      <a:pt x="16" y="11"/>
                      <a:pt x="16" y="12"/>
                    </a:cubicBezTo>
                    <a:cubicBezTo>
                      <a:pt x="18" y="13"/>
                      <a:pt x="20" y="11"/>
                      <a:pt x="20" y="12"/>
                    </a:cubicBezTo>
                    <a:cubicBezTo>
                      <a:pt x="21" y="13"/>
                      <a:pt x="20" y="14"/>
                      <a:pt x="20" y="15"/>
                    </a:cubicBezTo>
                    <a:cubicBezTo>
                      <a:pt x="20" y="17"/>
                      <a:pt x="22" y="19"/>
                      <a:pt x="20" y="20"/>
                    </a:cubicBezTo>
                    <a:cubicBezTo>
                      <a:pt x="19" y="22"/>
                      <a:pt x="17" y="19"/>
                      <a:pt x="15" y="20"/>
                    </a:cubicBezTo>
                    <a:cubicBezTo>
                      <a:pt x="14" y="21"/>
                      <a:pt x="14" y="21"/>
                      <a:pt x="13" y="22"/>
                    </a:cubicBezTo>
                    <a:cubicBezTo>
                      <a:pt x="12" y="23"/>
                      <a:pt x="12" y="24"/>
                      <a:pt x="11" y="25"/>
                    </a:cubicBezTo>
                    <a:cubicBezTo>
                      <a:pt x="11" y="25"/>
                      <a:pt x="10" y="26"/>
                      <a:pt x="9" y="26"/>
                    </a:cubicBezTo>
                    <a:cubicBezTo>
                      <a:pt x="7" y="26"/>
                      <a:pt x="6" y="26"/>
                      <a:pt x="4" y="25"/>
                    </a:cubicBezTo>
                    <a:cubicBezTo>
                      <a:pt x="3" y="25"/>
                      <a:pt x="3" y="25"/>
                      <a:pt x="1" y="24"/>
                    </a:cubicBezTo>
                    <a:cubicBezTo>
                      <a:pt x="1" y="26"/>
                      <a:pt x="1" y="26"/>
                      <a:pt x="1" y="26"/>
                    </a:cubicBezTo>
                    <a:cubicBezTo>
                      <a:pt x="2" y="26"/>
                      <a:pt x="2" y="27"/>
                      <a:pt x="2" y="28"/>
                    </a:cubicBezTo>
                    <a:cubicBezTo>
                      <a:pt x="3" y="29"/>
                      <a:pt x="1" y="30"/>
                      <a:pt x="1" y="31"/>
                    </a:cubicBezTo>
                    <a:cubicBezTo>
                      <a:pt x="1" y="33"/>
                      <a:pt x="0" y="34"/>
                      <a:pt x="1" y="36"/>
                    </a:cubicBezTo>
                    <a:cubicBezTo>
                      <a:pt x="1" y="38"/>
                      <a:pt x="1" y="39"/>
                      <a:pt x="2" y="39"/>
                    </a:cubicBezTo>
                    <a:cubicBezTo>
                      <a:pt x="3" y="41"/>
                      <a:pt x="5" y="40"/>
                      <a:pt x="6" y="40"/>
                    </a:cubicBezTo>
                    <a:cubicBezTo>
                      <a:pt x="8" y="41"/>
                      <a:pt x="9" y="43"/>
                      <a:pt x="10" y="44"/>
                    </a:cubicBezTo>
                    <a:cubicBezTo>
                      <a:pt x="11" y="46"/>
                      <a:pt x="11" y="47"/>
                      <a:pt x="13" y="48"/>
                    </a:cubicBezTo>
                    <a:cubicBezTo>
                      <a:pt x="13" y="49"/>
                      <a:pt x="14" y="50"/>
                      <a:pt x="15" y="51"/>
                    </a:cubicBezTo>
                    <a:cubicBezTo>
                      <a:pt x="16" y="52"/>
                      <a:pt x="17" y="54"/>
                      <a:pt x="18" y="56"/>
                    </a:cubicBezTo>
                    <a:cubicBezTo>
                      <a:pt x="19" y="57"/>
                      <a:pt x="20" y="58"/>
                      <a:pt x="21" y="59"/>
                    </a:cubicBezTo>
                    <a:cubicBezTo>
                      <a:pt x="22" y="61"/>
                      <a:pt x="21" y="63"/>
                      <a:pt x="22" y="65"/>
                    </a:cubicBezTo>
                    <a:cubicBezTo>
                      <a:pt x="23" y="66"/>
                      <a:pt x="24" y="66"/>
                      <a:pt x="24" y="67"/>
                    </a:cubicBezTo>
                    <a:cubicBezTo>
                      <a:pt x="25" y="68"/>
                      <a:pt x="24" y="69"/>
                      <a:pt x="25" y="70"/>
                    </a:cubicBezTo>
                    <a:cubicBezTo>
                      <a:pt x="26" y="71"/>
                      <a:pt x="27" y="70"/>
                      <a:pt x="29" y="71"/>
                    </a:cubicBezTo>
                    <a:cubicBezTo>
                      <a:pt x="30" y="72"/>
                      <a:pt x="30" y="73"/>
                      <a:pt x="32" y="74"/>
                    </a:cubicBezTo>
                    <a:cubicBezTo>
                      <a:pt x="33" y="75"/>
                      <a:pt x="33" y="76"/>
                      <a:pt x="34" y="77"/>
                    </a:cubicBezTo>
                    <a:cubicBezTo>
                      <a:pt x="35" y="78"/>
                      <a:pt x="35" y="79"/>
                      <a:pt x="36" y="80"/>
                    </a:cubicBezTo>
                    <a:cubicBezTo>
                      <a:pt x="37" y="81"/>
                      <a:pt x="37" y="82"/>
                      <a:pt x="37" y="84"/>
                    </a:cubicBezTo>
                    <a:cubicBezTo>
                      <a:pt x="37" y="85"/>
                      <a:pt x="36" y="86"/>
                      <a:pt x="37" y="87"/>
                    </a:cubicBezTo>
                    <a:cubicBezTo>
                      <a:pt x="37" y="89"/>
                      <a:pt x="37" y="90"/>
                      <a:pt x="37" y="91"/>
                    </a:cubicBezTo>
                    <a:cubicBezTo>
                      <a:pt x="38" y="93"/>
                      <a:pt x="37" y="94"/>
                      <a:pt x="38" y="96"/>
                    </a:cubicBezTo>
                    <a:cubicBezTo>
                      <a:pt x="38" y="97"/>
                      <a:pt x="39" y="97"/>
                      <a:pt x="39" y="98"/>
                    </a:cubicBezTo>
                    <a:cubicBezTo>
                      <a:pt x="40" y="99"/>
                      <a:pt x="41" y="101"/>
                      <a:pt x="42" y="102"/>
                    </a:cubicBezTo>
                    <a:cubicBezTo>
                      <a:pt x="43" y="103"/>
                      <a:pt x="43" y="104"/>
                      <a:pt x="45" y="105"/>
                    </a:cubicBezTo>
                    <a:cubicBezTo>
                      <a:pt x="46" y="105"/>
                      <a:pt x="47" y="104"/>
                      <a:pt x="48" y="105"/>
                    </a:cubicBezTo>
                    <a:cubicBezTo>
                      <a:pt x="49" y="105"/>
                      <a:pt x="49" y="106"/>
                      <a:pt x="50" y="107"/>
                    </a:cubicBezTo>
                    <a:cubicBezTo>
                      <a:pt x="51" y="108"/>
                      <a:pt x="52" y="108"/>
                      <a:pt x="52" y="109"/>
                    </a:cubicBezTo>
                    <a:cubicBezTo>
                      <a:pt x="53" y="110"/>
                      <a:pt x="53" y="111"/>
                      <a:pt x="53" y="113"/>
                    </a:cubicBezTo>
                    <a:cubicBezTo>
                      <a:pt x="53" y="113"/>
                      <a:pt x="53" y="113"/>
                      <a:pt x="53" y="113"/>
                    </a:cubicBezTo>
                    <a:cubicBezTo>
                      <a:pt x="53" y="114"/>
                      <a:pt x="54" y="114"/>
                      <a:pt x="54" y="115"/>
                    </a:cubicBezTo>
                    <a:cubicBezTo>
                      <a:pt x="54" y="116"/>
                      <a:pt x="54" y="117"/>
                      <a:pt x="54" y="118"/>
                    </a:cubicBezTo>
                    <a:cubicBezTo>
                      <a:pt x="55" y="119"/>
                      <a:pt x="56" y="119"/>
                      <a:pt x="57" y="120"/>
                    </a:cubicBezTo>
                    <a:cubicBezTo>
                      <a:pt x="58" y="121"/>
                      <a:pt x="58" y="122"/>
                      <a:pt x="58" y="123"/>
                    </a:cubicBezTo>
                    <a:cubicBezTo>
                      <a:pt x="59" y="124"/>
                      <a:pt x="59" y="124"/>
                      <a:pt x="60" y="125"/>
                    </a:cubicBezTo>
                    <a:cubicBezTo>
                      <a:pt x="61" y="126"/>
                      <a:pt x="61" y="126"/>
                      <a:pt x="62" y="127"/>
                    </a:cubicBezTo>
                    <a:cubicBezTo>
                      <a:pt x="63" y="128"/>
                      <a:pt x="63" y="129"/>
                      <a:pt x="64" y="130"/>
                    </a:cubicBezTo>
                    <a:cubicBezTo>
                      <a:pt x="64" y="130"/>
                      <a:pt x="64" y="131"/>
                      <a:pt x="64" y="131"/>
                    </a:cubicBezTo>
                    <a:cubicBezTo>
                      <a:pt x="65" y="131"/>
                      <a:pt x="65" y="131"/>
                      <a:pt x="65" y="131"/>
                    </a:cubicBezTo>
                    <a:cubicBezTo>
                      <a:pt x="67" y="131"/>
                      <a:pt x="69" y="130"/>
                      <a:pt x="72" y="130"/>
                    </a:cubicBezTo>
                    <a:cubicBezTo>
                      <a:pt x="74" y="130"/>
                      <a:pt x="76" y="129"/>
                      <a:pt x="78" y="130"/>
                    </a:cubicBezTo>
                    <a:cubicBezTo>
                      <a:pt x="79" y="131"/>
                      <a:pt x="80" y="132"/>
                      <a:pt x="81" y="132"/>
                    </a:cubicBezTo>
                    <a:cubicBezTo>
                      <a:pt x="82" y="133"/>
                      <a:pt x="83" y="133"/>
                      <a:pt x="84" y="133"/>
                    </a:cubicBezTo>
                    <a:cubicBezTo>
                      <a:pt x="86" y="134"/>
                      <a:pt x="86" y="135"/>
                      <a:pt x="87" y="136"/>
                    </a:cubicBezTo>
                    <a:cubicBezTo>
                      <a:pt x="88" y="138"/>
                      <a:pt x="88" y="139"/>
                      <a:pt x="89" y="141"/>
                    </a:cubicBezTo>
                    <a:cubicBezTo>
                      <a:pt x="90" y="141"/>
                      <a:pt x="90" y="142"/>
                      <a:pt x="90" y="142"/>
                    </a:cubicBezTo>
                    <a:cubicBezTo>
                      <a:pt x="92" y="143"/>
                      <a:pt x="92" y="141"/>
                      <a:pt x="93" y="139"/>
                    </a:cubicBezTo>
                    <a:cubicBezTo>
                      <a:pt x="95" y="138"/>
                      <a:pt x="95" y="137"/>
                      <a:pt x="96" y="136"/>
                    </a:cubicBezTo>
                    <a:cubicBezTo>
                      <a:pt x="96" y="134"/>
                      <a:pt x="96" y="133"/>
                      <a:pt x="97" y="131"/>
                    </a:cubicBezTo>
                    <a:cubicBezTo>
                      <a:pt x="98" y="129"/>
                      <a:pt x="98" y="128"/>
                      <a:pt x="99" y="127"/>
                    </a:cubicBezTo>
                    <a:cubicBezTo>
                      <a:pt x="101" y="125"/>
                      <a:pt x="102" y="126"/>
                      <a:pt x="104" y="125"/>
                    </a:cubicBezTo>
                    <a:cubicBezTo>
                      <a:pt x="108" y="124"/>
                      <a:pt x="110" y="123"/>
                      <a:pt x="113" y="122"/>
                    </a:cubicBezTo>
                    <a:cubicBezTo>
                      <a:pt x="116" y="121"/>
                      <a:pt x="117" y="120"/>
                      <a:pt x="120" y="120"/>
                    </a:cubicBezTo>
                    <a:cubicBezTo>
                      <a:pt x="123" y="119"/>
                      <a:pt x="124" y="118"/>
                      <a:pt x="127" y="117"/>
                    </a:cubicBezTo>
                    <a:cubicBezTo>
                      <a:pt x="128" y="117"/>
                      <a:pt x="129" y="117"/>
                      <a:pt x="131" y="116"/>
                    </a:cubicBezTo>
                    <a:cubicBezTo>
                      <a:pt x="131" y="116"/>
                      <a:pt x="131" y="116"/>
                      <a:pt x="131" y="116"/>
                    </a:cubicBezTo>
                    <a:cubicBezTo>
                      <a:pt x="133" y="116"/>
                      <a:pt x="134" y="115"/>
                      <a:pt x="135" y="114"/>
                    </a:cubicBezTo>
                    <a:cubicBezTo>
                      <a:pt x="140" y="112"/>
                      <a:pt x="141" y="112"/>
                      <a:pt x="146" y="109"/>
                    </a:cubicBezTo>
                    <a:cubicBezTo>
                      <a:pt x="148" y="108"/>
                      <a:pt x="149" y="106"/>
                      <a:pt x="150" y="104"/>
                    </a:cubicBezTo>
                    <a:cubicBezTo>
                      <a:pt x="152" y="101"/>
                      <a:pt x="152" y="100"/>
                      <a:pt x="153" y="97"/>
                    </a:cubicBezTo>
                    <a:cubicBezTo>
                      <a:pt x="154" y="94"/>
                      <a:pt x="154" y="93"/>
                      <a:pt x="155" y="91"/>
                    </a:cubicBezTo>
                    <a:cubicBezTo>
                      <a:pt x="155" y="88"/>
                      <a:pt x="155" y="87"/>
                      <a:pt x="155" y="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58" name="Freeform 891"/>
              <p:cNvSpPr>
                <a:spLocks/>
              </p:cNvSpPr>
              <p:nvPr/>
            </p:nvSpPr>
            <p:spPr bwMode="auto">
              <a:xfrm>
                <a:off x="3549" y="1291"/>
                <a:ext cx="24" cy="12"/>
              </a:xfrm>
              <a:custGeom>
                <a:avLst/>
                <a:gdLst>
                  <a:gd name="T0" fmla="*/ 32 w 12"/>
                  <a:gd name="T1" fmla="*/ 16 h 6"/>
                  <a:gd name="T2" fmla="*/ 16 w 12"/>
                  <a:gd name="T3" fmla="*/ 64 h 6"/>
                  <a:gd name="T4" fmla="*/ 48 w 12"/>
                  <a:gd name="T5" fmla="*/ 96 h 6"/>
                  <a:gd name="T6" fmla="*/ 112 w 12"/>
                  <a:gd name="T7" fmla="*/ 96 h 6"/>
                  <a:gd name="T8" fmla="*/ 160 w 12"/>
                  <a:gd name="T9" fmla="*/ 80 h 6"/>
                  <a:gd name="T10" fmla="*/ 192 w 12"/>
                  <a:gd name="T11" fmla="*/ 64 h 6"/>
                  <a:gd name="T12" fmla="*/ 176 w 12"/>
                  <a:gd name="T13" fmla="*/ 48 h 6"/>
                  <a:gd name="T14" fmla="*/ 112 w 12"/>
                  <a:gd name="T15" fmla="*/ 16 h 6"/>
                  <a:gd name="T16" fmla="*/ 80 w 12"/>
                  <a:gd name="T17" fmla="*/ 16 h 6"/>
                  <a:gd name="T18" fmla="*/ 32 w 12"/>
                  <a:gd name="T19" fmla="*/ 16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6"/>
                  <a:gd name="T32" fmla="*/ 12 w 12"/>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6">
                    <a:moveTo>
                      <a:pt x="2" y="1"/>
                    </a:moveTo>
                    <a:cubicBezTo>
                      <a:pt x="1" y="2"/>
                      <a:pt x="0" y="3"/>
                      <a:pt x="1" y="4"/>
                    </a:cubicBezTo>
                    <a:cubicBezTo>
                      <a:pt x="1" y="5"/>
                      <a:pt x="2" y="5"/>
                      <a:pt x="3" y="6"/>
                    </a:cubicBezTo>
                    <a:cubicBezTo>
                      <a:pt x="4" y="6"/>
                      <a:pt x="5" y="6"/>
                      <a:pt x="7" y="6"/>
                    </a:cubicBezTo>
                    <a:cubicBezTo>
                      <a:pt x="8" y="6"/>
                      <a:pt x="9" y="6"/>
                      <a:pt x="10" y="5"/>
                    </a:cubicBezTo>
                    <a:cubicBezTo>
                      <a:pt x="10" y="5"/>
                      <a:pt x="11" y="5"/>
                      <a:pt x="12" y="4"/>
                    </a:cubicBezTo>
                    <a:cubicBezTo>
                      <a:pt x="12" y="4"/>
                      <a:pt x="11" y="3"/>
                      <a:pt x="11" y="3"/>
                    </a:cubicBezTo>
                    <a:cubicBezTo>
                      <a:pt x="10" y="2"/>
                      <a:pt x="9" y="2"/>
                      <a:pt x="7" y="1"/>
                    </a:cubicBezTo>
                    <a:cubicBezTo>
                      <a:pt x="6" y="1"/>
                      <a:pt x="6" y="1"/>
                      <a:pt x="5" y="1"/>
                    </a:cubicBezTo>
                    <a:cubicBezTo>
                      <a:pt x="4" y="0"/>
                      <a:pt x="3" y="0"/>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59" name="Freeform 892"/>
              <p:cNvSpPr>
                <a:spLocks/>
              </p:cNvSpPr>
              <p:nvPr/>
            </p:nvSpPr>
            <p:spPr bwMode="auto">
              <a:xfrm>
                <a:off x="3653" y="1279"/>
                <a:ext cx="24" cy="14"/>
              </a:xfrm>
              <a:custGeom>
                <a:avLst/>
                <a:gdLst>
                  <a:gd name="T0" fmla="*/ 128 w 12"/>
                  <a:gd name="T1" fmla="*/ 32 h 7"/>
                  <a:gd name="T2" fmla="*/ 96 w 12"/>
                  <a:gd name="T3" fmla="*/ 0 h 7"/>
                  <a:gd name="T4" fmla="*/ 48 w 12"/>
                  <a:gd name="T5" fmla="*/ 0 h 7"/>
                  <a:gd name="T6" fmla="*/ 16 w 12"/>
                  <a:gd name="T7" fmla="*/ 0 h 7"/>
                  <a:gd name="T8" fmla="*/ 16 w 12"/>
                  <a:gd name="T9" fmla="*/ 48 h 7"/>
                  <a:gd name="T10" fmla="*/ 64 w 12"/>
                  <a:gd name="T11" fmla="*/ 64 h 7"/>
                  <a:gd name="T12" fmla="*/ 112 w 12"/>
                  <a:gd name="T13" fmla="*/ 80 h 7"/>
                  <a:gd name="T14" fmla="*/ 176 w 12"/>
                  <a:gd name="T15" fmla="*/ 80 h 7"/>
                  <a:gd name="T16" fmla="*/ 160 w 12"/>
                  <a:gd name="T17" fmla="*/ 48 h 7"/>
                  <a:gd name="T18" fmla="*/ 128 w 12"/>
                  <a:gd name="T19" fmla="*/ 3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
                  <a:gd name="T32" fmla="*/ 12 w 12"/>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
                    <a:moveTo>
                      <a:pt x="8" y="2"/>
                    </a:moveTo>
                    <a:cubicBezTo>
                      <a:pt x="7" y="2"/>
                      <a:pt x="7" y="1"/>
                      <a:pt x="6" y="0"/>
                    </a:cubicBezTo>
                    <a:cubicBezTo>
                      <a:pt x="5" y="0"/>
                      <a:pt x="4" y="0"/>
                      <a:pt x="3" y="0"/>
                    </a:cubicBezTo>
                    <a:cubicBezTo>
                      <a:pt x="2" y="0"/>
                      <a:pt x="2" y="0"/>
                      <a:pt x="1" y="0"/>
                    </a:cubicBezTo>
                    <a:cubicBezTo>
                      <a:pt x="0" y="1"/>
                      <a:pt x="0" y="2"/>
                      <a:pt x="1" y="3"/>
                    </a:cubicBezTo>
                    <a:cubicBezTo>
                      <a:pt x="2" y="4"/>
                      <a:pt x="3" y="4"/>
                      <a:pt x="4" y="4"/>
                    </a:cubicBezTo>
                    <a:cubicBezTo>
                      <a:pt x="5" y="4"/>
                      <a:pt x="6" y="5"/>
                      <a:pt x="7" y="5"/>
                    </a:cubicBezTo>
                    <a:cubicBezTo>
                      <a:pt x="9" y="5"/>
                      <a:pt x="11" y="7"/>
                      <a:pt x="11" y="5"/>
                    </a:cubicBezTo>
                    <a:cubicBezTo>
                      <a:pt x="12" y="4"/>
                      <a:pt x="11" y="3"/>
                      <a:pt x="10" y="3"/>
                    </a:cubicBezTo>
                    <a:cubicBezTo>
                      <a:pt x="10" y="2"/>
                      <a:pt x="9" y="3"/>
                      <a:pt x="8"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60" name="Freeform 893"/>
              <p:cNvSpPr>
                <a:spLocks/>
              </p:cNvSpPr>
              <p:nvPr/>
            </p:nvSpPr>
            <p:spPr bwMode="auto">
              <a:xfrm>
                <a:off x="3565" y="1187"/>
                <a:ext cx="141" cy="92"/>
              </a:xfrm>
              <a:custGeom>
                <a:avLst/>
                <a:gdLst>
                  <a:gd name="T0" fmla="*/ 113 w 70"/>
                  <a:gd name="T1" fmla="*/ 624 h 46"/>
                  <a:gd name="T2" fmla="*/ 179 w 70"/>
                  <a:gd name="T3" fmla="*/ 656 h 46"/>
                  <a:gd name="T4" fmla="*/ 244 w 70"/>
                  <a:gd name="T5" fmla="*/ 656 h 46"/>
                  <a:gd name="T6" fmla="*/ 312 w 70"/>
                  <a:gd name="T7" fmla="*/ 688 h 46"/>
                  <a:gd name="T8" fmla="*/ 409 w 70"/>
                  <a:gd name="T9" fmla="*/ 704 h 46"/>
                  <a:gd name="T10" fmla="*/ 491 w 70"/>
                  <a:gd name="T11" fmla="*/ 704 h 46"/>
                  <a:gd name="T12" fmla="*/ 596 w 70"/>
                  <a:gd name="T13" fmla="*/ 720 h 46"/>
                  <a:gd name="T14" fmla="*/ 524 w 70"/>
                  <a:gd name="T15" fmla="*/ 656 h 46"/>
                  <a:gd name="T16" fmla="*/ 443 w 70"/>
                  <a:gd name="T17" fmla="*/ 624 h 46"/>
                  <a:gd name="T18" fmla="*/ 361 w 70"/>
                  <a:gd name="T19" fmla="*/ 560 h 46"/>
                  <a:gd name="T20" fmla="*/ 328 w 70"/>
                  <a:gd name="T21" fmla="*/ 464 h 46"/>
                  <a:gd name="T22" fmla="*/ 328 w 70"/>
                  <a:gd name="T23" fmla="*/ 432 h 46"/>
                  <a:gd name="T24" fmla="*/ 393 w 70"/>
                  <a:gd name="T25" fmla="*/ 400 h 46"/>
                  <a:gd name="T26" fmla="*/ 459 w 70"/>
                  <a:gd name="T27" fmla="*/ 320 h 46"/>
                  <a:gd name="T28" fmla="*/ 540 w 70"/>
                  <a:gd name="T29" fmla="*/ 272 h 46"/>
                  <a:gd name="T30" fmla="*/ 612 w 70"/>
                  <a:gd name="T31" fmla="*/ 240 h 46"/>
                  <a:gd name="T32" fmla="*/ 727 w 70"/>
                  <a:gd name="T33" fmla="*/ 192 h 46"/>
                  <a:gd name="T34" fmla="*/ 856 w 70"/>
                  <a:gd name="T35" fmla="*/ 160 h 46"/>
                  <a:gd name="T36" fmla="*/ 973 w 70"/>
                  <a:gd name="T37" fmla="*/ 128 h 46"/>
                  <a:gd name="T38" fmla="*/ 1120 w 70"/>
                  <a:gd name="T39" fmla="*/ 96 h 46"/>
                  <a:gd name="T40" fmla="*/ 1136 w 70"/>
                  <a:gd name="T41" fmla="*/ 32 h 46"/>
                  <a:gd name="T42" fmla="*/ 1039 w 70"/>
                  <a:gd name="T43" fmla="*/ 0 h 46"/>
                  <a:gd name="T44" fmla="*/ 957 w 70"/>
                  <a:gd name="T45" fmla="*/ 16 h 46"/>
                  <a:gd name="T46" fmla="*/ 908 w 70"/>
                  <a:gd name="T47" fmla="*/ 64 h 46"/>
                  <a:gd name="T48" fmla="*/ 727 w 70"/>
                  <a:gd name="T49" fmla="*/ 80 h 46"/>
                  <a:gd name="T50" fmla="*/ 628 w 70"/>
                  <a:gd name="T51" fmla="*/ 96 h 46"/>
                  <a:gd name="T52" fmla="*/ 540 w 70"/>
                  <a:gd name="T53" fmla="*/ 112 h 46"/>
                  <a:gd name="T54" fmla="*/ 425 w 70"/>
                  <a:gd name="T55" fmla="*/ 128 h 46"/>
                  <a:gd name="T56" fmla="*/ 328 w 70"/>
                  <a:gd name="T57" fmla="*/ 176 h 46"/>
                  <a:gd name="T58" fmla="*/ 276 w 70"/>
                  <a:gd name="T59" fmla="*/ 208 h 46"/>
                  <a:gd name="T60" fmla="*/ 212 w 70"/>
                  <a:gd name="T61" fmla="*/ 256 h 46"/>
                  <a:gd name="T62" fmla="*/ 179 w 70"/>
                  <a:gd name="T63" fmla="*/ 336 h 46"/>
                  <a:gd name="T64" fmla="*/ 129 w 70"/>
                  <a:gd name="T65" fmla="*/ 384 h 46"/>
                  <a:gd name="T66" fmla="*/ 147 w 70"/>
                  <a:gd name="T67" fmla="*/ 416 h 46"/>
                  <a:gd name="T68" fmla="*/ 64 w 70"/>
                  <a:gd name="T69" fmla="*/ 448 h 46"/>
                  <a:gd name="T70" fmla="*/ 97 w 70"/>
                  <a:gd name="T71" fmla="*/ 512 h 46"/>
                  <a:gd name="T72" fmla="*/ 16 w 70"/>
                  <a:gd name="T73" fmla="*/ 528 h 46"/>
                  <a:gd name="T74" fmla="*/ 0 w 70"/>
                  <a:gd name="T75" fmla="*/ 576 h 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46"/>
                  <a:gd name="T116" fmla="*/ 70 w 70"/>
                  <a:gd name="T117" fmla="*/ 46 h 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46">
                    <a:moveTo>
                      <a:pt x="4" y="38"/>
                    </a:moveTo>
                    <a:cubicBezTo>
                      <a:pt x="5" y="39"/>
                      <a:pt x="6" y="38"/>
                      <a:pt x="7" y="39"/>
                    </a:cubicBezTo>
                    <a:cubicBezTo>
                      <a:pt x="8" y="39"/>
                      <a:pt x="8" y="40"/>
                      <a:pt x="9" y="41"/>
                    </a:cubicBezTo>
                    <a:cubicBezTo>
                      <a:pt x="10" y="41"/>
                      <a:pt x="11" y="41"/>
                      <a:pt x="11" y="41"/>
                    </a:cubicBezTo>
                    <a:cubicBezTo>
                      <a:pt x="12" y="40"/>
                      <a:pt x="12" y="39"/>
                      <a:pt x="13" y="39"/>
                    </a:cubicBezTo>
                    <a:cubicBezTo>
                      <a:pt x="14" y="38"/>
                      <a:pt x="14" y="40"/>
                      <a:pt x="15" y="41"/>
                    </a:cubicBezTo>
                    <a:cubicBezTo>
                      <a:pt x="15" y="42"/>
                      <a:pt x="15" y="42"/>
                      <a:pt x="16" y="43"/>
                    </a:cubicBezTo>
                    <a:cubicBezTo>
                      <a:pt x="17" y="44"/>
                      <a:pt x="18" y="43"/>
                      <a:pt x="19" y="43"/>
                    </a:cubicBezTo>
                    <a:cubicBezTo>
                      <a:pt x="21" y="43"/>
                      <a:pt x="22" y="43"/>
                      <a:pt x="23" y="43"/>
                    </a:cubicBezTo>
                    <a:cubicBezTo>
                      <a:pt x="24" y="43"/>
                      <a:pt x="24" y="44"/>
                      <a:pt x="25" y="44"/>
                    </a:cubicBezTo>
                    <a:cubicBezTo>
                      <a:pt x="26" y="44"/>
                      <a:pt x="27" y="43"/>
                      <a:pt x="28" y="44"/>
                    </a:cubicBezTo>
                    <a:cubicBezTo>
                      <a:pt x="29" y="44"/>
                      <a:pt x="29" y="44"/>
                      <a:pt x="30" y="44"/>
                    </a:cubicBezTo>
                    <a:cubicBezTo>
                      <a:pt x="31" y="45"/>
                      <a:pt x="32" y="45"/>
                      <a:pt x="33" y="45"/>
                    </a:cubicBezTo>
                    <a:cubicBezTo>
                      <a:pt x="34" y="45"/>
                      <a:pt x="36" y="46"/>
                      <a:pt x="36" y="45"/>
                    </a:cubicBezTo>
                    <a:cubicBezTo>
                      <a:pt x="37" y="44"/>
                      <a:pt x="36" y="43"/>
                      <a:pt x="35" y="42"/>
                    </a:cubicBezTo>
                    <a:cubicBezTo>
                      <a:pt x="34" y="41"/>
                      <a:pt x="33" y="41"/>
                      <a:pt x="32" y="41"/>
                    </a:cubicBezTo>
                    <a:cubicBezTo>
                      <a:pt x="30" y="41"/>
                      <a:pt x="30" y="41"/>
                      <a:pt x="28" y="41"/>
                    </a:cubicBezTo>
                    <a:cubicBezTo>
                      <a:pt x="27" y="40"/>
                      <a:pt x="27" y="40"/>
                      <a:pt x="27" y="39"/>
                    </a:cubicBezTo>
                    <a:cubicBezTo>
                      <a:pt x="26" y="38"/>
                      <a:pt x="25" y="38"/>
                      <a:pt x="24" y="37"/>
                    </a:cubicBezTo>
                    <a:cubicBezTo>
                      <a:pt x="23" y="37"/>
                      <a:pt x="23" y="36"/>
                      <a:pt x="22" y="35"/>
                    </a:cubicBezTo>
                    <a:cubicBezTo>
                      <a:pt x="21" y="34"/>
                      <a:pt x="21" y="34"/>
                      <a:pt x="20" y="33"/>
                    </a:cubicBezTo>
                    <a:cubicBezTo>
                      <a:pt x="19" y="32"/>
                      <a:pt x="19" y="31"/>
                      <a:pt x="20" y="29"/>
                    </a:cubicBezTo>
                    <a:cubicBezTo>
                      <a:pt x="21" y="29"/>
                      <a:pt x="22" y="29"/>
                      <a:pt x="22" y="28"/>
                    </a:cubicBezTo>
                    <a:cubicBezTo>
                      <a:pt x="22" y="27"/>
                      <a:pt x="21" y="28"/>
                      <a:pt x="20" y="27"/>
                    </a:cubicBezTo>
                    <a:cubicBezTo>
                      <a:pt x="20" y="26"/>
                      <a:pt x="20" y="26"/>
                      <a:pt x="21" y="25"/>
                    </a:cubicBezTo>
                    <a:cubicBezTo>
                      <a:pt x="22" y="24"/>
                      <a:pt x="23" y="26"/>
                      <a:pt x="24" y="25"/>
                    </a:cubicBezTo>
                    <a:cubicBezTo>
                      <a:pt x="25" y="25"/>
                      <a:pt x="25" y="23"/>
                      <a:pt x="26" y="22"/>
                    </a:cubicBezTo>
                    <a:cubicBezTo>
                      <a:pt x="27" y="22"/>
                      <a:pt x="27" y="21"/>
                      <a:pt x="28" y="20"/>
                    </a:cubicBezTo>
                    <a:cubicBezTo>
                      <a:pt x="29" y="19"/>
                      <a:pt x="29" y="18"/>
                      <a:pt x="30" y="17"/>
                    </a:cubicBezTo>
                    <a:cubicBezTo>
                      <a:pt x="31" y="17"/>
                      <a:pt x="32" y="17"/>
                      <a:pt x="33" y="17"/>
                    </a:cubicBezTo>
                    <a:cubicBezTo>
                      <a:pt x="34" y="17"/>
                      <a:pt x="34" y="17"/>
                      <a:pt x="35" y="17"/>
                    </a:cubicBezTo>
                    <a:cubicBezTo>
                      <a:pt x="36" y="16"/>
                      <a:pt x="36" y="15"/>
                      <a:pt x="37" y="15"/>
                    </a:cubicBezTo>
                    <a:cubicBezTo>
                      <a:pt x="38" y="14"/>
                      <a:pt x="38" y="13"/>
                      <a:pt x="39" y="13"/>
                    </a:cubicBezTo>
                    <a:cubicBezTo>
                      <a:pt x="41" y="12"/>
                      <a:pt x="42" y="12"/>
                      <a:pt x="44" y="12"/>
                    </a:cubicBezTo>
                    <a:cubicBezTo>
                      <a:pt x="46" y="11"/>
                      <a:pt x="47" y="12"/>
                      <a:pt x="49" y="11"/>
                    </a:cubicBezTo>
                    <a:cubicBezTo>
                      <a:pt x="50" y="11"/>
                      <a:pt x="50" y="10"/>
                      <a:pt x="52" y="10"/>
                    </a:cubicBezTo>
                    <a:cubicBezTo>
                      <a:pt x="53" y="9"/>
                      <a:pt x="54" y="9"/>
                      <a:pt x="56" y="9"/>
                    </a:cubicBezTo>
                    <a:cubicBezTo>
                      <a:pt x="57" y="9"/>
                      <a:pt x="58" y="8"/>
                      <a:pt x="59" y="8"/>
                    </a:cubicBezTo>
                    <a:cubicBezTo>
                      <a:pt x="61" y="7"/>
                      <a:pt x="62" y="8"/>
                      <a:pt x="64" y="7"/>
                    </a:cubicBezTo>
                    <a:cubicBezTo>
                      <a:pt x="66" y="7"/>
                      <a:pt x="67" y="7"/>
                      <a:pt x="68" y="6"/>
                    </a:cubicBezTo>
                    <a:cubicBezTo>
                      <a:pt x="69" y="5"/>
                      <a:pt x="70" y="5"/>
                      <a:pt x="70" y="3"/>
                    </a:cubicBezTo>
                    <a:cubicBezTo>
                      <a:pt x="70" y="3"/>
                      <a:pt x="69" y="2"/>
                      <a:pt x="69" y="2"/>
                    </a:cubicBezTo>
                    <a:cubicBezTo>
                      <a:pt x="68" y="1"/>
                      <a:pt x="67" y="1"/>
                      <a:pt x="66" y="1"/>
                    </a:cubicBezTo>
                    <a:cubicBezTo>
                      <a:pt x="65" y="1"/>
                      <a:pt x="64" y="0"/>
                      <a:pt x="63" y="0"/>
                    </a:cubicBezTo>
                    <a:cubicBezTo>
                      <a:pt x="62" y="0"/>
                      <a:pt x="62" y="1"/>
                      <a:pt x="61" y="1"/>
                    </a:cubicBezTo>
                    <a:cubicBezTo>
                      <a:pt x="60" y="1"/>
                      <a:pt x="59" y="0"/>
                      <a:pt x="58" y="1"/>
                    </a:cubicBezTo>
                    <a:cubicBezTo>
                      <a:pt x="57" y="1"/>
                      <a:pt x="57" y="2"/>
                      <a:pt x="57" y="2"/>
                    </a:cubicBezTo>
                    <a:cubicBezTo>
                      <a:pt x="56" y="3"/>
                      <a:pt x="56" y="4"/>
                      <a:pt x="55" y="4"/>
                    </a:cubicBezTo>
                    <a:cubicBezTo>
                      <a:pt x="53" y="6"/>
                      <a:pt x="51" y="5"/>
                      <a:pt x="49" y="5"/>
                    </a:cubicBezTo>
                    <a:cubicBezTo>
                      <a:pt x="47" y="5"/>
                      <a:pt x="46" y="4"/>
                      <a:pt x="44" y="5"/>
                    </a:cubicBezTo>
                    <a:cubicBezTo>
                      <a:pt x="43" y="5"/>
                      <a:pt x="43" y="6"/>
                      <a:pt x="42" y="6"/>
                    </a:cubicBezTo>
                    <a:cubicBezTo>
                      <a:pt x="40" y="6"/>
                      <a:pt x="39" y="6"/>
                      <a:pt x="38" y="6"/>
                    </a:cubicBezTo>
                    <a:cubicBezTo>
                      <a:pt x="37" y="5"/>
                      <a:pt x="36" y="5"/>
                      <a:pt x="35" y="5"/>
                    </a:cubicBezTo>
                    <a:cubicBezTo>
                      <a:pt x="34" y="6"/>
                      <a:pt x="34" y="6"/>
                      <a:pt x="33" y="7"/>
                    </a:cubicBezTo>
                    <a:cubicBezTo>
                      <a:pt x="29" y="7"/>
                      <a:pt x="29" y="7"/>
                      <a:pt x="29" y="7"/>
                    </a:cubicBezTo>
                    <a:cubicBezTo>
                      <a:pt x="28" y="8"/>
                      <a:pt x="27" y="8"/>
                      <a:pt x="26" y="8"/>
                    </a:cubicBezTo>
                    <a:cubicBezTo>
                      <a:pt x="24" y="9"/>
                      <a:pt x="23" y="7"/>
                      <a:pt x="21" y="9"/>
                    </a:cubicBezTo>
                    <a:cubicBezTo>
                      <a:pt x="21" y="9"/>
                      <a:pt x="21" y="10"/>
                      <a:pt x="20" y="11"/>
                    </a:cubicBezTo>
                    <a:cubicBezTo>
                      <a:pt x="20" y="12"/>
                      <a:pt x="20" y="13"/>
                      <a:pt x="19" y="13"/>
                    </a:cubicBezTo>
                    <a:cubicBezTo>
                      <a:pt x="18" y="13"/>
                      <a:pt x="18" y="13"/>
                      <a:pt x="17" y="13"/>
                    </a:cubicBezTo>
                    <a:cubicBezTo>
                      <a:pt x="16" y="13"/>
                      <a:pt x="15" y="13"/>
                      <a:pt x="14" y="13"/>
                    </a:cubicBezTo>
                    <a:cubicBezTo>
                      <a:pt x="13" y="14"/>
                      <a:pt x="13" y="15"/>
                      <a:pt x="13" y="16"/>
                    </a:cubicBezTo>
                    <a:cubicBezTo>
                      <a:pt x="12" y="17"/>
                      <a:pt x="13" y="18"/>
                      <a:pt x="13" y="19"/>
                    </a:cubicBezTo>
                    <a:cubicBezTo>
                      <a:pt x="12" y="20"/>
                      <a:pt x="11" y="20"/>
                      <a:pt x="11" y="21"/>
                    </a:cubicBezTo>
                    <a:cubicBezTo>
                      <a:pt x="10" y="21"/>
                      <a:pt x="9" y="21"/>
                      <a:pt x="8" y="22"/>
                    </a:cubicBezTo>
                    <a:cubicBezTo>
                      <a:pt x="7" y="22"/>
                      <a:pt x="7" y="23"/>
                      <a:pt x="8" y="24"/>
                    </a:cubicBezTo>
                    <a:cubicBezTo>
                      <a:pt x="8" y="25"/>
                      <a:pt x="11" y="23"/>
                      <a:pt x="11" y="24"/>
                    </a:cubicBezTo>
                    <a:cubicBezTo>
                      <a:pt x="11" y="25"/>
                      <a:pt x="10" y="26"/>
                      <a:pt x="9" y="26"/>
                    </a:cubicBezTo>
                    <a:cubicBezTo>
                      <a:pt x="8" y="26"/>
                      <a:pt x="7" y="26"/>
                      <a:pt x="6" y="26"/>
                    </a:cubicBezTo>
                    <a:cubicBezTo>
                      <a:pt x="5" y="27"/>
                      <a:pt x="5" y="27"/>
                      <a:pt x="4" y="28"/>
                    </a:cubicBezTo>
                    <a:cubicBezTo>
                      <a:pt x="4" y="29"/>
                      <a:pt x="4" y="29"/>
                      <a:pt x="4" y="30"/>
                    </a:cubicBezTo>
                    <a:cubicBezTo>
                      <a:pt x="5" y="31"/>
                      <a:pt x="6" y="31"/>
                      <a:pt x="6" y="32"/>
                    </a:cubicBezTo>
                    <a:cubicBezTo>
                      <a:pt x="6" y="33"/>
                      <a:pt x="5" y="33"/>
                      <a:pt x="4" y="34"/>
                    </a:cubicBezTo>
                    <a:cubicBezTo>
                      <a:pt x="3" y="34"/>
                      <a:pt x="2" y="33"/>
                      <a:pt x="1" y="33"/>
                    </a:cubicBezTo>
                    <a:cubicBezTo>
                      <a:pt x="0" y="34"/>
                      <a:pt x="0" y="34"/>
                      <a:pt x="0" y="35"/>
                    </a:cubicBezTo>
                    <a:cubicBezTo>
                      <a:pt x="0" y="35"/>
                      <a:pt x="0" y="36"/>
                      <a:pt x="0" y="36"/>
                    </a:cubicBezTo>
                    <a:cubicBezTo>
                      <a:pt x="1" y="38"/>
                      <a:pt x="2" y="38"/>
                      <a:pt x="4"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61" name="Freeform 894"/>
              <p:cNvSpPr>
                <a:spLocks/>
              </p:cNvSpPr>
              <p:nvPr/>
            </p:nvSpPr>
            <p:spPr bwMode="auto">
              <a:xfrm>
                <a:off x="3297" y="1626"/>
                <a:ext cx="122" cy="84"/>
              </a:xfrm>
              <a:custGeom>
                <a:avLst/>
                <a:gdLst>
                  <a:gd name="T0" fmla="*/ 48 w 61"/>
                  <a:gd name="T1" fmla="*/ 320 h 42"/>
                  <a:gd name="T2" fmla="*/ 0 w 61"/>
                  <a:gd name="T3" fmla="*/ 352 h 42"/>
                  <a:gd name="T4" fmla="*/ 0 w 61"/>
                  <a:gd name="T5" fmla="*/ 352 h 42"/>
                  <a:gd name="T6" fmla="*/ 16 w 61"/>
                  <a:gd name="T7" fmla="*/ 384 h 42"/>
                  <a:gd name="T8" fmla="*/ 64 w 61"/>
                  <a:gd name="T9" fmla="*/ 416 h 42"/>
                  <a:gd name="T10" fmla="*/ 80 w 61"/>
                  <a:gd name="T11" fmla="*/ 464 h 42"/>
                  <a:gd name="T12" fmla="*/ 80 w 61"/>
                  <a:gd name="T13" fmla="*/ 496 h 42"/>
                  <a:gd name="T14" fmla="*/ 144 w 61"/>
                  <a:gd name="T15" fmla="*/ 512 h 42"/>
                  <a:gd name="T16" fmla="*/ 160 w 61"/>
                  <a:gd name="T17" fmla="*/ 528 h 42"/>
                  <a:gd name="T18" fmla="*/ 208 w 61"/>
                  <a:gd name="T19" fmla="*/ 512 h 42"/>
                  <a:gd name="T20" fmla="*/ 224 w 61"/>
                  <a:gd name="T21" fmla="*/ 576 h 42"/>
                  <a:gd name="T22" fmla="*/ 240 w 61"/>
                  <a:gd name="T23" fmla="*/ 592 h 42"/>
                  <a:gd name="T24" fmla="*/ 304 w 61"/>
                  <a:gd name="T25" fmla="*/ 624 h 42"/>
                  <a:gd name="T26" fmla="*/ 352 w 61"/>
                  <a:gd name="T27" fmla="*/ 640 h 42"/>
                  <a:gd name="T28" fmla="*/ 400 w 61"/>
                  <a:gd name="T29" fmla="*/ 672 h 42"/>
                  <a:gd name="T30" fmla="*/ 432 w 61"/>
                  <a:gd name="T31" fmla="*/ 656 h 42"/>
                  <a:gd name="T32" fmla="*/ 496 w 61"/>
                  <a:gd name="T33" fmla="*/ 656 h 42"/>
                  <a:gd name="T34" fmla="*/ 528 w 61"/>
                  <a:gd name="T35" fmla="*/ 672 h 42"/>
                  <a:gd name="T36" fmla="*/ 576 w 61"/>
                  <a:gd name="T37" fmla="*/ 624 h 42"/>
                  <a:gd name="T38" fmla="*/ 624 w 61"/>
                  <a:gd name="T39" fmla="*/ 608 h 42"/>
                  <a:gd name="T40" fmla="*/ 688 w 61"/>
                  <a:gd name="T41" fmla="*/ 592 h 42"/>
                  <a:gd name="T42" fmla="*/ 736 w 61"/>
                  <a:gd name="T43" fmla="*/ 592 h 42"/>
                  <a:gd name="T44" fmla="*/ 816 w 61"/>
                  <a:gd name="T45" fmla="*/ 624 h 42"/>
                  <a:gd name="T46" fmla="*/ 832 w 61"/>
                  <a:gd name="T47" fmla="*/ 640 h 42"/>
                  <a:gd name="T48" fmla="*/ 864 w 61"/>
                  <a:gd name="T49" fmla="*/ 624 h 42"/>
                  <a:gd name="T50" fmla="*/ 880 w 61"/>
                  <a:gd name="T51" fmla="*/ 608 h 42"/>
                  <a:gd name="T52" fmla="*/ 880 w 61"/>
                  <a:gd name="T53" fmla="*/ 560 h 42"/>
                  <a:gd name="T54" fmla="*/ 880 w 61"/>
                  <a:gd name="T55" fmla="*/ 496 h 42"/>
                  <a:gd name="T56" fmla="*/ 928 w 61"/>
                  <a:gd name="T57" fmla="*/ 480 h 42"/>
                  <a:gd name="T58" fmla="*/ 976 w 61"/>
                  <a:gd name="T59" fmla="*/ 480 h 42"/>
                  <a:gd name="T60" fmla="*/ 976 w 61"/>
                  <a:gd name="T61" fmla="*/ 432 h 42"/>
                  <a:gd name="T62" fmla="*/ 928 w 61"/>
                  <a:gd name="T63" fmla="*/ 416 h 42"/>
                  <a:gd name="T64" fmla="*/ 928 w 61"/>
                  <a:gd name="T65" fmla="*/ 384 h 42"/>
                  <a:gd name="T66" fmla="*/ 880 w 61"/>
                  <a:gd name="T67" fmla="*/ 416 h 42"/>
                  <a:gd name="T68" fmla="*/ 848 w 61"/>
                  <a:gd name="T69" fmla="*/ 432 h 42"/>
                  <a:gd name="T70" fmla="*/ 816 w 61"/>
                  <a:gd name="T71" fmla="*/ 416 h 42"/>
                  <a:gd name="T72" fmla="*/ 800 w 61"/>
                  <a:gd name="T73" fmla="*/ 352 h 42"/>
                  <a:gd name="T74" fmla="*/ 816 w 61"/>
                  <a:gd name="T75" fmla="*/ 320 h 42"/>
                  <a:gd name="T76" fmla="*/ 768 w 61"/>
                  <a:gd name="T77" fmla="*/ 224 h 42"/>
                  <a:gd name="T78" fmla="*/ 704 w 61"/>
                  <a:gd name="T79" fmla="*/ 160 h 42"/>
                  <a:gd name="T80" fmla="*/ 656 w 61"/>
                  <a:gd name="T81" fmla="*/ 112 h 42"/>
                  <a:gd name="T82" fmla="*/ 640 w 61"/>
                  <a:gd name="T83" fmla="*/ 64 h 42"/>
                  <a:gd name="T84" fmla="*/ 576 w 61"/>
                  <a:gd name="T85" fmla="*/ 0 h 42"/>
                  <a:gd name="T86" fmla="*/ 592 w 61"/>
                  <a:gd name="T87" fmla="*/ 16 h 42"/>
                  <a:gd name="T88" fmla="*/ 560 w 61"/>
                  <a:gd name="T89" fmla="*/ 32 h 42"/>
                  <a:gd name="T90" fmla="*/ 544 w 61"/>
                  <a:gd name="T91" fmla="*/ 48 h 42"/>
                  <a:gd name="T92" fmla="*/ 496 w 61"/>
                  <a:gd name="T93" fmla="*/ 64 h 42"/>
                  <a:gd name="T94" fmla="*/ 464 w 61"/>
                  <a:gd name="T95" fmla="*/ 48 h 42"/>
                  <a:gd name="T96" fmla="*/ 432 w 61"/>
                  <a:gd name="T97" fmla="*/ 64 h 42"/>
                  <a:gd name="T98" fmla="*/ 368 w 61"/>
                  <a:gd name="T99" fmla="*/ 64 h 42"/>
                  <a:gd name="T100" fmla="*/ 320 w 61"/>
                  <a:gd name="T101" fmla="*/ 80 h 42"/>
                  <a:gd name="T102" fmla="*/ 272 w 61"/>
                  <a:gd name="T103" fmla="*/ 64 h 42"/>
                  <a:gd name="T104" fmla="*/ 256 w 61"/>
                  <a:gd name="T105" fmla="*/ 48 h 42"/>
                  <a:gd name="T106" fmla="*/ 208 w 61"/>
                  <a:gd name="T107" fmla="*/ 48 h 42"/>
                  <a:gd name="T108" fmla="*/ 192 w 61"/>
                  <a:gd name="T109" fmla="*/ 80 h 42"/>
                  <a:gd name="T110" fmla="*/ 160 w 61"/>
                  <a:gd name="T111" fmla="*/ 80 h 42"/>
                  <a:gd name="T112" fmla="*/ 128 w 61"/>
                  <a:gd name="T113" fmla="*/ 80 h 42"/>
                  <a:gd name="T114" fmla="*/ 112 w 61"/>
                  <a:gd name="T115" fmla="*/ 112 h 42"/>
                  <a:gd name="T116" fmla="*/ 80 w 61"/>
                  <a:gd name="T117" fmla="*/ 176 h 42"/>
                  <a:gd name="T118" fmla="*/ 48 w 61"/>
                  <a:gd name="T119" fmla="*/ 192 h 42"/>
                  <a:gd name="T120" fmla="*/ 48 w 61"/>
                  <a:gd name="T121" fmla="*/ 256 h 42"/>
                  <a:gd name="T122" fmla="*/ 48 w 61"/>
                  <a:gd name="T123" fmla="*/ 320 h 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
                  <a:gd name="T187" fmla="*/ 0 h 42"/>
                  <a:gd name="T188" fmla="*/ 61 w 61"/>
                  <a:gd name="T189" fmla="*/ 42 h 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 h="42">
                    <a:moveTo>
                      <a:pt x="3" y="20"/>
                    </a:moveTo>
                    <a:cubicBezTo>
                      <a:pt x="3" y="21"/>
                      <a:pt x="1" y="22"/>
                      <a:pt x="0" y="22"/>
                    </a:cubicBezTo>
                    <a:cubicBezTo>
                      <a:pt x="0" y="22"/>
                      <a:pt x="0" y="22"/>
                      <a:pt x="0" y="22"/>
                    </a:cubicBezTo>
                    <a:cubicBezTo>
                      <a:pt x="0" y="23"/>
                      <a:pt x="1" y="23"/>
                      <a:pt x="1" y="24"/>
                    </a:cubicBezTo>
                    <a:cubicBezTo>
                      <a:pt x="3" y="25"/>
                      <a:pt x="3" y="25"/>
                      <a:pt x="4" y="26"/>
                    </a:cubicBezTo>
                    <a:cubicBezTo>
                      <a:pt x="5" y="27"/>
                      <a:pt x="5" y="28"/>
                      <a:pt x="5" y="29"/>
                    </a:cubicBezTo>
                    <a:cubicBezTo>
                      <a:pt x="6" y="30"/>
                      <a:pt x="5" y="30"/>
                      <a:pt x="5" y="31"/>
                    </a:cubicBezTo>
                    <a:cubicBezTo>
                      <a:pt x="6" y="32"/>
                      <a:pt x="8" y="31"/>
                      <a:pt x="9" y="32"/>
                    </a:cubicBezTo>
                    <a:cubicBezTo>
                      <a:pt x="9" y="32"/>
                      <a:pt x="9" y="32"/>
                      <a:pt x="10" y="33"/>
                    </a:cubicBezTo>
                    <a:cubicBezTo>
                      <a:pt x="11" y="33"/>
                      <a:pt x="12" y="31"/>
                      <a:pt x="13" y="32"/>
                    </a:cubicBezTo>
                    <a:cubicBezTo>
                      <a:pt x="14" y="32"/>
                      <a:pt x="13" y="34"/>
                      <a:pt x="14" y="36"/>
                    </a:cubicBezTo>
                    <a:cubicBezTo>
                      <a:pt x="14" y="36"/>
                      <a:pt x="14" y="37"/>
                      <a:pt x="15" y="37"/>
                    </a:cubicBezTo>
                    <a:cubicBezTo>
                      <a:pt x="16" y="38"/>
                      <a:pt x="17" y="38"/>
                      <a:pt x="19" y="39"/>
                    </a:cubicBezTo>
                    <a:cubicBezTo>
                      <a:pt x="20" y="39"/>
                      <a:pt x="21" y="39"/>
                      <a:pt x="22" y="40"/>
                    </a:cubicBezTo>
                    <a:cubicBezTo>
                      <a:pt x="23" y="40"/>
                      <a:pt x="24" y="42"/>
                      <a:pt x="25" y="42"/>
                    </a:cubicBezTo>
                    <a:cubicBezTo>
                      <a:pt x="26" y="42"/>
                      <a:pt x="26" y="41"/>
                      <a:pt x="27" y="41"/>
                    </a:cubicBezTo>
                    <a:cubicBezTo>
                      <a:pt x="29" y="40"/>
                      <a:pt x="30" y="40"/>
                      <a:pt x="31" y="41"/>
                    </a:cubicBezTo>
                    <a:cubicBezTo>
                      <a:pt x="32" y="41"/>
                      <a:pt x="32" y="42"/>
                      <a:pt x="33" y="42"/>
                    </a:cubicBezTo>
                    <a:cubicBezTo>
                      <a:pt x="35" y="42"/>
                      <a:pt x="35" y="40"/>
                      <a:pt x="36" y="39"/>
                    </a:cubicBezTo>
                    <a:cubicBezTo>
                      <a:pt x="37" y="38"/>
                      <a:pt x="38" y="38"/>
                      <a:pt x="39" y="38"/>
                    </a:cubicBezTo>
                    <a:cubicBezTo>
                      <a:pt x="41" y="38"/>
                      <a:pt x="42" y="37"/>
                      <a:pt x="43" y="37"/>
                    </a:cubicBezTo>
                    <a:cubicBezTo>
                      <a:pt x="45" y="37"/>
                      <a:pt x="45" y="37"/>
                      <a:pt x="46" y="37"/>
                    </a:cubicBezTo>
                    <a:cubicBezTo>
                      <a:pt x="48" y="38"/>
                      <a:pt x="49" y="38"/>
                      <a:pt x="51" y="39"/>
                    </a:cubicBezTo>
                    <a:cubicBezTo>
                      <a:pt x="51" y="39"/>
                      <a:pt x="51" y="40"/>
                      <a:pt x="52" y="40"/>
                    </a:cubicBezTo>
                    <a:cubicBezTo>
                      <a:pt x="53" y="40"/>
                      <a:pt x="53" y="40"/>
                      <a:pt x="54" y="39"/>
                    </a:cubicBezTo>
                    <a:cubicBezTo>
                      <a:pt x="55" y="38"/>
                      <a:pt x="55" y="38"/>
                      <a:pt x="55" y="38"/>
                    </a:cubicBezTo>
                    <a:cubicBezTo>
                      <a:pt x="55" y="37"/>
                      <a:pt x="55" y="36"/>
                      <a:pt x="55" y="35"/>
                    </a:cubicBezTo>
                    <a:cubicBezTo>
                      <a:pt x="55" y="33"/>
                      <a:pt x="54" y="32"/>
                      <a:pt x="55" y="31"/>
                    </a:cubicBezTo>
                    <a:cubicBezTo>
                      <a:pt x="56" y="30"/>
                      <a:pt x="57" y="30"/>
                      <a:pt x="58" y="30"/>
                    </a:cubicBezTo>
                    <a:cubicBezTo>
                      <a:pt x="59" y="30"/>
                      <a:pt x="61" y="30"/>
                      <a:pt x="61" y="30"/>
                    </a:cubicBezTo>
                    <a:cubicBezTo>
                      <a:pt x="61" y="29"/>
                      <a:pt x="61" y="28"/>
                      <a:pt x="61" y="27"/>
                    </a:cubicBezTo>
                    <a:cubicBezTo>
                      <a:pt x="60" y="27"/>
                      <a:pt x="59" y="27"/>
                      <a:pt x="58" y="26"/>
                    </a:cubicBezTo>
                    <a:cubicBezTo>
                      <a:pt x="58" y="25"/>
                      <a:pt x="58" y="25"/>
                      <a:pt x="58" y="24"/>
                    </a:cubicBezTo>
                    <a:cubicBezTo>
                      <a:pt x="57" y="23"/>
                      <a:pt x="56" y="26"/>
                      <a:pt x="55" y="26"/>
                    </a:cubicBezTo>
                    <a:cubicBezTo>
                      <a:pt x="54" y="27"/>
                      <a:pt x="53" y="27"/>
                      <a:pt x="53" y="27"/>
                    </a:cubicBezTo>
                    <a:cubicBezTo>
                      <a:pt x="52" y="27"/>
                      <a:pt x="51" y="26"/>
                      <a:pt x="51" y="26"/>
                    </a:cubicBezTo>
                    <a:cubicBezTo>
                      <a:pt x="50" y="25"/>
                      <a:pt x="50" y="24"/>
                      <a:pt x="50" y="22"/>
                    </a:cubicBezTo>
                    <a:cubicBezTo>
                      <a:pt x="50" y="21"/>
                      <a:pt x="51" y="21"/>
                      <a:pt x="51" y="20"/>
                    </a:cubicBezTo>
                    <a:cubicBezTo>
                      <a:pt x="51" y="17"/>
                      <a:pt x="50" y="16"/>
                      <a:pt x="48" y="14"/>
                    </a:cubicBezTo>
                    <a:cubicBezTo>
                      <a:pt x="47" y="12"/>
                      <a:pt x="45" y="12"/>
                      <a:pt x="44" y="10"/>
                    </a:cubicBezTo>
                    <a:cubicBezTo>
                      <a:pt x="43" y="9"/>
                      <a:pt x="42" y="9"/>
                      <a:pt x="41" y="7"/>
                    </a:cubicBezTo>
                    <a:cubicBezTo>
                      <a:pt x="40" y="6"/>
                      <a:pt x="41" y="5"/>
                      <a:pt x="40" y="4"/>
                    </a:cubicBezTo>
                    <a:cubicBezTo>
                      <a:pt x="39" y="2"/>
                      <a:pt x="38" y="2"/>
                      <a:pt x="36" y="0"/>
                    </a:cubicBezTo>
                    <a:cubicBezTo>
                      <a:pt x="37" y="1"/>
                      <a:pt x="37" y="1"/>
                      <a:pt x="37" y="1"/>
                    </a:cubicBezTo>
                    <a:cubicBezTo>
                      <a:pt x="36" y="1"/>
                      <a:pt x="35" y="1"/>
                      <a:pt x="35" y="2"/>
                    </a:cubicBezTo>
                    <a:cubicBezTo>
                      <a:pt x="34" y="2"/>
                      <a:pt x="34" y="3"/>
                      <a:pt x="34" y="3"/>
                    </a:cubicBezTo>
                    <a:cubicBezTo>
                      <a:pt x="33" y="4"/>
                      <a:pt x="32" y="4"/>
                      <a:pt x="31" y="4"/>
                    </a:cubicBezTo>
                    <a:cubicBezTo>
                      <a:pt x="31" y="4"/>
                      <a:pt x="30" y="3"/>
                      <a:pt x="29" y="3"/>
                    </a:cubicBezTo>
                    <a:cubicBezTo>
                      <a:pt x="28" y="3"/>
                      <a:pt x="28" y="3"/>
                      <a:pt x="27" y="4"/>
                    </a:cubicBezTo>
                    <a:cubicBezTo>
                      <a:pt x="26" y="4"/>
                      <a:pt x="25" y="3"/>
                      <a:pt x="23" y="4"/>
                    </a:cubicBezTo>
                    <a:cubicBezTo>
                      <a:pt x="22" y="4"/>
                      <a:pt x="21" y="5"/>
                      <a:pt x="20" y="5"/>
                    </a:cubicBezTo>
                    <a:cubicBezTo>
                      <a:pt x="19" y="5"/>
                      <a:pt x="19" y="4"/>
                      <a:pt x="17" y="4"/>
                    </a:cubicBezTo>
                    <a:cubicBezTo>
                      <a:pt x="17" y="3"/>
                      <a:pt x="16" y="3"/>
                      <a:pt x="16" y="3"/>
                    </a:cubicBezTo>
                    <a:cubicBezTo>
                      <a:pt x="15" y="3"/>
                      <a:pt x="14" y="3"/>
                      <a:pt x="13" y="3"/>
                    </a:cubicBezTo>
                    <a:cubicBezTo>
                      <a:pt x="12" y="4"/>
                      <a:pt x="12" y="4"/>
                      <a:pt x="12" y="5"/>
                    </a:cubicBezTo>
                    <a:cubicBezTo>
                      <a:pt x="11" y="5"/>
                      <a:pt x="11" y="5"/>
                      <a:pt x="10" y="5"/>
                    </a:cubicBezTo>
                    <a:cubicBezTo>
                      <a:pt x="9" y="5"/>
                      <a:pt x="9" y="5"/>
                      <a:pt x="8" y="5"/>
                    </a:cubicBezTo>
                    <a:cubicBezTo>
                      <a:pt x="7" y="5"/>
                      <a:pt x="7" y="6"/>
                      <a:pt x="7" y="7"/>
                    </a:cubicBezTo>
                    <a:cubicBezTo>
                      <a:pt x="6" y="9"/>
                      <a:pt x="6" y="10"/>
                      <a:pt x="5" y="11"/>
                    </a:cubicBezTo>
                    <a:cubicBezTo>
                      <a:pt x="4" y="12"/>
                      <a:pt x="4" y="11"/>
                      <a:pt x="3" y="12"/>
                    </a:cubicBezTo>
                    <a:cubicBezTo>
                      <a:pt x="2" y="13"/>
                      <a:pt x="3" y="14"/>
                      <a:pt x="3" y="16"/>
                    </a:cubicBezTo>
                    <a:cubicBezTo>
                      <a:pt x="3" y="17"/>
                      <a:pt x="4" y="18"/>
                      <a:pt x="3" y="2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62" name="Freeform 895"/>
              <p:cNvSpPr>
                <a:spLocks/>
              </p:cNvSpPr>
              <p:nvPr/>
            </p:nvSpPr>
            <p:spPr bwMode="auto">
              <a:xfrm>
                <a:off x="3419" y="1680"/>
                <a:ext cx="2" cy="1"/>
              </a:xfrm>
              <a:custGeom>
                <a:avLst/>
                <a:gdLst>
                  <a:gd name="T0" fmla="*/ 0 w 1"/>
                  <a:gd name="T1" fmla="*/ 0 h 1"/>
                  <a:gd name="T2" fmla="*/ 0 w 1"/>
                  <a:gd name="T3" fmla="*/ 0 h 1"/>
                  <a:gd name="T4" fmla="*/ 16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1" y="0"/>
                      <a:pt x="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63" name="Freeform 896"/>
              <p:cNvSpPr>
                <a:spLocks/>
              </p:cNvSpPr>
              <p:nvPr/>
            </p:nvSpPr>
            <p:spPr bwMode="auto">
              <a:xfrm>
                <a:off x="3150" y="1616"/>
                <a:ext cx="95" cy="44"/>
              </a:xfrm>
              <a:custGeom>
                <a:avLst/>
                <a:gdLst>
                  <a:gd name="T0" fmla="*/ 65 w 47"/>
                  <a:gd name="T1" fmla="*/ 288 h 22"/>
                  <a:gd name="T2" fmla="*/ 131 w 47"/>
                  <a:gd name="T3" fmla="*/ 272 h 22"/>
                  <a:gd name="T4" fmla="*/ 200 w 47"/>
                  <a:gd name="T5" fmla="*/ 288 h 22"/>
                  <a:gd name="T6" fmla="*/ 265 w 47"/>
                  <a:gd name="T7" fmla="*/ 304 h 22"/>
                  <a:gd name="T8" fmla="*/ 331 w 47"/>
                  <a:gd name="T9" fmla="*/ 304 h 22"/>
                  <a:gd name="T10" fmla="*/ 364 w 47"/>
                  <a:gd name="T11" fmla="*/ 352 h 22"/>
                  <a:gd name="T12" fmla="*/ 380 w 47"/>
                  <a:gd name="T13" fmla="*/ 336 h 22"/>
                  <a:gd name="T14" fmla="*/ 437 w 47"/>
                  <a:gd name="T15" fmla="*/ 336 h 22"/>
                  <a:gd name="T16" fmla="*/ 469 w 47"/>
                  <a:gd name="T17" fmla="*/ 352 h 22"/>
                  <a:gd name="T18" fmla="*/ 503 w 47"/>
                  <a:gd name="T19" fmla="*/ 336 h 22"/>
                  <a:gd name="T20" fmla="*/ 552 w 47"/>
                  <a:gd name="T21" fmla="*/ 336 h 22"/>
                  <a:gd name="T22" fmla="*/ 588 w 47"/>
                  <a:gd name="T23" fmla="*/ 320 h 22"/>
                  <a:gd name="T24" fmla="*/ 621 w 47"/>
                  <a:gd name="T25" fmla="*/ 304 h 22"/>
                  <a:gd name="T26" fmla="*/ 637 w 47"/>
                  <a:gd name="T27" fmla="*/ 336 h 22"/>
                  <a:gd name="T28" fmla="*/ 669 w 47"/>
                  <a:gd name="T29" fmla="*/ 304 h 22"/>
                  <a:gd name="T30" fmla="*/ 687 w 47"/>
                  <a:gd name="T31" fmla="*/ 288 h 22"/>
                  <a:gd name="T32" fmla="*/ 720 w 47"/>
                  <a:gd name="T33" fmla="*/ 256 h 22"/>
                  <a:gd name="T34" fmla="*/ 703 w 47"/>
                  <a:gd name="T35" fmla="*/ 240 h 22"/>
                  <a:gd name="T36" fmla="*/ 752 w 47"/>
                  <a:gd name="T37" fmla="*/ 176 h 22"/>
                  <a:gd name="T38" fmla="*/ 768 w 47"/>
                  <a:gd name="T39" fmla="*/ 144 h 22"/>
                  <a:gd name="T40" fmla="*/ 768 w 47"/>
                  <a:gd name="T41" fmla="*/ 112 h 22"/>
                  <a:gd name="T42" fmla="*/ 752 w 47"/>
                  <a:gd name="T43" fmla="*/ 80 h 22"/>
                  <a:gd name="T44" fmla="*/ 752 w 47"/>
                  <a:gd name="T45" fmla="*/ 48 h 22"/>
                  <a:gd name="T46" fmla="*/ 784 w 47"/>
                  <a:gd name="T47" fmla="*/ 32 h 22"/>
                  <a:gd name="T48" fmla="*/ 752 w 47"/>
                  <a:gd name="T49" fmla="*/ 32 h 22"/>
                  <a:gd name="T50" fmla="*/ 703 w 47"/>
                  <a:gd name="T51" fmla="*/ 32 h 22"/>
                  <a:gd name="T52" fmla="*/ 653 w 47"/>
                  <a:gd name="T53" fmla="*/ 16 h 22"/>
                  <a:gd name="T54" fmla="*/ 588 w 47"/>
                  <a:gd name="T55" fmla="*/ 16 h 22"/>
                  <a:gd name="T56" fmla="*/ 519 w 47"/>
                  <a:gd name="T57" fmla="*/ 0 h 22"/>
                  <a:gd name="T58" fmla="*/ 469 w 47"/>
                  <a:gd name="T59" fmla="*/ 0 h 22"/>
                  <a:gd name="T60" fmla="*/ 404 w 47"/>
                  <a:gd name="T61" fmla="*/ 16 h 22"/>
                  <a:gd name="T62" fmla="*/ 348 w 47"/>
                  <a:gd name="T63" fmla="*/ 96 h 22"/>
                  <a:gd name="T64" fmla="*/ 299 w 47"/>
                  <a:gd name="T65" fmla="*/ 96 h 22"/>
                  <a:gd name="T66" fmla="*/ 299 w 47"/>
                  <a:gd name="T67" fmla="*/ 144 h 22"/>
                  <a:gd name="T68" fmla="*/ 315 w 47"/>
                  <a:gd name="T69" fmla="*/ 192 h 22"/>
                  <a:gd name="T70" fmla="*/ 232 w 47"/>
                  <a:gd name="T71" fmla="*/ 208 h 22"/>
                  <a:gd name="T72" fmla="*/ 180 w 47"/>
                  <a:gd name="T73" fmla="*/ 176 h 22"/>
                  <a:gd name="T74" fmla="*/ 131 w 47"/>
                  <a:gd name="T75" fmla="*/ 208 h 22"/>
                  <a:gd name="T76" fmla="*/ 81 w 47"/>
                  <a:gd name="T77" fmla="*/ 224 h 22"/>
                  <a:gd name="T78" fmla="*/ 0 w 47"/>
                  <a:gd name="T79" fmla="*/ 256 h 22"/>
                  <a:gd name="T80" fmla="*/ 16 w 47"/>
                  <a:gd name="T81" fmla="*/ 272 h 22"/>
                  <a:gd name="T82" fmla="*/ 65 w 47"/>
                  <a:gd name="T83" fmla="*/ 288 h 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
                  <a:gd name="T127" fmla="*/ 0 h 22"/>
                  <a:gd name="T128" fmla="*/ 47 w 47"/>
                  <a:gd name="T129" fmla="*/ 22 h 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 h="22">
                    <a:moveTo>
                      <a:pt x="4" y="18"/>
                    </a:moveTo>
                    <a:cubicBezTo>
                      <a:pt x="6" y="18"/>
                      <a:pt x="6" y="17"/>
                      <a:pt x="8" y="17"/>
                    </a:cubicBezTo>
                    <a:cubicBezTo>
                      <a:pt x="10" y="17"/>
                      <a:pt x="11" y="18"/>
                      <a:pt x="12" y="18"/>
                    </a:cubicBezTo>
                    <a:cubicBezTo>
                      <a:pt x="14" y="18"/>
                      <a:pt x="15" y="19"/>
                      <a:pt x="16" y="19"/>
                    </a:cubicBezTo>
                    <a:cubicBezTo>
                      <a:pt x="18" y="19"/>
                      <a:pt x="18" y="18"/>
                      <a:pt x="20" y="19"/>
                    </a:cubicBezTo>
                    <a:cubicBezTo>
                      <a:pt x="21" y="19"/>
                      <a:pt x="21" y="21"/>
                      <a:pt x="22" y="22"/>
                    </a:cubicBezTo>
                    <a:cubicBezTo>
                      <a:pt x="23" y="21"/>
                      <a:pt x="23" y="21"/>
                      <a:pt x="23" y="21"/>
                    </a:cubicBezTo>
                    <a:cubicBezTo>
                      <a:pt x="24" y="21"/>
                      <a:pt x="25" y="21"/>
                      <a:pt x="26" y="21"/>
                    </a:cubicBezTo>
                    <a:cubicBezTo>
                      <a:pt x="27" y="21"/>
                      <a:pt x="27" y="22"/>
                      <a:pt x="28" y="22"/>
                    </a:cubicBezTo>
                    <a:cubicBezTo>
                      <a:pt x="29" y="22"/>
                      <a:pt x="29" y="21"/>
                      <a:pt x="30" y="21"/>
                    </a:cubicBezTo>
                    <a:cubicBezTo>
                      <a:pt x="31" y="21"/>
                      <a:pt x="32" y="22"/>
                      <a:pt x="33" y="21"/>
                    </a:cubicBezTo>
                    <a:cubicBezTo>
                      <a:pt x="34" y="21"/>
                      <a:pt x="34" y="20"/>
                      <a:pt x="35" y="20"/>
                    </a:cubicBezTo>
                    <a:cubicBezTo>
                      <a:pt x="36" y="19"/>
                      <a:pt x="36" y="19"/>
                      <a:pt x="37" y="19"/>
                    </a:cubicBezTo>
                    <a:cubicBezTo>
                      <a:pt x="38" y="20"/>
                      <a:pt x="38" y="21"/>
                      <a:pt x="38" y="21"/>
                    </a:cubicBezTo>
                    <a:cubicBezTo>
                      <a:pt x="39" y="21"/>
                      <a:pt x="39" y="20"/>
                      <a:pt x="40" y="19"/>
                    </a:cubicBezTo>
                    <a:cubicBezTo>
                      <a:pt x="41" y="18"/>
                      <a:pt x="41" y="18"/>
                      <a:pt x="41" y="18"/>
                    </a:cubicBezTo>
                    <a:cubicBezTo>
                      <a:pt x="42" y="17"/>
                      <a:pt x="43" y="17"/>
                      <a:pt x="43" y="16"/>
                    </a:cubicBezTo>
                    <a:cubicBezTo>
                      <a:pt x="43" y="16"/>
                      <a:pt x="42" y="15"/>
                      <a:pt x="42" y="15"/>
                    </a:cubicBezTo>
                    <a:cubicBezTo>
                      <a:pt x="42" y="13"/>
                      <a:pt x="44" y="13"/>
                      <a:pt x="45" y="11"/>
                    </a:cubicBezTo>
                    <a:cubicBezTo>
                      <a:pt x="45" y="10"/>
                      <a:pt x="46" y="10"/>
                      <a:pt x="46" y="9"/>
                    </a:cubicBezTo>
                    <a:cubicBezTo>
                      <a:pt x="46" y="8"/>
                      <a:pt x="46" y="8"/>
                      <a:pt x="46" y="7"/>
                    </a:cubicBezTo>
                    <a:cubicBezTo>
                      <a:pt x="46" y="6"/>
                      <a:pt x="45" y="6"/>
                      <a:pt x="45" y="5"/>
                    </a:cubicBezTo>
                    <a:cubicBezTo>
                      <a:pt x="44" y="4"/>
                      <a:pt x="45" y="4"/>
                      <a:pt x="45" y="3"/>
                    </a:cubicBezTo>
                    <a:cubicBezTo>
                      <a:pt x="45" y="2"/>
                      <a:pt x="46" y="2"/>
                      <a:pt x="47" y="2"/>
                    </a:cubicBezTo>
                    <a:cubicBezTo>
                      <a:pt x="45" y="2"/>
                      <a:pt x="45" y="2"/>
                      <a:pt x="45" y="2"/>
                    </a:cubicBezTo>
                    <a:cubicBezTo>
                      <a:pt x="44" y="2"/>
                      <a:pt x="43" y="2"/>
                      <a:pt x="42" y="2"/>
                    </a:cubicBezTo>
                    <a:cubicBezTo>
                      <a:pt x="41" y="1"/>
                      <a:pt x="40" y="1"/>
                      <a:pt x="39" y="1"/>
                    </a:cubicBezTo>
                    <a:cubicBezTo>
                      <a:pt x="38" y="1"/>
                      <a:pt x="37" y="1"/>
                      <a:pt x="35" y="1"/>
                    </a:cubicBezTo>
                    <a:cubicBezTo>
                      <a:pt x="33" y="1"/>
                      <a:pt x="32" y="1"/>
                      <a:pt x="31" y="0"/>
                    </a:cubicBezTo>
                    <a:cubicBezTo>
                      <a:pt x="30" y="0"/>
                      <a:pt x="29" y="0"/>
                      <a:pt x="28" y="0"/>
                    </a:cubicBezTo>
                    <a:cubicBezTo>
                      <a:pt x="26" y="0"/>
                      <a:pt x="25" y="0"/>
                      <a:pt x="24" y="1"/>
                    </a:cubicBezTo>
                    <a:cubicBezTo>
                      <a:pt x="22" y="3"/>
                      <a:pt x="23" y="5"/>
                      <a:pt x="21" y="6"/>
                    </a:cubicBezTo>
                    <a:cubicBezTo>
                      <a:pt x="20" y="6"/>
                      <a:pt x="19" y="5"/>
                      <a:pt x="18" y="6"/>
                    </a:cubicBezTo>
                    <a:cubicBezTo>
                      <a:pt x="17" y="7"/>
                      <a:pt x="18" y="8"/>
                      <a:pt x="18" y="9"/>
                    </a:cubicBezTo>
                    <a:cubicBezTo>
                      <a:pt x="18" y="11"/>
                      <a:pt x="19" y="11"/>
                      <a:pt x="19" y="12"/>
                    </a:cubicBezTo>
                    <a:cubicBezTo>
                      <a:pt x="18" y="14"/>
                      <a:pt x="16" y="13"/>
                      <a:pt x="14" y="13"/>
                    </a:cubicBezTo>
                    <a:cubicBezTo>
                      <a:pt x="13" y="12"/>
                      <a:pt x="13" y="11"/>
                      <a:pt x="11" y="11"/>
                    </a:cubicBezTo>
                    <a:cubicBezTo>
                      <a:pt x="10" y="11"/>
                      <a:pt x="10" y="13"/>
                      <a:pt x="8" y="13"/>
                    </a:cubicBezTo>
                    <a:cubicBezTo>
                      <a:pt x="7" y="14"/>
                      <a:pt x="6" y="14"/>
                      <a:pt x="5" y="14"/>
                    </a:cubicBezTo>
                    <a:cubicBezTo>
                      <a:pt x="3" y="15"/>
                      <a:pt x="2" y="15"/>
                      <a:pt x="0" y="16"/>
                    </a:cubicBezTo>
                    <a:cubicBezTo>
                      <a:pt x="1" y="17"/>
                      <a:pt x="1" y="17"/>
                      <a:pt x="1" y="17"/>
                    </a:cubicBezTo>
                    <a:cubicBezTo>
                      <a:pt x="2" y="17"/>
                      <a:pt x="3" y="18"/>
                      <a:pt x="4"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64" name="Freeform 897"/>
              <p:cNvSpPr>
                <a:spLocks/>
              </p:cNvSpPr>
              <p:nvPr/>
            </p:nvSpPr>
            <p:spPr bwMode="auto">
              <a:xfrm>
                <a:off x="3204" y="1510"/>
                <a:ext cx="4" cy="6"/>
              </a:xfrm>
              <a:custGeom>
                <a:avLst/>
                <a:gdLst>
                  <a:gd name="T0" fmla="*/ 32 w 2"/>
                  <a:gd name="T1" fmla="*/ 48 h 3"/>
                  <a:gd name="T2" fmla="*/ 32 w 2"/>
                  <a:gd name="T3" fmla="*/ 16 h 3"/>
                  <a:gd name="T4" fmla="*/ 0 w 2"/>
                  <a:gd name="T5" fmla="*/ 16 h 3"/>
                  <a:gd name="T6" fmla="*/ 0 w 2"/>
                  <a:gd name="T7" fmla="*/ 32 h 3"/>
                  <a:gd name="T8" fmla="*/ 32 w 2"/>
                  <a:gd name="T9" fmla="*/ 48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3"/>
                    </a:moveTo>
                    <a:cubicBezTo>
                      <a:pt x="2" y="2"/>
                      <a:pt x="2" y="2"/>
                      <a:pt x="2" y="1"/>
                    </a:cubicBezTo>
                    <a:cubicBezTo>
                      <a:pt x="2" y="0"/>
                      <a:pt x="1" y="0"/>
                      <a:pt x="0" y="1"/>
                    </a:cubicBezTo>
                    <a:cubicBezTo>
                      <a:pt x="0" y="1"/>
                      <a:pt x="0" y="2"/>
                      <a:pt x="0" y="2"/>
                    </a:cubicBezTo>
                    <a:cubicBezTo>
                      <a:pt x="0" y="3"/>
                      <a:pt x="1" y="3"/>
                      <a:pt x="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65" name="Freeform 898"/>
              <p:cNvSpPr>
                <a:spLocks/>
              </p:cNvSpPr>
              <p:nvPr/>
            </p:nvSpPr>
            <p:spPr bwMode="auto">
              <a:xfrm>
                <a:off x="3130" y="1720"/>
                <a:ext cx="16" cy="24"/>
              </a:xfrm>
              <a:custGeom>
                <a:avLst/>
                <a:gdLst>
                  <a:gd name="T0" fmla="*/ 48 w 8"/>
                  <a:gd name="T1" fmla="*/ 144 h 12"/>
                  <a:gd name="T2" fmla="*/ 48 w 8"/>
                  <a:gd name="T3" fmla="*/ 176 h 12"/>
                  <a:gd name="T4" fmla="*/ 80 w 8"/>
                  <a:gd name="T5" fmla="*/ 192 h 12"/>
                  <a:gd name="T6" fmla="*/ 96 w 8"/>
                  <a:gd name="T7" fmla="*/ 176 h 12"/>
                  <a:gd name="T8" fmla="*/ 112 w 8"/>
                  <a:gd name="T9" fmla="*/ 128 h 12"/>
                  <a:gd name="T10" fmla="*/ 112 w 8"/>
                  <a:gd name="T11" fmla="*/ 64 h 12"/>
                  <a:gd name="T12" fmla="*/ 112 w 8"/>
                  <a:gd name="T13" fmla="*/ 32 h 12"/>
                  <a:gd name="T14" fmla="*/ 96 w 8"/>
                  <a:gd name="T15" fmla="*/ 0 h 12"/>
                  <a:gd name="T16" fmla="*/ 64 w 8"/>
                  <a:gd name="T17" fmla="*/ 32 h 12"/>
                  <a:gd name="T18" fmla="*/ 32 w 8"/>
                  <a:gd name="T19" fmla="*/ 48 h 12"/>
                  <a:gd name="T20" fmla="*/ 0 w 8"/>
                  <a:gd name="T21" fmla="*/ 80 h 12"/>
                  <a:gd name="T22" fmla="*/ 16 w 8"/>
                  <a:gd name="T23" fmla="*/ 128 h 12"/>
                  <a:gd name="T24" fmla="*/ 48 w 8"/>
                  <a:gd name="T25" fmla="*/ 144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
                  <a:gd name="T40" fmla="*/ 0 h 12"/>
                  <a:gd name="T41" fmla="*/ 8 w 8"/>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 h="12">
                    <a:moveTo>
                      <a:pt x="3" y="9"/>
                    </a:moveTo>
                    <a:cubicBezTo>
                      <a:pt x="3" y="10"/>
                      <a:pt x="2" y="10"/>
                      <a:pt x="3" y="11"/>
                    </a:cubicBezTo>
                    <a:cubicBezTo>
                      <a:pt x="3" y="12"/>
                      <a:pt x="4" y="12"/>
                      <a:pt x="5" y="12"/>
                    </a:cubicBezTo>
                    <a:cubicBezTo>
                      <a:pt x="5" y="12"/>
                      <a:pt x="6" y="12"/>
                      <a:pt x="6" y="11"/>
                    </a:cubicBezTo>
                    <a:cubicBezTo>
                      <a:pt x="7" y="10"/>
                      <a:pt x="7" y="9"/>
                      <a:pt x="7" y="8"/>
                    </a:cubicBezTo>
                    <a:cubicBezTo>
                      <a:pt x="8" y="7"/>
                      <a:pt x="7" y="6"/>
                      <a:pt x="7" y="4"/>
                    </a:cubicBezTo>
                    <a:cubicBezTo>
                      <a:pt x="7" y="3"/>
                      <a:pt x="7" y="3"/>
                      <a:pt x="7" y="2"/>
                    </a:cubicBezTo>
                    <a:cubicBezTo>
                      <a:pt x="7" y="1"/>
                      <a:pt x="7" y="0"/>
                      <a:pt x="6" y="0"/>
                    </a:cubicBezTo>
                    <a:cubicBezTo>
                      <a:pt x="5" y="0"/>
                      <a:pt x="5" y="1"/>
                      <a:pt x="4" y="2"/>
                    </a:cubicBezTo>
                    <a:cubicBezTo>
                      <a:pt x="3" y="2"/>
                      <a:pt x="3" y="2"/>
                      <a:pt x="2" y="3"/>
                    </a:cubicBezTo>
                    <a:cubicBezTo>
                      <a:pt x="1" y="3"/>
                      <a:pt x="1" y="4"/>
                      <a:pt x="0" y="5"/>
                    </a:cubicBezTo>
                    <a:cubicBezTo>
                      <a:pt x="0" y="6"/>
                      <a:pt x="0" y="7"/>
                      <a:pt x="1" y="8"/>
                    </a:cubicBezTo>
                    <a:cubicBezTo>
                      <a:pt x="2" y="8"/>
                      <a:pt x="2" y="8"/>
                      <a:pt x="3"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66" name="Freeform 899"/>
              <p:cNvSpPr>
                <a:spLocks/>
              </p:cNvSpPr>
              <p:nvPr/>
            </p:nvSpPr>
            <p:spPr bwMode="auto">
              <a:xfrm>
                <a:off x="3267" y="1512"/>
                <a:ext cx="32" cy="26"/>
              </a:xfrm>
              <a:custGeom>
                <a:avLst/>
                <a:gdLst>
                  <a:gd name="T0" fmla="*/ 80 w 16"/>
                  <a:gd name="T1" fmla="*/ 112 h 13"/>
                  <a:gd name="T2" fmla="*/ 128 w 16"/>
                  <a:gd name="T3" fmla="*/ 112 h 13"/>
                  <a:gd name="T4" fmla="*/ 144 w 16"/>
                  <a:gd name="T5" fmla="*/ 144 h 13"/>
                  <a:gd name="T6" fmla="*/ 176 w 16"/>
                  <a:gd name="T7" fmla="*/ 192 h 13"/>
                  <a:gd name="T8" fmla="*/ 256 w 16"/>
                  <a:gd name="T9" fmla="*/ 192 h 13"/>
                  <a:gd name="T10" fmla="*/ 256 w 16"/>
                  <a:gd name="T11" fmla="*/ 176 h 13"/>
                  <a:gd name="T12" fmla="*/ 208 w 16"/>
                  <a:gd name="T13" fmla="*/ 128 h 13"/>
                  <a:gd name="T14" fmla="*/ 240 w 16"/>
                  <a:gd name="T15" fmla="*/ 80 h 13"/>
                  <a:gd name="T16" fmla="*/ 224 w 16"/>
                  <a:gd name="T17" fmla="*/ 32 h 13"/>
                  <a:gd name="T18" fmla="*/ 160 w 16"/>
                  <a:gd name="T19" fmla="*/ 16 h 13"/>
                  <a:gd name="T20" fmla="*/ 112 w 16"/>
                  <a:gd name="T21" fmla="*/ 0 h 13"/>
                  <a:gd name="T22" fmla="*/ 112 w 16"/>
                  <a:gd name="T23" fmla="*/ 0 h 13"/>
                  <a:gd name="T24" fmla="*/ 64 w 16"/>
                  <a:gd name="T25" fmla="*/ 32 h 13"/>
                  <a:gd name="T26" fmla="*/ 16 w 16"/>
                  <a:gd name="T27" fmla="*/ 48 h 13"/>
                  <a:gd name="T28" fmla="*/ 0 w 16"/>
                  <a:gd name="T29" fmla="*/ 96 h 13"/>
                  <a:gd name="T30" fmla="*/ 0 w 16"/>
                  <a:gd name="T31" fmla="*/ 112 h 13"/>
                  <a:gd name="T32" fmla="*/ 32 w 16"/>
                  <a:gd name="T33" fmla="*/ 112 h 13"/>
                  <a:gd name="T34" fmla="*/ 80 w 16"/>
                  <a:gd name="T35" fmla="*/ 112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13"/>
                  <a:gd name="T56" fmla="*/ 16 w 16"/>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13">
                    <a:moveTo>
                      <a:pt x="5" y="7"/>
                    </a:moveTo>
                    <a:cubicBezTo>
                      <a:pt x="6" y="7"/>
                      <a:pt x="7" y="7"/>
                      <a:pt x="8" y="7"/>
                    </a:cubicBezTo>
                    <a:cubicBezTo>
                      <a:pt x="9" y="8"/>
                      <a:pt x="9" y="8"/>
                      <a:pt x="9" y="9"/>
                    </a:cubicBezTo>
                    <a:cubicBezTo>
                      <a:pt x="10" y="10"/>
                      <a:pt x="10" y="11"/>
                      <a:pt x="11" y="12"/>
                    </a:cubicBezTo>
                    <a:cubicBezTo>
                      <a:pt x="12" y="13"/>
                      <a:pt x="14" y="12"/>
                      <a:pt x="16" y="12"/>
                    </a:cubicBezTo>
                    <a:cubicBezTo>
                      <a:pt x="16" y="11"/>
                      <a:pt x="16" y="11"/>
                      <a:pt x="16" y="11"/>
                    </a:cubicBezTo>
                    <a:cubicBezTo>
                      <a:pt x="15" y="10"/>
                      <a:pt x="13" y="10"/>
                      <a:pt x="13" y="8"/>
                    </a:cubicBezTo>
                    <a:cubicBezTo>
                      <a:pt x="13" y="7"/>
                      <a:pt x="14" y="7"/>
                      <a:pt x="15" y="5"/>
                    </a:cubicBezTo>
                    <a:cubicBezTo>
                      <a:pt x="15" y="4"/>
                      <a:pt x="15" y="3"/>
                      <a:pt x="14" y="2"/>
                    </a:cubicBezTo>
                    <a:cubicBezTo>
                      <a:pt x="13" y="1"/>
                      <a:pt x="12" y="1"/>
                      <a:pt x="10" y="1"/>
                    </a:cubicBezTo>
                    <a:cubicBezTo>
                      <a:pt x="9" y="1"/>
                      <a:pt x="9" y="1"/>
                      <a:pt x="7" y="0"/>
                    </a:cubicBezTo>
                    <a:cubicBezTo>
                      <a:pt x="7" y="0"/>
                      <a:pt x="7" y="0"/>
                      <a:pt x="7" y="0"/>
                    </a:cubicBezTo>
                    <a:cubicBezTo>
                      <a:pt x="6" y="1"/>
                      <a:pt x="5" y="2"/>
                      <a:pt x="4" y="2"/>
                    </a:cubicBezTo>
                    <a:cubicBezTo>
                      <a:pt x="3" y="3"/>
                      <a:pt x="2" y="2"/>
                      <a:pt x="1" y="3"/>
                    </a:cubicBezTo>
                    <a:cubicBezTo>
                      <a:pt x="0" y="4"/>
                      <a:pt x="1" y="5"/>
                      <a:pt x="0" y="6"/>
                    </a:cubicBezTo>
                    <a:cubicBezTo>
                      <a:pt x="0" y="7"/>
                      <a:pt x="0" y="7"/>
                      <a:pt x="0" y="7"/>
                    </a:cubicBezTo>
                    <a:cubicBezTo>
                      <a:pt x="1" y="7"/>
                      <a:pt x="1" y="7"/>
                      <a:pt x="2" y="7"/>
                    </a:cubicBezTo>
                    <a:cubicBezTo>
                      <a:pt x="3" y="7"/>
                      <a:pt x="4" y="7"/>
                      <a:pt x="5"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67" name="Freeform 900"/>
              <p:cNvSpPr>
                <a:spLocks/>
              </p:cNvSpPr>
              <p:nvPr/>
            </p:nvSpPr>
            <p:spPr bwMode="auto">
              <a:xfrm>
                <a:off x="3291" y="1738"/>
                <a:ext cx="92" cy="74"/>
              </a:xfrm>
              <a:custGeom>
                <a:avLst/>
                <a:gdLst>
                  <a:gd name="T0" fmla="*/ 512 w 46"/>
                  <a:gd name="T1" fmla="*/ 576 h 37"/>
                  <a:gd name="T2" fmla="*/ 512 w 46"/>
                  <a:gd name="T3" fmla="*/ 512 h 37"/>
                  <a:gd name="T4" fmla="*/ 432 w 46"/>
                  <a:gd name="T5" fmla="*/ 464 h 37"/>
                  <a:gd name="T6" fmla="*/ 528 w 46"/>
                  <a:gd name="T7" fmla="*/ 464 h 37"/>
                  <a:gd name="T8" fmla="*/ 464 w 46"/>
                  <a:gd name="T9" fmla="*/ 400 h 37"/>
                  <a:gd name="T10" fmla="*/ 400 w 46"/>
                  <a:gd name="T11" fmla="*/ 400 h 37"/>
                  <a:gd name="T12" fmla="*/ 384 w 46"/>
                  <a:gd name="T13" fmla="*/ 336 h 37"/>
                  <a:gd name="T14" fmla="*/ 320 w 46"/>
                  <a:gd name="T15" fmla="*/ 272 h 37"/>
                  <a:gd name="T16" fmla="*/ 320 w 46"/>
                  <a:gd name="T17" fmla="*/ 176 h 37"/>
                  <a:gd name="T18" fmla="*/ 400 w 46"/>
                  <a:gd name="T19" fmla="*/ 224 h 37"/>
                  <a:gd name="T20" fmla="*/ 432 w 46"/>
                  <a:gd name="T21" fmla="*/ 240 h 37"/>
                  <a:gd name="T22" fmla="*/ 464 w 46"/>
                  <a:gd name="T23" fmla="*/ 176 h 37"/>
                  <a:gd name="T24" fmla="*/ 528 w 46"/>
                  <a:gd name="T25" fmla="*/ 144 h 37"/>
                  <a:gd name="T26" fmla="*/ 624 w 46"/>
                  <a:gd name="T27" fmla="*/ 144 h 37"/>
                  <a:gd name="T28" fmla="*/ 688 w 46"/>
                  <a:gd name="T29" fmla="*/ 192 h 37"/>
                  <a:gd name="T30" fmla="*/ 720 w 46"/>
                  <a:gd name="T31" fmla="*/ 112 h 37"/>
                  <a:gd name="T32" fmla="*/ 720 w 46"/>
                  <a:gd name="T33" fmla="*/ 32 h 37"/>
                  <a:gd name="T34" fmla="*/ 704 w 46"/>
                  <a:gd name="T35" fmla="*/ 0 h 37"/>
                  <a:gd name="T36" fmla="*/ 672 w 46"/>
                  <a:gd name="T37" fmla="*/ 48 h 37"/>
                  <a:gd name="T38" fmla="*/ 608 w 46"/>
                  <a:gd name="T39" fmla="*/ 80 h 37"/>
                  <a:gd name="T40" fmla="*/ 512 w 46"/>
                  <a:gd name="T41" fmla="*/ 48 h 37"/>
                  <a:gd name="T42" fmla="*/ 400 w 46"/>
                  <a:gd name="T43" fmla="*/ 64 h 37"/>
                  <a:gd name="T44" fmla="*/ 320 w 46"/>
                  <a:gd name="T45" fmla="*/ 96 h 37"/>
                  <a:gd name="T46" fmla="*/ 272 w 46"/>
                  <a:gd name="T47" fmla="*/ 112 h 37"/>
                  <a:gd name="T48" fmla="*/ 144 w 46"/>
                  <a:gd name="T49" fmla="*/ 144 h 37"/>
                  <a:gd name="T50" fmla="*/ 96 w 46"/>
                  <a:gd name="T51" fmla="*/ 224 h 37"/>
                  <a:gd name="T52" fmla="*/ 0 w 46"/>
                  <a:gd name="T53" fmla="*/ 336 h 37"/>
                  <a:gd name="T54" fmla="*/ 32 w 46"/>
                  <a:gd name="T55" fmla="*/ 352 h 37"/>
                  <a:gd name="T56" fmla="*/ 80 w 46"/>
                  <a:gd name="T57" fmla="*/ 400 h 37"/>
                  <a:gd name="T58" fmla="*/ 160 w 46"/>
                  <a:gd name="T59" fmla="*/ 464 h 37"/>
                  <a:gd name="T60" fmla="*/ 240 w 46"/>
                  <a:gd name="T61" fmla="*/ 480 h 37"/>
                  <a:gd name="T62" fmla="*/ 336 w 46"/>
                  <a:gd name="T63" fmla="*/ 480 h 37"/>
                  <a:gd name="T64" fmla="*/ 384 w 46"/>
                  <a:gd name="T65" fmla="*/ 544 h 37"/>
                  <a:gd name="T66" fmla="*/ 432 w 46"/>
                  <a:gd name="T67" fmla="*/ 544 h 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
                  <a:gd name="T103" fmla="*/ 0 h 37"/>
                  <a:gd name="T104" fmla="*/ 46 w 46"/>
                  <a:gd name="T105" fmla="*/ 37 h 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 h="37">
                    <a:moveTo>
                      <a:pt x="30" y="36"/>
                    </a:moveTo>
                    <a:cubicBezTo>
                      <a:pt x="30" y="37"/>
                      <a:pt x="31" y="37"/>
                      <a:pt x="32" y="36"/>
                    </a:cubicBezTo>
                    <a:cubicBezTo>
                      <a:pt x="33" y="36"/>
                      <a:pt x="33" y="35"/>
                      <a:pt x="33" y="34"/>
                    </a:cubicBezTo>
                    <a:cubicBezTo>
                      <a:pt x="33" y="33"/>
                      <a:pt x="32" y="32"/>
                      <a:pt x="32" y="32"/>
                    </a:cubicBezTo>
                    <a:cubicBezTo>
                      <a:pt x="31" y="31"/>
                      <a:pt x="31" y="31"/>
                      <a:pt x="30" y="30"/>
                    </a:cubicBezTo>
                    <a:cubicBezTo>
                      <a:pt x="29" y="30"/>
                      <a:pt x="28" y="29"/>
                      <a:pt x="27" y="29"/>
                    </a:cubicBezTo>
                    <a:cubicBezTo>
                      <a:pt x="31" y="30"/>
                      <a:pt x="31" y="30"/>
                      <a:pt x="31" y="30"/>
                    </a:cubicBezTo>
                    <a:cubicBezTo>
                      <a:pt x="32" y="29"/>
                      <a:pt x="32" y="30"/>
                      <a:pt x="33" y="29"/>
                    </a:cubicBezTo>
                    <a:cubicBezTo>
                      <a:pt x="33" y="28"/>
                      <a:pt x="32" y="27"/>
                      <a:pt x="32" y="27"/>
                    </a:cubicBezTo>
                    <a:cubicBezTo>
                      <a:pt x="31" y="26"/>
                      <a:pt x="30" y="26"/>
                      <a:pt x="29" y="25"/>
                    </a:cubicBezTo>
                    <a:cubicBezTo>
                      <a:pt x="28" y="25"/>
                      <a:pt x="28" y="24"/>
                      <a:pt x="27" y="24"/>
                    </a:cubicBezTo>
                    <a:cubicBezTo>
                      <a:pt x="26" y="24"/>
                      <a:pt x="25" y="25"/>
                      <a:pt x="25" y="25"/>
                    </a:cubicBezTo>
                    <a:cubicBezTo>
                      <a:pt x="24" y="24"/>
                      <a:pt x="23" y="24"/>
                      <a:pt x="22" y="23"/>
                    </a:cubicBezTo>
                    <a:cubicBezTo>
                      <a:pt x="22" y="22"/>
                      <a:pt x="24" y="22"/>
                      <a:pt x="24" y="21"/>
                    </a:cubicBezTo>
                    <a:cubicBezTo>
                      <a:pt x="24" y="20"/>
                      <a:pt x="23" y="19"/>
                      <a:pt x="22" y="19"/>
                    </a:cubicBezTo>
                    <a:cubicBezTo>
                      <a:pt x="21" y="18"/>
                      <a:pt x="21" y="17"/>
                      <a:pt x="20" y="17"/>
                    </a:cubicBezTo>
                    <a:cubicBezTo>
                      <a:pt x="20" y="16"/>
                      <a:pt x="20" y="16"/>
                      <a:pt x="20" y="15"/>
                    </a:cubicBezTo>
                    <a:cubicBezTo>
                      <a:pt x="20" y="13"/>
                      <a:pt x="19" y="11"/>
                      <a:pt x="20" y="11"/>
                    </a:cubicBezTo>
                    <a:cubicBezTo>
                      <a:pt x="22" y="10"/>
                      <a:pt x="22" y="12"/>
                      <a:pt x="23" y="13"/>
                    </a:cubicBezTo>
                    <a:cubicBezTo>
                      <a:pt x="23" y="14"/>
                      <a:pt x="24" y="13"/>
                      <a:pt x="25" y="14"/>
                    </a:cubicBezTo>
                    <a:cubicBezTo>
                      <a:pt x="25" y="15"/>
                      <a:pt x="25" y="16"/>
                      <a:pt x="25" y="16"/>
                    </a:cubicBezTo>
                    <a:cubicBezTo>
                      <a:pt x="26" y="16"/>
                      <a:pt x="26" y="15"/>
                      <a:pt x="27" y="15"/>
                    </a:cubicBezTo>
                    <a:cubicBezTo>
                      <a:pt x="28" y="14"/>
                      <a:pt x="29" y="14"/>
                      <a:pt x="30" y="13"/>
                    </a:cubicBezTo>
                    <a:cubicBezTo>
                      <a:pt x="30" y="12"/>
                      <a:pt x="29" y="12"/>
                      <a:pt x="29" y="11"/>
                    </a:cubicBezTo>
                    <a:cubicBezTo>
                      <a:pt x="29" y="10"/>
                      <a:pt x="29" y="10"/>
                      <a:pt x="30" y="9"/>
                    </a:cubicBezTo>
                    <a:cubicBezTo>
                      <a:pt x="31" y="9"/>
                      <a:pt x="32" y="9"/>
                      <a:pt x="33" y="9"/>
                    </a:cubicBezTo>
                    <a:cubicBezTo>
                      <a:pt x="34" y="9"/>
                      <a:pt x="35" y="8"/>
                      <a:pt x="36" y="8"/>
                    </a:cubicBezTo>
                    <a:cubicBezTo>
                      <a:pt x="37" y="8"/>
                      <a:pt x="38" y="9"/>
                      <a:pt x="39" y="9"/>
                    </a:cubicBezTo>
                    <a:cubicBezTo>
                      <a:pt x="40" y="9"/>
                      <a:pt x="41" y="9"/>
                      <a:pt x="41" y="9"/>
                    </a:cubicBezTo>
                    <a:cubicBezTo>
                      <a:pt x="42" y="10"/>
                      <a:pt x="42" y="11"/>
                      <a:pt x="43" y="12"/>
                    </a:cubicBezTo>
                    <a:cubicBezTo>
                      <a:pt x="43" y="11"/>
                      <a:pt x="43" y="11"/>
                      <a:pt x="43" y="11"/>
                    </a:cubicBezTo>
                    <a:cubicBezTo>
                      <a:pt x="44" y="9"/>
                      <a:pt x="44" y="9"/>
                      <a:pt x="45" y="7"/>
                    </a:cubicBezTo>
                    <a:cubicBezTo>
                      <a:pt x="45" y="6"/>
                      <a:pt x="46" y="5"/>
                      <a:pt x="46" y="4"/>
                    </a:cubicBezTo>
                    <a:cubicBezTo>
                      <a:pt x="46" y="3"/>
                      <a:pt x="45" y="3"/>
                      <a:pt x="45" y="2"/>
                    </a:cubicBezTo>
                    <a:cubicBezTo>
                      <a:pt x="45" y="1"/>
                      <a:pt x="45" y="0"/>
                      <a:pt x="45" y="0"/>
                    </a:cubicBezTo>
                    <a:cubicBezTo>
                      <a:pt x="44" y="0"/>
                      <a:pt x="44" y="0"/>
                      <a:pt x="44" y="0"/>
                    </a:cubicBezTo>
                    <a:cubicBezTo>
                      <a:pt x="44" y="0"/>
                      <a:pt x="43" y="0"/>
                      <a:pt x="42" y="0"/>
                    </a:cubicBezTo>
                    <a:cubicBezTo>
                      <a:pt x="41" y="1"/>
                      <a:pt x="43" y="2"/>
                      <a:pt x="42" y="3"/>
                    </a:cubicBezTo>
                    <a:cubicBezTo>
                      <a:pt x="42" y="4"/>
                      <a:pt x="42" y="4"/>
                      <a:pt x="41" y="5"/>
                    </a:cubicBezTo>
                    <a:cubicBezTo>
                      <a:pt x="40" y="6"/>
                      <a:pt x="39" y="5"/>
                      <a:pt x="38" y="5"/>
                    </a:cubicBezTo>
                    <a:cubicBezTo>
                      <a:pt x="37" y="5"/>
                      <a:pt x="36" y="5"/>
                      <a:pt x="34" y="4"/>
                    </a:cubicBezTo>
                    <a:cubicBezTo>
                      <a:pt x="33" y="4"/>
                      <a:pt x="33" y="3"/>
                      <a:pt x="32" y="3"/>
                    </a:cubicBezTo>
                    <a:cubicBezTo>
                      <a:pt x="31" y="3"/>
                      <a:pt x="30" y="3"/>
                      <a:pt x="28" y="3"/>
                    </a:cubicBezTo>
                    <a:cubicBezTo>
                      <a:pt x="27" y="4"/>
                      <a:pt x="26" y="4"/>
                      <a:pt x="25" y="4"/>
                    </a:cubicBezTo>
                    <a:cubicBezTo>
                      <a:pt x="23" y="4"/>
                      <a:pt x="22" y="5"/>
                      <a:pt x="20" y="5"/>
                    </a:cubicBezTo>
                    <a:cubicBezTo>
                      <a:pt x="20" y="6"/>
                      <a:pt x="20" y="6"/>
                      <a:pt x="20" y="6"/>
                    </a:cubicBezTo>
                    <a:cubicBezTo>
                      <a:pt x="20" y="6"/>
                      <a:pt x="20" y="6"/>
                      <a:pt x="19" y="7"/>
                    </a:cubicBezTo>
                    <a:cubicBezTo>
                      <a:pt x="18" y="7"/>
                      <a:pt x="18" y="7"/>
                      <a:pt x="17" y="7"/>
                    </a:cubicBezTo>
                    <a:cubicBezTo>
                      <a:pt x="15" y="8"/>
                      <a:pt x="14" y="7"/>
                      <a:pt x="12" y="8"/>
                    </a:cubicBezTo>
                    <a:cubicBezTo>
                      <a:pt x="11" y="8"/>
                      <a:pt x="10" y="8"/>
                      <a:pt x="9" y="9"/>
                    </a:cubicBezTo>
                    <a:cubicBezTo>
                      <a:pt x="8" y="10"/>
                      <a:pt x="8" y="10"/>
                      <a:pt x="7" y="11"/>
                    </a:cubicBezTo>
                    <a:cubicBezTo>
                      <a:pt x="7" y="12"/>
                      <a:pt x="7" y="13"/>
                      <a:pt x="6" y="14"/>
                    </a:cubicBezTo>
                    <a:cubicBezTo>
                      <a:pt x="5" y="16"/>
                      <a:pt x="4" y="16"/>
                      <a:pt x="3" y="17"/>
                    </a:cubicBezTo>
                    <a:cubicBezTo>
                      <a:pt x="0" y="21"/>
                      <a:pt x="0" y="21"/>
                      <a:pt x="0" y="21"/>
                    </a:cubicBezTo>
                    <a:cubicBezTo>
                      <a:pt x="0" y="21"/>
                      <a:pt x="0" y="21"/>
                      <a:pt x="0" y="21"/>
                    </a:cubicBezTo>
                    <a:cubicBezTo>
                      <a:pt x="1" y="22"/>
                      <a:pt x="1" y="21"/>
                      <a:pt x="2" y="22"/>
                    </a:cubicBezTo>
                    <a:cubicBezTo>
                      <a:pt x="3" y="22"/>
                      <a:pt x="4" y="23"/>
                      <a:pt x="4" y="23"/>
                    </a:cubicBezTo>
                    <a:cubicBezTo>
                      <a:pt x="5" y="24"/>
                      <a:pt x="5" y="24"/>
                      <a:pt x="5" y="25"/>
                    </a:cubicBezTo>
                    <a:cubicBezTo>
                      <a:pt x="6" y="26"/>
                      <a:pt x="6" y="27"/>
                      <a:pt x="7" y="28"/>
                    </a:cubicBezTo>
                    <a:cubicBezTo>
                      <a:pt x="8" y="29"/>
                      <a:pt x="9" y="29"/>
                      <a:pt x="10" y="29"/>
                    </a:cubicBezTo>
                    <a:cubicBezTo>
                      <a:pt x="11" y="30"/>
                      <a:pt x="11" y="30"/>
                      <a:pt x="11" y="30"/>
                    </a:cubicBezTo>
                    <a:cubicBezTo>
                      <a:pt x="13" y="31"/>
                      <a:pt x="14" y="30"/>
                      <a:pt x="15" y="30"/>
                    </a:cubicBezTo>
                    <a:cubicBezTo>
                      <a:pt x="16" y="30"/>
                      <a:pt x="17" y="30"/>
                      <a:pt x="18" y="30"/>
                    </a:cubicBezTo>
                    <a:cubicBezTo>
                      <a:pt x="19" y="30"/>
                      <a:pt x="20" y="30"/>
                      <a:pt x="21" y="30"/>
                    </a:cubicBezTo>
                    <a:cubicBezTo>
                      <a:pt x="22" y="31"/>
                      <a:pt x="23" y="31"/>
                      <a:pt x="24" y="32"/>
                    </a:cubicBezTo>
                    <a:cubicBezTo>
                      <a:pt x="24" y="33"/>
                      <a:pt x="24" y="34"/>
                      <a:pt x="24" y="34"/>
                    </a:cubicBezTo>
                    <a:cubicBezTo>
                      <a:pt x="25" y="35"/>
                      <a:pt x="25" y="34"/>
                      <a:pt x="26" y="34"/>
                    </a:cubicBezTo>
                    <a:cubicBezTo>
                      <a:pt x="26" y="34"/>
                      <a:pt x="27" y="34"/>
                      <a:pt x="27" y="34"/>
                    </a:cubicBezTo>
                    <a:cubicBezTo>
                      <a:pt x="28" y="34"/>
                      <a:pt x="28" y="36"/>
                      <a:pt x="30"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68" name="Freeform 901"/>
              <p:cNvSpPr>
                <a:spLocks/>
              </p:cNvSpPr>
              <p:nvPr/>
            </p:nvSpPr>
            <p:spPr bwMode="auto">
              <a:xfrm>
                <a:off x="2950" y="1580"/>
                <a:ext cx="170" cy="152"/>
              </a:xfrm>
              <a:custGeom>
                <a:avLst/>
                <a:gdLst>
                  <a:gd name="T0" fmla="*/ 592 w 85"/>
                  <a:gd name="T1" fmla="*/ 1136 h 76"/>
                  <a:gd name="T2" fmla="*/ 672 w 85"/>
                  <a:gd name="T3" fmla="*/ 1168 h 76"/>
                  <a:gd name="T4" fmla="*/ 768 w 85"/>
                  <a:gd name="T5" fmla="*/ 1200 h 76"/>
                  <a:gd name="T6" fmla="*/ 848 w 85"/>
                  <a:gd name="T7" fmla="*/ 1184 h 76"/>
                  <a:gd name="T8" fmla="*/ 848 w 85"/>
                  <a:gd name="T9" fmla="*/ 1152 h 76"/>
                  <a:gd name="T10" fmla="*/ 912 w 85"/>
                  <a:gd name="T11" fmla="*/ 1056 h 76"/>
                  <a:gd name="T12" fmla="*/ 1056 w 85"/>
                  <a:gd name="T13" fmla="*/ 1056 h 76"/>
                  <a:gd name="T14" fmla="*/ 1136 w 85"/>
                  <a:gd name="T15" fmla="*/ 1104 h 76"/>
                  <a:gd name="T16" fmla="*/ 1232 w 85"/>
                  <a:gd name="T17" fmla="*/ 1088 h 76"/>
                  <a:gd name="T18" fmla="*/ 1344 w 85"/>
                  <a:gd name="T19" fmla="*/ 1024 h 76"/>
                  <a:gd name="T20" fmla="*/ 1344 w 85"/>
                  <a:gd name="T21" fmla="*/ 944 h 76"/>
                  <a:gd name="T22" fmla="*/ 1280 w 85"/>
                  <a:gd name="T23" fmla="*/ 912 h 76"/>
                  <a:gd name="T24" fmla="*/ 1328 w 85"/>
                  <a:gd name="T25" fmla="*/ 848 h 76"/>
                  <a:gd name="T26" fmla="*/ 1296 w 85"/>
                  <a:gd name="T27" fmla="*/ 768 h 76"/>
                  <a:gd name="T28" fmla="*/ 1328 w 85"/>
                  <a:gd name="T29" fmla="*/ 736 h 76"/>
                  <a:gd name="T30" fmla="*/ 1264 w 85"/>
                  <a:gd name="T31" fmla="*/ 640 h 76"/>
                  <a:gd name="T32" fmla="*/ 1248 w 85"/>
                  <a:gd name="T33" fmla="*/ 544 h 76"/>
                  <a:gd name="T34" fmla="*/ 1312 w 85"/>
                  <a:gd name="T35" fmla="*/ 464 h 76"/>
                  <a:gd name="T36" fmla="*/ 1328 w 85"/>
                  <a:gd name="T37" fmla="*/ 320 h 76"/>
                  <a:gd name="T38" fmla="*/ 1312 w 85"/>
                  <a:gd name="T39" fmla="*/ 208 h 76"/>
                  <a:gd name="T40" fmla="*/ 1184 w 85"/>
                  <a:gd name="T41" fmla="*/ 144 h 76"/>
                  <a:gd name="T42" fmla="*/ 1152 w 85"/>
                  <a:gd name="T43" fmla="*/ 112 h 76"/>
                  <a:gd name="T44" fmla="*/ 1072 w 85"/>
                  <a:gd name="T45" fmla="*/ 112 h 76"/>
                  <a:gd name="T46" fmla="*/ 880 w 85"/>
                  <a:gd name="T47" fmla="*/ 96 h 76"/>
                  <a:gd name="T48" fmla="*/ 784 w 85"/>
                  <a:gd name="T49" fmla="*/ 64 h 76"/>
                  <a:gd name="T50" fmla="*/ 768 w 85"/>
                  <a:gd name="T51" fmla="*/ 16 h 76"/>
                  <a:gd name="T52" fmla="*/ 688 w 85"/>
                  <a:gd name="T53" fmla="*/ 32 h 76"/>
                  <a:gd name="T54" fmla="*/ 672 w 85"/>
                  <a:gd name="T55" fmla="*/ 112 h 76"/>
                  <a:gd name="T56" fmla="*/ 608 w 85"/>
                  <a:gd name="T57" fmla="*/ 176 h 76"/>
                  <a:gd name="T58" fmla="*/ 576 w 85"/>
                  <a:gd name="T59" fmla="*/ 224 h 76"/>
                  <a:gd name="T60" fmla="*/ 528 w 85"/>
                  <a:gd name="T61" fmla="*/ 240 h 76"/>
                  <a:gd name="T62" fmla="*/ 448 w 85"/>
                  <a:gd name="T63" fmla="*/ 240 h 76"/>
                  <a:gd name="T64" fmla="*/ 384 w 85"/>
                  <a:gd name="T65" fmla="*/ 208 h 76"/>
                  <a:gd name="T66" fmla="*/ 320 w 85"/>
                  <a:gd name="T67" fmla="*/ 176 h 76"/>
                  <a:gd name="T68" fmla="*/ 320 w 85"/>
                  <a:gd name="T69" fmla="*/ 256 h 76"/>
                  <a:gd name="T70" fmla="*/ 336 w 85"/>
                  <a:gd name="T71" fmla="*/ 336 h 76"/>
                  <a:gd name="T72" fmla="*/ 272 w 85"/>
                  <a:gd name="T73" fmla="*/ 336 h 76"/>
                  <a:gd name="T74" fmla="*/ 208 w 85"/>
                  <a:gd name="T75" fmla="*/ 320 h 76"/>
                  <a:gd name="T76" fmla="*/ 112 w 85"/>
                  <a:gd name="T77" fmla="*/ 336 h 76"/>
                  <a:gd name="T78" fmla="*/ 0 w 85"/>
                  <a:gd name="T79" fmla="*/ 352 h 76"/>
                  <a:gd name="T80" fmla="*/ 32 w 85"/>
                  <a:gd name="T81" fmla="*/ 400 h 76"/>
                  <a:gd name="T82" fmla="*/ 48 w 85"/>
                  <a:gd name="T83" fmla="*/ 448 h 76"/>
                  <a:gd name="T84" fmla="*/ 128 w 85"/>
                  <a:gd name="T85" fmla="*/ 464 h 76"/>
                  <a:gd name="T86" fmla="*/ 208 w 85"/>
                  <a:gd name="T87" fmla="*/ 480 h 76"/>
                  <a:gd name="T88" fmla="*/ 272 w 85"/>
                  <a:gd name="T89" fmla="*/ 528 h 76"/>
                  <a:gd name="T90" fmla="*/ 288 w 85"/>
                  <a:gd name="T91" fmla="*/ 608 h 76"/>
                  <a:gd name="T92" fmla="*/ 336 w 85"/>
                  <a:gd name="T93" fmla="*/ 640 h 76"/>
                  <a:gd name="T94" fmla="*/ 384 w 85"/>
                  <a:gd name="T95" fmla="*/ 720 h 76"/>
                  <a:gd name="T96" fmla="*/ 384 w 85"/>
                  <a:gd name="T97" fmla="*/ 832 h 76"/>
                  <a:gd name="T98" fmla="*/ 336 w 85"/>
                  <a:gd name="T99" fmla="*/ 976 h 76"/>
                  <a:gd name="T100" fmla="*/ 336 w 85"/>
                  <a:gd name="T101" fmla="*/ 1040 h 76"/>
                  <a:gd name="T102" fmla="*/ 384 w 85"/>
                  <a:gd name="T103" fmla="*/ 1088 h 76"/>
                  <a:gd name="T104" fmla="*/ 464 w 85"/>
                  <a:gd name="T105" fmla="*/ 1136 h 76"/>
                  <a:gd name="T106" fmla="*/ 544 w 85"/>
                  <a:gd name="T107" fmla="*/ 1136 h 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
                  <a:gd name="T163" fmla="*/ 0 h 76"/>
                  <a:gd name="T164" fmla="*/ 85 w 85"/>
                  <a:gd name="T165" fmla="*/ 76 h 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 h="76">
                    <a:moveTo>
                      <a:pt x="34" y="71"/>
                    </a:moveTo>
                    <a:cubicBezTo>
                      <a:pt x="35" y="71"/>
                      <a:pt x="36" y="71"/>
                      <a:pt x="37" y="71"/>
                    </a:cubicBezTo>
                    <a:cubicBezTo>
                      <a:pt x="38" y="71"/>
                      <a:pt x="39" y="71"/>
                      <a:pt x="40" y="71"/>
                    </a:cubicBezTo>
                    <a:cubicBezTo>
                      <a:pt x="41" y="72"/>
                      <a:pt x="41" y="72"/>
                      <a:pt x="42" y="73"/>
                    </a:cubicBezTo>
                    <a:cubicBezTo>
                      <a:pt x="43" y="73"/>
                      <a:pt x="44" y="74"/>
                      <a:pt x="45" y="74"/>
                    </a:cubicBezTo>
                    <a:cubicBezTo>
                      <a:pt x="46" y="75"/>
                      <a:pt x="47" y="74"/>
                      <a:pt x="48" y="75"/>
                    </a:cubicBezTo>
                    <a:cubicBezTo>
                      <a:pt x="49" y="75"/>
                      <a:pt x="49" y="75"/>
                      <a:pt x="50" y="75"/>
                    </a:cubicBezTo>
                    <a:cubicBezTo>
                      <a:pt x="51" y="76"/>
                      <a:pt x="52" y="75"/>
                      <a:pt x="53" y="74"/>
                    </a:cubicBezTo>
                    <a:cubicBezTo>
                      <a:pt x="54" y="74"/>
                      <a:pt x="54" y="74"/>
                      <a:pt x="54" y="74"/>
                    </a:cubicBezTo>
                    <a:cubicBezTo>
                      <a:pt x="54" y="73"/>
                      <a:pt x="53" y="73"/>
                      <a:pt x="53" y="72"/>
                    </a:cubicBezTo>
                    <a:cubicBezTo>
                      <a:pt x="53" y="70"/>
                      <a:pt x="53" y="69"/>
                      <a:pt x="54" y="68"/>
                    </a:cubicBezTo>
                    <a:cubicBezTo>
                      <a:pt x="55" y="67"/>
                      <a:pt x="56" y="67"/>
                      <a:pt x="57" y="66"/>
                    </a:cubicBezTo>
                    <a:cubicBezTo>
                      <a:pt x="59" y="66"/>
                      <a:pt x="60" y="66"/>
                      <a:pt x="62" y="66"/>
                    </a:cubicBezTo>
                    <a:cubicBezTo>
                      <a:pt x="64" y="66"/>
                      <a:pt x="64" y="66"/>
                      <a:pt x="66" y="66"/>
                    </a:cubicBezTo>
                    <a:cubicBezTo>
                      <a:pt x="67" y="67"/>
                      <a:pt x="67" y="68"/>
                      <a:pt x="68" y="68"/>
                    </a:cubicBezTo>
                    <a:cubicBezTo>
                      <a:pt x="69" y="69"/>
                      <a:pt x="70" y="69"/>
                      <a:pt x="71" y="69"/>
                    </a:cubicBezTo>
                    <a:cubicBezTo>
                      <a:pt x="72" y="70"/>
                      <a:pt x="73" y="70"/>
                      <a:pt x="74" y="70"/>
                    </a:cubicBezTo>
                    <a:cubicBezTo>
                      <a:pt x="75" y="69"/>
                      <a:pt x="76" y="69"/>
                      <a:pt x="77" y="68"/>
                    </a:cubicBezTo>
                    <a:cubicBezTo>
                      <a:pt x="78" y="67"/>
                      <a:pt x="79" y="67"/>
                      <a:pt x="80" y="66"/>
                    </a:cubicBezTo>
                    <a:cubicBezTo>
                      <a:pt x="82" y="65"/>
                      <a:pt x="82" y="65"/>
                      <a:pt x="84" y="64"/>
                    </a:cubicBezTo>
                    <a:cubicBezTo>
                      <a:pt x="84" y="64"/>
                      <a:pt x="84" y="64"/>
                      <a:pt x="84" y="64"/>
                    </a:cubicBezTo>
                    <a:cubicBezTo>
                      <a:pt x="84" y="62"/>
                      <a:pt x="85" y="61"/>
                      <a:pt x="84" y="59"/>
                    </a:cubicBezTo>
                    <a:cubicBezTo>
                      <a:pt x="83" y="58"/>
                      <a:pt x="81" y="60"/>
                      <a:pt x="80" y="59"/>
                    </a:cubicBezTo>
                    <a:cubicBezTo>
                      <a:pt x="80" y="59"/>
                      <a:pt x="80" y="58"/>
                      <a:pt x="80" y="57"/>
                    </a:cubicBezTo>
                    <a:cubicBezTo>
                      <a:pt x="80" y="56"/>
                      <a:pt x="80" y="55"/>
                      <a:pt x="81" y="54"/>
                    </a:cubicBezTo>
                    <a:cubicBezTo>
                      <a:pt x="81" y="53"/>
                      <a:pt x="82" y="54"/>
                      <a:pt x="83" y="53"/>
                    </a:cubicBezTo>
                    <a:cubicBezTo>
                      <a:pt x="83" y="52"/>
                      <a:pt x="82" y="51"/>
                      <a:pt x="82" y="50"/>
                    </a:cubicBezTo>
                    <a:cubicBezTo>
                      <a:pt x="81" y="50"/>
                      <a:pt x="81" y="49"/>
                      <a:pt x="81" y="48"/>
                    </a:cubicBezTo>
                    <a:cubicBezTo>
                      <a:pt x="81" y="47"/>
                      <a:pt x="82" y="47"/>
                      <a:pt x="83" y="46"/>
                    </a:cubicBezTo>
                    <a:cubicBezTo>
                      <a:pt x="83" y="46"/>
                      <a:pt x="83" y="46"/>
                      <a:pt x="83" y="46"/>
                    </a:cubicBezTo>
                    <a:cubicBezTo>
                      <a:pt x="83" y="45"/>
                      <a:pt x="83" y="44"/>
                      <a:pt x="82" y="42"/>
                    </a:cubicBezTo>
                    <a:cubicBezTo>
                      <a:pt x="81" y="41"/>
                      <a:pt x="80" y="41"/>
                      <a:pt x="79" y="40"/>
                    </a:cubicBezTo>
                    <a:cubicBezTo>
                      <a:pt x="79" y="39"/>
                      <a:pt x="78" y="39"/>
                      <a:pt x="78" y="38"/>
                    </a:cubicBezTo>
                    <a:cubicBezTo>
                      <a:pt x="77" y="37"/>
                      <a:pt x="77" y="36"/>
                      <a:pt x="78" y="34"/>
                    </a:cubicBezTo>
                    <a:cubicBezTo>
                      <a:pt x="78" y="33"/>
                      <a:pt x="78" y="32"/>
                      <a:pt x="79" y="31"/>
                    </a:cubicBezTo>
                    <a:cubicBezTo>
                      <a:pt x="80" y="30"/>
                      <a:pt x="81" y="30"/>
                      <a:pt x="82" y="29"/>
                    </a:cubicBezTo>
                    <a:cubicBezTo>
                      <a:pt x="83" y="28"/>
                      <a:pt x="83" y="27"/>
                      <a:pt x="83" y="26"/>
                    </a:cubicBezTo>
                    <a:cubicBezTo>
                      <a:pt x="83" y="24"/>
                      <a:pt x="83" y="22"/>
                      <a:pt x="83" y="20"/>
                    </a:cubicBezTo>
                    <a:cubicBezTo>
                      <a:pt x="84" y="18"/>
                      <a:pt x="85" y="17"/>
                      <a:pt x="85" y="15"/>
                    </a:cubicBezTo>
                    <a:cubicBezTo>
                      <a:pt x="84" y="14"/>
                      <a:pt x="83" y="14"/>
                      <a:pt x="82" y="13"/>
                    </a:cubicBezTo>
                    <a:cubicBezTo>
                      <a:pt x="81" y="11"/>
                      <a:pt x="80" y="10"/>
                      <a:pt x="78" y="10"/>
                    </a:cubicBezTo>
                    <a:cubicBezTo>
                      <a:pt x="77" y="9"/>
                      <a:pt x="76" y="9"/>
                      <a:pt x="74" y="9"/>
                    </a:cubicBezTo>
                    <a:cubicBezTo>
                      <a:pt x="73" y="8"/>
                      <a:pt x="72" y="9"/>
                      <a:pt x="72" y="8"/>
                    </a:cubicBezTo>
                    <a:cubicBezTo>
                      <a:pt x="72" y="7"/>
                      <a:pt x="72" y="7"/>
                      <a:pt x="72" y="7"/>
                    </a:cubicBezTo>
                    <a:cubicBezTo>
                      <a:pt x="72" y="7"/>
                      <a:pt x="72" y="7"/>
                      <a:pt x="72" y="7"/>
                    </a:cubicBezTo>
                    <a:cubicBezTo>
                      <a:pt x="69" y="7"/>
                      <a:pt x="69" y="7"/>
                      <a:pt x="67" y="7"/>
                    </a:cubicBezTo>
                    <a:cubicBezTo>
                      <a:pt x="64" y="7"/>
                      <a:pt x="63" y="6"/>
                      <a:pt x="60" y="6"/>
                    </a:cubicBezTo>
                    <a:cubicBezTo>
                      <a:pt x="58" y="6"/>
                      <a:pt x="57" y="7"/>
                      <a:pt x="55" y="6"/>
                    </a:cubicBezTo>
                    <a:cubicBezTo>
                      <a:pt x="54" y="5"/>
                      <a:pt x="54" y="5"/>
                      <a:pt x="52" y="4"/>
                    </a:cubicBezTo>
                    <a:cubicBezTo>
                      <a:pt x="51" y="4"/>
                      <a:pt x="50" y="5"/>
                      <a:pt x="49" y="4"/>
                    </a:cubicBezTo>
                    <a:cubicBezTo>
                      <a:pt x="48" y="3"/>
                      <a:pt x="49" y="2"/>
                      <a:pt x="48" y="1"/>
                    </a:cubicBezTo>
                    <a:cubicBezTo>
                      <a:pt x="48" y="1"/>
                      <a:pt x="48" y="1"/>
                      <a:pt x="48" y="1"/>
                    </a:cubicBezTo>
                    <a:cubicBezTo>
                      <a:pt x="47" y="1"/>
                      <a:pt x="46" y="0"/>
                      <a:pt x="45" y="1"/>
                    </a:cubicBezTo>
                    <a:cubicBezTo>
                      <a:pt x="44" y="1"/>
                      <a:pt x="43" y="1"/>
                      <a:pt x="43" y="2"/>
                    </a:cubicBezTo>
                    <a:cubicBezTo>
                      <a:pt x="42" y="3"/>
                      <a:pt x="43" y="3"/>
                      <a:pt x="43" y="4"/>
                    </a:cubicBezTo>
                    <a:cubicBezTo>
                      <a:pt x="42" y="6"/>
                      <a:pt x="42" y="6"/>
                      <a:pt x="42" y="7"/>
                    </a:cubicBezTo>
                    <a:cubicBezTo>
                      <a:pt x="41" y="8"/>
                      <a:pt x="41" y="9"/>
                      <a:pt x="40" y="10"/>
                    </a:cubicBezTo>
                    <a:cubicBezTo>
                      <a:pt x="39" y="10"/>
                      <a:pt x="39" y="10"/>
                      <a:pt x="38" y="11"/>
                    </a:cubicBezTo>
                    <a:cubicBezTo>
                      <a:pt x="37" y="11"/>
                      <a:pt x="35" y="10"/>
                      <a:pt x="35" y="11"/>
                    </a:cubicBezTo>
                    <a:cubicBezTo>
                      <a:pt x="35" y="12"/>
                      <a:pt x="36" y="13"/>
                      <a:pt x="36" y="14"/>
                    </a:cubicBezTo>
                    <a:cubicBezTo>
                      <a:pt x="36" y="15"/>
                      <a:pt x="36" y="15"/>
                      <a:pt x="35" y="16"/>
                    </a:cubicBezTo>
                    <a:cubicBezTo>
                      <a:pt x="35" y="16"/>
                      <a:pt x="34" y="15"/>
                      <a:pt x="33" y="15"/>
                    </a:cubicBezTo>
                    <a:cubicBezTo>
                      <a:pt x="32" y="15"/>
                      <a:pt x="31" y="15"/>
                      <a:pt x="30" y="15"/>
                    </a:cubicBezTo>
                    <a:cubicBezTo>
                      <a:pt x="29" y="15"/>
                      <a:pt x="29" y="15"/>
                      <a:pt x="28" y="15"/>
                    </a:cubicBezTo>
                    <a:cubicBezTo>
                      <a:pt x="27" y="15"/>
                      <a:pt x="26" y="15"/>
                      <a:pt x="26" y="15"/>
                    </a:cubicBezTo>
                    <a:cubicBezTo>
                      <a:pt x="25" y="14"/>
                      <a:pt x="24" y="14"/>
                      <a:pt x="24" y="13"/>
                    </a:cubicBezTo>
                    <a:cubicBezTo>
                      <a:pt x="23" y="12"/>
                      <a:pt x="23" y="12"/>
                      <a:pt x="23" y="11"/>
                    </a:cubicBezTo>
                    <a:cubicBezTo>
                      <a:pt x="22" y="11"/>
                      <a:pt x="21" y="11"/>
                      <a:pt x="20" y="11"/>
                    </a:cubicBezTo>
                    <a:cubicBezTo>
                      <a:pt x="19" y="12"/>
                      <a:pt x="19" y="13"/>
                      <a:pt x="19" y="14"/>
                    </a:cubicBezTo>
                    <a:cubicBezTo>
                      <a:pt x="19" y="15"/>
                      <a:pt x="20" y="15"/>
                      <a:pt x="20" y="16"/>
                    </a:cubicBezTo>
                    <a:cubicBezTo>
                      <a:pt x="20" y="17"/>
                      <a:pt x="21" y="17"/>
                      <a:pt x="21" y="18"/>
                    </a:cubicBezTo>
                    <a:cubicBezTo>
                      <a:pt x="21" y="19"/>
                      <a:pt x="21" y="20"/>
                      <a:pt x="21" y="21"/>
                    </a:cubicBezTo>
                    <a:cubicBezTo>
                      <a:pt x="20" y="21"/>
                      <a:pt x="19" y="21"/>
                      <a:pt x="19" y="21"/>
                    </a:cubicBezTo>
                    <a:cubicBezTo>
                      <a:pt x="18" y="21"/>
                      <a:pt x="18" y="21"/>
                      <a:pt x="17" y="21"/>
                    </a:cubicBezTo>
                    <a:cubicBezTo>
                      <a:pt x="16" y="21"/>
                      <a:pt x="15" y="21"/>
                      <a:pt x="14" y="21"/>
                    </a:cubicBezTo>
                    <a:cubicBezTo>
                      <a:pt x="14" y="21"/>
                      <a:pt x="14" y="20"/>
                      <a:pt x="13" y="20"/>
                    </a:cubicBezTo>
                    <a:cubicBezTo>
                      <a:pt x="12" y="19"/>
                      <a:pt x="11" y="19"/>
                      <a:pt x="10" y="19"/>
                    </a:cubicBezTo>
                    <a:cubicBezTo>
                      <a:pt x="9" y="20"/>
                      <a:pt x="8" y="21"/>
                      <a:pt x="7" y="21"/>
                    </a:cubicBezTo>
                    <a:cubicBezTo>
                      <a:pt x="5" y="22"/>
                      <a:pt x="4" y="21"/>
                      <a:pt x="2" y="21"/>
                    </a:cubicBezTo>
                    <a:cubicBezTo>
                      <a:pt x="1" y="22"/>
                      <a:pt x="0" y="21"/>
                      <a:pt x="0" y="22"/>
                    </a:cubicBezTo>
                    <a:cubicBezTo>
                      <a:pt x="0" y="23"/>
                      <a:pt x="0" y="23"/>
                      <a:pt x="1" y="24"/>
                    </a:cubicBezTo>
                    <a:cubicBezTo>
                      <a:pt x="1" y="24"/>
                      <a:pt x="2" y="24"/>
                      <a:pt x="2" y="25"/>
                    </a:cubicBezTo>
                    <a:cubicBezTo>
                      <a:pt x="2" y="25"/>
                      <a:pt x="1" y="26"/>
                      <a:pt x="1" y="26"/>
                    </a:cubicBezTo>
                    <a:cubicBezTo>
                      <a:pt x="1" y="27"/>
                      <a:pt x="2" y="28"/>
                      <a:pt x="3" y="28"/>
                    </a:cubicBezTo>
                    <a:cubicBezTo>
                      <a:pt x="3" y="29"/>
                      <a:pt x="4" y="28"/>
                      <a:pt x="5" y="28"/>
                    </a:cubicBezTo>
                    <a:cubicBezTo>
                      <a:pt x="6" y="29"/>
                      <a:pt x="7" y="29"/>
                      <a:pt x="8" y="29"/>
                    </a:cubicBezTo>
                    <a:cubicBezTo>
                      <a:pt x="9" y="29"/>
                      <a:pt x="9" y="29"/>
                      <a:pt x="10" y="29"/>
                    </a:cubicBezTo>
                    <a:cubicBezTo>
                      <a:pt x="11" y="30"/>
                      <a:pt x="12" y="30"/>
                      <a:pt x="13" y="30"/>
                    </a:cubicBezTo>
                    <a:cubicBezTo>
                      <a:pt x="14" y="31"/>
                      <a:pt x="14" y="33"/>
                      <a:pt x="15" y="33"/>
                    </a:cubicBezTo>
                    <a:cubicBezTo>
                      <a:pt x="16" y="34"/>
                      <a:pt x="16" y="33"/>
                      <a:pt x="17" y="33"/>
                    </a:cubicBezTo>
                    <a:cubicBezTo>
                      <a:pt x="18" y="34"/>
                      <a:pt x="17" y="35"/>
                      <a:pt x="17" y="36"/>
                    </a:cubicBezTo>
                    <a:cubicBezTo>
                      <a:pt x="17" y="37"/>
                      <a:pt x="18" y="38"/>
                      <a:pt x="18" y="38"/>
                    </a:cubicBezTo>
                    <a:cubicBezTo>
                      <a:pt x="19" y="38"/>
                      <a:pt x="19" y="38"/>
                      <a:pt x="19" y="39"/>
                    </a:cubicBezTo>
                    <a:cubicBezTo>
                      <a:pt x="20" y="39"/>
                      <a:pt x="20" y="40"/>
                      <a:pt x="21" y="40"/>
                    </a:cubicBezTo>
                    <a:cubicBezTo>
                      <a:pt x="22" y="41"/>
                      <a:pt x="22" y="40"/>
                      <a:pt x="23" y="41"/>
                    </a:cubicBezTo>
                    <a:cubicBezTo>
                      <a:pt x="24" y="42"/>
                      <a:pt x="23" y="43"/>
                      <a:pt x="24" y="45"/>
                    </a:cubicBezTo>
                    <a:cubicBezTo>
                      <a:pt x="24" y="46"/>
                      <a:pt x="24" y="47"/>
                      <a:pt x="24" y="49"/>
                    </a:cubicBezTo>
                    <a:cubicBezTo>
                      <a:pt x="24" y="50"/>
                      <a:pt x="24" y="51"/>
                      <a:pt x="24" y="52"/>
                    </a:cubicBezTo>
                    <a:cubicBezTo>
                      <a:pt x="24" y="54"/>
                      <a:pt x="23" y="55"/>
                      <a:pt x="23" y="56"/>
                    </a:cubicBezTo>
                    <a:cubicBezTo>
                      <a:pt x="22" y="58"/>
                      <a:pt x="22" y="59"/>
                      <a:pt x="21" y="61"/>
                    </a:cubicBezTo>
                    <a:cubicBezTo>
                      <a:pt x="21" y="62"/>
                      <a:pt x="21" y="63"/>
                      <a:pt x="20" y="64"/>
                    </a:cubicBezTo>
                    <a:cubicBezTo>
                      <a:pt x="21" y="65"/>
                      <a:pt x="21" y="65"/>
                      <a:pt x="21" y="65"/>
                    </a:cubicBezTo>
                    <a:cubicBezTo>
                      <a:pt x="21" y="66"/>
                      <a:pt x="21" y="66"/>
                      <a:pt x="22" y="67"/>
                    </a:cubicBezTo>
                    <a:cubicBezTo>
                      <a:pt x="23" y="67"/>
                      <a:pt x="23" y="68"/>
                      <a:pt x="24" y="68"/>
                    </a:cubicBezTo>
                    <a:cubicBezTo>
                      <a:pt x="25" y="68"/>
                      <a:pt x="26" y="68"/>
                      <a:pt x="27" y="69"/>
                    </a:cubicBezTo>
                    <a:cubicBezTo>
                      <a:pt x="28" y="69"/>
                      <a:pt x="28" y="70"/>
                      <a:pt x="29" y="71"/>
                    </a:cubicBezTo>
                    <a:cubicBezTo>
                      <a:pt x="30" y="71"/>
                      <a:pt x="31" y="71"/>
                      <a:pt x="32" y="71"/>
                    </a:cubicBezTo>
                    <a:cubicBezTo>
                      <a:pt x="33" y="71"/>
                      <a:pt x="33" y="70"/>
                      <a:pt x="34" y="7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69" name="Freeform 902"/>
              <p:cNvSpPr>
                <a:spLocks/>
              </p:cNvSpPr>
              <p:nvPr/>
            </p:nvSpPr>
            <p:spPr bwMode="auto">
              <a:xfrm>
                <a:off x="3311" y="1802"/>
                <a:ext cx="34" cy="32"/>
              </a:xfrm>
              <a:custGeom>
                <a:avLst/>
                <a:gdLst>
                  <a:gd name="T0" fmla="*/ 256 w 17"/>
                  <a:gd name="T1" fmla="*/ 112 h 16"/>
                  <a:gd name="T2" fmla="*/ 240 w 17"/>
                  <a:gd name="T3" fmla="*/ 64 h 16"/>
                  <a:gd name="T4" fmla="*/ 208 w 17"/>
                  <a:gd name="T5" fmla="*/ 32 h 16"/>
                  <a:gd name="T6" fmla="*/ 160 w 17"/>
                  <a:gd name="T7" fmla="*/ 32 h 16"/>
                  <a:gd name="T8" fmla="*/ 112 w 17"/>
                  <a:gd name="T9" fmla="*/ 0 h 16"/>
                  <a:gd name="T10" fmla="*/ 64 w 17"/>
                  <a:gd name="T11" fmla="*/ 0 h 16"/>
                  <a:gd name="T12" fmla="*/ 32 w 17"/>
                  <a:gd name="T13" fmla="*/ 16 h 16"/>
                  <a:gd name="T14" fmla="*/ 0 w 17"/>
                  <a:gd name="T15" fmla="*/ 64 h 16"/>
                  <a:gd name="T16" fmla="*/ 32 w 17"/>
                  <a:gd name="T17" fmla="*/ 80 h 16"/>
                  <a:gd name="T18" fmla="*/ 64 w 17"/>
                  <a:gd name="T19" fmla="*/ 96 h 16"/>
                  <a:gd name="T20" fmla="*/ 80 w 17"/>
                  <a:gd name="T21" fmla="*/ 160 h 16"/>
                  <a:gd name="T22" fmla="*/ 96 w 17"/>
                  <a:gd name="T23" fmla="*/ 192 h 16"/>
                  <a:gd name="T24" fmla="*/ 144 w 17"/>
                  <a:gd name="T25" fmla="*/ 176 h 16"/>
                  <a:gd name="T26" fmla="*/ 160 w 17"/>
                  <a:gd name="T27" fmla="*/ 224 h 16"/>
                  <a:gd name="T28" fmla="*/ 176 w 17"/>
                  <a:gd name="T29" fmla="*/ 240 h 16"/>
                  <a:gd name="T30" fmla="*/ 176 w 17"/>
                  <a:gd name="T31" fmla="*/ 208 h 16"/>
                  <a:gd name="T32" fmla="*/ 208 w 17"/>
                  <a:gd name="T33" fmla="*/ 208 h 16"/>
                  <a:gd name="T34" fmla="*/ 240 w 17"/>
                  <a:gd name="T35" fmla="*/ 240 h 16"/>
                  <a:gd name="T36" fmla="*/ 240 w 17"/>
                  <a:gd name="T37" fmla="*/ 208 h 16"/>
                  <a:gd name="T38" fmla="*/ 240 w 17"/>
                  <a:gd name="T39" fmla="*/ 144 h 16"/>
                  <a:gd name="T40" fmla="*/ 224 w 17"/>
                  <a:gd name="T41" fmla="*/ 112 h 16"/>
                  <a:gd name="T42" fmla="*/ 256 w 17"/>
                  <a:gd name="T43" fmla="*/ 112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
                  <a:gd name="T67" fmla="*/ 0 h 16"/>
                  <a:gd name="T68" fmla="*/ 17 w 17"/>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 h="16">
                    <a:moveTo>
                      <a:pt x="16" y="7"/>
                    </a:moveTo>
                    <a:cubicBezTo>
                      <a:pt x="17" y="6"/>
                      <a:pt x="15" y="5"/>
                      <a:pt x="15" y="4"/>
                    </a:cubicBezTo>
                    <a:cubicBezTo>
                      <a:pt x="14" y="3"/>
                      <a:pt x="14" y="2"/>
                      <a:pt x="13" y="2"/>
                    </a:cubicBezTo>
                    <a:cubicBezTo>
                      <a:pt x="12" y="1"/>
                      <a:pt x="11" y="2"/>
                      <a:pt x="10" y="2"/>
                    </a:cubicBezTo>
                    <a:cubicBezTo>
                      <a:pt x="9" y="1"/>
                      <a:pt x="8" y="0"/>
                      <a:pt x="7" y="0"/>
                    </a:cubicBezTo>
                    <a:cubicBezTo>
                      <a:pt x="5" y="0"/>
                      <a:pt x="5" y="0"/>
                      <a:pt x="4" y="0"/>
                    </a:cubicBezTo>
                    <a:cubicBezTo>
                      <a:pt x="3" y="1"/>
                      <a:pt x="2" y="1"/>
                      <a:pt x="2" y="1"/>
                    </a:cubicBezTo>
                    <a:cubicBezTo>
                      <a:pt x="1" y="2"/>
                      <a:pt x="0" y="3"/>
                      <a:pt x="0" y="4"/>
                    </a:cubicBezTo>
                    <a:cubicBezTo>
                      <a:pt x="1" y="5"/>
                      <a:pt x="1" y="5"/>
                      <a:pt x="2" y="5"/>
                    </a:cubicBezTo>
                    <a:cubicBezTo>
                      <a:pt x="3" y="6"/>
                      <a:pt x="3" y="6"/>
                      <a:pt x="4" y="6"/>
                    </a:cubicBezTo>
                    <a:cubicBezTo>
                      <a:pt x="5" y="7"/>
                      <a:pt x="4" y="9"/>
                      <a:pt x="5" y="10"/>
                    </a:cubicBezTo>
                    <a:cubicBezTo>
                      <a:pt x="5" y="11"/>
                      <a:pt x="5" y="12"/>
                      <a:pt x="6" y="12"/>
                    </a:cubicBezTo>
                    <a:cubicBezTo>
                      <a:pt x="7" y="12"/>
                      <a:pt x="8" y="11"/>
                      <a:pt x="9" y="11"/>
                    </a:cubicBezTo>
                    <a:cubicBezTo>
                      <a:pt x="10" y="12"/>
                      <a:pt x="10" y="13"/>
                      <a:pt x="10" y="14"/>
                    </a:cubicBezTo>
                    <a:cubicBezTo>
                      <a:pt x="10" y="14"/>
                      <a:pt x="10" y="15"/>
                      <a:pt x="11" y="15"/>
                    </a:cubicBezTo>
                    <a:cubicBezTo>
                      <a:pt x="12" y="16"/>
                      <a:pt x="10" y="13"/>
                      <a:pt x="11" y="13"/>
                    </a:cubicBezTo>
                    <a:cubicBezTo>
                      <a:pt x="12" y="13"/>
                      <a:pt x="12" y="13"/>
                      <a:pt x="13" y="13"/>
                    </a:cubicBezTo>
                    <a:cubicBezTo>
                      <a:pt x="14" y="14"/>
                      <a:pt x="14" y="16"/>
                      <a:pt x="15" y="15"/>
                    </a:cubicBezTo>
                    <a:cubicBezTo>
                      <a:pt x="16" y="15"/>
                      <a:pt x="15" y="14"/>
                      <a:pt x="15" y="13"/>
                    </a:cubicBezTo>
                    <a:cubicBezTo>
                      <a:pt x="15" y="11"/>
                      <a:pt x="15" y="11"/>
                      <a:pt x="15" y="9"/>
                    </a:cubicBezTo>
                    <a:cubicBezTo>
                      <a:pt x="14" y="8"/>
                      <a:pt x="13" y="7"/>
                      <a:pt x="14" y="7"/>
                    </a:cubicBezTo>
                    <a:cubicBezTo>
                      <a:pt x="14" y="6"/>
                      <a:pt x="15" y="7"/>
                      <a:pt x="16"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70" name="Freeform 903"/>
              <p:cNvSpPr>
                <a:spLocks/>
              </p:cNvSpPr>
              <p:nvPr/>
            </p:nvSpPr>
            <p:spPr bwMode="auto">
              <a:xfrm>
                <a:off x="3359" y="1802"/>
                <a:ext cx="10" cy="10"/>
              </a:xfrm>
              <a:custGeom>
                <a:avLst/>
                <a:gdLst>
                  <a:gd name="T0" fmla="*/ 64 w 5"/>
                  <a:gd name="T1" fmla="*/ 64 h 5"/>
                  <a:gd name="T2" fmla="*/ 80 w 5"/>
                  <a:gd name="T3" fmla="*/ 32 h 5"/>
                  <a:gd name="T4" fmla="*/ 32 w 5"/>
                  <a:gd name="T5" fmla="*/ 16 h 5"/>
                  <a:gd name="T6" fmla="*/ 0 w 5"/>
                  <a:gd name="T7" fmla="*/ 0 h 5"/>
                  <a:gd name="T8" fmla="*/ 0 w 5"/>
                  <a:gd name="T9" fmla="*/ 32 h 5"/>
                  <a:gd name="T10" fmla="*/ 32 w 5"/>
                  <a:gd name="T11" fmla="*/ 32 h 5"/>
                  <a:gd name="T12" fmla="*/ 64 w 5"/>
                  <a:gd name="T13" fmla="*/ 64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4" y="4"/>
                    </a:moveTo>
                    <a:cubicBezTo>
                      <a:pt x="5" y="4"/>
                      <a:pt x="5" y="3"/>
                      <a:pt x="5" y="2"/>
                    </a:cubicBezTo>
                    <a:cubicBezTo>
                      <a:pt x="4" y="1"/>
                      <a:pt x="3" y="1"/>
                      <a:pt x="2" y="1"/>
                    </a:cubicBezTo>
                    <a:cubicBezTo>
                      <a:pt x="1" y="1"/>
                      <a:pt x="0" y="0"/>
                      <a:pt x="0" y="0"/>
                    </a:cubicBezTo>
                    <a:cubicBezTo>
                      <a:pt x="0" y="1"/>
                      <a:pt x="0" y="1"/>
                      <a:pt x="0" y="2"/>
                    </a:cubicBezTo>
                    <a:cubicBezTo>
                      <a:pt x="1" y="3"/>
                      <a:pt x="1" y="2"/>
                      <a:pt x="2" y="2"/>
                    </a:cubicBezTo>
                    <a:cubicBezTo>
                      <a:pt x="3" y="3"/>
                      <a:pt x="3" y="5"/>
                      <a:pt x="4"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71" name="Freeform 904"/>
              <p:cNvSpPr>
                <a:spLocks/>
              </p:cNvSpPr>
              <p:nvPr/>
            </p:nvSpPr>
            <p:spPr bwMode="auto">
              <a:xfrm>
                <a:off x="3357" y="1820"/>
                <a:ext cx="12" cy="6"/>
              </a:xfrm>
              <a:custGeom>
                <a:avLst/>
                <a:gdLst>
                  <a:gd name="T0" fmla="*/ 48 w 6"/>
                  <a:gd name="T1" fmla="*/ 16 h 3"/>
                  <a:gd name="T2" fmla="*/ 16 w 6"/>
                  <a:gd name="T3" fmla="*/ 48 h 3"/>
                  <a:gd name="T4" fmla="*/ 48 w 6"/>
                  <a:gd name="T5" fmla="*/ 48 h 3"/>
                  <a:gd name="T6" fmla="*/ 80 w 6"/>
                  <a:gd name="T7" fmla="*/ 16 h 3"/>
                  <a:gd name="T8" fmla="*/ 48 w 6"/>
                  <a:gd name="T9" fmla="*/ 16 h 3"/>
                  <a:gd name="T10" fmla="*/ 0 60000 65536"/>
                  <a:gd name="T11" fmla="*/ 0 60000 65536"/>
                  <a:gd name="T12" fmla="*/ 0 60000 65536"/>
                  <a:gd name="T13" fmla="*/ 0 60000 65536"/>
                  <a:gd name="T14" fmla="*/ 0 60000 65536"/>
                  <a:gd name="T15" fmla="*/ 0 w 6"/>
                  <a:gd name="T16" fmla="*/ 0 h 3"/>
                  <a:gd name="T17" fmla="*/ 6 w 6"/>
                  <a:gd name="T18" fmla="*/ 3 h 3"/>
                </a:gdLst>
                <a:ahLst/>
                <a:cxnLst>
                  <a:cxn ang="T10">
                    <a:pos x="T0" y="T1"/>
                  </a:cxn>
                  <a:cxn ang="T11">
                    <a:pos x="T2" y="T3"/>
                  </a:cxn>
                  <a:cxn ang="T12">
                    <a:pos x="T4" y="T5"/>
                  </a:cxn>
                  <a:cxn ang="T13">
                    <a:pos x="T6" y="T7"/>
                  </a:cxn>
                  <a:cxn ang="T14">
                    <a:pos x="T8" y="T9"/>
                  </a:cxn>
                </a:cxnLst>
                <a:rect l="T15" t="T16" r="T17" b="T18"/>
                <a:pathLst>
                  <a:path w="6" h="3">
                    <a:moveTo>
                      <a:pt x="3" y="1"/>
                    </a:moveTo>
                    <a:cubicBezTo>
                      <a:pt x="2" y="1"/>
                      <a:pt x="0" y="2"/>
                      <a:pt x="1" y="3"/>
                    </a:cubicBezTo>
                    <a:cubicBezTo>
                      <a:pt x="1" y="3"/>
                      <a:pt x="2" y="3"/>
                      <a:pt x="3" y="3"/>
                    </a:cubicBezTo>
                    <a:cubicBezTo>
                      <a:pt x="4" y="2"/>
                      <a:pt x="6" y="1"/>
                      <a:pt x="5" y="1"/>
                    </a:cubicBezTo>
                    <a:cubicBezTo>
                      <a:pt x="4" y="0"/>
                      <a:pt x="4" y="1"/>
                      <a:pt x="3"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72" name="Freeform 905"/>
              <p:cNvSpPr>
                <a:spLocks/>
              </p:cNvSpPr>
              <p:nvPr/>
            </p:nvSpPr>
            <p:spPr bwMode="auto">
              <a:xfrm>
                <a:off x="3371" y="1830"/>
                <a:ext cx="8" cy="4"/>
              </a:xfrm>
              <a:custGeom>
                <a:avLst/>
                <a:gdLst>
                  <a:gd name="T0" fmla="*/ 16 w 4"/>
                  <a:gd name="T1" fmla="*/ 0 h 2"/>
                  <a:gd name="T2" fmla="*/ 32 w 4"/>
                  <a:gd name="T3" fmla="*/ 32 h 2"/>
                  <a:gd name="T4" fmla="*/ 64 w 4"/>
                  <a:gd name="T5" fmla="*/ 16 h 2"/>
                  <a:gd name="T6" fmla="*/ 32 w 4"/>
                  <a:gd name="T7" fmla="*/ 0 h 2"/>
                  <a:gd name="T8" fmla="*/ 16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1" y="0"/>
                    </a:moveTo>
                    <a:cubicBezTo>
                      <a:pt x="0" y="1"/>
                      <a:pt x="1" y="2"/>
                      <a:pt x="2" y="2"/>
                    </a:cubicBezTo>
                    <a:cubicBezTo>
                      <a:pt x="3" y="2"/>
                      <a:pt x="3" y="2"/>
                      <a:pt x="4" y="1"/>
                    </a:cubicBezTo>
                    <a:cubicBezTo>
                      <a:pt x="4" y="1"/>
                      <a:pt x="3" y="1"/>
                      <a:pt x="2" y="0"/>
                    </a:cubicBezTo>
                    <a:cubicBezTo>
                      <a:pt x="2"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73" name="Freeform 906"/>
              <p:cNvSpPr>
                <a:spLocks/>
              </p:cNvSpPr>
              <p:nvPr/>
            </p:nvSpPr>
            <p:spPr bwMode="auto">
              <a:xfrm>
                <a:off x="3347" y="1842"/>
                <a:ext cx="38" cy="20"/>
              </a:xfrm>
              <a:custGeom>
                <a:avLst/>
                <a:gdLst>
                  <a:gd name="T0" fmla="*/ 64 w 19"/>
                  <a:gd name="T1" fmla="*/ 80 h 10"/>
                  <a:gd name="T2" fmla="*/ 112 w 19"/>
                  <a:gd name="T3" fmla="*/ 96 h 10"/>
                  <a:gd name="T4" fmla="*/ 144 w 19"/>
                  <a:gd name="T5" fmla="*/ 112 h 10"/>
                  <a:gd name="T6" fmla="*/ 192 w 19"/>
                  <a:gd name="T7" fmla="*/ 128 h 10"/>
                  <a:gd name="T8" fmla="*/ 240 w 19"/>
                  <a:gd name="T9" fmla="*/ 144 h 10"/>
                  <a:gd name="T10" fmla="*/ 288 w 19"/>
                  <a:gd name="T11" fmla="*/ 144 h 10"/>
                  <a:gd name="T12" fmla="*/ 304 w 19"/>
                  <a:gd name="T13" fmla="*/ 112 h 10"/>
                  <a:gd name="T14" fmla="*/ 288 w 19"/>
                  <a:gd name="T15" fmla="*/ 80 h 10"/>
                  <a:gd name="T16" fmla="*/ 256 w 19"/>
                  <a:gd name="T17" fmla="*/ 48 h 10"/>
                  <a:gd name="T18" fmla="*/ 208 w 19"/>
                  <a:gd name="T19" fmla="*/ 48 h 10"/>
                  <a:gd name="T20" fmla="*/ 160 w 19"/>
                  <a:gd name="T21" fmla="*/ 48 h 10"/>
                  <a:gd name="T22" fmla="*/ 144 w 19"/>
                  <a:gd name="T23" fmla="*/ 64 h 10"/>
                  <a:gd name="T24" fmla="*/ 112 w 19"/>
                  <a:gd name="T25" fmla="*/ 48 h 10"/>
                  <a:gd name="T26" fmla="*/ 64 w 19"/>
                  <a:gd name="T27" fmla="*/ 16 h 10"/>
                  <a:gd name="T28" fmla="*/ 16 w 19"/>
                  <a:gd name="T29" fmla="*/ 16 h 10"/>
                  <a:gd name="T30" fmla="*/ 0 w 19"/>
                  <a:gd name="T31" fmla="*/ 32 h 10"/>
                  <a:gd name="T32" fmla="*/ 16 w 19"/>
                  <a:gd name="T33" fmla="*/ 80 h 10"/>
                  <a:gd name="T34" fmla="*/ 64 w 19"/>
                  <a:gd name="T35" fmla="*/ 8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10"/>
                  <a:gd name="T56" fmla="*/ 19 w 19"/>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10">
                    <a:moveTo>
                      <a:pt x="4" y="5"/>
                    </a:moveTo>
                    <a:cubicBezTo>
                      <a:pt x="5" y="6"/>
                      <a:pt x="6" y="5"/>
                      <a:pt x="7" y="6"/>
                    </a:cubicBezTo>
                    <a:cubicBezTo>
                      <a:pt x="8" y="6"/>
                      <a:pt x="9" y="6"/>
                      <a:pt x="9" y="7"/>
                    </a:cubicBezTo>
                    <a:cubicBezTo>
                      <a:pt x="10" y="7"/>
                      <a:pt x="11" y="8"/>
                      <a:pt x="12" y="8"/>
                    </a:cubicBezTo>
                    <a:cubicBezTo>
                      <a:pt x="13" y="9"/>
                      <a:pt x="14" y="9"/>
                      <a:pt x="15" y="9"/>
                    </a:cubicBezTo>
                    <a:cubicBezTo>
                      <a:pt x="16" y="9"/>
                      <a:pt x="18" y="10"/>
                      <a:pt x="18" y="9"/>
                    </a:cubicBezTo>
                    <a:cubicBezTo>
                      <a:pt x="19" y="8"/>
                      <a:pt x="19" y="8"/>
                      <a:pt x="19" y="7"/>
                    </a:cubicBezTo>
                    <a:cubicBezTo>
                      <a:pt x="19" y="6"/>
                      <a:pt x="19" y="6"/>
                      <a:pt x="18" y="5"/>
                    </a:cubicBezTo>
                    <a:cubicBezTo>
                      <a:pt x="18" y="4"/>
                      <a:pt x="17" y="4"/>
                      <a:pt x="16" y="3"/>
                    </a:cubicBezTo>
                    <a:cubicBezTo>
                      <a:pt x="15" y="3"/>
                      <a:pt x="14" y="3"/>
                      <a:pt x="13" y="3"/>
                    </a:cubicBezTo>
                    <a:cubicBezTo>
                      <a:pt x="12" y="3"/>
                      <a:pt x="11" y="3"/>
                      <a:pt x="10" y="3"/>
                    </a:cubicBezTo>
                    <a:cubicBezTo>
                      <a:pt x="9" y="3"/>
                      <a:pt x="9" y="4"/>
                      <a:pt x="9" y="4"/>
                    </a:cubicBezTo>
                    <a:cubicBezTo>
                      <a:pt x="8" y="4"/>
                      <a:pt x="7" y="3"/>
                      <a:pt x="7" y="3"/>
                    </a:cubicBezTo>
                    <a:cubicBezTo>
                      <a:pt x="5" y="2"/>
                      <a:pt x="5" y="1"/>
                      <a:pt x="4" y="1"/>
                    </a:cubicBezTo>
                    <a:cubicBezTo>
                      <a:pt x="3" y="1"/>
                      <a:pt x="2" y="0"/>
                      <a:pt x="1" y="1"/>
                    </a:cubicBezTo>
                    <a:cubicBezTo>
                      <a:pt x="1" y="1"/>
                      <a:pt x="0" y="2"/>
                      <a:pt x="0" y="2"/>
                    </a:cubicBezTo>
                    <a:cubicBezTo>
                      <a:pt x="0" y="3"/>
                      <a:pt x="0" y="4"/>
                      <a:pt x="1" y="5"/>
                    </a:cubicBezTo>
                    <a:cubicBezTo>
                      <a:pt x="2" y="5"/>
                      <a:pt x="3" y="5"/>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74" name="Freeform 907"/>
              <p:cNvSpPr>
                <a:spLocks/>
              </p:cNvSpPr>
              <p:nvPr/>
            </p:nvSpPr>
            <p:spPr bwMode="auto">
              <a:xfrm>
                <a:off x="3523" y="1814"/>
                <a:ext cx="96" cy="90"/>
              </a:xfrm>
              <a:custGeom>
                <a:avLst/>
                <a:gdLst>
                  <a:gd name="T0" fmla="*/ 0 w 48"/>
                  <a:gd name="T1" fmla="*/ 544 h 45"/>
                  <a:gd name="T2" fmla="*/ 0 w 48"/>
                  <a:gd name="T3" fmla="*/ 576 h 45"/>
                  <a:gd name="T4" fmla="*/ 16 w 48"/>
                  <a:gd name="T5" fmla="*/ 592 h 45"/>
                  <a:gd name="T6" fmla="*/ 48 w 48"/>
                  <a:gd name="T7" fmla="*/ 624 h 45"/>
                  <a:gd name="T8" fmla="*/ 64 w 48"/>
                  <a:gd name="T9" fmla="*/ 640 h 45"/>
                  <a:gd name="T10" fmla="*/ 96 w 48"/>
                  <a:gd name="T11" fmla="*/ 656 h 45"/>
                  <a:gd name="T12" fmla="*/ 144 w 48"/>
                  <a:gd name="T13" fmla="*/ 688 h 45"/>
                  <a:gd name="T14" fmla="*/ 192 w 48"/>
                  <a:gd name="T15" fmla="*/ 720 h 45"/>
                  <a:gd name="T16" fmla="*/ 256 w 48"/>
                  <a:gd name="T17" fmla="*/ 672 h 45"/>
                  <a:gd name="T18" fmla="*/ 304 w 48"/>
                  <a:gd name="T19" fmla="*/ 640 h 45"/>
                  <a:gd name="T20" fmla="*/ 368 w 48"/>
                  <a:gd name="T21" fmla="*/ 592 h 45"/>
                  <a:gd name="T22" fmla="*/ 416 w 48"/>
                  <a:gd name="T23" fmla="*/ 560 h 45"/>
                  <a:gd name="T24" fmla="*/ 416 w 48"/>
                  <a:gd name="T25" fmla="*/ 544 h 45"/>
                  <a:gd name="T26" fmla="*/ 464 w 48"/>
                  <a:gd name="T27" fmla="*/ 512 h 45"/>
                  <a:gd name="T28" fmla="*/ 512 w 48"/>
                  <a:gd name="T29" fmla="*/ 512 h 45"/>
                  <a:gd name="T30" fmla="*/ 544 w 48"/>
                  <a:gd name="T31" fmla="*/ 464 h 45"/>
                  <a:gd name="T32" fmla="*/ 608 w 48"/>
                  <a:gd name="T33" fmla="*/ 464 h 45"/>
                  <a:gd name="T34" fmla="*/ 640 w 48"/>
                  <a:gd name="T35" fmla="*/ 400 h 45"/>
                  <a:gd name="T36" fmla="*/ 640 w 48"/>
                  <a:gd name="T37" fmla="*/ 288 h 45"/>
                  <a:gd name="T38" fmla="*/ 624 w 48"/>
                  <a:gd name="T39" fmla="*/ 240 h 45"/>
                  <a:gd name="T40" fmla="*/ 624 w 48"/>
                  <a:gd name="T41" fmla="*/ 160 h 45"/>
                  <a:gd name="T42" fmla="*/ 688 w 48"/>
                  <a:gd name="T43" fmla="*/ 112 h 45"/>
                  <a:gd name="T44" fmla="*/ 736 w 48"/>
                  <a:gd name="T45" fmla="*/ 80 h 45"/>
                  <a:gd name="T46" fmla="*/ 768 w 48"/>
                  <a:gd name="T47" fmla="*/ 48 h 45"/>
                  <a:gd name="T48" fmla="*/ 768 w 48"/>
                  <a:gd name="T49" fmla="*/ 48 h 45"/>
                  <a:gd name="T50" fmla="*/ 768 w 48"/>
                  <a:gd name="T51" fmla="*/ 16 h 45"/>
                  <a:gd name="T52" fmla="*/ 720 w 48"/>
                  <a:gd name="T53" fmla="*/ 16 h 45"/>
                  <a:gd name="T54" fmla="*/ 672 w 48"/>
                  <a:gd name="T55" fmla="*/ 48 h 45"/>
                  <a:gd name="T56" fmla="*/ 608 w 48"/>
                  <a:gd name="T57" fmla="*/ 64 h 45"/>
                  <a:gd name="T58" fmla="*/ 544 w 48"/>
                  <a:gd name="T59" fmla="*/ 48 h 45"/>
                  <a:gd name="T60" fmla="*/ 528 w 48"/>
                  <a:gd name="T61" fmla="*/ 64 h 45"/>
                  <a:gd name="T62" fmla="*/ 496 w 48"/>
                  <a:gd name="T63" fmla="*/ 80 h 45"/>
                  <a:gd name="T64" fmla="*/ 448 w 48"/>
                  <a:gd name="T65" fmla="*/ 112 h 45"/>
                  <a:gd name="T66" fmla="*/ 384 w 48"/>
                  <a:gd name="T67" fmla="*/ 96 h 45"/>
                  <a:gd name="T68" fmla="*/ 320 w 48"/>
                  <a:gd name="T69" fmla="*/ 96 h 45"/>
                  <a:gd name="T70" fmla="*/ 288 w 48"/>
                  <a:gd name="T71" fmla="*/ 80 h 45"/>
                  <a:gd name="T72" fmla="*/ 208 w 48"/>
                  <a:gd name="T73" fmla="*/ 112 h 45"/>
                  <a:gd name="T74" fmla="*/ 160 w 48"/>
                  <a:gd name="T75" fmla="*/ 112 h 45"/>
                  <a:gd name="T76" fmla="*/ 112 w 48"/>
                  <a:gd name="T77" fmla="*/ 80 h 45"/>
                  <a:gd name="T78" fmla="*/ 112 w 48"/>
                  <a:gd name="T79" fmla="*/ 128 h 45"/>
                  <a:gd name="T80" fmla="*/ 112 w 48"/>
                  <a:gd name="T81" fmla="*/ 144 h 45"/>
                  <a:gd name="T82" fmla="*/ 48 w 48"/>
                  <a:gd name="T83" fmla="*/ 192 h 45"/>
                  <a:gd name="T84" fmla="*/ 16 w 48"/>
                  <a:gd name="T85" fmla="*/ 208 h 45"/>
                  <a:gd name="T86" fmla="*/ 16 w 48"/>
                  <a:gd name="T87" fmla="*/ 208 h 45"/>
                  <a:gd name="T88" fmla="*/ 0 w 48"/>
                  <a:gd name="T89" fmla="*/ 256 h 45"/>
                  <a:gd name="T90" fmla="*/ 16 w 48"/>
                  <a:gd name="T91" fmla="*/ 288 h 45"/>
                  <a:gd name="T92" fmla="*/ 16 w 48"/>
                  <a:gd name="T93" fmla="*/ 336 h 45"/>
                  <a:gd name="T94" fmla="*/ 16 w 48"/>
                  <a:gd name="T95" fmla="*/ 400 h 45"/>
                  <a:gd name="T96" fmla="*/ 0 w 48"/>
                  <a:gd name="T97" fmla="*/ 480 h 45"/>
                  <a:gd name="T98" fmla="*/ 0 w 48"/>
                  <a:gd name="T99" fmla="*/ 544 h 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
                  <a:gd name="T151" fmla="*/ 0 h 45"/>
                  <a:gd name="T152" fmla="*/ 48 w 48"/>
                  <a:gd name="T153" fmla="*/ 45 h 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 h="45">
                    <a:moveTo>
                      <a:pt x="0" y="34"/>
                    </a:moveTo>
                    <a:cubicBezTo>
                      <a:pt x="0" y="35"/>
                      <a:pt x="0" y="35"/>
                      <a:pt x="0" y="36"/>
                    </a:cubicBezTo>
                    <a:cubicBezTo>
                      <a:pt x="1" y="37"/>
                      <a:pt x="1" y="37"/>
                      <a:pt x="1" y="37"/>
                    </a:cubicBezTo>
                    <a:cubicBezTo>
                      <a:pt x="2" y="37"/>
                      <a:pt x="2" y="38"/>
                      <a:pt x="3" y="39"/>
                    </a:cubicBezTo>
                    <a:cubicBezTo>
                      <a:pt x="3" y="39"/>
                      <a:pt x="3" y="40"/>
                      <a:pt x="4" y="40"/>
                    </a:cubicBezTo>
                    <a:cubicBezTo>
                      <a:pt x="5" y="41"/>
                      <a:pt x="5" y="40"/>
                      <a:pt x="6" y="41"/>
                    </a:cubicBezTo>
                    <a:cubicBezTo>
                      <a:pt x="7" y="41"/>
                      <a:pt x="8" y="42"/>
                      <a:pt x="9" y="43"/>
                    </a:cubicBezTo>
                    <a:cubicBezTo>
                      <a:pt x="10" y="44"/>
                      <a:pt x="11" y="45"/>
                      <a:pt x="12" y="45"/>
                    </a:cubicBezTo>
                    <a:cubicBezTo>
                      <a:pt x="14" y="44"/>
                      <a:pt x="14" y="43"/>
                      <a:pt x="16" y="42"/>
                    </a:cubicBezTo>
                    <a:cubicBezTo>
                      <a:pt x="17" y="41"/>
                      <a:pt x="18" y="41"/>
                      <a:pt x="19" y="40"/>
                    </a:cubicBezTo>
                    <a:cubicBezTo>
                      <a:pt x="20" y="39"/>
                      <a:pt x="21" y="38"/>
                      <a:pt x="23" y="37"/>
                    </a:cubicBezTo>
                    <a:cubicBezTo>
                      <a:pt x="24" y="36"/>
                      <a:pt x="25" y="36"/>
                      <a:pt x="26" y="35"/>
                    </a:cubicBezTo>
                    <a:cubicBezTo>
                      <a:pt x="26" y="34"/>
                      <a:pt x="26" y="34"/>
                      <a:pt x="26" y="34"/>
                    </a:cubicBezTo>
                    <a:cubicBezTo>
                      <a:pt x="27" y="33"/>
                      <a:pt x="28" y="32"/>
                      <a:pt x="29" y="32"/>
                    </a:cubicBezTo>
                    <a:cubicBezTo>
                      <a:pt x="30" y="32"/>
                      <a:pt x="31" y="32"/>
                      <a:pt x="32" y="32"/>
                    </a:cubicBezTo>
                    <a:cubicBezTo>
                      <a:pt x="33" y="32"/>
                      <a:pt x="33" y="30"/>
                      <a:pt x="34" y="29"/>
                    </a:cubicBezTo>
                    <a:cubicBezTo>
                      <a:pt x="35" y="28"/>
                      <a:pt x="37" y="30"/>
                      <a:pt x="38" y="29"/>
                    </a:cubicBezTo>
                    <a:cubicBezTo>
                      <a:pt x="40" y="28"/>
                      <a:pt x="40" y="26"/>
                      <a:pt x="40" y="25"/>
                    </a:cubicBezTo>
                    <a:cubicBezTo>
                      <a:pt x="41" y="22"/>
                      <a:pt x="41" y="20"/>
                      <a:pt x="40" y="18"/>
                    </a:cubicBezTo>
                    <a:cubicBezTo>
                      <a:pt x="40" y="17"/>
                      <a:pt x="40" y="16"/>
                      <a:pt x="39" y="15"/>
                    </a:cubicBezTo>
                    <a:cubicBezTo>
                      <a:pt x="39" y="13"/>
                      <a:pt x="38" y="12"/>
                      <a:pt x="39" y="10"/>
                    </a:cubicBezTo>
                    <a:cubicBezTo>
                      <a:pt x="40" y="8"/>
                      <a:pt x="41" y="8"/>
                      <a:pt x="43" y="7"/>
                    </a:cubicBezTo>
                    <a:cubicBezTo>
                      <a:pt x="44" y="6"/>
                      <a:pt x="45" y="6"/>
                      <a:pt x="46" y="5"/>
                    </a:cubicBezTo>
                    <a:cubicBezTo>
                      <a:pt x="47" y="4"/>
                      <a:pt x="47" y="4"/>
                      <a:pt x="48" y="3"/>
                    </a:cubicBezTo>
                    <a:cubicBezTo>
                      <a:pt x="48" y="3"/>
                      <a:pt x="48" y="3"/>
                      <a:pt x="48" y="3"/>
                    </a:cubicBezTo>
                    <a:cubicBezTo>
                      <a:pt x="48" y="2"/>
                      <a:pt x="48" y="2"/>
                      <a:pt x="48" y="1"/>
                    </a:cubicBezTo>
                    <a:cubicBezTo>
                      <a:pt x="48" y="0"/>
                      <a:pt x="46" y="1"/>
                      <a:pt x="45" y="1"/>
                    </a:cubicBezTo>
                    <a:cubicBezTo>
                      <a:pt x="44" y="2"/>
                      <a:pt x="43" y="3"/>
                      <a:pt x="42" y="3"/>
                    </a:cubicBezTo>
                    <a:cubicBezTo>
                      <a:pt x="41" y="4"/>
                      <a:pt x="40" y="4"/>
                      <a:pt x="38" y="4"/>
                    </a:cubicBezTo>
                    <a:cubicBezTo>
                      <a:pt x="36" y="4"/>
                      <a:pt x="36" y="2"/>
                      <a:pt x="34" y="3"/>
                    </a:cubicBezTo>
                    <a:cubicBezTo>
                      <a:pt x="34" y="3"/>
                      <a:pt x="34" y="4"/>
                      <a:pt x="33" y="4"/>
                    </a:cubicBezTo>
                    <a:cubicBezTo>
                      <a:pt x="32" y="5"/>
                      <a:pt x="32" y="5"/>
                      <a:pt x="31" y="5"/>
                    </a:cubicBezTo>
                    <a:cubicBezTo>
                      <a:pt x="30" y="6"/>
                      <a:pt x="29" y="6"/>
                      <a:pt x="28" y="7"/>
                    </a:cubicBezTo>
                    <a:cubicBezTo>
                      <a:pt x="27" y="7"/>
                      <a:pt x="26" y="7"/>
                      <a:pt x="24" y="6"/>
                    </a:cubicBezTo>
                    <a:cubicBezTo>
                      <a:pt x="23" y="6"/>
                      <a:pt x="22" y="6"/>
                      <a:pt x="20" y="6"/>
                    </a:cubicBezTo>
                    <a:cubicBezTo>
                      <a:pt x="19" y="6"/>
                      <a:pt x="19" y="5"/>
                      <a:pt x="18" y="5"/>
                    </a:cubicBezTo>
                    <a:cubicBezTo>
                      <a:pt x="16" y="5"/>
                      <a:pt x="15" y="7"/>
                      <a:pt x="13" y="7"/>
                    </a:cubicBezTo>
                    <a:cubicBezTo>
                      <a:pt x="12" y="7"/>
                      <a:pt x="11" y="7"/>
                      <a:pt x="10" y="7"/>
                    </a:cubicBezTo>
                    <a:cubicBezTo>
                      <a:pt x="9" y="6"/>
                      <a:pt x="8" y="4"/>
                      <a:pt x="7" y="5"/>
                    </a:cubicBezTo>
                    <a:cubicBezTo>
                      <a:pt x="6" y="5"/>
                      <a:pt x="7" y="7"/>
                      <a:pt x="7" y="8"/>
                    </a:cubicBezTo>
                    <a:cubicBezTo>
                      <a:pt x="7" y="8"/>
                      <a:pt x="7" y="9"/>
                      <a:pt x="7" y="9"/>
                    </a:cubicBezTo>
                    <a:cubicBezTo>
                      <a:pt x="6" y="11"/>
                      <a:pt x="5" y="12"/>
                      <a:pt x="3" y="12"/>
                    </a:cubicBezTo>
                    <a:cubicBezTo>
                      <a:pt x="2" y="13"/>
                      <a:pt x="2" y="13"/>
                      <a:pt x="1" y="13"/>
                    </a:cubicBezTo>
                    <a:cubicBezTo>
                      <a:pt x="1" y="13"/>
                      <a:pt x="1" y="13"/>
                      <a:pt x="1" y="13"/>
                    </a:cubicBezTo>
                    <a:cubicBezTo>
                      <a:pt x="1" y="14"/>
                      <a:pt x="0" y="15"/>
                      <a:pt x="0" y="16"/>
                    </a:cubicBezTo>
                    <a:cubicBezTo>
                      <a:pt x="0" y="17"/>
                      <a:pt x="1" y="17"/>
                      <a:pt x="1" y="18"/>
                    </a:cubicBezTo>
                    <a:cubicBezTo>
                      <a:pt x="1" y="19"/>
                      <a:pt x="1" y="20"/>
                      <a:pt x="1" y="21"/>
                    </a:cubicBezTo>
                    <a:cubicBezTo>
                      <a:pt x="1" y="23"/>
                      <a:pt x="1" y="24"/>
                      <a:pt x="1" y="25"/>
                    </a:cubicBezTo>
                    <a:cubicBezTo>
                      <a:pt x="1" y="27"/>
                      <a:pt x="0" y="28"/>
                      <a:pt x="0" y="30"/>
                    </a:cubicBezTo>
                    <a:cubicBezTo>
                      <a:pt x="0" y="31"/>
                      <a:pt x="0" y="32"/>
                      <a:pt x="0"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75" name="Freeform 908"/>
              <p:cNvSpPr>
                <a:spLocks/>
              </p:cNvSpPr>
              <p:nvPr/>
            </p:nvSpPr>
            <p:spPr bwMode="auto">
              <a:xfrm>
                <a:off x="3331" y="1181"/>
                <a:ext cx="1826" cy="567"/>
              </a:xfrm>
              <a:custGeom>
                <a:avLst/>
                <a:gdLst>
                  <a:gd name="T0" fmla="*/ 14045 w 911"/>
                  <a:gd name="T1" fmla="*/ 2855 h 283"/>
                  <a:gd name="T2" fmla="*/ 13820 w 911"/>
                  <a:gd name="T3" fmla="*/ 2356 h 283"/>
                  <a:gd name="T4" fmla="*/ 13852 w 911"/>
                  <a:gd name="T5" fmla="*/ 2044 h 283"/>
                  <a:gd name="T6" fmla="*/ 14367 w 911"/>
                  <a:gd name="T7" fmla="*/ 1803 h 283"/>
                  <a:gd name="T8" fmla="*/ 12796 w 911"/>
                  <a:gd name="T9" fmla="*/ 900 h 283"/>
                  <a:gd name="T10" fmla="*/ 12345 w 911"/>
                  <a:gd name="T11" fmla="*/ 884 h 283"/>
                  <a:gd name="T12" fmla="*/ 10671 w 911"/>
                  <a:gd name="T13" fmla="*/ 707 h 283"/>
                  <a:gd name="T14" fmla="*/ 9767 w 911"/>
                  <a:gd name="T15" fmla="*/ 561 h 283"/>
                  <a:gd name="T16" fmla="*/ 9100 w 911"/>
                  <a:gd name="T17" fmla="*/ 691 h 283"/>
                  <a:gd name="T18" fmla="*/ 8392 w 911"/>
                  <a:gd name="T19" fmla="*/ 579 h 283"/>
                  <a:gd name="T20" fmla="*/ 7971 w 911"/>
                  <a:gd name="T21" fmla="*/ 497 h 283"/>
                  <a:gd name="T22" fmla="*/ 7007 w 911"/>
                  <a:gd name="T23" fmla="*/ 433 h 283"/>
                  <a:gd name="T24" fmla="*/ 6749 w 911"/>
                  <a:gd name="T25" fmla="*/ 305 h 283"/>
                  <a:gd name="T26" fmla="*/ 5975 w 911"/>
                  <a:gd name="T27" fmla="*/ 80 h 283"/>
                  <a:gd name="T28" fmla="*/ 5115 w 911"/>
                  <a:gd name="T29" fmla="*/ 160 h 283"/>
                  <a:gd name="T30" fmla="*/ 4648 w 911"/>
                  <a:gd name="T31" fmla="*/ 417 h 283"/>
                  <a:gd name="T32" fmla="*/ 4616 w 911"/>
                  <a:gd name="T33" fmla="*/ 627 h 283"/>
                  <a:gd name="T34" fmla="*/ 4097 w 911"/>
                  <a:gd name="T35" fmla="*/ 659 h 283"/>
                  <a:gd name="T36" fmla="*/ 3872 w 911"/>
                  <a:gd name="T37" fmla="*/ 529 h 283"/>
                  <a:gd name="T38" fmla="*/ 4033 w 911"/>
                  <a:gd name="T39" fmla="*/ 932 h 283"/>
                  <a:gd name="T40" fmla="*/ 4307 w 911"/>
                  <a:gd name="T41" fmla="*/ 980 h 283"/>
                  <a:gd name="T42" fmla="*/ 3760 w 911"/>
                  <a:gd name="T43" fmla="*/ 1208 h 283"/>
                  <a:gd name="T44" fmla="*/ 3840 w 911"/>
                  <a:gd name="T45" fmla="*/ 787 h 283"/>
                  <a:gd name="T46" fmla="*/ 3279 w 911"/>
                  <a:gd name="T47" fmla="*/ 723 h 283"/>
                  <a:gd name="T48" fmla="*/ 3247 w 911"/>
                  <a:gd name="T49" fmla="*/ 932 h 283"/>
                  <a:gd name="T50" fmla="*/ 2423 w 911"/>
                  <a:gd name="T51" fmla="*/ 996 h 283"/>
                  <a:gd name="T52" fmla="*/ 1579 w 911"/>
                  <a:gd name="T53" fmla="*/ 1144 h 283"/>
                  <a:gd name="T54" fmla="*/ 1531 w 911"/>
                  <a:gd name="T55" fmla="*/ 1288 h 283"/>
                  <a:gd name="T56" fmla="*/ 659 w 911"/>
                  <a:gd name="T57" fmla="*/ 932 h 283"/>
                  <a:gd name="T58" fmla="*/ 96 w 911"/>
                  <a:gd name="T59" fmla="*/ 1060 h 283"/>
                  <a:gd name="T60" fmla="*/ 433 w 911"/>
                  <a:gd name="T61" fmla="*/ 1673 h 283"/>
                  <a:gd name="T62" fmla="*/ 417 w 911"/>
                  <a:gd name="T63" fmla="*/ 2044 h 283"/>
                  <a:gd name="T64" fmla="*/ 128 w 911"/>
                  <a:gd name="T65" fmla="*/ 2613 h 283"/>
                  <a:gd name="T66" fmla="*/ 483 w 911"/>
                  <a:gd name="T67" fmla="*/ 3144 h 283"/>
                  <a:gd name="T68" fmla="*/ 1273 w 911"/>
                  <a:gd name="T69" fmla="*/ 3452 h 283"/>
                  <a:gd name="T70" fmla="*/ 1563 w 911"/>
                  <a:gd name="T71" fmla="*/ 3933 h 283"/>
                  <a:gd name="T72" fmla="*/ 1972 w 911"/>
                  <a:gd name="T73" fmla="*/ 4288 h 283"/>
                  <a:gd name="T74" fmla="*/ 2812 w 911"/>
                  <a:gd name="T75" fmla="*/ 4400 h 283"/>
                  <a:gd name="T76" fmla="*/ 2632 w 911"/>
                  <a:gd name="T77" fmla="*/ 3484 h 283"/>
                  <a:gd name="T78" fmla="*/ 3712 w 911"/>
                  <a:gd name="T79" fmla="*/ 3368 h 283"/>
                  <a:gd name="T80" fmla="*/ 4001 w 911"/>
                  <a:gd name="T81" fmla="*/ 3047 h 283"/>
                  <a:gd name="T82" fmla="*/ 4632 w 911"/>
                  <a:gd name="T83" fmla="*/ 2789 h 283"/>
                  <a:gd name="T84" fmla="*/ 5468 w 911"/>
                  <a:gd name="T85" fmla="*/ 3063 h 283"/>
                  <a:gd name="T86" fmla="*/ 6200 w 911"/>
                  <a:gd name="T87" fmla="*/ 3336 h 283"/>
                  <a:gd name="T88" fmla="*/ 6911 w 911"/>
                  <a:gd name="T89" fmla="*/ 3468 h 283"/>
                  <a:gd name="T90" fmla="*/ 7729 w 911"/>
                  <a:gd name="T91" fmla="*/ 3400 h 283"/>
                  <a:gd name="T92" fmla="*/ 8148 w 911"/>
                  <a:gd name="T93" fmla="*/ 3208 h 283"/>
                  <a:gd name="T94" fmla="*/ 9268 w 911"/>
                  <a:gd name="T95" fmla="*/ 3484 h 283"/>
                  <a:gd name="T96" fmla="*/ 10124 w 911"/>
                  <a:gd name="T97" fmla="*/ 3272 h 283"/>
                  <a:gd name="T98" fmla="*/ 10591 w 911"/>
                  <a:gd name="T99" fmla="*/ 3015 h 283"/>
                  <a:gd name="T100" fmla="*/ 11409 w 911"/>
                  <a:gd name="T101" fmla="*/ 3532 h 283"/>
                  <a:gd name="T102" fmla="*/ 12072 w 911"/>
                  <a:gd name="T103" fmla="*/ 3949 h 283"/>
                  <a:gd name="T104" fmla="*/ 12491 w 911"/>
                  <a:gd name="T105" fmla="*/ 4272 h 283"/>
                  <a:gd name="T106" fmla="*/ 12345 w 911"/>
                  <a:gd name="T107" fmla="*/ 3208 h 283"/>
                  <a:gd name="T108" fmla="*/ 11780 w 911"/>
                  <a:gd name="T109" fmla="*/ 2855 h 283"/>
                  <a:gd name="T110" fmla="*/ 11459 w 911"/>
                  <a:gd name="T111" fmla="*/ 2468 h 283"/>
                  <a:gd name="T112" fmla="*/ 12072 w 911"/>
                  <a:gd name="T113" fmla="*/ 2172 h 283"/>
                  <a:gd name="T114" fmla="*/ 12796 w 911"/>
                  <a:gd name="T115" fmla="*/ 2188 h 283"/>
                  <a:gd name="T116" fmla="*/ 12964 w 911"/>
                  <a:gd name="T117" fmla="*/ 1883 h 283"/>
                  <a:gd name="T118" fmla="*/ 13319 w 911"/>
                  <a:gd name="T119" fmla="*/ 1867 h 283"/>
                  <a:gd name="T120" fmla="*/ 13367 w 911"/>
                  <a:gd name="T121" fmla="*/ 2661 h 2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1"/>
                  <a:gd name="T184" fmla="*/ 0 h 283"/>
                  <a:gd name="T185" fmla="*/ 911 w 911"/>
                  <a:gd name="T186" fmla="*/ 283 h 2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1" h="283">
                    <a:moveTo>
                      <a:pt x="837" y="173"/>
                    </a:moveTo>
                    <a:cubicBezTo>
                      <a:pt x="839" y="175"/>
                      <a:pt x="841" y="175"/>
                      <a:pt x="843" y="177"/>
                    </a:cubicBezTo>
                    <a:cubicBezTo>
                      <a:pt x="845" y="179"/>
                      <a:pt x="846" y="180"/>
                      <a:pt x="847" y="182"/>
                    </a:cubicBezTo>
                    <a:cubicBezTo>
                      <a:pt x="849" y="183"/>
                      <a:pt x="849" y="185"/>
                      <a:pt x="851" y="186"/>
                    </a:cubicBezTo>
                    <a:cubicBezTo>
                      <a:pt x="852" y="187"/>
                      <a:pt x="853" y="187"/>
                      <a:pt x="855" y="188"/>
                    </a:cubicBezTo>
                    <a:cubicBezTo>
                      <a:pt x="856" y="189"/>
                      <a:pt x="857" y="190"/>
                      <a:pt x="859" y="191"/>
                    </a:cubicBezTo>
                    <a:cubicBezTo>
                      <a:pt x="861" y="193"/>
                      <a:pt x="863" y="194"/>
                      <a:pt x="865" y="196"/>
                    </a:cubicBezTo>
                    <a:cubicBezTo>
                      <a:pt x="867" y="198"/>
                      <a:pt x="867" y="200"/>
                      <a:pt x="869" y="201"/>
                    </a:cubicBezTo>
                    <a:cubicBezTo>
                      <a:pt x="870" y="202"/>
                      <a:pt x="871" y="203"/>
                      <a:pt x="872" y="203"/>
                    </a:cubicBezTo>
                    <a:cubicBezTo>
                      <a:pt x="873" y="202"/>
                      <a:pt x="873" y="201"/>
                      <a:pt x="873" y="200"/>
                    </a:cubicBezTo>
                    <a:cubicBezTo>
                      <a:pt x="874" y="199"/>
                      <a:pt x="873" y="198"/>
                      <a:pt x="873" y="197"/>
                    </a:cubicBezTo>
                    <a:cubicBezTo>
                      <a:pt x="873" y="195"/>
                      <a:pt x="873" y="193"/>
                      <a:pt x="872" y="191"/>
                    </a:cubicBezTo>
                    <a:cubicBezTo>
                      <a:pt x="872" y="190"/>
                      <a:pt x="871" y="189"/>
                      <a:pt x="870" y="188"/>
                    </a:cubicBezTo>
                    <a:cubicBezTo>
                      <a:pt x="869" y="187"/>
                      <a:pt x="868" y="187"/>
                      <a:pt x="869" y="186"/>
                    </a:cubicBezTo>
                    <a:cubicBezTo>
                      <a:pt x="869" y="184"/>
                      <a:pt x="871" y="186"/>
                      <a:pt x="872" y="185"/>
                    </a:cubicBezTo>
                    <a:cubicBezTo>
                      <a:pt x="873" y="185"/>
                      <a:pt x="873" y="184"/>
                      <a:pt x="873" y="183"/>
                    </a:cubicBezTo>
                    <a:cubicBezTo>
                      <a:pt x="874" y="181"/>
                      <a:pt x="873" y="180"/>
                      <a:pt x="872" y="179"/>
                    </a:cubicBezTo>
                    <a:cubicBezTo>
                      <a:pt x="871" y="178"/>
                      <a:pt x="870" y="178"/>
                      <a:pt x="870" y="177"/>
                    </a:cubicBezTo>
                    <a:cubicBezTo>
                      <a:pt x="869" y="176"/>
                      <a:pt x="869" y="175"/>
                      <a:pt x="870" y="175"/>
                    </a:cubicBezTo>
                    <a:cubicBezTo>
                      <a:pt x="870" y="174"/>
                      <a:pt x="871" y="174"/>
                      <a:pt x="872" y="174"/>
                    </a:cubicBezTo>
                    <a:cubicBezTo>
                      <a:pt x="873" y="174"/>
                      <a:pt x="873" y="174"/>
                      <a:pt x="874" y="174"/>
                    </a:cubicBezTo>
                    <a:cubicBezTo>
                      <a:pt x="875" y="174"/>
                      <a:pt x="876" y="174"/>
                      <a:pt x="876" y="174"/>
                    </a:cubicBezTo>
                    <a:cubicBezTo>
                      <a:pt x="877" y="173"/>
                      <a:pt x="878" y="171"/>
                      <a:pt x="877" y="170"/>
                    </a:cubicBezTo>
                    <a:cubicBezTo>
                      <a:pt x="876" y="170"/>
                      <a:pt x="875" y="170"/>
                      <a:pt x="875" y="170"/>
                    </a:cubicBezTo>
                    <a:cubicBezTo>
                      <a:pt x="873" y="169"/>
                      <a:pt x="872" y="169"/>
                      <a:pt x="871" y="168"/>
                    </a:cubicBezTo>
                    <a:cubicBezTo>
                      <a:pt x="870" y="167"/>
                      <a:pt x="869" y="166"/>
                      <a:pt x="868" y="165"/>
                    </a:cubicBezTo>
                    <a:cubicBezTo>
                      <a:pt x="867" y="164"/>
                      <a:pt x="864" y="163"/>
                      <a:pt x="865" y="162"/>
                    </a:cubicBezTo>
                    <a:cubicBezTo>
                      <a:pt x="866" y="161"/>
                      <a:pt x="866" y="162"/>
                      <a:pt x="867" y="161"/>
                    </a:cubicBezTo>
                    <a:cubicBezTo>
                      <a:pt x="868" y="161"/>
                      <a:pt x="868" y="162"/>
                      <a:pt x="869" y="161"/>
                    </a:cubicBezTo>
                    <a:cubicBezTo>
                      <a:pt x="871" y="161"/>
                      <a:pt x="872" y="160"/>
                      <a:pt x="872" y="159"/>
                    </a:cubicBezTo>
                    <a:cubicBezTo>
                      <a:pt x="872" y="158"/>
                      <a:pt x="870" y="158"/>
                      <a:pt x="869" y="157"/>
                    </a:cubicBezTo>
                    <a:cubicBezTo>
                      <a:pt x="868" y="156"/>
                      <a:pt x="868" y="155"/>
                      <a:pt x="867" y="155"/>
                    </a:cubicBezTo>
                    <a:cubicBezTo>
                      <a:pt x="866" y="154"/>
                      <a:pt x="865" y="155"/>
                      <a:pt x="864" y="155"/>
                    </a:cubicBezTo>
                    <a:cubicBezTo>
                      <a:pt x="863" y="155"/>
                      <a:pt x="863" y="154"/>
                      <a:pt x="862" y="153"/>
                    </a:cubicBezTo>
                    <a:cubicBezTo>
                      <a:pt x="860" y="152"/>
                      <a:pt x="860" y="150"/>
                      <a:pt x="859" y="149"/>
                    </a:cubicBezTo>
                    <a:cubicBezTo>
                      <a:pt x="858" y="147"/>
                      <a:pt x="857" y="146"/>
                      <a:pt x="856" y="146"/>
                    </a:cubicBezTo>
                    <a:cubicBezTo>
                      <a:pt x="854" y="145"/>
                      <a:pt x="852" y="146"/>
                      <a:pt x="850" y="145"/>
                    </a:cubicBezTo>
                    <a:cubicBezTo>
                      <a:pt x="849" y="145"/>
                      <a:pt x="848" y="145"/>
                      <a:pt x="847" y="144"/>
                    </a:cubicBezTo>
                    <a:cubicBezTo>
                      <a:pt x="846" y="143"/>
                      <a:pt x="845" y="142"/>
                      <a:pt x="845" y="141"/>
                    </a:cubicBezTo>
                    <a:cubicBezTo>
                      <a:pt x="845" y="141"/>
                      <a:pt x="845" y="141"/>
                      <a:pt x="845" y="141"/>
                    </a:cubicBezTo>
                    <a:cubicBezTo>
                      <a:pt x="844" y="139"/>
                      <a:pt x="845" y="138"/>
                      <a:pt x="844" y="137"/>
                    </a:cubicBezTo>
                    <a:cubicBezTo>
                      <a:pt x="844" y="136"/>
                      <a:pt x="842" y="136"/>
                      <a:pt x="842" y="135"/>
                    </a:cubicBezTo>
                    <a:cubicBezTo>
                      <a:pt x="841" y="134"/>
                      <a:pt x="840" y="133"/>
                      <a:pt x="840" y="132"/>
                    </a:cubicBezTo>
                    <a:cubicBezTo>
                      <a:pt x="840" y="131"/>
                      <a:pt x="841" y="129"/>
                      <a:pt x="842" y="130"/>
                    </a:cubicBezTo>
                    <a:cubicBezTo>
                      <a:pt x="843" y="130"/>
                      <a:pt x="843" y="130"/>
                      <a:pt x="843" y="130"/>
                    </a:cubicBezTo>
                    <a:cubicBezTo>
                      <a:pt x="845" y="131"/>
                      <a:pt x="845" y="132"/>
                      <a:pt x="847" y="131"/>
                    </a:cubicBezTo>
                    <a:cubicBezTo>
                      <a:pt x="848" y="131"/>
                      <a:pt x="848" y="130"/>
                      <a:pt x="848" y="129"/>
                    </a:cubicBezTo>
                    <a:cubicBezTo>
                      <a:pt x="849" y="128"/>
                      <a:pt x="848" y="127"/>
                      <a:pt x="849" y="126"/>
                    </a:cubicBezTo>
                    <a:cubicBezTo>
                      <a:pt x="850" y="126"/>
                      <a:pt x="851" y="126"/>
                      <a:pt x="852" y="126"/>
                    </a:cubicBezTo>
                    <a:cubicBezTo>
                      <a:pt x="852" y="127"/>
                      <a:pt x="853" y="127"/>
                      <a:pt x="853" y="127"/>
                    </a:cubicBezTo>
                    <a:cubicBezTo>
                      <a:pt x="854" y="128"/>
                      <a:pt x="853" y="129"/>
                      <a:pt x="854" y="130"/>
                    </a:cubicBezTo>
                    <a:cubicBezTo>
                      <a:pt x="855" y="131"/>
                      <a:pt x="855" y="131"/>
                      <a:pt x="856" y="130"/>
                    </a:cubicBezTo>
                    <a:cubicBezTo>
                      <a:pt x="857" y="130"/>
                      <a:pt x="857" y="130"/>
                      <a:pt x="857" y="129"/>
                    </a:cubicBezTo>
                    <a:cubicBezTo>
                      <a:pt x="858" y="128"/>
                      <a:pt x="857" y="127"/>
                      <a:pt x="858" y="127"/>
                    </a:cubicBezTo>
                    <a:cubicBezTo>
                      <a:pt x="858" y="126"/>
                      <a:pt x="858" y="126"/>
                      <a:pt x="859" y="125"/>
                    </a:cubicBezTo>
                    <a:cubicBezTo>
                      <a:pt x="860" y="124"/>
                      <a:pt x="861" y="125"/>
                      <a:pt x="863" y="125"/>
                    </a:cubicBezTo>
                    <a:cubicBezTo>
                      <a:pt x="864" y="124"/>
                      <a:pt x="865" y="124"/>
                      <a:pt x="866" y="125"/>
                    </a:cubicBezTo>
                    <a:cubicBezTo>
                      <a:pt x="868" y="125"/>
                      <a:pt x="868" y="125"/>
                      <a:pt x="869" y="125"/>
                    </a:cubicBezTo>
                    <a:cubicBezTo>
                      <a:pt x="871" y="126"/>
                      <a:pt x="872" y="126"/>
                      <a:pt x="873" y="127"/>
                    </a:cubicBezTo>
                    <a:cubicBezTo>
                      <a:pt x="874" y="128"/>
                      <a:pt x="874" y="129"/>
                      <a:pt x="875" y="129"/>
                    </a:cubicBezTo>
                    <a:cubicBezTo>
                      <a:pt x="876" y="130"/>
                      <a:pt x="876" y="130"/>
                      <a:pt x="878" y="130"/>
                    </a:cubicBezTo>
                    <a:cubicBezTo>
                      <a:pt x="879" y="130"/>
                      <a:pt x="880" y="131"/>
                      <a:pt x="881" y="130"/>
                    </a:cubicBezTo>
                    <a:cubicBezTo>
                      <a:pt x="881" y="129"/>
                      <a:pt x="880" y="128"/>
                      <a:pt x="880" y="127"/>
                    </a:cubicBezTo>
                    <a:cubicBezTo>
                      <a:pt x="880" y="126"/>
                      <a:pt x="879" y="125"/>
                      <a:pt x="879" y="125"/>
                    </a:cubicBezTo>
                    <a:cubicBezTo>
                      <a:pt x="879" y="124"/>
                      <a:pt x="880" y="124"/>
                      <a:pt x="880" y="124"/>
                    </a:cubicBezTo>
                    <a:cubicBezTo>
                      <a:pt x="880" y="124"/>
                      <a:pt x="880" y="124"/>
                      <a:pt x="880" y="123"/>
                    </a:cubicBezTo>
                    <a:cubicBezTo>
                      <a:pt x="882" y="122"/>
                      <a:pt x="880" y="120"/>
                      <a:pt x="881" y="119"/>
                    </a:cubicBezTo>
                    <a:cubicBezTo>
                      <a:pt x="882" y="118"/>
                      <a:pt x="882" y="117"/>
                      <a:pt x="883" y="117"/>
                    </a:cubicBezTo>
                    <a:cubicBezTo>
                      <a:pt x="884" y="116"/>
                      <a:pt x="885" y="116"/>
                      <a:pt x="885" y="116"/>
                    </a:cubicBezTo>
                    <a:cubicBezTo>
                      <a:pt x="886" y="116"/>
                      <a:pt x="887" y="117"/>
                      <a:pt x="887" y="116"/>
                    </a:cubicBezTo>
                    <a:cubicBezTo>
                      <a:pt x="888" y="116"/>
                      <a:pt x="887" y="115"/>
                      <a:pt x="887" y="114"/>
                    </a:cubicBezTo>
                    <a:cubicBezTo>
                      <a:pt x="888" y="113"/>
                      <a:pt x="889" y="113"/>
                      <a:pt x="890" y="112"/>
                    </a:cubicBezTo>
                    <a:cubicBezTo>
                      <a:pt x="890" y="112"/>
                      <a:pt x="891" y="112"/>
                      <a:pt x="892" y="111"/>
                    </a:cubicBezTo>
                    <a:cubicBezTo>
                      <a:pt x="892" y="110"/>
                      <a:pt x="891" y="110"/>
                      <a:pt x="892" y="109"/>
                    </a:cubicBezTo>
                    <a:cubicBezTo>
                      <a:pt x="892" y="108"/>
                      <a:pt x="893" y="108"/>
                      <a:pt x="893" y="108"/>
                    </a:cubicBezTo>
                    <a:cubicBezTo>
                      <a:pt x="894" y="108"/>
                      <a:pt x="894" y="109"/>
                      <a:pt x="895" y="110"/>
                    </a:cubicBezTo>
                    <a:cubicBezTo>
                      <a:pt x="896" y="110"/>
                      <a:pt x="897" y="110"/>
                      <a:pt x="898" y="110"/>
                    </a:cubicBezTo>
                    <a:cubicBezTo>
                      <a:pt x="900" y="110"/>
                      <a:pt x="901" y="110"/>
                      <a:pt x="902" y="110"/>
                    </a:cubicBezTo>
                    <a:cubicBezTo>
                      <a:pt x="904" y="110"/>
                      <a:pt x="905" y="111"/>
                      <a:pt x="907" y="111"/>
                    </a:cubicBezTo>
                    <a:cubicBezTo>
                      <a:pt x="911" y="110"/>
                      <a:pt x="911" y="110"/>
                      <a:pt x="911" y="110"/>
                    </a:cubicBezTo>
                    <a:cubicBezTo>
                      <a:pt x="909" y="109"/>
                      <a:pt x="908" y="107"/>
                      <a:pt x="906" y="106"/>
                    </a:cubicBezTo>
                    <a:cubicBezTo>
                      <a:pt x="889" y="94"/>
                      <a:pt x="872" y="82"/>
                      <a:pt x="855" y="71"/>
                    </a:cubicBezTo>
                    <a:cubicBezTo>
                      <a:pt x="847" y="66"/>
                      <a:pt x="840" y="61"/>
                      <a:pt x="832" y="56"/>
                    </a:cubicBezTo>
                    <a:cubicBezTo>
                      <a:pt x="831" y="57"/>
                      <a:pt x="831" y="57"/>
                      <a:pt x="831" y="57"/>
                    </a:cubicBezTo>
                    <a:cubicBezTo>
                      <a:pt x="828" y="58"/>
                      <a:pt x="826" y="58"/>
                      <a:pt x="823" y="58"/>
                    </a:cubicBezTo>
                    <a:cubicBezTo>
                      <a:pt x="820" y="58"/>
                      <a:pt x="818" y="58"/>
                      <a:pt x="814" y="56"/>
                    </a:cubicBezTo>
                    <a:cubicBezTo>
                      <a:pt x="813" y="56"/>
                      <a:pt x="812" y="55"/>
                      <a:pt x="810" y="54"/>
                    </a:cubicBezTo>
                    <a:cubicBezTo>
                      <a:pt x="809" y="54"/>
                      <a:pt x="808" y="54"/>
                      <a:pt x="807" y="54"/>
                    </a:cubicBezTo>
                    <a:cubicBezTo>
                      <a:pt x="804" y="54"/>
                      <a:pt x="802" y="55"/>
                      <a:pt x="799" y="55"/>
                    </a:cubicBezTo>
                    <a:cubicBezTo>
                      <a:pt x="797" y="55"/>
                      <a:pt x="796" y="56"/>
                      <a:pt x="793" y="56"/>
                    </a:cubicBezTo>
                    <a:cubicBezTo>
                      <a:pt x="791" y="56"/>
                      <a:pt x="789" y="55"/>
                      <a:pt x="786" y="54"/>
                    </a:cubicBezTo>
                    <a:cubicBezTo>
                      <a:pt x="784" y="54"/>
                      <a:pt x="782" y="53"/>
                      <a:pt x="779" y="54"/>
                    </a:cubicBezTo>
                    <a:cubicBezTo>
                      <a:pt x="778" y="54"/>
                      <a:pt x="777" y="53"/>
                      <a:pt x="777" y="54"/>
                    </a:cubicBezTo>
                    <a:cubicBezTo>
                      <a:pt x="776" y="55"/>
                      <a:pt x="777" y="56"/>
                      <a:pt x="778" y="56"/>
                    </a:cubicBezTo>
                    <a:cubicBezTo>
                      <a:pt x="779" y="57"/>
                      <a:pt x="780" y="57"/>
                      <a:pt x="781" y="58"/>
                    </a:cubicBezTo>
                    <a:cubicBezTo>
                      <a:pt x="782" y="58"/>
                      <a:pt x="783" y="57"/>
                      <a:pt x="785" y="58"/>
                    </a:cubicBezTo>
                    <a:cubicBezTo>
                      <a:pt x="786" y="58"/>
                      <a:pt x="788" y="58"/>
                      <a:pt x="789" y="59"/>
                    </a:cubicBezTo>
                    <a:cubicBezTo>
                      <a:pt x="790" y="60"/>
                      <a:pt x="790" y="61"/>
                      <a:pt x="790" y="62"/>
                    </a:cubicBezTo>
                    <a:cubicBezTo>
                      <a:pt x="790" y="64"/>
                      <a:pt x="787" y="63"/>
                      <a:pt x="785" y="62"/>
                    </a:cubicBezTo>
                    <a:cubicBezTo>
                      <a:pt x="783" y="62"/>
                      <a:pt x="782" y="61"/>
                      <a:pt x="781" y="60"/>
                    </a:cubicBezTo>
                    <a:cubicBezTo>
                      <a:pt x="779" y="60"/>
                      <a:pt x="778" y="60"/>
                      <a:pt x="776" y="60"/>
                    </a:cubicBezTo>
                    <a:cubicBezTo>
                      <a:pt x="774" y="60"/>
                      <a:pt x="772" y="59"/>
                      <a:pt x="770" y="57"/>
                    </a:cubicBezTo>
                    <a:cubicBezTo>
                      <a:pt x="769" y="57"/>
                      <a:pt x="768" y="57"/>
                      <a:pt x="768" y="56"/>
                    </a:cubicBezTo>
                    <a:cubicBezTo>
                      <a:pt x="768" y="55"/>
                      <a:pt x="770" y="54"/>
                      <a:pt x="770" y="53"/>
                    </a:cubicBezTo>
                    <a:cubicBezTo>
                      <a:pt x="770" y="53"/>
                      <a:pt x="769" y="53"/>
                      <a:pt x="769" y="53"/>
                    </a:cubicBezTo>
                    <a:cubicBezTo>
                      <a:pt x="769" y="52"/>
                      <a:pt x="768" y="53"/>
                      <a:pt x="767" y="53"/>
                    </a:cubicBezTo>
                    <a:cubicBezTo>
                      <a:pt x="767" y="53"/>
                      <a:pt x="767" y="53"/>
                      <a:pt x="767" y="53"/>
                    </a:cubicBezTo>
                    <a:cubicBezTo>
                      <a:pt x="766" y="54"/>
                      <a:pt x="766" y="55"/>
                      <a:pt x="765" y="55"/>
                    </a:cubicBezTo>
                    <a:cubicBezTo>
                      <a:pt x="764" y="56"/>
                      <a:pt x="763" y="56"/>
                      <a:pt x="761" y="57"/>
                    </a:cubicBezTo>
                    <a:cubicBezTo>
                      <a:pt x="758" y="58"/>
                      <a:pt x="756" y="56"/>
                      <a:pt x="753" y="56"/>
                    </a:cubicBezTo>
                    <a:cubicBezTo>
                      <a:pt x="749" y="56"/>
                      <a:pt x="747" y="56"/>
                      <a:pt x="743" y="55"/>
                    </a:cubicBezTo>
                    <a:cubicBezTo>
                      <a:pt x="741" y="55"/>
                      <a:pt x="739" y="54"/>
                      <a:pt x="737" y="55"/>
                    </a:cubicBezTo>
                    <a:cubicBezTo>
                      <a:pt x="735" y="55"/>
                      <a:pt x="735" y="56"/>
                      <a:pt x="733" y="56"/>
                    </a:cubicBezTo>
                    <a:cubicBezTo>
                      <a:pt x="731" y="57"/>
                      <a:pt x="729" y="57"/>
                      <a:pt x="726" y="56"/>
                    </a:cubicBezTo>
                    <a:cubicBezTo>
                      <a:pt x="724" y="56"/>
                      <a:pt x="723" y="56"/>
                      <a:pt x="721" y="55"/>
                    </a:cubicBezTo>
                    <a:cubicBezTo>
                      <a:pt x="721" y="54"/>
                      <a:pt x="720" y="54"/>
                      <a:pt x="720" y="53"/>
                    </a:cubicBezTo>
                    <a:cubicBezTo>
                      <a:pt x="720" y="53"/>
                      <a:pt x="719" y="53"/>
                      <a:pt x="719" y="52"/>
                    </a:cubicBezTo>
                    <a:cubicBezTo>
                      <a:pt x="718" y="51"/>
                      <a:pt x="717" y="51"/>
                      <a:pt x="715" y="50"/>
                    </a:cubicBezTo>
                    <a:cubicBezTo>
                      <a:pt x="712" y="48"/>
                      <a:pt x="710" y="49"/>
                      <a:pt x="707" y="48"/>
                    </a:cubicBezTo>
                    <a:cubicBezTo>
                      <a:pt x="705" y="47"/>
                      <a:pt x="704" y="47"/>
                      <a:pt x="702" y="47"/>
                    </a:cubicBezTo>
                    <a:cubicBezTo>
                      <a:pt x="699" y="46"/>
                      <a:pt x="698" y="46"/>
                      <a:pt x="695" y="45"/>
                    </a:cubicBezTo>
                    <a:cubicBezTo>
                      <a:pt x="692" y="45"/>
                      <a:pt x="691" y="45"/>
                      <a:pt x="688" y="45"/>
                    </a:cubicBezTo>
                    <a:cubicBezTo>
                      <a:pt x="684" y="45"/>
                      <a:pt x="682" y="45"/>
                      <a:pt x="678" y="45"/>
                    </a:cubicBezTo>
                    <a:cubicBezTo>
                      <a:pt x="676" y="45"/>
                      <a:pt x="674" y="47"/>
                      <a:pt x="672" y="47"/>
                    </a:cubicBezTo>
                    <a:cubicBezTo>
                      <a:pt x="669" y="47"/>
                      <a:pt x="668" y="47"/>
                      <a:pt x="665" y="47"/>
                    </a:cubicBezTo>
                    <a:cubicBezTo>
                      <a:pt x="663" y="46"/>
                      <a:pt x="662" y="45"/>
                      <a:pt x="661" y="44"/>
                    </a:cubicBezTo>
                    <a:cubicBezTo>
                      <a:pt x="660" y="44"/>
                      <a:pt x="660" y="44"/>
                      <a:pt x="659" y="44"/>
                    </a:cubicBezTo>
                    <a:cubicBezTo>
                      <a:pt x="657" y="43"/>
                      <a:pt x="656" y="43"/>
                      <a:pt x="655" y="43"/>
                    </a:cubicBezTo>
                    <a:cubicBezTo>
                      <a:pt x="654" y="43"/>
                      <a:pt x="653" y="43"/>
                      <a:pt x="652" y="43"/>
                    </a:cubicBezTo>
                    <a:cubicBezTo>
                      <a:pt x="651" y="43"/>
                      <a:pt x="650" y="42"/>
                      <a:pt x="648" y="42"/>
                    </a:cubicBezTo>
                    <a:cubicBezTo>
                      <a:pt x="647" y="42"/>
                      <a:pt x="646" y="42"/>
                      <a:pt x="645" y="41"/>
                    </a:cubicBezTo>
                    <a:cubicBezTo>
                      <a:pt x="643" y="41"/>
                      <a:pt x="642" y="42"/>
                      <a:pt x="642" y="41"/>
                    </a:cubicBezTo>
                    <a:cubicBezTo>
                      <a:pt x="642" y="40"/>
                      <a:pt x="643" y="40"/>
                      <a:pt x="643" y="39"/>
                    </a:cubicBezTo>
                    <a:cubicBezTo>
                      <a:pt x="643" y="37"/>
                      <a:pt x="640" y="38"/>
                      <a:pt x="638" y="37"/>
                    </a:cubicBezTo>
                    <a:cubicBezTo>
                      <a:pt x="637" y="37"/>
                      <a:pt x="636" y="37"/>
                      <a:pt x="635" y="37"/>
                    </a:cubicBezTo>
                    <a:cubicBezTo>
                      <a:pt x="632" y="37"/>
                      <a:pt x="630" y="35"/>
                      <a:pt x="628" y="37"/>
                    </a:cubicBezTo>
                    <a:cubicBezTo>
                      <a:pt x="627" y="38"/>
                      <a:pt x="628" y="39"/>
                      <a:pt x="626" y="40"/>
                    </a:cubicBezTo>
                    <a:cubicBezTo>
                      <a:pt x="626" y="41"/>
                      <a:pt x="625" y="41"/>
                      <a:pt x="624" y="41"/>
                    </a:cubicBezTo>
                    <a:cubicBezTo>
                      <a:pt x="623" y="40"/>
                      <a:pt x="625" y="38"/>
                      <a:pt x="624" y="37"/>
                    </a:cubicBezTo>
                    <a:cubicBezTo>
                      <a:pt x="624" y="36"/>
                      <a:pt x="623" y="36"/>
                      <a:pt x="623" y="36"/>
                    </a:cubicBezTo>
                    <a:cubicBezTo>
                      <a:pt x="623" y="36"/>
                      <a:pt x="623" y="35"/>
                      <a:pt x="623" y="35"/>
                    </a:cubicBezTo>
                    <a:cubicBezTo>
                      <a:pt x="621" y="34"/>
                      <a:pt x="620" y="36"/>
                      <a:pt x="618" y="35"/>
                    </a:cubicBezTo>
                    <a:cubicBezTo>
                      <a:pt x="616" y="35"/>
                      <a:pt x="614" y="35"/>
                      <a:pt x="612" y="35"/>
                    </a:cubicBezTo>
                    <a:cubicBezTo>
                      <a:pt x="609" y="34"/>
                      <a:pt x="608" y="35"/>
                      <a:pt x="605" y="35"/>
                    </a:cubicBezTo>
                    <a:cubicBezTo>
                      <a:pt x="602" y="34"/>
                      <a:pt x="601" y="34"/>
                      <a:pt x="598" y="34"/>
                    </a:cubicBezTo>
                    <a:cubicBezTo>
                      <a:pt x="595" y="33"/>
                      <a:pt x="594" y="33"/>
                      <a:pt x="591" y="33"/>
                    </a:cubicBezTo>
                    <a:cubicBezTo>
                      <a:pt x="590" y="33"/>
                      <a:pt x="589" y="32"/>
                      <a:pt x="588" y="33"/>
                    </a:cubicBezTo>
                    <a:cubicBezTo>
                      <a:pt x="588" y="33"/>
                      <a:pt x="588" y="34"/>
                      <a:pt x="588" y="35"/>
                    </a:cubicBezTo>
                    <a:cubicBezTo>
                      <a:pt x="587" y="36"/>
                      <a:pt x="585" y="34"/>
                      <a:pt x="584" y="35"/>
                    </a:cubicBezTo>
                    <a:cubicBezTo>
                      <a:pt x="584" y="35"/>
                      <a:pt x="584" y="35"/>
                      <a:pt x="584" y="36"/>
                    </a:cubicBezTo>
                    <a:cubicBezTo>
                      <a:pt x="583" y="36"/>
                      <a:pt x="583" y="37"/>
                      <a:pt x="584" y="38"/>
                    </a:cubicBezTo>
                    <a:cubicBezTo>
                      <a:pt x="584" y="38"/>
                      <a:pt x="585" y="38"/>
                      <a:pt x="586" y="38"/>
                    </a:cubicBezTo>
                    <a:cubicBezTo>
                      <a:pt x="588" y="39"/>
                      <a:pt x="589" y="38"/>
                      <a:pt x="590" y="39"/>
                    </a:cubicBezTo>
                    <a:cubicBezTo>
                      <a:pt x="590" y="40"/>
                      <a:pt x="590" y="41"/>
                      <a:pt x="591" y="41"/>
                    </a:cubicBezTo>
                    <a:cubicBezTo>
                      <a:pt x="591" y="42"/>
                      <a:pt x="592" y="42"/>
                      <a:pt x="593" y="42"/>
                    </a:cubicBezTo>
                    <a:cubicBezTo>
                      <a:pt x="591" y="43"/>
                      <a:pt x="591" y="43"/>
                      <a:pt x="591" y="43"/>
                    </a:cubicBezTo>
                    <a:cubicBezTo>
                      <a:pt x="589" y="42"/>
                      <a:pt x="588" y="42"/>
                      <a:pt x="587" y="42"/>
                    </a:cubicBezTo>
                    <a:cubicBezTo>
                      <a:pt x="585" y="42"/>
                      <a:pt x="585" y="43"/>
                      <a:pt x="583" y="43"/>
                    </a:cubicBezTo>
                    <a:cubicBezTo>
                      <a:pt x="582" y="43"/>
                      <a:pt x="581" y="42"/>
                      <a:pt x="580" y="42"/>
                    </a:cubicBezTo>
                    <a:cubicBezTo>
                      <a:pt x="577" y="41"/>
                      <a:pt x="576" y="41"/>
                      <a:pt x="574" y="42"/>
                    </a:cubicBezTo>
                    <a:cubicBezTo>
                      <a:pt x="572" y="42"/>
                      <a:pt x="571" y="42"/>
                      <a:pt x="569" y="42"/>
                    </a:cubicBezTo>
                    <a:cubicBezTo>
                      <a:pt x="567" y="42"/>
                      <a:pt x="566" y="43"/>
                      <a:pt x="564" y="43"/>
                    </a:cubicBezTo>
                    <a:cubicBezTo>
                      <a:pt x="563" y="43"/>
                      <a:pt x="561" y="43"/>
                      <a:pt x="560" y="43"/>
                    </a:cubicBezTo>
                    <a:cubicBezTo>
                      <a:pt x="558" y="42"/>
                      <a:pt x="557" y="41"/>
                      <a:pt x="555" y="40"/>
                    </a:cubicBezTo>
                    <a:cubicBezTo>
                      <a:pt x="554" y="40"/>
                      <a:pt x="554" y="39"/>
                      <a:pt x="553" y="39"/>
                    </a:cubicBezTo>
                    <a:cubicBezTo>
                      <a:pt x="552" y="40"/>
                      <a:pt x="553" y="41"/>
                      <a:pt x="553" y="42"/>
                    </a:cubicBezTo>
                    <a:cubicBezTo>
                      <a:pt x="554" y="43"/>
                      <a:pt x="555" y="43"/>
                      <a:pt x="555" y="44"/>
                    </a:cubicBezTo>
                    <a:cubicBezTo>
                      <a:pt x="555" y="44"/>
                      <a:pt x="555" y="44"/>
                      <a:pt x="555" y="44"/>
                    </a:cubicBezTo>
                    <a:cubicBezTo>
                      <a:pt x="555" y="45"/>
                      <a:pt x="554" y="46"/>
                      <a:pt x="553" y="46"/>
                    </a:cubicBezTo>
                    <a:cubicBezTo>
                      <a:pt x="552" y="46"/>
                      <a:pt x="552" y="46"/>
                      <a:pt x="551" y="46"/>
                    </a:cubicBezTo>
                    <a:cubicBezTo>
                      <a:pt x="550" y="46"/>
                      <a:pt x="549" y="45"/>
                      <a:pt x="548" y="45"/>
                    </a:cubicBezTo>
                    <a:cubicBezTo>
                      <a:pt x="545" y="45"/>
                      <a:pt x="543" y="46"/>
                      <a:pt x="541" y="44"/>
                    </a:cubicBezTo>
                    <a:cubicBezTo>
                      <a:pt x="541" y="44"/>
                      <a:pt x="541" y="44"/>
                      <a:pt x="541" y="44"/>
                    </a:cubicBezTo>
                    <a:cubicBezTo>
                      <a:pt x="540" y="44"/>
                      <a:pt x="540" y="43"/>
                      <a:pt x="539" y="42"/>
                    </a:cubicBezTo>
                    <a:cubicBezTo>
                      <a:pt x="538" y="42"/>
                      <a:pt x="537" y="42"/>
                      <a:pt x="536" y="42"/>
                    </a:cubicBezTo>
                    <a:cubicBezTo>
                      <a:pt x="535" y="41"/>
                      <a:pt x="534" y="41"/>
                      <a:pt x="532" y="40"/>
                    </a:cubicBezTo>
                    <a:cubicBezTo>
                      <a:pt x="531" y="39"/>
                      <a:pt x="530" y="39"/>
                      <a:pt x="529" y="38"/>
                    </a:cubicBezTo>
                    <a:cubicBezTo>
                      <a:pt x="528" y="38"/>
                      <a:pt x="527" y="38"/>
                      <a:pt x="526" y="37"/>
                    </a:cubicBezTo>
                    <a:cubicBezTo>
                      <a:pt x="525" y="37"/>
                      <a:pt x="524" y="37"/>
                      <a:pt x="524" y="36"/>
                    </a:cubicBezTo>
                    <a:cubicBezTo>
                      <a:pt x="522" y="36"/>
                      <a:pt x="521" y="36"/>
                      <a:pt x="520" y="36"/>
                    </a:cubicBezTo>
                    <a:cubicBezTo>
                      <a:pt x="519" y="36"/>
                      <a:pt x="518" y="38"/>
                      <a:pt x="517" y="37"/>
                    </a:cubicBezTo>
                    <a:cubicBezTo>
                      <a:pt x="516" y="37"/>
                      <a:pt x="516" y="36"/>
                      <a:pt x="515" y="36"/>
                    </a:cubicBezTo>
                    <a:cubicBezTo>
                      <a:pt x="515" y="35"/>
                      <a:pt x="515" y="35"/>
                      <a:pt x="515" y="35"/>
                    </a:cubicBezTo>
                    <a:cubicBezTo>
                      <a:pt x="516" y="34"/>
                      <a:pt x="517" y="34"/>
                      <a:pt x="518" y="33"/>
                    </a:cubicBezTo>
                    <a:cubicBezTo>
                      <a:pt x="519" y="33"/>
                      <a:pt x="520" y="33"/>
                      <a:pt x="521" y="32"/>
                    </a:cubicBezTo>
                    <a:cubicBezTo>
                      <a:pt x="521" y="32"/>
                      <a:pt x="522" y="31"/>
                      <a:pt x="522" y="30"/>
                    </a:cubicBezTo>
                    <a:cubicBezTo>
                      <a:pt x="521" y="30"/>
                      <a:pt x="520" y="30"/>
                      <a:pt x="519" y="30"/>
                    </a:cubicBezTo>
                    <a:cubicBezTo>
                      <a:pt x="518" y="29"/>
                      <a:pt x="517" y="29"/>
                      <a:pt x="516" y="29"/>
                    </a:cubicBezTo>
                    <a:cubicBezTo>
                      <a:pt x="516" y="29"/>
                      <a:pt x="515" y="30"/>
                      <a:pt x="514" y="30"/>
                    </a:cubicBezTo>
                    <a:cubicBezTo>
                      <a:pt x="513" y="29"/>
                      <a:pt x="513" y="29"/>
                      <a:pt x="512" y="28"/>
                    </a:cubicBezTo>
                    <a:cubicBezTo>
                      <a:pt x="511" y="28"/>
                      <a:pt x="510" y="28"/>
                      <a:pt x="508" y="28"/>
                    </a:cubicBezTo>
                    <a:cubicBezTo>
                      <a:pt x="507" y="29"/>
                      <a:pt x="507" y="30"/>
                      <a:pt x="506" y="30"/>
                    </a:cubicBezTo>
                    <a:cubicBezTo>
                      <a:pt x="505" y="30"/>
                      <a:pt x="504" y="29"/>
                      <a:pt x="503" y="29"/>
                    </a:cubicBezTo>
                    <a:cubicBezTo>
                      <a:pt x="501" y="28"/>
                      <a:pt x="500" y="28"/>
                      <a:pt x="497" y="28"/>
                    </a:cubicBezTo>
                    <a:cubicBezTo>
                      <a:pt x="496" y="27"/>
                      <a:pt x="495" y="27"/>
                      <a:pt x="494" y="27"/>
                    </a:cubicBezTo>
                    <a:cubicBezTo>
                      <a:pt x="492" y="27"/>
                      <a:pt x="492" y="26"/>
                      <a:pt x="490" y="26"/>
                    </a:cubicBezTo>
                    <a:cubicBezTo>
                      <a:pt x="489" y="27"/>
                      <a:pt x="488" y="28"/>
                      <a:pt x="488" y="28"/>
                    </a:cubicBezTo>
                    <a:cubicBezTo>
                      <a:pt x="494" y="31"/>
                      <a:pt x="494" y="31"/>
                      <a:pt x="494" y="31"/>
                    </a:cubicBezTo>
                    <a:cubicBezTo>
                      <a:pt x="495" y="31"/>
                      <a:pt x="496" y="31"/>
                      <a:pt x="498" y="32"/>
                    </a:cubicBezTo>
                    <a:cubicBezTo>
                      <a:pt x="498" y="32"/>
                      <a:pt x="499" y="33"/>
                      <a:pt x="499" y="34"/>
                    </a:cubicBezTo>
                    <a:cubicBezTo>
                      <a:pt x="498" y="35"/>
                      <a:pt x="497" y="33"/>
                      <a:pt x="496" y="33"/>
                    </a:cubicBezTo>
                    <a:cubicBezTo>
                      <a:pt x="494" y="33"/>
                      <a:pt x="494" y="33"/>
                      <a:pt x="492" y="32"/>
                    </a:cubicBezTo>
                    <a:cubicBezTo>
                      <a:pt x="490" y="32"/>
                      <a:pt x="489" y="32"/>
                      <a:pt x="487" y="32"/>
                    </a:cubicBezTo>
                    <a:cubicBezTo>
                      <a:pt x="485" y="32"/>
                      <a:pt x="485" y="33"/>
                      <a:pt x="483" y="32"/>
                    </a:cubicBezTo>
                    <a:cubicBezTo>
                      <a:pt x="482" y="32"/>
                      <a:pt x="481" y="32"/>
                      <a:pt x="480" y="32"/>
                    </a:cubicBezTo>
                    <a:cubicBezTo>
                      <a:pt x="478" y="32"/>
                      <a:pt x="477" y="32"/>
                      <a:pt x="475" y="32"/>
                    </a:cubicBezTo>
                    <a:cubicBezTo>
                      <a:pt x="473" y="32"/>
                      <a:pt x="471" y="33"/>
                      <a:pt x="469" y="32"/>
                    </a:cubicBezTo>
                    <a:cubicBezTo>
                      <a:pt x="468" y="31"/>
                      <a:pt x="468" y="31"/>
                      <a:pt x="467" y="30"/>
                    </a:cubicBezTo>
                    <a:cubicBezTo>
                      <a:pt x="467" y="30"/>
                      <a:pt x="466" y="30"/>
                      <a:pt x="465" y="30"/>
                    </a:cubicBezTo>
                    <a:cubicBezTo>
                      <a:pt x="464" y="29"/>
                      <a:pt x="464" y="28"/>
                      <a:pt x="463" y="28"/>
                    </a:cubicBezTo>
                    <a:cubicBezTo>
                      <a:pt x="461" y="27"/>
                      <a:pt x="459" y="27"/>
                      <a:pt x="457" y="27"/>
                    </a:cubicBezTo>
                    <a:cubicBezTo>
                      <a:pt x="454" y="27"/>
                      <a:pt x="452" y="27"/>
                      <a:pt x="449" y="27"/>
                    </a:cubicBezTo>
                    <a:cubicBezTo>
                      <a:pt x="447" y="27"/>
                      <a:pt x="445" y="26"/>
                      <a:pt x="443" y="27"/>
                    </a:cubicBezTo>
                    <a:cubicBezTo>
                      <a:pt x="442" y="27"/>
                      <a:pt x="441" y="27"/>
                      <a:pt x="439" y="27"/>
                    </a:cubicBezTo>
                    <a:cubicBezTo>
                      <a:pt x="438" y="28"/>
                      <a:pt x="438" y="29"/>
                      <a:pt x="437" y="28"/>
                    </a:cubicBezTo>
                    <a:cubicBezTo>
                      <a:pt x="436" y="28"/>
                      <a:pt x="435" y="27"/>
                      <a:pt x="434" y="27"/>
                    </a:cubicBezTo>
                    <a:cubicBezTo>
                      <a:pt x="433" y="26"/>
                      <a:pt x="432" y="24"/>
                      <a:pt x="430" y="25"/>
                    </a:cubicBezTo>
                    <a:cubicBezTo>
                      <a:pt x="429" y="25"/>
                      <a:pt x="429" y="26"/>
                      <a:pt x="429" y="27"/>
                    </a:cubicBezTo>
                    <a:cubicBezTo>
                      <a:pt x="427" y="28"/>
                      <a:pt x="426" y="27"/>
                      <a:pt x="425" y="27"/>
                    </a:cubicBezTo>
                    <a:cubicBezTo>
                      <a:pt x="423" y="26"/>
                      <a:pt x="423" y="25"/>
                      <a:pt x="421" y="24"/>
                    </a:cubicBezTo>
                    <a:cubicBezTo>
                      <a:pt x="420" y="24"/>
                      <a:pt x="419" y="24"/>
                      <a:pt x="417" y="25"/>
                    </a:cubicBezTo>
                    <a:cubicBezTo>
                      <a:pt x="416" y="25"/>
                      <a:pt x="414" y="24"/>
                      <a:pt x="414" y="26"/>
                    </a:cubicBezTo>
                    <a:cubicBezTo>
                      <a:pt x="414" y="26"/>
                      <a:pt x="414" y="27"/>
                      <a:pt x="414" y="27"/>
                    </a:cubicBezTo>
                    <a:cubicBezTo>
                      <a:pt x="414" y="28"/>
                      <a:pt x="416" y="27"/>
                      <a:pt x="417" y="28"/>
                    </a:cubicBezTo>
                    <a:cubicBezTo>
                      <a:pt x="417" y="29"/>
                      <a:pt x="414" y="28"/>
                      <a:pt x="413" y="28"/>
                    </a:cubicBezTo>
                    <a:cubicBezTo>
                      <a:pt x="412" y="29"/>
                      <a:pt x="411" y="29"/>
                      <a:pt x="410" y="30"/>
                    </a:cubicBezTo>
                    <a:cubicBezTo>
                      <a:pt x="408" y="30"/>
                      <a:pt x="408" y="31"/>
                      <a:pt x="406" y="31"/>
                    </a:cubicBezTo>
                    <a:cubicBezTo>
                      <a:pt x="405" y="31"/>
                      <a:pt x="405" y="31"/>
                      <a:pt x="404" y="31"/>
                    </a:cubicBezTo>
                    <a:cubicBezTo>
                      <a:pt x="403" y="30"/>
                      <a:pt x="403" y="29"/>
                      <a:pt x="404" y="28"/>
                    </a:cubicBezTo>
                    <a:cubicBezTo>
                      <a:pt x="405" y="26"/>
                      <a:pt x="407" y="27"/>
                      <a:pt x="408" y="26"/>
                    </a:cubicBezTo>
                    <a:cubicBezTo>
                      <a:pt x="409" y="26"/>
                      <a:pt x="409" y="25"/>
                      <a:pt x="410" y="24"/>
                    </a:cubicBezTo>
                    <a:cubicBezTo>
                      <a:pt x="411" y="23"/>
                      <a:pt x="412" y="22"/>
                      <a:pt x="414" y="22"/>
                    </a:cubicBezTo>
                    <a:cubicBezTo>
                      <a:pt x="415" y="21"/>
                      <a:pt x="416" y="21"/>
                      <a:pt x="417" y="21"/>
                    </a:cubicBezTo>
                    <a:cubicBezTo>
                      <a:pt x="417" y="20"/>
                      <a:pt x="418" y="20"/>
                      <a:pt x="418" y="19"/>
                    </a:cubicBezTo>
                    <a:cubicBezTo>
                      <a:pt x="419" y="19"/>
                      <a:pt x="420" y="19"/>
                      <a:pt x="420" y="19"/>
                    </a:cubicBezTo>
                    <a:cubicBezTo>
                      <a:pt x="421" y="18"/>
                      <a:pt x="421" y="18"/>
                      <a:pt x="421" y="18"/>
                    </a:cubicBezTo>
                    <a:cubicBezTo>
                      <a:pt x="422" y="17"/>
                      <a:pt x="422" y="17"/>
                      <a:pt x="422" y="16"/>
                    </a:cubicBezTo>
                    <a:cubicBezTo>
                      <a:pt x="422" y="15"/>
                      <a:pt x="421" y="15"/>
                      <a:pt x="420" y="14"/>
                    </a:cubicBezTo>
                    <a:cubicBezTo>
                      <a:pt x="419" y="13"/>
                      <a:pt x="420" y="12"/>
                      <a:pt x="419" y="11"/>
                    </a:cubicBezTo>
                    <a:cubicBezTo>
                      <a:pt x="418" y="11"/>
                      <a:pt x="417" y="11"/>
                      <a:pt x="416" y="11"/>
                    </a:cubicBezTo>
                    <a:cubicBezTo>
                      <a:pt x="415" y="10"/>
                      <a:pt x="414" y="11"/>
                      <a:pt x="413" y="10"/>
                    </a:cubicBezTo>
                    <a:cubicBezTo>
                      <a:pt x="411" y="10"/>
                      <a:pt x="410" y="10"/>
                      <a:pt x="408" y="9"/>
                    </a:cubicBezTo>
                    <a:cubicBezTo>
                      <a:pt x="407" y="9"/>
                      <a:pt x="407" y="8"/>
                      <a:pt x="405" y="8"/>
                    </a:cubicBezTo>
                    <a:cubicBezTo>
                      <a:pt x="404" y="7"/>
                      <a:pt x="403" y="7"/>
                      <a:pt x="402" y="7"/>
                    </a:cubicBezTo>
                    <a:cubicBezTo>
                      <a:pt x="400" y="7"/>
                      <a:pt x="399" y="7"/>
                      <a:pt x="398" y="6"/>
                    </a:cubicBezTo>
                    <a:cubicBezTo>
                      <a:pt x="396" y="6"/>
                      <a:pt x="395" y="6"/>
                      <a:pt x="394" y="6"/>
                    </a:cubicBezTo>
                    <a:cubicBezTo>
                      <a:pt x="392" y="6"/>
                      <a:pt x="391" y="7"/>
                      <a:pt x="389" y="7"/>
                    </a:cubicBezTo>
                    <a:cubicBezTo>
                      <a:pt x="387" y="7"/>
                      <a:pt x="386" y="7"/>
                      <a:pt x="384" y="7"/>
                    </a:cubicBezTo>
                    <a:cubicBezTo>
                      <a:pt x="381" y="7"/>
                      <a:pt x="378" y="10"/>
                      <a:pt x="377" y="8"/>
                    </a:cubicBezTo>
                    <a:cubicBezTo>
                      <a:pt x="377" y="7"/>
                      <a:pt x="378" y="6"/>
                      <a:pt x="377" y="5"/>
                    </a:cubicBezTo>
                    <a:cubicBezTo>
                      <a:pt x="377" y="3"/>
                      <a:pt x="375" y="4"/>
                      <a:pt x="374" y="4"/>
                    </a:cubicBezTo>
                    <a:cubicBezTo>
                      <a:pt x="372" y="4"/>
                      <a:pt x="372" y="5"/>
                      <a:pt x="370" y="5"/>
                    </a:cubicBezTo>
                    <a:cubicBezTo>
                      <a:pt x="369" y="5"/>
                      <a:pt x="369" y="4"/>
                      <a:pt x="368" y="4"/>
                    </a:cubicBezTo>
                    <a:cubicBezTo>
                      <a:pt x="366" y="4"/>
                      <a:pt x="365" y="4"/>
                      <a:pt x="365" y="4"/>
                    </a:cubicBezTo>
                    <a:cubicBezTo>
                      <a:pt x="364" y="3"/>
                      <a:pt x="365" y="1"/>
                      <a:pt x="364" y="1"/>
                    </a:cubicBezTo>
                    <a:cubicBezTo>
                      <a:pt x="363" y="0"/>
                      <a:pt x="361" y="1"/>
                      <a:pt x="360" y="1"/>
                    </a:cubicBezTo>
                    <a:cubicBezTo>
                      <a:pt x="358" y="1"/>
                      <a:pt x="358" y="1"/>
                      <a:pt x="356" y="0"/>
                    </a:cubicBezTo>
                    <a:cubicBezTo>
                      <a:pt x="354" y="0"/>
                      <a:pt x="353" y="0"/>
                      <a:pt x="351" y="0"/>
                    </a:cubicBezTo>
                    <a:cubicBezTo>
                      <a:pt x="350" y="0"/>
                      <a:pt x="349" y="0"/>
                      <a:pt x="348" y="1"/>
                    </a:cubicBezTo>
                    <a:cubicBezTo>
                      <a:pt x="347" y="1"/>
                      <a:pt x="346" y="2"/>
                      <a:pt x="346" y="3"/>
                    </a:cubicBezTo>
                    <a:cubicBezTo>
                      <a:pt x="346" y="4"/>
                      <a:pt x="347" y="5"/>
                      <a:pt x="347" y="6"/>
                    </a:cubicBezTo>
                    <a:cubicBezTo>
                      <a:pt x="347" y="7"/>
                      <a:pt x="348" y="7"/>
                      <a:pt x="347" y="8"/>
                    </a:cubicBezTo>
                    <a:cubicBezTo>
                      <a:pt x="346" y="9"/>
                      <a:pt x="345" y="8"/>
                      <a:pt x="344" y="8"/>
                    </a:cubicBezTo>
                    <a:cubicBezTo>
                      <a:pt x="343" y="8"/>
                      <a:pt x="342" y="7"/>
                      <a:pt x="341" y="7"/>
                    </a:cubicBezTo>
                    <a:cubicBezTo>
                      <a:pt x="340" y="8"/>
                      <a:pt x="341" y="9"/>
                      <a:pt x="340" y="10"/>
                    </a:cubicBezTo>
                    <a:cubicBezTo>
                      <a:pt x="339" y="11"/>
                      <a:pt x="338" y="10"/>
                      <a:pt x="336" y="10"/>
                    </a:cubicBezTo>
                    <a:cubicBezTo>
                      <a:pt x="334" y="10"/>
                      <a:pt x="333" y="10"/>
                      <a:pt x="332" y="11"/>
                    </a:cubicBezTo>
                    <a:cubicBezTo>
                      <a:pt x="330" y="11"/>
                      <a:pt x="329" y="12"/>
                      <a:pt x="327" y="12"/>
                    </a:cubicBezTo>
                    <a:cubicBezTo>
                      <a:pt x="325" y="12"/>
                      <a:pt x="324" y="10"/>
                      <a:pt x="322" y="10"/>
                    </a:cubicBezTo>
                    <a:cubicBezTo>
                      <a:pt x="320" y="9"/>
                      <a:pt x="319" y="10"/>
                      <a:pt x="317" y="10"/>
                    </a:cubicBezTo>
                    <a:cubicBezTo>
                      <a:pt x="315" y="10"/>
                      <a:pt x="314" y="9"/>
                      <a:pt x="313" y="10"/>
                    </a:cubicBezTo>
                    <a:cubicBezTo>
                      <a:pt x="313" y="10"/>
                      <a:pt x="313" y="11"/>
                      <a:pt x="313" y="11"/>
                    </a:cubicBezTo>
                    <a:cubicBezTo>
                      <a:pt x="312" y="12"/>
                      <a:pt x="311" y="12"/>
                      <a:pt x="310" y="13"/>
                    </a:cubicBezTo>
                    <a:cubicBezTo>
                      <a:pt x="308" y="13"/>
                      <a:pt x="306" y="12"/>
                      <a:pt x="304" y="12"/>
                    </a:cubicBezTo>
                    <a:cubicBezTo>
                      <a:pt x="302" y="12"/>
                      <a:pt x="301" y="13"/>
                      <a:pt x="299" y="13"/>
                    </a:cubicBezTo>
                    <a:cubicBezTo>
                      <a:pt x="298" y="14"/>
                      <a:pt x="297" y="13"/>
                      <a:pt x="295" y="14"/>
                    </a:cubicBezTo>
                    <a:cubicBezTo>
                      <a:pt x="294" y="14"/>
                      <a:pt x="293" y="15"/>
                      <a:pt x="292" y="16"/>
                    </a:cubicBezTo>
                    <a:cubicBezTo>
                      <a:pt x="291" y="16"/>
                      <a:pt x="290" y="16"/>
                      <a:pt x="289" y="17"/>
                    </a:cubicBezTo>
                    <a:cubicBezTo>
                      <a:pt x="287" y="17"/>
                      <a:pt x="286" y="16"/>
                      <a:pt x="286" y="17"/>
                    </a:cubicBezTo>
                    <a:cubicBezTo>
                      <a:pt x="286" y="18"/>
                      <a:pt x="286" y="18"/>
                      <a:pt x="286" y="18"/>
                    </a:cubicBezTo>
                    <a:cubicBezTo>
                      <a:pt x="286" y="19"/>
                      <a:pt x="287" y="20"/>
                      <a:pt x="288" y="20"/>
                    </a:cubicBezTo>
                    <a:cubicBezTo>
                      <a:pt x="289" y="21"/>
                      <a:pt x="290" y="21"/>
                      <a:pt x="291" y="21"/>
                    </a:cubicBezTo>
                    <a:cubicBezTo>
                      <a:pt x="292" y="21"/>
                      <a:pt x="292" y="22"/>
                      <a:pt x="293" y="22"/>
                    </a:cubicBezTo>
                    <a:cubicBezTo>
                      <a:pt x="294" y="23"/>
                      <a:pt x="295" y="23"/>
                      <a:pt x="296" y="23"/>
                    </a:cubicBezTo>
                    <a:cubicBezTo>
                      <a:pt x="296" y="24"/>
                      <a:pt x="297" y="24"/>
                      <a:pt x="297" y="25"/>
                    </a:cubicBezTo>
                    <a:cubicBezTo>
                      <a:pt x="298" y="27"/>
                      <a:pt x="295" y="25"/>
                      <a:pt x="293" y="25"/>
                    </a:cubicBezTo>
                    <a:cubicBezTo>
                      <a:pt x="292" y="25"/>
                      <a:pt x="291" y="25"/>
                      <a:pt x="290" y="25"/>
                    </a:cubicBezTo>
                    <a:cubicBezTo>
                      <a:pt x="289" y="26"/>
                      <a:pt x="289" y="26"/>
                      <a:pt x="288" y="26"/>
                    </a:cubicBezTo>
                    <a:cubicBezTo>
                      <a:pt x="286" y="26"/>
                      <a:pt x="285" y="25"/>
                      <a:pt x="284" y="25"/>
                    </a:cubicBezTo>
                    <a:cubicBezTo>
                      <a:pt x="283" y="25"/>
                      <a:pt x="283" y="26"/>
                      <a:pt x="282" y="26"/>
                    </a:cubicBezTo>
                    <a:cubicBezTo>
                      <a:pt x="280" y="27"/>
                      <a:pt x="279" y="27"/>
                      <a:pt x="278" y="27"/>
                    </a:cubicBezTo>
                    <a:cubicBezTo>
                      <a:pt x="276" y="27"/>
                      <a:pt x="275" y="27"/>
                      <a:pt x="273" y="27"/>
                    </a:cubicBezTo>
                    <a:cubicBezTo>
                      <a:pt x="271" y="27"/>
                      <a:pt x="270" y="26"/>
                      <a:pt x="268" y="26"/>
                    </a:cubicBezTo>
                    <a:cubicBezTo>
                      <a:pt x="267" y="26"/>
                      <a:pt x="266" y="25"/>
                      <a:pt x="265" y="26"/>
                    </a:cubicBezTo>
                    <a:cubicBezTo>
                      <a:pt x="264" y="27"/>
                      <a:pt x="265" y="29"/>
                      <a:pt x="266" y="30"/>
                    </a:cubicBezTo>
                    <a:cubicBezTo>
                      <a:pt x="267" y="31"/>
                      <a:pt x="268" y="30"/>
                      <a:pt x="269" y="31"/>
                    </a:cubicBezTo>
                    <a:cubicBezTo>
                      <a:pt x="270" y="32"/>
                      <a:pt x="269" y="33"/>
                      <a:pt x="270" y="34"/>
                    </a:cubicBezTo>
                    <a:cubicBezTo>
                      <a:pt x="271" y="35"/>
                      <a:pt x="272" y="34"/>
                      <a:pt x="273" y="34"/>
                    </a:cubicBezTo>
                    <a:cubicBezTo>
                      <a:pt x="274" y="34"/>
                      <a:pt x="275" y="34"/>
                      <a:pt x="275" y="34"/>
                    </a:cubicBezTo>
                    <a:cubicBezTo>
                      <a:pt x="277" y="34"/>
                      <a:pt x="278" y="34"/>
                      <a:pt x="279" y="35"/>
                    </a:cubicBezTo>
                    <a:cubicBezTo>
                      <a:pt x="279" y="35"/>
                      <a:pt x="280" y="35"/>
                      <a:pt x="280" y="36"/>
                    </a:cubicBezTo>
                    <a:cubicBezTo>
                      <a:pt x="280" y="36"/>
                      <a:pt x="280" y="36"/>
                      <a:pt x="281" y="36"/>
                    </a:cubicBezTo>
                    <a:cubicBezTo>
                      <a:pt x="282" y="37"/>
                      <a:pt x="283" y="36"/>
                      <a:pt x="284" y="37"/>
                    </a:cubicBezTo>
                    <a:cubicBezTo>
                      <a:pt x="284" y="37"/>
                      <a:pt x="285" y="38"/>
                      <a:pt x="286" y="38"/>
                    </a:cubicBezTo>
                    <a:cubicBezTo>
                      <a:pt x="287" y="39"/>
                      <a:pt x="290" y="38"/>
                      <a:pt x="290" y="39"/>
                    </a:cubicBezTo>
                    <a:cubicBezTo>
                      <a:pt x="289" y="40"/>
                      <a:pt x="287" y="39"/>
                      <a:pt x="286" y="39"/>
                    </a:cubicBezTo>
                    <a:cubicBezTo>
                      <a:pt x="284" y="40"/>
                      <a:pt x="283" y="39"/>
                      <a:pt x="282" y="39"/>
                    </a:cubicBezTo>
                    <a:cubicBezTo>
                      <a:pt x="281" y="40"/>
                      <a:pt x="280" y="40"/>
                      <a:pt x="279" y="40"/>
                    </a:cubicBezTo>
                    <a:cubicBezTo>
                      <a:pt x="277" y="40"/>
                      <a:pt x="276" y="39"/>
                      <a:pt x="275" y="39"/>
                    </a:cubicBezTo>
                    <a:cubicBezTo>
                      <a:pt x="274" y="38"/>
                      <a:pt x="273" y="39"/>
                      <a:pt x="272" y="39"/>
                    </a:cubicBezTo>
                    <a:cubicBezTo>
                      <a:pt x="271" y="38"/>
                      <a:pt x="271" y="38"/>
                      <a:pt x="270" y="37"/>
                    </a:cubicBezTo>
                    <a:cubicBezTo>
                      <a:pt x="269" y="37"/>
                      <a:pt x="268" y="38"/>
                      <a:pt x="267" y="37"/>
                    </a:cubicBezTo>
                    <a:cubicBezTo>
                      <a:pt x="265" y="37"/>
                      <a:pt x="264" y="37"/>
                      <a:pt x="263" y="36"/>
                    </a:cubicBezTo>
                    <a:cubicBezTo>
                      <a:pt x="262" y="36"/>
                      <a:pt x="262" y="36"/>
                      <a:pt x="262" y="36"/>
                    </a:cubicBezTo>
                    <a:cubicBezTo>
                      <a:pt x="261" y="35"/>
                      <a:pt x="261" y="35"/>
                      <a:pt x="260" y="35"/>
                    </a:cubicBezTo>
                    <a:cubicBezTo>
                      <a:pt x="259" y="35"/>
                      <a:pt x="257" y="34"/>
                      <a:pt x="257" y="35"/>
                    </a:cubicBezTo>
                    <a:cubicBezTo>
                      <a:pt x="257" y="35"/>
                      <a:pt x="257" y="35"/>
                      <a:pt x="257" y="36"/>
                    </a:cubicBezTo>
                    <a:cubicBezTo>
                      <a:pt x="257" y="36"/>
                      <a:pt x="257" y="36"/>
                      <a:pt x="257" y="36"/>
                    </a:cubicBezTo>
                    <a:cubicBezTo>
                      <a:pt x="257" y="38"/>
                      <a:pt x="260" y="38"/>
                      <a:pt x="259" y="39"/>
                    </a:cubicBezTo>
                    <a:cubicBezTo>
                      <a:pt x="258" y="40"/>
                      <a:pt x="257" y="38"/>
                      <a:pt x="256" y="38"/>
                    </a:cubicBezTo>
                    <a:cubicBezTo>
                      <a:pt x="255" y="38"/>
                      <a:pt x="255" y="38"/>
                      <a:pt x="254" y="38"/>
                    </a:cubicBezTo>
                    <a:cubicBezTo>
                      <a:pt x="252" y="38"/>
                      <a:pt x="251" y="37"/>
                      <a:pt x="251" y="38"/>
                    </a:cubicBezTo>
                    <a:cubicBezTo>
                      <a:pt x="250" y="39"/>
                      <a:pt x="251" y="39"/>
                      <a:pt x="252" y="40"/>
                    </a:cubicBezTo>
                    <a:cubicBezTo>
                      <a:pt x="252" y="41"/>
                      <a:pt x="253" y="41"/>
                      <a:pt x="254" y="41"/>
                    </a:cubicBezTo>
                    <a:cubicBezTo>
                      <a:pt x="255" y="41"/>
                      <a:pt x="255" y="41"/>
                      <a:pt x="256" y="41"/>
                    </a:cubicBezTo>
                    <a:cubicBezTo>
                      <a:pt x="257" y="41"/>
                      <a:pt x="258" y="42"/>
                      <a:pt x="259" y="42"/>
                    </a:cubicBezTo>
                    <a:cubicBezTo>
                      <a:pt x="261" y="42"/>
                      <a:pt x="262" y="40"/>
                      <a:pt x="263" y="41"/>
                    </a:cubicBezTo>
                    <a:cubicBezTo>
                      <a:pt x="264" y="42"/>
                      <a:pt x="264" y="42"/>
                      <a:pt x="265" y="43"/>
                    </a:cubicBezTo>
                    <a:cubicBezTo>
                      <a:pt x="265" y="44"/>
                      <a:pt x="266" y="44"/>
                      <a:pt x="267" y="44"/>
                    </a:cubicBezTo>
                    <a:cubicBezTo>
                      <a:pt x="267" y="45"/>
                      <a:pt x="268" y="45"/>
                      <a:pt x="267" y="45"/>
                    </a:cubicBezTo>
                    <a:cubicBezTo>
                      <a:pt x="267" y="46"/>
                      <a:pt x="266" y="45"/>
                      <a:pt x="265" y="45"/>
                    </a:cubicBezTo>
                    <a:cubicBezTo>
                      <a:pt x="264" y="45"/>
                      <a:pt x="263" y="45"/>
                      <a:pt x="262" y="45"/>
                    </a:cubicBezTo>
                    <a:cubicBezTo>
                      <a:pt x="261" y="45"/>
                      <a:pt x="261" y="45"/>
                      <a:pt x="260" y="44"/>
                    </a:cubicBezTo>
                    <a:cubicBezTo>
                      <a:pt x="260" y="44"/>
                      <a:pt x="259" y="44"/>
                      <a:pt x="259" y="44"/>
                    </a:cubicBezTo>
                    <a:cubicBezTo>
                      <a:pt x="257" y="44"/>
                      <a:pt x="256" y="44"/>
                      <a:pt x="254" y="43"/>
                    </a:cubicBezTo>
                    <a:cubicBezTo>
                      <a:pt x="253" y="43"/>
                      <a:pt x="252" y="43"/>
                      <a:pt x="251" y="43"/>
                    </a:cubicBezTo>
                    <a:cubicBezTo>
                      <a:pt x="250" y="43"/>
                      <a:pt x="249" y="43"/>
                      <a:pt x="248" y="42"/>
                    </a:cubicBezTo>
                    <a:cubicBezTo>
                      <a:pt x="247" y="42"/>
                      <a:pt x="246" y="41"/>
                      <a:pt x="245" y="40"/>
                    </a:cubicBezTo>
                    <a:cubicBezTo>
                      <a:pt x="245" y="39"/>
                      <a:pt x="245" y="38"/>
                      <a:pt x="245" y="37"/>
                    </a:cubicBezTo>
                    <a:cubicBezTo>
                      <a:pt x="245" y="37"/>
                      <a:pt x="244" y="36"/>
                      <a:pt x="244" y="36"/>
                    </a:cubicBezTo>
                    <a:cubicBezTo>
                      <a:pt x="244" y="35"/>
                      <a:pt x="244" y="35"/>
                      <a:pt x="243" y="34"/>
                    </a:cubicBezTo>
                    <a:cubicBezTo>
                      <a:pt x="242" y="33"/>
                      <a:pt x="242" y="33"/>
                      <a:pt x="240" y="33"/>
                    </a:cubicBezTo>
                    <a:cubicBezTo>
                      <a:pt x="239" y="32"/>
                      <a:pt x="237" y="31"/>
                      <a:pt x="237" y="32"/>
                    </a:cubicBezTo>
                    <a:cubicBezTo>
                      <a:pt x="238" y="33"/>
                      <a:pt x="238" y="33"/>
                      <a:pt x="239" y="33"/>
                    </a:cubicBezTo>
                    <a:cubicBezTo>
                      <a:pt x="239" y="34"/>
                      <a:pt x="240" y="34"/>
                      <a:pt x="240" y="35"/>
                    </a:cubicBezTo>
                    <a:cubicBezTo>
                      <a:pt x="241" y="35"/>
                      <a:pt x="241" y="35"/>
                      <a:pt x="241" y="36"/>
                    </a:cubicBezTo>
                    <a:cubicBezTo>
                      <a:pt x="241" y="36"/>
                      <a:pt x="241" y="37"/>
                      <a:pt x="240" y="37"/>
                    </a:cubicBezTo>
                    <a:cubicBezTo>
                      <a:pt x="240" y="37"/>
                      <a:pt x="239" y="37"/>
                      <a:pt x="239" y="37"/>
                    </a:cubicBezTo>
                    <a:cubicBezTo>
                      <a:pt x="238" y="37"/>
                      <a:pt x="237" y="37"/>
                      <a:pt x="236" y="38"/>
                    </a:cubicBezTo>
                    <a:cubicBezTo>
                      <a:pt x="236" y="39"/>
                      <a:pt x="236" y="40"/>
                      <a:pt x="236" y="41"/>
                    </a:cubicBezTo>
                    <a:cubicBezTo>
                      <a:pt x="237" y="42"/>
                      <a:pt x="238" y="42"/>
                      <a:pt x="239" y="43"/>
                    </a:cubicBezTo>
                    <a:cubicBezTo>
                      <a:pt x="240" y="43"/>
                      <a:pt x="240" y="44"/>
                      <a:pt x="241" y="44"/>
                    </a:cubicBezTo>
                    <a:cubicBezTo>
                      <a:pt x="241" y="45"/>
                      <a:pt x="241" y="45"/>
                      <a:pt x="241" y="45"/>
                    </a:cubicBezTo>
                    <a:cubicBezTo>
                      <a:pt x="242" y="45"/>
                      <a:pt x="243" y="45"/>
                      <a:pt x="244" y="46"/>
                    </a:cubicBezTo>
                    <a:cubicBezTo>
                      <a:pt x="245" y="46"/>
                      <a:pt x="245" y="47"/>
                      <a:pt x="245" y="48"/>
                    </a:cubicBezTo>
                    <a:cubicBezTo>
                      <a:pt x="245" y="49"/>
                      <a:pt x="245" y="50"/>
                      <a:pt x="245" y="51"/>
                    </a:cubicBezTo>
                    <a:cubicBezTo>
                      <a:pt x="246" y="52"/>
                      <a:pt x="246" y="52"/>
                      <a:pt x="247" y="53"/>
                    </a:cubicBezTo>
                    <a:cubicBezTo>
                      <a:pt x="247" y="53"/>
                      <a:pt x="247" y="53"/>
                      <a:pt x="247" y="53"/>
                    </a:cubicBezTo>
                    <a:cubicBezTo>
                      <a:pt x="248" y="54"/>
                      <a:pt x="248" y="54"/>
                      <a:pt x="249" y="55"/>
                    </a:cubicBezTo>
                    <a:cubicBezTo>
                      <a:pt x="249" y="56"/>
                      <a:pt x="249" y="57"/>
                      <a:pt x="250" y="58"/>
                    </a:cubicBezTo>
                    <a:cubicBezTo>
                      <a:pt x="252" y="58"/>
                      <a:pt x="253" y="58"/>
                      <a:pt x="254" y="58"/>
                    </a:cubicBezTo>
                    <a:cubicBezTo>
                      <a:pt x="255" y="58"/>
                      <a:pt x="256" y="59"/>
                      <a:pt x="257" y="58"/>
                    </a:cubicBezTo>
                    <a:cubicBezTo>
                      <a:pt x="258" y="58"/>
                      <a:pt x="259" y="58"/>
                      <a:pt x="260" y="58"/>
                    </a:cubicBezTo>
                    <a:cubicBezTo>
                      <a:pt x="261" y="58"/>
                      <a:pt x="261" y="57"/>
                      <a:pt x="262" y="57"/>
                    </a:cubicBezTo>
                    <a:cubicBezTo>
                      <a:pt x="264" y="57"/>
                      <a:pt x="265" y="58"/>
                      <a:pt x="266" y="58"/>
                    </a:cubicBezTo>
                    <a:cubicBezTo>
                      <a:pt x="267" y="58"/>
                      <a:pt x="268" y="58"/>
                      <a:pt x="268" y="58"/>
                    </a:cubicBezTo>
                    <a:cubicBezTo>
                      <a:pt x="269" y="59"/>
                      <a:pt x="270" y="58"/>
                      <a:pt x="270" y="59"/>
                    </a:cubicBezTo>
                    <a:cubicBezTo>
                      <a:pt x="271" y="59"/>
                      <a:pt x="272" y="60"/>
                      <a:pt x="273" y="61"/>
                    </a:cubicBezTo>
                    <a:cubicBezTo>
                      <a:pt x="274" y="62"/>
                      <a:pt x="276" y="61"/>
                      <a:pt x="277" y="63"/>
                    </a:cubicBezTo>
                    <a:cubicBezTo>
                      <a:pt x="278" y="64"/>
                      <a:pt x="277" y="66"/>
                      <a:pt x="278" y="67"/>
                    </a:cubicBezTo>
                    <a:cubicBezTo>
                      <a:pt x="278" y="68"/>
                      <a:pt x="279" y="68"/>
                      <a:pt x="280" y="68"/>
                    </a:cubicBezTo>
                    <a:cubicBezTo>
                      <a:pt x="281" y="69"/>
                      <a:pt x="282" y="69"/>
                      <a:pt x="283" y="70"/>
                    </a:cubicBezTo>
                    <a:cubicBezTo>
                      <a:pt x="283" y="71"/>
                      <a:pt x="281" y="71"/>
                      <a:pt x="279" y="71"/>
                    </a:cubicBezTo>
                    <a:cubicBezTo>
                      <a:pt x="278" y="71"/>
                      <a:pt x="278" y="71"/>
                      <a:pt x="277" y="70"/>
                    </a:cubicBezTo>
                    <a:cubicBezTo>
                      <a:pt x="276" y="70"/>
                      <a:pt x="276" y="69"/>
                      <a:pt x="275" y="68"/>
                    </a:cubicBezTo>
                    <a:cubicBezTo>
                      <a:pt x="274" y="66"/>
                      <a:pt x="274" y="65"/>
                      <a:pt x="273" y="64"/>
                    </a:cubicBezTo>
                    <a:cubicBezTo>
                      <a:pt x="273" y="64"/>
                      <a:pt x="272" y="64"/>
                      <a:pt x="271" y="63"/>
                    </a:cubicBezTo>
                    <a:cubicBezTo>
                      <a:pt x="270" y="63"/>
                      <a:pt x="269" y="62"/>
                      <a:pt x="267" y="61"/>
                    </a:cubicBezTo>
                    <a:cubicBezTo>
                      <a:pt x="266" y="61"/>
                      <a:pt x="266" y="61"/>
                      <a:pt x="265" y="61"/>
                    </a:cubicBezTo>
                    <a:cubicBezTo>
                      <a:pt x="264" y="60"/>
                      <a:pt x="263" y="61"/>
                      <a:pt x="262" y="61"/>
                    </a:cubicBezTo>
                    <a:cubicBezTo>
                      <a:pt x="261" y="61"/>
                      <a:pt x="260" y="62"/>
                      <a:pt x="259" y="62"/>
                    </a:cubicBezTo>
                    <a:cubicBezTo>
                      <a:pt x="259" y="61"/>
                      <a:pt x="259" y="61"/>
                      <a:pt x="259" y="61"/>
                    </a:cubicBezTo>
                    <a:cubicBezTo>
                      <a:pt x="258" y="62"/>
                      <a:pt x="257" y="62"/>
                      <a:pt x="257" y="62"/>
                    </a:cubicBezTo>
                    <a:cubicBezTo>
                      <a:pt x="256" y="63"/>
                      <a:pt x="256" y="63"/>
                      <a:pt x="256" y="64"/>
                    </a:cubicBezTo>
                    <a:cubicBezTo>
                      <a:pt x="256" y="65"/>
                      <a:pt x="259" y="64"/>
                      <a:pt x="259" y="66"/>
                    </a:cubicBezTo>
                    <a:cubicBezTo>
                      <a:pt x="260" y="67"/>
                      <a:pt x="259" y="68"/>
                      <a:pt x="259" y="69"/>
                    </a:cubicBezTo>
                    <a:cubicBezTo>
                      <a:pt x="259" y="70"/>
                      <a:pt x="259" y="70"/>
                      <a:pt x="260" y="71"/>
                    </a:cubicBezTo>
                    <a:cubicBezTo>
                      <a:pt x="260" y="72"/>
                      <a:pt x="260" y="73"/>
                      <a:pt x="259" y="75"/>
                    </a:cubicBezTo>
                    <a:cubicBezTo>
                      <a:pt x="259" y="75"/>
                      <a:pt x="259" y="75"/>
                      <a:pt x="258" y="76"/>
                    </a:cubicBezTo>
                    <a:cubicBezTo>
                      <a:pt x="257" y="76"/>
                      <a:pt x="256" y="76"/>
                      <a:pt x="255" y="77"/>
                    </a:cubicBezTo>
                    <a:cubicBezTo>
                      <a:pt x="254" y="78"/>
                      <a:pt x="254" y="79"/>
                      <a:pt x="253" y="79"/>
                    </a:cubicBezTo>
                    <a:cubicBezTo>
                      <a:pt x="251" y="80"/>
                      <a:pt x="250" y="79"/>
                      <a:pt x="248" y="79"/>
                    </a:cubicBezTo>
                    <a:cubicBezTo>
                      <a:pt x="246" y="79"/>
                      <a:pt x="245" y="79"/>
                      <a:pt x="243" y="79"/>
                    </a:cubicBezTo>
                    <a:cubicBezTo>
                      <a:pt x="241" y="78"/>
                      <a:pt x="240" y="79"/>
                      <a:pt x="237" y="78"/>
                    </a:cubicBezTo>
                    <a:cubicBezTo>
                      <a:pt x="237" y="77"/>
                      <a:pt x="236" y="77"/>
                      <a:pt x="235" y="76"/>
                    </a:cubicBezTo>
                    <a:cubicBezTo>
                      <a:pt x="234" y="76"/>
                      <a:pt x="233" y="76"/>
                      <a:pt x="233" y="75"/>
                    </a:cubicBezTo>
                    <a:cubicBezTo>
                      <a:pt x="232" y="74"/>
                      <a:pt x="235" y="75"/>
                      <a:pt x="237" y="75"/>
                    </a:cubicBezTo>
                    <a:cubicBezTo>
                      <a:pt x="237" y="75"/>
                      <a:pt x="238" y="76"/>
                      <a:pt x="238" y="76"/>
                    </a:cubicBezTo>
                    <a:cubicBezTo>
                      <a:pt x="239" y="76"/>
                      <a:pt x="240" y="77"/>
                      <a:pt x="241" y="77"/>
                    </a:cubicBezTo>
                    <a:cubicBezTo>
                      <a:pt x="242" y="77"/>
                      <a:pt x="243" y="77"/>
                      <a:pt x="244" y="77"/>
                    </a:cubicBezTo>
                    <a:cubicBezTo>
                      <a:pt x="245" y="77"/>
                      <a:pt x="246" y="78"/>
                      <a:pt x="247" y="77"/>
                    </a:cubicBezTo>
                    <a:cubicBezTo>
                      <a:pt x="248" y="77"/>
                      <a:pt x="247" y="75"/>
                      <a:pt x="248" y="75"/>
                    </a:cubicBezTo>
                    <a:cubicBezTo>
                      <a:pt x="249" y="74"/>
                      <a:pt x="250" y="74"/>
                      <a:pt x="250" y="73"/>
                    </a:cubicBezTo>
                    <a:cubicBezTo>
                      <a:pt x="251" y="72"/>
                      <a:pt x="251" y="72"/>
                      <a:pt x="251" y="71"/>
                    </a:cubicBezTo>
                    <a:cubicBezTo>
                      <a:pt x="251" y="71"/>
                      <a:pt x="251" y="70"/>
                      <a:pt x="251" y="70"/>
                    </a:cubicBezTo>
                    <a:cubicBezTo>
                      <a:pt x="251" y="69"/>
                      <a:pt x="253" y="69"/>
                      <a:pt x="253" y="68"/>
                    </a:cubicBezTo>
                    <a:cubicBezTo>
                      <a:pt x="253" y="67"/>
                      <a:pt x="251" y="67"/>
                      <a:pt x="251" y="65"/>
                    </a:cubicBezTo>
                    <a:cubicBezTo>
                      <a:pt x="250" y="64"/>
                      <a:pt x="251" y="63"/>
                      <a:pt x="251" y="63"/>
                    </a:cubicBezTo>
                    <a:cubicBezTo>
                      <a:pt x="250" y="62"/>
                      <a:pt x="249" y="62"/>
                      <a:pt x="248" y="61"/>
                    </a:cubicBezTo>
                    <a:cubicBezTo>
                      <a:pt x="247" y="61"/>
                      <a:pt x="246" y="61"/>
                      <a:pt x="245" y="60"/>
                    </a:cubicBezTo>
                    <a:cubicBezTo>
                      <a:pt x="244" y="59"/>
                      <a:pt x="243" y="58"/>
                      <a:pt x="242" y="57"/>
                    </a:cubicBezTo>
                    <a:cubicBezTo>
                      <a:pt x="242" y="56"/>
                      <a:pt x="242" y="55"/>
                      <a:pt x="241" y="54"/>
                    </a:cubicBezTo>
                    <a:cubicBezTo>
                      <a:pt x="240" y="53"/>
                      <a:pt x="239" y="53"/>
                      <a:pt x="239" y="52"/>
                    </a:cubicBezTo>
                    <a:cubicBezTo>
                      <a:pt x="238" y="51"/>
                      <a:pt x="238" y="50"/>
                      <a:pt x="238" y="49"/>
                    </a:cubicBezTo>
                    <a:cubicBezTo>
                      <a:pt x="237" y="48"/>
                      <a:pt x="237" y="47"/>
                      <a:pt x="236" y="46"/>
                    </a:cubicBezTo>
                    <a:cubicBezTo>
                      <a:pt x="236" y="45"/>
                      <a:pt x="235" y="45"/>
                      <a:pt x="234" y="44"/>
                    </a:cubicBezTo>
                    <a:cubicBezTo>
                      <a:pt x="233" y="43"/>
                      <a:pt x="233" y="43"/>
                      <a:pt x="232" y="42"/>
                    </a:cubicBezTo>
                    <a:cubicBezTo>
                      <a:pt x="231" y="42"/>
                      <a:pt x="231" y="42"/>
                      <a:pt x="230" y="41"/>
                    </a:cubicBezTo>
                    <a:cubicBezTo>
                      <a:pt x="230" y="40"/>
                      <a:pt x="230" y="40"/>
                      <a:pt x="230" y="39"/>
                    </a:cubicBezTo>
                    <a:cubicBezTo>
                      <a:pt x="230" y="38"/>
                      <a:pt x="230" y="37"/>
                      <a:pt x="230" y="36"/>
                    </a:cubicBezTo>
                    <a:cubicBezTo>
                      <a:pt x="229" y="34"/>
                      <a:pt x="228" y="34"/>
                      <a:pt x="227" y="33"/>
                    </a:cubicBezTo>
                    <a:cubicBezTo>
                      <a:pt x="226" y="33"/>
                      <a:pt x="225" y="33"/>
                      <a:pt x="224" y="32"/>
                    </a:cubicBezTo>
                    <a:cubicBezTo>
                      <a:pt x="222" y="32"/>
                      <a:pt x="221" y="32"/>
                      <a:pt x="219" y="32"/>
                    </a:cubicBezTo>
                    <a:cubicBezTo>
                      <a:pt x="219" y="32"/>
                      <a:pt x="218" y="32"/>
                      <a:pt x="217" y="32"/>
                    </a:cubicBezTo>
                    <a:cubicBezTo>
                      <a:pt x="216" y="32"/>
                      <a:pt x="215" y="32"/>
                      <a:pt x="214" y="32"/>
                    </a:cubicBezTo>
                    <a:cubicBezTo>
                      <a:pt x="212" y="32"/>
                      <a:pt x="211" y="31"/>
                      <a:pt x="210" y="32"/>
                    </a:cubicBezTo>
                    <a:cubicBezTo>
                      <a:pt x="209" y="32"/>
                      <a:pt x="208" y="32"/>
                      <a:pt x="208" y="33"/>
                    </a:cubicBezTo>
                    <a:cubicBezTo>
                      <a:pt x="207" y="35"/>
                      <a:pt x="209" y="36"/>
                      <a:pt x="209" y="37"/>
                    </a:cubicBezTo>
                    <a:cubicBezTo>
                      <a:pt x="209" y="38"/>
                      <a:pt x="209" y="39"/>
                      <a:pt x="208" y="40"/>
                    </a:cubicBezTo>
                    <a:cubicBezTo>
                      <a:pt x="207" y="42"/>
                      <a:pt x="206" y="42"/>
                      <a:pt x="205" y="42"/>
                    </a:cubicBezTo>
                    <a:cubicBezTo>
                      <a:pt x="204" y="42"/>
                      <a:pt x="204" y="42"/>
                      <a:pt x="203" y="42"/>
                    </a:cubicBezTo>
                    <a:cubicBezTo>
                      <a:pt x="202" y="43"/>
                      <a:pt x="203" y="44"/>
                      <a:pt x="203" y="45"/>
                    </a:cubicBezTo>
                    <a:cubicBezTo>
                      <a:pt x="204" y="46"/>
                      <a:pt x="206" y="45"/>
                      <a:pt x="206" y="46"/>
                    </a:cubicBezTo>
                    <a:cubicBezTo>
                      <a:pt x="207" y="46"/>
                      <a:pt x="207" y="47"/>
                      <a:pt x="207" y="47"/>
                    </a:cubicBezTo>
                    <a:cubicBezTo>
                      <a:pt x="208" y="48"/>
                      <a:pt x="208" y="48"/>
                      <a:pt x="209" y="49"/>
                    </a:cubicBezTo>
                    <a:cubicBezTo>
                      <a:pt x="209" y="50"/>
                      <a:pt x="209" y="50"/>
                      <a:pt x="209" y="51"/>
                    </a:cubicBezTo>
                    <a:cubicBezTo>
                      <a:pt x="210" y="52"/>
                      <a:pt x="209" y="53"/>
                      <a:pt x="209" y="54"/>
                    </a:cubicBezTo>
                    <a:cubicBezTo>
                      <a:pt x="210" y="55"/>
                      <a:pt x="211" y="55"/>
                      <a:pt x="211" y="55"/>
                    </a:cubicBezTo>
                    <a:cubicBezTo>
                      <a:pt x="213" y="55"/>
                      <a:pt x="213" y="55"/>
                      <a:pt x="214" y="55"/>
                    </a:cubicBezTo>
                    <a:cubicBezTo>
                      <a:pt x="216" y="56"/>
                      <a:pt x="216" y="56"/>
                      <a:pt x="217" y="56"/>
                    </a:cubicBezTo>
                    <a:cubicBezTo>
                      <a:pt x="218" y="57"/>
                      <a:pt x="218" y="58"/>
                      <a:pt x="220" y="58"/>
                    </a:cubicBezTo>
                    <a:cubicBezTo>
                      <a:pt x="221" y="59"/>
                      <a:pt x="222" y="58"/>
                      <a:pt x="223" y="59"/>
                    </a:cubicBezTo>
                    <a:cubicBezTo>
                      <a:pt x="224" y="59"/>
                      <a:pt x="225" y="60"/>
                      <a:pt x="225" y="61"/>
                    </a:cubicBezTo>
                    <a:cubicBezTo>
                      <a:pt x="225" y="62"/>
                      <a:pt x="226" y="63"/>
                      <a:pt x="225" y="64"/>
                    </a:cubicBezTo>
                    <a:cubicBezTo>
                      <a:pt x="224" y="64"/>
                      <a:pt x="223" y="64"/>
                      <a:pt x="223" y="64"/>
                    </a:cubicBezTo>
                    <a:cubicBezTo>
                      <a:pt x="221" y="64"/>
                      <a:pt x="221" y="63"/>
                      <a:pt x="219" y="62"/>
                    </a:cubicBezTo>
                    <a:cubicBezTo>
                      <a:pt x="218" y="62"/>
                      <a:pt x="217" y="62"/>
                      <a:pt x="216" y="62"/>
                    </a:cubicBezTo>
                    <a:cubicBezTo>
                      <a:pt x="214" y="62"/>
                      <a:pt x="212" y="61"/>
                      <a:pt x="210" y="61"/>
                    </a:cubicBezTo>
                    <a:cubicBezTo>
                      <a:pt x="208" y="60"/>
                      <a:pt x="207" y="59"/>
                      <a:pt x="205" y="58"/>
                    </a:cubicBezTo>
                    <a:cubicBezTo>
                      <a:pt x="204" y="58"/>
                      <a:pt x="203" y="58"/>
                      <a:pt x="201" y="58"/>
                    </a:cubicBezTo>
                    <a:cubicBezTo>
                      <a:pt x="199" y="57"/>
                      <a:pt x="199" y="56"/>
                      <a:pt x="197" y="56"/>
                    </a:cubicBezTo>
                    <a:cubicBezTo>
                      <a:pt x="195" y="55"/>
                      <a:pt x="194" y="56"/>
                      <a:pt x="192" y="56"/>
                    </a:cubicBezTo>
                    <a:cubicBezTo>
                      <a:pt x="190" y="55"/>
                      <a:pt x="189" y="54"/>
                      <a:pt x="186" y="54"/>
                    </a:cubicBezTo>
                    <a:cubicBezTo>
                      <a:pt x="185" y="54"/>
                      <a:pt x="184" y="54"/>
                      <a:pt x="182" y="54"/>
                    </a:cubicBezTo>
                    <a:cubicBezTo>
                      <a:pt x="180" y="54"/>
                      <a:pt x="179" y="53"/>
                      <a:pt x="178" y="54"/>
                    </a:cubicBezTo>
                    <a:cubicBezTo>
                      <a:pt x="176" y="54"/>
                      <a:pt x="175" y="53"/>
                      <a:pt x="175" y="54"/>
                    </a:cubicBezTo>
                    <a:cubicBezTo>
                      <a:pt x="174" y="55"/>
                      <a:pt x="174" y="56"/>
                      <a:pt x="175" y="56"/>
                    </a:cubicBezTo>
                    <a:cubicBezTo>
                      <a:pt x="176" y="58"/>
                      <a:pt x="177" y="57"/>
                      <a:pt x="178" y="58"/>
                    </a:cubicBezTo>
                    <a:cubicBezTo>
                      <a:pt x="179" y="59"/>
                      <a:pt x="179" y="59"/>
                      <a:pt x="179" y="61"/>
                    </a:cubicBezTo>
                    <a:cubicBezTo>
                      <a:pt x="178" y="62"/>
                      <a:pt x="177" y="62"/>
                      <a:pt x="176" y="63"/>
                    </a:cubicBezTo>
                    <a:cubicBezTo>
                      <a:pt x="175" y="63"/>
                      <a:pt x="175" y="64"/>
                      <a:pt x="174" y="64"/>
                    </a:cubicBezTo>
                    <a:cubicBezTo>
                      <a:pt x="173" y="65"/>
                      <a:pt x="173" y="63"/>
                      <a:pt x="171" y="62"/>
                    </a:cubicBezTo>
                    <a:cubicBezTo>
                      <a:pt x="170" y="61"/>
                      <a:pt x="170" y="59"/>
                      <a:pt x="169" y="59"/>
                    </a:cubicBezTo>
                    <a:cubicBezTo>
                      <a:pt x="168" y="59"/>
                      <a:pt x="168" y="60"/>
                      <a:pt x="167" y="61"/>
                    </a:cubicBezTo>
                    <a:cubicBezTo>
                      <a:pt x="166" y="61"/>
                      <a:pt x="166" y="62"/>
                      <a:pt x="164" y="62"/>
                    </a:cubicBezTo>
                    <a:cubicBezTo>
                      <a:pt x="163" y="62"/>
                      <a:pt x="162" y="62"/>
                      <a:pt x="160" y="62"/>
                    </a:cubicBezTo>
                    <a:cubicBezTo>
                      <a:pt x="158" y="62"/>
                      <a:pt x="157" y="62"/>
                      <a:pt x="155" y="63"/>
                    </a:cubicBezTo>
                    <a:cubicBezTo>
                      <a:pt x="150" y="62"/>
                      <a:pt x="150" y="62"/>
                      <a:pt x="150" y="62"/>
                    </a:cubicBezTo>
                    <a:cubicBezTo>
                      <a:pt x="149" y="63"/>
                      <a:pt x="148" y="65"/>
                      <a:pt x="146" y="66"/>
                    </a:cubicBezTo>
                    <a:cubicBezTo>
                      <a:pt x="145" y="66"/>
                      <a:pt x="144" y="65"/>
                      <a:pt x="143" y="64"/>
                    </a:cubicBezTo>
                    <a:cubicBezTo>
                      <a:pt x="142" y="63"/>
                      <a:pt x="143" y="62"/>
                      <a:pt x="142" y="61"/>
                    </a:cubicBezTo>
                    <a:cubicBezTo>
                      <a:pt x="141" y="60"/>
                      <a:pt x="141" y="60"/>
                      <a:pt x="140" y="59"/>
                    </a:cubicBezTo>
                    <a:cubicBezTo>
                      <a:pt x="139" y="59"/>
                      <a:pt x="138" y="61"/>
                      <a:pt x="136" y="61"/>
                    </a:cubicBezTo>
                    <a:cubicBezTo>
                      <a:pt x="135" y="62"/>
                      <a:pt x="133" y="61"/>
                      <a:pt x="132" y="62"/>
                    </a:cubicBezTo>
                    <a:cubicBezTo>
                      <a:pt x="131" y="62"/>
                      <a:pt x="130" y="63"/>
                      <a:pt x="129" y="63"/>
                    </a:cubicBezTo>
                    <a:cubicBezTo>
                      <a:pt x="128" y="64"/>
                      <a:pt x="127" y="64"/>
                      <a:pt x="126" y="64"/>
                    </a:cubicBezTo>
                    <a:cubicBezTo>
                      <a:pt x="124" y="65"/>
                      <a:pt x="123" y="65"/>
                      <a:pt x="121" y="66"/>
                    </a:cubicBezTo>
                    <a:cubicBezTo>
                      <a:pt x="120" y="67"/>
                      <a:pt x="119" y="68"/>
                      <a:pt x="117" y="68"/>
                    </a:cubicBezTo>
                    <a:cubicBezTo>
                      <a:pt x="116" y="69"/>
                      <a:pt x="114" y="68"/>
                      <a:pt x="112" y="70"/>
                    </a:cubicBezTo>
                    <a:cubicBezTo>
                      <a:pt x="112" y="70"/>
                      <a:pt x="112" y="70"/>
                      <a:pt x="112" y="71"/>
                    </a:cubicBezTo>
                    <a:cubicBezTo>
                      <a:pt x="112" y="71"/>
                      <a:pt x="112" y="72"/>
                      <a:pt x="112" y="72"/>
                    </a:cubicBezTo>
                    <a:cubicBezTo>
                      <a:pt x="111" y="73"/>
                      <a:pt x="111" y="73"/>
                      <a:pt x="110" y="74"/>
                    </a:cubicBezTo>
                    <a:cubicBezTo>
                      <a:pt x="108" y="75"/>
                      <a:pt x="106" y="74"/>
                      <a:pt x="104" y="74"/>
                    </a:cubicBezTo>
                    <a:cubicBezTo>
                      <a:pt x="103" y="74"/>
                      <a:pt x="102" y="73"/>
                      <a:pt x="101" y="73"/>
                    </a:cubicBezTo>
                    <a:cubicBezTo>
                      <a:pt x="100" y="73"/>
                      <a:pt x="99" y="73"/>
                      <a:pt x="98" y="73"/>
                    </a:cubicBezTo>
                    <a:cubicBezTo>
                      <a:pt x="98" y="72"/>
                      <a:pt x="98" y="71"/>
                      <a:pt x="98" y="71"/>
                    </a:cubicBezTo>
                    <a:cubicBezTo>
                      <a:pt x="98" y="71"/>
                      <a:pt x="98" y="71"/>
                      <a:pt x="98" y="70"/>
                    </a:cubicBezTo>
                    <a:cubicBezTo>
                      <a:pt x="98" y="70"/>
                      <a:pt x="99" y="69"/>
                      <a:pt x="100" y="69"/>
                    </a:cubicBezTo>
                    <a:cubicBezTo>
                      <a:pt x="101" y="68"/>
                      <a:pt x="103" y="70"/>
                      <a:pt x="104" y="68"/>
                    </a:cubicBezTo>
                    <a:cubicBezTo>
                      <a:pt x="104" y="68"/>
                      <a:pt x="104" y="67"/>
                      <a:pt x="104" y="66"/>
                    </a:cubicBezTo>
                    <a:cubicBezTo>
                      <a:pt x="103" y="65"/>
                      <a:pt x="102" y="65"/>
                      <a:pt x="101" y="64"/>
                    </a:cubicBezTo>
                    <a:cubicBezTo>
                      <a:pt x="100" y="63"/>
                      <a:pt x="99" y="63"/>
                      <a:pt x="97" y="62"/>
                    </a:cubicBezTo>
                    <a:cubicBezTo>
                      <a:pt x="95" y="62"/>
                      <a:pt x="95" y="62"/>
                      <a:pt x="93" y="61"/>
                    </a:cubicBezTo>
                    <a:cubicBezTo>
                      <a:pt x="91" y="61"/>
                      <a:pt x="89" y="61"/>
                      <a:pt x="87" y="61"/>
                    </a:cubicBezTo>
                    <a:cubicBezTo>
                      <a:pt x="86" y="61"/>
                      <a:pt x="86" y="61"/>
                      <a:pt x="85" y="61"/>
                    </a:cubicBezTo>
                    <a:cubicBezTo>
                      <a:pt x="84" y="62"/>
                      <a:pt x="87" y="63"/>
                      <a:pt x="88" y="64"/>
                    </a:cubicBezTo>
                    <a:cubicBezTo>
                      <a:pt x="88" y="65"/>
                      <a:pt x="89" y="65"/>
                      <a:pt x="90" y="65"/>
                    </a:cubicBezTo>
                    <a:cubicBezTo>
                      <a:pt x="90" y="66"/>
                      <a:pt x="90" y="67"/>
                      <a:pt x="90" y="69"/>
                    </a:cubicBezTo>
                    <a:cubicBezTo>
                      <a:pt x="89" y="70"/>
                      <a:pt x="89" y="70"/>
                      <a:pt x="89" y="71"/>
                    </a:cubicBezTo>
                    <a:cubicBezTo>
                      <a:pt x="89" y="71"/>
                      <a:pt x="89" y="71"/>
                      <a:pt x="89" y="72"/>
                    </a:cubicBezTo>
                    <a:cubicBezTo>
                      <a:pt x="89" y="73"/>
                      <a:pt x="91" y="73"/>
                      <a:pt x="92" y="73"/>
                    </a:cubicBezTo>
                    <a:cubicBezTo>
                      <a:pt x="93" y="74"/>
                      <a:pt x="95" y="73"/>
                      <a:pt x="95" y="75"/>
                    </a:cubicBezTo>
                    <a:cubicBezTo>
                      <a:pt x="96" y="76"/>
                      <a:pt x="94" y="76"/>
                      <a:pt x="94" y="78"/>
                    </a:cubicBezTo>
                    <a:cubicBezTo>
                      <a:pt x="94" y="79"/>
                      <a:pt x="95" y="79"/>
                      <a:pt x="95" y="80"/>
                    </a:cubicBezTo>
                    <a:cubicBezTo>
                      <a:pt x="94" y="82"/>
                      <a:pt x="93" y="81"/>
                      <a:pt x="91" y="80"/>
                    </a:cubicBezTo>
                    <a:cubicBezTo>
                      <a:pt x="90" y="80"/>
                      <a:pt x="89" y="79"/>
                      <a:pt x="88" y="79"/>
                    </a:cubicBezTo>
                    <a:cubicBezTo>
                      <a:pt x="86" y="79"/>
                      <a:pt x="85" y="79"/>
                      <a:pt x="83" y="78"/>
                    </a:cubicBezTo>
                    <a:cubicBezTo>
                      <a:pt x="82" y="78"/>
                      <a:pt x="81" y="79"/>
                      <a:pt x="79" y="78"/>
                    </a:cubicBezTo>
                    <a:cubicBezTo>
                      <a:pt x="78" y="77"/>
                      <a:pt x="79" y="76"/>
                      <a:pt x="78" y="75"/>
                    </a:cubicBezTo>
                    <a:cubicBezTo>
                      <a:pt x="77" y="74"/>
                      <a:pt x="76" y="74"/>
                      <a:pt x="75" y="72"/>
                    </a:cubicBezTo>
                    <a:cubicBezTo>
                      <a:pt x="74" y="72"/>
                      <a:pt x="74" y="71"/>
                      <a:pt x="74" y="71"/>
                    </a:cubicBezTo>
                    <a:cubicBezTo>
                      <a:pt x="74" y="70"/>
                      <a:pt x="74" y="70"/>
                      <a:pt x="74" y="69"/>
                    </a:cubicBezTo>
                    <a:cubicBezTo>
                      <a:pt x="73" y="69"/>
                      <a:pt x="73" y="69"/>
                      <a:pt x="72" y="68"/>
                    </a:cubicBezTo>
                    <a:cubicBezTo>
                      <a:pt x="71" y="68"/>
                      <a:pt x="70" y="68"/>
                      <a:pt x="69" y="68"/>
                    </a:cubicBezTo>
                    <a:cubicBezTo>
                      <a:pt x="67" y="67"/>
                      <a:pt x="67" y="66"/>
                      <a:pt x="66" y="66"/>
                    </a:cubicBezTo>
                    <a:cubicBezTo>
                      <a:pt x="65" y="65"/>
                      <a:pt x="64" y="65"/>
                      <a:pt x="64" y="65"/>
                    </a:cubicBezTo>
                    <a:cubicBezTo>
                      <a:pt x="62" y="64"/>
                      <a:pt x="61" y="65"/>
                      <a:pt x="59" y="64"/>
                    </a:cubicBezTo>
                    <a:cubicBezTo>
                      <a:pt x="58" y="64"/>
                      <a:pt x="58" y="64"/>
                      <a:pt x="57" y="64"/>
                    </a:cubicBezTo>
                    <a:cubicBezTo>
                      <a:pt x="55" y="63"/>
                      <a:pt x="54" y="63"/>
                      <a:pt x="53" y="62"/>
                    </a:cubicBezTo>
                    <a:cubicBezTo>
                      <a:pt x="52" y="61"/>
                      <a:pt x="51" y="61"/>
                      <a:pt x="50" y="60"/>
                    </a:cubicBezTo>
                    <a:cubicBezTo>
                      <a:pt x="49" y="60"/>
                      <a:pt x="48" y="60"/>
                      <a:pt x="46" y="60"/>
                    </a:cubicBezTo>
                    <a:cubicBezTo>
                      <a:pt x="44" y="60"/>
                      <a:pt x="43" y="59"/>
                      <a:pt x="41" y="58"/>
                    </a:cubicBezTo>
                    <a:cubicBezTo>
                      <a:pt x="40" y="58"/>
                      <a:pt x="40" y="58"/>
                      <a:pt x="39" y="58"/>
                    </a:cubicBezTo>
                    <a:cubicBezTo>
                      <a:pt x="37" y="57"/>
                      <a:pt x="36" y="58"/>
                      <a:pt x="35" y="58"/>
                    </a:cubicBezTo>
                    <a:cubicBezTo>
                      <a:pt x="34" y="57"/>
                      <a:pt x="33" y="56"/>
                      <a:pt x="32" y="56"/>
                    </a:cubicBezTo>
                    <a:cubicBezTo>
                      <a:pt x="31" y="56"/>
                      <a:pt x="30" y="57"/>
                      <a:pt x="29" y="57"/>
                    </a:cubicBezTo>
                    <a:cubicBezTo>
                      <a:pt x="28" y="57"/>
                      <a:pt x="27" y="58"/>
                      <a:pt x="26" y="57"/>
                    </a:cubicBezTo>
                    <a:cubicBezTo>
                      <a:pt x="25" y="57"/>
                      <a:pt x="25" y="55"/>
                      <a:pt x="24" y="54"/>
                    </a:cubicBezTo>
                    <a:cubicBezTo>
                      <a:pt x="23" y="54"/>
                      <a:pt x="23" y="54"/>
                      <a:pt x="22" y="53"/>
                    </a:cubicBezTo>
                    <a:cubicBezTo>
                      <a:pt x="21" y="53"/>
                      <a:pt x="20" y="52"/>
                      <a:pt x="19" y="52"/>
                    </a:cubicBezTo>
                    <a:cubicBezTo>
                      <a:pt x="17" y="52"/>
                      <a:pt x="17" y="54"/>
                      <a:pt x="16" y="54"/>
                    </a:cubicBezTo>
                    <a:cubicBezTo>
                      <a:pt x="15" y="54"/>
                      <a:pt x="14" y="55"/>
                      <a:pt x="14" y="55"/>
                    </a:cubicBezTo>
                    <a:cubicBezTo>
                      <a:pt x="14" y="55"/>
                      <a:pt x="14" y="55"/>
                      <a:pt x="14" y="55"/>
                    </a:cubicBezTo>
                    <a:cubicBezTo>
                      <a:pt x="13" y="56"/>
                      <a:pt x="13" y="56"/>
                      <a:pt x="12" y="57"/>
                    </a:cubicBezTo>
                    <a:cubicBezTo>
                      <a:pt x="11" y="57"/>
                      <a:pt x="10" y="56"/>
                      <a:pt x="9" y="56"/>
                    </a:cubicBezTo>
                    <a:cubicBezTo>
                      <a:pt x="7" y="56"/>
                      <a:pt x="7" y="57"/>
                      <a:pt x="6" y="58"/>
                    </a:cubicBezTo>
                    <a:cubicBezTo>
                      <a:pt x="5" y="59"/>
                      <a:pt x="5" y="60"/>
                      <a:pt x="4" y="60"/>
                    </a:cubicBezTo>
                    <a:cubicBezTo>
                      <a:pt x="3" y="61"/>
                      <a:pt x="2" y="61"/>
                      <a:pt x="1" y="62"/>
                    </a:cubicBezTo>
                    <a:cubicBezTo>
                      <a:pt x="0" y="63"/>
                      <a:pt x="1" y="65"/>
                      <a:pt x="2" y="66"/>
                    </a:cubicBezTo>
                    <a:cubicBezTo>
                      <a:pt x="3" y="67"/>
                      <a:pt x="5" y="66"/>
                      <a:pt x="6" y="66"/>
                    </a:cubicBezTo>
                    <a:cubicBezTo>
                      <a:pt x="7" y="67"/>
                      <a:pt x="8" y="67"/>
                      <a:pt x="9" y="68"/>
                    </a:cubicBezTo>
                    <a:cubicBezTo>
                      <a:pt x="10" y="69"/>
                      <a:pt x="11" y="70"/>
                      <a:pt x="11" y="71"/>
                    </a:cubicBezTo>
                    <a:cubicBezTo>
                      <a:pt x="11" y="71"/>
                      <a:pt x="11" y="71"/>
                      <a:pt x="11" y="71"/>
                    </a:cubicBezTo>
                    <a:cubicBezTo>
                      <a:pt x="11" y="73"/>
                      <a:pt x="9" y="73"/>
                      <a:pt x="7" y="74"/>
                    </a:cubicBezTo>
                    <a:cubicBezTo>
                      <a:pt x="8" y="77"/>
                      <a:pt x="8" y="77"/>
                      <a:pt x="8" y="77"/>
                    </a:cubicBezTo>
                    <a:cubicBezTo>
                      <a:pt x="8" y="78"/>
                      <a:pt x="8" y="79"/>
                      <a:pt x="9" y="80"/>
                    </a:cubicBezTo>
                    <a:cubicBezTo>
                      <a:pt x="9" y="82"/>
                      <a:pt x="8" y="83"/>
                      <a:pt x="9" y="85"/>
                    </a:cubicBezTo>
                    <a:cubicBezTo>
                      <a:pt x="10" y="86"/>
                      <a:pt x="11" y="86"/>
                      <a:pt x="12" y="87"/>
                    </a:cubicBezTo>
                    <a:cubicBezTo>
                      <a:pt x="13" y="89"/>
                      <a:pt x="12" y="90"/>
                      <a:pt x="13" y="91"/>
                    </a:cubicBezTo>
                    <a:cubicBezTo>
                      <a:pt x="14" y="92"/>
                      <a:pt x="15" y="91"/>
                      <a:pt x="16" y="92"/>
                    </a:cubicBezTo>
                    <a:cubicBezTo>
                      <a:pt x="17" y="93"/>
                      <a:pt x="15" y="94"/>
                      <a:pt x="16" y="95"/>
                    </a:cubicBezTo>
                    <a:cubicBezTo>
                      <a:pt x="17" y="96"/>
                      <a:pt x="18" y="94"/>
                      <a:pt x="19" y="95"/>
                    </a:cubicBezTo>
                    <a:cubicBezTo>
                      <a:pt x="20" y="95"/>
                      <a:pt x="20" y="97"/>
                      <a:pt x="20" y="98"/>
                    </a:cubicBezTo>
                    <a:cubicBezTo>
                      <a:pt x="19" y="99"/>
                      <a:pt x="17" y="98"/>
                      <a:pt x="17" y="99"/>
                    </a:cubicBezTo>
                    <a:cubicBezTo>
                      <a:pt x="17" y="100"/>
                      <a:pt x="19" y="100"/>
                      <a:pt x="20" y="101"/>
                    </a:cubicBezTo>
                    <a:cubicBezTo>
                      <a:pt x="21" y="101"/>
                      <a:pt x="22" y="100"/>
                      <a:pt x="23" y="101"/>
                    </a:cubicBezTo>
                    <a:cubicBezTo>
                      <a:pt x="24" y="102"/>
                      <a:pt x="24" y="103"/>
                      <a:pt x="25" y="103"/>
                    </a:cubicBezTo>
                    <a:cubicBezTo>
                      <a:pt x="26" y="104"/>
                      <a:pt x="27" y="103"/>
                      <a:pt x="27" y="104"/>
                    </a:cubicBezTo>
                    <a:cubicBezTo>
                      <a:pt x="28" y="105"/>
                      <a:pt x="28" y="105"/>
                      <a:pt x="28" y="106"/>
                    </a:cubicBezTo>
                    <a:cubicBezTo>
                      <a:pt x="28" y="107"/>
                      <a:pt x="27" y="108"/>
                      <a:pt x="27" y="108"/>
                    </a:cubicBezTo>
                    <a:cubicBezTo>
                      <a:pt x="26" y="110"/>
                      <a:pt x="24" y="110"/>
                      <a:pt x="23" y="112"/>
                    </a:cubicBezTo>
                    <a:cubicBezTo>
                      <a:pt x="22" y="113"/>
                      <a:pt x="22" y="113"/>
                      <a:pt x="21" y="114"/>
                    </a:cubicBezTo>
                    <a:cubicBezTo>
                      <a:pt x="20" y="115"/>
                      <a:pt x="20" y="116"/>
                      <a:pt x="19" y="117"/>
                    </a:cubicBezTo>
                    <a:cubicBezTo>
                      <a:pt x="18" y="117"/>
                      <a:pt x="17" y="118"/>
                      <a:pt x="16" y="118"/>
                    </a:cubicBezTo>
                    <a:cubicBezTo>
                      <a:pt x="15" y="118"/>
                      <a:pt x="14" y="118"/>
                      <a:pt x="13" y="118"/>
                    </a:cubicBezTo>
                    <a:cubicBezTo>
                      <a:pt x="12" y="119"/>
                      <a:pt x="12" y="120"/>
                      <a:pt x="12" y="121"/>
                    </a:cubicBezTo>
                    <a:cubicBezTo>
                      <a:pt x="11" y="122"/>
                      <a:pt x="11" y="123"/>
                      <a:pt x="11" y="124"/>
                    </a:cubicBezTo>
                    <a:cubicBezTo>
                      <a:pt x="11" y="124"/>
                      <a:pt x="11" y="124"/>
                      <a:pt x="11" y="124"/>
                    </a:cubicBezTo>
                    <a:cubicBezTo>
                      <a:pt x="11" y="124"/>
                      <a:pt x="12" y="124"/>
                      <a:pt x="12" y="124"/>
                    </a:cubicBezTo>
                    <a:cubicBezTo>
                      <a:pt x="12" y="124"/>
                      <a:pt x="12" y="124"/>
                      <a:pt x="13" y="124"/>
                    </a:cubicBezTo>
                    <a:cubicBezTo>
                      <a:pt x="14" y="123"/>
                      <a:pt x="15" y="122"/>
                      <a:pt x="16" y="123"/>
                    </a:cubicBezTo>
                    <a:cubicBezTo>
                      <a:pt x="16" y="123"/>
                      <a:pt x="16" y="123"/>
                      <a:pt x="16" y="124"/>
                    </a:cubicBezTo>
                    <a:cubicBezTo>
                      <a:pt x="16" y="124"/>
                      <a:pt x="16" y="124"/>
                      <a:pt x="17" y="125"/>
                    </a:cubicBezTo>
                    <a:cubicBezTo>
                      <a:pt x="17" y="125"/>
                      <a:pt x="18" y="125"/>
                      <a:pt x="20" y="125"/>
                    </a:cubicBezTo>
                    <a:cubicBezTo>
                      <a:pt x="21" y="126"/>
                      <a:pt x="21" y="126"/>
                      <a:pt x="22" y="126"/>
                    </a:cubicBezTo>
                    <a:cubicBezTo>
                      <a:pt x="23" y="126"/>
                      <a:pt x="25" y="126"/>
                      <a:pt x="26" y="127"/>
                    </a:cubicBezTo>
                    <a:cubicBezTo>
                      <a:pt x="26" y="127"/>
                      <a:pt x="27" y="128"/>
                      <a:pt x="27" y="129"/>
                    </a:cubicBezTo>
                    <a:cubicBezTo>
                      <a:pt x="27" y="130"/>
                      <a:pt x="24" y="127"/>
                      <a:pt x="23" y="127"/>
                    </a:cubicBezTo>
                    <a:cubicBezTo>
                      <a:pt x="21" y="127"/>
                      <a:pt x="20" y="127"/>
                      <a:pt x="19" y="128"/>
                    </a:cubicBezTo>
                    <a:cubicBezTo>
                      <a:pt x="17" y="129"/>
                      <a:pt x="17" y="129"/>
                      <a:pt x="15" y="130"/>
                    </a:cubicBezTo>
                    <a:cubicBezTo>
                      <a:pt x="14" y="131"/>
                      <a:pt x="14" y="131"/>
                      <a:pt x="13" y="132"/>
                    </a:cubicBezTo>
                    <a:cubicBezTo>
                      <a:pt x="12" y="132"/>
                      <a:pt x="12" y="132"/>
                      <a:pt x="11" y="132"/>
                    </a:cubicBezTo>
                    <a:cubicBezTo>
                      <a:pt x="11" y="132"/>
                      <a:pt x="11" y="132"/>
                      <a:pt x="11" y="132"/>
                    </a:cubicBezTo>
                    <a:cubicBezTo>
                      <a:pt x="12" y="133"/>
                      <a:pt x="12" y="134"/>
                      <a:pt x="12" y="135"/>
                    </a:cubicBezTo>
                    <a:cubicBezTo>
                      <a:pt x="12" y="136"/>
                      <a:pt x="13" y="137"/>
                      <a:pt x="12" y="138"/>
                    </a:cubicBezTo>
                    <a:cubicBezTo>
                      <a:pt x="12" y="139"/>
                      <a:pt x="12" y="139"/>
                      <a:pt x="12" y="140"/>
                    </a:cubicBezTo>
                    <a:cubicBezTo>
                      <a:pt x="11" y="141"/>
                      <a:pt x="11" y="141"/>
                      <a:pt x="10" y="141"/>
                    </a:cubicBezTo>
                    <a:cubicBezTo>
                      <a:pt x="10" y="141"/>
                      <a:pt x="10" y="142"/>
                      <a:pt x="10" y="142"/>
                    </a:cubicBezTo>
                    <a:cubicBezTo>
                      <a:pt x="9" y="143"/>
                      <a:pt x="11" y="145"/>
                      <a:pt x="10" y="146"/>
                    </a:cubicBezTo>
                    <a:cubicBezTo>
                      <a:pt x="10" y="147"/>
                      <a:pt x="9" y="148"/>
                      <a:pt x="8" y="149"/>
                    </a:cubicBezTo>
                    <a:cubicBezTo>
                      <a:pt x="8" y="149"/>
                      <a:pt x="8" y="149"/>
                      <a:pt x="8" y="149"/>
                    </a:cubicBezTo>
                    <a:cubicBezTo>
                      <a:pt x="8" y="151"/>
                      <a:pt x="6" y="152"/>
                      <a:pt x="6" y="155"/>
                    </a:cubicBezTo>
                    <a:cubicBezTo>
                      <a:pt x="7" y="156"/>
                      <a:pt x="7" y="157"/>
                      <a:pt x="8" y="158"/>
                    </a:cubicBezTo>
                    <a:cubicBezTo>
                      <a:pt x="8" y="159"/>
                      <a:pt x="8" y="160"/>
                      <a:pt x="8" y="162"/>
                    </a:cubicBezTo>
                    <a:cubicBezTo>
                      <a:pt x="9" y="163"/>
                      <a:pt x="9" y="165"/>
                      <a:pt x="11" y="165"/>
                    </a:cubicBezTo>
                    <a:cubicBezTo>
                      <a:pt x="12" y="166"/>
                      <a:pt x="12" y="165"/>
                      <a:pt x="13" y="165"/>
                    </a:cubicBezTo>
                    <a:cubicBezTo>
                      <a:pt x="15" y="165"/>
                      <a:pt x="16" y="165"/>
                      <a:pt x="17" y="166"/>
                    </a:cubicBezTo>
                    <a:cubicBezTo>
                      <a:pt x="18" y="167"/>
                      <a:pt x="18" y="168"/>
                      <a:pt x="19" y="168"/>
                    </a:cubicBezTo>
                    <a:cubicBezTo>
                      <a:pt x="20" y="168"/>
                      <a:pt x="21" y="168"/>
                      <a:pt x="22" y="168"/>
                    </a:cubicBezTo>
                    <a:cubicBezTo>
                      <a:pt x="23" y="169"/>
                      <a:pt x="23" y="170"/>
                      <a:pt x="24" y="171"/>
                    </a:cubicBezTo>
                    <a:cubicBezTo>
                      <a:pt x="25" y="172"/>
                      <a:pt x="26" y="171"/>
                      <a:pt x="27" y="172"/>
                    </a:cubicBezTo>
                    <a:cubicBezTo>
                      <a:pt x="28" y="173"/>
                      <a:pt x="28" y="174"/>
                      <a:pt x="29" y="176"/>
                    </a:cubicBezTo>
                    <a:cubicBezTo>
                      <a:pt x="29" y="176"/>
                      <a:pt x="29" y="176"/>
                      <a:pt x="29" y="177"/>
                    </a:cubicBezTo>
                    <a:cubicBezTo>
                      <a:pt x="29" y="178"/>
                      <a:pt x="28" y="179"/>
                      <a:pt x="29" y="180"/>
                    </a:cubicBezTo>
                    <a:cubicBezTo>
                      <a:pt x="29" y="181"/>
                      <a:pt x="30" y="181"/>
                      <a:pt x="31" y="182"/>
                    </a:cubicBezTo>
                    <a:cubicBezTo>
                      <a:pt x="32" y="183"/>
                      <a:pt x="33" y="183"/>
                      <a:pt x="33" y="184"/>
                    </a:cubicBezTo>
                    <a:cubicBezTo>
                      <a:pt x="34" y="185"/>
                      <a:pt x="36" y="186"/>
                      <a:pt x="36" y="187"/>
                    </a:cubicBezTo>
                    <a:cubicBezTo>
                      <a:pt x="35" y="188"/>
                      <a:pt x="34" y="188"/>
                      <a:pt x="33" y="188"/>
                    </a:cubicBezTo>
                    <a:cubicBezTo>
                      <a:pt x="33" y="188"/>
                      <a:pt x="32" y="187"/>
                      <a:pt x="31" y="187"/>
                    </a:cubicBezTo>
                    <a:cubicBezTo>
                      <a:pt x="30" y="188"/>
                      <a:pt x="32" y="189"/>
                      <a:pt x="31" y="191"/>
                    </a:cubicBezTo>
                    <a:cubicBezTo>
                      <a:pt x="31" y="192"/>
                      <a:pt x="30" y="192"/>
                      <a:pt x="30" y="194"/>
                    </a:cubicBezTo>
                    <a:cubicBezTo>
                      <a:pt x="30" y="194"/>
                      <a:pt x="30" y="195"/>
                      <a:pt x="30" y="195"/>
                    </a:cubicBezTo>
                    <a:cubicBezTo>
                      <a:pt x="29" y="195"/>
                      <a:pt x="29" y="195"/>
                      <a:pt x="29" y="195"/>
                    </a:cubicBezTo>
                    <a:cubicBezTo>
                      <a:pt x="31" y="196"/>
                      <a:pt x="31" y="196"/>
                      <a:pt x="32" y="196"/>
                    </a:cubicBezTo>
                    <a:cubicBezTo>
                      <a:pt x="34" y="196"/>
                      <a:pt x="34" y="197"/>
                      <a:pt x="36" y="196"/>
                    </a:cubicBezTo>
                    <a:cubicBezTo>
                      <a:pt x="37" y="196"/>
                      <a:pt x="37" y="195"/>
                      <a:pt x="38" y="194"/>
                    </a:cubicBezTo>
                    <a:cubicBezTo>
                      <a:pt x="40" y="194"/>
                      <a:pt x="40" y="194"/>
                      <a:pt x="42" y="194"/>
                    </a:cubicBezTo>
                    <a:cubicBezTo>
                      <a:pt x="44" y="194"/>
                      <a:pt x="45" y="193"/>
                      <a:pt x="47" y="194"/>
                    </a:cubicBezTo>
                    <a:cubicBezTo>
                      <a:pt x="48" y="195"/>
                      <a:pt x="48" y="195"/>
                      <a:pt x="49" y="196"/>
                    </a:cubicBezTo>
                    <a:cubicBezTo>
                      <a:pt x="50" y="198"/>
                      <a:pt x="49" y="199"/>
                      <a:pt x="50" y="201"/>
                    </a:cubicBezTo>
                    <a:cubicBezTo>
                      <a:pt x="50" y="202"/>
                      <a:pt x="50" y="204"/>
                      <a:pt x="52" y="205"/>
                    </a:cubicBezTo>
                    <a:cubicBezTo>
                      <a:pt x="53" y="205"/>
                      <a:pt x="53" y="205"/>
                      <a:pt x="55" y="206"/>
                    </a:cubicBezTo>
                    <a:cubicBezTo>
                      <a:pt x="56" y="206"/>
                      <a:pt x="57" y="206"/>
                      <a:pt x="58" y="207"/>
                    </a:cubicBezTo>
                    <a:cubicBezTo>
                      <a:pt x="60" y="207"/>
                      <a:pt x="60" y="208"/>
                      <a:pt x="62" y="209"/>
                    </a:cubicBezTo>
                    <a:cubicBezTo>
                      <a:pt x="62" y="210"/>
                      <a:pt x="62" y="211"/>
                      <a:pt x="63" y="212"/>
                    </a:cubicBezTo>
                    <a:cubicBezTo>
                      <a:pt x="63" y="212"/>
                      <a:pt x="63" y="213"/>
                      <a:pt x="64" y="213"/>
                    </a:cubicBezTo>
                    <a:cubicBezTo>
                      <a:pt x="65" y="214"/>
                      <a:pt x="66" y="214"/>
                      <a:pt x="67" y="214"/>
                    </a:cubicBezTo>
                    <a:cubicBezTo>
                      <a:pt x="69" y="215"/>
                      <a:pt x="70" y="215"/>
                      <a:pt x="71" y="215"/>
                    </a:cubicBezTo>
                    <a:cubicBezTo>
                      <a:pt x="73" y="216"/>
                      <a:pt x="75" y="216"/>
                      <a:pt x="76" y="216"/>
                    </a:cubicBezTo>
                    <a:cubicBezTo>
                      <a:pt x="78" y="215"/>
                      <a:pt x="78" y="215"/>
                      <a:pt x="79" y="214"/>
                    </a:cubicBezTo>
                    <a:cubicBezTo>
                      <a:pt x="80" y="213"/>
                      <a:pt x="81" y="213"/>
                      <a:pt x="82" y="212"/>
                    </a:cubicBezTo>
                    <a:cubicBezTo>
                      <a:pt x="83" y="212"/>
                      <a:pt x="84" y="212"/>
                      <a:pt x="85" y="212"/>
                    </a:cubicBezTo>
                    <a:cubicBezTo>
                      <a:pt x="86" y="213"/>
                      <a:pt x="87" y="213"/>
                      <a:pt x="88" y="214"/>
                    </a:cubicBezTo>
                    <a:cubicBezTo>
                      <a:pt x="89" y="215"/>
                      <a:pt x="88" y="217"/>
                      <a:pt x="90" y="218"/>
                    </a:cubicBezTo>
                    <a:cubicBezTo>
                      <a:pt x="91" y="218"/>
                      <a:pt x="92" y="217"/>
                      <a:pt x="94" y="217"/>
                    </a:cubicBezTo>
                    <a:cubicBezTo>
                      <a:pt x="96" y="216"/>
                      <a:pt x="97" y="216"/>
                      <a:pt x="99" y="216"/>
                    </a:cubicBezTo>
                    <a:cubicBezTo>
                      <a:pt x="100" y="216"/>
                      <a:pt x="101" y="216"/>
                      <a:pt x="102" y="216"/>
                    </a:cubicBezTo>
                    <a:cubicBezTo>
                      <a:pt x="103" y="217"/>
                      <a:pt x="104" y="217"/>
                      <a:pt x="105" y="217"/>
                    </a:cubicBezTo>
                    <a:cubicBezTo>
                      <a:pt x="107" y="218"/>
                      <a:pt x="108" y="218"/>
                      <a:pt x="109" y="219"/>
                    </a:cubicBezTo>
                    <a:cubicBezTo>
                      <a:pt x="110" y="221"/>
                      <a:pt x="110" y="222"/>
                      <a:pt x="109" y="223"/>
                    </a:cubicBezTo>
                    <a:cubicBezTo>
                      <a:pt x="108" y="224"/>
                      <a:pt x="106" y="223"/>
                      <a:pt x="106" y="225"/>
                    </a:cubicBezTo>
                    <a:cubicBezTo>
                      <a:pt x="105" y="226"/>
                      <a:pt x="106" y="227"/>
                      <a:pt x="105" y="228"/>
                    </a:cubicBezTo>
                    <a:cubicBezTo>
                      <a:pt x="105" y="229"/>
                      <a:pt x="104" y="229"/>
                      <a:pt x="103" y="230"/>
                    </a:cubicBezTo>
                    <a:cubicBezTo>
                      <a:pt x="101" y="231"/>
                      <a:pt x="100" y="232"/>
                      <a:pt x="99" y="233"/>
                    </a:cubicBezTo>
                    <a:cubicBezTo>
                      <a:pt x="99" y="234"/>
                      <a:pt x="99" y="234"/>
                      <a:pt x="99" y="234"/>
                    </a:cubicBezTo>
                    <a:cubicBezTo>
                      <a:pt x="100" y="235"/>
                      <a:pt x="99" y="236"/>
                      <a:pt x="99" y="237"/>
                    </a:cubicBezTo>
                    <a:cubicBezTo>
                      <a:pt x="99" y="238"/>
                      <a:pt x="99" y="238"/>
                      <a:pt x="98" y="239"/>
                    </a:cubicBezTo>
                    <a:cubicBezTo>
                      <a:pt x="98" y="241"/>
                      <a:pt x="98" y="242"/>
                      <a:pt x="97" y="244"/>
                    </a:cubicBezTo>
                    <a:cubicBezTo>
                      <a:pt x="97" y="245"/>
                      <a:pt x="98" y="245"/>
                      <a:pt x="97" y="246"/>
                    </a:cubicBezTo>
                    <a:cubicBezTo>
                      <a:pt x="97" y="247"/>
                      <a:pt x="97" y="248"/>
                      <a:pt x="96" y="248"/>
                    </a:cubicBezTo>
                    <a:cubicBezTo>
                      <a:pt x="95" y="249"/>
                      <a:pt x="94" y="248"/>
                      <a:pt x="93" y="249"/>
                    </a:cubicBezTo>
                    <a:cubicBezTo>
                      <a:pt x="93" y="249"/>
                      <a:pt x="93" y="250"/>
                      <a:pt x="94" y="251"/>
                    </a:cubicBezTo>
                    <a:cubicBezTo>
                      <a:pt x="94" y="251"/>
                      <a:pt x="95" y="251"/>
                      <a:pt x="95" y="252"/>
                    </a:cubicBezTo>
                    <a:cubicBezTo>
                      <a:pt x="97" y="253"/>
                      <a:pt x="97" y="253"/>
                      <a:pt x="99" y="253"/>
                    </a:cubicBezTo>
                    <a:cubicBezTo>
                      <a:pt x="100" y="254"/>
                      <a:pt x="100" y="254"/>
                      <a:pt x="101" y="254"/>
                    </a:cubicBezTo>
                    <a:cubicBezTo>
                      <a:pt x="102" y="254"/>
                      <a:pt x="102" y="255"/>
                      <a:pt x="103" y="256"/>
                    </a:cubicBezTo>
                    <a:cubicBezTo>
                      <a:pt x="105" y="257"/>
                      <a:pt x="106" y="256"/>
                      <a:pt x="107" y="257"/>
                    </a:cubicBezTo>
                    <a:cubicBezTo>
                      <a:pt x="108" y="258"/>
                      <a:pt x="108" y="259"/>
                      <a:pt x="109" y="260"/>
                    </a:cubicBezTo>
                    <a:cubicBezTo>
                      <a:pt x="110" y="260"/>
                      <a:pt x="110" y="261"/>
                      <a:pt x="111" y="261"/>
                    </a:cubicBezTo>
                    <a:cubicBezTo>
                      <a:pt x="111" y="262"/>
                      <a:pt x="112" y="263"/>
                      <a:pt x="113" y="263"/>
                    </a:cubicBezTo>
                    <a:cubicBezTo>
                      <a:pt x="113" y="263"/>
                      <a:pt x="113" y="263"/>
                      <a:pt x="113" y="263"/>
                    </a:cubicBezTo>
                    <a:cubicBezTo>
                      <a:pt x="114" y="265"/>
                      <a:pt x="114" y="266"/>
                      <a:pt x="116" y="267"/>
                    </a:cubicBezTo>
                    <a:cubicBezTo>
                      <a:pt x="116" y="267"/>
                      <a:pt x="116" y="267"/>
                      <a:pt x="117" y="267"/>
                    </a:cubicBezTo>
                    <a:cubicBezTo>
                      <a:pt x="118" y="267"/>
                      <a:pt x="118" y="267"/>
                      <a:pt x="119" y="267"/>
                    </a:cubicBezTo>
                    <a:cubicBezTo>
                      <a:pt x="120" y="267"/>
                      <a:pt x="120" y="267"/>
                      <a:pt x="120" y="267"/>
                    </a:cubicBezTo>
                    <a:cubicBezTo>
                      <a:pt x="121" y="267"/>
                      <a:pt x="121" y="266"/>
                      <a:pt x="122" y="266"/>
                    </a:cubicBezTo>
                    <a:cubicBezTo>
                      <a:pt x="124" y="265"/>
                      <a:pt x="124" y="266"/>
                      <a:pt x="126" y="266"/>
                    </a:cubicBezTo>
                    <a:cubicBezTo>
                      <a:pt x="127" y="266"/>
                      <a:pt x="129" y="265"/>
                      <a:pt x="131" y="266"/>
                    </a:cubicBezTo>
                    <a:cubicBezTo>
                      <a:pt x="132" y="267"/>
                      <a:pt x="133" y="268"/>
                      <a:pt x="134" y="269"/>
                    </a:cubicBezTo>
                    <a:cubicBezTo>
                      <a:pt x="136" y="271"/>
                      <a:pt x="136" y="273"/>
                      <a:pt x="138" y="274"/>
                    </a:cubicBezTo>
                    <a:cubicBezTo>
                      <a:pt x="141" y="275"/>
                      <a:pt x="142" y="273"/>
                      <a:pt x="145" y="273"/>
                    </a:cubicBezTo>
                    <a:cubicBezTo>
                      <a:pt x="148" y="273"/>
                      <a:pt x="150" y="274"/>
                      <a:pt x="153" y="277"/>
                    </a:cubicBezTo>
                    <a:cubicBezTo>
                      <a:pt x="153" y="277"/>
                      <a:pt x="153" y="278"/>
                      <a:pt x="154" y="279"/>
                    </a:cubicBezTo>
                    <a:cubicBezTo>
                      <a:pt x="156" y="280"/>
                      <a:pt x="157" y="280"/>
                      <a:pt x="159" y="280"/>
                    </a:cubicBezTo>
                    <a:cubicBezTo>
                      <a:pt x="161" y="280"/>
                      <a:pt x="162" y="280"/>
                      <a:pt x="164" y="280"/>
                    </a:cubicBezTo>
                    <a:cubicBezTo>
                      <a:pt x="166" y="280"/>
                      <a:pt x="167" y="281"/>
                      <a:pt x="168" y="281"/>
                    </a:cubicBezTo>
                    <a:cubicBezTo>
                      <a:pt x="170" y="281"/>
                      <a:pt x="171" y="280"/>
                      <a:pt x="172" y="280"/>
                    </a:cubicBezTo>
                    <a:cubicBezTo>
                      <a:pt x="174" y="281"/>
                      <a:pt x="174" y="282"/>
                      <a:pt x="176" y="282"/>
                    </a:cubicBezTo>
                    <a:cubicBezTo>
                      <a:pt x="178" y="283"/>
                      <a:pt x="179" y="283"/>
                      <a:pt x="180" y="282"/>
                    </a:cubicBezTo>
                    <a:cubicBezTo>
                      <a:pt x="181" y="282"/>
                      <a:pt x="181" y="282"/>
                      <a:pt x="182" y="282"/>
                    </a:cubicBezTo>
                    <a:cubicBezTo>
                      <a:pt x="182" y="282"/>
                      <a:pt x="182" y="282"/>
                      <a:pt x="182" y="282"/>
                    </a:cubicBezTo>
                    <a:cubicBezTo>
                      <a:pt x="181" y="281"/>
                      <a:pt x="181" y="281"/>
                      <a:pt x="180" y="280"/>
                    </a:cubicBezTo>
                    <a:cubicBezTo>
                      <a:pt x="179" y="279"/>
                      <a:pt x="179" y="279"/>
                      <a:pt x="178" y="277"/>
                    </a:cubicBezTo>
                    <a:cubicBezTo>
                      <a:pt x="176" y="276"/>
                      <a:pt x="176" y="274"/>
                      <a:pt x="174" y="273"/>
                    </a:cubicBezTo>
                    <a:cubicBezTo>
                      <a:pt x="173" y="271"/>
                      <a:pt x="171" y="271"/>
                      <a:pt x="170" y="270"/>
                    </a:cubicBezTo>
                    <a:cubicBezTo>
                      <a:pt x="168" y="267"/>
                      <a:pt x="170" y="266"/>
                      <a:pt x="169" y="263"/>
                    </a:cubicBezTo>
                    <a:cubicBezTo>
                      <a:pt x="169" y="262"/>
                      <a:pt x="168" y="261"/>
                      <a:pt x="167" y="260"/>
                    </a:cubicBezTo>
                    <a:cubicBezTo>
                      <a:pt x="166" y="259"/>
                      <a:pt x="166" y="258"/>
                      <a:pt x="164" y="258"/>
                    </a:cubicBezTo>
                    <a:cubicBezTo>
                      <a:pt x="163" y="257"/>
                      <a:pt x="163" y="258"/>
                      <a:pt x="162" y="258"/>
                    </a:cubicBezTo>
                    <a:cubicBezTo>
                      <a:pt x="161" y="257"/>
                      <a:pt x="162" y="255"/>
                      <a:pt x="162" y="254"/>
                    </a:cubicBezTo>
                    <a:cubicBezTo>
                      <a:pt x="163" y="252"/>
                      <a:pt x="164" y="251"/>
                      <a:pt x="164" y="249"/>
                    </a:cubicBezTo>
                    <a:cubicBezTo>
                      <a:pt x="164" y="248"/>
                      <a:pt x="164" y="248"/>
                      <a:pt x="164" y="247"/>
                    </a:cubicBezTo>
                    <a:cubicBezTo>
                      <a:pt x="165" y="245"/>
                      <a:pt x="167" y="246"/>
                      <a:pt x="168" y="246"/>
                    </a:cubicBezTo>
                    <a:cubicBezTo>
                      <a:pt x="170" y="245"/>
                      <a:pt x="170" y="245"/>
                      <a:pt x="171" y="244"/>
                    </a:cubicBezTo>
                    <a:cubicBezTo>
                      <a:pt x="171" y="243"/>
                      <a:pt x="171" y="243"/>
                      <a:pt x="171" y="243"/>
                    </a:cubicBezTo>
                    <a:cubicBezTo>
                      <a:pt x="171" y="242"/>
                      <a:pt x="171" y="242"/>
                      <a:pt x="171" y="241"/>
                    </a:cubicBezTo>
                    <a:cubicBezTo>
                      <a:pt x="170" y="239"/>
                      <a:pt x="169" y="238"/>
                      <a:pt x="169" y="236"/>
                    </a:cubicBezTo>
                    <a:cubicBezTo>
                      <a:pt x="169" y="234"/>
                      <a:pt x="170" y="233"/>
                      <a:pt x="169" y="232"/>
                    </a:cubicBezTo>
                    <a:cubicBezTo>
                      <a:pt x="169" y="230"/>
                      <a:pt x="169" y="229"/>
                      <a:pt x="167" y="228"/>
                    </a:cubicBezTo>
                    <a:cubicBezTo>
                      <a:pt x="166" y="227"/>
                      <a:pt x="165" y="227"/>
                      <a:pt x="164" y="226"/>
                    </a:cubicBezTo>
                    <a:cubicBezTo>
                      <a:pt x="163" y="224"/>
                      <a:pt x="163" y="223"/>
                      <a:pt x="162" y="220"/>
                    </a:cubicBezTo>
                    <a:cubicBezTo>
                      <a:pt x="162" y="219"/>
                      <a:pt x="162" y="218"/>
                      <a:pt x="163" y="216"/>
                    </a:cubicBezTo>
                    <a:cubicBezTo>
                      <a:pt x="163" y="216"/>
                      <a:pt x="163" y="215"/>
                      <a:pt x="164" y="215"/>
                    </a:cubicBezTo>
                    <a:cubicBezTo>
                      <a:pt x="164" y="215"/>
                      <a:pt x="165" y="214"/>
                      <a:pt x="166" y="215"/>
                    </a:cubicBezTo>
                    <a:cubicBezTo>
                      <a:pt x="167" y="215"/>
                      <a:pt x="167" y="217"/>
                      <a:pt x="168" y="217"/>
                    </a:cubicBezTo>
                    <a:cubicBezTo>
                      <a:pt x="169" y="217"/>
                      <a:pt x="170" y="216"/>
                      <a:pt x="172" y="215"/>
                    </a:cubicBezTo>
                    <a:cubicBezTo>
                      <a:pt x="173" y="214"/>
                      <a:pt x="173" y="213"/>
                      <a:pt x="174" y="212"/>
                    </a:cubicBezTo>
                    <a:cubicBezTo>
                      <a:pt x="174" y="212"/>
                      <a:pt x="174" y="212"/>
                      <a:pt x="174" y="212"/>
                    </a:cubicBezTo>
                    <a:cubicBezTo>
                      <a:pt x="176" y="210"/>
                      <a:pt x="175" y="208"/>
                      <a:pt x="177" y="206"/>
                    </a:cubicBezTo>
                    <a:cubicBezTo>
                      <a:pt x="178" y="205"/>
                      <a:pt x="178" y="205"/>
                      <a:pt x="179" y="204"/>
                    </a:cubicBezTo>
                    <a:cubicBezTo>
                      <a:pt x="182" y="203"/>
                      <a:pt x="184" y="205"/>
                      <a:pt x="187" y="204"/>
                    </a:cubicBezTo>
                    <a:cubicBezTo>
                      <a:pt x="189" y="204"/>
                      <a:pt x="190" y="203"/>
                      <a:pt x="192" y="203"/>
                    </a:cubicBezTo>
                    <a:cubicBezTo>
                      <a:pt x="194" y="202"/>
                      <a:pt x="195" y="202"/>
                      <a:pt x="196" y="202"/>
                    </a:cubicBezTo>
                    <a:cubicBezTo>
                      <a:pt x="198" y="203"/>
                      <a:pt x="199" y="204"/>
                      <a:pt x="200" y="206"/>
                    </a:cubicBezTo>
                    <a:cubicBezTo>
                      <a:pt x="202" y="207"/>
                      <a:pt x="202" y="209"/>
                      <a:pt x="204" y="210"/>
                    </a:cubicBezTo>
                    <a:cubicBezTo>
                      <a:pt x="205" y="210"/>
                      <a:pt x="206" y="210"/>
                      <a:pt x="207" y="210"/>
                    </a:cubicBezTo>
                    <a:cubicBezTo>
                      <a:pt x="209" y="210"/>
                      <a:pt x="209" y="211"/>
                      <a:pt x="211" y="212"/>
                    </a:cubicBezTo>
                    <a:cubicBezTo>
                      <a:pt x="213" y="212"/>
                      <a:pt x="214" y="211"/>
                      <a:pt x="216" y="211"/>
                    </a:cubicBezTo>
                    <a:cubicBezTo>
                      <a:pt x="219" y="210"/>
                      <a:pt x="221" y="211"/>
                      <a:pt x="224" y="210"/>
                    </a:cubicBezTo>
                    <a:cubicBezTo>
                      <a:pt x="226" y="210"/>
                      <a:pt x="228" y="209"/>
                      <a:pt x="230" y="209"/>
                    </a:cubicBezTo>
                    <a:cubicBezTo>
                      <a:pt x="231" y="208"/>
                      <a:pt x="232" y="208"/>
                      <a:pt x="234" y="208"/>
                    </a:cubicBezTo>
                    <a:cubicBezTo>
                      <a:pt x="235" y="209"/>
                      <a:pt x="236" y="209"/>
                      <a:pt x="237" y="210"/>
                    </a:cubicBezTo>
                    <a:cubicBezTo>
                      <a:pt x="239" y="211"/>
                      <a:pt x="239" y="211"/>
                      <a:pt x="240" y="212"/>
                    </a:cubicBezTo>
                    <a:cubicBezTo>
                      <a:pt x="242" y="212"/>
                      <a:pt x="243" y="212"/>
                      <a:pt x="244" y="211"/>
                    </a:cubicBezTo>
                    <a:cubicBezTo>
                      <a:pt x="246" y="211"/>
                      <a:pt x="248" y="212"/>
                      <a:pt x="249" y="210"/>
                    </a:cubicBezTo>
                    <a:cubicBezTo>
                      <a:pt x="249" y="209"/>
                      <a:pt x="249" y="209"/>
                      <a:pt x="249" y="208"/>
                    </a:cubicBezTo>
                    <a:cubicBezTo>
                      <a:pt x="249" y="207"/>
                      <a:pt x="248" y="207"/>
                      <a:pt x="247" y="207"/>
                    </a:cubicBezTo>
                    <a:cubicBezTo>
                      <a:pt x="246" y="207"/>
                      <a:pt x="245" y="206"/>
                      <a:pt x="244" y="206"/>
                    </a:cubicBezTo>
                    <a:cubicBezTo>
                      <a:pt x="243" y="206"/>
                      <a:pt x="242" y="206"/>
                      <a:pt x="241" y="206"/>
                    </a:cubicBezTo>
                    <a:cubicBezTo>
                      <a:pt x="240" y="205"/>
                      <a:pt x="240" y="203"/>
                      <a:pt x="240" y="202"/>
                    </a:cubicBezTo>
                    <a:cubicBezTo>
                      <a:pt x="241" y="201"/>
                      <a:pt x="242" y="202"/>
                      <a:pt x="243" y="202"/>
                    </a:cubicBezTo>
                    <a:cubicBezTo>
                      <a:pt x="244" y="201"/>
                      <a:pt x="245" y="200"/>
                      <a:pt x="244" y="199"/>
                    </a:cubicBezTo>
                    <a:cubicBezTo>
                      <a:pt x="244" y="198"/>
                      <a:pt x="244" y="198"/>
                      <a:pt x="243" y="197"/>
                    </a:cubicBezTo>
                    <a:cubicBezTo>
                      <a:pt x="243" y="197"/>
                      <a:pt x="243" y="196"/>
                      <a:pt x="243" y="195"/>
                    </a:cubicBezTo>
                    <a:cubicBezTo>
                      <a:pt x="243" y="194"/>
                      <a:pt x="245" y="194"/>
                      <a:pt x="246" y="194"/>
                    </a:cubicBezTo>
                    <a:cubicBezTo>
                      <a:pt x="247" y="194"/>
                      <a:pt x="248" y="194"/>
                      <a:pt x="249" y="194"/>
                    </a:cubicBezTo>
                    <a:cubicBezTo>
                      <a:pt x="250" y="193"/>
                      <a:pt x="250" y="192"/>
                      <a:pt x="250" y="191"/>
                    </a:cubicBezTo>
                    <a:cubicBezTo>
                      <a:pt x="250" y="190"/>
                      <a:pt x="249" y="190"/>
                      <a:pt x="248" y="189"/>
                    </a:cubicBezTo>
                    <a:cubicBezTo>
                      <a:pt x="247" y="189"/>
                      <a:pt x="246" y="189"/>
                      <a:pt x="245" y="189"/>
                    </a:cubicBezTo>
                    <a:cubicBezTo>
                      <a:pt x="244" y="188"/>
                      <a:pt x="244" y="188"/>
                      <a:pt x="244" y="187"/>
                    </a:cubicBezTo>
                    <a:cubicBezTo>
                      <a:pt x="243" y="185"/>
                      <a:pt x="245" y="185"/>
                      <a:pt x="246" y="184"/>
                    </a:cubicBezTo>
                    <a:cubicBezTo>
                      <a:pt x="247" y="183"/>
                      <a:pt x="249" y="184"/>
                      <a:pt x="250" y="184"/>
                    </a:cubicBezTo>
                    <a:cubicBezTo>
                      <a:pt x="252" y="184"/>
                      <a:pt x="253" y="185"/>
                      <a:pt x="254" y="184"/>
                    </a:cubicBezTo>
                    <a:cubicBezTo>
                      <a:pt x="254" y="183"/>
                      <a:pt x="254" y="183"/>
                      <a:pt x="254" y="182"/>
                    </a:cubicBezTo>
                    <a:cubicBezTo>
                      <a:pt x="256" y="181"/>
                      <a:pt x="257" y="182"/>
                      <a:pt x="259" y="182"/>
                    </a:cubicBezTo>
                    <a:cubicBezTo>
                      <a:pt x="260" y="182"/>
                      <a:pt x="261" y="182"/>
                      <a:pt x="263" y="182"/>
                    </a:cubicBezTo>
                    <a:cubicBezTo>
                      <a:pt x="264" y="181"/>
                      <a:pt x="265" y="180"/>
                      <a:pt x="266" y="180"/>
                    </a:cubicBezTo>
                    <a:cubicBezTo>
                      <a:pt x="267" y="180"/>
                      <a:pt x="268" y="180"/>
                      <a:pt x="270" y="179"/>
                    </a:cubicBezTo>
                    <a:cubicBezTo>
                      <a:pt x="270" y="179"/>
                      <a:pt x="271" y="179"/>
                      <a:pt x="271" y="179"/>
                    </a:cubicBezTo>
                    <a:cubicBezTo>
                      <a:pt x="272" y="179"/>
                      <a:pt x="272" y="179"/>
                      <a:pt x="273" y="178"/>
                    </a:cubicBezTo>
                    <a:cubicBezTo>
                      <a:pt x="275" y="178"/>
                      <a:pt x="276" y="178"/>
                      <a:pt x="278" y="177"/>
                    </a:cubicBezTo>
                    <a:cubicBezTo>
                      <a:pt x="278" y="177"/>
                      <a:pt x="278" y="177"/>
                      <a:pt x="278" y="177"/>
                    </a:cubicBezTo>
                    <a:cubicBezTo>
                      <a:pt x="279" y="176"/>
                      <a:pt x="279" y="175"/>
                      <a:pt x="280" y="175"/>
                    </a:cubicBezTo>
                    <a:cubicBezTo>
                      <a:pt x="281" y="174"/>
                      <a:pt x="281" y="175"/>
                      <a:pt x="282" y="175"/>
                    </a:cubicBezTo>
                    <a:cubicBezTo>
                      <a:pt x="283" y="174"/>
                      <a:pt x="284" y="174"/>
                      <a:pt x="285" y="174"/>
                    </a:cubicBezTo>
                    <a:cubicBezTo>
                      <a:pt x="286" y="174"/>
                      <a:pt x="286" y="173"/>
                      <a:pt x="287" y="173"/>
                    </a:cubicBezTo>
                    <a:cubicBezTo>
                      <a:pt x="289" y="173"/>
                      <a:pt x="290" y="173"/>
                      <a:pt x="291" y="174"/>
                    </a:cubicBezTo>
                    <a:cubicBezTo>
                      <a:pt x="292" y="174"/>
                      <a:pt x="293" y="175"/>
                      <a:pt x="293" y="175"/>
                    </a:cubicBezTo>
                    <a:cubicBezTo>
                      <a:pt x="294" y="176"/>
                      <a:pt x="294" y="176"/>
                      <a:pt x="295" y="177"/>
                    </a:cubicBezTo>
                    <a:cubicBezTo>
                      <a:pt x="295" y="177"/>
                      <a:pt x="295" y="177"/>
                      <a:pt x="295" y="177"/>
                    </a:cubicBezTo>
                    <a:cubicBezTo>
                      <a:pt x="297" y="179"/>
                      <a:pt x="297" y="180"/>
                      <a:pt x="298" y="181"/>
                    </a:cubicBezTo>
                    <a:cubicBezTo>
                      <a:pt x="299" y="181"/>
                      <a:pt x="299" y="181"/>
                      <a:pt x="300" y="181"/>
                    </a:cubicBezTo>
                    <a:cubicBezTo>
                      <a:pt x="301" y="181"/>
                      <a:pt x="302" y="181"/>
                      <a:pt x="304" y="181"/>
                    </a:cubicBezTo>
                    <a:cubicBezTo>
                      <a:pt x="305" y="181"/>
                      <a:pt x="306" y="181"/>
                      <a:pt x="307" y="182"/>
                    </a:cubicBezTo>
                    <a:cubicBezTo>
                      <a:pt x="308" y="183"/>
                      <a:pt x="308" y="183"/>
                      <a:pt x="309" y="184"/>
                    </a:cubicBezTo>
                    <a:cubicBezTo>
                      <a:pt x="310" y="185"/>
                      <a:pt x="311" y="186"/>
                      <a:pt x="312" y="187"/>
                    </a:cubicBezTo>
                    <a:cubicBezTo>
                      <a:pt x="313" y="187"/>
                      <a:pt x="313" y="187"/>
                      <a:pt x="314" y="187"/>
                    </a:cubicBezTo>
                    <a:cubicBezTo>
                      <a:pt x="316" y="187"/>
                      <a:pt x="316" y="185"/>
                      <a:pt x="318" y="184"/>
                    </a:cubicBezTo>
                    <a:cubicBezTo>
                      <a:pt x="319" y="184"/>
                      <a:pt x="320" y="183"/>
                      <a:pt x="321" y="182"/>
                    </a:cubicBezTo>
                    <a:cubicBezTo>
                      <a:pt x="322" y="182"/>
                      <a:pt x="323" y="182"/>
                      <a:pt x="325" y="182"/>
                    </a:cubicBezTo>
                    <a:cubicBezTo>
                      <a:pt x="326" y="182"/>
                      <a:pt x="327" y="182"/>
                      <a:pt x="329" y="183"/>
                    </a:cubicBezTo>
                    <a:cubicBezTo>
                      <a:pt x="330" y="184"/>
                      <a:pt x="329" y="185"/>
                      <a:pt x="331" y="187"/>
                    </a:cubicBezTo>
                    <a:cubicBezTo>
                      <a:pt x="332" y="188"/>
                      <a:pt x="334" y="187"/>
                      <a:pt x="335" y="188"/>
                    </a:cubicBezTo>
                    <a:cubicBezTo>
                      <a:pt x="337" y="188"/>
                      <a:pt x="338" y="189"/>
                      <a:pt x="339" y="190"/>
                    </a:cubicBezTo>
                    <a:cubicBezTo>
                      <a:pt x="342" y="191"/>
                      <a:pt x="343" y="192"/>
                      <a:pt x="345" y="194"/>
                    </a:cubicBezTo>
                    <a:cubicBezTo>
                      <a:pt x="346" y="194"/>
                      <a:pt x="346" y="194"/>
                      <a:pt x="347" y="194"/>
                    </a:cubicBezTo>
                    <a:cubicBezTo>
                      <a:pt x="348" y="195"/>
                      <a:pt x="349" y="195"/>
                      <a:pt x="350" y="196"/>
                    </a:cubicBezTo>
                    <a:cubicBezTo>
                      <a:pt x="351" y="197"/>
                      <a:pt x="351" y="199"/>
                      <a:pt x="352" y="200"/>
                    </a:cubicBezTo>
                    <a:cubicBezTo>
                      <a:pt x="353" y="201"/>
                      <a:pt x="354" y="202"/>
                      <a:pt x="355" y="203"/>
                    </a:cubicBezTo>
                    <a:cubicBezTo>
                      <a:pt x="357" y="204"/>
                      <a:pt x="356" y="206"/>
                      <a:pt x="358" y="207"/>
                    </a:cubicBezTo>
                    <a:cubicBezTo>
                      <a:pt x="358" y="207"/>
                      <a:pt x="359" y="207"/>
                      <a:pt x="359" y="207"/>
                    </a:cubicBezTo>
                    <a:cubicBezTo>
                      <a:pt x="361" y="208"/>
                      <a:pt x="361" y="209"/>
                      <a:pt x="362" y="209"/>
                    </a:cubicBezTo>
                    <a:cubicBezTo>
                      <a:pt x="364" y="210"/>
                      <a:pt x="365" y="210"/>
                      <a:pt x="366" y="211"/>
                    </a:cubicBezTo>
                    <a:cubicBezTo>
                      <a:pt x="367" y="212"/>
                      <a:pt x="367" y="212"/>
                      <a:pt x="367" y="212"/>
                    </a:cubicBezTo>
                    <a:cubicBezTo>
                      <a:pt x="368" y="212"/>
                      <a:pt x="368" y="213"/>
                      <a:pt x="369" y="213"/>
                    </a:cubicBezTo>
                    <a:cubicBezTo>
                      <a:pt x="370" y="213"/>
                      <a:pt x="371" y="213"/>
                      <a:pt x="372" y="212"/>
                    </a:cubicBezTo>
                    <a:cubicBezTo>
                      <a:pt x="372" y="212"/>
                      <a:pt x="372" y="212"/>
                      <a:pt x="373" y="211"/>
                    </a:cubicBezTo>
                    <a:cubicBezTo>
                      <a:pt x="373" y="210"/>
                      <a:pt x="373" y="209"/>
                      <a:pt x="374" y="208"/>
                    </a:cubicBezTo>
                    <a:cubicBezTo>
                      <a:pt x="375" y="207"/>
                      <a:pt x="375" y="206"/>
                      <a:pt x="377" y="206"/>
                    </a:cubicBezTo>
                    <a:cubicBezTo>
                      <a:pt x="378" y="206"/>
                      <a:pt x="378" y="207"/>
                      <a:pt x="379" y="208"/>
                    </a:cubicBezTo>
                    <a:cubicBezTo>
                      <a:pt x="379" y="208"/>
                      <a:pt x="380" y="209"/>
                      <a:pt x="380" y="209"/>
                    </a:cubicBezTo>
                    <a:cubicBezTo>
                      <a:pt x="382" y="209"/>
                      <a:pt x="383" y="208"/>
                      <a:pt x="384" y="207"/>
                    </a:cubicBezTo>
                    <a:cubicBezTo>
                      <a:pt x="385" y="207"/>
                      <a:pt x="386" y="206"/>
                      <a:pt x="387" y="206"/>
                    </a:cubicBezTo>
                    <a:cubicBezTo>
                      <a:pt x="388" y="206"/>
                      <a:pt x="389" y="205"/>
                      <a:pt x="390" y="205"/>
                    </a:cubicBezTo>
                    <a:cubicBezTo>
                      <a:pt x="392" y="205"/>
                      <a:pt x="393" y="205"/>
                      <a:pt x="394" y="205"/>
                    </a:cubicBezTo>
                    <a:cubicBezTo>
                      <a:pt x="396" y="205"/>
                      <a:pt x="397" y="204"/>
                      <a:pt x="398" y="205"/>
                    </a:cubicBezTo>
                    <a:cubicBezTo>
                      <a:pt x="399" y="205"/>
                      <a:pt x="400" y="206"/>
                      <a:pt x="401" y="207"/>
                    </a:cubicBezTo>
                    <a:cubicBezTo>
                      <a:pt x="401" y="207"/>
                      <a:pt x="401" y="208"/>
                      <a:pt x="402" y="208"/>
                    </a:cubicBezTo>
                    <a:cubicBezTo>
                      <a:pt x="403" y="208"/>
                      <a:pt x="404" y="208"/>
                      <a:pt x="405" y="208"/>
                    </a:cubicBezTo>
                    <a:cubicBezTo>
                      <a:pt x="406" y="209"/>
                      <a:pt x="406" y="210"/>
                      <a:pt x="408" y="211"/>
                    </a:cubicBezTo>
                    <a:cubicBezTo>
                      <a:pt x="408" y="211"/>
                      <a:pt x="409" y="212"/>
                      <a:pt x="409" y="212"/>
                    </a:cubicBezTo>
                    <a:cubicBezTo>
                      <a:pt x="410" y="213"/>
                      <a:pt x="411" y="213"/>
                      <a:pt x="412" y="213"/>
                    </a:cubicBezTo>
                    <a:cubicBezTo>
                      <a:pt x="413" y="213"/>
                      <a:pt x="413" y="212"/>
                      <a:pt x="413" y="212"/>
                    </a:cubicBezTo>
                    <a:cubicBezTo>
                      <a:pt x="414" y="211"/>
                      <a:pt x="414" y="210"/>
                      <a:pt x="415" y="210"/>
                    </a:cubicBezTo>
                    <a:cubicBezTo>
                      <a:pt x="416" y="209"/>
                      <a:pt x="416" y="209"/>
                      <a:pt x="417" y="209"/>
                    </a:cubicBezTo>
                    <a:cubicBezTo>
                      <a:pt x="419" y="209"/>
                      <a:pt x="419" y="210"/>
                      <a:pt x="421" y="210"/>
                    </a:cubicBezTo>
                    <a:cubicBezTo>
                      <a:pt x="422" y="210"/>
                      <a:pt x="423" y="210"/>
                      <a:pt x="423" y="211"/>
                    </a:cubicBezTo>
                    <a:cubicBezTo>
                      <a:pt x="424" y="211"/>
                      <a:pt x="424" y="211"/>
                      <a:pt x="424" y="212"/>
                    </a:cubicBezTo>
                    <a:cubicBezTo>
                      <a:pt x="424" y="212"/>
                      <a:pt x="424" y="213"/>
                      <a:pt x="424" y="213"/>
                    </a:cubicBezTo>
                    <a:cubicBezTo>
                      <a:pt x="425" y="215"/>
                      <a:pt x="428" y="215"/>
                      <a:pt x="428" y="215"/>
                    </a:cubicBezTo>
                    <a:cubicBezTo>
                      <a:pt x="429" y="215"/>
                      <a:pt x="430" y="216"/>
                      <a:pt x="431" y="217"/>
                    </a:cubicBezTo>
                    <a:cubicBezTo>
                      <a:pt x="432" y="216"/>
                      <a:pt x="432" y="216"/>
                      <a:pt x="432" y="216"/>
                    </a:cubicBezTo>
                    <a:cubicBezTo>
                      <a:pt x="433" y="215"/>
                      <a:pt x="434" y="213"/>
                      <a:pt x="435" y="212"/>
                    </a:cubicBezTo>
                    <a:cubicBezTo>
                      <a:pt x="435" y="212"/>
                      <a:pt x="435" y="212"/>
                      <a:pt x="435" y="212"/>
                    </a:cubicBezTo>
                    <a:cubicBezTo>
                      <a:pt x="437" y="210"/>
                      <a:pt x="438" y="209"/>
                      <a:pt x="439" y="208"/>
                    </a:cubicBezTo>
                    <a:cubicBezTo>
                      <a:pt x="441" y="208"/>
                      <a:pt x="441" y="208"/>
                      <a:pt x="442" y="207"/>
                    </a:cubicBezTo>
                    <a:cubicBezTo>
                      <a:pt x="444" y="207"/>
                      <a:pt x="445" y="206"/>
                      <a:pt x="446" y="206"/>
                    </a:cubicBezTo>
                    <a:cubicBezTo>
                      <a:pt x="448" y="205"/>
                      <a:pt x="449" y="205"/>
                      <a:pt x="450" y="204"/>
                    </a:cubicBezTo>
                    <a:cubicBezTo>
                      <a:pt x="452" y="203"/>
                      <a:pt x="452" y="201"/>
                      <a:pt x="453" y="201"/>
                    </a:cubicBezTo>
                    <a:cubicBezTo>
                      <a:pt x="455" y="201"/>
                      <a:pt x="457" y="201"/>
                      <a:pt x="457" y="202"/>
                    </a:cubicBezTo>
                    <a:cubicBezTo>
                      <a:pt x="457" y="203"/>
                      <a:pt x="455" y="203"/>
                      <a:pt x="454" y="204"/>
                    </a:cubicBezTo>
                    <a:cubicBezTo>
                      <a:pt x="454" y="205"/>
                      <a:pt x="454" y="206"/>
                      <a:pt x="455" y="206"/>
                    </a:cubicBezTo>
                    <a:cubicBezTo>
                      <a:pt x="455" y="207"/>
                      <a:pt x="457" y="206"/>
                      <a:pt x="458" y="206"/>
                    </a:cubicBezTo>
                    <a:cubicBezTo>
                      <a:pt x="460" y="206"/>
                      <a:pt x="461" y="205"/>
                      <a:pt x="463" y="206"/>
                    </a:cubicBezTo>
                    <a:cubicBezTo>
                      <a:pt x="465" y="207"/>
                      <a:pt x="464" y="210"/>
                      <a:pt x="466" y="210"/>
                    </a:cubicBezTo>
                    <a:cubicBezTo>
                      <a:pt x="467" y="210"/>
                      <a:pt x="468" y="210"/>
                      <a:pt x="468" y="210"/>
                    </a:cubicBezTo>
                    <a:cubicBezTo>
                      <a:pt x="471" y="211"/>
                      <a:pt x="472" y="210"/>
                      <a:pt x="474" y="210"/>
                    </a:cubicBezTo>
                    <a:cubicBezTo>
                      <a:pt x="476" y="210"/>
                      <a:pt x="477" y="211"/>
                      <a:pt x="479" y="211"/>
                    </a:cubicBezTo>
                    <a:cubicBezTo>
                      <a:pt x="480" y="211"/>
                      <a:pt x="481" y="210"/>
                      <a:pt x="483" y="211"/>
                    </a:cubicBezTo>
                    <a:cubicBezTo>
                      <a:pt x="483" y="211"/>
                      <a:pt x="484" y="212"/>
                      <a:pt x="484" y="212"/>
                    </a:cubicBezTo>
                    <a:cubicBezTo>
                      <a:pt x="484" y="212"/>
                      <a:pt x="485" y="213"/>
                      <a:pt x="486" y="213"/>
                    </a:cubicBezTo>
                    <a:cubicBezTo>
                      <a:pt x="487" y="213"/>
                      <a:pt x="487" y="213"/>
                      <a:pt x="488" y="212"/>
                    </a:cubicBezTo>
                    <a:cubicBezTo>
                      <a:pt x="488" y="212"/>
                      <a:pt x="488" y="212"/>
                      <a:pt x="489" y="211"/>
                    </a:cubicBezTo>
                    <a:cubicBezTo>
                      <a:pt x="490" y="210"/>
                      <a:pt x="490" y="210"/>
                      <a:pt x="490" y="208"/>
                    </a:cubicBezTo>
                    <a:cubicBezTo>
                      <a:pt x="490" y="207"/>
                      <a:pt x="490" y="207"/>
                      <a:pt x="489" y="206"/>
                    </a:cubicBezTo>
                    <a:cubicBezTo>
                      <a:pt x="488" y="205"/>
                      <a:pt x="488" y="205"/>
                      <a:pt x="487" y="204"/>
                    </a:cubicBezTo>
                    <a:cubicBezTo>
                      <a:pt x="486" y="202"/>
                      <a:pt x="485" y="202"/>
                      <a:pt x="484" y="200"/>
                    </a:cubicBezTo>
                    <a:cubicBezTo>
                      <a:pt x="484" y="199"/>
                      <a:pt x="484" y="198"/>
                      <a:pt x="484" y="197"/>
                    </a:cubicBezTo>
                    <a:cubicBezTo>
                      <a:pt x="484" y="196"/>
                      <a:pt x="485" y="195"/>
                      <a:pt x="487" y="194"/>
                    </a:cubicBezTo>
                    <a:cubicBezTo>
                      <a:pt x="487" y="194"/>
                      <a:pt x="487" y="194"/>
                      <a:pt x="487" y="194"/>
                    </a:cubicBezTo>
                    <a:cubicBezTo>
                      <a:pt x="488" y="194"/>
                      <a:pt x="488" y="194"/>
                      <a:pt x="489" y="194"/>
                    </a:cubicBezTo>
                    <a:cubicBezTo>
                      <a:pt x="490" y="194"/>
                      <a:pt x="491" y="192"/>
                      <a:pt x="492" y="193"/>
                    </a:cubicBezTo>
                    <a:cubicBezTo>
                      <a:pt x="493" y="193"/>
                      <a:pt x="493" y="194"/>
                      <a:pt x="493" y="194"/>
                    </a:cubicBezTo>
                    <a:cubicBezTo>
                      <a:pt x="493" y="195"/>
                      <a:pt x="494" y="195"/>
                      <a:pt x="494" y="195"/>
                    </a:cubicBezTo>
                    <a:cubicBezTo>
                      <a:pt x="496" y="196"/>
                      <a:pt x="497" y="196"/>
                      <a:pt x="499" y="197"/>
                    </a:cubicBezTo>
                    <a:cubicBezTo>
                      <a:pt x="502" y="198"/>
                      <a:pt x="503" y="199"/>
                      <a:pt x="505" y="199"/>
                    </a:cubicBezTo>
                    <a:cubicBezTo>
                      <a:pt x="506" y="200"/>
                      <a:pt x="507" y="200"/>
                      <a:pt x="509" y="200"/>
                    </a:cubicBezTo>
                    <a:cubicBezTo>
                      <a:pt x="510" y="201"/>
                      <a:pt x="511" y="201"/>
                      <a:pt x="512" y="202"/>
                    </a:cubicBezTo>
                    <a:cubicBezTo>
                      <a:pt x="514" y="203"/>
                      <a:pt x="515" y="204"/>
                      <a:pt x="516" y="206"/>
                    </a:cubicBezTo>
                    <a:cubicBezTo>
                      <a:pt x="517" y="206"/>
                      <a:pt x="517" y="207"/>
                      <a:pt x="517" y="207"/>
                    </a:cubicBezTo>
                    <a:cubicBezTo>
                      <a:pt x="519" y="208"/>
                      <a:pt x="520" y="207"/>
                      <a:pt x="521" y="208"/>
                    </a:cubicBezTo>
                    <a:cubicBezTo>
                      <a:pt x="522" y="209"/>
                      <a:pt x="522" y="209"/>
                      <a:pt x="523" y="210"/>
                    </a:cubicBezTo>
                    <a:cubicBezTo>
                      <a:pt x="525" y="211"/>
                      <a:pt x="527" y="210"/>
                      <a:pt x="529" y="210"/>
                    </a:cubicBezTo>
                    <a:cubicBezTo>
                      <a:pt x="531" y="209"/>
                      <a:pt x="532" y="208"/>
                      <a:pt x="534" y="207"/>
                    </a:cubicBezTo>
                    <a:cubicBezTo>
                      <a:pt x="536" y="207"/>
                      <a:pt x="537" y="207"/>
                      <a:pt x="539" y="207"/>
                    </a:cubicBezTo>
                    <a:cubicBezTo>
                      <a:pt x="541" y="207"/>
                      <a:pt x="542" y="208"/>
                      <a:pt x="544" y="208"/>
                    </a:cubicBezTo>
                    <a:cubicBezTo>
                      <a:pt x="545" y="208"/>
                      <a:pt x="546" y="208"/>
                      <a:pt x="547" y="209"/>
                    </a:cubicBezTo>
                    <a:cubicBezTo>
                      <a:pt x="549" y="210"/>
                      <a:pt x="549" y="211"/>
                      <a:pt x="551" y="211"/>
                    </a:cubicBezTo>
                    <a:cubicBezTo>
                      <a:pt x="552" y="212"/>
                      <a:pt x="554" y="210"/>
                      <a:pt x="556" y="211"/>
                    </a:cubicBezTo>
                    <a:cubicBezTo>
                      <a:pt x="556" y="212"/>
                      <a:pt x="556" y="212"/>
                      <a:pt x="556" y="212"/>
                    </a:cubicBezTo>
                    <a:cubicBezTo>
                      <a:pt x="556" y="212"/>
                      <a:pt x="557" y="213"/>
                      <a:pt x="557" y="213"/>
                    </a:cubicBezTo>
                    <a:cubicBezTo>
                      <a:pt x="558" y="215"/>
                      <a:pt x="559" y="216"/>
                      <a:pt x="560" y="216"/>
                    </a:cubicBezTo>
                    <a:cubicBezTo>
                      <a:pt x="563" y="218"/>
                      <a:pt x="564" y="216"/>
                      <a:pt x="567" y="216"/>
                    </a:cubicBezTo>
                    <a:cubicBezTo>
                      <a:pt x="570" y="216"/>
                      <a:pt x="571" y="216"/>
                      <a:pt x="574" y="216"/>
                    </a:cubicBezTo>
                    <a:cubicBezTo>
                      <a:pt x="576" y="216"/>
                      <a:pt x="577" y="216"/>
                      <a:pt x="579" y="215"/>
                    </a:cubicBezTo>
                    <a:cubicBezTo>
                      <a:pt x="582" y="215"/>
                      <a:pt x="583" y="215"/>
                      <a:pt x="585" y="214"/>
                    </a:cubicBezTo>
                    <a:cubicBezTo>
                      <a:pt x="587" y="213"/>
                      <a:pt x="587" y="212"/>
                      <a:pt x="588" y="212"/>
                    </a:cubicBezTo>
                    <a:cubicBezTo>
                      <a:pt x="589" y="211"/>
                      <a:pt x="590" y="211"/>
                      <a:pt x="591" y="210"/>
                    </a:cubicBezTo>
                    <a:cubicBezTo>
                      <a:pt x="593" y="210"/>
                      <a:pt x="594" y="210"/>
                      <a:pt x="596" y="210"/>
                    </a:cubicBezTo>
                    <a:cubicBezTo>
                      <a:pt x="598" y="210"/>
                      <a:pt x="599" y="210"/>
                      <a:pt x="601" y="210"/>
                    </a:cubicBezTo>
                    <a:cubicBezTo>
                      <a:pt x="603" y="211"/>
                      <a:pt x="603" y="211"/>
                      <a:pt x="605" y="212"/>
                    </a:cubicBezTo>
                    <a:cubicBezTo>
                      <a:pt x="605" y="212"/>
                      <a:pt x="605" y="212"/>
                      <a:pt x="605" y="212"/>
                    </a:cubicBezTo>
                    <a:cubicBezTo>
                      <a:pt x="607" y="213"/>
                      <a:pt x="608" y="212"/>
                      <a:pt x="610" y="212"/>
                    </a:cubicBezTo>
                    <a:cubicBezTo>
                      <a:pt x="612" y="212"/>
                      <a:pt x="613" y="212"/>
                      <a:pt x="615" y="213"/>
                    </a:cubicBezTo>
                    <a:cubicBezTo>
                      <a:pt x="616" y="212"/>
                      <a:pt x="616" y="212"/>
                      <a:pt x="616" y="212"/>
                    </a:cubicBezTo>
                    <a:cubicBezTo>
                      <a:pt x="618" y="213"/>
                      <a:pt x="619" y="213"/>
                      <a:pt x="620" y="214"/>
                    </a:cubicBezTo>
                    <a:cubicBezTo>
                      <a:pt x="622" y="214"/>
                      <a:pt x="623" y="216"/>
                      <a:pt x="625" y="215"/>
                    </a:cubicBezTo>
                    <a:cubicBezTo>
                      <a:pt x="626" y="214"/>
                      <a:pt x="626" y="213"/>
                      <a:pt x="626" y="212"/>
                    </a:cubicBezTo>
                    <a:cubicBezTo>
                      <a:pt x="626" y="212"/>
                      <a:pt x="626" y="211"/>
                      <a:pt x="626" y="211"/>
                    </a:cubicBezTo>
                    <a:cubicBezTo>
                      <a:pt x="627" y="210"/>
                      <a:pt x="629" y="211"/>
                      <a:pt x="629" y="210"/>
                    </a:cubicBezTo>
                    <a:cubicBezTo>
                      <a:pt x="630" y="209"/>
                      <a:pt x="628" y="208"/>
                      <a:pt x="628" y="207"/>
                    </a:cubicBezTo>
                    <a:cubicBezTo>
                      <a:pt x="627" y="205"/>
                      <a:pt x="628" y="204"/>
                      <a:pt x="627" y="203"/>
                    </a:cubicBezTo>
                    <a:cubicBezTo>
                      <a:pt x="627" y="201"/>
                      <a:pt x="626" y="201"/>
                      <a:pt x="626" y="199"/>
                    </a:cubicBezTo>
                    <a:cubicBezTo>
                      <a:pt x="625" y="198"/>
                      <a:pt x="627" y="197"/>
                      <a:pt x="627" y="195"/>
                    </a:cubicBezTo>
                    <a:cubicBezTo>
                      <a:pt x="627" y="195"/>
                      <a:pt x="627" y="195"/>
                      <a:pt x="628" y="194"/>
                    </a:cubicBezTo>
                    <a:cubicBezTo>
                      <a:pt x="628" y="194"/>
                      <a:pt x="628" y="193"/>
                      <a:pt x="628" y="193"/>
                    </a:cubicBezTo>
                    <a:cubicBezTo>
                      <a:pt x="628" y="192"/>
                      <a:pt x="627" y="192"/>
                      <a:pt x="626" y="191"/>
                    </a:cubicBezTo>
                    <a:cubicBezTo>
                      <a:pt x="625" y="190"/>
                      <a:pt x="625" y="189"/>
                      <a:pt x="623" y="189"/>
                    </a:cubicBezTo>
                    <a:cubicBezTo>
                      <a:pt x="622" y="189"/>
                      <a:pt x="622" y="189"/>
                      <a:pt x="621" y="189"/>
                    </a:cubicBezTo>
                    <a:cubicBezTo>
                      <a:pt x="620" y="189"/>
                      <a:pt x="621" y="187"/>
                      <a:pt x="621" y="186"/>
                    </a:cubicBezTo>
                    <a:cubicBezTo>
                      <a:pt x="621" y="185"/>
                      <a:pt x="621" y="185"/>
                      <a:pt x="622" y="184"/>
                    </a:cubicBezTo>
                    <a:cubicBezTo>
                      <a:pt x="623" y="183"/>
                      <a:pt x="624" y="184"/>
                      <a:pt x="625" y="183"/>
                    </a:cubicBezTo>
                    <a:cubicBezTo>
                      <a:pt x="627" y="183"/>
                      <a:pt x="628" y="183"/>
                      <a:pt x="630" y="183"/>
                    </a:cubicBezTo>
                    <a:cubicBezTo>
                      <a:pt x="632" y="183"/>
                      <a:pt x="633" y="183"/>
                      <a:pt x="635" y="183"/>
                    </a:cubicBezTo>
                    <a:cubicBezTo>
                      <a:pt x="636" y="183"/>
                      <a:pt x="637" y="183"/>
                      <a:pt x="639" y="183"/>
                    </a:cubicBezTo>
                    <a:cubicBezTo>
                      <a:pt x="640" y="183"/>
                      <a:pt x="641" y="183"/>
                      <a:pt x="643" y="184"/>
                    </a:cubicBezTo>
                    <a:cubicBezTo>
                      <a:pt x="644" y="184"/>
                      <a:pt x="644" y="185"/>
                      <a:pt x="645" y="185"/>
                    </a:cubicBezTo>
                    <a:cubicBezTo>
                      <a:pt x="646" y="186"/>
                      <a:pt x="647" y="185"/>
                      <a:pt x="648" y="185"/>
                    </a:cubicBezTo>
                    <a:cubicBezTo>
                      <a:pt x="650" y="185"/>
                      <a:pt x="650" y="185"/>
                      <a:pt x="652" y="185"/>
                    </a:cubicBezTo>
                    <a:cubicBezTo>
                      <a:pt x="653" y="185"/>
                      <a:pt x="654" y="186"/>
                      <a:pt x="656" y="187"/>
                    </a:cubicBezTo>
                    <a:cubicBezTo>
                      <a:pt x="657" y="187"/>
                      <a:pt x="657" y="187"/>
                      <a:pt x="658" y="188"/>
                    </a:cubicBezTo>
                    <a:cubicBezTo>
                      <a:pt x="660" y="189"/>
                      <a:pt x="660" y="190"/>
                      <a:pt x="662" y="191"/>
                    </a:cubicBezTo>
                    <a:cubicBezTo>
                      <a:pt x="663" y="192"/>
                      <a:pt x="663" y="192"/>
                      <a:pt x="664" y="192"/>
                    </a:cubicBezTo>
                    <a:cubicBezTo>
                      <a:pt x="665" y="192"/>
                      <a:pt x="665" y="192"/>
                      <a:pt x="666" y="192"/>
                    </a:cubicBezTo>
                    <a:cubicBezTo>
                      <a:pt x="667" y="193"/>
                      <a:pt x="667" y="194"/>
                      <a:pt x="667" y="194"/>
                    </a:cubicBezTo>
                    <a:cubicBezTo>
                      <a:pt x="667" y="194"/>
                      <a:pt x="667" y="194"/>
                      <a:pt x="667" y="194"/>
                    </a:cubicBezTo>
                    <a:cubicBezTo>
                      <a:pt x="668" y="195"/>
                      <a:pt x="668" y="196"/>
                      <a:pt x="669" y="197"/>
                    </a:cubicBezTo>
                    <a:cubicBezTo>
                      <a:pt x="670" y="198"/>
                      <a:pt x="671" y="199"/>
                      <a:pt x="673" y="200"/>
                    </a:cubicBezTo>
                    <a:cubicBezTo>
                      <a:pt x="674" y="201"/>
                      <a:pt x="675" y="202"/>
                      <a:pt x="677" y="203"/>
                    </a:cubicBezTo>
                    <a:cubicBezTo>
                      <a:pt x="679" y="205"/>
                      <a:pt x="680" y="206"/>
                      <a:pt x="682" y="208"/>
                    </a:cubicBezTo>
                    <a:cubicBezTo>
                      <a:pt x="684" y="209"/>
                      <a:pt x="684" y="211"/>
                      <a:pt x="685" y="212"/>
                    </a:cubicBezTo>
                    <a:cubicBezTo>
                      <a:pt x="685" y="212"/>
                      <a:pt x="686" y="213"/>
                      <a:pt x="686" y="213"/>
                    </a:cubicBezTo>
                    <a:cubicBezTo>
                      <a:pt x="687" y="213"/>
                      <a:pt x="687" y="214"/>
                      <a:pt x="688" y="214"/>
                    </a:cubicBezTo>
                    <a:cubicBezTo>
                      <a:pt x="689" y="214"/>
                      <a:pt x="690" y="215"/>
                      <a:pt x="691" y="215"/>
                    </a:cubicBezTo>
                    <a:cubicBezTo>
                      <a:pt x="692" y="215"/>
                      <a:pt x="693" y="215"/>
                      <a:pt x="694" y="215"/>
                    </a:cubicBezTo>
                    <a:cubicBezTo>
                      <a:pt x="696" y="215"/>
                      <a:pt x="697" y="216"/>
                      <a:pt x="699" y="217"/>
                    </a:cubicBezTo>
                    <a:cubicBezTo>
                      <a:pt x="701" y="217"/>
                      <a:pt x="702" y="217"/>
                      <a:pt x="704" y="218"/>
                    </a:cubicBezTo>
                    <a:cubicBezTo>
                      <a:pt x="705" y="218"/>
                      <a:pt x="705" y="218"/>
                      <a:pt x="707" y="219"/>
                    </a:cubicBezTo>
                    <a:cubicBezTo>
                      <a:pt x="708" y="219"/>
                      <a:pt x="709" y="220"/>
                      <a:pt x="711" y="221"/>
                    </a:cubicBezTo>
                    <a:cubicBezTo>
                      <a:pt x="712" y="222"/>
                      <a:pt x="713" y="222"/>
                      <a:pt x="714" y="223"/>
                    </a:cubicBezTo>
                    <a:cubicBezTo>
                      <a:pt x="716" y="224"/>
                      <a:pt x="716" y="225"/>
                      <a:pt x="717" y="226"/>
                    </a:cubicBezTo>
                    <a:cubicBezTo>
                      <a:pt x="718" y="228"/>
                      <a:pt x="719" y="228"/>
                      <a:pt x="720" y="229"/>
                    </a:cubicBezTo>
                    <a:cubicBezTo>
                      <a:pt x="721" y="230"/>
                      <a:pt x="722" y="231"/>
                      <a:pt x="723" y="231"/>
                    </a:cubicBezTo>
                    <a:cubicBezTo>
                      <a:pt x="724" y="231"/>
                      <a:pt x="725" y="231"/>
                      <a:pt x="726" y="231"/>
                    </a:cubicBezTo>
                    <a:cubicBezTo>
                      <a:pt x="728" y="231"/>
                      <a:pt x="729" y="231"/>
                      <a:pt x="730" y="231"/>
                    </a:cubicBezTo>
                    <a:cubicBezTo>
                      <a:pt x="732" y="231"/>
                      <a:pt x="732" y="230"/>
                      <a:pt x="734" y="229"/>
                    </a:cubicBezTo>
                    <a:cubicBezTo>
                      <a:pt x="735" y="229"/>
                      <a:pt x="735" y="227"/>
                      <a:pt x="737" y="227"/>
                    </a:cubicBezTo>
                    <a:cubicBezTo>
                      <a:pt x="738" y="226"/>
                      <a:pt x="739" y="226"/>
                      <a:pt x="740" y="226"/>
                    </a:cubicBezTo>
                    <a:cubicBezTo>
                      <a:pt x="741" y="226"/>
                      <a:pt x="741" y="226"/>
                      <a:pt x="742" y="227"/>
                    </a:cubicBezTo>
                    <a:cubicBezTo>
                      <a:pt x="742" y="228"/>
                      <a:pt x="742" y="229"/>
                      <a:pt x="743" y="229"/>
                    </a:cubicBezTo>
                    <a:cubicBezTo>
                      <a:pt x="743" y="230"/>
                      <a:pt x="745" y="230"/>
                      <a:pt x="745" y="231"/>
                    </a:cubicBezTo>
                    <a:cubicBezTo>
                      <a:pt x="745" y="231"/>
                      <a:pt x="745" y="232"/>
                      <a:pt x="745" y="233"/>
                    </a:cubicBezTo>
                    <a:cubicBezTo>
                      <a:pt x="745" y="234"/>
                      <a:pt x="744" y="234"/>
                      <a:pt x="744" y="235"/>
                    </a:cubicBezTo>
                    <a:cubicBezTo>
                      <a:pt x="744" y="236"/>
                      <a:pt x="745" y="237"/>
                      <a:pt x="746" y="238"/>
                    </a:cubicBezTo>
                    <a:cubicBezTo>
                      <a:pt x="746" y="239"/>
                      <a:pt x="746" y="240"/>
                      <a:pt x="747" y="241"/>
                    </a:cubicBezTo>
                    <a:cubicBezTo>
                      <a:pt x="748" y="242"/>
                      <a:pt x="748" y="243"/>
                      <a:pt x="748" y="245"/>
                    </a:cubicBezTo>
                    <a:cubicBezTo>
                      <a:pt x="749" y="246"/>
                      <a:pt x="750" y="248"/>
                      <a:pt x="749" y="249"/>
                    </a:cubicBezTo>
                    <a:cubicBezTo>
                      <a:pt x="748" y="251"/>
                      <a:pt x="746" y="250"/>
                      <a:pt x="744" y="251"/>
                    </a:cubicBezTo>
                    <a:cubicBezTo>
                      <a:pt x="742" y="251"/>
                      <a:pt x="741" y="250"/>
                      <a:pt x="740" y="251"/>
                    </a:cubicBezTo>
                    <a:cubicBezTo>
                      <a:pt x="739" y="253"/>
                      <a:pt x="740" y="254"/>
                      <a:pt x="740" y="256"/>
                    </a:cubicBezTo>
                    <a:cubicBezTo>
                      <a:pt x="740" y="258"/>
                      <a:pt x="740" y="259"/>
                      <a:pt x="741" y="261"/>
                    </a:cubicBezTo>
                    <a:cubicBezTo>
                      <a:pt x="742" y="263"/>
                      <a:pt x="743" y="263"/>
                      <a:pt x="744" y="264"/>
                    </a:cubicBezTo>
                    <a:cubicBezTo>
                      <a:pt x="745" y="266"/>
                      <a:pt x="745" y="267"/>
                      <a:pt x="746" y="268"/>
                    </a:cubicBezTo>
                    <a:cubicBezTo>
                      <a:pt x="746" y="270"/>
                      <a:pt x="746" y="270"/>
                      <a:pt x="747" y="272"/>
                    </a:cubicBezTo>
                    <a:cubicBezTo>
                      <a:pt x="747" y="273"/>
                      <a:pt x="748" y="273"/>
                      <a:pt x="748" y="274"/>
                    </a:cubicBezTo>
                    <a:cubicBezTo>
                      <a:pt x="749" y="272"/>
                      <a:pt x="749" y="272"/>
                      <a:pt x="749" y="272"/>
                    </a:cubicBezTo>
                    <a:cubicBezTo>
                      <a:pt x="749" y="271"/>
                      <a:pt x="749" y="270"/>
                      <a:pt x="750" y="269"/>
                    </a:cubicBezTo>
                    <a:cubicBezTo>
                      <a:pt x="751" y="268"/>
                      <a:pt x="752" y="268"/>
                      <a:pt x="753" y="268"/>
                    </a:cubicBezTo>
                    <a:cubicBezTo>
                      <a:pt x="754" y="268"/>
                      <a:pt x="755" y="269"/>
                      <a:pt x="756" y="270"/>
                    </a:cubicBezTo>
                    <a:cubicBezTo>
                      <a:pt x="757" y="271"/>
                      <a:pt x="758" y="271"/>
                      <a:pt x="759" y="272"/>
                    </a:cubicBezTo>
                    <a:cubicBezTo>
                      <a:pt x="760" y="272"/>
                      <a:pt x="761" y="272"/>
                      <a:pt x="762" y="272"/>
                    </a:cubicBezTo>
                    <a:cubicBezTo>
                      <a:pt x="764" y="272"/>
                      <a:pt x="765" y="272"/>
                      <a:pt x="767" y="271"/>
                    </a:cubicBezTo>
                    <a:cubicBezTo>
                      <a:pt x="768" y="270"/>
                      <a:pt x="769" y="269"/>
                      <a:pt x="771" y="268"/>
                    </a:cubicBezTo>
                    <a:cubicBezTo>
                      <a:pt x="772" y="267"/>
                      <a:pt x="773" y="266"/>
                      <a:pt x="774" y="265"/>
                    </a:cubicBezTo>
                    <a:cubicBezTo>
                      <a:pt x="774" y="264"/>
                      <a:pt x="773" y="264"/>
                      <a:pt x="773" y="263"/>
                    </a:cubicBezTo>
                    <a:cubicBezTo>
                      <a:pt x="773" y="261"/>
                      <a:pt x="773" y="260"/>
                      <a:pt x="773" y="258"/>
                    </a:cubicBezTo>
                    <a:cubicBezTo>
                      <a:pt x="774" y="257"/>
                      <a:pt x="774" y="257"/>
                      <a:pt x="775" y="255"/>
                    </a:cubicBezTo>
                    <a:cubicBezTo>
                      <a:pt x="776" y="253"/>
                      <a:pt x="776" y="251"/>
                      <a:pt x="776" y="249"/>
                    </a:cubicBezTo>
                    <a:cubicBezTo>
                      <a:pt x="777" y="247"/>
                      <a:pt x="778" y="246"/>
                      <a:pt x="778" y="244"/>
                    </a:cubicBezTo>
                    <a:cubicBezTo>
                      <a:pt x="778" y="242"/>
                      <a:pt x="778" y="241"/>
                      <a:pt x="778" y="239"/>
                    </a:cubicBezTo>
                    <a:cubicBezTo>
                      <a:pt x="778" y="236"/>
                      <a:pt x="777" y="235"/>
                      <a:pt x="777" y="233"/>
                    </a:cubicBezTo>
                    <a:cubicBezTo>
                      <a:pt x="777" y="231"/>
                      <a:pt x="776" y="230"/>
                      <a:pt x="777" y="228"/>
                    </a:cubicBezTo>
                    <a:cubicBezTo>
                      <a:pt x="778" y="226"/>
                      <a:pt x="780" y="226"/>
                      <a:pt x="780" y="225"/>
                    </a:cubicBezTo>
                    <a:cubicBezTo>
                      <a:pt x="780" y="223"/>
                      <a:pt x="779" y="223"/>
                      <a:pt x="778" y="222"/>
                    </a:cubicBezTo>
                    <a:cubicBezTo>
                      <a:pt x="777" y="220"/>
                      <a:pt x="777" y="219"/>
                      <a:pt x="776" y="217"/>
                    </a:cubicBezTo>
                    <a:cubicBezTo>
                      <a:pt x="775" y="215"/>
                      <a:pt x="775" y="214"/>
                      <a:pt x="774" y="213"/>
                    </a:cubicBezTo>
                    <a:cubicBezTo>
                      <a:pt x="774" y="212"/>
                      <a:pt x="774" y="212"/>
                      <a:pt x="773" y="212"/>
                    </a:cubicBezTo>
                    <a:cubicBezTo>
                      <a:pt x="773" y="211"/>
                      <a:pt x="773" y="211"/>
                      <a:pt x="772" y="210"/>
                    </a:cubicBezTo>
                    <a:cubicBezTo>
                      <a:pt x="771" y="209"/>
                      <a:pt x="770" y="209"/>
                      <a:pt x="770" y="208"/>
                    </a:cubicBezTo>
                    <a:cubicBezTo>
                      <a:pt x="769" y="207"/>
                      <a:pt x="769" y="207"/>
                      <a:pt x="768" y="206"/>
                    </a:cubicBezTo>
                    <a:cubicBezTo>
                      <a:pt x="767" y="204"/>
                      <a:pt x="767" y="204"/>
                      <a:pt x="766" y="202"/>
                    </a:cubicBezTo>
                    <a:cubicBezTo>
                      <a:pt x="766" y="201"/>
                      <a:pt x="766" y="201"/>
                      <a:pt x="765" y="199"/>
                    </a:cubicBezTo>
                    <a:cubicBezTo>
                      <a:pt x="765" y="197"/>
                      <a:pt x="765" y="196"/>
                      <a:pt x="765" y="194"/>
                    </a:cubicBezTo>
                    <a:cubicBezTo>
                      <a:pt x="764" y="194"/>
                      <a:pt x="764" y="194"/>
                      <a:pt x="764" y="193"/>
                    </a:cubicBezTo>
                    <a:cubicBezTo>
                      <a:pt x="763" y="193"/>
                      <a:pt x="763" y="192"/>
                      <a:pt x="762" y="192"/>
                    </a:cubicBezTo>
                    <a:cubicBezTo>
                      <a:pt x="761" y="191"/>
                      <a:pt x="760" y="191"/>
                      <a:pt x="759" y="190"/>
                    </a:cubicBezTo>
                    <a:cubicBezTo>
                      <a:pt x="759" y="189"/>
                      <a:pt x="758" y="189"/>
                      <a:pt x="758" y="187"/>
                    </a:cubicBezTo>
                    <a:cubicBezTo>
                      <a:pt x="757" y="186"/>
                      <a:pt x="756" y="185"/>
                      <a:pt x="755" y="184"/>
                    </a:cubicBezTo>
                    <a:cubicBezTo>
                      <a:pt x="755" y="183"/>
                      <a:pt x="754" y="182"/>
                      <a:pt x="753" y="182"/>
                    </a:cubicBezTo>
                    <a:cubicBezTo>
                      <a:pt x="752" y="181"/>
                      <a:pt x="750" y="181"/>
                      <a:pt x="749" y="180"/>
                    </a:cubicBezTo>
                    <a:cubicBezTo>
                      <a:pt x="747" y="179"/>
                      <a:pt x="747" y="178"/>
                      <a:pt x="745" y="177"/>
                    </a:cubicBezTo>
                    <a:cubicBezTo>
                      <a:pt x="744" y="177"/>
                      <a:pt x="743" y="177"/>
                      <a:pt x="742" y="177"/>
                    </a:cubicBezTo>
                    <a:cubicBezTo>
                      <a:pt x="742" y="177"/>
                      <a:pt x="742" y="177"/>
                      <a:pt x="742" y="177"/>
                    </a:cubicBezTo>
                    <a:cubicBezTo>
                      <a:pt x="741" y="176"/>
                      <a:pt x="740" y="176"/>
                      <a:pt x="738" y="175"/>
                    </a:cubicBezTo>
                    <a:cubicBezTo>
                      <a:pt x="737" y="175"/>
                      <a:pt x="737" y="174"/>
                      <a:pt x="736" y="174"/>
                    </a:cubicBezTo>
                    <a:cubicBezTo>
                      <a:pt x="735" y="174"/>
                      <a:pt x="735" y="174"/>
                      <a:pt x="734" y="174"/>
                    </a:cubicBezTo>
                    <a:cubicBezTo>
                      <a:pt x="734" y="175"/>
                      <a:pt x="734" y="175"/>
                      <a:pt x="734" y="175"/>
                    </a:cubicBezTo>
                    <a:cubicBezTo>
                      <a:pt x="733" y="175"/>
                      <a:pt x="732" y="174"/>
                      <a:pt x="731" y="175"/>
                    </a:cubicBezTo>
                    <a:cubicBezTo>
                      <a:pt x="730" y="175"/>
                      <a:pt x="731" y="176"/>
                      <a:pt x="730" y="177"/>
                    </a:cubicBezTo>
                    <a:cubicBezTo>
                      <a:pt x="730" y="177"/>
                      <a:pt x="730" y="177"/>
                      <a:pt x="730" y="177"/>
                    </a:cubicBezTo>
                    <a:cubicBezTo>
                      <a:pt x="730" y="178"/>
                      <a:pt x="730" y="179"/>
                      <a:pt x="729" y="179"/>
                    </a:cubicBezTo>
                    <a:cubicBezTo>
                      <a:pt x="728" y="180"/>
                      <a:pt x="728" y="180"/>
                      <a:pt x="727" y="179"/>
                    </a:cubicBezTo>
                    <a:cubicBezTo>
                      <a:pt x="726" y="179"/>
                      <a:pt x="726" y="178"/>
                      <a:pt x="725" y="177"/>
                    </a:cubicBezTo>
                    <a:cubicBezTo>
                      <a:pt x="725" y="176"/>
                      <a:pt x="725" y="176"/>
                      <a:pt x="725" y="176"/>
                    </a:cubicBezTo>
                    <a:cubicBezTo>
                      <a:pt x="725" y="176"/>
                      <a:pt x="724" y="175"/>
                      <a:pt x="724" y="175"/>
                    </a:cubicBezTo>
                    <a:cubicBezTo>
                      <a:pt x="723" y="175"/>
                      <a:pt x="723" y="175"/>
                      <a:pt x="722" y="175"/>
                    </a:cubicBezTo>
                    <a:cubicBezTo>
                      <a:pt x="720" y="174"/>
                      <a:pt x="719" y="175"/>
                      <a:pt x="718" y="174"/>
                    </a:cubicBezTo>
                    <a:cubicBezTo>
                      <a:pt x="717" y="174"/>
                      <a:pt x="717" y="173"/>
                      <a:pt x="717" y="172"/>
                    </a:cubicBezTo>
                    <a:cubicBezTo>
                      <a:pt x="715" y="171"/>
                      <a:pt x="714" y="171"/>
                      <a:pt x="713" y="170"/>
                    </a:cubicBezTo>
                    <a:cubicBezTo>
                      <a:pt x="710" y="169"/>
                      <a:pt x="708" y="171"/>
                      <a:pt x="706" y="170"/>
                    </a:cubicBezTo>
                    <a:cubicBezTo>
                      <a:pt x="705" y="170"/>
                      <a:pt x="704" y="170"/>
                      <a:pt x="704" y="170"/>
                    </a:cubicBezTo>
                    <a:cubicBezTo>
                      <a:pt x="703" y="169"/>
                      <a:pt x="705" y="168"/>
                      <a:pt x="705" y="167"/>
                    </a:cubicBezTo>
                    <a:cubicBezTo>
                      <a:pt x="705" y="166"/>
                      <a:pt x="705" y="166"/>
                      <a:pt x="705" y="165"/>
                    </a:cubicBezTo>
                    <a:cubicBezTo>
                      <a:pt x="705" y="164"/>
                      <a:pt x="706" y="164"/>
                      <a:pt x="707" y="163"/>
                    </a:cubicBezTo>
                    <a:cubicBezTo>
                      <a:pt x="708" y="163"/>
                      <a:pt x="709" y="163"/>
                      <a:pt x="709" y="163"/>
                    </a:cubicBezTo>
                    <a:cubicBezTo>
                      <a:pt x="711" y="162"/>
                      <a:pt x="710" y="160"/>
                      <a:pt x="710" y="159"/>
                    </a:cubicBezTo>
                    <a:cubicBezTo>
                      <a:pt x="710" y="158"/>
                      <a:pt x="712" y="157"/>
                      <a:pt x="712" y="156"/>
                    </a:cubicBezTo>
                    <a:cubicBezTo>
                      <a:pt x="711" y="155"/>
                      <a:pt x="710" y="155"/>
                      <a:pt x="710" y="153"/>
                    </a:cubicBezTo>
                    <a:cubicBezTo>
                      <a:pt x="710" y="152"/>
                      <a:pt x="711" y="152"/>
                      <a:pt x="712" y="151"/>
                    </a:cubicBezTo>
                    <a:cubicBezTo>
                      <a:pt x="712" y="151"/>
                      <a:pt x="713" y="151"/>
                      <a:pt x="714" y="151"/>
                    </a:cubicBezTo>
                    <a:cubicBezTo>
                      <a:pt x="715" y="150"/>
                      <a:pt x="713" y="148"/>
                      <a:pt x="714" y="147"/>
                    </a:cubicBezTo>
                    <a:cubicBezTo>
                      <a:pt x="714" y="147"/>
                      <a:pt x="715" y="147"/>
                      <a:pt x="715" y="147"/>
                    </a:cubicBezTo>
                    <a:cubicBezTo>
                      <a:pt x="716" y="146"/>
                      <a:pt x="716" y="145"/>
                      <a:pt x="716" y="144"/>
                    </a:cubicBezTo>
                    <a:cubicBezTo>
                      <a:pt x="716" y="143"/>
                      <a:pt x="714" y="143"/>
                      <a:pt x="714" y="142"/>
                    </a:cubicBezTo>
                    <a:cubicBezTo>
                      <a:pt x="714" y="142"/>
                      <a:pt x="714" y="142"/>
                      <a:pt x="714" y="141"/>
                    </a:cubicBezTo>
                    <a:cubicBezTo>
                      <a:pt x="714" y="140"/>
                      <a:pt x="715" y="140"/>
                      <a:pt x="715" y="139"/>
                    </a:cubicBezTo>
                    <a:cubicBezTo>
                      <a:pt x="716" y="137"/>
                      <a:pt x="716" y="136"/>
                      <a:pt x="717" y="135"/>
                    </a:cubicBezTo>
                    <a:cubicBezTo>
                      <a:pt x="718" y="135"/>
                      <a:pt x="719" y="135"/>
                      <a:pt x="720" y="135"/>
                    </a:cubicBezTo>
                    <a:cubicBezTo>
                      <a:pt x="723" y="135"/>
                      <a:pt x="724" y="135"/>
                      <a:pt x="727" y="135"/>
                    </a:cubicBezTo>
                    <a:cubicBezTo>
                      <a:pt x="728" y="135"/>
                      <a:pt x="729" y="135"/>
                      <a:pt x="731" y="135"/>
                    </a:cubicBezTo>
                    <a:cubicBezTo>
                      <a:pt x="733" y="135"/>
                      <a:pt x="733" y="135"/>
                      <a:pt x="735" y="135"/>
                    </a:cubicBezTo>
                    <a:cubicBezTo>
                      <a:pt x="736" y="135"/>
                      <a:pt x="736" y="136"/>
                      <a:pt x="738" y="136"/>
                    </a:cubicBezTo>
                    <a:cubicBezTo>
                      <a:pt x="739" y="136"/>
                      <a:pt x="739" y="134"/>
                      <a:pt x="740" y="134"/>
                    </a:cubicBezTo>
                    <a:cubicBezTo>
                      <a:pt x="741" y="134"/>
                      <a:pt x="741" y="135"/>
                      <a:pt x="742" y="135"/>
                    </a:cubicBezTo>
                    <a:cubicBezTo>
                      <a:pt x="743" y="136"/>
                      <a:pt x="744" y="136"/>
                      <a:pt x="745" y="136"/>
                    </a:cubicBezTo>
                    <a:cubicBezTo>
                      <a:pt x="746" y="136"/>
                      <a:pt x="747" y="135"/>
                      <a:pt x="748" y="135"/>
                    </a:cubicBezTo>
                    <a:cubicBezTo>
                      <a:pt x="749" y="135"/>
                      <a:pt x="750" y="135"/>
                      <a:pt x="751" y="135"/>
                    </a:cubicBezTo>
                    <a:cubicBezTo>
                      <a:pt x="752" y="136"/>
                      <a:pt x="753" y="137"/>
                      <a:pt x="754" y="136"/>
                    </a:cubicBezTo>
                    <a:cubicBezTo>
                      <a:pt x="755" y="136"/>
                      <a:pt x="753" y="134"/>
                      <a:pt x="754" y="132"/>
                    </a:cubicBezTo>
                    <a:cubicBezTo>
                      <a:pt x="755" y="132"/>
                      <a:pt x="755" y="131"/>
                      <a:pt x="756" y="131"/>
                    </a:cubicBezTo>
                    <a:cubicBezTo>
                      <a:pt x="758" y="131"/>
                      <a:pt x="758" y="133"/>
                      <a:pt x="759" y="134"/>
                    </a:cubicBezTo>
                    <a:cubicBezTo>
                      <a:pt x="761" y="134"/>
                      <a:pt x="762" y="134"/>
                      <a:pt x="764" y="134"/>
                    </a:cubicBezTo>
                    <a:cubicBezTo>
                      <a:pt x="765" y="134"/>
                      <a:pt x="766" y="133"/>
                      <a:pt x="768" y="134"/>
                    </a:cubicBezTo>
                    <a:cubicBezTo>
                      <a:pt x="769" y="134"/>
                      <a:pt x="770" y="134"/>
                      <a:pt x="770" y="135"/>
                    </a:cubicBezTo>
                    <a:cubicBezTo>
                      <a:pt x="771" y="136"/>
                      <a:pt x="770" y="136"/>
                      <a:pt x="770" y="137"/>
                    </a:cubicBezTo>
                    <a:cubicBezTo>
                      <a:pt x="770" y="138"/>
                      <a:pt x="770" y="138"/>
                      <a:pt x="771" y="139"/>
                    </a:cubicBezTo>
                    <a:cubicBezTo>
                      <a:pt x="771" y="139"/>
                      <a:pt x="771" y="139"/>
                      <a:pt x="772" y="139"/>
                    </a:cubicBezTo>
                    <a:cubicBezTo>
                      <a:pt x="774" y="139"/>
                      <a:pt x="775" y="139"/>
                      <a:pt x="777" y="139"/>
                    </a:cubicBezTo>
                    <a:cubicBezTo>
                      <a:pt x="778" y="139"/>
                      <a:pt x="778" y="138"/>
                      <a:pt x="779" y="138"/>
                    </a:cubicBezTo>
                    <a:cubicBezTo>
                      <a:pt x="780" y="138"/>
                      <a:pt x="781" y="139"/>
                      <a:pt x="782" y="139"/>
                    </a:cubicBezTo>
                    <a:cubicBezTo>
                      <a:pt x="783" y="138"/>
                      <a:pt x="783" y="137"/>
                      <a:pt x="784" y="137"/>
                    </a:cubicBezTo>
                    <a:cubicBezTo>
                      <a:pt x="785" y="136"/>
                      <a:pt x="786" y="136"/>
                      <a:pt x="787" y="136"/>
                    </a:cubicBezTo>
                    <a:cubicBezTo>
                      <a:pt x="788" y="136"/>
                      <a:pt x="789" y="136"/>
                      <a:pt x="790" y="136"/>
                    </a:cubicBezTo>
                    <a:cubicBezTo>
                      <a:pt x="791" y="136"/>
                      <a:pt x="792" y="137"/>
                      <a:pt x="793" y="136"/>
                    </a:cubicBezTo>
                    <a:cubicBezTo>
                      <a:pt x="794" y="136"/>
                      <a:pt x="794" y="135"/>
                      <a:pt x="794" y="134"/>
                    </a:cubicBezTo>
                    <a:cubicBezTo>
                      <a:pt x="793" y="133"/>
                      <a:pt x="792" y="133"/>
                      <a:pt x="791" y="133"/>
                    </a:cubicBezTo>
                    <a:cubicBezTo>
                      <a:pt x="790" y="133"/>
                      <a:pt x="789" y="133"/>
                      <a:pt x="788" y="133"/>
                    </a:cubicBezTo>
                    <a:cubicBezTo>
                      <a:pt x="786" y="133"/>
                      <a:pt x="784" y="133"/>
                      <a:pt x="783" y="132"/>
                    </a:cubicBezTo>
                    <a:cubicBezTo>
                      <a:pt x="783" y="131"/>
                      <a:pt x="783" y="131"/>
                      <a:pt x="783" y="130"/>
                    </a:cubicBezTo>
                    <a:cubicBezTo>
                      <a:pt x="783" y="129"/>
                      <a:pt x="783" y="128"/>
                      <a:pt x="783" y="127"/>
                    </a:cubicBezTo>
                    <a:cubicBezTo>
                      <a:pt x="784" y="126"/>
                      <a:pt x="785" y="127"/>
                      <a:pt x="785" y="126"/>
                    </a:cubicBezTo>
                    <a:cubicBezTo>
                      <a:pt x="786" y="125"/>
                      <a:pt x="785" y="124"/>
                      <a:pt x="785" y="124"/>
                    </a:cubicBezTo>
                    <a:cubicBezTo>
                      <a:pt x="785" y="124"/>
                      <a:pt x="785" y="123"/>
                      <a:pt x="785" y="123"/>
                    </a:cubicBezTo>
                    <a:cubicBezTo>
                      <a:pt x="784" y="122"/>
                      <a:pt x="784" y="122"/>
                      <a:pt x="784" y="121"/>
                    </a:cubicBezTo>
                    <a:cubicBezTo>
                      <a:pt x="784" y="120"/>
                      <a:pt x="784" y="119"/>
                      <a:pt x="784" y="118"/>
                    </a:cubicBezTo>
                    <a:cubicBezTo>
                      <a:pt x="784" y="118"/>
                      <a:pt x="784" y="117"/>
                      <a:pt x="784" y="117"/>
                    </a:cubicBezTo>
                    <a:cubicBezTo>
                      <a:pt x="785" y="116"/>
                      <a:pt x="786" y="116"/>
                      <a:pt x="787" y="116"/>
                    </a:cubicBezTo>
                    <a:cubicBezTo>
                      <a:pt x="788" y="116"/>
                      <a:pt x="789" y="117"/>
                      <a:pt x="790" y="117"/>
                    </a:cubicBezTo>
                    <a:cubicBezTo>
                      <a:pt x="791" y="117"/>
                      <a:pt x="792" y="116"/>
                      <a:pt x="793" y="115"/>
                    </a:cubicBezTo>
                    <a:cubicBezTo>
                      <a:pt x="794" y="115"/>
                      <a:pt x="796" y="115"/>
                      <a:pt x="797" y="115"/>
                    </a:cubicBezTo>
                    <a:cubicBezTo>
                      <a:pt x="799" y="115"/>
                      <a:pt x="800" y="115"/>
                      <a:pt x="801" y="115"/>
                    </a:cubicBezTo>
                    <a:cubicBezTo>
                      <a:pt x="802" y="116"/>
                      <a:pt x="802" y="116"/>
                      <a:pt x="803" y="117"/>
                    </a:cubicBezTo>
                    <a:cubicBezTo>
                      <a:pt x="804" y="118"/>
                      <a:pt x="804" y="119"/>
                      <a:pt x="805" y="119"/>
                    </a:cubicBezTo>
                    <a:cubicBezTo>
                      <a:pt x="806" y="120"/>
                      <a:pt x="806" y="121"/>
                      <a:pt x="807" y="121"/>
                    </a:cubicBezTo>
                    <a:cubicBezTo>
                      <a:pt x="808" y="121"/>
                      <a:pt x="809" y="120"/>
                      <a:pt x="810" y="121"/>
                    </a:cubicBezTo>
                    <a:cubicBezTo>
                      <a:pt x="811" y="122"/>
                      <a:pt x="810" y="123"/>
                      <a:pt x="811" y="123"/>
                    </a:cubicBezTo>
                    <a:cubicBezTo>
                      <a:pt x="811" y="123"/>
                      <a:pt x="812" y="124"/>
                      <a:pt x="812" y="124"/>
                    </a:cubicBezTo>
                    <a:cubicBezTo>
                      <a:pt x="813" y="124"/>
                      <a:pt x="813" y="124"/>
                      <a:pt x="814" y="124"/>
                    </a:cubicBezTo>
                    <a:cubicBezTo>
                      <a:pt x="814" y="124"/>
                      <a:pt x="814" y="124"/>
                      <a:pt x="814" y="123"/>
                    </a:cubicBezTo>
                    <a:cubicBezTo>
                      <a:pt x="815" y="123"/>
                      <a:pt x="815" y="122"/>
                      <a:pt x="816" y="121"/>
                    </a:cubicBezTo>
                    <a:cubicBezTo>
                      <a:pt x="816" y="120"/>
                      <a:pt x="816" y="119"/>
                      <a:pt x="816" y="118"/>
                    </a:cubicBezTo>
                    <a:cubicBezTo>
                      <a:pt x="817" y="118"/>
                      <a:pt x="817" y="118"/>
                      <a:pt x="818" y="117"/>
                    </a:cubicBezTo>
                    <a:cubicBezTo>
                      <a:pt x="819" y="116"/>
                      <a:pt x="819" y="116"/>
                      <a:pt x="819" y="115"/>
                    </a:cubicBezTo>
                    <a:cubicBezTo>
                      <a:pt x="818" y="113"/>
                      <a:pt x="816" y="114"/>
                      <a:pt x="815" y="113"/>
                    </a:cubicBezTo>
                    <a:cubicBezTo>
                      <a:pt x="814" y="112"/>
                      <a:pt x="813" y="111"/>
                      <a:pt x="813" y="110"/>
                    </a:cubicBezTo>
                    <a:cubicBezTo>
                      <a:pt x="813" y="109"/>
                      <a:pt x="815" y="110"/>
                      <a:pt x="816" y="110"/>
                    </a:cubicBezTo>
                    <a:cubicBezTo>
                      <a:pt x="817" y="109"/>
                      <a:pt x="818" y="108"/>
                      <a:pt x="819" y="109"/>
                    </a:cubicBezTo>
                    <a:cubicBezTo>
                      <a:pt x="820" y="109"/>
                      <a:pt x="820" y="110"/>
                      <a:pt x="821" y="111"/>
                    </a:cubicBezTo>
                    <a:cubicBezTo>
                      <a:pt x="822" y="111"/>
                      <a:pt x="822" y="112"/>
                      <a:pt x="823" y="113"/>
                    </a:cubicBezTo>
                    <a:cubicBezTo>
                      <a:pt x="824" y="114"/>
                      <a:pt x="824" y="115"/>
                      <a:pt x="825" y="116"/>
                    </a:cubicBezTo>
                    <a:cubicBezTo>
                      <a:pt x="825" y="116"/>
                      <a:pt x="825" y="117"/>
                      <a:pt x="826" y="118"/>
                    </a:cubicBezTo>
                    <a:cubicBezTo>
                      <a:pt x="826" y="118"/>
                      <a:pt x="827" y="118"/>
                      <a:pt x="828" y="119"/>
                    </a:cubicBezTo>
                    <a:cubicBezTo>
                      <a:pt x="829" y="120"/>
                      <a:pt x="830" y="121"/>
                      <a:pt x="829" y="123"/>
                    </a:cubicBezTo>
                    <a:cubicBezTo>
                      <a:pt x="829" y="123"/>
                      <a:pt x="829" y="123"/>
                      <a:pt x="829" y="124"/>
                    </a:cubicBezTo>
                    <a:cubicBezTo>
                      <a:pt x="829" y="124"/>
                      <a:pt x="828" y="124"/>
                      <a:pt x="828" y="124"/>
                    </a:cubicBezTo>
                    <a:cubicBezTo>
                      <a:pt x="827" y="125"/>
                      <a:pt x="827" y="125"/>
                      <a:pt x="826" y="126"/>
                    </a:cubicBezTo>
                    <a:cubicBezTo>
                      <a:pt x="825" y="128"/>
                      <a:pt x="826" y="129"/>
                      <a:pt x="826" y="130"/>
                    </a:cubicBezTo>
                    <a:cubicBezTo>
                      <a:pt x="825" y="133"/>
                      <a:pt x="825" y="134"/>
                      <a:pt x="825" y="137"/>
                    </a:cubicBezTo>
                    <a:cubicBezTo>
                      <a:pt x="825" y="139"/>
                      <a:pt x="825" y="140"/>
                      <a:pt x="825" y="141"/>
                    </a:cubicBezTo>
                    <a:cubicBezTo>
                      <a:pt x="825" y="142"/>
                      <a:pt x="825" y="142"/>
                      <a:pt x="825" y="142"/>
                    </a:cubicBezTo>
                    <a:cubicBezTo>
                      <a:pt x="825" y="143"/>
                      <a:pt x="825" y="144"/>
                      <a:pt x="824" y="145"/>
                    </a:cubicBezTo>
                    <a:cubicBezTo>
                      <a:pt x="823" y="146"/>
                      <a:pt x="819" y="145"/>
                      <a:pt x="819" y="146"/>
                    </a:cubicBezTo>
                    <a:cubicBezTo>
                      <a:pt x="819" y="147"/>
                      <a:pt x="820" y="148"/>
                      <a:pt x="820" y="149"/>
                    </a:cubicBezTo>
                    <a:cubicBezTo>
                      <a:pt x="820" y="150"/>
                      <a:pt x="821" y="151"/>
                      <a:pt x="821" y="152"/>
                    </a:cubicBezTo>
                    <a:cubicBezTo>
                      <a:pt x="821" y="153"/>
                      <a:pt x="820" y="154"/>
                      <a:pt x="820" y="155"/>
                    </a:cubicBezTo>
                    <a:cubicBezTo>
                      <a:pt x="820" y="156"/>
                      <a:pt x="821" y="157"/>
                      <a:pt x="822" y="158"/>
                    </a:cubicBezTo>
                    <a:cubicBezTo>
                      <a:pt x="823" y="159"/>
                      <a:pt x="824" y="160"/>
                      <a:pt x="826" y="162"/>
                    </a:cubicBezTo>
                    <a:cubicBezTo>
                      <a:pt x="827" y="163"/>
                      <a:pt x="827" y="164"/>
                      <a:pt x="828" y="165"/>
                    </a:cubicBezTo>
                    <a:cubicBezTo>
                      <a:pt x="829" y="167"/>
                      <a:pt x="831" y="167"/>
                      <a:pt x="832" y="169"/>
                    </a:cubicBezTo>
                    <a:cubicBezTo>
                      <a:pt x="834" y="170"/>
                      <a:pt x="835" y="171"/>
                      <a:pt x="837" y="1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76" name="Freeform 909"/>
              <p:cNvSpPr>
                <a:spLocks/>
              </p:cNvSpPr>
              <p:nvPr/>
            </p:nvSpPr>
            <p:spPr bwMode="auto">
              <a:xfrm>
                <a:off x="1006" y="1299"/>
                <a:ext cx="2" cy="1"/>
              </a:xfrm>
              <a:custGeom>
                <a:avLst/>
                <a:gdLst>
                  <a:gd name="T0" fmla="*/ 16 w 1"/>
                  <a:gd name="T1" fmla="*/ 0 h 1"/>
                  <a:gd name="T2" fmla="*/ 0 w 1"/>
                  <a:gd name="T3" fmla="*/ 0 h 1"/>
                  <a:gd name="T4" fmla="*/ 16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1" y="0"/>
                    </a:moveTo>
                    <a:cubicBezTo>
                      <a:pt x="0" y="0"/>
                      <a:pt x="0" y="0"/>
                      <a:pt x="0"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77" name="Freeform 910"/>
              <p:cNvSpPr>
                <a:spLocks/>
              </p:cNvSpPr>
              <p:nvPr/>
            </p:nvSpPr>
            <p:spPr bwMode="auto">
              <a:xfrm>
                <a:off x="923" y="1299"/>
                <a:ext cx="147" cy="77"/>
              </a:xfrm>
              <a:custGeom>
                <a:avLst/>
                <a:gdLst>
                  <a:gd name="T0" fmla="*/ 0 w 73"/>
                  <a:gd name="T1" fmla="*/ 492 h 38"/>
                  <a:gd name="T2" fmla="*/ 32 w 73"/>
                  <a:gd name="T3" fmla="*/ 525 h 38"/>
                  <a:gd name="T4" fmla="*/ 97 w 73"/>
                  <a:gd name="T5" fmla="*/ 492 h 38"/>
                  <a:gd name="T6" fmla="*/ 179 w 73"/>
                  <a:gd name="T7" fmla="*/ 492 h 38"/>
                  <a:gd name="T8" fmla="*/ 195 w 73"/>
                  <a:gd name="T9" fmla="*/ 456 h 38"/>
                  <a:gd name="T10" fmla="*/ 228 w 73"/>
                  <a:gd name="T11" fmla="*/ 423 h 38"/>
                  <a:gd name="T12" fmla="*/ 260 w 73"/>
                  <a:gd name="T13" fmla="*/ 389 h 38"/>
                  <a:gd name="T14" fmla="*/ 328 w 73"/>
                  <a:gd name="T15" fmla="*/ 373 h 38"/>
                  <a:gd name="T16" fmla="*/ 292 w 73"/>
                  <a:gd name="T17" fmla="*/ 423 h 38"/>
                  <a:gd name="T18" fmla="*/ 276 w 73"/>
                  <a:gd name="T19" fmla="*/ 472 h 38"/>
                  <a:gd name="T20" fmla="*/ 328 w 73"/>
                  <a:gd name="T21" fmla="*/ 472 h 38"/>
                  <a:gd name="T22" fmla="*/ 393 w 73"/>
                  <a:gd name="T23" fmla="*/ 456 h 38"/>
                  <a:gd name="T24" fmla="*/ 441 w 73"/>
                  <a:gd name="T25" fmla="*/ 440 h 38"/>
                  <a:gd name="T26" fmla="*/ 459 w 73"/>
                  <a:gd name="T27" fmla="*/ 472 h 38"/>
                  <a:gd name="T28" fmla="*/ 425 w 73"/>
                  <a:gd name="T29" fmla="*/ 509 h 38"/>
                  <a:gd name="T30" fmla="*/ 425 w 73"/>
                  <a:gd name="T31" fmla="*/ 559 h 38"/>
                  <a:gd name="T32" fmla="*/ 475 w 73"/>
                  <a:gd name="T33" fmla="*/ 559 h 38"/>
                  <a:gd name="T34" fmla="*/ 491 w 73"/>
                  <a:gd name="T35" fmla="*/ 592 h 38"/>
                  <a:gd name="T36" fmla="*/ 507 w 73"/>
                  <a:gd name="T37" fmla="*/ 624 h 38"/>
                  <a:gd name="T38" fmla="*/ 588 w 73"/>
                  <a:gd name="T39" fmla="*/ 624 h 38"/>
                  <a:gd name="T40" fmla="*/ 628 w 73"/>
                  <a:gd name="T41" fmla="*/ 592 h 38"/>
                  <a:gd name="T42" fmla="*/ 660 w 73"/>
                  <a:gd name="T43" fmla="*/ 624 h 38"/>
                  <a:gd name="T44" fmla="*/ 677 w 73"/>
                  <a:gd name="T45" fmla="*/ 575 h 38"/>
                  <a:gd name="T46" fmla="*/ 709 w 73"/>
                  <a:gd name="T47" fmla="*/ 541 h 38"/>
                  <a:gd name="T48" fmla="*/ 775 w 73"/>
                  <a:gd name="T49" fmla="*/ 541 h 38"/>
                  <a:gd name="T50" fmla="*/ 807 w 73"/>
                  <a:gd name="T51" fmla="*/ 525 h 38"/>
                  <a:gd name="T52" fmla="*/ 824 w 73"/>
                  <a:gd name="T53" fmla="*/ 492 h 38"/>
                  <a:gd name="T54" fmla="*/ 840 w 73"/>
                  <a:gd name="T55" fmla="*/ 456 h 38"/>
                  <a:gd name="T56" fmla="*/ 924 w 73"/>
                  <a:gd name="T57" fmla="*/ 456 h 38"/>
                  <a:gd name="T58" fmla="*/ 989 w 73"/>
                  <a:gd name="T59" fmla="*/ 456 h 38"/>
                  <a:gd name="T60" fmla="*/ 1055 w 73"/>
                  <a:gd name="T61" fmla="*/ 440 h 38"/>
                  <a:gd name="T62" fmla="*/ 1104 w 73"/>
                  <a:gd name="T63" fmla="*/ 407 h 38"/>
                  <a:gd name="T64" fmla="*/ 1152 w 73"/>
                  <a:gd name="T65" fmla="*/ 407 h 38"/>
                  <a:gd name="T66" fmla="*/ 1200 w 73"/>
                  <a:gd name="T67" fmla="*/ 389 h 38"/>
                  <a:gd name="T68" fmla="*/ 1184 w 73"/>
                  <a:gd name="T69" fmla="*/ 357 h 38"/>
                  <a:gd name="T70" fmla="*/ 1136 w 73"/>
                  <a:gd name="T71" fmla="*/ 324 h 38"/>
                  <a:gd name="T72" fmla="*/ 1120 w 73"/>
                  <a:gd name="T73" fmla="*/ 267 h 38"/>
                  <a:gd name="T74" fmla="*/ 1071 w 73"/>
                  <a:gd name="T75" fmla="*/ 267 h 38"/>
                  <a:gd name="T76" fmla="*/ 1021 w 73"/>
                  <a:gd name="T77" fmla="*/ 251 h 38"/>
                  <a:gd name="T78" fmla="*/ 957 w 73"/>
                  <a:gd name="T79" fmla="*/ 251 h 38"/>
                  <a:gd name="T80" fmla="*/ 957 w 73"/>
                  <a:gd name="T81" fmla="*/ 233 h 38"/>
                  <a:gd name="T82" fmla="*/ 940 w 73"/>
                  <a:gd name="T83" fmla="*/ 184 h 38"/>
                  <a:gd name="T84" fmla="*/ 908 w 73"/>
                  <a:gd name="T85" fmla="*/ 132 h 38"/>
                  <a:gd name="T86" fmla="*/ 856 w 73"/>
                  <a:gd name="T87" fmla="*/ 99 h 38"/>
                  <a:gd name="T88" fmla="*/ 824 w 73"/>
                  <a:gd name="T89" fmla="*/ 49 h 38"/>
                  <a:gd name="T90" fmla="*/ 693 w 73"/>
                  <a:gd name="T91" fmla="*/ 0 h 38"/>
                  <a:gd name="T92" fmla="*/ 693 w 73"/>
                  <a:gd name="T93" fmla="*/ 0 h 38"/>
                  <a:gd name="T94" fmla="*/ 0 w 73"/>
                  <a:gd name="T95" fmla="*/ 492 h 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3"/>
                  <a:gd name="T145" fmla="*/ 0 h 38"/>
                  <a:gd name="T146" fmla="*/ 73 w 73"/>
                  <a:gd name="T147" fmla="*/ 38 h 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3" h="38">
                    <a:moveTo>
                      <a:pt x="0" y="29"/>
                    </a:moveTo>
                    <a:cubicBezTo>
                      <a:pt x="2" y="31"/>
                      <a:pt x="2" y="31"/>
                      <a:pt x="2" y="31"/>
                    </a:cubicBezTo>
                    <a:cubicBezTo>
                      <a:pt x="4" y="30"/>
                      <a:pt x="4" y="29"/>
                      <a:pt x="6" y="29"/>
                    </a:cubicBezTo>
                    <a:cubicBezTo>
                      <a:pt x="8" y="29"/>
                      <a:pt x="10" y="30"/>
                      <a:pt x="11" y="29"/>
                    </a:cubicBezTo>
                    <a:cubicBezTo>
                      <a:pt x="12" y="28"/>
                      <a:pt x="12" y="28"/>
                      <a:pt x="12" y="27"/>
                    </a:cubicBezTo>
                    <a:cubicBezTo>
                      <a:pt x="13" y="26"/>
                      <a:pt x="13" y="25"/>
                      <a:pt x="14" y="25"/>
                    </a:cubicBezTo>
                    <a:cubicBezTo>
                      <a:pt x="14" y="24"/>
                      <a:pt x="15" y="23"/>
                      <a:pt x="16" y="23"/>
                    </a:cubicBezTo>
                    <a:cubicBezTo>
                      <a:pt x="17" y="22"/>
                      <a:pt x="19" y="21"/>
                      <a:pt x="20" y="22"/>
                    </a:cubicBezTo>
                    <a:cubicBezTo>
                      <a:pt x="20" y="24"/>
                      <a:pt x="19" y="24"/>
                      <a:pt x="18" y="25"/>
                    </a:cubicBezTo>
                    <a:cubicBezTo>
                      <a:pt x="17" y="26"/>
                      <a:pt x="16" y="27"/>
                      <a:pt x="17" y="28"/>
                    </a:cubicBezTo>
                    <a:cubicBezTo>
                      <a:pt x="17" y="29"/>
                      <a:pt x="19" y="28"/>
                      <a:pt x="20" y="28"/>
                    </a:cubicBezTo>
                    <a:cubicBezTo>
                      <a:pt x="22" y="27"/>
                      <a:pt x="23" y="28"/>
                      <a:pt x="24" y="27"/>
                    </a:cubicBezTo>
                    <a:cubicBezTo>
                      <a:pt x="25" y="27"/>
                      <a:pt x="26" y="25"/>
                      <a:pt x="27" y="26"/>
                    </a:cubicBezTo>
                    <a:cubicBezTo>
                      <a:pt x="28" y="26"/>
                      <a:pt x="28" y="27"/>
                      <a:pt x="28" y="28"/>
                    </a:cubicBezTo>
                    <a:cubicBezTo>
                      <a:pt x="28" y="29"/>
                      <a:pt x="27" y="29"/>
                      <a:pt x="26" y="30"/>
                    </a:cubicBezTo>
                    <a:cubicBezTo>
                      <a:pt x="26" y="32"/>
                      <a:pt x="25" y="33"/>
                      <a:pt x="26" y="33"/>
                    </a:cubicBezTo>
                    <a:cubicBezTo>
                      <a:pt x="27" y="34"/>
                      <a:pt x="28" y="33"/>
                      <a:pt x="29" y="33"/>
                    </a:cubicBezTo>
                    <a:cubicBezTo>
                      <a:pt x="30" y="34"/>
                      <a:pt x="30" y="34"/>
                      <a:pt x="30" y="35"/>
                    </a:cubicBezTo>
                    <a:cubicBezTo>
                      <a:pt x="31" y="36"/>
                      <a:pt x="31" y="36"/>
                      <a:pt x="31" y="37"/>
                    </a:cubicBezTo>
                    <a:cubicBezTo>
                      <a:pt x="33" y="38"/>
                      <a:pt x="34" y="37"/>
                      <a:pt x="36" y="37"/>
                    </a:cubicBezTo>
                    <a:cubicBezTo>
                      <a:pt x="37" y="36"/>
                      <a:pt x="37" y="35"/>
                      <a:pt x="38" y="35"/>
                    </a:cubicBezTo>
                    <a:cubicBezTo>
                      <a:pt x="39" y="35"/>
                      <a:pt x="39" y="37"/>
                      <a:pt x="40" y="37"/>
                    </a:cubicBezTo>
                    <a:cubicBezTo>
                      <a:pt x="41" y="36"/>
                      <a:pt x="41" y="35"/>
                      <a:pt x="41" y="34"/>
                    </a:cubicBezTo>
                    <a:cubicBezTo>
                      <a:pt x="42" y="33"/>
                      <a:pt x="42" y="33"/>
                      <a:pt x="43" y="32"/>
                    </a:cubicBezTo>
                    <a:cubicBezTo>
                      <a:pt x="44" y="31"/>
                      <a:pt x="45" y="32"/>
                      <a:pt x="47" y="32"/>
                    </a:cubicBezTo>
                    <a:cubicBezTo>
                      <a:pt x="48" y="31"/>
                      <a:pt x="49" y="32"/>
                      <a:pt x="49" y="31"/>
                    </a:cubicBezTo>
                    <a:cubicBezTo>
                      <a:pt x="50" y="30"/>
                      <a:pt x="50" y="29"/>
                      <a:pt x="50" y="29"/>
                    </a:cubicBezTo>
                    <a:cubicBezTo>
                      <a:pt x="51" y="28"/>
                      <a:pt x="51" y="27"/>
                      <a:pt x="51" y="27"/>
                    </a:cubicBezTo>
                    <a:cubicBezTo>
                      <a:pt x="53" y="26"/>
                      <a:pt x="54" y="27"/>
                      <a:pt x="56" y="27"/>
                    </a:cubicBezTo>
                    <a:cubicBezTo>
                      <a:pt x="58" y="27"/>
                      <a:pt x="59" y="27"/>
                      <a:pt x="60" y="27"/>
                    </a:cubicBezTo>
                    <a:cubicBezTo>
                      <a:pt x="62" y="27"/>
                      <a:pt x="63" y="27"/>
                      <a:pt x="64" y="26"/>
                    </a:cubicBezTo>
                    <a:cubicBezTo>
                      <a:pt x="65" y="26"/>
                      <a:pt x="66" y="25"/>
                      <a:pt x="67" y="24"/>
                    </a:cubicBezTo>
                    <a:cubicBezTo>
                      <a:pt x="68" y="24"/>
                      <a:pt x="69" y="24"/>
                      <a:pt x="70" y="24"/>
                    </a:cubicBezTo>
                    <a:cubicBezTo>
                      <a:pt x="71" y="24"/>
                      <a:pt x="72" y="24"/>
                      <a:pt x="73" y="23"/>
                    </a:cubicBezTo>
                    <a:cubicBezTo>
                      <a:pt x="73" y="22"/>
                      <a:pt x="73" y="21"/>
                      <a:pt x="72" y="21"/>
                    </a:cubicBezTo>
                    <a:cubicBezTo>
                      <a:pt x="72" y="19"/>
                      <a:pt x="70" y="20"/>
                      <a:pt x="69" y="19"/>
                    </a:cubicBezTo>
                    <a:cubicBezTo>
                      <a:pt x="69" y="18"/>
                      <a:pt x="69" y="17"/>
                      <a:pt x="68" y="16"/>
                    </a:cubicBezTo>
                    <a:cubicBezTo>
                      <a:pt x="67" y="16"/>
                      <a:pt x="67" y="16"/>
                      <a:pt x="65" y="16"/>
                    </a:cubicBezTo>
                    <a:cubicBezTo>
                      <a:pt x="64" y="16"/>
                      <a:pt x="63" y="16"/>
                      <a:pt x="62" y="15"/>
                    </a:cubicBezTo>
                    <a:cubicBezTo>
                      <a:pt x="60" y="15"/>
                      <a:pt x="59" y="17"/>
                      <a:pt x="58" y="15"/>
                    </a:cubicBezTo>
                    <a:cubicBezTo>
                      <a:pt x="58" y="15"/>
                      <a:pt x="58" y="14"/>
                      <a:pt x="58" y="14"/>
                    </a:cubicBezTo>
                    <a:cubicBezTo>
                      <a:pt x="57" y="13"/>
                      <a:pt x="57" y="12"/>
                      <a:pt x="57" y="11"/>
                    </a:cubicBezTo>
                    <a:cubicBezTo>
                      <a:pt x="56" y="9"/>
                      <a:pt x="56" y="9"/>
                      <a:pt x="55" y="8"/>
                    </a:cubicBezTo>
                    <a:cubicBezTo>
                      <a:pt x="54" y="7"/>
                      <a:pt x="53" y="6"/>
                      <a:pt x="52" y="6"/>
                    </a:cubicBezTo>
                    <a:cubicBezTo>
                      <a:pt x="52" y="6"/>
                      <a:pt x="51" y="4"/>
                      <a:pt x="50" y="3"/>
                    </a:cubicBezTo>
                    <a:cubicBezTo>
                      <a:pt x="49" y="2"/>
                      <a:pt x="44" y="1"/>
                      <a:pt x="42" y="0"/>
                    </a:cubicBezTo>
                    <a:cubicBezTo>
                      <a:pt x="42" y="0"/>
                      <a:pt x="42" y="0"/>
                      <a:pt x="42" y="0"/>
                    </a:cubicBezTo>
                    <a:cubicBezTo>
                      <a:pt x="27" y="9"/>
                      <a:pt x="13" y="20"/>
                      <a:pt x="0"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78" name="Freeform 911"/>
              <p:cNvSpPr>
                <a:spLocks/>
              </p:cNvSpPr>
              <p:nvPr/>
            </p:nvSpPr>
            <p:spPr bwMode="auto">
              <a:xfrm>
                <a:off x="5584" y="2271"/>
                <a:ext cx="8" cy="8"/>
              </a:xfrm>
              <a:custGeom>
                <a:avLst/>
                <a:gdLst>
                  <a:gd name="T0" fmla="*/ 16 w 4"/>
                  <a:gd name="T1" fmla="*/ 64 h 4"/>
                  <a:gd name="T2" fmla="*/ 48 w 4"/>
                  <a:gd name="T3" fmla="*/ 48 h 4"/>
                  <a:gd name="T4" fmla="*/ 48 w 4"/>
                  <a:gd name="T5" fmla="*/ 16 h 4"/>
                  <a:gd name="T6" fmla="*/ 16 w 4"/>
                  <a:gd name="T7" fmla="*/ 16 h 4"/>
                  <a:gd name="T8" fmla="*/ 0 w 4"/>
                  <a:gd name="T9" fmla="*/ 48 h 4"/>
                  <a:gd name="T10" fmla="*/ 16 w 4"/>
                  <a:gd name="T11" fmla="*/ 6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1" y="4"/>
                    </a:moveTo>
                    <a:cubicBezTo>
                      <a:pt x="2" y="4"/>
                      <a:pt x="3" y="3"/>
                      <a:pt x="3" y="3"/>
                    </a:cubicBezTo>
                    <a:cubicBezTo>
                      <a:pt x="4" y="2"/>
                      <a:pt x="4" y="1"/>
                      <a:pt x="3" y="1"/>
                    </a:cubicBezTo>
                    <a:cubicBezTo>
                      <a:pt x="3" y="0"/>
                      <a:pt x="2" y="1"/>
                      <a:pt x="1" y="1"/>
                    </a:cubicBezTo>
                    <a:cubicBezTo>
                      <a:pt x="1" y="2"/>
                      <a:pt x="0" y="3"/>
                      <a:pt x="0" y="3"/>
                    </a:cubicBezTo>
                    <a:cubicBezTo>
                      <a:pt x="0" y="3"/>
                      <a:pt x="1" y="4"/>
                      <a:pt x="1"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79" name="Freeform 912"/>
              <p:cNvSpPr>
                <a:spLocks/>
              </p:cNvSpPr>
              <p:nvPr/>
            </p:nvSpPr>
            <p:spPr bwMode="auto">
              <a:xfrm>
                <a:off x="5610" y="2313"/>
                <a:ext cx="10" cy="10"/>
              </a:xfrm>
              <a:custGeom>
                <a:avLst/>
                <a:gdLst>
                  <a:gd name="T0" fmla="*/ 48 w 5"/>
                  <a:gd name="T1" fmla="*/ 80 h 5"/>
                  <a:gd name="T2" fmla="*/ 80 w 5"/>
                  <a:gd name="T3" fmla="*/ 64 h 5"/>
                  <a:gd name="T4" fmla="*/ 64 w 5"/>
                  <a:gd name="T5" fmla="*/ 32 h 5"/>
                  <a:gd name="T6" fmla="*/ 48 w 5"/>
                  <a:gd name="T7" fmla="*/ 16 h 5"/>
                  <a:gd name="T8" fmla="*/ 16 w 5"/>
                  <a:gd name="T9" fmla="*/ 16 h 5"/>
                  <a:gd name="T10" fmla="*/ 0 w 5"/>
                  <a:gd name="T11" fmla="*/ 32 h 5"/>
                  <a:gd name="T12" fmla="*/ 0 w 5"/>
                  <a:gd name="T13" fmla="*/ 64 h 5"/>
                  <a:gd name="T14" fmla="*/ 48 w 5"/>
                  <a:gd name="T15" fmla="*/ 8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3" y="5"/>
                    </a:moveTo>
                    <a:cubicBezTo>
                      <a:pt x="4" y="5"/>
                      <a:pt x="5" y="5"/>
                      <a:pt x="5" y="4"/>
                    </a:cubicBezTo>
                    <a:cubicBezTo>
                      <a:pt x="5" y="3"/>
                      <a:pt x="4" y="3"/>
                      <a:pt x="4" y="2"/>
                    </a:cubicBezTo>
                    <a:cubicBezTo>
                      <a:pt x="3" y="2"/>
                      <a:pt x="4" y="1"/>
                      <a:pt x="3" y="1"/>
                    </a:cubicBezTo>
                    <a:cubicBezTo>
                      <a:pt x="2" y="0"/>
                      <a:pt x="2" y="0"/>
                      <a:pt x="1" y="1"/>
                    </a:cubicBezTo>
                    <a:cubicBezTo>
                      <a:pt x="0" y="1"/>
                      <a:pt x="0" y="1"/>
                      <a:pt x="0" y="2"/>
                    </a:cubicBezTo>
                    <a:cubicBezTo>
                      <a:pt x="0" y="3"/>
                      <a:pt x="0" y="3"/>
                      <a:pt x="0" y="4"/>
                    </a:cubicBezTo>
                    <a:cubicBezTo>
                      <a:pt x="1" y="5"/>
                      <a:pt x="2" y="5"/>
                      <a:pt x="3"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80" name="Freeform 913"/>
              <p:cNvSpPr>
                <a:spLocks/>
              </p:cNvSpPr>
              <p:nvPr/>
            </p:nvSpPr>
            <p:spPr bwMode="auto">
              <a:xfrm>
                <a:off x="5594" y="2301"/>
                <a:ext cx="10" cy="6"/>
              </a:xfrm>
              <a:custGeom>
                <a:avLst/>
                <a:gdLst>
                  <a:gd name="T0" fmla="*/ 16 w 5"/>
                  <a:gd name="T1" fmla="*/ 32 h 3"/>
                  <a:gd name="T2" fmla="*/ 64 w 5"/>
                  <a:gd name="T3" fmla="*/ 32 h 3"/>
                  <a:gd name="T4" fmla="*/ 48 w 5"/>
                  <a:gd name="T5" fmla="*/ 0 h 3"/>
                  <a:gd name="T6" fmla="*/ 16 w 5"/>
                  <a:gd name="T7" fmla="*/ 32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1" y="2"/>
                    </a:moveTo>
                    <a:cubicBezTo>
                      <a:pt x="3" y="3"/>
                      <a:pt x="3" y="2"/>
                      <a:pt x="4" y="2"/>
                    </a:cubicBezTo>
                    <a:cubicBezTo>
                      <a:pt x="5" y="2"/>
                      <a:pt x="4" y="0"/>
                      <a:pt x="3" y="0"/>
                    </a:cubicBezTo>
                    <a:cubicBezTo>
                      <a:pt x="2" y="0"/>
                      <a:pt x="0" y="2"/>
                      <a:pt x="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81" name="Freeform 914"/>
              <p:cNvSpPr>
                <a:spLocks/>
              </p:cNvSpPr>
              <p:nvPr/>
            </p:nvSpPr>
            <p:spPr bwMode="auto">
              <a:xfrm>
                <a:off x="5054" y="2333"/>
                <a:ext cx="10" cy="12"/>
              </a:xfrm>
              <a:custGeom>
                <a:avLst/>
                <a:gdLst>
                  <a:gd name="T0" fmla="*/ 32 w 5"/>
                  <a:gd name="T1" fmla="*/ 0 h 6"/>
                  <a:gd name="T2" fmla="*/ 0 w 5"/>
                  <a:gd name="T3" fmla="*/ 16 h 6"/>
                  <a:gd name="T4" fmla="*/ 0 w 5"/>
                  <a:gd name="T5" fmla="*/ 48 h 6"/>
                  <a:gd name="T6" fmla="*/ 16 w 5"/>
                  <a:gd name="T7" fmla="*/ 80 h 6"/>
                  <a:gd name="T8" fmla="*/ 48 w 5"/>
                  <a:gd name="T9" fmla="*/ 48 h 6"/>
                  <a:gd name="T10" fmla="*/ 64 w 5"/>
                  <a:gd name="T11" fmla="*/ 16 h 6"/>
                  <a:gd name="T12" fmla="*/ 32 w 5"/>
                  <a:gd name="T13" fmla="*/ 0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2" y="0"/>
                    </a:moveTo>
                    <a:cubicBezTo>
                      <a:pt x="1" y="0"/>
                      <a:pt x="1" y="1"/>
                      <a:pt x="0" y="1"/>
                    </a:cubicBezTo>
                    <a:cubicBezTo>
                      <a:pt x="0" y="2"/>
                      <a:pt x="0" y="2"/>
                      <a:pt x="0" y="3"/>
                    </a:cubicBezTo>
                    <a:cubicBezTo>
                      <a:pt x="0" y="4"/>
                      <a:pt x="0" y="5"/>
                      <a:pt x="1" y="5"/>
                    </a:cubicBezTo>
                    <a:cubicBezTo>
                      <a:pt x="2" y="6"/>
                      <a:pt x="2" y="4"/>
                      <a:pt x="3" y="3"/>
                    </a:cubicBezTo>
                    <a:cubicBezTo>
                      <a:pt x="3" y="2"/>
                      <a:pt x="5" y="2"/>
                      <a:pt x="4" y="1"/>
                    </a:cubicBezTo>
                    <a:cubicBezTo>
                      <a:pt x="4" y="0"/>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82" name="Freeform 915"/>
              <p:cNvSpPr>
                <a:spLocks/>
              </p:cNvSpPr>
              <p:nvPr/>
            </p:nvSpPr>
            <p:spPr bwMode="auto">
              <a:xfrm>
                <a:off x="3447" y="1141"/>
                <a:ext cx="24" cy="10"/>
              </a:xfrm>
              <a:custGeom>
                <a:avLst/>
                <a:gdLst>
                  <a:gd name="T0" fmla="*/ 32 w 12"/>
                  <a:gd name="T1" fmla="*/ 80 h 5"/>
                  <a:gd name="T2" fmla="*/ 64 w 12"/>
                  <a:gd name="T3" fmla="*/ 64 h 5"/>
                  <a:gd name="T4" fmla="*/ 96 w 12"/>
                  <a:gd name="T5" fmla="*/ 80 h 5"/>
                  <a:gd name="T6" fmla="*/ 144 w 12"/>
                  <a:gd name="T7" fmla="*/ 80 h 5"/>
                  <a:gd name="T8" fmla="*/ 192 w 12"/>
                  <a:gd name="T9" fmla="*/ 48 h 5"/>
                  <a:gd name="T10" fmla="*/ 192 w 12"/>
                  <a:gd name="T11" fmla="*/ 16 h 5"/>
                  <a:gd name="T12" fmla="*/ 128 w 12"/>
                  <a:gd name="T13" fmla="*/ 16 h 5"/>
                  <a:gd name="T14" fmla="*/ 48 w 12"/>
                  <a:gd name="T15" fmla="*/ 16 h 5"/>
                  <a:gd name="T16" fmla="*/ 0 w 12"/>
                  <a:gd name="T17" fmla="*/ 32 h 5"/>
                  <a:gd name="T18" fmla="*/ 16 w 12"/>
                  <a:gd name="T19" fmla="*/ 64 h 5"/>
                  <a:gd name="T20" fmla="*/ 32 w 12"/>
                  <a:gd name="T21" fmla="*/ 8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5"/>
                  <a:gd name="T35" fmla="*/ 12 w 1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5">
                    <a:moveTo>
                      <a:pt x="2" y="5"/>
                    </a:moveTo>
                    <a:cubicBezTo>
                      <a:pt x="3" y="5"/>
                      <a:pt x="3" y="4"/>
                      <a:pt x="4" y="4"/>
                    </a:cubicBezTo>
                    <a:cubicBezTo>
                      <a:pt x="5" y="4"/>
                      <a:pt x="5" y="5"/>
                      <a:pt x="6" y="5"/>
                    </a:cubicBezTo>
                    <a:cubicBezTo>
                      <a:pt x="7" y="5"/>
                      <a:pt x="8" y="5"/>
                      <a:pt x="9" y="5"/>
                    </a:cubicBezTo>
                    <a:cubicBezTo>
                      <a:pt x="10" y="4"/>
                      <a:pt x="11" y="4"/>
                      <a:pt x="12" y="3"/>
                    </a:cubicBezTo>
                    <a:cubicBezTo>
                      <a:pt x="12" y="3"/>
                      <a:pt x="12" y="2"/>
                      <a:pt x="12" y="1"/>
                    </a:cubicBezTo>
                    <a:cubicBezTo>
                      <a:pt x="11" y="0"/>
                      <a:pt x="9" y="1"/>
                      <a:pt x="8" y="1"/>
                    </a:cubicBezTo>
                    <a:cubicBezTo>
                      <a:pt x="6" y="1"/>
                      <a:pt x="5" y="1"/>
                      <a:pt x="3" y="1"/>
                    </a:cubicBezTo>
                    <a:cubicBezTo>
                      <a:pt x="2" y="1"/>
                      <a:pt x="1" y="1"/>
                      <a:pt x="0" y="2"/>
                    </a:cubicBezTo>
                    <a:cubicBezTo>
                      <a:pt x="0" y="2"/>
                      <a:pt x="0" y="3"/>
                      <a:pt x="1" y="4"/>
                    </a:cubicBezTo>
                    <a:cubicBezTo>
                      <a:pt x="1" y="4"/>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83" name="Freeform 916"/>
              <p:cNvSpPr>
                <a:spLocks/>
              </p:cNvSpPr>
              <p:nvPr/>
            </p:nvSpPr>
            <p:spPr bwMode="auto">
              <a:xfrm>
                <a:off x="3479" y="1141"/>
                <a:ext cx="16" cy="8"/>
              </a:xfrm>
              <a:custGeom>
                <a:avLst/>
                <a:gdLst>
                  <a:gd name="T0" fmla="*/ 16 w 8"/>
                  <a:gd name="T1" fmla="*/ 64 h 4"/>
                  <a:gd name="T2" fmla="*/ 48 w 8"/>
                  <a:gd name="T3" fmla="*/ 64 h 4"/>
                  <a:gd name="T4" fmla="*/ 80 w 8"/>
                  <a:gd name="T5" fmla="*/ 48 h 4"/>
                  <a:gd name="T6" fmla="*/ 112 w 8"/>
                  <a:gd name="T7" fmla="*/ 32 h 4"/>
                  <a:gd name="T8" fmla="*/ 96 w 8"/>
                  <a:gd name="T9" fmla="*/ 16 h 4"/>
                  <a:gd name="T10" fmla="*/ 48 w 8"/>
                  <a:gd name="T11" fmla="*/ 0 h 4"/>
                  <a:gd name="T12" fmla="*/ 0 w 8"/>
                  <a:gd name="T13" fmla="*/ 16 h 4"/>
                  <a:gd name="T14" fmla="*/ 0 w 8"/>
                  <a:gd name="T15" fmla="*/ 48 h 4"/>
                  <a:gd name="T16" fmla="*/ 16 w 8"/>
                  <a:gd name="T17" fmla="*/ 6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1" y="4"/>
                    </a:moveTo>
                    <a:cubicBezTo>
                      <a:pt x="2" y="4"/>
                      <a:pt x="2" y="4"/>
                      <a:pt x="3" y="4"/>
                    </a:cubicBezTo>
                    <a:cubicBezTo>
                      <a:pt x="4" y="4"/>
                      <a:pt x="4" y="4"/>
                      <a:pt x="5" y="3"/>
                    </a:cubicBezTo>
                    <a:cubicBezTo>
                      <a:pt x="6" y="3"/>
                      <a:pt x="8" y="3"/>
                      <a:pt x="7" y="2"/>
                    </a:cubicBezTo>
                    <a:cubicBezTo>
                      <a:pt x="7" y="1"/>
                      <a:pt x="6" y="2"/>
                      <a:pt x="6" y="1"/>
                    </a:cubicBezTo>
                    <a:cubicBezTo>
                      <a:pt x="5" y="1"/>
                      <a:pt x="4" y="1"/>
                      <a:pt x="3" y="0"/>
                    </a:cubicBezTo>
                    <a:cubicBezTo>
                      <a:pt x="2" y="0"/>
                      <a:pt x="1" y="0"/>
                      <a:pt x="0" y="1"/>
                    </a:cubicBezTo>
                    <a:cubicBezTo>
                      <a:pt x="0" y="1"/>
                      <a:pt x="0" y="2"/>
                      <a:pt x="0" y="3"/>
                    </a:cubicBezTo>
                    <a:cubicBezTo>
                      <a:pt x="0" y="4"/>
                      <a:pt x="1" y="4"/>
                      <a:pt x="1"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84" name="Freeform 917"/>
              <p:cNvSpPr>
                <a:spLocks/>
              </p:cNvSpPr>
              <p:nvPr/>
            </p:nvSpPr>
            <p:spPr bwMode="auto">
              <a:xfrm>
                <a:off x="3511" y="1145"/>
                <a:ext cx="8" cy="6"/>
              </a:xfrm>
              <a:custGeom>
                <a:avLst/>
                <a:gdLst>
                  <a:gd name="T0" fmla="*/ 32 w 4"/>
                  <a:gd name="T1" fmla="*/ 48 h 3"/>
                  <a:gd name="T2" fmla="*/ 64 w 4"/>
                  <a:gd name="T3" fmla="*/ 32 h 3"/>
                  <a:gd name="T4" fmla="*/ 48 w 4"/>
                  <a:gd name="T5" fmla="*/ 16 h 3"/>
                  <a:gd name="T6" fmla="*/ 16 w 4"/>
                  <a:gd name="T7" fmla="*/ 0 h 3"/>
                  <a:gd name="T8" fmla="*/ 0 w 4"/>
                  <a:gd name="T9" fmla="*/ 32 h 3"/>
                  <a:gd name="T10" fmla="*/ 32 w 4"/>
                  <a:gd name="T11" fmla="*/ 48 h 3"/>
                  <a:gd name="T12" fmla="*/ 0 60000 65536"/>
                  <a:gd name="T13" fmla="*/ 0 60000 65536"/>
                  <a:gd name="T14" fmla="*/ 0 60000 65536"/>
                  <a:gd name="T15" fmla="*/ 0 60000 65536"/>
                  <a:gd name="T16" fmla="*/ 0 60000 65536"/>
                  <a:gd name="T17" fmla="*/ 0 60000 65536"/>
                  <a:gd name="T18" fmla="*/ 0 w 4"/>
                  <a:gd name="T19" fmla="*/ 0 h 3"/>
                  <a:gd name="T20" fmla="*/ 4 w 4"/>
                  <a:gd name="T21" fmla="*/ 3 h 3"/>
                </a:gdLst>
                <a:ahLst/>
                <a:cxnLst>
                  <a:cxn ang="T12">
                    <a:pos x="T0" y="T1"/>
                  </a:cxn>
                  <a:cxn ang="T13">
                    <a:pos x="T2" y="T3"/>
                  </a:cxn>
                  <a:cxn ang="T14">
                    <a:pos x="T4" y="T5"/>
                  </a:cxn>
                  <a:cxn ang="T15">
                    <a:pos x="T6" y="T7"/>
                  </a:cxn>
                  <a:cxn ang="T16">
                    <a:pos x="T8" y="T9"/>
                  </a:cxn>
                  <a:cxn ang="T17">
                    <a:pos x="T10" y="T11"/>
                  </a:cxn>
                </a:cxnLst>
                <a:rect l="T18" t="T19" r="T20" b="T21"/>
                <a:pathLst>
                  <a:path w="4" h="3">
                    <a:moveTo>
                      <a:pt x="2" y="3"/>
                    </a:moveTo>
                    <a:cubicBezTo>
                      <a:pt x="3" y="3"/>
                      <a:pt x="4" y="3"/>
                      <a:pt x="4" y="2"/>
                    </a:cubicBezTo>
                    <a:cubicBezTo>
                      <a:pt x="4" y="2"/>
                      <a:pt x="3" y="1"/>
                      <a:pt x="3" y="1"/>
                    </a:cubicBezTo>
                    <a:cubicBezTo>
                      <a:pt x="2" y="1"/>
                      <a:pt x="2" y="0"/>
                      <a:pt x="1" y="0"/>
                    </a:cubicBezTo>
                    <a:cubicBezTo>
                      <a:pt x="0" y="0"/>
                      <a:pt x="0" y="1"/>
                      <a:pt x="0" y="2"/>
                    </a:cubicBezTo>
                    <a:cubicBezTo>
                      <a:pt x="1" y="2"/>
                      <a:pt x="1" y="3"/>
                      <a:pt x="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85" name="Freeform 918"/>
              <p:cNvSpPr>
                <a:spLocks/>
              </p:cNvSpPr>
              <p:nvPr/>
            </p:nvSpPr>
            <p:spPr bwMode="auto">
              <a:xfrm>
                <a:off x="3527" y="1135"/>
                <a:ext cx="14" cy="8"/>
              </a:xfrm>
              <a:custGeom>
                <a:avLst/>
                <a:gdLst>
                  <a:gd name="T0" fmla="*/ 16 w 7"/>
                  <a:gd name="T1" fmla="*/ 48 h 4"/>
                  <a:gd name="T2" fmla="*/ 64 w 7"/>
                  <a:gd name="T3" fmla="*/ 48 h 4"/>
                  <a:gd name="T4" fmla="*/ 96 w 7"/>
                  <a:gd name="T5" fmla="*/ 32 h 4"/>
                  <a:gd name="T6" fmla="*/ 64 w 7"/>
                  <a:gd name="T7" fmla="*/ 16 h 4"/>
                  <a:gd name="T8" fmla="*/ 0 w 7"/>
                  <a:gd name="T9" fmla="*/ 16 h 4"/>
                  <a:gd name="T10" fmla="*/ 16 w 7"/>
                  <a:gd name="T11" fmla="*/ 48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1" y="3"/>
                    </a:moveTo>
                    <a:cubicBezTo>
                      <a:pt x="2" y="4"/>
                      <a:pt x="3" y="3"/>
                      <a:pt x="4" y="3"/>
                    </a:cubicBezTo>
                    <a:cubicBezTo>
                      <a:pt x="5" y="2"/>
                      <a:pt x="6" y="3"/>
                      <a:pt x="6" y="2"/>
                    </a:cubicBezTo>
                    <a:cubicBezTo>
                      <a:pt x="7" y="1"/>
                      <a:pt x="5" y="1"/>
                      <a:pt x="4" y="1"/>
                    </a:cubicBezTo>
                    <a:cubicBezTo>
                      <a:pt x="2" y="0"/>
                      <a:pt x="1" y="0"/>
                      <a:pt x="0" y="1"/>
                    </a:cubicBezTo>
                    <a:cubicBezTo>
                      <a:pt x="0" y="2"/>
                      <a:pt x="1" y="2"/>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86" name="Freeform 919"/>
              <p:cNvSpPr>
                <a:spLocks/>
              </p:cNvSpPr>
              <p:nvPr/>
            </p:nvSpPr>
            <p:spPr bwMode="auto">
              <a:xfrm>
                <a:off x="3531" y="1145"/>
                <a:ext cx="10" cy="6"/>
              </a:xfrm>
              <a:custGeom>
                <a:avLst/>
                <a:gdLst>
                  <a:gd name="T0" fmla="*/ 0 w 5"/>
                  <a:gd name="T1" fmla="*/ 16 h 3"/>
                  <a:gd name="T2" fmla="*/ 16 w 5"/>
                  <a:gd name="T3" fmla="*/ 48 h 3"/>
                  <a:gd name="T4" fmla="*/ 48 w 5"/>
                  <a:gd name="T5" fmla="*/ 48 h 3"/>
                  <a:gd name="T6" fmla="*/ 64 w 5"/>
                  <a:gd name="T7" fmla="*/ 32 h 3"/>
                  <a:gd name="T8" fmla="*/ 0 w 5"/>
                  <a:gd name="T9" fmla="*/ 16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1"/>
                    </a:moveTo>
                    <a:cubicBezTo>
                      <a:pt x="0" y="2"/>
                      <a:pt x="0" y="2"/>
                      <a:pt x="1" y="3"/>
                    </a:cubicBezTo>
                    <a:cubicBezTo>
                      <a:pt x="1" y="3"/>
                      <a:pt x="2" y="3"/>
                      <a:pt x="3" y="3"/>
                    </a:cubicBezTo>
                    <a:cubicBezTo>
                      <a:pt x="3" y="2"/>
                      <a:pt x="4" y="2"/>
                      <a:pt x="4" y="2"/>
                    </a:cubicBezTo>
                    <a:cubicBezTo>
                      <a:pt x="5" y="0"/>
                      <a:pt x="1" y="0"/>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87" name="Freeform 920"/>
              <p:cNvSpPr>
                <a:spLocks/>
              </p:cNvSpPr>
              <p:nvPr/>
            </p:nvSpPr>
            <p:spPr bwMode="auto">
              <a:xfrm>
                <a:off x="3495" y="1149"/>
                <a:ext cx="12" cy="8"/>
              </a:xfrm>
              <a:custGeom>
                <a:avLst/>
                <a:gdLst>
                  <a:gd name="T0" fmla="*/ 48 w 6"/>
                  <a:gd name="T1" fmla="*/ 48 h 4"/>
                  <a:gd name="T2" fmla="*/ 80 w 6"/>
                  <a:gd name="T3" fmla="*/ 64 h 4"/>
                  <a:gd name="T4" fmla="*/ 96 w 6"/>
                  <a:gd name="T5" fmla="*/ 48 h 4"/>
                  <a:gd name="T6" fmla="*/ 48 w 6"/>
                  <a:gd name="T7" fmla="*/ 16 h 4"/>
                  <a:gd name="T8" fmla="*/ 0 w 6"/>
                  <a:gd name="T9" fmla="*/ 32 h 4"/>
                  <a:gd name="T10" fmla="*/ 48 w 6"/>
                  <a:gd name="T11" fmla="*/ 48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3" y="3"/>
                    </a:moveTo>
                    <a:cubicBezTo>
                      <a:pt x="4" y="4"/>
                      <a:pt x="4" y="4"/>
                      <a:pt x="5" y="4"/>
                    </a:cubicBezTo>
                    <a:cubicBezTo>
                      <a:pt x="5" y="4"/>
                      <a:pt x="6" y="3"/>
                      <a:pt x="6" y="3"/>
                    </a:cubicBezTo>
                    <a:cubicBezTo>
                      <a:pt x="6" y="1"/>
                      <a:pt x="4" y="1"/>
                      <a:pt x="3" y="1"/>
                    </a:cubicBezTo>
                    <a:cubicBezTo>
                      <a:pt x="2" y="0"/>
                      <a:pt x="0" y="1"/>
                      <a:pt x="0" y="2"/>
                    </a:cubicBezTo>
                    <a:cubicBezTo>
                      <a:pt x="0" y="3"/>
                      <a:pt x="2" y="3"/>
                      <a:pt x="3"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88" name="Freeform 921"/>
              <p:cNvSpPr>
                <a:spLocks/>
              </p:cNvSpPr>
              <p:nvPr/>
            </p:nvSpPr>
            <p:spPr bwMode="auto">
              <a:xfrm>
                <a:off x="3543" y="1145"/>
                <a:ext cx="18" cy="10"/>
              </a:xfrm>
              <a:custGeom>
                <a:avLst/>
                <a:gdLst>
                  <a:gd name="T0" fmla="*/ 32 w 9"/>
                  <a:gd name="T1" fmla="*/ 80 h 5"/>
                  <a:gd name="T2" fmla="*/ 80 w 9"/>
                  <a:gd name="T3" fmla="*/ 80 h 5"/>
                  <a:gd name="T4" fmla="*/ 96 w 9"/>
                  <a:gd name="T5" fmla="*/ 64 h 5"/>
                  <a:gd name="T6" fmla="*/ 128 w 9"/>
                  <a:gd name="T7" fmla="*/ 48 h 5"/>
                  <a:gd name="T8" fmla="*/ 144 w 9"/>
                  <a:gd name="T9" fmla="*/ 32 h 5"/>
                  <a:gd name="T10" fmla="*/ 128 w 9"/>
                  <a:gd name="T11" fmla="*/ 0 h 5"/>
                  <a:gd name="T12" fmla="*/ 80 w 9"/>
                  <a:gd name="T13" fmla="*/ 16 h 5"/>
                  <a:gd name="T14" fmla="*/ 32 w 9"/>
                  <a:gd name="T15" fmla="*/ 32 h 5"/>
                  <a:gd name="T16" fmla="*/ 0 w 9"/>
                  <a:gd name="T17" fmla="*/ 48 h 5"/>
                  <a:gd name="T18" fmla="*/ 32 w 9"/>
                  <a:gd name="T19" fmla="*/ 8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2" y="5"/>
                    </a:moveTo>
                    <a:cubicBezTo>
                      <a:pt x="3" y="5"/>
                      <a:pt x="4" y="5"/>
                      <a:pt x="5" y="5"/>
                    </a:cubicBezTo>
                    <a:cubicBezTo>
                      <a:pt x="5" y="5"/>
                      <a:pt x="5" y="4"/>
                      <a:pt x="6" y="4"/>
                    </a:cubicBezTo>
                    <a:cubicBezTo>
                      <a:pt x="6" y="3"/>
                      <a:pt x="7" y="3"/>
                      <a:pt x="8" y="3"/>
                    </a:cubicBezTo>
                    <a:cubicBezTo>
                      <a:pt x="8" y="3"/>
                      <a:pt x="9" y="3"/>
                      <a:pt x="9" y="2"/>
                    </a:cubicBezTo>
                    <a:cubicBezTo>
                      <a:pt x="9" y="1"/>
                      <a:pt x="9" y="1"/>
                      <a:pt x="8" y="0"/>
                    </a:cubicBezTo>
                    <a:cubicBezTo>
                      <a:pt x="7" y="0"/>
                      <a:pt x="6" y="1"/>
                      <a:pt x="5" y="1"/>
                    </a:cubicBezTo>
                    <a:cubicBezTo>
                      <a:pt x="4" y="1"/>
                      <a:pt x="3" y="1"/>
                      <a:pt x="2" y="2"/>
                    </a:cubicBezTo>
                    <a:cubicBezTo>
                      <a:pt x="1" y="2"/>
                      <a:pt x="0" y="2"/>
                      <a:pt x="0" y="3"/>
                    </a:cubicBezTo>
                    <a:cubicBezTo>
                      <a:pt x="0" y="4"/>
                      <a:pt x="1" y="4"/>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89" name="Freeform 922"/>
              <p:cNvSpPr>
                <a:spLocks/>
              </p:cNvSpPr>
              <p:nvPr/>
            </p:nvSpPr>
            <p:spPr bwMode="auto">
              <a:xfrm>
                <a:off x="3573" y="1141"/>
                <a:ext cx="22" cy="10"/>
              </a:xfrm>
              <a:custGeom>
                <a:avLst/>
                <a:gdLst>
                  <a:gd name="T0" fmla="*/ 32 w 11"/>
                  <a:gd name="T1" fmla="*/ 80 h 5"/>
                  <a:gd name="T2" fmla="*/ 80 w 11"/>
                  <a:gd name="T3" fmla="*/ 80 h 5"/>
                  <a:gd name="T4" fmla="*/ 128 w 11"/>
                  <a:gd name="T5" fmla="*/ 64 h 5"/>
                  <a:gd name="T6" fmla="*/ 176 w 11"/>
                  <a:gd name="T7" fmla="*/ 32 h 5"/>
                  <a:gd name="T8" fmla="*/ 128 w 11"/>
                  <a:gd name="T9" fmla="*/ 16 h 5"/>
                  <a:gd name="T10" fmla="*/ 64 w 11"/>
                  <a:gd name="T11" fmla="*/ 32 h 5"/>
                  <a:gd name="T12" fmla="*/ 0 w 11"/>
                  <a:gd name="T13" fmla="*/ 16 h 5"/>
                  <a:gd name="T14" fmla="*/ 0 w 11"/>
                  <a:gd name="T15" fmla="*/ 48 h 5"/>
                  <a:gd name="T16" fmla="*/ 32 w 11"/>
                  <a:gd name="T17" fmla="*/ 8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
                  <a:gd name="T29" fmla="*/ 11 w 1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
                    <a:moveTo>
                      <a:pt x="2" y="5"/>
                    </a:moveTo>
                    <a:cubicBezTo>
                      <a:pt x="3" y="5"/>
                      <a:pt x="4" y="5"/>
                      <a:pt x="5" y="5"/>
                    </a:cubicBezTo>
                    <a:cubicBezTo>
                      <a:pt x="6" y="4"/>
                      <a:pt x="7" y="5"/>
                      <a:pt x="8" y="4"/>
                    </a:cubicBezTo>
                    <a:cubicBezTo>
                      <a:pt x="9" y="4"/>
                      <a:pt x="11" y="4"/>
                      <a:pt x="11" y="2"/>
                    </a:cubicBezTo>
                    <a:cubicBezTo>
                      <a:pt x="11" y="1"/>
                      <a:pt x="9" y="2"/>
                      <a:pt x="8" y="1"/>
                    </a:cubicBezTo>
                    <a:cubicBezTo>
                      <a:pt x="6" y="1"/>
                      <a:pt x="5" y="2"/>
                      <a:pt x="4" y="2"/>
                    </a:cubicBezTo>
                    <a:cubicBezTo>
                      <a:pt x="2" y="2"/>
                      <a:pt x="1" y="0"/>
                      <a:pt x="0" y="1"/>
                    </a:cubicBezTo>
                    <a:cubicBezTo>
                      <a:pt x="0" y="2"/>
                      <a:pt x="0" y="3"/>
                      <a:pt x="0" y="3"/>
                    </a:cubicBezTo>
                    <a:cubicBezTo>
                      <a:pt x="1" y="4"/>
                      <a:pt x="1" y="4"/>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90" name="Freeform 923"/>
              <p:cNvSpPr>
                <a:spLocks/>
              </p:cNvSpPr>
              <p:nvPr/>
            </p:nvSpPr>
            <p:spPr bwMode="auto">
              <a:xfrm>
                <a:off x="3601" y="1137"/>
                <a:ext cx="20" cy="10"/>
              </a:xfrm>
              <a:custGeom>
                <a:avLst/>
                <a:gdLst>
                  <a:gd name="T0" fmla="*/ 80 w 10"/>
                  <a:gd name="T1" fmla="*/ 64 h 5"/>
                  <a:gd name="T2" fmla="*/ 144 w 10"/>
                  <a:gd name="T3" fmla="*/ 64 h 5"/>
                  <a:gd name="T4" fmla="*/ 160 w 10"/>
                  <a:gd name="T5" fmla="*/ 32 h 5"/>
                  <a:gd name="T6" fmla="*/ 112 w 10"/>
                  <a:gd name="T7" fmla="*/ 0 h 5"/>
                  <a:gd name="T8" fmla="*/ 64 w 10"/>
                  <a:gd name="T9" fmla="*/ 16 h 5"/>
                  <a:gd name="T10" fmla="*/ 32 w 10"/>
                  <a:gd name="T11" fmla="*/ 32 h 5"/>
                  <a:gd name="T12" fmla="*/ 0 w 10"/>
                  <a:gd name="T13" fmla="*/ 48 h 5"/>
                  <a:gd name="T14" fmla="*/ 80 w 10"/>
                  <a:gd name="T15" fmla="*/ 64 h 5"/>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5"/>
                  <a:gd name="T26" fmla="*/ 10 w 10"/>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5">
                    <a:moveTo>
                      <a:pt x="5" y="4"/>
                    </a:moveTo>
                    <a:cubicBezTo>
                      <a:pt x="6" y="4"/>
                      <a:pt x="8" y="5"/>
                      <a:pt x="9" y="4"/>
                    </a:cubicBezTo>
                    <a:cubicBezTo>
                      <a:pt x="9" y="3"/>
                      <a:pt x="10" y="2"/>
                      <a:pt x="10" y="2"/>
                    </a:cubicBezTo>
                    <a:cubicBezTo>
                      <a:pt x="9" y="1"/>
                      <a:pt x="8" y="1"/>
                      <a:pt x="7" y="0"/>
                    </a:cubicBezTo>
                    <a:cubicBezTo>
                      <a:pt x="6" y="0"/>
                      <a:pt x="5" y="1"/>
                      <a:pt x="4" y="1"/>
                    </a:cubicBezTo>
                    <a:cubicBezTo>
                      <a:pt x="3" y="1"/>
                      <a:pt x="3" y="1"/>
                      <a:pt x="2" y="2"/>
                    </a:cubicBezTo>
                    <a:cubicBezTo>
                      <a:pt x="1" y="2"/>
                      <a:pt x="1" y="2"/>
                      <a:pt x="0" y="3"/>
                    </a:cubicBezTo>
                    <a:cubicBezTo>
                      <a:pt x="0" y="5"/>
                      <a:pt x="3" y="4"/>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91" name="Freeform 924"/>
              <p:cNvSpPr>
                <a:spLocks/>
              </p:cNvSpPr>
              <p:nvPr/>
            </p:nvSpPr>
            <p:spPr bwMode="auto">
              <a:xfrm>
                <a:off x="3878" y="1137"/>
                <a:ext cx="54" cy="16"/>
              </a:xfrm>
              <a:custGeom>
                <a:avLst/>
                <a:gdLst>
                  <a:gd name="T0" fmla="*/ 96 w 27"/>
                  <a:gd name="T1" fmla="*/ 112 h 8"/>
                  <a:gd name="T2" fmla="*/ 176 w 27"/>
                  <a:gd name="T3" fmla="*/ 112 h 8"/>
                  <a:gd name="T4" fmla="*/ 224 w 27"/>
                  <a:gd name="T5" fmla="*/ 112 h 8"/>
                  <a:gd name="T6" fmla="*/ 288 w 27"/>
                  <a:gd name="T7" fmla="*/ 96 h 8"/>
                  <a:gd name="T8" fmla="*/ 368 w 27"/>
                  <a:gd name="T9" fmla="*/ 80 h 8"/>
                  <a:gd name="T10" fmla="*/ 416 w 27"/>
                  <a:gd name="T11" fmla="*/ 80 h 8"/>
                  <a:gd name="T12" fmla="*/ 416 w 27"/>
                  <a:gd name="T13" fmla="*/ 32 h 8"/>
                  <a:gd name="T14" fmla="*/ 368 w 27"/>
                  <a:gd name="T15" fmla="*/ 16 h 8"/>
                  <a:gd name="T16" fmla="*/ 288 w 27"/>
                  <a:gd name="T17" fmla="*/ 0 h 8"/>
                  <a:gd name="T18" fmla="*/ 224 w 27"/>
                  <a:gd name="T19" fmla="*/ 0 h 8"/>
                  <a:gd name="T20" fmla="*/ 144 w 27"/>
                  <a:gd name="T21" fmla="*/ 16 h 8"/>
                  <a:gd name="T22" fmla="*/ 112 w 27"/>
                  <a:gd name="T23" fmla="*/ 32 h 8"/>
                  <a:gd name="T24" fmla="*/ 48 w 27"/>
                  <a:gd name="T25" fmla="*/ 32 h 8"/>
                  <a:gd name="T26" fmla="*/ 16 w 27"/>
                  <a:gd name="T27" fmla="*/ 48 h 8"/>
                  <a:gd name="T28" fmla="*/ 32 w 27"/>
                  <a:gd name="T29" fmla="*/ 96 h 8"/>
                  <a:gd name="T30" fmla="*/ 96 w 27"/>
                  <a:gd name="T31" fmla="*/ 112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8"/>
                  <a:gd name="T50" fmla="*/ 27 w 27"/>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8">
                    <a:moveTo>
                      <a:pt x="6" y="7"/>
                    </a:moveTo>
                    <a:cubicBezTo>
                      <a:pt x="8" y="7"/>
                      <a:pt x="9" y="7"/>
                      <a:pt x="11" y="7"/>
                    </a:cubicBezTo>
                    <a:cubicBezTo>
                      <a:pt x="12" y="7"/>
                      <a:pt x="13" y="7"/>
                      <a:pt x="14" y="7"/>
                    </a:cubicBezTo>
                    <a:cubicBezTo>
                      <a:pt x="16" y="6"/>
                      <a:pt x="17" y="6"/>
                      <a:pt x="18" y="6"/>
                    </a:cubicBezTo>
                    <a:cubicBezTo>
                      <a:pt x="20" y="6"/>
                      <a:pt x="21" y="6"/>
                      <a:pt x="23" y="5"/>
                    </a:cubicBezTo>
                    <a:cubicBezTo>
                      <a:pt x="24" y="5"/>
                      <a:pt x="25" y="6"/>
                      <a:pt x="26" y="5"/>
                    </a:cubicBezTo>
                    <a:cubicBezTo>
                      <a:pt x="27" y="4"/>
                      <a:pt x="26" y="3"/>
                      <a:pt x="26" y="2"/>
                    </a:cubicBezTo>
                    <a:cubicBezTo>
                      <a:pt x="25" y="1"/>
                      <a:pt x="24" y="1"/>
                      <a:pt x="23" y="1"/>
                    </a:cubicBezTo>
                    <a:cubicBezTo>
                      <a:pt x="21" y="1"/>
                      <a:pt x="20" y="1"/>
                      <a:pt x="18" y="0"/>
                    </a:cubicBezTo>
                    <a:cubicBezTo>
                      <a:pt x="16" y="0"/>
                      <a:pt x="15" y="0"/>
                      <a:pt x="14" y="0"/>
                    </a:cubicBezTo>
                    <a:cubicBezTo>
                      <a:pt x="12" y="0"/>
                      <a:pt x="11" y="0"/>
                      <a:pt x="9" y="1"/>
                    </a:cubicBezTo>
                    <a:cubicBezTo>
                      <a:pt x="8" y="1"/>
                      <a:pt x="8" y="2"/>
                      <a:pt x="7" y="2"/>
                    </a:cubicBezTo>
                    <a:cubicBezTo>
                      <a:pt x="5" y="3"/>
                      <a:pt x="4" y="2"/>
                      <a:pt x="3" y="2"/>
                    </a:cubicBezTo>
                    <a:cubicBezTo>
                      <a:pt x="2" y="2"/>
                      <a:pt x="1" y="3"/>
                      <a:pt x="1" y="3"/>
                    </a:cubicBezTo>
                    <a:cubicBezTo>
                      <a:pt x="0" y="4"/>
                      <a:pt x="1" y="5"/>
                      <a:pt x="2" y="6"/>
                    </a:cubicBezTo>
                    <a:cubicBezTo>
                      <a:pt x="3" y="8"/>
                      <a:pt x="4" y="7"/>
                      <a:pt x="6"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92" name="Freeform 925"/>
              <p:cNvSpPr>
                <a:spLocks/>
              </p:cNvSpPr>
              <p:nvPr/>
            </p:nvSpPr>
            <p:spPr bwMode="auto">
              <a:xfrm>
                <a:off x="3904" y="1149"/>
                <a:ext cx="72" cy="22"/>
              </a:xfrm>
              <a:custGeom>
                <a:avLst/>
                <a:gdLst>
                  <a:gd name="T0" fmla="*/ 112 w 36"/>
                  <a:gd name="T1" fmla="*/ 16 h 11"/>
                  <a:gd name="T2" fmla="*/ 48 w 36"/>
                  <a:gd name="T3" fmla="*/ 32 h 11"/>
                  <a:gd name="T4" fmla="*/ 0 w 36"/>
                  <a:gd name="T5" fmla="*/ 64 h 11"/>
                  <a:gd name="T6" fmla="*/ 32 w 36"/>
                  <a:gd name="T7" fmla="*/ 96 h 11"/>
                  <a:gd name="T8" fmla="*/ 96 w 36"/>
                  <a:gd name="T9" fmla="*/ 80 h 11"/>
                  <a:gd name="T10" fmla="*/ 128 w 36"/>
                  <a:gd name="T11" fmla="*/ 96 h 11"/>
                  <a:gd name="T12" fmla="*/ 176 w 36"/>
                  <a:gd name="T13" fmla="*/ 112 h 11"/>
                  <a:gd name="T14" fmla="*/ 240 w 36"/>
                  <a:gd name="T15" fmla="*/ 112 h 11"/>
                  <a:gd name="T16" fmla="*/ 304 w 36"/>
                  <a:gd name="T17" fmla="*/ 128 h 11"/>
                  <a:gd name="T18" fmla="*/ 384 w 36"/>
                  <a:gd name="T19" fmla="*/ 128 h 11"/>
                  <a:gd name="T20" fmla="*/ 480 w 36"/>
                  <a:gd name="T21" fmla="*/ 144 h 11"/>
                  <a:gd name="T22" fmla="*/ 560 w 36"/>
                  <a:gd name="T23" fmla="*/ 160 h 11"/>
                  <a:gd name="T24" fmla="*/ 576 w 36"/>
                  <a:gd name="T25" fmla="*/ 128 h 11"/>
                  <a:gd name="T26" fmla="*/ 576 w 36"/>
                  <a:gd name="T27" fmla="*/ 96 h 11"/>
                  <a:gd name="T28" fmla="*/ 528 w 36"/>
                  <a:gd name="T29" fmla="*/ 80 h 11"/>
                  <a:gd name="T30" fmla="*/ 528 w 36"/>
                  <a:gd name="T31" fmla="*/ 48 h 11"/>
                  <a:gd name="T32" fmla="*/ 464 w 36"/>
                  <a:gd name="T33" fmla="*/ 32 h 11"/>
                  <a:gd name="T34" fmla="*/ 400 w 36"/>
                  <a:gd name="T35" fmla="*/ 32 h 11"/>
                  <a:gd name="T36" fmla="*/ 352 w 36"/>
                  <a:gd name="T37" fmla="*/ 48 h 11"/>
                  <a:gd name="T38" fmla="*/ 336 w 36"/>
                  <a:gd name="T39" fmla="*/ 16 h 11"/>
                  <a:gd name="T40" fmla="*/ 288 w 36"/>
                  <a:gd name="T41" fmla="*/ 0 h 11"/>
                  <a:gd name="T42" fmla="*/ 208 w 36"/>
                  <a:gd name="T43" fmla="*/ 0 h 11"/>
                  <a:gd name="T44" fmla="*/ 112 w 36"/>
                  <a:gd name="T45" fmla="*/ 16 h 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11"/>
                  <a:gd name="T71" fmla="*/ 36 w 36"/>
                  <a:gd name="T72" fmla="*/ 11 h 1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11">
                    <a:moveTo>
                      <a:pt x="7" y="1"/>
                    </a:moveTo>
                    <a:cubicBezTo>
                      <a:pt x="6" y="1"/>
                      <a:pt x="5" y="1"/>
                      <a:pt x="3" y="2"/>
                    </a:cubicBezTo>
                    <a:cubicBezTo>
                      <a:pt x="2" y="3"/>
                      <a:pt x="0" y="3"/>
                      <a:pt x="0" y="4"/>
                    </a:cubicBezTo>
                    <a:cubicBezTo>
                      <a:pt x="0" y="5"/>
                      <a:pt x="1" y="5"/>
                      <a:pt x="2" y="6"/>
                    </a:cubicBezTo>
                    <a:cubicBezTo>
                      <a:pt x="3" y="6"/>
                      <a:pt x="4" y="5"/>
                      <a:pt x="6" y="5"/>
                    </a:cubicBezTo>
                    <a:cubicBezTo>
                      <a:pt x="7" y="5"/>
                      <a:pt x="7" y="5"/>
                      <a:pt x="8" y="6"/>
                    </a:cubicBezTo>
                    <a:cubicBezTo>
                      <a:pt x="9" y="6"/>
                      <a:pt x="10" y="7"/>
                      <a:pt x="11" y="7"/>
                    </a:cubicBezTo>
                    <a:cubicBezTo>
                      <a:pt x="13" y="7"/>
                      <a:pt x="13" y="7"/>
                      <a:pt x="15" y="7"/>
                    </a:cubicBezTo>
                    <a:cubicBezTo>
                      <a:pt x="16" y="7"/>
                      <a:pt x="17" y="8"/>
                      <a:pt x="19" y="8"/>
                    </a:cubicBezTo>
                    <a:cubicBezTo>
                      <a:pt x="21" y="8"/>
                      <a:pt x="22" y="8"/>
                      <a:pt x="24" y="8"/>
                    </a:cubicBezTo>
                    <a:cubicBezTo>
                      <a:pt x="26" y="8"/>
                      <a:pt x="27" y="9"/>
                      <a:pt x="30" y="9"/>
                    </a:cubicBezTo>
                    <a:cubicBezTo>
                      <a:pt x="32" y="10"/>
                      <a:pt x="33" y="11"/>
                      <a:pt x="35" y="10"/>
                    </a:cubicBezTo>
                    <a:cubicBezTo>
                      <a:pt x="35" y="9"/>
                      <a:pt x="36" y="9"/>
                      <a:pt x="36" y="8"/>
                    </a:cubicBezTo>
                    <a:cubicBezTo>
                      <a:pt x="36" y="7"/>
                      <a:pt x="36" y="7"/>
                      <a:pt x="36" y="6"/>
                    </a:cubicBezTo>
                    <a:cubicBezTo>
                      <a:pt x="35" y="6"/>
                      <a:pt x="34" y="6"/>
                      <a:pt x="33" y="5"/>
                    </a:cubicBezTo>
                    <a:cubicBezTo>
                      <a:pt x="33" y="5"/>
                      <a:pt x="33" y="4"/>
                      <a:pt x="33" y="3"/>
                    </a:cubicBezTo>
                    <a:cubicBezTo>
                      <a:pt x="32" y="2"/>
                      <a:pt x="30" y="2"/>
                      <a:pt x="29" y="2"/>
                    </a:cubicBezTo>
                    <a:cubicBezTo>
                      <a:pt x="27" y="1"/>
                      <a:pt x="26" y="1"/>
                      <a:pt x="25" y="2"/>
                    </a:cubicBezTo>
                    <a:cubicBezTo>
                      <a:pt x="24" y="2"/>
                      <a:pt x="23" y="3"/>
                      <a:pt x="22" y="3"/>
                    </a:cubicBezTo>
                    <a:cubicBezTo>
                      <a:pt x="21" y="2"/>
                      <a:pt x="21" y="2"/>
                      <a:pt x="21" y="1"/>
                    </a:cubicBezTo>
                    <a:cubicBezTo>
                      <a:pt x="20" y="0"/>
                      <a:pt x="19" y="0"/>
                      <a:pt x="18" y="0"/>
                    </a:cubicBezTo>
                    <a:cubicBezTo>
                      <a:pt x="16" y="0"/>
                      <a:pt x="15" y="0"/>
                      <a:pt x="13" y="0"/>
                    </a:cubicBezTo>
                    <a:cubicBezTo>
                      <a:pt x="11" y="0"/>
                      <a:pt x="10" y="0"/>
                      <a:pt x="7"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93" name="Freeform 926"/>
              <p:cNvSpPr>
                <a:spLocks/>
              </p:cNvSpPr>
              <p:nvPr/>
            </p:nvSpPr>
            <p:spPr bwMode="auto">
              <a:xfrm>
                <a:off x="3986" y="1157"/>
                <a:ext cx="48" cy="22"/>
              </a:xfrm>
              <a:custGeom>
                <a:avLst/>
                <a:gdLst>
                  <a:gd name="T0" fmla="*/ 48 w 24"/>
                  <a:gd name="T1" fmla="*/ 176 h 11"/>
                  <a:gd name="T2" fmla="*/ 80 w 24"/>
                  <a:gd name="T3" fmla="*/ 176 h 11"/>
                  <a:gd name="T4" fmla="*/ 144 w 24"/>
                  <a:gd name="T5" fmla="*/ 144 h 11"/>
                  <a:gd name="T6" fmla="*/ 256 w 24"/>
                  <a:gd name="T7" fmla="*/ 144 h 11"/>
                  <a:gd name="T8" fmla="*/ 352 w 24"/>
                  <a:gd name="T9" fmla="*/ 144 h 11"/>
                  <a:gd name="T10" fmla="*/ 384 w 24"/>
                  <a:gd name="T11" fmla="*/ 112 h 11"/>
                  <a:gd name="T12" fmla="*/ 368 w 24"/>
                  <a:gd name="T13" fmla="*/ 96 h 11"/>
                  <a:gd name="T14" fmla="*/ 304 w 24"/>
                  <a:gd name="T15" fmla="*/ 80 h 11"/>
                  <a:gd name="T16" fmla="*/ 272 w 24"/>
                  <a:gd name="T17" fmla="*/ 80 h 11"/>
                  <a:gd name="T18" fmla="*/ 192 w 24"/>
                  <a:gd name="T19" fmla="*/ 48 h 11"/>
                  <a:gd name="T20" fmla="*/ 160 w 24"/>
                  <a:gd name="T21" fmla="*/ 48 h 11"/>
                  <a:gd name="T22" fmla="*/ 128 w 24"/>
                  <a:gd name="T23" fmla="*/ 64 h 11"/>
                  <a:gd name="T24" fmla="*/ 128 w 24"/>
                  <a:gd name="T25" fmla="*/ 32 h 11"/>
                  <a:gd name="T26" fmla="*/ 48 w 24"/>
                  <a:gd name="T27" fmla="*/ 32 h 11"/>
                  <a:gd name="T28" fmla="*/ 16 w 24"/>
                  <a:gd name="T29" fmla="*/ 80 h 11"/>
                  <a:gd name="T30" fmla="*/ 16 w 24"/>
                  <a:gd name="T31" fmla="*/ 144 h 11"/>
                  <a:gd name="T32" fmla="*/ 48 w 24"/>
                  <a:gd name="T33" fmla="*/ 176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1"/>
                  <a:gd name="T53" fmla="*/ 24 w 24"/>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1">
                    <a:moveTo>
                      <a:pt x="3" y="11"/>
                    </a:moveTo>
                    <a:cubicBezTo>
                      <a:pt x="4" y="11"/>
                      <a:pt x="5" y="11"/>
                      <a:pt x="5" y="11"/>
                    </a:cubicBezTo>
                    <a:cubicBezTo>
                      <a:pt x="7" y="10"/>
                      <a:pt x="8" y="9"/>
                      <a:pt x="9" y="9"/>
                    </a:cubicBezTo>
                    <a:cubicBezTo>
                      <a:pt x="12" y="9"/>
                      <a:pt x="13" y="9"/>
                      <a:pt x="16" y="9"/>
                    </a:cubicBezTo>
                    <a:cubicBezTo>
                      <a:pt x="18" y="9"/>
                      <a:pt x="20" y="10"/>
                      <a:pt x="22" y="9"/>
                    </a:cubicBezTo>
                    <a:cubicBezTo>
                      <a:pt x="23" y="9"/>
                      <a:pt x="24" y="8"/>
                      <a:pt x="24" y="7"/>
                    </a:cubicBezTo>
                    <a:cubicBezTo>
                      <a:pt x="24" y="7"/>
                      <a:pt x="24" y="6"/>
                      <a:pt x="23" y="6"/>
                    </a:cubicBezTo>
                    <a:cubicBezTo>
                      <a:pt x="22" y="4"/>
                      <a:pt x="21" y="5"/>
                      <a:pt x="19" y="5"/>
                    </a:cubicBezTo>
                    <a:cubicBezTo>
                      <a:pt x="18" y="5"/>
                      <a:pt x="17" y="5"/>
                      <a:pt x="17" y="5"/>
                    </a:cubicBezTo>
                    <a:cubicBezTo>
                      <a:pt x="15" y="4"/>
                      <a:pt x="14" y="3"/>
                      <a:pt x="12" y="3"/>
                    </a:cubicBezTo>
                    <a:cubicBezTo>
                      <a:pt x="11" y="3"/>
                      <a:pt x="11" y="3"/>
                      <a:pt x="10" y="3"/>
                    </a:cubicBezTo>
                    <a:cubicBezTo>
                      <a:pt x="9" y="3"/>
                      <a:pt x="8" y="4"/>
                      <a:pt x="8" y="4"/>
                    </a:cubicBezTo>
                    <a:cubicBezTo>
                      <a:pt x="7" y="3"/>
                      <a:pt x="8" y="3"/>
                      <a:pt x="8" y="2"/>
                    </a:cubicBezTo>
                    <a:cubicBezTo>
                      <a:pt x="7" y="0"/>
                      <a:pt x="4" y="1"/>
                      <a:pt x="3" y="2"/>
                    </a:cubicBezTo>
                    <a:cubicBezTo>
                      <a:pt x="2" y="3"/>
                      <a:pt x="1" y="4"/>
                      <a:pt x="1" y="5"/>
                    </a:cubicBezTo>
                    <a:cubicBezTo>
                      <a:pt x="1" y="6"/>
                      <a:pt x="0" y="8"/>
                      <a:pt x="1" y="9"/>
                    </a:cubicBezTo>
                    <a:cubicBezTo>
                      <a:pt x="2" y="10"/>
                      <a:pt x="2" y="10"/>
                      <a:pt x="3"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94" name="Freeform 927"/>
              <p:cNvSpPr>
                <a:spLocks/>
              </p:cNvSpPr>
              <p:nvPr/>
            </p:nvSpPr>
            <p:spPr bwMode="auto">
              <a:xfrm>
                <a:off x="4409" y="1199"/>
                <a:ext cx="90" cy="24"/>
              </a:xfrm>
              <a:custGeom>
                <a:avLst/>
                <a:gdLst>
                  <a:gd name="T0" fmla="*/ 16 w 45"/>
                  <a:gd name="T1" fmla="*/ 64 h 12"/>
                  <a:gd name="T2" fmla="*/ 48 w 45"/>
                  <a:gd name="T3" fmla="*/ 112 h 12"/>
                  <a:gd name="T4" fmla="*/ 80 w 45"/>
                  <a:gd name="T5" fmla="*/ 128 h 12"/>
                  <a:gd name="T6" fmla="*/ 128 w 45"/>
                  <a:gd name="T7" fmla="*/ 128 h 12"/>
                  <a:gd name="T8" fmla="*/ 160 w 45"/>
                  <a:gd name="T9" fmla="*/ 144 h 12"/>
                  <a:gd name="T10" fmla="*/ 208 w 45"/>
                  <a:gd name="T11" fmla="*/ 160 h 12"/>
                  <a:gd name="T12" fmla="*/ 208 w 45"/>
                  <a:gd name="T13" fmla="*/ 176 h 12"/>
                  <a:gd name="T14" fmla="*/ 240 w 45"/>
                  <a:gd name="T15" fmla="*/ 176 h 12"/>
                  <a:gd name="T16" fmla="*/ 304 w 45"/>
                  <a:gd name="T17" fmla="*/ 176 h 12"/>
                  <a:gd name="T18" fmla="*/ 368 w 45"/>
                  <a:gd name="T19" fmla="*/ 160 h 12"/>
                  <a:gd name="T20" fmla="*/ 448 w 45"/>
                  <a:gd name="T21" fmla="*/ 144 h 12"/>
                  <a:gd name="T22" fmla="*/ 496 w 45"/>
                  <a:gd name="T23" fmla="*/ 144 h 12"/>
                  <a:gd name="T24" fmla="*/ 560 w 45"/>
                  <a:gd name="T25" fmla="*/ 144 h 12"/>
                  <a:gd name="T26" fmla="*/ 608 w 45"/>
                  <a:gd name="T27" fmla="*/ 160 h 12"/>
                  <a:gd name="T28" fmla="*/ 656 w 45"/>
                  <a:gd name="T29" fmla="*/ 144 h 12"/>
                  <a:gd name="T30" fmla="*/ 704 w 45"/>
                  <a:gd name="T31" fmla="*/ 128 h 12"/>
                  <a:gd name="T32" fmla="*/ 688 w 45"/>
                  <a:gd name="T33" fmla="*/ 80 h 12"/>
                  <a:gd name="T34" fmla="*/ 640 w 45"/>
                  <a:gd name="T35" fmla="*/ 80 h 12"/>
                  <a:gd name="T36" fmla="*/ 576 w 45"/>
                  <a:gd name="T37" fmla="*/ 64 h 12"/>
                  <a:gd name="T38" fmla="*/ 496 w 45"/>
                  <a:gd name="T39" fmla="*/ 48 h 12"/>
                  <a:gd name="T40" fmla="*/ 432 w 45"/>
                  <a:gd name="T41" fmla="*/ 48 h 12"/>
                  <a:gd name="T42" fmla="*/ 352 w 45"/>
                  <a:gd name="T43" fmla="*/ 32 h 12"/>
                  <a:gd name="T44" fmla="*/ 304 w 45"/>
                  <a:gd name="T45" fmla="*/ 16 h 12"/>
                  <a:gd name="T46" fmla="*/ 272 w 45"/>
                  <a:gd name="T47" fmla="*/ 16 h 12"/>
                  <a:gd name="T48" fmla="*/ 272 w 45"/>
                  <a:gd name="T49" fmla="*/ 48 h 12"/>
                  <a:gd name="T50" fmla="*/ 288 w 45"/>
                  <a:gd name="T51" fmla="*/ 64 h 12"/>
                  <a:gd name="T52" fmla="*/ 240 w 45"/>
                  <a:gd name="T53" fmla="*/ 48 h 12"/>
                  <a:gd name="T54" fmla="*/ 208 w 45"/>
                  <a:gd name="T55" fmla="*/ 32 h 12"/>
                  <a:gd name="T56" fmla="*/ 144 w 45"/>
                  <a:gd name="T57" fmla="*/ 16 h 12"/>
                  <a:gd name="T58" fmla="*/ 80 w 45"/>
                  <a:gd name="T59" fmla="*/ 0 h 12"/>
                  <a:gd name="T60" fmla="*/ 32 w 45"/>
                  <a:gd name="T61" fmla="*/ 0 h 12"/>
                  <a:gd name="T62" fmla="*/ 0 w 45"/>
                  <a:gd name="T63" fmla="*/ 32 h 12"/>
                  <a:gd name="T64" fmla="*/ 16 w 45"/>
                  <a:gd name="T65" fmla="*/ 64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12"/>
                  <a:gd name="T101" fmla="*/ 45 w 45"/>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12">
                    <a:moveTo>
                      <a:pt x="1" y="4"/>
                    </a:moveTo>
                    <a:cubicBezTo>
                      <a:pt x="2" y="4"/>
                      <a:pt x="2" y="6"/>
                      <a:pt x="3" y="7"/>
                    </a:cubicBezTo>
                    <a:cubicBezTo>
                      <a:pt x="3" y="7"/>
                      <a:pt x="4" y="8"/>
                      <a:pt x="5" y="8"/>
                    </a:cubicBezTo>
                    <a:cubicBezTo>
                      <a:pt x="6" y="8"/>
                      <a:pt x="7" y="8"/>
                      <a:pt x="8" y="8"/>
                    </a:cubicBezTo>
                    <a:cubicBezTo>
                      <a:pt x="8" y="8"/>
                      <a:pt x="9" y="8"/>
                      <a:pt x="10" y="9"/>
                    </a:cubicBezTo>
                    <a:cubicBezTo>
                      <a:pt x="11" y="9"/>
                      <a:pt x="12" y="9"/>
                      <a:pt x="13" y="10"/>
                    </a:cubicBezTo>
                    <a:cubicBezTo>
                      <a:pt x="13" y="10"/>
                      <a:pt x="13" y="11"/>
                      <a:pt x="13" y="11"/>
                    </a:cubicBezTo>
                    <a:cubicBezTo>
                      <a:pt x="14" y="11"/>
                      <a:pt x="14" y="11"/>
                      <a:pt x="15" y="11"/>
                    </a:cubicBezTo>
                    <a:cubicBezTo>
                      <a:pt x="16" y="12"/>
                      <a:pt x="18" y="11"/>
                      <a:pt x="19" y="11"/>
                    </a:cubicBezTo>
                    <a:cubicBezTo>
                      <a:pt x="21" y="11"/>
                      <a:pt x="22" y="10"/>
                      <a:pt x="23" y="10"/>
                    </a:cubicBezTo>
                    <a:cubicBezTo>
                      <a:pt x="25" y="10"/>
                      <a:pt x="26" y="10"/>
                      <a:pt x="28" y="9"/>
                    </a:cubicBezTo>
                    <a:cubicBezTo>
                      <a:pt x="29" y="9"/>
                      <a:pt x="30" y="9"/>
                      <a:pt x="31" y="9"/>
                    </a:cubicBezTo>
                    <a:cubicBezTo>
                      <a:pt x="33" y="9"/>
                      <a:pt x="34" y="9"/>
                      <a:pt x="35" y="9"/>
                    </a:cubicBezTo>
                    <a:cubicBezTo>
                      <a:pt x="36" y="10"/>
                      <a:pt x="37" y="10"/>
                      <a:pt x="38" y="10"/>
                    </a:cubicBezTo>
                    <a:cubicBezTo>
                      <a:pt x="39" y="10"/>
                      <a:pt x="40" y="10"/>
                      <a:pt x="41" y="9"/>
                    </a:cubicBezTo>
                    <a:cubicBezTo>
                      <a:pt x="42" y="9"/>
                      <a:pt x="44" y="9"/>
                      <a:pt x="44" y="8"/>
                    </a:cubicBezTo>
                    <a:cubicBezTo>
                      <a:pt x="45" y="7"/>
                      <a:pt x="44" y="6"/>
                      <a:pt x="43" y="5"/>
                    </a:cubicBezTo>
                    <a:cubicBezTo>
                      <a:pt x="42" y="4"/>
                      <a:pt x="41" y="5"/>
                      <a:pt x="40" y="5"/>
                    </a:cubicBezTo>
                    <a:cubicBezTo>
                      <a:pt x="38" y="5"/>
                      <a:pt x="37" y="4"/>
                      <a:pt x="36" y="4"/>
                    </a:cubicBezTo>
                    <a:cubicBezTo>
                      <a:pt x="34" y="4"/>
                      <a:pt x="33" y="4"/>
                      <a:pt x="31" y="3"/>
                    </a:cubicBezTo>
                    <a:cubicBezTo>
                      <a:pt x="30" y="3"/>
                      <a:pt x="29" y="3"/>
                      <a:pt x="27" y="3"/>
                    </a:cubicBezTo>
                    <a:cubicBezTo>
                      <a:pt x="25" y="3"/>
                      <a:pt x="24" y="3"/>
                      <a:pt x="22" y="2"/>
                    </a:cubicBezTo>
                    <a:cubicBezTo>
                      <a:pt x="21" y="2"/>
                      <a:pt x="21" y="1"/>
                      <a:pt x="19" y="1"/>
                    </a:cubicBezTo>
                    <a:cubicBezTo>
                      <a:pt x="18" y="1"/>
                      <a:pt x="17" y="0"/>
                      <a:pt x="17" y="1"/>
                    </a:cubicBezTo>
                    <a:cubicBezTo>
                      <a:pt x="16" y="2"/>
                      <a:pt x="17" y="2"/>
                      <a:pt x="17" y="3"/>
                    </a:cubicBezTo>
                    <a:cubicBezTo>
                      <a:pt x="18" y="3"/>
                      <a:pt x="18" y="4"/>
                      <a:pt x="18" y="4"/>
                    </a:cubicBezTo>
                    <a:cubicBezTo>
                      <a:pt x="18" y="5"/>
                      <a:pt x="17" y="4"/>
                      <a:pt x="15" y="3"/>
                    </a:cubicBezTo>
                    <a:cubicBezTo>
                      <a:pt x="14" y="3"/>
                      <a:pt x="14" y="3"/>
                      <a:pt x="13" y="2"/>
                    </a:cubicBezTo>
                    <a:cubicBezTo>
                      <a:pt x="11" y="2"/>
                      <a:pt x="11" y="1"/>
                      <a:pt x="9" y="1"/>
                    </a:cubicBezTo>
                    <a:cubicBezTo>
                      <a:pt x="8" y="1"/>
                      <a:pt x="7" y="1"/>
                      <a:pt x="5" y="0"/>
                    </a:cubicBezTo>
                    <a:cubicBezTo>
                      <a:pt x="4" y="0"/>
                      <a:pt x="3" y="0"/>
                      <a:pt x="2" y="0"/>
                    </a:cubicBezTo>
                    <a:cubicBezTo>
                      <a:pt x="1" y="1"/>
                      <a:pt x="0" y="1"/>
                      <a:pt x="0" y="2"/>
                    </a:cubicBezTo>
                    <a:cubicBezTo>
                      <a:pt x="0" y="3"/>
                      <a:pt x="2" y="4"/>
                      <a:pt x="1"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95" name="Freeform 928"/>
              <p:cNvSpPr>
                <a:spLocks/>
              </p:cNvSpPr>
              <p:nvPr/>
            </p:nvSpPr>
            <p:spPr bwMode="auto">
              <a:xfrm>
                <a:off x="4507" y="1209"/>
                <a:ext cx="58" cy="16"/>
              </a:xfrm>
              <a:custGeom>
                <a:avLst/>
                <a:gdLst>
                  <a:gd name="T0" fmla="*/ 16 w 29"/>
                  <a:gd name="T1" fmla="*/ 64 h 8"/>
                  <a:gd name="T2" fmla="*/ 64 w 29"/>
                  <a:gd name="T3" fmla="*/ 64 h 8"/>
                  <a:gd name="T4" fmla="*/ 128 w 29"/>
                  <a:gd name="T5" fmla="*/ 64 h 8"/>
                  <a:gd name="T6" fmla="*/ 208 w 29"/>
                  <a:gd name="T7" fmla="*/ 64 h 8"/>
                  <a:gd name="T8" fmla="*/ 256 w 29"/>
                  <a:gd name="T9" fmla="*/ 96 h 8"/>
                  <a:gd name="T10" fmla="*/ 304 w 29"/>
                  <a:gd name="T11" fmla="*/ 112 h 8"/>
                  <a:gd name="T12" fmla="*/ 368 w 29"/>
                  <a:gd name="T13" fmla="*/ 112 h 8"/>
                  <a:gd name="T14" fmla="*/ 448 w 29"/>
                  <a:gd name="T15" fmla="*/ 96 h 8"/>
                  <a:gd name="T16" fmla="*/ 448 w 29"/>
                  <a:gd name="T17" fmla="*/ 64 h 8"/>
                  <a:gd name="T18" fmla="*/ 400 w 29"/>
                  <a:gd name="T19" fmla="*/ 48 h 8"/>
                  <a:gd name="T20" fmla="*/ 336 w 29"/>
                  <a:gd name="T21" fmla="*/ 48 h 8"/>
                  <a:gd name="T22" fmla="*/ 288 w 29"/>
                  <a:gd name="T23" fmla="*/ 32 h 8"/>
                  <a:gd name="T24" fmla="*/ 224 w 29"/>
                  <a:gd name="T25" fmla="*/ 16 h 8"/>
                  <a:gd name="T26" fmla="*/ 176 w 29"/>
                  <a:gd name="T27" fmla="*/ 16 h 8"/>
                  <a:gd name="T28" fmla="*/ 128 w 29"/>
                  <a:gd name="T29" fmla="*/ 16 h 8"/>
                  <a:gd name="T30" fmla="*/ 80 w 29"/>
                  <a:gd name="T31" fmla="*/ 32 h 8"/>
                  <a:gd name="T32" fmla="*/ 32 w 29"/>
                  <a:gd name="T33" fmla="*/ 16 h 8"/>
                  <a:gd name="T34" fmla="*/ 0 w 29"/>
                  <a:gd name="T35" fmla="*/ 16 h 8"/>
                  <a:gd name="T36" fmla="*/ 16 w 29"/>
                  <a:gd name="T37" fmla="*/ 64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8"/>
                  <a:gd name="T59" fmla="*/ 29 w 29"/>
                  <a:gd name="T60" fmla="*/ 8 h 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8">
                    <a:moveTo>
                      <a:pt x="1" y="4"/>
                    </a:moveTo>
                    <a:cubicBezTo>
                      <a:pt x="2" y="4"/>
                      <a:pt x="3" y="4"/>
                      <a:pt x="4" y="4"/>
                    </a:cubicBezTo>
                    <a:cubicBezTo>
                      <a:pt x="6" y="4"/>
                      <a:pt x="7" y="4"/>
                      <a:pt x="8" y="4"/>
                    </a:cubicBezTo>
                    <a:cubicBezTo>
                      <a:pt x="10" y="4"/>
                      <a:pt x="11" y="4"/>
                      <a:pt x="13" y="4"/>
                    </a:cubicBezTo>
                    <a:cubicBezTo>
                      <a:pt x="14" y="5"/>
                      <a:pt x="15" y="6"/>
                      <a:pt x="16" y="6"/>
                    </a:cubicBezTo>
                    <a:cubicBezTo>
                      <a:pt x="17" y="7"/>
                      <a:pt x="18" y="7"/>
                      <a:pt x="19" y="7"/>
                    </a:cubicBezTo>
                    <a:cubicBezTo>
                      <a:pt x="21" y="7"/>
                      <a:pt x="21" y="7"/>
                      <a:pt x="23" y="7"/>
                    </a:cubicBezTo>
                    <a:cubicBezTo>
                      <a:pt x="25" y="7"/>
                      <a:pt x="27" y="8"/>
                      <a:pt x="28" y="6"/>
                    </a:cubicBezTo>
                    <a:cubicBezTo>
                      <a:pt x="28" y="5"/>
                      <a:pt x="29" y="4"/>
                      <a:pt x="28" y="4"/>
                    </a:cubicBezTo>
                    <a:cubicBezTo>
                      <a:pt x="28" y="2"/>
                      <a:pt x="26" y="3"/>
                      <a:pt x="25" y="3"/>
                    </a:cubicBezTo>
                    <a:cubicBezTo>
                      <a:pt x="23" y="3"/>
                      <a:pt x="22" y="4"/>
                      <a:pt x="21" y="3"/>
                    </a:cubicBezTo>
                    <a:cubicBezTo>
                      <a:pt x="20" y="3"/>
                      <a:pt x="19" y="3"/>
                      <a:pt x="18" y="2"/>
                    </a:cubicBezTo>
                    <a:cubicBezTo>
                      <a:pt x="17" y="2"/>
                      <a:pt x="16" y="1"/>
                      <a:pt x="14" y="1"/>
                    </a:cubicBezTo>
                    <a:cubicBezTo>
                      <a:pt x="13" y="0"/>
                      <a:pt x="12" y="1"/>
                      <a:pt x="11" y="1"/>
                    </a:cubicBezTo>
                    <a:cubicBezTo>
                      <a:pt x="10" y="1"/>
                      <a:pt x="9" y="0"/>
                      <a:pt x="8" y="1"/>
                    </a:cubicBezTo>
                    <a:cubicBezTo>
                      <a:pt x="7" y="1"/>
                      <a:pt x="7" y="2"/>
                      <a:pt x="5" y="2"/>
                    </a:cubicBezTo>
                    <a:cubicBezTo>
                      <a:pt x="4" y="2"/>
                      <a:pt x="4" y="1"/>
                      <a:pt x="2" y="1"/>
                    </a:cubicBezTo>
                    <a:cubicBezTo>
                      <a:pt x="1" y="1"/>
                      <a:pt x="0" y="0"/>
                      <a:pt x="0" y="1"/>
                    </a:cubicBezTo>
                    <a:cubicBezTo>
                      <a:pt x="0" y="2"/>
                      <a:pt x="1" y="3"/>
                      <a:pt x="1"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96" name="Freeform 929"/>
              <p:cNvSpPr>
                <a:spLocks/>
              </p:cNvSpPr>
              <p:nvPr/>
            </p:nvSpPr>
            <p:spPr bwMode="auto">
              <a:xfrm>
                <a:off x="1052" y="1257"/>
                <a:ext cx="46" cy="20"/>
              </a:xfrm>
              <a:custGeom>
                <a:avLst/>
                <a:gdLst>
                  <a:gd name="T0" fmla="*/ 240 w 23"/>
                  <a:gd name="T1" fmla="*/ 128 h 10"/>
                  <a:gd name="T2" fmla="*/ 368 w 23"/>
                  <a:gd name="T3" fmla="*/ 80 h 10"/>
                  <a:gd name="T4" fmla="*/ 224 w 23"/>
                  <a:gd name="T5" fmla="*/ 32 h 10"/>
                  <a:gd name="T6" fmla="*/ 208 w 23"/>
                  <a:gd name="T7" fmla="*/ 0 h 10"/>
                  <a:gd name="T8" fmla="*/ 0 w 23"/>
                  <a:gd name="T9" fmla="*/ 112 h 10"/>
                  <a:gd name="T10" fmla="*/ 48 w 23"/>
                  <a:gd name="T11" fmla="*/ 144 h 10"/>
                  <a:gd name="T12" fmla="*/ 240 w 23"/>
                  <a:gd name="T13" fmla="*/ 128 h 10"/>
                  <a:gd name="T14" fmla="*/ 0 60000 65536"/>
                  <a:gd name="T15" fmla="*/ 0 60000 65536"/>
                  <a:gd name="T16" fmla="*/ 0 60000 65536"/>
                  <a:gd name="T17" fmla="*/ 0 60000 65536"/>
                  <a:gd name="T18" fmla="*/ 0 60000 65536"/>
                  <a:gd name="T19" fmla="*/ 0 60000 65536"/>
                  <a:gd name="T20" fmla="*/ 0 60000 65536"/>
                  <a:gd name="T21" fmla="*/ 0 w 23"/>
                  <a:gd name="T22" fmla="*/ 0 h 10"/>
                  <a:gd name="T23" fmla="*/ 23 w 23"/>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0">
                    <a:moveTo>
                      <a:pt x="15" y="8"/>
                    </a:moveTo>
                    <a:cubicBezTo>
                      <a:pt x="18" y="8"/>
                      <a:pt x="23" y="8"/>
                      <a:pt x="23" y="5"/>
                    </a:cubicBezTo>
                    <a:cubicBezTo>
                      <a:pt x="23" y="2"/>
                      <a:pt x="18" y="3"/>
                      <a:pt x="14" y="2"/>
                    </a:cubicBezTo>
                    <a:cubicBezTo>
                      <a:pt x="13" y="0"/>
                      <a:pt x="13" y="0"/>
                      <a:pt x="13" y="0"/>
                    </a:cubicBezTo>
                    <a:cubicBezTo>
                      <a:pt x="9" y="2"/>
                      <a:pt x="4" y="5"/>
                      <a:pt x="0" y="7"/>
                    </a:cubicBezTo>
                    <a:cubicBezTo>
                      <a:pt x="3" y="9"/>
                      <a:pt x="3" y="9"/>
                      <a:pt x="3" y="9"/>
                    </a:cubicBezTo>
                    <a:cubicBezTo>
                      <a:pt x="8" y="9"/>
                      <a:pt x="11" y="10"/>
                      <a:pt x="1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97" name="Freeform 930"/>
              <p:cNvSpPr>
                <a:spLocks/>
              </p:cNvSpPr>
              <p:nvPr/>
            </p:nvSpPr>
            <p:spPr bwMode="auto">
              <a:xfrm>
                <a:off x="721" y="2752"/>
                <a:ext cx="14" cy="8"/>
              </a:xfrm>
              <a:custGeom>
                <a:avLst/>
                <a:gdLst>
                  <a:gd name="T0" fmla="*/ 64 w 7"/>
                  <a:gd name="T1" fmla="*/ 48 h 4"/>
                  <a:gd name="T2" fmla="*/ 96 w 7"/>
                  <a:gd name="T3" fmla="*/ 48 h 4"/>
                  <a:gd name="T4" fmla="*/ 64 w 7"/>
                  <a:gd name="T5" fmla="*/ 16 h 4"/>
                  <a:gd name="T6" fmla="*/ 16 w 7"/>
                  <a:gd name="T7" fmla="*/ 16 h 4"/>
                  <a:gd name="T8" fmla="*/ 64 w 7"/>
                  <a:gd name="T9" fmla="*/ 48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4" y="3"/>
                    </a:moveTo>
                    <a:cubicBezTo>
                      <a:pt x="5" y="3"/>
                      <a:pt x="6" y="4"/>
                      <a:pt x="6" y="3"/>
                    </a:cubicBezTo>
                    <a:cubicBezTo>
                      <a:pt x="7" y="2"/>
                      <a:pt x="5" y="2"/>
                      <a:pt x="4" y="1"/>
                    </a:cubicBezTo>
                    <a:cubicBezTo>
                      <a:pt x="3" y="0"/>
                      <a:pt x="2" y="0"/>
                      <a:pt x="1" y="1"/>
                    </a:cubicBezTo>
                    <a:cubicBezTo>
                      <a:pt x="0" y="2"/>
                      <a:pt x="3" y="3"/>
                      <a:pt x="4"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98" name="Freeform 931"/>
              <p:cNvSpPr>
                <a:spLocks/>
              </p:cNvSpPr>
              <p:nvPr/>
            </p:nvSpPr>
            <p:spPr bwMode="auto">
              <a:xfrm>
                <a:off x="753" y="2766"/>
                <a:ext cx="16" cy="12"/>
              </a:xfrm>
              <a:custGeom>
                <a:avLst/>
                <a:gdLst>
                  <a:gd name="T0" fmla="*/ 32 w 8"/>
                  <a:gd name="T1" fmla="*/ 64 h 6"/>
                  <a:gd name="T2" fmla="*/ 80 w 8"/>
                  <a:gd name="T3" fmla="*/ 80 h 6"/>
                  <a:gd name="T4" fmla="*/ 128 w 8"/>
                  <a:gd name="T5" fmla="*/ 80 h 6"/>
                  <a:gd name="T6" fmla="*/ 112 w 8"/>
                  <a:gd name="T7" fmla="*/ 32 h 6"/>
                  <a:gd name="T8" fmla="*/ 64 w 8"/>
                  <a:gd name="T9" fmla="*/ 32 h 6"/>
                  <a:gd name="T10" fmla="*/ 0 w 8"/>
                  <a:gd name="T11" fmla="*/ 32 h 6"/>
                  <a:gd name="T12" fmla="*/ 32 w 8"/>
                  <a:gd name="T13" fmla="*/ 64 h 6"/>
                  <a:gd name="T14" fmla="*/ 0 60000 65536"/>
                  <a:gd name="T15" fmla="*/ 0 60000 65536"/>
                  <a:gd name="T16" fmla="*/ 0 60000 65536"/>
                  <a:gd name="T17" fmla="*/ 0 60000 65536"/>
                  <a:gd name="T18" fmla="*/ 0 60000 65536"/>
                  <a:gd name="T19" fmla="*/ 0 60000 65536"/>
                  <a:gd name="T20" fmla="*/ 0 60000 65536"/>
                  <a:gd name="T21" fmla="*/ 0 w 8"/>
                  <a:gd name="T22" fmla="*/ 0 h 6"/>
                  <a:gd name="T23" fmla="*/ 8 w 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6">
                    <a:moveTo>
                      <a:pt x="2" y="4"/>
                    </a:moveTo>
                    <a:cubicBezTo>
                      <a:pt x="3" y="4"/>
                      <a:pt x="4" y="5"/>
                      <a:pt x="5" y="5"/>
                    </a:cubicBezTo>
                    <a:cubicBezTo>
                      <a:pt x="6" y="6"/>
                      <a:pt x="7" y="6"/>
                      <a:pt x="8" y="5"/>
                    </a:cubicBezTo>
                    <a:cubicBezTo>
                      <a:pt x="8" y="4"/>
                      <a:pt x="7" y="3"/>
                      <a:pt x="7" y="2"/>
                    </a:cubicBezTo>
                    <a:cubicBezTo>
                      <a:pt x="6" y="2"/>
                      <a:pt x="5" y="2"/>
                      <a:pt x="4" y="2"/>
                    </a:cubicBezTo>
                    <a:cubicBezTo>
                      <a:pt x="2" y="2"/>
                      <a:pt x="0" y="0"/>
                      <a:pt x="0" y="2"/>
                    </a:cubicBezTo>
                    <a:cubicBezTo>
                      <a:pt x="0" y="3"/>
                      <a:pt x="2" y="3"/>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99" name="Freeform 932"/>
              <p:cNvSpPr>
                <a:spLocks/>
              </p:cNvSpPr>
              <p:nvPr/>
            </p:nvSpPr>
            <p:spPr bwMode="auto">
              <a:xfrm>
                <a:off x="773" y="2724"/>
                <a:ext cx="14" cy="12"/>
              </a:xfrm>
              <a:custGeom>
                <a:avLst/>
                <a:gdLst>
                  <a:gd name="T0" fmla="*/ 64 w 7"/>
                  <a:gd name="T1" fmla="*/ 80 h 6"/>
                  <a:gd name="T2" fmla="*/ 96 w 7"/>
                  <a:gd name="T3" fmla="*/ 80 h 6"/>
                  <a:gd name="T4" fmla="*/ 112 w 7"/>
                  <a:gd name="T5" fmla="*/ 48 h 6"/>
                  <a:gd name="T6" fmla="*/ 80 w 7"/>
                  <a:gd name="T7" fmla="*/ 32 h 6"/>
                  <a:gd name="T8" fmla="*/ 48 w 7"/>
                  <a:gd name="T9" fmla="*/ 0 h 6"/>
                  <a:gd name="T10" fmla="*/ 16 w 7"/>
                  <a:gd name="T11" fmla="*/ 32 h 6"/>
                  <a:gd name="T12" fmla="*/ 0 w 7"/>
                  <a:gd name="T13" fmla="*/ 64 h 6"/>
                  <a:gd name="T14" fmla="*/ 64 w 7"/>
                  <a:gd name="T15" fmla="*/ 8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4" y="5"/>
                    </a:moveTo>
                    <a:cubicBezTo>
                      <a:pt x="5" y="5"/>
                      <a:pt x="6" y="5"/>
                      <a:pt x="6" y="5"/>
                    </a:cubicBezTo>
                    <a:cubicBezTo>
                      <a:pt x="7" y="4"/>
                      <a:pt x="7" y="4"/>
                      <a:pt x="7" y="3"/>
                    </a:cubicBezTo>
                    <a:cubicBezTo>
                      <a:pt x="7" y="2"/>
                      <a:pt x="6" y="2"/>
                      <a:pt x="5" y="2"/>
                    </a:cubicBezTo>
                    <a:cubicBezTo>
                      <a:pt x="5" y="1"/>
                      <a:pt x="4" y="1"/>
                      <a:pt x="3" y="0"/>
                    </a:cubicBezTo>
                    <a:cubicBezTo>
                      <a:pt x="2" y="0"/>
                      <a:pt x="2" y="1"/>
                      <a:pt x="1" y="2"/>
                    </a:cubicBezTo>
                    <a:cubicBezTo>
                      <a:pt x="0" y="2"/>
                      <a:pt x="0" y="3"/>
                      <a:pt x="0" y="4"/>
                    </a:cubicBezTo>
                    <a:cubicBezTo>
                      <a:pt x="1" y="6"/>
                      <a:pt x="2" y="5"/>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00" name="Freeform 933"/>
              <p:cNvSpPr>
                <a:spLocks/>
              </p:cNvSpPr>
              <p:nvPr/>
            </p:nvSpPr>
            <p:spPr bwMode="auto">
              <a:xfrm>
                <a:off x="799" y="2738"/>
                <a:ext cx="4" cy="6"/>
              </a:xfrm>
              <a:custGeom>
                <a:avLst/>
                <a:gdLst>
                  <a:gd name="T0" fmla="*/ 32 w 2"/>
                  <a:gd name="T1" fmla="*/ 32 h 3"/>
                  <a:gd name="T2" fmla="*/ 16 w 2"/>
                  <a:gd name="T3" fmla="*/ 0 h 3"/>
                  <a:gd name="T4" fmla="*/ 0 w 2"/>
                  <a:gd name="T5" fmla="*/ 32 h 3"/>
                  <a:gd name="T6" fmla="*/ 32 w 2"/>
                  <a:gd name="T7" fmla="*/ 32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2" y="2"/>
                    </a:moveTo>
                    <a:cubicBezTo>
                      <a:pt x="2" y="1"/>
                      <a:pt x="1" y="0"/>
                      <a:pt x="1" y="0"/>
                    </a:cubicBezTo>
                    <a:cubicBezTo>
                      <a:pt x="0" y="1"/>
                      <a:pt x="0" y="1"/>
                      <a:pt x="0" y="2"/>
                    </a:cubicBezTo>
                    <a:cubicBezTo>
                      <a:pt x="1" y="3"/>
                      <a:pt x="2" y="2"/>
                      <a:pt x="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01" name="Freeform 934"/>
              <p:cNvSpPr>
                <a:spLocks/>
              </p:cNvSpPr>
              <p:nvPr/>
            </p:nvSpPr>
            <p:spPr bwMode="auto">
              <a:xfrm>
                <a:off x="869" y="2780"/>
                <a:ext cx="4" cy="1"/>
              </a:xfrm>
              <a:custGeom>
                <a:avLst/>
                <a:gdLst>
                  <a:gd name="T0" fmla="*/ 32 w 2"/>
                  <a:gd name="T1" fmla="*/ 0 h 1"/>
                  <a:gd name="T2" fmla="*/ 0 w 2"/>
                  <a:gd name="T3" fmla="*/ 0 h 1"/>
                  <a:gd name="T4" fmla="*/ 3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1" y="0"/>
                      <a:pt x="1" y="0"/>
                      <a:pt x="0"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02" name="Freeform 935"/>
              <p:cNvSpPr>
                <a:spLocks/>
              </p:cNvSpPr>
              <p:nvPr/>
            </p:nvSpPr>
            <p:spPr bwMode="auto">
              <a:xfrm>
                <a:off x="889" y="2780"/>
                <a:ext cx="2" cy="2"/>
              </a:xfrm>
              <a:custGeom>
                <a:avLst/>
                <a:gdLst>
                  <a:gd name="T0" fmla="*/ 0 w 1"/>
                  <a:gd name="T1" fmla="*/ 0 h 1"/>
                  <a:gd name="T2" fmla="*/ 16 w 1"/>
                  <a:gd name="T3" fmla="*/ 16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1" y="1"/>
                      <a:pt x="1" y="1"/>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03" name="Freeform 936"/>
              <p:cNvSpPr>
                <a:spLocks/>
              </p:cNvSpPr>
              <p:nvPr/>
            </p:nvSpPr>
            <p:spPr bwMode="auto">
              <a:xfrm>
                <a:off x="891" y="2782"/>
                <a:ext cx="4" cy="2"/>
              </a:xfrm>
              <a:custGeom>
                <a:avLst/>
                <a:gdLst>
                  <a:gd name="T0" fmla="*/ 0 w 2"/>
                  <a:gd name="T1" fmla="*/ 0 h 1"/>
                  <a:gd name="T2" fmla="*/ 32 w 2"/>
                  <a:gd name="T3" fmla="*/ 16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2" y="1"/>
                      <a:pt x="2" y="1"/>
                      <a:pt x="2" y="1"/>
                    </a:cubicBezTo>
                    <a:cubicBezTo>
                      <a:pt x="1"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04" name="Freeform 937"/>
              <p:cNvSpPr>
                <a:spLocks/>
              </p:cNvSpPr>
              <p:nvPr/>
            </p:nvSpPr>
            <p:spPr bwMode="auto">
              <a:xfrm>
                <a:off x="895" y="2772"/>
                <a:ext cx="2" cy="6"/>
              </a:xfrm>
              <a:custGeom>
                <a:avLst/>
                <a:gdLst>
                  <a:gd name="T0" fmla="*/ 0 w 1"/>
                  <a:gd name="T1" fmla="*/ 0 h 3"/>
                  <a:gd name="T2" fmla="*/ 16 w 1"/>
                  <a:gd name="T3" fmla="*/ 48 h 3"/>
                  <a:gd name="T4" fmla="*/ 0 w 1"/>
                  <a:gd name="T5" fmla="*/ 0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0"/>
                    </a:moveTo>
                    <a:cubicBezTo>
                      <a:pt x="1" y="3"/>
                      <a:pt x="1" y="3"/>
                      <a:pt x="1" y="3"/>
                    </a:cubicBezTo>
                    <a:cubicBezTo>
                      <a:pt x="1" y="2"/>
                      <a:pt x="1"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05" name="Freeform 938"/>
              <p:cNvSpPr>
                <a:spLocks/>
              </p:cNvSpPr>
              <p:nvPr/>
            </p:nvSpPr>
            <p:spPr bwMode="auto">
              <a:xfrm>
                <a:off x="863" y="2772"/>
                <a:ext cx="4" cy="1"/>
              </a:xfrm>
              <a:custGeom>
                <a:avLst/>
                <a:gdLst>
                  <a:gd name="T0" fmla="*/ 32 w 2"/>
                  <a:gd name="T1" fmla="*/ 0 h 1"/>
                  <a:gd name="T2" fmla="*/ 0 w 2"/>
                  <a:gd name="T3" fmla="*/ 0 h 1"/>
                  <a:gd name="T4" fmla="*/ 3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2" y="0"/>
                      <a:pt x="1" y="0"/>
                      <a:pt x="0"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06" name="Freeform 939"/>
              <p:cNvSpPr>
                <a:spLocks/>
              </p:cNvSpPr>
              <p:nvPr/>
            </p:nvSpPr>
            <p:spPr bwMode="auto">
              <a:xfrm>
                <a:off x="867" y="2772"/>
                <a:ext cx="2" cy="1"/>
              </a:xfrm>
              <a:custGeom>
                <a:avLst/>
                <a:gdLst>
                  <a:gd name="T0" fmla="*/ 0 w 1"/>
                  <a:gd name="T1" fmla="*/ 0 h 1"/>
                  <a:gd name="T2" fmla="*/ 16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0"/>
                      <a:pt x="1" y="0"/>
                      <a:pt x="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07" name="Freeform 940"/>
              <p:cNvSpPr>
                <a:spLocks/>
              </p:cNvSpPr>
              <p:nvPr/>
            </p:nvSpPr>
            <p:spPr bwMode="auto">
              <a:xfrm>
                <a:off x="851" y="2760"/>
                <a:ext cx="6" cy="2"/>
              </a:xfrm>
              <a:custGeom>
                <a:avLst/>
                <a:gdLst>
                  <a:gd name="T0" fmla="*/ 0 w 3"/>
                  <a:gd name="T1" fmla="*/ 0 h 1"/>
                  <a:gd name="T2" fmla="*/ 48 w 3"/>
                  <a:gd name="T3" fmla="*/ 16 h 1"/>
                  <a:gd name="T4" fmla="*/ 0 w 3"/>
                  <a:gd name="T5" fmla="*/ 0 h 1"/>
                  <a:gd name="T6" fmla="*/ 0 60000 65536"/>
                  <a:gd name="T7" fmla="*/ 0 60000 65536"/>
                  <a:gd name="T8" fmla="*/ 0 60000 65536"/>
                  <a:gd name="T9" fmla="*/ 0 w 3"/>
                  <a:gd name="T10" fmla="*/ 0 h 1"/>
                  <a:gd name="T11" fmla="*/ 3 w 3"/>
                  <a:gd name="T12" fmla="*/ 1 h 1"/>
                </a:gdLst>
                <a:ahLst/>
                <a:cxnLst>
                  <a:cxn ang="T6">
                    <a:pos x="T0" y="T1"/>
                  </a:cxn>
                  <a:cxn ang="T7">
                    <a:pos x="T2" y="T3"/>
                  </a:cxn>
                  <a:cxn ang="T8">
                    <a:pos x="T4" y="T5"/>
                  </a:cxn>
                </a:cxnLst>
                <a:rect l="T9" t="T10" r="T11" b="T12"/>
                <a:pathLst>
                  <a:path w="3" h="1">
                    <a:moveTo>
                      <a:pt x="0" y="0"/>
                    </a:moveTo>
                    <a:cubicBezTo>
                      <a:pt x="3" y="1"/>
                      <a:pt x="3" y="1"/>
                      <a:pt x="3" y="1"/>
                    </a:cubicBezTo>
                    <a:cubicBezTo>
                      <a:pt x="2" y="1"/>
                      <a:pt x="1"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08" name="Freeform 941"/>
              <p:cNvSpPr>
                <a:spLocks/>
              </p:cNvSpPr>
              <p:nvPr/>
            </p:nvSpPr>
            <p:spPr bwMode="auto">
              <a:xfrm>
                <a:off x="845" y="2754"/>
                <a:ext cx="4" cy="2"/>
              </a:xfrm>
              <a:custGeom>
                <a:avLst/>
                <a:gdLst>
                  <a:gd name="T0" fmla="*/ 0 w 2"/>
                  <a:gd name="T1" fmla="*/ 0 h 1"/>
                  <a:gd name="T2" fmla="*/ 32 w 2"/>
                  <a:gd name="T3" fmla="*/ 16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cubicBezTo>
                      <a:pt x="2" y="1"/>
                      <a:pt x="2" y="1"/>
                      <a:pt x="2" y="1"/>
                    </a:cubicBezTo>
                    <a:cubicBezTo>
                      <a:pt x="1"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09" name="Freeform 942"/>
              <p:cNvSpPr>
                <a:spLocks/>
              </p:cNvSpPr>
              <p:nvPr/>
            </p:nvSpPr>
            <p:spPr bwMode="auto">
              <a:xfrm>
                <a:off x="843" y="2752"/>
                <a:ext cx="2" cy="2"/>
              </a:xfrm>
              <a:custGeom>
                <a:avLst/>
                <a:gdLst>
                  <a:gd name="T0" fmla="*/ 0 w 1"/>
                  <a:gd name="T1" fmla="*/ 0 h 1"/>
                  <a:gd name="T2" fmla="*/ 16 w 1"/>
                  <a:gd name="T3" fmla="*/ 16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0"/>
                      <a:pt x="0" y="0"/>
                      <a:pt x="1" y="1"/>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10" name="Freeform 943"/>
              <p:cNvSpPr>
                <a:spLocks/>
              </p:cNvSpPr>
              <p:nvPr/>
            </p:nvSpPr>
            <p:spPr bwMode="auto">
              <a:xfrm>
                <a:off x="839" y="2752"/>
                <a:ext cx="4" cy="1"/>
              </a:xfrm>
              <a:custGeom>
                <a:avLst/>
                <a:gdLst>
                  <a:gd name="T0" fmla="*/ 32 w 2"/>
                  <a:gd name="T1" fmla="*/ 0 h 1"/>
                  <a:gd name="T2" fmla="*/ 0 w 2"/>
                  <a:gd name="T3" fmla="*/ 0 h 1"/>
                  <a:gd name="T4" fmla="*/ 3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1" y="0"/>
                      <a:pt x="1" y="0"/>
                      <a:pt x="0"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11" name="Freeform 944"/>
              <p:cNvSpPr>
                <a:spLocks/>
              </p:cNvSpPr>
              <p:nvPr/>
            </p:nvSpPr>
            <p:spPr bwMode="auto">
              <a:xfrm>
                <a:off x="827" y="2746"/>
                <a:ext cx="2" cy="2"/>
              </a:xfrm>
              <a:custGeom>
                <a:avLst/>
                <a:gdLst>
                  <a:gd name="T0" fmla="*/ 0 w 1"/>
                  <a:gd name="T1" fmla="*/ 0 h 1"/>
                  <a:gd name="T2" fmla="*/ 16 w 1"/>
                  <a:gd name="T3" fmla="*/ 16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1" y="1"/>
                      <a:pt x="1" y="1"/>
                      <a:pt x="1" y="1"/>
                    </a:cubicBezTo>
                    <a:cubicBezTo>
                      <a:pt x="1" y="0"/>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12" name="Freeform 945"/>
              <p:cNvSpPr>
                <a:spLocks/>
              </p:cNvSpPr>
              <p:nvPr/>
            </p:nvSpPr>
            <p:spPr bwMode="auto">
              <a:xfrm>
                <a:off x="809" y="2742"/>
                <a:ext cx="10" cy="12"/>
              </a:xfrm>
              <a:custGeom>
                <a:avLst/>
                <a:gdLst>
                  <a:gd name="T0" fmla="*/ 32 w 5"/>
                  <a:gd name="T1" fmla="*/ 80 h 6"/>
                  <a:gd name="T2" fmla="*/ 64 w 5"/>
                  <a:gd name="T3" fmla="*/ 64 h 6"/>
                  <a:gd name="T4" fmla="*/ 80 w 5"/>
                  <a:gd name="T5" fmla="*/ 32 h 6"/>
                  <a:gd name="T6" fmla="*/ 48 w 5"/>
                  <a:gd name="T7" fmla="*/ 16 h 6"/>
                  <a:gd name="T8" fmla="*/ 0 w 5"/>
                  <a:gd name="T9" fmla="*/ 16 h 6"/>
                  <a:gd name="T10" fmla="*/ 0 w 5"/>
                  <a:gd name="T11" fmla="*/ 48 h 6"/>
                  <a:gd name="T12" fmla="*/ 32 w 5"/>
                  <a:gd name="T13" fmla="*/ 80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2" y="5"/>
                    </a:moveTo>
                    <a:cubicBezTo>
                      <a:pt x="3" y="6"/>
                      <a:pt x="4" y="5"/>
                      <a:pt x="4" y="4"/>
                    </a:cubicBezTo>
                    <a:cubicBezTo>
                      <a:pt x="5" y="3"/>
                      <a:pt x="5" y="2"/>
                      <a:pt x="5" y="2"/>
                    </a:cubicBezTo>
                    <a:cubicBezTo>
                      <a:pt x="4" y="1"/>
                      <a:pt x="4" y="2"/>
                      <a:pt x="3" y="1"/>
                    </a:cubicBezTo>
                    <a:cubicBezTo>
                      <a:pt x="2" y="1"/>
                      <a:pt x="1" y="0"/>
                      <a:pt x="0" y="1"/>
                    </a:cubicBezTo>
                    <a:cubicBezTo>
                      <a:pt x="0" y="2"/>
                      <a:pt x="0" y="2"/>
                      <a:pt x="0" y="3"/>
                    </a:cubicBezTo>
                    <a:cubicBezTo>
                      <a:pt x="0" y="4"/>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13" name="Freeform 946"/>
              <p:cNvSpPr>
                <a:spLocks/>
              </p:cNvSpPr>
              <p:nvPr/>
            </p:nvSpPr>
            <p:spPr bwMode="auto">
              <a:xfrm>
                <a:off x="3966" y="1183"/>
                <a:ext cx="8" cy="8"/>
              </a:xfrm>
              <a:custGeom>
                <a:avLst/>
                <a:gdLst>
                  <a:gd name="T0" fmla="*/ 16 w 4"/>
                  <a:gd name="T1" fmla="*/ 16 h 4"/>
                  <a:gd name="T2" fmla="*/ 0 w 4"/>
                  <a:gd name="T3" fmla="*/ 48 h 4"/>
                  <a:gd name="T4" fmla="*/ 48 w 4"/>
                  <a:gd name="T5" fmla="*/ 48 h 4"/>
                  <a:gd name="T6" fmla="*/ 64 w 4"/>
                  <a:gd name="T7" fmla="*/ 32 h 4"/>
                  <a:gd name="T8" fmla="*/ 16 w 4"/>
                  <a:gd name="T9" fmla="*/ 16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1"/>
                    </a:moveTo>
                    <a:cubicBezTo>
                      <a:pt x="0" y="2"/>
                      <a:pt x="0" y="2"/>
                      <a:pt x="0" y="3"/>
                    </a:cubicBezTo>
                    <a:cubicBezTo>
                      <a:pt x="0" y="4"/>
                      <a:pt x="2" y="4"/>
                      <a:pt x="3" y="3"/>
                    </a:cubicBezTo>
                    <a:cubicBezTo>
                      <a:pt x="3" y="3"/>
                      <a:pt x="4" y="2"/>
                      <a:pt x="4" y="2"/>
                    </a:cubicBezTo>
                    <a:cubicBezTo>
                      <a:pt x="4" y="0"/>
                      <a:pt x="2"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14" name="Freeform 947"/>
              <p:cNvSpPr>
                <a:spLocks/>
              </p:cNvSpPr>
              <p:nvPr/>
            </p:nvSpPr>
            <p:spPr bwMode="auto">
              <a:xfrm>
                <a:off x="4395" y="1205"/>
                <a:ext cx="8" cy="10"/>
              </a:xfrm>
              <a:custGeom>
                <a:avLst/>
                <a:gdLst>
                  <a:gd name="T0" fmla="*/ 32 w 4"/>
                  <a:gd name="T1" fmla="*/ 64 h 5"/>
                  <a:gd name="T2" fmla="*/ 48 w 4"/>
                  <a:gd name="T3" fmla="*/ 80 h 5"/>
                  <a:gd name="T4" fmla="*/ 64 w 4"/>
                  <a:gd name="T5" fmla="*/ 48 h 5"/>
                  <a:gd name="T6" fmla="*/ 64 w 4"/>
                  <a:gd name="T7" fmla="*/ 16 h 5"/>
                  <a:gd name="T8" fmla="*/ 32 w 4"/>
                  <a:gd name="T9" fmla="*/ 16 h 5"/>
                  <a:gd name="T10" fmla="*/ 0 w 4"/>
                  <a:gd name="T11" fmla="*/ 16 h 5"/>
                  <a:gd name="T12" fmla="*/ 16 w 4"/>
                  <a:gd name="T13" fmla="*/ 32 h 5"/>
                  <a:gd name="T14" fmla="*/ 32 w 4"/>
                  <a:gd name="T15" fmla="*/ 64 h 5"/>
                  <a:gd name="T16" fmla="*/ 0 60000 65536"/>
                  <a:gd name="T17" fmla="*/ 0 60000 65536"/>
                  <a:gd name="T18" fmla="*/ 0 60000 65536"/>
                  <a:gd name="T19" fmla="*/ 0 60000 65536"/>
                  <a:gd name="T20" fmla="*/ 0 60000 65536"/>
                  <a:gd name="T21" fmla="*/ 0 60000 65536"/>
                  <a:gd name="T22" fmla="*/ 0 60000 65536"/>
                  <a:gd name="T23" fmla="*/ 0 60000 65536"/>
                  <a:gd name="T24" fmla="*/ 0 w 4"/>
                  <a:gd name="T25" fmla="*/ 0 h 5"/>
                  <a:gd name="T26" fmla="*/ 4 w 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 h="5">
                    <a:moveTo>
                      <a:pt x="2" y="4"/>
                    </a:moveTo>
                    <a:cubicBezTo>
                      <a:pt x="2" y="4"/>
                      <a:pt x="3" y="5"/>
                      <a:pt x="3" y="5"/>
                    </a:cubicBezTo>
                    <a:cubicBezTo>
                      <a:pt x="4" y="4"/>
                      <a:pt x="4" y="4"/>
                      <a:pt x="4" y="3"/>
                    </a:cubicBezTo>
                    <a:cubicBezTo>
                      <a:pt x="4" y="2"/>
                      <a:pt x="4" y="2"/>
                      <a:pt x="4" y="1"/>
                    </a:cubicBezTo>
                    <a:cubicBezTo>
                      <a:pt x="3" y="1"/>
                      <a:pt x="3" y="1"/>
                      <a:pt x="2" y="1"/>
                    </a:cubicBezTo>
                    <a:cubicBezTo>
                      <a:pt x="1" y="0"/>
                      <a:pt x="1" y="0"/>
                      <a:pt x="0" y="1"/>
                    </a:cubicBezTo>
                    <a:cubicBezTo>
                      <a:pt x="0" y="1"/>
                      <a:pt x="1" y="2"/>
                      <a:pt x="1" y="2"/>
                    </a:cubicBezTo>
                    <a:cubicBezTo>
                      <a:pt x="1" y="3"/>
                      <a:pt x="1" y="4"/>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15" name="Freeform 948"/>
              <p:cNvSpPr>
                <a:spLocks/>
              </p:cNvSpPr>
              <p:nvPr/>
            </p:nvSpPr>
            <p:spPr bwMode="auto">
              <a:xfrm>
                <a:off x="4473" y="1225"/>
                <a:ext cx="12" cy="6"/>
              </a:xfrm>
              <a:custGeom>
                <a:avLst/>
                <a:gdLst>
                  <a:gd name="T0" fmla="*/ 0 w 6"/>
                  <a:gd name="T1" fmla="*/ 16 h 3"/>
                  <a:gd name="T2" fmla="*/ 16 w 6"/>
                  <a:gd name="T3" fmla="*/ 48 h 3"/>
                  <a:gd name="T4" fmla="*/ 64 w 6"/>
                  <a:gd name="T5" fmla="*/ 48 h 3"/>
                  <a:gd name="T6" fmla="*/ 80 w 6"/>
                  <a:gd name="T7" fmla="*/ 48 h 3"/>
                  <a:gd name="T8" fmla="*/ 48 w 6"/>
                  <a:gd name="T9" fmla="*/ 16 h 3"/>
                  <a:gd name="T10" fmla="*/ 0 w 6"/>
                  <a:gd name="T11" fmla="*/ 16 h 3"/>
                  <a:gd name="T12" fmla="*/ 0 60000 65536"/>
                  <a:gd name="T13" fmla="*/ 0 60000 65536"/>
                  <a:gd name="T14" fmla="*/ 0 60000 65536"/>
                  <a:gd name="T15" fmla="*/ 0 60000 65536"/>
                  <a:gd name="T16" fmla="*/ 0 60000 65536"/>
                  <a:gd name="T17" fmla="*/ 0 60000 65536"/>
                  <a:gd name="T18" fmla="*/ 0 w 6"/>
                  <a:gd name="T19" fmla="*/ 0 h 3"/>
                  <a:gd name="T20" fmla="*/ 6 w 6"/>
                  <a:gd name="T21" fmla="*/ 3 h 3"/>
                </a:gdLst>
                <a:ahLst/>
                <a:cxnLst>
                  <a:cxn ang="T12">
                    <a:pos x="T0" y="T1"/>
                  </a:cxn>
                  <a:cxn ang="T13">
                    <a:pos x="T2" y="T3"/>
                  </a:cxn>
                  <a:cxn ang="T14">
                    <a:pos x="T4" y="T5"/>
                  </a:cxn>
                  <a:cxn ang="T15">
                    <a:pos x="T6" y="T7"/>
                  </a:cxn>
                  <a:cxn ang="T16">
                    <a:pos x="T8" y="T9"/>
                  </a:cxn>
                  <a:cxn ang="T17">
                    <a:pos x="T10" y="T11"/>
                  </a:cxn>
                </a:cxnLst>
                <a:rect l="T18" t="T19" r="T20" b="T21"/>
                <a:pathLst>
                  <a:path w="6" h="3">
                    <a:moveTo>
                      <a:pt x="0" y="1"/>
                    </a:moveTo>
                    <a:cubicBezTo>
                      <a:pt x="0" y="2"/>
                      <a:pt x="1" y="2"/>
                      <a:pt x="1" y="3"/>
                    </a:cubicBezTo>
                    <a:cubicBezTo>
                      <a:pt x="4" y="3"/>
                      <a:pt x="4" y="3"/>
                      <a:pt x="4" y="3"/>
                    </a:cubicBezTo>
                    <a:cubicBezTo>
                      <a:pt x="4" y="3"/>
                      <a:pt x="5" y="3"/>
                      <a:pt x="5" y="3"/>
                    </a:cubicBezTo>
                    <a:cubicBezTo>
                      <a:pt x="6" y="2"/>
                      <a:pt x="4" y="1"/>
                      <a:pt x="3" y="1"/>
                    </a:cubicBezTo>
                    <a:cubicBezTo>
                      <a:pt x="2" y="0"/>
                      <a:pt x="0" y="0"/>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16" name="Freeform 949"/>
              <p:cNvSpPr>
                <a:spLocks/>
              </p:cNvSpPr>
              <p:nvPr/>
            </p:nvSpPr>
            <p:spPr bwMode="auto">
              <a:xfrm>
                <a:off x="4485" y="1231"/>
                <a:ext cx="40" cy="14"/>
              </a:xfrm>
              <a:custGeom>
                <a:avLst/>
                <a:gdLst>
                  <a:gd name="T0" fmla="*/ 64 w 20"/>
                  <a:gd name="T1" fmla="*/ 0 h 7"/>
                  <a:gd name="T2" fmla="*/ 32 w 20"/>
                  <a:gd name="T3" fmla="*/ 32 h 7"/>
                  <a:gd name="T4" fmla="*/ 16 w 20"/>
                  <a:gd name="T5" fmla="*/ 64 h 7"/>
                  <a:gd name="T6" fmla="*/ 48 w 20"/>
                  <a:gd name="T7" fmla="*/ 80 h 7"/>
                  <a:gd name="T8" fmla="*/ 80 w 20"/>
                  <a:gd name="T9" fmla="*/ 80 h 7"/>
                  <a:gd name="T10" fmla="*/ 144 w 20"/>
                  <a:gd name="T11" fmla="*/ 80 h 7"/>
                  <a:gd name="T12" fmla="*/ 192 w 20"/>
                  <a:gd name="T13" fmla="*/ 80 h 7"/>
                  <a:gd name="T14" fmla="*/ 240 w 20"/>
                  <a:gd name="T15" fmla="*/ 96 h 7"/>
                  <a:gd name="T16" fmla="*/ 320 w 20"/>
                  <a:gd name="T17" fmla="*/ 80 h 7"/>
                  <a:gd name="T18" fmla="*/ 304 w 20"/>
                  <a:gd name="T19" fmla="*/ 64 h 7"/>
                  <a:gd name="T20" fmla="*/ 240 w 20"/>
                  <a:gd name="T21" fmla="*/ 48 h 7"/>
                  <a:gd name="T22" fmla="*/ 160 w 20"/>
                  <a:gd name="T23" fmla="*/ 16 h 7"/>
                  <a:gd name="T24" fmla="*/ 112 w 20"/>
                  <a:gd name="T25" fmla="*/ 16 h 7"/>
                  <a:gd name="T26" fmla="*/ 64 w 20"/>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7"/>
                  <a:gd name="T44" fmla="*/ 20 w 20"/>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7">
                    <a:moveTo>
                      <a:pt x="4" y="0"/>
                    </a:moveTo>
                    <a:cubicBezTo>
                      <a:pt x="3" y="1"/>
                      <a:pt x="2" y="1"/>
                      <a:pt x="2" y="2"/>
                    </a:cubicBezTo>
                    <a:cubicBezTo>
                      <a:pt x="1" y="2"/>
                      <a:pt x="0" y="3"/>
                      <a:pt x="1" y="4"/>
                    </a:cubicBezTo>
                    <a:cubicBezTo>
                      <a:pt x="1" y="5"/>
                      <a:pt x="2" y="4"/>
                      <a:pt x="3" y="5"/>
                    </a:cubicBezTo>
                    <a:cubicBezTo>
                      <a:pt x="4" y="5"/>
                      <a:pt x="4" y="5"/>
                      <a:pt x="5" y="5"/>
                    </a:cubicBezTo>
                    <a:cubicBezTo>
                      <a:pt x="7" y="5"/>
                      <a:pt x="8" y="5"/>
                      <a:pt x="9" y="5"/>
                    </a:cubicBezTo>
                    <a:cubicBezTo>
                      <a:pt x="10" y="5"/>
                      <a:pt x="11" y="5"/>
                      <a:pt x="12" y="5"/>
                    </a:cubicBezTo>
                    <a:cubicBezTo>
                      <a:pt x="13" y="6"/>
                      <a:pt x="14" y="6"/>
                      <a:pt x="15" y="6"/>
                    </a:cubicBezTo>
                    <a:cubicBezTo>
                      <a:pt x="17" y="6"/>
                      <a:pt x="20" y="7"/>
                      <a:pt x="20" y="5"/>
                    </a:cubicBezTo>
                    <a:cubicBezTo>
                      <a:pt x="20" y="5"/>
                      <a:pt x="19" y="4"/>
                      <a:pt x="19" y="4"/>
                    </a:cubicBezTo>
                    <a:cubicBezTo>
                      <a:pt x="18" y="3"/>
                      <a:pt x="16" y="4"/>
                      <a:pt x="15" y="3"/>
                    </a:cubicBezTo>
                    <a:cubicBezTo>
                      <a:pt x="13" y="3"/>
                      <a:pt x="12" y="2"/>
                      <a:pt x="10" y="1"/>
                    </a:cubicBezTo>
                    <a:cubicBezTo>
                      <a:pt x="9" y="1"/>
                      <a:pt x="8" y="1"/>
                      <a:pt x="7" y="1"/>
                    </a:cubicBezTo>
                    <a:cubicBezTo>
                      <a:pt x="6" y="1"/>
                      <a:pt x="5"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17" name="Freeform 950"/>
              <p:cNvSpPr>
                <a:spLocks/>
              </p:cNvSpPr>
              <p:nvPr/>
            </p:nvSpPr>
            <p:spPr bwMode="auto">
              <a:xfrm>
                <a:off x="4874" y="1287"/>
                <a:ext cx="10" cy="8"/>
              </a:xfrm>
              <a:custGeom>
                <a:avLst/>
                <a:gdLst>
                  <a:gd name="T0" fmla="*/ 32 w 5"/>
                  <a:gd name="T1" fmla="*/ 48 h 4"/>
                  <a:gd name="T2" fmla="*/ 64 w 5"/>
                  <a:gd name="T3" fmla="*/ 48 h 4"/>
                  <a:gd name="T4" fmla="*/ 64 w 5"/>
                  <a:gd name="T5" fmla="*/ 16 h 4"/>
                  <a:gd name="T6" fmla="*/ 16 w 5"/>
                  <a:gd name="T7" fmla="*/ 16 h 4"/>
                  <a:gd name="T8" fmla="*/ 0 w 5"/>
                  <a:gd name="T9" fmla="*/ 48 h 4"/>
                  <a:gd name="T10" fmla="*/ 32 w 5"/>
                  <a:gd name="T11" fmla="*/ 48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2" y="3"/>
                    </a:moveTo>
                    <a:cubicBezTo>
                      <a:pt x="3" y="4"/>
                      <a:pt x="4" y="4"/>
                      <a:pt x="4" y="3"/>
                    </a:cubicBezTo>
                    <a:cubicBezTo>
                      <a:pt x="5" y="2"/>
                      <a:pt x="5" y="1"/>
                      <a:pt x="4" y="1"/>
                    </a:cubicBezTo>
                    <a:cubicBezTo>
                      <a:pt x="3" y="0"/>
                      <a:pt x="2" y="1"/>
                      <a:pt x="1" y="1"/>
                    </a:cubicBezTo>
                    <a:cubicBezTo>
                      <a:pt x="1" y="1"/>
                      <a:pt x="0" y="2"/>
                      <a:pt x="0" y="3"/>
                    </a:cubicBezTo>
                    <a:cubicBezTo>
                      <a:pt x="0" y="3"/>
                      <a:pt x="1" y="3"/>
                      <a:pt x="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18" name="Freeform 951"/>
              <p:cNvSpPr>
                <a:spLocks/>
              </p:cNvSpPr>
              <p:nvPr/>
            </p:nvSpPr>
            <p:spPr bwMode="auto">
              <a:xfrm>
                <a:off x="5131" y="1518"/>
                <a:ext cx="12" cy="14"/>
              </a:xfrm>
              <a:custGeom>
                <a:avLst/>
                <a:gdLst>
                  <a:gd name="T0" fmla="*/ 0 w 6"/>
                  <a:gd name="T1" fmla="*/ 16 h 7"/>
                  <a:gd name="T2" fmla="*/ 16 w 6"/>
                  <a:gd name="T3" fmla="*/ 48 h 7"/>
                  <a:gd name="T4" fmla="*/ 48 w 6"/>
                  <a:gd name="T5" fmla="*/ 80 h 7"/>
                  <a:gd name="T6" fmla="*/ 96 w 6"/>
                  <a:gd name="T7" fmla="*/ 96 h 7"/>
                  <a:gd name="T8" fmla="*/ 80 w 6"/>
                  <a:gd name="T9" fmla="*/ 48 h 7"/>
                  <a:gd name="T10" fmla="*/ 32 w 6"/>
                  <a:gd name="T11" fmla="*/ 32 h 7"/>
                  <a:gd name="T12" fmla="*/ 0 w 6"/>
                  <a:gd name="T13" fmla="*/ 16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0" y="1"/>
                    </a:moveTo>
                    <a:cubicBezTo>
                      <a:pt x="0" y="1"/>
                      <a:pt x="0" y="3"/>
                      <a:pt x="1" y="3"/>
                    </a:cubicBezTo>
                    <a:cubicBezTo>
                      <a:pt x="1" y="4"/>
                      <a:pt x="2" y="4"/>
                      <a:pt x="3" y="5"/>
                    </a:cubicBezTo>
                    <a:cubicBezTo>
                      <a:pt x="4" y="6"/>
                      <a:pt x="5" y="7"/>
                      <a:pt x="6" y="6"/>
                    </a:cubicBezTo>
                    <a:cubicBezTo>
                      <a:pt x="6" y="5"/>
                      <a:pt x="5" y="4"/>
                      <a:pt x="5" y="3"/>
                    </a:cubicBezTo>
                    <a:cubicBezTo>
                      <a:pt x="4" y="3"/>
                      <a:pt x="3" y="2"/>
                      <a:pt x="2" y="2"/>
                    </a:cubicBezTo>
                    <a:cubicBezTo>
                      <a:pt x="1" y="1"/>
                      <a:pt x="1" y="0"/>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19" name="Freeform 952"/>
              <p:cNvSpPr>
                <a:spLocks/>
              </p:cNvSpPr>
              <p:nvPr/>
            </p:nvSpPr>
            <p:spPr bwMode="auto">
              <a:xfrm>
                <a:off x="5155" y="1520"/>
                <a:ext cx="10" cy="12"/>
              </a:xfrm>
              <a:custGeom>
                <a:avLst/>
                <a:gdLst>
                  <a:gd name="T0" fmla="*/ 0 w 5"/>
                  <a:gd name="T1" fmla="*/ 16 h 6"/>
                  <a:gd name="T2" fmla="*/ 0 w 5"/>
                  <a:gd name="T3" fmla="*/ 48 h 6"/>
                  <a:gd name="T4" fmla="*/ 32 w 5"/>
                  <a:gd name="T5" fmla="*/ 80 h 6"/>
                  <a:gd name="T6" fmla="*/ 48 w 5"/>
                  <a:gd name="T7" fmla="*/ 80 h 6"/>
                  <a:gd name="T8" fmla="*/ 64 w 5"/>
                  <a:gd name="T9" fmla="*/ 96 h 6"/>
                  <a:gd name="T10" fmla="*/ 48 w 5"/>
                  <a:gd name="T11" fmla="*/ 48 h 6"/>
                  <a:gd name="T12" fmla="*/ 0 w 5"/>
                  <a:gd name="T13" fmla="*/ 16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1"/>
                    </a:moveTo>
                    <a:cubicBezTo>
                      <a:pt x="0" y="2"/>
                      <a:pt x="0" y="3"/>
                      <a:pt x="0" y="3"/>
                    </a:cubicBezTo>
                    <a:cubicBezTo>
                      <a:pt x="1" y="4"/>
                      <a:pt x="1" y="4"/>
                      <a:pt x="2" y="5"/>
                    </a:cubicBezTo>
                    <a:cubicBezTo>
                      <a:pt x="2" y="5"/>
                      <a:pt x="2" y="5"/>
                      <a:pt x="3" y="5"/>
                    </a:cubicBezTo>
                    <a:cubicBezTo>
                      <a:pt x="3" y="6"/>
                      <a:pt x="3" y="6"/>
                      <a:pt x="4" y="6"/>
                    </a:cubicBezTo>
                    <a:cubicBezTo>
                      <a:pt x="5" y="6"/>
                      <a:pt x="3" y="4"/>
                      <a:pt x="3" y="3"/>
                    </a:cubicBezTo>
                    <a:cubicBezTo>
                      <a:pt x="2" y="2"/>
                      <a:pt x="1" y="0"/>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20" name="Freeform 953"/>
              <p:cNvSpPr>
                <a:spLocks/>
              </p:cNvSpPr>
              <p:nvPr/>
            </p:nvSpPr>
            <p:spPr bwMode="auto">
              <a:xfrm>
                <a:off x="5251" y="1556"/>
                <a:ext cx="14" cy="6"/>
              </a:xfrm>
              <a:custGeom>
                <a:avLst/>
                <a:gdLst>
                  <a:gd name="T0" fmla="*/ 48 w 7"/>
                  <a:gd name="T1" fmla="*/ 48 h 3"/>
                  <a:gd name="T2" fmla="*/ 64 w 7"/>
                  <a:gd name="T3" fmla="*/ 48 h 3"/>
                  <a:gd name="T4" fmla="*/ 80 w 7"/>
                  <a:gd name="T5" fmla="*/ 48 h 3"/>
                  <a:gd name="T6" fmla="*/ 112 w 7"/>
                  <a:gd name="T7" fmla="*/ 16 h 3"/>
                  <a:gd name="T8" fmla="*/ 80 w 7"/>
                  <a:gd name="T9" fmla="*/ 16 h 3"/>
                  <a:gd name="T10" fmla="*/ 32 w 7"/>
                  <a:gd name="T11" fmla="*/ 0 h 3"/>
                  <a:gd name="T12" fmla="*/ 16 w 7"/>
                  <a:gd name="T13" fmla="*/ 16 h 3"/>
                  <a:gd name="T14" fmla="*/ 48 w 7"/>
                  <a:gd name="T15" fmla="*/ 48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3" y="3"/>
                    </a:moveTo>
                    <a:cubicBezTo>
                      <a:pt x="3" y="3"/>
                      <a:pt x="4" y="3"/>
                      <a:pt x="4" y="3"/>
                    </a:cubicBezTo>
                    <a:cubicBezTo>
                      <a:pt x="5" y="3"/>
                      <a:pt x="5" y="3"/>
                      <a:pt x="5" y="3"/>
                    </a:cubicBezTo>
                    <a:cubicBezTo>
                      <a:pt x="6" y="2"/>
                      <a:pt x="7" y="2"/>
                      <a:pt x="7" y="1"/>
                    </a:cubicBezTo>
                    <a:cubicBezTo>
                      <a:pt x="7" y="0"/>
                      <a:pt x="6" y="1"/>
                      <a:pt x="5" y="1"/>
                    </a:cubicBezTo>
                    <a:cubicBezTo>
                      <a:pt x="4" y="1"/>
                      <a:pt x="3" y="0"/>
                      <a:pt x="2" y="0"/>
                    </a:cubicBezTo>
                    <a:cubicBezTo>
                      <a:pt x="2" y="1"/>
                      <a:pt x="1" y="1"/>
                      <a:pt x="1" y="1"/>
                    </a:cubicBezTo>
                    <a:cubicBezTo>
                      <a:pt x="0" y="2"/>
                      <a:pt x="2" y="3"/>
                      <a:pt x="3"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21" name="Freeform 954"/>
              <p:cNvSpPr>
                <a:spLocks/>
              </p:cNvSpPr>
              <p:nvPr/>
            </p:nvSpPr>
            <p:spPr bwMode="auto">
              <a:xfrm>
                <a:off x="5273" y="1562"/>
                <a:ext cx="8" cy="8"/>
              </a:xfrm>
              <a:custGeom>
                <a:avLst/>
                <a:gdLst>
                  <a:gd name="T0" fmla="*/ 48 w 4"/>
                  <a:gd name="T1" fmla="*/ 48 h 4"/>
                  <a:gd name="T2" fmla="*/ 32 w 4"/>
                  <a:gd name="T3" fmla="*/ 0 h 4"/>
                  <a:gd name="T4" fmla="*/ 0 w 4"/>
                  <a:gd name="T5" fmla="*/ 16 h 4"/>
                  <a:gd name="T6" fmla="*/ 0 w 4"/>
                  <a:gd name="T7" fmla="*/ 32 h 4"/>
                  <a:gd name="T8" fmla="*/ 48 w 4"/>
                  <a:gd name="T9" fmla="*/ 48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3" y="3"/>
                    </a:moveTo>
                    <a:cubicBezTo>
                      <a:pt x="4" y="3"/>
                      <a:pt x="3" y="1"/>
                      <a:pt x="2" y="0"/>
                    </a:cubicBezTo>
                    <a:cubicBezTo>
                      <a:pt x="2" y="0"/>
                      <a:pt x="0" y="0"/>
                      <a:pt x="0" y="1"/>
                    </a:cubicBezTo>
                    <a:cubicBezTo>
                      <a:pt x="0" y="1"/>
                      <a:pt x="0" y="2"/>
                      <a:pt x="0" y="2"/>
                    </a:cubicBezTo>
                    <a:cubicBezTo>
                      <a:pt x="1" y="3"/>
                      <a:pt x="2" y="4"/>
                      <a:pt x="3"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22" name="Freeform 955"/>
              <p:cNvSpPr>
                <a:spLocks/>
              </p:cNvSpPr>
              <p:nvPr/>
            </p:nvSpPr>
            <p:spPr bwMode="auto">
              <a:xfrm>
                <a:off x="5331" y="1572"/>
                <a:ext cx="6" cy="6"/>
              </a:xfrm>
              <a:custGeom>
                <a:avLst/>
                <a:gdLst>
                  <a:gd name="T0" fmla="*/ 48 w 3"/>
                  <a:gd name="T1" fmla="*/ 32 h 3"/>
                  <a:gd name="T2" fmla="*/ 32 w 3"/>
                  <a:gd name="T3" fmla="*/ 0 h 3"/>
                  <a:gd name="T4" fmla="*/ 16 w 3"/>
                  <a:gd name="T5" fmla="*/ 16 h 3"/>
                  <a:gd name="T6" fmla="*/ 48 w 3"/>
                  <a:gd name="T7" fmla="*/ 32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3" y="2"/>
                    </a:moveTo>
                    <a:cubicBezTo>
                      <a:pt x="3" y="1"/>
                      <a:pt x="3" y="0"/>
                      <a:pt x="2" y="0"/>
                    </a:cubicBezTo>
                    <a:cubicBezTo>
                      <a:pt x="1" y="0"/>
                      <a:pt x="1" y="1"/>
                      <a:pt x="1" y="1"/>
                    </a:cubicBezTo>
                    <a:cubicBezTo>
                      <a:pt x="0" y="2"/>
                      <a:pt x="2" y="3"/>
                      <a:pt x="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23" name="Freeform 956"/>
              <p:cNvSpPr>
                <a:spLocks/>
              </p:cNvSpPr>
              <p:nvPr/>
            </p:nvSpPr>
            <p:spPr bwMode="auto">
              <a:xfrm>
                <a:off x="5060" y="1586"/>
                <a:ext cx="6" cy="8"/>
              </a:xfrm>
              <a:custGeom>
                <a:avLst/>
                <a:gdLst>
                  <a:gd name="T0" fmla="*/ 16 w 3"/>
                  <a:gd name="T1" fmla="*/ 16 h 4"/>
                  <a:gd name="T2" fmla="*/ 16 w 3"/>
                  <a:gd name="T3" fmla="*/ 64 h 4"/>
                  <a:gd name="T4" fmla="*/ 32 w 3"/>
                  <a:gd name="T5" fmla="*/ 48 h 4"/>
                  <a:gd name="T6" fmla="*/ 48 w 3"/>
                  <a:gd name="T7" fmla="*/ 16 h 4"/>
                  <a:gd name="T8" fmla="*/ 16 w 3"/>
                  <a:gd name="T9" fmla="*/ 16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1" y="1"/>
                    </a:moveTo>
                    <a:cubicBezTo>
                      <a:pt x="0" y="2"/>
                      <a:pt x="0" y="4"/>
                      <a:pt x="1" y="4"/>
                    </a:cubicBezTo>
                    <a:cubicBezTo>
                      <a:pt x="1" y="4"/>
                      <a:pt x="2" y="3"/>
                      <a:pt x="2" y="3"/>
                    </a:cubicBezTo>
                    <a:cubicBezTo>
                      <a:pt x="2" y="2"/>
                      <a:pt x="3" y="2"/>
                      <a:pt x="3" y="1"/>
                    </a:cubicBezTo>
                    <a:cubicBezTo>
                      <a:pt x="3" y="0"/>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24" name="Freeform 957"/>
              <p:cNvSpPr>
                <a:spLocks/>
              </p:cNvSpPr>
              <p:nvPr/>
            </p:nvSpPr>
            <p:spPr bwMode="auto">
              <a:xfrm>
                <a:off x="5064" y="1592"/>
                <a:ext cx="14" cy="14"/>
              </a:xfrm>
              <a:custGeom>
                <a:avLst/>
                <a:gdLst>
                  <a:gd name="T0" fmla="*/ 96 w 7"/>
                  <a:gd name="T1" fmla="*/ 80 h 7"/>
                  <a:gd name="T2" fmla="*/ 96 w 7"/>
                  <a:gd name="T3" fmla="*/ 32 h 7"/>
                  <a:gd name="T4" fmla="*/ 64 w 7"/>
                  <a:gd name="T5" fmla="*/ 0 h 7"/>
                  <a:gd name="T6" fmla="*/ 32 w 7"/>
                  <a:gd name="T7" fmla="*/ 16 h 7"/>
                  <a:gd name="T8" fmla="*/ 16 w 7"/>
                  <a:gd name="T9" fmla="*/ 64 h 7"/>
                  <a:gd name="T10" fmla="*/ 16 w 7"/>
                  <a:gd name="T11" fmla="*/ 96 h 7"/>
                  <a:gd name="T12" fmla="*/ 48 w 7"/>
                  <a:gd name="T13" fmla="*/ 96 h 7"/>
                  <a:gd name="T14" fmla="*/ 96 w 7"/>
                  <a:gd name="T15" fmla="*/ 80 h 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
                  <a:gd name="T26" fmla="*/ 7 w 7"/>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
                    <a:moveTo>
                      <a:pt x="6" y="5"/>
                    </a:moveTo>
                    <a:cubicBezTo>
                      <a:pt x="7" y="4"/>
                      <a:pt x="6" y="3"/>
                      <a:pt x="6" y="2"/>
                    </a:cubicBezTo>
                    <a:cubicBezTo>
                      <a:pt x="5" y="1"/>
                      <a:pt x="5" y="0"/>
                      <a:pt x="4" y="0"/>
                    </a:cubicBezTo>
                    <a:cubicBezTo>
                      <a:pt x="3" y="0"/>
                      <a:pt x="3" y="1"/>
                      <a:pt x="2" y="1"/>
                    </a:cubicBezTo>
                    <a:cubicBezTo>
                      <a:pt x="1" y="2"/>
                      <a:pt x="1" y="3"/>
                      <a:pt x="1" y="4"/>
                    </a:cubicBezTo>
                    <a:cubicBezTo>
                      <a:pt x="1" y="5"/>
                      <a:pt x="0" y="6"/>
                      <a:pt x="1" y="6"/>
                    </a:cubicBezTo>
                    <a:cubicBezTo>
                      <a:pt x="2" y="7"/>
                      <a:pt x="3" y="6"/>
                      <a:pt x="3" y="6"/>
                    </a:cubicBezTo>
                    <a:cubicBezTo>
                      <a:pt x="5" y="5"/>
                      <a:pt x="6" y="6"/>
                      <a:pt x="6"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25" name="Freeform 958"/>
              <p:cNvSpPr>
                <a:spLocks/>
              </p:cNvSpPr>
              <p:nvPr/>
            </p:nvSpPr>
            <p:spPr bwMode="auto">
              <a:xfrm>
                <a:off x="5070" y="1610"/>
                <a:ext cx="6" cy="6"/>
              </a:xfrm>
              <a:custGeom>
                <a:avLst/>
                <a:gdLst>
                  <a:gd name="T0" fmla="*/ 0 w 3"/>
                  <a:gd name="T1" fmla="*/ 0 h 3"/>
                  <a:gd name="T2" fmla="*/ 0 w 3"/>
                  <a:gd name="T3" fmla="*/ 32 h 3"/>
                  <a:gd name="T4" fmla="*/ 16 w 3"/>
                  <a:gd name="T5" fmla="*/ 32 h 3"/>
                  <a:gd name="T6" fmla="*/ 32 w 3"/>
                  <a:gd name="T7" fmla="*/ 16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cubicBezTo>
                      <a:pt x="0" y="1"/>
                      <a:pt x="0" y="2"/>
                      <a:pt x="0" y="2"/>
                    </a:cubicBezTo>
                    <a:cubicBezTo>
                      <a:pt x="1" y="2"/>
                      <a:pt x="1" y="2"/>
                      <a:pt x="1" y="2"/>
                    </a:cubicBezTo>
                    <a:cubicBezTo>
                      <a:pt x="2" y="3"/>
                      <a:pt x="3" y="2"/>
                      <a:pt x="2" y="1"/>
                    </a:cubicBezTo>
                    <a:cubicBezTo>
                      <a:pt x="2" y="0"/>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26" name="Freeform 959"/>
              <p:cNvSpPr>
                <a:spLocks/>
              </p:cNvSpPr>
              <p:nvPr/>
            </p:nvSpPr>
            <p:spPr bwMode="auto">
              <a:xfrm>
                <a:off x="3611" y="1748"/>
                <a:ext cx="58" cy="46"/>
              </a:xfrm>
              <a:custGeom>
                <a:avLst/>
                <a:gdLst>
                  <a:gd name="T0" fmla="*/ 352 w 29"/>
                  <a:gd name="T1" fmla="*/ 176 h 23"/>
                  <a:gd name="T2" fmla="*/ 304 w 29"/>
                  <a:gd name="T3" fmla="*/ 112 h 23"/>
                  <a:gd name="T4" fmla="*/ 272 w 29"/>
                  <a:gd name="T5" fmla="*/ 64 h 23"/>
                  <a:gd name="T6" fmla="*/ 240 w 29"/>
                  <a:gd name="T7" fmla="*/ 16 h 23"/>
                  <a:gd name="T8" fmla="*/ 176 w 29"/>
                  <a:gd name="T9" fmla="*/ 16 h 23"/>
                  <a:gd name="T10" fmla="*/ 96 w 29"/>
                  <a:gd name="T11" fmla="*/ 16 h 23"/>
                  <a:gd name="T12" fmla="*/ 32 w 29"/>
                  <a:gd name="T13" fmla="*/ 32 h 23"/>
                  <a:gd name="T14" fmla="*/ 0 w 29"/>
                  <a:gd name="T15" fmla="*/ 48 h 23"/>
                  <a:gd name="T16" fmla="*/ 64 w 29"/>
                  <a:gd name="T17" fmla="*/ 80 h 23"/>
                  <a:gd name="T18" fmla="*/ 128 w 29"/>
                  <a:gd name="T19" fmla="*/ 112 h 23"/>
                  <a:gd name="T20" fmla="*/ 304 w 29"/>
                  <a:gd name="T21" fmla="*/ 320 h 23"/>
                  <a:gd name="T22" fmla="*/ 320 w 29"/>
                  <a:gd name="T23" fmla="*/ 336 h 23"/>
                  <a:gd name="T24" fmla="*/ 320 w 29"/>
                  <a:gd name="T25" fmla="*/ 336 h 23"/>
                  <a:gd name="T26" fmla="*/ 368 w 29"/>
                  <a:gd name="T27" fmla="*/ 352 h 23"/>
                  <a:gd name="T28" fmla="*/ 400 w 29"/>
                  <a:gd name="T29" fmla="*/ 352 h 23"/>
                  <a:gd name="T30" fmla="*/ 464 w 29"/>
                  <a:gd name="T31" fmla="*/ 304 h 23"/>
                  <a:gd name="T32" fmla="*/ 464 w 29"/>
                  <a:gd name="T33" fmla="*/ 304 h 23"/>
                  <a:gd name="T34" fmla="*/ 400 w 29"/>
                  <a:gd name="T35" fmla="*/ 272 h 23"/>
                  <a:gd name="T36" fmla="*/ 352 w 29"/>
                  <a:gd name="T37" fmla="*/ 208 h 23"/>
                  <a:gd name="T38" fmla="*/ 352 w 29"/>
                  <a:gd name="T39" fmla="*/ 176 h 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
                  <a:gd name="T61" fmla="*/ 0 h 23"/>
                  <a:gd name="T62" fmla="*/ 29 w 29"/>
                  <a:gd name="T63" fmla="*/ 23 h 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 h="23">
                    <a:moveTo>
                      <a:pt x="22" y="11"/>
                    </a:moveTo>
                    <a:cubicBezTo>
                      <a:pt x="22" y="9"/>
                      <a:pt x="21" y="9"/>
                      <a:pt x="19" y="7"/>
                    </a:cubicBezTo>
                    <a:cubicBezTo>
                      <a:pt x="18" y="6"/>
                      <a:pt x="18" y="5"/>
                      <a:pt x="17" y="4"/>
                    </a:cubicBezTo>
                    <a:cubicBezTo>
                      <a:pt x="16" y="3"/>
                      <a:pt x="16" y="2"/>
                      <a:pt x="15" y="1"/>
                    </a:cubicBezTo>
                    <a:cubicBezTo>
                      <a:pt x="13" y="0"/>
                      <a:pt x="12" y="1"/>
                      <a:pt x="11" y="1"/>
                    </a:cubicBezTo>
                    <a:cubicBezTo>
                      <a:pt x="9" y="1"/>
                      <a:pt x="8" y="1"/>
                      <a:pt x="6" y="1"/>
                    </a:cubicBezTo>
                    <a:cubicBezTo>
                      <a:pt x="4" y="2"/>
                      <a:pt x="3" y="2"/>
                      <a:pt x="2" y="2"/>
                    </a:cubicBezTo>
                    <a:cubicBezTo>
                      <a:pt x="1" y="3"/>
                      <a:pt x="1" y="3"/>
                      <a:pt x="0" y="3"/>
                    </a:cubicBezTo>
                    <a:cubicBezTo>
                      <a:pt x="1" y="3"/>
                      <a:pt x="2" y="4"/>
                      <a:pt x="4" y="5"/>
                    </a:cubicBezTo>
                    <a:cubicBezTo>
                      <a:pt x="6" y="6"/>
                      <a:pt x="7" y="6"/>
                      <a:pt x="8" y="7"/>
                    </a:cubicBezTo>
                    <a:cubicBezTo>
                      <a:pt x="14" y="11"/>
                      <a:pt x="16" y="14"/>
                      <a:pt x="19" y="20"/>
                    </a:cubicBezTo>
                    <a:cubicBezTo>
                      <a:pt x="20" y="21"/>
                      <a:pt x="20" y="21"/>
                      <a:pt x="20" y="21"/>
                    </a:cubicBezTo>
                    <a:cubicBezTo>
                      <a:pt x="20" y="21"/>
                      <a:pt x="20" y="21"/>
                      <a:pt x="20" y="21"/>
                    </a:cubicBezTo>
                    <a:cubicBezTo>
                      <a:pt x="23" y="23"/>
                      <a:pt x="22" y="22"/>
                      <a:pt x="23" y="22"/>
                    </a:cubicBezTo>
                    <a:cubicBezTo>
                      <a:pt x="24" y="22"/>
                      <a:pt x="24" y="22"/>
                      <a:pt x="25" y="22"/>
                    </a:cubicBezTo>
                    <a:cubicBezTo>
                      <a:pt x="27" y="21"/>
                      <a:pt x="28" y="20"/>
                      <a:pt x="29" y="19"/>
                    </a:cubicBezTo>
                    <a:cubicBezTo>
                      <a:pt x="29" y="19"/>
                      <a:pt x="29" y="19"/>
                      <a:pt x="29" y="19"/>
                    </a:cubicBezTo>
                    <a:cubicBezTo>
                      <a:pt x="28" y="18"/>
                      <a:pt x="26" y="18"/>
                      <a:pt x="25" y="17"/>
                    </a:cubicBezTo>
                    <a:cubicBezTo>
                      <a:pt x="24" y="16"/>
                      <a:pt x="23" y="15"/>
                      <a:pt x="22" y="13"/>
                    </a:cubicBezTo>
                    <a:cubicBezTo>
                      <a:pt x="22" y="12"/>
                      <a:pt x="22" y="12"/>
                      <a:pt x="2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27" name="Freeform 960"/>
              <p:cNvSpPr>
                <a:spLocks/>
              </p:cNvSpPr>
              <p:nvPr/>
            </p:nvSpPr>
            <p:spPr bwMode="auto">
              <a:xfrm>
                <a:off x="3647" y="1790"/>
                <a:ext cx="4" cy="2"/>
              </a:xfrm>
              <a:custGeom>
                <a:avLst/>
                <a:gdLst>
                  <a:gd name="T0" fmla="*/ 32 w 2"/>
                  <a:gd name="T1" fmla="*/ 0 h 1"/>
                  <a:gd name="T2" fmla="*/ 0 w 2"/>
                  <a:gd name="T3" fmla="*/ 0 h 1"/>
                  <a:gd name="T4" fmla="*/ 32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2" y="0"/>
                    </a:moveTo>
                    <a:cubicBezTo>
                      <a:pt x="0" y="0"/>
                      <a:pt x="0" y="0"/>
                      <a:pt x="0" y="0"/>
                    </a:cubicBezTo>
                    <a:cubicBezTo>
                      <a:pt x="1" y="1"/>
                      <a:pt x="2"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28" name="Freeform 961"/>
              <p:cNvSpPr>
                <a:spLocks/>
              </p:cNvSpPr>
              <p:nvPr/>
            </p:nvSpPr>
            <p:spPr bwMode="auto">
              <a:xfrm>
                <a:off x="3611" y="1754"/>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29" name="Freeform 962"/>
              <p:cNvSpPr>
                <a:spLocks/>
              </p:cNvSpPr>
              <p:nvPr/>
            </p:nvSpPr>
            <p:spPr bwMode="auto">
              <a:xfrm>
                <a:off x="4195" y="1566"/>
                <a:ext cx="441" cy="182"/>
              </a:xfrm>
              <a:custGeom>
                <a:avLst/>
                <a:gdLst>
                  <a:gd name="T0" fmla="*/ 2812 w 220"/>
                  <a:gd name="T1" fmla="*/ 1280 h 91"/>
                  <a:gd name="T2" fmla="*/ 2893 w 220"/>
                  <a:gd name="T3" fmla="*/ 1184 h 91"/>
                  <a:gd name="T4" fmla="*/ 2844 w 220"/>
                  <a:gd name="T5" fmla="*/ 1088 h 91"/>
                  <a:gd name="T6" fmla="*/ 2796 w 220"/>
                  <a:gd name="T7" fmla="*/ 992 h 91"/>
                  <a:gd name="T8" fmla="*/ 2925 w 220"/>
                  <a:gd name="T9" fmla="*/ 992 h 91"/>
                  <a:gd name="T10" fmla="*/ 3037 w 220"/>
                  <a:gd name="T11" fmla="*/ 1008 h 91"/>
                  <a:gd name="T12" fmla="*/ 3135 w 220"/>
                  <a:gd name="T13" fmla="*/ 944 h 91"/>
                  <a:gd name="T14" fmla="*/ 3231 w 220"/>
                  <a:gd name="T15" fmla="*/ 816 h 91"/>
                  <a:gd name="T16" fmla="*/ 3360 w 220"/>
                  <a:gd name="T17" fmla="*/ 752 h 91"/>
                  <a:gd name="T18" fmla="*/ 3440 w 220"/>
                  <a:gd name="T19" fmla="*/ 752 h 91"/>
                  <a:gd name="T20" fmla="*/ 3552 w 220"/>
                  <a:gd name="T21" fmla="*/ 784 h 91"/>
                  <a:gd name="T22" fmla="*/ 3504 w 220"/>
                  <a:gd name="T23" fmla="*/ 688 h 91"/>
                  <a:gd name="T24" fmla="*/ 3344 w 220"/>
                  <a:gd name="T25" fmla="*/ 608 h 91"/>
                  <a:gd name="T26" fmla="*/ 3231 w 220"/>
                  <a:gd name="T27" fmla="*/ 624 h 91"/>
                  <a:gd name="T28" fmla="*/ 3103 w 220"/>
                  <a:gd name="T29" fmla="*/ 592 h 91"/>
                  <a:gd name="T30" fmla="*/ 2989 w 220"/>
                  <a:gd name="T31" fmla="*/ 576 h 91"/>
                  <a:gd name="T32" fmla="*/ 2973 w 220"/>
                  <a:gd name="T33" fmla="*/ 384 h 91"/>
                  <a:gd name="T34" fmla="*/ 2893 w 220"/>
                  <a:gd name="T35" fmla="*/ 320 h 91"/>
                  <a:gd name="T36" fmla="*/ 2668 w 220"/>
                  <a:gd name="T37" fmla="*/ 288 h 91"/>
                  <a:gd name="T38" fmla="*/ 2391 w 220"/>
                  <a:gd name="T39" fmla="*/ 368 h 91"/>
                  <a:gd name="T40" fmla="*/ 2085 w 220"/>
                  <a:gd name="T41" fmla="*/ 384 h 91"/>
                  <a:gd name="T42" fmla="*/ 1940 w 220"/>
                  <a:gd name="T43" fmla="*/ 304 h 91"/>
                  <a:gd name="T44" fmla="*/ 1740 w 220"/>
                  <a:gd name="T45" fmla="*/ 240 h 91"/>
                  <a:gd name="T46" fmla="*/ 1483 w 220"/>
                  <a:gd name="T47" fmla="*/ 288 h 91"/>
                  <a:gd name="T48" fmla="*/ 1371 w 220"/>
                  <a:gd name="T49" fmla="*/ 224 h 91"/>
                  <a:gd name="T50" fmla="*/ 1193 w 220"/>
                  <a:gd name="T51" fmla="*/ 112 h 91"/>
                  <a:gd name="T52" fmla="*/ 984 w 220"/>
                  <a:gd name="T53" fmla="*/ 16 h 91"/>
                  <a:gd name="T54" fmla="*/ 852 w 220"/>
                  <a:gd name="T55" fmla="*/ 80 h 91"/>
                  <a:gd name="T56" fmla="*/ 936 w 220"/>
                  <a:gd name="T57" fmla="*/ 224 h 91"/>
                  <a:gd name="T58" fmla="*/ 888 w 220"/>
                  <a:gd name="T59" fmla="*/ 336 h 91"/>
                  <a:gd name="T60" fmla="*/ 692 w 220"/>
                  <a:gd name="T61" fmla="*/ 288 h 91"/>
                  <a:gd name="T62" fmla="*/ 515 w 220"/>
                  <a:gd name="T63" fmla="*/ 224 h 91"/>
                  <a:gd name="T64" fmla="*/ 369 w 220"/>
                  <a:gd name="T65" fmla="*/ 192 h 91"/>
                  <a:gd name="T66" fmla="*/ 305 w 220"/>
                  <a:gd name="T67" fmla="*/ 192 h 91"/>
                  <a:gd name="T68" fmla="*/ 128 w 220"/>
                  <a:gd name="T69" fmla="*/ 256 h 91"/>
                  <a:gd name="T70" fmla="*/ 16 w 220"/>
                  <a:gd name="T71" fmla="*/ 384 h 91"/>
                  <a:gd name="T72" fmla="*/ 112 w 220"/>
                  <a:gd name="T73" fmla="*/ 528 h 91"/>
                  <a:gd name="T74" fmla="*/ 257 w 220"/>
                  <a:gd name="T75" fmla="*/ 624 h 91"/>
                  <a:gd name="T76" fmla="*/ 401 w 220"/>
                  <a:gd name="T77" fmla="*/ 736 h 91"/>
                  <a:gd name="T78" fmla="*/ 467 w 220"/>
                  <a:gd name="T79" fmla="*/ 864 h 91"/>
                  <a:gd name="T80" fmla="*/ 708 w 220"/>
                  <a:gd name="T81" fmla="*/ 896 h 91"/>
                  <a:gd name="T82" fmla="*/ 868 w 220"/>
                  <a:gd name="T83" fmla="*/ 1008 h 91"/>
                  <a:gd name="T84" fmla="*/ 1064 w 220"/>
                  <a:gd name="T85" fmla="*/ 1120 h 91"/>
                  <a:gd name="T86" fmla="*/ 1241 w 220"/>
                  <a:gd name="T87" fmla="*/ 1296 h 91"/>
                  <a:gd name="T88" fmla="*/ 1499 w 220"/>
                  <a:gd name="T89" fmla="*/ 1312 h 91"/>
                  <a:gd name="T90" fmla="*/ 1780 w 220"/>
                  <a:gd name="T91" fmla="*/ 1312 h 91"/>
                  <a:gd name="T92" fmla="*/ 1956 w 220"/>
                  <a:gd name="T93" fmla="*/ 1376 h 91"/>
                  <a:gd name="T94" fmla="*/ 2085 w 220"/>
                  <a:gd name="T95" fmla="*/ 1424 h 91"/>
                  <a:gd name="T96" fmla="*/ 2231 w 220"/>
                  <a:gd name="T97" fmla="*/ 1424 h 91"/>
                  <a:gd name="T98" fmla="*/ 2359 w 220"/>
                  <a:gd name="T99" fmla="*/ 1424 h 91"/>
                  <a:gd name="T100" fmla="*/ 2488 w 220"/>
                  <a:gd name="T101" fmla="*/ 1360 h 91"/>
                  <a:gd name="T102" fmla="*/ 2684 w 220"/>
                  <a:gd name="T103" fmla="*/ 1344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20"/>
                  <a:gd name="T157" fmla="*/ 0 h 91"/>
                  <a:gd name="T158" fmla="*/ 220 w 220"/>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20" h="91">
                    <a:moveTo>
                      <a:pt x="169" y="85"/>
                    </a:moveTo>
                    <a:cubicBezTo>
                      <a:pt x="171" y="84"/>
                      <a:pt x="171" y="83"/>
                      <a:pt x="172" y="82"/>
                    </a:cubicBezTo>
                    <a:cubicBezTo>
                      <a:pt x="173" y="81"/>
                      <a:pt x="173" y="81"/>
                      <a:pt x="174" y="80"/>
                    </a:cubicBezTo>
                    <a:cubicBezTo>
                      <a:pt x="175" y="79"/>
                      <a:pt x="174" y="78"/>
                      <a:pt x="175" y="77"/>
                    </a:cubicBezTo>
                    <a:cubicBezTo>
                      <a:pt x="175" y="76"/>
                      <a:pt x="176" y="76"/>
                      <a:pt x="176" y="75"/>
                    </a:cubicBezTo>
                    <a:cubicBezTo>
                      <a:pt x="177" y="75"/>
                      <a:pt x="178" y="75"/>
                      <a:pt x="179" y="74"/>
                    </a:cubicBezTo>
                    <a:cubicBezTo>
                      <a:pt x="180" y="73"/>
                      <a:pt x="180" y="73"/>
                      <a:pt x="180" y="72"/>
                    </a:cubicBezTo>
                    <a:cubicBezTo>
                      <a:pt x="180" y="71"/>
                      <a:pt x="179" y="70"/>
                      <a:pt x="179" y="70"/>
                    </a:cubicBezTo>
                    <a:cubicBezTo>
                      <a:pt x="178" y="69"/>
                      <a:pt x="177" y="69"/>
                      <a:pt x="176" y="68"/>
                    </a:cubicBezTo>
                    <a:cubicBezTo>
                      <a:pt x="175" y="68"/>
                      <a:pt x="174" y="68"/>
                      <a:pt x="173" y="67"/>
                    </a:cubicBezTo>
                    <a:cubicBezTo>
                      <a:pt x="173" y="66"/>
                      <a:pt x="173" y="66"/>
                      <a:pt x="173" y="65"/>
                    </a:cubicBezTo>
                    <a:cubicBezTo>
                      <a:pt x="173" y="64"/>
                      <a:pt x="173" y="63"/>
                      <a:pt x="173" y="62"/>
                    </a:cubicBezTo>
                    <a:cubicBezTo>
                      <a:pt x="173" y="61"/>
                      <a:pt x="175" y="61"/>
                      <a:pt x="176" y="61"/>
                    </a:cubicBezTo>
                    <a:cubicBezTo>
                      <a:pt x="177" y="60"/>
                      <a:pt x="178" y="60"/>
                      <a:pt x="179" y="61"/>
                    </a:cubicBezTo>
                    <a:cubicBezTo>
                      <a:pt x="180" y="61"/>
                      <a:pt x="180" y="62"/>
                      <a:pt x="181" y="62"/>
                    </a:cubicBezTo>
                    <a:cubicBezTo>
                      <a:pt x="182" y="63"/>
                      <a:pt x="183" y="63"/>
                      <a:pt x="184" y="63"/>
                    </a:cubicBezTo>
                    <a:cubicBezTo>
                      <a:pt x="185" y="64"/>
                      <a:pt x="185" y="64"/>
                      <a:pt x="186" y="64"/>
                    </a:cubicBezTo>
                    <a:cubicBezTo>
                      <a:pt x="187" y="64"/>
                      <a:pt x="187" y="63"/>
                      <a:pt x="188" y="63"/>
                    </a:cubicBezTo>
                    <a:cubicBezTo>
                      <a:pt x="189" y="62"/>
                      <a:pt x="190" y="61"/>
                      <a:pt x="190" y="60"/>
                    </a:cubicBezTo>
                    <a:cubicBezTo>
                      <a:pt x="191" y="59"/>
                      <a:pt x="190" y="59"/>
                      <a:pt x="191" y="58"/>
                    </a:cubicBezTo>
                    <a:cubicBezTo>
                      <a:pt x="192" y="57"/>
                      <a:pt x="193" y="59"/>
                      <a:pt x="194" y="59"/>
                    </a:cubicBezTo>
                    <a:cubicBezTo>
                      <a:pt x="196" y="59"/>
                      <a:pt x="196" y="58"/>
                      <a:pt x="198" y="57"/>
                    </a:cubicBezTo>
                    <a:cubicBezTo>
                      <a:pt x="199" y="56"/>
                      <a:pt x="199" y="56"/>
                      <a:pt x="200" y="54"/>
                    </a:cubicBezTo>
                    <a:cubicBezTo>
                      <a:pt x="200" y="53"/>
                      <a:pt x="199" y="52"/>
                      <a:pt x="200" y="51"/>
                    </a:cubicBezTo>
                    <a:cubicBezTo>
                      <a:pt x="201" y="49"/>
                      <a:pt x="202" y="49"/>
                      <a:pt x="203" y="49"/>
                    </a:cubicBezTo>
                    <a:cubicBezTo>
                      <a:pt x="204" y="49"/>
                      <a:pt x="205" y="49"/>
                      <a:pt x="206" y="48"/>
                    </a:cubicBezTo>
                    <a:cubicBezTo>
                      <a:pt x="207" y="48"/>
                      <a:pt x="207" y="47"/>
                      <a:pt x="208" y="47"/>
                    </a:cubicBezTo>
                    <a:cubicBezTo>
                      <a:pt x="208" y="47"/>
                      <a:pt x="209" y="48"/>
                      <a:pt x="209" y="48"/>
                    </a:cubicBezTo>
                    <a:cubicBezTo>
                      <a:pt x="210" y="48"/>
                      <a:pt x="210" y="46"/>
                      <a:pt x="211" y="46"/>
                    </a:cubicBezTo>
                    <a:cubicBezTo>
                      <a:pt x="212" y="46"/>
                      <a:pt x="212" y="46"/>
                      <a:pt x="213" y="47"/>
                    </a:cubicBezTo>
                    <a:cubicBezTo>
                      <a:pt x="215" y="47"/>
                      <a:pt x="215" y="48"/>
                      <a:pt x="216" y="49"/>
                    </a:cubicBezTo>
                    <a:cubicBezTo>
                      <a:pt x="218" y="50"/>
                      <a:pt x="219" y="52"/>
                      <a:pt x="220" y="51"/>
                    </a:cubicBezTo>
                    <a:cubicBezTo>
                      <a:pt x="220" y="50"/>
                      <a:pt x="220" y="50"/>
                      <a:pt x="220" y="49"/>
                    </a:cubicBezTo>
                    <a:cubicBezTo>
                      <a:pt x="220" y="48"/>
                      <a:pt x="219" y="47"/>
                      <a:pt x="218" y="46"/>
                    </a:cubicBezTo>
                    <a:cubicBezTo>
                      <a:pt x="218" y="46"/>
                      <a:pt x="218" y="46"/>
                      <a:pt x="218" y="46"/>
                    </a:cubicBezTo>
                    <a:cubicBezTo>
                      <a:pt x="218" y="45"/>
                      <a:pt x="218" y="44"/>
                      <a:pt x="217" y="43"/>
                    </a:cubicBezTo>
                    <a:cubicBezTo>
                      <a:pt x="216" y="42"/>
                      <a:pt x="216" y="42"/>
                      <a:pt x="215" y="42"/>
                    </a:cubicBezTo>
                    <a:cubicBezTo>
                      <a:pt x="213" y="41"/>
                      <a:pt x="212" y="41"/>
                      <a:pt x="211" y="40"/>
                    </a:cubicBezTo>
                    <a:cubicBezTo>
                      <a:pt x="209" y="39"/>
                      <a:pt x="209" y="39"/>
                      <a:pt x="207" y="38"/>
                    </a:cubicBezTo>
                    <a:cubicBezTo>
                      <a:pt x="206" y="38"/>
                      <a:pt x="206" y="37"/>
                      <a:pt x="205" y="36"/>
                    </a:cubicBezTo>
                    <a:cubicBezTo>
                      <a:pt x="203" y="36"/>
                      <a:pt x="203" y="36"/>
                      <a:pt x="202" y="36"/>
                    </a:cubicBezTo>
                    <a:cubicBezTo>
                      <a:pt x="201" y="37"/>
                      <a:pt x="201" y="38"/>
                      <a:pt x="200" y="39"/>
                    </a:cubicBezTo>
                    <a:cubicBezTo>
                      <a:pt x="199" y="39"/>
                      <a:pt x="199" y="39"/>
                      <a:pt x="198" y="39"/>
                    </a:cubicBezTo>
                    <a:cubicBezTo>
                      <a:pt x="196" y="39"/>
                      <a:pt x="196" y="38"/>
                      <a:pt x="194" y="37"/>
                    </a:cubicBezTo>
                    <a:cubicBezTo>
                      <a:pt x="193" y="37"/>
                      <a:pt x="193" y="37"/>
                      <a:pt x="192" y="37"/>
                    </a:cubicBezTo>
                    <a:cubicBezTo>
                      <a:pt x="191" y="37"/>
                      <a:pt x="191" y="39"/>
                      <a:pt x="190" y="39"/>
                    </a:cubicBezTo>
                    <a:cubicBezTo>
                      <a:pt x="189" y="39"/>
                      <a:pt x="189" y="38"/>
                      <a:pt x="188" y="37"/>
                    </a:cubicBezTo>
                    <a:cubicBezTo>
                      <a:pt x="187" y="37"/>
                      <a:pt x="185" y="37"/>
                      <a:pt x="185" y="36"/>
                    </a:cubicBezTo>
                    <a:cubicBezTo>
                      <a:pt x="185" y="35"/>
                      <a:pt x="185" y="34"/>
                      <a:pt x="185" y="33"/>
                    </a:cubicBezTo>
                    <a:cubicBezTo>
                      <a:pt x="185" y="31"/>
                      <a:pt x="185" y="30"/>
                      <a:pt x="185" y="28"/>
                    </a:cubicBezTo>
                    <a:cubicBezTo>
                      <a:pt x="185" y="27"/>
                      <a:pt x="184" y="26"/>
                      <a:pt x="184" y="24"/>
                    </a:cubicBezTo>
                    <a:cubicBezTo>
                      <a:pt x="184" y="23"/>
                      <a:pt x="184" y="22"/>
                      <a:pt x="184" y="21"/>
                    </a:cubicBezTo>
                    <a:cubicBezTo>
                      <a:pt x="184" y="21"/>
                      <a:pt x="184" y="21"/>
                      <a:pt x="184" y="21"/>
                    </a:cubicBezTo>
                    <a:cubicBezTo>
                      <a:pt x="182" y="20"/>
                      <a:pt x="181" y="20"/>
                      <a:pt x="179" y="20"/>
                    </a:cubicBezTo>
                    <a:cubicBezTo>
                      <a:pt x="177" y="20"/>
                      <a:pt x="176" y="21"/>
                      <a:pt x="174" y="20"/>
                    </a:cubicBezTo>
                    <a:cubicBezTo>
                      <a:pt x="172" y="20"/>
                      <a:pt x="172" y="19"/>
                      <a:pt x="170" y="18"/>
                    </a:cubicBezTo>
                    <a:cubicBezTo>
                      <a:pt x="168" y="18"/>
                      <a:pt x="167" y="18"/>
                      <a:pt x="165" y="18"/>
                    </a:cubicBezTo>
                    <a:cubicBezTo>
                      <a:pt x="163" y="18"/>
                      <a:pt x="162" y="18"/>
                      <a:pt x="160" y="18"/>
                    </a:cubicBezTo>
                    <a:cubicBezTo>
                      <a:pt x="158" y="19"/>
                      <a:pt x="157" y="21"/>
                      <a:pt x="154" y="22"/>
                    </a:cubicBezTo>
                    <a:cubicBezTo>
                      <a:pt x="152" y="23"/>
                      <a:pt x="151" y="23"/>
                      <a:pt x="148" y="23"/>
                    </a:cubicBezTo>
                    <a:cubicBezTo>
                      <a:pt x="146" y="24"/>
                      <a:pt x="145" y="24"/>
                      <a:pt x="143" y="24"/>
                    </a:cubicBezTo>
                    <a:cubicBezTo>
                      <a:pt x="140" y="24"/>
                      <a:pt x="139" y="24"/>
                      <a:pt x="136" y="24"/>
                    </a:cubicBezTo>
                    <a:cubicBezTo>
                      <a:pt x="133" y="24"/>
                      <a:pt x="132" y="26"/>
                      <a:pt x="129" y="24"/>
                    </a:cubicBezTo>
                    <a:cubicBezTo>
                      <a:pt x="128" y="24"/>
                      <a:pt x="127" y="23"/>
                      <a:pt x="126" y="21"/>
                    </a:cubicBezTo>
                    <a:cubicBezTo>
                      <a:pt x="125" y="20"/>
                      <a:pt x="125" y="20"/>
                      <a:pt x="125" y="19"/>
                    </a:cubicBezTo>
                    <a:cubicBezTo>
                      <a:pt x="123" y="18"/>
                      <a:pt x="121" y="20"/>
                      <a:pt x="120" y="19"/>
                    </a:cubicBezTo>
                    <a:cubicBezTo>
                      <a:pt x="118" y="19"/>
                      <a:pt x="118" y="18"/>
                      <a:pt x="116" y="17"/>
                    </a:cubicBezTo>
                    <a:cubicBezTo>
                      <a:pt x="115" y="16"/>
                      <a:pt x="114" y="16"/>
                      <a:pt x="113" y="16"/>
                    </a:cubicBezTo>
                    <a:cubicBezTo>
                      <a:pt x="111" y="16"/>
                      <a:pt x="110" y="15"/>
                      <a:pt x="108" y="15"/>
                    </a:cubicBezTo>
                    <a:cubicBezTo>
                      <a:pt x="106" y="15"/>
                      <a:pt x="105" y="15"/>
                      <a:pt x="103" y="15"/>
                    </a:cubicBezTo>
                    <a:cubicBezTo>
                      <a:pt x="101" y="16"/>
                      <a:pt x="100" y="17"/>
                      <a:pt x="98" y="18"/>
                    </a:cubicBezTo>
                    <a:cubicBezTo>
                      <a:pt x="96" y="18"/>
                      <a:pt x="94" y="19"/>
                      <a:pt x="92" y="18"/>
                    </a:cubicBezTo>
                    <a:cubicBezTo>
                      <a:pt x="91" y="17"/>
                      <a:pt x="91" y="17"/>
                      <a:pt x="90" y="16"/>
                    </a:cubicBezTo>
                    <a:cubicBezTo>
                      <a:pt x="89" y="15"/>
                      <a:pt x="88" y="16"/>
                      <a:pt x="86" y="15"/>
                    </a:cubicBezTo>
                    <a:cubicBezTo>
                      <a:pt x="86" y="15"/>
                      <a:pt x="86" y="14"/>
                      <a:pt x="85" y="14"/>
                    </a:cubicBezTo>
                    <a:cubicBezTo>
                      <a:pt x="84" y="12"/>
                      <a:pt x="83" y="11"/>
                      <a:pt x="81" y="10"/>
                    </a:cubicBezTo>
                    <a:cubicBezTo>
                      <a:pt x="80" y="9"/>
                      <a:pt x="79" y="9"/>
                      <a:pt x="78" y="8"/>
                    </a:cubicBezTo>
                    <a:cubicBezTo>
                      <a:pt x="76" y="8"/>
                      <a:pt x="75" y="8"/>
                      <a:pt x="74" y="7"/>
                    </a:cubicBezTo>
                    <a:cubicBezTo>
                      <a:pt x="72" y="7"/>
                      <a:pt x="71" y="6"/>
                      <a:pt x="68" y="5"/>
                    </a:cubicBezTo>
                    <a:cubicBezTo>
                      <a:pt x="66" y="4"/>
                      <a:pt x="65" y="4"/>
                      <a:pt x="63" y="3"/>
                    </a:cubicBezTo>
                    <a:cubicBezTo>
                      <a:pt x="62" y="2"/>
                      <a:pt x="62" y="1"/>
                      <a:pt x="61" y="1"/>
                    </a:cubicBezTo>
                    <a:cubicBezTo>
                      <a:pt x="60" y="0"/>
                      <a:pt x="59" y="2"/>
                      <a:pt x="58" y="2"/>
                    </a:cubicBezTo>
                    <a:cubicBezTo>
                      <a:pt x="57" y="2"/>
                      <a:pt x="57" y="2"/>
                      <a:pt x="56" y="2"/>
                    </a:cubicBezTo>
                    <a:cubicBezTo>
                      <a:pt x="54" y="3"/>
                      <a:pt x="53" y="4"/>
                      <a:pt x="53" y="5"/>
                    </a:cubicBezTo>
                    <a:cubicBezTo>
                      <a:pt x="53" y="6"/>
                      <a:pt x="53" y="7"/>
                      <a:pt x="53" y="8"/>
                    </a:cubicBezTo>
                    <a:cubicBezTo>
                      <a:pt x="54" y="10"/>
                      <a:pt x="55" y="10"/>
                      <a:pt x="56" y="12"/>
                    </a:cubicBezTo>
                    <a:cubicBezTo>
                      <a:pt x="57" y="13"/>
                      <a:pt x="57" y="13"/>
                      <a:pt x="58" y="14"/>
                    </a:cubicBezTo>
                    <a:cubicBezTo>
                      <a:pt x="59" y="15"/>
                      <a:pt x="59" y="15"/>
                      <a:pt x="59" y="16"/>
                    </a:cubicBezTo>
                    <a:cubicBezTo>
                      <a:pt x="59" y="18"/>
                      <a:pt x="59" y="18"/>
                      <a:pt x="58" y="19"/>
                    </a:cubicBezTo>
                    <a:cubicBezTo>
                      <a:pt x="57" y="20"/>
                      <a:pt x="56" y="21"/>
                      <a:pt x="55" y="21"/>
                    </a:cubicBezTo>
                    <a:cubicBezTo>
                      <a:pt x="53" y="21"/>
                      <a:pt x="53" y="20"/>
                      <a:pt x="52" y="19"/>
                    </a:cubicBezTo>
                    <a:cubicBezTo>
                      <a:pt x="50" y="18"/>
                      <a:pt x="49" y="19"/>
                      <a:pt x="48" y="19"/>
                    </a:cubicBezTo>
                    <a:cubicBezTo>
                      <a:pt x="46" y="19"/>
                      <a:pt x="45" y="18"/>
                      <a:pt x="43" y="18"/>
                    </a:cubicBezTo>
                    <a:cubicBezTo>
                      <a:pt x="41" y="18"/>
                      <a:pt x="40" y="19"/>
                      <a:pt x="37" y="18"/>
                    </a:cubicBezTo>
                    <a:cubicBezTo>
                      <a:pt x="37" y="18"/>
                      <a:pt x="36" y="18"/>
                      <a:pt x="35" y="18"/>
                    </a:cubicBezTo>
                    <a:cubicBezTo>
                      <a:pt x="33" y="18"/>
                      <a:pt x="34" y="15"/>
                      <a:pt x="32" y="14"/>
                    </a:cubicBezTo>
                    <a:cubicBezTo>
                      <a:pt x="30" y="13"/>
                      <a:pt x="29" y="14"/>
                      <a:pt x="27" y="14"/>
                    </a:cubicBezTo>
                    <a:cubicBezTo>
                      <a:pt x="26" y="14"/>
                      <a:pt x="24" y="15"/>
                      <a:pt x="24" y="14"/>
                    </a:cubicBezTo>
                    <a:cubicBezTo>
                      <a:pt x="23" y="14"/>
                      <a:pt x="23" y="13"/>
                      <a:pt x="23" y="12"/>
                    </a:cubicBezTo>
                    <a:cubicBezTo>
                      <a:pt x="24" y="11"/>
                      <a:pt x="26" y="11"/>
                      <a:pt x="26" y="10"/>
                    </a:cubicBezTo>
                    <a:cubicBezTo>
                      <a:pt x="26" y="9"/>
                      <a:pt x="24" y="9"/>
                      <a:pt x="22" y="9"/>
                    </a:cubicBezTo>
                    <a:cubicBezTo>
                      <a:pt x="21" y="9"/>
                      <a:pt x="21" y="11"/>
                      <a:pt x="19" y="12"/>
                    </a:cubicBezTo>
                    <a:cubicBezTo>
                      <a:pt x="18" y="13"/>
                      <a:pt x="17" y="13"/>
                      <a:pt x="15" y="14"/>
                    </a:cubicBezTo>
                    <a:cubicBezTo>
                      <a:pt x="14" y="14"/>
                      <a:pt x="13" y="15"/>
                      <a:pt x="11" y="15"/>
                    </a:cubicBezTo>
                    <a:cubicBezTo>
                      <a:pt x="10" y="16"/>
                      <a:pt x="10" y="16"/>
                      <a:pt x="8" y="16"/>
                    </a:cubicBezTo>
                    <a:cubicBezTo>
                      <a:pt x="7" y="17"/>
                      <a:pt x="6" y="18"/>
                      <a:pt x="4" y="20"/>
                    </a:cubicBezTo>
                    <a:cubicBezTo>
                      <a:pt x="3" y="21"/>
                      <a:pt x="2" y="22"/>
                      <a:pt x="1" y="24"/>
                    </a:cubicBezTo>
                    <a:cubicBezTo>
                      <a:pt x="1" y="24"/>
                      <a:pt x="1" y="24"/>
                      <a:pt x="1" y="24"/>
                    </a:cubicBezTo>
                    <a:cubicBezTo>
                      <a:pt x="1" y="25"/>
                      <a:pt x="0" y="26"/>
                      <a:pt x="1" y="27"/>
                    </a:cubicBezTo>
                    <a:cubicBezTo>
                      <a:pt x="2" y="28"/>
                      <a:pt x="3" y="27"/>
                      <a:pt x="4" y="28"/>
                    </a:cubicBezTo>
                    <a:cubicBezTo>
                      <a:pt x="6" y="29"/>
                      <a:pt x="6" y="31"/>
                      <a:pt x="7" y="33"/>
                    </a:cubicBezTo>
                    <a:cubicBezTo>
                      <a:pt x="8" y="35"/>
                      <a:pt x="8" y="36"/>
                      <a:pt x="9" y="38"/>
                    </a:cubicBezTo>
                    <a:cubicBezTo>
                      <a:pt x="10" y="39"/>
                      <a:pt x="11" y="39"/>
                      <a:pt x="12" y="40"/>
                    </a:cubicBezTo>
                    <a:cubicBezTo>
                      <a:pt x="14" y="40"/>
                      <a:pt x="15" y="39"/>
                      <a:pt x="16" y="39"/>
                    </a:cubicBezTo>
                    <a:cubicBezTo>
                      <a:pt x="19" y="39"/>
                      <a:pt x="19" y="41"/>
                      <a:pt x="21" y="42"/>
                    </a:cubicBezTo>
                    <a:cubicBezTo>
                      <a:pt x="23" y="44"/>
                      <a:pt x="24" y="44"/>
                      <a:pt x="25" y="45"/>
                    </a:cubicBezTo>
                    <a:cubicBezTo>
                      <a:pt x="25" y="46"/>
                      <a:pt x="25" y="46"/>
                      <a:pt x="25" y="46"/>
                    </a:cubicBezTo>
                    <a:cubicBezTo>
                      <a:pt x="26" y="46"/>
                      <a:pt x="26" y="47"/>
                      <a:pt x="26" y="47"/>
                    </a:cubicBezTo>
                    <a:cubicBezTo>
                      <a:pt x="27" y="48"/>
                      <a:pt x="26" y="50"/>
                      <a:pt x="27" y="51"/>
                    </a:cubicBezTo>
                    <a:cubicBezTo>
                      <a:pt x="27" y="52"/>
                      <a:pt x="28" y="53"/>
                      <a:pt x="29" y="54"/>
                    </a:cubicBezTo>
                    <a:cubicBezTo>
                      <a:pt x="31" y="54"/>
                      <a:pt x="32" y="54"/>
                      <a:pt x="34" y="54"/>
                    </a:cubicBezTo>
                    <a:cubicBezTo>
                      <a:pt x="36" y="54"/>
                      <a:pt x="37" y="53"/>
                      <a:pt x="39" y="54"/>
                    </a:cubicBezTo>
                    <a:cubicBezTo>
                      <a:pt x="41" y="54"/>
                      <a:pt x="43" y="54"/>
                      <a:pt x="44" y="56"/>
                    </a:cubicBezTo>
                    <a:cubicBezTo>
                      <a:pt x="45" y="56"/>
                      <a:pt x="46" y="57"/>
                      <a:pt x="47" y="58"/>
                    </a:cubicBezTo>
                    <a:cubicBezTo>
                      <a:pt x="48" y="59"/>
                      <a:pt x="48" y="59"/>
                      <a:pt x="49" y="60"/>
                    </a:cubicBezTo>
                    <a:cubicBezTo>
                      <a:pt x="51" y="61"/>
                      <a:pt x="52" y="62"/>
                      <a:pt x="54" y="63"/>
                    </a:cubicBezTo>
                    <a:cubicBezTo>
                      <a:pt x="55" y="64"/>
                      <a:pt x="56" y="64"/>
                      <a:pt x="58" y="65"/>
                    </a:cubicBezTo>
                    <a:cubicBezTo>
                      <a:pt x="60" y="66"/>
                      <a:pt x="60" y="66"/>
                      <a:pt x="62" y="67"/>
                    </a:cubicBezTo>
                    <a:cubicBezTo>
                      <a:pt x="64" y="68"/>
                      <a:pt x="65" y="68"/>
                      <a:pt x="66" y="70"/>
                    </a:cubicBezTo>
                    <a:cubicBezTo>
                      <a:pt x="67" y="71"/>
                      <a:pt x="67" y="72"/>
                      <a:pt x="67" y="73"/>
                    </a:cubicBezTo>
                    <a:cubicBezTo>
                      <a:pt x="69" y="75"/>
                      <a:pt x="71" y="76"/>
                      <a:pt x="73" y="78"/>
                    </a:cubicBezTo>
                    <a:cubicBezTo>
                      <a:pt x="75" y="79"/>
                      <a:pt x="75" y="81"/>
                      <a:pt x="77" y="81"/>
                    </a:cubicBezTo>
                    <a:cubicBezTo>
                      <a:pt x="78" y="82"/>
                      <a:pt x="79" y="82"/>
                      <a:pt x="80" y="82"/>
                    </a:cubicBezTo>
                    <a:cubicBezTo>
                      <a:pt x="83" y="82"/>
                      <a:pt x="85" y="82"/>
                      <a:pt x="87" y="82"/>
                    </a:cubicBezTo>
                    <a:cubicBezTo>
                      <a:pt x="90" y="82"/>
                      <a:pt x="91" y="82"/>
                      <a:pt x="93" y="82"/>
                    </a:cubicBezTo>
                    <a:cubicBezTo>
                      <a:pt x="96" y="82"/>
                      <a:pt x="97" y="82"/>
                      <a:pt x="100" y="82"/>
                    </a:cubicBezTo>
                    <a:cubicBezTo>
                      <a:pt x="102" y="82"/>
                      <a:pt x="103" y="82"/>
                      <a:pt x="105" y="82"/>
                    </a:cubicBezTo>
                    <a:cubicBezTo>
                      <a:pt x="107" y="82"/>
                      <a:pt x="108" y="82"/>
                      <a:pt x="110" y="82"/>
                    </a:cubicBezTo>
                    <a:cubicBezTo>
                      <a:pt x="111" y="83"/>
                      <a:pt x="112" y="83"/>
                      <a:pt x="113" y="83"/>
                    </a:cubicBezTo>
                    <a:cubicBezTo>
                      <a:pt x="115" y="84"/>
                      <a:pt x="116" y="84"/>
                      <a:pt x="118" y="85"/>
                    </a:cubicBezTo>
                    <a:cubicBezTo>
                      <a:pt x="119" y="85"/>
                      <a:pt x="119" y="86"/>
                      <a:pt x="121" y="86"/>
                    </a:cubicBezTo>
                    <a:cubicBezTo>
                      <a:pt x="122" y="86"/>
                      <a:pt x="122" y="86"/>
                      <a:pt x="123" y="86"/>
                    </a:cubicBezTo>
                    <a:cubicBezTo>
                      <a:pt x="124" y="87"/>
                      <a:pt x="125" y="87"/>
                      <a:pt x="127" y="88"/>
                    </a:cubicBezTo>
                    <a:cubicBezTo>
                      <a:pt x="127" y="88"/>
                      <a:pt x="128" y="88"/>
                      <a:pt x="129" y="89"/>
                    </a:cubicBezTo>
                    <a:cubicBezTo>
                      <a:pt x="130" y="89"/>
                      <a:pt x="132" y="89"/>
                      <a:pt x="134" y="89"/>
                    </a:cubicBezTo>
                    <a:cubicBezTo>
                      <a:pt x="135" y="89"/>
                      <a:pt x="135" y="89"/>
                      <a:pt x="136" y="89"/>
                    </a:cubicBezTo>
                    <a:cubicBezTo>
                      <a:pt x="137" y="89"/>
                      <a:pt x="138" y="89"/>
                      <a:pt x="138" y="89"/>
                    </a:cubicBezTo>
                    <a:cubicBezTo>
                      <a:pt x="139" y="89"/>
                      <a:pt x="139" y="91"/>
                      <a:pt x="140" y="91"/>
                    </a:cubicBezTo>
                    <a:cubicBezTo>
                      <a:pt x="141" y="91"/>
                      <a:pt x="142" y="91"/>
                      <a:pt x="143" y="91"/>
                    </a:cubicBezTo>
                    <a:cubicBezTo>
                      <a:pt x="144" y="91"/>
                      <a:pt x="145" y="90"/>
                      <a:pt x="146" y="89"/>
                    </a:cubicBezTo>
                    <a:cubicBezTo>
                      <a:pt x="147" y="88"/>
                      <a:pt x="148" y="88"/>
                      <a:pt x="149" y="87"/>
                    </a:cubicBezTo>
                    <a:cubicBezTo>
                      <a:pt x="150" y="86"/>
                      <a:pt x="150" y="86"/>
                      <a:pt x="151" y="85"/>
                    </a:cubicBezTo>
                    <a:cubicBezTo>
                      <a:pt x="152" y="85"/>
                      <a:pt x="153" y="85"/>
                      <a:pt x="154" y="85"/>
                    </a:cubicBezTo>
                    <a:cubicBezTo>
                      <a:pt x="155" y="84"/>
                      <a:pt x="156" y="85"/>
                      <a:pt x="157" y="85"/>
                    </a:cubicBezTo>
                    <a:cubicBezTo>
                      <a:pt x="158" y="85"/>
                      <a:pt x="159" y="85"/>
                      <a:pt x="160" y="85"/>
                    </a:cubicBezTo>
                    <a:cubicBezTo>
                      <a:pt x="162" y="84"/>
                      <a:pt x="164" y="84"/>
                      <a:pt x="166" y="84"/>
                    </a:cubicBezTo>
                    <a:cubicBezTo>
                      <a:pt x="167" y="84"/>
                      <a:pt x="168" y="85"/>
                      <a:pt x="169"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30" name="Freeform 963"/>
              <p:cNvSpPr>
                <a:spLocks/>
              </p:cNvSpPr>
              <p:nvPr/>
            </p:nvSpPr>
            <p:spPr bwMode="auto">
              <a:xfrm>
                <a:off x="3968" y="1758"/>
                <a:ext cx="116" cy="74"/>
              </a:xfrm>
              <a:custGeom>
                <a:avLst/>
                <a:gdLst>
                  <a:gd name="T0" fmla="*/ 880 w 58"/>
                  <a:gd name="T1" fmla="*/ 352 h 37"/>
                  <a:gd name="T2" fmla="*/ 784 w 58"/>
                  <a:gd name="T3" fmla="*/ 368 h 37"/>
                  <a:gd name="T4" fmla="*/ 720 w 58"/>
                  <a:gd name="T5" fmla="*/ 336 h 37"/>
                  <a:gd name="T6" fmla="*/ 704 w 58"/>
                  <a:gd name="T7" fmla="*/ 256 h 37"/>
                  <a:gd name="T8" fmla="*/ 688 w 58"/>
                  <a:gd name="T9" fmla="*/ 192 h 37"/>
                  <a:gd name="T10" fmla="*/ 688 w 58"/>
                  <a:gd name="T11" fmla="*/ 192 h 37"/>
                  <a:gd name="T12" fmla="*/ 624 w 58"/>
                  <a:gd name="T13" fmla="*/ 192 h 37"/>
                  <a:gd name="T14" fmla="*/ 544 w 58"/>
                  <a:gd name="T15" fmla="*/ 176 h 37"/>
                  <a:gd name="T16" fmla="*/ 464 w 58"/>
                  <a:gd name="T17" fmla="*/ 192 h 37"/>
                  <a:gd name="T18" fmla="*/ 384 w 58"/>
                  <a:gd name="T19" fmla="*/ 192 h 37"/>
                  <a:gd name="T20" fmla="*/ 336 w 58"/>
                  <a:gd name="T21" fmla="*/ 176 h 37"/>
                  <a:gd name="T22" fmla="*/ 272 w 58"/>
                  <a:gd name="T23" fmla="*/ 160 h 37"/>
                  <a:gd name="T24" fmla="*/ 240 w 58"/>
                  <a:gd name="T25" fmla="*/ 128 h 37"/>
                  <a:gd name="T26" fmla="*/ 224 w 58"/>
                  <a:gd name="T27" fmla="*/ 112 h 37"/>
                  <a:gd name="T28" fmla="*/ 240 w 58"/>
                  <a:gd name="T29" fmla="*/ 80 h 37"/>
                  <a:gd name="T30" fmla="*/ 272 w 58"/>
                  <a:gd name="T31" fmla="*/ 64 h 37"/>
                  <a:gd name="T32" fmla="*/ 272 w 58"/>
                  <a:gd name="T33" fmla="*/ 48 h 37"/>
                  <a:gd name="T34" fmla="*/ 224 w 58"/>
                  <a:gd name="T35" fmla="*/ 16 h 37"/>
                  <a:gd name="T36" fmla="*/ 176 w 58"/>
                  <a:gd name="T37" fmla="*/ 16 h 37"/>
                  <a:gd name="T38" fmla="*/ 144 w 58"/>
                  <a:gd name="T39" fmla="*/ 64 h 37"/>
                  <a:gd name="T40" fmla="*/ 144 w 58"/>
                  <a:gd name="T41" fmla="*/ 96 h 37"/>
                  <a:gd name="T42" fmla="*/ 128 w 58"/>
                  <a:gd name="T43" fmla="*/ 128 h 37"/>
                  <a:gd name="T44" fmla="*/ 96 w 58"/>
                  <a:gd name="T45" fmla="*/ 160 h 37"/>
                  <a:gd name="T46" fmla="*/ 48 w 58"/>
                  <a:gd name="T47" fmla="*/ 192 h 37"/>
                  <a:gd name="T48" fmla="*/ 16 w 58"/>
                  <a:gd name="T49" fmla="*/ 240 h 37"/>
                  <a:gd name="T50" fmla="*/ 16 w 58"/>
                  <a:gd name="T51" fmla="*/ 304 h 37"/>
                  <a:gd name="T52" fmla="*/ 64 w 58"/>
                  <a:gd name="T53" fmla="*/ 304 h 37"/>
                  <a:gd name="T54" fmla="*/ 96 w 58"/>
                  <a:gd name="T55" fmla="*/ 320 h 37"/>
                  <a:gd name="T56" fmla="*/ 112 w 58"/>
                  <a:gd name="T57" fmla="*/ 368 h 37"/>
                  <a:gd name="T58" fmla="*/ 112 w 58"/>
                  <a:gd name="T59" fmla="*/ 416 h 37"/>
                  <a:gd name="T60" fmla="*/ 112 w 58"/>
                  <a:gd name="T61" fmla="*/ 448 h 37"/>
                  <a:gd name="T62" fmla="*/ 80 w 58"/>
                  <a:gd name="T63" fmla="*/ 496 h 37"/>
                  <a:gd name="T64" fmla="*/ 128 w 58"/>
                  <a:gd name="T65" fmla="*/ 528 h 37"/>
                  <a:gd name="T66" fmla="*/ 144 w 58"/>
                  <a:gd name="T67" fmla="*/ 528 h 37"/>
                  <a:gd name="T68" fmla="*/ 192 w 58"/>
                  <a:gd name="T69" fmla="*/ 512 h 37"/>
                  <a:gd name="T70" fmla="*/ 224 w 58"/>
                  <a:gd name="T71" fmla="*/ 496 h 37"/>
                  <a:gd name="T72" fmla="*/ 272 w 58"/>
                  <a:gd name="T73" fmla="*/ 496 h 37"/>
                  <a:gd name="T74" fmla="*/ 320 w 58"/>
                  <a:gd name="T75" fmla="*/ 432 h 37"/>
                  <a:gd name="T76" fmla="*/ 336 w 58"/>
                  <a:gd name="T77" fmla="*/ 416 h 37"/>
                  <a:gd name="T78" fmla="*/ 336 w 58"/>
                  <a:gd name="T79" fmla="*/ 352 h 37"/>
                  <a:gd name="T80" fmla="*/ 368 w 58"/>
                  <a:gd name="T81" fmla="*/ 352 h 37"/>
                  <a:gd name="T82" fmla="*/ 416 w 58"/>
                  <a:gd name="T83" fmla="*/ 384 h 37"/>
                  <a:gd name="T84" fmla="*/ 448 w 58"/>
                  <a:gd name="T85" fmla="*/ 384 h 37"/>
                  <a:gd name="T86" fmla="*/ 464 w 58"/>
                  <a:gd name="T87" fmla="*/ 416 h 37"/>
                  <a:gd name="T88" fmla="*/ 512 w 58"/>
                  <a:gd name="T89" fmla="*/ 448 h 37"/>
                  <a:gd name="T90" fmla="*/ 512 w 58"/>
                  <a:gd name="T91" fmla="*/ 528 h 37"/>
                  <a:gd name="T92" fmla="*/ 528 w 58"/>
                  <a:gd name="T93" fmla="*/ 560 h 37"/>
                  <a:gd name="T94" fmla="*/ 624 w 58"/>
                  <a:gd name="T95" fmla="*/ 560 h 37"/>
                  <a:gd name="T96" fmla="*/ 656 w 58"/>
                  <a:gd name="T97" fmla="*/ 512 h 37"/>
                  <a:gd name="T98" fmla="*/ 704 w 58"/>
                  <a:gd name="T99" fmla="*/ 480 h 37"/>
                  <a:gd name="T100" fmla="*/ 752 w 58"/>
                  <a:gd name="T101" fmla="*/ 464 h 37"/>
                  <a:gd name="T102" fmla="*/ 768 w 58"/>
                  <a:gd name="T103" fmla="*/ 496 h 37"/>
                  <a:gd name="T104" fmla="*/ 832 w 58"/>
                  <a:gd name="T105" fmla="*/ 496 h 37"/>
                  <a:gd name="T106" fmla="*/ 880 w 58"/>
                  <a:gd name="T107" fmla="*/ 496 h 37"/>
                  <a:gd name="T108" fmla="*/ 928 w 58"/>
                  <a:gd name="T109" fmla="*/ 464 h 37"/>
                  <a:gd name="T110" fmla="*/ 912 w 58"/>
                  <a:gd name="T111" fmla="*/ 416 h 37"/>
                  <a:gd name="T112" fmla="*/ 880 w 58"/>
                  <a:gd name="T113" fmla="*/ 352 h 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
                  <a:gd name="T172" fmla="*/ 0 h 37"/>
                  <a:gd name="T173" fmla="*/ 58 w 58"/>
                  <a:gd name="T174" fmla="*/ 37 h 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 h="37">
                    <a:moveTo>
                      <a:pt x="55" y="22"/>
                    </a:moveTo>
                    <a:cubicBezTo>
                      <a:pt x="53" y="21"/>
                      <a:pt x="51" y="24"/>
                      <a:pt x="49" y="23"/>
                    </a:cubicBezTo>
                    <a:cubicBezTo>
                      <a:pt x="47" y="23"/>
                      <a:pt x="46" y="23"/>
                      <a:pt x="45" y="21"/>
                    </a:cubicBezTo>
                    <a:cubicBezTo>
                      <a:pt x="44" y="20"/>
                      <a:pt x="45" y="18"/>
                      <a:pt x="44" y="16"/>
                    </a:cubicBezTo>
                    <a:cubicBezTo>
                      <a:pt x="44" y="15"/>
                      <a:pt x="44" y="14"/>
                      <a:pt x="43" y="12"/>
                    </a:cubicBezTo>
                    <a:cubicBezTo>
                      <a:pt x="43" y="12"/>
                      <a:pt x="43" y="12"/>
                      <a:pt x="43" y="12"/>
                    </a:cubicBezTo>
                    <a:cubicBezTo>
                      <a:pt x="42" y="13"/>
                      <a:pt x="40" y="12"/>
                      <a:pt x="39" y="12"/>
                    </a:cubicBezTo>
                    <a:cubicBezTo>
                      <a:pt x="37" y="12"/>
                      <a:pt x="36" y="11"/>
                      <a:pt x="34" y="11"/>
                    </a:cubicBezTo>
                    <a:cubicBezTo>
                      <a:pt x="32" y="11"/>
                      <a:pt x="31" y="12"/>
                      <a:pt x="29" y="12"/>
                    </a:cubicBezTo>
                    <a:cubicBezTo>
                      <a:pt x="27" y="12"/>
                      <a:pt x="26" y="13"/>
                      <a:pt x="24" y="12"/>
                    </a:cubicBezTo>
                    <a:cubicBezTo>
                      <a:pt x="23" y="12"/>
                      <a:pt x="22" y="11"/>
                      <a:pt x="21" y="11"/>
                    </a:cubicBezTo>
                    <a:cubicBezTo>
                      <a:pt x="19" y="10"/>
                      <a:pt x="18" y="11"/>
                      <a:pt x="17" y="10"/>
                    </a:cubicBezTo>
                    <a:cubicBezTo>
                      <a:pt x="16" y="9"/>
                      <a:pt x="15" y="9"/>
                      <a:pt x="15" y="8"/>
                    </a:cubicBezTo>
                    <a:cubicBezTo>
                      <a:pt x="14" y="8"/>
                      <a:pt x="14" y="7"/>
                      <a:pt x="14" y="7"/>
                    </a:cubicBezTo>
                    <a:cubicBezTo>
                      <a:pt x="15" y="5"/>
                      <a:pt x="15" y="5"/>
                      <a:pt x="15" y="5"/>
                    </a:cubicBezTo>
                    <a:cubicBezTo>
                      <a:pt x="16" y="5"/>
                      <a:pt x="16" y="4"/>
                      <a:pt x="17" y="4"/>
                    </a:cubicBezTo>
                    <a:cubicBezTo>
                      <a:pt x="17" y="3"/>
                      <a:pt x="17" y="3"/>
                      <a:pt x="17" y="3"/>
                    </a:cubicBezTo>
                    <a:cubicBezTo>
                      <a:pt x="16" y="2"/>
                      <a:pt x="15" y="1"/>
                      <a:pt x="14" y="1"/>
                    </a:cubicBezTo>
                    <a:cubicBezTo>
                      <a:pt x="13" y="0"/>
                      <a:pt x="12" y="1"/>
                      <a:pt x="11" y="1"/>
                    </a:cubicBezTo>
                    <a:cubicBezTo>
                      <a:pt x="10" y="2"/>
                      <a:pt x="9" y="3"/>
                      <a:pt x="9" y="4"/>
                    </a:cubicBezTo>
                    <a:cubicBezTo>
                      <a:pt x="9" y="5"/>
                      <a:pt x="9" y="5"/>
                      <a:pt x="9" y="6"/>
                    </a:cubicBezTo>
                    <a:cubicBezTo>
                      <a:pt x="9" y="7"/>
                      <a:pt x="9" y="7"/>
                      <a:pt x="8" y="8"/>
                    </a:cubicBezTo>
                    <a:cubicBezTo>
                      <a:pt x="8" y="9"/>
                      <a:pt x="7" y="9"/>
                      <a:pt x="6" y="10"/>
                    </a:cubicBezTo>
                    <a:cubicBezTo>
                      <a:pt x="4" y="11"/>
                      <a:pt x="4" y="11"/>
                      <a:pt x="3" y="12"/>
                    </a:cubicBezTo>
                    <a:cubicBezTo>
                      <a:pt x="2" y="13"/>
                      <a:pt x="1" y="14"/>
                      <a:pt x="1" y="15"/>
                    </a:cubicBezTo>
                    <a:cubicBezTo>
                      <a:pt x="0" y="16"/>
                      <a:pt x="0" y="18"/>
                      <a:pt x="1" y="19"/>
                    </a:cubicBezTo>
                    <a:cubicBezTo>
                      <a:pt x="2" y="19"/>
                      <a:pt x="3" y="19"/>
                      <a:pt x="4" y="19"/>
                    </a:cubicBezTo>
                    <a:cubicBezTo>
                      <a:pt x="5" y="19"/>
                      <a:pt x="5" y="19"/>
                      <a:pt x="6" y="20"/>
                    </a:cubicBezTo>
                    <a:cubicBezTo>
                      <a:pt x="7" y="21"/>
                      <a:pt x="7" y="22"/>
                      <a:pt x="7" y="23"/>
                    </a:cubicBezTo>
                    <a:cubicBezTo>
                      <a:pt x="8" y="24"/>
                      <a:pt x="8" y="25"/>
                      <a:pt x="7" y="26"/>
                    </a:cubicBezTo>
                    <a:cubicBezTo>
                      <a:pt x="7" y="27"/>
                      <a:pt x="7" y="27"/>
                      <a:pt x="7" y="28"/>
                    </a:cubicBezTo>
                    <a:cubicBezTo>
                      <a:pt x="6" y="29"/>
                      <a:pt x="6" y="30"/>
                      <a:pt x="5" y="31"/>
                    </a:cubicBezTo>
                    <a:cubicBezTo>
                      <a:pt x="6" y="31"/>
                      <a:pt x="6" y="32"/>
                      <a:pt x="8" y="33"/>
                    </a:cubicBezTo>
                    <a:cubicBezTo>
                      <a:pt x="8" y="33"/>
                      <a:pt x="9" y="33"/>
                      <a:pt x="9" y="33"/>
                    </a:cubicBezTo>
                    <a:cubicBezTo>
                      <a:pt x="10" y="33"/>
                      <a:pt x="11" y="32"/>
                      <a:pt x="12" y="32"/>
                    </a:cubicBezTo>
                    <a:cubicBezTo>
                      <a:pt x="13" y="31"/>
                      <a:pt x="13" y="31"/>
                      <a:pt x="14" y="31"/>
                    </a:cubicBezTo>
                    <a:cubicBezTo>
                      <a:pt x="15" y="31"/>
                      <a:pt x="16" y="31"/>
                      <a:pt x="17" y="31"/>
                    </a:cubicBezTo>
                    <a:cubicBezTo>
                      <a:pt x="19" y="30"/>
                      <a:pt x="20" y="29"/>
                      <a:pt x="20" y="27"/>
                    </a:cubicBezTo>
                    <a:cubicBezTo>
                      <a:pt x="21" y="27"/>
                      <a:pt x="21" y="26"/>
                      <a:pt x="21" y="26"/>
                    </a:cubicBezTo>
                    <a:cubicBezTo>
                      <a:pt x="22" y="24"/>
                      <a:pt x="20" y="23"/>
                      <a:pt x="21" y="22"/>
                    </a:cubicBezTo>
                    <a:cubicBezTo>
                      <a:pt x="22" y="22"/>
                      <a:pt x="22" y="22"/>
                      <a:pt x="23" y="22"/>
                    </a:cubicBezTo>
                    <a:cubicBezTo>
                      <a:pt x="24" y="22"/>
                      <a:pt x="25" y="23"/>
                      <a:pt x="26" y="24"/>
                    </a:cubicBezTo>
                    <a:cubicBezTo>
                      <a:pt x="27" y="24"/>
                      <a:pt x="27" y="24"/>
                      <a:pt x="28" y="24"/>
                    </a:cubicBezTo>
                    <a:cubicBezTo>
                      <a:pt x="29" y="25"/>
                      <a:pt x="29" y="25"/>
                      <a:pt x="29" y="26"/>
                    </a:cubicBezTo>
                    <a:cubicBezTo>
                      <a:pt x="30" y="27"/>
                      <a:pt x="31" y="27"/>
                      <a:pt x="32" y="28"/>
                    </a:cubicBezTo>
                    <a:cubicBezTo>
                      <a:pt x="33" y="29"/>
                      <a:pt x="31" y="31"/>
                      <a:pt x="32" y="33"/>
                    </a:cubicBezTo>
                    <a:cubicBezTo>
                      <a:pt x="32" y="34"/>
                      <a:pt x="33" y="35"/>
                      <a:pt x="33" y="35"/>
                    </a:cubicBezTo>
                    <a:cubicBezTo>
                      <a:pt x="35" y="37"/>
                      <a:pt x="37" y="36"/>
                      <a:pt x="39" y="35"/>
                    </a:cubicBezTo>
                    <a:cubicBezTo>
                      <a:pt x="40" y="34"/>
                      <a:pt x="40" y="33"/>
                      <a:pt x="41" y="32"/>
                    </a:cubicBezTo>
                    <a:cubicBezTo>
                      <a:pt x="42" y="31"/>
                      <a:pt x="43" y="30"/>
                      <a:pt x="44" y="30"/>
                    </a:cubicBezTo>
                    <a:cubicBezTo>
                      <a:pt x="45" y="29"/>
                      <a:pt x="46" y="28"/>
                      <a:pt x="47" y="29"/>
                    </a:cubicBezTo>
                    <a:cubicBezTo>
                      <a:pt x="48" y="30"/>
                      <a:pt x="47" y="30"/>
                      <a:pt x="48" y="31"/>
                    </a:cubicBezTo>
                    <a:cubicBezTo>
                      <a:pt x="49" y="32"/>
                      <a:pt x="50" y="30"/>
                      <a:pt x="52" y="31"/>
                    </a:cubicBezTo>
                    <a:cubicBezTo>
                      <a:pt x="53" y="31"/>
                      <a:pt x="54" y="32"/>
                      <a:pt x="55" y="31"/>
                    </a:cubicBezTo>
                    <a:cubicBezTo>
                      <a:pt x="56" y="31"/>
                      <a:pt x="58" y="31"/>
                      <a:pt x="58" y="29"/>
                    </a:cubicBezTo>
                    <a:cubicBezTo>
                      <a:pt x="58" y="28"/>
                      <a:pt x="57" y="27"/>
                      <a:pt x="57" y="26"/>
                    </a:cubicBezTo>
                    <a:cubicBezTo>
                      <a:pt x="56" y="24"/>
                      <a:pt x="56" y="23"/>
                      <a:pt x="55"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31" name="Freeform 964"/>
              <p:cNvSpPr>
                <a:spLocks/>
              </p:cNvSpPr>
              <p:nvPr/>
            </p:nvSpPr>
            <p:spPr bwMode="auto">
              <a:xfrm>
                <a:off x="4319" y="2009"/>
                <a:ext cx="76" cy="104"/>
              </a:xfrm>
              <a:custGeom>
                <a:avLst/>
                <a:gdLst>
                  <a:gd name="T0" fmla="*/ 544 w 38"/>
                  <a:gd name="T1" fmla="*/ 496 h 52"/>
                  <a:gd name="T2" fmla="*/ 528 w 38"/>
                  <a:gd name="T3" fmla="*/ 384 h 52"/>
                  <a:gd name="T4" fmla="*/ 480 w 38"/>
                  <a:gd name="T5" fmla="*/ 448 h 52"/>
                  <a:gd name="T6" fmla="*/ 416 w 38"/>
                  <a:gd name="T7" fmla="*/ 400 h 52"/>
                  <a:gd name="T8" fmla="*/ 416 w 38"/>
                  <a:gd name="T9" fmla="*/ 336 h 52"/>
                  <a:gd name="T10" fmla="*/ 496 w 38"/>
                  <a:gd name="T11" fmla="*/ 288 h 52"/>
                  <a:gd name="T12" fmla="*/ 528 w 38"/>
                  <a:gd name="T13" fmla="*/ 224 h 52"/>
                  <a:gd name="T14" fmla="*/ 448 w 38"/>
                  <a:gd name="T15" fmla="*/ 192 h 52"/>
                  <a:gd name="T16" fmla="*/ 272 w 38"/>
                  <a:gd name="T17" fmla="*/ 176 h 52"/>
                  <a:gd name="T18" fmla="*/ 192 w 38"/>
                  <a:gd name="T19" fmla="*/ 128 h 52"/>
                  <a:gd name="T20" fmla="*/ 160 w 38"/>
                  <a:gd name="T21" fmla="*/ 64 h 52"/>
                  <a:gd name="T22" fmla="*/ 112 w 38"/>
                  <a:gd name="T23" fmla="*/ 32 h 52"/>
                  <a:gd name="T24" fmla="*/ 32 w 38"/>
                  <a:gd name="T25" fmla="*/ 0 h 52"/>
                  <a:gd name="T26" fmla="*/ 16 w 38"/>
                  <a:gd name="T27" fmla="*/ 80 h 52"/>
                  <a:gd name="T28" fmla="*/ 80 w 38"/>
                  <a:gd name="T29" fmla="*/ 128 h 52"/>
                  <a:gd name="T30" fmla="*/ 96 w 38"/>
                  <a:gd name="T31" fmla="*/ 176 h 52"/>
                  <a:gd name="T32" fmla="*/ 16 w 38"/>
                  <a:gd name="T33" fmla="*/ 240 h 52"/>
                  <a:gd name="T34" fmla="*/ 80 w 38"/>
                  <a:gd name="T35" fmla="*/ 304 h 52"/>
                  <a:gd name="T36" fmla="*/ 96 w 38"/>
                  <a:gd name="T37" fmla="*/ 368 h 52"/>
                  <a:gd name="T38" fmla="*/ 144 w 38"/>
                  <a:gd name="T39" fmla="*/ 432 h 52"/>
                  <a:gd name="T40" fmla="*/ 176 w 38"/>
                  <a:gd name="T41" fmla="*/ 560 h 52"/>
                  <a:gd name="T42" fmla="*/ 144 w 38"/>
                  <a:gd name="T43" fmla="*/ 656 h 52"/>
                  <a:gd name="T44" fmla="*/ 240 w 38"/>
                  <a:gd name="T45" fmla="*/ 640 h 52"/>
                  <a:gd name="T46" fmla="*/ 272 w 38"/>
                  <a:gd name="T47" fmla="*/ 608 h 52"/>
                  <a:gd name="T48" fmla="*/ 352 w 38"/>
                  <a:gd name="T49" fmla="*/ 592 h 52"/>
                  <a:gd name="T50" fmla="*/ 384 w 38"/>
                  <a:gd name="T51" fmla="*/ 528 h 52"/>
                  <a:gd name="T52" fmla="*/ 432 w 38"/>
                  <a:gd name="T53" fmla="*/ 496 h 52"/>
                  <a:gd name="T54" fmla="*/ 480 w 38"/>
                  <a:gd name="T55" fmla="*/ 576 h 52"/>
                  <a:gd name="T56" fmla="*/ 496 w 38"/>
                  <a:gd name="T57" fmla="*/ 720 h 52"/>
                  <a:gd name="T58" fmla="*/ 560 w 38"/>
                  <a:gd name="T59" fmla="*/ 832 h 52"/>
                  <a:gd name="T60" fmla="*/ 592 w 38"/>
                  <a:gd name="T61" fmla="*/ 752 h 52"/>
                  <a:gd name="T62" fmla="*/ 608 w 38"/>
                  <a:gd name="T63" fmla="*/ 608 h 52"/>
                  <a:gd name="T64" fmla="*/ 592 w 38"/>
                  <a:gd name="T65" fmla="*/ 512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52"/>
                  <a:gd name="T101" fmla="*/ 38 w 38"/>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52">
                    <a:moveTo>
                      <a:pt x="37" y="32"/>
                    </a:moveTo>
                    <a:cubicBezTo>
                      <a:pt x="36" y="31"/>
                      <a:pt x="35" y="32"/>
                      <a:pt x="34" y="31"/>
                    </a:cubicBezTo>
                    <a:cubicBezTo>
                      <a:pt x="33" y="30"/>
                      <a:pt x="34" y="29"/>
                      <a:pt x="34" y="27"/>
                    </a:cubicBezTo>
                    <a:cubicBezTo>
                      <a:pt x="34" y="26"/>
                      <a:pt x="34" y="25"/>
                      <a:pt x="33" y="24"/>
                    </a:cubicBezTo>
                    <a:cubicBezTo>
                      <a:pt x="32" y="24"/>
                      <a:pt x="32" y="24"/>
                      <a:pt x="31" y="24"/>
                    </a:cubicBezTo>
                    <a:cubicBezTo>
                      <a:pt x="29" y="25"/>
                      <a:pt x="31" y="28"/>
                      <a:pt x="30" y="28"/>
                    </a:cubicBezTo>
                    <a:cubicBezTo>
                      <a:pt x="29" y="29"/>
                      <a:pt x="29" y="29"/>
                      <a:pt x="28" y="28"/>
                    </a:cubicBezTo>
                    <a:cubicBezTo>
                      <a:pt x="27" y="28"/>
                      <a:pt x="27" y="26"/>
                      <a:pt x="26" y="25"/>
                    </a:cubicBezTo>
                    <a:cubicBezTo>
                      <a:pt x="26" y="24"/>
                      <a:pt x="25" y="24"/>
                      <a:pt x="25" y="23"/>
                    </a:cubicBezTo>
                    <a:cubicBezTo>
                      <a:pt x="25" y="22"/>
                      <a:pt x="26" y="22"/>
                      <a:pt x="26" y="21"/>
                    </a:cubicBezTo>
                    <a:cubicBezTo>
                      <a:pt x="27" y="20"/>
                      <a:pt x="27" y="20"/>
                      <a:pt x="29" y="19"/>
                    </a:cubicBezTo>
                    <a:cubicBezTo>
                      <a:pt x="29" y="19"/>
                      <a:pt x="30" y="19"/>
                      <a:pt x="31" y="18"/>
                    </a:cubicBezTo>
                    <a:cubicBezTo>
                      <a:pt x="31" y="17"/>
                      <a:pt x="30" y="16"/>
                      <a:pt x="31" y="15"/>
                    </a:cubicBezTo>
                    <a:cubicBezTo>
                      <a:pt x="31" y="14"/>
                      <a:pt x="32" y="14"/>
                      <a:pt x="33" y="14"/>
                    </a:cubicBezTo>
                    <a:cubicBezTo>
                      <a:pt x="33" y="13"/>
                      <a:pt x="33" y="12"/>
                      <a:pt x="33" y="12"/>
                    </a:cubicBezTo>
                    <a:cubicBezTo>
                      <a:pt x="32" y="10"/>
                      <a:pt x="30" y="12"/>
                      <a:pt x="28" y="12"/>
                    </a:cubicBezTo>
                    <a:cubicBezTo>
                      <a:pt x="26" y="12"/>
                      <a:pt x="25" y="12"/>
                      <a:pt x="22" y="12"/>
                    </a:cubicBezTo>
                    <a:cubicBezTo>
                      <a:pt x="20" y="12"/>
                      <a:pt x="19" y="11"/>
                      <a:pt x="17" y="11"/>
                    </a:cubicBezTo>
                    <a:cubicBezTo>
                      <a:pt x="15" y="11"/>
                      <a:pt x="14" y="12"/>
                      <a:pt x="13" y="11"/>
                    </a:cubicBezTo>
                    <a:cubicBezTo>
                      <a:pt x="12" y="10"/>
                      <a:pt x="12" y="9"/>
                      <a:pt x="12" y="8"/>
                    </a:cubicBezTo>
                    <a:cubicBezTo>
                      <a:pt x="12" y="7"/>
                      <a:pt x="13" y="5"/>
                      <a:pt x="12" y="4"/>
                    </a:cubicBezTo>
                    <a:cubicBezTo>
                      <a:pt x="12" y="4"/>
                      <a:pt x="11" y="3"/>
                      <a:pt x="10" y="4"/>
                    </a:cubicBezTo>
                    <a:cubicBezTo>
                      <a:pt x="9" y="4"/>
                      <a:pt x="9" y="4"/>
                      <a:pt x="9" y="4"/>
                    </a:cubicBezTo>
                    <a:cubicBezTo>
                      <a:pt x="8" y="4"/>
                      <a:pt x="8" y="3"/>
                      <a:pt x="7" y="2"/>
                    </a:cubicBezTo>
                    <a:cubicBezTo>
                      <a:pt x="6" y="1"/>
                      <a:pt x="5" y="1"/>
                      <a:pt x="4" y="1"/>
                    </a:cubicBezTo>
                    <a:cubicBezTo>
                      <a:pt x="3" y="0"/>
                      <a:pt x="2" y="0"/>
                      <a:pt x="2" y="0"/>
                    </a:cubicBezTo>
                    <a:cubicBezTo>
                      <a:pt x="1" y="1"/>
                      <a:pt x="0" y="2"/>
                      <a:pt x="0" y="3"/>
                    </a:cubicBezTo>
                    <a:cubicBezTo>
                      <a:pt x="0" y="4"/>
                      <a:pt x="1" y="5"/>
                      <a:pt x="1" y="5"/>
                    </a:cubicBezTo>
                    <a:cubicBezTo>
                      <a:pt x="2" y="6"/>
                      <a:pt x="3" y="6"/>
                      <a:pt x="3" y="7"/>
                    </a:cubicBezTo>
                    <a:cubicBezTo>
                      <a:pt x="4" y="7"/>
                      <a:pt x="5" y="8"/>
                      <a:pt x="5" y="8"/>
                    </a:cubicBezTo>
                    <a:cubicBezTo>
                      <a:pt x="6" y="9"/>
                      <a:pt x="8" y="9"/>
                      <a:pt x="8" y="10"/>
                    </a:cubicBezTo>
                    <a:cubicBezTo>
                      <a:pt x="8" y="10"/>
                      <a:pt x="7" y="11"/>
                      <a:pt x="6" y="11"/>
                    </a:cubicBezTo>
                    <a:cubicBezTo>
                      <a:pt x="5" y="12"/>
                      <a:pt x="4" y="11"/>
                      <a:pt x="3" y="12"/>
                    </a:cubicBezTo>
                    <a:cubicBezTo>
                      <a:pt x="2" y="13"/>
                      <a:pt x="1" y="14"/>
                      <a:pt x="1" y="15"/>
                    </a:cubicBezTo>
                    <a:cubicBezTo>
                      <a:pt x="1" y="16"/>
                      <a:pt x="2" y="17"/>
                      <a:pt x="3" y="17"/>
                    </a:cubicBezTo>
                    <a:cubicBezTo>
                      <a:pt x="3" y="18"/>
                      <a:pt x="4" y="18"/>
                      <a:pt x="5" y="19"/>
                    </a:cubicBezTo>
                    <a:cubicBezTo>
                      <a:pt x="6" y="19"/>
                      <a:pt x="7" y="19"/>
                      <a:pt x="8" y="21"/>
                    </a:cubicBezTo>
                    <a:cubicBezTo>
                      <a:pt x="8" y="22"/>
                      <a:pt x="6" y="22"/>
                      <a:pt x="6" y="23"/>
                    </a:cubicBezTo>
                    <a:cubicBezTo>
                      <a:pt x="6" y="24"/>
                      <a:pt x="6" y="24"/>
                      <a:pt x="7" y="25"/>
                    </a:cubicBezTo>
                    <a:cubicBezTo>
                      <a:pt x="7" y="26"/>
                      <a:pt x="8" y="26"/>
                      <a:pt x="9" y="27"/>
                    </a:cubicBezTo>
                    <a:cubicBezTo>
                      <a:pt x="10" y="29"/>
                      <a:pt x="11" y="30"/>
                      <a:pt x="11" y="32"/>
                    </a:cubicBezTo>
                    <a:cubicBezTo>
                      <a:pt x="12" y="33"/>
                      <a:pt x="11" y="34"/>
                      <a:pt x="11" y="35"/>
                    </a:cubicBezTo>
                    <a:cubicBezTo>
                      <a:pt x="11" y="37"/>
                      <a:pt x="11" y="38"/>
                      <a:pt x="11" y="39"/>
                    </a:cubicBezTo>
                    <a:cubicBezTo>
                      <a:pt x="9" y="41"/>
                      <a:pt x="9" y="41"/>
                      <a:pt x="9" y="41"/>
                    </a:cubicBezTo>
                    <a:cubicBezTo>
                      <a:pt x="10" y="41"/>
                      <a:pt x="11" y="41"/>
                      <a:pt x="12" y="41"/>
                    </a:cubicBezTo>
                    <a:cubicBezTo>
                      <a:pt x="13" y="41"/>
                      <a:pt x="14" y="41"/>
                      <a:pt x="15" y="40"/>
                    </a:cubicBezTo>
                    <a:cubicBezTo>
                      <a:pt x="16" y="40"/>
                      <a:pt x="16" y="40"/>
                      <a:pt x="17" y="39"/>
                    </a:cubicBezTo>
                    <a:cubicBezTo>
                      <a:pt x="17" y="39"/>
                      <a:pt x="17" y="38"/>
                      <a:pt x="17" y="38"/>
                    </a:cubicBezTo>
                    <a:cubicBezTo>
                      <a:pt x="20" y="38"/>
                      <a:pt x="20" y="38"/>
                      <a:pt x="20" y="38"/>
                    </a:cubicBezTo>
                    <a:cubicBezTo>
                      <a:pt x="21" y="38"/>
                      <a:pt x="21" y="37"/>
                      <a:pt x="22" y="37"/>
                    </a:cubicBezTo>
                    <a:cubicBezTo>
                      <a:pt x="23" y="36"/>
                      <a:pt x="24" y="37"/>
                      <a:pt x="24" y="36"/>
                    </a:cubicBezTo>
                    <a:cubicBezTo>
                      <a:pt x="25" y="35"/>
                      <a:pt x="24" y="34"/>
                      <a:pt x="24" y="33"/>
                    </a:cubicBezTo>
                    <a:cubicBezTo>
                      <a:pt x="25" y="32"/>
                      <a:pt x="24" y="32"/>
                      <a:pt x="25" y="31"/>
                    </a:cubicBezTo>
                    <a:cubicBezTo>
                      <a:pt x="26" y="30"/>
                      <a:pt x="27" y="31"/>
                      <a:pt x="27" y="31"/>
                    </a:cubicBezTo>
                    <a:cubicBezTo>
                      <a:pt x="28" y="31"/>
                      <a:pt x="29" y="32"/>
                      <a:pt x="29" y="33"/>
                    </a:cubicBezTo>
                    <a:cubicBezTo>
                      <a:pt x="30" y="34"/>
                      <a:pt x="30" y="35"/>
                      <a:pt x="30" y="36"/>
                    </a:cubicBezTo>
                    <a:cubicBezTo>
                      <a:pt x="31" y="37"/>
                      <a:pt x="31" y="37"/>
                      <a:pt x="31" y="38"/>
                    </a:cubicBezTo>
                    <a:cubicBezTo>
                      <a:pt x="32" y="41"/>
                      <a:pt x="31" y="42"/>
                      <a:pt x="31" y="45"/>
                    </a:cubicBezTo>
                    <a:cubicBezTo>
                      <a:pt x="32" y="47"/>
                      <a:pt x="32" y="48"/>
                      <a:pt x="33" y="50"/>
                    </a:cubicBezTo>
                    <a:cubicBezTo>
                      <a:pt x="33" y="51"/>
                      <a:pt x="34" y="51"/>
                      <a:pt x="35" y="52"/>
                    </a:cubicBezTo>
                    <a:cubicBezTo>
                      <a:pt x="35" y="51"/>
                      <a:pt x="35" y="51"/>
                      <a:pt x="35" y="51"/>
                    </a:cubicBezTo>
                    <a:cubicBezTo>
                      <a:pt x="36" y="50"/>
                      <a:pt x="36" y="49"/>
                      <a:pt x="37" y="47"/>
                    </a:cubicBezTo>
                    <a:cubicBezTo>
                      <a:pt x="37" y="45"/>
                      <a:pt x="37" y="44"/>
                      <a:pt x="37" y="43"/>
                    </a:cubicBezTo>
                    <a:cubicBezTo>
                      <a:pt x="38" y="41"/>
                      <a:pt x="38" y="38"/>
                      <a:pt x="38" y="38"/>
                    </a:cubicBezTo>
                    <a:cubicBezTo>
                      <a:pt x="38" y="37"/>
                      <a:pt x="37" y="36"/>
                      <a:pt x="37" y="35"/>
                    </a:cubicBezTo>
                    <a:cubicBezTo>
                      <a:pt x="37" y="34"/>
                      <a:pt x="38" y="33"/>
                      <a:pt x="37"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32" name="Freeform 965"/>
              <p:cNvSpPr>
                <a:spLocks/>
              </p:cNvSpPr>
              <p:nvPr/>
            </p:nvSpPr>
            <p:spPr bwMode="auto">
              <a:xfrm>
                <a:off x="4842" y="1884"/>
                <a:ext cx="12" cy="6"/>
              </a:xfrm>
              <a:custGeom>
                <a:avLst/>
                <a:gdLst>
                  <a:gd name="T0" fmla="*/ 80 w 6"/>
                  <a:gd name="T1" fmla="*/ 32 h 3"/>
                  <a:gd name="T2" fmla="*/ 64 w 6"/>
                  <a:gd name="T3" fmla="*/ 0 h 3"/>
                  <a:gd name="T4" fmla="*/ 48 w 6"/>
                  <a:gd name="T5" fmla="*/ 0 h 3"/>
                  <a:gd name="T6" fmla="*/ 16 w 6"/>
                  <a:gd name="T7" fmla="*/ 16 h 3"/>
                  <a:gd name="T8" fmla="*/ 0 w 6"/>
                  <a:gd name="T9" fmla="*/ 48 h 3"/>
                  <a:gd name="T10" fmla="*/ 32 w 6"/>
                  <a:gd name="T11" fmla="*/ 48 h 3"/>
                  <a:gd name="T12" fmla="*/ 64 w 6"/>
                  <a:gd name="T13" fmla="*/ 32 h 3"/>
                  <a:gd name="T14" fmla="*/ 80 w 6"/>
                  <a:gd name="T15" fmla="*/ 32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5" y="2"/>
                    </a:moveTo>
                    <a:cubicBezTo>
                      <a:pt x="6" y="1"/>
                      <a:pt x="5" y="1"/>
                      <a:pt x="4" y="0"/>
                    </a:cubicBezTo>
                    <a:cubicBezTo>
                      <a:pt x="4" y="0"/>
                      <a:pt x="3" y="0"/>
                      <a:pt x="3" y="0"/>
                    </a:cubicBezTo>
                    <a:cubicBezTo>
                      <a:pt x="2" y="0"/>
                      <a:pt x="1" y="0"/>
                      <a:pt x="1" y="1"/>
                    </a:cubicBezTo>
                    <a:cubicBezTo>
                      <a:pt x="0" y="1"/>
                      <a:pt x="0" y="2"/>
                      <a:pt x="0" y="3"/>
                    </a:cubicBezTo>
                    <a:cubicBezTo>
                      <a:pt x="1" y="3"/>
                      <a:pt x="1" y="3"/>
                      <a:pt x="2" y="3"/>
                    </a:cubicBezTo>
                    <a:cubicBezTo>
                      <a:pt x="2" y="3"/>
                      <a:pt x="3" y="3"/>
                      <a:pt x="4" y="2"/>
                    </a:cubicBezTo>
                    <a:cubicBezTo>
                      <a:pt x="4" y="2"/>
                      <a:pt x="5" y="2"/>
                      <a:pt x="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33" name="Freeform 966"/>
              <p:cNvSpPr>
                <a:spLocks/>
              </p:cNvSpPr>
              <p:nvPr/>
            </p:nvSpPr>
            <p:spPr bwMode="auto">
              <a:xfrm>
                <a:off x="4812" y="1792"/>
                <a:ext cx="64" cy="90"/>
              </a:xfrm>
              <a:custGeom>
                <a:avLst/>
                <a:gdLst>
                  <a:gd name="T0" fmla="*/ 48 w 32"/>
                  <a:gd name="T1" fmla="*/ 192 h 45"/>
                  <a:gd name="T2" fmla="*/ 64 w 32"/>
                  <a:gd name="T3" fmla="*/ 256 h 45"/>
                  <a:gd name="T4" fmla="*/ 32 w 32"/>
                  <a:gd name="T5" fmla="*/ 304 h 45"/>
                  <a:gd name="T6" fmla="*/ 32 w 32"/>
                  <a:gd name="T7" fmla="*/ 352 h 45"/>
                  <a:gd name="T8" fmla="*/ 96 w 32"/>
                  <a:gd name="T9" fmla="*/ 384 h 45"/>
                  <a:gd name="T10" fmla="*/ 112 w 32"/>
                  <a:gd name="T11" fmla="*/ 416 h 45"/>
                  <a:gd name="T12" fmla="*/ 128 w 32"/>
                  <a:gd name="T13" fmla="*/ 528 h 45"/>
                  <a:gd name="T14" fmla="*/ 128 w 32"/>
                  <a:gd name="T15" fmla="*/ 576 h 45"/>
                  <a:gd name="T16" fmla="*/ 144 w 32"/>
                  <a:gd name="T17" fmla="*/ 640 h 45"/>
                  <a:gd name="T18" fmla="*/ 176 w 32"/>
                  <a:gd name="T19" fmla="*/ 688 h 45"/>
                  <a:gd name="T20" fmla="*/ 208 w 32"/>
                  <a:gd name="T21" fmla="*/ 720 h 45"/>
                  <a:gd name="T22" fmla="*/ 256 w 32"/>
                  <a:gd name="T23" fmla="*/ 688 h 45"/>
                  <a:gd name="T24" fmla="*/ 240 w 32"/>
                  <a:gd name="T25" fmla="*/ 640 h 45"/>
                  <a:gd name="T26" fmla="*/ 256 w 32"/>
                  <a:gd name="T27" fmla="*/ 592 h 45"/>
                  <a:gd name="T28" fmla="*/ 304 w 32"/>
                  <a:gd name="T29" fmla="*/ 560 h 45"/>
                  <a:gd name="T30" fmla="*/ 400 w 32"/>
                  <a:gd name="T31" fmla="*/ 528 h 45"/>
                  <a:gd name="T32" fmla="*/ 448 w 32"/>
                  <a:gd name="T33" fmla="*/ 544 h 45"/>
                  <a:gd name="T34" fmla="*/ 496 w 32"/>
                  <a:gd name="T35" fmla="*/ 528 h 45"/>
                  <a:gd name="T36" fmla="*/ 512 w 32"/>
                  <a:gd name="T37" fmla="*/ 464 h 45"/>
                  <a:gd name="T38" fmla="*/ 496 w 32"/>
                  <a:gd name="T39" fmla="*/ 384 h 45"/>
                  <a:gd name="T40" fmla="*/ 448 w 32"/>
                  <a:gd name="T41" fmla="*/ 320 h 45"/>
                  <a:gd name="T42" fmla="*/ 432 w 32"/>
                  <a:gd name="T43" fmla="*/ 272 h 45"/>
                  <a:gd name="T44" fmla="*/ 352 w 32"/>
                  <a:gd name="T45" fmla="*/ 192 h 45"/>
                  <a:gd name="T46" fmla="*/ 304 w 32"/>
                  <a:gd name="T47" fmla="*/ 144 h 45"/>
                  <a:gd name="T48" fmla="*/ 272 w 32"/>
                  <a:gd name="T49" fmla="*/ 112 h 45"/>
                  <a:gd name="T50" fmla="*/ 240 w 32"/>
                  <a:gd name="T51" fmla="*/ 80 h 45"/>
                  <a:gd name="T52" fmla="*/ 192 w 32"/>
                  <a:gd name="T53" fmla="*/ 32 h 45"/>
                  <a:gd name="T54" fmla="*/ 144 w 32"/>
                  <a:gd name="T55" fmla="*/ 0 h 45"/>
                  <a:gd name="T56" fmla="*/ 128 w 32"/>
                  <a:gd name="T57" fmla="*/ 16 h 45"/>
                  <a:gd name="T58" fmla="*/ 96 w 32"/>
                  <a:gd name="T59" fmla="*/ 48 h 45"/>
                  <a:gd name="T60" fmla="*/ 48 w 32"/>
                  <a:gd name="T61" fmla="*/ 96 h 45"/>
                  <a:gd name="T62" fmla="*/ 16 w 32"/>
                  <a:gd name="T63" fmla="*/ 128 h 45"/>
                  <a:gd name="T64" fmla="*/ 0 w 32"/>
                  <a:gd name="T65" fmla="*/ 160 h 45"/>
                  <a:gd name="T66" fmla="*/ 16 w 32"/>
                  <a:gd name="T67" fmla="*/ 176 h 45"/>
                  <a:gd name="T68" fmla="*/ 48 w 32"/>
                  <a:gd name="T69" fmla="*/ 192 h 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
                  <a:gd name="T106" fmla="*/ 0 h 45"/>
                  <a:gd name="T107" fmla="*/ 32 w 32"/>
                  <a:gd name="T108" fmla="*/ 45 h 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 h="45">
                    <a:moveTo>
                      <a:pt x="3" y="12"/>
                    </a:moveTo>
                    <a:cubicBezTo>
                      <a:pt x="4" y="13"/>
                      <a:pt x="4" y="14"/>
                      <a:pt x="4" y="16"/>
                    </a:cubicBezTo>
                    <a:cubicBezTo>
                      <a:pt x="3" y="17"/>
                      <a:pt x="2" y="17"/>
                      <a:pt x="2" y="19"/>
                    </a:cubicBezTo>
                    <a:cubicBezTo>
                      <a:pt x="2" y="20"/>
                      <a:pt x="2" y="21"/>
                      <a:pt x="2" y="22"/>
                    </a:cubicBezTo>
                    <a:cubicBezTo>
                      <a:pt x="3" y="23"/>
                      <a:pt x="5" y="23"/>
                      <a:pt x="6" y="24"/>
                    </a:cubicBezTo>
                    <a:cubicBezTo>
                      <a:pt x="7" y="25"/>
                      <a:pt x="7" y="25"/>
                      <a:pt x="7" y="26"/>
                    </a:cubicBezTo>
                    <a:cubicBezTo>
                      <a:pt x="7" y="29"/>
                      <a:pt x="8" y="30"/>
                      <a:pt x="8" y="33"/>
                    </a:cubicBezTo>
                    <a:cubicBezTo>
                      <a:pt x="8" y="34"/>
                      <a:pt x="8" y="35"/>
                      <a:pt x="8" y="36"/>
                    </a:cubicBezTo>
                    <a:cubicBezTo>
                      <a:pt x="8" y="38"/>
                      <a:pt x="8" y="39"/>
                      <a:pt x="9" y="40"/>
                    </a:cubicBezTo>
                    <a:cubicBezTo>
                      <a:pt x="9" y="41"/>
                      <a:pt x="10" y="42"/>
                      <a:pt x="11" y="43"/>
                    </a:cubicBezTo>
                    <a:cubicBezTo>
                      <a:pt x="11" y="44"/>
                      <a:pt x="12" y="44"/>
                      <a:pt x="13" y="45"/>
                    </a:cubicBezTo>
                    <a:cubicBezTo>
                      <a:pt x="14" y="45"/>
                      <a:pt x="15" y="45"/>
                      <a:pt x="16" y="43"/>
                    </a:cubicBezTo>
                    <a:cubicBezTo>
                      <a:pt x="17" y="42"/>
                      <a:pt x="15" y="41"/>
                      <a:pt x="15" y="40"/>
                    </a:cubicBezTo>
                    <a:cubicBezTo>
                      <a:pt x="15" y="39"/>
                      <a:pt x="15" y="38"/>
                      <a:pt x="16" y="37"/>
                    </a:cubicBezTo>
                    <a:cubicBezTo>
                      <a:pt x="16" y="35"/>
                      <a:pt x="18" y="35"/>
                      <a:pt x="19" y="35"/>
                    </a:cubicBezTo>
                    <a:cubicBezTo>
                      <a:pt x="22" y="34"/>
                      <a:pt x="23" y="33"/>
                      <a:pt x="25" y="33"/>
                    </a:cubicBezTo>
                    <a:cubicBezTo>
                      <a:pt x="26" y="34"/>
                      <a:pt x="27" y="34"/>
                      <a:pt x="28" y="34"/>
                    </a:cubicBezTo>
                    <a:cubicBezTo>
                      <a:pt x="29" y="34"/>
                      <a:pt x="30" y="34"/>
                      <a:pt x="31" y="33"/>
                    </a:cubicBezTo>
                    <a:cubicBezTo>
                      <a:pt x="32" y="31"/>
                      <a:pt x="32" y="30"/>
                      <a:pt x="32" y="29"/>
                    </a:cubicBezTo>
                    <a:cubicBezTo>
                      <a:pt x="32" y="27"/>
                      <a:pt x="32" y="26"/>
                      <a:pt x="31" y="24"/>
                    </a:cubicBezTo>
                    <a:cubicBezTo>
                      <a:pt x="30" y="22"/>
                      <a:pt x="29" y="22"/>
                      <a:pt x="28" y="20"/>
                    </a:cubicBezTo>
                    <a:cubicBezTo>
                      <a:pt x="27" y="19"/>
                      <a:pt x="27" y="18"/>
                      <a:pt x="27" y="17"/>
                    </a:cubicBezTo>
                    <a:cubicBezTo>
                      <a:pt x="26" y="15"/>
                      <a:pt x="24" y="14"/>
                      <a:pt x="22" y="12"/>
                    </a:cubicBezTo>
                    <a:cubicBezTo>
                      <a:pt x="21" y="11"/>
                      <a:pt x="20" y="11"/>
                      <a:pt x="19" y="9"/>
                    </a:cubicBezTo>
                    <a:cubicBezTo>
                      <a:pt x="18" y="8"/>
                      <a:pt x="18" y="8"/>
                      <a:pt x="17" y="7"/>
                    </a:cubicBezTo>
                    <a:cubicBezTo>
                      <a:pt x="16" y="6"/>
                      <a:pt x="15" y="5"/>
                      <a:pt x="15" y="5"/>
                    </a:cubicBezTo>
                    <a:cubicBezTo>
                      <a:pt x="13" y="3"/>
                      <a:pt x="13" y="3"/>
                      <a:pt x="12" y="2"/>
                    </a:cubicBezTo>
                    <a:cubicBezTo>
                      <a:pt x="11" y="1"/>
                      <a:pt x="10" y="1"/>
                      <a:pt x="9" y="0"/>
                    </a:cubicBezTo>
                    <a:cubicBezTo>
                      <a:pt x="8" y="1"/>
                      <a:pt x="8" y="1"/>
                      <a:pt x="8" y="1"/>
                    </a:cubicBezTo>
                    <a:cubicBezTo>
                      <a:pt x="8" y="2"/>
                      <a:pt x="7" y="2"/>
                      <a:pt x="6" y="3"/>
                    </a:cubicBezTo>
                    <a:cubicBezTo>
                      <a:pt x="5" y="4"/>
                      <a:pt x="4" y="5"/>
                      <a:pt x="3" y="6"/>
                    </a:cubicBezTo>
                    <a:cubicBezTo>
                      <a:pt x="2" y="7"/>
                      <a:pt x="2" y="7"/>
                      <a:pt x="1" y="8"/>
                    </a:cubicBezTo>
                    <a:cubicBezTo>
                      <a:pt x="0" y="9"/>
                      <a:pt x="0" y="9"/>
                      <a:pt x="0" y="10"/>
                    </a:cubicBezTo>
                    <a:cubicBezTo>
                      <a:pt x="0" y="10"/>
                      <a:pt x="0" y="11"/>
                      <a:pt x="1" y="11"/>
                    </a:cubicBezTo>
                    <a:cubicBezTo>
                      <a:pt x="2" y="11"/>
                      <a:pt x="3" y="11"/>
                      <a:pt x="3"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34" name="Freeform 967"/>
              <p:cNvSpPr>
                <a:spLocks/>
              </p:cNvSpPr>
              <p:nvPr/>
            </p:nvSpPr>
            <p:spPr bwMode="auto">
              <a:xfrm>
                <a:off x="4810" y="1812"/>
                <a:ext cx="2" cy="1"/>
              </a:xfrm>
              <a:custGeom>
                <a:avLst/>
                <a:gdLst>
                  <a:gd name="T0" fmla="*/ 0 w 1"/>
                  <a:gd name="T1" fmla="*/ 0 h 1"/>
                  <a:gd name="T2" fmla="*/ 16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1"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35" name="Freeform 968"/>
              <p:cNvSpPr>
                <a:spLocks/>
              </p:cNvSpPr>
              <p:nvPr/>
            </p:nvSpPr>
            <p:spPr bwMode="auto">
              <a:xfrm>
                <a:off x="4221" y="2295"/>
                <a:ext cx="34" cy="68"/>
              </a:xfrm>
              <a:custGeom>
                <a:avLst/>
                <a:gdLst>
                  <a:gd name="T0" fmla="*/ 256 w 17"/>
                  <a:gd name="T1" fmla="*/ 320 h 34"/>
                  <a:gd name="T2" fmla="*/ 224 w 17"/>
                  <a:gd name="T3" fmla="*/ 272 h 34"/>
                  <a:gd name="T4" fmla="*/ 192 w 17"/>
                  <a:gd name="T5" fmla="*/ 224 h 34"/>
                  <a:gd name="T6" fmla="*/ 160 w 17"/>
                  <a:gd name="T7" fmla="*/ 192 h 34"/>
                  <a:gd name="T8" fmla="*/ 160 w 17"/>
                  <a:gd name="T9" fmla="*/ 128 h 34"/>
                  <a:gd name="T10" fmla="*/ 112 w 17"/>
                  <a:gd name="T11" fmla="*/ 96 h 34"/>
                  <a:gd name="T12" fmla="*/ 96 w 17"/>
                  <a:gd name="T13" fmla="*/ 48 h 34"/>
                  <a:gd name="T14" fmla="*/ 80 w 17"/>
                  <a:gd name="T15" fmla="*/ 16 h 34"/>
                  <a:gd name="T16" fmla="*/ 16 w 17"/>
                  <a:gd name="T17" fmla="*/ 16 h 34"/>
                  <a:gd name="T18" fmla="*/ 32 w 17"/>
                  <a:gd name="T19" fmla="*/ 64 h 34"/>
                  <a:gd name="T20" fmla="*/ 48 w 17"/>
                  <a:gd name="T21" fmla="*/ 96 h 34"/>
                  <a:gd name="T22" fmla="*/ 32 w 17"/>
                  <a:gd name="T23" fmla="*/ 128 h 34"/>
                  <a:gd name="T24" fmla="*/ 32 w 17"/>
                  <a:gd name="T25" fmla="*/ 208 h 34"/>
                  <a:gd name="T26" fmla="*/ 16 w 17"/>
                  <a:gd name="T27" fmla="*/ 256 h 34"/>
                  <a:gd name="T28" fmla="*/ 32 w 17"/>
                  <a:gd name="T29" fmla="*/ 288 h 34"/>
                  <a:gd name="T30" fmla="*/ 16 w 17"/>
                  <a:gd name="T31" fmla="*/ 336 h 34"/>
                  <a:gd name="T32" fmla="*/ 32 w 17"/>
                  <a:gd name="T33" fmla="*/ 416 h 34"/>
                  <a:gd name="T34" fmla="*/ 48 w 17"/>
                  <a:gd name="T35" fmla="*/ 432 h 34"/>
                  <a:gd name="T36" fmla="*/ 32 w 17"/>
                  <a:gd name="T37" fmla="*/ 464 h 34"/>
                  <a:gd name="T38" fmla="*/ 48 w 17"/>
                  <a:gd name="T39" fmla="*/ 512 h 34"/>
                  <a:gd name="T40" fmla="*/ 64 w 17"/>
                  <a:gd name="T41" fmla="*/ 528 h 34"/>
                  <a:gd name="T42" fmla="*/ 112 w 17"/>
                  <a:gd name="T43" fmla="*/ 528 h 34"/>
                  <a:gd name="T44" fmla="*/ 160 w 17"/>
                  <a:gd name="T45" fmla="*/ 528 h 34"/>
                  <a:gd name="T46" fmla="*/ 192 w 17"/>
                  <a:gd name="T47" fmla="*/ 512 h 34"/>
                  <a:gd name="T48" fmla="*/ 224 w 17"/>
                  <a:gd name="T49" fmla="*/ 464 h 34"/>
                  <a:gd name="T50" fmla="*/ 256 w 17"/>
                  <a:gd name="T51" fmla="*/ 432 h 34"/>
                  <a:gd name="T52" fmla="*/ 256 w 17"/>
                  <a:gd name="T53" fmla="*/ 384 h 34"/>
                  <a:gd name="T54" fmla="*/ 256 w 17"/>
                  <a:gd name="T55" fmla="*/ 320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
                  <a:gd name="T85" fmla="*/ 0 h 34"/>
                  <a:gd name="T86" fmla="*/ 17 w 17"/>
                  <a:gd name="T87" fmla="*/ 34 h 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 h="34">
                    <a:moveTo>
                      <a:pt x="16" y="20"/>
                    </a:moveTo>
                    <a:cubicBezTo>
                      <a:pt x="15" y="19"/>
                      <a:pt x="14" y="19"/>
                      <a:pt x="14" y="17"/>
                    </a:cubicBezTo>
                    <a:cubicBezTo>
                      <a:pt x="13" y="16"/>
                      <a:pt x="13" y="15"/>
                      <a:pt x="12" y="14"/>
                    </a:cubicBezTo>
                    <a:cubicBezTo>
                      <a:pt x="12" y="13"/>
                      <a:pt x="11" y="13"/>
                      <a:pt x="10" y="12"/>
                    </a:cubicBezTo>
                    <a:cubicBezTo>
                      <a:pt x="10" y="10"/>
                      <a:pt x="11" y="9"/>
                      <a:pt x="10" y="8"/>
                    </a:cubicBezTo>
                    <a:cubicBezTo>
                      <a:pt x="9" y="7"/>
                      <a:pt x="8" y="7"/>
                      <a:pt x="7" y="6"/>
                    </a:cubicBezTo>
                    <a:cubicBezTo>
                      <a:pt x="7" y="5"/>
                      <a:pt x="7" y="4"/>
                      <a:pt x="6" y="3"/>
                    </a:cubicBezTo>
                    <a:cubicBezTo>
                      <a:pt x="6" y="2"/>
                      <a:pt x="6" y="1"/>
                      <a:pt x="5" y="1"/>
                    </a:cubicBezTo>
                    <a:cubicBezTo>
                      <a:pt x="4" y="0"/>
                      <a:pt x="2" y="0"/>
                      <a:pt x="1" y="1"/>
                    </a:cubicBezTo>
                    <a:cubicBezTo>
                      <a:pt x="1" y="2"/>
                      <a:pt x="1" y="3"/>
                      <a:pt x="2" y="4"/>
                    </a:cubicBezTo>
                    <a:cubicBezTo>
                      <a:pt x="2" y="5"/>
                      <a:pt x="3" y="5"/>
                      <a:pt x="3" y="6"/>
                    </a:cubicBezTo>
                    <a:cubicBezTo>
                      <a:pt x="3" y="7"/>
                      <a:pt x="3" y="7"/>
                      <a:pt x="2" y="8"/>
                    </a:cubicBezTo>
                    <a:cubicBezTo>
                      <a:pt x="2" y="10"/>
                      <a:pt x="3" y="11"/>
                      <a:pt x="2" y="13"/>
                    </a:cubicBezTo>
                    <a:cubicBezTo>
                      <a:pt x="2" y="14"/>
                      <a:pt x="1" y="14"/>
                      <a:pt x="1" y="16"/>
                    </a:cubicBezTo>
                    <a:cubicBezTo>
                      <a:pt x="1" y="17"/>
                      <a:pt x="2" y="17"/>
                      <a:pt x="2" y="18"/>
                    </a:cubicBezTo>
                    <a:cubicBezTo>
                      <a:pt x="2" y="20"/>
                      <a:pt x="1" y="20"/>
                      <a:pt x="1" y="21"/>
                    </a:cubicBezTo>
                    <a:cubicBezTo>
                      <a:pt x="0" y="23"/>
                      <a:pt x="2" y="24"/>
                      <a:pt x="2" y="26"/>
                    </a:cubicBezTo>
                    <a:cubicBezTo>
                      <a:pt x="3" y="26"/>
                      <a:pt x="3" y="27"/>
                      <a:pt x="3" y="27"/>
                    </a:cubicBezTo>
                    <a:cubicBezTo>
                      <a:pt x="3" y="28"/>
                      <a:pt x="2" y="28"/>
                      <a:pt x="2" y="29"/>
                    </a:cubicBezTo>
                    <a:cubicBezTo>
                      <a:pt x="2" y="30"/>
                      <a:pt x="2" y="31"/>
                      <a:pt x="3" y="32"/>
                    </a:cubicBezTo>
                    <a:cubicBezTo>
                      <a:pt x="3" y="32"/>
                      <a:pt x="3" y="33"/>
                      <a:pt x="4" y="33"/>
                    </a:cubicBezTo>
                    <a:cubicBezTo>
                      <a:pt x="5" y="34"/>
                      <a:pt x="6" y="33"/>
                      <a:pt x="7" y="33"/>
                    </a:cubicBezTo>
                    <a:cubicBezTo>
                      <a:pt x="8" y="33"/>
                      <a:pt x="9" y="33"/>
                      <a:pt x="10" y="33"/>
                    </a:cubicBezTo>
                    <a:cubicBezTo>
                      <a:pt x="11" y="33"/>
                      <a:pt x="12" y="32"/>
                      <a:pt x="12" y="32"/>
                    </a:cubicBezTo>
                    <a:cubicBezTo>
                      <a:pt x="13" y="31"/>
                      <a:pt x="13" y="30"/>
                      <a:pt x="14" y="29"/>
                    </a:cubicBezTo>
                    <a:cubicBezTo>
                      <a:pt x="15" y="28"/>
                      <a:pt x="16" y="28"/>
                      <a:pt x="16" y="27"/>
                    </a:cubicBezTo>
                    <a:cubicBezTo>
                      <a:pt x="17" y="26"/>
                      <a:pt x="17" y="26"/>
                      <a:pt x="16" y="24"/>
                    </a:cubicBezTo>
                    <a:cubicBezTo>
                      <a:pt x="16" y="23"/>
                      <a:pt x="16" y="22"/>
                      <a:pt x="16" y="2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36" name="Freeform 969"/>
              <p:cNvSpPr>
                <a:spLocks/>
              </p:cNvSpPr>
              <p:nvPr/>
            </p:nvSpPr>
            <p:spPr bwMode="auto">
              <a:xfrm>
                <a:off x="4535" y="2061"/>
                <a:ext cx="137" cy="258"/>
              </a:xfrm>
              <a:custGeom>
                <a:avLst/>
                <a:gdLst>
                  <a:gd name="T0" fmla="*/ 808 w 68"/>
                  <a:gd name="T1" fmla="*/ 928 h 129"/>
                  <a:gd name="T2" fmla="*/ 727 w 68"/>
                  <a:gd name="T3" fmla="*/ 864 h 129"/>
                  <a:gd name="T4" fmla="*/ 677 w 68"/>
                  <a:gd name="T5" fmla="*/ 832 h 129"/>
                  <a:gd name="T6" fmla="*/ 629 w 68"/>
                  <a:gd name="T7" fmla="*/ 736 h 129"/>
                  <a:gd name="T8" fmla="*/ 580 w 68"/>
                  <a:gd name="T9" fmla="*/ 704 h 129"/>
                  <a:gd name="T10" fmla="*/ 540 w 68"/>
                  <a:gd name="T11" fmla="*/ 640 h 129"/>
                  <a:gd name="T12" fmla="*/ 524 w 68"/>
                  <a:gd name="T13" fmla="*/ 528 h 129"/>
                  <a:gd name="T14" fmla="*/ 596 w 68"/>
                  <a:gd name="T15" fmla="*/ 448 h 129"/>
                  <a:gd name="T16" fmla="*/ 612 w 68"/>
                  <a:gd name="T17" fmla="*/ 368 h 129"/>
                  <a:gd name="T18" fmla="*/ 711 w 68"/>
                  <a:gd name="T19" fmla="*/ 304 h 129"/>
                  <a:gd name="T20" fmla="*/ 760 w 68"/>
                  <a:gd name="T21" fmla="*/ 272 h 129"/>
                  <a:gd name="T22" fmla="*/ 677 w 68"/>
                  <a:gd name="T23" fmla="*/ 256 h 129"/>
                  <a:gd name="T24" fmla="*/ 564 w 68"/>
                  <a:gd name="T25" fmla="*/ 176 h 129"/>
                  <a:gd name="T26" fmla="*/ 564 w 68"/>
                  <a:gd name="T27" fmla="*/ 112 h 129"/>
                  <a:gd name="T28" fmla="*/ 475 w 68"/>
                  <a:gd name="T29" fmla="*/ 80 h 129"/>
                  <a:gd name="T30" fmla="*/ 361 w 68"/>
                  <a:gd name="T31" fmla="*/ 0 h 129"/>
                  <a:gd name="T32" fmla="*/ 296 w 68"/>
                  <a:gd name="T33" fmla="*/ 80 h 129"/>
                  <a:gd name="T34" fmla="*/ 179 w 68"/>
                  <a:gd name="T35" fmla="*/ 112 h 129"/>
                  <a:gd name="T36" fmla="*/ 81 w 68"/>
                  <a:gd name="T37" fmla="*/ 128 h 129"/>
                  <a:gd name="T38" fmla="*/ 16 w 68"/>
                  <a:gd name="T39" fmla="*/ 144 h 129"/>
                  <a:gd name="T40" fmla="*/ 48 w 68"/>
                  <a:gd name="T41" fmla="*/ 176 h 129"/>
                  <a:gd name="T42" fmla="*/ 113 w 68"/>
                  <a:gd name="T43" fmla="*/ 256 h 129"/>
                  <a:gd name="T44" fmla="*/ 179 w 68"/>
                  <a:gd name="T45" fmla="*/ 336 h 129"/>
                  <a:gd name="T46" fmla="*/ 280 w 68"/>
                  <a:gd name="T47" fmla="*/ 336 h 129"/>
                  <a:gd name="T48" fmla="*/ 345 w 68"/>
                  <a:gd name="T49" fmla="*/ 384 h 129"/>
                  <a:gd name="T50" fmla="*/ 409 w 68"/>
                  <a:gd name="T51" fmla="*/ 464 h 129"/>
                  <a:gd name="T52" fmla="*/ 443 w 68"/>
                  <a:gd name="T53" fmla="*/ 624 h 129"/>
                  <a:gd name="T54" fmla="*/ 524 w 68"/>
                  <a:gd name="T55" fmla="*/ 736 h 129"/>
                  <a:gd name="T56" fmla="*/ 564 w 68"/>
                  <a:gd name="T57" fmla="*/ 816 h 129"/>
                  <a:gd name="T58" fmla="*/ 629 w 68"/>
                  <a:gd name="T59" fmla="*/ 880 h 129"/>
                  <a:gd name="T60" fmla="*/ 711 w 68"/>
                  <a:gd name="T61" fmla="*/ 960 h 129"/>
                  <a:gd name="T62" fmla="*/ 776 w 68"/>
                  <a:gd name="T63" fmla="*/ 1008 h 129"/>
                  <a:gd name="T64" fmla="*/ 776 w 68"/>
                  <a:gd name="T65" fmla="*/ 1072 h 129"/>
                  <a:gd name="T66" fmla="*/ 808 w 68"/>
                  <a:gd name="T67" fmla="*/ 1168 h 129"/>
                  <a:gd name="T68" fmla="*/ 792 w 68"/>
                  <a:gd name="T69" fmla="*/ 1232 h 129"/>
                  <a:gd name="T70" fmla="*/ 844 w 68"/>
                  <a:gd name="T71" fmla="*/ 1296 h 129"/>
                  <a:gd name="T72" fmla="*/ 860 w 68"/>
                  <a:gd name="T73" fmla="*/ 1344 h 129"/>
                  <a:gd name="T74" fmla="*/ 860 w 68"/>
                  <a:gd name="T75" fmla="*/ 1440 h 129"/>
                  <a:gd name="T76" fmla="*/ 844 w 68"/>
                  <a:gd name="T77" fmla="*/ 1536 h 129"/>
                  <a:gd name="T78" fmla="*/ 776 w 68"/>
                  <a:gd name="T79" fmla="*/ 1552 h 129"/>
                  <a:gd name="T80" fmla="*/ 711 w 68"/>
                  <a:gd name="T81" fmla="*/ 1600 h 129"/>
                  <a:gd name="T82" fmla="*/ 677 w 68"/>
                  <a:gd name="T83" fmla="*/ 1648 h 129"/>
                  <a:gd name="T84" fmla="*/ 629 w 68"/>
                  <a:gd name="T85" fmla="*/ 1696 h 129"/>
                  <a:gd name="T86" fmla="*/ 564 w 68"/>
                  <a:gd name="T87" fmla="*/ 1760 h 129"/>
                  <a:gd name="T88" fmla="*/ 492 w 68"/>
                  <a:gd name="T89" fmla="*/ 1776 h 129"/>
                  <a:gd name="T90" fmla="*/ 508 w 68"/>
                  <a:gd name="T91" fmla="*/ 1824 h 129"/>
                  <a:gd name="T92" fmla="*/ 580 w 68"/>
                  <a:gd name="T93" fmla="*/ 1872 h 129"/>
                  <a:gd name="T94" fmla="*/ 540 w 68"/>
                  <a:gd name="T95" fmla="*/ 1952 h 129"/>
                  <a:gd name="T96" fmla="*/ 580 w 68"/>
                  <a:gd name="T97" fmla="*/ 2048 h 129"/>
                  <a:gd name="T98" fmla="*/ 661 w 68"/>
                  <a:gd name="T99" fmla="*/ 2000 h 129"/>
                  <a:gd name="T100" fmla="*/ 711 w 68"/>
                  <a:gd name="T101" fmla="*/ 1968 h 129"/>
                  <a:gd name="T102" fmla="*/ 743 w 68"/>
                  <a:gd name="T103" fmla="*/ 1920 h 129"/>
                  <a:gd name="T104" fmla="*/ 808 w 68"/>
                  <a:gd name="T105" fmla="*/ 1824 h 129"/>
                  <a:gd name="T106" fmla="*/ 893 w 68"/>
                  <a:gd name="T107" fmla="*/ 1776 h 129"/>
                  <a:gd name="T108" fmla="*/ 1023 w 68"/>
                  <a:gd name="T109" fmla="*/ 1696 h 129"/>
                  <a:gd name="T110" fmla="*/ 1104 w 68"/>
                  <a:gd name="T111" fmla="*/ 1584 h 129"/>
                  <a:gd name="T112" fmla="*/ 1104 w 68"/>
                  <a:gd name="T113" fmla="*/ 1488 h 129"/>
                  <a:gd name="T114" fmla="*/ 1088 w 68"/>
                  <a:gd name="T115" fmla="*/ 1392 h 129"/>
                  <a:gd name="T116" fmla="*/ 1040 w 68"/>
                  <a:gd name="T117" fmla="*/ 1248 h 129"/>
                  <a:gd name="T118" fmla="*/ 991 w 68"/>
                  <a:gd name="T119" fmla="*/ 1120 h 129"/>
                  <a:gd name="T120" fmla="*/ 941 w 68"/>
                  <a:gd name="T121" fmla="*/ 1024 h 129"/>
                  <a:gd name="T122" fmla="*/ 893 w 68"/>
                  <a:gd name="T123" fmla="*/ 992 h 129"/>
                  <a:gd name="T124" fmla="*/ 808 w 68"/>
                  <a:gd name="T125" fmla="*/ 928 h 1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
                  <a:gd name="T190" fmla="*/ 0 h 129"/>
                  <a:gd name="T191" fmla="*/ 68 w 68"/>
                  <a:gd name="T192" fmla="*/ 129 h 1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 h="129">
                    <a:moveTo>
                      <a:pt x="49" y="58"/>
                    </a:moveTo>
                    <a:cubicBezTo>
                      <a:pt x="49" y="58"/>
                      <a:pt x="49" y="58"/>
                      <a:pt x="49" y="58"/>
                    </a:cubicBezTo>
                    <a:cubicBezTo>
                      <a:pt x="48" y="57"/>
                      <a:pt x="47" y="57"/>
                      <a:pt x="47" y="57"/>
                    </a:cubicBezTo>
                    <a:cubicBezTo>
                      <a:pt x="45" y="56"/>
                      <a:pt x="45" y="55"/>
                      <a:pt x="44" y="54"/>
                    </a:cubicBezTo>
                    <a:cubicBezTo>
                      <a:pt x="44" y="54"/>
                      <a:pt x="43" y="54"/>
                      <a:pt x="42" y="54"/>
                    </a:cubicBezTo>
                    <a:cubicBezTo>
                      <a:pt x="42" y="53"/>
                      <a:pt x="41" y="53"/>
                      <a:pt x="41" y="52"/>
                    </a:cubicBezTo>
                    <a:cubicBezTo>
                      <a:pt x="40" y="51"/>
                      <a:pt x="39" y="50"/>
                      <a:pt x="39" y="49"/>
                    </a:cubicBezTo>
                    <a:cubicBezTo>
                      <a:pt x="39" y="48"/>
                      <a:pt x="39" y="46"/>
                      <a:pt x="38" y="46"/>
                    </a:cubicBezTo>
                    <a:cubicBezTo>
                      <a:pt x="38" y="45"/>
                      <a:pt x="37" y="46"/>
                      <a:pt x="36" y="46"/>
                    </a:cubicBezTo>
                    <a:cubicBezTo>
                      <a:pt x="35" y="45"/>
                      <a:pt x="36" y="44"/>
                      <a:pt x="35" y="44"/>
                    </a:cubicBezTo>
                    <a:cubicBezTo>
                      <a:pt x="35" y="43"/>
                      <a:pt x="34" y="43"/>
                      <a:pt x="33" y="42"/>
                    </a:cubicBezTo>
                    <a:cubicBezTo>
                      <a:pt x="33" y="42"/>
                      <a:pt x="33" y="41"/>
                      <a:pt x="33" y="40"/>
                    </a:cubicBezTo>
                    <a:cubicBezTo>
                      <a:pt x="32" y="39"/>
                      <a:pt x="33" y="38"/>
                      <a:pt x="33" y="37"/>
                    </a:cubicBezTo>
                    <a:cubicBezTo>
                      <a:pt x="33" y="35"/>
                      <a:pt x="32" y="34"/>
                      <a:pt x="32" y="33"/>
                    </a:cubicBezTo>
                    <a:cubicBezTo>
                      <a:pt x="32" y="32"/>
                      <a:pt x="33" y="32"/>
                      <a:pt x="33" y="31"/>
                    </a:cubicBezTo>
                    <a:cubicBezTo>
                      <a:pt x="34" y="30"/>
                      <a:pt x="35" y="30"/>
                      <a:pt x="36" y="28"/>
                    </a:cubicBezTo>
                    <a:cubicBezTo>
                      <a:pt x="36" y="27"/>
                      <a:pt x="36" y="26"/>
                      <a:pt x="37" y="25"/>
                    </a:cubicBezTo>
                    <a:cubicBezTo>
                      <a:pt x="37" y="24"/>
                      <a:pt x="36" y="23"/>
                      <a:pt x="37" y="23"/>
                    </a:cubicBezTo>
                    <a:cubicBezTo>
                      <a:pt x="38" y="22"/>
                      <a:pt x="39" y="23"/>
                      <a:pt x="40" y="22"/>
                    </a:cubicBezTo>
                    <a:cubicBezTo>
                      <a:pt x="42" y="21"/>
                      <a:pt x="42" y="20"/>
                      <a:pt x="43" y="19"/>
                    </a:cubicBezTo>
                    <a:cubicBezTo>
                      <a:pt x="44" y="18"/>
                      <a:pt x="45" y="18"/>
                      <a:pt x="47" y="18"/>
                    </a:cubicBezTo>
                    <a:cubicBezTo>
                      <a:pt x="46" y="17"/>
                      <a:pt x="46" y="17"/>
                      <a:pt x="46" y="17"/>
                    </a:cubicBezTo>
                    <a:cubicBezTo>
                      <a:pt x="45" y="16"/>
                      <a:pt x="44" y="16"/>
                      <a:pt x="43" y="16"/>
                    </a:cubicBezTo>
                    <a:cubicBezTo>
                      <a:pt x="43" y="16"/>
                      <a:pt x="42" y="16"/>
                      <a:pt x="41" y="16"/>
                    </a:cubicBezTo>
                    <a:cubicBezTo>
                      <a:pt x="39" y="15"/>
                      <a:pt x="38" y="15"/>
                      <a:pt x="37" y="13"/>
                    </a:cubicBezTo>
                    <a:cubicBezTo>
                      <a:pt x="36" y="13"/>
                      <a:pt x="35" y="12"/>
                      <a:pt x="34" y="11"/>
                    </a:cubicBezTo>
                    <a:cubicBezTo>
                      <a:pt x="33" y="11"/>
                      <a:pt x="32" y="10"/>
                      <a:pt x="32" y="9"/>
                    </a:cubicBezTo>
                    <a:cubicBezTo>
                      <a:pt x="32" y="8"/>
                      <a:pt x="33" y="8"/>
                      <a:pt x="34" y="7"/>
                    </a:cubicBezTo>
                    <a:cubicBezTo>
                      <a:pt x="34" y="6"/>
                      <a:pt x="34" y="6"/>
                      <a:pt x="33" y="5"/>
                    </a:cubicBezTo>
                    <a:cubicBezTo>
                      <a:pt x="32" y="4"/>
                      <a:pt x="31" y="5"/>
                      <a:pt x="29" y="5"/>
                    </a:cubicBezTo>
                    <a:cubicBezTo>
                      <a:pt x="28" y="4"/>
                      <a:pt x="26" y="5"/>
                      <a:pt x="25" y="4"/>
                    </a:cubicBezTo>
                    <a:cubicBezTo>
                      <a:pt x="24" y="3"/>
                      <a:pt x="24" y="0"/>
                      <a:pt x="22" y="0"/>
                    </a:cubicBezTo>
                    <a:cubicBezTo>
                      <a:pt x="21" y="1"/>
                      <a:pt x="21" y="2"/>
                      <a:pt x="21" y="3"/>
                    </a:cubicBezTo>
                    <a:cubicBezTo>
                      <a:pt x="20" y="4"/>
                      <a:pt x="19" y="4"/>
                      <a:pt x="18" y="5"/>
                    </a:cubicBezTo>
                    <a:cubicBezTo>
                      <a:pt x="17" y="6"/>
                      <a:pt x="16" y="6"/>
                      <a:pt x="15" y="6"/>
                    </a:cubicBezTo>
                    <a:cubicBezTo>
                      <a:pt x="14" y="7"/>
                      <a:pt x="13" y="7"/>
                      <a:pt x="11" y="7"/>
                    </a:cubicBezTo>
                    <a:cubicBezTo>
                      <a:pt x="10" y="7"/>
                      <a:pt x="10" y="7"/>
                      <a:pt x="9" y="7"/>
                    </a:cubicBezTo>
                    <a:cubicBezTo>
                      <a:pt x="7" y="7"/>
                      <a:pt x="7" y="8"/>
                      <a:pt x="5" y="8"/>
                    </a:cubicBezTo>
                    <a:cubicBezTo>
                      <a:pt x="4" y="8"/>
                      <a:pt x="3" y="6"/>
                      <a:pt x="2" y="7"/>
                    </a:cubicBezTo>
                    <a:cubicBezTo>
                      <a:pt x="1" y="7"/>
                      <a:pt x="1" y="8"/>
                      <a:pt x="1" y="9"/>
                    </a:cubicBezTo>
                    <a:cubicBezTo>
                      <a:pt x="0" y="9"/>
                      <a:pt x="0" y="9"/>
                      <a:pt x="0" y="9"/>
                    </a:cubicBezTo>
                    <a:cubicBezTo>
                      <a:pt x="1" y="10"/>
                      <a:pt x="2" y="10"/>
                      <a:pt x="3" y="11"/>
                    </a:cubicBezTo>
                    <a:cubicBezTo>
                      <a:pt x="4" y="12"/>
                      <a:pt x="4" y="13"/>
                      <a:pt x="5" y="14"/>
                    </a:cubicBezTo>
                    <a:cubicBezTo>
                      <a:pt x="6" y="15"/>
                      <a:pt x="7" y="15"/>
                      <a:pt x="7" y="16"/>
                    </a:cubicBezTo>
                    <a:cubicBezTo>
                      <a:pt x="8" y="17"/>
                      <a:pt x="7" y="18"/>
                      <a:pt x="7" y="19"/>
                    </a:cubicBezTo>
                    <a:cubicBezTo>
                      <a:pt x="8" y="20"/>
                      <a:pt x="9" y="21"/>
                      <a:pt x="11" y="21"/>
                    </a:cubicBezTo>
                    <a:cubicBezTo>
                      <a:pt x="12" y="22"/>
                      <a:pt x="14" y="23"/>
                      <a:pt x="15" y="23"/>
                    </a:cubicBezTo>
                    <a:cubicBezTo>
                      <a:pt x="16" y="23"/>
                      <a:pt x="16" y="22"/>
                      <a:pt x="17" y="21"/>
                    </a:cubicBezTo>
                    <a:cubicBezTo>
                      <a:pt x="18" y="21"/>
                      <a:pt x="20" y="21"/>
                      <a:pt x="21" y="22"/>
                    </a:cubicBezTo>
                    <a:cubicBezTo>
                      <a:pt x="21" y="23"/>
                      <a:pt x="21" y="23"/>
                      <a:pt x="21" y="24"/>
                    </a:cubicBezTo>
                    <a:cubicBezTo>
                      <a:pt x="21" y="25"/>
                      <a:pt x="21" y="25"/>
                      <a:pt x="21" y="26"/>
                    </a:cubicBezTo>
                    <a:cubicBezTo>
                      <a:pt x="21" y="28"/>
                      <a:pt x="24" y="28"/>
                      <a:pt x="25" y="29"/>
                    </a:cubicBezTo>
                    <a:cubicBezTo>
                      <a:pt x="26" y="31"/>
                      <a:pt x="25" y="32"/>
                      <a:pt x="25" y="34"/>
                    </a:cubicBezTo>
                    <a:cubicBezTo>
                      <a:pt x="26" y="36"/>
                      <a:pt x="26" y="37"/>
                      <a:pt x="27" y="39"/>
                    </a:cubicBezTo>
                    <a:cubicBezTo>
                      <a:pt x="27" y="41"/>
                      <a:pt x="27" y="43"/>
                      <a:pt x="29" y="44"/>
                    </a:cubicBezTo>
                    <a:cubicBezTo>
                      <a:pt x="30" y="45"/>
                      <a:pt x="31" y="45"/>
                      <a:pt x="32" y="46"/>
                    </a:cubicBezTo>
                    <a:cubicBezTo>
                      <a:pt x="32" y="47"/>
                      <a:pt x="32" y="47"/>
                      <a:pt x="32" y="49"/>
                    </a:cubicBezTo>
                    <a:cubicBezTo>
                      <a:pt x="33" y="50"/>
                      <a:pt x="33" y="50"/>
                      <a:pt x="34" y="51"/>
                    </a:cubicBezTo>
                    <a:cubicBezTo>
                      <a:pt x="35" y="52"/>
                      <a:pt x="36" y="52"/>
                      <a:pt x="36" y="52"/>
                    </a:cubicBezTo>
                    <a:cubicBezTo>
                      <a:pt x="37" y="53"/>
                      <a:pt x="37" y="54"/>
                      <a:pt x="38" y="55"/>
                    </a:cubicBezTo>
                    <a:cubicBezTo>
                      <a:pt x="39" y="56"/>
                      <a:pt x="40" y="56"/>
                      <a:pt x="40" y="57"/>
                    </a:cubicBezTo>
                    <a:cubicBezTo>
                      <a:pt x="41" y="58"/>
                      <a:pt x="42" y="59"/>
                      <a:pt x="43" y="60"/>
                    </a:cubicBezTo>
                    <a:cubicBezTo>
                      <a:pt x="44" y="61"/>
                      <a:pt x="44" y="61"/>
                      <a:pt x="45" y="61"/>
                    </a:cubicBezTo>
                    <a:cubicBezTo>
                      <a:pt x="46" y="62"/>
                      <a:pt x="47" y="62"/>
                      <a:pt x="47" y="63"/>
                    </a:cubicBezTo>
                    <a:cubicBezTo>
                      <a:pt x="47" y="63"/>
                      <a:pt x="47" y="64"/>
                      <a:pt x="47" y="64"/>
                    </a:cubicBezTo>
                    <a:cubicBezTo>
                      <a:pt x="47" y="65"/>
                      <a:pt x="47" y="66"/>
                      <a:pt x="47" y="67"/>
                    </a:cubicBezTo>
                    <a:cubicBezTo>
                      <a:pt x="48" y="68"/>
                      <a:pt x="49" y="68"/>
                      <a:pt x="49" y="69"/>
                    </a:cubicBezTo>
                    <a:cubicBezTo>
                      <a:pt x="49" y="70"/>
                      <a:pt x="49" y="71"/>
                      <a:pt x="49" y="73"/>
                    </a:cubicBezTo>
                    <a:cubicBezTo>
                      <a:pt x="49" y="74"/>
                      <a:pt x="49" y="75"/>
                      <a:pt x="49" y="76"/>
                    </a:cubicBezTo>
                    <a:cubicBezTo>
                      <a:pt x="48" y="76"/>
                      <a:pt x="48" y="77"/>
                      <a:pt x="48" y="77"/>
                    </a:cubicBezTo>
                    <a:cubicBezTo>
                      <a:pt x="48" y="78"/>
                      <a:pt x="48" y="78"/>
                      <a:pt x="48" y="78"/>
                    </a:cubicBezTo>
                    <a:cubicBezTo>
                      <a:pt x="49" y="79"/>
                      <a:pt x="51" y="80"/>
                      <a:pt x="51" y="81"/>
                    </a:cubicBezTo>
                    <a:cubicBezTo>
                      <a:pt x="51" y="82"/>
                      <a:pt x="50" y="82"/>
                      <a:pt x="50" y="83"/>
                    </a:cubicBezTo>
                    <a:cubicBezTo>
                      <a:pt x="50" y="84"/>
                      <a:pt x="51" y="83"/>
                      <a:pt x="52" y="84"/>
                    </a:cubicBezTo>
                    <a:cubicBezTo>
                      <a:pt x="52" y="85"/>
                      <a:pt x="51" y="86"/>
                      <a:pt x="51" y="87"/>
                    </a:cubicBezTo>
                    <a:cubicBezTo>
                      <a:pt x="51" y="88"/>
                      <a:pt x="51" y="89"/>
                      <a:pt x="52" y="90"/>
                    </a:cubicBezTo>
                    <a:cubicBezTo>
                      <a:pt x="52" y="92"/>
                      <a:pt x="52" y="93"/>
                      <a:pt x="52" y="94"/>
                    </a:cubicBezTo>
                    <a:cubicBezTo>
                      <a:pt x="51" y="95"/>
                      <a:pt x="51" y="96"/>
                      <a:pt x="51" y="96"/>
                    </a:cubicBezTo>
                    <a:cubicBezTo>
                      <a:pt x="50" y="96"/>
                      <a:pt x="50" y="95"/>
                      <a:pt x="49" y="95"/>
                    </a:cubicBezTo>
                    <a:cubicBezTo>
                      <a:pt x="48" y="95"/>
                      <a:pt x="48" y="97"/>
                      <a:pt x="47" y="97"/>
                    </a:cubicBezTo>
                    <a:cubicBezTo>
                      <a:pt x="46" y="97"/>
                      <a:pt x="46" y="96"/>
                      <a:pt x="45" y="97"/>
                    </a:cubicBezTo>
                    <a:cubicBezTo>
                      <a:pt x="44" y="97"/>
                      <a:pt x="44" y="99"/>
                      <a:pt x="43" y="100"/>
                    </a:cubicBezTo>
                    <a:cubicBezTo>
                      <a:pt x="43" y="100"/>
                      <a:pt x="42" y="99"/>
                      <a:pt x="41" y="100"/>
                    </a:cubicBezTo>
                    <a:cubicBezTo>
                      <a:pt x="40" y="101"/>
                      <a:pt x="41" y="102"/>
                      <a:pt x="41" y="103"/>
                    </a:cubicBezTo>
                    <a:cubicBezTo>
                      <a:pt x="41" y="104"/>
                      <a:pt x="42" y="105"/>
                      <a:pt x="41" y="106"/>
                    </a:cubicBezTo>
                    <a:cubicBezTo>
                      <a:pt x="40" y="107"/>
                      <a:pt x="39" y="106"/>
                      <a:pt x="38" y="106"/>
                    </a:cubicBezTo>
                    <a:cubicBezTo>
                      <a:pt x="36" y="106"/>
                      <a:pt x="36" y="107"/>
                      <a:pt x="35" y="108"/>
                    </a:cubicBezTo>
                    <a:cubicBezTo>
                      <a:pt x="34" y="109"/>
                      <a:pt x="35" y="110"/>
                      <a:pt x="34" y="110"/>
                    </a:cubicBezTo>
                    <a:cubicBezTo>
                      <a:pt x="34" y="110"/>
                      <a:pt x="33" y="109"/>
                      <a:pt x="33" y="109"/>
                    </a:cubicBezTo>
                    <a:cubicBezTo>
                      <a:pt x="31" y="109"/>
                      <a:pt x="31" y="111"/>
                      <a:pt x="30" y="111"/>
                    </a:cubicBezTo>
                    <a:cubicBezTo>
                      <a:pt x="30" y="112"/>
                      <a:pt x="30" y="112"/>
                      <a:pt x="30" y="112"/>
                    </a:cubicBezTo>
                    <a:cubicBezTo>
                      <a:pt x="31" y="112"/>
                      <a:pt x="31" y="113"/>
                      <a:pt x="31" y="114"/>
                    </a:cubicBezTo>
                    <a:cubicBezTo>
                      <a:pt x="32" y="115"/>
                      <a:pt x="33" y="115"/>
                      <a:pt x="33" y="115"/>
                    </a:cubicBezTo>
                    <a:cubicBezTo>
                      <a:pt x="34" y="116"/>
                      <a:pt x="35" y="116"/>
                      <a:pt x="35" y="117"/>
                    </a:cubicBezTo>
                    <a:cubicBezTo>
                      <a:pt x="35" y="118"/>
                      <a:pt x="34" y="118"/>
                      <a:pt x="34" y="119"/>
                    </a:cubicBezTo>
                    <a:cubicBezTo>
                      <a:pt x="34" y="120"/>
                      <a:pt x="33" y="121"/>
                      <a:pt x="33" y="122"/>
                    </a:cubicBezTo>
                    <a:cubicBezTo>
                      <a:pt x="33" y="124"/>
                      <a:pt x="34" y="125"/>
                      <a:pt x="34" y="126"/>
                    </a:cubicBezTo>
                    <a:cubicBezTo>
                      <a:pt x="34" y="127"/>
                      <a:pt x="34" y="127"/>
                      <a:pt x="35" y="128"/>
                    </a:cubicBezTo>
                    <a:cubicBezTo>
                      <a:pt x="35" y="129"/>
                      <a:pt x="36" y="128"/>
                      <a:pt x="37" y="127"/>
                    </a:cubicBezTo>
                    <a:cubicBezTo>
                      <a:pt x="38" y="127"/>
                      <a:pt x="39" y="126"/>
                      <a:pt x="40" y="125"/>
                    </a:cubicBezTo>
                    <a:cubicBezTo>
                      <a:pt x="40" y="125"/>
                      <a:pt x="40" y="124"/>
                      <a:pt x="40" y="123"/>
                    </a:cubicBezTo>
                    <a:cubicBezTo>
                      <a:pt x="41" y="123"/>
                      <a:pt x="42" y="123"/>
                      <a:pt x="43" y="123"/>
                    </a:cubicBezTo>
                    <a:cubicBezTo>
                      <a:pt x="43" y="122"/>
                      <a:pt x="44" y="122"/>
                      <a:pt x="44" y="122"/>
                    </a:cubicBezTo>
                    <a:cubicBezTo>
                      <a:pt x="45" y="121"/>
                      <a:pt x="45" y="120"/>
                      <a:pt x="45" y="120"/>
                    </a:cubicBezTo>
                    <a:cubicBezTo>
                      <a:pt x="46" y="119"/>
                      <a:pt x="47" y="119"/>
                      <a:pt x="48" y="118"/>
                    </a:cubicBezTo>
                    <a:cubicBezTo>
                      <a:pt x="49" y="116"/>
                      <a:pt x="48" y="115"/>
                      <a:pt x="49" y="114"/>
                    </a:cubicBezTo>
                    <a:cubicBezTo>
                      <a:pt x="49" y="113"/>
                      <a:pt x="49" y="112"/>
                      <a:pt x="50" y="112"/>
                    </a:cubicBezTo>
                    <a:cubicBezTo>
                      <a:pt x="51" y="110"/>
                      <a:pt x="53" y="111"/>
                      <a:pt x="54" y="111"/>
                    </a:cubicBezTo>
                    <a:cubicBezTo>
                      <a:pt x="56" y="110"/>
                      <a:pt x="58" y="110"/>
                      <a:pt x="59" y="109"/>
                    </a:cubicBezTo>
                    <a:cubicBezTo>
                      <a:pt x="61" y="108"/>
                      <a:pt x="61" y="107"/>
                      <a:pt x="62" y="106"/>
                    </a:cubicBezTo>
                    <a:cubicBezTo>
                      <a:pt x="63" y="105"/>
                      <a:pt x="64" y="104"/>
                      <a:pt x="64" y="103"/>
                    </a:cubicBezTo>
                    <a:cubicBezTo>
                      <a:pt x="65" y="102"/>
                      <a:pt x="67" y="101"/>
                      <a:pt x="67" y="99"/>
                    </a:cubicBezTo>
                    <a:cubicBezTo>
                      <a:pt x="67" y="98"/>
                      <a:pt x="66" y="98"/>
                      <a:pt x="66" y="97"/>
                    </a:cubicBezTo>
                    <a:cubicBezTo>
                      <a:pt x="66" y="95"/>
                      <a:pt x="67" y="94"/>
                      <a:pt x="67" y="93"/>
                    </a:cubicBezTo>
                    <a:cubicBezTo>
                      <a:pt x="67" y="92"/>
                      <a:pt x="68" y="91"/>
                      <a:pt x="67" y="90"/>
                    </a:cubicBezTo>
                    <a:cubicBezTo>
                      <a:pt x="67" y="89"/>
                      <a:pt x="66" y="88"/>
                      <a:pt x="66" y="87"/>
                    </a:cubicBezTo>
                    <a:cubicBezTo>
                      <a:pt x="65" y="85"/>
                      <a:pt x="66" y="83"/>
                      <a:pt x="65" y="81"/>
                    </a:cubicBezTo>
                    <a:cubicBezTo>
                      <a:pt x="65" y="80"/>
                      <a:pt x="64" y="80"/>
                      <a:pt x="63" y="78"/>
                    </a:cubicBezTo>
                    <a:cubicBezTo>
                      <a:pt x="62" y="77"/>
                      <a:pt x="63" y="75"/>
                      <a:pt x="62" y="73"/>
                    </a:cubicBezTo>
                    <a:cubicBezTo>
                      <a:pt x="62" y="72"/>
                      <a:pt x="61" y="71"/>
                      <a:pt x="60" y="70"/>
                    </a:cubicBezTo>
                    <a:cubicBezTo>
                      <a:pt x="60" y="69"/>
                      <a:pt x="59" y="69"/>
                      <a:pt x="58" y="68"/>
                    </a:cubicBezTo>
                    <a:cubicBezTo>
                      <a:pt x="57" y="67"/>
                      <a:pt x="58" y="65"/>
                      <a:pt x="57" y="64"/>
                    </a:cubicBezTo>
                    <a:cubicBezTo>
                      <a:pt x="57" y="64"/>
                      <a:pt x="57" y="64"/>
                      <a:pt x="57" y="63"/>
                    </a:cubicBezTo>
                    <a:cubicBezTo>
                      <a:pt x="56" y="63"/>
                      <a:pt x="55" y="63"/>
                      <a:pt x="54" y="62"/>
                    </a:cubicBezTo>
                    <a:cubicBezTo>
                      <a:pt x="53" y="61"/>
                      <a:pt x="51" y="61"/>
                      <a:pt x="50" y="59"/>
                    </a:cubicBezTo>
                    <a:cubicBezTo>
                      <a:pt x="50" y="59"/>
                      <a:pt x="49" y="58"/>
                      <a:pt x="49" y="5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37" name="Freeform 970"/>
              <p:cNvSpPr>
                <a:spLocks/>
              </p:cNvSpPr>
              <p:nvPr/>
            </p:nvSpPr>
            <p:spPr bwMode="auto">
              <a:xfrm>
                <a:off x="1866" y="1999"/>
                <a:ext cx="14" cy="20"/>
              </a:xfrm>
              <a:custGeom>
                <a:avLst/>
                <a:gdLst>
                  <a:gd name="T0" fmla="*/ 32 w 7"/>
                  <a:gd name="T1" fmla="*/ 144 h 10"/>
                  <a:gd name="T2" fmla="*/ 80 w 7"/>
                  <a:gd name="T3" fmla="*/ 144 h 10"/>
                  <a:gd name="T4" fmla="*/ 80 w 7"/>
                  <a:gd name="T5" fmla="*/ 96 h 10"/>
                  <a:gd name="T6" fmla="*/ 112 w 7"/>
                  <a:gd name="T7" fmla="*/ 64 h 10"/>
                  <a:gd name="T8" fmla="*/ 96 w 7"/>
                  <a:gd name="T9" fmla="*/ 16 h 10"/>
                  <a:gd name="T10" fmla="*/ 64 w 7"/>
                  <a:gd name="T11" fmla="*/ 0 h 10"/>
                  <a:gd name="T12" fmla="*/ 32 w 7"/>
                  <a:gd name="T13" fmla="*/ 0 h 10"/>
                  <a:gd name="T14" fmla="*/ 32 w 7"/>
                  <a:gd name="T15" fmla="*/ 64 h 10"/>
                  <a:gd name="T16" fmla="*/ 32 w 7"/>
                  <a:gd name="T17" fmla="*/ 144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0"/>
                  <a:gd name="T29" fmla="*/ 7 w 7"/>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0">
                    <a:moveTo>
                      <a:pt x="2" y="9"/>
                    </a:moveTo>
                    <a:cubicBezTo>
                      <a:pt x="3" y="10"/>
                      <a:pt x="4" y="9"/>
                      <a:pt x="5" y="9"/>
                    </a:cubicBezTo>
                    <a:cubicBezTo>
                      <a:pt x="5" y="8"/>
                      <a:pt x="5" y="7"/>
                      <a:pt x="5" y="6"/>
                    </a:cubicBezTo>
                    <a:cubicBezTo>
                      <a:pt x="6" y="5"/>
                      <a:pt x="7" y="5"/>
                      <a:pt x="7" y="4"/>
                    </a:cubicBezTo>
                    <a:cubicBezTo>
                      <a:pt x="7" y="3"/>
                      <a:pt x="6" y="2"/>
                      <a:pt x="6" y="1"/>
                    </a:cubicBezTo>
                    <a:cubicBezTo>
                      <a:pt x="5" y="1"/>
                      <a:pt x="5" y="1"/>
                      <a:pt x="4" y="0"/>
                    </a:cubicBezTo>
                    <a:cubicBezTo>
                      <a:pt x="3" y="0"/>
                      <a:pt x="3" y="0"/>
                      <a:pt x="2" y="0"/>
                    </a:cubicBezTo>
                    <a:cubicBezTo>
                      <a:pt x="2" y="0"/>
                      <a:pt x="2" y="3"/>
                      <a:pt x="2" y="4"/>
                    </a:cubicBezTo>
                    <a:cubicBezTo>
                      <a:pt x="2" y="6"/>
                      <a:pt x="0" y="9"/>
                      <a:pt x="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38" name="Freeform 971"/>
              <p:cNvSpPr>
                <a:spLocks/>
              </p:cNvSpPr>
              <p:nvPr/>
            </p:nvSpPr>
            <p:spPr bwMode="auto">
              <a:xfrm>
                <a:off x="1870" y="2029"/>
                <a:ext cx="6" cy="4"/>
              </a:xfrm>
              <a:custGeom>
                <a:avLst/>
                <a:gdLst>
                  <a:gd name="T0" fmla="*/ 16 w 3"/>
                  <a:gd name="T1" fmla="*/ 0 h 2"/>
                  <a:gd name="T2" fmla="*/ 16 w 3"/>
                  <a:gd name="T3" fmla="*/ 32 h 2"/>
                  <a:gd name="T4" fmla="*/ 48 w 3"/>
                  <a:gd name="T5" fmla="*/ 32 h 2"/>
                  <a:gd name="T6" fmla="*/ 48 w 3"/>
                  <a:gd name="T7" fmla="*/ 0 h 2"/>
                  <a:gd name="T8" fmla="*/ 16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1" y="0"/>
                    </a:moveTo>
                    <a:cubicBezTo>
                      <a:pt x="0" y="0"/>
                      <a:pt x="0" y="1"/>
                      <a:pt x="1" y="2"/>
                    </a:cubicBezTo>
                    <a:cubicBezTo>
                      <a:pt x="1" y="2"/>
                      <a:pt x="2" y="2"/>
                      <a:pt x="3" y="2"/>
                    </a:cubicBezTo>
                    <a:cubicBezTo>
                      <a:pt x="3" y="1"/>
                      <a:pt x="3" y="1"/>
                      <a:pt x="3" y="0"/>
                    </a:cubicBezTo>
                    <a:cubicBezTo>
                      <a:pt x="2"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39" name="Freeform 972"/>
              <p:cNvSpPr>
                <a:spLocks/>
              </p:cNvSpPr>
              <p:nvPr/>
            </p:nvSpPr>
            <p:spPr bwMode="auto">
              <a:xfrm>
                <a:off x="1880" y="2023"/>
                <a:ext cx="10" cy="12"/>
              </a:xfrm>
              <a:custGeom>
                <a:avLst/>
                <a:gdLst>
                  <a:gd name="T0" fmla="*/ 32 w 5"/>
                  <a:gd name="T1" fmla="*/ 48 h 6"/>
                  <a:gd name="T2" fmla="*/ 32 w 5"/>
                  <a:gd name="T3" fmla="*/ 64 h 6"/>
                  <a:gd name="T4" fmla="*/ 32 w 5"/>
                  <a:gd name="T5" fmla="*/ 96 h 6"/>
                  <a:gd name="T6" fmla="*/ 64 w 5"/>
                  <a:gd name="T7" fmla="*/ 96 h 6"/>
                  <a:gd name="T8" fmla="*/ 80 w 5"/>
                  <a:gd name="T9" fmla="*/ 48 h 6"/>
                  <a:gd name="T10" fmla="*/ 64 w 5"/>
                  <a:gd name="T11" fmla="*/ 16 h 6"/>
                  <a:gd name="T12" fmla="*/ 48 w 5"/>
                  <a:gd name="T13" fmla="*/ 0 h 6"/>
                  <a:gd name="T14" fmla="*/ 0 w 5"/>
                  <a:gd name="T15" fmla="*/ 16 h 6"/>
                  <a:gd name="T16" fmla="*/ 0 w 5"/>
                  <a:gd name="T17" fmla="*/ 32 h 6"/>
                  <a:gd name="T18" fmla="*/ 32 w 5"/>
                  <a:gd name="T19" fmla="*/ 48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6"/>
                  <a:gd name="T32" fmla="*/ 5 w 5"/>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6">
                    <a:moveTo>
                      <a:pt x="2" y="3"/>
                    </a:moveTo>
                    <a:cubicBezTo>
                      <a:pt x="2" y="3"/>
                      <a:pt x="2" y="3"/>
                      <a:pt x="2" y="4"/>
                    </a:cubicBezTo>
                    <a:cubicBezTo>
                      <a:pt x="2" y="4"/>
                      <a:pt x="2" y="5"/>
                      <a:pt x="2" y="6"/>
                    </a:cubicBezTo>
                    <a:cubicBezTo>
                      <a:pt x="3" y="6"/>
                      <a:pt x="3" y="6"/>
                      <a:pt x="4" y="6"/>
                    </a:cubicBezTo>
                    <a:cubicBezTo>
                      <a:pt x="5" y="5"/>
                      <a:pt x="5" y="4"/>
                      <a:pt x="5" y="3"/>
                    </a:cubicBezTo>
                    <a:cubicBezTo>
                      <a:pt x="5" y="2"/>
                      <a:pt x="5" y="1"/>
                      <a:pt x="4" y="1"/>
                    </a:cubicBezTo>
                    <a:cubicBezTo>
                      <a:pt x="3" y="0"/>
                      <a:pt x="3" y="0"/>
                      <a:pt x="3" y="0"/>
                    </a:cubicBezTo>
                    <a:cubicBezTo>
                      <a:pt x="2" y="0"/>
                      <a:pt x="1" y="0"/>
                      <a:pt x="0" y="1"/>
                    </a:cubicBezTo>
                    <a:cubicBezTo>
                      <a:pt x="0" y="1"/>
                      <a:pt x="0" y="2"/>
                      <a:pt x="0" y="2"/>
                    </a:cubicBezTo>
                    <a:cubicBezTo>
                      <a:pt x="0" y="3"/>
                      <a:pt x="1" y="2"/>
                      <a:pt x="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40" name="Freeform 973"/>
              <p:cNvSpPr>
                <a:spLocks/>
              </p:cNvSpPr>
              <p:nvPr/>
            </p:nvSpPr>
            <p:spPr bwMode="auto">
              <a:xfrm>
                <a:off x="1856" y="2045"/>
                <a:ext cx="6" cy="6"/>
              </a:xfrm>
              <a:custGeom>
                <a:avLst/>
                <a:gdLst>
                  <a:gd name="T0" fmla="*/ 32 w 3"/>
                  <a:gd name="T1" fmla="*/ 0 h 3"/>
                  <a:gd name="T2" fmla="*/ 0 w 3"/>
                  <a:gd name="T3" fmla="*/ 16 h 3"/>
                  <a:gd name="T4" fmla="*/ 32 w 3"/>
                  <a:gd name="T5" fmla="*/ 32 h 3"/>
                  <a:gd name="T6" fmla="*/ 48 w 3"/>
                  <a:gd name="T7" fmla="*/ 16 h 3"/>
                  <a:gd name="T8" fmla="*/ 32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0"/>
                    </a:moveTo>
                    <a:cubicBezTo>
                      <a:pt x="1" y="0"/>
                      <a:pt x="0" y="0"/>
                      <a:pt x="0" y="1"/>
                    </a:cubicBezTo>
                    <a:cubicBezTo>
                      <a:pt x="0" y="2"/>
                      <a:pt x="2" y="3"/>
                      <a:pt x="2" y="2"/>
                    </a:cubicBezTo>
                    <a:cubicBezTo>
                      <a:pt x="3" y="2"/>
                      <a:pt x="3" y="2"/>
                      <a:pt x="3" y="1"/>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41" name="Freeform 974"/>
              <p:cNvSpPr>
                <a:spLocks/>
              </p:cNvSpPr>
              <p:nvPr/>
            </p:nvSpPr>
            <p:spPr bwMode="auto">
              <a:xfrm>
                <a:off x="1851" y="2031"/>
                <a:ext cx="11" cy="14"/>
              </a:xfrm>
              <a:custGeom>
                <a:avLst/>
                <a:gdLst>
                  <a:gd name="T0" fmla="*/ 20 w 5"/>
                  <a:gd name="T1" fmla="*/ 96 h 7"/>
                  <a:gd name="T2" fmla="*/ 97 w 5"/>
                  <a:gd name="T3" fmla="*/ 96 h 7"/>
                  <a:gd name="T4" fmla="*/ 117 w 5"/>
                  <a:gd name="T5" fmla="*/ 80 h 7"/>
                  <a:gd name="T6" fmla="*/ 117 w 5"/>
                  <a:gd name="T7" fmla="*/ 32 h 7"/>
                  <a:gd name="T8" fmla="*/ 97 w 5"/>
                  <a:gd name="T9" fmla="*/ 16 h 7"/>
                  <a:gd name="T10" fmla="*/ 20 w 5"/>
                  <a:gd name="T11" fmla="*/ 16 h 7"/>
                  <a:gd name="T12" fmla="*/ 0 w 5"/>
                  <a:gd name="T13" fmla="*/ 48 h 7"/>
                  <a:gd name="T14" fmla="*/ 0 w 5"/>
                  <a:gd name="T15" fmla="*/ 80 h 7"/>
                  <a:gd name="T16" fmla="*/ 20 w 5"/>
                  <a:gd name="T17" fmla="*/ 9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7"/>
                  <a:gd name="T29" fmla="*/ 5 w 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7">
                    <a:moveTo>
                      <a:pt x="1" y="6"/>
                    </a:moveTo>
                    <a:cubicBezTo>
                      <a:pt x="2" y="7"/>
                      <a:pt x="3" y="7"/>
                      <a:pt x="4" y="6"/>
                    </a:cubicBezTo>
                    <a:cubicBezTo>
                      <a:pt x="5" y="6"/>
                      <a:pt x="5" y="5"/>
                      <a:pt x="5" y="5"/>
                    </a:cubicBezTo>
                    <a:cubicBezTo>
                      <a:pt x="5" y="4"/>
                      <a:pt x="5" y="3"/>
                      <a:pt x="5" y="2"/>
                    </a:cubicBezTo>
                    <a:cubicBezTo>
                      <a:pt x="4" y="2"/>
                      <a:pt x="4" y="1"/>
                      <a:pt x="4" y="1"/>
                    </a:cubicBezTo>
                    <a:cubicBezTo>
                      <a:pt x="3" y="0"/>
                      <a:pt x="2" y="1"/>
                      <a:pt x="1" y="1"/>
                    </a:cubicBezTo>
                    <a:cubicBezTo>
                      <a:pt x="0" y="2"/>
                      <a:pt x="0" y="2"/>
                      <a:pt x="0" y="3"/>
                    </a:cubicBezTo>
                    <a:cubicBezTo>
                      <a:pt x="0" y="4"/>
                      <a:pt x="0" y="4"/>
                      <a:pt x="0" y="5"/>
                    </a:cubicBezTo>
                    <a:cubicBezTo>
                      <a:pt x="1" y="5"/>
                      <a:pt x="1" y="5"/>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42" name="Freeform 975"/>
              <p:cNvSpPr>
                <a:spLocks/>
              </p:cNvSpPr>
              <p:nvPr/>
            </p:nvSpPr>
            <p:spPr bwMode="auto">
              <a:xfrm>
                <a:off x="1896" y="2055"/>
                <a:ext cx="6" cy="12"/>
              </a:xfrm>
              <a:custGeom>
                <a:avLst/>
                <a:gdLst>
                  <a:gd name="T0" fmla="*/ 0 w 3"/>
                  <a:gd name="T1" fmla="*/ 80 h 6"/>
                  <a:gd name="T2" fmla="*/ 32 w 3"/>
                  <a:gd name="T3" fmla="*/ 96 h 6"/>
                  <a:gd name="T4" fmla="*/ 32 w 3"/>
                  <a:gd name="T5" fmla="*/ 64 h 6"/>
                  <a:gd name="T6" fmla="*/ 32 w 3"/>
                  <a:gd name="T7" fmla="*/ 32 h 6"/>
                  <a:gd name="T8" fmla="*/ 16 w 3"/>
                  <a:gd name="T9" fmla="*/ 0 h 6"/>
                  <a:gd name="T10" fmla="*/ 0 w 3"/>
                  <a:gd name="T11" fmla="*/ 32 h 6"/>
                  <a:gd name="T12" fmla="*/ 0 w 3"/>
                  <a:gd name="T13" fmla="*/ 80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0" y="5"/>
                    </a:moveTo>
                    <a:cubicBezTo>
                      <a:pt x="1" y="5"/>
                      <a:pt x="1" y="6"/>
                      <a:pt x="2" y="6"/>
                    </a:cubicBezTo>
                    <a:cubicBezTo>
                      <a:pt x="2" y="6"/>
                      <a:pt x="2" y="5"/>
                      <a:pt x="2" y="4"/>
                    </a:cubicBezTo>
                    <a:cubicBezTo>
                      <a:pt x="3" y="3"/>
                      <a:pt x="3" y="3"/>
                      <a:pt x="2" y="2"/>
                    </a:cubicBezTo>
                    <a:cubicBezTo>
                      <a:pt x="2" y="1"/>
                      <a:pt x="1" y="0"/>
                      <a:pt x="1" y="0"/>
                    </a:cubicBezTo>
                    <a:cubicBezTo>
                      <a:pt x="0" y="0"/>
                      <a:pt x="0" y="2"/>
                      <a:pt x="0" y="2"/>
                    </a:cubicBezTo>
                    <a:cubicBezTo>
                      <a:pt x="0" y="3"/>
                      <a:pt x="0" y="4"/>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43" name="Freeform 976"/>
              <p:cNvSpPr>
                <a:spLocks/>
              </p:cNvSpPr>
              <p:nvPr/>
            </p:nvSpPr>
            <p:spPr bwMode="auto">
              <a:xfrm>
                <a:off x="1906" y="2069"/>
                <a:ext cx="10" cy="14"/>
              </a:xfrm>
              <a:custGeom>
                <a:avLst/>
                <a:gdLst>
                  <a:gd name="T0" fmla="*/ 64 w 5"/>
                  <a:gd name="T1" fmla="*/ 96 h 7"/>
                  <a:gd name="T2" fmla="*/ 80 w 5"/>
                  <a:gd name="T3" fmla="*/ 48 h 7"/>
                  <a:gd name="T4" fmla="*/ 48 w 5"/>
                  <a:gd name="T5" fmla="*/ 16 h 7"/>
                  <a:gd name="T6" fmla="*/ 16 w 5"/>
                  <a:gd name="T7" fmla="*/ 16 h 7"/>
                  <a:gd name="T8" fmla="*/ 48 w 5"/>
                  <a:gd name="T9" fmla="*/ 64 h 7"/>
                  <a:gd name="T10" fmla="*/ 16 w 5"/>
                  <a:gd name="T11" fmla="*/ 80 h 7"/>
                  <a:gd name="T12" fmla="*/ 64 w 5"/>
                  <a:gd name="T13" fmla="*/ 96 h 7"/>
                  <a:gd name="T14" fmla="*/ 0 60000 65536"/>
                  <a:gd name="T15" fmla="*/ 0 60000 65536"/>
                  <a:gd name="T16" fmla="*/ 0 60000 65536"/>
                  <a:gd name="T17" fmla="*/ 0 60000 65536"/>
                  <a:gd name="T18" fmla="*/ 0 60000 65536"/>
                  <a:gd name="T19" fmla="*/ 0 60000 65536"/>
                  <a:gd name="T20" fmla="*/ 0 60000 65536"/>
                  <a:gd name="T21" fmla="*/ 0 w 5"/>
                  <a:gd name="T22" fmla="*/ 0 h 7"/>
                  <a:gd name="T23" fmla="*/ 5 w 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7">
                    <a:moveTo>
                      <a:pt x="4" y="6"/>
                    </a:moveTo>
                    <a:cubicBezTo>
                      <a:pt x="5" y="5"/>
                      <a:pt x="5" y="4"/>
                      <a:pt x="5" y="3"/>
                    </a:cubicBezTo>
                    <a:cubicBezTo>
                      <a:pt x="5" y="2"/>
                      <a:pt x="4" y="1"/>
                      <a:pt x="3" y="1"/>
                    </a:cubicBezTo>
                    <a:cubicBezTo>
                      <a:pt x="3" y="1"/>
                      <a:pt x="2" y="0"/>
                      <a:pt x="1" y="1"/>
                    </a:cubicBezTo>
                    <a:cubicBezTo>
                      <a:pt x="0" y="1"/>
                      <a:pt x="3" y="2"/>
                      <a:pt x="3" y="4"/>
                    </a:cubicBezTo>
                    <a:cubicBezTo>
                      <a:pt x="2" y="4"/>
                      <a:pt x="1" y="4"/>
                      <a:pt x="1" y="5"/>
                    </a:cubicBezTo>
                    <a:cubicBezTo>
                      <a:pt x="1" y="6"/>
                      <a:pt x="3" y="7"/>
                      <a:pt x="4"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44" name="Freeform 977"/>
              <p:cNvSpPr>
                <a:spLocks/>
              </p:cNvSpPr>
              <p:nvPr/>
            </p:nvSpPr>
            <p:spPr bwMode="auto">
              <a:xfrm>
                <a:off x="2082" y="2253"/>
                <a:ext cx="4" cy="4"/>
              </a:xfrm>
              <a:custGeom>
                <a:avLst/>
                <a:gdLst>
                  <a:gd name="T0" fmla="*/ 16 w 2"/>
                  <a:gd name="T1" fmla="*/ 32 h 2"/>
                  <a:gd name="T2" fmla="*/ 16 w 2"/>
                  <a:gd name="T3" fmla="*/ 0 h 2"/>
                  <a:gd name="T4" fmla="*/ 0 w 2"/>
                  <a:gd name="T5" fmla="*/ 16 h 2"/>
                  <a:gd name="T6" fmla="*/ 16 w 2"/>
                  <a:gd name="T7" fmla="*/ 3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1" y="2"/>
                    </a:moveTo>
                    <a:cubicBezTo>
                      <a:pt x="2" y="2"/>
                      <a:pt x="2" y="1"/>
                      <a:pt x="1" y="0"/>
                    </a:cubicBezTo>
                    <a:cubicBezTo>
                      <a:pt x="1" y="0"/>
                      <a:pt x="0" y="0"/>
                      <a:pt x="0" y="1"/>
                    </a:cubicBezTo>
                    <a:cubicBezTo>
                      <a:pt x="0" y="1"/>
                      <a:pt x="0" y="2"/>
                      <a:pt x="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45" name="Freeform 978"/>
              <p:cNvSpPr>
                <a:spLocks/>
              </p:cNvSpPr>
              <p:nvPr/>
            </p:nvSpPr>
            <p:spPr bwMode="auto">
              <a:xfrm>
                <a:off x="2092" y="2207"/>
                <a:ext cx="8" cy="10"/>
              </a:xfrm>
              <a:custGeom>
                <a:avLst/>
                <a:gdLst>
                  <a:gd name="T0" fmla="*/ 16 w 4"/>
                  <a:gd name="T1" fmla="*/ 64 h 5"/>
                  <a:gd name="T2" fmla="*/ 48 w 4"/>
                  <a:gd name="T3" fmla="*/ 48 h 5"/>
                  <a:gd name="T4" fmla="*/ 48 w 4"/>
                  <a:gd name="T5" fmla="*/ 16 h 5"/>
                  <a:gd name="T6" fmla="*/ 16 w 4"/>
                  <a:gd name="T7" fmla="*/ 16 h 5"/>
                  <a:gd name="T8" fmla="*/ 0 w 4"/>
                  <a:gd name="T9" fmla="*/ 32 h 5"/>
                  <a:gd name="T10" fmla="*/ 16 w 4"/>
                  <a:gd name="T11" fmla="*/ 64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1" y="4"/>
                    </a:moveTo>
                    <a:cubicBezTo>
                      <a:pt x="1" y="4"/>
                      <a:pt x="2" y="5"/>
                      <a:pt x="3" y="3"/>
                    </a:cubicBezTo>
                    <a:cubicBezTo>
                      <a:pt x="3" y="2"/>
                      <a:pt x="4" y="1"/>
                      <a:pt x="3" y="1"/>
                    </a:cubicBezTo>
                    <a:cubicBezTo>
                      <a:pt x="2" y="0"/>
                      <a:pt x="1" y="0"/>
                      <a:pt x="1" y="1"/>
                    </a:cubicBezTo>
                    <a:cubicBezTo>
                      <a:pt x="0" y="1"/>
                      <a:pt x="0" y="2"/>
                      <a:pt x="0" y="2"/>
                    </a:cubicBezTo>
                    <a:cubicBezTo>
                      <a:pt x="0" y="3"/>
                      <a:pt x="0" y="4"/>
                      <a:pt x="1"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46" name="Freeform 979"/>
              <p:cNvSpPr>
                <a:spLocks/>
              </p:cNvSpPr>
              <p:nvPr/>
            </p:nvSpPr>
            <p:spPr bwMode="auto">
              <a:xfrm>
                <a:off x="2082" y="2181"/>
                <a:ext cx="8" cy="8"/>
              </a:xfrm>
              <a:custGeom>
                <a:avLst/>
                <a:gdLst>
                  <a:gd name="T0" fmla="*/ 32 w 4"/>
                  <a:gd name="T1" fmla="*/ 64 h 4"/>
                  <a:gd name="T2" fmla="*/ 64 w 4"/>
                  <a:gd name="T3" fmla="*/ 48 h 4"/>
                  <a:gd name="T4" fmla="*/ 64 w 4"/>
                  <a:gd name="T5" fmla="*/ 16 h 4"/>
                  <a:gd name="T6" fmla="*/ 32 w 4"/>
                  <a:gd name="T7" fmla="*/ 16 h 4"/>
                  <a:gd name="T8" fmla="*/ 16 w 4"/>
                  <a:gd name="T9" fmla="*/ 48 h 4"/>
                  <a:gd name="T10" fmla="*/ 32 w 4"/>
                  <a:gd name="T11" fmla="*/ 6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4"/>
                    </a:moveTo>
                    <a:cubicBezTo>
                      <a:pt x="3" y="4"/>
                      <a:pt x="4" y="4"/>
                      <a:pt x="4" y="3"/>
                    </a:cubicBezTo>
                    <a:cubicBezTo>
                      <a:pt x="4" y="2"/>
                      <a:pt x="4" y="1"/>
                      <a:pt x="4" y="1"/>
                    </a:cubicBezTo>
                    <a:cubicBezTo>
                      <a:pt x="3" y="0"/>
                      <a:pt x="2" y="0"/>
                      <a:pt x="2" y="1"/>
                    </a:cubicBezTo>
                    <a:cubicBezTo>
                      <a:pt x="1" y="1"/>
                      <a:pt x="0" y="2"/>
                      <a:pt x="1" y="3"/>
                    </a:cubicBezTo>
                    <a:cubicBezTo>
                      <a:pt x="1" y="4"/>
                      <a:pt x="1" y="4"/>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47" name="Freeform 980"/>
              <p:cNvSpPr>
                <a:spLocks/>
              </p:cNvSpPr>
              <p:nvPr/>
            </p:nvSpPr>
            <p:spPr bwMode="auto">
              <a:xfrm>
                <a:off x="1896" y="2117"/>
                <a:ext cx="44" cy="36"/>
              </a:xfrm>
              <a:custGeom>
                <a:avLst/>
                <a:gdLst>
                  <a:gd name="T0" fmla="*/ 48 w 22"/>
                  <a:gd name="T1" fmla="*/ 256 h 18"/>
                  <a:gd name="T2" fmla="*/ 96 w 22"/>
                  <a:gd name="T3" fmla="*/ 256 h 18"/>
                  <a:gd name="T4" fmla="*/ 160 w 22"/>
                  <a:gd name="T5" fmla="*/ 256 h 18"/>
                  <a:gd name="T6" fmla="*/ 208 w 22"/>
                  <a:gd name="T7" fmla="*/ 288 h 18"/>
                  <a:gd name="T8" fmla="*/ 272 w 22"/>
                  <a:gd name="T9" fmla="*/ 272 h 18"/>
                  <a:gd name="T10" fmla="*/ 320 w 22"/>
                  <a:gd name="T11" fmla="*/ 272 h 18"/>
                  <a:gd name="T12" fmla="*/ 320 w 22"/>
                  <a:gd name="T13" fmla="*/ 256 h 18"/>
                  <a:gd name="T14" fmla="*/ 304 w 22"/>
                  <a:gd name="T15" fmla="*/ 208 h 18"/>
                  <a:gd name="T16" fmla="*/ 320 w 22"/>
                  <a:gd name="T17" fmla="*/ 128 h 18"/>
                  <a:gd name="T18" fmla="*/ 352 w 22"/>
                  <a:gd name="T19" fmla="*/ 80 h 18"/>
                  <a:gd name="T20" fmla="*/ 352 w 22"/>
                  <a:gd name="T21" fmla="*/ 32 h 18"/>
                  <a:gd name="T22" fmla="*/ 352 w 22"/>
                  <a:gd name="T23" fmla="*/ 16 h 18"/>
                  <a:gd name="T24" fmla="*/ 288 w 22"/>
                  <a:gd name="T25" fmla="*/ 16 h 18"/>
                  <a:gd name="T26" fmla="*/ 240 w 22"/>
                  <a:gd name="T27" fmla="*/ 16 h 18"/>
                  <a:gd name="T28" fmla="*/ 144 w 22"/>
                  <a:gd name="T29" fmla="*/ 32 h 18"/>
                  <a:gd name="T30" fmla="*/ 128 w 22"/>
                  <a:gd name="T31" fmla="*/ 48 h 18"/>
                  <a:gd name="T32" fmla="*/ 192 w 22"/>
                  <a:gd name="T33" fmla="*/ 80 h 18"/>
                  <a:gd name="T34" fmla="*/ 224 w 22"/>
                  <a:gd name="T35" fmla="*/ 96 h 18"/>
                  <a:gd name="T36" fmla="*/ 224 w 22"/>
                  <a:gd name="T37" fmla="*/ 128 h 18"/>
                  <a:gd name="T38" fmla="*/ 224 w 22"/>
                  <a:gd name="T39" fmla="*/ 160 h 18"/>
                  <a:gd name="T40" fmla="*/ 256 w 22"/>
                  <a:gd name="T41" fmla="*/ 176 h 18"/>
                  <a:gd name="T42" fmla="*/ 224 w 22"/>
                  <a:gd name="T43" fmla="*/ 208 h 18"/>
                  <a:gd name="T44" fmla="*/ 192 w 22"/>
                  <a:gd name="T45" fmla="*/ 208 h 18"/>
                  <a:gd name="T46" fmla="*/ 128 w 22"/>
                  <a:gd name="T47" fmla="*/ 192 h 18"/>
                  <a:gd name="T48" fmla="*/ 48 w 22"/>
                  <a:gd name="T49" fmla="*/ 176 h 18"/>
                  <a:gd name="T50" fmla="*/ 0 w 22"/>
                  <a:gd name="T51" fmla="*/ 192 h 18"/>
                  <a:gd name="T52" fmla="*/ 0 w 22"/>
                  <a:gd name="T53" fmla="*/ 240 h 18"/>
                  <a:gd name="T54" fmla="*/ 48 w 22"/>
                  <a:gd name="T55" fmla="*/ 256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18"/>
                  <a:gd name="T86" fmla="*/ 22 w 22"/>
                  <a:gd name="T87" fmla="*/ 18 h 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18">
                    <a:moveTo>
                      <a:pt x="3" y="16"/>
                    </a:moveTo>
                    <a:cubicBezTo>
                      <a:pt x="4" y="16"/>
                      <a:pt x="5" y="16"/>
                      <a:pt x="6" y="16"/>
                    </a:cubicBezTo>
                    <a:cubicBezTo>
                      <a:pt x="8" y="16"/>
                      <a:pt x="9" y="16"/>
                      <a:pt x="10" y="16"/>
                    </a:cubicBezTo>
                    <a:cubicBezTo>
                      <a:pt x="11" y="17"/>
                      <a:pt x="12" y="17"/>
                      <a:pt x="13" y="18"/>
                    </a:cubicBezTo>
                    <a:cubicBezTo>
                      <a:pt x="14" y="18"/>
                      <a:pt x="15" y="17"/>
                      <a:pt x="17" y="17"/>
                    </a:cubicBezTo>
                    <a:cubicBezTo>
                      <a:pt x="18" y="17"/>
                      <a:pt x="19" y="17"/>
                      <a:pt x="20" y="17"/>
                    </a:cubicBezTo>
                    <a:cubicBezTo>
                      <a:pt x="20" y="17"/>
                      <a:pt x="20" y="16"/>
                      <a:pt x="20" y="16"/>
                    </a:cubicBezTo>
                    <a:cubicBezTo>
                      <a:pt x="20" y="15"/>
                      <a:pt x="19" y="14"/>
                      <a:pt x="19" y="13"/>
                    </a:cubicBezTo>
                    <a:cubicBezTo>
                      <a:pt x="19" y="11"/>
                      <a:pt x="19" y="10"/>
                      <a:pt x="20" y="8"/>
                    </a:cubicBezTo>
                    <a:cubicBezTo>
                      <a:pt x="21" y="7"/>
                      <a:pt x="22" y="6"/>
                      <a:pt x="22" y="5"/>
                    </a:cubicBezTo>
                    <a:cubicBezTo>
                      <a:pt x="22" y="4"/>
                      <a:pt x="22" y="3"/>
                      <a:pt x="22" y="2"/>
                    </a:cubicBezTo>
                    <a:cubicBezTo>
                      <a:pt x="22" y="1"/>
                      <a:pt x="22" y="1"/>
                      <a:pt x="22" y="1"/>
                    </a:cubicBezTo>
                    <a:cubicBezTo>
                      <a:pt x="20" y="1"/>
                      <a:pt x="20" y="1"/>
                      <a:pt x="18" y="1"/>
                    </a:cubicBezTo>
                    <a:cubicBezTo>
                      <a:pt x="17" y="1"/>
                      <a:pt x="16" y="1"/>
                      <a:pt x="15" y="1"/>
                    </a:cubicBezTo>
                    <a:cubicBezTo>
                      <a:pt x="13" y="1"/>
                      <a:pt x="11" y="0"/>
                      <a:pt x="9" y="2"/>
                    </a:cubicBezTo>
                    <a:cubicBezTo>
                      <a:pt x="9" y="2"/>
                      <a:pt x="8" y="2"/>
                      <a:pt x="8" y="3"/>
                    </a:cubicBezTo>
                    <a:cubicBezTo>
                      <a:pt x="7" y="5"/>
                      <a:pt x="10" y="4"/>
                      <a:pt x="12" y="5"/>
                    </a:cubicBezTo>
                    <a:cubicBezTo>
                      <a:pt x="13" y="6"/>
                      <a:pt x="14" y="5"/>
                      <a:pt x="14" y="6"/>
                    </a:cubicBezTo>
                    <a:cubicBezTo>
                      <a:pt x="15" y="7"/>
                      <a:pt x="14" y="7"/>
                      <a:pt x="14" y="8"/>
                    </a:cubicBezTo>
                    <a:cubicBezTo>
                      <a:pt x="14" y="9"/>
                      <a:pt x="14" y="9"/>
                      <a:pt x="14" y="10"/>
                    </a:cubicBezTo>
                    <a:cubicBezTo>
                      <a:pt x="15" y="11"/>
                      <a:pt x="15" y="10"/>
                      <a:pt x="16" y="11"/>
                    </a:cubicBezTo>
                    <a:cubicBezTo>
                      <a:pt x="16" y="12"/>
                      <a:pt x="15" y="13"/>
                      <a:pt x="14" y="13"/>
                    </a:cubicBezTo>
                    <a:cubicBezTo>
                      <a:pt x="14" y="14"/>
                      <a:pt x="13" y="13"/>
                      <a:pt x="12" y="13"/>
                    </a:cubicBezTo>
                    <a:cubicBezTo>
                      <a:pt x="10" y="13"/>
                      <a:pt x="10" y="13"/>
                      <a:pt x="8" y="12"/>
                    </a:cubicBezTo>
                    <a:cubicBezTo>
                      <a:pt x="6" y="12"/>
                      <a:pt x="5" y="11"/>
                      <a:pt x="3" y="11"/>
                    </a:cubicBezTo>
                    <a:cubicBezTo>
                      <a:pt x="2" y="12"/>
                      <a:pt x="1" y="11"/>
                      <a:pt x="0" y="12"/>
                    </a:cubicBezTo>
                    <a:cubicBezTo>
                      <a:pt x="0" y="13"/>
                      <a:pt x="0" y="14"/>
                      <a:pt x="0" y="15"/>
                    </a:cubicBezTo>
                    <a:cubicBezTo>
                      <a:pt x="1" y="16"/>
                      <a:pt x="2" y="16"/>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48" name="Freeform 981"/>
              <p:cNvSpPr>
                <a:spLocks/>
              </p:cNvSpPr>
              <p:nvPr/>
            </p:nvSpPr>
            <p:spPr bwMode="auto">
              <a:xfrm>
                <a:off x="1665" y="2145"/>
                <a:ext cx="28" cy="44"/>
              </a:xfrm>
              <a:custGeom>
                <a:avLst/>
                <a:gdLst>
                  <a:gd name="T0" fmla="*/ 208 w 14"/>
                  <a:gd name="T1" fmla="*/ 16 h 22"/>
                  <a:gd name="T2" fmla="*/ 160 w 14"/>
                  <a:gd name="T3" fmla="*/ 0 h 22"/>
                  <a:gd name="T4" fmla="*/ 128 w 14"/>
                  <a:gd name="T5" fmla="*/ 32 h 22"/>
                  <a:gd name="T6" fmla="*/ 96 w 14"/>
                  <a:gd name="T7" fmla="*/ 64 h 22"/>
                  <a:gd name="T8" fmla="*/ 48 w 14"/>
                  <a:gd name="T9" fmla="*/ 80 h 22"/>
                  <a:gd name="T10" fmla="*/ 48 w 14"/>
                  <a:gd name="T11" fmla="*/ 144 h 22"/>
                  <a:gd name="T12" fmla="*/ 48 w 14"/>
                  <a:gd name="T13" fmla="*/ 224 h 22"/>
                  <a:gd name="T14" fmla="*/ 16 w 14"/>
                  <a:gd name="T15" fmla="*/ 272 h 22"/>
                  <a:gd name="T16" fmla="*/ 32 w 14"/>
                  <a:gd name="T17" fmla="*/ 352 h 22"/>
                  <a:gd name="T18" fmla="*/ 80 w 14"/>
                  <a:gd name="T19" fmla="*/ 352 h 22"/>
                  <a:gd name="T20" fmla="*/ 80 w 14"/>
                  <a:gd name="T21" fmla="*/ 336 h 22"/>
                  <a:gd name="T22" fmla="*/ 80 w 14"/>
                  <a:gd name="T23" fmla="*/ 320 h 22"/>
                  <a:gd name="T24" fmla="*/ 112 w 14"/>
                  <a:gd name="T25" fmla="*/ 288 h 22"/>
                  <a:gd name="T26" fmla="*/ 176 w 14"/>
                  <a:gd name="T27" fmla="*/ 224 h 22"/>
                  <a:gd name="T28" fmla="*/ 176 w 14"/>
                  <a:gd name="T29" fmla="*/ 160 h 22"/>
                  <a:gd name="T30" fmla="*/ 192 w 14"/>
                  <a:gd name="T31" fmla="*/ 112 h 22"/>
                  <a:gd name="T32" fmla="*/ 224 w 14"/>
                  <a:gd name="T33" fmla="*/ 64 h 22"/>
                  <a:gd name="T34" fmla="*/ 208 w 14"/>
                  <a:gd name="T35" fmla="*/ 16 h 22"/>
                  <a:gd name="T36" fmla="*/ 208 w 14"/>
                  <a:gd name="T37" fmla="*/ 16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22"/>
                  <a:gd name="T59" fmla="*/ 14 w 14"/>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22">
                    <a:moveTo>
                      <a:pt x="13" y="1"/>
                    </a:moveTo>
                    <a:cubicBezTo>
                      <a:pt x="12" y="1"/>
                      <a:pt x="11" y="0"/>
                      <a:pt x="10" y="0"/>
                    </a:cubicBezTo>
                    <a:cubicBezTo>
                      <a:pt x="9" y="1"/>
                      <a:pt x="9" y="2"/>
                      <a:pt x="8" y="2"/>
                    </a:cubicBezTo>
                    <a:cubicBezTo>
                      <a:pt x="7" y="3"/>
                      <a:pt x="7" y="3"/>
                      <a:pt x="6" y="4"/>
                    </a:cubicBezTo>
                    <a:cubicBezTo>
                      <a:pt x="5" y="5"/>
                      <a:pt x="4" y="5"/>
                      <a:pt x="3" y="5"/>
                    </a:cubicBezTo>
                    <a:cubicBezTo>
                      <a:pt x="3" y="7"/>
                      <a:pt x="3" y="8"/>
                      <a:pt x="3" y="9"/>
                    </a:cubicBezTo>
                    <a:cubicBezTo>
                      <a:pt x="3" y="11"/>
                      <a:pt x="3" y="13"/>
                      <a:pt x="3" y="14"/>
                    </a:cubicBezTo>
                    <a:cubicBezTo>
                      <a:pt x="2" y="16"/>
                      <a:pt x="1" y="16"/>
                      <a:pt x="1" y="17"/>
                    </a:cubicBezTo>
                    <a:cubicBezTo>
                      <a:pt x="0" y="19"/>
                      <a:pt x="0" y="21"/>
                      <a:pt x="2" y="22"/>
                    </a:cubicBezTo>
                    <a:cubicBezTo>
                      <a:pt x="3" y="22"/>
                      <a:pt x="4" y="22"/>
                      <a:pt x="5" y="22"/>
                    </a:cubicBezTo>
                    <a:cubicBezTo>
                      <a:pt x="5" y="21"/>
                      <a:pt x="5" y="21"/>
                      <a:pt x="5" y="21"/>
                    </a:cubicBezTo>
                    <a:cubicBezTo>
                      <a:pt x="5" y="21"/>
                      <a:pt x="5" y="21"/>
                      <a:pt x="5" y="20"/>
                    </a:cubicBezTo>
                    <a:cubicBezTo>
                      <a:pt x="5" y="19"/>
                      <a:pt x="6" y="19"/>
                      <a:pt x="7" y="18"/>
                    </a:cubicBezTo>
                    <a:cubicBezTo>
                      <a:pt x="8" y="16"/>
                      <a:pt x="10" y="16"/>
                      <a:pt x="11" y="14"/>
                    </a:cubicBezTo>
                    <a:cubicBezTo>
                      <a:pt x="11" y="12"/>
                      <a:pt x="11" y="12"/>
                      <a:pt x="11" y="10"/>
                    </a:cubicBezTo>
                    <a:cubicBezTo>
                      <a:pt x="11" y="9"/>
                      <a:pt x="11" y="8"/>
                      <a:pt x="12" y="7"/>
                    </a:cubicBezTo>
                    <a:cubicBezTo>
                      <a:pt x="12" y="6"/>
                      <a:pt x="13" y="5"/>
                      <a:pt x="14" y="4"/>
                    </a:cubicBezTo>
                    <a:cubicBezTo>
                      <a:pt x="14" y="3"/>
                      <a:pt x="14" y="2"/>
                      <a:pt x="13" y="1"/>
                    </a:cubicBezTo>
                    <a:cubicBezTo>
                      <a:pt x="13" y="1"/>
                      <a:pt x="13" y="1"/>
                      <a:pt x="13"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49" name="Freeform 982"/>
              <p:cNvSpPr>
                <a:spLocks/>
              </p:cNvSpPr>
              <p:nvPr/>
            </p:nvSpPr>
            <p:spPr bwMode="auto">
              <a:xfrm>
                <a:off x="2156" y="2431"/>
                <a:ext cx="2" cy="2"/>
              </a:xfrm>
              <a:custGeom>
                <a:avLst/>
                <a:gdLst>
                  <a:gd name="T0" fmla="*/ 16 w 1"/>
                  <a:gd name="T1" fmla="*/ 16 h 1"/>
                  <a:gd name="T2" fmla="*/ 0 w 1"/>
                  <a:gd name="T3" fmla="*/ 0 h 1"/>
                  <a:gd name="T4" fmla="*/ 16 w 1"/>
                  <a:gd name="T5" fmla="*/ 16 h 1"/>
                  <a:gd name="T6" fmla="*/ 16 w 1"/>
                  <a:gd name="T7" fmla="*/ 16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cubicBezTo>
                      <a:pt x="1" y="1"/>
                      <a:pt x="1" y="0"/>
                      <a:pt x="0" y="0"/>
                    </a:cubicBezTo>
                    <a:cubicBezTo>
                      <a:pt x="0" y="1"/>
                      <a:pt x="1" y="1"/>
                      <a:pt x="1" y="1"/>
                    </a:cubicBezTo>
                    <a:cubicBezTo>
                      <a:pt x="1" y="1"/>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50" name="Freeform 983"/>
              <p:cNvSpPr>
                <a:spLocks/>
              </p:cNvSpPr>
              <p:nvPr/>
            </p:nvSpPr>
            <p:spPr bwMode="auto">
              <a:xfrm>
                <a:off x="2084" y="2315"/>
                <a:ext cx="72" cy="128"/>
              </a:xfrm>
              <a:custGeom>
                <a:avLst/>
                <a:gdLst>
                  <a:gd name="T0" fmla="*/ 96 w 36"/>
                  <a:gd name="T1" fmla="*/ 128 h 64"/>
                  <a:gd name="T2" fmla="*/ 96 w 36"/>
                  <a:gd name="T3" fmla="*/ 176 h 64"/>
                  <a:gd name="T4" fmla="*/ 112 w 36"/>
                  <a:gd name="T5" fmla="*/ 208 h 64"/>
                  <a:gd name="T6" fmla="*/ 80 w 36"/>
                  <a:gd name="T7" fmla="*/ 224 h 64"/>
                  <a:gd name="T8" fmla="*/ 16 w 36"/>
                  <a:gd name="T9" fmla="*/ 256 h 64"/>
                  <a:gd name="T10" fmla="*/ 16 w 36"/>
                  <a:gd name="T11" fmla="*/ 336 h 64"/>
                  <a:gd name="T12" fmla="*/ 48 w 36"/>
                  <a:gd name="T13" fmla="*/ 416 h 64"/>
                  <a:gd name="T14" fmla="*/ 80 w 36"/>
                  <a:gd name="T15" fmla="*/ 496 h 64"/>
                  <a:gd name="T16" fmla="*/ 80 w 36"/>
                  <a:gd name="T17" fmla="*/ 480 h 64"/>
                  <a:gd name="T18" fmla="*/ 144 w 36"/>
                  <a:gd name="T19" fmla="*/ 464 h 64"/>
                  <a:gd name="T20" fmla="*/ 144 w 36"/>
                  <a:gd name="T21" fmla="*/ 496 h 64"/>
                  <a:gd name="T22" fmla="*/ 144 w 36"/>
                  <a:gd name="T23" fmla="*/ 560 h 64"/>
                  <a:gd name="T24" fmla="*/ 176 w 36"/>
                  <a:gd name="T25" fmla="*/ 608 h 64"/>
                  <a:gd name="T26" fmla="*/ 224 w 36"/>
                  <a:gd name="T27" fmla="*/ 640 h 64"/>
                  <a:gd name="T28" fmla="*/ 192 w 36"/>
                  <a:gd name="T29" fmla="*/ 688 h 64"/>
                  <a:gd name="T30" fmla="*/ 160 w 36"/>
                  <a:gd name="T31" fmla="*/ 720 h 64"/>
                  <a:gd name="T32" fmla="*/ 160 w 36"/>
                  <a:gd name="T33" fmla="*/ 784 h 64"/>
                  <a:gd name="T34" fmla="*/ 144 w 36"/>
                  <a:gd name="T35" fmla="*/ 848 h 64"/>
                  <a:gd name="T36" fmla="*/ 176 w 36"/>
                  <a:gd name="T37" fmla="*/ 864 h 64"/>
                  <a:gd name="T38" fmla="*/ 192 w 36"/>
                  <a:gd name="T39" fmla="*/ 928 h 64"/>
                  <a:gd name="T40" fmla="*/ 224 w 36"/>
                  <a:gd name="T41" fmla="*/ 992 h 64"/>
                  <a:gd name="T42" fmla="*/ 272 w 36"/>
                  <a:gd name="T43" fmla="*/ 1008 h 64"/>
                  <a:gd name="T44" fmla="*/ 304 w 36"/>
                  <a:gd name="T45" fmla="*/ 1024 h 64"/>
                  <a:gd name="T46" fmla="*/ 352 w 36"/>
                  <a:gd name="T47" fmla="*/ 992 h 64"/>
                  <a:gd name="T48" fmla="*/ 416 w 36"/>
                  <a:gd name="T49" fmla="*/ 976 h 64"/>
                  <a:gd name="T50" fmla="*/ 464 w 36"/>
                  <a:gd name="T51" fmla="*/ 944 h 64"/>
                  <a:gd name="T52" fmla="*/ 512 w 36"/>
                  <a:gd name="T53" fmla="*/ 912 h 64"/>
                  <a:gd name="T54" fmla="*/ 576 w 36"/>
                  <a:gd name="T55" fmla="*/ 928 h 64"/>
                  <a:gd name="T56" fmla="*/ 560 w 36"/>
                  <a:gd name="T57" fmla="*/ 880 h 64"/>
                  <a:gd name="T58" fmla="*/ 512 w 36"/>
                  <a:gd name="T59" fmla="*/ 832 h 64"/>
                  <a:gd name="T60" fmla="*/ 496 w 36"/>
                  <a:gd name="T61" fmla="*/ 784 h 64"/>
                  <a:gd name="T62" fmla="*/ 480 w 36"/>
                  <a:gd name="T63" fmla="*/ 720 h 64"/>
                  <a:gd name="T64" fmla="*/ 432 w 36"/>
                  <a:gd name="T65" fmla="*/ 720 h 64"/>
                  <a:gd name="T66" fmla="*/ 400 w 36"/>
                  <a:gd name="T67" fmla="*/ 656 h 64"/>
                  <a:gd name="T68" fmla="*/ 416 w 36"/>
                  <a:gd name="T69" fmla="*/ 544 h 64"/>
                  <a:gd name="T70" fmla="*/ 432 w 36"/>
                  <a:gd name="T71" fmla="*/ 496 h 64"/>
                  <a:gd name="T72" fmla="*/ 480 w 36"/>
                  <a:gd name="T73" fmla="*/ 512 h 64"/>
                  <a:gd name="T74" fmla="*/ 496 w 36"/>
                  <a:gd name="T75" fmla="*/ 448 h 64"/>
                  <a:gd name="T76" fmla="*/ 480 w 36"/>
                  <a:gd name="T77" fmla="*/ 400 h 64"/>
                  <a:gd name="T78" fmla="*/ 496 w 36"/>
                  <a:gd name="T79" fmla="*/ 352 h 64"/>
                  <a:gd name="T80" fmla="*/ 512 w 36"/>
                  <a:gd name="T81" fmla="*/ 352 h 64"/>
                  <a:gd name="T82" fmla="*/ 496 w 36"/>
                  <a:gd name="T83" fmla="*/ 304 h 64"/>
                  <a:gd name="T84" fmla="*/ 432 w 36"/>
                  <a:gd name="T85" fmla="*/ 272 h 64"/>
                  <a:gd name="T86" fmla="*/ 416 w 36"/>
                  <a:gd name="T87" fmla="*/ 224 h 64"/>
                  <a:gd name="T88" fmla="*/ 384 w 36"/>
                  <a:gd name="T89" fmla="*/ 224 h 64"/>
                  <a:gd name="T90" fmla="*/ 336 w 36"/>
                  <a:gd name="T91" fmla="*/ 208 h 64"/>
                  <a:gd name="T92" fmla="*/ 320 w 36"/>
                  <a:gd name="T93" fmla="*/ 144 h 64"/>
                  <a:gd name="T94" fmla="*/ 288 w 36"/>
                  <a:gd name="T95" fmla="*/ 80 h 64"/>
                  <a:gd name="T96" fmla="*/ 240 w 36"/>
                  <a:gd name="T97" fmla="*/ 48 h 64"/>
                  <a:gd name="T98" fmla="*/ 192 w 36"/>
                  <a:gd name="T99" fmla="*/ 0 h 64"/>
                  <a:gd name="T100" fmla="*/ 192 w 36"/>
                  <a:gd name="T101" fmla="*/ 16 h 64"/>
                  <a:gd name="T102" fmla="*/ 192 w 36"/>
                  <a:gd name="T103" fmla="*/ 48 h 64"/>
                  <a:gd name="T104" fmla="*/ 160 w 36"/>
                  <a:gd name="T105" fmla="*/ 80 h 64"/>
                  <a:gd name="T106" fmla="*/ 96 w 36"/>
                  <a:gd name="T107" fmla="*/ 128 h 6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4"/>
                  <a:gd name="T164" fmla="*/ 36 w 36"/>
                  <a:gd name="T165" fmla="*/ 64 h 6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4">
                    <a:moveTo>
                      <a:pt x="6" y="8"/>
                    </a:moveTo>
                    <a:cubicBezTo>
                      <a:pt x="6" y="9"/>
                      <a:pt x="5" y="10"/>
                      <a:pt x="6" y="11"/>
                    </a:cubicBezTo>
                    <a:cubicBezTo>
                      <a:pt x="6" y="12"/>
                      <a:pt x="8" y="12"/>
                      <a:pt x="7" y="13"/>
                    </a:cubicBezTo>
                    <a:cubicBezTo>
                      <a:pt x="7" y="14"/>
                      <a:pt x="6" y="14"/>
                      <a:pt x="5" y="14"/>
                    </a:cubicBezTo>
                    <a:cubicBezTo>
                      <a:pt x="4" y="15"/>
                      <a:pt x="2" y="14"/>
                      <a:pt x="1" y="16"/>
                    </a:cubicBezTo>
                    <a:cubicBezTo>
                      <a:pt x="0" y="17"/>
                      <a:pt x="1" y="19"/>
                      <a:pt x="1" y="21"/>
                    </a:cubicBezTo>
                    <a:cubicBezTo>
                      <a:pt x="2" y="23"/>
                      <a:pt x="2" y="24"/>
                      <a:pt x="3" y="26"/>
                    </a:cubicBezTo>
                    <a:cubicBezTo>
                      <a:pt x="3" y="28"/>
                      <a:pt x="4" y="29"/>
                      <a:pt x="5" y="31"/>
                    </a:cubicBezTo>
                    <a:cubicBezTo>
                      <a:pt x="5" y="30"/>
                      <a:pt x="5" y="30"/>
                      <a:pt x="5" y="30"/>
                    </a:cubicBezTo>
                    <a:cubicBezTo>
                      <a:pt x="6" y="30"/>
                      <a:pt x="8" y="28"/>
                      <a:pt x="9" y="29"/>
                    </a:cubicBezTo>
                    <a:cubicBezTo>
                      <a:pt x="9" y="30"/>
                      <a:pt x="9" y="31"/>
                      <a:pt x="9" y="31"/>
                    </a:cubicBezTo>
                    <a:cubicBezTo>
                      <a:pt x="9" y="33"/>
                      <a:pt x="9" y="34"/>
                      <a:pt x="9" y="35"/>
                    </a:cubicBezTo>
                    <a:cubicBezTo>
                      <a:pt x="9" y="36"/>
                      <a:pt x="10" y="37"/>
                      <a:pt x="11" y="38"/>
                    </a:cubicBezTo>
                    <a:cubicBezTo>
                      <a:pt x="12" y="39"/>
                      <a:pt x="13" y="39"/>
                      <a:pt x="14" y="40"/>
                    </a:cubicBezTo>
                    <a:cubicBezTo>
                      <a:pt x="14" y="41"/>
                      <a:pt x="12" y="42"/>
                      <a:pt x="12" y="43"/>
                    </a:cubicBezTo>
                    <a:cubicBezTo>
                      <a:pt x="11" y="43"/>
                      <a:pt x="11" y="44"/>
                      <a:pt x="10" y="45"/>
                    </a:cubicBezTo>
                    <a:cubicBezTo>
                      <a:pt x="9" y="46"/>
                      <a:pt x="10" y="47"/>
                      <a:pt x="10" y="49"/>
                    </a:cubicBezTo>
                    <a:cubicBezTo>
                      <a:pt x="10" y="51"/>
                      <a:pt x="8" y="52"/>
                      <a:pt x="9" y="53"/>
                    </a:cubicBezTo>
                    <a:cubicBezTo>
                      <a:pt x="10" y="54"/>
                      <a:pt x="11" y="54"/>
                      <a:pt x="11" y="54"/>
                    </a:cubicBezTo>
                    <a:cubicBezTo>
                      <a:pt x="12" y="55"/>
                      <a:pt x="11" y="57"/>
                      <a:pt x="12" y="58"/>
                    </a:cubicBezTo>
                    <a:cubicBezTo>
                      <a:pt x="12" y="60"/>
                      <a:pt x="13" y="61"/>
                      <a:pt x="14" y="62"/>
                    </a:cubicBezTo>
                    <a:cubicBezTo>
                      <a:pt x="15" y="62"/>
                      <a:pt x="16" y="62"/>
                      <a:pt x="17" y="63"/>
                    </a:cubicBezTo>
                    <a:cubicBezTo>
                      <a:pt x="18" y="63"/>
                      <a:pt x="19" y="64"/>
                      <a:pt x="19" y="64"/>
                    </a:cubicBezTo>
                    <a:cubicBezTo>
                      <a:pt x="21" y="64"/>
                      <a:pt x="20" y="62"/>
                      <a:pt x="22" y="62"/>
                    </a:cubicBezTo>
                    <a:cubicBezTo>
                      <a:pt x="23" y="61"/>
                      <a:pt x="24" y="62"/>
                      <a:pt x="26" y="61"/>
                    </a:cubicBezTo>
                    <a:cubicBezTo>
                      <a:pt x="27" y="61"/>
                      <a:pt x="28" y="60"/>
                      <a:pt x="29" y="59"/>
                    </a:cubicBezTo>
                    <a:cubicBezTo>
                      <a:pt x="30" y="58"/>
                      <a:pt x="31" y="57"/>
                      <a:pt x="32" y="57"/>
                    </a:cubicBezTo>
                    <a:cubicBezTo>
                      <a:pt x="34" y="57"/>
                      <a:pt x="35" y="58"/>
                      <a:pt x="36" y="58"/>
                    </a:cubicBezTo>
                    <a:cubicBezTo>
                      <a:pt x="36" y="57"/>
                      <a:pt x="35" y="56"/>
                      <a:pt x="35" y="55"/>
                    </a:cubicBezTo>
                    <a:cubicBezTo>
                      <a:pt x="34" y="54"/>
                      <a:pt x="33" y="53"/>
                      <a:pt x="32" y="52"/>
                    </a:cubicBezTo>
                    <a:cubicBezTo>
                      <a:pt x="32" y="51"/>
                      <a:pt x="32" y="50"/>
                      <a:pt x="31" y="49"/>
                    </a:cubicBezTo>
                    <a:cubicBezTo>
                      <a:pt x="31" y="47"/>
                      <a:pt x="31" y="46"/>
                      <a:pt x="30" y="45"/>
                    </a:cubicBezTo>
                    <a:cubicBezTo>
                      <a:pt x="29" y="45"/>
                      <a:pt x="28" y="45"/>
                      <a:pt x="27" y="45"/>
                    </a:cubicBezTo>
                    <a:cubicBezTo>
                      <a:pt x="26" y="44"/>
                      <a:pt x="26" y="43"/>
                      <a:pt x="25" y="41"/>
                    </a:cubicBezTo>
                    <a:cubicBezTo>
                      <a:pt x="24" y="39"/>
                      <a:pt x="25" y="37"/>
                      <a:pt x="26" y="34"/>
                    </a:cubicBezTo>
                    <a:cubicBezTo>
                      <a:pt x="26" y="33"/>
                      <a:pt x="26" y="31"/>
                      <a:pt x="27" y="31"/>
                    </a:cubicBezTo>
                    <a:cubicBezTo>
                      <a:pt x="28" y="30"/>
                      <a:pt x="29" y="32"/>
                      <a:pt x="30" y="32"/>
                    </a:cubicBezTo>
                    <a:cubicBezTo>
                      <a:pt x="32" y="32"/>
                      <a:pt x="32" y="30"/>
                      <a:pt x="31" y="28"/>
                    </a:cubicBezTo>
                    <a:cubicBezTo>
                      <a:pt x="31" y="27"/>
                      <a:pt x="30" y="27"/>
                      <a:pt x="30" y="25"/>
                    </a:cubicBezTo>
                    <a:cubicBezTo>
                      <a:pt x="30" y="24"/>
                      <a:pt x="31" y="24"/>
                      <a:pt x="31" y="22"/>
                    </a:cubicBezTo>
                    <a:cubicBezTo>
                      <a:pt x="32" y="22"/>
                      <a:pt x="32" y="22"/>
                      <a:pt x="32" y="22"/>
                    </a:cubicBezTo>
                    <a:cubicBezTo>
                      <a:pt x="31" y="21"/>
                      <a:pt x="31" y="20"/>
                      <a:pt x="31" y="19"/>
                    </a:cubicBezTo>
                    <a:cubicBezTo>
                      <a:pt x="30" y="18"/>
                      <a:pt x="29" y="18"/>
                      <a:pt x="27" y="17"/>
                    </a:cubicBezTo>
                    <a:cubicBezTo>
                      <a:pt x="27" y="16"/>
                      <a:pt x="27" y="15"/>
                      <a:pt x="26" y="14"/>
                    </a:cubicBezTo>
                    <a:cubicBezTo>
                      <a:pt x="25" y="14"/>
                      <a:pt x="24" y="15"/>
                      <a:pt x="24" y="14"/>
                    </a:cubicBezTo>
                    <a:cubicBezTo>
                      <a:pt x="22" y="14"/>
                      <a:pt x="21" y="14"/>
                      <a:pt x="21" y="13"/>
                    </a:cubicBezTo>
                    <a:cubicBezTo>
                      <a:pt x="20" y="11"/>
                      <a:pt x="21" y="10"/>
                      <a:pt x="20" y="9"/>
                    </a:cubicBezTo>
                    <a:cubicBezTo>
                      <a:pt x="20" y="7"/>
                      <a:pt x="19" y="7"/>
                      <a:pt x="18" y="5"/>
                    </a:cubicBezTo>
                    <a:cubicBezTo>
                      <a:pt x="17" y="4"/>
                      <a:pt x="16" y="3"/>
                      <a:pt x="15" y="3"/>
                    </a:cubicBezTo>
                    <a:cubicBezTo>
                      <a:pt x="14" y="1"/>
                      <a:pt x="13" y="1"/>
                      <a:pt x="12" y="0"/>
                    </a:cubicBezTo>
                    <a:cubicBezTo>
                      <a:pt x="12" y="1"/>
                      <a:pt x="12" y="1"/>
                      <a:pt x="12" y="1"/>
                    </a:cubicBezTo>
                    <a:cubicBezTo>
                      <a:pt x="12" y="2"/>
                      <a:pt x="12" y="3"/>
                      <a:pt x="12" y="3"/>
                    </a:cubicBezTo>
                    <a:cubicBezTo>
                      <a:pt x="11" y="4"/>
                      <a:pt x="10" y="4"/>
                      <a:pt x="10" y="5"/>
                    </a:cubicBezTo>
                    <a:cubicBezTo>
                      <a:pt x="8" y="6"/>
                      <a:pt x="7" y="6"/>
                      <a:pt x="6"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51" name="Freeform 984"/>
              <p:cNvSpPr>
                <a:spLocks/>
              </p:cNvSpPr>
              <p:nvPr/>
            </p:nvSpPr>
            <p:spPr bwMode="auto">
              <a:xfrm>
                <a:off x="1775" y="2435"/>
                <a:ext cx="93" cy="115"/>
              </a:xfrm>
              <a:custGeom>
                <a:avLst/>
                <a:gdLst>
                  <a:gd name="T0" fmla="*/ 16 w 46"/>
                  <a:gd name="T1" fmla="*/ 549 h 57"/>
                  <a:gd name="T2" fmla="*/ 32 w 46"/>
                  <a:gd name="T3" fmla="*/ 583 h 57"/>
                  <a:gd name="T4" fmla="*/ 99 w 46"/>
                  <a:gd name="T5" fmla="*/ 615 h 57"/>
                  <a:gd name="T6" fmla="*/ 164 w 46"/>
                  <a:gd name="T7" fmla="*/ 631 h 57"/>
                  <a:gd name="T8" fmla="*/ 131 w 46"/>
                  <a:gd name="T9" fmla="*/ 664 h 57"/>
                  <a:gd name="T10" fmla="*/ 115 w 46"/>
                  <a:gd name="T11" fmla="*/ 696 h 57"/>
                  <a:gd name="T12" fmla="*/ 115 w 46"/>
                  <a:gd name="T13" fmla="*/ 696 h 57"/>
                  <a:gd name="T14" fmla="*/ 148 w 46"/>
                  <a:gd name="T15" fmla="*/ 732 h 57"/>
                  <a:gd name="T16" fmla="*/ 164 w 46"/>
                  <a:gd name="T17" fmla="*/ 781 h 57"/>
                  <a:gd name="T18" fmla="*/ 115 w 46"/>
                  <a:gd name="T19" fmla="*/ 815 h 57"/>
                  <a:gd name="T20" fmla="*/ 131 w 46"/>
                  <a:gd name="T21" fmla="*/ 864 h 57"/>
                  <a:gd name="T22" fmla="*/ 164 w 46"/>
                  <a:gd name="T23" fmla="*/ 864 h 57"/>
                  <a:gd name="T24" fmla="*/ 233 w 46"/>
                  <a:gd name="T25" fmla="*/ 880 h 57"/>
                  <a:gd name="T26" fmla="*/ 265 w 46"/>
                  <a:gd name="T27" fmla="*/ 928 h 57"/>
                  <a:gd name="T28" fmla="*/ 315 w 46"/>
                  <a:gd name="T29" fmla="*/ 896 h 57"/>
                  <a:gd name="T30" fmla="*/ 315 w 46"/>
                  <a:gd name="T31" fmla="*/ 831 h 57"/>
                  <a:gd name="T32" fmla="*/ 364 w 46"/>
                  <a:gd name="T33" fmla="*/ 749 h 57"/>
                  <a:gd name="T34" fmla="*/ 421 w 46"/>
                  <a:gd name="T35" fmla="*/ 696 h 57"/>
                  <a:gd name="T36" fmla="*/ 453 w 46"/>
                  <a:gd name="T37" fmla="*/ 648 h 57"/>
                  <a:gd name="T38" fmla="*/ 520 w 46"/>
                  <a:gd name="T39" fmla="*/ 631 h 57"/>
                  <a:gd name="T40" fmla="*/ 572 w 46"/>
                  <a:gd name="T41" fmla="*/ 599 h 57"/>
                  <a:gd name="T42" fmla="*/ 637 w 46"/>
                  <a:gd name="T43" fmla="*/ 583 h 57"/>
                  <a:gd name="T44" fmla="*/ 671 w 46"/>
                  <a:gd name="T45" fmla="*/ 549 h 57"/>
                  <a:gd name="T46" fmla="*/ 720 w 46"/>
                  <a:gd name="T47" fmla="*/ 500 h 57"/>
                  <a:gd name="T48" fmla="*/ 752 w 46"/>
                  <a:gd name="T49" fmla="*/ 428 h 57"/>
                  <a:gd name="T50" fmla="*/ 752 w 46"/>
                  <a:gd name="T51" fmla="*/ 345 h 57"/>
                  <a:gd name="T52" fmla="*/ 768 w 46"/>
                  <a:gd name="T53" fmla="*/ 313 h 57"/>
                  <a:gd name="T54" fmla="*/ 736 w 46"/>
                  <a:gd name="T55" fmla="*/ 248 h 57"/>
                  <a:gd name="T56" fmla="*/ 752 w 46"/>
                  <a:gd name="T57" fmla="*/ 264 h 57"/>
                  <a:gd name="T58" fmla="*/ 704 w 46"/>
                  <a:gd name="T59" fmla="*/ 212 h 57"/>
                  <a:gd name="T60" fmla="*/ 653 w 46"/>
                  <a:gd name="T61" fmla="*/ 163 h 57"/>
                  <a:gd name="T62" fmla="*/ 605 w 46"/>
                  <a:gd name="T63" fmla="*/ 196 h 57"/>
                  <a:gd name="T64" fmla="*/ 552 w 46"/>
                  <a:gd name="T65" fmla="*/ 196 h 57"/>
                  <a:gd name="T66" fmla="*/ 520 w 46"/>
                  <a:gd name="T67" fmla="*/ 163 h 57"/>
                  <a:gd name="T68" fmla="*/ 453 w 46"/>
                  <a:gd name="T69" fmla="*/ 147 h 57"/>
                  <a:gd name="T70" fmla="*/ 404 w 46"/>
                  <a:gd name="T71" fmla="*/ 113 h 57"/>
                  <a:gd name="T72" fmla="*/ 364 w 46"/>
                  <a:gd name="T73" fmla="*/ 65 h 57"/>
                  <a:gd name="T74" fmla="*/ 332 w 46"/>
                  <a:gd name="T75" fmla="*/ 32 h 57"/>
                  <a:gd name="T76" fmla="*/ 332 w 46"/>
                  <a:gd name="T77" fmla="*/ 0 h 57"/>
                  <a:gd name="T78" fmla="*/ 265 w 46"/>
                  <a:gd name="T79" fmla="*/ 81 h 57"/>
                  <a:gd name="T80" fmla="*/ 180 w 46"/>
                  <a:gd name="T81" fmla="*/ 97 h 57"/>
                  <a:gd name="T82" fmla="*/ 164 w 46"/>
                  <a:gd name="T83" fmla="*/ 147 h 57"/>
                  <a:gd name="T84" fmla="*/ 148 w 46"/>
                  <a:gd name="T85" fmla="*/ 228 h 57"/>
                  <a:gd name="T86" fmla="*/ 115 w 46"/>
                  <a:gd name="T87" fmla="*/ 264 h 57"/>
                  <a:gd name="T88" fmla="*/ 65 w 46"/>
                  <a:gd name="T89" fmla="*/ 264 h 57"/>
                  <a:gd name="T90" fmla="*/ 16 w 46"/>
                  <a:gd name="T91" fmla="*/ 345 h 57"/>
                  <a:gd name="T92" fmla="*/ 0 w 46"/>
                  <a:gd name="T93" fmla="*/ 428 h 57"/>
                  <a:gd name="T94" fmla="*/ 0 w 46"/>
                  <a:gd name="T95" fmla="*/ 484 h 57"/>
                  <a:gd name="T96" fmla="*/ 16 w 46"/>
                  <a:gd name="T97" fmla="*/ 549 h 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57"/>
                  <a:gd name="T149" fmla="*/ 46 w 46"/>
                  <a:gd name="T150" fmla="*/ 57 h 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57">
                    <a:moveTo>
                      <a:pt x="1" y="33"/>
                    </a:moveTo>
                    <a:cubicBezTo>
                      <a:pt x="2" y="34"/>
                      <a:pt x="2" y="34"/>
                      <a:pt x="2" y="35"/>
                    </a:cubicBezTo>
                    <a:cubicBezTo>
                      <a:pt x="3" y="36"/>
                      <a:pt x="4" y="36"/>
                      <a:pt x="6" y="37"/>
                    </a:cubicBezTo>
                    <a:cubicBezTo>
                      <a:pt x="7" y="37"/>
                      <a:pt x="10" y="36"/>
                      <a:pt x="10" y="38"/>
                    </a:cubicBezTo>
                    <a:cubicBezTo>
                      <a:pt x="10" y="39"/>
                      <a:pt x="9" y="40"/>
                      <a:pt x="8" y="40"/>
                    </a:cubicBezTo>
                    <a:cubicBezTo>
                      <a:pt x="8" y="41"/>
                      <a:pt x="7" y="41"/>
                      <a:pt x="7" y="42"/>
                    </a:cubicBezTo>
                    <a:cubicBezTo>
                      <a:pt x="7" y="42"/>
                      <a:pt x="7" y="42"/>
                      <a:pt x="7" y="42"/>
                    </a:cubicBezTo>
                    <a:cubicBezTo>
                      <a:pt x="7" y="43"/>
                      <a:pt x="8" y="43"/>
                      <a:pt x="9" y="44"/>
                    </a:cubicBezTo>
                    <a:cubicBezTo>
                      <a:pt x="9" y="45"/>
                      <a:pt x="10" y="46"/>
                      <a:pt x="10" y="47"/>
                    </a:cubicBezTo>
                    <a:cubicBezTo>
                      <a:pt x="9" y="48"/>
                      <a:pt x="8" y="48"/>
                      <a:pt x="7" y="49"/>
                    </a:cubicBezTo>
                    <a:cubicBezTo>
                      <a:pt x="7" y="50"/>
                      <a:pt x="7" y="51"/>
                      <a:pt x="8" y="52"/>
                    </a:cubicBezTo>
                    <a:cubicBezTo>
                      <a:pt x="9" y="53"/>
                      <a:pt x="9" y="52"/>
                      <a:pt x="10" y="52"/>
                    </a:cubicBezTo>
                    <a:cubicBezTo>
                      <a:pt x="12" y="52"/>
                      <a:pt x="13" y="52"/>
                      <a:pt x="14" y="53"/>
                    </a:cubicBezTo>
                    <a:cubicBezTo>
                      <a:pt x="15" y="54"/>
                      <a:pt x="14" y="56"/>
                      <a:pt x="16" y="56"/>
                    </a:cubicBezTo>
                    <a:cubicBezTo>
                      <a:pt x="17" y="57"/>
                      <a:pt x="18" y="56"/>
                      <a:pt x="19" y="54"/>
                    </a:cubicBezTo>
                    <a:cubicBezTo>
                      <a:pt x="20" y="53"/>
                      <a:pt x="19" y="52"/>
                      <a:pt x="19" y="50"/>
                    </a:cubicBezTo>
                    <a:cubicBezTo>
                      <a:pt x="20" y="48"/>
                      <a:pt x="21" y="47"/>
                      <a:pt x="22" y="45"/>
                    </a:cubicBezTo>
                    <a:cubicBezTo>
                      <a:pt x="23" y="44"/>
                      <a:pt x="24" y="43"/>
                      <a:pt x="25" y="42"/>
                    </a:cubicBezTo>
                    <a:cubicBezTo>
                      <a:pt x="26" y="40"/>
                      <a:pt x="26" y="39"/>
                      <a:pt x="27" y="39"/>
                    </a:cubicBezTo>
                    <a:cubicBezTo>
                      <a:pt x="29" y="38"/>
                      <a:pt x="29" y="38"/>
                      <a:pt x="31" y="38"/>
                    </a:cubicBezTo>
                    <a:cubicBezTo>
                      <a:pt x="32" y="37"/>
                      <a:pt x="33" y="36"/>
                      <a:pt x="34" y="36"/>
                    </a:cubicBezTo>
                    <a:cubicBezTo>
                      <a:pt x="35" y="36"/>
                      <a:pt x="36" y="36"/>
                      <a:pt x="38" y="35"/>
                    </a:cubicBezTo>
                    <a:cubicBezTo>
                      <a:pt x="39" y="35"/>
                      <a:pt x="39" y="34"/>
                      <a:pt x="40" y="33"/>
                    </a:cubicBezTo>
                    <a:cubicBezTo>
                      <a:pt x="41" y="32"/>
                      <a:pt x="42" y="31"/>
                      <a:pt x="43" y="30"/>
                    </a:cubicBezTo>
                    <a:cubicBezTo>
                      <a:pt x="44" y="29"/>
                      <a:pt x="44" y="28"/>
                      <a:pt x="45" y="26"/>
                    </a:cubicBezTo>
                    <a:cubicBezTo>
                      <a:pt x="45" y="24"/>
                      <a:pt x="45" y="23"/>
                      <a:pt x="45" y="21"/>
                    </a:cubicBezTo>
                    <a:cubicBezTo>
                      <a:pt x="46" y="20"/>
                      <a:pt x="46" y="20"/>
                      <a:pt x="46" y="19"/>
                    </a:cubicBezTo>
                    <a:cubicBezTo>
                      <a:pt x="46" y="17"/>
                      <a:pt x="45" y="17"/>
                      <a:pt x="44" y="15"/>
                    </a:cubicBezTo>
                    <a:cubicBezTo>
                      <a:pt x="45" y="16"/>
                      <a:pt x="45" y="16"/>
                      <a:pt x="45" y="16"/>
                    </a:cubicBezTo>
                    <a:cubicBezTo>
                      <a:pt x="44" y="15"/>
                      <a:pt x="43" y="14"/>
                      <a:pt x="42" y="13"/>
                    </a:cubicBezTo>
                    <a:cubicBezTo>
                      <a:pt x="41" y="12"/>
                      <a:pt x="41" y="10"/>
                      <a:pt x="39" y="10"/>
                    </a:cubicBezTo>
                    <a:cubicBezTo>
                      <a:pt x="38" y="10"/>
                      <a:pt x="38" y="11"/>
                      <a:pt x="36" y="12"/>
                    </a:cubicBezTo>
                    <a:cubicBezTo>
                      <a:pt x="35" y="12"/>
                      <a:pt x="35" y="12"/>
                      <a:pt x="33" y="12"/>
                    </a:cubicBezTo>
                    <a:cubicBezTo>
                      <a:pt x="32" y="12"/>
                      <a:pt x="32" y="10"/>
                      <a:pt x="31" y="10"/>
                    </a:cubicBezTo>
                    <a:cubicBezTo>
                      <a:pt x="29" y="9"/>
                      <a:pt x="29" y="9"/>
                      <a:pt x="27" y="9"/>
                    </a:cubicBezTo>
                    <a:cubicBezTo>
                      <a:pt x="26" y="8"/>
                      <a:pt x="25" y="8"/>
                      <a:pt x="24" y="7"/>
                    </a:cubicBezTo>
                    <a:cubicBezTo>
                      <a:pt x="23" y="6"/>
                      <a:pt x="23" y="5"/>
                      <a:pt x="22" y="4"/>
                    </a:cubicBezTo>
                    <a:cubicBezTo>
                      <a:pt x="21" y="3"/>
                      <a:pt x="21" y="3"/>
                      <a:pt x="20" y="2"/>
                    </a:cubicBezTo>
                    <a:cubicBezTo>
                      <a:pt x="20" y="0"/>
                      <a:pt x="20" y="0"/>
                      <a:pt x="20" y="0"/>
                    </a:cubicBezTo>
                    <a:cubicBezTo>
                      <a:pt x="20" y="3"/>
                      <a:pt x="18" y="4"/>
                      <a:pt x="16" y="5"/>
                    </a:cubicBezTo>
                    <a:cubicBezTo>
                      <a:pt x="15" y="6"/>
                      <a:pt x="13" y="4"/>
                      <a:pt x="11" y="6"/>
                    </a:cubicBezTo>
                    <a:cubicBezTo>
                      <a:pt x="10" y="7"/>
                      <a:pt x="11" y="8"/>
                      <a:pt x="10" y="9"/>
                    </a:cubicBezTo>
                    <a:cubicBezTo>
                      <a:pt x="10" y="11"/>
                      <a:pt x="10" y="13"/>
                      <a:pt x="9" y="14"/>
                    </a:cubicBezTo>
                    <a:cubicBezTo>
                      <a:pt x="8" y="15"/>
                      <a:pt x="8" y="15"/>
                      <a:pt x="7" y="16"/>
                    </a:cubicBezTo>
                    <a:cubicBezTo>
                      <a:pt x="6" y="16"/>
                      <a:pt x="5" y="16"/>
                      <a:pt x="4" y="16"/>
                    </a:cubicBezTo>
                    <a:cubicBezTo>
                      <a:pt x="2" y="17"/>
                      <a:pt x="2" y="19"/>
                      <a:pt x="1" y="21"/>
                    </a:cubicBezTo>
                    <a:cubicBezTo>
                      <a:pt x="0" y="22"/>
                      <a:pt x="0" y="24"/>
                      <a:pt x="0" y="26"/>
                    </a:cubicBezTo>
                    <a:cubicBezTo>
                      <a:pt x="0" y="27"/>
                      <a:pt x="0" y="28"/>
                      <a:pt x="0" y="29"/>
                    </a:cubicBezTo>
                    <a:cubicBezTo>
                      <a:pt x="0" y="31"/>
                      <a:pt x="1" y="31"/>
                      <a:pt x="1" y="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52" name="Freeform 985"/>
              <p:cNvSpPr>
                <a:spLocks/>
              </p:cNvSpPr>
              <p:nvPr/>
            </p:nvSpPr>
            <p:spPr bwMode="auto">
              <a:xfrm>
                <a:off x="1952" y="2748"/>
                <a:ext cx="172" cy="645"/>
              </a:xfrm>
              <a:custGeom>
                <a:avLst/>
                <a:gdLst>
                  <a:gd name="T0" fmla="*/ 1216 w 86"/>
                  <a:gd name="T1" fmla="*/ 5040 h 322"/>
                  <a:gd name="T2" fmla="*/ 1376 w 86"/>
                  <a:gd name="T3" fmla="*/ 4976 h 322"/>
                  <a:gd name="T4" fmla="*/ 1136 w 86"/>
                  <a:gd name="T5" fmla="*/ 4912 h 322"/>
                  <a:gd name="T6" fmla="*/ 896 w 86"/>
                  <a:gd name="T7" fmla="*/ 4815 h 322"/>
                  <a:gd name="T8" fmla="*/ 768 w 86"/>
                  <a:gd name="T9" fmla="*/ 4719 h 322"/>
                  <a:gd name="T10" fmla="*/ 672 w 86"/>
                  <a:gd name="T11" fmla="*/ 4543 h 322"/>
                  <a:gd name="T12" fmla="*/ 704 w 86"/>
                  <a:gd name="T13" fmla="*/ 4333 h 322"/>
                  <a:gd name="T14" fmla="*/ 736 w 86"/>
                  <a:gd name="T15" fmla="*/ 4172 h 322"/>
                  <a:gd name="T16" fmla="*/ 688 w 86"/>
                  <a:gd name="T17" fmla="*/ 3980 h 322"/>
                  <a:gd name="T18" fmla="*/ 640 w 86"/>
                  <a:gd name="T19" fmla="*/ 3880 h 322"/>
                  <a:gd name="T20" fmla="*/ 560 w 86"/>
                  <a:gd name="T21" fmla="*/ 3784 h 322"/>
                  <a:gd name="T22" fmla="*/ 464 w 86"/>
                  <a:gd name="T23" fmla="*/ 3543 h 322"/>
                  <a:gd name="T24" fmla="*/ 416 w 86"/>
                  <a:gd name="T25" fmla="*/ 3303 h 322"/>
                  <a:gd name="T26" fmla="*/ 368 w 86"/>
                  <a:gd name="T27" fmla="*/ 2933 h 322"/>
                  <a:gd name="T28" fmla="*/ 400 w 86"/>
                  <a:gd name="T29" fmla="*/ 2644 h 322"/>
                  <a:gd name="T30" fmla="*/ 352 w 86"/>
                  <a:gd name="T31" fmla="*/ 2268 h 322"/>
                  <a:gd name="T32" fmla="*/ 288 w 86"/>
                  <a:gd name="T33" fmla="*/ 1689 h 322"/>
                  <a:gd name="T34" fmla="*/ 512 w 86"/>
                  <a:gd name="T35" fmla="*/ 1320 h 322"/>
                  <a:gd name="T36" fmla="*/ 592 w 86"/>
                  <a:gd name="T37" fmla="*/ 1028 h 322"/>
                  <a:gd name="T38" fmla="*/ 512 w 86"/>
                  <a:gd name="T39" fmla="*/ 803 h 322"/>
                  <a:gd name="T40" fmla="*/ 544 w 86"/>
                  <a:gd name="T41" fmla="*/ 529 h 322"/>
                  <a:gd name="T42" fmla="*/ 448 w 86"/>
                  <a:gd name="T43" fmla="*/ 240 h 322"/>
                  <a:gd name="T44" fmla="*/ 272 w 86"/>
                  <a:gd name="T45" fmla="*/ 32 h 322"/>
                  <a:gd name="T46" fmla="*/ 160 w 86"/>
                  <a:gd name="T47" fmla="*/ 96 h 322"/>
                  <a:gd name="T48" fmla="*/ 16 w 86"/>
                  <a:gd name="T49" fmla="*/ 256 h 322"/>
                  <a:gd name="T50" fmla="*/ 80 w 86"/>
                  <a:gd name="T51" fmla="*/ 337 h 322"/>
                  <a:gd name="T52" fmla="*/ 144 w 86"/>
                  <a:gd name="T53" fmla="*/ 691 h 322"/>
                  <a:gd name="T54" fmla="*/ 112 w 86"/>
                  <a:gd name="T55" fmla="*/ 996 h 322"/>
                  <a:gd name="T56" fmla="*/ 144 w 86"/>
                  <a:gd name="T57" fmla="*/ 1236 h 322"/>
                  <a:gd name="T58" fmla="*/ 144 w 86"/>
                  <a:gd name="T59" fmla="*/ 1496 h 322"/>
                  <a:gd name="T60" fmla="*/ 112 w 86"/>
                  <a:gd name="T61" fmla="*/ 1737 h 322"/>
                  <a:gd name="T62" fmla="*/ 128 w 86"/>
                  <a:gd name="T63" fmla="*/ 1913 h 322"/>
                  <a:gd name="T64" fmla="*/ 160 w 86"/>
                  <a:gd name="T65" fmla="*/ 2171 h 322"/>
                  <a:gd name="T66" fmla="*/ 160 w 86"/>
                  <a:gd name="T67" fmla="*/ 2412 h 322"/>
                  <a:gd name="T68" fmla="*/ 176 w 86"/>
                  <a:gd name="T69" fmla="*/ 2660 h 322"/>
                  <a:gd name="T70" fmla="*/ 144 w 86"/>
                  <a:gd name="T71" fmla="*/ 2949 h 322"/>
                  <a:gd name="T72" fmla="*/ 224 w 86"/>
                  <a:gd name="T73" fmla="*/ 3221 h 322"/>
                  <a:gd name="T74" fmla="*/ 240 w 86"/>
                  <a:gd name="T75" fmla="*/ 3431 h 322"/>
                  <a:gd name="T76" fmla="*/ 384 w 86"/>
                  <a:gd name="T77" fmla="*/ 3495 h 322"/>
                  <a:gd name="T78" fmla="*/ 432 w 86"/>
                  <a:gd name="T79" fmla="*/ 3640 h 322"/>
                  <a:gd name="T80" fmla="*/ 464 w 86"/>
                  <a:gd name="T81" fmla="*/ 3768 h 322"/>
                  <a:gd name="T82" fmla="*/ 512 w 86"/>
                  <a:gd name="T83" fmla="*/ 3900 h 322"/>
                  <a:gd name="T84" fmla="*/ 496 w 86"/>
                  <a:gd name="T85" fmla="*/ 4060 h 322"/>
                  <a:gd name="T86" fmla="*/ 480 w 86"/>
                  <a:gd name="T87" fmla="*/ 4301 h 322"/>
                  <a:gd name="T88" fmla="*/ 624 w 86"/>
                  <a:gd name="T89" fmla="*/ 4397 h 322"/>
                  <a:gd name="T90" fmla="*/ 560 w 86"/>
                  <a:gd name="T91" fmla="*/ 4543 h 322"/>
                  <a:gd name="T92" fmla="*/ 656 w 86"/>
                  <a:gd name="T93" fmla="*/ 4703 h 322"/>
                  <a:gd name="T94" fmla="*/ 768 w 86"/>
                  <a:gd name="T95" fmla="*/ 4831 h 322"/>
                  <a:gd name="T96" fmla="*/ 864 w 86"/>
                  <a:gd name="T97" fmla="*/ 4992 h 322"/>
                  <a:gd name="T98" fmla="*/ 1040 w 86"/>
                  <a:gd name="T99" fmla="*/ 4992 h 322"/>
                  <a:gd name="T100" fmla="*/ 1056 w 86"/>
                  <a:gd name="T101" fmla="*/ 5072 h 322"/>
                  <a:gd name="T102" fmla="*/ 992 w 86"/>
                  <a:gd name="T103" fmla="*/ 5088 h 322"/>
                  <a:gd name="T104" fmla="*/ 1104 w 86"/>
                  <a:gd name="T105" fmla="*/ 5184 h 3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
                  <a:gd name="T160" fmla="*/ 0 h 322"/>
                  <a:gd name="T161" fmla="*/ 86 w 86"/>
                  <a:gd name="T162" fmla="*/ 322 h 3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 h="322">
                    <a:moveTo>
                      <a:pt x="73" y="321"/>
                    </a:moveTo>
                    <a:cubicBezTo>
                      <a:pt x="74" y="320"/>
                      <a:pt x="73" y="319"/>
                      <a:pt x="73" y="318"/>
                    </a:cubicBezTo>
                    <a:cubicBezTo>
                      <a:pt x="73" y="317"/>
                      <a:pt x="74" y="316"/>
                      <a:pt x="75" y="315"/>
                    </a:cubicBezTo>
                    <a:cubicBezTo>
                      <a:pt x="75" y="314"/>
                      <a:pt x="76" y="314"/>
                      <a:pt x="76" y="313"/>
                    </a:cubicBezTo>
                    <a:cubicBezTo>
                      <a:pt x="76" y="313"/>
                      <a:pt x="77" y="312"/>
                      <a:pt x="77" y="312"/>
                    </a:cubicBezTo>
                    <a:cubicBezTo>
                      <a:pt x="78" y="310"/>
                      <a:pt x="78" y="309"/>
                      <a:pt x="79" y="309"/>
                    </a:cubicBezTo>
                    <a:cubicBezTo>
                      <a:pt x="80" y="308"/>
                      <a:pt x="81" y="309"/>
                      <a:pt x="83" y="309"/>
                    </a:cubicBezTo>
                    <a:cubicBezTo>
                      <a:pt x="84" y="309"/>
                      <a:pt x="86" y="310"/>
                      <a:pt x="86" y="309"/>
                    </a:cubicBezTo>
                    <a:cubicBezTo>
                      <a:pt x="83" y="307"/>
                      <a:pt x="83" y="307"/>
                      <a:pt x="83" y="307"/>
                    </a:cubicBezTo>
                    <a:cubicBezTo>
                      <a:pt x="81" y="306"/>
                      <a:pt x="81" y="306"/>
                      <a:pt x="79" y="305"/>
                    </a:cubicBezTo>
                    <a:cubicBezTo>
                      <a:pt x="77" y="305"/>
                      <a:pt x="75" y="303"/>
                      <a:pt x="73" y="304"/>
                    </a:cubicBezTo>
                    <a:cubicBezTo>
                      <a:pt x="72" y="304"/>
                      <a:pt x="72" y="305"/>
                      <a:pt x="71" y="305"/>
                    </a:cubicBezTo>
                    <a:cubicBezTo>
                      <a:pt x="68" y="307"/>
                      <a:pt x="66" y="306"/>
                      <a:pt x="63" y="305"/>
                    </a:cubicBezTo>
                    <a:cubicBezTo>
                      <a:pt x="61" y="304"/>
                      <a:pt x="61" y="303"/>
                      <a:pt x="59" y="302"/>
                    </a:cubicBezTo>
                    <a:cubicBezTo>
                      <a:pt x="58" y="302"/>
                      <a:pt x="58" y="302"/>
                      <a:pt x="57" y="301"/>
                    </a:cubicBezTo>
                    <a:cubicBezTo>
                      <a:pt x="56" y="300"/>
                      <a:pt x="56" y="300"/>
                      <a:pt x="56" y="299"/>
                    </a:cubicBezTo>
                    <a:cubicBezTo>
                      <a:pt x="56" y="297"/>
                      <a:pt x="57" y="296"/>
                      <a:pt x="56" y="294"/>
                    </a:cubicBezTo>
                    <a:cubicBezTo>
                      <a:pt x="56" y="294"/>
                      <a:pt x="55" y="293"/>
                      <a:pt x="54" y="293"/>
                    </a:cubicBezTo>
                    <a:cubicBezTo>
                      <a:pt x="53" y="293"/>
                      <a:pt x="53" y="293"/>
                      <a:pt x="52" y="293"/>
                    </a:cubicBezTo>
                    <a:cubicBezTo>
                      <a:pt x="50" y="293"/>
                      <a:pt x="49" y="294"/>
                      <a:pt x="48" y="293"/>
                    </a:cubicBezTo>
                    <a:cubicBezTo>
                      <a:pt x="47" y="292"/>
                      <a:pt x="49" y="290"/>
                      <a:pt x="48" y="289"/>
                    </a:cubicBezTo>
                    <a:cubicBezTo>
                      <a:pt x="47" y="288"/>
                      <a:pt x="45" y="290"/>
                      <a:pt x="44" y="289"/>
                    </a:cubicBezTo>
                    <a:cubicBezTo>
                      <a:pt x="43" y="288"/>
                      <a:pt x="44" y="287"/>
                      <a:pt x="43" y="285"/>
                    </a:cubicBezTo>
                    <a:cubicBezTo>
                      <a:pt x="43" y="284"/>
                      <a:pt x="41" y="283"/>
                      <a:pt x="42" y="282"/>
                    </a:cubicBezTo>
                    <a:cubicBezTo>
                      <a:pt x="42" y="282"/>
                      <a:pt x="42" y="282"/>
                      <a:pt x="42" y="282"/>
                    </a:cubicBezTo>
                    <a:cubicBezTo>
                      <a:pt x="42" y="280"/>
                      <a:pt x="44" y="280"/>
                      <a:pt x="45" y="279"/>
                    </a:cubicBezTo>
                    <a:cubicBezTo>
                      <a:pt x="46" y="277"/>
                      <a:pt x="46" y="275"/>
                      <a:pt x="45" y="273"/>
                    </a:cubicBezTo>
                    <a:cubicBezTo>
                      <a:pt x="45" y="271"/>
                      <a:pt x="43" y="271"/>
                      <a:pt x="44" y="269"/>
                    </a:cubicBezTo>
                    <a:cubicBezTo>
                      <a:pt x="44" y="268"/>
                      <a:pt x="45" y="268"/>
                      <a:pt x="45" y="266"/>
                    </a:cubicBezTo>
                    <a:cubicBezTo>
                      <a:pt x="45" y="265"/>
                      <a:pt x="45" y="264"/>
                      <a:pt x="45" y="263"/>
                    </a:cubicBezTo>
                    <a:cubicBezTo>
                      <a:pt x="44" y="262"/>
                      <a:pt x="43" y="262"/>
                      <a:pt x="43" y="261"/>
                    </a:cubicBezTo>
                    <a:cubicBezTo>
                      <a:pt x="44" y="260"/>
                      <a:pt x="45" y="260"/>
                      <a:pt x="46" y="259"/>
                    </a:cubicBezTo>
                    <a:cubicBezTo>
                      <a:pt x="46" y="258"/>
                      <a:pt x="45" y="258"/>
                      <a:pt x="45" y="257"/>
                    </a:cubicBezTo>
                    <a:cubicBezTo>
                      <a:pt x="44" y="256"/>
                      <a:pt x="44" y="255"/>
                      <a:pt x="44" y="254"/>
                    </a:cubicBezTo>
                    <a:cubicBezTo>
                      <a:pt x="43" y="252"/>
                      <a:pt x="43" y="251"/>
                      <a:pt x="43" y="249"/>
                    </a:cubicBezTo>
                    <a:cubicBezTo>
                      <a:pt x="43" y="248"/>
                      <a:pt x="44" y="248"/>
                      <a:pt x="43" y="247"/>
                    </a:cubicBezTo>
                    <a:cubicBezTo>
                      <a:pt x="43" y="245"/>
                      <a:pt x="39" y="246"/>
                      <a:pt x="39" y="244"/>
                    </a:cubicBezTo>
                    <a:cubicBezTo>
                      <a:pt x="39" y="243"/>
                      <a:pt x="43" y="243"/>
                      <a:pt x="42" y="242"/>
                    </a:cubicBezTo>
                    <a:cubicBezTo>
                      <a:pt x="42" y="241"/>
                      <a:pt x="42" y="241"/>
                      <a:pt x="42" y="241"/>
                    </a:cubicBezTo>
                    <a:cubicBezTo>
                      <a:pt x="41" y="241"/>
                      <a:pt x="41" y="241"/>
                      <a:pt x="40" y="241"/>
                    </a:cubicBezTo>
                    <a:cubicBezTo>
                      <a:pt x="40" y="242"/>
                      <a:pt x="39" y="242"/>
                      <a:pt x="39" y="241"/>
                    </a:cubicBezTo>
                    <a:cubicBezTo>
                      <a:pt x="39" y="241"/>
                      <a:pt x="39" y="241"/>
                      <a:pt x="39" y="241"/>
                    </a:cubicBezTo>
                    <a:cubicBezTo>
                      <a:pt x="38" y="240"/>
                      <a:pt x="38" y="239"/>
                      <a:pt x="38" y="238"/>
                    </a:cubicBezTo>
                    <a:cubicBezTo>
                      <a:pt x="37" y="237"/>
                      <a:pt x="36" y="236"/>
                      <a:pt x="35" y="235"/>
                    </a:cubicBezTo>
                    <a:cubicBezTo>
                      <a:pt x="34" y="233"/>
                      <a:pt x="35" y="232"/>
                      <a:pt x="34" y="231"/>
                    </a:cubicBezTo>
                    <a:cubicBezTo>
                      <a:pt x="34" y="230"/>
                      <a:pt x="32" y="230"/>
                      <a:pt x="31" y="228"/>
                    </a:cubicBezTo>
                    <a:cubicBezTo>
                      <a:pt x="30" y="226"/>
                      <a:pt x="31" y="225"/>
                      <a:pt x="31" y="223"/>
                    </a:cubicBezTo>
                    <a:cubicBezTo>
                      <a:pt x="30" y="221"/>
                      <a:pt x="30" y="221"/>
                      <a:pt x="29" y="220"/>
                    </a:cubicBezTo>
                    <a:cubicBezTo>
                      <a:pt x="29" y="218"/>
                      <a:pt x="28" y="218"/>
                      <a:pt x="28" y="216"/>
                    </a:cubicBezTo>
                    <a:cubicBezTo>
                      <a:pt x="28" y="215"/>
                      <a:pt x="28" y="215"/>
                      <a:pt x="28" y="214"/>
                    </a:cubicBezTo>
                    <a:cubicBezTo>
                      <a:pt x="27" y="212"/>
                      <a:pt x="26" y="211"/>
                      <a:pt x="26" y="208"/>
                    </a:cubicBezTo>
                    <a:cubicBezTo>
                      <a:pt x="26" y="207"/>
                      <a:pt x="26" y="206"/>
                      <a:pt x="26" y="205"/>
                    </a:cubicBezTo>
                    <a:cubicBezTo>
                      <a:pt x="26" y="201"/>
                      <a:pt x="24" y="198"/>
                      <a:pt x="26" y="194"/>
                    </a:cubicBezTo>
                    <a:cubicBezTo>
                      <a:pt x="27" y="192"/>
                      <a:pt x="29" y="192"/>
                      <a:pt x="29" y="190"/>
                    </a:cubicBezTo>
                    <a:cubicBezTo>
                      <a:pt x="30" y="188"/>
                      <a:pt x="27" y="186"/>
                      <a:pt x="25" y="184"/>
                    </a:cubicBezTo>
                    <a:cubicBezTo>
                      <a:pt x="24" y="183"/>
                      <a:pt x="23" y="183"/>
                      <a:pt x="23" y="182"/>
                    </a:cubicBezTo>
                    <a:cubicBezTo>
                      <a:pt x="21" y="180"/>
                      <a:pt x="22" y="178"/>
                      <a:pt x="23" y="176"/>
                    </a:cubicBezTo>
                    <a:cubicBezTo>
                      <a:pt x="23" y="173"/>
                      <a:pt x="22" y="171"/>
                      <a:pt x="24" y="170"/>
                    </a:cubicBezTo>
                    <a:cubicBezTo>
                      <a:pt x="24" y="169"/>
                      <a:pt x="25" y="170"/>
                      <a:pt x="26" y="169"/>
                    </a:cubicBezTo>
                    <a:cubicBezTo>
                      <a:pt x="27" y="167"/>
                      <a:pt x="25" y="166"/>
                      <a:pt x="25" y="164"/>
                    </a:cubicBezTo>
                    <a:cubicBezTo>
                      <a:pt x="25" y="163"/>
                      <a:pt x="25" y="162"/>
                      <a:pt x="25" y="161"/>
                    </a:cubicBezTo>
                    <a:cubicBezTo>
                      <a:pt x="25" y="160"/>
                      <a:pt x="25" y="159"/>
                      <a:pt x="25" y="158"/>
                    </a:cubicBezTo>
                    <a:cubicBezTo>
                      <a:pt x="24" y="154"/>
                      <a:pt x="23" y="152"/>
                      <a:pt x="22" y="149"/>
                    </a:cubicBezTo>
                    <a:cubicBezTo>
                      <a:pt x="22" y="146"/>
                      <a:pt x="22" y="144"/>
                      <a:pt x="22" y="141"/>
                    </a:cubicBezTo>
                    <a:cubicBezTo>
                      <a:pt x="21" y="138"/>
                      <a:pt x="21" y="136"/>
                      <a:pt x="20" y="133"/>
                    </a:cubicBezTo>
                    <a:cubicBezTo>
                      <a:pt x="19" y="129"/>
                      <a:pt x="19" y="127"/>
                      <a:pt x="19" y="123"/>
                    </a:cubicBezTo>
                    <a:cubicBezTo>
                      <a:pt x="18" y="119"/>
                      <a:pt x="17" y="117"/>
                      <a:pt x="17" y="114"/>
                    </a:cubicBezTo>
                    <a:cubicBezTo>
                      <a:pt x="17" y="110"/>
                      <a:pt x="17" y="108"/>
                      <a:pt x="18" y="105"/>
                    </a:cubicBezTo>
                    <a:cubicBezTo>
                      <a:pt x="19" y="102"/>
                      <a:pt x="21" y="101"/>
                      <a:pt x="22" y="99"/>
                    </a:cubicBezTo>
                    <a:cubicBezTo>
                      <a:pt x="24" y="96"/>
                      <a:pt x="25" y="94"/>
                      <a:pt x="27" y="91"/>
                    </a:cubicBezTo>
                    <a:cubicBezTo>
                      <a:pt x="28" y="89"/>
                      <a:pt x="29" y="88"/>
                      <a:pt x="30" y="86"/>
                    </a:cubicBezTo>
                    <a:cubicBezTo>
                      <a:pt x="31" y="84"/>
                      <a:pt x="32" y="83"/>
                      <a:pt x="32" y="82"/>
                    </a:cubicBezTo>
                    <a:cubicBezTo>
                      <a:pt x="33" y="80"/>
                      <a:pt x="34" y="79"/>
                      <a:pt x="34" y="77"/>
                    </a:cubicBezTo>
                    <a:cubicBezTo>
                      <a:pt x="35" y="75"/>
                      <a:pt x="35" y="74"/>
                      <a:pt x="35" y="72"/>
                    </a:cubicBezTo>
                    <a:cubicBezTo>
                      <a:pt x="35" y="70"/>
                      <a:pt x="33" y="69"/>
                      <a:pt x="34" y="67"/>
                    </a:cubicBezTo>
                    <a:cubicBezTo>
                      <a:pt x="35" y="66"/>
                      <a:pt x="36" y="66"/>
                      <a:pt x="37" y="64"/>
                    </a:cubicBezTo>
                    <a:cubicBezTo>
                      <a:pt x="38" y="63"/>
                      <a:pt x="37" y="62"/>
                      <a:pt x="37" y="60"/>
                    </a:cubicBezTo>
                    <a:cubicBezTo>
                      <a:pt x="37" y="57"/>
                      <a:pt x="36" y="55"/>
                      <a:pt x="36" y="51"/>
                    </a:cubicBezTo>
                    <a:cubicBezTo>
                      <a:pt x="34" y="53"/>
                      <a:pt x="34" y="53"/>
                      <a:pt x="34" y="53"/>
                    </a:cubicBezTo>
                    <a:cubicBezTo>
                      <a:pt x="33" y="52"/>
                      <a:pt x="33" y="51"/>
                      <a:pt x="32" y="50"/>
                    </a:cubicBezTo>
                    <a:cubicBezTo>
                      <a:pt x="32" y="48"/>
                      <a:pt x="31" y="47"/>
                      <a:pt x="31" y="46"/>
                    </a:cubicBezTo>
                    <a:cubicBezTo>
                      <a:pt x="31" y="44"/>
                      <a:pt x="32" y="43"/>
                      <a:pt x="33" y="41"/>
                    </a:cubicBezTo>
                    <a:cubicBezTo>
                      <a:pt x="33" y="40"/>
                      <a:pt x="33" y="39"/>
                      <a:pt x="33" y="38"/>
                    </a:cubicBezTo>
                    <a:cubicBezTo>
                      <a:pt x="34" y="36"/>
                      <a:pt x="34" y="35"/>
                      <a:pt x="34" y="33"/>
                    </a:cubicBezTo>
                    <a:cubicBezTo>
                      <a:pt x="33" y="32"/>
                      <a:pt x="33" y="31"/>
                      <a:pt x="32" y="29"/>
                    </a:cubicBezTo>
                    <a:cubicBezTo>
                      <a:pt x="32" y="28"/>
                      <a:pt x="31" y="28"/>
                      <a:pt x="30" y="27"/>
                    </a:cubicBezTo>
                    <a:cubicBezTo>
                      <a:pt x="29" y="26"/>
                      <a:pt x="30" y="24"/>
                      <a:pt x="30" y="23"/>
                    </a:cubicBezTo>
                    <a:cubicBezTo>
                      <a:pt x="30" y="20"/>
                      <a:pt x="29" y="18"/>
                      <a:pt x="28" y="15"/>
                    </a:cubicBezTo>
                    <a:cubicBezTo>
                      <a:pt x="28" y="12"/>
                      <a:pt x="28" y="10"/>
                      <a:pt x="25" y="8"/>
                    </a:cubicBezTo>
                    <a:cubicBezTo>
                      <a:pt x="24" y="8"/>
                      <a:pt x="22" y="8"/>
                      <a:pt x="21" y="7"/>
                    </a:cubicBezTo>
                    <a:cubicBezTo>
                      <a:pt x="20" y="7"/>
                      <a:pt x="20" y="5"/>
                      <a:pt x="19" y="4"/>
                    </a:cubicBezTo>
                    <a:cubicBezTo>
                      <a:pt x="19" y="3"/>
                      <a:pt x="18" y="3"/>
                      <a:pt x="17" y="2"/>
                    </a:cubicBezTo>
                    <a:cubicBezTo>
                      <a:pt x="15" y="1"/>
                      <a:pt x="14" y="1"/>
                      <a:pt x="13" y="0"/>
                    </a:cubicBezTo>
                    <a:cubicBezTo>
                      <a:pt x="13" y="0"/>
                      <a:pt x="13" y="0"/>
                      <a:pt x="13" y="0"/>
                    </a:cubicBezTo>
                    <a:cubicBezTo>
                      <a:pt x="13" y="1"/>
                      <a:pt x="13" y="1"/>
                      <a:pt x="12" y="2"/>
                    </a:cubicBezTo>
                    <a:cubicBezTo>
                      <a:pt x="12" y="4"/>
                      <a:pt x="11" y="4"/>
                      <a:pt x="10" y="6"/>
                    </a:cubicBezTo>
                    <a:cubicBezTo>
                      <a:pt x="8" y="7"/>
                      <a:pt x="8" y="8"/>
                      <a:pt x="6" y="9"/>
                    </a:cubicBezTo>
                    <a:cubicBezTo>
                      <a:pt x="5" y="10"/>
                      <a:pt x="4" y="10"/>
                      <a:pt x="3" y="11"/>
                    </a:cubicBezTo>
                    <a:cubicBezTo>
                      <a:pt x="3" y="12"/>
                      <a:pt x="3" y="13"/>
                      <a:pt x="2" y="14"/>
                    </a:cubicBezTo>
                    <a:cubicBezTo>
                      <a:pt x="2" y="15"/>
                      <a:pt x="1" y="15"/>
                      <a:pt x="1" y="16"/>
                    </a:cubicBezTo>
                    <a:cubicBezTo>
                      <a:pt x="0" y="16"/>
                      <a:pt x="0" y="16"/>
                      <a:pt x="0" y="16"/>
                    </a:cubicBezTo>
                    <a:cubicBezTo>
                      <a:pt x="0" y="16"/>
                      <a:pt x="0" y="16"/>
                      <a:pt x="1" y="17"/>
                    </a:cubicBezTo>
                    <a:cubicBezTo>
                      <a:pt x="2" y="17"/>
                      <a:pt x="3" y="17"/>
                      <a:pt x="4" y="17"/>
                    </a:cubicBezTo>
                    <a:cubicBezTo>
                      <a:pt x="5" y="18"/>
                      <a:pt x="4" y="20"/>
                      <a:pt x="5" y="21"/>
                    </a:cubicBezTo>
                    <a:cubicBezTo>
                      <a:pt x="5" y="23"/>
                      <a:pt x="6" y="24"/>
                      <a:pt x="6" y="25"/>
                    </a:cubicBezTo>
                    <a:cubicBezTo>
                      <a:pt x="7" y="28"/>
                      <a:pt x="7" y="29"/>
                      <a:pt x="8" y="32"/>
                    </a:cubicBezTo>
                    <a:cubicBezTo>
                      <a:pt x="8" y="35"/>
                      <a:pt x="7" y="37"/>
                      <a:pt x="8" y="40"/>
                    </a:cubicBezTo>
                    <a:cubicBezTo>
                      <a:pt x="8" y="41"/>
                      <a:pt x="9" y="42"/>
                      <a:pt x="9" y="43"/>
                    </a:cubicBezTo>
                    <a:cubicBezTo>
                      <a:pt x="9" y="46"/>
                      <a:pt x="8" y="47"/>
                      <a:pt x="8" y="49"/>
                    </a:cubicBezTo>
                    <a:cubicBezTo>
                      <a:pt x="7" y="51"/>
                      <a:pt x="7" y="52"/>
                      <a:pt x="7" y="55"/>
                    </a:cubicBezTo>
                    <a:cubicBezTo>
                      <a:pt x="6" y="56"/>
                      <a:pt x="5" y="57"/>
                      <a:pt x="5" y="59"/>
                    </a:cubicBezTo>
                    <a:cubicBezTo>
                      <a:pt x="6" y="60"/>
                      <a:pt x="6" y="61"/>
                      <a:pt x="7" y="62"/>
                    </a:cubicBezTo>
                    <a:cubicBezTo>
                      <a:pt x="7" y="63"/>
                      <a:pt x="7" y="64"/>
                      <a:pt x="7" y="65"/>
                    </a:cubicBezTo>
                    <a:cubicBezTo>
                      <a:pt x="8" y="67"/>
                      <a:pt x="8" y="68"/>
                      <a:pt x="8" y="69"/>
                    </a:cubicBezTo>
                    <a:cubicBezTo>
                      <a:pt x="8" y="71"/>
                      <a:pt x="7" y="73"/>
                      <a:pt x="8" y="75"/>
                    </a:cubicBezTo>
                    <a:cubicBezTo>
                      <a:pt x="8" y="76"/>
                      <a:pt x="9" y="76"/>
                      <a:pt x="9" y="77"/>
                    </a:cubicBezTo>
                    <a:cubicBezTo>
                      <a:pt x="10" y="79"/>
                      <a:pt x="9" y="79"/>
                      <a:pt x="9" y="80"/>
                    </a:cubicBezTo>
                    <a:cubicBezTo>
                      <a:pt x="8" y="82"/>
                      <a:pt x="9" y="82"/>
                      <a:pt x="9" y="84"/>
                    </a:cubicBezTo>
                    <a:cubicBezTo>
                      <a:pt x="9" y="85"/>
                      <a:pt x="9" y="86"/>
                      <a:pt x="9" y="88"/>
                    </a:cubicBezTo>
                    <a:cubicBezTo>
                      <a:pt x="9" y="90"/>
                      <a:pt x="9" y="91"/>
                      <a:pt x="9" y="93"/>
                    </a:cubicBezTo>
                    <a:cubicBezTo>
                      <a:pt x="10" y="94"/>
                      <a:pt x="10" y="94"/>
                      <a:pt x="10" y="95"/>
                    </a:cubicBezTo>
                    <a:cubicBezTo>
                      <a:pt x="10" y="97"/>
                      <a:pt x="10" y="98"/>
                      <a:pt x="9" y="100"/>
                    </a:cubicBezTo>
                    <a:cubicBezTo>
                      <a:pt x="9" y="102"/>
                      <a:pt x="10" y="103"/>
                      <a:pt x="9" y="105"/>
                    </a:cubicBezTo>
                    <a:cubicBezTo>
                      <a:pt x="9" y="106"/>
                      <a:pt x="7" y="106"/>
                      <a:pt x="7" y="108"/>
                    </a:cubicBezTo>
                    <a:cubicBezTo>
                      <a:pt x="6" y="109"/>
                      <a:pt x="6" y="109"/>
                      <a:pt x="7" y="110"/>
                    </a:cubicBezTo>
                    <a:cubicBezTo>
                      <a:pt x="7" y="111"/>
                      <a:pt x="8" y="111"/>
                      <a:pt x="9" y="112"/>
                    </a:cubicBezTo>
                    <a:cubicBezTo>
                      <a:pt x="9" y="113"/>
                      <a:pt x="9" y="114"/>
                      <a:pt x="9" y="116"/>
                    </a:cubicBezTo>
                    <a:cubicBezTo>
                      <a:pt x="9" y="117"/>
                      <a:pt x="9" y="118"/>
                      <a:pt x="8" y="119"/>
                    </a:cubicBezTo>
                    <a:cubicBezTo>
                      <a:pt x="8" y="120"/>
                      <a:pt x="7" y="120"/>
                      <a:pt x="7" y="121"/>
                    </a:cubicBezTo>
                    <a:cubicBezTo>
                      <a:pt x="6" y="123"/>
                      <a:pt x="7" y="124"/>
                      <a:pt x="7" y="126"/>
                    </a:cubicBezTo>
                    <a:cubicBezTo>
                      <a:pt x="7" y="128"/>
                      <a:pt x="8" y="129"/>
                      <a:pt x="8" y="131"/>
                    </a:cubicBezTo>
                    <a:cubicBezTo>
                      <a:pt x="9" y="132"/>
                      <a:pt x="10" y="133"/>
                      <a:pt x="10" y="135"/>
                    </a:cubicBezTo>
                    <a:cubicBezTo>
                      <a:pt x="11" y="137"/>
                      <a:pt x="10" y="138"/>
                      <a:pt x="11" y="140"/>
                    </a:cubicBezTo>
                    <a:cubicBezTo>
                      <a:pt x="11" y="141"/>
                      <a:pt x="12" y="142"/>
                      <a:pt x="13" y="143"/>
                    </a:cubicBezTo>
                    <a:cubicBezTo>
                      <a:pt x="13" y="145"/>
                      <a:pt x="13" y="145"/>
                      <a:pt x="12" y="147"/>
                    </a:cubicBezTo>
                    <a:cubicBezTo>
                      <a:pt x="12" y="148"/>
                      <a:pt x="11" y="149"/>
                      <a:pt x="10" y="150"/>
                    </a:cubicBezTo>
                    <a:cubicBezTo>
                      <a:pt x="9" y="152"/>
                      <a:pt x="10" y="154"/>
                      <a:pt x="10" y="156"/>
                    </a:cubicBezTo>
                    <a:cubicBezTo>
                      <a:pt x="10" y="158"/>
                      <a:pt x="11" y="159"/>
                      <a:pt x="11" y="161"/>
                    </a:cubicBezTo>
                    <a:cubicBezTo>
                      <a:pt x="11" y="161"/>
                      <a:pt x="11" y="161"/>
                      <a:pt x="11" y="161"/>
                    </a:cubicBezTo>
                    <a:cubicBezTo>
                      <a:pt x="11" y="162"/>
                      <a:pt x="11" y="163"/>
                      <a:pt x="11" y="165"/>
                    </a:cubicBezTo>
                    <a:cubicBezTo>
                      <a:pt x="11" y="167"/>
                      <a:pt x="10" y="168"/>
                      <a:pt x="10" y="171"/>
                    </a:cubicBezTo>
                    <a:cubicBezTo>
                      <a:pt x="10" y="172"/>
                      <a:pt x="10" y="173"/>
                      <a:pt x="10" y="174"/>
                    </a:cubicBezTo>
                    <a:cubicBezTo>
                      <a:pt x="10" y="176"/>
                      <a:pt x="10" y="176"/>
                      <a:pt x="9" y="178"/>
                    </a:cubicBezTo>
                    <a:cubicBezTo>
                      <a:pt x="9" y="180"/>
                      <a:pt x="8" y="181"/>
                      <a:pt x="9" y="183"/>
                    </a:cubicBezTo>
                    <a:cubicBezTo>
                      <a:pt x="9" y="185"/>
                      <a:pt x="10" y="185"/>
                      <a:pt x="11" y="186"/>
                    </a:cubicBezTo>
                    <a:cubicBezTo>
                      <a:pt x="12" y="188"/>
                      <a:pt x="12" y="189"/>
                      <a:pt x="12" y="191"/>
                    </a:cubicBezTo>
                    <a:cubicBezTo>
                      <a:pt x="13" y="193"/>
                      <a:pt x="12" y="194"/>
                      <a:pt x="12" y="197"/>
                    </a:cubicBezTo>
                    <a:cubicBezTo>
                      <a:pt x="13" y="198"/>
                      <a:pt x="14" y="199"/>
                      <a:pt x="14" y="200"/>
                    </a:cubicBezTo>
                    <a:cubicBezTo>
                      <a:pt x="13" y="201"/>
                      <a:pt x="12" y="202"/>
                      <a:pt x="12" y="203"/>
                    </a:cubicBezTo>
                    <a:cubicBezTo>
                      <a:pt x="12" y="204"/>
                      <a:pt x="13" y="205"/>
                      <a:pt x="13" y="207"/>
                    </a:cubicBezTo>
                    <a:cubicBezTo>
                      <a:pt x="14" y="208"/>
                      <a:pt x="13" y="209"/>
                      <a:pt x="14" y="210"/>
                    </a:cubicBezTo>
                    <a:cubicBezTo>
                      <a:pt x="14" y="211"/>
                      <a:pt x="14" y="212"/>
                      <a:pt x="15" y="213"/>
                    </a:cubicBezTo>
                    <a:cubicBezTo>
                      <a:pt x="16" y="214"/>
                      <a:pt x="16" y="215"/>
                      <a:pt x="17" y="216"/>
                    </a:cubicBezTo>
                    <a:cubicBezTo>
                      <a:pt x="17" y="217"/>
                      <a:pt x="18" y="218"/>
                      <a:pt x="19" y="218"/>
                    </a:cubicBezTo>
                    <a:cubicBezTo>
                      <a:pt x="20" y="218"/>
                      <a:pt x="20" y="216"/>
                      <a:pt x="21" y="216"/>
                    </a:cubicBezTo>
                    <a:cubicBezTo>
                      <a:pt x="22" y="216"/>
                      <a:pt x="23" y="217"/>
                      <a:pt x="24" y="217"/>
                    </a:cubicBezTo>
                    <a:cubicBezTo>
                      <a:pt x="25" y="218"/>
                      <a:pt x="24" y="219"/>
                      <a:pt x="25" y="220"/>
                    </a:cubicBezTo>
                    <a:cubicBezTo>
                      <a:pt x="26" y="221"/>
                      <a:pt x="26" y="221"/>
                      <a:pt x="27" y="222"/>
                    </a:cubicBezTo>
                    <a:cubicBezTo>
                      <a:pt x="27" y="222"/>
                      <a:pt x="28" y="223"/>
                      <a:pt x="28" y="223"/>
                    </a:cubicBezTo>
                    <a:cubicBezTo>
                      <a:pt x="28" y="225"/>
                      <a:pt x="27" y="225"/>
                      <a:pt x="27" y="226"/>
                    </a:cubicBezTo>
                    <a:cubicBezTo>
                      <a:pt x="27" y="227"/>
                      <a:pt x="28" y="228"/>
                      <a:pt x="28" y="229"/>
                    </a:cubicBezTo>
                    <a:cubicBezTo>
                      <a:pt x="28" y="230"/>
                      <a:pt x="27" y="230"/>
                      <a:pt x="27" y="232"/>
                    </a:cubicBezTo>
                    <a:cubicBezTo>
                      <a:pt x="27" y="232"/>
                      <a:pt x="26" y="233"/>
                      <a:pt x="27" y="234"/>
                    </a:cubicBezTo>
                    <a:cubicBezTo>
                      <a:pt x="27" y="234"/>
                      <a:pt x="28" y="234"/>
                      <a:pt x="29" y="234"/>
                    </a:cubicBezTo>
                    <a:cubicBezTo>
                      <a:pt x="30" y="235"/>
                      <a:pt x="27" y="237"/>
                      <a:pt x="28" y="239"/>
                    </a:cubicBezTo>
                    <a:cubicBezTo>
                      <a:pt x="29" y="239"/>
                      <a:pt x="29" y="240"/>
                      <a:pt x="30" y="240"/>
                    </a:cubicBezTo>
                    <a:cubicBezTo>
                      <a:pt x="30" y="241"/>
                      <a:pt x="31" y="241"/>
                      <a:pt x="32" y="241"/>
                    </a:cubicBezTo>
                    <a:cubicBezTo>
                      <a:pt x="32" y="241"/>
                      <a:pt x="32" y="242"/>
                      <a:pt x="32" y="242"/>
                    </a:cubicBezTo>
                    <a:cubicBezTo>
                      <a:pt x="33" y="242"/>
                      <a:pt x="33" y="243"/>
                      <a:pt x="33" y="244"/>
                    </a:cubicBezTo>
                    <a:cubicBezTo>
                      <a:pt x="33" y="245"/>
                      <a:pt x="33" y="246"/>
                      <a:pt x="33" y="247"/>
                    </a:cubicBezTo>
                    <a:cubicBezTo>
                      <a:pt x="32" y="248"/>
                      <a:pt x="32" y="248"/>
                      <a:pt x="32" y="249"/>
                    </a:cubicBezTo>
                    <a:cubicBezTo>
                      <a:pt x="31" y="250"/>
                      <a:pt x="30" y="251"/>
                      <a:pt x="31" y="252"/>
                    </a:cubicBezTo>
                    <a:cubicBezTo>
                      <a:pt x="31" y="253"/>
                      <a:pt x="31" y="254"/>
                      <a:pt x="32" y="254"/>
                    </a:cubicBezTo>
                    <a:cubicBezTo>
                      <a:pt x="32" y="256"/>
                      <a:pt x="32" y="258"/>
                      <a:pt x="32" y="260"/>
                    </a:cubicBezTo>
                    <a:cubicBezTo>
                      <a:pt x="32" y="262"/>
                      <a:pt x="33" y="263"/>
                      <a:pt x="32" y="264"/>
                    </a:cubicBezTo>
                    <a:cubicBezTo>
                      <a:pt x="32" y="266"/>
                      <a:pt x="30" y="266"/>
                      <a:pt x="30" y="267"/>
                    </a:cubicBezTo>
                    <a:cubicBezTo>
                      <a:pt x="30" y="268"/>
                      <a:pt x="31" y="268"/>
                      <a:pt x="32" y="269"/>
                    </a:cubicBezTo>
                    <a:cubicBezTo>
                      <a:pt x="33" y="270"/>
                      <a:pt x="32" y="271"/>
                      <a:pt x="33" y="272"/>
                    </a:cubicBezTo>
                    <a:cubicBezTo>
                      <a:pt x="34" y="272"/>
                      <a:pt x="35" y="271"/>
                      <a:pt x="36" y="272"/>
                    </a:cubicBezTo>
                    <a:cubicBezTo>
                      <a:pt x="37" y="272"/>
                      <a:pt x="39" y="272"/>
                      <a:pt x="39" y="273"/>
                    </a:cubicBezTo>
                    <a:cubicBezTo>
                      <a:pt x="39" y="274"/>
                      <a:pt x="37" y="274"/>
                      <a:pt x="36" y="275"/>
                    </a:cubicBezTo>
                    <a:cubicBezTo>
                      <a:pt x="36" y="276"/>
                      <a:pt x="36" y="277"/>
                      <a:pt x="35" y="278"/>
                    </a:cubicBezTo>
                    <a:cubicBezTo>
                      <a:pt x="35" y="279"/>
                      <a:pt x="35" y="281"/>
                      <a:pt x="35" y="282"/>
                    </a:cubicBezTo>
                    <a:cubicBezTo>
                      <a:pt x="35" y="282"/>
                      <a:pt x="35" y="282"/>
                      <a:pt x="35" y="282"/>
                    </a:cubicBezTo>
                    <a:cubicBezTo>
                      <a:pt x="36" y="283"/>
                      <a:pt x="37" y="283"/>
                      <a:pt x="37" y="284"/>
                    </a:cubicBezTo>
                    <a:cubicBezTo>
                      <a:pt x="38" y="284"/>
                      <a:pt x="39" y="285"/>
                      <a:pt x="40" y="286"/>
                    </a:cubicBezTo>
                    <a:cubicBezTo>
                      <a:pt x="40" y="287"/>
                      <a:pt x="39" y="288"/>
                      <a:pt x="40" y="290"/>
                    </a:cubicBezTo>
                    <a:cubicBezTo>
                      <a:pt x="40" y="291"/>
                      <a:pt x="40" y="291"/>
                      <a:pt x="41" y="292"/>
                    </a:cubicBezTo>
                    <a:cubicBezTo>
                      <a:pt x="41" y="292"/>
                      <a:pt x="42" y="292"/>
                      <a:pt x="43" y="292"/>
                    </a:cubicBezTo>
                    <a:cubicBezTo>
                      <a:pt x="44" y="293"/>
                      <a:pt x="43" y="295"/>
                      <a:pt x="44" y="296"/>
                    </a:cubicBezTo>
                    <a:cubicBezTo>
                      <a:pt x="45" y="297"/>
                      <a:pt x="45" y="298"/>
                      <a:pt x="46" y="299"/>
                    </a:cubicBezTo>
                    <a:cubicBezTo>
                      <a:pt x="47" y="299"/>
                      <a:pt x="47" y="299"/>
                      <a:pt x="48" y="300"/>
                    </a:cubicBezTo>
                    <a:cubicBezTo>
                      <a:pt x="49" y="301"/>
                      <a:pt x="49" y="302"/>
                      <a:pt x="50" y="303"/>
                    </a:cubicBezTo>
                    <a:cubicBezTo>
                      <a:pt x="51" y="304"/>
                      <a:pt x="52" y="304"/>
                      <a:pt x="53" y="305"/>
                    </a:cubicBezTo>
                    <a:cubicBezTo>
                      <a:pt x="53" y="306"/>
                      <a:pt x="53" y="306"/>
                      <a:pt x="53" y="307"/>
                    </a:cubicBezTo>
                    <a:cubicBezTo>
                      <a:pt x="54" y="308"/>
                      <a:pt x="54" y="309"/>
                      <a:pt x="54" y="310"/>
                    </a:cubicBezTo>
                    <a:cubicBezTo>
                      <a:pt x="55" y="311"/>
                      <a:pt x="55" y="312"/>
                      <a:pt x="56" y="312"/>
                    </a:cubicBezTo>
                    <a:cubicBezTo>
                      <a:pt x="57" y="312"/>
                      <a:pt x="58" y="311"/>
                      <a:pt x="59" y="310"/>
                    </a:cubicBezTo>
                    <a:cubicBezTo>
                      <a:pt x="60" y="310"/>
                      <a:pt x="61" y="309"/>
                      <a:pt x="63" y="309"/>
                    </a:cubicBezTo>
                    <a:cubicBezTo>
                      <a:pt x="63" y="309"/>
                      <a:pt x="64" y="310"/>
                      <a:pt x="65" y="310"/>
                    </a:cubicBezTo>
                    <a:cubicBezTo>
                      <a:pt x="66" y="310"/>
                      <a:pt x="67" y="310"/>
                      <a:pt x="68" y="311"/>
                    </a:cubicBezTo>
                    <a:cubicBezTo>
                      <a:pt x="69" y="311"/>
                      <a:pt x="71" y="311"/>
                      <a:pt x="71" y="313"/>
                    </a:cubicBezTo>
                    <a:cubicBezTo>
                      <a:pt x="71" y="314"/>
                      <a:pt x="71" y="315"/>
                      <a:pt x="69" y="316"/>
                    </a:cubicBezTo>
                    <a:cubicBezTo>
                      <a:pt x="68" y="316"/>
                      <a:pt x="68" y="316"/>
                      <a:pt x="66" y="315"/>
                    </a:cubicBezTo>
                    <a:cubicBezTo>
                      <a:pt x="65" y="315"/>
                      <a:pt x="66" y="313"/>
                      <a:pt x="64" y="312"/>
                    </a:cubicBezTo>
                    <a:cubicBezTo>
                      <a:pt x="63" y="311"/>
                      <a:pt x="61" y="311"/>
                      <a:pt x="60" y="312"/>
                    </a:cubicBezTo>
                    <a:cubicBezTo>
                      <a:pt x="60" y="313"/>
                      <a:pt x="60" y="313"/>
                      <a:pt x="60" y="314"/>
                    </a:cubicBezTo>
                    <a:cubicBezTo>
                      <a:pt x="60" y="315"/>
                      <a:pt x="61" y="316"/>
                      <a:pt x="62" y="316"/>
                    </a:cubicBezTo>
                    <a:cubicBezTo>
                      <a:pt x="63" y="317"/>
                      <a:pt x="65" y="316"/>
                      <a:pt x="65" y="318"/>
                    </a:cubicBezTo>
                    <a:cubicBezTo>
                      <a:pt x="65" y="319"/>
                      <a:pt x="62" y="317"/>
                      <a:pt x="62" y="318"/>
                    </a:cubicBezTo>
                    <a:cubicBezTo>
                      <a:pt x="61" y="320"/>
                      <a:pt x="63" y="319"/>
                      <a:pt x="64" y="320"/>
                    </a:cubicBezTo>
                    <a:cubicBezTo>
                      <a:pt x="66" y="321"/>
                      <a:pt x="67" y="321"/>
                      <a:pt x="69" y="322"/>
                    </a:cubicBezTo>
                    <a:cubicBezTo>
                      <a:pt x="70" y="322"/>
                      <a:pt x="70" y="322"/>
                      <a:pt x="71" y="322"/>
                    </a:cubicBezTo>
                    <a:cubicBezTo>
                      <a:pt x="72" y="322"/>
                      <a:pt x="73" y="322"/>
                      <a:pt x="73" y="3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53" name="Freeform 986"/>
              <p:cNvSpPr>
                <a:spLocks/>
              </p:cNvSpPr>
              <p:nvPr/>
            </p:nvSpPr>
            <p:spPr bwMode="auto">
              <a:xfrm>
                <a:off x="1615" y="2461"/>
                <a:ext cx="14" cy="24"/>
              </a:xfrm>
              <a:custGeom>
                <a:avLst/>
                <a:gdLst>
                  <a:gd name="T0" fmla="*/ 80 w 7"/>
                  <a:gd name="T1" fmla="*/ 32 h 12"/>
                  <a:gd name="T2" fmla="*/ 32 w 7"/>
                  <a:gd name="T3" fmla="*/ 0 h 12"/>
                  <a:gd name="T4" fmla="*/ 0 w 7"/>
                  <a:gd name="T5" fmla="*/ 16 h 12"/>
                  <a:gd name="T6" fmla="*/ 16 w 7"/>
                  <a:gd name="T7" fmla="*/ 64 h 12"/>
                  <a:gd name="T8" fmla="*/ 32 w 7"/>
                  <a:gd name="T9" fmla="*/ 80 h 12"/>
                  <a:gd name="T10" fmla="*/ 16 w 7"/>
                  <a:gd name="T11" fmla="*/ 112 h 12"/>
                  <a:gd name="T12" fmla="*/ 0 w 7"/>
                  <a:gd name="T13" fmla="*/ 160 h 12"/>
                  <a:gd name="T14" fmla="*/ 32 w 7"/>
                  <a:gd name="T15" fmla="*/ 176 h 12"/>
                  <a:gd name="T16" fmla="*/ 64 w 7"/>
                  <a:gd name="T17" fmla="*/ 176 h 12"/>
                  <a:gd name="T18" fmla="*/ 96 w 7"/>
                  <a:gd name="T19" fmla="*/ 144 h 12"/>
                  <a:gd name="T20" fmla="*/ 96 w 7"/>
                  <a:gd name="T21" fmla="*/ 80 h 12"/>
                  <a:gd name="T22" fmla="*/ 80 w 7"/>
                  <a:gd name="T23" fmla="*/ 3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
                  <a:gd name="T37" fmla="*/ 0 h 12"/>
                  <a:gd name="T38" fmla="*/ 7 w 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 h="12">
                    <a:moveTo>
                      <a:pt x="5" y="2"/>
                    </a:moveTo>
                    <a:cubicBezTo>
                      <a:pt x="4" y="1"/>
                      <a:pt x="3" y="0"/>
                      <a:pt x="2" y="0"/>
                    </a:cubicBezTo>
                    <a:cubicBezTo>
                      <a:pt x="1" y="0"/>
                      <a:pt x="1" y="1"/>
                      <a:pt x="0" y="1"/>
                    </a:cubicBezTo>
                    <a:cubicBezTo>
                      <a:pt x="0" y="2"/>
                      <a:pt x="1" y="3"/>
                      <a:pt x="1" y="4"/>
                    </a:cubicBezTo>
                    <a:cubicBezTo>
                      <a:pt x="1" y="4"/>
                      <a:pt x="2" y="5"/>
                      <a:pt x="2" y="5"/>
                    </a:cubicBezTo>
                    <a:cubicBezTo>
                      <a:pt x="2" y="6"/>
                      <a:pt x="1" y="6"/>
                      <a:pt x="1" y="7"/>
                    </a:cubicBezTo>
                    <a:cubicBezTo>
                      <a:pt x="0" y="8"/>
                      <a:pt x="0" y="9"/>
                      <a:pt x="0" y="10"/>
                    </a:cubicBezTo>
                    <a:cubicBezTo>
                      <a:pt x="1" y="10"/>
                      <a:pt x="1" y="11"/>
                      <a:pt x="2" y="11"/>
                    </a:cubicBezTo>
                    <a:cubicBezTo>
                      <a:pt x="2" y="12"/>
                      <a:pt x="3" y="11"/>
                      <a:pt x="4" y="11"/>
                    </a:cubicBezTo>
                    <a:cubicBezTo>
                      <a:pt x="5" y="10"/>
                      <a:pt x="5" y="10"/>
                      <a:pt x="6" y="9"/>
                    </a:cubicBezTo>
                    <a:cubicBezTo>
                      <a:pt x="7" y="8"/>
                      <a:pt x="6" y="7"/>
                      <a:pt x="6" y="5"/>
                    </a:cubicBezTo>
                    <a:cubicBezTo>
                      <a:pt x="6" y="4"/>
                      <a:pt x="6" y="3"/>
                      <a:pt x="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54" name="Freeform 987"/>
              <p:cNvSpPr>
                <a:spLocks/>
              </p:cNvSpPr>
              <p:nvPr/>
            </p:nvSpPr>
            <p:spPr bwMode="auto">
              <a:xfrm>
                <a:off x="1633" y="2473"/>
                <a:ext cx="8" cy="8"/>
              </a:xfrm>
              <a:custGeom>
                <a:avLst/>
                <a:gdLst>
                  <a:gd name="T0" fmla="*/ 0 w 4"/>
                  <a:gd name="T1" fmla="*/ 16 h 4"/>
                  <a:gd name="T2" fmla="*/ 16 w 4"/>
                  <a:gd name="T3" fmla="*/ 48 h 4"/>
                  <a:gd name="T4" fmla="*/ 48 w 4"/>
                  <a:gd name="T5" fmla="*/ 48 h 4"/>
                  <a:gd name="T6" fmla="*/ 32 w 4"/>
                  <a:gd name="T7" fmla="*/ 16 h 4"/>
                  <a:gd name="T8" fmla="*/ 0 w 4"/>
                  <a:gd name="T9" fmla="*/ 16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0" y="2"/>
                      <a:pt x="0" y="2"/>
                      <a:pt x="1" y="3"/>
                    </a:cubicBezTo>
                    <a:cubicBezTo>
                      <a:pt x="1" y="4"/>
                      <a:pt x="2" y="4"/>
                      <a:pt x="3" y="3"/>
                    </a:cubicBezTo>
                    <a:cubicBezTo>
                      <a:pt x="4" y="3"/>
                      <a:pt x="3" y="2"/>
                      <a:pt x="2" y="1"/>
                    </a:cubicBezTo>
                    <a:cubicBezTo>
                      <a:pt x="2" y="0"/>
                      <a:pt x="1" y="0"/>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55" name="Freeform 988"/>
              <p:cNvSpPr>
                <a:spLocks/>
              </p:cNvSpPr>
              <p:nvPr/>
            </p:nvSpPr>
            <p:spPr bwMode="auto">
              <a:xfrm>
                <a:off x="1647" y="2475"/>
                <a:ext cx="8" cy="6"/>
              </a:xfrm>
              <a:custGeom>
                <a:avLst/>
                <a:gdLst>
                  <a:gd name="T0" fmla="*/ 16 w 4"/>
                  <a:gd name="T1" fmla="*/ 16 h 3"/>
                  <a:gd name="T2" fmla="*/ 0 w 4"/>
                  <a:gd name="T3" fmla="*/ 48 h 3"/>
                  <a:gd name="T4" fmla="*/ 32 w 4"/>
                  <a:gd name="T5" fmla="*/ 48 h 3"/>
                  <a:gd name="T6" fmla="*/ 48 w 4"/>
                  <a:gd name="T7" fmla="*/ 16 h 3"/>
                  <a:gd name="T8" fmla="*/ 16 w 4"/>
                  <a:gd name="T9" fmla="*/ 16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1"/>
                    </a:moveTo>
                    <a:cubicBezTo>
                      <a:pt x="0" y="1"/>
                      <a:pt x="0" y="3"/>
                      <a:pt x="0" y="3"/>
                    </a:cubicBezTo>
                    <a:cubicBezTo>
                      <a:pt x="1" y="3"/>
                      <a:pt x="1" y="3"/>
                      <a:pt x="2" y="3"/>
                    </a:cubicBezTo>
                    <a:cubicBezTo>
                      <a:pt x="2" y="2"/>
                      <a:pt x="4" y="1"/>
                      <a:pt x="3" y="1"/>
                    </a:cubicBezTo>
                    <a:cubicBezTo>
                      <a:pt x="3" y="0"/>
                      <a:pt x="1" y="0"/>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56" name="Freeform 989"/>
              <p:cNvSpPr>
                <a:spLocks/>
              </p:cNvSpPr>
              <p:nvPr/>
            </p:nvSpPr>
            <p:spPr bwMode="auto">
              <a:xfrm>
                <a:off x="1982" y="3189"/>
                <a:ext cx="16" cy="28"/>
              </a:xfrm>
              <a:custGeom>
                <a:avLst/>
                <a:gdLst>
                  <a:gd name="T0" fmla="*/ 112 w 8"/>
                  <a:gd name="T1" fmla="*/ 224 h 14"/>
                  <a:gd name="T2" fmla="*/ 112 w 8"/>
                  <a:gd name="T3" fmla="*/ 160 h 14"/>
                  <a:gd name="T4" fmla="*/ 112 w 8"/>
                  <a:gd name="T5" fmla="*/ 128 h 14"/>
                  <a:gd name="T6" fmla="*/ 96 w 8"/>
                  <a:gd name="T7" fmla="*/ 80 h 14"/>
                  <a:gd name="T8" fmla="*/ 96 w 8"/>
                  <a:gd name="T9" fmla="*/ 32 h 14"/>
                  <a:gd name="T10" fmla="*/ 64 w 8"/>
                  <a:gd name="T11" fmla="*/ 16 h 14"/>
                  <a:gd name="T12" fmla="*/ 32 w 8"/>
                  <a:gd name="T13" fmla="*/ 16 h 14"/>
                  <a:gd name="T14" fmla="*/ 0 w 8"/>
                  <a:gd name="T15" fmla="*/ 32 h 14"/>
                  <a:gd name="T16" fmla="*/ 16 w 8"/>
                  <a:gd name="T17" fmla="*/ 80 h 14"/>
                  <a:gd name="T18" fmla="*/ 32 w 8"/>
                  <a:gd name="T19" fmla="*/ 112 h 14"/>
                  <a:gd name="T20" fmla="*/ 32 w 8"/>
                  <a:gd name="T21" fmla="*/ 160 h 14"/>
                  <a:gd name="T22" fmla="*/ 32 w 8"/>
                  <a:gd name="T23" fmla="*/ 208 h 14"/>
                  <a:gd name="T24" fmla="*/ 64 w 8"/>
                  <a:gd name="T25" fmla="*/ 208 h 14"/>
                  <a:gd name="T26" fmla="*/ 112 w 8"/>
                  <a:gd name="T27" fmla="*/ 224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4"/>
                  <a:gd name="T44" fmla="*/ 8 w 8"/>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4">
                    <a:moveTo>
                      <a:pt x="7" y="14"/>
                    </a:moveTo>
                    <a:cubicBezTo>
                      <a:pt x="8" y="13"/>
                      <a:pt x="7" y="12"/>
                      <a:pt x="7" y="10"/>
                    </a:cubicBezTo>
                    <a:cubicBezTo>
                      <a:pt x="7" y="9"/>
                      <a:pt x="8" y="9"/>
                      <a:pt x="7" y="8"/>
                    </a:cubicBezTo>
                    <a:cubicBezTo>
                      <a:pt x="7" y="7"/>
                      <a:pt x="7" y="6"/>
                      <a:pt x="6" y="5"/>
                    </a:cubicBezTo>
                    <a:cubicBezTo>
                      <a:pt x="6" y="4"/>
                      <a:pt x="6" y="3"/>
                      <a:pt x="6" y="2"/>
                    </a:cubicBezTo>
                    <a:cubicBezTo>
                      <a:pt x="5" y="1"/>
                      <a:pt x="5" y="1"/>
                      <a:pt x="4" y="1"/>
                    </a:cubicBezTo>
                    <a:cubicBezTo>
                      <a:pt x="3" y="0"/>
                      <a:pt x="3" y="0"/>
                      <a:pt x="2" y="1"/>
                    </a:cubicBezTo>
                    <a:cubicBezTo>
                      <a:pt x="1" y="1"/>
                      <a:pt x="1" y="1"/>
                      <a:pt x="0" y="2"/>
                    </a:cubicBezTo>
                    <a:cubicBezTo>
                      <a:pt x="0" y="3"/>
                      <a:pt x="1" y="4"/>
                      <a:pt x="1" y="5"/>
                    </a:cubicBezTo>
                    <a:cubicBezTo>
                      <a:pt x="1" y="6"/>
                      <a:pt x="2" y="6"/>
                      <a:pt x="2" y="7"/>
                    </a:cubicBezTo>
                    <a:cubicBezTo>
                      <a:pt x="2" y="8"/>
                      <a:pt x="2" y="9"/>
                      <a:pt x="2" y="10"/>
                    </a:cubicBezTo>
                    <a:cubicBezTo>
                      <a:pt x="2" y="11"/>
                      <a:pt x="1" y="12"/>
                      <a:pt x="2" y="13"/>
                    </a:cubicBezTo>
                    <a:cubicBezTo>
                      <a:pt x="3" y="14"/>
                      <a:pt x="3" y="13"/>
                      <a:pt x="4" y="13"/>
                    </a:cubicBezTo>
                    <a:cubicBezTo>
                      <a:pt x="5" y="14"/>
                      <a:pt x="6" y="14"/>
                      <a:pt x="7"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57" name="Freeform 990"/>
              <p:cNvSpPr>
                <a:spLocks/>
              </p:cNvSpPr>
              <p:nvPr/>
            </p:nvSpPr>
            <p:spPr bwMode="auto">
              <a:xfrm>
                <a:off x="2008" y="3235"/>
                <a:ext cx="8" cy="8"/>
              </a:xfrm>
              <a:custGeom>
                <a:avLst/>
                <a:gdLst>
                  <a:gd name="T0" fmla="*/ 48 w 4"/>
                  <a:gd name="T1" fmla="*/ 16 h 4"/>
                  <a:gd name="T2" fmla="*/ 32 w 4"/>
                  <a:gd name="T3" fmla="*/ 0 h 4"/>
                  <a:gd name="T4" fmla="*/ 0 w 4"/>
                  <a:gd name="T5" fmla="*/ 0 h 4"/>
                  <a:gd name="T6" fmla="*/ 16 w 4"/>
                  <a:gd name="T7" fmla="*/ 32 h 4"/>
                  <a:gd name="T8" fmla="*/ 32 w 4"/>
                  <a:gd name="T9" fmla="*/ 48 h 4"/>
                  <a:gd name="T10" fmla="*/ 32 w 4"/>
                  <a:gd name="T11" fmla="*/ 48 h 4"/>
                  <a:gd name="T12" fmla="*/ 48 w 4"/>
                  <a:gd name="T13" fmla="*/ 16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3" y="1"/>
                    </a:moveTo>
                    <a:cubicBezTo>
                      <a:pt x="3" y="0"/>
                      <a:pt x="2" y="0"/>
                      <a:pt x="2" y="0"/>
                    </a:cubicBezTo>
                    <a:cubicBezTo>
                      <a:pt x="1" y="0"/>
                      <a:pt x="1" y="0"/>
                      <a:pt x="0" y="0"/>
                    </a:cubicBezTo>
                    <a:cubicBezTo>
                      <a:pt x="0" y="0"/>
                      <a:pt x="1" y="1"/>
                      <a:pt x="1" y="2"/>
                    </a:cubicBezTo>
                    <a:cubicBezTo>
                      <a:pt x="0" y="3"/>
                      <a:pt x="2" y="3"/>
                      <a:pt x="2" y="3"/>
                    </a:cubicBezTo>
                    <a:cubicBezTo>
                      <a:pt x="2" y="3"/>
                      <a:pt x="2" y="3"/>
                      <a:pt x="2" y="3"/>
                    </a:cubicBezTo>
                    <a:cubicBezTo>
                      <a:pt x="2" y="4"/>
                      <a:pt x="4" y="1"/>
                      <a:pt x="3"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58" name="Freeform 991"/>
              <p:cNvSpPr>
                <a:spLocks/>
              </p:cNvSpPr>
              <p:nvPr/>
            </p:nvSpPr>
            <p:spPr bwMode="auto">
              <a:xfrm>
                <a:off x="1996" y="3239"/>
                <a:ext cx="14" cy="12"/>
              </a:xfrm>
              <a:custGeom>
                <a:avLst/>
                <a:gdLst>
                  <a:gd name="T0" fmla="*/ 32 w 7"/>
                  <a:gd name="T1" fmla="*/ 0 h 6"/>
                  <a:gd name="T2" fmla="*/ 16 w 7"/>
                  <a:gd name="T3" fmla="*/ 32 h 6"/>
                  <a:gd name="T4" fmla="*/ 0 w 7"/>
                  <a:gd name="T5" fmla="*/ 64 h 6"/>
                  <a:gd name="T6" fmla="*/ 48 w 7"/>
                  <a:gd name="T7" fmla="*/ 96 h 6"/>
                  <a:gd name="T8" fmla="*/ 96 w 7"/>
                  <a:gd name="T9" fmla="*/ 64 h 6"/>
                  <a:gd name="T10" fmla="*/ 96 w 7"/>
                  <a:gd name="T11" fmla="*/ 48 h 6"/>
                  <a:gd name="T12" fmla="*/ 32 w 7"/>
                  <a:gd name="T13" fmla="*/ 0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2" y="0"/>
                    </a:moveTo>
                    <a:cubicBezTo>
                      <a:pt x="1" y="0"/>
                      <a:pt x="1" y="1"/>
                      <a:pt x="1" y="2"/>
                    </a:cubicBezTo>
                    <a:cubicBezTo>
                      <a:pt x="0" y="3"/>
                      <a:pt x="0" y="4"/>
                      <a:pt x="0" y="4"/>
                    </a:cubicBezTo>
                    <a:cubicBezTo>
                      <a:pt x="0" y="6"/>
                      <a:pt x="2" y="6"/>
                      <a:pt x="3" y="6"/>
                    </a:cubicBezTo>
                    <a:cubicBezTo>
                      <a:pt x="5" y="6"/>
                      <a:pt x="6" y="6"/>
                      <a:pt x="6" y="4"/>
                    </a:cubicBezTo>
                    <a:cubicBezTo>
                      <a:pt x="7" y="4"/>
                      <a:pt x="6" y="3"/>
                      <a:pt x="6" y="3"/>
                    </a:cubicBezTo>
                    <a:cubicBezTo>
                      <a:pt x="5" y="1"/>
                      <a:pt x="4"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59" name="Freeform 992"/>
              <p:cNvSpPr>
                <a:spLocks/>
              </p:cNvSpPr>
              <p:nvPr/>
            </p:nvSpPr>
            <p:spPr bwMode="auto">
              <a:xfrm>
                <a:off x="1988" y="3259"/>
                <a:ext cx="28" cy="14"/>
              </a:xfrm>
              <a:custGeom>
                <a:avLst/>
                <a:gdLst>
                  <a:gd name="T0" fmla="*/ 144 w 14"/>
                  <a:gd name="T1" fmla="*/ 112 h 7"/>
                  <a:gd name="T2" fmla="*/ 192 w 14"/>
                  <a:gd name="T3" fmla="*/ 96 h 7"/>
                  <a:gd name="T4" fmla="*/ 192 w 14"/>
                  <a:gd name="T5" fmla="*/ 32 h 7"/>
                  <a:gd name="T6" fmla="*/ 160 w 14"/>
                  <a:gd name="T7" fmla="*/ 0 h 7"/>
                  <a:gd name="T8" fmla="*/ 112 w 14"/>
                  <a:gd name="T9" fmla="*/ 0 h 7"/>
                  <a:gd name="T10" fmla="*/ 96 w 14"/>
                  <a:gd name="T11" fmla="*/ 32 h 7"/>
                  <a:gd name="T12" fmla="*/ 64 w 14"/>
                  <a:gd name="T13" fmla="*/ 48 h 7"/>
                  <a:gd name="T14" fmla="*/ 16 w 14"/>
                  <a:gd name="T15" fmla="*/ 96 h 7"/>
                  <a:gd name="T16" fmla="*/ 64 w 14"/>
                  <a:gd name="T17" fmla="*/ 96 h 7"/>
                  <a:gd name="T18" fmla="*/ 96 w 14"/>
                  <a:gd name="T19" fmla="*/ 96 h 7"/>
                  <a:gd name="T20" fmla="*/ 144 w 14"/>
                  <a:gd name="T21" fmla="*/ 112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7"/>
                  <a:gd name="T35" fmla="*/ 14 w 14"/>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7">
                    <a:moveTo>
                      <a:pt x="9" y="7"/>
                    </a:moveTo>
                    <a:cubicBezTo>
                      <a:pt x="10" y="7"/>
                      <a:pt x="11" y="7"/>
                      <a:pt x="12" y="6"/>
                    </a:cubicBezTo>
                    <a:cubicBezTo>
                      <a:pt x="14" y="5"/>
                      <a:pt x="13" y="3"/>
                      <a:pt x="12" y="2"/>
                    </a:cubicBezTo>
                    <a:cubicBezTo>
                      <a:pt x="11" y="1"/>
                      <a:pt x="11" y="1"/>
                      <a:pt x="10" y="0"/>
                    </a:cubicBezTo>
                    <a:cubicBezTo>
                      <a:pt x="9" y="0"/>
                      <a:pt x="8" y="0"/>
                      <a:pt x="7" y="0"/>
                    </a:cubicBezTo>
                    <a:cubicBezTo>
                      <a:pt x="7" y="1"/>
                      <a:pt x="7" y="1"/>
                      <a:pt x="6" y="2"/>
                    </a:cubicBezTo>
                    <a:cubicBezTo>
                      <a:pt x="6" y="3"/>
                      <a:pt x="5" y="3"/>
                      <a:pt x="4" y="3"/>
                    </a:cubicBezTo>
                    <a:cubicBezTo>
                      <a:pt x="3" y="4"/>
                      <a:pt x="0" y="5"/>
                      <a:pt x="1" y="6"/>
                    </a:cubicBezTo>
                    <a:cubicBezTo>
                      <a:pt x="2" y="7"/>
                      <a:pt x="3" y="6"/>
                      <a:pt x="4" y="6"/>
                    </a:cubicBezTo>
                    <a:cubicBezTo>
                      <a:pt x="5" y="6"/>
                      <a:pt x="5" y="6"/>
                      <a:pt x="6" y="6"/>
                    </a:cubicBezTo>
                    <a:cubicBezTo>
                      <a:pt x="7" y="6"/>
                      <a:pt x="8" y="7"/>
                      <a:pt x="9"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60" name="Freeform 993"/>
              <p:cNvSpPr>
                <a:spLocks/>
              </p:cNvSpPr>
              <p:nvPr/>
            </p:nvSpPr>
            <p:spPr bwMode="auto">
              <a:xfrm>
                <a:off x="2000" y="3293"/>
                <a:ext cx="10" cy="10"/>
              </a:xfrm>
              <a:custGeom>
                <a:avLst/>
                <a:gdLst>
                  <a:gd name="T0" fmla="*/ 80 w 5"/>
                  <a:gd name="T1" fmla="*/ 80 h 5"/>
                  <a:gd name="T2" fmla="*/ 80 w 5"/>
                  <a:gd name="T3" fmla="*/ 48 h 5"/>
                  <a:gd name="T4" fmla="*/ 64 w 5"/>
                  <a:gd name="T5" fmla="*/ 16 h 5"/>
                  <a:gd name="T6" fmla="*/ 32 w 5"/>
                  <a:gd name="T7" fmla="*/ 16 h 5"/>
                  <a:gd name="T8" fmla="*/ 0 w 5"/>
                  <a:gd name="T9" fmla="*/ 32 h 5"/>
                  <a:gd name="T10" fmla="*/ 32 w 5"/>
                  <a:gd name="T11" fmla="*/ 48 h 5"/>
                  <a:gd name="T12" fmla="*/ 80 w 5"/>
                  <a:gd name="T13" fmla="*/ 8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5"/>
                    </a:moveTo>
                    <a:cubicBezTo>
                      <a:pt x="5" y="4"/>
                      <a:pt x="5" y="4"/>
                      <a:pt x="5" y="3"/>
                    </a:cubicBezTo>
                    <a:cubicBezTo>
                      <a:pt x="5" y="2"/>
                      <a:pt x="5" y="1"/>
                      <a:pt x="4" y="1"/>
                    </a:cubicBezTo>
                    <a:cubicBezTo>
                      <a:pt x="3" y="0"/>
                      <a:pt x="3" y="1"/>
                      <a:pt x="2" y="1"/>
                    </a:cubicBezTo>
                    <a:cubicBezTo>
                      <a:pt x="1" y="2"/>
                      <a:pt x="0" y="1"/>
                      <a:pt x="0" y="2"/>
                    </a:cubicBezTo>
                    <a:cubicBezTo>
                      <a:pt x="0" y="3"/>
                      <a:pt x="1" y="3"/>
                      <a:pt x="2" y="3"/>
                    </a:cubicBezTo>
                    <a:cubicBezTo>
                      <a:pt x="3" y="4"/>
                      <a:pt x="4" y="5"/>
                      <a:pt x="5"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61" name="Freeform 994"/>
              <p:cNvSpPr>
                <a:spLocks/>
              </p:cNvSpPr>
              <p:nvPr/>
            </p:nvSpPr>
            <p:spPr bwMode="auto">
              <a:xfrm>
                <a:off x="2002" y="3307"/>
                <a:ext cx="18" cy="18"/>
              </a:xfrm>
              <a:custGeom>
                <a:avLst/>
                <a:gdLst>
                  <a:gd name="T0" fmla="*/ 128 w 9"/>
                  <a:gd name="T1" fmla="*/ 16 h 9"/>
                  <a:gd name="T2" fmla="*/ 80 w 9"/>
                  <a:gd name="T3" fmla="*/ 16 h 9"/>
                  <a:gd name="T4" fmla="*/ 16 w 9"/>
                  <a:gd name="T5" fmla="*/ 16 h 9"/>
                  <a:gd name="T6" fmla="*/ 48 w 9"/>
                  <a:gd name="T7" fmla="*/ 80 h 9"/>
                  <a:gd name="T8" fmla="*/ 48 w 9"/>
                  <a:gd name="T9" fmla="*/ 112 h 9"/>
                  <a:gd name="T10" fmla="*/ 80 w 9"/>
                  <a:gd name="T11" fmla="*/ 128 h 9"/>
                  <a:gd name="T12" fmla="*/ 128 w 9"/>
                  <a:gd name="T13" fmla="*/ 128 h 9"/>
                  <a:gd name="T14" fmla="*/ 96 w 9"/>
                  <a:gd name="T15" fmla="*/ 96 h 9"/>
                  <a:gd name="T16" fmla="*/ 112 w 9"/>
                  <a:gd name="T17" fmla="*/ 64 h 9"/>
                  <a:gd name="T18" fmla="*/ 144 w 9"/>
                  <a:gd name="T19" fmla="*/ 32 h 9"/>
                  <a:gd name="T20" fmla="*/ 128 w 9"/>
                  <a:gd name="T21" fmla="*/ 16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9"/>
                  <a:gd name="T35" fmla="*/ 9 w 9"/>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9">
                    <a:moveTo>
                      <a:pt x="8" y="1"/>
                    </a:moveTo>
                    <a:cubicBezTo>
                      <a:pt x="7" y="0"/>
                      <a:pt x="6" y="1"/>
                      <a:pt x="5" y="1"/>
                    </a:cubicBezTo>
                    <a:cubicBezTo>
                      <a:pt x="3" y="1"/>
                      <a:pt x="2" y="0"/>
                      <a:pt x="1" y="1"/>
                    </a:cubicBezTo>
                    <a:cubicBezTo>
                      <a:pt x="0" y="3"/>
                      <a:pt x="3" y="3"/>
                      <a:pt x="3" y="5"/>
                    </a:cubicBezTo>
                    <a:cubicBezTo>
                      <a:pt x="3" y="6"/>
                      <a:pt x="2" y="6"/>
                      <a:pt x="3" y="7"/>
                    </a:cubicBezTo>
                    <a:cubicBezTo>
                      <a:pt x="3" y="8"/>
                      <a:pt x="4" y="8"/>
                      <a:pt x="5" y="8"/>
                    </a:cubicBezTo>
                    <a:cubicBezTo>
                      <a:pt x="6" y="9"/>
                      <a:pt x="7" y="9"/>
                      <a:pt x="8" y="8"/>
                    </a:cubicBezTo>
                    <a:cubicBezTo>
                      <a:pt x="8" y="7"/>
                      <a:pt x="6" y="7"/>
                      <a:pt x="6" y="6"/>
                    </a:cubicBezTo>
                    <a:cubicBezTo>
                      <a:pt x="6" y="5"/>
                      <a:pt x="7" y="5"/>
                      <a:pt x="7" y="4"/>
                    </a:cubicBezTo>
                    <a:cubicBezTo>
                      <a:pt x="7" y="3"/>
                      <a:pt x="9" y="3"/>
                      <a:pt x="9" y="2"/>
                    </a:cubicBezTo>
                    <a:cubicBezTo>
                      <a:pt x="9" y="2"/>
                      <a:pt x="8" y="1"/>
                      <a:pt x="8"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62" name="Freeform 995"/>
              <p:cNvSpPr>
                <a:spLocks/>
              </p:cNvSpPr>
              <p:nvPr/>
            </p:nvSpPr>
            <p:spPr bwMode="auto">
              <a:xfrm>
                <a:off x="2028" y="3355"/>
                <a:ext cx="8" cy="8"/>
              </a:xfrm>
              <a:custGeom>
                <a:avLst/>
                <a:gdLst>
                  <a:gd name="T0" fmla="*/ 16 w 4"/>
                  <a:gd name="T1" fmla="*/ 16 h 4"/>
                  <a:gd name="T2" fmla="*/ 32 w 4"/>
                  <a:gd name="T3" fmla="*/ 64 h 4"/>
                  <a:gd name="T4" fmla="*/ 48 w 4"/>
                  <a:gd name="T5" fmla="*/ 32 h 4"/>
                  <a:gd name="T6" fmla="*/ 48 w 4"/>
                  <a:gd name="T7" fmla="*/ 0 h 4"/>
                  <a:gd name="T8" fmla="*/ 16 w 4"/>
                  <a:gd name="T9" fmla="*/ 16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1"/>
                    </a:moveTo>
                    <a:cubicBezTo>
                      <a:pt x="0" y="2"/>
                      <a:pt x="1" y="4"/>
                      <a:pt x="2" y="4"/>
                    </a:cubicBezTo>
                    <a:cubicBezTo>
                      <a:pt x="3" y="4"/>
                      <a:pt x="3" y="3"/>
                      <a:pt x="3" y="2"/>
                    </a:cubicBezTo>
                    <a:cubicBezTo>
                      <a:pt x="3" y="2"/>
                      <a:pt x="4" y="1"/>
                      <a:pt x="3" y="0"/>
                    </a:cubicBezTo>
                    <a:cubicBezTo>
                      <a:pt x="2" y="0"/>
                      <a:pt x="1" y="0"/>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63" name="Freeform 996"/>
              <p:cNvSpPr>
                <a:spLocks/>
              </p:cNvSpPr>
              <p:nvPr/>
            </p:nvSpPr>
            <p:spPr bwMode="auto">
              <a:xfrm>
                <a:off x="2044" y="3373"/>
                <a:ext cx="22" cy="10"/>
              </a:xfrm>
              <a:custGeom>
                <a:avLst/>
                <a:gdLst>
                  <a:gd name="T0" fmla="*/ 128 w 11"/>
                  <a:gd name="T1" fmla="*/ 32 h 5"/>
                  <a:gd name="T2" fmla="*/ 96 w 11"/>
                  <a:gd name="T3" fmla="*/ 16 h 5"/>
                  <a:gd name="T4" fmla="*/ 48 w 11"/>
                  <a:gd name="T5" fmla="*/ 0 h 5"/>
                  <a:gd name="T6" fmla="*/ 0 w 11"/>
                  <a:gd name="T7" fmla="*/ 16 h 5"/>
                  <a:gd name="T8" fmla="*/ 16 w 11"/>
                  <a:gd name="T9" fmla="*/ 32 h 5"/>
                  <a:gd name="T10" fmla="*/ 64 w 11"/>
                  <a:gd name="T11" fmla="*/ 64 h 5"/>
                  <a:gd name="T12" fmla="*/ 128 w 11"/>
                  <a:gd name="T13" fmla="*/ 64 h 5"/>
                  <a:gd name="T14" fmla="*/ 176 w 11"/>
                  <a:gd name="T15" fmla="*/ 64 h 5"/>
                  <a:gd name="T16" fmla="*/ 128 w 11"/>
                  <a:gd name="T17" fmla="*/ 32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
                  <a:gd name="T29" fmla="*/ 11 w 11"/>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
                    <a:moveTo>
                      <a:pt x="8" y="2"/>
                    </a:moveTo>
                    <a:cubicBezTo>
                      <a:pt x="7" y="1"/>
                      <a:pt x="7" y="1"/>
                      <a:pt x="6" y="1"/>
                    </a:cubicBezTo>
                    <a:cubicBezTo>
                      <a:pt x="4" y="1"/>
                      <a:pt x="4" y="0"/>
                      <a:pt x="3" y="0"/>
                    </a:cubicBezTo>
                    <a:cubicBezTo>
                      <a:pt x="2" y="0"/>
                      <a:pt x="0" y="0"/>
                      <a:pt x="0" y="1"/>
                    </a:cubicBezTo>
                    <a:cubicBezTo>
                      <a:pt x="0" y="2"/>
                      <a:pt x="1" y="2"/>
                      <a:pt x="1" y="2"/>
                    </a:cubicBezTo>
                    <a:cubicBezTo>
                      <a:pt x="2" y="3"/>
                      <a:pt x="3" y="4"/>
                      <a:pt x="4" y="4"/>
                    </a:cubicBezTo>
                    <a:cubicBezTo>
                      <a:pt x="5" y="5"/>
                      <a:pt x="6" y="4"/>
                      <a:pt x="8" y="4"/>
                    </a:cubicBezTo>
                    <a:cubicBezTo>
                      <a:pt x="9" y="4"/>
                      <a:pt x="10" y="5"/>
                      <a:pt x="11" y="4"/>
                    </a:cubicBezTo>
                    <a:cubicBezTo>
                      <a:pt x="11" y="3"/>
                      <a:pt x="9" y="2"/>
                      <a:pt x="8"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64" name="Freeform 997"/>
              <p:cNvSpPr>
                <a:spLocks/>
              </p:cNvSpPr>
              <p:nvPr/>
            </p:nvSpPr>
            <p:spPr bwMode="auto">
              <a:xfrm>
                <a:off x="2064" y="3385"/>
                <a:ext cx="16" cy="14"/>
              </a:xfrm>
              <a:custGeom>
                <a:avLst/>
                <a:gdLst>
                  <a:gd name="T0" fmla="*/ 80 w 8"/>
                  <a:gd name="T1" fmla="*/ 48 h 7"/>
                  <a:gd name="T2" fmla="*/ 64 w 8"/>
                  <a:gd name="T3" fmla="*/ 16 h 7"/>
                  <a:gd name="T4" fmla="*/ 16 w 8"/>
                  <a:gd name="T5" fmla="*/ 0 h 7"/>
                  <a:gd name="T6" fmla="*/ 32 w 8"/>
                  <a:gd name="T7" fmla="*/ 64 h 7"/>
                  <a:gd name="T8" fmla="*/ 64 w 8"/>
                  <a:gd name="T9" fmla="*/ 64 h 7"/>
                  <a:gd name="T10" fmla="*/ 80 w 8"/>
                  <a:gd name="T11" fmla="*/ 96 h 7"/>
                  <a:gd name="T12" fmla="*/ 128 w 8"/>
                  <a:gd name="T13" fmla="*/ 96 h 7"/>
                  <a:gd name="T14" fmla="*/ 128 w 8"/>
                  <a:gd name="T15" fmla="*/ 64 h 7"/>
                  <a:gd name="T16" fmla="*/ 80 w 8"/>
                  <a:gd name="T17" fmla="*/ 48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7"/>
                  <a:gd name="T29" fmla="*/ 8 w 8"/>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7">
                    <a:moveTo>
                      <a:pt x="5" y="3"/>
                    </a:moveTo>
                    <a:cubicBezTo>
                      <a:pt x="5" y="3"/>
                      <a:pt x="5" y="2"/>
                      <a:pt x="4" y="1"/>
                    </a:cubicBezTo>
                    <a:cubicBezTo>
                      <a:pt x="3" y="1"/>
                      <a:pt x="2" y="0"/>
                      <a:pt x="1" y="0"/>
                    </a:cubicBezTo>
                    <a:cubicBezTo>
                      <a:pt x="0" y="1"/>
                      <a:pt x="1" y="3"/>
                      <a:pt x="2" y="4"/>
                    </a:cubicBezTo>
                    <a:cubicBezTo>
                      <a:pt x="2" y="4"/>
                      <a:pt x="4" y="3"/>
                      <a:pt x="4" y="4"/>
                    </a:cubicBezTo>
                    <a:cubicBezTo>
                      <a:pt x="5" y="5"/>
                      <a:pt x="4" y="6"/>
                      <a:pt x="5" y="6"/>
                    </a:cubicBezTo>
                    <a:cubicBezTo>
                      <a:pt x="5" y="7"/>
                      <a:pt x="7" y="7"/>
                      <a:pt x="8" y="6"/>
                    </a:cubicBezTo>
                    <a:cubicBezTo>
                      <a:pt x="8" y="5"/>
                      <a:pt x="8" y="5"/>
                      <a:pt x="8" y="4"/>
                    </a:cubicBezTo>
                    <a:cubicBezTo>
                      <a:pt x="7" y="3"/>
                      <a:pt x="6" y="4"/>
                      <a:pt x="5"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65" name="Freeform 998"/>
              <p:cNvSpPr>
                <a:spLocks/>
              </p:cNvSpPr>
              <p:nvPr/>
            </p:nvSpPr>
            <p:spPr bwMode="auto">
              <a:xfrm>
                <a:off x="2100" y="3381"/>
                <a:ext cx="8" cy="10"/>
              </a:xfrm>
              <a:custGeom>
                <a:avLst/>
                <a:gdLst>
                  <a:gd name="T0" fmla="*/ 48 w 4"/>
                  <a:gd name="T1" fmla="*/ 0 h 5"/>
                  <a:gd name="T2" fmla="*/ 16 w 4"/>
                  <a:gd name="T3" fmla="*/ 16 h 5"/>
                  <a:gd name="T4" fmla="*/ 16 w 4"/>
                  <a:gd name="T5" fmla="*/ 64 h 5"/>
                  <a:gd name="T6" fmla="*/ 48 w 4"/>
                  <a:gd name="T7" fmla="*/ 64 h 5"/>
                  <a:gd name="T8" fmla="*/ 64 w 4"/>
                  <a:gd name="T9" fmla="*/ 32 h 5"/>
                  <a:gd name="T10" fmla="*/ 48 w 4"/>
                  <a:gd name="T11" fmla="*/ 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3" y="0"/>
                    </a:moveTo>
                    <a:cubicBezTo>
                      <a:pt x="2" y="0"/>
                      <a:pt x="1" y="0"/>
                      <a:pt x="1" y="1"/>
                    </a:cubicBezTo>
                    <a:cubicBezTo>
                      <a:pt x="0" y="2"/>
                      <a:pt x="0" y="3"/>
                      <a:pt x="1" y="4"/>
                    </a:cubicBezTo>
                    <a:cubicBezTo>
                      <a:pt x="1" y="4"/>
                      <a:pt x="2" y="5"/>
                      <a:pt x="3" y="4"/>
                    </a:cubicBezTo>
                    <a:cubicBezTo>
                      <a:pt x="4" y="4"/>
                      <a:pt x="4" y="3"/>
                      <a:pt x="4" y="2"/>
                    </a:cubicBezTo>
                    <a:cubicBezTo>
                      <a:pt x="3" y="1"/>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66" name="Freeform 999"/>
              <p:cNvSpPr>
                <a:spLocks/>
              </p:cNvSpPr>
              <p:nvPr/>
            </p:nvSpPr>
            <p:spPr bwMode="auto">
              <a:xfrm>
                <a:off x="2160" y="3415"/>
                <a:ext cx="20" cy="10"/>
              </a:xfrm>
              <a:custGeom>
                <a:avLst/>
                <a:gdLst>
                  <a:gd name="T0" fmla="*/ 80 w 10"/>
                  <a:gd name="T1" fmla="*/ 16 h 5"/>
                  <a:gd name="T2" fmla="*/ 48 w 10"/>
                  <a:gd name="T3" fmla="*/ 32 h 5"/>
                  <a:gd name="T4" fmla="*/ 0 w 10"/>
                  <a:gd name="T5" fmla="*/ 48 h 5"/>
                  <a:gd name="T6" fmla="*/ 48 w 10"/>
                  <a:gd name="T7" fmla="*/ 64 h 5"/>
                  <a:gd name="T8" fmla="*/ 96 w 10"/>
                  <a:gd name="T9" fmla="*/ 64 h 5"/>
                  <a:gd name="T10" fmla="*/ 144 w 10"/>
                  <a:gd name="T11" fmla="*/ 48 h 5"/>
                  <a:gd name="T12" fmla="*/ 144 w 10"/>
                  <a:gd name="T13" fmla="*/ 16 h 5"/>
                  <a:gd name="T14" fmla="*/ 80 w 10"/>
                  <a:gd name="T15" fmla="*/ 16 h 5"/>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5"/>
                  <a:gd name="T26" fmla="*/ 10 w 10"/>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5">
                    <a:moveTo>
                      <a:pt x="5" y="1"/>
                    </a:moveTo>
                    <a:cubicBezTo>
                      <a:pt x="4" y="1"/>
                      <a:pt x="4" y="1"/>
                      <a:pt x="3" y="2"/>
                    </a:cubicBezTo>
                    <a:cubicBezTo>
                      <a:pt x="2" y="2"/>
                      <a:pt x="0" y="2"/>
                      <a:pt x="0" y="3"/>
                    </a:cubicBezTo>
                    <a:cubicBezTo>
                      <a:pt x="0" y="5"/>
                      <a:pt x="2" y="4"/>
                      <a:pt x="3" y="4"/>
                    </a:cubicBezTo>
                    <a:cubicBezTo>
                      <a:pt x="4" y="4"/>
                      <a:pt x="5" y="4"/>
                      <a:pt x="6" y="4"/>
                    </a:cubicBezTo>
                    <a:cubicBezTo>
                      <a:pt x="7" y="4"/>
                      <a:pt x="9" y="4"/>
                      <a:pt x="9" y="3"/>
                    </a:cubicBezTo>
                    <a:cubicBezTo>
                      <a:pt x="10" y="3"/>
                      <a:pt x="9" y="2"/>
                      <a:pt x="9" y="1"/>
                    </a:cubicBezTo>
                    <a:cubicBezTo>
                      <a:pt x="8" y="0"/>
                      <a:pt x="7" y="1"/>
                      <a:pt x="5"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67" name="Freeform 1000"/>
              <p:cNvSpPr>
                <a:spLocks/>
              </p:cNvSpPr>
              <p:nvPr/>
            </p:nvSpPr>
            <p:spPr bwMode="auto">
              <a:xfrm>
                <a:off x="2132" y="3407"/>
                <a:ext cx="32" cy="16"/>
              </a:xfrm>
              <a:custGeom>
                <a:avLst/>
                <a:gdLst>
                  <a:gd name="T0" fmla="*/ 224 w 16"/>
                  <a:gd name="T1" fmla="*/ 16 h 8"/>
                  <a:gd name="T2" fmla="*/ 192 w 16"/>
                  <a:gd name="T3" fmla="*/ 16 h 8"/>
                  <a:gd name="T4" fmla="*/ 144 w 16"/>
                  <a:gd name="T5" fmla="*/ 16 h 8"/>
                  <a:gd name="T6" fmla="*/ 80 w 16"/>
                  <a:gd name="T7" fmla="*/ 32 h 8"/>
                  <a:gd name="T8" fmla="*/ 48 w 16"/>
                  <a:gd name="T9" fmla="*/ 48 h 8"/>
                  <a:gd name="T10" fmla="*/ 0 w 16"/>
                  <a:gd name="T11" fmla="*/ 48 h 8"/>
                  <a:gd name="T12" fmla="*/ 32 w 16"/>
                  <a:gd name="T13" fmla="*/ 96 h 8"/>
                  <a:gd name="T14" fmla="*/ 80 w 16"/>
                  <a:gd name="T15" fmla="*/ 96 h 8"/>
                  <a:gd name="T16" fmla="*/ 128 w 16"/>
                  <a:gd name="T17" fmla="*/ 112 h 8"/>
                  <a:gd name="T18" fmla="*/ 160 w 16"/>
                  <a:gd name="T19" fmla="*/ 112 h 8"/>
                  <a:gd name="T20" fmla="*/ 160 w 16"/>
                  <a:gd name="T21" fmla="*/ 80 h 8"/>
                  <a:gd name="T22" fmla="*/ 208 w 16"/>
                  <a:gd name="T23" fmla="*/ 80 h 8"/>
                  <a:gd name="T24" fmla="*/ 240 w 16"/>
                  <a:gd name="T25" fmla="*/ 64 h 8"/>
                  <a:gd name="T26" fmla="*/ 224 w 16"/>
                  <a:gd name="T27" fmla="*/ 16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8"/>
                  <a:gd name="T44" fmla="*/ 16 w 16"/>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8">
                    <a:moveTo>
                      <a:pt x="14" y="1"/>
                    </a:moveTo>
                    <a:cubicBezTo>
                      <a:pt x="14" y="0"/>
                      <a:pt x="13" y="1"/>
                      <a:pt x="12" y="1"/>
                    </a:cubicBezTo>
                    <a:cubicBezTo>
                      <a:pt x="11" y="1"/>
                      <a:pt x="10" y="1"/>
                      <a:pt x="9" y="1"/>
                    </a:cubicBezTo>
                    <a:cubicBezTo>
                      <a:pt x="7" y="1"/>
                      <a:pt x="7" y="1"/>
                      <a:pt x="5" y="2"/>
                    </a:cubicBezTo>
                    <a:cubicBezTo>
                      <a:pt x="4" y="2"/>
                      <a:pt x="4" y="3"/>
                      <a:pt x="3" y="3"/>
                    </a:cubicBezTo>
                    <a:cubicBezTo>
                      <a:pt x="2" y="3"/>
                      <a:pt x="1" y="3"/>
                      <a:pt x="0" y="3"/>
                    </a:cubicBezTo>
                    <a:cubicBezTo>
                      <a:pt x="2" y="6"/>
                      <a:pt x="2" y="6"/>
                      <a:pt x="2" y="6"/>
                    </a:cubicBezTo>
                    <a:cubicBezTo>
                      <a:pt x="3" y="6"/>
                      <a:pt x="4" y="5"/>
                      <a:pt x="5" y="6"/>
                    </a:cubicBezTo>
                    <a:cubicBezTo>
                      <a:pt x="6" y="6"/>
                      <a:pt x="7" y="7"/>
                      <a:pt x="8" y="7"/>
                    </a:cubicBezTo>
                    <a:cubicBezTo>
                      <a:pt x="9" y="7"/>
                      <a:pt x="10" y="8"/>
                      <a:pt x="10" y="7"/>
                    </a:cubicBezTo>
                    <a:cubicBezTo>
                      <a:pt x="11" y="6"/>
                      <a:pt x="9" y="5"/>
                      <a:pt x="10" y="5"/>
                    </a:cubicBezTo>
                    <a:cubicBezTo>
                      <a:pt x="10" y="4"/>
                      <a:pt x="12" y="5"/>
                      <a:pt x="13" y="5"/>
                    </a:cubicBezTo>
                    <a:cubicBezTo>
                      <a:pt x="14" y="5"/>
                      <a:pt x="15" y="5"/>
                      <a:pt x="15" y="4"/>
                    </a:cubicBezTo>
                    <a:cubicBezTo>
                      <a:pt x="16" y="3"/>
                      <a:pt x="15" y="2"/>
                      <a:pt x="1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68" name="Freeform 1001"/>
              <p:cNvSpPr>
                <a:spLocks/>
              </p:cNvSpPr>
              <p:nvPr/>
            </p:nvSpPr>
            <p:spPr bwMode="auto">
              <a:xfrm>
                <a:off x="2096" y="3373"/>
                <a:ext cx="52" cy="38"/>
              </a:xfrm>
              <a:custGeom>
                <a:avLst/>
                <a:gdLst>
                  <a:gd name="T0" fmla="*/ 336 w 26"/>
                  <a:gd name="T1" fmla="*/ 288 h 19"/>
                  <a:gd name="T2" fmla="*/ 400 w 26"/>
                  <a:gd name="T3" fmla="*/ 272 h 19"/>
                  <a:gd name="T4" fmla="*/ 416 w 26"/>
                  <a:gd name="T5" fmla="*/ 272 h 19"/>
                  <a:gd name="T6" fmla="*/ 384 w 26"/>
                  <a:gd name="T7" fmla="*/ 256 h 19"/>
                  <a:gd name="T8" fmla="*/ 336 w 26"/>
                  <a:gd name="T9" fmla="*/ 224 h 19"/>
                  <a:gd name="T10" fmla="*/ 304 w 26"/>
                  <a:gd name="T11" fmla="*/ 160 h 19"/>
                  <a:gd name="T12" fmla="*/ 288 w 26"/>
                  <a:gd name="T13" fmla="*/ 112 h 19"/>
                  <a:gd name="T14" fmla="*/ 272 w 26"/>
                  <a:gd name="T15" fmla="*/ 48 h 19"/>
                  <a:gd name="T16" fmla="*/ 240 w 26"/>
                  <a:gd name="T17" fmla="*/ 0 h 19"/>
                  <a:gd name="T18" fmla="*/ 224 w 26"/>
                  <a:gd name="T19" fmla="*/ 0 h 19"/>
                  <a:gd name="T20" fmla="*/ 208 w 26"/>
                  <a:gd name="T21" fmla="*/ 0 h 19"/>
                  <a:gd name="T22" fmla="*/ 160 w 26"/>
                  <a:gd name="T23" fmla="*/ 0 h 19"/>
                  <a:gd name="T24" fmla="*/ 128 w 26"/>
                  <a:gd name="T25" fmla="*/ 0 h 19"/>
                  <a:gd name="T26" fmla="*/ 96 w 26"/>
                  <a:gd name="T27" fmla="*/ 48 h 19"/>
                  <a:gd name="T28" fmla="*/ 96 w 26"/>
                  <a:gd name="T29" fmla="*/ 96 h 19"/>
                  <a:gd name="T30" fmla="*/ 128 w 26"/>
                  <a:gd name="T31" fmla="*/ 96 h 19"/>
                  <a:gd name="T32" fmla="*/ 160 w 26"/>
                  <a:gd name="T33" fmla="*/ 96 h 19"/>
                  <a:gd name="T34" fmla="*/ 208 w 26"/>
                  <a:gd name="T35" fmla="*/ 96 h 19"/>
                  <a:gd name="T36" fmla="*/ 192 w 26"/>
                  <a:gd name="T37" fmla="*/ 112 h 19"/>
                  <a:gd name="T38" fmla="*/ 160 w 26"/>
                  <a:gd name="T39" fmla="*/ 144 h 19"/>
                  <a:gd name="T40" fmla="*/ 160 w 26"/>
                  <a:gd name="T41" fmla="*/ 176 h 19"/>
                  <a:gd name="T42" fmla="*/ 208 w 26"/>
                  <a:gd name="T43" fmla="*/ 192 h 19"/>
                  <a:gd name="T44" fmla="*/ 256 w 26"/>
                  <a:gd name="T45" fmla="*/ 208 h 19"/>
                  <a:gd name="T46" fmla="*/ 208 w 26"/>
                  <a:gd name="T47" fmla="*/ 224 h 19"/>
                  <a:gd name="T48" fmla="*/ 160 w 26"/>
                  <a:gd name="T49" fmla="*/ 224 h 19"/>
                  <a:gd name="T50" fmla="*/ 144 w 26"/>
                  <a:gd name="T51" fmla="*/ 208 h 19"/>
                  <a:gd name="T52" fmla="*/ 80 w 26"/>
                  <a:gd name="T53" fmla="*/ 208 h 19"/>
                  <a:gd name="T54" fmla="*/ 16 w 26"/>
                  <a:gd name="T55" fmla="*/ 208 h 19"/>
                  <a:gd name="T56" fmla="*/ 16 w 26"/>
                  <a:gd name="T57" fmla="*/ 256 h 19"/>
                  <a:gd name="T58" fmla="*/ 64 w 26"/>
                  <a:gd name="T59" fmla="*/ 256 h 19"/>
                  <a:gd name="T60" fmla="*/ 112 w 26"/>
                  <a:gd name="T61" fmla="*/ 272 h 19"/>
                  <a:gd name="T62" fmla="*/ 192 w 26"/>
                  <a:gd name="T63" fmla="*/ 288 h 19"/>
                  <a:gd name="T64" fmla="*/ 256 w 26"/>
                  <a:gd name="T65" fmla="*/ 288 h 19"/>
                  <a:gd name="T66" fmla="*/ 288 w 26"/>
                  <a:gd name="T67" fmla="*/ 304 h 19"/>
                  <a:gd name="T68" fmla="*/ 336 w 26"/>
                  <a:gd name="T69" fmla="*/ 288 h 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19"/>
                  <a:gd name="T107" fmla="*/ 26 w 26"/>
                  <a:gd name="T108" fmla="*/ 19 h 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19">
                    <a:moveTo>
                      <a:pt x="21" y="18"/>
                    </a:moveTo>
                    <a:cubicBezTo>
                      <a:pt x="23" y="17"/>
                      <a:pt x="24" y="18"/>
                      <a:pt x="25" y="17"/>
                    </a:cubicBezTo>
                    <a:cubicBezTo>
                      <a:pt x="25" y="17"/>
                      <a:pt x="26" y="17"/>
                      <a:pt x="26" y="17"/>
                    </a:cubicBezTo>
                    <a:cubicBezTo>
                      <a:pt x="24" y="16"/>
                      <a:pt x="24" y="16"/>
                      <a:pt x="24" y="16"/>
                    </a:cubicBezTo>
                    <a:cubicBezTo>
                      <a:pt x="23" y="15"/>
                      <a:pt x="22" y="15"/>
                      <a:pt x="21" y="14"/>
                    </a:cubicBezTo>
                    <a:cubicBezTo>
                      <a:pt x="20" y="13"/>
                      <a:pt x="20" y="12"/>
                      <a:pt x="19" y="10"/>
                    </a:cubicBezTo>
                    <a:cubicBezTo>
                      <a:pt x="19" y="9"/>
                      <a:pt x="19" y="8"/>
                      <a:pt x="18" y="7"/>
                    </a:cubicBezTo>
                    <a:cubicBezTo>
                      <a:pt x="18" y="5"/>
                      <a:pt x="18" y="5"/>
                      <a:pt x="17" y="3"/>
                    </a:cubicBezTo>
                    <a:cubicBezTo>
                      <a:pt x="16" y="2"/>
                      <a:pt x="16" y="1"/>
                      <a:pt x="15" y="0"/>
                    </a:cubicBezTo>
                    <a:cubicBezTo>
                      <a:pt x="14" y="0"/>
                      <a:pt x="14" y="0"/>
                      <a:pt x="14" y="0"/>
                    </a:cubicBezTo>
                    <a:cubicBezTo>
                      <a:pt x="13" y="0"/>
                      <a:pt x="13" y="0"/>
                      <a:pt x="13" y="0"/>
                    </a:cubicBezTo>
                    <a:cubicBezTo>
                      <a:pt x="12" y="0"/>
                      <a:pt x="11" y="0"/>
                      <a:pt x="10" y="0"/>
                    </a:cubicBezTo>
                    <a:cubicBezTo>
                      <a:pt x="9" y="0"/>
                      <a:pt x="9" y="0"/>
                      <a:pt x="8" y="0"/>
                    </a:cubicBezTo>
                    <a:cubicBezTo>
                      <a:pt x="7" y="0"/>
                      <a:pt x="6" y="2"/>
                      <a:pt x="6" y="3"/>
                    </a:cubicBezTo>
                    <a:cubicBezTo>
                      <a:pt x="6" y="4"/>
                      <a:pt x="6" y="5"/>
                      <a:pt x="6" y="6"/>
                    </a:cubicBezTo>
                    <a:cubicBezTo>
                      <a:pt x="8" y="6"/>
                      <a:pt x="8" y="6"/>
                      <a:pt x="8" y="6"/>
                    </a:cubicBezTo>
                    <a:cubicBezTo>
                      <a:pt x="9" y="6"/>
                      <a:pt x="9" y="6"/>
                      <a:pt x="10" y="6"/>
                    </a:cubicBezTo>
                    <a:cubicBezTo>
                      <a:pt x="11" y="6"/>
                      <a:pt x="12" y="5"/>
                      <a:pt x="13" y="6"/>
                    </a:cubicBezTo>
                    <a:cubicBezTo>
                      <a:pt x="13" y="6"/>
                      <a:pt x="13" y="7"/>
                      <a:pt x="12" y="7"/>
                    </a:cubicBezTo>
                    <a:cubicBezTo>
                      <a:pt x="12" y="8"/>
                      <a:pt x="11" y="8"/>
                      <a:pt x="10" y="9"/>
                    </a:cubicBezTo>
                    <a:cubicBezTo>
                      <a:pt x="10" y="10"/>
                      <a:pt x="10" y="10"/>
                      <a:pt x="10" y="11"/>
                    </a:cubicBezTo>
                    <a:cubicBezTo>
                      <a:pt x="10" y="12"/>
                      <a:pt x="12" y="12"/>
                      <a:pt x="13" y="12"/>
                    </a:cubicBezTo>
                    <a:cubicBezTo>
                      <a:pt x="14" y="13"/>
                      <a:pt x="16" y="12"/>
                      <a:pt x="16" y="13"/>
                    </a:cubicBezTo>
                    <a:cubicBezTo>
                      <a:pt x="15" y="15"/>
                      <a:pt x="14" y="14"/>
                      <a:pt x="13" y="14"/>
                    </a:cubicBezTo>
                    <a:cubicBezTo>
                      <a:pt x="12" y="14"/>
                      <a:pt x="11" y="14"/>
                      <a:pt x="10" y="14"/>
                    </a:cubicBezTo>
                    <a:cubicBezTo>
                      <a:pt x="9" y="13"/>
                      <a:pt x="9" y="13"/>
                      <a:pt x="9" y="13"/>
                    </a:cubicBezTo>
                    <a:cubicBezTo>
                      <a:pt x="7" y="12"/>
                      <a:pt x="7" y="13"/>
                      <a:pt x="5" y="13"/>
                    </a:cubicBezTo>
                    <a:cubicBezTo>
                      <a:pt x="3" y="13"/>
                      <a:pt x="1" y="11"/>
                      <a:pt x="1" y="13"/>
                    </a:cubicBezTo>
                    <a:cubicBezTo>
                      <a:pt x="0" y="14"/>
                      <a:pt x="0" y="15"/>
                      <a:pt x="1" y="16"/>
                    </a:cubicBezTo>
                    <a:cubicBezTo>
                      <a:pt x="2" y="16"/>
                      <a:pt x="3" y="16"/>
                      <a:pt x="4" y="16"/>
                    </a:cubicBezTo>
                    <a:cubicBezTo>
                      <a:pt x="5" y="16"/>
                      <a:pt x="6" y="17"/>
                      <a:pt x="7" y="17"/>
                    </a:cubicBezTo>
                    <a:cubicBezTo>
                      <a:pt x="9" y="17"/>
                      <a:pt x="10" y="17"/>
                      <a:pt x="12" y="18"/>
                    </a:cubicBezTo>
                    <a:cubicBezTo>
                      <a:pt x="13" y="18"/>
                      <a:pt x="14" y="17"/>
                      <a:pt x="16" y="18"/>
                    </a:cubicBezTo>
                    <a:cubicBezTo>
                      <a:pt x="17" y="18"/>
                      <a:pt x="17" y="19"/>
                      <a:pt x="18" y="19"/>
                    </a:cubicBezTo>
                    <a:cubicBezTo>
                      <a:pt x="19" y="19"/>
                      <a:pt x="20" y="18"/>
                      <a:pt x="21"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69" name="Freeform 1002"/>
              <p:cNvSpPr>
                <a:spLocks/>
              </p:cNvSpPr>
              <p:nvPr/>
            </p:nvSpPr>
            <p:spPr bwMode="auto">
              <a:xfrm>
                <a:off x="3130" y="1824"/>
                <a:ext cx="2" cy="1"/>
              </a:xfrm>
              <a:custGeom>
                <a:avLst/>
                <a:gdLst>
                  <a:gd name="T0" fmla="*/ 0 w 1"/>
                  <a:gd name="T1" fmla="*/ 0 h 1"/>
                  <a:gd name="T2" fmla="*/ 16 w 1"/>
                  <a:gd name="T3" fmla="*/ 0 h 1"/>
                  <a:gd name="T4" fmla="*/ 16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1" y="0"/>
                      <a:pt x="1" y="0"/>
                      <a:pt x="1" y="0"/>
                    </a:cubicBezTo>
                    <a:cubicBezTo>
                      <a:pt x="1" y="0"/>
                      <a:pt x="1" y="0"/>
                      <a:pt x="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70" name="Freeform 1003"/>
              <p:cNvSpPr>
                <a:spLocks/>
              </p:cNvSpPr>
              <p:nvPr/>
            </p:nvSpPr>
            <p:spPr bwMode="auto">
              <a:xfrm>
                <a:off x="3120" y="1812"/>
                <a:ext cx="60" cy="129"/>
              </a:xfrm>
              <a:custGeom>
                <a:avLst/>
                <a:gdLst>
                  <a:gd name="T0" fmla="*/ 448 w 30"/>
                  <a:gd name="T1" fmla="*/ 629 h 64"/>
                  <a:gd name="T2" fmla="*/ 432 w 30"/>
                  <a:gd name="T3" fmla="*/ 597 h 64"/>
                  <a:gd name="T4" fmla="*/ 416 w 30"/>
                  <a:gd name="T5" fmla="*/ 564 h 64"/>
                  <a:gd name="T6" fmla="*/ 368 w 30"/>
                  <a:gd name="T7" fmla="*/ 564 h 64"/>
                  <a:gd name="T8" fmla="*/ 368 w 30"/>
                  <a:gd name="T9" fmla="*/ 581 h 64"/>
                  <a:gd name="T10" fmla="*/ 352 w 30"/>
                  <a:gd name="T11" fmla="*/ 548 h 64"/>
                  <a:gd name="T12" fmla="*/ 304 w 30"/>
                  <a:gd name="T13" fmla="*/ 532 h 64"/>
                  <a:gd name="T14" fmla="*/ 288 w 30"/>
                  <a:gd name="T15" fmla="*/ 476 h 64"/>
                  <a:gd name="T16" fmla="*/ 320 w 30"/>
                  <a:gd name="T17" fmla="*/ 427 h 64"/>
                  <a:gd name="T18" fmla="*/ 352 w 30"/>
                  <a:gd name="T19" fmla="*/ 427 h 64"/>
                  <a:gd name="T20" fmla="*/ 384 w 30"/>
                  <a:gd name="T21" fmla="*/ 377 h 64"/>
                  <a:gd name="T22" fmla="*/ 416 w 30"/>
                  <a:gd name="T23" fmla="*/ 345 h 64"/>
                  <a:gd name="T24" fmla="*/ 416 w 30"/>
                  <a:gd name="T25" fmla="*/ 296 h 64"/>
                  <a:gd name="T26" fmla="*/ 400 w 30"/>
                  <a:gd name="T27" fmla="*/ 264 h 64"/>
                  <a:gd name="T28" fmla="*/ 368 w 30"/>
                  <a:gd name="T29" fmla="*/ 244 h 64"/>
                  <a:gd name="T30" fmla="*/ 352 w 30"/>
                  <a:gd name="T31" fmla="*/ 212 h 64"/>
                  <a:gd name="T32" fmla="*/ 368 w 30"/>
                  <a:gd name="T33" fmla="*/ 147 h 64"/>
                  <a:gd name="T34" fmla="*/ 400 w 30"/>
                  <a:gd name="T35" fmla="*/ 97 h 64"/>
                  <a:gd name="T36" fmla="*/ 400 w 30"/>
                  <a:gd name="T37" fmla="*/ 65 h 64"/>
                  <a:gd name="T38" fmla="*/ 384 w 30"/>
                  <a:gd name="T39" fmla="*/ 65 h 64"/>
                  <a:gd name="T40" fmla="*/ 336 w 30"/>
                  <a:gd name="T41" fmla="*/ 113 h 64"/>
                  <a:gd name="T42" fmla="*/ 320 w 30"/>
                  <a:gd name="T43" fmla="*/ 81 h 64"/>
                  <a:gd name="T44" fmla="*/ 304 w 30"/>
                  <a:gd name="T45" fmla="*/ 65 h 64"/>
                  <a:gd name="T46" fmla="*/ 256 w 30"/>
                  <a:gd name="T47" fmla="*/ 32 h 64"/>
                  <a:gd name="T48" fmla="*/ 208 w 30"/>
                  <a:gd name="T49" fmla="*/ 16 h 64"/>
                  <a:gd name="T50" fmla="*/ 160 w 30"/>
                  <a:gd name="T51" fmla="*/ 32 h 64"/>
                  <a:gd name="T52" fmla="*/ 128 w 30"/>
                  <a:gd name="T53" fmla="*/ 81 h 64"/>
                  <a:gd name="T54" fmla="*/ 96 w 30"/>
                  <a:gd name="T55" fmla="*/ 97 h 64"/>
                  <a:gd name="T56" fmla="*/ 112 w 30"/>
                  <a:gd name="T57" fmla="*/ 131 h 64"/>
                  <a:gd name="T58" fmla="*/ 112 w 30"/>
                  <a:gd name="T59" fmla="*/ 196 h 64"/>
                  <a:gd name="T60" fmla="*/ 64 w 30"/>
                  <a:gd name="T61" fmla="*/ 244 h 64"/>
                  <a:gd name="T62" fmla="*/ 96 w 30"/>
                  <a:gd name="T63" fmla="*/ 312 h 64"/>
                  <a:gd name="T64" fmla="*/ 96 w 30"/>
                  <a:gd name="T65" fmla="*/ 395 h 64"/>
                  <a:gd name="T66" fmla="*/ 64 w 30"/>
                  <a:gd name="T67" fmla="*/ 460 h 64"/>
                  <a:gd name="T68" fmla="*/ 16 w 30"/>
                  <a:gd name="T69" fmla="*/ 508 h 64"/>
                  <a:gd name="T70" fmla="*/ 16 w 30"/>
                  <a:gd name="T71" fmla="*/ 564 h 64"/>
                  <a:gd name="T72" fmla="*/ 16 w 30"/>
                  <a:gd name="T73" fmla="*/ 629 h 64"/>
                  <a:gd name="T74" fmla="*/ 64 w 30"/>
                  <a:gd name="T75" fmla="*/ 645 h 64"/>
                  <a:gd name="T76" fmla="*/ 96 w 30"/>
                  <a:gd name="T77" fmla="*/ 679 h 64"/>
                  <a:gd name="T78" fmla="*/ 96 w 30"/>
                  <a:gd name="T79" fmla="*/ 744 h 64"/>
                  <a:gd name="T80" fmla="*/ 128 w 30"/>
                  <a:gd name="T81" fmla="*/ 776 h 64"/>
                  <a:gd name="T82" fmla="*/ 176 w 30"/>
                  <a:gd name="T83" fmla="*/ 796 h 64"/>
                  <a:gd name="T84" fmla="*/ 192 w 30"/>
                  <a:gd name="T85" fmla="*/ 861 h 64"/>
                  <a:gd name="T86" fmla="*/ 224 w 30"/>
                  <a:gd name="T87" fmla="*/ 943 h 64"/>
                  <a:gd name="T88" fmla="*/ 240 w 30"/>
                  <a:gd name="T89" fmla="*/ 1008 h 64"/>
                  <a:gd name="T90" fmla="*/ 240 w 30"/>
                  <a:gd name="T91" fmla="*/ 1056 h 64"/>
                  <a:gd name="T92" fmla="*/ 256 w 30"/>
                  <a:gd name="T93" fmla="*/ 1056 h 64"/>
                  <a:gd name="T94" fmla="*/ 288 w 30"/>
                  <a:gd name="T95" fmla="*/ 1056 h 64"/>
                  <a:gd name="T96" fmla="*/ 320 w 30"/>
                  <a:gd name="T97" fmla="*/ 1008 h 64"/>
                  <a:gd name="T98" fmla="*/ 320 w 30"/>
                  <a:gd name="T99" fmla="*/ 927 h 64"/>
                  <a:gd name="T100" fmla="*/ 320 w 30"/>
                  <a:gd name="T101" fmla="*/ 861 h 64"/>
                  <a:gd name="T102" fmla="*/ 352 w 30"/>
                  <a:gd name="T103" fmla="*/ 861 h 64"/>
                  <a:gd name="T104" fmla="*/ 384 w 30"/>
                  <a:gd name="T105" fmla="*/ 812 h 64"/>
                  <a:gd name="T106" fmla="*/ 416 w 30"/>
                  <a:gd name="T107" fmla="*/ 776 h 64"/>
                  <a:gd name="T108" fmla="*/ 448 w 30"/>
                  <a:gd name="T109" fmla="*/ 776 h 64"/>
                  <a:gd name="T110" fmla="*/ 464 w 30"/>
                  <a:gd name="T111" fmla="*/ 760 h 64"/>
                  <a:gd name="T112" fmla="*/ 464 w 30"/>
                  <a:gd name="T113" fmla="*/ 712 h 64"/>
                  <a:gd name="T114" fmla="*/ 480 w 30"/>
                  <a:gd name="T115" fmla="*/ 645 h 64"/>
                  <a:gd name="T116" fmla="*/ 480 w 30"/>
                  <a:gd name="T117" fmla="*/ 629 h 64"/>
                  <a:gd name="T118" fmla="*/ 448 w 30"/>
                  <a:gd name="T119" fmla="*/ 629 h 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
                  <a:gd name="T181" fmla="*/ 0 h 64"/>
                  <a:gd name="T182" fmla="*/ 30 w 30"/>
                  <a:gd name="T183" fmla="*/ 64 h 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 h="64">
                    <a:moveTo>
                      <a:pt x="28" y="38"/>
                    </a:moveTo>
                    <a:cubicBezTo>
                      <a:pt x="27" y="37"/>
                      <a:pt x="27" y="37"/>
                      <a:pt x="27" y="36"/>
                    </a:cubicBezTo>
                    <a:cubicBezTo>
                      <a:pt x="26" y="35"/>
                      <a:pt x="26" y="35"/>
                      <a:pt x="26" y="34"/>
                    </a:cubicBezTo>
                    <a:cubicBezTo>
                      <a:pt x="25" y="33"/>
                      <a:pt x="24" y="34"/>
                      <a:pt x="23" y="34"/>
                    </a:cubicBezTo>
                    <a:cubicBezTo>
                      <a:pt x="23" y="35"/>
                      <a:pt x="23" y="35"/>
                      <a:pt x="23" y="35"/>
                    </a:cubicBezTo>
                    <a:cubicBezTo>
                      <a:pt x="22" y="34"/>
                      <a:pt x="22" y="34"/>
                      <a:pt x="22" y="33"/>
                    </a:cubicBezTo>
                    <a:cubicBezTo>
                      <a:pt x="21" y="33"/>
                      <a:pt x="20" y="33"/>
                      <a:pt x="19" y="32"/>
                    </a:cubicBezTo>
                    <a:cubicBezTo>
                      <a:pt x="19" y="31"/>
                      <a:pt x="18" y="30"/>
                      <a:pt x="18" y="29"/>
                    </a:cubicBezTo>
                    <a:cubicBezTo>
                      <a:pt x="18" y="28"/>
                      <a:pt x="19" y="27"/>
                      <a:pt x="20" y="26"/>
                    </a:cubicBezTo>
                    <a:cubicBezTo>
                      <a:pt x="21" y="26"/>
                      <a:pt x="22" y="26"/>
                      <a:pt x="22" y="26"/>
                    </a:cubicBezTo>
                    <a:cubicBezTo>
                      <a:pt x="23" y="25"/>
                      <a:pt x="23" y="24"/>
                      <a:pt x="24" y="23"/>
                    </a:cubicBezTo>
                    <a:cubicBezTo>
                      <a:pt x="24" y="22"/>
                      <a:pt x="25" y="22"/>
                      <a:pt x="26" y="21"/>
                    </a:cubicBezTo>
                    <a:cubicBezTo>
                      <a:pt x="26" y="20"/>
                      <a:pt x="26" y="19"/>
                      <a:pt x="26" y="18"/>
                    </a:cubicBezTo>
                    <a:cubicBezTo>
                      <a:pt x="26" y="17"/>
                      <a:pt x="25" y="17"/>
                      <a:pt x="25" y="16"/>
                    </a:cubicBezTo>
                    <a:cubicBezTo>
                      <a:pt x="24" y="15"/>
                      <a:pt x="23" y="16"/>
                      <a:pt x="23" y="15"/>
                    </a:cubicBezTo>
                    <a:cubicBezTo>
                      <a:pt x="22" y="14"/>
                      <a:pt x="22" y="14"/>
                      <a:pt x="22" y="13"/>
                    </a:cubicBezTo>
                    <a:cubicBezTo>
                      <a:pt x="22" y="11"/>
                      <a:pt x="22" y="10"/>
                      <a:pt x="23" y="9"/>
                    </a:cubicBezTo>
                    <a:cubicBezTo>
                      <a:pt x="23" y="8"/>
                      <a:pt x="24" y="7"/>
                      <a:pt x="25" y="6"/>
                    </a:cubicBezTo>
                    <a:cubicBezTo>
                      <a:pt x="25" y="6"/>
                      <a:pt x="26" y="5"/>
                      <a:pt x="25" y="4"/>
                    </a:cubicBezTo>
                    <a:cubicBezTo>
                      <a:pt x="25" y="4"/>
                      <a:pt x="24" y="4"/>
                      <a:pt x="24" y="4"/>
                    </a:cubicBezTo>
                    <a:cubicBezTo>
                      <a:pt x="21" y="7"/>
                      <a:pt x="21" y="7"/>
                      <a:pt x="21" y="7"/>
                    </a:cubicBezTo>
                    <a:cubicBezTo>
                      <a:pt x="20" y="5"/>
                      <a:pt x="20" y="5"/>
                      <a:pt x="20" y="5"/>
                    </a:cubicBezTo>
                    <a:cubicBezTo>
                      <a:pt x="19" y="4"/>
                      <a:pt x="19" y="4"/>
                      <a:pt x="19" y="4"/>
                    </a:cubicBezTo>
                    <a:cubicBezTo>
                      <a:pt x="18" y="3"/>
                      <a:pt x="17" y="2"/>
                      <a:pt x="16" y="2"/>
                    </a:cubicBezTo>
                    <a:cubicBezTo>
                      <a:pt x="15" y="1"/>
                      <a:pt x="14" y="0"/>
                      <a:pt x="13" y="1"/>
                    </a:cubicBezTo>
                    <a:cubicBezTo>
                      <a:pt x="12" y="1"/>
                      <a:pt x="11" y="2"/>
                      <a:pt x="10" y="2"/>
                    </a:cubicBezTo>
                    <a:cubicBezTo>
                      <a:pt x="9" y="3"/>
                      <a:pt x="9" y="4"/>
                      <a:pt x="8" y="5"/>
                    </a:cubicBezTo>
                    <a:cubicBezTo>
                      <a:pt x="7" y="5"/>
                      <a:pt x="7" y="6"/>
                      <a:pt x="6" y="6"/>
                    </a:cubicBezTo>
                    <a:cubicBezTo>
                      <a:pt x="7" y="7"/>
                      <a:pt x="7" y="7"/>
                      <a:pt x="7" y="8"/>
                    </a:cubicBezTo>
                    <a:cubicBezTo>
                      <a:pt x="7" y="10"/>
                      <a:pt x="7" y="10"/>
                      <a:pt x="7" y="12"/>
                    </a:cubicBezTo>
                    <a:cubicBezTo>
                      <a:pt x="6" y="13"/>
                      <a:pt x="4" y="13"/>
                      <a:pt x="4" y="15"/>
                    </a:cubicBezTo>
                    <a:cubicBezTo>
                      <a:pt x="4" y="17"/>
                      <a:pt x="6" y="18"/>
                      <a:pt x="6" y="19"/>
                    </a:cubicBezTo>
                    <a:cubicBezTo>
                      <a:pt x="6" y="21"/>
                      <a:pt x="7" y="23"/>
                      <a:pt x="6" y="24"/>
                    </a:cubicBezTo>
                    <a:cubicBezTo>
                      <a:pt x="6" y="26"/>
                      <a:pt x="5" y="26"/>
                      <a:pt x="4" y="28"/>
                    </a:cubicBezTo>
                    <a:cubicBezTo>
                      <a:pt x="3" y="29"/>
                      <a:pt x="1" y="29"/>
                      <a:pt x="1" y="31"/>
                    </a:cubicBezTo>
                    <a:cubicBezTo>
                      <a:pt x="0" y="32"/>
                      <a:pt x="0" y="33"/>
                      <a:pt x="1" y="34"/>
                    </a:cubicBezTo>
                    <a:cubicBezTo>
                      <a:pt x="1" y="36"/>
                      <a:pt x="0" y="36"/>
                      <a:pt x="1" y="38"/>
                    </a:cubicBezTo>
                    <a:cubicBezTo>
                      <a:pt x="2" y="39"/>
                      <a:pt x="3" y="38"/>
                      <a:pt x="4" y="39"/>
                    </a:cubicBezTo>
                    <a:cubicBezTo>
                      <a:pt x="5" y="40"/>
                      <a:pt x="5" y="40"/>
                      <a:pt x="6" y="41"/>
                    </a:cubicBezTo>
                    <a:cubicBezTo>
                      <a:pt x="7" y="43"/>
                      <a:pt x="6" y="44"/>
                      <a:pt x="6" y="45"/>
                    </a:cubicBezTo>
                    <a:cubicBezTo>
                      <a:pt x="7" y="46"/>
                      <a:pt x="7" y="47"/>
                      <a:pt x="8" y="47"/>
                    </a:cubicBezTo>
                    <a:cubicBezTo>
                      <a:pt x="9" y="48"/>
                      <a:pt x="10" y="47"/>
                      <a:pt x="11" y="48"/>
                    </a:cubicBezTo>
                    <a:cubicBezTo>
                      <a:pt x="13" y="49"/>
                      <a:pt x="12" y="50"/>
                      <a:pt x="12" y="52"/>
                    </a:cubicBezTo>
                    <a:cubicBezTo>
                      <a:pt x="13" y="54"/>
                      <a:pt x="13" y="55"/>
                      <a:pt x="14" y="57"/>
                    </a:cubicBezTo>
                    <a:cubicBezTo>
                      <a:pt x="14" y="58"/>
                      <a:pt x="14" y="59"/>
                      <a:pt x="15" y="61"/>
                    </a:cubicBezTo>
                    <a:cubicBezTo>
                      <a:pt x="15" y="62"/>
                      <a:pt x="15" y="63"/>
                      <a:pt x="15" y="64"/>
                    </a:cubicBezTo>
                    <a:cubicBezTo>
                      <a:pt x="16" y="64"/>
                      <a:pt x="16" y="64"/>
                      <a:pt x="16" y="64"/>
                    </a:cubicBezTo>
                    <a:cubicBezTo>
                      <a:pt x="17" y="64"/>
                      <a:pt x="17" y="64"/>
                      <a:pt x="18" y="64"/>
                    </a:cubicBezTo>
                    <a:cubicBezTo>
                      <a:pt x="19" y="63"/>
                      <a:pt x="20" y="62"/>
                      <a:pt x="20" y="61"/>
                    </a:cubicBezTo>
                    <a:cubicBezTo>
                      <a:pt x="21" y="59"/>
                      <a:pt x="20" y="58"/>
                      <a:pt x="20" y="56"/>
                    </a:cubicBezTo>
                    <a:cubicBezTo>
                      <a:pt x="20" y="55"/>
                      <a:pt x="19" y="53"/>
                      <a:pt x="20" y="52"/>
                    </a:cubicBezTo>
                    <a:cubicBezTo>
                      <a:pt x="21" y="52"/>
                      <a:pt x="21" y="52"/>
                      <a:pt x="22" y="52"/>
                    </a:cubicBezTo>
                    <a:cubicBezTo>
                      <a:pt x="23" y="51"/>
                      <a:pt x="23" y="50"/>
                      <a:pt x="24" y="49"/>
                    </a:cubicBezTo>
                    <a:cubicBezTo>
                      <a:pt x="25" y="48"/>
                      <a:pt x="25" y="47"/>
                      <a:pt x="26" y="47"/>
                    </a:cubicBezTo>
                    <a:cubicBezTo>
                      <a:pt x="27" y="47"/>
                      <a:pt x="27" y="47"/>
                      <a:pt x="28" y="47"/>
                    </a:cubicBezTo>
                    <a:cubicBezTo>
                      <a:pt x="29" y="47"/>
                      <a:pt x="29" y="47"/>
                      <a:pt x="29" y="46"/>
                    </a:cubicBezTo>
                    <a:cubicBezTo>
                      <a:pt x="30" y="45"/>
                      <a:pt x="29" y="44"/>
                      <a:pt x="29" y="43"/>
                    </a:cubicBezTo>
                    <a:cubicBezTo>
                      <a:pt x="30" y="41"/>
                      <a:pt x="30" y="40"/>
                      <a:pt x="30" y="39"/>
                    </a:cubicBezTo>
                    <a:cubicBezTo>
                      <a:pt x="30" y="38"/>
                      <a:pt x="30" y="38"/>
                      <a:pt x="30" y="38"/>
                    </a:cubicBezTo>
                    <a:cubicBezTo>
                      <a:pt x="29" y="38"/>
                      <a:pt x="29" y="38"/>
                      <a:pt x="28"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71" name="Freeform 1004"/>
              <p:cNvSpPr>
                <a:spLocks/>
              </p:cNvSpPr>
              <p:nvPr/>
            </p:nvSpPr>
            <p:spPr bwMode="auto">
              <a:xfrm>
                <a:off x="3766" y="2015"/>
                <a:ext cx="12" cy="22"/>
              </a:xfrm>
              <a:custGeom>
                <a:avLst/>
                <a:gdLst>
                  <a:gd name="T0" fmla="*/ 80 w 6"/>
                  <a:gd name="T1" fmla="*/ 32 h 11"/>
                  <a:gd name="T2" fmla="*/ 48 w 6"/>
                  <a:gd name="T3" fmla="*/ 0 h 11"/>
                  <a:gd name="T4" fmla="*/ 16 w 6"/>
                  <a:gd name="T5" fmla="*/ 0 h 11"/>
                  <a:gd name="T6" fmla="*/ 0 w 6"/>
                  <a:gd name="T7" fmla="*/ 32 h 11"/>
                  <a:gd name="T8" fmla="*/ 0 w 6"/>
                  <a:gd name="T9" fmla="*/ 80 h 11"/>
                  <a:gd name="T10" fmla="*/ 16 w 6"/>
                  <a:gd name="T11" fmla="*/ 112 h 11"/>
                  <a:gd name="T12" fmla="*/ 0 w 6"/>
                  <a:gd name="T13" fmla="*/ 160 h 11"/>
                  <a:gd name="T14" fmla="*/ 64 w 6"/>
                  <a:gd name="T15" fmla="*/ 176 h 11"/>
                  <a:gd name="T16" fmla="*/ 80 w 6"/>
                  <a:gd name="T17" fmla="*/ 144 h 11"/>
                  <a:gd name="T18" fmla="*/ 80 w 6"/>
                  <a:gd name="T19" fmla="*/ 112 h 11"/>
                  <a:gd name="T20" fmla="*/ 80 w 6"/>
                  <a:gd name="T21" fmla="*/ 80 h 11"/>
                  <a:gd name="T22" fmla="*/ 80 w 6"/>
                  <a:gd name="T23" fmla="*/ 32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1"/>
                  <a:gd name="T38" fmla="*/ 6 w 6"/>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1">
                    <a:moveTo>
                      <a:pt x="5" y="2"/>
                    </a:moveTo>
                    <a:cubicBezTo>
                      <a:pt x="4" y="1"/>
                      <a:pt x="4" y="1"/>
                      <a:pt x="3" y="0"/>
                    </a:cubicBezTo>
                    <a:cubicBezTo>
                      <a:pt x="2" y="0"/>
                      <a:pt x="2" y="0"/>
                      <a:pt x="1" y="0"/>
                    </a:cubicBezTo>
                    <a:cubicBezTo>
                      <a:pt x="0" y="0"/>
                      <a:pt x="0" y="1"/>
                      <a:pt x="0" y="2"/>
                    </a:cubicBezTo>
                    <a:cubicBezTo>
                      <a:pt x="0" y="3"/>
                      <a:pt x="0" y="4"/>
                      <a:pt x="0" y="5"/>
                    </a:cubicBezTo>
                    <a:cubicBezTo>
                      <a:pt x="0" y="6"/>
                      <a:pt x="1" y="6"/>
                      <a:pt x="1" y="7"/>
                    </a:cubicBezTo>
                    <a:cubicBezTo>
                      <a:pt x="1" y="8"/>
                      <a:pt x="1" y="10"/>
                      <a:pt x="0" y="10"/>
                    </a:cubicBezTo>
                    <a:cubicBezTo>
                      <a:pt x="4" y="11"/>
                      <a:pt x="4" y="11"/>
                      <a:pt x="4" y="11"/>
                    </a:cubicBezTo>
                    <a:cubicBezTo>
                      <a:pt x="5" y="10"/>
                      <a:pt x="5" y="10"/>
                      <a:pt x="5" y="9"/>
                    </a:cubicBezTo>
                    <a:cubicBezTo>
                      <a:pt x="5" y="8"/>
                      <a:pt x="5" y="8"/>
                      <a:pt x="5" y="7"/>
                    </a:cubicBezTo>
                    <a:cubicBezTo>
                      <a:pt x="5" y="6"/>
                      <a:pt x="5" y="6"/>
                      <a:pt x="5" y="5"/>
                    </a:cubicBezTo>
                    <a:cubicBezTo>
                      <a:pt x="5" y="4"/>
                      <a:pt x="6" y="3"/>
                      <a:pt x="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72" name="Freeform 1005"/>
              <p:cNvSpPr>
                <a:spLocks/>
              </p:cNvSpPr>
              <p:nvPr/>
            </p:nvSpPr>
            <p:spPr bwMode="auto">
              <a:xfrm>
                <a:off x="3150" y="2423"/>
                <a:ext cx="30" cy="22"/>
              </a:xfrm>
              <a:custGeom>
                <a:avLst/>
                <a:gdLst>
                  <a:gd name="T0" fmla="*/ 176 w 15"/>
                  <a:gd name="T1" fmla="*/ 0 h 11"/>
                  <a:gd name="T2" fmla="*/ 112 w 15"/>
                  <a:gd name="T3" fmla="*/ 0 h 11"/>
                  <a:gd name="T4" fmla="*/ 64 w 15"/>
                  <a:gd name="T5" fmla="*/ 0 h 11"/>
                  <a:gd name="T6" fmla="*/ 48 w 15"/>
                  <a:gd name="T7" fmla="*/ 16 h 11"/>
                  <a:gd name="T8" fmla="*/ 32 w 15"/>
                  <a:gd name="T9" fmla="*/ 96 h 11"/>
                  <a:gd name="T10" fmla="*/ 0 w 15"/>
                  <a:gd name="T11" fmla="*/ 160 h 11"/>
                  <a:gd name="T12" fmla="*/ 16 w 15"/>
                  <a:gd name="T13" fmla="*/ 160 h 11"/>
                  <a:gd name="T14" fmla="*/ 48 w 15"/>
                  <a:gd name="T15" fmla="*/ 160 h 11"/>
                  <a:gd name="T16" fmla="*/ 96 w 15"/>
                  <a:gd name="T17" fmla="*/ 160 h 11"/>
                  <a:gd name="T18" fmla="*/ 160 w 15"/>
                  <a:gd name="T19" fmla="*/ 160 h 11"/>
                  <a:gd name="T20" fmla="*/ 208 w 15"/>
                  <a:gd name="T21" fmla="*/ 160 h 11"/>
                  <a:gd name="T22" fmla="*/ 224 w 15"/>
                  <a:gd name="T23" fmla="*/ 128 h 11"/>
                  <a:gd name="T24" fmla="*/ 224 w 15"/>
                  <a:gd name="T25" fmla="*/ 64 h 11"/>
                  <a:gd name="T26" fmla="*/ 224 w 15"/>
                  <a:gd name="T27" fmla="*/ 0 h 11"/>
                  <a:gd name="T28" fmla="*/ 240 w 15"/>
                  <a:gd name="T29" fmla="*/ 0 h 11"/>
                  <a:gd name="T30" fmla="*/ 176 w 15"/>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1"/>
                  <a:gd name="T50" fmla="*/ 15 w 15"/>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1">
                    <a:moveTo>
                      <a:pt x="11" y="0"/>
                    </a:moveTo>
                    <a:cubicBezTo>
                      <a:pt x="10" y="0"/>
                      <a:pt x="9" y="0"/>
                      <a:pt x="7" y="0"/>
                    </a:cubicBezTo>
                    <a:cubicBezTo>
                      <a:pt x="6" y="0"/>
                      <a:pt x="5" y="0"/>
                      <a:pt x="4" y="0"/>
                    </a:cubicBezTo>
                    <a:cubicBezTo>
                      <a:pt x="3" y="1"/>
                      <a:pt x="3" y="1"/>
                      <a:pt x="3" y="1"/>
                    </a:cubicBezTo>
                    <a:cubicBezTo>
                      <a:pt x="3" y="3"/>
                      <a:pt x="2" y="4"/>
                      <a:pt x="2" y="6"/>
                    </a:cubicBezTo>
                    <a:cubicBezTo>
                      <a:pt x="1" y="7"/>
                      <a:pt x="1" y="8"/>
                      <a:pt x="0" y="10"/>
                    </a:cubicBezTo>
                    <a:cubicBezTo>
                      <a:pt x="1" y="10"/>
                      <a:pt x="1" y="10"/>
                      <a:pt x="1" y="10"/>
                    </a:cubicBezTo>
                    <a:cubicBezTo>
                      <a:pt x="2" y="10"/>
                      <a:pt x="2" y="11"/>
                      <a:pt x="3" y="10"/>
                    </a:cubicBezTo>
                    <a:cubicBezTo>
                      <a:pt x="4" y="10"/>
                      <a:pt x="5" y="10"/>
                      <a:pt x="6" y="10"/>
                    </a:cubicBezTo>
                    <a:cubicBezTo>
                      <a:pt x="8" y="10"/>
                      <a:pt x="9" y="10"/>
                      <a:pt x="10" y="10"/>
                    </a:cubicBezTo>
                    <a:cubicBezTo>
                      <a:pt x="11" y="10"/>
                      <a:pt x="12" y="10"/>
                      <a:pt x="13" y="10"/>
                    </a:cubicBezTo>
                    <a:cubicBezTo>
                      <a:pt x="14" y="9"/>
                      <a:pt x="13" y="8"/>
                      <a:pt x="14" y="8"/>
                    </a:cubicBezTo>
                    <a:cubicBezTo>
                      <a:pt x="14" y="6"/>
                      <a:pt x="14" y="6"/>
                      <a:pt x="14" y="4"/>
                    </a:cubicBezTo>
                    <a:cubicBezTo>
                      <a:pt x="15" y="3"/>
                      <a:pt x="14" y="2"/>
                      <a:pt x="14" y="0"/>
                    </a:cubicBezTo>
                    <a:cubicBezTo>
                      <a:pt x="15" y="0"/>
                      <a:pt x="15" y="0"/>
                      <a:pt x="15" y="0"/>
                    </a:cubicBezTo>
                    <a:cubicBezTo>
                      <a:pt x="13" y="0"/>
                      <a:pt x="13"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73" name="Freeform 1006"/>
              <p:cNvSpPr>
                <a:spLocks/>
              </p:cNvSpPr>
              <p:nvPr/>
            </p:nvSpPr>
            <p:spPr bwMode="auto">
              <a:xfrm>
                <a:off x="2755" y="2221"/>
                <a:ext cx="47" cy="14"/>
              </a:xfrm>
              <a:custGeom>
                <a:avLst/>
                <a:gdLst>
                  <a:gd name="T0" fmla="*/ 368 w 23"/>
                  <a:gd name="T1" fmla="*/ 48 h 7"/>
                  <a:gd name="T2" fmla="*/ 300 w 23"/>
                  <a:gd name="T3" fmla="*/ 32 h 7"/>
                  <a:gd name="T4" fmla="*/ 264 w 23"/>
                  <a:gd name="T5" fmla="*/ 16 h 7"/>
                  <a:gd name="T6" fmla="*/ 213 w 23"/>
                  <a:gd name="T7" fmla="*/ 16 h 7"/>
                  <a:gd name="T8" fmla="*/ 137 w 23"/>
                  <a:gd name="T9" fmla="*/ 32 h 7"/>
                  <a:gd name="T10" fmla="*/ 67 w 23"/>
                  <a:gd name="T11" fmla="*/ 32 h 7"/>
                  <a:gd name="T12" fmla="*/ 0 w 23"/>
                  <a:gd name="T13" fmla="*/ 32 h 7"/>
                  <a:gd name="T14" fmla="*/ 0 w 23"/>
                  <a:gd name="T15" fmla="*/ 48 h 7"/>
                  <a:gd name="T16" fmla="*/ 0 w 23"/>
                  <a:gd name="T17" fmla="*/ 112 h 7"/>
                  <a:gd name="T18" fmla="*/ 51 w 23"/>
                  <a:gd name="T19" fmla="*/ 96 h 7"/>
                  <a:gd name="T20" fmla="*/ 84 w 23"/>
                  <a:gd name="T21" fmla="*/ 96 h 7"/>
                  <a:gd name="T22" fmla="*/ 137 w 23"/>
                  <a:gd name="T23" fmla="*/ 96 h 7"/>
                  <a:gd name="T24" fmla="*/ 155 w 23"/>
                  <a:gd name="T25" fmla="*/ 64 h 7"/>
                  <a:gd name="T26" fmla="*/ 188 w 23"/>
                  <a:gd name="T27" fmla="*/ 80 h 7"/>
                  <a:gd name="T28" fmla="*/ 229 w 23"/>
                  <a:gd name="T29" fmla="*/ 64 h 7"/>
                  <a:gd name="T30" fmla="*/ 247 w 23"/>
                  <a:gd name="T31" fmla="*/ 64 h 7"/>
                  <a:gd name="T32" fmla="*/ 300 w 23"/>
                  <a:gd name="T33" fmla="*/ 80 h 7"/>
                  <a:gd name="T34" fmla="*/ 351 w 23"/>
                  <a:gd name="T35" fmla="*/ 80 h 7"/>
                  <a:gd name="T36" fmla="*/ 401 w 23"/>
                  <a:gd name="T37" fmla="*/ 64 h 7"/>
                  <a:gd name="T38" fmla="*/ 368 w 23"/>
                  <a:gd name="T39" fmla="*/ 48 h 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
                  <a:gd name="T61" fmla="*/ 0 h 7"/>
                  <a:gd name="T62" fmla="*/ 23 w 23"/>
                  <a:gd name="T63" fmla="*/ 7 h 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 h="7">
                    <a:moveTo>
                      <a:pt x="21" y="3"/>
                    </a:moveTo>
                    <a:cubicBezTo>
                      <a:pt x="20" y="2"/>
                      <a:pt x="19" y="3"/>
                      <a:pt x="17" y="2"/>
                    </a:cubicBezTo>
                    <a:cubicBezTo>
                      <a:pt x="17" y="2"/>
                      <a:pt x="16" y="1"/>
                      <a:pt x="15" y="1"/>
                    </a:cubicBezTo>
                    <a:cubicBezTo>
                      <a:pt x="14" y="0"/>
                      <a:pt x="13" y="0"/>
                      <a:pt x="12" y="1"/>
                    </a:cubicBezTo>
                    <a:cubicBezTo>
                      <a:pt x="10" y="1"/>
                      <a:pt x="10" y="2"/>
                      <a:pt x="8" y="2"/>
                    </a:cubicBezTo>
                    <a:cubicBezTo>
                      <a:pt x="7" y="3"/>
                      <a:pt x="6" y="3"/>
                      <a:pt x="4" y="2"/>
                    </a:cubicBezTo>
                    <a:cubicBezTo>
                      <a:pt x="3" y="2"/>
                      <a:pt x="2" y="2"/>
                      <a:pt x="0" y="2"/>
                    </a:cubicBezTo>
                    <a:cubicBezTo>
                      <a:pt x="0" y="3"/>
                      <a:pt x="0" y="3"/>
                      <a:pt x="0" y="3"/>
                    </a:cubicBezTo>
                    <a:cubicBezTo>
                      <a:pt x="0" y="4"/>
                      <a:pt x="0" y="5"/>
                      <a:pt x="0" y="7"/>
                    </a:cubicBezTo>
                    <a:cubicBezTo>
                      <a:pt x="3" y="6"/>
                      <a:pt x="3" y="6"/>
                      <a:pt x="3" y="6"/>
                    </a:cubicBezTo>
                    <a:cubicBezTo>
                      <a:pt x="4" y="6"/>
                      <a:pt x="5" y="6"/>
                      <a:pt x="5" y="6"/>
                    </a:cubicBezTo>
                    <a:cubicBezTo>
                      <a:pt x="6" y="6"/>
                      <a:pt x="7" y="7"/>
                      <a:pt x="8" y="6"/>
                    </a:cubicBezTo>
                    <a:cubicBezTo>
                      <a:pt x="9" y="6"/>
                      <a:pt x="8" y="4"/>
                      <a:pt x="9" y="4"/>
                    </a:cubicBezTo>
                    <a:cubicBezTo>
                      <a:pt x="10" y="4"/>
                      <a:pt x="10" y="5"/>
                      <a:pt x="11" y="5"/>
                    </a:cubicBezTo>
                    <a:cubicBezTo>
                      <a:pt x="12" y="5"/>
                      <a:pt x="12" y="4"/>
                      <a:pt x="13" y="4"/>
                    </a:cubicBezTo>
                    <a:cubicBezTo>
                      <a:pt x="13" y="3"/>
                      <a:pt x="14" y="3"/>
                      <a:pt x="14" y="4"/>
                    </a:cubicBezTo>
                    <a:cubicBezTo>
                      <a:pt x="16" y="4"/>
                      <a:pt x="16" y="5"/>
                      <a:pt x="17" y="5"/>
                    </a:cubicBezTo>
                    <a:cubicBezTo>
                      <a:pt x="18" y="6"/>
                      <a:pt x="19" y="6"/>
                      <a:pt x="20" y="5"/>
                    </a:cubicBezTo>
                    <a:cubicBezTo>
                      <a:pt x="21" y="5"/>
                      <a:pt x="23" y="5"/>
                      <a:pt x="23" y="4"/>
                    </a:cubicBezTo>
                    <a:cubicBezTo>
                      <a:pt x="23" y="3"/>
                      <a:pt x="22" y="3"/>
                      <a:pt x="2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74" name="Freeform 1007"/>
              <p:cNvSpPr>
                <a:spLocks/>
              </p:cNvSpPr>
              <p:nvPr/>
            </p:nvSpPr>
            <p:spPr bwMode="auto">
              <a:xfrm>
                <a:off x="2804" y="2305"/>
                <a:ext cx="2" cy="1"/>
              </a:xfrm>
              <a:custGeom>
                <a:avLst/>
                <a:gdLst>
                  <a:gd name="T0" fmla="*/ 0 w 1"/>
                  <a:gd name="T1" fmla="*/ 0 h 1"/>
                  <a:gd name="T2" fmla="*/ 16 w 1"/>
                  <a:gd name="T3" fmla="*/ 0 h 1"/>
                  <a:gd name="T4" fmla="*/ 16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1" y="0"/>
                      <a:pt x="1" y="0"/>
                      <a:pt x="1" y="0"/>
                    </a:cubicBezTo>
                    <a:cubicBezTo>
                      <a:pt x="1" y="0"/>
                      <a:pt x="1" y="0"/>
                      <a:pt x="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75" name="Freeform 1008"/>
              <p:cNvSpPr>
                <a:spLocks/>
              </p:cNvSpPr>
              <p:nvPr/>
            </p:nvSpPr>
            <p:spPr bwMode="auto">
              <a:xfrm>
                <a:off x="2830" y="234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76" name="Freeform 1009"/>
              <p:cNvSpPr>
                <a:spLocks/>
              </p:cNvSpPr>
              <p:nvPr/>
            </p:nvSpPr>
            <p:spPr bwMode="auto">
              <a:xfrm>
                <a:off x="2804" y="2289"/>
                <a:ext cx="44" cy="54"/>
              </a:xfrm>
              <a:custGeom>
                <a:avLst/>
                <a:gdLst>
                  <a:gd name="T0" fmla="*/ 352 w 22"/>
                  <a:gd name="T1" fmla="*/ 160 h 27"/>
                  <a:gd name="T2" fmla="*/ 352 w 22"/>
                  <a:gd name="T3" fmla="*/ 128 h 27"/>
                  <a:gd name="T4" fmla="*/ 336 w 22"/>
                  <a:gd name="T5" fmla="*/ 96 h 27"/>
                  <a:gd name="T6" fmla="*/ 320 w 22"/>
                  <a:gd name="T7" fmla="*/ 48 h 27"/>
                  <a:gd name="T8" fmla="*/ 288 w 22"/>
                  <a:gd name="T9" fmla="*/ 16 h 27"/>
                  <a:gd name="T10" fmla="*/ 240 w 22"/>
                  <a:gd name="T11" fmla="*/ 0 h 27"/>
                  <a:gd name="T12" fmla="*/ 176 w 22"/>
                  <a:gd name="T13" fmla="*/ 16 h 27"/>
                  <a:gd name="T14" fmla="*/ 144 w 22"/>
                  <a:gd name="T15" fmla="*/ 16 h 27"/>
                  <a:gd name="T16" fmla="*/ 96 w 22"/>
                  <a:gd name="T17" fmla="*/ 64 h 27"/>
                  <a:gd name="T18" fmla="*/ 64 w 22"/>
                  <a:gd name="T19" fmla="*/ 112 h 27"/>
                  <a:gd name="T20" fmla="*/ 16 w 22"/>
                  <a:gd name="T21" fmla="*/ 128 h 27"/>
                  <a:gd name="T22" fmla="*/ 0 w 22"/>
                  <a:gd name="T23" fmla="*/ 160 h 27"/>
                  <a:gd name="T24" fmla="*/ 16 w 22"/>
                  <a:gd name="T25" fmla="*/ 208 h 27"/>
                  <a:gd name="T26" fmla="*/ 48 w 22"/>
                  <a:gd name="T27" fmla="*/ 256 h 27"/>
                  <a:gd name="T28" fmla="*/ 80 w 22"/>
                  <a:gd name="T29" fmla="*/ 288 h 27"/>
                  <a:gd name="T30" fmla="*/ 112 w 22"/>
                  <a:gd name="T31" fmla="*/ 320 h 27"/>
                  <a:gd name="T32" fmla="*/ 144 w 22"/>
                  <a:gd name="T33" fmla="*/ 368 h 27"/>
                  <a:gd name="T34" fmla="*/ 192 w 22"/>
                  <a:gd name="T35" fmla="*/ 384 h 27"/>
                  <a:gd name="T36" fmla="*/ 208 w 22"/>
                  <a:gd name="T37" fmla="*/ 416 h 27"/>
                  <a:gd name="T38" fmla="*/ 208 w 22"/>
                  <a:gd name="T39" fmla="*/ 432 h 27"/>
                  <a:gd name="T40" fmla="*/ 256 w 22"/>
                  <a:gd name="T41" fmla="*/ 384 h 27"/>
                  <a:gd name="T42" fmla="*/ 288 w 22"/>
                  <a:gd name="T43" fmla="*/ 336 h 27"/>
                  <a:gd name="T44" fmla="*/ 320 w 22"/>
                  <a:gd name="T45" fmla="*/ 304 h 27"/>
                  <a:gd name="T46" fmla="*/ 352 w 22"/>
                  <a:gd name="T47" fmla="*/ 272 h 27"/>
                  <a:gd name="T48" fmla="*/ 352 w 22"/>
                  <a:gd name="T49" fmla="*/ 224 h 27"/>
                  <a:gd name="T50" fmla="*/ 352 w 22"/>
                  <a:gd name="T51" fmla="*/ 208 h 27"/>
                  <a:gd name="T52" fmla="*/ 320 w 22"/>
                  <a:gd name="T53" fmla="*/ 192 h 27"/>
                  <a:gd name="T54" fmla="*/ 352 w 22"/>
                  <a:gd name="T55" fmla="*/ 160 h 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27"/>
                  <a:gd name="T86" fmla="*/ 22 w 22"/>
                  <a:gd name="T87" fmla="*/ 27 h 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27">
                    <a:moveTo>
                      <a:pt x="22" y="10"/>
                    </a:moveTo>
                    <a:cubicBezTo>
                      <a:pt x="22" y="10"/>
                      <a:pt x="22" y="9"/>
                      <a:pt x="22" y="8"/>
                    </a:cubicBezTo>
                    <a:cubicBezTo>
                      <a:pt x="22" y="7"/>
                      <a:pt x="21" y="7"/>
                      <a:pt x="21" y="6"/>
                    </a:cubicBezTo>
                    <a:cubicBezTo>
                      <a:pt x="20" y="5"/>
                      <a:pt x="21" y="4"/>
                      <a:pt x="20" y="3"/>
                    </a:cubicBezTo>
                    <a:cubicBezTo>
                      <a:pt x="20" y="2"/>
                      <a:pt x="19" y="2"/>
                      <a:pt x="18" y="1"/>
                    </a:cubicBezTo>
                    <a:cubicBezTo>
                      <a:pt x="17" y="1"/>
                      <a:pt x="16" y="0"/>
                      <a:pt x="15" y="0"/>
                    </a:cubicBezTo>
                    <a:cubicBezTo>
                      <a:pt x="13" y="0"/>
                      <a:pt x="13" y="1"/>
                      <a:pt x="11" y="1"/>
                    </a:cubicBezTo>
                    <a:cubicBezTo>
                      <a:pt x="10" y="1"/>
                      <a:pt x="10" y="1"/>
                      <a:pt x="9" y="1"/>
                    </a:cubicBezTo>
                    <a:cubicBezTo>
                      <a:pt x="7" y="1"/>
                      <a:pt x="7" y="3"/>
                      <a:pt x="6" y="4"/>
                    </a:cubicBezTo>
                    <a:cubicBezTo>
                      <a:pt x="5" y="6"/>
                      <a:pt x="5" y="7"/>
                      <a:pt x="4" y="7"/>
                    </a:cubicBezTo>
                    <a:cubicBezTo>
                      <a:pt x="3" y="8"/>
                      <a:pt x="2" y="8"/>
                      <a:pt x="1" y="8"/>
                    </a:cubicBezTo>
                    <a:cubicBezTo>
                      <a:pt x="1" y="8"/>
                      <a:pt x="0" y="9"/>
                      <a:pt x="0" y="10"/>
                    </a:cubicBezTo>
                    <a:cubicBezTo>
                      <a:pt x="0" y="11"/>
                      <a:pt x="0" y="12"/>
                      <a:pt x="1" y="13"/>
                    </a:cubicBezTo>
                    <a:cubicBezTo>
                      <a:pt x="2" y="14"/>
                      <a:pt x="2" y="15"/>
                      <a:pt x="3" y="16"/>
                    </a:cubicBezTo>
                    <a:cubicBezTo>
                      <a:pt x="4" y="16"/>
                      <a:pt x="4" y="17"/>
                      <a:pt x="5" y="18"/>
                    </a:cubicBezTo>
                    <a:cubicBezTo>
                      <a:pt x="6" y="19"/>
                      <a:pt x="7" y="19"/>
                      <a:pt x="7" y="20"/>
                    </a:cubicBezTo>
                    <a:cubicBezTo>
                      <a:pt x="8" y="21"/>
                      <a:pt x="8" y="22"/>
                      <a:pt x="9" y="23"/>
                    </a:cubicBezTo>
                    <a:cubicBezTo>
                      <a:pt x="10" y="23"/>
                      <a:pt x="11" y="23"/>
                      <a:pt x="12" y="24"/>
                    </a:cubicBezTo>
                    <a:cubicBezTo>
                      <a:pt x="13" y="25"/>
                      <a:pt x="12" y="25"/>
                      <a:pt x="13" y="26"/>
                    </a:cubicBezTo>
                    <a:cubicBezTo>
                      <a:pt x="13" y="27"/>
                      <a:pt x="13" y="27"/>
                      <a:pt x="13" y="27"/>
                    </a:cubicBezTo>
                    <a:cubicBezTo>
                      <a:pt x="14" y="26"/>
                      <a:pt x="15" y="25"/>
                      <a:pt x="16" y="24"/>
                    </a:cubicBezTo>
                    <a:cubicBezTo>
                      <a:pt x="17" y="23"/>
                      <a:pt x="17" y="22"/>
                      <a:pt x="18" y="21"/>
                    </a:cubicBezTo>
                    <a:cubicBezTo>
                      <a:pt x="19" y="20"/>
                      <a:pt x="19" y="20"/>
                      <a:pt x="20" y="19"/>
                    </a:cubicBezTo>
                    <a:cubicBezTo>
                      <a:pt x="21" y="18"/>
                      <a:pt x="21" y="18"/>
                      <a:pt x="22" y="17"/>
                    </a:cubicBezTo>
                    <a:cubicBezTo>
                      <a:pt x="22" y="16"/>
                      <a:pt x="22" y="15"/>
                      <a:pt x="22" y="14"/>
                    </a:cubicBezTo>
                    <a:cubicBezTo>
                      <a:pt x="22" y="13"/>
                      <a:pt x="22" y="13"/>
                      <a:pt x="22" y="13"/>
                    </a:cubicBezTo>
                    <a:cubicBezTo>
                      <a:pt x="21" y="13"/>
                      <a:pt x="20" y="13"/>
                      <a:pt x="20" y="12"/>
                    </a:cubicBezTo>
                    <a:cubicBezTo>
                      <a:pt x="20" y="11"/>
                      <a:pt x="22" y="11"/>
                      <a:pt x="22"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77" name="Freeform 1010"/>
              <p:cNvSpPr>
                <a:spLocks/>
              </p:cNvSpPr>
              <p:nvPr/>
            </p:nvSpPr>
            <p:spPr bwMode="auto">
              <a:xfrm>
                <a:off x="3016" y="2271"/>
                <a:ext cx="22" cy="84"/>
              </a:xfrm>
              <a:custGeom>
                <a:avLst/>
                <a:gdLst>
                  <a:gd name="T0" fmla="*/ 160 w 11"/>
                  <a:gd name="T1" fmla="*/ 496 h 42"/>
                  <a:gd name="T2" fmla="*/ 160 w 11"/>
                  <a:gd name="T3" fmla="*/ 400 h 42"/>
                  <a:gd name="T4" fmla="*/ 160 w 11"/>
                  <a:gd name="T5" fmla="*/ 288 h 42"/>
                  <a:gd name="T6" fmla="*/ 144 w 11"/>
                  <a:gd name="T7" fmla="*/ 256 h 42"/>
                  <a:gd name="T8" fmla="*/ 144 w 11"/>
                  <a:gd name="T9" fmla="*/ 160 h 42"/>
                  <a:gd name="T10" fmla="*/ 112 w 11"/>
                  <a:gd name="T11" fmla="*/ 128 h 42"/>
                  <a:gd name="T12" fmla="*/ 80 w 11"/>
                  <a:gd name="T13" fmla="*/ 80 h 42"/>
                  <a:gd name="T14" fmla="*/ 80 w 11"/>
                  <a:gd name="T15" fmla="*/ 32 h 42"/>
                  <a:gd name="T16" fmla="*/ 48 w 11"/>
                  <a:gd name="T17" fmla="*/ 0 h 42"/>
                  <a:gd name="T18" fmla="*/ 0 w 11"/>
                  <a:gd name="T19" fmla="*/ 0 h 42"/>
                  <a:gd name="T20" fmla="*/ 16 w 11"/>
                  <a:gd name="T21" fmla="*/ 16 h 42"/>
                  <a:gd name="T22" fmla="*/ 32 w 11"/>
                  <a:gd name="T23" fmla="*/ 64 h 42"/>
                  <a:gd name="T24" fmla="*/ 32 w 11"/>
                  <a:gd name="T25" fmla="*/ 128 h 42"/>
                  <a:gd name="T26" fmla="*/ 32 w 11"/>
                  <a:gd name="T27" fmla="*/ 192 h 42"/>
                  <a:gd name="T28" fmla="*/ 32 w 11"/>
                  <a:gd name="T29" fmla="*/ 256 h 42"/>
                  <a:gd name="T30" fmla="*/ 48 w 11"/>
                  <a:gd name="T31" fmla="*/ 352 h 42"/>
                  <a:gd name="T32" fmla="*/ 48 w 11"/>
                  <a:gd name="T33" fmla="*/ 432 h 42"/>
                  <a:gd name="T34" fmla="*/ 48 w 11"/>
                  <a:gd name="T35" fmla="*/ 496 h 42"/>
                  <a:gd name="T36" fmla="*/ 48 w 11"/>
                  <a:gd name="T37" fmla="*/ 560 h 42"/>
                  <a:gd name="T38" fmla="*/ 48 w 11"/>
                  <a:gd name="T39" fmla="*/ 624 h 42"/>
                  <a:gd name="T40" fmla="*/ 80 w 11"/>
                  <a:gd name="T41" fmla="*/ 672 h 42"/>
                  <a:gd name="T42" fmla="*/ 80 w 11"/>
                  <a:gd name="T43" fmla="*/ 672 h 42"/>
                  <a:gd name="T44" fmla="*/ 128 w 11"/>
                  <a:gd name="T45" fmla="*/ 672 h 42"/>
                  <a:gd name="T46" fmla="*/ 176 w 11"/>
                  <a:gd name="T47" fmla="*/ 656 h 42"/>
                  <a:gd name="T48" fmla="*/ 176 w 11"/>
                  <a:gd name="T49" fmla="*/ 656 h 42"/>
                  <a:gd name="T50" fmla="*/ 160 w 11"/>
                  <a:gd name="T51" fmla="*/ 576 h 42"/>
                  <a:gd name="T52" fmla="*/ 160 w 11"/>
                  <a:gd name="T53" fmla="*/ 496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
                  <a:gd name="T82" fmla="*/ 0 h 42"/>
                  <a:gd name="T83" fmla="*/ 11 w 11"/>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 h="42">
                    <a:moveTo>
                      <a:pt x="10" y="31"/>
                    </a:moveTo>
                    <a:cubicBezTo>
                      <a:pt x="10" y="28"/>
                      <a:pt x="10" y="27"/>
                      <a:pt x="10" y="25"/>
                    </a:cubicBezTo>
                    <a:cubicBezTo>
                      <a:pt x="10" y="22"/>
                      <a:pt x="11" y="21"/>
                      <a:pt x="10" y="18"/>
                    </a:cubicBezTo>
                    <a:cubicBezTo>
                      <a:pt x="10" y="17"/>
                      <a:pt x="9" y="17"/>
                      <a:pt x="9" y="16"/>
                    </a:cubicBezTo>
                    <a:cubicBezTo>
                      <a:pt x="8" y="14"/>
                      <a:pt x="10" y="12"/>
                      <a:pt x="9" y="10"/>
                    </a:cubicBezTo>
                    <a:cubicBezTo>
                      <a:pt x="9" y="9"/>
                      <a:pt x="8" y="9"/>
                      <a:pt x="7" y="8"/>
                    </a:cubicBezTo>
                    <a:cubicBezTo>
                      <a:pt x="6" y="7"/>
                      <a:pt x="6" y="6"/>
                      <a:pt x="5" y="5"/>
                    </a:cubicBezTo>
                    <a:cubicBezTo>
                      <a:pt x="5" y="4"/>
                      <a:pt x="5" y="3"/>
                      <a:pt x="5" y="2"/>
                    </a:cubicBezTo>
                    <a:cubicBezTo>
                      <a:pt x="4" y="1"/>
                      <a:pt x="3" y="1"/>
                      <a:pt x="3" y="0"/>
                    </a:cubicBezTo>
                    <a:cubicBezTo>
                      <a:pt x="2" y="0"/>
                      <a:pt x="1" y="0"/>
                      <a:pt x="0" y="0"/>
                    </a:cubicBezTo>
                    <a:cubicBezTo>
                      <a:pt x="1" y="1"/>
                      <a:pt x="1" y="1"/>
                      <a:pt x="1" y="1"/>
                    </a:cubicBezTo>
                    <a:cubicBezTo>
                      <a:pt x="1" y="2"/>
                      <a:pt x="1" y="3"/>
                      <a:pt x="2" y="4"/>
                    </a:cubicBezTo>
                    <a:cubicBezTo>
                      <a:pt x="2" y="6"/>
                      <a:pt x="2" y="7"/>
                      <a:pt x="2" y="8"/>
                    </a:cubicBezTo>
                    <a:cubicBezTo>
                      <a:pt x="2" y="10"/>
                      <a:pt x="2" y="11"/>
                      <a:pt x="2" y="12"/>
                    </a:cubicBezTo>
                    <a:cubicBezTo>
                      <a:pt x="2" y="14"/>
                      <a:pt x="2" y="15"/>
                      <a:pt x="2" y="16"/>
                    </a:cubicBezTo>
                    <a:cubicBezTo>
                      <a:pt x="2" y="19"/>
                      <a:pt x="3" y="20"/>
                      <a:pt x="3" y="22"/>
                    </a:cubicBezTo>
                    <a:cubicBezTo>
                      <a:pt x="3" y="24"/>
                      <a:pt x="3" y="25"/>
                      <a:pt x="3" y="27"/>
                    </a:cubicBezTo>
                    <a:cubicBezTo>
                      <a:pt x="3" y="28"/>
                      <a:pt x="3" y="29"/>
                      <a:pt x="3" y="31"/>
                    </a:cubicBezTo>
                    <a:cubicBezTo>
                      <a:pt x="3" y="32"/>
                      <a:pt x="2" y="33"/>
                      <a:pt x="3" y="35"/>
                    </a:cubicBezTo>
                    <a:cubicBezTo>
                      <a:pt x="3" y="36"/>
                      <a:pt x="3" y="37"/>
                      <a:pt x="3" y="39"/>
                    </a:cubicBezTo>
                    <a:cubicBezTo>
                      <a:pt x="4" y="40"/>
                      <a:pt x="4" y="41"/>
                      <a:pt x="5" y="42"/>
                    </a:cubicBezTo>
                    <a:cubicBezTo>
                      <a:pt x="5" y="42"/>
                      <a:pt x="5" y="42"/>
                      <a:pt x="5" y="42"/>
                    </a:cubicBezTo>
                    <a:cubicBezTo>
                      <a:pt x="6" y="41"/>
                      <a:pt x="7" y="42"/>
                      <a:pt x="8" y="42"/>
                    </a:cubicBezTo>
                    <a:cubicBezTo>
                      <a:pt x="9" y="41"/>
                      <a:pt x="10" y="41"/>
                      <a:pt x="11" y="41"/>
                    </a:cubicBezTo>
                    <a:cubicBezTo>
                      <a:pt x="11" y="41"/>
                      <a:pt x="11" y="41"/>
                      <a:pt x="11" y="41"/>
                    </a:cubicBezTo>
                    <a:cubicBezTo>
                      <a:pt x="11" y="39"/>
                      <a:pt x="10" y="38"/>
                      <a:pt x="10" y="36"/>
                    </a:cubicBezTo>
                    <a:cubicBezTo>
                      <a:pt x="10" y="34"/>
                      <a:pt x="10" y="33"/>
                      <a:pt x="10"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78" name="Freeform 1011"/>
              <p:cNvSpPr>
                <a:spLocks/>
              </p:cNvSpPr>
              <p:nvPr/>
            </p:nvSpPr>
            <p:spPr bwMode="auto">
              <a:xfrm>
                <a:off x="3447" y="2483"/>
                <a:ext cx="32" cy="29"/>
              </a:xfrm>
              <a:custGeom>
                <a:avLst/>
                <a:gdLst>
                  <a:gd name="T0" fmla="*/ 240 w 16"/>
                  <a:gd name="T1" fmla="*/ 73 h 14"/>
                  <a:gd name="T2" fmla="*/ 192 w 16"/>
                  <a:gd name="T3" fmla="*/ 35 h 14"/>
                  <a:gd name="T4" fmla="*/ 176 w 16"/>
                  <a:gd name="T5" fmla="*/ 0 h 14"/>
                  <a:gd name="T6" fmla="*/ 112 w 16"/>
                  <a:gd name="T7" fmla="*/ 73 h 14"/>
                  <a:gd name="T8" fmla="*/ 64 w 16"/>
                  <a:gd name="T9" fmla="*/ 17 h 14"/>
                  <a:gd name="T10" fmla="*/ 64 w 16"/>
                  <a:gd name="T11" fmla="*/ 35 h 14"/>
                  <a:gd name="T12" fmla="*/ 48 w 16"/>
                  <a:gd name="T13" fmla="*/ 73 h 14"/>
                  <a:gd name="T14" fmla="*/ 48 w 16"/>
                  <a:gd name="T15" fmla="*/ 133 h 14"/>
                  <a:gd name="T16" fmla="*/ 0 w 16"/>
                  <a:gd name="T17" fmla="*/ 189 h 14"/>
                  <a:gd name="T18" fmla="*/ 0 w 16"/>
                  <a:gd name="T19" fmla="*/ 205 h 14"/>
                  <a:gd name="T20" fmla="*/ 16 w 16"/>
                  <a:gd name="T21" fmla="*/ 257 h 14"/>
                  <a:gd name="T22" fmla="*/ 48 w 16"/>
                  <a:gd name="T23" fmla="*/ 240 h 14"/>
                  <a:gd name="T24" fmla="*/ 80 w 16"/>
                  <a:gd name="T25" fmla="*/ 257 h 14"/>
                  <a:gd name="T26" fmla="*/ 128 w 16"/>
                  <a:gd name="T27" fmla="*/ 224 h 14"/>
                  <a:gd name="T28" fmla="*/ 144 w 16"/>
                  <a:gd name="T29" fmla="*/ 205 h 14"/>
                  <a:gd name="T30" fmla="*/ 192 w 16"/>
                  <a:gd name="T31" fmla="*/ 168 h 14"/>
                  <a:gd name="T32" fmla="*/ 208 w 16"/>
                  <a:gd name="T33" fmla="*/ 205 h 14"/>
                  <a:gd name="T34" fmla="*/ 240 w 16"/>
                  <a:gd name="T35" fmla="*/ 168 h 14"/>
                  <a:gd name="T36" fmla="*/ 240 w 16"/>
                  <a:gd name="T37" fmla="*/ 108 h 14"/>
                  <a:gd name="T38" fmla="*/ 240 w 16"/>
                  <a:gd name="T39" fmla="*/ 73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4"/>
                  <a:gd name="T62" fmla="*/ 16 w 16"/>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4">
                    <a:moveTo>
                      <a:pt x="15" y="4"/>
                    </a:moveTo>
                    <a:cubicBezTo>
                      <a:pt x="14" y="3"/>
                      <a:pt x="13" y="2"/>
                      <a:pt x="12" y="2"/>
                    </a:cubicBezTo>
                    <a:cubicBezTo>
                      <a:pt x="11" y="0"/>
                      <a:pt x="11" y="0"/>
                      <a:pt x="11" y="0"/>
                    </a:cubicBezTo>
                    <a:cubicBezTo>
                      <a:pt x="9" y="1"/>
                      <a:pt x="9" y="4"/>
                      <a:pt x="7" y="4"/>
                    </a:cubicBezTo>
                    <a:cubicBezTo>
                      <a:pt x="6" y="3"/>
                      <a:pt x="5" y="2"/>
                      <a:pt x="4" y="1"/>
                    </a:cubicBezTo>
                    <a:cubicBezTo>
                      <a:pt x="4" y="2"/>
                      <a:pt x="4" y="2"/>
                      <a:pt x="4" y="2"/>
                    </a:cubicBezTo>
                    <a:cubicBezTo>
                      <a:pt x="3" y="3"/>
                      <a:pt x="3" y="3"/>
                      <a:pt x="3" y="4"/>
                    </a:cubicBezTo>
                    <a:cubicBezTo>
                      <a:pt x="3" y="6"/>
                      <a:pt x="3" y="6"/>
                      <a:pt x="3" y="7"/>
                    </a:cubicBezTo>
                    <a:cubicBezTo>
                      <a:pt x="2" y="9"/>
                      <a:pt x="1" y="8"/>
                      <a:pt x="0" y="10"/>
                    </a:cubicBezTo>
                    <a:cubicBezTo>
                      <a:pt x="0" y="10"/>
                      <a:pt x="0" y="11"/>
                      <a:pt x="0" y="11"/>
                    </a:cubicBezTo>
                    <a:cubicBezTo>
                      <a:pt x="0" y="12"/>
                      <a:pt x="1" y="13"/>
                      <a:pt x="1" y="14"/>
                    </a:cubicBezTo>
                    <a:cubicBezTo>
                      <a:pt x="2" y="13"/>
                      <a:pt x="2" y="13"/>
                      <a:pt x="3" y="13"/>
                    </a:cubicBezTo>
                    <a:cubicBezTo>
                      <a:pt x="4" y="13"/>
                      <a:pt x="4" y="14"/>
                      <a:pt x="5" y="14"/>
                    </a:cubicBezTo>
                    <a:cubicBezTo>
                      <a:pt x="6" y="14"/>
                      <a:pt x="7" y="13"/>
                      <a:pt x="8" y="12"/>
                    </a:cubicBezTo>
                    <a:cubicBezTo>
                      <a:pt x="8" y="12"/>
                      <a:pt x="9" y="11"/>
                      <a:pt x="9" y="11"/>
                    </a:cubicBezTo>
                    <a:cubicBezTo>
                      <a:pt x="10" y="10"/>
                      <a:pt x="11" y="9"/>
                      <a:pt x="12" y="9"/>
                    </a:cubicBezTo>
                    <a:cubicBezTo>
                      <a:pt x="13" y="9"/>
                      <a:pt x="13" y="11"/>
                      <a:pt x="13" y="11"/>
                    </a:cubicBezTo>
                    <a:cubicBezTo>
                      <a:pt x="14" y="11"/>
                      <a:pt x="15" y="10"/>
                      <a:pt x="15" y="9"/>
                    </a:cubicBezTo>
                    <a:cubicBezTo>
                      <a:pt x="16" y="8"/>
                      <a:pt x="15" y="7"/>
                      <a:pt x="15" y="6"/>
                    </a:cubicBezTo>
                    <a:cubicBezTo>
                      <a:pt x="15" y="5"/>
                      <a:pt x="15" y="5"/>
                      <a:pt x="1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79" name="Freeform 1012"/>
              <p:cNvSpPr>
                <a:spLocks/>
              </p:cNvSpPr>
              <p:nvPr/>
            </p:nvSpPr>
            <p:spPr bwMode="auto">
              <a:xfrm>
                <a:off x="3441" y="2852"/>
                <a:ext cx="2" cy="1"/>
              </a:xfrm>
              <a:custGeom>
                <a:avLst/>
                <a:gdLst>
                  <a:gd name="T0" fmla="*/ 16 w 1"/>
                  <a:gd name="T1" fmla="*/ 0 h 1"/>
                  <a:gd name="T2" fmla="*/ 16 w 1"/>
                  <a:gd name="T3" fmla="*/ 0 h 1"/>
                  <a:gd name="T4" fmla="*/ 0 w 1"/>
                  <a:gd name="T5" fmla="*/ 0 h 1"/>
                  <a:gd name="T6" fmla="*/ 1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1" y="0"/>
                      <a:pt x="1" y="0"/>
                    </a:cubicBezTo>
                    <a:cubicBezTo>
                      <a:pt x="1" y="0"/>
                      <a:pt x="1" y="0"/>
                      <a:pt x="0"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80" name="Freeform 1013"/>
              <p:cNvSpPr>
                <a:spLocks/>
              </p:cNvSpPr>
              <p:nvPr/>
            </p:nvSpPr>
            <p:spPr bwMode="auto">
              <a:xfrm>
                <a:off x="3303" y="2772"/>
                <a:ext cx="138" cy="156"/>
              </a:xfrm>
              <a:custGeom>
                <a:avLst/>
                <a:gdLst>
                  <a:gd name="T0" fmla="*/ 1088 w 69"/>
                  <a:gd name="T1" fmla="*/ 608 h 78"/>
                  <a:gd name="T2" fmla="*/ 1056 w 69"/>
                  <a:gd name="T3" fmla="*/ 528 h 78"/>
                  <a:gd name="T4" fmla="*/ 992 w 69"/>
                  <a:gd name="T5" fmla="*/ 512 h 78"/>
                  <a:gd name="T6" fmla="*/ 928 w 69"/>
                  <a:gd name="T7" fmla="*/ 496 h 78"/>
                  <a:gd name="T8" fmla="*/ 912 w 69"/>
                  <a:gd name="T9" fmla="*/ 416 h 78"/>
                  <a:gd name="T10" fmla="*/ 912 w 69"/>
                  <a:gd name="T11" fmla="*/ 384 h 78"/>
                  <a:gd name="T12" fmla="*/ 864 w 69"/>
                  <a:gd name="T13" fmla="*/ 352 h 78"/>
                  <a:gd name="T14" fmla="*/ 816 w 69"/>
                  <a:gd name="T15" fmla="*/ 336 h 78"/>
                  <a:gd name="T16" fmla="*/ 768 w 69"/>
                  <a:gd name="T17" fmla="*/ 288 h 78"/>
                  <a:gd name="T18" fmla="*/ 736 w 69"/>
                  <a:gd name="T19" fmla="*/ 224 h 78"/>
                  <a:gd name="T20" fmla="*/ 688 w 69"/>
                  <a:gd name="T21" fmla="*/ 128 h 78"/>
                  <a:gd name="T22" fmla="*/ 688 w 69"/>
                  <a:gd name="T23" fmla="*/ 80 h 78"/>
                  <a:gd name="T24" fmla="*/ 656 w 69"/>
                  <a:gd name="T25" fmla="*/ 48 h 78"/>
                  <a:gd name="T26" fmla="*/ 640 w 69"/>
                  <a:gd name="T27" fmla="*/ 0 h 78"/>
                  <a:gd name="T28" fmla="*/ 608 w 69"/>
                  <a:gd name="T29" fmla="*/ 0 h 78"/>
                  <a:gd name="T30" fmla="*/ 576 w 69"/>
                  <a:gd name="T31" fmla="*/ 16 h 78"/>
                  <a:gd name="T32" fmla="*/ 544 w 69"/>
                  <a:gd name="T33" fmla="*/ 32 h 78"/>
                  <a:gd name="T34" fmla="*/ 496 w 69"/>
                  <a:gd name="T35" fmla="*/ 48 h 78"/>
                  <a:gd name="T36" fmla="*/ 448 w 69"/>
                  <a:gd name="T37" fmla="*/ 96 h 78"/>
                  <a:gd name="T38" fmla="*/ 416 w 69"/>
                  <a:gd name="T39" fmla="*/ 48 h 78"/>
                  <a:gd name="T40" fmla="*/ 384 w 69"/>
                  <a:gd name="T41" fmla="*/ 16 h 78"/>
                  <a:gd name="T42" fmla="*/ 352 w 69"/>
                  <a:gd name="T43" fmla="*/ 32 h 78"/>
                  <a:gd name="T44" fmla="*/ 288 w 69"/>
                  <a:gd name="T45" fmla="*/ 32 h 78"/>
                  <a:gd name="T46" fmla="*/ 224 w 69"/>
                  <a:gd name="T47" fmla="*/ 64 h 78"/>
                  <a:gd name="T48" fmla="*/ 144 w 69"/>
                  <a:gd name="T49" fmla="*/ 64 h 78"/>
                  <a:gd name="T50" fmla="*/ 128 w 69"/>
                  <a:gd name="T51" fmla="*/ 80 h 78"/>
                  <a:gd name="T52" fmla="*/ 128 w 69"/>
                  <a:gd name="T53" fmla="*/ 112 h 78"/>
                  <a:gd name="T54" fmla="*/ 128 w 69"/>
                  <a:gd name="T55" fmla="*/ 176 h 78"/>
                  <a:gd name="T56" fmla="*/ 112 w 69"/>
                  <a:gd name="T57" fmla="*/ 272 h 78"/>
                  <a:gd name="T58" fmla="*/ 112 w 69"/>
                  <a:gd name="T59" fmla="*/ 576 h 78"/>
                  <a:gd name="T60" fmla="*/ 16 w 69"/>
                  <a:gd name="T61" fmla="*/ 576 h 78"/>
                  <a:gd name="T62" fmla="*/ 0 w 69"/>
                  <a:gd name="T63" fmla="*/ 976 h 78"/>
                  <a:gd name="T64" fmla="*/ 16 w 69"/>
                  <a:gd name="T65" fmla="*/ 976 h 78"/>
                  <a:gd name="T66" fmla="*/ 48 w 69"/>
                  <a:gd name="T67" fmla="*/ 1040 h 78"/>
                  <a:gd name="T68" fmla="*/ 64 w 69"/>
                  <a:gd name="T69" fmla="*/ 1104 h 78"/>
                  <a:gd name="T70" fmla="*/ 64 w 69"/>
                  <a:gd name="T71" fmla="*/ 1152 h 78"/>
                  <a:gd name="T72" fmla="*/ 32 w 69"/>
                  <a:gd name="T73" fmla="*/ 1184 h 78"/>
                  <a:gd name="T74" fmla="*/ 32 w 69"/>
                  <a:gd name="T75" fmla="*/ 1216 h 78"/>
                  <a:gd name="T76" fmla="*/ 112 w 69"/>
                  <a:gd name="T77" fmla="*/ 1232 h 78"/>
                  <a:gd name="T78" fmla="*/ 160 w 69"/>
                  <a:gd name="T79" fmla="*/ 1232 h 78"/>
                  <a:gd name="T80" fmla="*/ 224 w 69"/>
                  <a:gd name="T81" fmla="*/ 1168 h 78"/>
                  <a:gd name="T82" fmla="*/ 272 w 69"/>
                  <a:gd name="T83" fmla="*/ 1136 h 78"/>
                  <a:gd name="T84" fmla="*/ 304 w 69"/>
                  <a:gd name="T85" fmla="*/ 1072 h 78"/>
                  <a:gd name="T86" fmla="*/ 336 w 69"/>
                  <a:gd name="T87" fmla="*/ 1024 h 78"/>
                  <a:gd name="T88" fmla="*/ 384 w 69"/>
                  <a:gd name="T89" fmla="*/ 1040 h 78"/>
                  <a:gd name="T90" fmla="*/ 448 w 69"/>
                  <a:gd name="T91" fmla="*/ 1072 h 78"/>
                  <a:gd name="T92" fmla="*/ 496 w 69"/>
                  <a:gd name="T93" fmla="*/ 1104 h 78"/>
                  <a:gd name="T94" fmla="*/ 576 w 69"/>
                  <a:gd name="T95" fmla="*/ 1104 h 78"/>
                  <a:gd name="T96" fmla="*/ 640 w 69"/>
                  <a:gd name="T97" fmla="*/ 1072 h 78"/>
                  <a:gd name="T98" fmla="*/ 656 w 69"/>
                  <a:gd name="T99" fmla="*/ 1024 h 78"/>
                  <a:gd name="T100" fmla="*/ 656 w 69"/>
                  <a:gd name="T101" fmla="*/ 976 h 78"/>
                  <a:gd name="T102" fmla="*/ 720 w 69"/>
                  <a:gd name="T103" fmla="*/ 912 h 78"/>
                  <a:gd name="T104" fmla="*/ 768 w 69"/>
                  <a:gd name="T105" fmla="*/ 864 h 78"/>
                  <a:gd name="T106" fmla="*/ 832 w 69"/>
                  <a:gd name="T107" fmla="*/ 848 h 78"/>
                  <a:gd name="T108" fmla="*/ 912 w 69"/>
                  <a:gd name="T109" fmla="*/ 784 h 78"/>
                  <a:gd name="T110" fmla="*/ 1008 w 69"/>
                  <a:gd name="T111" fmla="*/ 720 h 78"/>
                  <a:gd name="T112" fmla="*/ 1072 w 69"/>
                  <a:gd name="T113" fmla="*/ 672 h 78"/>
                  <a:gd name="T114" fmla="*/ 1104 w 69"/>
                  <a:gd name="T115" fmla="*/ 640 h 78"/>
                  <a:gd name="T116" fmla="*/ 1088 w 69"/>
                  <a:gd name="T117" fmla="*/ 608 h 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
                  <a:gd name="T178" fmla="*/ 0 h 78"/>
                  <a:gd name="T179" fmla="*/ 69 w 69"/>
                  <a:gd name="T180" fmla="*/ 78 h 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 h="78">
                    <a:moveTo>
                      <a:pt x="68" y="38"/>
                    </a:moveTo>
                    <a:cubicBezTo>
                      <a:pt x="67" y="36"/>
                      <a:pt x="68" y="35"/>
                      <a:pt x="66" y="33"/>
                    </a:cubicBezTo>
                    <a:cubicBezTo>
                      <a:pt x="65" y="32"/>
                      <a:pt x="64" y="33"/>
                      <a:pt x="62" y="32"/>
                    </a:cubicBezTo>
                    <a:cubicBezTo>
                      <a:pt x="60" y="32"/>
                      <a:pt x="59" y="32"/>
                      <a:pt x="58" y="31"/>
                    </a:cubicBezTo>
                    <a:cubicBezTo>
                      <a:pt x="57" y="29"/>
                      <a:pt x="57" y="28"/>
                      <a:pt x="57" y="26"/>
                    </a:cubicBezTo>
                    <a:cubicBezTo>
                      <a:pt x="57" y="25"/>
                      <a:pt x="57" y="25"/>
                      <a:pt x="57" y="24"/>
                    </a:cubicBezTo>
                    <a:cubicBezTo>
                      <a:pt x="57" y="23"/>
                      <a:pt x="55" y="23"/>
                      <a:pt x="54" y="22"/>
                    </a:cubicBezTo>
                    <a:cubicBezTo>
                      <a:pt x="53" y="22"/>
                      <a:pt x="52" y="21"/>
                      <a:pt x="51" y="21"/>
                    </a:cubicBezTo>
                    <a:cubicBezTo>
                      <a:pt x="50" y="20"/>
                      <a:pt x="49" y="19"/>
                      <a:pt x="48" y="18"/>
                    </a:cubicBezTo>
                    <a:cubicBezTo>
                      <a:pt x="47" y="17"/>
                      <a:pt x="47" y="16"/>
                      <a:pt x="46" y="14"/>
                    </a:cubicBezTo>
                    <a:cubicBezTo>
                      <a:pt x="45" y="12"/>
                      <a:pt x="44" y="11"/>
                      <a:pt x="43" y="8"/>
                    </a:cubicBezTo>
                    <a:cubicBezTo>
                      <a:pt x="43" y="7"/>
                      <a:pt x="44" y="6"/>
                      <a:pt x="43" y="5"/>
                    </a:cubicBezTo>
                    <a:cubicBezTo>
                      <a:pt x="43" y="4"/>
                      <a:pt x="42" y="4"/>
                      <a:pt x="41" y="3"/>
                    </a:cubicBezTo>
                    <a:cubicBezTo>
                      <a:pt x="40" y="2"/>
                      <a:pt x="40" y="1"/>
                      <a:pt x="40" y="0"/>
                    </a:cubicBezTo>
                    <a:cubicBezTo>
                      <a:pt x="38" y="0"/>
                      <a:pt x="38" y="0"/>
                      <a:pt x="38" y="0"/>
                    </a:cubicBezTo>
                    <a:cubicBezTo>
                      <a:pt x="37" y="0"/>
                      <a:pt x="37" y="1"/>
                      <a:pt x="36" y="1"/>
                    </a:cubicBezTo>
                    <a:cubicBezTo>
                      <a:pt x="35" y="2"/>
                      <a:pt x="35" y="2"/>
                      <a:pt x="34" y="2"/>
                    </a:cubicBezTo>
                    <a:cubicBezTo>
                      <a:pt x="33" y="2"/>
                      <a:pt x="32" y="2"/>
                      <a:pt x="31" y="3"/>
                    </a:cubicBezTo>
                    <a:cubicBezTo>
                      <a:pt x="30" y="4"/>
                      <a:pt x="29" y="5"/>
                      <a:pt x="28" y="6"/>
                    </a:cubicBezTo>
                    <a:cubicBezTo>
                      <a:pt x="26" y="3"/>
                      <a:pt x="26" y="3"/>
                      <a:pt x="26" y="3"/>
                    </a:cubicBezTo>
                    <a:cubicBezTo>
                      <a:pt x="25" y="2"/>
                      <a:pt x="25" y="1"/>
                      <a:pt x="24" y="1"/>
                    </a:cubicBezTo>
                    <a:cubicBezTo>
                      <a:pt x="23" y="1"/>
                      <a:pt x="23" y="2"/>
                      <a:pt x="22" y="2"/>
                    </a:cubicBezTo>
                    <a:cubicBezTo>
                      <a:pt x="20" y="3"/>
                      <a:pt x="19" y="2"/>
                      <a:pt x="18" y="2"/>
                    </a:cubicBezTo>
                    <a:cubicBezTo>
                      <a:pt x="16" y="3"/>
                      <a:pt x="16" y="3"/>
                      <a:pt x="14" y="4"/>
                    </a:cubicBezTo>
                    <a:cubicBezTo>
                      <a:pt x="12" y="4"/>
                      <a:pt x="11" y="4"/>
                      <a:pt x="9" y="4"/>
                    </a:cubicBezTo>
                    <a:cubicBezTo>
                      <a:pt x="9" y="4"/>
                      <a:pt x="8" y="4"/>
                      <a:pt x="8" y="5"/>
                    </a:cubicBezTo>
                    <a:cubicBezTo>
                      <a:pt x="7" y="5"/>
                      <a:pt x="8" y="6"/>
                      <a:pt x="8" y="7"/>
                    </a:cubicBezTo>
                    <a:cubicBezTo>
                      <a:pt x="8" y="8"/>
                      <a:pt x="8" y="9"/>
                      <a:pt x="8" y="11"/>
                    </a:cubicBezTo>
                    <a:cubicBezTo>
                      <a:pt x="8" y="13"/>
                      <a:pt x="7" y="14"/>
                      <a:pt x="7" y="17"/>
                    </a:cubicBezTo>
                    <a:cubicBezTo>
                      <a:pt x="7" y="36"/>
                      <a:pt x="7" y="36"/>
                      <a:pt x="7" y="36"/>
                    </a:cubicBezTo>
                    <a:cubicBezTo>
                      <a:pt x="1" y="36"/>
                      <a:pt x="1" y="36"/>
                      <a:pt x="1" y="36"/>
                    </a:cubicBezTo>
                    <a:cubicBezTo>
                      <a:pt x="0" y="61"/>
                      <a:pt x="0" y="61"/>
                      <a:pt x="0" y="61"/>
                    </a:cubicBezTo>
                    <a:cubicBezTo>
                      <a:pt x="1" y="61"/>
                      <a:pt x="1" y="61"/>
                      <a:pt x="1" y="61"/>
                    </a:cubicBezTo>
                    <a:cubicBezTo>
                      <a:pt x="2" y="62"/>
                      <a:pt x="2" y="63"/>
                      <a:pt x="3" y="65"/>
                    </a:cubicBezTo>
                    <a:cubicBezTo>
                      <a:pt x="3" y="66"/>
                      <a:pt x="4" y="67"/>
                      <a:pt x="4" y="69"/>
                    </a:cubicBezTo>
                    <a:cubicBezTo>
                      <a:pt x="4" y="70"/>
                      <a:pt x="4" y="71"/>
                      <a:pt x="4" y="72"/>
                    </a:cubicBezTo>
                    <a:cubicBezTo>
                      <a:pt x="3" y="73"/>
                      <a:pt x="2" y="73"/>
                      <a:pt x="2" y="74"/>
                    </a:cubicBezTo>
                    <a:cubicBezTo>
                      <a:pt x="2" y="75"/>
                      <a:pt x="2" y="76"/>
                      <a:pt x="2" y="76"/>
                    </a:cubicBezTo>
                    <a:cubicBezTo>
                      <a:pt x="3" y="78"/>
                      <a:pt x="5" y="77"/>
                      <a:pt x="7" y="77"/>
                    </a:cubicBezTo>
                    <a:cubicBezTo>
                      <a:pt x="8" y="77"/>
                      <a:pt x="9" y="77"/>
                      <a:pt x="10" y="77"/>
                    </a:cubicBezTo>
                    <a:cubicBezTo>
                      <a:pt x="12" y="76"/>
                      <a:pt x="12" y="74"/>
                      <a:pt x="14" y="73"/>
                    </a:cubicBezTo>
                    <a:cubicBezTo>
                      <a:pt x="15" y="72"/>
                      <a:pt x="16" y="72"/>
                      <a:pt x="17" y="71"/>
                    </a:cubicBezTo>
                    <a:cubicBezTo>
                      <a:pt x="18" y="70"/>
                      <a:pt x="18" y="69"/>
                      <a:pt x="19" y="67"/>
                    </a:cubicBezTo>
                    <a:cubicBezTo>
                      <a:pt x="20" y="66"/>
                      <a:pt x="20" y="65"/>
                      <a:pt x="21" y="64"/>
                    </a:cubicBezTo>
                    <a:cubicBezTo>
                      <a:pt x="22" y="64"/>
                      <a:pt x="23" y="64"/>
                      <a:pt x="24" y="65"/>
                    </a:cubicBezTo>
                    <a:cubicBezTo>
                      <a:pt x="26" y="65"/>
                      <a:pt x="26" y="66"/>
                      <a:pt x="28" y="67"/>
                    </a:cubicBezTo>
                    <a:cubicBezTo>
                      <a:pt x="29" y="68"/>
                      <a:pt x="29" y="68"/>
                      <a:pt x="31" y="69"/>
                    </a:cubicBezTo>
                    <a:cubicBezTo>
                      <a:pt x="32" y="69"/>
                      <a:pt x="34" y="69"/>
                      <a:pt x="36" y="69"/>
                    </a:cubicBezTo>
                    <a:cubicBezTo>
                      <a:pt x="37" y="68"/>
                      <a:pt x="39" y="68"/>
                      <a:pt x="40" y="67"/>
                    </a:cubicBezTo>
                    <a:cubicBezTo>
                      <a:pt x="40" y="66"/>
                      <a:pt x="41" y="65"/>
                      <a:pt x="41" y="64"/>
                    </a:cubicBezTo>
                    <a:cubicBezTo>
                      <a:pt x="41" y="63"/>
                      <a:pt x="40" y="62"/>
                      <a:pt x="41" y="61"/>
                    </a:cubicBezTo>
                    <a:cubicBezTo>
                      <a:pt x="41" y="59"/>
                      <a:pt x="43" y="59"/>
                      <a:pt x="45" y="57"/>
                    </a:cubicBezTo>
                    <a:cubicBezTo>
                      <a:pt x="46" y="56"/>
                      <a:pt x="47" y="55"/>
                      <a:pt x="48" y="54"/>
                    </a:cubicBezTo>
                    <a:cubicBezTo>
                      <a:pt x="50" y="53"/>
                      <a:pt x="51" y="53"/>
                      <a:pt x="52" y="53"/>
                    </a:cubicBezTo>
                    <a:cubicBezTo>
                      <a:pt x="54" y="52"/>
                      <a:pt x="55" y="50"/>
                      <a:pt x="57" y="49"/>
                    </a:cubicBezTo>
                    <a:cubicBezTo>
                      <a:pt x="59" y="47"/>
                      <a:pt x="61" y="47"/>
                      <a:pt x="63" y="45"/>
                    </a:cubicBezTo>
                    <a:cubicBezTo>
                      <a:pt x="64" y="44"/>
                      <a:pt x="65" y="43"/>
                      <a:pt x="67" y="42"/>
                    </a:cubicBezTo>
                    <a:cubicBezTo>
                      <a:pt x="68" y="41"/>
                      <a:pt x="68" y="41"/>
                      <a:pt x="69" y="40"/>
                    </a:cubicBezTo>
                    <a:cubicBezTo>
                      <a:pt x="69" y="39"/>
                      <a:pt x="68" y="39"/>
                      <a:pt x="68"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81" name="Freeform 1014"/>
              <p:cNvSpPr>
                <a:spLocks/>
              </p:cNvSpPr>
              <p:nvPr/>
            </p:nvSpPr>
            <p:spPr bwMode="auto">
              <a:xfrm>
                <a:off x="3557" y="2151"/>
                <a:ext cx="106" cy="100"/>
              </a:xfrm>
              <a:custGeom>
                <a:avLst/>
                <a:gdLst>
                  <a:gd name="T0" fmla="*/ 784 w 53"/>
                  <a:gd name="T1" fmla="*/ 800 h 50"/>
                  <a:gd name="T2" fmla="*/ 816 w 53"/>
                  <a:gd name="T3" fmla="*/ 752 h 50"/>
                  <a:gd name="T4" fmla="*/ 848 w 53"/>
                  <a:gd name="T5" fmla="*/ 752 h 50"/>
                  <a:gd name="T6" fmla="*/ 800 w 53"/>
                  <a:gd name="T7" fmla="*/ 720 h 50"/>
                  <a:gd name="T8" fmla="*/ 784 w 53"/>
                  <a:gd name="T9" fmla="*/ 688 h 50"/>
                  <a:gd name="T10" fmla="*/ 736 w 53"/>
                  <a:gd name="T11" fmla="*/ 640 h 50"/>
                  <a:gd name="T12" fmla="*/ 720 w 53"/>
                  <a:gd name="T13" fmla="*/ 592 h 50"/>
                  <a:gd name="T14" fmla="*/ 688 w 53"/>
                  <a:gd name="T15" fmla="*/ 576 h 50"/>
                  <a:gd name="T16" fmla="*/ 608 w 53"/>
                  <a:gd name="T17" fmla="*/ 560 h 50"/>
                  <a:gd name="T18" fmla="*/ 592 w 53"/>
                  <a:gd name="T19" fmla="*/ 496 h 50"/>
                  <a:gd name="T20" fmla="*/ 544 w 53"/>
                  <a:gd name="T21" fmla="*/ 464 h 50"/>
                  <a:gd name="T22" fmla="*/ 512 w 53"/>
                  <a:gd name="T23" fmla="*/ 432 h 50"/>
                  <a:gd name="T24" fmla="*/ 464 w 53"/>
                  <a:gd name="T25" fmla="*/ 400 h 50"/>
                  <a:gd name="T26" fmla="*/ 416 w 53"/>
                  <a:gd name="T27" fmla="*/ 352 h 50"/>
                  <a:gd name="T28" fmla="*/ 416 w 53"/>
                  <a:gd name="T29" fmla="*/ 368 h 50"/>
                  <a:gd name="T30" fmla="*/ 352 w 53"/>
                  <a:gd name="T31" fmla="*/ 320 h 50"/>
                  <a:gd name="T32" fmla="*/ 352 w 53"/>
                  <a:gd name="T33" fmla="*/ 256 h 50"/>
                  <a:gd name="T34" fmla="*/ 320 w 53"/>
                  <a:gd name="T35" fmla="*/ 160 h 50"/>
                  <a:gd name="T36" fmla="*/ 304 w 53"/>
                  <a:gd name="T37" fmla="*/ 64 h 50"/>
                  <a:gd name="T38" fmla="*/ 288 w 53"/>
                  <a:gd name="T39" fmla="*/ 16 h 50"/>
                  <a:gd name="T40" fmla="*/ 272 w 53"/>
                  <a:gd name="T41" fmla="*/ 0 h 50"/>
                  <a:gd name="T42" fmla="*/ 240 w 53"/>
                  <a:gd name="T43" fmla="*/ 32 h 50"/>
                  <a:gd name="T44" fmla="*/ 240 w 53"/>
                  <a:gd name="T45" fmla="*/ 64 h 50"/>
                  <a:gd name="T46" fmla="*/ 192 w 53"/>
                  <a:gd name="T47" fmla="*/ 96 h 50"/>
                  <a:gd name="T48" fmla="*/ 160 w 53"/>
                  <a:gd name="T49" fmla="*/ 96 h 50"/>
                  <a:gd name="T50" fmla="*/ 128 w 53"/>
                  <a:gd name="T51" fmla="*/ 96 h 50"/>
                  <a:gd name="T52" fmla="*/ 112 w 53"/>
                  <a:gd name="T53" fmla="*/ 160 h 50"/>
                  <a:gd name="T54" fmla="*/ 64 w 53"/>
                  <a:gd name="T55" fmla="*/ 160 h 50"/>
                  <a:gd name="T56" fmla="*/ 64 w 53"/>
                  <a:gd name="T57" fmla="*/ 192 h 50"/>
                  <a:gd name="T58" fmla="*/ 48 w 53"/>
                  <a:gd name="T59" fmla="*/ 208 h 50"/>
                  <a:gd name="T60" fmla="*/ 48 w 53"/>
                  <a:gd name="T61" fmla="*/ 272 h 50"/>
                  <a:gd name="T62" fmla="*/ 48 w 53"/>
                  <a:gd name="T63" fmla="*/ 320 h 50"/>
                  <a:gd name="T64" fmla="*/ 16 w 53"/>
                  <a:gd name="T65" fmla="*/ 400 h 50"/>
                  <a:gd name="T66" fmla="*/ 0 w 53"/>
                  <a:gd name="T67" fmla="*/ 448 h 50"/>
                  <a:gd name="T68" fmla="*/ 16 w 53"/>
                  <a:gd name="T69" fmla="*/ 480 h 50"/>
                  <a:gd name="T70" fmla="*/ 16 w 53"/>
                  <a:gd name="T71" fmla="*/ 544 h 50"/>
                  <a:gd name="T72" fmla="*/ 16 w 53"/>
                  <a:gd name="T73" fmla="*/ 576 h 50"/>
                  <a:gd name="T74" fmla="*/ 0 w 53"/>
                  <a:gd name="T75" fmla="*/ 608 h 50"/>
                  <a:gd name="T76" fmla="*/ 0 w 53"/>
                  <a:gd name="T77" fmla="*/ 624 h 50"/>
                  <a:gd name="T78" fmla="*/ 64 w 53"/>
                  <a:gd name="T79" fmla="*/ 608 h 50"/>
                  <a:gd name="T80" fmla="*/ 112 w 53"/>
                  <a:gd name="T81" fmla="*/ 608 h 50"/>
                  <a:gd name="T82" fmla="*/ 144 w 53"/>
                  <a:gd name="T83" fmla="*/ 624 h 50"/>
                  <a:gd name="T84" fmla="*/ 160 w 53"/>
                  <a:gd name="T85" fmla="*/ 592 h 50"/>
                  <a:gd name="T86" fmla="*/ 160 w 53"/>
                  <a:gd name="T87" fmla="*/ 544 h 50"/>
                  <a:gd name="T88" fmla="*/ 208 w 53"/>
                  <a:gd name="T89" fmla="*/ 496 h 50"/>
                  <a:gd name="T90" fmla="*/ 240 w 53"/>
                  <a:gd name="T91" fmla="*/ 528 h 50"/>
                  <a:gd name="T92" fmla="*/ 272 w 53"/>
                  <a:gd name="T93" fmla="*/ 560 h 50"/>
                  <a:gd name="T94" fmla="*/ 320 w 53"/>
                  <a:gd name="T95" fmla="*/ 544 h 50"/>
                  <a:gd name="T96" fmla="*/ 352 w 53"/>
                  <a:gd name="T97" fmla="*/ 528 h 50"/>
                  <a:gd name="T98" fmla="*/ 400 w 53"/>
                  <a:gd name="T99" fmla="*/ 512 h 50"/>
                  <a:gd name="T100" fmla="*/ 432 w 53"/>
                  <a:gd name="T101" fmla="*/ 544 h 50"/>
                  <a:gd name="T102" fmla="*/ 464 w 53"/>
                  <a:gd name="T103" fmla="*/ 544 h 50"/>
                  <a:gd name="T104" fmla="*/ 528 w 53"/>
                  <a:gd name="T105" fmla="*/ 576 h 50"/>
                  <a:gd name="T106" fmla="*/ 576 w 53"/>
                  <a:gd name="T107" fmla="*/ 608 h 50"/>
                  <a:gd name="T108" fmla="*/ 624 w 53"/>
                  <a:gd name="T109" fmla="*/ 656 h 50"/>
                  <a:gd name="T110" fmla="*/ 656 w 53"/>
                  <a:gd name="T111" fmla="*/ 688 h 50"/>
                  <a:gd name="T112" fmla="*/ 688 w 53"/>
                  <a:gd name="T113" fmla="*/ 752 h 50"/>
                  <a:gd name="T114" fmla="*/ 720 w 53"/>
                  <a:gd name="T115" fmla="*/ 784 h 50"/>
                  <a:gd name="T116" fmla="*/ 736 w 53"/>
                  <a:gd name="T117" fmla="*/ 784 h 50"/>
                  <a:gd name="T118" fmla="*/ 784 w 53"/>
                  <a:gd name="T119" fmla="*/ 800 h 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
                  <a:gd name="T181" fmla="*/ 0 h 50"/>
                  <a:gd name="T182" fmla="*/ 53 w 53"/>
                  <a:gd name="T183" fmla="*/ 50 h 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 h="50">
                    <a:moveTo>
                      <a:pt x="49" y="50"/>
                    </a:moveTo>
                    <a:cubicBezTo>
                      <a:pt x="50" y="49"/>
                      <a:pt x="50" y="48"/>
                      <a:pt x="51" y="47"/>
                    </a:cubicBezTo>
                    <a:cubicBezTo>
                      <a:pt x="53" y="47"/>
                      <a:pt x="53" y="47"/>
                      <a:pt x="53" y="47"/>
                    </a:cubicBezTo>
                    <a:cubicBezTo>
                      <a:pt x="52" y="46"/>
                      <a:pt x="51" y="46"/>
                      <a:pt x="50" y="45"/>
                    </a:cubicBezTo>
                    <a:cubicBezTo>
                      <a:pt x="49" y="45"/>
                      <a:pt x="49" y="44"/>
                      <a:pt x="49" y="43"/>
                    </a:cubicBezTo>
                    <a:cubicBezTo>
                      <a:pt x="48" y="42"/>
                      <a:pt x="47" y="41"/>
                      <a:pt x="46" y="40"/>
                    </a:cubicBezTo>
                    <a:cubicBezTo>
                      <a:pt x="46" y="38"/>
                      <a:pt x="46" y="38"/>
                      <a:pt x="45" y="37"/>
                    </a:cubicBezTo>
                    <a:cubicBezTo>
                      <a:pt x="44" y="36"/>
                      <a:pt x="44" y="36"/>
                      <a:pt x="43" y="36"/>
                    </a:cubicBezTo>
                    <a:cubicBezTo>
                      <a:pt x="41" y="35"/>
                      <a:pt x="40" y="36"/>
                      <a:pt x="38" y="35"/>
                    </a:cubicBezTo>
                    <a:cubicBezTo>
                      <a:pt x="37" y="34"/>
                      <a:pt x="38" y="32"/>
                      <a:pt x="37" y="31"/>
                    </a:cubicBezTo>
                    <a:cubicBezTo>
                      <a:pt x="36" y="30"/>
                      <a:pt x="35" y="30"/>
                      <a:pt x="34" y="29"/>
                    </a:cubicBezTo>
                    <a:cubicBezTo>
                      <a:pt x="33" y="28"/>
                      <a:pt x="33" y="28"/>
                      <a:pt x="32" y="27"/>
                    </a:cubicBezTo>
                    <a:cubicBezTo>
                      <a:pt x="31" y="26"/>
                      <a:pt x="30" y="26"/>
                      <a:pt x="29" y="25"/>
                    </a:cubicBezTo>
                    <a:cubicBezTo>
                      <a:pt x="27" y="24"/>
                      <a:pt x="27" y="23"/>
                      <a:pt x="26" y="22"/>
                    </a:cubicBezTo>
                    <a:cubicBezTo>
                      <a:pt x="26" y="23"/>
                      <a:pt x="26" y="23"/>
                      <a:pt x="26" y="23"/>
                    </a:cubicBezTo>
                    <a:cubicBezTo>
                      <a:pt x="24" y="22"/>
                      <a:pt x="23" y="22"/>
                      <a:pt x="22" y="20"/>
                    </a:cubicBezTo>
                    <a:cubicBezTo>
                      <a:pt x="21" y="19"/>
                      <a:pt x="22" y="18"/>
                      <a:pt x="22" y="16"/>
                    </a:cubicBezTo>
                    <a:cubicBezTo>
                      <a:pt x="22" y="14"/>
                      <a:pt x="21" y="12"/>
                      <a:pt x="20" y="10"/>
                    </a:cubicBezTo>
                    <a:cubicBezTo>
                      <a:pt x="20" y="8"/>
                      <a:pt x="20" y="7"/>
                      <a:pt x="19" y="4"/>
                    </a:cubicBezTo>
                    <a:cubicBezTo>
                      <a:pt x="19" y="3"/>
                      <a:pt x="18" y="2"/>
                      <a:pt x="18" y="1"/>
                    </a:cubicBezTo>
                    <a:cubicBezTo>
                      <a:pt x="17" y="0"/>
                      <a:pt x="17" y="0"/>
                      <a:pt x="17" y="0"/>
                    </a:cubicBezTo>
                    <a:cubicBezTo>
                      <a:pt x="16" y="1"/>
                      <a:pt x="16" y="2"/>
                      <a:pt x="15" y="2"/>
                    </a:cubicBezTo>
                    <a:cubicBezTo>
                      <a:pt x="15" y="3"/>
                      <a:pt x="15" y="4"/>
                      <a:pt x="15" y="4"/>
                    </a:cubicBezTo>
                    <a:cubicBezTo>
                      <a:pt x="14" y="5"/>
                      <a:pt x="13" y="5"/>
                      <a:pt x="12" y="6"/>
                    </a:cubicBezTo>
                    <a:cubicBezTo>
                      <a:pt x="11" y="6"/>
                      <a:pt x="11" y="6"/>
                      <a:pt x="10" y="6"/>
                    </a:cubicBezTo>
                    <a:cubicBezTo>
                      <a:pt x="9" y="6"/>
                      <a:pt x="9" y="6"/>
                      <a:pt x="8" y="6"/>
                    </a:cubicBezTo>
                    <a:cubicBezTo>
                      <a:pt x="7" y="7"/>
                      <a:pt x="8" y="9"/>
                      <a:pt x="7" y="10"/>
                    </a:cubicBezTo>
                    <a:cubicBezTo>
                      <a:pt x="6" y="11"/>
                      <a:pt x="4" y="9"/>
                      <a:pt x="4" y="10"/>
                    </a:cubicBezTo>
                    <a:cubicBezTo>
                      <a:pt x="3" y="11"/>
                      <a:pt x="4" y="11"/>
                      <a:pt x="4" y="12"/>
                    </a:cubicBezTo>
                    <a:cubicBezTo>
                      <a:pt x="4" y="13"/>
                      <a:pt x="3" y="13"/>
                      <a:pt x="3" y="13"/>
                    </a:cubicBezTo>
                    <a:cubicBezTo>
                      <a:pt x="2" y="14"/>
                      <a:pt x="3" y="15"/>
                      <a:pt x="3" y="17"/>
                    </a:cubicBezTo>
                    <a:cubicBezTo>
                      <a:pt x="4" y="18"/>
                      <a:pt x="3" y="19"/>
                      <a:pt x="3" y="20"/>
                    </a:cubicBezTo>
                    <a:cubicBezTo>
                      <a:pt x="2" y="22"/>
                      <a:pt x="2" y="23"/>
                      <a:pt x="1" y="25"/>
                    </a:cubicBezTo>
                    <a:cubicBezTo>
                      <a:pt x="1" y="26"/>
                      <a:pt x="0" y="27"/>
                      <a:pt x="0" y="28"/>
                    </a:cubicBezTo>
                    <a:cubicBezTo>
                      <a:pt x="0" y="29"/>
                      <a:pt x="1" y="29"/>
                      <a:pt x="1" y="30"/>
                    </a:cubicBezTo>
                    <a:cubicBezTo>
                      <a:pt x="1" y="31"/>
                      <a:pt x="1" y="32"/>
                      <a:pt x="1" y="34"/>
                    </a:cubicBezTo>
                    <a:cubicBezTo>
                      <a:pt x="1" y="34"/>
                      <a:pt x="1" y="35"/>
                      <a:pt x="1" y="36"/>
                    </a:cubicBezTo>
                    <a:cubicBezTo>
                      <a:pt x="0" y="37"/>
                      <a:pt x="0" y="37"/>
                      <a:pt x="0" y="38"/>
                    </a:cubicBezTo>
                    <a:cubicBezTo>
                      <a:pt x="0" y="39"/>
                      <a:pt x="0" y="39"/>
                      <a:pt x="0" y="39"/>
                    </a:cubicBezTo>
                    <a:cubicBezTo>
                      <a:pt x="2" y="39"/>
                      <a:pt x="2" y="38"/>
                      <a:pt x="4" y="38"/>
                    </a:cubicBezTo>
                    <a:cubicBezTo>
                      <a:pt x="5" y="38"/>
                      <a:pt x="6" y="38"/>
                      <a:pt x="7" y="38"/>
                    </a:cubicBezTo>
                    <a:cubicBezTo>
                      <a:pt x="8" y="38"/>
                      <a:pt x="8" y="39"/>
                      <a:pt x="9" y="39"/>
                    </a:cubicBezTo>
                    <a:cubicBezTo>
                      <a:pt x="9" y="39"/>
                      <a:pt x="10" y="38"/>
                      <a:pt x="10" y="37"/>
                    </a:cubicBezTo>
                    <a:cubicBezTo>
                      <a:pt x="10" y="36"/>
                      <a:pt x="10" y="35"/>
                      <a:pt x="10" y="34"/>
                    </a:cubicBezTo>
                    <a:cubicBezTo>
                      <a:pt x="11" y="32"/>
                      <a:pt x="12" y="31"/>
                      <a:pt x="13" y="31"/>
                    </a:cubicBezTo>
                    <a:cubicBezTo>
                      <a:pt x="14" y="31"/>
                      <a:pt x="14" y="32"/>
                      <a:pt x="15" y="33"/>
                    </a:cubicBezTo>
                    <a:cubicBezTo>
                      <a:pt x="16" y="34"/>
                      <a:pt x="16" y="35"/>
                      <a:pt x="17" y="35"/>
                    </a:cubicBezTo>
                    <a:cubicBezTo>
                      <a:pt x="18" y="36"/>
                      <a:pt x="19" y="35"/>
                      <a:pt x="20" y="34"/>
                    </a:cubicBezTo>
                    <a:cubicBezTo>
                      <a:pt x="21" y="34"/>
                      <a:pt x="21" y="33"/>
                      <a:pt x="22" y="33"/>
                    </a:cubicBezTo>
                    <a:cubicBezTo>
                      <a:pt x="23" y="33"/>
                      <a:pt x="24" y="32"/>
                      <a:pt x="25" y="32"/>
                    </a:cubicBezTo>
                    <a:cubicBezTo>
                      <a:pt x="26" y="32"/>
                      <a:pt x="26" y="33"/>
                      <a:pt x="27" y="34"/>
                    </a:cubicBezTo>
                    <a:cubicBezTo>
                      <a:pt x="28" y="34"/>
                      <a:pt x="28" y="34"/>
                      <a:pt x="29" y="34"/>
                    </a:cubicBezTo>
                    <a:cubicBezTo>
                      <a:pt x="31" y="34"/>
                      <a:pt x="32" y="35"/>
                      <a:pt x="33" y="36"/>
                    </a:cubicBezTo>
                    <a:cubicBezTo>
                      <a:pt x="34" y="36"/>
                      <a:pt x="35" y="37"/>
                      <a:pt x="36" y="38"/>
                    </a:cubicBezTo>
                    <a:cubicBezTo>
                      <a:pt x="37" y="39"/>
                      <a:pt x="38" y="40"/>
                      <a:pt x="39" y="41"/>
                    </a:cubicBezTo>
                    <a:cubicBezTo>
                      <a:pt x="40" y="42"/>
                      <a:pt x="41" y="42"/>
                      <a:pt x="41" y="43"/>
                    </a:cubicBezTo>
                    <a:cubicBezTo>
                      <a:pt x="42" y="45"/>
                      <a:pt x="42" y="46"/>
                      <a:pt x="43" y="47"/>
                    </a:cubicBezTo>
                    <a:cubicBezTo>
                      <a:pt x="44" y="48"/>
                      <a:pt x="44" y="48"/>
                      <a:pt x="45" y="49"/>
                    </a:cubicBezTo>
                    <a:cubicBezTo>
                      <a:pt x="46" y="49"/>
                      <a:pt x="46" y="49"/>
                      <a:pt x="46" y="49"/>
                    </a:cubicBezTo>
                    <a:cubicBezTo>
                      <a:pt x="47" y="49"/>
                      <a:pt x="48" y="50"/>
                      <a:pt x="49"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82" name="Freeform 1015"/>
              <p:cNvSpPr>
                <a:spLocks/>
              </p:cNvSpPr>
              <p:nvPr/>
            </p:nvSpPr>
            <p:spPr bwMode="auto">
              <a:xfrm>
                <a:off x="3130" y="2393"/>
                <a:ext cx="12" cy="14"/>
              </a:xfrm>
              <a:custGeom>
                <a:avLst/>
                <a:gdLst>
                  <a:gd name="T0" fmla="*/ 48 w 6"/>
                  <a:gd name="T1" fmla="*/ 16 h 7"/>
                  <a:gd name="T2" fmla="*/ 16 w 6"/>
                  <a:gd name="T3" fmla="*/ 48 h 7"/>
                  <a:gd name="T4" fmla="*/ 16 w 6"/>
                  <a:gd name="T5" fmla="*/ 96 h 7"/>
                  <a:gd name="T6" fmla="*/ 64 w 6"/>
                  <a:gd name="T7" fmla="*/ 96 h 7"/>
                  <a:gd name="T8" fmla="*/ 96 w 6"/>
                  <a:gd name="T9" fmla="*/ 64 h 7"/>
                  <a:gd name="T10" fmla="*/ 80 w 6"/>
                  <a:gd name="T11" fmla="*/ 16 h 7"/>
                  <a:gd name="T12" fmla="*/ 48 w 6"/>
                  <a:gd name="T13" fmla="*/ 16 h 7"/>
                  <a:gd name="T14" fmla="*/ 0 60000 65536"/>
                  <a:gd name="T15" fmla="*/ 0 60000 65536"/>
                  <a:gd name="T16" fmla="*/ 0 60000 65536"/>
                  <a:gd name="T17" fmla="*/ 0 60000 65536"/>
                  <a:gd name="T18" fmla="*/ 0 60000 65536"/>
                  <a:gd name="T19" fmla="*/ 0 60000 65536"/>
                  <a:gd name="T20" fmla="*/ 0 60000 65536"/>
                  <a:gd name="T21" fmla="*/ 0 w 6"/>
                  <a:gd name="T22" fmla="*/ 0 h 7"/>
                  <a:gd name="T23" fmla="*/ 6 w 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7">
                    <a:moveTo>
                      <a:pt x="3" y="1"/>
                    </a:moveTo>
                    <a:cubicBezTo>
                      <a:pt x="2" y="2"/>
                      <a:pt x="1" y="2"/>
                      <a:pt x="1" y="3"/>
                    </a:cubicBezTo>
                    <a:cubicBezTo>
                      <a:pt x="0" y="4"/>
                      <a:pt x="1" y="5"/>
                      <a:pt x="1" y="6"/>
                    </a:cubicBezTo>
                    <a:cubicBezTo>
                      <a:pt x="1" y="6"/>
                      <a:pt x="3" y="7"/>
                      <a:pt x="4" y="6"/>
                    </a:cubicBezTo>
                    <a:cubicBezTo>
                      <a:pt x="5" y="6"/>
                      <a:pt x="5" y="5"/>
                      <a:pt x="6" y="4"/>
                    </a:cubicBezTo>
                    <a:cubicBezTo>
                      <a:pt x="6" y="3"/>
                      <a:pt x="6" y="2"/>
                      <a:pt x="5" y="1"/>
                    </a:cubicBezTo>
                    <a:cubicBezTo>
                      <a:pt x="5" y="0"/>
                      <a:pt x="4" y="1"/>
                      <a:pt x="3"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83" name="Freeform 1016"/>
              <p:cNvSpPr>
                <a:spLocks/>
              </p:cNvSpPr>
              <p:nvPr/>
            </p:nvSpPr>
            <p:spPr bwMode="auto">
              <a:xfrm>
                <a:off x="2647" y="2197"/>
                <a:ext cx="10" cy="10"/>
              </a:xfrm>
              <a:custGeom>
                <a:avLst/>
                <a:gdLst>
                  <a:gd name="T0" fmla="*/ 64 w 5"/>
                  <a:gd name="T1" fmla="*/ 0 h 5"/>
                  <a:gd name="T2" fmla="*/ 32 w 5"/>
                  <a:gd name="T3" fmla="*/ 16 h 5"/>
                  <a:gd name="T4" fmla="*/ 0 w 5"/>
                  <a:gd name="T5" fmla="*/ 32 h 5"/>
                  <a:gd name="T6" fmla="*/ 16 w 5"/>
                  <a:gd name="T7" fmla="*/ 48 h 5"/>
                  <a:gd name="T8" fmla="*/ 16 w 5"/>
                  <a:gd name="T9" fmla="*/ 80 h 5"/>
                  <a:gd name="T10" fmla="*/ 48 w 5"/>
                  <a:gd name="T11" fmla="*/ 80 h 5"/>
                  <a:gd name="T12" fmla="*/ 80 w 5"/>
                  <a:gd name="T13" fmla="*/ 32 h 5"/>
                  <a:gd name="T14" fmla="*/ 64 w 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4" y="0"/>
                    </a:moveTo>
                    <a:cubicBezTo>
                      <a:pt x="3" y="0"/>
                      <a:pt x="2" y="0"/>
                      <a:pt x="2" y="1"/>
                    </a:cubicBezTo>
                    <a:cubicBezTo>
                      <a:pt x="1" y="1"/>
                      <a:pt x="0" y="1"/>
                      <a:pt x="0" y="2"/>
                    </a:cubicBezTo>
                    <a:cubicBezTo>
                      <a:pt x="0" y="3"/>
                      <a:pt x="1" y="3"/>
                      <a:pt x="1" y="3"/>
                    </a:cubicBezTo>
                    <a:cubicBezTo>
                      <a:pt x="1" y="4"/>
                      <a:pt x="0" y="4"/>
                      <a:pt x="1" y="5"/>
                    </a:cubicBezTo>
                    <a:cubicBezTo>
                      <a:pt x="1" y="5"/>
                      <a:pt x="2" y="5"/>
                      <a:pt x="3" y="5"/>
                    </a:cubicBezTo>
                    <a:cubicBezTo>
                      <a:pt x="4" y="4"/>
                      <a:pt x="5" y="4"/>
                      <a:pt x="5" y="2"/>
                    </a:cubicBezTo>
                    <a:cubicBezTo>
                      <a:pt x="5" y="2"/>
                      <a:pt x="5" y="1"/>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84" name="Freeform 1017"/>
              <p:cNvSpPr>
                <a:spLocks/>
              </p:cNvSpPr>
              <p:nvPr/>
            </p:nvSpPr>
            <p:spPr bwMode="auto">
              <a:xfrm>
                <a:off x="2643" y="2177"/>
                <a:ext cx="8" cy="6"/>
              </a:xfrm>
              <a:custGeom>
                <a:avLst/>
                <a:gdLst>
                  <a:gd name="T0" fmla="*/ 64 w 4"/>
                  <a:gd name="T1" fmla="*/ 32 h 3"/>
                  <a:gd name="T2" fmla="*/ 32 w 4"/>
                  <a:gd name="T3" fmla="*/ 16 h 3"/>
                  <a:gd name="T4" fmla="*/ 0 w 4"/>
                  <a:gd name="T5" fmla="*/ 0 h 3"/>
                  <a:gd name="T6" fmla="*/ 16 w 4"/>
                  <a:gd name="T7" fmla="*/ 32 h 3"/>
                  <a:gd name="T8" fmla="*/ 64 w 4"/>
                  <a:gd name="T9" fmla="*/ 3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4" y="1"/>
                      <a:pt x="3" y="1"/>
                      <a:pt x="2" y="1"/>
                    </a:cubicBezTo>
                    <a:cubicBezTo>
                      <a:pt x="2" y="0"/>
                      <a:pt x="1" y="0"/>
                      <a:pt x="0" y="0"/>
                    </a:cubicBezTo>
                    <a:cubicBezTo>
                      <a:pt x="0" y="1"/>
                      <a:pt x="0" y="2"/>
                      <a:pt x="1" y="2"/>
                    </a:cubicBezTo>
                    <a:cubicBezTo>
                      <a:pt x="1" y="3"/>
                      <a:pt x="4" y="3"/>
                      <a:pt x="4"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85" name="Freeform 1018"/>
              <p:cNvSpPr>
                <a:spLocks/>
              </p:cNvSpPr>
              <p:nvPr/>
            </p:nvSpPr>
            <p:spPr bwMode="auto">
              <a:xfrm>
                <a:off x="3026" y="2520"/>
                <a:ext cx="8" cy="4"/>
              </a:xfrm>
              <a:custGeom>
                <a:avLst/>
                <a:gdLst>
                  <a:gd name="T0" fmla="*/ 32 w 4"/>
                  <a:gd name="T1" fmla="*/ 0 h 2"/>
                  <a:gd name="T2" fmla="*/ 0 w 4"/>
                  <a:gd name="T3" fmla="*/ 16 h 2"/>
                  <a:gd name="T4" fmla="*/ 16 w 4"/>
                  <a:gd name="T5" fmla="*/ 32 h 2"/>
                  <a:gd name="T6" fmla="*/ 64 w 4"/>
                  <a:gd name="T7" fmla="*/ 16 h 2"/>
                  <a:gd name="T8" fmla="*/ 32 w 4"/>
                  <a:gd name="T9" fmla="*/ 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0"/>
                    </a:moveTo>
                    <a:cubicBezTo>
                      <a:pt x="1" y="0"/>
                      <a:pt x="0" y="0"/>
                      <a:pt x="0" y="1"/>
                    </a:cubicBezTo>
                    <a:cubicBezTo>
                      <a:pt x="0" y="1"/>
                      <a:pt x="1" y="2"/>
                      <a:pt x="1" y="2"/>
                    </a:cubicBezTo>
                    <a:cubicBezTo>
                      <a:pt x="2" y="2"/>
                      <a:pt x="4" y="2"/>
                      <a:pt x="4" y="1"/>
                    </a:cubicBezTo>
                    <a:cubicBezTo>
                      <a:pt x="4" y="0"/>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86" name="Freeform 1019"/>
              <p:cNvSpPr>
                <a:spLocks/>
              </p:cNvSpPr>
              <p:nvPr/>
            </p:nvSpPr>
            <p:spPr bwMode="auto">
              <a:xfrm>
                <a:off x="3647" y="2674"/>
                <a:ext cx="123" cy="234"/>
              </a:xfrm>
              <a:custGeom>
                <a:avLst/>
                <a:gdLst>
                  <a:gd name="T0" fmla="*/ 960 w 61"/>
                  <a:gd name="T1" fmla="*/ 336 h 117"/>
                  <a:gd name="T2" fmla="*/ 960 w 61"/>
                  <a:gd name="T3" fmla="*/ 176 h 117"/>
                  <a:gd name="T4" fmla="*/ 895 w 61"/>
                  <a:gd name="T5" fmla="*/ 16 h 117"/>
                  <a:gd name="T6" fmla="*/ 813 w 61"/>
                  <a:gd name="T7" fmla="*/ 32 h 117"/>
                  <a:gd name="T8" fmla="*/ 829 w 61"/>
                  <a:gd name="T9" fmla="*/ 112 h 117"/>
                  <a:gd name="T10" fmla="*/ 744 w 61"/>
                  <a:gd name="T11" fmla="*/ 208 h 117"/>
                  <a:gd name="T12" fmla="*/ 680 w 61"/>
                  <a:gd name="T13" fmla="*/ 272 h 117"/>
                  <a:gd name="T14" fmla="*/ 647 w 61"/>
                  <a:gd name="T15" fmla="*/ 352 h 117"/>
                  <a:gd name="T16" fmla="*/ 581 w 61"/>
                  <a:gd name="T17" fmla="*/ 352 h 117"/>
                  <a:gd name="T18" fmla="*/ 516 w 61"/>
                  <a:gd name="T19" fmla="*/ 400 h 117"/>
                  <a:gd name="T20" fmla="*/ 427 w 61"/>
                  <a:gd name="T21" fmla="*/ 496 h 117"/>
                  <a:gd name="T22" fmla="*/ 329 w 61"/>
                  <a:gd name="T23" fmla="*/ 544 h 117"/>
                  <a:gd name="T24" fmla="*/ 244 w 61"/>
                  <a:gd name="T25" fmla="*/ 576 h 117"/>
                  <a:gd name="T26" fmla="*/ 196 w 61"/>
                  <a:gd name="T27" fmla="*/ 656 h 117"/>
                  <a:gd name="T28" fmla="*/ 131 w 61"/>
                  <a:gd name="T29" fmla="*/ 768 h 117"/>
                  <a:gd name="T30" fmla="*/ 163 w 61"/>
                  <a:gd name="T31" fmla="*/ 912 h 117"/>
                  <a:gd name="T32" fmla="*/ 196 w 61"/>
                  <a:gd name="T33" fmla="*/ 1040 h 117"/>
                  <a:gd name="T34" fmla="*/ 147 w 61"/>
                  <a:gd name="T35" fmla="*/ 1168 h 117"/>
                  <a:gd name="T36" fmla="*/ 81 w 61"/>
                  <a:gd name="T37" fmla="*/ 1280 h 117"/>
                  <a:gd name="T38" fmla="*/ 16 w 61"/>
                  <a:gd name="T39" fmla="*/ 1456 h 117"/>
                  <a:gd name="T40" fmla="*/ 65 w 61"/>
                  <a:gd name="T41" fmla="*/ 1584 h 117"/>
                  <a:gd name="T42" fmla="*/ 81 w 61"/>
                  <a:gd name="T43" fmla="*/ 1712 h 117"/>
                  <a:gd name="T44" fmla="*/ 147 w 61"/>
                  <a:gd name="T45" fmla="*/ 1824 h 117"/>
                  <a:gd name="T46" fmla="*/ 264 w 61"/>
                  <a:gd name="T47" fmla="*/ 1872 h 117"/>
                  <a:gd name="T48" fmla="*/ 460 w 61"/>
                  <a:gd name="T49" fmla="*/ 1776 h 117"/>
                  <a:gd name="T50" fmla="*/ 532 w 61"/>
                  <a:gd name="T51" fmla="*/ 1664 h 117"/>
                  <a:gd name="T52" fmla="*/ 597 w 61"/>
                  <a:gd name="T53" fmla="*/ 1488 h 117"/>
                  <a:gd name="T54" fmla="*/ 631 w 61"/>
                  <a:gd name="T55" fmla="*/ 1344 h 117"/>
                  <a:gd name="T56" fmla="*/ 680 w 61"/>
                  <a:gd name="T57" fmla="*/ 1200 h 117"/>
                  <a:gd name="T58" fmla="*/ 728 w 61"/>
                  <a:gd name="T59" fmla="*/ 1104 h 117"/>
                  <a:gd name="T60" fmla="*/ 780 w 61"/>
                  <a:gd name="T61" fmla="*/ 992 h 117"/>
                  <a:gd name="T62" fmla="*/ 829 w 61"/>
                  <a:gd name="T63" fmla="*/ 880 h 117"/>
                  <a:gd name="T64" fmla="*/ 845 w 61"/>
                  <a:gd name="T65" fmla="*/ 720 h 117"/>
                  <a:gd name="T66" fmla="*/ 911 w 61"/>
                  <a:gd name="T67" fmla="*/ 608 h 117"/>
                  <a:gd name="T68" fmla="*/ 928 w 61"/>
                  <a:gd name="T69" fmla="*/ 528 h 117"/>
                  <a:gd name="T70" fmla="*/ 976 w 61"/>
                  <a:gd name="T71" fmla="*/ 480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117"/>
                  <a:gd name="T110" fmla="*/ 61 w 61"/>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117">
                    <a:moveTo>
                      <a:pt x="60" y="25"/>
                    </a:moveTo>
                    <a:cubicBezTo>
                      <a:pt x="60" y="23"/>
                      <a:pt x="59" y="23"/>
                      <a:pt x="58" y="21"/>
                    </a:cubicBezTo>
                    <a:cubicBezTo>
                      <a:pt x="58" y="18"/>
                      <a:pt x="58" y="17"/>
                      <a:pt x="58" y="14"/>
                    </a:cubicBezTo>
                    <a:cubicBezTo>
                      <a:pt x="58" y="13"/>
                      <a:pt x="59" y="12"/>
                      <a:pt x="58" y="11"/>
                    </a:cubicBezTo>
                    <a:cubicBezTo>
                      <a:pt x="58" y="8"/>
                      <a:pt x="57" y="8"/>
                      <a:pt x="56" y="6"/>
                    </a:cubicBezTo>
                    <a:cubicBezTo>
                      <a:pt x="55" y="4"/>
                      <a:pt x="56" y="2"/>
                      <a:pt x="54" y="1"/>
                    </a:cubicBezTo>
                    <a:cubicBezTo>
                      <a:pt x="53" y="1"/>
                      <a:pt x="53" y="0"/>
                      <a:pt x="51" y="0"/>
                    </a:cubicBezTo>
                    <a:cubicBezTo>
                      <a:pt x="50" y="1"/>
                      <a:pt x="50" y="1"/>
                      <a:pt x="49" y="2"/>
                    </a:cubicBezTo>
                    <a:cubicBezTo>
                      <a:pt x="48" y="3"/>
                      <a:pt x="47" y="4"/>
                      <a:pt x="48" y="5"/>
                    </a:cubicBezTo>
                    <a:cubicBezTo>
                      <a:pt x="48" y="6"/>
                      <a:pt x="49" y="6"/>
                      <a:pt x="50" y="7"/>
                    </a:cubicBezTo>
                    <a:cubicBezTo>
                      <a:pt x="50" y="8"/>
                      <a:pt x="49" y="9"/>
                      <a:pt x="48" y="10"/>
                    </a:cubicBezTo>
                    <a:cubicBezTo>
                      <a:pt x="47" y="11"/>
                      <a:pt x="46" y="12"/>
                      <a:pt x="45" y="13"/>
                    </a:cubicBezTo>
                    <a:cubicBezTo>
                      <a:pt x="44" y="13"/>
                      <a:pt x="43" y="13"/>
                      <a:pt x="42" y="13"/>
                    </a:cubicBezTo>
                    <a:cubicBezTo>
                      <a:pt x="41" y="14"/>
                      <a:pt x="42" y="16"/>
                      <a:pt x="41" y="17"/>
                    </a:cubicBezTo>
                    <a:cubicBezTo>
                      <a:pt x="41" y="18"/>
                      <a:pt x="40" y="19"/>
                      <a:pt x="39" y="20"/>
                    </a:cubicBezTo>
                    <a:cubicBezTo>
                      <a:pt x="39" y="21"/>
                      <a:pt x="40" y="22"/>
                      <a:pt x="39" y="22"/>
                    </a:cubicBezTo>
                    <a:cubicBezTo>
                      <a:pt x="38" y="23"/>
                      <a:pt x="37" y="22"/>
                      <a:pt x="37" y="22"/>
                    </a:cubicBezTo>
                    <a:cubicBezTo>
                      <a:pt x="36" y="22"/>
                      <a:pt x="36" y="22"/>
                      <a:pt x="35" y="22"/>
                    </a:cubicBezTo>
                    <a:cubicBezTo>
                      <a:pt x="34" y="23"/>
                      <a:pt x="35" y="25"/>
                      <a:pt x="33" y="25"/>
                    </a:cubicBezTo>
                    <a:cubicBezTo>
                      <a:pt x="32" y="26"/>
                      <a:pt x="32" y="25"/>
                      <a:pt x="31" y="25"/>
                    </a:cubicBezTo>
                    <a:cubicBezTo>
                      <a:pt x="30" y="26"/>
                      <a:pt x="31" y="27"/>
                      <a:pt x="31" y="28"/>
                    </a:cubicBezTo>
                    <a:cubicBezTo>
                      <a:pt x="30" y="30"/>
                      <a:pt x="28" y="30"/>
                      <a:pt x="26" y="31"/>
                    </a:cubicBezTo>
                    <a:cubicBezTo>
                      <a:pt x="25" y="31"/>
                      <a:pt x="24" y="31"/>
                      <a:pt x="23" y="32"/>
                    </a:cubicBezTo>
                    <a:cubicBezTo>
                      <a:pt x="22" y="32"/>
                      <a:pt x="22" y="33"/>
                      <a:pt x="20" y="34"/>
                    </a:cubicBezTo>
                    <a:cubicBezTo>
                      <a:pt x="19" y="34"/>
                      <a:pt x="19" y="34"/>
                      <a:pt x="18" y="34"/>
                    </a:cubicBezTo>
                    <a:cubicBezTo>
                      <a:pt x="16" y="35"/>
                      <a:pt x="16" y="36"/>
                      <a:pt x="15" y="36"/>
                    </a:cubicBezTo>
                    <a:cubicBezTo>
                      <a:pt x="14" y="36"/>
                      <a:pt x="14" y="36"/>
                      <a:pt x="13" y="37"/>
                    </a:cubicBezTo>
                    <a:cubicBezTo>
                      <a:pt x="12" y="38"/>
                      <a:pt x="13" y="39"/>
                      <a:pt x="12" y="41"/>
                    </a:cubicBezTo>
                    <a:cubicBezTo>
                      <a:pt x="12" y="42"/>
                      <a:pt x="11" y="42"/>
                      <a:pt x="10" y="43"/>
                    </a:cubicBezTo>
                    <a:cubicBezTo>
                      <a:pt x="9" y="45"/>
                      <a:pt x="8" y="46"/>
                      <a:pt x="8" y="48"/>
                    </a:cubicBezTo>
                    <a:cubicBezTo>
                      <a:pt x="7" y="51"/>
                      <a:pt x="6" y="52"/>
                      <a:pt x="8" y="55"/>
                    </a:cubicBezTo>
                    <a:cubicBezTo>
                      <a:pt x="8" y="56"/>
                      <a:pt x="9" y="56"/>
                      <a:pt x="10" y="57"/>
                    </a:cubicBezTo>
                    <a:cubicBezTo>
                      <a:pt x="11" y="59"/>
                      <a:pt x="11" y="60"/>
                      <a:pt x="11" y="61"/>
                    </a:cubicBezTo>
                    <a:cubicBezTo>
                      <a:pt x="11" y="62"/>
                      <a:pt x="12" y="63"/>
                      <a:pt x="12" y="65"/>
                    </a:cubicBezTo>
                    <a:cubicBezTo>
                      <a:pt x="12" y="66"/>
                      <a:pt x="12" y="68"/>
                      <a:pt x="11" y="69"/>
                    </a:cubicBezTo>
                    <a:cubicBezTo>
                      <a:pt x="10" y="71"/>
                      <a:pt x="9" y="71"/>
                      <a:pt x="9" y="73"/>
                    </a:cubicBezTo>
                    <a:cubicBezTo>
                      <a:pt x="8" y="75"/>
                      <a:pt x="8" y="76"/>
                      <a:pt x="7" y="78"/>
                    </a:cubicBezTo>
                    <a:cubicBezTo>
                      <a:pt x="7" y="79"/>
                      <a:pt x="6" y="79"/>
                      <a:pt x="5" y="80"/>
                    </a:cubicBezTo>
                    <a:cubicBezTo>
                      <a:pt x="4" y="82"/>
                      <a:pt x="2" y="83"/>
                      <a:pt x="1" y="85"/>
                    </a:cubicBezTo>
                    <a:cubicBezTo>
                      <a:pt x="0" y="87"/>
                      <a:pt x="0" y="89"/>
                      <a:pt x="1" y="91"/>
                    </a:cubicBezTo>
                    <a:cubicBezTo>
                      <a:pt x="1" y="93"/>
                      <a:pt x="2" y="93"/>
                      <a:pt x="2" y="95"/>
                    </a:cubicBezTo>
                    <a:cubicBezTo>
                      <a:pt x="3" y="96"/>
                      <a:pt x="4" y="97"/>
                      <a:pt x="4" y="99"/>
                    </a:cubicBezTo>
                    <a:cubicBezTo>
                      <a:pt x="4" y="100"/>
                      <a:pt x="4" y="100"/>
                      <a:pt x="4" y="101"/>
                    </a:cubicBezTo>
                    <a:cubicBezTo>
                      <a:pt x="5" y="104"/>
                      <a:pt x="5" y="105"/>
                      <a:pt x="5" y="107"/>
                    </a:cubicBezTo>
                    <a:cubicBezTo>
                      <a:pt x="6" y="109"/>
                      <a:pt x="6" y="110"/>
                      <a:pt x="6" y="111"/>
                    </a:cubicBezTo>
                    <a:cubicBezTo>
                      <a:pt x="7" y="112"/>
                      <a:pt x="8" y="113"/>
                      <a:pt x="9" y="114"/>
                    </a:cubicBezTo>
                    <a:cubicBezTo>
                      <a:pt x="11" y="115"/>
                      <a:pt x="11" y="116"/>
                      <a:pt x="13" y="117"/>
                    </a:cubicBezTo>
                    <a:cubicBezTo>
                      <a:pt x="14" y="117"/>
                      <a:pt x="15" y="117"/>
                      <a:pt x="16" y="117"/>
                    </a:cubicBezTo>
                    <a:cubicBezTo>
                      <a:pt x="18" y="116"/>
                      <a:pt x="19" y="116"/>
                      <a:pt x="21" y="115"/>
                    </a:cubicBezTo>
                    <a:cubicBezTo>
                      <a:pt x="24" y="114"/>
                      <a:pt x="25" y="113"/>
                      <a:pt x="28" y="111"/>
                    </a:cubicBezTo>
                    <a:cubicBezTo>
                      <a:pt x="29" y="110"/>
                      <a:pt x="30" y="110"/>
                      <a:pt x="31" y="109"/>
                    </a:cubicBezTo>
                    <a:cubicBezTo>
                      <a:pt x="32" y="108"/>
                      <a:pt x="32" y="106"/>
                      <a:pt x="32" y="104"/>
                    </a:cubicBezTo>
                    <a:cubicBezTo>
                      <a:pt x="33" y="101"/>
                      <a:pt x="32" y="99"/>
                      <a:pt x="34" y="96"/>
                    </a:cubicBezTo>
                    <a:cubicBezTo>
                      <a:pt x="35" y="95"/>
                      <a:pt x="35" y="95"/>
                      <a:pt x="36" y="93"/>
                    </a:cubicBezTo>
                    <a:cubicBezTo>
                      <a:pt x="36" y="92"/>
                      <a:pt x="36" y="91"/>
                      <a:pt x="37" y="90"/>
                    </a:cubicBezTo>
                    <a:cubicBezTo>
                      <a:pt x="37" y="88"/>
                      <a:pt x="37" y="86"/>
                      <a:pt x="38" y="84"/>
                    </a:cubicBezTo>
                    <a:cubicBezTo>
                      <a:pt x="39" y="82"/>
                      <a:pt x="40" y="82"/>
                      <a:pt x="40" y="80"/>
                    </a:cubicBezTo>
                    <a:cubicBezTo>
                      <a:pt x="41" y="78"/>
                      <a:pt x="40" y="77"/>
                      <a:pt x="41" y="75"/>
                    </a:cubicBezTo>
                    <a:cubicBezTo>
                      <a:pt x="41" y="73"/>
                      <a:pt x="43" y="73"/>
                      <a:pt x="44" y="71"/>
                    </a:cubicBezTo>
                    <a:cubicBezTo>
                      <a:pt x="44" y="70"/>
                      <a:pt x="44" y="70"/>
                      <a:pt x="44" y="69"/>
                    </a:cubicBezTo>
                    <a:cubicBezTo>
                      <a:pt x="45" y="67"/>
                      <a:pt x="46" y="66"/>
                      <a:pt x="46" y="65"/>
                    </a:cubicBezTo>
                    <a:cubicBezTo>
                      <a:pt x="46" y="64"/>
                      <a:pt x="46" y="63"/>
                      <a:pt x="47" y="62"/>
                    </a:cubicBezTo>
                    <a:cubicBezTo>
                      <a:pt x="47" y="61"/>
                      <a:pt x="49" y="61"/>
                      <a:pt x="49" y="59"/>
                    </a:cubicBezTo>
                    <a:cubicBezTo>
                      <a:pt x="50" y="58"/>
                      <a:pt x="50" y="57"/>
                      <a:pt x="50" y="55"/>
                    </a:cubicBezTo>
                    <a:cubicBezTo>
                      <a:pt x="50" y="53"/>
                      <a:pt x="50" y="52"/>
                      <a:pt x="50" y="51"/>
                    </a:cubicBezTo>
                    <a:cubicBezTo>
                      <a:pt x="50" y="48"/>
                      <a:pt x="51" y="47"/>
                      <a:pt x="51" y="45"/>
                    </a:cubicBezTo>
                    <a:cubicBezTo>
                      <a:pt x="52" y="43"/>
                      <a:pt x="52" y="43"/>
                      <a:pt x="53" y="41"/>
                    </a:cubicBezTo>
                    <a:cubicBezTo>
                      <a:pt x="54" y="40"/>
                      <a:pt x="55" y="40"/>
                      <a:pt x="55" y="38"/>
                    </a:cubicBezTo>
                    <a:cubicBezTo>
                      <a:pt x="56" y="37"/>
                      <a:pt x="55" y="36"/>
                      <a:pt x="55" y="34"/>
                    </a:cubicBezTo>
                    <a:cubicBezTo>
                      <a:pt x="55" y="34"/>
                      <a:pt x="55" y="33"/>
                      <a:pt x="56" y="33"/>
                    </a:cubicBezTo>
                    <a:cubicBezTo>
                      <a:pt x="56" y="32"/>
                      <a:pt x="58" y="35"/>
                      <a:pt x="59" y="34"/>
                    </a:cubicBezTo>
                    <a:cubicBezTo>
                      <a:pt x="60" y="33"/>
                      <a:pt x="59" y="31"/>
                      <a:pt x="59" y="30"/>
                    </a:cubicBezTo>
                    <a:cubicBezTo>
                      <a:pt x="60" y="28"/>
                      <a:pt x="61" y="27"/>
                      <a:pt x="60"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87" name="Freeform 1020"/>
              <p:cNvSpPr>
                <a:spLocks/>
              </p:cNvSpPr>
              <p:nvPr/>
            </p:nvSpPr>
            <p:spPr bwMode="auto">
              <a:xfrm>
                <a:off x="3693" y="1943"/>
                <a:ext cx="29" cy="26"/>
              </a:xfrm>
              <a:custGeom>
                <a:avLst/>
                <a:gdLst>
                  <a:gd name="T0" fmla="*/ 108 w 14"/>
                  <a:gd name="T1" fmla="*/ 176 h 13"/>
                  <a:gd name="T2" fmla="*/ 151 w 14"/>
                  <a:gd name="T3" fmla="*/ 208 h 13"/>
                  <a:gd name="T4" fmla="*/ 205 w 14"/>
                  <a:gd name="T5" fmla="*/ 208 h 13"/>
                  <a:gd name="T6" fmla="*/ 257 w 14"/>
                  <a:gd name="T7" fmla="*/ 192 h 13"/>
                  <a:gd name="T8" fmla="*/ 257 w 14"/>
                  <a:gd name="T9" fmla="*/ 176 h 13"/>
                  <a:gd name="T10" fmla="*/ 240 w 14"/>
                  <a:gd name="T11" fmla="*/ 160 h 13"/>
                  <a:gd name="T12" fmla="*/ 224 w 14"/>
                  <a:gd name="T13" fmla="*/ 128 h 13"/>
                  <a:gd name="T14" fmla="*/ 168 w 14"/>
                  <a:gd name="T15" fmla="*/ 112 h 13"/>
                  <a:gd name="T16" fmla="*/ 168 w 14"/>
                  <a:gd name="T17" fmla="*/ 80 h 13"/>
                  <a:gd name="T18" fmla="*/ 224 w 14"/>
                  <a:gd name="T19" fmla="*/ 64 h 13"/>
                  <a:gd name="T20" fmla="*/ 205 w 14"/>
                  <a:gd name="T21" fmla="*/ 48 h 13"/>
                  <a:gd name="T22" fmla="*/ 151 w 14"/>
                  <a:gd name="T23" fmla="*/ 16 h 13"/>
                  <a:gd name="T24" fmla="*/ 108 w 14"/>
                  <a:gd name="T25" fmla="*/ 0 h 13"/>
                  <a:gd name="T26" fmla="*/ 73 w 14"/>
                  <a:gd name="T27" fmla="*/ 16 h 13"/>
                  <a:gd name="T28" fmla="*/ 73 w 14"/>
                  <a:gd name="T29" fmla="*/ 48 h 13"/>
                  <a:gd name="T30" fmla="*/ 35 w 14"/>
                  <a:gd name="T31" fmla="*/ 64 h 13"/>
                  <a:gd name="T32" fmla="*/ 0 w 14"/>
                  <a:gd name="T33" fmla="*/ 80 h 13"/>
                  <a:gd name="T34" fmla="*/ 0 w 14"/>
                  <a:gd name="T35" fmla="*/ 112 h 13"/>
                  <a:gd name="T36" fmla="*/ 35 w 14"/>
                  <a:gd name="T37" fmla="*/ 128 h 13"/>
                  <a:gd name="T38" fmla="*/ 108 w 14"/>
                  <a:gd name="T39" fmla="*/ 128 h 13"/>
                  <a:gd name="T40" fmla="*/ 108 w 14"/>
                  <a:gd name="T41" fmla="*/ 176 h 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13"/>
                  <a:gd name="T65" fmla="*/ 14 w 14"/>
                  <a:gd name="T66" fmla="*/ 13 h 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13">
                    <a:moveTo>
                      <a:pt x="6" y="11"/>
                    </a:moveTo>
                    <a:cubicBezTo>
                      <a:pt x="7" y="12"/>
                      <a:pt x="7" y="12"/>
                      <a:pt x="8" y="13"/>
                    </a:cubicBezTo>
                    <a:cubicBezTo>
                      <a:pt x="9" y="13"/>
                      <a:pt x="10" y="13"/>
                      <a:pt x="11" y="13"/>
                    </a:cubicBezTo>
                    <a:cubicBezTo>
                      <a:pt x="12" y="12"/>
                      <a:pt x="12" y="12"/>
                      <a:pt x="14" y="12"/>
                    </a:cubicBezTo>
                    <a:cubicBezTo>
                      <a:pt x="14" y="11"/>
                      <a:pt x="14" y="11"/>
                      <a:pt x="14" y="11"/>
                    </a:cubicBezTo>
                    <a:cubicBezTo>
                      <a:pt x="13" y="10"/>
                      <a:pt x="13" y="10"/>
                      <a:pt x="13" y="10"/>
                    </a:cubicBezTo>
                    <a:cubicBezTo>
                      <a:pt x="13" y="9"/>
                      <a:pt x="13" y="8"/>
                      <a:pt x="12" y="8"/>
                    </a:cubicBezTo>
                    <a:cubicBezTo>
                      <a:pt x="11" y="7"/>
                      <a:pt x="10" y="8"/>
                      <a:pt x="9" y="7"/>
                    </a:cubicBezTo>
                    <a:cubicBezTo>
                      <a:pt x="9" y="7"/>
                      <a:pt x="9" y="6"/>
                      <a:pt x="9" y="5"/>
                    </a:cubicBezTo>
                    <a:cubicBezTo>
                      <a:pt x="12" y="4"/>
                      <a:pt x="12" y="4"/>
                      <a:pt x="12" y="4"/>
                    </a:cubicBezTo>
                    <a:cubicBezTo>
                      <a:pt x="11" y="3"/>
                      <a:pt x="11" y="3"/>
                      <a:pt x="11" y="3"/>
                    </a:cubicBezTo>
                    <a:cubicBezTo>
                      <a:pt x="10" y="2"/>
                      <a:pt x="9" y="1"/>
                      <a:pt x="8" y="1"/>
                    </a:cubicBezTo>
                    <a:cubicBezTo>
                      <a:pt x="7" y="1"/>
                      <a:pt x="7" y="0"/>
                      <a:pt x="6" y="0"/>
                    </a:cubicBezTo>
                    <a:cubicBezTo>
                      <a:pt x="5" y="0"/>
                      <a:pt x="4" y="0"/>
                      <a:pt x="4" y="1"/>
                    </a:cubicBezTo>
                    <a:cubicBezTo>
                      <a:pt x="3" y="2"/>
                      <a:pt x="4" y="2"/>
                      <a:pt x="4" y="3"/>
                    </a:cubicBezTo>
                    <a:cubicBezTo>
                      <a:pt x="4" y="4"/>
                      <a:pt x="3" y="3"/>
                      <a:pt x="2" y="4"/>
                    </a:cubicBezTo>
                    <a:cubicBezTo>
                      <a:pt x="1" y="4"/>
                      <a:pt x="0" y="4"/>
                      <a:pt x="0" y="5"/>
                    </a:cubicBezTo>
                    <a:cubicBezTo>
                      <a:pt x="0" y="6"/>
                      <a:pt x="0" y="7"/>
                      <a:pt x="0" y="7"/>
                    </a:cubicBezTo>
                    <a:cubicBezTo>
                      <a:pt x="1" y="8"/>
                      <a:pt x="1" y="8"/>
                      <a:pt x="2" y="8"/>
                    </a:cubicBezTo>
                    <a:cubicBezTo>
                      <a:pt x="3" y="8"/>
                      <a:pt x="5" y="7"/>
                      <a:pt x="6" y="8"/>
                    </a:cubicBezTo>
                    <a:cubicBezTo>
                      <a:pt x="6" y="9"/>
                      <a:pt x="6" y="10"/>
                      <a:pt x="6"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88" name="Freeform 1021"/>
              <p:cNvSpPr>
                <a:spLocks/>
              </p:cNvSpPr>
              <p:nvPr/>
            </p:nvSpPr>
            <p:spPr bwMode="auto">
              <a:xfrm>
                <a:off x="2733" y="1335"/>
                <a:ext cx="125" cy="47"/>
              </a:xfrm>
              <a:custGeom>
                <a:avLst/>
                <a:gdLst>
                  <a:gd name="T0" fmla="*/ 992 w 62"/>
                  <a:gd name="T1" fmla="*/ 121 h 23"/>
                  <a:gd name="T2" fmla="*/ 944 w 62"/>
                  <a:gd name="T3" fmla="*/ 121 h 23"/>
                  <a:gd name="T4" fmla="*/ 927 w 62"/>
                  <a:gd name="T5" fmla="*/ 67 h 23"/>
                  <a:gd name="T6" fmla="*/ 895 w 62"/>
                  <a:gd name="T7" fmla="*/ 33 h 23"/>
                  <a:gd name="T8" fmla="*/ 829 w 62"/>
                  <a:gd name="T9" fmla="*/ 51 h 23"/>
                  <a:gd name="T10" fmla="*/ 796 w 62"/>
                  <a:gd name="T11" fmla="*/ 0 h 23"/>
                  <a:gd name="T12" fmla="*/ 764 w 62"/>
                  <a:gd name="T13" fmla="*/ 0 h 23"/>
                  <a:gd name="T14" fmla="*/ 764 w 62"/>
                  <a:gd name="T15" fmla="*/ 51 h 23"/>
                  <a:gd name="T16" fmla="*/ 696 w 62"/>
                  <a:gd name="T17" fmla="*/ 51 h 23"/>
                  <a:gd name="T18" fmla="*/ 663 w 62"/>
                  <a:gd name="T19" fmla="*/ 67 h 23"/>
                  <a:gd name="T20" fmla="*/ 631 w 62"/>
                  <a:gd name="T21" fmla="*/ 51 h 23"/>
                  <a:gd name="T22" fmla="*/ 581 w 62"/>
                  <a:gd name="T23" fmla="*/ 51 h 23"/>
                  <a:gd name="T24" fmla="*/ 532 w 62"/>
                  <a:gd name="T25" fmla="*/ 33 h 23"/>
                  <a:gd name="T26" fmla="*/ 476 w 62"/>
                  <a:gd name="T27" fmla="*/ 51 h 23"/>
                  <a:gd name="T28" fmla="*/ 476 w 62"/>
                  <a:gd name="T29" fmla="*/ 84 h 23"/>
                  <a:gd name="T30" fmla="*/ 460 w 62"/>
                  <a:gd name="T31" fmla="*/ 121 h 23"/>
                  <a:gd name="T32" fmla="*/ 427 w 62"/>
                  <a:gd name="T33" fmla="*/ 84 h 23"/>
                  <a:gd name="T34" fmla="*/ 379 w 62"/>
                  <a:gd name="T35" fmla="*/ 67 h 23"/>
                  <a:gd name="T36" fmla="*/ 361 w 62"/>
                  <a:gd name="T37" fmla="*/ 67 h 23"/>
                  <a:gd name="T38" fmla="*/ 345 w 62"/>
                  <a:gd name="T39" fmla="*/ 121 h 23"/>
                  <a:gd name="T40" fmla="*/ 313 w 62"/>
                  <a:gd name="T41" fmla="*/ 137 h 23"/>
                  <a:gd name="T42" fmla="*/ 296 w 62"/>
                  <a:gd name="T43" fmla="*/ 155 h 23"/>
                  <a:gd name="T44" fmla="*/ 280 w 62"/>
                  <a:gd name="T45" fmla="*/ 104 h 23"/>
                  <a:gd name="T46" fmla="*/ 264 w 62"/>
                  <a:gd name="T47" fmla="*/ 51 h 23"/>
                  <a:gd name="T48" fmla="*/ 212 w 62"/>
                  <a:gd name="T49" fmla="*/ 33 h 23"/>
                  <a:gd name="T50" fmla="*/ 179 w 62"/>
                  <a:gd name="T51" fmla="*/ 33 h 23"/>
                  <a:gd name="T52" fmla="*/ 147 w 62"/>
                  <a:gd name="T53" fmla="*/ 51 h 23"/>
                  <a:gd name="T54" fmla="*/ 131 w 62"/>
                  <a:gd name="T55" fmla="*/ 51 h 23"/>
                  <a:gd name="T56" fmla="*/ 97 w 62"/>
                  <a:gd name="T57" fmla="*/ 67 h 23"/>
                  <a:gd name="T58" fmla="*/ 48 w 62"/>
                  <a:gd name="T59" fmla="*/ 104 h 23"/>
                  <a:gd name="T60" fmla="*/ 16 w 62"/>
                  <a:gd name="T61" fmla="*/ 137 h 23"/>
                  <a:gd name="T62" fmla="*/ 32 w 62"/>
                  <a:gd name="T63" fmla="*/ 172 h 23"/>
                  <a:gd name="T64" fmla="*/ 97 w 62"/>
                  <a:gd name="T65" fmla="*/ 137 h 23"/>
                  <a:gd name="T66" fmla="*/ 147 w 62"/>
                  <a:gd name="T67" fmla="*/ 121 h 23"/>
                  <a:gd name="T68" fmla="*/ 196 w 62"/>
                  <a:gd name="T69" fmla="*/ 137 h 23"/>
                  <a:gd name="T70" fmla="*/ 196 w 62"/>
                  <a:gd name="T71" fmla="*/ 172 h 23"/>
                  <a:gd name="T72" fmla="*/ 163 w 62"/>
                  <a:gd name="T73" fmla="*/ 213 h 23"/>
                  <a:gd name="T74" fmla="*/ 113 w 62"/>
                  <a:gd name="T75" fmla="*/ 188 h 23"/>
                  <a:gd name="T76" fmla="*/ 32 w 62"/>
                  <a:gd name="T77" fmla="*/ 213 h 23"/>
                  <a:gd name="T78" fmla="*/ 32 w 62"/>
                  <a:gd name="T79" fmla="*/ 247 h 23"/>
                  <a:gd name="T80" fmla="*/ 81 w 62"/>
                  <a:gd name="T81" fmla="*/ 264 h 23"/>
                  <a:gd name="T82" fmla="*/ 131 w 62"/>
                  <a:gd name="T83" fmla="*/ 300 h 23"/>
                  <a:gd name="T84" fmla="*/ 147 w 62"/>
                  <a:gd name="T85" fmla="*/ 368 h 23"/>
                  <a:gd name="T86" fmla="*/ 212 w 62"/>
                  <a:gd name="T87" fmla="*/ 384 h 23"/>
                  <a:gd name="T88" fmla="*/ 296 w 62"/>
                  <a:gd name="T89" fmla="*/ 368 h 23"/>
                  <a:gd name="T90" fmla="*/ 395 w 62"/>
                  <a:gd name="T91" fmla="*/ 401 h 23"/>
                  <a:gd name="T92" fmla="*/ 460 w 62"/>
                  <a:gd name="T93" fmla="*/ 384 h 23"/>
                  <a:gd name="T94" fmla="*/ 597 w 62"/>
                  <a:gd name="T95" fmla="*/ 368 h 23"/>
                  <a:gd name="T96" fmla="*/ 744 w 62"/>
                  <a:gd name="T97" fmla="*/ 384 h 23"/>
                  <a:gd name="T98" fmla="*/ 780 w 62"/>
                  <a:gd name="T99" fmla="*/ 368 h 23"/>
                  <a:gd name="T100" fmla="*/ 813 w 62"/>
                  <a:gd name="T101" fmla="*/ 368 h 23"/>
                  <a:gd name="T102" fmla="*/ 877 w 62"/>
                  <a:gd name="T103" fmla="*/ 384 h 23"/>
                  <a:gd name="T104" fmla="*/ 927 w 62"/>
                  <a:gd name="T105" fmla="*/ 333 h 23"/>
                  <a:gd name="T106" fmla="*/ 927 w 62"/>
                  <a:gd name="T107" fmla="*/ 264 h 23"/>
                  <a:gd name="T108" fmla="*/ 960 w 62"/>
                  <a:gd name="T109" fmla="*/ 213 h 23"/>
                  <a:gd name="T110" fmla="*/ 1008 w 62"/>
                  <a:gd name="T111" fmla="*/ 188 h 23"/>
                  <a:gd name="T112" fmla="*/ 992 w 62"/>
                  <a:gd name="T113" fmla="*/ 121 h 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
                  <a:gd name="T172" fmla="*/ 0 h 23"/>
                  <a:gd name="T173" fmla="*/ 62 w 62"/>
                  <a:gd name="T174" fmla="*/ 23 h 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 h="23">
                    <a:moveTo>
                      <a:pt x="60" y="7"/>
                    </a:moveTo>
                    <a:cubicBezTo>
                      <a:pt x="59" y="7"/>
                      <a:pt x="58" y="8"/>
                      <a:pt x="57" y="7"/>
                    </a:cubicBezTo>
                    <a:cubicBezTo>
                      <a:pt x="56" y="7"/>
                      <a:pt x="57" y="5"/>
                      <a:pt x="56" y="4"/>
                    </a:cubicBezTo>
                    <a:cubicBezTo>
                      <a:pt x="55" y="3"/>
                      <a:pt x="55" y="3"/>
                      <a:pt x="54" y="2"/>
                    </a:cubicBezTo>
                    <a:cubicBezTo>
                      <a:pt x="52" y="2"/>
                      <a:pt x="52" y="3"/>
                      <a:pt x="50" y="3"/>
                    </a:cubicBezTo>
                    <a:cubicBezTo>
                      <a:pt x="49" y="2"/>
                      <a:pt x="49" y="1"/>
                      <a:pt x="48" y="0"/>
                    </a:cubicBezTo>
                    <a:cubicBezTo>
                      <a:pt x="48" y="0"/>
                      <a:pt x="47" y="0"/>
                      <a:pt x="46" y="0"/>
                    </a:cubicBezTo>
                    <a:cubicBezTo>
                      <a:pt x="46" y="1"/>
                      <a:pt x="46" y="2"/>
                      <a:pt x="46" y="3"/>
                    </a:cubicBezTo>
                    <a:cubicBezTo>
                      <a:pt x="45" y="3"/>
                      <a:pt x="44" y="3"/>
                      <a:pt x="42" y="3"/>
                    </a:cubicBezTo>
                    <a:cubicBezTo>
                      <a:pt x="41" y="3"/>
                      <a:pt x="41" y="4"/>
                      <a:pt x="40" y="4"/>
                    </a:cubicBezTo>
                    <a:cubicBezTo>
                      <a:pt x="39" y="4"/>
                      <a:pt x="39" y="3"/>
                      <a:pt x="38" y="3"/>
                    </a:cubicBezTo>
                    <a:cubicBezTo>
                      <a:pt x="37" y="3"/>
                      <a:pt x="36" y="3"/>
                      <a:pt x="35" y="3"/>
                    </a:cubicBezTo>
                    <a:cubicBezTo>
                      <a:pt x="34" y="3"/>
                      <a:pt x="33" y="2"/>
                      <a:pt x="32" y="2"/>
                    </a:cubicBezTo>
                    <a:cubicBezTo>
                      <a:pt x="31" y="2"/>
                      <a:pt x="30" y="2"/>
                      <a:pt x="29" y="3"/>
                    </a:cubicBezTo>
                    <a:cubicBezTo>
                      <a:pt x="29" y="4"/>
                      <a:pt x="30" y="4"/>
                      <a:pt x="29" y="5"/>
                    </a:cubicBezTo>
                    <a:cubicBezTo>
                      <a:pt x="29" y="6"/>
                      <a:pt x="29" y="6"/>
                      <a:pt x="28" y="7"/>
                    </a:cubicBezTo>
                    <a:cubicBezTo>
                      <a:pt x="27" y="7"/>
                      <a:pt x="27" y="5"/>
                      <a:pt x="26" y="5"/>
                    </a:cubicBezTo>
                    <a:cubicBezTo>
                      <a:pt x="25" y="4"/>
                      <a:pt x="24" y="4"/>
                      <a:pt x="23" y="4"/>
                    </a:cubicBezTo>
                    <a:cubicBezTo>
                      <a:pt x="23" y="4"/>
                      <a:pt x="23" y="4"/>
                      <a:pt x="22" y="4"/>
                    </a:cubicBezTo>
                    <a:cubicBezTo>
                      <a:pt x="21" y="4"/>
                      <a:pt x="22" y="6"/>
                      <a:pt x="21" y="7"/>
                    </a:cubicBezTo>
                    <a:cubicBezTo>
                      <a:pt x="21" y="8"/>
                      <a:pt x="20" y="7"/>
                      <a:pt x="19" y="8"/>
                    </a:cubicBezTo>
                    <a:cubicBezTo>
                      <a:pt x="19" y="8"/>
                      <a:pt x="18" y="9"/>
                      <a:pt x="18" y="9"/>
                    </a:cubicBezTo>
                    <a:cubicBezTo>
                      <a:pt x="17" y="8"/>
                      <a:pt x="18" y="7"/>
                      <a:pt x="17" y="6"/>
                    </a:cubicBezTo>
                    <a:cubicBezTo>
                      <a:pt x="17" y="5"/>
                      <a:pt x="17" y="4"/>
                      <a:pt x="16" y="3"/>
                    </a:cubicBezTo>
                    <a:cubicBezTo>
                      <a:pt x="15" y="3"/>
                      <a:pt x="14" y="3"/>
                      <a:pt x="13" y="2"/>
                    </a:cubicBezTo>
                    <a:cubicBezTo>
                      <a:pt x="12" y="2"/>
                      <a:pt x="12" y="1"/>
                      <a:pt x="11" y="2"/>
                    </a:cubicBezTo>
                    <a:cubicBezTo>
                      <a:pt x="10" y="2"/>
                      <a:pt x="10" y="3"/>
                      <a:pt x="9" y="3"/>
                    </a:cubicBezTo>
                    <a:cubicBezTo>
                      <a:pt x="9" y="3"/>
                      <a:pt x="8" y="3"/>
                      <a:pt x="8" y="3"/>
                    </a:cubicBezTo>
                    <a:cubicBezTo>
                      <a:pt x="7" y="4"/>
                      <a:pt x="6" y="3"/>
                      <a:pt x="6" y="4"/>
                    </a:cubicBezTo>
                    <a:cubicBezTo>
                      <a:pt x="4" y="4"/>
                      <a:pt x="4" y="5"/>
                      <a:pt x="3" y="6"/>
                    </a:cubicBezTo>
                    <a:cubicBezTo>
                      <a:pt x="2" y="7"/>
                      <a:pt x="0" y="7"/>
                      <a:pt x="1" y="8"/>
                    </a:cubicBezTo>
                    <a:cubicBezTo>
                      <a:pt x="1" y="9"/>
                      <a:pt x="2" y="9"/>
                      <a:pt x="2" y="10"/>
                    </a:cubicBezTo>
                    <a:cubicBezTo>
                      <a:pt x="4" y="10"/>
                      <a:pt x="5" y="8"/>
                      <a:pt x="6" y="8"/>
                    </a:cubicBezTo>
                    <a:cubicBezTo>
                      <a:pt x="7" y="7"/>
                      <a:pt x="8" y="7"/>
                      <a:pt x="9" y="7"/>
                    </a:cubicBezTo>
                    <a:cubicBezTo>
                      <a:pt x="10" y="7"/>
                      <a:pt x="11" y="7"/>
                      <a:pt x="12" y="8"/>
                    </a:cubicBezTo>
                    <a:cubicBezTo>
                      <a:pt x="12" y="8"/>
                      <a:pt x="13" y="9"/>
                      <a:pt x="12" y="10"/>
                    </a:cubicBezTo>
                    <a:cubicBezTo>
                      <a:pt x="12" y="11"/>
                      <a:pt x="11" y="11"/>
                      <a:pt x="10" y="12"/>
                    </a:cubicBezTo>
                    <a:cubicBezTo>
                      <a:pt x="9" y="12"/>
                      <a:pt x="8" y="11"/>
                      <a:pt x="7" y="11"/>
                    </a:cubicBezTo>
                    <a:cubicBezTo>
                      <a:pt x="5" y="11"/>
                      <a:pt x="3" y="10"/>
                      <a:pt x="2" y="12"/>
                    </a:cubicBezTo>
                    <a:cubicBezTo>
                      <a:pt x="2" y="12"/>
                      <a:pt x="2" y="13"/>
                      <a:pt x="2" y="14"/>
                    </a:cubicBezTo>
                    <a:cubicBezTo>
                      <a:pt x="3" y="15"/>
                      <a:pt x="4" y="14"/>
                      <a:pt x="5" y="15"/>
                    </a:cubicBezTo>
                    <a:cubicBezTo>
                      <a:pt x="6" y="15"/>
                      <a:pt x="7" y="16"/>
                      <a:pt x="8" y="17"/>
                    </a:cubicBezTo>
                    <a:cubicBezTo>
                      <a:pt x="9" y="19"/>
                      <a:pt x="8" y="20"/>
                      <a:pt x="9" y="21"/>
                    </a:cubicBezTo>
                    <a:cubicBezTo>
                      <a:pt x="10" y="23"/>
                      <a:pt x="11" y="22"/>
                      <a:pt x="13" y="22"/>
                    </a:cubicBezTo>
                    <a:cubicBezTo>
                      <a:pt x="15" y="23"/>
                      <a:pt x="16" y="21"/>
                      <a:pt x="18" y="21"/>
                    </a:cubicBezTo>
                    <a:cubicBezTo>
                      <a:pt x="20" y="21"/>
                      <a:pt x="21" y="23"/>
                      <a:pt x="24" y="23"/>
                    </a:cubicBezTo>
                    <a:cubicBezTo>
                      <a:pt x="25" y="23"/>
                      <a:pt x="26" y="22"/>
                      <a:pt x="28" y="22"/>
                    </a:cubicBezTo>
                    <a:cubicBezTo>
                      <a:pt x="31" y="21"/>
                      <a:pt x="33" y="21"/>
                      <a:pt x="36" y="21"/>
                    </a:cubicBezTo>
                    <a:cubicBezTo>
                      <a:pt x="40" y="21"/>
                      <a:pt x="41" y="22"/>
                      <a:pt x="45" y="22"/>
                    </a:cubicBezTo>
                    <a:cubicBezTo>
                      <a:pt x="46" y="21"/>
                      <a:pt x="46" y="21"/>
                      <a:pt x="47" y="21"/>
                    </a:cubicBezTo>
                    <a:cubicBezTo>
                      <a:pt x="48" y="21"/>
                      <a:pt x="48" y="21"/>
                      <a:pt x="49" y="21"/>
                    </a:cubicBezTo>
                    <a:cubicBezTo>
                      <a:pt x="51" y="21"/>
                      <a:pt x="51" y="22"/>
                      <a:pt x="53" y="22"/>
                    </a:cubicBezTo>
                    <a:cubicBezTo>
                      <a:pt x="54" y="21"/>
                      <a:pt x="55" y="20"/>
                      <a:pt x="56" y="19"/>
                    </a:cubicBezTo>
                    <a:cubicBezTo>
                      <a:pt x="56" y="17"/>
                      <a:pt x="55" y="17"/>
                      <a:pt x="56" y="15"/>
                    </a:cubicBezTo>
                    <a:cubicBezTo>
                      <a:pt x="56" y="14"/>
                      <a:pt x="57" y="13"/>
                      <a:pt x="58" y="12"/>
                    </a:cubicBezTo>
                    <a:cubicBezTo>
                      <a:pt x="59" y="12"/>
                      <a:pt x="60" y="12"/>
                      <a:pt x="61" y="11"/>
                    </a:cubicBezTo>
                    <a:cubicBezTo>
                      <a:pt x="62" y="10"/>
                      <a:pt x="61" y="8"/>
                      <a:pt x="60"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89" name="Freeform 1022"/>
              <p:cNvSpPr>
                <a:spLocks/>
              </p:cNvSpPr>
              <p:nvPr/>
            </p:nvSpPr>
            <p:spPr bwMode="auto">
              <a:xfrm>
                <a:off x="2924" y="1398"/>
                <a:ext cx="12" cy="10"/>
              </a:xfrm>
              <a:custGeom>
                <a:avLst/>
                <a:gdLst>
                  <a:gd name="T0" fmla="*/ 64 w 6"/>
                  <a:gd name="T1" fmla="*/ 16 h 5"/>
                  <a:gd name="T2" fmla="*/ 32 w 6"/>
                  <a:gd name="T3" fmla="*/ 16 h 5"/>
                  <a:gd name="T4" fmla="*/ 0 w 6"/>
                  <a:gd name="T5" fmla="*/ 0 h 5"/>
                  <a:gd name="T6" fmla="*/ 16 w 6"/>
                  <a:gd name="T7" fmla="*/ 32 h 5"/>
                  <a:gd name="T8" fmla="*/ 32 w 6"/>
                  <a:gd name="T9" fmla="*/ 64 h 5"/>
                  <a:gd name="T10" fmla="*/ 64 w 6"/>
                  <a:gd name="T11" fmla="*/ 64 h 5"/>
                  <a:gd name="T12" fmla="*/ 96 w 6"/>
                  <a:gd name="T13" fmla="*/ 48 h 5"/>
                  <a:gd name="T14" fmla="*/ 64 w 6"/>
                  <a:gd name="T15" fmla="*/ 16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4" y="1"/>
                    </a:moveTo>
                    <a:cubicBezTo>
                      <a:pt x="4" y="1"/>
                      <a:pt x="3" y="1"/>
                      <a:pt x="2" y="1"/>
                    </a:cubicBezTo>
                    <a:cubicBezTo>
                      <a:pt x="2" y="1"/>
                      <a:pt x="1" y="0"/>
                      <a:pt x="0" y="0"/>
                    </a:cubicBezTo>
                    <a:cubicBezTo>
                      <a:pt x="0" y="1"/>
                      <a:pt x="1" y="2"/>
                      <a:pt x="1" y="2"/>
                    </a:cubicBezTo>
                    <a:cubicBezTo>
                      <a:pt x="1" y="3"/>
                      <a:pt x="1" y="3"/>
                      <a:pt x="2" y="4"/>
                    </a:cubicBezTo>
                    <a:cubicBezTo>
                      <a:pt x="3" y="5"/>
                      <a:pt x="3" y="4"/>
                      <a:pt x="4" y="4"/>
                    </a:cubicBezTo>
                    <a:cubicBezTo>
                      <a:pt x="5" y="4"/>
                      <a:pt x="5" y="3"/>
                      <a:pt x="6" y="3"/>
                    </a:cubicBezTo>
                    <a:cubicBezTo>
                      <a:pt x="6" y="2"/>
                      <a:pt x="5" y="1"/>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90" name="Freeform 1023"/>
              <p:cNvSpPr>
                <a:spLocks/>
              </p:cNvSpPr>
              <p:nvPr/>
            </p:nvSpPr>
            <p:spPr bwMode="auto">
              <a:xfrm>
                <a:off x="3200" y="1672"/>
                <a:ext cx="1" cy="2"/>
              </a:xfrm>
              <a:custGeom>
                <a:avLst/>
                <a:gdLst>
                  <a:gd name="T0" fmla="*/ 0 w 1"/>
                  <a:gd name="T1" fmla="*/ 16 h 1"/>
                  <a:gd name="T2" fmla="*/ 0 w 1"/>
                  <a:gd name="T3" fmla="*/ 0 h 1"/>
                  <a:gd name="T4" fmla="*/ 0 w 1"/>
                  <a:gd name="T5" fmla="*/ 0 h 1"/>
                  <a:gd name="T6" fmla="*/ 0 w 1"/>
                  <a:gd name="T7" fmla="*/ 16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0"/>
                      <a:pt x="0" y="0"/>
                      <a:pt x="0" y="0"/>
                    </a:cubicBezTo>
                    <a:cubicBezTo>
                      <a:pt x="0" y="0"/>
                      <a:pt x="0" y="0"/>
                      <a:pt x="0" y="0"/>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91" name="Freeform 1024"/>
              <p:cNvSpPr>
                <a:spLocks/>
              </p:cNvSpPr>
              <p:nvPr/>
            </p:nvSpPr>
            <p:spPr bwMode="auto">
              <a:xfrm>
                <a:off x="3194" y="1652"/>
                <a:ext cx="44" cy="20"/>
              </a:xfrm>
              <a:custGeom>
                <a:avLst/>
                <a:gdLst>
                  <a:gd name="T0" fmla="*/ 320 w 22"/>
                  <a:gd name="T1" fmla="*/ 32 h 10"/>
                  <a:gd name="T2" fmla="*/ 304 w 22"/>
                  <a:gd name="T3" fmla="*/ 0 h 10"/>
                  <a:gd name="T4" fmla="*/ 288 w 22"/>
                  <a:gd name="T5" fmla="*/ 16 h 10"/>
                  <a:gd name="T6" fmla="*/ 256 w 22"/>
                  <a:gd name="T7" fmla="*/ 48 h 10"/>
                  <a:gd name="T8" fmla="*/ 240 w 22"/>
                  <a:gd name="T9" fmla="*/ 16 h 10"/>
                  <a:gd name="T10" fmla="*/ 208 w 22"/>
                  <a:gd name="T11" fmla="*/ 32 h 10"/>
                  <a:gd name="T12" fmla="*/ 176 w 22"/>
                  <a:gd name="T13" fmla="*/ 48 h 10"/>
                  <a:gd name="T14" fmla="*/ 128 w 22"/>
                  <a:gd name="T15" fmla="*/ 48 h 10"/>
                  <a:gd name="T16" fmla="*/ 96 w 22"/>
                  <a:gd name="T17" fmla="*/ 64 h 10"/>
                  <a:gd name="T18" fmla="*/ 64 w 22"/>
                  <a:gd name="T19" fmla="*/ 48 h 10"/>
                  <a:gd name="T20" fmla="*/ 16 w 22"/>
                  <a:gd name="T21" fmla="*/ 48 h 10"/>
                  <a:gd name="T22" fmla="*/ 0 w 22"/>
                  <a:gd name="T23" fmla="*/ 64 h 10"/>
                  <a:gd name="T24" fmla="*/ 48 w 22"/>
                  <a:gd name="T25" fmla="*/ 96 h 10"/>
                  <a:gd name="T26" fmla="*/ 48 w 22"/>
                  <a:gd name="T27" fmla="*/ 160 h 10"/>
                  <a:gd name="T28" fmla="*/ 80 w 22"/>
                  <a:gd name="T29" fmla="*/ 144 h 10"/>
                  <a:gd name="T30" fmla="*/ 128 w 22"/>
                  <a:gd name="T31" fmla="*/ 144 h 10"/>
                  <a:gd name="T32" fmla="*/ 176 w 22"/>
                  <a:gd name="T33" fmla="*/ 112 h 10"/>
                  <a:gd name="T34" fmla="*/ 208 w 22"/>
                  <a:gd name="T35" fmla="*/ 96 h 10"/>
                  <a:gd name="T36" fmla="*/ 240 w 22"/>
                  <a:gd name="T37" fmla="*/ 128 h 10"/>
                  <a:gd name="T38" fmla="*/ 272 w 22"/>
                  <a:gd name="T39" fmla="*/ 128 h 10"/>
                  <a:gd name="T40" fmla="*/ 304 w 22"/>
                  <a:gd name="T41" fmla="*/ 112 h 10"/>
                  <a:gd name="T42" fmla="*/ 336 w 22"/>
                  <a:gd name="T43" fmla="*/ 80 h 10"/>
                  <a:gd name="T44" fmla="*/ 352 w 22"/>
                  <a:gd name="T45" fmla="*/ 64 h 10"/>
                  <a:gd name="T46" fmla="*/ 320 w 22"/>
                  <a:gd name="T47" fmla="*/ 32 h 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0"/>
                  <a:gd name="T74" fmla="*/ 22 w 22"/>
                  <a:gd name="T75" fmla="*/ 10 h 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0">
                    <a:moveTo>
                      <a:pt x="20" y="2"/>
                    </a:moveTo>
                    <a:cubicBezTo>
                      <a:pt x="20" y="1"/>
                      <a:pt x="19" y="1"/>
                      <a:pt x="19" y="0"/>
                    </a:cubicBezTo>
                    <a:cubicBezTo>
                      <a:pt x="18" y="1"/>
                      <a:pt x="18" y="1"/>
                      <a:pt x="18" y="1"/>
                    </a:cubicBezTo>
                    <a:cubicBezTo>
                      <a:pt x="17" y="2"/>
                      <a:pt x="17" y="3"/>
                      <a:pt x="16" y="3"/>
                    </a:cubicBezTo>
                    <a:cubicBezTo>
                      <a:pt x="16" y="3"/>
                      <a:pt x="16" y="2"/>
                      <a:pt x="15" y="1"/>
                    </a:cubicBezTo>
                    <a:cubicBezTo>
                      <a:pt x="14" y="1"/>
                      <a:pt x="14" y="1"/>
                      <a:pt x="13" y="2"/>
                    </a:cubicBezTo>
                    <a:cubicBezTo>
                      <a:pt x="12" y="2"/>
                      <a:pt x="12" y="3"/>
                      <a:pt x="11" y="3"/>
                    </a:cubicBezTo>
                    <a:cubicBezTo>
                      <a:pt x="10" y="4"/>
                      <a:pt x="9" y="3"/>
                      <a:pt x="8" y="3"/>
                    </a:cubicBezTo>
                    <a:cubicBezTo>
                      <a:pt x="7" y="3"/>
                      <a:pt x="7" y="4"/>
                      <a:pt x="6" y="4"/>
                    </a:cubicBezTo>
                    <a:cubicBezTo>
                      <a:pt x="5" y="4"/>
                      <a:pt x="5" y="3"/>
                      <a:pt x="4" y="3"/>
                    </a:cubicBezTo>
                    <a:cubicBezTo>
                      <a:pt x="3" y="3"/>
                      <a:pt x="2" y="3"/>
                      <a:pt x="1" y="3"/>
                    </a:cubicBezTo>
                    <a:cubicBezTo>
                      <a:pt x="0" y="4"/>
                      <a:pt x="0" y="4"/>
                      <a:pt x="0" y="4"/>
                    </a:cubicBezTo>
                    <a:cubicBezTo>
                      <a:pt x="1" y="5"/>
                      <a:pt x="2" y="5"/>
                      <a:pt x="3" y="6"/>
                    </a:cubicBezTo>
                    <a:cubicBezTo>
                      <a:pt x="4" y="8"/>
                      <a:pt x="3" y="9"/>
                      <a:pt x="3" y="10"/>
                    </a:cubicBezTo>
                    <a:cubicBezTo>
                      <a:pt x="4" y="10"/>
                      <a:pt x="4" y="9"/>
                      <a:pt x="5" y="9"/>
                    </a:cubicBezTo>
                    <a:cubicBezTo>
                      <a:pt x="6" y="9"/>
                      <a:pt x="7" y="9"/>
                      <a:pt x="8" y="9"/>
                    </a:cubicBezTo>
                    <a:cubicBezTo>
                      <a:pt x="9" y="8"/>
                      <a:pt x="10" y="8"/>
                      <a:pt x="11" y="7"/>
                    </a:cubicBezTo>
                    <a:cubicBezTo>
                      <a:pt x="12" y="7"/>
                      <a:pt x="12" y="6"/>
                      <a:pt x="13" y="6"/>
                    </a:cubicBezTo>
                    <a:cubicBezTo>
                      <a:pt x="14" y="6"/>
                      <a:pt x="14" y="8"/>
                      <a:pt x="15" y="8"/>
                    </a:cubicBezTo>
                    <a:cubicBezTo>
                      <a:pt x="16" y="8"/>
                      <a:pt x="16" y="8"/>
                      <a:pt x="17" y="8"/>
                    </a:cubicBezTo>
                    <a:cubicBezTo>
                      <a:pt x="18" y="8"/>
                      <a:pt x="18" y="7"/>
                      <a:pt x="19" y="7"/>
                    </a:cubicBezTo>
                    <a:cubicBezTo>
                      <a:pt x="20" y="6"/>
                      <a:pt x="20" y="6"/>
                      <a:pt x="21" y="5"/>
                    </a:cubicBezTo>
                    <a:cubicBezTo>
                      <a:pt x="22" y="4"/>
                      <a:pt x="22" y="4"/>
                      <a:pt x="22" y="4"/>
                    </a:cubicBezTo>
                    <a:cubicBezTo>
                      <a:pt x="21" y="3"/>
                      <a:pt x="20" y="3"/>
                      <a:pt x="20"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92" name="Freeform 1025"/>
              <p:cNvSpPr>
                <a:spLocks/>
              </p:cNvSpPr>
              <p:nvPr/>
            </p:nvSpPr>
            <p:spPr bwMode="auto">
              <a:xfrm>
                <a:off x="3154" y="1498"/>
                <a:ext cx="20" cy="18"/>
              </a:xfrm>
              <a:custGeom>
                <a:avLst/>
                <a:gdLst>
                  <a:gd name="T0" fmla="*/ 64 w 10"/>
                  <a:gd name="T1" fmla="*/ 112 h 9"/>
                  <a:gd name="T2" fmla="*/ 80 w 10"/>
                  <a:gd name="T3" fmla="*/ 128 h 9"/>
                  <a:gd name="T4" fmla="*/ 112 w 10"/>
                  <a:gd name="T5" fmla="*/ 144 h 9"/>
                  <a:gd name="T6" fmla="*/ 128 w 10"/>
                  <a:gd name="T7" fmla="*/ 112 h 9"/>
                  <a:gd name="T8" fmla="*/ 128 w 10"/>
                  <a:gd name="T9" fmla="*/ 80 h 9"/>
                  <a:gd name="T10" fmla="*/ 144 w 10"/>
                  <a:gd name="T11" fmla="*/ 64 h 9"/>
                  <a:gd name="T12" fmla="*/ 144 w 10"/>
                  <a:gd name="T13" fmla="*/ 16 h 9"/>
                  <a:gd name="T14" fmla="*/ 112 w 10"/>
                  <a:gd name="T15" fmla="*/ 0 h 9"/>
                  <a:gd name="T16" fmla="*/ 96 w 10"/>
                  <a:gd name="T17" fmla="*/ 32 h 9"/>
                  <a:gd name="T18" fmla="*/ 64 w 10"/>
                  <a:gd name="T19" fmla="*/ 32 h 9"/>
                  <a:gd name="T20" fmla="*/ 16 w 10"/>
                  <a:gd name="T21" fmla="*/ 32 h 9"/>
                  <a:gd name="T22" fmla="*/ 16 w 10"/>
                  <a:gd name="T23" fmla="*/ 96 h 9"/>
                  <a:gd name="T24" fmla="*/ 64 w 10"/>
                  <a:gd name="T25" fmla="*/ 112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9"/>
                  <a:gd name="T41" fmla="*/ 10 w 10"/>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9">
                    <a:moveTo>
                      <a:pt x="4" y="7"/>
                    </a:moveTo>
                    <a:cubicBezTo>
                      <a:pt x="4" y="8"/>
                      <a:pt x="5" y="8"/>
                      <a:pt x="5" y="8"/>
                    </a:cubicBezTo>
                    <a:cubicBezTo>
                      <a:pt x="6" y="8"/>
                      <a:pt x="6" y="9"/>
                      <a:pt x="7" y="9"/>
                    </a:cubicBezTo>
                    <a:cubicBezTo>
                      <a:pt x="8" y="9"/>
                      <a:pt x="7" y="8"/>
                      <a:pt x="8" y="7"/>
                    </a:cubicBezTo>
                    <a:cubicBezTo>
                      <a:pt x="8" y="6"/>
                      <a:pt x="8" y="6"/>
                      <a:pt x="8" y="5"/>
                    </a:cubicBezTo>
                    <a:cubicBezTo>
                      <a:pt x="9" y="5"/>
                      <a:pt x="9" y="4"/>
                      <a:pt x="9" y="4"/>
                    </a:cubicBezTo>
                    <a:cubicBezTo>
                      <a:pt x="10" y="3"/>
                      <a:pt x="10" y="2"/>
                      <a:pt x="9" y="1"/>
                    </a:cubicBezTo>
                    <a:cubicBezTo>
                      <a:pt x="9" y="1"/>
                      <a:pt x="8" y="0"/>
                      <a:pt x="7" y="0"/>
                    </a:cubicBezTo>
                    <a:cubicBezTo>
                      <a:pt x="7" y="1"/>
                      <a:pt x="7" y="1"/>
                      <a:pt x="6" y="2"/>
                    </a:cubicBezTo>
                    <a:cubicBezTo>
                      <a:pt x="6" y="2"/>
                      <a:pt x="5" y="2"/>
                      <a:pt x="4" y="2"/>
                    </a:cubicBezTo>
                    <a:cubicBezTo>
                      <a:pt x="3" y="3"/>
                      <a:pt x="2" y="2"/>
                      <a:pt x="1" y="2"/>
                    </a:cubicBezTo>
                    <a:cubicBezTo>
                      <a:pt x="0" y="3"/>
                      <a:pt x="0" y="5"/>
                      <a:pt x="1" y="6"/>
                    </a:cubicBezTo>
                    <a:cubicBezTo>
                      <a:pt x="2" y="7"/>
                      <a:pt x="3" y="7"/>
                      <a:pt x="4"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93" name="Freeform 1026"/>
              <p:cNvSpPr>
                <a:spLocks/>
              </p:cNvSpPr>
              <p:nvPr/>
            </p:nvSpPr>
            <p:spPr bwMode="auto">
              <a:xfrm>
                <a:off x="3154" y="1516"/>
                <a:ext cx="12" cy="6"/>
              </a:xfrm>
              <a:custGeom>
                <a:avLst/>
                <a:gdLst>
                  <a:gd name="T0" fmla="*/ 32 w 6"/>
                  <a:gd name="T1" fmla="*/ 48 h 3"/>
                  <a:gd name="T2" fmla="*/ 64 w 6"/>
                  <a:gd name="T3" fmla="*/ 48 h 3"/>
                  <a:gd name="T4" fmla="*/ 80 w 6"/>
                  <a:gd name="T5" fmla="*/ 48 h 3"/>
                  <a:gd name="T6" fmla="*/ 64 w 6"/>
                  <a:gd name="T7" fmla="*/ 16 h 3"/>
                  <a:gd name="T8" fmla="*/ 32 w 6"/>
                  <a:gd name="T9" fmla="*/ 0 h 3"/>
                  <a:gd name="T10" fmla="*/ 0 w 6"/>
                  <a:gd name="T11" fmla="*/ 16 h 3"/>
                  <a:gd name="T12" fmla="*/ 0 w 6"/>
                  <a:gd name="T13" fmla="*/ 32 h 3"/>
                  <a:gd name="T14" fmla="*/ 32 w 6"/>
                  <a:gd name="T15" fmla="*/ 48 h 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
                  <a:gd name="T26" fmla="*/ 6 w 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
                    <a:moveTo>
                      <a:pt x="2" y="3"/>
                    </a:moveTo>
                    <a:cubicBezTo>
                      <a:pt x="3" y="3"/>
                      <a:pt x="3" y="3"/>
                      <a:pt x="4" y="3"/>
                    </a:cubicBezTo>
                    <a:cubicBezTo>
                      <a:pt x="4" y="3"/>
                      <a:pt x="4" y="3"/>
                      <a:pt x="5" y="3"/>
                    </a:cubicBezTo>
                    <a:cubicBezTo>
                      <a:pt x="6" y="3"/>
                      <a:pt x="5" y="1"/>
                      <a:pt x="4" y="1"/>
                    </a:cubicBezTo>
                    <a:cubicBezTo>
                      <a:pt x="4" y="0"/>
                      <a:pt x="3" y="0"/>
                      <a:pt x="2" y="0"/>
                    </a:cubicBezTo>
                    <a:cubicBezTo>
                      <a:pt x="2" y="0"/>
                      <a:pt x="1" y="0"/>
                      <a:pt x="0" y="1"/>
                    </a:cubicBezTo>
                    <a:cubicBezTo>
                      <a:pt x="0" y="1"/>
                      <a:pt x="0" y="2"/>
                      <a:pt x="0" y="2"/>
                    </a:cubicBezTo>
                    <a:cubicBezTo>
                      <a:pt x="1" y="3"/>
                      <a:pt x="1" y="2"/>
                      <a:pt x="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94" name="Freeform 1027"/>
              <p:cNvSpPr>
                <a:spLocks/>
              </p:cNvSpPr>
              <p:nvPr/>
            </p:nvSpPr>
            <p:spPr bwMode="auto">
              <a:xfrm>
                <a:off x="3277" y="1468"/>
                <a:ext cx="72" cy="44"/>
              </a:xfrm>
              <a:custGeom>
                <a:avLst/>
                <a:gdLst>
                  <a:gd name="T0" fmla="*/ 32 w 36"/>
                  <a:gd name="T1" fmla="*/ 240 h 22"/>
                  <a:gd name="T2" fmla="*/ 32 w 36"/>
                  <a:gd name="T3" fmla="*/ 240 h 22"/>
                  <a:gd name="T4" fmla="*/ 32 w 36"/>
                  <a:gd name="T5" fmla="*/ 240 h 22"/>
                  <a:gd name="T6" fmla="*/ 112 w 36"/>
                  <a:gd name="T7" fmla="*/ 240 h 22"/>
                  <a:gd name="T8" fmla="*/ 160 w 36"/>
                  <a:gd name="T9" fmla="*/ 240 h 22"/>
                  <a:gd name="T10" fmla="*/ 208 w 36"/>
                  <a:gd name="T11" fmla="*/ 240 h 22"/>
                  <a:gd name="T12" fmla="*/ 256 w 36"/>
                  <a:gd name="T13" fmla="*/ 240 h 22"/>
                  <a:gd name="T14" fmla="*/ 320 w 36"/>
                  <a:gd name="T15" fmla="*/ 272 h 22"/>
                  <a:gd name="T16" fmla="*/ 384 w 36"/>
                  <a:gd name="T17" fmla="*/ 320 h 22"/>
                  <a:gd name="T18" fmla="*/ 464 w 36"/>
                  <a:gd name="T19" fmla="*/ 352 h 22"/>
                  <a:gd name="T20" fmla="*/ 496 w 36"/>
                  <a:gd name="T21" fmla="*/ 352 h 22"/>
                  <a:gd name="T22" fmla="*/ 528 w 36"/>
                  <a:gd name="T23" fmla="*/ 352 h 22"/>
                  <a:gd name="T24" fmla="*/ 576 w 36"/>
                  <a:gd name="T25" fmla="*/ 352 h 22"/>
                  <a:gd name="T26" fmla="*/ 576 w 36"/>
                  <a:gd name="T27" fmla="*/ 336 h 22"/>
                  <a:gd name="T28" fmla="*/ 560 w 36"/>
                  <a:gd name="T29" fmla="*/ 304 h 22"/>
                  <a:gd name="T30" fmla="*/ 560 w 36"/>
                  <a:gd name="T31" fmla="*/ 240 h 22"/>
                  <a:gd name="T32" fmla="*/ 528 w 36"/>
                  <a:gd name="T33" fmla="*/ 192 h 22"/>
                  <a:gd name="T34" fmla="*/ 560 w 36"/>
                  <a:gd name="T35" fmla="*/ 96 h 22"/>
                  <a:gd name="T36" fmla="*/ 528 w 36"/>
                  <a:gd name="T37" fmla="*/ 64 h 22"/>
                  <a:gd name="T38" fmla="*/ 448 w 36"/>
                  <a:gd name="T39" fmla="*/ 80 h 22"/>
                  <a:gd name="T40" fmla="*/ 432 w 36"/>
                  <a:gd name="T41" fmla="*/ 48 h 22"/>
                  <a:gd name="T42" fmla="*/ 368 w 36"/>
                  <a:gd name="T43" fmla="*/ 16 h 22"/>
                  <a:gd name="T44" fmla="*/ 336 w 36"/>
                  <a:gd name="T45" fmla="*/ 0 h 22"/>
                  <a:gd name="T46" fmla="*/ 336 w 36"/>
                  <a:gd name="T47" fmla="*/ 0 h 22"/>
                  <a:gd name="T48" fmla="*/ 336 w 36"/>
                  <a:gd name="T49" fmla="*/ 32 h 22"/>
                  <a:gd name="T50" fmla="*/ 336 w 36"/>
                  <a:gd name="T51" fmla="*/ 80 h 22"/>
                  <a:gd name="T52" fmla="*/ 304 w 36"/>
                  <a:gd name="T53" fmla="*/ 96 h 22"/>
                  <a:gd name="T54" fmla="*/ 256 w 36"/>
                  <a:gd name="T55" fmla="*/ 128 h 22"/>
                  <a:gd name="T56" fmla="*/ 208 w 36"/>
                  <a:gd name="T57" fmla="*/ 80 h 22"/>
                  <a:gd name="T58" fmla="*/ 176 w 36"/>
                  <a:gd name="T59" fmla="*/ 48 h 22"/>
                  <a:gd name="T60" fmla="*/ 128 w 36"/>
                  <a:gd name="T61" fmla="*/ 32 h 22"/>
                  <a:gd name="T62" fmla="*/ 96 w 36"/>
                  <a:gd name="T63" fmla="*/ 48 h 22"/>
                  <a:gd name="T64" fmla="*/ 48 w 36"/>
                  <a:gd name="T65" fmla="*/ 80 h 22"/>
                  <a:gd name="T66" fmla="*/ 16 w 36"/>
                  <a:gd name="T67" fmla="*/ 160 h 22"/>
                  <a:gd name="T68" fmla="*/ 16 w 36"/>
                  <a:gd name="T69" fmla="*/ 192 h 22"/>
                  <a:gd name="T70" fmla="*/ 32 w 36"/>
                  <a:gd name="T71" fmla="*/ 240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
                  <a:gd name="T109" fmla="*/ 0 h 22"/>
                  <a:gd name="T110" fmla="*/ 36 w 36"/>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 h="22">
                    <a:moveTo>
                      <a:pt x="2" y="15"/>
                    </a:moveTo>
                    <a:cubicBezTo>
                      <a:pt x="2" y="15"/>
                      <a:pt x="2" y="15"/>
                      <a:pt x="2" y="15"/>
                    </a:cubicBezTo>
                    <a:cubicBezTo>
                      <a:pt x="2" y="15"/>
                      <a:pt x="2" y="15"/>
                      <a:pt x="2" y="15"/>
                    </a:cubicBezTo>
                    <a:cubicBezTo>
                      <a:pt x="4" y="15"/>
                      <a:pt x="5" y="15"/>
                      <a:pt x="7" y="15"/>
                    </a:cubicBezTo>
                    <a:cubicBezTo>
                      <a:pt x="8" y="15"/>
                      <a:pt x="9" y="15"/>
                      <a:pt x="10" y="15"/>
                    </a:cubicBezTo>
                    <a:cubicBezTo>
                      <a:pt x="11" y="15"/>
                      <a:pt x="12" y="15"/>
                      <a:pt x="13" y="15"/>
                    </a:cubicBezTo>
                    <a:cubicBezTo>
                      <a:pt x="14" y="15"/>
                      <a:pt x="14" y="15"/>
                      <a:pt x="16" y="15"/>
                    </a:cubicBezTo>
                    <a:cubicBezTo>
                      <a:pt x="18" y="15"/>
                      <a:pt x="19" y="16"/>
                      <a:pt x="20" y="17"/>
                    </a:cubicBezTo>
                    <a:cubicBezTo>
                      <a:pt x="22" y="18"/>
                      <a:pt x="22" y="19"/>
                      <a:pt x="24" y="20"/>
                    </a:cubicBezTo>
                    <a:cubicBezTo>
                      <a:pt x="26" y="21"/>
                      <a:pt x="27" y="21"/>
                      <a:pt x="29" y="22"/>
                    </a:cubicBezTo>
                    <a:cubicBezTo>
                      <a:pt x="31" y="22"/>
                      <a:pt x="31" y="22"/>
                      <a:pt x="31" y="22"/>
                    </a:cubicBezTo>
                    <a:cubicBezTo>
                      <a:pt x="33" y="21"/>
                      <a:pt x="31" y="22"/>
                      <a:pt x="33" y="22"/>
                    </a:cubicBezTo>
                    <a:cubicBezTo>
                      <a:pt x="34" y="22"/>
                      <a:pt x="35" y="22"/>
                      <a:pt x="36" y="22"/>
                    </a:cubicBezTo>
                    <a:cubicBezTo>
                      <a:pt x="36" y="21"/>
                      <a:pt x="36" y="21"/>
                      <a:pt x="36" y="21"/>
                    </a:cubicBezTo>
                    <a:cubicBezTo>
                      <a:pt x="36" y="20"/>
                      <a:pt x="35" y="20"/>
                      <a:pt x="35" y="19"/>
                    </a:cubicBezTo>
                    <a:cubicBezTo>
                      <a:pt x="35" y="17"/>
                      <a:pt x="35" y="16"/>
                      <a:pt x="35" y="15"/>
                    </a:cubicBezTo>
                    <a:cubicBezTo>
                      <a:pt x="34" y="14"/>
                      <a:pt x="34" y="13"/>
                      <a:pt x="33" y="12"/>
                    </a:cubicBezTo>
                    <a:cubicBezTo>
                      <a:pt x="33" y="9"/>
                      <a:pt x="35" y="8"/>
                      <a:pt x="35" y="6"/>
                    </a:cubicBezTo>
                    <a:cubicBezTo>
                      <a:pt x="34" y="5"/>
                      <a:pt x="34" y="4"/>
                      <a:pt x="33" y="4"/>
                    </a:cubicBezTo>
                    <a:cubicBezTo>
                      <a:pt x="31" y="3"/>
                      <a:pt x="30" y="6"/>
                      <a:pt x="28" y="5"/>
                    </a:cubicBezTo>
                    <a:cubicBezTo>
                      <a:pt x="28" y="4"/>
                      <a:pt x="28" y="4"/>
                      <a:pt x="27" y="3"/>
                    </a:cubicBezTo>
                    <a:cubicBezTo>
                      <a:pt x="26" y="2"/>
                      <a:pt x="25" y="1"/>
                      <a:pt x="23" y="1"/>
                    </a:cubicBezTo>
                    <a:cubicBezTo>
                      <a:pt x="22" y="1"/>
                      <a:pt x="22" y="0"/>
                      <a:pt x="21" y="0"/>
                    </a:cubicBezTo>
                    <a:cubicBezTo>
                      <a:pt x="21" y="0"/>
                      <a:pt x="21" y="0"/>
                      <a:pt x="21" y="0"/>
                    </a:cubicBezTo>
                    <a:cubicBezTo>
                      <a:pt x="21" y="1"/>
                      <a:pt x="21" y="1"/>
                      <a:pt x="21" y="2"/>
                    </a:cubicBezTo>
                    <a:cubicBezTo>
                      <a:pt x="21" y="3"/>
                      <a:pt x="22" y="4"/>
                      <a:pt x="21" y="5"/>
                    </a:cubicBezTo>
                    <a:cubicBezTo>
                      <a:pt x="21" y="6"/>
                      <a:pt x="20" y="6"/>
                      <a:pt x="19" y="6"/>
                    </a:cubicBezTo>
                    <a:cubicBezTo>
                      <a:pt x="18" y="7"/>
                      <a:pt x="18" y="8"/>
                      <a:pt x="16" y="8"/>
                    </a:cubicBezTo>
                    <a:cubicBezTo>
                      <a:pt x="15" y="7"/>
                      <a:pt x="14" y="6"/>
                      <a:pt x="13" y="5"/>
                    </a:cubicBezTo>
                    <a:cubicBezTo>
                      <a:pt x="12" y="4"/>
                      <a:pt x="12" y="4"/>
                      <a:pt x="11" y="3"/>
                    </a:cubicBezTo>
                    <a:cubicBezTo>
                      <a:pt x="10" y="2"/>
                      <a:pt x="10" y="2"/>
                      <a:pt x="8" y="2"/>
                    </a:cubicBezTo>
                    <a:cubicBezTo>
                      <a:pt x="7" y="2"/>
                      <a:pt x="7" y="3"/>
                      <a:pt x="6" y="3"/>
                    </a:cubicBezTo>
                    <a:cubicBezTo>
                      <a:pt x="5" y="4"/>
                      <a:pt x="4" y="4"/>
                      <a:pt x="3" y="5"/>
                    </a:cubicBezTo>
                    <a:cubicBezTo>
                      <a:pt x="1" y="7"/>
                      <a:pt x="2" y="7"/>
                      <a:pt x="1" y="10"/>
                    </a:cubicBezTo>
                    <a:cubicBezTo>
                      <a:pt x="0" y="10"/>
                      <a:pt x="1" y="11"/>
                      <a:pt x="1" y="12"/>
                    </a:cubicBezTo>
                    <a:cubicBezTo>
                      <a:pt x="1" y="13"/>
                      <a:pt x="2" y="14"/>
                      <a:pt x="2"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95" name="Freeform 1028"/>
              <p:cNvSpPr>
                <a:spLocks/>
              </p:cNvSpPr>
              <p:nvPr/>
            </p:nvSpPr>
            <p:spPr bwMode="auto">
              <a:xfrm>
                <a:off x="3196" y="1520"/>
                <a:ext cx="133" cy="96"/>
              </a:xfrm>
              <a:custGeom>
                <a:avLst/>
                <a:gdLst>
                  <a:gd name="T0" fmla="*/ 991 w 66"/>
                  <a:gd name="T1" fmla="*/ 752 h 48"/>
                  <a:gd name="T2" fmla="*/ 1008 w 66"/>
                  <a:gd name="T3" fmla="*/ 720 h 48"/>
                  <a:gd name="T4" fmla="*/ 975 w 66"/>
                  <a:gd name="T5" fmla="*/ 656 h 48"/>
                  <a:gd name="T6" fmla="*/ 1024 w 66"/>
                  <a:gd name="T7" fmla="*/ 624 h 48"/>
                  <a:gd name="T8" fmla="*/ 1072 w 66"/>
                  <a:gd name="T9" fmla="*/ 592 h 48"/>
                  <a:gd name="T10" fmla="*/ 1088 w 66"/>
                  <a:gd name="T11" fmla="*/ 544 h 48"/>
                  <a:gd name="T12" fmla="*/ 1072 w 66"/>
                  <a:gd name="T13" fmla="*/ 496 h 48"/>
                  <a:gd name="T14" fmla="*/ 1024 w 66"/>
                  <a:gd name="T15" fmla="*/ 432 h 48"/>
                  <a:gd name="T16" fmla="*/ 1024 w 66"/>
                  <a:gd name="T17" fmla="*/ 368 h 48"/>
                  <a:gd name="T18" fmla="*/ 991 w 66"/>
                  <a:gd name="T19" fmla="*/ 336 h 48"/>
                  <a:gd name="T20" fmla="*/ 1008 w 66"/>
                  <a:gd name="T21" fmla="*/ 288 h 48"/>
                  <a:gd name="T22" fmla="*/ 1040 w 66"/>
                  <a:gd name="T23" fmla="*/ 288 h 48"/>
                  <a:gd name="T24" fmla="*/ 1040 w 66"/>
                  <a:gd name="T25" fmla="*/ 240 h 48"/>
                  <a:gd name="T26" fmla="*/ 1024 w 66"/>
                  <a:gd name="T27" fmla="*/ 192 h 48"/>
                  <a:gd name="T28" fmla="*/ 991 w 66"/>
                  <a:gd name="T29" fmla="*/ 144 h 48"/>
                  <a:gd name="T30" fmla="*/ 991 w 66"/>
                  <a:gd name="T31" fmla="*/ 128 h 48"/>
                  <a:gd name="T32" fmla="*/ 959 w 66"/>
                  <a:gd name="T33" fmla="*/ 112 h 48"/>
                  <a:gd name="T34" fmla="*/ 893 w 66"/>
                  <a:gd name="T35" fmla="*/ 96 h 48"/>
                  <a:gd name="T36" fmla="*/ 844 w 66"/>
                  <a:gd name="T37" fmla="*/ 128 h 48"/>
                  <a:gd name="T38" fmla="*/ 760 w 66"/>
                  <a:gd name="T39" fmla="*/ 128 h 48"/>
                  <a:gd name="T40" fmla="*/ 727 w 66"/>
                  <a:gd name="T41" fmla="*/ 80 h 48"/>
                  <a:gd name="T42" fmla="*/ 711 w 66"/>
                  <a:gd name="T43" fmla="*/ 48 h 48"/>
                  <a:gd name="T44" fmla="*/ 661 w 66"/>
                  <a:gd name="T45" fmla="*/ 48 h 48"/>
                  <a:gd name="T46" fmla="*/ 613 w 66"/>
                  <a:gd name="T47" fmla="*/ 48 h 48"/>
                  <a:gd name="T48" fmla="*/ 580 w 66"/>
                  <a:gd name="T49" fmla="*/ 48 h 48"/>
                  <a:gd name="T50" fmla="*/ 580 w 66"/>
                  <a:gd name="T51" fmla="*/ 32 h 48"/>
                  <a:gd name="T52" fmla="*/ 524 w 66"/>
                  <a:gd name="T53" fmla="*/ 48 h 48"/>
                  <a:gd name="T54" fmla="*/ 476 w 66"/>
                  <a:gd name="T55" fmla="*/ 64 h 48"/>
                  <a:gd name="T56" fmla="*/ 443 w 66"/>
                  <a:gd name="T57" fmla="*/ 48 h 48"/>
                  <a:gd name="T58" fmla="*/ 443 w 66"/>
                  <a:gd name="T59" fmla="*/ 32 h 48"/>
                  <a:gd name="T60" fmla="*/ 411 w 66"/>
                  <a:gd name="T61" fmla="*/ 0 h 48"/>
                  <a:gd name="T62" fmla="*/ 345 w 66"/>
                  <a:gd name="T63" fmla="*/ 16 h 48"/>
                  <a:gd name="T64" fmla="*/ 280 w 66"/>
                  <a:gd name="T65" fmla="*/ 16 h 48"/>
                  <a:gd name="T66" fmla="*/ 244 w 66"/>
                  <a:gd name="T67" fmla="*/ 16 h 48"/>
                  <a:gd name="T68" fmla="*/ 212 w 66"/>
                  <a:gd name="T69" fmla="*/ 64 h 48"/>
                  <a:gd name="T70" fmla="*/ 147 w 66"/>
                  <a:gd name="T71" fmla="*/ 64 h 48"/>
                  <a:gd name="T72" fmla="*/ 81 w 66"/>
                  <a:gd name="T73" fmla="*/ 80 h 48"/>
                  <a:gd name="T74" fmla="*/ 48 w 66"/>
                  <a:gd name="T75" fmla="*/ 96 h 48"/>
                  <a:gd name="T76" fmla="*/ 0 w 66"/>
                  <a:gd name="T77" fmla="*/ 112 h 48"/>
                  <a:gd name="T78" fmla="*/ 0 w 66"/>
                  <a:gd name="T79" fmla="*/ 128 h 48"/>
                  <a:gd name="T80" fmla="*/ 32 w 66"/>
                  <a:gd name="T81" fmla="*/ 176 h 48"/>
                  <a:gd name="T82" fmla="*/ 48 w 66"/>
                  <a:gd name="T83" fmla="*/ 224 h 48"/>
                  <a:gd name="T84" fmla="*/ 16 w 66"/>
                  <a:gd name="T85" fmla="*/ 240 h 48"/>
                  <a:gd name="T86" fmla="*/ 48 w 66"/>
                  <a:gd name="T87" fmla="*/ 288 h 48"/>
                  <a:gd name="T88" fmla="*/ 64 w 66"/>
                  <a:gd name="T89" fmla="*/ 352 h 48"/>
                  <a:gd name="T90" fmla="*/ 81 w 66"/>
                  <a:gd name="T91" fmla="*/ 400 h 48"/>
                  <a:gd name="T92" fmla="*/ 97 w 66"/>
                  <a:gd name="T93" fmla="*/ 464 h 48"/>
                  <a:gd name="T94" fmla="*/ 113 w 66"/>
                  <a:gd name="T95" fmla="*/ 480 h 48"/>
                  <a:gd name="T96" fmla="*/ 113 w 66"/>
                  <a:gd name="T97" fmla="*/ 512 h 48"/>
                  <a:gd name="T98" fmla="*/ 129 w 66"/>
                  <a:gd name="T99" fmla="*/ 512 h 48"/>
                  <a:gd name="T100" fmla="*/ 163 w 66"/>
                  <a:gd name="T101" fmla="*/ 512 h 48"/>
                  <a:gd name="T102" fmla="*/ 212 w 66"/>
                  <a:gd name="T103" fmla="*/ 560 h 48"/>
                  <a:gd name="T104" fmla="*/ 260 w 66"/>
                  <a:gd name="T105" fmla="*/ 592 h 48"/>
                  <a:gd name="T106" fmla="*/ 328 w 66"/>
                  <a:gd name="T107" fmla="*/ 592 h 48"/>
                  <a:gd name="T108" fmla="*/ 377 w 66"/>
                  <a:gd name="T109" fmla="*/ 624 h 48"/>
                  <a:gd name="T110" fmla="*/ 443 w 66"/>
                  <a:gd name="T111" fmla="*/ 656 h 48"/>
                  <a:gd name="T112" fmla="*/ 492 w 66"/>
                  <a:gd name="T113" fmla="*/ 688 h 48"/>
                  <a:gd name="T114" fmla="*/ 959 w 66"/>
                  <a:gd name="T115" fmla="*/ 768 h 48"/>
                  <a:gd name="T116" fmla="*/ 991 w 66"/>
                  <a:gd name="T117" fmla="*/ 75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
                  <a:gd name="T178" fmla="*/ 0 h 48"/>
                  <a:gd name="T179" fmla="*/ 66 w 66"/>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 h="48">
                    <a:moveTo>
                      <a:pt x="60" y="47"/>
                    </a:moveTo>
                    <a:cubicBezTo>
                      <a:pt x="60" y="47"/>
                      <a:pt x="61" y="46"/>
                      <a:pt x="61" y="45"/>
                    </a:cubicBezTo>
                    <a:cubicBezTo>
                      <a:pt x="61" y="43"/>
                      <a:pt x="59" y="43"/>
                      <a:pt x="59" y="41"/>
                    </a:cubicBezTo>
                    <a:cubicBezTo>
                      <a:pt x="60" y="40"/>
                      <a:pt x="61" y="40"/>
                      <a:pt x="62" y="39"/>
                    </a:cubicBezTo>
                    <a:cubicBezTo>
                      <a:pt x="63" y="38"/>
                      <a:pt x="64" y="38"/>
                      <a:pt x="65" y="37"/>
                    </a:cubicBezTo>
                    <a:cubicBezTo>
                      <a:pt x="66" y="36"/>
                      <a:pt x="66" y="35"/>
                      <a:pt x="66" y="34"/>
                    </a:cubicBezTo>
                    <a:cubicBezTo>
                      <a:pt x="66" y="33"/>
                      <a:pt x="66" y="32"/>
                      <a:pt x="65" y="31"/>
                    </a:cubicBezTo>
                    <a:cubicBezTo>
                      <a:pt x="64" y="29"/>
                      <a:pt x="63" y="29"/>
                      <a:pt x="62" y="27"/>
                    </a:cubicBezTo>
                    <a:cubicBezTo>
                      <a:pt x="62" y="26"/>
                      <a:pt x="63" y="25"/>
                      <a:pt x="62" y="23"/>
                    </a:cubicBezTo>
                    <a:cubicBezTo>
                      <a:pt x="62" y="22"/>
                      <a:pt x="60" y="22"/>
                      <a:pt x="60" y="21"/>
                    </a:cubicBezTo>
                    <a:cubicBezTo>
                      <a:pt x="60" y="20"/>
                      <a:pt x="60" y="19"/>
                      <a:pt x="61" y="18"/>
                    </a:cubicBezTo>
                    <a:cubicBezTo>
                      <a:pt x="61" y="18"/>
                      <a:pt x="63" y="19"/>
                      <a:pt x="63" y="18"/>
                    </a:cubicBezTo>
                    <a:cubicBezTo>
                      <a:pt x="64" y="17"/>
                      <a:pt x="63" y="16"/>
                      <a:pt x="63" y="15"/>
                    </a:cubicBezTo>
                    <a:cubicBezTo>
                      <a:pt x="62" y="14"/>
                      <a:pt x="62" y="13"/>
                      <a:pt x="62" y="12"/>
                    </a:cubicBezTo>
                    <a:cubicBezTo>
                      <a:pt x="61" y="11"/>
                      <a:pt x="61" y="10"/>
                      <a:pt x="60" y="9"/>
                    </a:cubicBezTo>
                    <a:cubicBezTo>
                      <a:pt x="60" y="8"/>
                      <a:pt x="60" y="8"/>
                      <a:pt x="60" y="8"/>
                    </a:cubicBezTo>
                    <a:cubicBezTo>
                      <a:pt x="59" y="8"/>
                      <a:pt x="59" y="7"/>
                      <a:pt x="58" y="7"/>
                    </a:cubicBezTo>
                    <a:cubicBezTo>
                      <a:pt x="57" y="6"/>
                      <a:pt x="56" y="6"/>
                      <a:pt x="54" y="6"/>
                    </a:cubicBezTo>
                    <a:cubicBezTo>
                      <a:pt x="53" y="6"/>
                      <a:pt x="52" y="7"/>
                      <a:pt x="51" y="8"/>
                    </a:cubicBezTo>
                    <a:cubicBezTo>
                      <a:pt x="49" y="8"/>
                      <a:pt x="47" y="9"/>
                      <a:pt x="46" y="8"/>
                    </a:cubicBezTo>
                    <a:cubicBezTo>
                      <a:pt x="45" y="7"/>
                      <a:pt x="45" y="6"/>
                      <a:pt x="44" y="5"/>
                    </a:cubicBezTo>
                    <a:cubicBezTo>
                      <a:pt x="44" y="4"/>
                      <a:pt x="44" y="4"/>
                      <a:pt x="43" y="3"/>
                    </a:cubicBezTo>
                    <a:cubicBezTo>
                      <a:pt x="42" y="3"/>
                      <a:pt x="41" y="3"/>
                      <a:pt x="40" y="3"/>
                    </a:cubicBezTo>
                    <a:cubicBezTo>
                      <a:pt x="39" y="3"/>
                      <a:pt x="38" y="3"/>
                      <a:pt x="37" y="3"/>
                    </a:cubicBezTo>
                    <a:cubicBezTo>
                      <a:pt x="36" y="3"/>
                      <a:pt x="36" y="3"/>
                      <a:pt x="35" y="3"/>
                    </a:cubicBezTo>
                    <a:cubicBezTo>
                      <a:pt x="35" y="2"/>
                      <a:pt x="35" y="2"/>
                      <a:pt x="35" y="2"/>
                    </a:cubicBezTo>
                    <a:cubicBezTo>
                      <a:pt x="34" y="3"/>
                      <a:pt x="33" y="3"/>
                      <a:pt x="32" y="3"/>
                    </a:cubicBezTo>
                    <a:cubicBezTo>
                      <a:pt x="31" y="4"/>
                      <a:pt x="30" y="5"/>
                      <a:pt x="29" y="4"/>
                    </a:cubicBezTo>
                    <a:cubicBezTo>
                      <a:pt x="28" y="4"/>
                      <a:pt x="27" y="4"/>
                      <a:pt x="27" y="3"/>
                    </a:cubicBezTo>
                    <a:cubicBezTo>
                      <a:pt x="27" y="3"/>
                      <a:pt x="27" y="2"/>
                      <a:pt x="27" y="2"/>
                    </a:cubicBezTo>
                    <a:cubicBezTo>
                      <a:pt x="27" y="1"/>
                      <a:pt x="26" y="1"/>
                      <a:pt x="25" y="0"/>
                    </a:cubicBezTo>
                    <a:cubicBezTo>
                      <a:pt x="23" y="0"/>
                      <a:pt x="22" y="1"/>
                      <a:pt x="21" y="1"/>
                    </a:cubicBezTo>
                    <a:cubicBezTo>
                      <a:pt x="20" y="1"/>
                      <a:pt x="19" y="1"/>
                      <a:pt x="17" y="1"/>
                    </a:cubicBezTo>
                    <a:cubicBezTo>
                      <a:pt x="17" y="1"/>
                      <a:pt x="16" y="1"/>
                      <a:pt x="15" y="1"/>
                    </a:cubicBezTo>
                    <a:cubicBezTo>
                      <a:pt x="14" y="2"/>
                      <a:pt x="15" y="3"/>
                      <a:pt x="13" y="4"/>
                    </a:cubicBezTo>
                    <a:cubicBezTo>
                      <a:pt x="12" y="5"/>
                      <a:pt x="11" y="4"/>
                      <a:pt x="9" y="4"/>
                    </a:cubicBezTo>
                    <a:cubicBezTo>
                      <a:pt x="8" y="5"/>
                      <a:pt x="7" y="4"/>
                      <a:pt x="5" y="5"/>
                    </a:cubicBezTo>
                    <a:cubicBezTo>
                      <a:pt x="4" y="5"/>
                      <a:pt x="4" y="6"/>
                      <a:pt x="3" y="6"/>
                    </a:cubicBezTo>
                    <a:cubicBezTo>
                      <a:pt x="2" y="7"/>
                      <a:pt x="2" y="7"/>
                      <a:pt x="0" y="7"/>
                    </a:cubicBezTo>
                    <a:cubicBezTo>
                      <a:pt x="0" y="8"/>
                      <a:pt x="0" y="8"/>
                      <a:pt x="0" y="8"/>
                    </a:cubicBezTo>
                    <a:cubicBezTo>
                      <a:pt x="1" y="9"/>
                      <a:pt x="1" y="10"/>
                      <a:pt x="2" y="11"/>
                    </a:cubicBezTo>
                    <a:cubicBezTo>
                      <a:pt x="2" y="12"/>
                      <a:pt x="3" y="13"/>
                      <a:pt x="3" y="14"/>
                    </a:cubicBezTo>
                    <a:cubicBezTo>
                      <a:pt x="2" y="15"/>
                      <a:pt x="1" y="14"/>
                      <a:pt x="1" y="15"/>
                    </a:cubicBezTo>
                    <a:cubicBezTo>
                      <a:pt x="0" y="16"/>
                      <a:pt x="2" y="17"/>
                      <a:pt x="3" y="18"/>
                    </a:cubicBezTo>
                    <a:cubicBezTo>
                      <a:pt x="4" y="19"/>
                      <a:pt x="4" y="20"/>
                      <a:pt x="4" y="22"/>
                    </a:cubicBezTo>
                    <a:cubicBezTo>
                      <a:pt x="4" y="23"/>
                      <a:pt x="4" y="23"/>
                      <a:pt x="5" y="25"/>
                    </a:cubicBezTo>
                    <a:cubicBezTo>
                      <a:pt x="5" y="26"/>
                      <a:pt x="5" y="27"/>
                      <a:pt x="6" y="29"/>
                    </a:cubicBezTo>
                    <a:cubicBezTo>
                      <a:pt x="6" y="29"/>
                      <a:pt x="7" y="30"/>
                      <a:pt x="7" y="30"/>
                    </a:cubicBezTo>
                    <a:cubicBezTo>
                      <a:pt x="7" y="31"/>
                      <a:pt x="7" y="31"/>
                      <a:pt x="7" y="32"/>
                    </a:cubicBezTo>
                    <a:cubicBezTo>
                      <a:pt x="8" y="32"/>
                      <a:pt x="8" y="32"/>
                      <a:pt x="8" y="32"/>
                    </a:cubicBezTo>
                    <a:cubicBezTo>
                      <a:pt x="9" y="32"/>
                      <a:pt x="9" y="32"/>
                      <a:pt x="10" y="32"/>
                    </a:cubicBezTo>
                    <a:cubicBezTo>
                      <a:pt x="11" y="32"/>
                      <a:pt x="12" y="34"/>
                      <a:pt x="13" y="35"/>
                    </a:cubicBezTo>
                    <a:cubicBezTo>
                      <a:pt x="14" y="36"/>
                      <a:pt x="15" y="37"/>
                      <a:pt x="16" y="37"/>
                    </a:cubicBezTo>
                    <a:cubicBezTo>
                      <a:pt x="17" y="38"/>
                      <a:pt x="18" y="37"/>
                      <a:pt x="20" y="37"/>
                    </a:cubicBezTo>
                    <a:cubicBezTo>
                      <a:pt x="21" y="37"/>
                      <a:pt x="22" y="38"/>
                      <a:pt x="23" y="39"/>
                    </a:cubicBezTo>
                    <a:cubicBezTo>
                      <a:pt x="25" y="40"/>
                      <a:pt x="25" y="41"/>
                      <a:pt x="27" y="41"/>
                    </a:cubicBezTo>
                    <a:cubicBezTo>
                      <a:pt x="28" y="42"/>
                      <a:pt x="29" y="42"/>
                      <a:pt x="30" y="43"/>
                    </a:cubicBezTo>
                    <a:cubicBezTo>
                      <a:pt x="58" y="48"/>
                      <a:pt x="58" y="48"/>
                      <a:pt x="58" y="48"/>
                    </a:cubicBezTo>
                    <a:cubicBezTo>
                      <a:pt x="59" y="48"/>
                      <a:pt x="59" y="48"/>
                      <a:pt x="60" y="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96" name="Freeform 1029"/>
              <p:cNvSpPr>
                <a:spLocks/>
              </p:cNvSpPr>
              <p:nvPr/>
            </p:nvSpPr>
            <p:spPr bwMode="auto">
              <a:xfrm>
                <a:off x="3046" y="1574"/>
                <a:ext cx="48" cy="20"/>
              </a:xfrm>
              <a:custGeom>
                <a:avLst/>
                <a:gdLst>
                  <a:gd name="T0" fmla="*/ 384 w 24"/>
                  <a:gd name="T1" fmla="*/ 128 h 10"/>
                  <a:gd name="T2" fmla="*/ 384 w 24"/>
                  <a:gd name="T3" fmla="*/ 64 h 10"/>
                  <a:gd name="T4" fmla="*/ 384 w 24"/>
                  <a:gd name="T5" fmla="*/ 48 h 10"/>
                  <a:gd name="T6" fmla="*/ 384 w 24"/>
                  <a:gd name="T7" fmla="*/ 48 h 10"/>
                  <a:gd name="T8" fmla="*/ 320 w 24"/>
                  <a:gd name="T9" fmla="*/ 32 h 10"/>
                  <a:gd name="T10" fmla="*/ 272 w 24"/>
                  <a:gd name="T11" fmla="*/ 32 h 10"/>
                  <a:gd name="T12" fmla="*/ 224 w 24"/>
                  <a:gd name="T13" fmla="*/ 0 h 10"/>
                  <a:gd name="T14" fmla="*/ 176 w 24"/>
                  <a:gd name="T15" fmla="*/ 16 h 10"/>
                  <a:gd name="T16" fmla="*/ 176 w 24"/>
                  <a:gd name="T17" fmla="*/ 16 h 10"/>
                  <a:gd name="T18" fmla="*/ 96 w 24"/>
                  <a:gd name="T19" fmla="*/ 16 h 10"/>
                  <a:gd name="T20" fmla="*/ 64 w 24"/>
                  <a:gd name="T21" fmla="*/ 16 h 10"/>
                  <a:gd name="T22" fmla="*/ 0 w 24"/>
                  <a:gd name="T23" fmla="*/ 64 h 10"/>
                  <a:gd name="T24" fmla="*/ 0 w 24"/>
                  <a:gd name="T25" fmla="*/ 64 h 10"/>
                  <a:gd name="T26" fmla="*/ 16 w 24"/>
                  <a:gd name="T27" fmla="*/ 112 h 10"/>
                  <a:gd name="T28" fmla="*/ 64 w 24"/>
                  <a:gd name="T29" fmla="*/ 112 h 10"/>
                  <a:gd name="T30" fmla="*/ 112 w 24"/>
                  <a:gd name="T31" fmla="*/ 144 h 10"/>
                  <a:gd name="T32" fmla="*/ 192 w 24"/>
                  <a:gd name="T33" fmla="*/ 144 h 10"/>
                  <a:gd name="T34" fmla="*/ 304 w 24"/>
                  <a:gd name="T35" fmla="*/ 160 h 10"/>
                  <a:gd name="T36" fmla="*/ 384 w 24"/>
                  <a:gd name="T37" fmla="*/ 160 h 10"/>
                  <a:gd name="T38" fmla="*/ 384 w 24"/>
                  <a:gd name="T39" fmla="*/ 160 h 10"/>
                  <a:gd name="T40" fmla="*/ 384 w 24"/>
                  <a:gd name="T41" fmla="*/ 128 h 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0"/>
                  <a:gd name="T65" fmla="*/ 24 w 24"/>
                  <a:gd name="T66" fmla="*/ 10 h 1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0">
                    <a:moveTo>
                      <a:pt x="24" y="8"/>
                    </a:moveTo>
                    <a:cubicBezTo>
                      <a:pt x="24" y="7"/>
                      <a:pt x="24" y="5"/>
                      <a:pt x="24" y="4"/>
                    </a:cubicBezTo>
                    <a:cubicBezTo>
                      <a:pt x="24" y="4"/>
                      <a:pt x="24" y="3"/>
                      <a:pt x="24" y="3"/>
                    </a:cubicBezTo>
                    <a:cubicBezTo>
                      <a:pt x="24" y="3"/>
                      <a:pt x="24" y="3"/>
                      <a:pt x="24" y="3"/>
                    </a:cubicBezTo>
                    <a:cubicBezTo>
                      <a:pt x="22" y="3"/>
                      <a:pt x="22" y="2"/>
                      <a:pt x="20" y="2"/>
                    </a:cubicBezTo>
                    <a:cubicBezTo>
                      <a:pt x="19" y="2"/>
                      <a:pt x="18" y="2"/>
                      <a:pt x="17" y="2"/>
                    </a:cubicBezTo>
                    <a:cubicBezTo>
                      <a:pt x="16" y="1"/>
                      <a:pt x="15" y="1"/>
                      <a:pt x="14" y="0"/>
                    </a:cubicBezTo>
                    <a:cubicBezTo>
                      <a:pt x="13" y="0"/>
                      <a:pt x="12" y="1"/>
                      <a:pt x="11" y="1"/>
                    </a:cubicBezTo>
                    <a:cubicBezTo>
                      <a:pt x="11" y="1"/>
                      <a:pt x="11" y="1"/>
                      <a:pt x="11" y="1"/>
                    </a:cubicBezTo>
                    <a:cubicBezTo>
                      <a:pt x="10" y="3"/>
                      <a:pt x="8" y="1"/>
                      <a:pt x="6" y="1"/>
                    </a:cubicBezTo>
                    <a:cubicBezTo>
                      <a:pt x="5" y="1"/>
                      <a:pt x="4" y="1"/>
                      <a:pt x="4" y="1"/>
                    </a:cubicBezTo>
                    <a:cubicBezTo>
                      <a:pt x="2" y="2"/>
                      <a:pt x="2" y="3"/>
                      <a:pt x="0" y="4"/>
                    </a:cubicBezTo>
                    <a:cubicBezTo>
                      <a:pt x="0" y="4"/>
                      <a:pt x="0" y="4"/>
                      <a:pt x="0" y="4"/>
                    </a:cubicBezTo>
                    <a:cubicBezTo>
                      <a:pt x="1" y="5"/>
                      <a:pt x="0" y="6"/>
                      <a:pt x="1" y="7"/>
                    </a:cubicBezTo>
                    <a:cubicBezTo>
                      <a:pt x="2" y="8"/>
                      <a:pt x="3" y="7"/>
                      <a:pt x="4" y="7"/>
                    </a:cubicBezTo>
                    <a:cubicBezTo>
                      <a:pt x="6" y="8"/>
                      <a:pt x="6" y="8"/>
                      <a:pt x="7" y="9"/>
                    </a:cubicBezTo>
                    <a:cubicBezTo>
                      <a:pt x="9" y="10"/>
                      <a:pt x="10" y="9"/>
                      <a:pt x="12" y="9"/>
                    </a:cubicBezTo>
                    <a:cubicBezTo>
                      <a:pt x="15" y="9"/>
                      <a:pt x="16" y="10"/>
                      <a:pt x="19" y="10"/>
                    </a:cubicBezTo>
                    <a:cubicBezTo>
                      <a:pt x="21" y="10"/>
                      <a:pt x="22" y="10"/>
                      <a:pt x="24" y="10"/>
                    </a:cubicBezTo>
                    <a:cubicBezTo>
                      <a:pt x="24" y="10"/>
                      <a:pt x="24" y="10"/>
                      <a:pt x="24" y="10"/>
                    </a:cubicBezTo>
                    <a:cubicBezTo>
                      <a:pt x="24" y="9"/>
                      <a:pt x="24" y="9"/>
                      <a:pt x="24"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97" name="Freeform 1030"/>
              <p:cNvSpPr>
                <a:spLocks/>
              </p:cNvSpPr>
              <p:nvPr/>
            </p:nvSpPr>
            <p:spPr bwMode="auto">
              <a:xfrm>
                <a:off x="3114" y="1472"/>
                <a:ext cx="36" cy="48"/>
              </a:xfrm>
              <a:custGeom>
                <a:avLst/>
                <a:gdLst>
                  <a:gd name="T0" fmla="*/ 80 w 18"/>
                  <a:gd name="T1" fmla="*/ 384 h 24"/>
                  <a:gd name="T2" fmla="*/ 80 w 18"/>
                  <a:gd name="T3" fmla="*/ 384 h 24"/>
                  <a:gd name="T4" fmla="*/ 128 w 18"/>
                  <a:gd name="T5" fmla="*/ 384 h 24"/>
                  <a:gd name="T6" fmla="*/ 160 w 18"/>
                  <a:gd name="T7" fmla="*/ 384 h 24"/>
                  <a:gd name="T8" fmla="*/ 176 w 18"/>
                  <a:gd name="T9" fmla="*/ 368 h 24"/>
                  <a:gd name="T10" fmla="*/ 192 w 18"/>
                  <a:gd name="T11" fmla="*/ 368 h 24"/>
                  <a:gd name="T12" fmla="*/ 176 w 18"/>
                  <a:gd name="T13" fmla="*/ 320 h 24"/>
                  <a:gd name="T14" fmla="*/ 176 w 18"/>
                  <a:gd name="T15" fmla="*/ 288 h 24"/>
                  <a:gd name="T16" fmla="*/ 192 w 18"/>
                  <a:gd name="T17" fmla="*/ 272 h 24"/>
                  <a:gd name="T18" fmla="*/ 208 w 18"/>
                  <a:gd name="T19" fmla="*/ 240 h 24"/>
                  <a:gd name="T20" fmla="*/ 224 w 18"/>
                  <a:gd name="T21" fmla="*/ 224 h 24"/>
                  <a:gd name="T22" fmla="*/ 272 w 18"/>
                  <a:gd name="T23" fmla="*/ 208 h 24"/>
                  <a:gd name="T24" fmla="*/ 288 w 18"/>
                  <a:gd name="T25" fmla="*/ 176 h 24"/>
                  <a:gd name="T26" fmla="*/ 256 w 18"/>
                  <a:gd name="T27" fmla="*/ 144 h 24"/>
                  <a:gd name="T28" fmla="*/ 240 w 18"/>
                  <a:gd name="T29" fmla="*/ 128 h 24"/>
                  <a:gd name="T30" fmla="*/ 256 w 18"/>
                  <a:gd name="T31" fmla="*/ 80 h 24"/>
                  <a:gd name="T32" fmla="*/ 240 w 18"/>
                  <a:gd name="T33" fmla="*/ 32 h 24"/>
                  <a:gd name="T34" fmla="*/ 224 w 18"/>
                  <a:gd name="T35" fmla="*/ 16 h 24"/>
                  <a:gd name="T36" fmla="*/ 176 w 18"/>
                  <a:gd name="T37" fmla="*/ 48 h 24"/>
                  <a:gd name="T38" fmla="*/ 160 w 18"/>
                  <a:gd name="T39" fmla="*/ 64 h 24"/>
                  <a:gd name="T40" fmla="*/ 96 w 18"/>
                  <a:gd name="T41" fmla="*/ 64 h 24"/>
                  <a:gd name="T42" fmla="*/ 48 w 18"/>
                  <a:gd name="T43" fmla="*/ 96 h 24"/>
                  <a:gd name="T44" fmla="*/ 16 w 18"/>
                  <a:gd name="T45" fmla="*/ 144 h 24"/>
                  <a:gd name="T46" fmla="*/ 0 w 18"/>
                  <a:gd name="T47" fmla="*/ 208 h 24"/>
                  <a:gd name="T48" fmla="*/ 16 w 18"/>
                  <a:gd name="T49" fmla="*/ 256 h 24"/>
                  <a:gd name="T50" fmla="*/ 48 w 18"/>
                  <a:gd name="T51" fmla="*/ 288 h 24"/>
                  <a:gd name="T52" fmla="*/ 64 w 18"/>
                  <a:gd name="T53" fmla="*/ 352 h 24"/>
                  <a:gd name="T54" fmla="*/ 80 w 18"/>
                  <a:gd name="T55" fmla="*/ 384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
                  <a:gd name="T85" fmla="*/ 0 h 24"/>
                  <a:gd name="T86" fmla="*/ 18 w 18"/>
                  <a:gd name="T87" fmla="*/ 24 h 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 h="24">
                    <a:moveTo>
                      <a:pt x="5" y="24"/>
                    </a:moveTo>
                    <a:cubicBezTo>
                      <a:pt x="5" y="24"/>
                      <a:pt x="5" y="24"/>
                      <a:pt x="5" y="24"/>
                    </a:cubicBezTo>
                    <a:cubicBezTo>
                      <a:pt x="8" y="24"/>
                      <a:pt x="8" y="24"/>
                      <a:pt x="8" y="24"/>
                    </a:cubicBezTo>
                    <a:cubicBezTo>
                      <a:pt x="8" y="24"/>
                      <a:pt x="8" y="24"/>
                      <a:pt x="10" y="24"/>
                    </a:cubicBezTo>
                    <a:cubicBezTo>
                      <a:pt x="11" y="24"/>
                      <a:pt x="11" y="23"/>
                      <a:pt x="11" y="23"/>
                    </a:cubicBezTo>
                    <a:cubicBezTo>
                      <a:pt x="12" y="23"/>
                      <a:pt x="12" y="23"/>
                      <a:pt x="12" y="23"/>
                    </a:cubicBezTo>
                    <a:cubicBezTo>
                      <a:pt x="11" y="22"/>
                      <a:pt x="12" y="21"/>
                      <a:pt x="11" y="20"/>
                    </a:cubicBezTo>
                    <a:cubicBezTo>
                      <a:pt x="11" y="19"/>
                      <a:pt x="10" y="19"/>
                      <a:pt x="11" y="18"/>
                    </a:cubicBezTo>
                    <a:cubicBezTo>
                      <a:pt x="11" y="17"/>
                      <a:pt x="12" y="17"/>
                      <a:pt x="12" y="17"/>
                    </a:cubicBezTo>
                    <a:cubicBezTo>
                      <a:pt x="13" y="16"/>
                      <a:pt x="13" y="16"/>
                      <a:pt x="13" y="15"/>
                    </a:cubicBezTo>
                    <a:cubicBezTo>
                      <a:pt x="13" y="14"/>
                      <a:pt x="14" y="14"/>
                      <a:pt x="14" y="14"/>
                    </a:cubicBezTo>
                    <a:cubicBezTo>
                      <a:pt x="15" y="13"/>
                      <a:pt x="16" y="14"/>
                      <a:pt x="17" y="13"/>
                    </a:cubicBezTo>
                    <a:cubicBezTo>
                      <a:pt x="18" y="12"/>
                      <a:pt x="18" y="11"/>
                      <a:pt x="18" y="11"/>
                    </a:cubicBezTo>
                    <a:cubicBezTo>
                      <a:pt x="17" y="10"/>
                      <a:pt x="16" y="10"/>
                      <a:pt x="16" y="9"/>
                    </a:cubicBezTo>
                    <a:cubicBezTo>
                      <a:pt x="15" y="9"/>
                      <a:pt x="15" y="9"/>
                      <a:pt x="15" y="8"/>
                    </a:cubicBezTo>
                    <a:cubicBezTo>
                      <a:pt x="15" y="7"/>
                      <a:pt x="16" y="6"/>
                      <a:pt x="16" y="5"/>
                    </a:cubicBezTo>
                    <a:cubicBezTo>
                      <a:pt x="16" y="4"/>
                      <a:pt x="16" y="3"/>
                      <a:pt x="15" y="2"/>
                    </a:cubicBezTo>
                    <a:cubicBezTo>
                      <a:pt x="15" y="1"/>
                      <a:pt x="15" y="1"/>
                      <a:pt x="14" y="1"/>
                    </a:cubicBezTo>
                    <a:cubicBezTo>
                      <a:pt x="13" y="0"/>
                      <a:pt x="12" y="2"/>
                      <a:pt x="11" y="3"/>
                    </a:cubicBezTo>
                    <a:cubicBezTo>
                      <a:pt x="11" y="3"/>
                      <a:pt x="11" y="4"/>
                      <a:pt x="10" y="4"/>
                    </a:cubicBezTo>
                    <a:cubicBezTo>
                      <a:pt x="9" y="5"/>
                      <a:pt x="8" y="4"/>
                      <a:pt x="6" y="4"/>
                    </a:cubicBezTo>
                    <a:cubicBezTo>
                      <a:pt x="5" y="5"/>
                      <a:pt x="4" y="5"/>
                      <a:pt x="3" y="6"/>
                    </a:cubicBezTo>
                    <a:cubicBezTo>
                      <a:pt x="2" y="7"/>
                      <a:pt x="1" y="8"/>
                      <a:pt x="1" y="9"/>
                    </a:cubicBezTo>
                    <a:cubicBezTo>
                      <a:pt x="0" y="11"/>
                      <a:pt x="0" y="12"/>
                      <a:pt x="0" y="13"/>
                    </a:cubicBezTo>
                    <a:cubicBezTo>
                      <a:pt x="0" y="15"/>
                      <a:pt x="1" y="15"/>
                      <a:pt x="1" y="16"/>
                    </a:cubicBezTo>
                    <a:cubicBezTo>
                      <a:pt x="2" y="17"/>
                      <a:pt x="2" y="17"/>
                      <a:pt x="3" y="18"/>
                    </a:cubicBezTo>
                    <a:cubicBezTo>
                      <a:pt x="4" y="20"/>
                      <a:pt x="3" y="21"/>
                      <a:pt x="4" y="22"/>
                    </a:cubicBezTo>
                    <a:cubicBezTo>
                      <a:pt x="4" y="23"/>
                      <a:pt x="5" y="23"/>
                      <a:pt x="5"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98" name="Freeform 1031"/>
              <p:cNvSpPr>
                <a:spLocks/>
              </p:cNvSpPr>
              <p:nvPr/>
            </p:nvSpPr>
            <p:spPr bwMode="auto">
              <a:xfrm>
                <a:off x="3261" y="1710"/>
                <a:ext cx="26" cy="28"/>
              </a:xfrm>
              <a:custGeom>
                <a:avLst/>
                <a:gdLst>
                  <a:gd name="T0" fmla="*/ 208 w 13"/>
                  <a:gd name="T1" fmla="*/ 64 h 14"/>
                  <a:gd name="T2" fmla="*/ 176 w 13"/>
                  <a:gd name="T3" fmla="*/ 16 h 14"/>
                  <a:gd name="T4" fmla="*/ 176 w 13"/>
                  <a:gd name="T5" fmla="*/ 0 h 14"/>
                  <a:gd name="T6" fmla="*/ 176 w 13"/>
                  <a:gd name="T7" fmla="*/ 0 h 14"/>
                  <a:gd name="T8" fmla="*/ 112 w 13"/>
                  <a:gd name="T9" fmla="*/ 16 h 14"/>
                  <a:gd name="T10" fmla="*/ 80 w 13"/>
                  <a:gd name="T11" fmla="*/ 48 h 14"/>
                  <a:gd name="T12" fmla="*/ 48 w 13"/>
                  <a:gd name="T13" fmla="*/ 80 h 14"/>
                  <a:gd name="T14" fmla="*/ 0 w 13"/>
                  <a:gd name="T15" fmla="*/ 144 h 14"/>
                  <a:gd name="T16" fmla="*/ 0 w 13"/>
                  <a:gd name="T17" fmla="*/ 144 h 14"/>
                  <a:gd name="T18" fmla="*/ 48 w 13"/>
                  <a:gd name="T19" fmla="*/ 160 h 14"/>
                  <a:gd name="T20" fmla="*/ 112 w 13"/>
                  <a:gd name="T21" fmla="*/ 192 h 14"/>
                  <a:gd name="T22" fmla="*/ 144 w 13"/>
                  <a:gd name="T23" fmla="*/ 208 h 14"/>
                  <a:gd name="T24" fmla="*/ 176 w 13"/>
                  <a:gd name="T25" fmla="*/ 224 h 14"/>
                  <a:gd name="T26" fmla="*/ 160 w 13"/>
                  <a:gd name="T27" fmla="*/ 208 h 14"/>
                  <a:gd name="T28" fmla="*/ 176 w 13"/>
                  <a:gd name="T29" fmla="*/ 160 h 14"/>
                  <a:gd name="T30" fmla="*/ 192 w 13"/>
                  <a:gd name="T31" fmla="*/ 144 h 14"/>
                  <a:gd name="T32" fmla="*/ 208 w 13"/>
                  <a:gd name="T33" fmla="*/ 144 h 14"/>
                  <a:gd name="T34" fmla="*/ 208 w 13"/>
                  <a:gd name="T35" fmla="*/ 144 h 14"/>
                  <a:gd name="T36" fmla="*/ 208 w 13"/>
                  <a:gd name="T37" fmla="*/ 96 h 14"/>
                  <a:gd name="T38" fmla="*/ 208 w 13"/>
                  <a:gd name="T39" fmla="*/ 64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14"/>
                  <a:gd name="T62" fmla="*/ 13 w 13"/>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14">
                    <a:moveTo>
                      <a:pt x="13" y="4"/>
                    </a:moveTo>
                    <a:cubicBezTo>
                      <a:pt x="13" y="3"/>
                      <a:pt x="12" y="2"/>
                      <a:pt x="11" y="1"/>
                    </a:cubicBezTo>
                    <a:cubicBezTo>
                      <a:pt x="11" y="0"/>
                      <a:pt x="11" y="0"/>
                      <a:pt x="11" y="0"/>
                    </a:cubicBezTo>
                    <a:cubicBezTo>
                      <a:pt x="11" y="0"/>
                      <a:pt x="11" y="0"/>
                      <a:pt x="11" y="0"/>
                    </a:cubicBezTo>
                    <a:cubicBezTo>
                      <a:pt x="10" y="1"/>
                      <a:pt x="8" y="1"/>
                      <a:pt x="7" y="1"/>
                    </a:cubicBezTo>
                    <a:cubicBezTo>
                      <a:pt x="6" y="2"/>
                      <a:pt x="6" y="2"/>
                      <a:pt x="5" y="3"/>
                    </a:cubicBezTo>
                    <a:cubicBezTo>
                      <a:pt x="4" y="4"/>
                      <a:pt x="4" y="4"/>
                      <a:pt x="3" y="5"/>
                    </a:cubicBezTo>
                    <a:cubicBezTo>
                      <a:pt x="2" y="6"/>
                      <a:pt x="1" y="8"/>
                      <a:pt x="0" y="9"/>
                    </a:cubicBezTo>
                    <a:cubicBezTo>
                      <a:pt x="0" y="9"/>
                      <a:pt x="0" y="9"/>
                      <a:pt x="0" y="9"/>
                    </a:cubicBezTo>
                    <a:cubicBezTo>
                      <a:pt x="1" y="10"/>
                      <a:pt x="2" y="10"/>
                      <a:pt x="3" y="10"/>
                    </a:cubicBezTo>
                    <a:cubicBezTo>
                      <a:pt x="5" y="11"/>
                      <a:pt x="5" y="12"/>
                      <a:pt x="7" y="12"/>
                    </a:cubicBezTo>
                    <a:cubicBezTo>
                      <a:pt x="8" y="13"/>
                      <a:pt x="8" y="13"/>
                      <a:pt x="9" y="13"/>
                    </a:cubicBezTo>
                    <a:cubicBezTo>
                      <a:pt x="10" y="13"/>
                      <a:pt x="10" y="14"/>
                      <a:pt x="11" y="14"/>
                    </a:cubicBezTo>
                    <a:cubicBezTo>
                      <a:pt x="10" y="13"/>
                      <a:pt x="10" y="13"/>
                      <a:pt x="10" y="13"/>
                    </a:cubicBezTo>
                    <a:cubicBezTo>
                      <a:pt x="10" y="12"/>
                      <a:pt x="10" y="11"/>
                      <a:pt x="11" y="10"/>
                    </a:cubicBezTo>
                    <a:cubicBezTo>
                      <a:pt x="11" y="9"/>
                      <a:pt x="11" y="9"/>
                      <a:pt x="12" y="9"/>
                    </a:cubicBezTo>
                    <a:cubicBezTo>
                      <a:pt x="12" y="9"/>
                      <a:pt x="12" y="9"/>
                      <a:pt x="13" y="9"/>
                    </a:cubicBezTo>
                    <a:cubicBezTo>
                      <a:pt x="13" y="9"/>
                      <a:pt x="13" y="9"/>
                      <a:pt x="13" y="9"/>
                    </a:cubicBezTo>
                    <a:cubicBezTo>
                      <a:pt x="13" y="9"/>
                      <a:pt x="13" y="7"/>
                      <a:pt x="13" y="6"/>
                    </a:cubicBezTo>
                    <a:cubicBezTo>
                      <a:pt x="13" y="6"/>
                      <a:pt x="12" y="4"/>
                      <a:pt x="13"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99" name="Freeform 1032"/>
              <p:cNvSpPr>
                <a:spLocks/>
              </p:cNvSpPr>
              <p:nvPr/>
            </p:nvSpPr>
            <p:spPr bwMode="auto">
              <a:xfrm>
                <a:off x="3519" y="1894"/>
                <a:ext cx="1" cy="2"/>
              </a:xfrm>
              <a:custGeom>
                <a:avLst/>
                <a:gdLst>
                  <a:gd name="T0" fmla="*/ 0 w 1"/>
                  <a:gd name="T1" fmla="*/ 16 h 1"/>
                  <a:gd name="T2" fmla="*/ 0 w 1"/>
                  <a:gd name="T3" fmla="*/ 0 h 1"/>
                  <a:gd name="T4" fmla="*/ 0 w 1"/>
                  <a:gd name="T5" fmla="*/ 0 h 1"/>
                  <a:gd name="T6" fmla="*/ 0 w 1"/>
                  <a:gd name="T7" fmla="*/ 16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0"/>
                      <a:pt x="0" y="0"/>
                      <a:pt x="0" y="0"/>
                    </a:cubicBezTo>
                    <a:cubicBezTo>
                      <a:pt x="0" y="0"/>
                      <a:pt x="0" y="0"/>
                      <a:pt x="0" y="0"/>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00" name="Freeform 1033"/>
              <p:cNvSpPr>
                <a:spLocks/>
              </p:cNvSpPr>
              <p:nvPr/>
            </p:nvSpPr>
            <p:spPr bwMode="auto">
              <a:xfrm>
                <a:off x="3519" y="1850"/>
                <a:ext cx="12" cy="44"/>
              </a:xfrm>
              <a:custGeom>
                <a:avLst/>
                <a:gdLst>
                  <a:gd name="T0" fmla="*/ 64 w 6"/>
                  <a:gd name="T1" fmla="*/ 176 h 22"/>
                  <a:gd name="T2" fmla="*/ 64 w 6"/>
                  <a:gd name="T3" fmla="*/ 128 h 22"/>
                  <a:gd name="T4" fmla="*/ 80 w 6"/>
                  <a:gd name="T5" fmla="*/ 80 h 22"/>
                  <a:gd name="T6" fmla="*/ 80 w 6"/>
                  <a:gd name="T7" fmla="*/ 16 h 22"/>
                  <a:gd name="T8" fmla="*/ 48 w 6"/>
                  <a:gd name="T9" fmla="*/ 16 h 22"/>
                  <a:gd name="T10" fmla="*/ 48 w 6"/>
                  <a:gd name="T11" fmla="*/ 48 h 22"/>
                  <a:gd name="T12" fmla="*/ 48 w 6"/>
                  <a:gd name="T13" fmla="*/ 112 h 22"/>
                  <a:gd name="T14" fmla="*/ 32 w 6"/>
                  <a:gd name="T15" fmla="*/ 192 h 22"/>
                  <a:gd name="T16" fmla="*/ 32 w 6"/>
                  <a:gd name="T17" fmla="*/ 256 h 22"/>
                  <a:gd name="T18" fmla="*/ 32 w 6"/>
                  <a:gd name="T19" fmla="*/ 288 h 22"/>
                  <a:gd name="T20" fmla="*/ 0 w 6"/>
                  <a:gd name="T21" fmla="*/ 352 h 22"/>
                  <a:gd name="T22" fmla="*/ 64 w 6"/>
                  <a:gd name="T23" fmla="*/ 352 h 22"/>
                  <a:gd name="T24" fmla="*/ 80 w 6"/>
                  <a:gd name="T25" fmla="*/ 320 h 22"/>
                  <a:gd name="T26" fmla="*/ 80 w 6"/>
                  <a:gd name="T27" fmla="*/ 272 h 22"/>
                  <a:gd name="T28" fmla="*/ 80 w 6"/>
                  <a:gd name="T29" fmla="*/ 224 h 22"/>
                  <a:gd name="T30" fmla="*/ 64 w 6"/>
                  <a:gd name="T31" fmla="*/ 17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22"/>
                  <a:gd name="T50" fmla="*/ 6 w 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22">
                    <a:moveTo>
                      <a:pt x="4" y="11"/>
                    </a:moveTo>
                    <a:cubicBezTo>
                      <a:pt x="4" y="10"/>
                      <a:pt x="5" y="9"/>
                      <a:pt x="4" y="8"/>
                    </a:cubicBezTo>
                    <a:cubicBezTo>
                      <a:pt x="4" y="7"/>
                      <a:pt x="5" y="6"/>
                      <a:pt x="5" y="5"/>
                    </a:cubicBezTo>
                    <a:cubicBezTo>
                      <a:pt x="5" y="4"/>
                      <a:pt x="5" y="3"/>
                      <a:pt x="5" y="1"/>
                    </a:cubicBezTo>
                    <a:cubicBezTo>
                      <a:pt x="4" y="0"/>
                      <a:pt x="3" y="1"/>
                      <a:pt x="3" y="1"/>
                    </a:cubicBezTo>
                    <a:cubicBezTo>
                      <a:pt x="3" y="3"/>
                      <a:pt x="3" y="3"/>
                      <a:pt x="3" y="3"/>
                    </a:cubicBezTo>
                    <a:cubicBezTo>
                      <a:pt x="3" y="5"/>
                      <a:pt x="3" y="6"/>
                      <a:pt x="3" y="7"/>
                    </a:cubicBezTo>
                    <a:cubicBezTo>
                      <a:pt x="2" y="12"/>
                      <a:pt x="2" y="12"/>
                      <a:pt x="2" y="12"/>
                    </a:cubicBezTo>
                    <a:cubicBezTo>
                      <a:pt x="2" y="13"/>
                      <a:pt x="2" y="14"/>
                      <a:pt x="2" y="16"/>
                    </a:cubicBezTo>
                    <a:cubicBezTo>
                      <a:pt x="2" y="17"/>
                      <a:pt x="2" y="17"/>
                      <a:pt x="2" y="18"/>
                    </a:cubicBezTo>
                    <a:cubicBezTo>
                      <a:pt x="2" y="20"/>
                      <a:pt x="1" y="21"/>
                      <a:pt x="0" y="22"/>
                    </a:cubicBezTo>
                    <a:cubicBezTo>
                      <a:pt x="1" y="22"/>
                      <a:pt x="3" y="22"/>
                      <a:pt x="4" y="22"/>
                    </a:cubicBezTo>
                    <a:cubicBezTo>
                      <a:pt x="4" y="22"/>
                      <a:pt x="5" y="20"/>
                      <a:pt x="5" y="20"/>
                    </a:cubicBezTo>
                    <a:cubicBezTo>
                      <a:pt x="5" y="20"/>
                      <a:pt x="5" y="18"/>
                      <a:pt x="5" y="17"/>
                    </a:cubicBezTo>
                    <a:cubicBezTo>
                      <a:pt x="6" y="16"/>
                      <a:pt x="5" y="15"/>
                      <a:pt x="5" y="14"/>
                    </a:cubicBezTo>
                    <a:cubicBezTo>
                      <a:pt x="5" y="13"/>
                      <a:pt x="5" y="12"/>
                      <a:pt x="4"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01" name="Freeform 1034"/>
              <p:cNvSpPr>
                <a:spLocks/>
              </p:cNvSpPr>
              <p:nvPr/>
            </p:nvSpPr>
            <p:spPr bwMode="auto">
              <a:xfrm>
                <a:off x="5247" y="2496"/>
                <a:ext cx="18" cy="14"/>
              </a:xfrm>
              <a:custGeom>
                <a:avLst/>
                <a:gdLst>
                  <a:gd name="T0" fmla="*/ 48 w 9"/>
                  <a:gd name="T1" fmla="*/ 112 h 7"/>
                  <a:gd name="T2" fmla="*/ 112 w 9"/>
                  <a:gd name="T3" fmla="*/ 80 h 7"/>
                  <a:gd name="T4" fmla="*/ 144 w 9"/>
                  <a:gd name="T5" fmla="*/ 64 h 7"/>
                  <a:gd name="T6" fmla="*/ 96 w 9"/>
                  <a:gd name="T7" fmla="*/ 16 h 7"/>
                  <a:gd name="T8" fmla="*/ 48 w 9"/>
                  <a:gd name="T9" fmla="*/ 16 h 7"/>
                  <a:gd name="T10" fmla="*/ 0 w 9"/>
                  <a:gd name="T11" fmla="*/ 48 h 7"/>
                  <a:gd name="T12" fmla="*/ 0 w 9"/>
                  <a:gd name="T13" fmla="*/ 96 h 7"/>
                  <a:gd name="T14" fmla="*/ 48 w 9"/>
                  <a:gd name="T15" fmla="*/ 112 h 7"/>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7"/>
                  <a:gd name="T26" fmla="*/ 9 w 9"/>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7">
                    <a:moveTo>
                      <a:pt x="3" y="7"/>
                    </a:moveTo>
                    <a:cubicBezTo>
                      <a:pt x="5" y="7"/>
                      <a:pt x="6" y="6"/>
                      <a:pt x="7" y="5"/>
                    </a:cubicBezTo>
                    <a:cubicBezTo>
                      <a:pt x="8" y="5"/>
                      <a:pt x="8" y="5"/>
                      <a:pt x="9" y="4"/>
                    </a:cubicBezTo>
                    <a:cubicBezTo>
                      <a:pt x="9" y="2"/>
                      <a:pt x="8" y="2"/>
                      <a:pt x="6" y="1"/>
                    </a:cubicBezTo>
                    <a:cubicBezTo>
                      <a:pt x="5" y="0"/>
                      <a:pt x="4" y="0"/>
                      <a:pt x="3" y="1"/>
                    </a:cubicBezTo>
                    <a:cubicBezTo>
                      <a:pt x="1" y="1"/>
                      <a:pt x="1" y="2"/>
                      <a:pt x="0" y="3"/>
                    </a:cubicBezTo>
                    <a:cubicBezTo>
                      <a:pt x="0" y="4"/>
                      <a:pt x="0" y="5"/>
                      <a:pt x="0" y="6"/>
                    </a:cubicBezTo>
                    <a:cubicBezTo>
                      <a:pt x="1" y="7"/>
                      <a:pt x="2" y="7"/>
                      <a:pt x="3"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02" name="Freeform 1035"/>
              <p:cNvSpPr>
                <a:spLocks/>
              </p:cNvSpPr>
              <p:nvPr/>
            </p:nvSpPr>
            <p:spPr bwMode="auto">
              <a:xfrm>
                <a:off x="5297" y="2508"/>
                <a:ext cx="12" cy="8"/>
              </a:xfrm>
              <a:custGeom>
                <a:avLst/>
                <a:gdLst>
                  <a:gd name="T0" fmla="*/ 48 w 6"/>
                  <a:gd name="T1" fmla="*/ 64 h 4"/>
                  <a:gd name="T2" fmla="*/ 80 w 6"/>
                  <a:gd name="T3" fmla="*/ 64 h 4"/>
                  <a:gd name="T4" fmla="*/ 80 w 6"/>
                  <a:gd name="T5" fmla="*/ 32 h 4"/>
                  <a:gd name="T6" fmla="*/ 48 w 6"/>
                  <a:gd name="T7" fmla="*/ 0 h 4"/>
                  <a:gd name="T8" fmla="*/ 16 w 6"/>
                  <a:gd name="T9" fmla="*/ 16 h 4"/>
                  <a:gd name="T10" fmla="*/ 16 w 6"/>
                  <a:gd name="T11" fmla="*/ 48 h 4"/>
                  <a:gd name="T12" fmla="*/ 48 w 6"/>
                  <a:gd name="T13" fmla="*/ 64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3" y="4"/>
                    </a:moveTo>
                    <a:cubicBezTo>
                      <a:pt x="4" y="4"/>
                      <a:pt x="5" y="4"/>
                      <a:pt x="5" y="4"/>
                    </a:cubicBezTo>
                    <a:cubicBezTo>
                      <a:pt x="6" y="3"/>
                      <a:pt x="6" y="2"/>
                      <a:pt x="5" y="2"/>
                    </a:cubicBezTo>
                    <a:cubicBezTo>
                      <a:pt x="5" y="1"/>
                      <a:pt x="4" y="0"/>
                      <a:pt x="3" y="0"/>
                    </a:cubicBezTo>
                    <a:cubicBezTo>
                      <a:pt x="2" y="0"/>
                      <a:pt x="1" y="0"/>
                      <a:pt x="1" y="1"/>
                    </a:cubicBezTo>
                    <a:cubicBezTo>
                      <a:pt x="0" y="2"/>
                      <a:pt x="0" y="2"/>
                      <a:pt x="1" y="3"/>
                    </a:cubicBezTo>
                    <a:cubicBezTo>
                      <a:pt x="1" y="4"/>
                      <a:pt x="2" y="4"/>
                      <a:pt x="3"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03" name="Freeform 1036"/>
              <p:cNvSpPr>
                <a:spLocks/>
              </p:cNvSpPr>
              <p:nvPr/>
            </p:nvSpPr>
            <p:spPr bwMode="auto">
              <a:xfrm>
                <a:off x="5315" y="2514"/>
                <a:ext cx="18" cy="20"/>
              </a:xfrm>
              <a:custGeom>
                <a:avLst/>
                <a:gdLst>
                  <a:gd name="T0" fmla="*/ 16 w 9"/>
                  <a:gd name="T1" fmla="*/ 80 h 10"/>
                  <a:gd name="T2" fmla="*/ 64 w 9"/>
                  <a:gd name="T3" fmla="*/ 96 h 10"/>
                  <a:gd name="T4" fmla="*/ 96 w 9"/>
                  <a:gd name="T5" fmla="*/ 144 h 10"/>
                  <a:gd name="T6" fmla="*/ 128 w 9"/>
                  <a:gd name="T7" fmla="*/ 144 h 10"/>
                  <a:gd name="T8" fmla="*/ 144 w 9"/>
                  <a:gd name="T9" fmla="*/ 96 h 10"/>
                  <a:gd name="T10" fmla="*/ 96 w 9"/>
                  <a:gd name="T11" fmla="*/ 64 h 10"/>
                  <a:gd name="T12" fmla="*/ 64 w 9"/>
                  <a:gd name="T13" fmla="*/ 32 h 10"/>
                  <a:gd name="T14" fmla="*/ 0 w 9"/>
                  <a:gd name="T15" fmla="*/ 16 h 10"/>
                  <a:gd name="T16" fmla="*/ 0 w 9"/>
                  <a:gd name="T17" fmla="*/ 48 h 10"/>
                  <a:gd name="T18" fmla="*/ 16 w 9"/>
                  <a:gd name="T19" fmla="*/ 8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
                  <a:gd name="T32" fmla="*/ 9 w 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
                    <a:moveTo>
                      <a:pt x="1" y="5"/>
                    </a:moveTo>
                    <a:cubicBezTo>
                      <a:pt x="1" y="6"/>
                      <a:pt x="3" y="5"/>
                      <a:pt x="4" y="6"/>
                    </a:cubicBezTo>
                    <a:cubicBezTo>
                      <a:pt x="5" y="7"/>
                      <a:pt x="4" y="9"/>
                      <a:pt x="6" y="9"/>
                    </a:cubicBezTo>
                    <a:cubicBezTo>
                      <a:pt x="7" y="10"/>
                      <a:pt x="7" y="10"/>
                      <a:pt x="8" y="9"/>
                    </a:cubicBezTo>
                    <a:cubicBezTo>
                      <a:pt x="9" y="9"/>
                      <a:pt x="9" y="7"/>
                      <a:pt x="9" y="6"/>
                    </a:cubicBezTo>
                    <a:cubicBezTo>
                      <a:pt x="8" y="5"/>
                      <a:pt x="7" y="5"/>
                      <a:pt x="6" y="4"/>
                    </a:cubicBezTo>
                    <a:cubicBezTo>
                      <a:pt x="5" y="3"/>
                      <a:pt x="5" y="2"/>
                      <a:pt x="4" y="2"/>
                    </a:cubicBezTo>
                    <a:cubicBezTo>
                      <a:pt x="2" y="1"/>
                      <a:pt x="1" y="0"/>
                      <a:pt x="0" y="1"/>
                    </a:cubicBezTo>
                    <a:cubicBezTo>
                      <a:pt x="0" y="2"/>
                      <a:pt x="0" y="2"/>
                      <a:pt x="0" y="3"/>
                    </a:cubicBezTo>
                    <a:cubicBezTo>
                      <a:pt x="0" y="4"/>
                      <a:pt x="0" y="4"/>
                      <a:pt x="1"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grpSp>
        <p:grpSp>
          <p:nvGrpSpPr>
            <p:cNvPr id="13" name="Group 1238"/>
            <p:cNvGrpSpPr>
              <a:grpSpLocks/>
            </p:cNvGrpSpPr>
            <p:nvPr/>
          </p:nvGrpSpPr>
          <p:grpSpPr bwMode="auto">
            <a:xfrm>
              <a:off x="258" y="1061"/>
              <a:ext cx="5500" cy="2813"/>
              <a:chOff x="258" y="1061"/>
              <a:chExt cx="5500" cy="2813"/>
            </a:xfrm>
          </p:grpSpPr>
          <p:sp>
            <p:nvSpPr>
              <p:cNvPr id="15" name="Freeform 1038"/>
              <p:cNvSpPr>
                <a:spLocks/>
              </p:cNvSpPr>
              <p:nvPr/>
            </p:nvSpPr>
            <p:spPr bwMode="auto">
              <a:xfrm>
                <a:off x="5251" y="2558"/>
                <a:ext cx="8" cy="8"/>
              </a:xfrm>
              <a:custGeom>
                <a:avLst/>
                <a:gdLst>
                  <a:gd name="T0" fmla="*/ 16 w 4"/>
                  <a:gd name="T1" fmla="*/ 48 h 4"/>
                  <a:gd name="T2" fmla="*/ 64 w 4"/>
                  <a:gd name="T3" fmla="*/ 48 h 4"/>
                  <a:gd name="T4" fmla="*/ 48 w 4"/>
                  <a:gd name="T5" fmla="*/ 0 h 4"/>
                  <a:gd name="T6" fmla="*/ 32 w 4"/>
                  <a:gd name="T7" fmla="*/ 0 h 4"/>
                  <a:gd name="T8" fmla="*/ 16 w 4"/>
                  <a:gd name="T9" fmla="*/ 48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3"/>
                    </a:moveTo>
                    <a:cubicBezTo>
                      <a:pt x="1" y="4"/>
                      <a:pt x="4" y="4"/>
                      <a:pt x="4" y="3"/>
                    </a:cubicBezTo>
                    <a:cubicBezTo>
                      <a:pt x="4" y="2"/>
                      <a:pt x="4" y="1"/>
                      <a:pt x="3" y="0"/>
                    </a:cubicBezTo>
                    <a:cubicBezTo>
                      <a:pt x="3" y="0"/>
                      <a:pt x="2" y="0"/>
                      <a:pt x="2" y="0"/>
                    </a:cubicBezTo>
                    <a:cubicBezTo>
                      <a:pt x="1" y="0"/>
                      <a:pt x="0" y="1"/>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7" name="Freeform 1039"/>
              <p:cNvSpPr>
                <a:spLocks/>
              </p:cNvSpPr>
              <p:nvPr/>
            </p:nvSpPr>
            <p:spPr bwMode="auto">
              <a:xfrm>
                <a:off x="5261" y="2564"/>
                <a:ext cx="6" cy="6"/>
              </a:xfrm>
              <a:custGeom>
                <a:avLst/>
                <a:gdLst>
                  <a:gd name="T0" fmla="*/ 16 w 3"/>
                  <a:gd name="T1" fmla="*/ 48 h 3"/>
                  <a:gd name="T2" fmla="*/ 48 w 3"/>
                  <a:gd name="T3" fmla="*/ 32 h 3"/>
                  <a:gd name="T4" fmla="*/ 48 w 3"/>
                  <a:gd name="T5" fmla="*/ 16 h 3"/>
                  <a:gd name="T6" fmla="*/ 16 w 3"/>
                  <a:gd name="T7" fmla="*/ 16 h 3"/>
                  <a:gd name="T8" fmla="*/ 16 w 3"/>
                  <a:gd name="T9" fmla="*/ 48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2" y="3"/>
                      <a:pt x="3" y="2"/>
                    </a:cubicBezTo>
                    <a:cubicBezTo>
                      <a:pt x="3" y="2"/>
                      <a:pt x="3" y="1"/>
                      <a:pt x="3" y="1"/>
                    </a:cubicBezTo>
                    <a:cubicBezTo>
                      <a:pt x="2" y="0"/>
                      <a:pt x="1" y="0"/>
                      <a:pt x="1" y="1"/>
                    </a:cubicBezTo>
                    <a:cubicBezTo>
                      <a:pt x="0" y="2"/>
                      <a:pt x="0" y="2"/>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8" name="Freeform 1040"/>
              <p:cNvSpPr>
                <a:spLocks/>
              </p:cNvSpPr>
              <p:nvPr/>
            </p:nvSpPr>
            <p:spPr bwMode="auto">
              <a:xfrm>
                <a:off x="5303" y="2616"/>
                <a:ext cx="8" cy="8"/>
              </a:xfrm>
              <a:custGeom>
                <a:avLst/>
                <a:gdLst>
                  <a:gd name="T0" fmla="*/ 32 w 4"/>
                  <a:gd name="T1" fmla="*/ 64 h 4"/>
                  <a:gd name="T2" fmla="*/ 48 w 4"/>
                  <a:gd name="T3" fmla="*/ 64 h 4"/>
                  <a:gd name="T4" fmla="*/ 48 w 4"/>
                  <a:gd name="T5" fmla="*/ 32 h 4"/>
                  <a:gd name="T6" fmla="*/ 16 w 4"/>
                  <a:gd name="T7" fmla="*/ 0 h 4"/>
                  <a:gd name="T8" fmla="*/ 0 w 4"/>
                  <a:gd name="T9" fmla="*/ 32 h 4"/>
                  <a:gd name="T10" fmla="*/ 32 w 4"/>
                  <a:gd name="T11" fmla="*/ 64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2" y="4"/>
                    </a:moveTo>
                    <a:cubicBezTo>
                      <a:pt x="3" y="4"/>
                      <a:pt x="3" y="4"/>
                      <a:pt x="3" y="4"/>
                    </a:cubicBezTo>
                    <a:cubicBezTo>
                      <a:pt x="4" y="3"/>
                      <a:pt x="4" y="3"/>
                      <a:pt x="3" y="2"/>
                    </a:cubicBezTo>
                    <a:cubicBezTo>
                      <a:pt x="3" y="1"/>
                      <a:pt x="2" y="0"/>
                      <a:pt x="1" y="0"/>
                    </a:cubicBezTo>
                    <a:cubicBezTo>
                      <a:pt x="0" y="0"/>
                      <a:pt x="0" y="1"/>
                      <a:pt x="0" y="2"/>
                    </a:cubicBezTo>
                    <a:cubicBezTo>
                      <a:pt x="0" y="3"/>
                      <a:pt x="1" y="4"/>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9" name="Freeform 1041"/>
              <p:cNvSpPr>
                <a:spLocks/>
              </p:cNvSpPr>
              <p:nvPr/>
            </p:nvSpPr>
            <p:spPr bwMode="auto">
              <a:xfrm>
                <a:off x="5295" y="2630"/>
                <a:ext cx="12" cy="10"/>
              </a:xfrm>
              <a:custGeom>
                <a:avLst/>
                <a:gdLst>
                  <a:gd name="T0" fmla="*/ 96 w 6"/>
                  <a:gd name="T1" fmla="*/ 64 h 5"/>
                  <a:gd name="T2" fmla="*/ 80 w 6"/>
                  <a:gd name="T3" fmla="*/ 16 h 5"/>
                  <a:gd name="T4" fmla="*/ 48 w 6"/>
                  <a:gd name="T5" fmla="*/ 16 h 5"/>
                  <a:gd name="T6" fmla="*/ 16 w 6"/>
                  <a:gd name="T7" fmla="*/ 0 h 5"/>
                  <a:gd name="T8" fmla="*/ 0 w 6"/>
                  <a:gd name="T9" fmla="*/ 48 h 5"/>
                  <a:gd name="T10" fmla="*/ 16 w 6"/>
                  <a:gd name="T11" fmla="*/ 64 h 5"/>
                  <a:gd name="T12" fmla="*/ 64 w 6"/>
                  <a:gd name="T13" fmla="*/ 80 h 5"/>
                  <a:gd name="T14" fmla="*/ 96 w 6"/>
                  <a:gd name="T15" fmla="*/ 6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cubicBezTo>
                      <a:pt x="6" y="3"/>
                      <a:pt x="5" y="2"/>
                      <a:pt x="5" y="1"/>
                    </a:cubicBezTo>
                    <a:cubicBezTo>
                      <a:pt x="4" y="1"/>
                      <a:pt x="3" y="1"/>
                      <a:pt x="3" y="1"/>
                    </a:cubicBezTo>
                    <a:cubicBezTo>
                      <a:pt x="2" y="1"/>
                      <a:pt x="2" y="0"/>
                      <a:pt x="1" y="0"/>
                    </a:cubicBezTo>
                    <a:cubicBezTo>
                      <a:pt x="0" y="1"/>
                      <a:pt x="0" y="2"/>
                      <a:pt x="0" y="3"/>
                    </a:cubicBezTo>
                    <a:cubicBezTo>
                      <a:pt x="1" y="3"/>
                      <a:pt x="1" y="4"/>
                      <a:pt x="1" y="4"/>
                    </a:cubicBezTo>
                    <a:cubicBezTo>
                      <a:pt x="2" y="5"/>
                      <a:pt x="3" y="5"/>
                      <a:pt x="4" y="5"/>
                    </a:cubicBezTo>
                    <a:cubicBezTo>
                      <a:pt x="5" y="5"/>
                      <a:pt x="6" y="4"/>
                      <a:pt x="6"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0" name="Freeform 1042"/>
              <p:cNvSpPr>
                <a:spLocks/>
              </p:cNvSpPr>
              <p:nvPr/>
            </p:nvSpPr>
            <p:spPr bwMode="auto">
              <a:xfrm>
                <a:off x="5303" y="2642"/>
                <a:ext cx="10" cy="6"/>
              </a:xfrm>
              <a:custGeom>
                <a:avLst/>
                <a:gdLst>
                  <a:gd name="T0" fmla="*/ 48 w 5"/>
                  <a:gd name="T1" fmla="*/ 48 h 3"/>
                  <a:gd name="T2" fmla="*/ 80 w 5"/>
                  <a:gd name="T3" fmla="*/ 16 h 3"/>
                  <a:gd name="T4" fmla="*/ 48 w 5"/>
                  <a:gd name="T5" fmla="*/ 0 h 3"/>
                  <a:gd name="T6" fmla="*/ 16 w 5"/>
                  <a:gd name="T7" fmla="*/ 0 h 3"/>
                  <a:gd name="T8" fmla="*/ 16 w 5"/>
                  <a:gd name="T9" fmla="*/ 32 h 3"/>
                  <a:gd name="T10" fmla="*/ 48 w 5"/>
                  <a:gd name="T11" fmla="*/ 48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3" y="3"/>
                    </a:moveTo>
                    <a:cubicBezTo>
                      <a:pt x="4" y="2"/>
                      <a:pt x="5" y="2"/>
                      <a:pt x="5" y="1"/>
                    </a:cubicBezTo>
                    <a:cubicBezTo>
                      <a:pt x="5" y="0"/>
                      <a:pt x="4" y="0"/>
                      <a:pt x="3" y="0"/>
                    </a:cubicBezTo>
                    <a:cubicBezTo>
                      <a:pt x="2" y="0"/>
                      <a:pt x="1" y="0"/>
                      <a:pt x="1" y="0"/>
                    </a:cubicBezTo>
                    <a:cubicBezTo>
                      <a:pt x="0" y="1"/>
                      <a:pt x="0" y="1"/>
                      <a:pt x="1" y="2"/>
                    </a:cubicBezTo>
                    <a:cubicBezTo>
                      <a:pt x="1" y="3"/>
                      <a:pt x="2" y="3"/>
                      <a:pt x="3"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1" name="Freeform 1043"/>
              <p:cNvSpPr>
                <a:spLocks/>
              </p:cNvSpPr>
              <p:nvPr/>
            </p:nvSpPr>
            <p:spPr bwMode="auto">
              <a:xfrm>
                <a:off x="5329" y="2622"/>
                <a:ext cx="10" cy="8"/>
              </a:xfrm>
              <a:custGeom>
                <a:avLst/>
                <a:gdLst>
                  <a:gd name="T0" fmla="*/ 48 w 5"/>
                  <a:gd name="T1" fmla="*/ 64 h 4"/>
                  <a:gd name="T2" fmla="*/ 64 w 5"/>
                  <a:gd name="T3" fmla="*/ 64 h 4"/>
                  <a:gd name="T4" fmla="*/ 64 w 5"/>
                  <a:gd name="T5" fmla="*/ 16 h 4"/>
                  <a:gd name="T6" fmla="*/ 16 w 5"/>
                  <a:gd name="T7" fmla="*/ 16 h 4"/>
                  <a:gd name="T8" fmla="*/ 16 w 5"/>
                  <a:gd name="T9" fmla="*/ 64 h 4"/>
                  <a:gd name="T10" fmla="*/ 48 w 5"/>
                  <a:gd name="T11" fmla="*/ 64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3" y="4"/>
                    </a:moveTo>
                    <a:cubicBezTo>
                      <a:pt x="3" y="4"/>
                      <a:pt x="4" y="4"/>
                      <a:pt x="4" y="4"/>
                    </a:cubicBezTo>
                    <a:cubicBezTo>
                      <a:pt x="5" y="3"/>
                      <a:pt x="5" y="2"/>
                      <a:pt x="4" y="1"/>
                    </a:cubicBezTo>
                    <a:cubicBezTo>
                      <a:pt x="4" y="1"/>
                      <a:pt x="2" y="0"/>
                      <a:pt x="1" y="1"/>
                    </a:cubicBezTo>
                    <a:cubicBezTo>
                      <a:pt x="0" y="2"/>
                      <a:pt x="0" y="3"/>
                      <a:pt x="1" y="4"/>
                    </a:cubicBezTo>
                    <a:cubicBezTo>
                      <a:pt x="1" y="4"/>
                      <a:pt x="2" y="4"/>
                      <a:pt x="3"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2" name="Freeform 1044"/>
              <p:cNvSpPr>
                <a:spLocks/>
              </p:cNvSpPr>
              <p:nvPr/>
            </p:nvSpPr>
            <p:spPr bwMode="auto">
              <a:xfrm>
                <a:off x="5273" y="2538"/>
                <a:ext cx="66" cy="40"/>
              </a:xfrm>
              <a:custGeom>
                <a:avLst/>
                <a:gdLst>
                  <a:gd name="T0" fmla="*/ 496 w 33"/>
                  <a:gd name="T1" fmla="*/ 144 h 20"/>
                  <a:gd name="T2" fmla="*/ 512 w 33"/>
                  <a:gd name="T3" fmla="*/ 96 h 20"/>
                  <a:gd name="T4" fmla="*/ 512 w 33"/>
                  <a:gd name="T5" fmla="*/ 48 h 20"/>
                  <a:gd name="T6" fmla="*/ 464 w 33"/>
                  <a:gd name="T7" fmla="*/ 32 h 20"/>
                  <a:gd name="T8" fmla="*/ 416 w 33"/>
                  <a:gd name="T9" fmla="*/ 16 h 20"/>
                  <a:gd name="T10" fmla="*/ 384 w 33"/>
                  <a:gd name="T11" fmla="*/ 32 h 20"/>
                  <a:gd name="T12" fmla="*/ 400 w 33"/>
                  <a:gd name="T13" fmla="*/ 80 h 20"/>
                  <a:gd name="T14" fmla="*/ 384 w 33"/>
                  <a:gd name="T15" fmla="*/ 128 h 20"/>
                  <a:gd name="T16" fmla="*/ 352 w 33"/>
                  <a:gd name="T17" fmla="*/ 128 h 20"/>
                  <a:gd name="T18" fmla="*/ 320 w 33"/>
                  <a:gd name="T19" fmla="*/ 160 h 20"/>
                  <a:gd name="T20" fmla="*/ 288 w 33"/>
                  <a:gd name="T21" fmla="*/ 192 h 20"/>
                  <a:gd name="T22" fmla="*/ 240 w 33"/>
                  <a:gd name="T23" fmla="*/ 192 h 20"/>
                  <a:gd name="T24" fmla="*/ 208 w 33"/>
                  <a:gd name="T25" fmla="*/ 176 h 20"/>
                  <a:gd name="T26" fmla="*/ 176 w 33"/>
                  <a:gd name="T27" fmla="*/ 192 h 20"/>
                  <a:gd name="T28" fmla="*/ 112 w 33"/>
                  <a:gd name="T29" fmla="*/ 192 h 20"/>
                  <a:gd name="T30" fmla="*/ 48 w 33"/>
                  <a:gd name="T31" fmla="*/ 192 h 20"/>
                  <a:gd name="T32" fmla="*/ 16 w 33"/>
                  <a:gd name="T33" fmla="*/ 192 h 20"/>
                  <a:gd name="T34" fmla="*/ 0 w 33"/>
                  <a:gd name="T35" fmla="*/ 240 h 20"/>
                  <a:gd name="T36" fmla="*/ 32 w 33"/>
                  <a:gd name="T37" fmla="*/ 272 h 20"/>
                  <a:gd name="T38" fmla="*/ 112 w 33"/>
                  <a:gd name="T39" fmla="*/ 288 h 20"/>
                  <a:gd name="T40" fmla="*/ 144 w 33"/>
                  <a:gd name="T41" fmla="*/ 304 h 20"/>
                  <a:gd name="T42" fmla="*/ 208 w 33"/>
                  <a:gd name="T43" fmla="*/ 320 h 20"/>
                  <a:gd name="T44" fmla="*/ 288 w 33"/>
                  <a:gd name="T45" fmla="*/ 288 h 20"/>
                  <a:gd name="T46" fmla="*/ 352 w 33"/>
                  <a:gd name="T47" fmla="*/ 272 h 20"/>
                  <a:gd name="T48" fmla="*/ 400 w 33"/>
                  <a:gd name="T49" fmla="*/ 224 h 20"/>
                  <a:gd name="T50" fmla="*/ 448 w 33"/>
                  <a:gd name="T51" fmla="*/ 208 h 20"/>
                  <a:gd name="T52" fmla="*/ 464 w 33"/>
                  <a:gd name="T53" fmla="*/ 192 h 20"/>
                  <a:gd name="T54" fmla="*/ 496 w 33"/>
                  <a:gd name="T55" fmla="*/ 144 h 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3"/>
                  <a:gd name="T85" fmla="*/ 0 h 20"/>
                  <a:gd name="T86" fmla="*/ 33 w 33"/>
                  <a:gd name="T87" fmla="*/ 20 h 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3" h="20">
                    <a:moveTo>
                      <a:pt x="31" y="9"/>
                    </a:moveTo>
                    <a:cubicBezTo>
                      <a:pt x="32" y="8"/>
                      <a:pt x="32" y="7"/>
                      <a:pt x="32" y="6"/>
                    </a:cubicBezTo>
                    <a:cubicBezTo>
                      <a:pt x="33" y="5"/>
                      <a:pt x="33" y="4"/>
                      <a:pt x="32" y="3"/>
                    </a:cubicBezTo>
                    <a:cubicBezTo>
                      <a:pt x="31" y="2"/>
                      <a:pt x="30" y="3"/>
                      <a:pt x="29" y="2"/>
                    </a:cubicBezTo>
                    <a:cubicBezTo>
                      <a:pt x="28" y="2"/>
                      <a:pt x="27" y="0"/>
                      <a:pt x="26" y="1"/>
                    </a:cubicBezTo>
                    <a:cubicBezTo>
                      <a:pt x="25" y="1"/>
                      <a:pt x="24" y="1"/>
                      <a:pt x="24" y="2"/>
                    </a:cubicBezTo>
                    <a:cubicBezTo>
                      <a:pt x="23" y="3"/>
                      <a:pt x="25" y="4"/>
                      <a:pt x="25" y="5"/>
                    </a:cubicBezTo>
                    <a:cubicBezTo>
                      <a:pt x="25" y="6"/>
                      <a:pt x="25" y="7"/>
                      <a:pt x="24" y="8"/>
                    </a:cubicBezTo>
                    <a:cubicBezTo>
                      <a:pt x="24" y="8"/>
                      <a:pt x="23" y="7"/>
                      <a:pt x="22" y="8"/>
                    </a:cubicBezTo>
                    <a:cubicBezTo>
                      <a:pt x="21" y="8"/>
                      <a:pt x="21" y="10"/>
                      <a:pt x="20" y="10"/>
                    </a:cubicBezTo>
                    <a:cubicBezTo>
                      <a:pt x="19" y="11"/>
                      <a:pt x="19" y="12"/>
                      <a:pt x="18" y="12"/>
                    </a:cubicBezTo>
                    <a:cubicBezTo>
                      <a:pt x="17" y="12"/>
                      <a:pt x="16" y="12"/>
                      <a:pt x="15" y="12"/>
                    </a:cubicBezTo>
                    <a:cubicBezTo>
                      <a:pt x="14" y="12"/>
                      <a:pt x="14" y="11"/>
                      <a:pt x="13" y="11"/>
                    </a:cubicBezTo>
                    <a:cubicBezTo>
                      <a:pt x="12" y="11"/>
                      <a:pt x="12" y="12"/>
                      <a:pt x="11" y="12"/>
                    </a:cubicBezTo>
                    <a:cubicBezTo>
                      <a:pt x="9" y="13"/>
                      <a:pt x="8" y="12"/>
                      <a:pt x="7" y="12"/>
                    </a:cubicBezTo>
                    <a:cubicBezTo>
                      <a:pt x="5" y="12"/>
                      <a:pt x="5" y="12"/>
                      <a:pt x="3" y="12"/>
                    </a:cubicBezTo>
                    <a:cubicBezTo>
                      <a:pt x="2" y="12"/>
                      <a:pt x="2" y="12"/>
                      <a:pt x="1" y="12"/>
                    </a:cubicBezTo>
                    <a:cubicBezTo>
                      <a:pt x="0" y="13"/>
                      <a:pt x="0" y="14"/>
                      <a:pt x="0" y="15"/>
                    </a:cubicBezTo>
                    <a:cubicBezTo>
                      <a:pt x="1" y="16"/>
                      <a:pt x="1" y="16"/>
                      <a:pt x="2" y="17"/>
                    </a:cubicBezTo>
                    <a:cubicBezTo>
                      <a:pt x="4" y="18"/>
                      <a:pt x="5" y="17"/>
                      <a:pt x="7" y="18"/>
                    </a:cubicBezTo>
                    <a:cubicBezTo>
                      <a:pt x="8" y="18"/>
                      <a:pt x="8" y="19"/>
                      <a:pt x="9" y="19"/>
                    </a:cubicBezTo>
                    <a:cubicBezTo>
                      <a:pt x="11" y="19"/>
                      <a:pt x="12" y="20"/>
                      <a:pt x="13" y="20"/>
                    </a:cubicBezTo>
                    <a:cubicBezTo>
                      <a:pt x="15" y="19"/>
                      <a:pt x="16" y="19"/>
                      <a:pt x="18" y="18"/>
                    </a:cubicBezTo>
                    <a:cubicBezTo>
                      <a:pt x="20" y="18"/>
                      <a:pt x="20" y="17"/>
                      <a:pt x="22" y="17"/>
                    </a:cubicBezTo>
                    <a:cubicBezTo>
                      <a:pt x="23" y="16"/>
                      <a:pt x="23" y="15"/>
                      <a:pt x="25" y="14"/>
                    </a:cubicBezTo>
                    <a:cubicBezTo>
                      <a:pt x="26" y="14"/>
                      <a:pt x="26" y="14"/>
                      <a:pt x="28" y="13"/>
                    </a:cubicBezTo>
                    <a:cubicBezTo>
                      <a:pt x="28" y="13"/>
                      <a:pt x="29" y="13"/>
                      <a:pt x="29" y="12"/>
                    </a:cubicBezTo>
                    <a:cubicBezTo>
                      <a:pt x="30" y="11"/>
                      <a:pt x="31" y="10"/>
                      <a:pt x="31"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3" name="Freeform 1045"/>
              <p:cNvSpPr>
                <a:spLocks/>
              </p:cNvSpPr>
              <p:nvPr/>
            </p:nvSpPr>
            <p:spPr bwMode="auto">
              <a:xfrm>
                <a:off x="5151" y="2514"/>
                <a:ext cx="150" cy="140"/>
              </a:xfrm>
              <a:custGeom>
                <a:avLst/>
                <a:gdLst>
                  <a:gd name="T0" fmla="*/ 1120 w 75"/>
                  <a:gd name="T1" fmla="*/ 1040 h 70"/>
                  <a:gd name="T2" fmla="*/ 1104 w 75"/>
                  <a:gd name="T3" fmla="*/ 960 h 70"/>
                  <a:gd name="T4" fmla="*/ 1040 w 75"/>
                  <a:gd name="T5" fmla="*/ 912 h 70"/>
                  <a:gd name="T6" fmla="*/ 960 w 75"/>
                  <a:gd name="T7" fmla="*/ 880 h 70"/>
                  <a:gd name="T8" fmla="*/ 912 w 75"/>
                  <a:gd name="T9" fmla="*/ 768 h 70"/>
                  <a:gd name="T10" fmla="*/ 848 w 75"/>
                  <a:gd name="T11" fmla="*/ 704 h 70"/>
                  <a:gd name="T12" fmla="*/ 816 w 75"/>
                  <a:gd name="T13" fmla="*/ 592 h 70"/>
                  <a:gd name="T14" fmla="*/ 864 w 75"/>
                  <a:gd name="T15" fmla="*/ 512 h 70"/>
                  <a:gd name="T16" fmla="*/ 800 w 75"/>
                  <a:gd name="T17" fmla="*/ 464 h 70"/>
                  <a:gd name="T18" fmla="*/ 704 w 75"/>
                  <a:gd name="T19" fmla="*/ 416 h 70"/>
                  <a:gd name="T20" fmla="*/ 672 w 75"/>
                  <a:gd name="T21" fmla="*/ 320 h 70"/>
                  <a:gd name="T22" fmla="*/ 576 w 75"/>
                  <a:gd name="T23" fmla="*/ 224 h 70"/>
                  <a:gd name="T24" fmla="*/ 496 w 75"/>
                  <a:gd name="T25" fmla="*/ 176 h 70"/>
                  <a:gd name="T26" fmla="*/ 400 w 75"/>
                  <a:gd name="T27" fmla="*/ 80 h 70"/>
                  <a:gd name="T28" fmla="*/ 240 w 75"/>
                  <a:gd name="T29" fmla="*/ 80 h 70"/>
                  <a:gd name="T30" fmla="*/ 128 w 75"/>
                  <a:gd name="T31" fmla="*/ 16 h 70"/>
                  <a:gd name="T32" fmla="*/ 64 w 75"/>
                  <a:gd name="T33" fmla="*/ 16 h 70"/>
                  <a:gd name="T34" fmla="*/ 48 w 75"/>
                  <a:gd name="T35" fmla="*/ 448 h 70"/>
                  <a:gd name="T36" fmla="*/ 16 w 75"/>
                  <a:gd name="T37" fmla="*/ 880 h 70"/>
                  <a:gd name="T38" fmla="*/ 0 w 75"/>
                  <a:gd name="T39" fmla="*/ 912 h 70"/>
                  <a:gd name="T40" fmla="*/ 160 w 75"/>
                  <a:gd name="T41" fmla="*/ 928 h 70"/>
                  <a:gd name="T42" fmla="*/ 272 w 75"/>
                  <a:gd name="T43" fmla="*/ 928 h 70"/>
                  <a:gd name="T44" fmla="*/ 320 w 75"/>
                  <a:gd name="T45" fmla="*/ 848 h 70"/>
                  <a:gd name="T46" fmla="*/ 336 w 75"/>
                  <a:gd name="T47" fmla="*/ 800 h 70"/>
                  <a:gd name="T48" fmla="*/ 384 w 75"/>
                  <a:gd name="T49" fmla="*/ 736 h 70"/>
                  <a:gd name="T50" fmla="*/ 448 w 75"/>
                  <a:gd name="T51" fmla="*/ 720 h 70"/>
                  <a:gd name="T52" fmla="*/ 512 w 75"/>
                  <a:gd name="T53" fmla="*/ 720 h 70"/>
                  <a:gd name="T54" fmla="*/ 608 w 75"/>
                  <a:gd name="T55" fmla="*/ 736 h 70"/>
                  <a:gd name="T56" fmla="*/ 688 w 75"/>
                  <a:gd name="T57" fmla="*/ 768 h 70"/>
                  <a:gd name="T58" fmla="*/ 720 w 75"/>
                  <a:gd name="T59" fmla="*/ 864 h 70"/>
                  <a:gd name="T60" fmla="*/ 752 w 75"/>
                  <a:gd name="T61" fmla="*/ 928 h 70"/>
                  <a:gd name="T62" fmla="*/ 832 w 75"/>
                  <a:gd name="T63" fmla="*/ 976 h 70"/>
                  <a:gd name="T64" fmla="*/ 912 w 75"/>
                  <a:gd name="T65" fmla="*/ 1040 h 70"/>
                  <a:gd name="T66" fmla="*/ 992 w 75"/>
                  <a:gd name="T67" fmla="*/ 1072 h 70"/>
                  <a:gd name="T68" fmla="*/ 1072 w 75"/>
                  <a:gd name="T69" fmla="*/ 1088 h 70"/>
                  <a:gd name="T70" fmla="*/ 1168 w 75"/>
                  <a:gd name="T71" fmla="*/ 1120 h 70"/>
                  <a:gd name="T72" fmla="*/ 1152 w 75"/>
                  <a:gd name="T73" fmla="*/ 1040 h 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0"/>
                  <a:gd name="T113" fmla="*/ 75 w 75"/>
                  <a:gd name="T114" fmla="*/ 70 h 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0">
                    <a:moveTo>
                      <a:pt x="72" y="65"/>
                    </a:moveTo>
                    <a:cubicBezTo>
                      <a:pt x="71" y="65"/>
                      <a:pt x="70" y="65"/>
                      <a:pt x="70" y="65"/>
                    </a:cubicBezTo>
                    <a:cubicBezTo>
                      <a:pt x="69" y="64"/>
                      <a:pt x="69" y="63"/>
                      <a:pt x="69" y="62"/>
                    </a:cubicBezTo>
                    <a:cubicBezTo>
                      <a:pt x="69" y="61"/>
                      <a:pt x="69" y="61"/>
                      <a:pt x="69" y="60"/>
                    </a:cubicBezTo>
                    <a:cubicBezTo>
                      <a:pt x="68" y="59"/>
                      <a:pt x="67" y="60"/>
                      <a:pt x="66" y="59"/>
                    </a:cubicBezTo>
                    <a:cubicBezTo>
                      <a:pt x="65" y="58"/>
                      <a:pt x="65" y="58"/>
                      <a:pt x="65" y="57"/>
                    </a:cubicBezTo>
                    <a:cubicBezTo>
                      <a:pt x="64" y="56"/>
                      <a:pt x="64" y="56"/>
                      <a:pt x="63" y="55"/>
                    </a:cubicBezTo>
                    <a:cubicBezTo>
                      <a:pt x="62" y="55"/>
                      <a:pt x="61" y="56"/>
                      <a:pt x="60" y="55"/>
                    </a:cubicBezTo>
                    <a:cubicBezTo>
                      <a:pt x="59" y="54"/>
                      <a:pt x="60" y="54"/>
                      <a:pt x="60" y="53"/>
                    </a:cubicBezTo>
                    <a:cubicBezTo>
                      <a:pt x="59" y="50"/>
                      <a:pt x="59" y="49"/>
                      <a:pt x="57" y="48"/>
                    </a:cubicBezTo>
                    <a:cubicBezTo>
                      <a:pt x="56" y="47"/>
                      <a:pt x="55" y="47"/>
                      <a:pt x="54" y="46"/>
                    </a:cubicBezTo>
                    <a:cubicBezTo>
                      <a:pt x="54" y="45"/>
                      <a:pt x="53" y="44"/>
                      <a:pt x="53" y="44"/>
                    </a:cubicBezTo>
                    <a:cubicBezTo>
                      <a:pt x="52" y="42"/>
                      <a:pt x="52" y="42"/>
                      <a:pt x="51" y="40"/>
                    </a:cubicBezTo>
                    <a:cubicBezTo>
                      <a:pt x="51" y="39"/>
                      <a:pt x="51" y="38"/>
                      <a:pt x="51" y="37"/>
                    </a:cubicBezTo>
                    <a:cubicBezTo>
                      <a:pt x="52" y="36"/>
                      <a:pt x="53" y="36"/>
                      <a:pt x="54" y="35"/>
                    </a:cubicBezTo>
                    <a:cubicBezTo>
                      <a:pt x="54" y="34"/>
                      <a:pt x="55" y="33"/>
                      <a:pt x="54" y="32"/>
                    </a:cubicBezTo>
                    <a:cubicBezTo>
                      <a:pt x="54" y="31"/>
                      <a:pt x="53" y="30"/>
                      <a:pt x="51" y="29"/>
                    </a:cubicBezTo>
                    <a:cubicBezTo>
                      <a:pt x="51" y="29"/>
                      <a:pt x="51" y="29"/>
                      <a:pt x="50" y="29"/>
                    </a:cubicBezTo>
                    <a:cubicBezTo>
                      <a:pt x="49" y="28"/>
                      <a:pt x="49" y="28"/>
                      <a:pt x="48" y="28"/>
                    </a:cubicBezTo>
                    <a:cubicBezTo>
                      <a:pt x="46" y="27"/>
                      <a:pt x="45" y="27"/>
                      <a:pt x="44" y="26"/>
                    </a:cubicBezTo>
                    <a:cubicBezTo>
                      <a:pt x="44" y="25"/>
                      <a:pt x="44" y="24"/>
                      <a:pt x="44" y="24"/>
                    </a:cubicBezTo>
                    <a:cubicBezTo>
                      <a:pt x="43" y="22"/>
                      <a:pt x="43" y="21"/>
                      <a:pt x="42" y="20"/>
                    </a:cubicBezTo>
                    <a:cubicBezTo>
                      <a:pt x="41" y="18"/>
                      <a:pt x="41" y="17"/>
                      <a:pt x="39" y="16"/>
                    </a:cubicBezTo>
                    <a:cubicBezTo>
                      <a:pt x="38" y="15"/>
                      <a:pt x="38" y="15"/>
                      <a:pt x="36" y="14"/>
                    </a:cubicBezTo>
                    <a:cubicBezTo>
                      <a:pt x="35" y="14"/>
                      <a:pt x="35" y="14"/>
                      <a:pt x="34" y="14"/>
                    </a:cubicBezTo>
                    <a:cubicBezTo>
                      <a:pt x="32" y="13"/>
                      <a:pt x="32" y="12"/>
                      <a:pt x="31" y="11"/>
                    </a:cubicBezTo>
                    <a:cubicBezTo>
                      <a:pt x="29" y="9"/>
                      <a:pt x="29" y="8"/>
                      <a:pt x="27" y="7"/>
                    </a:cubicBezTo>
                    <a:cubicBezTo>
                      <a:pt x="26" y="6"/>
                      <a:pt x="26" y="5"/>
                      <a:pt x="25" y="5"/>
                    </a:cubicBezTo>
                    <a:cubicBezTo>
                      <a:pt x="23" y="4"/>
                      <a:pt x="22" y="5"/>
                      <a:pt x="21" y="5"/>
                    </a:cubicBezTo>
                    <a:cubicBezTo>
                      <a:pt x="19" y="5"/>
                      <a:pt x="17" y="5"/>
                      <a:pt x="15" y="5"/>
                    </a:cubicBezTo>
                    <a:cubicBezTo>
                      <a:pt x="14" y="4"/>
                      <a:pt x="14" y="4"/>
                      <a:pt x="13" y="3"/>
                    </a:cubicBezTo>
                    <a:cubicBezTo>
                      <a:pt x="11" y="2"/>
                      <a:pt x="9" y="2"/>
                      <a:pt x="8" y="1"/>
                    </a:cubicBezTo>
                    <a:cubicBezTo>
                      <a:pt x="5" y="0"/>
                      <a:pt x="5" y="0"/>
                      <a:pt x="5" y="0"/>
                    </a:cubicBezTo>
                    <a:cubicBezTo>
                      <a:pt x="4" y="1"/>
                      <a:pt x="4" y="1"/>
                      <a:pt x="4" y="1"/>
                    </a:cubicBezTo>
                    <a:cubicBezTo>
                      <a:pt x="4" y="11"/>
                      <a:pt x="4" y="11"/>
                      <a:pt x="4" y="11"/>
                    </a:cubicBezTo>
                    <a:cubicBezTo>
                      <a:pt x="3" y="28"/>
                      <a:pt x="3" y="28"/>
                      <a:pt x="3" y="28"/>
                    </a:cubicBezTo>
                    <a:cubicBezTo>
                      <a:pt x="2" y="41"/>
                      <a:pt x="2" y="41"/>
                      <a:pt x="2" y="41"/>
                    </a:cubicBezTo>
                    <a:cubicBezTo>
                      <a:pt x="1" y="55"/>
                      <a:pt x="1" y="55"/>
                      <a:pt x="1" y="55"/>
                    </a:cubicBezTo>
                    <a:cubicBezTo>
                      <a:pt x="0" y="55"/>
                      <a:pt x="0" y="55"/>
                      <a:pt x="0" y="55"/>
                    </a:cubicBezTo>
                    <a:cubicBezTo>
                      <a:pt x="0" y="56"/>
                      <a:pt x="0" y="56"/>
                      <a:pt x="0" y="57"/>
                    </a:cubicBezTo>
                    <a:cubicBezTo>
                      <a:pt x="1" y="59"/>
                      <a:pt x="3" y="57"/>
                      <a:pt x="5" y="58"/>
                    </a:cubicBezTo>
                    <a:cubicBezTo>
                      <a:pt x="7" y="58"/>
                      <a:pt x="8" y="58"/>
                      <a:pt x="10" y="58"/>
                    </a:cubicBezTo>
                    <a:cubicBezTo>
                      <a:pt x="11" y="58"/>
                      <a:pt x="12" y="58"/>
                      <a:pt x="13" y="58"/>
                    </a:cubicBezTo>
                    <a:cubicBezTo>
                      <a:pt x="15" y="58"/>
                      <a:pt x="16" y="58"/>
                      <a:pt x="17" y="58"/>
                    </a:cubicBezTo>
                    <a:cubicBezTo>
                      <a:pt x="18" y="57"/>
                      <a:pt x="18" y="56"/>
                      <a:pt x="19" y="55"/>
                    </a:cubicBezTo>
                    <a:cubicBezTo>
                      <a:pt x="19" y="54"/>
                      <a:pt x="20" y="54"/>
                      <a:pt x="20" y="53"/>
                    </a:cubicBezTo>
                    <a:cubicBezTo>
                      <a:pt x="20" y="52"/>
                      <a:pt x="19" y="51"/>
                      <a:pt x="19" y="51"/>
                    </a:cubicBezTo>
                    <a:cubicBezTo>
                      <a:pt x="20" y="50"/>
                      <a:pt x="21" y="50"/>
                      <a:pt x="21" y="50"/>
                    </a:cubicBezTo>
                    <a:cubicBezTo>
                      <a:pt x="22" y="50"/>
                      <a:pt x="22" y="50"/>
                      <a:pt x="23" y="49"/>
                    </a:cubicBezTo>
                    <a:cubicBezTo>
                      <a:pt x="24" y="48"/>
                      <a:pt x="23" y="47"/>
                      <a:pt x="24" y="46"/>
                    </a:cubicBezTo>
                    <a:cubicBezTo>
                      <a:pt x="24" y="46"/>
                      <a:pt x="25" y="46"/>
                      <a:pt x="25" y="46"/>
                    </a:cubicBezTo>
                    <a:cubicBezTo>
                      <a:pt x="27" y="46"/>
                      <a:pt x="27" y="45"/>
                      <a:pt x="28" y="45"/>
                    </a:cubicBezTo>
                    <a:cubicBezTo>
                      <a:pt x="29" y="44"/>
                      <a:pt x="29" y="44"/>
                      <a:pt x="30" y="44"/>
                    </a:cubicBezTo>
                    <a:cubicBezTo>
                      <a:pt x="31" y="44"/>
                      <a:pt x="31" y="44"/>
                      <a:pt x="32" y="45"/>
                    </a:cubicBezTo>
                    <a:cubicBezTo>
                      <a:pt x="33" y="45"/>
                      <a:pt x="34" y="45"/>
                      <a:pt x="34" y="45"/>
                    </a:cubicBezTo>
                    <a:cubicBezTo>
                      <a:pt x="36" y="46"/>
                      <a:pt x="36" y="46"/>
                      <a:pt x="38" y="46"/>
                    </a:cubicBezTo>
                    <a:cubicBezTo>
                      <a:pt x="39" y="47"/>
                      <a:pt x="40" y="46"/>
                      <a:pt x="41" y="47"/>
                    </a:cubicBezTo>
                    <a:cubicBezTo>
                      <a:pt x="41" y="47"/>
                      <a:pt x="42" y="47"/>
                      <a:pt x="43" y="48"/>
                    </a:cubicBezTo>
                    <a:cubicBezTo>
                      <a:pt x="43" y="49"/>
                      <a:pt x="42" y="50"/>
                      <a:pt x="42" y="51"/>
                    </a:cubicBezTo>
                    <a:cubicBezTo>
                      <a:pt x="43" y="52"/>
                      <a:pt x="43" y="53"/>
                      <a:pt x="45" y="54"/>
                    </a:cubicBezTo>
                    <a:cubicBezTo>
                      <a:pt x="45" y="54"/>
                      <a:pt x="46" y="54"/>
                      <a:pt x="47" y="55"/>
                    </a:cubicBezTo>
                    <a:cubicBezTo>
                      <a:pt x="48" y="56"/>
                      <a:pt x="46" y="57"/>
                      <a:pt x="47" y="58"/>
                    </a:cubicBezTo>
                    <a:cubicBezTo>
                      <a:pt x="48" y="59"/>
                      <a:pt x="49" y="59"/>
                      <a:pt x="50" y="60"/>
                    </a:cubicBezTo>
                    <a:cubicBezTo>
                      <a:pt x="51" y="60"/>
                      <a:pt x="51" y="61"/>
                      <a:pt x="52" y="61"/>
                    </a:cubicBezTo>
                    <a:cubicBezTo>
                      <a:pt x="52" y="62"/>
                      <a:pt x="52" y="63"/>
                      <a:pt x="53" y="64"/>
                    </a:cubicBezTo>
                    <a:cubicBezTo>
                      <a:pt x="54" y="66"/>
                      <a:pt x="55" y="64"/>
                      <a:pt x="57" y="65"/>
                    </a:cubicBezTo>
                    <a:cubicBezTo>
                      <a:pt x="58" y="65"/>
                      <a:pt x="59" y="65"/>
                      <a:pt x="60" y="65"/>
                    </a:cubicBezTo>
                    <a:cubicBezTo>
                      <a:pt x="61" y="66"/>
                      <a:pt x="61" y="66"/>
                      <a:pt x="62" y="67"/>
                    </a:cubicBezTo>
                    <a:cubicBezTo>
                      <a:pt x="63" y="67"/>
                      <a:pt x="64" y="66"/>
                      <a:pt x="65" y="66"/>
                    </a:cubicBezTo>
                    <a:cubicBezTo>
                      <a:pt x="66" y="67"/>
                      <a:pt x="66" y="67"/>
                      <a:pt x="67" y="68"/>
                    </a:cubicBezTo>
                    <a:cubicBezTo>
                      <a:pt x="68" y="69"/>
                      <a:pt x="69" y="69"/>
                      <a:pt x="70" y="70"/>
                    </a:cubicBezTo>
                    <a:cubicBezTo>
                      <a:pt x="71" y="70"/>
                      <a:pt x="72" y="70"/>
                      <a:pt x="73" y="70"/>
                    </a:cubicBezTo>
                    <a:cubicBezTo>
                      <a:pt x="74" y="70"/>
                      <a:pt x="74" y="69"/>
                      <a:pt x="74" y="68"/>
                    </a:cubicBezTo>
                    <a:cubicBezTo>
                      <a:pt x="75" y="67"/>
                      <a:pt x="73" y="66"/>
                      <a:pt x="72" y="6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4" name="Freeform 1046"/>
              <p:cNvSpPr>
                <a:spLocks/>
              </p:cNvSpPr>
              <p:nvPr/>
            </p:nvSpPr>
            <p:spPr bwMode="auto">
              <a:xfrm>
                <a:off x="5339" y="2534"/>
                <a:ext cx="12" cy="18"/>
              </a:xfrm>
              <a:custGeom>
                <a:avLst/>
                <a:gdLst>
                  <a:gd name="T0" fmla="*/ 32 w 6"/>
                  <a:gd name="T1" fmla="*/ 0 h 9"/>
                  <a:gd name="T2" fmla="*/ 16 w 6"/>
                  <a:gd name="T3" fmla="*/ 64 h 9"/>
                  <a:gd name="T4" fmla="*/ 32 w 6"/>
                  <a:gd name="T5" fmla="*/ 128 h 9"/>
                  <a:gd name="T6" fmla="*/ 64 w 6"/>
                  <a:gd name="T7" fmla="*/ 128 h 9"/>
                  <a:gd name="T8" fmla="*/ 80 w 6"/>
                  <a:gd name="T9" fmla="*/ 48 h 9"/>
                  <a:gd name="T10" fmla="*/ 32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2" y="0"/>
                    </a:moveTo>
                    <a:cubicBezTo>
                      <a:pt x="2" y="0"/>
                      <a:pt x="1" y="3"/>
                      <a:pt x="1" y="4"/>
                    </a:cubicBezTo>
                    <a:cubicBezTo>
                      <a:pt x="1" y="6"/>
                      <a:pt x="0" y="8"/>
                      <a:pt x="2" y="8"/>
                    </a:cubicBezTo>
                    <a:cubicBezTo>
                      <a:pt x="3" y="9"/>
                      <a:pt x="4" y="9"/>
                      <a:pt x="4" y="8"/>
                    </a:cubicBezTo>
                    <a:cubicBezTo>
                      <a:pt x="6" y="7"/>
                      <a:pt x="5" y="5"/>
                      <a:pt x="5" y="3"/>
                    </a:cubicBezTo>
                    <a:cubicBezTo>
                      <a:pt x="4" y="2"/>
                      <a:pt x="3" y="1"/>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5" name="Freeform 1047"/>
              <p:cNvSpPr>
                <a:spLocks/>
              </p:cNvSpPr>
              <p:nvPr/>
            </p:nvSpPr>
            <p:spPr bwMode="auto">
              <a:xfrm>
                <a:off x="5307" y="2660"/>
                <a:ext cx="10" cy="6"/>
              </a:xfrm>
              <a:custGeom>
                <a:avLst/>
                <a:gdLst>
                  <a:gd name="T0" fmla="*/ 32 w 5"/>
                  <a:gd name="T1" fmla="*/ 0 h 3"/>
                  <a:gd name="T2" fmla="*/ 0 w 5"/>
                  <a:gd name="T3" fmla="*/ 32 h 3"/>
                  <a:gd name="T4" fmla="*/ 48 w 5"/>
                  <a:gd name="T5" fmla="*/ 48 h 3"/>
                  <a:gd name="T6" fmla="*/ 80 w 5"/>
                  <a:gd name="T7" fmla="*/ 16 h 3"/>
                  <a:gd name="T8" fmla="*/ 32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2" y="0"/>
                    </a:moveTo>
                    <a:cubicBezTo>
                      <a:pt x="1" y="0"/>
                      <a:pt x="0" y="1"/>
                      <a:pt x="0" y="2"/>
                    </a:cubicBezTo>
                    <a:cubicBezTo>
                      <a:pt x="0" y="3"/>
                      <a:pt x="2" y="3"/>
                      <a:pt x="3" y="3"/>
                    </a:cubicBezTo>
                    <a:cubicBezTo>
                      <a:pt x="4" y="2"/>
                      <a:pt x="5" y="2"/>
                      <a:pt x="5" y="1"/>
                    </a:cubicBezTo>
                    <a:cubicBezTo>
                      <a:pt x="5" y="0"/>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6" name="Freeform 1048"/>
              <p:cNvSpPr>
                <a:spLocks/>
              </p:cNvSpPr>
              <p:nvPr/>
            </p:nvSpPr>
            <p:spPr bwMode="auto">
              <a:xfrm>
                <a:off x="5319" y="2654"/>
                <a:ext cx="10" cy="8"/>
              </a:xfrm>
              <a:custGeom>
                <a:avLst/>
                <a:gdLst>
                  <a:gd name="T0" fmla="*/ 32 w 5"/>
                  <a:gd name="T1" fmla="*/ 0 h 4"/>
                  <a:gd name="T2" fmla="*/ 0 w 5"/>
                  <a:gd name="T3" fmla="*/ 16 h 4"/>
                  <a:gd name="T4" fmla="*/ 32 w 5"/>
                  <a:gd name="T5" fmla="*/ 48 h 4"/>
                  <a:gd name="T6" fmla="*/ 48 w 5"/>
                  <a:gd name="T7" fmla="*/ 64 h 4"/>
                  <a:gd name="T8" fmla="*/ 64 w 5"/>
                  <a:gd name="T9" fmla="*/ 48 h 4"/>
                  <a:gd name="T10" fmla="*/ 32 w 5"/>
                  <a:gd name="T11" fmla="*/ 0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2" y="0"/>
                    </a:moveTo>
                    <a:cubicBezTo>
                      <a:pt x="1" y="0"/>
                      <a:pt x="1" y="0"/>
                      <a:pt x="0" y="1"/>
                    </a:cubicBezTo>
                    <a:cubicBezTo>
                      <a:pt x="0" y="2"/>
                      <a:pt x="1" y="3"/>
                      <a:pt x="2" y="3"/>
                    </a:cubicBezTo>
                    <a:cubicBezTo>
                      <a:pt x="2" y="4"/>
                      <a:pt x="2" y="4"/>
                      <a:pt x="3" y="4"/>
                    </a:cubicBezTo>
                    <a:cubicBezTo>
                      <a:pt x="4" y="4"/>
                      <a:pt x="4" y="3"/>
                      <a:pt x="4" y="3"/>
                    </a:cubicBezTo>
                    <a:cubicBezTo>
                      <a:pt x="5" y="2"/>
                      <a:pt x="4"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7" name="Freeform 1049"/>
              <p:cNvSpPr>
                <a:spLocks/>
              </p:cNvSpPr>
              <p:nvPr/>
            </p:nvSpPr>
            <p:spPr bwMode="auto">
              <a:xfrm>
                <a:off x="5331" y="2666"/>
                <a:ext cx="14" cy="10"/>
              </a:xfrm>
              <a:custGeom>
                <a:avLst/>
                <a:gdLst>
                  <a:gd name="T0" fmla="*/ 64 w 7"/>
                  <a:gd name="T1" fmla="*/ 0 h 5"/>
                  <a:gd name="T2" fmla="*/ 16 w 7"/>
                  <a:gd name="T3" fmla="*/ 16 h 5"/>
                  <a:gd name="T4" fmla="*/ 16 w 7"/>
                  <a:gd name="T5" fmla="*/ 48 h 5"/>
                  <a:gd name="T6" fmla="*/ 0 w 7"/>
                  <a:gd name="T7" fmla="*/ 48 h 5"/>
                  <a:gd name="T8" fmla="*/ 48 w 7"/>
                  <a:gd name="T9" fmla="*/ 80 h 5"/>
                  <a:gd name="T10" fmla="*/ 80 w 7"/>
                  <a:gd name="T11" fmla="*/ 48 h 5"/>
                  <a:gd name="T12" fmla="*/ 96 w 7"/>
                  <a:gd name="T13" fmla="*/ 16 h 5"/>
                  <a:gd name="T14" fmla="*/ 64 w 7"/>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4" y="0"/>
                    </a:moveTo>
                    <a:cubicBezTo>
                      <a:pt x="3" y="0"/>
                      <a:pt x="2" y="0"/>
                      <a:pt x="1" y="1"/>
                    </a:cubicBezTo>
                    <a:cubicBezTo>
                      <a:pt x="1" y="1"/>
                      <a:pt x="1" y="2"/>
                      <a:pt x="1" y="3"/>
                    </a:cubicBezTo>
                    <a:cubicBezTo>
                      <a:pt x="0" y="3"/>
                      <a:pt x="0" y="3"/>
                      <a:pt x="0" y="3"/>
                    </a:cubicBezTo>
                    <a:cubicBezTo>
                      <a:pt x="1" y="4"/>
                      <a:pt x="2" y="5"/>
                      <a:pt x="3" y="5"/>
                    </a:cubicBezTo>
                    <a:cubicBezTo>
                      <a:pt x="4" y="5"/>
                      <a:pt x="4" y="4"/>
                      <a:pt x="5" y="3"/>
                    </a:cubicBezTo>
                    <a:cubicBezTo>
                      <a:pt x="6" y="3"/>
                      <a:pt x="7" y="1"/>
                      <a:pt x="6" y="1"/>
                    </a:cubicBezTo>
                    <a:cubicBezTo>
                      <a:pt x="6" y="0"/>
                      <a:pt x="5"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8" name="Freeform 1050"/>
              <p:cNvSpPr>
                <a:spLocks/>
              </p:cNvSpPr>
              <p:nvPr/>
            </p:nvSpPr>
            <p:spPr bwMode="auto">
              <a:xfrm>
                <a:off x="5365" y="2560"/>
                <a:ext cx="24" cy="30"/>
              </a:xfrm>
              <a:custGeom>
                <a:avLst/>
                <a:gdLst>
                  <a:gd name="T0" fmla="*/ 160 w 12"/>
                  <a:gd name="T1" fmla="*/ 128 h 15"/>
                  <a:gd name="T2" fmla="*/ 128 w 12"/>
                  <a:gd name="T3" fmla="*/ 96 h 15"/>
                  <a:gd name="T4" fmla="*/ 112 w 12"/>
                  <a:gd name="T5" fmla="*/ 48 h 15"/>
                  <a:gd name="T6" fmla="*/ 80 w 12"/>
                  <a:gd name="T7" fmla="*/ 32 h 15"/>
                  <a:gd name="T8" fmla="*/ 32 w 12"/>
                  <a:gd name="T9" fmla="*/ 16 h 15"/>
                  <a:gd name="T10" fmla="*/ 32 w 12"/>
                  <a:gd name="T11" fmla="*/ 48 h 15"/>
                  <a:gd name="T12" fmla="*/ 16 w 12"/>
                  <a:gd name="T13" fmla="*/ 80 h 15"/>
                  <a:gd name="T14" fmla="*/ 16 w 12"/>
                  <a:gd name="T15" fmla="*/ 112 h 15"/>
                  <a:gd name="T16" fmla="*/ 48 w 12"/>
                  <a:gd name="T17" fmla="*/ 128 h 15"/>
                  <a:gd name="T18" fmla="*/ 64 w 12"/>
                  <a:gd name="T19" fmla="*/ 176 h 15"/>
                  <a:gd name="T20" fmla="*/ 64 w 12"/>
                  <a:gd name="T21" fmla="*/ 208 h 15"/>
                  <a:gd name="T22" fmla="*/ 128 w 12"/>
                  <a:gd name="T23" fmla="*/ 240 h 15"/>
                  <a:gd name="T24" fmla="*/ 176 w 12"/>
                  <a:gd name="T25" fmla="*/ 208 h 15"/>
                  <a:gd name="T26" fmla="*/ 192 w 12"/>
                  <a:gd name="T27" fmla="*/ 144 h 15"/>
                  <a:gd name="T28" fmla="*/ 160 w 12"/>
                  <a:gd name="T29" fmla="*/ 128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5"/>
                  <a:gd name="T47" fmla="*/ 12 w 1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5">
                    <a:moveTo>
                      <a:pt x="10" y="8"/>
                    </a:moveTo>
                    <a:cubicBezTo>
                      <a:pt x="9" y="7"/>
                      <a:pt x="9" y="7"/>
                      <a:pt x="8" y="6"/>
                    </a:cubicBezTo>
                    <a:cubicBezTo>
                      <a:pt x="8" y="5"/>
                      <a:pt x="8" y="4"/>
                      <a:pt x="7" y="3"/>
                    </a:cubicBezTo>
                    <a:cubicBezTo>
                      <a:pt x="6" y="2"/>
                      <a:pt x="6" y="2"/>
                      <a:pt x="5" y="2"/>
                    </a:cubicBezTo>
                    <a:cubicBezTo>
                      <a:pt x="4" y="1"/>
                      <a:pt x="3" y="0"/>
                      <a:pt x="2" y="1"/>
                    </a:cubicBezTo>
                    <a:cubicBezTo>
                      <a:pt x="1" y="1"/>
                      <a:pt x="3" y="2"/>
                      <a:pt x="2" y="3"/>
                    </a:cubicBezTo>
                    <a:cubicBezTo>
                      <a:pt x="2" y="4"/>
                      <a:pt x="1" y="4"/>
                      <a:pt x="1" y="5"/>
                    </a:cubicBezTo>
                    <a:cubicBezTo>
                      <a:pt x="0" y="6"/>
                      <a:pt x="0" y="6"/>
                      <a:pt x="1" y="7"/>
                    </a:cubicBezTo>
                    <a:cubicBezTo>
                      <a:pt x="1" y="8"/>
                      <a:pt x="2" y="7"/>
                      <a:pt x="3" y="8"/>
                    </a:cubicBezTo>
                    <a:cubicBezTo>
                      <a:pt x="3" y="9"/>
                      <a:pt x="3" y="10"/>
                      <a:pt x="4" y="11"/>
                    </a:cubicBezTo>
                    <a:cubicBezTo>
                      <a:pt x="4" y="12"/>
                      <a:pt x="3" y="13"/>
                      <a:pt x="4" y="13"/>
                    </a:cubicBezTo>
                    <a:cubicBezTo>
                      <a:pt x="5" y="15"/>
                      <a:pt x="6" y="15"/>
                      <a:pt x="8" y="15"/>
                    </a:cubicBezTo>
                    <a:cubicBezTo>
                      <a:pt x="9" y="15"/>
                      <a:pt x="10" y="15"/>
                      <a:pt x="11" y="13"/>
                    </a:cubicBezTo>
                    <a:cubicBezTo>
                      <a:pt x="12" y="12"/>
                      <a:pt x="12" y="11"/>
                      <a:pt x="12" y="9"/>
                    </a:cubicBezTo>
                    <a:cubicBezTo>
                      <a:pt x="11" y="9"/>
                      <a:pt x="11" y="8"/>
                      <a:pt x="10"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29" name="Freeform 1051"/>
              <p:cNvSpPr>
                <a:spLocks/>
              </p:cNvSpPr>
              <p:nvPr/>
            </p:nvSpPr>
            <p:spPr bwMode="auto">
              <a:xfrm>
                <a:off x="5395" y="2584"/>
                <a:ext cx="20" cy="20"/>
              </a:xfrm>
              <a:custGeom>
                <a:avLst/>
                <a:gdLst>
                  <a:gd name="T0" fmla="*/ 144 w 10"/>
                  <a:gd name="T1" fmla="*/ 80 h 10"/>
                  <a:gd name="T2" fmla="*/ 96 w 10"/>
                  <a:gd name="T3" fmla="*/ 64 h 10"/>
                  <a:gd name="T4" fmla="*/ 80 w 10"/>
                  <a:gd name="T5" fmla="*/ 32 h 10"/>
                  <a:gd name="T6" fmla="*/ 48 w 10"/>
                  <a:gd name="T7" fmla="*/ 0 h 10"/>
                  <a:gd name="T8" fmla="*/ 0 w 10"/>
                  <a:gd name="T9" fmla="*/ 16 h 10"/>
                  <a:gd name="T10" fmla="*/ 16 w 10"/>
                  <a:gd name="T11" fmla="*/ 48 h 10"/>
                  <a:gd name="T12" fmla="*/ 32 w 10"/>
                  <a:gd name="T13" fmla="*/ 80 h 10"/>
                  <a:gd name="T14" fmla="*/ 32 w 10"/>
                  <a:gd name="T15" fmla="*/ 112 h 10"/>
                  <a:gd name="T16" fmla="*/ 80 w 10"/>
                  <a:gd name="T17" fmla="*/ 144 h 10"/>
                  <a:gd name="T18" fmla="*/ 160 w 10"/>
                  <a:gd name="T19" fmla="*/ 128 h 10"/>
                  <a:gd name="T20" fmla="*/ 144 w 10"/>
                  <a:gd name="T21" fmla="*/ 8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0"/>
                  <a:gd name="T35" fmla="*/ 10 w 1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0">
                    <a:moveTo>
                      <a:pt x="9" y="5"/>
                    </a:moveTo>
                    <a:cubicBezTo>
                      <a:pt x="8" y="4"/>
                      <a:pt x="7" y="5"/>
                      <a:pt x="6" y="4"/>
                    </a:cubicBezTo>
                    <a:cubicBezTo>
                      <a:pt x="5" y="3"/>
                      <a:pt x="5" y="3"/>
                      <a:pt x="5" y="2"/>
                    </a:cubicBezTo>
                    <a:cubicBezTo>
                      <a:pt x="4" y="1"/>
                      <a:pt x="4" y="0"/>
                      <a:pt x="3" y="0"/>
                    </a:cubicBezTo>
                    <a:cubicBezTo>
                      <a:pt x="2" y="0"/>
                      <a:pt x="1" y="0"/>
                      <a:pt x="0" y="1"/>
                    </a:cubicBezTo>
                    <a:cubicBezTo>
                      <a:pt x="0" y="1"/>
                      <a:pt x="0" y="2"/>
                      <a:pt x="1" y="3"/>
                    </a:cubicBezTo>
                    <a:cubicBezTo>
                      <a:pt x="1" y="4"/>
                      <a:pt x="2" y="4"/>
                      <a:pt x="2" y="5"/>
                    </a:cubicBezTo>
                    <a:cubicBezTo>
                      <a:pt x="3" y="6"/>
                      <a:pt x="2" y="6"/>
                      <a:pt x="2" y="7"/>
                    </a:cubicBezTo>
                    <a:cubicBezTo>
                      <a:pt x="3" y="8"/>
                      <a:pt x="4" y="9"/>
                      <a:pt x="5" y="9"/>
                    </a:cubicBezTo>
                    <a:cubicBezTo>
                      <a:pt x="7" y="9"/>
                      <a:pt x="9" y="10"/>
                      <a:pt x="10" y="8"/>
                    </a:cubicBezTo>
                    <a:cubicBezTo>
                      <a:pt x="10" y="7"/>
                      <a:pt x="10" y="6"/>
                      <a:pt x="9"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0" name="Freeform 1052"/>
              <p:cNvSpPr>
                <a:spLocks/>
              </p:cNvSpPr>
              <p:nvPr/>
            </p:nvSpPr>
            <p:spPr bwMode="auto">
              <a:xfrm>
                <a:off x="5401" y="2608"/>
                <a:ext cx="14" cy="14"/>
              </a:xfrm>
              <a:custGeom>
                <a:avLst/>
                <a:gdLst>
                  <a:gd name="T0" fmla="*/ 80 w 7"/>
                  <a:gd name="T1" fmla="*/ 16 h 7"/>
                  <a:gd name="T2" fmla="*/ 32 w 7"/>
                  <a:gd name="T3" fmla="*/ 16 h 7"/>
                  <a:gd name="T4" fmla="*/ 32 w 7"/>
                  <a:gd name="T5" fmla="*/ 48 h 7"/>
                  <a:gd name="T6" fmla="*/ 16 w 7"/>
                  <a:gd name="T7" fmla="*/ 96 h 7"/>
                  <a:gd name="T8" fmla="*/ 48 w 7"/>
                  <a:gd name="T9" fmla="*/ 112 h 7"/>
                  <a:gd name="T10" fmla="*/ 80 w 7"/>
                  <a:gd name="T11" fmla="*/ 80 h 7"/>
                  <a:gd name="T12" fmla="*/ 96 w 7"/>
                  <a:gd name="T13" fmla="*/ 64 h 7"/>
                  <a:gd name="T14" fmla="*/ 80 w 7"/>
                  <a:gd name="T15" fmla="*/ 16 h 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
                  <a:gd name="T26" fmla="*/ 7 w 7"/>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
                    <a:moveTo>
                      <a:pt x="5" y="1"/>
                    </a:moveTo>
                    <a:cubicBezTo>
                      <a:pt x="4" y="1"/>
                      <a:pt x="3" y="0"/>
                      <a:pt x="2" y="1"/>
                    </a:cubicBezTo>
                    <a:cubicBezTo>
                      <a:pt x="1" y="1"/>
                      <a:pt x="2" y="2"/>
                      <a:pt x="2" y="3"/>
                    </a:cubicBezTo>
                    <a:cubicBezTo>
                      <a:pt x="1" y="4"/>
                      <a:pt x="0" y="5"/>
                      <a:pt x="1" y="6"/>
                    </a:cubicBezTo>
                    <a:cubicBezTo>
                      <a:pt x="1" y="7"/>
                      <a:pt x="2" y="7"/>
                      <a:pt x="3" y="7"/>
                    </a:cubicBezTo>
                    <a:cubicBezTo>
                      <a:pt x="4" y="7"/>
                      <a:pt x="4" y="6"/>
                      <a:pt x="5" y="5"/>
                    </a:cubicBezTo>
                    <a:cubicBezTo>
                      <a:pt x="5" y="4"/>
                      <a:pt x="6" y="4"/>
                      <a:pt x="6" y="4"/>
                    </a:cubicBezTo>
                    <a:cubicBezTo>
                      <a:pt x="7" y="2"/>
                      <a:pt x="6" y="2"/>
                      <a:pt x="5"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1" name="Freeform 1053"/>
              <p:cNvSpPr>
                <a:spLocks/>
              </p:cNvSpPr>
              <p:nvPr/>
            </p:nvSpPr>
            <p:spPr bwMode="auto">
              <a:xfrm>
                <a:off x="5419" y="2596"/>
                <a:ext cx="24" cy="24"/>
              </a:xfrm>
              <a:custGeom>
                <a:avLst/>
                <a:gdLst>
                  <a:gd name="T0" fmla="*/ 176 w 12"/>
                  <a:gd name="T1" fmla="*/ 176 h 12"/>
                  <a:gd name="T2" fmla="*/ 192 w 12"/>
                  <a:gd name="T3" fmla="*/ 144 h 12"/>
                  <a:gd name="T4" fmla="*/ 160 w 12"/>
                  <a:gd name="T5" fmla="*/ 112 h 12"/>
                  <a:gd name="T6" fmla="*/ 112 w 12"/>
                  <a:gd name="T7" fmla="*/ 64 h 12"/>
                  <a:gd name="T8" fmla="*/ 80 w 12"/>
                  <a:gd name="T9" fmla="*/ 32 h 12"/>
                  <a:gd name="T10" fmla="*/ 32 w 12"/>
                  <a:gd name="T11" fmla="*/ 16 h 12"/>
                  <a:gd name="T12" fmla="*/ 0 w 12"/>
                  <a:gd name="T13" fmla="*/ 64 h 12"/>
                  <a:gd name="T14" fmla="*/ 64 w 12"/>
                  <a:gd name="T15" fmla="*/ 128 h 12"/>
                  <a:gd name="T16" fmla="*/ 112 w 12"/>
                  <a:gd name="T17" fmla="*/ 160 h 12"/>
                  <a:gd name="T18" fmla="*/ 176 w 12"/>
                  <a:gd name="T19" fmla="*/ 17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1" y="11"/>
                    </a:moveTo>
                    <a:cubicBezTo>
                      <a:pt x="12" y="10"/>
                      <a:pt x="12" y="10"/>
                      <a:pt x="12" y="9"/>
                    </a:cubicBezTo>
                    <a:cubicBezTo>
                      <a:pt x="12" y="8"/>
                      <a:pt x="11" y="8"/>
                      <a:pt x="10" y="7"/>
                    </a:cubicBezTo>
                    <a:cubicBezTo>
                      <a:pt x="9" y="6"/>
                      <a:pt x="9" y="5"/>
                      <a:pt x="7" y="4"/>
                    </a:cubicBezTo>
                    <a:cubicBezTo>
                      <a:pt x="6" y="3"/>
                      <a:pt x="6" y="3"/>
                      <a:pt x="5" y="2"/>
                    </a:cubicBezTo>
                    <a:cubicBezTo>
                      <a:pt x="4" y="2"/>
                      <a:pt x="3" y="0"/>
                      <a:pt x="2" y="1"/>
                    </a:cubicBezTo>
                    <a:cubicBezTo>
                      <a:pt x="0" y="1"/>
                      <a:pt x="0" y="3"/>
                      <a:pt x="0" y="4"/>
                    </a:cubicBezTo>
                    <a:cubicBezTo>
                      <a:pt x="1" y="6"/>
                      <a:pt x="3" y="6"/>
                      <a:pt x="4" y="8"/>
                    </a:cubicBezTo>
                    <a:cubicBezTo>
                      <a:pt x="6" y="9"/>
                      <a:pt x="6" y="10"/>
                      <a:pt x="7" y="10"/>
                    </a:cubicBezTo>
                    <a:cubicBezTo>
                      <a:pt x="9" y="11"/>
                      <a:pt x="10" y="12"/>
                      <a:pt x="1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2" name="Freeform 1054"/>
              <p:cNvSpPr>
                <a:spLocks/>
              </p:cNvSpPr>
              <p:nvPr/>
            </p:nvSpPr>
            <p:spPr bwMode="auto">
              <a:xfrm>
                <a:off x="5453" y="2618"/>
                <a:ext cx="12" cy="20"/>
              </a:xfrm>
              <a:custGeom>
                <a:avLst/>
                <a:gdLst>
                  <a:gd name="T0" fmla="*/ 80 w 6"/>
                  <a:gd name="T1" fmla="*/ 112 h 10"/>
                  <a:gd name="T2" fmla="*/ 64 w 6"/>
                  <a:gd name="T3" fmla="*/ 64 h 10"/>
                  <a:gd name="T4" fmla="*/ 48 w 6"/>
                  <a:gd name="T5" fmla="*/ 16 h 10"/>
                  <a:gd name="T6" fmla="*/ 16 w 6"/>
                  <a:gd name="T7" fmla="*/ 16 h 10"/>
                  <a:gd name="T8" fmla="*/ 0 w 6"/>
                  <a:gd name="T9" fmla="*/ 48 h 10"/>
                  <a:gd name="T10" fmla="*/ 16 w 6"/>
                  <a:gd name="T11" fmla="*/ 112 h 10"/>
                  <a:gd name="T12" fmla="*/ 64 w 6"/>
                  <a:gd name="T13" fmla="*/ 144 h 10"/>
                  <a:gd name="T14" fmla="*/ 80 w 6"/>
                  <a:gd name="T15" fmla="*/ 112 h 10"/>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0"/>
                  <a:gd name="T26" fmla="*/ 6 w 6"/>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0">
                    <a:moveTo>
                      <a:pt x="5" y="7"/>
                    </a:moveTo>
                    <a:cubicBezTo>
                      <a:pt x="6" y="6"/>
                      <a:pt x="4" y="5"/>
                      <a:pt x="4" y="4"/>
                    </a:cubicBezTo>
                    <a:cubicBezTo>
                      <a:pt x="3" y="3"/>
                      <a:pt x="4" y="2"/>
                      <a:pt x="3" y="1"/>
                    </a:cubicBezTo>
                    <a:cubicBezTo>
                      <a:pt x="2" y="0"/>
                      <a:pt x="1" y="0"/>
                      <a:pt x="1" y="1"/>
                    </a:cubicBezTo>
                    <a:cubicBezTo>
                      <a:pt x="0" y="1"/>
                      <a:pt x="0" y="2"/>
                      <a:pt x="0" y="3"/>
                    </a:cubicBezTo>
                    <a:cubicBezTo>
                      <a:pt x="0" y="5"/>
                      <a:pt x="0" y="6"/>
                      <a:pt x="1" y="7"/>
                    </a:cubicBezTo>
                    <a:cubicBezTo>
                      <a:pt x="2" y="8"/>
                      <a:pt x="3" y="10"/>
                      <a:pt x="4" y="9"/>
                    </a:cubicBezTo>
                    <a:cubicBezTo>
                      <a:pt x="5" y="9"/>
                      <a:pt x="5" y="8"/>
                      <a:pt x="5"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3" name="Freeform 1055"/>
              <p:cNvSpPr>
                <a:spLocks/>
              </p:cNvSpPr>
              <p:nvPr/>
            </p:nvSpPr>
            <p:spPr bwMode="auto">
              <a:xfrm>
                <a:off x="5435" y="2626"/>
                <a:ext cx="20" cy="18"/>
              </a:xfrm>
              <a:custGeom>
                <a:avLst/>
                <a:gdLst>
                  <a:gd name="T0" fmla="*/ 96 w 10"/>
                  <a:gd name="T1" fmla="*/ 64 h 9"/>
                  <a:gd name="T2" fmla="*/ 48 w 10"/>
                  <a:gd name="T3" fmla="*/ 48 h 9"/>
                  <a:gd name="T4" fmla="*/ 16 w 10"/>
                  <a:gd name="T5" fmla="*/ 16 h 9"/>
                  <a:gd name="T6" fmla="*/ 16 w 10"/>
                  <a:gd name="T7" fmla="*/ 48 h 9"/>
                  <a:gd name="T8" fmla="*/ 0 w 10"/>
                  <a:gd name="T9" fmla="*/ 80 h 9"/>
                  <a:gd name="T10" fmla="*/ 48 w 10"/>
                  <a:gd name="T11" fmla="*/ 128 h 9"/>
                  <a:gd name="T12" fmla="*/ 128 w 10"/>
                  <a:gd name="T13" fmla="*/ 128 h 9"/>
                  <a:gd name="T14" fmla="*/ 144 w 10"/>
                  <a:gd name="T15" fmla="*/ 96 h 9"/>
                  <a:gd name="T16" fmla="*/ 144 w 10"/>
                  <a:gd name="T17" fmla="*/ 64 h 9"/>
                  <a:gd name="T18" fmla="*/ 96 w 10"/>
                  <a:gd name="T19" fmla="*/ 64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6" y="4"/>
                    </a:moveTo>
                    <a:cubicBezTo>
                      <a:pt x="5" y="4"/>
                      <a:pt x="4" y="3"/>
                      <a:pt x="3" y="3"/>
                    </a:cubicBezTo>
                    <a:cubicBezTo>
                      <a:pt x="2" y="2"/>
                      <a:pt x="1" y="0"/>
                      <a:pt x="1" y="1"/>
                    </a:cubicBezTo>
                    <a:cubicBezTo>
                      <a:pt x="0" y="2"/>
                      <a:pt x="1" y="2"/>
                      <a:pt x="1" y="3"/>
                    </a:cubicBezTo>
                    <a:cubicBezTo>
                      <a:pt x="0" y="4"/>
                      <a:pt x="0" y="4"/>
                      <a:pt x="0" y="5"/>
                    </a:cubicBezTo>
                    <a:cubicBezTo>
                      <a:pt x="0" y="7"/>
                      <a:pt x="2" y="7"/>
                      <a:pt x="3" y="8"/>
                    </a:cubicBezTo>
                    <a:cubicBezTo>
                      <a:pt x="5" y="9"/>
                      <a:pt x="6" y="9"/>
                      <a:pt x="8" y="8"/>
                    </a:cubicBezTo>
                    <a:cubicBezTo>
                      <a:pt x="9" y="7"/>
                      <a:pt x="9" y="7"/>
                      <a:pt x="9" y="6"/>
                    </a:cubicBezTo>
                    <a:cubicBezTo>
                      <a:pt x="10" y="5"/>
                      <a:pt x="9" y="5"/>
                      <a:pt x="9" y="4"/>
                    </a:cubicBezTo>
                    <a:cubicBezTo>
                      <a:pt x="8" y="3"/>
                      <a:pt x="7" y="4"/>
                      <a:pt x="6"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4" name="Freeform 1056"/>
              <p:cNvSpPr>
                <a:spLocks/>
              </p:cNvSpPr>
              <p:nvPr/>
            </p:nvSpPr>
            <p:spPr bwMode="auto">
              <a:xfrm>
                <a:off x="5439" y="2674"/>
                <a:ext cx="2" cy="1"/>
              </a:xfrm>
              <a:custGeom>
                <a:avLst/>
                <a:gdLst>
                  <a:gd name="T0" fmla="*/ 16 w 1"/>
                  <a:gd name="T1" fmla="*/ 0 h 1"/>
                  <a:gd name="T2" fmla="*/ 16 w 1"/>
                  <a:gd name="T3" fmla="*/ 0 h 1"/>
                  <a:gd name="T4" fmla="*/ 0 w 1"/>
                  <a:gd name="T5" fmla="*/ 0 h 1"/>
                  <a:gd name="T6" fmla="*/ 1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1" y="0"/>
                      <a:pt x="1" y="0"/>
                    </a:cubicBezTo>
                    <a:cubicBezTo>
                      <a:pt x="0" y="0"/>
                      <a:pt x="0" y="0"/>
                      <a:pt x="0" y="0"/>
                    </a:cubicBezTo>
                    <a:cubicBezTo>
                      <a:pt x="0" y="0"/>
                      <a:pt x="0"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5" name="Freeform 1057"/>
              <p:cNvSpPr>
                <a:spLocks/>
              </p:cNvSpPr>
              <p:nvPr/>
            </p:nvSpPr>
            <p:spPr bwMode="auto">
              <a:xfrm>
                <a:off x="5437" y="2668"/>
                <a:ext cx="8" cy="6"/>
              </a:xfrm>
              <a:custGeom>
                <a:avLst/>
                <a:gdLst>
                  <a:gd name="T0" fmla="*/ 48 w 4"/>
                  <a:gd name="T1" fmla="*/ 16 h 3"/>
                  <a:gd name="T2" fmla="*/ 0 w 4"/>
                  <a:gd name="T3" fmla="*/ 16 h 3"/>
                  <a:gd name="T4" fmla="*/ 32 w 4"/>
                  <a:gd name="T5" fmla="*/ 48 h 3"/>
                  <a:gd name="T6" fmla="*/ 64 w 4"/>
                  <a:gd name="T7" fmla="*/ 48 h 3"/>
                  <a:gd name="T8" fmla="*/ 48 w 4"/>
                  <a:gd name="T9" fmla="*/ 16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1"/>
                    </a:moveTo>
                    <a:cubicBezTo>
                      <a:pt x="3" y="0"/>
                      <a:pt x="1" y="0"/>
                      <a:pt x="0" y="1"/>
                    </a:cubicBezTo>
                    <a:cubicBezTo>
                      <a:pt x="0" y="2"/>
                      <a:pt x="1" y="3"/>
                      <a:pt x="2" y="3"/>
                    </a:cubicBezTo>
                    <a:cubicBezTo>
                      <a:pt x="4" y="3"/>
                      <a:pt x="4" y="3"/>
                      <a:pt x="4" y="3"/>
                    </a:cubicBezTo>
                    <a:cubicBezTo>
                      <a:pt x="4" y="2"/>
                      <a:pt x="4" y="2"/>
                      <a:pt x="3"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6" name="Freeform 1058"/>
              <p:cNvSpPr>
                <a:spLocks/>
              </p:cNvSpPr>
              <p:nvPr/>
            </p:nvSpPr>
            <p:spPr bwMode="auto">
              <a:xfrm>
                <a:off x="5463" y="2646"/>
                <a:ext cx="16" cy="14"/>
              </a:xfrm>
              <a:custGeom>
                <a:avLst/>
                <a:gdLst>
                  <a:gd name="T0" fmla="*/ 80 w 8"/>
                  <a:gd name="T1" fmla="*/ 64 h 7"/>
                  <a:gd name="T2" fmla="*/ 48 w 8"/>
                  <a:gd name="T3" fmla="*/ 48 h 7"/>
                  <a:gd name="T4" fmla="*/ 0 w 8"/>
                  <a:gd name="T5" fmla="*/ 16 h 7"/>
                  <a:gd name="T6" fmla="*/ 0 w 8"/>
                  <a:gd name="T7" fmla="*/ 32 h 7"/>
                  <a:gd name="T8" fmla="*/ 0 w 8"/>
                  <a:gd name="T9" fmla="*/ 96 h 7"/>
                  <a:gd name="T10" fmla="*/ 16 w 8"/>
                  <a:gd name="T11" fmla="*/ 112 h 7"/>
                  <a:gd name="T12" fmla="*/ 64 w 8"/>
                  <a:gd name="T13" fmla="*/ 96 h 7"/>
                  <a:gd name="T14" fmla="*/ 112 w 8"/>
                  <a:gd name="T15" fmla="*/ 96 h 7"/>
                  <a:gd name="T16" fmla="*/ 128 w 8"/>
                  <a:gd name="T17" fmla="*/ 64 h 7"/>
                  <a:gd name="T18" fmla="*/ 80 w 8"/>
                  <a:gd name="T19" fmla="*/ 64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7"/>
                  <a:gd name="T32" fmla="*/ 8 w 8"/>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7">
                    <a:moveTo>
                      <a:pt x="5" y="4"/>
                    </a:moveTo>
                    <a:cubicBezTo>
                      <a:pt x="4" y="3"/>
                      <a:pt x="4" y="3"/>
                      <a:pt x="3" y="3"/>
                    </a:cubicBezTo>
                    <a:cubicBezTo>
                      <a:pt x="2" y="2"/>
                      <a:pt x="1" y="0"/>
                      <a:pt x="0" y="1"/>
                    </a:cubicBezTo>
                    <a:cubicBezTo>
                      <a:pt x="0" y="1"/>
                      <a:pt x="0" y="2"/>
                      <a:pt x="0" y="2"/>
                    </a:cubicBezTo>
                    <a:cubicBezTo>
                      <a:pt x="0" y="4"/>
                      <a:pt x="0" y="4"/>
                      <a:pt x="0" y="6"/>
                    </a:cubicBezTo>
                    <a:cubicBezTo>
                      <a:pt x="1" y="6"/>
                      <a:pt x="1" y="6"/>
                      <a:pt x="1" y="7"/>
                    </a:cubicBezTo>
                    <a:cubicBezTo>
                      <a:pt x="2" y="7"/>
                      <a:pt x="3" y="7"/>
                      <a:pt x="4" y="6"/>
                    </a:cubicBezTo>
                    <a:cubicBezTo>
                      <a:pt x="5" y="6"/>
                      <a:pt x="6" y="7"/>
                      <a:pt x="7" y="6"/>
                    </a:cubicBezTo>
                    <a:cubicBezTo>
                      <a:pt x="7" y="5"/>
                      <a:pt x="8" y="4"/>
                      <a:pt x="8" y="4"/>
                    </a:cubicBezTo>
                    <a:cubicBezTo>
                      <a:pt x="7" y="3"/>
                      <a:pt x="6" y="4"/>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7" name="Freeform 1059"/>
              <p:cNvSpPr>
                <a:spLocks/>
              </p:cNvSpPr>
              <p:nvPr/>
            </p:nvSpPr>
            <p:spPr bwMode="auto">
              <a:xfrm>
                <a:off x="5435" y="2686"/>
                <a:ext cx="10" cy="8"/>
              </a:xfrm>
              <a:custGeom>
                <a:avLst/>
                <a:gdLst>
                  <a:gd name="T0" fmla="*/ 32 w 5"/>
                  <a:gd name="T1" fmla="*/ 16 h 4"/>
                  <a:gd name="T2" fmla="*/ 16 w 5"/>
                  <a:gd name="T3" fmla="*/ 0 h 4"/>
                  <a:gd name="T4" fmla="*/ 16 w 5"/>
                  <a:gd name="T5" fmla="*/ 32 h 4"/>
                  <a:gd name="T6" fmla="*/ 32 w 5"/>
                  <a:gd name="T7" fmla="*/ 64 h 4"/>
                  <a:gd name="T8" fmla="*/ 64 w 5"/>
                  <a:gd name="T9" fmla="*/ 32 h 4"/>
                  <a:gd name="T10" fmla="*/ 64 w 5"/>
                  <a:gd name="T11" fmla="*/ 0 h 4"/>
                  <a:gd name="T12" fmla="*/ 32 w 5"/>
                  <a:gd name="T13" fmla="*/ 16 h 4"/>
                  <a:gd name="T14" fmla="*/ 0 60000 65536"/>
                  <a:gd name="T15" fmla="*/ 0 60000 65536"/>
                  <a:gd name="T16" fmla="*/ 0 60000 65536"/>
                  <a:gd name="T17" fmla="*/ 0 60000 65536"/>
                  <a:gd name="T18" fmla="*/ 0 60000 65536"/>
                  <a:gd name="T19" fmla="*/ 0 60000 65536"/>
                  <a:gd name="T20" fmla="*/ 0 60000 65536"/>
                  <a:gd name="T21" fmla="*/ 0 w 5"/>
                  <a:gd name="T22" fmla="*/ 0 h 4"/>
                  <a:gd name="T23" fmla="*/ 5 w 5"/>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4">
                    <a:moveTo>
                      <a:pt x="2" y="1"/>
                    </a:moveTo>
                    <a:cubicBezTo>
                      <a:pt x="2" y="1"/>
                      <a:pt x="1" y="0"/>
                      <a:pt x="1" y="0"/>
                    </a:cubicBezTo>
                    <a:cubicBezTo>
                      <a:pt x="0" y="0"/>
                      <a:pt x="0" y="1"/>
                      <a:pt x="1" y="2"/>
                    </a:cubicBezTo>
                    <a:cubicBezTo>
                      <a:pt x="1" y="3"/>
                      <a:pt x="1" y="4"/>
                      <a:pt x="2" y="4"/>
                    </a:cubicBezTo>
                    <a:cubicBezTo>
                      <a:pt x="3" y="4"/>
                      <a:pt x="4" y="3"/>
                      <a:pt x="4" y="2"/>
                    </a:cubicBezTo>
                    <a:cubicBezTo>
                      <a:pt x="4" y="2"/>
                      <a:pt x="5" y="1"/>
                      <a:pt x="4" y="0"/>
                    </a:cubicBezTo>
                    <a:cubicBezTo>
                      <a:pt x="4" y="0"/>
                      <a:pt x="3" y="1"/>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8" name="Freeform 1060"/>
              <p:cNvSpPr>
                <a:spLocks/>
              </p:cNvSpPr>
              <p:nvPr/>
            </p:nvSpPr>
            <p:spPr bwMode="auto">
              <a:xfrm>
                <a:off x="2310" y="1111"/>
                <a:ext cx="594" cy="325"/>
              </a:xfrm>
              <a:custGeom>
                <a:avLst/>
                <a:gdLst>
                  <a:gd name="T0" fmla="*/ 4461 w 296"/>
                  <a:gd name="T1" fmla="*/ 144 h 162"/>
                  <a:gd name="T2" fmla="*/ 4168 w 296"/>
                  <a:gd name="T3" fmla="*/ 209 h 162"/>
                  <a:gd name="T4" fmla="*/ 4056 w 296"/>
                  <a:gd name="T5" fmla="*/ 160 h 162"/>
                  <a:gd name="T6" fmla="*/ 3813 w 296"/>
                  <a:gd name="T7" fmla="*/ 160 h 162"/>
                  <a:gd name="T8" fmla="*/ 4120 w 296"/>
                  <a:gd name="T9" fmla="*/ 96 h 162"/>
                  <a:gd name="T10" fmla="*/ 3684 w 296"/>
                  <a:gd name="T11" fmla="*/ 0 h 162"/>
                  <a:gd name="T12" fmla="*/ 3112 w 296"/>
                  <a:gd name="T13" fmla="*/ 32 h 162"/>
                  <a:gd name="T14" fmla="*/ 2673 w 296"/>
                  <a:gd name="T15" fmla="*/ 48 h 162"/>
                  <a:gd name="T16" fmla="*/ 2304 w 296"/>
                  <a:gd name="T17" fmla="*/ 80 h 162"/>
                  <a:gd name="T18" fmla="*/ 2013 w 296"/>
                  <a:gd name="T19" fmla="*/ 128 h 162"/>
                  <a:gd name="T20" fmla="*/ 1820 w 296"/>
                  <a:gd name="T21" fmla="*/ 160 h 162"/>
                  <a:gd name="T22" fmla="*/ 1381 w 296"/>
                  <a:gd name="T23" fmla="*/ 128 h 162"/>
                  <a:gd name="T24" fmla="*/ 987 w 296"/>
                  <a:gd name="T25" fmla="*/ 225 h 162"/>
                  <a:gd name="T26" fmla="*/ 648 w 296"/>
                  <a:gd name="T27" fmla="*/ 321 h 162"/>
                  <a:gd name="T28" fmla="*/ 177 w 296"/>
                  <a:gd name="T29" fmla="*/ 435 h 162"/>
                  <a:gd name="T30" fmla="*/ 225 w 296"/>
                  <a:gd name="T31" fmla="*/ 516 h 162"/>
                  <a:gd name="T32" fmla="*/ 289 w 296"/>
                  <a:gd name="T33" fmla="*/ 580 h 162"/>
                  <a:gd name="T34" fmla="*/ 80 w 296"/>
                  <a:gd name="T35" fmla="*/ 644 h 162"/>
                  <a:gd name="T36" fmla="*/ 257 w 296"/>
                  <a:gd name="T37" fmla="*/ 728 h 162"/>
                  <a:gd name="T38" fmla="*/ 484 w 296"/>
                  <a:gd name="T39" fmla="*/ 664 h 162"/>
                  <a:gd name="T40" fmla="*/ 648 w 296"/>
                  <a:gd name="T41" fmla="*/ 644 h 162"/>
                  <a:gd name="T42" fmla="*/ 841 w 296"/>
                  <a:gd name="T43" fmla="*/ 728 h 162"/>
                  <a:gd name="T44" fmla="*/ 1003 w 296"/>
                  <a:gd name="T45" fmla="*/ 889 h 162"/>
                  <a:gd name="T46" fmla="*/ 939 w 296"/>
                  <a:gd name="T47" fmla="*/ 1212 h 162"/>
                  <a:gd name="T48" fmla="*/ 1164 w 296"/>
                  <a:gd name="T49" fmla="*/ 1260 h 162"/>
                  <a:gd name="T50" fmla="*/ 1068 w 296"/>
                  <a:gd name="T51" fmla="*/ 1316 h 162"/>
                  <a:gd name="T52" fmla="*/ 1148 w 296"/>
                  <a:gd name="T53" fmla="*/ 1412 h 162"/>
                  <a:gd name="T54" fmla="*/ 987 w 296"/>
                  <a:gd name="T55" fmla="*/ 1573 h 162"/>
                  <a:gd name="T56" fmla="*/ 873 w 296"/>
                  <a:gd name="T57" fmla="*/ 1800 h 162"/>
                  <a:gd name="T58" fmla="*/ 857 w 296"/>
                  <a:gd name="T59" fmla="*/ 2028 h 162"/>
                  <a:gd name="T60" fmla="*/ 923 w 296"/>
                  <a:gd name="T61" fmla="*/ 2303 h 162"/>
                  <a:gd name="T62" fmla="*/ 1052 w 296"/>
                  <a:gd name="T63" fmla="*/ 2512 h 162"/>
                  <a:gd name="T64" fmla="*/ 1316 w 296"/>
                  <a:gd name="T65" fmla="*/ 2592 h 162"/>
                  <a:gd name="T66" fmla="*/ 1527 w 296"/>
                  <a:gd name="T67" fmla="*/ 2544 h 162"/>
                  <a:gd name="T68" fmla="*/ 1656 w 296"/>
                  <a:gd name="T69" fmla="*/ 2303 h 162"/>
                  <a:gd name="T70" fmla="*/ 1868 w 296"/>
                  <a:gd name="T71" fmla="*/ 2157 h 162"/>
                  <a:gd name="T72" fmla="*/ 1884 w 296"/>
                  <a:gd name="T73" fmla="*/ 2012 h 162"/>
                  <a:gd name="T74" fmla="*/ 2159 w 296"/>
                  <a:gd name="T75" fmla="*/ 1944 h 162"/>
                  <a:gd name="T76" fmla="*/ 2352 w 296"/>
                  <a:gd name="T77" fmla="*/ 1896 h 162"/>
                  <a:gd name="T78" fmla="*/ 2625 w 296"/>
                  <a:gd name="T79" fmla="*/ 1751 h 162"/>
                  <a:gd name="T80" fmla="*/ 2836 w 296"/>
                  <a:gd name="T81" fmla="*/ 1621 h 162"/>
                  <a:gd name="T82" fmla="*/ 3225 w 296"/>
                  <a:gd name="T83" fmla="*/ 1589 h 162"/>
                  <a:gd name="T84" fmla="*/ 3684 w 296"/>
                  <a:gd name="T85" fmla="*/ 1396 h 162"/>
                  <a:gd name="T86" fmla="*/ 3355 w 296"/>
                  <a:gd name="T87" fmla="*/ 1380 h 162"/>
                  <a:gd name="T88" fmla="*/ 3387 w 296"/>
                  <a:gd name="T89" fmla="*/ 1332 h 162"/>
                  <a:gd name="T90" fmla="*/ 3548 w 296"/>
                  <a:gd name="T91" fmla="*/ 1244 h 162"/>
                  <a:gd name="T92" fmla="*/ 3684 w 296"/>
                  <a:gd name="T93" fmla="*/ 1316 h 162"/>
                  <a:gd name="T94" fmla="*/ 3781 w 296"/>
                  <a:gd name="T95" fmla="*/ 1276 h 162"/>
                  <a:gd name="T96" fmla="*/ 3652 w 296"/>
                  <a:gd name="T97" fmla="*/ 1164 h 162"/>
                  <a:gd name="T98" fmla="*/ 3668 w 296"/>
                  <a:gd name="T99" fmla="*/ 1051 h 162"/>
                  <a:gd name="T100" fmla="*/ 4007 w 296"/>
                  <a:gd name="T101" fmla="*/ 953 h 162"/>
                  <a:gd name="T102" fmla="*/ 4104 w 296"/>
                  <a:gd name="T103" fmla="*/ 857 h 162"/>
                  <a:gd name="T104" fmla="*/ 4168 w 296"/>
                  <a:gd name="T105" fmla="*/ 776 h 162"/>
                  <a:gd name="T106" fmla="*/ 4252 w 296"/>
                  <a:gd name="T107" fmla="*/ 628 h 162"/>
                  <a:gd name="T108" fmla="*/ 4252 w 296"/>
                  <a:gd name="T109" fmla="*/ 467 h 162"/>
                  <a:gd name="T110" fmla="*/ 4333 w 296"/>
                  <a:gd name="T111" fmla="*/ 355 h 162"/>
                  <a:gd name="T112" fmla="*/ 4559 w 296"/>
                  <a:gd name="T113" fmla="*/ 273 h 1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6"/>
                  <a:gd name="T172" fmla="*/ 0 h 162"/>
                  <a:gd name="T173" fmla="*/ 296 w 296"/>
                  <a:gd name="T174" fmla="*/ 162 h 1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6" h="162">
                    <a:moveTo>
                      <a:pt x="292" y="11"/>
                    </a:moveTo>
                    <a:cubicBezTo>
                      <a:pt x="290" y="10"/>
                      <a:pt x="289" y="11"/>
                      <a:pt x="287" y="10"/>
                    </a:cubicBezTo>
                    <a:cubicBezTo>
                      <a:pt x="287" y="10"/>
                      <a:pt x="287" y="10"/>
                      <a:pt x="287" y="10"/>
                    </a:cubicBezTo>
                    <a:cubicBezTo>
                      <a:pt x="286" y="10"/>
                      <a:pt x="285" y="9"/>
                      <a:pt x="284" y="9"/>
                    </a:cubicBezTo>
                    <a:cubicBezTo>
                      <a:pt x="282" y="9"/>
                      <a:pt x="281" y="9"/>
                      <a:pt x="279" y="9"/>
                    </a:cubicBezTo>
                    <a:cubicBezTo>
                      <a:pt x="277" y="9"/>
                      <a:pt x="276" y="9"/>
                      <a:pt x="275" y="9"/>
                    </a:cubicBezTo>
                    <a:cubicBezTo>
                      <a:pt x="274" y="10"/>
                      <a:pt x="273" y="10"/>
                      <a:pt x="273" y="10"/>
                    </a:cubicBezTo>
                    <a:cubicBezTo>
                      <a:pt x="272" y="10"/>
                      <a:pt x="271" y="11"/>
                      <a:pt x="270" y="11"/>
                    </a:cubicBezTo>
                    <a:cubicBezTo>
                      <a:pt x="268" y="11"/>
                      <a:pt x="267" y="11"/>
                      <a:pt x="265" y="11"/>
                    </a:cubicBezTo>
                    <a:cubicBezTo>
                      <a:pt x="264" y="12"/>
                      <a:pt x="263" y="12"/>
                      <a:pt x="262" y="12"/>
                    </a:cubicBezTo>
                    <a:cubicBezTo>
                      <a:pt x="260" y="12"/>
                      <a:pt x="260" y="11"/>
                      <a:pt x="259" y="12"/>
                    </a:cubicBezTo>
                    <a:cubicBezTo>
                      <a:pt x="258" y="12"/>
                      <a:pt x="258" y="13"/>
                      <a:pt x="257" y="13"/>
                    </a:cubicBezTo>
                    <a:cubicBezTo>
                      <a:pt x="256" y="15"/>
                      <a:pt x="253" y="14"/>
                      <a:pt x="251" y="15"/>
                    </a:cubicBezTo>
                    <a:cubicBezTo>
                      <a:pt x="249" y="16"/>
                      <a:pt x="249" y="17"/>
                      <a:pt x="247" y="17"/>
                    </a:cubicBezTo>
                    <a:cubicBezTo>
                      <a:pt x="246" y="17"/>
                      <a:pt x="244" y="18"/>
                      <a:pt x="243" y="17"/>
                    </a:cubicBezTo>
                    <a:cubicBezTo>
                      <a:pt x="243" y="15"/>
                      <a:pt x="245" y="15"/>
                      <a:pt x="246" y="14"/>
                    </a:cubicBezTo>
                    <a:cubicBezTo>
                      <a:pt x="247" y="13"/>
                      <a:pt x="248" y="14"/>
                      <a:pt x="249" y="13"/>
                    </a:cubicBezTo>
                    <a:cubicBezTo>
                      <a:pt x="250" y="12"/>
                      <a:pt x="251" y="11"/>
                      <a:pt x="250" y="10"/>
                    </a:cubicBezTo>
                    <a:cubicBezTo>
                      <a:pt x="250" y="10"/>
                      <a:pt x="250" y="10"/>
                      <a:pt x="250" y="10"/>
                    </a:cubicBezTo>
                    <a:cubicBezTo>
                      <a:pt x="250" y="9"/>
                      <a:pt x="249" y="10"/>
                      <a:pt x="248" y="10"/>
                    </a:cubicBezTo>
                    <a:cubicBezTo>
                      <a:pt x="247" y="10"/>
                      <a:pt x="247" y="10"/>
                      <a:pt x="247" y="10"/>
                    </a:cubicBezTo>
                    <a:cubicBezTo>
                      <a:pt x="245" y="10"/>
                      <a:pt x="244" y="10"/>
                      <a:pt x="242" y="10"/>
                    </a:cubicBezTo>
                    <a:cubicBezTo>
                      <a:pt x="240" y="11"/>
                      <a:pt x="239" y="11"/>
                      <a:pt x="238" y="10"/>
                    </a:cubicBezTo>
                    <a:cubicBezTo>
                      <a:pt x="237" y="10"/>
                      <a:pt x="236" y="11"/>
                      <a:pt x="235" y="10"/>
                    </a:cubicBezTo>
                    <a:cubicBezTo>
                      <a:pt x="235" y="10"/>
                      <a:pt x="235" y="10"/>
                      <a:pt x="235" y="10"/>
                    </a:cubicBezTo>
                    <a:cubicBezTo>
                      <a:pt x="235" y="9"/>
                      <a:pt x="236" y="8"/>
                      <a:pt x="236" y="8"/>
                    </a:cubicBezTo>
                    <a:cubicBezTo>
                      <a:pt x="238" y="6"/>
                      <a:pt x="240" y="8"/>
                      <a:pt x="242" y="8"/>
                    </a:cubicBezTo>
                    <a:cubicBezTo>
                      <a:pt x="244" y="7"/>
                      <a:pt x="245" y="7"/>
                      <a:pt x="247" y="7"/>
                    </a:cubicBezTo>
                    <a:cubicBezTo>
                      <a:pt x="249" y="7"/>
                      <a:pt x="250" y="8"/>
                      <a:pt x="252" y="7"/>
                    </a:cubicBezTo>
                    <a:cubicBezTo>
                      <a:pt x="253" y="7"/>
                      <a:pt x="254" y="7"/>
                      <a:pt x="254" y="6"/>
                    </a:cubicBezTo>
                    <a:cubicBezTo>
                      <a:pt x="254" y="4"/>
                      <a:pt x="252" y="5"/>
                      <a:pt x="250" y="4"/>
                    </a:cubicBezTo>
                    <a:cubicBezTo>
                      <a:pt x="248" y="4"/>
                      <a:pt x="247" y="4"/>
                      <a:pt x="245" y="4"/>
                    </a:cubicBezTo>
                    <a:cubicBezTo>
                      <a:pt x="243" y="3"/>
                      <a:pt x="242" y="3"/>
                      <a:pt x="240" y="3"/>
                    </a:cubicBezTo>
                    <a:cubicBezTo>
                      <a:pt x="238" y="3"/>
                      <a:pt x="237" y="3"/>
                      <a:pt x="235" y="2"/>
                    </a:cubicBezTo>
                    <a:cubicBezTo>
                      <a:pt x="233" y="2"/>
                      <a:pt x="232" y="1"/>
                      <a:pt x="231" y="1"/>
                    </a:cubicBezTo>
                    <a:cubicBezTo>
                      <a:pt x="229" y="0"/>
                      <a:pt x="229" y="0"/>
                      <a:pt x="227" y="0"/>
                    </a:cubicBezTo>
                    <a:cubicBezTo>
                      <a:pt x="225" y="0"/>
                      <a:pt x="224" y="1"/>
                      <a:pt x="222" y="1"/>
                    </a:cubicBezTo>
                    <a:cubicBezTo>
                      <a:pt x="219" y="1"/>
                      <a:pt x="218" y="1"/>
                      <a:pt x="215" y="1"/>
                    </a:cubicBezTo>
                    <a:cubicBezTo>
                      <a:pt x="212" y="0"/>
                      <a:pt x="211" y="1"/>
                      <a:pt x="208" y="1"/>
                    </a:cubicBezTo>
                    <a:cubicBezTo>
                      <a:pt x="205" y="1"/>
                      <a:pt x="204" y="1"/>
                      <a:pt x="202" y="2"/>
                    </a:cubicBezTo>
                    <a:cubicBezTo>
                      <a:pt x="200" y="2"/>
                      <a:pt x="199" y="3"/>
                      <a:pt x="197" y="3"/>
                    </a:cubicBezTo>
                    <a:cubicBezTo>
                      <a:pt x="195" y="3"/>
                      <a:pt x="194" y="2"/>
                      <a:pt x="192" y="2"/>
                    </a:cubicBezTo>
                    <a:cubicBezTo>
                      <a:pt x="189" y="1"/>
                      <a:pt x="187" y="2"/>
                      <a:pt x="184" y="2"/>
                    </a:cubicBezTo>
                    <a:cubicBezTo>
                      <a:pt x="182" y="2"/>
                      <a:pt x="181" y="3"/>
                      <a:pt x="179" y="3"/>
                    </a:cubicBezTo>
                    <a:cubicBezTo>
                      <a:pt x="177" y="3"/>
                      <a:pt x="176" y="2"/>
                      <a:pt x="174" y="2"/>
                    </a:cubicBezTo>
                    <a:cubicBezTo>
                      <a:pt x="172" y="3"/>
                      <a:pt x="172" y="4"/>
                      <a:pt x="170" y="4"/>
                    </a:cubicBezTo>
                    <a:cubicBezTo>
                      <a:pt x="169" y="4"/>
                      <a:pt x="169" y="3"/>
                      <a:pt x="167" y="3"/>
                    </a:cubicBezTo>
                    <a:cubicBezTo>
                      <a:pt x="166" y="3"/>
                      <a:pt x="166" y="3"/>
                      <a:pt x="165" y="3"/>
                    </a:cubicBezTo>
                    <a:cubicBezTo>
                      <a:pt x="164" y="3"/>
                      <a:pt x="163" y="4"/>
                      <a:pt x="162" y="4"/>
                    </a:cubicBezTo>
                    <a:cubicBezTo>
                      <a:pt x="160" y="4"/>
                      <a:pt x="159" y="3"/>
                      <a:pt x="158" y="3"/>
                    </a:cubicBezTo>
                    <a:cubicBezTo>
                      <a:pt x="156" y="3"/>
                      <a:pt x="155" y="4"/>
                      <a:pt x="153" y="5"/>
                    </a:cubicBezTo>
                    <a:cubicBezTo>
                      <a:pt x="152" y="6"/>
                      <a:pt x="151" y="7"/>
                      <a:pt x="150" y="7"/>
                    </a:cubicBezTo>
                    <a:cubicBezTo>
                      <a:pt x="148" y="7"/>
                      <a:pt x="148" y="6"/>
                      <a:pt x="146" y="5"/>
                    </a:cubicBezTo>
                    <a:cubicBezTo>
                      <a:pt x="145" y="5"/>
                      <a:pt x="144" y="4"/>
                      <a:pt x="142" y="5"/>
                    </a:cubicBezTo>
                    <a:cubicBezTo>
                      <a:pt x="141" y="5"/>
                      <a:pt x="141" y="6"/>
                      <a:pt x="139" y="7"/>
                    </a:cubicBezTo>
                    <a:cubicBezTo>
                      <a:pt x="138" y="8"/>
                      <a:pt x="138" y="10"/>
                      <a:pt x="136" y="10"/>
                    </a:cubicBezTo>
                    <a:cubicBezTo>
                      <a:pt x="134" y="10"/>
                      <a:pt x="134" y="9"/>
                      <a:pt x="133" y="8"/>
                    </a:cubicBezTo>
                    <a:cubicBezTo>
                      <a:pt x="131" y="7"/>
                      <a:pt x="131" y="7"/>
                      <a:pt x="129" y="6"/>
                    </a:cubicBezTo>
                    <a:cubicBezTo>
                      <a:pt x="128" y="6"/>
                      <a:pt x="126" y="5"/>
                      <a:pt x="125" y="6"/>
                    </a:cubicBezTo>
                    <a:cubicBezTo>
                      <a:pt x="124" y="7"/>
                      <a:pt x="125" y="8"/>
                      <a:pt x="124" y="8"/>
                    </a:cubicBezTo>
                    <a:cubicBezTo>
                      <a:pt x="123" y="9"/>
                      <a:pt x="123" y="10"/>
                      <a:pt x="123" y="10"/>
                    </a:cubicBezTo>
                    <a:cubicBezTo>
                      <a:pt x="122" y="11"/>
                      <a:pt x="122" y="11"/>
                      <a:pt x="121" y="11"/>
                    </a:cubicBezTo>
                    <a:cubicBezTo>
                      <a:pt x="119" y="12"/>
                      <a:pt x="118" y="11"/>
                      <a:pt x="117" y="10"/>
                    </a:cubicBezTo>
                    <a:cubicBezTo>
                      <a:pt x="117" y="10"/>
                      <a:pt x="117" y="10"/>
                      <a:pt x="117" y="10"/>
                    </a:cubicBezTo>
                    <a:cubicBezTo>
                      <a:pt x="116" y="9"/>
                      <a:pt x="115" y="8"/>
                      <a:pt x="114" y="8"/>
                    </a:cubicBezTo>
                    <a:cubicBezTo>
                      <a:pt x="113" y="8"/>
                      <a:pt x="113" y="10"/>
                      <a:pt x="112" y="10"/>
                    </a:cubicBezTo>
                    <a:cubicBezTo>
                      <a:pt x="111" y="10"/>
                      <a:pt x="110" y="8"/>
                      <a:pt x="109" y="8"/>
                    </a:cubicBezTo>
                    <a:cubicBezTo>
                      <a:pt x="108" y="7"/>
                      <a:pt x="107" y="7"/>
                      <a:pt x="106" y="6"/>
                    </a:cubicBezTo>
                    <a:cubicBezTo>
                      <a:pt x="105" y="6"/>
                      <a:pt x="104" y="7"/>
                      <a:pt x="103" y="7"/>
                    </a:cubicBezTo>
                    <a:cubicBezTo>
                      <a:pt x="101" y="7"/>
                      <a:pt x="100" y="7"/>
                      <a:pt x="98" y="7"/>
                    </a:cubicBezTo>
                    <a:cubicBezTo>
                      <a:pt x="95" y="7"/>
                      <a:pt x="94" y="7"/>
                      <a:pt x="91" y="8"/>
                    </a:cubicBezTo>
                    <a:cubicBezTo>
                      <a:pt x="89" y="8"/>
                      <a:pt x="87" y="7"/>
                      <a:pt x="85" y="8"/>
                    </a:cubicBezTo>
                    <a:cubicBezTo>
                      <a:pt x="83" y="8"/>
                      <a:pt x="82" y="9"/>
                      <a:pt x="81" y="9"/>
                    </a:cubicBezTo>
                    <a:cubicBezTo>
                      <a:pt x="80" y="10"/>
                      <a:pt x="79" y="10"/>
                      <a:pt x="79" y="10"/>
                    </a:cubicBezTo>
                    <a:cubicBezTo>
                      <a:pt x="78" y="10"/>
                      <a:pt x="78" y="11"/>
                      <a:pt x="77" y="11"/>
                    </a:cubicBezTo>
                    <a:cubicBezTo>
                      <a:pt x="75" y="12"/>
                      <a:pt x="73" y="11"/>
                      <a:pt x="71" y="13"/>
                    </a:cubicBezTo>
                    <a:cubicBezTo>
                      <a:pt x="70" y="13"/>
                      <a:pt x="70" y="14"/>
                      <a:pt x="68" y="14"/>
                    </a:cubicBezTo>
                    <a:cubicBezTo>
                      <a:pt x="66" y="15"/>
                      <a:pt x="64" y="14"/>
                      <a:pt x="61" y="14"/>
                    </a:cubicBezTo>
                    <a:cubicBezTo>
                      <a:pt x="59" y="14"/>
                      <a:pt x="58" y="14"/>
                      <a:pt x="56" y="14"/>
                    </a:cubicBezTo>
                    <a:cubicBezTo>
                      <a:pt x="54" y="14"/>
                      <a:pt x="53" y="14"/>
                      <a:pt x="51" y="14"/>
                    </a:cubicBezTo>
                    <a:cubicBezTo>
                      <a:pt x="48" y="15"/>
                      <a:pt x="47" y="15"/>
                      <a:pt x="44" y="15"/>
                    </a:cubicBezTo>
                    <a:cubicBezTo>
                      <a:pt x="42" y="16"/>
                      <a:pt x="40" y="15"/>
                      <a:pt x="39" y="17"/>
                    </a:cubicBezTo>
                    <a:cubicBezTo>
                      <a:pt x="39" y="18"/>
                      <a:pt x="39" y="19"/>
                      <a:pt x="39" y="20"/>
                    </a:cubicBezTo>
                    <a:cubicBezTo>
                      <a:pt x="39" y="20"/>
                      <a:pt x="40" y="20"/>
                      <a:pt x="40" y="20"/>
                    </a:cubicBezTo>
                    <a:cubicBezTo>
                      <a:pt x="40" y="21"/>
                      <a:pt x="42" y="22"/>
                      <a:pt x="41" y="23"/>
                    </a:cubicBezTo>
                    <a:cubicBezTo>
                      <a:pt x="41" y="23"/>
                      <a:pt x="40" y="23"/>
                      <a:pt x="39" y="24"/>
                    </a:cubicBezTo>
                    <a:cubicBezTo>
                      <a:pt x="36" y="25"/>
                      <a:pt x="33" y="25"/>
                      <a:pt x="30" y="25"/>
                    </a:cubicBezTo>
                    <a:cubicBezTo>
                      <a:pt x="28" y="25"/>
                      <a:pt x="27" y="25"/>
                      <a:pt x="25" y="25"/>
                    </a:cubicBezTo>
                    <a:cubicBezTo>
                      <a:pt x="22" y="25"/>
                      <a:pt x="21" y="26"/>
                      <a:pt x="19" y="26"/>
                    </a:cubicBezTo>
                    <a:cubicBezTo>
                      <a:pt x="16" y="26"/>
                      <a:pt x="14" y="27"/>
                      <a:pt x="11" y="27"/>
                    </a:cubicBezTo>
                    <a:cubicBezTo>
                      <a:pt x="8" y="27"/>
                      <a:pt x="7" y="27"/>
                      <a:pt x="4" y="28"/>
                    </a:cubicBezTo>
                    <a:cubicBezTo>
                      <a:pt x="3" y="28"/>
                      <a:pt x="1" y="28"/>
                      <a:pt x="0" y="29"/>
                    </a:cubicBezTo>
                    <a:cubicBezTo>
                      <a:pt x="0" y="31"/>
                      <a:pt x="0" y="32"/>
                      <a:pt x="1" y="33"/>
                    </a:cubicBezTo>
                    <a:cubicBezTo>
                      <a:pt x="3" y="34"/>
                      <a:pt x="4" y="33"/>
                      <a:pt x="6" y="33"/>
                    </a:cubicBezTo>
                    <a:cubicBezTo>
                      <a:pt x="8" y="33"/>
                      <a:pt x="9" y="33"/>
                      <a:pt x="11" y="33"/>
                    </a:cubicBezTo>
                    <a:cubicBezTo>
                      <a:pt x="12" y="33"/>
                      <a:pt x="12" y="33"/>
                      <a:pt x="14" y="32"/>
                    </a:cubicBezTo>
                    <a:cubicBezTo>
                      <a:pt x="15" y="32"/>
                      <a:pt x="16" y="32"/>
                      <a:pt x="18" y="32"/>
                    </a:cubicBezTo>
                    <a:cubicBezTo>
                      <a:pt x="19" y="33"/>
                      <a:pt x="19" y="33"/>
                      <a:pt x="20" y="33"/>
                    </a:cubicBezTo>
                    <a:cubicBezTo>
                      <a:pt x="22" y="34"/>
                      <a:pt x="23" y="33"/>
                      <a:pt x="25" y="33"/>
                    </a:cubicBezTo>
                    <a:cubicBezTo>
                      <a:pt x="26" y="33"/>
                      <a:pt x="26" y="33"/>
                      <a:pt x="27" y="34"/>
                    </a:cubicBezTo>
                    <a:cubicBezTo>
                      <a:pt x="29" y="35"/>
                      <a:pt x="24" y="35"/>
                      <a:pt x="22" y="35"/>
                    </a:cubicBezTo>
                    <a:cubicBezTo>
                      <a:pt x="21" y="36"/>
                      <a:pt x="20" y="36"/>
                      <a:pt x="18" y="36"/>
                    </a:cubicBezTo>
                    <a:cubicBezTo>
                      <a:pt x="16" y="37"/>
                      <a:pt x="16" y="38"/>
                      <a:pt x="14" y="38"/>
                    </a:cubicBezTo>
                    <a:cubicBezTo>
                      <a:pt x="12" y="38"/>
                      <a:pt x="12" y="37"/>
                      <a:pt x="10" y="37"/>
                    </a:cubicBezTo>
                    <a:cubicBezTo>
                      <a:pt x="8" y="36"/>
                      <a:pt x="7" y="35"/>
                      <a:pt x="6" y="36"/>
                    </a:cubicBezTo>
                    <a:cubicBezTo>
                      <a:pt x="4" y="36"/>
                      <a:pt x="2" y="36"/>
                      <a:pt x="1" y="38"/>
                    </a:cubicBezTo>
                    <a:cubicBezTo>
                      <a:pt x="1" y="39"/>
                      <a:pt x="2" y="40"/>
                      <a:pt x="3" y="40"/>
                    </a:cubicBezTo>
                    <a:cubicBezTo>
                      <a:pt x="3" y="40"/>
                      <a:pt x="4" y="40"/>
                      <a:pt x="5" y="40"/>
                    </a:cubicBezTo>
                    <a:cubicBezTo>
                      <a:pt x="6" y="40"/>
                      <a:pt x="8" y="38"/>
                      <a:pt x="9" y="40"/>
                    </a:cubicBezTo>
                    <a:cubicBezTo>
                      <a:pt x="9" y="40"/>
                      <a:pt x="9" y="40"/>
                      <a:pt x="9" y="40"/>
                    </a:cubicBezTo>
                    <a:cubicBezTo>
                      <a:pt x="9" y="41"/>
                      <a:pt x="8" y="41"/>
                      <a:pt x="8" y="42"/>
                    </a:cubicBezTo>
                    <a:cubicBezTo>
                      <a:pt x="8" y="43"/>
                      <a:pt x="8" y="43"/>
                      <a:pt x="8" y="44"/>
                    </a:cubicBezTo>
                    <a:cubicBezTo>
                      <a:pt x="9" y="45"/>
                      <a:pt x="10" y="44"/>
                      <a:pt x="11" y="44"/>
                    </a:cubicBezTo>
                    <a:cubicBezTo>
                      <a:pt x="13" y="45"/>
                      <a:pt x="14" y="45"/>
                      <a:pt x="16" y="45"/>
                    </a:cubicBezTo>
                    <a:cubicBezTo>
                      <a:pt x="17" y="44"/>
                      <a:pt x="17" y="43"/>
                      <a:pt x="19" y="43"/>
                    </a:cubicBezTo>
                    <a:cubicBezTo>
                      <a:pt x="20" y="42"/>
                      <a:pt x="21" y="42"/>
                      <a:pt x="22" y="43"/>
                    </a:cubicBezTo>
                    <a:cubicBezTo>
                      <a:pt x="23" y="43"/>
                      <a:pt x="23" y="43"/>
                      <a:pt x="24" y="43"/>
                    </a:cubicBezTo>
                    <a:cubicBezTo>
                      <a:pt x="24" y="44"/>
                      <a:pt x="24" y="44"/>
                      <a:pt x="25" y="45"/>
                    </a:cubicBezTo>
                    <a:cubicBezTo>
                      <a:pt x="25" y="45"/>
                      <a:pt x="27" y="45"/>
                      <a:pt x="27" y="44"/>
                    </a:cubicBezTo>
                    <a:cubicBezTo>
                      <a:pt x="27" y="44"/>
                      <a:pt x="28" y="40"/>
                      <a:pt x="30" y="41"/>
                    </a:cubicBezTo>
                    <a:cubicBezTo>
                      <a:pt x="30" y="42"/>
                      <a:pt x="30" y="42"/>
                      <a:pt x="30" y="43"/>
                    </a:cubicBezTo>
                    <a:cubicBezTo>
                      <a:pt x="31" y="44"/>
                      <a:pt x="32" y="43"/>
                      <a:pt x="33" y="43"/>
                    </a:cubicBezTo>
                    <a:cubicBezTo>
                      <a:pt x="34" y="43"/>
                      <a:pt x="34" y="43"/>
                      <a:pt x="35" y="43"/>
                    </a:cubicBezTo>
                    <a:cubicBezTo>
                      <a:pt x="36" y="42"/>
                      <a:pt x="37" y="41"/>
                      <a:pt x="38" y="40"/>
                    </a:cubicBezTo>
                    <a:cubicBezTo>
                      <a:pt x="38" y="40"/>
                      <a:pt x="38" y="40"/>
                      <a:pt x="38" y="40"/>
                    </a:cubicBezTo>
                    <a:cubicBezTo>
                      <a:pt x="39" y="40"/>
                      <a:pt x="39" y="40"/>
                      <a:pt x="40" y="40"/>
                    </a:cubicBezTo>
                    <a:cubicBezTo>
                      <a:pt x="40" y="40"/>
                      <a:pt x="40" y="40"/>
                      <a:pt x="40" y="40"/>
                    </a:cubicBezTo>
                    <a:cubicBezTo>
                      <a:pt x="40" y="41"/>
                      <a:pt x="39" y="42"/>
                      <a:pt x="39" y="43"/>
                    </a:cubicBezTo>
                    <a:cubicBezTo>
                      <a:pt x="40" y="44"/>
                      <a:pt x="41" y="43"/>
                      <a:pt x="43" y="43"/>
                    </a:cubicBezTo>
                    <a:cubicBezTo>
                      <a:pt x="44" y="43"/>
                      <a:pt x="45" y="42"/>
                      <a:pt x="46" y="43"/>
                    </a:cubicBezTo>
                    <a:cubicBezTo>
                      <a:pt x="48" y="43"/>
                      <a:pt x="49" y="43"/>
                      <a:pt x="51" y="44"/>
                    </a:cubicBezTo>
                    <a:cubicBezTo>
                      <a:pt x="51" y="44"/>
                      <a:pt x="52" y="45"/>
                      <a:pt x="52" y="45"/>
                    </a:cubicBezTo>
                    <a:cubicBezTo>
                      <a:pt x="53" y="46"/>
                      <a:pt x="54" y="46"/>
                      <a:pt x="56" y="46"/>
                    </a:cubicBezTo>
                    <a:cubicBezTo>
                      <a:pt x="56" y="46"/>
                      <a:pt x="57" y="46"/>
                      <a:pt x="57" y="47"/>
                    </a:cubicBezTo>
                    <a:cubicBezTo>
                      <a:pt x="58" y="48"/>
                      <a:pt x="56" y="49"/>
                      <a:pt x="57" y="50"/>
                    </a:cubicBezTo>
                    <a:cubicBezTo>
                      <a:pt x="58" y="51"/>
                      <a:pt x="59" y="50"/>
                      <a:pt x="60" y="51"/>
                    </a:cubicBezTo>
                    <a:cubicBezTo>
                      <a:pt x="60" y="51"/>
                      <a:pt x="61" y="51"/>
                      <a:pt x="61" y="51"/>
                    </a:cubicBezTo>
                    <a:cubicBezTo>
                      <a:pt x="62" y="52"/>
                      <a:pt x="61" y="53"/>
                      <a:pt x="62" y="55"/>
                    </a:cubicBezTo>
                    <a:cubicBezTo>
                      <a:pt x="62" y="56"/>
                      <a:pt x="63" y="57"/>
                      <a:pt x="63" y="58"/>
                    </a:cubicBezTo>
                    <a:cubicBezTo>
                      <a:pt x="63" y="59"/>
                      <a:pt x="63" y="60"/>
                      <a:pt x="63" y="61"/>
                    </a:cubicBezTo>
                    <a:cubicBezTo>
                      <a:pt x="63" y="63"/>
                      <a:pt x="62" y="64"/>
                      <a:pt x="61" y="66"/>
                    </a:cubicBezTo>
                    <a:cubicBezTo>
                      <a:pt x="61" y="67"/>
                      <a:pt x="61" y="68"/>
                      <a:pt x="61" y="69"/>
                    </a:cubicBezTo>
                    <a:cubicBezTo>
                      <a:pt x="60" y="71"/>
                      <a:pt x="59" y="71"/>
                      <a:pt x="58" y="73"/>
                    </a:cubicBezTo>
                    <a:cubicBezTo>
                      <a:pt x="58" y="74"/>
                      <a:pt x="58" y="74"/>
                      <a:pt x="58" y="75"/>
                    </a:cubicBezTo>
                    <a:cubicBezTo>
                      <a:pt x="57" y="76"/>
                      <a:pt x="57" y="77"/>
                      <a:pt x="58" y="77"/>
                    </a:cubicBezTo>
                    <a:cubicBezTo>
                      <a:pt x="59" y="78"/>
                      <a:pt x="60" y="77"/>
                      <a:pt x="61" y="77"/>
                    </a:cubicBezTo>
                    <a:cubicBezTo>
                      <a:pt x="62" y="76"/>
                      <a:pt x="63" y="77"/>
                      <a:pt x="64" y="76"/>
                    </a:cubicBezTo>
                    <a:cubicBezTo>
                      <a:pt x="65" y="76"/>
                      <a:pt x="66" y="74"/>
                      <a:pt x="67" y="74"/>
                    </a:cubicBezTo>
                    <a:cubicBezTo>
                      <a:pt x="68" y="75"/>
                      <a:pt x="68" y="75"/>
                      <a:pt x="69" y="76"/>
                    </a:cubicBezTo>
                    <a:cubicBezTo>
                      <a:pt x="70" y="77"/>
                      <a:pt x="71" y="77"/>
                      <a:pt x="72" y="78"/>
                    </a:cubicBezTo>
                    <a:cubicBezTo>
                      <a:pt x="73" y="79"/>
                      <a:pt x="74" y="79"/>
                      <a:pt x="75" y="80"/>
                    </a:cubicBezTo>
                    <a:cubicBezTo>
                      <a:pt x="75" y="81"/>
                      <a:pt x="75" y="81"/>
                      <a:pt x="75" y="81"/>
                    </a:cubicBezTo>
                    <a:cubicBezTo>
                      <a:pt x="75" y="81"/>
                      <a:pt x="75" y="82"/>
                      <a:pt x="75" y="82"/>
                    </a:cubicBezTo>
                    <a:cubicBezTo>
                      <a:pt x="74" y="83"/>
                      <a:pt x="73" y="84"/>
                      <a:pt x="72" y="84"/>
                    </a:cubicBezTo>
                    <a:cubicBezTo>
                      <a:pt x="71" y="84"/>
                      <a:pt x="71" y="83"/>
                      <a:pt x="70" y="83"/>
                    </a:cubicBezTo>
                    <a:cubicBezTo>
                      <a:pt x="69" y="82"/>
                      <a:pt x="68" y="82"/>
                      <a:pt x="66" y="81"/>
                    </a:cubicBezTo>
                    <a:cubicBezTo>
                      <a:pt x="65" y="81"/>
                      <a:pt x="64" y="81"/>
                      <a:pt x="63" y="81"/>
                    </a:cubicBezTo>
                    <a:cubicBezTo>
                      <a:pt x="62" y="81"/>
                      <a:pt x="60" y="80"/>
                      <a:pt x="59" y="81"/>
                    </a:cubicBezTo>
                    <a:cubicBezTo>
                      <a:pt x="59" y="82"/>
                      <a:pt x="59" y="82"/>
                      <a:pt x="59" y="83"/>
                    </a:cubicBezTo>
                    <a:cubicBezTo>
                      <a:pt x="59" y="84"/>
                      <a:pt x="61" y="83"/>
                      <a:pt x="63" y="84"/>
                    </a:cubicBezTo>
                    <a:cubicBezTo>
                      <a:pt x="64" y="84"/>
                      <a:pt x="65" y="84"/>
                      <a:pt x="66" y="85"/>
                    </a:cubicBezTo>
                    <a:cubicBezTo>
                      <a:pt x="68" y="86"/>
                      <a:pt x="70" y="86"/>
                      <a:pt x="71" y="87"/>
                    </a:cubicBezTo>
                    <a:cubicBezTo>
                      <a:pt x="72" y="88"/>
                      <a:pt x="73" y="88"/>
                      <a:pt x="74" y="89"/>
                    </a:cubicBezTo>
                    <a:cubicBezTo>
                      <a:pt x="74" y="91"/>
                      <a:pt x="74" y="92"/>
                      <a:pt x="73" y="94"/>
                    </a:cubicBezTo>
                    <a:cubicBezTo>
                      <a:pt x="73" y="95"/>
                      <a:pt x="72" y="96"/>
                      <a:pt x="71" y="97"/>
                    </a:cubicBezTo>
                    <a:cubicBezTo>
                      <a:pt x="69" y="97"/>
                      <a:pt x="68" y="96"/>
                      <a:pt x="66" y="96"/>
                    </a:cubicBezTo>
                    <a:cubicBezTo>
                      <a:pt x="65" y="96"/>
                      <a:pt x="65" y="96"/>
                      <a:pt x="63" y="96"/>
                    </a:cubicBezTo>
                    <a:cubicBezTo>
                      <a:pt x="62" y="96"/>
                      <a:pt x="62" y="96"/>
                      <a:pt x="61" y="97"/>
                    </a:cubicBezTo>
                    <a:cubicBezTo>
                      <a:pt x="60" y="98"/>
                      <a:pt x="60" y="99"/>
                      <a:pt x="58" y="100"/>
                    </a:cubicBezTo>
                    <a:cubicBezTo>
                      <a:pt x="57" y="100"/>
                      <a:pt x="57" y="100"/>
                      <a:pt x="56" y="101"/>
                    </a:cubicBezTo>
                    <a:cubicBezTo>
                      <a:pt x="55" y="101"/>
                      <a:pt x="54" y="102"/>
                      <a:pt x="53" y="103"/>
                    </a:cubicBezTo>
                    <a:cubicBezTo>
                      <a:pt x="52" y="104"/>
                      <a:pt x="51" y="105"/>
                      <a:pt x="51" y="106"/>
                    </a:cubicBezTo>
                    <a:cubicBezTo>
                      <a:pt x="50" y="108"/>
                      <a:pt x="51" y="109"/>
                      <a:pt x="52" y="110"/>
                    </a:cubicBezTo>
                    <a:cubicBezTo>
                      <a:pt x="53" y="111"/>
                      <a:pt x="54" y="110"/>
                      <a:pt x="54" y="111"/>
                    </a:cubicBezTo>
                    <a:cubicBezTo>
                      <a:pt x="55" y="112"/>
                      <a:pt x="52" y="112"/>
                      <a:pt x="51" y="112"/>
                    </a:cubicBezTo>
                    <a:cubicBezTo>
                      <a:pt x="50" y="114"/>
                      <a:pt x="49" y="115"/>
                      <a:pt x="49" y="117"/>
                    </a:cubicBezTo>
                    <a:cubicBezTo>
                      <a:pt x="49" y="118"/>
                      <a:pt x="50" y="118"/>
                      <a:pt x="51" y="119"/>
                    </a:cubicBezTo>
                    <a:cubicBezTo>
                      <a:pt x="51" y="120"/>
                      <a:pt x="53" y="120"/>
                      <a:pt x="53" y="121"/>
                    </a:cubicBezTo>
                    <a:cubicBezTo>
                      <a:pt x="53" y="122"/>
                      <a:pt x="53" y="122"/>
                      <a:pt x="53" y="122"/>
                    </a:cubicBezTo>
                    <a:cubicBezTo>
                      <a:pt x="54" y="123"/>
                      <a:pt x="53" y="124"/>
                      <a:pt x="53" y="125"/>
                    </a:cubicBezTo>
                    <a:cubicBezTo>
                      <a:pt x="53" y="126"/>
                      <a:pt x="53" y="127"/>
                      <a:pt x="52" y="129"/>
                    </a:cubicBezTo>
                    <a:cubicBezTo>
                      <a:pt x="52" y="131"/>
                      <a:pt x="52" y="131"/>
                      <a:pt x="52" y="133"/>
                    </a:cubicBezTo>
                    <a:cubicBezTo>
                      <a:pt x="52" y="135"/>
                      <a:pt x="53" y="136"/>
                      <a:pt x="54" y="137"/>
                    </a:cubicBezTo>
                    <a:cubicBezTo>
                      <a:pt x="55" y="138"/>
                      <a:pt x="55" y="138"/>
                      <a:pt x="56" y="139"/>
                    </a:cubicBezTo>
                    <a:cubicBezTo>
                      <a:pt x="57" y="139"/>
                      <a:pt x="58" y="139"/>
                      <a:pt x="58" y="140"/>
                    </a:cubicBezTo>
                    <a:cubicBezTo>
                      <a:pt x="58" y="141"/>
                      <a:pt x="57" y="141"/>
                      <a:pt x="57" y="142"/>
                    </a:cubicBezTo>
                    <a:cubicBezTo>
                      <a:pt x="56" y="143"/>
                      <a:pt x="57" y="144"/>
                      <a:pt x="57" y="145"/>
                    </a:cubicBezTo>
                    <a:cubicBezTo>
                      <a:pt x="58" y="146"/>
                      <a:pt x="59" y="147"/>
                      <a:pt x="60" y="148"/>
                    </a:cubicBezTo>
                    <a:cubicBezTo>
                      <a:pt x="60" y="148"/>
                      <a:pt x="60" y="148"/>
                      <a:pt x="60" y="148"/>
                    </a:cubicBezTo>
                    <a:cubicBezTo>
                      <a:pt x="60" y="149"/>
                      <a:pt x="60" y="150"/>
                      <a:pt x="61" y="151"/>
                    </a:cubicBezTo>
                    <a:cubicBezTo>
                      <a:pt x="61" y="152"/>
                      <a:pt x="61" y="153"/>
                      <a:pt x="61" y="153"/>
                    </a:cubicBezTo>
                    <a:cubicBezTo>
                      <a:pt x="62" y="155"/>
                      <a:pt x="63" y="155"/>
                      <a:pt x="65" y="155"/>
                    </a:cubicBezTo>
                    <a:cubicBezTo>
                      <a:pt x="66" y="156"/>
                      <a:pt x="67" y="155"/>
                      <a:pt x="69" y="155"/>
                    </a:cubicBezTo>
                    <a:cubicBezTo>
                      <a:pt x="70" y="155"/>
                      <a:pt x="72" y="156"/>
                      <a:pt x="73" y="155"/>
                    </a:cubicBezTo>
                    <a:cubicBezTo>
                      <a:pt x="74" y="154"/>
                      <a:pt x="74" y="153"/>
                      <a:pt x="75" y="153"/>
                    </a:cubicBezTo>
                    <a:cubicBezTo>
                      <a:pt x="76" y="153"/>
                      <a:pt x="76" y="154"/>
                      <a:pt x="77" y="155"/>
                    </a:cubicBezTo>
                    <a:cubicBezTo>
                      <a:pt x="78" y="156"/>
                      <a:pt x="80" y="155"/>
                      <a:pt x="81" y="157"/>
                    </a:cubicBezTo>
                    <a:cubicBezTo>
                      <a:pt x="81" y="158"/>
                      <a:pt x="81" y="159"/>
                      <a:pt x="81" y="160"/>
                    </a:cubicBezTo>
                    <a:cubicBezTo>
                      <a:pt x="82" y="161"/>
                      <a:pt x="81" y="162"/>
                      <a:pt x="82" y="162"/>
                    </a:cubicBezTo>
                    <a:cubicBezTo>
                      <a:pt x="84" y="162"/>
                      <a:pt x="83" y="160"/>
                      <a:pt x="84" y="160"/>
                    </a:cubicBezTo>
                    <a:cubicBezTo>
                      <a:pt x="85" y="159"/>
                      <a:pt x="86" y="160"/>
                      <a:pt x="87" y="160"/>
                    </a:cubicBezTo>
                    <a:cubicBezTo>
                      <a:pt x="88" y="160"/>
                      <a:pt x="89" y="160"/>
                      <a:pt x="90" y="160"/>
                    </a:cubicBezTo>
                    <a:cubicBezTo>
                      <a:pt x="91" y="160"/>
                      <a:pt x="92" y="160"/>
                      <a:pt x="93" y="159"/>
                    </a:cubicBezTo>
                    <a:cubicBezTo>
                      <a:pt x="93" y="159"/>
                      <a:pt x="93" y="158"/>
                      <a:pt x="94" y="157"/>
                    </a:cubicBezTo>
                    <a:cubicBezTo>
                      <a:pt x="95" y="156"/>
                      <a:pt x="96" y="156"/>
                      <a:pt x="97" y="155"/>
                    </a:cubicBezTo>
                    <a:cubicBezTo>
                      <a:pt x="97" y="154"/>
                      <a:pt x="98" y="153"/>
                      <a:pt x="98" y="153"/>
                    </a:cubicBezTo>
                    <a:cubicBezTo>
                      <a:pt x="99" y="152"/>
                      <a:pt x="99" y="151"/>
                      <a:pt x="100" y="150"/>
                    </a:cubicBezTo>
                    <a:cubicBezTo>
                      <a:pt x="100" y="149"/>
                      <a:pt x="102" y="149"/>
                      <a:pt x="102" y="148"/>
                    </a:cubicBezTo>
                    <a:cubicBezTo>
                      <a:pt x="103" y="147"/>
                      <a:pt x="103" y="146"/>
                      <a:pt x="102" y="144"/>
                    </a:cubicBezTo>
                    <a:cubicBezTo>
                      <a:pt x="102" y="144"/>
                      <a:pt x="102" y="143"/>
                      <a:pt x="102" y="142"/>
                    </a:cubicBezTo>
                    <a:cubicBezTo>
                      <a:pt x="102" y="141"/>
                      <a:pt x="103" y="140"/>
                      <a:pt x="104" y="140"/>
                    </a:cubicBezTo>
                    <a:cubicBezTo>
                      <a:pt x="105" y="140"/>
                      <a:pt x="105" y="142"/>
                      <a:pt x="106" y="142"/>
                    </a:cubicBezTo>
                    <a:cubicBezTo>
                      <a:pt x="107" y="142"/>
                      <a:pt x="107" y="140"/>
                      <a:pt x="108" y="139"/>
                    </a:cubicBezTo>
                    <a:cubicBezTo>
                      <a:pt x="108" y="139"/>
                      <a:pt x="108" y="138"/>
                      <a:pt x="108" y="138"/>
                    </a:cubicBezTo>
                    <a:cubicBezTo>
                      <a:pt x="110" y="136"/>
                      <a:pt x="112" y="137"/>
                      <a:pt x="113" y="136"/>
                    </a:cubicBezTo>
                    <a:cubicBezTo>
                      <a:pt x="114" y="135"/>
                      <a:pt x="115" y="135"/>
                      <a:pt x="115" y="133"/>
                    </a:cubicBezTo>
                    <a:cubicBezTo>
                      <a:pt x="115" y="132"/>
                      <a:pt x="115" y="131"/>
                      <a:pt x="114" y="131"/>
                    </a:cubicBezTo>
                    <a:cubicBezTo>
                      <a:pt x="114" y="130"/>
                      <a:pt x="112" y="132"/>
                      <a:pt x="112" y="131"/>
                    </a:cubicBezTo>
                    <a:cubicBezTo>
                      <a:pt x="112" y="130"/>
                      <a:pt x="113" y="130"/>
                      <a:pt x="114" y="129"/>
                    </a:cubicBezTo>
                    <a:cubicBezTo>
                      <a:pt x="115" y="129"/>
                      <a:pt x="116" y="129"/>
                      <a:pt x="117" y="129"/>
                    </a:cubicBezTo>
                    <a:cubicBezTo>
                      <a:pt x="116" y="127"/>
                      <a:pt x="116" y="127"/>
                      <a:pt x="116" y="127"/>
                    </a:cubicBezTo>
                    <a:cubicBezTo>
                      <a:pt x="116" y="126"/>
                      <a:pt x="116" y="125"/>
                      <a:pt x="116" y="124"/>
                    </a:cubicBezTo>
                    <a:cubicBezTo>
                      <a:pt x="117" y="123"/>
                      <a:pt x="118" y="123"/>
                      <a:pt x="120" y="123"/>
                    </a:cubicBezTo>
                    <a:cubicBezTo>
                      <a:pt x="121" y="123"/>
                      <a:pt x="121" y="123"/>
                      <a:pt x="122" y="123"/>
                    </a:cubicBezTo>
                    <a:cubicBezTo>
                      <a:pt x="122" y="123"/>
                      <a:pt x="122" y="122"/>
                      <a:pt x="123" y="121"/>
                    </a:cubicBezTo>
                    <a:cubicBezTo>
                      <a:pt x="123" y="121"/>
                      <a:pt x="123" y="121"/>
                      <a:pt x="123" y="121"/>
                    </a:cubicBezTo>
                    <a:cubicBezTo>
                      <a:pt x="125" y="120"/>
                      <a:pt x="126" y="121"/>
                      <a:pt x="129" y="120"/>
                    </a:cubicBezTo>
                    <a:cubicBezTo>
                      <a:pt x="130" y="120"/>
                      <a:pt x="132" y="120"/>
                      <a:pt x="133" y="120"/>
                    </a:cubicBezTo>
                    <a:cubicBezTo>
                      <a:pt x="134" y="119"/>
                      <a:pt x="135" y="119"/>
                      <a:pt x="136" y="118"/>
                    </a:cubicBezTo>
                    <a:cubicBezTo>
                      <a:pt x="137" y="117"/>
                      <a:pt x="135" y="116"/>
                      <a:pt x="136" y="115"/>
                    </a:cubicBezTo>
                    <a:cubicBezTo>
                      <a:pt x="137" y="114"/>
                      <a:pt x="138" y="114"/>
                      <a:pt x="139" y="115"/>
                    </a:cubicBezTo>
                    <a:cubicBezTo>
                      <a:pt x="140" y="115"/>
                      <a:pt x="138" y="117"/>
                      <a:pt x="139" y="117"/>
                    </a:cubicBezTo>
                    <a:cubicBezTo>
                      <a:pt x="140" y="118"/>
                      <a:pt x="140" y="117"/>
                      <a:pt x="141" y="117"/>
                    </a:cubicBezTo>
                    <a:cubicBezTo>
                      <a:pt x="143" y="117"/>
                      <a:pt x="144" y="118"/>
                      <a:pt x="145" y="117"/>
                    </a:cubicBezTo>
                    <a:cubicBezTo>
                      <a:pt x="146" y="117"/>
                      <a:pt x="146" y="118"/>
                      <a:pt x="147" y="117"/>
                    </a:cubicBezTo>
                    <a:cubicBezTo>
                      <a:pt x="148" y="117"/>
                      <a:pt x="147" y="116"/>
                      <a:pt x="147" y="115"/>
                    </a:cubicBezTo>
                    <a:cubicBezTo>
                      <a:pt x="148" y="114"/>
                      <a:pt x="150" y="115"/>
                      <a:pt x="151" y="115"/>
                    </a:cubicBezTo>
                    <a:cubicBezTo>
                      <a:pt x="153" y="115"/>
                      <a:pt x="154" y="115"/>
                      <a:pt x="155" y="114"/>
                    </a:cubicBezTo>
                    <a:cubicBezTo>
                      <a:pt x="157" y="113"/>
                      <a:pt x="157" y="113"/>
                      <a:pt x="159" y="111"/>
                    </a:cubicBezTo>
                    <a:cubicBezTo>
                      <a:pt x="160" y="110"/>
                      <a:pt x="161" y="109"/>
                      <a:pt x="162" y="108"/>
                    </a:cubicBezTo>
                    <a:cubicBezTo>
                      <a:pt x="163" y="106"/>
                      <a:pt x="164" y="106"/>
                      <a:pt x="165" y="105"/>
                    </a:cubicBezTo>
                    <a:cubicBezTo>
                      <a:pt x="166" y="104"/>
                      <a:pt x="167" y="103"/>
                      <a:pt x="168" y="103"/>
                    </a:cubicBezTo>
                    <a:cubicBezTo>
                      <a:pt x="169" y="102"/>
                      <a:pt x="171" y="103"/>
                      <a:pt x="172" y="102"/>
                    </a:cubicBezTo>
                    <a:cubicBezTo>
                      <a:pt x="172" y="101"/>
                      <a:pt x="171" y="100"/>
                      <a:pt x="172" y="99"/>
                    </a:cubicBezTo>
                    <a:cubicBezTo>
                      <a:pt x="172" y="98"/>
                      <a:pt x="172" y="98"/>
                      <a:pt x="172" y="98"/>
                    </a:cubicBezTo>
                    <a:cubicBezTo>
                      <a:pt x="173" y="97"/>
                      <a:pt x="174" y="99"/>
                      <a:pt x="175" y="100"/>
                    </a:cubicBezTo>
                    <a:cubicBezTo>
                      <a:pt x="176" y="100"/>
                      <a:pt x="176" y="101"/>
                      <a:pt x="178" y="101"/>
                    </a:cubicBezTo>
                    <a:cubicBezTo>
                      <a:pt x="179" y="102"/>
                      <a:pt x="180" y="101"/>
                      <a:pt x="181" y="100"/>
                    </a:cubicBezTo>
                    <a:cubicBezTo>
                      <a:pt x="183" y="100"/>
                      <a:pt x="184" y="99"/>
                      <a:pt x="186" y="99"/>
                    </a:cubicBezTo>
                    <a:cubicBezTo>
                      <a:pt x="187" y="99"/>
                      <a:pt x="188" y="99"/>
                      <a:pt x="189" y="99"/>
                    </a:cubicBezTo>
                    <a:cubicBezTo>
                      <a:pt x="191" y="99"/>
                      <a:pt x="191" y="99"/>
                      <a:pt x="193" y="98"/>
                    </a:cubicBezTo>
                    <a:cubicBezTo>
                      <a:pt x="195" y="98"/>
                      <a:pt x="197" y="98"/>
                      <a:pt x="199" y="98"/>
                    </a:cubicBezTo>
                    <a:cubicBezTo>
                      <a:pt x="201" y="97"/>
                      <a:pt x="202" y="96"/>
                      <a:pt x="205" y="95"/>
                    </a:cubicBezTo>
                    <a:cubicBezTo>
                      <a:pt x="206" y="94"/>
                      <a:pt x="207" y="94"/>
                      <a:pt x="208" y="93"/>
                    </a:cubicBezTo>
                    <a:cubicBezTo>
                      <a:pt x="210" y="92"/>
                      <a:pt x="212" y="92"/>
                      <a:pt x="214" y="91"/>
                    </a:cubicBezTo>
                    <a:cubicBezTo>
                      <a:pt x="216" y="90"/>
                      <a:pt x="217" y="90"/>
                      <a:pt x="219" y="89"/>
                    </a:cubicBezTo>
                    <a:cubicBezTo>
                      <a:pt x="221" y="88"/>
                      <a:pt x="222" y="88"/>
                      <a:pt x="224" y="88"/>
                    </a:cubicBezTo>
                    <a:cubicBezTo>
                      <a:pt x="225" y="87"/>
                      <a:pt x="226" y="87"/>
                      <a:pt x="227" y="86"/>
                    </a:cubicBezTo>
                    <a:cubicBezTo>
                      <a:pt x="227" y="86"/>
                      <a:pt x="228" y="86"/>
                      <a:pt x="228" y="85"/>
                    </a:cubicBezTo>
                    <a:cubicBezTo>
                      <a:pt x="228" y="85"/>
                      <a:pt x="227" y="85"/>
                      <a:pt x="227" y="84"/>
                    </a:cubicBezTo>
                    <a:cubicBezTo>
                      <a:pt x="225" y="83"/>
                      <a:pt x="223" y="84"/>
                      <a:pt x="221" y="84"/>
                    </a:cubicBezTo>
                    <a:cubicBezTo>
                      <a:pt x="219" y="84"/>
                      <a:pt x="218" y="84"/>
                      <a:pt x="216" y="84"/>
                    </a:cubicBezTo>
                    <a:cubicBezTo>
                      <a:pt x="214" y="85"/>
                      <a:pt x="212" y="85"/>
                      <a:pt x="210" y="85"/>
                    </a:cubicBezTo>
                    <a:cubicBezTo>
                      <a:pt x="209" y="85"/>
                      <a:pt x="208" y="85"/>
                      <a:pt x="207" y="85"/>
                    </a:cubicBezTo>
                    <a:cubicBezTo>
                      <a:pt x="206" y="85"/>
                      <a:pt x="205" y="85"/>
                      <a:pt x="205" y="86"/>
                    </a:cubicBezTo>
                    <a:cubicBezTo>
                      <a:pt x="204" y="86"/>
                      <a:pt x="204" y="87"/>
                      <a:pt x="203" y="87"/>
                    </a:cubicBezTo>
                    <a:cubicBezTo>
                      <a:pt x="202" y="87"/>
                      <a:pt x="201" y="87"/>
                      <a:pt x="201" y="86"/>
                    </a:cubicBezTo>
                    <a:cubicBezTo>
                      <a:pt x="201" y="85"/>
                      <a:pt x="202" y="85"/>
                      <a:pt x="202" y="84"/>
                    </a:cubicBezTo>
                    <a:cubicBezTo>
                      <a:pt x="203" y="83"/>
                      <a:pt x="204" y="83"/>
                      <a:pt x="205" y="82"/>
                    </a:cubicBezTo>
                    <a:cubicBezTo>
                      <a:pt x="207" y="82"/>
                      <a:pt x="207" y="82"/>
                      <a:pt x="209" y="82"/>
                    </a:cubicBezTo>
                    <a:cubicBezTo>
                      <a:pt x="210" y="82"/>
                      <a:pt x="211" y="82"/>
                      <a:pt x="212" y="81"/>
                    </a:cubicBezTo>
                    <a:cubicBezTo>
                      <a:pt x="212" y="81"/>
                      <a:pt x="212" y="81"/>
                      <a:pt x="212" y="81"/>
                    </a:cubicBezTo>
                    <a:cubicBezTo>
                      <a:pt x="213" y="80"/>
                      <a:pt x="213" y="79"/>
                      <a:pt x="213" y="78"/>
                    </a:cubicBezTo>
                    <a:cubicBezTo>
                      <a:pt x="213" y="77"/>
                      <a:pt x="212" y="76"/>
                      <a:pt x="213" y="76"/>
                    </a:cubicBezTo>
                    <a:cubicBezTo>
                      <a:pt x="214" y="75"/>
                      <a:pt x="214" y="75"/>
                      <a:pt x="215" y="75"/>
                    </a:cubicBezTo>
                    <a:cubicBezTo>
                      <a:pt x="217" y="75"/>
                      <a:pt x="218" y="76"/>
                      <a:pt x="219" y="77"/>
                    </a:cubicBezTo>
                    <a:cubicBezTo>
                      <a:pt x="220" y="77"/>
                      <a:pt x="220" y="78"/>
                      <a:pt x="220" y="79"/>
                    </a:cubicBezTo>
                    <a:cubicBezTo>
                      <a:pt x="221" y="80"/>
                      <a:pt x="221" y="80"/>
                      <a:pt x="221" y="81"/>
                    </a:cubicBezTo>
                    <a:cubicBezTo>
                      <a:pt x="222" y="81"/>
                      <a:pt x="222" y="81"/>
                      <a:pt x="222" y="82"/>
                    </a:cubicBezTo>
                    <a:cubicBezTo>
                      <a:pt x="223" y="82"/>
                      <a:pt x="224" y="82"/>
                      <a:pt x="225" y="81"/>
                    </a:cubicBezTo>
                    <a:cubicBezTo>
                      <a:pt x="226" y="81"/>
                      <a:pt x="226" y="81"/>
                      <a:pt x="226" y="81"/>
                    </a:cubicBezTo>
                    <a:cubicBezTo>
                      <a:pt x="226" y="81"/>
                      <a:pt x="227" y="81"/>
                      <a:pt x="227" y="81"/>
                    </a:cubicBezTo>
                    <a:cubicBezTo>
                      <a:pt x="227" y="81"/>
                      <a:pt x="228" y="81"/>
                      <a:pt x="228" y="81"/>
                    </a:cubicBezTo>
                    <a:cubicBezTo>
                      <a:pt x="228" y="81"/>
                      <a:pt x="229" y="82"/>
                      <a:pt x="229" y="82"/>
                    </a:cubicBezTo>
                    <a:cubicBezTo>
                      <a:pt x="231" y="82"/>
                      <a:pt x="232" y="83"/>
                      <a:pt x="233" y="82"/>
                    </a:cubicBezTo>
                    <a:cubicBezTo>
                      <a:pt x="233" y="82"/>
                      <a:pt x="234" y="81"/>
                      <a:pt x="234" y="81"/>
                    </a:cubicBezTo>
                    <a:cubicBezTo>
                      <a:pt x="234" y="81"/>
                      <a:pt x="234" y="81"/>
                      <a:pt x="234" y="81"/>
                    </a:cubicBezTo>
                    <a:cubicBezTo>
                      <a:pt x="234" y="80"/>
                      <a:pt x="233" y="80"/>
                      <a:pt x="233" y="79"/>
                    </a:cubicBezTo>
                    <a:cubicBezTo>
                      <a:pt x="232" y="78"/>
                      <a:pt x="233" y="78"/>
                      <a:pt x="233" y="77"/>
                    </a:cubicBezTo>
                    <a:cubicBezTo>
                      <a:pt x="233" y="76"/>
                      <a:pt x="234" y="75"/>
                      <a:pt x="233" y="75"/>
                    </a:cubicBezTo>
                    <a:cubicBezTo>
                      <a:pt x="232" y="74"/>
                      <a:pt x="231" y="76"/>
                      <a:pt x="230" y="76"/>
                    </a:cubicBezTo>
                    <a:cubicBezTo>
                      <a:pt x="229" y="75"/>
                      <a:pt x="230" y="74"/>
                      <a:pt x="230" y="73"/>
                    </a:cubicBezTo>
                    <a:cubicBezTo>
                      <a:pt x="229" y="72"/>
                      <a:pt x="229" y="72"/>
                      <a:pt x="228" y="71"/>
                    </a:cubicBezTo>
                    <a:cubicBezTo>
                      <a:pt x="227" y="71"/>
                      <a:pt x="226" y="72"/>
                      <a:pt x="225" y="72"/>
                    </a:cubicBezTo>
                    <a:cubicBezTo>
                      <a:pt x="224" y="71"/>
                      <a:pt x="223" y="71"/>
                      <a:pt x="222" y="70"/>
                    </a:cubicBezTo>
                    <a:cubicBezTo>
                      <a:pt x="222" y="70"/>
                      <a:pt x="221" y="69"/>
                      <a:pt x="221" y="69"/>
                    </a:cubicBezTo>
                    <a:cubicBezTo>
                      <a:pt x="220" y="68"/>
                      <a:pt x="220" y="67"/>
                      <a:pt x="220" y="66"/>
                    </a:cubicBezTo>
                    <a:cubicBezTo>
                      <a:pt x="219" y="65"/>
                      <a:pt x="218" y="63"/>
                      <a:pt x="219" y="63"/>
                    </a:cubicBezTo>
                    <a:cubicBezTo>
                      <a:pt x="220" y="62"/>
                      <a:pt x="221" y="63"/>
                      <a:pt x="222" y="64"/>
                    </a:cubicBezTo>
                    <a:cubicBezTo>
                      <a:pt x="224" y="64"/>
                      <a:pt x="224" y="64"/>
                      <a:pt x="226" y="65"/>
                    </a:cubicBezTo>
                    <a:cubicBezTo>
                      <a:pt x="227" y="65"/>
                      <a:pt x="228" y="66"/>
                      <a:pt x="230" y="66"/>
                    </a:cubicBezTo>
                    <a:cubicBezTo>
                      <a:pt x="232" y="67"/>
                      <a:pt x="235" y="68"/>
                      <a:pt x="235" y="66"/>
                    </a:cubicBezTo>
                    <a:cubicBezTo>
                      <a:pt x="235" y="65"/>
                      <a:pt x="234" y="65"/>
                      <a:pt x="234" y="64"/>
                    </a:cubicBezTo>
                    <a:cubicBezTo>
                      <a:pt x="234" y="63"/>
                      <a:pt x="235" y="62"/>
                      <a:pt x="236" y="61"/>
                    </a:cubicBezTo>
                    <a:cubicBezTo>
                      <a:pt x="238" y="60"/>
                      <a:pt x="239" y="60"/>
                      <a:pt x="242" y="59"/>
                    </a:cubicBezTo>
                    <a:cubicBezTo>
                      <a:pt x="244" y="59"/>
                      <a:pt x="245" y="60"/>
                      <a:pt x="247" y="59"/>
                    </a:cubicBezTo>
                    <a:cubicBezTo>
                      <a:pt x="248" y="58"/>
                      <a:pt x="248" y="58"/>
                      <a:pt x="249" y="57"/>
                    </a:cubicBezTo>
                    <a:cubicBezTo>
                      <a:pt x="250" y="56"/>
                      <a:pt x="253" y="57"/>
                      <a:pt x="253" y="56"/>
                    </a:cubicBezTo>
                    <a:cubicBezTo>
                      <a:pt x="253" y="55"/>
                      <a:pt x="252" y="55"/>
                      <a:pt x="252" y="54"/>
                    </a:cubicBezTo>
                    <a:cubicBezTo>
                      <a:pt x="252" y="55"/>
                      <a:pt x="252" y="55"/>
                      <a:pt x="252" y="55"/>
                    </a:cubicBezTo>
                    <a:cubicBezTo>
                      <a:pt x="252" y="54"/>
                      <a:pt x="251" y="53"/>
                      <a:pt x="251" y="53"/>
                    </a:cubicBezTo>
                    <a:cubicBezTo>
                      <a:pt x="252" y="52"/>
                      <a:pt x="252" y="53"/>
                      <a:pt x="253" y="53"/>
                    </a:cubicBezTo>
                    <a:cubicBezTo>
                      <a:pt x="254" y="53"/>
                      <a:pt x="254" y="52"/>
                      <a:pt x="255" y="53"/>
                    </a:cubicBezTo>
                    <a:cubicBezTo>
                      <a:pt x="256" y="53"/>
                      <a:pt x="257" y="53"/>
                      <a:pt x="257" y="53"/>
                    </a:cubicBezTo>
                    <a:cubicBezTo>
                      <a:pt x="259" y="53"/>
                      <a:pt x="260" y="53"/>
                      <a:pt x="261" y="53"/>
                    </a:cubicBezTo>
                    <a:cubicBezTo>
                      <a:pt x="261" y="52"/>
                      <a:pt x="262" y="51"/>
                      <a:pt x="262" y="50"/>
                    </a:cubicBezTo>
                    <a:cubicBezTo>
                      <a:pt x="262" y="49"/>
                      <a:pt x="260" y="49"/>
                      <a:pt x="258" y="49"/>
                    </a:cubicBezTo>
                    <a:cubicBezTo>
                      <a:pt x="258" y="49"/>
                      <a:pt x="257" y="49"/>
                      <a:pt x="257" y="48"/>
                    </a:cubicBezTo>
                    <a:cubicBezTo>
                      <a:pt x="256" y="48"/>
                      <a:pt x="255" y="47"/>
                      <a:pt x="256" y="46"/>
                    </a:cubicBezTo>
                    <a:cubicBezTo>
                      <a:pt x="257" y="46"/>
                      <a:pt x="258" y="46"/>
                      <a:pt x="258" y="46"/>
                    </a:cubicBezTo>
                    <a:cubicBezTo>
                      <a:pt x="259" y="45"/>
                      <a:pt x="258" y="44"/>
                      <a:pt x="258" y="44"/>
                    </a:cubicBezTo>
                    <a:cubicBezTo>
                      <a:pt x="258" y="42"/>
                      <a:pt x="257" y="41"/>
                      <a:pt x="258" y="40"/>
                    </a:cubicBezTo>
                    <a:cubicBezTo>
                      <a:pt x="258" y="40"/>
                      <a:pt x="258" y="40"/>
                      <a:pt x="258" y="40"/>
                    </a:cubicBezTo>
                    <a:cubicBezTo>
                      <a:pt x="259" y="39"/>
                      <a:pt x="261" y="41"/>
                      <a:pt x="262" y="39"/>
                    </a:cubicBezTo>
                    <a:cubicBezTo>
                      <a:pt x="262" y="38"/>
                      <a:pt x="262" y="38"/>
                      <a:pt x="262" y="37"/>
                    </a:cubicBezTo>
                    <a:cubicBezTo>
                      <a:pt x="261" y="35"/>
                      <a:pt x="259" y="37"/>
                      <a:pt x="257" y="36"/>
                    </a:cubicBezTo>
                    <a:cubicBezTo>
                      <a:pt x="256" y="36"/>
                      <a:pt x="255" y="37"/>
                      <a:pt x="254" y="36"/>
                    </a:cubicBezTo>
                    <a:cubicBezTo>
                      <a:pt x="253" y="34"/>
                      <a:pt x="256" y="34"/>
                      <a:pt x="257" y="33"/>
                    </a:cubicBezTo>
                    <a:cubicBezTo>
                      <a:pt x="258" y="33"/>
                      <a:pt x="259" y="32"/>
                      <a:pt x="260" y="31"/>
                    </a:cubicBezTo>
                    <a:cubicBezTo>
                      <a:pt x="260" y="30"/>
                      <a:pt x="261" y="30"/>
                      <a:pt x="262" y="29"/>
                    </a:cubicBezTo>
                    <a:cubicBezTo>
                      <a:pt x="263" y="28"/>
                      <a:pt x="266" y="28"/>
                      <a:pt x="265" y="27"/>
                    </a:cubicBezTo>
                    <a:cubicBezTo>
                      <a:pt x="265" y="26"/>
                      <a:pt x="265" y="26"/>
                      <a:pt x="264" y="25"/>
                    </a:cubicBezTo>
                    <a:cubicBezTo>
                      <a:pt x="263" y="24"/>
                      <a:pt x="262" y="24"/>
                      <a:pt x="262" y="23"/>
                    </a:cubicBezTo>
                    <a:cubicBezTo>
                      <a:pt x="262" y="22"/>
                      <a:pt x="262" y="21"/>
                      <a:pt x="263" y="21"/>
                    </a:cubicBezTo>
                    <a:cubicBezTo>
                      <a:pt x="264" y="21"/>
                      <a:pt x="264" y="21"/>
                      <a:pt x="265" y="21"/>
                    </a:cubicBezTo>
                    <a:cubicBezTo>
                      <a:pt x="265" y="21"/>
                      <a:pt x="266" y="22"/>
                      <a:pt x="267" y="22"/>
                    </a:cubicBezTo>
                    <a:cubicBezTo>
                      <a:pt x="267" y="21"/>
                      <a:pt x="267" y="21"/>
                      <a:pt x="268" y="20"/>
                    </a:cubicBezTo>
                    <a:cubicBezTo>
                      <a:pt x="268" y="20"/>
                      <a:pt x="268" y="19"/>
                      <a:pt x="268" y="19"/>
                    </a:cubicBezTo>
                    <a:cubicBezTo>
                      <a:pt x="270" y="18"/>
                      <a:pt x="271" y="20"/>
                      <a:pt x="273" y="19"/>
                    </a:cubicBezTo>
                    <a:cubicBezTo>
                      <a:pt x="274" y="18"/>
                      <a:pt x="274" y="17"/>
                      <a:pt x="275" y="17"/>
                    </a:cubicBezTo>
                    <a:cubicBezTo>
                      <a:pt x="276" y="16"/>
                      <a:pt x="277" y="17"/>
                      <a:pt x="278" y="17"/>
                    </a:cubicBezTo>
                    <a:cubicBezTo>
                      <a:pt x="279" y="18"/>
                      <a:pt x="280" y="17"/>
                      <a:pt x="281" y="17"/>
                    </a:cubicBezTo>
                    <a:cubicBezTo>
                      <a:pt x="282" y="16"/>
                      <a:pt x="282" y="14"/>
                      <a:pt x="284" y="14"/>
                    </a:cubicBezTo>
                    <a:cubicBezTo>
                      <a:pt x="285" y="14"/>
                      <a:pt x="285" y="14"/>
                      <a:pt x="286" y="14"/>
                    </a:cubicBezTo>
                    <a:cubicBezTo>
                      <a:pt x="288" y="14"/>
                      <a:pt x="289" y="14"/>
                      <a:pt x="291" y="13"/>
                    </a:cubicBezTo>
                    <a:cubicBezTo>
                      <a:pt x="292" y="13"/>
                      <a:pt x="296" y="13"/>
                      <a:pt x="295" y="11"/>
                    </a:cubicBezTo>
                    <a:cubicBezTo>
                      <a:pt x="294" y="11"/>
                      <a:pt x="293" y="11"/>
                      <a:pt x="29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39" name="Freeform 1061"/>
              <p:cNvSpPr>
                <a:spLocks/>
              </p:cNvSpPr>
              <p:nvPr/>
            </p:nvSpPr>
            <p:spPr bwMode="auto">
              <a:xfrm>
                <a:off x="314" y="2762"/>
                <a:ext cx="8" cy="6"/>
              </a:xfrm>
              <a:custGeom>
                <a:avLst/>
                <a:gdLst>
                  <a:gd name="T0" fmla="*/ 16 w 4"/>
                  <a:gd name="T1" fmla="*/ 48 h 3"/>
                  <a:gd name="T2" fmla="*/ 16 w 4"/>
                  <a:gd name="T3" fmla="*/ 48 h 3"/>
                  <a:gd name="T4" fmla="*/ 48 w 4"/>
                  <a:gd name="T5" fmla="*/ 48 h 3"/>
                  <a:gd name="T6" fmla="*/ 48 w 4"/>
                  <a:gd name="T7" fmla="*/ 16 h 3"/>
                  <a:gd name="T8" fmla="*/ 16 w 4"/>
                  <a:gd name="T9" fmla="*/ 48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3"/>
                    </a:moveTo>
                    <a:cubicBezTo>
                      <a:pt x="1" y="3"/>
                      <a:pt x="1" y="3"/>
                      <a:pt x="1" y="3"/>
                    </a:cubicBezTo>
                    <a:cubicBezTo>
                      <a:pt x="2" y="3"/>
                      <a:pt x="3" y="3"/>
                      <a:pt x="3" y="3"/>
                    </a:cubicBezTo>
                    <a:cubicBezTo>
                      <a:pt x="4" y="2"/>
                      <a:pt x="4" y="1"/>
                      <a:pt x="3" y="1"/>
                    </a:cubicBezTo>
                    <a:cubicBezTo>
                      <a:pt x="3" y="0"/>
                      <a:pt x="0" y="2"/>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0" name="Freeform 1062"/>
              <p:cNvSpPr>
                <a:spLocks/>
              </p:cNvSpPr>
              <p:nvPr/>
            </p:nvSpPr>
            <p:spPr bwMode="auto">
              <a:xfrm>
                <a:off x="330" y="2782"/>
                <a:ext cx="2" cy="4"/>
              </a:xfrm>
              <a:custGeom>
                <a:avLst/>
                <a:gdLst>
                  <a:gd name="T0" fmla="*/ 0 w 1"/>
                  <a:gd name="T1" fmla="*/ 0 h 2"/>
                  <a:gd name="T2" fmla="*/ 16 w 1"/>
                  <a:gd name="T3" fmla="*/ 32 h 2"/>
                  <a:gd name="T4" fmla="*/ 0 w 1"/>
                  <a:gd name="T5" fmla="*/ 0 h 2"/>
                  <a:gd name="T6" fmla="*/ 0 60000 65536"/>
                  <a:gd name="T7" fmla="*/ 0 60000 65536"/>
                  <a:gd name="T8" fmla="*/ 0 60000 65536"/>
                  <a:gd name="T9" fmla="*/ 0 w 1"/>
                  <a:gd name="T10" fmla="*/ 0 h 2"/>
                  <a:gd name="T11" fmla="*/ 1 w 1"/>
                  <a:gd name="T12" fmla="*/ 2 h 2"/>
                </a:gdLst>
                <a:ahLst/>
                <a:cxnLst>
                  <a:cxn ang="T6">
                    <a:pos x="T0" y="T1"/>
                  </a:cxn>
                  <a:cxn ang="T7">
                    <a:pos x="T2" y="T3"/>
                  </a:cxn>
                  <a:cxn ang="T8">
                    <a:pos x="T4" y="T5"/>
                  </a:cxn>
                </a:cxnLst>
                <a:rect l="T9" t="T10" r="T11" b="T12"/>
                <a:pathLst>
                  <a:path w="1" h="2">
                    <a:moveTo>
                      <a:pt x="0" y="0"/>
                    </a:moveTo>
                    <a:cubicBezTo>
                      <a:pt x="0" y="1"/>
                      <a:pt x="0" y="1"/>
                      <a:pt x="1" y="2"/>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1" name="Freeform 1063"/>
              <p:cNvSpPr>
                <a:spLocks/>
              </p:cNvSpPr>
              <p:nvPr/>
            </p:nvSpPr>
            <p:spPr bwMode="auto">
              <a:xfrm>
                <a:off x="326" y="2798"/>
                <a:ext cx="4" cy="2"/>
              </a:xfrm>
              <a:custGeom>
                <a:avLst/>
                <a:gdLst>
                  <a:gd name="T0" fmla="*/ 32 w 2"/>
                  <a:gd name="T1" fmla="*/ 16 h 1"/>
                  <a:gd name="T2" fmla="*/ 32 w 2"/>
                  <a:gd name="T3" fmla="*/ 0 h 1"/>
                  <a:gd name="T4" fmla="*/ 0 w 2"/>
                  <a:gd name="T5" fmla="*/ 0 h 1"/>
                  <a:gd name="T6" fmla="*/ 32 w 2"/>
                  <a:gd name="T7" fmla="*/ 16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1"/>
                    </a:moveTo>
                    <a:cubicBezTo>
                      <a:pt x="2" y="1"/>
                      <a:pt x="2" y="1"/>
                      <a:pt x="2" y="0"/>
                    </a:cubicBezTo>
                    <a:cubicBezTo>
                      <a:pt x="1" y="0"/>
                      <a:pt x="1" y="0"/>
                      <a:pt x="0" y="0"/>
                    </a:cubicBezTo>
                    <a:cubicBezTo>
                      <a:pt x="2" y="1"/>
                      <a:pt x="2" y="1"/>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2" name="Freeform 1064"/>
              <p:cNvSpPr>
                <a:spLocks/>
              </p:cNvSpPr>
              <p:nvPr/>
            </p:nvSpPr>
            <p:spPr bwMode="auto">
              <a:xfrm>
                <a:off x="328" y="2794"/>
                <a:ext cx="8" cy="6"/>
              </a:xfrm>
              <a:custGeom>
                <a:avLst/>
                <a:gdLst>
                  <a:gd name="T0" fmla="*/ 16 w 4"/>
                  <a:gd name="T1" fmla="*/ 16 h 3"/>
                  <a:gd name="T2" fmla="*/ 16 w 4"/>
                  <a:gd name="T3" fmla="*/ 32 h 3"/>
                  <a:gd name="T4" fmla="*/ 48 w 4"/>
                  <a:gd name="T5" fmla="*/ 32 h 3"/>
                  <a:gd name="T6" fmla="*/ 16 w 4"/>
                  <a:gd name="T7" fmla="*/ 16 h 3"/>
                  <a:gd name="T8" fmla="*/ 0 60000 65536"/>
                  <a:gd name="T9" fmla="*/ 0 60000 65536"/>
                  <a:gd name="T10" fmla="*/ 0 60000 65536"/>
                  <a:gd name="T11" fmla="*/ 0 60000 65536"/>
                  <a:gd name="T12" fmla="*/ 0 w 4"/>
                  <a:gd name="T13" fmla="*/ 0 h 3"/>
                  <a:gd name="T14" fmla="*/ 4 w 4"/>
                  <a:gd name="T15" fmla="*/ 3 h 3"/>
                </a:gdLst>
                <a:ahLst/>
                <a:cxnLst>
                  <a:cxn ang="T8">
                    <a:pos x="T0" y="T1"/>
                  </a:cxn>
                  <a:cxn ang="T9">
                    <a:pos x="T2" y="T3"/>
                  </a:cxn>
                  <a:cxn ang="T10">
                    <a:pos x="T4" y="T5"/>
                  </a:cxn>
                  <a:cxn ang="T11">
                    <a:pos x="T6" y="T7"/>
                  </a:cxn>
                </a:cxnLst>
                <a:rect l="T12" t="T13" r="T14" b="T15"/>
                <a:pathLst>
                  <a:path w="4" h="3">
                    <a:moveTo>
                      <a:pt x="1" y="1"/>
                    </a:moveTo>
                    <a:cubicBezTo>
                      <a:pt x="0" y="1"/>
                      <a:pt x="0" y="2"/>
                      <a:pt x="1" y="2"/>
                    </a:cubicBezTo>
                    <a:cubicBezTo>
                      <a:pt x="2" y="3"/>
                      <a:pt x="4" y="3"/>
                      <a:pt x="3" y="2"/>
                    </a:cubicBezTo>
                    <a:cubicBezTo>
                      <a:pt x="3" y="1"/>
                      <a:pt x="2" y="0"/>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3" name="Freeform 1065"/>
              <p:cNvSpPr>
                <a:spLocks/>
              </p:cNvSpPr>
              <p:nvPr/>
            </p:nvSpPr>
            <p:spPr bwMode="auto">
              <a:xfrm>
                <a:off x="394" y="2700"/>
                <a:ext cx="26" cy="16"/>
              </a:xfrm>
              <a:custGeom>
                <a:avLst/>
                <a:gdLst>
                  <a:gd name="T0" fmla="*/ 160 w 13"/>
                  <a:gd name="T1" fmla="*/ 64 h 8"/>
                  <a:gd name="T2" fmla="*/ 112 w 13"/>
                  <a:gd name="T3" fmla="*/ 48 h 8"/>
                  <a:gd name="T4" fmla="*/ 80 w 13"/>
                  <a:gd name="T5" fmla="*/ 32 h 8"/>
                  <a:gd name="T6" fmla="*/ 48 w 13"/>
                  <a:gd name="T7" fmla="*/ 16 h 8"/>
                  <a:gd name="T8" fmla="*/ 16 w 13"/>
                  <a:gd name="T9" fmla="*/ 0 h 8"/>
                  <a:gd name="T10" fmla="*/ 0 w 13"/>
                  <a:gd name="T11" fmla="*/ 32 h 8"/>
                  <a:gd name="T12" fmla="*/ 16 w 13"/>
                  <a:gd name="T13" fmla="*/ 48 h 8"/>
                  <a:gd name="T14" fmla="*/ 64 w 13"/>
                  <a:gd name="T15" fmla="*/ 64 h 8"/>
                  <a:gd name="T16" fmla="*/ 96 w 13"/>
                  <a:gd name="T17" fmla="*/ 80 h 8"/>
                  <a:gd name="T18" fmla="*/ 144 w 13"/>
                  <a:gd name="T19" fmla="*/ 128 h 8"/>
                  <a:gd name="T20" fmla="*/ 192 w 13"/>
                  <a:gd name="T21" fmla="*/ 112 h 8"/>
                  <a:gd name="T22" fmla="*/ 192 w 13"/>
                  <a:gd name="T23" fmla="*/ 80 h 8"/>
                  <a:gd name="T24" fmla="*/ 160 w 13"/>
                  <a:gd name="T25" fmla="*/ 64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8"/>
                  <a:gd name="T41" fmla="*/ 13 w 13"/>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8">
                    <a:moveTo>
                      <a:pt x="10" y="4"/>
                    </a:moveTo>
                    <a:cubicBezTo>
                      <a:pt x="9" y="3"/>
                      <a:pt x="8" y="4"/>
                      <a:pt x="7" y="3"/>
                    </a:cubicBezTo>
                    <a:cubicBezTo>
                      <a:pt x="6" y="3"/>
                      <a:pt x="6" y="3"/>
                      <a:pt x="5" y="2"/>
                    </a:cubicBezTo>
                    <a:cubicBezTo>
                      <a:pt x="4" y="2"/>
                      <a:pt x="4" y="2"/>
                      <a:pt x="3" y="1"/>
                    </a:cubicBezTo>
                    <a:cubicBezTo>
                      <a:pt x="2" y="1"/>
                      <a:pt x="2" y="0"/>
                      <a:pt x="1" y="0"/>
                    </a:cubicBezTo>
                    <a:cubicBezTo>
                      <a:pt x="0" y="0"/>
                      <a:pt x="0" y="1"/>
                      <a:pt x="0" y="2"/>
                    </a:cubicBezTo>
                    <a:cubicBezTo>
                      <a:pt x="0" y="3"/>
                      <a:pt x="1" y="3"/>
                      <a:pt x="1" y="3"/>
                    </a:cubicBezTo>
                    <a:cubicBezTo>
                      <a:pt x="2" y="4"/>
                      <a:pt x="3" y="3"/>
                      <a:pt x="4" y="4"/>
                    </a:cubicBezTo>
                    <a:cubicBezTo>
                      <a:pt x="5" y="4"/>
                      <a:pt x="5" y="5"/>
                      <a:pt x="6" y="5"/>
                    </a:cubicBezTo>
                    <a:cubicBezTo>
                      <a:pt x="7" y="7"/>
                      <a:pt x="7" y="8"/>
                      <a:pt x="9" y="8"/>
                    </a:cubicBezTo>
                    <a:cubicBezTo>
                      <a:pt x="10" y="8"/>
                      <a:pt x="11" y="8"/>
                      <a:pt x="12" y="7"/>
                    </a:cubicBezTo>
                    <a:cubicBezTo>
                      <a:pt x="12" y="6"/>
                      <a:pt x="13" y="6"/>
                      <a:pt x="12" y="5"/>
                    </a:cubicBezTo>
                    <a:cubicBezTo>
                      <a:pt x="12" y="4"/>
                      <a:pt x="11" y="4"/>
                      <a:pt x="1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4" name="Freeform 1066"/>
              <p:cNvSpPr>
                <a:spLocks/>
              </p:cNvSpPr>
              <p:nvPr/>
            </p:nvSpPr>
            <p:spPr bwMode="auto">
              <a:xfrm>
                <a:off x="2417" y="1279"/>
                <a:ext cx="32" cy="16"/>
              </a:xfrm>
              <a:custGeom>
                <a:avLst/>
                <a:gdLst>
                  <a:gd name="T0" fmla="*/ 16 w 16"/>
                  <a:gd name="T1" fmla="*/ 112 h 8"/>
                  <a:gd name="T2" fmla="*/ 80 w 16"/>
                  <a:gd name="T3" fmla="*/ 128 h 8"/>
                  <a:gd name="T4" fmla="*/ 128 w 16"/>
                  <a:gd name="T5" fmla="*/ 112 h 8"/>
                  <a:gd name="T6" fmla="*/ 176 w 16"/>
                  <a:gd name="T7" fmla="*/ 112 h 8"/>
                  <a:gd name="T8" fmla="*/ 256 w 16"/>
                  <a:gd name="T9" fmla="*/ 112 h 8"/>
                  <a:gd name="T10" fmla="*/ 256 w 16"/>
                  <a:gd name="T11" fmla="*/ 64 h 8"/>
                  <a:gd name="T12" fmla="*/ 192 w 16"/>
                  <a:gd name="T13" fmla="*/ 48 h 8"/>
                  <a:gd name="T14" fmla="*/ 144 w 16"/>
                  <a:gd name="T15" fmla="*/ 16 h 8"/>
                  <a:gd name="T16" fmla="*/ 80 w 16"/>
                  <a:gd name="T17" fmla="*/ 0 h 8"/>
                  <a:gd name="T18" fmla="*/ 64 w 16"/>
                  <a:gd name="T19" fmla="*/ 16 h 8"/>
                  <a:gd name="T20" fmla="*/ 0 w 16"/>
                  <a:gd name="T21" fmla="*/ 48 h 8"/>
                  <a:gd name="T22" fmla="*/ 0 w 16"/>
                  <a:gd name="T23" fmla="*/ 80 h 8"/>
                  <a:gd name="T24" fmla="*/ 16 w 16"/>
                  <a:gd name="T25" fmla="*/ 11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8"/>
                  <a:gd name="T41" fmla="*/ 16 w 16"/>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8">
                    <a:moveTo>
                      <a:pt x="1" y="7"/>
                    </a:moveTo>
                    <a:cubicBezTo>
                      <a:pt x="2" y="8"/>
                      <a:pt x="4" y="8"/>
                      <a:pt x="5" y="8"/>
                    </a:cubicBezTo>
                    <a:cubicBezTo>
                      <a:pt x="6" y="8"/>
                      <a:pt x="7" y="8"/>
                      <a:pt x="8" y="7"/>
                    </a:cubicBezTo>
                    <a:cubicBezTo>
                      <a:pt x="9" y="7"/>
                      <a:pt x="10" y="7"/>
                      <a:pt x="11" y="7"/>
                    </a:cubicBezTo>
                    <a:cubicBezTo>
                      <a:pt x="13" y="6"/>
                      <a:pt x="15" y="8"/>
                      <a:pt x="16" y="7"/>
                    </a:cubicBezTo>
                    <a:cubicBezTo>
                      <a:pt x="16" y="6"/>
                      <a:pt x="16" y="5"/>
                      <a:pt x="16" y="4"/>
                    </a:cubicBezTo>
                    <a:cubicBezTo>
                      <a:pt x="15" y="3"/>
                      <a:pt x="14" y="3"/>
                      <a:pt x="12" y="3"/>
                    </a:cubicBezTo>
                    <a:cubicBezTo>
                      <a:pt x="11" y="2"/>
                      <a:pt x="10" y="2"/>
                      <a:pt x="9" y="1"/>
                    </a:cubicBezTo>
                    <a:cubicBezTo>
                      <a:pt x="7" y="1"/>
                      <a:pt x="7" y="0"/>
                      <a:pt x="5" y="0"/>
                    </a:cubicBezTo>
                    <a:cubicBezTo>
                      <a:pt x="5" y="0"/>
                      <a:pt x="5" y="1"/>
                      <a:pt x="4" y="1"/>
                    </a:cubicBezTo>
                    <a:cubicBezTo>
                      <a:pt x="3" y="2"/>
                      <a:pt x="1" y="1"/>
                      <a:pt x="0" y="3"/>
                    </a:cubicBezTo>
                    <a:cubicBezTo>
                      <a:pt x="0" y="4"/>
                      <a:pt x="0" y="4"/>
                      <a:pt x="0" y="5"/>
                    </a:cubicBezTo>
                    <a:cubicBezTo>
                      <a:pt x="0" y="6"/>
                      <a:pt x="0" y="6"/>
                      <a:pt x="1"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5" name="Freeform 1067"/>
              <p:cNvSpPr>
                <a:spLocks/>
              </p:cNvSpPr>
              <p:nvPr/>
            </p:nvSpPr>
            <p:spPr bwMode="auto">
              <a:xfrm>
                <a:off x="4036" y="3199"/>
                <a:ext cx="12" cy="12"/>
              </a:xfrm>
              <a:custGeom>
                <a:avLst/>
                <a:gdLst>
                  <a:gd name="T0" fmla="*/ 48 w 6"/>
                  <a:gd name="T1" fmla="*/ 32 h 6"/>
                  <a:gd name="T2" fmla="*/ 16 w 6"/>
                  <a:gd name="T3" fmla="*/ 16 h 6"/>
                  <a:gd name="T4" fmla="*/ 16 w 6"/>
                  <a:gd name="T5" fmla="*/ 48 h 6"/>
                  <a:gd name="T6" fmla="*/ 16 w 6"/>
                  <a:gd name="T7" fmla="*/ 80 h 6"/>
                  <a:gd name="T8" fmla="*/ 64 w 6"/>
                  <a:gd name="T9" fmla="*/ 80 h 6"/>
                  <a:gd name="T10" fmla="*/ 96 w 6"/>
                  <a:gd name="T11" fmla="*/ 80 h 6"/>
                  <a:gd name="T12" fmla="*/ 80 w 6"/>
                  <a:gd name="T13" fmla="*/ 48 h 6"/>
                  <a:gd name="T14" fmla="*/ 48 w 6"/>
                  <a:gd name="T15" fmla="*/ 32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3" y="2"/>
                    </a:moveTo>
                    <a:cubicBezTo>
                      <a:pt x="2" y="1"/>
                      <a:pt x="2" y="0"/>
                      <a:pt x="1" y="1"/>
                    </a:cubicBezTo>
                    <a:cubicBezTo>
                      <a:pt x="0" y="1"/>
                      <a:pt x="1" y="2"/>
                      <a:pt x="1" y="3"/>
                    </a:cubicBezTo>
                    <a:cubicBezTo>
                      <a:pt x="1" y="3"/>
                      <a:pt x="1" y="4"/>
                      <a:pt x="1" y="5"/>
                    </a:cubicBezTo>
                    <a:cubicBezTo>
                      <a:pt x="2" y="5"/>
                      <a:pt x="3" y="5"/>
                      <a:pt x="4" y="5"/>
                    </a:cubicBezTo>
                    <a:cubicBezTo>
                      <a:pt x="4" y="6"/>
                      <a:pt x="5" y="6"/>
                      <a:pt x="6" y="5"/>
                    </a:cubicBezTo>
                    <a:cubicBezTo>
                      <a:pt x="6" y="4"/>
                      <a:pt x="5" y="4"/>
                      <a:pt x="5" y="3"/>
                    </a:cubicBezTo>
                    <a:cubicBezTo>
                      <a:pt x="5" y="2"/>
                      <a:pt x="4" y="2"/>
                      <a:pt x="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6" name="Freeform 1068"/>
              <p:cNvSpPr>
                <a:spLocks/>
              </p:cNvSpPr>
              <p:nvPr/>
            </p:nvSpPr>
            <p:spPr bwMode="auto">
              <a:xfrm>
                <a:off x="3916" y="3307"/>
                <a:ext cx="28" cy="18"/>
              </a:xfrm>
              <a:custGeom>
                <a:avLst/>
                <a:gdLst>
                  <a:gd name="T0" fmla="*/ 176 w 14"/>
                  <a:gd name="T1" fmla="*/ 32 h 9"/>
                  <a:gd name="T2" fmla="*/ 128 w 14"/>
                  <a:gd name="T3" fmla="*/ 48 h 9"/>
                  <a:gd name="T4" fmla="*/ 80 w 14"/>
                  <a:gd name="T5" fmla="*/ 48 h 9"/>
                  <a:gd name="T6" fmla="*/ 64 w 14"/>
                  <a:gd name="T7" fmla="*/ 0 h 9"/>
                  <a:gd name="T8" fmla="*/ 48 w 14"/>
                  <a:gd name="T9" fmla="*/ 16 h 9"/>
                  <a:gd name="T10" fmla="*/ 16 w 14"/>
                  <a:gd name="T11" fmla="*/ 64 h 9"/>
                  <a:gd name="T12" fmla="*/ 0 w 14"/>
                  <a:gd name="T13" fmla="*/ 96 h 9"/>
                  <a:gd name="T14" fmla="*/ 0 w 14"/>
                  <a:gd name="T15" fmla="*/ 112 h 9"/>
                  <a:gd name="T16" fmla="*/ 64 w 14"/>
                  <a:gd name="T17" fmla="*/ 128 h 9"/>
                  <a:gd name="T18" fmla="*/ 112 w 14"/>
                  <a:gd name="T19" fmla="*/ 128 h 9"/>
                  <a:gd name="T20" fmla="*/ 160 w 14"/>
                  <a:gd name="T21" fmla="*/ 112 h 9"/>
                  <a:gd name="T22" fmla="*/ 192 w 14"/>
                  <a:gd name="T23" fmla="*/ 80 h 9"/>
                  <a:gd name="T24" fmla="*/ 224 w 14"/>
                  <a:gd name="T25" fmla="*/ 64 h 9"/>
                  <a:gd name="T26" fmla="*/ 224 w 14"/>
                  <a:gd name="T27" fmla="*/ 32 h 9"/>
                  <a:gd name="T28" fmla="*/ 176 w 14"/>
                  <a:gd name="T29" fmla="*/ 32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9"/>
                  <a:gd name="T47" fmla="*/ 14 w 14"/>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9">
                    <a:moveTo>
                      <a:pt x="11" y="2"/>
                    </a:moveTo>
                    <a:cubicBezTo>
                      <a:pt x="10" y="2"/>
                      <a:pt x="9" y="3"/>
                      <a:pt x="8" y="3"/>
                    </a:cubicBezTo>
                    <a:cubicBezTo>
                      <a:pt x="7" y="3"/>
                      <a:pt x="6" y="4"/>
                      <a:pt x="5" y="3"/>
                    </a:cubicBezTo>
                    <a:cubicBezTo>
                      <a:pt x="4" y="2"/>
                      <a:pt x="5" y="0"/>
                      <a:pt x="4" y="0"/>
                    </a:cubicBezTo>
                    <a:cubicBezTo>
                      <a:pt x="3" y="0"/>
                      <a:pt x="3" y="1"/>
                      <a:pt x="3" y="1"/>
                    </a:cubicBezTo>
                    <a:cubicBezTo>
                      <a:pt x="2" y="2"/>
                      <a:pt x="1" y="3"/>
                      <a:pt x="1" y="4"/>
                    </a:cubicBezTo>
                    <a:cubicBezTo>
                      <a:pt x="1" y="4"/>
                      <a:pt x="1" y="5"/>
                      <a:pt x="0" y="6"/>
                    </a:cubicBezTo>
                    <a:cubicBezTo>
                      <a:pt x="0" y="6"/>
                      <a:pt x="0" y="7"/>
                      <a:pt x="0" y="7"/>
                    </a:cubicBezTo>
                    <a:cubicBezTo>
                      <a:pt x="1" y="9"/>
                      <a:pt x="3" y="8"/>
                      <a:pt x="4" y="8"/>
                    </a:cubicBezTo>
                    <a:cubicBezTo>
                      <a:pt x="5" y="8"/>
                      <a:pt x="6" y="8"/>
                      <a:pt x="7" y="8"/>
                    </a:cubicBezTo>
                    <a:cubicBezTo>
                      <a:pt x="8" y="8"/>
                      <a:pt x="9" y="8"/>
                      <a:pt x="10" y="7"/>
                    </a:cubicBezTo>
                    <a:cubicBezTo>
                      <a:pt x="11" y="7"/>
                      <a:pt x="11" y="6"/>
                      <a:pt x="12" y="5"/>
                    </a:cubicBezTo>
                    <a:cubicBezTo>
                      <a:pt x="13" y="5"/>
                      <a:pt x="14" y="5"/>
                      <a:pt x="14" y="4"/>
                    </a:cubicBezTo>
                    <a:cubicBezTo>
                      <a:pt x="14" y="3"/>
                      <a:pt x="14" y="3"/>
                      <a:pt x="14" y="2"/>
                    </a:cubicBezTo>
                    <a:cubicBezTo>
                      <a:pt x="13" y="1"/>
                      <a:pt x="12" y="2"/>
                      <a:pt x="1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7" name="Freeform 1069"/>
              <p:cNvSpPr>
                <a:spLocks/>
              </p:cNvSpPr>
              <p:nvPr/>
            </p:nvSpPr>
            <p:spPr bwMode="auto">
              <a:xfrm>
                <a:off x="3625" y="1762"/>
                <a:ext cx="28" cy="30"/>
              </a:xfrm>
              <a:custGeom>
                <a:avLst/>
                <a:gdLst>
                  <a:gd name="T0" fmla="*/ 16 w 14"/>
                  <a:gd name="T1" fmla="*/ 80 h 15"/>
                  <a:gd name="T2" fmla="*/ 80 w 14"/>
                  <a:gd name="T3" fmla="*/ 176 h 15"/>
                  <a:gd name="T4" fmla="*/ 112 w 14"/>
                  <a:gd name="T5" fmla="*/ 192 h 15"/>
                  <a:gd name="T6" fmla="*/ 176 w 14"/>
                  <a:gd name="T7" fmla="*/ 224 h 15"/>
                  <a:gd name="T8" fmla="*/ 192 w 14"/>
                  <a:gd name="T9" fmla="*/ 208 h 15"/>
                  <a:gd name="T10" fmla="*/ 16 w 14"/>
                  <a:gd name="T11" fmla="*/ 0 h 15"/>
                  <a:gd name="T12" fmla="*/ 0 w 14"/>
                  <a:gd name="T13" fmla="*/ 0 h 15"/>
                  <a:gd name="T14" fmla="*/ 16 w 14"/>
                  <a:gd name="T15" fmla="*/ 16 h 15"/>
                  <a:gd name="T16" fmla="*/ 16 w 14"/>
                  <a:gd name="T17" fmla="*/ 8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15"/>
                  <a:gd name="T29" fmla="*/ 14 w 1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15">
                    <a:moveTo>
                      <a:pt x="1" y="5"/>
                    </a:moveTo>
                    <a:cubicBezTo>
                      <a:pt x="2" y="8"/>
                      <a:pt x="3" y="9"/>
                      <a:pt x="5" y="11"/>
                    </a:cubicBezTo>
                    <a:cubicBezTo>
                      <a:pt x="5" y="11"/>
                      <a:pt x="6" y="12"/>
                      <a:pt x="7" y="12"/>
                    </a:cubicBezTo>
                    <a:cubicBezTo>
                      <a:pt x="8" y="13"/>
                      <a:pt x="10" y="14"/>
                      <a:pt x="11" y="14"/>
                    </a:cubicBezTo>
                    <a:cubicBezTo>
                      <a:pt x="13" y="15"/>
                      <a:pt x="14" y="15"/>
                      <a:pt x="12" y="13"/>
                    </a:cubicBezTo>
                    <a:cubicBezTo>
                      <a:pt x="9" y="7"/>
                      <a:pt x="7" y="4"/>
                      <a:pt x="1" y="0"/>
                    </a:cubicBezTo>
                    <a:cubicBezTo>
                      <a:pt x="1" y="0"/>
                      <a:pt x="1" y="0"/>
                      <a:pt x="0" y="0"/>
                    </a:cubicBezTo>
                    <a:cubicBezTo>
                      <a:pt x="1" y="1"/>
                      <a:pt x="1" y="1"/>
                      <a:pt x="1" y="1"/>
                    </a:cubicBezTo>
                    <a:cubicBezTo>
                      <a:pt x="1" y="2"/>
                      <a:pt x="1" y="4"/>
                      <a:pt x="1"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8" name="Freeform 1070"/>
              <p:cNvSpPr>
                <a:spLocks/>
              </p:cNvSpPr>
              <p:nvPr/>
            </p:nvSpPr>
            <p:spPr bwMode="auto">
              <a:xfrm>
                <a:off x="3633" y="1784"/>
                <a:ext cx="2" cy="1"/>
              </a:xfrm>
              <a:custGeom>
                <a:avLst/>
                <a:gdLst>
                  <a:gd name="T0" fmla="*/ 0 w 1"/>
                  <a:gd name="T1" fmla="*/ 0 h 1"/>
                  <a:gd name="T2" fmla="*/ 16 w 1"/>
                  <a:gd name="T3" fmla="*/ 0 h 1"/>
                  <a:gd name="T4" fmla="*/ 16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1" y="0"/>
                      <a:pt x="1" y="0"/>
                      <a:pt x="1" y="0"/>
                    </a:cubicBezTo>
                    <a:cubicBezTo>
                      <a:pt x="1" y="0"/>
                      <a:pt x="1" y="0"/>
                      <a:pt x="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49" name="Freeform 1071"/>
              <p:cNvSpPr>
                <a:spLocks/>
              </p:cNvSpPr>
              <p:nvPr/>
            </p:nvSpPr>
            <p:spPr bwMode="auto">
              <a:xfrm>
                <a:off x="3639" y="1742"/>
                <a:ext cx="85" cy="60"/>
              </a:xfrm>
              <a:custGeom>
                <a:avLst/>
                <a:gdLst>
                  <a:gd name="T0" fmla="*/ 49 w 42"/>
                  <a:gd name="T1" fmla="*/ 112 h 30"/>
                  <a:gd name="T2" fmla="*/ 81 w 42"/>
                  <a:gd name="T3" fmla="*/ 160 h 30"/>
                  <a:gd name="T4" fmla="*/ 132 w 42"/>
                  <a:gd name="T5" fmla="*/ 224 h 30"/>
                  <a:gd name="T6" fmla="*/ 132 w 42"/>
                  <a:gd name="T7" fmla="*/ 256 h 30"/>
                  <a:gd name="T8" fmla="*/ 184 w 42"/>
                  <a:gd name="T9" fmla="*/ 320 h 30"/>
                  <a:gd name="T10" fmla="*/ 267 w 42"/>
                  <a:gd name="T11" fmla="*/ 352 h 30"/>
                  <a:gd name="T12" fmla="*/ 356 w 42"/>
                  <a:gd name="T13" fmla="*/ 320 h 30"/>
                  <a:gd name="T14" fmla="*/ 372 w 42"/>
                  <a:gd name="T15" fmla="*/ 288 h 30"/>
                  <a:gd name="T16" fmla="*/ 405 w 42"/>
                  <a:gd name="T17" fmla="*/ 336 h 30"/>
                  <a:gd name="T18" fmla="*/ 439 w 42"/>
                  <a:gd name="T19" fmla="*/ 400 h 30"/>
                  <a:gd name="T20" fmla="*/ 472 w 42"/>
                  <a:gd name="T21" fmla="*/ 448 h 30"/>
                  <a:gd name="T22" fmla="*/ 557 w 42"/>
                  <a:gd name="T23" fmla="*/ 480 h 30"/>
                  <a:gd name="T24" fmla="*/ 557 w 42"/>
                  <a:gd name="T25" fmla="*/ 480 h 30"/>
                  <a:gd name="T26" fmla="*/ 540 w 42"/>
                  <a:gd name="T27" fmla="*/ 400 h 30"/>
                  <a:gd name="T28" fmla="*/ 557 w 42"/>
                  <a:gd name="T29" fmla="*/ 352 h 30"/>
                  <a:gd name="T30" fmla="*/ 589 w 42"/>
                  <a:gd name="T31" fmla="*/ 304 h 30"/>
                  <a:gd name="T32" fmla="*/ 589 w 42"/>
                  <a:gd name="T33" fmla="*/ 240 h 30"/>
                  <a:gd name="T34" fmla="*/ 623 w 42"/>
                  <a:gd name="T35" fmla="*/ 208 h 30"/>
                  <a:gd name="T36" fmla="*/ 688 w 42"/>
                  <a:gd name="T37" fmla="*/ 224 h 30"/>
                  <a:gd name="T38" fmla="*/ 656 w 42"/>
                  <a:gd name="T39" fmla="*/ 176 h 30"/>
                  <a:gd name="T40" fmla="*/ 573 w 42"/>
                  <a:gd name="T41" fmla="*/ 144 h 30"/>
                  <a:gd name="T42" fmla="*/ 520 w 42"/>
                  <a:gd name="T43" fmla="*/ 96 h 30"/>
                  <a:gd name="T44" fmla="*/ 455 w 42"/>
                  <a:gd name="T45" fmla="*/ 32 h 30"/>
                  <a:gd name="T46" fmla="*/ 472 w 42"/>
                  <a:gd name="T47" fmla="*/ 32 h 30"/>
                  <a:gd name="T48" fmla="*/ 389 w 42"/>
                  <a:gd name="T49" fmla="*/ 32 h 30"/>
                  <a:gd name="T50" fmla="*/ 300 w 42"/>
                  <a:gd name="T51" fmla="*/ 0 h 30"/>
                  <a:gd name="T52" fmla="*/ 200 w 42"/>
                  <a:gd name="T53" fmla="*/ 0 h 30"/>
                  <a:gd name="T54" fmla="*/ 164 w 42"/>
                  <a:gd name="T55" fmla="*/ 0 h 30"/>
                  <a:gd name="T56" fmla="*/ 164 w 42"/>
                  <a:gd name="T57" fmla="*/ 0 h 30"/>
                  <a:gd name="T58" fmla="*/ 132 w 42"/>
                  <a:gd name="T59" fmla="*/ 64 h 30"/>
                  <a:gd name="T60" fmla="*/ 81 w 42"/>
                  <a:gd name="T61" fmla="*/ 48 h 30"/>
                  <a:gd name="T62" fmla="*/ 0 w 42"/>
                  <a:gd name="T63" fmla="*/ 64 h 30"/>
                  <a:gd name="T64" fmla="*/ 16 w 42"/>
                  <a:gd name="T65" fmla="*/ 64 h 30"/>
                  <a:gd name="T66" fmla="*/ 49 w 42"/>
                  <a:gd name="T67" fmla="*/ 112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30"/>
                  <a:gd name="T104" fmla="*/ 42 w 42"/>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30">
                    <a:moveTo>
                      <a:pt x="3" y="7"/>
                    </a:moveTo>
                    <a:cubicBezTo>
                      <a:pt x="4" y="8"/>
                      <a:pt x="4" y="9"/>
                      <a:pt x="5" y="10"/>
                    </a:cubicBezTo>
                    <a:cubicBezTo>
                      <a:pt x="7" y="12"/>
                      <a:pt x="8" y="12"/>
                      <a:pt x="8" y="14"/>
                    </a:cubicBezTo>
                    <a:cubicBezTo>
                      <a:pt x="8" y="15"/>
                      <a:pt x="8" y="15"/>
                      <a:pt x="8" y="16"/>
                    </a:cubicBezTo>
                    <a:cubicBezTo>
                      <a:pt x="9" y="18"/>
                      <a:pt x="10" y="19"/>
                      <a:pt x="11" y="20"/>
                    </a:cubicBezTo>
                    <a:cubicBezTo>
                      <a:pt x="13" y="21"/>
                      <a:pt x="14" y="22"/>
                      <a:pt x="16" y="22"/>
                    </a:cubicBezTo>
                    <a:cubicBezTo>
                      <a:pt x="18" y="21"/>
                      <a:pt x="19" y="21"/>
                      <a:pt x="21" y="20"/>
                    </a:cubicBezTo>
                    <a:cubicBezTo>
                      <a:pt x="21" y="19"/>
                      <a:pt x="21" y="18"/>
                      <a:pt x="22" y="18"/>
                    </a:cubicBezTo>
                    <a:cubicBezTo>
                      <a:pt x="23" y="18"/>
                      <a:pt x="24" y="20"/>
                      <a:pt x="24" y="21"/>
                    </a:cubicBezTo>
                    <a:cubicBezTo>
                      <a:pt x="25" y="22"/>
                      <a:pt x="25" y="23"/>
                      <a:pt x="26" y="25"/>
                    </a:cubicBezTo>
                    <a:cubicBezTo>
                      <a:pt x="26" y="26"/>
                      <a:pt x="27" y="27"/>
                      <a:pt x="28" y="28"/>
                    </a:cubicBezTo>
                    <a:cubicBezTo>
                      <a:pt x="29" y="29"/>
                      <a:pt x="32" y="30"/>
                      <a:pt x="33" y="30"/>
                    </a:cubicBezTo>
                    <a:cubicBezTo>
                      <a:pt x="33" y="30"/>
                      <a:pt x="33" y="30"/>
                      <a:pt x="33" y="30"/>
                    </a:cubicBezTo>
                    <a:cubicBezTo>
                      <a:pt x="33" y="28"/>
                      <a:pt x="32" y="27"/>
                      <a:pt x="32" y="25"/>
                    </a:cubicBezTo>
                    <a:cubicBezTo>
                      <a:pt x="32" y="24"/>
                      <a:pt x="32" y="23"/>
                      <a:pt x="33" y="22"/>
                    </a:cubicBezTo>
                    <a:cubicBezTo>
                      <a:pt x="33" y="21"/>
                      <a:pt x="34" y="20"/>
                      <a:pt x="35" y="19"/>
                    </a:cubicBezTo>
                    <a:cubicBezTo>
                      <a:pt x="35" y="17"/>
                      <a:pt x="34" y="16"/>
                      <a:pt x="35" y="15"/>
                    </a:cubicBezTo>
                    <a:cubicBezTo>
                      <a:pt x="36" y="14"/>
                      <a:pt x="36" y="14"/>
                      <a:pt x="37" y="13"/>
                    </a:cubicBezTo>
                    <a:cubicBezTo>
                      <a:pt x="39" y="13"/>
                      <a:pt x="41" y="15"/>
                      <a:pt x="41" y="14"/>
                    </a:cubicBezTo>
                    <a:cubicBezTo>
                      <a:pt x="42" y="12"/>
                      <a:pt x="40" y="12"/>
                      <a:pt x="39" y="11"/>
                    </a:cubicBezTo>
                    <a:cubicBezTo>
                      <a:pt x="38" y="9"/>
                      <a:pt x="36" y="10"/>
                      <a:pt x="34" y="9"/>
                    </a:cubicBezTo>
                    <a:cubicBezTo>
                      <a:pt x="32" y="8"/>
                      <a:pt x="32" y="7"/>
                      <a:pt x="31" y="6"/>
                    </a:cubicBezTo>
                    <a:cubicBezTo>
                      <a:pt x="29" y="4"/>
                      <a:pt x="29" y="3"/>
                      <a:pt x="27" y="2"/>
                    </a:cubicBezTo>
                    <a:cubicBezTo>
                      <a:pt x="28" y="2"/>
                      <a:pt x="28" y="2"/>
                      <a:pt x="28" y="2"/>
                    </a:cubicBezTo>
                    <a:cubicBezTo>
                      <a:pt x="27" y="2"/>
                      <a:pt x="24" y="2"/>
                      <a:pt x="23" y="2"/>
                    </a:cubicBezTo>
                    <a:cubicBezTo>
                      <a:pt x="21" y="2"/>
                      <a:pt x="20" y="0"/>
                      <a:pt x="18" y="0"/>
                    </a:cubicBezTo>
                    <a:cubicBezTo>
                      <a:pt x="16" y="0"/>
                      <a:pt x="15" y="1"/>
                      <a:pt x="12" y="0"/>
                    </a:cubicBezTo>
                    <a:cubicBezTo>
                      <a:pt x="11" y="0"/>
                      <a:pt x="11" y="0"/>
                      <a:pt x="10" y="0"/>
                    </a:cubicBezTo>
                    <a:cubicBezTo>
                      <a:pt x="10" y="0"/>
                      <a:pt x="10" y="0"/>
                      <a:pt x="10" y="0"/>
                    </a:cubicBezTo>
                    <a:cubicBezTo>
                      <a:pt x="9" y="2"/>
                      <a:pt x="10" y="3"/>
                      <a:pt x="8" y="4"/>
                    </a:cubicBezTo>
                    <a:cubicBezTo>
                      <a:pt x="7" y="4"/>
                      <a:pt x="6" y="3"/>
                      <a:pt x="5" y="3"/>
                    </a:cubicBezTo>
                    <a:cubicBezTo>
                      <a:pt x="3" y="3"/>
                      <a:pt x="2" y="4"/>
                      <a:pt x="0" y="4"/>
                    </a:cubicBezTo>
                    <a:cubicBezTo>
                      <a:pt x="1" y="4"/>
                      <a:pt x="1" y="4"/>
                      <a:pt x="1" y="4"/>
                    </a:cubicBezTo>
                    <a:cubicBezTo>
                      <a:pt x="2" y="5"/>
                      <a:pt x="2" y="6"/>
                      <a:pt x="3"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0" name="Freeform 1072"/>
              <p:cNvSpPr>
                <a:spLocks/>
              </p:cNvSpPr>
              <p:nvPr/>
            </p:nvSpPr>
            <p:spPr bwMode="auto">
              <a:xfrm>
                <a:off x="4746" y="2377"/>
                <a:ext cx="22" cy="18"/>
              </a:xfrm>
              <a:custGeom>
                <a:avLst/>
                <a:gdLst>
                  <a:gd name="T0" fmla="*/ 32 w 11"/>
                  <a:gd name="T1" fmla="*/ 128 h 9"/>
                  <a:gd name="T2" fmla="*/ 96 w 11"/>
                  <a:gd name="T3" fmla="*/ 128 h 9"/>
                  <a:gd name="T4" fmla="*/ 112 w 11"/>
                  <a:gd name="T5" fmla="*/ 80 h 9"/>
                  <a:gd name="T6" fmla="*/ 128 w 11"/>
                  <a:gd name="T7" fmla="*/ 64 h 9"/>
                  <a:gd name="T8" fmla="*/ 160 w 11"/>
                  <a:gd name="T9" fmla="*/ 64 h 9"/>
                  <a:gd name="T10" fmla="*/ 176 w 11"/>
                  <a:gd name="T11" fmla="*/ 16 h 9"/>
                  <a:gd name="T12" fmla="*/ 176 w 11"/>
                  <a:gd name="T13" fmla="*/ 0 h 9"/>
                  <a:gd name="T14" fmla="*/ 144 w 11"/>
                  <a:gd name="T15" fmla="*/ 16 h 9"/>
                  <a:gd name="T16" fmla="*/ 80 w 11"/>
                  <a:gd name="T17" fmla="*/ 16 h 9"/>
                  <a:gd name="T18" fmla="*/ 64 w 11"/>
                  <a:gd name="T19" fmla="*/ 64 h 9"/>
                  <a:gd name="T20" fmla="*/ 32 w 11"/>
                  <a:gd name="T21" fmla="*/ 80 h 9"/>
                  <a:gd name="T22" fmla="*/ 16 w 11"/>
                  <a:gd name="T23" fmla="*/ 80 h 9"/>
                  <a:gd name="T24" fmla="*/ 0 w 11"/>
                  <a:gd name="T25" fmla="*/ 96 h 9"/>
                  <a:gd name="T26" fmla="*/ 0 w 11"/>
                  <a:gd name="T27" fmla="*/ 80 h 9"/>
                  <a:gd name="T28" fmla="*/ 32 w 11"/>
                  <a:gd name="T29" fmla="*/ 128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9"/>
                  <a:gd name="T47" fmla="*/ 11 w 11"/>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9">
                    <a:moveTo>
                      <a:pt x="2" y="8"/>
                    </a:moveTo>
                    <a:cubicBezTo>
                      <a:pt x="4" y="9"/>
                      <a:pt x="6" y="8"/>
                      <a:pt x="6" y="8"/>
                    </a:cubicBezTo>
                    <a:cubicBezTo>
                      <a:pt x="6" y="8"/>
                      <a:pt x="7" y="7"/>
                      <a:pt x="7" y="5"/>
                    </a:cubicBezTo>
                    <a:cubicBezTo>
                      <a:pt x="6" y="4"/>
                      <a:pt x="8" y="4"/>
                      <a:pt x="8" y="4"/>
                    </a:cubicBezTo>
                    <a:cubicBezTo>
                      <a:pt x="8" y="4"/>
                      <a:pt x="8" y="4"/>
                      <a:pt x="10" y="4"/>
                    </a:cubicBezTo>
                    <a:cubicBezTo>
                      <a:pt x="11" y="3"/>
                      <a:pt x="11" y="1"/>
                      <a:pt x="11" y="1"/>
                    </a:cubicBezTo>
                    <a:cubicBezTo>
                      <a:pt x="11" y="0"/>
                      <a:pt x="11" y="0"/>
                      <a:pt x="11" y="0"/>
                    </a:cubicBezTo>
                    <a:cubicBezTo>
                      <a:pt x="11" y="1"/>
                      <a:pt x="10" y="1"/>
                      <a:pt x="9" y="1"/>
                    </a:cubicBezTo>
                    <a:cubicBezTo>
                      <a:pt x="8" y="2"/>
                      <a:pt x="6" y="0"/>
                      <a:pt x="5" y="1"/>
                    </a:cubicBezTo>
                    <a:cubicBezTo>
                      <a:pt x="4" y="2"/>
                      <a:pt x="5" y="3"/>
                      <a:pt x="4" y="4"/>
                    </a:cubicBezTo>
                    <a:cubicBezTo>
                      <a:pt x="3" y="4"/>
                      <a:pt x="3" y="5"/>
                      <a:pt x="2" y="5"/>
                    </a:cubicBezTo>
                    <a:cubicBezTo>
                      <a:pt x="1" y="5"/>
                      <a:pt x="1" y="5"/>
                      <a:pt x="1" y="5"/>
                    </a:cubicBezTo>
                    <a:cubicBezTo>
                      <a:pt x="0" y="5"/>
                      <a:pt x="0" y="6"/>
                      <a:pt x="0" y="6"/>
                    </a:cubicBezTo>
                    <a:cubicBezTo>
                      <a:pt x="0" y="5"/>
                      <a:pt x="0" y="5"/>
                      <a:pt x="0" y="5"/>
                    </a:cubicBezTo>
                    <a:cubicBezTo>
                      <a:pt x="1" y="6"/>
                      <a:pt x="1" y="8"/>
                      <a:pt x="2"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1" name="Freeform 1073"/>
              <p:cNvSpPr>
                <a:spLocks/>
              </p:cNvSpPr>
              <p:nvPr/>
            </p:nvSpPr>
            <p:spPr bwMode="auto">
              <a:xfrm>
                <a:off x="4746" y="2389"/>
                <a:ext cx="1" cy="2"/>
              </a:xfrm>
              <a:custGeom>
                <a:avLst/>
                <a:gdLst>
                  <a:gd name="T0" fmla="*/ 0 w 1"/>
                  <a:gd name="T1" fmla="*/ 0 h 1"/>
                  <a:gd name="T2" fmla="*/ 0 w 1"/>
                  <a:gd name="T3" fmla="*/ 16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cubicBezTo>
                      <a:pt x="0" y="1"/>
                      <a:pt x="0" y="1"/>
                      <a:pt x="0" y="1"/>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2" name="Freeform 1074"/>
              <p:cNvSpPr>
                <a:spLocks/>
              </p:cNvSpPr>
              <p:nvPr/>
            </p:nvSpPr>
            <p:spPr bwMode="auto">
              <a:xfrm>
                <a:off x="4946" y="1678"/>
                <a:ext cx="78" cy="74"/>
              </a:xfrm>
              <a:custGeom>
                <a:avLst/>
                <a:gdLst>
                  <a:gd name="T0" fmla="*/ 96 w 39"/>
                  <a:gd name="T1" fmla="*/ 160 h 37"/>
                  <a:gd name="T2" fmla="*/ 96 w 39"/>
                  <a:gd name="T3" fmla="*/ 208 h 37"/>
                  <a:gd name="T4" fmla="*/ 128 w 39"/>
                  <a:gd name="T5" fmla="*/ 224 h 37"/>
                  <a:gd name="T6" fmla="*/ 144 w 39"/>
                  <a:gd name="T7" fmla="*/ 272 h 37"/>
                  <a:gd name="T8" fmla="*/ 144 w 39"/>
                  <a:gd name="T9" fmla="*/ 320 h 37"/>
                  <a:gd name="T10" fmla="*/ 112 w 39"/>
                  <a:gd name="T11" fmla="*/ 320 h 37"/>
                  <a:gd name="T12" fmla="*/ 80 w 39"/>
                  <a:gd name="T13" fmla="*/ 336 h 37"/>
                  <a:gd name="T14" fmla="*/ 96 w 39"/>
                  <a:gd name="T15" fmla="*/ 400 h 37"/>
                  <a:gd name="T16" fmla="*/ 80 w 39"/>
                  <a:gd name="T17" fmla="*/ 416 h 37"/>
                  <a:gd name="T18" fmla="*/ 48 w 39"/>
                  <a:gd name="T19" fmla="*/ 464 h 37"/>
                  <a:gd name="T20" fmla="*/ 64 w 39"/>
                  <a:gd name="T21" fmla="*/ 512 h 37"/>
                  <a:gd name="T22" fmla="*/ 112 w 39"/>
                  <a:gd name="T23" fmla="*/ 512 h 37"/>
                  <a:gd name="T24" fmla="*/ 144 w 39"/>
                  <a:gd name="T25" fmla="*/ 544 h 37"/>
                  <a:gd name="T26" fmla="*/ 176 w 39"/>
                  <a:gd name="T27" fmla="*/ 592 h 37"/>
                  <a:gd name="T28" fmla="*/ 224 w 39"/>
                  <a:gd name="T29" fmla="*/ 576 h 37"/>
                  <a:gd name="T30" fmla="*/ 288 w 39"/>
                  <a:gd name="T31" fmla="*/ 544 h 37"/>
                  <a:gd name="T32" fmla="*/ 272 w 39"/>
                  <a:gd name="T33" fmla="*/ 512 h 37"/>
                  <a:gd name="T34" fmla="*/ 224 w 39"/>
                  <a:gd name="T35" fmla="*/ 480 h 37"/>
                  <a:gd name="T36" fmla="*/ 160 w 39"/>
                  <a:gd name="T37" fmla="*/ 464 h 37"/>
                  <a:gd name="T38" fmla="*/ 160 w 39"/>
                  <a:gd name="T39" fmla="*/ 416 h 37"/>
                  <a:gd name="T40" fmla="*/ 208 w 39"/>
                  <a:gd name="T41" fmla="*/ 432 h 37"/>
                  <a:gd name="T42" fmla="*/ 240 w 39"/>
                  <a:gd name="T43" fmla="*/ 448 h 37"/>
                  <a:gd name="T44" fmla="*/ 272 w 39"/>
                  <a:gd name="T45" fmla="*/ 416 h 37"/>
                  <a:gd name="T46" fmla="*/ 320 w 39"/>
                  <a:gd name="T47" fmla="*/ 416 h 37"/>
                  <a:gd name="T48" fmla="*/ 352 w 39"/>
                  <a:gd name="T49" fmla="*/ 448 h 37"/>
                  <a:gd name="T50" fmla="*/ 384 w 39"/>
                  <a:gd name="T51" fmla="*/ 480 h 37"/>
                  <a:gd name="T52" fmla="*/ 432 w 39"/>
                  <a:gd name="T53" fmla="*/ 512 h 37"/>
                  <a:gd name="T54" fmla="*/ 496 w 39"/>
                  <a:gd name="T55" fmla="*/ 512 h 37"/>
                  <a:gd name="T56" fmla="*/ 496 w 39"/>
                  <a:gd name="T57" fmla="*/ 448 h 37"/>
                  <a:gd name="T58" fmla="*/ 512 w 39"/>
                  <a:gd name="T59" fmla="*/ 400 h 37"/>
                  <a:gd name="T60" fmla="*/ 560 w 39"/>
                  <a:gd name="T61" fmla="*/ 368 h 37"/>
                  <a:gd name="T62" fmla="*/ 608 w 39"/>
                  <a:gd name="T63" fmla="*/ 368 h 37"/>
                  <a:gd name="T64" fmla="*/ 624 w 39"/>
                  <a:gd name="T65" fmla="*/ 304 h 37"/>
                  <a:gd name="T66" fmla="*/ 592 w 39"/>
                  <a:gd name="T67" fmla="*/ 272 h 37"/>
                  <a:gd name="T68" fmla="*/ 608 w 39"/>
                  <a:gd name="T69" fmla="*/ 224 h 37"/>
                  <a:gd name="T70" fmla="*/ 592 w 39"/>
                  <a:gd name="T71" fmla="*/ 176 h 37"/>
                  <a:gd name="T72" fmla="*/ 544 w 39"/>
                  <a:gd name="T73" fmla="*/ 192 h 37"/>
                  <a:gd name="T74" fmla="*/ 512 w 39"/>
                  <a:gd name="T75" fmla="*/ 192 h 37"/>
                  <a:gd name="T76" fmla="*/ 464 w 39"/>
                  <a:gd name="T77" fmla="*/ 208 h 37"/>
                  <a:gd name="T78" fmla="*/ 416 w 39"/>
                  <a:gd name="T79" fmla="*/ 208 h 37"/>
                  <a:gd name="T80" fmla="*/ 320 w 39"/>
                  <a:gd name="T81" fmla="*/ 176 h 37"/>
                  <a:gd name="T82" fmla="*/ 240 w 39"/>
                  <a:gd name="T83" fmla="*/ 128 h 37"/>
                  <a:gd name="T84" fmla="*/ 160 w 39"/>
                  <a:gd name="T85" fmla="*/ 80 h 37"/>
                  <a:gd name="T86" fmla="*/ 48 w 39"/>
                  <a:gd name="T87" fmla="*/ 32 h 37"/>
                  <a:gd name="T88" fmla="*/ 16 w 39"/>
                  <a:gd name="T89" fmla="*/ 48 h 37"/>
                  <a:gd name="T90" fmla="*/ 48 w 39"/>
                  <a:gd name="T91" fmla="*/ 112 h 37"/>
                  <a:gd name="T92" fmla="*/ 96 w 39"/>
                  <a:gd name="T93" fmla="*/ 160 h 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
                  <a:gd name="T142" fmla="*/ 0 h 37"/>
                  <a:gd name="T143" fmla="*/ 39 w 39"/>
                  <a:gd name="T144" fmla="*/ 37 h 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 h="37">
                    <a:moveTo>
                      <a:pt x="6" y="10"/>
                    </a:moveTo>
                    <a:cubicBezTo>
                      <a:pt x="7" y="11"/>
                      <a:pt x="5" y="12"/>
                      <a:pt x="6" y="13"/>
                    </a:cubicBezTo>
                    <a:cubicBezTo>
                      <a:pt x="7" y="14"/>
                      <a:pt x="7" y="14"/>
                      <a:pt x="8" y="14"/>
                    </a:cubicBezTo>
                    <a:cubicBezTo>
                      <a:pt x="9" y="15"/>
                      <a:pt x="9" y="16"/>
                      <a:pt x="9" y="17"/>
                    </a:cubicBezTo>
                    <a:cubicBezTo>
                      <a:pt x="9" y="18"/>
                      <a:pt x="10" y="19"/>
                      <a:pt x="9" y="20"/>
                    </a:cubicBezTo>
                    <a:cubicBezTo>
                      <a:pt x="9" y="21"/>
                      <a:pt x="8" y="20"/>
                      <a:pt x="7" y="20"/>
                    </a:cubicBezTo>
                    <a:cubicBezTo>
                      <a:pt x="6" y="20"/>
                      <a:pt x="6" y="20"/>
                      <a:pt x="5" y="21"/>
                    </a:cubicBezTo>
                    <a:cubicBezTo>
                      <a:pt x="4" y="22"/>
                      <a:pt x="7" y="23"/>
                      <a:pt x="6" y="25"/>
                    </a:cubicBezTo>
                    <a:cubicBezTo>
                      <a:pt x="5" y="26"/>
                      <a:pt x="5" y="26"/>
                      <a:pt x="5" y="26"/>
                    </a:cubicBezTo>
                    <a:cubicBezTo>
                      <a:pt x="4" y="27"/>
                      <a:pt x="3" y="28"/>
                      <a:pt x="3" y="29"/>
                    </a:cubicBezTo>
                    <a:cubicBezTo>
                      <a:pt x="3" y="30"/>
                      <a:pt x="3" y="31"/>
                      <a:pt x="4" y="32"/>
                    </a:cubicBezTo>
                    <a:cubicBezTo>
                      <a:pt x="5" y="33"/>
                      <a:pt x="6" y="32"/>
                      <a:pt x="7" y="32"/>
                    </a:cubicBezTo>
                    <a:cubicBezTo>
                      <a:pt x="8" y="33"/>
                      <a:pt x="8" y="33"/>
                      <a:pt x="9" y="34"/>
                    </a:cubicBezTo>
                    <a:cubicBezTo>
                      <a:pt x="10" y="35"/>
                      <a:pt x="10" y="36"/>
                      <a:pt x="11" y="37"/>
                    </a:cubicBezTo>
                    <a:cubicBezTo>
                      <a:pt x="12" y="37"/>
                      <a:pt x="13" y="37"/>
                      <a:pt x="14" y="36"/>
                    </a:cubicBezTo>
                    <a:cubicBezTo>
                      <a:pt x="16" y="36"/>
                      <a:pt x="18" y="36"/>
                      <a:pt x="18" y="34"/>
                    </a:cubicBezTo>
                    <a:cubicBezTo>
                      <a:pt x="18" y="33"/>
                      <a:pt x="17" y="32"/>
                      <a:pt x="17" y="32"/>
                    </a:cubicBezTo>
                    <a:cubicBezTo>
                      <a:pt x="16" y="31"/>
                      <a:pt x="15" y="31"/>
                      <a:pt x="14" y="30"/>
                    </a:cubicBezTo>
                    <a:cubicBezTo>
                      <a:pt x="12" y="30"/>
                      <a:pt x="11" y="30"/>
                      <a:pt x="10" y="29"/>
                    </a:cubicBezTo>
                    <a:cubicBezTo>
                      <a:pt x="10" y="28"/>
                      <a:pt x="10" y="27"/>
                      <a:pt x="10" y="26"/>
                    </a:cubicBezTo>
                    <a:cubicBezTo>
                      <a:pt x="11" y="26"/>
                      <a:pt x="12" y="27"/>
                      <a:pt x="13" y="27"/>
                    </a:cubicBezTo>
                    <a:cubicBezTo>
                      <a:pt x="14" y="27"/>
                      <a:pt x="14" y="28"/>
                      <a:pt x="15" y="28"/>
                    </a:cubicBezTo>
                    <a:cubicBezTo>
                      <a:pt x="16" y="27"/>
                      <a:pt x="16" y="26"/>
                      <a:pt x="17" y="26"/>
                    </a:cubicBezTo>
                    <a:cubicBezTo>
                      <a:pt x="18" y="25"/>
                      <a:pt x="19" y="26"/>
                      <a:pt x="20" y="26"/>
                    </a:cubicBezTo>
                    <a:cubicBezTo>
                      <a:pt x="21" y="26"/>
                      <a:pt x="21" y="27"/>
                      <a:pt x="22" y="28"/>
                    </a:cubicBezTo>
                    <a:cubicBezTo>
                      <a:pt x="23" y="29"/>
                      <a:pt x="24" y="29"/>
                      <a:pt x="24" y="30"/>
                    </a:cubicBezTo>
                    <a:cubicBezTo>
                      <a:pt x="25" y="31"/>
                      <a:pt x="26" y="31"/>
                      <a:pt x="27" y="32"/>
                    </a:cubicBezTo>
                    <a:cubicBezTo>
                      <a:pt x="29" y="32"/>
                      <a:pt x="30" y="33"/>
                      <a:pt x="31" y="32"/>
                    </a:cubicBezTo>
                    <a:cubicBezTo>
                      <a:pt x="32" y="31"/>
                      <a:pt x="31" y="29"/>
                      <a:pt x="31" y="28"/>
                    </a:cubicBezTo>
                    <a:cubicBezTo>
                      <a:pt x="31" y="27"/>
                      <a:pt x="31" y="26"/>
                      <a:pt x="32" y="25"/>
                    </a:cubicBezTo>
                    <a:cubicBezTo>
                      <a:pt x="32" y="24"/>
                      <a:pt x="33" y="24"/>
                      <a:pt x="35" y="23"/>
                    </a:cubicBezTo>
                    <a:cubicBezTo>
                      <a:pt x="36" y="23"/>
                      <a:pt x="37" y="23"/>
                      <a:pt x="38" y="23"/>
                    </a:cubicBezTo>
                    <a:cubicBezTo>
                      <a:pt x="39" y="22"/>
                      <a:pt x="39" y="21"/>
                      <a:pt x="39" y="19"/>
                    </a:cubicBezTo>
                    <a:cubicBezTo>
                      <a:pt x="38" y="18"/>
                      <a:pt x="37" y="18"/>
                      <a:pt x="37" y="17"/>
                    </a:cubicBezTo>
                    <a:cubicBezTo>
                      <a:pt x="36" y="16"/>
                      <a:pt x="38" y="15"/>
                      <a:pt x="38" y="14"/>
                    </a:cubicBezTo>
                    <a:cubicBezTo>
                      <a:pt x="38" y="13"/>
                      <a:pt x="38" y="11"/>
                      <a:pt x="37" y="11"/>
                    </a:cubicBezTo>
                    <a:cubicBezTo>
                      <a:pt x="36" y="10"/>
                      <a:pt x="35" y="12"/>
                      <a:pt x="34" y="12"/>
                    </a:cubicBezTo>
                    <a:cubicBezTo>
                      <a:pt x="33" y="12"/>
                      <a:pt x="33" y="11"/>
                      <a:pt x="32" y="12"/>
                    </a:cubicBezTo>
                    <a:cubicBezTo>
                      <a:pt x="31" y="12"/>
                      <a:pt x="30" y="13"/>
                      <a:pt x="29" y="13"/>
                    </a:cubicBezTo>
                    <a:cubicBezTo>
                      <a:pt x="28" y="13"/>
                      <a:pt x="27" y="13"/>
                      <a:pt x="26" y="13"/>
                    </a:cubicBezTo>
                    <a:cubicBezTo>
                      <a:pt x="24" y="13"/>
                      <a:pt x="22" y="12"/>
                      <a:pt x="20" y="11"/>
                    </a:cubicBezTo>
                    <a:cubicBezTo>
                      <a:pt x="18" y="10"/>
                      <a:pt x="17" y="9"/>
                      <a:pt x="15" y="8"/>
                    </a:cubicBezTo>
                    <a:cubicBezTo>
                      <a:pt x="13" y="7"/>
                      <a:pt x="12" y="6"/>
                      <a:pt x="10" y="5"/>
                    </a:cubicBezTo>
                    <a:cubicBezTo>
                      <a:pt x="7" y="3"/>
                      <a:pt x="5" y="0"/>
                      <a:pt x="3" y="2"/>
                    </a:cubicBezTo>
                    <a:cubicBezTo>
                      <a:pt x="2" y="2"/>
                      <a:pt x="1" y="3"/>
                      <a:pt x="1" y="3"/>
                    </a:cubicBezTo>
                    <a:cubicBezTo>
                      <a:pt x="0" y="5"/>
                      <a:pt x="2" y="6"/>
                      <a:pt x="3" y="7"/>
                    </a:cubicBezTo>
                    <a:cubicBezTo>
                      <a:pt x="4" y="8"/>
                      <a:pt x="6" y="8"/>
                      <a:pt x="6"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3" name="Freeform 1075"/>
              <p:cNvSpPr>
                <a:spLocks/>
              </p:cNvSpPr>
              <p:nvPr/>
            </p:nvSpPr>
            <p:spPr bwMode="auto">
              <a:xfrm>
                <a:off x="4900" y="1750"/>
                <a:ext cx="134" cy="136"/>
              </a:xfrm>
              <a:custGeom>
                <a:avLst/>
                <a:gdLst>
                  <a:gd name="T0" fmla="*/ 112 w 67"/>
                  <a:gd name="T1" fmla="*/ 1024 h 68"/>
                  <a:gd name="T2" fmla="*/ 208 w 67"/>
                  <a:gd name="T3" fmla="*/ 1024 h 68"/>
                  <a:gd name="T4" fmla="*/ 288 w 67"/>
                  <a:gd name="T5" fmla="*/ 992 h 68"/>
                  <a:gd name="T6" fmla="*/ 368 w 67"/>
                  <a:gd name="T7" fmla="*/ 928 h 68"/>
                  <a:gd name="T8" fmla="*/ 464 w 67"/>
                  <a:gd name="T9" fmla="*/ 944 h 68"/>
                  <a:gd name="T10" fmla="*/ 528 w 67"/>
                  <a:gd name="T11" fmla="*/ 960 h 68"/>
                  <a:gd name="T12" fmla="*/ 560 w 67"/>
                  <a:gd name="T13" fmla="*/ 1056 h 68"/>
                  <a:gd name="T14" fmla="*/ 656 w 67"/>
                  <a:gd name="T15" fmla="*/ 1072 h 68"/>
                  <a:gd name="T16" fmla="*/ 704 w 67"/>
                  <a:gd name="T17" fmla="*/ 992 h 68"/>
                  <a:gd name="T18" fmla="*/ 688 w 67"/>
                  <a:gd name="T19" fmla="*/ 944 h 68"/>
                  <a:gd name="T20" fmla="*/ 672 w 67"/>
                  <a:gd name="T21" fmla="*/ 896 h 68"/>
                  <a:gd name="T22" fmla="*/ 752 w 67"/>
                  <a:gd name="T23" fmla="*/ 944 h 68"/>
                  <a:gd name="T24" fmla="*/ 864 w 67"/>
                  <a:gd name="T25" fmla="*/ 928 h 68"/>
                  <a:gd name="T26" fmla="*/ 960 w 67"/>
                  <a:gd name="T27" fmla="*/ 912 h 68"/>
                  <a:gd name="T28" fmla="*/ 944 w 67"/>
                  <a:gd name="T29" fmla="*/ 864 h 68"/>
                  <a:gd name="T30" fmla="*/ 992 w 67"/>
                  <a:gd name="T31" fmla="*/ 848 h 68"/>
                  <a:gd name="T32" fmla="*/ 1056 w 67"/>
                  <a:gd name="T33" fmla="*/ 864 h 68"/>
                  <a:gd name="T34" fmla="*/ 1072 w 67"/>
                  <a:gd name="T35" fmla="*/ 752 h 68"/>
                  <a:gd name="T36" fmla="*/ 1008 w 67"/>
                  <a:gd name="T37" fmla="*/ 688 h 68"/>
                  <a:gd name="T38" fmla="*/ 976 w 67"/>
                  <a:gd name="T39" fmla="*/ 544 h 68"/>
                  <a:gd name="T40" fmla="*/ 960 w 67"/>
                  <a:gd name="T41" fmla="*/ 464 h 68"/>
                  <a:gd name="T42" fmla="*/ 976 w 67"/>
                  <a:gd name="T43" fmla="*/ 400 h 68"/>
                  <a:gd name="T44" fmla="*/ 912 w 67"/>
                  <a:gd name="T45" fmla="*/ 240 h 68"/>
                  <a:gd name="T46" fmla="*/ 832 w 67"/>
                  <a:gd name="T47" fmla="*/ 144 h 68"/>
                  <a:gd name="T48" fmla="*/ 752 w 67"/>
                  <a:gd name="T49" fmla="*/ 112 h 68"/>
                  <a:gd name="T50" fmla="*/ 736 w 67"/>
                  <a:gd name="T51" fmla="*/ 16 h 68"/>
                  <a:gd name="T52" fmla="*/ 656 w 67"/>
                  <a:gd name="T53" fmla="*/ 32 h 68"/>
                  <a:gd name="T54" fmla="*/ 608 w 67"/>
                  <a:gd name="T55" fmla="*/ 80 h 68"/>
                  <a:gd name="T56" fmla="*/ 608 w 67"/>
                  <a:gd name="T57" fmla="*/ 128 h 68"/>
                  <a:gd name="T58" fmla="*/ 608 w 67"/>
                  <a:gd name="T59" fmla="*/ 208 h 68"/>
                  <a:gd name="T60" fmla="*/ 688 w 67"/>
                  <a:gd name="T61" fmla="*/ 272 h 68"/>
                  <a:gd name="T62" fmla="*/ 704 w 67"/>
                  <a:gd name="T63" fmla="*/ 384 h 68"/>
                  <a:gd name="T64" fmla="*/ 704 w 67"/>
                  <a:gd name="T65" fmla="*/ 496 h 68"/>
                  <a:gd name="T66" fmla="*/ 672 w 67"/>
                  <a:gd name="T67" fmla="*/ 560 h 68"/>
                  <a:gd name="T68" fmla="*/ 592 w 67"/>
                  <a:gd name="T69" fmla="*/ 608 h 68"/>
                  <a:gd name="T70" fmla="*/ 576 w 67"/>
                  <a:gd name="T71" fmla="*/ 560 h 68"/>
                  <a:gd name="T72" fmla="*/ 512 w 67"/>
                  <a:gd name="T73" fmla="*/ 592 h 68"/>
                  <a:gd name="T74" fmla="*/ 496 w 67"/>
                  <a:gd name="T75" fmla="*/ 704 h 68"/>
                  <a:gd name="T76" fmla="*/ 496 w 67"/>
                  <a:gd name="T77" fmla="*/ 800 h 68"/>
                  <a:gd name="T78" fmla="*/ 416 w 67"/>
                  <a:gd name="T79" fmla="*/ 784 h 68"/>
                  <a:gd name="T80" fmla="*/ 256 w 67"/>
                  <a:gd name="T81" fmla="*/ 800 h 68"/>
                  <a:gd name="T82" fmla="*/ 144 w 67"/>
                  <a:gd name="T83" fmla="*/ 864 h 68"/>
                  <a:gd name="T84" fmla="*/ 80 w 67"/>
                  <a:gd name="T85" fmla="*/ 944 h 68"/>
                  <a:gd name="T86" fmla="*/ 32 w 67"/>
                  <a:gd name="T87" fmla="*/ 944 h 68"/>
                  <a:gd name="T88" fmla="*/ 80 w 67"/>
                  <a:gd name="T89" fmla="*/ 1024 h 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
                  <a:gd name="T136" fmla="*/ 0 h 68"/>
                  <a:gd name="T137" fmla="*/ 67 w 67"/>
                  <a:gd name="T138" fmla="*/ 68 h 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 h="68">
                    <a:moveTo>
                      <a:pt x="5" y="64"/>
                    </a:moveTo>
                    <a:cubicBezTo>
                      <a:pt x="6" y="65"/>
                      <a:pt x="6" y="64"/>
                      <a:pt x="7" y="64"/>
                    </a:cubicBezTo>
                    <a:cubicBezTo>
                      <a:pt x="9" y="64"/>
                      <a:pt x="9" y="65"/>
                      <a:pt x="11" y="65"/>
                    </a:cubicBezTo>
                    <a:cubicBezTo>
                      <a:pt x="12" y="65"/>
                      <a:pt x="12" y="64"/>
                      <a:pt x="13" y="64"/>
                    </a:cubicBezTo>
                    <a:cubicBezTo>
                      <a:pt x="14" y="63"/>
                      <a:pt x="14" y="63"/>
                      <a:pt x="15" y="62"/>
                    </a:cubicBezTo>
                    <a:cubicBezTo>
                      <a:pt x="16" y="61"/>
                      <a:pt x="17" y="62"/>
                      <a:pt x="18" y="62"/>
                    </a:cubicBezTo>
                    <a:cubicBezTo>
                      <a:pt x="19" y="61"/>
                      <a:pt x="20" y="61"/>
                      <a:pt x="21" y="60"/>
                    </a:cubicBezTo>
                    <a:cubicBezTo>
                      <a:pt x="22" y="60"/>
                      <a:pt x="22" y="59"/>
                      <a:pt x="23" y="58"/>
                    </a:cubicBezTo>
                    <a:cubicBezTo>
                      <a:pt x="24" y="58"/>
                      <a:pt x="24" y="58"/>
                      <a:pt x="25" y="58"/>
                    </a:cubicBezTo>
                    <a:cubicBezTo>
                      <a:pt x="27" y="58"/>
                      <a:pt x="27" y="59"/>
                      <a:pt x="29" y="59"/>
                    </a:cubicBezTo>
                    <a:cubicBezTo>
                      <a:pt x="31" y="59"/>
                      <a:pt x="33" y="57"/>
                      <a:pt x="34" y="59"/>
                    </a:cubicBezTo>
                    <a:cubicBezTo>
                      <a:pt x="34" y="59"/>
                      <a:pt x="34" y="60"/>
                      <a:pt x="33" y="60"/>
                    </a:cubicBezTo>
                    <a:cubicBezTo>
                      <a:pt x="33" y="62"/>
                      <a:pt x="33" y="63"/>
                      <a:pt x="34" y="64"/>
                    </a:cubicBezTo>
                    <a:cubicBezTo>
                      <a:pt x="34" y="65"/>
                      <a:pt x="34" y="65"/>
                      <a:pt x="35" y="66"/>
                    </a:cubicBezTo>
                    <a:cubicBezTo>
                      <a:pt x="36" y="67"/>
                      <a:pt x="36" y="67"/>
                      <a:pt x="37" y="67"/>
                    </a:cubicBezTo>
                    <a:cubicBezTo>
                      <a:pt x="39" y="67"/>
                      <a:pt x="40" y="68"/>
                      <a:pt x="41" y="67"/>
                    </a:cubicBezTo>
                    <a:cubicBezTo>
                      <a:pt x="41" y="67"/>
                      <a:pt x="42" y="66"/>
                      <a:pt x="42" y="66"/>
                    </a:cubicBezTo>
                    <a:cubicBezTo>
                      <a:pt x="43" y="65"/>
                      <a:pt x="43" y="63"/>
                      <a:pt x="44" y="62"/>
                    </a:cubicBezTo>
                    <a:cubicBezTo>
                      <a:pt x="44" y="61"/>
                      <a:pt x="45" y="61"/>
                      <a:pt x="45" y="61"/>
                    </a:cubicBezTo>
                    <a:cubicBezTo>
                      <a:pt x="45" y="60"/>
                      <a:pt x="44" y="59"/>
                      <a:pt x="43" y="59"/>
                    </a:cubicBezTo>
                    <a:cubicBezTo>
                      <a:pt x="43" y="59"/>
                      <a:pt x="42" y="59"/>
                      <a:pt x="42" y="58"/>
                    </a:cubicBezTo>
                    <a:cubicBezTo>
                      <a:pt x="41" y="58"/>
                      <a:pt x="41" y="56"/>
                      <a:pt x="42" y="56"/>
                    </a:cubicBezTo>
                    <a:cubicBezTo>
                      <a:pt x="43" y="55"/>
                      <a:pt x="44" y="55"/>
                      <a:pt x="45" y="56"/>
                    </a:cubicBezTo>
                    <a:cubicBezTo>
                      <a:pt x="46" y="57"/>
                      <a:pt x="46" y="58"/>
                      <a:pt x="47" y="59"/>
                    </a:cubicBezTo>
                    <a:cubicBezTo>
                      <a:pt x="48" y="60"/>
                      <a:pt x="49" y="59"/>
                      <a:pt x="51" y="59"/>
                    </a:cubicBezTo>
                    <a:cubicBezTo>
                      <a:pt x="52" y="59"/>
                      <a:pt x="53" y="58"/>
                      <a:pt x="54" y="58"/>
                    </a:cubicBezTo>
                    <a:cubicBezTo>
                      <a:pt x="56" y="58"/>
                      <a:pt x="57" y="59"/>
                      <a:pt x="58" y="58"/>
                    </a:cubicBezTo>
                    <a:cubicBezTo>
                      <a:pt x="59" y="58"/>
                      <a:pt x="60" y="58"/>
                      <a:pt x="60" y="57"/>
                    </a:cubicBezTo>
                    <a:cubicBezTo>
                      <a:pt x="60" y="57"/>
                      <a:pt x="60" y="56"/>
                      <a:pt x="60" y="56"/>
                    </a:cubicBezTo>
                    <a:cubicBezTo>
                      <a:pt x="59" y="55"/>
                      <a:pt x="59" y="55"/>
                      <a:pt x="59" y="54"/>
                    </a:cubicBezTo>
                    <a:cubicBezTo>
                      <a:pt x="59" y="53"/>
                      <a:pt x="60" y="53"/>
                      <a:pt x="61" y="52"/>
                    </a:cubicBezTo>
                    <a:cubicBezTo>
                      <a:pt x="61" y="52"/>
                      <a:pt x="62" y="53"/>
                      <a:pt x="62" y="53"/>
                    </a:cubicBezTo>
                    <a:cubicBezTo>
                      <a:pt x="63" y="53"/>
                      <a:pt x="63" y="54"/>
                      <a:pt x="63" y="54"/>
                    </a:cubicBezTo>
                    <a:cubicBezTo>
                      <a:pt x="64" y="55"/>
                      <a:pt x="65" y="54"/>
                      <a:pt x="66" y="54"/>
                    </a:cubicBezTo>
                    <a:cubicBezTo>
                      <a:pt x="67" y="53"/>
                      <a:pt x="67" y="52"/>
                      <a:pt x="67" y="50"/>
                    </a:cubicBezTo>
                    <a:cubicBezTo>
                      <a:pt x="67" y="49"/>
                      <a:pt x="67" y="48"/>
                      <a:pt x="67" y="47"/>
                    </a:cubicBezTo>
                    <a:cubicBezTo>
                      <a:pt x="66" y="47"/>
                      <a:pt x="65" y="47"/>
                      <a:pt x="65" y="46"/>
                    </a:cubicBezTo>
                    <a:cubicBezTo>
                      <a:pt x="64" y="45"/>
                      <a:pt x="64" y="44"/>
                      <a:pt x="63" y="43"/>
                    </a:cubicBezTo>
                    <a:cubicBezTo>
                      <a:pt x="62" y="40"/>
                      <a:pt x="63" y="39"/>
                      <a:pt x="62" y="36"/>
                    </a:cubicBezTo>
                    <a:cubicBezTo>
                      <a:pt x="62" y="35"/>
                      <a:pt x="62" y="35"/>
                      <a:pt x="61" y="34"/>
                    </a:cubicBezTo>
                    <a:cubicBezTo>
                      <a:pt x="61" y="34"/>
                      <a:pt x="61" y="33"/>
                      <a:pt x="61" y="33"/>
                    </a:cubicBezTo>
                    <a:cubicBezTo>
                      <a:pt x="61" y="32"/>
                      <a:pt x="60" y="31"/>
                      <a:pt x="60" y="29"/>
                    </a:cubicBezTo>
                    <a:cubicBezTo>
                      <a:pt x="60" y="28"/>
                      <a:pt x="62" y="28"/>
                      <a:pt x="62" y="27"/>
                    </a:cubicBezTo>
                    <a:cubicBezTo>
                      <a:pt x="62" y="26"/>
                      <a:pt x="62" y="26"/>
                      <a:pt x="61" y="25"/>
                    </a:cubicBezTo>
                    <a:cubicBezTo>
                      <a:pt x="60" y="23"/>
                      <a:pt x="60" y="22"/>
                      <a:pt x="59" y="21"/>
                    </a:cubicBezTo>
                    <a:cubicBezTo>
                      <a:pt x="59" y="18"/>
                      <a:pt x="58" y="17"/>
                      <a:pt x="57" y="15"/>
                    </a:cubicBezTo>
                    <a:cubicBezTo>
                      <a:pt x="56" y="13"/>
                      <a:pt x="56" y="12"/>
                      <a:pt x="54" y="10"/>
                    </a:cubicBezTo>
                    <a:cubicBezTo>
                      <a:pt x="53" y="10"/>
                      <a:pt x="52" y="10"/>
                      <a:pt x="52" y="9"/>
                    </a:cubicBezTo>
                    <a:cubicBezTo>
                      <a:pt x="50" y="8"/>
                      <a:pt x="50" y="7"/>
                      <a:pt x="49" y="7"/>
                    </a:cubicBezTo>
                    <a:cubicBezTo>
                      <a:pt x="48" y="6"/>
                      <a:pt x="47" y="7"/>
                      <a:pt x="47" y="7"/>
                    </a:cubicBezTo>
                    <a:cubicBezTo>
                      <a:pt x="46" y="6"/>
                      <a:pt x="46" y="5"/>
                      <a:pt x="46" y="5"/>
                    </a:cubicBezTo>
                    <a:cubicBezTo>
                      <a:pt x="46" y="3"/>
                      <a:pt x="47" y="2"/>
                      <a:pt x="46" y="1"/>
                    </a:cubicBezTo>
                    <a:cubicBezTo>
                      <a:pt x="46" y="0"/>
                      <a:pt x="44" y="0"/>
                      <a:pt x="43" y="1"/>
                    </a:cubicBezTo>
                    <a:cubicBezTo>
                      <a:pt x="42" y="1"/>
                      <a:pt x="42" y="1"/>
                      <a:pt x="41" y="2"/>
                    </a:cubicBezTo>
                    <a:cubicBezTo>
                      <a:pt x="40" y="2"/>
                      <a:pt x="40" y="1"/>
                      <a:pt x="39" y="2"/>
                    </a:cubicBezTo>
                    <a:cubicBezTo>
                      <a:pt x="38" y="2"/>
                      <a:pt x="39" y="4"/>
                      <a:pt x="38" y="5"/>
                    </a:cubicBezTo>
                    <a:cubicBezTo>
                      <a:pt x="38" y="5"/>
                      <a:pt x="37" y="5"/>
                      <a:pt x="36" y="6"/>
                    </a:cubicBezTo>
                    <a:cubicBezTo>
                      <a:pt x="36" y="7"/>
                      <a:pt x="38" y="7"/>
                      <a:pt x="38" y="8"/>
                    </a:cubicBezTo>
                    <a:cubicBezTo>
                      <a:pt x="39" y="9"/>
                      <a:pt x="38" y="9"/>
                      <a:pt x="38" y="10"/>
                    </a:cubicBezTo>
                    <a:cubicBezTo>
                      <a:pt x="38" y="11"/>
                      <a:pt x="38" y="12"/>
                      <a:pt x="38" y="13"/>
                    </a:cubicBezTo>
                    <a:cubicBezTo>
                      <a:pt x="39" y="14"/>
                      <a:pt x="39" y="15"/>
                      <a:pt x="40" y="16"/>
                    </a:cubicBezTo>
                    <a:cubicBezTo>
                      <a:pt x="41" y="16"/>
                      <a:pt x="42" y="16"/>
                      <a:pt x="43" y="17"/>
                    </a:cubicBezTo>
                    <a:cubicBezTo>
                      <a:pt x="44" y="18"/>
                      <a:pt x="43" y="19"/>
                      <a:pt x="43" y="20"/>
                    </a:cubicBezTo>
                    <a:cubicBezTo>
                      <a:pt x="43" y="22"/>
                      <a:pt x="44" y="23"/>
                      <a:pt x="44" y="24"/>
                    </a:cubicBezTo>
                    <a:cubicBezTo>
                      <a:pt x="44" y="26"/>
                      <a:pt x="44" y="27"/>
                      <a:pt x="44" y="29"/>
                    </a:cubicBezTo>
                    <a:cubicBezTo>
                      <a:pt x="44" y="30"/>
                      <a:pt x="44" y="30"/>
                      <a:pt x="44" y="31"/>
                    </a:cubicBezTo>
                    <a:cubicBezTo>
                      <a:pt x="44" y="32"/>
                      <a:pt x="43" y="33"/>
                      <a:pt x="42" y="34"/>
                    </a:cubicBezTo>
                    <a:cubicBezTo>
                      <a:pt x="42" y="34"/>
                      <a:pt x="42" y="35"/>
                      <a:pt x="42" y="35"/>
                    </a:cubicBezTo>
                    <a:cubicBezTo>
                      <a:pt x="41" y="36"/>
                      <a:pt x="41" y="37"/>
                      <a:pt x="40" y="38"/>
                    </a:cubicBezTo>
                    <a:cubicBezTo>
                      <a:pt x="40" y="38"/>
                      <a:pt x="39" y="39"/>
                      <a:pt x="37" y="38"/>
                    </a:cubicBezTo>
                    <a:cubicBezTo>
                      <a:pt x="37" y="38"/>
                      <a:pt x="36" y="38"/>
                      <a:pt x="36" y="38"/>
                    </a:cubicBezTo>
                    <a:cubicBezTo>
                      <a:pt x="35" y="37"/>
                      <a:pt x="37" y="35"/>
                      <a:pt x="36" y="35"/>
                    </a:cubicBezTo>
                    <a:cubicBezTo>
                      <a:pt x="35" y="34"/>
                      <a:pt x="35" y="34"/>
                      <a:pt x="34" y="35"/>
                    </a:cubicBezTo>
                    <a:cubicBezTo>
                      <a:pt x="33" y="35"/>
                      <a:pt x="32" y="36"/>
                      <a:pt x="32" y="37"/>
                    </a:cubicBezTo>
                    <a:cubicBezTo>
                      <a:pt x="32" y="38"/>
                      <a:pt x="32" y="39"/>
                      <a:pt x="32" y="40"/>
                    </a:cubicBezTo>
                    <a:cubicBezTo>
                      <a:pt x="32" y="41"/>
                      <a:pt x="32" y="42"/>
                      <a:pt x="31" y="44"/>
                    </a:cubicBezTo>
                    <a:cubicBezTo>
                      <a:pt x="31" y="45"/>
                      <a:pt x="30" y="46"/>
                      <a:pt x="30" y="48"/>
                    </a:cubicBezTo>
                    <a:cubicBezTo>
                      <a:pt x="30" y="49"/>
                      <a:pt x="31" y="50"/>
                      <a:pt x="31" y="50"/>
                    </a:cubicBezTo>
                    <a:cubicBezTo>
                      <a:pt x="30" y="51"/>
                      <a:pt x="29" y="50"/>
                      <a:pt x="28" y="50"/>
                    </a:cubicBezTo>
                    <a:cubicBezTo>
                      <a:pt x="27" y="50"/>
                      <a:pt x="27" y="49"/>
                      <a:pt x="26" y="49"/>
                    </a:cubicBezTo>
                    <a:cubicBezTo>
                      <a:pt x="23" y="48"/>
                      <a:pt x="22" y="49"/>
                      <a:pt x="19" y="49"/>
                    </a:cubicBezTo>
                    <a:cubicBezTo>
                      <a:pt x="18" y="49"/>
                      <a:pt x="17" y="50"/>
                      <a:pt x="16" y="50"/>
                    </a:cubicBezTo>
                    <a:cubicBezTo>
                      <a:pt x="15" y="50"/>
                      <a:pt x="14" y="50"/>
                      <a:pt x="12" y="51"/>
                    </a:cubicBezTo>
                    <a:cubicBezTo>
                      <a:pt x="11" y="51"/>
                      <a:pt x="10" y="53"/>
                      <a:pt x="9" y="54"/>
                    </a:cubicBezTo>
                    <a:cubicBezTo>
                      <a:pt x="8" y="55"/>
                      <a:pt x="8" y="55"/>
                      <a:pt x="7" y="56"/>
                    </a:cubicBezTo>
                    <a:cubicBezTo>
                      <a:pt x="6" y="57"/>
                      <a:pt x="6" y="58"/>
                      <a:pt x="5" y="59"/>
                    </a:cubicBezTo>
                    <a:cubicBezTo>
                      <a:pt x="4" y="59"/>
                      <a:pt x="4" y="59"/>
                      <a:pt x="3" y="59"/>
                    </a:cubicBezTo>
                    <a:cubicBezTo>
                      <a:pt x="3" y="60"/>
                      <a:pt x="2" y="59"/>
                      <a:pt x="2" y="59"/>
                    </a:cubicBezTo>
                    <a:cubicBezTo>
                      <a:pt x="0" y="60"/>
                      <a:pt x="1" y="62"/>
                      <a:pt x="2" y="64"/>
                    </a:cubicBezTo>
                    <a:cubicBezTo>
                      <a:pt x="3" y="64"/>
                      <a:pt x="4" y="64"/>
                      <a:pt x="5" y="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4" name="Freeform 1076"/>
              <p:cNvSpPr>
                <a:spLocks/>
              </p:cNvSpPr>
              <p:nvPr/>
            </p:nvSpPr>
            <p:spPr bwMode="auto">
              <a:xfrm>
                <a:off x="3996" y="1710"/>
                <a:ext cx="130" cy="74"/>
              </a:xfrm>
              <a:custGeom>
                <a:avLst/>
                <a:gdLst>
                  <a:gd name="T0" fmla="*/ 48 w 65"/>
                  <a:gd name="T1" fmla="*/ 544 h 37"/>
                  <a:gd name="T2" fmla="*/ 112 w 65"/>
                  <a:gd name="T3" fmla="*/ 560 h 37"/>
                  <a:gd name="T4" fmla="*/ 160 w 65"/>
                  <a:gd name="T5" fmla="*/ 576 h 37"/>
                  <a:gd name="T6" fmla="*/ 240 w 65"/>
                  <a:gd name="T7" fmla="*/ 576 h 37"/>
                  <a:gd name="T8" fmla="*/ 320 w 65"/>
                  <a:gd name="T9" fmla="*/ 560 h 37"/>
                  <a:gd name="T10" fmla="*/ 400 w 65"/>
                  <a:gd name="T11" fmla="*/ 576 h 37"/>
                  <a:gd name="T12" fmla="*/ 464 w 65"/>
                  <a:gd name="T13" fmla="*/ 576 h 37"/>
                  <a:gd name="T14" fmla="*/ 480 w 65"/>
                  <a:gd name="T15" fmla="*/ 544 h 37"/>
                  <a:gd name="T16" fmla="*/ 512 w 65"/>
                  <a:gd name="T17" fmla="*/ 496 h 37"/>
                  <a:gd name="T18" fmla="*/ 544 w 65"/>
                  <a:gd name="T19" fmla="*/ 464 h 37"/>
                  <a:gd name="T20" fmla="*/ 608 w 65"/>
                  <a:gd name="T21" fmla="*/ 416 h 37"/>
                  <a:gd name="T22" fmla="*/ 672 w 65"/>
                  <a:gd name="T23" fmla="*/ 384 h 37"/>
                  <a:gd name="T24" fmla="*/ 720 w 65"/>
                  <a:gd name="T25" fmla="*/ 368 h 37"/>
                  <a:gd name="T26" fmla="*/ 768 w 65"/>
                  <a:gd name="T27" fmla="*/ 384 h 37"/>
                  <a:gd name="T28" fmla="*/ 864 w 65"/>
                  <a:gd name="T29" fmla="*/ 352 h 37"/>
                  <a:gd name="T30" fmla="*/ 896 w 65"/>
                  <a:gd name="T31" fmla="*/ 336 h 37"/>
                  <a:gd name="T32" fmla="*/ 944 w 65"/>
                  <a:gd name="T33" fmla="*/ 272 h 37"/>
                  <a:gd name="T34" fmla="*/ 1008 w 65"/>
                  <a:gd name="T35" fmla="*/ 272 h 37"/>
                  <a:gd name="T36" fmla="*/ 1024 w 65"/>
                  <a:gd name="T37" fmla="*/ 208 h 37"/>
                  <a:gd name="T38" fmla="*/ 1024 w 65"/>
                  <a:gd name="T39" fmla="*/ 128 h 37"/>
                  <a:gd name="T40" fmla="*/ 1040 w 65"/>
                  <a:gd name="T41" fmla="*/ 112 h 37"/>
                  <a:gd name="T42" fmla="*/ 992 w 65"/>
                  <a:gd name="T43" fmla="*/ 112 h 37"/>
                  <a:gd name="T44" fmla="*/ 912 w 65"/>
                  <a:gd name="T45" fmla="*/ 112 h 37"/>
                  <a:gd name="T46" fmla="*/ 832 w 65"/>
                  <a:gd name="T47" fmla="*/ 112 h 37"/>
                  <a:gd name="T48" fmla="*/ 768 w 65"/>
                  <a:gd name="T49" fmla="*/ 96 h 37"/>
                  <a:gd name="T50" fmla="*/ 704 w 65"/>
                  <a:gd name="T51" fmla="*/ 64 h 37"/>
                  <a:gd name="T52" fmla="*/ 656 w 65"/>
                  <a:gd name="T53" fmla="*/ 64 h 37"/>
                  <a:gd name="T54" fmla="*/ 608 w 65"/>
                  <a:gd name="T55" fmla="*/ 64 h 37"/>
                  <a:gd name="T56" fmla="*/ 496 w 65"/>
                  <a:gd name="T57" fmla="*/ 48 h 37"/>
                  <a:gd name="T58" fmla="*/ 400 w 65"/>
                  <a:gd name="T59" fmla="*/ 16 h 37"/>
                  <a:gd name="T60" fmla="*/ 368 w 65"/>
                  <a:gd name="T61" fmla="*/ 32 h 37"/>
                  <a:gd name="T62" fmla="*/ 304 w 65"/>
                  <a:gd name="T63" fmla="*/ 64 h 37"/>
                  <a:gd name="T64" fmla="*/ 256 w 65"/>
                  <a:gd name="T65" fmla="*/ 64 h 37"/>
                  <a:gd name="T66" fmla="*/ 208 w 65"/>
                  <a:gd name="T67" fmla="*/ 64 h 37"/>
                  <a:gd name="T68" fmla="*/ 144 w 65"/>
                  <a:gd name="T69" fmla="*/ 128 h 37"/>
                  <a:gd name="T70" fmla="*/ 96 w 65"/>
                  <a:gd name="T71" fmla="*/ 176 h 37"/>
                  <a:gd name="T72" fmla="*/ 48 w 65"/>
                  <a:gd name="T73" fmla="*/ 208 h 37"/>
                  <a:gd name="T74" fmla="*/ 48 w 65"/>
                  <a:gd name="T75" fmla="*/ 224 h 37"/>
                  <a:gd name="T76" fmla="*/ 48 w 65"/>
                  <a:gd name="T77" fmla="*/ 272 h 37"/>
                  <a:gd name="T78" fmla="*/ 80 w 65"/>
                  <a:gd name="T79" fmla="*/ 288 h 37"/>
                  <a:gd name="T80" fmla="*/ 144 w 65"/>
                  <a:gd name="T81" fmla="*/ 272 h 37"/>
                  <a:gd name="T82" fmla="*/ 192 w 65"/>
                  <a:gd name="T83" fmla="*/ 288 h 37"/>
                  <a:gd name="T84" fmla="*/ 192 w 65"/>
                  <a:gd name="T85" fmla="*/ 352 h 37"/>
                  <a:gd name="T86" fmla="*/ 240 w 65"/>
                  <a:gd name="T87" fmla="*/ 352 h 37"/>
                  <a:gd name="T88" fmla="*/ 288 w 65"/>
                  <a:gd name="T89" fmla="*/ 336 h 37"/>
                  <a:gd name="T90" fmla="*/ 272 w 65"/>
                  <a:gd name="T91" fmla="*/ 400 h 37"/>
                  <a:gd name="T92" fmla="*/ 208 w 65"/>
                  <a:gd name="T93" fmla="*/ 432 h 37"/>
                  <a:gd name="T94" fmla="*/ 144 w 65"/>
                  <a:gd name="T95" fmla="*/ 432 h 37"/>
                  <a:gd name="T96" fmla="*/ 80 w 65"/>
                  <a:gd name="T97" fmla="*/ 448 h 37"/>
                  <a:gd name="T98" fmla="*/ 48 w 65"/>
                  <a:gd name="T99" fmla="*/ 432 h 37"/>
                  <a:gd name="T100" fmla="*/ 48 w 65"/>
                  <a:gd name="T101" fmla="*/ 448 h 37"/>
                  <a:gd name="T102" fmla="*/ 16 w 65"/>
                  <a:gd name="T103" fmla="*/ 464 h 37"/>
                  <a:gd name="T104" fmla="*/ 0 w 65"/>
                  <a:gd name="T105" fmla="*/ 496 h 37"/>
                  <a:gd name="T106" fmla="*/ 16 w 65"/>
                  <a:gd name="T107" fmla="*/ 512 h 37"/>
                  <a:gd name="T108" fmla="*/ 48 w 65"/>
                  <a:gd name="T109" fmla="*/ 544 h 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
                  <a:gd name="T166" fmla="*/ 0 h 37"/>
                  <a:gd name="T167" fmla="*/ 65 w 65"/>
                  <a:gd name="T168" fmla="*/ 37 h 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 h="37">
                    <a:moveTo>
                      <a:pt x="3" y="34"/>
                    </a:moveTo>
                    <a:cubicBezTo>
                      <a:pt x="4" y="35"/>
                      <a:pt x="5" y="34"/>
                      <a:pt x="7" y="35"/>
                    </a:cubicBezTo>
                    <a:cubicBezTo>
                      <a:pt x="8" y="35"/>
                      <a:pt x="9" y="36"/>
                      <a:pt x="10" y="36"/>
                    </a:cubicBezTo>
                    <a:cubicBezTo>
                      <a:pt x="12" y="37"/>
                      <a:pt x="13" y="36"/>
                      <a:pt x="15" y="36"/>
                    </a:cubicBezTo>
                    <a:cubicBezTo>
                      <a:pt x="17" y="36"/>
                      <a:pt x="18" y="35"/>
                      <a:pt x="20" y="35"/>
                    </a:cubicBezTo>
                    <a:cubicBezTo>
                      <a:pt x="22" y="35"/>
                      <a:pt x="23" y="36"/>
                      <a:pt x="25" y="36"/>
                    </a:cubicBezTo>
                    <a:cubicBezTo>
                      <a:pt x="27" y="36"/>
                      <a:pt x="28" y="37"/>
                      <a:pt x="29" y="36"/>
                    </a:cubicBezTo>
                    <a:cubicBezTo>
                      <a:pt x="30" y="35"/>
                      <a:pt x="29" y="35"/>
                      <a:pt x="30" y="34"/>
                    </a:cubicBezTo>
                    <a:cubicBezTo>
                      <a:pt x="30" y="32"/>
                      <a:pt x="31" y="32"/>
                      <a:pt x="32" y="31"/>
                    </a:cubicBezTo>
                    <a:cubicBezTo>
                      <a:pt x="33" y="30"/>
                      <a:pt x="33" y="30"/>
                      <a:pt x="34" y="29"/>
                    </a:cubicBezTo>
                    <a:cubicBezTo>
                      <a:pt x="36" y="28"/>
                      <a:pt x="37" y="28"/>
                      <a:pt x="38" y="26"/>
                    </a:cubicBezTo>
                    <a:cubicBezTo>
                      <a:pt x="40" y="25"/>
                      <a:pt x="40" y="24"/>
                      <a:pt x="42" y="24"/>
                    </a:cubicBezTo>
                    <a:cubicBezTo>
                      <a:pt x="43" y="23"/>
                      <a:pt x="44" y="23"/>
                      <a:pt x="45" y="23"/>
                    </a:cubicBezTo>
                    <a:cubicBezTo>
                      <a:pt x="46" y="23"/>
                      <a:pt x="47" y="24"/>
                      <a:pt x="48" y="24"/>
                    </a:cubicBezTo>
                    <a:cubicBezTo>
                      <a:pt x="51" y="24"/>
                      <a:pt x="52" y="22"/>
                      <a:pt x="54" y="22"/>
                    </a:cubicBezTo>
                    <a:cubicBezTo>
                      <a:pt x="55" y="21"/>
                      <a:pt x="55" y="22"/>
                      <a:pt x="56" y="21"/>
                    </a:cubicBezTo>
                    <a:cubicBezTo>
                      <a:pt x="58" y="21"/>
                      <a:pt x="57" y="18"/>
                      <a:pt x="59" y="17"/>
                    </a:cubicBezTo>
                    <a:cubicBezTo>
                      <a:pt x="61" y="17"/>
                      <a:pt x="62" y="18"/>
                      <a:pt x="63" y="17"/>
                    </a:cubicBezTo>
                    <a:cubicBezTo>
                      <a:pt x="64" y="16"/>
                      <a:pt x="64" y="15"/>
                      <a:pt x="64" y="13"/>
                    </a:cubicBezTo>
                    <a:cubicBezTo>
                      <a:pt x="65" y="11"/>
                      <a:pt x="64" y="10"/>
                      <a:pt x="64" y="8"/>
                    </a:cubicBezTo>
                    <a:cubicBezTo>
                      <a:pt x="65" y="7"/>
                      <a:pt x="65" y="7"/>
                      <a:pt x="65" y="7"/>
                    </a:cubicBezTo>
                    <a:cubicBezTo>
                      <a:pt x="64" y="7"/>
                      <a:pt x="63" y="7"/>
                      <a:pt x="62" y="7"/>
                    </a:cubicBezTo>
                    <a:cubicBezTo>
                      <a:pt x="60" y="7"/>
                      <a:pt x="59" y="7"/>
                      <a:pt x="57" y="7"/>
                    </a:cubicBezTo>
                    <a:cubicBezTo>
                      <a:pt x="55" y="7"/>
                      <a:pt x="54" y="7"/>
                      <a:pt x="52" y="7"/>
                    </a:cubicBezTo>
                    <a:cubicBezTo>
                      <a:pt x="50" y="7"/>
                      <a:pt x="50" y="6"/>
                      <a:pt x="48" y="6"/>
                    </a:cubicBezTo>
                    <a:cubicBezTo>
                      <a:pt x="47" y="5"/>
                      <a:pt x="46" y="5"/>
                      <a:pt x="44" y="4"/>
                    </a:cubicBezTo>
                    <a:cubicBezTo>
                      <a:pt x="43" y="4"/>
                      <a:pt x="42" y="4"/>
                      <a:pt x="41" y="4"/>
                    </a:cubicBezTo>
                    <a:cubicBezTo>
                      <a:pt x="40" y="4"/>
                      <a:pt x="39" y="4"/>
                      <a:pt x="38" y="4"/>
                    </a:cubicBezTo>
                    <a:cubicBezTo>
                      <a:pt x="35" y="4"/>
                      <a:pt x="34" y="3"/>
                      <a:pt x="31" y="3"/>
                    </a:cubicBezTo>
                    <a:cubicBezTo>
                      <a:pt x="29" y="2"/>
                      <a:pt x="28" y="0"/>
                      <a:pt x="25" y="1"/>
                    </a:cubicBezTo>
                    <a:cubicBezTo>
                      <a:pt x="24" y="1"/>
                      <a:pt x="24" y="2"/>
                      <a:pt x="23" y="2"/>
                    </a:cubicBezTo>
                    <a:cubicBezTo>
                      <a:pt x="21" y="3"/>
                      <a:pt x="21" y="4"/>
                      <a:pt x="19" y="4"/>
                    </a:cubicBezTo>
                    <a:cubicBezTo>
                      <a:pt x="18" y="4"/>
                      <a:pt x="17" y="4"/>
                      <a:pt x="16" y="4"/>
                    </a:cubicBezTo>
                    <a:cubicBezTo>
                      <a:pt x="15" y="4"/>
                      <a:pt x="14" y="4"/>
                      <a:pt x="13" y="4"/>
                    </a:cubicBezTo>
                    <a:cubicBezTo>
                      <a:pt x="11" y="5"/>
                      <a:pt x="10" y="6"/>
                      <a:pt x="9" y="8"/>
                    </a:cubicBezTo>
                    <a:cubicBezTo>
                      <a:pt x="8" y="9"/>
                      <a:pt x="8" y="10"/>
                      <a:pt x="6" y="11"/>
                    </a:cubicBezTo>
                    <a:cubicBezTo>
                      <a:pt x="5" y="12"/>
                      <a:pt x="4" y="12"/>
                      <a:pt x="3" y="13"/>
                    </a:cubicBezTo>
                    <a:cubicBezTo>
                      <a:pt x="3" y="14"/>
                      <a:pt x="3" y="14"/>
                      <a:pt x="3" y="14"/>
                    </a:cubicBezTo>
                    <a:cubicBezTo>
                      <a:pt x="3" y="15"/>
                      <a:pt x="2" y="16"/>
                      <a:pt x="3" y="17"/>
                    </a:cubicBezTo>
                    <a:cubicBezTo>
                      <a:pt x="4" y="17"/>
                      <a:pt x="4" y="18"/>
                      <a:pt x="5" y="18"/>
                    </a:cubicBezTo>
                    <a:cubicBezTo>
                      <a:pt x="7" y="18"/>
                      <a:pt x="8" y="17"/>
                      <a:pt x="9" y="17"/>
                    </a:cubicBezTo>
                    <a:cubicBezTo>
                      <a:pt x="11" y="17"/>
                      <a:pt x="12" y="17"/>
                      <a:pt x="12" y="18"/>
                    </a:cubicBezTo>
                    <a:cubicBezTo>
                      <a:pt x="13" y="19"/>
                      <a:pt x="11" y="21"/>
                      <a:pt x="12" y="22"/>
                    </a:cubicBezTo>
                    <a:cubicBezTo>
                      <a:pt x="13" y="22"/>
                      <a:pt x="14" y="22"/>
                      <a:pt x="15" y="22"/>
                    </a:cubicBezTo>
                    <a:cubicBezTo>
                      <a:pt x="16" y="22"/>
                      <a:pt x="17" y="21"/>
                      <a:pt x="18" y="21"/>
                    </a:cubicBezTo>
                    <a:cubicBezTo>
                      <a:pt x="19" y="22"/>
                      <a:pt x="18" y="24"/>
                      <a:pt x="17" y="25"/>
                    </a:cubicBezTo>
                    <a:cubicBezTo>
                      <a:pt x="15" y="27"/>
                      <a:pt x="14" y="26"/>
                      <a:pt x="13" y="27"/>
                    </a:cubicBezTo>
                    <a:cubicBezTo>
                      <a:pt x="11" y="27"/>
                      <a:pt x="10" y="27"/>
                      <a:pt x="9" y="27"/>
                    </a:cubicBezTo>
                    <a:cubicBezTo>
                      <a:pt x="7" y="28"/>
                      <a:pt x="7" y="28"/>
                      <a:pt x="5" y="28"/>
                    </a:cubicBezTo>
                    <a:cubicBezTo>
                      <a:pt x="4" y="28"/>
                      <a:pt x="4" y="28"/>
                      <a:pt x="3" y="27"/>
                    </a:cubicBezTo>
                    <a:cubicBezTo>
                      <a:pt x="3" y="28"/>
                      <a:pt x="3" y="28"/>
                      <a:pt x="3" y="28"/>
                    </a:cubicBezTo>
                    <a:cubicBezTo>
                      <a:pt x="2" y="28"/>
                      <a:pt x="2" y="29"/>
                      <a:pt x="1" y="29"/>
                    </a:cubicBezTo>
                    <a:cubicBezTo>
                      <a:pt x="0" y="31"/>
                      <a:pt x="0" y="31"/>
                      <a:pt x="0" y="31"/>
                    </a:cubicBezTo>
                    <a:cubicBezTo>
                      <a:pt x="0" y="31"/>
                      <a:pt x="0" y="32"/>
                      <a:pt x="1" y="32"/>
                    </a:cubicBezTo>
                    <a:cubicBezTo>
                      <a:pt x="1" y="33"/>
                      <a:pt x="2" y="33"/>
                      <a:pt x="3" y="3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5" name="Freeform 1077"/>
              <p:cNvSpPr>
                <a:spLocks/>
              </p:cNvSpPr>
              <p:nvPr/>
            </p:nvSpPr>
            <p:spPr bwMode="auto">
              <a:xfrm>
                <a:off x="4928" y="1870"/>
                <a:ext cx="32" cy="32"/>
              </a:xfrm>
              <a:custGeom>
                <a:avLst/>
                <a:gdLst>
                  <a:gd name="T0" fmla="*/ 192 w 16"/>
                  <a:gd name="T1" fmla="*/ 160 h 16"/>
                  <a:gd name="T2" fmla="*/ 224 w 16"/>
                  <a:gd name="T3" fmla="*/ 176 h 16"/>
                  <a:gd name="T4" fmla="*/ 256 w 16"/>
                  <a:gd name="T5" fmla="*/ 128 h 16"/>
                  <a:gd name="T6" fmla="*/ 256 w 16"/>
                  <a:gd name="T7" fmla="*/ 80 h 16"/>
                  <a:gd name="T8" fmla="*/ 240 w 16"/>
                  <a:gd name="T9" fmla="*/ 32 h 16"/>
                  <a:gd name="T10" fmla="*/ 208 w 16"/>
                  <a:gd name="T11" fmla="*/ 32 h 16"/>
                  <a:gd name="T12" fmla="*/ 144 w 16"/>
                  <a:gd name="T13" fmla="*/ 32 h 16"/>
                  <a:gd name="T14" fmla="*/ 128 w 16"/>
                  <a:gd name="T15" fmla="*/ 48 h 16"/>
                  <a:gd name="T16" fmla="*/ 96 w 16"/>
                  <a:gd name="T17" fmla="*/ 64 h 16"/>
                  <a:gd name="T18" fmla="*/ 48 w 16"/>
                  <a:gd name="T19" fmla="*/ 64 h 16"/>
                  <a:gd name="T20" fmla="*/ 48 w 16"/>
                  <a:gd name="T21" fmla="*/ 96 h 16"/>
                  <a:gd name="T22" fmla="*/ 0 w 16"/>
                  <a:gd name="T23" fmla="*/ 144 h 16"/>
                  <a:gd name="T24" fmla="*/ 32 w 16"/>
                  <a:gd name="T25" fmla="*/ 192 h 16"/>
                  <a:gd name="T26" fmla="*/ 32 w 16"/>
                  <a:gd name="T27" fmla="*/ 224 h 16"/>
                  <a:gd name="T28" fmla="*/ 48 w 16"/>
                  <a:gd name="T29" fmla="*/ 240 h 16"/>
                  <a:gd name="T30" fmla="*/ 112 w 16"/>
                  <a:gd name="T31" fmla="*/ 208 h 16"/>
                  <a:gd name="T32" fmla="*/ 112 w 16"/>
                  <a:gd name="T33" fmla="*/ 192 h 16"/>
                  <a:gd name="T34" fmla="*/ 128 w 16"/>
                  <a:gd name="T35" fmla="*/ 144 h 16"/>
                  <a:gd name="T36" fmla="*/ 192 w 16"/>
                  <a:gd name="T37" fmla="*/ 16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6"/>
                  <a:gd name="T59" fmla="*/ 16 w 16"/>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6">
                    <a:moveTo>
                      <a:pt x="12" y="10"/>
                    </a:moveTo>
                    <a:cubicBezTo>
                      <a:pt x="13" y="10"/>
                      <a:pt x="13" y="11"/>
                      <a:pt x="14" y="11"/>
                    </a:cubicBezTo>
                    <a:cubicBezTo>
                      <a:pt x="15" y="11"/>
                      <a:pt x="15" y="9"/>
                      <a:pt x="16" y="8"/>
                    </a:cubicBezTo>
                    <a:cubicBezTo>
                      <a:pt x="16" y="7"/>
                      <a:pt x="16" y="6"/>
                      <a:pt x="16" y="5"/>
                    </a:cubicBezTo>
                    <a:cubicBezTo>
                      <a:pt x="16" y="4"/>
                      <a:pt x="16" y="3"/>
                      <a:pt x="15" y="2"/>
                    </a:cubicBezTo>
                    <a:cubicBezTo>
                      <a:pt x="14" y="2"/>
                      <a:pt x="14" y="2"/>
                      <a:pt x="13" y="2"/>
                    </a:cubicBezTo>
                    <a:cubicBezTo>
                      <a:pt x="11" y="2"/>
                      <a:pt x="9" y="0"/>
                      <a:pt x="9" y="2"/>
                    </a:cubicBezTo>
                    <a:cubicBezTo>
                      <a:pt x="8" y="2"/>
                      <a:pt x="9" y="3"/>
                      <a:pt x="8" y="3"/>
                    </a:cubicBezTo>
                    <a:cubicBezTo>
                      <a:pt x="8" y="4"/>
                      <a:pt x="7" y="4"/>
                      <a:pt x="6" y="4"/>
                    </a:cubicBezTo>
                    <a:cubicBezTo>
                      <a:pt x="5" y="4"/>
                      <a:pt x="4" y="3"/>
                      <a:pt x="3" y="4"/>
                    </a:cubicBezTo>
                    <a:cubicBezTo>
                      <a:pt x="2" y="5"/>
                      <a:pt x="3" y="5"/>
                      <a:pt x="3" y="6"/>
                    </a:cubicBezTo>
                    <a:cubicBezTo>
                      <a:pt x="2" y="8"/>
                      <a:pt x="0" y="8"/>
                      <a:pt x="0" y="9"/>
                    </a:cubicBezTo>
                    <a:cubicBezTo>
                      <a:pt x="1" y="10"/>
                      <a:pt x="1" y="11"/>
                      <a:pt x="2" y="12"/>
                    </a:cubicBezTo>
                    <a:cubicBezTo>
                      <a:pt x="2" y="13"/>
                      <a:pt x="2" y="13"/>
                      <a:pt x="2" y="14"/>
                    </a:cubicBezTo>
                    <a:cubicBezTo>
                      <a:pt x="2" y="14"/>
                      <a:pt x="3" y="15"/>
                      <a:pt x="3" y="15"/>
                    </a:cubicBezTo>
                    <a:cubicBezTo>
                      <a:pt x="5" y="16"/>
                      <a:pt x="8" y="15"/>
                      <a:pt x="7" y="13"/>
                    </a:cubicBezTo>
                    <a:cubicBezTo>
                      <a:pt x="7" y="13"/>
                      <a:pt x="7" y="13"/>
                      <a:pt x="7" y="12"/>
                    </a:cubicBezTo>
                    <a:cubicBezTo>
                      <a:pt x="7" y="11"/>
                      <a:pt x="7" y="10"/>
                      <a:pt x="8" y="9"/>
                    </a:cubicBezTo>
                    <a:cubicBezTo>
                      <a:pt x="10" y="9"/>
                      <a:pt x="10" y="10"/>
                      <a:pt x="12"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6" name="Freeform 1078"/>
              <p:cNvSpPr>
                <a:spLocks/>
              </p:cNvSpPr>
              <p:nvPr/>
            </p:nvSpPr>
            <p:spPr bwMode="auto">
              <a:xfrm>
                <a:off x="4890" y="1880"/>
                <a:ext cx="42" cy="51"/>
              </a:xfrm>
              <a:custGeom>
                <a:avLst/>
                <a:gdLst>
                  <a:gd name="T0" fmla="*/ 32 w 21"/>
                  <a:gd name="T1" fmla="*/ 100 h 25"/>
                  <a:gd name="T2" fmla="*/ 32 w 21"/>
                  <a:gd name="T3" fmla="*/ 153 h 25"/>
                  <a:gd name="T4" fmla="*/ 80 w 21"/>
                  <a:gd name="T5" fmla="*/ 171 h 25"/>
                  <a:gd name="T6" fmla="*/ 96 w 21"/>
                  <a:gd name="T7" fmla="*/ 120 h 25"/>
                  <a:gd name="T8" fmla="*/ 128 w 21"/>
                  <a:gd name="T9" fmla="*/ 100 h 25"/>
                  <a:gd name="T10" fmla="*/ 176 w 21"/>
                  <a:gd name="T11" fmla="*/ 171 h 25"/>
                  <a:gd name="T12" fmla="*/ 160 w 21"/>
                  <a:gd name="T13" fmla="*/ 188 h 25"/>
                  <a:gd name="T14" fmla="*/ 176 w 21"/>
                  <a:gd name="T15" fmla="*/ 228 h 25"/>
                  <a:gd name="T16" fmla="*/ 160 w 21"/>
                  <a:gd name="T17" fmla="*/ 279 h 25"/>
                  <a:gd name="T18" fmla="*/ 192 w 21"/>
                  <a:gd name="T19" fmla="*/ 333 h 25"/>
                  <a:gd name="T20" fmla="*/ 192 w 21"/>
                  <a:gd name="T21" fmla="*/ 384 h 25"/>
                  <a:gd name="T22" fmla="*/ 224 w 21"/>
                  <a:gd name="T23" fmla="*/ 416 h 25"/>
                  <a:gd name="T24" fmla="*/ 272 w 21"/>
                  <a:gd name="T25" fmla="*/ 432 h 25"/>
                  <a:gd name="T26" fmla="*/ 288 w 21"/>
                  <a:gd name="T27" fmla="*/ 384 h 25"/>
                  <a:gd name="T28" fmla="*/ 320 w 21"/>
                  <a:gd name="T29" fmla="*/ 349 h 25"/>
                  <a:gd name="T30" fmla="*/ 304 w 21"/>
                  <a:gd name="T31" fmla="*/ 279 h 25"/>
                  <a:gd name="T32" fmla="*/ 304 w 21"/>
                  <a:gd name="T33" fmla="*/ 188 h 25"/>
                  <a:gd name="T34" fmla="*/ 304 w 21"/>
                  <a:gd name="T35" fmla="*/ 137 h 25"/>
                  <a:gd name="T36" fmla="*/ 288 w 21"/>
                  <a:gd name="T37" fmla="*/ 100 h 25"/>
                  <a:gd name="T38" fmla="*/ 256 w 21"/>
                  <a:gd name="T39" fmla="*/ 67 h 25"/>
                  <a:gd name="T40" fmla="*/ 240 w 21"/>
                  <a:gd name="T41" fmla="*/ 33 h 25"/>
                  <a:gd name="T42" fmla="*/ 192 w 21"/>
                  <a:gd name="T43" fmla="*/ 33 h 25"/>
                  <a:gd name="T44" fmla="*/ 160 w 21"/>
                  <a:gd name="T45" fmla="*/ 33 h 25"/>
                  <a:gd name="T46" fmla="*/ 144 w 21"/>
                  <a:gd name="T47" fmla="*/ 16 h 25"/>
                  <a:gd name="T48" fmla="*/ 96 w 21"/>
                  <a:gd name="T49" fmla="*/ 0 h 25"/>
                  <a:gd name="T50" fmla="*/ 64 w 21"/>
                  <a:gd name="T51" fmla="*/ 16 h 25"/>
                  <a:gd name="T52" fmla="*/ 32 w 21"/>
                  <a:gd name="T53" fmla="*/ 49 h 25"/>
                  <a:gd name="T54" fmla="*/ 0 w 21"/>
                  <a:gd name="T55" fmla="*/ 67 h 25"/>
                  <a:gd name="T56" fmla="*/ 32 w 21"/>
                  <a:gd name="T57" fmla="*/ 100 h 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
                  <a:gd name="T88" fmla="*/ 0 h 25"/>
                  <a:gd name="T89" fmla="*/ 21 w 21"/>
                  <a:gd name="T90" fmla="*/ 25 h 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 h="25">
                    <a:moveTo>
                      <a:pt x="2" y="6"/>
                    </a:moveTo>
                    <a:cubicBezTo>
                      <a:pt x="2" y="7"/>
                      <a:pt x="1" y="8"/>
                      <a:pt x="2" y="9"/>
                    </a:cubicBezTo>
                    <a:cubicBezTo>
                      <a:pt x="3" y="10"/>
                      <a:pt x="4" y="11"/>
                      <a:pt x="5" y="10"/>
                    </a:cubicBezTo>
                    <a:cubicBezTo>
                      <a:pt x="6" y="9"/>
                      <a:pt x="6" y="8"/>
                      <a:pt x="6" y="7"/>
                    </a:cubicBezTo>
                    <a:cubicBezTo>
                      <a:pt x="7" y="6"/>
                      <a:pt x="7" y="6"/>
                      <a:pt x="8" y="6"/>
                    </a:cubicBezTo>
                    <a:cubicBezTo>
                      <a:pt x="10" y="5"/>
                      <a:pt x="12" y="8"/>
                      <a:pt x="11" y="10"/>
                    </a:cubicBezTo>
                    <a:cubicBezTo>
                      <a:pt x="11" y="11"/>
                      <a:pt x="10" y="11"/>
                      <a:pt x="10" y="11"/>
                    </a:cubicBezTo>
                    <a:cubicBezTo>
                      <a:pt x="10" y="12"/>
                      <a:pt x="11" y="12"/>
                      <a:pt x="11" y="13"/>
                    </a:cubicBezTo>
                    <a:cubicBezTo>
                      <a:pt x="11" y="15"/>
                      <a:pt x="9" y="15"/>
                      <a:pt x="10" y="16"/>
                    </a:cubicBezTo>
                    <a:cubicBezTo>
                      <a:pt x="10" y="18"/>
                      <a:pt x="11" y="18"/>
                      <a:pt x="12" y="19"/>
                    </a:cubicBezTo>
                    <a:cubicBezTo>
                      <a:pt x="12" y="20"/>
                      <a:pt x="12" y="21"/>
                      <a:pt x="12" y="22"/>
                    </a:cubicBezTo>
                    <a:cubicBezTo>
                      <a:pt x="13" y="23"/>
                      <a:pt x="13" y="23"/>
                      <a:pt x="14" y="24"/>
                    </a:cubicBezTo>
                    <a:cubicBezTo>
                      <a:pt x="15" y="25"/>
                      <a:pt x="16" y="25"/>
                      <a:pt x="17" y="25"/>
                    </a:cubicBezTo>
                    <a:cubicBezTo>
                      <a:pt x="18" y="24"/>
                      <a:pt x="18" y="23"/>
                      <a:pt x="18" y="22"/>
                    </a:cubicBezTo>
                    <a:cubicBezTo>
                      <a:pt x="19" y="21"/>
                      <a:pt x="20" y="21"/>
                      <a:pt x="20" y="20"/>
                    </a:cubicBezTo>
                    <a:cubicBezTo>
                      <a:pt x="21" y="18"/>
                      <a:pt x="19" y="17"/>
                      <a:pt x="19" y="16"/>
                    </a:cubicBezTo>
                    <a:cubicBezTo>
                      <a:pt x="19" y="14"/>
                      <a:pt x="18" y="13"/>
                      <a:pt x="19" y="11"/>
                    </a:cubicBezTo>
                    <a:cubicBezTo>
                      <a:pt x="19" y="10"/>
                      <a:pt x="19" y="10"/>
                      <a:pt x="19" y="8"/>
                    </a:cubicBezTo>
                    <a:cubicBezTo>
                      <a:pt x="19" y="7"/>
                      <a:pt x="19" y="7"/>
                      <a:pt x="18" y="6"/>
                    </a:cubicBezTo>
                    <a:cubicBezTo>
                      <a:pt x="17" y="5"/>
                      <a:pt x="17" y="4"/>
                      <a:pt x="16" y="4"/>
                    </a:cubicBezTo>
                    <a:cubicBezTo>
                      <a:pt x="15" y="3"/>
                      <a:pt x="15" y="2"/>
                      <a:pt x="15" y="2"/>
                    </a:cubicBezTo>
                    <a:cubicBezTo>
                      <a:pt x="14" y="2"/>
                      <a:pt x="13" y="2"/>
                      <a:pt x="12" y="2"/>
                    </a:cubicBezTo>
                    <a:cubicBezTo>
                      <a:pt x="11" y="2"/>
                      <a:pt x="11" y="3"/>
                      <a:pt x="10" y="2"/>
                    </a:cubicBezTo>
                    <a:cubicBezTo>
                      <a:pt x="9" y="2"/>
                      <a:pt x="9" y="1"/>
                      <a:pt x="9" y="1"/>
                    </a:cubicBezTo>
                    <a:cubicBezTo>
                      <a:pt x="8" y="0"/>
                      <a:pt x="7" y="0"/>
                      <a:pt x="6" y="0"/>
                    </a:cubicBezTo>
                    <a:cubicBezTo>
                      <a:pt x="5" y="1"/>
                      <a:pt x="5" y="1"/>
                      <a:pt x="4" y="1"/>
                    </a:cubicBezTo>
                    <a:cubicBezTo>
                      <a:pt x="3" y="2"/>
                      <a:pt x="3" y="2"/>
                      <a:pt x="2" y="3"/>
                    </a:cubicBezTo>
                    <a:cubicBezTo>
                      <a:pt x="2" y="3"/>
                      <a:pt x="1" y="4"/>
                      <a:pt x="0" y="4"/>
                    </a:cubicBezTo>
                    <a:cubicBezTo>
                      <a:pt x="0" y="5"/>
                      <a:pt x="1" y="5"/>
                      <a:pt x="2"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7" name="Freeform 1079"/>
              <p:cNvSpPr>
                <a:spLocks/>
              </p:cNvSpPr>
              <p:nvPr/>
            </p:nvSpPr>
            <p:spPr bwMode="auto">
              <a:xfrm>
                <a:off x="4922" y="1937"/>
                <a:ext cx="8" cy="8"/>
              </a:xfrm>
              <a:custGeom>
                <a:avLst/>
                <a:gdLst>
                  <a:gd name="T0" fmla="*/ 64 w 4"/>
                  <a:gd name="T1" fmla="*/ 16 h 4"/>
                  <a:gd name="T2" fmla="*/ 32 w 4"/>
                  <a:gd name="T3" fmla="*/ 0 h 4"/>
                  <a:gd name="T4" fmla="*/ 16 w 4"/>
                  <a:gd name="T5" fmla="*/ 16 h 4"/>
                  <a:gd name="T6" fmla="*/ 0 w 4"/>
                  <a:gd name="T7" fmla="*/ 48 h 4"/>
                  <a:gd name="T8" fmla="*/ 48 w 4"/>
                  <a:gd name="T9" fmla="*/ 48 h 4"/>
                  <a:gd name="T10" fmla="*/ 64 w 4"/>
                  <a:gd name="T11" fmla="*/ 16 h 4"/>
                  <a:gd name="T12" fmla="*/ 0 60000 65536"/>
                  <a:gd name="T13" fmla="*/ 0 60000 65536"/>
                  <a:gd name="T14" fmla="*/ 0 60000 65536"/>
                  <a:gd name="T15" fmla="*/ 0 60000 65536"/>
                  <a:gd name="T16" fmla="*/ 0 60000 65536"/>
                  <a:gd name="T17" fmla="*/ 0 60000 65536"/>
                  <a:gd name="T18" fmla="*/ 0 w 4"/>
                  <a:gd name="T19" fmla="*/ 0 h 4"/>
                  <a:gd name="T20" fmla="*/ 4 w 4"/>
                  <a:gd name="T21" fmla="*/ 4 h 4"/>
                </a:gdLst>
                <a:ahLst/>
                <a:cxnLst>
                  <a:cxn ang="T12">
                    <a:pos x="T0" y="T1"/>
                  </a:cxn>
                  <a:cxn ang="T13">
                    <a:pos x="T2" y="T3"/>
                  </a:cxn>
                  <a:cxn ang="T14">
                    <a:pos x="T4" y="T5"/>
                  </a:cxn>
                  <a:cxn ang="T15">
                    <a:pos x="T6" y="T7"/>
                  </a:cxn>
                  <a:cxn ang="T16">
                    <a:pos x="T8" y="T9"/>
                  </a:cxn>
                  <a:cxn ang="T17">
                    <a:pos x="T10" y="T11"/>
                  </a:cxn>
                </a:cxnLst>
                <a:rect l="T18" t="T19" r="T20" b="T21"/>
                <a:pathLst>
                  <a:path w="4" h="4">
                    <a:moveTo>
                      <a:pt x="4" y="1"/>
                    </a:moveTo>
                    <a:cubicBezTo>
                      <a:pt x="4" y="1"/>
                      <a:pt x="3" y="0"/>
                      <a:pt x="2" y="0"/>
                    </a:cubicBezTo>
                    <a:cubicBezTo>
                      <a:pt x="2" y="0"/>
                      <a:pt x="1" y="1"/>
                      <a:pt x="1" y="1"/>
                    </a:cubicBezTo>
                    <a:cubicBezTo>
                      <a:pt x="0" y="2"/>
                      <a:pt x="0" y="2"/>
                      <a:pt x="0" y="3"/>
                    </a:cubicBezTo>
                    <a:cubicBezTo>
                      <a:pt x="0" y="4"/>
                      <a:pt x="2" y="3"/>
                      <a:pt x="3" y="3"/>
                    </a:cubicBezTo>
                    <a:cubicBezTo>
                      <a:pt x="3" y="2"/>
                      <a:pt x="4" y="2"/>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8" name="Freeform 1080"/>
              <p:cNvSpPr>
                <a:spLocks/>
              </p:cNvSpPr>
              <p:nvPr/>
            </p:nvSpPr>
            <p:spPr bwMode="auto">
              <a:xfrm>
                <a:off x="4912" y="1973"/>
                <a:ext cx="12" cy="12"/>
              </a:xfrm>
              <a:custGeom>
                <a:avLst/>
                <a:gdLst>
                  <a:gd name="T0" fmla="*/ 48 w 6"/>
                  <a:gd name="T1" fmla="*/ 80 h 6"/>
                  <a:gd name="T2" fmla="*/ 96 w 6"/>
                  <a:gd name="T3" fmla="*/ 48 h 6"/>
                  <a:gd name="T4" fmla="*/ 80 w 6"/>
                  <a:gd name="T5" fmla="*/ 16 h 6"/>
                  <a:gd name="T6" fmla="*/ 32 w 6"/>
                  <a:gd name="T7" fmla="*/ 16 h 6"/>
                  <a:gd name="T8" fmla="*/ 16 w 6"/>
                  <a:gd name="T9" fmla="*/ 48 h 6"/>
                  <a:gd name="T10" fmla="*/ 0 w 6"/>
                  <a:gd name="T11" fmla="*/ 80 h 6"/>
                  <a:gd name="T12" fmla="*/ 48 w 6"/>
                  <a:gd name="T13" fmla="*/ 80 h 6"/>
                  <a:gd name="T14" fmla="*/ 0 60000 65536"/>
                  <a:gd name="T15" fmla="*/ 0 60000 65536"/>
                  <a:gd name="T16" fmla="*/ 0 60000 65536"/>
                  <a:gd name="T17" fmla="*/ 0 60000 65536"/>
                  <a:gd name="T18" fmla="*/ 0 60000 65536"/>
                  <a:gd name="T19" fmla="*/ 0 60000 65536"/>
                  <a:gd name="T20" fmla="*/ 0 60000 65536"/>
                  <a:gd name="T21" fmla="*/ 0 w 6"/>
                  <a:gd name="T22" fmla="*/ 0 h 6"/>
                  <a:gd name="T23" fmla="*/ 6 w 6"/>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6">
                    <a:moveTo>
                      <a:pt x="3" y="5"/>
                    </a:moveTo>
                    <a:cubicBezTo>
                      <a:pt x="4" y="4"/>
                      <a:pt x="6" y="4"/>
                      <a:pt x="6" y="3"/>
                    </a:cubicBezTo>
                    <a:cubicBezTo>
                      <a:pt x="6" y="2"/>
                      <a:pt x="6" y="2"/>
                      <a:pt x="5" y="1"/>
                    </a:cubicBezTo>
                    <a:cubicBezTo>
                      <a:pt x="4" y="0"/>
                      <a:pt x="3" y="0"/>
                      <a:pt x="2" y="1"/>
                    </a:cubicBezTo>
                    <a:cubicBezTo>
                      <a:pt x="1" y="1"/>
                      <a:pt x="1" y="2"/>
                      <a:pt x="1" y="3"/>
                    </a:cubicBezTo>
                    <a:cubicBezTo>
                      <a:pt x="0" y="3"/>
                      <a:pt x="0" y="4"/>
                      <a:pt x="0" y="5"/>
                    </a:cubicBezTo>
                    <a:cubicBezTo>
                      <a:pt x="1" y="6"/>
                      <a:pt x="2" y="5"/>
                      <a:pt x="3"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59" name="Freeform 1081"/>
              <p:cNvSpPr>
                <a:spLocks/>
              </p:cNvSpPr>
              <p:nvPr/>
            </p:nvSpPr>
            <p:spPr bwMode="auto">
              <a:xfrm>
                <a:off x="4902" y="2003"/>
                <a:ext cx="10" cy="10"/>
              </a:xfrm>
              <a:custGeom>
                <a:avLst/>
                <a:gdLst>
                  <a:gd name="T0" fmla="*/ 32 w 5"/>
                  <a:gd name="T1" fmla="*/ 80 h 5"/>
                  <a:gd name="T2" fmla="*/ 48 w 5"/>
                  <a:gd name="T3" fmla="*/ 48 h 5"/>
                  <a:gd name="T4" fmla="*/ 80 w 5"/>
                  <a:gd name="T5" fmla="*/ 16 h 5"/>
                  <a:gd name="T6" fmla="*/ 48 w 5"/>
                  <a:gd name="T7" fmla="*/ 0 h 5"/>
                  <a:gd name="T8" fmla="*/ 16 w 5"/>
                  <a:gd name="T9" fmla="*/ 16 h 5"/>
                  <a:gd name="T10" fmla="*/ 0 w 5"/>
                  <a:gd name="T11" fmla="*/ 64 h 5"/>
                  <a:gd name="T12" fmla="*/ 32 w 5"/>
                  <a:gd name="T13" fmla="*/ 8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2" y="5"/>
                    </a:moveTo>
                    <a:cubicBezTo>
                      <a:pt x="3" y="5"/>
                      <a:pt x="2" y="4"/>
                      <a:pt x="3" y="3"/>
                    </a:cubicBezTo>
                    <a:cubicBezTo>
                      <a:pt x="4" y="2"/>
                      <a:pt x="5" y="2"/>
                      <a:pt x="5" y="1"/>
                    </a:cubicBezTo>
                    <a:cubicBezTo>
                      <a:pt x="5" y="0"/>
                      <a:pt x="4" y="0"/>
                      <a:pt x="3" y="0"/>
                    </a:cubicBezTo>
                    <a:cubicBezTo>
                      <a:pt x="2" y="0"/>
                      <a:pt x="1" y="1"/>
                      <a:pt x="1" y="1"/>
                    </a:cubicBezTo>
                    <a:cubicBezTo>
                      <a:pt x="0" y="2"/>
                      <a:pt x="0" y="3"/>
                      <a:pt x="0" y="4"/>
                    </a:cubicBezTo>
                    <a:cubicBezTo>
                      <a:pt x="1" y="5"/>
                      <a:pt x="1" y="5"/>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60" name="Freeform 1082"/>
              <p:cNvSpPr>
                <a:spLocks/>
              </p:cNvSpPr>
              <p:nvPr/>
            </p:nvSpPr>
            <p:spPr bwMode="auto">
              <a:xfrm>
                <a:off x="4790" y="2273"/>
                <a:ext cx="36" cy="50"/>
              </a:xfrm>
              <a:custGeom>
                <a:avLst/>
                <a:gdLst>
                  <a:gd name="T0" fmla="*/ 16 w 18"/>
                  <a:gd name="T1" fmla="*/ 400 h 25"/>
                  <a:gd name="T2" fmla="*/ 64 w 18"/>
                  <a:gd name="T3" fmla="*/ 384 h 25"/>
                  <a:gd name="T4" fmla="*/ 112 w 18"/>
                  <a:gd name="T5" fmla="*/ 352 h 25"/>
                  <a:gd name="T6" fmla="*/ 128 w 18"/>
                  <a:gd name="T7" fmla="*/ 304 h 25"/>
                  <a:gd name="T8" fmla="*/ 160 w 18"/>
                  <a:gd name="T9" fmla="*/ 288 h 25"/>
                  <a:gd name="T10" fmla="*/ 192 w 18"/>
                  <a:gd name="T11" fmla="*/ 256 h 25"/>
                  <a:gd name="T12" fmla="*/ 192 w 18"/>
                  <a:gd name="T13" fmla="*/ 224 h 25"/>
                  <a:gd name="T14" fmla="*/ 208 w 18"/>
                  <a:gd name="T15" fmla="*/ 176 h 25"/>
                  <a:gd name="T16" fmla="*/ 256 w 18"/>
                  <a:gd name="T17" fmla="*/ 160 h 25"/>
                  <a:gd name="T18" fmla="*/ 272 w 18"/>
                  <a:gd name="T19" fmla="*/ 128 h 25"/>
                  <a:gd name="T20" fmla="*/ 288 w 18"/>
                  <a:gd name="T21" fmla="*/ 96 h 25"/>
                  <a:gd name="T22" fmla="*/ 272 w 18"/>
                  <a:gd name="T23" fmla="*/ 32 h 25"/>
                  <a:gd name="T24" fmla="*/ 240 w 18"/>
                  <a:gd name="T25" fmla="*/ 0 h 25"/>
                  <a:gd name="T26" fmla="*/ 224 w 18"/>
                  <a:gd name="T27" fmla="*/ 80 h 25"/>
                  <a:gd name="T28" fmla="*/ 192 w 18"/>
                  <a:gd name="T29" fmla="*/ 112 h 25"/>
                  <a:gd name="T30" fmla="*/ 176 w 18"/>
                  <a:gd name="T31" fmla="*/ 144 h 25"/>
                  <a:gd name="T32" fmla="*/ 144 w 18"/>
                  <a:gd name="T33" fmla="*/ 192 h 25"/>
                  <a:gd name="T34" fmla="*/ 80 w 18"/>
                  <a:gd name="T35" fmla="*/ 240 h 25"/>
                  <a:gd name="T36" fmla="*/ 48 w 18"/>
                  <a:gd name="T37" fmla="*/ 304 h 25"/>
                  <a:gd name="T38" fmla="*/ 0 w 18"/>
                  <a:gd name="T39" fmla="*/ 352 h 25"/>
                  <a:gd name="T40" fmla="*/ 16 w 18"/>
                  <a:gd name="T41" fmla="*/ 40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25"/>
                  <a:gd name="T65" fmla="*/ 18 w 18"/>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25">
                    <a:moveTo>
                      <a:pt x="1" y="25"/>
                    </a:moveTo>
                    <a:cubicBezTo>
                      <a:pt x="2" y="25"/>
                      <a:pt x="3" y="24"/>
                      <a:pt x="4" y="24"/>
                    </a:cubicBezTo>
                    <a:cubicBezTo>
                      <a:pt x="5" y="23"/>
                      <a:pt x="6" y="23"/>
                      <a:pt x="7" y="22"/>
                    </a:cubicBezTo>
                    <a:cubicBezTo>
                      <a:pt x="7" y="21"/>
                      <a:pt x="7" y="20"/>
                      <a:pt x="8" y="19"/>
                    </a:cubicBezTo>
                    <a:cubicBezTo>
                      <a:pt x="8" y="19"/>
                      <a:pt x="9" y="19"/>
                      <a:pt x="10" y="18"/>
                    </a:cubicBezTo>
                    <a:cubicBezTo>
                      <a:pt x="11" y="18"/>
                      <a:pt x="11" y="17"/>
                      <a:pt x="12" y="16"/>
                    </a:cubicBezTo>
                    <a:cubicBezTo>
                      <a:pt x="12" y="16"/>
                      <a:pt x="12" y="15"/>
                      <a:pt x="12" y="14"/>
                    </a:cubicBezTo>
                    <a:cubicBezTo>
                      <a:pt x="13" y="13"/>
                      <a:pt x="12" y="12"/>
                      <a:pt x="13" y="11"/>
                    </a:cubicBezTo>
                    <a:cubicBezTo>
                      <a:pt x="14" y="10"/>
                      <a:pt x="15" y="11"/>
                      <a:pt x="16" y="10"/>
                    </a:cubicBezTo>
                    <a:cubicBezTo>
                      <a:pt x="17" y="10"/>
                      <a:pt x="16" y="9"/>
                      <a:pt x="17" y="8"/>
                    </a:cubicBezTo>
                    <a:cubicBezTo>
                      <a:pt x="17" y="7"/>
                      <a:pt x="18" y="7"/>
                      <a:pt x="18" y="6"/>
                    </a:cubicBezTo>
                    <a:cubicBezTo>
                      <a:pt x="18" y="4"/>
                      <a:pt x="18" y="3"/>
                      <a:pt x="17" y="2"/>
                    </a:cubicBezTo>
                    <a:cubicBezTo>
                      <a:pt x="16" y="1"/>
                      <a:pt x="16" y="0"/>
                      <a:pt x="15" y="0"/>
                    </a:cubicBezTo>
                    <a:cubicBezTo>
                      <a:pt x="13" y="0"/>
                      <a:pt x="15" y="3"/>
                      <a:pt x="14" y="5"/>
                    </a:cubicBezTo>
                    <a:cubicBezTo>
                      <a:pt x="13" y="6"/>
                      <a:pt x="12" y="6"/>
                      <a:pt x="12" y="7"/>
                    </a:cubicBezTo>
                    <a:cubicBezTo>
                      <a:pt x="11" y="8"/>
                      <a:pt x="11" y="8"/>
                      <a:pt x="11" y="9"/>
                    </a:cubicBezTo>
                    <a:cubicBezTo>
                      <a:pt x="10" y="11"/>
                      <a:pt x="10" y="11"/>
                      <a:pt x="9" y="12"/>
                    </a:cubicBezTo>
                    <a:cubicBezTo>
                      <a:pt x="8" y="14"/>
                      <a:pt x="7" y="14"/>
                      <a:pt x="5" y="15"/>
                    </a:cubicBezTo>
                    <a:cubicBezTo>
                      <a:pt x="4" y="17"/>
                      <a:pt x="4" y="18"/>
                      <a:pt x="3" y="19"/>
                    </a:cubicBezTo>
                    <a:cubicBezTo>
                      <a:pt x="2" y="20"/>
                      <a:pt x="0" y="21"/>
                      <a:pt x="0" y="22"/>
                    </a:cubicBezTo>
                    <a:cubicBezTo>
                      <a:pt x="0" y="23"/>
                      <a:pt x="0" y="24"/>
                      <a:pt x="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61" name="Freeform 1083"/>
              <p:cNvSpPr>
                <a:spLocks/>
              </p:cNvSpPr>
              <p:nvPr/>
            </p:nvSpPr>
            <p:spPr bwMode="auto">
              <a:xfrm>
                <a:off x="4826" y="2253"/>
                <a:ext cx="10" cy="10"/>
              </a:xfrm>
              <a:custGeom>
                <a:avLst/>
                <a:gdLst>
                  <a:gd name="T0" fmla="*/ 16 w 5"/>
                  <a:gd name="T1" fmla="*/ 0 h 5"/>
                  <a:gd name="T2" fmla="*/ 0 w 5"/>
                  <a:gd name="T3" fmla="*/ 32 h 5"/>
                  <a:gd name="T4" fmla="*/ 16 w 5"/>
                  <a:gd name="T5" fmla="*/ 64 h 5"/>
                  <a:gd name="T6" fmla="*/ 32 w 5"/>
                  <a:gd name="T7" fmla="*/ 80 h 5"/>
                  <a:gd name="T8" fmla="*/ 80 w 5"/>
                  <a:gd name="T9" fmla="*/ 48 h 5"/>
                  <a:gd name="T10" fmla="*/ 64 w 5"/>
                  <a:gd name="T11" fmla="*/ 16 h 5"/>
                  <a:gd name="T12" fmla="*/ 16 w 5"/>
                  <a:gd name="T13" fmla="*/ 0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1" y="0"/>
                    </a:moveTo>
                    <a:cubicBezTo>
                      <a:pt x="0" y="1"/>
                      <a:pt x="0" y="1"/>
                      <a:pt x="0" y="2"/>
                    </a:cubicBezTo>
                    <a:cubicBezTo>
                      <a:pt x="0" y="3"/>
                      <a:pt x="0" y="3"/>
                      <a:pt x="1" y="4"/>
                    </a:cubicBezTo>
                    <a:cubicBezTo>
                      <a:pt x="1" y="4"/>
                      <a:pt x="2" y="5"/>
                      <a:pt x="2" y="5"/>
                    </a:cubicBezTo>
                    <a:cubicBezTo>
                      <a:pt x="3" y="5"/>
                      <a:pt x="4" y="4"/>
                      <a:pt x="5" y="3"/>
                    </a:cubicBezTo>
                    <a:cubicBezTo>
                      <a:pt x="5" y="2"/>
                      <a:pt x="5" y="2"/>
                      <a:pt x="4" y="1"/>
                    </a:cubicBezTo>
                    <a:cubicBezTo>
                      <a:pt x="3" y="0"/>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62" name="Freeform 1084"/>
              <p:cNvSpPr>
                <a:spLocks/>
              </p:cNvSpPr>
              <p:nvPr/>
            </p:nvSpPr>
            <p:spPr bwMode="auto">
              <a:xfrm>
                <a:off x="4834" y="2233"/>
                <a:ext cx="20" cy="24"/>
              </a:xfrm>
              <a:custGeom>
                <a:avLst/>
                <a:gdLst>
                  <a:gd name="T0" fmla="*/ 144 w 10"/>
                  <a:gd name="T1" fmla="*/ 96 h 12"/>
                  <a:gd name="T2" fmla="*/ 144 w 10"/>
                  <a:gd name="T3" fmla="*/ 48 h 12"/>
                  <a:gd name="T4" fmla="*/ 112 w 10"/>
                  <a:gd name="T5" fmla="*/ 16 h 12"/>
                  <a:gd name="T6" fmla="*/ 48 w 10"/>
                  <a:gd name="T7" fmla="*/ 0 h 12"/>
                  <a:gd name="T8" fmla="*/ 0 w 10"/>
                  <a:gd name="T9" fmla="*/ 16 h 12"/>
                  <a:gd name="T10" fmla="*/ 16 w 10"/>
                  <a:gd name="T11" fmla="*/ 32 h 12"/>
                  <a:gd name="T12" fmla="*/ 48 w 10"/>
                  <a:gd name="T13" fmla="*/ 48 h 12"/>
                  <a:gd name="T14" fmla="*/ 64 w 10"/>
                  <a:gd name="T15" fmla="*/ 80 h 12"/>
                  <a:gd name="T16" fmla="*/ 80 w 10"/>
                  <a:gd name="T17" fmla="*/ 128 h 12"/>
                  <a:gd name="T18" fmla="*/ 48 w 10"/>
                  <a:gd name="T19" fmla="*/ 176 h 12"/>
                  <a:gd name="T20" fmla="*/ 96 w 10"/>
                  <a:gd name="T21" fmla="*/ 176 h 12"/>
                  <a:gd name="T22" fmla="*/ 144 w 10"/>
                  <a:gd name="T23" fmla="*/ 160 h 12"/>
                  <a:gd name="T24" fmla="*/ 144 w 10"/>
                  <a:gd name="T25" fmla="*/ 96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9" y="6"/>
                    </a:moveTo>
                    <a:cubicBezTo>
                      <a:pt x="9" y="5"/>
                      <a:pt x="10" y="4"/>
                      <a:pt x="9" y="3"/>
                    </a:cubicBezTo>
                    <a:cubicBezTo>
                      <a:pt x="9" y="2"/>
                      <a:pt x="8" y="2"/>
                      <a:pt x="7" y="1"/>
                    </a:cubicBezTo>
                    <a:cubicBezTo>
                      <a:pt x="5" y="0"/>
                      <a:pt x="4" y="0"/>
                      <a:pt x="3" y="0"/>
                    </a:cubicBezTo>
                    <a:cubicBezTo>
                      <a:pt x="2" y="0"/>
                      <a:pt x="1" y="0"/>
                      <a:pt x="0" y="1"/>
                    </a:cubicBezTo>
                    <a:cubicBezTo>
                      <a:pt x="0" y="1"/>
                      <a:pt x="1" y="1"/>
                      <a:pt x="1" y="2"/>
                    </a:cubicBezTo>
                    <a:cubicBezTo>
                      <a:pt x="2" y="3"/>
                      <a:pt x="2" y="3"/>
                      <a:pt x="3" y="3"/>
                    </a:cubicBezTo>
                    <a:cubicBezTo>
                      <a:pt x="3" y="4"/>
                      <a:pt x="4" y="4"/>
                      <a:pt x="4" y="5"/>
                    </a:cubicBezTo>
                    <a:cubicBezTo>
                      <a:pt x="4" y="6"/>
                      <a:pt x="5" y="7"/>
                      <a:pt x="5" y="8"/>
                    </a:cubicBezTo>
                    <a:cubicBezTo>
                      <a:pt x="5" y="9"/>
                      <a:pt x="2" y="10"/>
                      <a:pt x="3" y="11"/>
                    </a:cubicBezTo>
                    <a:cubicBezTo>
                      <a:pt x="4" y="12"/>
                      <a:pt x="5" y="11"/>
                      <a:pt x="6" y="11"/>
                    </a:cubicBezTo>
                    <a:cubicBezTo>
                      <a:pt x="7" y="11"/>
                      <a:pt x="8" y="11"/>
                      <a:pt x="9" y="10"/>
                    </a:cubicBezTo>
                    <a:cubicBezTo>
                      <a:pt x="9" y="9"/>
                      <a:pt x="9" y="8"/>
                      <a:pt x="9"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63" name="Freeform 1085"/>
              <p:cNvSpPr>
                <a:spLocks/>
              </p:cNvSpPr>
              <p:nvPr/>
            </p:nvSpPr>
            <p:spPr bwMode="auto">
              <a:xfrm>
                <a:off x="4812" y="2145"/>
                <a:ext cx="80" cy="118"/>
              </a:xfrm>
              <a:custGeom>
                <a:avLst/>
                <a:gdLst>
                  <a:gd name="T0" fmla="*/ 64 w 40"/>
                  <a:gd name="T1" fmla="*/ 464 h 59"/>
                  <a:gd name="T2" fmla="*/ 96 w 40"/>
                  <a:gd name="T3" fmla="*/ 528 h 59"/>
                  <a:gd name="T4" fmla="*/ 176 w 40"/>
                  <a:gd name="T5" fmla="*/ 544 h 59"/>
                  <a:gd name="T6" fmla="*/ 208 w 40"/>
                  <a:gd name="T7" fmla="*/ 560 h 59"/>
                  <a:gd name="T8" fmla="*/ 208 w 40"/>
                  <a:gd name="T9" fmla="*/ 592 h 59"/>
                  <a:gd name="T10" fmla="*/ 208 w 40"/>
                  <a:gd name="T11" fmla="*/ 640 h 59"/>
                  <a:gd name="T12" fmla="*/ 224 w 40"/>
                  <a:gd name="T13" fmla="*/ 656 h 59"/>
                  <a:gd name="T14" fmla="*/ 288 w 40"/>
                  <a:gd name="T15" fmla="*/ 656 h 59"/>
                  <a:gd name="T16" fmla="*/ 320 w 40"/>
                  <a:gd name="T17" fmla="*/ 656 h 59"/>
                  <a:gd name="T18" fmla="*/ 368 w 40"/>
                  <a:gd name="T19" fmla="*/ 672 h 59"/>
                  <a:gd name="T20" fmla="*/ 400 w 40"/>
                  <a:gd name="T21" fmla="*/ 688 h 59"/>
                  <a:gd name="T22" fmla="*/ 416 w 40"/>
                  <a:gd name="T23" fmla="*/ 720 h 59"/>
                  <a:gd name="T24" fmla="*/ 464 w 40"/>
                  <a:gd name="T25" fmla="*/ 736 h 59"/>
                  <a:gd name="T26" fmla="*/ 464 w 40"/>
                  <a:gd name="T27" fmla="*/ 688 h 59"/>
                  <a:gd name="T28" fmla="*/ 496 w 40"/>
                  <a:gd name="T29" fmla="*/ 704 h 59"/>
                  <a:gd name="T30" fmla="*/ 512 w 40"/>
                  <a:gd name="T31" fmla="*/ 752 h 59"/>
                  <a:gd name="T32" fmla="*/ 496 w 40"/>
                  <a:gd name="T33" fmla="*/ 768 h 59"/>
                  <a:gd name="T34" fmla="*/ 496 w 40"/>
                  <a:gd name="T35" fmla="*/ 800 h 59"/>
                  <a:gd name="T36" fmla="*/ 544 w 40"/>
                  <a:gd name="T37" fmla="*/ 832 h 59"/>
                  <a:gd name="T38" fmla="*/ 512 w 40"/>
                  <a:gd name="T39" fmla="*/ 864 h 59"/>
                  <a:gd name="T40" fmla="*/ 496 w 40"/>
                  <a:gd name="T41" fmla="*/ 912 h 59"/>
                  <a:gd name="T42" fmla="*/ 528 w 40"/>
                  <a:gd name="T43" fmla="*/ 928 h 59"/>
                  <a:gd name="T44" fmla="*/ 576 w 40"/>
                  <a:gd name="T45" fmla="*/ 928 h 59"/>
                  <a:gd name="T46" fmla="*/ 624 w 40"/>
                  <a:gd name="T47" fmla="*/ 928 h 59"/>
                  <a:gd name="T48" fmla="*/ 608 w 40"/>
                  <a:gd name="T49" fmla="*/ 896 h 59"/>
                  <a:gd name="T50" fmla="*/ 624 w 40"/>
                  <a:gd name="T51" fmla="*/ 832 h 59"/>
                  <a:gd name="T52" fmla="*/ 640 w 40"/>
                  <a:gd name="T53" fmla="*/ 800 h 59"/>
                  <a:gd name="T54" fmla="*/ 608 w 40"/>
                  <a:gd name="T55" fmla="*/ 768 h 59"/>
                  <a:gd name="T56" fmla="*/ 592 w 40"/>
                  <a:gd name="T57" fmla="*/ 720 h 59"/>
                  <a:gd name="T58" fmla="*/ 592 w 40"/>
                  <a:gd name="T59" fmla="*/ 672 h 59"/>
                  <a:gd name="T60" fmla="*/ 560 w 40"/>
                  <a:gd name="T61" fmla="*/ 656 h 59"/>
                  <a:gd name="T62" fmla="*/ 528 w 40"/>
                  <a:gd name="T63" fmla="*/ 624 h 59"/>
                  <a:gd name="T64" fmla="*/ 496 w 40"/>
                  <a:gd name="T65" fmla="*/ 640 h 59"/>
                  <a:gd name="T66" fmla="*/ 464 w 40"/>
                  <a:gd name="T67" fmla="*/ 608 h 59"/>
                  <a:gd name="T68" fmla="*/ 400 w 40"/>
                  <a:gd name="T69" fmla="*/ 608 h 59"/>
                  <a:gd name="T70" fmla="*/ 336 w 40"/>
                  <a:gd name="T71" fmla="*/ 592 h 59"/>
                  <a:gd name="T72" fmla="*/ 336 w 40"/>
                  <a:gd name="T73" fmla="*/ 560 h 59"/>
                  <a:gd name="T74" fmla="*/ 288 w 40"/>
                  <a:gd name="T75" fmla="*/ 528 h 59"/>
                  <a:gd name="T76" fmla="*/ 288 w 40"/>
                  <a:gd name="T77" fmla="*/ 464 h 59"/>
                  <a:gd name="T78" fmla="*/ 272 w 40"/>
                  <a:gd name="T79" fmla="*/ 416 h 59"/>
                  <a:gd name="T80" fmla="*/ 288 w 40"/>
                  <a:gd name="T81" fmla="*/ 400 h 59"/>
                  <a:gd name="T82" fmla="*/ 320 w 40"/>
                  <a:gd name="T83" fmla="*/ 336 h 59"/>
                  <a:gd name="T84" fmla="*/ 352 w 40"/>
                  <a:gd name="T85" fmla="*/ 288 h 59"/>
                  <a:gd name="T86" fmla="*/ 368 w 40"/>
                  <a:gd name="T87" fmla="*/ 208 h 59"/>
                  <a:gd name="T88" fmla="*/ 352 w 40"/>
                  <a:gd name="T89" fmla="*/ 176 h 59"/>
                  <a:gd name="T90" fmla="*/ 320 w 40"/>
                  <a:gd name="T91" fmla="*/ 144 h 59"/>
                  <a:gd name="T92" fmla="*/ 304 w 40"/>
                  <a:gd name="T93" fmla="*/ 96 h 59"/>
                  <a:gd name="T94" fmla="*/ 272 w 40"/>
                  <a:gd name="T95" fmla="*/ 16 h 59"/>
                  <a:gd name="T96" fmla="*/ 208 w 40"/>
                  <a:gd name="T97" fmla="*/ 16 h 59"/>
                  <a:gd name="T98" fmla="*/ 160 w 40"/>
                  <a:gd name="T99" fmla="*/ 16 h 59"/>
                  <a:gd name="T100" fmla="*/ 96 w 40"/>
                  <a:gd name="T101" fmla="*/ 16 h 59"/>
                  <a:gd name="T102" fmla="*/ 64 w 40"/>
                  <a:gd name="T103" fmla="*/ 96 h 59"/>
                  <a:gd name="T104" fmla="*/ 80 w 40"/>
                  <a:gd name="T105" fmla="*/ 176 h 59"/>
                  <a:gd name="T106" fmla="*/ 80 w 40"/>
                  <a:gd name="T107" fmla="*/ 256 h 59"/>
                  <a:gd name="T108" fmla="*/ 96 w 40"/>
                  <a:gd name="T109" fmla="*/ 288 h 59"/>
                  <a:gd name="T110" fmla="*/ 96 w 40"/>
                  <a:gd name="T111" fmla="*/ 336 h 59"/>
                  <a:gd name="T112" fmla="*/ 64 w 40"/>
                  <a:gd name="T113" fmla="*/ 320 h 59"/>
                  <a:gd name="T114" fmla="*/ 16 w 40"/>
                  <a:gd name="T115" fmla="*/ 352 h 59"/>
                  <a:gd name="T116" fmla="*/ 32 w 40"/>
                  <a:gd name="T117" fmla="*/ 400 h 59"/>
                  <a:gd name="T118" fmla="*/ 64 w 40"/>
                  <a:gd name="T119" fmla="*/ 464 h 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
                  <a:gd name="T181" fmla="*/ 0 h 59"/>
                  <a:gd name="T182" fmla="*/ 40 w 40"/>
                  <a:gd name="T183" fmla="*/ 59 h 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 h="59">
                    <a:moveTo>
                      <a:pt x="4" y="29"/>
                    </a:moveTo>
                    <a:cubicBezTo>
                      <a:pt x="5" y="30"/>
                      <a:pt x="5" y="31"/>
                      <a:pt x="6" y="33"/>
                    </a:cubicBezTo>
                    <a:cubicBezTo>
                      <a:pt x="8" y="33"/>
                      <a:pt x="9" y="34"/>
                      <a:pt x="11" y="34"/>
                    </a:cubicBezTo>
                    <a:cubicBezTo>
                      <a:pt x="12" y="34"/>
                      <a:pt x="13" y="34"/>
                      <a:pt x="13" y="35"/>
                    </a:cubicBezTo>
                    <a:cubicBezTo>
                      <a:pt x="14" y="36"/>
                      <a:pt x="13" y="36"/>
                      <a:pt x="13" y="37"/>
                    </a:cubicBezTo>
                    <a:cubicBezTo>
                      <a:pt x="13" y="38"/>
                      <a:pt x="13" y="39"/>
                      <a:pt x="13" y="40"/>
                    </a:cubicBezTo>
                    <a:cubicBezTo>
                      <a:pt x="13" y="40"/>
                      <a:pt x="13" y="41"/>
                      <a:pt x="14" y="41"/>
                    </a:cubicBezTo>
                    <a:cubicBezTo>
                      <a:pt x="15" y="42"/>
                      <a:pt x="16" y="41"/>
                      <a:pt x="18" y="41"/>
                    </a:cubicBezTo>
                    <a:cubicBezTo>
                      <a:pt x="19" y="41"/>
                      <a:pt x="19" y="41"/>
                      <a:pt x="20" y="41"/>
                    </a:cubicBezTo>
                    <a:cubicBezTo>
                      <a:pt x="21" y="41"/>
                      <a:pt x="22" y="41"/>
                      <a:pt x="23" y="42"/>
                    </a:cubicBezTo>
                    <a:cubicBezTo>
                      <a:pt x="24" y="42"/>
                      <a:pt x="24" y="42"/>
                      <a:pt x="25" y="43"/>
                    </a:cubicBezTo>
                    <a:cubicBezTo>
                      <a:pt x="25" y="44"/>
                      <a:pt x="25" y="45"/>
                      <a:pt x="26" y="45"/>
                    </a:cubicBezTo>
                    <a:cubicBezTo>
                      <a:pt x="27" y="46"/>
                      <a:pt x="28" y="47"/>
                      <a:pt x="29" y="46"/>
                    </a:cubicBezTo>
                    <a:cubicBezTo>
                      <a:pt x="30" y="45"/>
                      <a:pt x="28" y="44"/>
                      <a:pt x="29" y="43"/>
                    </a:cubicBezTo>
                    <a:cubicBezTo>
                      <a:pt x="30" y="43"/>
                      <a:pt x="31" y="44"/>
                      <a:pt x="31" y="44"/>
                    </a:cubicBezTo>
                    <a:cubicBezTo>
                      <a:pt x="32" y="45"/>
                      <a:pt x="33" y="46"/>
                      <a:pt x="32" y="47"/>
                    </a:cubicBezTo>
                    <a:cubicBezTo>
                      <a:pt x="32" y="48"/>
                      <a:pt x="31" y="47"/>
                      <a:pt x="31" y="48"/>
                    </a:cubicBezTo>
                    <a:cubicBezTo>
                      <a:pt x="31" y="49"/>
                      <a:pt x="31" y="49"/>
                      <a:pt x="31" y="50"/>
                    </a:cubicBezTo>
                    <a:cubicBezTo>
                      <a:pt x="32" y="51"/>
                      <a:pt x="34" y="50"/>
                      <a:pt x="34" y="52"/>
                    </a:cubicBezTo>
                    <a:cubicBezTo>
                      <a:pt x="34" y="53"/>
                      <a:pt x="33" y="53"/>
                      <a:pt x="32" y="54"/>
                    </a:cubicBezTo>
                    <a:cubicBezTo>
                      <a:pt x="32" y="55"/>
                      <a:pt x="30" y="56"/>
                      <a:pt x="31" y="57"/>
                    </a:cubicBezTo>
                    <a:cubicBezTo>
                      <a:pt x="32" y="58"/>
                      <a:pt x="32" y="57"/>
                      <a:pt x="33" y="58"/>
                    </a:cubicBezTo>
                    <a:cubicBezTo>
                      <a:pt x="34" y="58"/>
                      <a:pt x="35" y="58"/>
                      <a:pt x="36" y="58"/>
                    </a:cubicBezTo>
                    <a:cubicBezTo>
                      <a:pt x="37" y="58"/>
                      <a:pt x="38" y="59"/>
                      <a:pt x="39" y="58"/>
                    </a:cubicBezTo>
                    <a:cubicBezTo>
                      <a:pt x="39" y="58"/>
                      <a:pt x="38" y="57"/>
                      <a:pt x="38" y="56"/>
                    </a:cubicBezTo>
                    <a:cubicBezTo>
                      <a:pt x="38" y="55"/>
                      <a:pt x="38" y="54"/>
                      <a:pt x="39" y="52"/>
                    </a:cubicBezTo>
                    <a:cubicBezTo>
                      <a:pt x="39" y="51"/>
                      <a:pt x="40" y="51"/>
                      <a:pt x="40" y="50"/>
                    </a:cubicBezTo>
                    <a:cubicBezTo>
                      <a:pt x="40" y="49"/>
                      <a:pt x="39" y="49"/>
                      <a:pt x="38" y="48"/>
                    </a:cubicBezTo>
                    <a:cubicBezTo>
                      <a:pt x="37" y="47"/>
                      <a:pt x="37" y="46"/>
                      <a:pt x="37" y="45"/>
                    </a:cubicBezTo>
                    <a:cubicBezTo>
                      <a:pt x="37" y="44"/>
                      <a:pt x="37" y="43"/>
                      <a:pt x="37" y="42"/>
                    </a:cubicBezTo>
                    <a:cubicBezTo>
                      <a:pt x="36" y="41"/>
                      <a:pt x="35" y="41"/>
                      <a:pt x="35" y="41"/>
                    </a:cubicBezTo>
                    <a:cubicBezTo>
                      <a:pt x="34" y="40"/>
                      <a:pt x="34" y="39"/>
                      <a:pt x="33" y="39"/>
                    </a:cubicBezTo>
                    <a:cubicBezTo>
                      <a:pt x="32" y="39"/>
                      <a:pt x="32" y="40"/>
                      <a:pt x="31" y="40"/>
                    </a:cubicBezTo>
                    <a:cubicBezTo>
                      <a:pt x="30" y="40"/>
                      <a:pt x="30" y="38"/>
                      <a:pt x="29" y="38"/>
                    </a:cubicBezTo>
                    <a:cubicBezTo>
                      <a:pt x="28" y="37"/>
                      <a:pt x="27" y="38"/>
                      <a:pt x="25" y="38"/>
                    </a:cubicBezTo>
                    <a:cubicBezTo>
                      <a:pt x="24" y="38"/>
                      <a:pt x="22" y="38"/>
                      <a:pt x="21" y="37"/>
                    </a:cubicBezTo>
                    <a:cubicBezTo>
                      <a:pt x="21" y="36"/>
                      <a:pt x="21" y="35"/>
                      <a:pt x="21" y="35"/>
                    </a:cubicBezTo>
                    <a:cubicBezTo>
                      <a:pt x="20" y="34"/>
                      <a:pt x="19" y="34"/>
                      <a:pt x="18" y="33"/>
                    </a:cubicBezTo>
                    <a:cubicBezTo>
                      <a:pt x="17" y="32"/>
                      <a:pt x="18" y="31"/>
                      <a:pt x="18" y="29"/>
                    </a:cubicBezTo>
                    <a:cubicBezTo>
                      <a:pt x="18" y="28"/>
                      <a:pt x="17" y="28"/>
                      <a:pt x="17" y="26"/>
                    </a:cubicBezTo>
                    <a:cubicBezTo>
                      <a:pt x="17" y="26"/>
                      <a:pt x="18" y="26"/>
                      <a:pt x="18" y="25"/>
                    </a:cubicBezTo>
                    <a:cubicBezTo>
                      <a:pt x="19" y="24"/>
                      <a:pt x="19" y="22"/>
                      <a:pt x="20" y="21"/>
                    </a:cubicBezTo>
                    <a:cubicBezTo>
                      <a:pt x="21" y="20"/>
                      <a:pt x="21" y="19"/>
                      <a:pt x="22" y="18"/>
                    </a:cubicBezTo>
                    <a:cubicBezTo>
                      <a:pt x="23" y="16"/>
                      <a:pt x="24" y="15"/>
                      <a:pt x="23" y="13"/>
                    </a:cubicBezTo>
                    <a:cubicBezTo>
                      <a:pt x="23" y="12"/>
                      <a:pt x="22" y="12"/>
                      <a:pt x="22" y="11"/>
                    </a:cubicBezTo>
                    <a:cubicBezTo>
                      <a:pt x="21" y="10"/>
                      <a:pt x="21" y="10"/>
                      <a:pt x="20" y="9"/>
                    </a:cubicBezTo>
                    <a:cubicBezTo>
                      <a:pt x="20" y="8"/>
                      <a:pt x="20" y="7"/>
                      <a:pt x="19" y="6"/>
                    </a:cubicBezTo>
                    <a:cubicBezTo>
                      <a:pt x="18" y="4"/>
                      <a:pt x="19" y="2"/>
                      <a:pt x="17" y="1"/>
                    </a:cubicBezTo>
                    <a:cubicBezTo>
                      <a:pt x="16" y="0"/>
                      <a:pt x="14" y="2"/>
                      <a:pt x="13" y="1"/>
                    </a:cubicBezTo>
                    <a:cubicBezTo>
                      <a:pt x="11" y="1"/>
                      <a:pt x="11" y="1"/>
                      <a:pt x="10" y="1"/>
                    </a:cubicBezTo>
                    <a:cubicBezTo>
                      <a:pt x="8" y="1"/>
                      <a:pt x="8" y="1"/>
                      <a:pt x="6" y="1"/>
                    </a:cubicBezTo>
                    <a:cubicBezTo>
                      <a:pt x="5" y="2"/>
                      <a:pt x="5" y="4"/>
                      <a:pt x="4" y="6"/>
                    </a:cubicBezTo>
                    <a:cubicBezTo>
                      <a:pt x="4" y="8"/>
                      <a:pt x="5" y="9"/>
                      <a:pt x="5" y="11"/>
                    </a:cubicBezTo>
                    <a:cubicBezTo>
                      <a:pt x="5" y="13"/>
                      <a:pt x="5" y="14"/>
                      <a:pt x="5" y="16"/>
                    </a:cubicBezTo>
                    <a:cubicBezTo>
                      <a:pt x="5" y="17"/>
                      <a:pt x="5" y="17"/>
                      <a:pt x="6" y="18"/>
                    </a:cubicBezTo>
                    <a:cubicBezTo>
                      <a:pt x="6" y="19"/>
                      <a:pt x="8" y="21"/>
                      <a:pt x="6" y="21"/>
                    </a:cubicBezTo>
                    <a:cubicBezTo>
                      <a:pt x="5" y="22"/>
                      <a:pt x="5" y="20"/>
                      <a:pt x="4" y="20"/>
                    </a:cubicBezTo>
                    <a:cubicBezTo>
                      <a:pt x="2" y="20"/>
                      <a:pt x="1" y="20"/>
                      <a:pt x="1" y="22"/>
                    </a:cubicBezTo>
                    <a:cubicBezTo>
                      <a:pt x="0" y="23"/>
                      <a:pt x="1" y="24"/>
                      <a:pt x="2" y="25"/>
                    </a:cubicBezTo>
                    <a:cubicBezTo>
                      <a:pt x="2" y="27"/>
                      <a:pt x="3" y="27"/>
                      <a:pt x="4"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64" name="Freeform 1086"/>
              <p:cNvSpPr>
                <a:spLocks/>
              </p:cNvSpPr>
              <p:nvPr/>
            </p:nvSpPr>
            <p:spPr bwMode="auto">
              <a:xfrm>
                <a:off x="4858" y="2249"/>
                <a:ext cx="20" cy="34"/>
              </a:xfrm>
              <a:custGeom>
                <a:avLst/>
                <a:gdLst>
                  <a:gd name="T0" fmla="*/ 160 w 10"/>
                  <a:gd name="T1" fmla="*/ 192 h 17"/>
                  <a:gd name="T2" fmla="*/ 160 w 10"/>
                  <a:gd name="T3" fmla="*/ 160 h 17"/>
                  <a:gd name="T4" fmla="*/ 128 w 10"/>
                  <a:gd name="T5" fmla="*/ 128 h 17"/>
                  <a:gd name="T6" fmla="*/ 64 w 10"/>
                  <a:gd name="T7" fmla="*/ 128 h 17"/>
                  <a:gd name="T8" fmla="*/ 48 w 10"/>
                  <a:gd name="T9" fmla="*/ 80 h 17"/>
                  <a:gd name="T10" fmla="*/ 16 w 10"/>
                  <a:gd name="T11" fmla="*/ 16 h 17"/>
                  <a:gd name="T12" fmla="*/ 16 w 10"/>
                  <a:gd name="T13" fmla="*/ 64 h 17"/>
                  <a:gd name="T14" fmla="*/ 32 w 10"/>
                  <a:gd name="T15" fmla="*/ 128 h 17"/>
                  <a:gd name="T16" fmla="*/ 0 w 10"/>
                  <a:gd name="T17" fmla="*/ 208 h 17"/>
                  <a:gd name="T18" fmla="*/ 16 w 10"/>
                  <a:gd name="T19" fmla="*/ 272 h 17"/>
                  <a:gd name="T20" fmla="*/ 48 w 10"/>
                  <a:gd name="T21" fmla="*/ 272 h 17"/>
                  <a:gd name="T22" fmla="*/ 112 w 10"/>
                  <a:gd name="T23" fmla="*/ 240 h 17"/>
                  <a:gd name="T24" fmla="*/ 160 w 10"/>
                  <a:gd name="T25" fmla="*/ 19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7"/>
                  <a:gd name="T41" fmla="*/ 10 w 10"/>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7">
                    <a:moveTo>
                      <a:pt x="10" y="12"/>
                    </a:moveTo>
                    <a:cubicBezTo>
                      <a:pt x="10" y="12"/>
                      <a:pt x="10" y="11"/>
                      <a:pt x="10" y="10"/>
                    </a:cubicBezTo>
                    <a:cubicBezTo>
                      <a:pt x="9" y="9"/>
                      <a:pt x="9" y="9"/>
                      <a:pt x="8" y="8"/>
                    </a:cubicBezTo>
                    <a:cubicBezTo>
                      <a:pt x="6" y="7"/>
                      <a:pt x="5" y="9"/>
                      <a:pt x="4" y="8"/>
                    </a:cubicBezTo>
                    <a:cubicBezTo>
                      <a:pt x="3" y="7"/>
                      <a:pt x="4" y="6"/>
                      <a:pt x="3" y="5"/>
                    </a:cubicBezTo>
                    <a:cubicBezTo>
                      <a:pt x="3" y="3"/>
                      <a:pt x="2" y="0"/>
                      <a:pt x="1" y="1"/>
                    </a:cubicBezTo>
                    <a:cubicBezTo>
                      <a:pt x="0" y="2"/>
                      <a:pt x="1" y="3"/>
                      <a:pt x="1" y="4"/>
                    </a:cubicBezTo>
                    <a:cubicBezTo>
                      <a:pt x="1" y="6"/>
                      <a:pt x="1" y="6"/>
                      <a:pt x="2" y="8"/>
                    </a:cubicBezTo>
                    <a:cubicBezTo>
                      <a:pt x="2" y="10"/>
                      <a:pt x="0" y="11"/>
                      <a:pt x="0" y="13"/>
                    </a:cubicBezTo>
                    <a:cubicBezTo>
                      <a:pt x="0" y="15"/>
                      <a:pt x="0" y="16"/>
                      <a:pt x="1" y="17"/>
                    </a:cubicBezTo>
                    <a:cubicBezTo>
                      <a:pt x="1" y="17"/>
                      <a:pt x="2" y="17"/>
                      <a:pt x="3" y="17"/>
                    </a:cubicBezTo>
                    <a:cubicBezTo>
                      <a:pt x="5" y="17"/>
                      <a:pt x="5" y="16"/>
                      <a:pt x="7" y="15"/>
                    </a:cubicBezTo>
                    <a:cubicBezTo>
                      <a:pt x="8" y="14"/>
                      <a:pt x="9" y="14"/>
                      <a:pt x="10"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65" name="Freeform 1087"/>
              <p:cNvSpPr>
                <a:spLocks/>
              </p:cNvSpPr>
              <p:nvPr/>
            </p:nvSpPr>
            <p:spPr bwMode="auto">
              <a:xfrm>
                <a:off x="4868" y="2247"/>
                <a:ext cx="46" cy="66"/>
              </a:xfrm>
              <a:custGeom>
                <a:avLst/>
                <a:gdLst>
                  <a:gd name="T0" fmla="*/ 352 w 23"/>
                  <a:gd name="T1" fmla="*/ 224 h 33"/>
                  <a:gd name="T2" fmla="*/ 352 w 23"/>
                  <a:gd name="T3" fmla="*/ 128 h 33"/>
                  <a:gd name="T4" fmla="*/ 336 w 23"/>
                  <a:gd name="T5" fmla="*/ 64 h 33"/>
                  <a:gd name="T6" fmla="*/ 320 w 23"/>
                  <a:gd name="T7" fmla="*/ 16 h 33"/>
                  <a:gd name="T8" fmla="*/ 272 w 23"/>
                  <a:gd name="T9" fmla="*/ 0 h 33"/>
                  <a:gd name="T10" fmla="*/ 240 w 23"/>
                  <a:gd name="T11" fmla="*/ 32 h 33"/>
                  <a:gd name="T12" fmla="*/ 224 w 23"/>
                  <a:gd name="T13" fmla="*/ 128 h 33"/>
                  <a:gd name="T14" fmla="*/ 208 w 23"/>
                  <a:gd name="T15" fmla="*/ 192 h 33"/>
                  <a:gd name="T16" fmla="*/ 192 w 23"/>
                  <a:gd name="T17" fmla="*/ 240 h 33"/>
                  <a:gd name="T18" fmla="*/ 144 w 23"/>
                  <a:gd name="T19" fmla="*/ 240 h 33"/>
                  <a:gd name="T20" fmla="*/ 96 w 23"/>
                  <a:gd name="T21" fmla="*/ 240 h 33"/>
                  <a:gd name="T22" fmla="*/ 48 w 23"/>
                  <a:gd name="T23" fmla="*/ 272 h 33"/>
                  <a:gd name="T24" fmla="*/ 48 w 23"/>
                  <a:gd name="T25" fmla="*/ 320 h 33"/>
                  <a:gd name="T26" fmla="*/ 16 w 23"/>
                  <a:gd name="T27" fmla="*/ 384 h 33"/>
                  <a:gd name="T28" fmla="*/ 0 w 23"/>
                  <a:gd name="T29" fmla="*/ 416 h 33"/>
                  <a:gd name="T30" fmla="*/ 0 w 23"/>
                  <a:gd name="T31" fmla="*/ 448 h 33"/>
                  <a:gd name="T32" fmla="*/ 48 w 23"/>
                  <a:gd name="T33" fmla="*/ 496 h 33"/>
                  <a:gd name="T34" fmla="*/ 80 w 23"/>
                  <a:gd name="T35" fmla="*/ 528 h 33"/>
                  <a:gd name="T36" fmla="*/ 128 w 23"/>
                  <a:gd name="T37" fmla="*/ 512 h 33"/>
                  <a:gd name="T38" fmla="*/ 144 w 23"/>
                  <a:gd name="T39" fmla="*/ 464 h 33"/>
                  <a:gd name="T40" fmla="*/ 160 w 23"/>
                  <a:gd name="T41" fmla="*/ 432 h 33"/>
                  <a:gd name="T42" fmla="*/ 192 w 23"/>
                  <a:gd name="T43" fmla="*/ 368 h 33"/>
                  <a:gd name="T44" fmla="*/ 224 w 23"/>
                  <a:gd name="T45" fmla="*/ 288 h 33"/>
                  <a:gd name="T46" fmla="*/ 240 w 23"/>
                  <a:gd name="T47" fmla="*/ 240 h 33"/>
                  <a:gd name="T48" fmla="*/ 272 w 23"/>
                  <a:gd name="T49" fmla="*/ 288 h 33"/>
                  <a:gd name="T50" fmla="*/ 304 w 23"/>
                  <a:gd name="T51" fmla="*/ 352 h 33"/>
                  <a:gd name="T52" fmla="*/ 352 w 23"/>
                  <a:gd name="T53" fmla="*/ 336 h 33"/>
                  <a:gd name="T54" fmla="*/ 352 w 23"/>
                  <a:gd name="T55" fmla="*/ 288 h 33"/>
                  <a:gd name="T56" fmla="*/ 336 w 23"/>
                  <a:gd name="T57" fmla="*/ 256 h 33"/>
                  <a:gd name="T58" fmla="*/ 352 w 23"/>
                  <a:gd name="T59" fmla="*/ 224 h 3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
                  <a:gd name="T91" fmla="*/ 0 h 33"/>
                  <a:gd name="T92" fmla="*/ 23 w 23"/>
                  <a:gd name="T93" fmla="*/ 33 h 3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 h="33">
                    <a:moveTo>
                      <a:pt x="22" y="14"/>
                    </a:moveTo>
                    <a:cubicBezTo>
                      <a:pt x="23" y="12"/>
                      <a:pt x="23" y="10"/>
                      <a:pt x="22" y="8"/>
                    </a:cubicBezTo>
                    <a:cubicBezTo>
                      <a:pt x="22" y="6"/>
                      <a:pt x="22" y="5"/>
                      <a:pt x="21" y="4"/>
                    </a:cubicBezTo>
                    <a:cubicBezTo>
                      <a:pt x="21" y="3"/>
                      <a:pt x="21" y="2"/>
                      <a:pt x="20" y="1"/>
                    </a:cubicBezTo>
                    <a:cubicBezTo>
                      <a:pt x="19" y="1"/>
                      <a:pt x="18" y="0"/>
                      <a:pt x="17" y="0"/>
                    </a:cubicBezTo>
                    <a:cubicBezTo>
                      <a:pt x="16" y="1"/>
                      <a:pt x="16" y="1"/>
                      <a:pt x="15" y="2"/>
                    </a:cubicBezTo>
                    <a:cubicBezTo>
                      <a:pt x="14" y="4"/>
                      <a:pt x="14" y="6"/>
                      <a:pt x="14" y="8"/>
                    </a:cubicBezTo>
                    <a:cubicBezTo>
                      <a:pt x="13" y="10"/>
                      <a:pt x="13" y="11"/>
                      <a:pt x="13" y="12"/>
                    </a:cubicBezTo>
                    <a:cubicBezTo>
                      <a:pt x="12" y="13"/>
                      <a:pt x="12" y="14"/>
                      <a:pt x="12" y="15"/>
                    </a:cubicBezTo>
                    <a:cubicBezTo>
                      <a:pt x="11" y="15"/>
                      <a:pt x="10" y="15"/>
                      <a:pt x="9" y="15"/>
                    </a:cubicBezTo>
                    <a:cubicBezTo>
                      <a:pt x="8" y="16"/>
                      <a:pt x="7" y="15"/>
                      <a:pt x="6" y="15"/>
                    </a:cubicBezTo>
                    <a:cubicBezTo>
                      <a:pt x="4" y="16"/>
                      <a:pt x="4" y="16"/>
                      <a:pt x="3" y="17"/>
                    </a:cubicBezTo>
                    <a:cubicBezTo>
                      <a:pt x="2" y="18"/>
                      <a:pt x="3" y="19"/>
                      <a:pt x="3" y="20"/>
                    </a:cubicBezTo>
                    <a:cubicBezTo>
                      <a:pt x="3" y="22"/>
                      <a:pt x="2" y="22"/>
                      <a:pt x="1" y="24"/>
                    </a:cubicBezTo>
                    <a:cubicBezTo>
                      <a:pt x="0" y="25"/>
                      <a:pt x="0" y="25"/>
                      <a:pt x="0" y="26"/>
                    </a:cubicBezTo>
                    <a:cubicBezTo>
                      <a:pt x="0" y="27"/>
                      <a:pt x="0" y="27"/>
                      <a:pt x="0" y="28"/>
                    </a:cubicBezTo>
                    <a:cubicBezTo>
                      <a:pt x="1" y="29"/>
                      <a:pt x="2" y="30"/>
                      <a:pt x="3" y="31"/>
                    </a:cubicBezTo>
                    <a:cubicBezTo>
                      <a:pt x="4" y="31"/>
                      <a:pt x="4" y="32"/>
                      <a:pt x="5" y="33"/>
                    </a:cubicBezTo>
                    <a:cubicBezTo>
                      <a:pt x="6" y="33"/>
                      <a:pt x="7" y="33"/>
                      <a:pt x="8" y="32"/>
                    </a:cubicBezTo>
                    <a:cubicBezTo>
                      <a:pt x="9" y="31"/>
                      <a:pt x="8" y="30"/>
                      <a:pt x="9" y="29"/>
                    </a:cubicBezTo>
                    <a:cubicBezTo>
                      <a:pt x="9" y="28"/>
                      <a:pt x="10" y="28"/>
                      <a:pt x="10" y="27"/>
                    </a:cubicBezTo>
                    <a:cubicBezTo>
                      <a:pt x="11" y="25"/>
                      <a:pt x="11" y="24"/>
                      <a:pt x="12" y="23"/>
                    </a:cubicBezTo>
                    <a:cubicBezTo>
                      <a:pt x="12" y="21"/>
                      <a:pt x="13" y="20"/>
                      <a:pt x="14" y="18"/>
                    </a:cubicBezTo>
                    <a:cubicBezTo>
                      <a:pt x="14" y="17"/>
                      <a:pt x="14" y="15"/>
                      <a:pt x="15" y="15"/>
                    </a:cubicBezTo>
                    <a:cubicBezTo>
                      <a:pt x="17" y="15"/>
                      <a:pt x="16" y="17"/>
                      <a:pt x="17" y="18"/>
                    </a:cubicBezTo>
                    <a:cubicBezTo>
                      <a:pt x="18" y="20"/>
                      <a:pt x="17" y="22"/>
                      <a:pt x="19" y="22"/>
                    </a:cubicBezTo>
                    <a:cubicBezTo>
                      <a:pt x="20" y="22"/>
                      <a:pt x="21" y="22"/>
                      <a:pt x="22" y="21"/>
                    </a:cubicBezTo>
                    <a:cubicBezTo>
                      <a:pt x="22" y="20"/>
                      <a:pt x="22" y="19"/>
                      <a:pt x="22" y="18"/>
                    </a:cubicBezTo>
                    <a:cubicBezTo>
                      <a:pt x="22" y="17"/>
                      <a:pt x="21" y="17"/>
                      <a:pt x="21" y="16"/>
                    </a:cubicBezTo>
                    <a:cubicBezTo>
                      <a:pt x="21" y="15"/>
                      <a:pt x="22" y="15"/>
                      <a:pt x="22"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66" name="Freeform 1088"/>
              <p:cNvSpPr>
                <a:spLocks/>
              </p:cNvSpPr>
              <p:nvPr/>
            </p:nvSpPr>
            <p:spPr bwMode="auto">
              <a:xfrm>
                <a:off x="4892" y="2291"/>
                <a:ext cx="14" cy="14"/>
              </a:xfrm>
              <a:custGeom>
                <a:avLst/>
                <a:gdLst>
                  <a:gd name="T0" fmla="*/ 32 w 7"/>
                  <a:gd name="T1" fmla="*/ 16 h 7"/>
                  <a:gd name="T2" fmla="*/ 0 w 7"/>
                  <a:gd name="T3" fmla="*/ 48 h 7"/>
                  <a:gd name="T4" fmla="*/ 0 w 7"/>
                  <a:gd name="T5" fmla="*/ 80 h 7"/>
                  <a:gd name="T6" fmla="*/ 32 w 7"/>
                  <a:gd name="T7" fmla="*/ 112 h 7"/>
                  <a:gd name="T8" fmla="*/ 64 w 7"/>
                  <a:gd name="T9" fmla="*/ 80 h 7"/>
                  <a:gd name="T10" fmla="*/ 96 w 7"/>
                  <a:gd name="T11" fmla="*/ 48 h 7"/>
                  <a:gd name="T12" fmla="*/ 96 w 7"/>
                  <a:gd name="T13" fmla="*/ 16 h 7"/>
                  <a:gd name="T14" fmla="*/ 32 w 7"/>
                  <a:gd name="T15" fmla="*/ 16 h 7"/>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7"/>
                  <a:gd name="T26" fmla="*/ 7 w 7"/>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7">
                    <a:moveTo>
                      <a:pt x="2" y="1"/>
                    </a:moveTo>
                    <a:cubicBezTo>
                      <a:pt x="1" y="2"/>
                      <a:pt x="0" y="2"/>
                      <a:pt x="0" y="3"/>
                    </a:cubicBezTo>
                    <a:cubicBezTo>
                      <a:pt x="0" y="4"/>
                      <a:pt x="0" y="5"/>
                      <a:pt x="0" y="5"/>
                    </a:cubicBezTo>
                    <a:cubicBezTo>
                      <a:pt x="1" y="6"/>
                      <a:pt x="1" y="7"/>
                      <a:pt x="2" y="7"/>
                    </a:cubicBezTo>
                    <a:cubicBezTo>
                      <a:pt x="3" y="7"/>
                      <a:pt x="4" y="6"/>
                      <a:pt x="4" y="5"/>
                    </a:cubicBezTo>
                    <a:cubicBezTo>
                      <a:pt x="5" y="5"/>
                      <a:pt x="6" y="5"/>
                      <a:pt x="6" y="3"/>
                    </a:cubicBezTo>
                    <a:cubicBezTo>
                      <a:pt x="7" y="2"/>
                      <a:pt x="6" y="2"/>
                      <a:pt x="6" y="1"/>
                    </a:cubicBezTo>
                    <a:cubicBezTo>
                      <a:pt x="4" y="0"/>
                      <a:pt x="3" y="0"/>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67" name="Freeform 1089"/>
              <p:cNvSpPr>
                <a:spLocks/>
              </p:cNvSpPr>
              <p:nvPr/>
            </p:nvSpPr>
            <p:spPr bwMode="auto">
              <a:xfrm>
                <a:off x="4864" y="2353"/>
                <a:ext cx="10" cy="4"/>
              </a:xfrm>
              <a:custGeom>
                <a:avLst/>
                <a:gdLst>
                  <a:gd name="T0" fmla="*/ 32 w 5"/>
                  <a:gd name="T1" fmla="*/ 0 h 2"/>
                  <a:gd name="T2" fmla="*/ 0 w 5"/>
                  <a:gd name="T3" fmla="*/ 16 h 2"/>
                  <a:gd name="T4" fmla="*/ 48 w 5"/>
                  <a:gd name="T5" fmla="*/ 32 h 2"/>
                  <a:gd name="T6" fmla="*/ 80 w 5"/>
                  <a:gd name="T7" fmla="*/ 0 h 2"/>
                  <a:gd name="T8" fmla="*/ 32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2" y="0"/>
                    </a:moveTo>
                    <a:cubicBezTo>
                      <a:pt x="2" y="0"/>
                      <a:pt x="0" y="0"/>
                      <a:pt x="0" y="1"/>
                    </a:cubicBezTo>
                    <a:cubicBezTo>
                      <a:pt x="0" y="2"/>
                      <a:pt x="2" y="2"/>
                      <a:pt x="3" y="2"/>
                    </a:cubicBezTo>
                    <a:cubicBezTo>
                      <a:pt x="4" y="2"/>
                      <a:pt x="5" y="1"/>
                      <a:pt x="5" y="0"/>
                    </a:cubicBezTo>
                    <a:cubicBezTo>
                      <a:pt x="4" y="0"/>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68" name="Freeform 1090"/>
              <p:cNvSpPr>
                <a:spLocks/>
              </p:cNvSpPr>
              <p:nvPr/>
            </p:nvSpPr>
            <p:spPr bwMode="auto">
              <a:xfrm>
                <a:off x="4850" y="2359"/>
                <a:ext cx="10" cy="8"/>
              </a:xfrm>
              <a:custGeom>
                <a:avLst/>
                <a:gdLst>
                  <a:gd name="T0" fmla="*/ 16 w 5"/>
                  <a:gd name="T1" fmla="*/ 16 h 4"/>
                  <a:gd name="T2" fmla="*/ 0 w 5"/>
                  <a:gd name="T3" fmla="*/ 32 h 4"/>
                  <a:gd name="T4" fmla="*/ 32 w 5"/>
                  <a:gd name="T5" fmla="*/ 48 h 4"/>
                  <a:gd name="T6" fmla="*/ 64 w 5"/>
                  <a:gd name="T7" fmla="*/ 48 h 4"/>
                  <a:gd name="T8" fmla="*/ 80 w 5"/>
                  <a:gd name="T9" fmla="*/ 16 h 4"/>
                  <a:gd name="T10" fmla="*/ 16 w 5"/>
                  <a:gd name="T11" fmla="*/ 16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1" y="1"/>
                    </a:moveTo>
                    <a:cubicBezTo>
                      <a:pt x="1" y="1"/>
                      <a:pt x="1" y="1"/>
                      <a:pt x="0" y="2"/>
                    </a:cubicBezTo>
                    <a:cubicBezTo>
                      <a:pt x="0" y="3"/>
                      <a:pt x="1" y="3"/>
                      <a:pt x="2" y="3"/>
                    </a:cubicBezTo>
                    <a:cubicBezTo>
                      <a:pt x="3" y="4"/>
                      <a:pt x="3" y="4"/>
                      <a:pt x="4" y="3"/>
                    </a:cubicBezTo>
                    <a:cubicBezTo>
                      <a:pt x="5" y="3"/>
                      <a:pt x="5" y="2"/>
                      <a:pt x="5" y="1"/>
                    </a:cubicBezTo>
                    <a:cubicBezTo>
                      <a:pt x="5" y="0"/>
                      <a:pt x="3"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69" name="Freeform 1091"/>
              <p:cNvSpPr>
                <a:spLocks/>
              </p:cNvSpPr>
              <p:nvPr/>
            </p:nvSpPr>
            <p:spPr bwMode="auto">
              <a:xfrm>
                <a:off x="4938" y="2387"/>
                <a:ext cx="6" cy="10"/>
              </a:xfrm>
              <a:custGeom>
                <a:avLst/>
                <a:gdLst>
                  <a:gd name="T0" fmla="*/ 16 w 3"/>
                  <a:gd name="T1" fmla="*/ 32 h 5"/>
                  <a:gd name="T2" fmla="*/ 32 w 3"/>
                  <a:gd name="T3" fmla="*/ 80 h 5"/>
                  <a:gd name="T4" fmla="*/ 48 w 3"/>
                  <a:gd name="T5" fmla="*/ 32 h 5"/>
                  <a:gd name="T6" fmla="*/ 48 w 3"/>
                  <a:gd name="T7" fmla="*/ 16 h 5"/>
                  <a:gd name="T8" fmla="*/ 16 w 3"/>
                  <a:gd name="T9" fmla="*/ 32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2"/>
                    </a:moveTo>
                    <a:cubicBezTo>
                      <a:pt x="0" y="3"/>
                      <a:pt x="1" y="5"/>
                      <a:pt x="2" y="5"/>
                    </a:cubicBezTo>
                    <a:cubicBezTo>
                      <a:pt x="3" y="4"/>
                      <a:pt x="3" y="3"/>
                      <a:pt x="3" y="2"/>
                    </a:cubicBezTo>
                    <a:cubicBezTo>
                      <a:pt x="3" y="2"/>
                      <a:pt x="3" y="1"/>
                      <a:pt x="3" y="1"/>
                    </a:cubicBezTo>
                    <a:cubicBezTo>
                      <a:pt x="2" y="0"/>
                      <a:pt x="1" y="1"/>
                      <a:pt x="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70" name="Freeform 1092"/>
              <p:cNvSpPr>
                <a:spLocks/>
              </p:cNvSpPr>
              <p:nvPr/>
            </p:nvSpPr>
            <p:spPr bwMode="auto">
              <a:xfrm>
                <a:off x="4864" y="2299"/>
                <a:ext cx="74" cy="70"/>
              </a:xfrm>
              <a:custGeom>
                <a:avLst/>
                <a:gdLst>
                  <a:gd name="T0" fmla="*/ 560 w 37"/>
                  <a:gd name="T1" fmla="*/ 464 h 35"/>
                  <a:gd name="T2" fmla="*/ 576 w 37"/>
                  <a:gd name="T3" fmla="*/ 384 h 35"/>
                  <a:gd name="T4" fmla="*/ 592 w 37"/>
                  <a:gd name="T5" fmla="*/ 320 h 35"/>
                  <a:gd name="T6" fmla="*/ 576 w 37"/>
                  <a:gd name="T7" fmla="*/ 256 h 35"/>
                  <a:gd name="T8" fmla="*/ 560 w 37"/>
                  <a:gd name="T9" fmla="*/ 208 h 35"/>
                  <a:gd name="T10" fmla="*/ 528 w 37"/>
                  <a:gd name="T11" fmla="*/ 192 h 35"/>
                  <a:gd name="T12" fmla="*/ 528 w 37"/>
                  <a:gd name="T13" fmla="*/ 128 h 35"/>
                  <a:gd name="T14" fmla="*/ 512 w 37"/>
                  <a:gd name="T15" fmla="*/ 80 h 35"/>
                  <a:gd name="T16" fmla="*/ 480 w 37"/>
                  <a:gd name="T17" fmla="*/ 32 h 35"/>
                  <a:gd name="T18" fmla="*/ 448 w 37"/>
                  <a:gd name="T19" fmla="*/ 0 h 35"/>
                  <a:gd name="T20" fmla="*/ 400 w 37"/>
                  <a:gd name="T21" fmla="*/ 0 h 35"/>
                  <a:gd name="T22" fmla="*/ 400 w 37"/>
                  <a:gd name="T23" fmla="*/ 64 h 35"/>
                  <a:gd name="T24" fmla="*/ 384 w 37"/>
                  <a:gd name="T25" fmla="*/ 112 h 35"/>
                  <a:gd name="T26" fmla="*/ 320 w 37"/>
                  <a:gd name="T27" fmla="*/ 144 h 35"/>
                  <a:gd name="T28" fmla="*/ 288 w 37"/>
                  <a:gd name="T29" fmla="*/ 176 h 35"/>
                  <a:gd name="T30" fmla="*/ 256 w 37"/>
                  <a:gd name="T31" fmla="*/ 176 h 35"/>
                  <a:gd name="T32" fmla="*/ 240 w 37"/>
                  <a:gd name="T33" fmla="*/ 128 h 35"/>
                  <a:gd name="T34" fmla="*/ 192 w 37"/>
                  <a:gd name="T35" fmla="*/ 144 h 35"/>
                  <a:gd name="T36" fmla="*/ 128 w 37"/>
                  <a:gd name="T37" fmla="*/ 176 h 35"/>
                  <a:gd name="T38" fmla="*/ 112 w 37"/>
                  <a:gd name="T39" fmla="*/ 224 h 35"/>
                  <a:gd name="T40" fmla="*/ 64 w 37"/>
                  <a:gd name="T41" fmla="*/ 240 h 35"/>
                  <a:gd name="T42" fmla="*/ 16 w 37"/>
                  <a:gd name="T43" fmla="*/ 272 h 35"/>
                  <a:gd name="T44" fmla="*/ 0 w 37"/>
                  <a:gd name="T45" fmla="*/ 320 h 35"/>
                  <a:gd name="T46" fmla="*/ 0 w 37"/>
                  <a:gd name="T47" fmla="*/ 320 h 35"/>
                  <a:gd name="T48" fmla="*/ 16 w 37"/>
                  <a:gd name="T49" fmla="*/ 368 h 35"/>
                  <a:gd name="T50" fmla="*/ 48 w 37"/>
                  <a:gd name="T51" fmla="*/ 400 h 35"/>
                  <a:gd name="T52" fmla="*/ 80 w 37"/>
                  <a:gd name="T53" fmla="*/ 368 h 35"/>
                  <a:gd name="T54" fmla="*/ 96 w 37"/>
                  <a:gd name="T55" fmla="*/ 288 h 35"/>
                  <a:gd name="T56" fmla="*/ 144 w 37"/>
                  <a:gd name="T57" fmla="*/ 288 h 35"/>
                  <a:gd name="T58" fmla="*/ 176 w 37"/>
                  <a:gd name="T59" fmla="*/ 304 h 35"/>
                  <a:gd name="T60" fmla="*/ 208 w 37"/>
                  <a:gd name="T61" fmla="*/ 288 h 35"/>
                  <a:gd name="T62" fmla="*/ 256 w 37"/>
                  <a:gd name="T63" fmla="*/ 288 h 35"/>
                  <a:gd name="T64" fmla="*/ 320 w 37"/>
                  <a:gd name="T65" fmla="*/ 288 h 35"/>
                  <a:gd name="T66" fmla="*/ 368 w 37"/>
                  <a:gd name="T67" fmla="*/ 288 h 35"/>
                  <a:gd name="T68" fmla="*/ 320 w 37"/>
                  <a:gd name="T69" fmla="*/ 320 h 35"/>
                  <a:gd name="T70" fmla="*/ 288 w 37"/>
                  <a:gd name="T71" fmla="*/ 336 h 35"/>
                  <a:gd name="T72" fmla="*/ 288 w 37"/>
                  <a:gd name="T73" fmla="*/ 400 h 35"/>
                  <a:gd name="T74" fmla="*/ 320 w 37"/>
                  <a:gd name="T75" fmla="*/ 480 h 35"/>
                  <a:gd name="T76" fmla="*/ 368 w 37"/>
                  <a:gd name="T77" fmla="*/ 512 h 35"/>
                  <a:gd name="T78" fmla="*/ 432 w 37"/>
                  <a:gd name="T79" fmla="*/ 544 h 35"/>
                  <a:gd name="T80" fmla="*/ 480 w 37"/>
                  <a:gd name="T81" fmla="*/ 544 h 35"/>
                  <a:gd name="T82" fmla="*/ 480 w 37"/>
                  <a:gd name="T83" fmla="*/ 480 h 35"/>
                  <a:gd name="T84" fmla="*/ 464 w 37"/>
                  <a:gd name="T85" fmla="*/ 448 h 35"/>
                  <a:gd name="T86" fmla="*/ 448 w 37"/>
                  <a:gd name="T87" fmla="*/ 384 h 35"/>
                  <a:gd name="T88" fmla="*/ 480 w 37"/>
                  <a:gd name="T89" fmla="*/ 352 h 35"/>
                  <a:gd name="T90" fmla="*/ 512 w 37"/>
                  <a:gd name="T91" fmla="*/ 384 h 35"/>
                  <a:gd name="T92" fmla="*/ 512 w 37"/>
                  <a:gd name="T93" fmla="*/ 432 h 35"/>
                  <a:gd name="T94" fmla="*/ 560 w 37"/>
                  <a:gd name="T95" fmla="*/ 464 h 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
                  <a:gd name="T145" fmla="*/ 0 h 35"/>
                  <a:gd name="T146" fmla="*/ 37 w 37"/>
                  <a:gd name="T147" fmla="*/ 35 h 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 h="35">
                    <a:moveTo>
                      <a:pt x="35" y="29"/>
                    </a:moveTo>
                    <a:cubicBezTo>
                      <a:pt x="37" y="28"/>
                      <a:pt x="36" y="26"/>
                      <a:pt x="36" y="24"/>
                    </a:cubicBezTo>
                    <a:cubicBezTo>
                      <a:pt x="36" y="23"/>
                      <a:pt x="36" y="22"/>
                      <a:pt x="37" y="20"/>
                    </a:cubicBezTo>
                    <a:cubicBezTo>
                      <a:pt x="37" y="19"/>
                      <a:pt x="37" y="18"/>
                      <a:pt x="36" y="16"/>
                    </a:cubicBezTo>
                    <a:cubicBezTo>
                      <a:pt x="36" y="15"/>
                      <a:pt x="36" y="14"/>
                      <a:pt x="35" y="13"/>
                    </a:cubicBezTo>
                    <a:cubicBezTo>
                      <a:pt x="34" y="13"/>
                      <a:pt x="33" y="13"/>
                      <a:pt x="33" y="12"/>
                    </a:cubicBezTo>
                    <a:cubicBezTo>
                      <a:pt x="32" y="11"/>
                      <a:pt x="33" y="10"/>
                      <a:pt x="33" y="8"/>
                    </a:cubicBezTo>
                    <a:cubicBezTo>
                      <a:pt x="33" y="7"/>
                      <a:pt x="32" y="6"/>
                      <a:pt x="32" y="5"/>
                    </a:cubicBezTo>
                    <a:cubicBezTo>
                      <a:pt x="31" y="4"/>
                      <a:pt x="30" y="3"/>
                      <a:pt x="30" y="2"/>
                    </a:cubicBezTo>
                    <a:cubicBezTo>
                      <a:pt x="29" y="1"/>
                      <a:pt x="29" y="0"/>
                      <a:pt x="28" y="0"/>
                    </a:cubicBezTo>
                    <a:cubicBezTo>
                      <a:pt x="27" y="0"/>
                      <a:pt x="26" y="0"/>
                      <a:pt x="25" y="0"/>
                    </a:cubicBezTo>
                    <a:cubicBezTo>
                      <a:pt x="24" y="1"/>
                      <a:pt x="25" y="2"/>
                      <a:pt x="25" y="4"/>
                    </a:cubicBezTo>
                    <a:cubicBezTo>
                      <a:pt x="25" y="5"/>
                      <a:pt x="24" y="6"/>
                      <a:pt x="24" y="7"/>
                    </a:cubicBezTo>
                    <a:cubicBezTo>
                      <a:pt x="20" y="9"/>
                      <a:pt x="20" y="9"/>
                      <a:pt x="20" y="9"/>
                    </a:cubicBezTo>
                    <a:cubicBezTo>
                      <a:pt x="19" y="10"/>
                      <a:pt x="19" y="10"/>
                      <a:pt x="18" y="11"/>
                    </a:cubicBezTo>
                    <a:cubicBezTo>
                      <a:pt x="18" y="11"/>
                      <a:pt x="17" y="12"/>
                      <a:pt x="16" y="11"/>
                    </a:cubicBezTo>
                    <a:cubicBezTo>
                      <a:pt x="15" y="11"/>
                      <a:pt x="16" y="9"/>
                      <a:pt x="15" y="8"/>
                    </a:cubicBezTo>
                    <a:cubicBezTo>
                      <a:pt x="14" y="8"/>
                      <a:pt x="13" y="8"/>
                      <a:pt x="12" y="9"/>
                    </a:cubicBezTo>
                    <a:cubicBezTo>
                      <a:pt x="10" y="9"/>
                      <a:pt x="9" y="9"/>
                      <a:pt x="8" y="11"/>
                    </a:cubicBezTo>
                    <a:cubicBezTo>
                      <a:pt x="7" y="12"/>
                      <a:pt x="8" y="13"/>
                      <a:pt x="7" y="14"/>
                    </a:cubicBezTo>
                    <a:cubicBezTo>
                      <a:pt x="6" y="15"/>
                      <a:pt x="5" y="14"/>
                      <a:pt x="4" y="15"/>
                    </a:cubicBezTo>
                    <a:cubicBezTo>
                      <a:pt x="3" y="15"/>
                      <a:pt x="2" y="16"/>
                      <a:pt x="1" y="17"/>
                    </a:cubicBezTo>
                    <a:cubicBezTo>
                      <a:pt x="0" y="18"/>
                      <a:pt x="1" y="19"/>
                      <a:pt x="0" y="20"/>
                    </a:cubicBezTo>
                    <a:cubicBezTo>
                      <a:pt x="0" y="20"/>
                      <a:pt x="0" y="20"/>
                      <a:pt x="0" y="20"/>
                    </a:cubicBezTo>
                    <a:cubicBezTo>
                      <a:pt x="0" y="21"/>
                      <a:pt x="0" y="22"/>
                      <a:pt x="1" y="23"/>
                    </a:cubicBezTo>
                    <a:cubicBezTo>
                      <a:pt x="1" y="24"/>
                      <a:pt x="2" y="25"/>
                      <a:pt x="3" y="25"/>
                    </a:cubicBezTo>
                    <a:cubicBezTo>
                      <a:pt x="4" y="24"/>
                      <a:pt x="4" y="24"/>
                      <a:pt x="5" y="23"/>
                    </a:cubicBezTo>
                    <a:cubicBezTo>
                      <a:pt x="6" y="21"/>
                      <a:pt x="5" y="19"/>
                      <a:pt x="6" y="18"/>
                    </a:cubicBezTo>
                    <a:cubicBezTo>
                      <a:pt x="7" y="18"/>
                      <a:pt x="8" y="18"/>
                      <a:pt x="9" y="18"/>
                    </a:cubicBezTo>
                    <a:cubicBezTo>
                      <a:pt x="10" y="19"/>
                      <a:pt x="10" y="19"/>
                      <a:pt x="11" y="19"/>
                    </a:cubicBezTo>
                    <a:cubicBezTo>
                      <a:pt x="12" y="19"/>
                      <a:pt x="12" y="18"/>
                      <a:pt x="13" y="18"/>
                    </a:cubicBezTo>
                    <a:cubicBezTo>
                      <a:pt x="14" y="17"/>
                      <a:pt x="15" y="18"/>
                      <a:pt x="16" y="18"/>
                    </a:cubicBezTo>
                    <a:cubicBezTo>
                      <a:pt x="17" y="18"/>
                      <a:pt x="18" y="17"/>
                      <a:pt x="20" y="18"/>
                    </a:cubicBezTo>
                    <a:cubicBezTo>
                      <a:pt x="21" y="18"/>
                      <a:pt x="23" y="17"/>
                      <a:pt x="23" y="18"/>
                    </a:cubicBezTo>
                    <a:cubicBezTo>
                      <a:pt x="23" y="20"/>
                      <a:pt x="21" y="19"/>
                      <a:pt x="20" y="20"/>
                    </a:cubicBezTo>
                    <a:cubicBezTo>
                      <a:pt x="19" y="20"/>
                      <a:pt x="19" y="21"/>
                      <a:pt x="18" y="21"/>
                    </a:cubicBezTo>
                    <a:cubicBezTo>
                      <a:pt x="18" y="23"/>
                      <a:pt x="18" y="24"/>
                      <a:pt x="18" y="25"/>
                    </a:cubicBezTo>
                    <a:cubicBezTo>
                      <a:pt x="19" y="27"/>
                      <a:pt x="19" y="28"/>
                      <a:pt x="20" y="30"/>
                    </a:cubicBezTo>
                    <a:cubicBezTo>
                      <a:pt x="21" y="31"/>
                      <a:pt x="22" y="31"/>
                      <a:pt x="23" y="32"/>
                    </a:cubicBezTo>
                    <a:cubicBezTo>
                      <a:pt x="25" y="32"/>
                      <a:pt x="26" y="33"/>
                      <a:pt x="27" y="34"/>
                    </a:cubicBezTo>
                    <a:cubicBezTo>
                      <a:pt x="28" y="34"/>
                      <a:pt x="29" y="35"/>
                      <a:pt x="30" y="34"/>
                    </a:cubicBezTo>
                    <a:cubicBezTo>
                      <a:pt x="31" y="34"/>
                      <a:pt x="31" y="32"/>
                      <a:pt x="30" y="30"/>
                    </a:cubicBezTo>
                    <a:cubicBezTo>
                      <a:pt x="30" y="29"/>
                      <a:pt x="29" y="29"/>
                      <a:pt x="29" y="28"/>
                    </a:cubicBezTo>
                    <a:cubicBezTo>
                      <a:pt x="28" y="26"/>
                      <a:pt x="27" y="25"/>
                      <a:pt x="28" y="24"/>
                    </a:cubicBezTo>
                    <a:cubicBezTo>
                      <a:pt x="29" y="23"/>
                      <a:pt x="30" y="22"/>
                      <a:pt x="30" y="22"/>
                    </a:cubicBezTo>
                    <a:cubicBezTo>
                      <a:pt x="31" y="23"/>
                      <a:pt x="32" y="23"/>
                      <a:pt x="32" y="24"/>
                    </a:cubicBezTo>
                    <a:cubicBezTo>
                      <a:pt x="32" y="25"/>
                      <a:pt x="31" y="26"/>
                      <a:pt x="32" y="27"/>
                    </a:cubicBezTo>
                    <a:cubicBezTo>
                      <a:pt x="33" y="28"/>
                      <a:pt x="34" y="29"/>
                      <a:pt x="35"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71" name="Freeform 1093"/>
              <p:cNvSpPr>
                <a:spLocks/>
              </p:cNvSpPr>
              <p:nvPr/>
            </p:nvSpPr>
            <p:spPr bwMode="auto">
              <a:xfrm>
                <a:off x="4407" y="2231"/>
                <a:ext cx="12" cy="40"/>
              </a:xfrm>
              <a:custGeom>
                <a:avLst/>
                <a:gdLst>
                  <a:gd name="T0" fmla="*/ 96 w 6"/>
                  <a:gd name="T1" fmla="*/ 32 h 20"/>
                  <a:gd name="T2" fmla="*/ 80 w 6"/>
                  <a:gd name="T3" fmla="*/ 16 h 20"/>
                  <a:gd name="T4" fmla="*/ 32 w 6"/>
                  <a:gd name="T5" fmla="*/ 32 h 20"/>
                  <a:gd name="T6" fmla="*/ 16 w 6"/>
                  <a:gd name="T7" fmla="*/ 64 h 20"/>
                  <a:gd name="T8" fmla="*/ 16 w 6"/>
                  <a:gd name="T9" fmla="*/ 128 h 20"/>
                  <a:gd name="T10" fmla="*/ 16 w 6"/>
                  <a:gd name="T11" fmla="*/ 176 h 20"/>
                  <a:gd name="T12" fmla="*/ 16 w 6"/>
                  <a:gd name="T13" fmla="*/ 256 h 20"/>
                  <a:gd name="T14" fmla="*/ 32 w 6"/>
                  <a:gd name="T15" fmla="*/ 304 h 20"/>
                  <a:gd name="T16" fmla="*/ 80 w 6"/>
                  <a:gd name="T17" fmla="*/ 304 h 20"/>
                  <a:gd name="T18" fmla="*/ 80 w 6"/>
                  <a:gd name="T19" fmla="*/ 256 h 20"/>
                  <a:gd name="T20" fmla="*/ 96 w 6"/>
                  <a:gd name="T21" fmla="*/ 176 h 20"/>
                  <a:gd name="T22" fmla="*/ 80 w 6"/>
                  <a:gd name="T23" fmla="*/ 96 h 20"/>
                  <a:gd name="T24" fmla="*/ 96 w 6"/>
                  <a:gd name="T25" fmla="*/ 3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
                  <a:gd name="T40" fmla="*/ 0 h 20"/>
                  <a:gd name="T41" fmla="*/ 6 w 6"/>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 h="20">
                    <a:moveTo>
                      <a:pt x="6" y="2"/>
                    </a:moveTo>
                    <a:cubicBezTo>
                      <a:pt x="6" y="2"/>
                      <a:pt x="6" y="1"/>
                      <a:pt x="5" y="1"/>
                    </a:cubicBezTo>
                    <a:cubicBezTo>
                      <a:pt x="4" y="0"/>
                      <a:pt x="3" y="1"/>
                      <a:pt x="2" y="2"/>
                    </a:cubicBezTo>
                    <a:cubicBezTo>
                      <a:pt x="1" y="2"/>
                      <a:pt x="2" y="3"/>
                      <a:pt x="1" y="4"/>
                    </a:cubicBezTo>
                    <a:cubicBezTo>
                      <a:pt x="1" y="6"/>
                      <a:pt x="1" y="6"/>
                      <a:pt x="1" y="8"/>
                    </a:cubicBezTo>
                    <a:cubicBezTo>
                      <a:pt x="1" y="9"/>
                      <a:pt x="1" y="10"/>
                      <a:pt x="1" y="11"/>
                    </a:cubicBezTo>
                    <a:cubicBezTo>
                      <a:pt x="1" y="13"/>
                      <a:pt x="0" y="15"/>
                      <a:pt x="1" y="16"/>
                    </a:cubicBezTo>
                    <a:cubicBezTo>
                      <a:pt x="1" y="18"/>
                      <a:pt x="2" y="19"/>
                      <a:pt x="2" y="19"/>
                    </a:cubicBezTo>
                    <a:cubicBezTo>
                      <a:pt x="3" y="20"/>
                      <a:pt x="4" y="20"/>
                      <a:pt x="5" y="19"/>
                    </a:cubicBezTo>
                    <a:cubicBezTo>
                      <a:pt x="6" y="19"/>
                      <a:pt x="5" y="18"/>
                      <a:pt x="5" y="16"/>
                    </a:cubicBezTo>
                    <a:cubicBezTo>
                      <a:pt x="5" y="14"/>
                      <a:pt x="6" y="13"/>
                      <a:pt x="6" y="11"/>
                    </a:cubicBezTo>
                    <a:cubicBezTo>
                      <a:pt x="6" y="9"/>
                      <a:pt x="5" y="8"/>
                      <a:pt x="5" y="6"/>
                    </a:cubicBezTo>
                    <a:cubicBezTo>
                      <a:pt x="5" y="5"/>
                      <a:pt x="6" y="4"/>
                      <a:pt x="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72" name="Freeform 1094"/>
              <p:cNvSpPr>
                <a:spLocks/>
              </p:cNvSpPr>
              <p:nvPr/>
            </p:nvSpPr>
            <p:spPr bwMode="auto">
              <a:xfrm>
                <a:off x="4409" y="2277"/>
                <a:ext cx="6" cy="4"/>
              </a:xfrm>
              <a:custGeom>
                <a:avLst/>
                <a:gdLst>
                  <a:gd name="T0" fmla="*/ 0 w 3"/>
                  <a:gd name="T1" fmla="*/ 16 h 2"/>
                  <a:gd name="T2" fmla="*/ 16 w 3"/>
                  <a:gd name="T3" fmla="*/ 32 h 2"/>
                  <a:gd name="T4" fmla="*/ 48 w 3"/>
                  <a:gd name="T5" fmla="*/ 32 h 2"/>
                  <a:gd name="T6" fmla="*/ 32 w 3"/>
                  <a:gd name="T7" fmla="*/ 16 h 2"/>
                  <a:gd name="T8" fmla="*/ 0 w 3"/>
                  <a:gd name="T9" fmla="*/ 16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1"/>
                    </a:moveTo>
                    <a:cubicBezTo>
                      <a:pt x="0" y="1"/>
                      <a:pt x="1" y="2"/>
                      <a:pt x="1" y="2"/>
                    </a:cubicBezTo>
                    <a:cubicBezTo>
                      <a:pt x="2" y="2"/>
                      <a:pt x="3" y="2"/>
                      <a:pt x="3" y="2"/>
                    </a:cubicBezTo>
                    <a:cubicBezTo>
                      <a:pt x="3" y="1"/>
                      <a:pt x="2" y="1"/>
                      <a:pt x="2" y="1"/>
                    </a:cubicBezTo>
                    <a:cubicBezTo>
                      <a:pt x="1" y="1"/>
                      <a:pt x="0" y="0"/>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73" name="Freeform 1095"/>
              <p:cNvSpPr>
                <a:spLocks/>
              </p:cNvSpPr>
              <p:nvPr/>
            </p:nvSpPr>
            <p:spPr bwMode="auto">
              <a:xfrm>
                <a:off x="4433" y="2339"/>
                <a:ext cx="6" cy="12"/>
              </a:xfrm>
              <a:custGeom>
                <a:avLst/>
                <a:gdLst>
                  <a:gd name="T0" fmla="*/ 48 w 3"/>
                  <a:gd name="T1" fmla="*/ 32 h 6"/>
                  <a:gd name="T2" fmla="*/ 16 w 3"/>
                  <a:gd name="T3" fmla="*/ 16 h 6"/>
                  <a:gd name="T4" fmla="*/ 0 w 3"/>
                  <a:gd name="T5" fmla="*/ 32 h 6"/>
                  <a:gd name="T6" fmla="*/ 16 w 3"/>
                  <a:gd name="T7" fmla="*/ 64 h 6"/>
                  <a:gd name="T8" fmla="*/ 48 w 3"/>
                  <a:gd name="T9" fmla="*/ 80 h 6"/>
                  <a:gd name="T10" fmla="*/ 48 w 3"/>
                  <a:gd name="T11" fmla="*/ 48 h 6"/>
                  <a:gd name="T12" fmla="*/ 48 w 3"/>
                  <a:gd name="T13" fmla="*/ 32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2"/>
                    </a:moveTo>
                    <a:cubicBezTo>
                      <a:pt x="2" y="1"/>
                      <a:pt x="1" y="0"/>
                      <a:pt x="1" y="1"/>
                    </a:cubicBezTo>
                    <a:cubicBezTo>
                      <a:pt x="0" y="1"/>
                      <a:pt x="0" y="2"/>
                      <a:pt x="0" y="2"/>
                    </a:cubicBezTo>
                    <a:cubicBezTo>
                      <a:pt x="0" y="3"/>
                      <a:pt x="0" y="3"/>
                      <a:pt x="1" y="4"/>
                    </a:cubicBezTo>
                    <a:cubicBezTo>
                      <a:pt x="1" y="5"/>
                      <a:pt x="2" y="6"/>
                      <a:pt x="3" y="5"/>
                    </a:cubicBezTo>
                    <a:cubicBezTo>
                      <a:pt x="3" y="5"/>
                      <a:pt x="3" y="4"/>
                      <a:pt x="3" y="3"/>
                    </a:cubicBezTo>
                    <a:cubicBezTo>
                      <a:pt x="3" y="3"/>
                      <a:pt x="3" y="2"/>
                      <a:pt x="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74" name="Freeform 1096"/>
              <p:cNvSpPr>
                <a:spLocks/>
              </p:cNvSpPr>
              <p:nvPr/>
            </p:nvSpPr>
            <p:spPr bwMode="auto">
              <a:xfrm>
                <a:off x="936" y="1267"/>
                <a:ext cx="521" cy="255"/>
              </a:xfrm>
              <a:custGeom>
                <a:avLst/>
                <a:gdLst>
                  <a:gd name="T0" fmla="*/ 3000 w 260"/>
                  <a:gd name="T1" fmla="*/ 1496 h 127"/>
                  <a:gd name="T2" fmla="*/ 3128 w 260"/>
                  <a:gd name="T3" fmla="*/ 1612 h 127"/>
                  <a:gd name="T4" fmla="*/ 3064 w 260"/>
                  <a:gd name="T5" fmla="*/ 1887 h 127"/>
                  <a:gd name="T6" fmla="*/ 3292 w 260"/>
                  <a:gd name="T7" fmla="*/ 1693 h 127"/>
                  <a:gd name="T8" fmla="*/ 3324 w 260"/>
                  <a:gd name="T9" fmla="*/ 1757 h 127"/>
                  <a:gd name="T10" fmla="*/ 3308 w 260"/>
                  <a:gd name="T11" fmla="*/ 2048 h 127"/>
                  <a:gd name="T12" fmla="*/ 3485 w 260"/>
                  <a:gd name="T13" fmla="*/ 1887 h 127"/>
                  <a:gd name="T14" fmla="*/ 3437 w 260"/>
                  <a:gd name="T15" fmla="*/ 1628 h 127"/>
                  <a:gd name="T16" fmla="*/ 3340 w 260"/>
                  <a:gd name="T17" fmla="*/ 1432 h 127"/>
                  <a:gd name="T18" fmla="*/ 3164 w 260"/>
                  <a:gd name="T19" fmla="*/ 1432 h 127"/>
                  <a:gd name="T20" fmla="*/ 3164 w 260"/>
                  <a:gd name="T21" fmla="*/ 1140 h 127"/>
                  <a:gd name="T22" fmla="*/ 3968 w 260"/>
                  <a:gd name="T23" fmla="*/ 371 h 127"/>
                  <a:gd name="T24" fmla="*/ 4064 w 260"/>
                  <a:gd name="T25" fmla="*/ 161 h 127"/>
                  <a:gd name="T26" fmla="*/ 3759 w 260"/>
                  <a:gd name="T27" fmla="*/ 112 h 127"/>
                  <a:gd name="T28" fmla="*/ 3389 w 260"/>
                  <a:gd name="T29" fmla="*/ 64 h 127"/>
                  <a:gd name="T30" fmla="*/ 3080 w 260"/>
                  <a:gd name="T31" fmla="*/ 16 h 127"/>
                  <a:gd name="T32" fmla="*/ 2631 w 260"/>
                  <a:gd name="T33" fmla="*/ 112 h 127"/>
                  <a:gd name="T34" fmla="*/ 2244 w 260"/>
                  <a:gd name="T35" fmla="*/ 177 h 127"/>
                  <a:gd name="T36" fmla="*/ 1964 w 260"/>
                  <a:gd name="T37" fmla="*/ 307 h 127"/>
                  <a:gd name="T38" fmla="*/ 1787 w 260"/>
                  <a:gd name="T39" fmla="*/ 388 h 127"/>
                  <a:gd name="T40" fmla="*/ 1836 w 260"/>
                  <a:gd name="T41" fmla="*/ 520 h 127"/>
                  <a:gd name="T42" fmla="*/ 1723 w 260"/>
                  <a:gd name="T43" fmla="*/ 616 h 127"/>
                  <a:gd name="T44" fmla="*/ 1627 w 260"/>
                  <a:gd name="T45" fmla="*/ 568 h 127"/>
                  <a:gd name="T46" fmla="*/ 1321 w 260"/>
                  <a:gd name="T47" fmla="*/ 632 h 127"/>
                  <a:gd name="T48" fmla="*/ 1208 w 260"/>
                  <a:gd name="T49" fmla="*/ 745 h 127"/>
                  <a:gd name="T50" fmla="*/ 1337 w 260"/>
                  <a:gd name="T51" fmla="*/ 811 h 127"/>
                  <a:gd name="T52" fmla="*/ 1529 w 260"/>
                  <a:gd name="T53" fmla="*/ 859 h 127"/>
                  <a:gd name="T54" fmla="*/ 1240 w 260"/>
                  <a:gd name="T55" fmla="*/ 988 h 127"/>
                  <a:gd name="T56" fmla="*/ 1012 w 260"/>
                  <a:gd name="T57" fmla="*/ 1044 h 127"/>
                  <a:gd name="T58" fmla="*/ 707 w 260"/>
                  <a:gd name="T59" fmla="*/ 1173 h 127"/>
                  <a:gd name="T60" fmla="*/ 627 w 260"/>
                  <a:gd name="T61" fmla="*/ 1319 h 127"/>
                  <a:gd name="T62" fmla="*/ 852 w 260"/>
                  <a:gd name="T63" fmla="*/ 1383 h 127"/>
                  <a:gd name="T64" fmla="*/ 659 w 260"/>
                  <a:gd name="T65" fmla="*/ 1564 h 127"/>
                  <a:gd name="T66" fmla="*/ 836 w 260"/>
                  <a:gd name="T67" fmla="*/ 1548 h 127"/>
                  <a:gd name="T68" fmla="*/ 980 w 260"/>
                  <a:gd name="T69" fmla="*/ 1564 h 127"/>
                  <a:gd name="T70" fmla="*/ 1096 w 260"/>
                  <a:gd name="T71" fmla="*/ 1564 h 127"/>
                  <a:gd name="T72" fmla="*/ 980 w 260"/>
                  <a:gd name="T73" fmla="*/ 1644 h 127"/>
                  <a:gd name="T74" fmla="*/ 707 w 260"/>
                  <a:gd name="T75" fmla="*/ 1789 h 127"/>
                  <a:gd name="T76" fmla="*/ 289 w 260"/>
                  <a:gd name="T77" fmla="*/ 1903 h 127"/>
                  <a:gd name="T78" fmla="*/ 0 w 260"/>
                  <a:gd name="T79" fmla="*/ 2032 h 127"/>
                  <a:gd name="T80" fmla="*/ 337 w 260"/>
                  <a:gd name="T81" fmla="*/ 1984 h 127"/>
                  <a:gd name="T82" fmla="*/ 659 w 260"/>
                  <a:gd name="T83" fmla="*/ 1903 h 127"/>
                  <a:gd name="T84" fmla="*/ 980 w 260"/>
                  <a:gd name="T85" fmla="*/ 1741 h 127"/>
                  <a:gd name="T86" fmla="*/ 1305 w 260"/>
                  <a:gd name="T87" fmla="*/ 1644 h 127"/>
                  <a:gd name="T88" fmla="*/ 1529 w 260"/>
                  <a:gd name="T89" fmla="*/ 1528 h 127"/>
                  <a:gd name="T90" fmla="*/ 1787 w 260"/>
                  <a:gd name="T91" fmla="*/ 1399 h 127"/>
                  <a:gd name="T92" fmla="*/ 2028 w 260"/>
                  <a:gd name="T93" fmla="*/ 1253 h 127"/>
                  <a:gd name="T94" fmla="*/ 2044 w 260"/>
                  <a:gd name="T95" fmla="*/ 1287 h 127"/>
                  <a:gd name="T96" fmla="*/ 1803 w 260"/>
                  <a:gd name="T97" fmla="*/ 1399 h 127"/>
                  <a:gd name="T98" fmla="*/ 1884 w 260"/>
                  <a:gd name="T99" fmla="*/ 1464 h 127"/>
                  <a:gd name="T100" fmla="*/ 2196 w 260"/>
                  <a:gd name="T101" fmla="*/ 1383 h 127"/>
                  <a:gd name="T102" fmla="*/ 2357 w 260"/>
                  <a:gd name="T103" fmla="*/ 1253 h 127"/>
                  <a:gd name="T104" fmla="*/ 2647 w 260"/>
                  <a:gd name="T105" fmla="*/ 1399 h 1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0"/>
                  <a:gd name="T160" fmla="*/ 0 h 127"/>
                  <a:gd name="T161" fmla="*/ 260 w 260"/>
                  <a:gd name="T162" fmla="*/ 127 h 1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0" h="127">
                    <a:moveTo>
                      <a:pt x="171" y="85"/>
                    </a:moveTo>
                    <a:cubicBezTo>
                      <a:pt x="172" y="85"/>
                      <a:pt x="173" y="85"/>
                      <a:pt x="175" y="86"/>
                    </a:cubicBezTo>
                    <a:cubicBezTo>
                      <a:pt x="176" y="86"/>
                      <a:pt x="176" y="87"/>
                      <a:pt x="177" y="87"/>
                    </a:cubicBezTo>
                    <a:cubicBezTo>
                      <a:pt x="179" y="88"/>
                      <a:pt x="180" y="87"/>
                      <a:pt x="182" y="88"/>
                    </a:cubicBezTo>
                    <a:cubicBezTo>
                      <a:pt x="183" y="89"/>
                      <a:pt x="184" y="89"/>
                      <a:pt x="184" y="90"/>
                    </a:cubicBezTo>
                    <a:cubicBezTo>
                      <a:pt x="185" y="91"/>
                      <a:pt x="185" y="92"/>
                      <a:pt x="186" y="92"/>
                    </a:cubicBezTo>
                    <a:cubicBezTo>
                      <a:pt x="186" y="92"/>
                      <a:pt x="187" y="92"/>
                      <a:pt x="188" y="92"/>
                    </a:cubicBezTo>
                    <a:cubicBezTo>
                      <a:pt x="189" y="93"/>
                      <a:pt x="188" y="94"/>
                      <a:pt x="189" y="95"/>
                    </a:cubicBezTo>
                    <a:cubicBezTo>
                      <a:pt x="189" y="95"/>
                      <a:pt x="189" y="95"/>
                      <a:pt x="189" y="96"/>
                    </a:cubicBezTo>
                    <a:cubicBezTo>
                      <a:pt x="189" y="96"/>
                      <a:pt x="189" y="97"/>
                      <a:pt x="190" y="97"/>
                    </a:cubicBezTo>
                    <a:cubicBezTo>
                      <a:pt x="190" y="98"/>
                      <a:pt x="191" y="98"/>
                      <a:pt x="192" y="98"/>
                    </a:cubicBezTo>
                    <a:cubicBezTo>
                      <a:pt x="193" y="99"/>
                      <a:pt x="193" y="99"/>
                      <a:pt x="194" y="99"/>
                    </a:cubicBezTo>
                    <a:cubicBezTo>
                      <a:pt x="194" y="100"/>
                      <a:pt x="196" y="99"/>
                      <a:pt x="196" y="100"/>
                    </a:cubicBezTo>
                    <a:cubicBezTo>
                      <a:pt x="196" y="101"/>
                      <a:pt x="195" y="101"/>
                      <a:pt x="194" y="101"/>
                    </a:cubicBezTo>
                    <a:cubicBezTo>
                      <a:pt x="192" y="101"/>
                      <a:pt x="191" y="100"/>
                      <a:pt x="190" y="101"/>
                    </a:cubicBezTo>
                    <a:cubicBezTo>
                      <a:pt x="189" y="103"/>
                      <a:pt x="192" y="104"/>
                      <a:pt x="191" y="106"/>
                    </a:cubicBezTo>
                    <a:cubicBezTo>
                      <a:pt x="191" y="107"/>
                      <a:pt x="190" y="108"/>
                      <a:pt x="190" y="110"/>
                    </a:cubicBezTo>
                    <a:cubicBezTo>
                      <a:pt x="189" y="112"/>
                      <a:pt x="187" y="116"/>
                      <a:pt x="190" y="116"/>
                    </a:cubicBezTo>
                    <a:cubicBezTo>
                      <a:pt x="191" y="116"/>
                      <a:pt x="191" y="115"/>
                      <a:pt x="192" y="115"/>
                    </a:cubicBezTo>
                    <a:cubicBezTo>
                      <a:pt x="194" y="114"/>
                      <a:pt x="194" y="113"/>
                      <a:pt x="195" y="112"/>
                    </a:cubicBezTo>
                    <a:cubicBezTo>
                      <a:pt x="196" y="111"/>
                      <a:pt x="196" y="110"/>
                      <a:pt x="197" y="109"/>
                    </a:cubicBezTo>
                    <a:cubicBezTo>
                      <a:pt x="198" y="108"/>
                      <a:pt x="198" y="107"/>
                      <a:pt x="199" y="107"/>
                    </a:cubicBezTo>
                    <a:cubicBezTo>
                      <a:pt x="200" y="107"/>
                      <a:pt x="201" y="107"/>
                      <a:pt x="201" y="107"/>
                    </a:cubicBezTo>
                    <a:cubicBezTo>
                      <a:pt x="203" y="106"/>
                      <a:pt x="203" y="105"/>
                      <a:pt x="204" y="104"/>
                    </a:cubicBezTo>
                    <a:cubicBezTo>
                      <a:pt x="204" y="103"/>
                      <a:pt x="205" y="102"/>
                      <a:pt x="204" y="101"/>
                    </a:cubicBezTo>
                    <a:cubicBezTo>
                      <a:pt x="204" y="100"/>
                      <a:pt x="202" y="100"/>
                      <a:pt x="202" y="99"/>
                    </a:cubicBezTo>
                    <a:cubicBezTo>
                      <a:pt x="203" y="98"/>
                      <a:pt x="204" y="98"/>
                      <a:pt x="205" y="99"/>
                    </a:cubicBezTo>
                    <a:cubicBezTo>
                      <a:pt x="206" y="99"/>
                      <a:pt x="205" y="100"/>
                      <a:pt x="206" y="101"/>
                    </a:cubicBezTo>
                    <a:cubicBezTo>
                      <a:pt x="206" y="103"/>
                      <a:pt x="204" y="104"/>
                      <a:pt x="204" y="105"/>
                    </a:cubicBezTo>
                    <a:cubicBezTo>
                      <a:pt x="205" y="106"/>
                      <a:pt x="206" y="107"/>
                      <a:pt x="206" y="108"/>
                    </a:cubicBezTo>
                    <a:cubicBezTo>
                      <a:pt x="207" y="109"/>
                      <a:pt x="207" y="109"/>
                      <a:pt x="207" y="110"/>
                    </a:cubicBezTo>
                    <a:cubicBezTo>
                      <a:pt x="208" y="112"/>
                      <a:pt x="207" y="113"/>
                      <a:pt x="207" y="115"/>
                    </a:cubicBezTo>
                    <a:cubicBezTo>
                      <a:pt x="207" y="116"/>
                      <a:pt x="206" y="117"/>
                      <a:pt x="205" y="119"/>
                    </a:cubicBezTo>
                    <a:cubicBezTo>
                      <a:pt x="204" y="120"/>
                      <a:pt x="203" y="120"/>
                      <a:pt x="203" y="121"/>
                    </a:cubicBezTo>
                    <a:cubicBezTo>
                      <a:pt x="203" y="122"/>
                      <a:pt x="204" y="122"/>
                      <a:pt x="204" y="123"/>
                    </a:cubicBezTo>
                    <a:cubicBezTo>
                      <a:pt x="205" y="124"/>
                      <a:pt x="205" y="125"/>
                      <a:pt x="205" y="126"/>
                    </a:cubicBezTo>
                    <a:cubicBezTo>
                      <a:pt x="205" y="126"/>
                      <a:pt x="205" y="127"/>
                      <a:pt x="205" y="127"/>
                    </a:cubicBezTo>
                    <a:cubicBezTo>
                      <a:pt x="206" y="127"/>
                      <a:pt x="206" y="127"/>
                      <a:pt x="206" y="127"/>
                    </a:cubicBezTo>
                    <a:cubicBezTo>
                      <a:pt x="206" y="127"/>
                      <a:pt x="207" y="127"/>
                      <a:pt x="207" y="127"/>
                    </a:cubicBezTo>
                    <a:cubicBezTo>
                      <a:pt x="209" y="125"/>
                      <a:pt x="211" y="125"/>
                      <a:pt x="213" y="124"/>
                    </a:cubicBezTo>
                    <a:cubicBezTo>
                      <a:pt x="214" y="123"/>
                      <a:pt x="215" y="122"/>
                      <a:pt x="215" y="121"/>
                    </a:cubicBezTo>
                    <a:cubicBezTo>
                      <a:pt x="216" y="119"/>
                      <a:pt x="217" y="118"/>
                      <a:pt x="216" y="116"/>
                    </a:cubicBezTo>
                    <a:cubicBezTo>
                      <a:pt x="216" y="115"/>
                      <a:pt x="215" y="114"/>
                      <a:pt x="215" y="114"/>
                    </a:cubicBezTo>
                    <a:cubicBezTo>
                      <a:pt x="214" y="113"/>
                      <a:pt x="213" y="113"/>
                      <a:pt x="212" y="112"/>
                    </a:cubicBezTo>
                    <a:cubicBezTo>
                      <a:pt x="211" y="111"/>
                      <a:pt x="212" y="110"/>
                      <a:pt x="212" y="108"/>
                    </a:cubicBezTo>
                    <a:cubicBezTo>
                      <a:pt x="212" y="107"/>
                      <a:pt x="212" y="107"/>
                      <a:pt x="213" y="106"/>
                    </a:cubicBezTo>
                    <a:cubicBezTo>
                      <a:pt x="213" y="105"/>
                      <a:pt x="213" y="104"/>
                      <a:pt x="213" y="103"/>
                    </a:cubicBezTo>
                    <a:cubicBezTo>
                      <a:pt x="213" y="102"/>
                      <a:pt x="213" y="101"/>
                      <a:pt x="213" y="100"/>
                    </a:cubicBezTo>
                    <a:cubicBezTo>
                      <a:pt x="213" y="98"/>
                      <a:pt x="213" y="97"/>
                      <a:pt x="212" y="96"/>
                    </a:cubicBezTo>
                    <a:cubicBezTo>
                      <a:pt x="212" y="95"/>
                      <a:pt x="212" y="95"/>
                      <a:pt x="212" y="95"/>
                    </a:cubicBezTo>
                    <a:cubicBezTo>
                      <a:pt x="212" y="93"/>
                      <a:pt x="212" y="92"/>
                      <a:pt x="213" y="91"/>
                    </a:cubicBezTo>
                    <a:cubicBezTo>
                      <a:pt x="213" y="90"/>
                      <a:pt x="213" y="89"/>
                      <a:pt x="213" y="88"/>
                    </a:cubicBezTo>
                    <a:cubicBezTo>
                      <a:pt x="212" y="87"/>
                      <a:pt x="211" y="87"/>
                      <a:pt x="210" y="87"/>
                    </a:cubicBezTo>
                    <a:cubicBezTo>
                      <a:pt x="209" y="87"/>
                      <a:pt x="208" y="87"/>
                      <a:pt x="207" y="88"/>
                    </a:cubicBezTo>
                    <a:cubicBezTo>
                      <a:pt x="206" y="88"/>
                      <a:pt x="206" y="88"/>
                      <a:pt x="205" y="89"/>
                    </a:cubicBezTo>
                    <a:cubicBezTo>
                      <a:pt x="204" y="90"/>
                      <a:pt x="203" y="91"/>
                      <a:pt x="202" y="91"/>
                    </a:cubicBezTo>
                    <a:cubicBezTo>
                      <a:pt x="200" y="92"/>
                      <a:pt x="200" y="92"/>
                      <a:pt x="198" y="92"/>
                    </a:cubicBezTo>
                    <a:cubicBezTo>
                      <a:pt x="197" y="92"/>
                      <a:pt x="195" y="95"/>
                      <a:pt x="194" y="94"/>
                    </a:cubicBezTo>
                    <a:cubicBezTo>
                      <a:pt x="194" y="93"/>
                      <a:pt x="195" y="92"/>
                      <a:pt x="195" y="91"/>
                    </a:cubicBezTo>
                    <a:cubicBezTo>
                      <a:pt x="195" y="90"/>
                      <a:pt x="196" y="89"/>
                      <a:pt x="196" y="88"/>
                    </a:cubicBezTo>
                    <a:cubicBezTo>
                      <a:pt x="196" y="86"/>
                      <a:pt x="197" y="85"/>
                      <a:pt x="197" y="83"/>
                    </a:cubicBezTo>
                    <a:cubicBezTo>
                      <a:pt x="197" y="82"/>
                      <a:pt x="197" y="81"/>
                      <a:pt x="196" y="80"/>
                    </a:cubicBezTo>
                    <a:cubicBezTo>
                      <a:pt x="196" y="80"/>
                      <a:pt x="196" y="79"/>
                      <a:pt x="196" y="79"/>
                    </a:cubicBezTo>
                    <a:cubicBezTo>
                      <a:pt x="195" y="78"/>
                      <a:pt x="195" y="78"/>
                      <a:pt x="194" y="77"/>
                    </a:cubicBezTo>
                    <a:cubicBezTo>
                      <a:pt x="192" y="74"/>
                      <a:pt x="192" y="74"/>
                      <a:pt x="192" y="74"/>
                    </a:cubicBezTo>
                    <a:cubicBezTo>
                      <a:pt x="194" y="72"/>
                      <a:pt x="194" y="71"/>
                      <a:pt x="196" y="70"/>
                    </a:cubicBezTo>
                    <a:cubicBezTo>
                      <a:pt x="198" y="67"/>
                      <a:pt x="199" y="65"/>
                      <a:pt x="201" y="64"/>
                    </a:cubicBezTo>
                    <a:cubicBezTo>
                      <a:pt x="202" y="62"/>
                      <a:pt x="204" y="60"/>
                      <a:pt x="207" y="57"/>
                    </a:cubicBezTo>
                    <a:cubicBezTo>
                      <a:pt x="211" y="53"/>
                      <a:pt x="213" y="51"/>
                      <a:pt x="217" y="47"/>
                    </a:cubicBezTo>
                    <a:cubicBezTo>
                      <a:pt x="223" y="42"/>
                      <a:pt x="226" y="39"/>
                      <a:pt x="232" y="34"/>
                    </a:cubicBezTo>
                    <a:cubicBezTo>
                      <a:pt x="233" y="33"/>
                      <a:pt x="234" y="32"/>
                      <a:pt x="235" y="32"/>
                    </a:cubicBezTo>
                    <a:cubicBezTo>
                      <a:pt x="239" y="29"/>
                      <a:pt x="242" y="26"/>
                      <a:pt x="246" y="23"/>
                    </a:cubicBezTo>
                    <a:cubicBezTo>
                      <a:pt x="252" y="18"/>
                      <a:pt x="254" y="16"/>
                      <a:pt x="260" y="12"/>
                    </a:cubicBezTo>
                    <a:cubicBezTo>
                      <a:pt x="260" y="11"/>
                      <a:pt x="260" y="11"/>
                      <a:pt x="260" y="11"/>
                    </a:cubicBezTo>
                    <a:cubicBezTo>
                      <a:pt x="259" y="11"/>
                      <a:pt x="259" y="10"/>
                      <a:pt x="258" y="10"/>
                    </a:cubicBezTo>
                    <a:cubicBezTo>
                      <a:pt x="257" y="9"/>
                      <a:pt x="257" y="8"/>
                      <a:pt x="256" y="8"/>
                    </a:cubicBezTo>
                    <a:cubicBezTo>
                      <a:pt x="255" y="8"/>
                      <a:pt x="254" y="8"/>
                      <a:pt x="254" y="8"/>
                    </a:cubicBezTo>
                    <a:cubicBezTo>
                      <a:pt x="253" y="9"/>
                      <a:pt x="253" y="9"/>
                      <a:pt x="252" y="10"/>
                    </a:cubicBezTo>
                    <a:cubicBezTo>
                      <a:pt x="250" y="10"/>
                      <a:pt x="249" y="10"/>
                      <a:pt x="248" y="10"/>
                    </a:cubicBezTo>
                    <a:cubicBezTo>
                      <a:pt x="247" y="10"/>
                      <a:pt x="246" y="10"/>
                      <a:pt x="245" y="10"/>
                    </a:cubicBezTo>
                    <a:cubicBezTo>
                      <a:pt x="244" y="9"/>
                      <a:pt x="243" y="8"/>
                      <a:pt x="242" y="8"/>
                    </a:cubicBezTo>
                    <a:cubicBezTo>
                      <a:pt x="241" y="8"/>
                      <a:pt x="240" y="8"/>
                      <a:pt x="239" y="8"/>
                    </a:cubicBezTo>
                    <a:cubicBezTo>
                      <a:pt x="238" y="8"/>
                      <a:pt x="237" y="8"/>
                      <a:pt x="235" y="8"/>
                    </a:cubicBezTo>
                    <a:cubicBezTo>
                      <a:pt x="234" y="8"/>
                      <a:pt x="234" y="7"/>
                      <a:pt x="233" y="7"/>
                    </a:cubicBezTo>
                    <a:cubicBezTo>
                      <a:pt x="231" y="7"/>
                      <a:pt x="230" y="7"/>
                      <a:pt x="229" y="6"/>
                    </a:cubicBezTo>
                    <a:cubicBezTo>
                      <a:pt x="227" y="6"/>
                      <a:pt x="226" y="6"/>
                      <a:pt x="225" y="6"/>
                    </a:cubicBezTo>
                    <a:cubicBezTo>
                      <a:pt x="223" y="5"/>
                      <a:pt x="222" y="6"/>
                      <a:pt x="221" y="6"/>
                    </a:cubicBezTo>
                    <a:cubicBezTo>
                      <a:pt x="219" y="6"/>
                      <a:pt x="218" y="6"/>
                      <a:pt x="217" y="6"/>
                    </a:cubicBezTo>
                    <a:cubicBezTo>
                      <a:pt x="216" y="6"/>
                      <a:pt x="215" y="7"/>
                      <a:pt x="214" y="6"/>
                    </a:cubicBezTo>
                    <a:cubicBezTo>
                      <a:pt x="212" y="6"/>
                      <a:pt x="212" y="4"/>
                      <a:pt x="210" y="4"/>
                    </a:cubicBezTo>
                    <a:cubicBezTo>
                      <a:pt x="209" y="3"/>
                      <a:pt x="208" y="3"/>
                      <a:pt x="206" y="4"/>
                    </a:cubicBezTo>
                    <a:cubicBezTo>
                      <a:pt x="205" y="4"/>
                      <a:pt x="204" y="4"/>
                      <a:pt x="203" y="4"/>
                    </a:cubicBezTo>
                    <a:cubicBezTo>
                      <a:pt x="202" y="3"/>
                      <a:pt x="201" y="2"/>
                      <a:pt x="200" y="2"/>
                    </a:cubicBezTo>
                    <a:cubicBezTo>
                      <a:pt x="199" y="1"/>
                      <a:pt x="198" y="0"/>
                      <a:pt x="196" y="0"/>
                    </a:cubicBezTo>
                    <a:cubicBezTo>
                      <a:pt x="195" y="0"/>
                      <a:pt x="194" y="0"/>
                      <a:pt x="193" y="0"/>
                    </a:cubicBezTo>
                    <a:cubicBezTo>
                      <a:pt x="192" y="0"/>
                      <a:pt x="191" y="1"/>
                      <a:pt x="191" y="1"/>
                    </a:cubicBezTo>
                    <a:cubicBezTo>
                      <a:pt x="189" y="2"/>
                      <a:pt x="189" y="3"/>
                      <a:pt x="187" y="3"/>
                    </a:cubicBezTo>
                    <a:cubicBezTo>
                      <a:pt x="185" y="4"/>
                      <a:pt x="184" y="3"/>
                      <a:pt x="182" y="4"/>
                    </a:cubicBezTo>
                    <a:cubicBezTo>
                      <a:pt x="181" y="4"/>
                      <a:pt x="180" y="4"/>
                      <a:pt x="178" y="4"/>
                    </a:cubicBezTo>
                    <a:cubicBezTo>
                      <a:pt x="176" y="4"/>
                      <a:pt x="175" y="3"/>
                      <a:pt x="174" y="4"/>
                    </a:cubicBezTo>
                    <a:cubicBezTo>
                      <a:pt x="171" y="4"/>
                      <a:pt x="170" y="4"/>
                      <a:pt x="168" y="5"/>
                    </a:cubicBezTo>
                    <a:cubicBezTo>
                      <a:pt x="166" y="6"/>
                      <a:pt x="165" y="8"/>
                      <a:pt x="163" y="7"/>
                    </a:cubicBezTo>
                    <a:cubicBezTo>
                      <a:pt x="162" y="7"/>
                      <a:pt x="161" y="6"/>
                      <a:pt x="160" y="6"/>
                    </a:cubicBezTo>
                    <a:cubicBezTo>
                      <a:pt x="159" y="5"/>
                      <a:pt x="158" y="6"/>
                      <a:pt x="157" y="6"/>
                    </a:cubicBezTo>
                    <a:cubicBezTo>
                      <a:pt x="155" y="7"/>
                      <a:pt x="154" y="7"/>
                      <a:pt x="152" y="8"/>
                    </a:cubicBezTo>
                    <a:cubicBezTo>
                      <a:pt x="150" y="9"/>
                      <a:pt x="148" y="9"/>
                      <a:pt x="146" y="10"/>
                    </a:cubicBezTo>
                    <a:cubicBezTo>
                      <a:pt x="144" y="10"/>
                      <a:pt x="143" y="11"/>
                      <a:pt x="141" y="11"/>
                    </a:cubicBezTo>
                    <a:cubicBezTo>
                      <a:pt x="141" y="11"/>
                      <a:pt x="140" y="11"/>
                      <a:pt x="139" y="11"/>
                    </a:cubicBezTo>
                    <a:cubicBezTo>
                      <a:pt x="138" y="11"/>
                      <a:pt x="138" y="13"/>
                      <a:pt x="137" y="13"/>
                    </a:cubicBezTo>
                    <a:cubicBezTo>
                      <a:pt x="136" y="14"/>
                      <a:pt x="135" y="15"/>
                      <a:pt x="134" y="15"/>
                    </a:cubicBezTo>
                    <a:cubicBezTo>
                      <a:pt x="133" y="16"/>
                      <a:pt x="128" y="18"/>
                      <a:pt x="127" y="18"/>
                    </a:cubicBezTo>
                    <a:cubicBezTo>
                      <a:pt x="126" y="18"/>
                      <a:pt x="128" y="15"/>
                      <a:pt x="127" y="16"/>
                    </a:cubicBezTo>
                    <a:cubicBezTo>
                      <a:pt x="125" y="17"/>
                      <a:pt x="125" y="18"/>
                      <a:pt x="123" y="18"/>
                    </a:cubicBezTo>
                    <a:cubicBezTo>
                      <a:pt x="123" y="19"/>
                      <a:pt x="122" y="19"/>
                      <a:pt x="122" y="19"/>
                    </a:cubicBezTo>
                    <a:cubicBezTo>
                      <a:pt x="120" y="19"/>
                      <a:pt x="119" y="18"/>
                      <a:pt x="117" y="18"/>
                    </a:cubicBezTo>
                    <a:cubicBezTo>
                      <a:pt x="115" y="19"/>
                      <a:pt x="115" y="19"/>
                      <a:pt x="114" y="19"/>
                    </a:cubicBezTo>
                    <a:cubicBezTo>
                      <a:pt x="113" y="19"/>
                      <a:pt x="112" y="20"/>
                      <a:pt x="111" y="21"/>
                    </a:cubicBezTo>
                    <a:cubicBezTo>
                      <a:pt x="110" y="21"/>
                      <a:pt x="107" y="21"/>
                      <a:pt x="108" y="22"/>
                    </a:cubicBezTo>
                    <a:cubicBezTo>
                      <a:pt x="108" y="23"/>
                      <a:pt x="109" y="23"/>
                      <a:pt x="110" y="23"/>
                    </a:cubicBezTo>
                    <a:cubicBezTo>
                      <a:pt x="110" y="24"/>
                      <a:pt x="111" y="24"/>
                      <a:pt x="111" y="24"/>
                    </a:cubicBezTo>
                    <a:cubicBezTo>
                      <a:pt x="112" y="25"/>
                      <a:pt x="112" y="25"/>
                      <a:pt x="113" y="26"/>
                    </a:cubicBezTo>
                    <a:cubicBezTo>
                      <a:pt x="113" y="27"/>
                      <a:pt x="114" y="27"/>
                      <a:pt x="114" y="28"/>
                    </a:cubicBezTo>
                    <a:cubicBezTo>
                      <a:pt x="114" y="29"/>
                      <a:pt x="113" y="29"/>
                      <a:pt x="113" y="30"/>
                    </a:cubicBezTo>
                    <a:cubicBezTo>
                      <a:pt x="112" y="30"/>
                      <a:pt x="112" y="31"/>
                      <a:pt x="113" y="32"/>
                    </a:cubicBezTo>
                    <a:cubicBezTo>
                      <a:pt x="113" y="32"/>
                      <a:pt x="113" y="32"/>
                      <a:pt x="114" y="32"/>
                    </a:cubicBezTo>
                    <a:cubicBezTo>
                      <a:pt x="114" y="32"/>
                      <a:pt x="114" y="32"/>
                      <a:pt x="114" y="32"/>
                    </a:cubicBezTo>
                    <a:cubicBezTo>
                      <a:pt x="116" y="32"/>
                      <a:pt x="117" y="31"/>
                      <a:pt x="117" y="32"/>
                    </a:cubicBezTo>
                    <a:cubicBezTo>
                      <a:pt x="117" y="33"/>
                      <a:pt x="117" y="33"/>
                      <a:pt x="116" y="34"/>
                    </a:cubicBezTo>
                    <a:cubicBezTo>
                      <a:pt x="116" y="35"/>
                      <a:pt x="116" y="35"/>
                      <a:pt x="115" y="36"/>
                    </a:cubicBezTo>
                    <a:cubicBezTo>
                      <a:pt x="115" y="37"/>
                      <a:pt x="115" y="38"/>
                      <a:pt x="114" y="38"/>
                    </a:cubicBezTo>
                    <a:cubicBezTo>
                      <a:pt x="113" y="39"/>
                      <a:pt x="112" y="38"/>
                      <a:pt x="111" y="38"/>
                    </a:cubicBezTo>
                    <a:cubicBezTo>
                      <a:pt x="109" y="38"/>
                      <a:pt x="109" y="38"/>
                      <a:pt x="107" y="38"/>
                    </a:cubicBezTo>
                    <a:cubicBezTo>
                      <a:pt x="106" y="39"/>
                      <a:pt x="105" y="40"/>
                      <a:pt x="104" y="39"/>
                    </a:cubicBezTo>
                    <a:cubicBezTo>
                      <a:pt x="104" y="39"/>
                      <a:pt x="103" y="39"/>
                      <a:pt x="103" y="38"/>
                    </a:cubicBezTo>
                    <a:cubicBezTo>
                      <a:pt x="104" y="37"/>
                      <a:pt x="105" y="37"/>
                      <a:pt x="105" y="37"/>
                    </a:cubicBezTo>
                    <a:cubicBezTo>
                      <a:pt x="106" y="36"/>
                      <a:pt x="108" y="36"/>
                      <a:pt x="107" y="35"/>
                    </a:cubicBezTo>
                    <a:cubicBezTo>
                      <a:pt x="107" y="34"/>
                      <a:pt x="106" y="35"/>
                      <a:pt x="105" y="34"/>
                    </a:cubicBezTo>
                    <a:cubicBezTo>
                      <a:pt x="103" y="34"/>
                      <a:pt x="103" y="35"/>
                      <a:pt x="101" y="35"/>
                    </a:cubicBezTo>
                    <a:cubicBezTo>
                      <a:pt x="100" y="35"/>
                      <a:pt x="99" y="35"/>
                      <a:pt x="98" y="35"/>
                    </a:cubicBezTo>
                    <a:cubicBezTo>
                      <a:pt x="96" y="35"/>
                      <a:pt x="95" y="35"/>
                      <a:pt x="94" y="36"/>
                    </a:cubicBezTo>
                    <a:cubicBezTo>
                      <a:pt x="93" y="36"/>
                      <a:pt x="92" y="37"/>
                      <a:pt x="91" y="38"/>
                    </a:cubicBezTo>
                    <a:cubicBezTo>
                      <a:pt x="90" y="38"/>
                      <a:pt x="90" y="38"/>
                      <a:pt x="89" y="39"/>
                    </a:cubicBezTo>
                    <a:cubicBezTo>
                      <a:pt x="87" y="39"/>
                      <a:pt x="86" y="38"/>
                      <a:pt x="84" y="38"/>
                    </a:cubicBezTo>
                    <a:cubicBezTo>
                      <a:pt x="83" y="39"/>
                      <a:pt x="83" y="39"/>
                      <a:pt x="82" y="39"/>
                    </a:cubicBezTo>
                    <a:cubicBezTo>
                      <a:pt x="81" y="40"/>
                      <a:pt x="80" y="40"/>
                      <a:pt x="78" y="41"/>
                    </a:cubicBezTo>
                    <a:cubicBezTo>
                      <a:pt x="77" y="41"/>
                      <a:pt x="76" y="41"/>
                      <a:pt x="75" y="42"/>
                    </a:cubicBezTo>
                    <a:cubicBezTo>
                      <a:pt x="74" y="43"/>
                      <a:pt x="72" y="43"/>
                      <a:pt x="72" y="44"/>
                    </a:cubicBezTo>
                    <a:cubicBezTo>
                      <a:pt x="73" y="45"/>
                      <a:pt x="73" y="45"/>
                      <a:pt x="74" y="45"/>
                    </a:cubicBezTo>
                    <a:cubicBezTo>
                      <a:pt x="76" y="46"/>
                      <a:pt x="80" y="44"/>
                      <a:pt x="79" y="46"/>
                    </a:cubicBezTo>
                    <a:cubicBezTo>
                      <a:pt x="78" y="47"/>
                      <a:pt x="77" y="46"/>
                      <a:pt x="75" y="46"/>
                    </a:cubicBezTo>
                    <a:cubicBezTo>
                      <a:pt x="75" y="47"/>
                      <a:pt x="75" y="47"/>
                      <a:pt x="74" y="48"/>
                    </a:cubicBezTo>
                    <a:cubicBezTo>
                      <a:pt x="73" y="48"/>
                      <a:pt x="72" y="48"/>
                      <a:pt x="72" y="49"/>
                    </a:cubicBezTo>
                    <a:cubicBezTo>
                      <a:pt x="72" y="50"/>
                      <a:pt x="73" y="50"/>
                      <a:pt x="74" y="50"/>
                    </a:cubicBezTo>
                    <a:cubicBezTo>
                      <a:pt x="75" y="51"/>
                      <a:pt x="75" y="51"/>
                      <a:pt x="76" y="51"/>
                    </a:cubicBezTo>
                    <a:cubicBezTo>
                      <a:pt x="77" y="51"/>
                      <a:pt x="78" y="50"/>
                      <a:pt x="80" y="50"/>
                    </a:cubicBezTo>
                    <a:cubicBezTo>
                      <a:pt x="81" y="50"/>
                      <a:pt x="82" y="50"/>
                      <a:pt x="83" y="50"/>
                    </a:cubicBezTo>
                    <a:cubicBezTo>
                      <a:pt x="84" y="50"/>
                      <a:pt x="84" y="50"/>
                      <a:pt x="85" y="50"/>
                    </a:cubicBezTo>
                    <a:cubicBezTo>
                      <a:pt x="86" y="50"/>
                      <a:pt x="87" y="50"/>
                      <a:pt x="88" y="50"/>
                    </a:cubicBezTo>
                    <a:cubicBezTo>
                      <a:pt x="89" y="50"/>
                      <a:pt x="89" y="50"/>
                      <a:pt x="90" y="50"/>
                    </a:cubicBezTo>
                    <a:cubicBezTo>
                      <a:pt x="93" y="51"/>
                      <a:pt x="97" y="47"/>
                      <a:pt x="96" y="49"/>
                    </a:cubicBezTo>
                    <a:cubicBezTo>
                      <a:pt x="96" y="50"/>
                      <a:pt x="95" y="50"/>
                      <a:pt x="95" y="50"/>
                    </a:cubicBezTo>
                    <a:cubicBezTo>
                      <a:pt x="94" y="51"/>
                      <a:pt x="96" y="53"/>
                      <a:pt x="95" y="53"/>
                    </a:cubicBezTo>
                    <a:cubicBezTo>
                      <a:pt x="94" y="54"/>
                      <a:pt x="94" y="54"/>
                      <a:pt x="93" y="54"/>
                    </a:cubicBezTo>
                    <a:cubicBezTo>
                      <a:pt x="91" y="55"/>
                      <a:pt x="90" y="53"/>
                      <a:pt x="89" y="53"/>
                    </a:cubicBezTo>
                    <a:cubicBezTo>
                      <a:pt x="88" y="54"/>
                      <a:pt x="88" y="54"/>
                      <a:pt x="87" y="55"/>
                    </a:cubicBezTo>
                    <a:cubicBezTo>
                      <a:pt x="86" y="56"/>
                      <a:pt x="87" y="57"/>
                      <a:pt x="86" y="58"/>
                    </a:cubicBezTo>
                    <a:cubicBezTo>
                      <a:pt x="85" y="59"/>
                      <a:pt x="83" y="59"/>
                      <a:pt x="82" y="59"/>
                    </a:cubicBezTo>
                    <a:cubicBezTo>
                      <a:pt x="80" y="60"/>
                      <a:pt x="79" y="61"/>
                      <a:pt x="77" y="61"/>
                    </a:cubicBezTo>
                    <a:cubicBezTo>
                      <a:pt x="76" y="62"/>
                      <a:pt x="75" y="63"/>
                      <a:pt x="73" y="62"/>
                    </a:cubicBezTo>
                    <a:cubicBezTo>
                      <a:pt x="72" y="62"/>
                      <a:pt x="72" y="61"/>
                      <a:pt x="72" y="61"/>
                    </a:cubicBezTo>
                    <a:cubicBezTo>
                      <a:pt x="71" y="61"/>
                      <a:pt x="70" y="60"/>
                      <a:pt x="70" y="60"/>
                    </a:cubicBezTo>
                    <a:cubicBezTo>
                      <a:pt x="68" y="60"/>
                      <a:pt x="68" y="61"/>
                      <a:pt x="67" y="61"/>
                    </a:cubicBezTo>
                    <a:cubicBezTo>
                      <a:pt x="65" y="62"/>
                      <a:pt x="64" y="62"/>
                      <a:pt x="63" y="63"/>
                    </a:cubicBezTo>
                    <a:cubicBezTo>
                      <a:pt x="63" y="64"/>
                      <a:pt x="63" y="64"/>
                      <a:pt x="63" y="64"/>
                    </a:cubicBezTo>
                    <a:cubicBezTo>
                      <a:pt x="62" y="64"/>
                      <a:pt x="62" y="65"/>
                      <a:pt x="61" y="65"/>
                    </a:cubicBezTo>
                    <a:cubicBezTo>
                      <a:pt x="60" y="66"/>
                      <a:pt x="60" y="66"/>
                      <a:pt x="58" y="66"/>
                    </a:cubicBezTo>
                    <a:cubicBezTo>
                      <a:pt x="57" y="67"/>
                      <a:pt x="55" y="66"/>
                      <a:pt x="54" y="67"/>
                    </a:cubicBezTo>
                    <a:cubicBezTo>
                      <a:pt x="52" y="68"/>
                      <a:pt x="52" y="69"/>
                      <a:pt x="50" y="70"/>
                    </a:cubicBezTo>
                    <a:cubicBezTo>
                      <a:pt x="49" y="71"/>
                      <a:pt x="49" y="71"/>
                      <a:pt x="48" y="72"/>
                    </a:cubicBezTo>
                    <a:cubicBezTo>
                      <a:pt x="47" y="72"/>
                      <a:pt x="46" y="71"/>
                      <a:pt x="44" y="72"/>
                    </a:cubicBezTo>
                    <a:cubicBezTo>
                      <a:pt x="43" y="72"/>
                      <a:pt x="43" y="73"/>
                      <a:pt x="42" y="73"/>
                    </a:cubicBezTo>
                    <a:cubicBezTo>
                      <a:pt x="42" y="74"/>
                      <a:pt x="43" y="75"/>
                      <a:pt x="43" y="76"/>
                    </a:cubicBezTo>
                    <a:cubicBezTo>
                      <a:pt x="43" y="77"/>
                      <a:pt x="44" y="77"/>
                      <a:pt x="44" y="78"/>
                    </a:cubicBezTo>
                    <a:cubicBezTo>
                      <a:pt x="44" y="79"/>
                      <a:pt x="42" y="78"/>
                      <a:pt x="41" y="79"/>
                    </a:cubicBezTo>
                    <a:cubicBezTo>
                      <a:pt x="40" y="79"/>
                      <a:pt x="40" y="80"/>
                      <a:pt x="40" y="80"/>
                    </a:cubicBezTo>
                    <a:cubicBezTo>
                      <a:pt x="39" y="80"/>
                      <a:pt x="39" y="80"/>
                      <a:pt x="39" y="81"/>
                    </a:cubicBezTo>
                    <a:cubicBezTo>
                      <a:pt x="38" y="82"/>
                      <a:pt x="39" y="83"/>
                      <a:pt x="39" y="84"/>
                    </a:cubicBezTo>
                    <a:cubicBezTo>
                      <a:pt x="39" y="85"/>
                      <a:pt x="39" y="86"/>
                      <a:pt x="40" y="87"/>
                    </a:cubicBezTo>
                    <a:cubicBezTo>
                      <a:pt x="40" y="87"/>
                      <a:pt x="41" y="87"/>
                      <a:pt x="42" y="87"/>
                    </a:cubicBezTo>
                    <a:cubicBezTo>
                      <a:pt x="44" y="87"/>
                      <a:pt x="44" y="86"/>
                      <a:pt x="46" y="86"/>
                    </a:cubicBezTo>
                    <a:cubicBezTo>
                      <a:pt x="47" y="86"/>
                      <a:pt x="48" y="85"/>
                      <a:pt x="49" y="85"/>
                    </a:cubicBezTo>
                    <a:cubicBezTo>
                      <a:pt x="50" y="85"/>
                      <a:pt x="52" y="83"/>
                      <a:pt x="53" y="85"/>
                    </a:cubicBezTo>
                    <a:cubicBezTo>
                      <a:pt x="53" y="86"/>
                      <a:pt x="52" y="86"/>
                      <a:pt x="51" y="87"/>
                    </a:cubicBezTo>
                    <a:cubicBezTo>
                      <a:pt x="50" y="88"/>
                      <a:pt x="50" y="89"/>
                      <a:pt x="49" y="89"/>
                    </a:cubicBezTo>
                    <a:cubicBezTo>
                      <a:pt x="48" y="90"/>
                      <a:pt x="47" y="89"/>
                      <a:pt x="47" y="90"/>
                    </a:cubicBezTo>
                    <a:cubicBezTo>
                      <a:pt x="46" y="91"/>
                      <a:pt x="46" y="92"/>
                      <a:pt x="45" y="93"/>
                    </a:cubicBezTo>
                    <a:cubicBezTo>
                      <a:pt x="45" y="94"/>
                      <a:pt x="44" y="94"/>
                      <a:pt x="44" y="94"/>
                    </a:cubicBezTo>
                    <a:cubicBezTo>
                      <a:pt x="43" y="95"/>
                      <a:pt x="42" y="95"/>
                      <a:pt x="41" y="96"/>
                    </a:cubicBezTo>
                    <a:cubicBezTo>
                      <a:pt x="41" y="96"/>
                      <a:pt x="40" y="96"/>
                      <a:pt x="41" y="97"/>
                    </a:cubicBezTo>
                    <a:cubicBezTo>
                      <a:pt x="41" y="97"/>
                      <a:pt x="42" y="97"/>
                      <a:pt x="44" y="97"/>
                    </a:cubicBezTo>
                    <a:cubicBezTo>
                      <a:pt x="45" y="96"/>
                      <a:pt x="46" y="96"/>
                      <a:pt x="47" y="96"/>
                    </a:cubicBezTo>
                    <a:cubicBezTo>
                      <a:pt x="48" y="96"/>
                      <a:pt x="49" y="96"/>
                      <a:pt x="50" y="96"/>
                    </a:cubicBezTo>
                    <a:cubicBezTo>
                      <a:pt x="50" y="96"/>
                      <a:pt x="50" y="96"/>
                      <a:pt x="50" y="96"/>
                    </a:cubicBezTo>
                    <a:cubicBezTo>
                      <a:pt x="51" y="95"/>
                      <a:pt x="51" y="95"/>
                      <a:pt x="52" y="95"/>
                    </a:cubicBezTo>
                    <a:cubicBezTo>
                      <a:pt x="53" y="94"/>
                      <a:pt x="54" y="94"/>
                      <a:pt x="55" y="95"/>
                    </a:cubicBezTo>
                    <a:cubicBezTo>
                      <a:pt x="56" y="95"/>
                      <a:pt x="57" y="95"/>
                      <a:pt x="57" y="96"/>
                    </a:cubicBezTo>
                    <a:cubicBezTo>
                      <a:pt x="57" y="96"/>
                      <a:pt x="57" y="96"/>
                      <a:pt x="57" y="96"/>
                    </a:cubicBezTo>
                    <a:cubicBezTo>
                      <a:pt x="58" y="97"/>
                      <a:pt x="56" y="98"/>
                      <a:pt x="57" y="99"/>
                    </a:cubicBezTo>
                    <a:cubicBezTo>
                      <a:pt x="58" y="99"/>
                      <a:pt x="59" y="99"/>
                      <a:pt x="59" y="98"/>
                    </a:cubicBezTo>
                    <a:cubicBezTo>
                      <a:pt x="60" y="97"/>
                      <a:pt x="60" y="97"/>
                      <a:pt x="61" y="96"/>
                    </a:cubicBezTo>
                    <a:cubicBezTo>
                      <a:pt x="61" y="96"/>
                      <a:pt x="61" y="96"/>
                      <a:pt x="61" y="96"/>
                    </a:cubicBezTo>
                    <a:cubicBezTo>
                      <a:pt x="62" y="95"/>
                      <a:pt x="62" y="94"/>
                      <a:pt x="63" y="94"/>
                    </a:cubicBezTo>
                    <a:cubicBezTo>
                      <a:pt x="63" y="94"/>
                      <a:pt x="64" y="95"/>
                      <a:pt x="65" y="95"/>
                    </a:cubicBezTo>
                    <a:cubicBezTo>
                      <a:pt x="65" y="95"/>
                      <a:pt x="66" y="95"/>
                      <a:pt x="66" y="96"/>
                    </a:cubicBezTo>
                    <a:cubicBezTo>
                      <a:pt x="66" y="96"/>
                      <a:pt x="66" y="96"/>
                      <a:pt x="67" y="96"/>
                    </a:cubicBezTo>
                    <a:cubicBezTo>
                      <a:pt x="67" y="96"/>
                      <a:pt x="68" y="96"/>
                      <a:pt x="68" y="96"/>
                    </a:cubicBezTo>
                    <a:cubicBezTo>
                      <a:pt x="70" y="95"/>
                      <a:pt x="72" y="93"/>
                      <a:pt x="72" y="95"/>
                    </a:cubicBezTo>
                    <a:cubicBezTo>
                      <a:pt x="72" y="95"/>
                      <a:pt x="72" y="95"/>
                      <a:pt x="72" y="96"/>
                    </a:cubicBezTo>
                    <a:cubicBezTo>
                      <a:pt x="72" y="96"/>
                      <a:pt x="72" y="96"/>
                      <a:pt x="71" y="97"/>
                    </a:cubicBezTo>
                    <a:cubicBezTo>
                      <a:pt x="70" y="98"/>
                      <a:pt x="68" y="96"/>
                      <a:pt x="67" y="97"/>
                    </a:cubicBezTo>
                    <a:cubicBezTo>
                      <a:pt x="65" y="98"/>
                      <a:pt x="66" y="100"/>
                      <a:pt x="64" y="101"/>
                    </a:cubicBezTo>
                    <a:cubicBezTo>
                      <a:pt x="63" y="101"/>
                      <a:pt x="63" y="100"/>
                      <a:pt x="61" y="101"/>
                    </a:cubicBezTo>
                    <a:cubicBezTo>
                      <a:pt x="60" y="101"/>
                      <a:pt x="60" y="102"/>
                      <a:pt x="60" y="103"/>
                    </a:cubicBezTo>
                    <a:cubicBezTo>
                      <a:pt x="59" y="104"/>
                      <a:pt x="59" y="105"/>
                      <a:pt x="58" y="105"/>
                    </a:cubicBezTo>
                    <a:cubicBezTo>
                      <a:pt x="57" y="105"/>
                      <a:pt x="57" y="105"/>
                      <a:pt x="56" y="105"/>
                    </a:cubicBezTo>
                    <a:cubicBezTo>
                      <a:pt x="55" y="105"/>
                      <a:pt x="53" y="105"/>
                      <a:pt x="52" y="105"/>
                    </a:cubicBezTo>
                    <a:cubicBezTo>
                      <a:pt x="50" y="105"/>
                      <a:pt x="49" y="106"/>
                      <a:pt x="47" y="107"/>
                    </a:cubicBezTo>
                    <a:cubicBezTo>
                      <a:pt x="46" y="108"/>
                      <a:pt x="46" y="109"/>
                      <a:pt x="44" y="110"/>
                    </a:cubicBezTo>
                    <a:cubicBezTo>
                      <a:pt x="43" y="111"/>
                      <a:pt x="42" y="110"/>
                      <a:pt x="40" y="110"/>
                    </a:cubicBezTo>
                    <a:cubicBezTo>
                      <a:pt x="39" y="111"/>
                      <a:pt x="37" y="111"/>
                      <a:pt x="36" y="112"/>
                    </a:cubicBezTo>
                    <a:cubicBezTo>
                      <a:pt x="35" y="112"/>
                      <a:pt x="34" y="113"/>
                      <a:pt x="33" y="114"/>
                    </a:cubicBezTo>
                    <a:cubicBezTo>
                      <a:pt x="31" y="115"/>
                      <a:pt x="30" y="114"/>
                      <a:pt x="28" y="115"/>
                    </a:cubicBezTo>
                    <a:cubicBezTo>
                      <a:pt x="26" y="115"/>
                      <a:pt x="25" y="117"/>
                      <a:pt x="23" y="117"/>
                    </a:cubicBezTo>
                    <a:cubicBezTo>
                      <a:pt x="22" y="117"/>
                      <a:pt x="20" y="116"/>
                      <a:pt x="18" y="117"/>
                    </a:cubicBezTo>
                    <a:cubicBezTo>
                      <a:pt x="18" y="117"/>
                      <a:pt x="17" y="117"/>
                      <a:pt x="17" y="117"/>
                    </a:cubicBezTo>
                    <a:cubicBezTo>
                      <a:pt x="15" y="118"/>
                      <a:pt x="15" y="119"/>
                      <a:pt x="13" y="119"/>
                    </a:cubicBezTo>
                    <a:cubicBezTo>
                      <a:pt x="11" y="120"/>
                      <a:pt x="10" y="119"/>
                      <a:pt x="8" y="120"/>
                    </a:cubicBezTo>
                    <a:cubicBezTo>
                      <a:pt x="7" y="120"/>
                      <a:pt x="6" y="121"/>
                      <a:pt x="5" y="122"/>
                    </a:cubicBezTo>
                    <a:cubicBezTo>
                      <a:pt x="5" y="122"/>
                      <a:pt x="4" y="122"/>
                      <a:pt x="3" y="123"/>
                    </a:cubicBezTo>
                    <a:cubicBezTo>
                      <a:pt x="0" y="125"/>
                      <a:pt x="0" y="125"/>
                      <a:pt x="0" y="125"/>
                    </a:cubicBezTo>
                    <a:cubicBezTo>
                      <a:pt x="2" y="126"/>
                      <a:pt x="2" y="126"/>
                      <a:pt x="4" y="126"/>
                    </a:cubicBezTo>
                    <a:cubicBezTo>
                      <a:pt x="5" y="127"/>
                      <a:pt x="6" y="126"/>
                      <a:pt x="7" y="125"/>
                    </a:cubicBezTo>
                    <a:cubicBezTo>
                      <a:pt x="9" y="125"/>
                      <a:pt x="10" y="125"/>
                      <a:pt x="11" y="125"/>
                    </a:cubicBezTo>
                    <a:cubicBezTo>
                      <a:pt x="13" y="124"/>
                      <a:pt x="14" y="123"/>
                      <a:pt x="15" y="122"/>
                    </a:cubicBezTo>
                    <a:cubicBezTo>
                      <a:pt x="16" y="122"/>
                      <a:pt x="17" y="121"/>
                      <a:pt x="18" y="121"/>
                    </a:cubicBezTo>
                    <a:cubicBezTo>
                      <a:pt x="19" y="121"/>
                      <a:pt x="20" y="122"/>
                      <a:pt x="21" y="122"/>
                    </a:cubicBezTo>
                    <a:cubicBezTo>
                      <a:pt x="22" y="122"/>
                      <a:pt x="23" y="122"/>
                      <a:pt x="24" y="122"/>
                    </a:cubicBezTo>
                    <a:cubicBezTo>
                      <a:pt x="25" y="121"/>
                      <a:pt x="26" y="121"/>
                      <a:pt x="27" y="120"/>
                    </a:cubicBezTo>
                    <a:cubicBezTo>
                      <a:pt x="29" y="120"/>
                      <a:pt x="30" y="121"/>
                      <a:pt x="32" y="120"/>
                    </a:cubicBezTo>
                    <a:cubicBezTo>
                      <a:pt x="33" y="119"/>
                      <a:pt x="33" y="118"/>
                      <a:pt x="34" y="117"/>
                    </a:cubicBezTo>
                    <a:cubicBezTo>
                      <a:pt x="35" y="117"/>
                      <a:pt x="36" y="119"/>
                      <a:pt x="37" y="118"/>
                    </a:cubicBezTo>
                    <a:cubicBezTo>
                      <a:pt x="39" y="118"/>
                      <a:pt x="40" y="118"/>
                      <a:pt x="41" y="117"/>
                    </a:cubicBezTo>
                    <a:cubicBezTo>
                      <a:pt x="42" y="116"/>
                      <a:pt x="42" y="115"/>
                      <a:pt x="44" y="114"/>
                    </a:cubicBezTo>
                    <a:cubicBezTo>
                      <a:pt x="45" y="113"/>
                      <a:pt x="46" y="113"/>
                      <a:pt x="48" y="113"/>
                    </a:cubicBezTo>
                    <a:cubicBezTo>
                      <a:pt x="50" y="112"/>
                      <a:pt x="51" y="112"/>
                      <a:pt x="53" y="112"/>
                    </a:cubicBezTo>
                    <a:cubicBezTo>
                      <a:pt x="54" y="112"/>
                      <a:pt x="55" y="112"/>
                      <a:pt x="57" y="112"/>
                    </a:cubicBezTo>
                    <a:cubicBezTo>
                      <a:pt x="58" y="111"/>
                      <a:pt x="59" y="110"/>
                      <a:pt x="60" y="109"/>
                    </a:cubicBezTo>
                    <a:cubicBezTo>
                      <a:pt x="61" y="108"/>
                      <a:pt x="61" y="108"/>
                      <a:pt x="61" y="107"/>
                    </a:cubicBezTo>
                    <a:cubicBezTo>
                      <a:pt x="62" y="106"/>
                      <a:pt x="63" y="107"/>
                      <a:pt x="64" y="106"/>
                    </a:cubicBezTo>
                    <a:cubicBezTo>
                      <a:pt x="66" y="105"/>
                      <a:pt x="66" y="105"/>
                      <a:pt x="67" y="104"/>
                    </a:cubicBezTo>
                    <a:cubicBezTo>
                      <a:pt x="69" y="104"/>
                      <a:pt x="70" y="104"/>
                      <a:pt x="71" y="103"/>
                    </a:cubicBezTo>
                    <a:cubicBezTo>
                      <a:pt x="72" y="103"/>
                      <a:pt x="73" y="104"/>
                      <a:pt x="74" y="104"/>
                    </a:cubicBezTo>
                    <a:cubicBezTo>
                      <a:pt x="75" y="103"/>
                      <a:pt x="75" y="102"/>
                      <a:pt x="77" y="101"/>
                    </a:cubicBezTo>
                    <a:cubicBezTo>
                      <a:pt x="78" y="101"/>
                      <a:pt x="80" y="101"/>
                      <a:pt x="81" y="101"/>
                    </a:cubicBezTo>
                    <a:cubicBezTo>
                      <a:pt x="83" y="100"/>
                      <a:pt x="84" y="101"/>
                      <a:pt x="85" y="100"/>
                    </a:cubicBezTo>
                    <a:cubicBezTo>
                      <a:pt x="86" y="99"/>
                      <a:pt x="86" y="99"/>
                      <a:pt x="87" y="98"/>
                    </a:cubicBezTo>
                    <a:cubicBezTo>
                      <a:pt x="87" y="97"/>
                      <a:pt x="88" y="97"/>
                      <a:pt x="89" y="96"/>
                    </a:cubicBezTo>
                    <a:cubicBezTo>
                      <a:pt x="90" y="96"/>
                      <a:pt x="90" y="96"/>
                      <a:pt x="91" y="96"/>
                    </a:cubicBezTo>
                    <a:cubicBezTo>
                      <a:pt x="91" y="96"/>
                      <a:pt x="92" y="95"/>
                      <a:pt x="92" y="95"/>
                    </a:cubicBezTo>
                    <a:cubicBezTo>
                      <a:pt x="94" y="95"/>
                      <a:pt x="95" y="95"/>
                      <a:pt x="95" y="94"/>
                    </a:cubicBezTo>
                    <a:cubicBezTo>
                      <a:pt x="96" y="94"/>
                      <a:pt x="95" y="93"/>
                      <a:pt x="95" y="92"/>
                    </a:cubicBezTo>
                    <a:cubicBezTo>
                      <a:pt x="95" y="91"/>
                      <a:pt x="95" y="90"/>
                      <a:pt x="96" y="90"/>
                    </a:cubicBezTo>
                    <a:cubicBezTo>
                      <a:pt x="97" y="89"/>
                      <a:pt x="99" y="89"/>
                      <a:pt x="100" y="89"/>
                    </a:cubicBezTo>
                    <a:cubicBezTo>
                      <a:pt x="102" y="89"/>
                      <a:pt x="102" y="88"/>
                      <a:pt x="103" y="88"/>
                    </a:cubicBezTo>
                    <a:cubicBezTo>
                      <a:pt x="105" y="88"/>
                      <a:pt x="105" y="88"/>
                      <a:pt x="106" y="87"/>
                    </a:cubicBezTo>
                    <a:cubicBezTo>
                      <a:pt x="108" y="87"/>
                      <a:pt x="109" y="87"/>
                      <a:pt x="111" y="86"/>
                    </a:cubicBezTo>
                    <a:cubicBezTo>
                      <a:pt x="112" y="85"/>
                      <a:pt x="112" y="84"/>
                      <a:pt x="113" y="83"/>
                    </a:cubicBezTo>
                    <a:cubicBezTo>
                      <a:pt x="114" y="82"/>
                      <a:pt x="115" y="82"/>
                      <a:pt x="116" y="82"/>
                    </a:cubicBezTo>
                    <a:cubicBezTo>
                      <a:pt x="117" y="81"/>
                      <a:pt x="117" y="80"/>
                      <a:pt x="119" y="80"/>
                    </a:cubicBezTo>
                    <a:cubicBezTo>
                      <a:pt x="120" y="80"/>
                      <a:pt x="121" y="80"/>
                      <a:pt x="123" y="80"/>
                    </a:cubicBezTo>
                    <a:cubicBezTo>
                      <a:pt x="123" y="80"/>
                      <a:pt x="123" y="80"/>
                      <a:pt x="123" y="80"/>
                    </a:cubicBezTo>
                    <a:cubicBezTo>
                      <a:pt x="125" y="79"/>
                      <a:pt x="125" y="78"/>
                      <a:pt x="126" y="77"/>
                    </a:cubicBezTo>
                    <a:cubicBezTo>
                      <a:pt x="127" y="77"/>
                      <a:pt x="128" y="76"/>
                      <a:pt x="129" y="76"/>
                    </a:cubicBezTo>
                    <a:cubicBezTo>
                      <a:pt x="130" y="76"/>
                      <a:pt x="130" y="76"/>
                      <a:pt x="131" y="76"/>
                    </a:cubicBezTo>
                    <a:cubicBezTo>
                      <a:pt x="132" y="76"/>
                      <a:pt x="134" y="74"/>
                      <a:pt x="134" y="75"/>
                    </a:cubicBezTo>
                    <a:cubicBezTo>
                      <a:pt x="135" y="76"/>
                      <a:pt x="134" y="77"/>
                      <a:pt x="134" y="77"/>
                    </a:cubicBezTo>
                    <a:cubicBezTo>
                      <a:pt x="134" y="79"/>
                      <a:pt x="132" y="78"/>
                      <a:pt x="130" y="78"/>
                    </a:cubicBezTo>
                    <a:cubicBezTo>
                      <a:pt x="129" y="79"/>
                      <a:pt x="128" y="78"/>
                      <a:pt x="127" y="79"/>
                    </a:cubicBezTo>
                    <a:cubicBezTo>
                      <a:pt x="126" y="79"/>
                      <a:pt x="126" y="79"/>
                      <a:pt x="125" y="80"/>
                    </a:cubicBezTo>
                    <a:cubicBezTo>
                      <a:pt x="125" y="80"/>
                      <a:pt x="125" y="80"/>
                      <a:pt x="124" y="80"/>
                    </a:cubicBezTo>
                    <a:cubicBezTo>
                      <a:pt x="122" y="81"/>
                      <a:pt x="122" y="82"/>
                      <a:pt x="120" y="83"/>
                    </a:cubicBezTo>
                    <a:cubicBezTo>
                      <a:pt x="119" y="84"/>
                      <a:pt x="118" y="84"/>
                      <a:pt x="117" y="84"/>
                    </a:cubicBezTo>
                    <a:cubicBezTo>
                      <a:pt x="116" y="84"/>
                      <a:pt x="115" y="84"/>
                      <a:pt x="114" y="84"/>
                    </a:cubicBezTo>
                    <a:cubicBezTo>
                      <a:pt x="113" y="85"/>
                      <a:pt x="113" y="85"/>
                      <a:pt x="112" y="86"/>
                    </a:cubicBezTo>
                    <a:cubicBezTo>
                      <a:pt x="112" y="87"/>
                      <a:pt x="111" y="88"/>
                      <a:pt x="111" y="88"/>
                    </a:cubicBezTo>
                    <a:cubicBezTo>
                      <a:pt x="110" y="89"/>
                      <a:pt x="109" y="88"/>
                      <a:pt x="108" y="89"/>
                    </a:cubicBezTo>
                    <a:cubicBezTo>
                      <a:pt x="107" y="90"/>
                      <a:pt x="107" y="91"/>
                      <a:pt x="107" y="91"/>
                    </a:cubicBezTo>
                    <a:cubicBezTo>
                      <a:pt x="107" y="93"/>
                      <a:pt x="109" y="92"/>
                      <a:pt x="110" y="92"/>
                    </a:cubicBezTo>
                    <a:cubicBezTo>
                      <a:pt x="112" y="93"/>
                      <a:pt x="113" y="93"/>
                      <a:pt x="114" y="92"/>
                    </a:cubicBezTo>
                    <a:cubicBezTo>
                      <a:pt x="115" y="92"/>
                      <a:pt x="116" y="91"/>
                      <a:pt x="117" y="90"/>
                    </a:cubicBezTo>
                    <a:cubicBezTo>
                      <a:pt x="118" y="90"/>
                      <a:pt x="119" y="89"/>
                      <a:pt x="120" y="89"/>
                    </a:cubicBezTo>
                    <a:cubicBezTo>
                      <a:pt x="122" y="88"/>
                      <a:pt x="123" y="88"/>
                      <a:pt x="124" y="88"/>
                    </a:cubicBezTo>
                    <a:cubicBezTo>
                      <a:pt x="125" y="88"/>
                      <a:pt x="126" y="89"/>
                      <a:pt x="128" y="88"/>
                    </a:cubicBezTo>
                    <a:cubicBezTo>
                      <a:pt x="129" y="88"/>
                      <a:pt x="129" y="86"/>
                      <a:pt x="130" y="86"/>
                    </a:cubicBezTo>
                    <a:cubicBezTo>
                      <a:pt x="131" y="85"/>
                      <a:pt x="132" y="86"/>
                      <a:pt x="133" y="86"/>
                    </a:cubicBezTo>
                    <a:cubicBezTo>
                      <a:pt x="134" y="85"/>
                      <a:pt x="134" y="85"/>
                      <a:pt x="136" y="85"/>
                    </a:cubicBezTo>
                    <a:cubicBezTo>
                      <a:pt x="137" y="85"/>
                      <a:pt x="138" y="85"/>
                      <a:pt x="139" y="85"/>
                    </a:cubicBezTo>
                    <a:cubicBezTo>
                      <a:pt x="141" y="85"/>
                      <a:pt x="142" y="85"/>
                      <a:pt x="143" y="84"/>
                    </a:cubicBezTo>
                    <a:cubicBezTo>
                      <a:pt x="143" y="83"/>
                      <a:pt x="143" y="82"/>
                      <a:pt x="143" y="81"/>
                    </a:cubicBezTo>
                    <a:cubicBezTo>
                      <a:pt x="143" y="80"/>
                      <a:pt x="143" y="80"/>
                      <a:pt x="142" y="80"/>
                    </a:cubicBezTo>
                    <a:cubicBezTo>
                      <a:pt x="142" y="79"/>
                      <a:pt x="142" y="79"/>
                      <a:pt x="143" y="79"/>
                    </a:cubicBezTo>
                    <a:cubicBezTo>
                      <a:pt x="143" y="77"/>
                      <a:pt x="145" y="77"/>
                      <a:pt x="146" y="77"/>
                    </a:cubicBezTo>
                    <a:cubicBezTo>
                      <a:pt x="148" y="77"/>
                      <a:pt x="148" y="77"/>
                      <a:pt x="150" y="78"/>
                    </a:cubicBezTo>
                    <a:cubicBezTo>
                      <a:pt x="151" y="78"/>
                      <a:pt x="151" y="79"/>
                      <a:pt x="152" y="80"/>
                    </a:cubicBezTo>
                    <a:cubicBezTo>
                      <a:pt x="152" y="80"/>
                      <a:pt x="152" y="80"/>
                      <a:pt x="152" y="80"/>
                    </a:cubicBezTo>
                    <a:cubicBezTo>
                      <a:pt x="153" y="81"/>
                      <a:pt x="154" y="82"/>
                      <a:pt x="155" y="83"/>
                    </a:cubicBezTo>
                    <a:cubicBezTo>
                      <a:pt x="157" y="84"/>
                      <a:pt x="158" y="84"/>
                      <a:pt x="160" y="84"/>
                    </a:cubicBezTo>
                    <a:cubicBezTo>
                      <a:pt x="162" y="85"/>
                      <a:pt x="162" y="86"/>
                      <a:pt x="164" y="86"/>
                    </a:cubicBezTo>
                    <a:cubicBezTo>
                      <a:pt x="165" y="86"/>
                      <a:pt x="166" y="85"/>
                      <a:pt x="167" y="85"/>
                    </a:cubicBezTo>
                    <a:cubicBezTo>
                      <a:pt x="168" y="84"/>
                      <a:pt x="169" y="85"/>
                      <a:pt x="171"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75" name="Freeform 1097"/>
              <p:cNvSpPr>
                <a:spLocks/>
              </p:cNvSpPr>
              <p:nvPr/>
            </p:nvSpPr>
            <p:spPr bwMode="auto">
              <a:xfrm>
                <a:off x="1266" y="1612"/>
                <a:ext cx="836" cy="419"/>
              </a:xfrm>
              <a:custGeom>
                <a:avLst/>
                <a:gdLst>
                  <a:gd name="T0" fmla="*/ 1676 w 417"/>
                  <a:gd name="T1" fmla="*/ 2540 h 209"/>
                  <a:gd name="T2" fmla="*/ 1828 w 417"/>
                  <a:gd name="T3" fmla="*/ 2797 h 209"/>
                  <a:gd name="T4" fmla="*/ 2151 w 417"/>
                  <a:gd name="T5" fmla="*/ 2733 h 209"/>
                  <a:gd name="T6" fmla="*/ 2263 w 417"/>
                  <a:gd name="T7" fmla="*/ 3023 h 209"/>
                  <a:gd name="T8" fmla="*/ 2488 w 417"/>
                  <a:gd name="T9" fmla="*/ 3248 h 209"/>
                  <a:gd name="T10" fmla="*/ 2524 w 417"/>
                  <a:gd name="T11" fmla="*/ 3039 h 209"/>
                  <a:gd name="T12" fmla="*/ 2781 w 417"/>
                  <a:gd name="T13" fmla="*/ 2877 h 209"/>
                  <a:gd name="T14" fmla="*/ 3055 w 417"/>
                  <a:gd name="T15" fmla="*/ 2716 h 209"/>
                  <a:gd name="T16" fmla="*/ 3296 w 417"/>
                  <a:gd name="T17" fmla="*/ 2813 h 209"/>
                  <a:gd name="T18" fmla="*/ 3569 w 417"/>
                  <a:gd name="T19" fmla="*/ 2797 h 209"/>
                  <a:gd name="T20" fmla="*/ 3649 w 417"/>
                  <a:gd name="T21" fmla="*/ 2636 h 209"/>
                  <a:gd name="T22" fmla="*/ 3988 w 417"/>
                  <a:gd name="T23" fmla="*/ 2652 h 209"/>
                  <a:gd name="T24" fmla="*/ 4248 w 417"/>
                  <a:gd name="T25" fmla="*/ 2733 h 209"/>
                  <a:gd name="T26" fmla="*/ 4312 w 417"/>
                  <a:gd name="T27" fmla="*/ 3023 h 209"/>
                  <a:gd name="T28" fmla="*/ 4409 w 417"/>
                  <a:gd name="T29" fmla="*/ 3344 h 209"/>
                  <a:gd name="T30" fmla="*/ 4569 w 417"/>
                  <a:gd name="T31" fmla="*/ 3103 h 209"/>
                  <a:gd name="T32" fmla="*/ 4521 w 417"/>
                  <a:gd name="T33" fmla="*/ 2700 h 209"/>
                  <a:gd name="T34" fmla="*/ 4683 w 417"/>
                  <a:gd name="T35" fmla="*/ 2344 h 209"/>
                  <a:gd name="T36" fmla="*/ 4940 w 417"/>
                  <a:gd name="T37" fmla="*/ 2135 h 209"/>
                  <a:gd name="T38" fmla="*/ 5237 w 417"/>
                  <a:gd name="T39" fmla="*/ 1957 h 209"/>
                  <a:gd name="T40" fmla="*/ 5365 w 417"/>
                  <a:gd name="T41" fmla="*/ 1764 h 209"/>
                  <a:gd name="T42" fmla="*/ 5365 w 417"/>
                  <a:gd name="T43" fmla="*/ 1500 h 209"/>
                  <a:gd name="T44" fmla="*/ 5413 w 417"/>
                  <a:gd name="T45" fmla="*/ 1612 h 209"/>
                  <a:gd name="T46" fmla="*/ 5559 w 417"/>
                  <a:gd name="T47" fmla="*/ 1516 h 209"/>
                  <a:gd name="T48" fmla="*/ 5752 w 417"/>
                  <a:gd name="T49" fmla="*/ 1275 h 209"/>
                  <a:gd name="T50" fmla="*/ 5948 w 417"/>
                  <a:gd name="T51" fmla="*/ 1161 h 209"/>
                  <a:gd name="T52" fmla="*/ 6287 w 417"/>
                  <a:gd name="T53" fmla="*/ 1049 h 209"/>
                  <a:gd name="T54" fmla="*/ 6237 w 417"/>
                  <a:gd name="T55" fmla="*/ 888 h 209"/>
                  <a:gd name="T56" fmla="*/ 6463 w 417"/>
                  <a:gd name="T57" fmla="*/ 740 h 209"/>
                  <a:gd name="T58" fmla="*/ 6720 w 417"/>
                  <a:gd name="T59" fmla="*/ 627 h 209"/>
                  <a:gd name="T60" fmla="*/ 6672 w 417"/>
                  <a:gd name="T61" fmla="*/ 289 h 209"/>
                  <a:gd name="T62" fmla="*/ 6367 w 417"/>
                  <a:gd name="T63" fmla="*/ 515 h 209"/>
                  <a:gd name="T64" fmla="*/ 6012 w 417"/>
                  <a:gd name="T65" fmla="*/ 611 h 209"/>
                  <a:gd name="T66" fmla="*/ 5639 w 417"/>
                  <a:gd name="T67" fmla="*/ 692 h 209"/>
                  <a:gd name="T68" fmla="*/ 5349 w 417"/>
                  <a:gd name="T69" fmla="*/ 756 h 209"/>
                  <a:gd name="T70" fmla="*/ 5188 w 417"/>
                  <a:gd name="T71" fmla="*/ 888 h 209"/>
                  <a:gd name="T72" fmla="*/ 4924 w 417"/>
                  <a:gd name="T73" fmla="*/ 984 h 209"/>
                  <a:gd name="T74" fmla="*/ 4747 w 417"/>
                  <a:gd name="T75" fmla="*/ 1000 h 209"/>
                  <a:gd name="T76" fmla="*/ 4940 w 417"/>
                  <a:gd name="T77" fmla="*/ 836 h 209"/>
                  <a:gd name="T78" fmla="*/ 5124 w 417"/>
                  <a:gd name="T79" fmla="*/ 644 h 209"/>
                  <a:gd name="T80" fmla="*/ 5301 w 417"/>
                  <a:gd name="T81" fmla="*/ 595 h 209"/>
                  <a:gd name="T82" fmla="*/ 4940 w 417"/>
                  <a:gd name="T83" fmla="*/ 401 h 209"/>
                  <a:gd name="T84" fmla="*/ 4892 w 417"/>
                  <a:gd name="T85" fmla="*/ 289 h 209"/>
                  <a:gd name="T86" fmla="*/ 4812 w 417"/>
                  <a:gd name="T87" fmla="*/ 112 h 209"/>
                  <a:gd name="T88" fmla="*/ 4585 w 417"/>
                  <a:gd name="T89" fmla="*/ 96 h 209"/>
                  <a:gd name="T90" fmla="*/ 4376 w 417"/>
                  <a:gd name="T91" fmla="*/ 192 h 209"/>
                  <a:gd name="T92" fmla="*/ 4116 w 417"/>
                  <a:gd name="T93" fmla="*/ 128 h 209"/>
                  <a:gd name="T94" fmla="*/ 3923 w 417"/>
                  <a:gd name="T95" fmla="*/ 64 h 209"/>
                  <a:gd name="T96" fmla="*/ 872 w 417"/>
                  <a:gd name="T97" fmla="*/ 64 h 209"/>
                  <a:gd name="T98" fmla="*/ 724 w 417"/>
                  <a:gd name="T99" fmla="*/ 160 h 209"/>
                  <a:gd name="T100" fmla="*/ 579 w 417"/>
                  <a:gd name="T101" fmla="*/ 305 h 209"/>
                  <a:gd name="T102" fmla="*/ 353 w 417"/>
                  <a:gd name="T103" fmla="*/ 692 h 209"/>
                  <a:gd name="T104" fmla="*/ 160 w 417"/>
                  <a:gd name="T105" fmla="*/ 920 h 209"/>
                  <a:gd name="T106" fmla="*/ 16 w 417"/>
                  <a:gd name="T107" fmla="*/ 1339 h 209"/>
                  <a:gd name="T108" fmla="*/ 32 w 417"/>
                  <a:gd name="T109" fmla="*/ 1644 h 209"/>
                  <a:gd name="T110" fmla="*/ 16 w 417"/>
                  <a:gd name="T111" fmla="*/ 1812 h 209"/>
                  <a:gd name="T112" fmla="*/ 225 w 417"/>
                  <a:gd name="T113" fmla="*/ 2085 h 209"/>
                  <a:gd name="T114" fmla="*/ 401 w 417"/>
                  <a:gd name="T115" fmla="*/ 2295 h 209"/>
                  <a:gd name="T116" fmla="*/ 660 w 417"/>
                  <a:gd name="T117" fmla="*/ 2360 h 209"/>
                  <a:gd name="T118" fmla="*/ 888 w 417"/>
                  <a:gd name="T119" fmla="*/ 2456 h 2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17"/>
                  <a:gd name="T181" fmla="*/ 0 h 209"/>
                  <a:gd name="T182" fmla="*/ 417 w 417"/>
                  <a:gd name="T183" fmla="*/ 209 h 2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17" h="209">
                    <a:moveTo>
                      <a:pt x="64" y="155"/>
                    </a:moveTo>
                    <a:cubicBezTo>
                      <a:pt x="84" y="155"/>
                      <a:pt x="84" y="155"/>
                      <a:pt x="84" y="155"/>
                    </a:cubicBezTo>
                    <a:cubicBezTo>
                      <a:pt x="85" y="152"/>
                      <a:pt x="85" y="152"/>
                      <a:pt x="85" y="152"/>
                    </a:cubicBezTo>
                    <a:cubicBezTo>
                      <a:pt x="99" y="151"/>
                      <a:pt x="99" y="151"/>
                      <a:pt x="99" y="151"/>
                    </a:cubicBezTo>
                    <a:cubicBezTo>
                      <a:pt x="99" y="152"/>
                      <a:pt x="99" y="152"/>
                      <a:pt x="100" y="153"/>
                    </a:cubicBezTo>
                    <a:cubicBezTo>
                      <a:pt x="101" y="154"/>
                      <a:pt x="101" y="154"/>
                      <a:pt x="102" y="154"/>
                    </a:cubicBezTo>
                    <a:cubicBezTo>
                      <a:pt x="103" y="155"/>
                      <a:pt x="103" y="156"/>
                      <a:pt x="104" y="157"/>
                    </a:cubicBezTo>
                    <a:cubicBezTo>
                      <a:pt x="104" y="157"/>
                      <a:pt x="104" y="157"/>
                      <a:pt x="104" y="157"/>
                    </a:cubicBezTo>
                    <a:cubicBezTo>
                      <a:pt x="105" y="158"/>
                      <a:pt x="105" y="158"/>
                      <a:pt x="105" y="159"/>
                    </a:cubicBezTo>
                    <a:cubicBezTo>
                      <a:pt x="106" y="161"/>
                      <a:pt x="107" y="161"/>
                      <a:pt x="107" y="163"/>
                    </a:cubicBezTo>
                    <a:cubicBezTo>
                      <a:pt x="108" y="164"/>
                      <a:pt x="107" y="165"/>
                      <a:pt x="107" y="166"/>
                    </a:cubicBezTo>
                    <a:cubicBezTo>
                      <a:pt x="107" y="167"/>
                      <a:pt x="107" y="168"/>
                      <a:pt x="107" y="169"/>
                    </a:cubicBezTo>
                    <a:cubicBezTo>
                      <a:pt x="110" y="171"/>
                      <a:pt x="110" y="171"/>
                      <a:pt x="110" y="171"/>
                    </a:cubicBezTo>
                    <a:cubicBezTo>
                      <a:pt x="111" y="172"/>
                      <a:pt x="112" y="173"/>
                      <a:pt x="113" y="173"/>
                    </a:cubicBezTo>
                    <a:cubicBezTo>
                      <a:pt x="114" y="174"/>
                      <a:pt x="115" y="174"/>
                      <a:pt x="117" y="174"/>
                    </a:cubicBezTo>
                    <a:cubicBezTo>
                      <a:pt x="118" y="173"/>
                      <a:pt x="119" y="173"/>
                      <a:pt x="119" y="172"/>
                    </a:cubicBezTo>
                    <a:cubicBezTo>
                      <a:pt x="120" y="171"/>
                      <a:pt x="119" y="170"/>
                      <a:pt x="120" y="169"/>
                    </a:cubicBezTo>
                    <a:cubicBezTo>
                      <a:pt x="120" y="168"/>
                      <a:pt x="121" y="168"/>
                      <a:pt x="121" y="167"/>
                    </a:cubicBezTo>
                    <a:cubicBezTo>
                      <a:pt x="123" y="167"/>
                      <a:pt x="123" y="167"/>
                      <a:pt x="125" y="167"/>
                    </a:cubicBezTo>
                    <a:cubicBezTo>
                      <a:pt x="127" y="167"/>
                      <a:pt x="128" y="167"/>
                      <a:pt x="130" y="168"/>
                    </a:cubicBezTo>
                    <a:cubicBezTo>
                      <a:pt x="131" y="168"/>
                      <a:pt x="132" y="168"/>
                      <a:pt x="133" y="169"/>
                    </a:cubicBezTo>
                    <a:cubicBezTo>
                      <a:pt x="134" y="170"/>
                      <a:pt x="134" y="171"/>
                      <a:pt x="134" y="172"/>
                    </a:cubicBezTo>
                    <a:cubicBezTo>
                      <a:pt x="135" y="173"/>
                      <a:pt x="134" y="174"/>
                      <a:pt x="135" y="175"/>
                    </a:cubicBezTo>
                    <a:cubicBezTo>
                      <a:pt x="135" y="176"/>
                      <a:pt x="135" y="177"/>
                      <a:pt x="135" y="178"/>
                    </a:cubicBezTo>
                    <a:cubicBezTo>
                      <a:pt x="136" y="180"/>
                      <a:pt x="136" y="180"/>
                      <a:pt x="137" y="182"/>
                    </a:cubicBezTo>
                    <a:cubicBezTo>
                      <a:pt x="138" y="182"/>
                      <a:pt x="138" y="182"/>
                      <a:pt x="138" y="183"/>
                    </a:cubicBezTo>
                    <a:cubicBezTo>
                      <a:pt x="139" y="183"/>
                      <a:pt x="139" y="183"/>
                      <a:pt x="139" y="184"/>
                    </a:cubicBezTo>
                    <a:cubicBezTo>
                      <a:pt x="140" y="185"/>
                      <a:pt x="140" y="186"/>
                      <a:pt x="140" y="187"/>
                    </a:cubicBezTo>
                    <a:cubicBezTo>
                      <a:pt x="140" y="188"/>
                      <a:pt x="139" y="189"/>
                      <a:pt x="140" y="190"/>
                    </a:cubicBezTo>
                    <a:cubicBezTo>
                      <a:pt x="140" y="191"/>
                      <a:pt x="141" y="192"/>
                      <a:pt x="141" y="193"/>
                    </a:cubicBezTo>
                    <a:cubicBezTo>
                      <a:pt x="141" y="194"/>
                      <a:pt x="140" y="194"/>
                      <a:pt x="140" y="195"/>
                    </a:cubicBezTo>
                    <a:cubicBezTo>
                      <a:pt x="140" y="196"/>
                      <a:pt x="141" y="197"/>
                      <a:pt x="142" y="197"/>
                    </a:cubicBezTo>
                    <a:cubicBezTo>
                      <a:pt x="144" y="199"/>
                      <a:pt x="146" y="199"/>
                      <a:pt x="148" y="199"/>
                    </a:cubicBezTo>
                    <a:cubicBezTo>
                      <a:pt x="150" y="200"/>
                      <a:pt x="150" y="200"/>
                      <a:pt x="152" y="201"/>
                    </a:cubicBezTo>
                    <a:cubicBezTo>
                      <a:pt x="153" y="201"/>
                      <a:pt x="153" y="201"/>
                      <a:pt x="154" y="201"/>
                    </a:cubicBezTo>
                    <a:cubicBezTo>
                      <a:pt x="155" y="201"/>
                      <a:pt x="155" y="200"/>
                      <a:pt x="156" y="200"/>
                    </a:cubicBezTo>
                    <a:cubicBezTo>
                      <a:pt x="157" y="200"/>
                      <a:pt x="157" y="200"/>
                      <a:pt x="157" y="200"/>
                    </a:cubicBezTo>
                    <a:cubicBezTo>
                      <a:pt x="157" y="200"/>
                      <a:pt x="157" y="199"/>
                      <a:pt x="157" y="199"/>
                    </a:cubicBezTo>
                    <a:cubicBezTo>
                      <a:pt x="157" y="197"/>
                      <a:pt x="157" y="195"/>
                      <a:pt x="157" y="193"/>
                    </a:cubicBezTo>
                    <a:cubicBezTo>
                      <a:pt x="156" y="192"/>
                      <a:pt x="156" y="192"/>
                      <a:pt x="155" y="191"/>
                    </a:cubicBezTo>
                    <a:cubicBezTo>
                      <a:pt x="155" y="190"/>
                      <a:pt x="155" y="190"/>
                      <a:pt x="154" y="189"/>
                    </a:cubicBezTo>
                    <a:cubicBezTo>
                      <a:pt x="156" y="188"/>
                      <a:pt x="156" y="188"/>
                      <a:pt x="156" y="188"/>
                    </a:cubicBezTo>
                    <a:cubicBezTo>
                      <a:pt x="157" y="188"/>
                      <a:pt x="157" y="187"/>
                      <a:pt x="158" y="187"/>
                    </a:cubicBezTo>
                    <a:cubicBezTo>
                      <a:pt x="159" y="186"/>
                      <a:pt x="160" y="185"/>
                      <a:pt x="161" y="184"/>
                    </a:cubicBezTo>
                    <a:cubicBezTo>
                      <a:pt x="162" y="183"/>
                      <a:pt x="163" y="183"/>
                      <a:pt x="164" y="183"/>
                    </a:cubicBezTo>
                    <a:cubicBezTo>
                      <a:pt x="164" y="182"/>
                      <a:pt x="165" y="182"/>
                      <a:pt x="165" y="182"/>
                    </a:cubicBezTo>
                    <a:cubicBezTo>
                      <a:pt x="166" y="181"/>
                      <a:pt x="165" y="180"/>
                      <a:pt x="166" y="179"/>
                    </a:cubicBezTo>
                    <a:cubicBezTo>
                      <a:pt x="166" y="179"/>
                      <a:pt x="167" y="179"/>
                      <a:pt x="168" y="179"/>
                    </a:cubicBezTo>
                    <a:cubicBezTo>
                      <a:pt x="169" y="179"/>
                      <a:pt x="170" y="179"/>
                      <a:pt x="172" y="178"/>
                    </a:cubicBezTo>
                    <a:cubicBezTo>
                      <a:pt x="173" y="178"/>
                      <a:pt x="173" y="177"/>
                      <a:pt x="173" y="177"/>
                    </a:cubicBezTo>
                    <a:cubicBezTo>
                      <a:pt x="175" y="175"/>
                      <a:pt x="176" y="174"/>
                      <a:pt x="177" y="173"/>
                    </a:cubicBezTo>
                    <a:cubicBezTo>
                      <a:pt x="178" y="173"/>
                      <a:pt x="180" y="173"/>
                      <a:pt x="180" y="172"/>
                    </a:cubicBezTo>
                    <a:cubicBezTo>
                      <a:pt x="180" y="171"/>
                      <a:pt x="180" y="171"/>
                      <a:pt x="180" y="170"/>
                    </a:cubicBezTo>
                    <a:cubicBezTo>
                      <a:pt x="183" y="170"/>
                      <a:pt x="183" y="170"/>
                      <a:pt x="183" y="170"/>
                    </a:cubicBezTo>
                    <a:cubicBezTo>
                      <a:pt x="183" y="170"/>
                      <a:pt x="184" y="170"/>
                      <a:pt x="185" y="169"/>
                    </a:cubicBezTo>
                    <a:cubicBezTo>
                      <a:pt x="187" y="169"/>
                      <a:pt x="187" y="168"/>
                      <a:pt x="189" y="168"/>
                    </a:cubicBezTo>
                    <a:cubicBezTo>
                      <a:pt x="190" y="168"/>
                      <a:pt x="191" y="167"/>
                      <a:pt x="192" y="168"/>
                    </a:cubicBezTo>
                    <a:cubicBezTo>
                      <a:pt x="193" y="168"/>
                      <a:pt x="193" y="169"/>
                      <a:pt x="194" y="170"/>
                    </a:cubicBezTo>
                    <a:cubicBezTo>
                      <a:pt x="195" y="171"/>
                      <a:pt x="196" y="172"/>
                      <a:pt x="197" y="171"/>
                    </a:cubicBezTo>
                    <a:cubicBezTo>
                      <a:pt x="198" y="171"/>
                      <a:pt x="198" y="170"/>
                      <a:pt x="199" y="169"/>
                    </a:cubicBezTo>
                    <a:cubicBezTo>
                      <a:pt x="200" y="169"/>
                      <a:pt x="201" y="169"/>
                      <a:pt x="202" y="169"/>
                    </a:cubicBezTo>
                    <a:cubicBezTo>
                      <a:pt x="203" y="169"/>
                      <a:pt x="203" y="170"/>
                      <a:pt x="204" y="171"/>
                    </a:cubicBezTo>
                    <a:cubicBezTo>
                      <a:pt x="204" y="172"/>
                      <a:pt x="203" y="173"/>
                      <a:pt x="204" y="174"/>
                    </a:cubicBezTo>
                    <a:cubicBezTo>
                      <a:pt x="205" y="175"/>
                      <a:pt x="207" y="175"/>
                      <a:pt x="208" y="174"/>
                    </a:cubicBezTo>
                    <a:cubicBezTo>
                      <a:pt x="209" y="174"/>
                      <a:pt x="210" y="173"/>
                      <a:pt x="211" y="173"/>
                    </a:cubicBezTo>
                    <a:cubicBezTo>
                      <a:pt x="212" y="173"/>
                      <a:pt x="212" y="174"/>
                      <a:pt x="213" y="174"/>
                    </a:cubicBezTo>
                    <a:cubicBezTo>
                      <a:pt x="214" y="174"/>
                      <a:pt x="214" y="173"/>
                      <a:pt x="215" y="173"/>
                    </a:cubicBezTo>
                    <a:cubicBezTo>
                      <a:pt x="217" y="173"/>
                      <a:pt x="216" y="175"/>
                      <a:pt x="218" y="176"/>
                    </a:cubicBezTo>
                    <a:cubicBezTo>
                      <a:pt x="219" y="176"/>
                      <a:pt x="221" y="177"/>
                      <a:pt x="222" y="175"/>
                    </a:cubicBezTo>
                    <a:cubicBezTo>
                      <a:pt x="222" y="174"/>
                      <a:pt x="222" y="174"/>
                      <a:pt x="221" y="173"/>
                    </a:cubicBezTo>
                    <a:cubicBezTo>
                      <a:pt x="221" y="171"/>
                      <a:pt x="220" y="171"/>
                      <a:pt x="220" y="170"/>
                    </a:cubicBezTo>
                    <a:cubicBezTo>
                      <a:pt x="220" y="169"/>
                      <a:pt x="221" y="168"/>
                      <a:pt x="220" y="167"/>
                    </a:cubicBezTo>
                    <a:cubicBezTo>
                      <a:pt x="220" y="167"/>
                      <a:pt x="219" y="167"/>
                      <a:pt x="218" y="167"/>
                    </a:cubicBezTo>
                    <a:cubicBezTo>
                      <a:pt x="218" y="166"/>
                      <a:pt x="218" y="166"/>
                      <a:pt x="218" y="165"/>
                    </a:cubicBezTo>
                    <a:cubicBezTo>
                      <a:pt x="218" y="164"/>
                      <a:pt x="218" y="164"/>
                      <a:pt x="219" y="164"/>
                    </a:cubicBezTo>
                    <a:cubicBezTo>
                      <a:pt x="220" y="163"/>
                      <a:pt x="221" y="163"/>
                      <a:pt x="222" y="163"/>
                    </a:cubicBezTo>
                    <a:cubicBezTo>
                      <a:pt x="224" y="163"/>
                      <a:pt x="224" y="163"/>
                      <a:pt x="226" y="163"/>
                    </a:cubicBezTo>
                    <a:cubicBezTo>
                      <a:pt x="228" y="163"/>
                      <a:pt x="229" y="162"/>
                      <a:pt x="231" y="163"/>
                    </a:cubicBezTo>
                    <a:cubicBezTo>
                      <a:pt x="231" y="163"/>
                      <a:pt x="231" y="164"/>
                      <a:pt x="232" y="165"/>
                    </a:cubicBezTo>
                    <a:cubicBezTo>
                      <a:pt x="233" y="165"/>
                      <a:pt x="233" y="164"/>
                      <a:pt x="234" y="164"/>
                    </a:cubicBezTo>
                    <a:cubicBezTo>
                      <a:pt x="235" y="164"/>
                      <a:pt x="236" y="164"/>
                      <a:pt x="237" y="164"/>
                    </a:cubicBezTo>
                    <a:cubicBezTo>
                      <a:pt x="239" y="163"/>
                      <a:pt x="240" y="163"/>
                      <a:pt x="242" y="163"/>
                    </a:cubicBezTo>
                    <a:cubicBezTo>
                      <a:pt x="243" y="163"/>
                      <a:pt x="243" y="164"/>
                      <a:pt x="245" y="164"/>
                    </a:cubicBezTo>
                    <a:cubicBezTo>
                      <a:pt x="246" y="164"/>
                      <a:pt x="247" y="164"/>
                      <a:pt x="247" y="164"/>
                    </a:cubicBezTo>
                    <a:cubicBezTo>
                      <a:pt x="246" y="166"/>
                      <a:pt x="247" y="167"/>
                      <a:pt x="248" y="169"/>
                    </a:cubicBezTo>
                    <a:cubicBezTo>
                      <a:pt x="249" y="170"/>
                      <a:pt x="251" y="169"/>
                      <a:pt x="252" y="169"/>
                    </a:cubicBezTo>
                    <a:cubicBezTo>
                      <a:pt x="254" y="169"/>
                      <a:pt x="254" y="169"/>
                      <a:pt x="255" y="168"/>
                    </a:cubicBezTo>
                    <a:cubicBezTo>
                      <a:pt x="256" y="168"/>
                      <a:pt x="256" y="167"/>
                      <a:pt x="257" y="166"/>
                    </a:cubicBezTo>
                    <a:cubicBezTo>
                      <a:pt x="258" y="166"/>
                      <a:pt x="259" y="166"/>
                      <a:pt x="259" y="166"/>
                    </a:cubicBezTo>
                    <a:cubicBezTo>
                      <a:pt x="261" y="166"/>
                      <a:pt x="262" y="167"/>
                      <a:pt x="262" y="168"/>
                    </a:cubicBezTo>
                    <a:cubicBezTo>
                      <a:pt x="263" y="168"/>
                      <a:pt x="263" y="168"/>
                      <a:pt x="263" y="169"/>
                    </a:cubicBezTo>
                    <a:cubicBezTo>
                      <a:pt x="263" y="170"/>
                      <a:pt x="263" y="171"/>
                      <a:pt x="264" y="172"/>
                    </a:cubicBezTo>
                    <a:cubicBezTo>
                      <a:pt x="264" y="172"/>
                      <a:pt x="265" y="172"/>
                      <a:pt x="266" y="173"/>
                    </a:cubicBezTo>
                    <a:cubicBezTo>
                      <a:pt x="266" y="174"/>
                      <a:pt x="267" y="174"/>
                      <a:pt x="267" y="176"/>
                    </a:cubicBezTo>
                    <a:cubicBezTo>
                      <a:pt x="267" y="177"/>
                      <a:pt x="267" y="178"/>
                      <a:pt x="267" y="180"/>
                    </a:cubicBezTo>
                    <a:cubicBezTo>
                      <a:pt x="267" y="181"/>
                      <a:pt x="267" y="182"/>
                      <a:pt x="267" y="183"/>
                    </a:cubicBezTo>
                    <a:cubicBezTo>
                      <a:pt x="267" y="183"/>
                      <a:pt x="267" y="183"/>
                      <a:pt x="267" y="184"/>
                    </a:cubicBezTo>
                    <a:cubicBezTo>
                      <a:pt x="267" y="185"/>
                      <a:pt x="267" y="186"/>
                      <a:pt x="267" y="187"/>
                    </a:cubicBezTo>
                    <a:cubicBezTo>
                      <a:pt x="267" y="189"/>
                      <a:pt x="266" y="189"/>
                      <a:pt x="266" y="191"/>
                    </a:cubicBezTo>
                    <a:cubicBezTo>
                      <a:pt x="266" y="192"/>
                      <a:pt x="267" y="192"/>
                      <a:pt x="268" y="194"/>
                    </a:cubicBezTo>
                    <a:cubicBezTo>
                      <a:pt x="268" y="195"/>
                      <a:pt x="269" y="195"/>
                      <a:pt x="269" y="196"/>
                    </a:cubicBezTo>
                    <a:cubicBezTo>
                      <a:pt x="269" y="197"/>
                      <a:pt x="269" y="198"/>
                      <a:pt x="270" y="199"/>
                    </a:cubicBezTo>
                    <a:cubicBezTo>
                      <a:pt x="270" y="200"/>
                      <a:pt x="271" y="201"/>
                      <a:pt x="272" y="202"/>
                    </a:cubicBezTo>
                    <a:cubicBezTo>
                      <a:pt x="272" y="203"/>
                      <a:pt x="273" y="204"/>
                      <a:pt x="273" y="205"/>
                    </a:cubicBezTo>
                    <a:cubicBezTo>
                      <a:pt x="274" y="206"/>
                      <a:pt x="273" y="206"/>
                      <a:pt x="273" y="207"/>
                    </a:cubicBezTo>
                    <a:cubicBezTo>
                      <a:pt x="274" y="209"/>
                      <a:pt x="276" y="209"/>
                      <a:pt x="278" y="209"/>
                    </a:cubicBezTo>
                    <a:cubicBezTo>
                      <a:pt x="279" y="209"/>
                      <a:pt x="279" y="209"/>
                      <a:pt x="280" y="208"/>
                    </a:cubicBezTo>
                    <a:cubicBezTo>
                      <a:pt x="281" y="207"/>
                      <a:pt x="280" y="205"/>
                      <a:pt x="281" y="204"/>
                    </a:cubicBezTo>
                    <a:cubicBezTo>
                      <a:pt x="281" y="203"/>
                      <a:pt x="282" y="202"/>
                      <a:pt x="282" y="202"/>
                    </a:cubicBezTo>
                    <a:cubicBezTo>
                      <a:pt x="282" y="200"/>
                      <a:pt x="283" y="199"/>
                      <a:pt x="283" y="198"/>
                    </a:cubicBezTo>
                    <a:cubicBezTo>
                      <a:pt x="283" y="197"/>
                      <a:pt x="283" y="196"/>
                      <a:pt x="283" y="195"/>
                    </a:cubicBezTo>
                    <a:cubicBezTo>
                      <a:pt x="283" y="194"/>
                      <a:pt x="283" y="193"/>
                      <a:pt x="283" y="192"/>
                    </a:cubicBezTo>
                    <a:cubicBezTo>
                      <a:pt x="283" y="191"/>
                      <a:pt x="283" y="190"/>
                      <a:pt x="283" y="189"/>
                    </a:cubicBezTo>
                    <a:cubicBezTo>
                      <a:pt x="284" y="188"/>
                      <a:pt x="284" y="188"/>
                      <a:pt x="284" y="186"/>
                    </a:cubicBezTo>
                    <a:cubicBezTo>
                      <a:pt x="284" y="185"/>
                      <a:pt x="284" y="184"/>
                      <a:pt x="284" y="183"/>
                    </a:cubicBezTo>
                    <a:cubicBezTo>
                      <a:pt x="284" y="182"/>
                      <a:pt x="283" y="182"/>
                      <a:pt x="283" y="181"/>
                    </a:cubicBezTo>
                    <a:cubicBezTo>
                      <a:pt x="283" y="181"/>
                      <a:pt x="283" y="180"/>
                      <a:pt x="283" y="179"/>
                    </a:cubicBezTo>
                    <a:cubicBezTo>
                      <a:pt x="282" y="177"/>
                      <a:pt x="282" y="176"/>
                      <a:pt x="282" y="174"/>
                    </a:cubicBezTo>
                    <a:cubicBezTo>
                      <a:pt x="281" y="171"/>
                      <a:pt x="280" y="170"/>
                      <a:pt x="280" y="167"/>
                    </a:cubicBezTo>
                    <a:cubicBezTo>
                      <a:pt x="280" y="165"/>
                      <a:pt x="280" y="163"/>
                      <a:pt x="280" y="161"/>
                    </a:cubicBezTo>
                    <a:cubicBezTo>
                      <a:pt x="280" y="160"/>
                      <a:pt x="281" y="159"/>
                      <a:pt x="281" y="157"/>
                    </a:cubicBezTo>
                    <a:cubicBezTo>
                      <a:pt x="281" y="157"/>
                      <a:pt x="282" y="157"/>
                      <a:pt x="282" y="157"/>
                    </a:cubicBezTo>
                    <a:cubicBezTo>
                      <a:pt x="282" y="155"/>
                      <a:pt x="283" y="154"/>
                      <a:pt x="285" y="153"/>
                    </a:cubicBezTo>
                    <a:cubicBezTo>
                      <a:pt x="286" y="151"/>
                      <a:pt x="286" y="150"/>
                      <a:pt x="287" y="149"/>
                    </a:cubicBezTo>
                    <a:cubicBezTo>
                      <a:pt x="288" y="148"/>
                      <a:pt x="289" y="148"/>
                      <a:pt x="290" y="147"/>
                    </a:cubicBezTo>
                    <a:cubicBezTo>
                      <a:pt x="290" y="147"/>
                      <a:pt x="290" y="146"/>
                      <a:pt x="290" y="145"/>
                    </a:cubicBezTo>
                    <a:cubicBezTo>
                      <a:pt x="291" y="144"/>
                      <a:pt x="292" y="145"/>
                      <a:pt x="293" y="144"/>
                    </a:cubicBezTo>
                    <a:cubicBezTo>
                      <a:pt x="295" y="143"/>
                      <a:pt x="296" y="143"/>
                      <a:pt x="297" y="142"/>
                    </a:cubicBezTo>
                    <a:cubicBezTo>
                      <a:pt x="298" y="141"/>
                      <a:pt x="298" y="140"/>
                      <a:pt x="299" y="140"/>
                    </a:cubicBezTo>
                    <a:cubicBezTo>
                      <a:pt x="301" y="139"/>
                      <a:pt x="302" y="140"/>
                      <a:pt x="303" y="140"/>
                    </a:cubicBezTo>
                    <a:cubicBezTo>
                      <a:pt x="304" y="139"/>
                      <a:pt x="302" y="137"/>
                      <a:pt x="303" y="136"/>
                    </a:cubicBezTo>
                    <a:cubicBezTo>
                      <a:pt x="304" y="135"/>
                      <a:pt x="305" y="135"/>
                      <a:pt x="306" y="135"/>
                    </a:cubicBezTo>
                    <a:cubicBezTo>
                      <a:pt x="306" y="134"/>
                      <a:pt x="306" y="133"/>
                      <a:pt x="306" y="132"/>
                    </a:cubicBezTo>
                    <a:cubicBezTo>
                      <a:pt x="308" y="131"/>
                      <a:pt x="309" y="132"/>
                      <a:pt x="311" y="131"/>
                    </a:cubicBezTo>
                    <a:cubicBezTo>
                      <a:pt x="312" y="131"/>
                      <a:pt x="312" y="131"/>
                      <a:pt x="313" y="131"/>
                    </a:cubicBezTo>
                    <a:cubicBezTo>
                      <a:pt x="314" y="130"/>
                      <a:pt x="315" y="129"/>
                      <a:pt x="316" y="128"/>
                    </a:cubicBezTo>
                    <a:cubicBezTo>
                      <a:pt x="317" y="127"/>
                      <a:pt x="317" y="126"/>
                      <a:pt x="319" y="126"/>
                    </a:cubicBezTo>
                    <a:cubicBezTo>
                      <a:pt x="320" y="125"/>
                      <a:pt x="321" y="125"/>
                      <a:pt x="321" y="125"/>
                    </a:cubicBezTo>
                    <a:cubicBezTo>
                      <a:pt x="322" y="124"/>
                      <a:pt x="322" y="124"/>
                      <a:pt x="323" y="123"/>
                    </a:cubicBezTo>
                    <a:cubicBezTo>
                      <a:pt x="323" y="122"/>
                      <a:pt x="324" y="122"/>
                      <a:pt x="324" y="121"/>
                    </a:cubicBezTo>
                    <a:cubicBezTo>
                      <a:pt x="325" y="120"/>
                      <a:pt x="324" y="119"/>
                      <a:pt x="325" y="118"/>
                    </a:cubicBezTo>
                    <a:cubicBezTo>
                      <a:pt x="326" y="117"/>
                      <a:pt x="327" y="119"/>
                      <a:pt x="329" y="118"/>
                    </a:cubicBezTo>
                    <a:cubicBezTo>
                      <a:pt x="330" y="118"/>
                      <a:pt x="330" y="118"/>
                      <a:pt x="331" y="117"/>
                    </a:cubicBezTo>
                    <a:cubicBezTo>
                      <a:pt x="332" y="117"/>
                      <a:pt x="332" y="116"/>
                      <a:pt x="332" y="115"/>
                    </a:cubicBezTo>
                    <a:cubicBezTo>
                      <a:pt x="332" y="114"/>
                      <a:pt x="331" y="114"/>
                      <a:pt x="331" y="113"/>
                    </a:cubicBezTo>
                    <a:cubicBezTo>
                      <a:pt x="332" y="112"/>
                      <a:pt x="332" y="112"/>
                      <a:pt x="332" y="112"/>
                    </a:cubicBezTo>
                    <a:cubicBezTo>
                      <a:pt x="332" y="110"/>
                      <a:pt x="332" y="110"/>
                      <a:pt x="332" y="109"/>
                    </a:cubicBezTo>
                    <a:cubicBezTo>
                      <a:pt x="333" y="108"/>
                      <a:pt x="333" y="107"/>
                      <a:pt x="332" y="106"/>
                    </a:cubicBezTo>
                    <a:cubicBezTo>
                      <a:pt x="332" y="105"/>
                      <a:pt x="331" y="105"/>
                      <a:pt x="331" y="105"/>
                    </a:cubicBezTo>
                    <a:cubicBezTo>
                      <a:pt x="331" y="105"/>
                      <a:pt x="331" y="105"/>
                      <a:pt x="331" y="104"/>
                    </a:cubicBezTo>
                    <a:cubicBezTo>
                      <a:pt x="331" y="104"/>
                      <a:pt x="332" y="103"/>
                      <a:pt x="332" y="102"/>
                    </a:cubicBezTo>
                    <a:cubicBezTo>
                      <a:pt x="332" y="102"/>
                      <a:pt x="332" y="101"/>
                      <a:pt x="332" y="100"/>
                    </a:cubicBezTo>
                    <a:cubicBezTo>
                      <a:pt x="332" y="99"/>
                      <a:pt x="332" y="98"/>
                      <a:pt x="332" y="97"/>
                    </a:cubicBezTo>
                    <a:cubicBezTo>
                      <a:pt x="333" y="95"/>
                      <a:pt x="332" y="94"/>
                      <a:pt x="332" y="93"/>
                    </a:cubicBezTo>
                    <a:cubicBezTo>
                      <a:pt x="333" y="91"/>
                      <a:pt x="333" y="90"/>
                      <a:pt x="334" y="89"/>
                    </a:cubicBezTo>
                    <a:cubicBezTo>
                      <a:pt x="334" y="88"/>
                      <a:pt x="334" y="87"/>
                      <a:pt x="335" y="86"/>
                    </a:cubicBezTo>
                    <a:cubicBezTo>
                      <a:pt x="336" y="85"/>
                      <a:pt x="337" y="84"/>
                      <a:pt x="338" y="85"/>
                    </a:cubicBezTo>
                    <a:cubicBezTo>
                      <a:pt x="340" y="86"/>
                      <a:pt x="338" y="88"/>
                      <a:pt x="337" y="89"/>
                    </a:cubicBezTo>
                    <a:cubicBezTo>
                      <a:pt x="337" y="91"/>
                      <a:pt x="335" y="92"/>
                      <a:pt x="335" y="93"/>
                    </a:cubicBezTo>
                    <a:cubicBezTo>
                      <a:pt x="335" y="94"/>
                      <a:pt x="336" y="95"/>
                      <a:pt x="336" y="95"/>
                    </a:cubicBezTo>
                    <a:cubicBezTo>
                      <a:pt x="336" y="97"/>
                      <a:pt x="335" y="98"/>
                      <a:pt x="335" y="100"/>
                    </a:cubicBezTo>
                    <a:cubicBezTo>
                      <a:pt x="334" y="101"/>
                      <a:pt x="333" y="101"/>
                      <a:pt x="333" y="102"/>
                    </a:cubicBezTo>
                    <a:cubicBezTo>
                      <a:pt x="333" y="103"/>
                      <a:pt x="333" y="104"/>
                      <a:pt x="334" y="104"/>
                    </a:cubicBezTo>
                    <a:cubicBezTo>
                      <a:pt x="334" y="105"/>
                      <a:pt x="334" y="105"/>
                      <a:pt x="334" y="105"/>
                    </a:cubicBezTo>
                    <a:cubicBezTo>
                      <a:pt x="334" y="105"/>
                      <a:pt x="335" y="105"/>
                      <a:pt x="335" y="105"/>
                    </a:cubicBezTo>
                    <a:cubicBezTo>
                      <a:pt x="336" y="104"/>
                      <a:pt x="337" y="102"/>
                      <a:pt x="338" y="101"/>
                    </a:cubicBezTo>
                    <a:cubicBezTo>
                      <a:pt x="340" y="100"/>
                      <a:pt x="341" y="99"/>
                      <a:pt x="342" y="97"/>
                    </a:cubicBezTo>
                    <a:cubicBezTo>
                      <a:pt x="343" y="96"/>
                      <a:pt x="344" y="95"/>
                      <a:pt x="344" y="94"/>
                    </a:cubicBezTo>
                    <a:cubicBezTo>
                      <a:pt x="345" y="93"/>
                      <a:pt x="345" y="92"/>
                      <a:pt x="344" y="90"/>
                    </a:cubicBezTo>
                    <a:cubicBezTo>
                      <a:pt x="344" y="88"/>
                      <a:pt x="342" y="87"/>
                      <a:pt x="344" y="86"/>
                    </a:cubicBezTo>
                    <a:cubicBezTo>
                      <a:pt x="345" y="85"/>
                      <a:pt x="346" y="87"/>
                      <a:pt x="347" y="87"/>
                    </a:cubicBezTo>
                    <a:cubicBezTo>
                      <a:pt x="348" y="87"/>
                      <a:pt x="349" y="86"/>
                      <a:pt x="350" y="85"/>
                    </a:cubicBezTo>
                    <a:cubicBezTo>
                      <a:pt x="351" y="85"/>
                      <a:pt x="352" y="84"/>
                      <a:pt x="353" y="83"/>
                    </a:cubicBezTo>
                    <a:cubicBezTo>
                      <a:pt x="353" y="82"/>
                      <a:pt x="354" y="82"/>
                      <a:pt x="354" y="81"/>
                    </a:cubicBezTo>
                    <a:cubicBezTo>
                      <a:pt x="355" y="81"/>
                      <a:pt x="355" y="80"/>
                      <a:pt x="356" y="79"/>
                    </a:cubicBezTo>
                    <a:cubicBezTo>
                      <a:pt x="355" y="79"/>
                      <a:pt x="355" y="79"/>
                      <a:pt x="355" y="79"/>
                    </a:cubicBezTo>
                    <a:cubicBezTo>
                      <a:pt x="356" y="79"/>
                      <a:pt x="356" y="78"/>
                      <a:pt x="356" y="77"/>
                    </a:cubicBezTo>
                    <a:cubicBezTo>
                      <a:pt x="357" y="76"/>
                      <a:pt x="356" y="75"/>
                      <a:pt x="357" y="74"/>
                    </a:cubicBezTo>
                    <a:cubicBezTo>
                      <a:pt x="358" y="74"/>
                      <a:pt x="358" y="75"/>
                      <a:pt x="359" y="75"/>
                    </a:cubicBezTo>
                    <a:cubicBezTo>
                      <a:pt x="360" y="75"/>
                      <a:pt x="361" y="74"/>
                      <a:pt x="362" y="74"/>
                    </a:cubicBezTo>
                    <a:cubicBezTo>
                      <a:pt x="363" y="74"/>
                      <a:pt x="364" y="75"/>
                      <a:pt x="366" y="74"/>
                    </a:cubicBezTo>
                    <a:cubicBezTo>
                      <a:pt x="367" y="74"/>
                      <a:pt x="367" y="73"/>
                      <a:pt x="368" y="72"/>
                    </a:cubicBezTo>
                    <a:cubicBezTo>
                      <a:pt x="369" y="71"/>
                      <a:pt x="369" y="70"/>
                      <a:pt x="370" y="69"/>
                    </a:cubicBezTo>
                    <a:cubicBezTo>
                      <a:pt x="372" y="68"/>
                      <a:pt x="373" y="67"/>
                      <a:pt x="375" y="66"/>
                    </a:cubicBezTo>
                    <a:cubicBezTo>
                      <a:pt x="376" y="66"/>
                      <a:pt x="377" y="65"/>
                      <a:pt x="378" y="65"/>
                    </a:cubicBezTo>
                    <a:cubicBezTo>
                      <a:pt x="379" y="65"/>
                      <a:pt x="379" y="67"/>
                      <a:pt x="381" y="67"/>
                    </a:cubicBezTo>
                    <a:cubicBezTo>
                      <a:pt x="382" y="67"/>
                      <a:pt x="382" y="66"/>
                      <a:pt x="383" y="66"/>
                    </a:cubicBezTo>
                    <a:cubicBezTo>
                      <a:pt x="385" y="67"/>
                      <a:pt x="386" y="68"/>
                      <a:pt x="387" y="67"/>
                    </a:cubicBezTo>
                    <a:cubicBezTo>
                      <a:pt x="388" y="67"/>
                      <a:pt x="389" y="66"/>
                      <a:pt x="389" y="65"/>
                    </a:cubicBezTo>
                    <a:cubicBezTo>
                      <a:pt x="390" y="64"/>
                      <a:pt x="390" y="63"/>
                      <a:pt x="389" y="62"/>
                    </a:cubicBezTo>
                    <a:cubicBezTo>
                      <a:pt x="389" y="61"/>
                      <a:pt x="388" y="60"/>
                      <a:pt x="387" y="60"/>
                    </a:cubicBezTo>
                    <a:cubicBezTo>
                      <a:pt x="386" y="61"/>
                      <a:pt x="387" y="62"/>
                      <a:pt x="386" y="62"/>
                    </a:cubicBezTo>
                    <a:cubicBezTo>
                      <a:pt x="385" y="62"/>
                      <a:pt x="384" y="62"/>
                      <a:pt x="384" y="61"/>
                    </a:cubicBezTo>
                    <a:cubicBezTo>
                      <a:pt x="383" y="60"/>
                      <a:pt x="383" y="59"/>
                      <a:pt x="383" y="58"/>
                    </a:cubicBezTo>
                    <a:cubicBezTo>
                      <a:pt x="384" y="58"/>
                      <a:pt x="385" y="58"/>
                      <a:pt x="385" y="57"/>
                    </a:cubicBezTo>
                    <a:cubicBezTo>
                      <a:pt x="386" y="57"/>
                      <a:pt x="386" y="56"/>
                      <a:pt x="386" y="55"/>
                    </a:cubicBezTo>
                    <a:cubicBezTo>
                      <a:pt x="386" y="54"/>
                      <a:pt x="386" y="54"/>
                      <a:pt x="387" y="53"/>
                    </a:cubicBezTo>
                    <a:cubicBezTo>
                      <a:pt x="387" y="53"/>
                      <a:pt x="387" y="52"/>
                      <a:pt x="387" y="52"/>
                    </a:cubicBezTo>
                    <a:cubicBezTo>
                      <a:pt x="388" y="51"/>
                      <a:pt x="389" y="51"/>
                      <a:pt x="389" y="50"/>
                    </a:cubicBezTo>
                    <a:cubicBezTo>
                      <a:pt x="390" y="50"/>
                      <a:pt x="391" y="49"/>
                      <a:pt x="392" y="48"/>
                    </a:cubicBezTo>
                    <a:cubicBezTo>
                      <a:pt x="392" y="48"/>
                      <a:pt x="392" y="47"/>
                      <a:pt x="393" y="47"/>
                    </a:cubicBezTo>
                    <a:cubicBezTo>
                      <a:pt x="394" y="46"/>
                      <a:pt x="395" y="46"/>
                      <a:pt x="396" y="46"/>
                    </a:cubicBezTo>
                    <a:cubicBezTo>
                      <a:pt x="398" y="46"/>
                      <a:pt x="399" y="46"/>
                      <a:pt x="400" y="46"/>
                    </a:cubicBezTo>
                    <a:cubicBezTo>
                      <a:pt x="401" y="46"/>
                      <a:pt x="402" y="46"/>
                      <a:pt x="402" y="45"/>
                    </a:cubicBezTo>
                    <a:cubicBezTo>
                      <a:pt x="403" y="44"/>
                      <a:pt x="402" y="43"/>
                      <a:pt x="403" y="43"/>
                    </a:cubicBezTo>
                    <a:cubicBezTo>
                      <a:pt x="404" y="42"/>
                      <a:pt x="405" y="43"/>
                      <a:pt x="406" y="43"/>
                    </a:cubicBezTo>
                    <a:cubicBezTo>
                      <a:pt x="408" y="42"/>
                      <a:pt x="408" y="42"/>
                      <a:pt x="410" y="42"/>
                    </a:cubicBezTo>
                    <a:cubicBezTo>
                      <a:pt x="411" y="41"/>
                      <a:pt x="411" y="41"/>
                      <a:pt x="412" y="40"/>
                    </a:cubicBezTo>
                    <a:cubicBezTo>
                      <a:pt x="413" y="40"/>
                      <a:pt x="414" y="39"/>
                      <a:pt x="415" y="39"/>
                    </a:cubicBezTo>
                    <a:cubicBezTo>
                      <a:pt x="415" y="39"/>
                      <a:pt x="416" y="39"/>
                      <a:pt x="416" y="39"/>
                    </a:cubicBezTo>
                    <a:cubicBezTo>
                      <a:pt x="416" y="38"/>
                      <a:pt x="416" y="38"/>
                      <a:pt x="416" y="38"/>
                    </a:cubicBezTo>
                    <a:cubicBezTo>
                      <a:pt x="416" y="36"/>
                      <a:pt x="415" y="35"/>
                      <a:pt x="414" y="34"/>
                    </a:cubicBezTo>
                    <a:cubicBezTo>
                      <a:pt x="414" y="33"/>
                      <a:pt x="413" y="32"/>
                      <a:pt x="413" y="31"/>
                    </a:cubicBezTo>
                    <a:cubicBezTo>
                      <a:pt x="413" y="30"/>
                      <a:pt x="413" y="29"/>
                      <a:pt x="413" y="27"/>
                    </a:cubicBezTo>
                    <a:cubicBezTo>
                      <a:pt x="414" y="26"/>
                      <a:pt x="414" y="25"/>
                      <a:pt x="415" y="24"/>
                    </a:cubicBezTo>
                    <a:cubicBezTo>
                      <a:pt x="415" y="22"/>
                      <a:pt x="417" y="20"/>
                      <a:pt x="415" y="19"/>
                    </a:cubicBezTo>
                    <a:cubicBezTo>
                      <a:pt x="415" y="18"/>
                      <a:pt x="414" y="18"/>
                      <a:pt x="413" y="18"/>
                    </a:cubicBezTo>
                    <a:cubicBezTo>
                      <a:pt x="412" y="18"/>
                      <a:pt x="411" y="19"/>
                      <a:pt x="410" y="19"/>
                    </a:cubicBezTo>
                    <a:cubicBezTo>
                      <a:pt x="409" y="18"/>
                      <a:pt x="409" y="18"/>
                      <a:pt x="408" y="17"/>
                    </a:cubicBezTo>
                    <a:cubicBezTo>
                      <a:pt x="407" y="17"/>
                      <a:pt x="406" y="17"/>
                      <a:pt x="405" y="18"/>
                    </a:cubicBezTo>
                    <a:cubicBezTo>
                      <a:pt x="403" y="18"/>
                      <a:pt x="403" y="20"/>
                      <a:pt x="401" y="21"/>
                    </a:cubicBezTo>
                    <a:cubicBezTo>
                      <a:pt x="400" y="23"/>
                      <a:pt x="399" y="23"/>
                      <a:pt x="398" y="25"/>
                    </a:cubicBezTo>
                    <a:cubicBezTo>
                      <a:pt x="397" y="26"/>
                      <a:pt x="398" y="27"/>
                      <a:pt x="397" y="28"/>
                    </a:cubicBezTo>
                    <a:cubicBezTo>
                      <a:pt x="396" y="30"/>
                      <a:pt x="395" y="30"/>
                      <a:pt x="394" y="32"/>
                    </a:cubicBezTo>
                    <a:cubicBezTo>
                      <a:pt x="393" y="33"/>
                      <a:pt x="392" y="34"/>
                      <a:pt x="391" y="34"/>
                    </a:cubicBezTo>
                    <a:cubicBezTo>
                      <a:pt x="390" y="34"/>
                      <a:pt x="389" y="34"/>
                      <a:pt x="388" y="34"/>
                    </a:cubicBezTo>
                    <a:cubicBezTo>
                      <a:pt x="387" y="34"/>
                      <a:pt x="387" y="35"/>
                      <a:pt x="385" y="36"/>
                    </a:cubicBezTo>
                    <a:cubicBezTo>
                      <a:pt x="384" y="37"/>
                      <a:pt x="384" y="38"/>
                      <a:pt x="383" y="38"/>
                    </a:cubicBezTo>
                    <a:cubicBezTo>
                      <a:pt x="381" y="39"/>
                      <a:pt x="381" y="37"/>
                      <a:pt x="379" y="37"/>
                    </a:cubicBezTo>
                    <a:cubicBezTo>
                      <a:pt x="378" y="37"/>
                      <a:pt x="377" y="38"/>
                      <a:pt x="375" y="38"/>
                    </a:cubicBezTo>
                    <a:cubicBezTo>
                      <a:pt x="374" y="38"/>
                      <a:pt x="373" y="38"/>
                      <a:pt x="372" y="38"/>
                    </a:cubicBezTo>
                    <a:cubicBezTo>
                      <a:pt x="370" y="38"/>
                      <a:pt x="369" y="38"/>
                      <a:pt x="367" y="38"/>
                    </a:cubicBezTo>
                    <a:cubicBezTo>
                      <a:pt x="365" y="38"/>
                      <a:pt x="364" y="38"/>
                      <a:pt x="362" y="38"/>
                    </a:cubicBezTo>
                    <a:cubicBezTo>
                      <a:pt x="361" y="38"/>
                      <a:pt x="360" y="38"/>
                      <a:pt x="359" y="38"/>
                    </a:cubicBezTo>
                    <a:cubicBezTo>
                      <a:pt x="357" y="38"/>
                      <a:pt x="357" y="39"/>
                      <a:pt x="355" y="40"/>
                    </a:cubicBezTo>
                    <a:cubicBezTo>
                      <a:pt x="354" y="41"/>
                      <a:pt x="353" y="42"/>
                      <a:pt x="352" y="43"/>
                    </a:cubicBezTo>
                    <a:cubicBezTo>
                      <a:pt x="352" y="43"/>
                      <a:pt x="352" y="43"/>
                      <a:pt x="352" y="43"/>
                    </a:cubicBezTo>
                    <a:cubicBezTo>
                      <a:pt x="351" y="42"/>
                      <a:pt x="350" y="43"/>
                      <a:pt x="349" y="43"/>
                    </a:cubicBezTo>
                    <a:cubicBezTo>
                      <a:pt x="348" y="44"/>
                      <a:pt x="348" y="45"/>
                      <a:pt x="347" y="45"/>
                    </a:cubicBezTo>
                    <a:cubicBezTo>
                      <a:pt x="346" y="46"/>
                      <a:pt x="346" y="46"/>
                      <a:pt x="345" y="46"/>
                    </a:cubicBezTo>
                    <a:cubicBezTo>
                      <a:pt x="344" y="46"/>
                      <a:pt x="344" y="45"/>
                      <a:pt x="343" y="45"/>
                    </a:cubicBezTo>
                    <a:cubicBezTo>
                      <a:pt x="342" y="45"/>
                      <a:pt x="342" y="45"/>
                      <a:pt x="341" y="45"/>
                    </a:cubicBezTo>
                    <a:cubicBezTo>
                      <a:pt x="340" y="45"/>
                      <a:pt x="340" y="45"/>
                      <a:pt x="339" y="45"/>
                    </a:cubicBezTo>
                    <a:cubicBezTo>
                      <a:pt x="337" y="45"/>
                      <a:pt x="336" y="45"/>
                      <a:pt x="335" y="46"/>
                    </a:cubicBezTo>
                    <a:cubicBezTo>
                      <a:pt x="333" y="46"/>
                      <a:pt x="333" y="47"/>
                      <a:pt x="331" y="47"/>
                    </a:cubicBezTo>
                    <a:cubicBezTo>
                      <a:pt x="330" y="48"/>
                      <a:pt x="329" y="47"/>
                      <a:pt x="328" y="48"/>
                    </a:cubicBezTo>
                    <a:cubicBezTo>
                      <a:pt x="327" y="48"/>
                      <a:pt x="326" y="48"/>
                      <a:pt x="325" y="49"/>
                    </a:cubicBezTo>
                    <a:cubicBezTo>
                      <a:pt x="325" y="50"/>
                      <a:pt x="324" y="51"/>
                      <a:pt x="325" y="51"/>
                    </a:cubicBezTo>
                    <a:cubicBezTo>
                      <a:pt x="325" y="51"/>
                      <a:pt x="325" y="52"/>
                      <a:pt x="325" y="53"/>
                    </a:cubicBezTo>
                    <a:cubicBezTo>
                      <a:pt x="325" y="53"/>
                      <a:pt x="325" y="54"/>
                      <a:pt x="325" y="54"/>
                    </a:cubicBezTo>
                    <a:cubicBezTo>
                      <a:pt x="325" y="54"/>
                      <a:pt x="325" y="54"/>
                      <a:pt x="324" y="54"/>
                    </a:cubicBezTo>
                    <a:cubicBezTo>
                      <a:pt x="323" y="54"/>
                      <a:pt x="322" y="55"/>
                      <a:pt x="321" y="55"/>
                    </a:cubicBezTo>
                    <a:cubicBezTo>
                      <a:pt x="321" y="56"/>
                      <a:pt x="320" y="56"/>
                      <a:pt x="319" y="57"/>
                    </a:cubicBezTo>
                    <a:cubicBezTo>
                      <a:pt x="318" y="57"/>
                      <a:pt x="318" y="57"/>
                      <a:pt x="317" y="57"/>
                    </a:cubicBezTo>
                    <a:cubicBezTo>
                      <a:pt x="316" y="57"/>
                      <a:pt x="315" y="57"/>
                      <a:pt x="314" y="57"/>
                    </a:cubicBezTo>
                    <a:cubicBezTo>
                      <a:pt x="313" y="57"/>
                      <a:pt x="312" y="56"/>
                      <a:pt x="311" y="57"/>
                    </a:cubicBezTo>
                    <a:cubicBezTo>
                      <a:pt x="310" y="57"/>
                      <a:pt x="310" y="57"/>
                      <a:pt x="309" y="58"/>
                    </a:cubicBezTo>
                    <a:cubicBezTo>
                      <a:pt x="308" y="58"/>
                      <a:pt x="307" y="59"/>
                      <a:pt x="307" y="59"/>
                    </a:cubicBezTo>
                    <a:cubicBezTo>
                      <a:pt x="306" y="60"/>
                      <a:pt x="306" y="60"/>
                      <a:pt x="305" y="61"/>
                    </a:cubicBezTo>
                    <a:cubicBezTo>
                      <a:pt x="304" y="61"/>
                      <a:pt x="304" y="61"/>
                      <a:pt x="303" y="61"/>
                    </a:cubicBezTo>
                    <a:cubicBezTo>
                      <a:pt x="302" y="61"/>
                      <a:pt x="302" y="61"/>
                      <a:pt x="301" y="62"/>
                    </a:cubicBezTo>
                    <a:cubicBezTo>
                      <a:pt x="300" y="62"/>
                      <a:pt x="300" y="63"/>
                      <a:pt x="299" y="63"/>
                    </a:cubicBezTo>
                    <a:cubicBezTo>
                      <a:pt x="298" y="64"/>
                      <a:pt x="297" y="63"/>
                      <a:pt x="297" y="64"/>
                    </a:cubicBezTo>
                    <a:cubicBezTo>
                      <a:pt x="296" y="64"/>
                      <a:pt x="296" y="65"/>
                      <a:pt x="296" y="65"/>
                    </a:cubicBezTo>
                    <a:cubicBezTo>
                      <a:pt x="295" y="65"/>
                      <a:pt x="295" y="65"/>
                      <a:pt x="295" y="65"/>
                    </a:cubicBezTo>
                    <a:cubicBezTo>
                      <a:pt x="295" y="64"/>
                      <a:pt x="294" y="63"/>
                      <a:pt x="294" y="62"/>
                    </a:cubicBezTo>
                    <a:cubicBezTo>
                      <a:pt x="295" y="61"/>
                      <a:pt x="295" y="61"/>
                      <a:pt x="296" y="60"/>
                    </a:cubicBezTo>
                    <a:cubicBezTo>
                      <a:pt x="297" y="59"/>
                      <a:pt x="297" y="59"/>
                      <a:pt x="298" y="59"/>
                    </a:cubicBezTo>
                    <a:cubicBezTo>
                      <a:pt x="299" y="58"/>
                      <a:pt x="300" y="59"/>
                      <a:pt x="301" y="59"/>
                    </a:cubicBezTo>
                    <a:cubicBezTo>
                      <a:pt x="302" y="58"/>
                      <a:pt x="302" y="57"/>
                      <a:pt x="303" y="56"/>
                    </a:cubicBezTo>
                    <a:cubicBezTo>
                      <a:pt x="304" y="55"/>
                      <a:pt x="305" y="54"/>
                      <a:pt x="305" y="53"/>
                    </a:cubicBezTo>
                    <a:cubicBezTo>
                      <a:pt x="306" y="52"/>
                      <a:pt x="306" y="52"/>
                      <a:pt x="306" y="52"/>
                    </a:cubicBezTo>
                    <a:cubicBezTo>
                      <a:pt x="306" y="52"/>
                      <a:pt x="306" y="52"/>
                      <a:pt x="306" y="52"/>
                    </a:cubicBezTo>
                    <a:cubicBezTo>
                      <a:pt x="306" y="52"/>
                      <a:pt x="307" y="51"/>
                      <a:pt x="307" y="51"/>
                    </a:cubicBezTo>
                    <a:cubicBezTo>
                      <a:pt x="308" y="51"/>
                      <a:pt x="308" y="51"/>
                      <a:pt x="309" y="50"/>
                    </a:cubicBezTo>
                    <a:cubicBezTo>
                      <a:pt x="310" y="50"/>
                      <a:pt x="311" y="49"/>
                      <a:pt x="311" y="48"/>
                    </a:cubicBezTo>
                    <a:cubicBezTo>
                      <a:pt x="312" y="48"/>
                      <a:pt x="312" y="47"/>
                      <a:pt x="313" y="46"/>
                    </a:cubicBezTo>
                    <a:cubicBezTo>
                      <a:pt x="313" y="45"/>
                      <a:pt x="312" y="45"/>
                      <a:pt x="313" y="44"/>
                    </a:cubicBezTo>
                    <a:cubicBezTo>
                      <a:pt x="313" y="43"/>
                      <a:pt x="314" y="43"/>
                      <a:pt x="315" y="42"/>
                    </a:cubicBezTo>
                    <a:cubicBezTo>
                      <a:pt x="316" y="41"/>
                      <a:pt x="317" y="41"/>
                      <a:pt x="317" y="40"/>
                    </a:cubicBezTo>
                    <a:cubicBezTo>
                      <a:pt x="318" y="39"/>
                      <a:pt x="317" y="39"/>
                      <a:pt x="317" y="38"/>
                    </a:cubicBezTo>
                    <a:cubicBezTo>
                      <a:pt x="317" y="37"/>
                      <a:pt x="316" y="35"/>
                      <a:pt x="317" y="35"/>
                    </a:cubicBezTo>
                    <a:cubicBezTo>
                      <a:pt x="318" y="34"/>
                      <a:pt x="319" y="34"/>
                      <a:pt x="320" y="35"/>
                    </a:cubicBezTo>
                    <a:cubicBezTo>
                      <a:pt x="321" y="35"/>
                      <a:pt x="321" y="36"/>
                      <a:pt x="321" y="38"/>
                    </a:cubicBezTo>
                    <a:cubicBezTo>
                      <a:pt x="322" y="39"/>
                      <a:pt x="322" y="40"/>
                      <a:pt x="324" y="40"/>
                    </a:cubicBezTo>
                    <a:cubicBezTo>
                      <a:pt x="325" y="40"/>
                      <a:pt x="326" y="40"/>
                      <a:pt x="327" y="39"/>
                    </a:cubicBezTo>
                    <a:cubicBezTo>
                      <a:pt x="328" y="39"/>
                      <a:pt x="328" y="38"/>
                      <a:pt x="328" y="37"/>
                    </a:cubicBezTo>
                    <a:cubicBezTo>
                      <a:pt x="329" y="35"/>
                      <a:pt x="328" y="34"/>
                      <a:pt x="328" y="33"/>
                    </a:cubicBezTo>
                    <a:cubicBezTo>
                      <a:pt x="327" y="31"/>
                      <a:pt x="326" y="31"/>
                      <a:pt x="325" y="30"/>
                    </a:cubicBezTo>
                    <a:cubicBezTo>
                      <a:pt x="324" y="29"/>
                      <a:pt x="323" y="28"/>
                      <a:pt x="322" y="28"/>
                    </a:cubicBezTo>
                    <a:cubicBezTo>
                      <a:pt x="320" y="27"/>
                      <a:pt x="319" y="27"/>
                      <a:pt x="318" y="27"/>
                    </a:cubicBezTo>
                    <a:cubicBezTo>
                      <a:pt x="316" y="27"/>
                      <a:pt x="315" y="27"/>
                      <a:pt x="313" y="27"/>
                    </a:cubicBezTo>
                    <a:cubicBezTo>
                      <a:pt x="312" y="27"/>
                      <a:pt x="311" y="27"/>
                      <a:pt x="309" y="26"/>
                    </a:cubicBezTo>
                    <a:cubicBezTo>
                      <a:pt x="308" y="26"/>
                      <a:pt x="307" y="24"/>
                      <a:pt x="306" y="25"/>
                    </a:cubicBezTo>
                    <a:cubicBezTo>
                      <a:pt x="305" y="26"/>
                      <a:pt x="306" y="27"/>
                      <a:pt x="305" y="28"/>
                    </a:cubicBezTo>
                    <a:cubicBezTo>
                      <a:pt x="304" y="27"/>
                      <a:pt x="304" y="27"/>
                      <a:pt x="304" y="27"/>
                    </a:cubicBezTo>
                    <a:cubicBezTo>
                      <a:pt x="304" y="26"/>
                      <a:pt x="304" y="26"/>
                      <a:pt x="304" y="25"/>
                    </a:cubicBezTo>
                    <a:cubicBezTo>
                      <a:pt x="304" y="24"/>
                      <a:pt x="304" y="24"/>
                      <a:pt x="303" y="23"/>
                    </a:cubicBezTo>
                    <a:cubicBezTo>
                      <a:pt x="304" y="23"/>
                      <a:pt x="304" y="23"/>
                      <a:pt x="304" y="23"/>
                    </a:cubicBezTo>
                    <a:cubicBezTo>
                      <a:pt x="304" y="22"/>
                      <a:pt x="304" y="21"/>
                      <a:pt x="304" y="20"/>
                    </a:cubicBezTo>
                    <a:cubicBezTo>
                      <a:pt x="304" y="19"/>
                      <a:pt x="302" y="19"/>
                      <a:pt x="303" y="18"/>
                    </a:cubicBezTo>
                    <a:cubicBezTo>
                      <a:pt x="303" y="17"/>
                      <a:pt x="304" y="17"/>
                      <a:pt x="304" y="17"/>
                    </a:cubicBezTo>
                    <a:cubicBezTo>
                      <a:pt x="304" y="16"/>
                      <a:pt x="304" y="15"/>
                      <a:pt x="304" y="15"/>
                    </a:cubicBezTo>
                    <a:cubicBezTo>
                      <a:pt x="304" y="14"/>
                      <a:pt x="304" y="13"/>
                      <a:pt x="304" y="12"/>
                    </a:cubicBezTo>
                    <a:cubicBezTo>
                      <a:pt x="303" y="12"/>
                      <a:pt x="302" y="13"/>
                      <a:pt x="301" y="12"/>
                    </a:cubicBezTo>
                    <a:cubicBezTo>
                      <a:pt x="300" y="12"/>
                      <a:pt x="301" y="11"/>
                      <a:pt x="300" y="11"/>
                    </a:cubicBezTo>
                    <a:cubicBezTo>
                      <a:pt x="299" y="10"/>
                      <a:pt x="298" y="11"/>
                      <a:pt x="297" y="10"/>
                    </a:cubicBezTo>
                    <a:cubicBezTo>
                      <a:pt x="296" y="9"/>
                      <a:pt x="299" y="8"/>
                      <a:pt x="298" y="7"/>
                    </a:cubicBezTo>
                    <a:cubicBezTo>
                      <a:pt x="298" y="6"/>
                      <a:pt x="297" y="5"/>
                      <a:pt x="296" y="5"/>
                    </a:cubicBezTo>
                    <a:cubicBezTo>
                      <a:pt x="295" y="4"/>
                      <a:pt x="294" y="6"/>
                      <a:pt x="293" y="5"/>
                    </a:cubicBezTo>
                    <a:cubicBezTo>
                      <a:pt x="292" y="5"/>
                      <a:pt x="292" y="5"/>
                      <a:pt x="291" y="5"/>
                    </a:cubicBezTo>
                    <a:cubicBezTo>
                      <a:pt x="290" y="4"/>
                      <a:pt x="290" y="4"/>
                      <a:pt x="289" y="3"/>
                    </a:cubicBezTo>
                    <a:cubicBezTo>
                      <a:pt x="288" y="3"/>
                      <a:pt x="287" y="4"/>
                      <a:pt x="287" y="5"/>
                    </a:cubicBezTo>
                    <a:cubicBezTo>
                      <a:pt x="286" y="5"/>
                      <a:pt x="286" y="6"/>
                      <a:pt x="286" y="6"/>
                    </a:cubicBezTo>
                    <a:cubicBezTo>
                      <a:pt x="285" y="7"/>
                      <a:pt x="285" y="6"/>
                      <a:pt x="284" y="6"/>
                    </a:cubicBezTo>
                    <a:cubicBezTo>
                      <a:pt x="283" y="6"/>
                      <a:pt x="283" y="8"/>
                      <a:pt x="282" y="8"/>
                    </a:cubicBezTo>
                    <a:cubicBezTo>
                      <a:pt x="281" y="9"/>
                      <a:pt x="281" y="7"/>
                      <a:pt x="280" y="7"/>
                    </a:cubicBezTo>
                    <a:cubicBezTo>
                      <a:pt x="279" y="8"/>
                      <a:pt x="279" y="8"/>
                      <a:pt x="278" y="8"/>
                    </a:cubicBezTo>
                    <a:cubicBezTo>
                      <a:pt x="277" y="9"/>
                      <a:pt x="277" y="10"/>
                      <a:pt x="276" y="10"/>
                    </a:cubicBezTo>
                    <a:cubicBezTo>
                      <a:pt x="275" y="11"/>
                      <a:pt x="275" y="11"/>
                      <a:pt x="273" y="12"/>
                    </a:cubicBezTo>
                    <a:cubicBezTo>
                      <a:pt x="273" y="12"/>
                      <a:pt x="272" y="12"/>
                      <a:pt x="271" y="12"/>
                    </a:cubicBezTo>
                    <a:cubicBezTo>
                      <a:pt x="271" y="12"/>
                      <a:pt x="271" y="12"/>
                      <a:pt x="271" y="12"/>
                    </a:cubicBezTo>
                    <a:cubicBezTo>
                      <a:pt x="270" y="11"/>
                      <a:pt x="270" y="11"/>
                      <a:pt x="269" y="10"/>
                    </a:cubicBezTo>
                    <a:cubicBezTo>
                      <a:pt x="268" y="9"/>
                      <a:pt x="267" y="9"/>
                      <a:pt x="266" y="9"/>
                    </a:cubicBezTo>
                    <a:cubicBezTo>
                      <a:pt x="265" y="9"/>
                      <a:pt x="265" y="9"/>
                      <a:pt x="264" y="10"/>
                    </a:cubicBezTo>
                    <a:cubicBezTo>
                      <a:pt x="263" y="10"/>
                      <a:pt x="263" y="11"/>
                      <a:pt x="262" y="11"/>
                    </a:cubicBezTo>
                    <a:cubicBezTo>
                      <a:pt x="261" y="12"/>
                      <a:pt x="261" y="12"/>
                      <a:pt x="259" y="11"/>
                    </a:cubicBezTo>
                    <a:cubicBezTo>
                      <a:pt x="258" y="11"/>
                      <a:pt x="258" y="10"/>
                      <a:pt x="257" y="10"/>
                    </a:cubicBezTo>
                    <a:cubicBezTo>
                      <a:pt x="256" y="9"/>
                      <a:pt x="256" y="8"/>
                      <a:pt x="255" y="8"/>
                    </a:cubicBezTo>
                    <a:cubicBezTo>
                      <a:pt x="254" y="7"/>
                      <a:pt x="253" y="6"/>
                      <a:pt x="252" y="6"/>
                    </a:cubicBezTo>
                    <a:cubicBezTo>
                      <a:pt x="250" y="6"/>
                      <a:pt x="250" y="6"/>
                      <a:pt x="249" y="7"/>
                    </a:cubicBezTo>
                    <a:cubicBezTo>
                      <a:pt x="248" y="7"/>
                      <a:pt x="248" y="7"/>
                      <a:pt x="247" y="7"/>
                    </a:cubicBezTo>
                    <a:cubicBezTo>
                      <a:pt x="246" y="7"/>
                      <a:pt x="246" y="7"/>
                      <a:pt x="245" y="7"/>
                    </a:cubicBezTo>
                    <a:cubicBezTo>
                      <a:pt x="244" y="6"/>
                      <a:pt x="244" y="8"/>
                      <a:pt x="243" y="7"/>
                    </a:cubicBezTo>
                    <a:cubicBezTo>
                      <a:pt x="242" y="6"/>
                      <a:pt x="242" y="6"/>
                      <a:pt x="242" y="5"/>
                    </a:cubicBezTo>
                    <a:cubicBezTo>
                      <a:pt x="242" y="5"/>
                      <a:pt x="243" y="5"/>
                      <a:pt x="243" y="4"/>
                    </a:cubicBezTo>
                    <a:cubicBezTo>
                      <a:pt x="244" y="3"/>
                      <a:pt x="244" y="1"/>
                      <a:pt x="243" y="1"/>
                    </a:cubicBezTo>
                    <a:cubicBezTo>
                      <a:pt x="242" y="0"/>
                      <a:pt x="241" y="0"/>
                      <a:pt x="241" y="1"/>
                    </a:cubicBezTo>
                    <a:cubicBezTo>
                      <a:pt x="240" y="1"/>
                      <a:pt x="239" y="2"/>
                      <a:pt x="239" y="3"/>
                    </a:cubicBezTo>
                    <a:cubicBezTo>
                      <a:pt x="237" y="4"/>
                      <a:pt x="237" y="4"/>
                      <a:pt x="237" y="4"/>
                    </a:cubicBezTo>
                    <a:cubicBezTo>
                      <a:pt x="173" y="4"/>
                      <a:pt x="173" y="4"/>
                      <a:pt x="173" y="4"/>
                    </a:cubicBezTo>
                    <a:cubicBezTo>
                      <a:pt x="55" y="4"/>
                      <a:pt x="55" y="4"/>
                      <a:pt x="55" y="4"/>
                    </a:cubicBezTo>
                    <a:cubicBezTo>
                      <a:pt x="54" y="4"/>
                      <a:pt x="54" y="4"/>
                      <a:pt x="54" y="4"/>
                    </a:cubicBezTo>
                    <a:cubicBezTo>
                      <a:pt x="54" y="4"/>
                      <a:pt x="54" y="5"/>
                      <a:pt x="54" y="5"/>
                    </a:cubicBezTo>
                    <a:cubicBezTo>
                      <a:pt x="54" y="6"/>
                      <a:pt x="54" y="6"/>
                      <a:pt x="55" y="7"/>
                    </a:cubicBezTo>
                    <a:cubicBezTo>
                      <a:pt x="55" y="7"/>
                      <a:pt x="55" y="8"/>
                      <a:pt x="55" y="9"/>
                    </a:cubicBezTo>
                    <a:cubicBezTo>
                      <a:pt x="54" y="10"/>
                      <a:pt x="53" y="10"/>
                      <a:pt x="52" y="10"/>
                    </a:cubicBezTo>
                    <a:cubicBezTo>
                      <a:pt x="52" y="11"/>
                      <a:pt x="52" y="12"/>
                      <a:pt x="51" y="12"/>
                    </a:cubicBezTo>
                    <a:cubicBezTo>
                      <a:pt x="50" y="12"/>
                      <a:pt x="50" y="11"/>
                      <a:pt x="49" y="11"/>
                    </a:cubicBezTo>
                    <a:cubicBezTo>
                      <a:pt x="47" y="10"/>
                      <a:pt x="46" y="10"/>
                      <a:pt x="45" y="10"/>
                    </a:cubicBezTo>
                    <a:cubicBezTo>
                      <a:pt x="43" y="10"/>
                      <a:pt x="43" y="11"/>
                      <a:pt x="42" y="12"/>
                    </a:cubicBezTo>
                    <a:cubicBezTo>
                      <a:pt x="41" y="12"/>
                      <a:pt x="41" y="12"/>
                      <a:pt x="41" y="12"/>
                    </a:cubicBezTo>
                    <a:cubicBezTo>
                      <a:pt x="39" y="12"/>
                      <a:pt x="40" y="9"/>
                      <a:pt x="38" y="8"/>
                    </a:cubicBezTo>
                    <a:cubicBezTo>
                      <a:pt x="37" y="8"/>
                      <a:pt x="37" y="8"/>
                      <a:pt x="36" y="9"/>
                    </a:cubicBezTo>
                    <a:cubicBezTo>
                      <a:pt x="35" y="9"/>
                      <a:pt x="36" y="11"/>
                      <a:pt x="36" y="13"/>
                    </a:cubicBezTo>
                    <a:cubicBezTo>
                      <a:pt x="35" y="14"/>
                      <a:pt x="35" y="15"/>
                      <a:pt x="35" y="16"/>
                    </a:cubicBezTo>
                    <a:cubicBezTo>
                      <a:pt x="35" y="17"/>
                      <a:pt x="36" y="18"/>
                      <a:pt x="36" y="19"/>
                    </a:cubicBezTo>
                    <a:cubicBezTo>
                      <a:pt x="36" y="21"/>
                      <a:pt x="36" y="22"/>
                      <a:pt x="35" y="23"/>
                    </a:cubicBezTo>
                    <a:cubicBezTo>
                      <a:pt x="34" y="24"/>
                      <a:pt x="34" y="24"/>
                      <a:pt x="33" y="24"/>
                    </a:cubicBezTo>
                    <a:cubicBezTo>
                      <a:pt x="32" y="25"/>
                      <a:pt x="32" y="26"/>
                      <a:pt x="31" y="27"/>
                    </a:cubicBezTo>
                    <a:cubicBezTo>
                      <a:pt x="31" y="29"/>
                      <a:pt x="32" y="29"/>
                      <a:pt x="31" y="31"/>
                    </a:cubicBezTo>
                    <a:cubicBezTo>
                      <a:pt x="31" y="32"/>
                      <a:pt x="30" y="33"/>
                      <a:pt x="29" y="34"/>
                    </a:cubicBezTo>
                    <a:cubicBezTo>
                      <a:pt x="27" y="35"/>
                      <a:pt x="27" y="35"/>
                      <a:pt x="26" y="37"/>
                    </a:cubicBezTo>
                    <a:cubicBezTo>
                      <a:pt x="24" y="39"/>
                      <a:pt x="24" y="41"/>
                      <a:pt x="22" y="43"/>
                    </a:cubicBezTo>
                    <a:cubicBezTo>
                      <a:pt x="21" y="44"/>
                      <a:pt x="20" y="44"/>
                      <a:pt x="19" y="45"/>
                    </a:cubicBezTo>
                    <a:cubicBezTo>
                      <a:pt x="18" y="46"/>
                      <a:pt x="18" y="48"/>
                      <a:pt x="17" y="49"/>
                    </a:cubicBezTo>
                    <a:cubicBezTo>
                      <a:pt x="16" y="50"/>
                      <a:pt x="15" y="50"/>
                      <a:pt x="14" y="51"/>
                    </a:cubicBezTo>
                    <a:cubicBezTo>
                      <a:pt x="13" y="51"/>
                      <a:pt x="14" y="52"/>
                      <a:pt x="13" y="53"/>
                    </a:cubicBezTo>
                    <a:cubicBezTo>
                      <a:pt x="13" y="53"/>
                      <a:pt x="13" y="53"/>
                      <a:pt x="13" y="53"/>
                    </a:cubicBezTo>
                    <a:cubicBezTo>
                      <a:pt x="12" y="54"/>
                      <a:pt x="12" y="53"/>
                      <a:pt x="11" y="54"/>
                    </a:cubicBezTo>
                    <a:cubicBezTo>
                      <a:pt x="10" y="55"/>
                      <a:pt x="10" y="56"/>
                      <a:pt x="10" y="57"/>
                    </a:cubicBezTo>
                    <a:cubicBezTo>
                      <a:pt x="9" y="58"/>
                      <a:pt x="9" y="59"/>
                      <a:pt x="9" y="60"/>
                    </a:cubicBezTo>
                    <a:cubicBezTo>
                      <a:pt x="8" y="62"/>
                      <a:pt x="8" y="63"/>
                      <a:pt x="7" y="65"/>
                    </a:cubicBezTo>
                    <a:cubicBezTo>
                      <a:pt x="7" y="67"/>
                      <a:pt x="7" y="68"/>
                      <a:pt x="6" y="70"/>
                    </a:cubicBezTo>
                    <a:cubicBezTo>
                      <a:pt x="5" y="71"/>
                      <a:pt x="4" y="72"/>
                      <a:pt x="3" y="74"/>
                    </a:cubicBezTo>
                    <a:cubicBezTo>
                      <a:pt x="2" y="74"/>
                      <a:pt x="1" y="74"/>
                      <a:pt x="1" y="75"/>
                    </a:cubicBezTo>
                    <a:cubicBezTo>
                      <a:pt x="0" y="77"/>
                      <a:pt x="1" y="78"/>
                      <a:pt x="1" y="79"/>
                    </a:cubicBezTo>
                    <a:cubicBezTo>
                      <a:pt x="1" y="81"/>
                      <a:pt x="1" y="82"/>
                      <a:pt x="1" y="83"/>
                    </a:cubicBezTo>
                    <a:cubicBezTo>
                      <a:pt x="1" y="84"/>
                      <a:pt x="2" y="85"/>
                      <a:pt x="1" y="86"/>
                    </a:cubicBezTo>
                    <a:cubicBezTo>
                      <a:pt x="1" y="87"/>
                      <a:pt x="1" y="87"/>
                      <a:pt x="0" y="88"/>
                    </a:cubicBezTo>
                    <a:cubicBezTo>
                      <a:pt x="0" y="90"/>
                      <a:pt x="0" y="91"/>
                      <a:pt x="1" y="92"/>
                    </a:cubicBezTo>
                    <a:cubicBezTo>
                      <a:pt x="1" y="93"/>
                      <a:pt x="2" y="93"/>
                      <a:pt x="3" y="93"/>
                    </a:cubicBezTo>
                    <a:cubicBezTo>
                      <a:pt x="3" y="94"/>
                      <a:pt x="3" y="95"/>
                      <a:pt x="3" y="96"/>
                    </a:cubicBezTo>
                    <a:cubicBezTo>
                      <a:pt x="3" y="98"/>
                      <a:pt x="4" y="98"/>
                      <a:pt x="3" y="100"/>
                    </a:cubicBezTo>
                    <a:cubicBezTo>
                      <a:pt x="3" y="101"/>
                      <a:pt x="2" y="101"/>
                      <a:pt x="2" y="102"/>
                    </a:cubicBezTo>
                    <a:cubicBezTo>
                      <a:pt x="2" y="103"/>
                      <a:pt x="2" y="104"/>
                      <a:pt x="2" y="105"/>
                    </a:cubicBezTo>
                    <a:cubicBezTo>
                      <a:pt x="2" y="105"/>
                      <a:pt x="2" y="106"/>
                      <a:pt x="3" y="106"/>
                    </a:cubicBezTo>
                    <a:cubicBezTo>
                      <a:pt x="3" y="107"/>
                      <a:pt x="5" y="106"/>
                      <a:pt x="5" y="107"/>
                    </a:cubicBezTo>
                    <a:cubicBezTo>
                      <a:pt x="6" y="108"/>
                      <a:pt x="5" y="109"/>
                      <a:pt x="5" y="109"/>
                    </a:cubicBezTo>
                    <a:cubicBezTo>
                      <a:pt x="5" y="110"/>
                      <a:pt x="5" y="111"/>
                      <a:pt x="4" y="112"/>
                    </a:cubicBezTo>
                    <a:cubicBezTo>
                      <a:pt x="3" y="112"/>
                      <a:pt x="2" y="110"/>
                      <a:pt x="2" y="111"/>
                    </a:cubicBezTo>
                    <a:cubicBezTo>
                      <a:pt x="1" y="111"/>
                      <a:pt x="1" y="111"/>
                      <a:pt x="1" y="112"/>
                    </a:cubicBezTo>
                    <a:cubicBezTo>
                      <a:pt x="1" y="114"/>
                      <a:pt x="2" y="114"/>
                      <a:pt x="3" y="116"/>
                    </a:cubicBezTo>
                    <a:cubicBezTo>
                      <a:pt x="3" y="117"/>
                      <a:pt x="3" y="118"/>
                      <a:pt x="4" y="120"/>
                    </a:cubicBezTo>
                    <a:cubicBezTo>
                      <a:pt x="5" y="121"/>
                      <a:pt x="7" y="121"/>
                      <a:pt x="7" y="123"/>
                    </a:cubicBezTo>
                    <a:cubicBezTo>
                      <a:pt x="8" y="125"/>
                      <a:pt x="6" y="125"/>
                      <a:pt x="6" y="127"/>
                    </a:cubicBezTo>
                    <a:cubicBezTo>
                      <a:pt x="6" y="128"/>
                      <a:pt x="7" y="129"/>
                      <a:pt x="8" y="129"/>
                    </a:cubicBezTo>
                    <a:cubicBezTo>
                      <a:pt x="9" y="130"/>
                      <a:pt x="10" y="128"/>
                      <a:pt x="12" y="128"/>
                    </a:cubicBezTo>
                    <a:cubicBezTo>
                      <a:pt x="13" y="128"/>
                      <a:pt x="13" y="128"/>
                      <a:pt x="14" y="129"/>
                    </a:cubicBezTo>
                    <a:cubicBezTo>
                      <a:pt x="15" y="129"/>
                      <a:pt x="14" y="130"/>
                      <a:pt x="14" y="131"/>
                    </a:cubicBezTo>
                    <a:cubicBezTo>
                      <a:pt x="15" y="132"/>
                      <a:pt x="16" y="131"/>
                      <a:pt x="17" y="132"/>
                    </a:cubicBezTo>
                    <a:cubicBezTo>
                      <a:pt x="18" y="132"/>
                      <a:pt x="18" y="132"/>
                      <a:pt x="19" y="133"/>
                    </a:cubicBezTo>
                    <a:cubicBezTo>
                      <a:pt x="20" y="134"/>
                      <a:pt x="20" y="135"/>
                      <a:pt x="21" y="136"/>
                    </a:cubicBezTo>
                    <a:cubicBezTo>
                      <a:pt x="22" y="137"/>
                      <a:pt x="22" y="137"/>
                      <a:pt x="23" y="138"/>
                    </a:cubicBezTo>
                    <a:cubicBezTo>
                      <a:pt x="24" y="139"/>
                      <a:pt x="24" y="139"/>
                      <a:pt x="24" y="139"/>
                    </a:cubicBezTo>
                    <a:cubicBezTo>
                      <a:pt x="25" y="140"/>
                      <a:pt x="25" y="141"/>
                      <a:pt x="25" y="142"/>
                    </a:cubicBezTo>
                    <a:cubicBezTo>
                      <a:pt x="25" y="143"/>
                      <a:pt x="25" y="144"/>
                      <a:pt x="25" y="144"/>
                    </a:cubicBezTo>
                    <a:cubicBezTo>
                      <a:pt x="24" y="145"/>
                      <a:pt x="24" y="145"/>
                      <a:pt x="24" y="145"/>
                    </a:cubicBezTo>
                    <a:cubicBezTo>
                      <a:pt x="30" y="145"/>
                      <a:pt x="30" y="145"/>
                      <a:pt x="30" y="145"/>
                    </a:cubicBezTo>
                    <a:cubicBezTo>
                      <a:pt x="32" y="145"/>
                      <a:pt x="34" y="145"/>
                      <a:pt x="36" y="144"/>
                    </a:cubicBezTo>
                    <a:cubicBezTo>
                      <a:pt x="38" y="144"/>
                      <a:pt x="39" y="143"/>
                      <a:pt x="41" y="143"/>
                    </a:cubicBezTo>
                    <a:cubicBezTo>
                      <a:pt x="41" y="143"/>
                      <a:pt x="41" y="143"/>
                      <a:pt x="42" y="144"/>
                    </a:cubicBezTo>
                    <a:cubicBezTo>
                      <a:pt x="41" y="146"/>
                      <a:pt x="41" y="146"/>
                      <a:pt x="41" y="146"/>
                    </a:cubicBezTo>
                    <a:cubicBezTo>
                      <a:pt x="43" y="147"/>
                      <a:pt x="43" y="147"/>
                      <a:pt x="43" y="147"/>
                    </a:cubicBezTo>
                    <a:cubicBezTo>
                      <a:pt x="45" y="147"/>
                      <a:pt x="45" y="147"/>
                      <a:pt x="45" y="147"/>
                    </a:cubicBezTo>
                    <a:cubicBezTo>
                      <a:pt x="46" y="147"/>
                      <a:pt x="46" y="148"/>
                      <a:pt x="47" y="148"/>
                    </a:cubicBezTo>
                    <a:cubicBezTo>
                      <a:pt x="47" y="149"/>
                      <a:pt x="48" y="148"/>
                      <a:pt x="49" y="149"/>
                    </a:cubicBezTo>
                    <a:cubicBezTo>
                      <a:pt x="49" y="149"/>
                      <a:pt x="50" y="150"/>
                      <a:pt x="50" y="150"/>
                    </a:cubicBezTo>
                    <a:cubicBezTo>
                      <a:pt x="51" y="151"/>
                      <a:pt x="52" y="150"/>
                      <a:pt x="53" y="150"/>
                    </a:cubicBezTo>
                    <a:cubicBezTo>
                      <a:pt x="54" y="151"/>
                      <a:pt x="54" y="151"/>
                      <a:pt x="55" y="152"/>
                    </a:cubicBezTo>
                    <a:cubicBezTo>
                      <a:pt x="56" y="153"/>
                      <a:pt x="58" y="153"/>
                      <a:pt x="59" y="154"/>
                    </a:cubicBezTo>
                    <a:cubicBezTo>
                      <a:pt x="60" y="154"/>
                      <a:pt x="61" y="155"/>
                      <a:pt x="62" y="155"/>
                    </a:cubicBezTo>
                    <a:cubicBezTo>
                      <a:pt x="63" y="155"/>
                      <a:pt x="63" y="155"/>
                      <a:pt x="64" y="1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76" name="Freeform 1098"/>
              <p:cNvSpPr>
                <a:spLocks/>
              </p:cNvSpPr>
              <p:nvPr/>
            </p:nvSpPr>
            <p:spPr bwMode="auto">
              <a:xfrm>
                <a:off x="992" y="1380"/>
                <a:ext cx="28" cy="12"/>
              </a:xfrm>
              <a:custGeom>
                <a:avLst/>
                <a:gdLst>
                  <a:gd name="T0" fmla="*/ 32 w 14"/>
                  <a:gd name="T1" fmla="*/ 48 h 6"/>
                  <a:gd name="T2" fmla="*/ 80 w 14"/>
                  <a:gd name="T3" fmla="*/ 48 h 6"/>
                  <a:gd name="T4" fmla="*/ 112 w 14"/>
                  <a:gd name="T5" fmla="*/ 80 h 6"/>
                  <a:gd name="T6" fmla="*/ 176 w 14"/>
                  <a:gd name="T7" fmla="*/ 96 h 6"/>
                  <a:gd name="T8" fmla="*/ 224 w 14"/>
                  <a:gd name="T9" fmla="*/ 80 h 6"/>
                  <a:gd name="T10" fmla="*/ 224 w 14"/>
                  <a:gd name="T11" fmla="*/ 48 h 6"/>
                  <a:gd name="T12" fmla="*/ 176 w 14"/>
                  <a:gd name="T13" fmla="*/ 16 h 6"/>
                  <a:gd name="T14" fmla="*/ 128 w 14"/>
                  <a:gd name="T15" fmla="*/ 0 h 6"/>
                  <a:gd name="T16" fmla="*/ 80 w 14"/>
                  <a:gd name="T17" fmla="*/ 16 h 6"/>
                  <a:gd name="T18" fmla="*/ 32 w 14"/>
                  <a:gd name="T19" fmla="*/ 16 h 6"/>
                  <a:gd name="T20" fmla="*/ 0 w 14"/>
                  <a:gd name="T21" fmla="*/ 16 h 6"/>
                  <a:gd name="T22" fmla="*/ 32 w 14"/>
                  <a:gd name="T23" fmla="*/ 48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6"/>
                  <a:gd name="T38" fmla="*/ 14 w 14"/>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6">
                    <a:moveTo>
                      <a:pt x="2" y="3"/>
                    </a:moveTo>
                    <a:cubicBezTo>
                      <a:pt x="3" y="4"/>
                      <a:pt x="4" y="3"/>
                      <a:pt x="5" y="3"/>
                    </a:cubicBezTo>
                    <a:cubicBezTo>
                      <a:pt x="6" y="4"/>
                      <a:pt x="6" y="5"/>
                      <a:pt x="7" y="5"/>
                    </a:cubicBezTo>
                    <a:cubicBezTo>
                      <a:pt x="8" y="6"/>
                      <a:pt x="9" y="6"/>
                      <a:pt x="11" y="6"/>
                    </a:cubicBezTo>
                    <a:cubicBezTo>
                      <a:pt x="12" y="6"/>
                      <a:pt x="13" y="6"/>
                      <a:pt x="14" y="5"/>
                    </a:cubicBezTo>
                    <a:cubicBezTo>
                      <a:pt x="14" y="4"/>
                      <a:pt x="14" y="4"/>
                      <a:pt x="14" y="3"/>
                    </a:cubicBezTo>
                    <a:cubicBezTo>
                      <a:pt x="13" y="2"/>
                      <a:pt x="12" y="2"/>
                      <a:pt x="11" y="1"/>
                    </a:cubicBezTo>
                    <a:cubicBezTo>
                      <a:pt x="10" y="1"/>
                      <a:pt x="9" y="0"/>
                      <a:pt x="8" y="0"/>
                    </a:cubicBezTo>
                    <a:cubicBezTo>
                      <a:pt x="7" y="0"/>
                      <a:pt x="6" y="1"/>
                      <a:pt x="5" y="1"/>
                    </a:cubicBezTo>
                    <a:cubicBezTo>
                      <a:pt x="4" y="1"/>
                      <a:pt x="3" y="1"/>
                      <a:pt x="2" y="1"/>
                    </a:cubicBezTo>
                    <a:cubicBezTo>
                      <a:pt x="1" y="1"/>
                      <a:pt x="1" y="1"/>
                      <a:pt x="0" y="1"/>
                    </a:cubicBezTo>
                    <a:cubicBezTo>
                      <a:pt x="0" y="2"/>
                      <a:pt x="1" y="3"/>
                      <a:pt x="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77" name="Freeform 1099"/>
              <p:cNvSpPr>
                <a:spLocks/>
              </p:cNvSpPr>
              <p:nvPr/>
            </p:nvSpPr>
            <p:spPr bwMode="auto">
              <a:xfrm>
                <a:off x="978" y="1430"/>
                <a:ext cx="20" cy="14"/>
              </a:xfrm>
              <a:custGeom>
                <a:avLst/>
                <a:gdLst>
                  <a:gd name="T0" fmla="*/ 32 w 10"/>
                  <a:gd name="T1" fmla="*/ 80 h 7"/>
                  <a:gd name="T2" fmla="*/ 64 w 10"/>
                  <a:gd name="T3" fmla="*/ 112 h 7"/>
                  <a:gd name="T4" fmla="*/ 112 w 10"/>
                  <a:gd name="T5" fmla="*/ 80 h 7"/>
                  <a:gd name="T6" fmla="*/ 144 w 10"/>
                  <a:gd name="T7" fmla="*/ 64 h 7"/>
                  <a:gd name="T8" fmla="*/ 160 w 10"/>
                  <a:gd name="T9" fmla="*/ 32 h 7"/>
                  <a:gd name="T10" fmla="*/ 128 w 10"/>
                  <a:gd name="T11" fmla="*/ 16 h 7"/>
                  <a:gd name="T12" fmla="*/ 96 w 10"/>
                  <a:gd name="T13" fmla="*/ 16 h 7"/>
                  <a:gd name="T14" fmla="*/ 64 w 10"/>
                  <a:gd name="T15" fmla="*/ 16 h 7"/>
                  <a:gd name="T16" fmla="*/ 32 w 10"/>
                  <a:gd name="T17" fmla="*/ 32 h 7"/>
                  <a:gd name="T18" fmla="*/ 0 w 10"/>
                  <a:gd name="T19" fmla="*/ 48 h 7"/>
                  <a:gd name="T20" fmla="*/ 32 w 10"/>
                  <a:gd name="T21" fmla="*/ 8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7"/>
                  <a:gd name="T35" fmla="*/ 10 w 10"/>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7">
                    <a:moveTo>
                      <a:pt x="2" y="5"/>
                    </a:moveTo>
                    <a:cubicBezTo>
                      <a:pt x="3" y="6"/>
                      <a:pt x="3" y="7"/>
                      <a:pt x="4" y="7"/>
                    </a:cubicBezTo>
                    <a:cubicBezTo>
                      <a:pt x="5" y="7"/>
                      <a:pt x="6" y="6"/>
                      <a:pt x="7" y="5"/>
                    </a:cubicBezTo>
                    <a:cubicBezTo>
                      <a:pt x="7" y="5"/>
                      <a:pt x="8" y="4"/>
                      <a:pt x="9" y="4"/>
                    </a:cubicBezTo>
                    <a:cubicBezTo>
                      <a:pt x="9" y="3"/>
                      <a:pt x="10" y="3"/>
                      <a:pt x="10" y="2"/>
                    </a:cubicBezTo>
                    <a:cubicBezTo>
                      <a:pt x="10" y="1"/>
                      <a:pt x="9" y="1"/>
                      <a:pt x="8" y="1"/>
                    </a:cubicBezTo>
                    <a:cubicBezTo>
                      <a:pt x="7" y="0"/>
                      <a:pt x="7" y="1"/>
                      <a:pt x="6" y="1"/>
                    </a:cubicBezTo>
                    <a:cubicBezTo>
                      <a:pt x="5" y="1"/>
                      <a:pt x="5" y="1"/>
                      <a:pt x="4" y="1"/>
                    </a:cubicBezTo>
                    <a:cubicBezTo>
                      <a:pt x="3" y="1"/>
                      <a:pt x="3" y="1"/>
                      <a:pt x="2" y="2"/>
                    </a:cubicBezTo>
                    <a:cubicBezTo>
                      <a:pt x="1" y="2"/>
                      <a:pt x="1" y="2"/>
                      <a:pt x="0" y="3"/>
                    </a:cubicBezTo>
                    <a:cubicBezTo>
                      <a:pt x="0" y="4"/>
                      <a:pt x="1" y="4"/>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78" name="Freeform 1100"/>
              <p:cNvSpPr>
                <a:spLocks/>
              </p:cNvSpPr>
              <p:nvPr/>
            </p:nvSpPr>
            <p:spPr bwMode="auto">
              <a:xfrm>
                <a:off x="903" y="1514"/>
                <a:ext cx="29" cy="18"/>
              </a:xfrm>
              <a:custGeom>
                <a:avLst/>
                <a:gdLst>
                  <a:gd name="T0" fmla="*/ 151 w 14"/>
                  <a:gd name="T1" fmla="*/ 32 h 9"/>
                  <a:gd name="T2" fmla="*/ 108 w 14"/>
                  <a:gd name="T3" fmla="*/ 32 h 9"/>
                  <a:gd name="T4" fmla="*/ 52 w 14"/>
                  <a:gd name="T5" fmla="*/ 64 h 9"/>
                  <a:gd name="T6" fmla="*/ 0 w 14"/>
                  <a:gd name="T7" fmla="*/ 80 h 9"/>
                  <a:gd name="T8" fmla="*/ 17 w 14"/>
                  <a:gd name="T9" fmla="*/ 128 h 9"/>
                  <a:gd name="T10" fmla="*/ 52 w 14"/>
                  <a:gd name="T11" fmla="*/ 144 h 9"/>
                  <a:gd name="T12" fmla="*/ 91 w 14"/>
                  <a:gd name="T13" fmla="*/ 112 h 9"/>
                  <a:gd name="T14" fmla="*/ 133 w 14"/>
                  <a:gd name="T15" fmla="*/ 96 h 9"/>
                  <a:gd name="T16" fmla="*/ 189 w 14"/>
                  <a:gd name="T17" fmla="*/ 80 h 9"/>
                  <a:gd name="T18" fmla="*/ 257 w 14"/>
                  <a:gd name="T19" fmla="*/ 64 h 9"/>
                  <a:gd name="T20" fmla="*/ 257 w 14"/>
                  <a:gd name="T21" fmla="*/ 32 h 9"/>
                  <a:gd name="T22" fmla="*/ 151 w 14"/>
                  <a:gd name="T23" fmla="*/ 3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9"/>
                  <a:gd name="T38" fmla="*/ 14 w 14"/>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9">
                    <a:moveTo>
                      <a:pt x="8" y="2"/>
                    </a:moveTo>
                    <a:cubicBezTo>
                      <a:pt x="7" y="2"/>
                      <a:pt x="7" y="2"/>
                      <a:pt x="6" y="2"/>
                    </a:cubicBezTo>
                    <a:cubicBezTo>
                      <a:pt x="5" y="3"/>
                      <a:pt x="4" y="4"/>
                      <a:pt x="3" y="4"/>
                    </a:cubicBezTo>
                    <a:cubicBezTo>
                      <a:pt x="2" y="5"/>
                      <a:pt x="1" y="4"/>
                      <a:pt x="0" y="5"/>
                    </a:cubicBezTo>
                    <a:cubicBezTo>
                      <a:pt x="0" y="6"/>
                      <a:pt x="1" y="7"/>
                      <a:pt x="1" y="8"/>
                    </a:cubicBezTo>
                    <a:cubicBezTo>
                      <a:pt x="2" y="8"/>
                      <a:pt x="2" y="9"/>
                      <a:pt x="3" y="9"/>
                    </a:cubicBezTo>
                    <a:cubicBezTo>
                      <a:pt x="4" y="9"/>
                      <a:pt x="4" y="7"/>
                      <a:pt x="5" y="7"/>
                    </a:cubicBezTo>
                    <a:cubicBezTo>
                      <a:pt x="6" y="6"/>
                      <a:pt x="7" y="6"/>
                      <a:pt x="7" y="6"/>
                    </a:cubicBezTo>
                    <a:cubicBezTo>
                      <a:pt x="8" y="5"/>
                      <a:pt x="9" y="5"/>
                      <a:pt x="10" y="5"/>
                    </a:cubicBezTo>
                    <a:cubicBezTo>
                      <a:pt x="12" y="5"/>
                      <a:pt x="14" y="4"/>
                      <a:pt x="14" y="4"/>
                    </a:cubicBezTo>
                    <a:cubicBezTo>
                      <a:pt x="14" y="3"/>
                      <a:pt x="14" y="2"/>
                      <a:pt x="14" y="2"/>
                    </a:cubicBezTo>
                    <a:cubicBezTo>
                      <a:pt x="12" y="0"/>
                      <a:pt x="10" y="1"/>
                      <a:pt x="8"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79" name="Freeform 1101"/>
              <p:cNvSpPr>
                <a:spLocks/>
              </p:cNvSpPr>
              <p:nvPr/>
            </p:nvSpPr>
            <p:spPr bwMode="auto">
              <a:xfrm>
                <a:off x="1322" y="1500"/>
                <a:ext cx="18" cy="28"/>
              </a:xfrm>
              <a:custGeom>
                <a:avLst/>
                <a:gdLst>
                  <a:gd name="T0" fmla="*/ 48 w 9"/>
                  <a:gd name="T1" fmla="*/ 208 h 14"/>
                  <a:gd name="T2" fmla="*/ 112 w 9"/>
                  <a:gd name="T3" fmla="*/ 144 h 14"/>
                  <a:gd name="T4" fmla="*/ 112 w 9"/>
                  <a:gd name="T5" fmla="*/ 112 h 14"/>
                  <a:gd name="T6" fmla="*/ 128 w 9"/>
                  <a:gd name="T7" fmla="*/ 80 h 14"/>
                  <a:gd name="T8" fmla="*/ 144 w 9"/>
                  <a:gd name="T9" fmla="*/ 48 h 14"/>
                  <a:gd name="T10" fmla="*/ 144 w 9"/>
                  <a:gd name="T11" fmla="*/ 32 h 14"/>
                  <a:gd name="T12" fmla="*/ 112 w 9"/>
                  <a:gd name="T13" fmla="*/ 0 h 14"/>
                  <a:gd name="T14" fmla="*/ 80 w 9"/>
                  <a:gd name="T15" fmla="*/ 0 h 14"/>
                  <a:gd name="T16" fmla="*/ 48 w 9"/>
                  <a:gd name="T17" fmla="*/ 32 h 14"/>
                  <a:gd name="T18" fmla="*/ 32 w 9"/>
                  <a:gd name="T19" fmla="*/ 64 h 14"/>
                  <a:gd name="T20" fmla="*/ 16 w 9"/>
                  <a:gd name="T21" fmla="*/ 96 h 14"/>
                  <a:gd name="T22" fmla="*/ 32 w 9"/>
                  <a:gd name="T23" fmla="*/ 128 h 14"/>
                  <a:gd name="T24" fmla="*/ 48 w 9"/>
                  <a:gd name="T25" fmla="*/ 176 h 14"/>
                  <a:gd name="T26" fmla="*/ 48 w 9"/>
                  <a:gd name="T27" fmla="*/ 208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4"/>
                  <a:gd name="T44" fmla="*/ 9 w 9"/>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4">
                    <a:moveTo>
                      <a:pt x="3" y="13"/>
                    </a:moveTo>
                    <a:cubicBezTo>
                      <a:pt x="4" y="14"/>
                      <a:pt x="6" y="11"/>
                      <a:pt x="7" y="9"/>
                    </a:cubicBezTo>
                    <a:cubicBezTo>
                      <a:pt x="7" y="9"/>
                      <a:pt x="7" y="8"/>
                      <a:pt x="7" y="7"/>
                    </a:cubicBezTo>
                    <a:cubicBezTo>
                      <a:pt x="7" y="6"/>
                      <a:pt x="7" y="6"/>
                      <a:pt x="8" y="5"/>
                    </a:cubicBezTo>
                    <a:cubicBezTo>
                      <a:pt x="8" y="4"/>
                      <a:pt x="9" y="4"/>
                      <a:pt x="9" y="3"/>
                    </a:cubicBezTo>
                    <a:cubicBezTo>
                      <a:pt x="9" y="3"/>
                      <a:pt x="9" y="2"/>
                      <a:pt x="9" y="2"/>
                    </a:cubicBezTo>
                    <a:cubicBezTo>
                      <a:pt x="9" y="1"/>
                      <a:pt x="8" y="0"/>
                      <a:pt x="7" y="0"/>
                    </a:cubicBezTo>
                    <a:cubicBezTo>
                      <a:pt x="6" y="0"/>
                      <a:pt x="6" y="0"/>
                      <a:pt x="5" y="0"/>
                    </a:cubicBezTo>
                    <a:cubicBezTo>
                      <a:pt x="4" y="0"/>
                      <a:pt x="3" y="1"/>
                      <a:pt x="3" y="2"/>
                    </a:cubicBezTo>
                    <a:cubicBezTo>
                      <a:pt x="2" y="3"/>
                      <a:pt x="3" y="4"/>
                      <a:pt x="2" y="4"/>
                    </a:cubicBezTo>
                    <a:cubicBezTo>
                      <a:pt x="2" y="5"/>
                      <a:pt x="1" y="5"/>
                      <a:pt x="1" y="6"/>
                    </a:cubicBezTo>
                    <a:cubicBezTo>
                      <a:pt x="0" y="7"/>
                      <a:pt x="1" y="7"/>
                      <a:pt x="2" y="8"/>
                    </a:cubicBezTo>
                    <a:cubicBezTo>
                      <a:pt x="2" y="9"/>
                      <a:pt x="3" y="10"/>
                      <a:pt x="3" y="11"/>
                    </a:cubicBezTo>
                    <a:cubicBezTo>
                      <a:pt x="3" y="11"/>
                      <a:pt x="3" y="12"/>
                      <a:pt x="3"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80" name="Freeform 1102"/>
              <p:cNvSpPr>
                <a:spLocks/>
              </p:cNvSpPr>
              <p:nvPr/>
            </p:nvSpPr>
            <p:spPr bwMode="auto">
              <a:xfrm>
                <a:off x="1326" y="1486"/>
                <a:ext cx="22" cy="12"/>
              </a:xfrm>
              <a:custGeom>
                <a:avLst/>
                <a:gdLst>
                  <a:gd name="T0" fmla="*/ 176 w 11"/>
                  <a:gd name="T1" fmla="*/ 64 h 6"/>
                  <a:gd name="T2" fmla="*/ 176 w 11"/>
                  <a:gd name="T3" fmla="*/ 16 h 6"/>
                  <a:gd name="T4" fmla="*/ 144 w 11"/>
                  <a:gd name="T5" fmla="*/ 0 h 6"/>
                  <a:gd name="T6" fmla="*/ 112 w 11"/>
                  <a:gd name="T7" fmla="*/ 0 h 6"/>
                  <a:gd name="T8" fmla="*/ 48 w 11"/>
                  <a:gd name="T9" fmla="*/ 16 h 6"/>
                  <a:gd name="T10" fmla="*/ 16 w 11"/>
                  <a:gd name="T11" fmla="*/ 48 h 6"/>
                  <a:gd name="T12" fmla="*/ 16 w 11"/>
                  <a:gd name="T13" fmla="*/ 80 h 6"/>
                  <a:gd name="T14" fmla="*/ 32 w 11"/>
                  <a:gd name="T15" fmla="*/ 96 h 6"/>
                  <a:gd name="T16" fmla="*/ 64 w 11"/>
                  <a:gd name="T17" fmla="*/ 80 h 6"/>
                  <a:gd name="T18" fmla="*/ 128 w 11"/>
                  <a:gd name="T19" fmla="*/ 80 h 6"/>
                  <a:gd name="T20" fmla="*/ 176 w 11"/>
                  <a:gd name="T21" fmla="*/ 64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6"/>
                  <a:gd name="T35" fmla="*/ 11 w 1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6">
                    <a:moveTo>
                      <a:pt x="11" y="4"/>
                    </a:moveTo>
                    <a:cubicBezTo>
                      <a:pt x="11" y="4"/>
                      <a:pt x="11" y="2"/>
                      <a:pt x="11" y="1"/>
                    </a:cubicBezTo>
                    <a:cubicBezTo>
                      <a:pt x="10" y="0"/>
                      <a:pt x="10" y="0"/>
                      <a:pt x="9" y="0"/>
                    </a:cubicBezTo>
                    <a:cubicBezTo>
                      <a:pt x="8" y="0"/>
                      <a:pt x="7" y="0"/>
                      <a:pt x="7" y="0"/>
                    </a:cubicBezTo>
                    <a:cubicBezTo>
                      <a:pt x="5" y="0"/>
                      <a:pt x="5" y="0"/>
                      <a:pt x="3" y="1"/>
                    </a:cubicBezTo>
                    <a:cubicBezTo>
                      <a:pt x="3" y="2"/>
                      <a:pt x="2" y="2"/>
                      <a:pt x="1" y="3"/>
                    </a:cubicBezTo>
                    <a:cubicBezTo>
                      <a:pt x="1" y="4"/>
                      <a:pt x="0" y="5"/>
                      <a:pt x="1" y="5"/>
                    </a:cubicBezTo>
                    <a:cubicBezTo>
                      <a:pt x="1" y="6"/>
                      <a:pt x="2" y="6"/>
                      <a:pt x="2" y="6"/>
                    </a:cubicBezTo>
                    <a:cubicBezTo>
                      <a:pt x="3" y="5"/>
                      <a:pt x="3" y="5"/>
                      <a:pt x="4" y="5"/>
                    </a:cubicBezTo>
                    <a:cubicBezTo>
                      <a:pt x="6" y="4"/>
                      <a:pt x="7" y="5"/>
                      <a:pt x="8" y="5"/>
                    </a:cubicBezTo>
                    <a:cubicBezTo>
                      <a:pt x="9" y="5"/>
                      <a:pt x="10" y="5"/>
                      <a:pt x="11"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81" name="Freeform 1103"/>
              <p:cNvSpPr>
                <a:spLocks/>
              </p:cNvSpPr>
              <p:nvPr/>
            </p:nvSpPr>
            <p:spPr bwMode="auto">
              <a:xfrm>
                <a:off x="1098" y="1470"/>
                <a:ext cx="22" cy="14"/>
              </a:xfrm>
              <a:custGeom>
                <a:avLst/>
                <a:gdLst>
                  <a:gd name="T0" fmla="*/ 112 w 11"/>
                  <a:gd name="T1" fmla="*/ 0 h 7"/>
                  <a:gd name="T2" fmla="*/ 64 w 11"/>
                  <a:gd name="T3" fmla="*/ 16 h 7"/>
                  <a:gd name="T4" fmla="*/ 16 w 11"/>
                  <a:gd name="T5" fmla="*/ 32 h 7"/>
                  <a:gd name="T6" fmla="*/ 32 w 11"/>
                  <a:gd name="T7" fmla="*/ 112 h 7"/>
                  <a:gd name="T8" fmla="*/ 64 w 11"/>
                  <a:gd name="T9" fmla="*/ 96 h 7"/>
                  <a:gd name="T10" fmla="*/ 96 w 11"/>
                  <a:gd name="T11" fmla="*/ 80 h 7"/>
                  <a:gd name="T12" fmla="*/ 128 w 11"/>
                  <a:gd name="T13" fmla="*/ 64 h 7"/>
                  <a:gd name="T14" fmla="*/ 160 w 11"/>
                  <a:gd name="T15" fmla="*/ 48 h 7"/>
                  <a:gd name="T16" fmla="*/ 160 w 11"/>
                  <a:gd name="T17" fmla="*/ 16 h 7"/>
                  <a:gd name="T18" fmla="*/ 112 w 11"/>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7"/>
                  <a:gd name="T32" fmla="*/ 11 w 11"/>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7">
                    <a:moveTo>
                      <a:pt x="7" y="0"/>
                    </a:moveTo>
                    <a:cubicBezTo>
                      <a:pt x="6" y="0"/>
                      <a:pt x="5" y="0"/>
                      <a:pt x="4" y="1"/>
                    </a:cubicBezTo>
                    <a:cubicBezTo>
                      <a:pt x="3" y="1"/>
                      <a:pt x="2" y="1"/>
                      <a:pt x="1" y="2"/>
                    </a:cubicBezTo>
                    <a:cubicBezTo>
                      <a:pt x="0" y="4"/>
                      <a:pt x="1" y="6"/>
                      <a:pt x="2" y="7"/>
                    </a:cubicBezTo>
                    <a:cubicBezTo>
                      <a:pt x="3" y="7"/>
                      <a:pt x="3" y="6"/>
                      <a:pt x="4" y="6"/>
                    </a:cubicBezTo>
                    <a:cubicBezTo>
                      <a:pt x="5" y="5"/>
                      <a:pt x="5" y="5"/>
                      <a:pt x="6" y="5"/>
                    </a:cubicBezTo>
                    <a:cubicBezTo>
                      <a:pt x="7" y="4"/>
                      <a:pt x="7" y="4"/>
                      <a:pt x="8" y="4"/>
                    </a:cubicBezTo>
                    <a:cubicBezTo>
                      <a:pt x="9" y="4"/>
                      <a:pt x="10" y="4"/>
                      <a:pt x="10" y="3"/>
                    </a:cubicBezTo>
                    <a:cubicBezTo>
                      <a:pt x="11" y="3"/>
                      <a:pt x="11" y="2"/>
                      <a:pt x="10" y="1"/>
                    </a:cubicBezTo>
                    <a:cubicBezTo>
                      <a:pt x="10" y="0"/>
                      <a:pt x="8"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82" name="Freeform 1104"/>
              <p:cNvSpPr>
                <a:spLocks/>
              </p:cNvSpPr>
              <p:nvPr/>
            </p:nvSpPr>
            <p:spPr bwMode="auto">
              <a:xfrm>
                <a:off x="1116" y="1460"/>
                <a:ext cx="18" cy="10"/>
              </a:xfrm>
              <a:custGeom>
                <a:avLst/>
                <a:gdLst>
                  <a:gd name="T0" fmla="*/ 96 w 9"/>
                  <a:gd name="T1" fmla="*/ 0 h 5"/>
                  <a:gd name="T2" fmla="*/ 64 w 9"/>
                  <a:gd name="T3" fmla="*/ 16 h 5"/>
                  <a:gd name="T4" fmla="*/ 48 w 9"/>
                  <a:gd name="T5" fmla="*/ 32 h 5"/>
                  <a:gd name="T6" fmla="*/ 0 w 9"/>
                  <a:gd name="T7" fmla="*/ 32 h 5"/>
                  <a:gd name="T8" fmla="*/ 0 w 9"/>
                  <a:gd name="T9" fmla="*/ 64 h 5"/>
                  <a:gd name="T10" fmla="*/ 48 w 9"/>
                  <a:gd name="T11" fmla="*/ 80 h 5"/>
                  <a:gd name="T12" fmla="*/ 96 w 9"/>
                  <a:gd name="T13" fmla="*/ 64 h 5"/>
                  <a:gd name="T14" fmla="*/ 128 w 9"/>
                  <a:gd name="T15" fmla="*/ 64 h 5"/>
                  <a:gd name="T16" fmla="*/ 128 w 9"/>
                  <a:gd name="T17" fmla="*/ 16 h 5"/>
                  <a:gd name="T18" fmla="*/ 96 w 9"/>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6" y="0"/>
                    </a:moveTo>
                    <a:cubicBezTo>
                      <a:pt x="6" y="0"/>
                      <a:pt x="5" y="0"/>
                      <a:pt x="4" y="1"/>
                    </a:cubicBezTo>
                    <a:cubicBezTo>
                      <a:pt x="4" y="1"/>
                      <a:pt x="4" y="2"/>
                      <a:pt x="3" y="2"/>
                    </a:cubicBezTo>
                    <a:cubicBezTo>
                      <a:pt x="2" y="2"/>
                      <a:pt x="1" y="1"/>
                      <a:pt x="0" y="2"/>
                    </a:cubicBezTo>
                    <a:cubicBezTo>
                      <a:pt x="0" y="3"/>
                      <a:pt x="0" y="3"/>
                      <a:pt x="0" y="4"/>
                    </a:cubicBezTo>
                    <a:cubicBezTo>
                      <a:pt x="1" y="5"/>
                      <a:pt x="2" y="5"/>
                      <a:pt x="3" y="5"/>
                    </a:cubicBezTo>
                    <a:cubicBezTo>
                      <a:pt x="4" y="5"/>
                      <a:pt x="5" y="4"/>
                      <a:pt x="6" y="4"/>
                    </a:cubicBezTo>
                    <a:cubicBezTo>
                      <a:pt x="7" y="4"/>
                      <a:pt x="8" y="5"/>
                      <a:pt x="8" y="4"/>
                    </a:cubicBezTo>
                    <a:cubicBezTo>
                      <a:pt x="9" y="3"/>
                      <a:pt x="9" y="2"/>
                      <a:pt x="8" y="1"/>
                    </a:cubicBezTo>
                    <a:cubicBezTo>
                      <a:pt x="8" y="1"/>
                      <a:pt x="7"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83" name="Freeform 1105"/>
              <p:cNvSpPr>
                <a:spLocks/>
              </p:cNvSpPr>
              <p:nvPr/>
            </p:nvSpPr>
            <p:spPr bwMode="auto">
              <a:xfrm>
                <a:off x="2022" y="2153"/>
                <a:ext cx="2" cy="2"/>
              </a:xfrm>
              <a:custGeom>
                <a:avLst/>
                <a:gdLst>
                  <a:gd name="T0" fmla="*/ 16 w 1"/>
                  <a:gd name="T1" fmla="*/ 16 h 1"/>
                  <a:gd name="T2" fmla="*/ 0 w 1"/>
                  <a:gd name="T3" fmla="*/ 0 h 1"/>
                  <a:gd name="T4" fmla="*/ 0 w 1"/>
                  <a:gd name="T5" fmla="*/ 16 h 1"/>
                  <a:gd name="T6" fmla="*/ 16 w 1"/>
                  <a:gd name="T7" fmla="*/ 16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cubicBezTo>
                      <a:pt x="1" y="0"/>
                      <a:pt x="1" y="0"/>
                      <a:pt x="0" y="0"/>
                    </a:cubicBezTo>
                    <a:cubicBezTo>
                      <a:pt x="0" y="0"/>
                      <a:pt x="0" y="0"/>
                      <a:pt x="0" y="1"/>
                    </a:cubicBezTo>
                    <a:cubicBezTo>
                      <a:pt x="1" y="1"/>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84" name="Freeform 1106"/>
              <p:cNvSpPr>
                <a:spLocks/>
              </p:cNvSpPr>
              <p:nvPr/>
            </p:nvSpPr>
            <p:spPr bwMode="auto">
              <a:xfrm>
                <a:off x="2004" y="2139"/>
                <a:ext cx="28" cy="14"/>
              </a:xfrm>
              <a:custGeom>
                <a:avLst/>
                <a:gdLst>
                  <a:gd name="T0" fmla="*/ 224 w 14"/>
                  <a:gd name="T1" fmla="*/ 80 h 7"/>
                  <a:gd name="T2" fmla="*/ 208 w 14"/>
                  <a:gd name="T3" fmla="*/ 48 h 7"/>
                  <a:gd name="T4" fmla="*/ 144 w 14"/>
                  <a:gd name="T5" fmla="*/ 32 h 7"/>
                  <a:gd name="T6" fmla="*/ 80 w 14"/>
                  <a:gd name="T7" fmla="*/ 32 h 7"/>
                  <a:gd name="T8" fmla="*/ 16 w 14"/>
                  <a:gd name="T9" fmla="*/ 32 h 7"/>
                  <a:gd name="T10" fmla="*/ 0 w 14"/>
                  <a:gd name="T11" fmla="*/ 64 h 7"/>
                  <a:gd name="T12" fmla="*/ 16 w 14"/>
                  <a:gd name="T13" fmla="*/ 96 h 7"/>
                  <a:gd name="T14" fmla="*/ 64 w 14"/>
                  <a:gd name="T15" fmla="*/ 112 h 7"/>
                  <a:gd name="T16" fmla="*/ 96 w 14"/>
                  <a:gd name="T17" fmla="*/ 112 h 7"/>
                  <a:gd name="T18" fmla="*/ 144 w 14"/>
                  <a:gd name="T19" fmla="*/ 112 h 7"/>
                  <a:gd name="T20" fmla="*/ 192 w 14"/>
                  <a:gd name="T21" fmla="*/ 96 h 7"/>
                  <a:gd name="T22" fmla="*/ 224 w 14"/>
                  <a:gd name="T23" fmla="*/ 80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7"/>
                  <a:gd name="T38" fmla="*/ 14 w 14"/>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7">
                    <a:moveTo>
                      <a:pt x="14" y="5"/>
                    </a:moveTo>
                    <a:cubicBezTo>
                      <a:pt x="14" y="4"/>
                      <a:pt x="13" y="4"/>
                      <a:pt x="13" y="3"/>
                    </a:cubicBezTo>
                    <a:cubicBezTo>
                      <a:pt x="12" y="2"/>
                      <a:pt x="10" y="3"/>
                      <a:pt x="9" y="2"/>
                    </a:cubicBezTo>
                    <a:cubicBezTo>
                      <a:pt x="7" y="2"/>
                      <a:pt x="6" y="2"/>
                      <a:pt x="5" y="2"/>
                    </a:cubicBezTo>
                    <a:cubicBezTo>
                      <a:pt x="4" y="2"/>
                      <a:pt x="2" y="0"/>
                      <a:pt x="1" y="2"/>
                    </a:cubicBezTo>
                    <a:cubicBezTo>
                      <a:pt x="0" y="2"/>
                      <a:pt x="0" y="3"/>
                      <a:pt x="0" y="4"/>
                    </a:cubicBezTo>
                    <a:cubicBezTo>
                      <a:pt x="1" y="5"/>
                      <a:pt x="1" y="6"/>
                      <a:pt x="1" y="6"/>
                    </a:cubicBezTo>
                    <a:cubicBezTo>
                      <a:pt x="2" y="7"/>
                      <a:pt x="3" y="7"/>
                      <a:pt x="4" y="7"/>
                    </a:cubicBezTo>
                    <a:cubicBezTo>
                      <a:pt x="5" y="7"/>
                      <a:pt x="5" y="7"/>
                      <a:pt x="6" y="7"/>
                    </a:cubicBezTo>
                    <a:cubicBezTo>
                      <a:pt x="7" y="7"/>
                      <a:pt x="8" y="7"/>
                      <a:pt x="9" y="7"/>
                    </a:cubicBezTo>
                    <a:cubicBezTo>
                      <a:pt x="10" y="7"/>
                      <a:pt x="11" y="7"/>
                      <a:pt x="12" y="6"/>
                    </a:cubicBezTo>
                    <a:cubicBezTo>
                      <a:pt x="12" y="6"/>
                      <a:pt x="14" y="6"/>
                      <a:pt x="1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85" name="Freeform 1107"/>
              <p:cNvSpPr>
                <a:spLocks/>
              </p:cNvSpPr>
              <p:nvPr/>
            </p:nvSpPr>
            <p:spPr bwMode="auto">
              <a:xfrm>
                <a:off x="1665" y="2185"/>
                <a:ext cx="94" cy="54"/>
              </a:xfrm>
              <a:custGeom>
                <a:avLst/>
                <a:gdLst>
                  <a:gd name="T0" fmla="*/ 480 w 47"/>
                  <a:gd name="T1" fmla="*/ 208 h 27"/>
                  <a:gd name="T2" fmla="*/ 512 w 47"/>
                  <a:gd name="T3" fmla="*/ 160 h 27"/>
                  <a:gd name="T4" fmla="*/ 544 w 47"/>
                  <a:gd name="T5" fmla="*/ 208 h 27"/>
                  <a:gd name="T6" fmla="*/ 592 w 47"/>
                  <a:gd name="T7" fmla="*/ 208 h 27"/>
                  <a:gd name="T8" fmla="*/ 608 w 47"/>
                  <a:gd name="T9" fmla="*/ 176 h 27"/>
                  <a:gd name="T10" fmla="*/ 640 w 47"/>
                  <a:gd name="T11" fmla="*/ 192 h 27"/>
                  <a:gd name="T12" fmla="*/ 656 w 47"/>
                  <a:gd name="T13" fmla="*/ 160 h 27"/>
                  <a:gd name="T14" fmla="*/ 736 w 47"/>
                  <a:gd name="T15" fmla="*/ 144 h 27"/>
                  <a:gd name="T16" fmla="*/ 752 w 47"/>
                  <a:gd name="T17" fmla="*/ 128 h 27"/>
                  <a:gd name="T18" fmla="*/ 704 w 47"/>
                  <a:gd name="T19" fmla="*/ 112 h 27"/>
                  <a:gd name="T20" fmla="*/ 640 w 47"/>
                  <a:gd name="T21" fmla="*/ 80 h 27"/>
                  <a:gd name="T22" fmla="*/ 640 w 47"/>
                  <a:gd name="T23" fmla="*/ 48 h 27"/>
                  <a:gd name="T24" fmla="*/ 608 w 47"/>
                  <a:gd name="T25" fmla="*/ 32 h 27"/>
                  <a:gd name="T26" fmla="*/ 560 w 47"/>
                  <a:gd name="T27" fmla="*/ 0 h 27"/>
                  <a:gd name="T28" fmla="*/ 496 w 47"/>
                  <a:gd name="T29" fmla="*/ 16 h 27"/>
                  <a:gd name="T30" fmla="*/ 464 w 47"/>
                  <a:gd name="T31" fmla="*/ 0 h 27"/>
                  <a:gd name="T32" fmla="*/ 400 w 47"/>
                  <a:gd name="T33" fmla="*/ 32 h 27"/>
                  <a:gd name="T34" fmla="*/ 336 w 47"/>
                  <a:gd name="T35" fmla="*/ 32 h 27"/>
                  <a:gd name="T36" fmla="*/ 288 w 47"/>
                  <a:gd name="T37" fmla="*/ 16 h 27"/>
                  <a:gd name="T38" fmla="*/ 208 w 47"/>
                  <a:gd name="T39" fmla="*/ 16 h 27"/>
                  <a:gd name="T40" fmla="*/ 144 w 47"/>
                  <a:gd name="T41" fmla="*/ 32 h 27"/>
                  <a:gd name="T42" fmla="*/ 128 w 47"/>
                  <a:gd name="T43" fmla="*/ 48 h 27"/>
                  <a:gd name="T44" fmla="*/ 64 w 47"/>
                  <a:gd name="T45" fmla="*/ 96 h 27"/>
                  <a:gd name="T46" fmla="*/ 0 w 47"/>
                  <a:gd name="T47" fmla="*/ 128 h 27"/>
                  <a:gd name="T48" fmla="*/ 0 w 47"/>
                  <a:gd name="T49" fmla="*/ 176 h 27"/>
                  <a:gd name="T50" fmla="*/ 0 w 47"/>
                  <a:gd name="T51" fmla="*/ 240 h 27"/>
                  <a:gd name="T52" fmla="*/ 0 w 47"/>
                  <a:gd name="T53" fmla="*/ 240 h 27"/>
                  <a:gd name="T54" fmla="*/ 32 w 47"/>
                  <a:gd name="T55" fmla="*/ 272 h 27"/>
                  <a:gd name="T56" fmla="*/ 80 w 47"/>
                  <a:gd name="T57" fmla="*/ 304 h 27"/>
                  <a:gd name="T58" fmla="*/ 80 w 47"/>
                  <a:gd name="T59" fmla="*/ 336 h 27"/>
                  <a:gd name="T60" fmla="*/ 128 w 47"/>
                  <a:gd name="T61" fmla="*/ 320 h 27"/>
                  <a:gd name="T62" fmla="*/ 160 w 47"/>
                  <a:gd name="T63" fmla="*/ 320 h 27"/>
                  <a:gd name="T64" fmla="*/ 160 w 47"/>
                  <a:gd name="T65" fmla="*/ 384 h 27"/>
                  <a:gd name="T66" fmla="*/ 160 w 47"/>
                  <a:gd name="T67" fmla="*/ 400 h 27"/>
                  <a:gd name="T68" fmla="*/ 160 w 47"/>
                  <a:gd name="T69" fmla="*/ 416 h 27"/>
                  <a:gd name="T70" fmla="*/ 208 w 47"/>
                  <a:gd name="T71" fmla="*/ 400 h 27"/>
                  <a:gd name="T72" fmla="*/ 208 w 47"/>
                  <a:gd name="T73" fmla="*/ 432 h 27"/>
                  <a:gd name="T74" fmla="*/ 208 w 47"/>
                  <a:gd name="T75" fmla="*/ 432 h 27"/>
                  <a:gd name="T76" fmla="*/ 256 w 47"/>
                  <a:gd name="T77" fmla="*/ 400 h 27"/>
                  <a:gd name="T78" fmla="*/ 272 w 47"/>
                  <a:gd name="T79" fmla="*/ 368 h 27"/>
                  <a:gd name="T80" fmla="*/ 288 w 47"/>
                  <a:gd name="T81" fmla="*/ 336 h 27"/>
                  <a:gd name="T82" fmla="*/ 320 w 47"/>
                  <a:gd name="T83" fmla="*/ 320 h 27"/>
                  <a:gd name="T84" fmla="*/ 352 w 47"/>
                  <a:gd name="T85" fmla="*/ 288 h 27"/>
                  <a:gd name="T86" fmla="*/ 416 w 47"/>
                  <a:gd name="T87" fmla="*/ 304 h 27"/>
                  <a:gd name="T88" fmla="*/ 432 w 47"/>
                  <a:gd name="T89" fmla="*/ 256 h 27"/>
                  <a:gd name="T90" fmla="*/ 480 w 47"/>
                  <a:gd name="T91" fmla="*/ 208 h 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7"/>
                  <a:gd name="T139" fmla="*/ 0 h 27"/>
                  <a:gd name="T140" fmla="*/ 47 w 47"/>
                  <a:gd name="T141" fmla="*/ 27 h 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7" h="27">
                    <a:moveTo>
                      <a:pt x="30" y="13"/>
                    </a:moveTo>
                    <a:cubicBezTo>
                      <a:pt x="31" y="12"/>
                      <a:pt x="30" y="10"/>
                      <a:pt x="32" y="10"/>
                    </a:cubicBezTo>
                    <a:cubicBezTo>
                      <a:pt x="33" y="10"/>
                      <a:pt x="33" y="12"/>
                      <a:pt x="34" y="13"/>
                    </a:cubicBezTo>
                    <a:cubicBezTo>
                      <a:pt x="35" y="13"/>
                      <a:pt x="36" y="13"/>
                      <a:pt x="37" y="13"/>
                    </a:cubicBezTo>
                    <a:cubicBezTo>
                      <a:pt x="37" y="12"/>
                      <a:pt x="38" y="12"/>
                      <a:pt x="38" y="11"/>
                    </a:cubicBezTo>
                    <a:cubicBezTo>
                      <a:pt x="39" y="11"/>
                      <a:pt x="40" y="12"/>
                      <a:pt x="40" y="12"/>
                    </a:cubicBezTo>
                    <a:cubicBezTo>
                      <a:pt x="41" y="11"/>
                      <a:pt x="41" y="10"/>
                      <a:pt x="41" y="10"/>
                    </a:cubicBezTo>
                    <a:cubicBezTo>
                      <a:pt x="43" y="8"/>
                      <a:pt x="44" y="9"/>
                      <a:pt x="46" y="9"/>
                    </a:cubicBezTo>
                    <a:cubicBezTo>
                      <a:pt x="47" y="8"/>
                      <a:pt x="47" y="8"/>
                      <a:pt x="47" y="8"/>
                    </a:cubicBezTo>
                    <a:cubicBezTo>
                      <a:pt x="46" y="7"/>
                      <a:pt x="45" y="7"/>
                      <a:pt x="44" y="7"/>
                    </a:cubicBezTo>
                    <a:cubicBezTo>
                      <a:pt x="42" y="6"/>
                      <a:pt x="41" y="7"/>
                      <a:pt x="40" y="5"/>
                    </a:cubicBezTo>
                    <a:cubicBezTo>
                      <a:pt x="40" y="4"/>
                      <a:pt x="41" y="3"/>
                      <a:pt x="40" y="3"/>
                    </a:cubicBezTo>
                    <a:cubicBezTo>
                      <a:pt x="40" y="2"/>
                      <a:pt x="39" y="2"/>
                      <a:pt x="38" y="2"/>
                    </a:cubicBezTo>
                    <a:cubicBezTo>
                      <a:pt x="36" y="1"/>
                      <a:pt x="36" y="0"/>
                      <a:pt x="35" y="0"/>
                    </a:cubicBezTo>
                    <a:cubicBezTo>
                      <a:pt x="33" y="0"/>
                      <a:pt x="33" y="2"/>
                      <a:pt x="31" y="1"/>
                    </a:cubicBezTo>
                    <a:cubicBezTo>
                      <a:pt x="30" y="1"/>
                      <a:pt x="30" y="0"/>
                      <a:pt x="29" y="0"/>
                    </a:cubicBezTo>
                    <a:cubicBezTo>
                      <a:pt x="27" y="0"/>
                      <a:pt x="26" y="1"/>
                      <a:pt x="25" y="2"/>
                    </a:cubicBezTo>
                    <a:cubicBezTo>
                      <a:pt x="23" y="2"/>
                      <a:pt x="22" y="3"/>
                      <a:pt x="21" y="2"/>
                    </a:cubicBezTo>
                    <a:cubicBezTo>
                      <a:pt x="19" y="2"/>
                      <a:pt x="19" y="1"/>
                      <a:pt x="18" y="1"/>
                    </a:cubicBezTo>
                    <a:cubicBezTo>
                      <a:pt x="16" y="0"/>
                      <a:pt x="15" y="0"/>
                      <a:pt x="13" y="1"/>
                    </a:cubicBezTo>
                    <a:cubicBezTo>
                      <a:pt x="11" y="1"/>
                      <a:pt x="10" y="2"/>
                      <a:pt x="9" y="2"/>
                    </a:cubicBezTo>
                    <a:cubicBezTo>
                      <a:pt x="8" y="3"/>
                      <a:pt x="8" y="3"/>
                      <a:pt x="8" y="3"/>
                    </a:cubicBezTo>
                    <a:cubicBezTo>
                      <a:pt x="6" y="4"/>
                      <a:pt x="6" y="5"/>
                      <a:pt x="4" y="6"/>
                    </a:cubicBezTo>
                    <a:cubicBezTo>
                      <a:pt x="3" y="7"/>
                      <a:pt x="1" y="7"/>
                      <a:pt x="0" y="8"/>
                    </a:cubicBezTo>
                    <a:cubicBezTo>
                      <a:pt x="0" y="9"/>
                      <a:pt x="0" y="10"/>
                      <a:pt x="0" y="11"/>
                    </a:cubicBezTo>
                    <a:cubicBezTo>
                      <a:pt x="0" y="13"/>
                      <a:pt x="1" y="14"/>
                      <a:pt x="0" y="15"/>
                    </a:cubicBezTo>
                    <a:cubicBezTo>
                      <a:pt x="0" y="15"/>
                      <a:pt x="0" y="15"/>
                      <a:pt x="0" y="15"/>
                    </a:cubicBezTo>
                    <a:cubicBezTo>
                      <a:pt x="1" y="16"/>
                      <a:pt x="1" y="17"/>
                      <a:pt x="2" y="17"/>
                    </a:cubicBezTo>
                    <a:cubicBezTo>
                      <a:pt x="3" y="18"/>
                      <a:pt x="4" y="18"/>
                      <a:pt x="5" y="19"/>
                    </a:cubicBezTo>
                    <a:cubicBezTo>
                      <a:pt x="5" y="20"/>
                      <a:pt x="5" y="20"/>
                      <a:pt x="5" y="21"/>
                    </a:cubicBezTo>
                    <a:cubicBezTo>
                      <a:pt x="6" y="21"/>
                      <a:pt x="7" y="20"/>
                      <a:pt x="8" y="20"/>
                    </a:cubicBezTo>
                    <a:cubicBezTo>
                      <a:pt x="9" y="20"/>
                      <a:pt x="9" y="20"/>
                      <a:pt x="10" y="20"/>
                    </a:cubicBezTo>
                    <a:cubicBezTo>
                      <a:pt x="11" y="21"/>
                      <a:pt x="10" y="22"/>
                      <a:pt x="10" y="24"/>
                    </a:cubicBezTo>
                    <a:cubicBezTo>
                      <a:pt x="10" y="24"/>
                      <a:pt x="10" y="25"/>
                      <a:pt x="10" y="25"/>
                    </a:cubicBezTo>
                    <a:cubicBezTo>
                      <a:pt x="10" y="26"/>
                      <a:pt x="10" y="26"/>
                      <a:pt x="10" y="26"/>
                    </a:cubicBezTo>
                    <a:cubicBezTo>
                      <a:pt x="11" y="25"/>
                      <a:pt x="12" y="24"/>
                      <a:pt x="13" y="25"/>
                    </a:cubicBezTo>
                    <a:cubicBezTo>
                      <a:pt x="14" y="26"/>
                      <a:pt x="13" y="26"/>
                      <a:pt x="13" y="27"/>
                    </a:cubicBezTo>
                    <a:cubicBezTo>
                      <a:pt x="13" y="27"/>
                      <a:pt x="13" y="27"/>
                      <a:pt x="13" y="27"/>
                    </a:cubicBezTo>
                    <a:cubicBezTo>
                      <a:pt x="14" y="26"/>
                      <a:pt x="15" y="26"/>
                      <a:pt x="16" y="25"/>
                    </a:cubicBezTo>
                    <a:cubicBezTo>
                      <a:pt x="17" y="24"/>
                      <a:pt x="17" y="24"/>
                      <a:pt x="17" y="23"/>
                    </a:cubicBezTo>
                    <a:cubicBezTo>
                      <a:pt x="18" y="22"/>
                      <a:pt x="17" y="21"/>
                      <a:pt x="18" y="21"/>
                    </a:cubicBezTo>
                    <a:cubicBezTo>
                      <a:pt x="19" y="20"/>
                      <a:pt x="19" y="21"/>
                      <a:pt x="20" y="20"/>
                    </a:cubicBezTo>
                    <a:cubicBezTo>
                      <a:pt x="21" y="20"/>
                      <a:pt x="21" y="18"/>
                      <a:pt x="22" y="18"/>
                    </a:cubicBezTo>
                    <a:cubicBezTo>
                      <a:pt x="23" y="17"/>
                      <a:pt x="24" y="19"/>
                      <a:pt x="26" y="19"/>
                    </a:cubicBezTo>
                    <a:cubicBezTo>
                      <a:pt x="27" y="18"/>
                      <a:pt x="27" y="17"/>
                      <a:pt x="27" y="16"/>
                    </a:cubicBezTo>
                    <a:cubicBezTo>
                      <a:pt x="28" y="15"/>
                      <a:pt x="29" y="15"/>
                      <a:pt x="30"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86" name="Freeform 1108"/>
              <p:cNvSpPr>
                <a:spLocks/>
              </p:cNvSpPr>
              <p:nvPr/>
            </p:nvSpPr>
            <p:spPr bwMode="auto">
              <a:xfrm>
                <a:off x="2156" y="2433"/>
                <a:ext cx="2" cy="1"/>
              </a:xfrm>
              <a:custGeom>
                <a:avLst/>
                <a:gdLst>
                  <a:gd name="T0" fmla="*/ 16 w 1"/>
                  <a:gd name="T1" fmla="*/ 0 h 1"/>
                  <a:gd name="T2" fmla="*/ 16 w 1"/>
                  <a:gd name="T3" fmla="*/ 0 h 1"/>
                  <a:gd name="T4" fmla="*/ 0 w 1"/>
                  <a:gd name="T5" fmla="*/ 0 h 1"/>
                  <a:gd name="T6" fmla="*/ 1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1" y="0"/>
                      <a:pt x="1" y="0"/>
                    </a:cubicBezTo>
                    <a:cubicBezTo>
                      <a:pt x="1" y="0"/>
                      <a:pt x="1" y="0"/>
                      <a:pt x="0"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87" name="Freeform 1109"/>
              <p:cNvSpPr>
                <a:spLocks/>
              </p:cNvSpPr>
              <p:nvPr/>
            </p:nvSpPr>
            <p:spPr bwMode="auto">
              <a:xfrm>
                <a:off x="2132" y="2359"/>
                <a:ext cx="64" cy="74"/>
              </a:xfrm>
              <a:custGeom>
                <a:avLst/>
                <a:gdLst>
                  <a:gd name="T0" fmla="*/ 48 w 32"/>
                  <a:gd name="T1" fmla="*/ 368 h 37"/>
                  <a:gd name="T2" fmla="*/ 96 w 32"/>
                  <a:gd name="T3" fmla="*/ 368 h 37"/>
                  <a:gd name="T4" fmla="*/ 112 w 32"/>
                  <a:gd name="T5" fmla="*/ 432 h 37"/>
                  <a:gd name="T6" fmla="*/ 128 w 32"/>
                  <a:gd name="T7" fmla="*/ 480 h 37"/>
                  <a:gd name="T8" fmla="*/ 176 w 32"/>
                  <a:gd name="T9" fmla="*/ 528 h 37"/>
                  <a:gd name="T10" fmla="*/ 208 w 32"/>
                  <a:gd name="T11" fmla="*/ 592 h 37"/>
                  <a:gd name="T12" fmla="*/ 240 w 32"/>
                  <a:gd name="T13" fmla="*/ 576 h 37"/>
                  <a:gd name="T14" fmla="*/ 256 w 32"/>
                  <a:gd name="T15" fmla="*/ 528 h 37"/>
                  <a:gd name="T16" fmla="*/ 288 w 32"/>
                  <a:gd name="T17" fmla="*/ 528 h 37"/>
                  <a:gd name="T18" fmla="*/ 320 w 32"/>
                  <a:gd name="T19" fmla="*/ 480 h 37"/>
                  <a:gd name="T20" fmla="*/ 384 w 32"/>
                  <a:gd name="T21" fmla="*/ 496 h 37"/>
                  <a:gd name="T22" fmla="*/ 416 w 32"/>
                  <a:gd name="T23" fmla="*/ 528 h 37"/>
                  <a:gd name="T24" fmla="*/ 416 w 32"/>
                  <a:gd name="T25" fmla="*/ 528 h 37"/>
                  <a:gd name="T26" fmla="*/ 464 w 32"/>
                  <a:gd name="T27" fmla="*/ 464 h 37"/>
                  <a:gd name="T28" fmla="*/ 496 w 32"/>
                  <a:gd name="T29" fmla="*/ 416 h 37"/>
                  <a:gd name="T30" fmla="*/ 480 w 32"/>
                  <a:gd name="T31" fmla="*/ 352 h 37"/>
                  <a:gd name="T32" fmla="*/ 448 w 32"/>
                  <a:gd name="T33" fmla="*/ 272 h 37"/>
                  <a:gd name="T34" fmla="*/ 464 w 32"/>
                  <a:gd name="T35" fmla="*/ 144 h 37"/>
                  <a:gd name="T36" fmla="*/ 480 w 32"/>
                  <a:gd name="T37" fmla="*/ 96 h 37"/>
                  <a:gd name="T38" fmla="*/ 512 w 32"/>
                  <a:gd name="T39" fmla="*/ 48 h 37"/>
                  <a:gd name="T40" fmla="*/ 512 w 32"/>
                  <a:gd name="T41" fmla="*/ 32 h 37"/>
                  <a:gd name="T42" fmla="*/ 496 w 32"/>
                  <a:gd name="T43" fmla="*/ 32 h 37"/>
                  <a:gd name="T44" fmla="*/ 400 w 32"/>
                  <a:gd name="T45" fmla="*/ 32 h 37"/>
                  <a:gd name="T46" fmla="*/ 336 w 32"/>
                  <a:gd name="T47" fmla="*/ 16 h 37"/>
                  <a:gd name="T48" fmla="*/ 288 w 32"/>
                  <a:gd name="T49" fmla="*/ 0 h 37"/>
                  <a:gd name="T50" fmla="*/ 240 w 32"/>
                  <a:gd name="T51" fmla="*/ 16 h 37"/>
                  <a:gd name="T52" fmla="*/ 192 w 32"/>
                  <a:gd name="T53" fmla="*/ 32 h 37"/>
                  <a:gd name="T54" fmla="*/ 128 w 32"/>
                  <a:gd name="T55" fmla="*/ 0 h 37"/>
                  <a:gd name="T56" fmla="*/ 112 w 32"/>
                  <a:gd name="T57" fmla="*/ 0 h 37"/>
                  <a:gd name="T58" fmla="*/ 96 w 32"/>
                  <a:gd name="T59" fmla="*/ 48 h 37"/>
                  <a:gd name="T60" fmla="*/ 112 w 32"/>
                  <a:gd name="T61" fmla="*/ 96 h 37"/>
                  <a:gd name="T62" fmla="*/ 96 w 32"/>
                  <a:gd name="T63" fmla="*/ 160 h 37"/>
                  <a:gd name="T64" fmla="*/ 48 w 32"/>
                  <a:gd name="T65" fmla="*/ 144 h 37"/>
                  <a:gd name="T66" fmla="*/ 32 w 32"/>
                  <a:gd name="T67" fmla="*/ 192 h 37"/>
                  <a:gd name="T68" fmla="*/ 16 w 32"/>
                  <a:gd name="T69" fmla="*/ 304 h 37"/>
                  <a:gd name="T70" fmla="*/ 48 w 32"/>
                  <a:gd name="T71" fmla="*/ 368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
                  <a:gd name="T109" fmla="*/ 0 h 37"/>
                  <a:gd name="T110" fmla="*/ 32 w 32"/>
                  <a:gd name="T111" fmla="*/ 37 h 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 h="37">
                    <a:moveTo>
                      <a:pt x="3" y="23"/>
                    </a:moveTo>
                    <a:cubicBezTo>
                      <a:pt x="4" y="23"/>
                      <a:pt x="5" y="23"/>
                      <a:pt x="6" y="23"/>
                    </a:cubicBezTo>
                    <a:cubicBezTo>
                      <a:pt x="7" y="24"/>
                      <a:pt x="7" y="25"/>
                      <a:pt x="7" y="27"/>
                    </a:cubicBezTo>
                    <a:cubicBezTo>
                      <a:pt x="8" y="28"/>
                      <a:pt x="8" y="29"/>
                      <a:pt x="8" y="30"/>
                    </a:cubicBezTo>
                    <a:cubicBezTo>
                      <a:pt x="9" y="31"/>
                      <a:pt x="10" y="32"/>
                      <a:pt x="11" y="33"/>
                    </a:cubicBezTo>
                    <a:cubicBezTo>
                      <a:pt x="12" y="35"/>
                      <a:pt x="12" y="36"/>
                      <a:pt x="13" y="37"/>
                    </a:cubicBezTo>
                    <a:cubicBezTo>
                      <a:pt x="13" y="37"/>
                      <a:pt x="14" y="37"/>
                      <a:pt x="15" y="36"/>
                    </a:cubicBezTo>
                    <a:cubicBezTo>
                      <a:pt x="15" y="35"/>
                      <a:pt x="15" y="34"/>
                      <a:pt x="16" y="33"/>
                    </a:cubicBezTo>
                    <a:cubicBezTo>
                      <a:pt x="16" y="33"/>
                      <a:pt x="17" y="33"/>
                      <a:pt x="18" y="33"/>
                    </a:cubicBezTo>
                    <a:cubicBezTo>
                      <a:pt x="19" y="32"/>
                      <a:pt x="19" y="31"/>
                      <a:pt x="20" y="30"/>
                    </a:cubicBezTo>
                    <a:cubicBezTo>
                      <a:pt x="21" y="30"/>
                      <a:pt x="22" y="31"/>
                      <a:pt x="24" y="31"/>
                    </a:cubicBezTo>
                    <a:cubicBezTo>
                      <a:pt x="25" y="31"/>
                      <a:pt x="25" y="32"/>
                      <a:pt x="26" y="33"/>
                    </a:cubicBezTo>
                    <a:cubicBezTo>
                      <a:pt x="26" y="33"/>
                      <a:pt x="26" y="33"/>
                      <a:pt x="26" y="33"/>
                    </a:cubicBezTo>
                    <a:cubicBezTo>
                      <a:pt x="27" y="31"/>
                      <a:pt x="28" y="30"/>
                      <a:pt x="29" y="29"/>
                    </a:cubicBezTo>
                    <a:cubicBezTo>
                      <a:pt x="29" y="28"/>
                      <a:pt x="30" y="27"/>
                      <a:pt x="31" y="26"/>
                    </a:cubicBezTo>
                    <a:cubicBezTo>
                      <a:pt x="31" y="24"/>
                      <a:pt x="31" y="23"/>
                      <a:pt x="30" y="22"/>
                    </a:cubicBezTo>
                    <a:cubicBezTo>
                      <a:pt x="30" y="20"/>
                      <a:pt x="29" y="19"/>
                      <a:pt x="28" y="17"/>
                    </a:cubicBezTo>
                    <a:cubicBezTo>
                      <a:pt x="27" y="14"/>
                      <a:pt x="28" y="12"/>
                      <a:pt x="29" y="9"/>
                    </a:cubicBezTo>
                    <a:cubicBezTo>
                      <a:pt x="29" y="8"/>
                      <a:pt x="30" y="7"/>
                      <a:pt x="30" y="6"/>
                    </a:cubicBezTo>
                    <a:cubicBezTo>
                      <a:pt x="31" y="5"/>
                      <a:pt x="31" y="4"/>
                      <a:pt x="32" y="3"/>
                    </a:cubicBezTo>
                    <a:cubicBezTo>
                      <a:pt x="32" y="2"/>
                      <a:pt x="32" y="2"/>
                      <a:pt x="32" y="2"/>
                    </a:cubicBezTo>
                    <a:cubicBezTo>
                      <a:pt x="31" y="2"/>
                      <a:pt x="31" y="2"/>
                      <a:pt x="31" y="2"/>
                    </a:cubicBezTo>
                    <a:cubicBezTo>
                      <a:pt x="29" y="1"/>
                      <a:pt x="27" y="2"/>
                      <a:pt x="25" y="2"/>
                    </a:cubicBezTo>
                    <a:cubicBezTo>
                      <a:pt x="24" y="2"/>
                      <a:pt x="23" y="1"/>
                      <a:pt x="21" y="1"/>
                    </a:cubicBezTo>
                    <a:cubicBezTo>
                      <a:pt x="20" y="0"/>
                      <a:pt x="20" y="0"/>
                      <a:pt x="18" y="0"/>
                    </a:cubicBezTo>
                    <a:cubicBezTo>
                      <a:pt x="17" y="0"/>
                      <a:pt x="16" y="1"/>
                      <a:pt x="15" y="1"/>
                    </a:cubicBezTo>
                    <a:cubicBezTo>
                      <a:pt x="14" y="1"/>
                      <a:pt x="13" y="2"/>
                      <a:pt x="12" y="2"/>
                    </a:cubicBezTo>
                    <a:cubicBezTo>
                      <a:pt x="10" y="1"/>
                      <a:pt x="9" y="1"/>
                      <a:pt x="8" y="0"/>
                    </a:cubicBezTo>
                    <a:cubicBezTo>
                      <a:pt x="7" y="0"/>
                      <a:pt x="7" y="0"/>
                      <a:pt x="7" y="0"/>
                    </a:cubicBezTo>
                    <a:cubicBezTo>
                      <a:pt x="7" y="2"/>
                      <a:pt x="6" y="2"/>
                      <a:pt x="6" y="3"/>
                    </a:cubicBezTo>
                    <a:cubicBezTo>
                      <a:pt x="6" y="5"/>
                      <a:pt x="7" y="5"/>
                      <a:pt x="7" y="6"/>
                    </a:cubicBezTo>
                    <a:cubicBezTo>
                      <a:pt x="8" y="8"/>
                      <a:pt x="8" y="10"/>
                      <a:pt x="6" y="10"/>
                    </a:cubicBezTo>
                    <a:cubicBezTo>
                      <a:pt x="5" y="10"/>
                      <a:pt x="4" y="8"/>
                      <a:pt x="3" y="9"/>
                    </a:cubicBezTo>
                    <a:cubicBezTo>
                      <a:pt x="2" y="9"/>
                      <a:pt x="2" y="11"/>
                      <a:pt x="2" y="12"/>
                    </a:cubicBezTo>
                    <a:cubicBezTo>
                      <a:pt x="1" y="15"/>
                      <a:pt x="0" y="17"/>
                      <a:pt x="1" y="19"/>
                    </a:cubicBezTo>
                    <a:cubicBezTo>
                      <a:pt x="2" y="21"/>
                      <a:pt x="2" y="22"/>
                      <a:pt x="3"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88" name="Freeform 1110"/>
              <p:cNvSpPr>
                <a:spLocks/>
              </p:cNvSpPr>
              <p:nvPr/>
            </p:nvSpPr>
            <p:spPr bwMode="auto">
              <a:xfrm>
                <a:off x="1771" y="2465"/>
                <a:ext cx="209" cy="315"/>
              </a:xfrm>
              <a:custGeom>
                <a:avLst/>
                <a:gdLst>
                  <a:gd name="T0" fmla="*/ 1340 w 104"/>
                  <a:gd name="T1" fmla="*/ 2400 h 157"/>
                  <a:gd name="T2" fmla="*/ 1471 w 104"/>
                  <a:gd name="T3" fmla="*/ 2544 h 157"/>
                  <a:gd name="T4" fmla="*/ 1519 w 104"/>
                  <a:gd name="T5" fmla="*/ 2464 h 157"/>
                  <a:gd name="T6" fmla="*/ 1664 w 104"/>
                  <a:gd name="T7" fmla="*/ 2319 h 157"/>
                  <a:gd name="T8" fmla="*/ 1616 w 104"/>
                  <a:gd name="T9" fmla="*/ 2125 h 157"/>
                  <a:gd name="T10" fmla="*/ 1664 w 104"/>
                  <a:gd name="T11" fmla="*/ 1980 h 157"/>
                  <a:gd name="T12" fmla="*/ 1648 w 104"/>
                  <a:gd name="T13" fmla="*/ 1768 h 157"/>
                  <a:gd name="T14" fmla="*/ 1600 w 104"/>
                  <a:gd name="T15" fmla="*/ 1591 h 157"/>
                  <a:gd name="T16" fmla="*/ 1503 w 104"/>
                  <a:gd name="T17" fmla="*/ 1525 h 157"/>
                  <a:gd name="T18" fmla="*/ 1405 w 104"/>
                  <a:gd name="T19" fmla="*/ 1461 h 157"/>
                  <a:gd name="T20" fmla="*/ 1324 w 104"/>
                  <a:gd name="T21" fmla="*/ 1380 h 157"/>
                  <a:gd name="T22" fmla="*/ 1176 w 104"/>
                  <a:gd name="T23" fmla="*/ 1316 h 157"/>
                  <a:gd name="T24" fmla="*/ 1095 w 104"/>
                  <a:gd name="T25" fmla="*/ 1284 h 157"/>
                  <a:gd name="T26" fmla="*/ 1063 w 104"/>
                  <a:gd name="T27" fmla="*/ 1180 h 157"/>
                  <a:gd name="T28" fmla="*/ 997 w 104"/>
                  <a:gd name="T29" fmla="*/ 1051 h 157"/>
                  <a:gd name="T30" fmla="*/ 1063 w 104"/>
                  <a:gd name="T31" fmla="*/ 873 h 157"/>
                  <a:gd name="T32" fmla="*/ 1111 w 104"/>
                  <a:gd name="T33" fmla="*/ 664 h 157"/>
                  <a:gd name="T34" fmla="*/ 1240 w 104"/>
                  <a:gd name="T35" fmla="*/ 596 h 157"/>
                  <a:gd name="T36" fmla="*/ 1373 w 104"/>
                  <a:gd name="T37" fmla="*/ 564 h 157"/>
                  <a:gd name="T38" fmla="*/ 1373 w 104"/>
                  <a:gd name="T39" fmla="*/ 451 h 157"/>
                  <a:gd name="T40" fmla="*/ 1453 w 104"/>
                  <a:gd name="T41" fmla="*/ 323 h 157"/>
                  <a:gd name="T42" fmla="*/ 1340 w 104"/>
                  <a:gd name="T43" fmla="*/ 289 h 157"/>
                  <a:gd name="T44" fmla="*/ 1192 w 104"/>
                  <a:gd name="T45" fmla="*/ 323 h 157"/>
                  <a:gd name="T46" fmla="*/ 1063 w 104"/>
                  <a:gd name="T47" fmla="*/ 289 h 157"/>
                  <a:gd name="T48" fmla="*/ 997 w 104"/>
                  <a:gd name="T49" fmla="*/ 161 h 157"/>
                  <a:gd name="T50" fmla="*/ 852 w 104"/>
                  <a:gd name="T51" fmla="*/ 32 h 157"/>
                  <a:gd name="T52" fmla="*/ 748 w 104"/>
                  <a:gd name="T53" fmla="*/ 0 h 157"/>
                  <a:gd name="T54" fmla="*/ 764 w 104"/>
                  <a:gd name="T55" fmla="*/ 177 h 157"/>
                  <a:gd name="T56" fmla="*/ 651 w 104"/>
                  <a:gd name="T57" fmla="*/ 323 h 157"/>
                  <a:gd name="T58" fmla="*/ 472 w 104"/>
                  <a:gd name="T59" fmla="*/ 387 h 157"/>
                  <a:gd name="T60" fmla="*/ 340 w 104"/>
                  <a:gd name="T61" fmla="*/ 564 h 157"/>
                  <a:gd name="T62" fmla="*/ 259 w 104"/>
                  <a:gd name="T63" fmla="*/ 612 h 157"/>
                  <a:gd name="T64" fmla="*/ 145 w 104"/>
                  <a:gd name="T65" fmla="*/ 548 h 157"/>
                  <a:gd name="T66" fmla="*/ 145 w 104"/>
                  <a:gd name="T67" fmla="*/ 435 h 157"/>
                  <a:gd name="T68" fmla="*/ 64 w 104"/>
                  <a:gd name="T69" fmla="*/ 500 h 157"/>
                  <a:gd name="T70" fmla="*/ 16 w 104"/>
                  <a:gd name="T71" fmla="*/ 628 h 157"/>
                  <a:gd name="T72" fmla="*/ 48 w 104"/>
                  <a:gd name="T73" fmla="*/ 776 h 157"/>
                  <a:gd name="T74" fmla="*/ 145 w 104"/>
                  <a:gd name="T75" fmla="*/ 889 h 157"/>
                  <a:gd name="T76" fmla="*/ 307 w 104"/>
                  <a:gd name="T77" fmla="*/ 1116 h 157"/>
                  <a:gd name="T78" fmla="*/ 424 w 104"/>
                  <a:gd name="T79" fmla="*/ 1284 h 157"/>
                  <a:gd name="T80" fmla="*/ 537 w 104"/>
                  <a:gd name="T81" fmla="*/ 1525 h 157"/>
                  <a:gd name="T82" fmla="*/ 683 w 104"/>
                  <a:gd name="T83" fmla="*/ 1784 h 157"/>
                  <a:gd name="T84" fmla="*/ 748 w 104"/>
                  <a:gd name="T85" fmla="*/ 1980 h 157"/>
                  <a:gd name="T86" fmla="*/ 932 w 104"/>
                  <a:gd name="T87" fmla="*/ 2173 h 157"/>
                  <a:gd name="T88" fmla="*/ 1111 w 104"/>
                  <a:gd name="T89" fmla="*/ 2287 h 1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
                  <a:gd name="T136" fmla="*/ 0 h 157"/>
                  <a:gd name="T137" fmla="*/ 104 w 104"/>
                  <a:gd name="T138" fmla="*/ 157 h 1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 h="157">
                    <a:moveTo>
                      <a:pt x="73" y="144"/>
                    </a:moveTo>
                    <a:cubicBezTo>
                      <a:pt x="75" y="145"/>
                      <a:pt x="76" y="145"/>
                      <a:pt x="78" y="146"/>
                    </a:cubicBezTo>
                    <a:cubicBezTo>
                      <a:pt x="80" y="147"/>
                      <a:pt x="80" y="148"/>
                      <a:pt x="82" y="148"/>
                    </a:cubicBezTo>
                    <a:cubicBezTo>
                      <a:pt x="83" y="149"/>
                      <a:pt x="84" y="149"/>
                      <a:pt x="85" y="150"/>
                    </a:cubicBezTo>
                    <a:cubicBezTo>
                      <a:pt x="86" y="151"/>
                      <a:pt x="85" y="153"/>
                      <a:pt x="86" y="155"/>
                    </a:cubicBezTo>
                    <a:cubicBezTo>
                      <a:pt x="87" y="156"/>
                      <a:pt x="88" y="157"/>
                      <a:pt x="90" y="157"/>
                    </a:cubicBezTo>
                    <a:cubicBezTo>
                      <a:pt x="91" y="157"/>
                      <a:pt x="91" y="157"/>
                      <a:pt x="91" y="157"/>
                    </a:cubicBezTo>
                    <a:cubicBezTo>
                      <a:pt x="91" y="156"/>
                      <a:pt x="92" y="156"/>
                      <a:pt x="92" y="155"/>
                    </a:cubicBezTo>
                    <a:cubicBezTo>
                      <a:pt x="93" y="154"/>
                      <a:pt x="93" y="153"/>
                      <a:pt x="93" y="152"/>
                    </a:cubicBezTo>
                    <a:cubicBezTo>
                      <a:pt x="94" y="151"/>
                      <a:pt x="95" y="151"/>
                      <a:pt x="96" y="150"/>
                    </a:cubicBezTo>
                    <a:cubicBezTo>
                      <a:pt x="98" y="149"/>
                      <a:pt x="98" y="148"/>
                      <a:pt x="100" y="147"/>
                    </a:cubicBezTo>
                    <a:cubicBezTo>
                      <a:pt x="101" y="145"/>
                      <a:pt x="102" y="145"/>
                      <a:pt x="102" y="143"/>
                    </a:cubicBezTo>
                    <a:cubicBezTo>
                      <a:pt x="103" y="141"/>
                      <a:pt x="103" y="140"/>
                      <a:pt x="103" y="138"/>
                    </a:cubicBezTo>
                    <a:cubicBezTo>
                      <a:pt x="102" y="136"/>
                      <a:pt x="102" y="136"/>
                      <a:pt x="101" y="135"/>
                    </a:cubicBezTo>
                    <a:cubicBezTo>
                      <a:pt x="100" y="133"/>
                      <a:pt x="99" y="133"/>
                      <a:pt x="99" y="131"/>
                    </a:cubicBezTo>
                    <a:cubicBezTo>
                      <a:pt x="99" y="129"/>
                      <a:pt x="100" y="128"/>
                      <a:pt x="101" y="127"/>
                    </a:cubicBezTo>
                    <a:cubicBezTo>
                      <a:pt x="102" y="126"/>
                      <a:pt x="103" y="126"/>
                      <a:pt x="104" y="125"/>
                    </a:cubicBezTo>
                    <a:cubicBezTo>
                      <a:pt x="104" y="123"/>
                      <a:pt x="102" y="123"/>
                      <a:pt x="102" y="122"/>
                    </a:cubicBezTo>
                    <a:cubicBezTo>
                      <a:pt x="101" y="120"/>
                      <a:pt x="101" y="120"/>
                      <a:pt x="101" y="118"/>
                    </a:cubicBezTo>
                    <a:cubicBezTo>
                      <a:pt x="101" y="117"/>
                      <a:pt x="101" y="116"/>
                      <a:pt x="102" y="115"/>
                    </a:cubicBezTo>
                    <a:cubicBezTo>
                      <a:pt x="102" y="112"/>
                      <a:pt x="101" y="111"/>
                      <a:pt x="101" y="109"/>
                    </a:cubicBezTo>
                    <a:cubicBezTo>
                      <a:pt x="101" y="108"/>
                      <a:pt x="101" y="107"/>
                      <a:pt x="101" y="105"/>
                    </a:cubicBezTo>
                    <a:cubicBezTo>
                      <a:pt x="100" y="103"/>
                      <a:pt x="99" y="103"/>
                      <a:pt x="98" y="101"/>
                    </a:cubicBezTo>
                    <a:cubicBezTo>
                      <a:pt x="98" y="100"/>
                      <a:pt x="98" y="99"/>
                      <a:pt x="98" y="98"/>
                    </a:cubicBezTo>
                    <a:cubicBezTo>
                      <a:pt x="97" y="96"/>
                      <a:pt x="96" y="96"/>
                      <a:pt x="95" y="94"/>
                    </a:cubicBezTo>
                    <a:cubicBezTo>
                      <a:pt x="95" y="94"/>
                      <a:pt x="95" y="94"/>
                      <a:pt x="95" y="94"/>
                    </a:cubicBezTo>
                    <a:cubicBezTo>
                      <a:pt x="93" y="94"/>
                      <a:pt x="93" y="94"/>
                      <a:pt x="92" y="94"/>
                    </a:cubicBezTo>
                    <a:cubicBezTo>
                      <a:pt x="91" y="94"/>
                      <a:pt x="90" y="94"/>
                      <a:pt x="89" y="94"/>
                    </a:cubicBezTo>
                    <a:cubicBezTo>
                      <a:pt x="88" y="94"/>
                      <a:pt x="86" y="95"/>
                      <a:pt x="85" y="94"/>
                    </a:cubicBezTo>
                    <a:cubicBezTo>
                      <a:pt x="84" y="93"/>
                      <a:pt x="86" y="92"/>
                      <a:pt x="86" y="90"/>
                    </a:cubicBezTo>
                    <a:cubicBezTo>
                      <a:pt x="86" y="88"/>
                      <a:pt x="85" y="87"/>
                      <a:pt x="85" y="86"/>
                    </a:cubicBezTo>
                    <a:cubicBezTo>
                      <a:pt x="86" y="82"/>
                      <a:pt x="84" y="83"/>
                      <a:pt x="84" y="83"/>
                    </a:cubicBezTo>
                    <a:cubicBezTo>
                      <a:pt x="83" y="84"/>
                      <a:pt x="82" y="85"/>
                      <a:pt x="81" y="85"/>
                    </a:cubicBezTo>
                    <a:cubicBezTo>
                      <a:pt x="80" y="85"/>
                      <a:pt x="79" y="85"/>
                      <a:pt x="78" y="85"/>
                    </a:cubicBezTo>
                    <a:cubicBezTo>
                      <a:pt x="76" y="85"/>
                      <a:pt x="75" y="85"/>
                      <a:pt x="74" y="84"/>
                    </a:cubicBezTo>
                    <a:cubicBezTo>
                      <a:pt x="73" y="83"/>
                      <a:pt x="73" y="82"/>
                      <a:pt x="72" y="81"/>
                    </a:cubicBezTo>
                    <a:cubicBezTo>
                      <a:pt x="71" y="80"/>
                      <a:pt x="71" y="80"/>
                      <a:pt x="69" y="80"/>
                    </a:cubicBezTo>
                    <a:cubicBezTo>
                      <a:pt x="68" y="80"/>
                      <a:pt x="67" y="80"/>
                      <a:pt x="67" y="79"/>
                    </a:cubicBezTo>
                    <a:cubicBezTo>
                      <a:pt x="67" y="79"/>
                      <a:pt x="67" y="79"/>
                      <a:pt x="67" y="79"/>
                    </a:cubicBezTo>
                    <a:cubicBezTo>
                      <a:pt x="67" y="78"/>
                      <a:pt x="68" y="78"/>
                      <a:pt x="68" y="77"/>
                    </a:cubicBezTo>
                    <a:cubicBezTo>
                      <a:pt x="68" y="76"/>
                      <a:pt x="68" y="76"/>
                      <a:pt x="67" y="76"/>
                    </a:cubicBezTo>
                    <a:cubicBezTo>
                      <a:pt x="67" y="75"/>
                      <a:pt x="66" y="74"/>
                      <a:pt x="65" y="73"/>
                    </a:cubicBezTo>
                    <a:cubicBezTo>
                      <a:pt x="65" y="72"/>
                      <a:pt x="65" y="71"/>
                      <a:pt x="64" y="70"/>
                    </a:cubicBezTo>
                    <a:cubicBezTo>
                      <a:pt x="64" y="69"/>
                      <a:pt x="64" y="68"/>
                      <a:pt x="63" y="68"/>
                    </a:cubicBezTo>
                    <a:cubicBezTo>
                      <a:pt x="62" y="66"/>
                      <a:pt x="61" y="66"/>
                      <a:pt x="61" y="65"/>
                    </a:cubicBezTo>
                    <a:cubicBezTo>
                      <a:pt x="61" y="63"/>
                      <a:pt x="61" y="63"/>
                      <a:pt x="61" y="62"/>
                    </a:cubicBezTo>
                    <a:cubicBezTo>
                      <a:pt x="62" y="59"/>
                      <a:pt x="61" y="58"/>
                      <a:pt x="62" y="56"/>
                    </a:cubicBezTo>
                    <a:cubicBezTo>
                      <a:pt x="63" y="55"/>
                      <a:pt x="64" y="55"/>
                      <a:pt x="65" y="54"/>
                    </a:cubicBezTo>
                    <a:cubicBezTo>
                      <a:pt x="66" y="52"/>
                      <a:pt x="66" y="51"/>
                      <a:pt x="67" y="49"/>
                    </a:cubicBezTo>
                    <a:cubicBezTo>
                      <a:pt x="67" y="47"/>
                      <a:pt x="68" y="46"/>
                      <a:pt x="68" y="45"/>
                    </a:cubicBezTo>
                    <a:cubicBezTo>
                      <a:pt x="68" y="43"/>
                      <a:pt x="67" y="42"/>
                      <a:pt x="68" y="41"/>
                    </a:cubicBezTo>
                    <a:cubicBezTo>
                      <a:pt x="69" y="40"/>
                      <a:pt x="70" y="42"/>
                      <a:pt x="71" y="41"/>
                    </a:cubicBezTo>
                    <a:cubicBezTo>
                      <a:pt x="72" y="41"/>
                      <a:pt x="73" y="40"/>
                      <a:pt x="73" y="39"/>
                    </a:cubicBezTo>
                    <a:cubicBezTo>
                      <a:pt x="74" y="38"/>
                      <a:pt x="75" y="37"/>
                      <a:pt x="76" y="37"/>
                    </a:cubicBezTo>
                    <a:cubicBezTo>
                      <a:pt x="77" y="36"/>
                      <a:pt x="78" y="37"/>
                      <a:pt x="79" y="37"/>
                    </a:cubicBezTo>
                    <a:cubicBezTo>
                      <a:pt x="80" y="37"/>
                      <a:pt x="81" y="38"/>
                      <a:pt x="83" y="37"/>
                    </a:cubicBezTo>
                    <a:cubicBezTo>
                      <a:pt x="83" y="37"/>
                      <a:pt x="83" y="36"/>
                      <a:pt x="84" y="35"/>
                    </a:cubicBezTo>
                    <a:cubicBezTo>
                      <a:pt x="84" y="35"/>
                      <a:pt x="84" y="35"/>
                      <a:pt x="84" y="35"/>
                    </a:cubicBezTo>
                    <a:cubicBezTo>
                      <a:pt x="84" y="33"/>
                      <a:pt x="83" y="32"/>
                      <a:pt x="83" y="31"/>
                    </a:cubicBezTo>
                    <a:cubicBezTo>
                      <a:pt x="83" y="30"/>
                      <a:pt x="84" y="29"/>
                      <a:pt x="84" y="28"/>
                    </a:cubicBezTo>
                    <a:cubicBezTo>
                      <a:pt x="84" y="28"/>
                      <a:pt x="85" y="27"/>
                      <a:pt x="85" y="27"/>
                    </a:cubicBezTo>
                    <a:cubicBezTo>
                      <a:pt x="86" y="26"/>
                      <a:pt x="87" y="25"/>
                      <a:pt x="87" y="24"/>
                    </a:cubicBezTo>
                    <a:cubicBezTo>
                      <a:pt x="88" y="22"/>
                      <a:pt x="89" y="22"/>
                      <a:pt x="89" y="20"/>
                    </a:cubicBezTo>
                    <a:cubicBezTo>
                      <a:pt x="88" y="19"/>
                      <a:pt x="87" y="21"/>
                      <a:pt x="85" y="20"/>
                    </a:cubicBezTo>
                    <a:cubicBezTo>
                      <a:pt x="84" y="20"/>
                      <a:pt x="83" y="21"/>
                      <a:pt x="83" y="20"/>
                    </a:cubicBezTo>
                    <a:cubicBezTo>
                      <a:pt x="82" y="20"/>
                      <a:pt x="83" y="19"/>
                      <a:pt x="82" y="18"/>
                    </a:cubicBezTo>
                    <a:cubicBezTo>
                      <a:pt x="81" y="17"/>
                      <a:pt x="80" y="19"/>
                      <a:pt x="78" y="19"/>
                    </a:cubicBezTo>
                    <a:cubicBezTo>
                      <a:pt x="77" y="19"/>
                      <a:pt x="76" y="18"/>
                      <a:pt x="75" y="18"/>
                    </a:cubicBezTo>
                    <a:cubicBezTo>
                      <a:pt x="74" y="19"/>
                      <a:pt x="74" y="20"/>
                      <a:pt x="73" y="20"/>
                    </a:cubicBezTo>
                    <a:cubicBezTo>
                      <a:pt x="72" y="21"/>
                      <a:pt x="71" y="20"/>
                      <a:pt x="70" y="20"/>
                    </a:cubicBezTo>
                    <a:cubicBezTo>
                      <a:pt x="69" y="20"/>
                      <a:pt x="68" y="21"/>
                      <a:pt x="67" y="20"/>
                    </a:cubicBezTo>
                    <a:cubicBezTo>
                      <a:pt x="66" y="20"/>
                      <a:pt x="66" y="19"/>
                      <a:pt x="65" y="18"/>
                    </a:cubicBezTo>
                    <a:cubicBezTo>
                      <a:pt x="64" y="17"/>
                      <a:pt x="64" y="16"/>
                      <a:pt x="63" y="15"/>
                    </a:cubicBezTo>
                    <a:cubicBezTo>
                      <a:pt x="63" y="14"/>
                      <a:pt x="62" y="13"/>
                      <a:pt x="61" y="12"/>
                    </a:cubicBezTo>
                    <a:cubicBezTo>
                      <a:pt x="61" y="11"/>
                      <a:pt x="61" y="11"/>
                      <a:pt x="61" y="10"/>
                    </a:cubicBezTo>
                    <a:cubicBezTo>
                      <a:pt x="60" y="8"/>
                      <a:pt x="57" y="9"/>
                      <a:pt x="55" y="7"/>
                    </a:cubicBezTo>
                    <a:cubicBezTo>
                      <a:pt x="54" y="6"/>
                      <a:pt x="54" y="5"/>
                      <a:pt x="54" y="4"/>
                    </a:cubicBezTo>
                    <a:cubicBezTo>
                      <a:pt x="53" y="4"/>
                      <a:pt x="53" y="3"/>
                      <a:pt x="52" y="2"/>
                    </a:cubicBezTo>
                    <a:cubicBezTo>
                      <a:pt x="52" y="2"/>
                      <a:pt x="51" y="1"/>
                      <a:pt x="50" y="1"/>
                    </a:cubicBezTo>
                    <a:cubicBezTo>
                      <a:pt x="49" y="0"/>
                      <a:pt x="48" y="1"/>
                      <a:pt x="47" y="1"/>
                    </a:cubicBezTo>
                    <a:cubicBezTo>
                      <a:pt x="46" y="0"/>
                      <a:pt x="46" y="0"/>
                      <a:pt x="46" y="0"/>
                    </a:cubicBezTo>
                    <a:cubicBezTo>
                      <a:pt x="47" y="2"/>
                      <a:pt x="48" y="2"/>
                      <a:pt x="48" y="4"/>
                    </a:cubicBezTo>
                    <a:cubicBezTo>
                      <a:pt x="48" y="5"/>
                      <a:pt x="48" y="5"/>
                      <a:pt x="47" y="6"/>
                    </a:cubicBezTo>
                    <a:cubicBezTo>
                      <a:pt x="47" y="8"/>
                      <a:pt x="47" y="9"/>
                      <a:pt x="47" y="11"/>
                    </a:cubicBezTo>
                    <a:cubicBezTo>
                      <a:pt x="46" y="13"/>
                      <a:pt x="46" y="14"/>
                      <a:pt x="45" y="15"/>
                    </a:cubicBezTo>
                    <a:cubicBezTo>
                      <a:pt x="44" y="16"/>
                      <a:pt x="43" y="17"/>
                      <a:pt x="42" y="18"/>
                    </a:cubicBezTo>
                    <a:cubicBezTo>
                      <a:pt x="41" y="19"/>
                      <a:pt x="41" y="20"/>
                      <a:pt x="40" y="20"/>
                    </a:cubicBezTo>
                    <a:cubicBezTo>
                      <a:pt x="38" y="21"/>
                      <a:pt x="37" y="21"/>
                      <a:pt x="36" y="21"/>
                    </a:cubicBezTo>
                    <a:cubicBezTo>
                      <a:pt x="35" y="21"/>
                      <a:pt x="34" y="22"/>
                      <a:pt x="33" y="23"/>
                    </a:cubicBezTo>
                    <a:cubicBezTo>
                      <a:pt x="31" y="23"/>
                      <a:pt x="31" y="23"/>
                      <a:pt x="29" y="24"/>
                    </a:cubicBezTo>
                    <a:cubicBezTo>
                      <a:pt x="28" y="24"/>
                      <a:pt x="28" y="25"/>
                      <a:pt x="27" y="27"/>
                    </a:cubicBezTo>
                    <a:cubicBezTo>
                      <a:pt x="26" y="28"/>
                      <a:pt x="25" y="29"/>
                      <a:pt x="24" y="30"/>
                    </a:cubicBezTo>
                    <a:cubicBezTo>
                      <a:pt x="23" y="32"/>
                      <a:pt x="22" y="33"/>
                      <a:pt x="21" y="35"/>
                    </a:cubicBezTo>
                    <a:cubicBezTo>
                      <a:pt x="21" y="37"/>
                      <a:pt x="22" y="38"/>
                      <a:pt x="21" y="39"/>
                    </a:cubicBezTo>
                    <a:cubicBezTo>
                      <a:pt x="20" y="41"/>
                      <a:pt x="19" y="42"/>
                      <a:pt x="18" y="41"/>
                    </a:cubicBezTo>
                    <a:cubicBezTo>
                      <a:pt x="16" y="41"/>
                      <a:pt x="17" y="39"/>
                      <a:pt x="16" y="38"/>
                    </a:cubicBezTo>
                    <a:cubicBezTo>
                      <a:pt x="15" y="37"/>
                      <a:pt x="14" y="37"/>
                      <a:pt x="12" y="37"/>
                    </a:cubicBezTo>
                    <a:cubicBezTo>
                      <a:pt x="11" y="37"/>
                      <a:pt x="11" y="38"/>
                      <a:pt x="10" y="37"/>
                    </a:cubicBezTo>
                    <a:cubicBezTo>
                      <a:pt x="9" y="36"/>
                      <a:pt x="9" y="35"/>
                      <a:pt x="9" y="34"/>
                    </a:cubicBezTo>
                    <a:cubicBezTo>
                      <a:pt x="10" y="33"/>
                      <a:pt x="11" y="33"/>
                      <a:pt x="12" y="32"/>
                    </a:cubicBezTo>
                    <a:cubicBezTo>
                      <a:pt x="12" y="31"/>
                      <a:pt x="11" y="30"/>
                      <a:pt x="11" y="29"/>
                    </a:cubicBezTo>
                    <a:cubicBezTo>
                      <a:pt x="10" y="28"/>
                      <a:pt x="9" y="28"/>
                      <a:pt x="9" y="27"/>
                    </a:cubicBezTo>
                    <a:cubicBezTo>
                      <a:pt x="9" y="27"/>
                      <a:pt x="9" y="27"/>
                      <a:pt x="9" y="27"/>
                    </a:cubicBezTo>
                    <a:cubicBezTo>
                      <a:pt x="8" y="27"/>
                      <a:pt x="8" y="27"/>
                      <a:pt x="7" y="28"/>
                    </a:cubicBezTo>
                    <a:cubicBezTo>
                      <a:pt x="6" y="29"/>
                      <a:pt x="5" y="29"/>
                      <a:pt x="4" y="31"/>
                    </a:cubicBezTo>
                    <a:cubicBezTo>
                      <a:pt x="3" y="32"/>
                      <a:pt x="4" y="32"/>
                      <a:pt x="3" y="33"/>
                    </a:cubicBezTo>
                    <a:cubicBezTo>
                      <a:pt x="3" y="35"/>
                      <a:pt x="2" y="35"/>
                      <a:pt x="2" y="36"/>
                    </a:cubicBezTo>
                    <a:cubicBezTo>
                      <a:pt x="1" y="37"/>
                      <a:pt x="0" y="38"/>
                      <a:pt x="1" y="39"/>
                    </a:cubicBezTo>
                    <a:cubicBezTo>
                      <a:pt x="1" y="40"/>
                      <a:pt x="2" y="40"/>
                      <a:pt x="3" y="41"/>
                    </a:cubicBezTo>
                    <a:cubicBezTo>
                      <a:pt x="3" y="42"/>
                      <a:pt x="2" y="43"/>
                      <a:pt x="2" y="44"/>
                    </a:cubicBezTo>
                    <a:cubicBezTo>
                      <a:pt x="3" y="46"/>
                      <a:pt x="3" y="46"/>
                      <a:pt x="3" y="48"/>
                    </a:cubicBezTo>
                    <a:cubicBezTo>
                      <a:pt x="3" y="49"/>
                      <a:pt x="2" y="50"/>
                      <a:pt x="3" y="51"/>
                    </a:cubicBezTo>
                    <a:cubicBezTo>
                      <a:pt x="3" y="53"/>
                      <a:pt x="5" y="53"/>
                      <a:pt x="6" y="54"/>
                    </a:cubicBezTo>
                    <a:cubicBezTo>
                      <a:pt x="7" y="55"/>
                      <a:pt x="8" y="55"/>
                      <a:pt x="9" y="55"/>
                    </a:cubicBezTo>
                    <a:cubicBezTo>
                      <a:pt x="11" y="56"/>
                      <a:pt x="12" y="55"/>
                      <a:pt x="13" y="56"/>
                    </a:cubicBezTo>
                    <a:cubicBezTo>
                      <a:pt x="15" y="57"/>
                      <a:pt x="14" y="59"/>
                      <a:pt x="15" y="60"/>
                    </a:cubicBezTo>
                    <a:cubicBezTo>
                      <a:pt x="16" y="64"/>
                      <a:pt x="17" y="66"/>
                      <a:pt x="19" y="69"/>
                    </a:cubicBezTo>
                    <a:cubicBezTo>
                      <a:pt x="21" y="71"/>
                      <a:pt x="22" y="71"/>
                      <a:pt x="23" y="73"/>
                    </a:cubicBezTo>
                    <a:cubicBezTo>
                      <a:pt x="24" y="75"/>
                      <a:pt x="24" y="76"/>
                      <a:pt x="24" y="77"/>
                    </a:cubicBezTo>
                    <a:cubicBezTo>
                      <a:pt x="25" y="78"/>
                      <a:pt x="25" y="78"/>
                      <a:pt x="26" y="79"/>
                    </a:cubicBezTo>
                    <a:cubicBezTo>
                      <a:pt x="27" y="80"/>
                      <a:pt x="27" y="80"/>
                      <a:pt x="28" y="82"/>
                    </a:cubicBezTo>
                    <a:cubicBezTo>
                      <a:pt x="30" y="84"/>
                      <a:pt x="29" y="86"/>
                      <a:pt x="30" y="89"/>
                    </a:cubicBezTo>
                    <a:cubicBezTo>
                      <a:pt x="31" y="91"/>
                      <a:pt x="32" y="92"/>
                      <a:pt x="33" y="94"/>
                    </a:cubicBezTo>
                    <a:cubicBezTo>
                      <a:pt x="34" y="96"/>
                      <a:pt x="34" y="98"/>
                      <a:pt x="35" y="100"/>
                    </a:cubicBezTo>
                    <a:cubicBezTo>
                      <a:pt x="37" y="102"/>
                      <a:pt x="38" y="103"/>
                      <a:pt x="40" y="106"/>
                    </a:cubicBezTo>
                    <a:cubicBezTo>
                      <a:pt x="41" y="107"/>
                      <a:pt x="41" y="108"/>
                      <a:pt x="42" y="110"/>
                    </a:cubicBezTo>
                    <a:cubicBezTo>
                      <a:pt x="43" y="111"/>
                      <a:pt x="43" y="112"/>
                      <a:pt x="44" y="114"/>
                    </a:cubicBezTo>
                    <a:cubicBezTo>
                      <a:pt x="44" y="115"/>
                      <a:pt x="45" y="116"/>
                      <a:pt x="45" y="117"/>
                    </a:cubicBezTo>
                    <a:cubicBezTo>
                      <a:pt x="46" y="119"/>
                      <a:pt x="45" y="120"/>
                      <a:pt x="46" y="122"/>
                    </a:cubicBezTo>
                    <a:cubicBezTo>
                      <a:pt x="47" y="124"/>
                      <a:pt x="48" y="125"/>
                      <a:pt x="49" y="126"/>
                    </a:cubicBezTo>
                    <a:cubicBezTo>
                      <a:pt x="51" y="128"/>
                      <a:pt x="51" y="129"/>
                      <a:pt x="53" y="130"/>
                    </a:cubicBezTo>
                    <a:cubicBezTo>
                      <a:pt x="54" y="132"/>
                      <a:pt x="55" y="133"/>
                      <a:pt x="57" y="134"/>
                    </a:cubicBezTo>
                    <a:cubicBezTo>
                      <a:pt x="58" y="135"/>
                      <a:pt x="59" y="136"/>
                      <a:pt x="61" y="137"/>
                    </a:cubicBezTo>
                    <a:cubicBezTo>
                      <a:pt x="62" y="138"/>
                      <a:pt x="63" y="139"/>
                      <a:pt x="65" y="140"/>
                    </a:cubicBezTo>
                    <a:cubicBezTo>
                      <a:pt x="66" y="141"/>
                      <a:pt x="67" y="140"/>
                      <a:pt x="68" y="141"/>
                    </a:cubicBezTo>
                    <a:cubicBezTo>
                      <a:pt x="70" y="141"/>
                      <a:pt x="71" y="143"/>
                      <a:pt x="73" y="1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89" name="Freeform 1111"/>
              <p:cNvSpPr>
                <a:spLocks/>
              </p:cNvSpPr>
              <p:nvPr/>
            </p:nvSpPr>
            <p:spPr bwMode="auto">
              <a:xfrm>
                <a:off x="2080" y="2798"/>
                <a:ext cx="128" cy="144"/>
              </a:xfrm>
              <a:custGeom>
                <a:avLst/>
                <a:gdLst>
                  <a:gd name="T0" fmla="*/ 32 w 64"/>
                  <a:gd name="T1" fmla="*/ 128 h 72"/>
                  <a:gd name="T2" fmla="*/ 16 w 64"/>
                  <a:gd name="T3" fmla="*/ 320 h 72"/>
                  <a:gd name="T4" fmla="*/ 0 w 64"/>
                  <a:gd name="T5" fmla="*/ 400 h 72"/>
                  <a:gd name="T6" fmla="*/ 16 w 64"/>
                  <a:gd name="T7" fmla="*/ 448 h 72"/>
                  <a:gd name="T8" fmla="*/ 64 w 64"/>
                  <a:gd name="T9" fmla="*/ 512 h 72"/>
                  <a:gd name="T10" fmla="*/ 272 w 64"/>
                  <a:gd name="T11" fmla="*/ 608 h 72"/>
                  <a:gd name="T12" fmla="*/ 384 w 64"/>
                  <a:gd name="T13" fmla="*/ 720 h 72"/>
                  <a:gd name="T14" fmla="*/ 528 w 64"/>
                  <a:gd name="T15" fmla="*/ 768 h 72"/>
                  <a:gd name="T16" fmla="*/ 624 w 64"/>
                  <a:gd name="T17" fmla="*/ 800 h 72"/>
                  <a:gd name="T18" fmla="*/ 624 w 64"/>
                  <a:gd name="T19" fmla="*/ 896 h 72"/>
                  <a:gd name="T20" fmla="*/ 608 w 64"/>
                  <a:gd name="T21" fmla="*/ 1024 h 72"/>
                  <a:gd name="T22" fmla="*/ 560 w 64"/>
                  <a:gd name="T23" fmla="*/ 1104 h 72"/>
                  <a:gd name="T24" fmla="*/ 576 w 64"/>
                  <a:gd name="T25" fmla="*/ 1136 h 72"/>
                  <a:gd name="T26" fmla="*/ 656 w 64"/>
                  <a:gd name="T27" fmla="*/ 1120 h 72"/>
                  <a:gd name="T28" fmla="*/ 784 w 64"/>
                  <a:gd name="T29" fmla="*/ 1136 h 72"/>
                  <a:gd name="T30" fmla="*/ 896 w 64"/>
                  <a:gd name="T31" fmla="*/ 1104 h 72"/>
                  <a:gd name="T32" fmla="*/ 1008 w 64"/>
                  <a:gd name="T33" fmla="*/ 1024 h 72"/>
                  <a:gd name="T34" fmla="*/ 1008 w 64"/>
                  <a:gd name="T35" fmla="*/ 896 h 72"/>
                  <a:gd name="T36" fmla="*/ 992 w 64"/>
                  <a:gd name="T37" fmla="*/ 816 h 72"/>
                  <a:gd name="T38" fmla="*/ 1024 w 64"/>
                  <a:gd name="T39" fmla="*/ 688 h 72"/>
                  <a:gd name="T40" fmla="*/ 960 w 64"/>
                  <a:gd name="T41" fmla="*/ 624 h 72"/>
                  <a:gd name="T42" fmla="*/ 864 w 64"/>
                  <a:gd name="T43" fmla="*/ 624 h 72"/>
                  <a:gd name="T44" fmla="*/ 848 w 64"/>
                  <a:gd name="T45" fmla="*/ 480 h 72"/>
                  <a:gd name="T46" fmla="*/ 768 w 64"/>
                  <a:gd name="T47" fmla="*/ 400 h 72"/>
                  <a:gd name="T48" fmla="*/ 672 w 64"/>
                  <a:gd name="T49" fmla="*/ 384 h 72"/>
                  <a:gd name="T50" fmla="*/ 560 w 64"/>
                  <a:gd name="T51" fmla="*/ 368 h 72"/>
                  <a:gd name="T52" fmla="*/ 544 w 64"/>
                  <a:gd name="T53" fmla="*/ 304 h 72"/>
                  <a:gd name="T54" fmla="*/ 528 w 64"/>
                  <a:gd name="T55" fmla="*/ 208 h 72"/>
                  <a:gd name="T56" fmla="*/ 512 w 64"/>
                  <a:gd name="T57" fmla="*/ 96 h 72"/>
                  <a:gd name="T58" fmla="*/ 400 w 64"/>
                  <a:gd name="T59" fmla="*/ 16 h 72"/>
                  <a:gd name="T60" fmla="*/ 240 w 64"/>
                  <a:gd name="T61" fmla="*/ 16 h 72"/>
                  <a:gd name="T62" fmla="*/ 80 w 64"/>
                  <a:gd name="T63" fmla="*/ 64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72"/>
                  <a:gd name="T98" fmla="*/ 64 w 64"/>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72">
                    <a:moveTo>
                      <a:pt x="5" y="4"/>
                    </a:moveTo>
                    <a:cubicBezTo>
                      <a:pt x="4" y="5"/>
                      <a:pt x="3" y="6"/>
                      <a:pt x="2" y="8"/>
                    </a:cubicBezTo>
                    <a:cubicBezTo>
                      <a:pt x="1" y="10"/>
                      <a:pt x="1" y="11"/>
                      <a:pt x="1" y="14"/>
                    </a:cubicBezTo>
                    <a:cubicBezTo>
                      <a:pt x="1" y="16"/>
                      <a:pt x="1" y="17"/>
                      <a:pt x="1" y="20"/>
                    </a:cubicBezTo>
                    <a:cubicBezTo>
                      <a:pt x="1" y="21"/>
                      <a:pt x="0" y="22"/>
                      <a:pt x="0" y="23"/>
                    </a:cubicBezTo>
                    <a:cubicBezTo>
                      <a:pt x="0" y="24"/>
                      <a:pt x="0" y="24"/>
                      <a:pt x="0" y="25"/>
                    </a:cubicBezTo>
                    <a:cubicBezTo>
                      <a:pt x="0" y="25"/>
                      <a:pt x="0" y="25"/>
                      <a:pt x="0" y="25"/>
                    </a:cubicBezTo>
                    <a:cubicBezTo>
                      <a:pt x="0" y="26"/>
                      <a:pt x="1" y="27"/>
                      <a:pt x="1" y="28"/>
                    </a:cubicBezTo>
                    <a:cubicBezTo>
                      <a:pt x="2" y="29"/>
                      <a:pt x="3" y="29"/>
                      <a:pt x="3" y="30"/>
                    </a:cubicBezTo>
                    <a:cubicBezTo>
                      <a:pt x="4" y="31"/>
                      <a:pt x="4" y="31"/>
                      <a:pt x="4" y="32"/>
                    </a:cubicBezTo>
                    <a:cubicBezTo>
                      <a:pt x="6" y="36"/>
                      <a:pt x="10" y="33"/>
                      <a:pt x="14" y="36"/>
                    </a:cubicBezTo>
                    <a:cubicBezTo>
                      <a:pt x="15" y="36"/>
                      <a:pt x="15" y="37"/>
                      <a:pt x="17" y="38"/>
                    </a:cubicBezTo>
                    <a:cubicBezTo>
                      <a:pt x="18" y="39"/>
                      <a:pt x="20" y="40"/>
                      <a:pt x="22" y="42"/>
                    </a:cubicBezTo>
                    <a:cubicBezTo>
                      <a:pt x="23" y="43"/>
                      <a:pt x="23" y="44"/>
                      <a:pt x="24" y="45"/>
                    </a:cubicBezTo>
                    <a:cubicBezTo>
                      <a:pt x="25" y="45"/>
                      <a:pt x="26" y="45"/>
                      <a:pt x="27" y="45"/>
                    </a:cubicBezTo>
                    <a:cubicBezTo>
                      <a:pt x="29" y="46"/>
                      <a:pt x="31" y="47"/>
                      <a:pt x="33" y="48"/>
                    </a:cubicBezTo>
                    <a:cubicBezTo>
                      <a:pt x="34" y="48"/>
                      <a:pt x="35" y="49"/>
                      <a:pt x="36" y="50"/>
                    </a:cubicBezTo>
                    <a:cubicBezTo>
                      <a:pt x="37" y="50"/>
                      <a:pt x="38" y="50"/>
                      <a:pt x="39" y="50"/>
                    </a:cubicBezTo>
                    <a:cubicBezTo>
                      <a:pt x="40" y="51"/>
                      <a:pt x="41" y="52"/>
                      <a:pt x="40" y="53"/>
                    </a:cubicBezTo>
                    <a:cubicBezTo>
                      <a:pt x="40" y="54"/>
                      <a:pt x="39" y="55"/>
                      <a:pt x="39" y="56"/>
                    </a:cubicBezTo>
                    <a:cubicBezTo>
                      <a:pt x="39" y="57"/>
                      <a:pt x="39" y="57"/>
                      <a:pt x="38" y="58"/>
                    </a:cubicBezTo>
                    <a:cubicBezTo>
                      <a:pt x="38" y="60"/>
                      <a:pt x="39" y="62"/>
                      <a:pt x="38" y="64"/>
                    </a:cubicBezTo>
                    <a:cubicBezTo>
                      <a:pt x="37" y="64"/>
                      <a:pt x="36" y="64"/>
                      <a:pt x="36" y="65"/>
                    </a:cubicBezTo>
                    <a:cubicBezTo>
                      <a:pt x="35" y="66"/>
                      <a:pt x="35" y="68"/>
                      <a:pt x="35" y="69"/>
                    </a:cubicBezTo>
                    <a:cubicBezTo>
                      <a:pt x="35" y="70"/>
                      <a:pt x="36" y="71"/>
                      <a:pt x="36" y="72"/>
                    </a:cubicBezTo>
                    <a:cubicBezTo>
                      <a:pt x="36" y="71"/>
                      <a:pt x="36" y="71"/>
                      <a:pt x="36" y="71"/>
                    </a:cubicBezTo>
                    <a:cubicBezTo>
                      <a:pt x="37" y="71"/>
                      <a:pt x="37" y="71"/>
                      <a:pt x="38" y="71"/>
                    </a:cubicBezTo>
                    <a:cubicBezTo>
                      <a:pt x="39" y="71"/>
                      <a:pt x="40" y="70"/>
                      <a:pt x="41" y="70"/>
                    </a:cubicBezTo>
                    <a:cubicBezTo>
                      <a:pt x="43" y="70"/>
                      <a:pt x="44" y="71"/>
                      <a:pt x="46" y="71"/>
                    </a:cubicBezTo>
                    <a:cubicBezTo>
                      <a:pt x="47" y="71"/>
                      <a:pt x="48" y="71"/>
                      <a:pt x="49" y="71"/>
                    </a:cubicBezTo>
                    <a:cubicBezTo>
                      <a:pt x="51" y="71"/>
                      <a:pt x="52" y="71"/>
                      <a:pt x="54" y="71"/>
                    </a:cubicBezTo>
                    <a:cubicBezTo>
                      <a:pt x="55" y="70"/>
                      <a:pt x="55" y="70"/>
                      <a:pt x="56" y="69"/>
                    </a:cubicBezTo>
                    <a:cubicBezTo>
                      <a:pt x="57" y="68"/>
                      <a:pt x="58" y="68"/>
                      <a:pt x="59" y="67"/>
                    </a:cubicBezTo>
                    <a:cubicBezTo>
                      <a:pt x="61" y="66"/>
                      <a:pt x="62" y="66"/>
                      <a:pt x="63" y="64"/>
                    </a:cubicBezTo>
                    <a:cubicBezTo>
                      <a:pt x="63" y="62"/>
                      <a:pt x="63" y="62"/>
                      <a:pt x="63" y="60"/>
                    </a:cubicBezTo>
                    <a:cubicBezTo>
                      <a:pt x="63" y="59"/>
                      <a:pt x="64" y="58"/>
                      <a:pt x="63" y="56"/>
                    </a:cubicBezTo>
                    <a:cubicBezTo>
                      <a:pt x="63" y="56"/>
                      <a:pt x="63" y="55"/>
                      <a:pt x="62" y="55"/>
                    </a:cubicBezTo>
                    <a:cubicBezTo>
                      <a:pt x="62" y="54"/>
                      <a:pt x="62" y="53"/>
                      <a:pt x="62" y="51"/>
                    </a:cubicBezTo>
                    <a:cubicBezTo>
                      <a:pt x="63" y="50"/>
                      <a:pt x="64" y="49"/>
                      <a:pt x="64" y="47"/>
                    </a:cubicBezTo>
                    <a:cubicBezTo>
                      <a:pt x="64" y="46"/>
                      <a:pt x="64" y="45"/>
                      <a:pt x="64" y="43"/>
                    </a:cubicBezTo>
                    <a:cubicBezTo>
                      <a:pt x="63" y="42"/>
                      <a:pt x="64" y="40"/>
                      <a:pt x="62" y="39"/>
                    </a:cubicBezTo>
                    <a:cubicBezTo>
                      <a:pt x="62" y="39"/>
                      <a:pt x="61" y="39"/>
                      <a:pt x="60" y="39"/>
                    </a:cubicBezTo>
                    <a:cubicBezTo>
                      <a:pt x="59" y="39"/>
                      <a:pt x="58" y="40"/>
                      <a:pt x="57" y="40"/>
                    </a:cubicBezTo>
                    <a:cubicBezTo>
                      <a:pt x="56" y="40"/>
                      <a:pt x="55" y="40"/>
                      <a:pt x="54" y="39"/>
                    </a:cubicBezTo>
                    <a:cubicBezTo>
                      <a:pt x="52" y="38"/>
                      <a:pt x="53" y="36"/>
                      <a:pt x="53" y="34"/>
                    </a:cubicBezTo>
                    <a:cubicBezTo>
                      <a:pt x="53" y="32"/>
                      <a:pt x="53" y="31"/>
                      <a:pt x="53" y="30"/>
                    </a:cubicBezTo>
                    <a:cubicBezTo>
                      <a:pt x="53" y="28"/>
                      <a:pt x="53" y="27"/>
                      <a:pt x="52" y="25"/>
                    </a:cubicBezTo>
                    <a:cubicBezTo>
                      <a:pt x="51" y="24"/>
                      <a:pt x="50" y="25"/>
                      <a:pt x="48" y="25"/>
                    </a:cubicBezTo>
                    <a:cubicBezTo>
                      <a:pt x="47" y="24"/>
                      <a:pt x="47" y="24"/>
                      <a:pt x="46" y="24"/>
                    </a:cubicBezTo>
                    <a:cubicBezTo>
                      <a:pt x="44" y="24"/>
                      <a:pt x="43" y="24"/>
                      <a:pt x="42" y="24"/>
                    </a:cubicBezTo>
                    <a:cubicBezTo>
                      <a:pt x="41" y="24"/>
                      <a:pt x="40" y="24"/>
                      <a:pt x="39" y="24"/>
                    </a:cubicBezTo>
                    <a:cubicBezTo>
                      <a:pt x="37" y="24"/>
                      <a:pt x="35" y="25"/>
                      <a:pt x="35" y="23"/>
                    </a:cubicBezTo>
                    <a:cubicBezTo>
                      <a:pt x="34" y="22"/>
                      <a:pt x="35" y="22"/>
                      <a:pt x="35" y="21"/>
                    </a:cubicBezTo>
                    <a:cubicBezTo>
                      <a:pt x="35" y="20"/>
                      <a:pt x="34" y="20"/>
                      <a:pt x="34" y="19"/>
                    </a:cubicBezTo>
                    <a:cubicBezTo>
                      <a:pt x="33" y="18"/>
                      <a:pt x="32" y="17"/>
                      <a:pt x="32" y="16"/>
                    </a:cubicBezTo>
                    <a:cubicBezTo>
                      <a:pt x="32" y="15"/>
                      <a:pt x="33" y="15"/>
                      <a:pt x="33" y="13"/>
                    </a:cubicBezTo>
                    <a:cubicBezTo>
                      <a:pt x="34" y="11"/>
                      <a:pt x="33" y="10"/>
                      <a:pt x="32" y="7"/>
                    </a:cubicBezTo>
                    <a:cubicBezTo>
                      <a:pt x="32" y="6"/>
                      <a:pt x="32" y="6"/>
                      <a:pt x="32" y="6"/>
                    </a:cubicBezTo>
                    <a:cubicBezTo>
                      <a:pt x="31" y="5"/>
                      <a:pt x="30" y="4"/>
                      <a:pt x="29" y="3"/>
                    </a:cubicBezTo>
                    <a:cubicBezTo>
                      <a:pt x="28" y="2"/>
                      <a:pt x="27" y="1"/>
                      <a:pt x="25" y="1"/>
                    </a:cubicBezTo>
                    <a:cubicBezTo>
                      <a:pt x="23" y="0"/>
                      <a:pt x="21" y="0"/>
                      <a:pt x="19" y="0"/>
                    </a:cubicBezTo>
                    <a:cubicBezTo>
                      <a:pt x="17" y="0"/>
                      <a:pt x="16" y="0"/>
                      <a:pt x="15" y="1"/>
                    </a:cubicBezTo>
                    <a:cubicBezTo>
                      <a:pt x="12" y="2"/>
                      <a:pt x="11" y="2"/>
                      <a:pt x="9" y="3"/>
                    </a:cubicBezTo>
                    <a:cubicBezTo>
                      <a:pt x="8" y="3"/>
                      <a:pt x="7" y="3"/>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90" name="Freeform 1112"/>
              <p:cNvSpPr>
                <a:spLocks/>
              </p:cNvSpPr>
              <p:nvPr/>
            </p:nvSpPr>
            <p:spPr bwMode="auto">
              <a:xfrm>
                <a:off x="2222" y="3351"/>
                <a:ext cx="16" cy="12"/>
              </a:xfrm>
              <a:custGeom>
                <a:avLst/>
                <a:gdLst>
                  <a:gd name="T0" fmla="*/ 64 w 8"/>
                  <a:gd name="T1" fmla="*/ 80 h 6"/>
                  <a:gd name="T2" fmla="*/ 80 w 8"/>
                  <a:gd name="T3" fmla="*/ 64 h 6"/>
                  <a:gd name="T4" fmla="*/ 96 w 8"/>
                  <a:gd name="T5" fmla="*/ 32 h 6"/>
                  <a:gd name="T6" fmla="*/ 112 w 8"/>
                  <a:gd name="T7" fmla="*/ 16 h 6"/>
                  <a:gd name="T8" fmla="*/ 96 w 8"/>
                  <a:gd name="T9" fmla="*/ 0 h 6"/>
                  <a:gd name="T10" fmla="*/ 64 w 8"/>
                  <a:gd name="T11" fmla="*/ 0 h 6"/>
                  <a:gd name="T12" fmla="*/ 32 w 8"/>
                  <a:gd name="T13" fmla="*/ 16 h 6"/>
                  <a:gd name="T14" fmla="*/ 48 w 8"/>
                  <a:gd name="T15" fmla="*/ 32 h 6"/>
                  <a:gd name="T16" fmla="*/ 16 w 8"/>
                  <a:gd name="T17" fmla="*/ 80 h 6"/>
                  <a:gd name="T18" fmla="*/ 64 w 8"/>
                  <a:gd name="T19" fmla="*/ 8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6"/>
                  <a:gd name="T32" fmla="*/ 8 w 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6">
                    <a:moveTo>
                      <a:pt x="4" y="5"/>
                    </a:moveTo>
                    <a:cubicBezTo>
                      <a:pt x="4" y="5"/>
                      <a:pt x="4" y="5"/>
                      <a:pt x="5" y="4"/>
                    </a:cubicBezTo>
                    <a:cubicBezTo>
                      <a:pt x="5" y="3"/>
                      <a:pt x="6" y="3"/>
                      <a:pt x="6" y="2"/>
                    </a:cubicBezTo>
                    <a:cubicBezTo>
                      <a:pt x="7" y="2"/>
                      <a:pt x="8" y="1"/>
                      <a:pt x="7" y="1"/>
                    </a:cubicBezTo>
                    <a:cubicBezTo>
                      <a:pt x="7" y="0"/>
                      <a:pt x="6" y="0"/>
                      <a:pt x="6" y="0"/>
                    </a:cubicBezTo>
                    <a:cubicBezTo>
                      <a:pt x="5" y="0"/>
                      <a:pt x="4" y="0"/>
                      <a:pt x="4" y="0"/>
                    </a:cubicBezTo>
                    <a:cubicBezTo>
                      <a:pt x="3" y="0"/>
                      <a:pt x="2" y="0"/>
                      <a:pt x="2" y="1"/>
                    </a:cubicBezTo>
                    <a:cubicBezTo>
                      <a:pt x="2" y="2"/>
                      <a:pt x="3" y="1"/>
                      <a:pt x="3" y="2"/>
                    </a:cubicBezTo>
                    <a:cubicBezTo>
                      <a:pt x="4" y="4"/>
                      <a:pt x="0" y="4"/>
                      <a:pt x="1" y="5"/>
                    </a:cubicBezTo>
                    <a:cubicBezTo>
                      <a:pt x="2" y="6"/>
                      <a:pt x="3" y="6"/>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91" name="Freeform 1113"/>
              <p:cNvSpPr>
                <a:spLocks/>
              </p:cNvSpPr>
              <p:nvPr/>
            </p:nvSpPr>
            <p:spPr bwMode="auto">
              <a:xfrm>
                <a:off x="2238" y="3351"/>
                <a:ext cx="18" cy="12"/>
              </a:xfrm>
              <a:custGeom>
                <a:avLst/>
                <a:gdLst>
                  <a:gd name="T0" fmla="*/ 48 w 9"/>
                  <a:gd name="T1" fmla="*/ 80 h 6"/>
                  <a:gd name="T2" fmla="*/ 80 w 9"/>
                  <a:gd name="T3" fmla="*/ 80 h 6"/>
                  <a:gd name="T4" fmla="*/ 80 w 9"/>
                  <a:gd name="T5" fmla="*/ 48 h 6"/>
                  <a:gd name="T6" fmla="*/ 128 w 9"/>
                  <a:gd name="T7" fmla="*/ 48 h 6"/>
                  <a:gd name="T8" fmla="*/ 144 w 9"/>
                  <a:gd name="T9" fmla="*/ 16 h 6"/>
                  <a:gd name="T10" fmla="*/ 112 w 9"/>
                  <a:gd name="T11" fmla="*/ 16 h 6"/>
                  <a:gd name="T12" fmla="*/ 64 w 9"/>
                  <a:gd name="T13" fmla="*/ 16 h 6"/>
                  <a:gd name="T14" fmla="*/ 32 w 9"/>
                  <a:gd name="T15" fmla="*/ 32 h 6"/>
                  <a:gd name="T16" fmla="*/ 16 w 9"/>
                  <a:gd name="T17" fmla="*/ 80 h 6"/>
                  <a:gd name="T18" fmla="*/ 48 w 9"/>
                  <a:gd name="T19" fmla="*/ 8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5"/>
                    </a:moveTo>
                    <a:cubicBezTo>
                      <a:pt x="4" y="5"/>
                      <a:pt x="4" y="5"/>
                      <a:pt x="5" y="5"/>
                    </a:cubicBezTo>
                    <a:cubicBezTo>
                      <a:pt x="5" y="4"/>
                      <a:pt x="5" y="4"/>
                      <a:pt x="5" y="3"/>
                    </a:cubicBezTo>
                    <a:cubicBezTo>
                      <a:pt x="6" y="3"/>
                      <a:pt x="7" y="3"/>
                      <a:pt x="8" y="3"/>
                    </a:cubicBezTo>
                    <a:cubicBezTo>
                      <a:pt x="8" y="2"/>
                      <a:pt x="9" y="2"/>
                      <a:pt x="9" y="1"/>
                    </a:cubicBezTo>
                    <a:cubicBezTo>
                      <a:pt x="9" y="0"/>
                      <a:pt x="8" y="1"/>
                      <a:pt x="7" y="1"/>
                    </a:cubicBezTo>
                    <a:cubicBezTo>
                      <a:pt x="6" y="1"/>
                      <a:pt x="5" y="0"/>
                      <a:pt x="4" y="1"/>
                    </a:cubicBezTo>
                    <a:cubicBezTo>
                      <a:pt x="3" y="1"/>
                      <a:pt x="2" y="1"/>
                      <a:pt x="2" y="2"/>
                    </a:cubicBezTo>
                    <a:cubicBezTo>
                      <a:pt x="1" y="3"/>
                      <a:pt x="0" y="4"/>
                      <a:pt x="1" y="5"/>
                    </a:cubicBezTo>
                    <a:cubicBezTo>
                      <a:pt x="1" y="6"/>
                      <a:pt x="2" y="6"/>
                      <a:pt x="3"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92" name="Freeform 1114"/>
              <p:cNvSpPr>
                <a:spLocks/>
              </p:cNvSpPr>
              <p:nvPr/>
            </p:nvSpPr>
            <p:spPr bwMode="auto">
              <a:xfrm>
                <a:off x="2816" y="1840"/>
                <a:ext cx="180" cy="147"/>
              </a:xfrm>
              <a:custGeom>
                <a:avLst/>
                <a:gdLst>
                  <a:gd name="T0" fmla="*/ 544 w 90"/>
                  <a:gd name="T1" fmla="*/ 1184 h 73"/>
                  <a:gd name="T2" fmla="*/ 576 w 90"/>
                  <a:gd name="T3" fmla="*/ 1039 h 73"/>
                  <a:gd name="T4" fmla="*/ 640 w 90"/>
                  <a:gd name="T5" fmla="*/ 989 h 73"/>
                  <a:gd name="T6" fmla="*/ 768 w 90"/>
                  <a:gd name="T7" fmla="*/ 924 h 73"/>
                  <a:gd name="T8" fmla="*/ 896 w 90"/>
                  <a:gd name="T9" fmla="*/ 872 h 73"/>
                  <a:gd name="T10" fmla="*/ 1008 w 90"/>
                  <a:gd name="T11" fmla="*/ 807 h 73"/>
                  <a:gd name="T12" fmla="*/ 1104 w 90"/>
                  <a:gd name="T13" fmla="*/ 775 h 73"/>
                  <a:gd name="T14" fmla="*/ 1152 w 90"/>
                  <a:gd name="T15" fmla="*/ 677 h 73"/>
                  <a:gd name="T16" fmla="*/ 1264 w 90"/>
                  <a:gd name="T17" fmla="*/ 572 h 73"/>
                  <a:gd name="T18" fmla="*/ 1376 w 90"/>
                  <a:gd name="T19" fmla="*/ 588 h 73"/>
                  <a:gd name="T20" fmla="*/ 1440 w 90"/>
                  <a:gd name="T21" fmla="*/ 507 h 73"/>
                  <a:gd name="T22" fmla="*/ 1392 w 90"/>
                  <a:gd name="T23" fmla="*/ 409 h 73"/>
                  <a:gd name="T24" fmla="*/ 1376 w 90"/>
                  <a:gd name="T25" fmla="*/ 292 h 73"/>
                  <a:gd name="T26" fmla="*/ 1344 w 90"/>
                  <a:gd name="T27" fmla="*/ 163 h 73"/>
                  <a:gd name="T28" fmla="*/ 1344 w 90"/>
                  <a:gd name="T29" fmla="*/ 97 h 73"/>
                  <a:gd name="T30" fmla="*/ 1232 w 90"/>
                  <a:gd name="T31" fmla="*/ 81 h 73"/>
                  <a:gd name="T32" fmla="*/ 1104 w 90"/>
                  <a:gd name="T33" fmla="*/ 81 h 73"/>
                  <a:gd name="T34" fmla="*/ 976 w 90"/>
                  <a:gd name="T35" fmla="*/ 64 h 73"/>
                  <a:gd name="T36" fmla="*/ 896 w 90"/>
                  <a:gd name="T37" fmla="*/ 0 h 73"/>
                  <a:gd name="T38" fmla="*/ 848 w 90"/>
                  <a:gd name="T39" fmla="*/ 113 h 73"/>
                  <a:gd name="T40" fmla="*/ 768 w 90"/>
                  <a:gd name="T41" fmla="*/ 244 h 73"/>
                  <a:gd name="T42" fmla="*/ 704 w 90"/>
                  <a:gd name="T43" fmla="*/ 312 h 73"/>
                  <a:gd name="T44" fmla="*/ 560 w 90"/>
                  <a:gd name="T45" fmla="*/ 377 h 73"/>
                  <a:gd name="T46" fmla="*/ 400 w 90"/>
                  <a:gd name="T47" fmla="*/ 459 h 73"/>
                  <a:gd name="T48" fmla="*/ 416 w 90"/>
                  <a:gd name="T49" fmla="*/ 572 h 73"/>
                  <a:gd name="T50" fmla="*/ 384 w 90"/>
                  <a:gd name="T51" fmla="*/ 660 h 73"/>
                  <a:gd name="T52" fmla="*/ 400 w 90"/>
                  <a:gd name="T53" fmla="*/ 743 h 73"/>
                  <a:gd name="T54" fmla="*/ 416 w 90"/>
                  <a:gd name="T55" fmla="*/ 856 h 73"/>
                  <a:gd name="T56" fmla="*/ 320 w 90"/>
                  <a:gd name="T57" fmla="*/ 973 h 73"/>
                  <a:gd name="T58" fmla="*/ 240 w 90"/>
                  <a:gd name="T59" fmla="*/ 1055 h 73"/>
                  <a:gd name="T60" fmla="*/ 144 w 90"/>
                  <a:gd name="T61" fmla="*/ 1104 h 73"/>
                  <a:gd name="T62" fmla="*/ 32 w 90"/>
                  <a:gd name="T63" fmla="*/ 1136 h 73"/>
                  <a:gd name="T64" fmla="*/ 0 w 90"/>
                  <a:gd name="T65" fmla="*/ 1184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73"/>
                  <a:gd name="T101" fmla="*/ 90 w 90"/>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73">
                    <a:moveTo>
                      <a:pt x="33" y="72"/>
                    </a:moveTo>
                    <a:cubicBezTo>
                      <a:pt x="34" y="72"/>
                      <a:pt x="34" y="72"/>
                      <a:pt x="34" y="72"/>
                    </a:cubicBezTo>
                    <a:cubicBezTo>
                      <a:pt x="34" y="64"/>
                      <a:pt x="34" y="64"/>
                      <a:pt x="34" y="64"/>
                    </a:cubicBezTo>
                    <a:cubicBezTo>
                      <a:pt x="35" y="64"/>
                      <a:pt x="35" y="63"/>
                      <a:pt x="36" y="63"/>
                    </a:cubicBezTo>
                    <a:cubicBezTo>
                      <a:pt x="37" y="62"/>
                      <a:pt x="37" y="61"/>
                      <a:pt x="38" y="61"/>
                    </a:cubicBezTo>
                    <a:cubicBezTo>
                      <a:pt x="39" y="60"/>
                      <a:pt x="40" y="61"/>
                      <a:pt x="40" y="60"/>
                    </a:cubicBezTo>
                    <a:cubicBezTo>
                      <a:pt x="42" y="60"/>
                      <a:pt x="42" y="59"/>
                      <a:pt x="44" y="58"/>
                    </a:cubicBezTo>
                    <a:cubicBezTo>
                      <a:pt x="45" y="57"/>
                      <a:pt x="46" y="57"/>
                      <a:pt x="48" y="56"/>
                    </a:cubicBezTo>
                    <a:cubicBezTo>
                      <a:pt x="49" y="55"/>
                      <a:pt x="50" y="55"/>
                      <a:pt x="52" y="54"/>
                    </a:cubicBezTo>
                    <a:cubicBezTo>
                      <a:pt x="53" y="53"/>
                      <a:pt x="54" y="54"/>
                      <a:pt x="56" y="53"/>
                    </a:cubicBezTo>
                    <a:cubicBezTo>
                      <a:pt x="57" y="53"/>
                      <a:pt x="58" y="52"/>
                      <a:pt x="60" y="51"/>
                    </a:cubicBezTo>
                    <a:cubicBezTo>
                      <a:pt x="61" y="50"/>
                      <a:pt x="62" y="49"/>
                      <a:pt x="63" y="49"/>
                    </a:cubicBezTo>
                    <a:cubicBezTo>
                      <a:pt x="64" y="49"/>
                      <a:pt x="65" y="49"/>
                      <a:pt x="66" y="49"/>
                    </a:cubicBezTo>
                    <a:cubicBezTo>
                      <a:pt x="67" y="49"/>
                      <a:pt x="68" y="48"/>
                      <a:pt x="69" y="47"/>
                    </a:cubicBezTo>
                    <a:cubicBezTo>
                      <a:pt x="71" y="47"/>
                      <a:pt x="73" y="47"/>
                      <a:pt x="74" y="46"/>
                    </a:cubicBezTo>
                    <a:cubicBezTo>
                      <a:pt x="75" y="44"/>
                      <a:pt x="72" y="43"/>
                      <a:pt x="72" y="41"/>
                    </a:cubicBezTo>
                    <a:cubicBezTo>
                      <a:pt x="72" y="39"/>
                      <a:pt x="73" y="38"/>
                      <a:pt x="74" y="37"/>
                    </a:cubicBezTo>
                    <a:cubicBezTo>
                      <a:pt x="75" y="35"/>
                      <a:pt x="77" y="35"/>
                      <a:pt x="79" y="35"/>
                    </a:cubicBezTo>
                    <a:cubicBezTo>
                      <a:pt x="81" y="34"/>
                      <a:pt x="82" y="34"/>
                      <a:pt x="83" y="35"/>
                    </a:cubicBezTo>
                    <a:cubicBezTo>
                      <a:pt x="84" y="35"/>
                      <a:pt x="85" y="36"/>
                      <a:pt x="86" y="36"/>
                    </a:cubicBezTo>
                    <a:cubicBezTo>
                      <a:pt x="88" y="35"/>
                      <a:pt x="88" y="35"/>
                      <a:pt x="89" y="34"/>
                    </a:cubicBezTo>
                    <a:cubicBezTo>
                      <a:pt x="89" y="33"/>
                      <a:pt x="90" y="32"/>
                      <a:pt x="90" y="31"/>
                    </a:cubicBezTo>
                    <a:cubicBezTo>
                      <a:pt x="90" y="30"/>
                      <a:pt x="88" y="31"/>
                      <a:pt x="87" y="30"/>
                    </a:cubicBezTo>
                    <a:cubicBezTo>
                      <a:pt x="86" y="28"/>
                      <a:pt x="87" y="27"/>
                      <a:pt x="87" y="25"/>
                    </a:cubicBezTo>
                    <a:cubicBezTo>
                      <a:pt x="87" y="23"/>
                      <a:pt x="87" y="22"/>
                      <a:pt x="87" y="21"/>
                    </a:cubicBezTo>
                    <a:cubicBezTo>
                      <a:pt x="87" y="20"/>
                      <a:pt x="86" y="19"/>
                      <a:pt x="86" y="18"/>
                    </a:cubicBezTo>
                    <a:cubicBezTo>
                      <a:pt x="86" y="17"/>
                      <a:pt x="87" y="16"/>
                      <a:pt x="86" y="14"/>
                    </a:cubicBezTo>
                    <a:cubicBezTo>
                      <a:pt x="86" y="12"/>
                      <a:pt x="85" y="12"/>
                      <a:pt x="84" y="10"/>
                    </a:cubicBezTo>
                    <a:cubicBezTo>
                      <a:pt x="84" y="9"/>
                      <a:pt x="84" y="8"/>
                      <a:pt x="84" y="7"/>
                    </a:cubicBezTo>
                    <a:cubicBezTo>
                      <a:pt x="84" y="6"/>
                      <a:pt x="84" y="6"/>
                      <a:pt x="84" y="6"/>
                    </a:cubicBezTo>
                    <a:cubicBezTo>
                      <a:pt x="82" y="7"/>
                      <a:pt x="81" y="6"/>
                      <a:pt x="79" y="6"/>
                    </a:cubicBezTo>
                    <a:cubicBezTo>
                      <a:pt x="77" y="5"/>
                      <a:pt x="77" y="5"/>
                      <a:pt x="77" y="5"/>
                    </a:cubicBezTo>
                    <a:cubicBezTo>
                      <a:pt x="75" y="5"/>
                      <a:pt x="74" y="5"/>
                      <a:pt x="72" y="5"/>
                    </a:cubicBezTo>
                    <a:cubicBezTo>
                      <a:pt x="71" y="5"/>
                      <a:pt x="70" y="5"/>
                      <a:pt x="69" y="5"/>
                    </a:cubicBezTo>
                    <a:cubicBezTo>
                      <a:pt x="67" y="6"/>
                      <a:pt x="67" y="7"/>
                      <a:pt x="65" y="7"/>
                    </a:cubicBezTo>
                    <a:cubicBezTo>
                      <a:pt x="63" y="6"/>
                      <a:pt x="62" y="5"/>
                      <a:pt x="61" y="4"/>
                    </a:cubicBezTo>
                    <a:cubicBezTo>
                      <a:pt x="60" y="3"/>
                      <a:pt x="60" y="2"/>
                      <a:pt x="58" y="1"/>
                    </a:cubicBezTo>
                    <a:cubicBezTo>
                      <a:pt x="57" y="0"/>
                      <a:pt x="57" y="0"/>
                      <a:pt x="56" y="0"/>
                    </a:cubicBezTo>
                    <a:cubicBezTo>
                      <a:pt x="55" y="0"/>
                      <a:pt x="55" y="1"/>
                      <a:pt x="54" y="2"/>
                    </a:cubicBezTo>
                    <a:cubicBezTo>
                      <a:pt x="53" y="3"/>
                      <a:pt x="54" y="5"/>
                      <a:pt x="53" y="7"/>
                    </a:cubicBezTo>
                    <a:cubicBezTo>
                      <a:pt x="52" y="8"/>
                      <a:pt x="52" y="9"/>
                      <a:pt x="51" y="10"/>
                    </a:cubicBezTo>
                    <a:cubicBezTo>
                      <a:pt x="50" y="12"/>
                      <a:pt x="50" y="13"/>
                      <a:pt x="48" y="15"/>
                    </a:cubicBezTo>
                    <a:cubicBezTo>
                      <a:pt x="48" y="16"/>
                      <a:pt x="47" y="16"/>
                      <a:pt x="47" y="17"/>
                    </a:cubicBezTo>
                    <a:cubicBezTo>
                      <a:pt x="46" y="18"/>
                      <a:pt x="45" y="19"/>
                      <a:pt x="44" y="19"/>
                    </a:cubicBezTo>
                    <a:cubicBezTo>
                      <a:pt x="42" y="20"/>
                      <a:pt x="41" y="21"/>
                      <a:pt x="40" y="21"/>
                    </a:cubicBezTo>
                    <a:cubicBezTo>
                      <a:pt x="38" y="22"/>
                      <a:pt x="37" y="22"/>
                      <a:pt x="35" y="23"/>
                    </a:cubicBezTo>
                    <a:cubicBezTo>
                      <a:pt x="33" y="24"/>
                      <a:pt x="32" y="23"/>
                      <a:pt x="29" y="24"/>
                    </a:cubicBezTo>
                    <a:cubicBezTo>
                      <a:pt x="28" y="25"/>
                      <a:pt x="26" y="26"/>
                      <a:pt x="25" y="28"/>
                    </a:cubicBezTo>
                    <a:cubicBezTo>
                      <a:pt x="25" y="29"/>
                      <a:pt x="27" y="30"/>
                      <a:pt x="27" y="32"/>
                    </a:cubicBezTo>
                    <a:cubicBezTo>
                      <a:pt x="27" y="33"/>
                      <a:pt x="26" y="34"/>
                      <a:pt x="26" y="35"/>
                    </a:cubicBezTo>
                    <a:cubicBezTo>
                      <a:pt x="26" y="36"/>
                      <a:pt x="26" y="36"/>
                      <a:pt x="26" y="37"/>
                    </a:cubicBezTo>
                    <a:cubicBezTo>
                      <a:pt x="26" y="38"/>
                      <a:pt x="25" y="39"/>
                      <a:pt x="24" y="40"/>
                    </a:cubicBezTo>
                    <a:cubicBezTo>
                      <a:pt x="24" y="41"/>
                      <a:pt x="24" y="41"/>
                      <a:pt x="24" y="43"/>
                    </a:cubicBezTo>
                    <a:cubicBezTo>
                      <a:pt x="24" y="43"/>
                      <a:pt x="24" y="44"/>
                      <a:pt x="25" y="45"/>
                    </a:cubicBezTo>
                    <a:cubicBezTo>
                      <a:pt x="25" y="46"/>
                      <a:pt x="26" y="46"/>
                      <a:pt x="26" y="48"/>
                    </a:cubicBezTo>
                    <a:cubicBezTo>
                      <a:pt x="26" y="49"/>
                      <a:pt x="26" y="50"/>
                      <a:pt x="26" y="52"/>
                    </a:cubicBezTo>
                    <a:cubicBezTo>
                      <a:pt x="25" y="53"/>
                      <a:pt x="24" y="53"/>
                      <a:pt x="23" y="55"/>
                    </a:cubicBezTo>
                    <a:cubicBezTo>
                      <a:pt x="22" y="56"/>
                      <a:pt x="22" y="57"/>
                      <a:pt x="20" y="59"/>
                    </a:cubicBezTo>
                    <a:cubicBezTo>
                      <a:pt x="19" y="60"/>
                      <a:pt x="19" y="60"/>
                      <a:pt x="17" y="61"/>
                    </a:cubicBezTo>
                    <a:cubicBezTo>
                      <a:pt x="17" y="62"/>
                      <a:pt x="16" y="63"/>
                      <a:pt x="15" y="64"/>
                    </a:cubicBezTo>
                    <a:cubicBezTo>
                      <a:pt x="15" y="64"/>
                      <a:pt x="14" y="65"/>
                      <a:pt x="13" y="65"/>
                    </a:cubicBezTo>
                    <a:cubicBezTo>
                      <a:pt x="11" y="66"/>
                      <a:pt x="10" y="67"/>
                      <a:pt x="9" y="67"/>
                    </a:cubicBezTo>
                    <a:cubicBezTo>
                      <a:pt x="7" y="67"/>
                      <a:pt x="7" y="67"/>
                      <a:pt x="5" y="67"/>
                    </a:cubicBezTo>
                    <a:cubicBezTo>
                      <a:pt x="4" y="68"/>
                      <a:pt x="3" y="68"/>
                      <a:pt x="2" y="69"/>
                    </a:cubicBezTo>
                    <a:cubicBezTo>
                      <a:pt x="1" y="70"/>
                      <a:pt x="1" y="71"/>
                      <a:pt x="0" y="73"/>
                    </a:cubicBezTo>
                    <a:cubicBezTo>
                      <a:pt x="0" y="72"/>
                      <a:pt x="0" y="72"/>
                      <a:pt x="0" y="72"/>
                    </a:cubicBezTo>
                    <a:cubicBezTo>
                      <a:pt x="33" y="72"/>
                      <a:pt x="33" y="72"/>
                      <a:pt x="33"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93" name="Freeform 1115"/>
              <p:cNvSpPr>
                <a:spLocks/>
              </p:cNvSpPr>
              <p:nvPr/>
            </p:nvSpPr>
            <p:spPr bwMode="auto">
              <a:xfrm>
                <a:off x="3509" y="1886"/>
                <a:ext cx="22" cy="69"/>
              </a:xfrm>
              <a:custGeom>
                <a:avLst/>
                <a:gdLst>
                  <a:gd name="T0" fmla="*/ 32 w 11"/>
                  <a:gd name="T1" fmla="*/ 341 h 34"/>
                  <a:gd name="T2" fmla="*/ 64 w 11"/>
                  <a:gd name="T3" fmla="*/ 392 h 34"/>
                  <a:gd name="T4" fmla="*/ 64 w 11"/>
                  <a:gd name="T5" fmla="*/ 444 h 34"/>
                  <a:gd name="T6" fmla="*/ 96 w 11"/>
                  <a:gd name="T7" fmla="*/ 477 h 34"/>
                  <a:gd name="T8" fmla="*/ 96 w 11"/>
                  <a:gd name="T9" fmla="*/ 528 h 34"/>
                  <a:gd name="T10" fmla="*/ 96 w 11"/>
                  <a:gd name="T11" fmla="*/ 576 h 34"/>
                  <a:gd name="T12" fmla="*/ 96 w 11"/>
                  <a:gd name="T13" fmla="*/ 560 h 34"/>
                  <a:gd name="T14" fmla="*/ 128 w 11"/>
                  <a:gd name="T15" fmla="*/ 461 h 34"/>
                  <a:gd name="T16" fmla="*/ 160 w 11"/>
                  <a:gd name="T17" fmla="*/ 375 h 34"/>
                  <a:gd name="T18" fmla="*/ 144 w 11"/>
                  <a:gd name="T19" fmla="*/ 292 h 34"/>
                  <a:gd name="T20" fmla="*/ 128 w 11"/>
                  <a:gd name="T21" fmla="*/ 185 h 34"/>
                  <a:gd name="T22" fmla="*/ 144 w 11"/>
                  <a:gd name="T23" fmla="*/ 99 h 34"/>
                  <a:gd name="T24" fmla="*/ 160 w 11"/>
                  <a:gd name="T25" fmla="*/ 65 h 34"/>
                  <a:gd name="T26" fmla="*/ 176 w 11"/>
                  <a:gd name="T27" fmla="*/ 65 h 34"/>
                  <a:gd name="T28" fmla="*/ 160 w 11"/>
                  <a:gd name="T29" fmla="*/ 49 h 34"/>
                  <a:gd name="T30" fmla="*/ 128 w 11"/>
                  <a:gd name="T31" fmla="*/ 16 h 34"/>
                  <a:gd name="T32" fmla="*/ 112 w 11"/>
                  <a:gd name="T33" fmla="*/ 0 h 34"/>
                  <a:gd name="T34" fmla="*/ 80 w 11"/>
                  <a:gd name="T35" fmla="*/ 83 h 34"/>
                  <a:gd name="T36" fmla="*/ 64 w 11"/>
                  <a:gd name="T37" fmla="*/ 152 h 34"/>
                  <a:gd name="T38" fmla="*/ 32 w 11"/>
                  <a:gd name="T39" fmla="*/ 235 h 34"/>
                  <a:gd name="T40" fmla="*/ 16 w 11"/>
                  <a:gd name="T41" fmla="*/ 292 h 34"/>
                  <a:gd name="T42" fmla="*/ 0 w 11"/>
                  <a:gd name="T43" fmla="*/ 308 h 34"/>
                  <a:gd name="T44" fmla="*/ 16 w 11"/>
                  <a:gd name="T45" fmla="*/ 292 h 34"/>
                  <a:gd name="T46" fmla="*/ 32 w 11"/>
                  <a:gd name="T47" fmla="*/ 34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
                  <a:gd name="T73" fmla="*/ 0 h 34"/>
                  <a:gd name="T74" fmla="*/ 11 w 11"/>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 h="34">
                    <a:moveTo>
                      <a:pt x="2" y="20"/>
                    </a:moveTo>
                    <a:cubicBezTo>
                      <a:pt x="3" y="21"/>
                      <a:pt x="3" y="22"/>
                      <a:pt x="4" y="23"/>
                    </a:cubicBezTo>
                    <a:cubicBezTo>
                      <a:pt x="4" y="24"/>
                      <a:pt x="4" y="25"/>
                      <a:pt x="4" y="26"/>
                    </a:cubicBezTo>
                    <a:cubicBezTo>
                      <a:pt x="5" y="27"/>
                      <a:pt x="6" y="27"/>
                      <a:pt x="6" y="28"/>
                    </a:cubicBezTo>
                    <a:cubicBezTo>
                      <a:pt x="6" y="29"/>
                      <a:pt x="6" y="30"/>
                      <a:pt x="6" y="31"/>
                    </a:cubicBezTo>
                    <a:cubicBezTo>
                      <a:pt x="6" y="32"/>
                      <a:pt x="6" y="33"/>
                      <a:pt x="6" y="34"/>
                    </a:cubicBezTo>
                    <a:cubicBezTo>
                      <a:pt x="6" y="33"/>
                      <a:pt x="6" y="33"/>
                      <a:pt x="6" y="33"/>
                    </a:cubicBezTo>
                    <a:cubicBezTo>
                      <a:pt x="7" y="31"/>
                      <a:pt x="8" y="29"/>
                      <a:pt x="8" y="27"/>
                    </a:cubicBezTo>
                    <a:cubicBezTo>
                      <a:pt x="9" y="25"/>
                      <a:pt x="9" y="24"/>
                      <a:pt x="10" y="22"/>
                    </a:cubicBezTo>
                    <a:cubicBezTo>
                      <a:pt x="10" y="20"/>
                      <a:pt x="10" y="19"/>
                      <a:pt x="9" y="17"/>
                    </a:cubicBezTo>
                    <a:cubicBezTo>
                      <a:pt x="9" y="15"/>
                      <a:pt x="8" y="13"/>
                      <a:pt x="8" y="11"/>
                    </a:cubicBezTo>
                    <a:cubicBezTo>
                      <a:pt x="8" y="9"/>
                      <a:pt x="8" y="8"/>
                      <a:pt x="9" y="6"/>
                    </a:cubicBezTo>
                    <a:cubicBezTo>
                      <a:pt x="9" y="5"/>
                      <a:pt x="10" y="5"/>
                      <a:pt x="10" y="4"/>
                    </a:cubicBezTo>
                    <a:cubicBezTo>
                      <a:pt x="11" y="4"/>
                      <a:pt x="11" y="4"/>
                      <a:pt x="11" y="4"/>
                    </a:cubicBezTo>
                    <a:cubicBezTo>
                      <a:pt x="10" y="4"/>
                      <a:pt x="10" y="3"/>
                      <a:pt x="10" y="3"/>
                    </a:cubicBezTo>
                    <a:cubicBezTo>
                      <a:pt x="9" y="2"/>
                      <a:pt x="9" y="1"/>
                      <a:pt x="8" y="1"/>
                    </a:cubicBezTo>
                    <a:cubicBezTo>
                      <a:pt x="7" y="0"/>
                      <a:pt x="7" y="0"/>
                      <a:pt x="7" y="0"/>
                    </a:cubicBezTo>
                    <a:cubicBezTo>
                      <a:pt x="7" y="2"/>
                      <a:pt x="5" y="3"/>
                      <a:pt x="5" y="5"/>
                    </a:cubicBezTo>
                    <a:cubicBezTo>
                      <a:pt x="4" y="6"/>
                      <a:pt x="4" y="7"/>
                      <a:pt x="4" y="9"/>
                    </a:cubicBezTo>
                    <a:cubicBezTo>
                      <a:pt x="3" y="11"/>
                      <a:pt x="3" y="12"/>
                      <a:pt x="2" y="14"/>
                    </a:cubicBezTo>
                    <a:cubicBezTo>
                      <a:pt x="2" y="15"/>
                      <a:pt x="2" y="16"/>
                      <a:pt x="1" y="17"/>
                    </a:cubicBezTo>
                    <a:cubicBezTo>
                      <a:pt x="0" y="18"/>
                      <a:pt x="1" y="17"/>
                      <a:pt x="0" y="18"/>
                    </a:cubicBezTo>
                    <a:cubicBezTo>
                      <a:pt x="1" y="17"/>
                      <a:pt x="1" y="17"/>
                      <a:pt x="1" y="17"/>
                    </a:cubicBezTo>
                    <a:cubicBezTo>
                      <a:pt x="1" y="18"/>
                      <a:pt x="1" y="19"/>
                      <a:pt x="2" y="2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94" name="Freeform 1116"/>
              <p:cNvSpPr>
                <a:spLocks/>
              </p:cNvSpPr>
              <p:nvPr/>
            </p:nvSpPr>
            <p:spPr bwMode="auto">
              <a:xfrm>
                <a:off x="3782" y="2025"/>
                <a:ext cx="122" cy="150"/>
              </a:xfrm>
              <a:custGeom>
                <a:avLst/>
                <a:gdLst>
                  <a:gd name="T0" fmla="*/ 832 w 61"/>
                  <a:gd name="T1" fmla="*/ 672 h 75"/>
                  <a:gd name="T2" fmla="*/ 848 w 61"/>
                  <a:gd name="T3" fmla="*/ 656 h 75"/>
                  <a:gd name="T4" fmla="*/ 864 w 61"/>
                  <a:gd name="T5" fmla="*/ 608 h 75"/>
                  <a:gd name="T6" fmla="*/ 896 w 61"/>
                  <a:gd name="T7" fmla="*/ 576 h 75"/>
                  <a:gd name="T8" fmla="*/ 928 w 61"/>
                  <a:gd name="T9" fmla="*/ 544 h 75"/>
                  <a:gd name="T10" fmla="*/ 960 w 61"/>
                  <a:gd name="T11" fmla="*/ 512 h 75"/>
                  <a:gd name="T12" fmla="*/ 960 w 61"/>
                  <a:gd name="T13" fmla="*/ 448 h 75"/>
                  <a:gd name="T14" fmla="*/ 976 w 61"/>
                  <a:gd name="T15" fmla="*/ 416 h 75"/>
                  <a:gd name="T16" fmla="*/ 912 w 61"/>
                  <a:gd name="T17" fmla="*/ 400 h 75"/>
                  <a:gd name="T18" fmla="*/ 896 w 61"/>
                  <a:gd name="T19" fmla="*/ 368 h 75"/>
                  <a:gd name="T20" fmla="*/ 864 w 61"/>
                  <a:gd name="T21" fmla="*/ 352 h 75"/>
                  <a:gd name="T22" fmla="*/ 864 w 61"/>
                  <a:gd name="T23" fmla="*/ 288 h 75"/>
                  <a:gd name="T24" fmla="*/ 816 w 61"/>
                  <a:gd name="T25" fmla="*/ 272 h 75"/>
                  <a:gd name="T26" fmla="*/ 784 w 61"/>
                  <a:gd name="T27" fmla="*/ 272 h 75"/>
                  <a:gd name="T28" fmla="*/ 720 w 61"/>
                  <a:gd name="T29" fmla="*/ 256 h 75"/>
                  <a:gd name="T30" fmla="*/ 688 w 61"/>
                  <a:gd name="T31" fmla="*/ 256 h 75"/>
                  <a:gd name="T32" fmla="*/ 656 w 61"/>
                  <a:gd name="T33" fmla="*/ 224 h 75"/>
                  <a:gd name="T34" fmla="*/ 608 w 61"/>
                  <a:gd name="T35" fmla="*/ 176 h 75"/>
                  <a:gd name="T36" fmla="*/ 576 w 61"/>
                  <a:gd name="T37" fmla="*/ 144 h 75"/>
                  <a:gd name="T38" fmla="*/ 544 w 61"/>
                  <a:gd name="T39" fmla="*/ 128 h 75"/>
                  <a:gd name="T40" fmla="*/ 544 w 61"/>
                  <a:gd name="T41" fmla="*/ 96 h 75"/>
                  <a:gd name="T42" fmla="*/ 528 w 61"/>
                  <a:gd name="T43" fmla="*/ 48 h 75"/>
                  <a:gd name="T44" fmla="*/ 528 w 61"/>
                  <a:gd name="T45" fmla="*/ 0 h 75"/>
                  <a:gd name="T46" fmla="*/ 496 w 61"/>
                  <a:gd name="T47" fmla="*/ 32 h 75"/>
                  <a:gd name="T48" fmla="*/ 448 w 61"/>
                  <a:gd name="T49" fmla="*/ 80 h 75"/>
                  <a:gd name="T50" fmla="*/ 416 w 61"/>
                  <a:gd name="T51" fmla="*/ 160 h 75"/>
                  <a:gd name="T52" fmla="*/ 400 w 61"/>
                  <a:gd name="T53" fmla="*/ 272 h 75"/>
                  <a:gd name="T54" fmla="*/ 384 w 61"/>
                  <a:gd name="T55" fmla="*/ 368 h 75"/>
                  <a:gd name="T56" fmla="*/ 384 w 61"/>
                  <a:gd name="T57" fmla="*/ 384 h 75"/>
                  <a:gd name="T58" fmla="*/ 384 w 61"/>
                  <a:gd name="T59" fmla="*/ 496 h 75"/>
                  <a:gd name="T60" fmla="*/ 352 w 61"/>
                  <a:gd name="T61" fmla="*/ 592 h 75"/>
                  <a:gd name="T62" fmla="*/ 304 w 61"/>
                  <a:gd name="T63" fmla="*/ 704 h 75"/>
                  <a:gd name="T64" fmla="*/ 240 w 61"/>
                  <a:gd name="T65" fmla="*/ 784 h 75"/>
                  <a:gd name="T66" fmla="*/ 64 w 61"/>
                  <a:gd name="T67" fmla="*/ 864 h 75"/>
                  <a:gd name="T68" fmla="*/ 0 w 61"/>
                  <a:gd name="T69" fmla="*/ 896 h 75"/>
                  <a:gd name="T70" fmla="*/ 0 w 61"/>
                  <a:gd name="T71" fmla="*/ 896 h 75"/>
                  <a:gd name="T72" fmla="*/ 48 w 61"/>
                  <a:gd name="T73" fmla="*/ 976 h 75"/>
                  <a:gd name="T74" fmla="*/ 112 w 61"/>
                  <a:gd name="T75" fmla="*/ 1072 h 75"/>
                  <a:gd name="T76" fmla="*/ 208 w 61"/>
                  <a:gd name="T77" fmla="*/ 1200 h 75"/>
                  <a:gd name="T78" fmla="*/ 240 w 61"/>
                  <a:gd name="T79" fmla="*/ 1200 h 75"/>
                  <a:gd name="T80" fmla="*/ 304 w 61"/>
                  <a:gd name="T81" fmla="*/ 1184 h 75"/>
                  <a:gd name="T82" fmla="*/ 352 w 61"/>
                  <a:gd name="T83" fmla="*/ 1168 h 75"/>
                  <a:gd name="T84" fmla="*/ 400 w 61"/>
                  <a:gd name="T85" fmla="*/ 1152 h 75"/>
                  <a:gd name="T86" fmla="*/ 448 w 61"/>
                  <a:gd name="T87" fmla="*/ 1168 h 75"/>
                  <a:gd name="T88" fmla="*/ 496 w 61"/>
                  <a:gd name="T89" fmla="*/ 1168 h 75"/>
                  <a:gd name="T90" fmla="*/ 512 w 61"/>
                  <a:gd name="T91" fmla="*/ 1136 h 75"/>
                  <a:gd name="T92" fmla="*/ 496 w 61"/>
                  <a:gd name="T93" fmla="*/ 1120 h 75"/>
                  <a:gd name="T94" fmla="*/ 480 w 61"/>
                  <a:gd name="T95" fmla="*/ 1072 h 75"/>
                  <a:gd name="T96" fmla="*/ 544 w 61"/>
                  <a:gd name="T97" fmla="*/ 1040 h 75"/>
                  <a:gd name="T98" fmla="*/ 608 w 61"/>
                  <a:gd name="T99" fmla="*/ 1024 h 75"/>
                  <a:gd name="T100" fmla="*/ 624 w 61"/>
                  <a:gd name="T101" fmla="*/ 1008 h 75"/>
                  <a:gd name="T102" fmla="*/ 624 w 61"/>
                  <a:gd name="T103" fmla="*/ 960 h 75"/>
                  <a:gd name="T104" fmla="*/ 656 w 61"/>
                  <a:gd name="T105" fmla="*/ 912 h 75"/>
                  <a:gd name="T106" fmla="*/ 704 w 61"/>
                  <a:gd name="T107" fmla="*/ 880 h 75"/>
                  <a:gd name="T108" fmla="*/ 736 w 61"/>
                  <a:gd name="T109" fmla="*/ 832 h 75"/>
                  <a:gd name="T110" fmla="*/ 752 w 61"/>
                  <a:gd name="T111" fmla="*/ 784 h 75"/>
                  <a:gd name="T112" fmla="*/ 768 w 61"/>
                  <a:gd name="T113" fmla="*/ 736 h 75"/>
                  <a:gd name="T114" fmla="*/ 768 w 61"/>
                  <a:gd name="T115" fmla="*/ 688 h 75"/>
                  <a:gd name="T116" fmla="*/ 832 w 61"/>
                  <a:gd name="T117" fmla="*/ 672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
                  <a:gd name="T178" fmla="*/ 0 h 75"/>
                  <a:gd name="T179" fmla="*/ 61 w 61"/>
                  <a:gd name="T180" fmla="*/ 75 h 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 h="75">
                    <a:moveTo>
                      <a:pt x="52" y="42"/>
                    </a:moveTo>
                    <a:cubicBezTo>
                      <a:pt x="52" y="42"/>
                      <a:pt x="53" y="42"/>
                      <a:pt x="53" y="41"/>
                    </a:cubicBezTo>
                    <a:cubicBezTo>
                      <a:pt x="54" y="40"/>
                      <a:pt x="53" y="39"/>
                      <a:pt x="54" y="38"/>
                    </a:cubicBezTo>
                    <a:cubicBezTo>
                      <a:pt x="54" y="37"/>
                      <a:pt x="55" y="37"/>
                      <a:pt x="56" y="36"/>
                    </a:cubicBezTo>
                    <a:cubicBezTo>
                      <a:pt x="57" y="36"/>
                      <a:pt x="57" y="35"/>
                      <a:pt x="58" y="34"/>
                    </a:cubicBezTo>
                    <a:cubicBezTo>
                      <a:pt x="59" y="33"/>
                      <a:pt x="59" y="33"/>
                      <a:pt x="60" y="32"/>
                    </a:cubicBezTo>
                    <a:cubicBezTo>
                      <a:pt x="60" y="30"/>
                      <a:pt x="60" y="29"/>
                      <a:pt x="60" y="28"/>
                    </a:cubicBezTo>
                    <a:cubicBezTo>
                      <a:pt x="61" y="27"/>
                      <a:pt x="61" y="26"/>
                      <a:pt x="61" y="26"/>
                    </a:cubicBezTo>
                    <a:cubicBezTo>
                      <a:pt x="60" y="24"/>
                      <a:pt x="58" y="26"/>
                      <a:pt x="57" y="25"/>
                    </a:cubicBezTo>
                    <a:cubicBezTo>
                      <a:pt x="56" y="24"/>
                      <a:pt x="57" y="23"/>
                      <a:pt x="56" y="23"/>
                    </a:cubicBezTo>
                    <a:cubicBezTo>
                      <a:pt x="55" y="22"/>
                      <a:pt x="55" y="22"/>
                      <a:pt x="54" y="22"/>
                    </a:cubicBezTo>
                    <a:cubicBezTo>
                      <a:pt x="53" y="20"/>
                      <a:pt x="55" y="19"/>
                      <a:pt x="54" y="18"/>
                    </a:cubicBezTo>
                    <a:cubicBezTo>
                      <a:pt x="53" y="17"/>
                      <a:pt x="52" y="17"/>
                      <a:pt x="51" y="17"/>
                    </a:cubicBezTo>
                    <a:cubicBezTo>
                      <a:pt x="50" y="17"/>
                      <a:pt x="50" y="17"/>
                      <a:pt x="49" y="17"/>
                    </a:cubicBezTo>
                    <a:cubicBezTo>
                      <a:pt x="48" y="16"/>
                      <a:pt x="47" y="16"/>
                      <a:pt x="45" y="16"/>
                    </a:cubicBezTo>
                    <a:cubicBezTo>
                      <a:pt x="45" y="16"/>
                      <a:pt x="44" y="16"/>
                      <a:pt x="43" y="16"/>
                    </a:cubicBezTo>
                    <a:cubicBezTo>
                      <a:pt x="42" y="15"/>
                      <a:pt x="42" y="15"/>
                      <a:pt x="41" y="14"/>
                    </a:cubicBezTo>
                    <a:cubicBezTo>
                      <a:pt x="40" y="13"/>
                      <a:pt x="39" y="12"/>
                      <a:pt x="38" y="11"/>
                    </a:cubicBezTo>
                    <a:cubicBezTo>
                      <a:pt x="37" y="10"/>
                      <a:pt x="37" y="10"/>
                      <a:pt x="36" y="9"/>
                    </a:cubicBezTo>
                    <a:cubicBezTo>
                      <a:pt x="35" y="9"/>
                      <a:pt x="35" y="9"/>
                      <a:pt x="34" y="8"/>
                    </a:cubicBezTo>
                    <a:cubicBezTo>
                      <a:pt x="34" y="7"/>
                      <a:pt x="34" y="7"/>
                      <a:pt x="34" y="6"/>
                    </a:cubicBezTo>
                    <a:cubicBezTo>
                      <a:pt x="34" y="5"/>
                      <a:pt x="33" y="4"/>
                      <a:pt x="33" y="3"/>
                    </a:cubicBezTo>
                    <a:cubicBezTo>
                      <a:pt x="33" y="2"/>
                      <a:pt x="33" y="1"/>
                      <a:pt x="33" y="0"/>
                    </a:cubicBezTo>
                    <a:cubicBezTo>
                      <a:pt x="31" y="2"/>
                      <a:pt x="31" y="2"/>
                      <a:pt x="31" y="2"/>
                    </a:cubicBezTo>
                    <a:cubicBezTo>
                      <a:pt x="30" y="3"/>
                      <a:pt x="29" y="4"/>
                      <a:pt x="28" y="5"/>
                    </a:cubicBezTo>
                    <a:cubicBezTo>
                      <a:pt x="27" y="7"/>
                      <a:pt x="27" y="8"/>
                      <a:pt x="26" y="10"/>
                    </a:cubicBezTo>
                    <a:cubicBezTo>
                      <a:pt x="26" y="13"/>
                      <a:pt x="26" y="15"/>
                      <a:pt x="25" y="17"/>
                    </a:cubicBezTo>
                    <a:cubicBezTo>
                      <a:pt x="25" y="20"/>
                      <a:pt x="24" y="21"/>
                      <a:pt x="24" y="23"/>
                    </a:cubicBezTo>
                    <a:cubicBezTo>
                      <a:pt x="24" y="24"/>
                      <a:pt x="24" y="24"/>
                      <a:pt x="24" y="24"/>
                    </a:cubicBezTo>
                    <a:cubicBezTo>
                      <a:pt x="24" y="27"/>
                      <a:pt x="24" y="28"/>
                      <a:pt x="24" y="31"/>
                    </a:cubicBezTo>
                    <a:cubicBezTo>
                      <a:pt x="23" y="33"/>
                      <a:pt x="23" y="34"/>
                      <a:pt x="22" y="37"/>
                    </a:cubicBezTo>
                    <a:cubicBezTo>
                      <a:pt x="21" y="40"/>
                      <a:pt x="21" y="41"/>
                      <a:pt x="19" y="44"/>
                    </a:cubicBezTo>
                    <a:cubicBezTo>
                      <a:pt x="18" y="46"/>
                      <a:pt x="17" y="48"/>
                      <a:pt x="15" y="49"/>
                    </a:cubicBezTo>
                    <a:cubicBezTo>
                      <a:pt x="10" y="52"/>
                      <a:pt x="9" y="52"/>
                      <a:pt x="4" y="54"/>
                    </a:cubicBezTo>
                    <a:cubicBezTo>
                      <a:pt x="3" y="55"/>
                      <a:pt x="2" y="56"/>
                      <a:pt x="0" y="56"/>
                    </a:cubicBezTo>
                    <a:cubicBezTo>
                      <a:pt x="0" y="56"/>
                      <a:pt x="0" y="56"/>
                      <a:pt x="0" y="56"/>
                    </a:cubicBezTo>
                    <a:cubicBezTo>
                      <a:pt x="1" y="58"/>
                      <a:pt x="2" y="59"/>
                      <a:pt x="3" y="61"/>
                    </a:cubicBezTo>
                    <a:cubicBezTo>
                      <a:pt x="5" y="63"/>
                      <a:pt x="6" y="64"/>
                      <a:pt x="7" y="67"/>
                    </a:cubicBezTo>
                    <a:cubicBezTo>
                      <a:pt x="10" y="70"/>
                      <a:pt x="11" y="72"/>
                      <a:pt x="13" y="75"/>
                    </a:cubicBezTo>
                    <a:cubicBezTo>
                      <a:pt x="14" y="75"/>
                      <a:pt x="14" y="75"/>
                      <a:pt x="15" y="75"/>
                    </a:cubicBezTo>
                    <a:cubicBezTo>
                      <a:pt x="17" y="75"/>
                      <a:pt x="18" y="75"/>
                      <a:pt x="19" y="74"/>
                    </a:cubicBezTo>
                    <a:cubicBezTo>
                      <a:pt x="21" y="74"/>
                      <a:pt x="21" y="74"/>
                      <a:pt x="22" y="73"/>
                    </a:cubicBezTo>
                    <a:cubicBezTo>
                      <a:pt x="24" y="73"/>
                      <a:pt x="24" y="72"/>
                      <a:pt x="25" y="72"/>
                    </a:cubicBezTo>
                    <a:cubicBezTo>
                      <a:pt x="26" y="72"/>
                      <a:pt x="27" y="72"/>
                      <a:pt x="28" y="73"/>
                    </a:cubicBezTo>
                    <a:cubicBezTo>
                      <a:pt x="29" y="73"/>
                      <a:pt x="30" y="74"/>
                      <a:pt x="31" y="73"/>
                    </a:cubicBezTo>
                    <a:cubicBezTo>
                      <a:pt x="32" y="73"/>
                      <a:pt x="32" y="72"/>
                      <a:pt x="32" y="71"/>
                    </a:cubicBezTo>
                    <a:cubicBezTo>
                      <a:pt x="32" y="71"/>
                      <a:pt x="31" y="70"/>
                      <a:pt x="31" y="70"/>
                    </a:cubicBezTo>
                    <a:cubicBezTo>
                      <a:pt x="31" y="69"/>
                      <a:pt x="30" y="68"/>
                      <a:pt x="30" y="67"/>
                    </a:cubicBezTo>
                    <a:cubicBezTo>
                      <a:pt x="31" y="65"/>
                      <a:pt x="32" y="66"/>
                      <a:pt x="34" y="65"/>
                    </a:cubicBezTo>
                    <a:cubicBezTo>
                      <a:pt x="35" y="65"/>
                      <a:pt x="36" y="65"/>
                      <a:pt x="38" y="64"/>
                    </a:cubicBezTo>
                    <a:cubicBezTo>
                      <a:pt x="38" y="64"/>
                      <a:pt x="39" y="64"/>
                      <a:pt x="39" y="63"/>
                    </a:cubicBezTo>
                    <a:cubicBezTo>
                      <a:pt x="40" y="62"/>
                      <a:pt x="39" y="61"/>
                      <a:pt x="39" y="60"/>
                    </a:cubicBezTo>
                    <a:cubicBezTo>
                      <a:pt x="40" y="59"/>
                      <a:pt x="40" y="58"/>
                      <a:pt x="41" y="57"/>
                    </a:cubicBezTo>
                    <a:cubicBezTo>
                      <a:pt x="42" y="56"/>
                      <a:pt x="43" y="56"/>
                      <a:pt x="44" y="55"/>
                    </a:cubicBezTo>
                    <a:cubicBezTo>
                      <a:pt x="45" y="54"/>
                      <a:pt x="46" y="53"/>
                      <a:pt x="46" y="52"/>
                    </a:cubicBezTo>
                    <a:cubicBezTo>
                      <a:pt x="47" y="51"/>
                      <a:pt x="47" y="50"/>
                      <a:pt x="47" y="49"/>
                    </a:cubicBezTo>
                    <a:cubicBezTo>
                      <a:pt x="48" y="48"/>
                      <a:pt x="48" y="47"/>
                      <a:pt x="48" y="46"/>
                    </a:cubicBezTo>
                    <a:cubicBezTo>
                      <a:pt x="49" y="44"/>
                      <a:pt x="48" y="44"/>
                      <a:pt x="48" y="43"/>
                    </a:cubicBezTo>
                    <a:cubicBezTo>
                      <a:pt x="49" y="42"/>
                      <a:pt x="51" y="43"/>
                      <a:pt x="52"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95" name="Freeform 1117"/>
              <p:cNvSpPr>
                <a:spLocks/>
              </p:cNvSpPr>
              <p:nvPr/>
            </p:nvSpPr>
            <p:spPr bwMode="auto">
              <a:xfrm>
                <a:off x="3808" y="2175"/>
                <a:ext cx="2" cy="2"/>
              </a:xfrm>
              <a:custGeom>
                <a:avLst/>
                <a:gdLst>
                  <a:gd name="T0" fmla="*/ 16 w 1"/>
                  <a:gd name="T1" fmla="*/ 16 h 1"/>
                  <a:gd name="T2" fmla="*/ 0 w 1"/>
                  <a:gd name="T3" fmla="*/ 0 h 1"/>
                  <a:gd name="T4" fmla="*/ 0 w 1"/>
                  <a:gd name="T5" fmla="*/ 0 h 1"/>
                  <a:gd name="T6" fmla="*/ 16 w 1"/>
                  <a:gd name="T7" fmla="*/ 16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cubicBezTo>
                      <a:pt x="1" y="0"/>
                      <a:pt x="0" y="0"/>
                      <a:pt x="0" y="0"/>
                    </a:cubicBezTo>
                    <a:cubicBezTo>
                      <a:pt x="0" y="0"/>
                      <a:pt x="0" y="0"/>
                      <a:pt x="0" y="0"/>
                    </a:cubicBezTo>
                    <a:cubicBezTo>
                      <a:pt x="1" y="1"/>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96" name="Freeform 1118"/>
              <p:cNvSpPr>
                <a:spLocks/>
              </p:cNvSpPr>
              <p:nvPr/>
            </p:nvSpPr>
            <p:spPr bwMode="auto">
              <a:xfrm>
                <a:off x="4126" y="1852"/>
                <a:ext cx="2" cy="2"/>
              </a:xfrm>
              <a:custGeom>
                <a:avLst/>
                <a:gdLst>
                  <a:gd name="T0" fmla="*/ 16 w 1"/>
                  <a:gd name="T1" fmla="*/ 0 h 1"/>
                  <a:gd name="T2" fmla="*/ 0 w 1"/>
                  <a:gd name="T3" fmla="*/ 16 h 1"/>
                  <a:gd name="T4" fmla="*/ 0 w 1"/>
                  <a:gd name="T5" fmla="*/ 16 h 1"/>
                  <a:gd name="T6" fmla="*/ 1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0" y="1"/>
                      <a:pt x="0" y="1"/>
                      <a:pt x="0" y="1"/>
                    </a:cubicBezTo>
                    <a:cubicBezTo>
                      <a:pt x="0" y="1"/>
                      <a:pt x="0" y="1"/>
                      <a:pt x="0" y="1"/>
                    </a:cubicBezTo>
                    <a:cubicBezTo>
                      <a:pt x="0" y="1"/>
                      <a:pt x="0"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97" name="Freeform 1119"/>
              <p:cNvSpPr>
                <a:spLocks/>
              </p:cNvSpPr>
              <p:nvPr/>
            </p:nvSpPr>
            <p:spPr bwMode="auto">
              <a:xfrm>
                <a:off x="4024" y="1854"/>
                <a:ext cx="423" cy="471"/>
              </a:xfrm>
              <a:custGeom>
                <a:avLst/>
                <a:gdLst>
                  <a:gd name="T0" fmla="*/ 531 w 211"/>
                  <a:gd name="T1" fmla="*/ 80 h 235"/>
                  <a:gd name="T2" fmla="*/ 595 w 211"/>
                  <a:gd name="T3" fmla="*/ 385 h 235"/>
                  <a:gd name="T4" fmla="*/ 611 w 211"/>
                  <a:gd name="T5" fmla="*/ 515 h 235"/>
                  <a:gd name="T6" fmla="*/ 579 w 211"/>
                  <a:gd name="T7" fmla="*/ 708 h 235"/>
                  <a:gd name="T8" fmla="*/ 435 w 211"/>
                  <a:gd name="T9" fmla="*/ 884 h 235"/>
                  <a:gd name="T10" fmla="*/ 305 w 211"/>
                  <a:gd name="T11" fmla="*/ 1016 h 235"/>
                  <a:gd name="T12" fmla="*/ 192 w 211"/>
                  <a:gd name="T13" fmla="*/ 1032 h 235"/>
                  <a:gd name="T14" fmla="*/ 192 w 211"/>
                  <a:gd name="T15" fmla="*/ 1209 h 235"/>
                  <a:gd name="T16" fmla="*/ 305 w 211"/>
                  <a:gd name="T17" fmla="*/ 1401 h 235"/>
                  <a:gd name="T18" fmla="*/ 289 w 211"/>
                  <a:gd name="T19" fmla="*/ 1499 h 235"/>
                  <a:gd name="T20" fmla="*/ 80 w 211"/>
                  <a:gd name="T21" fmla="*/ 1563 h 235"/>
                  <a:gd name="T22" fmla="*/ 112 w 211"/>
                  <a:gd name="T23" fmla="*/ 1708 h 235"/>
                  <a:gd name="T24" fmla="*/ 273 w 211"/>
                  <a:gd name="T25" fmla="*/ 1772 h 235"/>
                  <a:gd name="T26" fmla="*/ 176 w 211"/>
                  <a:gd name="T27" fmla="*/ 1868 h 235"/>
                  <a:gd name="T28" fmla="*/ 353 w 211"/>
                  <a:gd name="T29" fmla="*/ 2036 h 235"/>
                  <a:gd name="T30" fmla="*/ 531 w 211"/>
                  <a:gd name="T31" fmla="*/ 1924 h 235"/>
                  <a:gd name="T32" fmla="*/ 579 w 211"/>
                  <a:gd name="T33" fmla="*/ 1884 h 235"/>
                  <a:gd name="T34" fmla="*/ 595 w 211"/>
                  <a:gd name="T35" fmla="*/ 2116 h 235"/>
                  <a:gd name="T36" fmla="*/ 692 w 211"/>
                  <a:gd name="T37" fmla="*/ 2439 h 235"/>
                  <a:gd name="T38" fmla="*/ 804 w 211"/>
                  <a:gd name="T39" fmla="*/ 2760 h 235"/>
                  <a:gd name="T40" fmla="*/ 936 w 211"/>
                  <a:gd name="T41" fmla="*/ 3052 h 235"/>
                  <a:gd name="T42" fmla="*/ 1081 w 211"/>
                  <a:gd name="T43" fmla="*/ 3327 h 235"/>
                  <a:gd name="T44" fmla="*/ 1225 w 211"/>
                  <a:gd name="T45" fmla="*/ 3712 h 235"/>
                  <a:gd name="T46" fmla="*/ 1435 w 211"/>
                  <a:gd name="T47" fmla="*/ 3648 h 235"/>
                  <a:gd name="T48" fmla="*/ 1500 w 211"/>
                  <a:gd name="T49" fmla="*/ 3503 h 235"/>
                  <a:gd name="T50" fmla="*/ 1564 w 211"/>
                  <a:gd name="T51" fmla="*/ 3293 h 235"/>
                  <a:gd name="T52" fmla="*/ 1596 w 211"/>
                  <a:gd name="T53" fmla="*/ 3020 h 235"/>
                  <a:gd name="T54" fmla="*/ 1628 w 211"/>
                  <a:gd name="T55" fmla="*/ 2728 h 235"/>
                  <a:gd name="T56" fmla="*/ 1780 w 211"/>
                  <a:gd name="T57" fmla="*/ 2648 h 235"/>
                  <a:gd name="T58" fmla="*/ 1925 w 211"/>
                  <a:gd name="T59" fmla="*/ 2487 h 235"/>
                  <a:gd name="T60" fmla="*/ 2021 w 211"/>
                  <a:gd name="T61" fmla="*/ 2357 h 235"/>
                  <a:gd name="T62" fmla="*/ 2167 w 211"/>
                  <a:gd name="T63" fmla="*/ 2213 h 235"/>
                  <a:gd name="T64" fmla="*/ 2328 w 211"/>
                  <a:gd name="T65" fmla="*/ 1956 h 235"/>
                  <a:gd name="T66" fmla="*/ 2472 w 211"/>
                  <a:gd name="T67" fmla="*/ 1884 h 235"/>
                  <a:gd name="T68" fmla="*/ 2556 w 211"/>
                  <a:gd name="T69" fmla="*/ 1868 h 235"/>
                  <a:gd name="T70" fmla="*/ 2472 w 211"/>
                  <a:gd name="T71" fmla="*/ 1611 h 235"/>
                  <a:gd name="T72" fmla="*/ 2424 w 211"/>
                  <a:gd name="T73" fmla="*/ 1435 h 235"/>
                  <a:gd name="T74" fmla="*/ 2424 w 211"/>
                  <a:gd name="T75" fmla="*/ 1353 h 235"/>
                  <a:gd name="T76" fmla="*/ 2488 w 211"/>
                  <a:gd name="T77" fmla="*/ 1273 h 235"/>
                  <a:gd name="T78" fmla="*/ 2572 w 211"/>
                  <a:gd name="T79" fmla="*/ 1401 h 235"/>
                  <a:gd name="T80" fmla="*/ 2909 w 211"/>
                  <a:gd name="T81" fmla="*/ 1435 h 235"/>
                  <a:gd name="T82" fmla="*/ 2797 w 211"/>
                  <a:gd name="T83" fmla="*/ 1579 h 235"/>
                  <a:gd name="T84" fmla="*/ 2877 w 211"/>
                  <a:gd name="T85" fmla="*/ 1627 h 235"/>
                  <a:gd name="T86" fmla="*/ 2975 w 211"/>
                  <a:gd name="T87" fmla="*/ 1804 h 235"/>
                  <a:gd name="T88" fmla="*/ 3055 w 211"/>
                  <a:gd name="T89" fmla="*/ 1772 h 235"/>
                  <a:gd name="T90" fmla="*/ 3103 w 211"/>
                  <a:gd name="T91" fmla="*/ 1563 h 235"/>
                  <a:gd name="T92" fmla="*/ 3167 w 211"/>
                  <a:gd name="T93" fmla="*/ 1401 h 235"/>
                  <a:gd name="T94" fmla="*/ 3216 w 211"/>
                  <a:gd name="T95" fmla="*/ 1193 h 235"/>
                  <a:gd name="T96" fmla="*/ 3360 w 211"/>
                  <a:gd name="T97" fmla="*/ 932 h 235"/>
                  <a:gd name="T98" fmla="*/ 3087 w 211"/>
                  <a:gd name="T99" fmla="*/ 868 h 235"/>
                  <a:gd name="T100" fmla="*/ 2797 w 211"/>
                  <a:gd name="T101" fmla="*/ 900 h 235"/>
                  <a:gd name="T102" fmla="*/ 2536 w 211"/>
                  <a:gd name="T103" fmla="*/ 968 h 235"/>
                  <a:gd name="T104" fmla="*/ 2328 w 211"/>
                  <a:gd name="T105" fmla="*/ 968 h 235"/>
                  <a:gd name="T106" fmla="*/ 2311 w 211"/>
                  <a:gd name="T107" fmla="*/ 1160 h 235"/>
                  <a:gd name="T108" fmla="*/ 2101 w 211"/>
                  <a:gd name="T109" fmla="*/ 1193 h 235"/>
                  <a:gd name="T110" fmla="*/ 1876 w 211"/>
                  <a:gd name="T111" fmla="*/ 1112 h 235"/>
                  <a:gd name="T112" fmla="*/ 1612 w 211"/>
                  <a:gd name="T113" fmla="*/ 1048 h 235"/>
                  <a:gd name="T114" fmla="*/ 1419 w 211"/>
                  <a:gd name="T115" fmla="*/ 952 h 235"/>
                  <a:gd name="T116" fmla="*/ 1225 w 211"/>
                  <a:gd name="T117" fmla="*/ 820 h 235"/>
                  <a:gd name="T118" fmla="*/ 1000 w 211"/>
                  <a:gd name="T119" fmla="*/ 691 h 235"/>
                  <a:gd name="T120" fmla="*/ 1097 w 211"/>
                  <a:gd name="T121" fmla="*/ 531 h 235"/>
                  <a:gd name="T122" fmla="*/ 1065 w 211"/>
                  <a:gd name="T123" fmla="*/ 192 h 235"/>
                  <a:gd name="T124" fmla="*/ 820 w 211"/>
                  <a:gd name="T125" fmla="*/ 32 h 2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1"/>
                  <a:gd name="T190" fmla="*/ 0 h 235"/>
                  <a:gd name="T191" fmla="*/ 211 w 211"/>
                  <a:gd name="T192" fmla="*/ 235 h 2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1" h="235">
                    <a:moveTo>
                      <a:pt x="48" y="3"/>
                    </a:moveTo>
                    <a:cubicBezTo>
                      <a:pt x="47" y="4"/>
                      <a:pt x="46" y="4"/>
                      <a:pt x="45" y="5"/>
                    </a:cubicBezTo>
                    <a:cubicBezTo>
                      <a:pt x="44" y="5"/>
                      <a:pt x="44" y="6"/>
                      <a:pt x="43" y="7"/>
                    </a:cubicBezTo>
                    <a:cubicBezTo>
                      <a:pt x="42" y="8"/>
                      <a:pt x="40" y="7"/>
                      <a:pt x="38" y="6"/>
                    </a:cubicBezTo>
                    <a:cubicBezTo>
                      <a:pt x="36" y="6"/>
                      <a:pt x="35" y="4"/>
                      <a:pt x="33" y="5"/>
                    </a:cubicBezTo>
                    <a:cubicBezTo>
                      <a:pt x="32" y="6"/>
                      <a:pt x="32" y="8"/>
                      <a:pt x="31" y="9"/>
                    </a:cubicBezTo>
                    <a:cubicBezTo>
                      <a:pt x="31" y="11"/>
                      <a:pt x="32" y="12"/>
                      <a:pt x="32" y="14"/>
                    </a:cubicBezTo>
                    <a:cubicBezTo>
                      <a:pt x="32" y="15"/>
                      <a:pt x="32" y="16"/>
                      <a:pt x="32" y="17"/>
                    </a:cubicBezTo>
                    <a:cubicBezTo>
                      <a:pt x="32" y="19"/>
                      <a:pt x="33" y="20"/>
                      <a:pt x="34" y="21"/>
                    </a:cubicBezTo>
                    <a:cubicBezTo>
                      <a:pt x="35" y="22"/>
                      <a:pt x="36" y="23"/>
                      <a:pt x="37" y="24"/>
                    </a:cubicBezTo>
                    <a:cubicBezTo>
                      <a:pt x="38" y="24"/>
                      <a:pt x="39" y="24"/>
                      <a:pt x="40" y="24"/>
                    </a:cubicBezTo>
                    <a:cubicBezTo>
                      <a:pt x="41" y="25"/>
                      <a:pt x="42" y="24"/>
                      <a:pt x="42" y="25"/>
                    </a:cubicBezTo>
                    <a:cubicBezTo>
                      <a:pt x="43" y="27"/>
                      <a:pt x="41" y="28"/>
                      <a:pt x="40" y="28"/>
                    </a:cubicBezTo>
                    <a:cubicBezTo>
                      <a:pt x="39" y="28"/>
                      <a:pt x="38" y="28"/>
                      <a:pt x="38" y="29"/>
                    </a:cubicBezTo>
                    <a:cubicBezTo>
                      <a:pt x="37" y="29"/>
                      <a:pt x="38" y="30"/>
                      <a:pt x="38" y="32"/>
                    </a:cubicBezTo>
                    <a:cubicBezTo>
                      <a:pt x="38" y="33"/>
                      <a:pt x="39" y="34"/>
                      <a:pt x="39" y="35"/>
                    </a:cubicBezTo>
                    <a:cubicBezTo>
                      <a:pt x="39" y="36"/>
                      <a:pt x="40" y="36"/>
                      <a:pt x="39" y="37"/>
                    </a:cubicBezTo>
                    <a:cubicBezTo>
                      <a:pt x="39" y="38"/>
                      <a:pt x="38" y="38"/>
                      <a:pt x="37" y="39"/>
                    </a:cubicBezTo>
                    <a:cubicBezTo>
                      <a:pt x="37" y="40"/>
                      <a:pt x="37" y="40"/>
                      <a:pt x="36" y="41"/>
                    </a:cubicBezTo>
                    <a:cubicBezTo>
                      <a:pt x="36" y="42"/>
                      <a:pt x="37" y="43"/>
                      <a:pt x="36" y="44"/>
                    </a:cubicBezTo>
                    <a:cubicBezTo>
                      <a:pt x="36" y="45"/>
                      <a:pt x="34" y="44"/>
                      <a:pt x="34" y="45"/>
                    </a:cubicBezTo>
                    <a:cubicBezTo>
                      <a:pt x="32" y="45"/>
                      <a:pt x="32" y="46"/>
                      <a:pt x="32" y="48"/>
                    </a:cubicBezTo>
                    <a:cubicBezTo>
                      <a:pt x="32" y="49"/>
                      <a:pt x="33" y="50"/>
                      <a:pt x="32" y="51"/>
                    </a:cubicBezTo>
                    <a:cubicBezTo>
                      <a:pt x="32" y="52"/>
                      <a:pt x="31" y="53"/>
                      <a:pt x="30" y="53"/>
                    </a:cubicBezTo>
                    <a:cubicBezTo>
                      <a:pt x="29" y="54"/>
                      <a:pt x="28" y="54"/>
                      <a:pt x="27" y="55"/>
                    </a:cubicBezTo>
                    <a:cubicBezTo>
                      <a:pt x="27" y="56"/>
                      <a:pt x="26" y="57"/>
                      <a:pt x="26" y="58"/>
                    </a:cubicBezTo>
                    <a:cubicBezTo>
                      <a:pt x="26" y="58"/>
                      <a:pt x="26" y="59"/>
                      <a:pt x="25" y="59"/>
                    </a:cubicBezTo>
                    <a:cubicBezTo>
                      <a:pt x="25" y="60"/>
                      <a:pt x="25" y="61"/>
                      <a:pt x="24" y="62"/>
                    </a:cubicBezTo>
                    <a:cubicBezTo>
                      <a:pt x="24" y="63"/>
                      <a:pt x="23" y="62"/>
                      <a:pt x="22" y="63"/>
                    </a:cubicBezTo>
                    <a:cubicBezTo>
                      <a:pt x="21" y="63"/>
                      <a:pt x="20" y="63"/>
                      <a:pt x="19" y="63"/>
                    </a:cubicBezTo>
                    <a:cubicBezTo>
                      <a:pt x="18" y="64"/>
                      <a:pt x="17" y="65"/>
                      <a:pt x="16" y="65"/>
                    </a:cubicBezTo>
                    <a:cubicBezTo>
                      <a:pt x="16" y="65"/>
                      <a:pt x="15" y="65"/>
                      <a:pt x="15" y="64"/>
                    </a:cubicBezTo>
                    <a:cubicBezTo>
                      <a:pt x="14" y="64"/>
                      <a:pt x="15" y="63"/>
                      <a:pt x="15" y="62"/>
                    </a:cubicBezTo>
                    <a:cubicBezTo>
                      <a:pt x="14" y="62"/>
                      <a:pt x="14" y="62"/>
                      <a:pt x="13" y="62"/>
                    </a:cubicBezTo>
                    <a:cubicBezTo>
                      <a:pt x="12" y="62"/>
                      <a:pt x="12" y="63"/>
                      <a:pt x="12" y="64"/>
                    </a:cubicBezTo>
                    <a:cubicBezTo>
                      <a:pt x="11" y="65"/>
                      <a:pt x="13" y="66"/>
                      <a:pt x="12" y="67"/>
                    </a:cubicBezTo>
                    <a:cubicBezTo>
                      <a:pt x="11" y="68"/>
                      <a:pt x="10" y="67"/>
                      <a:pt x="9" y="68"/>
                    </a:cubicBezTo>
                    <a:cubicBezTo>
                      <a:pt x="8" y="69"/>
                      <a:pt x="8" y="70"/>
                      <a:pt x="8" y="72"/>
                    </a:cubicBezTo>
                    <a:cubicBezTo>
                      <a:pt x="8" y="73"/>
                      <a:pt x="8" y="75"/>
                      <a:pt x="9" y="76"/>
                    </a:cubicBezTo>
                    <a:cubicBezTo>
                      <a:pt x="10" y="76"/>
                      <a:pt x="11" y="74"/>
                      <a:pt x="12" y="75"/>
                    </a:cubicBezTo>
                    <a:cubicBezTo>
                      <a:pt x="13" y="75"/>
                      <a:pt x="14" y="75"/>
                      <a:pt x="14" y="76"/>
                    </a:cubicBezTo>
                    <a:cubicBezTo>
                      <a:pt x="15" y="77"/>
                      <a:pt x="13" y="78"/>
                      <a:pt x="13" y="79"/>
                    </a:cubicBezTo>
                    <a:cubicBezTo>
                      <a:pt x="13" y="80"/>
                      <a:pt x="14" y="81"/>
                      <a:pt x="15" y="81"/>
                    </a:cubicBezTo>
                    <a:cubicBezTo>
                      <a:pt x="16" y="82"/>
                      <a:pt x="17" y="82"/>
                      <a:pt x="18" y="83"/>
                    </a:cubicBezTo>
                    <a:cubicBezTo>
                      <a:pt x="19" y="84"/>
                      <a:pt x="19" y="86"/>
                      <a:pt x="19" y="87"/>
                    </a:cubicBezTo>
                    <a:cubicBezTo>
                      <a:pt x="20" y="87"/>
                      <a:pt x="20" y="87"/>
                      <a:pt x="20" y="87"/>
                    </a:cubicBezTo>
                    <a:cubicBezTo>
                      <a:pt x="20" y="88"/>
                      <a:pt x="21" y="89"/>
                      <a:pt x="21" y="90"/>
                    </a:cubicBezTo>
                    <a:cubicBezTo>
                      <a:pt x="22" y="91"/>
                      <a:pt x="23" y="92"/>
                      <a:pt x="22" y="93"/>
                    </a:cubicBezTo>
                    <a:cubicBezTo>
                      <a:pt x="22" y="94"/>
                      <a:pt x="21" y="95"/>
                      <a:pt x="20" y="95"/>
                    </a:cubicBezTo>
                    <a:cubicBezTo>
                      <a:pt x="19" y="95"/>
                      <a:pt x="19" y="93"/>
                      <a:pt x="18" y="93"/>
                    </a:cubicBezTo>
                    <a:cubicBezTo>
                      <a:pt x="16" y="93"/>
                      <a:pt x="16" y="95"/>
                      <a:pt x="15" y="95"/>
                    </a:cubicBezTo>
                    <a:cubicBezTo>
                      <a:pt x="14" y="95"/>
                      <a:pt x="13" y="95"/>
                      <a:pt x="12" y="95"/>
                    </a:cubicBezTo>
                    <a:cubicBezTo>
                      <a:pt x="11" y="95"/>
                      <a:pt x="10" y="95"/>
                      <a:pt x="9" y="95"/>
                    </a:cubicBezTo>
                    <a:cubicBezTo>
                      <a:pt x="8" y="95"/>
                      <a:pt x="7" y="94"/>
                      <a:pt x="7" y="95"/>
                    </a:cubicBezTo>
                    <a:cubicBezTo>
                      <a:pt x="5" y="95"/>
                      <a:pt x="6" y="96"/>
                      <a:pt x="5" y="97"/>
                    </a:cubicBezTo>
                    <a:cubicBezTo>
                      <a:pt x="4" y="99"/>
                      <a:pt x="2" y="99"/>
                      <a:pt x="1" y="101"/>
                    </a:cubicBezTo>
                    <a:cubicBezTo>
                      <a:pt x="0" y="100"/>
                      <a:pt x="0" y="100"/>
                      <a:pt x="0" y="100"/>
                    </a:cubicBezTo>
                    <a:cubicBezTo>
                      <a:pt x="1" y="101"/>
                      <a:pt x="2" y="102"/>
                      <a:pt x="3" y="102"/>
                    </a:cubicBezTo>
                    <a:cubicBezTo>
                      <a:pt x="4" y="103"/>
                      <a:pt x="4" y="104"/>
                      <a:pt x="5" y="104"/>
                    </a:cubicBezTo>
                    <a:cubicBezTo>
                      <a:pt x="5" y="105"/>
                      <a:pt x="6" y="106"/>
                      <a:pt x="7" y="106"/>
                    </a:cubicBezTo>
                    <a:cubicBezTo>
                      <a:pt x="8" y="107"/>
                      <a:pt x="8" y="107"/>
                      <a:pt x="8" y="107"/>
                    </a:cubicBezTo>
                    <a:cubicBezTo>
                      <a:pt x="9" y="108"/>
                      <a:pt x="10" y="108"/>
                      <a:pt x="11" y="108"/>
                    </a:cubicBezTo>
                    <a:cubicBezTo>
                      <a:pt x="12" y="108"/>
                      <a:pt x="13" y="108"/>
                      <a:pt x="14" y="108"/>
                    </a:cubicBezTo>
                    <a:cubicBezTo>
                      <a:pt x="16" y="108"/>
                      <a:pt x="18" y="106"/>
                      <a:pt x="18" y="108"/>
                    </a:cubicBezTo>
                    <a:cubicBezTo>
                      <a:pt x="18" y="109"/>
                      <a:pt x="18" y="109"/>
                      <a:pt x="17" y="110"/>
                    </a:cubicBezTo>
                    <a:cubicBezTo>
                      <a:pt x="16" y="111"/>
                      <a:pt x="15" y="111"/>
                      <a:pt x="13" y="111"/>
                    </a:cubicBezTo>
                    <a:cubicBezTo>
                      <a:pt x="12" y="111"/>
                      <a:pt x="11" y="111"/>
                      <a:pt x="10" y="111"/>
                    </a:cubicBezTo>
                    <a:cubicBezTo>
                      <a:pt x="9" y="111"/>
                      <a:pt x="9" y="111"/>
                      <a:pt x="8" y="112"/>
                    </a:cubicBezTo>
                    <a:cubicBezTo>
                      <a:pt x="7" y="112"/>
                      <a:pt x="9" y="113"/>
                      <a:pt x="10" y="114"/>
                    </a:cubicBezTo>
                    <a:cubicBezTo>
                      <a:pt x="10" y="115"/>
                      <a:pt x="11" y="115"/>
                      <a:pt x="11" y="116"/>
                    </a:cubicBezTo>
                    <a:cubicBezTo>
                      <a:pt x="12" y="116"/>
                      <a:pt x="12" y="116"/>
                      <a:pt x="12" y="117"/>
                    </a:cubicBezTo>
                    <a:cubicBezTo>
                      <a:pt x="12" y="117"/>
                      <a:pt x="13" y="118"/>
                      <a:pt x="13" y="118"/>
                    </a:cubicBezTo>
                    <a:cubicBezTo>
                      <a:pt x="14" y="119"/>
                      <a:pt x="15" y="120"/>
                      <a:pt x="17" y="121"/>
                    </a:cubicBezTo>
                    <a:cubicBezTo>
                      <a:pt x="18" y="122"/>
                      <a:pt x="19" y="123"/>
                      <a:pt x="20" y="124"/>
                    </a:cubicBezTo>
                    <a:cubicBezTo>
                      <a:pt x="20" y="125"/>
                      <a:pt x="21" y="126"/>
                      <a:pt x="22" y="126"/>
                    </a:cubicBezTo>
                    <a:cubicBezTo>
                      <a:pt x="23" y="127"/>
                      <a:pt x="24" y="126"/>
                      <a:pt x="25" y="126"/>
                    </a:cubicBezTo>
                    <a:cubicBezTo>
                      <a:pt x="26" y="125"/>
                      <a:pt x="27" y="125"/>
                      <a:pt x="28" y="125"/>
                    </a:cubicBezTo>
                    <a:cubicBezTo>
                      <a:pt x="30" y="124"/>
                      <a:pt x="31" y="124"/>
                      <a:pt x="31" y="123"/>
                    </a:cubicBezTo>
                    <a:cubicBezTo>
                      <a:pt x="32" y="122"/>
                      <a:pt x="32" y="122"/>
                      <a:pt x="32" y="121"/>
                    </a:cubicBezTo>
                    <a:cubicBezTo>
                      <a:pt x="32" y="120"/>
                      <a:pt x="33" y="120"/>
                      <a:pt x="33" y="119"/>
                    </a:cubicBezTo>
                    <a:cubicBezTo>
                      <a:pt x="33" y="118"/>
                      <a:pt x="32" y="118"/>
                      <a:pt x="32" y="117"/>
                    </a:cubicBezTo>
                    <a:cubicBezTo>
                      <a:pt x="32" y="117"/>
                      <a:pt x="33" y="113"/>
                      <a:pt x="33" y="113"/>
                    </a:cubicBezTo>
                    <a:cubicBezTo>
                      <a:pt x="33" y="113"/>
                      <a:pt x="33" y="112"/>
                      <a:pt x="34" y="112"/>
                    </a:cubicBezTo>
                    <a:cubicBezTo>
                      <a:pt x="35" y="112"/>
                      <a:pt x="35" y="114"/>
                      <a:pt x="35" y="115"/>
                    </a:cubicBezTo>
                    <a:cubicBezTo>
                      <a:pt x="36" y="116"/>
                      <a:pt x="36" y="116"/>
                      <a:pt x="36" y="117"/>
                    </a:cubicBezTo>
                    <a:cubicBezTo>
                      <a:pt x="36" y="117"/>
                      <a:pt x="36" y="117"/>
                      <a:pt x="36" y="117"/>
                    </a:cubicBezTo>
                    <a:cubicBezTo>
                      <a:pt x="37" y="119"/>
                      <a:pt x="36" y="120"/>
                      <a:pt x="36" y="121"/>
                    </a:cubicBezTo>
                    <a:cubicBezTo>
                      <a:pt x="37" y="123"/>
                      <a:pt x="38" y="123"/>
                      <a:pt x="39" y="124"/>
                    </a:cubicBezTo>
                    <a:cubicBezTo>
                      <a:pt x="39" y="126"/>
                      <a:pt x="40" y="127"/>
                      <a:pt x="39" y="128"/>
                    </a:cubicBezTo>
                    <a:cubicBezTo>
                      <a:pt x="39" y="130"/>
                      <a:pt x="38" y="130"/>
                      <a:pt x="37" y="131"/>
                    </a:cubicBezTo>
                    <a:cubicBezTo>
                      <a:pt x="37" y="132"/>
                      <a:pt x="37" y="133"/>
                      <a:pt x="37" y="135"/>
                    </a:cubicBezTo>
                    <a:cubicBezTo>
                      <a:pt x="38" y="137"/>
                      <a:pt x="38" y="138"/>
                      <a:pt x="38" y="139"/>
                    </a:cubicBezTo>
                    <a:cubicBezTo>
                      <a:pt x="39" y="141"/>
                      <a:pt x="40" y="141"/>
                      <a:pt x="40" y="143"/>
                    </a:cubicBezTo>
                    <a:cubicBezTo>
                      <a:pt x="41" y="145"/>
                      <a:pt x="41" y="146"/>
                      <a:pt x="41" y="148"/>
                    </a:cubicBezTo>
                    <a:cubicBezTo>
                      <a:pt x="42" y="149"/>
                      <a:pt x="42" y="149"/>
                      <a:pt x="43" y="151"/>
                    </a:cubicBezTo>
                    <a:cubicBezTo>
                      <a:pt x="44" y="153"/>
                      <a:pt x="43" y="155"/>
                      <a:pt x="43" y="157"/>
                    </a:cubicBezTo>
                    <a:cubicBezTo>
                      <a:pt x="44" y="159"/>
                      <a:pt x="43" y="160"/>
                      <a:pt x="44" y="162"/>
                    </a:cubicBezTo>
                    <a:cubicBezTo>
                      <a:pt x="45" y="164"/>
                      <a:pt x="46" y="165"/>
                      <a:pt x="47" y="166"/>
                    </a:cubicBezTo>
                    <a:cubicBezTo>
                      <a:pt x="47" y="166"/>
                      <a:pt x="47" y="166"/>
                      <a:pt x="47" y="166"/>
                    </a:cubicBezTo>
                    <a:cubicBezTo>
                      <a:pt x="48" y="168"/>
                      <a:pt x="49" y="169"/>
                      <a:pt x="50" y="171"/>
                    </a:cubicBezTo>
                    <a:cubicBezTo>
                      <a:pt x="51" y="172"/>
                      <a:pt x="51" y="173"/>
                      <a:pt x="52" y="175"/>
                    </a:cubicBezTo>
                    <a:cubicBezTo>
                      <a:pt x="53" y="176"/>
                      <a:pt x="53" y="177"/>
                      <a:pt x="54" y="178"/>
                    </a:cubicBezTo>
                    <a:cubicBezTo>
                      <a:pt x="55" y="179"/>
                      <a:pt x="56" y="179"/>
                      <a:pt x="57" y="181"/>
                    </a:cubicBezTo>
                    <a:cubicBezTo>
                      <a:pt x="58" y="183"/>
                      <a:pt x="58" y="184"/>
                      <a:pt x="58" y="186"/>
                    </a:cubicBezTo>
                    <a:cubicBezTo>
                      <a:pt x="58" y="187"/>
                      <a:pt x="58" y="188"/>
                      <a:pt x="58" y="189"/>
                    </a:cubicBezTo>
                    <a:cubicBezTo>
                      <a:pt x="58" y="190"/>
                      <a:pt x="59" y="191"/>
                      <a:pt x="59" y="192"/>
                    </a:cubicBezTo>
                    <a:cubicBezTo>
                      <a:pt x="60" y="193"/>
                      <a:pt x="60" y="194"/>
                      <a:pt x="60" y="195"/>
                    </a:cubicBezTo>
                    <a:cubicBezTo>
                      <a:pt x="60" y="197"/>
                      <a:pt x="60" y="199"/>
                      <a:pt x="61" y="200"/>
                    </a:cubicBezTo>
                    <a:cubicBezTo>
                      <a:pt x="62" y="201"/>
                      <a:pt x="63" y="201"/>
                      <a:pt x="64" y="202"/>
                    </a:cubicBezTo>
                    <a:cubicBezTo>
                      <a:pt x="66" y="203"/>
                      <a:pt x="66" y="205"/>
                      <a:pt x="67" y="206"/>
                    </a:cubicBezTo>
                    <a:cubicBezTo>
                      <a:pt x="67" y="208"/>
                      <a:pt x="68" y="209"/>
                      <a:pt x="69" y="211"/>
                    </a:cubicBezTo>
                    <a:cubicBezTo>
                      <a:pt x="69" y="213"/>
                      <a:pt x="70" y="214"/>
                      <a:pt x="71" y="216"/>
                    </a:cubicBezTo>
                    <a:cubicBezTo>
                      <a:pt x="71" y="218"/>
                      <a:pt x="72" y="219"/>
                      <a:pt x="72" y="221"/>
                    </a:cubicBezTo>
                    <a:cubicBezTo>
                      <a:pt x="73" y="224"/>
                      <a:pt x="72" y="226"/>
                      <a:pt x="74" y="228"/>
                    </a:cubicBezTo>
                    <a:cubicBezTo>
                      <a:pt x="75" y="229"/>
                      <a:pt x="75" y="229"/>
                      <a:pt x="76" y="230"/>
                    </a:cubicBezTo>
                    <a:cubicBezTo>
                      <a:pt x="77" y="231"/>
                      <a:pt x="76" y="232"/>
                      <a:pt x="77" y="233"/>
                    </a:cubicBezTo>
                    <a:cubicBezTo>
                      <a:pt x="78" y="235"/>
                      <a:pt x="80" y="234"/>
                      <a:pt x="81" y="235"/>
                    </a:cubicBezTo>
                    <a:cubicBezTo>
                      <a:pt x="82" y="235"/>
                      <a:pt x="83" y="235"/>
                      <a:pt x="84" y="235"/>
                    </a:cubicBezTo>
                    <a:cubicBezTo>
                      <a:pt x="86" y="234"/>
                      <a:pt x="86" y="232"/>
                      <a:pt x="87" y="230"/>
                    </a:cubicBezTo>
                    <a:cubicBezTo>
                      <a:pt x="87" y="228"/>
                      <a:pt x="88" y="227"/>
                      <a:pt x="89" y="226"/>
                    </a:cubicBezTo>
                    <a:cubicBezTo>
                      <a:pt x="90" y="226"/>
                      <a:pt x="90" y="225"/>
                      <a:pt x="91" y="225"/>
                    </a:cubicBezTo>
                    <a:cubicBezTo>
                      <a:pt x="92" y="224"/>
                      <a:pt x="92" y="224"/>
                      <a:pt x="93" y="223"/>
                    </a:cubicBezTo>
                    <a:cubicBezTo>
                      <a:pt x="93" y="222"/>
                      <a:pt x="92" y="221"/>
                      <a:pt x="93" y="220"/>
                    </a:cubicBezTo>
                    <a:cubicBezTo>
                      <a:pt x="93" y="220"/>
                      <a:pt x="94" y="220"/>
                      <a:pt x="94" y="219"/>
                    </a:cubicBezTo>
                    <a:cubicBezTo>
                      <a:pt x="94" y="218"/>
                      <a:pt x="93" y="217"/>
                      <a:pt x="93" y="217"/>
                    </a:cubicBezTo>
                    <a:cubicBezTo>
                      <a:pt x="94" y="216"/>
                      <a:pt x="95" y="217"/>
                      <a:pt x="96" y="216"/>
                    </a:cubicBezTo>
                    <a:cubicBezTo>
                      <a:pt x="97" y="216"/>
                      <a:pt x="98" y="216"/>
                      <a:pt x="98" y="215"/>
                    </a:cubicBezTo>
                    <a:cubicBezTo>
                      <a:pt x="99" y="214"/>
                      <a:pt x="98" y="213"/>
                      <a:pt x="98" y="212"/>
                    </a:cubicBezTo>
                    <a:cubicBezTo>
                      <a:pt x="98" y="211"/>
                      <a:pt x="98" y="210"/>
                      <a:pt x="98" y="209"/>
                    </a:cubicBezTo>
                    <a:cubicBezTo>
                      <a:pt x="97" y="207"/>
                      <a:pt x="97" y="206"/>
                      <a:pt x="97" y="204"/>
                    </a:cubicBezTo>
                    <a:cubicBezTo>
                      <a:pt x="97" y="202"/>
                      <a:pt x="98" y="201"/>
                      <a:pt x="98" y="199"/>
                    </a:cubicBezTo>
                    <a:cubicBezTo>
                      <a:pt x="98" y="198"/>
                      <a:pt x="99" y="197"/>
                      <a:pt x="99" y="196"/>
                    </a:cubicBezTo>
                    <a:cubicBezTo>
                      <a:pt x="100" y="194"/>
                      <a:pt x="100" y="193"/>
                      <a:pt x="100" y="192"/>
                    </a:cubicBezTo>
                    <a:cubicBezTo>
                      <a:pt x="100" y="190"/>
                      <a:pt x="99" y="190"/>
                      <a:pt x="99" y="189"/>
                    </a:cubicBezTo>
                    <a:cubicBezTo>
                      <a:pt x="99" y="188"/>
                      <a:pt x="99" y="188"/>
                      <a:pt x="99" y="187"/>
                    </a:cubicBezTo>
                    <a:cubicBezTo>
                      <a:pt x="99" y="185"/>
                      <a:pt x="99" y="184"/>
                      <a:pt x="99" y="182"/>
                    </a:cubicBezTo>
                    <a:cubicBezTo>
                      <a:pt x="99" y="181"/>
                      <a:pt x="98" y="180"/>
                      <a:pt x="98" y="179"/>
                    </a:cubicBezTo>
                    <a:cubicBezTo>
                      <a:pt x="98" y="177"/>
                      <a:pt x="97" y="175"/>
                      <a:pt x="98" y="173"/>
                    </a:cubicBezTo>
                    <a:cubicBezTo>
                      <a:pt x="98" y="172"/>
                      <a:pt x="99" y="171"/>
                      <a:pt x="99" y="170"/>
                    </a:cubicBezTo>
                    <a:cubicBezTo>
                      <a:pt x="101" y="169"/>
                      <a:pt x="101" y="169"/>
                      <a:pt x="101" y="169"/>
                    </a:cubicBezTo>
                    <a:cubicBezTo>
                      <a:pt x="103" y="169"/>
                      <a:pt x="104" y="170"/>
                      <a:pt x="105" y="169"/>
                    </a:cubicBezTo>
                    <a:cubicBezTo>
                      <a:pt x="105" y="168"/>
                      <a:pt x="105" y="167"/>
                      <a:pt x="105" y="166"/>
                    </a:cubicBezTo>
                    <a:cubicBezTo>
                      <a:pt x="105" y="165"/>
                      <a:pt x="105" y="165"/>
                      <a:pt x="106" y="164"/>
                    </a:cubicBezTo>
                    <a:cubicBezTo>
                      <a:pt x="107" y="164"/>
                      <a:pt x="108" y="165"/>
                      <a:pt x="109" y="165"/>
                    </a:cubicBezTo>
                    <a:cubicBezTo>
                      <a:pt x="109" y="165"/>
                      <a:pt x="110" y="165"/>
                      <a:pt x="110" y="164"/>
                    </a:cubicBezTo>
                    <a:cubicBezTo>
                      <a:pt x="112" y="163"/>
                      <a:pt x="113" y="163"/>
                      <a:pt x="113" y="161"/>
                    </a:cubicBezTo>
                    <a:cubicBezTo>
                      <a:pt x="114" y="160"/>
                      <a:pt x="113" y="159"/>
                      <a:pt x="114" y="158"/>
                    </a:cubicBezTo>
                    <a:cubicBezTo>
                      <a:pt x="115" y="157"/>
                      <a:pt x="115" y="157"/>
                      <a:pt x="116" y="156"/>
                    </a:cubicBezTo>
                    <a:cubicBezTo>
                      <a:pt x="116" y="155"/>
                      <a:pt x="117" y="155"/>
                      <a:pt x="118" y="154"/>
                    </a:cubicBezTo>
                    <a:cubicBezTo>
                      <a:pt x="118" y="154"/>
                      <a:pt x="119" y="154"/>
                      <a:pt x="119" y="154"/>
                    </a:cubicBezTo>
                    <a:cubicBezTo>
                      <a:pt x="120" y="153"/>
                      <a:pt x="119" y="152"/>
                      <a:pt x="119" y="151"/>
                    </a:cubicBezTo>
                    <a:cubicBezTo>
                      <a:pt x="119" y="151"/>
                      <a:pt x="120" y="150"/>
                      <a:pt x="121" y="150"/>
                    </a:cubicBezTo>
                    <a:cubicBezTo>
                      <a:pt x="122" y="149"/>
                      <a:pt x="123" y="150"/>
                      <a:pt x="124" y="149"/>
                    </a:cubicBezTo>
                    <a:cubicBezTo>
                      <a:pt x="124" y="149"/>
                      <a:pt x="124" y="148"/>
                      <a:pt x="124" y="148"/>
                    </a:cubicBezTo>
                    <a:cubicBezTo>
                      <a:pt x="124" y="147"/>
                      <a:pt x="125" y="147"/>
                      <a:pt x="125" y="146"/>
                    </a:cubicBezTo>
                    <a:cubicBezTo>
                      <a:pt x="126" y="145"/>
                      <a:pt x="126" y="145"/>
                      <a:pt x="126" y="145"/>
                    </a:cubicBezTo>
                    <a:cubicBezTo>
                      <a:pt x="127" y="144"/>
                      <a:pt x="127" y="143"/>
                      <a:pt x="128" y="142"/>
                    </a:cubicBezTo>
                    <a:cubicBezTo>
                      <a:pt x="129" y="141"/>
                      <a:pt x="129" y="141"/>
                      <a:pt x="130" y="140"/>
                    </a:cubicBezTo>
                    <a:cubicBezTo>
                      <a:pt x="131" y="140"/>
                      <a:pt x="131" y="139"/>
                      <a:pt x="132" y="138"/>
                    </a:cubicBezTo>
                    <a:cubicBezTo>
                      <a:pt x="133" y="138"/>
                      <a:pt x="133" y="137"/>
                      <a:pt x="134" y="137"/>
                    </a:cubicBezTo>
                    <a:cubicBezTo>
                      <a:pt x="135" y="136"/>
                      <a:pt x="136" y="135"/>
                      <a:pt x="137" y="134"/>
                    </a:cubicBezTo>
                    <a:cubicBezTo>
                      <a:pt x="138" y="133"/>
                      <a:pt x="140" y="133"/>
                      <a:pt x="141" y="132"/>
                    </a:cubicBezTo>
                    <a:cubicBezTo>
                      <a:pt x="142" y="131"/>
                      <a:pt x="143" y="130"/>
                      <a:pt x="143" y="129"/>
                    </a:cubicBezTo>
                    <a:cubicBezTo>
                      <a:pt x="144" y="128"/>
                      <a:pt x="143" y="127"/>
                      <a:pt x="143" y="125"/>
                    </a:cubicBezTo>
                    <a:cubicBezTo>
                      <a:pt x="143" y="124"/>
                      <a:pt x="143" y="122"/>
                      <a:pt x="144" y="121"/>
                    </a:cubicBezTo>
                    <a:cubicBezTo>
                      <a:pt x="144" y="120"/>
                      <a:pt x="145" y="120"/>
                      <a:pt x="145" y="119"/>
                    </a:cubicBezTo>
                    <a:cubicBezTo>
                      <a:pt x="146" y="119"/>
                      <a:pt x="147" y="119"/>
                      <a:pt x="148" y="119"/>
                    </a:cubicBezTo>
                    <a:cubicBezTo>
                      <a:pt x="149" y="118"/>
                      <a:pt x="149" y="116"/>
                      <a:pt x="150" y="117"/>
                    </a:cubicBezTo>
                    <a:cubicBezTo>
                      <a:pt x="151" y="117"/>
                      <a:pt x="151" y="118"/>
                      <a:pt x="151" y="119"/>
                    </a:cubicBezTo>
                    <a:cubicBezTo>
                      <a:pt x="152" y="119"/>
                      <a:pt x="152" y="118"/>
                      <a:pt x="153" y="117"/>
                    </a:cubicBezTo>
                    <a:cubicBezTo>
                      <a:pt x="154" y="117"/>
                      <a:pt x="154" y="117"/>
                      <a:pt x="154" y="117"/>
                    </a:cubicBezTo>
                    <a:cubicBezTo>
                      <a:pt x="154" y="117"/>
                      <a:pt x="154" y="117"/>
                      <a:pt x="155" y="117"/>
                    </a:cubicBezTo>
                    <a:cubicBezTo>
                      <a:pt x="155" y="117"/>
                      <a:pt x="156" y="117"/>
                      <a:pt x="156" y="118"/>
                    </a:cubicBezTo>
                    <a:cubicBezTo>
                      <a:pt x="156" y="118"/>
                      <a:pt x="157" y="117"/>
                      <a:pt x="158" y="117"/>
                    </a:cubicBezTo>
                    <a:cubicBezTo>
                      <a:pt x="158" y="116"/>
                      <a:pt x="158" y="116"/>
                      <a:pt x="158" y="116"/>
                    </a:cubicBezTo>
                    <a:cubicBezTo>
                      <a:pt x="158" y="115"/>
                      <a:pt x="158" y="114"/>
                      <a:pt x="158" y="112"/>
                    </a:cubicBezTo>
                    <a:cubicBezTo>
                      <a:pt x="158" y="111"/>
                      <a:pt x="159" y="110"/>
                      <a:pt x="158" y="109"/>
                    </a:cubicBezTo>
                    <a:cubicBezTo>
                      <a:pt x="158" y="107"/>
                      <a:pt x="157" y="106"/>
                      <a:pt x="156" y="104"/>
                    </a:cubicBezTo>
                    <a:cubicBezTo>
                      <a:pt x="155" y="103"/>
                      <a:pt x="154" y="103"/>
                      <a:pt x="154" y="102"/>
                    </a:cubicBezTo>
                    <a:cubicBezTo>
                      <a:pt x="153" y="101"/>
                      <a:pt x="153" y="101"/>
                      <a:pt x="153" y="100"/>
                    </a:cubicBezTo>
                    <a:cubicBezTo>
                      <a:pt x="153" y="99"/>
                      <a:pt x="155" y="99"/>
                      <a:pt x="155" y="98"/>
                    </a:cubicBezTo>
                    <a:cubicBezTo>
                      <a:pt x="154" y="96"/>
                      <a:pt x="153" y="96"/>
                      <a:pt x="152" y="96"/>
                    </a:cubicBezTo>
                    <a:cubicBezTo>
                      <a:pt x="151" y="95"/>
                      <a:pt x="150" y="95"/>
                      <a:pt x="150" y="94"/>
                    </a:cubicBezTo>
                    <a:cubicBezTo>
                      <a:pt x="149" y="94"/>
                      <a:pt x="148" y="93"/>
                      <a:pt x="148" y="92"/>
                    </a:cubicBezTo>
                    <a:cubicBezTo>
                      <a:pt x="148" y="91"/>
                      <a:pt x="149" y="90"/>
                      <a:pt x="150" y="89"/>
                    </a:cubicBezTo>
                    <a:cubicBezTo>
                      <a:pt x="151" y="88"/>
                      <a:pt x="152" y="89"/>
                      <a:pt x="153" y="88"/>
                    </a:cubicBezTo>
                    <a:cubicBezTo>
                      <a:pt x="154" y="88"/>
                      <a:pt x="154" y="88"/>
                      <a:pt x="154" y="87"/>
                    </a:cubicBezTo>
                    <a:cubicBezTo>
                      <a:pt x="154" y="87"/>
                      <a:pt x="155" y="87"/>
                      <a:pt x="155" y="87"/>
                    </a:cubicBezTo>
                    <a:cubicBezTo>
                      <a:pt x="155" y="86"/>
                      <a:pt x="153" y="86"/>
                      <a:pt x="152" y="85"/>
                    </a:cubicBezTo>
                    <a:cubicBezTo>
                      <a:pt x="152" y="85"/>
                      <a:pt x="151" y="84"/>
                      <a:pt x="150" y="84"/>
                    </a:cubicBezTo>
                    <a:cubicBezTo>
                      <a:pt x="150" y="83"/>
                      <a:pt x="149" y="83"/>
                      <a:pt x="148" y="82"/>
                    </a:cubicBezTo>
                    <a:cubicBezTo>
                      <a:pt x="148" y="82"/>
                      <a:pt x="147" y="81"/>
                      <a:pt x="147" y="80"/>
                    </a:cubicBezTo>
                    <a:cubicBezTo>
                      <a:pt x="147" y="79"/>
                      <a:pt x="148" y="78"/>
                      <a:pt x="149" y="77"/>
                    </a:cubicBezTo>
                    <a:cubicBezTo>
                      <a:pt x="149" y="77"/>
                      <a:pt x="150" y="77"/>
                      <a:pt x="151" y="78"/>
                    </a:cubicBezTo>
                    <a:cubicBezTo>
                      <a:pt x="152" y="78"/>
                      <a:pt x="153" y="78"/>
                      <a:pt x="154" y="79"/>
                    </a:cubicBezTo>
                    <a:cubicBezTo>
                      <a:pt x="155" y="80"/>
                      <a:pt x="155" y="81"/>
                      <a:pt x="156" y="81"/>
                    </a:cubicBezTo>
                    <a:cubicBezTo>
                      <a:pt x="156" y="81"/>
                      <a:pt x="156" y="81"/>
                      <a:pt x="157" y="81"/>
                    </a:cubicBezTo>
                    <a:cubicBezTo>
                      <a:pt x="158" y="80"/>
                      <a:pt x="159" y="81"/>
                      <a:pt x="159" y="81"/>
                    </a:cubicBezTo>
                    <a:cubicBezTo>
                      <a:pt x="160" y="82"/>
                      <a:pt x="159" y="84"/>
                      <a:pt x="159" y="85"/>
                    </a:cubicBezTo>
                    <a:cubicBezTo>
                      <a:pt x="159" y="86"/>
                      <a:pt x="159" y="87"/>
                      <a:pt x="159" y="87"/>
                    </a:cubicBezTo>
                    <a:cubicBezTo>
                      <a:pt x="160" y="87"/>
                      <a:pt x="160" y="88"/>
                      <a:pt x="160" y="88"/>
                    </a:cubicBezTo>
                    <a:cubicBezTo>
                      <a:pt x="161" y="89"/>
                      <a:pt x="162" y="88"/>
                      <a:pt x="164" y="88"/>
                    </a:cubicBezTo>
                    <a:cubicBezTo>
                      <a:pt x="166" y="88"/>
                      <a:pt x="167" y="89"/>
                      <a:pt x="169" y="89"/>
                    </a:cubicBezTo>
                    <a:cubicBezTo>
                      <a:pt x="172" y="89"/>
                      <a:pt x="173" y="89"/>
                      <a:pt x="175" y="89"/>
                    </a:cubicBezTo>
                    <a:cubicBezTo>
                      <a:pt x="177" y="89"/>
                      <a:pt x="179" y="87"/>
                      <a:pt x="180" y="89"/>
                    </a:cubicBezTo>
                    <a:cubicBezTo>
                      <a:pt x="180" y="89"/>
                      <a:pt x="180" y="90"/>
                      <a:pt x="180" y="91"/>
                    </a:cubicBezTo>
                    <a:cubicBezTo>
                      <a:pt x="179" y="91"/>
                      <a:pt x="178" y="91"/>
                      <a:pt x="178" y="92"/>
                    </a:cubicBezTo>
                    <a:cubicBezTo>
                      <a:pt x="177" y="93"/>
                      <a:pt x="178" y="94"/>
                      <a:pt x="178" y="95"/>
                    </a:cubicBezTo>
                    <a:cubicBezTo>
                      <a:pt x="177" y="96"/>
                      <a:pt x="176" y="96"/>
                      <a:pt x="176" y="96"/>
                    </a:cubicBezTo>
                    <a:cubicBezTo>
                      <a:pt x="174" y="97"/>
                      <a:pt x="174" y="97"/>
                      <a:pt x="173" y="98"/>
                    </a:cubicBezTo>
                    <a:cubicBezTo>
                      <a:pt x="173" y="99"/>
                      <a:pt x="172" y="99"/>
                      <a:pt x="172" y="100"/>
                    </a:cubicBezTo>
                    <a:cubicBezTo>
                      <a:pt x="172" y="101"/>
                      <a:pt x="173" y="101"/>
                      <a:pt x="173" y="102"/>
                    </a:cubicBezTo>
                    <a:cubicBezTo>
                      <a:pt x="174" y="103"/>
                      <a:pt x="174" y="105"/>
                      <a:pt x="175" y="105"/>
                    </a:cubicBezTo>
                    <a:cubicBezTo>
                      <a:pt x="176" y="106"/>
                      <a:pt x="176" y="106"/>
                      <a:pt x="177" y="105"/>
                    </a:cubicBezTo>
                    <a:cubicBezTo>
                      <a:pt x="178" y="105"/>
                      <a:pt x="176" y="102"/>
                      <a:pt x="178" y="101"/>
                    </a:cubicBezTo>
                    <a:cubicBezTo>
                      <a:pt x="179" y="101"/>
                      <a:pt x="179" y="101"/>
                      <a:pt x="180" y="101"/>
                    </a:cubicBezTo>
                    <a:cubicBezTo>
                      <a:pt x="181" y="102"/>
                      <a:pt x="181" y="103"/>
                      <a:pt x="181" y="104"/>
                    </a:cubicBezTo>
                    <a:cubicBezTo>
                      <a:pt x="181" y="106"/>
                      <a:pt x="180" y="107"/>
                      <a:pt x="181" y="108"/>
                    </a:cubicBezTo>
                    <a:cubicBezTo>
                      <a:pt x="182" y="109"/>
                      <a:pt x="183" y="108"/>
                      <a:pt x="184" y="109"/>
                    </a:cubicBezTo>
                    <a:cubicBezTo>
                      <a:pt x="185" y="110"/>
                      <a:pt x="184" y="111"/>
                      <a:pt x="184" y="112"/>
                    </a:cubicBezTo>
                    <a:cubicBezTo>
                      <a:pt x="184" y="113"/>
                      <a:pt x="185" y="114"/>
                      <a:pt x="185" y="115"/>
                    </a:cubicBezTo>
                    <a:cubicBezTo>
                      <a:pt x="186" y="114"/>
                      <a:pt x="186" y="114"/>
                      <a:pt x="186" y="114"/>
                    </a:cubicBezTo>
                    <a:cubicBezTo>
                      <a:pt x="187" y="114"/>
                      <a:pt x="188" y="115"/>
                      <a:pt x="189" y="114"/>
                    </a:cubicBezTo>
                    <a:cubicBezTo>
                      <a:pt x="189" y="114"/>
                      <a:pt x="190" y="113"/>
                      <a:pt x="190" y="112"/>
                    </a:cubicBezTo>
                    <a:cubicBezTo>
                      <a:pt x="190" y="111"/>
                      <a:pt x="189" y="111"/>
                      <a:pt x="189" y="110"/>
                    </a:cubicBezTo>
                    <a:cubicBezTo>
                      <a:pt x="188" y="109"/>
                      <a:pt x="188" y="109"/>
                      <a:pt x="188" y="108"/>
                    </a:cubicBezTo>
                    <a:cubicBezTo>
                      <a:pt x="188" y="107"/>
                      <a:pt x="190" y="107"/>
                      <a:pt x="190" y="106"/>
                    </a:cubicBezTo>
                    <a:cubicBezTo>
                      <a:pt x="190" y="105"/>
                      <a:pt x="190" y="104"/>
                      <a:pt x="190" y="103"/>
                    </a:cubicBezTo>
                    <a:cubicBezTo>
                      <a:pt x="189" y="101"/>
                      <a:pt x="188" y="99"/>
                      <a:pt x="190" y="98"/>
                    </a:cubicBezTo>
                    <a:cubicBezTo>
                      <a:pt x="190" y="97"/>
                      <a:pt x="191" y="97"/>
                      <a:pt x="192" y="97"/>
                    </a:cubicBezTo>
                    <a:cubicBezTo>
                      <a:pt x="193" y="97"/>
                      <a:pt x="193" y="100"/>
                      <a:pt x="195" y="100"/>
                    </a:cubicBezTo>
                    <a:cubicBezTo>
                      <a:pt x="196" y="99"/>
                      <a:pt x="195" y="98"/>
                      <a:pt x="195" y="96"/>
                    </a:cubicBezTo>
                    <a:cubicBezTo>
                      <a:pt x="196" y="95"/>
                      <a:pt x="196" y="94"/>
                      <a:pt x="196" y="93"/>
                    </a:cubicBezTo>
                    <a:cubicBezTo>
                      <a:pt x="196" y="91"/>
                      <a:pt x="197" y="90"/>
                      <a:pt x="197" y="89"/>
                    </a:cubicBezTo>
                    <a:cubicBezTo>
                      <a:pt x="196" y="88"/>
                      <a:pt x="196" y="88"/>
                      <a:pt x="196" y="87"/>
                    </a:cubicBezTo>
                    <a:cubicBezTo>
                      <a:pt x="195" y="87"/>
                      <a:pt x="195" y="87"/>
                      <a:pt x="195" y="86"/>
                    </a:cubicBezTo>
                    <a:cubicBezTo>
                      <a:pt x="196" y="85"/>
                      <a:pt x="196" y="85"/>
                      <a:pt x="197" y="84"/>
                    </a:cubicBezTo>
                    <a:cubicBezTo>
                      <a:pt x="198" y="83"/>
                      <a:pt x="198" y="83"/>
                      <a:pt x="198" y="81"/>
                    </a:cubicBezTo>
                    <a:cubicBezTo>
                      <a:pt x="198" y="80"/>
                      <a:pt x="198" y="79"/>
                      <a:pt x="198" y="77"/>
                    </a:cubicBezTo>
                    <a:cubicBezTo>
                      <a:pt x="198" y="76"/>
                      <a:pt x="198" y="75"/>
                      <a:pt x="199" y="74"/>
                    </a:cubicBezTo>
                    <a:cubicBezTo>
                      <a:pt x="200" y="72"/>
                      <a:pt x="202" y="73"/>
                      <a:pt x="203" y="71"/>
                    </a:cubicBezTo>
                    <a:cubicBezTo>
                      <a:pt x="204" y="71"/>
                      <a:pt x="205" y="70"/>
                      <a:pt x="206" y="69"/>
                    </a:cubicBezTo>
                    <a:cubicBezTo>
                      <a:pt x="208" y="67"/>
                      <a:pt x="210" y="67"/>
                      <a:pt x="211" y="64"/>
                    </a:cubicBezTo>
                    <a:cubicBezTo>
                      <a:pt x="211" y="62"/>
                      <a:pt x="210" y="61"/>
                      <a:pt x="209" y="59"/>
                    </a:cubicBezTo>
                    <a:cubicBezTo>
                      <a:pt x="209" y="59"/>
                      <a:pt x="208" y="58"/>
                      <a:pt x="208" y="58"/>
                    </a:cubicBezTo>
                    <a:cubicBezTo>
                      <a:pt x="208" y="57"/>
                      <a:pt x="207" y="57"/>
                      <a:pt x="207" y="57"/>
                    </a:cubicBezTo>
                    <a:cubicBezTo>
                      <a:pt x="206" y="55"/>
                      <a:pt x="206" y="54"/>
                      <a:pt x="204" y="53"/>
                    </a:cubicBezTo>
                    <a:cubicBezTo>
                      <a:pt x="203" y="53"/>
                      <a:pt x="202" y="53"/>
                      <a:pt x="200" y="53"/>
                    </a:cubicBezTo>
                    <a:cubicBezTo>
                      <a:pt x="198" y="53"/>
                      <a:pt x="197" y="56"/>
                      <a:pt x="194" y="55"/>
                    </a:cubicBezTo>
                    <a:cubicBezTo>
                      <a:pt x="193" y="55"/>
                      <a:pt x="192" y="54"/>
                      <a:pt x="191" y="54"/>
                    </a:cubicBezTo>
                    <a:cubicBezTo>
                      <a:pt x="190" y="54"/>
                      <a:pt x="189" y="55"/>
                      <a:pt x="188" y="56"/>
                    </a:cubicBezTo>
                    <a:cubicBezTo>
                      <a:pt x="186" y="56"/>
                      <a:pt x="185" y="57"/>
                      <a:pt x="183" y="57"/>
                    </a:cubicBezTo>
                    <a:cubicBezTo>
                      <a:pt x="181" y="57"/>
                      <a:pt x="180" y="57"/>
                      <a:pt x="178" y="57"/>
                    </a:cubicBezTo>
                    <a:cubicBezTo>
                      <a:pt x="177" y="57"/>
                      <a:pt x="176" y="57"/>
                      <a:pt x="175" y="57"/>
                    </a:cubicBezTo>
                    <a:cubicBezTo>
                      <a:pt x="174" y="57"/>
                      <a:pt x="174" y="56"/>
                      <a:pt x="173" y="56"/>
                    </a:cubicBezTo>
                    <a:cubicBezTo>
                      <a:pt x="172" y="56"/>
                      <a:pt x="171" y="56"/>
                      <a:pt x="170" y="56"/>
                    </a:cubicBezTo>
                    <a:cubicBezTo>
                      <a:pt x="168" y="56"/>
                      <a:pt x="167" y="56"/>
                      <a:pt x="165" y="58"/>
                    </a:cubicBezTo>
                    <a:cubicBezTo>
                      <a:pt x="164" y="59"/>
                      <a:pt x="165" y="60"/>
                      <a:pt x="164" y="60"/>
                    </a:cubicBezTo>
                    <a:cubicBezTo>
                      <a:pt x="162" y="61"/>
                      <a:pt x="161" y="61"/>
                      <a:pt x="160" y="61"/>
                    </a:cubicBezTo>
                    <a:cubicBezTo>
                      <a:pt x="159" y="61"/>
                      <a:pt x="158" y="60"/>
                      <a:pt x="157" y="60"/>
                    </a:cubicBezTo>
                    <a:cubicBezTo>
                      <a:pt x="157" y="60"/>
                      <a:pt x="157" y="60"/>
                      <a:pt x="157" y="60"/>
                    </a:cubicBezTo>
                    <a:cubicBezTo>
                      <a:pt x="155" y="61"/>
                      <a:pt x="154" y="61"/>
                      <a:pt x="153" y="62"/>
                    </a:cubicBezTo>
                    <a:cubicBezTo>
                      <a:pt x="151" y="62"/>
                      <a:pt x="151" y="64"/>
                      <a:pt x="149" y="63"/>
                    </a:cubicBezTo>
                    <a:cubicBezTo>
                      <a:pt x="148" y="63"/>
                      <a:pt x="149" y="61"/>
                      <a:pt x="148" y="60"/>
                    </a:cubicBezTo>
                    <a:cubicBezTo>
                      <a:pt x="146" y="60"/>
                      <a:pt x="145" y="60"/>
                      <a:pt x="144" y="60"/>
                    </a:cubicBezTo>
                    <a:cubicBezTo>
                      <a:pt x="142" y="60"/>
                      <a:pt x="141" y="60"/>
                      <a:pt x="140" y="61"/>
                    </a:cubicBezTo>
                    <a:cubicBezTo>
                      <a:pt x="141" y="62"/>
                      <a:pt x="141" y="62"/>
                      <a:pt x="141" y="62"/>
                    </a:cubicBezTo>
                    <a:cubicBezTo>
                      <a:pt x="141" y="64"/>
                      <a:pt x="140" y="65"/>
                      <a:pt x="141" y="67"/>
                    </a:cubicBezTo>
                    <a:cubicBezTo>
                      <a:pt x="141" y="68"/>
                      <a:pt x="141" y="69"/>
                      <a:pt x="142" y="70"/>
                    </a:cubicBezTo>
                    <a:cubicBezTo>
                      <a:pt x="142" y="71"/>
                      <a:pt x="143" y="71"/>
                      <a:pt x="143" y="72"/>
                    </a:cubicBezTo>
                    <a:cubicBezTo>
                      <a:pt x="144" y="74"/>
                      <a:pt x="145" y="75"/>
                      <a:pt x="144" y="76"/>
                    </a:cubicBezTo>
                    <a:cubicBezTo>
                      <a:pt x="143" y="77"/>
                      <a:pt x="142" y="78"/>
                      <a:pt x="140" y="78"/>
                    </a:cubicBezTo>
                    <a:cubicBezTo>
                      <a:pt x="139" y="78"/>
                      <a:pt x="138" y="77"/>
                      <a:pt x="137" y="76"/>
                    </a:cubicBezTo>
                    <a:cubicBezTo>
                      <a:pt x="136" y="75"/>
                      <a:pt x="135" y="75"/>
                      <a:pt x="134" y="74"/>
                    </a:cubicBezTo>
                    <a:cubicBezTo>
                      <a:pt x="132" y="74"/>
                      <a:pt x="131" y="74"/>
                      <a:pt x="130" y="74"/>
                    </a:cubicBezTo>
                    <a:cubicBezTo>
                      <a:pt x="129" y="74"/>
                      <a:pt x="128" y="75"/>
                      <a:pt x="127" y="75"/>
                    </a:cubicBezTo>
                    <a:cubicBezTo>
                      <a:pt x="126" y="75"/>
                      <a:pt x="125" y="75"/>
                      <a:pt x="124" y="74"/>
                    </a:cubicBezTo>
                    <a:cubicBezTo>
                      <a:pt x="122" y="74"/>
                      <a:pt x="122" y="73"/>
                      <a:pt x="121" y="72"/>
                    </a:cubicBezTo>
                    <a:cubicBezTo>
                      <a:pt x="120" y="71"/>
                      <a:pt x="120" y="70"/>
                      <a:pt x="118" y="69"/>
                    </a:cubicBezTo>
                    <a:cubicBezTo>
                      <a:pt x="118" y="69"/>
                      <a:pt x="117" y="69"/>
                      <a:pt x="116" y="69"/>
                    </a:cubicBezTo>
                    <a:cubicBezTo>
                      <a:pt x="115" y="69"/>
                      <a:pt x="114" y="70"/>
                      <a:pt x="113" y="71"/>
                    </a:cubicBezTo>
                    <a:cubicBezTo>
                      <a:pt x="112" y="71"/>
                      <a:pt x="111" y="71"/>
                      <a:pt x="109" y="71"/>
                    </a:cubicBezTo>
                    <a:cubicBezTo>
                      <a:pt x="108" y="71"/>
                      <a:pt x="107" y="71"/>
                      <a:pt x="105" y="70"/>
                    </a:cubicBezTo>
                    <a:cubicBezTo>
                      <a:pt x="104" y="69"/>
                      <a:pt x="104" y="67"/>
                      <a:pt x="103" y="66"/>
                    </a:cubicBezTo>
                    <a:cubicBezTo>
                      <a:pt x="102" y="65"/>
                      <a:pt x="101" y="65"/>
                      <a:pt x="100" y="65"/>
                    </a:cubicBezTo>
                    <a:cubicBezTo>
                      <a:pt x="99" y="65"/>
                      <a:pt x="99" y="65"/>
                      <a:pt x="98" y="65"/>
                    </a:cubicBezTo>
                    <a:cubicBezTo>
                      <a:pt x="96" y="65"/>
                      <a:pt x="95" y="66"/>
                      <a:pt x="94" y="65"/>
                    </a:cubicBezTo>
                    <a:cubicBezTo>
                      <a:pt x="94" y="64"/>
                      <a:pt x="95" y="63"/>
                      <a:pt x="94" y="62"/>
                    </a:cubicBezTo>
                    <a:cubicBezTo>
                      <a:pt x="93" y="61"/>
                      <a:pt x="92" y="61"/>
                      <a:pt x="91" y="60"/>
                    </a:cubicBezTo>
                    <a:cubicBezTo>
                      <a:pt x="90" y="60"/>
                      <a:pt x="89" y="59"/>
                      <a:pt x="88" y="59"/>
                    </a:cubicBezTo>
                    <a:cubicBezTo>
                      <a:pt x="87" y="58"/>
                      <a:pt x="86" y="59"/>
                      <a:pt x="85" y="59"/>
                    </a:cubicBezTo>
                    <a:cubicBezTo>
                      <a:pt x="85" y="58"/>
                      <a:pt x="84" y="58"/>
                      <a:pt x="84" y="58"/>
                    </a:cubicBezTo>
                    <a:cubicBezTo>
                      <a:pt x="84" y="58"/>
                      <a:pt x="84" y="57"/>
                      <a:pt x="83" y="57"/>
                    </a:cubicBezTo>
                    <a:cubicBezTo>
                      <a:pt x="82" y="56"/>
                      <a:pt x="82" y="54"/>
                      <a:pt x="81" y="53"/>
                    </a:cubicBezTo>
                    <a:cubicBezTo>
                      <a:pt x="79" y="52"/>
                      <a:pt x="78" y="51"/>
                      <a:pt x="76" y="51"/>
                    </a:cubicBezTo>
                    <a:cubicBezTo>
                      <a:pt x="75" y="50"/>
                      <a:pt x="74" y="50"/>
                      <a:pt x="73" y="50"/>
                    </a:cubicBezTo>
                    <a:cubicBezTo>
                      <a:pt x="72" y="49"/>
                      <a:pt x="71" y="49"/>
                      <a:pt x="70" y="49"/>
                    </a:cubicBezTo>
                    <a:cubicBezTo>
                      <a:pt x="69" y="48"/>
                      <a:pt x="69" y="47"/>
                      <a:pt x="69" y="46"/>
                    </a:cubicBezTo>
                    <a:cubicBezTo>
                      <a:pt x="68" y="45"/>
                      <a:pt x="67" y="44"/>
                      <a:pt x="65" y="43"/>
                    </a:cubicBezTo>
                    <a:cubicBezTo>
                      <a:pt x="64" y="43"/>
                      <a:pt x="63" y="44"/>
                      <a:pt x="62" y="43"/>
                    </a:cubicBezTo>
                    <a:cubicBezTo>
                      <a:pt x="61" y="43"/>
                      <a:pt x="61" y="42"/>
                      <a:pt x="61" y="41"/>
                    </a:cubicBezTo>
                    <a:cubicBezTo>
                      <a:pt x="60" y="40"/>
                      <a:pt x="63" y="39"/>
                      <a:pt x="64" y="38"/>
                    </a:cubicBezTo>
                    <a:cubicBezTo>
                      <a:pt x="65" y="37"/>
                      <a:pt x="66" y="36"/>
                      <a:pt x="67" y="35"/>
                    </a:cubicBezTo>
                    <a:cubicBezTo>
                      <a:pt x="67" y="34"/>
                      <a:pt x="67" y="34"/>
                      <a:pt x="67" y="33"/>
                    </a:cubicBezTo>
                    <a:cubicBezTo>
                      <a:pt x="68" y="33"/>
                      <a:pt x="68" y="33"/>
                      <a:pt x="68" y="33"/>
                    </a:cubicBezTo>
                    <a:cubicBezTo>
                      <a:pt x="66" y="31"/>
                      <a:pt x="66" y="29"/>
                      <a:pt x="67" y="27"/>
                    </a:cubicBezTo>
                    <a:cubicBezTo>
                      <a:pt x="68" y="25"/>
                      <a:pt x="70" y="25"/>
                      <a:pt x="70" y="24"/>
                    </a:cubicBezTo>
                    <a:cubicBezTo>
                      <a:pt x="71" y="22"/>
                      <a:pt x="72" y="20"/>
                      <a:pt x="71" y="19"/>
                    </a:cubicBezTo>
                    <a:cubicBezTo>
                      <a:pt x="70" y="17"/>
                      <a:pt x="69" y="17"/>
                      <a:pt x="69" y="17"/>
                    </a:cubicBezTo>
                    <a:cubicBezTo>
                      <a:pt x="67" y="15"/>
                      <a:pt x="67" y="14"/>
                      <a:pt x="66" y="12"/>
                    </a:cubicBezTo>
                    <a:cubicBezTo>
                      <a:pt x="65" y="10"/>
                      <a:pt x="65" y="9"/>
                      <a:pt x="64" y="7"/>
                    </a:cubicBezTo>
                    <a:cubicBezTo>
                      <a:pt x="63" y="6"/>
                      <a:pt x="61" y="6"/>
                      <a:pt x="60" y="5"/>
                    </a:cubicBezTo>
                    <a:cubicBezTo>
                      <a:pt x="58" y="3"/>
                      <a:pt x="57" y="2"/>
                      <a:pt x="55" y="1"/>
                    </a:cubicBezTo>
                    <a:cubicBezTo>
                      <a:pt x="54" y="0"/>
                      <a:pt x="53" y="0"/>
                      <a:pt x="51" y="0"/>
                    </a:cubicBezTo>
                    <a:cubicBezTo>
                      <a:pt x="51" y="1"/>
                      <a:pt x="51" y="1"/>
                      <a:pt x="51" y="2"/>
                    </a:cubicBezTo>
                    <a:cubicBezTo>
                      <a:pt x="50" y="3"/>
                      <a:pt x="49" y="3"/>
                      <a:pt x="48"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98" name="Freeform 1120"/>
              <p:cNvSpPr>
                <a:spLocks/>
              </p:cNvSpPr>
              <p:nvPr/>
            </p:nvSpPr>
            <p:spPr bwMode="auto">
              <a:xfrm>
                <a:off x="2824" y="2031"/>
                <a:ext cx="250" cy="254"/>
              </a:xfrm>
              <a:custGeom>
                <a:avLst/>
                <a:gdLst>
                  <a:gd name="T0" fmla="*/ 1632 w 125"/>
                  <a:gd name="T1" fmla="*/ 608 h 127"/>
                  <a:gd name="T2" fmla="*/ 912 w 125"/>
                  <a:gd name="T3" fmla="*/ 16 h 127"/>
                  <a:gd name="T4" fmla="*/ 736 w 125"/>
                  <a:gd name="T5" fmla="*/ 16 h 127"/>
                  <a:gd name="T6" fmla="*/ 784 w 125"/>
                  <a:gd name="T7" fmla="*/ 800 h 127"/>
                  <a:gd name="T8" fmla="*/ 800 w 125"/>
                  <a:gd name="T9" fmla="*/ 1184 h 127"/>
                  <a:gd name="T10" fmla="*/ 864 w 125"/>
                  <a:gd name="T11" fmla="*/ 1232 h 127"/>
                  <a:gd name="T12" fmla="*/ 832 w 125"/>
                  <a:gd name="T13" fmla="*/ 1312 h 127"/>
                  <a:gd name="T14" fmla="*/ 784 w 125"/>
                  <a:gd name="T15" fmla="*/ 1312 h 127"/>
                  <a:gd name="T16" fmla="*/ 352 w 125"/>
                  <a:gd name="T17" fmla="*/ 1280 h 127"/>
                  <a:gd name="T18" fmla="*/ 288 w 125"/>
                  <a:gd name="T19" fmla="*/ 1328 h 127"/>
                  <a:gd name="T20" fmla="*/ 208 w 125"/>
                  <a:gd name="T21" fmla="*/ 1296 h 127"/>
                  <a:gd name="T22" fmla="*/ 144 w 125"/>
                  <a:gd name="T23" fmla="*/ 1344 h 127"/>
                  <a:gd name="T24" fmla="*/ 80 w 125"/>
                  <a:gd name="T25" fmla="*/ 1296 h 127"/>
                  <a:gd name="T26" fmla="*/ 64 w 125"/>
                  <a:gd name="T27" fmla="*/ 1344 h 127"/>
                  <a:gd name="T28" fmla="*/ 16 w 125"/>
                  <a:gd name="T29" fmla="*/ 1408 h 127"/>
                  <a:gd name="T30" fmla="*/ 16 w 125"/>
                  <a:gd name="T31" fmla="*/ 1440 h 127"/>
                  <a:gd name="T32" fmla="*/ 32 w 125"/>
                  <a:gd name="T33" fmla="*/ 1552 h 127"/>
                  <a:gd name="T34" fmla="*/ 80 w 125"/>
                  <a:gd name="T35" fmla="*/ 1616 h 127"/>
                  <a:gd name="T36" fmla="*/ 96 w 125"/>
                  <a:gd name="T37" fmla="*/ 1712 h 127"/>
                  <a:gd name="T38" fmla="*/ 32 w 125"/>
                  <a:gd name="T39" fmla="*/ 1728 h 127"/>
                  <a:gd name="T40" fmla="*/ 112 w 125"/>
                  <a:gd name="T41" fmla="*/ 1760 h 127"/>
                  <a:gd name="T42" fmla="*/ 176 w 125"/>
                  <a:gd name="T43" fmla="*/ 1792 h 127"/>
                  <a:gd name="T44" fmla="*/ 272 w 125"/>
                  <a:gd name="T45" fmla="*/ 1776 h 127"/>
                  <a:gd name="T46" fmla="*/ 368 w 125"/>
                  <a:gd name="T47" fmla="*/ 1728 h 127"/>
                  <a:gd name="T48" fmla="*/ 400 w 125"/>
                  <a:gd name="T49" fmla="*/ 1808 h 127"/>
                  <a:gd name="T50" fmla="*/ 448 w 125"/>
                  <a:gd name="T51" fmla="*/ 1904 h 127"/>
                  <a:gd name="T52" fmla="*/ 464 w 125"/>
                  <a:gd name="T53" fmla="*/ 1968 h 127"/>
                  <a:gd name="T54" fmla="*/ 496 w 125"/>
                  <a:gd name="T55" fmla="*/ 2016 h 127"/>
                  <a:gd name="T56" fmla="*/ 576 w 125"/>
                  <a:gd name="T57" fmla="*/ 2016 h 127"/>
                  <a:gd name="T58" fmla="*/ 656 w 125"/>
                  <a:gd name="T59" fmla="*/ 2000 h 127"/>
                  <a:gd name="T60" fmla="*/ 704 w 125"/>
                  <a:gd name="T61" fmla="*/ 1984 h 127"/>
                  <a:gd name="T62" fmla="*/ 752 w 125"/>
                  <a:gd name="T63" fmla="*/ 2016 h 127"/>
                  <a:gd name="T64" fmla="*/ 800 w 125"/>
                  <a:gd name="T65" fmla="*/ 2016 h 127"/>
                  <a:gd name="T66" fmla="*/ 848 w 125"/>
                  <a:gd name="T67" fmla="*/ 1888 h 127"/>
                  <a:gd name="T68" fmla="*/ 864 w 125"/>
                  <a:gd name="T69" fmla="*/ 1776 h 127"/>
                  <a:gd name="T70" fmla="*/ 944 w 125"/>
                  <a:gd name="T71" fmla="*/ 1728 h 127"/>
                  <a:gd name="T72" fmla="*/ 976 w 125"/>
                  <a:gd name="T73" fmla="*/ 1616 h 127"/>
                  <a:gd name="T74" fmla="*/ 1120 w 125"/>
                  <a:gd name="T75" fmla="*/ 1568 h 127"/>
                  <a:gd name="T76" fmla="*/ 1200 w 125"/>
                  <a:gd name="T77" fmla="*/ 1520 h 127"/>
                  <a:gd name="T78" fmla="*/ 1296 w 125"/>
                  <a:gd name="T79" fmla="*/ 1440 h 127"/>
                  <a:gd name="T80" fmla="*/ 1360 w 125"/>
                  <a:gd name="T81" fmla="*/ 1408 h 127"/>
                  <a:gd name="T82" fmla="*/ 1440 w 125"/>
                  <a:gd name="T83" fmla="*/ 1376 h 127"/>
                  <a:gd name="T84" fmla="*/ 1520 w 125"/>
                  <a:gd name="T85" fmla="*/ 1392 h 127"/>
                  <a:gd name="T86" fmla="*/ 1616 w 125"/>
                  <a:gd name="T87" fmla="*/ 1376 h 127"/>
                  <a:gd name="T88" fmla="*/ 1712 w 125"/>
                  <a:gd name="T89" fmla="*/ 1344 h 127"/>
                  <a:gd name="T90" fmla="*/ 1824 w 125"/>
                  <a:gd name="T91" fmla="*/ 1328 h 127"/>
                  <a:gd name="T92" fmla="*/ 1920 w 125"/>
                  <a:gd name="T93" fmla="*/ 1312 h 127"/>
                  <a:gd name="T94" fmla="*/ 1968 w 125"/>
                  <a:gd name="T95" fmla="*/ 1232 h 127"/>
                  <a:gd name="T96" fmla="*/ 1984 w 125"/>
                  <a:gd name="T97" fmla="*/ 1040 h 127"/>
                  <a:gd name="T98" fmla="*/ 1984 w 125"/>
                  <a:gd name="T99" fmla="*/ 896 h 127"/>
                  <a:gd name="T100" fmla="*/ 1968 w 125"/>
                  <a:gd name="T101" fmla="*/ 832 h 127"/>
                  <a:gd name="T102" fmla="*/ 1872 w 125"/>
                  <a:gd name="T103" fmla="*/ 832 h 127"/>
                  <a:gd name="T104" fmla="*/ 1856 w 125"/>
                  <a:gd name="T105" fmla="*/ 720 h 127"/>
                  <a:gd name="T106" fmla="*/ 1776 w 125"/>
                  <a:gd name="T107" fmla="*/ 704 h 127"/>
                  <a:gd name="T108" fmla="*/ 1680 w 125"/>
                  <a:gd name="T109" fmla="*/ 640 h 1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
                  <a:gd name="T166" fmla="*/ 0 h 127"/>
                  <a:gd name="T167" fmla="*/ 125 w 125"/>
                  <a:gd name="T168" fmla="*/ 127 h 1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 h="127">
                    <a:moveTo>
                      <a:pt x="104" y="38"/>
                    </a:moveTo>
                    <a:cubicBezTo>
                      <a:pt x="104" y="38"/>
                      <a:pt x="103" y="38"/>
                      <a:pt x="102" y="38"/>
                    </a:cubicBezTo>
                    <a:cubicBezTo>
                      <a:pt x="102" y="37"/>
                      <a:pt x="102" y="35"/>
                      <a:pt x="102" y="34"/>
                    </a:cubicBezTo>
                    <a:cubicBezTo>
                      <a:pt x="57" y="1"/>
                      <a:pt x="57" y="1"/>
                      <a:pt x="57" y="1"/>
                    </a:cubicBezTo>
                    <a:cubicBezTo>
                      <a:pt x="57" y="0"/>
                      <a:pt x="57" y="0"/>
                      <a:pt x="57" y="0"/>
                    </a:cubicBezTo>
                    <a:cubicBezTo>
                      <a:pt x="46" y="1"/>
                      <a:pt x="46" y="1"/>
                      <a:pt x="46" y="1"/>
                    </a:cubicBezTo>
                    <a:cubicBezTo>
                      <a:pt x="47" y="21"/>
                      <a:pt x="47" y="21"/>
                      <a:pt x="47" y="21"/>
                    </a:cubicBezTo>
                    <a:cubicBezTo>
                      <a:pt x="49" y="50"/>
                      <a:pt x="49" y="50"/>
                      <a:pt x="49" y="50"/>
                    </a:cubicBezTo>
                    <a:cubicBezTo>
                      <a:pt x="49" y="50"/>
                      <a:pt x="49" y="57"/>
                      <a:pt x="50" y="64"/>
                    </a:cubicBezTo>
                    <a:cubicBezTo>
                      <a:pt x="50" y="69"/>
                      <a:pt x="50" y="74"/>
                      <a:pt x="50" y="74"/>
                    </a:cubicBezTo>
                    <a:cubicBezTo>
                      <a:pt x="51" y="74"/>
                      <a:pt x="52" y="74"/>
                      <a:pt x="52" y="74"/>
                    </a:cubicBezTo>
                    <a:cubicBezTo>
                      <a:pt x="53" y="75"/>
                      <a:pt x="54" y="76"/>
                      <a:pt x="54" y="77"/>
                    </a:cubicBezTo>
                    <a:cubicBezTo>
                      <a:pt x="54" y="78"/>
                      <a:pt x="53" y="78"/>
                      <a:pt x="53" y="79"/>
                    </a:cubicBezTo>
                    <a:cubicBezTo>
                      <a:pt x="52" y="80"/>
                      <a:pt x="53" y="81"/>
                      <a:pt x="52" y="82"/>
                    </a:cubicBezTo>
                    <a:cubicBezTo>
                      <a:pt x="52" y="82"/>
                      <a:pt x="51" y="82"/>
                      <a:pt x="51" y="83"/>
                    </a:cubicBezTo>
                    <a:cubicBezTo>
                      <a:pt x="49" y="82"/>
                      <a:pt x="49" y="82"/>
                      <a:pt x="49" y="82"/>
                    </a:cubicBezTo>
                    <a:cubicBezTo>
                      <a:pt x="24" y="82"/>
                      <a:pt x="24" y="82"/>
                      <a:pt x="24" y="82"/>
                    </a:cubicBezTo>
                    <a:cubicBezTo>
                      <a:pt x="24" y="80"/>
                      <a:pt x="23" y="80"/>
                      <a:pt x="22" y="80"/>
                    </a:cubicBezTo>
                    <a:cubicBezTo>
                      <a:pt x="21" y="80"/>
                      <a:pt x="21" y="81"/>
                      <a:pt x="20" y="82"/>
                    </a:cubicBezTo>
                    <a:cubicBezTo>
                      <a:pt x="19" y="83"/>
                      <a:pt x="18" y="83"/>
                      <a:pt x="18" y="83"/>
                    </a:cubicBezTo>
                    <a:cubicBezTo>
                      <a:pt x="17" y="83"/>
                      <a:pt x="16" y="82"/>
                      <a:pt x="16" y="82"/>
                    </a:cubicBezTo>
                    <a:cubicBezTo>
                      <a:pt x="15" y="82"/>
                      <a:pt x="14" y="81"/>
                      <a:pt x="13" y="81"/>
                    </a:cubicBezTo>
                    <a:cubicBezTo>
                      <a:pt x="12" y="82"/>
                      <a:pt x="12" y="83"/>
                      <a:pt x="11" y="83"/>
                    </a:cubicBezTo>
                    <a:cubicBezTo>
                      <a:pt x="10" y="84"/>
                      <a:pt x="10" y="84"/>
                      <a:pt x="9" y="84"/>
                    </a:cubicBezTo>
                    <a:cubicBezTo>
                      <a:pt x="8" y="84"/>
                      <a:pt x="9" y="82"/>
                      <a:pt x="8" y="81"/>
                    </a:cubicBezTo>
                    <a:cubicBezTo>
                      <a:pt x="7" y="81"/>
                      <a:pt x="6" y="81"/>
                      <a:pt x="5" y="81"/>
                    </a:cubicBezTo>
                    <a:cubicBezTo>
                      <a:pt x="5" y="81"/>
                      <a:pt x="4" y="81"/>
                      <a:pt x="4" y="82"/>
                    </a:cubicBezTo>
                    <a:cubicBezTo>
                      <a:pt x="3" y="83"/>
                      <a:pt x="4" y="83"/>
                      <a:pt x="4" y="84"/>
                    </a:cubicBezTo>
                    <a:cubicBezTo>
                      <a:pt x="3" y="85"/>
                      <a:pt x="4" y="86"/>
                      <a:pt x="4" y="87"/>
                    </a:cubicBezTo>
                    <a:cubicBezTo>
                      <a:pt x="3" y="88"/>
                      <a:pt x="2" y="88"/>
                      <a:pt x="1" y="88"/>
                    </a:cubicBezTo>
                    <a:cubicBezTo>
                      <a:pt x="0" y="88"/>
                      <a:pt x="0" y="88"/>
                      <a:pt x="0" y="88"/>
                    </a:cubicBezTo>
                    <a:cubicBezTo>
                      <a:pt x="0" y="89"/>
                      <a:pt x="1" y="89"/>
                      <a:pt x="1" y="90"/>
                    </a:cubicBezTo>
                    <a:cubicBezTo>
                      <a:pt x="2" y="92"/>
                      <a:pt x="2" y="92"/>
                      <a:pt x="2" y="93"/>
                    </a:cubicBezTo>
                    <a:cubicBezTo>
                      <a:pt x="2" y="95"/>
                      <a:pt x="2" y="95"/>
                      <a:pt x="2" y="97"/>
                    </a:cubicBezTo>
                    <a:cubicBezTo>
                      <a:pt x="2" y="97"/>
                      <a:pt x="2" y="98"/>
                      <a:pt x="2" y="99"/>
                    </a:cubicBezTo>
                    <a:cubicBezTo>
                      <a:pt x="3" y="100"/>
                      <a:pt x="4" y="100"/>
                      <a:pt x="5" y="101"/>
                    </a:cubicBezTo>
                    <a:cubicBezTo>
                      <a:pt x="6" y="102"/>
                      <a:pt x="6" y="102"/>
                      <a:pt x="6" y="103"/>
                    </a:cubicBezTo>
                    <a:cubicBezTo>
                      <a:pt x="7" y="105"/>
                      <a:pt x="7" y="106"/>
                      <a:pt x="6" y="107"/>
                    </a:cubicBezTo>
                    <a:cubicBezTo>
                      <a:pt x="5" y="108"/>
                      <a:pt x="4" y="108"/>
                      <a:pt x="3" y="108"/>
                    </a:cubicBezTo>
                    <a:cubicBezTo>
                      <a:pt x="2" y="108"/>
                      <a:pt x="2" y="108"/>
                      <a:pt x="2" y="108"/>
                    </a:cubicBezTo>
                    <a:cubicBezTo>
                      <a:pt x="3" y="108"/>
                      <a:pt x="4" y="109"/>
                      <a:pt x="5" y="109"/>
                    </a:cubicBezTo>
                    <a:cubicBezTo>
                      <a:pt x="6" y="110"/>
                      <a:pt x="6" y="110"/>
                      <a:pt x="7" y="110"/>
                    </a:cubicBezTo>
                    <a:cubicBezTo>
                      <a:pt x="8" y="110"/>
                      <a:pt x="9" y="110"/>
                      <a:pt x="10" y="111"/>
                    </a:cubicBezTo>
                    <a:cubicBezTo>
                      <a:pt x="11" y="111"/>
                      <a:pt x="10" y="112"/>
                      <a:pt x="11" y="112"/>
                    </a:cubicBezTo>
                    <a:cubicBezTo>
                      <a:pt x="12" y="113"/>
                      <a:pt x="12" y="111"/>
                      <a:pt x="13" y="110"/>
                    </a:cubicBezTo>
                    <a:cubicBezTo>
                      <a:pt x="14" y="110"/>
                      <a:pt x="15" y="111"/>
                      <a:pt x="17" y="111"/>
                    </a:cubicBezTo>
                    <a:cubicBezTo>
                      <a:pt x="18" y="111"/>
                      <a:pt x="19" y="110"/>
                      <a:pt x="20" y="110"/>
                    </a:cubicBezTo>
                    <a:cubicBezTo>
                      <a:pt x="21" y="109"/>
                      <a:pt x="21" y="107"/>
                      <a:pt x="23" y="108"/>
                    </a:cubicBezTo>
                    <a:cubicBezTo>
                      <a:pt x="23" y="108"/>
                      <a:pt x="24" y="108"/>
                      <a:pt x="24" y="109"/>
                    </a:cubicBezTo>
                    <a:cubicBezTo>
                      <a:pt x="25" y="111"/>
                      <a:pt x="24" y="112"/>
                      <a:pt x="25" y="113"/>
                    </a:cubicBezTo>
                    <a:cubicBezTo>
                      <a:pt x="25" y="114"/>
                      <a:pt x="26" y="114"/>
                      <a:pt x="27" y="115"/>
                    </a:cubicBezTo>
                    <a:cubicBezTo>
                      <a:pt x="28" y="117"/>
                      <a:pt x="26" y="118"/>
                      <a:pt x="28" y="119"/>
                    </a:cubicBezTo>
                    <a:cubicBezTo>
                      <a:pt x="28" y="120"/>
                      <a:pt x="29" y="120"/>
                      <a:pt x="29" y="120"/>
                    </a:cubicBezTo>
                    <a:cubicBezTo>
                      <a:pt x="30" y="121"/>
                      <a:pt x="28" y="122"/>
                      <a:pt x="29" y="123"/>
                    </a:cubicBezTo>
                    <a:cubicBezTo>
                      <a:pt x="29" y="125"/>
                      <a:pt x="30" y="125"/>
                      <a:pt x="31" y="126"/>
                    </a:cubicBezTo>
                    <a:cubicBezTo>
                      <a:pt x="31" y="126"/>
                      <a:pt x="31" y="126"/>
                      <a:pt x="31" y="126"/>
                    </a:cubicBezTo>
                    <a:cubicBezTo>
                      <a:pt x="32" y="126"/>
                      <a:pt x="33" y="125"/>
                      <a:pt x="34" y="125"/>
                    </a:cubicBezTo>
                    <a:cubicBezTo>
                      <a:pt x="35" y="125"/>
                      <a:pt x="35" y="126"/>
                      <a:pt x="36" y="126"/>
                    </a:cubicBezTo>
                    <a:cubicBezTo>
                      <a:pt x="37" y="127"/>
                      <a:pt x="38" y="127"/>
                      <a:pt x="39" y="127"/>
                    </a:cubicBezTo>
                    <a:cubicBezTo>
                      <a:pt x="40" y="127"/>
                      <a:pt x="40" y="125"/>
                      <a:pt x="41" y="125"/>
                    </a:cubicBezTo>
                    <a:cubicBezTo>
                      <a:pt x="42" y="124"/>
                      <a:pt x="42" y="123"/>
                      <a:pt x="43" y="123"/>
                    </a:cubicBezTo>
                    <a:cubicBezTo>
                      <a:pt x="44" y="123"/>
                      <a:pt x="44" y="123"/>
                      <a:pt x="44" y="124"/>
                    </a:cubicBezTo>
                    <a:cubicBezTo>
                      <a:pt x="45" y="124"/>
                      <a:pt x="44" y="125"/>
                      <a:pt x="44" y="126"/>
                    </a:cubicBezTo>
                    <a:cubicBezTo>
                      <a:pt x="45" y="127"/>
                      <a:pt x="46" y="127"/>
                      <a:pt x="47" y="126"/>
                    </a:cubicBezTo>
                    <a:cubicBezTo>
                      <a:pt x="48" y="126"/>
                      <a:pt x="48" y="126"/>
                      <a:pt x="49" y="125"/>
                    </a:cubicBezTo>
                    <a:cubicBezTo>
                      <a:pt x="50" y="126"/>
                      <a:pt x="50" y="126"/>
                      <a:pt x="50" y="126"/>
                    </a:cubicBezTo>
                    <a:cubicBezTo>
                      <a:pt x="50" y="124"/>
                      <a:pt x="50" y="122"/>
                      <a:pt x="51" y="120"/>
                    </a:cubicBezTo>
                    <a:cubicBezTo>
                      <a:pt x="52" y="119"/>
                      <a:pt x="52" y="119"/>
                      <a:pt x="53" y="118"/>
                    </a:cubicBezTo>
                    <a:cubicBezTo>
                      <a:pt x="53" y="117"/>
                      <a:pt x="52" y="116"/>
                      <a:pt x="52" y="114"/>
                    </a:cubicBezTo>
                    <a:cubicBezTo>
                      <a:pt x="53" y="113"/>
                      <a:pt x="52" y="112"/>
                      <a:pt x="54" y="111"/>
                    </a:cubicBezTo>
                    <a:cubicBezTo>
                      <a:pt x="55" y="111"/>
                      <a:pt x="56" y="112"/>
                      <a:pt x="57" y="111"/>
                    </a:cubicBezTo>
                    <a:cubicBezTo>
                      <a:pt x="58" y="111"/>
                      <a:pt x="58" y="109"/>
                      <a:pt x="59" y="108"/>
                    </a:cubicBezTo>
                    <a:cubicBezTo>
                      <a:pt x="59" y="106"/>
                      <a:pt x="59" y="105"/>
                      <a:pt x="59" y="104"/>
                    </a:cubicBezTo>
                    <a:cubicBezTo>
                      <a:pt x="59" y="102"/>
                      <a:pt x="60" y="102"/>
                      <a:pt x="61" y="101"/>
                    </a:cubicBezTo>
                    <a:cubicBezTo>
                      <a:pt x="62" y="99"/>
                      <a:pt x="62" y="98"/>
                      <a:pt x="64" y="97"/>
                    </a:cubicBezTo>
                    <a:cubicBezTo>
                      <a:pt x="66" y="96"/>
                      <a:pt x="68" y="98"/>
                      <a:pt x="70" y="98"/>
                    </a:cubicBezTo>
                    <a:cubicBezTo>
                      <a:pt x="71" y="98"/>
                      <a:pt x="72" y="98"/>
                      <a:pt x="73" y="97"/>
                    </a:cubicBezTo>
                    <a:cubicBezTo>
                      <a:pt x="74" y="97"/>
                      <a:pt x="74" y="96"/>
                      <a:pt x="75" y="95"/>
                    </a:cubicBezTo>
                    <a:cubicBezTo>
                      <a:pt x="79" y="90"/>
                      <a:pt x="79" y="90"/>
                      <a:pt x="79" y="90"/>
                    </a:cubicBezTo>
                    <a:cubicBezTo>
                      <a:pt x="80" y="90"/>
                      <a:pt x="80" y="90"/>
                      <a:pt x="81" y="90"/>
                    </a:cubicBezTo>
                    <a:cubicBezTo>
                      <a:pt x="82" y="89"/>
                      <a:pt x="82" y="88"/>
                      <a:pt x="83" y="88"/>
                    </a:cubicBezTo>
                    <a:cubicBezTo>
                      <a:pt x="84" y="88"/>
                      <a:pt x="84" y="88"/>
                      <a:pt x="85" y="88"/>
                    </a:cubicBezTo>
                    <a:cubicBezTo>
                      <a:pt x="86" y="88"/>
                      <a:pt x="86" y="86"/>
                      <a:pt x="88" y="86"/>
                    </a:cubicBezTo>
                    <a:cubicBezTo>
                      <a:pt x="89" y="86"/>
                      <a:pt x="89" y="86"/>
                      <a:pt x="90" y="86"/>
                    </a:cubicBezTo>
                    <a:cubicBezTo>
                      <a:pt x="92" y="87"/>
                      <a:pt x="93" y="87"/>
                      <a:pt x="95" y="87"/>
                    </a:cubicBezTo>
                    <a:cubicBezTo>
                      <a:pt x="95" y="87"/>
                      <a:pt x="95" y="87"/>
                      <a:pt x="95" y="87"/>
                    </a:cubicBezTo>
                    <a:cubicBezTo>
                      <a:pt x="96" y="87"/>
                      <a:pt x="97" y="87"/>
                      <a:pt x="98" y="87"/>
                    </a:cubicBezTo>
                    <a:cubicBezTo>
                      <a:pt x="99" y="87"/>
                      <a:pt x="100" y="87"/>
                      <a:pt x="101" y="86"/>
                    </a:cubicBezTo>
                    <a:cubicBezTo>
                      <a:pt x="102" y="86"/>
                      <a:pt x="102" y="85"/>
                      <a:pt x="103" y="84"/>
                    </a:cubicBezTo>
                    <a:cubicBezTo>
                      <a:pt x="104" y="84"/>
                      <a:pt x="105" y="84"/>
                      <a:pt x="107" y="84"/>
                    </a:cubicBezTo>
                    <a:cubicBezTo>
                      <a:pt x="109" y="84"/>
                      <a:pt x="110" y="85"/>
                      <a:pt x="112" y="84"/>
                    </a:cubicBezTo>
                    <a:cubicBezTo>
                      <a:pt x="113" y="84"/>
                      <a:pt x="113" y="83"/>
                      <a:pt x="114" y="83"/>
                    </a:cubicBezTo>
                    <a:cubicBezTo>
                      <a:pt x="116" y="82"/>
                      <a:pt x="117" y="84"/>
                      <a:pt x="118" y="84"/>
                    </a:cubicBezTo>
                    <a:cubicBezTo>
                      <a:pt x="119" y="83"/>
                      <a:pt x="120" y="83"/>
                      <a:pt x="120" y="82"/>
                    </a:cubicBezTo>
                    <a:cubicBezTo>
                      <a:pt x="121" y="81"/>
                      <a:pt x="122" y="81"/>
                      <a:pt x="122" y="80"/>
                    </a:cubicBezTo>
                    <a:cubicBezTo>
                      <a:pt x="123" y="79"/>
                      <a:pt x="123" y="78"/>
                      <a:pt x="123" y="77"/>
                    </a:cubicBezTo>
                    <a:cubicBezTo>
                      <a:pt x="123" y="75"/>
                      <a:pt x="124" y="74"/>
                      <a:pt x="125" y="73"/>
                    </a:cubicBezTo>
                    <a:cubicBezTo>
                      <a:pt x="125" y="70"/>
                      <a:pt x="124" y="68"/>
                      <a:pt x="124" y="65"/>
                    </a:cubicBezTo>
                    <a:cubicBezTo>
                      <a:pt x="124" y="65"/>
                      <a:pt x="124" y="64"/>
                      <a:pt x="124" y="64"/>
                    </a:cubicBezTo>
                    <a:cubicBezTo>
                      <a:pt x="124" y="61"/>
                      <a:pt x="124" y="59"/>
                      <a:pt x="124" y="56"/>
                    </a:cubicBezTo>
                    <a:cubicBezTo>
                      <a:pt x="124" y="55"/>
                      <a:pt x="124" y="54"/>
                      <a:pt x="123" y="52"/>
                    </a:cubicBezTo>
                    <a:cubicBezTo>
                      <a:pt x="123" y="52"/>
                      <a:pt x="123" y="52"/>
                      <a:pt x="123" y="52"/>
                    </a:cubicBezTo>
                    <a:cubicBezTo>
                      <a:pt x="122" y="52"/>
                      <a:pt x="121" y="53"/>
                      <a:pt x="119" y="52"/>
                    </a:cubicBezTo>
                    <a:cubicBezTo>
                      <a:pt x="118" y="52"/>
                      <a:pt x="117" y="52"/>
                      <a:pt x="117" y="52"/>
                    </a:cubicBezTo>
                    <a:cubicBezTo>
                      <a:pt x="116" y="51"/>
                      <a:pt x="117" y="50"/>
                      <a:pt x="117" y="49"/>
                    </a:cubicBezTo>
                    <a:cubicBezTo>
                      <a:pt x="117" y="48"/>
                      <a:pt x="117" y="46"/>
                      <a:pt x="116" y="45"/>
                    </a:cubicBezTo>
                    <a:cubicBezTo>
                      <a:pt x="116" y="44"/>
                      <a:pt x="115" y="44"/>
                      <a:pt x="113" y="44"/>
                    </a:cubicBezTo>
                    <a:cubicBezTo>
                      <a:pt x="112" y="44"/>
                      <a:pt x="112" y="45"/>
                      <a:pt x="111" y="44"/>
                    </a:cubicBezTo>
                    <a:cubicBezTo>
                      <a:pt x="110" y="43"/>
                      <a:pt x="110" y="42"/>
                      <a:pt x="110" y="41"/>
                    </a:cubicBezTo>
                    <a:cubicBezTo>
                      <a:pt x="105" y="40"/>
                      <a:pt x="105" y="40"/>
                      <a:pt x="105" y="40"/>
                    </a:cubicBezTo>
                    <a:cubicBezTo>
                      <a:pt x="105" y="39"/>
                      <a:pt x="105" y="39"/>
                      <a:pt x="104"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99" name="Freeform 1121"/>
              <p:cNvSpPr>
                <a:spLocks/>
              </p:cNvSpPr>
              <p:nvPr/>
            </p:nvSpPr>
            <p:spPr bwMode="auto">
              <a:xfrm>
                <a:off x="2755" y="2241"/>
                <a:ext cx="47" cy="30"/>
              </a:xfrm>
              <a:custGeom>
                <a:avLst/>
                <a:gdLst>
                  <a:gd name="T0" fmla="*/ 51 w 23"/>
                  <a:gd name="T1" fmla="*/ 96 h 15"/>
                  <a:gd name="T2" fmla="*/ 104 w 23"/>
                  <a:gd name="T3" fmla="*/ 112 h 15"/>
                  <a:gd name="T4" fmla="*/ 155 w 23"/>
                  <a:gd name="T5" fmla="*/ 144 h 15"/>
                  <a:gd name="T6" fmla="*/ 172 w 23"/>
                  <a:gd name="T7" fmla="*/ 224 h 15"/>
                  <a:gd name="T8" fmla="*/ 213 w 23"/>
                  <a:gd name="T9" fmla="*/ 240 h 15"/>
                  <a:gd name="T10" fmla="*/ 213 w 23"/>
                  <a:gd name="T11" fmla="*/ 240 h 15"/>
                  <a:gd name="T12" fmla="*/ 229 w 23"/>
                  <a:gd name="T13" fmla="*/ 192 h 15"/>
                  <a:gd name="T14" fmla="*/ 280 w 23"/>
                  <a:gd name="T15" fmla="*/ 160 h 15"/>
                  <a:gd name="T16" fmla="*/ 317 w 23"/>
                  <a:gd name="T17" fmla="*/ 144 h 15"/>
                  <a:gd name="T18" fmla="*/ 368 w 23"/>
                  <a:gd name="T19" fmla="*/ 144 h 15"/>
                  <a:gd name="T20" fmla="*/ 384 w 23"/>
                  <a:gd name="T21" fmla="*/ 112 h 15"/>
                  <a:gd name="T22" fmla="*/ 384 w 23"/>
                  <a:gd name="T23" fmla="*/ 64 h 15"/>
                  <a:gd name="T24" fmla="*/ 401 w 23"/>
                  <a:gd name="T25" fmla="*/ 32 h 15"/>
                  <a:gd name="T26" fmla="*/ 401 w 23"/>
                  <a:gd name="T27" fmla="*/ 16 h 15"/>
                  <a:gd name="T28" fmla="*/ 384 w 23"/>
                  <a:gd name="T29" fmla="*/ 16 h 15"/>
                  <a:gd name="T30" fmla="*/ 317 w 23"/>
                  <a:gd name="T31" fmla="*/ 16 h 15"/>
                  <a:gd name="T32" fmla="*/ 213 w 23"/>
                  <a:gd name="T33" fmla="*/ 16 h 15"/>
                  <a:gd name="T34" fmla="*/ 172 w 23"/>
                  <a:gd name="T35" fmla="*/ 32 h 15"/>
                  <a:gd name="T36" fmla="*/ 121 w 23"/>
                  <a:gd name="T37" fmla="*/ 48 h 15"/>
                  <a:gd name="T38" fmla="*/ 67 w 23"/>
                  <a:gd name="T39" fmla="*/ 48 h 15"/>
                  <a:gd name="T40" fmla="*/ 0 w 23"/>
                  <a:gd name="T41" fmla="*/ 48 h 15"/>
                  <a:gd name="T42" fmla="*/ 0 w 23"/>
                  <a:gd name="T43" fmla="*/ 48 h 15"/>
                  <a:gd name="T44" fmla="*/ 51 w 23"/>
                  <a:gd name="T45" fmla="*/ 96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
                  <a:gd name="T70" fmla="*/ 0 h 15"/>
                  <a:gd name="T71" fmla="*/ 23 w 23"/>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 h="15">
                    <a:moveTo>
                      <a:pt x="3" y="6"/>
                    </a:moveTo>
                    <a:cubicBezTo>
                      <a:pt x="4" y="7"/>
                      <a:pt x="5" y="6"/>
                      <a:pt x="6" y="7"/>
                    </a:cubicBezTo>
                    <a:cubicBezTo>
                      <a:pt x="7" y="7"/>
                      <a:pt x="8" y="8"/>
                      <a:pt x="9" y="9"/>
                    </a:cubicBezTo>
                    <a:cubicBezTo>
                      <a:pt x="10" y="14"/>
                      <a:pt x="10" y="14"/>
                      <a:pt x="10" y="14"/>
                    </a:cubicBezTo>
                    <a:cubicBezTo>
                      <a:pt x="11" y="15"/>
                      <a:pt x="11" y="15"/>
                      <a:pt x="12" y="15"/>
                    </a:cubicBezTo>
                    <a:cubicBezTo>
                      <a:pt x="12" y="15"/>
                      <a:pt x="12" y="15"/>
                      <a:pt x="12" y="15"/>
                    </a:cubicBezTo>
                    <a:cubicBezTo>
                      <a:pt x="12" y="14"/>
                      <a:pt x="12" y="13"/>
                      <a:pt x="13" y="12"/>
                    </a:cubicBezTo>
                    <a:cubicBezTo>
                      <a:pt x="14" y="11"/>
                      <a:pt x="15" y="11"/>
                      <a:pt x="16" y="10"/>
                    </a:cubicBezTo>
                    <a:cubicBezTo>
                      <a:pt x="17" y="10"/>
                      <a:pt x="17" y="9"/>
                      <a:pt x="18" y="9"/>
                    </a:cubicBezTo>
                    <a:cubicBezTo>
                      <a:pt x="19" y="8"/>
                      <a:pt x="20" y="10"/>
                      <a:pt x="21" y="9"/>
                    </a:cubicBezTo>
                    <a:cubicBezTo>
                      <a:pt x="22" y="8"/>
                      <a:pt x="22" y="8"/>
                      <a:pt x="22" y="7"/>
                    </a:cubicBezTo>
                    <a:cubicBezTo>
                      <a:pt x="22" y="6"/>
                      <a:pt x="21" y="5"/>
                      <a:pt x="22" y="4"/>
                    </a:cubicBezTo>
                    <a:cubicBezTo>
                      <a:pt x="22" y="3"/>
                      <a:pt x="22" y="3"/>
                      <a:pt x="23" y="2"/>
                    </a:cubicBezTo>
                    <a:cubicBezTo>
                      <a:pt x="23" y="2"/>
                      <a:pt x="23" y="2"/>
                      <a:pt x="23" y="1"/>
                    </a:cubicBezTo>
                    <a:cubicBezTo>
                      <a:pt x="22" y="1"/>
                      <a:pt x="22" y="1"/>
                      <a:pt x="22" y="1"/>
                    </a:cubicBezTo>
                    <a:cubicBezTo>
                      <a:pt x="20" y="1"/>
                      <a:pt x="19" y="1"/>
                      <a:pt x="18" y="1"/>
                    </a:cubicBezTo>
                    <a:cubicBezTo>
                      <a:pt x="16" y="1"/>
                      <a:pt x="14" y="0"/>
                      <a:pt x="12" y="1"/>
                    </a:cubicBezTo>
                    <a:cubicBezTo>
                      <a:pt x="11" y="1"/>
                      <a:pt x="11" y="1"/>
                      <a:pt x="10" y="2"/>
                    </a:cubicBezTo>
                    <a:cubicBezTo>
                      <a:pt x="9" y="2"/>
                      <a:pt x="9" y="2"/>
                      <a:pt x="7" y="3"/>
                    </a:cubicBezTo>
                    <a:cubicBezTo>
                      <a:pt x="6" y="3"/>
                      <a:pt x="5" y="3"/>
                      <a:pt x="4" y="3"/>
                    </a:cubicBezTo>
                    <a:cubicBezTo>
                      <a:pt x="2" y="3"/>
                      <a:pt x="2" y="3"/>
                      <a:pt x="0" y="3"/>
                    </a:cubicBezTo>
                    <a:cubicBezTo>
                      <a:pt x="0" y="3"/>
                      <a:pt x="0" y="3"/>
                      <a:pt x="0" y="3"/>
                    </a:cubicBezTo>
                    <a:cubicBezTo>
                      <a:pt x="1" y="5"/>
                      <a:pt x="1" y="5"/>
                      <a:pt x="3"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00" name="Freeform 1122"/>
              <p:cNvSpPr>
                <a:spLocks/>
              </p:cNvSpPr>
              <p:nvPr/>
            </p:nvSpPr>
            <p:spPr bwMode="auto">
              <a:xfrm>
                <a:off x="3022" y="2247"/>
                <a:ext cx="44" cy="106"/>
              </a:xfrm>
              <a:custGeom>
                <a:avLst/>
                <a:gdLst>
                  <a:gd name="T0" fmla="*/ 288 w 22"/>
                  <a:gd name="T1" fmla="*/ 368 h 53"/>
                  <a:gd name="T2" fmla="*/ 320 w 22"/>
                  <a:gd name="T3" fmla="*/ 336 h 53"/>
                  <a:gd name="T4" fmla="*/ 320 w 22"/>
                  <a:gd name="T5" fmla="*/ 288 h 53"/>
                  <a:gd name="T6" fmla="*/ 352 w 22"/>
                  <a:gd name="T7" fmla="*/ 240 h 53"/>
                  <a:gd name="T8" fmla="*/ 320 w 22"/>
                  <a:gd name="T9" fmla="*/ 192 h 53"/>
                  <a:gd name="T10" fmla="*/ 304 w 22"/>
                  <a:gd name="T11" fmla="*/ 128 h 53"/>
                  <a:gd name="T12" fmla="*/ 304 w 22"/>
                  <a:gd name="T13" fmla="*/ 80 h 53"/>
                  <a:gd name="T14" fmla="*/ 320 w 22"/>
                  <a:gd name="T15" fmla="*/ 64 h 53"/>
                  <a:gd name="T16" fmla="*/ 256 w 22"/>
                  <a:gd name="T17" fmla="*/ 64 h 53"/>
                  <a:gd name="T18" fmla="*/ 240 w 22"/>
                  <a:gd name="T19" fmla="*/ 16 h 53"/>
                  <a:gd name="T20" fmla="*/ 208 w 22"/>
                  <a:gd name="T21" fmla="*/ 0 h 53"/>
                  <a:gd name="T22" fmla="*/ 160 w 22"/>
                  <a:gd name="T23" fmla="*/ 48 h 53"/>
                  <a:gd name="T24" fmla="*/ 160 w 22"/>
                  <a:gd name="T25" fmla="*/ 32 h 53"/>
                  <a:gd name="T26" fmla="*/ 160 w 22"/>
                  <a:gd name="T27" fmla="*/ 96 h 53"/>
                  <a:gd name="T28" fmla="*/ 128 w 22"/>
                  <a:gd name="T29" fmla="*/ 144 h 53"/>
                  <a:gd name="T30" fmla="*/ 80 w 22"/>
                  <a:gd name="T31" fmla="*/ 144 h 53"/>
                  <a:gd name="T32" fmla="*/ 32 w 22"/>
                  <a:gd name="T33" fmla="*/ 144 h 53"/>
                  <a:gd name="T34" fmla="*/ 0 w 22"/>
                  <a:gd name="T35" fmla="*/ 192 h 53"/>
                  <a:gd name="T36" fmla="*/ 0 w 22"/>
                  <a:gd name="T37" fmla="*/ 192 h 53"/>
                  <a:gd name="T38" fmla="*/ 32 w 22"/>
                  <a:gd name="T39" fmla="*/ 224 h 53"/>
                  <a:gd name="T40" fmla="*/ 32 w 22"/>
                  <a:gd name="T41" fmla="*/ 272 h 53"/>
                  <a:gd name="T42" fmla="*/ 64 w 22"/>
                  <a:gd name="T43" fmla="*/ 320 h 53"/>
                  <a:gd name="T44" fmla="*/ 96 w 22"/>
                  <a:gd name="T45" fmla="*/ 352 h 53"/>
                  <a:gd name="T46" fmla="*/ 96 w 22"/>
                  <a:gd name="T47" fmla="*/ 448 h 53"/>
                  <a:gd name="T48" fmla="*/ 112 w 22"/>
                  <a:gd name="T49" fmla="*/ 480 h 53"/>
                  <a:gd name="T50" fmla="*/ 112 w 22"/>
                  <a:gd name="T51" fmla="*/ 592 h 53"/>
                  <a:gd name="T52" fmla="*/ 112 w 22"/>
                  <a:gd name="T53" fmla="*/ 688 h 53"/>
                  <a:gd name="T54" fmla="*/ 112 w 22"/>
                  <a:gd name="T55" fmla="*/ 768 h 53"/>
                  <a:gd name="T56" fmla="*/ 128 w 22"/>
                  <a:gd name="T57" fmla="*/ 848 h 53"/>
                  <a:gd name="T58" fmla="*/ 128 w 22"/>
                  <a:gd name="T59" fmla="*/ 848 h 53"/>
                  <a:gd name="T60" fmla="*/ 144 w 22"/>
                  <a:gd name="T61" fmla="*/ 848 h 53"/>
                  <a:gd name="T62" fmla="*/ 224 w 22"/>
                  <a:gd name="T63" fmla="*/ 848 h 53"/>
                  <a:gd name="T64" fmla="*/ 208 w 22"/>
                  <a:gd name="T65" fmla="*/ 848 h 53"/>
                  <a:gd name="T66" fmla="*/ 208 w 22"/>
                  <a:gd name="T67" fmla="*/ 736 h 53"/>
                  <a:gd name="T68" fmla="*/ 208 w 22"/>
                  <a:gd name="T69" fmla="*/ 672 h 53"/>
                  <a:gd name="T70" fmla="*/ 208 w 22"/>
                  <a:gd name="T71" fmla="*/ 576 h 53"/>
                  <a:gd name="T72" fmla="*/ 224 w 22"/>
                  <a:gd name="T73" fmla="*/ 480 h 53"/>
                  <a:gd name="T74" fmla="*/ 256 w 22"/>
                  <a:gd name="T75" fmla="*/ 448 h 53"/>
                  <a:gd name="T76" fmla="*/ 240 w 22"/>
                  <a:gd name="T77" fmla="*/ 416 h 53"/>
                  <a:gd name="T78" fmla="*/ 288 w 22"/>
                  <a:gd name="T79" fmla="*/ 368 h 5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
                  <a:gd name="T121" fmla="*/ 0 h 53"/>
                  <a:gd name="T122" fmla="*/ 22 w 22"/>
                  <a:gd name="T123" fmla="*/ 53 h 5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 h="53">
                    <a:moveTo>
                      <a:pt x="18" y="23"/>
                    </a:moveTo>
                    <a:cubicBezTo>
                      <a:pt x="18" y="22"/>
                      <a:pt x="19" y="22"/>
                      <a:pt x="20" y="21"/>
                    </a:cubicBezTo>
                    <a:cubicBezTo>
                      <a:pt x="20" y="20"/>
                      <a:pt x="20" y="19"/>
                      <a:pt x="20" y="18"/>
                    </a:cubicBezTo>
                    <a:cubicBezTo>
                      <a:pt x="21" y="16"/>
                      <a:pt x="22" y="16"/>
                      <a:pt x="22" y="15"/>
                    </a:cubicBezTo>
                    <a:cubicBezTo>
                      <a:pt x="22" y="13"/>
                      <a:pt x="21" y="13"/>
                      <a:pt x="20" y="12"/>
                    </a:cubicBezTo>
                    <a:cubicBezTo>
                      <a:pt x="20" y="10"/>
                      <a:pt x="19" y="9"/>
                      <a:pt x="19" y="8"/>
                    </a:cubicBezTo>
                    <a:cubicBezTo>
                      <a:pt x="19" y="7"/>
                      <a:pt x="19" y="6"/>
                      <a:pt x="19" y="5"/>
                    </a:cubicBezTo>
                    <a:cubicBezTo>
                      <a:pt x="20" y="4"/>
                      <a:pt x="20" y="4"/>
                      <a:pt x="20" y="4"/>
                    </a:cubicBezTo>
                    <a:cubicBezTo>
                      <a:pt x="19" y="4"/>
                      <a:pt x="18" y="4"/>
                      <a:pt x="16" y="4"/>
                    </a:cubicBezTo>
                    <a:cubicBezTo>
                      <a:pt x="15" y="3"/>
                      <a:pt x="16" y="2"/>
                      <a:pt x="15" y="1"/>
                    </a:cubicBezTo>
                    <a:cubicBezTo>
                      <a:pt x="14" y="1"/>
                      <a:pt x="14" y="0"/>
                      <a:pt x="13" y="0"/>
                    </a:cubicBezTo>
                    <a:cubicBezTo>
                      <a:pt x="12" y="0"/>
                      <a:pt x="11" y="2"/>
                      <a:pt x="10" y="3"/>
                    </a:cubicBezTo>
                    <a:cubicBezTo>
                      <a:pt x="10" y="2"/>
                      <a:pt x="10" y="2"/>
                      <a:pt x="10" y="2"/>
                    </a:cubicBezTo>
                    <a:cubicBezTo>
                      <a:pt x="10" y="4"/>
                      <a:pt x="10" y="5"/>
                      <a:pt x="10" y="6"/>
                    </a:cubicBezTo>
                    <a:cubicBezTo>
                      <a:pt x="9" y="7"/>
                      <a:pt x="9" y="8"/>
                      <a:pt x="8" y="9"/>
                    </a:cubicBezTo>
                    <a:cubicBezTo>
                      <a:pt x="7" y="9"/>
                      <a:pt x="6" y="9"/>
                      <a:pt x="5" y="9"/>
                    </a:cubicBezTo>
                    <a:cubicBezTo>
                      <a:pt x="4" y="9"/>
                      <a:pt x="3" y="9"/>
                      <a:pt x="2" y="9"/>
                    </a:cubicBezTo>
                    <a:cubicBezTo>
                      <a:pt x="1" y="10"/>
                      <a:pt x="1" y="11"/>
                      <a:pt x="0" y="12"/>
                    </a:cubicBezTo>
                    <a:cubicBezTo>
                      <a:pt x="0" y="12"/>
                      <a:pt x="0" y="12"/>
                      <a:pt x="0" y="12"/>
                    </a:cubicBezTo>
                    <a:cubicBezTo>
                      <a:pt x="0" y="13"/>
                      <a:pt x="1" y="13"/>
                      <a:pt x="2" y="14"/>
                    </a:cubicBezTo>
                    <a:cubicBezTo>
                      <a:pt x="2" y="15"/>
                      <a:pt x="2" y="16"/>
                      <a:pt x="2" y="17"/>
                    </a:cubicBezTo>
                    <a:cubicBezTo>
                      <a:pt x="3" y="18"/>
                      <a:pt x="3" y="19"/>
                      <a:pt x="4" y="20"/>
                    </a:cubicBezTo>
                    <a:cubicBezTo>
                      <a:pt x="5" y="21"/>
                      <a:pt x="6" y="21"/>
                      <a:pt x="6" y="22"/>
                    </a:cubicBezTo>
                    <a:cubicBezTo>
                      <a:pt x="7" y="24"/>
                      <a:pt x="5" y="26"/>
                      <a:pt x="6" y="28"/>
                    </a:cubicBezTo>
                    <a:cubicBezTo>
                      <a:pt x="6" y="29"/>
                      <a:pt x="7" y="29"/>
                      <a:pt x="7" y="30"/>
                    </a:cubicBezTo>
                    <a:cubicBezTo>
                      <a:pt x="8" y="33"/>
                      <a:pt x="7" y="34"/>
                      <a:pt x="7" y="37"/>
                    </a:cubicBezTo>
                    <a:cubicBezTo>
                      <a:pt x="7" y="39"/>
                      <a:pt x="7" y="40"/>
                      <a:pt x="7" y="43"/>
                    </a:cubicBezTo>
                    <a:cubicBezTo>
                      <a:pt x="7" y="45"/>
                      <a:pt x="7" y="46"/>
                      <a:pt x="7" y="48"/>
                    </a:cubicBezTo>
                    <a:cubicBezTo>
                      <a:pt x="7" y="50"/>
                      <a:pt x="8" y="51"/>
                      <a:pt x="8" y="53"/>
                    </a:cubicBezTo>
                    <a:cubicBezTo>
                      <a:pt x="8" y="53"/>
                      <a:pt x="8" y="53"/>
                      <a:pt x="8" y="53"/>
                    </a:cubicBezTo>
                    <a:cubicBezTo>
                      <a:pt x="8" y="53"/>
                      <a:pt x="9" y="53"/>
                      <a:pt x="9" y="53"/>
                    </a:cubicBezTo>
                    <a:cubicBezTo>
                      <a:pt x="11" y="53"/>
                      <a:pt x="12" y="53"/>
                      <a:pt x="14" y="53"/>
                    </a:cubicBezTo>
                    <a:cubicBezTo>
                      <a:pt x="13" y="53"/>
                      <a:pt x="13" y="53"/>
                      <a:pt x="13" y="53"/>
                    </a:cubicBezTo>
                    <a:cubicBezTo>
                      <a:pt x="13" y="50"/>
                      <a:pt x="13" y="49"/>
                      <a:pt x="13" y="46"/>
                    </a:cubicBezTo>
                    <a:cubicBezTo>
                      <a:pt x="13" y="45"/>
                      <a:pt x="13" y="44"/>
                      <a:pt x="13" y="42"/>
                    </a:cubicBezTo>
                    <a:cubicBezTo>
                      <a:pt x="13" y="40"/>
                      <a:pt x="13" y="38"/>
                      <a:pt x="13" y="36"/>
                    </a:cubicBezTo>
                    <a:cubicBezTo>
                      <a:pt x="13" y="34"/>
                      <a:pt x="12" y="32"/>
                      <a:pt x="14" y="30"/>
                    </a:cubicBezTo>
                    <a:cubicBezTo>
                      <a:pt x="14" y="29"/>
                      <a:pt x="16" y="29"/>
                      <a:pt x="16" y="28"/>
                    </a:cubicBezTo>
                    <a:cubicBezTo>
                      <a:pt x="16" y="27"/>
                      <a:pt x="15" y="27"/>
                      <a:pt x="15" y="26"/>
                    </a:cubicBezTo>
                    <a:cubicBezTo>
                      <a:pt x="15" y="25"/>
                      <a:pt x="17" y="25"/>
                      <a:pt x="18"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01" name="Freeform 1123"/>
              <p:cNvSpPr>
                <a:spLocks/>
              </p:cNvSpPr>
              <p:nvPr/>
            </p:nvSpPr>
            <p:spPr bwMode="auto">
              <a:xfrm>
                <a:off x="3190" y="2367"/>
                <a:ext cx="293" cy="321"/>
              </a:xfrm>
              <a:custGeom>
                <a:avLst/>
                <a:gdLst>
                  <a:gd name="T0" fmla="*/ 48 w 146"/>
                  <a:gd name="T1" fmla="*/ 1623 h 160"/>
                  <a:gd name="T2" fmla="*/ 177 w 146"/>
                  <a:gd name="T3" fmla="*/ 1589 h 160"/>
                  <a:gd name="T4" fmla="*/ 403 w 146"/>
                  <a:gd name="T5" fmla="*/ 1589 h 160"/>
                  <a:gd name="T6" fmla="*/ 548 w 146"/>
                  <a:gd name="T7" fmla="*/ 1623 h 160"/>
                  <a:gd name="T8" fmla="*/ 580 w 146"/>
                  <a:gd name="T9" fmla="*/ 1768 h 160"/>
                  <a:gd name="T10" fmla="*/ 696 w 146"/>
                  <a:gd name="T11" fmla="*/ 1896 h 160"/>
                  <a:gd name="T12" fmla="*/ 841 w 146"/>
                  <a:gd name="T13" fmla="*/ 1880 h 160"/>
                  <a:gd name="T14" fmla="*/ 907 w 146"/>
                  <a:gd name="T15" fmla="*/ 1784 h 160"/>
                  <a:gd name="T16" fmla="*/ 1036 w 146"/>
                  <a:gd name="T17" fmla="*/ 1751 h 160"/>
                  <a:gd name="T18" fmla="*/ 1164 w 146"/>
                  <a:gd name="T19" fmla="*/ 1784 h 160"/>
                  <a:gd name="T20" fmla="*/ 1188 w 146"/>
                  <a:gd name="T21" fmla="*/ 1928 h 160"/>
                  <a:gd name="T22" fmla="*/ 1164 w 146"/>
                  <a:gd name="T23" fmla="*/ 2093 h 160"/>
                  <a:gd name="T24" fmla="*/ 1236 w 146"/>
                  <a:gd name="T25" fmla="*/ 2287 h 160"/>
                  <a:gd name="T26" fmla="*/ 1333 w 146"/>
                  <a:gd name="T27" fmla="*/ 2319 h 160"/>
                  <a:gd name="T28" fmla="*/ 1461 w 146"/>
                  <a:gd name="T29" fmla="*/ 2319 h 160"/>
                  <a:gd name="T30" fmla="*/ 1559 w 146"/>
                  <a:gd name="T31" fmla="*/ 2335 h 160"/>
                  <a:gd name="T32" fmla="*/ 1672 w 146"/>
                  <a:gd name="T33" fmla="*/ 2416 h 160"/>
                  <a:gd name="T34" fmla="*/ 1804 w 146"/>
                  <a:gd name="T35" fmla="*/ 2399 h 160"/>
                  <a:gd name="T36" fmla="*/ 1933 w 146"/>
                  <a:gd name="T37" fmla="*/ 2496 h 160"/>
                  <a:gd name="T38" fmla="*/ 2079 w 146"/>
                  <a:gd name="T39" fmla="*/ 2544 h 160"/>
                  <a:gd name="T40" fmla="*/ 1981 w 146"/>
                  <a:gd name="T41" fmla="*/ 2319 h 160"/>
                  <a:gd name="T42" fmla="*/ 2013 w 146"/>
                  <a:gd name="T43" fmla="*/ 2157 h 160"/>
                  <a:gd name="T44" fmla="*/ 2029 w 146"/>
                  <a:gd name="T45" fmla="*/ 2012 h 160"/>
                  <a:gd name="T46" fmla="*/ 2111 w 146"/>
                  <a:gd name="T47" fmla="*/ 1928 h 160"/>
                  <a:gd name="T48" fmla="*/ 2256 w 146"/>
                  <a:gd name="T49" fmla="*/ 1928 h 160"/>
                  <a:gd name="T50" fmla="*/ 2224 w 146"/>
                  <a:gd name="T51" fmla="*/ 1816 h 160"/>
                  <a:gd name="T52" fmla="*/ 2143 w 146"/>
                  <a:gd name="T53" fmla="*/ 1687 h 160"/>
                  <a:gd name="T54" fmla="*/ 2127 w 146"/>
                  <a:gd name="T55" fmla="*/ 1461 h 160"/>
                  <a:gd name="T56" fmla="*/ 2095 w 146"/>
                  <a:gd name="T57" fmla="*/ 1300 h 160"/>
                  <a:gd name="T58" fmla="*/ 2095 w 146"/>
                  <a:gd name="T59" fmla="*/ 1228 h 160"/>
                  <a:gd name="T60" fmla="*/ 2079 w 146"/>
                  <a:gd name="T61" fmla="*/ 1115 h 160"/>
                  <a:gd name="T62" fmla="*/ 2127 w 146"/>
                  <a:gd name="T63" fmla="*/ 1003 h 160"/>
                  <a:gd name="T64" fmla="*/ 2175 w 146"/>
                  <a:gd name="T65" fmla="*/ 841 h 160"/>
                  <a:gd name="T66" fmla="*/ 2272 w 146"/>
                  <a:gd name="T67" fmla="*/ 596 h 160"/>
                  <a:gd name="T68" fmla="*/ 2320 w 146"/>
                  <a:gd name="T69" fmla="*/ 403 h 160"/>
                  <a:gd name="T70" fmla="*/ 2288 w 146"/>
                  <a:gd name="T71" fmla="*/ 257 h 160"/>
                  <a:gd name="T72" fmla="*/ 2208 w 146"/>
                  <a:gd name="T73" fmla="*/ 161 h 160"/>
                  <a:gd name="T74" fmla="*/ 2095 w 146"/>
                  <a:gd name="T75" fmla="*/ 144 h 160"/>
                  <a:gd name="T76" fmla="*/ 1949 w 146"/>
                  <a:gd name="T77" fmla="*/ 128 h 160"/>
                  <a:gd name="T78" fmla="*/ 1868 w 146"/>
                  <a:gd name="T79" fmla="*/ 48 h 160"/>
                  <a:gd name="T80" fmla="*/ 1752 w 146"/>
                  <a:gd name="T81" fmla="*/ 48 h 160"/>
                  <a:gd name="T82" fmla="*/ 1640 w 146"/>
                  <a:gd name="T83" fmla="*/ 48 h 160"/>
                  <a:gd name="T84" fmla="*/ 1527 w 146"/>
                  <a:gd name="T85" fmla="*/ 64 h 160"/>
                  <a:gd name="T86" fmla="*/ 1397 w 146"/>
                  <a:gd name="T87" fmla="*/ 112 h 160"/>
                  <a:gd name="T88" fmla="*/ 1316 w 146"/>
                  <a:gd name="T89" fmla="*/ 193 h 160"/>
                  <a:gd name="T90" fmla="*/ 1132 w 146"/>
                  <a:gd name="T91" fmla="*/ 161 h 160"/>
                  <a:gd name="T92" fmla="*/ 1019 w 146"/>
                  <a:gd name="T93" fmla="*/ 96 h 160"/>
                  <a:gd name="T94" fmla="*/ 873 w 146"/>
                  <a:gd name="T95" fmla="*/ 80 h 160"/>
                  <a:gd name="T96" fmla="*/ 825 w 146"/>
                  <a:gd name="T97" fmla="*/ 241 h 160"/>
                  <a:gd name="T98" fmla="*/ 793 w 146"/>
                  <a:gd name="T99" fmla="*/ 321 h 160"/>
                  <a:gd name="T100" fmla="*/ 712 w 146"/>
                  <a:gd name="T101" fmla="*/ 500 h 160"/>
                  <a:gd name="T102" fmla="*/ 712 w 146"/>
                  <a:gd name="T103" fmla="*/ 696 h 160"/>
                  <a:gd name="T104" fmla="*/ 632 w 146"/>
                  <a:gd name="T105" fmla="*/ 873 h 160"/>
                  <a:gd name="T106" fmla="*/ 548 w 146"/>
                  <a:gd name="T107" fmla="*/ 1003 h 160"/>
                  <a:gd name="T108" fmla="*/ 516 w 146"/>
                  <a:gd name="T109" fmla="*/ 1099 h 160"/>
                  <a:gd name="T110" fmla="*/ 516 w 146"/>
                  <a:gd name="T111" fmla="*/ 1244 h 160"/>
                  <a:gd name="T112" fmla="*/ 419 w 146"/>
                  <a:gd name="T113" fmla="*/ 1332 h 160"/>
                  <a:gd name="T114" fmla="*/ 289 w 146"/>
                  <a:gd name="T115" fmla="*/ 1445 h 160"/>
                  <a:gd name="T116" fmla="*/ 225 w 146"/>
                  <a:gd name="T117" fmla="*/ 1396 h 160"/>
                  <a:gd name="T118" fmla="*/ 128 w 146"/>
                  <a:gd name="T119" fmla="*/ 1428 h 160"/>
                  <a:gd name="T120" fmla="*/ 32 w 146"/>
                  <a:gd name="T121" fmla="*/ 1541 h 160"/>
                  <a:gd name="T122" fmla="*/ 0 w 146"/>
                  <a:gd name="T123" fmla="*/ 1589 h 1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6"/>
                  <a:gd name="T187" fmla="*/ 0 h 160"/>
                  <a:gd name="T188" fmla="*/ 146 w 146"/>
                  <a:gd name="T189" fmla="*/ 160 h 1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6" h="160">
                    <a:moveTo>
                      <a:pt x="2" y="99"/>
                    </a:moveTo>
                    <a:cubicBezTo>
                      <a:pt x="3" y="99"/>
                      <a:pt x="2" y="99"/>
                      <a:pt x="2" y="100"/>
                    </a:cubicBezTo>
                    <a:cubicBezTo>
                      <a:pt x="3" y="100"/>
                      <a:pt x="3" y="100"/>
                      <a:pt x="3" y="100"/>
                    </a:cubicBezTo>
                    <a:cubicBezTo>
                      <a:pt x="3" y="100"/>
                      <a:pt x="4" y="100"/>
                      <a:pt x="4" y="100"/>
                    </a:cubicBezTo>
                    <a:cubicBezTo>
                      <a:pt x="6" y="100"/>
                      <a:pt x="6" y="98"/>
                      <a:pt x="7" y="98"/>
                    </a:cubicBezTo>
                    <a:cubicBezTo>
                      <a:pt x="8" y="97"/>
                      <a:pt x="9" y="98"/>
                      <a:pt x="11" y="98"/>
                    </a:cubicBezTo>
                    <a:cubicBezTo>
                      <a:pt x="13" y="98"/>
                      <a:pt x="14" y="98"/>
                      <a:pt x="16" y="98"/>
                    </a:cubicBezTo>
                    <a:cubicBezTo>
                      <a:pt x="18" y="97"/>
                      <a:pt x="19" y="97"/>
                      <a:pt x="20" y="98"/>
                    </a:cubicBezTo>
                    <a:cubicBezTo>
                      <a:pt x="22" y="98"/>
                      <a:pt x="23" y="98"/>
                      <a:pt x="25" y="98"/>
                    </a:cubicBezTo>
                    <a:cubicBezTo>
                      <a:pt x="27" y="98"/>
                      <a:pt x="28" y="98"/>
                      <a:pt x="30" y="98"/>
                    </a:cubicBezTo>
                    <a:cubicBezTo>
                      <a:pt x="32" y="98"/>
                      <a:pt x="33" y="97"/>
                      <a:pt x="34" y="98"/>
                    </a:cubicBezTo>
                    <a:cubicBezTo>
                      <a:pt x="34" y="99"/>
                      <a:pt x="34" y="99"/>
                      <a:pt x="34" y="100"/>
                    </a:cubicBezTo>
                    <a:cubicBezTo>
                      <a:pt x="35" y="101"/>
                      <a:pt x="34" y="101"/>
                      <a:pt x="34" y="102"/>
                    </a:cubicBezTo>
                    <a:cubicBezTo>
                      <a:pt x="34" y="103"/>
                      <a:pt x="35" y="104"/>
                      <a:pt x="35" y="105"/>
                    </a:cubicBezTo>
                    <a:cubicBezTo>
                      <a:pt x="35" y="107"/>
                      <a:pt x="35" y="108"/>
                      <a:pt x="36" y="109"/>
                    </a:cubicBezTo>
                    <a:cubicBezTo>
                      <a:pt x="36" y="110"/>
                      <a:pt x="37" y="111"/>
                      <a:pt x="37" y="111"/>
                    </a:cubicBezTo>
                    <a:cubicBezTo>
                      <a:pt x="38" y="112"/>
                      <a:pt x="38" y="114"/>
                      <a:pt x="39" y="115"/>
                    </a:cubicBezTo>
                    <a:cubicBezTo>
                      <a:pt x="40" y="116"/>
                      <a:pt x="41" y="117"/>
                      <a:pt x="43" y="117"/>
                    </a:cubicBezTo>
                    <a:cubicBezTo>
                      <a:pt x="44" y="117"/>
                      <a:pt x="44" y="116"/>
                      <a:pt x="46" y="116"/>
                    </a:cubicBezTo>
                    <a:cubicBezTo>
                      <a:pt x="47" y="115"/>
                      <a:pt x="47" y="116"/>
                      <a:pt x="49" y="116"/>
                    </a:cubicBezTo>
                    <a:cubicBezTo>
                      <a:pt x="50" y="116"/>
                      <a:pt x="51" y="116"/>
                      <a:pt x="52" y="116"/>
                    </a:cubicBezTo>
                    <a:cubicBezTo>
                      <a:pt x="53" y="116"/>
                      <a:pt x="54" y="116"/>
                      <a:pt x="54" y="115"/>
                    </a:cubicBezTo>
                    <a:cubicBezTo>
                      <a:pt x="55" y="115"/>
                      <a:pt x="54" y="113"/>
                      <a:pt x="54" y="112"/>
                    </a:cubicBezTo>
                    <a:cubicBezTo>
                      <a:pt x="55" y="111"/>
                      <a:pt x="55" y="111"/>
                      <a:pt x="56" y="110"/>
                    </a:cubicBezTo>
                    <a:cubicBezTo>
                      <a:pt x="56" y="109"/>
                      <a:pt x="56" y="109"/>
                      <a:pt x="57" y="108"/>
                    </a:cubicBezTo>
                    <a:cubicBezTo>
                      <a:pt x="58" y="107"/>
                      <a:pt x="59" y="107"/>
                      <a:pt x="61" y="107"/>
                    </a:cubicBezTo>
                    <a:cubicBezTo>
                      <a:pt x="62" y="107"/>
                      <a:pt x="64" y="107"/>
                      <a:pt x="64" y="108"/>
                    </a:cubicBezTo>
                    <a:cubicBezTo>
                      <a:pt x="65" y="108"/>
                      <a:pt x="64" y="109"/>
                      <a:pt x="65" y="110"/>
                    </a:cubicBezTo>
                    <a:cubicBezTo>
                      <a:pt x="65" y="111"/>
                      <a:pt x="67" y="110"/>
                      <a:pt x="69" y="110"/>
                    </a:cubicBezTo>
                    <a:cubicBezTo>
                      <a:pt x="70" y="110"/>
                      <a:pt x="72" y="108"/>
                      <a:pt x="72" y="110"/>
                    </a:cubicBezTo>
                    <a:cubicBezTo>
                      <a:pt x="73" y="110"/>
                      <a:pt x="72" y="111"/>
                      <a:pt x="72" y="112"/>
                    </a:cubicBezTo>
                    <a:cubicBezTo>
                      <a:pt x="72" y="114"/>
                      <a:pt x="72" y="115"/>
                      <a:pt x="72" y="116"/>
                    </a:cubicBezTo>
                    <a:cubicBezTo>
                      <a:pt x="73" y="117"/>
                      <a:pt x="73" y="118"/>
                      <a:pt x="73" y="119"/>
                    </a:cubicBezTo>
                    <a:cubicBezTo>
                      <a:pt x="73" y="119"/>
                      <a:pt x="73" y="119"/>
                      <a:pt x="73" y="120"/>
                    </a:cubicBezTo>
                    <a:cubicBezTo>
                      <a:pt x="74" y="121"/>
                      <a:pt x="74" y="123"/>
                      <a:pt x="73" y="125"/>
                    </a:cubicBezTo>
                    <a:cubicBezTo>
                      <a:pt x="73" y="127"/>
                      <a:pt x="72" y="128"/>
                      <a:pt x="72" y="129"/>
                    </a:cubicBezTo>
                    <a:cubicBezTo>
                      <a:pt x="73" y="131"/>
                      <a:pt x="75" y="132"/>
                      <a:pt x="76" y="134"/>
                    </a:cubicBezTo>
                    <a:cubicBezTo>
                      <a:pt x="76" y="135"/>
                      <a:pt x="77" y="136"/>
                      <a:pt x="77" y="138"/>
                    </a:cubicBezTo>
                    <a:cubicBezTo>
                      <a:pt x="77" y="139"/>
                      <a:pt x="76" y="140"/>
                      <a:pt x="76" y="141"/>
                    </a:cubicBezTo>
                    <a:cubicBezTo>
                      <a:pt x="76" y="142"/>
                      <a:pt x="76" y="142"/>
                      <a:pt x="76" y="143"/>
                    </a:cubicBezTo>
                    <a:cubicBezTo>
                      <a:pt x="77" y="144"/>
                      <a:pt x="78" y="142"/>
                      <a:pt x="79" y="143"/>
                    </a:cubicBezTo>
                    <a:cubicBezTo>
                      <a:pt x="80" y="143"/>
                      <a:pt x="81" y="143"/>
                      <a:pt x="82" y="143"/>
                    </a:cubicBezTo>
                    <a:cubicBezTo>
                      <a:pt x="83" y="143"/>
                      <a:pt x="84" y="142"/>
                      <a:pt x="86" y="142"/>
                    </a:cubicBezTo>
                    <a:cubicBezTo>
                      <a:pt x="87" y="142"/>
                      <a:pt x="88" y="142"/>
                      <a:pt x="89" y="143"/>
                    </a:cubicBezTo>
                    <a:cubicBezTo>
                      <a:pt x="90" y="143"/>
                      <a:pt x="90" y="143"/>
                      <a:pt x="90" y="143"/>
                    </a:cubicBezTo>
                    <a:cubicBezTo>
                      <a:pt x="91" y="143"/>
                      <a:pt x="91" y="143"/>
                      <a:pt x="91" y="144"/>
                    </a:cubicBezTo>
                    <a:cubicBezTo>
                      <a:pt x="92" y="144"/>
                      <a:pt x="92" y="145"/>
                      <a:pt x="94" y="145"/>
                    </a:cubicBezTo>
                    <a:cubicBezTo>
                      <a:pt x="95" y="146"/>
                      <a:pt x="95" y="144"/>
                      <a:pt x="96" y="144"/>
                    </a:cubicBezTo>
                    <a:cubicBezTo>
                      <a:pt x="97" y="144"/>
                      <a:pt x="97" y="144"/>
                      <a:pt x="98" y="145"/>
                    </a:cubicBezTo>
                    <a:cubicBezTo>
                      <a:pt x="99" y="146"/>
                      <a:pt x="98" y="148"/>
                      <a:pt x="99" y="149"/>
                    </a:cubicBezTo>
                    <a:cubicBezTo>
                      <a:pt x="100" y="150"/>
                      <a:pt x="102" y="148"/>
                      <a:pt x="103" y="149"/>
                    </a:cubicBezTo>
                    <a:cubicBezTo>
                      <a:pt x="105" y="149"/>
                      <a:pt x="105" y="150"/>
                      <a:pt x="106" y="150"/>
                    </a:cubicBezTo>
                    <a:cubicBezTo>
                      <a:pt x="108" y="151"/>
                      <a:pt x="108" y="151"/>
                      <a:pt x="110" y="151"/>
                    </a:cubicBezTo>
                    <a:cubicBezTo>
                      <a:pt x="111" y="150"/>
                      <a:pt x="110" y="149"/>
                      <a:pt x="111" y="148"/>
                    </a:cubicBezTo>
                    <a:cubicBezTo>
                      <a:pt x="112" y="148"/>
                      <a:pt x="112" y="149"/>
                      <a:pt x="113" y="149"/>
                    </a:cubicBezTo>
                    <a:cubicBezTo>
                      <a:pt x="114" y="150"/>
                      <a:pt x="114" y="151"/>
                      <a:pt x="115" y="152"/>
                    </a:cubicBezTo>
                    <a:cubicBezTo>
                      <a:pt x="116" y="153"/>
                      <a:pt x="117" y="153"/>
                      <a:pt x="119" y="154"/>
                    </a:cubicBezTo>
                    <a:cubicBezTo>
                      <a:pt x="120" y="156"/>
                      <a:pt x="120" y="158"/>
                      <a:pt x="122" y="159"/>
                    </a:cubicBezTo>
                    <a:cubicBezTo>
                      <a:pt x="123" y="160"/>
                      <a:pt x="125" y="159"/>
                      <a:pt x="128" y="159"/>
                    </a:cubicBezTo>
                    <a:cubicBezTo>
                      <a:pt x="128" y="159"/>
                      <a:pt x="128" y="157"/>
                      <a:pt x="128" y="157"/>
                    </a:cubicBezTo>
                    <a:cubicBezTo>
                      <a:pt x="128" y="154"/>
                      <a:pt x="130" y="152"/>
                      <a:pt x="127" y="152"/>
                    </a:cubicBezTo>
                    <a:cubicBezTo>
                      <a:pt x="125" y="152"/>
                      <a:pt x="124" y="152"/>
                      <a:pt x="123" y="151"/>
                    </a:cubicBezTo>
                    <a:cubicBezTo>
                      <a:pt x="121" y="149"/>
                      <a:pt x="121" y="146"/>
                      <a:pt x="122" y="143"/>
                    </a:cubicBezTo>
                    <a:cubicBezTo>
                      <a:pt x="122" y="142"/>
                      <a:pt x="123" y="141"/>
                      <a:pt x="123" y="139"/>
                    </a:cubicBezTo>
                    <a:cubicBezTo>
                      <a:pt x="124" y="137"/>
                      <a:pt x="124" y="137"/>
                      <a:pt x="124" y="135"/>
                    </a:cubicBezTo>
                    <a:cubicBezTo>
                      <a:pt x="124" y="134"/>
                      <a:pt x="124" y="133"/>
                      <a:pt x="124" y="133"/>
                    </a:cubicBezTo>
                    <a:cubicBezTo>
                      <a:pt x="123" y="131"/>
                      <a:pt x="121" y="132"/>
                      <a:pt x="121" y="131"/>
                    </a:cubicBezTo>
                    <a:cubicBezTo>
                      <a:pt x="121" y="130"/>
                      <a:pt x="122" y="129"/>
                      <a:pt x="122" y="128"/>
                    </a:cubicBezTo>
                    <a:cubicBezTo>
                      <a:pt x="123" y="126"/>
                      <a:pt x="124" y="126"/>
                      <a:pt x="125" y="124"/>
                    </a:cubicBezTo>
                    <a:cubicBezTo>
                      <a:pt x="126" y="124"/>
                      <a:pt x="127" y="123"/>
                      <a:pt x="127" y="122"/>
                    </a:cubicBezTo>
                    <a:cubicBezTo>
                      <a:pt x="128" y="121"/>
                      <a:pt x="129" y="120"/>
                      <a:pt x="130" y="120"/>
                    </a:cubicBezTo>
                    <a:cubicBezTo>
                      <a:pt x="130" y="119"/>
                      <a:pt x="130" y="119"/>
                      <a:pt x="130" y="119"/>
                    </a:cubicBezTo>
                    <a:cubicBezTo>
                      <a:pt x="132" y="119"/>
                      <a:pt x="133" y="120"/>
                      <a:pt x="135" y="119"/>
                    </a:cubicBezTo>
                    <a:cubicBezTo>
                      <a:pt x="136" y="119"/>
                      <a:pt x="136" y="119"/>
                      <a:pt x="137" y="119"/>
                    </a:cubicBezTo>
                    <a:cubicBezTo>
                      <a:pt x="138" y="119"/>
                      <a:pt x="138" y="119"/>
                      <a:pt x="139" y="119"/>
                    </a:cubicBezTo>
                    <a:cubicBezTo>
                      <a:pt x="139" y="119"/>
                      <a:pt x="139" y="119"/>
                      <a:pt x="139" y="119"/>
                    </a:cubicBezTo>
                    <a:cubicBezTo>
                      <a:pt x="139" y="118"/>
                      <a:pt x="139" y="117"/>
                      <a:pt x="138" y="116"/>
                    </a:cubicBezTo>
                    <a:cubicBezTo>
                      <a:pt x="138" y="115"/>
                      <a:pt x="137" y="114"/>
                      <a:pt x="137" y="112"/>
                    </a:cubicBezTo>
                    <a:cubicBezTo>
                      <a:pt x="136" y="111"/>
                      <a:pt x="137" y="109"/>
                      <a:pt x="135" y="108"/>
                    </a:cubicBezTo>
                    <a:cubicBezTo>
                      <a:pt x="135" y="107"/>
                      <a:pt x="133" y="107"/>
                      <a:pt x="133" y="107"/>
                    </a:cubicBezTo>
                    <a:cubicBezTo>
                      <a:pt x="132" y="106"/>
                      <a:pt x="132" y="105"/>
                      <a:pt x="132" y="104"/>
                    </a:cubicBezTo>
                    <a:cubicBezTo>
                      <a:pt x="132" y="103"/>
                      <a:pt x="132" y="102"/>
                      <a:pt x="132" y="101"/>
                    </a:cubicBezTo>
                    <a:cubicBezTo>
                      <a:pt x="131" y="99"/>
                      <a:pt x="132" y="98"/>
                      <a:pt x="132" y="97"/>
                    </a:cubicBezTo>
                    <a:cubicBezTo>
                      <a:pt x="131" y="94"/>
                      <a:pt x="131" y="93"/>
                      <a:pt x="131" y="90"/>
                    </a:cubicBezTo>
                    <a:cubicBezTo>
                      <a:pt x="131" y="89"/>
                      <a:pt x="131" y="89"/>
                      <a:pt x="131" y="87"/>
                    </a:cubicBezTo>
                    <a:cubicBezTo>
                      <a:pt x="131" y="86"/>
                      <a:pt x="131" y="85"/>
                      <a:pt x="131" y="84"/>
                    </a:cubicBezTo>
                    <a:cubicBezTo>
                      <a:pt x="130" y="82"/>
                      <a:pt x="128" y="81"/>
                      <a:pt x="129" y="80"/>
                    </a:cubicBezTo>
                    <a:cubicBezTo>
                      <a:pt x="129" y="80"/>
                      <a:pt x="129" y="80"/>
                      <a:pt x="130" y="80"/>
                    </a:cubicBezTo>
                    <a:cubicBezTo>
                      <a:pt x="130" y="79"/>
                      <a:pt x="130" y="79"/>
                      <a:pt x="130" y="79"/>
                    </a:cubicBezTo>
                    <a:cubicBezTo>
                      <a:pt x="130" y="77"/>
                      <a:pt x="130" y="77"/>
                      <a:pt x="129" y="76"/>
                    </a:cubicBezTo>
                    <a:cubicBezTo>
                      <a:pt x="129" y="74"/>
                      <a:pt x="129" y="74"/>
                      <a:pt x="129" y="72"/>
                    </a:cubicBezTo>
                    <a:cubicBezTo>
                      <a:pt x="129" y="72"/>
                      <a:pt x="129" y="72"/>
                      <a:pt x="129" y="72"/>
                    </a:cubicBezTo>
                    <a:cubicBezTo>
                      <a:pt x="129" y="71"/>
                      <a:pt x="128" y="70"/>
                      <a:pt x="128" y="69"/>
                    </a:cubicBezTo>
                    <a:cubicBezTo>
                      <a:pt x="128" y="69"/>
                      <a:pt x="128" y="68"/>
                      <a:pt x="128" y="68"/>
                    </a:cubicBezTo>
                    <a:cubicBezTo>
                      <a:pt x="129" y="66"/>
                      <a:pt x="130" y="67"/>
                      <a:pt x="131" y="65"/>
                    </a:cubicBezTo>
                    <a:cubicBezTo>
                      <a:pt x="131" y="64"/>
                      <a:pt x="131" y="64"/>
                      <a:pt x="131" y="62"/>
                    </a:cubicBezTo>
                    <a:cubicBezTo>
                      <a:pt x="131" y="61"/>
                      <a:pt x="131" y="61"/>
                      <a:pt x="132" y="60"/>
                    </a:cubicBezTo>
                    <a:cubicBezTo>
                      <a:pt x="132" y="59"/>
                      <a:pt x="132" y="59"/>
                      <a:pt x="132" y="59"/>
                    </a:cubicBezTo>
                    <a:cubicBezTo>
                      <a:pt x="133" y="56"/>
                      <a:pt x="134" y="55"/>
                      <a:pt x="134" y="52"/>
                    </a:cubicBezTo>
                    <a:cubicBezTo>
                      <a:pt x="135" y="49"/>
                      <a:pt x="134" y="48"/>
                      <a:pt x="135" y="45"/>
                    </a:cubicBezTo>
                    <a:cubicBezTo>
                      <a:pt x="136" y="43"/>
                      <a:pt x="136" y="41"/>
                      <a:pt x="137" y="39"/>
                    </a:cubicBezTo>
                    <a:cubicBezTo>
                      <a:pt x="138" y="38"/>
                      <a:pt x="139" y="38"/>
                      <a:pt x="140" y="37"/>
                    </a:cubicBezTo>
                    <a:cubicBezTo>
                      <a:pt x="146" y="30"/>
                      <a:pt x="146" y="30"/>
                      <a:pt x="146" y="30"/>
                    </a:cubicBezTo>
                    <a:cubicBezTo>
                      <a:pt x="146" y="30"/>
                      <a:pt x="146" y="29"/>
                      <a:pt x="146" y="29"/>
                    </a:cubicBezTo>
                    <a:cubicBezTo>
                      <a:pt x="145" y="27"/>
                      <a:pt x="144" y="27"/>
                      <a:pt x="143" y="25"/>
                    </a:cubicBezTo>
                    <a:cubicBezTo>
                      <a:pt x="143" y="24"/>
                      <a:pt x="142" y="23"/>
                      <a:pt x="142" y="21"/>
                    </a:cubicBezTo>
                    <a:cubicBezTo>
                      <a:pt x="142" y="20"/>
                      <a:pt x="142" y="19"/>
                      <a:pt x="142" y="17"/>
                    </a:cubicBezTo>
                    <a:cubicBezTo>
                      <a:pt x="141" y="16"/>
                      <a:pt x="141" y="16"/>
                      <a:pt x="141" y="16"/>
                    </a:cubicBezTo>
                    <a:cubicBezTo>
                      <a:pt x="140" y="15"/>
                      <a:pt x="140" y="15"/>
                      <a:pt x="139" y="14"/>
                    </a:cubicBezTo>
                    <a:cubicBezTo>
                      <a:pt x="139" y="13"/>
                      <a:pt x="138" y="13"/>
                      <a:pt x="137" y="12"/>
                    </a:cubicBezTo>
                    <a:cubicBezTo>
                      <a:pt x="136" y="12"/>
                      <a:pt x="136" y="11"/>
                      <a:pt x="136" y="10"/>
                    </a:cubicBezTo>
                    <a:cubicBezTo>
                      <a:pt x="135" y="9"/>
                      <a:pt x="135" y="9"/>
                      <a:pt x="134" y="8"/>
                    </a:cubicBezTo>
                    <a:cubicBezTo>
                      <a:pt x="132" y="8"/>
                      <a:pt x="132" y="10"/>
                      <a:pt x="131" y="10"/>
                    </a:cubicBezTo>
                    <a:cubicBezTo>
                      <a:pt x="130" y="10"/>
                      <a:pt x="130" y="9"/>
                      <a:pt x="129" y="9"/>
                    </a:cubicBezTo>
                    <a:cubicBezTo>
                      <a:pt x="128" y="9"/>
                      <a:pt x="127" y="10"/>
                      <a:pt x="125" y="10"/>
                    </a:cubicBezTo>
                    <a:cubicBezTo>
                      <a:pt x="124" y="10"/>
                      <a:pt x="124" y="10"/>
                      <a:pt x="123" y="10"/>
                    </a:cubicBezTo>
                    <a:cubicBezTo>
                      <a:pt x="121" y="10"/>
                      <a:pt x="121" y="9"/>
                      <a:pt x="120" y="8"/>
                    </a:cubicBezTo>
                    <a:cubicBezTo>
                      <a:pt x="119" y="7"/>
                      <a:pt x="118" y="6"/>
                      <a:pt x="117" y="5"/>
                    </a:cubicBezTo>
                    <a:cubicBezTo>
                      <a:pt x="117" y="4"/>
                      <a:pt x="116" y="4"/>
                      <a:pt x="115" y="3"/>
                    </a:cubicBezTo>
                    <a:cubicBezTo>
                      <a:pt x="115" y="3"/>
                      <a:pt x="115" y="3"/>
                      <a:pt x="115" y="3"/>
                    </a:cubicBezTo>
                    <a:cubicBezTo>
                      <a:pt x="115" y="3"/>
                      <a:pt x="114" y="3"/>
                      <a:pt x="114" y="3"/>
                    </a:cubicBezTo>
                    <a:cubicBezTo>
                      <a:pt x="112" y="4"/>
                      <a:pt x="112" y="4"/>
                      <a:pt x="110" y="4"/>
                    </a:cubicBezTo>
                    <a:cubicBezTo>
                      <a:pt x="109" y="4"/>
                      <a:pt x="109" y="3"/>
                      <a:pt x="108" y="3"/>
                    </a:cubicBezTo>
                    <a:cubicBezTo>
                      <a:pt x="107" y="3"/>
                      <a:pt x="106" y="3"/>
                      <a:pt x="106" y="3"/>
                    </a:cubicBezTo>
                    <a:cubicBezTo>
                      <a:pt x="104" y="2"/>
                      <a:pt x="104" y="0"/>
                      <a:pt x="103" y="0"/>
                    </a:cubicBezTo>
                    <a:cubicBezTo>
                      <a:pt x="102" y="1"/>
                      <a:pt x="102" y="2"/>
                      <a:pt x="101" y="3"/>
                    </a:cubicBezTo>
                    <a:cubicBezTo>
                      <a:pt x="100" y="4"/>
                      <a:pt x="99" y="5"/>
                      <a:pt x="98" y="5"/>
                    </a:cubicBezTo>
                    <a:cubicBezTo>
                      <a:pt x="97" y="5"/>
                      <a:pt x="97" y="4"/>
                      <a:pt x="96" y="4"/>
                    </a:cubicBezTo>
                    <a:cubicBezTo>
                      <a:pt x="95" y="4"/>
                      <a:pt x="95" y="4"/>
                      <a:pt x="94" y="4"/>
                    </a:cubicBezTo>
                    <a:cubicBezTo>
                      <a:pt x="93" y="5"/>
                      <a:pt x="92" y="5"/>
                      <a:pt x="91" y="6"/>
                    </a:cubicBezTo>
                    <a:cubicBezTo>
                      <a:pt x="91" y="7"/>
                      <a:pt x="90" y="7"/>
                      <a:pt x="89" y="7"/>
                    </a:cubicBezTo>
                    <a:cubicBezTo>
                      <a:pt x="88" y="8"/>
                      <a:pt x="87" y="8"/>
                      <a:pt x="86" y="7"/>
                    </a:cubicBezTo>
                    <a:cubicBezTo>
                      <a:pt x="85" y="7"/>
                      <a:pt x="84" y="6"/>
                      <a:pt x="83" y="6"/>
                    </a:cubicBezTo>
                    <a:cubicBezTo>
                      <a:pt x="82" y="6"/>
                      <a:pt x="82" y="7"/>
                      <a:pt x="82" y="7"/>
                    </a:cubicBezTo>
                    <a:cubicBezTo>
                      <a:pt x="81" y="12"/>
                      <a:pt x="81" y="12"/>
                      <a:pt x="81" y="12"/>
                    </a:cubicBezTo>
                    <a:cubicBezTo>
                      <a:pt x="79" y="12"/>
                      <a:pt x="78" y="11"/>
                      <a:pt x="77" y="11"/>
                    </a:cubicBezTo>
                    <a:cubicBezTo>
                      <a:pt x="75" y="11"/>
                      <a:pt x="75" y="10"/>
                      <a:pt x="74" y="10"/>
                    </a:cubicBezTo>
                    <a:cubicBezTo>
                      <a:pt x="72" y="10"/>
                      <a:pt x="72" y="11"/>
                      <a:pt x="70" y="10"/>
                    </a:cubicBezTo>
                    <a:cubicBezTo>
                      <a:pt x="69" y="10"/>
                      <a:pt x="68" y="10"/>
                      <a:pt x="67" y="9"/>
                    </a:cubicBezTo>
                    <a:cubicBezTo>
                      <a:pt x="66" y="9"/>
                      <a:pt x="66" y="9"/>
                      <a:pt x="65" y="9"/>
                    </a:cubicBezTo>
                    <a:cubicBezTo>
                      <a:pt x="64" y="8"/>
                      <a:pt x="64" y="7"/>
                      <a:pt x="63" y="6"/>
                    </a:cubicBezTo>
                    <a:cubicBezTo>
                      <a:pt x="62" y="5"/>
                      <a:pt x="61" y="4"/>
                      <a:pt x="60" y="4"/>
                    </a:cubicBezTo>
                    <a:cubicBezTo>
                      <a:pt x="59" y="3"/>
                      <a:pt x="58" y="3"/>
                      <a:pt x="57" y="3"/>
                    </a:cubicBezTo>
                    <a:cubicBezTo>
                      <a:pt x="55" y="4"/>
                      <a:pt x="55" y="5"/>
                      <a:pt x="54" y="5"/>
                    </a:cubicBezTo>
                    <a:cubicBezTo>
                      <a:pt x="53" y="6"/>
                      <a:pt x="52" y="7"/>
                      <a:pt x="51" y="8"/>
                    </a:cubicBezTo>
                    <a:cubicBezTo>
                      <a:pt x="51" y="10"/>
                      <a:pt x="51" y="10"/>
                      <a:pt x="51" y="12"/>
                    </a:cubicBezTo>
                    <a:cubicBezTo>
                      <a:pt x="50" y="13"/>
                      <a:pt x="51" y="14"/>
                      <a:pt x="51" y="15"/>
                    </a:cubicBezTo>
                    <a:cubicBezTo>
                      <a:pt x="50" y="16"/>
                      <a:pt x="50" y="16"/>
                      <a:pt x="49" y="16"/>
                    </a:cubicBezTo>
                    <a:cubicBezTo>
                      <a:pt x="49" y="16"/>
                      <a:pt x="49" y="16"/>
                      <a:pt x="49" y="16"/>
                    </a:cubicBezTo>
                    <a:cubicBezTo>
                      <a:pt x="49" y="18"/>
                      <a:pt x="49" y="19"/>
                      <a:pt x="49" y="20"/>
                    </a:cubicBezTo>
                    <a:cubicBezTo>
                      <a:pt x="49" y="22"/>
                      <a:pt x="49" y="23"/>
                      <a:pt x="48" y="24"/>
                    </a:cubicBezTo>
                    <a:cubicBezTo>
                      <a:pt x="47" y="25"/>
                      <a:pt x="46" y="25"/>
                      <a:pt x="45" y="27"/>
                    </a:cubicBezTo>
                    <a:cubicBezTo>
                      <a:pt x="44" y="28"/>
                      <a:pt x="45" y="29"/>
                      <a:pt x="44" y="31"/>
                    </a:cubicBezTo>
                    <a:cubicBezTo>
                      <a:pt x="44" y="32"/>
                      <a:pt x="44" y="33"/>
                      <a:pt x="44" y="34"/>
                    </a:cubicBezTo>
                    <a:cubicBezTo>
                      <a:pt x="44" y="36"/>
                      <a:pt x="44" y="37"/>
                      <a:pt x="44" y="38"/>
                    </a:cubicBezTo>
                    <a:cubicBezTo>
                      <a:pt x="44" y="40"/>
                      <a:pt x="45" y="41"/>
                      <a:pt x="44" y="43"/>
                    </a:cubicBezTo>
                    <a:cubicBezTo>
                      <a:pt x="44" y="44"/>
                      <a:pt x="43" y="44"/>
                      <a:pt x="42" y="45"/>
                    </a:cubicBezTo>
                    <a:cubicBezTo>
                      <a:pt x="41" y="47"/>
                      <a:pt x="43" y="49"/>
                      <a:pt x="42" y="51"/>
                    </a:cubicBezTo>
                    <a:cubicBezTo>
                      <a:pt x="41" y="52"/>
                      <a:pt x="41" y="53"/>
                      <a:pt x="39" y="54"/>
                    </a:cubicBezTo>
                    <a:cubicBezTo>
                      <a:pt x="39" y="54"/>
                      <a:pt x="38" y="55"/>
                      <a:pt x="37" y="55"/>
                    </a:cubicBezTo>
                    <a:cubicBezTo>
                      <a:pt x="36" y="57"/>
                      <a:pt x="37" y="58"/>
                      <a:pt x="36" y="60"/>
                    </a:cubicBezTo>
                    <a:cubicBezTo>
                      <a:pt x="35" y="61"/>
                      <a:pt x="35" y="61"/>
                      <a:pt x="34" y="62"/>
                    </a:cubicBezTo>
                    <a:cubicBezTo>
                      <a:pt x="34" y="62"/>
                      <a:pt x="33" y="62"/>
                      <a:pt x="32" y="63"/>
                    </a:cubicBezTo>
                    <a:cubicBezTo>
                      <a:pt x="32" y="64"/>
                      <a:pt x="32" y="64"/>
                      <a:pt x="32" y="65"/>
                    </a:cubicBezTo>
                    <a:cubicBezTo>
                      <a:pt x="32" y="66"/>
                      <a:pt x="32" y="67"/>
                      <a:pt x="32" y="68"/>
                    </a:cubicBezTo>
                    <a:cubicBezTo>
                      <a:pt x="32" y="69"/>
                      <a:pt x="32" y="70"/>
                      <a:pt x="32" y="71"/>
                    </a:cubicBezTo>
                    <a:cubicBezTo>
                      <a:pt x="33" y="72"/>
                      <a:pt x="33" y="73"/>
                      <a:pt x="32" y="75"/>
                    </a:cubicBezTo>
                    <a:cubicBezTo>
                      <a:pt x="32" y="76"/>
                      <a:pt x="32" y="76"/>
                      <a:pt x="32" y="77"/>
                    </a:cubicBezTo>
                    <a:cubicBezTo>
                      <a:pt x="32" y="78"/>
                      <a:pt x="31" y="78"/>
                      <a:pt x="30" y="79"/>
                    </a:cubicBezTo>
                    <a:cubicBezTo>
                      <a:pt x="29" y="80"/>
                      <a:pt x="29" y="80"/>
                      <a:pt x="29" y="80"/>
                    </a:cubicBezTo>
                    <a:cubicBezTo>
                      <a:pt x="28" y="81"/>
                      <a:pt x="27" y="81"/>
                      <a:pt x="26" y="82"/>
                    </a:cubicBezTo>
                    <a:cubicBezTo>
                      <a:pt x="25" y="83"/>
                      <a:pt x="25" y="85"/>
                      <a:pt x="23" y="86"/>
                    </a:cubicBezTo>
                    <a:cubicBezTo>
                      <a:pt x="22" y="87"/>
                      <a:pt x="22" y="88"/>
                      <a:pt x="20" y="88"/>
                    </a:cubicBezTo>
                    <a:cubicBezTo>
                      <a:pt x="19" y="88"/>
                      <a:pt x="19" y="89"/>
                      <a:pt x="18" y="89"/>
                    </a:cubicBezTo>
                    <a:cubicBezTo>
                      <a:pt x="17" y="88"/>
                      <a:pt x="18" y="87"/>
                      <a:pt x="18" y="86"/>
                    </a:cubicBezTo>
                    <a:cubicBezTo>
                      <a:pt x="17" y="85"/>
                      <a:pt x="17" y="85"/>
                      <a:pt x="16" y="85"/>
                    </a:cubicBezTo>
                    <a:cubicBezTo>
                      <a:pt x="15" y="85"/>
                      <a:pt x="15" y="86"/>
                      <a:pt x="14" y="86"/>
                    </a:cubicBezTo>
                    <a:cubicBezTo>
                      <a:pt x="13" y="87"/>
                      <a:pt x="13" y="87"/>
                      <a:pt x="12" y="87"/>
                    </a:cubicBezTo>
                    <a:cubicBezTo>
                      <a:pt x="11" y="88"/>
                      <a:pt x="11" y="88"/>
                      <a:pt x="11" y="88"/>
                    </a:cubicBezTo>
                    <a:cubicBezTo>
                      <a:pt x="10" y="88"/>
                      <a:pt x="10" y="88"/>
                      <a:pt x="8" y="88"/>
                    </a:cubicBezTo>
                    <a:cubicBezTo>
                      <a:pt x="7" y="88"/>
                      <a:pt x="6" y="87"/>
                      <a:pt x="5" y="88"/>
                    </a:cubicBezTo>
                    <a:cubicBezTo>
                      <a:pt x="3" y="89"/>
                      <a:pt x="3" y="90"/>
                      <a:pt x="3" y="91"/>
                    </a:cubicBezTo>
                    <a:cubicBezTo>
                      <a:pt x="2" y="93"/>
                      <a:pt x="3" y="94"/>
                      <a:pt x="2" y="95"/>
                    </a:cubicBezTo>
                    <a:cubicBezTo>
                      <a:pt x="2" y="96"/>
                      <a:pt x="1" y="96"/>
                      <a:pt x="1" y="96"/>
                    </a:cubicBezTo>
                    <a:cubicBezTo>
                      <a:pt x="0" y="96"/>
                      <a:pt x="0" y="96"/>
                      <a:pt x="0" y="96"/>
                    </a:cubicBezTo>
                    <a:cubicBezTo>
                      <a:pt x="0" y="97"/>
                      <a:pt x="0" y="97"/>
                      <a:pt x="0" y="98"/>
                    </a:cubicBezTo>
                    <a:cubicBezTo>
                      <a:pt x="1" y="98"/>
                      <a:pt x="2" y="98"/>
                      <a:pt x="2" y="9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02" name="Freeform 1124"/>
              <p:cNvSpPr>
                <a:spLocks/>
              </p:cNvSpPr>
              <p:nvPr/>
            </p:nvSpPr>
            <p:spPr bwMode="auto">
              <a:xfrm>
                <a:off x="3535" y="2664"/>
                <a:ext cx="2" cy="2"/>
              </a:xfrm>
              <a:custGeom>
                <a:avLst/>
                <a:gdLst>
                  <a:gd name="T0" fmla="*/ 0 w 1"/>
                  <a:gd name="T1" fmla="*/ 16 h 1"/>
                  <a:gd name="T2" fmla="*/ 16 w 1"/>
                  <a:gd name="T3" fmla="*/ 16 h 1"/>
                  <a:gd name="T4" fmla="*/ 16 w 1"/>
                  <a:gd name="T5" fmla="*/ 0 h 1"/>
                  <a:gd name="T6" fmla="*/ 0 w 1"/>
                  <a:gd name="T7" fmla="*/ 16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1"/>
                      <a:pt x="1" y="1"/>
                      <a:pt x="1" y="1"/>
                    </a:cubicBezTo>
                    <a:cubicBezTo>
                      <a:pt x="1" y="0"/>
                      <a:pt x="1" y="0"/>
                      <a:pt x="1" y="0"/>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03" name="Freeform 1125"/>
              <p:cNvSpPr>
                <a:spLocks/>
              </p:cNvSpPr>
              <p:nvPr/>
            </p:nvSpPr>
            <p:spPr bwMode="auto">
              <a:xfrm>
                <a:off x="3459" y="2644"/>
                <a:ext cx="168" cy="282"/>
              </a:xfrm>
              <a:custGeom>
                <a:avLst/>
                <a:gdLst>
                  <a:gd name="T0" fmla="*/ 48 w 84"/>
                  <a:gd name="T1" fmla="*/ 608 h 141"/>
                  <a:gd name="T2" fmla="*/ 32 w 84"/>
                  <a:gd name="T3" fmla="*/ 688 h 141"/>
                  <a:gd name="T4" fmla="*/ 64 w 84"/>
                  <a:gd name="T5" fmla="*/ 752 h 141"/>
                  <a:gd name="T6" fmla="*/ 272 w 84"/>
                  <a:gd name="T7" fmla="*/ 864 h 141"/>
                  <a:gd name="T8" fmla="*/ 320 w 84"/>
                  <a:gd name="T9" fmla="*/ 1024 h 141"/>
                  <a:gd name="T10" fmla="*/ 320 w 84"/>
                  <a:gd name="T11" fmla="*/ 1216 h 141"/>
                  <a:gd name="T12" fmla="*/ 272 w 84"/>
                  <a:gd name="T13" fmla="*/ 1456 h 141"/>
                  <a:gd name="T14" fmla="*/ 192 w 84"/>
                  <a:gd name="T15" fmla="*/ 1600 h 141"/>
                  <a:gd name="T16" fmla="*/ 96 w 84"/>
                  <a:gd name="T17" fmla="*/ 1728 h 141"/>
                  <a:gd name="T18" fmla="*/ 160 w 84"/>
                  <a:gd name="T19" fmla="*/ 1920 h 141"/>
                  <a:gd name="T20" fmla="*/ 144 w 84"/>
                  <a:gd name="T21" fmla="*/ 2128 h 141"/>
                  <a:gd name="T22" fmla="*/ 256 w 84"/>
                  <a:gd name="T23" fmla="*/ 2256 h 141"/>
                  <a:gd name="T24" fmla="*/ 288 w 84"/>
                  <a:gd name="T25" fmla="*/ 2112 h 141"/>
                  <a:gd name="T26" fmla="*/ 416 w 84"/>
                  <a:gd name="T27" fmla="*/ 2016 h 141"/>
                  <a:gd name="T28" fmla="*/ 576 w 84"/>
                  <a:gd name="T29" fmla="*/ 1920 h 141"/>
                  <a:gd name="T30" fmla="*/ 608 w 84"/>
                  <a:gd name="T31" fmla="*/ 1728 h 141"/>
                  <a:gd name="T32" fmla="*/ 592 w 84"/>
                  <a:gd name="T33" fmla="*/ 1552 h 141"/>
                  <a:gd name="T34" fmla="*/ 528 w 84"/>
                  <a:gd name="T35" fmla="*/ 1408 h 141"/>
                  <a:gd name="T36" fmla="*/ 608 w 84"/>
                  <a:gd name="T37" fmla="*/ 1296 h 141"/>
                  <a:gd name="T38" fmla="*/ 752 w 84"/>
                  <a:gd name="T39" fmla="*/ 1152 h 141"/>
                  <a:gd name="T40" fmla="*/ 832 w 84"/>
                  <a:gd name="T41" fmla="*/ 1072 h 141"/>
                  <a:gd name="T42" fmla="*/ 1056 w 84"/>
                  <a:gd name="T43" fmla="*/ 944 h 141"/>
                  <a:gd name="T44" fmla="*/ 1184 w 84"/>
                  <a:gd name="T45" fmla="*/ 752 h 141"/>
                  <a:gd name="T46" fmla="*/ 1312 w 84"/>
                  <a:gd name="T47" fmla="*/ 592 h 141"/>
                  <a:gd name="T48" fmla="*/ 1312 w 84"/>
                  <a:gd name="T49" fmla="*/ 320 h 141"/>
                  <a:gd name="T50" fmla="*/ 1344 w 84"/>
                  <a:gd name="T51" fmla="*/ 96 h 141"/>
                  <a:gd name="T52" fmla="*/ 1264 w 84"/>
                  <a:gd name="T53" fmla="*/ 0 h 141"/>
                  <a:gd name="T54" fmla="*/ 1216 w 84"/>
                  <a:gd name="T55" fmla="*/ 64 h 141"/>
                  <a:gd name="T56" fmla="*/ 1152 w 84"/>
                  <a:gd name="T57" fmla="*/ 96 h 141"/>
                  <a:gd name="T58" fmla="*/ 1040 w 84"/>
                  <a:gd name="T59" fmla="*/ 144 h 141"/>
                  <a:gd name="T60" fmla="*/ 944 w 84"/>
                  <a:gd name="T61" fmla="*/ 144 h 141"/>
                  <a:gd name="T62" fmla="*/ 832 w 84"/>
                  <a:gd name="T63" fmla="*/ 160 h 141"/>
                  <a:gd name="T64" fmla="*/ 736 w 84"/>
                  <a:gd name="T65" fmla="*/ 160 h 141"/>
                  <a:gd name="T66" fmla="*/ 624 w 84"/>
                  <a:gd name="T67" fmla="*/ 176 h 141"/>
                  <a:gd name="T68" fmla="*/ 576 w 84"/>
                  <a:gd name="T69" fmla="*/ 224 h 141"/>
                  <a:gd name="T70" fmla="*/ 608 w 84"/>
                  <a:gd name="T71" fmla="*/ 400 h 141"/>
                  <a:gd name="T72" fmla="*/ 640 w 84"/>
                  <a:gd name="T73" fmla="*/ 480 h 141"/>
                  <a:gd name="T74" fmla="*/ 704 w 84"/>
                  <a:gd name="T75" fmla="*/ 608 h 141"/>
                  <a:gd name="T76" fmla="*/ 624 w 84"/>
                  <a:gd name="T77" fmla="*/ 784 h 141"/>
                  <a:gd name="T78" fmla="*/ 560 w 84"/>
                  <a:gd name="T79" fmla="*/ 704 h 141"/>
                  <a:gd name="T80" fmla="*/ 464 w 84"/>
                  <a:gd name="T81" fmla="*/ 576 h 141"/>
                  <a:gd name="T82" fmla="*/ 384 w 84"/>
                  <a:gd name="T83" fmla="*/ 496 h 141"/>
                  <a:gd name="T84" fmla="*/ 336 w 84"/>
                  <a:gd name="T85" fmla="*/ 528 h 141"/>
                  <a:gd name="T86" fmla="*/ 192 w 84"/>
                  <a:gd name="T87" fmla="*/ 560 h 1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4"/>
                  <a:gd name="T133" fmla="*/ 0 h 141"/>
                  <a:gd name="T134" fmla="*/ 84 w 84"/>
                  <a:gd name="T135" fmla="*/ 141 h 1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4" h="141">
                    <a:moveTo>
                      <a:pt x="9" y="37"/>
                    </a:moveTo>
                    <a:cubicBezTo>
                      <a:pt x="8" y="37"/>
                      <a:pt x="7" y="37"/>
                      <a:pt x="6" y="37"/>
                    </a:cubicBezTo>
                    <a:cubicBezTo>
                      <a:pt x="5" y="37"/>
                      <a:pt x="4" y="38"/>
                      <a:pt x="3" y="38"/>
                    </a:cubicBezTo>
                    <a:cubicBezTo>
                      <a:pt x="2" y="39"/>
                      <a:pt x="2" y="39"/>
                      <a:pt x="1" y="39"/>
                    </a:cubicBezTo>
                    <a:cubicBezTo>
                      <a:pt x="0" y="40"/>
                      <a:pt x="0" y="41"/>
                      <a:pt x="0" y="42"/>
                    </a:cubicBezTo>
                    <a:cubicBezTo>
                      <a:pt x="1" y="43"/>
                      <a:pt x="2" y="42"/>
                      <a:pt x="2" y="43"/>
                    </a:cubicBezTo>
                    <a:cubicBezTo>
                      <a:pt x="3" y="44"/>
                      <a:pt x="2" y="44"/>
                      <a:pt x="2" y="45"/>
                    </a:cubicBezTo>
                    <a:cubicBezTo>
                      <a:pt x="1" y="45"/>
                      <a:pt x="1" y="45"/>
                      <a:pt x="1" y="45"/>
                    </a:cubicBezTo>
                    <a:cubicBezTo>
                      <a:pt x="2" y="46"/>
                      <a:pt x="3" y="47"/>
                      <a:pt x="4" y="47"/>
                    </a:cubicBezTo>
                    <a:cubicBezTo>
                      <a:pt x="5" y="49"/>
                      <a:pt x="7" y="49"/>
                      <a:pt x="8" y="50"/>
                    </a:cubicBezTo>
                    <a:cubicBezTo>
                      <a:pt x="10" y="51"/>
                      <a:pt x="11" y="51"/>
                      <a:pt x="13" y="52"/>
                    </a:cubicBezTo>
                    <a:cubicBezTo>
                      <a:pt x="15" y="53"/>
                      <a:pt x="16" y="53"/>
                      <a:pt x="17" y="54"/>
                    </a:cubicBezTo>
                    <a:cubicBezTo>
                      <a:pt x="18" y="54"/>
                      <a:pt x="19" y="54"/>
                      <a:pt x="20" y="55"/>
                    </a:cubicBezTo>
                    <a:cubicBezTo>
                      <a:pt x="21" y="56"/>
                      <a:pt x="20" y="57"/>
                      <a:pt x="20" y="58"/>
                    </a:cubicBezTo>
                    <a:cubicBezTo>
                      <a:pt x="20" y="60"/>
                      <a:pt x="20" y="62"/>
                      <a:pt x="20" y="64"/>
                    </a:cubicBezTo>
                    <a:cubicBezTo>
                      <a:pt x="20" y="66"/>
                      <a:pt x="20" y="67"/>
                      <a:pt x="20" y="69"/>
                    </a:cubicBezTo>
                    <a:cubicBezTo>
                      <a:pt x="20" y="70"/>
                      <a:pt x="20" y="70"/>
                      <a:pt x="20" y="71"/>
                    </a:cubicBezTo>
                    <a:cubicBezTo>
                      <a:pt x="20" y="72"/>
                      <a:pt x="20" y="74"/>
                      <a:pt x="20" y="76"/>
                    </a:cubicBezTo>
                    <a:cubicBezTo>
                      <a:pt x="20" y="78"/>
                      <a:pt x="20" y="80"/>
                      <a:pt x="19" y="82"/>
                    </a:cubicBezTo>
                    <a:cubicBezTo>
                      <a:pt x="19" y="84"/>
                      <a:pt x="18" y="85"/>
                      <a:pt x="17" y="88"/>
                    </a:cubicBezTo>
                    <a:cubicBezTo>
                      <a:pt x="17" y="89"/>
                      <a:pt x="17" y="90"/>
                      <a:pt x="17" y="91"/>
                    </a:cubicBezTo>
                    <a:cubicBezTo>
                      <a:pt x="16" y="92"/>
                      <a:pt x="15" y="93"/>
                      <a:pt x="14" y="95"/>
                    </a:cubicBezTo>
                    <a:cubicBezTo>
                      <a:pt x="14" y="96"/>
                      <a:pt x="13" y="96"/>
                      <a:pt x="12" y="97"/>
                    </a:cubicBezTo>
                    <a:cubicBezTo>
                      <a:pt x="12" y="98"/>
                      <a:pt x="12" y="99"/>
                      <a:pt x="12" y="100"/>
                    </a:cubicBezTo>
                    <a:cubicBezTo>
                      <a:pt x="11" y="101"/>
                      <a:pt x="9" y="101"/>
                      <a:pt x="8" y="102"/>
                    </a:cubicBezTo>
                    <a:cubicBezTo>
                      <a:pt x="7" y="103"/>
                      <a:pt x="6" y="103"/>
                      <a:pt x="5" y="104"/>
                    </a:cubicBezTo>
                    <a:cubicBezTo>
                      <a:pt x="5" y="106"/>
                      <a:pt x="6" y="106"/>
                      <a:pt x="6" y="108"/>
                    </a:cubicBezTo>
                    <a:cubicBezTo>
                      <a:pt x="7" y="109"/>
                      <a:pt x="6" y="110"/>
                      <a:pt x="6" y="112"/>
                    </a:cubicBezTo>
                    <a:cubicBezTo>
                      <a:pt x="6" y="114"/>
                      <a:pt x="8" y="115"/>
                      <a:pt x="8" y="117"/>
                    </a:cubicBezTo>
                    <a:cubicBezTo>
                      <a:pt x="9" y="118"/>
                      <a:pt x="10" y="119"/>
                      <a:pt x="10" y="120"/>
                    </a:cubicBezTo>
                    <a:cubicBezTo>
                      <a:pt x="10" y="122"/>
                      <a:pt x="10" y="123"/>
                      <a:pt x="10" y="124"/>
                    </a:cubicBezTo>
                    <a:cubicBezTo>
                      <a:pt x="9" y="125"/>
                      <a:pt x="10" y="126"/>
                      <a:pt x="10" y="128"/>
                    </a:cubicBezTo>
                    <a:cubicBezTo>
                      <a:pt x="9" y="130"/>
                      <a:pt x="9" y="131"/>
                      <a:pt x="9" y="133"/>
                    </a:cubicBezTo>
                    <a:cubicBezTo>
                      <a:pt x="9" y="134"/>
                      <a:pt x="9" y="135"/>
                      <a:pt x="9" y="136"/>
                    </a:cubicBezTo>
                    <a:cubicBezTo>
                      <a:pt x="9" y="138"/>
                      <a:pt x="9" y="138"/>
                      <a:pt x="9" y="140"/>
                    </a:cubicBezTo>
                    <a:cubicBezTo>
                      <a:pt x="16" y="141"/>
                      <a:pt x="16" y="141"/>
                      <a:pt x="16" y="141"/>
                    </a:cubicBezTo>
                    <a:cubicBezTo>
                      <a:pt x="16" y="140"/>
                      <a:pt x="16" y="139"/>
                      <a:pt x="16" y="139"/>
                    </a:cubicBezTo>
                    <a:cubicBezTo>
                      <a:pt x="16" y="138"/>
                      <a:pt x="16" y="137"/>
                      <a:pt x="16" y="136"/>
                    </a:cubicBezTo>
                    <a:cubicBezTo>
                      <a:pt x="16" y="134"/>
                      <a:pt x="17" y="133"/>
                      <a:pt x="18" y="132"/>
                    </a:cubicBezTo>
                    <a:cubicBezTo>
                      <a:pt x="18" y="131"/>
                      <a:pt x="19" y="131"/>
                      <a:pt x="20" y="130"/>
                    </a:cubicBezTo>
                    <a:cubicBezTo>
                      <a:pt x="21" y="129"/>
                      <a:pt x="21" y="128"/>
                      <a:pt x="23" y="128"/>
                    </a:cubicBezTo>
                    <a:cubicBezTo>
                      <a:pt x="24" y="127"/>
                      <a:pt x="25" y="126"/>
                      <a:pt x="26" y="126"/>
                    </a:cubicBezTo>
                    <a:cubicBezTo>
                      <a:pt x="28" y="125"/>
                      <a:pt x="30" y="126"/>
                      <a:pt x="31" y="125"/>
                    </a:cubicBezTo>
                    <a:cubicBezTo>
                      <a:pt x="33" y="124"/>
                      <a:pt x="33" y="124"/>
                      <a:pt x="34" y="123"/>
                    </a:cubicBezTo>
                    <a:cubicBezTo>
                      <a:pt x="35" y="122"/>
                      <a:pt x="36" y="121"/>
                      <a:pt x="36" y="120"/>
                    </a:cubicBezTo>
                    <a:cubicBezTo>
                      <a:pt x="37" y="119"/>
                      <a:pt x="37" y="118"/>
                      <a:pt x="37" y="117"/>
                    </a:cubicBezTo>
                    <a:cubicBezTo>
                      <a:pt x="37" y="115"/>
                      <a:pt x="36" y="114"/>
                      <a:pt x="37" y="112"/>
                    </a:cubicBezTo>
                    <a:cubicBezTo>
                      <a:pt x="37" y="111"/>
                      <a:pt x="37" y="110"/>
                      <a:pt x="38" y="108"/>
                    </a:cubicBezTo>
                    <a:cubicBezTo>
                      <a:pt x="38" y="107"/>
                      <a:pt x="39" y="106"/>
                      <a:pt x="38" y="105"/>
                    </a:cubicBezTo>
                    <a:cubicBezTo>
                      <a:pt x="38" y="103"/>
                      <a:pt x="37" y="103"/>
                      <a:pt x="37" y="101"/>
                    </a:cubicBezTo>
                    <a:cubicBezTo>
                      <a:pt x="36" y="100"/>
                      <a:pt x="37" y="99"/>
                      <a:pt x="37" y="97"/>
                    </a:cubicBezTo>
                    <a:cubicBezTo>
                      <a:pt x="36" y="96"/>
                      <a:pt x="36" y="95"/>
                      <a:pt x="35" y="94"/>
                    </a:cubicBezTo>
                    <a:cubicBezTo>
                      <a:pt x="35" y="92"/>
                      <a:pt x="36" y="91"/>
                      <a:pt x="35" y="90"/>
                    </a:cubicBezTo>
                    <a:cubicBezTo>
                      <a:pt x="34" y="89"/>
                      <a:pt x="33" y="89"/>
                      <a:pt x="33" y="88"/>
                    </a:cubicBezTo>
                    <a:cubicBezTo>
                      <a:pt x="32" y="86"/>
                      <a:pt x="32" y="85"/>
                      <a:pt x="33" y="84"/>
                    </a:cubicBezTo>
                    <a:cubicBezTo>
                      <a:pt x="34" y="83"/>
                      <a:pt x="34" y="83"/>
                      <a:pt x="35" y="82"/>
                    </a:cubicBezTo>
                    <a:cubicBezTo>
                      <a:pt x="36" y="81"/>
                      <a:pt x="37" y="82"/>
                      <a:pt x="38" y="81"/>
                    </a:cubicBezTo>
                    <a:cubicBezTo>
                      <a:pt x="39" y="81"/>
                      <a:pt x="40" y="81"/>
                      <a:pt x="41" y="80"/>
                    </a:cubicBezTo>
                    <a:cubicBezTo>
                      <a:pt x="43" y="79"/>
                      <a:pt x="42" y="78"/>
                      <a:pt x="43" y="76"/>
                    </a:cubicBezTo>
                    <a:cubicBezTo>
                      <a:pt x="44" y="74"/>
                      <a:pt x="46" y="74"/>
                      <a:pt x="47" y="72"/>
                    </a:cubicBezTo>
                    <a:cubicBezTo>
                      <a:pt x="48" y="72"/>
                      <a:pt x="48" y="71"/>
                      <a:pt x="49" y="71"/>
                    </a:cubicBezTo>
                    <a:cubicBezTo>
                      <a:pt x="49" y="70"/>
                      <a:pt x="49" y="70"/>
                      <a:pt x="49" y="70"/>
                    </a:cubicBezTo>
                    <a:cubicBezTo>
                      <a:pt x="50" y="69"/>
                      <a:pt x="51" y="69"/>
                      <a:pt x="52" y="67"/>
                    </a:cubicBezTo>
                    <a:cubicBezTo>
                      <a:pt x="53" y="66"/>
                      <a:pt x="54" y="65"/>
                      <a:pt x="55" y="64"/>
                    </a:cubicBezTo>
                    <a:cubicBezTo>
                      <a:pt x="57" y="62"/>
                      <a:pt x="58" y="62"/>
                      <a:pt x="60" y="61"/>
                    </a:cubicBezTo>
                    <a:cubicBezTo>
                      <a:pt x="62" y="60"/>
                      <a:pt x="64" y="60"/>
                      <a:pt x="66" y="59"/>
                    </a:cubicBezTo>
                    <a:cubicBezTo>
                      <a:pt x="68" y="58"/>
                      <a:pt x="69" y="56"/>
                      <a:pt x="71" y="55"/>
                    </a:cubicBezTo>
                    <a:cubicBezTo>
                      <a:pt x="72" y="53"/>
                      <a:pt x="73" y="53"/>
                      <a:pt x="74" y="51"/>
                    </a:cubicBezTo>
                    <a:cubicBezTo>
                      <a:pt x="75" y="50"/>
                      <a:pt x="74" y="49"/>
                      <a:pt x="74" y="47"/>
                    </a:cubicBezTo>
                    <a:cubicBezTo>
                      <a:pt x="75" y="45"/>
                      <a:pt x="77" y="45"/>
                      <a:pt x="78" y="43"/>
                    </a:cubicBezTo>
                    <a:cubicBezTo>
                      <a:pt x="79" y="42"/>
                      <a:pt x="80" y="42"/>
                      <a:pt x="81" y="40"/>
                    </a:cubicBezTo>
                    <a:cubicBezTo>
                      <a:pt x="81" y="39"/>
                      <a:pt x="82" y="38"/>
                      <a:pt x="82" y="37"/>
                    </a:cubicBezTo>
                    <a:cubicBezTo>
                      <a:pt x="83" y="35"/>
                      <a:pt x="82" y="34"/>
                      <a:pt x="82" y="32"/>
                    </a:cubicBezTo>
                    <a:cubicBezTo>
                      <a:pt x="82" y="30"/>
                      <a:pt x="82" y="29"/>
                      <a:pt x="82" y="26"/>
                    </a:cubicBezTo>
                    <a:cubicBezTo>
                      <a:pt x="82" y="24"/>
                      <a:pt x="82" y="23"/>
                      <a:pt x="82" y="20"/>
                    </a:cubicBezTo>
                    <a:cubicBezTo>
                      <a:pt x="82" y="18"/>
                      <a:pt x="82" y="17"/>
                      <a:pt x="82" y="15"/>
                    </a:cubicBezTo>
                    <a:cubicBezTo>
                      <a:pt x="82" y="12"/>
                      <a:pt x="82" y="11"/>
                      <a:pt x="82" y="9"/>
                    </a:cubicBezTo>
                    <a:cubicBezTo>
                      <a:pt x="83" y="8"/>
                      <a:pt x="84" y="7"/>
                      <a:pt x="84" y="6"/>
                    </a:cubicBezTo>
                    <a:cubicBezTo>
                      <a:pt x="84" y="5"/>
                      <a:pt x="84" y="4"/>
                      <a:pt x="83" y="3"/>
                    </a:cubicBezTo>
                    <a:cubicBezTo>
                      <a:pt x="82" y="2"/>
                      <a:pt x="81" y="2"/>
                      <a:pt x="80" y="2"/>
                    </a:cubicBezTo>
                    <a:cubicBezTo>
                      <a:pt x="80" y="1"/>
                      <a:pt x="79" y="1"/>
                      <a:pt x="79" y="0"/>
                    </a:cubicBezTo>
                    <a:cubicBezTo>
                      <a:pt x="79" y="1"/>
                      <a:pt x="79" y="1"/>
                      <a:pt x="79" y="1"/>
                    </a:cubicBezTo>
                    <a:cubicBezTo>
                      <a:pt x="79" y="1"/>
                      <a:pt x="78" y="1"/>
                      <a:pt x="78" y="2"/>
                    </a:cubicBezTo>
                    <a:cubicBezTo>
                      <a:pt x="77" y="3"/>
                      <a:pt x="77" y="3"/>
                      <a:pt x="76" y="4"/>
                    </a:cubicBezTo>
                    <a:cubicBezTo>
                      <a:pt x="76" y="4"/>
                      <a:pt x="75" y="5"/>
                      <a:pt x="75" y="5"/>
                    </a:cubicBezTo>
                    <a:cubicBezTo>
                      <a:pt x="74" y="5"/>
                      <a:pt x="74" y="4"/>
                      <a:pt x="73" y="4"/>
                    </a:cubicBezTo>
                    <a:cubicBezTo>
                      <a:pt x="72" y="4"/>
                      <a:pt x="73" y="6"/>
                      <a:pt x="72" y="6"/>
                    </a:cubicBezTo>
                    <a:cubicBezTo>
                      <a:pt x="71" y="7"/>
                      <a:pt x="71" y="6"/>
                      <a:pt x="70" y="6"/>
                    </a:cubicBezTo>
                    <a:cubicBezTo>
                      <a:pt x="69" y="6"/>
                      <a:pt x="68" y="6"/>
                      <a:pt x="67" y="6"/>
                    </a:cubicBezTo>
                    <a:cubicBezTo>
                      <a:pt x="66" y="7"/>
                      <a:pt x="66" y="9"/>
                      <a:pt x="65" y="9"/>
                    </a:cubicBezTo>
                    <a:cubicBezTo>
                      <a:pt x="64" y="9"/>
                      <a:pt x="64" y="8"/>
                      <a:pt x="63" y="8"/>
                    </a:cubicBezTo>
                    <a:cubicBezTo>
                      <a:pt x="62" y="8"/>
                      <a:pt x="62" y="7"/>
                      <a:pt x="61" y="7"/>
                    </a:cubicBezTo>
                    <a:cubicBezTo>
                      <a:pt x="60" y="8"/>
                      <a:pt x="60" y="9"/>
                      <a:pt x="59" y="9"/>
                    </a:cubicBezTo>
                    <a:cubicBezTo>
                      <a:pt x="58" y="10"/>
                      <a:pt x="58" y="12"/>
                      <a:pt x="57" y="12"/>
                    </a:cubicBezTo>
                    <a:cubicBezTo>
                      <a:pt x="55" y="12"/>
                      <a:pt x="55" y="11"/>
                      <a:pt x="54" y="11"/>
                    </a:cubicBezTo>
                    <a:cubicBezTo>
                      <a:pt x="53" y="11"/>
                      <a:pt x="52" y="10"/>
                      <a:pt x="52" y="10"/>
                    </a:cubicBezTo>
                    <a:cubicBezTo>
                      <a:pt x="51" y="10"/>
                      <a:pt x="51" y="11"/>
                      <a:pt x="50" y="12"/>
                    </a:cubicBezTo>
                    <a:cubicBezTo>
                      <a:pt x="49" y="12"/>
                      <a:pt x="48" y="12"/>
                      <a:pt x="47" y="11"/>
                    </a:cubicBezTo>
                    <a:cubicBezTo>
                      <a:pt x="47" y="11"/>
                      <a:pt x="47" y="10"/>
                      <a:pt x="46" y="10"/>
                    </a:cubicBezTo>
                    <a:cubicBezTo>
                      <a:pt x="45" y="9"/>
                      <a:pt x="44" y="10"/>
                      <a:pt x="43" y="10"/>
                    </a:cubicBezTo>
                    <a:cubicBezTo>
                      <a:pt x="42" y="10"/>
                      <a:pt x="41" y="10"/>
                      <a:pt x="40" y="10"/>
                    </a:cubicBezTo>
                    <a:cubicBezTo>
                      <a:pt x="39" y="10"/>
                      <a:pt x="39" y="11"/>
                      <a:pt x="39" y="11"/>
                    </a:cubicBezTo>
                    <a:cubicBezTo>
                      <a:pt x="39" y="11"/>
                      <a:pt x="38" y="11"/>
                      <a:pt x="38" y="11"/>
                    </a:cubicBezTo>
                    <a:cubicBezTo>
                      <a:pt x="38" y="12"/>
                      <a:pt x="39" y="13"/>
                      <a:pt x="38" y="13"/>
                    </a:cubicBezTo>
                    <a:cubicBezTo>
                      <a:pt x="38" y="14"/>
                      <a:pt x="37" y="14"/>
                      <a:pt x="36" y="14"/>
                    </a:cubicBezTo>
                    <a:cubicBezTo>
                      <a:pt x="35" y="16"/>
                      <a:pt x="36" y="17"/>
                      <a:pt x="36" y="19"/>
                    </a:cubicBezTo>
                    <a:cubicBezTo>
                      <a:pt x="37" y="20"/>
                      <a:pt x="37" y="20"/>
                      <a:pt x="37" y="21"/>
                    </a:cubicBezTo>
                    <a:cubicBezTo>
                      <a:pt x="38" y="23"/>
                      <a:pt x="38" y="23"/>
                      <a:pt x="38" y="25"/>
                    </a:cubicBezTo>
                    <a:cubicBezTo>
                      <a:pt x="38" y="26"/>
                      <a:pt x="38" y="26"/>
                      <a:pt x="38" y="28"/>
                    </a:cubicBezTo>
                    <a:cubicBezTo>
                      <a:pt x="38" y="27"/>
                      <a:pt x="38" y="27"/>
                      <a:pt x="38" y="27"/>
                    </a:cubicBezTo>
                    <a:cubicBezTo>
                      <a:pt x="39" y="28"/>
                      <a:pt x="40" y="29"/>
                      <a:pt x="40" y="30"/>
                    </a:cubicBezTo>
                    <a:cubicBezTo>
                      <a:pt x="41" y="31"/>
                      <a:pt x="41" y="31"/>
                      <a:pt x="41" y="32"/>
                    </a:cubicBezTo>
                    <a:cubicBezTo>
                      <a:pt x="41" y="33"/>
                      <a:pt x="41" y="34"/>
                      <a:pt x="42" y="35"/>
                    </a:cubicBezTo>
                    <a:cubicBezTo>
                      <a:pt x="43" y="36"/>
                      <a:pt x="44" y="36"/>
                      <a:pt x="44" y="38"/>
                    </a:cubicBezTo>
                    <a:cubicBezTo>
                      <a:pt x="45" y="39"/>
                      <a:pt x="45" y="41"/>
                      <a:pt x="44" y="43"/>
                    </a:cubicBezTo>
                    <a:cubicBezTo>
                      <a:pt x="43" y="44"/>
                      <a:pt x="43" y="45"/>
                      <a:pt x="41" y="46"/>
                    </a:cubicBezTo>
                    <a:cubicBezTo>
                      <a:pt x="40" y="47"/>
                      <a:pt x="40" y="48"/>
                      <a:pt x="39" y="49"/>
                    </a:cubicBezTo>
                    <a:cubicBezTo>
                      <a:pt x="38" y="49"/>
                      <a:pt x="37" y="49"/>
                      <a:pt x="36" y="49"/>
                    </a:cubicBezTo>
                    <a:cubicBezTo>
                      <a:pt x="35" y="49"/>
                      <a:pt x="34" y="48"/>
                      <a:pt x="33" y="47"/>
                    </a:cubicBezTo>
                    <a:cubicBezTo>
                      <a:pt x="33" y="46"/>
                      <a:pt x="34" y="45"/>
                      <a:pt x="35" y="44"/>
                    </a:cubicBezTo>
                    <a:cubicBezTo>
                      <a:pt x="35" y="42"/>
                      <a:pt x="35" y="41"/>
                      <a:pt x="34" y="39"/>
                    </a:cubicBezTo>
                    <a:cubicBezTo>
                      <a:pt x="34" y="38"/>
                      <a:pt x="33" y="36"/>
                      <a:pt x="32" y="36"/>
                    </a:cubicBezTo>
                    <a:cubicBezTo>
                      <a:pt x="31" y="36"/>
                      <a:pt x="30" y="36"/>
                      <a:pt x="29" y="36"/>
                    </a:cubicBezTo>
                    <a:cubicBezTo>
                      <a:pt x="28" y="37"/>
                      <a:pt x="27" y="37"/>
                      <a:pt x="26" y="36"/>
                    </a:cubicBezTo>
                    <a:cubicBezTo>
                      <a:pt x="25" y="36"/>
                      <a:pt x="25" y="35"/>
                      <a:pt x="25" y="34"/>
                    </a:cubicBezTo>
                    <a:cubicBezTo>
                      <a:pt x="24" y="33"/>
                      <a:pt x="25" y="32"/>
                      <a:pt x="24" y="31"/>
                    </a:cubicBezTo>
                    <a:cubicBezTo>
                      <a:pt x="23" y="31"/>
                      <a:pt x="23" y="31"/>
                      <a:pt x="22" y="31"/>
                    </a:cubicBezTo>
                    <a:cubicBezTo>
                      <a:pt x="21" y="31"/>
                      <a:pt x="21" y="31"/>
                      <a:pt x="21" y="31"/>
                    </a:cubicBezTo>
                    <a:cubicBezTo>
                      <a:pt x="21" y="32"/>
                      <a:pt x="21" y="33"/>
                      <a:pt x="21" y="33"/>
                    </a:cubicBezTo>
                    <a:cubicBezTo>
                      <a:pt x="20" y="34"/>
                      <a:pt x="19" y="34"/>
                      <a:pt x="17" y="34"/>
                    </a:cubicBezTo>
                    <a:cubicBezTo>
                      <a:pt x="16" y="34"/>
                      <a:pt x="16" y="34"/>
                      <a:pt x="15" y="34"/>
                    </a:cubicBezTo>
                    <a:cubicBezTo>
                      <a:pt x="14" y="35"/>
                      <a:pt x="13" y="35"/>
                      <a:pt x="12" y="35"/>
                    </a:cubicBezTo>
                    <a:cubicBezTo>
                      <a:pt x="11" y="36"/>
                      <a:pt x="11" y="37"/>
                      <a:pt x="9"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04" name="Freeform 1126"/>
              <p:cNvSpPr>
                <a:spLocks/>
              </p:cNvSpPr>
              <p:nvPr/>
            </p:nvSpPr>
            <p:spPr bwMode="auto">
              <a:xfrm>
                <a:off x="3210" y="2059"/>
                <a:ext cx="161" cy="272"/>
              </a:xfrm>
              <a:custGeom>
                <a:avLst/>
                <a:gdLst>
                  <a:gd name="T0" fmla="*/ 81 w 80"/>
                  <a:gd name="T1" fmla="*/ 1376 h 136"/>
                  <a:gd name="T2" fmla="*/ 81 w 80"/>
                  <a:gd name="T3" fmla="*/ 1424 h 136"/>
                  <a:gd name="T4" fmla="*/ 145 w 80"/>
                  <a:gd name="T5" fmla="*/ 1472 h 136"/>
                  <a:gd name="T6" fmla="*/ 195 w 80"/>
                  <a:gd name="T7" fmla="*/ 1568 h 136"/>
                  <a:gd name="T8" fmla="*/ 211 w 80"/>
                  <a:gd name="T9" fmla="*/ 1632 h 136"/>
                  <a:gd name="T10" fmla="*/ 211 w 80"/>
                  <a:gd name="T11" fmla="*/ 1776 h 136"/>
                  <a:gd name="T12" fmla="*/ 260 w 80"/>
                  <a:gd name="T13" fmla="*/ 1840 h 136"/>
                  <a:gd name="T14" fmla="*/ 145 w 80"/>
                  <a:gd name="T15" fmla="*/ 1856 h 136"/>
                  <a:gd name="T16" fmla="*/ 81 w 80"/>
                  <a:gd name="T17" fmla="*/ 1904 h 136"/>
                  <a:gd name="T18" fmla="*/ 129 w 80"/>
                  <a:gd name="T19" fmla="*/ 1984 h 136"/>
                  <a:gd name="T20" fmla="*/ 227 w 80"/>
                  <a:gd name="T21" fmla="*/ 2048 h 136"/>
                  <a:gd name="T22" fmla="*/ 260 w 80"/>
                  <a:gd name="T23" fmla="*/ 2160 h 136"/>
                  <a:gd name="T24" fmla="*/ 328 w 80"/>
                  <a:gd name="T25" fmla="*/ 2176 h 136"/>
                  <a:gd name="T26" fmla="*/ 392 w 80"/>
                  <a:gd name="T27" fmla="*/ 2144 h 136"/>
                  <a:gd name="T28" fmla="*/ 473 w 80"/>
                  <a:gd name="T29" fmla="*/ 2128 h 136"/>
                  <a:gd name="T30" fmla="*/ 555 w 80"/>
                  <a:gd name="T31" fmla="*/ 2080 h 136"/>
                  <a:gd name="T32" fmla="*/ 636 w 80"/>
                  <a:gd name="T33" fmla="*/ 2000 h 136"/>
                  <a:gd name="T34" fmla="*/ 757 w 80"/>
                  <a:gd name="T35" fmla="*/ 1984 h 136"/>
                  <a:gd name="T36" fmla="*/ 855 w 80"/>
                  <a:gd name="T37" fmla="*/ 1968 h 136"/>
                  <a:gd name="T38" fmla="*/ 920 w 80"/>
                  <a:gd name="T39" fmla="*/ 1920 h 136"/>
                  <a:gd name="T40" fmla="*/ 968 w 80"/>
                  <a:gd name="T41" fmla="*/ 1856 h 136"/>
                  <a:gd name="T42" fmla="*/ 1036 w 80"/>
                  <a:gd name="T43" fmla="*/ 1792 h 136"/>
                  <a:gd name="T44" fmla="*/ 1069 w 80"/>
                  <a:gd name="T45" fmla="*/ 1744 h 136"/>
                  <a:gd name="T46" fmla="*/ 1167 w 80"/>
                  <a:gd name="T47" fmla="*/ 1712 h 136"/>
                  <a:gd name="T48" fmla="*/ 1183 w 80"/>
                  <a:gd name="T49" fmla="*/ 1696 h 136"/>
                  <a:gd name="T50" fmla="*/ 1135 w 80"/>
                  <a:gd name="T51" fmla="*/ 1648 h 136"/>
                  <a:gd name="T52" fmla="*/ 1151 w 80"/>
                  <a:gd name="T53" fmla="*/ 1584 h 136"/>
                  <a:gd name="T54" fmla="*/ 1135 w 80"/>
                  <a:gd name="T55" fmla="*/ 1488 h 136"/>
                  <a:gd name="T56" fmla="*/ 1151 w 80"/>
                  <a:gd name="T57" fmla="*/ 1376 h 136"/>
                  <a:gd name="T58" fmla="*/ 1101 w 80"/>
                  <a:gd name="T59" fmla="*/ 1248 h 136"/>
                  <a:gd name="T60" fmla="*/ 1167 w 80"/>
                  <a:gd name="T61" fmla="*/ 1184 h 136"/>
                  <a:gd name="T62" fmla="*/ 1183 w 80"/>
                  <a:gd name="T63" fmla="*/ 1088 h 136"/>
                  <a:gd name="T64" fmla="*/ 1216 w 80"/>
                  <a:gd name="T65" fmla="*/ 1072 h 136"/>
                  <a:gd name="T66" fmla="*/ 1296 w 80"/>
                  <a:gd name="T67" fmla="*/ 576 h 136"/>
                  <a:gd name="T68" fmla="*/ 1232 w 80"/>
                  <a:gd name="T69" fmla="*/ 512 h 136"/>
                  <a:gd name="T70" fmla="*/ 1117 w 80"/>
                  <a:gd name="T71" fmla="*/ 464 h 136"/>
                  <a:gd name="T72" fmla="*/ 988 w 80"/>
                  <a:gd name="T73" fmla="*/ 384 h 136"/>
                  <a:gd name="T74" fmla="*/ 888 w 80"/>
                  <a:gd name="T75" fmla="*/ 336 h 136"/>
                  <a:gd name="T76" fmla="*/ 692 w 80"/>
                  <a:gd name="T77" fmla="*/ 208 h 136"/>
                  <a:gd name="T78" fmla="*/ 620 w 80"/>
                  <a:gd name="T79" fmla="*/ 160 h 136"/>
                  <a:gd name="T80" fmla="*/ 409 w 80"/>
                  <a:gd name="T81" fmla="*/ 64 h 136"/>
                  <a:gd name="T82" fmla="*/ 276 w 80"/>
                  <a:gd name="T83" fmla="*/ 0 h 136"/>
                  <a:gd name="T84" fmla="*/ 227 w 80"/>
                  <a:gd name="T85" fmla="*/ 48 h 136"/>
                  <a:gd name="T86" fmla="*/ 179 w 80"/>
                  <a:gd name="T87" fmla="*/ 96 h 136"/>
                  <a:gd name="T88" fmla="*/ 211 w 80"/>
                  <a:gd name="T89" fmla="*/ 192 h 136"/>
                  <a:gd name="T90" fmla="*/ 211 w 80"/>
                  <a:gd name="T91" fmla="*/ 304 h 136"/>
                  <a:gd name="T92" fmla="*/ 244 w 80"/>
                  <a:gd name="T93" fmla="*/ 368 h 136"/>
                  <a:gd name="T94" fmla="*/ 292 w 80"/>
                  <a:gd name="T95" fmla="*/ 416 h 136"/>
                  <a:gd name="T96" fmla="*/ 260 w 80"/>
                  <a:gd name="T97" fmla="*/ 608 h 136"/>
                  <a:gd name="T98" fmla="*/ 227 w 80"/>
                  <a:gd name="T99" fmla="*/ 944 h 136"/>
                  <a:gd name="T100" fmla="*/ 163 w 80"/>
                  <a:gd name="T101" fmla="*/ 1008 h 136"/>
                  <a:gd name="T102" fmla="*/ 113 w 80"/>
                  <a:gd name="T103" fmla="*/ 1088 h 136"/>
                  <a:gd name="T104" fmla="*/ 81 w 80"/>
                  <a:gd name="T105" fmla="*/ 1104 h 136"/>
                  <a:gd name="T106" fmla="*/ 32 w 80"/>
                  <a:gd name="T107" fmla="*/ 1232 h 136"/>
                  <a:gd name="T108" fmla="*/ 0 w 80"/>
                  <a:gd name="T109" fmla="*/ 1344 h 136"/>
                  <a:gd name="T110" fmla="*/ 64 w 80"/>
                  <a:gd name="T111" fmla="*/ 1328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
                  <a:gd name="T169" fmla="*/ 0 h 136"/>
                  <a:gd name="T170" fmla="*/ 80 w 80"/>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 h="136">
                    <a:moveTo>
                      <a:pt x="4" y="83"/>
                    </a:moveTo>
                    <a:cubicBezTo>
                      <a:pt x="5" y="84"/>
                      <a:pt x="4" y="85"/>
                      <a:pt x="5" y="86"/>
                    </a:cubicBezTo>
                    <a:cubicBezTo>
                      <a:pt x="5" y="87"/>
                      <a:pt x="6" y="87"/>
                      <a:pt x="7" y="88"/>
                    </a:cubicBezTo>
                    <a:cubicBezTo>
                      <a:pt x="5" y="89"/>
                      <a:pt x="5" y="89"/>
                      <a:pt x="5" y="89"/>
                    </a:cubicBezTo>
                    <a:cubicBezTo>
                      <a:pt x="5" y="89"/>
                      <a:pt x="6" y="89"/>
                      <a:pt x="7" y="89"/>
                    </a:cubicBezTo>
                    <a:cubicBezTo>
                      <a:pt x="8" y="89"/>
                      <a:pt x="8" y="91"/>
                      <a:pt x="9" y="92"/>
                    </a:cubicBezTo>
                    <a:cubicBezTo>
                      <a:pt x="10" y="93"/>
                      <a:pt x="11" y="93"/>
                      <a:pt x="11" y="95"/>
                    </a:cubicBezTo>
                    <a:cubicBezTo>
                      <a:pt x="12" y="96"/>
                      <a:pt x="11" y="97"/>
                      <a:pt x="12" y="98"/>
                    </a:cubicBezTo>
                    <a:cubicBezTo>
                      <a:pt x="12" y="99"/>
                      <a:pt x="12" y="100"/>
                      <a:pt x="13" y="101"/>
                    </a:cubicBezTo>
                    <a:cubicBezTo>
                      <a:pt x="13" y="102"/>
                      <a:pt x="13" y="102"/>
                      <a:pt x="13" y="102"/>
                    </a:cubicBezTo>
                    <a:cubicBezTo>
                      <a:pt x="14" y="105"/>
                      <a:pt x="12" y="106"/>
                      <a:pt x="12" y="108"/>
                    </a:cubicBezTo>
                    <a:cubicBezTo>
                      <a:pt x="12" y="110"/>
                      <a:pt x="12" y="110"/>
                      <a:pt x="13" y="111"/>
                    </a:cubicBezTo>
                    <a:cubicBezTo>
                      <a:pt x="14" y="112"/>
                      <a:pt x="14" y="112"/>
                      <a:pt x="15" y="112"/>
                    </a:cubicBezTo>
                    <a:cubicBezTo>
                      <a:pt x="16" y="113"/>
                      <a:pt x="17" y="114"/>
                      <a:pt x="16" y="115"/>
                    </a:cubicBezTo>
                    <a:cubicBezTo>
                      <a:pt x="15" y="116"/>
                      <a:pt x="14" y="116"/>
                      <a:pt x="13" y="116"/>
                    </a:cubicBezTo>
                    <a:cubicBezTo>
                      <a:pt x="12" y="116"/>
                      <a:pt x="11" y="116"/>
                      <a:pt x="9" y="116"/>
                    </a:cubicBezTo>
                    <a:cubicBezTo>
                      <a:pt x="8" y="116"/>
                      <a:pt x="7" y="115"/>
                      <a:pt x="6" y="116"/>
                    </a:cubicBezTo>
                    <a:cubicBezTo>
                      <a:pt x="5" y="117"/>
                      <a:pt x="5" y="118"/>
                      <a:pt x="5" y="119"/>
                    </a:cubicBezTo>
                    <a:cubicBezTo>
                      <a:pt x="5" y="120"/>
                      <a:pt x="6" y="120"/>
                      <a:pt x="7" y="121"/>
                    </a:cubicBezTo>
                    <a:cubicBezTo>
                      <a:pt x="7" y="122"/>
                      <a:pt x="7" y="123"/>
                      <a:pt x="8" y="124"/>
                    </a:cubicBezTo>
                    <a:cubicBezTo>
                      <a:pt x="8" y="125"/>
                      <a:pt x="9" y="125"/>
                      <a:pt x="10" y="125"/>
                    </a:cubicBezTo>
                    <a:cubicBezTo>
                      <a:pt x="12" y="126"/>
                      <a:pt x="13" y="126"/>
                      <a:pt x="14" y="128"/>
                    </a:cubicBezTo>
                    <a:cubicBezTo>
                      <a:pt x="15" y="129"/>
                      <a:pt x="14" y="130"/>
                      <a:pt x="15" y="131"/>
                    </a:cubicBezTo>
                    <a:cubicBezTo>
                      <a:pt x="15" y="133"/>
                      <a:pt x="16" y="134"/>
                      <a:pt x="16" y="135"/>
                    </a:cubicBezTo>
                    <a:cubicBezTo>
                      <a:pt x="17" y="136"/>
                      <a:pt x="17" y="136"/>
                      <a:pt x="17" y="136"/>
                    </a:cubicBezTo>
                    <a:cubicBezTo>
                      <a:pt x="18" y="136"/>
                      <a:pt x="19" y="136"/>
                      <a:pt x="20" y="136"/>
                    </a:cubicBezTo>
                    <a:cubicBezTo>
                      <a:pt x="21" y="136"/>
                      <a:pt x="22" y="136"/>
                      <a:pt x="23" y="135"/>
                    </a:cubicBezTo>
                    <a:cubicBezTo>
                      <a:pt x="23" y="135"/>
                      <a:pt x="24" y="134"/>
                      <a:pt x="24" y="134"/>
                    </a:cubicBezTo>
                    <a:cubicBezTo>
                      <a:pt x="25" y="134"/>
                      <a:pt x="25" y="136"/>
                      <a:pt x="26" y="136"/>
                    </a:cubicBezTo>
                    <a:cubicBezTo>
                      <a:pt x="28" y="136"/>
                      <a:pt x="28" y="133"/>
                      <a:pt x="29" y="133"/>
                    </a:cubicBezTo>
                    <a:cubicBezTo>
                      <a:pt x="30" y="132"/>
                      <a:pt x="31" y="134"/>
                      <a:pt x="32" y="133"/>
                    </a:cubicBezTo>
                    <a:cubicBezTo>
                      <a:pt x="33" y="132"/>
                      <a:pt x="33" y="131"/>
                      <a:pt x="34" y="130"/>
                    </a:cubicBezTo>
                    <a:cubicBezTo>
                      <a:pt x="34" y="129"/>
                      <a:pt x="34" y="128"/>
                      <a:pt x="36" y="127"/>
                    </a:cubicBezTo>
                    <a:cubicBezTo>
                      <a:pt x="37" y="126"/>
                      <a:pt x="37" y="126"/>
                      <a:pt x="39" y="125"/>
                    </a:cubicBezTo>
                    <a:cubicBezTo>
                      <a:pt x="40" y="125"/>
                      <a:pt x="41" y="125"/>
                      <a:pt x="42" y="125"/>
                    </a:cubicBezTo>
                    <a:cubicBezTo>
                      <a:pt x="44" y="125"/>
                      <a:pt x="44" y="125"/>
                      <a:pt x="46" y="124"/>
                    </a:cubicBezTo>
                    <a:cubicBezTo>
                      <a:pt x="47" y="124"/>
                      <a:pt x="48" y="124"/>
                      <a:pt x="49" y="123"/>
                    </a:cubicBezTo>
                    <a:cubicBezTo>
                      <a:pt x="50" y="123"/>
                      <a:pt x="51" y="123"/>
                      <a:pt x="52" y="123"/>
                    </a:cubicBezTo>
                    <a:cubicBezTo>
                      <a:pt x="53" y="122"/>
                      <a:pt x="53" y="123"/>
                      <a:pt x="54" y="122"/>
                    </a:cubicBezTo>
                    <a:cubicBezTo>
                      <a:pt x="55" y="122"/>
                      <a:pt x="55" y="121"/>
                      <a:pt x="56" y="120"/>
                    </a:cubicBezTo>
                    <a:cubicBezTo>
                      <a:pt x="56" y="120"/>
                      <a:pt x="57" y="119"/>
                      <a:pt x="57" y="119"/>
                    </a:cubicBezTo>
                    <a:cubicBezTo>
                      <a:pt x="59" y="116"/>
                      <a:pt x="59" y="116"/>
                      <a:pt x="59" y="116"/>
                    </a:cubicBezTo>
                    <a:cubicBezTo>
                      <a:pt x="60" y="115"/>
                      <a:pt x="61" y="115"/>
                      <a:pt x="61" y="114"/>
                    </a:cubicBezTo>
                    <a:cubicBezTo>
                      <a:pt x="62" y="114"/>
                      <a:pt x="63" y="113"/>
                      <a:pt x="63" y="112"/>
                    </a:cubicBezTo>
                    <a:cubicBezTo>
                      <a:pt x="63" y="112"/>
                      <a:pt x="63" y="111"/>
                      <a:pt x="63" y="110"/>
                    </a:cubicBezTo>
                    <a:cubicBezTo>
                      <a:pt x="64" y="110"/>
                      <a:pt x="64" y="109"/>
                      <a:pt x="65" y="109"/>
                    </a:cubicBezTo>
                    <a:cubicBezTo>
                      <a:pt x="66" y="108"/>
                      <a:pt x="67" y="108"/>
                      <a:pt x="68" y="107"/>
                    </a:cubicBezTo>
                    <a:cubicBezTo>
                      <a:pt x="69" y="107"/>
                      <a:pt x="70" y="107"/>
                      <a:pt x="71" y="107"/>
                    </a:cubicBezTo>
                    <a:cubicBezTo>
                      <a:pt x="72" y="107"/>
                      <a:pt x="72" y="107"/>
                      <a:pt x="72" y="107"/>
                    </a:cubicBezTo>
                    <a:cubicBezTo>
                      <a:pt x="72" y="107"/>
                      <a:pt x="72" y="106"/>
                      <a:pt x="72" y="106"/>
                    </a:cubicBezTo>
                    <a:cubicBezTo>
                      <a:pt x="72" y="105"/>
                      <a:pt x="72" y="104"/>
                      <a:pt x="71" y="103"/>
                    </a:cubicBezTo>
                    <a:cubicBezTo>
                      <a:pt x="71" y="103"/>
                      <a:pt x="70" y="104"/>
                      <a:pt x="69" y="103"/>
                    </a:cubicBezTo>
                    <a:cubicBezTo>
                      <a:pt x="69" y="102"/>
                      <a:pt x="69" y="102"/>
                      <a:pt x="69" y="101"/>
                    </a:cubicBezTo>
                    <a:cubicBezTo>
                      <a:pt x="69" y="100"/>
                      <a:pt x="70" y="100"/>
                      <a:pt x="70" y="99"/>
                    </a:cubicBezTo>
                    <a:cubicBezTo>
                      <a:pt x="69" y="98"/>
                      <a:pt x="69" y="98"/>
                      <a:pt x="69" y="97"/>
                    </a:cubicBezTo>
                    <a:cubicBezTo>
                      <a:pt x="69" y="95"/>
                      <a:pt x="69" y="94"/>
                      <a:pt x="69" y="93"/>
                    </a:cubicBezTo>
                    <a:cubicBezTo>
                      <a:pt x="69" y="91"/>
                      <a:pt x="68" y="90"/>
                      <a:pt x="69" y="88"/>
                    </a:cubicBezTo>
                    <a:cubicBezTo>
                      <a:pt x="69" y="87"/>
                      <a:pt x="70" y="87"/>
                      <a:pt x="70" y="86"/>
                    </a:cubicBezTo>
                    <a:cubicBezTo>
                      <a:pt x="70" y="84"/>
                      <a:pt x="70" y="83"/>
                      <a:pt x="69" y="81"/>
                    </a:cubicBezTo>
                    <a:cubicBezTo>
                      <a:pt x="68" y="80"/>
                      <a:pt x="67" y="80"/>
                      <a:pt x="67" y="78"/>
                    </a:cubicBezTo>
                    <a:cubicBezTo>
                      <a:pt x="67" y="78"/>
                      <a:pt x="68" y="77"/>
                      <a:pt x="68" y="76"/>
                    </a:cubicBezTo>
                    <a:cubicBezTo>
                      <a:pt x="69" y="75"/>
                      <a:pt x="70" y="75"/>
                      <a:pt x="71" y="74"/>
                    </a:cubicBezTo>
                    <a:cubicBezTo>
                      <a:pt x="72" y="70"/>
                      <a:pt x="72" y="70"/>
                      <a:pt x="72" y="70"/>
                    </a:cubicBezTo>
                    <a:cubicBezTo>
                      <a:pt x="72" y="70"/>
                      <a:pt x="72" y="69"/>
                      <a:pt x="72" y="68"/>
                    </a:cubicBezTo>
                    <a:cubicBezTo>
                      <a:pt x="72" y="68"/>
                      <a:pt x="72" y="68"/>
                      <a:pt x="73" y="68"/>
                    </a:cubicBezTo>
                    <a:cubicBezTo>
                      <a:pt x="73" y="68"/>
                      <a:pt x="73" y="67"/>
                      <a:pt x="74" y="67"/>
                    </a:cubicBezTo>
                    <a:cubicBezTo>
                      <a:pt x="80" y="67"/>
                      <a:pt x="80" y="67"/>
                      <a:pt x="80" y="67"/>
                    </a:cubicBezTo>
                    <a:cubicBezTo>
                      <a:pt x="79" y="36"/>
                      <a:pt x="79" y="36"/>
                      <a:pt x="79" y="36"/>
                    </a:cubicBezTo>
                    <a:cubicBezTo>
                      <a:pt x="79" y="35"/>
                      <a:pt x="79" y="35"/>
                      <a:pt x="79" y="35"/>
                    </a:cubicBezTo>
                    <a:cubicBezTo>
                      <a:pt x="78" y="34"/>
                      <a:pt x="77" y="33"/>
                      <a:pt x="75" y="32"/>
                    </a:cubicBezTo>
                    <a:cubicBezTo>
                      <a:pt x="74" y="31"/>
                      <a:pt x="74" y="31"/>
                      <a:pt x="72" y="30"/>
                    </a:cubicBezTo>
                    <a:cubicBezTo>
                      <a:pt x="71" y="30"/>
                      <a:pt x="70" y="30"/>
                      <a:pt x="68" y="29"/>
                    </a:cubicBezTo>
                    <a:cubicBezTo>
                      <a:pt x="66" y="28"/>
                      <a:pt x="65" y="27"/>
                      <a:pt x="63" y="26"/>
                    </a:cubicBezTo>
                    <a:cubicBezTo>
                      <a:pt x="62" y="25"/>
                      <a:pt x="61" y="24"/>
                      <a:pt x="60" y="24"/>
                    </a:cubicBezTo>
                    <a:cubicBezTo>
                      <a:pt x="59" y="23"/>
                      <a:pt x="58" y="22"/>
                      <a:pt x="57" y="22"/>
                    </a:cubicBezTo>
                    <a:cubicBezTo>
                      <a:pt x="56" y="21"/>
                      <a:pt x="55" y="21"/>
                      <a:pt x="54" y="21"/>
                    </a:cubicBezTo>
                    <a:cubicBezTo>
                      <a:pt x="51" y="19"/>
                      <a:pt x="50" y="18"/>
                      <a:pt x="47" y="17"/>
                    </a:cubicBezTo>
                    <a:cubicBezTo>
                      <a:pt x="45" y="15"/>
                      <a:pt x="44" y="14"/>
                      <a:pt x="42" y="13"/>
                    </a:cubicBezTo>
                    <a:cubicBezTo>
                      <a:pt x="41" y="13"/>
                      <a:pt x="40" y="13"/>
                      <a:pt x="40" y="12"/>
                    </a:cubicBezTo>
                    <a:cubicBezTo>
                      <a:pt x="39" y="11"/>
                      <a:pt x="39" y="10"/>
                      <a:pt x="38" y="10"/>
                    </a:cubicBezTo>
                    <a:cubicBezTo>
                      <a:pt x="36" y="8"/>
                      <a:pt x="34" y="9"/>
                      <a:pt x="32" y="8"/>
                    </a:cubicBezTo>
                    <a:cubicBezTo>
                      <a:pt x="29" y="7"/>
                      <a:pt x="28" y="5"/>
                      <a:pt x="25" y="4"/>
                    </a:cubicBezTo>
                    <a:cubicBezTo>
                      <a:pt x="23" y="3"/>
                      <a:pt x="22" y="3"/>
                      <a:pt x="20" y="2"/>
                    </a:cubicBezTo>
                    <a:cubicBezTo>
                      <a:pt x="19" y="1"/>
                      <a:pt x="19" y="0"/>
                      <a:pt x="17" y="0"/>
                    </a:cubicBezTo>
                    <a:cubicBezTo>
                      <a:pt x="17" y="1"/>
                      <a:pt x="17" y="2"/>
                      <a:pt x="17" y="2"/>
                    </a:cubicBezTo>
                    <a:cubicBezTo>
                      <a:pt x="16" y="3"/>
                      <a:pt x="15" y="3"/>
                      <a:pt x="14" y="3"/>
                    </a:cubicBezTo>
                    <a:cubicBezTo>
                      <a:pt x="13" y="4"/>
                      <a:pt x="13" y="4"/>
                      <a:pt x="12" y="5"/>
                    </a:cubicBezTo>
                    <a:cubicBezTo>
                      <a:pt x="11" y="6"/>
                      <a:pt x="11" y="6"/>
                      <a:pt x="11" y="6"/>
                    </a:cubicBezTo>
                    <a:cubicBezTo>
                      <a:pt x="11" y="7"/>
                      <a:pt x="12" y="7"/>
                      <a:pt x="12" y="8"/>
                    </a:cubicBezTo>
                    <a:cubicBezTo>
                      <a:pt x="12" y="9"/>
                      <a:pt x="12" y="10"/>
                      <a:pt x="13" y="12"/>
                    </a:cubicBezTo>
                    <a:cubicBezTo>
                      <a:pt x="13" y="13"/>
                      <a:pt x="12" y="14"/>
                      <a:pt x="13" y="15"/>
                    </a:cubicBezTo>
                    <a:cubicBezTo>
                      <a:pt x="13" y="17"/>
                      <a:pt x="13" y="18"/>
                      <a:pt x="13" y="19"/>
                    </a:cubicBezTo>
                    <a:cubicBezTo>
                      <a:pt x="14" y="20"/>
                      <a:pt x="15" y="20"/>
                      <a:pt x="15" y="21"/>
                    </a:cubicBezTo>
                    <a:cubicBezTo>
                      <a:pt x="16" y="22"/>
                      <a:pt x="15" y="22"/>
                      <a:pt x="15" y="23"/>
                    </a:cubicBezTo>
                    <a:cubicBezTo>
                      <a:pt x="15" y="24"/>
                      <a:pt x="17" y="24"/>
                      <a:pt x="17" y="25"/>
                    </a:cubicBezTo>
                    <a:cubicBezTo>
                      <a:pt x="18" y="25"/>
                      <a:pt x="18" y="26"/>
                      <a:pt x="18" y="26"/>
                    </a:cubicBezTo>
                    <a:cubicBezTo>
                      <a:pt x="18" y="28"/>
                      <a:pt x="17" y="29"/>
                      <a:pt x="17" y="31"/>
                    </a:cubicBezTo>
                    <a:cubicBezTo>
                      <a:pt x="16" y="34"/>
                      <a:pt x="16" y="35"/>
                      <a:pt x="16" y="38"/>
                    </a:cubicBezTo>
                    <a:cubicBezTo>
                      <a:pt x="16" y="46"/>
                      <a:pt x="20" y="51"/>
                      <a:pt x="16" y="57"/>
                    </a:cubicBezTo>
                    <a:cubicBezTo>
                      <a:pt x="15" y="58"/>
                      <a:pt x="15" y="58"/>
                      <a:pt x="14" y="59"/>
                    </a:cubicBezTo>
                    <a:cubicBezTo>
                      <a:pt x="13" y="60"/>
                      <a:pt x="13" y="60"/>
                      <a:pt x="12" y="61"/>
                    </a:cubicBezTo>
                    <a:cubicBezTo>
                      <a:pt x="11" y="62"/>
                      <a:pt x="10" y="62"/>
                      <a:pt x="10" y="63"/>
                    </a:cubicBezTo>
                    <a:cubicBezTo>
                      <a:pt x="9" y="63"/>
                      <a:pt x="10" y="64"/>
                      <a:pt x="10" y="64"/>
                    </a:cubicBezTo>
                    <a:cubicBezTo>
                      <a:pt x="9" y="66"/>
                      <a:pt x="8" y="67"/>
                      <a:pt x="7" y="68"/>
                    </a:cubicBezTo>
                    <a:cubicBezTo>
                      <a:pt x="7" y="68"/>
                      <a:pt x="7" y="68"/>
                      <a:pt x="7" y="68"/>
                    </a:cubicBezTo>
                    <a:cubicBezTo>
                      <a:pt x="6" y="69"/>
                      <a:pt x="6" y="69"/>
                      <a:pt x="5" y="69"/>
                    </a:cubicBezTo>
                    <a:cubicBezTo>
                      <a:pt x="4" y="71"/>
                      <a:pt x="3" y="72"/>
                      <a:pt x="2" y="74"/>
                    </a:cubicBezTo>
                    <a:cubicBezTo>
                      <a:pt x="2" y="75"/>
                      <a:pt x="2" y="76"/>
                      <a:pt x="2" y="77"/>
                    </a:cubicBezTo>
                    <a:cubicBezTo>
                      <a:pt x="2" y="79"/>
                      <a:pt x="2" y="79"/>
                      <a:pt x="2" y="81"/>
                    </a:cubicBezTo>
                    <a:cubicBezTo>
                      <a:pt x="1" y="82"/>
                      <a:pt x="1" y="83"/>
                      <a:pt x="0" y="84"/>
                    </a:cubicBezTo>
                    <a:cubicBezTo>
                      <a:pt x="3" y="82"/>
                      <a:pt x="3" y="82"/>
                      <a:pt x="3" y="82"/>
                    </a:cubicBezTo>
                    <a:cubicBezTo>
                      <a:pt x="4" y="82"/>
                      <a:pt x="4" y="82"/>
                      <a:pt x="4" y="8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05" name="Freeform 1127"/>
              <p:cNvSpPr>
                <a:spLocks/>
              </p:cNvSpPr>
              <p:nvPr/>
            </p:nvSpPr>
            <p:spPr bwMode="auto">
              <a:xfrm>
                <a:off x="3523" y="2381"/>
                <a:ext cx="122" cy="165"/>
              </a:xfrm>
              <a:custGeom>
                <a:avLst/>
                <a:gdLst>
                  <a:gd name="T0" fmla="*/ 16 w 61"/>
                  <a:gd name="T1" fmla="*/ 80 h 82"/>
                  <a:gd name="T2" fmla="*/ 64 w 61"/>
                  <a:gd name="T3" fmla="*/ 161 h 82"/>
                  <a:gd name="T4" fmla="*/ 128 w 61"/>
                  <a:gd name="T5" fmla="*/ 276 h 82"/>
                  <a:gd name="T6" fmla="*/ 128 w 61"/>
                  <a:gd name="T7" fmla="*/ 408 h 82"/>
                  <a:gd name="T8" fmla="*/ 96 w 61"/>
                  <a:gd name="T9" fmla="*/ 507 h 82"/>
                  <a:gd name="T10" fmla="*/ 16 w 61"/>
                  <a:gd name="T11" fmla="*/ 604 h 82"/>
                  <a:gd name="T12" fmla="*/ 0 w 61"/>
                  <a:gd name="T13" fmla="*/ 676 h 82"/>
                  <a:gd name="T14" fmla="*/ 64 w 61"/>
                  <a:gd name="T15" fmla="*/ 708 h 82"/>
                  <a:gd name="T16" fmla="*/ 16 w 61"/>
                  <a:gd name="T17" fmla="*/ 773 h 82"/>
                  <a:gd name="T18" fmla="*/ 16 w 61"/>
                  <a:gd name="T19" fmla="*/ 839 h 82"/>
                  <a:gd name="T20" fmla="*/ 224 w 61"/>
                  <a:gd name="T21" fmla="*/ 920 h 82"/>
                  <a:gd name="T22" fmla="*/ 368 w 61"/>
                  <a:gd name="T23" fmla="*/ 1052 h 82"/>
                  <a:gd name="T24" fmla="*/ 448 w 61"/>
                  <a:gd name="T25" fmla="*/ 1183 h 82"/>
                  <a:gd name="T26" fmla="*/ 576 w 61"/>
                  <a:gd name="T27" fmla="*/ 1296 h 82"/>
                  <a:gd name="T28" fmla="*/ 672 w 61"/>
                  <a:gd name="T29" fmla="*/ 1344 h 82"/>
                  <a:gd name="T30" fmla="*/ 704 w 61"/>
                  <a:gd name="T31" fmla="*/ 1312 h 82"/>
                  <a:gd name="T32" fmla="*/ 720 w 61"/>
                  <a:gd name="T33" fmla="*/ 1199 h 82"/>
                  <a:gd name="T34" fmla="*/ 768 w 61"/>
                  <a:gd name="T35" fmla="*/ 1117 h 82"/>
                  <a:gd name="T36" fmla="*/ 816 w 61"/>
                  <a:gd name="T37" fmla="*/ 1052 h 82"/>
                  <a:gd name="T38" fmla="*/ 864 w 61"/>
                  <a:gd name="T39" fmla="*/ 1000 h 82"/>
                  <a:gd name="T40" fmla="*/ 896 w 61"/>
                  <a:gd name="T41" fmla="*/ 936 h 82"/>
                  <a:gd name="T42" fmla="*/ 912 w 61"/>
                  <a:gd name="T43" fmla="*/ 903 h 82"/>
                  <a:gd name="T44" fmla="*/ 864 w 61"/>
                  <a:gd name="T45" fmla="*/ 821 h 82"/>
                  <a:gd name="T46" fmla="*/ 848 w 61"/>
                  <a:gd name="T47" fmla="*/ 636 h 82"/>
                  <a:gd name="T48" fmla="*/ 864 w 61"/>
                  <a:gd name="T49" fmla="*/ 473 h 82"/>
                  <a:gd name="T50" fmla="*/ 864 w 61"/>
                  <a:gd name="T51" fmla="*/ 308 h 82"/>
                  <a:gd name="T52" fmla="*/ 912 w 61"/>
                  <a:gd name="T53" fmla="*/ 211 h 82"/>
                  <a:gd name="T54" fmla="*/ 960 w 61"/>
                  <a:gd name="T55" fmla="*/ 145 h 82"/>
                  <a:gd name="T56" fmla="*/ 960 w 61"/>
                  <a:gd name="T57" fmla="*/ 97 h 82"/>
                  <a:gd name="T58" fmla="*/ 848 w 61"/>
                  <a:gd name="T59" fmla="*/ 97 h 82"/>
                  <a:gd name="T60" fmla="*/ 800 w 61"/>
                  <a:gd name="T61" fmla="*/ 80 h 82"/>
                  <a:gd name="T62" fmla="*/ 736 w 61"/>
                  <a:gd name="T63" fmla="*/ 129 h 82"/>
                  <a:gd name="T64" fmla="*/ 656 w 61"/>
                  <a:gd name="T65" fmla="*/ 179 h 82"/>
                  <a:gd name="T66" fmla="*/ 592 w 61"/>
                  <a:gd name="T67" fmla="*/ 145 h 82"/>
                  <a:gd name="T68" fmla="*/ 496 w 61"/>
                  <a:gd name="T69" fmla="*/ 129 h 82"/>
                  <a:gd name="T70" fmla="*/ 400 w 61"/>
                  <a:gd name="T71" fmla="*/ 48 h 82"/>
                  <a:gd name="T72" fmla="*/ 304 w 61"/>
                  <a:gd name="T73" fmla="*/ 48 h 82"/>
                  <a:gd name="T74" fmla="*/ 224 w 61"/>
                  <a:gd name="T75" fmla="*/ 16 h 82"/>
                  <a:gd name="T76" fmla="*/ 128 w 61"/>
                  <a:gd name="T77" fmla="*/ 0 h 82"/>
                  <a:gd name="T78" fmla="*/ 0 w 61"/>
                  <a:gd name="T79" fmla="*/ 80 h 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1"/>
                  <a:gd name="T121" fmla="*/ 0 h 82"/>
                  <a:gd name="T122" fmla="*/ 61 w 61"/>
                  <a:gd name="T123" fmla="*/ 82 h 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1" h="82">
                    <a:moveTo>
                      <a:pt x="0" y="5"/>
                    </a:moveTo>
                    <a:cubicBezTo>
                      <a:pt x="1" y="5"/>
                      <a:pt x="1" y="5"/>
                      <a:pt x="1" y="5"/>
                    </a:cubicBezTo>
                    <a:cubicBezTo>
                      <a:pt x="2" y="6"/>
                      <a:pt x="2" y="7"/>
                      <a:pt x="3" y="8"/>
                    </a:cubicBezTo>
                    <a:cubicBezTo>
                      <a:pt x="3" y="9"/>
                      <a:pt x="3" y="9"/>
                      <a:pt x="4" y="10"/>
                    </a:cubicBezTo>
                    <a:cubicBezTo>
                      <a:pt x="5" y="12"/>
                      <a:pt x="6" y="12"/>
                      <a:pt x="7" y="14"/>
                    </a:cubicBezTo>
                    <a:cubicBezTo>
                      <a:pt x="7" y="15"/>
                      <a:pt x="8" y="16"/>
                      <a:pt x="8" y="17"/>
                    </a:cubicBezTo>
                    <a:cubicBezTo>
                      <a:pt x="8" y="19"/>
                      <a:pt x="8" y="20"/>
                      <a:pt x="8" y="22"/>
                    </a:cubicBezTo>
                    <a:cubicBezTo>
                      <a:pt x="8" y="23"/>
                      <a:pt x="8" y="24"/>
                      <a:pt x="8" y="25"/>
                    </a:cubicBezTo>
                    <a:cubicBezTo>
                      <a:pt x="8" y="27"/>
                      <a:pt x="9" y="28"/>
                      <a:pt x="8" y="29"/>
                    </a:cubicBezTo>
                    <a:cubicBezTo>
                      <a:pt x="7" y="30"/>
                      <a:pt x="6" y="30"/>
                      <a:pt x="6" y="31"/>
                    </a:cubicBezTo>
                    <a:cubicBezTo>
                      <a:pt x="4" y="32"/>
                      <a:pt x="4" y="33"/>
                      <a:pt x="3" y="34"/>
                    </a:cubicBezTo>
                    <a:cubicBezTo>
                      <a:pt x="2" y="35"/>
                      <a:pt x="1" y="36"/>
                      <a:pt x="1" y="37"/>
                    </a:cubicBezTo>
                    <a:cubicBezTo>
                      <a:pt x="0" y="39"/>
                      <a:pt x="1" y="39"/>
                      <a:pt x="1" y="41"/>
                    </a:cubicBezTo>
                    <a:cubicBezTo>
                      <a:pt x="0" y="41"/>
                      <a:pt x="0" y="41"/>
                      <a:pt x="0" y="41"/>
                    </a:cubicBezTo>
                    <a:cubicBezTo>
                      <a:pt x="1" y="41"/>
                      <a:pt x="1" y="41"/>
                      <a:pt x="1" y="41"/>
                    </a:cubicBezTo>
                    <a:cubicBezTo>
                      <a:pt x="2" y="42"/>
                      <a:pt x="4" y="42"/>
                      <a:pt x="4" y="43"/>
                    </a:cubicBezTo>
                    <a:cubicBezTo>
                      <a:pt x="4" y="44"/>
                      <a:pt x="3" y="44"/>
                      <a:pt x="2" y="45"/>
                    </a:cubicBezTo>
                    <a:cubicBezTo>
                      <a:pt x="2" y="46"/>
                      <a:pt x="1" y="46"/>
                      <a:pt x="1" y="47"/>
                    </a:cubicBezTo>
                    <a:cubicBezTo>
                      <a:pt x="1" y="48"/>
                      <a:pt x="2" y="48"/>
                      <a:pt x="1" y="49"/>
                    </a:cubicBezTo>
                    <a:cubicBezTo>
                      <a:pt x="1" y="51"/>
                      <a:pt x="1" y="51"/>
                      <a:pt x="1" y="51"/>
                    </a:cubicBezTo>
                    <a:cubicBezTo>
                      <a:pt x="3" y="52"/>
                      <a:pt x="5" y="53"/>
                      <a:pt x="7" y="54"/>
                    </a:cubicBezTo>
                    <a:cubicBezTo>
                      <a:pt x="10" y="55"/>
                      <a:pt x="12" y="55"/>
                      <a:pt x="14" y="56"/>
                    </a:cubicBezTo>
                    <a:cubicBezTo>
                      <a:pt x="16" y="58"/>
                      <a:pt x="17" y="59"/>
                      <a:pt x="18" y="61"/>
                    </a:cubicBezTo>
                    <a:cubicBezTo>
                      <a:pt x="20" y="62"/>
                      <a:pt x="21" y="63"/>
                      <a:pt x="23" y="64"/>
                    </a:cubicBezTo>
                    <a:cubicBezTo>
                      <a:pt x="25" y="65"/>
                      <a:pt x="26" y="65"/>
                      <a:pt x="27" y="66"/>
                    </a:cubicBezTo>
                    <a:cubicBezTo>
                      <a:pt x="29" y="68"/>
                      <a:pt x="27" y="70"/>
                      <a:pt x="28" y="72"/>
                    </a:cubicBezTo>
                    <a:cubicBezTo>
                      <a:pt x="29" y="74"/>
                      <a:pt x="30" y="75"/>
                      <a:pt x="32" y="77"/>
                    </a:cubicBezTo>
                    <a:cubicBezTo>
                      <a:pt x="33" y="78"/>
                      <a:pt x="34" y="78"/>
                      <a:pt x="36" y="79"/>
                    </a:cubicBezTo>
                    <a:cubicBezTo>
                      <a:pt x="37" y="80"/>
                      <a:pt x="38" y="80"/>
                      <a:pt x="39" y="81"/>
                    </a:cubicBezTo>
                    <a:cubicBezTo>
                      <a:pt x="40" y="81"/>
                      <a:pt x="41" y="81"/>
                      <a:pt x="42" y="82"/>
                    </a:cubicBezTo>
                    <a:cubicBezTo>
                      <a:pt x="42" y="82"/>
                      <a:pt x="42" y="82"/>
                      <a:pt x="42" y="82"/>
                    </a:cubicBezTo>
                    <a:cubicBezTo>
                      <a:pt x="42" y="81"/>
                      <a:pt x="43" y="81"/>
                      <a:pt x="44" y="80"/>
                    </a:cubicBezTo>
                    <a:cubicBezTo>
                      <a:pt x="44" y="79"/>
                      <a:pt x="44" y="78"/>
                      <a:pt x="45" y="77"/>
                    </a:cubicBezTo>
                    <a:cubicBezTo>
                      <a:pt x="45" y="76"/>
                      <a:pt x="45" y="75"/>
                      <a:pt x="45" y="73"/>
                    </a:cubicBezTo>
                    <a:cubicBezTo>
                      <a:pt x="45" y="72"/>
                      <a:pt x="46" y="71"/>
                      <a:pt x="46" y="70"/>
                    </a:cubicBezTo>
                    <a:cubicBezTo>
                      <a:pt x="47" y="69"/>
                      <a:pt x="48" y="69"/>
                      <a:pt x="48" y="68"/>
                    </a:cubicBezTo>
                    <a:cubicBezTo>
                      <a:pt x="49" y="68"/>
                      <a:pt x="49" y="67"/>
                      <a:pt x="50" y="66"/>
                    </a:cubicBezTo>
                    <a:cubicBezTo>
                      <a:pt x="50" y="65"/>
                      <a:pt x="50" y="64"/>
                      <a:pt x="51" y="64"/>
                    </a:cubicBezTo>
                    <a:cubicBezTo>
                      <a:pt x="52" y="63"/>
                      <a:pt x="52" y="63"/>
                      <a:pt x="53" y="62"/>
                    </a:cubicBezTo>
                    <a:cubicBezTo>
                      <a:pt x="54" y="62"/>
                      <a:pt x="54" y="61"/>
                      <a:pt x="54" y="61"/>
                    </a:cubicBezTo>
                    <a:cubicBezTo>
                      <a:pt x="55" y="60"/>
                      <a:pt x="55" y="60"/>
                      <a:pt x="56" y="59"/>
                    </a:cubicBezTo>
                    <a:cubicBezTo>
                      <a:pt x="56" y="58"/>
                      <a:pt x="56" y="58"/>
                      <a:pt x="56" y="57"/>
                    </a:cubicBezTo>
                    <a:cubicBezTo>
                      <a:pt x="57" y="56"/>
                      <a:pt x="58" y="55"/>
                      <a:pt x="58" y="54"/>
                    </a:cubicBezTo>
                    <a:cubicBezTo>
                      <a:pt x="57" y="55"/>
                      <a:pt x="57" y="55"/>
                      <a:pt x="57" y="55"/>
                    </a:cubicBezTo>
                    <a:cubicBezTo>
                      <a:pt x="57" y="54"/>
                      <a:pt x="56" y="53"/>
                      <a:pt x="56" y="52"/>
                    </a:cubicBezTo>
                    <a:cubicBezTo>
                      <a:pt x="55" y="51"/>
                      <a:pt x="55" y="51"/>
                      <a:pt x="54" y="50"/>
                    </a:cubicBezTo>
                    <a:cubicBezTo>
                      <a:pt x="53" y="49"/>
                      <a:pt x="53" y="48"/>
                      <a:pt x="52" y="47"/>
                    </a:cubicBezTo>
                    <a:cubicBezTo>
                      <a:pt x="51" y="44"/>
                      <a:pt x="52" y="42"/>
                      <a:pt x="53" y="39"/>
                    </a:cubicBezTo>
                    <a:cubicBezTo>
                      <a:pt x="53" y="38"/>
                      <a:pt x="53" y="37"/>
                      <a:pt x="53" y="35"/>
                    </a:cubicBezTo>
                    <a:cubicBezTo>
                      <a:pt x="53" y="33"/>
                      <a:pt x="54" y="31"/>
                      <a:pt x="54" y="29"/>
                    </a:cubicBezTo>
                    <a:cubicBezTo>
                      <a:pt x="54" y="27"/>
                      <a:pt x="54" y="26"/>
                      <a:pt x="54" y="24"/>
                    </a:cubicBezTo>
                    <a:cubicBezTo>
                      <a:pt x="54" y="22"/>
                      <a:pt x="54" y="21"/>
                      <a:pt x="54" y="19"/>
                    </a:cubicBezTo>
                    <a:cubicBezTo>
                      <a:pt x="53" y="18"/>
                      <a:pt x="53" y="16"/>
                      <a:pt x="54" y="15"/>
                    </a:cubicBezTo>
                    <a:cubicBezTo>
                      <a:pt x="55" y="14"/>
                      <a:pt x="56" y="14"/>
                      <a:pt x="57" y="13"/>
                    </a:cubicBezTo>
                    <a:cubicBezTo>
                      <a:pt x="58" y="12"/>
                      <a:pt x="58" y="11"/>
                      <a:pt x="58" y="10"/>
                    </a:cubicBezTo>
                    <a:cubicBezTo>
                      <a:pt x="59" y="10"/>
                      <a:pt x="60" y="10"/>
                      <a:pt x="60" y="9"/>
                    </a:cubicBezTo>
                    <a:cubicBezTo>
                      <a:pt x="61" y="8"/>
                      <a:pt x="60" y="7"/>
                      <a:pt x="60" y="6"/>
                    </a:cubicBezTo>
                    <a:cubicBezTo>
                      <a:pt x="60" y="6"/>
                      <a:pt x="60" y="6"/>
                      <a:pt x="60" y="6"/>
                    </a:cubicBezTo>
                    <a:cubicBezTo>
                      <a:pt x="58" y="7"/>
                      <a:pt x="58" y="7"/>
                      <a:pt x="57" y="7"/>
                    </a:cubicBezTo>
                    <a:cubicBezTo>
                      <a:pt x="55" y="7"/>
                      <a:pt x="54" y="7"/>
                      <a:pt x="53" y="6"/>
                    </a:cubicBezTo>
                    <a:cubicBezTo>
                      <a:pt x="52" y="5"/>
                      <a:pt x="52" y="4"/>
                      <a:pt x="51" y="4"/>
                    </a:cubicBezTo>
                    <a:cubicBezTo>
                      <a:pt x="51" y="4"/>
                      <a:pt x="51" y="4"/>
                      <a:pt x="50" y="5"/>
                    </a:cubicBezTo>
                    <a:cubicBezTo>
                      <a:pt x="49" y="6"/>
                      <a:pt x="48" y="6"/>
                      <a:pt x="47" y="6"/>
                    </a:cubicBezTo>
                    <a:cubicBezTo>
                      <a:pt x="46" y="7"/>
                      <a:pt x="46" y="7"/>
                      <a:pt x="46" y="8"/>
                    </a:cubicBezTo>
                    <a:cubicBezTo>
                      <a:pt x="45" y="9"/>
                      <a:pt x="45" y="10"/>
                      <a:pt x="43" y="11"/>
                    </a:cubicBezTo>
                    <a:cubicBezTo>
                      <a:pt x="42" y="11"/>
                      <a:pt x="42" y="11"/>
                      <a:pt x="41" y="11"/>
                    </a:cubicBezTo>
                    <a:cubicBezTo>
                      <a:pt x="40" y="11"/>
                      <a:pt x="40" y="10"/>
                      <a:pt x="39" y="10"/>
                    </a:cubicBezTo>
                    <a:cubicBezTo>
                      <a:pt x="38" y="9"/>
                      <a:pt x="37" y="9"/>
                      <a:pt x="37" y="9"/>
                    </a:cubicBezTo>
                    <a:cubicBezTo>
                      <a:pt x="35" y="9"/>
                      <a:pt x="34" y="10"/>
                      <a:pt x="33" y="10"/>
                    </a:cubicBezTo>
                    <a:cubicBezTo>
                      <a:pt x="32" y="9"/>
                      <a:pt x="32" y="9"/>
                      <a:pt x="31" y="8"/>
                    </a:cubicBezTo>
                    <a:cubicBezTo>
                      <a:pt x="30" y="7"/>
                      <a:pt x="29" y="7"/>
                      <a:pt x="28" y="5"/>
                    </a:cubicBezTo>
                    <a:cubicBezTo>
                      <a:pt x="27" y="4"/>
                      <a:pt x="26" y="4"/>
                      <a:pt x="25" y="3"/>
                    </a:cubicBezTo>
                    <a:cubicBezTo>
                      <a:pt x="24" y="3"/>
                      <a:pt x="23" y="3"/>
                      <a:pt x="23" y="3"/>
                    </a:cubicBezTo>
                    <a:cubicBezTo>
                      <a:pt x="21" y="2"/>
                      <a:pt x="20" y="3"/>
                      <a:pt x="19" y="3"/>
                    </a:cubicBezTo>
                    <a:cubicBezTo>
                      <a:pt x="18" y="2"/>
                      <a:pt x="17" y="2"/>
                      <a:pt x="15" y="2"/>
                    </a:cubicBezTo>
                    <a:cubicBezTo>
                      <a:pt x="14" y="1"/>
                      <a:pt x="14" y="1"/>
                      <a:pt x="14" y="1"/>
                    </a:cubicBezTo>
                    <a:cubicBezTo>
                      <a:pt x="11" y="0"/>
                      <a:pt x="11" y="0"/>
                      <a:pt x="11" y="0"/>
                    </a:cubicBezTo>
                    <a:cubicBezTo>
                      <a:pt x="8" y="0"/>
                      <a:pt x="8" y="0"/>
                      <a:pt x="8" y="0"/>
                    </a:cubicBezTo>
                    <a:cubicBezTo>
                      <a:pt x="8" y="0"/>
                      <a:pt x="3" y="0"/>
                      <a:pt x="3" y="0"/>
                    </a:cubicBezTo>
                    <a:cubicBezTo>
                      <a:pt x="2" y="2"/>
                      <a:pt x="0" y="5"/>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06" name="Freeform 1128"/>
              <p:cNvSpPr>
                <a:spLocks/>
              </p:cNvSpPr>
              <p:nvPr/>
            </p:nvSpPr>
            <p:spPr bwMode="auto">
              <a:xfrm>
                <a:off x="3639" y="2245"/>
                <a:ext cx="28" cy="32"/>
              </a:xfrm>
              <a:custGeom>
                <a:avLst/>
                <a:gdLst>
                  <a:gd name="T0" fmla="*/ 192 w 14"/>
                  <a:gd name="T1" fmla="*/ 0 h 16"/>
                  <a:gd name="T2" fmla="*/ 160 w 14"/>
                  <a:gd name="T3" fmla="*/ 0 h 16"/>
                  <a:gd name="T4" fmla="*/ 128 w 14"/>
                  <a:gd name="T5" fmla="*/ 48 h 16"/>
                  <a:gd name="T6" fmla="*/ 80 w 14"/>
                  <a:gd name="T7" fmla="*/ 32 h 16"/>
                  <a:gd name="T8" fmla="*/ 48 w 14"/>
                  <a:gd name="T9" fmla="*/ 80 h 16"/>
                  <a:gd name="T10" fmla="*/ 16 w 14"/>
                  <a:gd name="T11" fmla="*/ 144 h 16"/>
                  <a:gd name="T12" fmla="*/ 16 w 14"/>
                  <a:gd name="T13" fmla="*/ 224 h 16"/>
                  <a:gd name="T14" fmla="*/ 48 w 14"/>
                  <a:gd name="T15" fmla="*/ 256 h 16"/>
                  <a:gd name="T16" fmla="*/ 80 w 14"/>
                  <a:gd name="T17" fmla="*/ 224 h 16"/>
                  <a:gd name="T18" fmla="*/ 96 w 14"/>
                  <a:gd name="T19" fmla="*/ 240 h 16"/>
                  <a:gd name="T20" fmla="*/ 128 w 14"/>
                  <a:gd name="T21" fmla="*/ 208 h 16"/>
                  <a:gd name="T22" fmla="*/ 144 w 14"/>
                  <a:gd name="T23" fmla="*/ 256 h 16"/>
                  <a:gd name="T24" fmla="*/ 176 w 14"/>
                  <a:gd name="T25" fmla="*/ 208 h 16"/>
                  <a:gd name="T26" fmla="*/ 192 w 14"/>
                  <a:gd name="T27" fmla="*/ 176 h 16"/>
                  <a:gd name="T28" fmla="*/ 224 w 14"/>
                  <a:gd name="T29" fmla="*/ 176 h 16"/>
                  <a:gd name="T30" fmla="*/ 192 w 14"/>
                  <a:gd name="T31" fmla="*/ 176 h 16"/>
                  <a:gd name="T32" fmla="*/ 144 w 14"/>
                  <a:gd name="T33" fmla="*/ 176 h 16"/>
                  <a:gd name="T34" fmla="*/ 128 w 14"/>
                  <a:gd name="T35" fmla="*/ 128 h 16"/>
                  <a:gd name="T36" fmla="*/ 192 w 14"/>
                  <a:gd name="T37" fmla="*/ 112 h 16"/>
                  <a:gd name="T38" fmla="*/ 208 w 14"/>
                  <a:gd name="T39" fmla="*/ 80 h 16"/>
                  <a:gd name="T40" fmla="*/ 192 w 14"/>
                  <a:gd name="T41" fmla="*/ 48 h 16"/>
                  <a:gd name="T42" fmla="*/ 192 w 14"/>
                  <a:gd name="T43" fmla="*/ 0 h 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6"/>
                  <a:gd name="T68" fmla="*/ 14 w 14"/>
                  <a:gd name="T69" fmla="*/ 16 h 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6">
                    <a:moveTo>
                      <a:pt x="12" y="0"/>
                    </a:moveTo>
                    <a:cubicBezTo>
                      <a:pt x="10" y="0"/>
                      <a:pt x="10" y="0"/>
                      <a:pt x="10" y="0"/>
                    </a:cubicBezTo>
                    <a:cubicBezTo>
                      <a:pt x="9" y="1"/>
                      <a:pt x="9" y="2"/>
                      <a:pt x="8" y="3"/>
                    </a:cubicBezTo>
                    <a:cubicBezTo>
                      <a:pt x="7" y="3"/>
                      <a:pt x="6" y="2"/>
                      <a:pt x="5" y="2"/>
                    </a:cubicBezTo>
                    <a:cubicBezTo>
                      <a:pt x="4" y="3"/>
                      <a:pt x="4" y="4"/>
                      <a:pt x="3" y="5"/>
                    </a:cubicBezTo>
                    <a:cubicBezTo>
                      <a:pt x="3" y="7"/>
                      <a:pt x="2" y="8"/>
                      <a:pt x="1" y="9"/>
                    </a:cubicBezTo>
                    <a:cubicBezTo>
                      <a:pt x="1" y="11"/>
                      <a:pt x="0" y="12"/>
                      <a:pt x="1" y="14"/>
                    </a:cubicBezTo>
                    <a:cubicBezTo>
                      <a:pt x="2" y="15"/>
                      <a:pt x="2" y="16"/>
                      <a:pt x="3" y="16"/>
                    </a:cubicBezTo>
                    <a:cubicBezTo>
                      <a:pt x="4" y="16"/>
                      <a:pt x="4" y="14"/>
                      <a:pt x="5" y="14"/>
                    </a:cubicBezTo>
                    <a:cubicBezTo>
                      <a:pt x="6" y="14"/>
                      <a:pt x="6" y="15"/>
                      <a:pt x="6" y="15"/>
                    </a:cubicBezTo>
                    <a:cubicBezTo>
                      <a:pt x="7" y="15"/>
                      <a:pt x="7" y="13"/>
                      <a:pt x="8" y="13"/>
                    </a:cubicBezTo>
                    <a:cubicBezTo>
                      <a:pt x="9" y="13"/>
                      <a:pt x="8" y="16"/>
                      <a:pt x="9" y="16"/>
                    </a:cubicBezTo>
                    <a:cubicBezTo>
                      <a:pt x="10" y="16"/>
                      <a:pt x="10" y="14"/>
                      <a:pt x="11" y="13"/>
                    </a:cubicBezTo>
                    <a:cubicBezTo>
                      <a:pt x="11" y="13"/>
                      <a:pt x="12" y="12"/>
                      <a:pt x="12" y="11"/>
                    </a:cubicBezTo>
                    <a:cubicBezTo>
                      <a:pt x="14" y="11"/>
                      <a:pt x="14" y="11"/>
                      <a:pt x="14" y="11"/>
                    </a:cubicBezTo>
                    <a:cubicBezTo>
                      <a:pt x="13" y="11"/>
                      <a:pt x="12" y="11"/>
                      <a:pt x="12" y="11"/>
                    </a:cubicBezTo>
                    <a:cubicBezTo>
                      <a:pt x="11" y="11"/>
                      <a:pt x="10" y="11"/>
                      <a:pt x="9" y="11"/>
                    </a:cubicBezTo>
                    <a:cubicBezTo>
                      <a:pt x="8" y="10"/>
                      <a:pt x="8" y="9"/>
                      <a:pt x="8" y="8"/>
                    </a:cubicBezTo>
                    <a:cubicBezTo>
                      <a:pt x="9" y="7"/>
                      <a:pt x="11" y="8"/>
                      <a:pt x="12" y="7"/>
                    </a:cubicBezTo>
                    <a:cubicBezTo>
                      <a:pt x="12" y="7"/>
                      <a:pt x="13" y="6"/>
                      <a:pt x="13" y="5"/>
                    </a:cubicBezTo>
                    <a:cubicBezTo>
                      <a:pt x="13" y="4"/>
                      <a:pt x="12" y="4"/>
                      <a:pt x="12" y="3"/>
                    </a:cubicBezTo>
                    <a:cubicBezTo>
                      <a:pt x="12" y="2"/>
                      <a:pt x="12" y="1"/>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07" name="Freeform 1129"/>
              <p:cNvSpPr>
                <a:spLocks/>
              </p:cNvSpPr>
              <p:nvPr/>
            </p:nvSpPr>
            <p:spPr bwMode="auto">
              <a:xfrm>
                <a:off x="3371" y="1622"/>
                <a:ext cx="40" cy="54"/>
              </a:xfrm>
              <a:custGeom>
                <a:avLst/>
                <a:gdLst>
                  <a:gd name="T0" fmla="*/ 112 w 20"/>
                  <a:gd name="T1" fmla="*/ 32 h 27"/>
                  <a:gd name="T2" fmla="*/ 96 w 20"/>
                  <a:gd name="T3" fmla="*/ 16 h 27"/>
                  <a:gd name="T4" fmla="*/ 32 w 20"/>
                  <a:gd name="T5" fmla="*/ 16 h 27"/>
                  <a:gd name="T6" fmla="*/ 0 w 20"/>
                  <a:gd name="T7" fmla="*/ 48 h 27"/>
                  <a:gd name="T8" fmla="*/ 48 w 20"/>
                  <a:gd name="T9" fmla="*/ 96 h 27"/>
                  <a:gd name="T10" fmla="*/ 64 w 20"/>
                  <a:gd name="T11" fmla="*/ 144 h 27"/>
                  <a:gd name="T12" fmla="*/ 112 w 20"/>
                  <a:gd name="T13" fmla="*/ 192 h 27"/>
                  <a:gd name="T14" fmla="*/ 176 w 20"/>
                  <a:gd name="T15" fmla="*/ 256 h 27"/>
                  <a:gd name="T16" fmla="*/ 224 w 20"/>
                  <a:gd name="T17" fmla="*/ 352 h 27"/>
                  <a:gd name="T18" fmla="*/ 208 w 20"/>
                  <a:gd name="T19" fmla="*/ 384 h 27"/>
                  <a:gd name="T20" fmla="*/ 208 w 20"/>
                  <a:gd name="T21" fmla="*/ 432 h 27"/>
                  <a:gd name="T22" fmla="*/ 224 w 20"/>
                  <a:gd name="T23" fmla="*/ 432 h 27"/>
                  <a:gd name="T24" fmla="*/ 272 w 20"/>
                  <a:gd name="T25" fmla="*/ 384 h 27"/>
                  <a:gd name="T26" fmla="*/ 288 w 20"/>
                  <a:gd name="T27" fmla="*/ 336 h 27"/>
                  <a:gd name="T28" fmla="*/ 304 w 20"/>
                  <a:gd name="T29" fmla="*/ 288 h 27"/>
                  <a:gd name="T30" fmla="*/ 304 w 20"/>
                  <a:gd name="T31" fmla="*/ 224 h 27"/>
                  <a:gd name="T32" fmla="*/ 304 w 20"/>
                  <a:gd name="T33" fmla="*/ 176 h 27"/>
                  <a:gd name="T34" fmla="*/ 288 w 20"/>
                  <a:gd name="T35" fmla="*/ 112 h 27"/>
                  <a:gd name="T36" fmla="*/ 256 w 20"/>
                  <a:gd name="T37" fmla="*/ 80 h 27"/>
                  <a:gd name="T38" fmla="*/ 208 w 20"/>
                  <a:gd name="T39" fmla="*/ 80 h 27"/>
                  <a:gd name="T40" fmla="*/ 160 w 20"/>
                  <a:gd name="T41" fmla="*/ 80 h 27"/>
                  <a:gd name="T42" fmla="*/ 144 w 20"/>
                  <a:gd name="T43" fmla="*/ 48 h 27"/>
                  <a:gd name="T44" fmla="*/ 112 w 20"/>
                  <a:gd name="T45" fmla="*/ 32 h 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27"/>
                  <a:gd name="T71" fmla="*/ 20 w 20"/>
                  <a:gd name="T72" fmla="*/ 27 h 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27">
                    <a:moveTo>
                      <a:pt x="7" y="2"/>
                    </a:moveTo>
                    <a:cubicBezTo>
                      <a:pt x="7" y="1"/>
                      <a:pt x="6" y="1"/>
                      <a:pt x="6" y="1"/>
                    </a:cubicBezTo>
                    <a:cubicBezTo>
                      <a:pt x="4" y="0"/>
                      <a:pt x="4" y="1"/>
                      <a:pt x="2" y="1"/>
                    </a:cubicBezTo>
                    <a:cubicBezTo>
                      <a:pt x="1" y="1"/>
                      <a:pt x="1" y="2"/>
                      <a:pt x="0" y="3"/>
                    </a:cubicBezTo>
                    <a:cubicBezTo>
                      <a:pt x="1" y="4"/>
                      <a:pt x="2" y="4"/>
                      <a:pt x="3" y="6"/>
                    </a:cubicBezTo>
                    <a:cubicBezTo>
                      <a:pt x="4" y="7"/>
                      <a:pt x="3" y="8"/>
                      <a:pt x="4" y="9"/>
                    </a:cubicBezTo>
                    <a:cubicBezTo>
                      <a:pt x="5" y="11"/>
                      <a:pt x="6" y="11"/>
                      <a:pt x="7" y="12"/>
                    </a:cubicBezTo>
                    <a:cubicBezTo>
                      <a:pt x="8" y="14"/>
                      <a:pt x="10" y="14"/>
                      <a:pt x="11" y="16"/>
                    </a:cubicBezTo>
                    <a:cubicBezTo>
                      <a:pt x="13" y="18"/>
                      <a:pt x="14" y="19"/>
                      <a:pt x="14" y="22"/>
                    </a:cubicBezTo>
                    <a:cubicBezTo>
                      <a:pt x="14" y="23"/>
                      <a:pt x="13" y="23"/>
                      <a:pt x="13" y="24"/>
                    </a:cubicBezTo>
                    <a:cubicBezTo>
                      <a:pt x="13" y="25"/>
                      <a:pt x="13" y="26"/>
                      <a:pt x="13" y="27"/>
                    </a:cubicBezTo>
                    <a:cubicBezTo>
                      <a:pt x="14" y="27"/>
                      <a:pt x="14" y="27"/>
                      <a:pt x="14" y="27"/>
                    </a:cubicBezTo>
                    <a:cubicBezTo>
                      <a:pt x="13" y="26"/>
                      <a:pt x="18" y="25"/>
                      <a:pt x="17" y="24"/>
                    </a:cubicBezTo>
                    <a:cubicBezTo>
                      <a:pt x="17" y="22"/>
                      <a:pt x="17" y="22"/>
                      <a:pt x="18" y="21"/>
                    </a:cubicBezTo>
                    <a:cubicBezTo>
                      <a:pt x="18" y="19"/>
                      <a:pt x="19" y="19"/>
                      <a:pt x="19" y="18"/>
                    </a:cubicBezTo>
                    <a:cubicBezTo>
                      <a:pt x="20" y="16"/>
                      <a:pt x="19" y="16"/>
                      <a:pt x="19" y="14"/>
                    </a:cubicBezTo>
                    <a:cubicBezTo>
                      <a:pt x="19" y="13"/>
                      <a:pt x="19" y="12"/>
                      <a:pt x="19" y="11"/>
                    </a:cubicBezTo>
                    <a:cubicBezTo>
                      <a:pt x="19" y="10"/>
                      <a:pt x="19" y="9"/>
                      <a:pt x="18" y="7"/>
                    </a:cubicBezTo>
                    <a:cubicBezTo>
                      <a:pt x="17" y="6"/>
                      <a:pt x="17" y="6"/>
                      <a:pt x="16" y="5"/>
                    </a:cubicBezTo>
                    <a:cubicBezTo>
                      <a:pt x="15" y="5"/>
                      <a:pt x="14" y="5"/>
                      <a:pt x="13" y="5"/>
                    </a:cubicBezTo>
                    <a:cubicBezTo>
                      <a:pt x="12" y="5"/>
                      <a:pt x="11" y="5"/>
                      <a:pt x="10" y="5"/>
                    </a:cubicBezTo>
                    <a:cubicBezTo>
                      <a:pt x="9" y="4"/>
                      <a:pt x="9" y="4"/>
                      <a:pt x="9" y="3"/>
                    </a:cubicBezTo>
                    <a:cubicBezTo>
                      <a:pt x="8" y="3"/>
                      <a:pt x="8" y="2"/>
                      <a:pt x="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08" name="Freeform 1130"/>
              <p:cNvSpPr>
                <a:spLocks/>
              </p:cNvSpPr>
              <p:nvPr/>
            </p:nvSpPr>
            <p:spPr bwMode="auto">
              <a:xfrm>
                <a:off x="3369" y="1626"/>
                <a:ext cx="2" cy="2"/>
              </a:xfrm>
              <a:custGeom>
                <a:avLst/>
                <a:gdLst>
                  <a:gd name="T0" fmla="*/ 16 w 1"/>
                  <a:gd name="T1" fmla="*/ 16 h 1"/>
                  <a:gd name="T2" fmla="*/ 16 w 1"/>
                  <a:gd name="T3" fmla="*/ 16 h 1"/>
                  <a:gd name="T4" fmla="*/ 0 w 1"/>
                  <a:gd name="T5" fmla="*/ 0 h 1"/>
                  <a:gd name="T6" fmla="*/ 16 w 1"/>
                  <a:gd name="T7" fmla="*/ 16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1"/>
                    </a:moveTo>
                    <a:cubicBezTo>
                      <a:pt x="1" y="1"/>
                      <a:pt x="1" y="1"/>
                      <a:pt x="1" y="1"/>
                    </a:cubicBezTo>
                    <a:cubicBezTo>
                      <a:pt x="1" y="1"/>
                      <a:pt x="1" y="1"/>
                      <a:pt x="0" y="0"/>
                    </a:cubicBezTo>
                    <a:cubicBezTo>
                      <a:pt x="1" y="1"/>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09" name="Freeform 1131"/>
              <p:cNvSpPr>
                <a:spLocks/>
              </p:cNvSpPr>
              <p:nvPr/>
            </p:nvSpPr>
            <p:spPr bwMode="auto">
              <a:xfrm>
                <a:off x="3253" y="1426"/>
                <a:ext cx="8" cy="10"/>
              </a:xfrm>
              <a:custGeom>
                <a:avLst/>
                <a:gdLst>
                  <a:gd name="T0" fmla="*/ 16 w 4"/>
                  <a:gd name="T1" fmla="*/ 64 h 5"/>
                  <a:gd name="T2" fmla="*/ 48 w 4"/>
                  <a:gd name="T3" fmla="*/ 80 h 5"/>
                  <a:gd name="T4" fmla="*/ 64 w 4"/>
                  <a:gd name="T5" fmla="*/ 64 h 5"/>
                  <a:gd name="T6" fmla="*/ 64 w 4"/>
                  <a:gd name="T7" fmla="*/ 32 h 5"/>
                  <a:gd name="T8" fmla="*/ 16 w 4"/>
                  <a:gd name="T9" fmla="*/ 64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1" y="4"/>
                    </a:moveTo>
                    <a:cubicBezTo>
                      <a:pt x="1" y="5"/>
                      <a:pt x="2" y="5"/>
                      <a:pt x="3" y="5"/>
                    </a:cubicBezTo>
                    <a:cubicBezTo>
                      <a:pt x="3" y="4"/>
                      <a:pt x="4" y="4"/>
                      <a:pt x="4" y="4"/>
                    </a:cubicBezTo>
                    <a:cubicBezTo>
                      <a:pt x="4" y="3"/>
                      <a:pt x="4" y="2"/>
                      <a:pt x="4" y="2"/>
                    </a:cubicBezTo>
                    <a:cubicBezTo>
                      <a:pt x="3" y="0"/>
                      <a:pt x="0" y="3"/>
                      <a:pt x="1"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10" name="Freeform 1132"/>
              <p:cNvSpPr>
                <a:spLocks/>
              </p:cNvSpPr>
              <p:nvPr/>
            </p:nvSpPr>
            <p:spPr bwMode="auto">
              <a:xfrm>
                <a:off x="2992" y="1424"/>
                <a:ext cx="12" cy="10"/>
              </a:xfrm>
              <a:custGeom>
                <a:avLst/>
                <a:gdLst>
                  <a:gd name="T0" fmla="*/ 16 w 6"/>
                  <a:gd name="T1" fmla="*/ 64 h 5"/>
                  <a:gd name="T2" fmla="*/ 64 w 6"/>
                  <a:gd name="T3" fmla="*/ 64 h 5"/>
                  <a:gd name="T4" fmla="*/ 96 w 6"/>
                  <a:gd name="T5" fmla="*/ 32 h 5"/>
                  <a:gd name="T6" fmla="*/ 64 w 6"/>
                  <a:gd name="T7" fmla="*/ 0 h 5"/>
                  <a:gd name="T8" fmla="*/ 32 w 6"/>
                  <a:gd name="T9" fmla="*/ 0 h 5"/>
                  <a:gd name="T10" fmla="*/ 16 w 6"/>
                  <a:gd name="T11" fmla="*/ 16 h 5"/>
                  <a:gd name="T12" fmla="*/ 0 w 6"/>
                  <a:gd name="T13" fmla="*/ 48 h 5"/>
                  <a:gd name="T14" fmla="*/ 16 w 6"/>
                  <a:gd name="T15" fmla="*/ 6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1" y="4"/>
                    </a:moveTo>
                    <a:cubicBezTo>
                      <a:pt x="2" y="5"/>
                      <a:pt x="3" y="5"/>
                      <a:pt x="4" y="4"/>
                    </a:cubicBezTo>
                    <a:cubicBezTo>
                      <a:pt x="5" y="4"/>
                      <a:pt x="6" y="3"/>
                      <a:pt x="6" y="2"/>
                    </a:cubicBezTo>
                    <a:cubicBezTo>
                      <a:pt x="6" y="1"/>
                      <a:pt x="5" y="1"/>
                      <a:pt x="4" y="0"/>
                    </a:cubicBezTo>
                    <a:cubicBezTo>
                      <a:pt x="3" y="0"/>
                      <a:pt x="3" y="0"/>
                      <a:pt x="2" y="0"/>
                    </a:cubicBezTo>
                    <a:cubicBezTo>
                      <a:pt x="1" y="1"/>
                      <a:pt x="1" y="1"/>
                      <a:pt x="1" y="1"/>
                    </a:cubicBezTo>
                    <a:cubicBezTo>
                      <a:pt x="0" y="2"/>
                      <a:pt x="0" y="3"/>
                      <a:pt x="0" y="3"/>
                    </a:cubicBezTo>
                    <a:cubicBezTo>
                      <a:pt x="1" y="4"/>
                      <a:pt x="1" y="4"/>
                      <a:pt x="1"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11" name="Freeform 1133"/>
              <p:cNvSpPr>
                <a:spLocks/>
              </p:cNvSpPr>
              <p:nvPr/>
            </p:nvSpPr>
            <p:spPr bwMode="auto">
              <a:xfrm>
                <a:off x="2972" y="1446"/>
                <a:ext cx="12" cy="6"/>
              </a:xfrm>
              <a:custGeom>
                <a:avLst/>
                <a:gdLst>
                  <a:gd name="T0" fmla="*/ 16 w 6"/>
                  <a:gd name="T1" fmla="*/ 48 h 3"/>
                  <a:gd name="T2" fmla="*/ 48 w 6"/>
                  <a:gd name="T3" fmla="*/ 48 h 3"/>
                  <a:gd name="T4" fmla="*/ 96 w 6"/>
                  <a:gd name="T5" fmla="*/ 16 h 3"/>
                  <a:gd name="T6" fmla="*/ 64 w 6"/>
                  <a:gd name="T7" fmla="*/ 0 h 3"/>
                  <a:gd name="T8" fmla="*/ 32 w 6"/>
                  <a:gd name="T9" fmla="*/ 0 h 3"/>
                  <a:gd name="T10" fmla="*/ 0 w 6"/>
                  <a:gd name="T11" fmla="*/ 32 h 3"/>
                  <a:gd name="T12" fmla="*/ 16 w 6"/>
                  <a:gd name="T13" fmla="*/ 48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1" y="3"/>
                    </a:moveTo>
                    <a:cubicBezTo>
                      <a:pt x="2" y="3"/>
                      <a:pt x="3" y="3"/>
                      <a:pt x="3" y="3"/>
                    </a:cubicBezTo>
                    <a:cubicBezTo>
                      <a:pt x="5" y="2"/>
                      <a:pt x="6" y="2"/>
                      <a:pt x="6" y="1"/>
                    </a:cubicBezTo>
                    <a:cubicBezTo>
                      <a:pt x="6" y="0"/>
                      <a:pt x="5" y="0"/>
                      <a:pt x="4" y="0"/>
                    </a:cubicBezTo>
                    <a:cubicBezTo>
                      <a:pt x="3" y="0"/>
                      <a:pt x="2" y="0"/>
                      <a:pt x="2" y="0"/>
                    </a:cubicBezTo>
                    <a:cubicBezTo>
                      <a:pt x="1" y="1"/>
                      <a:pt x="0" y="1"/>
                      <a:pt x="0" y="2"/>
                    </a:cubicBezTo>
                    <a:cubicBezTo>
                      <a:pt x="0" y="2"/>
                      <a:pt x="1" y="3"/>
                      <a:pt x="1"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12" name="Freeform 1134"/>
              <p:cNvSpPr>
                <a:spLocks/>
              </p:cNvSpPr>
              <p:nvPr/>
            </p:nvSpPr>
            <p:spPr bwMode="auto">
              <a:xfrm>
                <a:off x="2924" y="1456"/>
                <a:ext cx="114" cy="146"/>
              </a:xfrm>
              <a:custGeom>
                <a:avLst/>
                <a:gdLst>
                  <a:gd name="T0" fmla="*/ 64 w 57"/>
                  <a:gd name="T1" fmla="*/ 144 h 73"/>
                  <a:gd name="T2" fmla="*/ 64 w 57"/>
                  <a:gd name="T3" fmla="*/ 208 h 73"/>
                  <a:gd name="T4" fmla="*/ 128 w 57"/>
                  <a:gd name="T5" fmla="*/ 256 h 73"/>
                  <a:gd name="T6" fmla="*/ 160 w 57"/>
                  <a:gd name="T7" fmla="*/ 320 h 73"/>
                  <a:gd name="T8" fmla="*/ 192 w 57"/>
                  <a:gd name="T9" fmla="*/ 368 h 73"/>
                  <a:gd name="T10" fmla="*/ 240 w 57"/>
                  <a:gd name="T11" fmla="*/ 416 h 73"/>
                  <a:gd name="T12" fmla="*/ 208 w 57"/>
                  <a:gd name="T13" fmla="*/ 480 h 73"/>
                  <a:gd name="T14" fmla="*/ 256 w 57"/>
                  <a:gd name="T15" fmla="*/ 528 h 73"/>
                  <a:gd name="T16" fmla="*/ 336 w 57"/>
                  <a:gd name="T17" fmla="*/ 480 h 73"/>
                  <a:gd name="T18" fmla="*/ 368 w 57"/>
                  <a:gd name="T19" fmla="*/ 576 h 73"/>
                  <a:gd name="T20" fmla="*/ 400 w 57"/>
                  <a:gd name="T21" fmla="*/ 608 h 73"/>
                  <a:gd name="T22" fmla="*/ 368 w 57"/>
                  <a:gd name="T23" fmla="*/ 688 h 73"/>
                  <a:gd name="T24" fmla="*/ 272 w 57"/>
                  <a:gd name="T25" fmla="*/ 672 h 73"/>
                  <a:gd name="T26" fmla="*/ 256 w 57"/>
                  <a:gd name="T27" fmla="*/ 784 h 73"/>
                  <a:gd name="T28" fmla="*/ 208 w 57"/>
                  <a:gd name="T29" fmla="*/ 864 h 73"/>
                  <a:gd name="T30" fmla="*/ 224 w 57"/>
                  <a:gd name="T31" fmla="*/ 928 h 73"/>
                  <a:gd name="T32" fmla="*/ 304 w 57"/>
                  <a:gd name="T33" fmla="*/ 944 h 73"/>
                  <a:gd name="T34" fmla="*/ 368 w 57"/>
                  <a:gd name="T35" fmla="*/ 944 h 73"/>
                  <a:gd name="T36" fmla="*/ 336 w 57"/>
                  <a:gd name="T37" fmla="*/ 992 h 73"/>
                  <a:gd name="T38" fmla="*/ 256 w 57"/>
                  <a:gd name="T39" fmla="*/ 1008 h 73"/>
                  <a:gd name="T40" fmla="*/ 176 w 57"/>
                  <a:gd name="T41" fmla="*/ 1056 h 73"/>
                  <a:gd name="T42" fmla="*/ 128 w 57"/>
                  <a:gd name="T43" fmla="*/ 1136 h 73"/>
                  <a:gd name="T44" fmla="*/ 240 w 57"/>
                  <a:gd name="T45" fmla="*/ 1104 h 73"/>
                  <a:gd name="T46" fmla="*/ 320 w 57"/>
                  <a:gd name="T47" fmla="*/ 1120 h 73"/>
                  <a:gd name="T48" fmla="*/ 416 w 57"/>
                  <a:gd name="T49" fmla="*/ 1056 h 73"/>
                  <a:gd name="T50" fmla="*/ 496 w 57"/>
                  <a:gd name="T51" fmla="*/ 1056 h 73"/>
                  <a:gd name="T52" fmla="*/ 640 w 57"/>
                  <a:gd name="T53" fmla="*/ 1024 h 73"/>
                  <a:gd name="T54" fmla="*/ 800 w 57"/>
                  <a:gd name="T55" fmla="*/ 1008 h 73"/>
                  <a:gd name="T56" fmla="*/ 864 w 57"/>
                  <a:gd name="T57" fmla="*/ 960 h 73"/>
                  <a:gd name="T58" fmla="*/ 800 w 57"/>
                  <a:gd name="T59" fmla="*/ 928 h 73"/>
                  <a:gd name="T60" fmla="*/ 880 w 57"/>
                  <a:gd name="T61" fmla="*/ 880 h 73"/>
                  <a:gd name="T62" fmla="*/ 896 w 57"/>
                  <a:gd name="T63" fmla="*/ 816 h 73"/>
                  <a:gd name="T64" fmla="*/ 816 w 57"/>
                  <a:gd name="T65" fmla="*/ 752 h 73"/>
                  <a:gd name="T66" fmla="*/ 800 w 57"/>
                  <a:gd name="T67" fmla="*/ 704 h 73"/>
                  <a:gd name="T68" fmla="*/ 752 w 57"/>
                  <a:gd name="T69" fmla="*/ 624 h 73"/>
                  <a:gd name="T70" fmla="*/ 704 w 57"/>
                  <a:gd name="T71" fmla="*/ 576 h 73"/>
                  <a:gd name="T72" fmla="*/ 656 w 57"/>
                  <a:gd name="T73" fmla="*/ 528 h 73"/>
                  <a:gd name="T74" fmla="*/ 592 w 57"/>
                  <a:gd name="T75" fmla="*/ 496 h 73"/>
                  <a:gd name="T76" fmla="*/ 560 w 57"/>
                  <a:gd name="T77" fmla="*/ 384 h 73"/>
                  <a:gd name="T78" fmla="*/ 448 w 57"/>
                  <a:gd name="T79" fmla="*/ 368 h 73"/>
                  <a:gd name="T80" fmla="*/ 384 w 57"/>
                  <a:gd name="T81" fmla="*/ 336 h 73"/>
                  <a:gd name="T82" fmla="*/ 448 w 57"/>
                  <a:gd name="T83" fmla="*/ 272 h 73"/>
                  <a:gd name="T84" fmla="*/ 528 w 57"/>
                  <a:gd name="T85" fmla="*/ 192 h 73"/>
                  <a:gd name="T86" fmla="*/ 432 w 57"/>
                  <a:gd name="T87" fmla="*/ 112 h 73"/>
                  <a:gd name="T88" fmla="*/ 336 w 57"/>
                  <a:gd name="T89" fmla="*/ 128 h 73"/>
                  <a:gd name="T90" fmla="*/ 384 w 57"/>
                  <a:gd name="T91" fmla="*/ 64 h 73"/>
                  <a:gd name="T92" fmla="*/ 384 w 57"/>
                  <a:gd name="T93" fmla="*/ 16 h 73"/>
                  <a:gd name="T94" fmla="*/ 304 w 57"/>
                  <a:gd name="T95" fmla="*/ 16 h 73"/>
                  <a:gd name="T96" fmla="*/ 208 w 57"/>
                  <a:gd name="T97" fmla="*/ 16 h 73"/>
                  <a:gd name="T98" fmla="*/ 176 w 57"/>
                  <a:gd name="T99" fmla="*/ 96 h 73"/>
                  <a:gd name="T100" fmla="*/ 112 w 57"/>
                  <a:gd name="T101" fmla="*/ 112 h 73"/>
                  <a:gd name="T102" fmla="*/ 96 w 57"/>
                  <a:gd name="T103" fmla="*/ 96 h 73"/>
                  <a:gd name="T104" fmla="*/ 128 w 57"/>
                  <a:gd name="T105" fmla="*/ 32 h 73"/>
                  <a:gd name="T106" fmla="*/ 16 w 57"/>
                  <a:gd name="T107" fmla="*/ 48 h 73"/>
                  <a:gd name="T108" fmla="*/ 16 w 57"/>
                  <a:gd name="T109" fmla="*/ 128 h 7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
                  <a:gd name="T166" fmla="*/ 0 h 73"/>
                  <a:gd name="T167" fmla="*/ 57 w 57"/>
                  <a:gd name="T168" fmla="*/ 73 h 7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 h="73">
                    <a:moveTo>
                      <a:pt x="2" y="9"/>
                    </a:moveTo>
                    <a:cubicBezTo>
                      <a:pt x="3" y="9"/>
                      <a:pt x="3" y="9"/>
                      <a:pt x="4" y="9"/>
                    </a:cubicBezTo>
                    <a:cubicBezTo>
                      <a:pt x="3" y="9"/>
                      <a:pt x="3" y="10"/>
                      <a:pt x="3" y="11"/>
                    </a:cubicBezTo>
                    <a:cubicBezTo>
                      <a:pt x="3" y="12"/>
                      <a:pt x="3" y="13"/>
                      <a:pt x="4" y="13"/>
                    </a:cubicBezTo>
                    <a:cubicBezTo>
                      <a:pt x="4" y="14"/>
                      <a:pt x="6" y="12"/>
                      <a:pt x="7" y="13"/>
                    </a:cubicBezTo>
                    <a:cubicBezTo>
                      <a:pt x="8" y="14"/>
                      <a:pt x="7" y="15"/>
                      <a:pt x="8" y="16"/>
                    </a:cubicBezTo>
                    <a:cubicBezTo>
                      <a:pt x="8" y="17"/>
                      <a:pt x="9" y="16"/>
                      <a:pt x="10" y="17"/>
                    </a:cubicBezTo>
                    <a:cubicBezTo>
                      <a:pt x="10" y="18"/>
                      <a:pt x="10" y="19"/>
                      <a:pt x="10" y="20"/>
                    </a:cubicBezTo>
                    <a:cubicBezTo>
                      <a:pt x="10" y="21"/>
                      <a:pt x="9" y="22"/>
                      <a:pt x="10" y="23"/>
                    </a:cubicBezTo>
                    <a:cubicBezTo>
                      <a:pt x="10" y="23"/>
                      <a:pt x="11" y="23"/>
                      <a:pt x="12" y="23"/>
                    </a:cubicBezTo>
                    <a:cubicBezTo>
                      <a:pt x="13" y="23"/>
                      <a:pt x="13" y="23"/>
                      <a:pt x="14" y="23"/>
                    </a:cubicBezTo>
                    <a:cubicBezTo>
                      <a:pt x="15" y="24"/>
                      <a:pt x="14" y="25"/>
                      <a:pt x="15" y="26"/>
                    </a:cubicBezTo>
                    <a:cubicBezTo>
                      <a:pt x="15" y="26"/>
                      <a:pt x="15" y="27"/>
                      <a:pt x="16" y="27"/>
                    </a:cubicBezTo>
                    <a:cubicBezTo>
                      <a:pt x="16" y="29"/>
                      <a:pt x="14" y="29"/>
                      <a:pt x="13" y="30"/>
                    </a:cubicBezTo>
                    <a:cubicBezTo>
                      <a:pt x="12" y="31"/>
                      <a:pt x="12" y="31"/>
                      <a:pt x="12" y="32"/>
                    </a:cubicBezTo>
                    <a:cubicBezTo>
                      <a:pt x="12" y="34"/>
                      <a:pt x="14" y="33"/>
                      <a:pt x="16" y="33"/>
                    </a:cubicBezTo>
                    <a:cubicBezTo>
                      <a:pt x="17" y="33"/>
                      <a:pt x="18" y="33"/>
                      <a:pt x="19" y="32"/>
                    </a:cubicBezTo>
                    <a:cubicBezTo>
                      <a:pt x="20" y="31"/>
                      <a:pt x="20" y="30"/>
                      <a:pt x="21" y="30"/>
                    </a:cubicBezTo>
                    <a:cubicBezTo>
                      <a:pt x="22" y="31"/>
                      <a:pt x="22" y="31"/>
                      <a:pt x="22" y="32"/>
                    </a:cubicBezTo>
                    <a:cubicBezTo>
                      <a:pt x="22" y="34"/>
                      <a:pt x="22" y="35"/>
                      <a:pt x="23" y="36"/>
                    </a:cubicBezTo>
                    <a:cubicBezTo>
                      <a:pt x="23" y="36"/>
                      <a:pt x="23" y="36"/>
                      <a:pt x="23" y="36"/>
                    </a:cubicBezTo>
                    <a:cubicBezTo>
                      <a:pt x="24" y="37"/>
                      <a:pt x="25" y="37"/>
                      <a:pt x="25" y="38"/>
                    </a:cubicBezTo>
                    <a:cubicBezTo>
                      <a:pt x="26" y="39"/>
                      <a:pt x="27" y="40"/>
                      <a:pt x="26" y="41"/>
                    </a:cubicBezTo>
                    <a:cubicBezTo>
                      <a:pt x="26" y="43"/>
                      <a:pt x="25" y="43"/>
                      <a:pt x="23" y="43"/>
                    </a:cubicBezTo>
                    <a:cubicBezTo>
                      <a:pt x="22" y="44"/>
                      <a:pt x="21" y="44"/>
                      <a:pt x="19" y="44"/>
                    </a:cubicBezTo>
                    <a:cubicBezTo>
                      <a:pt x="18" y="43"/>
                      <a:pt x="18" y="42"/>
                      <a:pt x="17" y="42"/>
                    </a:cubicBezTo>
                    <a:cubicBezTo>
                      <a:pt x="16" y="43"/>
                      <a:pt x="16" y="44"/>
                      <a:pt x="16" y="45"/>
                    </a:cubicBezTo>
                    <a:cubicBezTo>
                      <a:pt x="16" y="46"/>
                      <a:pt x="16" y="47"/>
                      <a:pt x="16" y="49"/>
                    </a:cubicBezTo>
                    <a:cubicBezTo>
                      <a:pt x="16" y="50"/>
                      <a:pt x="16" y="51"/>
                      <a:pt x="16" y="52"/>
                    </a:cubicBezTo>
                    <a:cubicBezTo>
                      <a:pt x="15" y="53"/>
                      <a:pt x="13" y="53"/>
                      <a:pt x="13" y="54"/>
                    </a:cubicBezTo>
                    <a:cubicBezTo>
                      <a:pt x="11" y="55"/>
                      <a:pt x="10" y="57"/>
                      <a:pt x="11" y="58"/>
                    </a:cubicBezTo>
                    <a:cubicBezTo>
                      <a:pt x="12" y="59"/>
                      <a:pt x="13" y="58"/>
                      <a:pt x="14" y="58"/>
                    </a:cubicBezTo>
                    <a:cubicBezTo>
                      <a:pt x="15" y="58"/>
                      <a:pt x="15" y="58"/>
                      <a:pt x="16" y="58"/>
                    </a:cubicBezTo>
                    <a:cubicBezTo>
                      <a:pt x="17" y="58"/>
                      <a:pt x="18" y="58"/>
                      <a:pt x="19" y="59"/>
                    </a:cubicBezTo>
                    <a:cubicBezTo>
                      <a:pt x="20" y="59"/>
                      <a:pt x="20" y="59"/>
                      <a:pt x="21" y="59"/>
                    </a:cubicBezTo>
                    <a:cubicBezTo>
                      <a:pt x="21" y="59"/>
                      <a:pt x="23" y="59"/>
                      <a:pt x="23" y="59"/>
                    </a:cubicBezTo>
                    <a:cubicBezTo>
                      <a:pt x="24" y="60"/>
                      <a:pt x="24" y="61"/>
                      <a:pt x="23" y="61"/>
                    </a:cubicBezTo>
                    <a:cubicBezTo>
                      <a:pt x="23" y="62"/>
                      <a:pt x="22" y="62"/>
                      <a:pt x="21" y="62"/>
                    </a:cubicBezTo>
                    <a:cubicBezTo>
                      <a:pt x="20" y="62"/>
                      <a:pt x="20" y="62"/>
                      <a:pt x="18" y="62"/>
                    </a:cubicBezTo>
                    <a:cubicBezTo>
                      <a:pt x="17" y="62"/>
                      <a:pt x="17" y="62"/>
                      <a:pt x="16" y="63"/>
                    </a:cubicBezTo>
                    <a:cubicBezTo>
                      <a:pt x="15" y="64"/>
                      <a:pt x="15" y="64"/>
                      <a:pt x="14" y="65"/>
                    </a:cubicBezTo>
                    <a:cubicBezTo>
                      <a:pt x="13" y="65"/>
                      <a:pt x="12" y="65"/>
                      <a:pt x="11" y="66"/>
                    </a:cubicBezTo>
                    <a:cubicBezTo>
                      <a:pt x="10" y="67"/>
                      <a:pt x="10" y="68"/>
                      <a:pt x="9" y="69"/>
                    </a:cubicBezTo>
                    <a:cubicBezTo>
                      <a:pt x="9" y="69"/>
                      <a:pt x="8" y="70"/>
                      <a:pt x="8" y="71"/>
                    </a:cubicBezTo>
                    <a:cubicBezTo>
                      <a:pt x="8" y="73"/>
                      <a:pt x="10" y="72"/>
                      <a:pt x="12" y="71"/>
                    </a:cubicBezTo>
                    <a:cubicBezTo>
                      <a:pt x="13" y="71"/>
                      <a:pt x="14" y="69"/>
                      <a:pt x="15" y="69"/>
                    </a:cubicBezTo>
                    <a:cubicBezTo>
                      <a:pt x="17" y="69"/>
                      <a:pt x="17" y="70"/>
                      <a:pt x="19" y="70"/>
                    </a:cubicBezTo>
                    <a:cubicBezTo>
                      <a:pt x="20" y="70"/>
                      <a:pt x="20" y="70"/>
                      <a:pt x="20" y="70"/>
                    </a:cubicBezTo>
                    <a:cubicBezTo>
                      <a:pt x="22" y="69"/>
                      <a:pt x="22" y="68"/>
                      <a:pt x="23" y="67"/>
                    </a:cubicBezTo>
                    <a:cubicBezTo>
                      <a:pt x="24" y="67"/>
                      <a:pt x="24" y="66"/>
                      <a:pt x="26" y="66"/>
                    </a:cubicBezTo>
                    <a:cubicBezTo>
                      <a:pt x="27" y="66"/>
                      <a:pt x="27" y="67"/>
                      <a:pt x="28" y="67"/>
                    </a:cubicBezTo>
                    <a:cubicBezTo>
                      <a:pt x="29" y="67"/>
                      <a:pt x="30" y="67"/>
                      <a:pt x="31" y="66"/>
                    </a:cubicBezTo>
                    <a:cubicBezTo>
                      <a:pt x="33" y="66"/>
                      <a:pt x="33" y="65"/>
                      <a:pt x="35" y="64"/>
                    </a:cubicBezTo>
                    <a:cubicBezTo>
                      <a:pt x="37" y="64"/>
                      <a:pt x="38" y="64"/>
                      <a:pt x="40" y="64"/>
                    </a:cubicBezTo>
                    <a:cubicBezTo>
                      <a:pt x="42" y="64"/>
                      <a:pt x="44" y="64"/>
                      <a:pt x="46" y="64"/>
                    </a:cubicBezTo>
                    <a:cubicBezTo>
                      <a:pt x="47" y="64"/>
                      <a:pt x="48" y="64"/>
                      <a:pt x="50" y="63"/>
                    </a:cubicBezTo>
                    <a:cubicBezTo>
                      <a:pt x="51" y="63"/>
                      <a:pt x="52" y="61"/>
                      <a:pt x="53" y="61"/>
                    </a:cubicBezTo>
                    <a:cubicBezTo>
                      <a:pt x="54" y="60"/>
                      <a:pt x="54" y="60"/>
                      <a:pt x="54" y="60"/>
                    </a:cubicBezTo>
                    <a:cubicBezTo>
                      <a:pt x="55" y="59"/>
                      <a:pt x="52" y="61"/>
                      <a:pt x="51" y="60"/>
                    </a:cubicBezTo>
                    <a:cubicBezTo>
                      <a:pt x="51" y="60"/>
                      <a:pt x="50" y="59"/>
                      <a:pt x="50" y="58"/>
                    </a:cubicBezTo>
                    <a:cubicBezTo>
                      <a:pt x="50" y="57"/>
                      <a:pt x="51" y="57"/>
                      <a:pt x="52" y="56"/>
                    </a:cubicBezTo>
                    <a:cubicBezTo>
                      <a:pt x="53" y="55"/>
                      <a:pt x="54" y="55"/>
                      <a:pt x="55" y="55"/>
                    </a:cubicBezTo>
                    <a:cubicBezTo>
                      <a:pt x="56" y="54"/>
                      <a:pt x="56" y="54"/>
                      <a:pt x="57" y="53"/>
                    </a:cubicBezTo>
                    <a:cubicBezTo>
                      <a:pt x="57" y="52"/>
                      <a:pt x="57" y="52"/>
                      <a:pt x="56" y="51"/>
                    </a:cubicBezTo>
                    <a:cubicBezTo>
                      <a:pt x="56" y="50"/>
                      <a:pt x="56" y="49"/>
                      <a:pt x="56" y="48"/>
                    </a:cubicBezTo>
                    <a:cubicBezTo>
                      <a:pt x="55" y="47"/>
                      <a:pt x="53" y="48"/>
                      <a:pt x="51" y="47"/>
                    </a:cubicBezTo>
                    <a:cubicBezTo>
                      <a:pt x="51" y="47"/>
                      <a:pt x="50" y="47"/>
                      <a:pt x="50" y="46"/>
                    </a:cubicBezTo>
                    <a:cubicBezTo>
                      <a:pt x="50" y="45"/>
                      <a:pt x="51" y="44"/>
                      <a:pt x="50" y="44"/>
                    </a:cubicBezTo>
                    <a:cubicBezTo>
                      <a:pt x="50" y="43"/>
                      <a:pt x="49" y="43"/>
                      <a:pt x="49" y="42"/>
                    </a:cubicBezTo>
                    <a:cubicBezTo>
                      <a:pt x="48" y="41"/>
                      <a:pt x="48" y="40"/>
                      <a:pt x="47" y="39"/>
                    </a:cubicBezTo>
                    <a:cubicBezTo>
                      <a:pt x="46" y="38"/>
                      <a:pt x="45" y="39"/>
                      <a:pt x="44" y="38"/>
                    </a:cubicBezTo>
                    <a:cubicBezTo>
                      <a:pt x="44" y="38"/>
                      <a:pt x="44" y="37"/>
                      <a:pt x="44" y="36"/>
                    </a:cubicBezTo>
                    <a:cubicBezTo>
                      <a:pt x="44" y="36"/>
                      <a:pt x="44" y="36"/>
                      <a:pt x="44" y="35"/>
                    </a:cubicBezTo>
                    <a:cubicBezTo>
                      <a:pt x="43" y="34"/>
                      <a:pt x="42" y="34"/>
                      <a:pt x="41" y="33"/>
                    </a:cubicBezTo>
                    <a:cubicBezTo>
                      <a:pt x="40" y="32"/>
                      <a:pt x="39" y="32"/>
                      <a:pt x="38" y="31"/>
                    </a:cubicBezTo>
                    <a:cubicBezTo>
                      <a:pt x="38" y="31"/>
                      <a:pt x="37" y="31"/>
                      <a:pt x="37" y="31"/>
                    </a:cubicBezTo>
                    <a:cubicBezTo>
                      <a:pt x="36" y="30"/>
                      <a:pt x="37" y="29"/>
                      <a:pt x="37" y="28"/>
                    </a:cubicBezTo>
                    <a:cubicBezTo>
                      <a:pt x="36" y="26"/>
                      <a:pt x="36" y="25"/>
                      <a:pt x="35" y="24"/>
                    </a:cubicBezTo>
                    <a:cubicBezTo>
                      <a:pt x="34" y="23"/>
                      <a:pt x="33" y="23"/>
                      <a:pt x="32" y="22"/>
                    </a:cubicBezTo>
                    <a:cubicBezTo>
                      <a:pt x="31" y="22"/>
                      <a:pt x="30" y="23"/>
                      <a:pt x="28" y="23"/>
                    </a:cubicBezTo>
                    <a:cubicBezTo>
                      <a:pt x="27" y="23"/>
                      <a:pt x="26" y="23"/>
                      <a:pt x="25" y="22"/>
                    </a:cubicBezTo>
                    <a:cubicBezTo>
                      <a:pt x="25" y="22"/>
                      <a:pt x="24" y="22"/>
                      <a:pt x="24" y="21"/>
                    </a:cubicBezTo>
                    <a:cubicBezTo>
                      <a:pt x="24" y="20"/>
                      <a:pt x="26" y="20"/>
                      <a:pt x="27" y="19"/>
                    </a:cubicBezTo>
                    <a:cubicBezTo>
                      <a:pt x="28" y="18"/>
                      <a:pt x="27" y="18"/>
                      <a:pt x="28" y="17"/>
                    </a:cubicBezTo>
                    <a:cubicBezTo>
                      <a:pt x="29" y="16"/>
                      <a:pt x="30" y="17"/>
                      <a:pt x="31" y="16"/>
                    </a:cubicBezTo>
                    <a:cubicBezTo>
                      <a:pt x="33" y="15"/>
                      <a:pt x="33" y="13"/>
                      <a:pt x="33" y="12"/>
                    </a:cubicBezTo>
                    <a:cubicBezTo>
                      <a:pt x="33" y="10"/>
                      <a:pt x="34" y="8"/>
                      <a:pt x="32" y="7"/>
                    </a:cubicBezTo>
                    <a:cubicBezTo>
                      <a:pt x="31" y="5"/>
                      <a:pt x="29" y="7"/>
                      <a:pt x="27" y="7"/>
                    </a:cubicBezTo>
                    <a:cubicBezTo>
                      <a:pt x="26" y="7"/>
                      <a:pt x="25" y="8"/>
                      <a:pt x="23" y="8"/>
                    </a:cubicBezTo>
                    <a:cubicBezTo>
                      <a:pt x="22" y="8"/>
                      <a:pt x="22" y="8"/>
                      <a:pt x="21" y="8"/>
                    </a:cubicBezTo>
                    <a:cubicBezTo>
                      <a:pt x="21" y="7"/>
                      <a:pt x="21" y="6"/>
                      <a:pt x="22" y="6"/>
                    </a:cubicBezTo>
                    <a:cubicBezTo>
                      <a:pt x="23" y="5"/>
                      <a:pt x="24" y="5"/>
                      <a:pt x="24" y="4"/>
                    </a:cubicBezTo>
                    <a:cubicBezTo>
                      <a:pt x="25" y="4"/>
                      <a:pt x="25" y="3"/>
                      <a:pt x="25" y="2"/>
                    </a:cubicBezTo>
                    <a:cubicBezTo>
                      <a:pt x="25" y="2"/>
                      <a:pt x="25" y="1"/>
                      <a:pt x="24" y="1"/>
                    </a:cubicBezTo>
                    <a:cubicBezTo>
                      <a:pt x="23" y="1"/>
                      <a:pt x="23" y="2"/>
                      <a:pt x="22" y="2"/>
                    </a:cubicBezTo>
                    <a:cubicBezTo>
                      <a:pt x="21" y="2"/>
                      <a:pt x="20" y="1"/>
                      <a:pt x="19" y="1"/>
                    </a:cubicBezTo>
                    <a:cubicBezTo>
                      <a:pt x="18" y="1"/>
                      <a:pt x="18" y="1"/>
                      <a:pt x="17" y="1"/>
                    </a:cubicBezTo>
                    <a:cubicBezTo>
                      <a:pt x="15" y="1"/>
                      <a:pt x="14" y="0"/>
                      <a:pt x="13" y="1"/>
                    </a:cubicBezTo>
                    <a:cubicBezTo>
                      <a:pt x="12" y="2"/>
                      <a:pt x="13" y="3"/>
                      <a:pt x="12" y="4"/>
                    </a:cubicBezTo>
                    <a:cubicBezTo>
                      <a:pt x="12" y="5"/>
                      <a:pt x="12" y="5"/>
                      <a:pt x="11" y="6"/>
                    </a:cubicBezTo>
                    <a:cubicBezTo>
                      <a:pt x="10" y="6"/>
                      <a:pt x="10" y="6"/>
                      <a:pt x="9" y="6"/>
                    </a:cubicBezTo>
                    <a:cubicBezTo>
                      <a:pt x="9" y="7"/>
                      <a:pt x="8" y="7"/>
                      <a:pt x="7" y="7"/>
                    </a:cubicBezTo>
                    <a:cubicBezTo>
                      <a:pt x="6" y="7"/>
                      <a:pt x="6" y="7"/>
                      <a:pt x="5" y="7"/>
                    </a:cubicBezTo>
                    <a:cubicBezTo>
                      <a:pt x="5" y="7"/>
                      <a:pt x="6" y="7"/>
                      <a:pt x="6" y="6"/>
                    </a:cubicBezTo>
                    <a:cubicBezTo>
                      <a:pt x="7" y="5"/>
                      <a:pt x="8" y="5"/>
                      <a:pt x="8" y="4"/>
                    </a:cubicBezTo>
                    <a:cubicBezTo>
                      <a:pt x="8" y="3"/>
                      <a:pt x="8" y="3"/>
                      <a:pt x="8" y="2"/>
                    </a:cubicBezTo>
                    <a:cubicBezTo>
                      <a:pt x="7" y="1"/>
                      <a:pt x="5" y="1"/>
                      <a:pt x="4" y="2"/>
                    </a:cubicBezTo>
                    <a:cubicBezTo>
                      <a:pt x="3" y="2"/>
                      <a:pt x="2" y="3"/>
                      <a:pt x="1" y="3"/>
                    </a:cubicBezTo>
                    <a:cubicBezTo>
                      <a:pt x="1" y="4"/>
                      <a:pt x="0" y="5"/>
                      <a:pt x="0" y="6"/>
                    </a:cubicBezTo>
                    <a:cubicBezTo>
                      <a:pt x="0" y="7"/>
                      <a:pt x="0" y="8"/>
                      <a:pt x="1" y="8"/>
                    </a:cubicBezTo>
                    <a:cubicBezTo>
                      <a:pt x="1" y="9"/>
                      <a:pt x="2" y="9"/>
                      <a:pt x="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13" name="Freeform 1135"/>
              <p:cNvSpPr>
                <a:spLocks/>
              </p:cNvSpPr>
              <p:nvPr/>
            </p:nvSpPr>
            <p:spPr bwMode="auto">
              <a:xfrm>
                <a:off x="2932" y="1490"/>
                <a:ext cx="6" cy="6"/>
              </a:xfrm>
              <a:custGeom>
                <a:avLst/>
                <a:gdLst>
                  <a:gd name="T0" fmla="*/ 32 w 3"/>
                  <a:gd name="T1" fmla="*/ 32 h 3"/>
                  <a:gd name="T2" fmla="*/ 32 w 3"/>
                  <a:gd name="T3" fmla="*/ 16 h 3"/>
                  <a:gd name="T4" fmla="*/ 0 w 3"/>
                  <a:gd name="T5" fmla="*/ 0 h 3"/>
                  <a:gd name="T6" fmla="*/ 0 w 3"/>
                  <a:gd name="T7" fmla="*/ 32 h 3"/>
                  <a:gd name="T8" fmla="*/ 32 w 3"/>
                  <a:gd name="T9" fmla="*/ 3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2"/>
                      <a:pt x="3" y="1"/>
                      <a:pt x="2" y="1"/>
                    </a:cubicBezTo>
                    <a:cubicBezTo>
                      <a:pt x="2" y="0"/>
                      <a:pt x="1" y="0"/>
                      <a:pt x="0" y="0"/>
                    </a:cubicBezTo>
                    <a:cubicBezTo>
                      <a:pt x="0" y="0"/>
                      <a:pt x="0" y="1"/>
                      <a:pt x="0" y="2"/>
                    </a:cubicBezTo>
                    <a:cubicBezTo>
                      <a:pt x="1" y="3"/>
                      <a:pt x="2" y="3"/>
                      <a:pt x="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14" name="Freeform 1136"/>
              <p:cNvSpPr>
                <a:spLocks/>
              </p:cNvSpPr>
              <p:nvPr/>
            </p:nvSpPr>
            <p:spPr bwMode="auto">
              <a:xfrm>
                <a:off x="2932" y="1500"/>
                <a:ext cx="6" cy="6"/>
              </a:xfrm>
              <a:custGeom>
                <a:avLst/>
                <a:gdLst>
                  <a:gd name="T0" fmla="*/ 32 w 3"/>
                  <a:gd name="T1" fmla="*/ 32 h 3"/>
                  <a:gd name="T2" fmla="*/ 48 w 3"/>
                  <a:gd name="T3" fmla="*/ 0 h 3"/>
                  <a:gd name="T4" fmla="*/ 16 w 3"/>
                  <a:gd name="T5" fmla="*/ 16 h 3"/>
                  <a:gd name="T6" fmla="*/ 16 w 3"/>
                  <a:gd name="T7" fmla="*/ 32 h 3"/>
                  <a:gd name="T8" fmla="*/ 32 w 3"/>
                  <a:gd name="T9" fmla="*/ 3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2" y="2"/>
                    </a:moveTo>
                    <a:cubicBezTo>
                      <a:pt x="3" y="1"/>
                      <a:pt x="3" y="0"/>
                      <a:pt x="3" y="0"/>
                    </a:cubicBezTo>
                    <a:cubicBezTo>
                      <a:pt x="2" y="0"/>
                      <a:pt x="2" y="0"/>
                      <a:pt x="1" y="1"/>
                    </a:cubicBezTo>
                    <a:cubicBezTo>
                      <a:pt x="1" y="1"/>
                      <a:pt x="0" y="2"/>
                      <a:pt x="1" y="2"/>
                    </a:cubicBezTo>
                    <a:cubicBezTo>
                      <a:pt x="1" y="3"/>
                      <a:pt x="2" y="2"/>
                      <a:pt x="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15" name="Freeform 1137"/>
              <p:cNvSpPr>
                <a:spLocks/>
              </p:cNvSpPr>
              <p:nvPr/>
            </p:nvSpPr>
            <p:spPr bwMode="auto">
              <a:xfrm>
                <a:off x="2936" y="1506"/>
                <a:ext cx="6" cy="4"/>
              </a:xfrm>
              <a:custGeom>
                <a:avLst/>
                <a:gdLst>
                  <a:gd name="T0" fmla="*/ 32 w 3"/>
                  <a:gd name="T1" fmla="*/ 16 h 2"/>
                  <a:gd name="T2" fmla="*/ 48 w 3"/>
                  <a:gd name="T3" fmla="*/ 32 h 2"/>
                  <a:gd name="T4" fmla="*/ 48 w 3"/>
                  <a:gd name="T5" fmla="*/ 16 h 2"/>
                  <a:gd name="T6" fmla="*/ 32 w 3"/>
                  <a:gd name="T7" fmla="*/ 16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2" y="1"/>
                    </a:moveTo>
                    <a:cubicBezTo>
                      <a:pt x="0" y="1"/>
                      <a:pt x="3" y="2"/>
                      <a:pt x="3" y="2"/>
                    </a:cubicBezTo>
                    <a:cubicBezTo>
                      <a:pt x="3" y="1"/>
                      <a:pt x="3" y="1"/>
                      <a:pt x="3" y="1"/>
                    </a:cubicBezTo>
                    <a:cubicBezTo>
                      <a:pt x="3" y="1"/>
                      <a:pt x="3" y="0"/>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16" name="Freeform 1138"/>
              <p:cNvSpPr>
                <a:spLocks/>
              </p:cNvSpPr>
              <p:nvPr/>
            </p:nvSpPr>
            <p:spPr bwMode="auto">
              <a:xfrm>
                <a:off x="2912" y="1510"/>
                <a:ext cx="32" cy="24"/>
              </a:xfrm>
              <a:custGeom>
                <a:avLst/>
                <a:gdLst>
                  <a:gd name="T0" fmla="*/ 16 w 16"/>
                  <a:gd name="T1" fmla="*/ 144 h 12"/>
                  <a:gd name="T2" fmla="*/ 48 w 16"/>
                  <a:gd name="T3" fmla="*/ 176 h 12"/>
                  <a:gd name="T4" fmla="*/ 80 w 16"/>
                  <a:gd name="T5" fmla="*/ 128 h 12"/>
                  <a:gd name="T6" fmla="*/ 128 w 16"/>
                  <a:gd name="T7" fmla="*/ 128 h 12"/>
                  <a:gd name="T8" fmla="*/ 144 w 16"/>
                  <a:gd name="T9" fmla="*/ 160 h 12"/>
                  <a:gd name="T10" fmla="*/ 192 w 16"/>
                  <a:gd name="T11" fmla="*/ 192 h 12"/>
                  <a:gd name="T12" fmla="*/ 192 w 16"/>
                  <a:gd name="T13" fmla="*/ 176 h 12"/>
                  <a:gd name="T14" fmla="*/ 224 w 16"/>
                  <a:gd name="T15" fmla="*/ 144 h 12"/>
                  <a:gd name="T16" fmla="*/ 256 w 16"/>
                  <a:gd name="T17" fmla="*/ 112 h 12"/>
                  <a:gd name="T18" fmla="*/ 224 w 16"/>
                  <a:gd name="T19" fmla="*/ 80 h 12"/>
                  <a:gd name="T20" fmla="*/ 208 w 16"/>
                  <a:gd name="T21" fmla="*/ 32 h 12"/>
                  <a:gd name="T22" fmla="*/ 176 w 16"/>
                  <a:gd name="T23" fmla="*/ 16 h 12"/>
                  <a:gd name="T24" fmla="*/ 128 w 16"/>
                  <a:gd name="T25" fmla="*/ 16 h 12"/>
                  <a:gd name="T26" fmla="*/ 128 w 16"/>
                  <a:gd name="T27" fmla="*/ 16 h 12"/>
                  <a:gd name="T28" fmla="*/ 112 w 16"/>
                  <a:gd name="T29" fmla="*/ 32 h 12"/>
                  <a:gd name="T30" fmla="*/ 80 w 16"/>
                  <a:gd name="T31" fmla="*/ 48 h 12"/>
                  <a:gd name="T32" fmla="*/ 48 w 16"/>
                  <a:gd name="T33" fmla="*/ 64 h 12"/>
                  <a:gd name="T34" fmla="*/ 16 w 16"/>
                  <a:gd name="T35" fmla="*/ 96 h 12"/>
                  <a:gd name="T36" fmla="*/ 0 w 16"/>
                  <a:gd name="T37" fmla="*/ 128 h 12"/>
                  <a:gd name="T38" fmla="*/ 16 w 16"/>
                  <a:gd name="T39" fmla="*/ 144 h 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
                  <a:gd name="T61" fmla="*/ 0 h 12"/>
                  <a:gd name="T62" fmla="*/ 16 w 16"/>
                  <a:gd name="T63" fmla="*/ 12 h 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 h="12">
                    <a:moveTo>
                      <a:pt x="1" y="9"/>
                    </a:moveTo>
                    <a:cubicBezTo>
                      <a:pt x="2" y="10"/>
                      <a:pt x="2" y="11"/>
                      <a:pt x="3" y="11"/>
                    </a:cubicBezTo>
                    <a:cubicBezTo>
                      <a:pt x="5" y="11"/>
                      <a:pt x="4" y="9"/>
                      <a:pt x="5" y="8"/>
                    </a:cubicBezTo>
                    <a:cubicBezTo>
                      <a:pt x="6" y="8"/>
                      <a:pt x="8" y="7"/>
                      <a:pt x="8" y="8"/>
                    </a:cubicBezTo>
                    <a:cubicBezTo>
                      <a:pt x="9" y="9"/>
                      <a:pt x="9" y="9"/>
                      <a:pt x="9" y="10"/>
                    </a:cubicBezTo>
                    <a:cubicBezTo>
                      <a:pt x="10" y="11"/>
                      <a:pt x="11" y="11"/>
                      <a:pt x="12" y="12"/>
                    </a:cubicBezTo>
                    <a:cubicBezTo>
                      <a:pt x="12" y="12"/>
                      <a:pt x="12" y="12"/>
                      <a:pt x="12" y="11"/>
                    </a:cubicBezTo>
                    <a:cubicBezTo>
                      <a:pt x="12" y="10"/>
                      <a:pt x="13" y="10"/>
                      <a:pt x="14" y="9"/>
                    </a:cubicBezTo>
                    <a:cubicBezTo>
                      <a:pt x="14" y="8"/>
                      <a:pt x="16" y="9"/>
                      <a:pt x="16" y="7"/>
                    </a:cubicBezTo>
                    <a:cubicBezTo>
                      <a:pt x="16" y="6"/>
                      <a:pt x="15" y="6"/>
                      <a:pt x="14" y="5"/>
                    </a:cubicBezTo>
                    <a:cubicBezTo>
                      <a:pt x="14" y="4"/>
                      <a:pt x="14" y="3"/>
                      <a:pt x="13" y="2"/>
                    </a:cubicBezTo>
                    <a:cubicBezTo>
                      <a:pt x="12" y="1"/>
                      <a:pt x="12" y="1"/>
                      <a:pt x="11" y="1"/>
                    </a:cubicBezTo>
                    <a:cubicBezTo>
                      <a:pt x="10" y="0"/>
                      <a:pt x="10" y="2"/>
                      <a:pt x="8" y="1"/>
                    </a:cubicBezTo>
                    <a:cubicBezTo>
                      <a:pt x="8" y="1"/>
                      <a:pt x="8" y="1"/>
                      <a:pt x="8" y="1"/>
                    </a:cubicBezTo>
                    <a:cubicBezTo>
                      <a:pt x="7" y="2"/>
                      <a:pt x="7" y="2"/>
                      <a:pt x="7" y="2"/>
                    </a:cubicBezTo>
                    <a:cubicBezTo>
                      <a:pt x="7" y="2"/>
                      <a:pt x="6" y="2"/>
                      <a:pt x="5" y="3"/>
                    </a:cubicBezTo>
                    <a:cubicBezTo>
                      <a:pt x="5" y="3"/>
                      <a:pt x="4" y="4"/>
                      <a:pt x="3" y="4"/>
                    </a:cubicBezTo>
                    <a:cubicBezTo>
                      <a:pt x="3" y="5"/>
                      <a:pt x="2" y="5"/>
                      <a:pt x="1" y="6"/>
                    </a:cubicBezTo>
                    <a:cubicBezTo>
                      <a:pt x="1" y="7"/>
                      <a:pt x="0" y="7"/>
                      <a:pt x="0" y="8"/>
                    </a:cubicBezTo>
                    <a:cubicBezTo>
                      <a:pt x="0" y="9"/>
                      <a:pt x="1" y="9"/>
                      <a:pt x="1"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17" name="Freeform 1139"/>
              <p:cNvSpPr>
                <a:spLocks/>
              </p:cNvSpPr>
              <p:nvPr/>
            </p:nvSpPr>
            <p:spPr bwMode="auto">
              <a:xfrm>
                <a:off x="2936" y="1534"/>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18" name="Freeform 1140"/>
              <p:cNvSpPr>
                <a:spLocks/>
              </p:cNvSpPr>
              <p:nvPr/>
            </p:nvSpPr>
            <p:spPr bwMode="auto">
              <a:xfrm>
                <a:off x="3104" y="1638"/>
                <a:ext cx="50" cy="34"/>
              </a:xfrm>
              <a:custGeom>
                <a:avLst/>
                <a:gdLst>
                  <a:gd name="T0" fmla="*/ 80 w 25"/>
                  <a:gd name="T1" fmla="*/ 208 h 17"/>
                  <a:gd name="T2" fmla="*/ 96 w 25"/>
                  <a:gd name="T3" fmla="*/ 272 h 17"/>
                  <a:gd name="T4" fmla="*/ 144 w 25"/>
                  <a:gd name="T5" fmla="*/ 208 h 17"/>
                  <a:gd name="T6" fmla="*/ 208 w 25"/>
                  <a:gd name="T7" fmla="*/ 208 h 17"/>
                  <a:gd name="T8" fmla="*/ 240 w 25"/>
                  <a:gd name="T9" fmla="*/ 224 h 17"/>
                  <a:gd name="T10" fmla="*/ 304 w 25"/>
                  <a:gd name="T11" fmla="*/ 192 h 17"/>
                  <a:gd name="T12" fmla="*/ 368 w 25"/>
                  <a:gd name="T13" fmla="*/ 192 h 17"/>
                  <a:gd name="T14" fmla="*/ 400 w 25"/>
                  <a:gd name="T15" fmla="*/ 144 h 17"/>
                  <a:gd name="T16" fmla="*/ 400 w 25"/>
                  <a:gd name="T17" fmla="*/ 96 h 17"/>
                  <a:gd name="T18" fmla="*/ 384 w 25"/>
                  <a:gd name="T19" fmla="*/ 96 h 17"/>
                  <a:gd name="T20" fmla="*/ 352 w 25"/>
                  <a:gd name="T21" fmla="*/ 48 h 17"/>
                  <a:gd name="T22" fmla="*/ 304 w 25"/>
                  <a:gd name="T23" fmla="*/ 16 h 17"/>
                  <a:gd name="T24" fmla="*/ 256 w 25"/>
                  <a:gd name="T25" fmla="*/ 16 h 17"/>
                  <a:gd name="T26" fmla="*/ 192 w 25"/>
                  <a:gd name="T27" fmla="*/ 16 h 17"/>
                  <a:gd name="T28" fmla="*/ 128 w 25"/>
                  <a:gd name="T29" fmla="*/ 32 h 17"/>
                  <a:gd name="T30" fmla="*/ 96 w 25"/>
                  <a:gd name="T31" fmla="*/ 16 h 17"/>
                  <a:gd name="T32" fmla="*/ 80 w 25"/>
                  <a:gd name="T33" fmla="*/ 0 h 17"/>
                  <a:gd name="T34" fmla="*/ 32 w 25"/>
                  <a:gd name="T35" fmla="*/ 32 h 17"/>
                  <a:gd name="T36" fmla="*/ 16 w 25"/>
                  <a:gd name="T37" fmla="*/ 80 h 17"/>
                  <a:gd name="T38" fmla="*/ 32 w 25"/>
                  <a:gd name="T39" fmla="*/ 176 h 17"/>
                  <a:gd name="T40" fmla="*/ 80 w 25"/>
                  <a:gd name="T41" fmla="*/ 208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17"/>
                  <a:gd name="T65" fmla="*/ 25 w 2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17">
                    <a:moveTo>
                      <a:pt x="5" y="13"/>
                    </a:moveTo>
                    <a:cubicBezTo>
                      <a:pt x="6" y="15"/>
                      <a:pt x="6" y="16"/>
                      <a:pt x="6" y="17"/>
                    </a:cubicBezTo>
                    <a:cubicBezTo>
                      <a:pt x="7" y="15"/>
                      <a:pt x="8" y="14"/>
                      <a:pt x="9" y="13"/>
                    </a:cubicBezTo>
                    <a:cubicBezTo>
                      <a:pt x="11" y="13"/>
                      <a:pt x="11" y="12"/>
                      <a:pt x="13" y="13"/>
                    </a:cubicBezTo>
                    <a:cubicBezTo>
                      <a:pt x="14" y="13"/>
                      <a:pt x="14" y="14"/>
                      <a:pt x="15" y="14"/>
                    </a:cubicBezTo>
                    <a:cubicBezTo>
                      <a:pt x="17" y="14"/>
                      <a:pt x="17" y="13"/>
                      <a:pt x="19" y="12"/>
                    </a:cubicBezTo>
                    <a:cubicBezTo>
                      <a:pt x="20" y="12"/>
                      <a:pt x="21" y="13"/>
                      <a:pt x="23" y="12"/>
                    </a:cubicBezTo>
                    <a:cubicBezTo>
                      <a:pt x="24" y="11"/>
                      <a:pt x="24" y="11"/>
                      <a:pt x="25" y="9"/>
                    </a:cubicBezTo>
                    <a:cubicBezTo>
                      <a:pt x="25" y="8"/>
                      <a:pt x="25" y="8"/>
                      <a:pt x="25" y="6"/>
                    </a:cubicBezTo>
                    <a:cubicBezTo>
                      <a:pt x="24" y="6"/>
                      <a:pt x="24" y="6"/>
                      <a:pt x="24" y="6"/>
                    </a:cubicBezTo>
                    <a:cubicBezTo>
                      <a:pt x="23" y="5"/>
                      <a:pt x="23" y="4"/>
                      <a:pt x="22" y="3"/>
                    </a:cubicBezTo>
                    <a:cubicBezTo>
                      <a:pt x="21" y="2"/>
                      <a:pt x="21" y="1"/>
                      <a:pt x="19" y="1"/>
                    </a:cubicBezTo>
                    <a:cubicBezTo>
                      <a:pt x="18" y="0"/>
                      <a:pt x="17" y="0"/>
                      <a:pt x="16" y="1"/>
                    </a:cubicBezTo>
                    <a:cubicBezTo>
                      <a:pt x="15" y="1"/>
                      <a:pt x="14" y="1"/>
                      <a:pt x="12" y="1"/>
                    </a:cubicBezTo>
                    <a:cubicBezTo>
                      <a:pt x="11" y="2"/>
                      <a:pt x="10" y="2"/>
                      <a:pt x="8" y="2"/>
                    </a:cubicBezTo>
                    <a:cubicBezTo>
                      <a:pt x="7" y="2"/>
                      <a:pt x="7" y="1"/>
                      <a:pt x="6" y="1"/>
                    </a:cubicBezTo>
                    <a:cubicBezTo>
                      <a:pt x="5" y="0"/>
                      <a:pt x="5" y="0"/>
                      <a:pt x="5" y="0"/>
                    </a:cubicBezTo>
                    <a:cubicBezTo>
                      <a:pt x="4" y="1"/>
                      <a:pt x="3" y="1"/>
                      <a:pt x="2" y="2"/>
                    </a:cubicBezTo>
                    <a:cubicBezTo>
                      <a:pt x="1" y="3"/>
                      <a:pt x="1" y="4"/>
                      <a:pt x="1" y="5"/>
                    </a:cubicBezTo>
                    <a:cubicBezTo>
                      <a:pt x="0" y="8"/>
                      <a:pt x="1" y="9"/>
                      <a:pt x="2" y="11"/>
                    </a:cubicBezTo>
                    <a:cubicBezTo>
                      <a:pt x="3" y="12"/>
                      <a:pt x="4" y="12"/>
                      <a:pt x="5"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19" name="Freeform 1141"/>
              <p:cNvSpPr>
                <a:spLocks/>
              </p:cNvSpPr>
              <p:nvPr/>
            </p:nvSpPr>
            <p:spPr bwMode="auto">
              <a:xfrm>
                <a:off x="3116" y="167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20" name="Freeform 1142"/>
              <p:cNvSpPr>
                <a:spLocks/>
              </p:cNvSpPr>
              <p:nvPr/>
            </p:nvSpPr>
            <p:spPr bwMode="auto">
              <a:xfrm>
                <a:off x="3243" y="1285"/>
                <a:ext cx="146" cy="155"/>
              </a:xfrm>
              <a:custGeom>
                <a:avLst/>
                <a:gdLst>
                  <a:gd name="T0" fmla="*/ 128 w 73"/>
                  <a:gd name="T1" fmla="*/ 211 h 77"/>
                  <a:gd name="T2" fmla="*/ 224 w 73"/>
                  <a:gd name="T3" fmla="*/ 227 h 77"/>
                  <a:gd name="T4" fmla="*/ 288 w 73"/>
                  <a:gd name="T5" fmla="*/ 292 h 77"/>
                  <a:gd name="T6" fmla="*/ 320 w 73"/>
                  <a:gd name="T7" fmla="*/ 360 h 77"/>
                  <a:gd name="T8" fmla="*/ 368 w 73"/>
                  <a:gd name="T9" fmla="*/ 425 h 77"/>
                  <a:gd name="T10" fmla="*/ 336 w 73"/>
                  <a:gd name="T11" fmla="*/ 507 h 77"/>
                  <a:gd name="T12" fmla="*/ 384 w 73"/>
                  <a:gd name="T13" fmla="*/ 507 h 77"/>
                  <a:gd name="T14" fmla="*/ 480 w 73"/>
                  <a:gd name="T15" fmla="*/ 523 h 77"/>
                  <a:gd name="T16" fmla="*/ 512 w 73"/>
                  <a:gd name="T17" fmla="*/ 572 h 77"/>
                  <a:gd name="T18" fmla="*/ 480 w 73"/>
                  <a:gd name="T19" fmla="*/ 620 h 77"/>
                  <a:gd name="T20" fmla="*/ 448 w 73"/>
                  <a:gd name="T21" fmla="*/ 644 h 77"/>
                  <a:gd name="T22" fmla="*/ 384 w 73"/>
                  <a:gd name="T23" fmla="*/ 709 h 77"/>
                  <a:gd name="T24" fmla="*/ 320 w 73"/>
                  <a:gd name="T25" fmla="*/ 773 h 77"/>
                  <a:gd name="T26" fmla="*/ 240 w 73"/>
                  <a:gd name="T27" fmla="*/ 807 h 77"/>
                  <a:gd name="T28" fmla="*/ 176 w 73"/>
                  <a:gd name="T29" fmla="*/ 872 h 77"/>
                  <a:gd name="T30" fmla="*/ 208 w 73"/>
                  <a:gd name="T31" fmla="*/ 972 h 77"/>
                  <a:gd name="T32" fmla="*/ 224 w 73"/>
                  <a:gd name="T33" fmla="*/ 1053 h 77"/>
                  <a:gd name="T34" fmla="*/ 256 w 73"/>
                  <a:gd name="T35" fmla="*/ 1151 h 77"/>
                  <a:gd name="T36" fmla="*/ 320 w 73"/>
                  <a:gd name="T37" fmla="*/ 1200 h 77"/>
                  <a:gd name="T38" fmla="*/ 400 w 73"/>
                  <a:gd name="T39" fmla="*/ 1200 h 77"/>
                  <a:gd name="T40" fmla="*/ 480 w 73"/>
                  <a:gd name="T41" fmla="*/ 1248 h 77"/>
                  <a:gd name="T42" fmla="*/ 608 w 73"/>
                  <a:gd name="T43" fmla="*/ 1200 h 77"/>
                  <a:gd name="T44" fmla="*/ 720 w 73"/>
                  <a:gd name="T45" fmla="*/ 1200 h 77"/>
                  <a:gd name="T46" fmla="*/ 816 w 73"/>
                  <a:gd name="T47" fmla="*/ 1184 h 77"/>
                  <a:gd name="T48" fmla="*/ 896 w 73"/>
                  <a:gd name="T49" fmla="*/ 1184 h 77"/>
                  <a:gd name="T50" fmla="*/ 896 w 73"/>
                  <a:gd name="T51" fmla="*/ 1135 h 77"/>
                  <a:gd name="T52" fmla="*/ 960 w 73"/>
                  <a:gd name="T53" fmla="*/ 1085 h 77"/>
                  <a:gd name="T54" fmla="*/ 1040 w 73"/>
                  <a:gd name="T55" fmla="*/ 1021 h 77"/>
                  <a:gd name="T56" fmla="*/ 1136 w 73"/>
                  <a:gd name="T57" fmla="*/ 920 h 77"/>
                  <a:gd name="T58" fmla="*/ 1104 w 73"/>
                  <a:gd name="T59" fmla="*/ 839 h 77"/>
                  <a:gd name="T60" fmla="*/ 1024 w 73"/>
                  <a:gd name="T61" fmla="*/ 807 h 77"/>
                  <a:gd name="T62" fmla="*/ 1024 w 73"/>
                  <a:gd name="T63" fmla="*/ 757 h 77"/>
                  <a:gd name="T64" fmla="*/ 960 w 73"/>
                  <a:gd name="T65" fmla="*/ 709 h 77"/>
                  <a:gd name="T66" fmla="*/ 912 w 73"/>
                  <a:gd name="T67" fmla="*/ 644 h 77"/>
                  <a:gd name="T68" fmla="*/ 896 w 73"/>
                  <a:gd name="T69" fmla="*/ 572 h 77"/>
                  <a:gd name="T70" fmla="*/ 848 w 73"/>
                  <a:gd name="T71" fmla="*/ 457 h 77"/>
                  <a:gd name="T72" fmla="*/ 816 w 73"/>
                  <a:gd name="T73" fmla="*/ 360 h 77"/>
                  <a:gd name="T74" fmla="*/ 848 w 73"/>
                  <a:gd name="T75" fmla="*/ 260 h 77"/>
                  <a:gd name="T76" fmla="*/ 736 w 73"/>
                  <a:gd name="T77" fmla="*/ 227 h 77"/>
                  <a:gd name="T78" fmla="*/ 736 w 73"/>
                  <a:gd name="T79" fmla="*/ 145 h 77"/>
                  <a:gd name="T80" fmla="*/ 720 w 73"/>
                  <a:gd name="T81" fmla="*/ 97 h 77"/>
                  <a:gd name="T82" fmla="*/ 672 w 73"/>
                  <a:gd name="T83" fmla="*/ 48 h 77"/>
                  <a:gd name="T84" fmla="*/ 608 w 73"/>
                  <a:gd name="T85" fmla="*/ 16 h 77"/>
                  <a:gd name="T86" fmla="*/ 512 w 73"/>
                  <a:gd name="T87" fmla="*/ 32 h 77"/>
                  <a:gd name="T88" fmla="*/ 464 w 73"/>
                  <a:gd name="T89" fmla="*/ 129 h 77"/>
                  <a:gd name="T90" fmla="*/ 400 w 73"/>
                  <a:gd name="T91" fmla="*/ 179 h 77"/>
                  <a:gd name="T92" fmla="*/ 304 w 73"/>
                  <a:gd name="T93" fmla="*/ 145 h 77"/>
                  <a:gd name="T94" fmla="*/ 192 w 73"/>
                  <a:gd name="T95" fmla="*/ 145 h 77"/>
                  <a:gd name="T96" fmla="*/ 96 w 73"/>
                  <a:gd name="T97" fmla="*/ 97 h 77"/>
                  <a:gd name="T98" fmla="*/ 16 w 73"/>
                  <a:gd name="T99" fmla="*/ 97 h 77"/>
                  <a:gd name="T100" fmla="*/ 32 w 73"/>
                  <a:gd name="T101" fmla="*/ 145 h 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3"/>
                  <a:gd name="T154" fmla="*/ 0 h 77"/>
                  <a:gd name="T155" fmla="*/ 73 w 73"/>
                  <a:gd name="T156" fmla="*/ 77 h 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3" h="77">
                    <a:moveTo>
                      <a:pt x="5" y="11"/>
                    </a:moveTo>
                    <a:cubicBezTo>
                      <a:pt x="6" y="11"/>
                      <a:pt x="7" y="12"/>
                      <a:pt x="8" y="13"/>
                    </a:cubicBezTo>
                    <a:cubicBezTo>
                      <a:pt x="9" y="13"/>
                      <a:pt x="10" y="13"/>
                      <a:pt x="11" y="13"/>
                    </a:cubicBezTo>
                    <a:cubicBezTo>
                      <a:pt x="12" y="13"/>
                      <a:pt x="13" y="13"/>
                      <a:pt x="14" y="14"/>
                    </a:cubicBezTo>
                    <a:cubicBezTo>
                      <a:pt x="15" y="14"/>
                      <a:pt x="16" y="14"/>
                      <a:pt x="17" y="15"/>
                    </a:cubicBezTo>
                    <a:cubicBezTo>
                      <a:pt x="18" y="16"/>
                      <a:pt x="18" y="17"/>
                      <a:pt x="18" y="18"/>
                    </a:cubicBezTo>
                    <a:cubicBezTo>
                      <a:pt x="18" y="19"/>
                      <a:pt x="19" y="20"/>
                      <a:pt x="19" y="21"/>
                    </a:cubicBezTo>
                    <a:cubicBezTo>
                      <a:pt x="19" y="21"/>
                      <a:pt x="20" y="22"/>
                      <a:pt x="20" y="22"/>
                    </a:cubicBezTo>
                    <a:cubicBezTo>
                      <a:pt x="21" y="23"/>
                      <a:pt x="21" y="23"/>
                      <a:pt x="22" y="23"/>
                    </a:cubicBezTo>
                    <a:cubicBezTo>
                      <a:pt x="22" y="24"/>
                      <a:pt x="23" y="25"/>
                      <a:pt x="23" y="26"/>
                    </a:cubicBezTo>
                    <a:cubicBezTo>
                      <a:pt x="22" y="27"/>
                      <a:pt x="22" y="27"/>
                      <a:pt x="22" y="28"/>
                    </a:cubicBezTo>
                    <a:cubicBezTo>
                      <a:pt x="21" y="29"/>
                      <a:pt x="21" y="30"/>
                      <a:pt x="21" y="31"/>
                    </a:cubicBezTo>
                    <a:cubicBezTo>
                      <a:pt x="21" y="31"/>
                      <a:pt x="21" y="31"/>
                      <a:pt x="21" y="31"/>
                    </a:cubicBezTo>
                    <a:cubicBezTo>
                      <a:pt x="22" y="31"/>
                      <a:pt x="23" y="31"/>
                      <a:pt x="24" y="31"/>
                    </a:cubicBezTo>
                    <a:cubicBezTo>
                      <a:pt x="25" y="31"/>
                      <a:pt x="26" y="31"/>
                      <a:pt x="27" y="32"/>
                    </a:cubicBezTo>
                    <a:cubicBezTo>
                      <a:pt x="28" y="32"/>
                      <a:pt x="29" y="32"/>
                      <a:pt x="30" y="32"/>
                    </a:cubicBezTo>
                    <a:cubicBezTo>
                      <a:pt x="31" y="32"/>
                      <a:pt x="31" y="32"/>
                      <a:pt x="32" y="33"/>
                    </a:cubicBezTo>
                    <a:cubicBezTo>
                      <a:pt x="33" y="33"/>
                      <a:pt x="32" y="34"/>
                      <a:pt x="32" y="35"/>
                    </a:cubicBezTo>
                    <a:cubicBezTo>
                      <a:pt x="32" y="36"/>
                      <a:pt x="34" y="36"/>
                      <a:pt x="34" y="37"/>
                    </a:cubicBezTo>
                    <a:cubicBezTo>
                      <a:pt x="33" y="39"/>
                      <a:pt x="31" y="37"/>
                      <a:pt x="30" y="38"/>
                    </a:cubicBezTo>
                    <a:cubicBezTo>
                      <a:pt x="29" y="38"/>
                      <a:pt x="29" y="38"/>
                      <a:pt x="29" y="38"/>
                    </a:cubicBezTo>
                    <a:cubicBezTo>
                      <a:pt x="29" y="39"/>
                      <a:pt x="29" y="39"/>
                      <a:pt x="28" y="39"/>
                    </a:cubicBezTo>
                    <a:cubicBezTo>
                      <a:pt x="28" y="40"/>
                      <a:pt x="28" y="41"/>
                      <a:pt x="27" y="42"/>
                    </a:cubicBezTo>
                    <a:cubicBezTo>
                      <a:pt x="26" y="43"/>
                      <a:pt x="25" y="42"/>
                      <a:pt x="24" y="43"/>
                    </a:cubicBezTo>
                    <a:cubicBezTo>
                      <a:pt x="24" y="44"/>
                      <a:pt x="24" y="45"/>
                      <a:pt x="23" y="45"/>
                    </a:cubicBezTo>
                    <a:cubicBezTo>
                      <a:pt x="22" y="46"/>
                      <a:pt x="21" y="46"/>
                      <a:pt x="20" y="47"/>
                    </a:cubicBezTo>
                    <a:cubicBezTo>
                      <a:pt x="19" y="47"/>
                      <a:pt x="19" y="48"/>
                      <a:pt x="18" y="49"/>
                    </a:cubicBezTo>
                    <a:cubicBezTo>
                      <a:pt x="17" y="49"/>
                      <a:pt x="16" y="48"/>
                      <a:pt x="15" y="49"/>
                    </a:cubicBezTo>
                    <a:cubicBezTo>
                      <a:pt x="14" y="50"/>
                      <a:pt x="14" y="50"/>
                      <a:pt x="13" y="51"/>
                    </a:cubicBezTo>
                    <a:cubicBezTo>
                      <a:pt x="13" y="52"/>
                      <a:pt x="12" y="52"/>
                      <a:pt x="11" y="53"/>
                    </a:cubicBezTo>
                    <a:cubicBezTo>
                      <a:pt x="11" y="54"/>
                      <a:pt x="12" y="55"/>
                      <a:pt x="12" y="56"/>
                    </a:cubicBezTo>
                    <a:cubicBezTo>
                      <a:pt x="12" y="57"/>
                      <a:pt x="13" y="58"/>
                      <a:pt x="13" y="59"/>
                    </a:cubicBezTo>
                    <a:cubicBezTo>
                      <a:pt x="14" y="60"/>
                      <a:pt x="15" y="60"/>
                      <a:pt x="16" y="61"/>
                    </a:cubicBezTo>
                    <a:cubicBezTo>
                      <a:pt x="16" y="62"/>
                      <a:pt x="14" y="63"/>
                      <a:pt x="14" y="64"/>
                    </a:cubicBezTo>
                    <a:cubicBezTo>
                      <a:pt x="14" y="66"/>
                      <a:pt x="15" y="67"/>
                      <a:pt x="16" y="68"/>
                    </a:cubicBezTo>
                    <a:cubicBezTo>
                      <a:pt x="16" y="69"/>
                      <a:pt x="16" y="70"/>
                      <a:pt x="16" y="70"/>
                    </a:cubicBezTo>
                    <a:cubicBezTo>
                      <a:pt x="17" y="71"/>
                      <a:pt x="18" y="70"/>
                      <a:pt x="19" y="71"/>
                    </a:cubicBezTo>
                    <a:cubicBezTo>
                      <a:pt x="19" y="71"/>
                      <a:pt x="19" y="72"/>
                      <a:pt x="20" y="73"/>
                    </a:cubicBezTo>
                    <a:cubicBezTo>
                      <a:pt x="21" y="73"/>
                      <a:pt x="22" y="72"/>
                      <a:pt x="24" y="73"/>
                    </a:cubicBezTo>
                    <a:cubicBezTo>
                      <a:pt x="24" y="73"/>
                      <a:pt x="25" y="73"/>
                      <a:pt x="25" y="73"/>
                    </a:cubicBezTo>
                    <a:cubicBezTo>
                      <a:pt x="26" y="74"/>
                      <a:pt x="26" y="75"/>
                      <a:pt x="27" y="75"/>
                    </a:cubicBezTo>
                    <a:cubicBezTo>
                      <a:pt x="28" y="76"/>
                      <a:pt x="29" y="76"/>
                      <a:pt x="30" y="76"/>
                    </a:cubicBezTo>
                    <a:cubicBezTo>
                      <a:pt x="31" y="77"/>
                      <a:pt x="32" y="76"/>
                      <a:pt x="34" y="75"/>
                    </a:cubicBezTo>
                    <a:cubicBezTo>
                      <a:pt x="36" y="75"/>
                      <a:pt x="36" y="74"/>
                      <a:pt x="38" y="73"/>
                    </a:cubicBezTo>
                    <a:cubicBezTo>
                      <a:pt x="39" y="73"/>
                      <a:pt x="40" y="74"/>
                      <a:pt x="42" y="73"/>
                    </a:cubicBezTo>
                    <a:cubicBezTo>
                      <a:pt x="43" y="73"/>
                      <a:pt x="44" y="73"/>
                      <a:pt x="45" y="73"/>
                    </a:cubicBezTo>
                    <a:cubicBezTo>
                      <a:pt x="46" y="72"/>
                      <a:pt x="46" y="72"/>
                      <a:pt x="48" y="72"/>
                    </a:cubicBezTo>
                    <a:cubicBezTo>
                      <a:pt x="49" y="72"/>
                      <a:pt x="50" y="72"/>
                      <a:pt x="51" y="72"/>
                    </a:cubicBezTo>
                    <a:cubicBezTo>
                      <a:pt x="52" y="72"/>
                      <a:pt x="53" y="72"/>
                      <a:pt x="54" y="72"/>
                    </a:cubicBezTo>
                    <a:cubicBezTo>
                      <a:pt x="54" y="72"/>
                      <a:pt x="55" y="72"/>
                      <a:pt x="56" y="72"/>
                    </a:cubicBezTo>
                    <a:cubicBezTo>
                      <a:pt x="55" y="72"/>
                      <a:pt x="55" y="72"/>
                      <a:pt x="55" y="72"/>
                    </a:cubicBezTo>
                    <a:cubicBezTo>
                      <a:pt x="55" y="71"/>
                      <a:pt x="55" y="70"/>
                      <a:pt x="56" y="69"/>
                    </a:cubicBezTo>
                    <a:cubicBezTo>
                      <a:pt x="56" y="68"/>
                      <a:pt x="56" y="67"/>
                      <a:pt x="57" y="66"/>
                    </a:cubicBezTo>
                    <a:cubicBezTo>
                      <a:pt x="58" y="66"/>
                      <a:pt x="59" y="66"/>
                      <a:pt x="60" y="66"/>
                    </a:cubicBezTo>
                    <a:cubicBezTo>
                      <a:pt x="61" y="66"/>
                      <a:pt x="62" y="65"/>
                      <a:pt x="63" y="65"/>
                    </a:cubicBezTo>
                    <a:cubicBezTo>
                      <a:pt x="64" y="64"/>
                      <a:pt x="64" y="63"/>
                      <a:pt x="65" y="62"/>
                    </a:cubicBezTo>
                    <a:cubicBezTo>
                      <a:pt x="66" y="61"/>
                      <a:pt x="66" y="61"/>
                      <a:pt x="67" y="60"/>
                    </a:cubicBezTo>
                    <a:cubicBezTo>
                      <a:pt x="68" y="58"/>
                      <a:pt x="70" y="58"/>
                      <a:pt x="71" y="56"/>
                    </a:cubicBezTo>
                    <a:cubicBezTo>
                      <a:pt x="72" y="55"/>
                      <a:pt x="73" y="53"/>
                      <a:pt x="71" y="52"/>
                    </a:cubicBezTo>
                    <a:cubicBezTo>
                      <a:pt x="71" y="51"/>
                      <a:pt x="70" y="52"/>
                      <a:pt x="69" y="51"/>
                    </a:cubicBezTo>
                    <a:cubicBezTo>
                      <a:pt x="68" y="51"/>
                      <a:pt x="68" y="50"/>
                      <a:pt x="67" y="49"/>
                    </a:cubicBezTo>
                    <a:cubicBezTo>
                      <a:pt x="66" y="48"/>
                      <a:pt x="65" y="49"/>
                      <a:pt x="64" y="49"/>
                    </a:cubicBezTo>
                    <a:cubicBezTo>
                      <a:pt x="63" y="48"/>
                      <a:pt x="61" y="48"/>
                      <a:pt x="61" y="47"/>
                    </a:cubicBezTo>
                    <a:cubicBezTo>
                      <a:pt x="61" y="46"/>
                      <a:pt x="63" y="47"/>
                      <a:pt x="64" y="46"/>
                    </a:cubicBezTo>
                    <a:cubicBezTo>
                      <a:pt x="64" y="45"/>
                      <a:pt x="64" y="43"/>
                      <a:pt x="63" y="43"/>
                    </a:cubicBezTo>
                    <a:cubicBezTo>
                      <a:pt x="62" y="42"/>
                      <a:pt x="61" y="44"/>
                      <a:pt x="60" y="43"/>
                    </a:cubicBezTo>
                    <a:cubicBezTo>
                      <a:pt x="59" y="42"/>
                      <a:pt x="61" y="41"/>
                      <a:pt x="60" y="40"/>
                    </a:cubicBezTo>
                    <a:cubicBezTo>
                      <a:pt x="59" y="39"/>
                      <a:pt x="58" y="40"/>
                      <a:pt x="57" y="39"/>
                    </a:cubicBezTo>
                    <a:cubicBezTo>
                      <a:pt x="57" y="39"/>
                      <a:pt x="57" y="39"/>
                      <a:pt x="57" y="38"/>
                    </a:cubicBezTo>
                    <a:cubicBezTo>
                      <a:pt x="56" y="38"/>
                      <a:pt x="56" y="36"/>
                      <a:pt x="56" y="35"/>
                    </a:cubicBezTo>
                    <a:cubicBezTo>
                      <a:pt x="55" y="34"/>
                      <a:pt x="54" y="34"/>
                      <a:pt x="53" y="33"/>
                    </a:cubicBezTo>
                    <a:cubicBezTo>
                      <a:pt x="52" y="31"/>
                      <a:pt x="53" y="30"/>
                      <a:pt x="53" y="28"/>
                    </a:cubicBezTo>
                    <a:cubicBezTo>
                      <a:pt x="52" y="27"/>
                      <a:pt x="52" y="26"/>
                      <a:pt x="52" y="25"/>
                    </a:cubicBezTo>
                    <a:cubicBezTo>
                      <a:pt x="51" y="22"/>
                      <a:pt x="51" y="22"/>
                      <a:pt x="51" y="22"/>
                    </a:cubicBezTo>
                    <a:cubicBezTo>
                      <a:pt x="53" y="21"/>
                      <a:pt x="55" y="21"/>
                      <a:pt x="55" y="19"/>
                    </a:cubicBezTo>
                    <a:cubicBezTo>
                      <a:pt x="55" y="18"/>
                      <a:pt x="54" y="17"/>
                      <a:pt x="53" y="16"/>
                    </a:cubicBezTo>
                    <a:cubicBezTo>
                      <a:pt x="52" y="15"/>
                      <a:pt x="51" y="15"/>
                      <a:pt x="50" y="14"/>
                    </a:cubicBezTo>
                    <a:cubicBezTo>
                      <a:pt x="49" y="14"/>
                      <a:pt x="47" y="15"/>
                      <a:pt x="46" y="14"/>
                    </a:cubicBezTo>
                    <a:cubicBezTo>
                      <a:pt x="45" y="13"/>
                      <a:pt x="44" y="11"/>
                      <a:pt x="45" y="10"/>
                    </a:cubicBezTo>
                    <a:cubicBezTo>
                      <a:pt x="46" y="9"/>
                      <a:pt x="46" y="9"/>
                      <a:pt x="46" y="9"/>
                    </a:cubicBezTo>
                    <a:cubicBezTo>
                      <a:pt x="46" y="9"/>
                      <a:pt x="46" y="9"/>
                      <a:pt x="46" y="9"/>
                    </a:cubicBezTo>
                    <a:cubicBezTo>
                      <a:pt x="45" y="8"/>
                      <a:pt x="45" y="7"/>
                      <a:pt x="45" y="6"/>
                    </a:cubicBezTo>
                    <a:cubicBezTo>
                      <a:pt x="45" y="5"/>
                      <a:pt x="47" y="4"/>
                      <a:pt x="46" y="3"/>
                    </a:cubicBezTo>
                    <a:cubicBezTo>
                      <a:pt x="45" y="2"/>
                      <a:pt x="44" y="3"/>
                      <a:pt x="42" y="3"/>
                    </a:cubicBezTo>
                    <a:cubicBezTo>
                      <a:pt x="42" y="3"/>
                      <a:pt x="41" y="2"/>
                      <a:pt x="40" y="2"/>
                    </a:cubicBezTo>
                    <a:cubicBezTo>
                      <a:pt x="39" y="2"/>
                      <a:pt x="39" y="1"/>
                      <a:pt x="38" y="1"/>
                    </a:cubicBezTo>
                    <a:cubicBezTo>
                      <a:pt x="36" y="0"/>
                      <a:pt x="36" y="2"/>
                      <a:pt x="34" y="2"/>
                    </a:cubicBezTo>
                    <a:cubicBezTo>
                      <a:pt x="33" y="2"/>
                      <a:pt x="33" y="2"/>
                      <a:pt x="32" y="2"/>
                    </a:cubicBezTo>
                    <a:cubicBezTo>
                      <a:pt x="31" y="2"/>
                      <a:pt x="30" y="2"/>
                      <a:pt x="29" y="3"/>
                    </a:cubicBezTo>
                    <a:cubicBezTo>
                      <a:pt x="27" y="4"/>
                      <a:pt x="30" y="6"/>
                      <a:pt x="29" y="8"/>
                    </a:cubicBezTo>
                    <a:cubicBezTo>
                      <a:pt x="28" y="8"/>
                      <a:pt x="28" y="8"/>
                      <a:pt x="27" y="9"/>
                    </a:cubicBezTo>
                    <a:cubicBezTo>
                      <a:pt x="26" y="10"/>
                      <a:pt x="26" y="11"/>
                      <a:pt x="25" y="11"/>
                    </a:cubicBezTo>
                    <a:cubicBezTo>
                      <a:pt x="24" y="12"/>
                      <a:pt x="23" y="11"/>
                      <a:pt x="22" y="11"/>
                    </a:cubicBezTo>
                    <a:cubicBezTo>
                      <a:pt x="21" y="10"/>
                      <a:pt x="20" y="9"/>
                      <a:pt x="19" y="9"/>
                    </a:cubicBezTo>
                    <a:cubicBezTo>
                      <a:pt x="18" y="9"/>
                      <a:pt x="17" y="10"/>
                      <a:pt x="16" y="10"/>
                    </a:cubicBezTo>
                    <a:cubicBezTo>
                      <a:pt x="14" y="10"/>
                      <a:pt x="14" y="10"/>
                      <a:pt x="12" y="9"/>
                    </a:cubicBezTo>
                    <a:cubicBezTo>
                      <a:pt x="11" y="9"/>
                      <a:pt x="11" y="9"/>
                      <a:pt x="10" y="9"/>
                    </a:cubicBezTo>
                    <a:cubicBezTo>
                      <a:pt x="8" y="8"/>
                      <a:pt x="8" y="7"/>
                      <a:pt x="6" y="6"/>
                    </a:cubicBezTo>
                    <a:cubicBezTo>
                      <a:pt x="5" y="6"/>
                      <a:pt x="5" y="6"/>
                      <a:pt x="4" y="6"/>
                    </a:cubicBezTo>
                    <a:cubicBezTo>
                      <a:pt x="3" y="6"/>
                      <a:pt x="2" y="6"/>
                      <a:pt x="1" y="6"/>
                    </a:cubicBezTo>
                    <a:cubicBezTo>
                      <a:pt x="0" y="7"/>
                      <a:pt x="0" y="7"/>
                      <a:pt x="0" y="7"/>
                    </a:cubicBezTo>
                    <a:cubicBezTo>
                      <a:pt x="1" y="7"/>
                      <a:pt x="1" y="8"/>
                      <a:pt x="2" y="9"/>
                    </a:cubicBezTo>
                    <a:cubicBezTo>
                      <a:pt x="3" y="9"/>
                      <a:pt x="4" y="10"/>
                      <a:pt x="5"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21" name="Freeform 1143"/>
              <p:cNvSpPr>
                <a:spLocks/>
              </p:cNvSpPr>
              <p:nvPr/>
            </p:nvSpPr>
            <p:spPr bwMode="auto">
              <a:xfrm>
                <a:off x="3281" y="1498"/>
                <a:ext cx="54" cy="40"/>
              </a:xfrm>
              <a:custGeom>
                <a:avLst/>
                <a:gdLst>
                  <a:gd name="T0" fmla="*/ 432 w 27"/>
                  <a:gd name="T1" fmla="*/ 112 h 20"/>
                  <a:gd name="T2" fmla="*/ 352 w 27"/>
                  <a:gd name="T3" fmla="*/ 80 h 20"/>
                  <a:gd name="T4" fmla="*/ 288 w 27"/>
                  <a:gd name="T5" fmla="*/ 32 h 20"/>
                  <a:gd name="T6" fmla="*/ 224 w 27"/>
                  <a:gd name="T7" fmla="*/ 0 h 20"/>
                  <a:gd name="T8" fmla="*/ 176 w 27"/>
                  <a:gd name="T9" fmla="*/ 0 h 20"/>
                  <a:gd name="T10" fmla="*/ 128 w 27"/>
                  <a:gd name="T11" fmla="*/ 0 h 20"/>
                  <a:gd name="T12" fmla="*/ 80 w 27"/>
                  <a:gd name="T13" fmla="*/ 0 h 20"/>
                  <a:gd name="T14" fmla="*/ 0 w 27"/>
                  <a:gd name="T15" fmla="*/ 0 h 20"/>
                  <a:gd name="T16" fmla="*/ 0 w 27"/>
                  <a:gd name="T17" fmla="*/ 0 h 20"/>
                  <a:gd name="T18" fmla="*/ 16 w 27"/>
                  <a:gd name="T19" fmla="*/ 48 h 20"/>
                  <a:gd name="T20" fmla="*/ 0 w 27"/>
                  <a:gd name="T21" fmla="*/ 112 h 20"/>
                  <a:gd name="T22" fmla="*/ 0 w 27"/>
                  <a:gd name="T23" fmla="*/ 112 h 20"/>
                  <a:gd name="T24" fmla="*/ 48 w 27"/>
                  <a:gd name="T25" fmla="*/ 128 h 20"/>
                  <a:gd name="T26" fmla="*/ 112 w 27"/>
                  <a:gd name="T27" fmla="*/ 144 h 20"/>
                  <a:gd name="T28" fmla="*/ 128 w 27"/>
                  <a:gd name="T29" fmla="*/ 192 h 20"/>
                  <a:gd name="T30" fmla="*/ 96 w 27"/>
                  <a:gd name="T31" fmla="*/ 240 h 20"/>
                  <a:gd name="T32" fmla="*/ 144 w 27"/>
                  <a:gd name="T33" fmla="*/ 288 h 20"/>
                  <a:gd name="T34" fmla="*/ 144 w 27"/>
                  <a:gd name="T35" fmla="*/ 304 h 20"/>
                  <a:gd name="T36" fmla="*/ 192 w 27"/>
                  <a:gd name="T37" fmla="*/ 272 h 20"/>
                  <a:gd name="T38" fmla="*/ 256 w 27"/>
                  <a:gd name="T39" fmla="*/ 288 h 20"/>
                  <a:gd name="T40" fmla="*/ 288 w 27"/>
                  <a:gd name="T41" fmla="*/ 304 h 20"/>
                  <a:gd name="T42" fmla="*/ 288 w 27"/>
                  <a:gd name="T43" fmla="*/ 320 h 20"/>
                  <a:gd name="T44" fmla="*/ 320 w 27"/>
                  <a:gd name="T45" fmla="*/ 304 h 20"/>
                  <a:gd name="T46" fmla="*/ 352 w 27"/>
                  <a:gd name="T47" fmla="*/ 256 h 20"/>
                  <a:gd name="T48" fmla="*/ 384 w 27"/>
                  <a:gd name="T49" fmla="*/ 208 h 20"/>
                  <a:gd name="T50" fmla="*/ 432 w 27"/>
                  <a:gd name="T51" fmla="*/ 176 h 20"/>
                  <a:gd name="T52" fmla="*/ 432 w 27"/>
                  <a:gd name="T53" fmla="*/ 112 h 20"/>
                  <a:gd name="T54" fmla="*/ 432 w 27"/>
                  <a:gd name="T55" fmla="*/ 112 h 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
                  <a:gd name="T85" fmla="*/ 0 h 20"/>
                  <a:gd name="T86" fmla="*/ 27 w 27"/>
                  <a:gd name="T87" fmla="*/ 20 h 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 h="20">
                    <a:moveTo>
                      <a:pt x="27" y="7"/>
                    </a:moveTo>
                    <a:cubicBezTo>
                      <a:pt x="25" y="6"/>
                      <a:pt x="24" y="6"/>
                      <a:pt x="22" y="5"/>
                    </a:cubicBezTo>
                    <a:cubicBezTo>
                      <a:pt x="20" y="4"/>
                      <a:pt x="20" y="3"/>
                      <a:pt x="18" y="2"/>
                    </a:cubicBezTo>
                    <a:cubicBezTo>
                      <a:pt x="17" y="1"/>
                      <a:pt x="16" y="0"/>
                      <a:pt x="14" y="0"/>
                    </a:cubicBezTo>
                    <a:cubicBezTo>
                      <a:pt x="12" y="0"/>
                      <a:pt x="12" y="0"/>
                      <a:pt x="11" y="0"/>
                    </a:cubicBezTo>
                    <a:cubicBezTo>
                      <a:pt x="10" y="0"/>
                      <a:pt x="9" y="0"/>
                      <a:pt x="8" y="0"/>
                    </a:cubicBezTo>
                    <a:cubicBezTo>
                      <a:pt x="7" y="0"/>
                      <a:pt x="6" y="0"/>
                      <a:pt x="5" y="0"/>
                    </a:cubicBezTo>
                    <a:cubicBezTo>
                      <a:pt x="3" y="0"/>
                      <a:pt x="2" y="0"/>
                      <a:pt x="0" y="0"/>
                    </a:cubicBezTo>
                    <a:cubicBezTo>
                      <a:pt x="0" y="0"/>
                      <a:pt x="0" y="0"/>
                      <a:pt x="0" y="0"/>
                    </a:cubicBezTo>
                    <a:cubicBezTo>
                      <a:pt x="1" y="1"/>
                      <a:pt x="1" y="2"/>
                      <a:pt x="1" y="3"/>
                    </a:cubicBezTo>
                    <a:cubicBezTo>
                      <a:pt x="1" y="4"/>
                      <a:pt x="1" y="5"/>
                      <a:pt x="0" y="7"/>
                    </a:cubicBezTo>
                    <a:cubicBezTo>
                      <a:pt x="0" y="7"/>
                      <a:pt x="0" y="7"/>
                      <a:pt x="0" y="7"/>
                    </a:cubicBezTo>
                    <a:cubicBezTo>
                      <a:pt x="2" y="8"/>
                      <a:pt x="2" y="8"/>
                      <a:pt x="3" y="8"/>
                    </a:cubicBezTo>
                    <a:cubicBezTo>
                      <a:pt x="5" y="8"/>
                      <a:pt x="6" y="8"/>
                      <a:pt x="7" y="9"/>
                    </a:cubicBezTo>
                    <a:cubicBezTo>
                      <a:pt x="8" y="10"/>
                      <a:pt x="8" y="11"/>
                      <a:pt x="8" y="12"/>
                    </a:cubicBezTo>
                    <a:cubicBezTo>
                      <a:pt x="7" y="14"/>
                      <a:pt x="6" y="14"/>
                      <a:pt x="6" y="15"/>
                    </a:cubicBezTo>
                    <a:cubicBezTo>
                      <a:pt x="6" y="17"/>
                      <a:pt x="8" y="17"/>
                      <a:pt x="9" y="18"/>
                    </a:cubicBezTo>
                    <a:cubicBezTo>
                      <a:pt x="9" y="19"/>
                      <a:pt x="9" y="19"/>
                      <a:pt x="9" y="19"/>
                    </a:cubicBezTo>
                    <a:cubicBezTo>
                      <a:pt x="10" y="18"/>
                      <a:pt x="11" y="17"/>
                      <a:pt x="12" y="17"/>
                    </a:cubicBezTo>
                    <a:cubicBezTo>
                      <a:pt x="14" y="17"/>
                      <a:pt x="15" y="17"/>
                      <a:pt x="16" y="18"/>
                    </a:cubicBezTo>
                    <a:cubicBezTo>
                      <a:pt x="17" y="18"/>
                      <a:pt x="17" y="19"/>
                      <a:pt x="18" y="19"/>
                    </a:cubicBezTo>
                    <a:cubicBezTo>
                      <a:pt x="18" y="20"/>
                      <a:pt x="18" y="20"/>
                      <a:pt x="18" y="20"/>
                    </a:cubicBezTo>
                    <a:cubicBezTo>
                      <a:pt x="19" y="19"/>
                      <a:pt x="19" y="19"/>
                      <a:pt x="20" y="19"/>
                    </a:cubicBezTo>
                    <a:cubicBezTo>
                      <a:pt x="21" y="18"/>
                      <a:pt x="21" y="17"/>
                      <a:pt x="22" y="16"/>
                    </a:cubicBezTo>
                    <a:cubicBezTo>
                      <a:pt x="23" y="15"/>
                      <a:pt x="23" y="14"/>
                      <a:pt x="24" y="13"/>
                    </a:cubicBezTo>
                    <a:cubicBezTo>
                      <a:pt x="25" y="12"/>
                      <a:pt x="26" y="12"/>
                      <a:pt x="27" y="11"/>
                    </a:cubicBezTo>
                    <a:cubicBezTo>
                      <a:pt x="27" y="9"/>
                      <a:pt x="26" y="9"/>
                      <a:pt x="27" y="7"/>
                    </a:cubicBezTo>
                    <a:cubicBezTo>
                      <a:pt x="27" y="7"/>
                      <a:pt x="27" y="7"/>
                      <a:pt x="27"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22" name="Freeform 1144"/>
              <p:cNvSpPr>
                <a:spLocks/>
              </p:cNvSpPr>
              <p:nvPr/>
            </p:nvSpPr>
            <p:spPr bwMode="auto">
              <a:xfrm>
                <a:off x="3575" y="1816"/>
                <a:ext cx="147" cy="143"/>
              </a:xfrm>
              <a:custGeom>
                <a:avLst/>
                <a:gdLst>
                  <a:gd name="T0" fmla="*/ 644 w 73"/>
                  <a:gd name="T1" fmla="*/ 81 h 71"/>
                  <a:gd name="T2" fmla="*/ 612 w 73"/>
                  <a:gd name="T3" fmla="*/ 32 h 71"/>
                  <a:gd name="T4" fmla="*/ 540 w 73"/>
                  <a:gd name="T5" fmla="*/ 0 h 71"/>
                  <a:gd name="T6" fmla="*/ 475 w 73"/>
                  <a:gd name="T7" fmla="*/ 32 h 71"/>
                  <a:gd name="T8" fmla="*/ 377 w 73"/>
                  <a:gd name="T9" fmla="*/ 16 h 71"/>
                  <a:gd name="T10" fmla="*/ 328 w 73"/>
                  <a:gd name="T11" fmla="*/ 64 h 71"/>
                  <a:gd name="T12" fmla="*/ 211 w 73"/>
                  <a:gd name="T13" fmla="*/ 147 h 71"/>
                  <a:gd name="T14" fmla="*/ 228 w 73"/>
                  <a:gd name="T15" fmla="*/ 276 h 71"/>
                  <a:gd name="T16" fmla="*/ 195 w 73"/>
                  <a:gd name="T17" fmla="*/ 459 h 71"/>
                  <a:gd name="T18" fmla="*/ 97 w 73"/>
                  <a:gd name="T19" fmla="*/ 508 h 71"/>
                  <a:gd name="T20" fmla="*/ 0 w 73"/>
                  <a:gd name="T21" fmla="*/ 540 h 71"/>
                  <a:gd name="T22" fmla="*/ 16 w 73"/>
                  <a:gd name="T23" fmla="*/ 612 h 71"/>
                  <a:gd name="T24" fmla="*/ 32 w 73"/>
                  <a:gd name="T25" fmla="*/ 727 h 71"/>
                  <a:gd name="T26" fmla="*/ 113 w 73"/>
                  <a:gd name="T27" fmla="*/ 775 h 71"/>
                  <a:gd name="T28" fmla="*/ 276 w 73"/>
                  <a:gd name="T29" fmla="*/ 856 h 71"/>
                  <a:gd name="T30" fmla="*/ 459 w 73"/>
                  <a:gd name="T31" fmla="*/ 924 h 71"/>
                  <a:gd name="T32" fmla="*/ 588 w 73"/>
                  <a:gd name="T33" fmla="*/ 1023 h 71"/>
                  <a:gd name="T34" fmla="*/ 660 w 73"/>
                  <a:gd name="T35" fmla="*/ 1120 h 71"/>
                  <a:gd name="T36" fmla="*/ 888 w 73"/>
                  <a:gd name="T37" fmla="*/ 1168 h 71"/>
                  <a:gd name="T38" fmla="*/ 973 w 73"/>
                  <a:gd name="T39" fmla="*/ 1168 h 71"/>
                  <a:gd name="T40" fmla="*/ 973 w 73"/>
                  <a:gd name="T41" fmla="*/ 1120 h 71"/>
                  <a:gd name="T42" fmla="*/ 1039 w 73"/>
                  <a:gd name="T43" fmla="*/ 1088 h 71"/>
                  <a:gd name="T44" fmla="*/ 1071 w 73"/>
                  <a:gd name="T45" fmla="*/ 1039 h 71"/>
                  <a:gd name="T46" fmla="*/ 1152 w 73"/>
                  <a:gd name="T47" fmla="*/ 1088 h 71"/>
                  <a:gd name="T48" fmla="*/ 1168 w 73"/>
                  <a:gd name="T49" fmla="*/ 1088 h 71"/>
                  <a:gd name="T50" fmla="*/ 1200 w 73"/>
                  <a:gd name="T51" fmla="*/ 1071 h 71"/>
                  <a:gd name="T52" fmla="*/ 1136 w 73"/>
                  <a:gd name="T53" fmla="*/ 1005 h 71"/>
                  <a:gd name="T54" fmla="*/ 1120 w 73"/>
                  <a:gd name="T55" fmla="*/ 924 h 71"/>
                  <a:gd name="T56" fmla="*/ 1071 w 73"/>
                  <a:gd name="T57" fmla="*/ 856 h 71"/>
                  <a:gd name="T58" fmla="*/ 1021 w 73"/>
                  <a:gd name="T59" fmla="*/ 727 h 71"/>
                  <a:gd name="T60" fmla="*/ 957 w 73"/>
                  <a:gd name="T61" fmla="*/ 693 h 71"/>
                  <a:gd name="T62" fmla="*/ 888 w 73"/>
                  <a:gd name="T63" fmla="*/ 645 h 71"/>
                  <a:gd name="T64" fmla="*/ 856 w 73"/>
                  <a:gd name="T65" fmla="*/ 572 h 71"/>
                  <a:gd name="T66" fmla="*/ 775 w 73"/>
                  <a:gd name="T67" fmla="*/ 508 h 71"/>
                  <a:gd name="T68" fmla="*/ 775 w 73"/>
                  <a:gd name="T69" fmla="*/ 393 h 71"/>
                  <a:gd name="T70" fmla="*/ 807 w 73"/>
                  <a:gd name="T71" fmla="*/ 276 h 71"/>
                  <a:gd name="T72" fmla="*/ 759 w 73"/>
                  <a:gd name="T73" fmla="*/ 195 h 71"/>
                  <a:gd name="T74" fmla="*/ 693 w 73"/>
                  <a:gd name="T75" fmla="*/ 129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3"/>
                  <a:gd name="T115" fmla="*/ 0 h 71"/>
                  <a:gd name="T116" fmla="*/ 73 w 73"/>
                  <a:gd name="T117" fmla="*/ 71 h 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3" h="71">
                    <a:moveTo>
                      <a:pt x="40" y="8"/>
                    </a:moveTo>
                    <a:cubicBezTo>
                      <a:pt x="39" y="7"/>
                      <a:pt x="40" y="6"/>
                      <a:pt x="39" y="5"/>
                    </a:cubicBezTo>
                    <a:cubicBezTo>
                      <a:pt x="39" y="4"/>
                      <a:pt x="38" y="4"/>
                      <a:pt x="37" y="3"/>
                    </a:cubicBezTo>
                    <a:cubicBezTo>
                      <a:pt x="37" y="2"/>
                      <a:pt x="37" y="2"/>
                      <a:pt x="37" y="2"/>
                    </a:cubicBezTo>
                    <a:cubicBezTo>
                      <a:pt x="36" y="2"/>
                      <a:pt x="36" y="3"/>
                      <a:pt x="35" y="2"/>
                    </a:cubicBezTo>
                    <a:cubicBezTo>
                      <a:pt x="34" y="2"/>
                      <a:pt x="34" y="0"/>
                      <a:pt x="33" y="0"/>
                    </a:cubicBezTo>
                    <a:cubicBezTo>
                      <a:pt x="32" y="0"/>
                      <a:pt x="32" y="2"/>
                      <a:pt x="31" y="2"/>
                    </a:cubicBezTo>
                    <a:cubicBezTo>
                      <a:pt x="30" y="3"/>
                      <a:pt x="30" y="2"/>
                      <a:pt x="29" y="2"/>
                    </a:cubicBezTo>
                    <a:cubicBezTo>
                      <a:pt x="28" y="2"/>
                      <a:pt x="27" y="1"/>
                      <a:pt x="26" y="0"/>
                    </a:cubicBezTo>
                    <a:cubicBezTo>
                      <a:pt x="25" y="0"/>
                      <a:pt x="24" y="1"/>
                      <a:pt x="23" y="1"/>
                    </a:cubicBezTo>
                    <a:cubicBezTo>
                      <a:pt x="22" y="2"/>
                      <a:pt x="22" y="2"/>
                      <a:pt x="22" y="2"/>
                    </a:cubicBezTo>
                    <a:cubicBezTo>
                      <a:pt x="21" y="3"/>
                      <a:pt x="21" y="3"/>
                      <a:pt x="20" y="4"/>
                    </a:cubicBezTo>
                    <a:cubicBezTo>
                      <a:pt x="19" y="5"/>
                      <a:pt x="18" y="5"/>
                      <a:pt x="17" y="6"/>
                    </a:cubicBezTo>
                    <a:cubicBezTo>
                      <a:pt x="15" y="7"/>
                      <a:pt x="14" y="7"/>
                      <a:pt x="13" y="9"/>
                    </a:cubicBezTo>
                    <a:cubicBezTo>
                      <a:pt x="12" y="11"/>
                      <a:pt x="13" y="12"/>
                      <a:pt x="13" y="14"/>
                    </a:cubicBezTo>
                    <a:cubicBezTo>
                      <a:pt x="14" y="15"/>
                      <a:pt x="14" y="16"/>
                      <a:pt x="14" y="17"/>
                    </a:cubicBezTo>
                    <a:cubicBezTo>
                      <a:pt x="15" y="19"/>
                      <a:pt x="15" y="21"/>
                      <a:pt x="14" y="24"/>
                    </a:cubicBezTo>
                    <a:cubicBezTo>
                      <a:pt x="14" y="25"/>
                      <a:pt x="14" y="27"/>
                      <a:pt x="12" y="28"/>
                    </a:cubicBezTo>
                    <a:cubicBezTo>
                      <a:pt x="11" y="29"/>
                      <a:pt x="9" y="27"/>
                      <a:pt x="8" y="28"/>
                    </a:cubicBezTo>
                    <a:cubicBezTo>
                      <a:pt x="7" y="29"/>
                      <a:pt x="7" y="31"/>
                      <a:pt x="6" y="31"/>
                    </a:cubicBezTo>
                    <a:cubicBezTo>
                      <a:pt x="5" y="31"/>
                      <a:pt x="4" y="31"/>
                      <a:pt x="3" y="31"/>
                    </a:cubicBezTo>
                    <a:cubicBezTo>
                      <a:pt x="2" y="31"/>
                      <a:pt x="1" y="32"/>
                      <a:pt x="0" y="33"/>
                    </a:cubicBezTo>
                    <a:cubicBezTo>
                      <a:pt x="0" y="34"/>
                      <a:pt x="0" y="34"/>
                      <a:pt x="0" y="34"/>
                    </a:cubicBezTo>
                    <a:cubicBezTo>
                      <a:pt x="0" y="35"/>
                      <a:pt x="0" y="36"/>
                      <a:pt x="1" y="37"/>
                    </a:cubicBezTo>
                    <a:cubicBezTo>
                      <a:pt x="1" y="38"/>
                      <a:pt x="1" y="39"/>
                      <a:pt x="2" y="40"/>
                    </a:cubicBezTo>
                    <a:cubicBezTo>
                      <a:pt x="2" y="42"/>
                      <a:pt x="1" y="43"/>
                      <a:pt x="2" y="44"/>
                    </a:cubicBezTo>
                    <a:cubicBezTo>
                      <a:pt x="3" y="44"/>
                      <a:pt x="4" y="44"/>
                      <a:pt x="4" y="44"/>
                    </a:cubicBezTo>
                    <a:cubicBezTo>
                      <a:pt x="6" y="45"/>
                      <a:pt x="6" y="46"/>
                      <a:pt x="7" y="47"/>
                    </a:cubicBezTo>
                    <a:cubicBezTo>
                      <a:pt x="8" y="48"/>
                      <a:pt x="9" y="48"/>
                      <a:pt x="11" y="49"/>
                    </a:cubicBezTo>
                    <a:cubicBezTo>
                      <a:pt x="13" y="50"/>
                      <a:pt x="14" y="51"/>
                      <a:pt x="17" y="52"/>
                    </a:cubicBezTo>
                    <a:cubicBezTo>
                      <a:pt x="19" y="53"/>
                      <a:pt x="20" y="53"/>
                      <a:pt x="22" y="54"/>
                    </a:cubicBezTo>
                    <a:cubicBezTo>
                      <a:pt x="24" y="55"/>
                      <a:pt x="26" y="55"/>
                      <a:pt x="28" y="56"/>
                    </a:cubicBezTo>
                    <a:cubicBezTo>
                      <a:pt x="30" y="56"/>
                      <a:pt x="31" y="57"/>
                      <a:pt x="33" y="58"/>
                    </a:cubicBezTo>
                    <a:cubicBezTo>
                      <a:pt x="35" y="59"/>
                      <a:pt x="36" y="60"/>
                      <a:pt x="36" y="62"/>
                    </a:cubicBezTo>
                    <a:cubicBezTo>
                      <a:pt x="37" y="63"/>
                      <a:pt x="35" y="64"/>
                      <a:pt x="36" y="65"/>
                    </a:cubicBezTo>
                    <a:cubicBezTo>
                      <a:pt x="36" y="67"/>
                      <a:pt x="38" y="67"/>
                      <a:pt x="40" y="68"/>
                    </a:cubicBezTo>
                    <a:cubicBezTo>
                      <a:pt x="44" y="70"/>
                      <a:pt x="47" y="69"/>
                      <a:pt x="51" y="70"/>
                    </a:cubicBezTo>
                    <a:cubicBezTo>
                      <a:pt x="52" y="70"/>
                      <a:pt x="53" y="70"/>
                      <a:pt x="54" y="71"/>
                    </a:cubicBezTo>
                    <a:cubicBezTo>
                      <a:pt x="55" y="71"/>
                      <a:pt x="56" y="71"/>
                      <a:pt x="57" y="71"/>
                    </a:cubicBezTo>
                    <a:cubicBezTo>
                      <a:pt x="58" y="71"/>
                      <a:pt x="58" y="71"/>
                      <a:pt x="59" y="71"/>
                    </a:cubicBezTo>
                    <a:cubicBezTo>
                      <a:pt x="59" y="70"/>
                      <a:pt x="59" y="70"/>
                      <a:pt x="59" y="70"/>
                    </a:cubicBezTo>
                    <a:cubicBezTo>
                      <a:pt x="59" y="70"/>
                      <a:pt x="59" y="69"/>
                      <a:pt x="59" y="68"/>
                    </a:cubicBezTo>
                    <a:cubicBezTo>
                      <a:pt x="59" y="67"/>
                      <a:pt x="60" y="67"/>
                      <a:pt x="61" y="67"/>
                    </a:cubicBezTo>
                    <a:cubicBezTo>
                      <a:pt x="62" y="66"/>
                      <a:pt x="63" y="67"/>
                      <a:pt x="63" y="66"/>
                    </a:cubicBezTo>
                    <a:cubicBezTo>
                      <a:pt x="63" y="65"/>
                      <a:pt x="62" y="65"/>
                      <a:pt x="63" y="64"/>
                    </a:cubicBezTo>
                    <a:cubicBezTo>
                      <a:pt x="63" y="63"/>
                      <a:pt x="64" y="63"/>
                      <a:pt x="65" y="63"/>
                    </a:cubicBezTo>
                    <a:cubicBezTo>
                      <a:pt x="66" y="63"/>
                      <a:pt x="66" y="64"/>
                      <a:pt x="67" y="64"/>
                    </a:cubicBezTo>
                    <a:cubicBezTo>
                      <a:pt x="68" y="64"/>
                      <a:pt x="69" y="65"/>
                      <a:pt x="70" y="66"/>
                    </a:cubicBezTo>
                    <a:cubicBezTo>
                      <a:pt x="71" y="67"/>
                      <a:pt x="71" y="67"/>
                      <a:pt x="71" y="67"/>
                    </a:cubicBezTo>
                    <a:cubicBezTo>
                      <a:pt x="71" y="66"/>
                      <a:pt x="71" y="66"/>
                      <a:pt x="71" y="66"/>
                    </a:cubicBezTo>
                    <a:cubicBezTo>
                      <a:pt x="72" y="66"/>
                      <a:pt x="72" y="65"/>
                      <a:pt x="73" y="65"/>
                    </a:cubicBezTo>
                    <a:cubicBezTo>
                      <a:pt x="73" y="65"/>
                      <a:pt x="73" y="65"/>
                      <a:pt x="73" y="65"/>
                    </a:cubicBezTo>
                    <a:cubicBezTo>
                      <a:pt x="72" y="64"/>
                      <a:pt x="72" y="63"/>
                      <a:pt x="72" y="62"/>
                    </a:cubicBezTo>
                    <a:cubicBezTo>
                      <a:pt x="71" y="61"/>
                      <a:pt x="70" y="62"/>
                      <a:pt x="69" y="61"/>
                    </a:cubicBezTo>
                    <a:cubicBezTo>
                      <a:pt x="69" y="60"/>
                      <a:pt x="68" y="60"/>
                      <a:pt x="68" y="59"/>
                    </a:cubicBezTo>
                    <a:cubicBezTo>
                      <a:pt x="68" y="58"/>
                      <a:pt x="68" y="57"/>
                      <a:pt x="68" y="56"/>
                    </a:cubicBezTo>
                    <a:cubicBezTo>
                      <a:pt x="67" y="55"/>
                      <a:pt x="67" y="55"/>
                      <a:pt x="66" y="55"/>
                    </a:cubicBezTo>
                    <a:cubicBezTo>
                      <a:pt x="65" y="54"/>
                      <a:pt x="66" y="53"/>
                      <a:pt x="65" y="52"/>
                    </a:cubicBezTo>
                    <a:cubicBezTo>
                      <a:pt x="65" y="51"/>
                      <a:pt x="66" y="50"/>
                      <a:pt x="65" y="48"/>
                    </a:cubicBezTo>
                    <a:cubicBezTo>
                      <a:pt x="65" y="46"/>
                      <a:pt x="63" y="46"/>
                      <a:pt x="62" y="44"/>
                    </a:cubicBezTo>
                    <a:cubicBezTo>
                      <a:pt x="62" y="43"/>
                      <a:pt x="61" y="43"/>
                      <a:pt x="61" y="42"/>
                    </a:cubicBezTo>
                    <a:cubicBezTo>
                      <a:pt x="58" y="42"/>
                      <a:pt x="58" y="42"/>
                      <a:pt x="58" y="42"/>
                    </a:cubicBezTo>
                    <a:cubicBezTo>
                      <a:pt x="58" y="41"/>
                      <a:pt x="57" y="41"/>
                      <a:pt x="56" y="40"/>
                    </a:cubicBezTo>
                    <a:cubicBezTo>
                      <a:pt x="54" y="39"/>
                      <a:pt x="54" y="39"/>
                      <a:pt x="54" y="39"/>
                    </a:cubicBezTo>
                    <a:cubicBezTo>
                      <a:pt x="53" y="39"/>
                      <a:pt x="53" y="38"/>
                      <a:pt x="52" y="38"/>
                    </a:cubicBezTo>
                    <a:cubicBezTo>
                      <a:pt x="52" y="37"/>
                      <a:pt x="52" y="36"/>
                      <a:pt x="52" y="35"/>
                    </a:cubicBezTo>
                    <a:cubicBezTo>
                      <a:pt x="51" y="34"/>
                      <a:pt x="51" y="33"/>
                      <a:pt x="50" y="33"/>
                    </a:cubicBezTo>
                    <a:cubicBezTo>
                      <a:pt x="49" y="32"/>
                      <a:pt x="48" y="32"/>
                      <a:pt x="47" y="31"/>
                    </a:cubicBezTo>
                    <a:cubicBezTo>
                      <a:pt x="46" y="29"/>
                      <a:pt x="47" y="29"/>
                      <a:pt x="46" y="27"/>
                    </a:cubicBezTo>
                    <a:cubicBezTo>
                      <a:pt x="46" y="26"/>
                      <a:pt x="47" y="25"/>
                      <a:pt x="47" y="24"/>
                    </a:cubicBezTo>
                    <a:cubicBezTo>
                      <a:pt x="47" y="22"/>
                      <a:pt x="48" y="22"/>
                      <a:pt x="49" y="21"/>
                    </a:cubicBezTo>
                    <a:cubicBezTo>
                      <a:pt x="49" y="19"/>
                      <a:pt x="49" y="18"/>
                      <a:pt x="49" y="17"/>
                    </a:cubicBezTo>
                    <a:cubicBezTo>
                      <a:pt x="49" y="15"/>
                      <a:pt x="50" y="14"/>
                      <a:pt x="49" y="13"/>
                    </a:cubicBezTo>
                    <a:cubicBezTo>
                      <a:pt x="48" y="12"/>
                      <a:pt x="47" y="12"/>
                      <a:pt x="46" y="12"/>
                    </a:cubicBezTo>
                    <a:cubicBezTo>
                      <a:pt x="45" y="12"/>
                      <a:pt x="44" y="12"/>
                      <a:pt x="43" y="11"/>
                    </a:cubicBezTo>
                    <a:cubicBezTo>
                      <a:pt x="42" y="10"/>
                      <a:pt x="43" y="9"/>
                      <a:pt x="42" y="8"/>
                    </a:cubicBezTo>
                    <a:cubicBezTo>
                      <a:pt x="42" y="7"/>
                      <a:pt x="41" y="8"/>
                      <a:pt x="40"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23" name="Freeform 1145"/>
              <p:cNvSpPr>
                <a:spLocks/>
              </p:cNvSpPr>
              <p:nvPr/>
            </p:nvSpPr>
            <p:spPr bwMode="auto">
              <a:xfrm>
                <a:off x="3742" y="1726"/>
                <a:ext cx="220" cy="130"/>
              </a:xfrm>
              <a:custGeom>
                <a:avLst/>
                <a:gdLst>
                  <a:gd name="T0" fmla="*/ 80 w 110"/>
                  <a:gd name="T1" fmla="*/ 192 h 65"/>
                  <a:gd name="T2" fmla="*/ 80 w 110"/>
                  <a:gd name="T3" fmla="*/ 80 h 65"/>
                  <a:gd name="T4" fmla="*/ 144 w 110"/>
                  <a:gd name="T5" fmla="*/ 64 h 65"/>
                  <a:gd name="T6" fmla="*/ 224 w 110"/>
                  <a:gd name="T7" fmla="*/ 160 h 65"/>
                  <a:gd name="T8" fmla="*/ 288 w 110"/>
                  <a:gd name="T9" fmla="*/ 256 h 65"/>
                  <a:gd name="T10" fmla="*/ 192 w 110"/>
                  <a:gd name="T11" fmla="*/ 240 h 65"/>
                  <a:gd name="T12" fmla="*/ 96 w 110"/>
                  <a:gd name="T13" fmla="*/ 224 h 65"/>
                  <a:gd name="T14" fmla="*/ 96 w 110"/>
                  <a:gd name="T15" fmla="*/ 320 h 65"/>
                  <a:gd name="T16" fmla="*/ 176 w 110"/>
                  <a:gd name="T17" fmla="*/ 368 h 65"/>
                  <a:gd name="T18" fmla="*/ 160 w 110"/>
                  <a:gd name="T19" fmla="*/ 464 h 65"/>
                  <a:gd name="T20" fmla="*/ 224 w 110"/>
                  <a:gd name="T21" fmla="*/ 528 h 65"/>
                  <a:gd name="T22" fmla="*/ 256 w 110"/>
                  <a:gd name="T23" fmla="*/ 576 h 65"/>
                  <a:gd name="T24" fmla="*/ 304 w 110"/>
                  <a:gd name="T25" fmla="*/ 736 h 65"/>
                  <a:gd name="T26" fmla="*/ 352 w 110"/>
                  <a:gd name="T27" fmla="*/ 720 h 65"/>
                  <a:gd name="T28" fmla="*/ 448 w 110"/>
                  <a:gd name="T29" fmla="*/ 640 h 65"/>
                  <a:gd name="T30" fmla="*/ 528 w 110"/>
                  <a:gd name="T31" fmla="*/ 640 h 65"/>
                  <a:gd name="T32" fmla="*/ 576 w 110"/>
                  <a:gd name="T33" fmla="*/ 608 h 65"/>
                  <a:gd name="T34" fmla="*/ 704 w 110"/>
                  <a:gd name="T35" fmla="*/ 640 h 65"/>
                  <a:gd name="T36" fmla="*/ 784 w 110"/>
                  <a:gd name="T37" fmla="*/ 672 h 65"/>
                  <a:gd name="T38" fmla="*/ 912 w 110"/>
                  <a:gd name="T39" fmla="*/ 688 h 65"/>
                  <a:gd name="T40" fmla="*/ 976 w 110"/>
                  <a:gd name="T41" fmla="*/ 768 h 65"/>
                  <a:gd name="T42" fmla="*/ 1072 w 110"/>
                  <a:gd name="T43" fmla="*/ 816 h 65"/>
                  <a:gd name="T44" fmla="*/ 1152 w 110"/>
                  <a:gd name="T45" fmla="*/ 832 h 65"/>
                  <a:gd name="T46" fmla="*/ 1216 w 110"/>
                  <a:gd name="T47" fmla="*/ 944 h 65"/>
                  <a:gd name="T48" fmla="*/ 1232 w 110"/>
                  <a:gd name="T49" fmla="*/ 992 h 65"/>
                  <a:gd name="T50" fmla="*/ 1312 w 110"/>
                  <a:gd name="T51" fmla="*/ 1008 h 65"/>
                  <a:gd name="T52" fmla="*/ 1392 w 110"/>
                  <a:gd name="T53" fmla="*/ 1008 h 65"/>
                  <a:gd name="T54" fmla="*/ 1424 w 110"/>
                  <a:gd name="T55" fmla="*/ 944 h 65"/>
                  <a:gd name="T56" fmla="*/ 1504 w 110"/>
                  <a:gd name="T57" fmla="*/ 912 h 65"/>
                  <a:gd name="T58" fmla="*/ 1552 w 110"/>
                  <a:gd name="T59" fmla="*/ 880 h 65"/>
                  <a:gd name="T60" fmla="*/ 1600 w 110"/>
                  <a:gd name="T61" fmla="*/ 768 h 65"/>
                  <a:gd name="T62" fmla="*/ 1680 w 110"/>
                  <a:gd name="T63" fmla="*/ 720 h 65"/>
                  <a:gd name="T64" fmla="*/ 1744 w 110"/>
                  <a:gd name="T65" fmla="*/ 736 h 65"/>
                  <a:gd name="T66" fmla="*/ 1744 w 110"/>
                  <a:gd name="T67" fmla="*/ 672 h 65"/>
                  <a:gd name="T68" fmla="*/ 1696 w 110"/>
                  <a:gd name="T69" fmla="*/ 624 h 65"/>
                  <a:gd name="T70" fmla="*/ 1568 w 110"/>
                  <a:gd name="T71" fmla="*/ 624 h 65"/>
                  <a:gd name="T72" fmla="*/ 1456 w 110"/>
                  <a:gd name="T73" fmla="*/ 576 h 65"/>
                  <a:gd name="T74" fmla="*/ 1376 w 110"/>
                  <a:gd name="T75" fmla="*/ 528 h 65"/>
                  <a:gd name="T76" fmla="*/ 1312 w 110"/>
                  <a:gd name="T77" fmla="*/ 432 h 65"/>
                  <a:gd name="T78" fmla="*/ 1168 w 110"/>
                  <a:gd name="T79" fmla="*/ 288 h 65"/>
                  <a:gd name="T80" fmla="*/ 1008 w 110"/>
                  <a:gd name="T81" fmla="*/ 240 h 65"/>
                  <a:gd name="T82" fmla="*/ 944 w 110"/>
                  <a:gd name="T83" fmla="*/ 128 h 65"/>
                  <a:gd name="T84" fmla="*/ 848 w 110"/>
                  <a:gd name="T85" fmla="*/ 32 h 65"/>
                  <a:gd name="T86" fmla="*/ 656 w 110"/>
                  <a:gd name="T87" fmla="*/ 64 h 65"/>
                  <a:gd name="T88" fmla="*/ 528 w 110"/>
                  <a:gd name="T89" fmla="*/ 176 h 65"/>
                  <a:gd name="T90" fmla="*/ 432 w 110"/>
                  <a:gd name="T91" fmla="*/ 144 h 65"/>
                  <a:gd name="T92" fmla="*/ 336 w 110"/>
                  <a:gd name="T93" fmla="*/ 96 h 65"/>
                  <a:gd name="T94" fmla="*/ 224 w 110"/>
                  <a:gd name="T95" fmla="*/ 48 h 65"/>
                  <a:gd name="T96" fmla="*/ 144 w 110"/>
                  <a:gd name="T97" fmla="*/ 32 h 65"/>
                  <a:gd name="T98" fmla="*/ 16 w 110"/>
                  <a:gd name="T99" fmla="*/ 32 h 65"/>
                  <a:gd name="T100" fmla="*/ 16 w 110"/>
                  <a:gd name="T101" fmla="*/ 80 h 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0"/>
                  <a:gd name="T154" fmla="*/ 0 h 65"/>
                  <a:gd name="T155" fmla="*/ 110 w 110"/>
                  <a:gd name="T156" fmla="*/ 65 h 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0" h="65">
                    <a:moveTo>
                      <a:pt x="2" y="9"/>
                    </a:moveTo>
                    <a:cubicBezTo>
                      <a:pt x="3" y="10"/>
                      <a:pt x="3" y="13"/>
                      <a:pt x="5" y="12"/>
                    </a:cubicBezTo>
                    <a:cubicBezTo>
                      <a:pt x="6" y="11"/>
                      <a:pt x="5" y="11"/>
                      <a:pt x="5" y="9"/>
                    </a:cubicBezTo>
                    <a:cubicBezTo>
                      <a:pt x="5" y="8"/>
                      <a:pt x="4" y="6"/>
                      <a:pt x="5" y="5"/>
                    </a:cubicBezTo>
                    <a:cubicBezTo>
                      <a:pt x="5" y="5"/>
                      <a:pt x="6" y="4"/>
                      <a:pt x="6" y="4"/>
                    </a:cubicBezTo>
                    <a:cubicBezTo>
                      <a:pt x="7" y="4"/>
                      <a:pt x="8" y="4"/>
                      <a:pt x="9" y="4"/>
                    </a:cubicBezTo>
                    <a:cubicBezTo>
                      <a:pt x="11" y="4"/>
                      <a:pt x="11" y="6"/>
                      <a:pt x="12" y="8"/>
                    </a:cubicBezTo>
                    <a:cubicBezTo>
                      <a:pt x="13" y="9"/>
                      <a:pt x="13" y="9"/>
                      <a:pt x="14" y="10"/>
                    </a:cubicBezTo>
                    <a:cubicBezTo>
                      <a:pt x="16" y="12"/>
                      <a:pt x="19" y="11"/>
                      <a:pt x="19" y="13"/>
                    </a:cubicBezTo>
                    <a:cubicBezTo>
                      <a:pt x="19" y="14"/>
                      <a:pt x="19" y="15"/>
                      <a:pt x="18" y="16"/>
                    </a:cubicBezTo>
                    <a:cubicBezTo>
                      <a:pt x="17" y="17"/>
                      <a:pt x="16" y="17"/>
                      <a:pt x="14" y="17"/>
                    </a:cubicBezTo>
                    <a:cubicBezTo>
                      <a:pt x="13" y="16"/>
                      <a:pt x="13" y="15"/>
                      <a:pt x="12" y="15"/>
                    </a:cubicBezTo>
                    <a:cubicBezTo>
                      <a:pt x="11" y="15"/>
                      <a:pt x="10" y="15"/>
                      <a:pt x="9" y="14"/>
                    </a:cubicBezTo>
                    <a:cubicBezTo>
                      <a:pt x="8" y="14"/>
                      <a:pt x="7" y="14"/>
                      <a:pt x="6" y="14"/>
                    </a:cubicBezTo>
                    <a:cubicBezTo>
                      <a:pt x="5" y="15"/>
                      <a:pt x="5" y="17"/>
                      <a:pt x="5" y="18"/>
                    </a:cubicBezTo>
                    <a:cubicBezTo>
                      <a:pt x="5" y="19"/>
                      <a:pt x="5" y="19"/>
                      <a:pt x="6" y="20"/>
                    </a:cubicBezTo>
                    <a:cubicBezTo>
                      <a:pt x="6" y="21"/>
                      <a:pt x="7" y="21"/>
                      <a:pt x="9" y="21"/>
                    </a:cubicBezTo>
                    <a:cubicBezTo>
                      <a:pt x="9" y="22"/>
                      <a:pt x="10" y="22"/>
                      <a:pt x="11" y="23"/>
                    </a:cubicBezTo>
                    <a:cubicBezTo>
                      <a:pt x="12" y="24"/>
                      <a:pt x="10" y="25"/>
                      <a:pt x="10" y="26"/>
                    </a:cubicBezTo>
                    <a:cubicBezTo>
                      <a:pt x="10" y="27"/>
                      <a:pt x="9" y="28"/>
                      <a:pt x="10" y="29"/>
                    </a:cubicBezTo>
                    <a:cubicBezTo>
                      <a:pt x="10" y="30"/>
                      <a:pt x="11" y="31"/>
                      <a:pt x="12" y="31"/>
                    </a:cubicBezTo>
                    <a:cubicBezTo>
                      <a:pt x="13" y="32"/>
                      <a:pt x="13" y="32"/>
                      <a:pt x="14" y="33"/>
                    </a:cubicBezTo>
                    <a:cubicBezTo>
                      <a:pt x="14" y="33"/>
                      <a:pt x="15" y="33"/>
                      <a:pt x="15" y="33"/>
                    </a:cubicBezTo>
                    <a:cubicBezTo>
                      <a:pt x="16" y="34"/>
                      <a:pt x="16" y="35"/>
                      <a:pt x="16" y="36"/>
                    </a:cubicBezTo>
                    <a:cubicBezTo>
                      <a:pt x="17" y="38"/>
                      <a:pt x="18" y="39"/>
                      <a:pt x="18" y="42"/>
                    </a:cubicBezTo>
                    <a:cubicBezTo>
                      <a:pt x="19" y="43"/>
                      <a:pt x="19" y="45"/>
                      <a:pt x="19" y="46"/>
                    </a:cubicBezTo>
                    <a:cubicBezTo>
                      <a:pt x="20" y="46"/>
                      <a:pt x="20" y="46"/>
                      <a:pt x="20" y="46"/>
                    </a:cubicBezTo>
                    <a:cubicBezTo>
                      <a:pt x="21" y="46"/>
                      <a:pt x="21" y="46"/>
                      <a:pt x="22" y="45"/>
                    </a:cubicBezTo>
                    <a:cubicBezTo>
                      <a:pt x="24" y="45"/>
                      <a:pt x="25" y="44"/>
                      <a:pt x="26" y="43"/>
                    </a:cubicBezTo>
                    <a:cubicBezTo>
                      <a:pt x="27" y="42"/>
                      <a:pt x="27" y="41"/>
                      <a:pt x="28" y="40"/>
                    </a:cubicBezTo>
                    <a:cubicBezTo>
                      <a:pt x="29" y="39"/>
                      <a:pt x="30" y="38"/>
                      <a:pt x="31" y="38"/>
                    </a:cubicBezTo>
                    <a:cubicBezTo>
                      <a:pt x="32" y="38"/>
                      <a:pt x="32" y="40"/>
                      <a:pt x="33" y="40"/>
                    </a:cubicBezTo>
                    <a:cubicBezTo>
                      <a:pt x="34" y="40"/>
                      <a:pt x="34" y="40"/>
                      <a:pt x="35" y="39"/>
                    </a:cubicBezTo>
                    <a:cubicBezTo>
                      <a:pt x="36" y="39"/>
                      <a:pt x="36" y="38"/>
                      <a:pt x="36" y="38"/>
                    </a:cubicBezTo>
                    <a:cubicBezTo>
                      <a:pt x="38" y="37"/>
                      <a:pt x="39" y="38"/>
                      <a:pt x="41" y="38"/>
                    </a:cubicBezTo>
                    <a:cubicBezTo>
                      <a:pt x="42" y="39"/>
                      <a:pt x="43" y="39"/>
                      <a:pt x="44" y="40"/>
                    </a:cubicBezTo>
                    <a:cubicBezTo>
                      <a:pt x="45" y="41"/>
                      <a:pt x="46" y="41"/>
                      <a:pt x="47" y="41"/>
                    </a:cubicBezTo>
                    <a:cubicBezTo>
                      <a:pt x="48" y="42"/>
                      <a:pt x="49" y="42"/>
                      <a:pt x="49" y="42"/>
                    </a:cubicBezTo>
                    <a:cubicBezTo>
                      <a:pt x="54" y="42"/>
                      <a:pt x="54" y="42"/>
                      <a:pt x="54" y="42"/>
                    </a:cubicBezTo>
                    <a:cubicBezTo>
                      <a:pt x="55" y="43"/>
                      <a:pt x="56" y="43"/>
                      <a:pt x="57" y="43"/>
                    </a:cubicBezTo>
                    <a:cubicBezTo>
                      <a:pt x="58" y="44"/>
                      <a:pt x="59" y="45"/>
                      <a:pt x="59" y="45"/>
                    </a:cubicBezTo>
                    <a:cubicBezTo>
                      <a:pt x="60" y="46"/>
                      <a:pt x="60" y="47"/>
                      <a:pt x="61" y="48"/>
                    </a:cubicBezTo>
                    <a:cubicBezTo>
                      <a:pt x="63" y="48"/>
                      <a:pt x="64" y="48"/>
                      <a:pt x="65" y="48"/>
                    </a:cubicBezTo>
                    <a:cubicBezTo>
                      <a:pt x="66" y="49"/>
                      <a:pt x="66" y="50"/>
                      <a:pt x="67" y="51"/>
                    </a:cubicBezTo>
                    <a:cubicBezTo>
                      <a:pt x="68" y="51"/>
                      <a:pt x="69" y="51"/>
                      <a:pt x="70" y="51"/>
                    </a:cubicBezTo>
                    <a:cubicBezTo>
                      <a:pt x="71" y="52"/>
                      <a:pt x="71" y="52"/>
                      <a:pt x="72" y="52"/>
                    </a:cubicBezTo>
                    <a:cubicBezTo>
                      <a:pt x="73" y="53"/>
                      <a:pt x="74" y="54"/>
                      <a:pt x="75" y="56"/>
                    </a:cubicBezTo>
                    <a:cubicBezTo>
                      <a:pt x="75" y="57"/>
                      <a:pt x="75" y="57"/>
                      <a:pt x="76" y="59"/>
                    </a:cubicBezTo>
                    <a:cubicBezTo>
                      <a:pt x="76" y="60"/>
                      <a:pt x="76" y="61"/>
                      <a:pt x="77" y="62"/>
                    </a:cubicBezTo>
                    <a:cubicBezTo>
                      <a:pt x="77" y="62"/>
                      <a:pt x="77" y="62"/>
                      <a:pt x="77" y="62"/>
                    </a:cubicBezTo>
                    <a:cubicBezTo>
                      <a:pt x="78" y="63"/>
                      <a:pt x="78" y="63"/>
                      <a:pt x="79" y="63"/>
                    </a:cubicBezTo>
                    <a:cubicBezTo>
                      <a:pt x="80" y="63"/>
                      <a:pt x="81" y="62"/>
                      <a:pt x="82" y="63"/>
                    </a:cubicBezTo>
                    <a:cubicBezTo>
                      <a:pt x="83" y="63"/>
                      <a:pt x="84" y="65"/>
                      <a:pt x="85" y="64"/>
                    </a:cubicBezTo>
                    <a:cubicBezTo>
                      <a:pt x="86" y="64"/>
                      <a:pt x="86" y="64"/>
                      <a:pt x="87" y="63"/>
                    </a:cubicBezTo>
                    <a:cubicBezTo>
                      <a:pt x="88" y="63"/>
                      <a:pt x="88" y="63"/>
                      <a:pt x="89" y="63"/>
                    </a:cubicBezTo>
                    <a:cubicBezTo>
                      <a:pt x="90" y="62"/>
                      <a:pt x="88" y="60"/>
                      <a:pt x="89" y="59"/>
                    </a:cubicBezTo>
                    <a:cubicBezTo>
                      <a:pt x="90" y="58"/>
                      <a:pt x="91" y="59"/>
                      <a:pt x="92" y="58"/>
                    </a:cubicBezTo>
                    <a:cubicBezTo>
                      <a:pt x="93" y="58"/>
                      <a:pt x="93" y="57"/>
                      <a:pt x="94" y="57"/>
                    </a:cubicBezTo>
                    <a:cubicBezTo>
                      <a:pt x="94" y="57"/>
                      <a:pt x="95" y="57"/>
                      <a:pt x="96" y="57"/>
                    </a:cubicBezTo>
                    <a:cubicBezTo>
                      <a:pt x="97" y="57"/>
                      <a:pt x="97" y="56"/>
                      <a:pt x="97" y="55"/>
                    </a:cubicBezTo>
                    <a:cubicBezTo>
                      <a:pt x="98" y="54"/>
                      <a:pt x="98" y="52"/>
                      <a:pt x="99" y="50"/>
                    </a:cubicBezTo>
                    <a:cubicBezTo>
                      <a:pt x="99" y="49"/>
                      <a:pt x="99" y="49"/>
                      <a:pt x="100" y="48"/>
                    </a:cubicBezTo>
                    <a:cubicBezTo>
                      <a:pt x="101" y="47"/>
                      <a:pt x="102" y="48"/>
                      <a:pt x="103" y="47"/>
                    </a:cubicBezTo>
                    <a:cubicBezTo>
                      <a:pt x="104" y="46"/>
                      <a:pt x="104" y="46"/>
                      <a:pt x="105" y="45"/>
                    </a:cubicBezTo>
                    <a:cubicBezTo>
                      <a:pt x="106" y="45"/>
                      <a:pt x="106" y="46"/>
                      <a:pt x="107" y="46"/>
                    </a:cubicBezTo>
                    <a:cubicBezTo>
                      <a:pt x="108" y="46"/>
                      <a:pt x="108" y="46"/>
                      <a:pt x="109" y="46"/>
                    </a:cubicBezTo>
                    <a:cubicBezTo>
                      <a:pt x="110" y="46"/>
                      <a:pt x="110" y="46"/>
                      <a:pt x="110" y="46"/>
                    </a:cubicBezTo>
                    <a:cubicBezTo>
                      <a:pt x="110" y="45"/>
                      <a:pt x="110" y="44"/>
                      <a:pt x="109" y="42"/>
                    </a:cubicBezTo>
                    <a:cubicBezTo>
                      <a:pt x="109" y="41"/>
                      <a:pt x="109" y="41"/>
                      <a:pt x="109" y="40"/>
                    </a:cubicBezTo>
                    <a:cubicBezTo>
                      <a:pt x="108" y="39"/>
                      <a:pt x="107" y="40"/>
                      <a:pt x="106" y="39"/>
                    </a:cubicBezTo>
                    <a:cubicBezTo>
                      <a:pt x="105" y="39"/>
                      <a:pt x="104" y="39"/>
                      <a:pt x="102" y="39"/>
                    </a:cubicBezTo>
                    <a:cubicBezTo>
                      <a:pt x="101" y="39"/>
                      <a:pt x="100" y="39"/>
                      <a:pt x="98" y="39"/>
                    </a:cubicBezTo>
                    <a:cubicBezTo>
                      <a:pt x="97" y="39"/>
                      <a:pt x="96" y="39"/>
                      <a:pt x="95" y="38"/>
                    </a:cubicBezTo>
                    <a:cubicBezTo>
                      <a:pt x="93" y="38"/>
                      <a:pt x="92" y="37"/>
                      <a:pt x="91" y="36"/>
                    </a:cubicBezTo>
                    <a:cubicBezTo>
                      <a:pt x="89" y="35"/>
                      <a:pt x="89" y="35"/>
                      <a:pt x="88" y="34"/>
                    </a:cubicBezTo>
                    <a:cubicBezTo>
                      <a:pt x="87" y="34"/>
                      <a:pt x="87" y="33"/>
                      <a:pt x="86" y="33"/>
                    </a:cubicBezTo>
                    <a:cubicBezTo>
                      <a:pt x="86" y="32"/>
                      <a:pt x="86" y="31"/>
                      <a:pt x="85" y="30"/>
                    </a:cubicBezTo>
                    <a:cubicBezTo>
                      <a:pt x="84" y="29"/>
                      <a:pt x="83" y="28"/>
                      <a:pt x="82" y="27"/>
                    </a:cubicBezTo>
                    <a:cubicBezTo>
                      <a:pt x="81" y="25"/>
                      <a:pt x="80" y="24"/>
                      <a:pt x="78" y="23"/>
                    </a:cubicBezTo>
                    <a:cubicBezTo>
                      <a:pt x="76" y="21"/>
                      <a:pt x="75" y="20"/>
                      <a:pt x="73" y="18"/>
                    </a:cubicBezTo>
                    <a:cubicBezTo>
                      <a:pt x="71" y="16"/>
                      <a:pt x="70" y="15"/>
                      <a:pt x="68" y="14"/>
                    </a:cubicBezTo>
                    <a:cubicBezTo>
                      <a:pt x="66" y="14"/>
                      <a:pt x="65" y="16"/>
                      <a:pt x="63" y="15"/>
                    </a:cubicBezTo>
                    <a:cubicBezTo>
                      <a:pt x="61" y="14"/>
                      <a:pt x="62" y="12"/>
                      <a:pt x="61" y="10"/>
                    </a:cubicBezTo>
                    <a:cubicBezTo>
                      <a:pt x="60" y="9"/>
                      <a:pt x="60" y="9"/>
                      <a:pt x="59" y="8"/>
                    </a:cubicBezTo>
                    <a:cubicBezTo>
                      <a:pt x="58" y="7"/>
                      <a:pt x="57" y="6"/>
                      <a:pt x="56" y="5"/>
                    </a:cubicBezTo>
                    <a:cubicBezTo>
                      <a:pt x="54" y="4"/>
                      <a:pt x="54" y="3"/>
                      <a:pt x="53" y="2"/>
                    </a:cubicBezTo>
                    <a:cubicBezTo>
                      <a:pt x="51" y="0"/>
                      <a:pt x="49" y="0"/>
                      <a:pt x="47" y="1"/>
                    </a:cubicBezTo>
                    <a:cubicBezTo>
                      <a:pt x="44" y="1"/>
                      <a:pt x="43" y="2"/>
                      <a:pt x="41" y="4"/>
                    </a:cubicBezTo>
                    <a:cubicBezTo>
                      <a:pt x="39" y="5"/>
                      <a:pt x="38" y="7"/>
                      <a:pt x="35" y="9"/>
                    </a:cubicBezTo>
                    <a:cubicBezTo>
                      <a:pt x="34" y="10"/>
                      <a:pt x="34" y="11"/>
                      <a:pt x="33" y="11"/>
                    </a:cubicBezTo>
                    <a:cubicBezTo>
                      <a:pt x="31" y="11"/>
                      <a:pt x="31" y="9"/>
                      <a:pt x="30" y="8"/>
                    </a:cubicBezTo>
                    <a:cubicBezTo>
                      <a:pt x="29" y="8"/>
                      <a:pt x="28" y="9"/>
                      <a:pt x="27" y="9"/>
                    </a:cubicBezTo>
                    <a:cubicBezTo>
                      <a:pt x="26" y="9"/>
                      <a:pt x="25" y="9"/>
                      <a:pt x="24" y="8"/>
                    </a:cubicBezTo>
                    <a:cubicBezTo>
                      <a:pt x="23" y="8"/>
                      <a:pt x="22" y="7"/>
                      <a:pt x="21" y="6"/>
                    </a:cubicBezTo>
                    <a:cubicBezTo>
                      <a:pt x="19" y="5"/>
                      <a:pt x="17" y="6"/>
                      <a:pt x="16" y="5"/>
                    </a:cubicBezTo>
                    <a:cubicBezTo>
                      <a:pt x="15" y="4"/>
                      <a:pt x="15" y="4"/>
                      <a:pt x="14" y="3"/>
                    </a:cubicBezTo>
                    <a:cubicBezTo>
                      <a:pt x="13" y="3"/>
                      <a:pt x="13" y="4"/>
                      <a:pt x="11" y="3"/>
                    </a:cubicBezTo>
                    <a:cubicBezTo>
                      <a:pt x="11" y="3"/>
                      <a:pt x="10" y="3"/>
                      <a:pt x="9" y="2"/>
                    </a:cubicBezTo>
                    <a:cubicBezTo>
                      <a:pt x="8" y="2"/>
                      <a:pt x="7" y="2"/>
                      <a:pt x="6" y="2"/>
                    </a:cubicBezTo>
                    <a:cubicBezTo>
                      <a:pt x="4" y="2"/>
                      <a:pt x="3" y="2"/>
                      <a:pt x="1" y="2"/>
                    </a:cubicBezTo>
                    <a:cubicBezTo>
                      <a:pt x="0" y="2"/>
                      <a:pt x="0" y="2"/>
                      <a:pt x="0" y="2"/>
                    </a:cubicBezTo>
                    <a:cubicBezTo>
                      <a:pt x="0" y="3"/>
                      <a:pt x="0" y="4"/>
                      <a:pt x="1" y="5"/>
                    </a:cubicBezTo>
                    <a:cubicBezTo>
                      <a:pt x="1" y="7"/>
                      <a:pt x="1" y="7"/>
                      <a:pt x="2" y="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24" name="Freeform 1146"/>
              <p:cNvSpPr>
                <a:spLocks/>
              </p:cNvSpPr>
              <p:nvPr/>
            </p:nvSpPr>
            <p:spPr bwMode="auto">
              <a:xfrm>
                <a:off x="3271" y="1668"/>
                <a:ext cx="1" cy="2"/>
              </a:xfrm>
              <a:custGeom>
                <a:avLst/>
                <a:gdLst>
                  <a:gd name="T0" fmla="*/ 0 w 1"/>
                  <a:gd name="T1" fmla="*/ 16 h 1"/>
                  <a:gd name="T2" fmla="*/ 0 w 1"/>
                  <a:gd name="T3" fmla="*/ 0 h 1"/>
                  <a:gd name="T4" fmla="*/ 0 w 1"/>
                  <a:gd name="T5" fmla="*/ 0 h 1"/>
                  <a:gd name="T6" fmla="*/ 0 w 1"/>
                  <a:gd name="T7" fmla="*/ 16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cubicBezTo>
                      <a:pt x="0" y="0"/>
                      <a:pt x="0" y="0"/>
                      <a:pt x="0" y="0"/>
                    </a:cubicBezTo>
                    <a:cubicBezTo>
                      <a:pt x="0" y="0"/>
                      <a:pt x="0" y="0"/>
                      <a:pt x="0" y="0"/>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25" name="Freeform 1147"/>
              <p:cNvSpPr>
                <a:spLocks/>
              </p:cNvSpPr>
              <p:nvPr/>
            </p:nvSpPr>
            <p:spPr bwMode="auto">
              <a:xfrm>
                <a:off x="3271" y="1666"/>
                <a:ext cx="56" cy="72"/>
              </a:xfrm>
              <a:custGeom>
                <a:avLst/>
                <a:gdLst>
                  <a:gd name="T0" fmla="*/ 448 w 28"/>
                  <a:gd name="T1" fmla="*/ 416 h 36"/>
                  <a:gd name="T2" fmla="*/ 448 w 28"/>
                  <a:gd name="T3" fmla="*/ 400 h 36"/>
                  <a:gd name="T4" fmla="*/ 400 w 28"/>
                  <a:gd name="T5" fmla="*/ 336 h 36"/>
                  <a:gd name="T6" fmla="*/ 400 w 28"/>
                  <a:gd name="T7" fmla="*/ 288 h 36"/>
                  <a:gd name="T8" fmla="*/ 416 w 28"/>
                  <a:gd name="T9" fmla="*/ 256 h 36"/>
                  <a:gd name="T10" fmla="*/ 432 w 28"/>
                  <a:gd name="T11" fmla="*/ 256 h 36"/>
                  <a:gd name="T12" fmla="*/ 416 w 28"/>
                  <a:gd name="T13" fmla="*/ 192 h 36"/>
                  <a:gd name="T14" fmla="*/ 368 w 28"/>
                  <a:gd name="T15" fmla="*/ 208 h 36"/>
                  <a:gd name="T16" fmla="*/ 352 w 28"/>
                  <a:gd name="T17" fmla="*/ 192 h 36"/>
                  <a:gd name="T18" fmla="*/ 288 w 28"/>
                  <a:gd name="T19" fmla="*/ 176 h 36"/>
                  <a:gd name="T20" fmla="*/ 288 w 28"/>
                  <a:gd name="T21" fmla="*/ 144 h 36"/>
                  <a:gd name="T22" fmla="*/ 272 w 28"/>
                  <a:gd name="T23" fmla="*/ 96 h 36"/>
                  <a:gd name="T24" fmla="*/ 224 w 28"/>
                  <a:gd name="T25" fmla="*/ 64 h 36"/>
                  <a:gd name="T26" fmla="*/ 208 w 28"/>
                  <a:gd name="T27" fmla="*/ 32 h 36"/>
                  <a:gd name="T28" fmla="*/ 208 w 28"/>
                  <a:gd name="T29" fmla="*/ 32 h 36"/>
                  <a:gd name="T30" fmla="*/ 192 w 28"/>
                  <a:gd name="T31" fmla="*/ 32 h 36"/>
                  <a:gd name="T32" fmla="*/ 144 w 28"/>
                  <a:gd name="T33" fmla="*/ 32 h 36"/>
                  <a:gd name="T34" fmla="*/ 80 w 28"/>
                  <a:gd name="T35" fmla="*/ 0 h 36"/>
                  <a:gd name="T36" fmla="*/ 32 w 28"/>
                  <a:gd name="T37" fmla="*/ 0 h 36"/>
                  <a:gd name="T38" fmla="*/ 0 w 28"/>
                  <a:gd name="T39" fmla="*/ 16 h 36"/>
                  <a:gd name="T40" fmla="*/ 16 w 28"/>
                  <a:gd name="T41" fmla="*/ 96 h 36"/>
                  <a:gd name="T42" fmla="*/ 48 w 28"/>
                  <a:gd name="T43" fmla="*/ 160 h 36"/>
                  <a:gd name="T44" fmla="*/ 96 w 28"/>
                  <a:gd name="T45" fmla="*/ 192 h 36"/>
                  <a:gd name="T46" fmla="*/ 64 w 28"/>
                  <a:gd name="T47" fmla="*/ 256 h 36"/>
                  <a:gd name="T48" fmla="*/ 96 w 28"/>
                  <a:gd name="T49" fmla="*/ 288 h 36"/>
                  <a:gd name="T50" fmla="*/ 96 w 28"/>
                  <a:gd name="T51" fmla="*/ 352 h 36"/>
                  <a:gd name="T52" fmla="*/ 96 w 28"/>
                  <a:gd name="T53" fmla="*/ 352 h 36"/>
                  <a:gd name="T54" fmla="*/ 96 w 28"/>
                  <a:gd name="T55" fmla="*/ 368 h 36"/>
                  <a:gd name="T56" fmla="*/ 128 w 28"/>
                  <a:gd name="T57" fmla="*/ 416 h 36"/>
                  <a:gd name="T58" fmla="*/ 128 w 28"/>
                  <a:gd name="T59" fmla="*/ 448 h 36"/>
                  <a:gd name="T60" fmla="*/ 128 w 28"/>
                  <a:gd name="T61" fmla="*/ 496 h 36"/>
                  <a:gd name="T62" fmla="*/ 128 w 28"/>
                  <a:gd name="T63" fmla="*/ 496 h 36"/>
                  <a:gd name="T64" fmla="*/ 144 w 28"/>
                  <a:gd name="T65" fmla="*/ 496 h 36"/>
                  <a:gd name="T66" fmla="*/ 176 w 28"/>
                  <a:gd name="T67" fmla="*/ 528 h 36"/>
                  <a:gd name="T68" fmla="*/ 208 w 28"/>
                  <a:gd name="T69" fmla="*/ 560 h 36"/>
                  <a:gd name="T70" fmla="*/ 224 w 28"/>
                  <a:gd name="T71" fmla="*/ 576 h 36"/>
                  <a:gd name="T72" fmla="*/ 288 w 28"/>
                  <a:gd name="T73" fmla="*/ 560 h 36"/>
                  <a:gd name="T74" fmla="*/ 352 w 28"/>
                  <a:gd name="T75" fmla="*/ 560 h 36"/>
                  <a:gd name="T76" fmla="*/ 368 w 28"/>
                  <a:gd name="T77" fmla="*/ 544 h 36"/>
                  <a:gd name="T78" fmla="*/ 416 w 28"/>
                  <a:gd name="T79" fmla="*/ 512 h 36"/>
                  <a:gd name="T80" fmla="*/ 416 w 28"/>
                  <a:gd name="T81" fmla="*/ 512 h 36"/>
                  <a:gd name="T82" fmla="*/ 416 w 28"/>
                  <a:gd name="T83" fmla="*/ 432 h 36"/>
                  <a:gd name="T84" fmla="*/ 448 w 28"/>
                  <a:gd name="T85" fmla="*/ 416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
                  <a:gd name="T130" fmla="*/ 0 h 36"/>
                  <a:gd name="T131" fmla="*/ 28 w 28"/>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 h="36">
                    <a:moveTo>
                      <a:pt x="28" y="26"/>
                    </a:moveTo>
                    <a:cubicBezTo>
                      <a:pt x="28" y="26"/>
                      <a:pt x="28" y="25"/>
                      <a:pt x="28" y="25"/>
                    </a:cubicBezTo>
                    <a:cubicBezTo>
                      <a:pt x="27" y="23"/>
                      <a:pt x="26" y="23"/>
                      <a:pt x="25" y="21"/>
                    </a:cubicBezTo>
                    <a:cubicBezTo>
                      <a:pt x="25" y="20"/>
                      <a:pt x="25" y="19"/>
                      <a:pt x="25" y="18"/>
                    </a:cubicBezTo>
                    <a:cubicBezTo>
                      <a:pt x="25" y="17"/>
                      <a:pt x="26" y="17"/>
                      <a:pt x="26" y="16"/>
                    </a:cubicBezTo>
                    <a:cubicBezTo>
                      <a:pt x="27" y="16"/>
                      <a:pt x="27" y="16"/>
                      <a:pt x="27" y="16"/>
                    </a:cubicBezTo>
                    <a:cubicBezTo>
                      <a:pt x="26" y="14"/>
                      <a:pt x="27" y="12"/>
                      <a:pt x="26" y="12"/>
                    </a:cubicBezTo>
                    <a:cubicBezTo>
                      <a:pt x="25" y="11"/>
                      <a:pt x="24" y="13"/>
                      <a:pt x="23" y="13"/>
                    </a:cubicBezTo>
                    <a:cubicBezTo>
                      <a:pt x="22" y="12"/>
                      <a:pt x="22" y="12"/>
                      <a:pt x="22" y="12"/>
                    </a:cubicBezTo>
                    <a:cubicBezTo>
                      <a:pt x="21" y="11"/>
                      <a:pt x="19" y="12"/>
                      <a:pt x="18" y="11"/>
                    </a:cubicBezTo>
                    <a:cubicBezTo>
                      <a:pt x="18" y="10"/>
                      <a:pt x="19" y="10"/>
                      <a:pt x="18" y="9"/>
                    </a:cubicBezTo>
                    <a:cubicBezTo>
                      <a:pt x="18" y="8"/>
                      <a:pt x="18" y="7"/>
                      <a:pt x="17" y="6"/>
                    </a:cubicBezTo>
                    <a:cubicBezTo>
                      <a:pt x="16" y="5"/>
                      <a:pt x="16" y="5"/>
                      <a:pt x="14" y="4"/>
                    </a:cubicBezTo>
                    <a:cubicBezTo>
                      <a:pt x="14" y="3"/>
                      <a:pt x="13" y="3"/>
                      <a:pt x="13" y="2"/>
                    </a:cubicBezTo>
                    <a:cubicBezTo>
                      <a:pt x="13" y="2"/>
                      <a:pt x="13" y="2"/>
                      <a:pt x="13" y="2"/>
                    </a:cubicBezTo>
                    <a:cubicBezTo>
                      <a:pt x="12" y="2"/>
                      <a:pt x="12" y="2"/>
                      <a:pt x="12" y="2"/>
                    </a:cubicBezTo>
                    <a:cubicBezTo>
                      <a:pt x="10" y="2"/>
                      <a:pt x="10" y="2"/>
                      <a:pt x="9" y="2"/>
                    </a:cubicBezTo>
                    <a:cubicBezTo>
                      <a:pt x="7" y="1"/>
                      <a:pt x="7" y="0"/>
                      <a:pt x="5" y="0"/>
                    </a:cubicBezTo>
                    <a:cubicBezTo>
                      <a:pt x="4" y="0"/>
                      <a:pt x="3" y="0"/>
                      <a:pt x="2" y="0"/>
                    </a:cubicBezTo>
                    <a:cubicBezTo>
                      <a:pt x="1" y="1"/>
                      <a:pt x="1" y="1"/>
                      <a:pt x="0" y="1"/>
                    </a:cubicBezTo>
                    <a:cubicBezTo>
                      <a:pt x="0" y="3"/>
                      <a:pt x="0" y="5"/>
                      <a:pt x="1" y="6"/>
                    </a:cubicBezTo>
                    <a:cubicBezTo>
                      <a:pt x="2" y="8"/>
                      <a:pt x="2" y="9"/>
                      <a:pt x="3" y="10"/>
                    </a:cubicBezTo>
                    <a:cubicBezTo>
                      <a:pt x="4" y="11"/>
                      <a:pt x="6" y="11"/>
                      <a:pt x="6" y="12"/>
                    </a:cubicBezTo>
                    <a:cubicBezTo>
                      <a:pt x="6" y="14"/>
                      <a:pt x="3" y="14"/>
                      <a:pt x="4" y="16"/>
                    </a:cubicBezTo>
                    <a:cubicBezTo>
                      <a:pt x="4" y="17"/>
                      <a:pt x="5" y="17"/>
                      <a:pt x="6" y="18"/>
                    </a:cubicBezTo>
                    <a:cubicBezTo>
                      <a:pt x="7" y="19"/>
                      <a:pt x="7" y="21"/>
                      <a:pt x="6" y="22"/>
                    </a:cubicBezTo>
                    <a:cubicBezTo>
                      <a:pt x="6" y="22"/>
                      <a:pt x="6" y="22"/>
                      <a:pt x="6" y="22"/>
                    </a:cubicBezTo>
                    <a:cubicBezTo>
                      <a:pt x="6" y="22"/>
                      <a:pt x="6" y="22"/>
                      <a:pt x="6" y="23"/>
                    </a:cubicBezTo>
                    <a:cubicBezTo>
                      <a:pt x="7" y="24"/>
                      <a:pt x="8" y="25"/>
                      <a:pt x="8" y="26"/>
                    </a:cubicBezTo>
                    <a:cubicBezTo>
                      <a:pt x="7" y="26"/>
                      <a:pt x="8" y="28"/>
                      <a:pt x="8" y="28"/>
                    </a:cubicBezTo>
                    <a:cubicBezTo>
                      <a:pt x="8" y="29"/>
                      <a:pt x="8" y="31"/>
                      <a:pt x="8" y="31"/>
                    </a:cubicBezTo>
                    <a:cubicBezTo>
                      <a:pt x="8" y="31"/>
                      <a:pt x="8" y="31"/>
                      <a:pt x="8" y="31"/>
                    </a:cubicBezTo>
                    <a:cubicBezTo>
                      <a:pt x="8" y="31"/>
                      <a:pt x="9" y="31"/>
                      <a:pt x="9" y="31"/>
                    </a:cubicBezTo>
                    <a:cubicBezTo>
                      <a:pt x="10" y="31"/>
                      <a:pt x="10" y="32"/>
                      <a:pt x="11" y="33"/>
                    </a:cubicBezTo>
                    <a:cubicBezTo>
                      <a:pt x="12" y="33"/>
                      <a:pt x="12" y="34"/>
                      <a:pt x="13" y="35"/>
                    </a:cubicBezTo>
                    <a:cubicBezTo>
                      <a:pt x="13" y="35"/>
                      <a:pt x="13" y="35"/>
                      <a:pt x="14" y="36"/>
                    </a:cubicBezTo>
                    <a:cubicBezTo>
                      <a:pt x="15" y="36"/>
                      <a:pt x="16" y="35"/>
                      <a:pt x="18" y="35"/>
                    </a:cubicBezTo>
                    <a:cubicBezTo>
                      <a:pt x="19" y="35"/>
                      <a:pt x="20" y="35"/>
                      <a:pt x="22" y="35"/>
                    </a:cubicBezTo>
                    <a:cubicBezTo>
                      <a:pt x="22" y="35"/>
                      <a:pt x="23" y="35"/>
                      <a:pt x="23" y="34"/>
                    </a:cubicBezTo>
                    <a:cubicBezTo>
                      <a:pt x="24" y="34"/>
                      <a:pt x="24" y="32"/>
                      <a:pt x="26" y="32"/>
                    </a:cubicBezTo>
                    <a:cubicBezTo>
                      <a:pt x="26" y="32"/>
                      <a:pt x="26" y="32"/>
                      <a:pt x="26" y="32"/>
                    </a:cubicBezTo>
                    <a:cubicBezTo>
                      <a:pt x="26" y="30"/>
                      <a:pt x="25" y="28"/>
                      <a:pt x="26" y="27"/>
                    </a:cubicBezTo>
                    <a:cubicBezTo>
                      <a:pt x="27" y="27"/>
                      <a:pt x="27" y="27"/>
                      <a:pt x="28"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26" name="Freeform 1148"/>
              <p:cNvSpPr>
                <a:spLocks/>
              </p:cNvSpPr>
              <p:nvPr/>
            </p:nvSpPr>
            <p:spPr bwMode="auto">
              <a:xfrm>
                <a:off x="3238" y="1606"/>
                <a:ext cx="75" cy="32"/>
              </a:xfrm>
              <a:custGeom>
                <a:avLst/>
                <a:gdLst>
                  <a:gd name="T0" fmla="*/ 32 w 37"/>
                  <a:gd name="T1" fmla="*/ 192 h 16"/>
                  <a:gd name="T2" fmla="*/ 32 w 37"/>
                  <a:gd name="T3" fmla="*/ 224 h 16"/>
                  <a:gd name="T4" fmla="*/ 49 w 37"/>
                  <a:gd name="T5" fmla="*/ 224 h 16"/>
                  <a:gd name="T6" fmla="*/ 116 w 37"/>
                  <a:gd name="T7" fmla="*/ 256 h 16"/>
                  <a:gd name="T8" fmla="*/ 201 w 37"/>
                  <a:gd name="T9" fmla="*/ 240 h 16"/>
                  <a:gd name="T10" fmla="*/ 268 w 37"/>
                  <a:gd name="T11" fmla="*/ 208 h 16"/>
                  <a:gd name="T12" fmla="*/ 324 w 37"/>
                  <a:gd name="T13" fmla="*/ 176 h 16"/>
                  <a:gd name="T14" fmla="*/ 373 w 37"/>
                  <a:gd name="T15" fmla="*/ 192 h 16"/>
                  <a:gd name="T16" fmla="*/ 424 w 37"/>
                  <a:gd name="T17" fmla="*/ 160 h 16"/>
                  <a:gd name="T18" fmla="*/ 456 w 37"/>
                  <a:gd name="T19" fmla="*/ 128 h 16"/>
                  <a:gd name="T20" fmla="*/ 493 w 37"/>
                  <a:gd name="T21" fmla="*/ 128 h 16"/>
                  <a:gd name="T22" fmla="*/ 559 w 37"/>
                  <a:gd name="T23" fmla="*/ 160 h 16"/>
                  <a:gd name="T24" fmla="*/ 576 w 37"/>
                  <a:gd name="T25" fmla="*/ 176 h 16"/>
                  <a:gd name="T26" fmla="*/ 608 w 37"/>
                  <a:gd name="T27" fmla="*/ 176 h 16"/>
                  <a:gd name="T28" fmla="*/ 624 w 37"/>
                  <a:gd name="T29" fmla="*/ 160 h 16"/>
                  <a:gd name="T30" fmla="*/ 608 w 37"/>
                  <a:gd name="T31" fmla="*/ 144 h 16"/>
                  <a:gd name="T32" fmla="*/ 608 w 37"/>
                  <a:gd name="T33" fmla="*/ 112 h 16"/>
                  <a:gd name="T34" fmla="*/ 624 w 37"/>
                  <a:gd name="T35" fmla="*/ 96 h 16"/>
                  <a:gd name="T36" fmla="*/ 624 w 37"/>
                  <a:gd name="T37" fmla="*/ 80 h 16"/>
                  <a:gd name="T38" fmla="*/ 608 w 37"/>
                  <a:gd name="T39" fmla="*/ 64 h 16"/>
                  <a:gd name="T40" fmla="*/ 559 w 37"/>
                  <a:gd name="T41" fmla="*/ 48 h 16"/>
                  <a:gd name="T42" fmla="*/ 525 w 37"/>
                  <a:gd name="T43" fmla="*/ 16 h 16"/>
                  <a:gd name="T44" fmla="*/ 476 w 37"/>
                  <a:gd name="T45" fmla="*/ 16 h 16"/>
                  <a:gd name="T46" fmla="*/ 456 w 37"/>
                  <a:gd name="T47" fmla="*/ 48 h 16"/>
                  <a:gd name="T48" fmla="*/ 424 w 37"/>
                  <a:gd name="T49" fmla="*/ 32 h 16"/>
                  <a:gd name="T50" fmla="*/ 391 w 37"/>
                  <a:gd name="T51" fmla="*/ 32 h 16"/>
                  <a:gd name="T52" fmla="*/ 341 w 37"/>
                  <a:gd name="T53" fmla="*/ 16 h 16"/>
                  <a:gd name="T54" fmla="*/ 268 w 37"/>
                  <a:gd name="T55" fmla="*/ 0 h 16"/>
                  <a:gd name="T56" fmla="*/ 217 w 37"/>
                  <a:gd name="T57" fmla="*/ 16 h 16"/>
                  <a:gd name="T58" fmla="*/ 184 w 37"/>
                  <a:gd name="T59" fmla="*/ 0 h 16"/>
                  <a:gd name="T60" fmla="*/ 148 w 37"/>
                  <a:gd name="T61" fmla="*/ 0 h 16"/>
                  <a:gd name="T62" fmla="*/ 132 w 37"/>
                  <a:gd name="T63" fmla="*/ 0 h 16"/>
                  <a:gd name="T64" fmla="*/ 83 w 37"/>
                  <a:gd name="T65" fmla="*/ 48 h 16"/>
                  <a:gd name="T66" fmla="*/ 49 w 37"/>
                  <a:gd name="T67" fmla="*/ 112 h 16"/>
                  <a:gd name="T68" fmla="*/ 16 w 37"/>
                  <a:gd name="T69" fmla="*/ 128 h 16"/>
                  <a:gd name="T70" fmla="*/ 16 w 37"/>
                  <a:gd name="T71" fmla="*/ 160 h 16"/>
                  <a:gd name="T72" fmla="*/ 32 w 37"/>
                  <a:gd name="T73" fmla="*/ 192 h 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
                  <a:gd name="T112" fmla="*/ 0 h 16"/>
                  <a:gd name="T113" fmla="*/ 37 w 37"/>
                  <a:gd name="T114" fmla="*/ 16 h 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 h="16">
                    <a:moveTo>
                      <a:pt x="2" y="12"/>
                    </a:moveTo>
                    <a:cubicBezTo>
                      <a:pt x="2" y="13"/>
                      <a:pt x="2" y="13"/>
                      <a:pt x="2" y="14"/>
                    </a:cubicBezTo>
                    <a:cubicBezTo>
                      <a:pt x="3" y="14"/>
                      <a:pt x="3" y="14"/>
                      <a:pt x="3" y="14"/>
                    </a:cubicBezTo>
                    <a:cubicBezTo>
                      <a:pt x="5" y="15"/>
                      <a:pt x="5" y="16"/>
                      <a:pt x="7" y="16"/>
                    </a:cubicBezTo>
                    <a:cubicBezTo>
                      <a:pt x="9" y="16"/>
                      <a:pt x="10" y="16"/>
                      <a:pt x="12" y="15"/>
                    </a:cubicBezTo>
                    <a:cubicBezTo>
                      <a:pt x="14" y="15"/>
                      <a:pt x="15" y="14"/>
                      <a:pt x="16" y="13"/>
                    </a:cubicBezTo>
                    <a:cubicBezTo>
                      <a:pt x="17" y="13"/>
                      <a:pt x="18" y="12"/>
                      <a:pt x="19" y="11"/>
                    </a:cubicBezTo>
                    <a:cubicBezTo>
                      <a:pt x="20" y="11"/>
                      <a:pt x="21" y="12"/>
                      <a:pt x="22" y="12"/>
                    </a:cubicBezTo>
                    <a:cubicBezTo>
                      <a:pt x="24" y="12"/>
                      <a:pt x="24" y="11"/>
                      <a:pt x="25" y="10"/>
                    </a:cubicBezTo>
                    <a:cubicBezTo>
                      <a:pt x="25" y="9"/>
                      <a:pt x="26" y="8"/>
                      <a:pt x="27" y="8"/>
                    </a:cubicBezTo>
                    <a:cubicBezTo>
                      <a:pt x="28" y="8"/>
                      <a:pt x="29" y="8"/>
                      <a:pt x="29" y="8"/>
                    </a:cubicBezTo>
                    <a:cubicBezTo>
                      <a:pt x="31" y="8"/>
                      <a:pt x="32" y="9"/>
                      <a:pt x="33" y="10"/>
                    </a:cubicBezTo>
                    <a:cubicBezTo>
                      <a:pt x="33" y="10"/>
                      <a:pt x="34" y="10"/>
                      <a:pt x="34" y="11"/>
                    </a:cubicBezTo>
                    <a:cubicBezTo>
                      <a:pt x="35" y="11"/>
                      <a:pt x="36" y="11"/>
                      <a:pt x="36" y="11"/>
                    </a:cubicBezTo>
                    <a:cubicBezTo>
                      <a:pt x="37" y="10"/>
                      <a:pt x="37" y="10"/>
                      <a:pt x="37" y="10"/>
                    </a:cubicBezTo>
                    <a:cubicBezTo>
                      <a:pt x="37" y="10"/>
                      <a:pt x="37" y="9"/>
                      <a:pt x="36" y="9"/>
                    </a:cubicBezTo>
                    <a:cubicBezTo>
                      <a:pt x="36" y="8"/>
                      <a:pt x="36" y="8"/>
                      <a:pt x="36" y="7"/>
                    </a:cubicBezTo>
                    <a:cubicBezTo>
                      <a:pt x="37" y="6"/>
                      <a:pt x="37" y="6"/>
                      <a:pt x="37" y="6"/>
                    </a:cubicBezTo>
                    <a:cubicBezTo>
                      <a:pt x="37" y="5"/>
                      <a:pt x="37" y="5"/>
                      <a:pt x="37" y="5"/>
                    </a:cubicBezTo>
                    <a:cubicBezTo>
                      <a:pt x="37" y="5"/>
                      <a:pt x="36" y="4"/>
                      <a:pt x="36" y="4"/>
                    </a:cubicBezTo>
                    <a:cubicBezTo>
                      <a:pt x="35" y="4"/>
                      <a:pt x="34" y="4"/>
                      <a:pt x="33" y="3"/>
                    </a:cubicBezTo>
                    <a:cubicBezTo>
                      <a:pt x="32" y="3"/>
                      <a:pt x="32" y="2"/>
                      <a:pt x="31" y="1"/>
                    </a:cubicBezTo>
                    <a:cubicBezTo>
                      <a:pt x="30" y="1"/>
                      <a:pt x="29" y="1"/>
                      <a:pt x="28" y="1"/>
                    </a:cubicBezTo>
                    <a:cubicBezTo>
                      <a:pt x="28" y="1"/>
                      <a:pt x="28" y="2"/>
                      <a:pt x="27" y="3"/>
                    </a:cubicBezTo>
                    <a:cubicBezTo>
                      <a:pt x="26" y="3"/>
                      <a:pt x="26" y="2"/>
                      <a:pt x="25" y="2"/>
                    </a:cubicBezTo>
                    <a:cubicBezTo>
                      <a:pt x="24" y="2"/>
                      <a:pt x="24" y="2"/>
                      <a:pt x="23" y="2"/>
                    </a:cubicBezTo>
                    <a:cubicBezTo>
                      <a:pt x="22" y="2"/>
                      <a:pt x="21" y="1"/>
                      <a:pt x="20" y="1"/>
                    </a:cubicBezTo>
                    <a:cubicBezTo>
                      <a:pt x="18" y="0"/>
                      <a:pt x="17" y="0"/>
                      <a:pt x="16" y="0"/>
                    </a:cubicBezTo>
                    <a:cubicBezTo>
                      <a:pt x="15" y="0"/>
                      <a:pt x="14" y="0"/>
                      <a:pt x="13" y="1"/>
                    </a:cubicBezTo>
                    <a:cubicBezTo>
                      <a:pt x="12" y="1"/>
                      <a:pt x="12" y="0"/>
                      <a:pt x="11" y="0"/>
                    </a:cubicBezTo>
                    <a:cubicBezTo>
                      <a:pt x="10" y="0"/>
                      <a:pt x="10" y="0"/>
                      <a:pt x="9" y="0"/>
                    </a:cubicBezTo>
                    <a:cubicBezTo>
                      <a:pt x="8" y="0"/>
                      <a:pt x="8" y="0"/>
                      <a:pt x="8" y="0"/>
                    </a:cubicBezTo>
                    <a:cubicBezTo>
                      <a:pt x="7" y="1"/>
                      <a:pt x="6" y="2"/>
                      <a:pt x="5" y="3"/>
                    </a:cubicBezTo>
                    <a:cubicBezTo>
                      <a:pt x="4" y="5"/>
                      <a:pt x="4" y="6"/>
                      <a:pt x="3" y="7"/>
                    </a:cubicBezTo>
                    <a:cubicBezTo>
                      <a:pt x="2" y="7"/>
                      <a:pt x="1" y="7"/>
                      <a:pt x="1" y="8"/>
                    </a:cubicBezTo>
                    <a:cubicBezTo>
                      <a:pt x="1" y="9"/>
                      <a:pt x="0" y="9"/>
                      <a:pt x="1" y="10"/>
                    </a:cubicBezTo>
                    <a:cubicBezTo>
                      <a:pt x="1" y="11"/>
                      <a:pt x="2" y="11"/>
                      <a:pt x="2"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27" name="Freeform 1149"/>
              <p:cNvSpPr>
                <a:spLocks/>
              </p:cNvSpPr>
              <p:nvPr/>
            </p:nvSpPr>
            <p:spPr bwMode="auto">
              <a:xfrm>
                <a:off x="4475" y="2103"/>
                <a:ext cx="130" cy="256"/>
              </a:xfrm>
              <a:custGeom>
                <a:avLst/>
                <a:gdLst>
                  <a:gd name="T0" fmla="*/ 144 w 65"/>
                  <a:gd name="T1" fmla="*/ 528 h 128"/>
                  <a:gd name="T2" fmla="*/ 240 w 65"/>
                  <a:gd name="T3" fmla="*/ 720 h 128"/>
                  <a:gd name="T4" fmla="*/ 176 w 65"/>
                  <a:gd name="T5" fmla="*/ 880 h 128"/>
                  <a:gd name="T6" fmla="*/ 288 w 65"/>
                  <a:gd name="T7" fmla="*/ 1008 h 128"/>
                  <a:gd name="T8" fmla="*/ 304 w 65"/>
                  <a:gd name="T9" fmla="*/ 1120 h 128"/>
                  <a:gd name="T10" fmla="*/ 336 w 65"/>
                  <a:gd name="T11" fmla="*/ 1296 h 128"/>
                  <a:gd name="T12" fmla="*/ 240 w 65"/>
                  <a:gd name="T13" fmla="*/ 1392 h 128"/>
                  <a:gd name="T14" fmla="*/ 224 w 65"/>
                  <a:gd name="T15" fmla="*/ 1488 h 128"/>
                  <a:gd name="T16" fmla="*/ 208 w 65"/>
                  <a:gd name="T17" fmla="*/ 1616 h 128"/>
                  <a:gd name="T18" fmla="*/ 192 w 65"/>
                  <a:gd name="T19" fmla="*/ 1744 h 128"/>
                  <a:gd name="T20" fmla="*/ 208 w 65"/>
                  <a:gd name="T21" fmla="*/ 1776 h 128"/>
                  <a:gd name="T22" fmla="*/ 320 w 65"/>
                  <a:gd name="T23" fmla="*/ 1824 h 128"/>
                  <a:gd name="T24" fmla="*/ 416 w 65"/>
                  <a:gd name="T25" fmla="*/ 1936 h 128"/>
                  <a:gd name="T26" fmla="*/ 448 w 65"/>
                  <a:gd name="T27" fmla="*/ 1936 h 128"/>
                  <a:gd name="T28" fmla="*/ 528 w 65"/>
                  <a:gd name="T29" fmla="*/ 2016 h 128"/>
                  <a:gd name="T30" fmla="*/ 608 w 65"/>
                  <a:gd name="T31" fmla="*/ 2000 h 128"/>
                  <a:gd name="T32" fmla="*/ 704 w 65"/>
                  <a:gd name="T33" fmla="*/ 2000 h 128"/>
                  <a:gd name="T34" fmla="*/ 544 w 65"/>
                  <a:gd name="T35" fmla="*/ 1904 h 128"/>
                  <a:gd name="T36" fmla="*/ 464 w 65"/>
                  <a:gd name="T37" fmla="*/ 1760 h 128"/>
                  <a:gd name="T38" fmla="*/ 400 w 65"/>
                  <a:gd name="T39" fmla="*/ 1616 h 128"/>
                  <a:gd name="T40" fmla="*/ 320 w 65"/>
                  <a:gd name="T41" fmla="*/ 1520 h 128"/>
                  <a:gd name="T42" fmla="*/ 384 w 65"/>
                  <a:gd name="T43" fmla="*/ 1312 h 128"/>
                  <a:gd name="T44" fmla="*/ 400 w 65"/>
                  <a:gd name="T45" fmla="*/ 1120 h 128"/>
                  <a:gd name="T46" fmla="*/ 448 w 65"/>
                  <a:gd name="T47" fmla="*/ 1040 h 128"/>
                  <a:gd name="T48" fmla="*/ 496 w 65"/>
                  <a:gd name="T49" fmla="*/ 1136 h 128"/>
                  <a:gd name="T50" fmla="*/ 624 w 65"/>
                  <a:gd name="T51" fmla="*/ 1168 h 128"/>
                  <a:gd name="T52" fmla="*/ 720 w 65"/>
                  <a:gd name="T53" fmla="*/ 1216 h 128"/>
                  <a:gd name="T54" fmla="*/ 688 w 65"/>
                  <a:gd name="T55" fmla="*/ 1136 h 128"/>
                  <a:gd name="T56" fmla="*/ 688 w 65"/>
                  <a:gd name="T57" fmla="*/ 1024 h 128"/>
                  <a:gd name="T58" fmla="*/ 752 w 65"/>
                  <a:gd name="T59" fmla="*/ 928 h 128"/>
                  <a:gd name="T60" fmla="*/ 896 w 65"/>
                  <a:gd name="T61" fmla="*/ 912 h 128"/>
                  <a:gd name="T62" fmla="*/ 1008 w 65"/>
                  <a:gd name="T63" fmla="*/ 912 h 128"/>
                  <a:gd name="T64" fmla="*/ 1024 w 65"/>
                  <a:gd name="T65" fmla="*/ 784 h 128"/>
                  <a:gd name="T66" fmla="*/ 944 w 65"/>
                  <a:gd name="T67" fmla="*/ 656 h 128"/>
                  <a:gd name="T68" fmla="*/ 864 w 65"/>
                  <a:gd name="T69" fmla="*/ 480 h 128"/>
                  <a:gd name="T70" fmla="*/ 768 w 65"/>
                  <a:gd name="T71" fmla="*/ 384 h 128"/>
                  <a:gd name="T72" fmla="*/ 656 w 65"/>
                  <a:gd name="T73" fmla="*/ 448 h 128"/>
                  <a:gd name="T74" fmla="*/ 528 w 65"/>
                  <a:gd name="T75" fmla="*/ 400 h 128"/>
                  <a:gd name="T76" fmla="*/ 416 w 65"/>
                  <a:gd name="T77" fmla="*/ 448 h 128"/>
                  <a:gd name="T78" fmla="*/ 432 w 65"/>
                  <a:gd name="T79" fmla="*/ 336 h 128"/>
                  <a:gd name="T80" fmla="*/ 352 w 65"/>
                  <a:gd name="T81" fmla="*/ 224 h 128"/>
                  <a:gd name="T82" fmla="*/ 304 w 65"/>
                  <a:gd name="T83" fmla="*/ 80 h 128"/>
                  <a:gd name="T84" fmla="*/ 288 w 65"/>
                  <a:gd name="T85" fmla="*/ 32 h 128"/>
                  <a:gd name="T86" fmla="*/ 144 w 65"/>
                  <a:gd name="T87" fmla="*/ 160 h 128"/>
                  <a:gd name="T88" fmla="*/ 32 w 65"/>
                  <a:gd name="T89" fmla="*/ 224 h 128"/>
                  <a:gd name="T90" fmla="*/ 0 w 65"/>
                  <a:gd name="T91" fmla="*/ 336 h 1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5"/>
                  <a:gd name="T139" fmla="*/ 0 h 128"/>
                  <a:gd name="T140" fmla="*/ 65 w 65"/>
                  <a:gd name="T141" fmla="*/ 128 h 12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5" h="128">
                    <a:moveTo>
                      <a:pt x="3" y="28"/>
                    </a:moveTo>
                    <a:cubicBezTo>
                      <a:pt x="4" y="29"/>
                      <a:pt x="4" y="29"/>
                      <a:pt x="6" y="30"/>
                    </a:cubicBezTo>
                    <a:cubicBezTo>
                      <a:pt x="7" y="31"/>
                      <a:pt x="8" y="32"/>
                      <a:pt x="9" y="33"/>
                    </a:cubicBezTo>
                    <a:cubicBezTo>
                      <a:pt x="10" y="35"/>
                      <a:pt x="10" y="36"/>
                      <a:pt x="11" y="37"/>
                    </a:cubicBezTo>
                    <a:cubicBezTo>
                      <a:pt x="12" y="39"/>
                      <a:pt x="13" y="40"/>
                      <a:pt x="14" y="42"/>
                    </a:cubicBezTo>
                    <a:cubicBezTo>
                      <a:pt x="15" y="43"/>
                      <a:pt x="15" y="43"/>
                      <a:pt x="15" y="45"/>
                    </a:cubicBezTo>
                    <a:cubicBezTo>
                      <a:pt x="15" y="46"/>
                      <a:pt x="14" y="47"/>
                      <a:pt x="14" y="49"/>
                    </a:cubicBezTo>
                    <a:cubicBezTo>
                      <a:pt x="13" y="50"/>
                      <a:pt x="13" y="51"/>
                      <a:pt x="13" y="52"/>
                    </a:cubicBezTo>
                    <a:cubicBezTo>
                      <a:pt x="12" y="54"/>
                      <a:pt x="11" y="54"/>
                      <a:pt x="11" y="55"/>
                    </a:cubicBezTo>
                    <a:cubicBezTo>
                      <a:pt x="11" y="56"/>
                      <a:pt x="12" y="57"/>
                      <a:pt x="13" y="58"/>
                    </a:cubicBezTo>
                    <a:cubicBezTo>
                      <a:pt x="14" y="58"/>
                      <a:pt x="15" y="58"/>
                      <a:pt x="16" y="59"/>
                    </a:cubicBezTo>
                    <a:cubicBezTo>
                      <a:pt x="17" y="60"/>
                      <a:pt x="18" y="61"/>
                      <a:pt x="18" y="63"/>
                    </a:cubicBezTo>
                    <a:cubicBezTo>
                      <a:pt x="18" y="63"/>
                      <a:pt x="18" y="64"/>
                      <a:pt x="18" y="64"/>
                    </a:cubicBezTo>
                    <a:cubicBezTo>
                      <a:pt x="18" y="65"/>
                      <a:pt x="18" y="65"/>
                      <a:pt x="18" y="66"/>
                    </a:cubicBezTo>
                    <a:cubicBezTo>
                      <a:pt x="18" y="68"/>
                      <a:pt x="18" y="69"/>
                      <a:pt x="19" y="70"/>
                    </a:cubicBezTo>
                    <a:cubicBezTo>
                      <a:pt x="19" y="71"/>
                      <a:pt x="20" y="71"/>
                      <a:pt x="20" y="73"/>
                    </a:cubicBezTo>
                    <a:cubicBezTo>
                      <a:pt x="21" y="74"/>
                      <a:pt x="21" y="75"/>
                      <a:pt x="21" y="77"/>
                    </a:cubicBezTo>
                    <a:cubicBezTo>
                      <a:pt x="21" y="78"/>
                      <a:pt x="21" y="80"/>
                      <a:pt x="21" y="81"/>
                    </a:cubicBezTo>
                    <a:cubicBezTo>
                      <a:pt x="20" y="82"/>
                      <a:pt x="20" y="83"/>
                      <a:pt x="19" y="84"/>
                    </a:cubicBezTo>
                    <a:cubicBezTo>
                      <a:pt x="19" y="85"/>
                      <a:pt x="18" y="85"/>
                      <a:pt x="17" y="86"/>
                    </a:cubicBezTo>
                    <a:cubicBezTo>
                      <a:pt x="17" y="86"/>
                      <a:pt x="16" y="86"/>
                      <a:pt x="15" y="87"/>
                    </a:cubicBezTo>
                    <a:cubicBezTo>
                      <a:pt x="15" y="87"/>
                      <a:pt x="15" y="88"/>
                      <a:pt x="15" y="89"/>
                    </a:cubicBezTo>
                    <a:cubicBezTo>
                      <a:pt x="15" y="90"/>
                      <a:pt x="15" y="91"/>
                      <a:pt x="15" y="92"/>
                    </a:cubicBezTo>
                    <a:cubicBezTo>
                      <a:pt x="14" y="93"/>
                      <a:pt x="14" y="93"/>
                      <a:pt x="14" y="93"/>
                    </a:cubicBezTo>
                    <a:cubicBezTo>
                      <a:pt x="14" y="94"/>
                      <a:pt x="16" y="94"/>
                      <a:pt x="16" y="95"/>
                    </a:cubicBezTo>
                    <a:cubicBezTo>
                      <a:pt x="16" y="97"/>
                      <a:pt x="15" y="97"/>
                      <a:pt x="14" y="98"/>
                    </a:cubicBezTo>
                    <a:cubicBezTo>
                      <a:pt x="14" y="99"/>
                      <a:pt x="13" y="100"/>
                      <a:pt x="13" y="101"/>
                    </a:cubicBezTo>
                    <a:cubicBezTo>
                      <a:pt x="12" y="102"/>
                      <a:pt x="12" y="103"/>
                      <a:pt x="12" y="104"/>
                    </a:cubicBezTo>
                    <a:cubicBezTo>
                      <a:pt x="12" y="105"/>
                      <a:pt x="13" y="106"/>
                      <a:pt x="13" y="106"/>
                    </a:cubicBezTo>
                    <a:cubicBezTo>
                      <a:pt x="13" y="107"/>
                      <a:pt x="12" y="108"/>
                      <a:pt x="12" y="109"/>
                    </a:cubicBezTo>
                    <a:cubicBezTo>
                      <a:pt x="13" y="109"/>
                      <a:pt x="13" y="109"/>
                      <a:pt x="13" y="109"/>
                    </a:cubicBezTo>
                    <a:cubicBezTo>
                      <a:pt x="12" y="109"/>
                      <a:pt x="11" y="110"/>
                      <a:pt x="12" y="111"/>
                    </a:cubicBezTo>
                    <a:cubicBezTo>
                      <a:pt x="12" y="111"/>
                      <a:pt x="13" y="111"/>
                      <a:pt x="13" y="111"/>
                    </a:cubicBezTo>
                    <a:cubicBezTo>
                      <a:pt x="15" y="111"/>
                      <a:pt x="15" y="110"/>
                      <a:pt x="16" y="111"/>
                    </a:cubicBezTo>
                    <a:cubicBezTo>
                      <a:pt x="17" y="111"/>
                      <a:pt x="17" y="112"/>
                      <a:pt x="17" y="112"/>
                    </a:cubicBezTo>
                    <a:cubicBezTo>
                      <a:pt x="18" y="113"/>
                      <a:pt x="19" y="113"/>
                      <a:pt x="20" y="114"/>
                    </a:cubicBezTo>
                    <a:cubicBezTo>
                      <a:pt x="21" y="115"/>
                      <a:pt x="21" y="116"/>
                      <a:pt x="22" y="117"/>
                    </a:cubicBezTo>
                    <a:cubicBezTo>
                      <a:pt x="23" y="118"/>
                      <a:pt x="24" y="118"/>
                      <a:pt x="25" y="119"/>
                    </a:cubicBezTo>
                    <a:cubicBezTo>
                      <a:pt x="25" y="120"/>
                      <a:pt x="25" y="121"/>
                      <a:pt x="26" y="121"/>
                    </a:cubicBezTo>
                    <a:cubicBezTo>
                      <a:pt x="26" y="122"/>
                      <a:pt x="27" y="123"/>
                      <a:pt x="27" y="123"/>
                    </a:cubicBezTo>
                    <a:cubicBezTo>
                      <a:pt x="27" y="123"/>
                      <a:pt x="27" y="123"/>
                      <a:pt x="27" y="123"/>
                    </a:cubicBezTo>
                    <a:cubicBezTo>
                      <a:pt x="27" y="123"/>
                      <a:pt x="27" y="123"/>
                      <a:pt x="28" y="121"/>
                    </a:cubicBezTo>
                    <a:cubicBezTo>
                      <a:pt x="29" y="120"/>
                      <a:pt x="28" y="119"/>
                      <a:pt x="29" y="119"/>
                    </a:cubicBezTo>
                    <a:cubicBezTo>
                      <a:pt x="31" y="120"/>
                      <a:pt x="29" y="120"/>
                      <a:pt x="31" y="122"/>
                    </a:cubicBezTo>
                    <a:cubicBezTo>
                      <a:pt x="32" y="124"/>
                      <a:pt x="33" y="126"/>
                      <a:pt x="33" y="126"/>
                    </a:cubicBezTo>
                    <a:cubicBezTo>
                      <a:pt x="33" y="126"/>
                      <a:pt x="34" y="128"/>
                      <a:pt x="35" y="128"/>
                    </a:cubicBezTo>
                    <a:cubicBezTo>
                      <a:pt x="36" y="128"/>
                      <a:pt x="36" y="125"/>
                      <a:pt x="36" y="125"/>
                    </a:cubicBezTo>
                    <a:cubicBezTo>
                      <a:pt x="36" y="125"/>
                      <a:pt x="37" y="124"/>
                      <a:pt x="38" y="125"/>
                    </a:cubicBezTo>
                    <a:cubicBezTo>
                      <a:pt x="40" y="125"/>
                      <a:pt x="44" y="127"/>
                      <a:pt x="44" y="127"/>
                    </a:cubicBezTo>
                    <a:cubicBezTo>
                      <a:pt x="44" y="127"/>
                      <a:pt x="44" y="127"/>
                      <a:pt x="44" y="127"/>
                    </a:cubicBezTo>
                    <a:cubicBezTo>
                      <a:pt x="44" y="127"/>
                      <a:pt x="44" y="126"/>
                      <a:pt x="44" y="125"/>
                    </a:cubicBezTo>
                    <a:cubicBezTo>
                      <a:pt x="43" y="123"/>
                      <a:pt x="42" y="123"/>
                      <a:pt x="40" y="122"/>
                    </a:cubicBezTo>
                    <a:cubicBezTo>
                      <a:pt x="39" y="121"/>
                      <a:pt x="38" y="122"/>
                      <a:pt x="37" y="121"/>
                    </a:cubicBezTo>
                    <a:cubicBezTo>
                      <a:pt x="36" y="121"/>
                      <a:pt x="35" y="120"/>
                      <a:pt x="34" y="119"/>
                    </a:cubicBezTo>
                    <a:cubicBezTo>
                      <a:pt x="33" y="119"/>
                      <a:pt x="33" y="118"/>
                      <a:pt x="32" y="117"/>
                    </a:cubicBezTo>
                    <a:cubicBezTo>
                      <a:pt x="32" y="116"/>
                      <a:pt x="31" y="115"/>
                      <a:pt x="31" y="113"/>
                    </a:cubicBezTo>
                    <a:cubicBezTo>
                      <a:pt x="30" y="112"/>
                      <a:pt x="30" y="111"/>
                      <a:pt x="29" y="110"/>
                    </a:cubicBezTo>
                    <a:cubicBezTo>
                      <a:pt x="28" y="109"/>
                      <a:pt x="27" y="108"/>
                      <a:pt x="27" y="107"/>
                    </a:cubicBezTo>
                    <a:cubicBezTo>
                      <a:pt x="26" y="106"/>
                      <a:pt x="27" y="104"/>
                      <a:pt x="26" y="103"/>
                    </a:cubicBezTo>
                    <a:cubicBezTo>
                      <a:pt x="26" y="102"/>
                      <a:pt x="26" y="102"/>
                      <a:pt x="25" y="101"/>
                    </a:cubicBezTo>
                    <a:cubicBezTo>
                      <a:pt x="24" y="100"/>
                      <a:pt x="22" y="102"/>
                      <a:pt x="22" y="101"/>
                    </a:cubicBezTo>
                    <a:cubicBezTo>
                      <a:pt x="21" y="100"/>
                      <a:pt x="21" y="99"/>
                      <a:pt x="21" y="98"/>
                    </a:cubicBezTo>
                    <a:cubicBezTo>
                      <a:pt x="21" y="97"/>
                      <a:pt x="20" y="96"/>
                      <a:pt x="20" y="95"/>
                    </a:cubicBezTo>
                    <a:cubicBezTo>
                      <a:pt x="19" y="93"/>
                      <a:pt x="20" y="92"/>
                      <a:pt x="20" y="90"/>
                    </a:cubicBezTo>
                    <a:cubicBezTo>
                      <a:pt x="21" y="88"/>
                      <a:pt x="21" y="87"/>
                      <a:pt x="22" y="86"/>
                    </a:cubicBezTo>
                    <a:cubicBezTo>
                      <a:pt x="22" y="84"/>
                      <a:pt x="23" y="84"/>
                      <a:pt x="24" y="82"/>
                    </a:cubicBezTo>
                    <a:cubicBezTo>
                      <a:pt x="24" y="81"/>
                      <a:pt x="24" y="81"/>
                      <a:pt x="24" y="80"/>
                    </a:cubicBezTo>
                    <a:cubicBezTo>
                      <a:pt x="24" y="78"/>
                      <a:pt x="24" y="76"/>
                      <a:pt x="24" y="74"/>
                    </a:cubicBezTo>
                    <a:cubicBezTo>
                      <a:pt x="24" y="73"/>
                      <a:pt x="24" y="72"/>
                      <a:pt x="25" y="70"/>
                    </a:cubicBezTo>
                    <a:cubicBezTo>
                      <a:pt x="25" y="69"/>
                      <a:pt x="24" y="68"/>
                      <a:pt x="25" y="67"/>
                    </a:cubicBezTo>
                    <a:cubicBezTo>
                      <a:pt x="26" y="66"/>
                      <a:pt x="26" y="66"/>
                      <a:pt x="27" y="66"/>
                    </a:cubicBezTo>
                    <a:cubicBezTo>
                      <a:pt x="27" y="65"/>
                      <a:pt x="28" y="65"/>
                      <a:pt x="28" y="65"/>
                    </a:cubicBezTo>
                    <a:cubicBezTo>
                      <a:pt x="29" y="64"/>
                      <a:pt x="30" y="64"/>
                      <a:pt x="31" y="65"/>
                    </a:cubicBezTo>
                    <a:cubicBezTo>
                      <a:pt x="32" y="66"/>
                      <a:pt x="31" y="67"/>
                      <a:pt x="31" y="68"/>
                    </a:cubicBezTo>
                    <a:cubicBezTo>
                      <a:pt x="31" y="69"/>
                      <a:pt x="30" y="70"/>
                      <a:pt x="31" y="71"/>
                    </a:cubicBezTo>
                    <a:cubicBezTo>
                      <a:pt x="31" y="72"/>
                      <a:pt x="32" y="72"/>
                      <a:pt x="33" y="72"/>
                    </a:cubicBezTo>
                    <a:cubicBezTo>
                      <a:pt x="35" y="72"/>
                      <a:pt x="35" y="72"/>
                      <a:pt x="36" y="72"/>
                    </a:cubicBezTo>
                    <a:cubicBezTo>
                      <a:pt x="38" y="72"/>
                      <a:pt x="38" y="72"/>
                      <a:pt x="39" y="73"/>
                    </a:cubicBezTo>
                    <a:cubicBezTo>
                      <a:pt x="40" y="74"/>
                      <a:pt x="40" y="75"/>
                      <a:pt x="41" y="75"/>
                    </a:cubicBezTo>
                    <a:cubicBezTo>
                      <a:pt x="42" y="76"/>
                      <a:pt x="42" y="76"/>
                      <a:pt x="43" y="76"/>
                    </a:cubicBezTo>
                    <a:cubicBezTo>
                      <a:pt x="44" y="77"/>
                      <a:pt x="44" y="76"/>
                      <a:pt x="45" y="76"/>
                    </a:cubicBezTo>
                    <a:cubicBezTo>
                      <a:pt x="45" y="76"/>
                      <a:pt x="45" y="76"/>
                      <a:pt x="45" y="76"/>
                    </a:cubicBezTo>
                    <a:cubicBezTo>
                      <a:pt x="45" y="75"/>
                      <a:pt x="46" y="74"/>
                      <a:pt x="45" y="73"/>
                    </a:cubicBezTo>
                    <a:cubicBezTo>
                      <a:pt x="44" y="72"/>
                      <a:pt x="43" y="72"/>
                      <a:pt x="43" y="71"/>
                    </a:cubicBezTo>
                    <a:cubicBezTo>
                      <a:pt x="42" y="70"/>
                      <a:pt x="42" y="69"/>
                      <a:pt x="42" y="68"/>
                    </a:cubicBezTo>
                    <a:cubicBezTo>
                      <a:pt x="41" y="67"/>
                      <a:pt x="41" y="66"/>
                      <a:pt x="42" y="65"/>
                    </a:cubicBezTo>
                    <a:cubicBezTo>
                      <a:pt x="42" y="64"/>
                      <a:pt x="43" y="64"/>
                      <a:pt x="43" y="64"/>
                    </a:cubicBezTo>
                    <a:cubicBezTo>
                      <a:pt x="44" y="64"/>
                      <a:pt x="44" y="64"/>
                      <a:pt x="44" y="64"/>
                    </a:cubicBezTo>
                    <a:cubicBezTo>
                      <a:pt x="45" y="62"/>
                      <a:pt x="44" y="61"/>
                      <a:pt x="45" y="60"/>
                    </a:cubicBezTo>
                    <a:cubicBezTo>
                      <a:pt x="45" y="59"/>
                      <a:pt x="46" y="59"/>
                      <a:pt x="47" y="58"/>
                    </a:cubicBezTo>
                    <a:cubicBezTo>
                      <a:pt x="48" y="57"/>
                      <a:pt x="48" y="57"/>
                      <a:pt x="49" y="56"/>
                    </a:cubicBezTo>
                    <a:cubicBezTo>
                      <a:pt x="50" y="56"/>
                      <a:pt x="51" y="57"/>
                      <a:pt x="52" y="57"/>
                    </a:cubicBezTo>
                    <a:cubicBezTo>
                      <a:pt x="54" y="58"/>
                      <a:pt x="55" y="57"/>
                      <a:pt x="56" y="57"/>
                    </a:cubicBezTo>
                    <a:cubicBezTo>
                      <a:pt x="57" y="57"/>
                      <a:pt x="58" y="57"/>
                      <a:pt x="59" y="57"/>
                    </a:cubicBezTo>
                    <a:cubicBezTo>
                      <a:pt x="60" y="57"/>
                      <a:pt x="61" y="57"/>
                      <a:pt x="62" y="57"/>
                    </a:cubicBezTo>
                    <a:cubicBezTo>
                      <a:pt x="63" y="57"/>
                      <a:pt x="63" y="57"/>
                      <a:pt x="63" y="57"/>
                    </a:cubicBezTo>
                    <a:cubicBezTo>
                      <a:pt x="64" y="56"/>
                      <a:pt x="64" y="56"/>
                      <a:pt x="65" y="54"/>
                    </a:cubicBezTo>
                    <a:cubicBezTo>
                      <a:pt x="65" y="53"/>
                      <a:pt x="65" y="52"/>
                      <a:pt x="65" y="51"/>
                    </a:cubicBezTo>
                    <a:cubicBezTo>
                      <a:pt x="65" y="50"/>
                      <a:pt x="64" y="50"/>
                      <a:pt x="64" y="49"/>
                    </a:cubicBezTo>
                    <a:cubicBezTo>
                      <a:pt x="63" y="47"/>
                      <a:pt x="64" y="46"/>
                      <a:pt x="63" y="45"/>
                    </a:cubicBezTo>
                    <a:cubicBezTo>
                      <a:pt x="63" y="44"/>
                      <a:pt x="62" y="44"/>
                      <a:pt x="61" y="43"/>
                    </a:cubicBezTo>
                    <a:cubicBezTo>
                      <a:pt x="60" y="42"/>
                      <a:pt x="59" y="42"/>
                      <a:pt x="59" y="41"/>
                    </a:cubicBezTo>
                    <a:cubicBezTo>
                      <a:pt x="57" y="40"/>
                      <a:pt x="57" y="38"/>
                      <a:pt x="57" y="37"/>
                    </a:cubicBezTo>
                    <a:cubicBezTo>
                      <a:pt x="56" y="35"/>
                      <a:pt x="57" y="34"/>
                      <a:pt x="57" y="33"/>
                    </a:cubicBezTo>
                    <a:cubicBezTo>
                      <a:pt x="56" y="32"/>
                      <a:pt x="55" y="31"/>
                      <a:pt x="54" y="30"/>
                    </a:cubicBezTo>
                    <a:cubicBezTo>
                      <a:pt x="53" y="29"/>
                      <a:pt x="52" y="29"/>
                      <a:pt x="51" y="28"/>
                    </a:cubicBezTo>
                    <a:cubicBezTo>
                      <a:pt x="51" y="27"/>
                      <a:pt x="51" y="25"/>
                      <a:pt x="50" y="25"/>
                    </a:cubicBezTo>
                    <a:cubicBezTo>
                      <a:pt x="49" y="24"/>
                      <a:pt x="49" y="24"/>
                      <a:pt x="48" y="24"/>
                    </a:cubicBezTo>
                    <a:cubicBezTo>
                      <a:pt x="46" y="24"/>
                      <a:pt x="46" y="24"/>
                      <a:pt x="44" y="24"/>
                    </a:cubicBezTo>
                    <a:cubicBezTo>
                      <a:pt x="43" y="24"/>
                      <a:pt x="42" y="24"/>
                      <a:pt x="41" y="25"/>
                    </a:cubicBezTo>
                    <a:cubicBezTo>
                      <a:pt x="41" y="26"/>
                      <a:pt x="42" y="27"/>
                      <a:pt x="41" y="28"/>
                    </a:cubicBezTo>
                    <a:cubicBezTo>
                      <a:pt x="40" y="28"/>
                      <a:pt x="39" y="26"/>
                      <a:pt x="38" y="26"/>
                    </a:cubicBezTo>
                    <a:cubicBezTo>
                      <a:pt x="37" y="26"/>
                      <a:pt x="36" y="26"/>
                      <a:pt x="35" y="26"/>
                    </a:cubicBezTo>
                    <a:cubicBezTo>
                      <a:pt x="34" y="26"/>
                      <a:pt x="34" y="25"/>
                      <a:pt x="33" y="25"/>
                    </a:cubicBezTo>
                    <a:cubicBezTo>
                      <a:pt x="32" y="25"/>
                      <a:pt x="31" y="26"/>
                      <a:pt x="30" y="26"/>
                    </a:cubicBezTo>
                    <a:cubicBezTo>
                      <a:pt x="29" y="27"/>
                      <a:pt x="29" y="29"/>
                      <a:pt x="28" y="29"/>
                    </a:cubicBezTo>
                    <a:cubicBezTo>
                      <a:pt x="27" y="29"/>
                      <a:pt x="27" y="29"/>
                      <a:pt x="26" y="28"/>
                    </a:cubicBezTo>
                    <a:cubicBezTo>
                      <a:pt x="26" y="27"/>
                      <a:pt x="27" y="27"/>
                      <a:pt x="27" y="26"/>
                    </a:cubicBezTo>
                    <a:cubicBezTo>
                      <a:pt x="27" y="24"/>
                      <a:pt x="27" y="24"/>
                      <a:pt x="27" y="23"/>
                    </a:cubicBezTo>
                    <a:cubicBezTo>
                      <a:pt x="27" y="22"/>
                      <a:pt x="28" y="21"/>
                      <a:pt x="27" y="21"/>
                    </a:cubicBezTo>
                    <a:cubicBezTo>
                      <a:pt x="27" y="19"/>
                      <a:pt x="25" y="20"/>
                      <a:pt x="25" y="18"/>
                    </a:cubicBezTo>
                    <a:cubicBezTo>
                      <a:pt x="24" y="17"/>
                      <a:pt x="24" y="17"/>
                      <a:pt x="23" y="15"/>
                    </a:cubicBezTo>
                    <a:cubicBezTo>
                      <a:pt x="23" y="15"/>
                      <a:pt x="23" y="14"/>
                      <a:pt x="22" y="14"/>
                    </a:cubicBezTo>
                    <a:cubicBezTo>
                      <a:pt x="22" y="12"/>
                      <a:pt x="23" y="11"/>
                      <a:pt x="22" y="10"/>
                    </a:cubicBezTo>
                    <a:cubicBezTo>
                      <a:pt x="21" y="9"/>
                      <a:pt x="20" y="9"/>
                      <a:pt x="20" y="8"/>
                    </a:cubicBezTo>
                    <a:cubicBezTo>
                      <a:pt x="19" y="7"/>
                      <a:pt x="19" y="6"/>
                      <a:pt x="19" y="5"/>
                    </a:cubicBezTo>
                    <a:cubicBezTo>
                      <a:pt x="19" y="3"/>
                      <a:pt x="20" y="2"/>
                      <a:pt x="20" y="0"/>
                    </a:cubicBezTo>
                    <a:cubicBezTo>
                      <a:pt x="20" y="0"/>
                      <a:pt x="20" y="0"/>
                      <a:pt x="20" y="0"/>
                    </a:cubicBezTo>
                    <a:cubicBezTo>
                      <a:pt x="19" y="1"/>
                      <a:pt x="19" y="1"/>
                      <a:pt x="18" y="2"/>
                    </a:cubicBezTo>
                    <a:cubicBezTo>
                      <a:pt x="17" y="4"/>
                      <a:pt x="16" y="4"/>
                      <a:pt x="15" y="5"/>
                    </a:cubicBezTo>
                    <a:cubicBezTo>
                      <a:pt x="14" y="6"/>
                      <a:pt x="13" y="7"/>
                      <a:pt x="12" y="7"/>
                    </a:cubicBezTo>
                    <a:cubicBezTo>
                      <a:pt x="11" y="8"/>
                      <a:pt x="10" y="9"/>
                      <a:pt x="9" y="10"/>
                    </a:cubicBezTo>
                    <a:cubicBezTo>
                      <a:pt x="8" y="10"/>
                      <a:pt x="8" y="11"/>
                      <a:pt x="7" y="11"/>
                    </a:cubicBezTo>
                    <a:cubicBezTo>
                      <a:pt x="5" y="11"/>
                      <a:pt x="4" y="9"/>
                      <a:pt x="3" y="10"/>
                    </a:cubicBezTo>
                    <a:cubicBezTo>
                      <a:pt x="1" y="11"/>
                      <a:pt x="2" y="12"/>
                      <a:pt x="2" y="14"/>
                    </a:cubicBezTo>
                    <a:cubicBezTo>
                      <a:pt x="2" y="15"/>
                      <a:pt x="2" y="16"/>
                      <a:pt x="2" y="17"/>
                    </a:cubicBezTo>
                    <a:cubicBezTo>
                      <a:pt x="2" y="18"/>
                      <a:pt x="2" y="19"/>
                      <a:pt x="2" y="20"/>
                    </a:cubicBezTo>
                    <a:cubicBezTo>
                      <a:pt x="1" y="20"/>
                      <a:pt x="1" y="20"/>
                      <a:pt x="0" y="21"/>
                    </a:cubicBezTo>
                    <a:cubicBezTo>
                      <a:pt x="0" y="22"/>
                      <a:pt x="0" y="23"/>
                      <a:pt x="1" y="24"/>
                    </a:cubicBezTo>
                    <a:cubicBezTo>
                      <a:pt x="1" y="25"/>
                      <a:pt x="2" y="26"/>
                      <a:pt x="3" y="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28" name="Freeform 1150"/>
              <p:cNvSpPr>
                <a:spLocks/>
              </p:cNvSpPr>
              <p:nvPr/>
            </p:nvSpPr>
            <p:spPr bwMode="auto">
              <a:xfrm>
                <a:off x="5034" y="2383"/>
                <a:ext cx="10" cy="10"/>
              </a:xfrm>
              <a:custGeom>
                <a:avLst/>
                <a:gdLst>
                  <a:gd name="T0" fmla="*/ 64 w 5"/>
                  <a:gd name="T1" fmla="*/ 48 h 5"/>
                  <a:gd name="T2" fmla="*/ 48 w 5"/>
                  <a:gd name="T3" fmla="*/ 16 h 5"/>
                  <a:gd name="T4" fmla="*/ 16 w 5"/>
                  <a:gd name="T5" fmla="*/ 16 h 5"/>
                  <a:gd name="T6" fmla="*/ 16 w 5"/>
                  <a:gd name="T7" fmla="*/ 48 h 5"/>
                  <a:gd name="T8" fmla="*/ 64 w 5"/>
                  <a:gd name="T9" fmla="*/ 48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3"/>
                    </a:moveTo>
                    <a:cubicBezTo>
                      <a:pt x="5" y="2"/>
                      <a:pt x="4" y="1"/>
                      <a:pt x="3" y="1"/>
                    </a:cubicBezTo>
                    <a:cubicBezTo>
                      <a:pt x="2" y="0"/>
                      <a:pt x="1" y="0"/>
                      <a:pt x="1" y="1"/>
                    </a:cubicBezTo>
                    <a:cubicBezTo>
                      <a:pt x="0" y="1"/>
                      <a:pt x="0" y="2"/>
                      <a:pt x="1" y="3"/>
                    </a:cubicBezTo>
                    <a:cubicBezTo>
                      <a:pt x="1" y="4"/>
                      <a:pt x="4" y="5"/>
                      <a:pt x="4"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29" name="Freeform 1151"/>
              <p:cNvSpPr>
                <a:spLocks/>
              </p:cNvSpPr>
              <p:nvPr/>
            </p:nvSpPr>
            <p:spPr bwMode="auto">
              <a:xfrm>
                <a:off x="5525" y="2728"/>
                <a:ext cx="14" cy="18"/>
              </a:xfrm>
              <a:custGeom>
                <a:avLst/>
                <a:gdLst>
                  <a:gd name="T0" fmla="*/ 80 w 7"/>
                  <a:gd name="T1" fmla="*/ 96 h 9"/>
                  <a:gd name="T2" fmla="*/ 96 w 7"/>
                  <a:gd name="T3" fmla="*/ 48 h 9"/>
                  <a:gd name="T4" fmla="*/ 96 w 7"/>
                  <a:gd name="T5" fmla="*/ 16 h 9"/>
                  <a:gd name="T6" fmla="*/ 32 w 7"/>
                  <a:gd name="T7" fmla="*/ 16 h 9"/>
                  <a:gd name="T8" fmla="*/ 16 w 7"/>
                  <a:gd name="T9" fmla="*/ 64 h 9"/>
                  <a:gd name="T10" fmla="*/ 16 w 7"/>
                  <a:gd name="T11" fmla="*/ 128 h 9"/>
                  <a:gd name="T12" fmla="*/ 80 w 7"/>
                  <a:gd name="T13" fmla="*/ 96 h 9"/>
                  <a:gd name="T14" fmla="*/ 0 60000 65536"/>
                  <a:gd name="T15" fmla="*/ 0 60000 65536"/>
                  <a:gd name="T16" fmla="*/ 0 60000 65536"/>
                  <a:gd name="T17" fmla="*/ 0 60000 65536"/>
                  <a:gd name="T18" fmla="*/ 0 60000 65536"/>
                  <a:gd name="T19" fmla="*/ 0 60000 65536"/>
                  <a:gd name="T20" fmla="*/ 0 60000 65536"/>
                  <a:gd name="T21" fmla="*/ 0 w 7"/>
                  <a:gd name="T22" fmla="*/ 0 h 9"/>
                  <a:gd name="T23" fmla="*/ 7 w 7"/>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9">
                    <a:moveTo>
                      <a:pt x="5" y="6"/>
                    </a:moveTo>
                    <a:cubicBezTo>
                      <a:pt x="6" y="5"/>
                      <a:pt x="6" y="4"/>
                      <a:pt x="6" y="3"/>
                    </a:cubicBezTo>
                    <a:cubicBezTo>
                      <a:pt x="6" y="2"/>
                      <a:pt x="7" y="1"/>
                      <a:pt x="6" y="1"/>
                    </a:cubicBezTo>
                    <a:cubicBezTo>
                      <a:pt x="5" y="0"/>
                      <a:pt x="4" y="0"/>
                      <a:pt x="2" y="1"/>
                    </a:cubicBezTo>
                    <a:cubicBezTo>
                      <a:pt x="1" y="1"/>
                      <a:pt x="1" y="2"/>
                      <a:pt x="1" y="4"/>
                    </a:cubicBezTo>
                    <a:cubicBezTo>
                      <a:pt x="0" y="5"/>
                      <a:pt x="0" y="7"/>
                      <a:pt x="1" y="8"/>
                    </a:cubicBezTo>
                    <a:cubicBezTo>
                      <a:pt x="3" y="9"/>
                      <a:pt x="4" y="8"/>
                      <a:pt x="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30" name="Freeform 1152"/>
              <p:cNvSpPr>
                <a:spLocks/>
              </p:cNvSpPr>
              <p:nvPr/>
            </p:nvSpPr>
            <p:spPr bwMode="auto">
              <a:xfrm>
                <a:off x="5531" y="2746"/>
                <a:ext cx="8" cy="8"/>
              </a:xfrm>
              <a:custGeom>
                <a:avLst/>
                <a:gdLst>
                  <a:gd name="T0" fmla="*/ 32 w 4"/>
                  <a:gd name="T1" fmla="*/ 0 h 4"/>
                  <a:gd name="T2" fmla="*/ 0 w 4"/>
                  <a:gd name="T3" fmla="*/ 48 h 4"/>
                  <a:gd name="T4" fmla="*/ 48 w 4"/>
                  <a:gd name="T5" fmla="*/ 32 h 4"/>
                  <a:gd name="T6" fmla="*/ 64 w 4"/>
                  <a:gd name="T7" fmla="*/ 16 h 4"/>
                  <a:gd name="T8" fmla="*/ 32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cubicBezTo>
                      <a:pt x="1" y="0"/>
                      <a:pt x="0" y="2"/>
                      <a:pt x="0" y="3"/>
                    </a:cubicBezTo>
                    <a:cubicBezTo>
                      <a:pt x="1" y="4"/>
                      <a:pt x="2" y="3"/>
                      <a:pt x="3" y="2"/>
                    </a:cubicBezTo>
                    <a:cubicBezTo>
                      <a:pt x="4" y="1"/>
                      <a:pt x="4" y="1"/>
                      <a:pt x="4" y="1"/>
                    </a:cubicBezTo>
                    <a:cubicBezTo>
                      <a:pt x="4" y="0"/>
                      <a:pt x="3"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31" name="Freeform 1153"/>
              <p:cNvSpPr>
                <a:spLocks/>
              </p:cNvSpPr>
              <p:nvPr/>
            </p:nvSpPr>
            <p:spPr bwMode="auto">
              <a:xfrm>
                <a:off x="5535" y="2752"/>
                <a:ext cx="10" cy="8"/>
              </a:xfrm>
              <a:custGeom>
                <a:avLst/>
                <a:gdLst>
                  <a:gd name="T0" fmla="*/ 0 w 5"/>
                  <a:gd name="T1" fmla="*/ 48 h 4"/>
                  <a:gd name="T2" fmla="*/ 64 w 5"/>
                  <a:gd name="T3" fmla="*/ 48 h 4"/>
                  <a:gd name="T4" fmla="*/ 64 w 5"/>
                  <a:gd name="T5" fmla="*/ 16 h 4"/>
                  <a:gd name="T6" fmla="*/ 32 w 5"/>
                  <a:gd name="T7" fmla="*/ 16 h 4"/>
                  <a:gd name="T8" fmla="*/ 0 w 5"/>
                  <a:gd name="T9" fmla="*/ 48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3"/>
                    </a:moveTo>
                    <a:cubicBezTo>
                      <a:pt x="0" y="4"/>
                      <a:pt x="3" y="4"/>
                      <a:pt x="4" y="3"/>
                    </a:cubicBezTo>
                    <a:cubicBezTo>
                      <a:pt x="4" y="2"/>
                      <a:pt x="5" y="1"/>
                      <a:pt x="4" y="1"/>
                    </a:cubicBezTo>
                    <a:cubicBezTo>
                      <a:pt x="3" y="0"/>
                      <a:pt x="3" y="1"/>
                      <a:pt x="2" y="1"/>
                    </a:cubicBezTo>
                    <a:cubicBezTo>
                      <a:pt x="1" y="2"/>
                      <a:pt x="0" y="2"/>
                      <a:pt x="0"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32" name="Freeform 1154"/>
              <p:cNvSpPr>
                <a:spLocks/>
              </p:cNvSpPr>
              <p:nvPr/>
            </p:nvSpPr>
            <p:spPr bwMode="auto">
              <a:xfrm>
                <a:off x="5449" y="3075"/>
                <a:ext cx="98" cy="116"/>
              </a:xfrm>
              <a:custGeom>
                <a:avLst/>
                <a:gdLst>
                  <a:gd name="T0" fmla="*/ 720 w 49"/>
                  <a:gd name="T1" fmla="*/ 336 h 58"/>
                  <a:gd name="T2" fmla="*/ 688 w 49"/>
                  <a:gd name="T3" fmla="*/ 368 h 58"/>
                  <a:gd name="T4" fmla="*/ 624 w 49"/>
                  <a:gd name="T5" fmla="*/ 384 h 58"/>
                  <a:gd name="T6" fmla="*/ 576 w 49"/>
                  <a:gd name="T7" fmla="*/ 384 h 58"/>
                  <a:gd name="T8" fmla="*/ 560 w 49"/>
                  <a:gd name="T9" fmla="*/ 336 h 58"/>
                  <a:gd name="T10" fmla="*/ 576 w 49"/>
                  <a:gd name="T11" fmla="*/ 304 h 58"/>
                  <a:gd name="T12" fmla="*/ 576 w 49"/>
                  <a:gd name="T13" fmla="*/ 240 h 58"/>
                  <a:gd name="T14" fmla="*/ 544 w 49"/>
                  <a:gd name="T15" fmla="*/ 224 h 58"/>
                  <a:gd name="T16" fmla="*/ 512 w 49"/>
                  <a:gd name="T17" fmla="*/ 256 h 58"/>
                  <a:gd name="T18" fmla="*/ 464 w 49"/>
                  <a:gd name="T19" fmla="*/ 288 h 58"/>
                  <a:gd name="T20" fmla="*/ 464 w 49"/>
                  <a:gd name="T21" fmla="*/ 240 h 58"/>
                  <a:gd name="T22" fmla="*/ 496 w 49"/>
                  <a:gd name="T23" fmla="*/ 224 h 58"/>
                  <a:gd name="T24" fmla="*/ 512 w 49"/>
                  <a:gd name="T25" fmla="*/ 176 h 58"/>
                  <a:gd name="T26" fmla="*/ 496 w 49"/>
                  <a:gd name="T27" fmla="*/ 128 h 58"/>
                  <a:gd name="T28" fmla="*/ 512 w 49"/>
                  <a:gd name="T29" fmla="*/ 96 h 58"/>
                  <a:gd name="T30" fmla="*/ 512 w 49"/>
                  <a:gd name="T31" fmla="*/ 64 h 58"/>
                  <a:gd name="T32" fmla="*/ 480 w 49"/>
                  <a:gd name="T33" fmla="*/ 32 h 58"/>
                  <a:gd name="T34" fmla="*/ 448 w 49"/>
                  <a:gd name="T35" fmla="*/ 16 h 58"/>
                  <a:gd name="T36" fmla="*/ 400 w 49"/>
                  <a:gd name="T37" fmla="*/ 16 h 58"/>
                  <a:gd name="T38" fmla="*/ 384 w 49"/>
                  <a:gd name="T39" fmla="*/ 48 h 58"/>
                  <a:gd name="T40" fmla="*/ 368 w 49"/>
                  <a:gd name="T41" fmla="*/ 96 h 58"/>
                  <a:gd name="T42" fmla="*/ 352 w 49"/>
                  <a:gd name="T43" fmla="*/ 144 h 58"/>
                  <a:gd name="T44" fmla="*/ 416 w 49"/>
                  <a:gd name="T45" fmla="*/ 176 h 58"/>
                  <a:gd name="T46" fmla="*/ 384 w 49"/>
                  <a:gd name="T47" fmla="*/ 208 h 58"/>
                  <a:gd name="T48" fmla="*/ 368 w 49"/>
                  <a:gd name="T49" fmla="*/ 256 h 58"/>
                  <a:gd name="T50" fmla="*/ 368 w 49"/>
                  <a:gd name="T51" fmla="*/ 320 h 58"/>
                  <a:gd name="T52" fmla="*/ 368 w 49"/>
                  <a:gd name="T53" fmla="*/ 384 h 58"/>
                  <a:gd name="T54" fmla="*/ 336 w 49"/>
                  <a:gd name="T55" fmla="*/ 416 h 58"/>
                  <a:gd name="T56" fmla="*/ 272 w 49"/>
                  <a:gd name="T57" fmla="*/ 480 h 58"/>
                  <a:gd name="T58" fmla="*/ 240 w 49"/>
                  <a:gd name="T59" fmla="*/ 528 h 58"/>
                  <a:gd name="T60" fmla="*/ 144 w 49"/>
                  <a:gd name="T61" fmla="*/ 576 h 58"/>
                  <a:gd name="T62" fmla="*/ 96 w 49"/>
                  <a:gd name="T63" fmla="*/ 608 h 58"/>
                  <a:gd name="T64" fmla="*/ 64 w 49"/>
                  <a:gd name="T65" fmla="*/ 656 h 58"/>
                  <a:gd name="T66" fmla="*/ 112 w 49"/>
                  <a:gd name="T67" fmla="*/ 688 h 58"/>
                  <a:gd name="T68" fmla="*/ 144 w 49"/>
                  <a:gd name="T69" fmla="*/ 736 h 58"/>
                  <a:gd name="T70" fmla="*/ 128 w 49"/>
                  <a:gd name="T71" fmla="*/ 768 h 58"/>
                  <a:gd name="T72" fmla="*/ 112 w 49"/>
                  <a:gd name="T73" fmla="*/ 800 h 58"/>
                  <a:gd name="T74" fmla="*/ 64 w 49"/>
                  <a:gd name="T75" fmla="*/ 832 h 58"/>
                  <a:gd name="T76" fmla="*/ 16 w 49"/>
                  <a:gd name="T77" fmla="*/ 864 h 58"/>
                  <a:gd name="T78" fmla="*/ 16 w 49"/>
                  <a:gd name="T79" fmla="*/ 912 h 58"/>
                  <a:gd name="T80" fmla="*/ 96 w 49"/>
                  <a:gd name="T81" fmla="*/ 912 h 58"/>
                  <a:gd name="T82" fmla="*/ 160 w 49"/>
                  <a:gd name="T83" fmla="*/ 896 h 58"/>
                  <a:gd name="T84" fmla="*/ 208 w 49"/>
                  <a:gd name="T85" fmla="*/ 848 h 58"/>
                  <a:gd name="T86" fmla="*/ 256 w 49"/>
                  <a:gd name="T87" fmla="*/ 816 h 58"/>
                  <a:gd name="T88" fmla="*/ 288 w 49"/>
                  <a:gd name="T89" fmla="*/ 768 h 58"/>
                  <a:gd name="T90" fmla="*/ 320 w 49"/>
                  <a:gd name="T91" fmla="*/ 768 h 58"/>
                  <a:gd name="T92" fmla="*/ 368 w 49"/>
                  <a:gd name="T93" fmla="*/ 752 h 58"/>
                  <a:gd name="T94" fmla="*/ 368 w 49"/>
                  <a:gd name="T95" fmla="*/ 720 h 58"/>
                  <a:gd name="T96" fmla="*/ 400 w 49"/>
                  <a:gd name="T97" fmla="*/ 688 h 58"/>
                  <a:gd name="T98" fmla="*/ 448 w 49"/>
                  <a:gd name="T99" fmla="*/ 656 h 58"/>
                  <a:gd name="T100" fmla="*/ 480 w 49"/>
                  <a:gd name="T101" fmla="*/ 592 h 58"/>
                  <a:gd name="T102" fmla="*/ 544 w 49"/>
                  <a:gd name="T103" fmla="*/ 576 h 58"/>
                  <a:gd name="T104" fmla="*/ 624 w 49"/>
                  <a:gd name="T105" fmla="*/ 576 h 58"/>
                  <a:gd name="T106" fmla="*/ 640 w 49"/>
                  <a:gd name="T107" fmla="*/ 560 h 58"/>
                  <a:gd name="T108" fmla="*/ 672 w 49"/>
                  <a:gd name="T109" fmla="*/ 512 h 58"/>
                  <a:gd name="T110" fmla="*/ 720 w 49"/>
                  <a:gd name="T111" fmla="*/ 496 h 58"/>
                  <a:gd name="T112" fmla="*/ 736 w 49"/>
                  <a:gd name="T113" fmla="*/ 448 h 58"/>
                  <a:gd name="T114" fmla="*/ 768 w 49"/>
                  <a:gd name="T115" fmla="*/ 416 h 58"/>
                  <a:gd name="T116" fmla="*/ 768 w 49"/>
                  <a:gd name="T117" fmla="*/ 384 h 58"/>
                  <a:gd name="T118" fmla="*/ 768 w 49"/>
                  <a:gd name="T119" fmla="*/ 336 h 58"/>
                  <a:gd name="T120" fmla="*/ 720 w 49"/>
                  <a:gd name="T121" fmla="*/ 336 h 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58"/>
                  <a:gd name="T185" fmla="*/ 49 w 49"/>
                  <a:gd name="T186" fmla="*/ 58 h 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58">
                    <a:moveTo>
                      <a:pt x="45" y="21"/>
                    </a:moveTo>
                    <a:cubicBezTo>
                      <a:pt x="44" y="22"/>
                      <a:pt x="44" y="22"/>
                      <a:pt x="43" y="23"/>
                    </a:cubicBezTo>
                    <a:cubicBezTo>
                      <a:pt x="42" y="23"/>
                      <a:pt x="41" y="23"/>
                      <a:pt x="39" y="24"/>
                    </a:cubicBezTo>
                    <a:cubicBezTo>
                      <a:pt x="38" y="24"/>
                      <a:pt x="37" y="24"/>
                      <a:pt x="36" y="24"/>
                    </a:cubicBezTo>
                    <a:cubicBezTo>
                      <a:pt x="35" y="23"/>
                      <a:pt x="34" y="23"/>
                      <a:pt x="35" y="21"/>
                    </a:cubicBezTo>
                    <a:cubicBezTo>
                      <a:pt x="35" y="20"/>
                      <a:pt x="36" y="20"/>
                      <a:pt x="36" y="19"/>
                    </a:cubicBezTo>
                    <a:cubicBezTo>
                      <a:pt x="37" y="18"/>
                      <a:pt x="38" y="16"/>
                      <a:pt x="36" y="15"/>
                    </a:cubicBezTo>
                    <a:cubicBezTo>
                      <a:pt x="36" y="14"/>
                      <a:pt x="35" y="14"/>
                      <a:pt x="34" y="14"/>
                    </a:cubicBezTo>
                    <a:cubicBezTo>
                      <a:pt x="33" y="14"/>
                      <a:pt x="33" y="15"/>
                      <a:pt x="32" y="16"/>
                    </a:cubicBezTo>
                    <a:cubicBezTo>
                      <a:pt x="31" y="17"/>
                      <a:pt x="30" y="19"/>
                      <a:pt x="29" y="18"/>
                    </a:cubicBezTo>
                    <a:cubicBezTo>
                      <a:pt x="28" y="17"/>
                      <a:pt x="29" y="16"/>
                      <a:pt x="29" y="15"/>
                    </a:cubicBezTo>
                    <a:cubicBezTo>
                      <a:pt x="30" y="15"/>
                      <a:pt x="31" y="15"/>
                      <a:pt x="31" y="14"/>
                    </a:cubicBezTo>
                    <a:cubicBezTo>
                      <a:pt x="32" y="13"/>
                      <a:pt x="32" y="12"/>
                      <a:pt x="32" y="11"/>
                    </a:cubicBezTo>
                    <a:cubicBezTo>
                      <a:pt x="32" y="10"/>
                      <a:pt x="31" y="9"/>
                      <a:pt x="31" y="8"/>
                    </a:cubicBezTo>
                    <a:cubicBezTo>
                      <a:pt x="31" y="7"/>
                      <a:pt x="32" y="6"/>
                      <a:pt x="32" y="6"/>
                    </a:cubicBezTo>
                    <a:cubicBezTo>
                      <a:pt x="32" y="5"/>
                      <a:pt x="32" y="4"/>
                      <a:pt x="32" y="4"/>
                    </a:cubicBezTo>
                    <a:cubicBezTo>
                      <a:pt x="31" y="3"/>
                      <a:pt x="31" y="3"/>
                      <a:pt x="30" y="2"/>
                    </a:cubicBezTo>
                    <a:cubicBezTo>
                      <a:pt x="29" y="2"/>
                      <a:pt x="29" y="1"/>
                      <a:pt x="28" y="1"/>
                    </a:cubicBezTo>
                    <a:cubicBezTo>
                      <a:pt x="27" y="0"/>
                      <a:pt x="26" y="0"/>
                      <a:pt x="25" y="1"/>
                    </a:cubicBezTo>
                    <a:cubicBezTo>
                      <a:pt x="25" y="1"/>
                      <a:pt x="24" y="2"/>
                      <a:pt x="24" y="3"/>
                    </a:cubicBezTo>
                    <a:cubicBezTo>
                      <a:pt x="23" y="4"/>
                      <a:pt x="23" y="5"/>
                      <a:pt x="23" y="6"/>
                    </a:cubicBezTo>
                    <a:cubicBezTo>
                      <a:pt x="22" y="7"/>
                      <a:pt x="21" y="8"/>
                      <a:pt x="22" y="9"/>
                    </a:cubicBezTo>
                    <a:cubicBezTo>
                      <a:pt x="23" y="11"/>
                      <a:pt x="26" y="9"/>
                      <a:pt x="26" y="11"/>
                    </a:cubicBezTo>
                    <a:cubicBezTo>
                      <a:pt x="26" y="12"/>
                      <a:pt x="24" y="12"/>
                      <a:pt x="24" y="13"/>
                    </a:cubicBezTo>
                    <a:cubicBezTo>
                      <a:pt x="23" y="14"/>
                      <a:pt x="23" y="15"/>
                      <a:pt x="23" y="16"/>
                    </a:cubicBezTo>
                    <a:cubicBezTo>
                      <a:pt x="23" y="18"/>
                      <a:pt x="23" y="18"/>
                      <a:pt x="23" y="20"/>
                    </a:cubicBezTo>
                    <a:cubicBezTo>
                      <a:pt x="23" y="21"/>
                      <a:pt x="23" y="22"/>
                      <a:pt x="23" y="24"/>
                    </a:cubicBezTo>
                    <a:cubicBezTo>
                      <a:pt x="22" y="25"/>
                      <a:pt x="21" y="25"/>
                      <a:pt x="21" y="26"/>
                    </a:cubicBezTo>
                    <a:cubicBezTo>
                      <a:pt x="19" y="28"/>
                      <a:pt x="19" y="28"/>
                      <a:pt x="17" y="30"/>
                    </a:cubicBezTo>
                    <a:cubicBezTo>
                      <a:pt x="16" y="31"/>
                      <a:pt x="16" y="32"/>
                      <a:pt x="15" y="33"/>
                    </a:cubicBezTo>
                    <a:cubicBezTo>
                      <a:pt x="13" y="35"/>
                      <a:pt x="11" y="34"/>
                      <a:pt x="9" y="36"/>
                    </a:cubicBezTo>
                    <a:cubicBezTo>
                      <a:pt x="8" y="36"/>
                      <a:pt x="7" y="37"/>
                      <a:pt x="6" y="38"/>
                    </a:cubicBezTo>
                    <a:cubicBezTo>
                      <a:pt x="5" y="39"/>
                      <a:pt x="4" y="40"/>
                      <a:pt x="4" y="41"/>
                    </a:cubicBezTo>
                    <a:cubicBezTo>
                      <a:pt x="5" y="42"/>
                      <a:pt x="6" y="42"/>
                      <a:pt x="7" y="43"/>
                    </a:cubicBezTo>
                    <a:cubicBezTo>
                      <a:pt x="8" y="44"/>
                      <a:pt x="9" y="44"/>
                      <a:pt x="9" y="46"/>
                    </a:cubicBezTo>
                    <a:cubicBezTo>
                      <a:pt x="9" y="46"/>
                      <a:pt x="9" y="47"/>
                      <a:pt x="8" y="48"/>
                    </a:cubicBezTo>
                    <a:cubicBezTo>
                      <a:pt x="8" y="49"/>
                      <a:pt x="7" y="49"/>
                      <a:pt x="7" y="50"/>
                    </a:cubicBezTo>
                    <a:cubicBezTo>
                      <a:pt x="6" y="51"/>
                      <a:pt x="5" y="51"/>
                      <a:pt x="4" y="52"/>
                    </a:cubicBezTo>
                    <a:cubicBezTo>
                      <a:pt x="2" y="53"/>
                      <a:pt x="1" y="53"/>
                      <a:pt x="1" y="54"/>
                    </a:cubicBezTo>
                    <a:cubicBezTo>
                      <a:pt x="0" y="55"/>
                      <a:pt x="0" y="56"/>
                      <a:pt x="1" y="57"/>
                    </a:cubicBezTo>
                    <a:cubicBezTo>
                      <a:pt x="2" y="58"/>
                      <a:pt x="4" y="57"/>
                      <a:pt x="6" y="57"/>
                    </a:cubicBezTo>
                    <a:cubicBezTo>
                      <a:pt x="7" y="57"/>
                      <a:pt x="8" y="57"/>
                      <a:pt x="10" y="56"/>
                    </a:cubicBezTo>
                    <a:cubicBezTo>
                      <a:pt x="11" y="55"/>
                      <a:pt x="12" y="54"/>
                      <a:pt x="13" y="53"/>
                    </a:cubicBezTo>
                    <a:cubicBezTo>
                      <a:pt x="14" y="52"/>
                      <a:pt x="15" y="52"/>
                      <a:pt x="16" y="51"/>
                    </a:cubicBezTo>
                    <a:cubicBezTo>
                      <a:pt x="17" y="50"/>
                      <a:pt x="17" y="49"/>
                      <a:pt x="18" y="48"/>
                    </a:cubicBezTo>
                    <a:cubicBezTo>
                      <a:pt x="19" y="48"/>
                      <a:pt x="19" y="49"/>
                      <a:pt x="20" y="48"/>
                    </a:cubicBezTo>
                    <a:cubicBezTo>
                      <a:pt x="22" y="48"/>
                      <a:pt x="23" y="48"/>
                      <a:pt x="23" y="47"/>
                    </a:cubicBezTo>
                    <a:cubicBezTo>
                      <a:pt x="24" y="47"/>
                      <a:pt x="23" y="46"/>
                      <a:pt x="23" y="45"/>
                    </a:cubicBezTo>
                    <a:cubicBezTo>
                      <a:pt x="24" y="44"/>
                      <a:pt x="24" y="44"/>
                      <a:pt x="25" y="43"/>
                    </a:cubicBezTo>
                    <a:cubicBezTo>
                      <a:pt x="26" y="42"/>
                      <a:pt x="27" y="42"/>
                      <a:pt x="28" y="41"/>
                    </a:cubicBezTo>
                    <a:cubicBezTo>
                      <a:pt x="29" y="39"/>
                      <a:pt x="28" y="38"/>
                      <a:pt x="30" y="37"/>
                    </a:cubicBezTo>
                    <a:cubicBezTo>
                      <a:pt x="31" y="36"/>
                      <a:pt x="32" y="37"/>
                      <a:pt x="34" y="36"/>
                    </a:cubicBezTo>
                    <a:cubicBezTo>
                      <a:pt x="36" y="36"/>
                      <a:pt x="37" y="37"/>
                      <a:pt x="39" y="36"/>
                    </a:cubicBezTo>
                    <a:cubicBezTo>
                      <a:pt x="39" y="36"/>
                      <a:pt x="40" y="36"/>
                      <a:pt x="40" y="35"/>
                    </a:cubicBezTo>
                    <a:cubicBezTo>
                      <a:pt x="41" y="34"/>
                      <a:pt x="41" y="33"/>
                      <a:pt x="42" y="32"/>
                    </a:cubicBezTo>
                    <a:cubicBezTo>
                      <a:pt x="43" y="31"/>
                      <a:pt x="44" y="32"/>
                      <a:pt x="45" y="31"/>
                    </a:cubicBezTo>
                    <a:cubicBezTo>
                      <a:pt x="46" y="30"/>
                      <a:pt x="45" y="29"/>
                      <a:pt x="46" y="28"/>
                    </a:cubicBezTo>
                    <a:cubicBezTo>
                      <a:pt x="47" y="27"/>
                      <a:pt x="48" y="27"/>
                      <a:pt x="48" y="26"/>
                    </a:cubicBezTo>
                    <a:cubicBezTo>
                      <a:pt x="48" y="25"/>
                      <a:pt x="48" y="25"/>
                      <a:pt x="48" y="24"/>
                    </a:cubicBezTo>
                    <a:cubicBezTo>
                      <a:pt x="48" y="23"/>
                      <a:pt x="49" y="22"/>
                      <a:pt x="48" y="21"/>
                    </a:cubicBezTo>
                    <a:cubicBezTo>
                      <a:pt x="47" y="20"/>
                      <a:pt x="46" y="21"/>
                      <a:pt x="45"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33" name="Freeform 1155"/>
              <p:cNvSpPr>
                <a:spLocks/>
              </p:cNvSpPr>
              <p:nvPr/>
            </p:nvSpPr>
            <p:spPr bwMode="auto">
              <a:xfrm>
                <a:off x="5263" y="3275"/>
                <a:ext cx="16" cy="14"/>
              </a:xfrm>
              <a:custGeom>
                <a:avLst/>
                <a:gdLst>
                  <a:gd name="T0" fmla="*/ 32 w 8"/>
                  <a:gd name="T1" fmla="*/ 96 h 7"/>
                  <a:gd name="T2" fmla="*/ 80 w 8"/>
                  <a:gd name="T3" fmla="*/ 64 h 7"/>
                  <a:gd name="T4" fmla="*/ 128 w 8"/>
                  <a:gd name="T5" fmla="*/ 48 h 7"/>
                  <a:gd name="T6" fmla="*/ 112 w 8"/>
                  <a:gd name="T7" fmla="*/ 16 h 7"/>
                  <a:gd name="T8" fmla="*/ 64 w 8"/>
                  <a:gd name="T9" fmla="*/ 16 h 7"/>
                  <a:gd name="T10" fmla="*/ 48 w 8"/>
                  <a:gd name="T11" fmla="*/ 48 h 7"/>
                  <a:gd name="T12" fmla="*/ 0 w 8"/>
                  <a:gd name="T13" fmla="*/ 64 h 7"/>
                  <a:gd name="T14" fmla="*/ 32 w 8"/>
                  <a:gd name="T15" fmla="*/ 96 h 7"/>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7"/>
                  <a:gd name="T26" fmla="*/ 8 w 8"/>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7">
                    <a:moveTo>
                      <a:pt x="2" y="6"/>
                    </a:moveTo>
                    <a:cubicBezTo>
                      <a:pt x="3" y="7"/>
                      <a:pt x="4" y="5"/>
                      <a:pt x="5" y="4"/>
                    </a:cubicBezTo>
                    <a:cubicBezTo>
                      <a:pt x="6" y="3"/>
                      <a:pt x="8" y="4"/>
                      <a:pt x="8" y="3"/>
                    </a:cubicBezTo>
                    <a:cubicBezTo>
                      <a:pt x="8" y="2"/>
                      <a:pt x="8" y="1"/>
                      <a:pt x="7" y="1"/>
                    </a:cubicBezTo>
                    <a:cubicBezTo>
                      <a:pt x="6" y="0"/>
                      <a:pt x="5" y="0"/>
                      <a:pt x="4" y="1"/>
                    </a:cubicBezTo>
                    <a:cubicBezTo>
                      <a:pt x="3" y="1"/>
                      <a:pt x="3" y="2"/>
                      <a:pt x="3" y="3"/>
                    </a:cubicBezTo>
                    <a:cubicBezTo>
                      <a:pt x="2" y="4"/>
                      <a:pt x="0" y="3"/>
                      <a:pt x="0" y="4"/>
                    </a:cubicBezTo>
                    <a:cubicBezTo>
                      <a:pt x="0" y="5"/>
                      <a:pt x="1" y="5"/>
                      <a:pt x="2"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34" name="Freeform 1156"/>
              <p:cNvSpPr>
                <a:spLocks/>
              </p:cNvSpPr>
              <p:nvPr/>
            </p:nvSpPr>
            <p:spPr bwMode="auto">
              <a:xfrm>
                <a:off x="5269" y="3167"/>
                <a:ext cx="180" cy="114"/>
              </a:xfrm>
              <a:custGeom>
                <a:avLst/>
                <a:gdLst>
                  <a:gd name="T0" fmla="*/ 1360 w 90"/>
                  <a:gd name="T1" fmla="*/ 80 h 57"/>
                  <a:gd name="T2" fmla="*/ 1312 w 90"/>
                  <a:gd name="T3" fmla="*/ 64 h 57"/>
                  <a:gd name="T4" fmla="*/ 1264 w 90"/>
                  <a:gd name="T5" fmla="*/ 32 h 57"/>
                  <a:gd name="T6" fmla="*/ 1184 w 90"/>
                  <a:gd name="T7" fmla="*/ 96 h 57"/>
                  <a:gd name="T8" fmla="*/ 1104 w 90"/>
                  <a:gd name="T9" fmla="*/ 176 h 57"/>
                  <a:gd name="T10" fmla="*/ 960 w 90"/>
                  <a:gd name="T11" fmla="*/ 288 h 57"/>
                  <a:gd name="T12" fmla="*/ 848 w 90"/>
                  <a:gd name="T13" fmla="*/ 320 h 57"/>
                  <a:gd name="T14" fmla="*/ 784 w 90"/>
                  <a:gd name="T15" fmla="*/ 368 h 57"/>
                  <a:gd name="T16" fmla="*/ 704 w 90"/>
                  <a:gd name="T17" fmla="*/ 416 h 57"/>
                  <a:gd name="T18" fmla="*/ 592 w 90"/>
                  <a:gd name="T19" fmla="*/ 448 h 57"/>
                  <a:gd name="T20" fmla="*/ 480 w 90"/>
                  <a:gd name="T21" fmla="*/ 512 h 57"/>
                  <a:gd name="T22" fmla="*/ 320 w 90"/>
                  <a:gd name="T23" fmla="*/ 560 h 57"/>
                  <a:gd name="T24" fmla="*/ 240 w 90"/>
                  <a:gd name="T25" fmla="*/ 624 h 57"/>
                  <a:gd name="T26" fmla="*/ 96 w 90"/>
                  <a:gd name="T27" fmla="*/ 704 h 57"/>
                  <a:gd name="T28" fmla="*/ 32 w 90"/>
                  <a:gd name="T29" fmla="*/ 736 h 57"/>
                  <a:gd name="T30" fmla="*/ 16 w 90"/>
                  <a:gd name="T31" fmla="*/ 800 h 57"/>
                  <a:gd name="T32" fmla="*/ 96 w 90"/>
                  <a:gd name="T33" fmla="*/ 800 h 57"/>
                  <a:gd name="T34" fmla="*/ 128 w 90"/>
                  <a:gd name="T35" fmla="*/ 848 h 57"/>
                  <a:gd name="T36" fmla="*/ 240 w 90"/>
                  <a:gd name="T37" fmla="*/ 880 h 57"/>
                  <a:gd name="T38" fmla="*/ 368 w 90"/>
                  <a:gd name="T39" fmla="*/ 816 h 57"/>
                  <a:gd name="T40" fmla="*/ 496 w 90"/>
                  <a:gd name="T41" fmla="*/ 752 h 57"/>
                  <a:gd name="T42" fmla="*/ 608 w 90"/>
                  <a:gd name="T43" fmla="*/ 640 h 57"/>
                  <a:gd name="T44" fmla="*/ 672 w 90"/>
                  <a:gd name="T45" fmla="*/ 576 h 57"/>
                  <a:gd name="T46" fmla="*/ 800 w 90"/>
                  <a:gd name="T47" fmla="*/ 528 h 57"/>
                  <a:gd name="T48" fmla="*/ 928 w 90"/>
                  <a:gd name="T49" fmla="*/ 512 h 57"/>
                  <a:gd name="T50" fmla="*/ 992 w 90"/>
                  <a:gd name="T51" fmla="*/ 448 h 57"/>
                  <a:gd name="T52" fmla="*/ 1104 w 90"/>
                  <a:gd name="T53" fmla="*/ 384 h 57"/>
                  <a:gd name="T54" fmla="*/ 1184 w 90"/>
                  <a:gd name="T55" fmla="*/ 304 h 57"/>
                  <a:gd name="T56" fmla="*/ 1264 w 90"/>
                  <a:gd name="T57" fmla="*/ 272 h 57"/>
                  <a:gd name="T58" fmla="*/ 1328 w 90"/>
                  <a:gd name="T59" fmla="*/ 224 h 57"/>
                  <a:gd name="T60" fmla="*/ 1424 w 90"/>
                  <a:gd name="T61" fmla="*/ 160 h 57"/>
                  <a:gd name="T62" fmla="*/ 1408 w 90"/>
                  <a:gd name="T63" fmla="*/ 64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57"/>
                  <a:gd name="T98" fmla="*/ 90 w 90"/>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57">
                    <a:moveTo>
                      <a:pt x="88" y="4"/>
                    </a:moveTo>
                    <a:cubicBezTo>
                      <a:pt x="87" y="4"/>
                      <a:pt x="86" y="5"/>
                      <a:pt x="85" y="5"/>
                    </a:cubicBezTo>
                    <a:cubicBezTo>
                      <a:pt x="84" y="5"/>
                      <a:pt x="82" y="6"/>
                      <a:pt x="82" y="5"/>
                    </a:cubicBezTo>
                    <a:cubicBezTo>
                      <a:pt x="82" y="5"/>
                      <a:pt x="82" y="4"/>
                      <a:pt x="82" y="4"/>
                    </a:cubicBezTo>
                    <a:cubicBezTo>
                      <a:pt x="82" y="3"/>
                      <a:pt x="83" y="2"/>
                      <a:pt x="82" y="1"/>
                    </a:cubicBezTo>
                    <a:cubicBezTo>
                      <a:pt x="81" y="0"/>
                      <a:pt x="81" y="2"/>
                      <a:pt x="79" y="2"/>
                    </a:cubicBezTo>
                    <a:cubicBezTo>
                      <a:pt x="78" y="3"/>
                      <a:pt x="78" y="3"/>
                      <a:pt x="77" y="3"/>
                    </a:cubicBezTo>
                    <a:cubicBezTo>
                      <a:pt x="75" y="4"/>
                      <a:pt x="75" y="5"/>
                      <a:pt x="74" y="6"/>
                    </a:cubicBezTo>
                    <a:cubicBezTo>
                      <a:pt x="73" y="7"/>
                      <a:pt x="73" y="8"/>
                      <a:pt x="71" y="9"/>
                    </a:cubicBezTo>
                    <a:cubicBezTo>
                      <a:pt x="70" y="10"/>
                      <a:pt x="70" y="10"/>
                      <a:pt x="69" y="11"/>
                    </a:cubicBezTo>
                    <a:cubicBezTo>
                      <a:pt x="66" y="12"/>
                      <a:pt x="64" y="13"/>
                      <a:pt x="62" y="15"/>
                    </a:cubicBezTo>
                    <a:cubicBezTo>
                      <a:pt x="61" y="16"/>
                      <a:pt x="61" y="17"/>
                      <a:pt x="60" y="18"/>
                    </a:cubicBezTo>
                    <a:cubicBezTo>
                      <a:pt x="59" y="19"/>
                      <a:pt x="58" y="18"/>
                      <a:pt x="57" y="19"/>
                    </a:cubicBezTo>
                    <a:cubicBezTo>
                      <a:pt x="55" y="19"/>
                      <a:pt x="55" y="19"/>
                      <a:pt x="53" y="20"/>
                    </a:cubicBezTo>
                    <a:cubicBezTo>
                      <a:pt x="52" y="20"/>
                      <a:pt x="53" y="22"/>
                      <a:pt x="51" y="22"/>
                    </a:cubicBezTo>
                    <a:cubicBezTo>
                      <a:pt x="51" y="23"/>
                      <a:pt x="50" y="23"/>
                      <a:pt x="49" y="23"/>
                    </a:cubicBezTo>
                    <a:cubicBezTo>
                      <a:pt x="48" y="24"/>
                      <a:pt x="48" y="24"/>
                      <a:pt x="47" y="24"/>
                    </a:cubicBezTo>
                    <a:cubicBezTo>
                      <a:pt x="46" y="25"/>
                      <a:pt x="45" y="25"/>
                      <a:pt x="44" y="26"/>
                    </a:cubicBezTo>
                    <a:cubicBezTo>
                      <a:pt x="42" y="26"/>
                      <a:pt x="41" y="26"/>
                      <a:pt x="39" y="27"/>
                    </a:cubicBezTo>
                    <a:cubicBezTo>
                      <a:pt x="38" y="27"/>
                      <a:pt x="38" y="27"/>
                      <a:pt x="37" y="28"/>
                    </a:cubicBezTo>
                    <a:cubicBezTo>
                      <a:pt x="35" y="29"/>
                      <a:pt x="34" y="30"/>
                      <a:pt x="33" y="31"/>
                    </a:cubicBezTo>
                    <a:cubicBezTo>
                      <a:pt x="32" y="31"/>
                      <a:pt x="31" y="32"/>
                      <a:pt x="30" y="32"/>
                    </a:cubicBezTo>
                    <a:cubicBezTo>
                      <a:pt x="28" y="32"/>
                      <a:pt x="27" y="32"/>
                      <a:pt x="25" y="32"/>
                    </a:cubicBezTo>
                    <a:cubicBezTo>
                      <a:pt x="23" y="33"/>
                      <a:pt x="22" y="33"/>
                      <a:pt x="20" y="35"/>
                    </a:cubicBezTo>
                    <a:cubicBezTo>
                      <a:pt x="19" y="36"/>
                      <a:pt x="20" y="38"/>
                      <a:pt x="18" y="38"/>
                    </a:cubicBezTo>
                    <a:cubicBezTo>
                      <a:pt x="17" y="39"/>
                      <a:pt x="17" y="38"/>
                      <a:pt x="15" y="39"/>
                    </a:cubicBezTo>
                    <a:cubicBezTo>
                      <a:pt x="14" y="39"/>
                      <a:pt x="14" y="40"/>
                      <a:pt x="13" y="41"/>
                    </a:cubicBezTo>
                    <a:cubicBezTo>
                      <a:pt x="11" y="42"/>
                      <a:pt x="7" y="41"/>
                      <a:pt x="6" y="44"/>
                    </a:cubicBezTo>
                    <a:cubicBezTo>
                      <a:pt x="6" y="45"/>
                      <a:pt x="7" y="45"/>
                      <a:pt x="6" y="46"/>
                    </a:cubicBezTo>
                    <a:cubicBezTo>
                      <a:pt x="5" y="47"/>
                      <a:pt x="3" y="45"/>
                      <a:pt x="2" y="46"/>
                    </a:cubicBezTo>
                    <a:cubicBezTo>
                      <a:pt x="1" y="47"/>
                      <a:pt x="1" y="48"/>
                      <a:pt x="1" y="48"/>
                    </a:cubicBezTo>
                    <a:cubicBezTo>
                      <a:pt x="1" y="49"/>
                      <a:pt x="0" y="49"/>
                      <a:pt x="1" y="50"/>
                    </a:cubicBezTo>
                    <a:cubicBezTo>
                      <a:pt x="1" y="51"/>
                      <a:pt x="2" y="50"/>
                      <a:pt x="2" y="50"/>
                    </a:cubicBezTo>
                    <a:cubicBezTo>
                      <a:pt x="4" y="51"/>
                      <a:pt x="5" y="50"/>
                      <a:pt x="6" y="50"/>
                    </a:cubicBezTo>
                    <a:cubicBezTo>
                      <a:pt x="6" y="51"/>
                      <a:pt x="7" y="51"/>
                      <a:pt x="7" y="52"/>
                    </a:cubicBezTo>
                    <a:cubicBezTo>
                      <a:pt x="7" y="52"/>
                      <a:pt x="8" y="52"/>
                      <a:pt x="8" y="53"/>
                    </a:cubicBezTo>
                    <a:cubicBezTo>
                      <a:pt x="9" y="54"/>
                      <a:pt x="9" y="54"/>
                      <a:pt x="9" y="55"/>
                    </a:cubicBezTo>
                    <a:cubicBezTo>
                      <a:pt x="11" y="57"/>
                      <a:pt x="13" y="55"/>
                      <a:pt x="15" y="55"/>
                    </a:cubicBezTo>
                    <a:cubicBezTo>
                      <a:pt x="16" y="54"/>
                      <a:pt x="17" y="54"/>
                      <a:pt x="19" y="53"/>
                    </a:cubicBezTo>
                    <a:cubicBezTo>
                      <a:pt x="20" y="53"/>
                      <a:pt x="21" y="52"/>
                      <a:pt x="23" y="51"/>
                    </a:cubicBezTo>
                    <a:cubicBezTo>
                      <a:pt x="24" y="50"/>
                      <a:pt x="25" y="50"/>
                      <a:pt x="27" y="49"/>
                    </a:cubicBezTo>
                    <a:cubicBezTo>
                      <a:pt x="28" y="48"/>
                      <a:pt x="30" y="48"/>
                      <a:pt x="31" y="47"/>
                    </a:cubicBezTo>
                    <a:cubicBezTo>
                      <a:pt x="33" y="46"/>
                      <a:pt x="33" y="45"/>
                      <a:pt x="34" y="43"/>
                    </a:cubicBezTo>
                    <a:cubicBezTo>
                      <a:pt x="36" y="42"/>
                      <a:pt x="36" y="41"/>
                      <a:pt x="38" y="40"/>
                    </a:cubicBezTo>
                    <a:cubicBezTo>
                      <a:pt x="39" y="39"/>
                      <a:pt x="40" y="39"/>
                      <a:pt x="41" y="38"/>
                    </a:cubicBezTo>
                    <a:cubicBezTo>
                      <a:pt x="41" y="37"/>
                      <a:pt x="42" y="37"/>
                      <a:pt x="42" y="36"/>
                    </a:cubicBezTo>
                    <a:cubicBezTo>
                      <a:pt x="44" y="35"/>
                      <a:pt x="46" y="36"/>
                      <a:pt x="48" y="35"/>
                    </a:cubicBezTo>
                    <a:cubicBezTo>
                      <a:pt x="49" y="34"/>
                      <a:pt x="49" y="34"/>
                      <a:pt x="50" y="33"/>
                    </a:cubicBezTo>
                    <a:cubicBezTo>
                      <a:pt x="51" y="33"/>
                      <a:pt x="51" y="32"/>
                      <a:pt x="52" y="32"/>
                    </a:cubicBezTo>
                    <a:cubicBezTo>
                      <a:pt x="54" y="30"/>
                      <a:pt x="55" y="32"/>
                      <a:pt x="58" y="32"/>
                    </a:cubicBezTo>
                    <a:cubicBezTo>
                      <a:pt x="59" y="31"/>
                      <a:pt x="59" y="32"/>
                      <a:pt x="60" y="31"/>
                    </a:cubicBezTo>
                    <a:cubicBezTo>
                      <a:pt x="61" y="30"/>
                      <a:pt x="61" y="29"/>
                      <a:pt x="62" y="28"/>
                    </a:cubicBezTo>
                    <a:cubicBezTo>
                      <a:pt x="63" y="26"/>
                      <a:pt x="63" y="26"/>
                      <a:pt x="65" y="25"/>
                    </a:cubicBezTo>
                    <a:cubicBezTo>
                      <a:pt x="66" y="24"/>
                      <a:pt x="68" y="25"/>
                      <a:pt x="69" y="24"/>
                    </a:cubicBezTo>
                    <a:cubicBezTo>
                      <a:pt x="70" y="23"/>
                      <a:pt x="70" y="22"/>
                      <a:pt x="71" y="21"/>
                    </a:cubicBezTo>
                    <a:cubicBezTo>
                      <a:pt x="72" y="20"/>
                      <a:pt x="72" y="20"/>
                      <a:pt x="74" y="19"/>
                    </a:cubicBezTo>
                    <a:cubicBezTo>
                      <a:pt x="75" y="19"/>
                      <a:pt x="75" y="19"/>
                      <a:pt x="77" y="18"/>
                    </a:cubicBezTo>
                    <a:cubicBezTo>
                      <a:pt x="78" y="18"/>
                      <a:pt x="79" y="18"/>
                      <a:pt x="79" y="17"/>
                    </a:cubicBezTo>
                    <a:cubicBezTo>
                      <a:pt x="80" y="17"/>
                      <a:pt x="80" y="16"/>
                      <a:pt x="81" y="15"/>
                    </a:cubicBezTo>
                    <a:cubicBezTo>
                      <a:pt x="82" y="14"/>
                      <a:pt x="83" y="14"/>
                      <a:pt x="83" y="14"/>
                    </a:cubicBezTo>
                    <a:cubicBezTo>
                      <a:pt x="84" y="13"/>
                      <a:pt x="84" y="12"/>
                      <a:pt x="86" y="11"/>
                    </a:cubicBezTo>
                    <a:cubicBezTo>
                      <a:pt x="87" y="10"/>
                      <a:pt x="88" y="11"/>
                      <a:pt x="89" y="10"/>
                    </a:cubicBezTo>
                    <a:cubicBezTo>
                      <a:pt x="90" y="8"/>
                      <a:pt x="90" y="6"/>
                      <a:pt x="89" y="5"/>
                    </a:cubicBezTo>
                    <a:cubicBezTo>
                      <a:pt x="89" y="4"/>
                      <a:pt x="88" y="4"/>
                      <a:pt x="88"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35" name="Freeform 1157"/>
              <p:cNvSpPr>
                <a:spLocks/>
              </p:cNvSpPr>
              <p:nvPr/>
            </p:nvSpPr>
            <p:spPr bwMode="auto">
              <a:xfrm>
                <a:off x="1413" y="3549"/>
                <a:ext cx="3425" cy="325"/>
              </a:xfrm>
              <a:custGeom>
                <a:avLst/>
                <a:gdLst>
                  <a:gd name="T0" fmla="*/ 26957 w 1709"/>
                  <a:gd name="T1" fmla="*/ 760 h 162"/>
                  <a:gd name="T2" fmla="*/ 26312 w 1709"/>
                  <a:gd name="T3" fmla="*/ 664 h 162"/>
                  <a:gd name="T4" fmla="*/ 25893 w 1709"/>
                  <a:gd name="T5" fmla="*/ 403 h 162"/>
                  <a:gd name="T6" fmla="*/ 25292 w 1709"/>
                  <a:gd name="T7" fmla="*/ 289 h 162"/>
                  <a:gd name="T8" fmla="*/ 24696 w 1709"/>
                  <a:gd name="T9" fmla="*/ 339 h 162"/>
                  <a:gd name="T10" fmla="*/ 24035 w 1709"/>
                  <a:gd name="T11" fmla="*/ 387 h 162"/>
                  <a:gd name="T12" fmla="*/ 23135 w 1709"/>
                  <a:gd name="T13" fmla="*/ 289 h 162"/>
                  <a:gd name="T14" fmla="*/ 22103 w 1709"/>
                  <a:gd name="T15" fmla="*/ 289 h 162"/>
                  <a:gd name="T16" fmla="*/ 21147 w 1709"/>
                  <a:gd name="T17" fmla="*/ 371 h 162"/>
                  <a:gd name="T18" fmla="*/ 20147 w 1709"/>
                  <a:gd name="T19" fmla="*/ 483 h 162"/>
                  <a:gd name="T20" fmla="*/ 19263 w 1709"/>
                  <a:gd name="T21" fmla="*/ 760 h 162"/>
                  <a:gd name="T22" fmla="*/ 18664 w 1709"/>
                  <a:gd name="T23" fmla="*/ 905 h 162"/>
                  <a:gd name="T24" fmla="*/ 18957 w 1709"/>
                  <a:gd name="T25" fmla="*/ 696 h 162"/>
                  <a:gd name="T26" fmla="*/ 18167 w 1709"/>
                  <a:gd name="T27" fmla="*/ 451 h 162"/>
                  <a:gd name="T28" fmla="*/ 17307 w 1709"/>
                  <a:gd name="T29" fmla="*/ 403 h 162"/>
                  <a:gd name="T30" fmla="*/ 16371 w 1709"/>
                  <a:gd name="T31" fmla="*/ 596 h 162"/>
                  <a:gd name="T32" fmla="*/ 15584 w 1709"/>
                  <a:gd name="T33" fmla="*/ 696 h 162"/>
                  <a:gd name="T34" fmla="*/ 14600 w 1709"/>
                  <a:gd name="T35" fmla="*/ 808 h 162"/>
                  <a:gd name="T36" fmla="*/ 13756 w 1709"/>
                  <a:gd name="T37" fmla="*/ 825 h 162"/>
                  <a:gd name="T38" fmla="*/ 12724 w 1709"/>
                  <a:gd name="T39" fmla="*/ 889 h 162"/>
                  <a:gd name="T40" fmla="*/ 12113 w 1709"/>
                  <a:gd name="T41" fmla="*/ 873 h 162"/>
                  <a:gd name="T42" fmla="*/ 11728 w 1709"/>
                  <a:gd name="T43" fmla="*/ 889 h 162"/>
                  <a:gd name="T44" fmla="*/ 11632 w 1709"/>
                  <a:gd name="T45" fmla="*/ 1148 h 162"/>
                  <a:gd name="T46" fmla="*/ 10696 w 1709"/>
                  <a:gd name="T47" fmla="*/ 1460 h 162"/>
                  <a:gd name="T48" fmla="*/ 10423 w 1709"/>
                  <a:gd name="T49" fmla="*/ 1735 h 162"/>
                  <a:gd name="T50" fmla="*/ 10069 w 1709"/>
                  <a:gd name="T51" fmla="*/ 1912 h 162"/>
                  <a:gd name="T52" fmla="*/ 8644 w 1709"/>
                  <a:gd name="T53" fmla="*/ 2125 h 162"/>
                  <a:gd name="T54" fmla="*/ 7391 w 1709"/>
                  <a:gd name="T55" fmla="*/ 1912 h 162"/>
                  <a:gd name="T56" fmla="*/ 6551 w 1709"/>
                  <a:gd name="T57" fmla="*/ 1751 h 162"/>
                  <a:gd name="T58" fmla="*/ 6535 w 1709"/>
                  <a:gd name="T59" fmla="*/ 1655 h 162"/>
                  <a:gd name="T60" fmla="*/ 6744 w 1709"/>
                  <a:gd name="T61" fmla="*/ 1541 h 162"/>
                  <a:gd name="T62" fmla="*/ 7149 w 1709"/>
                  <a:gd name="T63" fmla="*/ 1509 h 162"/>
                  <a:gd name="T64" fmla="*/ 7728 w 1709"/>
                  <a:gd name="T65" fmla="*/ 1348 h 162"/>
                  <a:gd name="T66" fmla="*/ 7632 w 1709"/>
                  <a:gd name="T67" fmla="*/ 1051 h 162"/>
                  <a:gd name="T68" fmla="*/ 7277 w 1709"/>
                  <a:gd name="T69" fmla="*/ 664 h 162"/>
                  <a:gd name="T70" fmla="*/ 7052 w 1709"/>
                  <a:gd name="T71" fmla="*/ 305 h 162"/>
                  <a:gd name="T72" fmla="*/ 7149 w 1709"/>
                  <a:gd name="T73" fmla="*/ 96 h 162"/>
                  <a:gd name="T74" fmla="*/ 6892 w 1709"/>
                  <a:gd name="T75" fmla="*/ 596 h 162"/>
                  <a:gd name="T76" fmla="*/ 7149 w 1709"/>
                  <a:gd name="T77" fmla="*/ 1051 h 162"/>
                  <a:gd name="T78" fmla="*/ 6535 w 1709"/>
                  <a:gd name="T79" fmla="*/ 1180 h 162"/>
                  <a:gd name="T80" fmla="*/ 5940 w 1709"/>
                  <a:gd name="T81" fmla="*/ 1180 h 162"/>
                  <a:gd name="T82" fmla="*/ 5096 w 1709"/>
                  <a:gd name="T83" fmla="*/ 1131 h 162"/>
                  <a:gd name="T84" fmla="*/ 4225 w 1709"/>
                  <a:gd name="T85" fmla="*/ 1099 h 162"/>
                  <a:gd name="T86" fmla="*/ 4595 w 1709"/>
                  <a:gd name="T87" fmla="*/ 1380 h 162"/>
                  <a:gd name="T88" fmla="*/ 3824 w 1709"/>
                  <a:gd name="T89" fmla="*/ 1292 h 162"/>
                  <a:gd name="T90" fmla="*/ 3261 w 1709"/>
                  <a:gd name="T91" fmla="*/ 1228 h 162"/>
                  <a:gd name="T92" fmla="*/ 2213 w 1709"/>
                  <a:gd name="T93" fmla="*/ 1316 h 162"/>
                  <a:gd name="T94" fmla="*/ 1595 w 1709"/>
                  <a:gd name="T95" fmla="*/ 1292 h 162"/>
                  <a:gd name="T96" fmla="*/ 1096 w 1709"/>
                  <a:gd name="T97" fmla="*/ 1509 h 162"/>
                  <a:gd name="T98" fmla="*/ 289 w 1709"/>
                  <a:gd name="T99" fmla="*/ 1621 h 162"/>
                  <a:gd name="T100" fmla="*/ 1483 w 1709"/>
                  <a:gd name="T101" fmla="*/ 1816 h 162"/>
                  <a:gd name="T102" fmla="*/ 1144 w 1709"/>
                  <a:gd name="T103" fmla="*/ 1980 h 162"/>
                  <a:gd name="T104" fmla="*/ 2068 w 1709"/>
                  <a:gd name="T105" fmla="*/ 2205 h 162"/>
                  <a:gd name="T106" fmla="*/ 2872 w 1709"/>
                  <a:gd name="T107" fmla="*/ 2287 h 162"/>
                  <a:gd name="T108" fmla="*/ 1176 w 1709"/>
                  <a:gd name="T109" fmla="*/ 2253 h 162"/>
                  <a:gd name="T110" fmla="*/ 25516 w 1709"/>
                  <a:gd name="T111" fmla="*/ 2303 h 162"/>
                  <a:gd name="T112" fmla="*/ 24969 w 1709"/>
                  <a:gd name="T113" fmla="*/ 2141 h 162"/>
                  <a:gd name="T114" fmla="*/ 25244 w 1709"/>
                  <a:gd name="T115" fmla="*/ 1783 h 162"/>
                  <a:gd name="T116" fmla="*/ 26055 w 1709"/>
                  <a:gd name="T117" fmla="*/ 1460 h 162"/>
                  <a:gd name="T118" fmla="*/ 26540 w 1709"/>
                  <a:gd name="T119" fmla="*/ 1292 h 162"/>
                  <a:gd name="T120" fmla="*/ 27376 w 1709"/>
                  <a:gd name="T121" fmla="*/ 1035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09"/>
                  <a:gd name="T184" fmla="*/ 0 h 162"/>
                  <a:gd name="T185" fmla="*/ 1709 w 1709"/>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09" h="162">
                    <a:moveTo>
                      <a:pt x="1706" y="59"/>
                    </a:moveTo>
                    <a:cubicBezTo>
                      <a:pt x="1705" y="59"/>
                      <a:pt x="1704" y="60"/>
                      <a:pt x="1702" y="59"/>
                    </a:cubicBezTo>
                    <a:cubicBezTo>
                      <a:pt x="1702" y="58"/>
                      <a:pt x="1702" y="58"/>
                      <a:pt x="1702" y="57"/>
                    </a:cubicBezTo>
                    <a:cubicBezTo>
                      <a:pt x="1701" y="56"/>
                      <a:pt x="1701" y="56"/>
                      <a:pt x="1701" y="55"/>
                    </a:cubicBezTo>
                    <a:cubicBezTo>
                      <a:pt x="1700" y="55"/>
                      <a:pt x="1700" y="55"/>
                      <a:pt x="1700" y="55"/>
                    </a:cubicBezTo>
                    <a:cubicBezTo>
                      <a:pt x="1699" y="54"/>
                      <a:pt x="1698" y="54"/>
                      <a:pt x="1697" y="53"/>
                    </a:cubicBezTo>
                    <a:cubicBezTo>
                      <a:pt x="1696" y="53"/>
                      <a:pt x="1695" y="53"/>
                      <a:pt x="1693" y="53"/>
                    </a:cubicBezTo>
                    <a:cubicBezTo>
                      <a:pt x="1692" y="53"/>
                      <a:pt x="1691" y="53"/>
                      <a:pt x="1690" y="53"/>
                    </a:cubicBezTo>
                    <a:cubicBezTo>
                      <a:pt x="1689" y="53"/>
                      <a:pt x="1688" y="52"/>
                      <a:pt x="1686" y="52"/>
                    </a:cubicBezTo>
                    <a:cubicBezTo>
                      <a:pt x="1685" y="52"/>
                      <a:pt x="1684" y="52"/>
                      <a:pt x="1683" y="52"/>
                    </a:cubicBezTo>
                    <a:cubicBezTo>
                      <a:pt x="1682" y="52"/>
                      <a:pt x="1682" y="54"/>
                      <a:pt x="1681" y="53"/>
                    </a:cubicBezTo>
                    <a:cubicBezTo>
                      <a:pt x="1680" y="53"/>
                      <a:pt x="1681" y="52"/>
                      <a:pt x="1680" y="51"/>
                    </a:cubicBezTo>
                    <a:cubicBezTo>
                      <a:pt x="1679" y="50"/>
                      <a:pt x="1678" y="51"/>
                      <a:pt x="1676" y="51"/>
                    </a:cubicBezTo>
                    <a:cubicBezTo>
                      <a:pt x="1675" y="51"/>
                      <a:pt x="1674" y="51"/>
                      <a:pt x="1673" y="51"/>
                    </a:cubicBezTo>
                    <a:cubicBezTo>
                      <a:pt x="1672" y="51"/>
                      <a:pt x="1672" y="50"/>
                      <a:pt x="1671" y="50"/>
                    </a:cubicBezTo>
                    <a:cubicBezTo>
                      <a:pt x="1671" y="49"/>
                      <a:pt x="1671" y="48"/>
                      <a:pt x="1671" y="47"/>
                    </a:cubicBezTo>
                    <a:cubicBezTo>
                      <a:pt x="1670" y="47"/>
                      <a:pt x="1670" y="47"/>
                      <a:pt x="1670" y="47"/>
                    </a:cubicBezTo>
                    <a:cubicBezTo>
                      <a:pt x="1669" y="46"/>
                      <a:pt x="1667" y="46"/>
                      <a:pt x="1666" y="45"/>
                    </a:cubicBezTo>
                    <a:cubicBezTo>
                      <a:pt x="1666" y="44"/>
                      <a:pt x="1666" y="43"/>
                      <a:pt x="1666" y="43"/>
                    </a:cubicBezTo>
                    <a:cubicBezTo>
                      <a:pt x="1665" y="41"/>
                      <a:pt x="1664" y="43"/>
                      <a:pt x="1662" y="42"/>
                    </a:cubicBezTo>
                    <a:cubicBezTo>
                      <a:pt x="1661" y="42"/>
                      <a:pt x="1660" y="42"/>
                      <a:pt x="1658" y="42"/>
                    </a:cubicBezTo>
                    <a:cubicBezTo>
                      <a:pt x="1657" y="41"/>
                      <a:pt x="1655" y="41"/>
                      <a:pt x="1654" y="42"/>
                    </a:cubicBezTo>
                    <a:cubicBezTo>
                      <a:pt x="1652" y="42"/>
                      <a:pt x="1650" y="44"/>
                      <a:pt x="1650" y="42"/>
                    </a:cubicBezTo>
                    <a:cubicBezTo>
                      <a:pt x="1650" y="41"/>
                      <a:pt x="1650" y="41"/>
                      <a:pt x="1651" y="40"/>
                    </a:cubicBezTo>
                    <a:cubicBezTo>
                      <a:pt x="1651" y="39"/>
                      <a:pt x="1652" y="39"/>
                      <a:pt x="1652" y="38"/>
                    </a:cubicBezTo>
                    <a:cubicBezTo>
                      <a:pt x="1652" y="37"/>
                      <a:pt x="1650" y="37"/>
                      <a:pt x="1649" y="37"/>
                    </a:cubicBezTo>
                    <a:cubicBezTo>
                      <a:pt x="1648" y="37"/>
                      <a:pt x="1648" y="38"/>
                      <a:pt x="1647" y="39"/>
                    </a:cubicBezTo>
                    <a:cubicBezTo>
                      <a:pt x="1647" y="40"/>
                      <a:pt x="1647" y="40"/>
                      <a:pt x="1646" y="41"/>
                    </a:cubicBezTo>
                    <a:cubicBezTo>
                      <a:pt x="1645" y="42"/>
                      <a:pt x="1643" y="41"/>
                      <a:pt x="1641" y="41"/>
                    </a:cubicBezTo>
                    <a:cubicBezTo>
                      <a:pt x="1640" y="41"/>
                      <a:pt x="1639" y="40"/>
                      <a:pt x="1638" y="40"/>
                    </a:cubicBezTo>
                    <a:cubicBezTo>
                      <a:pt x="1636" y="40"/>
                      <a:pt x="1635" y="42"/>
                      <a:pt x="1633" y="41"/>
                    </a:cubicBezTo>
                    <a:cubicBezTo>
                      <a:pt x="1632" y="41"/>
                      <a:pt x="1631" y="41"/>
                      <a:pt x="1631" y="41"/>
                    </a:cubicBezTo>
                    <a:cubicBezTo>
                      <a:pt x="1631" y="40"/>
                      <a:pt x="1632" y="40"/>
                      <a:pt x="1632" y="39"/>
                    </a:cubicBezTo>
                    <a:cubicBezTo>
                      <a:pt x="1633" y="39"/>
                      <a:pt x="1633" y="38"/>
                      <a:pt x="1633" y="38"/>
                    </a:cubicBezTo>
                    <a:cubicBezTo>
                      <a:pt x="1633" y="37"/>
                      <a:pt x="1631" y="37"/>
                      <a:pt x="1630" y="37"/>
                    </a:cubicBezTo>
                    <a:cubicBezTo>
                      <a:pt x="1629" y="37"/>
                      <a:pt x="1628" y="37"/>
                      <a:pt x="1626" y="37"/>
                    </a:cubicBezTo>
                    <a:cubicBezTo>
                      <a:pt x="1625" y="36"/>
                      <a:pt x="1624" y="37"/>
                      <a:pt x="1624" y="36"/>
                    </a:cubicBezTo>
                    <a:cubicBezTo>
                      <a:pt x="1623" y="36"/>
                      <a:pt x="1624" y="35"/>
                      <a:pt x="1623" y="34"/>
                    </a:cubicBezTo>
                    <a:cubicBezTo>
                      <a:pt x="1622" y="33"/>
                      <a:pt x="1621" y="33"/>
                      <a:pt x="1619" y="33"/>
                    </a:cubicBezTo>
                    <a:cubicBezTo>
                      <a:pt x="1618" y="33"/>
                      <a:pt x="1618" y="33"/>
                      <a:pt x="1617" y="33"/>
                    </a:cubicBezTo>
                    <a:cubicBezTo>
                      <a:pt x="1615" y="33"/>
                      <a:pt x="1615" y="33"/>
                      <a:pt x="1613" y="32"/>
                    </a:cubicBezTo>
                    <a:cubicBezTo>
                      <a:pt x="1613" y="31"/>
                      <a:pt x="1612" y="31"/>
                      <a:pt x="1612" y="30"/>
                    </a:cubicBezTo>
                    <a:cubicBezTo>
                      <a:pt x="1612" y="29"/>
                      <a:pt x="1613" y="29"/>
                      <a:pt x="1613" y="29"/>
                    </a:cubicBezTo>
                    <a:cubicBezTo>
                      <a:pt x="1614" y="29"/>
                      <a:pt x="1615" y="29"/>
                      <a:pt x="1614" y="28"/>
                    </a:cubicBezTo>
                    <a:cubicBezTo>
                      <a:pt x="1614" y="27"/>
                      <a:pt x="1614" y="27"/>
                      <a:pt x="1614" y="27"/>
                    </a:cubicBezTo>
                    <a:cubicBezTo>
                      <a:pt x="1612" y="26"/>
                      <a:pt x="1611" y="28"/>
                      <a:pt x="1610" y="27"/>
                    </a:cubicBezTo>
                    <a:cubicBezTo>
                      <a:pt x="1609" y="27"/>
                      <a:pt x="1609" y="26"/>
                      <a:pt x="1608" y="26"/>
                    </a:cubicBezTo>
                    <a:cubicBezTo>
                      <a:pt x="1607" y="25"/>
                      <a:pt x="1606" y="25"/>
                      <a:pt x="1605" y="25"/>
                    </a:cubicBezTo>
                    <a:cubicBezTo>
                      <a:pt x="1604" y="25"/>
                      <a:pt x="1604" y="25"/>
                      <a:pt x="1603" y="25"/>
                    </a:cubicBezTo>
                    <a:cubicBezTo>
                      <a:pt x="1602" y="25"/>
                      <a:pt x="1601" y="26"/>
                      <a:pt x="1600" y="25"/>
                    </a:cubicBezTo>
                    <a:cubicBezTo>
                      <a:pt x="1599" y="25"/>
                      <a:pt x="1599" y="25"/>
                      <a:pt x="1598" y="24"/>
                    </a:cubicBezTo>
                    <a:cubicBezTo>
                      <a:pt x="1597" y="24"/>
                      <a:pt x="1596" y="23"/>
                      <a:pt x="1595" y="23"/>
                    </a:cubicBezTo>
                    <a:cubicBezTo>
                      <a:pt x="1593" y="22"/>
                      <a:pt x="1592" y="23"/>
                      <a:pt x="1591" y="23"/>
                    </a:cubicBezTo>
                    <a:cubicBezTo>
                      <a:pt x="1589" y="23"/>
                      <a:pt x="1588" y="22"/>
                      <a:pt x="1586" y="22"/>
                    </a:cubicBezTo>
                    <a:cubicBezTo>
                      <a:pt x="1585" y="22"/>
                      <a:pt x="1584" y="23"/>
                      <a:pt x="1582" y="22"/>
                    </a:cubicBezTo>
                    <a:cubicBezTo>
                      <a:pt x="1581" y="22"/>
                      <a:pt x="1580" y="21"/>
                      <a:pt x="1579" y="20"/>
                    </a:cubicBezTo>
                    <a:cubicBezTo>
                      <a:pt x="1579" y="20"/>
                      <a:pt x="1578" y="20"/>
                      <a:pt x="1578" y="20"/>
                    </a:cubicBezTo>
                    <a:cubicBezTo>
                      <a:pt x="1578" y="20"/>
                      <a:pt x="1577" y="20"/>
                      <a:pt x="1576" y="20"/>
                    </a:cubicBezTo>
                    <a:cubicBezTo>
                      <a:pt x="1575" y="20"/>
                      <a:pt x="1574" y="21"/>
                      <a:pt x="1572" y="21"/>
                    </a:cubicBezTo>
                    <a:cubicBezTo>
                      <a:pt x="1571" y="21"/>
                      <a:pt x="1570" y="21"/>
                      <a:pt x="1569" y="20"/>
                    </a:cubicBezTo>
                    <a:cubicBezTo>
                      <a:pt x="1569" y="20"/>
                      <a:pt x="1569" y="20"/>
                      <a:pt x="1569" y="20"/>
                    </a:cubicBezTo>
                    <a:cubicBezTo>
                      <a:pt x="1568" y="20"/>
                      <a:pt x="1568" y="20"/>
                      <a:pt x="1567" y="19"/>
                    </a:cubicBezTo>
                    <a:cubicBezTo>
                      <a:pt x="1566" y="19"/>
                      <a:pt x="1566" y="19"/>
                      <a:pt x="1565" y="19"/>
                    </a:cubicBezTo>
                    <a:cubicBezTo>
                      <a:pt x="1565" y="18"/>
                      <a:pt x="1567" y="18"/>
                      <a:pt x="1568" y="18"/>
                    </a:cubicBezTo>
                    <a:cubicBezTo>
                      <a:pt x="1569" y="17"/>
                      <a:pt x="1570" y="17"/>
                      <a:pt x="1570" y="15"/>
                    </a:cubicBezTo>
                    <a:cubicBezTo>
                      <a:pt x="1571" y="15"/>
                      <a:pt x="1571" y="14"/>
                      <a:pt x="1571" y="13"/>
                    </a:cubicBezTo>
                    <a:cubicBezTo>
                      <a:pt x="1571" y="12"/>
                      <a:pt x="1571" y="12"/>
                      <a:pt x="1570" y="11"/>
                    </a:cubicBezTo>
                    <a:cubicBezTo>
                      <a:pt x="1569" y="11"/>
                      <a:pt x="1568" y="12"/>
                      <a:pt x="1567" y="13"/>
                    </a:cubicBezTo>
                    <a:cubicBezTo>
                      <a:pt x="1566" y="13"/>
                      <a:pt x="1566" y="13"/>
                      <a:pt x="1565" y="14"/>
                    </a:cubicBezTo>
                    <a:cubicBezTo>
                      <a:pt x="1564" y="15"/>
                      <a:pt x="1564" y="16"/>
                      <a:pt x="1563" y="17"/>
                    </a:cubicBezTo>
                    <a:cubicBezTo>
                      <a:pt x="1562" y="18"/>
                      <a:pt x="1562" y="19"/>
                      <a:pt x="1561" y="20"/>
                    </a:cubicBezTo>
                    <a:cubicBezTo>
                      <a:pt x="1561" y="20"/>
                      <a:pt x="1561" y="20"/>
                      <a:pt x="1561" y="20"/>
                    </a:cubicBezTo>
                    <a:cubicBezTo>
                      <a:pt x="1560" y="21"/>
                      <a:pt x="1559" y="21"/>
                      <a:pt x="1557" y="20"/>
                    </a:cubicBezTo>
                    <a:cubicBezTo>
                      <a:pt x="1557" y="20"/>
                      <a:pt x="1557" y="20"/>
                      <a:pt x="1556" y="20"/>
                    </a:cubicBezTo>
                    <a:cubicBezTo>
                      <a:pt x="1556" y="20"/>
                      <a:pt x="1555" y="19"/>
                      <a:pt x="1554" y="19"/>
                    </a:cubicBezTo>
                    <a:cubicBezTo>
                      <a:pt x="1553" y="19"/>
                      <a:pt x="1552" y="20"/>
                      <a:pt x="1551" y="20"/>
                    </a:cubicBezTo>
                    <a:cubicBezTo>
                      <a:pt x="1551" y="20"/>
                      <a:pt x="1551" y="20"/>
                      <a:pt x="1551" y="20"/>
                    </a:cubicBezTo>
                    <a:cubicBezTo>
                      <a:pt x="1548" y="21"/>
                      <a:pt x="1547" y="21"/>
                      <a:pt x="1544" y="21"/>
                    </a:cubicBezTo>
                    <a:cubicBezTo>
                      <a:pt x="1541" y="21"/>
                      <a:pt x="1539" y="20"/>
                      <a:pt x="1536" y="20"/>
                    </a:cubicBezTo>
                    <a:cubicBezTo>
                      <a:pt x="1534" y="21"/>
                      <a:pt x="1532" y="20"/>
                      <a:pt x="1531" y="21"/>
                    </a:cubicBezTo>
                    <a:cubicBezTo>
                      <a:pt x="1529" y="22"/>
                      <a:pt x="1530" y="23"/>
                      <a:pt x="1529" y="24"/>
                    </a:cubicBezTo>
                    <a:cubicBezTo>
                      <a:pt x="1527" y="25"/>
                      <a:pt x="1527" y="26"/>
                      <a:pt x="1525" y="27"/>
                    </a:cubicBezTo>
                    <a:cubicBezTo>
                      <a:pt x="1524" y="27"/>
                      <a:pt x="1524" y="27"/>
                      <a:pt x="1523" y="27"/>
                    </a:cubicBezTo>
                    <a:cubicBezTo>
                      <a:pt x="1521" y="28"/>
                      <a:pt x="1519" y="28"/>
                      <a:pt x="1517" y="27"/>
                    </a:cubicBezTo>
                    <a:cubicBezTo>
                      <a:pt x="1516" y="27"/>
                      <a:pt x="1515" y="27"/>
                      <a:pt x="1515" y="26"/>
                    </a:cubicBezTo>
                    <a:cubicBezTo>
                      <a:pt x="1514" y="25"/>
                      <a:pt x="1513" y="24"/>
                      <a:pt x="1513" y="23"/>
                    </a:cubicBezTo>
                    <a:cubicBezTo>
                      <a:pt x="1513" y="22"/>
                      <a:pt x="1514" y="22"/>
                      <a:pt x="1514" y="21"/>
                    </a:cubicBezTo>
                    <a:cubicBezTo>
                      <a:pt x="1513" y="20"/>
                      <a:pt x="1513" y="20"/>
                      <a:pt x="1512" y="20"/>
                    </a:cubicBezTo>
                    <a:cubicBezTo>
                      <a:pt x="1512" y="20"/>
                      <a:pt x="1511" y="20"/>
                      <a:pt x="1511" y="20"/>
                    </a:cubicBezTo>
                    <a:cubicBezTo>
                      <a:pt x="1511" y="20"/>
                      <a:pt x="1510" y="20"/>
                      <a:pt x="1510" y="20"/>
                    </a:cubicBezTo>
                    <a:cubicBezTo>
                      <a:pt x="1509" y="20"/>
                      <a:pt x="1508" y="21"/>
                      <a:pt x="1507" y="22"/>
                    </a:cubicBezTo>
                    <a:cubicBezTo>
                      <a:pt x="1505" y="23"/>
                      <a:pt x="1504" y="23"/>
                      <a:pt x="1502" y="24"/>
                    </a:cubicBezTo>
                    <a:cubicBezTo>
                      <a:pt x="1501" y="24"/>
                      <a:pt x="1500" y="25"/>
                      <a:pt x="1500" y="24"/>
                    </a:cubicBezTo>
                    <a:cubicBezTo>
                      <a:pt x="1499" y="24"/>
                      <a:pt x="1500" y="23"/>
                      <a:pt x="1499" y="22"/>
                    </a:cubicBezTo>
                    <a:cubicBezTo>
                      <a:pt x="1498" y="21"/>
                      <a:pt x="1496" y="23"/>
                      <a:pt x="1494" y="24"/>
                    </a:cubicBezTo>
                    <a:cubicBezTo>
                      <a:pt x="1493" y="24"/>
                      <a:pt x="1492" y="25"/>
                      <a:pt x="1490" y="24"/>
                    </a:cubicBezTo>
                    <a:cubicBezTo>
                      <a:pt x="1489" y="24"/>
                      <a:pt x="1489" y="23"/>
                      <a:pt x="1488" y="23"/>
                    </a:cubicBezTo>
                    <a:cubicBezTo>
                      <a:pt x="1486" y="22"/>
                      <a:pt x="1485" y="22"/>
                      <a:pt x="1484" y="23"/>
                    </a:cubicBezTo>
                    <a:cubicBezTo>
                      <a:pt x="1482" y="23"/>
                      <a:pt x="1482" y="24"/>
                      <a:pt x="1481" y="25"/>
                    </a:cubicBezTo>
                    <a:cubicBezTo>
                      <a:pt x="1479" y="25"/>
                      <a:pt x="1478" y="25"/>
                      <a:pt x="1477" y="25"/>
                    </a:cubicBezTo>
                    <a:cubicBezTo>
                      <a:pt x="1475" y="25"/>
                      <a:pt x="1474" y="25"/>
                      <a:pt x="1472" y="25"/>
                    </a:cubicBezTo>
                    <a:cubicBezTo>
                      <a:pt x="1470" y="25"/>
                      <a:pt x="1469" y="25"/>
                      <a:pt x="1467" y="25"/>
                    </a:cubicBezTo>
                    <a:cubicBezTo>
                      <a:pt x="1466" y="25"/>
                      <a:pt x="1465" y="25"/>
                      <a:pt x="1464" y="25"/>
                    </a:cubicBezTo>
                    <a:cubicBezTo>
                      <a:pt x="1462" y="26"/>
                      <a:pt x="1460" y="26"/>
                      <a:pt x="1458" y="26"/>
                    </a:cubicBezTo>
                    <a:cubicBezTo>
                      <a:pt x="1456" y="26"/>
                      <a:pt x="1455" y="27"/>
                      <a:pt x="1454" y="25"/>
                    </a:cubicBezTo>
                    <a:cubicBezTo>
                      <a:pt x="1454" y="24"/>
                      <a:pt x="1455" y="23"/>
                      <a:pt x="1455" y="22"/>
                    </a:cubicBezTo>
                    <a:cubicBezTo>
                      <a:pt x="1454" y="21"/>
                      <a:pt x="1452" y="22"/>
                      <a:pt x="1451" y="22"/>
                    </a:cubicBezTo>
                    <a:cubicBezTo>
                      <a:pt x="1448" y="22"/>
                      <a:pt x="1447" y="23"/>
                      <a:pt x="1445" y="22"/>
                    </a:cubicBezTo>
                    <a:cubicBezTo>
                      <a:pt x="1445" y="21"/>
                      <a:pt x="1445" y="21"/>
                      <a:pt x="1445" y="20"/>
                    </a:cubicBezTo>
                    <a:cubicBezTo>
                      <a:pt x="1445" y="19"/>
                      <a:pt x="1445" y="19"/>
                      <a:pt x="1444" y="18"/>
                    </a:cubicBezTo>
                    <a:cubicBezTo>
                      <a:pt x="1443" y="17"/>
                      <a:pt x="1442" y="17"/>
                      <a:pt x="1441" y="17"/>
                    </a:cubicBezTo>
                    <a:cubicBezTo>
                      <a:pt x="1438" y="17"/>
                      <a:pt x="1437" y="17"/>
                      <a:pt x="1434" y="18"/>
                    </a:cubicBezTo>
                    <a:cubicBezTo>
                      <a:pt x="1432" y="18"/>
                      <a:pt x="1431" y="18"/>
                      <a:pt x="1430" y="18"/>
                    </a:cubicBezTo>
                    <a:cubicBezTo>
                      <a:pt x="1428" y="18"/>
                      <a:pt x="1428" y="19"/>
                      <a:pt x="1426" y="19"/>
                    </a:cubicBezTo>
                    <a:cubicBezTo>
                      <a:pt x="1426" y="20"/>
                      <a:pt x="1425" y="20"/>
                      <a:pt x="1424" y="20"/>
                    </a:cubicBezTo>
                    <a:cubicBezTo>
                      <a:pt x="1423" y="21"/>
                      <a:pt x="1423" y="21"/>
                      <a:pt x="1421" y="22"/>
                    </a:cubicBezTo>
                    <a:cubicBezTo>
                      <a:pt x="1419" y="23"/>
                      <a:pt x="1418" y="25"/>
                      <a:pt x="1415" y="25"/>
                    </a:cubicBezTo>
                    <a:cubicBezTo>
                      <a:pt x="1413" y="26"/>
                      <a:pt x="1410" y="27"/>
                      <a:pt x="1408" y="25"/>
                    </a:cubicBezTo>
                    <a:cubicBezTo>
                      <a:pt x="1407" y="24"/>
                      <a:pt x="1408" y="23"/>
                      <a:pt x="1407" y="22"/>
                    </a:cubicBezTo>
                    <a:cubicBezTo>
                      <a:pt x="1406" y="21"/>
                      <a:pt x="1404" y="22"/>
                      <a:pt x="1403" y="22"/>
                    </a:cubicBezTo>
                    <a:cubicBezTo>
                      <a:pt x="1401" y="22"/>
                      <a:pt x="1400" y="22"/>
                      <a:pt x="1399" y="22"/>
                    </a:cubicBezTo>
                    <a:cubicBezTo>
                      <a:pt x="1397" y="22"/>
                      <a:pt x="1396" y="22"/>
                      <a:pt x="1394" y="21"/>
                    </a:cubicBezTo>
                    <a:cubicBezTo>
                      <a:pt x="1393" y="21"/>
                      <a:pt x="1393" y="21"/>
                      <a:pt x="1392" y="20"/>
                    </a:cubicBezTo>
                    <a:cubicBezTo>
                      <a:pt x="1392" y="20"/>
                      <a:pt x="1391" y="20"/>
                      <a:pt x="1391" y="19"/>
                    </a:cubicBezTo>
                    <a:cubicBezTo>
                      <a:pt x="1389" y="18"/>
                      <a:pt x="1387" y="18"/>
                      <a:pt x="1385" y="18"/>
                    </a:cubicBezTo>
                    <a:cubicBezTo>
                      <a:pt x="1383" y="17"/>
                      <a:pt x="1381" y="18"/>
                      <a:pt x="1379" y="18"/>
                    </a:cubicBezTo>
                    <a:cubicBezTo>
                      <a:pt x="1377" y="18"/>
                      <a:pt x="1376" y="18"/>
                      <a:pt x="1375" y="18"/>
                    </a:cubicBezTo>
                    <a:cubicBezTo>
                      <a:pt x="1373" y="18"/>
                      <a:pt x="1371" y="18"/>
                      <a:pt x="1370" y="18"/>
                    </a:cubicBezTo>
                    <a:cubicBezTo>
                      <a:pt x="1369" y="19"/>
                      <a:pt x="1369" y="20"/>
                      <a:pt x="1368" y="20"/>
                    </a:cubicBezTo>
                    <a:cubicBezTo>
                      <a:pt x="1368" y="20"/>
                      <a:pt x="1368" y="20"/>
                      <a:pt x="1368" y="20"/>
                    </a:cubicBezTo>
                    <a:cubicBezTo>
                      <a:pt x="1366" y="21"/>
                      <a:pt x="1365" y="21"/>
                      <a:pt x="1363" y="21"/>
                    </a:cubicBezTo>
                    <a:cubicBezTo>
                      <a:pt x="1362" y="21"/>
                      <a:pt x="1361" y="21"/>
                      <a:pt x="1360" y="22"/>
                    </a:cubicBezTo>
                    <a:cubicBezTo>
                      <a:pt x="1358" y="22"/>
                      <a:pt x="1356" y="26"/>
                      <a:pt x="1355" y="24"/>
                    </a:cubicBezTo>
                    <a:cubicBezTo>
                      <a:pt x="1354" y="24"/>
                      <a:pt x="1354" y="23"/>
                      <a:pt x="1353" y="22"/>
                    </a:cubicBezTo>
                    <a:cubicBezTo>
                      <a:pt x="1352" y="21"/>
                      <a:pt x="1350" y="23"/>
                      <a:pt x="1348" y="23"/>
                    </a:cubicBezTo>
                    <a:cubicBezTo>
                      <a:pt x="1347" y="24"/>
                      <a:pt x="1346" y="24"/>
                      <a:pt x="1345" y="24"/>
                    </a:cubicBezTo>
                    <a:cubicBezTo>
                      <a:pt x="1343" y="24"/>
                      <a:pt x="1343" y="23"/>
                      <a:pt x="1341" y="23"/>
                    </a:cubicBezTo>
                    <a:cubicBezTo>
                      <a:pt x="1339" y="23"/>
                      <a:pt x="1338" y="24"/>
                      <a:pt x="1336" y="24"/>
                    </a:cubicBezTo>
                    <a:cubicBezTo>
                      <a:pt x="1335" y="24"/>
                      <a:pt x="1334" y="23"/>
                      <a:pt x="1333" y="23"/>
                    </a:cubicBezTo>
                    <a:cubicBezTo>
                      <a:pt x="1332" y="23"/>
                      <a:pt x="1331" y="23"/>
                      <a:pt x="1330" y="23"/>
                    </a:cubicBezTo>
                    <a:cubicBezTo>
                      <a:pt x="1330" y="23"/>
                      <a:pt x="1326" y="23"/>
                      <a:pt x="1323" y="23"/>
                    </a:cubicBezTo>
                    <a:cubicBezTo>
                      <a:pt x="1321" y="23"/>
                      <a:pt x="1320" y="23"/>
                      <a:pt x="1317" y="23"/>
                    </a:cubicBezTo>
                    <a:cubicBezTo>
                      <a:pt x="1315" y="23"/>
                      <a:pt x="1314" y="21"/>
                      <a:pt x="1313" y="22"/>
                    </a:cubicBezTo>
                    <a:cubicBezTo>
                      <a:pt x="1312" y="22"/>
                      <a:pt x="1312" y="23"/>
                      <a:pt x="1311" y="23"/>
                    </a:cubicBezTo>
                    <a:cubicBezTo>
                      <a:pt x="1308" y="25"/>
                      <a:pt x="1306" y="24"/>
                      <a:pt x="1303" y="23"/>
                    </a:cubicBezTo>
                    <a:cubicBezTo>
                      <a:pt x="1301" y="23"/>
                      <a:pt x="1299" y="24"/>
                      <a:pt x="1298" y="23"/>
                    </a:cubicBezTo>
                    <a:cubicBezTo>
                      <a:pt x="1297" y="22"/>
                      <a:pt x="1297" y="21"/>
                      <a:pt x="1297" y="20"/>
                    </a:cubicBezTo>
                    <a:cubicBezTo>
                      <a:pt x="1297" y="20"/>
                      <a:pt x="1297" y="20"/>
                      <a:pt x="1296" y="20"/>
                    </a:cubicBezTo>
                    <a:cubicBezTo>
                      <a:pt x="1296" y="19"/>
                      <a:pt x="1295" y="19"/>
                      <a:pt x="1294" y="20"/>
                    </a:cubicBezTo>
                    <a:cubicBezTo>
                      <a:pt x="1293" y="21"/>
                      <a:pt x="1293" y="22"/>
                      <a:pt x="1292" y="22"/>
                    </a:cubicBezTo>
                    <a:cubicBezTo>
                      <a:pt x="1290" y="23"/>
                      <a:pt x="1289" y="24"/>
                      <a:pt x="1287" y="25"/>
                    </a:cubicBezTo>
                    <a:cubicBezTo>
                      <a:pt x="1286" y="26"/>
                      <a:pt x="1285" y="26"/>
                      <a:pt x="1284" y="27"/>
                    </a:cubicBezTo>
                    <a:cubicBezTo>
                      <a:pt x="1282" y="27"/>
                      <a:pt x="1281" y="27"/>
                      <a:pt x="1279" y="27"/>
                    </a:cubicBezTo>
                    <a:cubicBezTo>
                      <a:pt x="1276" y="27"/>
                      <a:pt x="1275" y="27"/>
                      <a:pt x="1273" y="27"/>
                    </a:cubicBezTo>
                    <a:cubicBezTo>
                      <a:pt x="1270" y="28"/>
                      <a:pt x="1269" y="28"/>
                      <a:pt x="1267" y="27"/>
                    </a:cubicBezTo>
                    <a:cubicBezTo>
                      <a:pt x="1264" y="27"/>
                      <a:pt x="1262" y="26"/>
                      <a:pt x="1259" y="27"/>
                    </a:cubicBezTo>
                    <a:cubicBezTo>
                      <a:pt x="1258" y="27"/>
                      <a:pt x="1258" y="28"/>
                      <a:pt x="1256" y="28"/>
                    </a:cubicBezTo>
                    <a:cubicBezTo>
                      <a:pt x="1255" y="28"/>
                      <a:pt x="1255" y="27"/>
                      <a:pt x="1254" y="27"/>
                    </a:cubicBezTo>
                    <a:cubicBezTo>
                      <a:pt x="1252" y="27"/>
                      <a:pt x="1251" y="28"/>
                      <a:pt x="1250" y="29"/>
                    </a:cubicBezTo>
                    <a:cubicBezTo>
                      <a:pt x="1250" y="29"/>
                      <a:pt x="1250" y="29"/>
                      <a:pt x="1249" y="30"/>
                    </a:cubicBezTo>
                    <a:cubicBezTo>
                      <a:pt x="1249" y="30"/>
                      <a:pt x="1249" y="31"/>
                      <a:pt x="1249" y="32"/>
                    </a:cubicBezTo>
                    <a:cubicBezTo>
                      <a:pt x="1248" y="33"/>
                      <a:pt x="1246" y="32"/>
                      <a:pt x="1244" y="32"/>
                    </a:cubicBezTo>
                    <a:cubicBezTo>
                      <a:pt x="1242" y="32"/>
                      <a:pt x="1242" y="32"/>
                      <a:pt x="1240" y="32"/>
                    </a:cubicBezTo>
                    <a:cubicBezTo>
                      <a:pt x="1238" y="32"/>
                      <a:pt x="1238" y="33"/>
                      <a:pt x="1236" y="33"/>
                    </a:cubicBezTo>
                    <a:cubicBezTo>
                      <a:pt x="1234" y="34"/>
                      <a:pt x="1233" y="34"/>
                      <a:pt x="1231" y="34"/>
                    </a:cubicBezTo>
                    <a:cubicBezTo>
                      <a:pt x="1230" y="35"/>
                      <a:pt x="1230" y="35"/>
                      <a:pt x="1229" y="35"/>
                    </a:cubicBezTo>
                    <a:cubicBezTo>
                      <a:pt x="1228" y="36"/>
                      <a:pt x="1226" y="35"/>
                      <a:pt x="1225" y="36"/>
                    </a:cubicBezTo>
                    <a:cubicBezTo>
                      <a:pt x="1225" y="36"/>
                      <a:pt x="1225" y="37"/>
                      <a:pt x="1225" y="38"/>
                    </a:cubicBezTo>
                    <a:cubicBezTo>
                      <a:pt x="1224" y="40"/>
                      <a:pt x="1223" y="40"/>
                      <a:pt x="1221" y="41"/>
                    </a:cubicBezTo>
                    <a:cubicBezTo>
                      <a:pt x="1219" y="42"/>
                      <a:pt x="1218" y="42"/>
                      <a:pt x="1217" y="43"/>
                    </a:cubicBezTo>
                    <a:cubicBezTo>
                      <a:pt x="1215" y="43"/>
                      <a:pt x="1213" y="42"/>
                      <a:pt x="1211" y="43"/>
                    </a:cubicBezTo>
                    <a:cubicBezTo>
                      <a:pt x="1210" y="43"/>
                      <a:pt x="1210" y="44"/>
                      <a:pt x="1209" y="44"/>
                    </a:cubicBezTo>
                    <a:cubicBezTo>
                      <a:pt x="1207" y="45"/>
                      <a:pt x="1206" y="45"/>
                      <a:pt x="1205" y="45"/>
                    </a:cubicBezTo>
                    <a:cubicBezTo>
                      <a:pt x="1203" y="45"/>
                      <a:pt x="1202" y="46"/>
                      <a:pt x="1200" y="46"/>
                    </a:cubicBezTo>
                    <a:cubicBezTo>
                      <a:pt x="1199" y="46"/>
                      <a:pt x="1198" y="47"/>
                      <a:pt x="1197" y="47"/>
                    </a:cubicBezTo>
                    <a:cubicBezTo>
                      <a:pt x="1196" y="47"/>
                      <a:pt x="1195" y="47"/>
                      <a:pt x="1194" y="47"/>
                    </a:cubicBezTo>
                    <a:cubicBezTo>
                      <a:pt x="1192" y="47"/>
                      <a:pt x="1191" y="47"/>
                      <a:pt x="1189" y="49"/>
                    </a:cubicBezTo>
                    <a:cubicBezTo>
                      <a:pt x="1188" y="49"/>
                      <a:pt x="1188" y="50"/>
                      <a:pt x="1187" y="51"/>
                    </a:cubicBezTo>
                    <a:cubicBezTo>
                      <a:pt x="1186" y="51"/>
                      <a:pt x="1185" y="52"/>
                      <a:pt x="1184" y="52"/>
                    </a:cubicBezTo>
                    <a:cubicBezTo>
                      <a:pt x="1183" y="53"/>
                      <a:pt x="1182" y="52"/>
                      <a:pt x="1181" y="53"/>
                    </a:cubicBezTo>
                    <a:cubicBezTo>
                      <a:pt x="1180" y="54"/>
                      <a:pt x="1179" y="54"/>
                      <a:pt x="1178" y="55"/>
                    </a:cubicBezTo>
                    <a:cubicBezTo>
                      <a:pt x="1178" y="56"/>
                      <a:pt x="1178" y="56"/>
                      <a:pt x="1178" y="56"/>
                    </a:cubicBezTo>
                    <a:cubicBezTo>
                      <a:pt x="1177" y="57"/>
                      <a:pt x="1177" y="57"/>
                      <a:pt x="1176" y="58"/>
                    </a:cubicBezTo>
                    <a:cubicBezTo>
                      <a:pt x="1175" y="59"/>
                      <a:pt x="1175" y="59"/>
                      <a:pt x="1174" y="59"/>
                    </a:cubicBezTo>
                    <a:cubicBezTo>
                      <a:pt x="1173" y="60"/>
                      <a:pt x="1172" y="60"/>
                      <a:pt x="1171" y="61"/>
                    </a:cubicBezTo>
                    <a:cubicBezTo>
                      <a:pt x="1169" y="61"/>
                      <a:pt x="1169" y="62"/>
                      <a:pt x="1167" y="63"/>
                    </a:cubicBezTo>
                    <a:cubicBezTo>
                      <a:pt x="1165" y="63"/>
                      <a:pt x="1164" y="63"/>
                      <a:pt x="1161" y="63"/>
                    </a:cubicBezTo>
                    <a:cubicBezTo>
                      <a:pt x="1160" y="63"/>
                      <a:pt x="1159" y="64"/>
                      <a:pt x="1157" y="64"/>
                    </a:cubicBezTo>
                    <a:cubicBezTo>
                      <a:pt x="1155" y="64"/>
                      <a:pt x="1153" y="65"/>
                      <a:pt x="1152" y="63"/>
                    </a:cubicBezTo>
                    <a:cubicBezTo>
                      <a:pt x="1152" y="62"/>
                      <a:pt x="1152" y="61"/>
                      <a:pt x="1152" y="60"/>
                    </a:cubicBezTo>
                    <a:cubicBezTo>
                      <a:pt x="1153" y="59"/>
                      <a:pt x="1154" y="59"/>
                      <a:pt x="1154" y="58"/>
                    </a:cubicBezTo>
                    <a:cubicBezTo>
                      <a:pt x="1156" y="58"/>
                      <a:pt x="1156" y="57"/>
                      <a:pt x="1157" y="56"/>
                    </a:cubicBezTo>
                    <a:cubicBezTo>
                      <a:pt x="1157" y="56"/>
                      <a:pt x="1158" y="55"/>
                      <a:pt x="1158" y="55"/>
                    </a:cubicBezTo>
                    <a:cubicBezTo>
                      <a:pt x="1159" y="55"/>
                      <a:pt x="1159" y="55"/>
                      <a:pt x="1159" y="55"/>
                    </a:cubicBezTo>
                    <a:cubicBezTo>
                      <a:pt x="1160" y="56"/>
                      <a:pt x="1162" y="56"/>
                      <a:pt x="1163" y="56"/>
                    </a:cubicBezTo>
                    <a:cubicBezTo>
                      <a:pt x="1163" y="56"/>
                      <a:pt x="1163" y="55"/>
                      <a:pt x="1163" y="55"/>
                    </a:cubicBezTo>
                    <a:cubicBezTo>
                      <a:pt x="1164" y="55"/>
                      <a:pt x="1165" y="54"/>
                      <a:pt x="1166" y="53"/>
                    </a:cubicBezTo>
                    <a:cubicBezTo>
                      <a:pt x="1168" y="53"/>
                      <a:pt x="1170" y="52"/>
                      <a:pt x="1169" y="51"/>
                    </a:cubicBezTo>
                    <a:cubicBezTo>
                      <a:pt x="1168" y="50"/>
                      <a:pt x="1167" y="50"/>
                      <a:pt x="1166" y="50"/>
                    </a:cubicBezTo>
                    <a:cubicBezTo>
                      <a:pt x="1165" y="50"/>
                      <a:pt x="1165" y="52"/>
                      <a:pt x="1163" y="52"/>
                    </a:cubicBezTo>
                    <a:cubicBezTo>
                      <a:pt x="1162" y="52"/>
                      <a:pt x="1162" y="52"/>
                      <a:pt x="1161" y="51"/>
                    </a:cubicBezTo>
                    <a:cubicBezTo>
                      <a:pt x="1161" y="50"/>
                      <a:pt x="1161" y="49"/>
                      <a:pt x="1161" y="49"/>
                    </a:cubicBezTo>
                    <a:cubicBezTo>
                      <a:pt x="1162" y="47"/>
                      <a:pt x="1164" y="47"/>
                      <a:pt x="1166" y="47"/>
                    </a:cubicBezTo>
                    <a:cubicBezTo>
                      <a:pt x="1167" y="47"/>
                      <a:pt x="1168" y="47"/>
                      <a:pt x="1169" y="47"/>
                    </a:cubicBezTo>
                    <a:cubicBezTo>
                      <a:pt x="1169" y="47"/>
                      <a:pt x="1169" y="47"/>
                      <a:pt x="1169" y="47"/>
                    </a:cubicBezTo>
                    <a:cubicBezTo>
                      <a:pt x="1170" y="46"/>
                      <a:pt x="1170" y="46"/>
                      <a:pt x="1171" y="45"/>
                    </a:cubicBezTo>
                    <a:cubicBezTo>
                      <a:pt x="1171" y="45"/>
                      <a:pt x="1171" y="44"/>
                      <a:pt x="1171" y="43"/>
                    </a:cubicBezTo>
                    <a:cubicBezTo>
                      <a:pt x="1172" y="42"/>
                      <a:pt x="1174" y="44"/>
                      <a:pt x="1175" y="43"/>
                    </a:cubicBezTo>
                    <a:cubicBezTo>
                      <a:pt x="1176" y="43"/>
                      <a:pt x="1175" y="41"/>
                      <a:pt x="1176" y="40"/>
                    </a:cubicBezTo>
                    <a:cubicBezTo>
                      <a:pt x="1177" y="39"/>
                      <a:pt x="1178" y="39"/>
                      <a:pt x="1179" y="38"/>
                    </a:cubicBezTo>
                    <a:cubicBezTo>
                      <a:pt x="1179" y="38"/>
                      <a:pt x="1180" y="38"/>
                      <a:pt x="1180" y="37"/>
                    </a:cubicBezTo>
                    <a:cubicBezTo>
                      <a:pt x="1181" y="36"/>
                      <a:pt x="1182" y="36"/>
                      <a:pt x="1182" y="34"/>
                    </a:cubicBezTo>
                    <a:cubicBezTo>
                      <a:pt x="1182" y="33"/>
                      <a:pt x="1183" y="32"/>
                      <a:pt x="1182" y="32"/>
                    </a:cubicBezTo>
                    <a:cubicBezTo>
                      <a:pt x="1181" y="31"/>
                      <a:pt x="1180" y="32"/>
                      <a:pt x="1179" y="32"/>
                    </a:cubicBezTo>
                    <a:cubicBezTo>
                      <a:pt x="1177" y="32"/>
                      <a:pt x="1175" y="32"/>
                      <a:pt x="1173" y="31"/>
                    </a:cubicBezTo>
                    <a:cubicBezTo>
                      <a:pt x="1171" y="31"/>
                      <a:pt x="1170" y="31"/>
                      <a:pt x="1169" y="31"/>
                    </a:cubicBezTo>
                    <a:cubicBezTo>
                      <a:pt x="1167" y="30"/>
                      <a:pt x="1166" y="31"/>
                      <a:pt x="1164" y="30"/>
                    </a:cubicBezTo>
                    <a:cubicBezTo>
                      <a:pt x="1162" y="30"/>
                      <a:pt x="1160" y="30"/>
                      <a:pt x="1158" y="30"/>
                    </a:cubicBezTo>
                    <a:cubicBezTo>
                      <a:pt x="1156" y="30"/>
                      <a:pt x="1155" y="30"/>
                      <a:pt x="1152" y="30"/>
                    </a:cubicBezTo>
                    <a:cubicBezTo>
                      <a:pt x="1150" y="29"/>
                      <a:pt x="1148" y="29"/>
                      <a:pt x="1145" y="29"/>
                    </a:cubicBezTo>
                    <a:cubicBezTo>
                      <a:pt x="1144" y="29"/>
                      <a:pt x="1143" y="29"/>
                      <a:pt x="1141" y="29"/>
                    </a:cubicBezTo>
                    <a:cubicBezTo>
                      <a:pt x="1139" y="29"/>
                      <a:pt x="1138" y="28"/>
                      <a:pt x="1135" y="28"/>
                    </a:cubicBezTo>
                    <a:cubicBezTo>
                      <a:pt x="1134" y="28"/>
                      <a:pt x="1133" y="28"/>
                      <a:pt x="1131" y="28"/>
                    </a:cubicBezTo>
                    <a:cubicBezTo>
                      <a:pt x="1129" y="28"/>
                      <a:pt x="1128" y="28"/>
                      <a:pt x="1126" y="28"/>
                    </a:cubicBezTo>
                    <a:cubicBezTo>
                      <a:pt x="1125" y="27"/>
                      <a:pt x="1125" y="27"/>
                      <a:pt x="1124" y="26"/>
                    </a:cubicBezTo>
                    <a:cubicBezTo>
                      <a:pt x="1122" y="25"/>
                      <a:pt x="1120" y="26"/>
                      <a:pt x="1118" y="26"/>
                    </a:cubicBezTo>
                    <a:cubicBezTo>
                      <a:pt x="1117" y="26"/>
                      <a:pt x="1116" y="26"/>
                      <a:pt x="1116" y="25"/>
                    </a:cubicBezTo>
                    <a:cubicBezTo>
                      <a:pt x="1114" y="24"/>
                      <a:pt x="1115" y="22"/>
                      <a:pt x="1114" y="21"/>
                    </a:cubicBezTo>
                    <a:cubicBezTo>
                      <a:pt x="1113" y="21"/>
                      <a:pt x="1113" y="21"/>
                      <a:pt x="1112" y="20"/>
                    </a:cubicBezTo>
                    <a:cubicBezTo>
                      <a:pt x="1111" y="19"/>
                      <a:pt x="1110" y="19"/>
                      <a:pt x="1109" y="18"/>
                    </a:cubicBezTo>
                    <a:cubicBezTo>
                      <a:pt x="1108" y="17"/>
                      <a:pt x="1107" y="17"/>
                      <a:pt x="1106" y="16"/>
                    </a:cubicBezTo>
                    <a:cubicBezTo>
                      <a:pt x="1104" y="16"/>
                      <a:pt x="1103" y="16"/>
                      <a:pt x="1101" y="16"/>
                    </a:cubicBezTo>
                    <a:cubicBezTo>
                      <a:pt x="1100" y="16"/>
                      <a:pt x="1099" y="17"/>
                      <a:pt x="1097" y="17"/>
                    </a:cubicBezTo>
                    <a:cubicBezTo>
                      <a:pt x="1095" y="17"/>
                      <a:pt x="1093" y="16"/>
                      <a:pt x="1091" y="16"/>
                    </a:cubicBezTo>
                    <a:cubicBezTo>
                      <a:pt x="1089" y="16"/>
                      <a:pt x="1087" y="17"/>
                      <a:pt x="1085" y="18"/>
                    </a:cubicBezTo>
                    <a:cubicBezTo>
                      <a:pt x="1084" y="18"/>
                      <a:pt x="1084" y="19"/>
                      <a:pt x="1083" y="19"/>
                    </a:cubicBezTo>
                    <a:cubicBezTo>
                      <a:pt x="1081" y="20"/>
                      <a:pt x="1079" y="19"/>
                      <a:pt x="1078" y="20"/>
                    </a:cubicBezTo>
                    <a:cubicBezTo>
                      <a:pt x="1077" y="22"/>
                      <a:pt x="1078" y="23"/>
                      <a:pt x="1077" y="24"/>
                    </a:cubicBezTo>
                    <a:cubicBezTo>
                      <a:pt x="1077" y="25"/>
                      <a:pt x="1077" y="26"/>
                      <a:pt x="1077" y="26"/>
                    </a:cubicBezTo>
                    <a:cubicBezTo>
                      <a:pt x="1076" y="27"/>
                      <a:pt x="1075" y="26"/>
                      <a:pt x="1073" y="25"/>
                    </a:cubicBezTo>
                    <a:cubicBezTo>
                      <a:pt x="1072" y="25"/>
                      <a:pt x="1071" y="25"/>
                      <a:pt x="1069" y="25"/>
                    </a:cubicBezTo>
                    <a:cubicBezTo>
                      <a:pt x="1068" y="25"/>
                      <a:pt x="1067" y="25"/>
                      <a:pt x="1067" y="26"/>
                    </a:cubicBezTo>
                    <a:cubicBezTo>
                      <a:pt x="1066" y="26"/>
                      <a:pt x="1066" y="27"/>
                      <a:pt x="1066" y="28"/>
                    </a:cubicBezTo>
                    <a:cubicBezTo>
                      <a:pt x="1064" y="29"/>
                      <a:pt x="1063" y="29"/>
                      <a:pt x="1061" y="29"/>
                    </a:cubicBezTo>
                    <a:cubicBezTo>
                      <a:pt x="1060" y="29"/>
                      <a:pt x="1060" y="29"/>
                      <a:pt x="1059" y="29"/>
                    </a:cubicBezTo>
                    <a:cubicBezTo>
                      <a:pt x="1057" y="29"/>
                      <a:pt x="1056" y="28"/>
                      <a:pt x="1055" y="28"/>
                    </a:cubicBezTo>
                    <a:cubicBezTo>
                      <a:pt x="1053" y="28"/>
                      <a:pt x="1053" y="29"/>
                      <a:pt x="1051" y="30"/>
                    </a:cubicBezTo>
                    <a:cubicBezTo>
                      <a:pt x="1049" y="30"/>
                      <a:pt x="1048" y="29"/>
                      <a:pt x="1046" y="29"/>
                    </a:cubicBezTo>
                    <a:cubicBezTo>
                      <a:pt x="1044" y="30"/>
                      <a:pt x="1044" y="31"/>
                      <a:pt x="1042" y="31"/>
                    </a:cubicBezTo>
                    <a:cubicBezTo>
                      <a:pt x="1041" y="32"/>
                      <a:pt x="1040" y="32"/>
                      <a:pt x="1038" y="32"/>
                    </a:cubicBezTo>
                    <a:cubicBezTo>
                      <a:pt x="1036" y="33"/>
                      <a:pt x="1035" y="33"/>
                      <a:pt x="1034" y="33"/>
                    </a:cubicBezTo>
                    <a:cubicBezTo>
                      <a:pt x="1032" y="33"/>
                      <a:pt x="1031" y="33"/>
                      <a:pt x="1030" y="33"/>
                    </a:cubicBezTo>
                    <a:cubicBezTo>
                      <a:pt x="1028" y="34"/>
                      <a:pt x="1028" y="35"/>
                      <a:pt x="1026" y="35"/>
                    </a:cubicBezTo>
                    <a:cubicBezTo>
                      <a:pt x="1024" y="36"/>
                      <a:pt x="1023" y="35"/>
                      <a:pt x="1022" y="35"/>
                    </a:cubicBezTo>
                    <a:cubicBezTo>
                      <a:pt x="1021" y="36"/>
                      <a:pt x="1020" y="36"/>
                      <a:pt x="1019" y="36"/>
                    </a:cubicBezTo>
                    <a:cubicBezTo>
                      <a:pt x="1018" y="36"/>
                      <a:pt x="1017" y="37"/>
                      <a:pt x="1015" y="37"/>
                    </a:cubicBezTo>
                    <a:cubicBezTo>
                      <a:pt x="1013" y="38"/>
                      <a:pt x="1013" y="40"/>
                      <a:pt x="1011" y="41"/>
                    </a:cubicBezTo>
                    <a:cubicBezTo>
                      <a:pt x="1010" y="42"/>
                      <a:pt x="1009" y="42"/>
                      <a:pt x="1008" y="43"/>
                    </a:cubicBezTo>
                    <a:cubicBezTo>
                      <a:pt x="1007" y="43"/>
                      <a:pt x="1006" y="44"/>
                      <a:pt x="1004" y="45"/>
                    </a:cubicBezTo>
                    <a:cubicBezTo>
                      <a:pt x="1004" y="45"/>
                      <a:pt x="1003" y="45"/>
                      <a:pt x="1002" y="45"/>
                    </a:cubicBezTo>
                    <a:cubicBezTo>
                      <a:pt x="1001" y="45"/>
                      <a:pt x="1000" y="45"/>
                      <a:pt x="998" y="44"/>
                    </a:cubicBezTo>
                    <a:cubicBezTo>
                      <a:pt x="997" y="44"/>
                      <a:pt x="998" y="43"/>
                      <a:pt x="997" y="42"/>
                    </a:cubicBezTo>
                    <a:cubicBezTo>
                      <a:pt x="995" y="42"/>
                      <a:pt x="995" y="43"/>
                      <a:pt x="994" y="44"/>
                    </a:cubicBezTo>
                    <a:cubicBezTo>
                      <a:pt x="993" y="44"/>
                      <a:pt x="991" y="45"/>
                      <a:pt x="991" y="44"/>
                    </a:cubicBezTo>
                    <a:cubicBezTo>
                      <a:pt x="990" y="43"/>
                      <a:pt x="992" y="43"/>
                      <a:pt x="991" y="42"/>
                    </a:cubicBezTo>
                    <a:cubicBezTo>
                      <a:pt x="991" y="40"/>
                      <a:pt x="989" y="41"/>
                      <a:pt x="988" y="40"/>
                    </a:cubicBezTo>
                    <a:cubicBezTo>
                      <a:pt x="986" y="39"/>
                      <a:pt x="987" y="38"/>
                      <a:pt x="986" y="37"/>
                    </a:cubicBezTo>
                    <a:cubicBezTo>
                      <a:pt x="985" y="36"/>
                      <a:pt x="984" y="36"/>
                      <a:pt x="983" y="36"/>
                    </a:cubicBezTo>
                    <a:cubicBezTo>
                      <a:pt x="981" y="36"/>
                      <a:pt x="979" y="36"/>
                      <a:pt x="977" y="37"/>
                    </a:cubicBezTo>
                    <a:cubicBezTo>
                      <a:pt x="975" y="37"/>
                      <a:pt x="975" y="39"/>
                      <a:pt x="973" y="40"/>
                    </a:cubicBezTo>
                    <a:cubicBezTo>
                      <a:pt x="972" y="41"/>
                      <a:pt x="971" y="41"/>
                      <a:pt x="970" y="42"/>
                    </a:cubicBezTo>
                    <a:cubicBezTo>
                      <a:pt x="968" y="42"/>
                      <a:pt x="968" y="43"/>
                      <a:pt x="966" y="43"/>
                    </a:cubicBezTo>
                    <a:cubicBezTo>
                      <a:pt x="965" y="44"/>
                      <a:pt x="964" y="44"/>
                      <a:pt x="963" y="44"/>
                    </a:cubicBezTo>
                    <a:cubicBezTo>
                      <a:pt x="961" y="45"/>
                      <a:pt x="961" y="45"/>
                      <a:pt x="959" y="46"/>
                    </a:cubicBezTo>
                    <a:cubicBezTo>
                      <a:pt x="957" y="46"/>
                      <a:pt x="956" y="45"/>
                      <a:pt x="954" y="45"/>
                    </a:cubicBezTo>
                    <a:cubicBezTo>
                      <a:pt x="953" y="45"/>
                      <a:pt x="952" y="45"/>
                      <a:pt x="950" y="46"/>
                    </a:cubicBezTo>
                    <a:cubicBezTo>
                      <a:pt x="949" y="46"/>
                      <a:pt x="949" y="46"/>
                      <a:pt x="948" y="47"/>
                    </a:cubicBezTo>
                    <a:cubicBezTo>
                      <a:pt x="948" y="47"/>
                      <a:pt x="948" y="47"/>
                      <a:pt x="947" y="47"/>
                    </a:cubicBezTo>
                    <a:cubicBezTo>
                      <a:pt x="945" y="48"/>
                      <a:pt x="944" y="47"/>
                      <a:pt x="943" y="48"/>
                    </a:cubicBezTo>
                    <a:cubicBezTo>
                      <a:pt x="941" y="48"/>
                      <a:pt x="940" y="48"/>
                      <a:pt x="938" y="49"/>
                    </a:cubicBezTo>
                    <a:cubicBezTo>
                      <a:pt x="936" y="49"/>
                      <a:pt x="935" y="49"/>
                      <a:pt x="934" y="49"/>
                    </a:cubicBezTo>
                    <a:cubicBezTo>
                      <a:pt x="931" y="50"/>
                      <a:pt x="930" y="49"/>
                      <a:pt x="927" y="49"/>
                    </a:cubicBezTo>
                    <a:cubicBezTo>
                      <a:pt x="926" y="50"/>
                      <a:pt x="926" y="50"/>
                      <a:pt x="924" y="51"/>
                    </a:cubicBezTo>
                    <a:cubicBezTo>
                      <a:pt x="923" y="51"/>
                      <a:pt x="922" y="51"/>
                      <a:pt x="920" y="51"/>
                    </a:cubicBezTo>
                    <a:cubicBezTo>
                      <a:pt x="918" y="51"/>
                      <a:pt x="917" y="52"/>
                      <a:pt x="916" y="51"/>
                    </a:cubicBezTo>
                    <a:cubicBezTo>
                      <a:pt x="914" y="51"/>
                      <a:pt x="913" y="50"/>
                      <a:pt x="912" y="50"/>
                    </a:cubicBezTo>
                    <a:cubicBezTo>
                      <a:pt x="911" y="50"/>
                      <a:pt x="910" y="50"/>
                      <a:pt x="910" y="50"/>
                    </a:cubicBezTo>
                    <a:cubicBezTo>
                      <a:pt x="908" y="50"/>
                      <a:pt x="907" y="50"/>
                      <a:pt x="905" y="50"/>
                    </a:cubicBezTo>
                    <a:cubicBezTo>
                      <a:pt x="904" y="49"/>
                      <a:pt x="904" y="49"/>
                      <a:pt x="902" y="49"/>
                    </a:cubicBezTo>
                    <a:cubicBezTo>
                      <a:pt x="901" y="49"/>
                      <a:pt x="901" y="48"/>
                      <a:pt x="900" y="48"/>
                    </a:cubicBezTo>
                    <a:cubicBezTo>
                      <a:pt x="899" y="48"/>
                      <a:pt x="898" y="48"/>
                      <a:pt x="897" y="48"/>
                    </a:cubicBezTo>
                    <a:cubicBezTo>
                      <a:pt x="896" y="48"/>
                      <a:pt x="895" y="48"/>
                      <a:pt x="894" y="48"/>
                    </a:cubicBezTo>
                    <a:cubicBezTo>
                      <a:pt x="893" y="47"/>
                      <a:pt x="893" y="47"/>
                      <a:pt x="892" y="47"/>
                    </a:cubicBezTo>
                    <a:cubicBezTo>
                      <a:pt x="891" y="46"/>
                      <a:pt x="890" y="46"/>
                      <a:pt x="889" y="46"/>
                    </a:cubicBezTo>
                    <a:cubicBezTo>
                      <a:pt x="889" y="46"/>
                      <a:pt x="888" y="46"/>
                      <a:pt x="888" y="47"/>
                    </a:cubicBezTo>
                    <a:cubicBezTo>
                      <a:pt x="888" y="47"/>
                      <a:pt x="887" y="47"/>
                      <a:pt x="887" y="47"/>
                    </a:cubicBezTo>
                    <a:cubicBezTo>
                      <a:pt x="886" y="47"/>
                      <a:pt x="885" y="47"/>
                      <a:pt x="883" y="47"/>
                    </a:cubicBezTo>
                    <a:cubicBezTo>
                      <a:pt x="882" y="47"/>
                      <a:pt x="882" y="48"/>
                      <a:pt x="881" y="49"/>
                    </a:cubicBezTo>
                    <a:cubicBezTo>
                      <a:pt x="879" y="50"/>
                      <a:pt x="877" y="49"/>
                      <a:pt x="874" y="49"/>
                    </a:cubicBezTo>
                    <a:cubicBezTo>
                      <a:pt x="872" y="49"/>
                      <a:pt x="871" y="49"/>
                      <a:pt x="869" y="49"/>
                    </a:cubicBezTo>
                    <a:cubicBezTo>
                      <a:pt x="868" y="49"/>
                      <a:pt x="867" y="49"/>
                      <a:pt x="865" y="49"/>
                    </a:cubicBezTo>
                    <a:cubicBezTo>
                      <a:pt x="863" y="49"/>
                      <a:pt x="862" y="48"/>
                      <a:pt x="861" y="49"/>
                    </a:cubicBezTo>
                    <a:cubicBezTo>
                      <a:pt x="860" y="50"/>
                      <a:pt x="860" y="50"/>
                      <a:pt x="859" y="51"/>
                    </a:cubicBezTo>
                    <a:cubicBezTo>
                      <a:pt x="857" y="52"/>
                      <a:pt x="855" y="52"/>
                      <a:pt x="853" y="51"/>
                    </a:cubicBezTo>
                    <a:cubicBezTo>
                      <a:pt x="851" y="51"/>
                      <a:pt x="849" y="52"/>
                      <a:pt x="847" y="51"/>
                    </a:cubicBezTo>
                    <a:cubicBezTo>
                      <a:pt x="846" y="50"/>
                      <a:pt x="846" y="49"/>
                      <a:pt x="845" y="49"/>
                    </a:cubicBezTo>
                    <a:cubicBezTo>
                      <a:pt x="843" y="48"/>
                      <a:pt x="843" y="47"/>
                      <a:pt x="841" y="47"/>
                    </a:cubicBezTo>
                    <a:cubicBezTo>
                      <a:pt x="840" y="47"/>
                      <a:pt x="840" y="48"/>
                      <a:pt x="838" y="49"/>
                    </a:cubicBezTo>
                    <a:cubicBezTo>
                      <a:pt x="834" y="48"/>
                      <a:pt x="834" y="48"/>
                      <a:pt x="834" y="48"/>
                    </a:cubicBezTo>
                    <a:cubicBezTo>
                      <a:pt x="833" y="48"/>
                      <a:pt x="832" y="48"/>
                      <a:pt x="831" y="48"/>
                    </a:cubicBezTo>
                    <a:cubicBezTo>
                      <a:pt x="830" y="49"/>
                      <a:pt x="829" y="49"/>
                      <a:pt x="828" y="50"/>
                    </a:cubicBezTo>
                    <a:cubicBezTo>
                      <a:pt x="826" y="50"/>
                      <a:pt x="825" y="50"/>
                      <a:pt x="824" y="50"/>
                    </a:cubicBezTo>
                    <a:cubicBezTo>
                      <a:pt x="822" y="50"/>
                      <a:pt x="821" y="50"/>
                      <a:pt x="819" y="50"/>
                    </a:cubicBezTo>
                    <a:cubicBezTo>
                      <a:pt x="817" y="50"/>
                      <a:pt x="816" y="50"/>
                      <a:pt x="815" y="51"/>
                    </a:cubicBezTo>
                    <a:cubicBezTo>
                      <a:pt x="813" y="51"/>
                      <a:pt x="811" y="51"/>
                      <a:pt x="809" y="51"/>
                    </a:cubicBezTo>
                    <a:cubicBezTo>
                      <a:pt x="807" y="51"/>
                      <a:pt x="806" y="51"/>
                      <a:pt x="804" y="52"/>
                    </a:cubicBezTo>
                    <a:cubicBezTo>
                      <a:pt x="802" y="52"/>
                      <a:pt x="802" y="52"/>
                      <a:pt x="800" y="53"/>
                    </a:cubicBezTo>
                    <a:cubicBezTo>
                      <a:pt x="798" y="53"/>
                      <a:pt x="797" y="53"/>
                      <a:pt x="795" y="53"/>
                    </a:cubicBezTo>
                    <a:cubicBezTo>
                      <a:pt x="793" y="53"/>
                      <a:pt x="792" y="53"/>
                      <a:pt x="790" y="54"/>
                    </a:cubicBezTo>
                    <a:cubicBezTo>
                      <a:pt x="789" y="54"/>
                      <a:pt x="789" y="55"/>
                      <a:pt x="789" y="55"/>
                    </a:cubicBezTo>
                    <a:cubicBezTo>
                      <a:pt x="788" y="56"/>
                      <a:pt x="788" y="56"/>
                      <a:pt x="787" y="56"/>
                    </a:cubicBezTo>
                    <a:cubicBezTo>
                      <a:pt x="786" y="56"/>
                      <a:pt x="786" y="56"/>
                      <a:pt x="786" y="55"/>
                    </a:cubicBezTo>
                    <a:cubicBezTo>
                      <a:pt x="785" y="55"/>
                      <a:pt x="785" y="55"/>
                      <a:pt x="785" y="55"/>
                    </a:cubicBezTo>
                    <a:cubicBezTo>
                      <a:pt x="784" y="54"/>
                      <a:pt x="783" y="55"/>
                      <a:pt x="782" y="55"/>
                    </a:cubicBezTo>
                    <a:cubicBezTo>
                      <a:pt x="782" y="56"/>
                      <a:pt x="781" y="56"/>
                      <a:pt x="781" y="56"/>
                    </a:cubicBezTo>
                    <a:cubicBezTo>
                      <a:pt x="780" y="56"/>
                      <a:pt x="780" y="56"/>
                      <a:pt x="779" y="55"/>
                    </a:cubicBezTo>
                    <a:cubicBezTo>
                      <a:pt x="779" y="55"/>
                      <a:pt x="778" y="55"/>
                      <a:pt x="777" y="54"/>
                    </a:cubicBezTo>
                    <a:cubicBezTo>
                      <a:pt x="776" y="54"/>
                      <a:pt x="775" y="54"/>
                      <a:pt x="773" y="54"/>
                    </a:cubicBezTo>
                    <a:cubicBezTo>
                      <a:pt x="771" y="54"/>
                      <a:pt x="769" y="54"/>
                      <a:pt x="767" y="54"/>
                    </a:cubicBezTo>
                    <a:cubicBezTo>
                      <a:pt x="765" y="55"/>
                      <a:pt x="763" y="56"/>
                      <a:pt x="761" y="55"/>
                    </a:cubicBezTo>
                    <a:cubicBezTo>
                      <a:pt x="760" y="55"/>
                      <a:pt x="759" y="55"/>
                      <a:pt x="759" y="54"/>
                    </a:cubicBezTo>
                    <a:cubicBezTo>
                      <a:pt x="759" y="53"/>
                      <a:pt x="761" y="54"/>
                      <a:pt x="762" y="53"/>
                    </a:cubicBezTo>
                    <a:cubicBezTo>
                      <a:pt x="762" y="52"/>
                      <a:pt x="762" y="52"/>
                      <a:pt x="762" y="51"/>
                    </a:cubicBezTo>
                    <a:cubicBezTo>
                      <a:pt x="761" y="49"/>
                      <a:pt x="759" y="50"/>
                      <a:pt x="757" y="51"/>
                    </a:cubicBezTo>
                    <a:cubicBezTo>
                      <a:pt x="756" y="51"/>
                      <a:pt x="756" y="52"/>
                      <a:pt x="755" y="52"/>
                    </a:cubicBezTo>
                    <a:cubicBezTo>
                      <a:pt x="754" y="53"/>
                      <a:pt x="752" y="53"/>
                      <a:pt x="751" y="54"/>
                    </a:cubicBezTo>
                    <a:cubicBezTo>
                      <a:pt x="751" y="55"/>
                      <a:pt x="751" y="55"/>
                      <a:pt x="751" y="55"/>
                    </a:cubicBezTo>
                    <a:cubicBezTo>
                      <a:pt x="751" y="56"/>
                      <a:pt x="751" y="57"/>
                      <a:pt x="751" y="57"/>
                    </a:cubicBezTo>
                    <a:cubicBezTo>
                      <a:pt x="750" y="58"/>
                      <a:pt x="750" y="58"/>
                      <a:pt x="749" y="58"/>
                    </a:cubicBezTo>
                    <a:cubicBezTo>
                      <a:pt x="748" y="59"/>
                      <a:pt x="747" y="59"/>
                      <a:pt x="746" y="58"/>
                    </a:cubicBezTo>
                    <a:cubicBezTo>
                      <a:pt x="746" y="58"/>
                      <a:pt x="746" y="58"/>
                      <a:pt x="745" y="57"/>
                    </a:cubicBezTo>
                    <a:cubicBezTo>
                      <a:pt x="744" y="56"/>
                      <a:pt x="744" y="56"/>
                      <a:pt x="743" y="55"/>
                    </a:cubicBezTo>
                    <a:cubicBezTo>
                      <a:pt x="743" y="55"/>
                      <a:pt x="743" y="55"/>
                      <a:pt x="743" y="55"/>
                    </a:cubicBezTo>
                    <a:cubicBezTo>
                      <a:pt x="741" y="53"/>
                      <a:pt x="740" y="51"/>
                      <a:pt x="739" y="52"/>
                    </a:cubicBezTo>
                    <a:cubicBezTo>
                      <a:pt x="737" y="52"/>
                      <a:pt x="737" y="53"/>
                      <a:pt x="736" y="54"/>
                    </a:cubicBezTo>
                    <a:cubicBezTo>
                      <a:pt x="736" y="55"/>
                      <a:pt x="735" y="55"/>
                      <a:pt x="735" y="55"/>
                    </a:cubicBezTo>
                    <a:cubicBezTo>
                      <a:pt x="734" y="56"/>
                      <a:pt x="734" y="56"/>
                      <a:pt x="734" y="56"/>
                    </a:cubicBezTo>
                    <a:cubicBezTo>
                      <a:pt x="732" y="57"/>
                      <a:pt x="731" y="57"/>
                      <a:pt x="730" y="56"/>
                    </a:cubicBezTo>
                    <a:cubicBezTo>
                      <a:pt x="730" y="56"/>
                      <a:pt x="730" y="56"/>
                      <a:pt x="730" y="55"/>
                    </a:cubicBezTo>
                    <a:cubicBezTo>
                      <a:pt x="730" y="55"/>
                      <a:pt x="730" y="54"/>
                      <a:pt x="729" y="54"/>
                    </a:cubicBezTo>
                    <a:cubicBezTo>
                      <a:pt x="728" y="54"/>
                      <a:pt x="728" y="54"/>
                      <a:pt x="727" y="55"/>
                    </a:cubicBezTo>
                    <a:cubicBezTo>
                      <a:pt x="727" y="55"/>
                      <a:pt x="727" y="55"/>
                      <a:pt x="727" y="55"/>
                    </a:cubicBezTo>
                    <a:cubicBezTo>
                      <a:pt x="727" y="56"/>
                      <a:pt x="728" y="57"/>
                      <a:pt x="729" y="58"/>
                    </a:cubicBezTo>
                    <a:cubicBezTo>
                      <a:pt x="729" y="58"/>
                      <a:pt x="730" y="58"/>
                      <a:pt x="731" y="59"/>
                    </a:cubicBezTo>
                    <a:cubicBezTo>
                      <a:pt x="731" y="61"/>
                      <a:pt x="729" y="61"/>
                      <a:pt x="728" y="62"/>
                    </a:cubicBezTo>
                    <a:cubicBezTo>
                      <a:pt x="726" y="63"/>
                      <a:pt x="726" y="63"/>
                      <a:pt x="724" y="63"/>
                    </a:cubicBezTo>
                    <a:cubicBezTo>
                      <a:pt x="723" y="64"/>
                      <a:pt x="721" y="64"/>
                      <a:pt x="720" y="64"/>
                    </a:cubicBezTo>
                    <a:cubicBezTo>
                      <a:pt x="719" y="64"/>
                      <a:pt x="719" y="65"/>
                      <a:pt x="719" y="65"/>
                    </a:cubicBezTo>
                    <a:cubicBezTo>
                      <a:pt x="718" y="65"/>
                      <a:pt x="718" y="66"/>
                      <a:pt x="717" y="67"/>
                    </a:cubicBezTo>
                    <a:cubicBezTo>
                      <a:pt x="716" y="67"/>
                      <a:pt x="715" y="67"/>
                      <a:pt x="714" y="67"/>
                    </a:cubicBezTo>
                    <a:cubicBezTo>
                      <a:pt x="712" y="67"/>
                      <a:pt x="711" y="67"/>
                      <a:pt x="710" y="68"/>
                    </a:cubicBezTo>
                    <a:cubicBezTo>
                      <a:pt x="710" y="68"/>
                      <a:pt x="710" y="69"/>
                      <a:pt x="709" y="70"/>
                    </a:cubicBezTo>
                    <a:cubicBezTo>
                      <a:pt x="709" y="71"/>
                      <a:pt x="707" y="71"/>
                      <a:pt x="707" y="72"/>
                    </a:cubicBezTo>
                    <a:cubicBezTo>
                      <a:pt x="708" y="72"/>
                      <a:pt x="708" y="73"/>
                      <a:pt x="709" y="73"/>
                    </a:cubicBezTo>
                    <a:cubicBezTo>
                      <a:pt x="710" y="73"/>
                      <a:pt x="711" y="73"/>
                      <a:pt x="713" y="73"/>
                    </a:cubicBezTo>
                    <a:cubicBezTo>
                      <a:pt x="714" y="72"/>
                      <a:pt x="715" y="72"/>
                      <a:pt x="716" y="71"/>
                    </a:cubicBezTo>
                    <a:cubicBezTo>
                      <a:pt x="717" y="71"/>
                      <a:pt x="717" y="71"/>
                      <a:pt x="718" y="71"/>
                    </a:cubicBezTo>
                    <a:cubicBezTo>
                      <a:pt x="719" y="71"/>
                      <a:pt x="721" y="70"/>
                      <a:pt x="721" y="71"/>
                    </a:cubicBezTo>
                    <a:cubicBezTo>
                      <a:pt x="721" y="72"/>
                      <a:pt x="720" y="73"/>
                      <a:pt x="720" y="73"/>
                    </a:cubicBezTo>
                    <a:cubicBezTo>
                      <a:pt x="718" y="74"/>
                      <a:pt x="716" y="73"/>
                      <a:pt x="715" y="74"/>
                    </a:cubicBezTo>
                    <a:cubicBezTo>
                      <a:pt x="714" y="75"/>
                      <a:pt x="714" y="76"/>
                      <a:pt x="713" y="77"/>
                    </a:cubicBezTo>
                    <a:cubicBezTo>
                      <a:pt x="712" y="77"/>
                      <a:pt x="711" y="77"/>
                      <a:pt x="710" y="77"/>
                    </a:cubicBezTo>
                    <a:cubicBezTo>
                      <a:pt x="707" y="77"/>
                      <a:pt x="706" y="77"/>
                      <a:pt x="704" y="78"/>
                    </a:cubicBezTo>
                    <a:cubicBezTo>
                      <a:pt x="703" y="79"/>
                      <a:pt x="703" y="80"/>
                      <a:pt x="702" y="82"/>
                    </a:cubicBezTo>
                    <a:cubicBezTo>
                      <a:pt x="702" y="82"/>
                      <a:pt x="702" y="82"/>
                      <a:pt x="702" y="82"/>
                    </a:cubicBezTo>
                    <a:cubicBezTo>
                      <a:pt x="702" y="83"/>
                      <a:pt x="702" y="84"/>
                      <a:pt x="702" y="84"/>
                    </a:cubicBezTo>
                    <a:cubicBezTo>
                      <a:pt x="700" y="86"/>
                      <a:pt x="698" y="85"/>
                      <a:pt x="696" y="85"/>
                    </a:cubicBezTo>
                    <a:cubicBezTo>
                      <a:pt x="694" y="85"/>
                      <a:pt x="694" y="85"/>
                      <a:pt x="692" y="85"/>
                    </a:cubicBezTo>
                    <a:cubicBezTo>
                      <a:pt x="691" y="85"/>
                      <a:pt x="690" y="86"/>
                      <a:pt x="688" y="87"/>
                    </a:cubicBezTo>
                    <a:cubicBezTo>
                      <a:pt x="686" y="87"/>
                      <a:pt x="685" y="88"/>
                      <a:pt x="683" y="88"/>
                    </a:cubicBezTo>
                    <a:cubicBezTo>
                      <a:pt x="681" y="88"/>
                      <a:pt x="680" y="88"/>
                      <a:pt x="677" y="89"/>
                    </a:cubicBezTo>
                    <a:cubicBezTo>
                      <a:pt x="676" y="89"/>
                      <a:pt x="675" y="89"/>
                      <a:pt x="673" y="89"/>
                    </a:cubicBezTo>
                    <a:cubicBezTo>
                      <a:pt x="671" y="89"/>
                      <a:pt x="670" y="89"/>
                      <a:pt x="668" y="89"/>
                    </a:cubicBezTo>
                    <a:cubicBezTo>
                      <a:pt x="666" y="89"/>
                      <a:pt x="665" y="90"/>
                      <a:pt x="663" y="90"/>
                    </a:cubicBezTo>
                    <a:cubicBezTo>
                      <a:pt x="661" y="90"/>
                      <a:pt x="659" y="90"/>
                      <a:pt x="657" y="90"/>
                    </a:cubicBezTo>
                    <a:cubicBezTo>
                      <a:pt x="653" y="90"/>
                      <a:pt x="653" y="90"/>
                      <a:pt x="653" y="90"/>
                    </a:cubicBezTo>
                    <a:cubicBezTo>
                      <a:pt x="651" y="91"/>
                      <a:pt x="650" y="91"/>
                      <a:pt x="648" y="92"/>
                    </a:cubicBezTo>
                    <a:cubicBezTo>
                      <a:pt x="646" y="93"/>
                      <a:pt x="645" y="92"/>
                      <a:pt x="643" y="93"/>
                    </a:cubicBezTo>
                    <a:cubicBezTo>
                      <a:pt x="641" y="93"/>
                      <a:pt x="641" y="94"/>
                      <a:pt x="639" y="95"/>
                    </a:cubicBezTo>
                    <a:cubicBezTo>
                      <a:pt x="638" y="95"/>
                      <a:pt x="637" y="95"/>
                      <a:pt x="635" y="95"/>
                    </a:cubicBezTo>
                    <a:cubicBezTo>
                      <a:pt x="634" y="95"/>
                      <a:pt x="633" y="95"/>
                      <a:pt x="632" y="96"/>
                    </a:cubicBezTo>
                    <a:cubicBezTo>
                      <a:pt x="630" y="97"/>
                      <a:pt x="630" y="97"/>
                      <a:pt x="629" y="98"/>
                    </a:cubicBezTo>
                    <a:cubicBezTo>
                      <a:pt x="628" y="98"/>
                      <a:pt x="627" y="98"/>
                      <a:pt x="626" y="98"/>
                    </a:cubicBezTo>
                    <a:cubicBezTo>
                      <a:pt x="626" y="99"/>
                      <a:pt x="626" y="100"/>
                      <a:pt x="625" y="101"/>
                    </a:cubicBezTo>
                    <a:cubicBezTo>
                      <a:pt x="625" y="102"/>
                      <a:pt x="623" y="101"/>
                      <a:pt x="623" y="102"/>
                    </a:cubicBezTo>
                    <a:cubicBezTo>
                      <a:pt x="622" y="103"/>
                      <a:pt x="622" y="104"/>
                      <a:pt x="622" y="105"/>
                    </a:cubicBezTo>
                    <a:cubicBezTo>
                      <a:pt x="623" y="106"/>
                      <a:pt x="625" y="105"/>
                      <a:pt x="627" y="106"/>
                    </a:cubicBezTo>
                    <a:cubicBezTo>
                      <a:pt x="629" y="106"/>
                      <a:pt x="630" y="108"/>
                      <a:pt x="632" y="108"/>
                    </a:cubicBezTo>
                    <a:cubicBezTo>
                      <a:pt x="635" y="108"/>
                      <a:pt x="637" y="107"/>
                      <a:pt x="639" y="107"/>
                    </a:cubicBezTo>
                    <a:cubicBezTo>
                      <a:pt x="642" y="107"/>
                      <a:pt x="644" y="107"/>
                      <a:pt x="646" y="107"/>
                    </a:cubicBezTo>
                    <a:cubicBezTo>
                      <a:pt x="649" y="107"/>
                      <a:pt x="650" y="106"/>
                      <a:pt x="652" y="106"/>
                    </a:cubicBezTo>
                    <a:cubicBezTo>
                      <a:pt x="654" y="106"/>
                      <a:pt x="655" y="106"/>
                      <a:pt x="657" y="106"/>
                    </a:cubicBezTo>
                    <a:cubicBezTo>
                      <a:pt x="659" y="106"/>
                      <a:pt x="660" y="105"/>
                      <a:pt x="661" y="106"/>
                    </a:cubicBezTo>
                    <a:cubicBezTo>
                      <a:pt x="661" y="107"/>
                      <a:pt x="662" y="107"/>
                      <a:pt x="661" y="108"/>
                    </a:cubicBezTo>
                    <a:cubicBezTo>
                      <a:pt x="661" y="110"/>
                      <a:pt x="659" y="109"/>
                      <a:pt x="658" y="109"/>
                    </a:cubicBezTo>
                    <a:cubicBezTo>
                      <a:pt x="657" y="109"/>
                      <a:pt x="656" y="109"/>
                      <a:pt x="656" y="110"/>
                    </a:cubicBezTo>
                    <a:cubicBezTo>
                      <a:pt x="655" y="111"/>
                      <a:pt x="658" y="111"/>
                      <a:pt x="659" y="111"/>
                    </a:cubicBezTo>
                    <a:cubicBezTo>
                      <a:pt x="660" y="111"/>
                      <a:pt x="661" y="110"/>
                      <a:pt x="661" y="111"/>
                    </a:cubicBezTo>
                    <a:cubicBezTo>
                      <a:pt x="662" y="112"/>
                      <a:pt x="662" y="113"/>
                      <a:pt x="661" y="114"/>
                    </a:cubicBezTo>
                    <a:cubicBezTo>
                      <a:pt x="660" y="115"/>
                      <a:pt x="659" y="114"/>
                      <a:pt x="658" y="114"/>
                    </a:cubicBezTo>
                    <a:cubicBezTo>
                      <a:pt x="655" y="114"/>
                      <a:pt x="654" y="114"/>
                      <a:pt x="651" y="114"/>
                    </a:cubicBezTo>
                    <a:cubicBezTo>
                      <a:pt x="650" y="114"/>
                      <a:pt x="649" y="114"/>
                      <a:pt x="647" y="114"/>
                    </a:cubicBezTo>
                    <a:cubicBezTo>
                      <a:pt x="645" y="114"/>
                      <a:pt x="644" y="114"/>
                      <a:pt x="641" y="114"/>
                    </a:cubicBezTo>
                    <a:cubicBezTo>
                      <a:pt x="640" y="115"/>
                      <a:pt x="639" y="116"/>
                      <a:pt x="637" y="116"/>
                    </a:cubicBezTo>
                    <a:cubicBezTo>
                      <a:pt x="634" y="117"/>
                      <a:pt x="633" y="116"/>
                      <a:pt x="630" y="117"/>
                    </a:cubicBezTo>
                    <a:cubicBezTo>
                      <a:pt x="628" y="117"/>
                      <a:pt x="627" y="118"/>
                      <a:pt x="624" y="118"/>
                    </a:cubicBezTo>
                    <a:cubicBezTo>
                      <a:pt x="623" y="118"/>
                      <a:pt x="622" y="118"/>
                      <a:pt x="620" y="118"/>
                    </a:cubicBezTo>
                    <a:cubicBezTo>
                      <a:pt x="619" y="118"/>
                      <a:pt x="618" y="119"/>
                      <a:pt x="617" y="119"/>
                    </a:cubicBezTo>
                    <a:cubicBezTo>
                      <a:pt x="614" y="120"/>
                      <a:pt x="612" y="119"/>
                      <a:pt x="609" y="120"/>
                    </a:cubicBezTo>
                    <a:cubicBezTo>
                      <a:pt x="608" y="120"/>
                      <a:pt x="607" y="120"/>
                      <a:pt x="605" y="121"/>
                    </a:cubicBezTo>
                    <a:cubicBezTo>
                      <a:pt x="604" y="121"/>
                      <a:pt x="604" y="122"/>
                      <a:pt x="603" y="122"/>
                    </a:cubicBezTo>
                    <a:cubicBezTo>
                      <a:pt x="602" y="123"/>
                      <a:pt x="600" y="123"/>
                      <a:pt x="598" y="124"/>
                    </a:cubicBezTo>
                    <a:cubicBezTo>
                      <a:pt x="596" y="124"/>
                      <a:pt x="595" y="124"/>
                      <a:pt x="593" y="124"/>
                    </a:cubicBezTo>
                    <a:cubicBezTo>
                      <a:pt x="590" y="124"/>
                      <a:pt x="589" y="124"/>
                      <a:pt x="586" y="124"/>
                    </a:cubicBezTo>
                    <a:cubicBezTo>
                      <a:pt x="583" y="124"/>
                      <a:pt x="582" y="123"/>
                      <a:pt x="580" y="123"/>
                    </a:cubicBezTo>
                    <a:cubicBezTo>
                      <a:pt x="575" y="123"/>
                      <a:pt x="573" y="123"/>
                      <a:pt x="569" y="124"/>
                    </a:cubicBezTo>
                    <a:cubicBezTo>
                      <a:pt x="566" y="124"/>
                      <a:pt x="564" y="124"/>
                      <a:pt x="561" y="124"/>
                    </a:cubicBezTo>
                    <a:cubicBezTo>
                      <a:pt x="558" y="125"/>
                      <a:pt x="556" y="125"/>
                      <a:pt x="553" y="125"/>
                    </a:cubicBezTo>
                    <a:cubicBezTo>
                      <a:pt x="550" y="126"/>
                      <a:pt x="549" y="126"/>
                      <a:pt x="546" y="127"/>
                    </a:cubicBezTo>
                    <a:cubicBezTo>
                      <a:pt x="545" y="127"/>
                      <a:pt x="544" y="128"/>
                      <a:pt x="542" y="128"/>
                    </a:cubicBezTo>
                    <a:cubicBezTo>
                      <a:pt x="541" y="129"/>
                      <a:pt x="541" y="130"/>
                      <a:pt x="539" y="130"/>
                    </a:cubicBezTo>
                    <a:cubicBezTo>
                      <a:pt x="538" y="131"/>
                      <a:pt x="537" y="131"/>
                      <a:pt x="536" y="131"/>
                    </a:cubicBezTo>
                    <a:cubicBezTo>
                      <a:pt x="535" y="131"/>
                      <a:pt x="534" y="131"/>
                      <a:pt x="533" y="131"/>
                    </a:cubicBezTo>
                    <a:cubicBezTo>
                      <a:pt x="530" y="130"/>
                      <a:pt x="530" y="128"/>
                      <a:pt x="527" y="127"/>
                    </a:cubicBezTo>
                    <a:cubicBezTo>
                      <a:pt x="525" y="126"/>
                      <a:pt x="523" y="127"/>
                      <a:pt x="521" y="127"/>
                    </a:cubicBezTo>
                    <a:cubicBezTo>
                      <a:pt x="518" y="126"/>
                      <a:pt x="516" y="126"/>
                      <a:pt x="513" y="125"/>
                    </a:cubicBezTo>
                    <a:cubicBezTo>
                      <a:pt x="511" y="124"/>
                      <a:pt x="509" y="124"/>
                      <a:pt x="507" y="123"/>
                    </a:cubicBezTo>
                    <a:cubicBezTo>
                      <a:pt x="504" y="123"/>
                      <a:pt x="502" y="123"/>
                      <a:pt x="500" y="122"/>
                    </a:cubicBezTo>
                    <a:cubicBezTo>
                      <a:pt x="498" y="122"/>
                      <a:pt x="497" y="122"/>
                      <a:pt x="495" y="122"/>
                    </a:cubicBezTo>
                    <a:cubicBezTo>
                      <a:pt x="493" y="122"/>
                      <a:pt x="491" y="122"/>
                      <a:pt x="488" y="122"/>
                    </a:cubicBezTo>
                    <a:cubicBezTo>
                      <a:pt x="486" y="122"/>
                      <a:pt x="485" y="122"/>
                      <a:pt x="483" y="122"/>
                    </a:cubicBezTo>
                    <a:cubicBezTo>
                      <a:pt x="482" y="122"/>
                      <a:pt x="481" y="122"/>
                      <a:pt x="480" y="122"/>
                    </a:cubicBezTo>
                    <a:cubicBezTo>
                      <a:pt x="479" y="122"/>
                      <a:pt x="477" y="122"/>
                      <a:pt x="476" y="121"/>
                    </a:cubicBezTo>
                    <a:cubicBezTo>
                      <a:pt x="473" y="121"/>
                      <a:pt x="472" y="120"/>
                      <a:pt x="470" y="120"/>
                    </a:cubicBezTo>
                    <a:cubicBezTo>
                      <a:pt x="468" y="120"/>
                      <a:pt x="467" y="120"/>
                      <a:pt x="465" y="120"/>
                    </a:cubicBezTo>
                    <a:cubicBezTo>
                      <a:pt x="464" y="119"/>
                      <a:pt x="464" y="118"/>
                      <a:pt x="463" y="118"/>
                    </a:cubicBezTo>
                    <a:cubicBezTo>
                      <a:pt x="462" y="118"/>
                      <a:pt x="462" y="118"/>
                      <a:pt x="461" y="118"/>
                    </a:cubicBezTo>
                    <a:cubicBezTo>
                      <a:pt x="460" y="118"/>
                      <a:pt x="459" y="118"/>
                      <a:pt x="458" y="118"/>
                    </a:cubicBezTo>
                    <a:cubicBezTo>
                      <a:pt x="457" y="118"/>
                      <a:pt x="457" y="118"/>
                      <a:pt x="456" y="118"/>
                    </a:cubicBezTo>
                    <a:cubicBezTo>
                      <a:pt x="455" y="118"/>
                      <a:pt x="454" y="117"/>
                      <a:pt x="453" y="117"/>
                    </a:cubicBezTo>
                    <a:cubicBezTo>
                      <a:pt x="452" y="117"/>
                      <a:pt x="451" y="117"/>
                      <a:pt x="450" y="117"/>
                    </a:cubicBezTo>
                    <a:cubicBezTo>
                      <a:pt x="449" y="117"/>
                      <a:pt x="448" y="117"/>
                      <a:pt x="447" y="117"/>
                    </a:cubicBezTo>
                    <a:cubicBezTo>
                      <a:pt x="444" y="117"/>
                      <a:pt x="443" y="116"/>
                      <a:pt x="440" y="116"/>
                    </a:cubicBezTo>
                    <a:cubicBezTo>
                      <a:pt x="439" y="116"/>
                      <a:pt x="439" y="116"/>
                      <a:pt x="437" y="116"/>
                    </a:cubicBezTo>
                    <a:cubicBezTo>
                      <a:pt x="436" y="116"/>
                      <a:pt x="434" y="117"/>
                      <a:pt x="433" y="115"/>
                    </a:cubicBezTo>
                    <a:cubicBezTo>
                      <a:pt x="433" y="115"/>
                      <a:pt x="433" y="114"/>
                      <a:pt x="433" y="113"/>
                    </a:cubicBezTo>
                    <a:cubicBezTo>
                      <a:pt x="434" y="112"/>
                      <a:pt x="435" y="112"/>
                      <a:pt x="436" y="111"/>
                    </a:cubicBezTo>
                    <a:cubicBezTo>
                      <a:pt x="436" y="110"/>
                      <a:pt x="435" y="110"/>
                      <a:pt x="435" y="109"/>
                    </a:cubicBezTo>
                    <a:cubicBezTo>
                      <a:pt x="434" y="108"/>
                      <a:pt x="432" y="109"/>
                      <a:pt x="430" y="109"/>
                    </a:cubicBezTo>
                    <a:cubicBezTo>
                      <a:pt x="428" y="109"/>
                      <a:pt x="426" y="109"/>
                      <a:pt x="424" y="109"/>
                    </a:cubicBezTo>
                    <a:cubicBezTo>
                      <a:pt x="422" y="109"/>
                      <a:pt x="421" y="109"/>
                      <a:pt x="418" y="109"/>
                    </a:cubicBezTo>
                    <a:cubicBezTo>
                      <a:pt x="417" y="109"/>
                      <a:pt x="416" y="110"/>
                      <a:pt x="414" y="110"/>
                    </a:cubicBezTo>
                    <a:cubicBezTo>
                      <a:pt x="413" y="110"/>
                      <a:pt x="412" y="110"/>
                      <a:pt x="410" y="110"/>
                    </a:cubicBezTo>
                    <a:cubicBezTo>
                      <a:pt x="409" y="110"/>
                      <a:pt x="408" y="109"/>
                      <a:pt x="406" y="108"/>
                    </a:cubicBezTo>
                    <a:cubicBezTo>
                      <a:pt x="404" y="108"/>
                      <a:pt x="403" y="108"/>
                      <a:pt x="401" y="108"/>
                    </a:cubicBezTo>
                    <a:cubicBezTo>
                      <a:pt x="398" y="108"/>
                      <a:pt x="397" y="108"/>
                      <a:pt x="395" y="107"/>
                    </a:cubicBezTo>
                    <a:cubicBezTo>
                      <a:pt x="394" y="106"/>
                      <a:pt x="393" y="105"/>
                      <a:pt x="393" y="104"/>
                    </a:cubicBezTo>
                    <a:cubicBezTo>
                      <a:pt x="392" y="102"/>
                      <a:pt x="397" y="103"/>
                      <a:pt x="399" y="104"/>
                    </a:cubicBezTo>
                    <a:cubicBezTo>
                      <a:pt x="400" y="104"/>
                      <a:pt x="401" y="104"/>
                      <a:pt x="402" y="105"/>
                    </a:cubicBezTo>
                    <a:cubicBezTo>
                      <a:pt x="404" y="105"/>
                      <a:pt x="405" y="106"/>
                      <a:pt x="406" y="106"/>
                    </a:cubicBezTo>
                    <a:cubicBezTo>
                      <a:pt x="408" y="107"/>
                      <a:pt x="409" y="107"/>
                      <a:pt x="411" y="107"/>
                    </a:cubicBezTo>
                    <a:cubicBezTo>
                      <a:pt x="412" y="107"/>
                      <a:pt x="413" y="106"/>
                      <a:pt x="414" y="106"/>
                    </a:cubicBezTo>
                    <a:cubicBezTo>
                      <a:pt x="416" y="106"/>
                      <a:pt x="417" y="108"/>
                      <a:pt x="419" y="107"/>
                    </a:cubicBezTo>
                    <a:cubicBezTo>
                      <a:pt x="420" y="107"/>
                      <a:pt x="421" y="107"/>
                      <a:pt x="422" y="106"/>
                    </a:cubicBezTo>
                    <a:cubicBezTo>
                      <a:pt x="422" y="105"/>
                      <a:pt x="423" y="104"/>
                      <a:pt x="422" y="103"/>
                    </a:cubicBezTo>
                    <a:cubicBezTo>
                      <a:pt x="422" y="102"/>
                      <a:pt x="420" y="103"/>
                      <a:pt x="418" y="103"/>
                    </a:cubicBezTo>
                    <a:cubicBezTo>
                      <a:pt x="416" y="103"/>
                      <a:pt x="415" y="102"/>
                      <a:pt x="413" y="103"/>
                    </a:cubicBezTo>
                    <a:cubicBezTo>
                      <a:pt x="412" y="103"/>
                      <a:pt x="411" y="103"/>
                      <a:pt x="410" y="103"/>
                    </a:cubicBezTo>
                    <a:cubicBezTo>
                      <a:pt x="408" y="103"/>
                      <a:pt x="407" y="103"/>
                      <a:pt x="405" y="102"/>
                    </a:cubicBezTo>
                    <a:cubicBezTo>
                      <a:pt x="405" y="102"/>
                      <a:pt x="405" y="102"/>
                      <a:pt x="405" y="102"/>
                    </a:cubicBezTo>
                    <a:cubicBezTo>
                      <a:pt x="403" y="101"/>
                      <a:pt x="399" y="101"/>
                      <a:pt x="400" y="100"/>
                    </a:cubicBezTo>
                    <a:cubicBezTo>
                      <a:pt x="401" y="99"/>
                      <a:pt x="402" y="99"/>
                      <a:pt x="404" y="99"/>
                    </a:cubicBezTo>
                    <a:cubicBezTo>
                      <a:pt x="406" y="99"/>
                      <a:pt x="407" y="99"/>
                      <a:pt x="409" y="99"/>
                    </a:cubicBezTo>
                    <a:cubicBezTo>
                      <a:pt x="411" y="99"/>
                      <a:pt x="412" y="100"/>
                      <a:pt x="414" y="100"/>
                    </a:cubicBezTo>
                    <a:cubicBezTo>
                      <a:pt x="417" y="100"/>
                      <a:pt x="418" y="100"/>
                      <a:pt x="421" y="100"/>
                    </a:cubicBezTo>
                    <a:cubicBezTo>
                      <a:pt x="422" y="100"/>
                      <a:pt x="423" y="100"/>
                      <a:pt x="425" y="100"/>
                    </a:cubicBezTo>
                    <a:cubicBezTo>
                      <a:pt x="426" y="100"/>
                      <a:pt x="427" y="101"/>
                      <a:pt x="429" y="101"/>
                    </a:cubicBezTo>
                    <a:cubicBezTo>
                      <a:pt x="431" y="102"/>
                      <a:pt x="432" y="102"/>
                      <a:pt x="434" y="102"/>
                    </a:cubicBezTo>
                    <a:cubicBezTo>
                      <a:pt x="436" y="102"/>
                      <a:pt x="437" y="102"/>
                      <a:pt x="438" y="101"/>
                    </a:cubicBezTo>
                    <a:cubicBezTo>
                      <a:pt x="440" y="101"/>
                      <a:pt x="442" y="101"/>
                      <a:pt x="441" y="100"/>
                    </a:cubicBezTo>
                    <a:cubicBezTo>
                      <a:pt x="441" y="99"/>
                      <a:pt x="440" y="99"/>
                      <a:pt x="440" y="98"/>
                    </a:cubicBezTo>
                    <a:cubicBezTo>
                      <a:pt x="438" y="98"/>
                      <a:pt x="437" y="98"/>
                      <a:pt x="436" y="98"/>
                    </a:cubicBezTo>
                    <a:cubicBezTo>
                      <a:pt x="435" y="97"/>
                      <a:pt x="434" y="97"/>
                      <a:pt x="432" y="97"/>
                    </a:cubicBezTo>
                    <a:cubicBezTo>
                      <a:pt x="430" y="97"/>
                      <a:pt x="429" y="98"/>
                      <a:pt x="427" y="98"/>
                    </a:cubicBezTo>
                    <a:cubicBezTo>
                      <a:pt x="425" y="98"/>
                      <a:pt x="424" y="98"/>
                      <a:pt x="422" y="97"/>
                    </a:cubicBezTo>
                    <a:cubicBezTo>
                      <a:pt x="420" y="96"/>
                      <a:pt x="420" y="96"/>
                      <a:pt x="418" y="95"/>
                    </a:cubicBezTo>
                    <a:cubicBezTo>
                      <a:pt x="417" y="95"/>
                      <a:pt x="416" y="95"/>
                      <a:pt x="414" y="94"/>
                    </a:cubicBezTo>
                    <a:cubicBezTo>
                      <a:pt x="412" y="94"/>
                      <a:pt x="412" y="94"/>
                      <a:pt x="410" y="93"/>
                    </a:cubicBezTo>
                    <a:cubicBezTo>
                      <a:pt x="409" y="93"/>
                      <a:pt x="409" y="92"/>
                      <a:pt x="408" y="92"/>
                    </a:cubicBezTo>
                    <a:cubicBezTo>
                      <a:pt x="408" y="92"/>
                      <a:pt x="407" y="91"/>
                      <a:pt x="407" y="91"/>
                    </a:cubicBezTo>
                    <a:cubicBezTo>
                      <a:pt x="406" y="90"/>
                      <a:pt x="405" y="90"/>
                      <a:pt x="405" y="89"/>
                    </a:cubicBezTo>
                    <a:cubicBezTo>
                      <a:pt x="406" y="88"/>
                      <a:pt x="406" y="88"/>
                      <a:pt x="407" y="88"/>
                    </a:cubicBezTo>
                    <a:cubicBezTo>
                      <a:pt x="409" y="87"/>
                      <a:pt x="410" y="88"/>
                      <a:pt x="412" y="89"/>
                    </a:cubicBezTo>
                    <a:cubicBezTo>
                      <a:pt x="415" y="89"/>
                      <a:pt x="416" y="88"/>
                      <a:pt x="418" y="89"/>
                    </a:cubicBezTo>
                    <a:cubicBezTo>
                      <a:pt x="419" y="89"/>
                      <a:pt x="419" y="90"/>
                      <a:pt x="420" y="90"/>
                    </a:cubicBezTo>
                    <a:cubicBezTo>
                      <a:pt x="421" y="90"/>
                      <a:pt x="422" y="90"/>
                      <a:pt x="423" y="91"/>
                    </a:cubicBezTo>
                    <a:cubicBezTo>
                      <a:pt x="425" y="91"/>
                      <a:pt x="426" y="91"/>
                      <a:pt x="427" y="91"/>
                    </a:cubicBezTo>
                    <a:cubicBezTo>
                      <a:pt x="429" y="91"/>
                      <a:pt x="429" y="91"/>
                      <a:pt x="431" y="91"/>
                    </a:cubicBezTo>
                    <a:cubicBezTo>
                      <a:pt x="432" y="91"/>
                      <a:pt x="432" y="91"/>
                      <a:pt x="433" y="91"/>
                    </a:cubicBezTo>
                    <a:cubicBezTo>
                      <a:pt x="434" y="92"/>
                      <a:pt x="434" y="92"/>
                      <a:pt x="435" y="92"/>
                    </a:cubicBezTo>
                    <a:cubicBezTo>
                      <a:pt x="436" y="92"/>
                      <a:pt x="437" y="92"/>
                      <a:pt x="438" y="92"/>
                    </a:cubicBezTo>
                    <a:cubicBezTo>
                      <a:pt x="440" y="93"/>
                      <a:pt x="441" y="93"/>
                      <a:pt x="443" y="93"/>
                    </a:cubicBezTo>
                    <a:cubicBezTo>
                      <a:pt x="445" y="93"/>
                      <a:pt x="446" y="93"/>
                      <a:pt x="448" y="93"/>
                    </a:cubicBezTo>
                    <a:cubicBezTo>
                      <a:pt x="449" y="92"/>
                      <a:pt x="449" y="93"/>
                      <a:pt x="450" y="92"/>
                    </a:cubicBezTo>
                    <a:cubicBezTo>
                      <a:pt x="450" y="92"/>
                      <a:pt x="451" y="92"/>
                      <a:pt x="451" y="92"/>
                    </a:cubicBezTo>
                    <a:cubicBezTo>
                      <a:pt x="451" y="91"/>
                      <a:pt x="451" y="90"/>
                      <a:pt x="452" y="90"/>
                    </a:cubicBezTo>
                    <a:cubicBezTo>
                      <a:pt x="453" y="89"/>
                      <a:pt x="454" y="89"/>
                      <a:pt x="455" y="89"/>
                    </a:cubicBezTo>
                    <a:cubicBezTo>
                      <a:pt x="457" y="89"/>
                      <a:pt x="458" y="89"/>
                      <a:pt x="459" y="89"/>
                    </a:cubicBezTo>
                    <a:cubicBezTo>
                      <a:pt x="461" y="89"/>
                      <a:pt x="462" y="90"/>
                      <a:pt x="464" y="89"/>
                    </a:cubicBezTo>
                    <a:cubicBezTo>
                      <a:pt x="465" y="89"/>
                      <a:pt x="465" y="88"/>
                      <a:pt x="466" y="88"/>
                    </a:cubicBezTo>
                    <a:cubicBezTo>
                      <a:pt x="466" y="87"/>
                      <a:pt x="466" y="87"/>
                      <a:pt x="466" y="87"/>
                    </a:cubicBezTo>
                    <a:cubicBezTo>
                      <a:pt x="467" y="87"/>
                      <a:pt x="469" y="86"/>
                      <a:pt x="471" y="86"/>
                    </a:cubicBezTo>
                    <a:cubicBezTo>
                      <a:pt x="472" y="86"/>
                      <a:pt x="473" y="86"/>
                      <a:pt x="474" y="85"/>
                    </a:cubicBezTo>
                    <a:cubicBezTo>
                      <a:pt x="475" y="84"/>
                      <a:pt x="474" y="83"/>
                      <a:pt x="474" y="82"/>
                    </a:cubicBezTo>
                    <a:cubicBezTo>
                      <a:pt x="474" y="82"/>
                      <a:pt x="475" y="81"/>
                      <a:pt x="475" y="81"/>
                    </a:cubicBezTo>
                    <a:cubicBezTo>
                      <a:pt x="476" y="81"/>
                      <a:pt x="476" y="82"/>
                      <a:pt x="477" y="82"/>
                    </a:cubicBezTo>
                    <a:cubicBezTo>
                      <a:pt x="477" y="82"/>
                      <a:pt x="477" y="82"/>
                      <a:pt x="477" y="82"/>
                    </a:cubicBezTo>
                    <a:cubicBezTo>
                      <a:pt x="478" y="82"/>
                      <a:pt x="478" y="83"/>
                      <a:pt x="479" y="83"/>
                    </a:cubicBezTo>
                    <a:cubicBezTo>
                      <a:pt x="480" y="83"/>
                      <a:pt x="480" y="82"/>
                      <a:pt x="480" y="82"/>
                    </a:cubicBezTo>
                    <a:cubicBezTo>
                      <a:pt x="480" y="81"/>
                      <a:pt x="481" y="80"/>
                      <a:pt x="481" y="79"/>
                    </a:cubicBezTo>
                    <a:cubicBezTo>
                      <a:pt x="481" y="78"/>
                      <a:pt x="480" y="77"/>
                      <a:pt x="480" y="76"/>
                    </a:cubicBezTo>
                    <a:cubicBezTo>
                      <a:pt x="481" y="75"/>
                      <a:pt x="482" y="75"/>
                      <a:pt x="482" y="73"/>
                    </a:cubicBezTo>
                    <a:cubicBezTo>
                      <a:pt x="482" y="73"/>
                      <a:pt x="482" y="72"/>
                      <a:pt x="482" y="72"/>
                    </a:cubicBezTo>
                    <a:cubicBezTo>
                      <a:pt x="481" y="72"/>
                      <a:pt x="481" y="71"/>
                      <a:pt x="481" y="71"/>
                    </a:cubicBezTo>
                    <a:cubicBezTo>
                      <a:pt x="480" y="70"/>
                      <a:pt x="479" y="71"/>
                      <a:pt x="478" y="72"/>
                    </a:cubicBezTo>
                    <a:cubicBezTo>
                      <a:pt x="477" y="72"/>
                      <a:pt x="477" y="72"/>
                      <a:pt x="477" y="72"/>
                    </a:cubicBezTo>
                    <a:cubicBezTo>
                      <a:pt x="477" y="72"/>
                      <a:pt x="477" y="72"/>
                      <a:pt x="477" y="72"/>
                    </a:cubicBezTo>
                    <a:cubicBezTo>
                      <a:pt x="476" y="71"/>
                      <a:pt x="476" y="70"/>
                      <a:pt x="477" y="69"/>
                    </a:cubicBezTo>
                    <a:cubicBezTo>
                      <a:pt x="477" y="67"/>
                      <a:pt x="480" y="70"/>
                      <a:pt x="482" y="69"/>
                    </a:cubicBezTo>
                    <a:cubicBezTo>
                      <a:pt x="483" y="69"/>
                      <a:pt x="485" y="70"/>
                      <a:pt x="485" y="69"/>
                    </a:cubicBezTo>
                    <a:cubicBezTo>
                      <a:pt x="485" y="68"/>
                      <a:pt x="484" y="67"/>
                      <a:pt x="483" y="67"/>
                    </a:cubicBezTo>
                    <a:cubicBezTo>
                      <a:pt x="479" y="66"/>
                      <a:pt x="479" y="66"/>
                      <a:pt x="479" y="66"/>
                    </a:cubicBezTo>
                    <a:cubicBezTo>
                      <a:pt x="478" y="66"/>
                      <a:pt x="477" y="66"/>
                      <a:pt x="476" y="66"/>
                    </a:cubicBezTo>
                    <a:cubicBezTo>
                      <a:pt x="475" y="66"/>
                      <a:pt x="474" y="66"/>
                      <a:pt x="473" y="65"/>
                    </a:cubicBezTo>
                    <a:cubicBezTo>
                      <a:pt x="472" y="65"/>
                      <a:pt x="472" y="64"/>
                      <a:pt x="471" y="63"/>
                    </a:cubicBezTo>
                    <a:cubicBezTo>
                      <a:pt x="471" y="62"/>
                      <a:pt x="470" y="62"/>
                      <a:pt x="469" y="62"/>
                    </a:cubicBezTo>
                    <a:cubicBezTo>
                      <a:pt x="469" y="62"/>
                      <a:pt x="468" y="61"/>
                      <a:pt x="468" y="60"/>
                    </a:cubicBezTo>
                    <a:cubicBezTo>
                      <a:pt x="469" y="60"/>
                      <a:pt x="470" y="60"/>
                      <a:pt x="471" y="59"/>
                    </a:cubicBezTo>
                    <a:cubicBezTo>
                      <a:pt x="471" y="58"/>
                      <a:pt x="471" y="58"/>
                      <a:pt x="471" y="56"/>
                    </a:cubicBezTo>
                    <a:cubicBezTo>
                      <a:pt x="471" y="55"/>
                      <a:pt x="470" y="54"/>
                      <a:pt x="469" y="53"/>
                    </a:cubicBezTo>
                    <a:cubicBezTo>
                      <a:pt x="468" y="52"/>
                      <a:pt x="467" y="52"/>
                      <a:pt x="466" y="52"/>
                    </a:cubicBezTo>
                    <a:cubicBezTo>
                      <a:pt x="465" y="51"/>
                      <a:pt x="465" y="50"/>
                      <a:pt x="464" y="50"/>
                    </a:cubicBezTo>
                    <a:cubicBezTo>
                      <a:pt x="463" y="50"/>
                      <a:pt x="463" y="51"/>
                      <a:pt x="462" y="51"/>
                    </a:cubicBezTo>
                    <a:cubicBezTo>
                      <a:pt x="461" y="50"/>
                      <a:pt x="460" y="50"/>
                      <a:pt x="460" y="49"/>
                    </a:cubicBezTo>
                    <a:cubicBezTo>
                      <a:pt x="460" y="48"/>
                      <a:pt x="460" y="47"/>
                      <a:pt x="460" y="46"/>
                    </a:cubicBezTo>
                    <a:cubicBezTo>
                      <a:pt x="459" y="45"/>
                      <a:pt x="457" y="47"/>
                      <a:pt x="456" y="46"/>
                    </a:cubicBezTo>
                    <a:cubicBezTo>
                      <a:pt x="456" y="46"/>
                      <a:pt x="457" y="45"/>
                      <a:pt x="456" y="44"/>
                    </a:cubicBezTo>
                    <a:cubicBezTo>
                      <a:pt x="456" y="43"/>
                      <a:pt x="455" y="43"/>
                      <a:pt x="454" y="43"/>
                    </a:cubicBezTo>
                    <a:cubicBezTo>
                      <a:pt x="454" y="42"/>
                      <a:pt x="453" y="42"/>
                      <a:pt x="452" y="42"/>
                    </a:cubicBezTo>
                    <a:cubicBezTo>
                      <a:pt x="452" y="42"/>
                      <a:pt x="451" y="41"/>
                      <a:pt x="451" y="41"/>
                    </a:cubicBezTo>
                    <a:cubicBezTo>
                      <a:pt x="449" y="40"/>
                      <a:pt x="449" y="40"/>
                      <a:pt x="448" y="39"/>
                    </a:cubicBezTo>
                    <a:cubicBezTo>
                      <a:pt x="447" y="38"/>
                      <a:pt x="446" y="38"/>
                      <a:pt x="446" y="37"/>
                    </a:cubicBezTo>
                    <a:cubicBezTo>
                      <a:pt x="446" y="36"/>
                      <a:pt x="447" y="35"/>
                      <a:pt x="446" y="34"/>
                    </a:cubicBezTo>
                    <a:cubicBezTo>
                      <a:pt x="446" y="32"/>
                      <a:pt x="442" y="32"/>
                      <a:pt x="442" y="34"/>
                    </a:cubicBezTo>
                    <a:cubicBezTo>
                      <a:pt x="441" y="35"/>
                      <a:pt x="442" y="35"/>
                      <a:pt x="442" y="36"/>
                    </a:cubicBezTo>
                    <a:cubicBezTo>
                      <a:pt x="441" y="37"/>
                      <a:pt x="440" y="37"/>
                      <a:pt x="439" y="37"/>
                    </a:cubicBezTo>
                    <a:cubicBezTo>
                      <a:pt x="438" y="37"/>
                      <a:pt x="437" y="37"/>
                      <a:pt x="436" y="37"/>
                    </a:cubicBezTo>
                    <a:cubicBezTo>
                      <a:pt x="435" y="36"/>
                      <a:pt x="437" y="35"/>
                      <a:pt x="436" y="34"/>
                    </a:cubicBezTo>
                    <a:cubicBezTo>
                      <a:pt x="436" y="33"/>
                      <a:pt x="435" y="33"/>
                      <a:pt x="434" y="32"/>
                    </a:cubicBezTo>
                    <a:cubicBezTo>
                      <a:pt x="433" y="31"/>
                      <a:pt x="432" y="31"/>
                      <a:pt x="432" y="30"/>
                    </a:cubicBezTo>
                    <a:cubicBezTo>
                      <a:pt x="432" y="29"/>
                      <a:pt x="433" y="28"/>
                      <a:pt x="434" y="28"/>
                    </a:cubicBezTo>
                    <a:cubicBezTo>
                      <a:pt x="435" y="27"/>
                      <a:pt x="435" y="27"/>
                      <a:pt x="436" y="26"/>
                    </a:cubicBezTo>
                    <a:cubicBezTo>
                      <a:pt x="436" y="26"/>
                      <a:pt x="437" y="26"/>
                      <a:pt x="438" y="25"/>
                    </a:cubicBezTo>
                    <a:cubicBezTo>
                      <a:pt x="438" y="24"/>
                      <a:pt x="438" y="24"/>
                      <a:pt x="437" y="23"/>
                    </a:cubicBezTo>
                    <a:cubicBezTo>
                      <a:pt x="437" y="22"/>
                      <a:pt x="435" y="21"/>
                      <a:pt x="436" y="20"/>
                    </a:cubicBezTo>
                    <a:cubicBezTo>
                      <a:pt x="436" y="19"/>
                      <a:pt x="437" y="19"/>
                      <a:pt x="437" y="19"/>
                    </a:cubicBezTo>
                    <a:cubicBezTo>
                      <a:pt x="439" y="19"/>
                      <a:pt x="439" y="22"/>
                      <a:pt x="440" y="22"/>
                    </a:cubicBezTo>
                    <a:cubicBezTo>
                      <a:pt x="441" y="23"/>
                      <a:pt x="442" y="23"/>
                      <a:pt x="442" y="23"/>
                    </a:cubicBezTo>
                    <a:cubicBezTo>
                      <a:pt x="443" y="22"/>
                      <a:pt x="443" y="21"/>
                      <a:pt x="443" y="21"/>
                    </a:cubicBezTo>
                    <a:cubicBezTo>
                      <a:pt x="444" y="20"/>
                      <a:pt x="444" y="20"/>
                      <a:pt x="445" y="19"/>
                    </a:cubicBezTo>
                    <a:cubicBezTo>
                      <a:pt x="446" y="19"/>
                      <a:pt x="446" y="20"/>
                      <a:pt x="447" y="19"/>
                    </a:cubicBezTo>
                    <a:cubicBezTo>
                      <a:pt x="448" y="18"/>
                      <a:pt x="446" y="17"/>
                      <a:pt x="446" y="16"/>
                    </a:cubicBezTo>
                    <a:cubicBezTo>
                      <a:pt x="445" y="16"/>
                      <a:pt x="445" y="16"/>
                      <a:pt x="444" y="15"/>
                    </a:cubicBezTo>
                    <a:cubicBezTo>
                      <a:pt x="444" y="15"/>
                      <a:pt x="444" y="14"/>
                      <a:pt x="444" y="13"/>
                    </a:cubicBezTo>
                    <a:cubicBezTo>
                      <a:pt x="445" y="11"/>
                      <a:pt x="446" y="12"/>
                      <a:pt x="447" y="11"/>
                    </a:cubicBezTo>
                    <a:cubicBezTo>
                      <a:pt x="448" y="10"/>
                      <a:pt x="448" y="9"/>
                      <a:pt x="449" y="8"/>
                    </a:cubicBezTo>
                    <a:cubicBezTo>
                      <a:pt x="449" y="7"/>
                      <a:pt x="449" y="7"/>
                      <a:pt x="449" y="6"/>
                    </a:cubicBezTo>
                    <a:cubicBezTo>
                      <a:pt x="450" y="5"/>
                      <a:pt x="451" y="6"/>
                      <a:pt x="452" y="4"/>
                    </a:cubicBezTo>
                    <a:cubicBezTo>
                      <a:pt x="452" y="4"/>
                      <a:pt x="452" y="3"/>
                      <a:pt x="452" y="2"/>
                    </a:cubicBezTo>
                    <a:cubicBezTo>
                      <a:pt x="451" y="0"/>
                      <a:pt x="448" y="1"/>
                      <a:pt x="447" y="2"/>
                    </a:cubicBezTo>
                    <a:cubicBezTo>
                      <a:pt x="446" y="2"/>
                      <a:pt x="446" y="3"/>
                      <a:pt x="445" y="3"/>
                    </a:cubicBezTo>
                    <a:cubicBezTo>
                      <a:pt x="445" y="4"/>
                      <a:pt x="444" y="5"/>
                      <a:pt x="443" y="6"/>
                    </a:cubicBezTo>
                    <a:cubicBezTo>
                      <a:pt x="442" y="6"/>
                      <a:pt x="442" y="7"/>
                      <a:pt x="441" y="8"/>
                    </a:cubicBezTo>
                    <a:cubicBezTo>
                      <a:pt x="440" y="8"/>
                      <a:pt x="439" y="7"/>
                      <a:pt x="438" y="8"/>
                    </a:cubicBezTo>
                    <a:cubicBezTo>
                      <a:pt x="437" y="8"/>
                      <a:pt x="437" y="9"/>
                      <a:pt x="436" y="9"/>
                    </a:cubicBezTo>
                    <a:cubicBezTo>
                      <a:pt x="435" y="10"/>
                      <a:pt x="435" y="11"/>
                      <a:pt x="434" y="11"/>
                    </a:cubicBezTo>
                    <a:cubicBezTo>
                      <a:pt x="433" y="12"/>
                      <a:pt x="432" y="11"/>
                      <a:pt x="432" y="12"/>
                    </a:cubicBezTo>
                    <a:cubicBezTo>
                      <a:pt x="431" y="13"/>
                      <a:pt x="432" y="14"/>
                      <a:pt x="431" y="15"/>
                    </a:cubicBezTo>
                    <a:cubicBezTo>
                      <a:pt x="431" y="16"/>
                      <a:pt x="430" y="17"/>
                      <a:pt x="430" y="18"/>
                    </a:cubicBezTo>
                    <a:cubicBezTo>
                      <a:pt x="429" y="18"/>
                      <a:pt x="428" y="18"/>
                      <a:pt x="427" y="19"/>
                    </a:cubicBezTo>
                    <a:cubicBezTo>
                      <a:pt x="426" y="20"/>
                      <a:pt x="425" y="21"/>
                      <a:pt x="425" y="22"/>
                    </a:cubicBezTo>
                    <a:cubicBezTo>
                      <a:pt x="424" y="23"/>
                      <a:pt x="424" y="23"/>
                      <a:pt x="423" y="24"/>
                    </a:cubicBezTo>
                    <a:cubicBezTo>
                      <a:pt x="423" y="25"/>
                      <a:pt x="421" y="25"/>
                      <a:pt x="420" y="26"/>
                    </a:cubicBezTo>
                    <a:cubicBezTo>
                      <a:pt x="420" y="27"/>
                      <a:pt x="419" y="28"/>
                      <a:pt x="420" y="29"/>
                    </a:cubicBezTo>
                    <a:cubicBezTo>
                      <a:pt x="420" y="31"/>
                      <a:pt x="423" y="28"/>
                      <a:pt x="424" y="30"/>
                    </a:cubicBezTo>
                    <a:cubicBezTo>
                      <a:pt x="425" y="31"/>
                      <a:pt x="424" y="32"/>
                      <a:pt x="424" y="33"/>
                    </a:cubicBezTo>
                    <a:cubicBezTo>
                      <a:pt x="425" y="34"/>
                      <a:pt x="427" y="33"/>
                      <a:pt x="427" y="34"/>
                    </a:cubicBezTo>
                    <a:cubicBezTo>
                      <a:pt x="428" y="35"/>
                      <a:pt x="427" y="36"/>
                      <a:pt x="427" y="37"/>
                    </a:cubicBezTo>
                    <a:cubicBezTo>
                      <a:pt x="427" y="38"/>
                      <a:pt x="427" y="39"/>
                      <a:pt x="428" y="39"/>
                    </a:cubicBezTo>
                    <a:cubicBezTo>
                      <a:pt x="428" y="41"/>
                      <a:pt x="431" y="39"/>
                      <a:pt x="431" y="41"/>
                    </a:cubicBezTo>
                    <a:cubicBezTo>
                      <a:pt x="431" y="41"/>
                      <a:pt x="431" y="42"/>
                      <a:pt x="431" y="42"/>
                    </a:cubicBezTo>
                    <a:cubicBezTo>
                      <a:pt x="430" y="42"/>
                      <a:pt x="429" y="42"/>
                      <a:pt x="428" y="43"/>
                    </a:cubicBezTo>
                    <a:cubicBezTo>
                      <a:pt x="428" y="43"/>
                      <a:pt x="427" y="43"/>
                      <a:pt x="426" y="43"/>
                    </a:cubicBezTo>
                    <a:cubicBezTo>
                      <a:pt x="425" y="43"/>
                      <a:pt x="424" y="42"/>
                      <a:pt x="423" y="43"/>
                    </a:cubicBezTo>
                    <a:cubicBezTo>
                      <a:pt x="423" y="44"/>
                      <a:pt x="423" y="45"/>
                      <a:pt x="424" y="46"/>
                    </a:cubicBezTo>
                    <a:cubicBezTo>
                      <a:pt x="425" y="48"/>
                      <a:pt x="427" y="47"/>
                      <a:pt x="428" y="48"/>
                    </a:cubicBezTo>
                    <a:cubicBezTo>
                      <a:pt x="430" y="49"/>
                      <a:pt x="430" y="49"/>
                      <a:pt x="431" y="50"/>
                    </a:cubicBezTo>
                    <a:cubicBezTo>
                      <a:pt x="433" y="51"/>
                      <a:pt x="433" y="52"/>
                      <a:pt x="434" y="53"/>
                    </a:cubicBezTo>
                    <a:cubicBezTo>
                      <a:pt x="435" y="54"/>
                      <a:pt x="436" y="54"/>
                      <a:pt x="437" y="56"/>
                    </a:cubicBezTo>
                    <a:cubicBezTo>
                      <a:pt x="437" y="57"/>
                      <a:pt x="437" y="58"/>
                      <a:pt x="438" y="59"/>
                    </a:cubicBezTo>
                    <a:cubicBezTo>
                      <a:pt x="439" y="60"/>
                      <a:pt x="439" y="60"/>
                      <a:pt x="440" y="60"/>
                    </a:cubicBezTo>
                    <a:cubicBezTo>
                      <a:pt x="441" y="61"/>
                      <a:pt x="442" y="61"/>
                      <a:pt x="442" y="62"/>
                    </a:cubicBezTo>
                    <a:cubicBezTo>
                      <a:pt x="443" y="62"/>
                      <a:pt x="443" y="62"/>
                      <a:pt x="443" y="63"/>
                    </a:cubicBezTo>
                    <a:cubicBezTo>
                      <a:pt x="443" y="63"/>
                      <a:pt x="443" y="64"/>
                      <a:pt x="443" y="65"/>
                    </a:cubicBezTo>
                    <a:cubicBezTo>
                      <a:pt x="443" y="66"/>
                      <a:pt x="442" y="66"/>
                      <a:pt x="440" y="67"/>
                    </a:cubicBezTo>
                    <a:cubicBezTo>
                      <a:pt x="439" y="68"/>
                      <a:pt x="438" y="68"/>
                      <a:pt x="436" y="69"/>
                    </a:cubicBezTo>
                    <a:cubicBezTo>
                      <a:pt x="435" y="70"/>
                      <a:pt x="435" y="71"/>
                      <a:pt x="434" y="71"/>
                    </a:cubicBezTo>
                    <a:cubicBezTo>
                      <a:pt x="433" y="71"/>
                      <a:pt x="432" y="70"/>
                      <a:pt x="431" y="70"/>
                    </a:cubicBezTo>
                    <a:cubicBezTo>
                      <a:pt x="429" y="69"/>
                      <a:pt x="428" y="70"/>
                      <a:pt x="426" y="70"/>
                    </a:cubicBezTo>
                    <a:cubicBezTo>
                      <a:pt x="424" y="71"/>
                      <a:pt x="423" y="70"/>
                      <a:pt x="421" y="70"/>
                    </a:cubicBezTo>
                    <a:cubicBezTo>
                      <a:pt x="419" y="71"/>
                      <a:pt x="418" y="71"/>
                      <a:pt x="416" y="71"/>
                    </a:cubicBezTo>
                    <a:cubicBezTo>
                      <a:pt x="415" y="71"/>
                      <a:pt x="415" y="72"/>
                      <a:pt x="414" y="72"/>
                    </a:cubicBezTo>
                    <a:cubicBezTo>
                      <a:pt x="412" y="72"/>
                      <a:pt x="411" y="72"/>
                      <a:pt x="410" y="71"/>
                    </a:cubicBezTo>
                    <a:cubicBezTo>
                      <a:pt x="409" y="70"/>
                      <a:pt x="410" y="68"/>
                      <a:pt x="409" y="68"/>
                    </a:cubicBezTo>
                    <a:cubicBezTo>
                      <a:pt x="408" y="67"/>
                      <a:pt x="408" y="67"/>
                      <a:pt x="407" y="67"/>
                    </a:cubicBezTo>
                    <a:cubicBezTo>
                      <a:pt x="405" y="67"/>
                      <a:pt x="403" y="66"/>
                      <a:pt x="402" y="68"/>
                    </a:cubicBezTo>
                    <a:cubicBezTo>
                      <a:pt x="401" y="68"/>
                      <a:pt x="401" y="69"/>
                      <a:pt x="401" y="70"/>
                    </a:cubicBezTo>
                    <a:cubicBezTo>
                      <a:pt x="402" y="71"/>
                      <a:pt x="403" y="71"/>
                      <a:pt x="404" y="71"/>
                    </a:cubicBezTo>
                    <a:cubicBezTo>
                      <a:pt x="404" y="71"/>
                      <a:pt x="404" y="72"/>
                      <a:pt x="404" y="72"/>
                    </a:cubicBezTo>
                    <a:cubicBezTo>
                      <a:pt x="405" y="72"/>
                      <a:pt x="405" y="73"/>
                      <a:pt x="405" y="73"/>
                    </a:cubicBezTo>
                    <a:cubicBezTo>
                      <a:pt x="404" y="74"/>
                      <a:pt x="404" y="74"/>
                      <a:pt x="403" y="74"/>
                    </a:cubicBezTo>
                    <a:cubicBezTo>
                      <a:pt x="401" y="75"/>
                      <a:pt x="400" y="75"/>
                      <a:pt x="399" y="74"/>
                    </a:cubicBezTo>
                    <a:cubicBezTo>
                      <a:pt x="398" y="73"/>
                      <a:pt x="398" y="73"/>
                      <a:pt x="397" y="72"/>
                    </a:cubicBezTo>
                    <a:cubicBezTo>
                      <a:pt x="397" y="72"/>
                      <a:pt x="396" y="72"/>
                      <a:pt x="396" y="72"/>
                    </a:cubicBezTo>
                    <a:cubicBezTo>
                      <a:pt x="395" y="71"/>
                      <a:pt x="394" y="72"/>
                      <a:pt x="393" y="72"/>
                    </a:cubicBezTo>
                    <a:cubicBezTo>
                      <a:pt x="392" y="72"/>
                      <a:pt x="392" y="72"/>
                      <a:pt x="391" y="72"/>
                    </a:cubicBezTo>
                    <a:cubicBezTo>
                      <a:pt x="390" y="72"/>
                      <a:pt x="390" y="72"/>
                      <a:pt x="389" y="72"/>
                    </a:cubicBezTo>
                    <a:cubicBezTo>
                      <a:pt x="388" y="72"/>
                      <a:pt x="388" y="72"/>
                      <a:pt x="388" y="72"/>
                    </a:cubicBezTo>
                    <a:cubicBezTo>
                      <a:pt x="387" y="72"/>
                      <a:pt x="386" y="71"/>
                      <a:pt x="386" y="71"/>
                    </a:cubicBezTo>
                    <a:cubicBezTo>
                      <a:pt x="385" y="71"/>
                      <a:pt x="384" y="70"/>
                      <a:pt x="383" y="70"/>
                    </a:cubicBezTo>
                    <a:cubicBezTo>
                      <a:pt x="382" y="70"/>
                      <a:pt x="381" y="70"/>
                      <a:pt x="379" y="70"/>
                    </a:cubicBezTo>
                    <a:cubicBezTo>
                      <a:pt x="377" y="69"/>
                      <a:pt x="375" y="68"/>
                      <a:pt x="374" y="70"/>
                    </a:cubicBezTo>
                    <a:cubicBezTo>
                      <a:pt x="373" y="70"/>
                      <a:pt x="374" y="71"/>
                      <a:pt x="373" y="72"/>
                    </a:cubicBezTo>
                    <a:cubicBezTo>
                      <a:pt x="373" y="72"/>
                      <a:pt x="373" y="72"/>
                      <a:pt x="373" y="72"/>
                    </a:cubicBezTo>
                    <a:cubicBezTo>
                      <a:pt x="373" y="73"/>
                      <a:pt x="373" y="74"/>
                      <a:pt x="372" y="74"/>
                    </a:cubicBezTo>
                    <a:cubicBezTo>
                      <a:pt x="371" y="75"/>
                      <a:pt x="370" y="74"/>
                      <a:pt x="368" y="73"/>
                    </a:cubicBezTo>
                    <a:cubicBezTo>
                      <a:pt x="366" y="73"/>
                      <a:pt x="365" y="73"/>
                      <a:pt x="362" y="73"/>
                    </a:cubicBezTo>
                    <a:cubicBezTo>
                      <a:pt x="359" y="73"/>
                      <a:pt x="358" y="74"/>
                      <a:pt x="354" y="73"/>
                    </a:cubicBezTo>
                    <a:cubicBezTo>
                      <a:pt x="353" y="73"/>
                      <a:pt x="353" y="73"/>
                      <a:pt x="352" y="73"/>
                    </a:cubicBezTo>
                    <a:cubicBezTo>
                      <a:pt x="351" y="73"/>
                      <a:pt x="351" y="72"/>
                      <a:pt x="351" y="72"/>
                    </a:cubicBezTo>
                    <a:cubicBezTo>
                      <a:pt x="351" y="71"/>
                      <a:pt x="350" y="71"/>
                      <a:pt x="350" y="70"/>
                    </a:cubicBezTo>
                    <a:cubicBezTo>
                      <a:pt x="349" y="70"/>
                      <a:pt x="348" y="70"/>
                      <a:pt x="346" y="70"/>
                    </a:cubicBezTo>
                    <a:cubicBezTo>
                      <a:pt x="345" y="70"/>
                      <a:pt x="345" y="71"/>
                      <a:pt x="344" y="71"/>
                    </a:cubicBezTo>
                    <a:cubicBezTo>
                      <a:pt x="342" y="71"/>
                      <a:pt x="341" y="71"/>
                      <a:pt x="339" y="70"/>
                    </a:cubicBezTo>
                    <a:cubicBezTo>
                      <a:pt x="338" y="70"/>
                      <a:pt x="337" y="69"/>
                      <a:pt x="335" y="69"/>
                    </a:cubicBezTo>
                    <a:cubicBezTo>
                      <a:pt x="334" y="69"/>
                      <a:pt x="333" y="70"/>
                      <a:pt x="332" y="69"/>
                    </a:cubicBezTo>
                    <a:cubicBezTo>
                      <a:pt x="331" y="69"/>
                      <a:pt x="332" y="67"/>
                      <a:pt x="331" y="66"/>
                    </a:cubicBezTo>
                    <a:cubicBezTo>
                      <a:pt x="330" y="66"/>
                      <a:pt x="329" y="66"/>
                      <a:pt x="328" y="66"/>
                    </a:cubicBezTo>
                    <a:cubicBezTo>
                      <a:pt x="327" y="67"/>
                      <a:pt x="327" y="67"/>
                      <a:pt x="327" y="68"/>
                    </a:cubicBezTo>
                    <a:cubicBezTo>
                      <a:pt x="326" y="69"/>
                      <a:pt x="325" y="69"/>
                      <a:pt x="323" y="70"/>
                    </a:cubicBezTo>
                    <a:cubicBezTo>
                      <a:pt x="322" y="70"/>
                      <a:pt x="321" y="71"/>
                      <a:pt x="320" y="71"/>
                    </a:cubicBezTo>
                    <a:cubicBezTo>
                      <a:pt x="319" y="71"/>
                      <a:pt x="318" y="71"/>
                      <a:pt x="316" y="70"/>
                    </a:cubicBezTo>
                    <a:cubicBezTo>
                      <a:pt x="315" y="70"/>
                      <a:pt x="315" y="70"/>
                      <a:pt x="314" y="70"/>
                    </a:cubicBezTo>
                    <a:cubicBezTo>
                      <a:pt x="312" y="70"/>
                      <a:pt x="311" y="70"/>
                      <a:pt x="310" y="70"/>
                    </a:cubicBezTo>
                    <a:cubicBezTo>
                      <a:pt x="308" y="71"/>
                      <a:pt x="307" y="72"/>
                      <a:pt x="305" y="72"/>
                    </a:cubicBezTo>
                    <a:cubicBezTo>
                      <a:pt x="305" y="72"/>
                      <a:pt x="305" y="72"/>
                      <a:pt x="305" y="72"/>
                    </a:cubicBezTo>
                    <a:cubicBezTo>
                      <a:pt x="303" y="72"/>
                      <a:pt x="302" y="72"/>
                      <a:pt x="300" y="72"/>
                    </a:cubicBezTo>
                    <a:cubicBezTo>
                      <a:pt x="299" y="72"/>
                      <a:pt x="298" y="71"/>
                      <a:pt x="297" y="71"/>
                    </a:cubicBezTo>
                    <a:cubicBezTo>
                      <a:pt x="295" y="71"/>
                      <a:pt x="294" y="71"/>
                      <a:pt x="293" y="71"/>
                    </a:cubicBezTo>
                    <a:cubicBezTo>
                      <a:pt x="292" y="71"/>
                      <a:pt x="291" y="70"/>
                      <a:pt x="290" y="70"/>
                    </a:cubicBezTo>
                    <a:cubicBezTo>
                      <a:pt x="288" y="70"/>
                      <a:pt x="287" y="70"/>
                      <a:pt x="285" y="69"/>
                    </a:cubicBezTo>
                    <a:cubicBezTo>
                      <a:pt x="284" y="69"/>
                      <a:pt x="283" y="68"/>
                      <a:pt x="282" y="68"/>
                    </a:cubicBezTo>
                    <a:cubicBezTo>
                      <a:pt x="281" y="68"/>
                      <a:pt x="280" y="68"/>
                      <a:pt x="279" y="68"/>
                    </a:cubicBezTo>
                    <a:cubicBezTo>
                      <a:pt x="278" y="68"/>
                      <a:pt x="277" y="68"/>
                      <a:pt x="276" y="68"/>
                    </a:cubicBezTo>
                    <a:cubicBezTo>
                      <a:pt x="275" y="68"/>
                      <a:pt x="274" y="68"/>
                      <a:pt x="273" y="68"/>
                    </a:cubicBezTo>
                    <a:cubicBezTo>
                      <a:pt x="272" y="68"/>
                      <a:pt x="271" y="68"/>
                      <a:pt x="269" y="68"/>
                    </a:cubicBezTo>
                    <a:cubicBezTo>
                      <a:pt x="268" y="69"/>
                      <a:pt x="267" y="68"/>
                      <a:pt x="265" y="68"/>
                    </a:cubicBezTo>
                    <a:cubicBezTo>
                      <a:pt x="264" y="68"/>
                      <a:pt x="263" y="69"/>
                      <a:pt x="262" y="68"/>
                    </a:cubicBezTo>
                    <a:cubicBezTo>
                      <a:pt x="261" y="68"/>
                      <a:pt x="261" y="68"/>
                      <a:pt x="259" y="68"/>
                    </a:cubicBezTo>
                    <a:cubicBezTo>
                      <a:pt x="258" y="67"/>
                      <a:pt x="258" y="67"/>
                      <a:pt x="257" y="67"/>
                    </a:cubicBezTo>
                    <a:cubicBezTo>
                      <a:pt x="255" y="67"/>
                      <a:pt x="254" y="67"/>
                      <a:pt x="254" y="68"/>
                    </a:cubicBezTo>
                    <a:cubicBezTo>
                      <a:pt x="253" y="69"/>
                      <a:pt x="253" y="70"/>
                      <a:pt x="253" y="71"/>
                    </a:cubicBezTo>
                    <a:cubicBezTo>
                      <a:pt x="253" y="72"/>
                      <a:pt x="253" y="72"/>
                      <a:pt x="253" y="72"/>
                    </a:cubicBezTo>
                    <a:cubicBezTo>
                      <a:pt x="255" y="73"/>
                      <a:pt x="258" y="71"/>
                      <a:pt x="260" y="72"/>
                    </a:cubicBezTo>
                    <a:cubicBezTo>
                      <a:pt x="260" y="73"/>
                      <a:pt x="260" y="74"/>
                      <a:pt x="261" y="75"/>
                    </a:cubicBezTo>
                    <a:cubicBezTo>
                      <a:pt x="262" y="76"/>
                      <a:pt x="264" y="75"/>
                      <a:pt x="265" y="76"/>
                    </a:cubicBezTo>
                    <a:cubicBezTo>
                      <a:pt x="267" y="76"/>
                      <a:pt x="268" y="76"/>
                      <a:pt x="269" y="76"/>
                    </a:cubicBezTo>
                    <a:cubicBezTo>
                      <a:pt x="270" y="76"/>
                      <a:pt x="271" y="77"/>
                      <a:pt x="272" y="78"/>
                    </a:cubicBezTo>
                    <a:cubicBezTo>
                      <a:pt x="274" y="78"/>
                      <a:pt x="275" y="78"/>
                      <a:pt x="277" y="78"/>
                    </a:cubicBezTo>
                    <a:cubicBezTo>
                      <a:pt x="278" y="79"/>
                      <a:pt x="279" y="79"/>
                      <a:pt x="280" y="79"/>
                    </a:cubicBezTo>
                    <a:cubicBezTo>
                      <a:pt x="280" y="79"/>
                      <a:pt x="284" y="81"/>
                      <a:pt x="285" y="82"/>
                    </a:cubicBezTo>
                    <a:cubicBezTo>
                      <a:pt x="285" y="82"/>
                      <a:pt x="285" y="82"/>
                      <a:pt x="285" y="82"/>
                    </a:cubicBezTo>
                    <a:cubicBezTo>
                      <a:pt x="286" y="83"/>
                      <a:pt x="288" y="83"/>
                      <a:pt x="288" y="84"/>
                    </a:cubicBezTo>
                    <a:cubicBezTo>
                      <a:pt x="288" y="85"/>
                      <a:pt x="286" y="85"/>
                      <a:pt x="285" y="85"/>
                    </a:cubicBezTo>
                    <a:cubicBezTo>
                      <a:pt x="283" y="85"/>
                      <a:pt x="282" y="85"/>
                      <a:pt x="281" y="84"/>
                    </a:cubicBezTo>
                    <a:cubicBezTo>
                      <a:pt x="279" y="84"/>
                      <a:pt x="277" y="84"/>
                      <a:pt x="276" y="84"/>
                    </a:cubicBezTo>
                    <a:cubicBezTo>
                      <a:pt x="274" y="83"/>
                      <a:pt x="273" y="83"/>
                      <a:pt x="271" y="83"/>
                    </a:cubicBezTo>
                    <a:cubicBezTo>
                      <a:pt x="270" y="83"/>
                      <a:pt x="269" y="82"/>
                      <a:pt x="268" y="82"/>
                    </a:cubicBezTo>
                    <a:cubicBezTo>
                      <a:pt x="268" y="82"/>
                      <a:pt x="267" y="82"/>
                      <a:pt x="266" y="82"/>
                    </a:cubicBezTo>
                    <a:cubicBezTo>
                      <a:pt x="265" y="81"/>
                      <a:pt x="264" y="81"/>
                      <a:pt x="262" y="82"/>
                    </a:cubicBezTo>
                    <a:cubicBezTo>
                      <a:pt x="262" y="82"/>
                      <a:pt x="262" y="82"/>
                      <a:pt x="261" y="82"/>
                    </a:cubicBezTo>
                    <a:cubicBezTo>
                      <a:pt x="261" y="82"/>
                      <a:pt x="260" y="83"/>
                      <a:pt x="259" y="83"/>
                    </a:cubicBezTo>
                    <a:cubicBezTo>
                      <a:pt x="258" y="84"/>
                      <a:pt x="257" y="85"/>
                      <a:pt x="255" y="85"/>
                    </a:cubicBezTo>
                    <a:cubicBezTo>
                      <a:pt x="254" y="85"/>
                      <a:pt x="253" y="85"/>
                      <a:pt x="252" y="85"/>
                    </a:cubicBezTo>
                    <a:cubicBezTo>
                      <a:pt x="251" y="85"/>
                      <a:pt x="250" y="84"/>
                      <a:pt x="249" y="84"/>
                    </a:cubicBezTo>
                    <a:cubicBezTo>
                      <a:pt x="248" y="84"/>
                      <a:pt x="248" y="83"/>
                      <a:pt x="247" y="83"/>
                    </a:cubicBezTo>
                    <a:cubicBezTo>
                      <a:pt x="246" y="83"/>
                      <a:pt x="245" y="83"/>
                      <a:pt x="244" y="83"/>
                    </a:cubicBezTo>
                    <a:cubicBezTo>
                      <a:pt x="243" y="83"/>
                      <a:pt x="242" y="82"/>
                      <a:pt x="241" y="82"/>
                    </a:cubicBezTo>
                    <a:cubicBezTo>
                      <a:pt x="241" y="82"/>
                      <a:pt x="241" y="82"/>
                      <a:pt x="241" y="82"/>
                    </a:cubicBezTo>
                    <a:cubicBezTo>
                      <a:pt x="239" y="81"/>
                      <a:pt x="239" y="80"/>
                      <a:pt x="237" y="80"/>
                    </a:cubicBezTo>
                    <a:cubicBezTo>
                      <a:pt x="235" y="80"/>
                      <a:pt x="234" y="81"/>
                      <a:pt x="233" y="80"/>
                    </a:cubicBezTo>
                    <a:cubicBezTo>
                      <a:pt x="232" y="80"/>
                      <a:pt x="232" y="80"/>
                      <a:pt x="231" y="79"/>
                    </a:cubicBezTo>
                    <a:cubicBezTo>
                      <a:pt x="230" y="78"/>
                      <a:pt x="230" y="77"/>
                      <a:pt x="229" y="77"/>
                    </a:cubicBezTo>
                    <a:cubicBezTo>
                      <a:pt x="228" y="76"/>
                      <a:pt x="226" y="76"/>
                      <a:pt x="224" y="77"/>
                    </a:cubicBezTo>
                    <a:cubicBezTo>
                      <a:pt x="223" y="77"/>
                      <a:pt x="221" y="76"/>
                      <a:pt x="220" y="77"/>
                    </a:cubicBezTo>
                    <a:cubicBezTo>
                      <a:pt x="220" y="78"/>
                      <a:pt x="221" y="79"/>
                      <a:pt x="221" y="79"/>
                    </a:cubicBezTo>
                    <a:cubicBezTo>
                      <a:pt x="222" y="80"/>
                      <a:pt x="224" y="80"/>
                      <a:pt x="224" y="81"/>
                    </a:cubicBezTo>
                    <a:cubicBezTo>
                      <a:pt x="224" y="82"/>
                      <a:pt x="224" y="82"/>
                      <a:pt x="224" y="82"/>
                    </a:cubicBezTo>
                    <a:cubicBezTo>
                      <a:pt x="224" y="82"/>
                      <a:pt x="222" y="82"/>
                      <a:pt x="221" y="82"/>
                    </a:cubicBezTo>
                    <a:cubicBezTo>
                      <a:pt x="221" y="82"/>
                      <a:pt x="220" y="82"/>
                      <a:pt x="220" y="82"/>
                    </a:cubicBezTo>
                    <a:cubicBezTo>
                      <a:pt x="219" y="81"/>
                      <a:pt x="219" y="80"/>
                      <a:pt x="218" y="79"/>
                    </a:cubicBezTo>
                    <a:cubicBezTo>
                      <a:pt x="217" y="79"/>
                      <a:pt x="216" y="80"/>
                      <a:pt x="215" y="80"/>
                    </a:cubicBezTo>
                    <a:cubicBezTo>
                      <a:pt x="214" y="80"/>
                      <a:pt x="213" y="79"/>
                      <a:pt x="212" y="78"/>
                    </a:cubicBezTo>
                    <a:cubicBezTo>
                      <a:pt x="211" y="77"/>
                      <a:pt x="210" y="77"/>
                      <a:pt x="208" y="76"/>
                    </a:cubicBezTo>
                    <a:cubicBezTo>
                      <a:pt x="207" y="76"/>
                      <a:pt x="206" y="75"/>
                      <a:pt x="205" y="75"/>
                    </a:cubicBezTo>
                    <a:cubicBezTo>
                      <a:pt x="204" y="75"/>
                      <a:pt x="203" y="75"/>
                      <a:pt x="202" y="76"/>
                    </a:cubicBezTo>
                    <a:cubicBezTo>
                      <a:pt x="202" y="76"/>
                      <a:pt x="203" y="77"/>
                      <a:pt x="202" y="78"/>
                    </a:cubicBezTo>
                    <a:cubicBezTo>
                      <a:pt x="202" y="79"/>
                      <a:pt x="201" y="78"/>
                      <a:pt x="200" y="79"/>
                    </a:cubicBezTo>
                    <a:cubicBezTo>
                      <a:pt x="198" y="79"/>
                      <a:pt x="196" y="79"/>
                      <a:pt x="194" y="79"/>
                    </a:cubicBezTo>
                    <a:cubicBezTo>
                      <a:pt x="193" y="79"/>
                      <a:pt x="193" y="79"/>
                      <a:pt x="192" y="79"/>
                    </a:cubicBezTo>
                    <a:cubicBezTo>
                      <a:pt x="191" y="79"/>
                      <a:pt x="190" y="77"/>
                      <a:pt x="188" y="78"/>
                    </a:cubicBezTo>
                    <a:cubicBezTo>
                      <a:pt x="188" y="78"/>
                      <a:pt x="187" y="78"/>
                      <a:pt x="187" y="79"/>
                    </a:cubicBezTo>
                    <a:cubicBezTo>
                      <a:pt x="186" y="79"/>
                      <a:pt x="185" y="79"/>
                      <a:pt x="184" y="79"/>
                    </a:cubicBezTo>
                    <a:cubicBezTo>
                      <a:pt x="181" y="80"/>
                      <a:pt x="180" y="80"/>
                      <a:pt x="178" y="80"/>
                    </a:cubicBezTo>
                    <a:cubicBezTo>
                      <a:pt x="176" y="81"/>
                      <a:pt x="175" y="81"/>
                      <a:pt x="173" y="81"/>
                    </a:cubicBezTo>
                    <a:cubicBezTo>
                      <a:pt x="171" y="81"/>
                      <a:pt x="170" y="81"/>
                      <a:pt x="168" y="81"/>
                    </a:cubicBezTo>
                    <a:cubicBezTo>
                      <a:pt x="165" y="81"/>
                      <a:pt x="164" y="81"/>
                      <a:pt x="161" y="81"/>
                    </a:cubicBezTo>
                    <a:cubicBezTo>
                      <a:pt x="160" y="81"/>
                      <a:pt x="159" y="81"/>
                      <a:pt x="157" y="81"/>
                    </a:cubicBezTo>
                    <a:cubicBezTo>
                      <a:pt x="155" y="81"/>
                      <a:pt x="154" y="80"/>
                      <a:pt x="152" y="80"/>
                    </a:cubicBezTo>
                    <a:cubicBezTo>
                      <a:pt x="150" y="80"/>
                      <a:pt x="149" y="80"/>
                      <a:pt x="147" y="79"/>
                    </a:cubicBezTo>
                    <a:cubicBezTo>
                      <a:pt x="144" y="79"/>
                      <a:pt x="143" y="80"/>
                      <a:pt x="141" y="80"/>
                    </a:cubicBezTo>
                    <a:cubicBezTo>
                      <a:pt x="140" y="80"/>
                      <a:pt x="139" y="81"/>
                      <a:pt x="137" y="81"/>
                    </a:cubicBezTo>
                    <a:cubicBezTo>
                      <a:pt x="136" y="81"/>
                      <a:pt x="135" y="81"/>
                      <a:pt x="134" y="82"/>
                    </a:cubicBezTo>
                    <a:cubicBezTo>
                      <a:pt x="134" y="82"/>
                      <a:pt x="133" y="82"/>
                      <a:pt x="133" y="82"/>
                    </a:cubicBezTo>
                    <a:cubicBezTo>
                      <a:pt x="132" y="82"/>
                      <a:pt x="132" y="82"/>
                      <a:pt x="131" y="82"/>
                    </a:cubicBezTo>
                    <a:cubicBezTo>
                      <a:pt x="130" y="82"/>
                      <a:pt x="129" y="82"/>
                      <a:pt x="127" y="82"/>
                    </a:cubicBezTo>
                    <a:cubicBezTo>
                      <a:pt x="127" y="82"/>
                      <a:pt x="127" y="82"/>
                      <a:pt x="127" y="82"/>
                    </a:cubicBezTo>
                    <a:cubicBezTo>
                      <a:pt x="126" y="82"/>
                      <a:pt x="125" y="81"/>
                      <a:pt x="124" y="81"/>
                    </a:cubicBezTo>
                    <a:cubicBezTo>
                      <a:pt x="123" y="81"/>
                      <a:pt x="122" y="80"/>
                      <a:pt x="120" y="80"/>
                    </a:cubicBezTo>
                    <a:cubicBezTo>
                      <a:pt x="119" y="81"/>
                      <a:pt x="118" y="82"/>
                      <a:pt x="117" y="82"/>
                    </a:cubicBezTo>
                    <a:cubicBezTo>
                      <a:pt x="117" y="82"/>
                      <a:pt x="116" y="82"/>
                      <a:pt x="116" y="82"/>
                    </a:cubicBezTo>
                    <a:cubicBezTo>
                      <a:pt x="116" y="82"/>
                      <a:pt x="116" y="82"/>
                      <a:pt x="115" y="82"/>
                    </a:cubicBezTo>
                    <a:cubicBezTo>
                      <a:pt x="114" y="82"/>
                      <a:pt x="114" y="81"/>
                      <a:pt x="112" y="82"/>
                    </a:cubicBezTo>
                    <a:cubicBezTo>
                      <a:pt x="112" y="82"/>
                      <a:pt x="112" y="82"/>
                      <a:pt x="111" y="82"/>
                    </a:cubicBezTo>
                    <a:cubicBezTo>
                      <a:pt x="111" y="82"/>
                      <a:pt x="110" y="82"/>
                      <a:pt x="109" y="82"/>
                    </a:cubicBezTo>
                    <a:cubicBezTo>
                      <a:pt x="109" y="82"/>
                      <a:pt x="109" y="82"/>
                      <a:pt x="108" y="82"/>
                    </a:cubicBezTo>
                    <a:cubicBezTo>
                      <a:pt x="107" y="81"/>
                      <a:pt x="107" y="80"/>
                      <a:pt x="106" y="80"/>
                    </a:cubicBezTo>
                    <a:cubicBezTo>
                      <a:pt x="103" y="79"/>
                      <a:pt x="102" y="80"/>
                      <a:pt x="99" y="80"/>
                    </a:cubicBezTo>
                    <a:cubicBezTo>
                      <a:pt x="98" y="80"/>
                      <a:pt x="98" y="80"/>
                      <a:pt x="96" y="80"/>
                    </a:cubicBezTo>
                    <a:cubicBezTo>
                      <a:pt x="95" y="80"/>
                      <a:pt x="95" y="81"/>
                      <a:pt x="94" y="82"/>
                    </a:cubicBezTo>
                    <a:cubicBezTo>
                      <a:pt x="93" y="82"/>
                      <a:pt x="93" y="82"/>
                      <a:pt x="93" y="82"/>
                    </a:cubicBezTo>
                    <a:cubicBezTo>
                      <a:pt x="91" y="83"/>
                      <a:pt x="90" y="83"/>
                      <a:pt x="89" y="83"/>
                    </a:cubicBezTo>
                    <a:cubicBezTo>
                      <a:pt x="87" y="83"/>
                      <a:pt x="86" y="82"/>
                      <a:pt x="84" y="83"/>
                    </a:cubicBezTo>
                    <a:cubicBezTo>
                      <a:pt x="83" y="84"/>
                      <a:pt x="83" y="85"/>
                      <a:pt x="82" y="85"/>
                    </a:cubicBezTo>
                    <a:cubicBezTo>
                      <a:pt x="80" y="87"/>
                      <a:pt x="79" y="85"/>
                      <a:pt x="77" y="86"/>
                    </a:cubicBezTo>
                    <a:cubicBezTo>
                      <a:pt x="74" y="86"/>
                      <a:pt x="73" y="86"/>
                      <a:pt x="71" y="86"/>
                    </a:cubicBezTo>
                    <a:cubicBezTo>
                      <a:pt x="70" y="87"/>
                      <a:pt x="69" y="87"/>
                      <a:pt x="68" y="87"/>
                    </a:cubicBezTo>
                    <a:cubicBezTo>
                      <a:pt x="67" y="88"/>
                      <a:pt x="66" y="88"/>
                      <a:pt x="65" y="88"/>
                    </a:cubicBezTo>
                    <a:cubicBezTo>
                      <a:pt x="63" y="88"/>
                      <a:pt x="60" y="87"/>
                      <a:pt x="61" y="89"/>
                    </a:cubicBezTo>
                    <a:cubicBezTo>
                      <a:pt x="61" y="90"/>
                      <a:pt x="63" y="90"/>
                      <a:pt x="64" y="90"/>
                    </a:cubicBezTo>
                    <a:cubicBezTo>
                      <a:pt x="65" y="91"/>
                      <a:pt x="67" y="90"/>
                      <a:pt x="67" y="91"/>
                    </a:cubicBezTo>
                    <a:cubicBezTo>
                      <a:pt x="68" y="91"/>
                      <a:pt x="67" y="92"/>
                      <a:pt x="67" y="92"/>
                    </a:cubicBezTo>
                    <a:cubicBezTo>
                      <a:pt x="66" y="92"/>
                      <a:pt x="65" y="92"/>
                      <a:pt x="66" y="93"/>
                    </a:cubicBezTo>
                    <a:cubicBezTo>
                      <a:pt x="66" y="94"/>
                      <a:pt x="67" y="93"/>
                      <a:pt x="68" y="93"/>
                    </a:cubicBezTo>
                    <a:cubicBezTo>
                      <a:pt x="70" y="93"/>
                      <a:pt x="71" y="93"/>
                      <a:pt x="72" y="94"/>
                    </a:cubicBezTo>
                    <a:cubicBezTo>
                      <a:pt x="73" y="95"/>
                      <a:pt x="72" y="96"/>
                      <a:pt x="73" y="97"/>
                    </a:cubicBezTo>
                    <a:cubicBezTo>
                      <a:pt x="73" y="98"/>
                      <a:pt x="74" y="98"/>
                      <a:pt x="75" y="98"/>
                    </a:cubicBezTo>
                    <a:cubicBezTo>
                      <a:pt x="76" y="101"/>
                      <a:pt x="71" y="98"/>
                      <a:pt x="68" y="99"/>
                    </a:cubicBezTo>
                    <a:cubicBezTo>
                      <a:pt x="68" y="99"/>
                      <a:pt x="67" y="100"/>
                      <a:pt x="67" y="100"/>
                    </a:cubicBezTo>
                    <a:cubicBezTo>
                      <a:pt x="64" y="102"/>
                      <a:pt x="61" y="101"/>
                      <a:pt x="57" y="101"/>
                    </a:cubicBezTo>
                    <a:cubicBezTo>
                      <a:pt x="55" y="101"/>
                      <a:pt x="54" y="99"/>
                      <a:pt x="51" y="99"/>
                    </a:cubicBezTo>
                    <a:cubicBezTo>
                      <a:pt x="50" y="99"/>
                      <a:pt x="49" y="100"/>
                      <a:pt x="48" y="100"/>
                    </a:cubicBezTo>
                    <a:cubicBezTo>
                      <a:pt x="46" y="100"/>
                      <a:pt x="45" y="100"/>
                      <a:pt x="43" y="100"/>
                    </a:cubicBezTo>
                    <a:cubicBezTo>
                      <a:pt x="42" y="99"/>
                      <a:pt x="41" y="99"/>
                      <a:pt x="40" y="99"/>
                    </a:cubicBezTo>
                    <a:cubicBezTo>
                      <a:pt x="38" y="98"/>
                      <a:pt x="37" y="98"/>
                      <a:pt x="36" y="98"/>
                    </a:cubicBezTo>
                    <a:cubicBezTo>
                      <a:pt x="34" y="97"/>
                      <a:pt x="33" y="98"/>
                      <a:pt x="31" y="98"/>
                    </a:cubicBezTo>
                    <a:cubicBezTo>
                      <a:pt x="29" y="98"/>
                      <a:pt x="28" y="98"/>
                      <a:pt x="27" y="98"/>
                    </a:cubicBezTo>
                    <a:cubicBezTo>
                      <a:pt x="25" y="98"/>
                      <a:pt x="24" y="97"/>
                      <a:pt x="22" y="97"/>
                    </a:cubicBezTo>
                    <a:cubicBezTo>
                      <a:pt x="20" y="97"/>
                      <a:pt x="18" y="95"/>
                      <a:pt x="18" y="97"/>
                    </a:cubicBezTo>
                    <a:cubicBezTo>
                      <a:pt x="17" y="98"/>
                      <a:pt x="18" y="99"/>
                      <a:pt x="18" y="100"/>
                    </a:cubicBezTo>
                    <a:cubicBezTo>
                      <a:pt x="19" y="101"/>
                      <a:pt x="21" y="100"/>
                      <a:pt x="23" y="101"/>
                    </a:cubicBezTo>
                    <a:cubicBezTo>
                      <a:pt x="24" y="101"/>
                      <a:pt x="25" y="102"/>
                      <a:pt x="27" y="102"/>
                    </a:cubicBezTo>
                    <a:cubicBezTo>
                      <a:pt x="27" y="102"/>
                      <a:pt x="27" y="102"/>
                      <a:pt x="27" y="102"/>
                    </a:cubicBezTo>
                    <a:cubicBezTo>
                      <a:pt x="29" y="102"/>
                      <a:pt x="30" y="103"/>
                      <a:pt x="32" y="103"/>
                    </a:cubicBezTo>
                    <a:cubicBezTo>
                      <a:pt x="36" y="103"/>
                      <a:pt x="38" y="103"/>
                      <a:pt x="41" y="103"/>
                    </a:cubicBezTo>
                    <a:cubicBezTo>
                      <a:pt x="43" y="102"/>
                      <a:pt x="44" y="102"/>
                      <a:pt x="46" y="102"/>
                    </a:cubicBezTo>
                    <a:cubicBezTo>
                      <a:pt x="47" y="102"/>
                      <a:pt x="49" y="101"/>
                      <a:pt x="50" y="103"/>
                    </a:cubicBezTo>
                    <a:cubicBezTo>
                      <a:pt x="50" y="104"/>
                      <a:pt x="50" y="105"/>
                      <a:pt x="49" y="106"/>
                    </a:cubicBezTo>
                    <a:cubicBezTo>
                      <a:pt x="49" y="106"/>
                      <a:pt x="47" y="106"/>
                      <a:pt x="48" y="107"/>
                    </a:cubicBezTo>
                    <a:cubicBezTo>
                      <a:pt x="48" y="108"/>
                      <a:pt x="49" y="108"/>
                      <a:pt x="51" y="108"/>
                    </a:cubicBezTo>
                    <a:cubicBezTo>
                      <a:pt x="52" y="108"/>
                      <a:pt x="54" y="108"/>
                      <a:pt x="55" y="108"/>
                    </a:cubicBezTo>
                    <a:cubicBezTo>
                      <a:pt x="60" y="108"/>
                      <a:pt x="62" y="109"/>
                      <a:pt x="67" y="109"/>
                    </a:cubicBezTo>
                    <a:cubicBezTo>
                      <a:pt x="69" y="110"/>
                      <a:pt x="71" y="110"/>
                      <a:pt x="74" y="110"/>
                    </a:cubicBezTo>
                    <a:cubicBezTo>
                      <a:pt x="75" y="110"/>
                      <a:pt x="76" y="109"/>
                      <a:pt x="78" y="109"/>
                    </a:cubicBezTo>
                    <a:cubicBezTo>
                      <a:pt x="81" y="109"/>
                      <a:pt x="82" y="110"/>
                      <a:pt x="84" y="110"/>
                    </a:cubicBezTo>
                    <a:cubicBezTo>
                      <a:pt x="87" y="111"/>
                      <a:pt x="89" y="111"/>
                      <a:pt x="92" y="112"/>
                    </a:cubicBezTo>
                    <a:cubicBezTo>
                      <a:pt x="94" y="112"/>
                      <a:pt x="96" y="112"/>
                      <a:pt x="98" y="112"/>
                    </a:cubicBezTo>
                    <a:cubicBezTo>
                      <a:pt x="101" y="112"/>
                      <a:pt x="102" y="113"/>
                      <a:pt x="104" y="113"/>
                    </a:cubicBezTo>
                    <a:cubicBezTo>
                      <a:pt x="106" y="113"/>
                      <a:pt x="107" y="113"/>
                      <a:pt x="108" y="113"/>
                    </a:cubicBezTo>
                    <a:cubicBezTo>
                      <a:pt x="110" y="114"/>
                      <a:pt x="110" y="114"/>
                      <a:pt x="111" y="115"/>
                    </a:cubicBezTo>
                    <a:cubicBezTo>
                      <a:pt x="112" y="116"/>
                      <a:pt x="113" y="117"/>
                      <a:pt x="113" y="118"/>
                    </a:cubicBezTo>
                    <a:cubicBezTo>
                      <a:pt x="113" y="120"/>
                      <a:pt x="111" y="120"/>
                      <a:pt x="110" y="121"/>
                    </a:cubicBezTo>
                    <a:cubicBezTo>
                      <a:pt x="110" y="122"/>
                      <a:pt x="109" y="122"/>
                      <a:pt x="109" y="122"/>
                    </a:cubicBezTo>
                    <a:cubicBezTo>
                      <a:pt x="108" y="122"/>
                      <a:pt x="107" y="123"/>
                      <a:pt x="106" y="123"/>
                    </a:cubicBezTo>
                    <a:cubicBezTo>
                      <a:pt x="105" y="123"/>
                      <a:pt x="104" y="123"/>
                      <a:pt x="103" y="123"/>
                    </a:cubicBezTo>
                    <a:cubicBezTo>
                      <a:pt x="101" y="123"/>
                      <a:pt x="100" y="122"/>
                      <a:pt x="99" y="122"/>
                    </a:cubicBezTo>
                    <a:cubicBezTo>
                      <a:pt x="98" y="122"/>
                      <a:pt x="98" y="122"/>
                      <a:pt x="97" y="122"/>
                    </a:cubicBezTo>
                    <a:cubicBezTo>
                      <a:pt x="95" y="121"/>
                      <a:pt x="94" y="122"/>
                      <a:pt x="92" y="122"/>
                    </a:cubicBezTo>
                    <a:cubicBezTo>
                      <a:pt x="90" y="121"/>
                      <a:pt x="89" y="121"/>
                      <a:pt x="86" y="120"/>
                    </a:cubicBezTo>
                    <a:cubicBezTo>
                      <a:pt x="83" y="120"/>
                      <a:pt x="81" y="121"/>
                      <a:pt x="78" y="121"/>
                    </a:cubicBezTo>
                    <a:cubicBezTo>
                      <a:pt x="76" y="121"/>
                      <a:pt x="75" y="120"/>
                      <a:pt x="73" y="120"/>
                    </a:cubicBezTo>
                    <a:cubicBezTo>
                      <a:pt x="72" y="121"/>
                      <a:pt x="71" y="121"/>
                      <a:pt x="71" y="122"/>
                    </a:cubicBezTo>
                    <a:cubicBezTo>
                      <a:pt x="71" y="122"/>
                      <a:pt x="71" y="122"/>
                      <a:pt x="71" y="122"/>
                    </a:cubicBezTo>
                    <a:cubicBezTo>
                      <a:pt x="71" y="123"/>
                      <a:pt x="73" y="122"/>
                      <a:pt x="75" y="122"/>
                    </a:cubicBezTo>
                    <a:cubicBezTo>
                      <a:pt x="77" y="123"/>
                      <a:pt x="79" y="122"/>
                      <a:pt x="82" y="122"/>
                    </a:cubicBezTo>
                    <a:cubicBezTo>
                      <a:pt x="83" y="123"/>
                      <a:pt x="84" y="123"/>
                      <a:pt x="86" y="123"/>
                    </a:cubicBezTo>
                    <a:cubicBezTo>
                      <a:pt x="87" y="124"/>
                      <a:pt x="87" y="124"/>
                      <a:pt x="89" y="125"/>
                    </a:cubicBezTo>
                    <a:cubicBezTo>
                      <a:pt x="90" y="126"/>
                      <a:pt x="92" y="125"/>
                      <a:pt x="93" y="126"/>
                    </a:cubicBezTo>
                    <a:cubicBezTo>
                      <a:pt x="96" y="126"/>
                      <a:pt x="97" y="126"/>
                      <a:pt x="99" y="126"/>
                    </a:cubicBezTo>
                    <a:cubicBezTo>
                      <a:pt x="101" y="126"/>
                      <a:pt x="102" y="127"/>
                      <a:pt x="104" y="127"/>
                    </a:cubicBezTo>
                    <a:cubicBezTo>
                      <a:pt x="106" y="128"/>
                      <a:pt x="107" y="128"/>
                      <a:pt x="109" y="128"/>
                    </a:cubicBezTo>
                    <a:cubicBezTo>
                      <a:pt x="110" y="129"/>
                      <a:pt x="111" y="128"/>
                      <a:pt x="112" y="129"/>
                    </a:cubicBezTo>
                    <a:cubicBezTo>
                      <a:pt x="112" y="130"/>
                      <a:pt x="112" y="130"/>
                      <a:pt x="112" y="131"/>
                    </a:cubicBezTo>
                    <a:cubicBezTo>
                      <a:pt x="112" y="132"/>
                      <a:pt x="112" y="132"/>
                      <a:pt x="113" y="132"/>
                    </a:cubicBezTo>
                    <a:cubicBezTo>
                      <a:pt x="113" y="132"/>
                      <a:pt x="113" y="133"/>
                      <a:pt x="114" y="133"/>
                    </a:cubicBezTo>
                    <a:cubicBezTo>
                      <a:pt x="116" y="134"/>
                      <a:pt x="117" y="134"/>
                      <a:pt x="119" y="135"/>
                    </a:cubicBezTo>
                    <a:cubicBezTo>
                      <a:pt x="121" y="135"/>
                      <a:pt x="122" y="135"/>
                      <a:pt x="124" y="135"/>
                    </a:cubicBezTo>
                    <a:cubicBezTo>
                      <a:pt x="125" y="135"/>
                      <a:pt x="126" y="135"/>
                      <a:pt x="128" y="136"/>
                    </a:cubicBezTo>
                    <a:cubicBezTo>
                      <a:pt x="130" y="136"/>
                      <a:pt x="131" y="136"/>
                      <a:pt x="133" y="136"/>
                    </a:cubicBezTo>
                    <a:cubicBezTo>
                      <a:pt x="135" y="136"/>
                      <a:pt x="136" y="136"/>
                      <a:pt x="138" y="137"/>
                    </a:cubicBezTo>
                    <a:cubicBezTo>
                      <a:pt x="139" y="137"/>
                      <a:pt x="140" y="138"/>
                      <a:pt x="142" y="138"/>
                    </a:cubicBezTo>
                    <a:cubicBezTo>
                      <a:pt x="145" y="138"/>
                      <a:pt x="146" y="138"/>
                      <a:pt x="149" y="138"/>
                    </a:cubicBezTo>
                    <a:cubicBezTo>
                      <a:pt x="151" y="138"/>
                      <a:pt x="152" y="138"/>
                      <a:pt x="154" y="138"/>
                    </a:cubicBezTo>
                    <a:cubicBezTo>
                      <a:pt x="157" y="138"/>
                      <a:pt x="158" y="138"/>
                      <a:pt x="162" y="138"/>
                    </a:cubicBezTo>
                    <a:cubicBezTo>
                      <a:pt x="164" y="138"/>
                      <a:pt x="165" y="138"/>
                      <a:pt x="167" y="138"/>
                    </a:cubicBezTo>
                    <a:cubicBezTo>
                      <a:pt x="169" y="138"/>
                      <a:pt x="170" y="138"/>
                      <a:pt x="171" y="138"/>
                    </a:cubicBezTo>
                    <a:cubicBezTo>
                      <a:pt x="174" y="138"/>
                      <a:pt x="175" y="138"/>
                      <a:pt x="178" y="138"/>
                    </a:cubicBezTo>
                    <a:cubicBezTo>
                      <a:pt x="180" y="138"/>
                      <a:pt x="181" y="138"/>
                      <a:pt x="183" y="138"/>
                    </a:cubicBezTo>
                    <a:cubicBezTo>
                      <a:pt x="185" y="138"/>
                      <a:pt x="186" y="138"/>
                      <a:pt x="188" y="138"/>
                    </a:cubicBezTo>
                    <a:cubicBezTo>
                      <a:pt x="189" y="138"/>
                      <a:pt x="190" y="137"/>
                      <a:pt x="192" y="138"/>
                    </a:cubicBezTo>
                    <a:cubicBezTo>
                      <a:pt x="192" y="139"/>
                      <a:pt x="193" y="139"/>
                      <a:pt x="193" y="140"/>
                    </a:cubicBezTo>
                    <a:cubicBezTo>
                      <a:pt x="193" y="141"/>
                      <a:pt x="191" y="141"/>
                      <a:pt x="190" y="141"/>
                    </a:cubicBezTo>
                    <a:cubicBezTo>
                      <a:pt x="188" y="141"/>
                      <a:pt x="187" y="141"/>
                      <a:pt x="185" y="141"/>
                    </a:cubicBezTo>
                    <a:cubicBezTo>
                      <a:pt x="182" y="141"/>
                      <a:pt x="181" y="141"/>
                      <a:pt x="178" y="141"/>
                    </a:cubicBezTo>
                    <a:cubicBezTo>
                      <a:pt x="176" y="142"/>
                      <a:pt x="174" y="142"/>
                      <a:pt x="172" y="142"/>
                    </a:cubicBezTo>
                    <a:cubicBezTo>
                      <a:pt x="168" y="142"/>
                      <a:pt x="165" y="142"/>
                      <a:pt x="161" y="142"/>
                    </a:cubicBezTo>
                    <a:cubicBezTo>
                      <a:pt x="158" y="142"/>
                      <a:pt x="156" y="141"/>
                      <a:pt x="153" y="141"/>
                    </a:cubicBezTo>
                    <a:cubicBezTo>
                      <a:pt x="152" y="141"/>
                      <a:pt x="151" y="141"/>
                      <a:pt x="149" y="141"/>
                    </a:cubicBezTo>
                    <a:cubicBezTo>
                      <a:pt x="148" y="141"/>
                      <a:pt x="147" y="142"/>
                      <a:pt x="145" y="142"/>
                    </a:cubicBezTo>
                    <a:cubicBezTo>
                      <a:pt x="144" y="142"/>
                      <a:pt x="143" y="141"/>
                      <a:pt x="142" y="141"/>
                    </a:cubicBezTo>
                    <a:cubicBezTo>
                      <a:pt x="139" y="141"/>
                      <a:pt x="137" y="141"/>
                      <a:pt x="135" y="141"/>
                    </a:cubicBezTo>
                    <a:cubicBezTo>
                      <a:pt x="132" y="141"/>
                      <a:pt x="131" y="140"/>
                      <a:pt x="129" y="140"/>
                    </a:cubicBezTo>
                    <a:cubicBezTo>
                      <a:pt x="126" y="140"/>
                      <a:pt x="125" y="140"/>
                      <a:pt x="122" y="140"/>
                    </a:cubicBezTo>
                    <a:cubicBezTo>
                      <a:pt x="119" y="140"/>
                      <a:pt x="117" y="140"/>
                      <a:pt x="113" y="141"/>
                    </a:cubicBezTo>
                    <a:cubicBezTo>
                      <a:pt x="110" y="141"/>
                      <a:pt x="109" y="140"/>
                      <a:pt x="106" y="141"/>
                    </a:cubicBezTo>
                    <a:cubicBezTo>
                      <a:pt x="103" y="141"/>
                      <a:pt x="102" y="141"/>
                      <a:pt x="99" y="141"/>
                    </a:cubicBezTo>
                    <a:cubicBezTo>
                      <a:pt x="96" y="141"/>
                      <a:pt x="95" y="141"/>
                      <a:pt x="92" y="140"/>
                    </a:cubicBezTo>
                    <a:cubicBezTo>
                      <a:pt x="90" y="140"/>
                      <a:pt x="89" y="140"/>
                      <a:pt x="87" y="140"/>
                    </a:cubicBezTo>
                    <a:cubicBezTo>
                      <a:pt x="85" y="139"/>
                      <a:pt x="84" y="139"/>
                      <a:pt x="81" y="139"/>
                    </a:cubicBezTo>
                    <a:cubicBezTo>
                      <a:pt x="78" y="139"/>
                      <a:pt x="76" y="139"/>
                      <a:pt x="73" y="139"/>
                    </a:cubicBezTo>
                    <a:cubicBezTo>
                      <a:pt x="69" y="139"/>
                      <a:pt x="67" y="140"/>
                      <a:pt x="63" y="140"/>
                    </a:cubicBezTo>
                    <a:cubicBezTo>
                      <a:pt x="60" y="140"/>
                      <a:pt x="59" y="140"/>
                      <a:pt x="56" y="139"/>
                    </a:cubicBezTo>
                    <a:cubicBezTo>
                      <a:pt x="53" y="139"/>
                      <a:pt x="51" y="139"/>
                      <a:pt x="47" y="139"/>
                    </a:cubicBezTo>
                    <a:cubicBezTo>
                      <a:pt x="44" y="139"/>
                      <a:pt x="42" y="139"/>
                      <a:pt x="39" y="139"/>
                    </a:cubicBezTo>
                    <a:cubicBezTo>
                      <a:pt x="36" y="139"/>
                      <a:pt x="34" y="138"/>
                      <a:pt x="30" y="138"/>
                    </a:cubicBezTo>
                    <a:cubicBezTo>
                      <a:pt x="27" y="138"/>
                      <a:pt x="25" y="138"/>
                      <a:pt x="21" y="138"/>
                    </a:cubicBezTo>
                    <a:cubicBezTo>
                      <a:pt x="19" y="138"/>
                      <a:pt x="18" y="138"/>
                      <a:pt x="16" y="138"/>
                    </a:cubicBezTo>
                    <a:cubicBezTo>
                      <a:pt x="15" y="138"/>
                      <a:pt x="14" y="137"/>
                      <a:pt x="13" y="137"/>
                    </a:cubicBezTo>
                    <a:cubicBezTo>
                      <a:pt x="11" y="137"/>
                      <a:pt x="10" y="136"/>
                      <a:pt x="8" y="136"/>
                    </a:cubicBezTo>
                    <a:cubicBezTo>
                      <a:pt x="6" y="136"/>
                      <a:pt x="5" y="135"/>
                      <a:pt x="3" y="136"/>
                    </a:cubicBezTo>
                    <a:cubicBezTo>
                      <a:pt x="2" y="136"/>
                      <a:pt x="2" y="137"/>
                      <a:pt x="1" y="138"/>
                    </a:cubicBezTo>
                    <a:cubicBezTo>
                      <a:pt x="0" y="139"/>
                      <a:pt x="0" y="139"/>
                      <a:pt x="0" y="139"/>
                    </a:cubicBezTo>
                    <a:cubicBezTo>
                      <a:pt x="3" y="140"/>
                      <a:pt x="5" y="141"/>
                      <a:pt x="8" y="142"/>
                    </a:cubicBezTo>
                    <a:cubicBezTo>
                      <a:pt x="25" y="149"/>
                      <a:pt x="44" y="155"/>
                      <a:pt x="63" y="162"/>
                    </a:cubicBezTo>
                    <a:cubicBezTo>
                      <a:pt x="1524" y="162"/>
                      <a:pt x="1524" y="162"/>
                      <a:pt x="1524" y="162"/>
                    </a:cubicBezTo>
                    <a:cubicBezTo>
                      <a:pt x="1544" y="155"/>
                      <a:pt x="1563" y="149"/>
                      <a:pt x="1582" y="142"/>
                    </a:cubicBezTo>
                    <a:cubicBezTo>
                      <a:pt x="1583" y="141"/>
                      <a:pt x="1585" y="141"/>
                      <a:pt x="1586" y="140"/>
                    </a:cubicBezTo>
                    <a:cubicBezTo>
                      <a:pt x="1585" y="139"/>
                      <a:pt x="1585" y="139"/>
                      <a:pt x="1585" y="139"/>
                    </a:cubicBezTo>
                    <a:cubicBezTo>
                      <a:pt x="1585" y="138"/>
                      <a:pt x="1585" y="137"/>
                      <a:pt x="1585" y="137"/>
                    </a:cubicBezTo>
                    <a:cubicBezTo>
                      <a:pt x="1585" y="136"/>
                      <a:pt x="1584" y="136"/>
                      <a:pt x="1583" y="136"/>
                    </a:cubicBezTo>
                    <a:cubicBezTo>
                      <a:pt x="1581" y="135"/>
                      <a:pt x="1580" y="136"/>
                      <a:pt x="1579" y="136"/>
                    </a:cubicBezTo>
                    <a:cubicBezTo>
                      <a:pt x="1576" y="136"/>
                      <a:pt x="1575" y="136"/>
                      <a:pt x="1573" y="136"/>
                    </a:cubicBezTo>
                    <a:cubicBezTo>
                      <a:pt x="1572" y="136"/>
                      <a:pt x="1571" y="135"/>
                      <a:pt x="1569" y="134"/>
                    </a:cubicBezTo>
                    <a:cubicBezTo>
                      <a:pt x="1568" y="134"/>
                      <a:pt x="1567" y="134"/>
                      <a:pt x="1565" y="134"/>
                    </a:cubicBezTo>
                    <a:cubicBezTo>
                      <a:pt x="1564" y="134"/>
                      <a:pt x="1563" y="135"/>
                      <a:pt x="1562" y="135"/>
                    </a:cubicBezTo>
                    <a:cubicBezTo>
                      <a:pt x="1561" y="135"/>
                      <a:pt x="1560" y="136"/>
                      <a:pt x="1559" y="135"/>
                    </a:cubicBezTo>
                    <a:cubicBezTo>
                      <a:pt x="1558" y="135"/>
                      <a:pt x="1558" y="134"/>
                      <a:pt x="1557" y="133"/>
                    </a:cubicBezTo>
                    <a:cubicBezTo>
                      <a:pt x="1556" y="132"/>
                      <a:pt x="1556" y="132"/>
                      <a:pt x="1555" y="132"/>
                    </a:cubicBezTo>
                    <a:cubicBezTo>
                      <a:pt x="1554" y="132"/>
                      <a:pt x="1553" y="132"/>
                      <a:pt x="1552" y="132"/>
                    </a:cubicBezTo>
                    <a:cubicBezTo>
                      <a:pt x="1552" y="132"/>
                      <a:pt x="1551" y="132"/>
                      <a:pt x="1551" y="132"/>
                    </a:cubicBezTo>
                    <a:cubicBezTo>
                      <a:pt x="1550" y="132"/>
                      <a:pt x="1550" y="132"/>
                      <a:pt x="1549" y="132"/>
                    </a:cubicBezTo>
                    <a:cubicBezTo>
                      <a:pt x="1549" y="132"/>
                      <a:pt x="1548" y="132"/>
                      <a:pt x="1548" y="132"/>
                    </a:cubicBezTo>
                    <a:cubicBezTo>
                      <a:pt x="1548" y="132"/>
                      <a:pt x="1548" y="131"/>
                      <a:pt x="1547" y="131"/>
                    </a:cubicBezTo>
                    <a:cubicBezTo>
                      <a:pt x="1546" y="130"/>
                      <a:pt x="1545" y="130"/>
                      <a:pt x="1544" y="130"/>
                    </a:cubicBezTo>
                    <a:cubicBezTo>
                      <a:pt x="1543" y="129"/>
                      <a:pt x="1543" y="128"/>
                      <a:pt x="1542" y="128"/>
                    </a:cubicBezTo>
                    <a:cubicBezTo>
                      <a:pt x="1541" y="127"/>
                      <a:pt x="1540" y="128"/>
                      <a:pt x="1539" y="127"/>
                    </a:cubicBezTo>
                    <a:cubicBezTo>
                      <a:pt x="1538" y="126"/>
                      <a:pt x="1538" y="125"/>
                      <a:pt x="1538" y="124"/>
                    </a:cubicBezTo>
                    <a:cubicBezTo>
                      <a:pt x="1539" y="123"/>
                      <a:pt x="1539" y="123"/>
                      <a:pt x="1540" y="122"/>
                    </a:cubicBezTo>
                    <a:cubicBezTo>
                      <a:pt x="1540" y="122"/>
                      <a:pt x="1540" y="122"/>
                      <a:pt x="1540" y="122"/>
                    </a:cubicBezTo>
                    <a:cubicBezTo>
                      <a:pt x="1541" y="121"/>
                      <a:pt x="1541" y="121"/>
                      <a:pt x="1541" y="120"/>
                    </a:cubicBezTo>
                    <a:cubicBezTo>
                      <a:pt x="1541" y="119"/>
                      <a:pt x="1538" y="120"/>
                      <a:pt x="1538" y="119"/>
                    </a:cubicBezTo>
                    <a:cubicBezTo>
                      <a:pt x="1538" y="118"/>
                      <a:pt x="1539" y="118"/>
                      <a:pt x="1540" y="117"/>
                    </a:cubicBezTo>
                    <a:cubicBezTo>
                      <a:pt x="1542" y="116"/>
                      <a:pt x="1543" y="116"/>
                      <a:pt x="1544" y="116"/>
                    </a:cubicBezTo>
                    <a:cubicBezTo>
                      <a:pt x="1545" y="115"/>
                      <a:pt x="1546" y="115"/>
                      <a:pt x="1547" y="115"/>
                    </a:cubicBezTo>
                    <a:cubicBezTo>
                      <a:pt x="1549" y="115"/>
                      <a:pt x="1551" y="115"/>
                      <a:pt x="1553" y="114"/>
                    </a:cubicBezTo>
                    <a:cubicBezTo>
                      <a:pt x="1555" y="113"/>
                      <a:pt x="1555" y="112"/>
                      <a:pt x="1557" y="111"/>
                    </a:cubicBezTo>
                    <a:cubicBezTo>
                      <a:pt x="1558" y="111"/>
                      <a:pt x="1559" y="110"/>
                      <a:pt x="1560" y="110"/>
                    </a:cubicBezTo>
                    <a:cubicBezTo>
                      <a:pt x="1562" y="109"/>
                      <a:pt x="1563" y="110"/>
                      <a:pt x="1565" y="110"/>
                    </a:cubicBezTo>
                    <a:cubicBezTo>
                      <a:pt x="1568" y="110"/>
                      <a:pt x="1569" y="110"/>
                      <a:pt x="1571" y="110"/>
                    </a:cubicBezTo>
                    <a:cubicBezTo>
                      <a:pt x="1573" y="110"/>
                      <a:pt x="1575" y="110"/>
                      <a:pt x="1577" y="110"/>
                    </a:cubicBezTo>
                    <a:cubicBezTo>
                      <a:pt x="1579" y="109"/>
                      <a:pt x="1579" y="108"/>
                      <a:pt x="1581" y="108"/>
                    </a:cubicBezTo>
                    <a:cubicBezTo>
                      <a:pt x="1583" y="107"/>
                      <a:pt x="1584" y="107"/>
                      <a:pt x="1586" y="107"/>
                    </a:cubicBezTo>
                    <a:cubicBezTo>
                      <a:pt x="1588" y="107"/>
                      <a:pt x="1589" y="107"/>
                      <a:pt x="1591" y="107"/>
                    </a:cubicBezTo>
                    <a:cubicBezTo>
                      <a:pt x="1592" y="107"/>
                      <a:pt x="1593" y="107"/>
                      <a:pt x="1594" y="106"/>
                    </a:cubicBezTo>
                    <a:cubicBezTo>
                      <a:pt x="1594" y="106"/>
                      <a:pt x="1593" y="105"/>
                      <a:pt x="1594" y="104"/>
                    </a:cubicBezTo>
                    <a:cubicBezTo>
                      <a:pt x="1594" y="103"/>
                      <a:pt x="1596" y="104"/>
                      <a:pt x="1597" y="103"/>
                    </a:cubicBezTo>
                    <a:cubicBezTo>
                      <a:pt x="1597" y="103"/>
                      <a:pt x="1597" y="102"/>
                      <a:pt x="1598" y="102"/>
                    </a:cubicBezTo>
                    <a:cubicBezTo>
                      <a:pt x="1598" y="100"/>
                      <a:pt x="1599" y="100"/>
                      <a:pt x="1600" y="99"/>
                    </a:cubicBezTo>
                    <a:cubicBezTo>
                      <a:pt x="1601" y="99"/>
                      <a:pt x="1601" y="99"/>
                      <a:pt x="1602" y="98"/>
                    </a:cubicBezTo>
                    <a:cubicBezTo>
                      <a:pt x="1603" y="97"/>
                      <a:pt x="1600" y="96"/>
                      <a:pt x="1601" y="95"/>
                    </a:cubicBezTo>
                    <a:cubicBezTo>
                      <a:pt x="1602" y="94"/>
                      <a:pt x="1603" y="95"/>
                      <a:pt x="1604" y="94"/>
                    </a:cubicBezTo>
                    <a:cubicBezTo>
                      <a:pt x="1606" y="94"/>
                      <a:pt x="1607" y="94"/>
                      <a:pt x="1608" y="93"/>
                    </a:cubicBezTo>
                    <a:cubicBezTo>
                      <a:pt x="1609" y="92"/>
                      <a:pt x="1609" y="91"/>
                      <a:pt x="1610" y="91"/>
                    </a:cubicBezTo>
                    <a:cubicBezTo>
                      <a:pt x="1611" y="89"/>
                      <a:pt x="1613" y="91"/>
                      <a:pt x="1615" y="90"/>
                    </a:cubicBezTo>
                    <a:cubicBezTo>
                      <a:pt x="1616" y="90"/>
                      <a:pt x="1616" y="90"/>
                      <a:pt x="1617" y="89"/>
                    </a:cubicBezTo>
                    <a:cubicBezTo>
                      <a:pt x="1618" y="89"/>
                      <a:pt x="1619" y="88"/>
                      <a:pt x="1620" y="88"/>
                    </a:cubicBezTo>
                    <a:cubicBezTo>
                      <a:pt x="1622" y="87"/>
                      <a:pt x="1623" y="88"/>
                      <a:pt x="1624" y="88"/>
                    </a:cubicBezTo>
                    <a:cubicBezTo>
                      <a:pt x="1626" y="88"/>
                      <a:pt x="1627" y="89"/>
                      <a:pt x="1629" y="88"/>
                    </a:cubicBezTo>
                    <a:cubicBezTo>
                      <a:pt x="1630" y="88"/>
                      <a:pt x="1631" y="88"/>
                      <a:pt x="1631" y="87"/>
                    </a:cubicBezTo>
                    <a:cubicBezTo>
                      <a:pt x="1631" y="85"/>
                      <a:pt x="1628" y="86"/>
                      <a:pt x="1628" y="85"/>
                    </a:cubicBezTo>
                    <a:cubicBezTo>
                      <a:pt x="1628" y="84"/>
                      <a:pt x="1628" y="84"/>
                      <a:pt x="1629" y="83"/>
                    </a:cubicBezTo>
                    <a:cubicBezTo>
                      <a:pt x="1630" y="82"/>
                      <a:pt x="1631" y="83"/>
                      <a:pt x="1633" y="83"/>
                    </a:cubicBezTo>
                    <a:cubicBezTo>
                      <a:pt x="1634" y="82"/>
                      <a:pt x="1635" y="82"/>
                      <a:pt x="1635" y="82"/>
                    </a:cubicBezTo>
                    <a:cubicBezTo>
                      <a:pt x="1635" y="82"/>
                      <a:pt x="1636" y="82"/>
                      <a:pt x="1636" y="82"/>
                    </a:cubicBezTo>
                    <a:cubicBezTo>
                      <a:pt x="1637" y="81"/>
                      <a:pt x="1638" y="81"/>
                      <a:pt x="1639" y="81"/>
                    </a:cubicBezTo>
                    <a:cubicBezTo>
                      <a:pt x="1640" y="81"/>
                      <a:pt x="1640" y="81"/>
                      <a:pt x="1641" y="82"/>
                    </a:cubicBezTo>
                    <a:cubicBezTo>
                      <a:pt x="1642" y="82"/>
                      <a:pt x="1642" y="82"/>
                      <a:pt x="1643" y="82"/>
                    </a:cubicBezTo>
                    <a:cubicBezTo>
                      <a:pt x="1643" y="82"/>
                      <a:pt x="1643" y="82"/>
                      <a:pt x="1643" y="82"/>
                    </a:cubicBezTo>
                    <a:cubicBezTo>
                      <a:pt x="1643" y="82"/>
                      <a:pt x="1643" y="82"/>
                      <a:pt x="1643" y="82"/>
                    </a:cubicBezTo>
                    <a:cubicBezTo>
                      <a:pt x="1644" y="82"/>
                      <a:pt x="1644" y="81"/>
                      <a:pt x="1645" y="80"/>
                    </a:cubicBezTo>
                    <a:cubicBezTo>
                      <a:pt x="1646" y="79"/>
                      <a:pt x="1646" y="79"/>
                      <a:pt x="1647" y="78"/>
                    </a:cubicBezTo>
                    <a:cubicBezTo>
                      <a:pt x="1648" y="77"/>
                      <a:pt x="1649" y="77"/>
                      <a:pt x="1651" y="77"/>
                    </a:cubicBezTo>
                    <a:cubicBezTo>
                      <a:pt x="1652" y="77"/>
                      <a:pt x="1653" y="78"/>
                      <a:pt x="1654" y="77"/>
                    </a:cubicBezTo>
                    <a:cubicBezTo>
                      <a:pt x="1655" y="77"/>
                      <a:pt x="1655" y="76"/>
                      <a:pt x="1655" y="76"/>
                    </a:cubicBezTo>
                    <a:cubicBezTo>
                      <a:pt x="1656" y="75"/>
                      <a:pt x="1657" y="75"/>
                      <a:pt x="1659" y="75"/>
                    </a:cubicBezTo>
                    <a:cubicBezTo>
                      <a:pt x="1661" y="75"/>
                      <a:pt x="1662" y="75"/>
                      <a:pt x="1664" y="74"/>
                    </a:cubicBezTo>
                    <a:cubicBezTo>
                      <a:pt x="1666" y="74"/>
                      <a:pt x="1667" y="73"/>
                      <a:pt x="1669" y="72"/>
                    </a:cubicBezTo>
                    <a:cubicBezTo>
                      <a:pt x="1670" y="72"/>
                      <a:pt x="1671" y="72"/>
                      <a:pt x="1672" y="72"/>
                    </a:cubicBezTo>
                    <a:cubicBezTo>
                      <a:pt x="1674" y="72"/>
                      <a:pt x="1674" y="72"/>
                      <a:pt x="1676" y="72"/>
                    </a:cubicBezTo>
                    <a:cubicBezTo>
                      <a:pt x="1676" y="72"/>
                      <a:pt x="1677" y="74"/>
                      <a:pt x="1678" y="73"/>
                    </a:cubicBezTo>
                    <a:cubicBezTo>
                      <a:pt x="1678" y="73"/>
                      <a:pt x="1678" y="72"/>
                      <a:pt x="1679" y="72"/>
                    </a:cubicBezTo>
                    <a:cubicBezTo>
                      <a:pt x="1680" y="70"/>
                      <a:pt x="1682" y="72"/>
                      <a:pt x="1683" y="71"/>
                    </a:cubicBezTo>
                    <a:cubicBezTo>
                      <a:pt x="1685" y="70"/>
                      <a:pt x="1686" y="69"/>
                      <a:pt x="1687" y="68"/>
                    </a:cubicBezTo>
                    <a:cubicBezTo>
                      <a:pt x="1689" y="68"/>
                      <a:pt x="1690" y="68"/>
                      <a:pt x="1692" y="67"/>
                    </a:cubicBezTo>
                    <a:cubicBezTo>
                      <a:pt x="1693" y="67"/>
                      <a:pt x="1694" y="67"/>
                      <a:pt x="1695" y="67"/>
                    </a:cubicBezTo>
                    <a:cubicBezTo>
                      <a:pt x="1696" y="66"/>
                      <a:pt x="1696" y="65"/>
                      <a:pt x="1697" y="64"/>
                    </a:cubicBezTo>
                    <a:cubicBezTo>
                      <a:pt x="1697" y="64"/>
                      <a:pt x="1697" y="64"/>
                      <a:pt x="1697" y="64"/>
                    </a:cubicBezTo>
                    <a:cubicBezTo>
                      <a:pt x="1698" y="63"/>
                      <a:pt x="1699" y="63"/>
                      <a:pt x="1700" y="63"/>
                    </a:cubicBezTo>
                    <a:cubicBezTo>
                      <a:pt x="1702" y="63"/>
                      <a:pt x="1702" y="63"/>
                      <a:pt x="1703" y="63"/>
                    </a:cubicBezTo>
                    <a:cubicBezTo>
                      <a:pt x="1704" y="63"/>
                      <a:pt x="1705" y="63"/>
                      <a:pt x="1706" y="62"/>
                    </a:cubicBezTo>
                    <a:cubicBezTo>
                      <a:pt x="1707" y="62"/>
                      <a:pt x="1708" y="62"/>
                      <a:pt x="1709" y="61"/>
                    </a:cubicBezTo>
                    <a:cubicBezTo>
                      <a:pt x="1709" y="61"/>
                      <a:pt x="1709" y="60"/>
                      <a:pt x="1709" y="60"/>
                    </a:cubicBezTo>
                    <a:cubicBezTo>
                      <a:pt x="1709" y="59"/>
                      <a:pt x="1707" y="59"/>
                      <a:pt x="1706" y="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36" name="Freeform 1158"/>
              <p:cNvSpPr>
                <a:spLocks/>
              </p:cNvSpPr>
              <p:nvPr/>
            </p:nvSpPr>
            <p:spPr bwMode="auto">
              <a:xfrm>
                <a:off x="621" y="2081"/>
                <a:ext cx="16" cy="8"/>
              </a:xfrm>
              <a:custGeom>
                <a:avLst/>
                <a:gdLst>
                  <a:gd name="T0" fmla="*/ 96 w 8"/>
                  <a:gd name="T1" fmla="*/ 16 h 4"/>
                  <a:gd name="T2" fmla="*/ 64 w 8"/>
                  <a:gd name="T3" fmla="*/ 0 h 4"/>
                  <a:gd name="T4" fmla="*/ 32 w 8"/>
                  <a:gd name="T5" fmla="*/ 16 h 4"/>
                  <a:gd name="T6" fmla="*/ 16 w 8"/>
                  <a:gd name="T7" fmla="*/ 48 h 4"/>
                  <a:gd name="T8" fmla="*/ 16 w 8"/>
                  <a:gd name="T9" fmla="*/ 48 h 4"/>
                  <a:gd name="T10" fmla="*/ 64 w 8"/>
                  <a:gd name="T11" fmla="*/ 64 h 4"/>
                  <a:gd name="T12" fmla="*/ 96 w 8"/>
                  <a:gd name="T13" fmla="*/ 64 h 4"/>
                  <a:gd name="T14" fmla="*/ 112 w 8"/>
                  <a:gd name="T15" fmla="*/ 48 h 4"/>
                  <a:gd name="T16" fmla="*/ 96 w 8"/>
                  <a:gd name="T17" fmla="*/ 1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6" y="1"/>
                    </a:moveTo>
                    <a:cubicBezTo>
                      <a:pt x="6" y="0"/>
                      <a:pt x="5" y="0"/>
                      <a:pt x="4" y="0"/>
                    </a:cubicBezTo>
                    <a:cubicBezTo>
                      <a:pt x="3" y="0"/>
                      <a:pt x="2" y="0"/>
                      <a:pt x="2" y="1"/>
                    </a:cubicBezTo>
                    <a:cubicBezTo>
                      <a:pt x="1" y="1"/>
                      <a:pt x="0" y="2"/>
                      <a:pt x="1" y="3"/>
                    </a:cubicBezTo>
                    <a:cubicBezTo>
                      <a:pt x="1" y="3"/>
                      <a:pt x="1" y="3"/>
                      <a:pt x="1" y="3"/>
                    </a:cubicBezTo>
                    <a:cubicBezTo>
                      <a:pt x="1" y="4"/>
                      <a:pt x="2" y="4"/>
                      <a:pt x="4" y="4"/>
                    </a:cubicBezTo>
                    <a:cubicBezTo>
                      <a:pt x="4" y="4"/>
                      <a:pt x="5" y="4"/>
                      <a:pt x="6" y="4"/>
                    </a:cubicBezTo>
                    <a:cubicBezTo>
                      <a:pt x="6" y="4"/>
                      <a:pt x="7" y="4"/>
                      <a:pt x="7" y="3"/>
                    </a:cubicBezTo>
                    <a:cubicBezTo>
                      <a:pt x="8" y="2"/>
                      <a:pt x="7" y="1"/>
                      <a:pt x="6"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37" name="Freeform 1159"/>
              <p:cNvSpPr>
                <a:spLocks/>
              </p:cNvSpPr>
              <p:nvPr/>
            </p:nvSpPr>
            <p:spPr bwMode="auto">
              <a:xfrm>
                <a:off x="643" y="2089"/>
                <a:ext cx="14" cy="12"/>
              </a:xfrm>
              <a:custGeom>
                <a:avLst/>
                <a:gdLst>
                  <a:gd name="T0" fmla="*/ 80 w 7"/>
                  <a:gd name="T1" fmla="*/ 16 h 6"/>
                  <a:gd name="T2" fmla="*/ 48 w 7"/>
                  <a:gd name="T3" fmla="*/ 16 h 6"/>
                  <a:gd name="T4" fmla="*/ 16 w 7"/>
                  <a:gd name="T5" fmla="*/ 32 h 6"/>
                  <a:gd name="T6" fmla="*/ 16 w 7"/>
                  <a:gd name="T7" fmla="*/ 64 h 6"/>
                  <a:gd name="T8" fmla="*/ 64 w 7"/>
                  <a:gd name="T9" fmla="*/ 64 h 6"/>
                  <a:gd name="T10" fmla="*/ 112 w 7"/>
                  <a:gd name="T11" fmla="*/ 80 h 6"/>
                  <a:gd name="T12" fmla="*/ 112 w 7"/>
                  <a:gd name="T13" fmla="*/ 48 h 6"/>
                  <a:gd name="T14" fmla="*/ 80 w 7"/>
                  <a:gd name="T15" fmla="*/ 16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5" y="1"/>
                    </a:moveTo>
                    <a:cubicBezTo>
                      <a:pt x="4" y="0"/>
                      <a:pt x="4" y="0"/>
                      <a:pt x="3" y="1"/>
                    </a:cubicBezTo>
                    <a:cubicBezTo>
                      <a:pt x="2" y="1"/>
                      <a:pt x="1" y="1"/>
                      <a:pt x="1" y="2"/>
                    </a:cubicBezTo>
                    <a:cubicBezTo>
                      <a:pt x="0" y="2"/>
                      <a:pt x="1" y="4"/>
                      <a:pt x="1" y="4"/>
                    </a:cubicBezTo>
                    <a:cubicBezTo>
                      <a:pt x="2" y="5"/>
                      <a:pt x="3" y="4"/>
                      <a:pt x="4" y="4"/>
                    </a:cubicBezTo>
                    <a:cubicBezTo>
                      <a:pt x="5" y="4"/>
                      <a:pt x="6" y="6"/>
                      <a:pt x="7" y="5"/>
                    </a:cubicBezTo>
                    <a:cubicBezTo>
                      <a:pt x="7" y="4"/>
                      <a:pt x="7" y="4"/>
                      <a:pt x="7" y="3"/>
                    </a:cubicBezTo>
                    <a:cubicBezTo>
                      <a:pt x="6" y="2"/>
                      <a:pt x="6" y="1"/>
                      <a:pt x="5"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38" name="Freeform 1160"/>
              <p:cNvSpPr>
                <a:spLocks/>
              </p:cNvSpPr>
              <p:nvPr/>
            </p:nvSpPr>
            <p:spPr bwMode="auto">
              <a:xfrm>
                <a:off x="659" y="2097"/>
                <a:ext cx="22" cy="16"/>
              </a:xfrm>
              <a:custGeom>
                <a:avLst/>
                <a:gdLst>
                  <a:gd name="T0" fmla="*/ 128 w 11"/>
                  <a:gd name="T1" fmla="*/ 112 h 8"/>
                  <a:gd name="T2" fmla="*/ 160 w 11"/>
                  <a:gd name="T3" fmla="*/ 112 h 8"/>
                  <a:gd name="T4" fmla="*/ 160 w 11"/>
                  <a:gd name="T5" fmla="*/ 80 h 8"/>
                  <a:gd name="T6" fmla="*/ 144 w 11"/>
                  <a:gd name="T7" fmla="*/ 48 h 8"/>
                  <a:gd name="T8" fmla="*/ 96 w 11"/>
                  <a:gd name="T9" fmla="*/ 32 h 8"/>
                  <a:gd name="T10" fmla="*/ 64 w 11"/>
                  <a:gd name="T11" fmla="*/ 32 h 8"/>
                  <a:gd name="T12" fmla="*/ 16 w 11"/>
                  <a:gd name="T13" fmla="*/ 16 h 8"/>
                  <a:gd name="T14" fmla="*/ 16 w 11"/>
                  <a:gd name="T15" fmla="*/ 48 h 8"/>
                  <a:gd name="T16" fmla="*/ 48 w 11"/>
                  <a:gd name="T17" fmla="*/ 64 h 8"/>
                  <a:gd name="T18" fmla="*/ 64 w 11"/>
                  <a:gd name="T19" fmla="*/ 64 h 8"/>
                  <a:gd name="T20" fmla="*/ 80 w 11"/>
                  <a:gd name="T21" fmla="*/ 96 h 8"/>
                  <a:gd name="T22" fmla="*/ 128 w 11"/>
                  <a:gd name="T23" fmla="*/ 112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8"/>
                  <a:gd name="T38" fmla="*/ 11 w 11"/>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8">
                    <a:moveTo>
                      <a:pt x="8" y="7"/>
                    </a:moveTo>
                    <a:cubicBezTo>
                      <a:pt x="8" y="7"/>
                      <a:pt x="9" y="8"/>
                      <a:pt x="10" y="7"/>
                    </a:cubicBezTo>
                    <a:cubicBezTo>
                      <a:pt x="11" y="7"/>
                      <a:pt x="10" y="6"/>
                      <a:pt x="10" y="5"/>
                    </a:cubicBezTo>
                    <a:cubicBezTo>
                      <a:pt x="10" y="4"/>
                      <a:pt x="9" y="4"/>
                      <a:pt x="9" y="3"/>
                    </a:cubicBezTo>
                    <a:cubicBezTo>
                      <a:pt x="8" y="3"/>
                      <a:pt x="7" y="2"/>
                      <a:pt x="6" y="2"/>
                    </a:cubicBezTo>
                    <a:cubicBezTo>
                      <a:pt x="5" y="2"/>
                      <a:pt x="5" y="2"/>
                      <a:pt x="4" y="2"/>
                    </a:cubicBezTo>
                    <a:cubicBezTo>
                      <a:pt x="2" y="1"/>
                      <a:pt x="1" y="0"/>
                      <a:pt x="1" y="1"/>
                    </a:cubicBezTo>
                    <a:cubicBezTo>
                      <a:pt x="0" y="2"/>
                      <a:pt x="1" y="2"/>
                      <a:pt x="1" y="3"/>
                    </a:cubicBezTo>
                    <a:cubicBezTo>
                      <a:pt x="2" y="3"/>
                      <a:pt x="2" y="4"/>
                      <a:pt x="3" y="4"/>
                    </a:cubicBezTo>
                    <a:cubicBezTo>
                      <a:pt x="3" y="4"/>
                      <a:pt x="4" y="4"/>
                      <a:pt x="4" y="4"/>
                    </a:cubicBezTo>
                    <a:cubicBezTo>
                      <a:pt x="5" y="5"/>
                      <a:pt x="5" y="5"/>
                      <a:pt x="5" y="6"/>
                    </a:cubicBezTo>
                    <a:cubicBezTo>
                      <a:pt x="6" y="7"/>
                      <a:pt x="7" y="7"/>
                      <a:pt x="8"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39" name="Freeform 1161"/>
              <p:cNvSpPr>
                <a:spLocks/>
              </p:cNvSpPr>
              <p:nvPr/>
            </p:nvSpPr>
            <p:spPr bwMode="auto">
              <a:xfrm>
                <a:off x="669" y="2115"/>
                <a:ext cx="20" cy="26"/>
              </a:xfrm>
              <a:custGeom>
                <a:avLst/>
                <a:gdLst>
                  <a:gd name="T0" fmla="*/ 128 w 10"/>
                  <a:gd name="T1" fmla="*/ 32 h 13"/>
                  <a:gd name="T2" fmla="*/ 112 w 10"/>
                  <a:gd name="T3" fmla="*/ 0 h 13"/>
                  <a:gd name="T4" fmla="*/ 64 w 10"/>
                  <a:gd name="T5" fmla="*/ 0 h 13"/>
                  <a:gd name="T6" fmla="*/ 32 w 10"/>
                  <a:gd name="T7" fmla="*/ 32 h 13"/>
                  <a:gd name="T8" fmla="*/ 0 w 10"/>
                  <a:gd name="T9" fmla="*/ 48 h 13"/>
                  <a:gd name="T10" fmla="*/ 16 w 10"/>
                  <a:gd name="T11" fmla="*/ 112 h 13"/>
                  <a:gd name="T12" fmla="*/ 0 w 10"/>
                  <a:gd name="T13" fmla="*/ 144 h 13"/>
                  <a:gd name="T14" fmla="*/ 16 w 10"/>
                  <a:gd name="T15" fmla="*/ 176 h 13"/>
                  <a:gd name="T16" fmla="*/ 32 w 10"/>
                  <a:gd name="T17" fmla="*/ 192 h 13"/>
                  <a:gd name="T18" fmla="*/ 64 w 10"/>
                  <a:gd name="T19" fmla="*/ 176 h 13"/>
                  <a:gd name="T20" fmla="*/ 96 w 10"/>
                  <a:gd name="T21" fmla="*/ 144 h 13"/>
                  <a:gd name="T22" fmla="*/ 128 w 10"/>
                  <a:gd name="T23" fmla="*/ 128 h 13"/>
                  <a:gd name="T24" fmla="*/ 160 w 10"/>
                  <a:gd name="T25" fmla="*/ 112 h 13"/>
                  <a:gd name="T26" fmla="*/ 144 w 10"/>
                  <a:gd name="T27" fmla="*/ 64 h 13"/>
                  <a:gd name="T28" fmla="*/ 128 w 10"/>
                  <a:gd name="T29" fmla="*/ 32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3"/>
                  <a:gd name="T47" fmla="*/ 10 w 10"/>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3">
                    <a:moveTo>
                      <a:pt x="8" y="2"/>
                    </a:moveTo>
                    <a:cubicBezTo>
                      <a:pt x="8" y="1"/>
                      <a:pt x="7" y="1"/>
                      <a:pt x="7" y="0"/>
                    </a:cubicBezTo>
                    <a:cubicBezTo>
                      <a:pt x="6" y="0"/>
                      <a:pt x="5" y="0"/>
                      <a:pt x="4" y="0"/>
                    </a:cubicBezTo>
                    <a:cubicBezTo>
                      <a:pt x="3" y="1"/>
                      <a:pt x="3" y="1"/>
                      <a:pt x="2" y="2"/>
                    </a:cubicBezTo>
                    <a:cubicBezTo>
                      <a:pt x="1" y="2"/>
                      <a:pt x="1" y="2"/>
                      <a:pt x="0" y="3"/>
                    </a:cubicBezTo>
                    <a:cubicBezTo>
                      <a:pt x="0" y="4"/>
                      <a:pt x="1" y="5"/>
                      <a:pt x="1" y="7"/>
                    </a:cubicBezTo>
                    <a:cubicBezTo>
                      <a:pt x="1" y="8"/>
                      <a:pt x="0" y="8"/>
                      <a:pt x="0" y="9"/>
                    </a:cubicBezTo>
                    <a:cubicBezTo>
                      <a:pt x="0" y="10"/>
                      <a:pt x="0" y="10"/>
                      <a:pt x="1" y="11"/>
                    </a:cubicBezTo>
                    <a:cubicBezTo>
                      <a:pt x="1" y="12"/>
                      <a:pt x="1" y="12"/>
                      <a:pt x="2" y="12"/>
                    </a:cubicBezTo>
                    <a:cubicBezTo>
                      <a:pt x="3" y="13"/>
                      <a:pt x="3" y="12"/>
                      <a:pt x="4" y="11"/>
                    </a:cubicBezTo>
                    <a:cubicBezTo>
                      <a:pt x="5" y="11"/>
                      <a:pt x="5" y="10"/>
                      <a:pt x="6" y="9"/>
                    </a:cubicBezTo>
                    <a:cubicBezTo>
                      <a:pt x="7" y="9"/>
                      <a:pt x="7" y="9"/>
                      <a:pt x="8" y="8"/>
                    </a:cubicBezTo>
                    <a:cubicBezTo>
                      <a:pt x="8" y="8"/>
                      <a:pt x="9" y="8"/>
                      <a:pt x="10" y="7"/>
                    </a:cubicBezTo>
                    <a:cubicBezTo>
                      <a:pt x="10" y="6"/>
                      <a:pt x="10" y="5"/>
                      <a:pt x="9" y="4"/>
                    </a:cubicBezTo>
                    <a:cubicBezTo>
                      <a:pt x="9" y="3"/>
                      <a:pt x="9" y="3"/>
                      <a:pt x="8"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40" name="Freeform 1162"/>
              <p:cNvSpPr>
                <a:spLocks/>
              </p:cNvSpPr>
              <p:nvPr/>
            </p:nvSpPr>
            <p:spPr bwMode="auto">
              <a:xfrm>
                <a:off x="835" y="1540"/>
                <a:ext cx="12" cy="10"/>
              </a:xfrm>
              <a:custGeom>
                <a:avLst/>
                <a:gdLst>
                  <a:gd name="T0" fmla="*/ 6 w 12"/>
                  <a:gd name="T1" fmla="*/ 4 h 10"/>
                  <a:gd name="T2" fmla="*/ 0 w 12"/>
                  <a:gd name="T3" fmla="*/ 8 h 10"/>
                  <a:gd name="T4" fmla="*/ 4 w 12"/>
                  <a:gd name="T5" fmla="*/ 10 h 10"/>
                  <a:gd name="T6" fmla="*/ 10 w 12"/>
                  <a:gd name="T7" fmla="*/ 8 h 10"/>
                  <a:gd name="T8" fmla="*/ 12 w 12"/>
                  <a:gd name="T9" fmla="*/ 6 h 10"/>
                  <a:gd name="T10" fmla="*/ 10 w 12"/>
                  <a:gd name="T11" fmla="*/ 0 h 10"/>
                  <a:gd name="T12" fmla="*/ 6 w 12"/>
                  <a:gd name="T13" fmla="*/ 4 h 10"/>
                  <a:gd name="T14" fmla="*/ 0 60000 65536"/>
                  <a:gd name="T15" fmla="*/ 0 60000 65536"/>
                  <a:gd name="T16" fmla="*/ 0 60000 65536"/>
                  <a:gd name="T17" fmla="*/ 0 60000 65536"/>
                  <a:gd name="T18" fmla="*/ 0 60000 65536"/>
                  <a:gd name="T19" fmla="*/ 0 60000 65536"/>
                  <a:gd name="T20" fmla="*/ 0 60000 65536"/>
                  <a:gd name="T21" fmla="*/ 0 w 12"/>
                  <a:gd name="T22" fmla="*/ 0 h 10"/>
                  <a:gd name="T23" fmla="*/ 12 w 12"/>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0">
                    <a:moveTo>
                      <a:pt x="6" y="4"/>
                    </a:moveTo>
                    <a:lnTo>
                      <a:pt x="0" y="8"/>
                    </a:lnTo>
                    <a:lnTo>
                      <a:pt x="4" y="10"/>
                    </a:lnTo>
                    <a:lnTo>
                      <a:pt x="10" y="8"/>
                    </a:lnTo>
                    <a:lnTo>
                      <a:pt x="12" y="6"/>
                    </a:lnTo>
                    <a:lnTo>
                      <a:pt x="10" y="0"/>
                    </a:ln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41" name="Freeform 1163"/>
              <p:cNvSpPr>
                <a:spLocks/>
              </p:cNvSpPr>
              <p:nvPr/>
            </p:nvSpPr>
            <p:spPr bwMode="auto">
              <a:xfrm>
                <a:off x="835" y="1540"/>
                <a:ext cx="12" cy="10"/>
              </a:xfrm>
              <a:custGeom>
                <a:avLst/>
                <a:gdLst>
                  <a:gd name="T0" fmla="*/ 6 w 12"/>
                  <a:gd name="T1" fmla="*/ 4 h 10"/>
                  <a:gd name="T2" fmla="*/ 0 w 12"/>
                  <a:gd name="T3" fmla="*/ 8 h 10"/>
                  <a:gd name="T4" fmla="*/ 4 w 12"/>
                  <a:gd name="T5" fmla="*/ 10 h 10"/>
                  <a:gd name="T6" fmla="*/ 10 w 12"/>
                  <a:gd name="T7" fmla="*/ 8 h 10"/>
                  <a:gd name="T8" fmla="*/ 12 w 12"/>
                  <a:gd name="T9" fmla="*/ 6 h 10"/>
                  <a:gd name="T10" fmla="*/ 10 w 12"/>
                  <a:gd name="T11" fmla="*/ 0 h 10"/>
                  <a:gd name="T12" fmla="*/ 6 w 12"/>
                  <a:gd name="T13" fmla="*/ 4 h 10"/>
                  <a:gd name="T14" fmla="*/ 0 60000 65536"/>
                  <a:gd name="T15" fmla="*/ 0 60000 65536"/>
                  <a:gd name="T16" fmla="*/ 0 60000 65536"/>
                  <a:gd name="T17" fmla="*/ 0 60000 65536"/>
                  <a:gd name="T18" fmla="*/ 0 60000 65536"/>
                  <a:gd name="T19" fmla="*/ 0 60000 65536"/>
                  <a:gd name="T20" fmla="*/ 0 60000 65536"/>
                  <a:gd name="T21" fmla="*/ 0 w 12"/>
                  <a:gd name="T22" fmla="*/ 0 h 10"/>
                  <a:gd name="T23" fmla="*/ 12 w 12"/>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0">
                    <a:moveTo>
                      <a:pt x="6" y="4"/>
                    </a:moveTo>
                    <a:lnTo>
                      <a:pt x="0" y="8"/>
                    </a:lnTo>
                    <a:lnTo>
                      <a:pt x="4" y="10"/>
                    </a:lnTo>
                    <a:lnTo>
                      <a:pt x="10" y="8"/>
                    </a:lnTo>
                    <a:lnTo>
                      <a:pt x="12" y="6"/>
                    </a:lnTo>
                    <a:lnTo>
                      <a:pt x="10" y="0"/>
                    </a:lnTo>
                    <a:lnTo>
                      <a:pt x="6"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42" name="Freeform 1164"/>
              <p:cNvSpPr>
                <a:spLocks/>
              </p:cNvSpPr>
              <p:nvPr/>
            </p:nvSpPr>
            <p:spPr bwMode="auto">
              <a:xfrm>
                <a:off x="857" y="1532"/>
                <a:ext cx="18" cy="16"/>
              </a:xfrm>
              <a:custGeom>
                <a:avLst/>
                <a:gdLst>
                  <a:gd name="T0" fmla="*/ 64 w 9"/>
                  <a:gd name="T1" fmla="*/ 16 h 8"/>
                  <a:gd name="T2" fmla="*/ 32 w 9"/>
                  <a:gd name="T3" fmla="*/ 64 h 8"/>
                  <a:gd name="T4" fmla="*/ 0 w 9"/>
                  <a:gd name="T5" fmla="*/ 112 h 8"/>
                  <a:gd name="T6" fmla="*/ 32 w 9"/>
                  <a:gd name="T7" fmla="*/ 128 h 8"/>
                  <a:gd name="T8" fmla="*/ 64 w 9"/>
                  <a:gd name="T9" fmla="*/ 112 h 8"/>
                  <a:gd name="T10" fmla="*/ 112 w 9"/>
                  <a:gd name="T11" fmla="*/ 96 h 8"/>
                  <a:gd name="T12" fmla="*/ 144 w 9"/>
                  <a:gd name="T13" fmla="*/ 64 h 8"/>
                  <a:gd name="T14" fmla="*/ 128 w 9"/>
                  <a:gd name="T15" fmla="*/ 16 h 8"/>
                  <a:gd name="T16" fmla="*/ 64 w 9"/>
                  <a:gd name="T17" fmla="*/ 1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8"/>
                  <a:gd name="T29" fmla="*/ 9 w 9"/>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8">
                    <a:moveTo>
                      <a:pt x="4" y="1"/>
                    </a:moveTo>
                    <a:cubicBezTo>
                      <a:pt x="3" y="2"/>
                      <a:pt x="3" y="3"/>
                      <a:pt x="2" y="4"/>
                    </a:cubicBezTo>
                    <a:cubicBezTo>
                      <a:pt x="1" y="5"/>
                      <a:pt x="0" y="6"/>
                      <a:pt x="0" y="7"/>
                    </a:cubicBezTo>
                    <a:cubicBezTo>
                      <a:pt x="1" y="7"/>
                      <a:pt x="1" y="8"/>
                      <a:pt x="2" y="8"/>
                    </a:cubicBezTo>
                    <a:cubicBezTo>
                      <a:pt x="3" y="8"/>
                      <a:pt x="3" y="7"/>
                      <a:pt x="4" y="7"/>
                    </a:cubicBezTo>
                    <a:cubicBezTo>
                      <a:pt x="5" y="7"/>
                      <a:pt x="6" y="6"/>
                      <a:pt x="7" y="6"/>
                    </a:cubicBezTo>
                    <a:cubicBezTo>
                      <a:pt x="8" y="5"/>
                      <a:pt x="8" y="5"/>
                      <a:pt x="9" y="4"/>
                    </a:cubicBezTo>
                    <a:cubicBezTo>
                      <a:pt x="9" y="3"/>
                      <a:pt x="9" y="2"/>
                      <a:pt x="8" y="1"/>
                    </a:cubicBezTo>
                    <a:cubicBezTo>
                      <a:pt x="7" y="0"/>
                      <a:pt x="5" y="1"/>
                      <a:pt x="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43" name="Freeform 1165"/>
              <p:cNvSpPr>
                <a:spLocks/>
              </p:cNvSpPr>
              <p:nvPr/>
            </p:nvSpPr>
            <p:spPr bwMode="auto">
              <a:xfrm>
                <a:off x="3754" y="2007"/>
                <a:ext cx="4" cy="6"/>
              </a:xfrm>
              <a:custGeom>
                <a:avLst/>
                <a:gdLst>
                  <a:gd name="T0" fmla="*/ 16 w 2"/>
                  <a:gd name="T1" fmla="*/ 0 h 3"/>
                  <a:gd name="T2" fmla="*/ 0 w 2"/>
                  <a:gd name="T3" fmla="*/ 32 h 3"/>
                  <a:gd name="T4" fmla="*/ 16 w 2"/>
                  <a:gd name="T5" fmla="*/ 48 h 3"/>
                  <a:gd name="T6" fmla="*/ 32 w 2"/>
                  <a:gd name="T7" fmla="*/ 16 h 3"/>
                  <a:gd name="T8" fmla="*/ 16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1" y="0"/>
                    </a:moveTo>
                    <a:cubicBezTo>
                      <a:pt x="0" y="0"/>
                      <a:pt x="0" y="1"/>
                      <a:pt x="0" y="2"/>
                    </a:cubicBezTo>
                    <a:cubicBezTo>
                      <a:pt x="0" y="2"/>
                      <a:pt x="1" y="3"/>
                      <a:pt x="1" y="3"/>
                    </a:cubicBezTo>
                    <a:cubicBezTo>
                      <a:pt x="2" y="3"/>
                      <a:pt x="2" y="2"/>
                      <a:pt x="2" y="1"/>
                    </a:cubicBezTo>
                    <a:cubicBezTo>
                      <a:pt x="2"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44" name="Freeform 1166"/>
              <p:cNvSpPr>
                <a:spLocks/>
              </p:cNvSpPr>
              <p:nvPr/>
            </p:nvSpPr>
            <p:spPr bwMode="auto">
              <a:xfrm>
                <a:off x="4118" y="2451"/>
                <a:ext cx="6" cy="12"/>
              </a:xfrm>
              <a:custGeom>
                <a:avLst/>
                <a:gdLst>
                  <a:gd name="T0" fmla="*/ 0 w 3"/>
                  <a:gd name="T1" fmla="*/ 80 h 6"/>
                  <a:gd name="T2" fmla="*/ 48 w 3"/>
                  <a:gd name="T3" fmla="*/ 64 h 6"/>
                  <a:gd name="T4" fmla="*/ 48 w 3"/>
                  <a:gd name="T5" fmla="*/ 16 h 6"/>
                  <a:gd name="T6" fmla="*/ 16 w 3"/>
                  <a:gd name="T7" fmla="*/ 16 h 6"/>
                  <a:gd name="T8" fmla="*/ 0 w 3"/>
                  <a:gd name="T9" fmla="*/ 48 h 6"/>
                  <a:gd name="T10" fmla="*/ 0 w 3"/>
                  <a:gd name="T11" fmla="*/ 80 h 6"/>
                  <a:gd name="T12" fmla="*/ 0 60000 65536"/>
                  <a:gd name="T13" fmla="*/ 0 60000 65536"/>
                  <a:gd name="T14" fmla="*/ 0 60000 65536"/>
                  <a:gd name="T15" fmla="*/ 0 60000 65536"/>
                  <a:gd name="T16" fmla="*/ 0 60000 65536"/>
                  <a:gd name="T17" fmla="*/ 0 60000 65536"/>
                  <a:gd name="T18" fmla="*/ 0 w 3"/>
                  <a:gd name="T19" fmla="*/ 0 h 6"/>
                  <a:gd name="T20" fmla="*/ 3 w 3"/>
                  <a:gd name="T21" fmla="*/ 6 h 6"/>
                </a:gdLst>
                <a:ahLst/>
                <a:cxnLst>
                  <a:cxn ang="T12">
                    <a:pos x="T0" y="T1"/>
                  </a:cxn>
                  <a:cxn ang="T13">
                    <a:pos x="T2" y="T3"/>
                  </a:cxn>
                  <a:cxn ang="T14">
                    <a:pos x="T4" y="T5"/>
                  </a:cxn>
                  <a:cxn ang="T15">
                    <a:pos x="T6" y="T7"/>
                  </a:cxn>
                  <a:cxn ang="T16">
                    <a:pos x="T8" y="T9"/>
                  </a:cxn>
                  <a:cxn ang="T17">
                    <a:pos x="T10" y="T11"/>
                  </a:cxn>
                </a:cxnLst>
                <a:rect l="T18" t="T19" r="T20" b="T21"/>
                <a:pathLst>
                  <a:path w="3" h="6">
                    <a:moveTo>
                      <a:pt x="0" y="5"/>
                    </a:moveTo>
                    <a:cubicBezTo>
                      <a:pt x="1" y="6"/>
                      <a:pt x="2" y="5"/>
                      <a:pt x="3" y="4"/>
                    </a:cubicBezTo>
                    <a:cubicBezTo>
                      <a:pt x="3" y="4"/>
                      <a:pt x="3" y="2"/>
                      <a:pt x="3" y="1"/>
                    </a:cubicBezTo>
                    <a:cubicBezTo>
                      <a:pt x="2" y="1"/>
                      <a:pt x="2" y="0"/>
                      <a:pt x="1" y="1"/>
                    </a:cubicBezTo>
                    <a:cubicBezTo>
                      <a:pt x="0" y="1"/>
                      <a:pt x="0" y="2"/>
                      <a:pt x="0" y="3"/>
                    </a:cubicBezTo>
                    <a:cubicBezTo>
                      <a:pt x="0" y="4"/>
                      <a:pt x="0" y="4"/>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45" name="Freeform 1167"/>
              <p:cNvSpPr>
                <a:spLocks/>
              </p:cNvSpPr>
              <p:nvPr/>
            </p:nvSpPr>
            <p:spPr bwMode="auto">
              <a:xfrm>
                <a:off x="3569" y="1716"/>
                <a:ext cx="4" cy="2"/>
              </a:xfrm>
              <a:custGeom>
                <a:avLst/>
                <a:gdLst>
                  <a:gd name="T0" fmla="*/ 32 w 2"/>
                  <a:gd name="T1" fmla="*/ 16 h 1"/>
                  <a:gd name="T2" fmla="*/ 32 w 2"/>
                  <a:gd name="T3" fmla="*/ 16 h 1"/>
                  <a:gd name="T4" fmla="*/ 0 w 2"/>
                  <a:gd name="T5" fmla="*/ 0 h 1"/>
                  <a:gd name="T6" fmla="*/ 32 w 2"/>
                  <a:gd name="T7" fmla="*/ 16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1"/>
                    </a:moveTo>
                    <a:cubicBezTo>
                      <a:pt x="2" y="1"/>
                      <a:pt x="2" y="1"/>
                      <a:pt x="2" y="1"/>
                    </a:cubicBezTo>
                    <a:cubicBezTo>
                      <a:pt x="1" y="1"/>
                      <a:pt x="1" y="1"/>
                      <a:pt x="0" y="0"/>
                    </a:cubicBezTo>
                    <a:cubicBezTo>
                      <a:pt x="2" y="1"/>
                      <a:pt x="2" y="1"/>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46" name="Freeform 1168"/>
              <p:cNvSpPr>
                <a:spLocks/>
              </p:cNvSpPr>
              <p:nvPr/>
            </p:nvSpPr>
            <p:spPr bwMode="auto">
              <a:xfrm>
                <a:off x="3573" y="1712"/>
                <a:ext cx="86" cy="42"/>
              </a:xfrm>
              <a:custGeom>
                <a:avLst/>
                <a:gdLst>
                  <a:gd name="T0" fmla="*/ 96 w 43"/>
                  <a:gd name="T1" fmla="*/ 128 h 21"/>
                  <a:gd name="T2" fmla="*/ 112 w 43"/>
                  <a:gd name="T3" fmla="*/ 176 h 21"/>
                  <a:gd name="T4" fmla="*/ 112 w 43"/>
                  <a:gd name="T5" fmla="*/ 224 h 21"/>
                  <a:gd name="T6" fmla="*/ 96 w 43"/>
                  <a:gd name="T7" fmla="*/ 256 h 21"/>
                  <a:gd name="T8" fmla="*/ 80 w 43"/>
                  <a:gd name="T9" fmla="*/ 272 h 21"/>
                  <a:gd name="T10" fmla="*/ 128 w 43"/>
                  <a:gd name="T11" fmla="*/ 288 h 21"/>
                  <a:gd name="T12" fmla="*/ 192 w 43"/>
                  <a:gd name="T13" fmla="*/ 288 h 21"/>
                  <a:gd name="T14" fmla="*/ 240 w 43"/>
                  <a:gd name="T15" fmla="*/ 304 h 21"/>
                  <a:gd name="T16" fmla="*/ 304 w 43"/>
                  <a:gd name="T17" fmla="*/ 336 h 21"/>
                  <a:gd name="T18" fmla="*/ 304 w 43"/>
                  <a:gd name="T19" fmla="*/ 336 h 21"/>
                  <a:gd name="T20" fmla="*/ 336 w 43"/>
                  <a:gd name="T21" fmla="*/ 320 h 21"/>
                  <a:gd name="T22" fmla="*/ 400 w 43"/>
                  <a:gd name="T23" fmla="*/ 304 h 21"/>
                  <a:gd name="T24" fmla="*/ 480 w 43"/>
                  <a:gd name="T25" fmla="*/ 304 h 21"/>
                  <a:gd name="T26" fmla="*/ 544 w 43"/>
                  <a:gd name="T27" fmla="*/ 304 h 21"/>
                  <a:gd name="T28" fmla="*/ 528 w 43"/>
                  <a:gd name="T29" fmla="*/ 304 h 21"/>
                  <a:gd name="T30" fmla="*/ 608 w 43"/>
                  <a:gd name="T31" fmla="*/ 288 h 21"/>
                  <a:gd name="T32" fmla="*/ 656 w 43"/>
                  <a:gd name="T33" fmla="*/ 304 h 21"/>
                  <a:gd name="T34" fmla="*/ 688 w 43"/>
                  <a:gd name="T35" fmla="*/ 240 h 21"/>
                  <a:gd name="T36" fmla="*/ 688 w 43"/>
                  <a:gd name="T37" fmla="*/ 240 h 21"/>
                  <a:gd name="T38" fmla="*/ 640 w 43"/>
                  <a:gd name="T39" fmla="*/ 224 h 21"/>
                  <a:gd name="T40" fmla="*/ 528 w 43"/>
                  <a:gd name="T41" fmla="*/ 176 h 21"/>
                  <a:gd name="T42" fmla="*/ 464 w 43"/>
                  <a:gd name="T43" fmla="*/ 112 h 21"/>
                  <a:gd name="T44" fmla="*/ 384 w 43"/>
                  <a:gd name="T45" fmla="*/ 80 h 21"/>
                  <a:gd name="T46" fmla="*/ 288 w 43"/>
                  <a:gd name="T47" fmla="*/ 96 h 21"/>
                  <a:gd name="T48" fmla="*/ 224 w 43"/>
                  <a:gd name="T49" fmla="*/ 80 h 21"/>
                  <a:gd name="T50" fmla="*/ 160 w 43"/>
                  <a:gd name="T51" fmla="*/ 32 h 21"/>
                  <a:gd name="T52" fmla="*/ 32 w 43"/>
                  <a:gd name="T53" fmla="*/ 16 h 21"/>
                  <a:gd name="T54" fmla="*/ 0 w 43"/>
                  <a:gd name="T55" fmla="*/ 48 h 21"/>
                  <a:gd name="T56" fmla="*/ 48 w 43"/>
                  <a:gd name="T57" fmla="*/ 80 h 21"/>
                  <a:gd name="T58" fmla="*/ 96 w 43"/>
                  <a:gd name="T59" fmla="*/ 128 h 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
                  <a:gd name="T91" fmla="*/ 0 h 21"/>
                  <a:gd name="T92" fmla="*/ 43 w 43"/>
                  <a:gd name="T93" fmla="*/ 21 h 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 h="21">
                    <a:moveTo>
                      <a:pt x="6" y="8"/>
                    </a:moveTo>
                    <a:cubicBezTo>
                      <a:pt x="6" y="9"/>
                      <a:pt x="6" y="10"/>
                      <a:pt x="7" y="11"/>
                    </a:cubicBezTo>
                    <a:cubicBezTo>
                      <a:pt x="7" y="12"/>
                      <a:pt x="8" y="13"/>
                      <a:pt x="7" y="14"/>
                    </a:cubicBezTo>
                    <a:cubicBezTo>
                      <a:pt x="7" y="15"/>
                      <a:pt x="7" y="16"/>
                      <a:pt x="6" y="16"/>
                    </a:cubicBezTo>
                    <a:cubicBezTo>
                      <a:pt x="5" y="17"/>
                      <a:pt x="5" y="17"/>
                      <a:pt x="5" y="17"/>
                    </a:cubicBezTo>
                    <a:cubicBezTo>
                      <a:pt x="6" y="17"/>
                      <a:pt x="7" y="18"/>
                      <a:pt x="8" y="18"/>
                    </a:cubicBezTo>
                    <a:cubicBezTo>
                      <a:pt x="10" y="18"/>
                      <a:pt x="11" y="18"/>
                      <a:pt x="12" y="18"/>
                    </a:cubicBezTo>
                    <a:cubicBezTo>
                      <a:pt x="13" y="18"/>
                      <a:pt x="14" y="19"/>
                      <a:pt x="15" y="19"/>
                    </a:cubicBezTo>
                    <a:cubicBezTo>
                      <a:pt x="16" y="20"/>
                      <a:pt x="18" y="20"/>
                      <a:pt x="19" y="21"/>
                    </a:cubicBezTo>
                    <a:cubicBezTo>
                      <a:pt x="19" y="21"/>
                      <a:pt x="19" y="21"/>
                      <a:pt x="19" y="21"/>
                    </a:cubicBezTo>
                    <a:cubicBezTo>
                      <a:pt x="20" y="21"/>
                      <a:pt x="20" y="21"/>
                      <a:pt x="21" y="20"/>
                    </a:cubicBezTo>
                    <a:cubicBezTo>
                      <a:pt x="22" y="20"/>
                      <a:pt x="23" y="20"/>
                      <a:pt x="25" y="19"/>
                    </a:cubicBezTo>
                    <a:cubicBezTo>
                      <a:pt x="27" y="19"/>
                      <a:pt x="28" y="19"/>
                      <a:pt x="30" y="19"/>
                    </a:cubicBezTo>
                    <a:cubicBezTo>
                      <a:pt x="31" y="19"/>
                      <a:pt x="32" y="18"/>
                      <a:pt x="34" y="19"/>
                    </a:cubicBezTo>
                    <a:cubicBezTo>
                      <a:pt x="33" y="19"/>
                      <a:pt x="33" y="19"/>
                      <a:pt x="33" y="19"/>
                    </a:cubicBezTo>
                    <a:cubicBezTo>
                      <a:pt x="35" y="19"/>
                      <a:pt x="36" y="18"/>
                      <a:pt x="38" y="18"/>
                    </a:cubicBezTo>
                    <a:cubicBezTo>
                      <a:pt x="39" y="18"/>
                      <a:pt x="40" y="19"/>
                      <a:pt x="41" y="19"/>
                    </a:cubicBezTo>
                    <a:cubicBezTo>
                      <a:pt x="43" y="18"/>
                      <a:pt x="42" y="17"/>
                      <a:pt x="43" y="15"/>
                    </a:cubicBezTo>
                    <a:cubicBezTo>
                      <a:pt x="43" y="15"/>
                      <a:pt x="43" y="15"/>
                      <a:pt x="43" y="15"/>
                    </a:cubicBezTo>
                    <a:cubicBezTo>
                      <a:pt x="42" y="15"/>
                      <a:pt x="41" y="14"/>
                      <a:pt x="40" y="14"/>
                    </a:cubicBezTo>
                    <a:cubicBezTo>
                      <a:pt x="37" y="13"/>
                      <a:pt x="36" y="12"/>
                      <a:pt x="33" y="11"/>
                    </a:cubicBezTo>
                    <a:cubicBezTo>
                      <a:pt x="32" y="9"/>
                      <a:pt x="31" y="8"/>
                      <a:pt x="29" y="7"/>
                    </a:cubicBezTo>
                    <a:cubicBezTo>
                      <a:pt x="27" y="6"/>
                      <a:pt x="26" y="5"/>
                      <a:pt x="24" y="5"/>
                    </a:cubicBezTo>
                    <a:cubicBezTo>
                      <a:pt x="22" y="5"/>
                      <a:pt x="21" y="6"/>
                      <a:pt x="18" y="6"/>
                    </a:cubicBezTo>
                    <a:cubicBezTo>
                      <a:pt x="17" y="6"/>
                      <a:pt x="15" y="6"/>
                      <a:pt x="14" y="5"/>
                    </a:cubicBezTo>
                    <a:cubicBezTo>
                      <a:pt x="12" y="4"/>
                      <a:pt x="12" y="2"/>
                      <a:pt x="10" y="2"/>
                    </a:cubicBezTo>
                    <a:cubicBezTo>
                      <a:pt x="8" y="0"/>
                      <a:pt x="4" y="0"/>
                      <a:pt x="2" y="1"/>
                    </a:cubicBezTo>
                    <a:cubicBezTo>
                      <a:pt x="0" y="1"/>
                      <a:pt x="1" y="3"/>
                      <a:pt x="0" y="3"/>
                    </a:cubicBezTo>
                    <a:cubicBezTo>
                      <a:pt x="1" y="4"/>
                      <a:pt x="3" y="5"/>
                      <a:pt x="3" y="5"/>
                    </a:cubicBezTo>
                    <a:cubicBezTo>
                      <a:pt x="5" y="6"/>
                      <a:pt x="5" y="6"/>
                      <a:pt x="6"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47" name="Freeform 1169"/>
              <p:cNvSpPr>
                <a:spLocks/>
              </p:cNvSpPr>
              <p:nvPr/>
            </p:nvSpPr>
            <p:spPr bwMode="auto">
              <a:xfrm>
                <a:off x="2310" y="3521"/>
                <a:ext cx="13" cy="8"/>
              </a:xfrm>
              <a:custGeom>
                <a:avLst/>
                <a:gdLst>
                  <a:gd name="T0" fmla="*/ 69 w 6"/>
                  <a:gd name="T1" fmla="*/ 48 h 4"/>
                  <a:gd name="T2" fmla="*/ 132 w 6"/>
                  <a:gd name="T3" fmla="*/ 32 h 4"/>
                  <a:gd name="T4" fmla="*/ 113 w 6"/>
                  <a:gd name="T5" fmla="*/ 16 h 4"/>
                  <a:gd name="T6" fmla="*/ 43 w 6"/>
                  <a:gd name="T7" fmla="*/ 16 h 4"/>
                  <a:gd name="T8" fmla="*/ 20 w 6"/>
                  <a:gd name="T9" fmla="*/ 48 h 4"/>
                  <a:gd name="T10" fmla="*/ 69 w 6"/>
                  <a:gd name="T11" fmla="*/ 48 h 4"/>
                  <a:gd name="T12" fmla="*/ 0 60000 65536"/>
                  <a:gd name="T13" fmla="*/ 0 60000 65536"/>
                  <a:gd name="T14" fmla="*/ 0 60000 65536"/>
                  <a:gd name="T15" fmla="*/ 0 60000 65536"/>
                  <a:gd name="T16" fmla="*/ 0 60000 65536"/>
                  <a:gd name="T17" fmla="*/ 0 60000 65536"/>
                  <a:gd name="T18" fmla="*/ 0 w 6"/>
                  <a:gd name="T19" fmla="*/ 0 h 4"/>
                  <a:gd name="T20" fmla="*/ 6 w 6"/>
                  <a:gd name="T21" fmla="*/ 4 h 4"/>
                </a:gdLst>
                <a:ahLst/>
                <a:cxnLst>
                  <a:cxn ang="T12">
                    <a:pos x="T0" y="T1"/>
                  </a:cxn>
                  <a:cxn ang="T13">
                    <a:pos x="T2" y="T3"/>
                  </a:cxn>
                  <a:cxn ang="T14">
                    <a:pos x="T4" y="T5"/>
                  </a:cxn>
                  <a:cxn ang="T15">
                    <a:pos x="T6" y="T7"/>
                  </a:cxn>
                  <a:cxn ang="T16">
                    <a:pos x="T8" y="T9"/>
                  </a:cxn>
                  <a:cxn ang="T17">
                    <a:pos x="T10" y="T11"/>
                  </a:cxn>
                </a:cxnLst>
                <a:rect l="T18" t="T19" r="T20" b="T21"/>
                <a:pathLst>
                  <a:path w="6" h="4">
                    <a:moveTo>
                      <a:pt x="3" y="3"/>
                    </a:moveTo>
                    <a:cubicBezTo>
                      <a:pt x="4" y="3"/>
                      <a:pt x="6" y="3"/>
                      <a:pt x="6" y="2"/>
                    </a:cubicBezTo>
                    <a:cubicBezTo>
                      <a:pt x="6" y="2"/>
                      <a:pt x="5" y="1"/>
                      <a:pt x="5" y="1"/>
                    </a:cubicBezTo>
                    <a:cubicBezTo>
                      <a:pt x="4" y="0"/>
                      <a:pt x="3" y="1"/>
                      <a:pt x="2" y="1"/>
                    </a:cubicBezTo>
                    <a:cubicBezTo>
                      <a:pt x="1" y="2"/>
                      <a:pt x="0" y="2"/>
                      <a:pt x="1" y="3"/>
                    </a:cubicBezTo>
                    <a:cubicBezTo>
                      <a:pt x="1" y="4"/>
                      <a:pt x="2" y="3"/>
                      <a:pt x="3"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48" name="Freeform 1170"/>
              <p:cNvSpPr>
                <a:spLocks/>
              </p:cNvSpPr>
              <p:nvPr/>
            </p:nvSpPr>
            <p:spPr bwMode="auto">
              <a:xfrm>
                <a:off x="2284" y="3555"/>
                <a:ext cx="8" cy="4"/>
              </a:xfrm>
              <a:custGeom>
                <a:avLst/>
                <a:gdLst>
                  <a:gd name="T0" fmla="*/ 32 w 4"/>
                  <a:gd name="T1" fmla="*/ 32 h 2"/>
                  <a:gd name="T2" fmla="*/ 64 w 4"/>
                  <a:gd name="T3" fmla="*/ 16 h 2"/>
                  <a:gd name="T4" fmla="*/ 32 w 4"/>
                  <a:gd name="T5" fmla="*/ 16 h 2"/>
                  <a:gd name="T6" fmla="*/ 0 w 4"/>
                  <a:gd name="T7" fmla="*/ 16 h 2"/>
                  <a:gd name="T8" fmla="*/ 32 w 4"/>
                  <a:gd name="T9" fmla="*/ 3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2" y="2"/>
                    </a:moveTo>
                    <a:cubicBezTo>
                      <a:pt x="3" y="2"/>
                      <a:pt x="4" y="2"/>
                      <a:pt x="4" y="1"/>
                    </a:cubicBezTo>
                    <a:cubicBezTo>
                      <a:pt x="4" y="1"/>
                      <a:pt x="3" y="0"/>
                      <a:pt x="2" y="1"/>
                    </a:cubicBezTo>
                    <a:cubicBezTo>
                      <a:pt x="1" y="1"/>
                      <a:pt x="0" y="1"/>
                      <a:pt x="0" y="1"/>
                    </a:cubicBezTo>
                    <a:cubicBezTo>
                      <a:pt x="1" y="2"/>
                      <a:pt x="1" y="2"/>
                      <a:pt x="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49" name="Freeform 1171"/>
              <p:cNvSpPr>
                <a:spLocks/>
              </p:cNvSpPr>
              <p:nvPr/>
            </p:nvSpPr>
            <p:spPr bwMode="auto">
              <a:xfrm>
                <a:off x="2268" y="3559"/>
                <a:ext cx="14" cy="10"/>
              </a:xfrm>
              <a:custGeom>
                <a:avLst/>
                <a:gdLst>
                  <a:gd name="T0" fmla="*/ 64 w 7"/>
                  <a:gd name="T1" fmla="*/ 48 h 5"/>
                  <a:gd name="T2" fmla="*/ 96 w 7"/>
                  <a:gd name="T3" fmla="*/ 48 h 5"/>
                  <a:gd name="T4" fmla="*/ 112 w 7"/>
                  <a:gd name="T5" fmla="*/ 32 h 5"/>
                  <a:gd name="T6" fmla="*/ 80 w 7"/>
                  <a:gd name="T7" fmla="*/ 16 h 5"/>
                  <a:gd name="T8" fmla="*/ 48 w 7"/>
                  <a:gd name="T9" fmla="*/ 0 h 5"/>
                  <a:gd name="T10" fmla="*/ 16 w 7"/>
                  <a:gd name="T11" fmla="*/ 16 h 5"/>
                  <a:gd name="T12" fmla="*/ 16 w 7"/>
                  <a:gd name="T13" fmla="*/ 64 h 5"/>
                  <a:gd name="T14" fmla="*/ 64 w 7"/>
                  <a:gd name="T15" fmla="*/ 48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4" y="3"/>
                    </a:moveTo>
                    <a:cubicBezTo>
                      <a:pt x="5" y="3"/>
                      <a:pt x="6" y="4"/>
                      <a:pt x="6" y="3"/>
                    </a:cubicBezTo>
                    <a:cubicBezTo>
                      <a:pt x="7" y="3"/>
                      <a:pt x="7" y="2"/>
                      <a:pt x="7" y="2"/>
                    </a:cubicBezTo>
                    <a:cubicBezTo>
                      <a:pt x="7" y="1"/>
                      <a:pt x="6" y="1"/>
                      <a:pt x="5" y="1"/>
                    </a:cubicBezTo>
                    <a:cubicBezTo>
                      <a:pt x="4" y="0"/>
                      <a:pt x="3" y="0"/>
                      <a:pt x="3" y="0"/>
                    </a:cubicBezTo>
                    <a:cubicBezTo>
                      <a:pt x="2" y="0"/>
                      <a:pt x="1" y="1"/>
                      <a:pt x="1" y="1"/>
                    </a:cubicBezTo>
                    <a:cubicBezTo>
                      <a:pt x="1" y="2"/>
                      <a:pt x="0" y="4"/>
                      <a:pt x="1" y="4"/>
                    </a:cubicBezTo>
                    <a:cubicBezTo>
                      <a:pt x="2" y="5"/>
                      <a:pt x="3" y="4"/>
                      <a:pt x="4"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50" name="Freeform 1172"/>
              <p:cNvSpPr>
                <a:spLocks/>
              </p:cNvSpPr>
              <p:nvPr/>
            </p:nvSpPr>
            <p:spPr bwMode="auto">
              <a:xfrm>
                <a:off x="2234" y="3595"/>
                <a:ext cx="14" cy="21"/>
              </a:xfrm>
              <a:custGeom>
                <a:avLst/>
                <a:gdLst>
                  <a:gd name="T0" fmla="*/ 80 w 7"/>
                  <a:gd name="T1" fmla="*/ 17 h 10"/>
                  <a:gd name="T2" fmla="*/ 48 w 7"/>
                  <a:gd name="T3" fmla="*/ 17 h 10"/>
                  <a:gd name="T4" fmla="*/ 16 w 7"/>
                  <a:gd name="T5" fmla="*/ 76 h 10"/>
                  <a:gd name="T6" fmla="*/ 0 w 7"/>
                  <a:gd name="T7" fmla="*/ 137 h 10"/>
                  <a:gd name="T8" fmla="*/ 32 w 7"/>
                  <a:gd name="T9" fmla="*/ 176 h 10"/>
                  <a:gd name="T10" fmla="*/ 80 w 7"/>
                  <a:gd name="T11" fmla="*/ 176 h 10"/>
                  <a:gd name="T12" fmla="*/ 80 w 7"/>
                  <a:gd name="T13" fmla="*/ 137 h 10"/>
                  <a:gd name="T14" fmla="*/ 112 w 7"/>
                  <a:gd name="T15" fmla="*/ 101 h 10"/>
                  <a:gd name="T16" fmla="*/ 96 w 7"/>
                  <a:gd name="T17" fmla="*/ 36 h 10"/>
                  <a:gd name="T18" fmla="*/ 80 w 7"/>
                  <a:gd name="T19" fmla="*/ 1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0"/>
                  <a:gd name="T32" fmla="*/ 7 w 7"/>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0">
                    <a:moveTo>
                      <a:pt x="5" y="1"/>
                    </a:moveTo>
                    <a:cubicBezTo>
                      <a:pt x="4" y="0"/>
                      <a:pt x="3" y="0"/>
                      <a:pt x="3" y="1"/>
                    </a:cubicBezTo>
                    <a:cubicBezTo>
                      <a:pt x="2" y="2"/>
                      <a:pt x="2" y="3"/>
                      <a:pt x="1" y="4"/>
                    </a:cubicBezTo>
                    <a:cubicBezTo>
                      <a:pt x="1" y="5"/>
                      <a:pt x="0" y="6"/>
                      <a:pt x="0" y="7"/>
                    </a:cubicBezTo>
                    <a:cubicBezTo>
                      <a:pt x="1" y="8"/>
                      <a:pt x="1" y="8"/>
                      <a:pt x="2" y="9"/>
                    </a:cubicBezTo>
                    <a:cubicBezTo>
                      <a:pt x="3" y="9"/>
                      <a:pt x="4" y="10"/>
                      <a:pt x="5" y="9"/>
                    </a:cubicBezTo>
                    <a:cubicBezTo>
                      <a:pt x="5" y="8"/>
                      <a:pt x="5" y="8"/>
                      <a:pt x="5" y="7"/>
                    </a:cubicBezTo>
                    <a:cubicBezTo>
                      <a:pt x="6" y="6"/>
                      <a:pt x="6" y="6"/>
                      <a:pt x="7" y="5"/>
                    </a:cubicBezTo>
                    <a:cubicBezTo>
                      <a:pt x="7" y="4"/>
                      <a:pt x="7" y="3"/>
                      <a:pt x="6" y="2"/>
                    </a:cubicBezTo>
                    <a:cubicBezTo>
                      <a:pt x="6" y="1"/>
                      <a:pt x="6" y="1"/>
                      <a:pt x="5"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51" name="Freeform 1173"/>
              <p:cNvSpPr>
                <a:spLocks/>
              </p:cNvSpPr>
              <p:nvPr/>
            </p:nvSpPr>
            <p:spPr bwMode="auto">
              <a:xfrm>
                <a:off x="2172" y="3676"/>
                <a:ext cx="24" cy="12"/>
              </a:xfrm>
              <a:custGeom>
                <a:avLst/>
                <a:gdLst>
                  <a:gd name="T0" fmla="*/ 32 w 12"/>
                  <a:gd name="T1" fmla="*/ 16 h 6"/>
                  <a:gd name="T2" fmla="*/ 0 w 12"/>
                  <a:gd name="T3" fmla="*/ 32 h 6"/>
                  <a:gd name="T4" fmla="*/ 32 w 12"/>
                  <a:gd name="T5" fmla="*/ 48 h 6"/>
                  <a:gd name="T6" fmla="*/ 96 w 12"/>
                  <a:gd name="T7" fmla="*/ 96 h 6"/>
                  <a:gd name="T8" fmla="*/ 128 w 12"/>
                  <a:gd name="T9" fmla="*/ 96 h 6"/>
                  <a:gd name="T10" fmla="*/ 160 w 12"/>
                  <a:gd name="T11" fmla="*/ 80 h 6"/>
                  <a:gd name="T12" fmla="*/ 176 w 12"/>
                  <a:gd name="T13" fmla="*/ 64 h 6"/>
                  <a:gd name="T14" fmla="*/ 144 w 12"/>
                  <a:gd name="T15" fmla="*/ 32 h 6"/>
                  <a:gd name="T16" fmla="*/ 112 w 12"/>
                  <a:gd name="T17" fmla="*/ 32 h 6"/>
                  <a:gd name="T18" fmla="*/ 64 w 12"/>
                  <a:gd name="T19" fmla="*/ 32 h 6"/>
                  <a:gd name="T20" fmla="*/ 32 w 12"/>
                  <a:gd name="T21" fmla="*/ 1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6"/>
                  <a:gd name="T35" fmla="*/ 12 w 1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6">
                    <a:moveTo>
                      <a:pt x="2" y="1"/>
                    </a:moveTo>
                    <a:cubicBezTo>
                      <a:pt x="1" y="1"/>
                      <a:pt x="0" y="1"/>
                      <a:pt x="0" y="2"/>
                    </a:cubicBezTo>
                    <a:cubicBezTo>
                      <a:pt x="0" y="3"/>
                      <a:pt x="1" y="3"/>
                      <a:pt x="2" y="3"/>
                    </a:cubicBezTo>
                    <a:cubicBezTo>
                      <a:pt x="6" y="6"/>
                      <a:pt x="6" y="6"/>
                      <a:pt x="6" y="6"/>
                    </a:cubicBezTo>
                    <a:cubicBezTo>
                      <a:pt x="7" y="6"/>
                      <a:pt x="7" y="6"/>
                      <a:pt x="8" y="6"/>
                    </a:cubicBezTo>
                    <a:cubicBezTo>
                      <a:pt x="9" y="6"/>
                      <a:pt x="9" y="6"/>
                      <a:pt x="10" y="5"/>
                    </a:cubicBezTo>
                    <a:cubicBezTo>
                      <a:pt x="11" y="5"/>
                      <a:pt x="11" y="5"/>
                      <a:pt x="11" y="4"/>
                    </a:cubicBezTo>
                    <a:cubicBezTo>
                      <a:pt x="12" y="3"/>
                      <a:pt x="10" y="2"/>
                      <a:pt x="9" y="2"/>
                    </a:cubicBezTo>
                    <a:cubicBezTo>
                      <a:pt x="8" y="2"/>
                      <a:pt x="8" y="2"/>
                      <a:pt x="7" y="2"/>
                    </a:cubicBezTo>
                    <a:cubicBezTo>
                      <a:pt x="6" y="2"/>
                      <a:pt x="5" y="2"/>
                      <a:pt x="4" y="2"/>
                    </a:cubicBezTo>
                    <a:cubicBezTo>
                      <a:pt x="3" y="2"/>
                      <a:pt x="3" y="0"/>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52" name="Freeform 1174"/>
              <p:cNvSpPr>
                <a:spLocks/>
              </p:cNvSpPr>
              <p:nvPr/>
            </p:nvSpPr>
            <p:spPr bwMode="auto">
              <a:xfrm>
                <a:off x="2184" y="3640"/>
                <a:ext cx="14" cy="10"/>
              </a:xfrm>
              <a:custGeom>
                <a:avLst/>
                <a:gdLst>
                  <a:gd name="T0" fmla="*/ 80 w 7"/>
                  <a:gd name="T1" fmla="*/ 64 h 5"/>
                  <a:gd name="T2" fmla="*/ 96 w 7"/>
                  <a:gd name="T3" fmla="*/ 48 h 5"/>
                  <a:gd name="T4" fmla="*/ 96 w 7"/>
                  <a:gd name="T5" fmla="*/ 16 h 5"/>
                  <a:gd name="T6" fmla="*/ 48 w 7"/>
                  <a:gd name="T7" fmla="*/ 16 h 5"/>
                  <a:gd name="T8" fmla="*/ 16 w 7"/>
                  <a:gd name="T9" fmla="*/ 32 h 5"/>
                  <a:gd name="T10" fmla="*/ 0 w 7"/>
                  <a:gd name="T11" fmla="*/ 64 h 5"/>
                  <a:gd name="T12" fmla="*/ 32 w 7"/>
                  <a:gd name="T13" fmla="*/ 64 h 5"/>
                  <a:gd name="T14" fmla="*/ 80 w 7"/>
                  <a:gd name="T15" fmla="*/ 64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5" y="4"/>
                    </a:moveTo>
                    <a:cubicBezTo>
                      <a:pt x="5" y="4"/>
                      <a:pt x="6" y="4"/>
                      <a:pt x="6" y="3"/>
                    </a:cubicBezTo>
                    <a:cubicBezTo>
                      <a:pt x="6" y="3"/>
                      <a:pt x="7" y="2"/>
                      <a:pt x="6" y="1"/>
                    </a:cubicBezTo>
                    <a:cubicBezTo>
                      <a:pt x="6" y="0"/>
                      <a:pt x="4" y="1"/>
                      <a:pt x="3" y="1"/>
                    </a:cubicBezTo>
                    <a:cubicBezTo>
                      <a:pt x="3" y="1"/>
                      <a:pt x="2" y="1"/>
                      <a:pt x="1" y="2"/>
                    </a:cubicBezTo>
                    <a:cubicBezTo>
                      <a:pt x="1" y="2"/>
                      <a:pt x="0" y="3"/>
                      <a:pt x="0" y="4"/>
                    </a:cubicBezTo>
                    <a:cubicBezTo>
                      <a:pt x="0" y="4"/>
                      <a:pt x="1" y="4"/>
                      <a:pt x="2" y="4"/>
                    </a:cubicBezTo>
                    <a:cubicBezTo>
                      <a:pt x="3" y="5"/>
                      <a:pt x="3" y="5"/>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53" name="Freeform 1175"/>
              <p:cNvSpPr>
                <a:spLocks/>
              </p:cNvSpPr>
              <p:nvPr/>
            </p:nvSpPr>
            <p:spPr bwMode="auto">
              <a:xfrm>
                <a:off x="2184" y="3652"/>
                <a:ext cx="32" cy="14"/>
              </a:xfrm>
              <a:custGeom>
                <a:avLst/>
                <a:gdLst>
                  <a:gd name="T0" fmla="*/ 112 w 16"/>
                  <a:gd name="T1" fmla="*/ 48 h 7"/>
                  <a:gd name="T2" fmla="*/ 64 w 16"/>
                  <a:gd name="T3" fmla="*/ 48 h 7"/>
                  <a:gd name="T4" fmla="*/ 16 w 16"/>
                  <a:gd name="T5" fmla="*/ 48 h 7"/>
                  <a:gd name="T6" fmla="*/ 16 w 16"/>
                  <a:gd name="T7" fmla="*/ 112 h 7"/>
                  <a:gd name="T8" fmla="*/ 48 w 16"/>
                  <a:gd name="T9" fmla="*/ 112 h 7"/>
                  <a:gd name="T10" fmla="*/ 112 w 16"/>
                  <a:gd name="T11" fmla="*/ 80 h 7"/>
                  <a:gd name="T12" fmla="*/ 224 w 16"/>
                  <a:gd name="T13" fmla="*/ 64 h 7"/>
                  <a:gd name="T14" fmla="*/ 256 w 16"/>
                  <a:gd name="T15" fmla="*/ 32 h 7"/>
                  <a:gd name="T16" fmla="*/ 240 w 16"/>
                  <a:gd name="T17" fmla="*/ 0 h 7"/>
                  <a:gd name="T18" fmla="*/ 192 w 16"/>
                  <a:gd name="T19" fmla="*/ 0 h 7"/>
                  <a:gd name="T20" fmla="*/ 144 w 16"/>
                  <a:gd name="T21" fmla="*/ 16 h 7"/>
                  <a:gd name="T22" fmla="*/ 112 w 16"/>
                  <a:gd name="T23" fmla="*/ 48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7"/>
                  <a:gd name="T38" fmla="*/ 16 w 16"/>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7">
                    <a:moveTo>
                      <a:pt x="7" y="3"/>
                    </a:moveTo>
                    <a:cubicBezTo>
                      <a:pt x="6" y="4"/>
                      <a:pt x="5" y="3"/>
                      <a:pt x="4" y="3"/>
                    </a:cubicBezTo>
                    <a:cubicBezTo>
                      <a:pt x="3" y="3"/>
                      <a:pt x="2" y="3"/>
                      <a:pt x="1" y="3"/>
                    </a:cubicBezTo>
                    <a:cubicBezTo>
                      <a:pt x="0" y="4"/>
                      <a:pt x="0" y="6"/>
                      <a:pt x="1" y="7"/>
                    </a:cubicBezTo>
                    <a:cubicBezTo>
                      <a:pt x="1" y="7"/>
                      <a:pt x="2" y="7"/>
                      <a:pt x="3" y="7"/>
                    </a:cubicBezTo>
                    <a:cubicBezTo>
                      <a:pt x="4" y="6"/>
                      <a:pt x="5" y="6"/>
                      <a:pt x="7" y="5"/>
                    </a:cubicBezTo>
                    <a:cubicBezTo>
                      <a:pt x="10" y="4"/>
                      <a:pt x="12" y="5"/>
                      <a:pt x="14" y="4"/>
                    </a:cubicBezTo>
                    <a:cubicBezTo>
                      <a:pt x="15" y="3"/>
                      <a:pt x="16" y="3"/>
                      <a:pt x="16" y="2"/>
                    </a:cubicBezTo>
                    <a:cubicBezTo>
                      <a:pt x="16" y="1"/>
                      <a:pt x="15" y="1"/>
                      <a:pt x="15" y="0"/>
                    </a:cubicBezTo>
                    <a:cubicBezTo>
                      <a:pt x="14" y="0"/>
                      <a:pt x="13" y="0"/>
                      <a:pt x="12" y="0"/>
                    </a:cubicBezTo>
                    <a:cubicBezTo>
                      <a:pt x="11" y="1"/>
                      <a:pt x="10" y="1"/>
                      <a:pt x="9" y="1"/>
                    </a:cubicBezTo>
                    <a:cubicBezTo>
                      <a:pt x="8" y="2"/>
                      <a:pt x="8" y="3"/>
                      <a:pt x="7"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54" name="Freeform 1176"/>
              <p:cNvSpPr>
                <a:spLocks/>
              </p:cNvSpPr>
              <p:nvPr/>
            </p:nvSpPr>
            <p:spPr bwMode="auto">
              <a:xfrm>
                <a:off x="2210" y="3628"/>
                <a:ext cx="78" cy="56"/>
              </a:xfrm>
              <a:custGeom>
                <a:avLst/>
                <a:gdLst>
                  <a:gd name="T0" fmla="*/ 112 w 39"/>
                  <a:gd name="T1" fmla="*/ 112 h 28"/>
                  <a:gd name="T2" fmla="*/ 128 w 39"/>
                  <a:gd name="T3" fmla="*/ 112 h 28"/>
                  <a:gd name="T4" fmla="*/ 176 w 39"/>
                  <a:gd name="T5" fmla="*/ 160 h 28"/>
                  <a:gd name="T6" fmla="*/ 176 w 39"/>
                  <a:gd name="T7" fmla="*/ 192 h 28"/>
                  <a:gd name="T8" fmla="*/ 144 w 39"/>
                  <a:gd name="T9" fmla="*/ 224 h 28"/>
                  <a:gd name="T10" fmla="*/ 176 w 39"/>
                  <a:gd name="T11" fmla="*/ 240 h 28"/>
                  <a:gd name="T12" fmla="*/ 240 w 39"/>
                  <a:gd name="T13" fmla="*/ 224 h 28"/>
                  <a:gd name="T14" fmla="*/ 288 w 39"/>
                  <a:gd name="T15" fmla="*/ 256 h 28"/>
                  <a:gd name="T16" fmla="*/ 224 w 39"/>
                  <a:gd name="T17" fmla="*/ 272 h 28"/>
                  <a:gd name="T18" fmla="*/ 160 w 39"/>
                  <a:gd name="T19" fmla="*/ 288 h 28"/>
                  <a:gd name="T20" fmla="*/ 96 w 39"/>
                  <a:gd name="T21" fmla="*/ 288 h 28"/>
                  <a:gd name="T22" fmla="*/ 16 w 39"/>
                  <a:gd name="T23" fmla="*/ 304 h 28"/>
                  <a:gd name="T24" fmla="*/ 0 w 39"/>
                  <a:gd name="T25" fmla="*/ 336 h 28"/>
                  <a:gd name="T26" fmla="*/ 16 w 39"/>
                  <a:gd name="T27" fmla="*/ 368 h 28"/>
                  <a:gd name="T28" fmla="*/ 80 w 39"/>
                  <a:gd name="T29" fmla="*/ 384 h 28"/>
                  <a:gd name="T30" fmla="*/ 112 w 39"/>
                  <a:gd name="T31" fmla="*/ 384 h 28"/>
                  <a:gd name="T32" fmla="*/ 128 w 39"/>
                  <a:gd name="T33" fmla="*/ 352 h 28"/>
                  <a:gd name="T34" fmla="*/ 176 w 39"/>
                  <a:gd name="T35" fmla="*/ 336 h 28"/>
                  <a:gd name="T36" fmla="*/ 208 w 39"/>
                  <a:gd name="T37" fmla="*/ 336 h 28"/>
                  <a:gd name="T38" fmla="*/ 256 w 39"/>
                  <a:gd name="T39" fmla="*/ 320 h 28"/>
                  <a:gd name="T40" fmla="*/ 288 w 39"/>
                  <a:gd name="T41" fmla="*/ 336 h 28"/>
                  <a:gd name="T42" fmla="*/ 320 w 39"/>
                  <a:gd name="T43" fmla="*/ 368 h 28"/>
                  <a:gd name="T44" fmla="*/ 352 w 39"/>
                  <a:gd name="T45" fmla="*/ 384 h 28"/>
                  <a:gd name="T46" fmla="*/ 288 w 39"/>
                  <a:gd name="T47" fmla="*/ 400 h 28"/>
                  <a:gd name="T48" fmla="*/ 224 w 39"/>
                  <a:gd name="T49" fmla="*/ 384 h 28"/>
                  <a:gd name="T50" fmla="*/ 208 w 39"/>
                  <a:gd name="T51" fmla="*/ 416 h 28"/>
                  <a:gd name="T52" fmla="*/ 256 w 39"/>
                  <a:gd name="T53" fmla="*/ 448 h 28"/>
                  <a:gd name="T54" fmla="*/ 288 w 39"/>
                  <a:gd name="T55" fmla="*/ 448 h 28"/>
                  <a:gd name="T56" fmla="*/ 368 w 39"/>
                  <a:gd name="T57" fmla="*/ 448 h 28"/>
                  <a:gd name="T58" fmla="*/ 448 w 39"/>
                  <a:gd name="T59" fmla="*/ 432 h 28"/>
                  <a:gd name="T60" fmla="*/ 512 w 39"/>
                  <a:gd name="T61" fmla="*/ 416 h 28"/>
                  <a:gd name="T62" fmla="*/ 592 w 39"/>
                  <a:gd name="T63" fmla="*/ 416 h 28"/>
                  <a:gd name="T64" fmla="*/ 624 w 39"/>
                  <a:gd name="T65" fmla="*/ 384 h 28"/>
                  <a:gd name="T66" fmla="*/ 608 w 39"/>
                  <a:gd name="T67" fmla="*/ 336 h 28"/>
                  <a:gd name="T68" fmla="*/ 560 w 39"/>
                  <a:gd name="T69" fmla="*/ 288 h 28"/>
                  <a:gd name="T70" fmla="*/ 528 w 39"/>
                  <a:gd name="T71" fmla="*/ 240 h 28"/>
                  <a:gd name="T72" fmla="*/ 496 w 39"/>
                  <a:gd name="T73" fmla="*/ 240 h 28"/>
                  <a:gd name="T74" fmla="*/ 448 w 39"/>
                  <a:gd name="T75" fmla="*/ 272 h 28"/>
                  <a:gd name="T76" fmla="*/ 480 w 39"/>
                  <a:gd name="T77" fmla="*/ 240 h 28"/>
                  <a:gd name="T78" fmla="*/ 480 w 39"/>
                  <a:gd name="T79" fmla="*/ 192 h 28"/>
                  <a:gd name="T80" fmla="*/ 400 w 39"/>
                  <a:gd name="T81" fmla="*/ 176 h 28"/>
                  <a:gd name="T82" fmla="*/ 368 w 39"/>
                  <a:gd name="T83" fmla="*/ 144 h 28"/>
                  <a:gd name="T84" fmla="*/ 336 w 39"/>
                  <a:gd name="T85" fmla="*/ 128 h 28"/>
                  <a:gd name="T86" fmla="*/ 320 w 39"/>
                  <a:gd name="T87" fmla="*/ 96 h 28"/>
                  <a:gd name="T88" fmla="*/ 288 w 39"/>
                  <a:gd name="T89" fmla="*/ 64 h 28"/>
                  <a:gd name="T90" fmla="*/ 224 w 39"/>
                  <a:gd name="T91" fmla="*/ 48 h 28"/>
                  <a:gd name="T92" fmla="*/ 192 w 39"/>
                  <a:gd name="T93" fmla="*/ 16 h 28"/>
                  <a:gd name="T94" fmla="*/ 144 w 39"/>
                  <a:gd name="T95" fmla="*/ 0 h 28"/>
                  <a:gd name="T96" fmla="*/ 96 w 39"/>
                  <a:gd name="T97" fmla="*/ 16 h 28"/>
                  <a:gd name="T98" fmla="*/ 64 w 39"/>
                  <a:gd name="T99" fmla="*/ 48 h 28"/>
                  <a:gd name="T100" fmla="*/ 80 w 39"/>
                  <a:gd name="T101" fmla="*/ 80 h 28"/>
                  <a:gd name="T102" fmla="*/ 112 w 39"/>
                  <a:gd name="T103" fmla="*/ 112 h 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
                  <a:gd name="T157" fmla="*/ 0 h 28"/>
                  <a:gd name="T158" fmla="*/ 39 w 39"/>
                  <a:gd name="T159" fmla="*/ 28 h 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 h="28">
                    <a:moveTo>
                      <a:pt x="7" y="7"/>
                    </a:moveTo>
                    <a:cubicBezTo>
                      <a:pt x="8" y="7"/>
                      <a:pt x="8" y="7"/>
                      <a:pt x="8" y="7"/>
                    </a:cubicBezTo>
                    <a:cubicBezTo>
                      <a:pt x="9" y="8"/>
                      <a:pt x="10" y="8"/>
                      <a:pt x="11" y="10"/>
                    </a:cubicBezTo>
                    <a:cubicBezTo>
                      <a:pt x="11" y="10"/>
                      <a:pt x="11" y="11"/>
                      <a:pt x="11" y="12"/>
                    </a:cubicBezTo>
                    <a:cubicBezTo>
                      <a:pt x="11" y="13"/>
                      <a:pt x="9" y="13"/>
                      <a:pt x="9" y="14"/>
                    </a:cubicBezTo>
                    <a:cubicBezTo>
                      <a:pt x="10" y="14"/>
                      <a:pt x="10" y="15"/>
                      <a:pt x="11" y="15"/>
                    </a:cubicBezTo>
                    <a:cubicBezTo>
                      <a:pt x="13" y="15"/>
                      <a:pt x="13" y="14"/>
                      <a:pt x="15" y="14"/>
                    </a:cubicBezTo>
                    <a:cubicBezTo>
                      <a:pt x="16" y="14"/>
                      <a:pt x="18" y="14"/>
                      <a:pt x="18" y="16"/>
                    </a:cubicBezTo>
                    <a:cubicBezTo>
                      <a:pt x="18" y="17"/>
                      <a:pt x="16" y="16"/>
                      <a:pt x="14" y="17"/>
                    </a:cubicBezTo>
                    <a:cubicBezTo>
                      <a:pt x="12" y="17"/>
                      <a:pt x="12" y="18"/>
                      <a:pt x="10" y="18"/>
                    </a:cubicBezTo>
                    <a:cubicBezTo>
                      <a:pt x="8" y="18"/>
                      <a:pt x="7" y="18"/>
                      <a:pt x="6" y="18"/>
                    </a:cubicBezTo>
                    <a:cubicBezTo>
                      <a:pt x="4" y="18"/>
                      <a:pt x="3" y="18"/>
                      <a:pt x="1" y="19"/>
                    </a:cubicBezTo>
                    <a:cubicBezTo>
                      <a:pt x="1" y="20"/>
                      <a:pt x="0" y="20"/>
                      <a:pt x="0" y="21"/>
                    </a:cubicBezTo>
                    <a:cubicBezTo>
                      <a:pt x="0" y="22"/>
                      <a:pt x="0" y="22"/>
                      <a:pt x="1" y="23"/>
                    </a:cubicBezTo>
                    <a:cubicBezTo>
                      <a:pt x="2" y="24"/>
                      <a:pt x="4" y="24"/>
                      <a:pt x="5" y="24"/>
                    </a:cubicBezTo>
                    <a:cubicBezTo>
                      <a:pt x="6" y="24"/>
                      <a:pt x="7" y="24"/>
                      <a:pt x="7" y="24"/>
                    </a:cubicBezTo>
                    <a:cubicBezTo>
                      <a:pt x="8" y="24"/>
                      <a:pt x="8" y="23"/>
                      <a:pt x="8" y="22"/>
                    </a:cubicBezTo>
                    <a:cubicBezTo>
                      <a:pt x="9" y="22"/>
                      <a:pt x="10" y="21"/>
                      <a:pt x="11" y="21"/>
                    </a:cubicBezTo>
                    <a:cubicBezTo>
                      <a:pt x="12" y="21"/>
                      <a:pt x="13" y="21"/>
                      <a:pt x="13" y="21"/>
                    </a:cubicBezTo>
                    <a:cubicBezTo>
                      <a:pt x="14" y="21"/>
                      <a:pt x="15" y="20"/>
                      <a:pt x="16" y="20"/>
                    </a:cubicBezTo>
                    <a:cubicBezTo>
                      <a:pt x="16" y="20"/>
                      <a:pt x="17" y="21"/>
                      <a:pt x="18" y="21"/>
                    </a:cubicBezTo>
                    <a:cubicBezTo>
                      <a:pt x="19" y="22"/>
                      <a:pt x="20" y="22"/>
                      <a:pt x="20" y="23"/>
                    </a:cubicBezTo>
                    <a:cubicBezTo>
                      <a:pt x="21" y="23"/>
                      <a:pt x="22" y="24"/>
                      <a:pt x="22" y="24"/>
                    </a:cubicBezTo>
                    <a:cubicBezTo>
                      <a:pt x="22" y="26"/>
                      <a:pt x="20" y="25"/>
                      <a:pt x="18" y="25"/>
                    </a:cubicBezTo>
                    <a:cubicBezTo>
                      <a:pt x="17" y="25"/>
                      <a:pt x="15" y="23"/>
                      <a:pt x="14" y="24"/>
                    </a:cubicBezTo>
                    <a:cubicBezTo>
                      <a:pt x="14" y="25"/>
                      <a:pt x="13" y="25"/>
                      <a:pt x="13" y="26"/>
                    </a:cubicBezTo>
                    <a:cubicBezTo>
                      <a:pt x="13" y="27"/>
                      <a:pt x="14" y="28"/>
                      <a:pt x="16" y="28"/>
                    </a:cubicBezTo>
                    <a:cubicBezTo>
                      <a:pt x="17" y="28"/>
                      <a:pt x="17" y="28"/>
                      <a:pt x="18" y="28"/>
                    </a:cubicBezTo>
                    <a:cubicBezTo>
                      <a:pt x="20" y="28"/>
                      <a:pt x="21" y="28"/>
                      <a:pt x="23" y="28"/>
                    </a:cubicBezTo>
                    <a:cubicBezTo>
                      <a:pt x="25" y="27"/>
                      <a:pt x="26" y="27"/>
                      <a:pt x="28" y="27"/>
                    </a:cubicBezTo>
                    <a:cubicBezTo>
                      <a:pt x="30" y="27"/>
                      <a:pt x="31" y="26"/>
                      <a:pt x="32" y="26"/>
                    </a:cubicBezTo>
                    <a:cubicBezTo>
                      <a:pt x="34" y="26"/>
                      <a:pt x="35" y="27"/>
                      <a:pt x="37" y="26"/>
                    </a:cubicBezTo>
                    <a:cubicBezTo>
                      <a:pt x="37" y="25"/>
                      <a:pt x="38" y="25"/>
                      <a:pt x="39" y="24"/>
                    </a:cubicBezTo>
                    <a:cubicBezTo>
                      <a:pt x="39" y="23"/>
                      <a:pt x="39" y="22"/>
                      <a:pt x="38" y="21"/>
                    </a:cubicBezTo>
                    <a:cubicBezTo>
                      <a:pt x="37" y="19"/>
                      <a:pt x="36" y="19"/>
                      <a:pt x="35" y="18"/>
                    </a:cubicBezTo>
                    <a:cubicBezTo>
                      <a:pt x="34" y="17"/>
                      <a:pt x="34" y="15"/>
                      <a:pt x="33" y="15"/>
                    </a:cubicBezTo>
                    <a:cubicBezTo>
                      <a:pt x="32" y="15"/>
                      <a:pt x="32" y="15"/>
                      <a:pt x="31" y="15"/>
                    </a:cubicBezTo>
                    <a:cubicBezTo>
                      <a:pt x="30" y="16"/>
                      <a:pt x="28" y="18"/>
                      <a:pt x="28" y="17"/>
                    </a:cubicBezTo>
                    <a:cubicBezTo>
                      <a:pt x="28" y="16"/>
                      <a:pt x="29" y="16"/>
                      <a:pt x="30" y="15"/>
                    </a:cubicBezTo>
                    <a:cubicBezTo>
                      <a:pt x="30" y="14"/>
                      <a:pt x="30" y="13"/>
                      <a:pt x="30" y="12"/>
                    </a:cubicBezTo>
                    <a:cubicBezTo>
                      <a:pt x="29" y="11"/>
                      <a:pt x="27" y="12"/>
                      <a:pt x="25" y="11"/>
                    </a:cubicBezTo>
                    <a:cubicBezTo>
                      <a:pt x="24" y="10"/>
                      <a:pt x="24" y="9"/>
                      <a:pt x="23" y="9"/>
                    </a:cubicBezTo>
                    <a:cubicBezTo>
                      <a:pt x="22" y="8"/>
                      <a:pt x="22" y="9"/>
                      <a:pt x="21" y="8"/>
                    </a:cubicBezTo>
                    <a:cubicBezTo>
                      <a:pt x="20" y="8"/>
                      <a:pt x="21" y="7"/>
                      <a:pt x="20" y="6"/>
                    </a:cubicBezTo>
                    <a:cubicBezTo>
                      <a:pt x="20" y="5"/>
                      <a:pt x="19" y="4"/>
                      <a:pt x="18" y="4"/>
                    </a:cubicBezTo>
                    <a:cubicBezTo>
                      <a:pt x="17" y="3"/>
                      <a:pt x="15" y="4"/>
                      <a:pt x="14" y="3"/>
                    </a:cubicBezTo>
                    <a:cubicBezTo>
                      <a:pt x="13" y="2"/>
                      <a:pt x="13" y="2"/>
                      <a:pt x="12" y="1"/>
                    </a:cubicBezTo>
                    <a:cubicBezTo>
                      <a:pt x="11" y="0"/>
                      <a:pt x="11" y="0"/>
                      <a:pt x="9" y="0"/>
                    </a:cubicBezTo>
                    <a:cubicBezTo>
                      <a:pt x="8" y="0"/>
                      <a:pt x="7" y="0"/>
                      <a:pt x="6" y="1"/>
                    </a:cubicBezTo>
                    <a:cubicBezTo>
                      <a:pt x="5" y="2"/>
                      <a:pt x="4" y="2"/>
                      <a:pt x="4" y="3"/>
                    </a:cubicBezTo>
                    <a:cubicBezTo>
                      <a:pt x="4" y="4"/>
                      <a:pt x="5" y="5"/>
                      <a:pt x="5" y="5"/>
                    </a:cubicBezTo>
                    <a:cubicBezTo>
                      <a:pt x="6" y="6"/>
                      <a:pt x="6" y="6"/>
                      <a:pt x="7"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55" name="Freeform 1177"/>
              <p:cNvSpPr>
                <a:spLocks/>
              </p:cNvSpPr>
              <p:nvPr/>
            </p:nvSpPr>
            <p:spPr bwMode="auto">
              <a:xfrm>
                <a:off x="1856" y="3686"/>
                <a:ext cx="40" cy="18"/>
              </a:xfrm>
              <a:custGeom>
                <a:avLst/>
                <a:gdLst>
                  <a:gd name="T0" fmla="*/ 208 w 20"/>
                  <a:gd name="T1" fmla="*/ 80 h 9"/>
                  <a:gd name="T2" fmla="*/ 160 w 20"/>
                  <a:gd name="T3" fmla="*/ 64 h 9"/>
                  <a:gd name="T4" fmla="*/ 128 w 20"/>
                  <a:gd name="T5" fmla="*/ 64 h 9"/>
                  <a:gd name="T6" fmla="*/ 80 w 20"/>
                  <a:gd name="T7" fmla="*/ 16 h 9"/>
                  <a:gd name="T8" fmla="*/ 32 w 20"/>
                  <a:gd name="T9" fmla="*/ 16 h 9"/>
                  <a:gd name="T10" fmla="*/ 16 w 20"/>
                  <a:gd name="T11" fmla="*/ 64 h 9"/>
                  <a:gd name="T12" fmla="*/ 64 w 20"/>
                  <a:gd name="T13" fmla="*/ 80 h 9"/>
                  <a:gd name="T14" fmla="*/ 96 w 20"/>
                  <a:gd name="T15" fmla="*/ 96 h 9"/>
                  <a:gd name="T16" fmla="*/ 128 w 20"/>
                  <a:gd name="T17" fmla="*/ 112 h 9"/>
                  <a:gd name="T18" fmla="*/ 176 w 20"/>
                  <a:gd name="T19" fmla="*/ 128 h 9"/>
                  <a:gd name="T20" fmla="*/ 208 w 20"/>
                  <a:gd name="T21" fmla="*/ 144 h 9"/>
                  <a:gd name="T22" fmla="*/ 256 w 20"/>
                  <a:gd name="T23" fmla="*/ 144 h 9"/>
                  <a:gd name="T24" fmla="*/ 320 w 20"/>
                  <a:gd name="T25" fmla="*/ 112 h 9"/>
                  <a:gd name="T26" fmla="*/ 272 w 20"/>
                  <a:gd name="T27" fmla="*/ 80 h 9"/>
                  <a:gd name="T28" fmla="*/ 208 w 20"/>
                  <a:gd name="T29" fmla="*/ 8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9"/>
                  <a:gd name="T47" fmla="*/ 20 w 20"/>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9">
                    <a:moveTo>
                      <a:pt x="13" y="5"/>
                    </a:moveTo>
                    <a:cubicBezTo>
                      <a:pt x="12" y="4"/>
                      <a:pt x="11" y="4"/>
                      <a:pt x="10" y="4"/>
                    </a:cubicBezTo>
                    <a:cubicBezTo>
                      <a:pt x="9" y="3"/>
                      <a:pt x="9" y="4"/>
                      <a:pt x="8" y="4"/>
                    </a:cubicBezTo>
                    <a:cubicBezTo>
                      <a:pt x="6" y="3"/>
                      <a:pt x="7" y="1"/>
                      <a:pt x="5" y="1"/>
                    </a:cubicBezTo>
                    <a:cubicBezTo>
                      <a:pt x="4" y="1"/>
                      <a:pt x="3" y="0"/>
                      <a:pt x="2" y="1"/>
                    </a:cubicBezTo>
                    <a:cubicBezTo>
                      <a:pt x="1" y="2"/>
                      <a:pt x="0" y="3"/>
                      <a:pt x="1" y="4"/>
                    </a:cubicBezTo>
                    <a:cubicBezTo>
                      <a:pt x="1" y="5"/>
                      <a:pt x="3" y="4"/>
                      <a:pt x="4" y="5"/>
                    </a:cubicBezTo>
                    <a:cubicBezTo>
                      <a:pt x="5" y="5"/>
                      <a:pt x="5" y="6"/>
                      <a:pt x="6" y="6"/>
                    </a:cubicBezTo>
                    <a:cubicBezTo>
                      <a:pt x="7" y="7"/>
                      <a:pt x="7" y="7"/>
                      <a:pt x="8" y="7"/>
                    </a:cubicBezTo>
                    <a:cubicBezTo>
                      <a:pt x="10" y="7"/>
                      <a:pt x="10" y="8"/>
                      <a:pt x="11" y="8"/>
                    </a:cubicBezTo>
                    <a:cubicBezTo>
                      <a:pt x="12" y="8"/>
                      <a:pt x="12" y="9"/>
                      <a:pt x="13" y="9"/>
                    </a:cubicBezTo>
                    <a:cubicBezTo>
                      <a:pt x="14" y="9"/>
                      <a:pt x="15" y="9"/>
                      <a:pt x="16" y="9"/>
                    </a:cubicBezTo>
                    <a:cubicBezTo>
                      <a:pt x="18" y="8"/>
                      <a:pt x="20" y="9"/>
                      <a:pt x="20" y="7"/>
                    </a:cubicBezTo>
                    <a:cubicBezTo>
                      <a:pt x="20" y="6"/>
                      <a:pt x="18" y="6"/>
                      <a:pt x="17" y="5"/>
                    </a:cubicBezTo>
                    <a:cubicBezTo>
                      <a:pt x="16" y="5"/>
                      <a:pt x="15" y="5"/>
                      <a:pt x="13"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56" name="Freeform 1178"/>
              <p:cNvSpPr>
                <a:spLocks/>
              </p:cNvSpPr>
              <p:nvPr/>
            </p:nvSpPr>
            <p:spPr bwMode="auto">
              <a:xfrm>
                <a:off x="1904" y="3686"/>
                <a:ext cx="6" cy="6"/>
              </a:xfrm>
              <a:custGeom>
                <a:avLst/>
                <a:gdLst>
                  <a:gd name="T0" fmla="*/ 0 w 3"/>
                  <a:gd name="T1" fmla="*/ 16 h 3"/>
                  <a:gd name="T2" fmla="*/ 16 w 3"/>
                  <a:gd name="T3" fmla="*/ 32 h 3"/>
                  <a:gd name="T4" fmla="*/ 48 w 3"/>
                  <a:gd name="T5" fmla="*/ 32 h 3"/>
                  <a:gd name="T6" fmla="*/ 32 w 3"/>
                  <a:gd name="T7" fmla="*/ 16 h 3"/>
                  <a:gd name="T8" fmla="*/ 0 w 3"/>
                  <a:gd name="T9" fmla="*/ 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cubicBezTo>
                      <a:pt x="0" y="1"/>
                      <a:pt x="0" y="1"/>
                      <a:pt x="1" y="2"/>
                    </a:cubicBezTo>
                    <a:cubicBezTo>
                      <a:pt x="1" y="3"/>
                      <a:pt x="3" y="3"/>
                      <a:pt x="3" y="2"/>
                    </a:cubicBezTo>
                    <a:cubicBezTo>
                      <a:pt x="3" y="1"/>
                      <a:pt x="3" y="1"/>
                      <a:pt x="2" y="1"/>
                    </a:cubicBezTo>
                    <a:cubicBezTo>
                      <a:pt x="2" y="0"/>
                      <a:pt x="1" y="0"/>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57" name="Freeform 1179"/>
              <p:cNvSpPr>
                <a:spLocks/>
              </p:cNvSpPr>
              <p:nvPr/>
            </p:nvSpPr>
            <p:spPr bwMode="auto">
              <a:xfrm>
                <a:off x="1920" y="3670"/>
                <a:ext cx="74" cy="14"/>
              </a:xfrm>
              <a:custGeom>
                <a:avLst/>
                <a:gdLst>
                  <a:gd name="T0" fmla="*/ 32 w 37"/>
                  <a:gd name="T1" fmla="*/ 64 h 7"/>
                  <a:gd name="T2" fmla="*/ 96 w 37"/>
                  <a:gd name="T3" fmla="*/ 64 h 7"/>
                  <a:gd name="T4" fmla="*/ 144 w 37"/>
                  <a:gd name="T5" fmla="*/ 64 h 7"/>
                  <a:gd name="T6" fmla="*/ 192 w 37"/>
                  <a:gd name="T7" fmla="*/ 80 h 7"/>
                  <a:gd name="T8" fmla="*/ 240 w 37"/>
                  <a:gd name="T9" fmla="*/ 64 h 7"/>
                  <a:gd name="T10" fmla="*/ 304 w 37"/>
                  <a:gd name="T11" fmla="*/ 80 h 7"/>
                  <a:gd name="T12" fmla="*/ 352 w 37"/>
                  <a:gd name="T13" fmla="*/ 80 h 7"/>
                  <a:gd name="T14" fmla="*/ 416 w 37"/>
                  <a:gd name="T15" fmla="*/ 96 h 7"/>
                  <a:gd name="T16" fmla="*/ 512 w 37"/>
                  <a:gd name="T17" fmla="*/ 96 h 7"/>
                  <a:gd name="T18" fmla="*/ 576 w 37"/>
                  <a:gd name="T19" fmla="*/ 80 h 7"/>
                  <a:gd name="T20" fmla="*/ 592 w 37"/>
                  <a:gd name="T21" fmla="*/ 48 h 7"/>
                  <a:gd name="T22" fmla="*/ 528 w 37"/>
                  <a:gd name="T23" fmla="*/ 32 h 7"/>
                  <a:gd name="T24" fmla="*/ 512 w 37"/>
                  <a:gd name="T25" fmla="*/ 48 h 7"/>
                  <a:gd name="T26" fmla="*/ 496 w 37"/>
                  <a:gd name="T27" fmla="*/ 16 h 7"/>
                  <a:gd name="T28" fmla="*/ 448 w 37"/>
                  <a:gd name="T29" fmla="*/ 0 h 7"/>
                  <a:gd name="T30" fmla="*/ 416 w 37"/>
                  <a:gd name="T31" fmla="*/ 16 h 7"/>
                  <a:gd name="T32" fmla="*/ 384 w 37"/>
                  <a:gd name="T33" fmla="*/ 16 h 7"/>
                  <a:gd name="T34" fmla="*/ 336 w 37"/>
                  <a:gd name="T35" fmla="*/ 16 h 7"/>
                  <a:gd name="T36" fmla="*/ 272 w 37"/>
                  <a:gd name="T37" fmla="*/ 0 h 7"/>
                  <a:gd name="T38" fmla="*/ 240 w 37"/>
                  <a:gd name="T39" fmla="*/ 16 h 7"/>
                  <a:gd name="T40" fmla="*/ 176 w 37"/>
                  <a:gd name="T41" fmla="*/ 16 h 7"/>
                  <a:gd name="T42" fmla="*/ 144 w 37"/>
                  <a:gd name="T43" fmla="*/ 0 h 7"/>
                  <a:gd name="T44" fmla="*/ 96 w 37"/>
                  <a:gd name="T45" fmla="*/ 16 h 7"/>
                  <a:gd name="T46" fmla="*/ 16 w 37"/>
                  <a:gd name="T47" fmla="*/ 16 h 7"/>
                  <a:gd name="T48" fmla="*/ 0 w 37"/>
                  <a:gd name="T49" fmla="*/ 64 h 7"/>
                  <a:gd name="T50" fmla="*/ 32 w 37"/>
                  <a:gd name="T51" fmla="*/ 64 h 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7"/>
                  <a:gd name="T80" fmla="*/ 37 w 37"/>
                  <a:gd name="T81" fmla="*/ 7 h 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7">
                    <a:moveTo>
                      <a:pt x="2" y="4"/>
                    </a:moveTo>
                    <a:cubicBezTo>
                      <a:pt x="4" y="4"/>
                      <a:pt x="5" y="4"/>
                      <a:pt x="6" y="4"/>
                    </a:cubicBezTo>
                    <a:cubicBezTo>
                      <a:pt x="7" y="4"/>
                      <a:pt x="7" y="4"/>
                      <a:pt x="9" y="4"/>
                    </a:cubicBezTo>
                    <a:cubicBezTo>
                      <a:pt x="10" y="5"/>
                      <a:pt x="11" y="5"/>
                      <a:pt x="12" y="5"/>
                    </a:cubicBezTo>
                    <a:cubicBezTo>
                      <a:pt x="13" y="5"/>
                      <a:pt x="14" y="4"/>
                      <a:pt x="15" y="4"/>
                    </a:cubicBezTo>
                    <a:cubicBezTo>
                      <a:pt x="17" y="4"/>
                      <a:pt x="17" y="4"/>
                      <a:pt x="19" y="5"/>
                    </a:cubicBezTo>
                    <a:cubicBezTo>
                      <a:pt x="20" y="5"/>
                      <a:pt x="21" y="5"/>
                      <a:pt x="22" y="5"/>
                    </a:cubicBezTo>
                    <a:cubicBezTo>
                      <a:pt x="24" y="5"/>
                      <a:pt x="24" y="6"/>
                      <a:pt x="26" y="6"/>
                    </a:cubicBezTo>
                    <a:cubicBezTo>
                      <a:pt x="28" y="6"/>
                      <a:pt x="30" y="7"/>
                      <a:pt x="32" y="6"/>
                    </a:cubicBezTo>
                    <a:cubicBezTo>
                      <a:pt x="34" y="6"/>
                      <a:pt x="35" y="6"/>
                      <a:pt x="36" y="5"/>
                    </a:cubicBezTo>
                    <a:cubicBezTo>
                      <a:pt x="36" y="4"/>
                      <a:pt x="37" y="4"/>
                      <a:pt x="37" y="3"/>
                    </a:cubicBezTo>
                    <a:cubicBezTo>
                      <a:pt x="36" y="2"/>
                      <a:pt x="35" y="2"/>
                      <a:pt x="33" y="2"/>
                    </a:cubicBezTo>
                    <a:cubicBezTo>
                      <a:pt x="33" y="2"/>
                      <a:pt x="32" y="3"/>
                      <a:pt x="32" y="3"/>
                    </a:cubicBezTo>
                    <a:cubicBezTo>
                      <a:pt x="31" y="3"/>
                      <a:pt x="32" y="2"/>
                      <a:pt x="31" y="1"/>
                    </a:cubicBezTo>
                    <a:cubicBezTo>
                      <a:pt x="30" y="0"/>
                      <a:pt x="29" y="0"/>
                      <a:pt x="28" y="0"/>
                    </a:cubicBezTo>
                    <a:cubicBezTo>
                      <a:pt x="27" y="1"/>
                      <a:pt x="27" y="1"/>
                      <a:pt x="26" y="1"/>
                    </a:cubicBezTo>
                    <a:cubicBezTo>
                      <a:pt x="25" y="1"/>
                      <a:pt x="25" y="1"/>
                      <a:pt x="24" y="1"/>
                    </a:cubicBezTo>
                    <a:cubicBezTo>
                      <a:pt x="22" y="1"/>
                      <a:pt x="22" y="1"/>
                      <a:pt x="21" y="1"/>
                    </a:cubicBezTo>
                    <a:cubicBezTo>
                      <a:pt x="19" y="1"/>
                      <a:pt x="18" y="0"/>
                      <a:pt x="17" y="0"/>
                    </a:cubicBezTo>
                    <a:cubicBezTo>
                      <a:pt x="16" y="0"/>
                      <a:pt x="16" y="1"/>
                      <a:pt x="15" y="1"/>
                    </a:cubicBezTo>
                    <a:cubicBezTo>
                      <a:pt x="13" y="1"/>
                      <a:pt x="13" y="1"/>
                      <a:pt x="11" y="1"/>
                    </a:cubicBezTo>
                    <a:cubicBezTo>
                      <a:pt x="11" y="1"/>
                      <a:pt x="10" y="0"/>
                      <a:pt x="9" y="0"/>
                    </a:cubicBezTo>
                    <a:cubicBezTo>
                      <a:pt x="8" y="0"/>
                      <a:pt x="7" y="1"/>
                      <a:pt x="6" y="1"/>
                    </a:cubicBezTo>
                    <a:cubicBezTo>
                      <a:pt x="4" y="1"/>
                      <a:pt x="2" y="0"/>
                      <a:pt x="1" y="1"/>
                    </a:cubicBezTo>
                    <a:cubicBezTo>
                      <a:pt x="0" y="2"/>
                      <a:pt x="0" y="3"/>
                      <a:pt x="0" y="4"/>
                    </a:cubicBezTo>
                    <a:cubicBezTo>
                      <a:pt x="1" y="4"/>
                      <a:pt x="2" y="4"/>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58" name="Freeform 1180"/>
              <p:cNvSpPr>
                <a:spLocks/>
              </p:cNvSpPr>
              <p:nvPr/>
            </p:nvSpPr>
            <p:spPr bwMode="auto">
              <a:xfrm>
                <a:off x="1727" y="3694"/>
                <a:ext cx="48" cy="12"/>
              </a:xfrm>
              <a:custGeom>
                <a:avLst/>
                <a:gdLst>
                  <a:gd name="T0" fmla="*/ 32 w 24"/>
                  <a:gd name="T1" fmla="*/ 64 h 6"/>
                  <a:gd name="T2" fmla="*/ 80 w 24"/>
                  <a:gd name="T3" fmla="*/ 64 h 6"/>
                  <a:gd name="T4" fmla="*/ 96 w 24"/>
                  <a:gd name="T5" fmla="*/ 96 h 6"/>
                  <a:gd name="T6" fmla="*/ 160 w 24"/>
                  <a:gd name="T7" fmla="*/ 96 h 6"/>
                  <a:gd name="T8" fmla="*/ 240 w 24"/>
                  <a:gd name="T9" fmla="*/ 80 h 6"/>
                  <a:gd name="T10" fmla="*/ 304 w 24"/>
                  <a:gd name="T11" fmla="*/ 80 h 6"/>
                  <a:gd name="T12" fmla="*/ 352 w 24"/>
                  <a:gd name="T13" fmla="*/ 64 h 6"/>
                  <a:gd name="T14" fmla="*/ 384 w 24"/>
                  <a:gd name="T15" fmla="*/ 48 h 6"/>
                  <a:gd name="T16" fmla="*/ 352 w 24"/>
                  <a:gd name="T17" fmla="*/ 32 h 6"/>
                  <a:gd name="T18" fmla="*/ 272 w 24"/>
                  <a:gd name="T19" fmla="*/ 32 h 6"/>
                  <a:gd name="T20" fmla="*/ 240 w 24"/>
                  <a:gd name="T21" fmla="*/ 32 h 6"/>
                  <a:gd name="T22" fmla="*/ 176 w 24"/>
                  <a:gd name="T23" fmla="*/ 32 h 6"/>
                  <a:gd name="T24" fmla="*/ 128 w 24"/>
                  <a:gd name="T25" fmla="*/ 32 h 6"/>
                  <a:gd name="T26" fmla="*/ 64 w 24"/>
                  <a:gd name="T27" fmla="*/ 16 h 6"/>
                  <a:gd name="T28" fmla="*/ 0 w 24"/>
                  <a:gd name="T29" fmla="*/ 0 h 6"/>
                  <a:gd name="T30" fmla="*/ 32 w 24"/>
                  <a:gd name="T31" fmla="*/ 64 h 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6"/>
                  <a:gd name="T50" fmla="*/ 24 w 24"/>
                  <a:gd name="T51" fmla="*/ 6 h 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6">
                    <a:moveTo>
                      <a:pt x="2" y="4"/>
                    </a:moveTo>
                    <a:cubicBezTo>
                      <a:pt x="3" y="4"/>
                      <a:pt x="4" y="3"/>
                      <a:pt x="5" y="4"/>
                    </a:cubicBezTo>
                    <a:cubicBezTo>
                      <a:pt x="5" y="4"/>
                      <a:pt x="5" y="5"/>
                      <a:pt x="6" y="6"/>
                    </a:cubicBezTo>
                    <a:cubicBezTo>
                      <a:pt x="8" y="6"/>
                      <a:pt x="9" y="6"/>
                      <a:pt x="10" y="6"/>
                    </a:cubicBezTo>
                    <a:cubicBezTo>
                      <a:pt x="12" y="6"/>
                      <a:pt x="13" y="6"/>
                      <a:pt x="15" y="5"/>
                    </a:cubicBezTo>
                    <a:cubicBezTo>
                      <a:pt x="16" y="5"/>
                      <a:pt x="17" y="5"/>
                      <a:pt x="19" y="5"/>
                    </a:cubicBezTo>
                    <a:cubicBezTo>
                      <a:pt x="20" y="5"/>
                      <a:pt x="21" y="5"/>
                      <a:pt x="22" y="4"/>
                    </a:cubicBezTo>
                    <a:cubicBezTo>
                      <a:pt x="23" y="4"/>
                      <a:pt x="24" y="4"/>
                      <a:pt x="24" y="3"/>
                    </a:cubicBezTo>
                    <a:cubicBezTo>
                      <a:pt x="24" y="2"/>
                      <a:pt x="23" y="2"/>
                      <a:pt x="22" y="2"/>
                    </a:cubicBezTo>
                    <a:cubicBezTo>
                      <a:pt x="20" y="2"/>
                      <a:pt x="19" y="2"/>
                      <a:pt x="17" y="2"/>
                    </a:cubicBezTo>
                    <a:cubicBezTo>
                      <a:pt x="16" y="2"/>
                      <a:pt x="16" y="2"/>
                      <a:pt x="15" y="2"/>
                    </a:cubicBezTo>
                    <a:cubicBezTo>
                      <a:pt x="13" y="2"/>
                      <a:pt x="12" y="2"/>
                      <a:pt x="11" y="2"/>
                    </a:cubicBezTo>
                    <a:cubicBezTo>
                      <a:pt x="10" y="2"/>
                      <a:pt x="9" y="2"/>
                      <a:pt x="8" y="2"/>
                    </a:cubicBezTo>
                    <a:cubicBezTo>
                      <a:pt x="6" y="2"/>
                      <a:pt x="5" y="1"/>
                      <a:pt x="4" y="1"/>
                    </a:cubicBezTo>
                    <a:cubicBezTo>
                      <a:pt x="2" y="1"/>
                      <a:pt x="1" y="0"/>
                      <a:pt x="0" y="0"/>
                    </a:cubicBezTo>
                    <a:cubicBezTo>
                      <a:pt x="0" y="2"/>
                      <a:pt x="1" y="3"/>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59" name="Freeform 1181"/>
              <p:cNvSpPr>
                <a:spLocks/>
              </p:cNvSpPr>
              <p:nvPr/>
            </p:nvSpPr>
            <p:spPr bwMode="auto">
              <a:xfrm>
                <a:off x="1685" y="3702"/>
                <a:ext cx="12" cy="8"/>
              </a:xfrm>
              <a:custGeom>
                <a:avLst/>
                <a:gdLst>
                  <a:gd name="T0" fmla="*/ 32 w 6"/>
                  <a:gd name="T1" fmla="*/ 16 h 4"/>
                  <a:gd name="T2" fmla="*/ 0 w 6"/>
                  <a:gd name="T3" fmla="*/ 16 h 4"/>
                  <a:gd name="T4" fmla="*/ 0 w 6"/>
                  <a:gd name="T5" fmla="*/ 32 h 4"/>
                  <a:gd name="T6" fmla="*/ 32 w 6"/>
                  <a:gd name="T7" fmla="*/ 48 h 4"/>
                  <a:gd name="T8" fmla="*/ 80 w 6"/>
                  <a:gd name="T9" fmla="*/ 48 h 4"/>
                  <a:gd name="T10" fmla="*/ 80 w 6"/>
                  <a:gd name="T11" fmla="*/ 16 h 4"/>
                  <a:gd name="T12" fmla="*/ 32 w 6"/>
                  <a:gd name="T13" fmla="*/ 16 h 4"/>
                  <a:gd name="T14" fmla="*/ 0 60000 65536"/>
                  <a:gd name="T15" fmla="*/ 0 60000 65536"/>
                  <a:gd name="T16" fmla="*/ 0 60000 65536"/>
                  <a:gd name="T17" fmla="*/ 0 60000 65536"/>
                  <a:gd name="T18" fmla="*/ 0 60000 65536"/>
                  <a:gd name="T19" fmla="*/ 0 60000 65536"/>
                  <a:gd name="T20" fmla="*/ 0 60000 65536"/>
                  <a:gd name="T21" fmla="*/ 0 w 6"/>
                  <a:gd name="T22" fmla="*/ 0 h 4"/>
                  <a:gd name="T23" fmla="*/ 6 w 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4">
                    <a:moveTo>
                      <a:pt x="2" y="1"/>
                    </a:moveTo>
                    <a:cubicBezTo>
                      <a:pt x="1" y="1"/>
                      <a:pt x="0" y="0"/>
                      <a:pt x="0" y="1"/>
                    </a:cubicBezTo>
                    <a:cubicBezTo>
                      <a:pt x="0" y="2"/>
                      <a:pt x="0" y="2"/>
                      <a:pt x="0" y="2"/>
                    </a:cubicBezTo>
                    <a:cubicBezTo>
                      <a:pt x="1" y="3"/>
                      <a:pt x="1" y="3"/>
                      <a:pt x="2" y="3"/>
                    </a:cubicBezTo>
                    <a:cubicBezTo>
                      <a:pt x="3" y="3"/>
                      <a:pt x="6" y="4"/>
                      <a:pt x="5" y="3"/>
                    </a:cubicBezTo>
                    <a:cubicBezTo>
                      <a:pt x="5" y="2"/>
                      <a:pt x="5" y="2"/>
                      <a:pt x="5" y="1"/>
                    </a:cubicBezTo>
                    <a:cubicBezTo>
                      <a:pt x="4" y="1"/>
                      <a:pt x="3" y="1"/>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60" name="Freeform 1182"/>
              <p:cNvSpPr>
                <a:spLocks/>
              </p:cNvSpPr>
              <p:nvPr/>
            </p:nvSpPr>
            <p:spPr bwMode="auto">
              <a:xfrm>
                <a:off x="1677" y="3688"/>
                <a:ext cx="46" cy="16"/>
              </a:xfrm>
              <a:custGeom>
                <a:avLst/>
                <a:gdLst>
                  <a:gd name="T0" fmla="*/ 224 w 23"/>
                  <a:gd name="T1" fmla="*/ 112 h 8"/>
                  <a:gd name="T2" fmla="*/ 272 w 23"/>
                  <a:gd name="T3" fmla="*/ 128 h 8"/>
                  <a:gd name="T4" fmla="*/ 336 w 23"/>
                  <a:gd name="T5" fmla="*/ 128 h 8"/>
                  <a:gd name="T6" fmla="*/ 352 w 23"/>
                  <a:gd name="T7" fmla="*/ 96 h 8"/>
                  <a:gd name="T8" fmla="*/ 288 w 23"/>
                  <a:gd name="T9" fmla="*/ 64 h 8"/>
                  <a:gd name="T10" fmla="*/ 256 w 23"/>
                  <a:gd name="T11" fmla="*/ 48 h 8"/>
                  <a:gd name="T12" fmla="*/ 176 w 23"/>
                  <a:gd name="T13" fmla="*/ 48 h 8"/>
                  <a:gd name="T14" fmla="*/ 128 w 23"/>
                  <a:gd name="T15" fmla="*/ 32 h 8"/>
                  <a:gd name="T16" fmla="*/ 80 w 23"/>
                  <a:gd name="T17" fmla="*/ 16 h 8"/>
                  <a:gd name="T18" fmla="*/ 16 w 23"/>
                  <a:gd name="T19" fmla="*/ 32 h 8"/>
                  <a:gd name="T20" fmla="*/ 0 w 23"/>
                  <a:gd name="T21" fmla="*/ 64 h 8"/>
                  <a:gd name="T22" fmla="*/ 48 w 23"/>
                  <a:gd name="T23" fmla="*/ 80 h 8"/>
                  <a:gd name="T24" fmla="*/ 112 w 23"/>
                  <a:gd name="T25" fmla="*/ 96 h 8"/>
                  <a:gd name="T26" fmla="*/ 160 w 23"/>
                  <a:gd name="T27" fmla="*/ 112 h 8"/>
                  <a:gd name="T28" fmla="*/ 224 w 23"/>
                  <a:gd name="T29" fmla="*/ 112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8"/>
                  <a:gd name="T47" fmla="*/ 23 w 2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8">
                    <a:moveTo>
                      <a:pt x="14" y="7"/>
                    </a:moveTo>
                    <a:cubicBezTo>
                      <a:pt x="15" y="7"/>
                      <a:pt x="16" y="7"/>
                      <a:pt x="17" y="8"/>
                    </a:cubicBezTo>
                    <a:cubicBezTo>
                      <a:pt x="18" y="8"/>
                      <a:pt x="19" y="8"/>
                      <a:pt x="21" y="8"/>
                    </a:cubicBezTo>
                    <a:cubicBezTo>
                      <a:pt x="21" y="7"/>
                      <a:pt x="22" y="7"/>
                      <a:pt x="22" y="6"/>
                    </a:cubicBezTo>
                    <a:cubicBezTo>
                      <a:pt x="23" y="4"/>
                      <a:pt x="19" y="5"/>
                      <a:pt x="18" y="4"/>
                    </a:cubicBezTo>
                    <a:cubicBezTo>
                      <a:pt x="17" y="4"/>
                      <a:pt x="17" y="3"/>
                      <a:pt x="16" y="3"/>
                    </a:cubicBezTo>
                    <a:cubicBezTo>
                      <a:pt x="14" y="2"/>
                      <a:pt x="13" y="3"/>
                      <a:pt x="11" y="3"/>
                    </a:cubicBezTo>
                    <a:cubicBezTo>
                      <a:pt x="10" y="3"/>
                      <a:pt x="9" y="2"/>
                      <a:pt x="8" y="2"/>
                    </a:cubicBezTo>
                    <a:cubicBezTo>
                      <a:pt x="7" y="1"/>
                      <a:pt x="6" y="1"/>
                      <a:pt x="5" y="1"/>
                    </a:cubicBezTo>
                    <a:cubicBezTo>
                      <a:pt x="3" y="1"/>
                      <a:pt x="2" y="0"/>
                      <a:pt x="1" y="2"/>
                    </a:cubicBezTo>
                    <a:cubicBezTo>
                      <a:pt x="0" y="2"/>
                      <a:pt x="0" y="3"/>
                      <a:pt x="0" y="4"/>
                    </a:cubicBezTo>
                    <a:cubicBezTo>
                      <a:pt x="1" y="5"/>
                      <a:pt x="2" y="4"/>
                      <a:pt x="3" y="5"/>
                    </a:cubicBezTo>
                    <a:cubicBezTo>
                      <a:pt x="5" y="5"/>
                      <a:pt x="6" y="6"/>
                      <a:pt x="7" y="6"/>
                    </a:cubicBezTo>
                    <a:cubicBezTo>
                      <a:pt x="8" y="7"/>
                      <a:pt x="9" y="7"/>
                      <a:pt x="10" y="7"/>
                    </a:cubicBezTo>
                    <a:cubicBezTo>
                      <a:pt x="12" y="7"/>
                      <a:pt x="13" y="7"/>
                      <a:pt x="14"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61" name="Freeform 1183"/>
              <p:cNvSpPr>
                <a:spLocks/>
              </p:cNvSpPr>
              <p:nvPr/>
            </p:nvSpPr>
            <p:spPr bwMode="auto">
              <a:xfrm>
                <a:off x="1439" y="3760"/>
                <a:ext cx="62" cy="18"/>
              </a:xfrm>
              <a:custGeom>
                <a:avLst/>
                <a:gdLst>
                  <a:gd name="T0" fmla="*/ 16 w 31"/>
                  <a:gd name="T1" fmla="*/ 64 h 9"/>
                  <a:gd name="T2" fmla="*/ 32 w 31"/>
                  <a:gd name="T3" fmla="*/ 96 h 9"/>
                  <a:gd name="T4" fmla="*/ 112 w 31"/>
                  <a:gd name="T5" fmla="*/ 112 h 9"/>
                  <a:gd name="T6" fmla="*/ 208 w 31"/>
                  <a:gd name="T7" fmla="*/ 112 h 9"/>
                  <a:gd name="T8" fmla="*/ 272 w 31"/>
                  <a:gd name="T9" fmla="*/ 128 h 9"/>
                  <a:gd name="T10" fmla="*/ 368 w 31"/>
                  <a:gd name="T11" fmla="*/ 128 h 9"/>
                  <a:gd name="T12" fmla="*/ 432 w 31"/>
                  <a:gd name="T13" fmla="*/ 128 h 9"/>
                  <a:gd name="T14" fmla="*/ 480 w 31"/>
                  <a:gd name="T15" fmla="*/ 128 h 9"/>
                  <a:gd name="T16" fmla="*/ 496 w 31"/>
                  <a:gd name="T17" fmla="*/ 96 h 9"/>
                  <a:gd name="T18" fmla="*/ 464 w 31"/>
                  <a:gd name="T19" fmla="*/ 80 h 9"/>
                  <a:gd name="T20" fmla="*/ 384 w 31"/>
                  <a:gd name="T21" fmla="*/ 80 h 9"/>
                  <a:gd name="T22" fmla="*/ 336 w 31"/>
                  <a:gd name="T23" fmla="*/ 80 h 9"/>
                  <a:gd name="T24" fmla="*/ 272 w 31"/>
                  <a:gd name="T25" fmla="*/ 48 h 9"/>
                  <a:gd name="T26" fmla="*/ 208 w 31"/>
                  <a:gd name="T27" fmla="*/ 48 h 9"/>
                  <a:gd name="T28" fmla="*/ 144 w 31"/>
                  <a:gd name="T29" fmla="*/ 48 h 9"/>
                  <a:gd name="T30" fmla="*/ 80 w 31"/>
                  <a:gd name="T31" fmla="*/ 32 h 9"/>
                  <a:gd name="T32" fmla="*/ 0 w 31"/>
                  <a:gd name="T33" fmla="*/ 32 h 9"/>
                  <a:gd name="T34" fmla="*/ 16 w 31"/>
                  <a:gd name="T35" fmla="*/ 64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9"/>
                  <a:gd name="T56" fmla="*/ 31 w 31"/>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9">
                    <a:moveTo>
                      <a:pt x="1" y="4"/>
                    </a:moveTo>
                    <a:cubicBezTo>
                      <a:pt x="1" y="5"/>
                      <a:pt x="1" y="6"/>
                      <a:pt x="2" y="6"/>
                    </a:cubicBezTo>
                    <a:cubicBezTo>
                      <a:pt x="3" y="8"/>
                      <a:pt x="5" y="6"/>
                      <a:pt x="7" y="7"/>
                    </a:cubicBezTo>
                    <a:cubicBezTo>
                      <a:pt x="9" y="7"/>
                      <a:pt x="11" y="7"/>
                      <a:pt x="13" y="7"/>
                    </a:cubicBezTo>
                    <a:cubicBezTo>
                      <a:pt x="15" y="7"/>
                      <a:pt x="15" y="8"/>
                      <a:pt x="17" y="8"/>
                    </a:cubicBezTo>
                    <a:cubicBezTo>
                      <a:pt x="19" y="8"/>
                      <a:pt x="20" y="8"/>
                      <a:pt x="23" y="8"/>
                    </a:cubicBezTo>
                    <a:cubicBezTo>
                      <a:pt x="24" y="8"/>
                      <a:pt x="25" y="8"/>
                      <a:pt x="27" y="8"/>
                    </a:cubicBezTo>
                    <a:cubicBezTo>
                      <a:pt x="29" y="8"/>
                      <a:pt x="30" y="9"/>
                      <a:pt x="30" y="8"/>
                    </a:cubicBezTo>
                    <a:cubicBezTo>
                      <a:pt x="31" y="7"/>
                      <a:pt x="31" y="7"/>
                      <a:pt x="31" y="6"/>
                    </a:cubicBezTo>
                    <a:cubicBezTo>
                      <a:pt x="31" y="5"/>
                      <a:pt x="30" y="6"/>
                      <a:pt x="29" y="5"/>
                    </a:cubicBezTo>
                    <a:cubicBezTo>
                      <a:pt x="27" y="5"/>
                      <a:pt x="26" y="6"/>
                      <a:pt x="24" y="5"/>
                    </a:cubicBezTo>
                    <a:cubicBezTo>
                      <a:pt x="23" y="5"/>
                      <a:pt x="22" y="5"/>
                      <a:pt x="21" y="5"/>
                    </a:cubicBezTo>
                    <a:cubicBezTo>
                      <a:pt x="19" y="4"/>
                      <a:pt x="18" y="4"/>
                      <a:pt x="17" y="3"/>
                    </a:cubicBezTo>
                    <a:cubicBezTo>
                      <a:pt x="15" y="3"/>
                      <a:pt x="14" y="3"/>
                      <a:pt x="13" y="3"/>
                    </a:cubicBezTo>
                    <a:cubicBezTo>
                      <a:pt x="11" y="3"/>
                      <a:pt x="11" y="3"/>
                      <a:pt x="9" y="3"/>
                    </a:cubicBezTo>
                    <a:cubicBezTo>
                      <a:pt x="7" y="2"/>
                      <a:pt x="7" y="2"/>
                      <a:pt x="5" y="2"/>
                    </a:cubicBezTo>
                    <a:cubicBezTo>
                      <a:pt x="3" y="2"/>
                      <a:pt x="0" y="0"/>
                      <a:pt x="0" y="2"/>
                    </a:cubicBezTo>
                    <a:cubicBezTo>
                      <a:pt x="0" y="3"/>
                      <a:pt x="0" y="3"/>
                      <a:pt x="1"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62" name="Freeform 1184"/>
              <p:cNvSpPr>
                <a:spLocks/>
              </p:cNvSpPr>
              <p:nvPr/>
            </p:nvSpPr>
            <p:spPr bwMode="auto">
              <a:xfrm>
                <a:off x="2499" y="3750"/>
                <a:ext cx="98" cy="38"/>
              </a:xfrm>
              <a:custGeom>
                <a:avLst/>
                <a:gdLst>
                  <a:gd name="T0" fmla="*/ 48 w 49"/>
                  <a:gd name="T1" fmla="*/ 288 h 19"/>
                  <a:gd name="T2" fmla="*/ 144 w 49"/>
                  <a:gd name="T3" fmla="*/ 304 h 19"/>
                  <a:gd name="T4" fmla="*/ 224 w 49"/>
                  <a:gd name="T5" fmla="*/ 304 h 19"/>
                  <a:gd name="T6" fmla="*/ 336 w 49"/>
                  <a:gd name="T7" fmla="*/ 288 h 19"/>
                  <a:gd name="T8" fmla="*/ 400 w 49"/>
                  <a:gd name="T9" fmla="*/ 272 h 19"/>
                  <a:gd name="T10" fmla="*/ 512 w 49"/>
                  <a:gd name="T11" fmla="*/ 288 h 19"/>
                  <a:gd name="T12" fmla="*/ 608 w 49"/>
                  <a:gd name="T13" fmla="*/ 288 h 19"/>
                  <a:gd name="T14" fmla="*/ 704 w 49"/>
                  <a:gd name="T15" fmla="*/ 272 h 19"/>
                  <a:gd name="T16" fmla="*/ 720 w 49"/>
                  <a:gd name="T17" fmla="*/ 240 h 19"/>
                  <a:gd name="T18" fmla="*/ 784 w 49"/>
                  <a:gd name="T19" fmla="*/ 208 h 19"/>
                  <a:gd name="T20" fmla="*/ 784 w 49"/>
                  <a:gd name="T21" fmla="*/ 176 h 19"/>
                  <a:gd name="T22" fmla="*/ 736 w 49"/>
                  <a:gd name="T23" fmla="*/ 160 h 19"/>
                  <a:gd name="T24" fmla="*/ 720 w 49"/>
                  <a:gd name="T25" fmla="*/ 128 h 19"/>
                  <a:gd name="T26" fmla="*/ 672 w 49"/>
                  <a:gd name="T27" fmla="*/ 112 h 19"/>
                  <a:gd name="T28" fmla="*/ 656 w 49"/>
                  <a:gd name="T29" fmla="*/ 96 h 19"/>
                  <a:gd name="T30" fmla="*/ 672 w 49"/>
                  <a:gd name="T31" fmla="*/ 32 h 19"/>
                  <a:gd name="T32" fmla="*/ 592 w 49"/>
                  <a:gd name="T33" fmla="*/ 16 h 19"/>
                  <a:gd name="T34" fmla="*/ 528 w 49"/>
                  <a:gd name="T35" fmla="*/ 16 h 19"/>
                  <a:gd name="T36" fmla="*/ 448 w 49"/>
                  <a:gd name="T37" fmla="*/ 0 h 19"/>
                  <a:gd name="T38" fmla="*/ 368 w 49"/>
                  <a:gd name="T39" fmla="*/ 16 h 19"/>
                  <a:gd name="T40" fmla="*/ 256 w 49"/>
                  <a:gd name="T41" fmla="*/ 48 h 19"/>
                  <a:gd name="T42" fmla="*/ 224 w 49"/>
                  <a:gd name="T43" fmla="*/ 96 h 19"/>
                  <a:gd name="T44" fmla="*/ 224 w 49"/>
                  <a:gd name="T45" fmla="*/ 160 h 19"/>
                  <a:gd name="T46" fmla="*/ 192 w 49"/>
                  <a:gd name="T47" fmla="*/ 192 h 19"/>
                  <a:gd name="T48" fmla="*/ 144 w 49"/>
                  <a:gd name="T49" fmla="*/ 224 h 19"/>
                  <a:gd name="T50" fmla="*/ 96 w 49"/>
                  <a:gd name="T51" fmla="*/ 240 h 19"/>
                  <a:gd name="T52" fmla="*/ 48 w 49"/>
                  <a:gd name="T53" fmla="*/ 240 h 19"/>
                  <a:gd name="T54" fmla="*/ 16 w 49"/>
                  <a:gd name="T55" fmla="*/ 272 h 19"/>
                  <a:gd name="T56" fmla="*/ 48 w 49"/>
                  <a:gd name="T57" fmla="*/ 288 h 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
                  <a:gd name="T88" fmla="*/ 0 h 19"/>
                  <a:gd name="T89" fmla="*/ 49 w 49"/>
                  <a:gd name="T90" fmla="*/ 19 h 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 h="19">
                    <a:moveTo>
                      <a:pt x="3" y="18"/>
                    </a:moveTo>
                    <a:cubicBezTo>
                      <a:pt x="6" y="19"/>
                      <a:pt x="7" y="19"/>
                      <a:pt x="9" y="19"/>
                    </a:cubicBezTo>
                    <a:cubicBezTo>
                      <a:pt x="11" y="19"/>
                      <a:pt x="12" y="19"/>
                      <a:pt x="14" y="19"/>
                    </a:cubicBezTo>
                    <a:cubicBezTo>
                      <a:pt x="17" y="19"/>
                      <a:pt x="18" y="18"/>
                      <a:pt x="21" y="18"/>
                    </a:cubicBezTo>
                    <a:cubicBezTo>
                      <a:pt x="22" y="18"/>
                      <a:pt x="23" y="17"/>
                      <a:pt x="25" y="17"/>
                    </a:cubicBezTo>
                    <a:cubicBezTo>
                      <a:pt x="28" y="17"/>
                      <a:pt x="29" y="18"/>
                      <a:pt x="32" y="18"/>
                    </a:cubicBezTo>
                    <a:cubicBezTo>
                      <a:pt x="34" y="18"/>
                      <a:pt x="35" y="18"/>
                      <a:pt x="38" y="18"/>
                    </a:cubicBezTo>
                    <a:cubicBezTo>
                      <a:pt x="40" y="18"/>
                      <a:pt x="42" y="19"/>
                      <a:pt x="44" y="17"/>
                    </a:cubicBezTo>
                    <a:cubicBezTo>
                      <a:pt x="45" y="16"/>
                      <a:pt x="45" y="16"/>
                      <a:pt x="45" y="15"/>
                    </a:cubicBezTo>
                    <a:cubicBezTo>
                      <a:pt x="46" y="14"/>
                      <a:pt x="48" y="15"/>
                      <a:pt x="49" y="13"/>
                    </a:cubicBezTo>
                    <a:cubicBezTo>
                      <a:pt x="49" y="13"/>
                      <a:pt x="49" y="12"/>
                      <a:pt x="49" y="11"/>
                    </a:cubicBezTo>
                    <a:cubicBezTo>
                      <a:pt x="48" y="10"/>
                      <a:pt x="47" y="11"/>
                      <a:pt x="46" y="10"/>
                    </a:cubicBezTo>
                    <a:cubicBezTo>
                      <a:pt x="45" y="10"/>
                      <a:pt x="45" y="9"/>
                      <a:pt x="45" y="8"/>
                    </a:cubicBezTo>
                    <a:cubicBezTo>
                      <a:pt x="44" y="7"/>
                      <a:pt x="43" y="7"/>
                      <a:pt x="42" y="7"/>
                    </a:cubicBezTo>
                    <a:cubicBezTo>
                      <a:pt x="42" y="7"/>
                      <a:pt x="41" y="6"/>
                      <a:pt x="41" y="6"/>
                    </a:cubicBezTo>
                    <a:cubicBezTo>
                      <a:pt x="40" y="5"/>
                      <a:pt x="42" y="4"/>
                      <a:pt x="42" y="2"/>
                    </a:cubicBezTo>
                    <a:cubicBezTo>
                      <a:pt x="41" y="1"/>
                      <a:pt x="39" y="1"/>
                      <a:pt x="37" y="1"/>
                    </a:cubicBezTo>
                    <a:cubicBezTo>
                      <a:pt x="36" y="1"/>
                      <a:pt x="35" y="1"/>
                      <a:pt x="33" y="1"/>
                    </a:cubicBezTo>
                    <a:cubicBezTo>
                      <a:pt x="31" y="0"/>
                      <a:pt x="30" y="0"/>
                      <a:pt x="28" y="0"/>
                    </a:cubicBezTo>
                    <a:cubicBezTo>
                      <a:pt x="26" y="0"/>
                      <a:pt x="25" y="0"/>
                      <a:pt x="23" y="1"/>
                    </a:cubicBezTo>
                    <a:cubicBezTo>
                      <a:pt x="20" y="1"/>
                      <a:pt x="18" y="1"/>
                      <a:pt x="16" y="3"/>
                    </a:cubicBezTo>
                    <a:cubicBezTo>
                      <a:pt x="15" y="4"/>
                      <a:pt x="15" y="5"/>
                      <a:pt x="14" y="6"/>
                    </a:cubicBezTo>
                    <a:cubicBezTo>
                      <a:pt x="14" y="8"/>
                      <a:pt x="14" y="9"/>
                      <a:pt x="14" y="10"/>
                    </a:cubicBezTo>
                    <a:cubicBezTo>
                      <a:pt x="13" y="11"/>
                      <a:pt x="13" y="11"/>
                      <a:pt x="12" y="12"/>
                    </a:cubicBezTo>
                    <a:cubicBezTo>
                      <a:pt x="11" y="13"/>
                      <a:pt x="11" y="14"/>
                      <a:pt x="9" y="14"/>
                    </a:cubicBezTo>
                    <a:cubicBezTo>
                      <a:pt x="8" y="15"/>
                      <a:pt x="7" y="15"/>
                      <a:pt x="6" y="15"/>
                    </a:cubicBezTo>
                    <a:cubicBezTo>
                      <a:pt x="5" y="15"/>
                      <a:pt x="4" y="15"/>
                      <a:pt x="3" y="15"/>
                    </a:cubicBezTo>
                    <a:cubicBezTo>
                      <a:pt x="2" y="16"/>
                      <a:pt x="0" y="16"/>
                      <a:pt x="1" y="17"/>
                    </a:cubicBezTo>
                    <a:cubicBezTo>
                      <a:pt x="1" y="19"/>
                      <a:pt x="2" y="18"/>
                      <a:pt x="3"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63" name="Freeform 1185"/>
              <p:cNvSpPr>
                <a:spLocks/>
              </p:cNvSpPr>
              <p:nvPr/>
            </p:nvSpPr>
            <p:spPr bwMode="auto">
              <a:xfrm>
                <a:off x="2383" y="3766"/>
                <a:ext cx="60" cy="20"/>
              </a:xfrm>
              <a:custGeom>
                <a:avLst/>
                <a:gdLst>
                  <a:gd name="T0" fmla="*/ 0 w 30"/>
                  <a:gd name="T1" fmla="*/ 128 h 10"/>
                  <a:gd name="T2" fmla="*/ 64 w 30"/>
                  <a:gd name="T3" fmla="*/ 144 h 10"/>
                  <a:gd name="T4" fmla="*/ 192 w 30"/>
                  <a:gd name="T5" fmla="*/ 144 h 10"/>
                  <a:gd name="T6" fmla="*/ 256 w 30"/>
                  <a:gd name="T7" fmla="*/ 144 h 10"/>
                  <a:gd name="T8" fmla="*/ 320 w 30"/>
                  <a:gd name="T9" fmla="*/ 128 h 10"/>
                  <a:gd name="T10" fmla="*/ 384 w 30"/>
                  <a:gd name="T11" fmla="*/ 160 h 10"/>
                  <a:gd name="T12" fmla="*/ 432 w 30"/>
                  <a:gd name="T13" fmla="*/ 160 h 10"/>
                  <a:gd name="T14" fmla="*/ 480 w 30"/>
                  <a:gd name="T15" fmla="*/ 144 h 10"/>
                  <a:gd name="T16" fmla="*/ 480 w 30"/>
                  <a:gd name="T17" fmla="*/ 96 h 10"/>
                  <a:gd name="T18" fmla="*/ 464 w 30"/>
                  <a:gd name="T19" fmla="*/ 48 h 10"/>
                  <a:gd name="T20" fmla="*/ 400 w 30"/>
                  <a:gd name="T21" fmla="*/ 16 h 10"/>
                  <a:gd name="T22" fmla="*/ 400 w 30"/>
                  <a:gd name="T23" fmla="*/ 64 h 10"/>
                  <a:gd name="T24" fmla="*/ 368 w 30"/>
                  <a:gd name="T25" fmla="*/ 96 h 10"/>
                  <a:gd name="T26" fmla="*/ 304 w 30"/>
                  <a:gd name="T27" fmla="*/ 96 h 10"/>
                  <a:gd name="T28" fmla="*/ 240 w 30"/>
                  <a:gd name="T29" fmla="*/ 96 h 10"/>
                  <a:gd name="T30" fmla="*/ 176 w 30"/>
                  <a:gd name="T31" fmla="*/ 96 h 10"/>
                  <a:gd name="T32" fmla="*/ 112 w 30"/>
                  <a:gd name="T33" fmla="*/ 96 h 10"/>
                  <a:gd name="T34" fmla="*/ 16 w 30"/>
                  <a:gd name="T35" fmla="*/ 96 h 10"/>
                  <a:gd name="T36" fmla="*/ 0 w 30"/>
                  <a:gd name="T37" fmla="*/ 128 h 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10"/>
                  <a:gd name="T59" fmla="*/ 30 w 30"/>
                  <a:gd name="T60" fmla="*/ 10 h 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10">
                    <a:moveTo>
                      <a:pt x="0" y="8"/>
                    </a:moveTo>
                    <a:cubicBezTo>
                      <a:pt x="1" y="10"/>
                      <a:pt x="3" y="8"/>
                      <a:pt x="4" y="9"/>
                    </a:cubicBezTo>
                    <a:cubicBezTo>
                      <a:pt x="7" y="9"/>
                      <a:pt x="9" y="9"/>
                      <a:pt x="12" y="9"/>
                    </a:cubicBezTo>
                    <a:cubicBezTo>
                      <a:pt x="14" y="9"/>
                      <a:pt x="14" y="9"/>
                      <a:pt x="16" y="9"/>
                    </a:cubicBezTo>
                    <a:cubicBezTo>
                      <a:pt x="18" y="8"/>
                      <a:pt x="19" y="8"/>
                      <a:pt x="20" y="8"/>
                    </a:cubicBezTo>
                    <a:cubicBezTo>
                      <a:pt x="22" y="9"/>
                      <a:pt x="23" y="10"/>
                      <a:pt x="24" y="10"/>
                    </a:cubicBezTo>
                    <a:cubicBezTo>
                      <a:pt x="25" y="10"/>
                      <a:pt x="26" y="10"/>
                      <a:pt x="27" y="10"/>
                    </a:cubicBezTo>
                    <a:cubicBezTo>
                      <a:pt x="29" y="10"/>
                      <a:pt x="30" y="10"/>
                      <a:pt x="30" y="9"/>
                    </a:cubicBezTo>
                    <a:cubicBezTo>
                      <a:pt x="30" y="8"/>
                      <a:pt x="30" y="7"/>
                      <a:pt x="30" y="6"/>
                    </a:cubicBezTo>
                    <a:cubicBezTo>
                      <a:pt x="30" y="5"/>
                      <a:pt x="30" y="4"/>
                      <a:pt x="29" y="3"/>
                    </a:cubicBezTo>
                    <a:cubicBezTo>
                      <a:pt x="27" y="2"/>
                      <a:pt x="26" y="0"/>
                      <a:pt x="25" y="1"/>
                    </a:cubicBezTo>
                    <a:cubicBezTo>
                      <a:pt x="24" y="2"/>
                      <a:pt x="25" y="3"/>
                      <a:pt x="25" y="4"/>
                    </a:cubicBezTo>
                    <a:cubicBezTo>
                      <a:pt x="24" y="5"/>
                      <a:pt x="24" y="5"/>
                      <a:pt x="23" y="6"/>
                    </a:cubicBezTo>
                    <a:cubicBezTo>
                      <a:pt x="21" y="6"/>
                      <a:pt x="20" y="6"/>
                      <a:pt x="19" y="6"/>
                    </a:cubicBezTo>
                    <a:cubicBezTo>
                      <a:pt x="17" y="6"/>
                      <a:pt x="17" y="6"/>
                      <a:pt x="15" y="6"/>
                    </a:cubicBezTo>
                    <a:cubicBezTo>
                      <a:pt x="14" y="6"/>
                      <a:pt x="13" y="6"/>
                      <a:pt x="11" y="6"/>
                    </a:cubicBezTo>
                    <a:cubicBezTo>
                      <a:pt x="10" y="6"/>
                      <a:pt x="8" y="6"/>
                      <a:pt x="7" y="6"/>
                    </a:cubicBezTo>
                    <a:cubicBezTo>
                      <a:pt x="4" y="6"/>
                      <a:pt x="2" y="4"/>
                      <a:pt x="1" y="6"/>
                    </a:cubicBezTo>
                    <a:cubicBezTo>
                      <a:pt x="0" y="6"/>
                      <a:pt x="0" y="7"/>
                      <a:pt x="0"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64" name="Freeform 1186"/>
              <p:cNvSpPr>
                <a:spLocks/>
              </p:cNvSpPr>
              <p:nvPr/>
            </p:nvSpPr>
            <p:spPr bwMode="auto">
              <a:xfrm>
                <a:off x="2327" y="3758"/>
                <a:ext cx="32" cy="18"/>
              </a:xfrm>
              <a:custGeom>
                <a:avLst/>
                <a:gdLst>
                  <a:gd name="T0" fmla="*/ 160 w 16"/>
                  <a:gd name="T1" fmla="*/ 16 h 9"/>
                  <a:gd name="T2" fmla="*/ 112 w 16"/>
                  <a:gd name="T3" fmla="*/ 32 h 9"/>
                  <a:gd name="T4" fmla="*/ 96 w 16"/>
                  <a:gd name="T5" fmla="*/ 32 h 9"/>
                  <a:gd name="T6" fmla="*/ 80 w 16"/>
                  <a:gd name="T7" fmla="*/ 48 h 9"/>
                  <a:gd name="T8" fmla="*/ 32 w 16"/>
                  <a:gd name="T9" fmla="*/ 80 h 9"/>
                  <a:gd name="T10" fmla="*/ 0 w 16"/>
                  <a:gd name="T11" fmla="*/ 96 h 9"/>
                  <a:gd name="T12" fmla="*/ 32 w 16"/>
                  <a:gd name="T13" fmla="*/ 128 h 9"/>
                  <a:gd name="T14" fmla="*/ 80 w 16"/>
                  <a:gd name="T15" fmla="*/ 128 h 9"/>
                  <a:gd name="T16" fmla="*/ 112 w 16"/>
                  <a:gd name="T17" fmla="*/ 112 h 9"/>
                  <a:gd name="T18" fmla="*/ 192 w 16"/>
                  <a:gd name="T19" fmla="*/ 80 h 9"/>
                  <a:gd name="T20" fmla="*/ 256 w 16"/>
                  <a:gd name="T21" fmla="*/ 48 h 9"/>
                  <a:gd name="T22" fmla="*/ 240 w 16"/>
                  <a:gd name="T23" fmla="*/ 16 h 9"/>
                  <a:gd name="T24" fmla="*/ 160 w 16"/>
                  <a:gd name="T25" fmla="*/ 16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9"/>
                  <a:gd name="T41" fmla="*/ 16 w 16"/>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9">
                    <a:moveTo>
                      <a:pt x="10" y="1"/>
                    </a:moveTo>
                    <a:cubicBezTo>
                      <a:pt x="9" y="1"/>
                      <a:pt x="9" y="1"/>
                      <a:pt x="7" y="2"/>
                    </a:cubicBezTo>
                    <a:cubicBezTo>
                      <a:pt x="7" y="2"/>
                      <a:pt x="7" y="2"/>
                      <a:pt x="6" y="2"/>
                    </a:cubicBezTo>
                    <a:cubicBezTo>
                      <a:pt x="5" y="2"/>
                      <a:pt x="5" y="3"/>
                      <a:pt x="5" y="3"/>
                    </a:cubicBezTo>
                    <a:cubicBezTo>
                      <a:pt x="4" y="4"/>
                      <a:pt x="3" y="4"/>
                      <a:pt x="2" y="5"/>
                    </a:cubicBezTo>
                    <a:cubicBezTo>
                      <a:pt x="1" y="5"/>
                      <a:pt x="0" y="5"/>
                      <a:pt x="0" y="6"/>
                    </a:cubicBezTo>
                    <a:cubicBezTo>
                      <a:pt x="0" y="7"/>
                      <a:pt x="1" y="8"/>
                      <a:pt x="2" y="8"/>
                    </a:cubicBezTo>
                    <a:cubicBezTo>
                      <a:pt x="3" y="9"/>
                      <a:pt x="4" y="8"/>
                      <a:pt x="5" y="8"/>
                    </a:cubicBezTo>
                    <a:cubicBezTo>
                      <a:pt x="6" y="8"/>
                      <a:pt x="6" y="7"/>
                      <a:pt x="7" y="7"/>
                    </a:cubicBezTo>
                    <a:cubicBezTo>
                      <a:pt x="9" y="6"/>
                      <a:pt x="10" y="6"/>
                      <a:pt x="12" y="5"/>
                    </a:cubicBezTo>
                    <a:cubicBezTo>
                      <a:pt x="14" y="5"/>
                      <a:pt x="16" y="5"/>
                      <a:pt x="16" y="3"/>
                    </a:cubicBezTo>
                    <a:cubicBezTo>
                      <a:pt x="16" y="2"/>
                      <a:pt x="15" y="2"/>
                      <a:pt x="15" y="1"/>
                    </a:cubicBezTo>
                    <a:cubicBezTo>
                      <a:pt x="14" y="0"/>
                      <a:pt x="12" y="0"/>
                      <a:pt x="1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65" name="Freeform 1187"/>
              <p:cNvSpPr>
                <a:spLocks/>
              </p:cNvSpPr>
              <p:nvPr/>
            </p:nvSpPr>
            <p:spPr bwMode="auto">
              <a:xfrm>
                <a:off x="3397" y="2958"/>
                <a:ext cx="38" cy="34"/>
              </a:xfrm>
              <a:custGeom>
                <a:avLst/>
                <a:gdLst>
                  <a:gd name="T0" fmla="*/ 256 w 19"/>
                  <a:gd name="T1" fmla="*/ 48 h 17"/>
                  <a:gd name="T2" fmla="*/ 192 w 19"/>
                  <a:gd name="T3" fmla="*/ 0 h 17"/>
                  <a:gd name="T4" fmla="*/ 128 w 19"/>
                  <a:gd name="T5" fmla="*/ 16 h 17"/>
                  <a:gd name="T6" fmla="*/ 80 w 19"/>
                  <a:gd name="T7" fmla="*/ 64 h 17"/>
                  <a:gd name="T8" fmla="*/ 48 w 19"/>
                  <a:gd name="T9" fmla="*/ 112 h 17"/>
                  <a:gd name="T10" fmla="*/ 16 w 19"/>
                  <a:gd name="T11" fmla="*/ 144 h 17"/>
                  <a:gd name="T12" fmla="*/ 32 w 19"/>
                  <a:gd name="T13" fmla="*/ 192 h 17"/>
                  <a:gd name="T14" fmla="*/ 64 w 19"/>
                  <a:gd name="T15" fmla="*/ 224 h 17"/>
                  <a:gd name="T16" fmla="*/ 96 w 19"/>
                  <a:gd name="T17" fmla="*/ 272 h 17"/>
                  <a:gd name="T18" fmla="*/ 128 w 19"/>
                  <a:gd name="T19" fmla="*/ 256 h 17"/>
                  <a:gd name="T20" fmla="*/ 160 w 19"/>
                  <a:gd name="T21" fmla="*/ 224 h 17"/>
                  <a:gd name="T22" fmla="*/ 208 w 19"/>
                  <a:gd name="T23" fmla="*/ 224 h 17"/>
                  <a:gd name="T24" fmla="*/ 240 w 19"/>
                  <a:gd name="T25" fmla="*/ 176 h 17"/>
                  <a:gd name="T26" fmla="*/ 272 w 19"/>
                  <a:gd name="T27" fmla="*/ 144 h 17"/>
                  <a:gd name="T28" fmla="*/ 288 w 19"/>
                  <a:gd name="T29" fmla="*/ 80 h 17"/>
                  <a:gd name="T30" fmla="*/ 256 w 19"/>
                  <a:gd name="T31" fmla="*/ 48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17"/>
                  <a:gd name="T50" fmla="*/ 19 w 19"/>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17">
                    <a:moveTo>
                      <a:pt x="16" y="3"/>
                    </a:moveTo>
                    <a:cubicBezTo>
                      <a:pt x="15" y="1"/>
                      <a:pt x="14" y="1"/>
                      <a:pt x="12" y="0"/>
                    </a:cubicBezTo>
                    <a:cubicBezTo>
                      <a:pt x="11" y="0"/>
                      <a:pt x="10" y="0"/>
                      <a:pt x="8" y="1"/>
                    </a:cubicBezTo>
                    <a:cubicBezTo>
                      <a:pt x="7" y="1"/>
                      <a:pt x="6" y="2"/>
                      <a:pt x="5" y="4"/>
                    </a:cubicBezTo>
                    <a:cubicBezTo>
                      <a:pt x="4" y="5"/>
                      <a:pt x="4" y="6"/>
                      <a:pt x="3" y="7"/>
                    </a:cubicBezTo>
                    <a:cubicBezTo>
                      <a:pt x="2" y="7"/>
                      <a:pt x="1" y="7"/>
                      <a:pt x="1" y="9"/>
                    </a:cubicBezTo>
                    <a:cubicBezTo>
                      <a:pt x="0" y="10"/>
                      <a:pt x="1" y="11"/>
                      <a:pt x="2" y="12"/>
                    </a:cubicBezTo>
                    <a:cubicBezTo>
                      <a:pt x="2" y="13"/>
                      <a:pt x="3" y="13"/>
                      <a:pt x="4" y="14"/>
                    </a:cubicBezTo>
                    <a:cubicBezTo>
                      <a:pt x="5" y="15"/>
                      <a:pt x="4" y="17"/>
                      <a:pt x="6" y="17"/>
                    </a:cubicBezTo>
                    <a:cubicBezTo>
                      <a:pt x="7" y="17"/>
                      <a:pt x="7" y="17"/>
                      <a:pt x="8" y="16"/>
                    </a:cubicBezTo>
                    <a:cubicBezTo>
                      <a:pt x="9" y="15"/>
                      <a:pt x="9" y="14"/>
                      <a:pt x="10" y="14"/>
                    </a:cubicBezTo>
                    <a:cubicBezTo>
                      <a:pt x="11" y="13"/>
                      <a:pt x="12" y="14"/>
                      <a:pt x="13" y="14"/>
                    </a:cubicBezTo>
                    <a:cubicBezTo>
                      <a:pt x="14" y="13"/>
                      <a:pt x="15" y="12"/>
                      <a:pt x="15" y="11"/>
                    </a:cubicBezTo>
                    <a:cubicBezTo>
                      <a:pt x="16" y="10"/>
                      <a:pt x="17" y="10"/>
                      <a:pt x="17" y="9"/>
                    </a:cubicBezTo>
                    <a:cubicBezTo>
                      <a:pt x="18" y="7"/>
                      <a:pt x="19" y="7"/>
                      <a:pt x="18" y="5"/>
                    </a:cubicBezTo>
                    <a:cubicBezTo>
                      <a:pt x="18" y="4"/>
                      <a:pt x="17" y="4"/>
                      <a:pt x="1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66" name="Freeform 1188"/>
              <p:cNvSpPr>
                <a:spLocks/>
              </p:cNvSpPr>
              <p:nvPr/>
            </p:nvSpPr>
            <p:spPr bwMode="auto">
              <a:xfrm>
                <a:off x="3459" y="2908"/>
                <a:ext cx="20" cy="28"/>
              </a:xfrm>
              <a:custGeom>
                <a:avLst/>
                <a:gdLst>
                  <a:gd name="T0" fmla="*/ 128 w 10"/>
                  <a:gd name="T1" fmla="*/ 64 h 14"/>
                  <a:gd name="T2" fmla="*/ 128 w 10"/>
                  <a:gd name="T3" fmla="*/ 16 h 14"/>
                  <a:gd name="T4" fmla="*/ 64 w 10"/>
                  <a:gd name="T5" fmla="*/ 16 h 14"/>
                  <a:gd name="T6" fmla="*/ 32 w 10"/>
                  <a:gd name="T7" fmla="*/ 48 h 14"/>
                  <a:gd name="T8" fmla="*/ 0 w 10"/>
                  <a:gd name="T9" fmla="*/ 96 h 14"/>
                  <a:gd name="T10" fmla="*/ 0 w 10"/>
                  <a:gd name="T11" fmla="*/ 144 h 14"/>
                  <a:gd name="T12" fmla="*/ 32 w 10"/>
                  <a:gd name="T13" fmla="*/ 192 h 14"/>
                  <a:gd name="T14" fmla="*/ 64 w 10"/>
                  <a:gd name="T15" fmla="*/ 224 h 14"/>
                  <a:gd name="T16" fmla="*/ 96 w 10"/>
                  <a:gd name="T17" fmla="*/ 208 h 14"/>
                  <a:gd name="T18" fmla="*/ 128 w 10"/>
                  <a:gd name="T19" fmla="*/ 176 h 14"/>
                  <a:gd name="T20" fmla="*/ 160 w 10"/>
                  <a:gd name="T21" fmla="*/ 144 h 14"/>
                  <a:gd name="T22" fmla="*/ 128 w 10"/>
                  <a:gd name="T23" fmla="*/ 96 h 14"/>
                  <a:gd name="T24" fmla="*/ 128 w 10"/>
                  <a:gd name="T25" fmla="*/ 6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4"/>
                  <a:gd name="T41" fmla="*/ 10 w 1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4">
                    <a:moveTo>
                      <a:pt x="8" y="4"/>
                    </a:moveTo>
                    <a:cubicBezTo>
                      <a:pt x="8" y="3"/>
                      <a:pt x="9" y="2"/>
                      <a:pt x="8" y="1"/>
                    </a:cubicBezTo>
                    <a:cubicBezTo>
                      <a:pt x="7" y="0"/>
                      <a:pt x="5" y="0"/>
                      <a:pt x="4" y="1"/>
                    </a:cubicBezTo>
                    <a:cubicBezTo>
                      <a:pt x="3" y="1"/>
                      <a:pt x="3" y="2"/>
                      <a:pt x="2" y="3"/>
                    </a:cubicBezTo>
                    <a:cubicBezTo>
                      <a:pt x="1" y="4"/>
                      <a:pt x="1" y="5"/>
                      <a:pt x="0" y="6"/>
                    </a:cubicBezTo>
                    <a:cubicBezTo>
                      <a:pt x="0" y="7"/>
                      <a:pt x="0" y="8"/>
                      <a:pt x="0" y="9"/>
                    </a:cubicBezTo>
                    <a:cubicBezTo>
                      <a:pt x="0" y="11"/>
                      <a:pt x="1" y="11"/>
                      <a:pt x="2" y="12"/>
                    </a:cubicBezTo>
                    <a:cubicBezTo>
                      <a:pt x="2" y="13"/>
                      <a:pt x="3" y="13"/>
                      <a:pt x="4" y="14"/>
                    </a:cubicBezTo>
                    <a:cubicBezTo>
                      <a:pt x="5" y="14"/>
                      <a:pt x="5" y="14"/>
                      <a:pt x="6" y="13"/>
                    </a:cubicBezTo>
                    <a:cubicBezTo>
                      <a:pt x="7" y="13"/>
                      <a:pt x="8" y="12"/>
                      <a:pt x="8" y="11"/>
                    </a:cubicBezTo>
                    <a:cubicBezTo>
                      <a:pt x="9" y="11"/>
                      <a:pt x="9" y="10"/>
                      <a:pt x="10" y="9"/>
                    </a:cubicBezTo>
                    <a:cubicBezTo>
                      <a:pt x="10" y="8"/>
                      <a:pt x="9" y="8"/>
                      <a:pt x="8" y="6"/>
                    </a:cubicBezTo>
                    <a:cubicBezTo>
                      <a:pt x="8" y="5"/>
                      <a:pt x="8" y="5"/>
                      <a:pt x="8"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67" name="Freeform 1189"/>
              <p:cNvSpPr>
                <a:spLocks/>
              </p:cNvSpPr>
              <p:nvPr/>
            </p:nvSpPr>
            <p:spPr bwMode="auto">
              <a:xfrm>
                <a:off x="4317" y="1975"/>
                <a:ext cx="42" cy="28"/>
              </a:xfrm>
              <a:custGeom>
                <a:avLst/>
                <a:gdLst>
                  <a:gd name="T0" fmla="*/ 80 w 21"/>
                  <a:gd name="T1" fmla="*/ 192 h 14"/>
                  <a:gd name="T2" fmla="*/ 192 w 21"/>
                  <a:gd name="T3" fmla="*/ 224 h 14"/>
                  <a:gd name="T4" fmla="*/ 336 w 21"/>
                  <a:gd name="T5" fmla="*/ 208 h 14"/>
                  <a:gd name="T6" fmla="*/ 304 w 21"/>
                  <a:gd name="T7" fmla="*/ 112 h 14"/>
                  <a:gd name="T8" fmla="*/ 288 w 21"/>
                  <a:gd name="T9" fmla="*/ 0 h 14"/>
                  <a:gd name="T10" fmla="*/ 32 w 21"/>
                  <a:gd name="T11" fmla="*/ 16 h 14"/>
                  <a:gd name="T12" fmla="*/ 16 w 21"/>
                  <a:gd name="T13" fmla="*/ 128 h 14"/>
                  <a:gd name="T14" fmla="*/ 80 w 21"/>
                  <a:gd name="T15" fmla="*/ 192 h 14"/>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4"/>
                  <a:gd name="T26" fmla="*/ 21 w 21"/>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4">
                    <a:moveTo>
                      <a:pt x="5" y="12"/>
                    </a:moveTo>
                    <a:cubicBezTo>
                      <a:pt x="6" y="13"/>
                      <a:pt x="8" y="14"/>
                      <a:pt x="12" y="14"/>
                    </a:cubicBezTo>
                    <a:cubicBezTo>
                      <a:pt x="15" y="13"/>
                      <a:pt x="21" y="13"/>
                      <a:pt x="21" y="13"/>
                    </a:cubicBezTo>
                    <a:cubicBezTo>
                      <a:pt x="19" y="7"/>
                      <a:pt x="19" y="7"/>
                      <a:pt x="19" y="7"/>
                    </a:cubicBezTo>
                    <a:cubicBezTo>
                      <a:pt x="18" y="0"/>
                      <a:pt x="18" y="0"/>
                      <a:pt x="18" y="0"/>
                    </a:cubicBezTo>
                    <a:cubicBezTo>
                      <a:pt x="2" y="1"/>
                      <a:pt x="2" y="1"/>
                      <a:pt x="2" y="1"/>
                    </a:cubicBezTo>
                    <a:cubicBezTo>
                      <a:pt x="2" y="1"/>
                      <a:pt x="0" y="6"/>
                      <a:pt x="1" y="8"/>
                    </a:cubicBezTo>
                    <a:cubicBezTo>
                      <a:pt x="2" y="9"/>
                      <a:pt x="3" y="11"/>
                      <a:pt x="5"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68" name="Freeform 1190"/>
              <p:cNvSpPr>
                <a:spLocks/>
              </p:cNvSpPr>
              <p:nvPr/>
            </p:nvSpPr>
            <p:spPr bwMode="auto">
              <a:xfrm>
                <a:off x="1583" y="1327"/>
                <a:ext cx="88" cy="36"/>
              </a:xfrm>
              <a:custGeom>
                <a:avLst/>
                <a:gdLst>
                  <a:gd name="T0" fmla="*/ 80 w 44"/>
                  <a:gd name="T1" fmla="*/ 96 h 18"/>
                  <a:gd name="T2" fmla="*/ 160 w 44"/>
                  <a:gd name="T3" fmla="*/ 80 h 18"/>
                  <a:gd name="T4" fmla="*/ 240 w 44"/>
                  <a:gd name="T5" fmla="*/ 64 h 18"/>
                  <a:gd name="T6" fmla="*/ 336 w 44"/>
                  <a:gd name="T7" fmla="*/ 64 h 18"/>
                  <a:gd name="T8" fmla="*/ 448 w 44"/>
                  <a:gd name="T9" fmla="*/ 64 h 18"/>
                  <a:gd name="T10" fmla="*/ 480 w 44"/>
                  <a:gd name="T11" fmla="*/ 48 h 18"/>
                  <a:gd name="T12" fmla="*/ 528 w 44"/>
                  <a:gd name="T13" fmla="*/ 32 h 18"/>
                  <a:gd name="T14" fmla="*/ 576 w 44"/>
                  <a:gd name="T15" fmla="*/ 16 h 18"/>
                  <a:gd name="T16" fmla="*/ 624 w 44"/>
                  <a:gd name="T17" fmla="*/ 32 h 18"/>
                  <a:gd name="T18" fmla="*/ 624 w 44"/>
                  <a:gd name="T19" fmla="*/ 48 h 18"/>
                  <a:gd name="T20" fmla="*/ 560 w 44"/>
                  <a:gd name="T21" fmla="*/ 64 h 18"/>
                  <a:gd name="T22" fmla="*/ 512 w 44"/>
                  <a:gd name="T23" fmla="*/ 64 h 18"/>
                  <a:gd name="T24" fmla="*/ 528 w 44"/>
                  <a:gd name="T25" fmla="*/ 112 h 18"/>
                  <a:gd name="T26" fmla="*/ 576 w 44"/>
                  <a:gd name="T27" fmla="*/ 128 h 18"/>
                  <a:gd name="T28" fmla="*/ 624 w 44"/>
                  <a:gd name="T29" fmla="*/ 112 h 18"/>
                  <a:gd name="T30" fmla="*/ 688 w 44"/>
                  <a:gd name="T31" fmla="*/ 80 h 18"/>
                  <a:gd name="T32" fmla="*/ 704 w 44"/>
                  <a:gd name="T33" fmla="*/ 112 h 18"/>
                  <a:gd name="T34" fmla="*/ 656 w 44"/>
                  <a:gd name="T35" fmla="*/ 128 h 18"/>
                  <a:gd name="T36" fmla="*/ 608 w 44"/>
                  <a:gd name="T37" fmla="*/ 144 h 18"/>
                  <a:gd name="T38" fmla="*/ 576 w 44"/>
                  <a:gd name="T39" fmla="*/ 176 h 18"/>
                  <a:gd name="T40" fmla="*/ 528 w 44"/>
                  <a:gd name="T41" fmla="*/ 176 h 18"/>
                  <a:gd name="T42" fmla="*/ 464 w 44"/>
                  <a:gd name="T43" fmla="*/ 160 h 18"/>
                  <a:gd name="T44" fmla="*/ 432 w 44"/>
                  <a:gd name="T45" fmla="*/ 176 h 18"/>
                  <a:gd name="T46" fmla="*/ 416 w 44"/>
                  <a:gd name="T47" fmla="*/ 224 h 18"/>
                  <a:gd name="T48" fmla="*/ 368 w 44"/>
                  <a:gd name="T49" fmla="*/ 224 h 18"/>
                  <a:gd name="T50" fmla="*/ 288 w 44"/>
                  <a:gd name="T51" fmla="*/ 256 h 18"/>
                  <a:gd name="T52" fmla="*/ 304 w 44"/>
                  <a:gd name="T53" fmla="*/ 224 h 18"/>
                  <a:gd name="T54" fmla="*/ 368 w 44"/>
                  <a:gd name="T55" fmla="*/ 208 h 18"/>
                  <a:gd name="T56" fmla="*/ 336 w 44"/>
                  <a:gd name="T57" fmla="*/ 192 h 18"/>
                  <a:gd name="T58" fmla="*/ 272 w 44"/>
                  <a:gd name="T59" fmla="*/ 192 h 18"/>
                  <a:gd name="T60" fmla="*/ 208 w 44"/>
                  <a:gd name="T61" fmla="*/ 224 h 18"/>
                  <a:gd name="T62" fmla="*/ 144 w 44"/>
                  <a:gd name="T63" fmla="*/ 240 h 18"/>
                  <a:gd name="T64" fmla="*/ 96 w 44"/>
                  <a:gd name="T65" fmla="*/ 240 h 18"/>
                  <a:gd name="T66" fmla="*/ 144 w 44"/>
                  <a:gd name="T67" fmla="*/ 208 h 18"/>
                  <a:gd name="T68" fmla="*/ 208 w 44"/>
                  <a:gd name="T69" fmla="*/ 192 h 18"/>
                  <a:gd name="T70" fmla="*/ 240 w 44"/>
                  <a:gd name="T71" fmla="*/ 160 h 18"/>
                  <a:gd name="T72" fmla="*/ 288 w 44"/>
                  <a:gd name="T73" fmla="*/ 160 h 18"/>
                  <a:gd name="T74" fmla="*/ 336 w 44"/>
                  <a:gd name="T75" fmla="*/ 144 h 18"/>
                  <a:gd name="T76" fmla="*/ 320 w 44"/>
                  <a:gd name="T77" fmla="*/ 112 h 18"/>
                  <a:gd name="T78" fmla="*/ 288 w 44"/>
                  <a:gd name="T79" fmla="*/ 112 h 18"/>
                  <a:gd name="T80" fmla="*/ 224 w 44"/>
                  <a:gd name="T81" fmla="*/ 112 h 18"/>
                  <a:gd name="T82" fmla="*/ 176 w 44"/>
                  <a:gd name="T83" fmla="*/ 128 h 18"/>
                  <a:gd name="T84" fmla="*/ 112 w 44"/>
                  <a:gd name="T85" fmla="*/ 128 h 18"/>
                  <a:gd name="T86" fmla="*/ 64 w 44"/>
                  <a:gd name="T87" fmla="*/ 128 h 18"/>
                  <a:gd name="T88" fmla="*/ 32 w 44"/>
                  <a:gd name="T89" fmla="*/ 160 h 18"/>
                  <a:gd name="T90" fmla="*/ 16 w 44"/>
                  <a:gd name="T91" fmla="*/ 128 h 18"/>
                  <a:gd name="T92" fmla="*/ 32 w 44"/>
                  <a:gd name="T93" fmla="*/ 96 h 18"/>
                  <a:gd name="T94" fmla="*/ 80 w 44"/>
                  <a:gd name="T95" fmla="*/ 96 h 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4"/>
                  <a:gd name="T145" fmla="*/ 0 h 18"/>
                  <a:gd name="T146" fmla="*/ 44 w 44"/>
                  <a:gd name="T147" fmla="*/ 18 h 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4" h="18">
                    <a:moveTo>
                      <a:pt x="5" y="6"/>
                    </a:moveTo>
                    <a:cubicBezTo>
                      <a:pt x="7" y="6"/>
                      <a:pt x="8" y="5"/>
                      <a:pt x="10" y="5"/>
                    </a:cubicBezTo>
                    <a:cubicBezTo>
                      <a:pt x="12" y="5"/>
                      <a:pt x="13" y="5"/>
                      <a:pt x="15" y="4"/>
                    </a:cubicBezTo>
                    <a:cubicBezTo>
                      <a:pt x="18" y="4"/>
                      <a:pt x="19" y="5"/>
                      <a:pt x="21" y="4"/>
                    </a:cubicBezTo>
                    <a:cubicBezTo>
                      <a:pt x="24" y="4"/>
                      <a:pt x="25" y="4"/>
                      <a:pt x="28" y="4"/>
                    </a:cubicBezTo>
                    <a:cubicBezTo>
                      <a:pt x="29" y="3"/>
                      <a:pt x="30" y="3"/>
                      <a:pt x="30" y="3"/>
                    </a:cubicBezTo>
                    <a:cubicBezTo>
                      <a:pt x="32" y="3"/>
                      <a:pt x="32" y="2"/>
                      <a:pt x="33" y="2"/>
                    </a:cubicBezTo>
                    <a:cubicBezTo>
                      <a:pt x="34" y="1"/>
                      <a:pt x="35" y="1"/>
                      <a:pt x="36" y="1"/>
                    </a:cubicBezTo>
                    <a:cubicBezTo>
                      <a:pt x="37" y="1"/>
                      <a:pt x="39" y="0"/>
                      <a:pt x="39" y="2"/>
                    </a:cubicBezTo>
                    <a:cubicBezTo>
                      <a:pt x="40" y="2"/>
                      <a:pt x="40" y="3"/>
                      <a:pt x="39" y="3"/>
                    </a:cubicBezTo>
                    <a:cubicBezTo>
                      <a:pt x="39" y="5"/>
                      <a:pt x="37" y="4"/>
                      <a:pt x="35" y="4"/>
                    </a:cubicBezTo>
                    <a:cubicBezTo>
                      <a:pt x="34" y="4"/>
                      <a:pt x="33" y="3"/>
                      <a:pt x="32" y="4"/>
                    </a:cubicBezTo>
                    <a:cubicBezTo>
                      <a:pt x="32" y="5"/>
                      <a:pt x="32" y="6"/>
                      <a:pt x="33" y="7"/>
                    </a:cubicBezTo>
                    <a:cubicBezTo>
                      <a:pt x="33" y="8"/>
                      <a:pt x="34" y="8"/>
                      <a:pt x="36" y="8"/>
                    </a:cubicBezTo>
                    <a:cubicBezTo>
                      <a:pt x="37" y="8"/>
                      <a:pt x="38" y="7"/>
                      <a:pt x="39" y="7"/>
                    </a:cubicBezTo>
                    <a:cubicBezTo>
                      <a:pt x="41" y="6"/>
                      <a:pt x="42" y="4"/>
                      <a:pt x="43" y="5"/>
                    </a:cubicBezTo>
                    <a:cubicBezTo>
                      <a:pt x="44" y="6"/>
                      <a:pt x="44" y="6"/>
                      <a:pt x="44" y="7"/>
                    </a:cubicBezTo>
                    <a:cubicBezTo>
                      <a:pt x="44" y="8"/>
                      <a:pt x="42" y="8"/>
                      <a:pt x="41" y="8"/>
                    </a:cubicBezTo>
                    <a:cubicBezTo>
                      <a:pt x="40" y="8"/>
                      <a:pt x="39" y="8"/>
                      <a:pt x="38" y="9"/>
                    </a:cubicBezTo>
                    <a:cubicBezTo>
                      <a:pt x="37" y="10"/>
                      <a:pt x="37" y="11"/>
                      <a:pt x="36" y="11"/>
                    </a:cubicBezTo>
                    <a:cubicBezTo>
                      <a:pt x="35" y="12"/>
                      <a:pt x="34" y="11"/>
                      <a:pt x="33" y="11"/>
                    </a:cubicBezTo>
                    <a:cubicBezTo>
                      <a:pt x="31" y="10"/>
                      <a:pt x="30" y="9"/>
                      <a:pt x="29" y="10"/>
                    </a:cubicBezTo>
                    <a:cubicBezTo>
                      <a:pt x="28" y="10"/>
                      <a:pt x="27" y="11"/>
                      <a:pt x="27" y="11"/>
                    </a:cubicBezTo>
                    <a:cubicBezTo>
                      <a:pt x="26" y="12"/>
                      <a:pt x="27" y="13"/>
                      <a:pt x="26" y="14"/>
                    </a:cubicBezTo>
                    <a:cubicBezTo>
                      <a:pt x="25" y="15"/>
                      <a:pt x="24" y="14"/>
                      <a:pt x="23" y="14"/>
                    </a:cubicBezTo>
                    <a:cubicBezTo>
                      <a:pt x="21" y="15"/>
                      <a:pt x="18" y="18"/>
                      <a:pt x="18" y="16"/>
                    </a:cubicBezTo>
                    <a:cubicBezTo>
                      <a:pt x="18" y="15"/>
                      <a:pt x="19" y="15"/>
                      <a:pt x="19" y="14"/>
                    </a:cubicBezTo>
                    <a:cubicBezTo>
                      <a:pt x="20" y="13"/>
                      <a:pt x="23" y="14"/>
                      <a:pt x="23" y="13"/>
                    </a:cubicBezTo>
                    <a:cubicBezTo>
                      <a:pt x="22" y="12"/>
                      <a:pt x="21" y="12"/>
                      <a:pt x="21" y="12"/>
                    </a:cubicBezTo>
                    <a:cubicBezTo>
                      <a:pt x="19" y="11"/>
                      <a:pt x="18" y="12"/>
                      <a:pt x="17" y="12"/>
                    </a:cubicBezTo>
                    <a:cubicBezTo>
                      <a:pt x="15" y="13"/>
                      <a:pt x="15" y="14"/>
                      <a:pt x="13" y="14"/>
                    </a:cubicBezTo>
                    <a:cubicBezTo>
                      <a:pt x="12" y="15"/>
                      <a:pt x="11" y="15"/>
                      <a:pt x="9" y="15"/>
                    </a:cubicBezTo>
                    <a:cubicBezTo>
                      <a:pt x="8" y="15"/>
                      <a:pt x="7" y="15"/>
                      <a:pt x="6" y="15"/>
                    </a:cubicBezTo>
                    <a:cubicBezTo>
                      <a:pt x="6" y="15"/>
                      <a:pt x="8" y="13"/>
                      <a:pt x="9" y="13"/>
                    </a:cubicBezTo>
                    <a:cubicBezTo>
                      <a:pt x="11" y="12"/>
                      <a:pt x="12" y="13"/>
                      <a:pt x="13" y="12"/>
                    </a:cubicBezTo>
                    <a:cubicBezTo>
                      <a:pt x="14" y="12"/>
                      <a:pt x="14" y="11"/>
                      <a:pt x="15" y="10"/>
                    </a:cubicBezTo>
                    <a:cubicBezTo>
                      <a:pt x="17" y="10"/>
                      <a:pt x="17" y="10"/>
                      <a:pt x="18" y="10"/>
                    </a:cubicBezTo>
                    <a:cubicBezTo>
                      <a:pt x="20" y="9"/>
                      <a:pt x="21" y="10"/>
                      <a:pt x="21" y="9"/>
                    </a:cubicBezTo>
                    <a:cubicBezTo>
                      <a:pt x="21" y="8"/>
                      <a:pt x="21" y="8"/>
                      <a:pt x="20" y="7"/>
                    </a:cubicBezTo>
                    <a:cubicBezTo>
                      <a:pt x="19" y="7"/>
                      <a:pt x="19" y="7"/>
                      <a:pt x="18" y="7"/>
                    </a:cubicBezTo>
                    <a:cubicBezTo>
                      <a:pt x="16" y="6"/>
                      <a:pt x="16" y="7"/>
                      <a:pt x="14" y="7"/>
                    </a:cubicBezTo>
                    <a:cubicBezTo>
                      <a:pt x="13" y="7"/>
                      <a:pt x="13" y="8"/>
                      <a:pt x="11" y="8"/>
                    </a:cubicBezTo>
                    <a:cubicBezTo>
                      <a:pt x="10" y="8"/>
                      <a:pt x="9" y="8"/>
                      <a:pt x="7" y="8"/>
                    </a:cubicBezTo>
                    <a:cubicBezTo>
                      <a:pt x="6" y="8"/>
                      <a:pt x="5" y="8"/>
                      <a:pt x="4" y="8"/>
                    </a:cubicBezTo>
                    <a:cubicBezTo>
                      <a:pt x="3" y="8"/>
                      <a:pt x="3" y="10"/>
                      <a:pt x="2" y="10"/>
                    </a:cubicBezTo>
                    <a:cubicBezTo>
                      <a:pt x="1" y="10"/>
                      <a:pt x="0" y="9"/>
                      <a:pt x="1" y="8"/>
                    </a:cubicBezTo>
                    <a:cubicBezTo>
                      <a:pt x="1" y="7"/>
                      <a:pt x="1" y="7"/>
                      <a:pt x="2" y="6"/>
                    </a:cubicBezTo>
                    <a:cubicBezTo>
                      <a:pt x="3" y="6"/>
                      <a:pt x="4" y="6"/>
                      <a:pt x="5" y="6"/>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69" name="Freeform 1191"/>
              <p:cNvSpPr>
                <a:spLocks/>
              </p:cNvSpPr>
              <p:nvPr/>
            </p:nvSpPr>
            <p:spPr bwMode="auto">
              <a:xfrm>
                <a:off x="1607" y="1394"/>
                <a:ext cx="104" cy="32"/>
              </a:xfrm>
              <a:custGeom>
                <a:avLst/>
                <a:gdLst>
                  <a:gd name="T0" fmla="*/ 80 w 52"/>
                  <a:gd name="T1" fmla="*/ 192 h 16"/>
                  <a:gd name="T2" fmla="*/ 144 w 52"/>
                  <a:gd name="T3" fmla="*/ 176 h 16"/>
                  <a:gd name="T4" fmla="*/ 176 w 52"/>
                  <a:gd name="T5" fmla="*/ 160 h 16"/>
                  <a:gd name="T6" fmla="*/ 208 w 52"/>
                  <a:gd name="T7" fmla="*/ 128 h 16"/>
                  <a:gd name="T8" fmla="*/ 240 w 52"/>
                  <a:gd name="T9" fmla="*/ 144 h 16"/>
                  <a:gd name="T10" fmla="*/ 288 w 52"/>
                  <a:gd name="T11" fmla="*/ 112 h 16"/>
                  <a:gd name="T12" fmla="*/ 304 w 52"/>
                  <a:gd name="T13" fmla="*/ 80 h 16"/>
                  <a:gd name="T14" fmla="*/ 304 w 52"/>
                  <a:gd name="T15" fmla="*/ 48 h 16"/>
                  <a:gd name="T16" fmla="*/ 352 w 52"/>
                  <a:gd name="T17" fmla="*/ 48 h 16"/>
                  <a:gd name="T18" fmla="*/ 384 w 52"/>
                  <a:gd name="T19" fmla="*/ 80 h 16"/>
                  <a:gd name="T20" fmla="*/ 448 w 52"/>
                  <a:gd name="T21" fmla="*/ 80 h 16"/>
                  <a:gd name="T22" fmla="*/ 496 w 52"/>
                  <a:gd name="T23" fmla="*/ 64 h 16"/>
                  <a:gd name="T24" fmla="*/ 592 w 52"/>
                  <a:gd name="T25" fmla="*/ 64 h 16"/>
                  <a:gd name="T26" fmla="*/ 656 w 52"/>
                  <a:gd name="T27" fmla="*/ 32 h 16"/>
                  <a:gd name="T28" fmla="*/ 688 w 52"/>
                  <a:gd name="T29" fmla="*/ 32 h 16"/>
                  <a:gd name="T30" fmla="*/ 704 w 52"/>
                  <a:gd name="T31" fmla="*/ 16 h 16"/>
                  <a:gd name="T32" fmla="*/ 752 w 52"/>
                  <a:gd name="T33" fmla="*/ 0 h 16"/>
                  <a:gd name="T34" fmla="*/ 800 w 52"/>
                  <a:gd name="T35" fmla="*/ 0 h 16"/>
                  <a:gd name="T36" fmla="*/ 832 w 52"/>
                  <a:gd name="T37" fmla="*/ 16 h 16"/>
                  <a:gd name="T38" fmla="*/ 784 w 52"/>
                  <a:gd name="T39" fmla="*/ 48 h 16"/>
                  <a:gd name="T40" fmla="*/ 720 w 52"/>
                  <a:gd name="T41" fmla="*/ 48 h 16"/>
                  <a:gd name="T42" fmla="*/ 672 w 52"/>
                  <a:gd name="T43" fmla="*/ 32 h 16"/>
                  <a:gd name="T44" fmla="*/ 656 w 52"/>
                  <a:gd name="T45" fmla="*/ 64 h 16"/>
                  <a:gd name="T46" fmla="*/ 608 w 52"/>
                  <a:gd name="T47" fmla="*/ 80 h 16"/>
                  <a:gd name="T48" fmla="*/ 560 w 52"/>
                  <a:gd name="T49" fmla="*/ 96 h 16"/>
                  <a:gd name="T50" fmla="*/ 496 w 52"/>
                  <a:gd name="T51" fmla="*/ 112 h 16"/>
                  <a:gd name="T52" fmla="*/ 464 w 52"/>
                  <a:gd name="T53" fmla="*/ 128 h 16"/>
                  <a:gd name="T54" fmla="*/ 448 w 52"/>
                  <a:gd name="T55" fmla="*/ 144 h 16"/>
                  <a:gd name="T56" fmla="*/ 368 w 52"/>
                  <a:gd name="T57" fmla="*/ 176 h 16"/>
                  <a:gd name="T58" fmla="*/ 320 w 52"/>
                  <a:gd name="T59" fmla="*/ 192 h 16"/>
                  <a:gd name="T60" fmla="*/ 304 w 52"/>
                  <a:gd name="T61" fmla="*/ 224 h 16"/>
                  <a:gd name="T62" fmla="*/ 256 w 52"/>
                  <a:gd name="T63" fmla="*/ 208 h 16"/>
                  <a:gd name="T64" fmla="*/ 208 w 52"/>
                  <a:gd name="T65" fmla="*/ 224 h 16"/>
                  <a:gd name="T66" fmla="*/ 160 w 52"/>
                  <a:gd name="T67" fmla="*/ 240 h 16"/>
                  <a:gd name="T68" fmla="*/ 112 w 52"/>
                  <a:gd name="T69" fmla="*/ 240 h 16"/>
                  <a:gd name="T70" fmla="*/ 80 w 52"/>
                  <a:gd name="T71" fmla="*/ 240 h 16"/>
                  <a:gd name="T72" fmla="*/ 16 w 52"/>
                  <a:gd name="T73" fmla="*/ 240 h 16"/>
                  <a:gd name="T74" fmla="*/ 0 w 52"/>
                  <a:gd name="T75" fmla="*/ 224 h 16"/>
                  <a:gd name="T76" fmla="*/ 0 w 52"/>
                  <a:gd name="T77" fmla="*/ 208 h 16"/>
                  <a:gd name="T78" fmla="*/ 48 w 52"/>
                  <a:gd name="T79" fmla="*/ 192 h 16"/>
                  <a:gd name="T80" fmla="*/ 80 w 52"/>
                  <a:gd name="T81" fmla="*/ 192 h 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16"/>
                  <a:gd name="T125" fmla="*/ 52 w 52"/>
                  <a:gd name="T126" fmla="*/ 16 h 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16">
                    <a:moveTo>
                      <a:pt x="5" y="12"/>
                    </a:moveTo>
                    <a:cubicBezTo>
                      <a:pt x="7" y="12"/>
                      <a:pt x="7" y="12"/>
                      <a:pt x="9" y="11"/>
                    </a:cubicBezTo>
                    <a:cubicBezTo>
                      <a:pt x="10" y="11"/>
                      <a:pt x="10" y="11"/>
                      <a:pt x="11" y="10"/>
                    </a:cubicBezTo>
                    <a:cubicBezTo>
                      <a:pt x="12" y="10"/>
                      <a:pt x="12" y="8"/>
                      <a:pt x="13" y="8"/>
                    </a:cubicBezTo>
                    <a:cubicBezTo>
                      <a:pt x="14" y="8"/>
                      <a:pt x="14" y="9"/>
                      <a:pt x="15" y="9"/>
                    </a:cubicBezTo>
                    <a:cubicBezTo>
                      <a:pt x="17" y="9"/>
                      <a:pt x="17" y="8"/>
                      <a:pt x="18" y="7"/>
                    </a:cubicBezTo>
                    <a:cubicBezTo>
                      <a:pt x="19" y="7"/>
                      <a:pt x="18" y="6"/>
                      <a:pt x="19" y="5"/>
                    </a:cubicBezTo>
                    <a:cubicBezTo>
                      <a:pt x="19" y="4"/>
                      <a:pt x="18" y="3"/>
                      <a:pt x="19" y="3"/>
                    </a:cubicBezTo>
                    <a:cubicBezTo>
                      <a:pt x="20" y="2"/>
                      <a:pt x="21" y="2"/>
                      <a:pt x="22" y="3"/>
                    </a:cubicBezTo>
                    <a:cubicBezTo>
                      <a:pt x="23" y="3"/>
                      <a:pt x="23" y="4"/>
                      <a:pt x="24" y="5"/>
                    </a:cubicBezTo>
                    <a:cubicBezTo>
                      <a:pt x="25" y="5"/>
                      <a:pt x="26" y="5"/>
                      <a:pt x="28" y="5"/>
                    </a:cubicBezTo>
                    <a:cubicBezTo>
                      <a:pt x="29" y="5"/>
                      <a:pt x="30" y="5"/>
                      <a:pt x="31" y="4"/>
                    </a:cubicBezTo>
                    <a:cubicBezTo>
                      <a:pt x="33" y="4"/>
                      <a:pt x="34" y="4"/>
                      <a:pt x="37" y="4"/>
                    </a:cubicBezTo>
                    <a:cubicBezTo>
                      <a:pt x="38" y="3"/>
                      <a:pt x="39" y="3"/>
                      <a:pt x="41" y="2"/>
                    </a:cubicBezTo>
                    <a:cubicBezTo>
                      <a:pt x="42" y="2"/>
                      <a:pt x="42" y="2"/>
                      <a:pt x="43" y="2"/>
                    </a:cubicBezTo>
                    <a:cubicBezTo>
                      <a:pt x="43" y="2"/>
                      <a:pt x="43" y="1"/>
                      <a:pt x="44" y="1"/>
                    </a:cubicBezTo>
                    <a:cubicBezTo>
                      <a:pt x="45" y="0"/>
                      <a:pt x="46" y="0"/>
                      <a:pt x="47" y="0"/>
                    </a:cubicBezTo>
                    <a:cubicBezTo>
                      <a:pt x="48" y="0"/>
                      <a:pt x="49" y="0"/>
                      <a:pt x="50" y="0"/>
                    </a:cubicBezTo>
                    <a:cubicBezTo>
                      <a:pt x="51" y="1"/>
                      <a:pt x="51" y="1"/>
                      <a:pt x="52" y="1"/>
                    </a:cubicBezTo>
                    <a:cubicBezTo>
                      <a:pt x="52" y="2"/>
                      <a:pt x="50" y="3"/>
                      <a:pt x="49" y="3"/>
                    </a:cubicBezTo>
                    <a:cubicBezTo>
                      <a:pt x="48" y="4"/>
                      <a:pt x="47" y="3"/>
                      <a:pt x="45" y="3"/>
                    </a:cubicBezTo>
                    <a:cubicBezTo>
                      <a:pt x="44" y="3"/>
                      <a:pt x="43" y="1"/>
                      <a:pt x="42" y="2"/>
                    </a:cubicBezTo>
                    <a:cubicBezTo>
                      <a:pt x="41" y="3"/>
                      <a:pt x="42" y="3"/>
                      <a:pt x="41" y="4"/>
                    </a:cubicBezTo>
                    <a:cubicBezTo>
                      <a:pt x="41" y="5"/>
                      <a:pt x="39" y="5"/>
                      <a:pt x="38" y="5"/>
                    </a:cubicBezTo>
                    <a:cubicBezTo>
                      <a:pt x="37" y="6"/>
                      <a:pt x="36" y="6"/>
                      <a:pt x="35" y="6"/>
                    </a:cubicBezTo>
                    <a:cubicBezTo>
                      <a:pt x="33" y="7"/>
                      <a:pt x="33" y="7"/>
                      <a:pt x="31" y="7"/>
                    </a:cubicBezTo>
                    <a:cubicBezTo>
                      <a:pt x="30" y="7"/>
                      <a:pt x="29" y="7"/>
                      <a:pt x="29" y="8"/>
                    </a:cubicBezTo>
                    <a:cubicBezTo>
                      <a:pt x="28" y="8"/>
                      <a:pt x="28" y="9"/>
                      <a:pt x="28" y="9"/>
                    </a:cubicBezTo>
                    <a:cubicBezTo>
                      <a:pt x="27" y="11"/>
                      <a:pt x="25" y="11"/>
                      <a:pt x="23" y="11"/>
                    </a:cubicBezTo>
                    <a:cubicBezTo>
                      <a:pt x="22" y="12"/>
                      <a:pt x="20" y="11"/>
                      <a:pt x="20" y="12"/>
                    </a:cubicBezTo>
                    <a:cubicBezTo>
                      <a:pt x="19" y="13"/>
                      <a:pt x="19" y="13"/>
                      <a:pt x="19" y="14"/>
                    </a:cubicBezTo>
                    <a:cubicBezTo>
                      <a:pt x="18" y="14"/>
                      <a:pt x="17" y="13"/>
                      <a:pt x="16" y="13"/>
                    </a:cubicBezTo>
                    <a:cubicBezTo>
                      <a:pt x="15" y="13"/>
                      <a:pt x="14" y="14"/>
                      <a:pt x="13" y="14"/>
                    </a:cubicBezTo>
                    <a:cubicBezTo>
                      <a:pt x="12" y="14"/>
                      <a:pt x="11" y="15"/>
                      <a:pt x="10" y="15"/>
                    </a:cubicBezTo>
                    <a:cubicBezTo>
                      <a:pt x="9" y="16"/>
                      <a:pt x="8" y="15"/>
                      <a:pt x="7" y="15"/>
                    </a:cubicBezTo>
                    <a:cubicBezTo>
                      <a:pt x="6" y="15"/>
                      <a:pt x="5" y="15"/>
                      <a:pt x="5" y="15"/>
                    </a:cubicBezTo>
                    <a:cubicBezTo>
                      <a:pt x="3" y="15"/>
                      <a:pt x="3" y="16"/>
                      <a:pt x="1" y="15"/>
                    </a:cubicBezTo>
                    <a:cubicBezTo>
                      <a:pt x="1" y="15"/>
                      <a:pt x="0" y="15"/>
                      <a:pt x="0" y="14"/>
                    </a:cubicBezTo>
                    <a:cubicBezTo>
                      <a:pt x="0" y="14"/>
                      <a:pt x="0" y="14"/>
                      <a:pt x="0" y="13"/>
                    </a:cubicBezTo>
                    <a:cubicBezTo>
                      <a:pt x="0" y="12"/>
                      <a:pt x="2" y="13"/>
                      <a:pt x="3" y="12"/>
                    </a:cubicBezTo>
                    <a:cubicBezTo>
                      <a:pt x="4" y="12"/>
                      <a:pt x="4" y="12"/>
                      <a:pt x="5" y="12"/>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70" name="Freeform 1192"/>
              <p:cNvSpPr>
                <a:spLocks/>
              </p:cNvSpPr>
              <p:nvPr/>
            </p:nvSpPr>
            <p:spPr bwMode="auto">
              <a:xfrm>
                <a:off x="1643" y="1444"/>
                <a:ext cx="46" cy="16"/>
              </a:xfrm>
              <a:custGeom>
                <a:avLst/>
                <a:gdLst>
                  <a:gd name="T0" fmla="*/ 16 w 23"/>
                  <a:gd name="T1" fmla="*/ 128 h 8"/>
                  <a:gd name="T2" fmla="*/ 96 w 23"/>
                  <a:gd name="T3" fmla="*/ 80 h 8"/>
                  <a:gd name="T4" fmla="*/ 128 w 23"/>
                  <a:gd name="T5" fmla="*/ 48 h 8"/>
                  <a:gd name="T6" fmla="*/ 144 w 23"/>
                  <a:gd name="T7" fmla="*/ 48 h 8"/>
                  <a:gd name="T8" fmla="*/ 192 w 23"/>
                  <a:gd name="T9" fmla="*/ 48 h 8"/>
                  <a:gd name="T10" fmla="*/ 224 w 23"/>
                  <a:gd name="T11" fmla="*/ 16 h 8"/>
                  <a:gd name="T12" fmla="*/ 256 w 23"/>
                  <a:gd name="T13" fmla="*/ 0 h 8"/>
                  <a:gd name="T14" fmla="*/ 304 w 23"/>
                  <a:gd name="T15" fmla="*/ 16 h 8"/>
                  <a:gd name="T16" fmla="*/ 352 w 23"/>
                  <a:gd name="T17" fmla="*/ 48 h 8"/>
                  <a:gd name="T18" fmla="*/ 320 w 23"/>
                  <a:gd name="T19" fmla="*/ 64 h 8"/>
                  <a:gd name="T20" fmla="*/ 256 w 23"/>
                  <a:gd name="T21" fmla="*/ 64 h 8"/>
                  <a:gd name="T22" fmla="*/ 208 w 23"/>
                  <a:gd name="T23" fmla="*/ 80 h 8"/>
                  <a:gd name="T24" fmla="*/ 112 w 23"/>
                  <a:gd name="T25" fmla="*/ 96 h 8"/>
                  <a:gd name="T26" fmla="*/ 64 w 23"/>
                  <a:gd name="T27" fmla="*/ 128 h 8"/>
                  <a:gd name="T28" fmla="*/ 16 w 23"/>
                  <a:gd name="T29" fmla="*/ 128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8"/>
                  <a:gd name="T47" fmla="*/ 23 w 23"/>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8">
                    <a:moveTo>
                      <a:pt x="1" y="8"/>
                    </a:moveTo>
                    <a:cubicBezTo>
                      <a:pt x="0" y="6"/>
                      <a:pt x="4" y="6"/>
                      <a:pt x="6" y="5"/>
                    </a:cubicBezTo>
                    <a:cubicBezTo>
                      <a:pt x="6" y="4"/>
                      <a:pt x="7" y="3"/>
                      <a:pt x="8" y="3"/>
                    </a:cubicBezTo>
                    <a:cubicBezTo>
                      <a:pt x="8" y="3"/>
                      <a:pt x="9" y="3"/>
                      <a:pt x="9" y="3"/>
                    </a:cubicBezTo>
                    <a:cubicBezTo>
                      <a:pt x="11" y="3"/>
                      <a:pt x="11" y="3"/>
                      <a:pt x="12" y="3"/>
                    </a:cubicBezTo>
                    <a:cubicBezTo>
                      <a:pt x="13" y="2"/>
                      <a:pt x="13" y="2"/>
                      <a:pt x="14" y="1"/>
                    </a:cubicBezTo>
                    <a:cubicBezTo>
                      <a:pt x="15" y="1"/>
                      <a:pt x="16" y="0"/>
                      <a:pt x="16" y="0"/>
                    </a:cubicBezTo>
                    <a:cubicBezTo>
                      <a:pt x="18" y="0"/>
                      <a:pt x="18" y="0"/>
                      <a:pt x="19" y="1"/>
                    </a:cubicBezTo>
                    <a:cubicBezTo>
                      <a:pt x="21" y="1"/>
                      <a:pt x="23" y="2"/>
                      <a:pt x="22" y="3"/>
                    </a:cubicBezTo>
                    <a:cubicBezTo>
                      <a:pt x="22" y="4"/>
                      <a:pt x="21" y="4"/>
                      <a:pt x="20" y="4"/>
                    </a:cubicBezTo>
                    <a:cubicBezTo>
                      <a:pt x="18" y="4"/>
                      <a:pt x="17" y="4"/>
                      <a:pt x="16" y="4"/>
                    </a:cubicBezTo>
                    <a:cubicBezTo>
                      <a:pt x="15" y="4"/>
                      <a:pt x="14" y="4"/>
                      <a:pt x="13" y="5"/>
                    </a:cubicBezTo>
                    <a:cubicBezTo>
                      <a:pt x="10" y="5"/>
                      <a:pt x="9" y="5"/>
                      <a:pt x="7" y="6"/>
                    </a:cubicBezTo>
                    <a:cubicBezTo>
                      <a:pt x="6" y="7"/>
                      <a:pt x="5" y="8"/>
                      <a:pt x="4" y="8"/>
                    </a:cubicBezTo>
                    <a:cubicBezTo>
                      <a:pt x="3" y="8"/>
                      <a:pt x="2" y="8"/>
                      <a:pt x="1" y="8"/>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71" name="Freeform 1193"/>
              <p:cNvSpPr>
                <a:spLocks/>
              </p:cNvSpPr>
              <p:nvPr/>
            </p:nvSpPr>
            <p:spPr bwMode="auto">
              <a:xfrm>
                <a:off x="1916" y="1696"/>
                <a:ext cx="58" cy="20"/>
              </a:xfrm>
              <a:custGeom>
                <a:avLst/>
                <a:gdLst>
                  <a:gd name="T0" fmla="*/ 448 w 29"/>
                  <a:gd name="T1" fmla="*/ 16 h 10"/>
                  <a:gd name="T2" fmla="*/ 432 w 29"/>
                  <a:gd name="T3" fmla="*/ 64 h 10"/>
                  <a:gd name="T4" fmla="*/ 416 w 29"/>
                  <a:gd name="T5" fmla="*/ 96 h 10"/>
                  <a:gd name="T6" fmla="*/ 352 w 29"/>
                  <a:gd name="T7" fmla="*/ 128 h 10"/>
                  <a:gd name="T8" fmla="*/ 304 w 29"/>
                  <a:gd name="T9" fmla="*/ 144 h 10"/>
                  <a:gd name="T10" fmla="*/ 256 w 29"/>
                  <a:gd name="T11" fmla="*/ 144 h 10"/>
                  <a:gd name="T12" fmla="*/ 240 w 29"/>
                  <a:gd name="T13" fmla="*/ 128 h 10"/>
                  <a:gd name="T14" fmla="*/ 176 w 29"/>
                  <a:gd name="T15" fmla="*/ 112 h 10"/>
                  <a:gd name="T16" fmla="*/ 112 w 29"/>
                  <a:gd name="T17" fmla="*/ 128 h 10"/>
                  <a:gd name="T18" fmla="*/ 80 w 29"/>
                  <a:gd name="T19" fmla="*/ 144 h 10"/>
                  <a:gd name="T20" fmla="*/ 32 w 29"/>
                  <a:gd name="T21" fmla="*/ 160 h 10"/>
                  <a:gd name="T22" fmla="*/ 16 w 29"/>
                  <a:gd name="T23" fmla="*/ 144 h 10"/>
                  <a:gd name="T24" fmla="*/ 16 w 29"/>
                  <a:gd name="T25" fmla="*/ 112 h 10"/>
                  <a:gd name="T26" fmla="*/ 64 w 29"/>
                  <a:gd name="T27" fmla="*/ 96 h 10"/>
                  <a:gd name="T28" fmla="*/ 112 w 29"/>
                  <a:gd name="T29" fmla="*/ 80 h 10"/>
                  <a:gd name="T30" fmla="*/ 176 w 29"/>
                  <a:gd name="T31" fmla="*/ 64 h 10"/>
                  <a:gd name="T32" fmla="*/ 240 w 29"/>
                  <a:gd name="T33" fmla="*/ 48 h 10"/>
                  <a:gd name="T34" fmla="*/ 272 w 29"/>
                  <a:gd name="T35" fmla="*/ 48 h 10"/>
                  <a:gd name="T36" fmla="*/ 304 w 29"/>
                  <a:gd name="T37" fmla="*/ 48 h 10"/>
                  <a:gd name="T38" fmla="*/ 336 w 29"/>
                  <a:gd name="T39" fmla="*/ 64 h 10"/>
                  <a:gd name="T40" fmla="*/ 368 w 29"/>
                  <a:gd name="T41" fmla="*/ 48 h 10"/>
                  <a:gd name="T42" fmla="*/ 400 w 29"/>
                  <a:gd name="T43" fmla="*/ 16 h 10"/>
                  <a:gd name="T44" fmla="*/ 448 w 29"/>
                  <a:gd name="T45" fmla="*/ 16 h 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10"/>
                  <a:gd name="T71" fmla="*/ 29 w 29"/>
                  <a:gd name="T72" fmla="*/ 10 h 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10">
                    <a:moveTo>
                      <a:pt x="28" y="1"/>
                    </a:moveTo>
                    <a:cubicBezTo>
                      <a:pt x="29" y="2"/>
                      <a:pt x="27" y="3"/>
                      <a:pt x="27" y="4"/>
                    </a:cubicBezTo>
                    <a:cubicBezTo>
                      <a:pt x="27" y="5"/>
                      <a:pt x="26" y="6"/>
                      <a:pt x="26" y="6"/>
                    </a:cubicBezTo>
                    <a:cubicBezTo>
                      <a:pt x="25" y="7"/>
                      <a:pt x="24" y="7"/>
                      <a:pt x="22" y="8"/>
                    </a:cubicBezTo>
                    <a:cubicBezTo>
                      <a:pt x="21" y="8"/>
                      <a:pt x="20" y="8"/>
                      <a:pt x="19" y="9"/>
                    </a:cubicBezTo>
                    <a:cubicBezTo>
                      <a:pt x="18" y="9"/>
                      <a:pt x="17" y="9"/>
                      <a:pt x="16" y="9"/>
                    </a:cubicBezTo>
                    <a:cubicBezTo>
                      <a:pt x="16" y="9"/>
                      <a:pt x="16" y="8"/>
                      <a:pt x="15" y="8"/>
                    </a:cubicBezTo>
                    <a:cubicBezTo>
                      <a:pt x="14" y="7"/>
                      <a:pt x="13" y="7"/>
                      <a:pt x="11" y="7"/>
                    </a:cubicBezTo>
                    <a:cubicBezTo>
                      <a:pt x="10" y="7"/>
                      <a:pt x="8" y="7"/>
                      <a:pt x="7" y="8"/>
                    </a:cubicBezTo>
                    <a:cubicBezTo>
                      <a:pt x="6" y="8"/>
                      <a:pt x="6" y="9"/>
                      <a:pt x="5" y="9"/>
                    </a:cubicBezTo>
                    <a:cubicBezTo>
                      <a:pt x="4" y="10"/>
                      <a:pt x="3" y="10"/>
                      <a:pt x="2" y="10"/>
                    </a:cubicBezTo>
                    <a:cubicBezTo>
                      <a:pt x="1" y="10"/>
                      <a:pt x="1" y="10"/>
                      <a:pt x="1" y="9"/>
                    </a:cubicBezTo>
                    <a:cubicBezTo>
                      <a:pt x="0" y="9"/>
                      <a:pt x="1" y="8"/>
                      <a:pt x="1" y="7"/>
                    </a:cubicBezTo>
                    <a:cubicBezTo>
                      <a:pt x="2" y="6"/>
                      <a:pt x="3" y="6"/>
                      <a:pt x="4" y="6"/>
                    </a:cubicBezTo>
                    <a:cubicBezTo>
                      <a:pt x="5" y="5"/>
                      <a:pt x="6" y="6"/>
                      <a:pt x="7" y="5"/>
                    </a:cubicBezTo>
                    <a:cubicBezTo>
                      <a:pt x="9" y="5"/>
                      <a:pt x="9" y="4"/>
                      <a:pt x="11" y="4"/>
                    </a:cubicBezTo>
                    <a:cubicBezTo>
                      <a:pt x="12" y="3"/>
                      <a:pt x="13" y="3"/>
                      <a:pt x="15" y="3"/>
                    </a:cubicBezTo>
                    <a:cubicBezTo>
                      <a:pt x="16" y="3"/>
                      <a:pt x="16" y="3"/>
                      <a:pt x="17" y="3"/>
                    </a:cubicBezTo>
                    <a:cubicBezTo>
                      <a:pt x="18" y="3"/>
                      <a:pt x="18" y="3"/>
                      <a:pt x="19" y="3"/>
                    </a:cubicBezTo>
                    <a:cubicBezTo>
                      <a:pt x="20" y="3"/>
                      <a:pt x="20" y="4"/>
                      <a:pt x="21" y="4"/>
                    </a:cubicBezTo>
                    <a:cubicBezTo>
                      <a:pt x="22" y="4"/>
                      <a:pt x="22" y="4"/>
                      <a:pt x="23" y="3"/>
                    </a:cubicBezTo>
                    <a:cubicBezTo>
                      <a:pt x="24" y="3"/>
                      <a:pt x="24" y="2"/>
                      <a:pt x="25" y="1"/>
                    </a:cubicBezTo>
                    <a:cubicBezTo>
                      <a:pt x="26" y="1"/>
                      <a:pt x="27" y="0"/>
                      <a:pt x="28" y="1"/>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72" name="Freeform 1194"/>
              <p:cNvSpPr>
                <a:spLocks/>
              </p:cNvSpPr>
              <p:nvPr/>
            </p:nvSpPr>
            <p:spPr bwMode="auto">
              <a:xfrm>
                <a:off x="1860" y="1720"/>
                <a:ext cx="62" cy="24"/>
              </a:xfrm>
              <a:custGeom>
                <a:avLst/>
                <a:gdLst>
                  <a:gd name="T0" fmla="*/ 480 w 31"/>
                  <a:gd name="T1" fmla="*/ 16 h 12"/>
                  <a:gd name="T2" fmla="*/ 448 w 31"/>
                  <a:gd name="T3" fmla="*/ 0 h 12"/>
                  <a:gd name="T4" fmla="*/ 400 w 31"/>
                  <a:gd name="T5" fmla="*/ 16 h 12"/>
                  <a:gd name="T6" fmla="*/ 368 w 31"/>
                  <a:gd name="T7" fmla="*/ 48 h 12"/>
                  <a:gd name="T8" fmla="*/ 336 w 31"/>
                  <a:gd name="T9" fmla="*/ 48 h 12"/>
                  <a:gd name="T10" fmla="*/ 288 w 31"/>
                  <a:gd name="T11" fmla="*/ 48 h 12"/>
                  <a:gd name="T12" fmla="*/ 240 w 31"/>
                  <a:gd name="T13" fmla="*/ 48 h 12"/>
                  <a:gd name="T14" fmla="*/ 208 w 31"/>
                  <a:gd name="T15" fmla="*/ 64 h 12"/>
                  <a:gd name="T16" fmla="*/ 176 w 31"/>
                  <a:gd name="T17" fmla="*/ 80 h 12"/>
                  <a:gd name="T18" fmla="*/ 144 w 31"/>
                  <a:gd name="T19" fmla="*/ 112 h 12"/>
                  <a:gd name="T20" fmla="*/ 112 w 31"/>
                  <a:gd name="T21" fmla="*/ 112 h 12"/>
                  <a:gd name="T22" fmla="*/ 80 w 31"/>
                  <a:gd name="T23" fmla="*/ 128 h 12"/>
                  <a:gd name="T24" fmla="*/ 48 w 31"/>
                  <a:gd name="T25" fmla="*/ 144 h 12"/>
                  <a:gd name="T26" fmla="*/ 16 w 31"/>
                  <a:gd name="T27" fmla="*/ 160 h 12"/>
                  <a:gd name="T28" fmla="*/ 0 w 31"/>
                  <a:gd name="T29" fmla="*/ 192 h 12"/>
                  <a:gd name="T30" fmla="*/ 96 w 31"/>
                  <a:gd name="T31" fmla="*/ 192 h 12"/>
                  <a:gd name="T32" fmla="*/ 160 w 31"/>
                  <a:gd name="T33" fmla="*/ 176 h 12"/>
                  <a:gd name="T34" fmla="*/ 176 w 31"/>
                  <a:gd name="T35" fmla="*/ 160 h 12"/>
                  <a:gd name="T36" fmla="*/ 240 w 31"/>
                  <a:gd name="T37" fmla="*/ 128 h 12"/>
                  <a:gd name="T38" fmla="*/ 304 w 31"/>
                  <a:gd name="T39" fmla="*/ 112 h 12"/>
                  <a:gd name="T40" fmla="*/ 352 w 31"/>
                  <a:gd name="T41" fmla="*/ 96 h 12"/>
                  <a:gd name="T42" fmla="*/ 384 w 31"/>
                  <a:gd name="T43" fmla="*/ 80 h 12"/>
                  <a:gd name="T44" fmla="*/ 432 w 31"/>
                  <a:gd name="T45" fmla="*/ 64 h 12"/>
                  <a:gd name="T46" fmla="*/ 480 w 31"/>
                  <a:gd name="T47" fmla="*/ 64 h 12"/>
                  <a:gd name="T48" fmla="*/ 480 w 31"/>
                  <a:gd name="T49" fmla="*/ 16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12"/>
                  <a:gd name="T77" fmla="*/ 31 w 31"/>
                  <a:gd name="T78" fmla="*/ 12 h 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12">
                    <a:moveTo>
                      <a:pt x="30" y="1"/>
                    </a:moveTo>
                    <a:cubicBezTo>
                      <a:pt x="30" y="0"/>
                      <a:pt x="29" y="0"/>
                      <a:pt x="28" y="0"/>
                    </a:cubicBezTo>
                    <a:cubicBezTo>
                      <a:pt x="27" y="0"/>
                      <a:pt x="26" y="1"/>
                      <a:pt x="25" y="1"/>
                    </a:cubicBezTo>
                    <a:cubicBezTo>
                      <a:pt x="25" y="2"/>
                      <a:pt x="24" y="2"/>
                      <a:pt x="23" y="3"/>
                    </a:cubicBezTo>
                    <a:cubicBezTo>
                      <a:pt x="22" y="3"/>
                      <a:pt x="22" y="3"/>
                      <a:pt x="21" y="3"/>
                    </a:cubicBezTo>
                    <a:cubicBezTo>
                      <a:pt x="20" y="3"/>
                      <a:pt x="19" y="3"/>
                      <a:pt x="18" y="3"/>
                    </a:cubicBezTo>
                    <a:cubicBezTo>
                      <a:pt x="17" y="3"/>
                      <a:pt x="16" y="2"/>
                      <a:pt x="15" y="3"/>
                    </a:cubicBezTo>
                    <a:cubicBezTo>
                      <a:pt x="14" y="3"/>
                      <a:pt x="14" y="3"/>
                      <a:pt x="13" y="4"/>
                    </a:cubicBezTo>
                    <a:cubicBezTo>
                      <a:pt x="12" y="4"/>
                      <a:pt x="11" y="5"/>
                      <a:pt x="11" y="5"/>
                    </a:cubicBezTo>
                    <a:cubicBezTo>
                      <a:pt x="10" y="6"/>
                      <a:pt x="10" y="6"/>
                      <a:pt x="9" y="7"/>
                    </a:cubicBezTo>
                    <a:cubicBezTo>
                      <a:pt x="8" y="7"/>
                      <a:pt x="8" y="7"/>
                      <a:pt x="7" y="7"/>
                    </a:cubicBezTo>
                    <a:cubicBezTo>
                      <a:pt x="6" y="7"/>
                      <a:pt x="6" y="7"/>
                      <a:pt x="5" y="8"/>
                    </a:cubicBezTo>
                    <a:cubicBezTo>
                      <a:pt x="4" y="8"/>
                      <a:pt x="4" y="9"/>
                      <a:pt x="3" y="9"/>
                    </a:cubicBezTo>
                    <a:cubicBezTo>
                      <a:pt x="2" y="10"/>
                      <a:pt x="1" y="9"/>
                      <a:pt x="1" y="10"/>
                    </a:cubicBezTo>
                    <a:cubicBezTo>
                      <a:pt x="0" y="10"/>
                      <a:pt x="0" y="11"/>
                      <a:pt x="0" y="12"/>
                    </a:cubicBezTo>
                    <a:cubicBezTo>
                      <a:pt x="2" y="12"/>
                      <a:pt x="3" y="12"/>
                      <a:pt x="6" y="12"/>
                    </a:cubicBezTo>
                    <a:cubicBezTo>
                      <a:pt x="7" y="11"/>
                      <a:pt x="8" y="12"/>
                      <a:pt x="10" y="11"/>
                    </a:cubicBezTo>
                    <a:cubicBezTo>
                      <a:pt x="10" y="11"/>
                      <a:pt x="10" y="10"/>
                      <a:pt x="11" y="10"/>
                    </a:cubicBezTo>
                    <a:cubicBezTo>
                      <a:pt x="12" y="9"/>
                      <a:pt x="13" y="9"/>
                      <a:pt x="15" y="8"/>
                    </a:cubicBezTo>
                    <a:cubicBezTo>
                      <a:pt x="17" y="8"/>
                      <a:pt x="18" y="8"/>
                      <a:pt x="19" y="7"/>
                    </a:cubicBezTo>
                    <a:cubicBezTo>
                      <a:pt x="20" y="7"/>
                      <a:pt x="21" y="6"/>
                      <a:pt x="22" y="6"/>
                    </a:cubicBezTo>
                    <a:cubicBezTo>
                      <a:pt x="23" y="5"/>
                      <a:pt x="23" y="6"/>
                      <a:pt x="24" y="5"/>
                    </a:cubicBezTo>
                    <a:cubicBezTo>
                      <a:pt x="25" y="5"/>
                      <a:pt x="26" y="5"/>
                      <a:pt x="27" y="4"/>
                    </a:cubicBezTo>
                    <a:cubicBezTo>
                      <a:pt x="28" y="4"/>
                      <a:pt x="30" y="5"/>
                      <a:pt x="30" y="4"/>
                    </a:cubicBezTo>
                    <a:cubicBezTo>
                      <a:pt x="31" y="3"/>
                      <a:pt x="31" y="2"/>
                      <a:pt x="30" y="1"/>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73" name="Freeform 1195"/>
              <p:cNvSpPr>
                <a:spLocks/>
              </p:cNvSpPr>
              <p:nvPr/>
            </p:nvSpPr>
            <p:spPr bwMode="auto">
              <a:xfrm>
                <a:off x="1862" y="1660"/>
                <a:ext cx="64" cy="56"/>
              </a:xfrm>
              <a:custGeom>
                <a:avLst/>
                <a:gdLst>
                  <a:gd name="T0" fmla="*/ 192 w 32"/>
                  <a:gd name="T1" fmla="*/ 416 h 28"/>
                  <a:gd name="T2" fmla="*/ 224 w 32"/>
                  <a:gd name="T3" fmla="*/ 384 h 28"/>
                  <a:gd name="T4" fmla="*/ 256 w 32"/>
                  <a:gd name="T5" fmla="*/ 352 h 28"/>
                  <a:gd name="T6" fmla="*/ 256 w 32"/>
                  <a:gd name="T7" fmla="*/ 320 h 28"/>
                  <a:gd name="T8" fmla="*/ 288 w 32"/>
                  <a:gd name="T9" fmla="*/ 288 h 28"/>
                  <a:gd name="T10" fmla="*/ 320 w 32"/>
                  <a:gd name="T11" fmla="*/ 256 h 28"/>
                  <a:gd name="T12" fmla="*/ 320 w 32"/>
                  <a:gd name="T13" fmla="*/ 224 h 28"/>
                  <a:gd name="T14" fmla="*/ 320 w 32"/>
                  <a:gd name="T15" fmla="*/ 176 h 28"/>
                  <a:gd name="T16" fmla="*/ 368 w 32"/>
                  <a:gd name="T17" fmla="*/ 176 h 28"/>
                  <a:gd name="T18" fmla="*/ 384 w 32"/>
                  <a:gd name="T19" fmla="*/ 224 h 28"/>
                  <a:gd name="T20" fmla="*/ 432 w 32"/>
                  <a:gd name="T21" fmla="*/ 256 h 28"/>
                  <a:gd name="T22" fmla="*/ 480 w 32"/>
                  <a:gd name="T23" fmla="*/ 240 h 28"/>
                  <a:gd name="T24" fmla="*/ 496 w 32"/>
                  <a:gd name="T25" fmla="*/ 208 h 28"/>
                  <a:gd name="T26" fmla="*/ 496 w 32"/>
                  <a:gd name="T27" fmla="*/ 144 h 28"/>
                  <a:gd name="T28" fmla="*/ 448 w 32"/>
                  <a:gd name="T29" fmla="*/ 96 h 28"/>
                  <a:gd name="T30" fmla="*/ 400 w 32"/>
                  <a:gd name="T31" fmla="*/ 64 h 28"/>
                  <a:gd name="T32" fmla="*/ 336 w 32"/>
                  <a:gd name="T33" fmla="*/ 48 h 28"/>
                  <a:gd name="T34" fmla="*/ 256 w 32"/>
                  <a:gd name="T35" fmla="*/ 48 h 28"/>
                  <a:gd name="T36" fmla="*/ 192 w 32"/>
                  <a:gd name="T37" fmla="*/ 32 h 28"/>
                  <a:gd name="T38" fmla="*/ 144 w 32"/>
                  <a:gd name="T39" fmla="*/ 16 h 28"/>
                  <a:gd name="T40" fmla="*/ 128 w 32"/>
                  <a:gd name="T41" fmla="*/ 64 h 28"/>
                  <a:gd name="T42" fmla="*/ 96 w 32"/>
                  <a:gd name="T43" fmla="*/ 80 h 28"/>
                  <a:gd name="T44" fmla="*/ 48 w 32"/>
                  <a:gd name="T45" fmla="*/ 64 h 28"/>
                  <a:gd name="T46" fmla="*/ 32 w 32"/>
                  <a:gd name="T47" fmla="*/ 112 h 28"/>
                  <a:gd name="T48" fmla="*/ 80 w 32"/>
                  <a:gd name="T49" fmla="*/ 144 h 28"/>
                  <a:gd name="T50" fmla="*/ 128 w 32"/>
                  <a:gd name="T51" fmla="*/ 176 h 28"/>
                  <a:gd name="T52" fmla="*/ 144 w 32"/>
                  <a:gd name="T53" fmla="*/ 192 h 28"/>
                  <a:gd name="T54" fmla="*/ 128 w 32"/>
                  <a:gd name="T55" fmla="*/ 240 h 28"/>
                  <a:gd name="T56" fmla="*/ 96 w 32"/>
                  <a:gd name="T57" fmla="*/ 288 h 28"/>
                  <a:gd name="T58" fmla="*/ 64 w 32"/>
                  <a:gd name="T59" fmla="*/ 320 h 28"/>
                  <a:gd name="T60" fmla="*/ 16 w 32"/>
                  <a:gd name="T61" fmla="*/ 352 h 28"/>
                  <a:gd name="T62" fmla="*/ 16 w 32"/>
                  <a:gd name="T63" fmla="*/ 384 h 28"/>
                  <a:gd name="T64" fmla="*/ 64 w 32"/>
                  <a:gd name="T65" fmla="*/ 368 h 28"/>
                  <a:gd name="T66" fmla="*/ 96 w 32"/>
                  <a:gd name="T67" fmla="*/ 336 h 28"/>
                  <a:gd name="T68" fmla="*/ 128 w 32"/>
                  <a:gd name="T69" fmla="*/ 336 h 28"/>
                  <a:gd name="T70" fmla="*/ 144 w 32"/>
                  <a:gd name="T71" fmla="*/ 352 h 28"/>
                  <a:gd name="T72" fmla="*/ 128 w 32"/>
                  <a:gd name="T73" fmla="*/ 400 h 28"/>
                  <a:gd name="T74" fmla="*/ 128 w 32"/>
                  <a:gd name="T75" fmla="*/ 448 h 28"/>
                  <a:gd name="T76" fmla="*/ 160 w 32"/>
                  <a:gd name="T77" fmla="*/ 432 h 28"/>
                  <a:gd name="T78" fmla="*/ 192 w 32"/>
                  <a:gd name="T79" fmla="*/ 416 h 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
                  <a:gd name="T121" fmla="*/ 0 h 28"/>
                  <a:gd name="T122" fmla="*/ 32 w 32"/>
                  <a:gd name="T123" fmla="*/ 28 h 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 h="28">
                    <a:moveTo>
                      <a:pt x="12" y="26"/>
                    </a:moveTo>
                    <a:cubicBezTo>
                      <a:pt x="13" y="26"/>
                      <a:pt x="14" y="25"/>
                      <a:pt x="14" y="24"/>
                    </a:cubicBezTo>
                    <a:cubicBezTo>
                      <a:pt x="15" y="24"/>
                      <a:pt x="15" y="23"/>
                      <a:pt x="16" y="22"/>
                    </a:cubicBezTo>
                    <a:cubicBezTo>
                      <a:pt x="16" y="21"/>
                      <a:pt x="15" y="21"/>
                      <a:pt x="16" y="20"/>
                    </a:cubicBezTo>
                    <a:cubicBezTo>
                      <a:pt x="16" y="19"/>
                      <a:pt x="17" y="19"/>
                      <a:pt x="18" y="18"/>
                    </a:cubicBezTo>
                    <a:cubicBezTo>
                      <a:pt x="19" y="17"/>
                      <a:pt x="20" y="17"/>
                      <a:pt x="20" y="16"/>
                    </a:cubicBezTo>
                    <a:cubicBezTo>
                      <a:pt x="21" y="15"/>
                      <a:pt x="20" y="15"/>
                      <a:pt x="20" y="14"/>
                    </a:cubicBezTo>
                    <a:cubicBezTo>
                      <a:pt x="20" y="13"/>
                      <a:pt x="19" y="11"/>
                      <a:pt x="20" y="11"/>
                    </a:cubicBezTo>
                    <a:cubicBezTo>
                      <a:pt x="21" y="10"/>
                      <a:pt x="22" y="10"/>
                      <a:pt x="23" y="11"/>
                    </a:cubicBezTo>
                    <a:cubicBezTo>
                      <a:pt x="24" y="11"/>
                      <a:pt x="24" y="12"/>
                      <a:pt x="24" y="14"/>
                    </a:cubicBezTo>
                    <a:cubicBezTo>
                      <a:pt x="25" y="15"/>
                      <a:pt x="25" y="16"/>
                      <a:pt x="27" y="16"/>
                    </a:cubicBezTo>
                    <a:cubicBezTo>
                      <a:pt x="28" y="16"/>
                      <a:pt x="29" y="16"/>
                      <a:pt x="30" y="15"/>
                    </a:cubicBezTo>
                    <a:cubicBezTo>
                      <a:pt x="31" y="15"/>
                      <a:pt x="31" y="14"/>
                      <a:pt x="31" y="13"/>
                    </a:cubicBezTo>
                    <a:cubicBezTo>
                      <a:pt x="32" y="11"/>
                      <a:pt x="31" y="10"/>
                      <a:pt x="31" y="9"/>
                    </a:cubicBezTo>
                    <a:cubicBezTo>
                      <a:pt x="30" y="7"/>
                      <a:pt x="29" y="7"/>
                      <a:pt x="28" y="6"/>
                    </a:cubicBezTo>
                    <a:cubicBezTo>
                      <a:pt x="27" y="5"/>
                      <a:pt x="26" y="4"/>
                      <a:pt x="25" y="4"/>
                    </a:cubicBezTo>
                    <a:cubicBezTo>
                      <a:pt x="23" y="3"/>
                      <a:pt x="22" y="3"/>
                      <a:pt x="21" y="3"/>
                    </a:cubicBezTo>
                    <a:cubicBezTo>
                      <a:pt x="19" y="3"/>
                      <a:pt x="18" y="3"/>
                      <a:pt x="16" y="3"/>
                    </a:cubicBezTo>
                    <a:cubicBezTo>
                      <a:pt x="15" y="3"/>
                      <a:pt x="14" y="3"/>
                      <a:pt x="12" y="2"/>
                    </a:cubicBezTo>
                    <a:cubicBezTo>
                      <a:pt x="11" y="2"/>
                      <a:pt x="10" y="0"/>
                      <a:pt x="9" y="1"/>
                    </a:cubicBezTo>
                    <a:cubicBezTo>
                      <a:pt x="8" y="2"/>
                      <a:pt x="9" y="3"/>
                      <a:pt x="8" y="4"/>
                    </a:cubicBezTo>
                    <a:cubicBezTo>
                      <a:pt x="7" y="4"/>
                      <a:pt x="7" y="4"/>
                      <a:pt x="6" y="5"/>
                    </a:cubicBezTo>
                    <a:cubicBezTo>
                      <a:pt x="5" y="5"/>
                      <a:pt x="4" y="3"/>
                      <a:pt x="3" y="4"/>
                    </a:cubicBezTo>
                    <a:cubicBezTo>
                      <a:pt x="2" y="5"/>
                      <a:pt x="2" y="6"/>
                      <a:pt x="2" y="7"/>
                    </a:cubicBezTo>
                    <a:cubicBezTo>
                      <a:pt x="3" y="8"/>
                      <a:pt x="4" y="8"/>
                      <a:pt x="5" y="9"/>
                    </a:cubicBezTo>
                    <a:cubicBezTo>
                      <a:pt x="6" y="10"/>
                      <a:pt x="7" y="10"/>
                      <a:pt x="8" y="11"/>
                    </a:cubicBezTo>
                    <a:cubicBezTo>
                      <a:pt x="8" y="11"/>
                      <a:pt x="8" y="12"/>
                      <a:pt x="9" y="12"/>
                    </a:cubicBezTo>
                    <a:cubicBezTo>
                      <a:pt x="9" y="13"/>
                      <a:pt x="8" y="14"/>
                      <a:pt x="8" y="15"/>
                    </a:cubicBezTo>
                    <a:cubicBezTo>
                      <a:pt x="8" y="16"/>
                      <a:pt x="7" y="17"/>
                      <a:pt x="6" y="18"/>
                    </a:cubicBezTo>
                    <a:cubicBezTo>
                      <a:pt x="5" y="19"/>
                      <a:pt x="5" y="19"/>
                      <a:pt x="4" y="20"/>
                    </a:cubicBezTo>
                    <a:cubicBezTo>
                      <a:pt x="3" y="21"/>
                      <a:pt x="2" y="21"/>
                      <a:pt x="1" y="22"/>
                    </a:cubicBezTo>
                    <a:cubicBezTo>
                      <a:pt x="1" y="23"/>
                      <a:pt x="0" y="24"/>
                      <a:pt x="1" y="24"/>
                    </a:cubicBezTo>
                    <a:cubicBezTo>
                      <a:pt x="2" y="25"/>
                      <a:pt x="3" y="23"/>
                      <a:pt x="4" y="23"/>
                    </a:cubicBezTo>
                    <a:cubicBezTo>
                      <a:pt x="4" y="22"/>
                      <a:pt x="5" y="21"/>
                      <a:pt x="6" y="21"/>
                    </a:cubicBezTo>
                    <a:cubicBezTo>
                      <a:pt x="7" y="21"/>
                      <a:pt x="7" y="20"/>
                      <a:pt x="8" y="21"/>
                    </a:cubicBezTo>
                    <a:cubicBezTo>
                      <a:pt x="9" y="21"/>
                      <a:pt x="9" y="21"/>
                      <a:pt x="9" y="22"/>
                    </a:cubicBezTo>
                    <a:cubicBezTo>
                      <a:pt x="10" y="23"/>
                      <a:pt x="9" y="24"/>
                      <a:pt x="8" y="25"/>
                    </a:cubicBezTo>
                    <a:cubicBezTo>
                      <a:pt x="8" y="26"/>
                      <a:pt x="7" y="27"/>
                      <a:pt x="8" y="28"/>
                    </a:cubicBezTo>
                    <a:cubicBezTo>
                      <a:pt x="9" y="28"/>
                      <a:pt x="10" y="27"/>
                      <a:pt x="10" y="27"/>
                    </a:cubicBezTo>
                    <a:cubicBezTo>
                      <a:pt x="11" y="27"/>
                      <a:pt x="11" y="27"/>
                      <a:pt x="12" y="26"/>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74" name="Freeform 1196"/>
              <p:cNvSpPr>
                <a:spLocks/>
              </p:cNvSpPr>
              <p:nvPr/>
            </p:nvSpPr>
            <p:spPr bwMode="auto">
              <a:xfrm>
                <a:off x="1799" y="1668"/>
                <a:ext cx="63" cy="74"/>
              </a:xfrm>
              <a:custGeom>
                <a:avLst/>
                <a:gdLst>
                  <a:gd name="T0" fmla="*/ 512 w 31"/>
                  <a:gd name="T1" fmla="*/ 32 h 37"/>
                  <a:gd name="T2" fmla="*/ 480 w 31"/>
                  <a:gd name="T3" fmla="*/ 64 h 37"/>
                  <a:gd name="T4" fmla="*/ 429 w 31"/>
                  <a:gd name="T5" fmla="*/ 80 h 37"/>
                  <a:gd name="T6" fmla="*/ 429 w 31"/>
                  <a:gd name="T7" fmla="*/ 128 h 37"/>
                  <a:gd name="T8" fmla="*/ 360 w 31"/>
                  <a:gd name="T9" fmla="*/ 128 h 37"/>
                  <a:gd name="T10" fmla="*/ 327 w 31"/>
                  <a:gd name="T11" fmla="*/ 160 h 37"/>
                  <a:gd name="T12" fmla="*/ 293 w 31"/>
                  <a:gd name="T13" fmla="*/ 208 h 37"/>
                  <a:gd name="T14" fmla="*/ 236 w 31"/>
                  <a:gd name="T15" fmla="*/ 256 h 37"/>
                  <a:gd name="T16" fmla="*/ 203 w 31"/>
                  <a:gd name="T17" fmla="*/ 320 h 37"/>
                  <a:gd name="T18" fmla="*/ 203 w 31"/>
                  <a:gd name="T19" fmla="*/ 384 h 37"/>
                  <a:gd name="T20" fmla="*/ 185 w 31"/>
                  <a:gd name="T21" fmla="*/ 464 h 37"/>
                  <a:gd name="T22" fmla="*/ 136 w 31"/>
                  <a:gd name="T23" fmla="*/ 512 h 37"/>
                  <a:gd name="T24" fmla="*/ 67 w 31"/>
                  <a:gd name="T25" fmla="*/ 560 h 37"/>
                  <a:gd name="T26" fmla="*/ 0 w 31"/>
                  <a:gd name="T27" fmla="*/ 576 h 37"/>
                  <a:gd name="T28" fmla="*/ 0 w 31"/>
                  <a:gd name="T29" fmla="*/ 528 h 37"/>
                  <a:gd name="T30" fmla="*/ 16 w 31"/>
                  <a:gd name="T31" fmla="*/ 432 h 37"/>
                  <a:gd name="T32" fmla="*/ 49 w 31"/>
                  <a:gd name="T33" fmla="*/ 384 h 37"/>
                  <a:gd name="T34" fmla="*/ 83 w 31"/>
                  <a:gd name="T35" fmla="*/ 304 h 37"/>
                  <a:gd name="T36" fmla="*/ 136 w 31"/>
                  <a:gd name="T37" fmla="*/ 256 h 37"/>
                  <a:gd name="T38" fmla="*/ 169 w 31"/>
                  <a:gd name="T39" fmla="*/ 224 h 37"/>
                  <a:gd name="T40" fmla="*/ 185 w 31"/>
                  <a:gd name="T41" fmla="*/ 176 h 37"/>
                  <a:gd name="T42" fmla="*/ 136 w 31"/>
                  <a:gd name="T43" fmla="*/ 192 h 37"/>
                  <a:gd name="T44" fmla="*/ 185 w 31"/>
                  <a:gd name="T45" fmla="*/ 144 h 37"/>
                  <a:gd name="T46" fmla="*/ 236 w 31"/>
                  <a:gd name="T47" fmla="*/ 80 h 37"/>
                  <a:gd name="T48" fmla="*/ 309 w 31"/>
                  <a:gd name="T49" fmla="*/ 16 h 37"/>
                  <a:gd name="T50" fmla="*/ 327 w 31"/>
                  <a:gd name="T51" fmla="*/ 48 h 37"/>
                  <a:gd name="T52" fmla="*/ 360 w 31"/>
                  <a:gd name="T53" fmla="*/ 16 h 37"/>
                  <a:gd name="T54" fmla="*/ 445 w 31"/>
                  <a:gd name="T55" fmla="*/ 16 h 37"/>
                  <a:gd name="T56" fmla="*/ 480 w 31"/>
                  <a:gd name="T57" fmla="*/ 0 h 37"/>
                  <a:gd name="T58" fmla="*/ 528 w 31"/>
                  <a:gd name="T59" fmla="*/ 16 h 37"/>
                  <a:gd name="T60" fmla="*/ 512 w 31"/>
                  <a:gd name="T61" fmla="*/ 32 h 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
                  <a:gd name="T94" fmla="*/ 0 h 37"/>
                  <a:gd name="T95" fmla="*/ 31 w 31"/>
                  <a:gd name="T96" fmla="*/ 37 h 3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 h="37">
                    <a:moveTo>
                      <a:pt x="30" y="2"/>
                    </a:moveTo>
                    <a:cubicBezTo>
                      <a:pt x="29" y="3"/>
                      <a:pt x="29" y="3"/>
                      <a:pt x="28" y="4"/>
                    </a:cubicBezTo>
                    <a:cubicBezTo>
                      <a:pt x="27" y="5"/>
                      <a:pt x="26" y="4"/>
                      <a:pt x="25" y="5"/>
                    </a:cubicBezTo>
                    <a:cubicBezTo>
                      <a:pt x="25" y="6"/>
                      <a:pt x="25" y="7"/>
                      <a:pt x="25" y="8"/>
                    </a:cubicBezTo>
                    <a:cubicBezTo>
                      <a:pt x="24" y="9"/>
                      <a:pt x="23" y="8"/>
                      <a:pt x="21" y="8"/>
                    </a:cubicBezTo>
                    <a:cubicBezTo>
                      <a:pt x="20" y="9"/>
                      <a:pt x="20" y="9"/>
                      <a:pt x="19" y="10"/>
                    </a:cubicBezTo>
                    <a:cubicBezTo>
                      <a:pt x="18" y="11"/>
                      <a:pt x="18" y="12"/>
                      <a:pt x="17" y="13"/>
                    </a:cubicBezTo>
                    <a:cubicBezTo>
                      <a:pt x="15" y="14"/>
                      <a:pt x="14" y="14"/>
                      <a:pt x="14" y="16"/>
                    </a:cubicBezTo>
                    <a:cubicBezTo>
                      <a:pt x="13" y="17"/>
                      <a:pt x="12" y="18"/>
                      <a:pt x="12" y="20"/>
                    </a:cubicBezTo>
                    <a:cubicBezTo>
                      <a:pt x="12" y="21"/>
                      <a:pt x="12" y="22"/>
                      <a:pt x="12" y="24"/>
                    </a:cubicBezTo>
                    <a:cubicBezTo>
                      <a:pt x="12" y="26"/>
                      <a:pt x="12" y="27"/>
                      <a:pt x="11" y="29"/>
                    </a:cubicBezTo>
                    <a:cubicBezTo>
                      <a:pt x="10" y="30"/>
                      <a:pt x="9" y="31"/>
                      <a:pt x="8" y="32"/>
                    </a:cubicBezTo>
                    <a:cubicBezTo>
                      <a:pt x="6" y="34"/>
                      <a:pt x="5" y="34"/>
                      <a:pt x="4" y="35"/>
                    </a:cubicBezTo>
                    <a:cubicBezTo>
                      <a:pt x="2" y="35"/>
                      <a:pt x="2" y="37"/>
                      <a:pt x="0" y="36"/>
                    </a:cubicBezTo>
                    <a:cubicBezTo>
                      <a:pt x="0" y="35"/>
                      <a:pt x="0" y="34"/>
                      <a:pt x="0" y="33"/>
                    </a:cubicBezTo>
                    <a:cubicBezTo>
                      <a:pt x="0" y="31"/>
                      <a:pt x="0" y="29"/>
                      <a:pt x="1" y="27"/>
                    </a:cubicBezTo>
                    <a:cubicBezTo>
                      <a:pt x="2" y="26"/>
                      <a:pt x="2" y="25"/>
                      <a:pt x="3" y="24"/>
                    </a:cubicBezTo>
                    <a:cubicBezTo>
                      <a:pt x="4" y="22"/>
                      <a:pt x="4" y="20"/>
                      <a:pt x="5" y="19"/>
                    </a:cubicBezTo>
                    <a:cubicBezTo>
                      <a:pt x="6" y="18"/>
                      <a:pt x="7" y="17"/>
                      <a:pt x="8" y="16"/>
                    </a:cubicBezTo>
                    <a:cubicBezTo>
                      <a:pt x="9" y="15"/>
                      <a:pt x="9" y="15"/>
                      <a:pt x="10" y="14"/>
                    </a:cubicBezTo>
                    <a:cubicBezTo>
                      <a:pt x="10" y="13"/>
                      <a:pt x="11" y="12"/>
                      <a:pt x="11" y="11"/>
                    </a:cubicBezTo>
                    <a:cubicBezTo>
                      <a:pt x="10" y="10"/>
                      <a:pt x="8" y="11"/>
                      <a:pt x="8" y="12"/>
                    </a:cubicBezTo>
                    <a:cubicBezTo>
                      <a:pt x="8" y="12"/>
                      <a:pt x="10" y="10"/>
                      <a:pt x="11" y="9"/>
                    </a:cubicBezTo>
                    <a:cubicBezTo>
                      <a:pt x="12" y="7"/>
                      <a:pt x="13" y="7"/>
                      <a:pt x="14" y="5"/>
                    </a:cubicBezTo>
                    <a:cubicBezTo>
                      <a:pt x="16" y="4"/>
                      <a:pt x="16" y="0"/>
                      <a:pt x="18" y="1"/>
                    </a:cubicBezTo>
                    <a:cubicBezTo>
                      <a:pt x="18" y="2"/>
                      <a:pt x="18" y="2"/>
                      <a:pt x="19" y="3"/>
                    </a:cubicBezTo>
                    <a:cubicBezTo>
                      <a:pt x="20" y="3"/>
                      <a:pt x="20" y="2"/>
                      <a:pt x="21" y="1"/>
                    </a:cubicBezTo>
                    <a:cubicBezTo>
                      <a:pt x="23" y="1"/>
                      <a:pt x="24" y="1"/>
                      <a:pt x="26" y="1"/>
                    </a:cubicBezTo>
                    <a:cubicBezTo>
                      <a:pt x="27" y="0"/>
                      <a:pt x="27" y="0"/>
                      <a:pt x="28" y="0"/>
                    </a:cubicBezTo>
                    <a:cubicBezTo>
                      <a:pt x="29" y="0"/>
                      <a:pt x="31" y="0"/>
                      <a:pt x="31" y="1"/>
                    </a:cubicBezTo>
                    <a:cubicBezTo>
                      <a:pt x="31" y="1"/>
                      <a:pt x="30" y="1"/>
                      <a:pt x="30" y="2"/>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75" name="Freeform 1197"/>
              <p:cNvSpPr>
                <a:spLocks/>
              </p:cNvSpPr>
              <p:nvPr/>
            </p:nvSpPr>
            <p:spPr bwMode="auto">
              <a:xfrm>
                <a:off x="1773" y="1618"/>
                <a:ext cx="103" cy="42"/>
              </a:xfrm>
              <a:custGeom>
                <a:avLst/>
                <a:gdLst>
                  <a:gd name="T0" fmla="*/ 848 w 51"/>
                  <a:gd name="T1" fmla="*/ 320 h 21"/>
                  <a:gd name="T2" fmla="*/ 848 w 51"/>
                  <a:gd name="T3" fmla="*/ 272 h 21"/>
                  <a:gd name="T4" fmla="*/ 832 w 51"/>
                  <a:gd name="T5" fmla="*/ 240 h 21"/>
                  <a:gd name="T6" fmla="*/ 848 w 51"/>
                  <a:gd name="T7" fmla="*/ 224 h 21"/>
                  <a:gd name="T8" fmla="*/ 848 w 51"/>
                  <a:gd name="T9" fmla="*/ 192 h 21"/>
                  <a:gd name="T10" fmla="*/ 848 w 51"/>
                  <a:gd name="T11" fmla="*/ 144 h 21"/>
                  <a:gd name="T12" fmla="*/ 800 w 51"/>
                  <a:gd name="T13" fmla="*/ 144 h 21"/>
                  <a:gd name="T14" fmla="*/ 784 w 51"/>
                  <a:gd name="T15" fmla="*/ 128 h 21"/>
                  <a:gd name="T16" fmla="*/ 735 w 51"/>
                  <a:gd name="T17" fmla="*/ 112 h 21"/>
                  <a:gd name="T18" fmla="*/ 751 w 51"/>
                  <a:gd name="T19" fmla="*/ 64 h 21"/>
                  <a:gd name="T20" fmla="*/ 717 w 51"/>
                  <a:gd name="T21" fmla="*/ 32 h 21"/>
                  <a:gd name="T22" fmla="*/ 668 w 51"/>
                  <a:gd name="T23" fmla="*/ 32 h 21"/>
                  <a:gd name="T24" fmla="*/ 636 w 51"/>
                  <a:gd name="T25" fmla="*/ 32 h 21"/>
                  <a:gd name="T26" fmla="*/ 600 w 51"/>
                  <a:gd name="T27" fmla="*/ 0 h 21"/>
                  <a:gd name="T28" fmla="*/ 568 w 51"/>
                  <a:gd name="T29" fmla="*/ 32 h 21"/>
                  <a:gd name="T30" fmla="*/ 551 w 51"/>
                  <a:gd name="T31" fmla="*/ 48 h 21"/>
                  <a:gd name="T32" fmla="*/ 517 w 51"/>
                  <a:gd name="T33" fmla="*/ 48 h 21"/>
                  <a:gd name="T34" fmla="*/ 485 w 51"/>
                  <a:gd name="T35" fmla="*/ 80 h 21"/>
                  <a:gd name="T36" fmla="*/ 452 w 51"/>
                  <a:gd name="T37" fmla="*/ 64 h 21"/>
                  <a:gd name="T38" fmla="*/ 412 w 51"/>
                  <a:gd name="T39" fmla="*/ 80 h 21"/>
                  <a:gd name="T40" fmla="*/ 380 w 51"/>
                  <a:gd name="T41" fmla="*/ 112 h 21"/>
                  <a:gd name="T42" fmla="*/ 331 w 51"/>
                  <a:gd name="T43" fmla="*/ 144 h 21"/>
                  <a:gd name="T44" fmla="*/ 297 w 51"/>
                  <a:gd name="T45" fmla="*/ 144 h 21"/>
                  <a:gd name="T46" fmla="*/ 265 w 51"/>
                  <a:gd name="T47" fmla="*/ 160 h 21"/>
                  <a:gd name="T48" fmla="*/ 216 w 51"/>
                  <a:gd name="T49" fmla="*/ 176 h 21"/>
                  <a:gd name="T50" fmla="*/ 164 w 51"/>
                  <a:gd name="T51" fmla="*/ 192 h 21"/>
                  <a:gd name="T52" fmla="*/ 131 w 51"/>
                  <a:gd name="T53" fmla="*/ 208 h 21"/>
                  <a:gd name="T54" fmla="*/ 97 w 51"/>
                  <a:gd name="T55" fmla="*/ 240 h 21"/>
                  <a:gd name="T56" fmla="*/ 48 w 51"/>
                  <a:gd name="T57" fmla="*/ 272 h 21"/>
                  <a:gd name="T58" fmla="*/ 0 w 51"/>
                  <a:gd name="T59" fmla="*/ 288 h 21"/>
                  <a:gd name="T60" fmla="*/ 48 w 51"/>
                  <a:gd name="T61" fmla="*/ 288 h 21"/>
                  <a:gd name="T62" fmla="*/ 97 w 51"/>
                  <a:gd name="T63" fmla="*/ 288 h 21"/>
                  <a:gd name="T64" fmla="*/ 131 w 51"/>
                  <a:gd name="T65" fmla="*/ 304 h 21"/>
                  <a:gd name="T66" fmla="*/ 164 w 51"/>
                  <a:gd name="T67" fmla="*/ 320 h 21"/>
                  <a:gd name="T68" fmla="*/ 216 w 51"/>
                  <a:gd name="T69" fmla="*/ 304 h 21"/>
                  <a:gd name="T70" fmla="*/ 232 w 51"/>
                  <a:gd name="T71" fmla="*/ 272 h 21"/>
                  <a:gd name="T72" fmla="*/ 248 w 51"/>
                  <a:gd name="T73" fmla="*/ 272 h 21"/>
                  <a:gd name="T74" fmla="*/ 297 w 51"/>
                  <a:gd name="T75" fmla="*/ 272 h 21"/>
                  <a:gd name="T76" fmla="*/ 347 w 51"/>
                  <a:gd name="T77" fmla="*/ 256 h 21"/>
                  <a:gd name="T78" fmla="*/ 380 w 51"/>
                  <a:gd name="T79" fmla="*/ 208 h 21"/>
                  <a:gd name="T80" fmla="*/ 436 w 51"/>
                  <a:gd name="T81" fmla="*/ 192 h 21"/>
                  <a:gd name="T82" fmla="*/ 501 w 51"/>
                  <a:gd name="T83" fmla="*/ 208 h 21"/>
                  <a:gd name="T84" fmla="*/ 501 w 51"/>
                  <a:gd name="T85" fmla="*/ 240 h 21"/>
                  <a:gd name="T86" fmla="*/ 452 w 51"/>
                  <a:gd name="T87" fmla="*/ 256 h 21"/>
                  <a:gd name="T88" fmla="*/ 452 w 51"/>
                  <a:gd name="T89" fmla="*/ 272 h 21"/>
                  <a:gd name="T90" fmla="*/ 501 w 51"/>
                  <a:gd name="T91" fmla="*/ 288 h 21"/>
                  <a:gd name="T92" fmla="*/ 517 w 51"/>
                  <a:gd name="T93" fmla="*/ 336 h 21"/>
                  <a:gd name="T94" fmla="*/ 551 w 51"/>
                  <a:gd name="T95" fmla="*/ 336 h 21"/>
                  <a:gd name="T96" fmla="*/ 600 w 51"/>
                  <a:gd name="T97" fmla="*/ 320 h 21"/>
                  <a:gd name="T98" fmla="*/ 668 w 51"/>
                  <a:gd name="T99" fmla="*/ 288 h 21"/>
                  <a:gd name="T100" fmla="*/ 701 w 51"/>
                  <a:gd name="T101" fmla="*/ 288 h 21"/>
                  <a:gd name="T102" fmla="*/ 751 w 51"/>
                  <a:gd name="T103" fmla="*/ 304 h 21"/>
                  <a:gd name="T104" fmla="*/ 784 w 51"/>
                  <a:gd name="T105" fmla="*/ 336 h 21"/>
                  <a:gd name="T106" fmla="*/ 816 w 51"/>
                  <a:gd name="T107" fmla="*/ 336 h 21"/>
                  <a:gd name="T108" fmla="*/ 848 w 51"/>
                  <a:gd name="T109" fmla="*/ 320 h 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1"/>
                  <a:gd name="T166" fmla="*/ 0 h 21"/>
                  <a:gd name="T167" fmla="*/ 51 w 51"/>
                  <a:gd name="T168" fmla="*/ 21 h 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1" h="21">
                    <a:moveTo>
                      <a:pt x="51" y="20"/>
                    </a:moveTo>
                    <a:cubicBezTo>
                      <a:pt x="51" y="19"/>
                      <a:pt x="51" y="18"/>
                      <a:pt x="51" y="17"/>
                    </a:cubicBezTo>
                    <a:cubicBezTo>
                      <a:pt x="51" y="16"/>
                      <a:pt x="49" y="16"/>
                      <a:pt x="50" y="15"/>
                    </a:cubicBezTo>
                    <a:cubicBezTo>
                      <a:pt x="50" y="14"/>
                      <a:pt x="51" y="14"/>
                      <a:pt x="51" y="14"/>
                    </a:cubicBezTo>
                    <a:cubicBezTo>
                      <a:pt x="51" y="13"/>
                      <a:pt x="51" y="12"/>
                      <a:pt x="51" y="12"/>
                    </a:cubicBezTo>
                    <a:cubicBezTo>
                      <a:pt x="51" y="11"/>
                      <a:pt x="51" y="10"/>
                      <a:pt x="51" y="9"/>
                    </a:cubicBezTo>
                    <a:cubicBezTo>
                      <a:pt x="50" y="9"/>
                      <a:pt x="49" y="10"/>
                      <a:pt x="48" y="9"/>
                    </a:cubicBezTo>
                    <a:cubicBezTo>
                      <a:pt x="47" y="9"/>
                      <a:pt x="48" y="8"/>
                      <a:pt x="47" y="8"/>
                    </a:cubicBezTo>
                    <a:cubicBezTo>
                      <a:pt x="46" y="7"/>
                      <a:pt x="45" y="8"/>
                      <a:pt x="44" y="7"/>
                    </a:cubicBezTo>
                    <a:cubicBezTo>
                      <a:pt x="43" y="6"/>
                      <a:pt x="46" y="5"/>
                      <a:pt x="45" y="4"/>
                    </a:cubicBezTo>
                    <a:cubicBezTo>
                      <a:pt x="45" y="3"/>
                      <a:pt x="44" y="2"/>
                      <a:pt x="43" y="2"/>
                    </a:cubicBezTo>
                    <a:cubicBezTo>
                      <a:pt x="42" y="1"/>
                      <a:pt x="41" y="3"/>
                      <a:pt x="40" y="2"/>
                    </a:cubicBezTo>
                    <a:cubicBezTo>
                      <a:pt x="39" y="2"/>
                      <a:pt x="39" y="2"/>
                      <a:pt x="38" y="2"/>
                    </a:cubicBezTo>
                    <a:cubicBezTo>
                      <a:pt x="37" y="1"/>
                      <a:pt x="37" y="1"/>
                      <a:pt x="36" y="0"/>
                    </a:cubicBezTo>
                    <a:cubicBezTo>
                      <a:pt x="35" y="0"/>
                      <a:pt x="34" y="1"/>
                      <a:pt x="34" y="2"/>
                    </a:cubicBezTo>
                    <a:cubicBezTo>
                      <a:pt x="33" y="2"/>
                      <a:pt x="33" y="3"/>
                      <a:pt x="33" y="3"/>
                    </a:cubicBezTo>
                    <a:cubicBezTo>
                      <a:pt x="32" y="4"/>
                      <a:pt x="32" y="3"/>
                      <a:pt x="31" y="3"/>
                    </a:cubicBezTo>
                    <a:cubicBezTo>
                      <a:pt x="30" y="3"/>
                      <a:pt x="30" y="5"/>
                      <a:pt x="29" y="5"/>
                    </a:cubicBezTo>
                    <a:cubicBezTo>
                      <a:pt x="28" y="6"/>
                      <a:pt x="28" y="4"/>
                      <a:pt x="27" y="4"/>
                    </a:cubicBezTo>
                    <a:cubicBezTo>
                      <a:pt x="26" y="5"/>
                      <a:pt x="26" y="5"/>
                      <a:pt x="25" y="5"/>
                    </a:cubicBezTo>
                    <a:cubicBezTo>
                      <a:pt x="24" y="6"/>
                      <a:pt x="24" y="7"/>
                      <a:pt x="23" y="7"/>
                    </a:cubicBezTo>
                    <a:cubicBezTo>
                      <a:pt x="22" y="8"/>
                      <a:pt x="22" y="8"/>
                      <a:pt x="20" y="9"/>
                    </a:cubicBezTo>
                    <a:cubicBezTo>
                      <a:pt x="19" y="9"/>
                      <a:pt x="19" y="8"/>
                      <a:pt x="18" y="9"/>
                    </a:cubicBezTo>
                    <a:cubicBezTo>
                      <a:pt x="17" y="9"/>
                      <a:pt x="17" y="10"/>
                      <a:pt x="16" y="10"/>
                    </a:cubicBezTo>
                    <a:cubicBezTo>
                      <a:pt x="15" y="11"/>
                      <a:pt x="14" y="11"/>
                      <a:pt x="13" y="11"/>
                    </a:cubicBezTo>
                    <a:cubicBezTo>
                      <a:pt x="12" y="12"/>
                      <a:pt x="11" y="11"/>
                      <a:pt x="10" y="12"/>
                    </a:cubicBezTo>
                    <a:cubicBezTo>
                      <a:pt x="9" y="12"/>
                      <a:pt x="9" y="12"/>
                      <a:pt x="8" y="13"/>
                    </a:cubicBezTo>
                    <a:cubicBezTo>
                      <a:pt x="7" y="14"/>
                      <a:pt x="7" y="14"/>
                      <a:pt x="6" y="15"/>
                    </a:cubicBezTo>
                    <a:cubicBezTo>
                      <a:pt x="5" y="16"/>
                      <a:pt x="4" y="16"/>
                      <a:pt x="3" y="17"/>
                    </a:cubicBezTo>
                    <a:cubicBezTo>
                      <a:pt x="2" y="17"/>
                      <a:pt x="0" y="17"/>
                      <a:pt x="0" y="18"/>
                    </a:cubicBezTo>
                    <a:cubicBezTo>
                      <a:pt x="1" y="20"/>
                      <a:pt x="2" y="18"/>
                      <a:pt x="3" y="18"/>
                    </a:cubicBezTo>
                    <a:cubicBezTo>
                      <a:pt x="5" y="18"/>
                      <a:pt x="5" y="17"/>
                      <a:pt x="6" y="18"/>
                    </a:cubicBezTo>
                    <a:cubicBezTo>
                      <a:pt x="7" y="18"/>
                      <a:pt x="7" y="18"/>
                      <a:pt x="8" y="19"/>
                    </a:cubicBezTo>
                    <a:cubicBezTo>
                      <a:pt x="9" y="19"/>
                      <a:pt x="9" y="19"/>
                      <a:pt x="10" y="20"/>
                    </a:cubicBezTo>
                    <a:cubicBezTo>
                      <a:pt x="11" y="20"/>
                      <a:pt x="12" y="20"/>
                      <a:pt x="13" y="19"/>
                    </a:cubicBezTo>
                    <a:cubicBezTo>
                      <a:pt x="14" y="19"/>
                      <a:pt x="13" y="17"/>
                      <a:pt x="14" y="17"/>
                    </a:cubicBezTo>
                    <a:cubicBezTo>
                      <a:pt x="15" y="17"/>
                      <a:pt x="15" y="17"/>
                      <a:pt x="15" y="17"/>
                    </a:cubicBezTo>
                    <a:cubicBezTo>
                      <a:pt x="17" y="18"/>
                      <a:pt x="17" y="17"/>
                      <a:pt x="18" y="17"/>
                    </a:cubicBezTo>
                    <a:cubicBezTo>
                      <a:pt x="20" y="16"/>
                      <a:pt x="20" y="17"/>
                      <a:pt x="21" y="16"/>
                    </a:cubicBezTo>
                    <a:cubicBezTo>
                      <a:pt x="22" y="15"/>
                      <a:pt x="22" y="14"/>
                      <a:pt x="23" y="13"/>
                    </a:cubicBezTo>
                    <a:cubicBezTo>
                      <a:pt x="24" y="12"/>
                      <a:pt x="25" y="12"/>
                      <a:pt x="26" y="12"/>
                    </a:cubicBezTo>
                    <a:cubicBezTo>
                      <a:pt x="28" y="12"/>
                      <a:pt x="29" y="12"/>
                      <a:pt x="30" y="13"/>
                    </a:cubicBezTo>
                    <a:cubicBezTo>
                      <a:pt x="30" y="13"/>
                      <a:pt x="30" y="14"/>
                      <a:pt x="30" y="15"/>
                    </a:cubicBezTo>
                    <a:cubicBezTo>
                      <a:pt x="29" y="16"/>
                      <a:pt x="27" y="15"/>
                      <a:pt x="27" y="16"/>
                    </a:cubicBezTo>
                    <a:cubicBezTo>
                      <a:pt x="27" y="16"/>
                      <a:pt x="27" y="17"/>
                      <a:pt x="27" y="17"/>
                    </a:cubicBezTo>
                    <a:cubicBezTo>
                      <a:pt x="27" y="18"/>
                      <a:pt x="29" y="17"/>
                      <a:pt x="30" y="18"/>
                    </a:cubicBezTo>
                    <a:cubicBezTo>
                      <a:pt x="30" y="19"/>
                      <a:pt x="30" y="20"/>
                      <a:pt x="31" y="21"/>
                    </a:cubicBezTo>
                    <a:cubicBezTo>
                      <a:pt x="32" y="21"/>
                      <a:pt x="32" y="21"/>
                      <a:pt x="33" y="21"/>
                    </a:cubicBezTo>
                    <a:cubicBezTo>
                      <a:pt x="35" y="21"/>
                      <a:pt x="35" y="20"/>
                      <a:pt x="36" y="20"/>
                    </a:cubicBezTo>
                    <a:cubicBezTo>
                      <a:pt x="38" y="19"/>
                      <a:pt x="39" y="19"/>
                      <a:pt x="40" y="18"/>
                    </a:cubicBezTo>
                    <a:cubicBezTo>
                      <a:pt x="41" y="18"/>
                      <a:pt x="41" y="18"/>
                      <a:pt x="42" y="18"/>
                    </a:cubicBezTo>
                    <a:cubicBezTo>
                      <a:pt x="43" y="19"/>
                      <a:pt x="44" y="18"/>
                      <a:pt x="45" y="19"/>
                    </a:cubicBezTo>
                    <a:cubicBezTo>
                      <a:pt x="46" y="19"/>
                      <a:pt x="46" y="20"/>
                      <a:pt x="47" y="21"/>
                    </a:cubicBezTo>
                    <a:cubicBezTo>
                      <a:pt x="48" y="21"/>
                      <a:pt x="48" y="21"/>
                      <a:pt x="49" y="21"/>
                    </a:cubicBezTo>
                    <a:cubicBezTo>
                      <a:pt x="50" y="21"/>
                      <a:pt x="50" y="20"/>
                      <a:pt x="51" y="20"/>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76" name="Freeform 1198"/>
              <p:cNvSpPr>
                <a:spLocks/>
              </p:cNvSpPr>
              <p:nvPr/>
            </p:nvSpPr>
            <p:spPr bwMode="auto">
              <a:xfrm>
                <a:off x="1735" y="1534"/>
                <a:ext cx="24" cy="62"/>
              </a:xfrm>
              <a:custGeom>
                <a:avLst/>
                <a:gdLst>
                  <a:gd name="T0" fmla="*/ 0 w 12"/>
                  <a:gd name="T1" fmla="*/ 176 h 31"/>
                  <a:gd name="T2" fmla="*/ 16 w 12"/>
                  <a:gd name="T3" fmla="*/ 240 h 31"/>
                  <a:gd name="T4" fmla="*/ 32 w 12"/>
                  <a:gd name="T5" fmla="*/ 256 h 31"/>
                  <a:gd name="T6" fmla="*/ 64 w 12"/>
                  <a:gd name="T7" fmla="*/ 256 h 31"/>
                  <a:gd name="T8" fmla="*/ 80 w 12"/>
                  <a:gd name="T9" fmla="*/ 304 h 31"/>
                  <a:gd name="T10" fmla="*/ 96 w 12"/>
                  <a:gd name="T11" fmla="*/ 336 h 31"/>
                  <a:gd name="T12" fmla="*/ 64 w 12"/>
                  <a:gd name="T13" fmla="*/ 384 h 31"/>
                  <a:gd name="T14" fmla="*/ 48 w 12"/>
                  <a:gd name="T15" fmla="*/ 432 h 31"/>
                  <a:gd name="T16" fmla="*/ 32 w 12"/>
                  <a:gd name="T17" fmla="*/ 480 h 31"/>
                  <a:gd name="T18" fmla="*/ 80 w 12"/>
                  <a:gd name="T19" fmla="*/ 448 h 31"/>
                  <a:gd name="T20" fmla="*/ 128 w 12"/>
                  <a:gd name="T21" fmla="*/ 400 h 31"/>
                  <a:gd name="T22" fmla="*/ 144 w 12"/>
                  <a:gd name="T23" fmla="*/ 368 h 31"/>
                  <a:gd name="T24" fmla="*/ 128 w 12"/>
                  <a:gd name="T25" fmla="*/ 320 h 31"/>
                  <a:gd name="T26" fmla="*/ 144 w 12"/>
                  <a:gd name="T27" fmla="*/ 304 h 31"/>
                  <a:gd name="T28" fmla="*/ 160 w 12"/>
                  <a:gd name="T29" fmla="*/ 240 h 31"/>
                  <a:gd name="T30" fmla="*/ 160 w 12"/>
                  <a:gd name="T31" fmla="*/ 176 h 31"/>
                  <a:gd name="T32" fmla="*/ 160 w 12"/>
                  <a:gd name="T33" fmla="*/ 144 h 31"/>
                  <a:gd name="T34" fmla="*/ 192 w 12"/>
                  <a:gd name="T35" fmla="*/ 96 h 31"/>
                  <a:gd name="T36" fmla="*/ 176 w 12"/>
                  <a:gd name="T37" fmla="*/ 32 h 31"/>
                  <a:gd name="T38" fmla="*/ 128 w 12"/>
                  <a:gd name="T39" fmla="*/ 16 h 31"/>
                  <a:gd name="T40" fmla="*/ 80 w 12"/>
                  <a:gd name="T41" fmla="*/ 16 h 31"/>
                  <a:gd name="T42" fmla="*/ 48 w 12"/>
                  <a:gd name="T43" fmla="*/ 48 h 31"/>
                  <a:gd name="T44" fmla="*/ 16 w 12"/>
                  <a:gd name="T45" fmla="*/ 80 h 31"/>
                  <a:gd name="T46" fmla="*/ 16 w 12"/>
                  <a:gd name="T47" fmla="*/ 112 h 31"/>
                  <a:gd name="T48" fmla="*/ 0 w 12"/>
                  <a:gd name="T49" fmla="*/ 176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
                  <a:gd name="T76" fmla="*/ 0 h 31"/>
                  <a:gd name="T77" fmla="*/ 12 w 12"/>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 h="31">
                    <a:moveTo>
                      <a:pt x="0" y="11"/>
                    </a:moveTo>
                    <a:cubicBezTo>
                      <a:pt x="0" y="13"/>
                      <a:pt x="1" y="13"/>
                      <a:pt x="1" y="15"/>
                    </a:cubicBezTo>
                    <a:cubicBezTo>
                      <a:pt x="1" y="15"/>
                      <a:pt x="1" y="16"/>
                      <a:pt x="2" y="16"/>
                    </a:cubicBezTo>
                    <a:cubicBezTo>
                      <a:pt x="3" y="17"/>
                      <a:pt x="4" y="16"/>
                      <a:pt x="4" y="16"/>
                    </a:cubicBezTo>
                    <a:cubicBezTo>
                      <a:pt x="5" y="17"/>
                      <a:pt x="5" y="18"/>
                      <a:pt x="5" y="19"/>
                    </a:cubicBezTo>
                    <a:cubicBezTo>
                      <a:pt x="5" y="19"/>
                      <a:pt x="6" y="20"/>
                      <a:pt x="6" y="21"/>
                    </a:cubicBezTo>
                    <a:cubicBezTo>
                      <a:pt x="6" y="22"/>
                      <a:pt x="5" y="23"/>
                      <a:pt x="4" y="24"/>
                    </a:cubicBezTo>
                    <a:cubicBezTo>
                      <a:pt x="4" y="25"/>
                      <a:pt x="3" y="26"/>
                      <a:pt x="3" y="27"/>
                    </a:cubicBezTo>
                    <a:cubicBezTo>
                      <a:pt x="2" y="28"/>
                      <a:pt x="1" y="28"/>
                      <a:pt x="2" y="30"/>
                    </a:cubicBezTo>
                    <a:cubicBezTo>
                      <a:pt x="3" y="31"/>
                      <a:pt x="4" y="29"/>
                      <a:pt x="5" y="28"/>
                    </a:cubicBezTo>
                    <a:cubicBezTo>
                      <a:pt x="6" y="28"/>
                      <a:pt x="7" y="27"/>
                      <a:pt x="8" y="25"/>
                    </a:cubicBezTo>
                    <a:cubicBezTo>
                      <a:pt x="8" y="25"/>
                      <a:pt x="9" y="24"/>
                      <a:pt x="9" y="23"/>
                    </a:cubicBezTo>
                    <a:cubicBezTo>
                      <a:pt x="9" y="22"/>
                      <a:pt x="8" y="21"/>
                      <a:pt x="8" y="20"/>
                    </a:cubicBezTo>
                    <a:cubicBezTo>
                      <a:pt x="9" y="19"/>
                      <a:pt x="9" y="19"/>
                      <a:pt x="9" y="19"/>
                    </a:cubicBezTo>
                    <a:cubicBezTo>
                      <a:pt x="10" y="15"/>
                      <a:pt x="10" y="15"/>
                      <a:pt x="10" y="15"/>
                    </a:cubicBezTo>
                    <a:cubicBezTo>
                      <a:pt x="10" y="14"/>
                      <a:pt x="10" y="13"/>
                      <a:pt x="10" y="11"/>
                    </a:cubicBezTo>
                    <a:cubicBezTo>
                      <a:pt x="10" y="10"/>
                      <a:pt x="10" y="10"/>
                      <a:pt x="10" y="9"/>
                    </a:cubicBezTo>
                    <a:cubicBezTo>
                      <a:pt x="10" y="7"/>
                      <a:pt x="12" y="7"/>
                      <a:pt x="12" y="6"/>
                    </a:cubicBezTo>
                    <a:cubicBezTo>
                      <a:pt x="12" y="4"/>
                      <a:pt x="12" y="3"/>
                      <a:pt x="11" y="2"/>
                    </a:cubicBezTo>
                    <a:cubicBezTo>
                      <a:pt x="11" y="1"/>
                      <a:pt x="10" y="1"/>
                      <a:pt x="8" y="1"/>
                    </a:cubicBezTo>
                    <a:cubicBezTo>
                      <a:pt x="7" y="1"/>
                      <a:pt x="6" y="0"/>
                      <a:pt x="5" y="1"/>
                    </a:cubicBezTo>
                    <a:cubicBezTo>
                      <a:pt x="4" y="1"/>
                      <a:pt x="4" y="3"/>
                      <a:pt x="3" y="3"/>
                    </a:cubicBezTo>
                    <a:cubicBezTo>
                      <a:pt x="3" y="4"/>
                      <a:pt x="2" y="4"/>
                      <a:pt x="1" y="5"/>
                    </a:cubicBezTo>
                    <a:cubicBezTo>
                      <a:pt x="1" y="6"/>
                      <a:pt x="1" y="6"/>
                      <a:pt x="1" y="7"/>
                    </a:cubicBezTo>
                    <a:cubicBezTo>
                      <a:pt x="1" y="9"/>
                      <a:pt x="0" y="10"/>
                      <a:pt x="0" y="11"/>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77" name="Freeform 1199"/>
              <p:cNvSpPr>
                <a:spLocks/>
              </p:cNvSpPr>
              <p:nvPr/>
            </p:nvSpPr>
            <p:spPr bwMode="auto">
              <a:xfrm>
                <a:off x="1958" y="2730"/>
                <a:ext cx="18" cy="18"/>
              </a:xfrm>
              <a:custGeom>
                <a:avLst/>
                <a:gdLst>
                  <a:gd name="T0" fmla="*/ 32 w 9"/>
                  <a:gd name="T1" fmla="*/ 48 h 9"/>
                  <a:gd name="T2" fmla="*/ 32 w 9"/>
                  <a:gd name="T3" fmla="*/ 64 h 9"/>
                  <a:gd name="T4" fmla="*/ 16 w 9"/>
                  <a:gd name="T5" fmla="*/ 16 h 9"/>
                  <a:gd name="T6" fmla="*/ 48 w 9"/>
                  <a:gd name="T7" fmla="*/ 0 h 9"/>
                  <a:gd name="T8" fmla="*/ 80 w 9"/>
                  <a:gd name="T9" fmla="*/ 32 h 9"/>
                  <a:gd name="T10" fmla="*/ 112 w 9"/>
                  <a:gd name="T11" fmla="*/ 64 h 9"/>
                  <a:gd name="T12" fmla="*/ 144 w 9"/>
                  <a:gd name="T13" fmla="*/ 96 h 9"/>
                  <a:gd name="T14" fmla="*/ 128 w 9"/>
                  <a:gd name="T15" fmla="*/ 144 h 9"/>
                  <a:gd name="T16" fmla="*/ 80 w 9"/>
                  <a:gd name="T17" fmla="*/ 144 h 9"/>
                  <a:gd name="T18" fmla="*/ 48 w 9"/>
                  <a:gd name="T19" fmla="*/ 96 h 9"/>
                  <a:gd name="T20" fmla="*/ 32 w 9"/>
                  <a:gd name="T21" fmla="*/ 48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9"/>
                  <a:gd name="T35" fmla="*/ 9 w 9"/>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9">
                    <a:moveTo>
                      <a:pt x="2" y="3"/>
                    </a:moveTo>
                    <a:cubicBezTo>
                      <a:pt x="2" y="3"/>
                      <a:pt x="1" y="4"/>
                      <a:pt x="2" y="4"/>
                    </a:cubicBezTo>
                    <a:cubicBezTo>
                      <a:pt x="3" y="4"/>
                      <a:pt x="0" y="2"/>
                      <a:pt x="1" y="1"/>
                    </a:cubicBezTo>
                    <a:cubicBezTo>
                      <a:pt x="1" y="0"/>
                      <a:pt x="2" y="0"/>
                      <a:pt x="3" y="0"/>
                    </a:cubicBezTo>
                    <a:cubicBezTo>
                      <a:pt x="4" y="1"/>
                      <a:pt x="4" y="2"/>
                      <a:pt x="5" y="2"/>
                    </a:cubicBezTo>
                    <a:cubicBezTo>
                      <a:pt x="6" y="3"/>
                      <a:pt x="6" y="3"/>
                      <a:pt x="7" y="4"/>
                    </a:cubicBezTo>
                    <a:cubicBezTo>
                      <a:pt x="8" y="5"/>
                      <a:pt x="9" y="5"/>
                      <a:pt x="9" y="6"/>
                    </a:cubicBezTo>
                    <a:cubicBezTo>
                      <a:pt x="9" y="7"/>
                      <a:pt x="9" y="8"/>
                      <a:pt x="8" y="9"/>
                    </a:cubicBezTo>
                    <a:cubicBezTo>
                      <a:pt x="7" y="9"/>
                      <a:pt x="6" y="9"/>
                      <a:pt x="5" y="9"/>
                    </a:cubicBezTo>
                    <a:cubicBezTo>
                      <a:pt x="4" y="8"/>
                      <a:pt x="4" y="7"/>
                      <a:pt x="3" y="6"/>
                    </a:cubicBezTo>
                    <a:cubicBezTo>
                      <a:pt x="2" y="5"/>
                      <a:pt x="0" y="3"/>
                      <a:pt x="2" y="3"/>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78" name="Freeform 1200"/>
              <p:cNvSpPr>
                <a:spLocks/>
              </p:cNvSpPr>
              <p:nvPr/>
            </p:nvSpPr>
            <p:spPr bwMode="auto">
              <a:xfrm>
                <a:off x="3473" y="2425"/>
                <a:ext cx="16" cy="20"/>
              </a:xfrm>
              <a:custGeom>
                <a:avLst/>
                <a:gdLst>
                  <a:gd name="T0" fmla="*/ 80 w 8"/>
                  <a:gd name="T1" fmla="*/ 16 h 10"/>
                  <a:gd name="T2" fmla="*/ 48 w 8"/>
                  <a:gd name="T3" fmla="*/ 48 h 10"/>
                  <a:gd name="T4" fmla="*/ 32 w 8"/>
                  <a:gd name="T5" fmla="*/ 64 h 10"/>
                  <a:gd name="T6" fmla="*/ 0 w 8"/>
                  <a:gd name="T7" fmla="*/ 96 h 10"/>
                  <a:gd name="T8" fmla="*/ 0 w 8"/>
                  <a:gd name="T9" fmla="*/ 144 h 10"/>
                  <a:gd name="T10" fmla="*/ 16 w 8"/>
                  <a:gd name="T11" fmla="*/ 160 h 10"/>
                  <a:gd name="T12" fmla="*/ 48 w 8"/>
                  <a:gd name="T13" fmla="*/ 128 h 10"/>
                  <a:gd name="T14" fmla="*/ 80 w 8"/>
                  <a:gd name="T15" fmla="*/ 96 h 10"/>
                  <a:gd name="T16" fmla="*/ 112 w 8"/>
                  <a:gd name="T17" fmla="*/ 64 h 10"/>
                  <a:gd name="T18" fmla="*/ 112 w 8"/>
                  <a:gd name="T19" fmla="*/ 32 h 10"/>
                  <a:gd name="T20" fmla="*/ 112 w 8"/>
                  <a:gd name="T21" fmla="*/ 16 h 10"/>
                  <a:gd name="T22" fmla="*/ 80 w 8"/>
                  <a:gd name="T23" fmla="*/ 16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5" y="1"/>
                    </a:moveTo>
                    <a:cubicBezTo>
                      <a:pt x="4" y="1"/>
                      <a:pt x="4" y="2"/>
                      <a:pt x="3" y="3"/>
                    </a:cubicBezTo>
                    <a:cubicBezTo>
                      <a:pt x="3" y="3"/>
                      <a:pt x="2" y="4"/>
                      <a:pt x="2" y="4"/>
                    </a:cubicBezTo>
                    <a:cubicBezTo>
                      <a:pt x="1" y="5"/>
                      <a:pt x="0" y="5"/>
                      <a:pt x="0" y="6"/>
                    </a:cubicBezTo>
                    <a:cubicBezTo>
                      <a:pt x="0" y="7"/>
                      <a:pt x="0" y="8"/>
                      <a:pt x="0" y="9"/>
                    </a:cubicBezTo>
                    <a:cubicBezTo>
                      <a:pt x="0" y="9"/>
                      <a:pt x="1" y="10"/>
                      <a:pt x="1" y="10"/>
                    </a:cubicBezTo>
                    <a:cubicBezTo>
                      <a:pt x="2" y="9"/>
                      <a:pt x="2" y="9"/>
                      <a:pt x="3" y="8"/>
                    </a:cubicBezTo>
                    <a:cubicBezTo>
                      <a:pt x="4" y="7"/>
                      <a:pt x="4" y="6"/>
                      <a:pt x="5" y="6"/>
                    </a:cubicBezTo>
                    <a:cubicBezTo>
                      <a:pt x="6" y="5"/>
                      <a:pt x="7" y="5"/>
                      <a:pt x="7" y="4"/>
                    </a:cubicBezTo>
                    <a:cubicBezTo>
                      <a:pt x="7" y="3"/>
                      <a:pt x="7" y="3"/>
                      <a:pt x="7" y="2"/>
                    </a:cubicBezTo>
                    <a:cubicBezTo>
                      <a:pt x="7" y="2"/>
                      <a:pt x="8" y="1"/>
                      <a:pt x="7" y="1"/>
                    </a:cubicBezTo>
                    <a:cubicBezTo>
                      <a:pt x="7" y="0"/>
                      <a:pt x="6" y="1"/>
                      <a:pt x="5" y="1"/>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79" name="Freeform 1201"/>
              <p:cNvSpPr>
                <a:spLocks/>
              </p:cNvSpPr>
              <p:nvPr/>
            </p:nvSpPr>
            <p:spPr bwMode="auto">
              <a:xfrm>
                <a:off x="3491" y="2457"/>
                <a:ext cx="40" cy="51"/>
              </a:xfrm>
              <a:custGeom>
                <a:avLst/>
                <a:gdLst>
                  <a:gd name="T0" fmla="*/ 16 w 20"/>
                  <a:gd name="T1" fmla="*/ 333 h 25"/>
                  <a:gd name="T2" fmla="*/ 16 w 20"/>
                  <a:gd name="T3" fmla="*/ 245 h 25"/>
                  <a:gd name="T4" fmla="*/ 16 w 20"/>
                  <a:gd name="T5" fmla="*/ 204 h 25"/>
                  <a:gd name="T6" fmla="*/ 32 w 20"/>
                  <a:gd name="T7" fmla="*/ 153 h 25"/>
                  <a:gd name="T8" fmla="*/ 48 w 20"/>
                  <a:gd name="T9" fmla="*/ 100 h 25"/>
                  <a:gd name="T10" fmla="*/ 64 w 20"/>
                  <a:gd name="T11" fmla="*/ 49 h 25"/>
                  <a:gd name="T12" fmla="*/ 112 w 20"/>
                  <a:gd name="T13" fmla="*/ 33 h 25"/>
                  <a:gd name="T14" fmla="*/ 176 w 20"/>
                  <a:gd name="T15" fmla="*/ 16 h 25"/>
                  <a:gd name="T16" fmla="*/ 208 w 20"/>
                  <a:gd name="T17" fmla="*/ 0 h 25"/>
                  <a:gd name="T18" fmla="*/ 240 w 20"/>
                  <a:gd name="T19" fmla="*/ 33 h 25"/>
                  <a:gd name="T20" fmla="*/ 272 w 20"/>
                  <a:gd name="T21" fmla="*/ 49 h 25"/>
                  <a:gd name="T22" fmla="*/ 320 w 20"/>
                  <a:gd name="T23" fmla="*/ 84 h 25"/>
                  <a:gd name="T24" fmla="*/ 288 w 20"/>
                  <a:gd name="T25" fmla="*/ 120 h 25"/>
                  <a:gd name="T26" fmla="*/ 272 w 20"/>
                  <a:gd name="T27" fmla="*/ 153 h 25"/>
                  <a:gd name="T28" fmla="*/ 272 w 20"/>
                  <a:gd name="T29" fmla="*/ 188 h 25"/>
                  <a:gd name="T30" fmla="*/ 240 w 20"/>
                  <a:gd name="T31" fmla="*/ 228 h 25"/>
                  <a:gd name="T32" fmla="*/ 240 w 20"/>
                  <a:gd name="T33" fmla="*/ 279 h 25"/>
                  <a:gd name="T34" fmla="*/ 208 w 20"/>
                  <a:gd name="T35" fmla="*/ 296 h 25"/>
                  <a:gd name="T36" fmla="*/ 192 w 20"/>
                  <a:gd name="T37" fmla="*/ 333 h 25"/>
                  <a:gd name="T38" fmla="*/ 192 w 20"/>
                  <a:gd name="T39" fmla="*/ 349 h 25"/>
                  <a:gd name="T40" fmla="*/ 240 w 20"/>
                  <a:gd name="T41" fmla="*/ 384 h 25"/>
                  <a:gd name="T42" fmla="*/ 224 w 20"/>
                  <a:gd name="T43" fmla="*/ 416 h 25"/>
                  <a:gd name="T44" fmla="*/ 176 w 20"/>
                  <a:gd name="T45" fmla="*/ 432 h 25"/>
                  <a:gd name="T46" fmla="*/ 128 w 20"/>
                  <a:gd name="T47" fmla="*/ 432 h 25"/>
                  <a:gd name="T48" fmla="*/ 96 w 20"/>
                  <a:gd name="T49" fmla="*/ 416 h 25"/>
                  <a:gd name="T50" fmla="*/ 64 w 20"/>
                  <a:gd name="T51" fmla="*/ 400 h 25"/>
                  <a:gd name="T52" fmla="*/ 48 w 20"/>
                  <a:gd name="T53" fmla="*/ 416 h 25"/>
                  <a:gd name="T54" fmla="*/ 16 w 20"/>
                  <a:gd name="T55" fmla="*/ 400 h 25"/>
                  <a:gd name="T56" fmla="*/ 0 w 20"/>
                  <a:gd name="T57" fmla="*/ 367 h 25"/>
                  <a:gd name="T58" fmla="*/ 16 w 20"/>
                  <a:gd name="T59" fmla="*/ 333 h 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25"/>
                  <a:gd name="T92" fmla="*/ 20 w 20"/>
                  <a:gd name="T93" fmla="*/ 25 h 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25">
                    <a:moveTo>
                      <a:pt x="1" y="19"/>
                    </a:moveTo>
                    <a:cubicBezTo>
                      <a:pt x="1" y="17"/>
                      <a:pt x="1" y="16"/>
                      <a:pt x="1" y="14"/>
                    </a:cubicBezTo>
                    <a:cubicBezTo>
                      <a:pt x="1" y="13"/>
                      <a:pt x="1" y="13"/>
                      <a:pt x="1" y="12"/>
                    </a:cubicBezTo>
                    <a:cubicBezTo>
                      <a:pt x="1" y="11"/>
                      <a:pt x="2" y="10"/>
                      <a:pt x="2" y="9"/>
                    </a:cubicBezTo>
                    <a:cubicBezTo>
                      <a:pt x="2" y="8"/>
                      <a:pt x="2" y="7"/>
                      <a:pt x="3" y="6"/>
                    </a:cubicBezTo>
                    <a:cubicBezTo>
                      <a:pt x="3" y="5"/>
                      <a:pt x="3" y="4"/>
                      <a:pt x="4" y="3"/>
                    </a:cubicBezTo>
                    <a:cubicBezTo>
                      <a:pt x="5" y="3"/>
                      <a:pt x="6" y="3"/>
                      <a:pt x="7" y="2"/>
                    </a:cubicBezTo>
                    <a:cubicBezTo>
                      <a:pt x="9" y="2"/>
                      <a:pt x="10" y="2"/>
                      <a:pt x="11" y="1"/>
                    </a:cubicBezTo>
                    <a:cubicBezTo>
                      <a:pt x="12" y="1"/>
                      <a:pt x="12" y="0"/>
                      <a:pt x="13" y="0"/>
                    </a:cubicBezTo>
                    <a:cubicBezTo>
                      <a:pt x="14" y="1"/>
                      <a:pt x="14" y="2"/>
                      <a:pt x="15" y="2"/>
                    </a:cubicBezTo>
                    <a:cubicBezTo>
                      <a:pt x="16" y="3"/>
                      <a:pt x="17" y="3"/>
                      <a:pt x="17" y="3"/>
                    </a:cubicBezTo>
                    <a:cubicBezTo>
                      <a:pt x="18" y="4"/>
                      <a:pt x="20" y="4"/>
                      <a:pt x="20" y="5"/>
                    </a:cubicBezTo>
                    <a:cubicBezTo>
                      <a:pt x="20" y="6"/>
                      <a:pt x="19" y="6"/>
                      <a:pt x="18" y="7"/>
                    </a:cubicBezTo>
                    <a:cubicBezTo>
                      <a:pt x="18" y="8"/>
                      <a:pt x="17" y="8"/>
                      <a:pt x="17" y="9"/>
                    </a:cubicBezTo>
                    <a:cubicBezTo>
                      <a:pt x="17" y="10"/>
                      <a:pt x="18" y="10"/>
                      <a:pt x="17" y="11"/>
                    </a:cubicBezTo>
                    <a:cubicBezTo>
                      <a:pt x="17" y="12"/>
                      <a:pt x="16" y="12"/>
                      <a:pt x="15" y="13"/>
                    </a:cubicBezTo>
                    <a:cubicBezTo>
                      <a:pt x="15" y="14"/>
                      <a:pt x="16" y="15"/>
                      <a:pt x="15" y="16"/>
                    </a:cubicBezTo>
                    <a:cubicBezTo>
                      <a:pt x="14" y="17"/>
                      <a:pt x="13" y="16"/>
                      <a:pt x="13" y="17"/>
                    </a:cubicBezTo>
                    <a:cubicBezTo>
                      <a:pt x="12" y="17"/>
                      <a:pt x="12" y="18"/>
                      <a:pt x="12" y="19"/>
                    </a:cubicBezTo>
                    <a:cubicBezTo>
                      <a:pt x="12" y="19"/>
                      <a:pt x="12" y="20"/>
                      <a:pt x="12" y="20"/>
                    </a:cubicBezTo>
                    <a:cubicBezTo>
                      <a:pt x="13" y="21"/>
                      <a:pt x="14" y="21"/>
                      <a:pt x="15" y="22"/>
                    </a:cubicBezTo>
                    <a:cubicBezTo>
                      <a:pt x="15" y="23"/>
                      <a:pt x="15" y="23"/>
                      <a:pt x="14" y="24"/>
                    </a:cubicBezTo>
                    <a:cubicBezTo>
                      <a:pt x="14" y="25"/>
                      <a:pt x="12" y="25"/>
                      <a:pt x="11" y="25"/>
                    </a:cubicBezTo>
                    <a:cubicBezTo>
                      <a:pt x="10" y="25"/>
                      <a:pt x="9" y="25"/>
                      <a:pt x="8" y="25"/>
                    </a:cubicBezTo>
                    <a:cubicBezTo>
                      <a:pt x="7" y="25"/>
                      <a:pt x="7" y="24"/>
                      <a:pt x="6" y="24"/>
                    </a:cubicBezTo>
                    <a:cubicBezTo>
                      <a:pt x="5" y="23"/>
                      <a:pt x="5" y="23"/>
                      <a:pt x="4" y="23"/>
                    </a:cubicBezTo>
                    <a:cubicBezTo>
                      <a:pt x="4" y="23"/>
                      <a:pt x="3" y="24"/>
                      <a:pt x="3" y="24"/>
                    </a:cubicBezTo>
                    <a:cubicBezTo>
                      <a:pt x="2" y="24"/>
                      <a:pt x="1" y="24"/>
                      <a:pt x="1" y="23"/>
                    </a:cubicBezTo>
                    <a:cubicBezTo>
                      <a:pt x="0" y="22"/>
                      <a:pt x="0" y="22"/>
                      <a:pt x="0" y="21"/>
                    </a:cubicBezTo>
                    <a:cubicBezTo>
                      <a:pt x="0" y="20"/>
                      <a:pt x="1" y="20"/>
                      <a:pt x="1" y="19"/>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80" name="Freeform 1202"/>
              <p:cNvSpPr>
                <a:spLocks/>
              </p:cNvSpPr>
              <p:nvPr/>
            </p:nvSpPr>
            <p:spPr bwMode="auto">
              <a:xfrm>
                <a:off x="3447" y="2526"/>
                <a:ext cx="36" cy="90"/>
              </a:xfrm>
              <a:custGeom>
                <a:avLst/>
                <a:gdLst>
                  <a:gd name="T0" fmla="*/ 208 w 18"/>
                  <a:gd name="T1" fmla="*/ 672 h 45"/>
                  <a:gd name="T2" fmla="*/ 176 w 18"/>
                  <a:gd name="T3" fmla="*/ 640 h 45"/>
                  <a:gd name="T4" fmla="*/ 160 w 18"/>
                  <a:gd name="T5" fmla="*/ 592 h 45"/>
                  <a:gd name="T6" fmla="*/ 144 w 18"/>
                  <a:gd name="T7" fmla="*/ 528 h 45"/>
                  <a:gd name="T8" fmla="*/ 112 w 18"/>
                  <a:gd name="T9" fmla="*/ 464 h 45"/>
                  <a:gd name="T10" fmla="*/ 80 w 18"/>
                  <a:gd name="T11" fmla="*/ 448 h 45"/>
                  <a:gd name="T12" fmla="*/ 64 w 18"/>
                  <a:gd name="T13" fmla="*/ 400 h 45"/>
                  <a:gd name="T14" fmla="*/ 64 w 18"/>
                  <a:gd name="T15" fmla="*/ 352 h 45"/>
                  <a:gd name="T16" fmla="*/ 64 w 18"/>
                  <a:gd name="T17" fmla="*/ 288 h 45"/>
                  <a:gd name="T18" fmla="*/ 48 w 18"/>
                  <a:gd name="T19" fmla="*/ 176 h 45"/>
                  <a:gd name="T20" fmla="*/ 48 w 18"/>
                  <a:gd name="T21" fmla="*/ 128 h 45"/>
                  <a:gd name="T22" fmla="*/ 48 w 18"/>
                  <a:gd name="T23" fmla="*/ 80 h 45"/>
                  <a:gd name="T24" fmla="*/ 16 w 18"/>
                  <a:gd name="T25" fmla="*/ 16 h 45"/>
                  <a:gd name="T26" fmla="*/ 48 w 18"/>
                  <a:gd name="T27" fmla="*/ 0 h 45"/>
                  <a:gd name="T28" fmla="*/ 64 w 18"/>
                  <a:gd name="T29" fmla="*/ 32 h 45"/>
                  <a:gd name="T30" fmla="*/ 96 w 18"/>
                  <a:gd name="T31" fmla="*/ 80 h 45"/>
                  <a:gd name="T32" fmla="*/ 112 w 18"/>
                  <a:gd name="T33" fmla="*/ 128 h 45"/>
                  <a:gd name="T34" fmla="*/ 96 w 18"/>
                  <a:gd name="T35" fmla="*/ 192 h 45"/>
                  <a:gd name="T36" fmla="*/ 112 w 18"/>
                  <a:gd name="T37" fmla="*/ 256 h 45"/>
                  <a:gd name="T38" fmla="*/ 112 w 18"/>
                  <a:gd name="T39" fmla="*/ 336 h 45"/>
                  <a:gd name="T40" fmla="*/ 96 w 18"/>
                  <a:gd name="T41" fmla="*/ 384 h 45"/>
                  <a:gd name="T42" fmla="*/ 128 w 18"/>
                  <a:gd name="T43" fmla="*/ 416 h 45"/>
                  <a:gd name="T44" fmla="*/ 176 w 18"/>
                  <a:gd name="T45" fmla="*/ 416 h 45"/>
                  <a:gd name="T46" fmla="*/ 208 w 18"/>
                  <a:gd name="T47" fmla="*/ 496 h 45"/>
                  <a:gd name="T48" fmla="*/ 208 w 18"/>
                  <a:gd name="T49" fmla="*/ 592 h 45"/>
                  <a:gd name="T50" fmla="*/ 256 w 18"/>
                  <a:gd name="T51" fmla="*/ 656 h 45"/>
                  <a:gd name="T52" fmla="*/ 272 w 18"/>
                  <a:gd name="T53" fmla="*/ 688 h 45"/>
                  <a:gd name="T54" fmla="*/ 240 w 18"/>
                  <a:gd name="T55" fmla="*/ 704 h 45"/>
                  <a:gd name="T56" fmla="*/ 208 w 18"/>
                  <a:gd name="T57" fmla="*/ 704 h 45"/>
                  <a:gd name="T58" fmla="*/ 208 w 18"/>
                  <a:gd name="T59" fmla="*/ 672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
                  <a:gd name="T91" fmla="*/ 0 h 45"/>
                  <a:gd name="T92" fmla="*/ 18 w 18"/>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 h="45">
                    <a:moveTo>
                      <a:pt x="13" y="42"/>
                    </a:moveTo>
                    <a:cubicBezTo>
                      <a:pt x="13" y="41"/>
                      <a:pt x="12" y="41"/>
                      <a:pt x="11" y="40"/>
                    </a:cubicBezTo>
                    <a:cubicBezTo>
                      <a:pt x="11" y="39"/>
                      <a:pt x="11" y="38"/>
                      <a:pt x="10" y="37"/>
                    </a:cubicBezTo>
                    <a:cubicBezTo>
                      <a:pt x="10" y="36"/>
                      <a:pt x="9" y="35"/>
                      <a:pt x="9" y="33"/>
                    </a:cubicBezTo>
                    <a:cubicBezTo>
                      <a:pt x="8" y="32"/>
                      <a:pt x="9" y="30"/>
                      <a:pt x="7" y="29"/>
                    </a:cubicBezTo>
                    <a:cubicBezTo>
                      <a:pt x="7" y="28"/>
                      <a:pt x="5" y="28"/>
                      <a:pt x="5" y="28"/>
                    </a:cubicBezTo>
                    <a:cubicBezTo>
                      <a:pt x="4" y="27"/>
                      <a:pt x="4" y="26"/>
                      <a:pt x="4" y="25"/>
                    </a:cubicBezTo>
                    <a:cubicBezTo>
                      <a:pt x="4" y="24"/>
                      <a:pt x="4" y="23"/>
                      <a:pt x="4" y="22"/>
                    </a:cubicBezTo>
                    <a:cubicBezTo>
                      <a:pt x="3" y="20"/>
                      <a:pt x="4" y="19"/>
                      <a:pt x="4" y="18"/>
                    </a:cubicBezTo>
                    <a:cubicBezTo>
                      <a:pt x="3" y="15"/>
                      <a:pt x="3" y="14"/>
                      <a:pt x="3" y="11"/>
                    </a:cubicBezTo>
                    <a:cubicBezTo>
                      <a:pt x="3" y="10"/>
                      <a:pt x="3" y="10"/>
                      <a:pt x="3" y="8"/>
                    </a:cubicBezTo>
                    <a:cubicBezTo>
                      <a:pt x="3" y="7"/>
                      <a:pt x="3" y="6"/>
                      <a:pt x="3" y="5"/>
                    </a:cubicBezTo>
                    <a:cubicBezTo>
                      <a:pt x="2" y="3"/>
                      <a:pt x="0" y="2"/>
                      <a:pt x="1" y="1"/>
                    </a:cubicBezTo>
                    <a:cubicBezTo>
                      <a:pt x="2" y="1"/>
                      <a:pt x="2" y="0"/>
                      <a:pt x="3" y="0"/>
                    </a:cubicBezTo>
                    <a:cubicBezTo>
                      <a:pt x="4" y="0"/>
                      <a:pt x="4" y="1"/>
                      <a:pt x="4" y="2"/>
                    </a:cubicBezTo>
                    <a:cubicBezTo>
                      <a:pt x="5" y="3"/>
                      <a:pt x="5" y="4"/>
                      <a:pt x="6" y="5"/>
                    </a:cubicBezTo>
                    <a:cubicBezTo>
                      <a:pt x="6" y="6"/>
                      <a:pt x="7" y="6"/>
                      <a:pt x="7" y="8"/>
                    </a:cubicBezTo>
                    <a:cubicBezTo>
                      <a:pt x="8" y="9"/>
                      <a:pt x="6" y="10"/>
                      <a:pt x="6" y="12"/>
                    </a:cubicBezTo>
                    <a:cubicBezTo>
                      <a:pt x="6" y="14"/>
                      <a:pt x="7" y="15"/>
                      <a:pt x="7" y="16"/>
                    </a:cubicBezTo>
                    <a:cubicBezTo>
                      <a:pt x="7" y="18"/>
                      <a:pt x="7" y="19"/>
                      <a:pt x="7" y="21"/>
                    </a:cubicBezTo>
                    <a:cubicBezTo>
                      <a:pt x="7" y="22"/>
                      <a:pt x="6" y="23"/>
                      <a:pt x="6" y="24"/>
                    </a:cubicBezTo>
                    <a:cubicBezTo>
                      <a:pt x="7" y="25"/>
                      <a:pt x="7" y="25"/>
                      <a:pt x="8" y="26"/>
                    </a:cubicBezTo>
                    <a:cubicBezTo>
                      <a:pt x="9" y="27"/>
                      <a:pt x="10" y="26"/>
                      <a:pt x="11" y="26"/>
                    </a:cubicBezTo>
                    <a:cubicBezTo>
                      <a:pt x="13" y="27"/>
                      <a:pt x="12" y="29"/>
                      <a:pt x="13" y="31"/>
                    </a:cubicBezTo>
                    <a:cubicBezTo>
                      <a:pt x="13" y="33"/>
                      <a:pt x="13" y="35"/>
                      <a:pt x="13" y="37"/>
                    </a:cubicBezTo>
                    <a:cubicBezTo>
                      <a:pt x="14" y="39"/>
                      <a:pt x="15" y="39"/>
                      <a:pt x="16" y="41"/>
                    </a:cubicBezTo>
                    <a:cubicBezTo>
                      <a:pt x="16" y="42"/>
                      <a:pt x="18" y="42"/>
                      <a:pt x="17" y="43"/>
                    </a:cubicBezTo>
                    <a:cubicBezTo>
                      <a:pt x="17" y="44"/>
                      <a:pt x="16" y="44"/>
                      <a:pt x="15" y="44"/>
                    </a:cubicBezTo>
                    <a:cubicBezTo>
                      <a:pt x="14" y="44"/>
                      <a:pt x="14" y="45"/>
                      <a:pt x="13" y="44"/>
                    </a:cubicBezTo>
                    <a:cubicBezTo>
                      <a:pt x="13" y="44"/>
                      <a:pt x="13" y="43"/>
                      <a:pt x="13" y="42"/>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81" name="Freeform 1203"/>
              <p:cNvSpPr>
                <a:spLocks/>
              </p:cNvSpPr>
              <p:nvPr/>
            </p:nvSpPr>
            <p:spPr bwMode="auto">
              <a:xfrm>
                <a:off x="3513" y="2628"/>
                <a:ext cx="26" cy="84"/>
              </a:xfrm>
              <a:custGeom>
                <a:avLst/>
                <a:gdLst>
                  <a:gd name="T0" fmla="*/ 80 w 13"/>
                  <a:gd name="T1" fmla="*/ 32 h 42"/>
                  <a:gd name="T2" fmla="*/ 128 w 13"/>
                  <a:gd name="T3" fmla="*/ 64 h 42"/>
                  <a:gd name="T4" fmla="*/ 144 w 13"/>
                  <a:gd name="T5" fmla="*/ 96 h 42"/>
                  <a:gd name="T6" fmla="*/ 144 w 13"/>
                  <a:gd name="T7" fmla="*/ 160 h 42"/>
                  <a:gd name="T8" fmla="*/ 160 w 13"/>
                  <a:gd name="T9" fmla="*/ 240 h 42"/>
                  <a:gd name="T10" fmla="*/ 176 w 13"/>
                  <a:gd name="T11" fmla="*/ 256 h 42"/>
                  <a:gd name="T12" fmla="*/ 176 w 13"/>
                  <a:gd name="T13" fmla="*/ 304 h 42"/>
                  <a:gd name="T14" fmla="*/ 176 w 13"/>
                  <a:gd name="T15" fmla="*/ 336 h 42"/>
                  <a:gd name="T16" fmla="*/ 144 w 13"/>
                  <a:gd name="T17" fmla="*/ 352 h 42"/>
                  <a:gd name="T18" fmla="*/ 144 w 13"/>
                  <a:gd name="T19" fmla="*/ 432 h 42"/>
                  <a:gd name="T20" fmla="*/ 160 w 13"/>
                  <a:gd name="T21" fmla="*/ 464 h 42"/>
                  <a:gd name="T22" fmla="*/ 176 w 13"/>
                  <a:gd name="T23" fmla="*/ 528 h 42"/>
                  <a:gd name="T24" fmla="*/ 176 w 13"/>
                  <a:gd name="T25" fmla="*/ 576 h 42"/>
                  <a:gd name="T26" fmla="*/ 176 w 13"/>
                  <a:gd name="T27" fmla="*/ 592 h 42"/>
                  <a:gd name="T28" fmla="*/ 192 w 13"/>
                  <a:gd name="T29" fmla="*/ 624 h 42"/>
                  <a:gd name="T30" fmla="*/ 192 w 13"/>
                  <a:gd name="T31" fmla="*/ 672 h 42"/>
                  <a:gd name="T32" fmla="*/ 144 w 13"/>
                  <a:gd name="T33" fmla="*/ 656 h 42"/>
                  <a:gd name="T34" fmla="*/ 112 w 13"/>
                  <a:gd name="T35" fmla="*/ 640 h 42"/>
                  <a:gd name="T36" fmla="*/ 128 w 13"/>
                  <a:gd name="T37" fmla="*/ 576 h 42"/>
                  <a:gd name="T38" fmla="*/ 96 w 13"/>
                  <a:gd name="T39" fmla="*/ 528 h 42"/>
                  <a:gd name="T40" fmla="*/ 112 w 13"/>
                  <a:gd name="T41" fmla="*/ 480 h 42"/>
                  <a:gd name="T42" fmla="*/ 96 w 13"/>
                  <a:gd name="T43" fmla="*/ 432 h 42"/>
                  <a:gd name="T44" fmla="*/ 80 w 13"/>
                  <a:gd name="T45" fmla="*/ 384 h 42"/>
                  <a:gd name="T46" fmla="*/ 96 w 13"/>
                  <a:gd name="T47" fmla="*/ 320 h 42"/>
                  <a:gd name="T48" fmla="*/ 112 w 13"/>
                  <a:gd name="T49" fmla="*/ 288 h 42"/>
                  <a:gd name="T50" fmla="*/ 112 w 13"/>
                  <a:gd name="T51" fmla="*/ 256 h 42"/>
                  <a:gd name="T52" fmla="*/ 96 w 13"/>
                  <a:gd name="T53" fmla="*/ 208 h 42"/>
                  <a:gd name="T54" fmla="*/ 96 w 13"/>
                  <a:gd name="T55" fmla="*/ 144 h 42"/>
                  <a:gd name="T56" fmla="*/ 96 w 13"/>
                  <a:gd name="T57" fmla="*/ 112 h 42"/>
                  <a:gd name="T58" fmla="*/ 64 w 13"/>
                  <a:gd name="T59" fmla="*/ 80 h 42"/>
                  <a:gd name="T60" fmla="*/ 32 w 13"/>
                  <a:gd name="T61" fmla="*/ 16 h 42"/>
                  <a:gd name="T62" fmla="*/ 80 w 13"/>
                  <a:gd name="T63" fmla="*/ 32 h 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
                  <a:gd name="T97" fmla="*/ 0 h 42"/>
                  <a:gd name="T98" fmla="*/ 13 w 13"/>
                  <a:gd name="T99" fmla="*/ 42 h 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 h="42">
                    <a:moveTo>
                      <a:pt x="5" y="2"/>
                    </a:moveTo>
                    <a:cubicBezTo>
                      <a:pt x="6" y="3"/>
                      <a:pt x="7" y="3"/>
                      <a:pt x="8" y="4"/>
                    </a:cubicBezTo>
                    <a:cubicBezTo>
                      <a:pt x="8" y="5"/>
                      <a:pt x="9" y="5"/>
                      <a:pt x="9" y="6"/>
                    </a:cubicBezTo>
                    <a:cubicBezTo>
                      <a:pt x="10" y="8"/>
                      <a:pt x="9" y="9"/>
                      <a:pt x="9" y="10"/>
                    </a:cubicBezTo>
                    <a:cubicBezTo>
                      <a:pt x="10" y="12"/>
                      <a:pt x="9" y="13"/>
                      <a:pt x="10" y="15"/>
                    </a:cubicBezTo>
                    <a:cubicBezTo>
                      <a:pt x="10" y="15"/>
                      <a:pt x="11" y="15"/>
                      <a:pt x="11" y="16"/>
                    </a:cubicBezTo>
                    <a:cubicBezTo>
                      <a:pt x="12" y="17"/>
                      <a:pt x="12" y="18"/>
                      <a:pt x="11" y="19"/>
                    </a:cubicBezTo>
                    <a:cubicBezTo>
                      <a:pt x="11" y="20"/>
                      <a:pt x="12" y="21"/>
                      <a:pt x="11" y="21"/>
                    </a:cubicBezTo>
                    <a:cubicBezTo>
                      <a:pt x="11" y="22"/>
                      <a:pt x="10" y="22"/>
                      <a:pt x="9" y="22"/>
                    </a:cubicBezTo>
                    <a:cubicBezTo>
                      <a:pt x="8" y="24"/>
                      <a:pt x="9" y="25"/>
                      <a:pt x="9" y="27"/>
                    </a:cubicBezTo>
                    <a:cubicBezTo>
                      <a:pt x="10" y="28"/>
                      <a:pt x="10" y="28"/>
                      <a:pt x="10" y="29"/>
                    </a:cubicBezTo>
                    <a:cubicBezTo>
                      <a:pt x="11" y="31"/>
                      <a:pt x="11" y="31"/>
                      <a:pt x="11" y="33"/>
                    </a:cubicBezTo>
                    <a:cubicBezTo>
                      <a:pt x="11" y="34"/>
                      <a:pt x="11" y="34"/>
                      <a:pt x="11" y="36"/>
                    </a:cubicBezTo>
                    <a:cubicBezTo>
                      <a:pt x="11" y="36"/>
                      <a:pt x="11" y="37"/>
                      <a:pt x="11" y="37"/>
                    </a:cubicBezTo>
                    <a:cubicBezTo>
                      <a:pt x="11" y="38"/>
                      <a:pt x="12" y="38"/>
                      <a:pt x="12" y="39"/>
                    </a:cubicBezTo>
                    <a:cubicBezTo>
                      <a:pt x="12" y="40"/>
                      <a:pt x="13" y="41"/>
                      <a:pt x="12" y="42"/>
                    </a:cubicBezTo>
                    <a:cubicBezTo>
                      <a:pt x="11" y="42"/>
                      <a:pt x="10" y="41"/>
                      <a:pt x="9" y="41"/>
                    </a:cubicBezTo>
                    <a:cubicBezTo>
                      <a:pt x="9" y="41"/>
                      <a:pt x="8" y="41"/>
                      <a:pt x="7" y="40"/>
                    </a:cubicBezTo>
                    <a:cubicBezTo>
                      <a:pt x="6" y="39"/>
                      <a:pt x="8" y="38"/>
                      <a:pt x="8" y="36"/>
                    </a:cubicBezTo>
                    <a:cubicBezTo>
                      <a:pt x="7" y="35"/>
                      <a:pt x="7" y="34"/>
                      <a:pt x="6" y="33"/>
                    </a:cubicBezTo>
                    <a:cubicBezTo>
                      <a:pt x="6" y="32"/>
                      <a:pt x="7" y="31"/>
                      <a:pt x="7" y="30"/>
                    </a:cubicBezTo>
                    <a:cubicBezTo>
                      <a:pt x="7" y="29"/>
                      <a:pt x="7" y="28"/>
                      <a:pt x="6" y="27"/>
                    </a:cubicBezTo>
                    <a:cubicBezTo>
                      <a:pt x="6" y="26"/>
                      <a:pt x="5" y="25"/>
                      <a:pt x="5" y="24"/>
                    </a:cubicBezTo>
                    <a:cubicBezTo>
                      <a:pt x="5" y="22"/>
                      <a:pt x="6" y="22"/>
                      <a:pt x="6" y="20"/>
                    </a:cubicBezTo>
                    <a:cubicBezTo>
                      <a:pt x="7" y="19"/>
                      <a:pt x="7" y="19"/>
                      <a:pt x="7" y="18"/>
                    </a:cubicBezTo>
                    <a:cubicBezTo>
                      <a:pt x="7" y="17"/>
                      <a:pt x="7" y="17"/>
                      <a:pt x="7" y="16"/>
                    </a:cubicBezTo>
                    <a:cubicBezTo>
                      <a:pt x="7" y="14"/>
                      <a:pt x="7" y="14"/>
                      <a:pt x="6" y="13"/>
                    </a:cubicBezTo>
                    <a:cubicBezTo>
                      <a:pt x="6" y="11"/>
                      <a:pt x="7" y="11"/>
                      <a:pt x="6" y="9"/>
                    </a:cubicBezTo>
                    <a:cubicBezTo>
                      <a:pt x="6" y="8"/>
                      <a:pt x="6" y="8"/>
                      <a:pt x="6" y="7"/>
                    </a:cubicBezTo>
                    <a:cubicBezTo>
                      <a:pt x="5" y="6"/>
                      <a:pt x="5" y="6"/>
                      <a:pt x="4" y="5"/>
                    </a:cubicBezTo>
                    <a:cubicBezTo>
                      <a:pt x="3" y="4"/>
                      <a:pt x="0" y="2"/>
                      <a:pt x="2" y="1"/>
                    </a:cubicBezTo>
                    <a:cubicBezTo>
                      <a:pt x="3" y="0"/>
                      <a:pt x="4" y="1"/>
                      <a:pt x="5" y="2"/>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82" name="Freeform 1204"/>
              <p:cNvSpPr>
                <a:spLocks/>
              </p:cNvSpPr>
              <p:nvPr/>
            </p:nvSpPr>
            <p:spPr bwMode="auto">
              <a:xfrm>
                <a:off x="3409" y="1333"/>
                <a:ext cx="82" cy="47"/>
              </a:xfrm>
              <a:custGeom>
                <a:avLst/>
                <a:gdLst>
                  <a:gd name="T0" fmla="*/ 624 w 41"/>
                  <a:gd name="T1" fmla="*/ 0 h 23"/>
                  <a:gd name="T2" fmla="*/ 592 w 41"/>
                  <a:gd name="T3" fmla="*/ 51 h 23"/>
                  <a:gd name="T4" fmla="*/ 528 w 41"/>
                  <a:gd name="T5" fmla="*/ 67 h 23"/>
                  <a:gd name="T6" fmla="*/ 480 w 41"/>
                  <a:gd name="T7" fmla="*/ 104 h 23"/>
                  <a:gd name="T8" fmla="*/ 464 w 41"/>
                  <a:gd name="T9" fmla="*/ 188 h 23"/>
                  <a:gd name="T10" fmla="*/ 400 w 41"/>
                  <a:gd name="T11" fmla="*/ 137 h 23"/>
                  <a:gd name="T12" fmla="*/ 320 w 41"/>
                  <a:gd name="T13" fmla="*/ 84 h 23"/>
                  <a:gd name="T14" fmla="*/ 272 w 41"/>
                  <a:gd name="T15" fmla="*/ 67 h 23"/>
                  <a:gd name="T16" fmla="*/ 176 w 41"/>
                  <a:gd name="T17" fmla="*/ 67 h 23"/>
                  <a:gd name="T18" fmla="*/ 112 w 41"/>
                  <a:gd name="T19" fmla="*/ 67 h 23"/>
                  <a:gd name="T20" fmla="*/ 64 w 41"/>
                  <a:gd name="T21" fmla="*/ 67 h 23"/>
                  <a:gd name="T22" fmla="*/ 16 w 41"/>
                  <a:gd name="T23" fmla="*/ 33 h 23"/>
                  <a:gd name="T24" fmla="*/ 0 w 41"/>
                  <a:gd name="T25" fmla="*/ 84 h 23"/>
                  <a:gd name="T26" fmla="*/ 32 w 41"/>
                  <a:gd name="T27" fmla="*/ 137 h 23"/>
                  <a:gd name="T28" fmla="*/ 64 w 41"/>
                  <a:gd name="T29" fmla="*/ 229 h 23"/>
                  <a:gd name="T30" fmla="*/ 96 w 41"/>
                  <a:gd name="T31" fmla="*/ 264 h 23"/>
                  <a:gd name="T32" fmla="*/ 128 w 41"/>
                  <a:gd name="T33" fmla="*/ 317 h 23"/>
                  <a:gd name="T34" fmla="*/ 208 w 41"/>
                  <a:gd name="T35" fmla="*/ 333 h 23"/>
                  <a:gd name="T36" fmla="*/ 240 w 41"/>
                  <a:gd name="T37" fmla="*/ 351 h 23"/>
                  <a:gd name="T38" fmla="*/ 336 w 41"/>
                  <a:gd name="T39" fmla="*/ 384 h 23"/>
                  <a:gd name="T40" fmla="*/ 400 w 41"/>
                  <a:gd name="T41" fmla="*/ 368 h 23"/>
                  <a:gd name="T42" fmla="*/ 384 w 41"/>
                  <a:gd name="T43" fmla="*/ 317 h 23"/>
                  <a:gd name="T44" fmla="*/ 320 w 41"/>
                  <a:gd name="T45" fmla="*/ 300 h 23"/>
                  <a:gd name="T46" fmla="*/ 256 w 41"/>
                  <a:gd name="T47" fmla="*/ 280 h 23"/>
                  <a:gd name="T48" fmla="*/ 192 w 41"/>
                  <a:gd name="T49" fmla="*/ 247 h 23"/>
                  <a:gd name="T50" fmla="*/ 240 w 41"/>
                  <a:gd name="T51" fmla="*/ 188 h 23"/>
                  <a:gd name="T52" fmla="*/ 304 w 41"/>
                  <a:gd name="T53" fmla="*/ 188 h 23"/>
                  <a:gd name="T54" fmla="*/ 368 w 41"/>
                  <a:gd name="T55" fmla="*/ 229 h 23"/>
                  <a:gd name="T56" fmla="*/ 432 w 41"/>
                  <a:gd name="T57" fmla="*/ 264 h 23"/>
                  <a:gd name="T58" fmla="*/ 480 w 41"/>
                  <a:gd name="T59" fmla="*/ 280 h 23"/>
                  <a:gd name="T60" fmla="*/ 544 w 41"/>
                  <a:gd name="T61" fmla="*/ 280 h 23"/>
                  <a:gd name="T62" fmla="*/ 496 w 41"/>
                  <a:gd name="T63" fmla="*/ 229 h 23"/>
                  <a:gd name="T64" fmla="*/ 512 w 41"/>
                  <a:gd name="T65" fmla="*/ 137 h 23"/>
                  <a:gd name="T66" fmla="*/ 592 w 41"/>
                  <a:gd name="T67" fmla="*/ 104 h 23"/>
                  <a:gd name="T68" fmla="*/ 656 w 41"/>
                  <a:gd name="T69" fmla="*/ 33 h 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
                  <a:gd name="T106" fmla="*/ 0 h 23"/>
                  <a:gd name="T107" fmla="*/ 41 w 41"/>
                  <a:gd name="T108" fmla="*/ 23 h 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 h="23">
                    <a:moveTo>
                      <a:pt x="39" y="0"/>
                    </a:moveTo>
                    <a:cubicBezTo>
                      <a:pt x="39" y="1"/>
                      <a:pt x="38" y="2"/>
                      <a:pt x="37" y="3"/>
                    </a:cubicBezTo>
                    <a:cubicBezTo>
                      <a:pt x="36" y="4"/>
                      <a:pt x="35" y="3"/>
                      <a:pt x="33" y="4"/>
                    </a:cubicBezTo>
                    <a:cubicBezTo>
                      <a:pt x="32" y="5"/>
                      <a:pt x="31" y="5"/>
                      <a:pt x="30" y="6"/>
                    </a:cubicBezTo>
                    <a:cubicBezTo>
                      <a:pt x="29" y="8"/>
                      <a:pt x="30" y="10"/>
                      <a:pt x="29" y="11"/>
                    </a:cubicBezTo>
                    <a:cubicBezTo>
                      <a:pt x="27" y="11"/>
                      <a:pt x="27" y="9"/>
                      <a:pt x="25" y="8"/>
                    </a:cubicBezTo>
                    <a:cubicBezTo>
                      <a:pt x="23" y="7"/>
                      <a:pt x="23" y="6"/>
                      <a:pt x="20" y="5"/>
                    </a:cubicBezTo>
                    <a:cubicBezTo>
                      <a:pt x="19" y="5"/>
                      <a:pt x="18" y="5"/>
                      <a:pt x="17" y="4"/>
                    </a:cubicBezTo>
                    <a:cubicBezTo>
                      <a:pt x="15" y="4"/>
                      <a:pt x="13" y="4"/>
                      <a:pt x="11" y="4"/>
                    </a:cubicBezTo>
                    <a:cubicBezTo>
                      <a:pt x="10" y="4"/>
                      <a:pt x="9" y="5"/>
                      <a:pt x="7" y="4"/>
                    </a:cubicBezTo>
                    <a:cubicBezTo>
                      <a:pt x="6" y="4"/>
                      <a:pt x="5" y="4"/>
                      <a:pt x="4" y="4"/>
                    </a:cubicBezTo>
                    <a:cubicBezTo>
                      <a:pt x="3" y="3"/>
                      <a:pt x="2" y="2"/>
                      <a:pt x="1" y="2"/>
                    </a:cubicBezTo>
                    <a:cubicBezTo>
                      <a:pt x="0" y="3"/>
                      <a:pt x="0" y="4"/>
                      <a:pt x="0" y="5"/>
                    </a:cubicBezTo>
                    <a:cubicBezTo>
                      <a:pt x="0" y="6"/>
                      <a:pt x="1" y="7"/>
                      <a:pt x="2" y="8"/>
                    </a:cubicBezTo>
                    <a:cubicBezTo>
                      <a:pt x="3" y="10"/>
                      <a:pt x="3" y="11"/>
                      <a:pt x="4" y="13"/>
                    </a:cubicBezTo>
                    <a:cubicBezTo>
                      <a:pt x="5" y="14"/>
                      <a:pt x="5" y="14"/>
                      <a:pt x="6" y="15"/>
                    </a:cubicBezTo>
                    <a:cubicBezTo>
                      <a:pt x="7" y="16"/>
                      <a:pt x="7" y="17"/>
                      <a:pt x="8" y="18"/>
                    </a:cubicBezTo>
                    <a:cubicBezTo>
                      <a:pt x="10" y="19"/>
                      <a:pt x="12" y="18"/>
                      <a:pt x="13" y="19"/>
                    </a:cubicBezTo>
                    <a:cubicBezTo>
                      <a:pt x="14" y="19"/>
                      <a:pt x="14" y="20"/>
                      <a:pt x="15" y="20"/>
                    </a:cubicBezTo>
                    <a:cubicBezTo>
                      <a:pt x="17" y="22"/>
                      <a:pt x="18" y="22"/>
                      <a:pt x="21" y="22"/>
                    </a:cubicBezTo>
                    <a:cubicBezTo>
                      <a:pt x="23" y="22"/>
                      <a:pt x="25" y="23"/>
                      <a:pt x="25" y="21"/>
                    </a:cubicBezTo>
                    <a:cubicBezTo>
                      <a:pt x="26" y="20"/>
                      <a:pt x="25" y="19"/>
                      <a:pt x="24" y="18"/>
                    </a:cubicBezTo>
                    <a:cubicBezTo>
                      <a:pt x="23" y="17"/>
                      <a:pt x="22" y="17"/>
                      <a:pt x="20" y="17"/>
                    </a:cubicBezTo>
                    <a:cubicBezTo>
                      <a:pt x="19" y="17"/>
                      <a:pt x="18" y="17"/>
                      <a:pt x="16" y="16"/>
                    </a:cubicBezTo>
                    <a:cubicBezTo>
                      <a:pt x="14" y="15"/>
                      <a:pt x="12" y="16"/>
                      <a:pt x="12" y="14"/>
                    </a:cubicBezTo>
                    <a:cubicBezTo>
                      <a:pt x="12" y="12"/>
                      <a:pt x="13" y="12"/>
                      <a:pt x="15" y="11"/>
                    </a:cubicBezTo>
                    <a:cubicBezTo>
                      <a:pt x="17" y="11"/>
                      <a:pt x="18" y="11"/>
                      <a:pt x="19" y="11"/>
                    </a:cubicBezTo>
                    <a:cubicBezTo>
                      <a:pt x="21" y="12"/>
                      <a:pt x="22" y="13"/>
                      <a:pt x="23" y="13"/>
                    </a:cubicBezTo>
                    <a:cubicBezTo>
                      <a:pt x="25" y="14"/>
                      <a:pt x="26" y="14"/>
                      <a:pt x="27" y="15"/>
                    </a:cubicBezTo>
                    <a:cubicBezTo>
                      <a:pt x="28" y="15"/>
                      <a:pt x="29" y="16"/>
                      <a:pt x="30" y="16"/>
                    </a:cubicBezTo>
                    <a:cubicBezTo>
                      <a:pt x="32" y="16"/>
                      <a:pt x="33" y="17"/>
                      <a:pt x="34" y="16"/>
                    </a:cubicBezTo>
                    <a:cubicBezTo>
                      <a:pt x="35" y="15"/>
                      <a:pt x="32" y="14"/>
                      <a:pt x="31" y="13"/>
                    </a:cubicBezTo>
                    <a:cubicBezTo>
                      <a:pt x="31" y="11"/>
                      <a:pt x="31" y="10"/>
                      <a:pt x="32" y="8"/>
                    </a:cubicBezTo>
                    <a:cubicBezTo>
                      <a:pt x="34" y="7"/>
                      <a:pt x="35" y="7"/>
                      <a:pt x="37" y="6"/>
                    </a:cubicBezTo>
                    <a:cubicBezTo>
                      <a:pt x="38" y="5"/>
                      <a:pt x="39" y="3"/>
                      <a:pt x="41" y="2"/>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83" name="Freeform 1205"/>
              <p:cNvSpPr>
                <a:spLocks/>
              </p:cNvSpPr>
              <p:nvPr/>
            </p:nvSpPr>
            <p:spPr bwMode="auto">
              <a:xfrm>
                <a:off x="3427" y="1398"/>
                <a:ext cx="28" cy="24"/>
              </a:xfrm>
              <a:custGeom>
                <a:avLst/>
                <a:gdLst>
                  <a:gd name="T0" fmla="*/ 16 w 14"/>
                  <a:gd name="T1" fmla="*/ 80 h 12"/>
                  <a:gd name="T2" fmla="*/ 32 w 14"/>
                  <a:gd name="T3" fmla="*/ 32 h 12"/>
                  <a:gd name="T4" fmla="*/ 64 w 14"/>
                  <a:gd name="T5" fmla="*/ 16 h 12"/>
                  <a:gd name="T6" fmla="*/ 112 w 14"/>
                  <a:gd name="T7" fmla="*/ 16 h 12"/>
                  <a:gd name="T8" fmla="*/ 112 w 14"/>
                  <a:gd name="T9" fmla="*/ 48 h 12"/>
                  <a:gd name="T10" fmla="*/ 160 w 14"/>
                  <a:gd name="T11" fmla="*/ 80 h 12"/>
                  <a:gd name="T12" fmla="*/ 192 w 14"/>
                  <a:gd name="T13" fmla="*/ 112 h 12"/>
                  <a:gd name="T14" fmla="*/ 224 w 14"/>
                  <a:gd name="T15" fmla="*/ 112 h 12"/>
                  <a:gd name="T16" fmla="*/ 224 w 14"/>
                  <a:gd name="T17" fmla="*/ 160 h 12"/>
                  <a:gd name="T18" fmla="*/ 192 w 14"/>
                  <a:gd name="T19" fmla="*/ 176 h 12"/>
                  <a:gd name="T20" fmla="*/ 144 w 14"/>
                  <a:gd name="T21" fmla="*/ 192 h 12"/>
                  <a:gd name="T22" fmla="*/ 144 w 14"/>
                  <a:gd name="T23" fmla="*/ 160 h 12"/>
                  <a:gd name="T24" fmla="*/ 112 w 14"/>
                  <a:gd name="T25" fmla="*/ 144 h 12"/>
                  <a:gd name="T26" fmla="*/ 64 w 14"/>
                  <a:gd name="T27" fmla="*/ 112 h 12"/>
                  <a:gd name="T28" fmla="*/ 48 w 14"/>
                  <a:gd name="T29" fmla="*/ 96 h 12"/>
                  <a:gd name="T30" fmla="*/ 16 w 14"/>
                  <a:gd name="T31" fmla="*/ 8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2"/>
                  <a:gd name="T50" fmla="*/ 14 w 1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2">
                    <a:moveTo>
                      <a:pt x="1" y="5"/>
                    </a:moveTo>
                    <a:cubicBezTo>
                      <a:pt x="0" y="4"/>
                      <a:pt x="1" y="3"/>
                      <a:pt x="2" y="2"/>
                    </a:cubicBezTo>
                    <a:cubicBezTo>
                      <a:pt x="2" y="1"/>
                      <a:pt x="3" y="1"/>
                      <a:pt x="4" y="1"/>
                    </a:cubicBezTo>
                    <a:cubicBezTo>
                      <a:pt x="5" y="0"/>
                      <a:pt x="6" y="0"/>
                      <a:pt x="7" y="1"/>
                    </a:cubicBezTo>
                    <a:cubicBezTo>
                      <a:pt x="7" y="2"/>
                      <a:pt x="7" y="3"/>
                      <a:pt x="7" y="3"/>
                    </a:cubicBezTo>
                    <a:cubicBezTo>
                      <a:pt x="8" y="4"/>
                      <a:pt x="9" y="4"/>
                      <a:pt x="10" y="5"/>
                    </a:cubicBezTo>
                    <a:cubicBezTo>
                      <a:pt x="11" y="6"/>
                      <a:pt x="11" y="6"/>
                      <a:pt x="12" y="7"/>
                    </a:cubicBezTo>
                    <a:cubicBezTo>
                      <a:pt x="13" y="7"/>
                      <a:pt x="13" y="7"/>
                      <a:pt x="14" y="7"/>
                    </a:cubicBezTo>
                    <a:cubicBezTo>
                      <a:pt x="14" y="8"/>
                      <a:pt x="14" y="9"/>
                      <a:pt x="14" y="10"/>
                    </a:cubicBezTo>
                    <a:cubicBezTo>
                      <a:pt x="14" y="11"/>
                      <a:pt x="13" y="11"/>
                      <a:pt x="12" y="11"/>
                    </a:cubicBezTo>
                    <a:cubicBezTo>
                      <a:pt x="11" y="12"/>
                      <a:pt x="10" y="12"/>
                      <a:pt x="9" y="12"/>
                    </a:cubicBezTo>
                    <a:cubicBezTo>
                      <a:pt x="9" y="11"/>
                      <a:pt x="9" y="10"/>
                      <a:pt x="9" y="10"/>
                    </a:cubicBezTo>
                    <a:cubicBezTo>
                      <a:pt x="8" y="9"/>
                      <a:pt x="7" y="9"/>
                      <a:pt x="7" y="9"/>
                    </a:cubicBezTo>
                    <a:cubicBezTo>
                      <a:pt x="6" y="8"/>
                      <a:pt x="5" y="8"/>
                      <a:pt x="4" y="7"/>
                    </a:cubicBezTo>
                    <a:cubicBezTo>
                      <a:pt x="4" y="7"/>
                      <a:pt x="3" y="6"/>
                      <a:pt x="3" y="6"/>
                    </a:cubicBezTo>
                    <a:cubicBezTo>
                      <a:pt x="2" y="5"/>
                      <a:pt x="1" y="6"/>
                      <a:pt x="1" y="5"/>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84" name="Freeform 1206"/>
              <p:cNvSpPr>
                <a:spLocks/>
              </p:cNvSpPr>
              <p:nvPr/>
            </p:nvSpPr>
            <p:spPr bwMode="auto">
              <a:xfrm>
                <a:off x="4379" y="1508"/>
                <a:ext cx="42" cy="70"/>
              </a:xfrm>
              <a:custGeom>
                <a:avLst/>
                <a:gdLst>
                  <a:gd name="T0" fmla="*/ 48 w 21"/>
                  <a:gd name="T1" fmla="*/ 496 h 35"/>
                  <a:gd name="T2" fmla="*/ 96 w 21"/>
                  <a:gd name="T3" fmla="*/ 480 h 35"/>
                  <a:gd name="T4" fmla="*/ 128 w 21"/>
                  <a:gd name="T5" fmla="*/ 448 h 35"/>
                  <a:gd name="T6" fmla="*/ 144 w 21"/>
                  <a:gd name="T7" fmla="*/ 416 h 35"/>
                  <a:gd name="T8" fmla="*/ 160 w 21"/>
                  <a:gd name="T9" fmla="*/ 368 h 35"/>
                  <a:gd name="T10" fmla="*/ 176 w 21"/>
                  <a:gd name="T11" fmla="*/ 320 h 35"/>
                  <a:gd name="T12" fmla="*/ 192 w 21"/>
                  <a:gd name="T13" fmla="*/ 288 h 35"/>
                  <a:gd name="T14" fmla="*/ 208 w 21"/>
                  <a:gd name="T15" fmla="*/ 224 h 35"/>
                  <a:gd name="T16" fmla="*/ 208 w 21"/>
                  <a:gd name="T17" fmla="*/ 176 h 35"/>
                  <a:gd name="T18" fmla="*/ 208 w 21"/>
                  <a:gd name="T19" fmla="*/ 128 h 35"/>
                  <a:gd name="T20" fmla="*/ 192 w 21"/>
                  <a:gd name="T21" fmla="*/ 80 h 35"/>
                  <a:gd name="T22" fmla="*/ 176 w 21"/>
                  <a:gd name="T23" fmla="*/ 32 h 35"/>
                  <a:gd name="T24" fmla="*/ 192 w 21"/>
                  <a:gd name="T25" fmla="*/ 0 h 35"/>
                  <a:gd name="T26" fmla="*/ 240 w 21"/>
                  <a:gd name="T27" fmla="*/ 48 h 35"/>
                  <a:gd name="T28" fmla="*/ 256 w 21"/>
                  <a:gd name="T29" fmla="*/ 80 h 35"/>
                  <a:gd name="T30" fmla="*/ 272 w 21"/>
                  <a:gd name="T31" fmla="*/ 144 h 35"/>
                  <a:gd name="T32" fmla="*/ 320 w 21"/>
                  <a:gd name="T33" fmla="*/ 176 h 35"/>
                  <a:gd name="T34" fmla="*/ 320 w 21"/>
                  <a:gd name="T35" fmla="*/ 256 h 35"/>
                  <a:gd name="T36" fmla="*/ 288 w 21"/>
                  <a:gd name="T37" fmla="*/ 304 h 35"/>
                  <a:gd name="T38" fmla="*/ 256 w 21"/>
                  <a:gd name="T39" fmla="*/ 368 h 35"/>
                  <a:gd name="T40" fmla="*/ 208 w 21"/>
                  <a:gd name="T41" fmla="*/ 400 h 35"/>
                  <a:gd name="T42" fmla="*/ 192 w 21"/>
                  <a:gd name="T43" fmla="*/ 448 h 35"/>
                  <a:gd name="T44" fmla="*/ 192 w 21"/>
                  <a:gd name="T45" fmla="*/ 496 h 35"/>
                  <a:gd name="T46" fmla="*/ 112 w 21"/>
                  <a:gd name="T47" fmla="*/ 528 h 35"/>
                  <a:gd name="T48" fmla="*/ 48 w 21"/>
                  <a:gd name="T49" fmla="*/ 544 h 35"/>
                  <a:gd name="T50" fmla="*/ 0 w 21"/>
                  <a:gd name="T51" fmla="*/ 544 h 35"/>
                  <a:gd name="T52" fmla="*/ 0 w 21"/>
                  <a:gd name="T53" fmla="*/ 528 h 35"/>
                  <a:gd name="T54" fmla="*/ 48 w 21"/>
                  <a:gd name="T55" fmla="*/ 496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
                  <a:gd name="T85" fmla="*/ 0 h 35"/>
                  <a:gd name="T86" fmla="*/ 21 w 21"/>
                  <a:gd name="T87" fmla="*/ 35 h 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 h="35">
                    <a:moveTo>
                      <a:pt x="3" y="31"/>
                    </a:moveTo>
                    <a:cubicBezTo>
                      <a:pt x="4" y="31"/>
                      <a:pt x="5" y="31"/>
                      <a:pt x="6" y="30"/>
                    </a:cubicBezTo>
                    <a:cubicBezTo>
                      <a:pt x="7" y="29"/>
                      <a:pt x="7" y="29"/>
                      <a:pt x="8" y="28"/>
                    </a:cubicBezTo>
                    <a:cubicBezTo>
                      <a:pt x="8" y="27"/>
                      <a:pt x="9" y="26"/>
                      <a:pt x="9" y="26"/>
                    </a:cubicBezTo>
                    <a:cubicBezTo>
                      <a:pt x="9" y="25"/>
                      <a:pt x="9" y="24"/>
                      <a:pt x="10" y="23"/>
                    </a:cubicBezTo>
                    <a:cubicBezTo>
                      <a:pt x="10" y="22"/>
                      <a:pt x="10" y="21"/>
                      <a:pt x="11" y="20"/>
                    </a:cubicBezTo>
                    <a:cubicBezTo>
                      <a:pt x="11" y="19"/>
                      <a:pt x="12" y="19"/>
                      <a:pt x="12" y="18"/>
                    </a:cubicBezTo>
                    <a:cubicBezTo>
                      <a:pt x="12" y="16"/>
                      <a:pt x="12" y="16"/>
                      <a:pt x="13" y="14"/>
                    </a:cubicBezTo>
                    <a:cubicBezTo>
                      <a:pt x="13" y="13"/>
                      <a:pt x="13" y="12"/>
                      <a:pt x="13" y="11"/>
                    </a:cubicBezTo>
                    <a:cubicBezTo>
                      <a:pt x="13" y="10"/>
                      <a:pt x="13" y="9"/>
                      <a:pt x="13" y="8"/>
                    </a:cubicBezTo>
                    <a:cubicBezTo>
                      <a:pt x="13" y="7"/>
                      <a:pt x="13" y="6"/>
                      <a:pt x="12" y="5"/>
                    </a:cubicBezTo>
                    <a:cubicBezTo>
                      <a:pt x="12" y="4"/>
                      <a:pt x="11" y="3"/>
                      <a:pt x="11" y="2"/>
                    </a:cubicBezTo>
                    <a:cubicBezTo>
                      <a:pt x="12" y="1"/>
                      <a:pt x="12" y="1"/>
                      <a:pt x="12" y="0"/>
                    </a:cubicBezTo>
                    <a:cubicBezTo>
                      <a:pt x="13" y="0"/>
                      <a:pt x="14" y="2"/>
                      <a:pt x="15" y="3"/>
                    </a:cubicBezTo>
                    <a:cubicBezTo>
                      <a:pt x="15" y="4"/>
                      <a:pt x="16" y="4"/>
                      <a:pt x="16" y="5"/>
                    </a:cubicBezTo>
                    <a:cubicBezTo>
                      <a:pt x="17" y="7"/>
                      <a:pt x="16" y="8"/>
                      <a:pt x="17" y="9"/>
                    </a:cubicBezTo>
                    <a:cubicBezTo>
                      <a:pt x="18" y="10"/>
                      <a:pt x="19" y="10"/>
                      <a:pt x="20" y="11"/>
                    </a:cubicBezTo>
                    <a:cubicBezTo>
                      <a:pt x="21" y="13"/>
                      <a:pt x="20" y="14"/>
                      <a:pt x="20" y="16"/>
                    </a:cubicBezTo>
                    <a:cubicBezTo>
                      <a:pt x="20" y="17"/>
                      <a:pt x="19" y="18"/>
                      <a:pt x="18" y="19"/>
                    </a:cubicBezTo>
                    <a:cubicBezTo>
                      <a:pt x="18" y="21"/>
                      <a:pt x="17" y="21"/>
                      <a:pt x="16" y="23"/>
                    </a:cubicBezTo>
                    <a:cubicBezTo>
                      <a:pt x="15" y="24"/>
                      <a:pt x="14" y="24"/>
                      <a:pt x="13" y="25"/>
                    </a:cubicBezTo>
                    <a:cubicBezTo>
                      <a:pt x="13" y="26"/>
                      <a:pt x="12" y="27"/>
                      <a:pt x="12" y="28"/>
                    </a:cubicBezTo>
                    <a:cubicBezTo>
                      <a:pt x="12" y="29"/>
                      <a:pt x="12" y="30"/>
                      <a:pt x="12" y="31"/>
                    </a:cubicBezTo>
                    <a:cubicBezTo>
                      <a:pt x="11" y="33"/>
                      <a:pt x="9" y="32"/>
                      <a:pt x="7" y="33"/>
                    </a:cubicBezTo>
                    <a:cubicBezTo>
                      <a:pt x="5" y="33"/>
                      <a:pt x="4" y="33"/>
                      <a:pt x="3" y="34"/>
                    </a:cubicBezTo>
                    <a:cubicBezTo>
                      <a:pt x="2" y="34"/>
                      <a:pt x="0" y="35"/>
                      <a:pt x="0" y="34"/>
                    </a:cubicBezTo>
                    <a:cubicBezTo>
                      <a:pt x="0" y="33"/>
                      <a:pt x="0" y="33"/>
                      <a:pt x="0" y="33"/>
                    </a:cubicBezTo>
                    <a:cubicBezTo>
                      <a:pt x="1" y="31"/>
                      <a:pt x="2" y="32"/>
                      <a:pt x="3" y="31"/>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85" name="Freeform 1207"/>
              <p:cNvSpPr>
                <a:spLocks/>
              </p:cNvSpPr>
              <p:nvPr/>
            </p:nvSpPr>
            <p:spPr bwMode="auto">
              <a:xfrm>
                <a:off x="4014" y="1654"/>
                <a:ext cx="74" cy="30"/>
              </a:xfrm>
              <a:custGeom>
                <a:avLst/>
                <a:gdLst>
                  <a:gd name="T0" fmla="*/ 0 w 37"/>
                  <a:gd name="T1" fmla="*/ 128 h 15"/>
                  <a:gd name="T2" fmla="*/ 16 w 37"/>
                  <a:gd name="T3" fmla="*/ 80 h 15"/>
                  <a:gd name="T4" fmla="*/ 48 w 37"/>
                  <a:gd name="T5" fmla="*/ 48 h 15"/>
                  <a:gd name="T6" fmla="*/ 80 w 37"/>
                  <a:gd name="T7" fmla="*/ 16 h 15"/>
                  <a:gd name="T8" fmla="*/ 144 w 37"/>
                  <a:gd name="T9" fmla="*/ 0 h 15"/>
                  <a:gd name="T10" fmla="*/ 208 w 37"/>
                  <a:gd name="T11" fmla="*/ 0 h 15"/>
                  <a:gd name="T12" fmla="*/ 288 w 37"/>
                  <a:gd name="T13" fmla="*/ 16 h 15"/>
                  <a:gd name="T14" fmla="*/ 352 w 37"/>
                  <a:gd name="T15" fmla="*/ 32 h 15"/>
                  <a:gd name="T16" fmla="*/ 432 w 37"/>
                  <a:gd name="T17" fmla="*/ 32 h 15"/>
                  <a:gd name="T18" fmla="*/ 480 w 37"/>
                  <a:gd name="T19" fmla="*/ 32 h 15"/>
                  <a:gd name="T20" fmla="*/ 544 w 37"/>
                  <a:gd name="T21" fmla="*/ 0 h 15"/>
                  <a:gd name="T22" fmla="*/ 576 w 37"/>
                  <a:gd name="T23" fmla="*/ 32 h 15"/>
                  <a:gd name="T24" fmla="*/ 576 w 37"/>
                  <a:gd name="T25" fmla="*/ 64 h 15"/>
                  <a:gd name="T26" fmla="*/ 480 w 37"/>
                  <a:gd name="T27" fmla="*/ 80 h 15"/>
                  <a:gd name="T28" fmla="*/ 400 w 37"/>
                  <a:gd name="T29" fmla="*/ 64 h 15"/>
                  <a:gd name="T30" fmla="*/ 320 w 37"/>
                  <a:gd name="T31" fmla="*/ 64 h 15"/>
                  <a:gd name="T32" fmla="*/ 240 w 37"/>
                  <a:gd name="T33" fmla="*/ 48 h 15"/>
                  <a:gd name="T34" fmla="*/ 176 w 37"/>
                  <a:gd name="T35" fmla="*/ 48 h 15"/>
                  <a:gd name="T36" fmla="*/ 128 w 37"/>
                  <a:gd name="T37" fmla="*/ 80 h 15"/>
                  <a:gd name="T38" fmla="*/ 80 w 37"/>
                  <a:gd name="T39" fmla="*/ 112 h 15"/>
                  <a:gd name="T40" fmla="*/ 96 w 37"/>
                  <a:gd name="T41" fmla="*/ 176 h 15"/>
                  <a:gd name="T42" fmla="*/ 96 w 37"/>
                  <a:gd name="T43" fmla="*/ 240 h 15"/>
                  <a:gd name="T44" fmla="*/ 80 w 37"/>
                  <a:gd name="T45" fmla="*/ 240 h 15"/>
                  <a:gd name="T46" fmla="*/ 16 w 37"/>
                  <a:gd name="T47" fmla="*/ 208 h 15"/>
                  <a:gd name="T48" fmla="*/ 0 w 37"/>
                  <a:gd name="T49" fmla="*/ 176 h 15"/>
                  <a:gd name="T50" fmla="*/ 0 w 37"/>
                  <a:gd name="T51" fmla="*/ 128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15"/>
                  <a:gd name="T80" fmla="*/ 37 w 37"/>
                  <a:gd name="T81" fmla="*/ 15 h 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15">
                    <a:moveTo>
                      <a:pt x="0" y="8"/>
                    </a:moveTo>
                    <a:cubicBezTo>
                      <a:pt x="0" y="7"/>
                      <a:pt x="0" y="6"/>
                      <a:pt x="1" y="5"/>
                    </a:cubicBezTo>
                    <a:cubicBezTo>
                      <a:pt x="1" y="4"/>
                      <a:pt x="2" y="4"/>
                      <a:pt x="3" y="3"/>
                    </a:cubicBezTo>
                    <a:cubicBezTo>
                      <a:pt x="3" y="3"/>
                      <a:pt x="4" y="2"/>
                      <a:pt x="5" y="1"/>
                    </a:cubicBezTo>
                    <a:cubicBezTo>
                      <a:pt x="6" y="0"/>
                      <a:pt x="7" y="1"/>
                      <a:pt x="9" y="0"/>
                    </a:cubicBezTo>
                    <a:cubicBezTo>
                      <a:pt x="11" y="0"/>
                      <a:pt x="11" y="0"/>
                      <a:pt x="13" y="0"/>
                    </a:cubicBezTo>
                    <a:cubicBezTo>
                      <a:pt x="15" y="1"/>
                      <a:pt x="16" y="1"/>
                      <a:pt x="18" y="1"/>
                    </a:cubicBezTo>
                    <a:cubicBezTo>
                      <a:pt x="20" y="1"/>
                      <a:pt x="21" y="2"/>
                      <a:pt x="22" y="2"/>
                    </a:cubicBezTo>
                    <a:cubicBezTo>
                      <a:pt x="24" y="2"/>
                      <a:pt x="25" y="2"/>
                      <a:pt x="27" y="2"/>
                    </a:cubicBezTo>
                    <a:cubicBezTo>
                      <a:pt x="28" y="2"/>
                      <a:pt x="29" y="2"/>
                      <a:pt x="30" y="2"/>
                    </a:cubicBezTo>
                    <a:cubicBezTo>
                      <a:pt x="32" y="2"/>
                      <a:pt x="32" y="0"/>
                      <a:pt x="34" y="0"/>
                    </a:cubicBezTo>
                    <a:cubicBezTo>
                      <a:pt x="35" y="1"/>
                      <a:pt x="36" y="1"/>
                      <a:pt x="36" y="2"/>
                    </a:cubicBezTo>
                    <a:cubicBezTo>
                      <a:pt x="37" y="3"/>
                      <a:pt x="36" y="3"/>
                      <a:pt x="36" y="4"/>
                    </a:cubicBezTo>
                    <a:cubicBezTo>
                      <a:pt x="35" y="6"/>
                      <a:pt x="32" y="5"/>
                      <a:pt x="30" y="5"/>
                    </a:cubicBezTo>
                    <a:cubicBezTo>
                      <a:pt x="28" y="5"/>
                      <a:pt x="27" y="5"/>
                      <a:pt x="25" y="4"/>
                    </a:cubicBezTo>
                    <a:cubicBezTo>
                      <a:pt x="23" y="4"/>
                      <a:pt x="22" y="4"/>
                      <a:pt x="20" y="4"/>
                    </a:cubicBezTo>
                    <a:cubicBezTo>
                      <a:pt x="18" y="3"/>
                      <a:pt x="17" y="3"/>
                      <a:pt x="15" y="3"/>
                    </a:cubicBezTo>
                    <a:cubicBezTo>
                      <a:pt x="13" y="3"/>
                      <a:pt x="12" y="2"/>
                      <a:pt x="11" y="3"/>
                    </a:cubicBezTo>
                    <a:cubicBezTo>
                      <a:pt x="10" y="3"/>
                      <a:pt x="9" y="4"/>
                      <a:pt x="8" y="5"/>
                    </a:cubicBezTo>
                    <a:cubicBezTo>
                      <a:pt x="7" y="6"/>
                      <a:pt x="6" y="6"/>
                      <a:pt x="5" y="7"/>
                    </a:cubicBezTo>
                    <a:cubicBezTo>
                      <a:pt x="4" y="8"/>
                      <a:pt x="6" y="10"/>
                      <a:pt x="6" y="11"/>
                    </a:cubicBezTo>
                    <a:cubicBezTo>
                      <a:pt x="6" y="13"/>
                      <a:pt x="8" y="15"/>
                      <a:pt x="6" y="15"/>
                    </a:cubicBezTo>
                    <a:cubicBezTo>
                      <a:pt x="6" y="15"/>
                      <a:pt x="6" y="15"/>
                      <a:pt x="5" y="15"/>
                    </a:cubicBezTo>
                    <a:cubicBezTo>
                      <a:pt x="3" y="15"/>
                      <a:pt x="2" y="14"/>
                      <a:pt x="1" y="13"/>
                    </a:cubicBezTo>
                    <a:cubicBezTo>
                      <a:pt x="0" y="12"/>
                      <a:pt x="0" y="12"/>
                      <a:pt x="0" y="11"/>
                    </a:cubicBezTo>
                    <a:cubicBezTo>
                      <a:pt x="0" y="10"/>
                      <a:pt x="0" y="9"/>
                      <a:pt x="0" y="8"/>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86" name="Freeform 1208"/>
              <p:cNvSpPr>
                <a:spLocks/>
              </p:cNvSpPr>
              <p:nvPr/>
            </p:nvSpPr>
            <p:spPr bwMode="auto">
              <a:xfrm>
                <a:off x="3377" y="1412"/>
                <a:ext cx="34" cy="26"/>
              </a:xfrm>
              <a:custGeom>
                <a:avLst/>
                <a:gdLst>
                  <a:gd name="T0" fmla="*/ 128 w 17"/>
                  <a:gd name="T1" fmla="*/ 160 h 13"/>
                  <a:gd name="T2" fmla="*/ 80 w 17"/>
                  <a:gd name="T3" fmla="*/ 128 h 13"/>
                  <a:gd name="T4" fmla="*/ 80 w 17"/>
                  <a:gd name="T5" fmla="*/ 96 h 13"/>
                  <a:gd name="T6" fmla="*/ 48 w 17"/>
                  <a:gd name="T7" fmla="*/ 80 h 13"/>
                  <a:gd name="T8" fmla="*/ 16 w 17"/>
                  <a:gd name="T9" fmla="*/ 64 h 13"/>
                  <a:gd name="T10" fmla="*/ 16 w 17"/>
                  <a:gd name="T11" fmla="*/ 32 h 13"/>
                  <a:gd name="T12" fmla="*/ 64 w 17"/>
                  <a:gd name="T13" fmla="*/ 0 h 13"/>
                  <a:gd name="T14" fmla="*/ 128 w 17"/>
                  <a:gd name="T15" fmla="*/ 0 h 13"/>
                  <a:gd name="T16" fmla="*/ 176 w 17"/>
                  <a:gd name="T17" fmla="*/ 32 h 13"/>
                  <a:gd name="T18" fmla="*/ 224 w 17"/>
                  <a:gd name="T19" fmla="*/ 48 h 13"/>
                  <a:gd name="T20" fmla="*/ 272 w 17"/>
                  <a:gd name="T21" fmla="*/ 96 h 13"/>
                  <a:gd name="T22" fmla="*/ 272 w 17"/>
                  <a:gd name="T23" fmla="*/ 128 h 13"/>
                  <a:gd name="T24" fmla="*/ 272 w 17"/>
                  <a:gd name="T25" fmla="*/ 176 h 13"/>
                  <a:gd name="T26" fmla="*/ 208 w 17"/>
                  <a:gd name="T27" fmla="*/ 160 h 13"/>
                  <a:gd name="T28" fmla="*/ 192 w 17"/>
                  <a:gd name="T29" fmla="*/ 160 h 13"/>
                  <a:gd name="T30" fmla="*/ 176 w 17"/>
                  <a:gd name="T31" fmla="*/ 192 h 13"/>
                  <a:gd name="T32" fmla="*/ 144 w 17"/>
                  <a:gd name="T33" fmla="*/ 192 h 13"/>
                  <a:gd name="T34" fmla="*/ 128 w 17"/>
                  <a:gd name="T35" fmla="*/ 16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3"/>
                  <a:gd name="T56" fmla="*/ 17 w 17"/>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3">
                    <a:moveTo>
                      <a:pt x="8" y="10"/>
                    </a:moveTo>
                    <a:cubicBezTo>
                      <a:pt x="7" y="9"/>
                      <a:pt x="6" y="9"/>
                      <a:pt x="5" y="8"/>
                    </a:cubicBezTo>
                    <a:cubicBezTo>
                      <a:pt x="5" y="8"/>
                      <a:pt x="6" y="7"/>
                      <a:pt x="5" y="6"/>
                    </a:cubicBezTo>
                    <a:cubicBezTo>
                      <a:pt x="5" y="5"/>
                      <a:pt x="4" y="5"/>
                      <a:pt x="3" y="5"/>
                    </a:cubicBezTo>
                    <a:cubicBezTo>
                      <a:pt x="2" y="4"/>
                      <a:pt x="2" y="5"/>
                      <a:pt x="1" y="4"/>
                    </a:cubicBezTo>
                    <a:cubicBezTo>
                      <a:pt x="0" y="3"/>
                      <a:pt x="0" y="3"/>
                      <a:pt x="1" y="2"/>
                    </a:cubicBezTo>
                    <a:cubicBezTo>
                      <a:pt x="1" y="0"/>
                      <a:pt x="3" y="1"/>
                      <a:pt x="4" y="0"/>
                    </a:cubicBezTo>
                    <a:cubicBezTo>
                      <a:pt x="6" y="0"/>
                      <a:pt x="7" y="0"/>
                      <a:pt x="8" y="0"/>
                    </a:cubicBezTo>
                    <a:cubicBezTo>
                      <a:pt x="10" y="1"/>
                      <a:pt x="10" y="2"/>
                      <a:pt x="11" y="2"/>
                    </a:cubicBezTo>
                    <a:cubicBezTo>
                      <a:pt x="12" y="3"/>
                      <a:pt x="13" y="3"/>
                      <a:pt x="14" y="3"/>
                    </a:cubicBezTo>
                    <a:cubicBezTo>
                      <a:pt x="15" y="4"/>
                      <a:pt x="16" y="5"/>
                      <a:pt x="17" y="6"/>
                    </a:cubicBezTo>
                    <a:cubicBezTo>
                      <a:pt x="17" y="7"/>
                      <a:pt x="17" y="7"/>
                      <a:pt x="17" y="8"/>
                    </a:cubicBezTo>
                    <a:cubicBezTo>
                      <a:pt x="17" y="9"/>
                      <a:pt x="17" y="10"/>
                      <a:pt x="17" y="11"/>
                    </a:cubicBezTo>
                    <a:cubicBezTo>
                      <a:pt x="16" y="12"/>
                      <a:pt x="14" y="10"/>
                      <a:pt x="13" y="10"/>
                    </a:cubicBezTo>
                    <a:cubicBezTo>
                      <a:pt x="12" y="10"/>
                      <a:pt x="12" y="10"/>
                      <a:pt x="12" y="10"/>
                    </a:cubicBezTo>
                    <a:cubicBezTo>
                      <a:pt x="11" y="11"/>
                      <a:pt x="12" y="12"/>
                      <a:pt x="11" y="12"/>
                    </a:cubicBezTo>
                    <a:cubicBezTo>
                      <a:pt x="10" y="13"/>
                      <a:pt x="9" y="13"/>
                      <a:pt x="9" y="12"/>
                    </a:cubicBezTo>
                    <a:cubicBezTo>
                      <a:pt x="8" y="11"/>
                      <a:pt x="8" y="11"/>
                      <a:pt x="8" y="10"/>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87" name="Freeform 1209"/>
              <p:cNvSpPr>
                <a:spLocks/>
              </p:cNvSpPr>
              <p:nvPr/>
            </p:nvSpPr>
            <p:spPr bwMode="auto">
              <a:xfrm>
                <a:off x="3479" y="1448"/>
                <a:ext cx="16" cy="20"/>
              </a:xfrm>
              <a:custGeom>
                <a:avLst/>
                <a:gdLst>
                  <a:gd name="T0" fmla="*/ 64 w 8"/>
                  <a:gd name="T1" fmla="*/ 128 h 10"/>
                  <a:gd name="T2" fmla="*/ 48 w 8"/>
                  <a:gd name="T3" fmla="*/ 96 h 10"/>
                  <a:gd name="T4" fmla="*/ 48 w 8"/>
                  <a:gd name="T5" fmla="*/ 80 h 10"/>
                  <a:gd name="T6" fmla="*/ 16 w 8"/>
                  <a:gd name="T7" fmla="*/ 64 h 10"/>
                  <a:gd name="T8" fmla="*/ 0 w 8"/>
                  <a:gd name="T9" fmla="*/ 48 h 10"/>
                  <a:gd name="T10" fmla="*/ 16 w 8"/>
                  <a:gd name="T11" fmla="*/ 16 h 10"/>
                  <a:gd name="T12" fmla="*/ 48 w 8"/>
                  <a:gd name="T13" fmla="*/ 16 h 10"/>
                  <a:gd name="T14" fmla="*/ 64 w 8"/>
                  <a:gd name="T15" fmla="*/ 64 h 10"/>
                  <a:gd name="T16" fmla="*/ 96 w 8"/>
                  <a:gd name="T17" fmla="*/ 64 h 10"/>
                  <a:gd name="T18" fmla="*/ 128 w 8"/>
                  <a:gd name="T19" fmla="*/ 96 h 10"/>
                  <a:gd name="T20" fmla="*/ 128 w 8"/>
                  <a:gd name="T21" fmla="*/ 128 h 10"/>
                  <a:gd name="T22" fmla="*/ 96 w 8"/>
                  <a:gd name="T23" fmla="*/ 144 h 10"/>
                  <a:gd name="T24" fmla="*/ 80 w 8"/>
                  <a:gd name="T25" fmla="*/ 144 h 10"/>
                  <a:gd name="T26" fmla="*/ 64 w 8"/>
                  <a:gd name="T27" fmla="*/ 128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4" y="8"/>
                    </a:moveTo>
                    <a:cubicBezTo>
                      <a:pt x="3" y="8"/>
                      <a:pt x="3" y="7"/>
                      <a:pt x="3" y="6"/>
                    </a:cubicBezTo>
                    <a:cubicBezTo>
                      <a:pt x="3" y="6"/>
                      <a:pt x="3" y="5"/>
                      <a:pt x="3" y="5"/>
                    </a:cubicBezTo>
                    <a:cubicBezTo>
                      <a:pt x="3" y="4"/>
                      <a:pt x="2" y="5"/>
                      <a:pt x="1" y="4"/>
                    </a:cubicBezTo>
                    <a:cubicBezTo>
                      <a:pt x="0" y="4"/>
                      <a:pt x="0" y="4"/>
                      <a:pt x="0" y="3"/>
                    </a:cubicBezTo>
                    <a:cubicBezTo>
                      <a:pt x="0" y="2"/>
                      <a:pt x="0" y="1"/>
                      <a:pt x="1" y="1"/>
                    </a:cubicBezTo>
                    <a:cubicBezTo>
                      <a:pt x="2" y="0"/>
                      <a:pt x="2" y="1"/>
                      <a:pt x="3" y="1"/>
                    </a:cubicBezTo>
                    <a:cubicBezTo>
                      <a:pt x="4" y="2"/>
                      <a:pt x="3" y="3"/>
                      <a:pt x="4" y="4"/>
                    </a:cubicBezTo>
                    <a:cubicBezTo>
                      <a:pt x="5" y="4"/>
                      <a:pt x="5" y="4"/>
                      <a:pt x="6" y="4"/>
                    </a:cubicBezTo>
                    <a:cubicBezTo>
                      <a:pt x="7" y="4"/>
                      <a:pt x="8" y="5"/>
                      <a:pt x="8" y="6"/>
                    </a:cubicBezTo>
                    <a:cubicBezTo>
                      <a:pt x="8" y="7"/>
                      <a:pt x="8" y="7"/>
                      <a:pt x="8" y="8"/>
                    </a:cubicBezTo>
                    <a:cubicBezTo>
                      <a:pt x="8" y="8"/>
                      <a:pt x="7" y="9"/>
                      <a:pt x="6" y="9"/>
                    </a:cubicBezTo>
                    <a:cubicBezTo>
                      <a:pt x="6" y="9"/>
                      <a:pt x="5" y="10"/>
                      <a:pt x="5" y="9"/>
                    </a:cubicBezTo>
                    <a:cubicBezTo>
                      <a:pt x="4" y="9"/>
                      <a:pt x="4" y="9"/>
                      <a:pt x="4" y="8"/>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88" name="Freeform 1210"/>
              <p:cNvSpPr>
                <a:spLocks/>
              </p:cNvSpPr>
              <p:nvPr/>
            </p:nvSpPr>
            <p:spPr bwMode="auto">
              <a:xfrm>
                <a:off x="5080" y="1365"/>
                <a:ext cx="57" cy="25"/>
              </a:xfrm>
              <a:custGeom>
                <a:avLst/>
                <a:gdLst>
                  <a:gd name="T0" fmla="*/ 295 w 28"/>
                  <a:gd name="T1" fmla="*/ 56 h 12"/>
                  <a:gd name="T2" fmla="*/ 136 w 28"/>
                  <a:gd name="T3" fmla="*/ 17 h 12"/>
                  <a:gd name="T4" fmla="*/ 49 w 28"/>
                  <a:gd name="T5" fmla="*/ 0 h 12"/>
                  <a:gd name="T6" fmla="*/ 0 w 28"/>
                  <a:gd name="T7" fmla="*/ 0 h 12"/>
                  <a:gd name="T8" fmla="*/ 33 w 28"/>
                  <a:gd name="T9" fmla="*/ 56 h 12"/>
                  <a:gd name="T10" fmla="*/ 83 w 28"/>
                  <a:gd name="T11" fmla="*/ 73 h 12"/>
                  <a:gd name="T12" fmla="*/ 169 w 28"/>
                  <a:gd name="T13" fmla="*/ 73 h 12"/>
                  <a:gd name="T14" fmla="*/ 261 w 28"/>
                  <a:gd name="T15" fmla="*/ 117 h 12"/>
                  <a:gd name="T16" fmla="*/ 295 w 28"/>
                  <a:gd name="T17" fmla="*/ 152 h 12"/>
                  <a:gd name="T18" fmla="*/ 344 w 28"/>
                  <a:gd name="T19" fmla="*/ 208 h 12"/>
                  <a:gd name="T20" fmla="*/ 480 w 28"/>
                  <a:gd name="T21" fmla="*/ 208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12"/>
                  <a:gd name="T35" fmla="*/ 28 w 28"/>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12">
                    <a:moveTo>
                      <a:pt x="17" y="3"/>
                    </a:moveTo>
                    <a:cubicBezTo>
                      <a:pt x="15" y="2"/>
                      <a:pt x="10" y="2"/>
                      <a:pt x="8" y="1"/>
                    </a:cubicBezTo>
                    <a:cubicBezTo>
                      <a:pt x="6" y="1"/>
                      <a:pt x="5" y="0"/>
                      <a:pt x="3" y="0"/>
                    </a:cubicBezTo>
                    <a:cubicBezTo>
                      <a:pt x="2" y="0"/>
                      <a:pt x="1" y="0"/>
                      <a:pt x="0" y="0"/>
                    </a:cubicBezTo>
                    <a:cubicBezTo>
                      <a:pt x="0" y="1"/>
                      <a:pt x="1" y="2"/>
                      <a:pt x="2" y="3"/>
                    </a:cubicBezTo>
                    <a:cubicBezTo>
                      <a:pt x="3" y="4"/>
                      <a:pt x="4" y="4"/>
                      <a:pt x="5" y="4"/>
                    </a:cubicBezTo>
                    <a:cubicBezTo>
                      <a:pt x="7" y="5"/>
                      <a:pt x="8" y="4"/>
                      <a:pt x="10" y="4"/>
                    </a:cubicBezTo>
                    <a:cubicBezTo>
                      <a:pt x="12" y="4"/>
                      <a:pt x="13" y="5"/>
                      <a:pt x="15" y="6"/>
                    </a:cubicBezTo>
                    <a:cubicBezTo>
                      <a:pt x="16" y="6"/>
                      <a:pt x="16" y="7"/>
                      <a:pt x="17" y="8"/>
                    </a:cubicBezTo>
                    <a:cubicBezTo>
                      <a:pt x="18" y="9"/>
                      <a:pt x="19" y="10"/>
                      <a:pt x="20" y="11"/>
                    </a:cubicBezTo>
                    <a:cubicBezTo>
                      <a:pt x="20" y="11"/>
                      <a:pt x="26" y="12"/>
                      <a:pt x="28" y="11"/>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89" name="Freeform 1211"/>
              <p:cNvSpPr>
                <a:spLocks/>
              </p:cNvSpPr>
              <p:nvPr/>
            </p:nvSpPr>
            <p:spPr bwMode="auto">
              <a:xfrm>
                <a:off x="5064" y="1361"/>
                <a:ext cx="14" cy="13"/>
              </a:xfrm>
              <a:custGeom>
                <a:avLst/>
                <a:gdLst>
                  <a:gd name="T0" fmla="*/ 80 w 7"/>
                  <a:gd name="T1" fmla="*/ 20 h 6"/>
                  <a:gd name="T2" fmla="*/ 32 w 7"/>
                  <a:gd name="T3" fmla="*/ 43 h 6"/>
                  <a:gd name="T4" fmla="*/ 16 w 7"/>
                  <a:gd name="T5" fmla="*/ 93 h 6"/>
                  <a:gd name="T6" fmla="*/ 32 w 7"/>
                  <a:gd name="T7" fmla="*/ 113 h 6"/>
                  <a:gd name="T8" fmla="*/ 80 w 7"/>
                  <a:gd name="T9" fmla="*/ 113 h 6"/>
                  <a:gd name="T10" fmla="*/ 112 w 7"/>
                  <a:gd name="T11" fmla="*/ 69 h 6"/>
                  <a:gd name="T12" fmla="*/ 112 w 7"/>
                  <a:gd name="T13" fmla="*/ 20 h 6"/>
                  <a:gd name="T14" fmla="*/ 64 w 7"/>
                  <a:gd name="T15" fmla="*/ 20 h 6"/>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6"/>
                  <a:gd name="T26" fmla="*/ 7 w 7"/>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6">
                    <a:moveTo>
                      <a:pt x="5" y="1"/>
                    </a:moveTo>
                    <a:cubicBezTo>
                      <a:pt x="4" y="1"/>
                      <a:pt x="3" y="1"/>
                      <a:pt x="2" y="2"/>
                    </a:cubicBezTo>
                    <a:cubicBezTo>
                      <a:pt x="1" y="2"/>
                      <a:pt x="0" y="3"/>
                      <a:pt x="1" y="4"/>
                    </a:cubicBezTo>
                    <a:cubicBezTo>
                      <a:pt x="1" y="4"/>
                      <a:pt x="1" y="5"/>
                      <a:pt x="2" y="5"/>
                    </a:cubicBezTo>
                    <a:cubicBezTo>
                      <a:pt x="3" y="6"/>
                      <a:pt x="4" y="6"/>
                      <a:pt x="5" y="5"/>
                    </a:cubicBezTo>
                    <a:cubicBezTo>
                      <a:pt x="6" y="5"/>
                      <a:pt x="6" y="4"/>
                      <a:pt x="7" y="3"/>
                    </a:cubicBezTo>
                    <a:cubicBezTo>
                      <a:pt x="7" y="3"/>
                      <a:pt x="7" y="2"/>
                      <a:pt x="7" y="1"/>
                    </a:cubicBezTo>
                    <a:cubicBezTo>
                      <a:pt x="6" y="0"/>
                      <a:pt x="5" y="1"/>
                      <a:pt x="4" y="1"/>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90" name="Freeform 1212"/>
              <p:cNvSpPr>
                <a:spLocks/>
              </p:cNvSpPr>
              <p:nvPr/>
            </p:nvSpPr>
            <p:spPr bwMode="auto">
              <a:xfrm>
                <a:off x="3555" y="2383"/>
                <a:ext cx="16" cy="36"/>
              </a:xfrm>
              <a:custGeom>
                <a:avLst/>
                <a:gdLst>
                  <a:gd name="T0" fmla="*/ 32 w 8"/>
                  <a:gd name="T1" fmla="*/ 0 h 18"/>
                  <a:gd name="T2" fmla="*/ 32 w 8"/>
                  <a:gd name="T3" fmla="*/ 48 h 18"/>
                  <a:gd name="T4" fmla="*/ 0 w 8"/>
                  <a:gd name="T5" fmla="*/ 96 h 18"/>
                  <a:gd name="T6" fmla="*/ 0 w 8"/>
                  <a:gd name="T7" fmla="*/ 144 h 18"/>
                  <a:gd name="T8" fmla="*/ 32 w 8"/>
                  <a:gd name="T9" fmla="*/ 176 h 18"/>
                  <a:gd name="T10" fmla="*/ 48 w 8"/>
                  <a:gd name="T11" fmla="*/ 208 h 18"/>
                  <a:gd name="T12" fmla="*/ 64 w 8"/>
                  <a:gd name="T13" fmla="*/ 240 h 18"/>
                  <a:gd name="T14" fmla="*/ 80 w 8"/>
                  <a:gd name="T15" fmla="*/ 272 h 18"/>
                  <a:gd name="T16" fmla="*/ 112 w 8"/>
                  <a:gd name="T17" fmla="*/ 288 h 18"/>
                  <a:gd name="T18" fmla="*/ 112 w 8"/>
                  <a:gd name="T19" fmla="*/ 240 h 18"/>
                  <a:gd name="T20" fmla="*/ 80 w 8"/>
                  <a:gd name="T21" fmla="*/ 208 h 18"/>
                  <a:gd name="T22" fmla="*/ 48 w 8"/>
                  <a:gd name="T23" fmla="*/ 176 h 18"/>
                  <a:gd name="T24" fmla="*/ 64 w 8"/>
                  <a:gd name="T25" fmla="*/ 128 h 18"/>
                  <a:gd name="T26" fmla="*/ 64 w 8"/>
                  <a:gd name="T27" fmla="*/ 80 h 18"/>
                  <a:gd name="T28" fmla="*/ 64 w 8"/>
                  <a:gd name="T29" fmla="*/ 48 h 18"/>
                  <a:gd name="T30" fmla="*/ 32 w 8"/>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8"/>
                  <a:gd name="T50" fmla="*/ 8 w 8"/>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8">
                    <a:moveTo>
                      <a:pt x="2" y="0"/>
                    </a:moveTo>
                    <a:cubicBezTo>
                      <a:pt x="1" y="1"/>
                      <a:pt x="2" y="2"/>
                      <a:pt x="2" y="3"/>
                    </a:cubicBezTo>
                    <a:cubicBezTo>
                      <a:pt x="1" y="4"/>
                      <a:pt x="0" y="4"/>
                      <a:pt x="0" y="6"/>
                    </a:cubicBezTo>
                    <a:cubicBezTo>
                      <a:pt x="0" y="7"/>
                      <a:pt x="0" y="7"/>
                      <a:pt x="0" y="9"/>
                    </a:cubicBezTo>
                    <a:cubicBezTo>
                      <a:pt x="0" y="10"/>
                      <a:pt x="1" y="10"/>
                      <a:pt x="2" y="11"/>
                    </a:cubicBezTo>
                    <a:cubicBezTo>
                      <a:pt x="2" y="12"/>
                      <a:pt x="2" y="12"/>
                      <a:pt x="3" y="13"/>
                    </a:cubicBezTo>
                    <a:cubicBezTo>
                      <a:pt x="3" y="14"/>
                      <a:pt x="4" y="14"/>
                      <a:pt x="4" y="15"/>
                    </a:cubicBezTo>
                    <a:cubicBezTo>
                      <a:pt x="5" y="16"/>
                      <a:pt x="5" y="17"/>
                      <a:pt x="5" y="17"/>
                    </a:cubicBezTo>
                    <a:cubicBezTo>
                      <a:pt x="6" y="18"/>
                      <a:pt x="6" y="18"/>
                      <a:pt x="7" y="18"/>
                    </a:cubicBezTo>
                    <a:cubicBezTo>
                      <a:pt x="8" y="18"/>
                      <a:pt x="8" y="16"/>
                      <a:pt x="7" y="15"/>
                    </a:cubicBezTo>
                    <a:cubicBezTo>
                      <a:pt x="7" y="14"/>
                      <a:pt x="6" y="14"/>
                      <a:pt x="5" y="13"/>
                    </a:cubicBezTo>
                    <a:cubicBezTo>
                      <a:pt x="4" y="12"/>
                      <a:pt x="4" y="12"/>
                      <a:pt x="3" y="11"/>
                    </a:cubicBezTo>
                    <a:cubicBezTo>
                      <a:pt x="3" y="10"/>
                      <a:pt x="3" y="9"/>
                      <a:pt x="4" y="8"/>
                    </a:cubicBezTo>
                    <a:cubicBezTo>
                      <a:pt x="4" y="7"/>
                      <a:pt x="4" y="6"/>
                      <a:pt x="4" y="5"/>
                    </a:cubicBezTo>
                    <a:cubicBezTo>
                      <a:pt x="4" y="4"/>
                      <a:pt x="4" y="4"/>
                      <a:pt x="4" y="3"/>
                    </a:cubicBezTo>
                    <a:cubicBezTo>
                      <a:pt x="3" y="2"/>
                      <a:pt x="3" y="0"/>
                      <a:pt x="2" y="0"/>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91" name="Freeform 1213"/>
              <p:cNvSpPr>
                <a:spLocks/>
              </p:cNvSpPr>
              <p:nvPr/>
            </p:nvSpPr>
            <p:spPr bwMode="auto">
              <a:xfrm>
                <a:off x="4435" y="1820"/>
                <a:ext cx="16" cy="12"/>
              </a:xfrm>
              <a:custGeom>
                <a:avLst/>
                <a:gdLst>
                  <a:gd name="T0" fmla="*/ 0 w 8"/>
                  <a:gd name="T1" fmla="*/ 16 h 6"/>
                  <a:gd name="T2" fmla="*/ 32 w 8"/>
                  <a:gd name="T3" fmla="*/ 0 h 6"/>
                  <a:gd name="T4" fmla="*/ 64 w 8"/>
                  <a:gd name="T5" fmla="*/ 0 h 6"/>
                  <a:gd name="T6" fmla="*/ 96 w 8"/>
                  <a:gd name="T7" fmla="*/ 16 h 6"/>
                  <a:gd name="T8" fmla="*/ 80 w 8"/>
                  <a:gd name="T9" fmla="*/ 32 h 6"/>
                  <a:gd name="T10" fmla="*/ 112 w 8"/>
                  <a:gd name="T11" fmla="*/ 48 h 6"/>
                  <a:gd name="T12" fmla="*/ 128 w 8"/>
                  <a:gd name="T13" fmla="*/ 80 h 6"/>
                  <a:gd name="T14" fmla="*/ 80 w 8"/>
                  <a:gd name="T15" fmla="*/ 64 h 6"/>
                  <a:gd name="T16" fmla="*/ 32 w 8"/>
                  <a:gd name="T17" fmla="*/ 64 h 6"/>
                  <a:gd name="T18" fmla="*/ 16 w 8"/>
                  <a:gd name="T19" fmla="*/ 32 h 6"/>
                  <a:gd name="T20" fmla="*/ 0 w 8"/>
                  <a:gd name="T21" fmla="*/ 1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6"/>
                  <a:gd name="T35" fmla="*/ 8 w 8"/>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6">
                    <a:moveTo>
                      <a:pt x="0" y="1"/>
                    </a:moveTo>
                    <a:cubicBezTo>
                      <a:pt x="1" y="0"/>
                      <a:pt x="1" y="0"/>
                      <a:pt x="2" y="0"/>
                    </a:cubicBezTo>
                    <a:cubicBezTo>
                      <a:pt x="3" y="0"/>
                      <a:pt x="3" y="0"/>
                      <a:pt x="4" y="0"/>
                    </a:cubicBezTo>
                    <a:cubicBezTo>
                      <a:pt x="5" y="1"/>
                      <a:pt x="5" y="0"/>
                      <a:pt x="6" y="1"/>
                    </a:cubicBezTo>
                    <a:cubicBezTo>
                      <a:pt x="6" y="1"/>
                      <a:pt x="5" y="2"/>
                      <a:pt x="5" y="2"/>
                    </a:cubicBezTo>
                    <a:cubicBezTo>
                      <a:pt x="6" y="3"/>
                      <a:pt x="7" y="2"/>
                      <a:pt x="7" y="3"/>
                    </a:cubicBezTo>
                    <a:cubicBezTo>
                      <a:pt x="8" y="4"/>
                      <a:pt x="8" y="4"/>
                      <a:pt x="8" y="5"/>
                    </a:cubicBezTo>
                    <a:cubicBezTo>
                      <a:pt x="7" y="6"/>
                      <a:pt x="6" y="4"/>
                      <a:pt x="5" y="4"/>
                    </a:cubicBezTo>
                    <a:cubicBezTo>
                      <a:pt x="4" y="4"/>
                      <a:pt x="3" y="4"/>
                      <a:pt x="2" y="4"/>
                    </a:cubicBezTo>
                    <a:cubicBezTo>
                      <a:pt x="2" y="3"/>
                      <a:pt x="2" y="3"/>
                      <a:pt x="1" y="2"/>
                    </a:cubicBezTo>
                    <a:cubicBezTo>
                      <a:pt x="1" y="2"/>
                      <a:pt x="0" y="1"/>
                      <a:pt x="0" y="1"/>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92" name="Freeform 1214"/>
              <p:cNvSpPr>
                <a:spLocks/>
              </p:cNvSpPr>
              <p:nvPr/>
            </p:nvSpPr>
            <p:spPr bwMode="auto">
              <a:xfrm>
                <a:off x="4379" y="1508"/>
                <a:ext cx="42" cy="70"/>
              </a:xfrm>
              <a:custGeom>
                <a:avLst/>
                <a:gdLst>
                  <a:gd name="T0" fmla="*/ 48 w 21"/>
                  <a:gd name="T1" fmla="*/ 496 h 35"/>
                  <a:gd name="T2" fmla="*/ 96 w 21"/>
                  <a:gd name="T3" fmla="*/ 480 h 35"/>
                  <a:gd name="T4" fmla="*/ 128 w 21"/>
                  <a:gd name="T5" fmla="*/ 448 h 35"/>
                  <a:gd name="T6" fmla="*/ 144 w 21"/>
                  <a:gd name="T7" fmla="*/ 416 h 35"/>
                  <a:gd name="T8" fmla="*/ 160 w 21"/>
                  <a:gd name="T9" fmla="*/ 368 h 35"/>
                  <a:gd name="T10" fmla="*/ 176 w 21"/>
                  <a:gd name="T11" fmla="*/ 320 h 35"/>
                  <a:gd name="T12" fmla="*/ 192 w 21"/>
                  <a:gd name="T13" fmla="*/ 288 h 35"/>
                  <a:gd name="T14" fmla="*/ 208 w 21"/>
                  <a:gd name="T15" fmla="*/ 224 h 35"/>
                  <a:gd name="T16" fmla="*/ 208 w 21"/>
                  <a:gd name="T17" fmla="*/ 176 h 35"/>
                  <a:gd name="T18" fmla="*/ 208 w 21"/>
                  <a:gd name="T19" fmla="*/ 128 h 35"/>
                  <a:gd name="T20" fmla="*/ 192 w 21"/>
                  <a:gd name="T21" fmla="*/ 80 h 35"/>
                  <a:gd name="T22" fmla="*/ 176 w 21"/>
                  <a:gd name="T23" fmla="*/ 32 h 35"/>
                  <a:gd name="T24" fmla="*/ 192 w 21"/>
                  <a:gd name="T25" fmla="*/ 0 h 35"/>
                  <a:gd name="T26" fmla="*/ 240 w 21"/>
                  <a:gd name="T27" fmla="*/ 48 h 35"/>
                  <a:gd name="T28" fmla="*/ 256 w 21"/>
                  <a:gd name="T29" fmla="*/ 80 h 35"/>
                  <a:gd name="T30" fmla="*/ 272 w 21"/>
                  <a:gd name="T31" fmla="*/ 144 h 35"/>
                  <a:gd name="T32" fmla="*/ 320 w 21"/>
                  <a:gd name="T33" fmla="*/ 176 h 35"/>
                  <a:gd name="T34" fmla="*/ 320 w 21"/>
                  <a:gd name="T35" fmla="*/ 256 h 35"/>
                  <a:gd name="T36" fmla="*/ 288 w 21"/>
                  <a:gd name="T37" fmla="*/ 304 h 35"/>
                  <a:gd name="T38" fmla="*/ 256 w 21"/>
                  <a:gd name="T39" fmla="*/ 368 h 35"/>
                  <a:gd name="T40" fmla="*/ 208 w 21"/>
                  <a:gd name="T41" fmla="*/ 400 h 35"/>
                  <a:gd name="T42" fmla="*/ 192 w 21"/>
                  <a:gd name="T43" fmla="*/ 448 h 35"/>
                  <a:gd name="T44" fmla="*/ 192 w 21"/>
                  <a:gd name="T45" fmla="*/ 496 h 35"/>
                  <a:gd name="T46" fmla="*/ 112 w 21"/>
                  <a:gd name="T47" fmla="*/ 528 h 35"/>
                  <a:gd name="T48" fmla="*/ 48 w 21"/>
                  <a:gd name="T49" fmla="*/ 544 h 35"/>
                  <a:gd name="T50" fmla="*/ 0 w 21"/>
                  <a:gd name="T51" fmla="*/ 544 h 35"/>
                  <a:gd name="T52" fmla="*/ 0 w 21"/>
                  <a:gd name="T53" fmla="*/ 528 h 35"/>
                  <a:gd name="T54" fmla="*/ 48 w 21"/>
                  <a:gd name="T55" fmla="*/ 496 h 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
                  <a:gd name="T85" fmla="*/ 0 h 35"/>
                  <a:gd name="T86" fmla="*/ 21 w 21"/>
                  <a:gd name="T87" fmla="*/ 35 h 3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 h="35">
                    <a:moveTo>
                      <a:pt x="3" y="31"/>
                    </a:moveTo>
                    <a:cubicBezTo>
                      <a:pt x="4" y="31"/>
                      <a:pt x="5" y="31"/>
                      <a:pt x="6" y="30"/>
                    </a:cubicBezTo>
                    <a:cubicBezTo>
                      <a:pt x="7" y="29"/>
                      <a:pt x="7" y="29"/>
                      <a:pt x="8" y="28"/>
                    </a:cubicBezTo>
                    <a:cubicBezTo>
                      <a:pt x="8" y="27"/>
                      <a:pt x="9" y="26"/>
                      <a:pt x="9" y="26"/>
                    </a:cubicBezTo>
                    <a:cubicBezTo>
                      <a:pt x="9" y="25"/>
                      <a:pt x="9" y="24"/>
                      <a:pt x="10" y="23"/>
                    </a:cubicBezTo>
                    <a:cubicBezTo>
                      <a:pt x="10" y="22"/>
                      <a:pt x="10" y="21"/>
                      <a:pt x="11" y="20"/>
                    </a:cubicBezTo>
                    <a:cubicBezTo>
                      <a:pt x="11" y="19"/>
                      <a:pt x="12" y="19"/>
                      <a:pt x="12" y="18"/>
                    </a:cubicBezTo>
                    <a:cubicBezTo>
                      <a:pt x="12" y="16"/>
                      <a:pt x="12" y="16"/>
                      <a:pt x="13" y="14"/>
                    </a:cubicBezTo>
                    <a:cubicBezTo>
                      <a:pt x="13" y="13"/>
                      <a:pt x="13" y="12"/>
                      <a:pt x="13" y="11"/>
                    </a:cubicBezTo>
                    <a:cubicBezTo>
                      <a:pt x="13" y="10"/>
                      <a:pt x="13" y="9"/>
                      <a:pt x="13" y="8"/>
                    </a:cubicBezTo>
                    <a:cubicBezTo>
                      <a:pt x="13" y="7"/>
                      <a:pt x="13" y="6"/>
                      <a:pt x="12" y="5"/>
                    </a:cubicBezTo>
                    <a:cubicBezTo>
                      <a:pt x="12" y="4"/>
                      <a:pt x="11" y="3"/>
                      <a:pt x="11" y="2"/>
                    </a:cubicBezTo>
                    <a:cubicBezTo>
                      <a:pt x="12" y="1"/>
                      <a:pt x="12" y="1"/>
                      <a:pt x="12" y="0"/>
                    </a:cubicBezTo>
                    <a:cubicBezTo>
                      <a:pt x="13" y="0"/>
                      <a:pt x="14" y="2"/>
                      <a:pt x="15" y="3"/>
                    </a:cubicBezTo>
                    <a:cubicBezTo>
                      <a:pt x="15" y="4"/>
                      <a:pt x="16" y="4"/>
                      <a:pt x="16" y="5"/>
                    </a:cubicBezTo>
                    <a:cubicBezTo>
                      <a:pt x="17" y="7"/>
                      <a:pt x="16" y="8"/>
                      <a:pt x="17" y="9"/>
                    </a:cubicBezTo>
                    <a:cubicBezTo>
                      <a:pt x="18" y="10"/>
                      <a:pt x="19" y="10"/>
                      <a:pt x="20" y="11"/>
                    </a:cubicBezTo>
                    <a:cubicBezTo>
                      <a:pt x="21" y="13"/>
                      <a:pt x="20" y="14"/>
                      <a:pt x="20" y="16"/>
                    </a:cubicBezTo>
                    <a:cubicBezTo>
                      <a:pt x="20" y="17"/>
                      <a:pt x="19" y="18"/>
                      <a:pt x="18" y="19"/>
                    </a:cubicBezTo>
                    <a:cubicBezTo>
                      <a:pt x="18" y="21"/>
                      <a:pt x="17" y="21"/>
                      <a:pt x="16" y="23"/>
                    </a:cubicBezTo>
                    <a:cubicBezTo>
                      <a:pt x="15" y="24"/>
                      <a:pt x="14" y="24"/>
                      <a:pt x="13" y="25"/>
                    </a:cubicBezTo>
                    <a:cubicBezTo>
                      <a:pt x="13" y="26"/>
                      <a:pt x="12" y="27"/>
                      <a:pt x="12" y="28"/>
                    </a:cubicBezTo>
                    <a:cubicBezTo>
                      <a:pt x="12" y="29"/>
                      <a:pt x="12" y="30"/>
                      <a:pt x="12" y="31"/>
                    </a:cubicBezTo>
                    <a:cubicBezTo>
                      <a:pt x="11" y="33"/>
                      <a:pt x="9" y="32"/>
                      <a:pt x="7" y="33"/>
                    </a:cubicBezTo>
                    <a:cubicBezTo>
                      <a:pt x="5" y="33"/>
                      <a:pt x="4" y="33"/>
                      <a:pt x="3" y="34"/>
                    </a:cubicBezTo>
                    <a:cubicBezTo>
                      <a:pt x="2" y="34"/>
                      <a:pt x="0" y="35"/>
                      <a:pt x="0" y="34"/>
                    </a:cubicBezTo>
                    <a:cubicBezTo>
                      <a:pt x="0" y="33"/>
                      <a:pt x="0" y="33"/>
                      <a:pt x="0" y="33"/>
                    </a:cubicBezTo>
                    <a:cubicBezTo>
                      <a:pt x="1" y="31"/>
                      <a:pt x="2" y="32"/>
                      <a:pt x="3" y="31"/>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93" name="Freeform 1215"/>
              <p:cNvSpPr>
                <a:spLocks/>
              </p:cNvSpPr>
              <p:nvPr/>
            </p:nvSpPr>
            <p:spPr bwMode="auto">
              <a:xfrm>
                <a:off x="4014" y="1654"/>
                <a:ext cx="74" cy="30"/>
              </a:xfrm>
              <a:custGeom>
                <a:avLst/>
                <a:gdLst>
                  <a:gd name="T0" fmla="*/ 0 w 37"/>
                  <a:gd name="T1" fmla="*/ 128 h 15"/>
                  <a:gd name="T2" fmla="*/ 16 w 37"/>
                  <a:gd name="T3" fmla="*/ 80 h 15"/>
                  <a:gd name="T4" fmla="*/ 48 w 37"/>
                  <a:gd name="T5" fmla="*/ 48 h 15"/>
                  <a:gd name="T6" fmla="*/ 80 w 37"/>
                  <a:gd name="T7" fmla="*/ 16 h 15"/>
                  <a:gd name="T8" fmla="*/ 144 w 37"/>
                  <a:gd name="T9" fmla="*/ 0 h 15"/>
                  <a:gd name="T10" fmla="*/ 208 w 37"/>
                  <a:gd name="T11" fmla="*/ 0 h 15"/>
                  <a:gd name="T12" fmla="*/ 288 w 37"/>
                  <a:gd name="T13" fmla="*/ 16 h 15"/>
                  <a:gd name="T14" fmla="*/ 352 w 37"/>
                  <a:gd name="T15" fmla="*/ 32 h 15"/>
                  <a:gd name="T16" fmla="*/ 432 w 37"/>
                  <a:gd name="T17" fmla="*/ 32 h 15"/>
                  <a:gd name="T18" fmla="*/ 480 w 37"/>
                  <a:gd name="T19" fmla="*/ 32 h 15"/>
                  <a:gd name="T20" fmla="*/ 544 w 37"/>
                  <a:gd name="T21" fmla="*/ 0 h 15"/>
                  <a:gd name="T22" fmla="*/ 576 w 37"/>
                  <a:gd name="T23" fmla="*/ 32 h 15"/>
                  <a:gd name="T24" fmla="*/ 576 w 37"/>
                  <a:gd name="T25" fmla="*/ 64 h 15"/>
                  <a:gd name="T26" fmla="*/ 480 w 37"/>
                  <a:gd name="T27" fmla="*/ 80 h 15"/>
                  <a:gd name="T28" fmla="*/ 400 w 37"/>
                  <a:gd name="T29" fmla="*/ 64 h 15"/>
                  <a:gd name="T30" fmla="*/ 320 w 37"/>
                  <a:gd name="T31" fmla="*/ 64 h 15"/>
                  <a:gd name="T32" fmla="*/ 240 w 37"/>
                  <a:gd name="T33" fmla="*/ 48 h 15"/>
                  <a:gd name="T34" fmla="*/ 176 w 37"/>
                  <a:gd name="T35" fmla="*/ 48 h 15"/>
                  <a:gd name="T36" fmla="*/ 128 w 37"/>
                  <a:gd name="T37" fmla="*/ 80 h 15"/>
                  <a:gd name="T38" fmla="*/ 80 w 37"/>
                  <a:gd name="T39" fmla="*/ 112 h 15"/>
                  <a:gd name="T40" fmla="*/ 96 w 37"/>
                  <a:gd name="T41" fmla="*/ 176 h 15"/>
                  <a:gd name="T42" fmla="*/ 96 w 37"/>
                  <a:gd name="T43" fmla="*/ 240 h 15"/>
                  <a:gd name="T44" fmla="*/ 80 w 37"/>
                  <a:gd name="T45" fmla="*/ 240 h 15"/>
                  <a:gd name="T46" fmla="*/ 16 w 37"/>
                  <a:gd name="T47" fmla="*/ 208 h 15"/>
                  <a:gd name="T48" fmla="*/ 0 w 37"/>
                  <a:gd name="T49" fmla="*/ 176 h 15"/>
                  <a:gd name="T50" fmla="*/ 0 w 37"/>
                  <a:gd name="T51" fmla="*/ 128 h 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15"/>
                  <a:gd name="T80" fmla="*/ 37 w 37"/>
                  <a:gd name="T81" fmla="*/ 15 h 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15">
                    <a:moveTo>
                      <a:pt x="0" y="8"/>
                    </a:moveTo>
                    <a:cubicBezTo>
                      <a:pt x="0" y="7"/>
                      <a:pt x="0" y="6"/>
                      <a:pt x="1" y="5"/>
                    </a:cubicBezTo>
                    <a:cubicBezTo>
                      <a:pt x="1" y="4"/>
                      <a:pt x="2" y="4"/>
                      <a:pt x="3" y="3"/>
                    </a:cubicBezTo>
                    <a:cubicBezTo>
                      <a:pt x="3" y="3"/>
                      <a:pt x="4" y="2"/>
                      <a:pt x="5" y="1"/>
                    </a:cubicBezTo>
                    <a:cubicBezTo>
                      <a:pt x="6" y="0"/>
                      <a:pt x="7" y="1"/>
                      <a:pt x="9" y="0"/>
                    </a:cubicBezTo>
                    <a:cubicBezTo>
                      <a:pt x="11" y="0"/>
                      <a:pt x="11" y="0"/>
                      <a:pt x="13" y="0"/>
                    </a:cubicBezTo>
                    <a:cubicBezTo>
                      <a:pt x="15" y="1"/>
                      <a:pt x="16" y="1"/>
                      <a:pt x="18" y="1"/>
                    </a:cubicBezTo>
                    <a:cubicBezTo>
                      <a:pt x="20" y="1"/>
                      <a:pt x="21" y="2"/>
                      <a:pt x="22" y="2"/>
                    </a:cubicBezTo>
                    <a:cubicBezTo>
                      <a:pt x="24" y="2"/>
                      <a:pt x="25" y="2"/>
                      <a:pt x="27" y="2"/>
                    </a:cubicBezTo>
                    <a:cubicBezTo>
                      <a:pt x="28" y="2"/>
                      <a:pt x="29" y="2"/>
                      <a:pt x="30" y="2"/>
                    </a:cubicBezTo>
                    <a:cubicBezTo>
                      <a:pt x="32" y="2"/>
                      <a:pt x="32" y="0"/>
                      <a:pt x="34" y="0"/>
                    </a:cubicBezTo>
                    <a:cubicBezTo>
                      <a:pt x="35" y="1"/>
                      <a:pt x="36" y="1"/>
                      <a:pt x="36" y="2"/>
                    </a:cubicBezTo>
                    <a:cubicBezTo>
                      <a:pt x="37" y="3"/>
                      <a:pt x="36" y="3"/>
                      <a:pt x="36" y="4"/>
                    </a:cubicBezTo>
                    <a:cubicBezTo>
                      <a:pt x="35" y="6"/>
                      <a:pt x="32" y="5"/>
                      <a:pt x="30" y="5"/>
                    </a:cubicBezTo>
                    <a:cubicBezTo>
                      <a:pt x="28" y="5"/>
                      <a:pt x="27" y="5"/>
                      <a:pt x="25" y="4"/>
                    </a:cubicBezTo>
                    <a:cubicBezTo>
                      <a:pt x="23" y="4"/>
                      <a:pt x="22" y="4"/>
                      <a:pt x="20" y="4"/>
                    </a:cubicBezTo>
                    <a:cubicBezTo>
                      <a:pt x="18" y="3"/>
                      <a:pt x="17" y="3"/>
                      <a:pt x="15" y="3"/>
                    </a:cubicBezTo>
                    <a:cubicBezTo>
                      <a:pt x="13" y="3"/>
                      <a:pt x="12" y="2"/>
                      <a:pt x="11" y="3"/>
                    </a:cubicBezTo>
                    <a:cubicBezTo>
                      <a:pt x="10" y="3"/>
                      <a:pt x="9" y="4"/>
                      <a:pt x="8" y="5"/>
                    </a:cubicBezTo>
                    <a:cubicBezTo>
                      <a:pt x="7" y="6"/>
                      <a:pt x="6" y="6"/>
                      <a:pt x="5" y="7"/>
                    </a:cubicBezTo>
                    <a:cubicBezTo>
                      <a:pt x="4" y="8"/>
                      <a:pt x="6" y="10"/>
                      <a:pt x="6" y="11"/>
                    </a:cubicBezTo>
                    <a:cubicBezTo>
                      <a:pt x="6" y="13"/>
                      <a:pt x="8" y="15"/>
                      <a:pt x="6" y="15"/>
                    </a:cubicBezTo>
                    <a:cubicBezTo>
                      <a:pt x="6" y="15"/>
                      <a:pt x="6" y="15"/>
                      <a:pt x="5" y="15"/>
                    </a:cubicBezTo>
                    <a:cubicBezTo>
                      <a:pt x="3" y="15"/>
                      <a:pt x="2" y="14"/>
                      <a:pt x="1" y="13"/>
                    </a:cubicBezTo>
                    <a:cubicBezTo>
                      <a:pt x="0" y="12"/>
                      <a:pt x="0" y="12"/>
                      <a:pt x="0" y="11"/>
                    </a:cubicBezTo>
                    <a:cubicBezTo>
                      <a:pt x="0" y="10"/>
                      <a:pt x="0" y="9"/>
                      <a:pt x="0" y="8"/>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94" name="Freeform 1216"/>
              <p:cNvSpPr>
                <a:spLocks/>
              </p:cNvSpPr>
              <p:nvPr/>
            </p:nvSpPr>
            <p:spPr bwMode="auto">
              <a:xfrm>
                <a:off x="3555" y="2383"/>
                <a:ext cx="16" cy="36"/>
              </a:xfrm>
              <a:custGeom>
                <a:avLst/>
                <a:gdLst>
                  <a:gd name="T0" fmla="*/ 32 w 8"/>
                  <a:gd name="T1" fmla="*/ 0 h 18"/>
                  <a:gd name="T2" fmla="*/ 32 w 8"/>
                  <a:gd name="T3" fmla="*/ 48 h 18"/>
                  <a:gd name="T4" fmla="*/ 0 w 8"/>
                  <a:gd name="T5" fmla="*/ 96 h 18"/>
                  <a:gd name="T6" fmla="*/ 0 w 8"/>
                  <a:gd name="T7" fmla="*/ 144 h 18"/>
                  <a:gd name="T8" fmla="*/ 32 w 8"/>
                  <a:gd name="T9" fmla="*/ 176 h 18"/>
                  <a:gd name="T10" fmla="*/ 48 w 8"/>
                  <a:gd name="T11" fmla="*/ 208 h 18"/>
                  <a:gd name="T12" fmla="*/ 64 w 8"/>
                  <a:gd name="T13" fmla="*/ 240 h 18"/>
                  <a:gd name="T14" fmla="*/ 80 w 8"/>
                  <a:gd name="T15" fmla="*/ 272 h 18"/>
                  <a:gd name="T16" fmla="*/ 112 w 8"/>
                  <a:gd name="T17" fmla="*/ 288 h 18"/>
                  <a:gd name="T18" fmla="*/ 112 w 8"/>
                  <a:gd name="T19" fmla="*/ 240 h 18"/>
                  <a:gd name="T20" fmla="*/ 80 w 8"/>
                  <a:gd name="T21" fmla="*/ 208 h 18"/>
                  <a:gd name="T22" fmla="*/ 48 w 8"/>
                  <a:gd name="T23" fmla="*/ 176 h 18"/>
                  <a:gd name="T24" fmla="*/ 64 w 8"/>
                  <a:gd name="T25" fmla="*/ 128 h 18"/>
                  <a:gd name="T26" fmla="*/ 64 w 8"/>
                  <a:gd name="T27" fmla="*/ 80 h 18"/>
                  <a:gd name="T28" fmla="*/ 64 w 8"/>
                  <a:gd name="T29" fmla="*/ 48 h 18"/>
                  <a:gd name="T30" fmla="*/ 32 w 8"/>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8"/>
                  <a:gd name="T50" fmla="*/ 8 w 8"/>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8">
                    <a:moveTo>
                      <a:pt x="2" y="0"/>
                    </a:moveTo>
                    <a:cubicBezTo>
                      <a:pt x="1" y="1"/>
                      <a:pt x="2" y="2"/>
                      <a:pt x="2" y="3"/>
                    </a:cubicBezTo>
                    <a:cubicBezTo>
                      <a:pt x="1" y="4"/>
                      <a:pt x="0" y="4"/>
                      <a:pt x="0" y="6"/>
                    </a:cubicBezTo>
                    <a:cubicBezTo>
                      <a:pt x="0" y="7"/>
                      <a:pt x="0" y="7"/>
                      <a:pt x="0" y="9"/>
                    </a:cubicBezTo>
                    <a:cubicBezTo>
                      <a:pt x="0" y="10"/>
                      <a:pt x="1" y="10"/>
                      <a:pt x="2" y="11"/>
                    </a:cubicBezTo>
                    <a:cubicBezTo>
                      <a:pt x="2" y="12"/>
                      <a:pt x="2" y="12"/>
                      <a:pt x="3" y="13"/>
                    </a:cubicBezTo>
                    <a:cubicBezTo>
                      <a:pt x="3" y="14"/>
                      <a:pt x="4" y="14"/>
                      <a:pt x="4" y="15"/>
                    </a:cubicBezTo>
                    <a:cubicBezTo>
                      <a:pt x="5" y="16"/>
                      <a:pt x="5" y="17"/>
                      <a:pt x="5" y="17"/>
                    </a:cubicBezTo>
                    <a:cubicBezTo>
                      <a:pt x="6" y="18"/>
                      <a:pt x="6" y="18"/>
                      <a:pt x="7" y="18"/>
                    </a:cubicBezTo>
                    <a:cubicBezTo>
                      <a:pt x="8" y="18"/>
                      <a:pt x="8" y="16"/>
                      <a:pt x="7" y="15"/>
                    </a:cubicBezTo>
                    <a:cubicBezTo>
                      <a:pt x="7" y="14"/>
                      <a:pt x="6" y="14"/>
                      <a:pt x="5" y="13"/>
                    </a:cubicBezTo>
                    <a:cubicBezTo>
                      <a:pt x="4" y="12"/>
                      <a:pt x="4" y="12"/>
                      <a:pt x="3" y="11"/>
                    </a:cubicBezTo>
                    <a:cubicBezTo>
                      <a:pt x="3" y="10"/>
                      <a:pt x="3" y="9"/>
                      <a:pt x="4" y="8"/>
                    </a:cubicBezTo>
                    <a:cubicBezTo>
                      <a:pt x="4" y="7"/>
                      <a:pt x="4" y="6"/>
                      <a:pt x="4" y="5"/>
                    </a:cubicBezTo>
                    <a:cubicBezTo>
                      <a:pt x="4" y="4"/>
                      <a:pt x="4" y="4"/>
                      <a:pt x="4" y="3"/>
                    </a:cubicBezTo>
                    <a:cubicBezTo>
                      <a:pt x="3" y="2"/>
                      <a:pt x="3" y="0"/>
                      <a:pt x="2" y="0"/>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95" name="Freeform 1217"/>
              <p:cNvSpPr>
                <a:spLocks/>
              </p:cNvSpPr>
              <p:nvPr/>
            </p:nvSpPr>
            <p:spPr bwMode="auto">
              <a:xfrm>
                <a:off x="3409" y="1335"/>
                <a:ext cx="80" cy="45"/>
              </a:xfrm>
              <a:custGeom>
                <a:avLst/>
                <a:gdLst>
                  <a:gd name="T0" fmla="*/ 608 w 40"/>
                  <a:gd name="T1" fmla="*/ 0 h 22"/>
                  <a:gd name="T2" fmla="*/ 592 w 40"/>
                  <a:gd name="T3" fmla="*/ 33 h 22"/>
                  <a:gd name="T4" fmla="*/ 528 w 40"/>
                  <a:gd name="T5" fmla="*/ 51 h 22"/>
                  <a:gd name="T6" fmla="*/ 480 w 40"/>
                  <a:gd name="T7" fmla="*/ 84 h 22"/>
                  <a:gd name="T8" fmla="*/ 464 w 40"/>
                  <a:gd name="T9" fmla="*/ 172 h 22"/>
                  <a:gd name="T10" fmla="*/ 400 w 40"/>
                  <a:gd name="T11" fmla="*/ 121 h 22"/>
                  <a:gd name="T12" fmla="*/ 320 w 40"/>
                  <a:gd name="T13" fmla="*/ 68 h 22"/>
                  <a:gd name="T14" fmla="*/ 272 w 40"/>
                  <a:gd name="T15" fmla="*/ 51 h 22"/>
                  <a:gd name="T16" fmla="*/ 176 w 40"/>
                  <a:gd name="T17" fmla="*/ 51 h 22"/>
                  <a:gd name="T18" fmla="*/ 112 w 40"/>
                  <a:gd name="T19" fmla="*/ 51 h 22"/>
                  <a:gd name="T20" fmla="*/ 64 w 40"/>
                  <a:gd name="T21" fmla="*/ 51 h 22"/>
                  <a:gd name="T22" fmla="*/ 16 w 40"/>
                  <a:gd name="T23" fmla="*/ 16 h 22"/>
                  <a:gd name="T24" fmla="*/ 0 w 40"/>
                  <a:gd name="T25" fmla="*/ 68 h 22"/>
                  <a:gd name="T26" fmla="*/ 32 w 40"/>
                  <a:gd name="T27" fmla="*/ 121 h 22"/>
                  <a:gd name="T28" fmla="*/ 64 w 40"/>
                  <a:gd name="T29" fmla="*/ 213 h 22"/>
                  <a:gd name="T30" fmla="*/ 96 w 40"/>
                  <a:gd name="T31" fmla="*/ 248 h 22"/>
                  <a:gd name="T32" fmla="*/ 128 w 40"/>
                  <a:gd name="T33" fmla="*/ 301 h 22"/>
                  <a:gd name="T34" fmla="*/ 208 w 40"/>
                  <a:gd name="T35" fmla="*/ 317 h 22"/>
                  <a:gd name="T36" fmla="*/ 240 w 40"/>
                  <a:gd name="T37" fmla="*/ 335 h 22"/>
                  <a:gd name="T38" fmla="*/ 336 w 40"/>
                  <a:gd name="T39" fmla="*/ 368 h 22"/>
                  <a:gd name="T40" fmla="*/ 400 w 40"/>
                  <a:gd name="T41" fmla="*/ 352 h 22"/>
                  <a:gd name="T42" fmla="*/ 384 w 40"/>
                  <a:gd name="T43" fmla="*/ 301 h 22"/>
                  <a:gd name="T44" fmla="*/ 320 w 40"/>
                  <a:gd name="T45" fmla="*/ 284 h 22"/>
                  <a:gd name="T46" fmla="*/ 256 w 40"/>
                  <a:gd name="T47" fmla="*/ 264 h 22"/>
                  <a:gd name="T48" fmla="*/ 192 w 40"/>
                  <a:gd name="T49" fmla="*/ 229 h 22"/>
                  <a:gd name="T50" fmla="*/ 240 w 40"/>
                  <a:gd name="T51" fmla="*/ 172 h 22"/>
                  <a:gd name="T52" fmla="*/ 304 w 40"/>
                  <a:gd name="T53" fmla="*/ 172 h 22"/>
                  <a:gd name="T54" fmla="*/ 368 w 40"/>
                  <a:gd name="T55" fmla="*/ 213 h 22"/>
                  <a:gd name="T56" fmla="*/ 432 w 40"/>
                  <a:gd name="T57" fmla="*/ 248 h 22"/>
                  <a:gd name="T58" fmla="*/ 480 w 40"/>
                  <a:gd name="T59" fmla="*/ 264 h 22"/>
                  <a:gd name="T60" fmla="*/ 544 w 40"/>
                  <a:gd name="T61" fmla="*/ 264 h 22"/>
                  <a:gd name="T62" fmla="*/ 496 w 40"/>
                  <a:gd name="T63" fmla="*/ 213 h 22"/>
                  <a:gd name="T64" fmla="*/ 512 w 40"/>
                  <a:gd name="T65" fmla="*/ 121 h 22"/>
                  <a:gd name="T66" fmla="*/ 592 w 40"/>
                  <a:gd name="T67" fmla="*/ 84 h 22"/>
                  <a:gd name="T68" fmla="*/ 640 w 40"/>
                  <a:gd name="T69" fmla="*/ 33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22"/>
                  <a:gd name="T107" fmla="*/ 40 w 40"/>
                  <a:gd name="T108" fmla="*/ 22 h 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22">
                    <a:moveTo>
                      <a:pt x="38" y="0"/>
                    </a:moveTo>
                    <a:cubicBezTo>
                      <a:pt x="38" y="0"/>
                      <a:pt x="38" y="1"/>
                      <a:pt x="37" y="2"/>
                    </a:cubicBezTo>
                    <a:cubicBezTo>
                      <a:pt x="36" y="3"/>
                      <a:pt x="35" y="2"/>
                      <a:pt x="33" y="3"/>
                    </a:cubicBezTo>
                    <a:cubicBezTo>
                      <a:pt x="32" y="4"/>
                      <a:pt x="31" y="4"/>
                      <a:pt x="30" y="5"/>
                    </a:cubicBezTo>
                    <a:cubicBezTo>
                      <a:pt x="29" y="7"/>
                      <a:pt x="30" y="9"/>
                      <a:pt x="29" y="10"/>
                    </a:cubicBezTo>
                    <a:cubicBezTo>
                      <a:pt x="27" y="10"/>
                      <a:pt x="27" y="8"/>
                      <a:pt x="25" y="7"/>
                    </a:cubicBezTo>
                    <a:cubicBezTo>
                      <a:pt x="23" y="6"/>
                      <a:pt x="23" y="5"/>
                      <a:pt x="20" y="4"/>
                    </a:cubicBezTo>
                    <a:cubicBezTo>
                      <a:pt x="19" y="4"/>
                      <a:pt x="18" y="4"/>
                      <a:pt x="17" y="3"/>
                    </a:cubicBezTo>
                    <a:cubicBezTo>
                      <a:pt x="15" y="3"/>
                      <a:pt x="13" y="3"/>
                      <a:pt x="11" y="3"/>
                    </a:cubicBezTo>
                    <a:cubicBezTo>
                      <a:pt x="10" y="3"/>
                      <a:pt x="9" y="4"/>
                      <a:pt x="7" y="3"/>
                    </a:cubicBezTo>
                    <a:cubicBezTo>
                      <a:pt x="6" y="3"/>
                      <a:pt x="5" y="3"/>
                      <a:pt x="4" y="3"/>
                    </a:cubicBezTo>
                    <a:cubicBezTo>
                      <a:pt x="3" y="2"/>
                      <a:pt x="2" y="1"/>
                      <a:pt x="1" y="1"/>
                    </a:cubicBezTo>
                    <a:cubicBezTo>
                      <a:pt x="0" y="2"/>
                      <a:pt x="0" y="3"/>
                      <a:pt x="0" y="4"/>
                    </a:cubicBezTo>
                    <a:cubicBezTo>
                      <a:pt x="0" y="5"/>
                      <a:pt x="1" y="6"/>
                      <a:pt x="2" y="7"/>
                    </a:cubicBezTo>
                    <a:cubicBezTo>
                      <a:pt x="3" y="9"/>
                      <a:pt x="3" y="10"/>
                      <a:pt x="4" y="12"/>
                    </a:cubicBezTo>
                    <a:cubicBezTo>
                      <a:pt x="5" y="13"/>
                      <a:pt x="5" y="13"/>
                      <a:pt x="6" y="14"/>
                    </a:cubicBezTo>
                    <a:cubicBezTo>
                      <a:pt x="7" y="15"/>
                      <a:pt x="7" y="16"/>
                      <a:pt x="8" y="17"/>
                    </a:cubicBezTo>
                    <a:cubicBezTo>
                      <a:pt x="10" y="18"/>
                      <a:pt x="12" y="17"/>
                      <a:pt x="13" y="18"/>
                    </a:cubicBezTo>
                    <a:cubicBezTo>
                      <a:pt x="14" y="18"/>
                      <a:pt x="14" y="19"/>
                      <a:pt x="15" y="19"/>
                    </a:cubicBezTo>
                    <a:cubicBezTo>
                      <a:pt x="17" y="21"/>
                      <a:pt x="18" y="21"/>
                      <a:pt x="21" y="21"/>
                    </a:cubicBezTo>
                    <a:cubicBezTo>
                      <a:pt x="23" y="21"/>
                      <a:pt x="25" y="22"/>
                      <a:pt x="25" y="20"/>
                    </a:cubicBezTo>
                    <a:cubicBezTo>
                      <a:pt x="26" y="19"/>
                      <a:pt x="25" y="18"/>
                      <a:pt x="24" y="17"/>
                    </a:cubicBezTo>
                    <a:cubicBezTo>
                      <a:pt x="23" y="16"/>
                      <a:pt x="22" y="16"/>
                      <a:pt x="20" y="16"/>
                    </a:cubicBezTo>
                    <a:cubicBezTo>
                      <a:pt x="19" y="16"/>
                      <a:pt x="18" y="16"/>
                      <a:pt x="16" y="15"/>
                    </a:cubicBezTo>
                    <a:cubicBezTo>
                      <a:pt x="14" y="14"/>
                      <a:pt x="12" y="15"/>
                      <a:pt x="12" y="13"/>
                    </a:cubicBezTo>
                    <a:cubicBezTo>
                      <a:pt x="12" y="11"/>
                      <a:pt x="13" y="11"/>
                      <a:pt x="15" y="10"/>
                    </a:cubicBezTo>
                    <a:cubicBezTo>
                      <a:pt x="17" y="10"/>
                      <a:pt x="18" y="10"/>
                      <a:pt x="19" y="10"/>
                    </a:cubicBezTo>
                    <a:cubicBezTo>
                      <a:pt x="21" y="11"/>
                      <a:pt x="22" y="12"/>
                      <a:pt x="23" y="12"/>
                    </a:cubicBezTo>
                    <a:cubicBezTo>
                      <a:pt x="25" y="13"/>
                      <a:pt x="26" y="13"/>
                      <a:pt x="27" y="14"/>
                    </a:cubicBezTo>
                    <a:cubicBezTo>
                      <a:pt x="28" y="14"/>
                      <a:pt x="29" y="15"/>
                      <a:pt x="30" y="15"/>
                    </a:cubicBezTo>
                    <a:cubicBezTo>
                      <a:pt x="32" y="15"/>
                      <a:pt x="33" y="16"/>
                      <a:pt x="34" y="15"/>
                    </a:cubicBezTo>
                    <a:cubicBezTo>
                      <a:pt x="35" y="14"/>
                      <a:pt x="32" y="13"/>
                      <a:pt x="31" y="12"/>
                    </a:cubicBezTo>
                    <a:cubicBezTo>
                      <a:pt x="31" y="10"/>
                      <a:pt x="31" y="9"/>
                      <a:pt x="32" y="7"/>
                    </a:cubicBezTo>
                    <a:cubicBezTo>
                      <a:pt x="34" y="6"/>
                      <a:pt x="35" y="6"/>
                      <a:pt x="37" y="5"/>
                    </a:cubicBezTo>
                    <a:cubicBezTo>
                      <a:pt x="38" y="4"/>
                      <a:pt x="39" y="3"/>
                      <a:pt x="40" y="2"/>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96" name="Freeform 1218"/>
              <p:cNvSpPr>
                <a:spLocks/>
              </p:cNvSpPr>
              <p:nvPr/>
            </p:nvSpPr>
            <p:spPr bwMode="auto">
              <a:xfrm>
                <a:off x="3427" y="1398"/>
                <a:ext cx="28" cy="24"/>
              </a:xfrm>
              <a:custGeom>
                <a:avLst/>
                <a:gdLst>
                  <a:gd name="T0" fmla="*/ 16 w 14"/>
                  <a:gd name="T1" fmla="*/ 80 h 12"/>
                  <a:gd name="T2" fmla="*/ 32 w 14"/>
                  <a:gd name="T3" fmla="*/ 32 h 12"/>
                  <a:gd name="T4" fmla="*/ 64 w 14"/>
                  <a:gd name="T5" fmla="*/ 16 h 12"/>
                  <a:gd name="T6" fmla="*/ 112 w 14"/>
                  <a:gd name="T7" fmla="*/ 16 h 12"/>
                  <a:gd name="T8" fmla="*/ 112 w 14"/>
                  <a:gd name="T9" fmla="*/ 48 h 12"/>
                  <a:gd name="T10" fmla="*/ 160 w 14"/>
                  <a:gd name="T11" fmla="*/ 80 h 12"/>
                  <a:gd name="T12" fmla="*/ 192 w 14"/>
                  <a:gd name="T13" fmla="*/ 112 h 12"/>
                  <a:gd name="T14" fmla="*/ 224 w 14"/>
                  <a:gd name="T15" fmla="*/ 112 h 12"/>
                  <a:gd name="T16" fmla="*/ 224 w 14"/>
                  <a:gd name="T17" fmla="*/ 160 h 12"/>
                  <a:gd name="T18" fmla="*/ 192 w 14"/>
                  <a:gd name="T19" fmla="*/ 176 h 12"/>
                  <a:gd name="T20" fmla="*/ 144 w 14"/>
                  <a:gd name="T21" fmla="*/ 192 h 12"/>
                  <a:gd name="T22" fmla="*/ 144 w 14"/>
                  <a:gd name="T23" fmla="*/ 160 h 12"/>
                  <a:gd name="T24" fmla="*/ 112 w 14"/>
                  <a:gd name="T25" fmla="*/ 144 h 12"/>
                  <a:gd name="T26" fmla="*/ 64 w 14"/>
                  <a:gd name="T27" fmla="*/ 112 h 12"/>
                  <a:gd name="T28" fmla="*/ 48 w 14"/>
                  <a:gd name="T29" fmla="*/ 96 h 12"/>
                  <a:gd name="T30" fmla="*/ 16 w 14"/>
                  <a:gd name="T31" fmla="*/ 8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2"/>
                  <a:gd name="T50" fmla="*/ 14 w 1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2">
                    <a:moveTo>
                      <a:pt x="1" y="5"/>
                    </a:moveTo>
                    <a:cubicBezTo>
                      <a:pt x="0" y="4"/>
                      <a:pt x="1" y="3"/>
                      <a:pt x="2" y="2"/>
                    </a:cubicBezTo>
                    <a:cubicBezTo>
                      <a:pt x="2" y="1"/>
                      <a:pt x="3" y="1"/>
                      <a:pt x="4" y="1"/>
                    </a:cubicBezTo>
                    <a:cubicBezTo>
                      <a:pt x="5" y="0"/>
                      <a:pt x="6" y="0"/>
                      <a:pt x="7" y="1"/>
                    </a:cubicBezTo>
                    <a:cubicBezTo>
                      <a:pt x="7" y="2"/>
                      <a:pt x="7" y="3"/>
                      <a:pt x="7" y="3"/>
                    </a:cubicBezTo>
                    <a:cubicBezTo>
                      <a:pt x="8" y="4"/>
                      <a:pt x="9" y="4"/>
                      <a:pt x="10" y="5"/>
                    </a:cubicBezTo>
                    <a:cubicBezTo>
                      <a:pt x="11" y="6"/>
                      <a:pt x="11" y="6"/>
                      <a:pt x="12" y="7"/>
                    </a:cubicBezTo>
                    <a:cubicBezTo>
                      <a:pt x="13" y="7"/>
                      <a:pt x="13" y="7"/>
                      <a:pt x="14" y="7"/>
                    </a:cubicBezTo>
                    <a:cubicBezTo>
                      <a:pt x="14" y="8"/>
                      <a:pt x="14" y="9"/>
                      <a:pt x="14" y="10"/>
                    </a:cubicBezTo>
                    <a:cubicBezTo>
                      <a:pt x="14" y="11"/>
                      <a:pt x="13" y="11"/>
                      <a:pt x="12" y="11"/>
                    </a:cubicBezTo>
                    <a:cubicBezTo>
                      <a:pt x="11" y="12"/>
                      <a:pt x="10" y="12"/>
                      <a:pt x="9" y="12"/>
                    </a:cubicBezTo>
                    <a:cubicBezTo>
                      <a:pt x="9" y="11"/>
                      <a:pt x="9" y="10"/>
                      <a:pt x="9" y="10"/>
                    </a:cubicBezTo>
                    <a:cubicBezTo>
                      <a:pt x="8" y="9"/>
                      <a:pt x="7" y="9"/>
                      <a:pt x="7" y="9"/>
                    </a:cubicBezTo>
                    <a:cubicBezTo>
                      <a:pt x="6" y="8"/>
                      <a:pt x="5" y="8"/>
                      <a:pt x="4" y="7"/>
                    </a:cubicBezTo>
                    <a:cubicBezTo>
                      <a:pt x="4" y="7"/>
                      <a:pt x="3" y="6"/>
                      <a:pt x="3" y="6"/>
                    </a:cubicBezTo>
                    <a:cubicBezTo>
                      <a:pt x="2" y="5"/>
                      <a:pt x="1" y="6"/>
                      <a:pt x="1" y="5"/>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97" name="Freeform 1219"/>
              <p:cNvSpPr>
                <a:spLocks/>
              </p:cNvSpPr>
              <p:nvPr/>
            </p:nvSpPr>
            <p:spPr bwMode="auto">
              <a:xfrm>
                <a:off x="3377" y="1412"/>
                <a:ext cx="34" cy="26"/>
              </a:xfrm>
              <a:custGeom>
                <a:avLst/>
                <a:gdLst>
                  <a:gd name="T0" fmla="*/ 128 w 17"/>
                  <a:gd name="T1" fmla="*/ 160 h 13"/>
                  <a:gd name="T2" fmla="*/ 80 w 17"/>
                  <a:gd name="T3" fmla="*/ 128 h 13"/>
                  <a:gd name="T4" fmla="*/ 80 w 17"/>
                  <a:gd name="T5" fmla="*/ 96 h 13"/>
                  <a:gd name="T6" fmla="*/ 48 w 17"/>
                  <a:gd name="T7" fmla="*/ 80 h 13"/>
                  <a:gd name="T8" fmla="*/ 16 w 17"/>
                  <a:gd name="T9" fmla="*/ 64 h 13"/>
                  <a:gd name="T10" fmla="*/ 16 w 17"/>
                  <a:gd name="T11" fmla="*/ 32 h 13"/>
                  <a:gd name="T12" fmla="*/ 64 w 17"/>
                  <a:gd name="T13" fmla="*/ 0 h 13"/>
                  <a:gd name="T14" fmla="*/ 128 w 17"/>
                  <a:gd name="T15" fmla="*/ 0 h 13"/>
                  <a:gd name="T16" fmla="*/ 176 w 17"/>
                  <a:gd name="T17" fmla="*/ 32 h 13"/>
                  <a:gd name="T18" fmla="*/ 224 w 17"/>
                  <a:gd name="T19" fmla="*/ 48 h 13"/>
                  <a:gd name="T20" fmla="*/ 272 w 17"/>
                  <a:gd name="T21" fmla="*/ 96 h 13"/>
                  <a:gd name="T22" fmla="*/ 272 w 17"/>
                  <a:gd name="T23" fmla="*/ 128 h 13"/>
                  <a:gd name="T24" fmla="*/ 272 w 17"/>
                  <a:gd name="T25" fmla="*/ 176 h 13"/>
                  <a:gd name="T26" fmla="*/ 208 w 17"/>
                  <a:gd name="T27" fmla="*/ 160 h 13"/>
                  <a:gd name="T28" fmla="*/ 192 w 17"/>
                  <a:gd name="T29" fmla="*/ 160 h 13"/>
                  <a:gd name="T30" fmla="*/ 176 w 17"/>
                  <a:gd name="T31" fmla="*/ 192 h 13"/>
                  <a:gd name="T32" fmla="*/ 144 w 17"/>
                  <a:gd name="T33" fmla="*/ 192 h 13"/>
                  <a:gd name="T34" fmla="*/ 128 w 17"/>
                  <a:gd name="T35" fmla="*/ 160 h 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3"/>
                  <a:gd name="T56" fmla="*/ 17 w 17"/>
                  <a:gd name="T57" fmla="*/ 13 h 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3">
                    <a:moveTo>
                      <a:pt x="8" y="10"/>
                    </a:moveTo>
                    <a:cubicBezTo>
                      <a:pt x="7" y="9"/>
                      <a:pt x="6" y="9"/>
                      <a:pt x="5" y="8"/>
                    </a:cubicBezTo>
                    <a:cubicBezTo>
                      <a:pt x="5" y="8"/>
                      <a:pt x="6" y="7"/>
                      <a:pt x="5" y="6"/>
                    </a:cubicBezTo>
                    <a:cubicBezTo>
                      <a:pt x="5" y="5"/>
                      <a:pt x="4" y="5"/>
                      <a:pt x="3" y="5"/>
                    </a:cubicBezTo>
                    <a:cubicBezTo>
                      <a:pt x="2" y="4"/>
                      <a:pt x="2" y="5"/>
                      <a:pt x="1" y="4"/>
                    </a:cubicBezTo>
                    <a:cubicBezTo>
                      <a:pt x="0" y="3"/>
                      <a:pt x="0" y="3"/>
                      <a:pt x="1" y="2"/>
                    </a:cubicBezTo>
                    <a:cubicBezTo>
                      <a:pt x="1" y="0"/>
                      <a:pt x="3" y="1"/>
                      <a:pt x="4" y="0"/>
                    </a:cubicBezTo>
                    <a:cubicBezTo>
                      <a:pt x="6" y="0"/>
                      <a:pt x="7" y="0"/>
                      <a:pt x="8" y="0"/>
                    </a:cubicBezTo>
                    <a:cubicBezTo>
                      <a:pt x="10" y="1"/>
                      <a:pt x="10" y="2"/>
                      <a:pt x="11" y="2"/>
                    </a:cubicBezTo>
                    <a:cubicBezTo>
                      <a:pt x="12" y="3"/>
                      <a:pt x="13" y="3"/>
                      <a:pt x="14" y="3"/>
                    </a:cubicBezTo>
                    <a:cubicBezTo>
                      <a:pt x="15" y="4"/>
                      <a:pt x="16" y="5"/>
                      <a:pt x="17" y="6"/>
                    </a:cubicBezTo>
                    <a:cubicBezTo>
                      <a:pt x="17" y="7"/>
                      <a:pt x="17" y="7"/>
                      <a:pt x="17" y="8"/>
                    </a:cubicBezTo>
                    <a:cubicBezTo>
                      <a:pt x="17" y="9"/>
                      <a:pt x="17" y="10"/>
                      <a:pt x="17" y="11"/>
                    </a:cubicBezTo>
                    <a:cubicBezTo>
                      <a:pt x="16" y="12"/>
                      <a:pt x="14" y="10"/>
                      <a:pt x="13" y="10"/>
                    </a:cubicBezTo>
                    <a:cubicBezTo>
                      <a:pt x="12" y="10"/>
                      <a:pt x="12" y="10"/>
                      <a:pt x="12" y="10"/>
                    </a:cubicBezTo>
                    <a:cubicBezTo>
                      <a:pt x="11" y="11"/>
                      <a:pt x="12" y="12"/>
                      <a:pt x="11" y="12"/>
                    </a:cubicBezTo>
                    <a:cubicBezTo>
                      <a:pt x="10" y="13"/>
                      <a:pt x="9" y="13"/>
                      <a:pt x="9" y="12"/>
                    </a:cubicBezTo>
                    <a:cubicBezTo>
                      <a:pt x="8" y="11"/>
                      <a:pt x="8" y="11"/>
                      <a:pt x="8" y="10"/>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98" name="Freeform 1220"/>
              <p:cNvSpPr>
                <a:spLocks/>
              </p:cNvSpPr>
              <p:nvPr/>
            </p:nvSpPr>
            <p:spPr bwMode="auto">
              <a:xfrm>
                <a:off x="3479" y="1448"/>
                <a:ext cx="16" cy="20"/>
              </a:xfrm>
              <a:custGeom>
                <a:avLst/>
                <a:gdLst>
                  <a:gd name="T0" fmla="*/ 64 w 8"/>
                  <a:gd name="T1" fmla="*/ 128 h 10"/>
                  <a:gd name="T2" fmla="*/ 48 w 8"/>
                  <a:gd name="T3" fmla="*/ 96 h 10"/>
                  <a:gd name="T4" fmla="*/ 48 w 8"/>
                  <a:gd name="T5" fmla="*/ 80 h 10"/>
                  <a:gd name="T6" fmla="*/ 16 w 8"/>
                  <a:gd name="T7" fmla="*/ 64 h 10"/>
                  <a:gd name="T8" fmla="*/ 0 w 8"/>
                  <a:gd name="T9" fmla="*/ 48 h 10"/>
                  <a:gd name="T10" fmla="*/ 16 w 8"/>
                  <a:gd name="T11" fmla="*/ 16 h 10"/>
                  <a:gd name="T12" fmla="*/ 48 w 8"/>
                  <a:gd name="T13" fmla="*/ 16 h 10"/>
                  <a:gd name="T14" fmla="*/ 64 w 8"/>
                  <a:gd name="T15" fmla="*/ 64 h 10"/>
                  <a:gd name="T16" fmla="*/ 96 w 8"/>
                  <a:gd name="T17" fmla="*/ 64 h 10"/>
                  <a:gd name="T18" fmla="*/ 128 w 8"/>
                  <a:gd name="T19" fmla="*/ 96 h 10"/>
                  <a:gd name="T20" fmla="*/ 128 w 8"/>
                  <a:gd name="T21" fmla="*/ 128 h 10"/>
                  <a:gd name="T22" fmla="*/ 96 w 8"/>
                  <a:gd name="T23" fmla="*/ 144 h 10"/>
                  <a:gd name="T24" fmla="*/ 80 w 8"/>
                  <a:gd name="T25" fmla="*/ 144 h 10"/>
                  <a:gd name="T26" fmla="*/ 64 w 8"/>
                  <a:gd name="T27" fmla="*/ 128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4" y="8"/>
                    </a:moveTo>
                    <a:cubicBezTo>
                      <a:pt x="3" y="8"/>
                      <a:pt x="3" y="7"/>
                      <a:pt x="3" y="6"/>
                    </a:cubicBezTo>
                    <a:cubicBezTo>
                      <a:pt x="3" y="6"/>
                      <a:pt x="3" y="5"/>
                      <a:pt x="3" y="5"/>
                    </a:cubicBezTo>
                    <a:cubicBezTo>
                      <a:pt x="3" y="4"/>
                      <a:pt x="2" y="5"/>
                      <a:pt x="1" y="4"/>
                    </a:cubicBezTo>
                    <a:cubicBezTo>
                      <a:pt x="0" y="4"/>
                      <a:pt x="0" y="4"/>
                      <a:pt x="0" y="3"/>
                    </a:cubicBezTo>
                    <a:cubicBezTo>
                      <a:pt x="0" y="2"/>
                      <a:pt x="0" y="1"/>
                      <a:pt x="1" y="1"/>
                    </a:cubicBezTo>
                    <a:cubicBezTo>
                      <a:pt x="2" y="0"/>
                      <a:pt x="2" y="1"/>
                      <a:pt x="3" y="1"/>
                    </a:cubicBezTo>
                    <a:cubicBezTo>
                      <a:pt x="4" y="2"/>
                      <a:pt x="3" y="3"/>
                      <a:pt x="4" y="4"/>
                    </a:cubicBezTo>
                    <a:cubicBezTo>
                      <a:pt x="5" y="4"/>
                      <a:pt x="5" y="4"/>
                      <a:pt x="6" y="4"/>
                    </a:cubicBezTo>
                    <a:cubicBezTo>
                      <a:pt x="7" y="4"/>
                      <a:pt x="8" y="5"/>
                      <a:pt x="8" y="6"/>
                    </a:cubicBezTo>
                    <a:cubicBezTo>
                      <a:pt x="8" y="7"/>
                      <a:pt x="8" y="7"/>
                      <a:pt x="8" y="8"/>
                    </a:cubicBezTo>
                    <a:cubicBezTo>
                      <a:pt x="8" y="8"/>
                      <a:pt x="7" y="9"/>
                      <a:pt x="6" y="9"/>
                    </a:cubicBezTo>
                    <a:cubicBezTo>
                      <a:pt x="6" y="9"/>
                      <a:pt x="5" y="10"/>
                      <a:pt x="5" y="9"/>
                    </a:cubicBezTo>
                    <a:cubicBezTo>
                      <a:pt x="4" y="9"/>
                      <a:pt x="4" y="9"/>
                      <a:pt x="4" y="8"/>
                    </a:cubicBezTo>
                  </a:path>
                </a:pathLst>
              </a:custGeom>
              <a:solidFill>
                <a:srgbClr val="DCDD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sp>
            <p:nvSpPr>
              <p:cNvPr id="199" name="Freeform 1221"/>
              <p:cNvSpPr>
                <a:spLocks noEditPoints="1"/>
              </p:cNvSpPr>
              <p:nvPr/>
            </p:nvSpPr>
            <p:spPr bwMode="auto">
              <a:xfrm>
                <a:off x="621" y="1111"/>
                <a:ext cx="4716" cy="1308"/>
              </a:xfrm>
              <a:custGeom>
                <a:avLst/>
                <a:gdLst>
                  <a:gd name="T0" fmla="*/ 10103 w 2353"/>
                  <a:gd name="T1" fmla="*/ 7227 h 653"/>
                  <a:gd name="T2" fmla="*/ 10749 w 2353"/>
                  <a:gd name="T3" fmla="*/ 5536 h 653"/>
                  <a:gd name="T4" fmla="*/ 8600 w 2353"/>
                  <a:gd name="T5" fmla="*/ 7908 h 653"/>
                  <a:gd name="T6" fmla="*/ 10717 w 2353"/>
                  <a:gd name="T7" fmla="*/ 9292 h 653"/>
                  <a:gd name="T8" fmla="*/ 5780 w 2353"/>
                  <a:gd name="T9" fmla="*/ 6937 h 653"/>
                  <a:gd name="T10" fmla="*/ 6616 w 2353"/>
                  <a:gd name="T11" fmla="*/ 8020 h 653"/>
                  <a:gd name="T12" fmla="*/ 5828 w 2353"/>
                  <a:gd name="T13" fmla="*/ 3013 h 653"/>
                  <a:gd name="T14" fmla="*/ 10103 w 2353"/>
                  <a:gd name="T15" fmla="*/ 4269 h 653"/>
                  <a:gd name="T16" fmla="*/ 10152 w 2353"/>
                  <a:gd name="T17" fmla="*/ 4509 h 653"/>
                  <a:gd name="T18" fmla="*/ 12148 w 2353"/>
                  <a:gd name="T19" fmla="*/ 4220 h 653"/>
                  <a:gd name="T20" fmla="*/ 13461 w 2353"/>
                  <a:gd name="T21" fmla="*/ 3768 h 653"/>
                  <a:gd name="T22" fmla="*/ 19185 w 2353"/>
                  <a:gd name="T23" fmla="*/ 3800 h 653"/>
                  <a:gd name="T24" fmla="*/ 18736 w 2353"/>
                  <a:gd name="T25" fmla="*/ 3912 h 653"/>
                  <a:gd name="T26" fmla="*/ 20828 w 2353"/>
                  <a:gd name="T27" fmla="*/ 3221 h 653"/>
                  <a:gd name="T28" fmla="*/ 23299 w 2353"/>
                  <a:gd name="T29" fmla="*/ 4365 h 653"/>
                  <a:gd name="T30" fmla="*/ 23865 w 2353"/>
                  <a:gd name="T31" fmla="*/ 4960 h 653"/>
                  <a:gd name="T32" fmla="*/ 25063 w 2353"/>
                  <a:gd name="T33" fmla="*/ 4541 h 653"/>
                  <a:gd name="T34" fmla="*/ 27899 w 2353"/>
                  <a:gd name="T35" fmla="*/ 4429 h 653"/>
                  <a:gd name="T36" fmla="*/ 35028 w 2353"/>
                  <a:gd name="T37" fmla="*/ 5232 h 653"/>
                  <a:gd name="T38" fmla="*/ 34531 w 2353"/>
                  <a:gd name="T39" fmla="*/ 4124 h 653"/>
                  <a:gd name="T40" fmla="*/ 34868 w 2353"/>
                  <a:gd name="T41" fmla="*/ 5024 h 653"/>
                  <a:gd name="T42" fmla="*/ 36181 w 2353"/>
                  <a:gd name="T43" fmla="*/ 2364 h 653"/>
                  <a:gd name="T44" fmla="*/ 35028 w 2353"/>
                  <a:gd name="T45" fmla="*/ 2316 h 653"/>
                  <a:gd name="T46" fmla="*/ 34273 w 2353"/>
                  <a:gd name="T47" fmla="*/ 1464 h 653"/>
                  <a:gd name="T48" fmla="*/ 31272 w 2353"/>
                  <a:gd name="T49" fmla="*/ 979 h 653"/>
                  <a:gd name="T50" fmla="*/ 27364 w 2353"/>
                  <a:gd name="T51" fmla="*/ 449 h 653"/>
                  <a:gd name="T52" fmla="*/ 27753 w 2353"/>
                  <a:gd name="T53" fmla="*/ 625 h 653"/>
                  <a:gd name="T54" fmla="*/ 25676 w 2353"/>
                  <a:gd name="T55" fmla="*/ 1252 h 653"/>
                  <a:gd name="T56" fmla="*/ 28613 w 2353"/>
                  <a:gd name="T57" fmla="*/ 947 h 653"/>
                  <a:gd name="T58" fmla="*/ 25352 w 2353"/>
                  <a:gd name="T59" fmla="*/ 1560 h 653"/>
                  <a:gd name="T60" fmla="*/ 19876 w 2353"/>
                  <a:gd name="T61" fmla="*/ 2300 h 653"/>
                  <a:gd name="T62" fmla="*/ 22848 w 2353"/>
                  <a:gd name="T63" fmla="*/ 1608 h 653"/>
                  <a:gd name="T64" fmla="*/ 24235 w 2353"/>
                  <a:gd name="T65" fmla="*/ 883 h 653"/>
                  <a:gd name="T66" fmla="*/ 23476 w 2353"/>
                  <a:gd name="T67" fmla="*/ 320 h 653"/>
                  <a:gd name="T68" fmla="*/ 20297 w 2353"/>
                  <a:gd name="T69" fmla="*/ 369 h 653"/>
                  <a:gd name="T70" fmla="*/ 17688 w 2353"/>
                  <a:gd name="T71" fmla="*/ 1849 h 653"/>
                  <a:gd name="T72" fmla="*/ 16036 w 2353"/>
                  <a:gd name="T73" fmla="*/ 1849 h 653"/>
                  <a:gd name="T74" fmla="*/ 17720 w 2353"/>
                  <a:gd name="T75" fmla="*/ 851 h 653"/>
                  <a:gd name="T76" fmla="*/ 15409 w 2353"/>
                  <a:gd name="T77" fmla="*/ 160 h 653"/>
                  <a:gd name="T78" fmla="*/ 14751 w 2353"/>
                  <a:gd name="T79" fmla="*/ 1400 h 653"/>
                  <a:gd name="T80" fmla="*/ 13493 w 2353"/>
                  <a:gd name="T81" fmla="*/ 3608 h 653"/>
                  <a:gd name="T82" fmla="*/ 13084 w 2353"/>
                  <a:gd name="T83" fmla="*/ 1204 h 653"/>
                  <a:gd name="T84" fmla="*/ 12665 w 2353"/>
                  <a:gd name="T85" fmla="*/ 1592 h 653"/>
                  <a:gd name="T86" fmla="*/ 12681 w 2353"/>
                  <a:gd name="T87" fmla="*/ 963 h 653"/>
                  <a:gd name="T88" fmla="*/ 14703 w 2353"/>
                  <a:gd name="T89" fmla="*/ 96 h 653"/>
                  <a:gd name="T90" fmla="*/ 12649 w 2353"/>
                  <a:gd name="T91" fmla="*/ 272 h 653"/>
                  <a:gd name="T92" fmla="*/ 11055 w 2353"/>
                  <a:gd name="T93" fmla="*/ 2171 h 653"/>
                  <a:gd name="T94" fmla="*/ 11649 w 2353"/>
                  <a:gd name="T95" fmla="*/ 433 h 653"/>
                  <a:gd name="T96" fmla="*/ 11104 w 2353"/>
                  <a:gd name="T97" fmla="*/ 449 h 653"/>
                  <a:gd name="T98" fmla="*/ 10685 w 2353"/>
                  <a:gd name="T99" fmla="*/ 1544 h 653"/>
                  <a:gd name="T100" fmla="*/ 11859 w 2353"/>
                  <a:gd name="T101" fmla="*/ 1737 h 653"/>
                  <a:gd name="T102" fmla="*/ 10797 w 2353"/>
                  <a:gd name="T103" fmla="*/ 3415 h 653"/>
                  <a:gd name="T104" fmla="*/ 9829 w 2353"/>
                  <a:gd name="T105" fmla="*/ 819 h 653"/>
                  <a:gd name="T106" fmla="*/ 9861 w 2353"/>
                  <a:gd name="T107" fmla="*/ 1092 h 653"/>
                  <a:gd name="T108" fmla="*/ 8356 w 2353"/>
                  <a:gd name="T109" fmla="*/ 2724 h 653"/>
                  <a:gd name="T110" fmla="*/ 8033 w 2353"/>
                  <a:gd name="T111" fmla="*/ 1897 h 653"/>
                  <a:gd name="T112" fmla="*/ 9829 w 2353"/>
                  <a:gd name="T113" fmla="*/ 1544 h 653"/>
                  <a:gd name="T114" fmla="*/ 4161 w 2353"/>
                  <a:gd name="T115" fmla="*/ 1817 h 653"/>
                  <a:gd name="T116" fmla="*/ 5828 w 2353"/>
                  <a:gd name="T117" fmla="*/ 3527 h 653"/>
                  <a:gd name="T118" fmla="*/ 4065 w 2353"/>
                  <a:gd name="T119" fmla="*/ 2772 h 653"/>
                  <a:gd name="T120" fmla="*/ 3696 w 2353"/>
                  <a:gd name="T121" fmla="*/ 2235 h 653"/>
                  <a:gd name="T122" fmla="*/ 3133 w 2353"/>
                  <a:gd name="T123" fmla="*/ 2027 h 653"/>
                  <a:gd name="T124" fmla="*/ 10733 w 2353"/>
                  <a:gd name="T125" fmla="*/ 4847 h 6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3"/>
                  <a:gd name="T190" fmla="*/ 0 h 653"/>
                  <a:gd name="T191" fmla="*/ 2353 w 2353"/>
                  <a:gd name="T192" fmla="*/ 653 h 6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3" h="653">
                    <a:moveTo>
                      <a:pt x="565" y="484"/>
                    </a:moveTo>
                    <a:cubicBezTo>
                      <a:pt x="566" y="483"/>
                      <a:pt x="566" y="482"/>
                      <a:pt x="567" y="481"/>
                    </a:cubicBezTo>
                    <a:cubicBezTo>
                      <a:pt x="567" y="480"/>
                      <a:pt x="568" y="480"/>
                      <a:pt x="569" y="479"/>
                    </a:cubicBezTo>
                    <a:cubicBezTo>
                      <a:pt x="571" y="477"/>
                      <a:pt x="572" y="476"/>
                      <a:pt x="575" y="476"/>
                    </a:cubicBezTo>
                    <a:cubicBezTo>
                      <a:pt x="577" y="475"/>
                      <a:pt x="578" y="476"/>
                      <a:pt x="580" y="475"/>
                    </a:cubicBezTo>
                    <a:cubicBezTo>
                      <a:pt x="581" y="475"/>
                      <a:pt x="582" y="475"/>
                      <a:pt x="583" y="475"/>
                    </a:cubicBezTo>
                    <a:cubicBezTo>
                      <a:pt x="585" y="474"/>
                      <a:pt x="586" y="475"/>
                      <a:pt x="587" y="475"/>
                    </a:cubicBezTo>
                    <a:cubicBezTo>
                      <a:pt x="590" y="475"/>
                      <a:pt x="591" y="475"/>
                      <a:pt x="593" y="475"/>
                    </a:cubicBezTo>
                    <a:cubicBezTo>
                      <a:pt x="595" y="476"/>
                      <a:pt x="596" y="475"/>
                      <a:pt x="598" y="476"/>
                    </a:cubicBezTo>
                    <a:cubicBezTo>
                      <a:pt x="599" y="476"/>
                      <a:pt x="601" y="476"/>
                      <a:pt x="602" y="478"/>
                    </a:cubicBezTo>
                    <a:cubicBezTo>
                      <a:pt x="602" y="479"/>
                      <a:pt x="601" y="480"/>
                      <a:pt x="602" y="480"/>
                    </a:cubicBezTo>
                    <a:cubicBezTo>
                      <a:pt x="603" y="481"/>
                      <a:pt x="604" y="481"/>
                      <a:pt x="605" y="482"/>
                    </a:cubicBezTo>
                    <a:cubicBezTo>
                      <a:pt x="606" y="482"/>
                      <a:pt x="607" y="481"/>
                      <a:pt x="609" y="482"/>
                    </a:cubicBezTo>
                    <a:cubicBezTo>
                      <a:pt x="610" y="482"/>
                      <a:pt x="610" y="483"/>
                      <a:pt x="612" y="484"/>
                    </a:cubicBezTo>
                    <a:cubicBezTo>
                      <a:pt x="613" y="485"/>
                      <a:pt x="614" y="485"/>
                      <a:pt x="615" y="486"/>
                    </a:cubicBezTo>
                    <a:cubicBezTo>
                      <a:pt x="616" y="487"/>
                      <a:pt x="617" y="488"/>
                      <a:pt x="618" y="489"/>
                    </a:cubicBezTo>
                    <a:cubicBezTo>
                      <a:pt x="619" y="489"/>
                      <a:pt x="620" y="489"/>
                      <a:pt x="621" y="490"/>
                    </a:cubicBezTo>
                    <a:cubicBezTo>
                      <a:pt x="622" y="491"/>
                      <a:pt x="623" y="492"/>
                      <a:pt x="624" y="492"/>
                    </a:cubicBezTo>
                    <a:cubicBezTo>
                      <a:pt x="624" y="492"/>
                      <a:pt x="625" y="491"/>
                      <a:pt x="626" y="491"/>
                    </a:cubicBezTo>
                    <a:cubicBezTo>
                      <a:pt x="627" y="491"/>
                      <a:pt x="627" y="492"/>
                      <a:pt x="628" y="492"/>
                    </a:cubicBezTo>
                    <a:cubicBezTo>
                      <a:pt x="628" y="493"/>
                      <a:pt x="629" y="493"/>
                      <a:pt x="630" y="493"/>
                    </a:cubicBezTo>
                    <a:cubicBezTo>
                      <a:pt x="630" y="494"/>
                      <a:pt x="630" y="495"/>
                      <a:pt x="630" y="496"/>
                    </a:cubicBezTo>
                    <a:cubicBezTo>
                      <a:pt x="631" y="497"/>
                      <a:pt x="632" y="496"/>
                      <a:pt x="633" y="496"/>
                    </a:cubicBezTo>
                    <a:cubicBezTo>
                      <a:pt x="635" y="496"/>
                      <a:pt x="636" y="496"/>
                      <a:pt x="637" y="497"/>
                    </a:cubicBezTo>
                    <a:cubicBezTo>
                      <a:pt x="638" y="498"/>
                      <a:pt x="639" y="498"/>
                      <a:pt x="639" y="499"/>
                    </a:cubicBezTo>
                    <a:cubicBezTo>
                      <a:pt x="639" y="500"/>
                      <a:pt x="639" y="502"/>
                      <a:pt x="638" y="502"/>
                    </a:cubicBezTo>
                    <a:cubicBezTo>
                      <a:pt x="637" y="504"/>
                      <a:pt x="635" y="502"/>
                      <a:pt x="634" y="502"/>
                    </a:cubicBezTo>
                    <a:cubicBezTo>
                      <a:pt x="632" y="502"/>
                      <a:pt x="631" y="502"/>
                      <a:pt x="630" y="502"/>
                    </a:cubicBezTo>
                    <a:cubicBezTo>
                      <a:pt x="628" y="502"/>
                      <a:pt x="627" y="502"/>
                      <a:pt x="625" y="502"/>
                    </a:cubicBezTo>
                    <a:cubicBezTo>
                      <a:pt x="623" y="502"/>
                      <a:pt x="622" y="503"/>
                      <a:pt x="620" y="503"/>
                    </a:cubicBezTo>
                    <a:cubicBezTo>
                      <a:pt x="618" y="503"/>
                      <a:pt x="617" y="503"/>
                      <a:pt x="616" y="502"/>
                    </a:cubicBezTo>
                    <a:cubicBezTo>
                      <a:pt x="615" y="502"/>
                      <a:pt x="615" y="502"/>
                      <a:pt x="614" y="501"/>
                    </a:cubicBezTo>
                    <a:cubicBezTo>
                      <a:pt x="613" y="500"/>
                      <a:pt x="614" y="499"/>
                      <a:pt x="613" y="498"/>
                    </a:cubicBezTo>
                    <a:cubicBezTo>
                      <a:pt x="612" y="497"/>
                      <a:pt x="611" y="497"/>
                      <a:pt x="610" y="496"/>
                    </a:cubicBezTo>
                    <a:cubicBezTo>
                      <a:pt x="609" y="495"/>
                      <a:pt x="609" y="495"/>
                      <a:pt x="609" y="494"/>
                    </a:cubicBezTo>
                    <a:cubicBezTo>
                      <a:pt x="609" y="493"/>
                      <a:pt x="609" y="492"/>
                      <a:pt x="609" y="490"/>
                    </a:cubicBezTo>
                    <a:cubicBezTo>
                      <a:pt x="608" y="489"/>
                      <a:pt x="606" y="489"/>
                      <a:pt x="605" y="489"/>
                    </a:cubicBezTo>
                    <a:cubicBezTo>
                      <a:pt x="603" y="489"/>
                      <a:pt x="602" y="489"/>
                      <a:pt x="600" y="489"/>
                    </a:cubicBezTo>
                    <a:cubicBezTo>
                      <a:pt x="599" y="488"/>
                      <a:pt x="597" y="489"/>
                      <a:pt x="597" y="487"/>
                    </a:cubicBezTo>
                    <a:cubicBezTo>
                      <a:pt x="596" y="486"/>
                      <a:pt x="599" y="487"/>
                      <a:pt x="599" y="485"/>
                    </a:cubicBezTo>
                    <a:cubicBezTo>
                      <a:pt x="599" y="483"/>
                      <a:pt x="596" y="485"/>
                      <a:pt x="595" y="485"/>
                    </a:cubicBezTo>
                    <a:cubicBezTo>
                      <a:pt x="593" y="485"/>
                      <a:pt x="593" y="485"/>
                      <a:pt x="591" y="485"/>
                    </a:cubicBezTo>
                    <a:cubicBezTo>
                      <a:pt x="590" y="485"/>
                      <a:pt x="590" y="484"/>
                      <a:pt x="589" y="484"/>
                    </a:cubicBezTo>
                    <a:cubicBezTo>
                      <a:pt x="588" y="483"/>
                      <a:pt x="587" y="484"/>
                      <a:pt x="586" y="483"/>
                    </a:cubicBezTo>
                    <a:cubicBezTo>
                      <a:pt x="585" y="483"/>
                      <a:pt x="584" y="482"/>
                      <a:pt x="584" y="481"/>
                    </a:cubicBezTo>
                    <a:cubicBezTo>
                      <a:pt x="585" y="480"/>
                      <a:pt x="587" y="481"/>
                      <a:pt x="587" y="480"/>
                    </a:cubicBezTo>
                    <a:cubicBezTo>
                      <a:pt x="587" y="479"/>
                      <a:pt x="585" y="479"/>
                      <a:pt x="584" y="479"/>
                    </a:cubicBezTo>
                    <a:cubicBezTo>
                      <a:pt x="582" y="479"/>
                      <a:pt x="581" y="479"/>
                      <a:pt x="580" y="480"/>
                    </a:cubicBezTo>
                    <a:cubicBezTo>
                      <a:pt x="579" y="480"/>
                      <a:pt x="578" y="480"/>
                      <a:pt x="577" y="481"/>
                    </a:cubicBezTo>
                    <a:cubicBezTo>
                      <a:pt x="577" y="481"/>
                      <a:pt x="577" y="482"/>
                      <a:pt x="576" y="483"/>
                    </a:cubicBezTo>
                    <a:cubicBezTo>
                      <a:pt x="575" y="484"/>
                      <a:pt x="574" y="484"/>
                      <a:pt x="572" y="484"/>
                    </a:cubicBezTo>
                    <a:cubicBezTo>
                      <a:pt x="571" y="484"/>
                      <a:pt x="570" y="483"/>
                      <a:pt x="569" y="484"/>
                    </a:cubicBezTo>
                    <a:cubicBezTo>
                      <a:pt x="569" y="485"/>
                      <a:pt x="570" y="486"/>
                      <a:pt x="569" y="487"/>
                    </a:cubicBezTo>
                    <a:cubicBezTo>
                      <a:pt x="568" y="488"/>
                      <a:pt x="568" y="487"/>
                      <a:pt x="567" y="487"/>
                    </a:cubicBezTo>
                    <a:cubicBezTo>
                      <a:pt x="566" y="488"/>
                      <a:pt x="565" y="488"/>
                      <a:pt x="564" y="487"/>
                    </a:cubicBezTo>
                    <a:cubicBezTo>
                      <a:pt x="563" y="486"/>
                      <a:pt x="565" y="485"/>
                      <a:pt x="565" y="484"/>
                    </a:cubicBezTo>
                    <a:close/>
                    <a:moveTo>
                      <a:pt x="615" y="465"/>
                    </a:moveTo>
                    <a:cubicBezTo>
                      <a:pt x="615" y="464"/>
                      <a:pt x="615" y="464"/>
                      <a:pt x="614" y="464"/>
                    </a:cubicBezTo>
                    <a:cubicBezTo>
                      <a:pt x="614" y="463"/>
                      <a:pt x="614" y="463"/>
                      <a:pt x="614" y="462"/>
                    </a:cubicBezTo>
                    <a:cubicBezTo>
                      <a:pt x="614" y="461"/>
                      <a:pt x="614" y="461"/>
                      <a:pt x="615" y="460"/>
                    </a:cubicBezTo>
                    <a:cubicBezTo>
                      <a:pt x="616" y="460"/>
                      <a:pt x="617" y="459"/>
                      <a:pt x="618" y="460"/>
                    </a:cubicBezTo>
                    <a:cubicBezTo>
                      <a:pt x="618" y="460"/>
                      <a:pt x="618" y="461"/>
                      <a:pt x="619" y="461"/>
                    </a:cubicBezTo>
                    <a:cubicBezTo>
                      <a:pt x="619" y="462"/>
                      <a:pt x="619" y="463"/>
                      <a:pt x="619" y="464"/>
                    </a:cubicBezTo>
                    <a:cubicBezTo>
                      <a:pt x="619" y="464"/>
                      <a:pt x="619" y="465"/>
                      <a:pt x="618" y="465"/>
                    </a:cubicBezTo>
                    <a:cubicBezTo>
                      <a:pt x="617" y="466"/>
                      <a:pt x="616" y="466"/>
                      <a:pt x="615" y="465"/>
                    </a:cubicBezTo>
                    <a:close/>
                    <a:moveTo>
                      <a:pt x="618" y="468"/>
                    </a:moveTo>
                    <a:cubicBezTo>
                      <a:pt x="619" y="468"/>
                      <a:pt x="619" y="468"/>
                      <a:pt x="619" y="467"/>
                    </a:cubicBezTo>
                    <a:cubicBezTo>
                      <a:pt x="618" y="466"/>
                      <a:pt x="618" y="466"/>
                      <a:pt x="618" y="466"/>
                    </a:cubicBezTo>
                    <a:cubicBezTo>
                      <a:pt x="617" y="466"/>
                      <a:pt x="616" y="466"/>
                      <a:pt x="616" y="467"/>
                    </a:cubicBezTo>
                    <a:cubicBezTo>
                      <a:pt x="616" y="468"/>
                      <a:pt x="618" y="469"/>
                      <a:pt x="618" y="468"/>
                    </a:cubicBezTo>
                    <a:close/>
                    <a:moveTo>
                      <a:pt x="630" y="461"/>
                    </a:moveTo>
                    <a:cubicBezTo>
                      <a:pt x="631" y="461"/>
                      <a:pt x="631" y="461"/>
                      <a:pt x="632" y="461"/>
                    </a:cubicBezTo>
                    <a:cubicBezTo>
                      <a:pt x="633" y="460"/>
                      <a:pt x="633" y="459"/>
                      <a:pt x="633" y="458"/>
                    </a:cubicBezTo>
                    <a:cubicBezTo>
                      <a:pt x="633" y="457"/>
                      <a:pt x="633" y="456"/>
                      <a:pt x="632" y="456"/>
                    </a:cubicBezTo>
                    <a:cubicBezTo>
                      <a:pt x="631" y="455"/>
                      <a:pt x="631" y="455"/>
                      <a:pt x="631" y="455"/>
                    </a:cubicBezTo>
                    <a:cubicBezTo>
                      <a:pt x="630" y="455"/>
                      <a:pt x="629" y="455"/>
                      <a:pt x="628" y="456"/>
                    </a:cubicBezTo>
                    <a:cubicBezTo>
                      <a:pt x="628" y="456"/>
                      <a:pt x="628" y="457"/>
                      <a:pt x="628" y="457"/>
                    </a:cubicBezTo>
                    <a:cubicBezTo>
                      <a:pt x="628" y="458"/>
                      <a:pt x="629" y="457"/>
                      <a:pt x="630" y="458"/>
                    </a:cubicBezTo>
                    <a:cubicBezTo>
                      <a:pt x="630" y="458"/>
                      <a:pt x="630" y="458"/>
                      <a:pt x="630" y="459"/>
                    </a:cubicBezTo>
                    <a:cubicBezTo>
                      <a:pt x="630" y="459"/>
                      <a:pt x="630" y="460"/>
                      <a:pt x="630" y="461"/>
                    </a:cubicBezTo>
                    <a:close/>
                    <a:moveTo>
                      <a:pt x="624" y="460"/>
                    </a:moveTo>
                    <a:cubicBezTo>
                      <a:pt x="624" y="460"/>
                      <a:pt x="625" y="460"/>
                      <a:pt x="626" y="460"/>
                    </a:cubicBezTo>
                    <a:cubicBezTo>
                      <a:pt x="626" y="459"/>
                      <a:pt x="626" y="459"/>
                      <a:pt x="626" y="458"/>
                    </a:cubicBezTo>
                    <a:cubicBezTo>
                      <a:pt x="625" y="458"/>
                      <a:pt x="624" y="458"/>
                      <a:pt x="624" y="458"/>
                    </a:cubicBezTo>
                    <a:cubicBezTo>
                      <a:pt x="623" y="458"/>
                      <a:pt x="623" y="459"/>
                      <a:pt x="624" y="460"/>
                    </a:cubicBezTo>
                    <a:close/>
                    <a:moveTo>
                      <a:pt x="623" y="443"/>
                    </a:moveTo>
                    <a:cubicBezTo>
                      <a:pt x="623" y="443"/>
                      <a:pt x="623" y="446"/>
                      <a:pt x="623" y="447"/>
                    </a:cubicBezTo>
                    <a:cubicBezTo>
                      <a:pt x="623" y="449"/>
                      <a:pt x="621" y="452"/>
                      <a:pt x="623" y="452"/>
                    </a:cubicBezTo>
                    <a:cubicBezTo>
                      <a:pt x="624" y="453"/>
                      <a:pt x="625" y="452"/>
                      <a:pt x="626" y="452"/>
                    </a:cubicBezTo>
                    <a:cubicBezTo>
                      <a:pt x="626" y="451"/>
                      <a:pt x="626" y="450"/>
                      <a:pt x="626" y="449"/>
                    </a:cubicBezTo>
                    <a:cubicBezTo>
                      <a:pt x="627" y="448"/>
                      <a:pt x="628" y="448"/>
                      <a:pt x="628" y="447"/>
                    </a:cubicBezTo>
                    <a:cubicBezTo>
                      <a:pt x="628" y="446"/>
                      <a:pt x="627" y="445"/>
                      <a:pt x="627" y="444"/>
                    </a:cubicBezTo>
                    <a:cubicBezTo>
                      <a:pt x="626" y="444"/>
                      <a:pt x="626" y="444"/>
                      <a:pt x="625" y="443"/>
                    </a:cubicBezTo>
                    <a:cubicBezTo>
                      <a:pt x="624" y="443"/>
                      <a:pt x="624" y="443"/>
                      <a:pt x="623" y="443"/>
                    </a:cubicBezTo>
                    <a:close/>
                    <a:moveTo>
                      <a:pt x="567" y="414"/>
                    </a:moveTo>
                    <a:cubicBezTo>
                      <a:pt x="565" y="414"/>
                      <a:pt x="565" y="413"/>
                      <a:pt x="564" y="413"/>
                    </a:cubicBezTo>
                    <a:cubicBezTo>
                      <a:pt x="562" y="413"/>
                      <a:pt x="561" y="413"/>
                      <a:pt x="559" y="414"/>
                    </a:cubicBezTo>
                    <a:cubicBezTo>
                      <a:pt x="558" y="414"/>
                      <a:pt x="557" y="414"/>
                      <a:pt x="556" y="414"/>
                    </a:cubicBezTo>
                    <a:cubicBezTo>
                      <a:pt x="555" y="414"/>
                      <a:pt x="555" y="415"/>
                      <a:pt x="554" y="415"/>
                    </a:cubicBezTo>
                    <a:cubicBezTo>
                      <a:pt x="553" y="414"/>
                      <a:pt x="553" y="413"/>
                      <a:pt x="553" y="413"/>
                    </a:cubicBezTo>
                    <a:cubicBezTo>
                      <a:pt x="551" y="412"/>
                      <a:pt x="550" y="413"/>
                      <a:pt x="548" y="413"/>
                    </a:cubicBezTo>
                    <a:cubicBezTo>
                      <a:pt x="546" y="413"/>
                      <a:pt x="546" y="413"/>
                      <a:pt x="544" y="413"/>
                    </a:cubicBezTo>
                    <a:cubicBezTo>
                      <a:pt x="543" y="413"/>
                      <a:pt x="542" y="413"/>
                      <a:pt x="541" y="414"/>
                    </a:cubicBezTo>
                    <a:cubicBezTo>
                      <a:pt x="540" y="414"/>
                      <a:pt x="540" y="414"/>
                      <a:pt x="540" y="415"/>
                    </a:cubicBezTo>
                    <a:cubicBezTo>
                      <a:pt x="540" y="416"/>
                      <a:pt x="540" y="416"/>
                      <a:pt x="540" y="417"/>
                    </a:cubicBezTo>
                    <a:cubicBezTo>
                      <a:pt x="541" y="417"/>
                      <a:pt x="542" y="417"/>
                      <a:pt x="542" y="417"/>
                    </a:cubicBezTo>
                    <a:cubicBezTo>
                      <a:pt x="543" y="418"/>
                      <a:pt x="542" y="419"/>
                      <a:pt x="542" y="420"/>
                    </a:cubicBezTo>
                    <a:cubicBezTo>
                      <a:pt x="542" y="421"/>
                      <a:pt x="543" y="421"/>
                      <a:pt x="543" y="423"/>
                    </a:cubicBezTo>
                    <a:cubicBezTo>
                      <a:pt x="544" y="424"/>
                      <a:pt x="544" y="424"/>
                      <a:pt x="544" y="425"/>
                    </a:cubicBezTo>
                    <a:cubicBezTo>
                      <a:pt x="543" y="427"/>
                      <a:pt x="541" y="426"/>
                      <a:pt x="540" y="426"/>
                    </a:cubicBezTo>
                    <a:cubicBezTo>
                      <a:pt x="538" y="425"/>
                      <a:pt x="539" y="423"/>
                      <a:pt x="537" y="423"/>
                    </a:cubicBezTo>
                    <a:cubicBezTo>
                      <a:pt x="536" y="423"/>
                      <a:pt x="536" y="424"/>
                      <a:pt x="535" y="424"/>
                    </a:cubicBezTo>
                    <a:cubicBezTo>
                      <a:pt x="534" y="424"/>
                      <a:pt x="534" y="423"/>
                      <a:pt x="533" y="423"/>
                    </a:cubicBezTo>
                    <a:cubicBezTo>
                      <a:pt x="532" y="423"/>
                      <a:pt x="531" y="424"/>
                      <a:pt x="530" y="424"/>
                    </a:cubicBezTo>
                    <a:cubicBezTo>
                      <a:pt x="529" y="425"/>
                      <a:pt x="527" y="425"/>
                      <a:pt x="526" y="424"/>
                    </a:cubicBezTo>
                    <a:cubicBezTo>
                      <a:pt x="525" y="423"/>
                      <a:pt x="526" y="422"/>
                      <a:pt x="526" y="421"/>
                    </a:cubicBezTo>
                    <a:cubicBezTo>
                      <a:pt x="525" y="420"/>
                      <a:pt x="525" y="419"/>
                      <a:pt x="524" y="419"/>
                    </a:cubicBezTo>
                    <a:cubicBezTo>
                      <a:pt x="523" y="419"/>
                      <a:pt x="522" y="419"/>
                      <a:pt x="521" y="419"/>
                    </a:cubicBezTo>
                    <a:cubicBezTo>
                      <a:pt x="520" y="420"/>
                      <a:pt x="520" y="421"/>
                      <a:pt x="519" y="421"/>
                    </a:cubicBezTo>
                    <a:cubicBezTo>
                      <a:pt x="518" y="422"/>
                      <a:pt x="517" y="421"/>
                      <a:pt x="516" y="420"/>
                    </a:cubicBezTo>
                    <a:cubicBezTo>
                      <a:pt x="515" y="419"/>
                      <a:pt x="515" y="418"/>
                      <a:pt x="514" y="418"/>
                    </a:cubicBezTo>
                    <a:cubicBezTo>
                      <a:pt x="513" y="417"/>
                      <a:pt x="512" y="418"/>
                      <a:pt x="511" y="418"/>
                    </a:cubicBezTo>
                    <a:cubicBezTo>
                      <a:pt x="509" y="418"/>
                      <a:pt x="509" y="419"/>
                      <a:pt x="507" y="419"/>
                    </a:cubicBezTo>
                    <a:cubicBezTo>
                      <a:pt x="506" y="420"/>
                      <a:pt x="505" y="420"/>
                      <a:pt x="505" y="420"/>
                    </a:cubicBezTo>
                    <a:cubicBezTo>
                      <a:pt x="502" y="420"/>
                      <a:pt x="502" y="420"/>
                      <a:pt x="502" y="420"/>
                    </a:cubicBezTo>
                    <a:cubicBezTo>
                      <a:pt x="502" y="421"/>
                      <a:pt x="502" y="421"/>
                      <a:pt x="502" y="422"/>
                    </a:cubicBezTo>
                    <a:cubicBezTo>
                      <a:pt x="502" y="423"/>
                      <a:pt x="500" y="423"/>
                      <a:pt x="499" y="423"/>
                    </a:cubicBezTo>
                    <a:cubicBezTo>
                      <a:pt x="498" y="424"/>
                      <a:pt x="497" y="425"/>
                      <a:pt x="495" y="427"/>
                    </a:cubicBezTo>
                    <a:cubicBezTo>
                      <a:pt x="495" y="427"/>
                      <a:pt x="495" y="428"/>
                      <a:pt x="494" y="428"/>
                    </a:cubicBezTo>
                    <a:cubicBezTo>
                      <a:pt x="492" y="429"/>
                      <a:pt x="491" y="429"/>
                      <a:pt x="490" y="429"/>
                    </a:cubicBezTo>
                    <a:cubicBezTo>
                      <a:pt x="489" y="429"/>
                      <a:pt x="488" y="429"/>
                      <a:pt x="488" y="429"/>
                    </a:cubicBezTo>
                    <a:cubicBezTo>
                      <a:pt x="487" y="430"/>
                      <a:pt x="488" y="431"/>
                      <a:pt x="487" y="432"/>
                    </a:cubicBezTo>
                    <a:cubicBezTo>
                      <a:pt x="486" y="433"/>
                      <a:pt x="484" y="433"/>
                      <a:pt x="483" y="434"/>
                    </a:cubicBezTo>
                    <a:cubicBezTo>
                      <a:pt x="482" y="435"/>
                      <a:pt x="481" y="436"/>
                      <a:pt x="480" y="437"/>
                    </a:cubicBezTo>
                    <a:cubicBezTo>
                      <a:pt x="479" y="437"/>
                      <a:pt x="479" y="438"/>
                      <a:pt x="478" y="438"/>
                    </a:cubicBezTo>
                    <a:cubicBezTo>
                      <a:pt x="476" y="439"/>
                      <a:pt x="476" y="439"/>
                      <a:pt x="476" y="439"/>
                    </a:cubicBezTo>
                    <a:cubicBezTo>
                      <a:pt x="477" y="440"/>
                      <a:pt x="477" y="440"/>
                      <a:pt x="477" y="441"/>
                    </a:cubicBezTo>
                    <a:cubicBezTo>
                      <a:pt x="478" y="442"/>
                      <a:pt x="478" y="442"/>
                      <a:pt x="479" y="443"/>
                    </a:cubicBezTo>
                    <a:cubicBezTo>
                      <a:pt x="479" y="445"/>
                      <a:pt x="479" y="447"/>
                      <a:pt x="479" y="449"/>
                    </a:cubicBezTo>
                    <a:cubicBezTo>
                      <a:pt x="479" y="451"/>
                      <a:pt x="479" y="452"/>
                      <a:pt x="479" y="453"/>
                    </a:cubicBezTo>
                    <a:cubicBezTo>
                      <a:pt x="478" y="454"/>
                      <a:pt x="478" y="455"/>
                      <a:pt x="477" y="456"/>
                    </a:cubicBezTo>
                    <a:cubicBezTo>
                      <a:pt x="476" y="457"/>
                      <a:pt x="475" y="458"/>
                      <a:pt x="474" y="459"/>
                    </a:cubicBezTo>
                    <a:cubicBezTo>
                      <a:pt x="474" y="460"/>
                      <a:pt x="473" y="461"/>
                      <a:pt x="473" y="462"/>
                    </a:cubicBezTo>
                    <a:cubicBezTo>
                      <a:pt x="472" y="463"/>
                      <a:pt x="472" y="464"/>
                      <a:pt x="471" y="465"/>
                    </a:cubicBezTo>
                    <a:cubicBezTo>
                      <a:pt x="470" y="468"/>
                      <a:pt x="471" y="469"/>
                      <a:pt x="471" y="472"/>
                    </a:cubicBezTo>
                    <a:cubicBezTo>
                      <a:pt x="469" y="477"/>
                      <a:pt x="469" y="477"/>
                      <a:pt x="469" y="477"/>
                    </a:cubicBezTo>
                    <a:cubicBezTo>
                      <a:pt x="469" y="478"/>
                      <a:pt x="468" y="478"/>
                      <a:pt x="468" y="479"/>
                    </a:cubicBezTo>
                    <a:cubicBezTo>
                      <a:pt x="468" y="481"/>
                      <a:pt x="467" y="483"/>
                      <a:pt x="467" y="485"/>
                    </a:cubicBezTo>
                    <a:cubicBezTo>
                      <a:pt x="468" y="486"/>
                      <a:pt x="468" y="487"/>
                      <a:pt x="469" y="489"/>
                    </a:cubicBezTo>
                    <a:cubicBezTo>
                      <a:pt x="469" y="491"/>
                      <a:pt x="469" y="492"/>
                      <a:pt x="470" y="493"/>
                    </a:cubicBezTo>
                    <a:cubicBezTo>
                      <a:pt x="470" y="495"/>
                      <a:pt x="469" y="497"/>
                      <a:pt x="471" y="498"/>
                    </a:cubicBezTo>
                    <a:cubicBezTo>
                      <a:pt x="472" y="499"/>
                      <a:pt x="472" y="499"/>
                      <a:pt x="473" y="499"/>
                    </a:cubicBezTo>
                    <a:cubicBezTo>
                      <a:pt x="474" y="500"/>
                      <a:pt x="474" y="501"/>
                      <a:pt x="475" y="502"/>
                    </a:cubicBezTo>
                    <a:cubicBezTo>
                      <a:pt x="475" y="503"/>
                      <a:pt x="475" y="504"/>
                      <a:pt x="475" y="505"/>
                    </a:cubicBezTo>
                    <a:cubicBezTo>
                      <a:pt x="475" y="506"/>
                      <a:pt x="475" y="506"/>
                      <a:pt x="475" y="507"/>
                    </a:cubicBezTo>
                    <a:cubicBezTo>
                      <a:pt x="475" y="508"/>
                      <a:pt x="475" y="508"/>
                      <a:pt x="476" y="509"/>
                    </a:cubicBezTo>
                    <a:cubicBezTo>
                      <a:pt x="476" y="510"/>
                      <a:pt x="476" y="511"/>
                      <a:pt x="476" y="512"/>
                    </a:cubicBezTo>
                    <a:cubicBezTo>
                      <a:pt x="477" y="513"/>
                      <a:pt x="477" y="513"/>
                      <a:pt x="478" y="513"/>
                    </a:cubicBezTo>
                    <a:cubicBezTo>
                      <a:pt x="479" y="514"/>
                      <a:pt x="480" y="513"/>
                      <a:pt x="481" y="513"/>
                    </a:cubicBezTo>
                    <a:cubicBezTo>
                      <a:pt x="483" y="514"/>
                      <a:pt x="484" y="514"/>
                      <a:pt x="485" y="516"/>
                    </a:cubicBezTo>
                    <a:cubicBezTo>
                      <a:pt x="485" y="516"/>
                      <a:pt x="485" y="517"/>
                      <a:pt x="486" y="517"/>
                    </a:cubicBezTo>
                    <a:cubicBezTo>
                      <a:pt x="487" y="518"/>
                      <a:pt x="488" y="517"/>
                      <a:pt x="490" y="517"/>
                    </a:cubicBezTo>
                    <a:cubicBezTo>
                      <a:pt x="491" y="517"/>
                      <a:pt x="492" y="516"/>
                      <a:pt x="493" y="516"/>
                    </a:cubicBezTo>
                    <a:cubicBezTo>
                      <a:pt x="495" y="516"/>
                      <a:pt x="496" y="516"/>
                      <a:pt x="497" y="516"/>
                    </a:cubicBezTo>
                    <a:cubicBezTo>
                      <a:pt x="498" y="515"/>
                      <a:pt x="499" y="515"/>
                      <a:pt x="500" y="514"/>
                    </a:cubicBezTo>
                    <a:cubicBezTo>
                      <a:pt x="501" y="514"/>
                      <a:pt x="502" y="513"/>
                      <a:pt x="503" y="513"/>
                    </a:cubicBezTo>
                    <a:cubicBezTo>
                      <a:pt x="504" y="513"/>
                      <a:pt x="504" y="513"/>
                      <a:pt x="505" y="513"/>
                    </a:cubicBezTo>
                    <a:cubicBezTo>
                      <a:pt x="506" y="514"/>
                      <a:pt x="505" y="515"/>
                      <a:pt x="507" y="516"/>
                    </a:cubicBezTo>
                    <a:cubicBezTo>
                      <a:pt x="508" y="516"/>
                      <a:pt x="509" y="516"/>
                      <a:pt x="510" y="516"/>
                    </a:cubicBezTo>
                    <a:cubicBezTo>
                      <a:pt x="511" y="514"/>
                      <a:pt x="508" y="513"/>
                      <a:pt x="509" y="512"/>
                    </a:cubicBezTo>
                    <a:cubicBezTo>
                      <a:pt x="510" y="511"/>
                      <a:pt x="510" y="511"/>
                      <a:pt x="511" y="511"/>
                    </a:cubicBezTo>
                    <a:cubicBezTo>
                      <a:pt x="512" y="511"/>
                      <a:pt x="513" y="511"/>
                      <a:pt x="514" y="511"/>
                    </a:cubicBezTo>
                    <a:moveTo>
                      <a:pt x="678" y="329"/>
                    </a:moveTo>
                    <a:cubicBezTo>
                      <a:pt x="677" y="330"/>
                      <a:pt x="677" y="331"/>
                      <a:pt x="676" y="331"/>
                    </a:cubicBezTo>
                    <a:cubicBezTo>
                      <a:pt x="676" y="332"/>
                      <a:pt x="675" y="332"/>
                      <a:pt x="675" y="333"/>
                    </a:cubicBezTo>
                    <a:cubicBezTo>
                      <a:pt x="674" y="334"/>
                      <a:pt x="673" y="335"/>
                      <a:pt x="672" y="335"/>
                    </a:cubicBezTo>
                    <a:cubicBezTo>
                      <a:pt x="671" y="336"/>
                      <a:pt x="670" y="337"/>
                      <a:pt x="669" y="337"/>
                    </a:cubicBezTo>
                    <a:cubicBezTo>
                      <a:pt x="668" y="337"/>
                      <a:pt x="667" y="335"/>
                      <a:pt x="666" y="336"/>
                    </a:cubicBezTo>
                    <a:cubicBezTo>
                      <a:pt x="664" y="337"/>
                      <a:pt x="666" y="338"/>
                      <a:pt x="666" y="340"/>
                    </a:cubicBezTo>
                    <a:cubicBezTo>
                      <a:pt x="667" y="342"/>
                      <a:pt x="667" y="343"/>
                      <a:pt x="666" y="344"/>
                    </a:cubicBezTo>
                    <a:cubicBezTo>
                      <a:pt x="666" y="345"/>
                      <a:pt x="665" y="346"/>
                      <a:pt x="664" y="347"/>
                    </a:cubicBezTo>
                    <a:cubicBezTo>
                      <a:pt x="663" y="349"/>
                      <a:pt x="662" y="350"/>
                      <a:pt x="660" y="351"/>
                    </a:cubicBezTo>
                    <a:cubicBezTo>
                      <a:pt x="658" y="353"/>
                      <a:pt x="657" y="356"/>
                      <a:pt x="656" y="354"/>
                    </a:cubicBezTo>
                    <a:cubicBezTo>
                      <a:pt x="655" y="354"/>
                      <a:pt x="655" y="353"/>
                      <a:pt x="655" y="352"/>
                    </a:cubicBezTo>
                    <a:cubicBezTo>
                      <a:pt x="655" y="351"/>
                      <a:pt x="656" y="351"/>
                      <a:pt x="657" y="350"/>
                    </a:cubicBezTo>
                    <a:cubicBezTo>
                      <a:pt x="657" y="348"/>
                      <a:pt x="658" y="347"/>
                      <a:pt x="658" y="345"/>
                    </a:cubicBezTo>
                    <a:cubicBezTo>
                      <a:pt x="658" y="345"/>
                      <a:pt x="657" y="344"/>
                      <a:pt x="657" y="343"/>
                    </a:cubicBezTo>
                    <a:cubicBezTo>
                      <a:pt x="657" y="342"/>
                      <a:pt x="659" y="341"/>
                      <a:pt x="659" y="339"/>
                    </a:cubicBezTo>
                    <a:cubicBezTo>
                      <a:pt x="660" y="338"/>
                      <a:pt x="662" y="336"/>
                      <a:pt x="660" y="335"/>
                    </a:cubicBezTo>
                    <a:cubicBezTo>
                      <a:pt x="659" y="334"/>
                      <a:pt x="658" y="335"/>
                      <a:pt x="657" y="336"/>
                    </a:cubicBezTo>
                    <a:cubicBezTo>
                      <a:pt x="656" y="337"/>
                      <a:pt x="656" y="338"/>
                      <a:pt x="656" y="339"/>
                    </a:cubicBezTo>
                    <a:cubicBezTo>
                      <a:pt x="655" y="340"/>
                      <a:pt x="655" y="341"/>
                      <a:pt x="654" y="343"/>
                    </a:cubicBezTo>
                    <a:cubicBezTo>
                      <a:pt x="654" y="344"/>
                      <a:pt x="655" y="345"/>
                      <a:pt x="654" y="347"/>
                    </a:cubicBezTo>
                    <a:cubicBezTo>
                      <a:pt x="654" y="348"/>
                      <a:pt x="654" y="349"/>
                      <a:pt x="654" y="350"/>
                    </a:cubicBezTo>
                    <a:cubicBezTo>
                      <a:pt x="654" y="351"/>
                      <a:pt x="654" y="352"/>
                      <a:pt x="654" y="352"/>
                    </a:cubicBezTo>
                    <a:cubicBezTo>
                      <a:pt x="654" y="353"/>
                      <a:pt x="653" y="354"/>
                      <a:pt x="653" y="354"/>
                    </a:cubicBezTo>
                    <a:cubicBezTo>
                      <a:pt x="653" y="355"/>
                      <a:pt x="654" y="355"/>
                      <a:pt x="654" y="356"/>
                    </a:cubicBezTo>
                    <a:cubicBezTo>
                      <a:pt x="655" y="357"/>
                      <a:pt x="655" y="358"/>
                      <a:pt x="654" y="359"/>
                    </a:cubicBezTo>
                    <a:cubicBezTo>
                      <a:pt x="654" y="360"/>
                      <a:pt x="654" y="360"/>
                      <a:pt x="654" y="362"/>
                    </a:cubicBezTo>
                    <a:cubicBezTo>
                      <a:pt x="653" y="363"/>
                      <a:pt x="653" y="363"/>
                      <a:pt x="653" y="363"/>
                    </a:cubicBezTo>
                    <a:cubicBezTo>
                      <a:pt x="653" y="364"/>
                      <a:pt x="654" y="364"/>
                      <a:pt x="654" y="365"/>
                    </a:cubicBezTo>
                    <a:cubicBezTo>
                      <a:pt x="654" y="366"/>
                      <a:pt x="654" y="367"/>
                      <a:pt x="653" y="367"/>
                    </a:cubicBezTo>
                    <a:cubicBezTo>
                      <a:pt x="652" y="368"/>
                      <a:pt x="652" y="368"/>
                      <a:pt x="651" y="368"/>
                    </a:cubicBezTo>
                    <a:cubicBezTo>
                      <a:pt x="649" y="369"/>
                      <a:pt x="648" y="367"/>
                      <a:pt x="647" y="368"/>
                    </a:cubicBezTo>
                    <a:cubicBezTo>
                      <a:pt x="646" y="369"/>
                      <a:pt x="647" y="370"/>
                      <a:pt x="646" y="371"/>
                    </a:cubicBezTo>
                    <a:cubicBezTo>
                      <a:pt x="646" y="372"/>
                      <a:pt x="645" y="372"/>
                      <a:pt x="645" y="373"/>
                    </a:cubicBezTo>
                    <a:cubicBezTo>
                      <a:pt x="644" y="374"/>
                      <a:pt x="644" y="374"/>
                      <a:pt x="643" y="375"/>
                    </a:cubicBezTo>
                    <a:cubicBezTo>
                      <a:pt x="643" y="375"/>
                      <a:pt x="642" y="375"/>
                      <a:pt x="641" y="376"/>
                    </a:cubicBezTo>
                    <a:cubicBezTo>
                      <a:pt x="639" y="376"/>
                      <a:pt x="639" y="377"/>
                      <a:pt x="638" y="378"/>
                    </a:cubicBezTo>
                    <a:cubicBezTo>
                      <a:pt x="637" y="379"/>
                      <a:pt x="636" y="380"/>
                      <a:pt x="635" y="381"/>
                    </a:cubicBezTo>
                    <a:cubicBezTo>
                      <a:pt x="634" y="381"/>
                      <a:pt x="634" y="381"/>
                      <a:pt x="633" y="381"/>
                    </a:cubicBezTo>
                    <a:cubicBezTo>
                      <a:pt x="631" y="382"/>
                      <a:pt x="630" y="381"/>
                      <a:pt x="628" y="382"/>
                    </a:cubicBezTo>
                    <a:cubicBezTo>
                      <a:pt x="628" y="383"/>
                      <a:pt x="628" y="384"/>
                      <a:pt x="628" y="385"/>
                    </a:cubicBezTo>
                    <a:cubicBezTo>
                      <a:pt x="627" y="385"/>
                      <a:pt x="626" y="385"/>
                      <a:pt x="625" y="386"/>
                    </a:cubicBezTo>
                    <a:cubicBezTo>
                      <a:pt x="624" y="387"/>
                      <a:pt x="626" y="389"/>
                      <a:pt x="625" y="390"/>
                    </a:cubicBezTo>
                    <a:cubicBezTo>
                      <a:pt x="624" y="390"/>
                      <a:pt x="623" y="389"/>
                      <a:pt x="621" y="390"/>
                    </a:cubicBezTo>
                    <a:cubicBezTo>
                      <a:pt x="620" y="390"/>
                      <a:pt x="620" y="391"/>
                      <a:pt x="619" y="392"/>
                    </a:cubicBezTo>
                    <a:cubicBezTo>
                      <a:pt x="618" y="393"/>
                      <a:pt x="617" y="393"/>
                      <a:pt x="615" y="394"/>
                    </a:cubicBezTo>
                    <a:cubicBezTo>
                      <a:pt x="614" y="395"/>
                      <a:pt x="613" y="394"/>
                      <a:pt x="612" y="395"/>
                    </a:cubicBezTo>
                    <a:cubicBezTo>
                      <a:pt x="612" y="396"/>
                      <a:pt x="612" y="397"/>
                      <a:pt x="612" y="397"/>
                    </a:cubicBezTo>
                    <a:cubicBezTo>
                      <a:pt x="611" y="398"/>
                      <a:pt x="610" y="398"/>
                      <a:pt x="609" y="399"/>
                    </a:cubicBezTo>
                    <a:cubicBezTo>
                      <a:pt x="608" y="400"/>
                      <a:pt x="608" y="401"/>
                      <a:pt x="607" y="403"/>
                    </a:cubicBezTo>
                    <a:cubicBezTo>
                      <a:pt x="605" y="404"/>
                      <a:pt x="604" y="405"/>
                      <a:pt x="603" y="407"/>
                    </a:cubicBezTo>
                    <a:cubicBezTo>
                      <a:pt x="603" y="409"/>
                      <a:pt x="602" y="410"/>
                      <a:pt x="602" y="411"/>
                    </a:cubicBezTo>
                    <a:cubicBezTo>
                      <a:pt x="602" y="413"/>
                      <a:pt x="602" y="415"/>
                      <a:pt x="602" y="417"/>
                    </a:cubicBezTo>
                    <a:cubicBezTo>
                      <a:pt x="602" y="420"/>
                      <a:pt x="603" y="421"/>
                      <a:pt x="604" y="424"/>
                    </a:cubicBezTo>
                    <a:cubicBezTo>
                      <a:pt x="604" y="426"/>
                      <a:pt x="604" y="427"/>
                      <a:pt x="605" y="429"/>
                    </a:cubicBezTo>
                    <a:cubicBezTo>
                      <a:pt x="605" y="430"/>
                      <a:pt x="605" y="431"/>
                      <a:pt x="605" y="431"/>
                    </a:cubicBezTo>
                    <a:cubicBezTo>
                      <a:pt x="606" y="433"/>
                      <a:pt x="606" y="434"/>
                      <a:pt x="606" y="436"/>
                    </a:cubicBezTo>
                    <a:cubicBezTo>
                      <a:pt x="606" y="438"/>
                      <a:pt x="606" y="438"/>
                      <a:pt x="605" y="439"/>
                    </a:cubicBezTo>
                    <a:cubicBezTo>
                      <a:pt x="605" y="440"/>
                      <a:pt x="605" y="441"/>
                      <a:pt x="605" y="442"/>
                    </a:cubicBezTo>
                    <a:cubicBezTo>
                      <a:pt x="605" y="443"/>
                      <a:pt x="605" y="444"/>
                      <a:pt x="605" y="445"/>
                    </a:cubicBezTo>
                    <a:cubicBezTo>
                      <a:pt x="605" y="446"/>
                      <a:pt x="605" y="447"/>
                      <a:pt x="605" y="448"/>
                    </a:cubicBezTo>
                    <a:cubicBezTo>
                      <a:pt x="605" y="449"/>
                      <a:pt x="604" y="450"/>
                      <a:pt x="604" y="452"/>
                    </a:cubicBezTo>
                    <a:cubicBezTo>
                      <a:pt x="604" y="452"/>
                      <a:pt x="603" y="453"/>
                      <a:pt x="603" y="454"/>
                    </a:cubicBezTo>
                    <a:cubicBezTo>
                      <a:pt x="602" y="455"/>
                      <a:pt x="603" y="457"/>
                      <a:pt x="602" y="458"/>
                    </a:cubicBezTo>
                    <a:cubicBezTo>
                      <a:pt x="601" y="459"/>
                      <a:pt x="601" y="459"/>
                      <a:pt x="600" y="459"/>
                    </a:cubicBezTo>
                    <a:cubicBezTo>
                      <a:pt x="598" y="459"/>
                      <a:pt x="596" y="459"/>
                      <a:pt x="595" y="457"/>
                    </a:cubicBezTo>
                    <a:cubicBezTo>
                      <a:pt x="595" y="456"/>
                      <a:pt x="596" y="456"/>
                      <a:pt x="595" y="455"/>
                    </a:cubicBezTo>
                    <a:cubicBezTo>
                      <a:pt x="595" y="454"/>
                      <a:pt x="594" y="453"/>
                      <a:pt x="594" y="452"/>
                    </a:cubicBezTo>
                    <a:cubicBezTo>
                      <a:pt x="593" y="451"/>
                      <a:pt x="592" y="450"/>
                      <a:pt x="592" y="449"/>
                    </a:cubicBezTo>
                    <a:cubicBezTo>
                      <a:pt x="591" y="448"/>
                      <a:pt x="591" y="447"/>
                      <a:pt x="591" y="446"/>
                    </a:cubicBezTo>
                    <a:cubicBezTo>
                      <a:pt x="591" y="445"/>
                      <a:pt x="590" y="445"/>
                      <a:pt x="590" y="444"/>
                    </a:cubicBezTo>
                    <a:cubicBezTo>
                      <a:pt x="589" y="442"/>
                      <a:pt x="588" y="442"/>
                      <a:pt x="588" y="441"/>
                    </a:cubicBezTo>
                    <a:cubicBezTo>
                      <a:pt x="588" y="439"/>
                      <a:pt x="589" y="439"/>
                      <a:pt x="589" y="437"/>
                    </a:cubicBezTo>
                    <a:cubicBezTo>
                      <a:pt x="589" y="436"/>
                      <a:pt x="589" y="435"/>
                      <a:pt x="589" y="434"/>
                    </a:cubicBezTo>
                    <a:cubicBezTo>
                      <a:pt x="589" y="432"/>
                      <a:pt x="589" y="432"/>
                      <a:pt x="589" y="430"/>
                    </a:cubicBezTo>
                    <a:cubicBezTo>
                      <a:pt x="589" y="428"/>
                      <a:pt x="589" y="427"/>
                      <a:pt x="589" y="426"/>
                    </a:cubicBezTo>
                    <a:cubicBezTo>
                      <a:pt x="589" y="424"/>
                      <a:pt x="588" y="424"/>
                      <a:pt x="588" y="423"/>
                    </a:cubicBezTo>
                    <a:cubicBezTo>
                      <a:pt x="587" y="422"/>
                      <a:pt x="586" y="422"/>
                      <a:pt x="586" y="422"/>
                    </a:cubicBezTo>
                    <a:cubicBezTo>
                      <a:pt x="585" y="421"/>
                      <a:pt x="585" y="420"/>
                      <a:pt x="585" y="419"/>
                    </a:cubicBezTo>
                    <a:cubicBezTo>
                      <a:pt x="585" y="418"/>
                      <a:pt x="585" y="418"/>
                      <a:pt x="584" y="418"/>
                    </a:cubicBezTo>
                    <a:cubicBezTo>
                      <a:pt x="584" y="417"/>
                      <a:pt x="583" y="416"/>
                      <a:pt x="581" y="416"/>
                    </a:cubicBezTo>
                    <a:cubicBezTo>
                      <a:pt x="581" y="416"/>
                      <a:pt x="580" y="416"/>
                      <a:pt x="579" y="416"/>
                    </a:cubicBezTo>
                    <a:cubicBezTo>
                      <a:pt x="578" y="417"/>
                      <a:pt x="578" y="418"/>
                      <a:pt x="577" y="418"/>
                    </a:cubicBezTo>
                    <a:cubicBezTo>
                      <a:pt x="576" y="419"/>
                      <a:pt x="576" y="419"/>
                      <a:pt x="574" y="419"/>
                    </a:cubicBezTo>
                    <a:cubicBezTo>
                      <a:pt x="573" y="419"/>
                      <a:pt x="571" y="420"/>
                      <a:pt x="570" y="419"/>
                    </a:cubicBezTo>
                    <a:cubicBezTo>
                      <a:pt x="569" y="417"/>
                      <a:pt x="568" y="416"/>
                      <a:pt x="569" y="414"/>
                    </a:cubicBezTo>
                    <a:cubicBezTo>
                      <a:pt x="569" y="414"/>
                      <a:pt x="568" y="414"/>
                      <a:pt x="567" y="414"/>
                    </a:cubicBezTo>
                    <a:moveTo>
                      <a:pt x="514" y="511"/>
                    </a:moveTo>
                    <a:cubicBezTo>
                      <a:pt x="514" y="510"/>
                      <a:pt x="515" y="509"/>
                      <a:pt x="515" y="508"/>
                    </a:cubicBezTo>
                    <a:cubicBezTo>
                      <a:pt x="516" y="507"/>
                      <a:pt x="515" y="505"/>
                      <a:pt x="517" y="504"/>
                    </a:cubicBezTo>
                    <a:cubicBezTo>
                      <a:pt x="517" y="504"/>
                      <a:pt x="518" y="505"/>
                      <a:pt x="519" y="504"/>
                    </a:cubicBezTo>
                    <a:cubicBezTo>
                      <a:pt x="519" y="504"/>
                      <a:pt x="519" y="504"/>
                      <a:pt x="519" y="503"/>
                    </a:cubicBezTo>
                    <a:cubicBezTo>
                      <a:pt x="520" y="502"/>
                      <a:pt x="519" y="500"/>
                      <a:pt x="520" y="499"/>
                    </a:cubicBezTo>
                    <a:cubicBezTo>
                      <a:pt x="520" y="497"/>
                      <a:pt x="520" y="496"/>
                      <a:pt x="521" y="494"/>
                    </a:cubicBezTo>
                    <a:cubicBezTo>
                      <a:pt x="522" y="494"/>
                      <a:pt x="522" y="493"/>
                      <a:pt x="523" y="493"/>
                    </a:cubicBezTo>
                    <a:cubicBezTo>
                      <a:pt x="525" y="492"/>
                      <a:pt x="526" y="492"/>
                      <a:pt x="527" y="492"/>
                    </a:cubicBezTo>
                    <a:cubicBezTo>
                      <a:pt x="528" y="492"/>
                      <a:pt x="529" y="492"/>
                      <a:pt x="530" y="492"/>
                    </a:cubicBezTo>
                    <a:cubicBezTo>
                      <a:pt x="531" y="492"/>
                      <a:pt x="532" y="491"/>
                      <a:pt x="533" y="491"/>
                    </a:cubicBezTo>
                    <a:cubicBezTo>
                      <a:pt x="534" y="491"/>
                      <a:pt x="535" y="490"/>
                      <a:pt x="536" y="490"/>
                    </a:cubicBezTo>
                    <a:cubicBezTo>
                      <a:pt x="536" y="489"/>
                      <a:pt x="537" y="489"/>
                      <a:pt x="537" y="489"/>
                    </a:cubicBezTo>
                    <a:cubicBezTo>
                      <a:pt x="539" y="488"/>
                      <a:pt x="540" y="489"/>
                      <a:pt x="542" y="489"/>
                    </a:cubicBezTo>
                    <a:cubicBezTo>
                      <a:pt x="543" y="489"/>
                      <a:pt x="544" y="488"/>
                      <a:pt x="546" y="488"/>
                    </a:cubicBezTo>
                    <a:cubicBezTo>
                      <a:pt x="547" y="489"/>
                      <a:pt x="547" y="489"/>
                      <a:pt x="548" y="490"/>
                    </a:cubicBezTo>
                    <a:cubicBezTo>
                      <a:pt x="548" y="492"/>
                      <a:pt x="549" y="493"/>
                      <a:pt x="548" y="495"/>
                    </a:cubicBezTo>
                    <a:cubicBezTo>
                      <a:pt x="547" y="496"/>
                      <a:pt x="546" y="495"/>
                      <a:pt x="545" y="496"/>
                    </a:cubicBezTo>
                    <a:cubicBezTo>
                      <a:pt x="544" y="497"/>
                      <a:pt x="544" y="498"/>
                      <a:pt x="544" y="500"/>
                    </a:cubicBezTo>
                    <a:cubicBezTo>
                      <a:pt x="543" y="501"/>
                      <a:pt x="543" y="501"/>
                      <a:pt x="542" y="502"/>
                    </a:cubicBezTo>
                    <a:cubicBezTo>
                      <a:pt x="542" y="502"/>
                      <a:pt x="541" y="502"/>
                      <a:pt x="540" y="503"/>
                    </a:cubicBezTo>
                    <a:cubicBezTo>
                      <a:pt x="539" y="504"/>
                      <a:pt x="540" y="506"/>
                      <a:pt x="540" y="508"/>
                    </a:cubicBezTo>
                    <a:cubicBezTo>
                      <a:pt x="539" y="509"/>
                      <a:pt x="539" y="509"/>
                      <a:pt x="539" y="510"/>
                    </a:cubicBezTo>
                    <a:cubicBezTo>
                      <a:pt x="538" y="511"/>
                      <a:pt x="539" y="512"/>
                      <a:pt x="538" y="513"/>
                    </a:cubicBezTo>
                    <a:cubicBezTo>
                      <a:pt x="538" y="514"/>
                      <a:pt x="538" y="516"/>
                      <a:pt x="537" y="516"/>
                    </a:cubicBezTo>
                    <a:cubicBezTo>
                      <a:pt x="537" y="515"/>
                      <a:pt x="537" y="514"/>
                      <a:pt x="536" y="514"/>
                    </a:cubicBezTo>
                    <a:cubicBezTo>
                      <a:pt x="535" y="514"/>
                      <a:pt x="535" y="515"/>
                      <a:pt x="535" y="515"/>
                    </a:cubicBezTo>
                    <a:cubicBezTo>
                      <a:pt x="534" y="517"/>
                      <a:pt x="535" y="518"/>
                      <a:pt x="535" y="520"/>
                    </a:cubicBezTo>
                    <a:cubicBezTo>
                      <a:pt x="534" y="521"/>
                      <a:pt x="533" y="522"/>
                      <a:pt x="533" y="523"/>
                    </a:cubicBezTo>
                    <a:cubicBezTo>
                      <a:pt x="532" y="524"/>
                      <a:pt x="532" y="525"/>
                      <a:pt x="532" y="526"/>
                    </a:cubicBezTo>
                    <a:cubicBezTo>
                      <a:pt x="532" y="528"/>
                      <a:pt x="532" y="528"/>
                      <a:pt x="532" y="530"/>
                    </a:cubicBezTo>
                    <a:cubicBezTo>
                      <a:pt x="531" y="532"/>
                      <a:pt x="529" y="532"/>
                      <a:pt x="528" y="534"/>
                    </a:cubicBezTo>
                    <a:cubicBezTo>
                      <a:pt x="527" y="535"/>
                      <a:pt x="526" y="535"/>
                      <a:pt x="526" y="536"/>
                    </a:cubicBezTo>
                    <a:cubicBezTo>
                      <a:pt x="526" y="538"/>
                      <a:pt x="528" y="538"/>
                      <a:pt x="529" y="538"/>
                    </a:cubicBezTo>
                    <a:cubicBezTo>
                      <a:pt x="531" y="538"/>
                      <a:pt x="532" y="537"/>
                      <a:pt x="534" y="537"/>
                    </a:cubicBezTo>
                    <a:cubicBezTo>
                      <a:pt x="536" y="536"/>
                      <a:pt x="537" y="536"/>
                      <a:pt x="539" y="537"/>
                    </a:cubicBezTo>
                    <a:cubicBezTo>
                      <a:pt x="540" y="537"/>
                      <a:pt x="540" y="538"/>
                      <a:pt x="542" y="538"/>
                    </a:cubicBezTo>
                    <a:cubicBezTo>
                      <a:pt x="543" y="539"/>
                      <a:pt x="544" y="538"/>
                      <a:pt x="546" y="538"/>
                    </a:cubicBezTo>
                    <a:cubicBezTo>
                      <a:pt x="547" y="537"/>
                      <a:pt x="548" y="536"/>
                      <a:pt x="550" y="536"/>
                    </a:cubicBezTo>
                    <a:cubicBezTo>
                      <a:pt x="551" y="536"/>
                      <a:pt x="551" y="537"/>
                      <a:pt x="552" y="537"/>
                    </a:cubicBezTo>
                    <a:cubicBezTo>
                      <a:pt x="554" y="538"/>
                      <a:pt x="554" y="536"/>
                      <a:pt x="556" y="536"/>
                    </a:cubicBezTo>
                    <a:cubicBezTo>
                      <a:pt x="557" y="536"/>
                      <a:pt x="557" y="537"/>
                      <a:pt x="559" y="538"/>
                    </a:cubicBezTo>
                    <a:cubicBezTo>
                      <a:pt x="560" y="538"/>
                      <a:pt x="561" y="538"/>
                      <a:pt x="561" y="539"/>
                    </a:cubicBezTo>
                    <a:cubicBezTo>
                      <a:pt x="562" y="539"/>
                      <a:pt x="561" y="540"/>
                      <a:pt x="561" y="541"/>
                    </a:cubicBezTo>
                    <a:cubicBezTo>
                      <a:pt x="562" y="543"/>
                      <a:pt x="563" y="542"/>
                      <a:pt x="565" y="543"/>
                    </a:cubicBezTo>
                    <a:cubicBezTo>
                      <a:pt x="566" y="543"/>
                      <a:pt x="567" y="543"/>
                      <a:pt x="568" y="544"/>
                    </a:cubicBezTo>
                    <a:cubicBezTo>
                      <a:pt x="569" y="546"/>
                      <a:pt x="568" y="547"/>
                      <a:pt x="568" y="549"/>
                    </a:cubicBezTo>
                    <a:cubicBezTo>
                      <a:pt x="568" y="551"/>
                      <a:pt x="568" y="552"/>
                      <a:pt x="567" y="553"/>
                    </a:cubicBezTo>
                    <a:cubicBezTo>
                      <a:pt x="566" y="554"/>
                      <a:pt x="566" y="554"/>
                      <a:pt x="565" y="555"/>
                    </a:cubicBezTo>
                    <a:cubicBezTo>
                      <a:pt x="564" y="556"/>
                      <a:pt x="565" y="558"/>
                      <a:pt x="564" y="559"/>
                    </a:cubicBezTo>
                    <a:cubicBezTo>
                      <a:pt x="564" y="562"/>
                      <a:pt x="566" y="563"/>
                      <a:pt x="565" y="566"/>
                    </a:cubicBezTo>
                    <a:cubicBezTo>
                      <a:pt x="565" y="566"/>
                      <a:pt x="564" y="566"/>
                      <a:pt x="564" y="567"/>
                    </a:cubicBezTo>
                    <a:cubicBezTo>
                      <a:pt x="563" y="568"/>
                      <a:pt x="563" y="570"/>
                      <a:pt x="563" y="571"/>
                    </a:cubicBezTo>
                    <a:cubicBezTo>
                      <a:pt x="563" y="573"/>
                      <a:pt x="562" y="573"/>
                      <a:pt x="562" y="575"/>
                    </a:cubicBezTo>
                    <a:cubicBezTo>
                      <a:pt x="561" y="577"/>
                      <a:pt x="562" y="578"/>
                      <a:pt x="562" y="580"/>
                    </a:cubicBezTo>
                    <a:cubicBezTo>
                      <a:pt x="563" y="581"/>
                      <a:pt x="563" y="582"/>
                      <a:pt x="564" y="584"/>
                    </a:cubicBezTo>
                    <a:cubicBezTo>
                      <a:pt x="564" y="585"/>
                      <a:pt x="563" y="587"/>
                      <a:pt x="565" y="587"/>
                    </a:cubicBezTo>
                    <a:cubicBezTo>
                      <a:pt x="566" y="588"/>
                      <a:pt x="567" y="587"/>
                      <a:pt x="567" y="587"/>
                    </a:cubicBezTo>
                    <a:cubicBezTo>
                      <a:pt x="568" y="588"/>
                      <a:pt x="567" y="589"/>
                      <a:pt x="568" y="590"/>
                    </a:cubicBezTo>
                    <a:cubicBezTo>
                      <a:pt x="569" y="591"/>
                      <a:pt x="570" y="591"/>
                      <a:pt x="571" y="592"/>
                    </a:cubicBezTo>
                    <a:cubicBezTo>
                      <a:pt x="573" y="593"/>
                      <a:pt x="571" y="596"/>
                      <a:pt x="573" y="597"/>
                    </a:cubicBezTo>
                    <a:cubicBezTo>
                      <a:pt x="574" y="598"/>
                      <a:pt x="574" y="598"/>
                      <a:pt x="576" y="598"/>
                    </a:cubicBezTo>
                    <a:cubicBezTo>
                      <a:pt x="577" y="598"/>
                      <a:pt x="578" y="597"/>
                      <a:pt x="580" y="596"/>
                    </a:cubicBezTo>
                    <a:cubicBezTo>
                      <a:pt x="581" y="596"/>
                      <a:pt x="582" y="596"/>
                      <a:pt x="583" y="596"/>
                    </a:cubicBezTo>
                    <a:cubicBezTo>
                      <a:pt x="585" y="595"/>
                      <a:pt x="585" y="596"/>
                      <a:pt x="586" y="595"/>
                    </a:cubicBezTo>
                    <a:cubicBezTo>
                      <a:pt x="588" y="595"/>
                      <a:pt x="587" y="593"/>
                      <a:pt x="588" y="592"/>
                    </a:cubicBezTo>
                    <a:cubicBezTo>
                      <a:pt x="589" y="592"/>
                      <a:pt x="590" y="591"/>
                      <a:pt x="591" y="591"/>
                    </a:cubicBezTo>
                    <a:cubicBezTo>
                      <a:pt x="592" y="591"/>
                      <a:pt x="593" y="591"/>
                      <a:pt x="595" y="592"/>
                    </a:cubicBezTo>
                    <a:cubicBezTo>
                      <a:pt x="596" y="592"/>
                      <a:pt x="597" y="592"/>
                      <a:pt x="598" y="592"/>
                    </a:cubicBezTo>
                    <a:cubicBezTo>
                      <a:pt x="600" y="593"/>
                      <a:pt x="600" y="593"/>
                      <a:pt x="602" y="594"/>
                    </a:cubicBezTo>
                    <a:cubicBezTo>
                      <a:pt x="603" y="594"/>
                      <a:pt x="604" y="595"/>
                      <a:pt x="605" y="596"/>
                    </a:cubicBezTo>
                    <a:cubicBezTo>
                      <a:pt x="606" y="598"/>
                      <a:pt x="606" y="598"/>
                      <a:pt x="607" y="600"/>
                    </a:cubicBezTo>
                    <a:cubicBezTo>
                      <a:pt x="608" y="601"/>
                      <a:pt x="608" y="602"/>
                      <a:pt x="609" y="603"/>
                    </a:cubicBezTo>
                    <a:cubicBezTo>
                      <a:pt x="610" y="604"/>
                      <a:pt x="611" y="604"/>
                      <a:pt x="612" y="604"/>
                    </a:cubicBezTo>
                    <a:cubicBezTo>
                      <a:pt x="613" y="603"/>
                      <a:pt x="612" y="602"/>
                      <a:pt x="612" y="601"/>
                    </a:cubicBezTo>
                    <a:cubicBezTo>
                      <a:pt x="613" y="599"/>
                      <a:pt x="616" y="601"/>
                      <a:pt x="616" y="599"/>
                    </a:cubicBezTo>
                    <a:cubicBezTo>
                      <a:pt x="617" y="598"/>
                      <a:pt x="616" y="598"/>
                      <a:pt x="616" y="596"/>
                    </a:cubicBezTo>
                    <a:cubicBezTo>
                      <a:pt x="617" y="595"/>
                      <a:pt x="617" y="595"/>
                      <a:pt x="618" y="594"/>
                    </a:cubicBezTo>
                    <a:cubicBezTo>
                      <a:pt x="619" y="593"/>
                      <a:pt x="621" y="595"/>
                      <a:pt x="622" y="594"/>
                    </a:cubicBezTo>
                    <a:cubicBezTo>
                      <a:pt x="623" y="593"/>
                      <a:pt x="622" y="591"/>
                      <a:pt x="622" y="590"/>
                    </a:cubicBezTo>
                    <a:cubicBezTo>
                      <a:pt x="622" y="587"/>
                      <a:pt x="622" y="585"/>
                      <a:pt x="624" y="583"/>
                    </a:cubicBezTo>
                    <a:cubicBezTo>
                      <a:pt x="625" y="582"/>
                      <a:pt x="626" y="581"/>
                      <a:pt x="627" y="581"/>
                    </a:cubicBezTo>
                    <a:cubicBezTo>
                      <a:pt x="628" y="581"/>
                      <a:pt x="629" y="581"/>
                      <a:pt x="631" y="581"/>
                    </a:cubicBezTo>
                    <a:cubicBezTo>
                      <a:pt x="631" y="580"/>
                      <a:pt x="632" y="580"/>
                      <a:pt x="633" y="580"/>
                    </a:cubicBezTo>
                    <a:cubicBezTo>
                      <a:pt x="633" y="579"/>
                      <a:pt x="633" y="579"/>
                      <a:pt x="634" y="578"/>
                    </a:cubicBezTo>
                    <a:cubicBezTo>
                      <a:pt x="635" y="577"/>
                      <a:pt x="636" y="578"/>
                      <a:pt x="638" y="577"/>
                    </a:cubicBezTo>
                    <a:cubicBezTo>
                      <a:pt x="640" y="577"/>
                      <a:pt x="641" y="577"/>
                      <a:pt x="643" y="576"/>
                    </a:cubicBezTo>
                    <a:cubicBezTo>
                      <a:pt x="644" y="575"/>
                      <a:pt x="644" y="574"/>
                      <a:pt x="646" y="573"/>
                    </a:cubicBezTo>
                    <a:cubicBezTo>
                      <a:pt x="648" y="572"/>
                      <a:pt x="649" y="574"/>
                      <a:pt x="650" y="573"/>
                    </a:cubicBezTo>
                    <a:cubicBezTo>
                      <a:pt x="651" y="572"/>
                      <a:pt x="650" y="570"/>
                      <a:pt x="651" y="569"/>
                    </a:cubicBezTo>
                    <a:cubicBezTo>
                      <a:pt x="652" y="568"/>
                      <a:pt x="653" y="568"/>
                      <a:pt x="655" y="568"/>
                    </a:cubicBezTo>
                    <a:cubicBezTo>
                      <a:pt x="656" y="568"/>
                      <a:pt x="657" y="568"/>
                      <a:pt x="658" y="569"/>
                    </a:cubicBezTo>
                    <a:cubicBezTo>
                      <a:pt x="658" y="569"/>
                      <a:pt x="658" y="570"/>
                      <a:pt x="658" y="571"/>
                    </a:cubicBezTo>
                    <a:cubicBezTo>
                      <a:pt x="658" y="573"/>
                      <a:pt x="656" y="573"/>
                      <a:pt x="655" y="574"/>
                    </a:cubicBezTo>
                    <a:cubicBezTo>
                      <a:pt x="654" y="575"/>
                      <a:pt x="653" y="575"/>
                      <a:pt x="652" y="575"/>
                    </a:cubicBezTo>
                    <a:cubicBezTo>
                      <a:pt x="652" y="576"/>
                      <a:pt x="652" y="576"/>
                      <a:pt x="652" y="577"/>
                    </a:cubicBezTo>
                    <a:cubicBezTo>
                      <a:pt x="651" y="578"/>
                      <a:pt x="653" y="578"/>
                      <a:pt x="653" y="580"/>
                    </a:cubicBezTo>
                    <a:cubicBezTo>
                      <a:pt x="654" y="581"/>
                      <a:pt x="652" y="582"/>
                      <a:pt x="653" y="583"/>
                    </a:cubicBezTo>
                    <a:cubicBezTo>
                      <a:pt x="655" y="584"/>
                      <a:pt x="655" y="581"/>
                      <a:pt x="657" y="580"/>
                    </a:cubicBezTo>
                    <a:cubicBezTo>
                      <a:pt x="658" y="579"/>
                      <a:pt x="658" y="578"/>
                      <a:pt x="659" y="577"/>
                    </a:cubicBezTo>
                    <a:cubicBezTo>
                      <a:pt x="661" y="577"/>
                      <a:pt x="662" y="578"/>
                      <a:pt x="664" y="577"/>
                    </a:cubicBezTo>
                    <a:cubicBezTo>
                      <a:pt x="665" y="576"/>
                      <a:pt x="666" y="577"/>
                      <a:pt x="666" y="575"/>
                    </a:cubicBezTo>
                    <a:cubicBezTo>
                      <a:pt x="667" y="575"/>
                      <a:pt x="666" y="574"/>
                      <a:pt x="665" y="573"/>
                    </a:cubicBezTo>
                    <a:cubicBezTo>
                      <a:pt x="665" y="572"/>
                      <a:pt x="663" y="572"/>
                      <a:pt x="663" y="571"/>
                    </a:cubicBezTo>
                    <a:cubicBezTo>
                      <a:pt x="664" y="570"/>
                      <a:pt x="665" y="570"/>
                      <a:pt x="667" y="570"/>
                    </a:cubicBezTo>
                    <a:cubicBezTo>
                      <a:pt x="668" y="570"/>
                      <a:pt x="669" y="571"/>
                      <a:pt x="669" y="572"/>
                    </a:cubicBezTo>
                    <a:cubicBezTo>
                      <a:pt x="671" y="573"/>
                      <a:pt x="668" y="575"/>
                      <a:pt x="669" y="576"/>
                    </a:cubicBezTo>
                    <a:cubicBezTo>
                      <a:pt x="671" y="577"/>
                      <a:pt x="672" y="576"/>
                      <a:pt x="673" y="576"/>
                    </a:cubicBezTo>
                    <a:cubicBezTo>
                      <a:pt x="675" y="577"/>
                      <a:pt x="676" y="576"/>
                      <a:pt x="677" y="577"/>
                    </a:cubicBezTo>
                    <a:cubicBezTo>
                      <a:pt x="678" y="578"/>
                      <a:pt x="678" y="578"/>
                      <a:pt x="678" y="579"/>
                    </a:cubicBezTo>
                    <a:cubicBezTo>
                      <a:pt x="679" y="581"/>
                      <a:pt x="678" y="582"/>
                      <a:pt x="679" y="583"/>
                    </a:cubicBezTo>
                    <a:cubicBezTo>
                      <a:pt x="680" y="585"/>
                      <a:pt x="683" y="583"/>
                      <a:pt x="685" y="583"/>
                    </a:cubicBezTo>
                    <a:cubicBezTo>
                      <a:pt x="688" y="583"/>
                      <a:pt x="689" y="583"/>
                      <a:pt x="691" y="583"/>
                    </a:cubicBezTo>
                    <a:cubicBezTo>
                      <a:pt x="693" y="583"/>
                      <a:pt x="694" y="582"/>
                      <a:pt x="695" y="583"/>
                    </a:cubicBezTo>
                    <a:cubicBezTo>
                      <a:pt x="696" y="583"/>
                      <a:pt x="696" y="584"/>
                      <a:pt x="697" y="584"/>
                    </a:cubicBezTo>
                    <a:cubicBezTo>
                      <a:pt x="698" y="585"/>
                      <a:pt x="699" y="586"/>
                      <a:pt x="701" y="586"/>
                    </a:cubicBezTo>
                    <a:cubicBezTo>
                      <a:pt x="703" y="587"/>
                      <a:pt x="704" y="589"/>
                      <a:pt x="706" y="588"/>
                    </a:cubicBezTo>
                    <a:cubicBezTo>
                      <a:pt x="707" y="587"/>
                      <a:pt x="706" y="586"/>
                      <a:pt x="707" y="585"/>
                    </a:cubicBezTo>
                    <a:cubicBezTo>
                      <a:pt x="708" y="584"/>
                      <a:pt x="709" y="584"/>
                      <a:pt x="710" y="584"/>
                    </a:cubicBezTo>
                    <a:cubicBezTo>
                      <a:pt x="711" y="583"/>
                      <a:pt x="712" y="583"/>
                      <a:pt x="713" y="582"/>
                    </a:cubicBezTo>
                    <a:cubicBezTo>
                      <a:pt x="714" y="582"/>
                      <a:pt x="715" y="583"/>
                      <a:pt x="717" y="582"/>
                    </a:cubicBezTo>
                    <a:cubicBezTo>
                      <a:pt x="718" y="582"/>
                      <a:pt x="718" y="582"/>
                      <a:pt x="719" y="581"/>
                    </a:cubicBezTo>
                    <a:cubicBezTo>
                      <a:pt x="720" y="581"/>
                      <a:pt x="721" y="580"/>
                      <a:pt x="723" y="580"/>
                    </a:cubicBezTo>
                    <a:cubicBezTo>
                      <a:pt x="724" y="580"/>
                      <a:pt x="724" y="580"/>
                      <a:pt x="725" y="581"/>
                    </a:cubicBezTo>
                    <a:cubicBezTo>
                      <a:pt x="726" y="581"/>
                      <a:pt x="727" y="581"/>
                      <a:pt x="727" y="582"/>
                    </a:cubicBezTo>
                    <a:cubicBezTo>
                      <a:pt x="727" y="584"/>
                      <a:pt x="724" y="583"/>
                      <a:pt x="723" y="584"/>
                    </a:cubicBezTo>
                    <a:cubicBezTo>
                      <a:pt x="722" y="585"/>
                      <a:pt x="722" y="586"/>
                      <a:pt x="722" y="587"/>
                    </a:cubicBezTo>
                    <a:cubicBezTo>
                      <a:pt x="723" y="588"/>
                      <a:pt x="723" y="589"/>
                      <a:pt x="724" y="589"/>
                    </a:cubicBezTo>
                    <a:cubicBezTo>
                      <a:pt x="724" y="589"/>
                      <a:pt x="725" y="589"/>
                      <a:pt x="725" y="589"/>
                    </a:cubicBezTo>
                    <a:moveTo>
                      <a:pt x="358" y="263"/>
                    </a:moveTo>
                    <a:cubicBezTo>
                      <a:pt x="357" y="264"/>
                      <a:pt x="357" y="265"/>
                      <a:pt x="357" y="266"/>
                    </a:cubicBezTo>
                    <a:cubicBezTo>
                      <a:pt x="357" y="267"/>
                      <a:pt x="358" y="268"/>
                      <a:pt x="358" y="269"/>
                    </a:cubicBezTo>
                    <a:cubicBezTo>
                      <a:pt x="358" y="271"/>
                      <a:pt x="358" y="272"/>
                      <a:pt x="357" y="273"/>
                    </a:cubicBezTo>
                    <a:cubicBezTo>
                      <a:pt x="356" y="274"/>
                      <a:pt x="356" y="274"/>
                      <a:pt x="355" y="274"/>
                    </a:cubicBezTo>
                    <a:cubicBezTo>
                      <a:pt x="354" y="275"/>
                      <a:pt x="354" y="276"/>
                      <a:pt x="353" y="277"/>
                    </a:cubicBezTo>
                    <a:cubicBezTo>
                      <a:pt x="353" y="279"/>
                      <a:pt x="354" y="279"/>
                      <a:pt x="353" y="281"/>
                    </a:cubicBezTo>
                    <a:cubicBezTo>
                      <a:pt x="353" y="282"/>
                      <a:pt x="352" y="283"/>
                      <a:pt x="351" y="284"/>
                    </a:cubicBezTo>
                    <a:cubicBezTo>
                      <a:pt x="349" y="285"/>
                      <a:pt x="349" y="285"/>
                      <a:pt x="348" y="287"/>
                    </a:cubicBezTo>
                    <a:cubicBezTo>
                      <a:pt x="346" y="289"/>
                      <a:pt x="346" y="291"/>
                      <a:pt x="344" y="293"/>
                    </a:cubicBezTo>
                    <a:cubicBezTo>
                      <a:pt x="343" y="294"/>
                      <a:pt x="342" y="294"/>
                      <a:pt x="341" y="295"/>
                    </a:cubicBezTo>
                    <a:cubicBezTo>
                      <a:pt x="340" y="296"/>
                      <a:pt x="340" y="298"/>
                      <a:pt x="339" y="299"/>
                    </a:cubicBezTo>
                    <a:cubicBezTo>
                      <a:pt x="338" y="300"/>
                      <a:pt x="337" y="300"/>
                      <a:pt x="336" y="301"/>
                    </a:cubicBezTo>
                    <a:cubicBezTo>
                      <a:pt x="335" y="301"/>
                      <a:pt x="336" y="302"/>
                      <a:pt x="335" y="303"/>
                    </a:cubicBezTo>
                    <a:cubicBezTo>
                      <a:pt x="334" y="304"/>
                      <a:pt x="334" y="303"/>
                      <a:pt x="333" y="304"/>
                    </a:cubicBezTo>
                    <a:cubicBezTo>
                      <a:pt x="332" y="305"/>
                      <a:pt x="332" y="306"/>
                      <a:pt x="332" y="307"/>
                    </a:cubicBezTo>
                    <a:cubicBezTo>
                      <a:pt x="331" y="308"/>
                      <a:pt x="331" y="309"/>
                      <a:pt x="331" y="310"/>
                    </a:cubicBezTo>
                    <a:cubicBezTo>
                      <a:pt x="330" y="312"/>
                      <a:pt x="330" y="313"/>
                      <a:pt x="329" y="315"/>
                    </a:cubicBezTo>
                    <a:cubicBezTo>
                      <a:pt x="329" y="317"/>
                      <a:pt x="329" y="318"/>
                      <a:pt x="328" y="320"/>
                    </a:cubicBezTo>
                    <a:cubicBezTo>
                      <a:pt x="327" y="321"/>
                      <a:pt x="326" y="322"/>
                      <a:pt x="325" y="324"/>
                    </a:cubicBezTo>
                    <a:cubicBezTo>
                      <a:pt x="324" y="324"/>
                      <a:pt x="323" y="324"/>
                      <a:pt x="323" y="325"/>
                    </a:cubicBezTo>
                    <a:cubicBezTo>
                      <a:pt x="322" y="327"/>
                      <a:pt x="323" y="328"/>
                      <a:pt x="323" y="329"/>
                    </a:cubicBezTo>
                    <a:cubicBezTo>
                      <a:pt x="323" y="331"/>
                      <a:pt x="323" y="332"/>
                      <a:pt x="323" y="333"/>
                    </a:cubicBezTo>
                    <a:cubicBezTo>
                      <a:pt x="323" y="334"/>
                      <a:pt x="324" y="335"/>
                      <a:pt x="323" y="336"/>
                    </a:cubicBezTo>
                    <a:cubicBezTo>
                      <a:pt x="323" y="337"/>
                      <a:pt x="323" y="337"/>
                      <a:pt x="322" y="338"/>
                    </a:cubicBezTo>
                    <a:cubicBezTo>
                      <a:pt x="322" y="340"/>
                      <a:pt x="322" y="341"/>
                      <a:pt x="323" y="342"/>
                    </a:cubicBezTo>
                    <a:cubicBezTo>
                      <a:pt x="323" y="343"/>
                      <a:pt x="324" y="343"/>
                      <a:pt x="325" y="343"/>
                    </a:cubicBezTo>
                    <a:cubicBezTo>
                      <a:pt x="325" y="344"/>
                      <a:pt x="325" y="345"/>
                      <a:pt x="325" y="346"/>
                    </a:cubicBezTo>
                    <a:cubicBezTo>
                      <a:pt x="325" y="348"/>
                      <a:pt x="326" y="348"/>
                      <a:pt x="325" y="350"/>
                    </a:cubicBezTo>
                    <a:cubicBezTo>
                      <a:pt x="325" y="351"/>
                      <a:pt x="324" y="351"/>
                      <a:pt x="324" y="352"/>
                    </a:cubicBezTo>
                    <a:cubicBezTo>
                      <a:pt x="324" y="354"/>
                      <a:pt x="323" y="355"/>
                      <a:pt x="325" y="356"/>
                    </a:cubicBezTo>
                    <a:cubicBezTo>
                      <a:pt x="325" y="357"/>
                      <a:pt x="327" y="356"/>
                      <a:pt x="327" y="357"/>
                    </a:cubicBezTo>
                    <a:cubicBezTo>
                      <a:pt x="328" y="358"/>
                      <a:pt x="327" y="359"/>
                      <a:pt x="327" y="359"/>
                    </a:cubicBezTo>
                    <a:cubicBezTo>
                      <a:pt x="327" y="360"/>
                      <a:pt x="327" y="361"/>
                      <a:pt x="326" y="362"/>
                    </a:cubicBezTo>
                    <a:cubicBezTo>
                      <a:pt x="325" y="362"/>
                      <a:pt x="324" y="360"/>
                      <a:pt x="324" y="361"/>
                    </a:cubicBezTo>
                    <a:cubicBezTo>
                      <a:pt x="323" y="361"/>
                      <a:pt x="323" y="361"/>
                      <a:pt x="323" y="362"/>
                    </a:cubicBezTo>
                    <a:cubicBezTo>
                      <a:pt x="323" y="364"/>
                      <a:pt x="324" y="364"/>
                      <a:pt x="325" y="366"/>
                    </a:cubicBezTo>
                    <a:cubicBezTo>
                      <a:pt x="325" y="367"/>
                      <a:pt x="325" y="368"/>
                      <a:pt x="326" y="370"/>
                    </a:cubicBezTo>
                    <a:cubicBezTo>
                      <a:pt x="327" y="371"/>
                      <a:pt x="329" y="371"/>
                      <a:pt x="329" y="373"/>
                    </a:cubicBezTo>
                    <a:cubicBezTo>
                      <a:pt x="330" y="375"/>
                      <a:pt x="328" y="375"/>
                      <a:pt x="328" y="377"/>
                    </a:cubicBezTo>
                    <a:cubicBezTo>
                      <a:pt x="328" y="378"/>
                      <a:pt x="329" y="379"/>
                      <a:pt x="330" y="379"/>
                    </a:cubicBezTo>
                    <a:cubicBezTo>
                      <a:pt x="331" y="380"/>
                      <a:pt x="332" y="378"/>
                      <a:pt x="334" y="378"/>
                    </a:cubicBezTo>
                    <a:cubicBezTo>
                      <a:pt x="335" y="378"/>
                      <a:pt x="335" y="378"/>
                      <a:pt x="336" y="379"/>
                    </a:cubicBezTo>
                    <a:cubicBezTo>
                      <a:pt x="337" y="379"/>
                      <a:pt x="336" y="380"/>
                      <a:pt x="336" y="381"/>
                    </a:cubicBezTo>
                    <a:cubicBezTo>
                      <a:pt x="337" y="382"/>
                      <a:pt x="338" y="381"/>
                      <a:pt x="339" y="382"/>
                    </a:cubicBezTo>
                    <a:cubicBezTo>
                      <a:pt x="340" y="382"/>
                      <a:pt x="340" y="382"/>
                      <a:pt x="341" y="383"/>
                    </a:cubicBezTo>
                    <a:cubicBezTo>
                      <a:pt x="342" y="384"/>
                      <a:pt x="342" y="385"/>
                      <a:pt x="343" y="386"/>
                    </a:cubicBezTo>
                    <a:cubicBezTo>
                      <a:pt x="344" y="387"/>
                      <a:pt x="344" y="387"/>
                      <a:pt x="345" y="388"/>
                    </a:cubicBezTo>
                    <a:cubicBezTo>
                      <a:pt x="346" y="389"/>
                      <a:pt x="346" y="389"/>
                      <a:pt x="346" y="389"/>
                    </a:cubicBezTo>
                    <a:cubicBezTo>
                      <a:pt x="347" y="390"/>
                      <a:pt x="347" y="391"/>
                      <a:pt x="347" y="392"/>
                    </a:cubicBezTo>
                    <a:cubicBezTo>
                      <a:pt x="347" y="394"/>
                      <a:pt x="346" y="395"/>
                      <a:pt x="346" y="396"/>
                    </a:cubicBezTo>
                    <a:cubicBezTo>
                      <a:pt x="346" y="399"/>
                      <a:pt x="347" y="400"/>
                      <a:pt x="347" y="402"/>
                    </a:cubicBezTo>
                    <a:cubicBezTo>
                      <a:pt x="348" y="404"/>
                      <a:pt x="348" y="405"/>
                      <a:pt x="348" y="407"/>
                    </a:cubicBezTo>
                    <a:cubicBezTo>
                      <a:pt x="349" y="409"/>
                      <a:pt x="349" y="409"/>
                      <a:pt x="349" y="411"/>
                    </a:cubicBezTo>
                    <a:cubicBezTo>
                      <a:pt x="350" y="412"/>
                      <a:pt x="349" y="413"/>
                      <a:pt x="349" y="415"/>
                    </a:cubicBezTo>
                    <a:cubicBezTo>
                      <a:pt x="349" y="416"/>
                      <a:pt x="349" y="417"/>
                      <a:pt x="349" y="418"/>
                    </a:cubicBezTo>
                    <a:cubicBezTo>
                      <a:pt x="350" y="419"/>
                      <a:pt x="350" y="420"/>
                      <a:pt x="351" y="421"/>
                    </a:cubicBezTo>
                    <a:cubicBezTo>
                      <a:pt x="352" y="421"/>
                      <a:pt x="352" y="422"/>
                      <a:pt x="353" y="423"/>
                    </a:cubicBezTo>
                    <a:cubicBezTo>
                      <a:pt x="353" y="423"/>
                      <a:pt x="354" y="423"/>
                      <a:pt x="354" y="424"/>
                    </a:cubicBezTo>
                    <a:cubicBezTo>
                      <a:pt x="355" y="425"/>
                      <a:pt x="354" y="426"/>
                      <a:pt x="355" y="427"/>
                    </a:cubicBezTo>
                    <a:cubicBezTo>
                      <a:pt x="355" y="428"/>
                      <a:pt x="356" y="428"/>
                      <a:pt x="357" y="429"/>
                    </a:cubicBezTo>
                    <a:cubicBezTo>
                      <a:pt x="357" y="430"/>
                      <a:pt x="358" y="430"/>
                      <a:pt x="358" y="431"/>
                    </a:cubicBezTo>
                    <a:cubicBezTo>
                      <a:pt x="357" y="432"/>
                      <a:pt x="357" y="432"/>
                      <a:pt x="356" y="433"/>
                    </a:cubicBezTo>
                    <a:cubicBezTo>
                      <a:pt x="356" y="434"/>
                      <a:pt x="356" y="434"/>
                      <a:pt x="355" y="435"/>
                    </a:cubicBezTo>
                    <a:cubicBezTo>
                      <a:pt x="354" y="435"/>
                      <a:pt x="353" y="435"/>
                      <a:pt x="352" y="435"/>
                    </a:cubicBezTo>
                    <a:cubicBezTo>
                      <a:pt x="351" y="436"/>
                      <a:pt x="350" y="435"/>
                      <a:pt x="349" y="435"/>
                    </a:cubicBezTo>
                    <a:cubicBezTo>
                      <a:pt x="348" y="435"/>
                      <a:pt x="347" y="435"/>
                      <a:pt x="347" y="436"/>
                    </a:cubicBezTo>
                    <a:cubicBezTo>
                      <a:pt x="346" y="437"/>
                      <a:pt x="348" y="437"/>
                      <a:pt x="348" y="438"/>
                    </a:cubicBezTo>
                    <a:cubicBezTo>
                      <a:pt x="349" y="439"/>
                      <a:pt x="350" y="439"/>
                      <a:pt x="351" y="440"/>
                    </a:cubicBezTo>
                    <a:cubicBezTo>
                      <a:pt x="352" y="441"/>
                      <a:pt x="351" y="442"/>
                      <a:pt x="352" y="443"/>
                    </a:cubicBezTo>
                    <a:cubicBezTo>
                      <a:pt x="353" y="444"/>
                      <a:pt x="354" y="443"/>
                      <a:pt x="355" y="444"/>
                    </a:cubicBezTo>
                    <a:cubicBezTo>
                      <a:pt x="356" y="444"/>
                      <a:pt x="356" y="445"/>
                      <a:pt x="357" y="445"/>
                    </a:cubicBezTo>
                    <a:cubicBezTo>
                      <a:pt x="358" y="446"/>
                      <a:pt x="359" y="445"/>
                      <a:pt x="360" y="445"/>
                    </a:cubicBezTo>
                    <a:cubicBezTo>
                      <a:pt x="364" y="449"/>
                      <a:pt x="364" y="449"/>
                      <a:pt x="364" y="449"/>
                    </a:cubicBezTo>
                    <a:cubicBezTo>
                      <a:pt x="365" y="449"/>
                      <a:pt x="365" y="449"/>
                      <a:pt x="366" y="450"/>
                    </a:cubicBezTo>
                    <a:cubicBezTo>
                      <a:pt x="366" y="451"/>
                      <a:pt x="366" y="452"/>
                      <a:pt x="366" y="454"/>
                    </a:cubicBezTo>
                    <a:cubicBezTo>
                      <a:pt x="366" y="454"/>
                      <a:pt x="366" y="455"/>
                      <a:pt x="366" y="456"/>
                    </a:cubicBezTo>
                    <a:cubicBezTo>
                      <a:pt x="366" y="457"/>
                      <a:pt x="365" y="457"/>
                      <a:pt x="365" y="458"/>
                    </a:cubicBezTo>
                    <a:cubicBezTo>
                      <a:pt x="365" y="459"/>
                      <a:pt x="366" y="460"/>
                      <a:pt x="366" y="461"/>
                    </a:cubicBezTo>
                    <a:cubicBezTo>
                      <a:pt x="367" y="462"/>
                      <a:pt x="367" y="462"/>
                      <a:pt x="367" y="463"/>
                    </a:cubicBezTo>
                    <a:cubicBezTo>
                      <a:pt x="368" y="464"/>
                      <a:pt x="367" y="465"/>
                      <a:pt x="368" y="466"/>
                    </a:cubicBezTo>
                    <a:cubicBezTo>
                      <a:pt x="368" y="466"/>
                      <a:pt x="369" y="466"/>
                      <a:pt x="370" y="467"/>
                    </a:cubicBezTo>
                    <a:cubicBezTo>
                      <a:pt x="371" y="468"/>
                      <a:pt x="371" y="469"/>
                      <a:pt x="372" y="470"/>
                    </a:cubicBezTo>
                    <a:cubicBezTo>
                      <a:pt x="373" y="471"/>
                      <a:pt x="374" y="470"/>
                      <a:pt x="374" y="471"/>
                    </a:cubicBezTo>
                    <a:cubicBezTo>
                      <a:pt x="375" y="472"/>
                      <a:pt x="375" y="473"/>
                      <a:pt x="374" y="474"/>
                    </a:cubicBezTo>
                    <a:cubicBezTo>
                      <a:pt x="374" y="475"/>
                      <a:pt x="373" y="476"/>
                      <a:pt x="374" y="477"/>
                    </a:cubicBezTo>
                    <a:cubicBezTo>
                      <a:pt x="375" y="478"/>
                      <a:pt x="375" y="479"/>
                      <a:pt x="376" y="479"/>
                    </a:cubicBezTo>
                    <a:cubicBezTo>
                      <a:pt x="377" y="479"/>
                      <a:pt x="378" y="478"/>
                      <a:pt x="379" y="478"/>
                    </a:cubicBezTo>
                    <a:cubicBezTo>
                      <a:pt x="379" y="477"/>
                      <a:pt x="380" y="477"/>
                      <a:pt x="381" y="476"/>
                    </a:cubicBezTo>
                    <a:cubicBezTo>
                      <a:pt x="382" y="476"/>
                      <a:pt x="382" y="475"/>
                      <a:pt x="382" y="474"/>
                    </a:cubicBezTo>
                    <a:cubicBezTo>
                      <a:pt x="382" y="473"/>
                      <a:pt x="381" y="472"/>
                      <a:pt x="381" y="471"/>
                    </a:cubicBezTo>
                    <a:cubicBezTo>
                      <a:pt x="380" y="470"/>
                      <a:pt x="380" y="468"/>
                      <a:pt x="379" y="467"/>
                    </a:cubicBezTo>
                    <a:cubicBezTo>
                      <a:pt x="378" y="466"/>
                      <a:pt x="378" y="466"/>
                      <a:pt x="377" y="465"/>
                    </a:cubicBezTo>
                    <a:cubicBezTo>
                      <a:pt x="376" y="465"/>
                      <a:pt x="375" y="466"/>
                      <a:pt x="374" y="465"/>
                    </a:cubicBezTo>
                    <a:cubicBezTo>
                      <a:pt x="374" y="464"/>
                      <a:pt x="373" y="463"/>
                      <a:pt x="373" y="462"/>
                    </a:cubicBezTo>
                    <a:cubicBezTo>
                      <a:pt x="373" y="461"/>
                      <a:pt x="374" y="461"/>
                      <a:pt x="374" y="460"/>
                    </a:cubicBezTo>
                    <a:cubicBezTo>
                      <a:pt x="374" y="459"/>
                      <a:pt x="374" y="458"/>
                      <a:pt x="373" y="457"/>
                    </a:cubicBezTo>
                    <a:cubicBezTo>
                      <a:pt x="373" y="456"/>
                      <a:pt x="372" y="455"/>
                      <a:pt x="372" y="454"/>
                    </a:cubicBezTo>
                    <a:cubicBezTo>
                      <a:pt x="371" y="452"/>
                      <a:pt x="372" y="451"/>
                      <a:pt x="372" y="450"/>
                    </a:cubicBezTo>
                    <a:cubicBezTo>
                      <a:pt x="372" y="449"/>
                      <a:pt x="372" y="448"/>
                      <a:pt x="372" y="447"/>
                    </a:cubicBezTo>
                    <a:cubicBezTo>
                      <a:pt x="372" y="446"/>
                      <a:pt x="371" y="446"/>
                      <a:pt x="371" y="445"/>
                    </a:cubicBezTo>
                    <a:cubicBezTo>
                      <a:pt x="370" y="444"/>
                      <a:pt x="370" y="444"/>
                      <a:pt x="370" y="443"/>
                    </a:cubicBezTo>
                    <a:cubicBezTo>
                      <a:pt x="369" y="442"/>
                      <a:pt x="370" y="441"/>
                      <a:pt x="369" y="440"/>
                    </a:cubicBezTo>
                    <a:cubicBezTo>
                      <a:pt x="368" y="438"/>
                      <a:pt x="367" y="438"/>
                      <a:pt x="367" y="437"/>
                    </a:cubicBezTo>
                    <a:cubicBezTo>
                      <a:pt x="366" y="435"/>
                      <a:pt x="366" y="434"/>
                      <a:pt x="366" y="433"/>
                    </a:cubicBezTo>
                    <a:cubicBezTo>
                      <a:pt x="366" y="431"/>
                      <a:pt x="366" y="430"/>
                      <a:pt x="366" y="429"/>
                    </a:cubicBezTo>
                    <a:cubicBezTo>
                      <a:pt x="366" y="428"/>
                      <a:pt x="365" y="427"/>
                      <a:pt x="364" y="426"/>
                    </a:cubicBezTo>
                    <a:cubicBezTo>
                      <a:pt x="364" y="425"/>
                      <a:pt x="363" y="425"/>
                      <a:pt x="363" y="424"/>
                    </a:cubicBezTo>
                    <a:cubicBezTo>
                      <a:pt x="364" y="424"/>
                      <a:pt x="365" y="424"/>
                      <a:pt x="365" y="423"/>
                    </a:cubicBezTo>
                    <a:cubicBezTo>
                      <a:pt x="365" y="423"/>
                      <a:pt x="364" y="422"/>
                      <a:pt x="364" y="421"/>
                    </a:cubicBezTo>
                    <a:cubicBezTo>
                      <a:pt x="363" y="421"/>
                      <a:pt x="362" y="421"/>
                      <a:pt x="362" y="420"/>
                    </a:cubicBezTo>
                    <a:cubicBezTo>
                      <a:pt x="361" y="420"/>
                      <a:pt x="360" y="419"/>
                      <a:pt x="360" y="418"/>
                    </a:cubicBezTo>
                    <a:cubicBezTo>
                      <a:pt x="359" y="417"/>
                      <a:pt x="359" y="417"/>
                      <a:pt x="359" y="416"/>
                    </a:cubicBezTo>
                    <a:cubicBezTo>
                      <a:pt x="359" y="413"/>
                      <a:pt x="359" y="412"/>
                      <a:pt x="359" y="410"/>
                    </a:cubicBezTo>
                    <a:cubicBezTo>
                      <a:pt x="359" y="409"/>
                      <a:pt x="359" y="408"/>
                      <a:pt x="360" y="407"/>
                    </a:cubicBezTo>
                    <a:cubicBezTo>
                      <a:pt x="360" y="406"/>
                      <a:pt x="360" y="406"/>
                      <a:pt x="360" y="405"/>
                    </a:cubicBezTo>
                    <a:cubicBezTo>
                      <a:pt x="361" y="403"/>
                      <a:pt x="359" y="401"/>
                      <a:pt x="360" y="401"/>
                    </a:cubicBezTo>
                    <a:cubicBezTo>
                      <a:pt x="361" y="401"/>
                      <a:pt x="361" y="402"/>
                      <a:pt x="362" y="402"/>
                    </a:cubicBezTo>
                    <a:cubicBezTo>
                      <a:pt x="363" y="403"/>
                      <a:pt x="363" y="404"/>
                      <a:pt x="364" y="404"/>
                    </a:cubicBezTo>
                    <a:cubicBezTo>
                      <a:pt x="365" y="405"/>
                      <a:pt x="367" y="403"/>
                      <a:pt x="367" y="404"/>
                    </a:cubicBezTo>
                    <a:cubicBezTo>
                      <a:pt x="368" y="404"/>
                      <a:pt x="368" y="405"/>
                      <a:pt x="368" y="405"/>
                    </a:cubicBezTo>
                    <a:cubicBezTo>
                      <a:pt x="369" y="406"/>
                      <a:pt x="371" y="405"/>
                      <a:pt x="371" y="406"/>
                    </a:cubicBezTo>
                    <a:cubicBezTo>
                      <a:pt x="372" y="407"/>
                      <a:pt x="371" y="408"/>
                      <a:pt x="371" y="409"/>
                    </a:cubicBezTo>
                    <a:cubicBezTo>
                      <a:pt x="371" y="410"/>
                      <a:pt x="371" y="411"/>
                      <a:pt x="371" y="413"/>
                    </a:cubicBezTo>
                    <a:cubicBezTo>
                      <a:pt x="371" y="415"/>
                      <a:pt x="371" y="416"/>
                      <a:pt x="372" y="417"/>
                    </a:cubicBezTo>
                    <a:cubicBezTo>
                      <a:pt x="372" y="419"/>
                      <a:pt x="372" y="420"/>
                      <a:pt x="373" y="421"/>
                    </a:cubicBezTo>
                    <a:cubicBezTo>
                      <a:pt x="373" y="423"/>
                      <a:pt x="374" y="425"/>
                      <a:pt x="375" y="427"/>
                    </a:cubicBezTo>
                    <a:cubicBezTo>
                      <a:pt x="375" y="429"/>
                      <a:pt x="376" y="430"/>
                      <a:pt x="376" y="431"/>
                    </a:cubicBezTo>
                    <a:cubicBezTo>
                      <a:pt x="376" y="432"/>
                      <a:pt x="376" y="433"/>
                      <a:pt x="376" y="434"/>
                    </a:cubicBezTo>
                    <a:cubicBezTo>
                      <a:pt x="377" y="435"/>
                      <a:pt x="378" y="435"/>
                      <a:pt x="379" y="435"/>
                    </a:cubicBezTo>
                    <a:cubicBezTo>
                      <a:pt x="381" y="436"/>
                      <a:pt x="382" y="435"/>
                      <a:pt x="382" y="436"/>
                    </a:cubicBezTo>
                    <a:cubicBezTo>
                      <a:pt x="383" y="437"/>
                      <a:pt x="382" y="439"/>
                      <a:pt x="382" y="440"/>
                    </a:cubicBezTo>
                    <a:cubicBezTo>
                      <a:pt x="383" y="442"/>
                      <a:pt x="383" y="443"/>
                      <a:pt x="385" y="444"/>
                    </a:cubicBezTo>
                    <a:cubicBezTo>
                      <a:pt x="385" y="445"/>
                      <a:pt x="386" y="445"/>
                      <a:pt x="387" y="446"/>
                    </a:cubicBezTo>
                    <a:cubicBezTo>
                      <a:pt x="387" y="446"/>
                      <a:pt x="388" y="446"/>
                      <a:pt x="388" y="447"/>
                    </a:cubicBezTo>
                    <a:cubicBezTo>
                      <a:pt x="389" y="448"/>
                      <a:pt x="387" y="448"/>
                      <a:pt x="387" y="449"/>
                    </a:cubicBezTo>
                    <a:cubicBezTo>
                      <a:pt x="386" y="451"/>
                      <a:pt x="385" y="452"/>
                      <a:pt x="386" y="454"/>
                    </a:cubicBezTo>
                    <a:cubicBezTo>
                      <a:pt x="386" y="455"/>
                      <a:pt x="387" y="456"/>
                      <a:pt x="388" y="457"/>
                    </a:cubicBezTo>
                    <a:cubicBezTo>
                      <a:pt x="390" y="459"/>
                      <a:pt x="391" y="460"/>
                      <a:pt x="393" y="462"/>
                    </a:cubicBezTo>
                    <a:cubicBezTo>
                      <a:pt x="394" y="463"/>
                      <a:pt x="395" y="464"/>
                      <a:pt x="397" y="466"/>
                    </a:cubicBezTo>
                    <a:cubicBezTo>
                      <a:pt x="398" y="467"/>
                      <a:pt x="399" y="468"/>
                      <a:pt x="400" y="469"/>
                    </a:cubicBezTo>
                    <a:cubicBezTo>
                      <a:pt x="401" y="470"/>
                      <a:pt x="402" y="470"/>
                      <a:pt x="403" y="472"/>
                    </a:cubicBezTo>
                    <a:cubicBezTo>
                      <a:pt x="403" y="473"/>
                      <a:pt x="403" y="474"/>
                      <a:pt x="403" y="475"/>
                    </a:cubicBezTo>
                    <a:cubicBezTo>
                      <a:pt x="404" y="476"/>
                      <a:pt x="404" y="477"/>
                      <a:pt x="405" y="478"/>
                    </a:cubicBezTo>
                    <a:cubicBezTo>
                      <a:pt x="406" y="479"/>
                      <a:pt x="407" y="479"/>
                      <a:pt x="407" y="480"/>
                    </a:cubicBezTo>
                    <a:cubicBezTo>
                      <a:pt x="408" y="482"/>
                      <a:pt x="409" y="482"/>
                      <a:pt x="409" y="483"/>
                    </a:cubicBezTo>
                    <a:cubicBezTo>
                      <a:pt x="409" y="485"/>
                      <a:pt x="408" y="485"/>
                      <a:pt x="408" y="487"/>
                    </a:cubicBezTo>
                    <a:cubicBezTo>
                      <a:pt x="408" y="489"/>
                      <a:pt x="409" y="489"/>
                      <a:pt x="410" y="491"/>
                    </a:cubicBezTo>
                    <a:cubicBezTo>
                      <a:pt x="410" y="492"/>
                      <a:pt x="411" y="492"/>
                      <a:pt x="411" y="492"/>
                    </a:cubicBezTo>
                    <a:cubicBezTo>
                      <a:pt x="411" y="493"/>
                      <a:pt x="410" y="494"/>
                      <a:pt x="409" y="494"/>
                    </a:cubicBezTo>
                    <a:cubicBezTo>
                      <a:pt x="408" y="495"/>
                      <a:pt x="407" y="496"/>
                      <a:pt x="408" y="497"/>
                    </a:cubicBezTo>
                    <a:cubicBezTo>
                      <a:pt x="408" y="497"/>
                      <a:pt x="409" y="497"/>
                      <a:pt x="410" y="498"/>
                    </a:cubicBezTo>
                    <a:cubicBezTo>
                      <a:pt x="410" y="499"/>
                      <a:pt x="409" y="500"/>
                      <a:pt x="408" y="501"/>
                    </a:cubicBezTo>
                    <a:cubicBezTo>
                      <a:pt x="407" y="502"/>
                      <a:pt x="407" y="502"/>
                      <a:pt x="406" y="503"/>
                    </a:cubicBezTo>
                    <a:cubicBezTo>
                      <a:pt x="406" y="505"/>
                      <a:pt x="406" y="506"/>
                      <a:pt x="407" y="508"/>
                    </a:cubicBezTo>
                    <a:cubicBezTo>
                      <a:pt x="408" y="509"/>
                      <a:pt x="410" y="509"/>
                      <a:pt x="411" y="510"/>
                    </a:cubicBezTo>
                    <a:moveTo>
                      <a:pt x="24" y="510"/>
                    </a:moveTo>
                    <a:cubicBezTo>
                      <a:pt x="24" y="509"/>
                      <a:pt x="25" y="509"/>
                      <a:pt x="25" y="508"/>
                    </a:cubicBezTo>
                    <a:cubicBezTo>
                      <a:pt x="25" y="506"/>
                      <a:pt x="24" y="505"/>
                      <a:pt x="24" y="504"/>
                    </a:cubicBezTo>
                    <a:cubicBezTo>
                      <a:pt x="25" y="503"/>
                      <a:pt x="25" y="503"/>
                      <a:pt x="26" y="503"/>
                    </a:cubicBezTo>
                    <a:cubicBezTo>
                      <a:pt x="27" y="502"/>
                      <a:pt x="27" y="502"/>
                      <a:pt x="28" y="501"/>
                    </a:cubicBezTo>
                    <a:cubicBezTo>
                      <a:pt x="29" y="501"/>
                      <a:pt x="30" y="501"/>
                      <a:pt x="31" y="501"/>
                    </a:cubicBezTo>
                    <a:cubicBezTo>
                      <a:pt x="31" y="502"/>
                      <a:pt x="32" y="502"/>
                      <a:pt x="32" y="503"/>
                    </a:cubicBezTo>
                    <a:cubicBezTo>
                      <a:pt x="33" y="504"/>
                      <a:pt x="33" y="504"/>
                      <a:pt x="33" y="505"/>
                    </a:cubicBezTo>
                    <a:cubicBezTo>
                      <a:pt x="34" y="506"/>
                      <a:pt x="34" y="507"/>
                      <a:pt x="34" y="508"/>
                    </a:cubicBezTo>
                    <a:cubicBezTo>
                      <a:pt x="33" y="509"/>
                      <a:pt x="32" y="509"/>
                      <a:pt x="32" y="509"/>
                    </a:cubicBezTo>
                    <a:cubicBezTo>
                      <a:pt x="31" y="510"/>
                      <a:pt x="31" y="510"/>
                      <a:pt x="30" y="510"/>
                    </a:cubicBezTo>
                    <a:cubicBezTo>
                      <a:pt x="29" y="511"/>
                      <a:pt x="29" y="512"/>
                      <a:pt x="28" y="512"/>
                    </a:cubicBezTo>
                    <a:cubicBezTo>
                      <a:pt x="27" y="513"/>
                      <a:pt x="27" y="514"/>
                      <a:pt x="26" y="513"/>
                    </a:cubicBezTo>
                    <a:cubicBezTo>
                      <a:pt x="25" y="513"/>
                      <a:pt x="25" y="513"/>
                      <a:pt x="25" y="512"/>
                    </a:cubicBezTo>
                    <a:cubicBezTo>
                      <a:pt x="24" y="511"/>
                      <a:pt x="24" y="511"/>
                      <a:pt x="24" y="510"/>
                    </a:cubicBezTo>
                    <a:close/>
                    <a:moveTo>
                      <a:pt x="24" y="498"/>
                    </a:moveTo>
                    <a:cubicBezTo>
                      <a:pt x="24" y="497"/>
                      <a:pt x="24" y="497"/>
                      <a:pt x="23" y="496"/>
                    </a:cubicBezTo>
                    <a:cubicBezTo>
                      <a:pt x="23" y="496"/>
                      <a:pt x="22" y="496"/>
                      <a:pt x="22" y="496"/>
                    </a:cubicBezTo>
                    <a:cubicBezTo>
                      <a:pt x="21" y="496"/>
                      <a:pt x="21" y="495"/>
                      <a:pt x="20" y="495"/>
                    </a:cubicBezTo>
                    <a:cubicBezTo>
                      <a:pt x="20" y="494"/>
                      <a:pt x="19" y="494"/>
                      <a:pt x="20" y="493"/>
                    </a:cubicBezTo>
                    <a:cubicBezTo>
                      <a:pt x="20" y="492"/>
                      <a:pt x="21" y="493"/>
                      <a:pt x="23" y="494"/>
                    </a:cubicBezTo>
                    <a:cubicBezTo>
                      <a:pt x="24" y="494"/>
                      <a:pt x="24" y="494"/>
                      <a:pt x="25" y="494"/>
                    </a:cubicBezTo>
                    <a:cubicBezTo>
                      <a:pt x="26" y="494"/>
                      <a:pt x="27" y="495"/>
                      <a:pt x="28" y="495"/>
                    </a:cubicBezTo>
                    <a:cubicBezTo>
                      <a:pt x="28" y="496"/>
                      <a:pt x="29" y="496"/>
                      <a:pt x="29" y="497"/>
                    </a:cubicBezTo>
                    <a:cubicBezTo>
                      <a:pt x="29" y="498"/>
                      <a:pt x="30" y="499"/>
                      <a:pt x="29" y="499"/>
                    </a:cubicBezTo>
                    <a:cubicBezTo>
                      <a:pt x="28" y="500"/>
                      <a:pt x="27" y="499"/>
                      <a:pt x="27" y="499"/>
                    </a:cubicBezTo>
                    <a:cubicBezTo>
                      <a:pt x="26" y="499"/>
                      <a:pt x="25" y="499"/>
                      <a:pt x="24" y="498"/>
                    </a:cubicBezTo>
                    <a:close/>
                    <a:moveTo>
                      <a:pt x="12" y="492"/>
                    </a:moveTo>
                    <a:cubicBezTo>
                      <a:pt x="12" y="492"/>
                      <a:pt x="11" y="490"/>
                      <a:pt x="12" y="490"/>
                    </a:cubicBezTo>
                    <a:cubicBezTo>
                      <a:pt x="12" y="489"/>
                      <a:pt x="13" y="489"/>
                      <a:pt x="14" y="489"/>
                    </a:cubicBezTo>
                    <a:cubicBezTo>
                      <a:pt x="15" y="488"/>
                      <a:pt x="15" y="488"/>
                      <a:pt x="16" y="489"/>
                    </a:cubicBezTo>
                    <a:cubicBezTo>
                      <a:pt x="17" y="489"/>
                      <a:pt x="17" y="490"/>
                      <a:pt x="18" y="491"/>
                    </a:cubicBezTo>
                    <a:cubicBezTo>
                      <a:pt x="18" y="492"/>
                      <a:pt x="18" y="492"/>
                      <a:pt x="18" y="493"/>
                    </a:cubicBezTo>
                    <a:cubicBezTo>
                      <a:pt x="17" y="494"/>
                      <a:pt x="16" y="492"/>
                      <a:pt x="15" y="492"/>
                    </a:cubicBezTo>
                    <a:cubicBezTo>
                      <a:pt x="14" y="492"/>
                      <a:pt x="13" y="493"/>
                      <a:pt x="12" y="492"/>
                    </a:cubicBezTo>
                    <a:close/>
                    <a:moveTo>
                      <a:pt x="1" y="487"/>
                    </a:moveTo>
                    <a:cubicBezTo>
                      <a:pt x="1" y="487"/>
                      <a:pt x="1" y="487"/>
                      <a:pt x="1" y="487"/>
                    </a:cubicBezTo>
                    <a:cubicBezTo>
                      <a:pt x="0" y="486"/>
                      <a:pt x="1" y="485"/>
                      <a:pt x="2" y="485"/>
                    </a:cubicBezTo>
                    <a:cubicBezTo>
                      <a:pt x="2" y="484"/>
                      <a:pt x="3" y="484"/>
                      <a:pt x="4" y="484"/>
                    </a:cubicBezTo>
                    <a:cubicBezTo>
                      <a:pt x="5" y="484"/>
                      <a:pt x="6" y="484"/>
                      <a:pt x="6" y="485"/>
                    </a:cubicBezTo>
                    <a:cubicBezTo>
                      <a:pt x="7" y="485"/>
                      <a:pt x="8" y="486"/>
                      <a:pt x="7" y="487"/>
                    </a:cubicBezTo>
                    <a:cubicBezTo>
                      <a:pt x="7" y="488"/>
                      <a:pt x="6" y="488"/>
                      <a:pt x="6" y="488"/>
                    </a:cubicBezTo>
                    <a:cubicBezTo>
                      <a:pt x="5" y="488"/>
                      <a:pt x="4" y="488"/>
                      <a:pt x="4" y="488"/>
                    </a:cubicBezTo>
                    <a:cubicBezTo>
                      <a:pt x="2" y="488"/>
                      <a:pt x="1" y="488"/>
                      <a:pt x="1" y="487"/>
                    </a:cubicBezTo>
                    <a:close/>
                    <a:moveTo>
                      <a:pt x="250" y="179"/>
                    </a:moveTo>
                    <a:cubicBezTo>
                      <a:pt x="251" y="179"/>
                      <a:pt x="252" y="178"/>
                      <a:pt x="253" y="178"/>
                    </a:cubicBezTo>
                    <a:cubicBezTo>
                      <a:pt x="254" y="178"/>
                      <a:pt x="255" y="179"/>
                      <a:pt x="255" y="178"/>
                    </a:cubicBezTo>
                    <a:cubicBezTo>
                      <a:pt x="256" y="177"/>
                      <a:pt x="256" y="176"/>
                      <a:pt x="255" y="175"/>
                    </a:cubicBezTo>
                    <a:cubicBezTo>
                      <a:pt x="255" y="175"/>
                      <a:pt x="254" y="174"/>
                      <a:pt x="253" y="174"/>
                    </a:cubicBezTo>
                    <a:cubicBezTo>
                      <a:pt x="253" y="174"/>
                      <a:pt x="252" y="174"/>
                      <a:pt x="251" y="175"/>
                    </a:cubicBezTo>
                    <a:cubicBezTo>
                      <a:pt x="251" y="175"/>
                      <a:pt x="251" y="176"/>
                      <a:pt x="250" y="176"/>
                    </a:cubicBezTo>
                    <a:cubicBezTo>
                      <a:pt x="249" y="176"/>
                      <a:pt x="248" y="175"/>
                      <a:pt x="247" y="176"/>
                    </a:cubicBezTo>
                    <a:cubicBezTo>
                      <a:pt x="247" y="177"/>
                      <a:pt x="247" y="177"/>
                      <a:pt x="247" y="178"/>
                    </a:cubicBezTo>
                    <a:cubicBezTo>
                      <a:pt x="248" y="179"/>
                      <a:pt x="249" y="179"/>
                      <a:pt x="250" y="179"/>
                    </a:cubicBezTo>
                    <a:close/>
                    <a:moveTo>
                      <a:pt x="354" y="248"/>
                    </a:moveTo>
                    <a:cubicBezTo>
                      <a:pt x="353" y="247"/>
                      <a:pt x="354" y="246"/>
                      <a:pt x="353" y="245"/>
                    </a:cubicBezTo>
                    <a:cubicBezTo>
                      <a:pt x="353" y="244"/>
                      <a:pt x="352" y="244"/>
                      <a:pt x="351" y="244"/>
                    </a:cubicBezTo>
                    <a:cubicBezTo>
                      <a:pt x="350" y="243"/>
                      <a:pt x="350" y="242"/>
                      <a:pt x="349" y="241"/>
                    </a:cubicBezTo>
                    <a:cubicBezTo>
                      <a:pt x="349" y="239"/>
                      <a:pt x="348" y="238"/>
                      <a:pt x="349" y="237"/>
                    </a:cubicBezTo>
                    <a:cubicBezTo>
                      <a:pt x="350" y="236"/>
                      <a:pt x="351" y="237"/>
                      <a:pt x="353" y="237"/>
                    </a:cubicBezTo>
                    <a:cubicBezTo>
                      <a:pt x="354" y="237"/>
                      <a:pt x="355" y="237"/>
                      <a:pt x="356" y="237"/>
                    </a:cubicBezTo>
                    <a:cubicBezTo>
                      <a:pt x="357" y="238"/>
                      <a:pt x="357" y="239"/>
                      <a:pt x="358" y="240"/>
                    </a:cubicBezTo>
                    <a:cubicBezTo>
                      <a:pt x="359" y="240"/>
                      <a:pt x="360" y="240"/>
                      <a:pt x="361" y="241"/>
                    </a:cubicBezTo>
                    <a:cubicBezTo>
                      <a:pt x="363" y="241"/>
                      <a:pt x="364" y="241"/>
                      <a:pt x="365" y="242"/>
                    </a:cubicBezTo>
                    <a:cubicBezTo>
                      <a:pt x="366" y="243"/>
                      <a:pt x="366" y="243"/>
                      <a:pt x="367" y="244"/>
                    </a:cubicBezTo>
                    <a:cubicBezTo>
                      <a:pt x="368" y="246"/>
                      <a:pt x="368" y="247"/>
                      <a:pt x="368" y="248"/>
                    </a:cubicBezTo>
                    <a:cubicBezTo>
                      <a:pt x="368" y="249"/>
                      <a:pt x="367" y="250"/>
                      <a:pt x="368" y="251"/>
                    </a:cubicBezTo>
                    <a:cubicBezTo>
                      <a:pt x="369" y="252"/>
                      <a:pt x="370" y="251"/>
                      <a:pt x="370" y="252"/>
                    </a:cubicBezTo>
                    <a:cubicBezTo>
                      <a:pt x="371" y="252"/>
                      <a:pt x="371" y="253"/>
                      <a:pt x="371" y="255"/>
                    </a:cubicBezTo>
                    <a:cubicBezTo>
                      <a:pt x="371" y="255"/>
                      <a:pt x="372" y="256"/>
                      <a:pt x="372" y="257"/>
                    </a:cubicBezTo>
                    <a:cubicBezTo>
                      <a:pt x="371" y="258"/>
                      <a:pt x="370" y="258"/>
                      <a:pt x="369" y="258"/>
                    </a:cubicBezTo>
                    <a:cubicBezTo>
                      <a:pt x="368" y="259"/>
                      <a:pt x="367" y="258"/>
                      <a:pt x="366" y="257"/>
                    </a:cubicBezTo>
                    <a:cubicBezTo>
                      <a:pt x="366" y="257"/>
                      <a:pt x="365" y="257"/>
                      <a:pt x="365" y="257"/>
                    </a:cubicBezTo>
                    <a:cubicBezTo>
                      <a:pt x="363" y="256"/>
                      <a:pt x="362" y="256"/>
                      <a:pt x="360" y="255"/>
                    </a:cubicBezTo>
                    <a:cubicBezTo>
                      <a:pt x="360" y="254"/>
                      <a:pt x="360" y="254"/>
                      <a:pt x="359" y="252"/>
                    </a:cubicBezTo>
                    <a:cubicBezTo>
                      <a:pt x="359" y="252"/>
                      <a:pt x="359" y="251"/>
                      <a:pt x="358" y="250"/>
                    </a:cubicBezTo>
                    <a:cubicBezTo>
                      <a:pt x="357" y="249"/>
                      <a:pt x="355" y="250"/>
                      <a:pt x="354" y="248"/>
                    </a:cubicBezTo>
                    <a:close/>
                    <a:moveTo>
                      <a:pt x="355" y="188"/>
                    </a:moveTo>
                    <a:cubicBezTo>
                      <a:pt x="355" y="189"/>
                      <a:pt x="354" y="189"/>
                      <a:pt x="353" y="190"/>
                    </a:cubicBezTo>
                    <a:cubicBezTo>
                      <a:pt x="353" y="191"/>
                      <a:pt x="352" y="192"/>
                      <a:pt x="353" y="192"/>
                    </a:cubicBezTo>
                    <a:cubicBezTo>
                      <a:pt x="353" y="193"/>
                      <a:pt x="354" y="193"/>
                      <a:pt x="354" y="193"/>
                    </a:cubicBezTo>
                    <a:cubicBezTo>
                      <a:pt x="355" y="192"/>
                      <a:pt x="355" y="192"/>
                      <a:pt x="356" y="192"/>
                    </a:cubicBezTo>
                    <a:cubicBezTo>
                      <a:pt x="358" y="191"/>
                      <a:pt x="359" y="192"/>
                      <a:pt x="360" y="192"/>
                    </a:cubicBezTo>
                    <a:cubicBezTo>
                      <a:pt x="361" y="192"/>
                      <a:pt x="362" y="192"/>
                      <a:pt x="363" y="191"/>
                    </a:cubicBezTo>
                    <a:cubicBezTo>
                      <a:pt x="363" y="191"/>
                      <a:pt x="363" y="189"/>
                      <a:pt x="363" y="188"/>
                    </a:cubicBezTo>
                    <a:cubicBezTo>
                      <a:pt x="362" y="187"/>
                      <a:pt x="362" y="187"/>
                      <a:pt x="361" y="187"/>
                    </a:cubicBezTo>
                    <a:cubicBezTo>
                      <a:pt x="360" y="187"/>
                      <a:pt x="359" y="187"/>
                      <a:pt x="359" y="187"/>
                    </a:cubicBezTo>
                    <a:cubicBezTo>
                      <a:pt x="357" y="187"/>
                      <a:pt x="357" y="187"/>
                      <a:pt x="355" y="188"/>
                    </a:cubicBezTo>
                    <a:close/>
                    <a:moveTo>
                      <a:pt x="353" y="207"/>
                    </a:moveTo>
                    <a:cubicBezTo>
                      <a:pt x="354" y="208"/>
                      <a:pt x="356" y="205"/>
                      <a:pt x="357" y="203"/>
                    </a:cubicBezTo>
                    <a:cubicBezTo>
                      <a:pt x="357" y="203"/>
                      <a:pt x="357" y="202"/>
                      <a:pt x="357" y="201"/>
                    </a:cubicBezTo>
                    <a:cubicBezTo>
                      <a:pt x="357" y="200"/>
                      <a:pt x="357" y="200"/>
                      <a:pt x="358" y="199"/>
                    </a:cubicBezTo>
                    <a:cubicBezTo>
                      <a:pt x="358" y="198"/>
                      <a:pt x="359" y="198"/>
                      <a:pt x="359" y="197"/>
                    </a:cubicBezTo>
                    <a:cubicBezTo>
                      <a:pt x="359" y="197"/>
                      <a:pt x="359" y="196"/>
                      <a:pt x="359" y="196"/>
                    </a:cubicBezTo>
                    <a:cubicBezTo>
                      <a:pt x="359" y="195"/>
                      <a:pt x="358" y="194"/>
                      <a:pt x="357" y="194"/>
                    </a:cubicBezTo>
                    <a:cubicBezTo>
                      <a:pt x="356" y="194"/>
                      <a:pt x="356" y="194"/>
                      <a:pt x="355" y="194"/>
                    </a:cubicBezTo>
                    <a:cubicBezTo>
                      <a:pt x="354" y="194"/>
                      <a:pt x="353" y="195"/>
                      <a:pt x="353" y="196"/>
                    </a:cubicBezTo>
                    <a:cubicBezTo>
                      <a:pt x="352" y="197"/>
                      <a:pt x="353" y="198"/>
                      <a:pt x="352" y="198"/>
                    </a:cubicBezTo>
                    <a:cubicBezTo>
                      <a:pt x="352" y="199"/>
                      <a:pt x="351" y="199"/>
                      <a:pt x="351" y="200"/>
                    </a:cubicBezTo>
                    <a:cubicBezTo>
                      <a:pt x="350" y="201"/>
                      <a:pt x="351" y="201"/>
                      <a:pt x="352" y="202"/>
                    </a:cubicBezTo>
                    <a:cubicBezTo>
                      <a:pt x="352" y="203"/>
                      <a:pt x="353" y="204"/>
                      <a:pt x="353" y="205"/>
                    </a:cubicBezTo>
                    <a:cubicBezTo>
                      <a:pt x="353" y="205"/>
                      <a:pt x="353" y="206"/>
                      <a:pt x="353" y="207"/>
                    </a:cubicBezTo>
                    <a:close/>
                    <a:moveTo>
                      <a:pt x="350" y="206"/>
                    </a:moveTo>
                    <a:cubicBezTo>
                      <a:pt x="350" y="205"/>
                      <a:pt x="350" y="204"/>
                      <a:pt x="350" y="204"/>
                    </a:cubicBezTo>
                    <a:cubicBezTo>
                      <a:pt x="349" y="204"/>
                      <a:pt x="349" y="204"/>
                      <a:pt x="348" y="204"/>
                    </a:cubicBezTo>
                    <a:cubicBezTo>
                      <a:pt x="348" y="204"/>
                      <a:pt x="349" y="206"/>
                      <a:pt x="350" y="206"/>
                    </a:cubicBezTo>
                    <a:close/>
                    <a:moveTo>
                      <a:pt x="341" y="216"/>
                    </a:moveTo>
                    <a:cubicBezTo>
                      <a:pt x="340" y="216"/>
                      <a:pt x="339" y="215"/>
                      <a:pt x="339" y="214"/>
                    </a:cubicBezTo>
                    <a:cubicBezTo>
                      <a:pt x="339" y="213"/>
                      <a:pt x="340" y="213"/>
                      <a:pt x="341" y="212"/>
                    </a:cubicBezTo>
                    <a:cubicBezTo>
                      <a:pt x="341" y="212"/>
                      <a:pt x="342" y="212"/>
                      <a:pt x="343" y="211"/>
                    </a:cubicBezTo>
                    <a:cubicBezTo>
                      <a:pt x="344" y="211"/>
                      <a:pt x="345" y="211"/>
                      <a:pt x="346" y="211"/>
                    </a:cubicBezTo>
                    <a:cubicBezTo>
                      <a:pt x="347" y="211"/>
                      <a:pt x="348" y="211"/>
                      <a:pt x="349" y="212"/>
                    </a:cubicBezTo>
                    <a:cubicBezTo>
                      <a:pt x="350" y="212"/>
                      <a:pt x="351" y="212"/>
                      <a:pt x="352" y="212"/>
                    </a:cubicBezTo>
                    <a:cubicBezTo>
                      <a:pt x="353" y="214"/>
                      <a:pt x="349" y="213"/>
                      <a:pt x="348" y="214"/>
                    </a:cubicBezTo>
                    <a:cubicBezTo>
                      <a:pt x="347" y="215"/>
                      <a:pt x="347" y="216"/>
                      <a:pt x="346" y="217"/>
                    </a:cubicBezTo>
                    <a:cubicBezTo>
                      <a:pt x="345" y="217"/>
                      <a:pt x="344" y="217"/>
                      <a:pt x="343" y="217"/>
                    </a:cubicBezTo>
                    <a:cubicBezTo>
                      <a:pt x="342" y="217"/>
                      <a:pt x="342" y="217"/>
                      <a:pt x="341" y="216"/>
                    </a:cubicBezTo>
                    <a:close/>
                    <a:moveTo>
                      <a:pt x="340" y="224"/>
                    </a:moveTo>
                    <a:cubicBezTo>
                      <a:pt x="340" y="223"/>
                      <a:pt x="340" y="222"/>
                      <a:pt x="339" y="221"/>
                    </a:cubicBezTo>
                    <a:cubicBezTo>
                      <a:pt x="339" y="220"/>
                      <a:pt x="338" y="220"/>
                      <a:pt x="339" y="219"/>
                    </a:cubicBezTo>
                    <a:cubicBezTo>
                      <a:pt x="339" y="219"/>
                      <a:pt x="340" y="219"/>
                      <a:pt x="341" y="219"/>
                    </a:cubicBezTo>
                    <a:cubicBezTo>
                      <a:pt x="342" y="219"/>
                      <a:pt x="344" y="218"/>
                      <a:pt x="344" y="219"/>
                    </a:cubicBezTo>
                    <a:cubicBezTo>
                      <a:pt x="345" y="220"/>
                      <a:pt x="344" y="220"/>
                      <a:pt x="344" y="221"/>
                    </a:cubicBezTo>
                    <a:cubicBezTo>
                      <a:pt x="344" y="222"/>
                      <a:pt x="343" y="222"/>
                      <a:pt x="343" y="223"/>
                    </a:cubicBezTo>
                    <a:cubicBezTo>
                      <a:pt x="343" y="224"/>
                      <a:pt x="343" y="225"/>
                      <a:pt x="343" y="226"/>
                    </a:cubicBezTo>
                    <a:cubicBezTo>
                      <a:pt x="343" y="227"/>
                      <a:pt x="343" y="227"/>
                      <a:pt x="342" y="228"/>
                    </a:cubicBezTo>
                    <a:cubicBezTo>
                      <a:pt x="342" y="228"/>
                      <a:pt x="342" y="226"/>
                      <a:pt x="341" y="226"/>
                    </a:cubicBezTo>
                    <a:cubicBezTo>
                      <a:pt x="341" y="225"/>
                      <a:pt x="340" y="225"/>
                      <a:pt x="340" y="224"/>
                    </a:cubicBezTo>
                    <a:close/>
                    <a:moveTo>
                      <a:pt x="556" y="222"/>
                    </a:moveTo>
                    <a:cubicBezTo>
                      <a:pt x="556" y="224"/>
                      <a:pt x="557" y="224"/>
                      <a:pt x="557" y="226"/>
                    </a:cubicBezTo>
                    <a:cubicBezTo>
                      <a:pt x="557" y="226"/>
                      <a:pt x="557" y="227"/>
                      <a:pt x="558" y="227"/>
                    </a:cubicBezTo>
                    <a:cubicBezTo>
                      <a:pt x="559" y="228"/>
                      <a:pt x="560" y="227"/>
                      <a:pt x="560" y="227"/>
                    </a:cubicBezTo>
                    <a:cubicBezTo>
                      <a:pt x="561" y="228"/>
                      <a:pt x="561" y="229"/>
                      <a:pt x="561" y="230"/>
                    </a:cubicBezTo>
                    <a:cubicBezTo>
                      <a:pt x="561" y="230"/>
                      <a:pt x="562" y="231"/>
                      <a:pt x="562" y="232"/>
                    </a:cubicBezTo>
                    <a:cubicBezTo>
                      <a:pt x="562" y="233"/>
                      <a:pt x="561" y="234"/>
                      <a:pt x="560" y="235"/>
                    </a:cubicBezTo>
                    <a:cubicBezTo>
                      <a:pt x="560" y="236"/>
                      <a:pt x="559" y="237"/>
                      <a:pt x="559" y="238"/>
                    </a:cubicBezTo>
                    <a:cubicBezTo>
                      <a:pt x="558" y="239"/>
                      <a:pt x="557" y="239"/>
                      <a:pt x="558" y="241"/>
                    </a:cubicBezTo>
                    <a:cubicBezTo>
                      <a:pt x="559" y="242"/>
                      <a:pt x="560" y="240"/>
                      <a:pt x="561" y="239"/>
                    </a:cubicBezTo>
                    <a:cubicBezTo>
                      <a:pt x="562" y="239"/>
                      <a:pt x="563" y="238"/>
                      <a:pt x="564" y="236"/>
                    </a:cubicBezTo>
                    <a:cubicBezTo>
                      <a:pt x="564" y="236"/>
                      <a:pt x="565" y="235"/>
                      <a:pt x="565" y="234"/>
                    </a:cubicBezTo>
                    <a:cubicBezTo>
                      <a:pt x="565" y="233"/>
                      <a:pt x="564" y="232"/>
                      <a:pt x="564" y="231"/>
                    </a:cubicBezTo>
                    <a:cubicBezTo>
                      <a:pt x="565" y="230"/>
                      <a:pt x="565" y="230"/>
                      <a:pt x="565" y="230"/>
                    </a:cubicBezTo>
                    <a:cubicBezTo>
                      <a:pt x="566" y="226"/>
                      <a:pt x="566" y="226"/>
                      <a:pt x="566" y="226"/>
                    </a:cubicBezTo>
                    <a:cubicBezTo>
                      <a:pt x="566" y="225"/>
                      <a:pt x="566" y="224"/>
                      <a:pt x="566" y="222"/>
                    </a:cubicBezTo>
                    <a:cubicBezTo>
                      <a:pt x="566" y="221"/>
                      <a:pt x="566" y="221"/>
                      <a:pt x="566" y="220"/>
                    </a:cubicBezTo>
                    <a:cubicBezTo>
                      <a:pt x="566" y="218"/>
                      <a:pt x="568" y="218"/>
                      <a:pt x="568" y="217"/>
                    </a:cubicBezTo>
                    <a:cubicBezTo>
                      <a:pt x="568" y="215"/>
                      <a:pt x="568" y="214"/>
                      <a:pt x="567" y="213"/>
                    </a:cubicBezTo>
                    <a:cubicBezTo>
                      <a:pt x="567" y="212"/>
                      <a:pt x="566" y="212"/>
                      <a:pt x="564" y="212"/>
                    </a:cubicBezTo>
                    <a:cubicBezTo>
                      <a:pt x="563" y="212"/>
                      <a:pt x="562" y="211"/>
                      <a:pt x="561" y="212"/>
                    </a:cubicBezTo>
                    <a:cubicBezTo>
                      <a:pt x="560" y="212"/>
                      <a:pt x="560" y="214"/>
                      <a:pt x="559" y="214"/>
                    </a:cubicBezTo>
                    <a:cubicBezTo>
                      <a:pt x="559" y="215"/>
                      <a:pt x="558" y="215"/>
                      <a:pt x="557" y="216"/>
                    </a:cubicBezTo>
                    <a:cubicBezTo>
                      <a:pt x="557" y="217"/>
                      <a:pt x="557" y="217"/>
                      <a:pt x="557" y="218"/>
                    </a:cubicBezTo>
                    <a:cubicBezTo>
                      <a:pt x="557" y="220"/>
                      <a:pt x="556" y="221"/>
                      <a:pt x="556" y="222"/>
                    </a:cubicBezTo>
                    <a:close/>
                    <a:moveTo>
                      <a:pt x="670" y="222"/>
                    </a:moveTo>
                    <a:cubicBezTo>
                      <a:pt x="674" y="221"/>
                      <a:pt x="674" y="221"/>
                      <a:pt x="674" y="221"/>
                    </a:cubicBezTo>
                    <a:cubicBezTo>
                      <a:pt x="674" y="221"/>
                      <a:pt x="676" y="220"/>
                      <a:pt x="676" y="219"/>
                    </a:cubicBezTo>
                    <a:cubicBezTo>
                      <a:pt x="676" y="218"/>
                      <a:pt x="674" y="217"/>
                      <a:pt x="674" y="217"/>
                    </a:cubicBezTo>
                    <a:cubicBezTo>
                      <a:pt x="671" y="217"/>
                      <a:pt x="671" y="217"/>
                      <a:pt x="671" y="217"/>
                    </a:cubicBezTo>
                    <a:cubicBezTo>
                      <a:pt x="671" y="217"/>
                      <a:pt x="670" y="216"/>
                      <a:pt x="669" y="217"/>
                    </a:cubicBezTo>
                    <a:cubicBezTo>
                      <a:pt x="667" y="218"/>
                      <a:pt x="667" y="220"/>
                      <a:pt x="667" y="220"/>
                    </a:cubicBezTo>
                    <a:cubicBezTo>
                      <a:pt x="667" y="220"/>
                      <a:pt x="667" y="221"/>
                      <a:pt x="668" y="221"/>
                    </a:cubicBezTo>
                    <a:cubicBezTo>
                      <a:pt x="668" y="222"/>
                      <a:pt x="670" y="222"/>
                      <a:pt x="670" y="222"/>
                    </a:cubicBezTo>
                    <a:close/>
                    <a:moveTo>
                      <a:pt x="694" y="195"/>
                    </a:moveTo>
                    <a:cubicBezTo>
                      <a:pt x="693" y="194"/>
                      <a:pt x="695" y="193"/>
                      <a:pt x="695" y="193"/>
                    </a:cubicBezTo>
                    <a:cubicBezTo>
                      <a:pt x="697" y="190"/>
                      <a:pt x="697" y="190"/>
                      <a:pt x="697" y="190"/>
                    </a:cubicBezTo>
                    <a:cubicBezTo>
                      <a:pt x="699" y="189"/>
                      <a:pt x="699" y="189"/>
                      <a:pt x="699" y="189"/>
                    </a:cubicBezTo>
                    <a:cubicBezTo>
                      <a:pt x="699" y="189"/>
                      <a:pt x="701" y="189"/>
                      <a:pt x="702" y="189"/>
                    </a:cubicBezTo>
                    <a:cubicBezTo>
                      <a:pt x="702" y="190"/>
                      <a:pt x="701" y="193"/>
                      <a:pt x="701" y="193"/>
                    </a:cubicBezTo>
                    <a:cubicBezTo>
                      <a:pt x="699" y="195"/>
                      <a:pt x="699" y="195"/>
                      <a:pt x="699" y="195"/>
                    </a:cubicBezTo>
                    <a:cubicBezTo>
                      <a:pt x="696" y="195"/>
                      <a:pt x="696" y="195"/>
                      <a:pt x="696" y="195"/>
                    </a:cubicBezTo>
                    <a:cubicBezTo>
                      <a:pt x="696" y="195"/>
                      <a:pt x="695" y="196"/>
                      <a:pt x="694" y="195"/>
                    </a:cubicBezTo>
                    <a:close/>
                    <a:moveTo>
                      <a:pt x="626" y="273"/>
                    </a:moveTo>
                    <a:cubicBezTo>
                      <a:pt x="626" y="272"/>
                      <a:pt x="626" y="271"/>
                      <a:pt x="626" y="270"/>
                    </a:cubicBezTo>
                    <a:cubicBezTo>
                      <a:pt x="626" y="269"/>
                      <a:pt x="624" y="269"/>
                      <a:pt x="625" y="268"/>
                    </a:cubicBezTo>
                    <a:cubicBezTo>
                      <a:pt x="625" y="267"/>
                      <a:pt x="626" y="267"/>
                      <a:pt x="626" y="267"/>
                    </a:cubicBezTo>
                    <a:cubicBezTo>
                      <a:pt x="626" y="266"/>
                      <a:pt x="626" y="265"/>
                      <a:pt x="626" y="265"/>
                    </a:cubicBezTo>
                    <a:cubicBezTo>
                      <a:pt x="626" y="264"/>
                      <a:pt x="626" y="263"/>
                      <a:pt x="626" y="262"/>
                    </a:cubicBezTo>
                    <a:cubicBezTo>
                      <a:pt x="625" y="262"/>
                      <a:pt x="624" y="263"/>
                      <a:pt x="623" y="262"/>
                    </a:cubicBezTo>
                    <a:cubicBezTo>
                      <a:pt x="622" y="262"/>
                      <a:pt x="623" y="261"/>
                      <a:pt x="622" y="261"/>
                    </a:cubicBezTo>
                    <a:cubicBezTo>
                      <a:pt x="621" y="260"/>
                      <a:pt x="620" y="261"/>
                      <a:pt x="619" y="260"/>
                    </a:cubicBezTo>
                    <a:cubicBezTo>
                      <a:pt x="618" y="259"/>
                      <a:pt x="621" y="258"/>
                      <a:pt x="620" y="257"/>
                    </a:cubicBezTo>
                    <a:cubicBezTo>
                      <a:pt x="620" y="256"/>
                      <a:pt x="619" y="255"/>
                      <a:pt x="618" y="255"/>
                    </a:cubicBezTo>
                    <a:cubicBezTo>
                      <a:pt x="617" y="254"/>
                      <a:pt x="616" y="256"/>
                      <a:pt x="615" y="255"/>
                    </a:cubicBezTo>
                    <a:cubicBezTo>
                      <a:pt x="614" y="255"/>
                      <a:pt x="614" y="255"/>
                      <a:pt x="613" y="255"/>
                    </a:cubicBezTo>
                    <a:cubicBezTo>
                      <a:pt x="612" y="254"/>
                      <a:pt x="612" y="254"/>
                      <a:pt x="611" y="253"/>
                    </a:cubicBezTo>
                    <a:cubicBezTo>
                      <a:pt x="610" y="253"/>
                      <a:pt x="609" y="254"/>
                      <a:pt x="609" y="255"/>
                    </a:cubicBezTo>
                    <a:cubicBezTo>
                      <a:pt x="608" y="255"/>
                      <a:pt x="608" y="256"/>
                      <a:pt x="608" y="256"/>
                    </a:cubicBezTo>
                    <a:cubicBezTo>
                      <a:pt x="607" y="257"/>
                      <a:pt x="607" y="256"/>
                      <a:pt x="606" y="256"/>
                    </a:cubicBezTo>
                    <a:cubicBezTo>
                      <a:pt x="605" y="256"/>
                      <a:pt x="605" y="258"/>
                      <a:pt x="604" y="258"/>
                    </a:cubicBezTo>
                    <a:cubicBezTo>
                      <a:pt x="603" y="259"/>
                      <a:pt x="603" y="257"/>
                      <a:pt x="602" y="257"/>
                    </a:cubicBezTo>
                    <a:cubicBezTo>
                      <a:pt x="601" y="258"/>
                      <a:pt x="601" y="258"/>
                      <a:pt x="600" y="258"/>
                    </a:cubicBezTo>
                    <a:cubicBezTo>
                      <a:pt x="599" y="259"/>
                      <a:pt x="599" y="260"/>
                      <a:pt x="598" y="260"/>
                    </a:cubicBezTo>
                    <a:cubicBezTo>
                      <a:pt x="597" y="261"/>
                      <a:pt x="597" y="261"/>
                      <a:pt x="595" y="262"/>
                    </a:cubicBezTo>
                    <a:cubicBezTo>
                      <a:pt x="594" y="262"/>
                      <a:pt x="594" y="261"/>
                      <a:pt x="593" y="262"/>
                    </a:cubicBezTo>
                    <a:cubicBezTo>
                      <a:pt x="592" y="262"/>
                      <a:pt x="592" y="263"/>
                      <a:pt x="591" y="263"/>
                    </a:cubicBezTo>
                    <a:cubicBezTo>
                      <a:pt x="590" y="264"/>
                      <a:pt x="589" y="264"/>
                      <a:pt x="588" y="264"/>
                    </a:cubicBezTo>
                    <a:cubicBezTo>
                      <a:pt x="587" y="265"/>
                      <a:pt x="586" y="264"/>
                      <a:pt x="585" y="265"/>
                    </a:cubicBezTo>
                    <a:cubicBezTo>
                      <a:pt x="584" y="265"/>
                      <a:pt x="584" y="265"/>
                      <a:pt x="583" y="266"/>
                    </a:cubicBezTo>
                    <a:cubicBezTo>
                      <a:pt x="582" y="267"/>
                      <a:pt x="582" y="267"/>
                      <a:pt x="581" y="268"/>
                    </a:cubicBezTo>
                    <a:cubicBezTo>
                      <a:pt x="580" y="269"/>
                      <a:pt x="579" y="269"/>
                      <a:pt x="578" y="270"/>
                    </a:cubicBezTo>
                    <a:cubicBezTo>
                      <a:pt x="577" y="270"/>
                      <a:pt x="575" y="270"/>
                      <a:pt x="575" y="271"/>
                    </a:cubicBezTo>
                    <a:cubicBezTo>
                      <a:pt x="576" y="273"/>
                      <a:pt x="577" y="271"/>
                      <a:pt x="578" y="271"/>
                    </a:cubicBezTo>
                    <a:cubicBezTo>
                      <a:pt x="580" y="271"/>
                      <a:pt x="580" y="270"/>
                      <a:pt x="581" y="271"/>
                    </a:cubicBezTo>
                    <a:cubicBezTo>
                      <a:pt x="582" y="271"/>
                      <a:pt x="582" y="271"/>
                      <a:pt x="583" y="272"/>
                    </a:cubicBezTo>
                    <a:cubicBezTo>
                      <a:pt x="584" y="272"/>
                      <a:pt x="584" y="272"/>
                      <a:pt x="585" y="273"/>
                    </a:cubicBezTo>
                    <a:cubicBezTo>
                      <a:pt x="586" y="273"/>
                      <a:pt x="587" y="273"/>
                      <a:pt x="588" y="272"/>
                    </a:cubicBezTo>
                    <a:cubicBezTo>
                      <a:pt x="589" y="272"/>
                      <a:pt x="588" y="270"/>
                      <a:pt x="589" y="270"/>
                    </a:cubicBezTo>
                    <a:cubicBezTo>
                      <a:pt x="590" y="270"/>
                      <a:pt x="590" y="270"/>
                      <a:pt x="590" y="270"/>
                    </a:cubicBezTo>
                    <a:cubicBezTo>
                      <a:pt x="592" y="271"/>
                      <a:pt x="592" y="270"/>
                      <a:pt x="593" y="270"/>
                    </a:cubicBezTo>
                    <a:cubicBezTo>
                      <a:pt x="595" y="269"/>
                      <a:pt x="595" y="270"/>
                      <a:pt x="596" y="269"/>
                    </a:cubicBezTo>
                    <a:cubicBezTo>
                      <a:pt x="597" y="268"/>
                      <a:pt x="597" y="267"/>
                      <a:pt x="598" y="266"/>
                    </a:cubicBezTo>
                    <a:cubicBezTo>
                      <a:pt x="599" y="265"/>
                      <a:pt x="600" y="265"/>
                      <a:pt x="601" y="265"/>
                    </a:cubicBezTo>
                    <a:cubicBezTo>
                      <a:pt x="603" y="265"/>
                      <a:pt x="604" y="265"/>
                      <a:pt x="605" y="266"/>
                    </a:cubicBezTo>
                    <a:cubicBezTo>
                      <a:pt x="605" y="266"/>
                      <a:pt x="605" y="267"/>
                      <a:pt x="605" y="268"/>
                    </a:cubicBezTo>
                    <a:cubicBezTo>
                      <a:pt x="604" y="269"/>
                      <a:pt x="602" y="268"/>
                      <a:pt x="602" y="269"/>
                    </a:cubicBezTo>
                    <a:cubicBezTo>
                      <a:pt x="602" y="269"/>
                      <a:pt x="602" y="270"/>
                      <a:pt x="602" y="270"/>
                    </a:cubicBezTo>
                    <a:cubicBezTo>
                      <a:pt x="602" y="271"/>
                      <a:pt x="604" y="270"/>
                      <a:pt x="605" y="271"/>
                    </a:cubicBezTo>
                    <a:cubicBezTo>
                      <a:pt x="605" y="272"/>
                      <a:pt x="605" y="273"/>
                      <a:pt x="606" y="274"/>
                    </a:cubicBezTo>
                    <a:cubicBezTo>
                      <a:pt x="607" y="274"/>
                      <a:pt x="607" y="274"/>
                      <a:pt x="608" y="274"/>
                    </a:cubicBezTo>
                    <a:cubicBezTo>
                      <a:pt x="610" y="274"/>
                      <a:pt x="610" y="273"/>
                      <a:pt x="611" y="273"/>
                    </a:cubicBezTo>
                    <a:cubicBezTo>
                      <a:pt x="613" y="272"/>
                      <a:pt x="614" y="272"/>
                      <a:pt x="615" y="271"/>
                    </a:cubicBezTo>
                    <a:cubicBezTo>
                      <a:pt x="616" y="271"/>
                      <a:pt x="616" y="271"/>
                      <a:pt x="617" y="271"/>
                    </a:cubicBezTo>
                    <a:cubicBezTo>
                      <a:pt x="618" y="272"/>
                      <a:pt x="619" y="271"/>
                      <a:pt x="620" y="272"/>
                    </a:cubicBezTo>
                    <a:cubicBezTo>
                      <a:pt x="621" y="272"/>
                      <a:pt x="621" y="273"/>
                      <a:pt x="622" y="274"/>
                    </a:cubicBezTo>
                    <a:cubicBezTo>
                      <a:pt x="623" y="274"/>
                      <a:pt x="623" y="274"/>
                      <a:pt x="624" y="274"/>
                    </a:cubicBezTo>
                    <a:cubicBezTo>
                      <a:pt x="625" y="274"/>
                      <a:pt x="625" y="273"/>
                      <a:pt x="626" y="273"/>
                    </a:cubicBezTo>
                    <a:close/>
                    <a:moveTo>
                      <a:pt x="618" y="280"/>
                    </a:moveTo>
                    <a:cubicBezTo>
                      <a:pt x="617" y="281"/>
                      <a:pt x="617" y="281"/>
                      <a:pt x="616" y="282"/>
                    </a:cubicBezTo>
                    <a:cubicBezTo>
                      <a:pt x="615" y="283"/>
                      <a:pt x="614" y="282"/>
                      <a:pt x="613" y="283"/>
                    </a:cubicBezTo>
                    <a:cubicBezTo>
                      <a:pt x="613" y="284"/>
                      <a:pt x="613" y="285"/>
                      <a:pt x="613" y="286"/>
                    </a:cubicBezTo>
                    <a:cubicBezTo>
                      <a:pt x="612" y="287"/>
                      <a:pt x="611" y="286"/>
                      <a:pt x="609" y="286"/>
                    </a:cubicBezTo>
                    <a:cubicBezTo>
                      <a:pt x="608" y="287"/>
                      <a:pt x="608" y="287"/>
                      <a:pt x="607" y="288"/>
                    </a:cubicBezTo>
                    <a:cubicBezTo>
                      <a:pt x="606" y="289"/>
                      <a:pt x="606" y="290"/>
                      <a:pt x="605" y="291"/>
                    </a:cubicBezTo>
                    <a:cubicBezTo>
                      <a:pt x="603" y="292"/>
                      <a:pt x="602" y="292"/>
                      <a:pt x="602" y="294"/>
                    </a:cubicBezTo>
                    <a:cubicBezTo>
                      <a:pt x="601" y="295"/>
                      <a:pt x="600" y="296"/>
                      <a:pt x="600" y="298"/>
                    </a:cubicBezTo>
                    <a:cubicBezTo>
                      <a:pt x="600" y="299"/>
                      <a:pt x="600" y="300"/>
                      <a:pt x="600" y="302"/>
                    </a:cubicBezTo>
                    <a:cubicBezTo>
                      <a:pt x="600" y="304"/>
                      <a:pt x="600" y="305"/>
                      <a:pt x="599" y="307"/>
                    </a:cubicBezTo>
                    <a:cubicBezTo>
                      <a:pt x="598" y="308"/>
                      <a:pt x="597" y="309"/>
                      <a:pt x="596" y="310"/>
                    </a:cubicBezTo>
                    <a:cubicBezTo>
                      <a:pt x="594" y="312"/>
                      <a:pt x="593" y="312"/>
                      <a:pt x="592" y="313"/>
                    </a:cubicBezTo>
                    <a:cubicBezTo>
                      <a:pt x="590" y="313"/>
                      <a:pt x="590" y="315"/>
                      <a:pt x="588" y="314"/>
                    </a:cubicBezTo>
                    <a:cubicBezTo>
                      <a:pt x="588" y="313"/>
                      <a:pt x="588" y="312"/>
                      <a:pt x="588" y="311"/>
                    </a:cubicBezTo>
                    <a:cubicBezTo>
                      <a:pt x="588" y="309"/>
                      <a:pt x="588" y="307"/>
                      <a:pt x="589" y="305"/>
                    </a:cubicBezTo>
                    <a:cubicBezTo>
                      <a:pt x="590" y="304"/>
                      <a:pt x="590" y="303"/>
                      <a:pt x="591" y="302"/>
                    </a:cubicBezTo>
                    <a:cubicBezTo>
                      <a:pt x="592" y="300"/>
                      <a:pt x="592" y="298"/>
                      <a:pt x="593" y="297"/>
                    </a:cubicBezTo>
                    <a:cubicBezTo>
                      <a:pt x="594" y="296"/>
                      <a:pt x="595" y="295"/>
                      <a:pt x="596" y="294"/>
                    </a:cubicBezTo>
                    <a:cubicBezTo>
                      <a:pt x="597" y="293"/>
                      <a:pt x="597" y="293"/>
                      <a:pt x="598" y="292"/>
                    </a:cubicBezTo>
                    <a:cubicBezTo>
                      <a:pt x="598" y="291"/>
                      <a:pt x="599" y="290"/>
                      <a:pt x="599" y="289"/>
                    </a:cubicBezTo>
                    <a:cubicBezTo>
                      <a:pt x="598" y="288"/>
                      <a:pt x="596" y="289"/>
                      <a:pt x="596" y="290"/>
                    </a:cubicBezTo>
                    <a:cubicBezTo>
                      <a:pt x="596" y="290"/>
                      <a:pt x="598" y="288"/>
                      <a:pt x="599" y="287"/>
                    </a:cubicBezTo>
                    <a:cubicBezTo>
                      <a:pt x="600" y="285"/>
                      <a:pt x="601" y="285"/>
                      <a:pt x="602" y="283"/>
                    </a:cubicBezTo>
                    <a:cubicBezTo>
                      <a:pt x="604" y="282"/>
                      <a:pt x="604" y="278"/>
                      <a:pt x="606" y="279"/>
                    </a:cubicBezTo>
                    <a:cubicBezTo>
                      <a:pt x="606" y="280"/>
                      <a:pt x="606" y="280"/>
                      <a:pt x="607" y="281"/>
                    </a:cubicBezTo>
                    <a:cubicBezTo>
                      <a:pt x="608" y="281"/>
                      <a:pt x="608" y="280"/>
                      <a:pt x="609" y="279"/>
                    </a:cubicBezTo>
                    <a:cubicBezTo>
                      <a:pt x="611" y="279"/>
                      <a:pt x="612" y="279"/>
                      <a:pt x="614" y="279"/>
                    </a:cubicBezTo>
                    <a:cubicBezTo>
                      <a:pt x="615" y="278"/>
                      <a:pt x="615" y="278"/>
                      <a:pt x="616" y="278"/>
                    </a:cubicBezTo>
                    <a:cubicBezTo>
                      <a:pt x="617" y="278"/>
                      <a:pt x="619" y="278"/>
                      <a:pt x="619" y="279"/>
                    </a:cubicBezTo>
                    <a:cubicBezTo>
                      <a:pt x="619" y="279"/>
                      <a:pt x="618" y="279"/>
                      <a:pt x="618" y="280"/>
                    </a:cubicBezTo>
                    <a:close/>
                    <a:moveTo>
                      <a:pt x="633" y="281"/>
                    </a:moveTo>
                    <a:cubicBezTo>
                      <a:pt x="634" y="282"/>
                      <a:pt x="635" y="281"/>
                      <a:pt x="636" y="282"/>
                    </a:cubicBezTo>
                    <a:cubicBezTo>
                      <a:pt x="637" y="282"/>
                      <a:pt x="637" y="283"/>
                      <a:pt x="638" y="283"/>
                    </a:cubicBezTo>
                    <a:cubicBezTo>
                      <a:pt x="640" y="283"/>
                      <a:pt x="641" y="284"/>
                      <a:pt x="642" y="283"/>
                    </a:cubicBezTo>
                    <a:cubicBezTo>
                      <a:pt x="642" y="282"/>
                      <a:pt x="642" y="280"/>
                      <a:pt x="641" y="279"/>
                    </a:cubicBezTo>
                    <a:cubicBezTo>
                      <a:pt x="641" y="278"/>
                      <a:pt x="640" y="278"/>
                      <a:pt x="639" y="278"/>
                    </a:cubicBezTo>
                    <a:cubicBezTo>
                      <a:pt x="637" y="278"/>
                      <a:pt x="637" y="279"/>
                      <a:pt x="635" y="279"/>
                    </a:cubicBezTo>
                    <a:cubicBezTo>
                      <a:pt x="634" y="279"/>
                      <a:pt x="633" y="278"/>
                      <a:pt x="632" y="279"/>
                    </a:cubicBezTo>
                    <a:cubicBezTo>
                      <a:pt x="631" y="279"/>
                      <a:pt x="629" y="279"/>
                      <a:pt x="629" y="280"/>
                    </a:cubicBezTo>
                    <a:cubicBezTo>
                      <a:pt x="630" y="281"/>
                      <a:pt x="631" y="280"/>
                      <a:pt x="631" y="281"/>
                    </a:cubicBezTo>
                    <a:cubicBezTo>
                      <a:pt x="632" y="281"/>
                      <a:pt x="633" y="281"/>
                      <a:pt x="633" y="281"/>
                    </a:cubicBezTo>
                    <a:close/>
                    <a:moveTo>
                      <a:pt x="649" y="302"/>
                    </a:moveTo>
                    <a:cubicBezTo>
                      <a:pt x="649" y="303"/>
                      <a:pt x="650" y="304"/>
                      <a:pt x="650" y="305"/>
                    </a:cubicBezTo>
                    <a:cubicBezTo>
                      <a:pt x="649" y="305"/>
                      <a:pt x="649" y="305"/>
                      <a:pt x="649" y="306"/>
                    </a:cubicBezTo>
                    <a:moveTo>
                      <a:pt x="805" y="152"/>
                    </a:moveTo>
                    <a:cubicBezTo>
                      <a:pt x="805" y="151"/>
                      <a:pt x="805" y="151"/>
                      <a:pt x="805" y="150"/>
                    </a:cubicBezTo>
                    <a:cubicBezTo>
                      <a:pt x="805" y="150"/>
                      <a:pt x="805" y="149"/>
                      <a:pt x="806" y="149"/>
                    </a:cubicBezTo>
                    <a:cubicBezTo>
                      <a:pt x="807" y="148"/>
                      <a:pt x="808" y="148"/>
                      <a:pt x="809" y="148"/>
                    </a:cubicBezTo>
                    <a:cubicBezTo>
                      <a:pt x="809" y="149"/>
                      <a:pt x="809" y="150"/>
                      <a:pt x="809" y="151"/>
                    </a:cubicBezTo>
                    <a:cubicBezTo>
                      <a:pt x="808" y="152"/>
                      <a:pt x="808" y="152"/>
                      <a:pt x="807" y="152"/>
                    </a:cubicBezTo>
                    <a:cubicBezTo>
                      <a:pt x="806" y="152"/>
                      <a:pt x="806" y="152"/>
                      <a:pt x="805" y="152"/>
                    </a:cubicBezTo>
                    <a:close/>
                    <a:moveTo>
                      <a:pt x="677" y="329"/>
                    </a:moveTo>
                    <a:cubicBezTo>
                      <a:pt x="678" y="329"/>
                      <a:pt x="678" y="328"/>
                      <a:pt x="678" y="327"/>
                    </a:cubicBezTo>
                    <a:cubicBezTo>
                      <a:pt x="679" y="326"/>
                      <a:pt x="678" y="325"/>
                      <a:pt x="679" y="324"/>
                    </a:cubicBezTo>
                    <a:cubicBezTo>
                      <a:pt x="680" y="324"/>
                      <a:pt x="680" y="325"/>
                      <a:pt x="681" y="325"/>
                    </a:cubicBezTo>
                    <a:cubicBezTo>
                      <a:pt x="682" y="325"/>
                      <a:pt x="683" y="324"/>
                      <a:pt x="684" y="324"/>
                    </a:cubicBezTo>
                    <a:cubicBezTo>
                      <a:pt x="685" y="324"/>
                      <a:pt x="686" y="325"/>
                      <a:pt x="688" y="324"/>
                    </a:cubicBezTo>
                    <a:cubicBezTo>
                      <a:pt x="689" y="324"/>
                      <a:pt x="689" y="323"/>
                      <a:pt x="690" y="322"/>
                    </a:cubicBezTo>
                    <a:cubicBezTo>
                      <a:pt x="691" y="321"/>
                      <a:pt x="691" y="320"/>
                      <a:pt x="692" y="319"/>
                    </a:cubicBezTo>
                    <a:cubicBezTo>
                      <a:pt x="694" y="318"/>
                      <a:pt x="695" y="317"/>
                      <a:pt x="697" y="316"/>
                    </a:cubicBezTo>
                    <a:cubicBezTo>
                      <a:pt x="698" y="316"/>
                      <a:pt x="699" y="315"/>
                      <a:pt x="700" y="315"/>
                    </a:cubicBezTo>
                    <a:cubicBezTo>
                      <a:pt x="701" y="315"/>
                      <a:pt x="701" y="317"/>
                      <a:pt x="703" y="317"/>
                    </a:cubicBezTo>
                    <a:cubicBezTo>
                      <a:pt x="704" y="317"/>
                      <a:pt x="704" y="316"/>
                      <a:pt x="705" y="316"/>
                    </a:cubicBezTo>
                    <a:cubicBezTo>
                      <a:pt x="707" y="317"/>
                      <a:pt x="708" y="318"/>
                      <a:pt x="709" y="317"/>
                    </a:cubicBezTo>
                    <a:cubicBezTo>
                      <a:pt x="710" y="317"/>
                      <a:pt x="711" y="316"/>
                      <a:pt x="711" y="315"/>
                    </a:cubicBezTo>
                    <a:cubicBezTo>
                      <a:pt x="712" y="314"/>
                      <a:pt x="712" y="313"/>
                      <a:pt x="711" y="312"/>
                    </a:cubicBezTo>
                    <a:cubicBezTo>
                      <a:pt x="711" y="311"/>
                      <a:pt x="710" y="310"/>
                      <a:pt x="709" y="310"/>
                    </a:cubicBezTo>
                    <a:cubicBezTo>
                      <a:pt x="708" y="311"/>
                      <a:pt x="709" y="312"/>
                      <a:pt x="708" y="312"/>
                    </a:cubicBezTo>
                    <a:cubicBezTo>
                      <a:pt x="707" y="312"/>
                      <a:pt x="706" y="312"/>
                      <a:pt x="706" y="311"/>
                    </a:cubicBezTo>
                    <a:cubicBezTo>
                      <a:pt x="705" y="310"/>
                      <a:pt x="705" y="309"/>
                      <a:pt x="705" y="308"/>
                    </a:cubicBezTo>
                    <a:cubicBezTo>
                      <a:pt x="706" y="308"/>
                      <a:pt x="707" y="308"/>
                      <a:pt x="707" y="307"/>
                    </a:cubicBezTo>
                    <a:cubicBezTo>
                      <a:pt x="708" y="307"/>
                      <a:pt x="708" y="306"/>
                      <a:pt x="708" y="305"/>
                    </a:cubicBezTo>
                    <a:cubicBezTo>
                      <a:pt x="708" y="304"/>
                      <a:pt x="708" y="303"/>
                      <a:pt x="709" y="302"/>
                    </a:cubicBezTo>
                    <a:cubicBezTo>
                      <a:pt x="710" y="301"/>
                      <a:pt x="711" y="301"/>
                      <a:pt x="711" y="300"/>
                    </a:cubicBezTo>
                    <a:cubicBezTo>
                      <a:pt x="712" y="300"/>
                      <a:pt x="713" y="299"/>
                      <a:pt x="714" y="298"/>
                    </a:cubicBezTo>
                    <a:cubicBezTo>
                      <a:pt x="714" y="298"/>
                      <a:pt x="714" y="297"/>
                      <a:pt x="715" y="297"/>
                    </a:cubicBezTo>
                    <a:cubicBezTo>
                      <a:pt x="716" y="296"/>
                      <a:pt x="717" y="296"/>
                      <a:pt x="718" y="296"/>
                    </a:cubicBezTo>
                    <a:cubicBezTo>
                      <a:pt x="720" y="296"/>
                      <a:pt x="721" y="296"/>
                      <a:pt x="722" y="296"/>
                    </a:cubicBezTo>
                    <a:cubicBezTo>
                      <a:pt x="723" y="296"/>
                      <a:pt x="724" y="296"/>
                      <a:pt x="724" y="295"/>
                    </a:cubicBezTo>
                    <a:cubicBezTo>
                      <a:pt x="725" y="294"/>
                      <a:pt x="724" y="293"/>
                      <a:pt x="725" y="293"/>
                    </a:cubicBezTo>
                    <a:cubicBezTo>
                      <a:pt x="726" y="292"/>
                      <a:pt x="727" y="293"/>
                      <a:pt x="728" y="293"/>
                    </a:cubicBezTo>
                    <a:cubicBezTo>
                      <a:pt x="730" y="292"/>
                      <a:pt x="730" y="292"/>
                      <a:pt x="732" y="292"/>
                    </a:cubicBezTo>
                    <a:cubicBezTo>
                      <a:pt x="733" y="291"/>
                      <a:pt x="733" y="291"/>
                      <a:pt x="734" y="290"/>
                    </a:cubicBezTo>
                    <a:cubicBezTo>
                      <a:pt x="735" y="290"/>
                      <a:pt x="736" y="289"/>
                      <a:pt x="737" y="289"/>
                    </a:cubicBezTo>
                    <a:cubicBezTo>
                      <a:pt x="738" y="289"/>
                      <a:pt x="739" y="289"/>
                      <a:pt x="740" y="288"/>
                    </a:cubicBezTo>
                    <a:cubicBezTo>
                      <a:pt x="741" y="287"/>
                      <a:pt x="740" y="286"/>
                      <a:pt x="741" y="285"/>
                    </a:cubicBezTo>
                    <a:cubicBezTo>
                      <a:pt x="741" y="285"/>
                      <a:pt x="742" y="286"/>
                      <a:pt x="743" y="286"/>
                    </a:cubicBezTo>
                    <a:cubicBezTo>
                      <a:pt x="744" y="286"/>
                      <a:pt x="744" y="285"/>
                      <a:pt x="745" y="285"/>
                    </a:cubicBezTo>
                    <a:cubicBezTo>
                      <a:pt x="746" y="285"/>
                      <a:pt x="747" y="284"/>
                      <a:pt x="748" y="284"/>
                    </a:cubicBezTo>
                    <a:cubicBezTo>
                      <a:pt x="749" y="284"/>
                      <a:pt x="750" y="283"/>
                      <a:pt x="752" y="283"/>
                    </a:cubicBezTo>
                    <a:cubicBezTo>
                      <a:pt x="753" y="283"/>
                      <a:pt x="754" y="281"/>
                      <a:pt x="754" y="282"/>
                    </a:cubicBezTo>
                    <a:cubicBezTo>
                      <a:pt x="755" y="283"/>
                      <a:pt x="754" y="284"/>
                      <a:pt x="754" y="284"/>
                    </a:cubicBezTo>
                    <a:cubicBezTo>
                      <a:pt x="753" y="285"/>
                      <a:pt x="753" y="285"/>
                      <a:pt x="752" y="285"/>
                    </a:cubicBezTo>
                    <a:cubicBezTo>
                      <a:pt x="751" y="286"/>
                      <a:pt x="751" y="286"/>
                      <a:pt x="750" y="287"/>
                    </a:cubicBezTo>
                    <a:cubicBezTo>
                      <a:pt x="749" y="287"/>
                      <a:pt x="749" y="288"/>
                      <a:pt x="748" y="288"/>
                    </a:cubicBezTo>
                    <a:cubicBezTo>
                      <a:pt x="747" y="288"/>
                      <a:pt x="746" y="288"/>
                      <a:pt x="745" y="288"/>
                    </a:cubicBezTo>
                    <a:cubicBezTo>
                      <a:pt x="745" y="289"/>
                      <a:pt x="745" y="290"/>
                      <a:pt x="745" y="290"/>
                    </a:cubicBezTo>
                    <a:cubicBezTo>
                      <a:pt x="744" y="291"/>
                      <a:pt x="743" y="291"/>
                      <a:pt x="742" y="292"/>
                    </a:cubicBezTo>
                    <a:cubicBezTo>
                      <a:pt x="742" y="293"/>
                      <a:pt x="741" y="293"/>
                      <a:pt x="741" y="294"/>
                    </a:cubicBezTo>
                    <a:cubicBezTo>
                      <a:pt x="741" y="295"/>
                      <a:pt x="742" y="296"/>
                      <a:pt x="742" y="297"/>
                    </a:cubicBezTo>
                    <a:cubicBezTo>
                      <a:pt x="742" y="298"/>
                      <a:pt x="743" y="298"/>
                      <a:pt x="743" y="299"/>
                    </a:cubicBezTo>
                    <a:cubicBezTo>
                      <a:pt x="744" y="299"/>
                      <a:pt x="745" y="300"/>
                      <a:pt x="746" y="300"/>
                    </a:cubicBezTo>
                    <a:cubicBezTo>
                      <a:pt x="747" y="300"/>
                      <a:pt x="747" y="299"/>
                      <a:pt x="748" y="299"/>
                    </a:cubicBezTo>
                    <a:cubicBezTo>
                      <a:pt x="749" y="298"/>
                      <a:pt x="749" y="298"/>
                      <a:pt x="750" y="298"/>
                    </a:cubicBezTo>
                    <a:cubicBezTo>
                      <a:pt x="751" y="297"/>
                      <a:pt x="752" y="297"/>
                      <a:pt x="753" y="296"/>
                    </a:cubicBezTo>
                    <a:cubicBezTo>
                      <a:pt x="754" y="295"/>
                      <a:pt x="754" y="294"/>
                      <a:pt x="755" y="293"/>
                    </a:cubicBezTo>
                    <a:cubicBezTo>
                      <a:pt x="757" y="293"/>
                      <a:pt x="757" y="292"/>
                      <a:pt x="759" y="292"/>
                    </a:cubicBezTo>
                    <a:cubicBezTo>
                      <a:pt x="760" y="292"/>
                      <a:pt x="761" y="292"/>
                      <a:pt x="763" y="291"/>
                    </a:cubicBezTo>
                    <a:cubicBezTo>
                      <a:pt x="764" y="291"/>
                      <a:pt x="765" y="290"/>
                      <a:pt x="766" y="289"/>
                    </a:cubicBezTo>
                    <a:cubicBezTo>
                      <a:pt x="768" y="288"/>
                      <a:pt x="769" y="289"/>
                      <a:pt x="771" y="288"/>
                    </a:cubicBezTo>
                    <a:cubicBezTo>
                      <a:pt x="772" y="288"/>
                      <a:pt x="773" y="288"/>
                      <a:pt x="775" y="287"/>
                    </a:cubicBezTo>
                    <a:cubicBezTo>
                      <a:pt x="776" y="287"/>
                      <a:pt x="777" y="286"/>
                      <a:pt x="778" y="286"/>
                    </a:cubicBezTo>
                    <a:cubicBezTo>
                      <a:pt x="779" y="285"/>
                      <a:pt x="781" y="285"/>
                      <a:pt x="781" y="284"/>
                    </a:cubicBezTo>
                    <a:cubicBezTo>
                      <a:pt x="781" y="283"/>
                      <a:pt x="781" y="282"/>
                      <a:pt x="780" y="281"/>
                    </a:cubicBezTo>
                    <a:cubicBezTo>
                      <a:pt x="779" y="280"/>
                      <a:pt x="777" y="280"/>
                      <a:pt x="775" y="280"/>
                    </a:cubicBezTo>
                    <a:cubicBezTo>
                      <a:pt x="774" y="280"/>
                      <a:pt x="773" y="279"/>
                      <a:pt x="772" y="279"/>
                    </a:cubicBezTo>
                    <a:cubicBezTo>
                      <a:pt x="770" y="279"/>
                      <a:pt x="769" y="280"/>
                      <a:pt x="768" y="280"/>
                    </a:cubicBezTo>
                    <a:cubicBezTo>
                      <a:pt x="767" y="279"/>
                      <a:pt x="766" y="279"/>
                      <a:pt x="765" y="279"/>
                    </a:cubicBezTo>
                    <a:cubicBezTo>
                      <a:pt x="764" y="278"/>
                      <a:pt x="764" y="277"/>
                      <a:pt x="763" y="277"/>
                    </a:cubicBezTo>
                    <a:cubicBezTo>
                      <a:pt x="762" y="276"/>
                      <a:pt x="762" y="276"/>
                      <a:pt x="761" y="276"/>
                    </a:cubicBezTo>
                    <a:cubicBezTo>
                      <a:pt x="760" y="275"/>
                      <a:pt x="760" y="274"/>
                      <a:pt x="759" y="273"/>
                    </a:cubicBezTo>
                    <a:cubicBezTo>
                      <a:pt x="759" y="272"/>
                      <a:pt x="760" y="271"/>
                      <a:pt x="759" y="269"/>
                    </a:cubicBezTo>
                    <a:cubicBezTo>
                      <a:pt x="759" y="268"/>
                      <a:pt x="759" y="268"/>
                      <a:pt x="759" y="267"/>
                    </a:cubicBezTo>
                    <a:cubicBezTo>
                      <a:pt x="760" y="266"/>
                      <a:pt x="761" y="266"/>
                      <a:pt x="762" y="265"/>
                    </a:cubicBezTo>
                    <a:cubicBezTo>
                      <a:pt x="762" y="264"/>
                      <a:pt x="762" y="263"/>
                      <a:pt x="761" y="262"/>
                    </a:cubicBezTo>
                    <a:cubicBezTo>
                      <a:pt x="761" y="262"/>
                      <a:pt x="760" y="262"/>
                      <a:pt x="759" y="262"/>
                    </a:cubicBezTo>
                    <a:cubicBezTo>
                      <a:pt x="758" y="262"/>
                      <a:pt x="758" y="263"/>
                      <a:pt x="757" y="263"/>
                    </a:cubicBezTo>
                    <a:cubicBezTo>
                      <a:pt x="756" y="263"/>
                      <a:pt x="756" y="263"/>
                      <a:pt x="755" y="263"/>
                    </a:cubicBezTo>
                    <a:cubicBezTo>
                      <a:pt x="754" y="263"/>
                      <a:pt x="753" y="262"/>
                      <a:pt x="753" y="262"/>
                    </a:cubicBezTo>
                    <a:cubicBezTo>
                      <a:pt x="753" y="261"/>
                      <a:pt x="754" y="260"/>
                      <a:pt x="755" y="260"/>
                    </a:cubicBezTo>
                    <a:cubicBezTo>
                      <a:pt x="756" y="259"/>
                      <a:pt x="757" y="260"/>
                      <a:pt x="759" y="260"/>
                    </a:cubicBezTo>
                    <a:cubicBezTo>
                      <a:pt x="760" y="260"/>
                      <a:pt x="761" y="260"/>
                      <a:pt x="762" y="260"/>
                    </a:cubicBezTo>
                    <a:cubicBezTo>
                      <a:pt x="764" y="260"/>
                      <a:pt x="765" y="259"/>
                      <a:pt x="766" y="258"/>
                    </a:cubicBezTo>
                    <a:cubicBezTo>
                      <a:pt x="767" y="257"/>
                      <a:pt x="768" y="257"/>
                      <a:pt x="768" y="255"/>
                    </a:cubicBezTo>
                    <a:cubicBezTo>
                      <a:pt x="769" y="254"/>
                      <a:pt x="768" y="253"/>
                      <a:pt x="768" y="252"/>
                    </a:cubicBezTo>
                    <a:cubicBezTo>
                      <a:pt x="767" y="250"/>
                      <a:pt x="766" y="250"/>
                      <a:pt x="764" y="249"/>
                    </a:cubicBezTo>
                    <a:cubicBezTo>
                      <a:pt x="763" y="249"/>
                      <a:pt x="762" y="250"/>
                      <a:pt x="760" y="250"/>
                    </a:cubicBezTo>
                    <a:cubicBezTo>
                      <a:pt x="758" y="250"/>
                      <a:pt x="756" y="251"/>
                      <a:pt x="754" y="251"/>
                    </a:cubicBezTo>
                    <a:cubicBezTo>
                      <a:pt x="753" y="251"/>
                      <a:pt x="752" y="251"/>
                      <a:pt x="751" y="252"/>
                    </a:cubicBezTo>
                    <a:cubicBezTo>
                      <a:pt x="750" y="252"/>
                      <a:pt x="750" y="252"/>
                      <a:pt x="749" y="252"/>
                    </a:cubicBezTo>
                    <a:cubicBezTo>
                      <a:pt x="749" y="252"/>
                      <a:pt x="748" y="253"/>
                      <a:pt x="748" y="253"/>
                    </a:cubicBezTo>
                    <a:cubicBezTo>
                      <a:pt x="747" y="253"/>
                      <a:pt x="746" y="253"/>
                      <a:pt x="745" y="253"/>
                    </a:cubicBezTo>
                    <a:cubicBezTo>
                      <a:pt x="744" y="254"/>
                      <a:pt x="743" y="255"/>
                      <a:pt x="742" y="255"/>
                    </a:cubicBezTo>
                    <a:cubicBezTo>
                      <a:pt x="741" y="256"/>
                      <a:pt x="740" y="257"/>
                      <a:pt x="738" y="258"/>
                    </a:cubicBezTo>
                    <a:cubicBezTo>
                      <a:pt x="737" y="258"/>
                      <a:pt x="736" y="259"/>
                      <a:pt x="735" y="259"/>
                    </a:cubicBezTo>
                    <a:cubicBezTo>
                      <a:pt x="733" y="260"/>
                      <a:pt x="733" y="261"/>
                      <a:pt x="731" y="261"/>
                    </a:cubicBezTo>
                    <a:cubicBezTo>
                      <a:pt x="730" y="261"/>
                      <a:pt x="729" y="261"/>
                      <a:pt x="729" y="260"/>
                    </a:cubicBezTo>
                    <a:cubicBezTo>
                      <a:pt x="728" y="259"/>
                      <a:pt x="731" y="259"/>
                      <a:pt x="733" y="258"/>
                    </a:cubicBezTo>
                    <a:cubicBezTo>
                      <a:pt x="734" y="257"/>
                      <a:pt x="735" y="257"/>
                      <a:pt x="737" y="256"/>
                    </a:cubicBezTo>
                    <a:cubicBezTo>
                      <a:pt x="738" y="255"/>
                      <a:pt x="739" y="254"/>
                      <a:pt x="740" y="253"/>
                    </a:cubicBezTo>
                    <a:cubicBezTo>
                      <a:pt x="741" y="252"/>
                      <a:pt x="741" y="252"/>
                      <a:pt x="742" y="252"/>
                    </a:cubicBezTo>
                    <a:cubicBezTo>
                      <a:pt x="744" y="251"/>
                      <a:pt x="745" y="252"/>
                      <a:pt x="746" y="251"/>
                    </a:cubicBezTo>
                    <a:cubicBezTo>
                      <a:pt x="747" y="251"/>
                      <a:pt x="748" y="251"/>
                      <a:pt x="749" y="250"/>
                    </a:cubicBezTo>
                    <a:cubicBezTo>
                      <a:pt x="750" y="250"/>
                      <a:pt x="750" y="250"/>
                      <a:pt x="750" y="249"/>
                    </a:cubicBezTo>
                    <a:moveTo>
                      <a:pt x="786" y="271"/>
                    </a:moveTo>
                    <a:cubicBezTo>
                      <a:pt x="787" y="270"/>
                      <a:pt x="787" y="269"/>
                      <a:pt x="788" y="269"/>
                    </a:cubicBezTo>
                    <a:cubicBezTo>
                      <a:pt x="789" y="269"/>
                      <a:pt x="789" y="269"/>
                      <a:pt x="790" y="269"/>
                    </a:cubicBezTo>
                    <a:cubicBezTo>
                      <a:pt x="791" y="270"/>
                      <a:pt x="790" y="272"/>
                      <a:pt x="790" y="273"/>
                    </a:cubicBezTo>
                    <a:cubicBezTo>
                      <a:pt x="789" y="274"/>
                      <a:pt x="788" y="274"/>
                      <a:pt x="788" y="275"/>
                    </a:cubicBezTo>
                    <a:cubicBezTo>
                      <a:pt x="788" y="276"/>
                      <a:pt x="789" y="276"/>
                      <a:pt x="790" y="277"/>
                    </a:cubicBezTo>
                    <a:cubicBezTo>
                      <a:pt x="790" y="278"/>
                      <a:pt x="791" y="278"/>
                      <a:pt x="790" y="279"/>
                    </a:cubicBezTo>
                    <a:cubicBezTo>
                      <a:pt x="790" y="280"/>
                      <a:pt x="789" y="280"/>
                      <a:pt x="788" y="281"/>
                    </a:cubicBezTo>
                    <a:cubicBezTo>
                      <a:pt x="786" y="281"/>
                      <a:pt x="786" y="281"/>
                      <a:pt x="784" y="281"/>
                    </a:cubicBezTo>
                    <a:cubicBezTo>
                      <a:pt x="783" y="281"/>
                      <a:pt x="782" y="281"/>
                      <a:pt x="781" y="280"/>
                    </a:cubicBezTo>
                    <a:cubicBezTo>
                      <a:pt x="780" y="279"/>
                      <a:pt x="779" y="279"/>
                      <a:pt x="779" y="278"/>
                    </a:cubicBezTo>
                    <a:cubicBezTo>
                      <a:pt x="779" y="277"/>
                      <a:pt x="780" y="277"/>
                      <a:pt x="780" y="276"/>
                    </a:cubicBezTo>
                    <a:cubicBezTo>
                      <a:pt x="781" y="276"/>
                      <a:pt x="781" y="276"/>
                      <a:pt x="782" y="276"/>
                    </a:cubicBezTo>
                    <a:cubicBezTo>
                      <a:pt x="783" y="275"/>
                      <a:pt x="782" y="274"/>
                      <a:pt x="782" y="273"/>
                    </a:cubicBezTo>
                    <a:cubicBezTo>
                      <a:pt x="783" y="272"/>
                      <a:pt x="784" y="272"/>
                      <a:pt x="784" y="272"/>
                    </a:cubicBezTo>
                    <a:cubicBezTo>
                      <a:pt x="785" y="271"/>
                      <a:pt x="786" y="271"/>
                      <a:pt x="786" y="271"/>
                    </a:cubicBezTo>
                    <a:close/>
                    <a:moveTo>
                      <a:pt x="767" y="276"/>
                    </a:moveTo>
                    <a:cubicBezTo>
                      <a:pt x="766" y="276"/>
                      <a:pt x="765" y="276"/>
                      <a:pt x="764" y="276"/>
                    </a:cubicBezTo>
                    <a:cubicBezTo>
                      <a:pt x="763" y="275"/>
                      <a:pt x="763" y="275"/>
                      <a:pt x="762" y="274"/>
                    </a:cubicBezTo>
                    <a:cubicBezTo>
                      <a:pt x="762" y="273"/>
                      <a:pt x="761" y="272"/>
                      <a:pt x="762" y="271"/>
                    </a:cubicBezTo>
                    <a:cubicBezTo>
                      <a:pt x="762" y="270"/>
                      <a:pt x="762" y="270"/>
                      <a:pt x="763" y="269"/>
                    </a:cubicBezTo>
                    <a:cubicBezTo>
                      <a:pt x="764" y="269"/>
                      <a:pt x="764" y="268"/>
                      <a:pt x="765" y="269"/>
                    </a:cubicBezTo>
                    <a:cubicBezTo>
                      <a:pt x="766" y="269"/>
                      <a:pt x="765" y="271"/>
                      <a:pt x="766" y="272"/>
                    </a:cubicBezTo>
                    <a:cubicBezTo>
                      <a:pt x="766" y="272"/>
                      <a:pt x="767" y="272"/>
                      <a:pt x="767" y="272"/>
                    </a:cubicBezTo>
                    <a:cubicBezTo>
                      <a:pt x="768" y="272"/>
                      <a:pt x="769" y="273"/>
                      <a:pt x="770" y="274"/>
                    </a:cubicBezTo>
                    <a:cubicBezTo>
                      <a:pt x="771" y="274"/>
                      <a:pt x="772" y="273"/>
                      <a:pt x="773" y="273"/>
                    </a:cubicBezTo>
                    <a:cubicBezTo>
                      <a:pt x="774" y="273"/>
                      <a:pt x="774" y="273"/>
                      <a:pt x="775" y="273"/>
                    </a:cubicBezTo>
                    <a:cubicBezTo>
                      <a:pt x="776" y="273"/>
                      <a:pt x="778" y="273"/>
                      <a:pt x="778" y="275"/>
                    </a:cubicBezTo>
                    <a:cubicBezTo>
                      <a:pt x="778" y="276"/>
                      <a:pt x="776" y="275"/>
                      <a:pt x="775" y="276"/>
                    </a:cubicBezTo>
                    <a:cubicBezTo>
                      <a:pt x="774" y="276"/>
                      <a:pt x="774" y="277"/>
                      <a:pt x="774" y="278"/>
                    </a:cubicBezTo>
                    <a:cubicBezTo>
                      <a:pt x="773" y="278"/>
                      <a:pt x="772" y="279"/>
                      <a:pt x="771" y="279"/>
                    </a:cubicBezTo>
                    <a:cubicBezTo>
                      <a:pt x="771" y="279"/>
                      <a:pt x="770" y="278"/>
                      <a:pt x="769" y="278"/>
                    </a:cubicBezTo>
                    <a:cubicBezTo>
                      <a:pt x="768" y="277"/>
                      <a:pt x="768" y="277"/>
                      <a:pt x="767" y="276"/>
                    </a:cubicBezTo>
                    <a:close/>
                    <a:moveTo>
                      <a:pt x="780" y="267"/>
                    </a:moveTo>
                    <a:cubicBezTo>
                      <a:pt x="780" y="266"/>
                      <a:pt x="780" y="266"/>
                      <a:pt x="780" y="265"/>
                    </a:cubicBezTo>
                    <a:cubicBezTo>
                      <a:pt x="781" y="265"/>
                      <a:pt x="781" y="265"/>
                      <a:pt x="782" y="264"/>
                    </a:cubicBezTo>
                    <a:cubicBezTo>
                      <a:pt x="782" y="264"/>
                      <a:pt x="783" y="263"/>
                      <a:pt x="783" y="263"/>
                    </a:cubicBezTo>
                    <a:cubicBezTo>
                      <a:pt x="784" y="264"/>
                      <a:pt x="783" y="265"/>
                      <a:pt x="782" y="266"/>
                    </a:cubicBezTo>
                    <a:cubicBezTo>
                      <a:pt x="782" y="266"/>
                      <a:pt x="782" y="268"/>
                      <a:pt x="781" y="268"/>
                    </a:cubicBezTo>
                    <a:cubicBezTo>
                      <a:pt x="781" y="268"/>
                      <a:pt x="780" y="267"/>
                      <a:pt x="780" y="267"/>
                    </a:cubicBezTo>
                    <a:close/>
                    <a:moveTo>
                      <a:pt x="779" y="252"/>
                    </a:moveTo>
                    <a:cubicBezTo>
                      <a:pt x="778" y="252"/>
                      <a:pt x="777" y="252"/>
                      <a:pt x="776" y="251"/>
                    </a:cubicBezTo>
                    <a:cubicBezTo>
                      <a:pt x="775" y="250"/>
                      <a:pt x="775" y="249"/>
                      <a:pt x="774" y="248"/>
                    </a:cubicBezTo>
                    <a:cubicBezTo>
                      <a:pt x="773" y="248"/>
                      <a:pt x="773" y="248"/>
                      <a:pt x="772" y="248"/>
                    </a:cubicBezTo>
                    <a:cubicBezTo>
                      <a:pt x="771" y="247"/>
                      <a:pt x="771" y="247"/>
                      <a:pt x="771" y="247"/>
                    </a:cubicBezTo>
                    <a:cubicBezTo>
                      <a:pt x="770" y="246"/>
                      <a:pt x="770" y="245"/>
                      <a:pt x="771" y="245"/>
                    </a:cubicBezTo>
                    <a:cubicBezTo>
                      <a:pt x="771" y="243"/>
                      <a:pt x="773" y="245"/>
                      <a:pt x="774" y="245"/>
                    </a:cubicBezTo>
                    <a:cubicBezTo>
                      <a:pt x="776" y="245"/>
                      <a:pt x="777" y="245"/>
                      <a:pt x="778" y="245"/>
                    </a:cubicBezTo>
                    <a:cubicBezTo>
                      <a:pt x="779" y="245"/>
                      <a:pt x="779" y="246"/>
                      <a:pt x="780" y="246"/>
                    </a:cubicBezTo>
                    <a:cubicBezTo>
                      <a:pt x="781" y="247"/>
                      <a:pt x="782" y="247"/>
                      <a:pt x="783" y="248"/>
                    </a:cubicBezTo>
                    <a:cubicBezTo>
                      <a:pt x="784" y="248"/>
                      <a:pt x="785" y="247"/>
                      <a:pt x="785" y="248"/>
                    </a:cubicBezTo>
                    <a:cubicBezTo>
                      <a:pt x="787" y="249"/>
                      <a:pt x="787" y="250"/>
                      <a:pt x="787" y="251"/>
                    </a:cubicBezTo>
                    <a:cubicBezTo>
                      <a:pt x="786" y="252"/>
                      <a:pt x="785" y="252"/>
                      <a:pt x="783" y="252"/>
                    </a:cubicBezTo>
                    <a:cubicBezTo>
                      <a:pt x="782" y="252"/>
                      <a:pt x="781" y="252"/>
                      <a:pt x="780" y="252"/>
                    </a:cubicBezTo>
                    <a:cubicBezTo>
                      <a:pt x="780" y="252"/>
                      <a:pt x="779" y="252"/>
                      <a:pt x="779" y="252"/>
                    </a:cubicBezTo>
                    <a:close/>
                    <a:moveTo>
                      <a:pt x="809" y="251"/>
                    </a:moveTo>
                    <a:cubicBezTo>
                      <a:pt x="810" y="250"/>
                      <a:pt x="810" y="249"/>
                      <a:pt x="811" y="248"/>
                    </a:cubicBezTo>
                    <a:cubicBezTo>
                      <a:pt x="813" y="246"/>
                      <a:pt x="813" y="245"/>
                      <a:pt x="814" y="244"/>
                    </a:cubicBezTo>
                    <a:cubicBezTo>
                      <a:pt x="816" y="242"/>
                      <a:pt x="817" y="241"/>
                      <a:pt x="818" y="240"/>
                    </a:cubicBezTo>
                    <a:cubicBezTo>
                      <a:pt x="819" y="239"/>
                      <a:pt x="819" y="238"/>
                      <a:pt x="820" y="237"/>
                    </a:cubicBezTo>
                    <a:cubicBezTo>
                      <a:pt x="821" y="236"/>
                      <a:pt x="822" y="236"/>
                      <a:pt x="823" y="235"/>
                    </a:cubicBezTo>
                    <a:cubicBezTo>
                      <a:pt x="824" y="234"/>
                      <a:pt x="825" y="233"/>
                      <a:pt x="827" y="233"/>
                    </a:cubicBezTo>
                    <a:cubicBezTo>
                      <a:pt x="828" y="232"/>
                      <a:pt x="829" y="232"/>
                      <a:pt x="830" y="232"/>
                    </a:cubicBezTo>
                    <a:cubicBezTo>
                      <a:pt x="831" y="231"/>
                      <a:pt x="832" y="230"/>
                      <a:pt x="833" y="231"/>
                    </a:cubicBezTo>
                    <a:cubicBezTo>
                      <a:pt x="834" y="232"/>
                      <a:pt x="834" y="233"/>
                      <a:pt x="834" y="234"/>
                    </a:cubicBezTo>
                    <a:cubicBezTo>
                      <a:pt x="833" y="235"/>
                      <a:pt x="831" y="235"/>
                      <a:pt x="830" y="236"/>
                    </a:cubicBezTo>
                    <a:cubicBezTo>
                      <a:pt x="829" y="237"/>
                      <a:pt x="828" y="238"/>
                      <a:pt x="827" y="239"/>
                    </a:cubicBezTo>
                    <a:cubicBezTo>
                      <a:pt x="826" y="240"/>
                      <a:pt x="825" y="241"/>
                      <a:pt x="824" y="242"/>
                    </a:cubicBezTo>
                    <a:cubicBezTo>
                      <a:pt x="824" y="243"/>
                      <a:pt x="824" y="243"/>
                      <a:pt x="824" y="244"/>
                    </a:cubicBezTo>
                    <a:cubicBezTo>
                      <a:pt x="824" y="245"/>
                      <a:pt x="826" y="243"/>
                      <a:pt x="827" y="243"/>
                    </a:cubicBezTo>
                    <a:cubicBezTo>
                      <a:pt x="827" y="243"/>
                      <a:pt x="828" y="243"/>
                      <a:pt x="828" y="244"/>
                    </a:cubicBezTo>
                    <a:cubicBezTo>
                      <a:pt x="829" y="244"/>
                      <a:pt x="828" y="245"/>
                      <a:pt x="828" y="246"/>
                    </a:cubicBezTo>
                    <a:cubicBezTo>
                      <a:pt x="829" y="247"/>
                      <a:pt x="829" y="248"/>
                      <a:pt x="830" y="249"/>
                    </a:cubicBezTo>
                    <a:cubicBezTo>
                      <a:pt x="831" y="249"/>
                      <a:pt x="832" y="249"/>
                      <a:pt x="833" y="248"/>
                    </a:cubicBezTo>
                    <a:cubicBezTo>
                      <a:pt x="834" y="247"/>
                      <a:pt x="834" y="246"/>
                      <a:pt x="835" y="246"/>
                    </a:cubicBezTo>
                    <a:cubicBezTo>
                      <a:pt x="835" y="246"/>
                      <a:pt x="835" y="247"/>
                      <a:pt x="836" y="248"/>
                    </a:cubicBezTo>
                    <a:cubicBezTo>
                      <a:pt x="837" y="248"/>
                      <a:pt x="836" y="246"/>
                      <a:pt x="837" y="246"/>
                    </a:cubicBezTo>
                    <a:cubicBezTo>
                      <a:pt x="838" y="246"/>
                      <a:pt x="839" y="246"/>
                      <a:pt x="839" y="247"/>
                    </a:cubicBezTo>
                    <a:cubicBezTo>
                      <a:pt x="840" y="247"/>
                      <a:pt x="840" y="248"/>
                      <a:pt x="840" y="248"/>
                    </a:cubicBezTo>
                    <a:cubicBezTo>
                      <a:pt x="840" y="249"/>
                      <a:pt x="841" y="250"/>
                      <a:pt x="841" y="251"/>
                    </a:cubicBezTo>
                    <a:cubicBezTo>
                      <a:pt x="841" y="252"/>
                      <a:pt x="840" y="253"/>
                      <a:pt x="839" y="254"/>
                    </a:cubicBezTo>
                    <a:cubicBezTo>
                      <a:pt x="839" y="254"/>
                      <a:pt x="838" y="255"/>
                      <a:pt x="839" y="255"/>
                    </a:cubicBezTo>
                    <a:cubicBezTo>
                      <a:pt x="839" y="256"/>
                      <a:pt x="840" y="256"/>
                      <a:pt x="840" y="257"/>
                    </a:cubicBezTo>
                    <a:cubicBezTo>
                      <a:pt x="841" y="257"/>
                      <a:pt x="840" y="258"/>
                      <a:pt x="840" y="259"/>
                    </a:cubicBezTo>
                    <a:cubicBezTo>
                      <a:pt x="840" y="260"/>
                      <a:pt x="839" y="260"/>
                      <a:pt x="838" y="261"/>
                    </a:cubicBezTo>
                    <a:cubicBezTo>
                      <a:pt x="838" y="262"/>
                      <a:pt x="838" y="262"/>
                      <a:pt x="838" y="263"/>
                    </a:cubicBezTo>
                    <a:cubicBezTo>
                      <a:pt x="838" y="264"/>
                      <a:pt x="840" y="263"/>
                      <a:pt x="841" y="262"/>
                    </a:cubicBezTo>
                    <a:cubicBezTo>
                      <a:pt x="842" y="262"/>
                      <a:pt x="844" y="261"/>
                      <a:pt x="844" y="262"/>
                    </a:cubicBezTo>
                    <a:cubicBezTo>
                      <a:pt x="845" y="263"/>
                      <a:pt x="844" y="264"/>
                      <a:pt x="844" y="265"/>
                    </a:cubicBezTo>
                    <a:cubicBezTo>
                      <a:pt x="843" y="267"/>
                      <a:pt x="843" y="267"/>
                      <a:pt x="842" y="268"/>
                    </a:cubicBezTo>
                    <a:cubicBezTo>
                      <a:pt x="841" y="269"/>
                      <a:pt x="840" y="270"/>
                      <a:pt x="840" y="271"/>
                    </a:cubicBezTo>
                    <a:cubicBezTo>
                      <a:pt x="840" y="271"/>
                      <a:pt x="840" y="272"/>
                      <a:pt x="839" y="272"/>
                    </a:cubicBezTo>
                    <a:cubicBezTo>
                      <a:pt x="839" y="274"/>
                      <a:pt x="837" y="273"/>
                      <a:pt x="835" y="273"/>
                    </a:cubicBezTo>
                    <a:cubicBezTo>
                      <a:pt x="834" y="273"/>
                      <a:pt x="834" y="272"/>
                      <a:pt x="833" y="272"/>
                    </a:cubicBezTo>
                    <a:cubicBezTo>
                      <a:pt x="832" y="271"/>
                      <a:pt x="832" y="271"/>
                      <a:pt x="831" y="270"/>
                    </a:cubicBezTo>
                    <a:cubicBezTo>
                      <a:pt x="831" y="270"/>
                      <a:pt x="831" y="269"/>
                      <a:pt x="832" y="268"/>
                    </a:cubicBezTo>
                    <a:cubicBezTo>
                      <a:pt x="832" y="267"/>
                      <a:pt x="833" y="267"/>
                      <a:pt x="834" y="267"/>
                    </a:cubicBezTo>
                    <a:cubicBezTo>
                      <a:pt x="834" y="266"/>
                      <a:pt x="834" y="264"/>
                      <a:pt x="833" y="264"/>
                    </a:cubicBezTo>
                    <a:cubicBezTo>
                      <a:pt x="833" y="264"/>
                      <a:pt x="832" y="264"/>
                      <a:pt x="832" y="265"/>
                    </a:cubicBezTo>
                    <a:cubicBezTo>
                      <a:pt x="831" y="265"/>
                      <a:pt x="830" y="265"/>
                      <a:pt x="829" y="266"/>
                    </a:cubicBezTo>
                    <a:cubicBezTo>
                      <a:pt x="828" y="267"/>
                      <a:pt x="828" y="268"/>
                      <a:pt x="827" y="269"/>
                    </a:cubicBezTo>
                    <a:cubicBezTo>
                      <a:pt x="826" y="270"/>
                      <a:pt x="826" y="271"/>
                      <a:pt x="825" y="271"/>
                    </a:cubicBezTo>
                    <a:cubicBezTo>
                      <a:pt x="823" y="272"/>
                      <a:pt x="822" y="272"/>
                      <a:pt x="820" y="271"/>
                    </a:cubicBezTo>
                    <a:cubicBezTo>
                      <a:pt x="820" y="270"/>
                      <a:pt x="819" y="270"/>
                      <a:pt x="819" y="269"/>
                    </a:cubicBezTo>
                    <a:cubicBezTo>
                      <a:pt x="819" y="267"/>
                      <a:pt x="821" y="269"/>
                      <a:pt x="822" y="268"/>
                    </a:cubicBezTo>
                    <a:cubicBezTo>
                      <a:pt x="823" y="268"/>
                      <a:pt x="823" y="267"/>
                      <a:pt x="823" y="267"/>
                    </a:cubicBezTo>
                    <a:cubicBezTo>
                      <a:pt x="824" y="266"/>
                      <a:pt x="824" y="266"/>
                      <a:pt x="824" y="265"/>
                    </a:cubicBezTo>
                    <a:cubicBezTo>
                      <a:pt x="824" y="264"/>
                      <a:pt x="823" y="264"/>
                      <a:pt x="822" y="264"/>
                    </a:cubicBezTo>
                    <a:cubicBezTo>
                      <a:pt x="821" y="264"/>
                      <a:pt x="820" y="264"/>
                      <a:pt x="819" y="264"/>
                    </a:cubicBezTo>
                    <a:cubicBezTo>
                      <a:pt x="818" y="265"/>
                      <a:pt x="817" y="265"/>
                      <a:pt x="816" y="266"/>
                    </a:cubicBezTo>
                    <a:cubicBezTo>
                      <a:pt x="814" y="266"/>
                      <a:pt x="813" y="266"/>
                      <a:pt x="812" y="266"/>
                    </a:cubicBezTo>
                    <a:cubicBezTo>
                      <a:pt x="811" y="266"/>
                      <a:pt x="810" y="265"/>
                      <a:pt x="809" y="265"/>
                    </a:cubicBezTo>
                    <a:cubicBezTo>
                      <a:pt x="808" y="264"/>
                      <a:pt x="807" y="264"/>
                      <a:pt x="805" y="264"/>
                    </a:cubicBezTo>
                    <a:cubicBezTo>
                      <a:pt x="803" y="264"/>
                      <a:pt x="803" y="266"/>
                      <a:pt x="801" y="266"/>
                    </a:cubicBezTo>
                    <a:cubicBezTo>
                      <a:pt x="800" y="266"/>
                      <a:pt x="799" y="266"/>
                      <a:pt x="798" y="265"/>
                    </a:cubicBezTo>
                    <a:cubicBezTo>
                      <a:pt x="797" y="264"/>
                      <a:pt x="797" y="263"/>
                      <a:pt x="797" y="261"/>
                    </a:cubicBezTo>
                    <a:cubicBezTo>
                      <a:pt x="798" y="259"/>
                      <a:pt x="801" y="261"/>
                      <a:pt x="802" y="259"/>
                    </a:cubicBezTo>
                    <a:cubicBezTo>
                      <a:pt x="803" y="258"/>
                      <a:pt x="802" y="257"/>
                      <a:pt x="803" y="257"/>
                    </a:cubicBezTo>
                    <a:cubicBezTo>
                      <a:pt x="803" y="256"/>
                      <a:pt x="803" y="255"/>
                      <a:pt x="803" y="254"/>
                    </a:cubicBezTo>
                    <a:cubicBezTo>
                      <a:pt x="804" y="253"/>
                      <a:pt x="804" y="253"/>
                      <a:pt x="805" y="253"/>
                    </a:cubicBezTo>
                    <a:cubicBezTo>
                      <a:pt x="806" y="252"/>
                      <a:pt x="807" y="252"/>
                      <a:pt x="809" y="251"/>
                    </a:cubicBezTo>
                    <a:close/>
                    <a:moveTo>
                      <a:pt x="1255" y="315"/>
                    </a:moveTo>
                    <a:cubicBezTo>
                      <a:pt x="1254" y="314"/>
                      <a:pt x="1255" y="314"/>
                      <a:pt x="1255" y="313"/>
                    </a:cubicBezTo>
                    <a:cubicBezTo>
                      <a:pt x="1254" y="312"/>
                      <a:pt x="1254" y="312"/>
                      <a:pt x="1253" y="312"/>
                    </a:cubicBezTo>
                    <a:cubicBezTo>
                      <a:pt x="1252" y="311"/>
                      <a:pt x="1252" y="310"/>
                      <a:pt x="1252" y="309"/>
                    </a:cubicBezTo>
                    <a:cubicBezTo>
                      <a:pt x="1253" y="308"/>
                      <a:pt x="1253" y="307"/>
                      <a:pt x="1254" y="307"/>
                    </a:cubicBezTo>
                    <a:cubicBezTo>
                      <a:pt x="1255" y="306"/>
                      <a:pt x="1255" y="306"/>
                      <a:pt x="1256" y="306"/>
                    </a:cubicBezTo>
                    <a:cubicBezTo>
                      <a:pt x="1257" y="305"/>
                      <a:pt x="1257" y="304"/>
                      <a:pt x="1258" y="304"/>
                    </a:cubicBezTo>
                    <a:cubicBezTo>
                      <a:pt x="1259" y="304"/>
                      <a:pt x="1259" y="305"/>
                      <a:pt x="1259" y="306"/>
                    </a:cubicBezTo>
                    <a:cubicBezTo>
                      <a:pt x="1259" y="307"/>
                      <a:pt x="1259" y="307"/>
                      <a:pt x="1259" y="308"/>
                    </a:cubicBezTo>
                    <a:cubicBezTo>
                      <a:pt x="1259" y="310"/>
                      <a:pt x="1260" y="311"/>
                      <a:pt x="1259" y="312"/>
                    </a:cubicBezTo>
                    <a:cubicBezTo>
                      <a:pt x="1259" y="313"/>
                      <a:pt x="1259" y="314"/>
                      <a:pt x="1258" y="315"/>
                    </a:cubicBezTo>
                    <a:cubicBezTo>
                      <a:pt x="1258" y="316"/>
                      <a:pt x="1257" y="316"/>
                      <a:pt x="1257" y="316"/>
                    </a:cubicBezTo>
                    <a:cubicBezTo>
                      <a:pt x="1256" y="316"/>
                      <a:pt x="1255" y="316"/>
                      <a:pt x="1255" y="315"/>
                    </a:cubicBezTo>
                    <a:close/>
                    <a:moveTo>
                      <a:pt x="1154" y="196"/>
                    </a:moveTo>
                    <a:cubicBezTo>
                      <a:pt x="1153" y="196"/>
                      <a:pt x="1154" y="195"/>
                      <a:pt x="1154" y="195"/>
                    </a:cubicBezTo>
                    <a:cubicBezTo>
                      <a:pt x="1155" y="194"/>
                      <a:pt x="1155" y="194"/>
                      <a:pt x="1156" y="194"/>
                    </a:cubicBezTo>
                    <a:cubicBezTo>
                      <a:pt x="1156" y="194"/>
                      <a:pt x="1156" y="195"/>
                      <a:pt x="1155" y="196"/>
                    </a:cubicBezTo>
                    <a:cubicBezTo>
                      <a:pt x="1155" y="196"/>
                      <a:pt x="1154" y="197"/>
                      <a:pt x="1154" y="196"/>
                    </a:cubicBezTo>
                    <a:close/>
                    <a:moveTo>
                      <a:pt x="1153" y="191"/>
                    </a:moveTo>
                    <a:cubicBezTo>
                      <a:pt x="1153" y="190"/>
                      <a:pt x="1153" y="189"/>
                      <a:pt x="1153" y="189"/>
                    </a:cubicBezTo>
                    <a:cubicBezTo>
                      <a:pt x="1154" y="189"/>
                      <a:pt x="1155" y="189"/>
                      <a:pt x="1155" y="190"/>
                    </a:cubicBezTo>
                    <a:cubicBezTo>
                      <a:pt x="1156" y="190"/>
                      <a:pt x="1156" y="191"/>
                      <a:pt x="1155" y="191"/>
                    </a:cubicBezTo>
                    <a:cubicBezTo>
                      <a:pt x="1155" y="192"/>
                      <a:pt x="1154" y="192"/>
                      <a:pt x="1153" y="191"/>
                    </a:cubicBezTo>
                    <a:close/>
                    <a:moveTo>
                      <a:pt x="1150" y="180"/>
                    </a:moveTo>
                    <a:cubicBezTo>
                      <a:pt x="1149" y="180"/>
                      <a:pt x="1149" y="179"/>
                      <a:pt x="1149" y="178"/>
                    </a:cubicBezTo>
                    <a:cubicBezTo>
                      <a:pt x="1149" y="177"/>
                      <a:pt x="1150" y="176"/>
                      <a:pt x="1150" y="175"/>
                    </a:cubicBezTo>
                    <a:cubicBezTo>
                      <a:pt x="1151" y="175"/>
                      <a:pt x="1152" y="174"/>
                      <a:pt x="1153" y="174"/>
                    </a:cubicBezTo>
                    <a:cubicBezTo>
                      <a:pt x="1154" y="173"/>
                      <a:pt x="1156" y="173"/>
                      <a:pt x="1157" y="174"/>
                    </a:cubicBezTo>
                    <a:cubicBezTo>
                      <a:pt x="1157" y="175"/>
                      <a:pt x="1157" y="175"/>
                      <a:pt x="1157" y="176"/>
                    </a:cubicBezTo>
                    <a:cubicBezTo>
                      <a:pt x="1157" y="177"/>
                      <a:pt x="1156" y="177"/>
                      <a:pt x="1155" y="178"/>
                    </a:cubicBezTo>
                    <a:cubicBezTo>
                      <a:pt x="1154" y="180"/>
                      <a:pt x="1153" y="181"/>
                      <a:pt x="1151" y="181"/>
                    </a:cubicBezTo>
                    <a:cubicBezTo>
                      <a:pt x="1151" y="181"/>
                      <a:pt x="1150" y="181"/>
                      <a:pt x="1150" y="180"/>
                    </a:cubicBezTo>
                    <a:close/>
                    <a:moveTo>
                      <a:pt x="1184" y="236"/>
                    </a:moveTo>
                    <a:cubicBezTo>
                      <a:pt x="1186" y="236"/>
                      <a:pt x="1187" y="236"/>
                      <a:pt x="1189" y="236"/>
                    </a:cubicBezTo>
                    <a:cubicBezTo>
                      <a:pt x="1191" y="236"/>
                      <a:pt x="1193" y="236"/>
                      <a:pt x="1195" y="236"/>
                    </a:cubicBezTo>
                    <a:cubicBezTo>
                      <a:pt x="1196" y="236"/>
                      <a:pt x="1197" y="236"/>
                      <a:pt x="1199" y="235"/>
                    </a:cubicBezTo>
                    <a:cubicBezTo>
                      <a:pt x="1200" y="235"/>
                      <a:pt x="1201" y="233"/>
                      <a:pt x="1202" y="233"/>
                    </a:cubicBezTo>
                    <a:cubicBezTo>
                      <a:pt x="1203" y="232"/>
                      <a:pt x="1203" y="232"/>
                      <a:pt x="1203" y="232"/>
                    </a:cubicBezTo>
                    <a:cubicBezTo>
                      <a:pt x="1204" y="231"/>
                      <a:pt x="1201" y="233"/>
                      <a:pt x="1200" y="232"/>
                    </a:cubicBezTo>
                    <a:cubicBezTo>
                      <a:pt x="1200" y="232"/>
                      <a:pt x="1199" y="231"/>
                      <a:pt x="1199" y="230"/>
                    </a:cubicBezTo>
                    <a:cubicBezTo>
                      <a:pt x="1199" y="229"/>
                      <a:pt x="1200" y="229"/>
                      <a:pt x="1201" y="228"/>
                    </a:cubicBezTo>
                    <a:cubicBezTo>
                      <a:pt x="1202" y="227"/>
                      <a:pt x="1203" y="227"/>
                      <a:pt x="1204" y="227"/>
                    </a:cubicBezTo>
                    <a:cubicBezTo>
                      <a:pt x="1205" y="226"/>
                      <a:pt x="1205" y="226"/>
                      <a:pt x="1206" y="225"/>
                    </a:cubicBezTo>
                    <a:cubicBezTo>
                      <a:pt x="1206" y="224"/>
                      <a:pt x="1206" y="224"/>
                      <a:pt x="1205" y="223"/>
                    </a:cubicBezTo>
                    <a:cubicBezTo>
                      <a:pt x="1205" y="222"/>
                      <a:pt x="1205" y="221"/>
                      <a:pt x="1205" y="220"/>
                    </a:cubicBezTo>
                    <a:cubicBezTo>
                      <a:pt x="1204" y="219"/>
                      <a:pt x="1202" y="220"/>
                      <a:pt x="1200" y="219"/>
                    </a:cubicBezTo>
                    <a:cubicBezTo>
                      <a:pt x="1200" y="219"/>
                      <a:pt x="1199" y="219"/>
                      <a:pt x="1199" y="218"/>
                    </a:cubicBezTo>
                    <a:cubicBezTo>
                      <a:pt x="1199" y="217"/>
                      <a:pt x="1200" y="216"/>
                      <a:pt x="1199" y="216"/>
                    </a:cubicBezTo>
                    <a:cubicBezTo>
                      <a:pt x="1199" y="215"/>
                      <a:pt x="1198" y="215"/>
                      <a:pt x="1198" y="214"/>
                    </a:cubicBezTo>
                    <a:cubicBezTo>
                      <a:pt x="1197" y="213"/>
                      <a:pt x="1197" y="212"/>
                      <a:pt x="1196" y="211"/>
                    </a:cubicBezTo>
                    <a:cubicBezTo>
                      <a:pt x="1195" y="210"/>
                      <a:pt x="1194" y="211"/>
                      <a:pt x="1193" y="210"/>
                    </a:cubicBezTo>
                    <a:cubicBezTo>
                      <a:pt x="1193" y="209"/>
                      <a:pt x="1194" y="208"/>
                      <a:pt x="1193" y="207"/>
                    </a:cubicBezTo>
                    <a:cubicBezTo>
                      <a:pt x="1192" y="206"/>
                      <a:pt x="1191" y="206"/>
                      <a:pt x="1190" y="205"/>
                    </a:cubicBezTo>
                    <a:cubicBezTo>
                      <a:pt x="1189" y="204"/>
                      <a:pt x="1188" y="204"/>
                      <a:pt x="1187" y="203"/>
                    </a:cubicBezTo>
                    <a:cubicBezTo>
                      <a:pt x="1187" y="203"/>
                      <a:pt x="1186" y="203"/>
                      <a:pt x="1186" y="203"/>
                    </a:cubicBezTo>
                    <a:cubicBezTo>
                      <a:pt x="1185" y="202"/>
                      <a:pt x="1186" y="201"/>
                      <a:pt x="1186" y="200"/>
                    </a:cubicBezTo>
                    <a:cubicBezTo>
                      <a:pt x="1185" y="198"/>
                      <a:pt x="1185" y="197"/>
                      <a:pt x="1184" y="196"/>
                    </a:cubicBezTo>
                    <a:cubicBezTo>
                      <a:pt x="1183" y="195"/>
                      <a:pt x="1182" y="195"/>
                      <a:pt x="1181" y="194"/>
                    </a:cubicBezTo>
                    <a:cubicBezTo>
                      <a:pt x="1180" y="194"/>
                      <a:pt x="1179" y="195"/>
                      <a:pt x="1177" y="195"/>
                    </a:cubicBezTo>
                    <a:cubicBezTo>
                      <a:pt x="1176" y="195"/>
                      <a:pt x="1175" y="195"/>
                      <a:pt x="1174" y="194"/>
                    </a:cubicBezTo>
                    <a:cubicBezTo>
                      <a:pt x="1174" y="194"/>
                      <a:pt x="1173" y="194"/>
                      <a:pt x="1173" y="193"/>
                    </a:cubicBezTo>
                    <a:cubicBezTo>
                      <a:pt x="1173" y="192"/>
                      <a:pt x="1175" y="192"/>
                      <a:pt x="1176" y="191"/>
                    </a:cubicBezTo>
                    <a:cubicBezTo>
                      <a:pt x="1177" y="190"/>
                      <a:pt x="1176" y="190"/>
                      <a:pt x="1177" y="189"/>
                    </a:cubicBezTo>
                    <a:cubicBezTo>
                      <a:pt x="1178" y="188"/>
                      <a:pt x="1179" y="189"/>
                      <a:pt x="1180" y="188"/>
                    </a:cubicBezTo>
                    <a:cubicBezTo>
                      <a:pt x="1182" y="187"/>
                      <a:pt x="1182" y="185"/>
                      <a:pt x="1182" y="184"/>
                    </a:cubicBezTo>
                    <a:cubicBezTo>
                      <a:pt x="1182" y="182"/>
                      <a:pt x="1183" y="180"/>
                      <a:pt x="1181" y="179"/>
                    </a:cubicBezTo>
                    <a:cubicBezTo>
                      <a:pt x="1180" y="177"/>
                      <a:pt x="1178" y="179"/>
                      <a:pt x="1176" y="179"/>
                    </a:cubicBezTo>
                    <a:cubicBezTo>
                      <a:pt x="1175" y="179"/>
                      <a:pt x="1174" y="180"/>
                      <a:pt x="1172" y="180"/>
                    </a:cubicBezTo>
                    <a:cubicBezTo>
                      <a:pt x="1171" y="180"/>
                      <a:pt x="1171" y="180"/>
                      <a:pt x="1170" y="180"/>
                    </a:cubicBezTo>
                    <a:cubicBezTo>
                      <a:pt x="1170" y="179"/>
                      <a:pt x="1170" y="178"/>
                      <a:pt x="1171" y="178"/>
                    </a:cubicBezTo>
                    <a:cubicBezTo>
                      <a:pt x="1172" y="177"/>
                      <a:pt x="1173" y="177"/>
                      <a:pt x="1173" y="176"/>
                    </a:cubicBezTo>
                    <a:cubicBezTo>
                      <a:pt x="1174" y="176"/>
                      <a:pt x="1174" y="175"/>
                      <a:pt x="1174" y="174"/>
                    </a:cubicBezTo>
                    <a:cubicBezTo>
                      <a:pt x="1174" y="174"/>
                      <a:pt x="1174" y="173"/>
                      <a:pt x="1173" y="173"/>
                    </a:cubicBezTo>
                    <a:cubicBezTo>
                      <a:pt x="1172" y="173"/>
                      <a:pt x="1172" y="174"/>
                      <a:pt x="1171" y="174"/>
                    </a:cubicBezTo>
                    <a:cubicBezTo>
                      <a:pt x="1170" y="174"/>
                      <a:pt x="1169" y="173"/>
                      <a:pt x="1168" y="173"/>
                    </a:cubicBezTo>
                    <a:cubicBezTo>
                      <a:pt x="1167" y="173"/>
                      <a:pt x="1167" y="173"/>
                      <a:pt x="1166" y="173"/>
                    </a:cubicBezTo>
                    <a:cubicBezTo>
                      <a:pt x="1164" y="173"/>
                      <a:pt x="1163" y="172"/>
                      <a:pt x="1162" y="173"/>
                    </a:cubicBezTo>
                    <a:cubicBezTo>
                      <a:pt x="1161" y="174"/>
                      <a:pt x="1162" y="175"/>
                      <a:pt x="1161" y="176"/>
                    </a:cubicBezTo>
                    <a:cubicBezTo>
                      <a:pt x="1161" y="177"/>
                      <a:pt x="1161" y="177"/>
                      <a:pt x="1160" y="178"/>
                    </a:cubicBezTo>
                    <a:cubicBezTo>
                      <a:pt x="1159" y="178"/>
                      <a:pt x="1159" y="178"/>
                      <a:pt x="1158" y="178"/>
                    </a:cubicBezTo>
                    <a:cubicBezTo>
                      <a:pt x="1158" y="179"/>
                      <a:pt x="1157" y="179"/>
                      <a:pt x="1156" y="179"/>
                    </a:cubicBezTo>
                    <a:cubicBezTo>
                      <a:pt x="1155" y="179"/>
                      <a:pt x="1155" y="179"/>
                      <a:pt x="1154" y="180"/>
                    </a:cubicBezTo>
                    <a:cubicBezTo>
                      <a:pt x="1153" y="181"/>
                      <a:pt x="1152" y="181"/>
                      <a:pt x="1152" y="183"/>
                    </a:cubicBezTo>
                    <a:cubicBezTo>
                      <a:pt x="1152" y="184"/>
                      <a:pt x="1152" y="185"/>
                      <a:pt x="1153" y="185"/>
                    </a:cubicBezTo>
                    <a:cubicBezTo>
                      <a:pt x="1153" y="186"/>
                      <a:pt x="1155" y="184"/>
                      <a:pt x="1156" y="185"/>
                    </a:cubicBezTo>
                    <a:cubicBezTo>
                      <a:pt x="1157" y="186"/>
                      <a:pt x="1156" y="187"/>
                      <a:pt x="1157" y="188"/>
                    </a:cubicBezTo>
                    <a:cubicBezTo>
                      <a:pt x="1157" y="189"/>
                      <a:pt x="1158" y="188"/>
                      <a:pt x="1159" y="189"/>
                    </a:cubicBezTo>
                    <a:cubicBezTo>
                      <a:pt x="1159" y="190"/>
                      <a:pt x="1159" y="191"/>
                      <a:pt x="1159" y="192"/>
                    </a:cubicBezTo>
                    <a:cubicBezTo>
                      <a:pt x="1159" y="193"/>
                      <a:pt x="1158" y="194"/>
                      <a:pt x="1159" y="195"/>
                    </a:cubicBezTo>
                    <a:cubicBezTo>
                      <a:pt x="1159" y="195"/>
                      <a:pt x="1160" y="195"/>
                      <a:pt x="1161" y="195"/>
                    </a:cubicBezTo>
                    <a:cubicBezTo>
                      <a:pt x="1162" y="195"/>
                      <a:pt x="1162" y="195"/>
                      <a:pt x="1163" y="195"/>
                    </a:cubicBezTo>
                    <a:cubicBezTo>
                      <a:pt x="1164" y="196"/>
                      <a:pt x="1163" y="197"/>
                      <a:pt x="1164" y="198"/>
                    </a:cubicBezTo>
                    <a:cubicBezTo>
                      <a:pt x="1164" y="198"/>
                      <a:pt x="1164" y="199"/>
                      <a:pt x="1165" y="199"/>
                    </a:cubicBezTo>
                    <a:cubicBezTo>
                      <a:pt x="1165" y="201"/>
                      <a:pt x="1163" y="201"/>
                      <a:pt x="1162" y="202"/>
                    </a:cubicBezTo>
                    <a:cubicBezTo>
                      <a:pt x="1161" y="203"/>
                      <a:pt x="1161" y="203"/>
                      <a:pt x="1161" y="204"/>
                    </a:cubicBezTo>
                    <a:cubicBezTo>
                      <a:pt x="1161" y="206"/>
                      <a:pt x="1163" y="205"/>
                      <a:pt x="1165" y="205"/>
                    </a:cubicBezTo>
                    <a:cubicBezTo>
                      <a:pt x="1166" y="205"/>
                      <a:pt x="1167" y="205"/>
                      <a:pt x="1168" y="204"/>
                    </a:cubicBezTo>
                    <a:cubicBezTo>
                      <a:pt x="1169" y="203"/>
                      <a:pt x="1169" y="202"/>
                      <a:pt x="1170" y="202"/>
                    </a:cubicBezTo>
                    <a:cubicBezTo>
                      <a:pt x="1171" y="203"/>
                      <a:pt x="1171" y="203"/>
                      <a:pt x="1171" y="204"/>
                    </a:cubicBezTo>
                    <a:cubicBezTo>
                      <a:pt x="1171" y="206"/>
                      <a:pt x="1171" y="207"/>
                      <a:pt x="1172" y="208"/>
                    </a:cubicBezTo>
                    <a:cubicBezTo>
                      <a:pt x="1172" y="209"/>
                      <a:pt x="1173" y="209"/>
                      <a:pt x="1174" y="210"/>
                    </a:cubicBezTo>
                    <a:cubicBezTo>
                      <a:pt x="1175" y="211"/>
                      <a:pt x="1176" y="212"/>
                      <a:pt x="1175" y="213"/>
                    </a:cubicBezTo>
                    <a:cubicBezTo>
                      <a:pt x="1175" y="215"/>
                      <a:pt x="1174" y="215"/>
                      <a:pt x="1172" y="215"/>
                    </a:cubicBezTo>
                    <a:cubicBezTo>
                      <a:pt x="1171" y="216"/>
                      <a:pt x="1170" y="216"/>
                      <a:pt x="1168" y="216"/>
                    </a:cubicBezTo>
                    <a:cubicBezTo>
                      <a:pt x="1167" y="215"/>
                      <a:pt x="1167" y="214"/>
                      <a:pt x="1166" y="214"/>
                    </a:cubicBezTo>
                    <a:cubicBezTo>
                      <a:pt x="1165" y="215"/>
                      <a:pt x="1165" y="216"/>
                      <a:pt x="1165" y="217"/>
                    </a:cubicBezTo>
                    <a:cubicBezTo>
                      <a:pt x="1165" y="218"/>
                      <a:pt x="1165" y="219"/>
                      <a:pt x="1165" y="221"/>
                    </a:cubicBezTo>
                    <a:cubicBezTo>
                      <a:pt x="1165" y="222"/>
                      <a:pt x="1165" y="223"/>
                      <a:pt x="1165" y="224"/>
                    </a:cubicBezTo>
                    <a:cubicBezTo>
                      <a:pt x="1164" y="225"/>
                      <a:pt x="1162" y="225"/>
                      <a:pt x="1162" y="226"/>
                    </a:cubicBezTo>
                    <a:cubicBezTo>
                      <a:pt x="1160" y="227"/>
                      <a:pt x="1159" y="229"/>
                      <a:pt x="1160" y="230"/>
                    </a:cubicBezTo>
                    <a:cubicBezTo>
                      <a:pt x="1161" y="231"/>
                      <a:pt x="1162" y="230"/>
                      <a:pt x="1163" y="230"/>
                    </a:cubicBezTo>
                    <a:cubicBezTo>
                      <a:pt x="1164" y="230"/>
                      <a:pt x="1164" y="230"/>
                      <a:pt x="1165" y="230"/>
                    </a:cubicBezTo>
                    <a:cubicBezTo>
                      <a:pt x="1166" y="230"/>
                      <a:pt x="1167" y="230"/>
                      <a:pt x="1168" y="231"/>
                    </a:cubicBezTo>
                    <a:cubicBezTo>
                      <a:pt x="1169" y="231"/>
                      <a:pt x="1169" y="231"/>
                      <a:pt x="1170" y="231"/>
                    </a:cubicBezTo>
                    <a:cubicBezTo>
                      <a:pt x="1170" y="231"/>
                      <a:pt x="1172" y="231"/>
                      <a:pt x="1172" y="231"/>
                    </a:cubicBezTo>
                    <a:cubicBezTo>
                      <a:pt x="1173" y="232"/>
                      <a:pt x="1173" y="233"/>
                      <a:pt x="1172" y="233"/>
                    </a:cubicBezTo>
                    <a:cubicBezTo>
                      <a:pt x="1172" y="234"/>
                      <a:pt x="1171" y="234"/>
                      <a:pt x="1170" y="234"/>
                    </a:cubicBezTo>
                    <a:cubicBezTo>
                      <a:pt x="1169" y="234"/>
                      <a:pt x="1169" y="234"/>
                      <a:pt x="1167" y="234"/>
                    </a:cubicBezTo>
                    <a:cubicBezTo>
                      <a:pt x="1166" y="234"/>
                      <a:pt x="1166" y="234"/>
                      <a:pt x="1165" y="235"/>
                    </a:cubicBezTo>
                    <a:cubicBezTo>
                      <a:pt x="1164" y="236"/>
                      <a:pt x="1164" y="236"/>
                      <a:pt x="1163" y="237"/>
                    </a:cubicBezTo>
                    <a:cubicBezTo>
                      <a:pt x="1162" y="237"/>
                      <a:pt x="1161" y="237"/>
                      <a:pt x="1160" y="238"/>
                    </a:cubicBezTo>
                    <a:cubicBezTo>
                      <a:pt x="1159" y="239"/>
                      <a:pt x="1159" y="240"/>
                      <a:pt x="1158" y="241"/>
                    </a:cubicBezTo>
                    <a:cubicBezTo>
                      <a:pt x="1158" y="241"/>
                      <a:pt x="1157" y="242"/>
                      <a:pt x="1157" y="243"/>
                    </a:cubicBezTo>
                    <a:cubicBezTo>
                      <a:pt x="1157" y="245"/>
                      <a:pt x="1159" y="244"/>
                      <a:pt x="1161" y="243"/>
                    </a:cubicBezTo>
                    <a:cubicBezTo>
                      <a:pt x="1162" y="243"/>
                      <a:pt x="1163" y="241"/>
                      <a:pt x="1164" y="241"/>
                    </a:cubicBezTo>
                    <a:cubicBezTo>
                      <a:pt x="1166" y="241"/>
                      <a:pt x="1166" y="242"/>
                      <a:pt x="1168" y="242"/>
                    </a:cubicBezTo>
                    <a:cubicBezTo>
                      <a:pt x="1169" y="242"/>
                      <a:pt x="1169" y="242"/>
                      <a:pt x="1169" y="242"/>
                    </a:cubicBezTo>
                    <a:cubicBezTo>
                      <a:pt x="1171" y="241"/>
                      <a:pt x="1171" y="240"/>
                      <a:pt x="1172" y="239"/>
                    </a:cubicBezTo>
                    <a:cubicBezTo>
                      <a:pt x="1173" y="239"/>
                      <a:pt x="1173" y="238"/>
                      <a:pt x="1175" y="238"/>
                    </a:cubicBezTo>
                    <a:cubicBezTo>
                      <a:pt x="1176" y="238"/>
                      <a:pt x="1176" y="239"/>
                      <a:pt x="1177" y="239"/>
                    </a:cubicBezTo>
                    <a:cubicBezTo>
                      <a:pt x="1178" y="239"/>
                      <a:pt x="1179" y="239"/>
                      <a:pt x="1180" y="238"/>
                    </a:cubicBezTo>
                    <a:cubicBezTo>
                      <a:pt x="1182" y="238"/>
                      <a:pt x="1182" y="237"/>
                      <a:pt x="1184" y="236"/>
                    </a:cubicBezTo>
                    <a:close/>
                    <a:moveTo>
                      <a:pt x="1174" y="170"/>
                    </a:moveTo>
                    <a:cubicBezTo>
                      <a:pt x="1174" y="170"/>
                      <a:pt x="1173" y="169"/>
                      <a:pt x="1173" y="169"/>
                    </a:cubicBezTo>
                    <a:cubicBezTo>
                      <a:pt x="1173" y="168"/>
                      <a:pt x="1174" y="168"/>
                      <a:pt x="1175" y="167"/>
                    </a:cubicBezTo>
                    <a:cubicBezTo>
                      <a:pt x="1175" y="167"/>
                      <a:pt x="1176" y="167"/>
                      <a:pt x="1177" y="167"/>
                    </a:cubicBezTo>
                    <a:cubicBezTo>
                      <a:pt x="1178" y="167"/>
                      <a:pt x="1179" y="167"/>
                      <a:pt x="1179" y="168"/>
                    </a:cubicBezTo>
                    <a:cubicBezTo>
                      <a:pt x="1179" y="169"/>
                      <a:pt x="1178" y="169"/>
                      <a:pt x="1176" y="170"/>
                    </a:cubicBezTo>
                    <a:cubicBezTo>
                      <a:pt x="1176" y="170"/>
                      <a:pt x="1175" y="170"/>
                      <a:pt x="1174" y="170"/>
                    </a:cubicBezTo>
                    <a:close/>
                    <a:moveTo>
                      <a:pt x="1184" y="160"/>
                    </a:moveTo>
                    <a:cubicBezTo>
                      <a:pt x="1184" y="160"/>
                      <a:pt x="1184" y="160"/>
                      <a:pt x="1183" y="159"/>
                    </a:cubicBezTo>
                    <a:cubicBezTo>
                      <a:pt x="1183" y="159"/>
                      <a:pt x="1183" y="158"/>
                      <a:pt x="1184" y="157"/>
                    </a:cubicBezTo>
                    <a:cubicBezTo>
                      <a:pt x="1184" y="157"/>
                      <a:pt x="1184" y="157"/>
                      <a:pt x="1185" y="156"/>
                    </a:cubicBezTo>
                    <a:cubicBezTo>
                      <a:pt x="1186" y="156"/>
                      <a:pt x="1186" y="156"/>
                      <a:pt x="1187" y="156"/>
                    </a:cubicBezTo>
                    <a:cubicBezTo>
                      <a:pt x="1188" y="157"/>
                      <a:pt x="1189" y="157"/>
                      <a:pt x="1189" y="158"/>
                    </a:cubicBezTo>
                    <a:cubicBezTo>
                      <a:pt x="1189" y="159"/>
                      <a:pt x="1188" y="160"/>
                      <a:pt x="1187" y="160"/>
                    </a:cubicBezTo>
                    <a:cubicBezTo>
                      <a:pt x="1186" y="161"/>
                      <a:pt x="1185" y="161"/>
                      <a:pt x="1184" y="160"/>
                    </a:cubicBezTo>
                    <a:close/>
                    <a:moveTo>
                      <a:pt x="1128" y="222"/>
                    </a:moveTo>
                    <a:cubicBezTo>
                      <a:pt x="1129" y="221"/>
                      <a:pt x="1130" y="222"/>
                      <a:pt x="1131" y="221"/>
                    </a:cubicBezTo>
                    <a:cubicBezTo>
                      <a:pt x="1132" y="220"/>
                      <a:pt x="1132" y="220"/>
                      <a:pt x="1133" y="219"/>
                    </a:cubicBezTo>
                    <a:cubicBezTo>
                      <a:pt x="1134" y="218"/>
                      <a:pt x="1135" y="218"/>
                      <a:pt x="1135" y="217"/>
                    </a:cubicBezTo>
                    <a:cubicBezTo>
                      <a:pt x="1135" y="216"/>
                      <a:pt x="1133" y="216"/>
                      <a:pt x="1132" y="216"/>
                    </a:cubicBezTo>
                    <a:cubicBezTo>
                      <a:pt x="1131" y="216"/>
                      <a:pt x="1129" y="216"/>
                      <a:pt x="1129" y="215"/>
                    </a:cubicBezTo>
                    <a:cubicBezTo>
                      <a:pt x="1129" y="215"/>
                      <a:pt x="1129" y="214"/>
                      <a:pt x="1129" y="214"/>
                    </a:cubicBezTo>
                    <a:cubicBezTo>
                      <a:pt x="1129" y="213"/>
                      <a:pt x="1131" y="214"/>
                      <a:pt x="1132" y="213"/>
                    </a:cubicBezTo>
                    <a:cubicBezTo>
                      <a:pt x="1132" y="212"/>
                      <a:pt x="1133" y="212"/>
                      <a:pt x="1133" y="211"/>
                    </a:cubicBezTo>
                    <a:cubicBezTo>
                      <a:pt x="1133" y="210"/>
                      <a:pt x="1131" y="211"/>
                      <a:pt x="1130" y="210"/>
                    </a:cubicBezTo>
                    <a:cubicBezTo>
                      <a:pt x="1129" y="209"/>
                      <a:pt x="1129" y="209"/>
                      <a:pt x="1129" y="208"/>
                    </a:cubicBezTo>
                    <a:cubicBezTo>
                      <a:pt x="1129" y="207"/>
                      <a:pt x="1130" y="207"/>
                      <a:pt x="1130" y="206"/>
                    </a:cubicBezTo>
                    <a:cubicBezTo>
                      <a:pt x="1132" y="206"/>
                      <a:pt x="1133" y="206"/>
                      <a:pt x="1134" y="207"/>
                    </a:cubicBezTo>
                    <a:cubicBezTo>
                      <a:pt x="1135" y="207"/>
                      <a:pt x="1135" y="207"/>
                      <a:pt x="1136" y="208"/>
                    </a:cubicBezTo>
                    <a:cubicBezTo>
                      <a:pt x="1136" y="208"/>
                      <a:pt x="1137" y="209"/>
                      <a:pt x="1138" y="209"/>
                    </a:cubicBezTo>
                    <a:cubicBezTo>
                      <a:pt x="1139" y="209"/>
                      <a:pt x="1140" y="208"/>
                      <a:pt x="1140" y="207"/>
                    </a:cubicBezTo>
                    <a:cubicBezTo>
                      <a:pt x="1140" y="207"/>
                      <a:pt x="1140" y="207"/>
                      <a:pt x="1140" y="206"/>
                    </a:cubicBezTo>
                    <a:cubicBezTo>
                      <a:pt x="1140" y="205"/>
                      <a:pt x="1137" y="205"/>
                      <a:pt x="1137" y="204"/>
                    </a:cubicBezTo>
                    <a:cubicBezTo>
                      <a:pt x="1137" y="203"/>
                      <a:pt x="1138" y="203"/>
                      <a:pt x="1138" y="202"/>
                    </a:cubicBezTo>
                    <a:cubicBezTo>
                      <a:pt x="1140" y="201"/>
                      <a:pt x="1141" y="201"/>
                      <a:pt x="1143" y="200"/>
                    </a:cubicBezTo>
                    <a:cubicBezTo>
                      <a:pt x="1145" y="200"/>
                      <a:pt x="1145" y="200"/>
                      <a:pt x="1147" y="200"/>
                    </a:cubicBezTo>
                    <a:cubicBezTo>
                      <a:pt x="1148" y="200"/>
                      <a:pt x="1148" y="199"/>
                      <a:pt x="1149" y="200"/>
                    </a:cubicBezTo>
                    <a:cubicBezTo>
                      <a:pt x="1150" y="200"/>
                      <a:pt x="1150" y="200"/>
                      <a:pt x="1151" y="200"/>
                    </a:cubicBezTo>
                    <a:cubicBezTo>
                      <a:pt x="1153" y="201"/>
                      <a:pt x="1153" y="199"/>
                      <a:pt x="1154" y="200"/>
                    </a:cubicBezTo>
                    <a:cubicBezTo>
                      <a:pt x="1155" y="200"/>
                      <a:pt x="1155" y="200"/>
                      <a:pt x="1156" y="201"/>
                    </a:cubicBezTo>
                    <a:cubicBezTo>
                      <a:pt x="1157" y="202"/>
                      <a:pt x="1157" y="203"/>
                      <a:pt x="1157" y="204"/>
                    </a:cubicBezTo>
                    <a:cubicBezTo>
                      <a:pt x="1158" y="205"/>
                      <a:pt x="1159" y="205"/>
                      <a:pt x="1159" y="206"/>
                    </a:cubicBezTo>
                    <a:cubicBezTo>
                      <a:pt x="1159" y="208"/>
                      <a:pt x="1157" y="207"/>
                      <a:pt x="1157" y="208"/>
                    </a:cubicBezTo>
                    <a:cubicBezTo>
                      <a:pt x="1156" y="209"/>
                      <a:pt x="1155" y="209"/>
                      <a:pt x="1155" y="210"/>
                    </a:cubicBezTo>
                    <a:cubicBezTo>
                      <a:pt x="1155" y="212"/>
                      <a:pt x="1155" y="213"/>
                      <a:pt x="1155" y="214"/>
                    </a:cubicBezTo>
                    <a:cubicBezTo>
                      <a:pt x="1155" y="215"/>
                      <a:pt x="1155" y="216"/>
                      <a:pt x="1155" y="217"/>
                    </a:cubicBezTo>
                    <a:cubicBezTo>
                      <a:pt x="1155" y="219"/>
                      <a:pt x="1155" y="220"/>
                      <a:pt x="1154" y="222"/>
                    </a:cubicBezTo>
                    <a:cubicBezTo>
                      <a:pt x="1154" y="223"/>
                      <a:pt x="1154" y="225"/>
                      <a:pt x="1152" y="226"/>
                    </a:cubicBezTo>
                    <a:cubicBezTo>
                      <a:pt x="1150" y="226"/>
                      <a:pt x="1149" y="225"/>
                      <a:pt x="1148" y="226"/>
                    </a:cubicBezTo>
                    <a:cubicBezTo>
                      <a:pt x="1146" y="226"/>
                      <a:pt x="1145" y="226"/>
                      <a:pt x="1143" y="227"/>
                    </a:cubicBezTo>
                    <a:cubicBezTo>
                      <a:pt x="1142" y="227"/>
                      <a:pt x="1141" y="228"/>
                      <a:pt x="1140" y="229"/>
                    </a:cubicBezTo>
                    <a:cubicBezTo>
                      <a:pt x="1138" y="230"/>
                      <a:pt x="1137" y="230"/>
                      <a:pt x="1136" y="230"/>
                    </a:cubicBezTo>
                    <a:cubicBezTo>
                      <a:pt x="1134" y="231"/>
                      <a:pt x="1133" y="231"/>
                      <a:pt x="1131" y="231"/>
                    </a:cubicBezTo>
                    <a:cubicBezTo>
                      <a:pt x="1130" y="231"/>
                      <a:pt x="1129" y="231"/>
                      <a:pt x="1128" y="231"/>
                    </a:cubicBezTo>
                    <a:cubicBezTo>
                      <a:pt x="1127" y="230"/>
                      <a:pt x="1127" y="229"/>
                      <a:pt x="1127" y="229"/>
                    </a:cubicBezTo>
                    <a:cubicBezTo>
                      <a:pt x="1126" y="228"/>
                      <a:pt x="1125" y="228"/>
                      <a:pt x="1125" y="227"/>
                    </a:cubicBezTo>
                    <a:cubicBezTo>
                      <a:pt x="1124" y="226"/>
                      <a:pt x="1126" y="225"/>
                      <a:pt x="1127" y="224"/>
                    </a:cubicBezTo>
                    <a:cubicBezTo>
                      <a:pt x="1127" y="223"/>
                      <a:pt x="1127" y="223"/>
                      <a:pt x="1128" y="222"/>
                    </a:cubicBezTo>
                    <a:close/>
                    <a:moveTo>
                      <a:pt x="1268" y="205"/>
                    </a:moveTo>
                    <a:cubicBezTo>
                      <a:pt x="1267" y="205"/>
                      <a:pt x="1267" y="205"/>
                      <a:pt x="1266" y="205"/>
                    </a:cubicBezTo>
                    <a:cubicBezTo>
                      <a:pt x="1265" y="204"/>
                      <a:pt x="1265" y="205"/>
                      <a:pt x="1264" y="204"/>
                    </a:cubicBezTo>
                    <a:cubicBezTo>
                      <a:pt x="1264" y="204"/>
                      <a:pt x="1264" y="203"/>
                      <a:pt x="1264" y="203"/>
                    </a:cubicBezTo>
                    <a:cubicBezTo>
                      <a:pt x="1265" y="202"/>
                      <a:pt x="1266" y="202"/>
                      <a:pt x="1266" y="202"/>
                    </a:cubicBezTo>
                    <a:cubicBezTo>
                      <a:pt x="1267" y="202"/>
                      <a:pt x="1268" y="202"/>
                      <a:pt x="1268" y="203"/>
                    </a:cubicBezTo>
                    <a:cubicBezTo>
                      <a:pt x="1269" y="203"/>
                      <a:pt x="1270" y="205"/>
                      <a:pt x="1269" y="205"/>
                    </a:cubicBezTo>
                    <a:cubicBezTo>
                      <a:pt x="1268" y="205"/>
                      <a:pt x="1268" y="205"/>
                      <a:pt x="1268" y="205"/>
                    </a:cubicBezTo>
                    <a:close/>
                    <a:moveTo>
                      <a:pt x="1273" y="197"/>
                    </a:moveTo>
                    <a:cubicBezTo>
                      <a:pt x="1273" y="197"/>
                      <a:pt x="1273" y="198"/>
                      <a:pt x="1272" y="198"/>
                    </a:cubicBezTo>
                    <a:cubicBezTo>
                      <a:pt x="1272" y="199"/>
                      <a:pt x="1272" y="199"/>
                      <a:pt x="1272" y="200"/>
                    </a:cubicBezTo>
                    <a:cubicBezTo>
                      <a:pt x="1271" y="201"/>
                      <a:pt x="1272" y="202"/>
                      <a:pt x="1271" y="202"/>
                    </a:cubicBezTo>
                    <a:cubicBezTo>
                      <a:pt x="1270" y="202"/>
                      <a:pt x="1270" y="201"/>
                      <a:pt x="1269" y="201"/>
                    </a:cubicBezTo>
                    <a:cubicBezTo>
                      <a:pt x="1269" y="201"/>
                      <a:pt x="1268" y="201"/>
                      <a:pt x="1268" y="200"/>
                    </a:cubicBezTo>
                    <a:cubicBezTo>
                      <a:pt x="1267" y="200"/>
                      <a:pt x="1266" y="200"/>
                      <a:pt x="1265" y="199"/>
                    </a:cubicBezTo>
                    <a:cubicBezTo>
                      <a:pt x="1264" y="198"/>
                      <a:pt x="1264" y="196"/>
                      <a:pt x="1265" y="195"/>
                    </a:cubicBezTo>
                    <a:cubicBezTo>
                      <a:pt x="1266" y="195"/>
                      <a:pt x="1267" y="196"/>
                      <a:pt x="1268" y="195"/>
                    </a:cubicBezTo>
                    <a:cubicBezTo>
                      <a:pt x="1269" y="195"/>
                      <a:pt x="1270" y="195"/>
                      <a:pt x="1270" y="195"/>
                    </a:cubicBezTo>
                    <a:cubicBezTo>
                      <a:pt x="1271" y="194"/>
                      <a:pt x="1271" y="194"/>
                      <a:pt x="1271" y="193"/>
                    </a:cubicBezTo>
                    <a:cubicBezTo>
                      <a:pt x="1272" y="193"/>
                      <a:pt x="1273" y="194"/>
                      <a:pt x="1273" y="194"/>
                    </a:cubicBezTo>
                    <a:cubicBezTo>
                      <a:pt x="1274" y="195"/>
                      <a:pt x="1274" y="196"/>
                      <a:pt x="1273" y="197"/>
                    </a:cubicBezTo>
                    <a:close/>
                    <a:moveTo>
                      <a:pt x="1289" y="201"/>
                    </a:moveTo>
                    <a:cubicBezTo>
                      <a:pt x="1289" y="201"/>
                      <a:pt x="1289" y="200"/>
                      <a:pt x="1289" y="200"/>
                    </a:cubicBezTo>
                    <a:cubicBezTo>
                      <a:pt x="1290" y="199"/>
                      <a:pt x="1291" y="199"/>
                      <a:pt x="1291" y="200"/>
                    </a:cubicBezTo>
                    <a:cubicBezTo>
                      <a:pt x="1291" y="201"/>
                      <a:pt x="1291" y="201"/>
                      <a:pt x="1291" y="202"/>
                    </a:cubicBezTo>
                    <a:cubicBezTo>
                      <a:pt x="1290" y="202"/>
                      <a:pt x="1289" y="202"/>
                      <a:pt x="1289" y="201"/>
                    </a:cubicBezTo>
                    <a:close/>
                    <a:moveTo>
                      <a:pt x="1297" y="192"/>
                    </a:moveTo>
                    <a:cubicBezTo>
                      <a:pt x="1296" y="191"/>
                      <a:pt x="1297" y="190"/>
                      <a:pt x="1297" y="189"/>
                    </a:cubicBezTo>
                    <a:cubicBezTo>
                      <a:pt x="1298" y="188"/>
                      <a:pt x="1298" y="186"/>
                      <a:pt x="1299" y="186"/>
                    </a:cubicBezTo>
                    <a:cubicBezTo>
                      <a:pt x="1300" y="186"/>
                      <a:pt x="1300" y="186"/>
                      <a:pt x="1301" y="186"/>
                    </a:cubicBezTo>
                    <a:cubicBezTo>
                      <a:pt x="1301" y="187"/>
                      <a:pt x="1301" y="188"/>
                      <a:pt x="1301" y="188"/>
                    </a:cubicBezTo>
                    <a:cubicBezTo>
                      <a:pt x="1300" y="190"/>
                      <a:pt x="1300" y="191"/>
                      <a:pt x="1299" y="191"/>
                    </a:cubicBezTo>
                    <a:cubicBezTo>
                      <a:pt x="1299" y="192"/>
                      <a:pt x="1298" y="192"/>
                      <a:pt x="1297" y="192"/>
                    </a:cubicBezTo>
                    <a:close/>
                    <a:moveTo>
                      <a:pt x="1308" y="186"/>
                    </a:moveTo>
                    <a:cubicBezTo>
                      <a:pt x="1307" y="186"/>
                      <a:pt x="1308" y="185"/>
                      <a:pt x="1308" y="184"/>
                    </a:cubicBezTo>
                    <a:cubicBezTo>
                      <a:pt x="1307" y="183"/>
                      <a:pt x="1306" y="183"/>
                      <a:pt x="1306" y="183"/>
                    </a:cubicBezTo>
                    <a:cubicBezTo>
                      <a:pt x="1306" y="182"/>
                      <a:pt x="1307" y="181"/>
                      <a:pt x="1307" y="180"/>
                    </a:cubicBezTo>
                    <a:cubicBezTo>
                      <a:pt x="1308" y="179"/>
                      <a:pt x="1309" y="179"/>
                      <a:pt x="1310" y="179"/>
                    </a:cubicBezTo>
                    <a:cubicBezTo>
                      <a:pt x="1311" y="179"/>
                      <a:pt x="1312" y="179"/>
                      <a:pt x="1312" y="179"/>
                    </a:cubicBezTo>
                    <a:cubicBezTo>
                      <a:pt x="1313" y="180"/>
                      <a:pt x="1313" y="181"/>
                      <a:pt x="1312" y="182"/>
                    </a:cubicBezTo>
                    <a:cubicBezTo>
                      <a:pt x="1312" y="183"/>
                      <a:pt x="1311" y="183"/>
                      <a:pt x="1310" y="184"/>
                    </a:cubicBezTo>
                    <a:cubicBezTo>
                      <a:pt x="1310" y="185"/>
                      <a:pt x="1310" y="186"/>
                      <a:pt x="1309" y="186"/>
                    </a:cubicBezTo>
                    <a:cubicBezTo>
                      <a:pt x="1309" y="187"/>
                      <a:pt x="1308" y="187"/>
                      <a:pt x="1308" y="186"/>
                    </a:cubicBezTo>
                    <a:close/>
                    <a:moveTo>
                      <a:pt x="1317" y="159"/>
                    </a:moveTo>
                    <a:cubicBezTo>
                      <a:pt x="1317" y="159"/>
                      <a:pt x="1317" y="160"/>
                      <a:pt x="1317" y="161"/>
                    </a:cubicBezTo>
                    <a:cubicBezTo>
                      <a:pt x="1317" y="161"/>
                      <a:pt x="1316" y="161"/>
                      <a:pt x="1316" y="162"/>
                    </a:cubicBezTo>
                    <a:cubicBezTo>
                      <a:pt x="1315" y="162"/>
                      <a:pt x="1314" y="162"/>
                      <a:pt x="1314" y="161"/>
                    </a:cubicBezTo>
                    <a:cubicBezTo>
                      <a:pt x="1313" y="160"/>
                      <a:pt x="1316" y="157"/>
                      <a:pt x="1317" y="159"/>
                    </a:cubicBezTo>
                    <a:close/>
                    <a:moveTo>
                      <a:pt x="1314" y="161"/>
                    </a:moveTo>
                    <a:cubicBezTo>
                      <a:pt x="1314" y="160"/>
                      <a:pt x="1314" y="160"/>
                      <a:pt x="1314" y="159"/>
                    </a:cubicBezTo>
                    <a:moveTo>
                      <a:pt x="1330" y="179"/>
                    </a:moveTo>
                    <a:cubicBezTo>
                      <a:pt x="1329" y="178"/>
                      <a:pt x="1330" y="177"/>
                      <a:pt x="1329" y="176"/>
                    </a:cubicBezTo>
                    <a:cubicBezTo>
                      <a:pt x="1329" y="176"/>
                      <a:pt x="1328" y="175"/>
                      <a:pt x="1328" y="174"/>
                    </a:cubicBezTo>
                    <a:cubicBezTo>
                      <a:pt x="1328" y="174"/>
                      <a:pt x="1329" y="174"/>
                      <a:pt x="1330" y="174"/>
                    </a:cubicBezTo>
                    <a:cubicBezTo>
                      <a:pt x="1332" y="173"/>
                      <a:pt x="1332" y="174"/>
                      <a:pt x="1334" y="173"/>
                    </a:cubicBezTo>
                    <a:cubicBezTo>
                      <a:pt x="1335" y="173"/>
                      <a:pt x="1336" y="173"/>
                      <a:pt x="1337" y="172"/>
                    </a:cubicBezTo>
                    <a:cubicBezTo>
                      <a:pt x="1338" y="172"/>
                      <a:pt x="1338" y="172"/>
                      <a:pt x="1339" y="172"/>
                    </a:cubicBezTo>
                    <a:cubicBezTo>
                      <a:pt x="1340" y="172"/>
                      <a:pt x="1339" y="174"/>
                      <a:pt x="1339" y="175"/>
                    </a:cubicBezTo>
                    <a:cubicBezTo>
                      <a:pt x="1338" y="176"/>
                      <a:pt x="1337" y="175"/>
                      <a:pt x="1336" y="176"/>
                    </a:cubicBezTo>
                    <a:cubicBezTo>
                      <a:pt x="1335" y="176"/>
                      <a:pt x="1335" y="176"/>
                      <a:pt x="1334" y="177"/>
                    </a:cubicBezTo>
                    <a:cubicBezTo>
                      <a:pt x="1333" y="178"/>
                      <a:pt x="1333" y="178"/>
                      <a:pt x="1333" y="179"/>
                    </a:cubicBezTo>
                    <a:cubicBezTo>
                      <a:pt x="1332" y="179"/>
                      <a:pt x="1331" y="179"/>
                      <a:pt x="1330" y="179"/>
                    </a:cubicBezTo>
                    <a:close/>
                    <a:moveTo>
                      <a:pt x="1330" y="170"/>
                    </a:moveTo>
                    <a:cubicBezTo>
                      <a:pt x="1330" y="170"/>
                      <a:pt x="1330" y="171"/>
                      <a:pt x="1330" y="171"/>
                    </a:cubicBezTo>
                    <a:cubicBezTo>
                      <a:pt x="1330" y="172"/>
                      <a:pt x="1331" y="169"/>
                      <a:pt x="1332" y="169"/>
                    </a:cubicBezTo>
                    <a:cubicBezTo>
                      <a:pt x="1332" y="168"/>
                      <a:pt x="1333" y="168"/>
                      <a:pt x="1333" y="168"/>
                    </a:cubicBezTo>
                    <a:cubicBezTo>
                      <a:pt x="1334" y="168"/>
                      <a:pt x="1334" y="168"/>
                      <a:pt x="1335" y="169"/>
                    </a:cubicBezTo>
                    <a:cubicBezTo>
                      <a:pt x="1335" y="169"/>
                      <a:pt x="1336" y="169"/>
                      <a:pt x="1336" y="169"/>
                    </a:cubicBezTo>
                    <a:cubicBezTo>
                      <a:pt x="1337" y="170"/>
                      <a:pt x="1336" y="171"/>
                      <a:pt x="1336" y="171"/>
                    </a:cubicBezTo>
                    <a:cubicBezTo>
                      <a:pt x="1335" y="172"/>
                      <a:pt x="1334" y="172"/>
                      <a:pt x="1333" y="172"/>
                    </a:cubicBezTo>
                    <a:cubicBezTo>
                      <a:pt x="1332" y="172"/>
                      <a:pt x="1330" y="169"/>
                      <a:pt x="1330" y="170"/>
                    </a:cubicBezTo>
                    <a:close/>
                    <a:moveTo>
                      <a:pt x="1396" y="320"/>
                    </a:moveTo>
                    <a:cubicBezTo>
                      <a:pt x="1395" y="322"/>
                      <a:pt x="1396" y="321"/>
                      <a:pt x="1394" y="321"/>
                    </a:cubicBezTo>
                    <a:cubicBezTo>
                      <a:pt x="1393" y="321"/>
                      <a:pt x="1393" y="321"/>
                      <a:pt x="1392" y="321"/>
                    </a:cubicBezTo>
                    <a:cubicBezTo>
                      <a:pt x="1391" y="321"/>
                      <a:pt x="1390" y="321"/>
                      <a:pt x="1389" y="321"/>
                    </a:cubicBezTo>
                    <a:cubicBezTo>
                      <a:pt x="1388" y="321"/>
                      <a:pt x="1387" y="321"/>
                      <a:pt x="1386" y="321"/>
                    </a:cubicBezTo>
                    <a:cubicBezTo>
                      <a:pt x="1386" y="321"/>
                      <a:pt x="1386" y="322"/>
                      <a:pt x="1385" y="322"/>
                    </a:cubicBezTo>
                    <a:cubicBezTo>
                      <a:pt x="1384" y="323"/>
                      <a:pt x="1383" y="324"/>
                      <a:pt x="1381" y="324"/>
                    </a:cubicBezTo>
                    <a:cubicBezTo>
                      <a:pt x="1380" y="325"/>
                      <a:pt x="1379" y="325"/>
                      <a:pt x="1378" y="325"/>
                    </a:cubicBezTo>
                    <a:cubicBezTo>
                      <a:pt x="1376" y="325"/>
                      <a:pt x="1376" y="325"/>
                      <a:pt x="1375" y="325"/>
                    </a:cubicBezTo>
                    <a:cubicBezTo>
                      <a:pt x="1374" y="324"/>
                      <a:pt x="1374" y="323"/>
                      <a:pt x="1373" y="322"/>
                    </a:cubicBezTo>
                    <a:cubicBezTo>
                      <a:pt x="1373" y="322"/>
                      <a:pt x="1372" y="322"/>
                      <a:pt x="1371" y="322"/>
                    </a:cubicBezTo>
                    <a:cubicBezTo>
                      <a:pt x="1370" y="322"/>
                      <a:pt x="1369" y="321"/>
                      <a:pt x="1368" y="321"/>
                    </a:cubicBezTo>
                    <a:cubicBezTo>
                      <a:pt x="1367" y="321"/>
                      <a:pt x="1366" y="322"/>
                      <a:pt x="1365" y="322"/>
                    </a:cubicBezTo>
                    <a:cubicBezTo>
                      <a:pt x="1364" y="322"/>
                      <a:pt x="1363" y="322"/>
                      <a:pt x="1362" y="322"/>
                    </a:cubicBezTo>
                    <a:cubicBezTo>
                      <a:pt x="1361" y="323"/>
                      <a:pt x="1361" y="323"/>
                      <a:pt x="1361" y="324"/>
                    </a:cubicBezTo>
                    <a:cubicBezTo>
                      <a:pt x="1361" y="325"/>
                      <a:pt x="1362" y="325"/>
                      <a:pt x="1362" y="326"/>
                    </a:cubicBezTo>
                    <a:cubicBezTo>
                      <a:pt x="1361" y="327"/>
                      <a:pt x="1360" y="327"/>
                      <a:pt x="1359" y="328"/>
                    </a:cubicBezTo>
                    <a:cubicBezTo>
                      <a:pt x="1358" y="328"/>
                      <a:pt x="1358" y="329"/>
                      <a:pt x="1357" y="329"/>
                    </a:cubicBezTo>
                    <a:cubicBezTo>
                      <a:pt x="1357" y="329"/>
                      <a:pt x="1357" y="328"/>
                      <a:pt x="1357" y="327"/>
                    </a:cubicBezTo>
                    <a:cubicBezTo>
                      <a:pt x="1356" y="326"/>
                      <a:pt x="1355" y="327"/>
                      <a:pt x="1355" y="326"/>
                    </a:cubicBezTo>
                    <a:cubicBezTo>
                      <a:pt x="1354" y="325"/>
                      <a:pt x="1354" y="323"/>
                      <a:pt x="1352" y="324"/>
                    </a:cubicBezTo>
                    <a:cubicBezTo>
                      <a:pt x="1351" y="324"/>
                      <a:pt x="1352" y="326"/>
                      <a:pt x="1352" y="328"/>
                    </a:cubicBezTo>
                    <a:cubicBezTo>
                      <a:pt x="1352" y="329"/>
                      <a:pt x="1352" y="329"/>
                      <a:pt x="1352" y="330"/>
                    </a:cubicBezTo>
                    <a:moveTo>
                      <a:pt x="1465" y="298"/>
                    </a:moveTo>
                    <a:cubicBezTo>
                      <a:pt x="1465" y="298"/>
                      <a:pt x="1465" y="298"/>
                      <a:pt x="1465" y="298"/>
                    </a:cubicBezTo>
                    <a:cubicBezTo>
                      <a:pt x="1464" y="298"/>
                      <a:pt x="1463" y="297"/>
                      <a:pt x="1463" y="296"/>
                    </a:cubicBezTo>
                    <a:cubicBezTo>
                      <a:pt x="1462" y="296"/>
                      <a:pt x="1462" y="295"/>
                      <a:pt x="1461" y="295"/>
                    </a:cubicBezTo>
                    <a:cubicBezTo>
                      <a:pt x="1460" y="294"/>
                      <a:pt x="1460" y="293"/>
                      <a:pt x="1459" y="292"/>
                    </a:cubicBezTo>
                    <a:cubicBezTo>
                      <a:pt x="1458" y="291"/>
                      <a:pt x="1457" y="292"/>
                      <a:pt x="1455" y="291"/>
                    </a:cubicBezTo>
                    <a:cubicBezTo>
                      <a:pt x="1454" y="290"/>
                      <a:pt x="1454" y="289"/>
                      <a:pt x="1453" y="289"/>
                    </a:cubicBezTo>
                    <a:cubicBezTo>
                      <a:pt x="1452" y="289"/>
                      <a:pt x="1452" y="289"/>
                      <a:pt x="1451" y="288"/>
                    </a:cubicBezTo>
                    <a:cubicBezTo>
                      <a:pt x="1449" y="288"/>
                      <a:pt x="1449" y="288"/>
                      <a:pt x="1447" y="287"/>
                    </a:cubicBezTo>
                    <a:cubicBezTo>
                      <a:pt x="1447" y="286"/>
                      <a:pt x="1446" y="286"/>
                      <a:pt x="1446" y="286"/>
                    </a:cubicBezTo>
                    <a:cubicBezTo>
                      <a:pt x="1445" y="285"/>
                      <a:pt x="1445" y="284"/>
                      <a:pt x="1445" y="284"/>
                    </a:cubicBezTo>
                    <a:cubicBezTo>
                      <a:pt x="1446" y="283"/>
                      <a:pt x="1447" y="284"/>
                      <a:pt x="1448" y="283"/>
                    </a:cubicBezTo>
                    <a:cubicBezTo>
                      <a:pt x="1449" y="283"/>
                      <a:pt x="1449" y="282"/>
                      <a:pt x="1449" y="281"/>
                    </a:cubicBezTo>
                    <a:cubicBezTo>
                      <a:pt x="1450" y="280"/>
                      <a:pt x="1449" y="280"/>
                      <a:pt x="1449" y="279"/>
                    </a:cubicBezTo>
                    <a:cubicBezTo>
                      <a:pt x="1450" y="277"/>
                      <a:pt x="1450" y="276"/>
                      <a:pt x="1450" y="274"/>
                    </a:cubicBezTo>
                    <a:cubicBezTo>
                      <a:pt x="1451" y="273"/>
                      <a:pt x="1451" y="273"/>
                      <a:pt x="1451" y="272"/>
                    </a:cubicBezTo>
                    <a:cubicBezTo>
                      <a:pt x="1451" y="271"/>
                      <a:pt x="1452" y="270"/>
                      <a:pt x="1451" y="269"/>
                    </a:cubicBezTo>
                    <a:cubicBezTo>
                      <a:pt x="1450" y="268"/>
                      <a:pt x="1449" y="268"/>
                      <a:pt x="1448" y="269"/>
                    </a:cubicBezTo>
                    <a:cubicBezTo>
                      <a:pt x="1447" y="269"/>
                      <a:pt x="1447" y="269"/>
                      <a:pt x="1446" y="270"/>
                    </a:cubicBezTo>
                    <a:cubicBezTo>
                      <a:pt x="1445" y="270"/>
                      <a:pt x="1445" y="271"/>
                      <a:pt x="1444" y="271"/>
                    </a:cubicBezTo>
                    <a:cubicBezTo>
                      <a:pt x="1443" y="272"/>
                      <a:pt x="1442" y="272"/>
                      <a:pt x="1441" y="272"/>
                    </a:cubicBezTo>
                    <a:cubicBezTo>
                      <a:pt x="1439" y="272"/>
                      <a:pt x="1439" y="272"/>
                      <a:pt x="1437" y="272"/>
                    </a:cubicBezTo>
                    <a:cubicBezTo>
                      <a:pt x="1436" y="272"/>
                      <a:pt x="1435" y="272"/>
                      <a:pt x="1433" y="273"/>
                    </a:cubicBezTo>
                    <a:cubicBezTo>
                      <a:pt x="1433" y="273"/>
                      <a:pt x="1433" y="274"/>
                      <a:pt x="1432" y="275"/>
                    </a:cubicBezTo>
                    <a:cubicBezTo>
                      <a:pt x="1431" y="275"/>
                      <a:pt x="1431" y="276"/>
                      <a:pt x="1430" y="276"/>
                    </a:cubicBezTo>
                    <a:cubicBezTo>
                      <a:pt x="1429" y="277"/>
                      <a:pt x="1427" y="276"/>
                      <a:pt x="1427" y="277"/>
                    </a:cubicBezTo>
                    <a:cubicBezTo>
                      <a:pt x="1427" y="278"/>
                      <a:pt x="1429" y="278"/>
                      <a:pt x="1429" y="278"/>
                    </a:cubicBezTo>
                    <a:cubicBezTo>
                      <a:pt x="1430" y="279"/>
                      <a:pt x="1430" y="280"/>
                      <a:pt x="1431" y="281"/>
                    </a:cubicBezTo>
                    <a:cubicBezTo>
                      <a:pt x="1431" y="281"/>
                      <a:pt x="1432" y="282"/>
                      <a:pt x="1433" y="283"/>
                    </a:cubicBezTo>
                    <a:cubicBezTo>
                      <a:pt x="1433" y="283"/>
                      <a:pt x="1434" y="283"/>
                      <a:pt x="1435" y="283"/>
                    </a:cubicBezTo>
                    <a:cubicBezTo>
                      <a:pt x="1436" y="284"/>
                      <a:pt x="1437" y="283"/>
                      <a:pt x="1438" y="283"/>
                    </a:cubicBezTo>
                    <a:cubicBezTo>
                      <a:pt x="1439" y="283"/>
                      <a:pt x="1439" y="283"/>
                      <a:pt x="1440" y="283"/>
                    </a:cubicBezTo>
                    <a:cubicBezTo>
                      <a:pt x="1441" y="283"/>
                      <a:pt x="1443" y="283"/>
                      <a:pt x="1443" y="285"/>
                    </a:cubicBezTo>
                    <a:cubicBezTo>
                      <a:pt x="1443" y="286"/>
                      <a:pt x="1442" y="286"/>
                      <a:pt x="1441" y="287"/>
                    </a:cubicBezTo>
                    <a:cubicBezTo>
                      <a:pt x="1441" y="287"/>
                      <a:pt x="1440" y="287"/>
                      <a:pt x="1439" y="287"/>
                    </a:cubicBezTo>
                    <a:cubicBezTo>
                      <a:pt x="1438" y="287"/>
                      <a:pt x="1438" y="286"/>
                      <a:pt x="1437" y="286"/>
                    </a:cubicBezTo>
                    <a:cubicBezTo>
                      <a:pt x="1436" y="285"/>
                      <a:pt x="1436" y="285"/>
                      <a:pt x="1435" y="285"/>
                    </a:cubicBezTo>
                    <a:cubicBezTo>
                      <a:pt x="1434" y="285"/>
                      <a:pt x="1434" y="286"/>
                      <a:pt x="1433" y="287"/>
                    </a:cubicBezTo>
                    <a:cubicBezTo>
                      <a:pt x="1433" y="288"/>
                      <a:pt x="1433" y="288"/>
                      <a:pt x="1432" y="289"/>
                    </a:cubicBezTo>
                    <a:cubicBezTo>
                      <a:pt x="1431" y="289"/>
                      <a:pt x="1430" y="287"/>
                      <a:pt x="1429" y="288"/>
                    </a:cubicBezTo>
                    <a:cubicBezTo>
                      <a:pt x="1427" y="288"/>
                      <a:pt x="1428" y="290"/>
                      <a:pt x="1427" y="291"/>
                    </a:cubicBezTo>
                    <a:cubicBezTo>
                      <a:pt x="1426" y="292"/>
                      <a:pt x="1425" y="292"/>
                      <a:pt x="1423" y="291"/>
                    </a:cubicBezTo>
                    <a:cubicBezTo>
                      <a:pt x="1423" y="290"/>
                      <a:pt x="1423" y="289"/>
                      <a:pt x="1422" y="288"/>
                    </a:cubicBezTo>
                    <a:cubicBezTo>
                      <a:pt x="1422" y="287"/>
                      <a:pt x="1423" y="286"/>
                      <a:pt x="1422" y="285"/>
                    </a:cubicBezTo>
                    <a:cubicBezTo>
                      <a:pt x="1421" y="285"/>
                      <a:pt x="1421" y="285"/>
                      <a:pt x="1420" y="284"/>
                    </a:cubicBezTo>
                    <a:cubicBezTo>
                      <a:pt x="1419" y="284"/>
                      <a:pt x="1418" y="284"/>
                      <a:pt x="1417" y="284"/>
                    </a:cubicBezTo>
                    <a:cubicBezTo>
                      <a:pt x="1416" y="284"/>
                      <a:pt x="1415" y="284"/>
                      <a:pt x="1415" y="283"/>
                    </a:cubicBezTo>
                    <a:cubicBezTo>
                      <a:pt x="1414" y="282"/>
                      <a:pt x="1415" y="282"/>
                      <a:pt x="1416" y="281"/>
                    </a:cubicBezTo>
                    <a:cubicBezTo>
                      <a:pt x="1417" y="280"/>
                      <a:pt x="1417" y="280"/>
                      <a:pt x="1418" y="280"/>
                    </a:cubicBezTo>
                    <a:cubicBezTo>
                      <a:pt x="1419" y="280"/>
                      <a:pt x="1419" y="279"/>
                      <a:pt x="1420" y="279"/>
                    </a:cubicBezTo>
                    <a:cubicBezTo>
                      <a:pt x="1421" y="278"/>
                      <a:pt x="1423" y="278"/>
                      <a:pt x="1422" y="277"/>
                    </a:cubicBezTo>
                    <a:cubicBezTo>
                      <a:pt x="1422" y="275"/>
                      <a:pt x="1420" y="277"/>
                      <a:pt x="1418" y="277"/>
                    </a:cubicBezTo>
                    <a:cubicBezTo>
                      <a:pt x="1417" y="277"/>
                      <a:pt x="1416" y="277"/>
                      <a:pt x="1415" y="277"/>
                    </a:cubicBezTo>
                    <a:cubicBezTo>
                      <a:pt x="1414" y="277"/>
                      <a:pt x="1413" y="277"/>
                      <a:pt x="1412" y="276"/>
                    </a:cubicBezTo>
                    <a:cubicBezTo>
                      <a:pt x="1412" y="276"/>
                      <a:pt x="1411" y="276"/>
                      <a:pt x="1410" y="276"/>
                    </a:cubicBezTo>
                    <a:cubicBezTo>
                      <a:pt x="1409" y="275"/>
                      <a:pt x="1409" y="275"/>
                      <a:pt x="1409" y="274"/>
                    </a:cubicBezTo>
                    <a:cubicBezTo>
                      <a:pt x="1408" y="274"/>
                      <a:pt x="1407" y="274"/>
                      <a:pt x="1407" y="274"/>
                    </a:cubicBezTo>
                    <a:cubicBezTo>
                      <a:pt x="1406" y="273"/>
                      <a:pt x="1406" y="273"/>
                      <a:pt x="1406" y="272"/>
                    </a:cubicBezTo>
                    <a:cubicBezTo>
                      <a:pt x="1405" y="272"/>
                      <a:pt x="1404" y="272"/>
                      <a:pt x="1404" y="273"/>
                    </a:cubicBezTo>
                    <a:cubicBezTo>
                      <a:pt x="1403" y="273"/>
                      <a:pt x="1403" y="274"/>
                      <a:pt x="1403" y="275"/>
                    </a:cubicBezTo>
                    <a:cubicBezTo>
                      <a:pt x="1402" y="276"/>
                      <a:pt x="1402" y="275"/>
                      <a:pt x="1401" y="276"/>
                    </a:cubicBezTo>
                    <a:cubicBezTo>
                      <a:pt x="1400" y="277"/>
                      <a:pt x="1400" y="278"/>
                      <a:pt x="1399" y="279"/>
                    </a:cubicBezTo>
                    <a:cubicBezTo>
                      <a:pt x="1399" y="279"/>
                      <a:pt x="1397" y="279"/>
                      <a:pt x="1397" y="280"/>
                    </a:cubicBezTo>
                    <a:cubicBezTo>
                      <a:pt x="1396" y="281"/>
                      <a:pt x="1397" y="282"/>
                      <a:pt x="1397" y="283"/>
                    </a:cubicBezTo>
                    <a:cubicBezTo>
                      <a:pt x="1396" y="284"/>
                      <a:pt x="1396" y="285"/>
                      <a:pt x="1396" y="287"/>
                    </a:cubicBezTo>
                    <a:cubicBezTo>
                      <a:pt x="1396" y="287"/>
                      <a:pt x="1394" y="287"/>
                      <a:pt x="1393" y="287"/>
                    </a:cubicBezTo>
                    <a:cubicBezTo>
                      <a:pt x="1392" y="287"/>
                      <a:pt x="1391" y="287"/>
                      <a:pt x="1390" y="288"/>
                    </a:cubicBezTo>
                    <a:cubicBezTo>
                      <a:pt x="1389" y="289"/>
                      <a:pt x="1390" y="290"/>
                      <a:pt x="1390" y="292"/>
                    </a:cubicBezTo>
                    <a:cubicBezTo>
                      <a:pt x="1390" y="293"/>
                      <a:pt x="1390" y="294"/>
                      <a:pt x="1390" y="295"/>
                    </a:cubicBezTo>
                    <a:cubicBezTo>
                      <a:pt x="1390" y="296"/>
                      <a:pt x="1391" y="297"/>
                      <a:pt x="1390" y="298"/>
                    </a:cubicBezTo>
                    <a:cubicBezTo>
                      <a:pt x="1390" y="299"/>
                      <a:pt x="1390" y="299"/>
                      <a:pt x="1389" y="300"/>
                    </a:cubicBezTo>
                    <a:cubicBezTo>
                      <a:pt x="1389" y="300"/>
                      <a:pt x="1388" y="300"/>
                      <a:pt x="1387" y="300"/>
                    </a:cubicBezTo>
                    <a:cubicBezTo>
                      <a:pt x="1386" y="301"/>
                      <a:pt x="1386" y="303"/>
                      <a:pt x="1385" y="305"/>
                    </a:cubicBezTo>
                    <a:cubicBezTo>
                      <a:pt x="1385" y="306"/>
                      <a:pt x="1384" y="307"/>
                      <a:pt x="1385" y="308"/>
                    </a:cubicBezTo>
                    <a:cubicBezTo>
                      <a:pt x="1386" y="309"/>
                      <a:pt x="1386" y="309"/>
                      <a:pt x="1387" y="310"/>
                    </a:cubicBezTo>
                    <a:cubicBezTo>
                      <a:pt x="1388" y="311"/>
                      <a:pt x="1387" y="312"/>
                      <a:pt x="1388" y="314"/>
                    </a:cubicBezTo>
                    <a:cubicBezTo>
                      <a:pt x="1388" y="315"/>
                      <a:pt x="1389" y="315"/>
                      <a:pt x="1389" y="316"/>
                    </a:cubicBezTo>
                    <a:cubicBezTo>
                      <a:pt x="1390" y="316"/>
                      <a:pt x="1390" y="316"/>
                      <a:pt x="1391" y="317"/>
                    </a:cubicBezTo>
                    <a:cubicBezTo>
                      <a:pt x="1392" y="317"/>
                      <a:pt x="1393" y="317"/>
                      <a:pt x="1394" y="318"/>
                    </a:cubicBezTo>
                    <a:cubicBezTo>
                      <a:pt x="1395" y="318"/>
                      <a:pt x="1396" y="317"/>
                      <a:pt x="1396" y="318"/>
                    </a:cubicBezTo>
                    <a:cubicBezTo>
                      <a:pt x="1397" y="319"/>
                      <a:pt x="1396" y="319"/>
                      <a:pt x="1396" y="320"/>
                    </a:cubicBezTo>
                    <a:cubicBezTo>
                      <a:pt x="1397" y="320"/>
                      <a:pt x="1397" y="319"/>
                      <a:pt x="1397" y="318"/>
                    </a:cubicBezTo>
                    <a:cubicBezTo>
                      <a:pt x="1398" y="318"/>
                      <a:pt x="1398" y="318"/>
                      <a:pt x="1399" y="319"/>
                    </a:cubicBezTo>
                    <a:cubicBezTo>
                      <a:pt x="1401" y="319"/>
                      <a:pt x="1401" y="319"/>
                      <a:pt x="1403" y="319"/>
                    </a:cubicBezTo>
                    <a:cubicBezTo>
                      <a:pt x="1404" y="319"/>
                      <a:pt x="1405" y="319"/>
                      <a:pt x="1407" y="319"/>
                    </a:cubicBezTo>
                    <a:cubicBezTo>
                      <a:pt x="1408" y="319"/>
                      <a:pt x="1409" y="320"/>
                      <a:pt x="1410" y="319"/>
                    </a:cubicBezTo>
                    <a:cubicBezTo>
                      <a:pt x="1411" y="319"/>
                      <a:pt x="1410" y="318"/>
                      <a:pt x="1411" y="317"/>
                    </a:cubicBezTo>
                    <a:cubicBezTo>
                      <a:pt x="1412" y="316"/>
                      <a:pt x="1413" y="316"/>
                      <a:pt x="1414" y="315"/>
                    </a:cubicBezTo>
                    <a:cubicBezTo>
                      <a:pt x="1416" y="314"/>
                      <a:pt x="1416" y="314"/>
                      <a:pt x="1418" y="313"/>
                    </a:cubicBezTo>
                    <a:cubicBezTo>
                      <a:pt x="1419" y="313"/>
                      <a:pt x="1420" y="313"/>
                      <a:pt x="1421" y="313"/>
                    </a:cubicBezTo>
                    <a:cubicBezTo>
                      <a:pt x="1423" y="312"/>
                      <a:pt x="1424" y="312"/>
                      <a:pt x="1426" y="312"/>
                    </a:cubicBezTo>
                    <a:cubicBezTo>
                      <a:pt x="1427" y="312"/>
                      <a:pt x="1428" y="312"/>
                      <a:pt x="1429" y="312"/>
                    </a:cubicBezTo>
                    <a:cubicBezTo>
                      <a:pt x="1431" y="312"/>
                      <a:pt x="1432" y="312"/>
                      <a:pt x="1433" y="312"/>
                    </a:cubicBezTo>
                    <a:cubicBezTo>
                      <a:pt x="1434" y="312"/>
                      <a:pt x="1435" y="312"/>
                      <a:pt x="1437" y="312"/>
                    </a:cubicBezTo>
                    <a:cubicBezTo>
                      <a:pt x="1438" y="313"/>
                      <a:pt x="1438" y="313"/>
                      <a:pt x="1439" y="314"/>
                    </a:cubicBezTo>
                    <a:cubicBezTo>
                      <a:pt x="1441" y="315"/>
                      <a:pt x="1443" y="313"/>
                      <a:pt x="1444" y="314"/>
                    </a:cubicBezTo>
                    <a:cubicBezTo>
                      <a:pt x="1445" y="315"/>
                      <a:pt x="1445" y="316"/>
                      <a:pt x="1445" y="316"/>
                    </a:cubicBezTo>
                    <a:cubicBezTo>
                      <a:pt x="1446" y="317"/>
                      <a:pt x="1446" y="318"/>
                      <a:pt x="1447" y="318"/>
                    </a:cubicBezTo>
                    <a:cubicBezTo>
                      <a:pt x="1449" y="319"/>
                      <a:pt x="1450" y="318"/>
                      <a:pt x="1451" y="318"/>
                    </a:cubicBezTo>
                    <a:cubicBezTo>
                      <a:pt x="1451" y="318"/>
                      <a:pt x="1453" y="318"/>
                      <a:pt x="1455" y="318"/>
                    </a:cubicBezTo>
                    <a:cubicBezTo>
                      <a:pt x="1457" y="319"/>
                      <a:pt x="1458" y="320"/>
                      <a:pt x="1461" y="320"/>
                    </a:cubicBezTo>
                    <a:cubicBezTo>
                      <a:pt x="1462" y="320"/>
                      <a:pt x="1463" y="319"/>
                      <a:pt x="1464" y="319"/>
                    </a:cubicBezTo>
                    <a:cubicBezTo>
                      <a:pt x="1465" y="319"/>
                      <a:pt x="1465" y="319"/>
                      <a:pt x="1466" y="319"/>
                    </a:cubicBezTo>
                    <a:cubicBezTo>
                      <a:pt x="1467" y="319"/>
                      <a:pt x="1468" y="320"/>
                      <a:pt x="1470" y="320"/>
                    </a:cubicBezTo>
                    <a:cubicBezTo>
                      <a:pt x="1471" y="320"/>
                      <a:pt x="1472" y="320"/>
                      <a:pt x="1473" y="319"/>
                    </a:cubicBezTo>
                    <a:cubicBezTo>
                      <a:pt x="1474" y="319"/>
                      <a:pt x="1474" y="318"/>
                      <a:pt x="1475" y="318"/>
                    </a:cubicBezTo>
                    <a:cubicBezTo>
                      <a:pt x="1477" y="317"/>
                      <a:pt x="1478" y="317"/>
                      <a:pt x="1479" y="316"/>
                    </a:cubicBezTo>
                    <a:cubicBezTo>
                      <a:pt x="1480" y="316"/>
                      <a:pt x="1480" y="315"/>
                      <a:pt x="1480" y="314"/>
                    </a:cubicBezTo>
                    <a:cubicBezTo>
                      <a:pt x="1481" y="313"/>
                      <a:pt x="1480" y="312"/>
                      <a:pt x="1480" y="311"/>
                    </a:cubicBezTo>
                    <a:cubicBezTo>
                      <a:pt x="1479" y="310"/>
                      <a:pt x="1479" y="309"/>
                      <a:pt x="1479" y="308"/>
                    </a:cubicBezTo>
                    <a:cubicBezTo>
                      <a:pt x="1478" y="306"/>
                      <a:pt x="1478" y="306"/>
                      <a:pt x="1476" y="305"/>
                    </a:cubicBezTo>
                    <a:cubicBezTo>
                      <a:pt x="1476" y="305"/>
                      <a:pt x="1474" y="303"/>
                      <a:pt x="1472" y="303"/>
                    </a:cubicBezTo>
                    <a:cubicBezTo>
                      <a:pt x="1471" y="302"/>
                      <a:pt x="1470" y="302"/>
                      <a:pt x="1469" y="302"/>
                    </a:cubicBezTo>
                    <a:cubicBezTo>
                      <a:pt x="1468" y="302"/>
                      <a:pt x="1468" y="302"/>
                      <a:pt x="1468" y="302"/>
                    </a:cubicBezTo>
                    <a:cubicBezTo>
                      <a:pt x="1466" y="301"/>
                      <a:pt x="1466" y="300"/>
                      <a:pt x="1465" y="298"/>
                    </a:cubicBezTo>
                    <a:close/>
                    <a:moveTo>
                      <a:pt x="1430" y="176"/>
                    </a:moveTo>
                    <a:cubicBezTo>
                      <a:pt x="1429" y="176"/>
                      <a:pt x="1429" y="175"/>
                      <a:pt x="1429" y="174"/>
                    </a:cubicBezTo>
                    <a:cubicBezTo>
                      <a:pt x="1429" y="174"/>
                      <a:pt x="1429" y="173"/>
                      <a:pt x="1429" y="173"/>
                    </a:cubicBezTo>
                    <a:cubicBezTo>
                      <a:pt x="1429" y="172"/>
                      <a:pt x="1428" y="173"/>
                      <a:pt x="1427" y="172"/>
                    </a:cubicBezTo>
                    <a:cubicBezTo>
                      <a:pt x="1426" y="172"/>
                      <a:pt x="1426" y="172"/>
                      <a:pt x="1426" y="171"/>
                    </a:cubicBezTo>
                    <a:cubicBezTo>
                      <a:pt x="1426" y="170"/>
                      <a:pt x="1426" y="169"/>
                      <a:pt x="1427" y="169"/>
                    </a:cubicBezTo>
                    <a:cubicBezTo>
                      <a:pt x="1428" y="168"/>
                      <a:pt x="1428" y="169"/>
                      <a:pt x="1429" y="169"/>
                    </a:cubicBezTo>
                    <a:cubicBezTo>
                      <a:pt x="1430" y="170"/>
                      <a:pt x="1429" y="171"/>
                      <a:pt x="1430" y="172"/>
                    </a:cubicBezTo>
                    <a:cubicBezTo>
                      <a:pt x="1431" y="172"/>
                      <a:pt x="1431" y="172"/>
                      <a:pt x="1432" y="172"/>
                    </a:cubicBezTo>
                    <a:cubicBezTo>
                      <a:pt x="1433" y="172"/>
                      <a:pt x="1434" y="173"/>
                      <a:pt x="1434" y="174"/>
                    </a:cubicBezTo>
                    <a:cubicBezTo>
                      <a:pt x="1434" y="175"/>
                      <a:pt x="1434" y="175"/>
                      <a:pt x="1434" y="176"/>
                    </a:cubicBezTo>
                    <a:cubicBezTo>
                      <a:pt x="1434" y="176"/>
                      <a:pt x="1433" y="177"/>
                      <a:pt x="1432" y="177"/>
                    </a:cubicBezTo>
                    <a:cubicBezTo>
                      <a:pt x="1432" y="177"/>
                      <a:pt x="1431" y="178"/>
                      <a:pt x="1431" y="177"/>
                    </a:cubicBezTo>
                    <a:cubicBezTo>
                      <a:pt x="1430" y="177"/>
                      <a:pt x="1430" y="177"/>
                      <a:pt x="1430" y="176"/>
                    </a:cubicBezTo>
                    <a:close/>
                    <a:moveTo>
                      <a:pt x="1383" y="160"/>
                    </a:moveTo>
                    <a:cubicBezTo>
                      <a:pt x="1382" y="159"/>
                      <a:pt x="1381" y="159"/>
                      <a:pt x="1380" y="158"/>
                    </a:cubicBezTo>
                    <a:cubicBezTo>
                      <a:pt x="1380" y="158"/>
                      <a:pt x="1381" y="157"/>
                      <a:pt x="1380" y="156"/>
                    </a:cubicBezTo>
                    <a:cubicBezTo>
                      <a:pt x="1380" y="155"/>
                      <a:pt x="1379" y="155"/>
                      <a:pt x="1378" y="155"/>
                    </a:cubicBezTo>
                    <a:cubicBezTo>
                      <a:pt x="1377" y="154"/>
                      <a:pt x="1377" y="155"/>
                      <a:pt x="1376" y="154"/>
                    </a:cubicBezTo>
                    <a:cubicBezTo>
                      <a:pt x="1375" y="153"/>
                      <a:pt x="1375" y="153"/>
                      <a:pt x="1376" y="152"/>
                    </a:cubicBezTo>
                    <a:cubicBezTo>
                      <a:pt x="1376" y="150"/>
                      <a:pt x="1378" y="151"/>
                      <a:pt x="1379" y="150"/>
                    </a:cubicBezTo>
                    <a:cubicBezTo>
                      <a:pt x="1381" y="150"/>
                      <a:pt x="1382" y="150"/>
                      <a:pt x="1383" y="150"/>
                    </a:cubicBezTo>
                    <a:cubicBezTo>
                      <a:pt x="1385" y="151"/>
                      <a:pt x="1385" y="152"/>
                      <a:pt x="1386" y="152"/>
                    </a:cubicBezTo>
                    <a:cubicBezTo>
                      <a:pt x="1387" y="153"/>
                      <a:pt x="1388" y="153"/>
                      <a:pt x="1389" y="153"/>
                    </a:cubicBezTo>
                    <a:cubicBezTo>
                      <a:pt x="1390" y="154"/>
                      <a:pt x="1391" y="155"/>
                      <a:pt x="1392" y="156"/>
                    </a:cubicBezTo>
                    <a:cubicBezTo>
                      <a:pt x="1392" y="157"/>
                      <a:pt x="1392" y="157"/>
                      <a:pt x="1392" y="158"/>
                    </a:cubicBezTo>
                    <a:cubicBezTo>
                      <a:pt x="1392" y="159"/>
                      <a:pt x="1392" y="160"/>
                      <a:pt x="1392" y="161"/>
                    </a:cubicBezTo>
                    <a:cubicBezTo>
                      <a:pt x="1391" y="162"/>
                      <a:pt x="1389" y="160"/>
                      <a:pt x="1388" y="160"/>
                    </a:cubicBezTo>
                    <a:cubicBezTo>
                      <a:pt x="1387" y="160"/>
                      <a:pt x="1387" y="160"/>
                      <a:pt x="1387" y="160"/>
                    </a:cubicBezTo>
                    <a:cubicBezTo>
                      <a:pt x="1386" y="161"/>
                      <a:pt x="1387" y="162"/>
                      <a:pt x="1386" y="162"/>
                    </a:cubicBezTo>
                    <a:cubicBezTo>
                      <a:pt x="1385" y="163"/>
                      <a:pt x="1384" y="163"/>
                      <a:pt x="1384" y="162"/>
                    </a:cubicBezTo>
                    <a:cubicBezTo>
                      <a:pt x="1383" y="161"/>
                      <a:pt x="1383" y="161"/>
                      <a:pt x="1383" y="160"/>
                    </a:cubicBezTo>
                    <a:close/>
                    <a:moveTo>
                      <a:pt x="1567" y="333"/>
                    </a:moveTo>
                    <a:cubicBezTo>
                      <a:pt x="1567" y="334"/>
                      <a:pt x="1566" y="335"/>
                      <a:pt x="1567" y="336"/>
                    </a:cubicBezTo>
                    <a:cubicBezTo>
                      <a:pt x="1567" y="337"/>
                      <a:pt x="1568" y="338"/>
                      <a:pt x="1569" y="338"/>
                    </a:cubicBezTo>
                    <a:cubicBezTo>
                      <a:pt x="1570" y="339"/>
                      <a:pt x="1571" y="339"/>
                      <a:pt x="1572" y="340"/>
                    </a:cubicBezTo>
                    <a:cubicBezTo>
                      <a:pt x="1573" y="341"/>
                      <a:pt x="1573" y="342"/>
                      <a:pt x="1573" y="343"/>
                    </a:cubicBezTo>
                    <a:cubicBezTo>
                      <a:pt x="1574" y="345"/>
                      <a:pt x="1575" y="346"/>
                      <a:pt x="1575" y="349"/>
                    </a:cubicBezTo>
                    <a:cubicBezTo>
                      <a:pt x="1576" y="351"/>
                      <a:pt x="1576" y="352"/>
                      <a:pt x="1576" y="354"/>
                    </a:cubicBezTo>
                    <a:cubicBezTo>
                      <a:pt x="1576" y="355"/>
                      <a:pt x="1577" y="356"/>
                      <a:pt x="1576" y="357"/>
                    </a:cubicBezTo>
                    <a:cubicBezTo>
                      <a:pt x="1575" y="357"/>
                      <a:pt x="1575" y="356"/>
                      <a:pt x="1574" y="356"/>
                    </a:cubicBezTo>
                    <a:cubicBezTo>
                      <a:pt x="1572" y="356"/>
                      <a:pt x="1571" y="356"/>
                      <a:pt x="1570" y="356"/>
                    </a:cubicBezTo>
                    <a:cubicBezTo>
                      <a:pt x="1569" y="356"/>
                      <a:pt x="1568" y="356"/>
                      <a:pt x="1566" y="357"/>
                    </a:cubicBezTo>
                    <a:cubicBezTo>
                      <a:pt x="1565" y="357"/>
                      <a:pt x="1565" y="356"/>
                      <a:pt x="1563" y="357"/>
                    </a:cubicBezTo>
                    <a:cubicBezTo>
                      <a:pt x="1562" y="357"/>
                      <a:pt x="1562" y="357"/>
                      <a:pt x="1561" y="357"/>
                    </a:cubicBezTo>
                    <a:cubicBezTo>
                      <a:pt x="1560" y="357"/>
                      <a:pt x="1559" y="357"/>
                      <a:pt x="1558" y="357"/>
                    </a:cubicBezTo>
                    <a:cubicBezTo>
                      <a:pt x="1556" y="357"/>
                      <a:pt x="1556" y="357"/>
                      <a:pt x="1555" y="356"/>
                    </a:cubicBezTo>
                    <a:cubicBezTo>
                      <a:pt x="1553" y="356"/>
                      <a:pt x="1553" y="355"/>
                      <a:pt x="1552" y="354"/>
                    </a:cubicBezTo>
                    <a:cubicBezTo>
                      <a:pt x="1551" y="353"/>
                      <a:pt x="1550" y="352"/>
                      <a:pt x="1549" y="352"/>
                    </a:cubicBezTo>
                    <a:cubicBezTo>
                      <a:pt x="1548" y="351"/>
                      <a:pt x="1547" y="351"/>
                      <a:pt x="1546" y="350"/>
                    </a:cubicBezTo>
                    <a:cubicBezTo>
                      <a:pt x="1545" y="350"/>
                      <a:pt x="1545" y="350"/>
                      <a:pt x="1544" y="350"/>
                    </a:cubicBezTo>
                    <a:cubicBezTo>
                      <a:pt x="1543" y="350"/>
                      <a:pt x="1542" y="350"/>
                      <a:pt x="1541" y="350"/>
                    </a:cubicBezTo>
                    <a:cubicBezTo>
                      <a:pt x="1540" y="349"/>
                      <a:pt x="1540" y="347"/>
                      <a:pt x="1539" y="345"/>
                    </a:cubicBezTo>
                    <a:cubicBezTo>
                      <a:pt x="1539" y="343"/>
                      <a:pt x="1538" y="342"/>
                      <a:pt x="1538" y="340"/>
                    </a:cubicBezTo>
                    <a:cubicBezTo>
                      <a:pt x="1538" y="339"/>
                      <a:pt x="1538" y="338"/>
                      <a:pt x="1539" y="337"/>
                    </a:cubicBezTo>
                    <a:cubicBezTo>
                      <a:pt x="1539" y="336"/>
                      <a:pt x="1540" y="335"/>
                      <a:pt x="1541" y="334"/>
                    </a:cubicBezTo>
                    <a:cubicBezTo>
                      <a:pt x="1541" y="332"/>
                      <a:pt x="1540" y="331"/>
                      <a:pt x="1541" y="330"/>
                    </a:cubicBezTo>
                    <a:cubicBezTo>
                      <a:pt x="1542" y="329"/>
                      <a:pt x="1542" y="329"/>
                      <a:pt x="1543" y="328"/>
                    </a:cubicBezTo>
                    <a:cubicBezTo>
                      <a:pt x="1545" y="328"/>
                      <a:pt x="1547" y="330"/>
                      <a:pt x="1547" y="329"/>
                    </a:cubicBezTo>
                    <a:cubicBezTo>
                      <a:pt x="1548" y="327"/>
                      <a:pt x="1546" y="327"/>
                      <a:pt x="1545" y="326"/>
                    </a:cubicBezTo>
                    <a:cubicBezTo>
                      <a:pt x="1544" y="324"/>
                      <a:pt x="1542" y="325"/>
                      <a:pt x="1540" y="324"/>
                    </a:cubicBezTo>
                    <a:cubicBezTo>
                      <a:pt x="1538" y="323"/>
                      <a:pt x="1538" y="322"/>
                      <a:pt x="1537" y="321"/>
                    </a:cubicBezTo>
                    <a:cubicBezTo>
                      <a:pt x="1535" y="319"/>
                      <a:pt x="1534" y="317"/>
                      <a:pt x="1532" y="315"/>
                    </a:cubicBezTo>
                    <a:cubicBezTo>
                      <a:pt x="1531" y="314"/>
                      <a:pt x="1531" y="314"/>
                      <a:pt x="1530" y="312"/>
                    </a:cubicBezTo>
                    <a:cubicBezTo>
                      <a:pt x="1528" y="311"/>
                      <a:pt x="1528" y="309"/>
                      <a:pt x="1526" y="308"/>
                    </a:cubicBezTo>
                    <a:cubicBezTo>
                      <a:pt x="1525" y="306"/>
                      <a:pt x="1523" y="306"/>
                      <a:pt x="1522" y="305"/>
                    </a:cubicBezTo>
                    <a:cubicBezTo>
                      <a:pt x="1520" y="302"/>
                      <a:pt x="1522" y="301"/>
                      <a:pt x="1521" y="298"/>
                    </a:cubicBezTo>
                    <a:cubicBezTo>
                      <a:pt x="1521" y="297"/>
                      <a:pt x="1520" y="296"/>
                      <a:pt x="1519" y="295"/>
                    </a:cubicBezTo>
                    <a:cubicBezTo>
                      <a:pt x="1518" y="294"/>
                      <a:pt x="1518" y="293"/>
                      <a:pt x="1516" y="293"/>
                    </a:cubicBezTo>
                    <a:cubicBezTo>
                      <a:pt x="1515" y="292"/>
                      <a:pt x="1515" y="293"/>
                      <a:pt x="1514" y="293"/>
                    </a:cubicBezTo>
                    <a:cubicBezTo>
                      <a:pt x="1513" y="292"/>
                      <a:pt x="1514" y="290"/>
                      <a:pt x="1514" y="289"/>
                    </a:cubicBezTo>
                    <a:cubicBezTo>
                      <a:pt x="1515" y="287"/>
                      <a:pt x="1516" y="286"/>
                      <a:pt x="1516" y="284"/>
                    </a:cubicBezTo>
                    <a:cubicBezTo>
                      <a:pt x="1516" y="283"/>
                      <a:pt x="1516" y="283"/>
                      <a:pt x="1516" y="282"/>
                    </a:cubicBezTo>
                    <a:cubicBezTo>
                      <a:pt x="1517" y="280"/>
                      <a:pt x="1519" y="281"/>
                      <a:pt x="1520" y="281"/>
                    </a:cubicBezTo>
                    <a:cubicBezTo>
                      <a:pt x="1522" y="280"/>
                      <a:pt x="1523" y="279"/>
                      <a:pt x="1525" y="278"/>
                    </a:cubicBezTo>
                    <a:cubicBezTo>
                      <a:pt x="1526" y="277"/>
                      <a:pt x="1526" y="275"/>
                      <a:pt x="1528" y="274"/>
                    </a:cubicBezTo>
                    <a:cubicBezTo>
                      <a:pt x="1529" y="273"/>
                      <a:pt x="1531" y="274"/>
                      <a:pt x="1532" y="274"/>
                    </a:cubicBezTo>
                    <a:cubicBezTo>
                      <a:pt x="1534" y="274"/>
                      <a:pt x="1534" y="274"/>
                      <a:pt x="1535" y="273"/>
                    </a:cubicBezTo>
                    <a:cubicBezTo>
                      <a:pt x="1537" y="272"/>
                      <a:pt x="1536" y="270"/>
                      <a:pt x="1538" y="269"/>
                    </a:cubicBezTo>
                    <a:cubicBezTo>
                      <a:pt x="1539" y="269"/>
                      <a:pt x="1540" y="269"/>
                      <a:pt x="1541" y="269"/>
                    </a:cubicBezTo>
                    <a:cubicBezTo>
                      <a:pt x="1543" y="270"/>
                      <a:pt x="1544" y="272"/>
                      <a:pt x="1546" y="272"/>
                    </a:cubicBezTo>
                    <a:cubicBezTo>
                      <a:pt x="1548" y="272"/>
                      <a:pt x="1549" y="270"/>
                      <a:pt x="1550" y="270"/>
                    </a:cubicBezTo>
                    <a:cubicBezTo>
                      <a:pt x="1551" y="271"/>
                      <a:pt x="1552" y="272"/>
                      <a:pt x="1552" y="273"/>
                    </a:cubicBezTo>
                    <a:cubicBezTo>
                      <a:pt x="1553" y="275"/>
                      <a:pt x="1553" y="276"/>
                      <a:pt x="1553" y="278"/>
                    </a:cubicBezTo>
                    <a:cubicBezTo>
                      <a:pt x="1553" y="280"/>
                      <a:pt x="1552" y="280"/>
                      <a:pt x="1553" y="282"/>
                    </a:cubicBezTo>
                    <a:cubicBezTo>
                      <a:pt x="1553" y="283"/>
                      <a:pt x="1554" y="283"/>
                      <a:pt x="1554" y="283"/>
                    </a:cubicBezTo>
                    <a:cubicBezTo>
                      <a:pt x="1554" y="284"/>
                      <a:pt x="1553" y="283"/>
                      <a:pt x="1551" y="283"/>
                    </a:cubicBezTo>
                    <a:cubicBezTo>
                      <a:pt x="1550" y="283"/>
                      <a:pt x="1550" y="283"/>
                      <a:pt x="1549" y="283"/>
                    </a:cubicBezTo>
                    <a:cubicBezTo>
                      <a:pt x="1547" y="283"/>
                      <a:pt x="1547" y="283"/>
                      <a:pt x="1546" y="283"/>
                    </a:cubicBezTo>
                    <a:cubicBezTo>
                      <a:pt x="1545" y="283"/>
                      <a:pt x="1544" y="282"/>
                      <a:pt x="1543" y="283"/>
                    </a:cubicBezTo>
                    <a:cubicBezTo>
                      <a:pt x="1542" y="284"/>
                      <a:pt x="1542" y="285"/>
                      <a:pt x="1542" y="286"/>
                    </a:cubicBezTo>
                    <a:cubicBezTo>
                      <a:pt x="1543" y="287"/>
                      <a:pt x="1545" y="287"/>
                      <a:pt x="1545" y="288"/>
                    </a:cubicBezTo>
                    <a:cubicBezTo>
                      <a:pt x="1545" y="289"/>
                      <a:pt x="1545" y="289"/>
                      <a:pt x="1545" y="290"/>
                    </a:cubicBezTo>
                    <a:cubicBezTo>
                      <a:pt x="1544" y="291"/>
                      <a:pt x="1543" y="290"/>
                      <a:pt x="1542" y="290"/>
                    </a:cubicBezTo>
                    <a:cubicBezTo>
                      <a:pt x="1541" y="290"/>
                      <a:pt x="1540" y="288"/>
                      <a:pt x="1539" y="289"/>
                    </a:cubicBezTo>
                    <a:cubicBezTo>
                      <a:pt x="1538" y="289"/>
                      <a:pt x="1538" y="289"/>
                      <a:pt x="1538" y="290"/>
                    </a:cubicBezTo>
                    <a:cubicBezTo>
                      <a:pt x="1537" y="291"/>
                      <a:pt x="1538" y="292"/>
                      <a:pt x="1539" y="293"/>
                    </a:cubicBezTo>
                    <a:cubicBezTo>
                      <a:pt x="1540" y="293"/>
                      <a:pt x="1540" y="293"/>
                      <a:pt x="1541" y="293"/>
                    </a:cubicBezTo>
                    <a:cubicBezTo>
                      <a:pt x="1542" y="294"/>
                      <a:pt x="1542" y="295"/>
                      <a:pt x="1542" y="295"/>
                    </a:cubicBezTo>
                    <a:cubicBezTo>
                      <a:pt x="1543" y="296"/>
                      <a:pt x="1543" y="296"/>
                      <a:pt x="1544" y="297"/>
                    </a:cubicBezTo>
                    <a:cubicBezTo>
                      <a:pt x="1544" y="298"/>
                      <a:pt x="1546" y="297"/>
                      <a:pt x="1546" y="298"/>
                    </a:cubicBezTo>
                    <a:cubicBezTo>
                      <a:pt x="1547" y="299"/>
                      <a:pt x="1546" y="300"/>
                      <a:pt x="1547" y="301"/>
                    </a:cubicBezTo>
                    <a:cubicBezTo>
                      <a:pt x="1548" y="302"/>
                      <a:pt x="1549" y="300"/>
                      <a:pt x="1550" y="301"/>
                    </a:cubicBezTo>
                    <a:cubicBezTo>
                      <a:pt x="1551" y="301"/>
                      <a:pt x="1550" y="302"/>
                      <a:pt x="1551" y="303"/>
                    </a:cubicBezTo>
                    <a:cubicBezTo>
                      <a:pt x="1551" y="304"/>
                      <a:pt x="1552" y="304"/>
                      <a:pt x="1552" y="305"/>
                    </a:cubicBezTo>
                    <a:cubicBezTo>
                      <a:pt x="1554" y="305"/>
                      <a:pt x="1555" y="304"/>
                      <a:pt x="1556" y="305"/>
                    </a:cubicBezTo>
                    <a:cubicBezTo>
                      <a:pt x="1556" y="305"/>
                      <a:pt x="1557" y="305"/>
                      <a:pt x="1557" y="306"/>
                    </a:cubicBezTo>
                    <a:cubicBezTo>
                      <a:pt x="1557" y="307"/>
                      <a:pt x="1557" y="308"/>
                      <a:pt x="1557" y="309"/>
                    </a:cubicBezTo>
                    <a:cubicBezTo>
                      <a:pt x="1557" y="310"/>
                      <a:pt x="1557" y="311"/>
                      <a:pt x="1558" y="312"/>
                    </a:cubicBezTo>
                    <a:cubicBezTo>
                      <a:pt x="1558" y="314"/>
                      <a:pt x="1558" y="314"/>
                      <a:pt x="1559" y="316"/>
                    </a:cubicBezTo>
                    <a:cubicBezTo>
                      <a:pt x="1560" y="317"/>
                      <a:pt x="1560" y="320"/>
                      <a:pt x="1562" y="319"/>
                    </a:cubicBezTo>
                    <a:cubicBezTo>
                      <a:pt x="1563" y="318"/>
                      <a:pt x="1562" y="318"/>
                      <a:pt x="1562" y="316"/>
                    </a:cubicBezTo>
                    <a:cubicBezTo>
                      <a:pt x="1562" y="315"/>
                      <a:pt x="1561" y="313"/>
                      <a:pt x="1562" y="312"/>
                    </a:cubicBezTo>
                    <a:cubicBezTo>
                      <a:pt x="1562" y="312"/>
                      <a:pt x="1563" y="311"/>
                      <a:pt x="1563" y="311"/>
                    </a:cubicBezTo>
                    <a:cubicBezTo>
                      <a:pt x="1564" y="311"/>
                      <a:pt x="1565" y="311"/>
                      <a:pt x="1566" y="311"/>
                    </a:cubicBezTo>
                    <a:cubicBezTo>
                      <a:pt x="1568" y="311"/>
                      <a:pt x="1568" y="313"/>
                      <a:pt x="1569" y="315"/>
                    </a:cubicBezTo>
                    <a:cubicBezTo>
                      <a:pt x="1570" y="316"/>
                      <a:pt x="1570" y="316"/>
                      <a:pt x="1571" y="317"/>
                    </a:cubicBezTo>
                    <a:cubicBezTo>
                      <a:pt x="1573" y="319"/>
                      <a:pt x="1576" y="318"/>
                      <a:pt x="1576" y="320"/>
                    </a:cubicBezTo>
                    <a:cubicBezTo>
                      <a:pt x="1576" y="321"/>
                      <a:pt x="1576" y="322"/>
                      <a:pt x="1575" y="323"/>
                    </a:cubicBezTo>
                    <a:cubicBezTo>
                      <a:pt x="1574" y="324"/>
                      <a:pt x="1573" y="324"/>
                      <a:pt x="1571" y="324"/>
                    </a:cubicBezTo>
                    <a:cubicBezTo>
                      <a:pt x="1570" y="323"/>
                      <a:pt x="1570" y="322"/>
                      <a:pt x="1569" y="322"/>
                    </a:cubicBezTo>
                    <a:cubicBezTo>
                      <a:pt x="1568" y="322"/>
                      <a:pt x="1567" y="322"/>
                      <a:pt x="1566" y="321"/>
                    </a:cubicBezTo>
                    <a:cubicBezTo>
                      <a:pt x="1565" y="321"/>
                      <a:pt x="1564" y="321"/>
                      <a:pt x="1563" y="321"/>
                    </a:cubicBezTo>
                    <a:cubicBezTo>
                      <a:pt x="1562" y="322"/>
                      <a:pt x="1562" y="324"/>
                      <a:pt x="1562" y="325"/>
                    </a:cubicBezTo>
                    <a:cubicBezTo>
                      <a:pt x="1562" y="326"/>
                      <a:pt x="1562" y="326"/>
                      <a:pt x="1563" y="327"/>
                    </a:cubicBezTo>
                    <a:cubicBezTo>
                      <a:pt x="1563" y="328"/>
                      <a:pt x="1564" y="328"/>
                      <a:pt x="1566" y="328"/>
                    </a:cubicBezTo>
                    <a:cubicBezTo>
                      <a:pt x="1566" y="329"/>
                      <a:pt x="1567" y="329"/>
                      <a:pt x="1568" y="330"/>
                    </a:cubicBezTo>
                    <a:cubicBezTo>
                      <a:pt x="1569" y="331"/>
                      <a:pt x="1567" y="332"/>
                      <a:pt x="1567" y="333"/>
                    </a:cubicBezTo>
                    <a:close/>
                    <a:moveTo>
                      <a:pt x="1592" y="283"/>
                    </a:moveTo>
                    <a:cubicBezTo>
                      <a:pt x="1592" y="282"/>
                      <a:pt x="1591" y="281"/>
                      <a:pt x="1592" y="281"/>
                    </a:cubicBezTo>
                    <a:cubicBezTo>
                      <a:pt x="1592" y="280"/>
                      <a:pt x="1593" y="279"/>
                      <a:pt x="1594" y="279"/>
                    </a:cubicBezTo>
                    <a:cubicBezTo>
                      <a:pt x="1595" y="279"/>
                      <a:pt x="1595" y="280"/>
                      <a:pt x="1596" y="279"/>
                    </a:cubicBezTo>
                    <a:cubicBezTo>
                      <a:pt x="1597" y="279"/>
                      <a:pt x="1596" y="277"/>
                      <a:pt x="1597" y="276"/>
                    </a:cubicBezTo>
                    <a:cubicBezTo>
                      <a:pt x="1598" y="276"/>
                      <a:pt x="1599" y="277"/>
                      <a:pt x="1600" y="276"/>
                    </a:cubicBezTo>
                    <a:cubicBezTo>
                      <a:pt x="1601" y="276"/>
                      <a:pt x="1599" y="275"/>
                      <a:pt x="1599" y="274"/>
                    </a:cubicBezTo>
                    <a:cubicBezTo>
                      <a:pt x="1600" y="273"/>
                      <a:pt x="1600" y="272"/>
                      <a:pt x="1600" y="272"/>
                    </a:cubicBezTo>
                    <a:cubicBezTo>
                      <a:pt x="1601" y="271"/>
                      <a:pt x="1602" y="271"/>
                      <a:pt x="1604" y="271"/>
                    </a:cubicBezTo>
                    <a:cubicBezTo>
                      <a:pt x="1605" y="272"/>
                      <a:pt x="1604" y="274"/>
                      <a:pt x="1605" y="274"/>
                    </a:cubicBezTo>
                    <a:cubicBezTo>
                      <a:pt x="1606" y="274"/>
                      <a:pt x="1606" y="274"/>
                      <a:pt x="1607" y="274"/>
                    </a:cubicBezTo>
                    <a:cubicBezTo>
                      <a:pt x="1608" y="273"/>
                      <a:pt x="1608" y="272"/>
                      <a:pt x="1609" y="271"/>
                    </a:cubicBezTo>
                    <a:cubicBezTo>
                      <a:pt x="1609" y="271"/>
                      <a:pt x="1610" y="271"/>
                      <a:pt x="1610" y="271"/>
                    </a:cubicBezTo>
                    <a:cubicBezTo>
                      <a:pt x="1612" y="272"/>
                      <a:pt x="1609" y="273"/>
                      <a:pt x="1609" y="275"/>
                    </a:cubicBezTo>
                    <a:cubicBezTo>
                      <a:pt x="1609" y="276"/>
                      <a:pt x="1609" y="277"/>
                      <a:pt x="1608" y="278"/>
                    </a:cubicBezTo>
                    <a:cubicBezTo>
                      <a:pt x="1608" y="279"/>
                      <a:pt x="1608" y="281"/>
                      <a:pt x="1609" y="282"/>
                    </a:cubicBezTo>
                    <a:cubicBezTo>
                      <a:pt x="1610" y="283"/>
                      <a:pt x="1610" y="283"/>
                      <a:pt x="1611" y="283"/>
                    </a:cubicBezTo>
                    <a:cubicBezTo>
                      <a:pt x="1612" y="284"/>
                      <a:pt x="1613" y="284"/>
                      <a:pt x="1613" y="284"/>
                    </a:cubicBezTo>
                    <a:cubicBezTo>
                      <a:pt x="1614" y="285"/>
                      <a:pt x="1614" y="286"/>
                      <a:pt x="1614" y="287"/>
                    </a:cubicBezTo>
                    <a:cubicBezTo>
                      <a:pt x="1614" y="288"/>
                      <a:pt x="1614" y="288"/>
                      <a:pt x="1613" y="289"/>
                    </a:cubicBezTo>
                    <a:cubicBezTo>
                      <a:pt x="1613" y="290"/>
                      <a:pt x="1612" y="289"/>
                      <a:pt x="1611" y="290"/>
                    </a:cubicBezTo>
                    <a:cubicBezTo>
                      <a:pt x="1610" y="291"/>
                      <a:pt x="1611" y="293"/>
                      <a:pt x="1611" y="294"/>
                    </a:cubicBezTo>
                    <a:cubicBezTo>
                      <a:pt x="1611" y="296"/>
                      <a:pt x="1612" y="297"/>
                      <a:pt x="1611" y="298"/>
                    </a:cubicBezTo>
                    <a:cubicBezTo>
                      <a:pt x="1609" y="299"/>
                      <a:pt x="1609" y="298"/>
                      <a:pt x="1607" y="298"/>
                    </a:cubicBezTo>
                    <a:cubicBezTo>
                      <a:pt x="1606" y="299"/>
                      <a:pt x="1606" y="300"/>
                      <a:pt x="1605" y="300"/>
                    </a:cubicBezTo>
                    <a:cubicBezTo>
                      <a:pt x="1604" y="299"/>
                      <a:pt x="1604" y="298"/>
                      <a:pt x="1603" y="298"/>
                    </a:cubicBezTo>
                    <a:cubicBezTo>
                      <a:pt x="1602" y="297"/>
                      <a:pt x="1602" y="297"/>
                      <a:pt x="1601" y="297"/>
                    </a:cubicBezTo>
                    <a:cubicBezTo>
                      <a:pt x="1600" y="297"/>
                      <a:pt x="1599" y="297"/>
                      <a:pt x="1599" y="298"/>
                    </a:cubicBezTo>
                    <a:cubicBezTo>
                      <a:pt x="1597" y="298"/>
                      <a:pt x="1595" y="299"/>
                      <a:pt x="1594" y="297"/>
                    </a:cubicBezTo>
                    <a:cubicBezTo>
                      <a:pt x="1594" y="296"/>
                      <a:pt x="1595" y="296"/>
                      <a:pt x="1595" y="295"/>
                    </a:cubicBezTo>
                    <a:cubicBezTo>
                      <a:pt x="1595" y="293"/>
                      <a:pt x="1592" y="294"/>
                      <a:pt x="1592" y="292"/>
                    </a:cubicBezTo>
                    <a:cubicBezTo>
                      <a:pt x="1591" y="291"/>
                      <a:pt x="1592" y="291"/>
                      <a:pt x="1592" y="290"/>
                    </a:cubicBezTo>
                    <a:cubicBezTo>
                      <a:pt x="1592" y="288"/>
                      <a:pt x="1592" y="287"/>
                      <a:pt x="1592" y="286"/>
                    </a:cubicBezTo>
                    <a:cubicBezTo>
                      <a:pt x="1591" y="285"/>
                      <a:pt x="1592" y="284"/>
                      <a:pt x="1592" y="283"/>
                    </a:cubicBezTo>
                    <a:close/>
                    <a:moveTo>
                      <a:pt x="1693" y="279"/>
                    </a:moveTo>
                    <a:cubicBezTo>
                      <a:pt x="1693" y="278"/>
                      <a:pt x="1693" y="277"/>
                      <a:pt x="1694" y="276"/>
                    </a:cubicBezTo>
                    <a:cubicBezTo>
                      <a:pt x="1694" y="275"/>
                      <a:pt x="1695" y="275"/>
                      <a:pt x="1696" y="274"/>
                    </a:cubicBezTo>
                    <a:cubicBezTo>
                      <a:pt x="1696" y="274"/>
                      <a:pt x="1697" y="273"/>
                      <a:pt x="1698" y="272"/>
                    </a:cubicBezTo>
                    <a:cubicBezTo>
                      <a:pt x="1699" y="271"/>
                      <a:pt x="1700" y="272"/>
                      <a:pt x="1702" y="271"/>
                    </a:cubicBezTo>
                    <a:cubicBezTo>
                      <a:pt x="1704" y="271"/>
                      <a:pt x="1704" y="271"/>
                      <a:pt x="1706" y="271"/>
                    </a:cubicBezTo>
                    <a:cubicBezTo>
                      <a:pt x="1708" y="272"/>
                      <a:pt x="1709" y="272"/>
                      <a:pt x="1711" y="272"/>
                    </a:cubicBezTo>
                    <a:cubicBezTo>
                      <a:pt x="1713" y="272"/>
                      <a:pt x="1714" y="273"/>
                      <a:pt x="1715" y="273"/>
                    </a:cubicBezTo>
                    <a:cubicBezTo>
                      <a:pt x="1717" y="273"/>
                      <a:pt x="1718" y="273"/>
                      <a:pt x="1720" y="273"/>
                    </a:cubicBezTo>
                    <a:cubicBezTo>
                      <a:pt x="1721" y="273"/>
                      <a:pt x="1722" y="273"/>
                      <a:pt x="1723" y="273"/>
                    </a:cubicBezTo>
                    <a:cubicBezTo>
                      <a:pt x="1725" y="273"/>
                      <a:pt x="1725" y="271"/>
                      <a:pt x="1727" y="271"/>
                    </a:cubicBezTo>
                    <a:cubicBezTo>
                      <a:pt x="1728" y="272"/>
                      <a:pt x="1729" y="272"/>
                      <a:pt x="1729" y="273"/>
                    </a:cubicBezTo>
                    <a:cubicBezTo>
                      <a:pt x="1730" y="274"/>
                      <a:pt x="1729" y="274"/>
                      <a:pt x="1729" y="275"/>
                    </a:cubicBezTo>
                    <a:cubicBezTo>
                      <a:pt x="1728" y="277"/>
                      <a:pt x="1725" y="276"/>
                      <a:pt x="1723" y="276"/>
                    </a:cubicBezTo>
                    <a:cubicBezTo>
                      <a:pt x="1721" y="276"/>
                      <a:pt x="1720" y="276"/>
                      <a:pt x="1718" y="275"/>
                    </a:cubicBezTo>
                    <a:cubicBezTo>
                      <a:pt x="1716" y="275"/>
                      <a:pt x="1715" y="275"/>
                      <a:pt x="1713" y="275"/>
                    </a:cubicBezTo>
                    <a:cubicBezTo>
                      <a:pt x="1711" y="274"/>
                      <a:pt x="1710" y="274"/>
                      <a:pt x="1708" y="274"/>
                    </a:cubicBezTo>
                    <a:cubicBezTo>
                      <a:pt x="1706" y="274"/>
                      <a:pt x="1705" y="273"/>
                      <a:pt x="1704" y="274"/>
                    </a:cubicBezTo>
                    <a:cubicBezTo>
                      <a:pt x="1703" y="274"/>
                      <a:pt x="1702" y="275"/>
                      <a:pt x="1701" y="276"/>
                    </a:cubicBezTo>
                    <a:cubicBezTo>
                      <a:pt x="1700" y="277"/>
                      <a:pt x="1699" y="277"/>
                      <a:pt x="1698" y="278"/>
                    </a:cubicBezTo>
                    <a:cubicBezTo>
                      <a:pt x="1697" y="279"/>
                      <a:pt x="1699" y="281"/>
                      <a:pt x="1699" y="282"/>
                    </a:cubicBezTo>
                    <a:cubicBezTo>
                      <a:pt x="1699" y="284"/>
                      <a:pt x="1701" y="286"/>
                      <a:pt x="1699" y="286"/>
                    </a:cubicBezTo>
                    <a:cubicBezTo>
                      <a:pt x="1699" y="286"/>
                      <a:pt x="1699" y="286"/>
                      <a:pt x="1698" y="286"/>
                    </a:cubicBezTo>
                    <a:cubicBezTo>
                      <a:pt x="1696" y="286"/>
                      <a:pt x="1695" y="285"/>
                      <a:pt x="1694" y="284"/>
                    </a:cubicBezTo>
                    <a:cubicBezTo>
                      <a:pt x="1693" y="283"/>
                      <a:pt x="1693" y="283"/>
                      <a:pt x="1693" y="282"/>
                    </a:cubicBezTo>
                    <a:cubicBezTo>
                      <a:pt x="1693" y="281"/>
                      <a:pt x="1693" y="280"/>
                      <a:pt x="1693" y="279"/>
                    </a:cubicBezTo>
                    <a:close/>
                    <a:moveTo>
                      <a:pt x="2192" y="334"/>
                    </a:moveTo>
                    <a:cubicBezTo>
                      <a:pt x="2193" y="336"/>
                      <a:pt x="2194" y="337"/>
                      <a:pt x="2194" y="340"/>
                    </a:cubicBezTo>
                    <a:cubicBezTo>
                      <a:pt x="2195" y="341"/>
                      <a:pt x="2195" y="342"/>
                      <a:pt x="2196" y="344"/>
                    </a:cubicBezTo>
                    <a:cubicBezTo>
                      <a:pt x="2197" y="345"/>
                      <a:pt x="2197" y="345"/>
                      <a:pt x="2197" y="346"/>
                    </a:cubicBezTo>
                    <a:cubicBezTo>
                      <a:pt x="2197" y="347"/>
                      <a:pt x="2195" y="347"/>
                      <a:pt x="2195" y="348"/>
                    </a:cubicBezTo>
                    <a:cubicBezTo>
                      <a:pt x="2195" y="350"/>
                      <a:pt x="2196" y="351"/>
                      <a:pt x="2196" y="352"/>
                    </a:cubicBezTo>
                    <a:cubicBezTo>
                      <a:pt x="2196" y="353"/>
                      <a:pt x="2197" y="354"/>
                      <a:pt x="2197" y="355"/>
                    </a:cubicBezTo>
                    <a:cubicBezTo>
                      <a:pt x="2198" y="358"/>
                      <a:pt x="2197" y="359"/>
                      <a:pt x="2198" y="362"/>
                    </a:cubicBezTo>
                    <a:cubicBezTo>
                      <a:pt x="2199" y="363"/>
                      <a:pt x="2199" y="364"/>
                      <a:pt x="2200" y="365"/>
                    </a:cubicBezTo>
                    <a:cubicBezTo>
                      <a:pt x="2200" y="366"/>
                      <a:pt x="2201" y="366"/>
                      <a:pt x="2202" y="366"/>
                    </a:cubicBezTo>
                    <a:cubicBezTo>
                      <a:pt x="2202" y="367"/>
                      <a:pt x="2202" y="368"/>
                      <a:pt x="2202" y="369"/>
                    </a:cubicBezTo>
                    <a:cubicBezTo>
                      <a:pt x="2202" y="371"/>
                      <a:pt x="2202" y="372"/>
                      <a:pt x="2201" y="373"/>
                    </a:cubicBezTo>
                    <a:cubicBezTo>
                      <a:pt x="2200" y="373"/>
                      <a:pt x="2199" y="374"/>
                      <a:pt x="2198" y="373"/>
                    </a:cubicBezTo>
                    <a:cubicBezTo>
                      <a:pt x="2198" y="373"/>
                      <a:pt x="2198" y="372"/>
                      <a:pt x="2197" y="372"/>
                    </a:cubicBezTo>
                    <a:cubicBezTo>
                      <a:pt x="2197" y="372"/>
                      <a:pt x="2196" y="371"/>
                      <a:pt x="2196" y="371"/>
                    </a:cubicBezTo>
                    <a:cubicBezTo>
                      <a:pt x="2195" y="372"/>
                      <a:pt x="2194" y="372"/>
                      <a:pt x="2194" y="373"/>
                    </a:cubicBezTo>
                    <a:cubicBezTo>
                      <a:pt x="2194" y="374"/>
                      <a:pt x="2194" y="374"/>
                      <a:pt x="2195" y="375"/>
                    </a:cubicBezTo>
                    <a:cubicBezTo>
                      <a:pt x="2195" y="375"/>
                      <a:pt x="2195" y="376"/>
                      <a:pt x="2195" y="376"/>
                    </a:cubicBezTo>
                    <a:cubicBezTo>
                      <a:pt x="2195" y="377"/>
                      <a:pt x="2194" y="377"/>
                      <a:pt x="2193" y="377"/>
                    </a:cubicBezTo>
                    <a:cubicBezTo>
                      <a:pt x="2192" y="378"/>
                      <a:pt x="2191" y="377"/>
                      <a:pt x="2189" y="377"/>
                    </a:cubicBezTo>
                    <a:cubicBezTo>
                      <a:pt x="2188" y="377"/>
                      <a:pt x="2187" y="378"/>
                      <a:pt x="2186" y="378"/>
                    </a:cubicBezTo>
                    <a:cubicBezTo>
                      <a:pt x="2184" y="378"/>
                      <a:pt x="2183" y="379"/>
                      <a:pt x="2182" y="378"/>
                    </a:cubicBezTo>
                    <a:cubicBezTo>
                      <a:pt x="2181" y="377"/>
                      <a:pt x="2181" y="376"/>
                      <a:pt x="2180" y="375"/>
                    </a:cubicBezTo>
                    <a:cubicBezTo>
                      <a:pt x="2179" y="374"/>
                      <a:pt x="2178" y="374"/>
                      <a:pt x="2177" y="375"/>
                    </a:cubicBezTo>
                    <a:cubicBezTo>
                      <a:pt x="2176" y="375"/>
                      <a:pt x="2176" y="377"/>
                      <a:pt x="2177" y="377"/>
                    </a:cubicBezTo>
                    <a:cubicBezTo>
                      <a:pt x="2177" y="378"/>
                      <a:pt x="2178" y="378"/>
                      <a:pt x="2178" y="378"/>
                    </a:cubicBezTo>
                    <a:cubicBezTo>
                      <a:pt x="2179" y="378"/>
                      <a:pt x="2180" y="379"/>
                      <a:pt x="2180" y="380"/>
                    </a:cubicBezTo>
                    <a:cubicBezTo>
                      <a:pt x="2180" y="380"/>
                      <a:pt x="2179" y="380"/>
                      <a:pt x="2179" y="381"/>
                    </a:cubicBezTo>
                    <a:cubicBezTo>
                      <a:pt x="2178" y="382"/>
                      <a:pt x="2178" y="384"/>
                      <a:pt x="2177" y="385"/>
                    </a:cubicBezTo>
                    <a:cubicBezTo>
                      <a:pt x="2177" y="385"/>
                      <a:pt x="2176" y="386"/>
                      <a:pt x="2176" y="386"/>
                    </a:cubicBezTo>
                    <a:cubicBezTo>
                      <a:pt x="2175" y="387"/>
                      <a:pt x="2174" y="386"/>
                      <a:pt x="2172" y="386"/>
                    </a:cubicBezTo>
                    <a:cubicBezTo>
                      <a:pt x="2171" y="386"/>
                      <a:pt x="2171" y="386"/>
                      <a:pt x="2170" y="385"/>
                    </a:cubicBezTo>
                    <a:cubicBezTo>
                      <a:pt x="2169" y="384"/>
                      <a:pt x="2169" y="384"/>
                      <a:pt x="2169" y="383"/>
                    </a:cubicBezTo>
                    <a:cubicBezTo>
                      <a:pt x="2168" y="382"/>
                      <a:pt x="2168" y="381"/>
                      <a:pt x="2168" y="379"/>
                    </a:cubicBezTo>
                    <a:cubicBezTo>
                      <a:pt x="2169" y="379"/>
                      <a:pt x="2169" y="378"/>
                      <a:pt x="2169" y="378"/>
                    </a:cubicBezTo>
                    <a:cubicBezTo>
                      <a:pt x="2168" y="376"/>
                      <a:pt x="2166" y="378"/>
                      <a:pt x="2164" y="378"/>
                    </a:cubicBezTo>
                    <a:cubicBezTo>
                      <a:pt x="2162" y="378"/>
                      <a:pt x="2162" y="377"/>
                      <a:pt x="2160" y="377"/>
                    </a:cubicBezTo>
                    <a:cubicBezTo>
                      <a:pt x="2159" y="377"/>
                      <a:pt x="2159" y="377"/>
                      <a:pt x="2158" y="377"/>
                    </a:cubicBezTo>
                    <a:cubicBezTo>
                      <a:pt x="2157" y="378"/>
                      <a:pt x="2157" y="379"/>
                      <a:pt x="2156" y="379"/>
                    </a:cubicBezTo>
                    <a:cubicBezTo>
                      <a:pt x="2155" y="380"/>
                      <a:pt x="2154" y="380"/>
                      <a:pt x="2153" y="381"/>
                    </a:cubicBezTo>
                    <a:cubicBezTo>
                      <a:pt x="2152" y="381"/>
                      <a:pt x="2151" y="380"/>
                      <a:pt x="2150" y="381"/>
                    </a:cubicBezTo>
                    <a:cubicBezTo>
                      <a:pt x="2149" y="382"/>
                      <a:pt x="2149" y="382"/>
                      <a:pt x="2148" y="383"/>
                    </a:cubicBezTo>
                    <a:cubicBezTo>
                      <a:pt x="2147" y="383"/>
                      <a:pt x="2147" y="384"/>
                      <a:pt x="2146" y="384"/>
                    </a:cubicBezTo>
                    <a:cubicBezTo>
                      <a:pt x="2144" y="384"/>
                      <a:pt x="2144" y="383"/>
                      <a:pt x="2142" y="383"/>
                    </a:cubicBezTo>
                    <a:cubicBezTo>
                      <a:pt x="2141" y="383"/>
                      <a:pt x="2141" y="384"/>
                      <a:pt x="2140" y="383"/>
                    </a:cubicBezTo>
                    <a:cubicBezTo>
                      <a:pt x="2139" y="383"/>
                      <a:pt x="2138" y="383"/>
                      <a:pt x="2137" y="383"/>
                    </a:cubicBezTo>
                    <a:cubicBezTo>
                      <a:pt x="2136" y="381"/>
                      <a:pt x="2135" y="379"/>
                      <a:pt x="2137" y="378"/>
                    </a:cubicBezTo>
                    <a:cubicBezTo>
                      <a:pt x="2137" y="378"/>
                      <a:pt x="2138" y="379"/>
                      <a:pt x="2138" y="378"/>
                    </a:cubicBezTo>
                    <a:cubicBezTo>
                      <a:pt x="2139" y="378"/>
                      <a:pt x="2139" y="378"/>
                      <a:pt x="2140" y="378"/>
                    </a:cubicBezTo>
                    <a:cubicBezTo>
                      <a:pt x="2141" y="377"/>
                      <a:pt x="2141" y="376"/>
                      <a:pt x="2142" y="375"/>
                    </a:cubicBezTo>
                    <a:cubicBezTo>
                      <a:pt x="2143" y="374"/>
                      <a:pt x="2143" y="374"/>
                      <a:pt x="2144" y="373"/>
                    </a:cubicBezTo>
                    <a:cubicBezTo>
                      <a:pt x="2145" y="372"/>
                      <a:pt x="2146" y="370"/>
                      <a:pt x="2147" y="370"/>
                    </a:cubicBezTo>
                    <a:cubicBezTo>
                      <a:pt x="2149" y="369"/>
                      <a:pt x="2150" y="369"/>
                      <a:pt x="2151" y="369"/>
                    </a:cubicBezTo>
                    <a:cubicBezTo>
                      <a:pt x="2152" y="369"/>
                      <a:pt x="2153" y="368"/>
                      <a:pt x="2154" y="368"/>
                    </a:cubicBezTo>
                    <a:cubicBezTo>
                      <a:pt x="2157" y="368"/>
                      <a:pt x="2158" y="367"/>
                      <a:pt x="2161" y="368"/>
                    </a:cubicBezTo>
                    <a:cubicBezTo>
                      <a:pt x="2162" y="368"/>
                      <a:pt x="2162" y="369"/>
                      <a:pt x="2163" y="369"/>
                    </a:cubicBezTo>
                    <a:cubicBezTo>
                      <a:pt x="2164" y="369"/>
                      <a:pt x="2165" y="370"/>
                      <a:pt x="2166" y="369"/>
                    </a:cubicBezTo>
                    <a:cubicBezTo>
                      <a:pt x="2166" y="369"/>
                      <a:pt x="2165" y="368"/>
                      <a:pt x="2165" y="367"/>
                    </a:cubicBezTo>
                    <a:cubicBezTo>
                      <a:pt x="2165" y="365"/>
                      <a:pt x="2166" y="364"/>
                      <a:pt x="2166" y="363"/>
                    </a:cubicBezTo>
                    <a:cubicBezTo>
                      <a:pt x="2167" y="361"/>
                      <a:pt x="2167" y="360"/>
                      <a:pt x="2167" y="359"/>
                    </a:cubicBezTo>
                    <a:cubicBezTo>
                      <a:pt x="2167" y="358"/>
                      <a:pt x="2167" y="357"/>
                      <a:pt x="2167" y="356"/>
                    </a:cubicBezTo>
                    <a:cubicBezTo>
                      <a:pt x="2167" y="355"/>
                      <a:pt x="2168" y="354"/>
                      <a:pt x="2169" y="354"/>
                    </a:cubicBezTo>
                    <a:cubicBezTo>
                      <a:pt x="2170" y="353"/>
                      <a:pt x="2170" y="353"/>
                      <a:pt x="2171" y="354"/>
                    </a:cubicBezTo>
                    <a:cubicBezTo>
                      <a:pt x="2172" y="354"/>
                      <a:pt x="2170" y="356"/>
                      <a:pt x="2171" y="357"/>
                    </a:cubicBezTo>
                    <a:cubicBezTo>
                      <a:pt x="2171" y="357"/>
                      <a:pt x="2172" y="357"/>
                      <a:pt x="2172" y="357"/>
                    </a:cubicBezTo>
                    <a:cubicBezTo>
                      <a:pt x="2174" y="358"/>
                      <a:pt x="2175" y="357"/>
                      <a:pt x="2175" y="357"/>
                    </a:cubicBezTo>
                    <a:cubicBezTo>
                      <a:pt x="2176" y="356"/>
                      <a:pt x="2176" y="355"/>
                      <a:pt x="2177" y="354"/>
                    </a:cubicBezTo>
                    <a:cubicBezTo>
                      <a:pt x="2177" y="352"/>
                      <a:pt x="2179" y="352"/>
                      <a:pt x="2179" y="350"/>
                    </a:cubicBezTo>
                    <a:cubicBezTo>
                      <a:pt x="2179" y="349"/>
                      <a:pt x="2179" y="349"/>
                      <a:pt x="2179" y="348"/>
                    </a:cubicBezTo>
                    <a:cubicBezTo>
                      <a:pt x="2179" y="346"/>
                      <a:pt x="2179" y="345"/>
                      <a:pt x="2179" y="343"/>
                    </a:cubicBezTo>
                    <a:cubicBezTo>
                      <a:pt x="2179" y="342"/>
                      <a:pt x="2178" y="341"/>
                      <a:pt x="2178" y="339"/>
                    </a:cubicBezTo>
                    <a:cubicBezTo>
                      <a:pt x="2178" y="338"/>
                      <a:pt x="2179" y="337"/>
                      <a:pt x="2178" y="336"/>
                    </a:cubicBezTo>
                    <a:cubicBezTo>
                      <a:pt x="2177" y="335"/>
                      <a:pt x="2176" y="335"/>
                      <a:pt x="2175" y="335"/>
                    </a:cubicBezTo>
                    <a:cubicBezTo>
                      <a:pt x="2174" y="334"/>
                      <a:pt x="2174" y="333"/>
                      <a:pt x="2173" y="332"/>
                    </a:cubicBezTo>
                    <a:cubicBezTo>
                      <a:pt x="2173" y="331"/>
                      <a:pt x="2173" y="330"/>
                      <a:pt x="2173" y="329"/>
                    </a:cubicBezTo>
                    <a:cubicBezTo>
                      <a:pt x="2173" y="328"/>
                      <a:pt x="2174" y="328"/>
                      <a:pt x="2173" y="327"/>
                    </a:cubicBezTo>
                    <a:cubicBezTo>
                      <a:pt x="2173" y="326"/>
                      <a:pt x="2171" y="326"/>
                      <a:pt x="2171" y="325"/>
                    </a:cubicBezTo>
                    <a:cubicBezTo>
                      <a:pt x="2172" y="324"/>
                      <a:pt x="2173" y="324"/>
                      <a:pt x="2173" y="324"/>
                    </a:cubicBezTo>
                    <a:cubicBezTo>
                      <a:pt x="2174" y="323"/>
                      <a:pt x="2173" y="321"/>
                      <a:pt x="2174" y="321"/>
                    </a:cubicBezTo>
                    <a:cubicBezTo>
                      <a:pt x="2175" y="320"/>
                      <a:pt x="2175" y="321"/>
                      <a:pt x="2176" y="321"/>
                    </a:cubicBezTo>
                    <a:cubicBezTo>
                      <a:pt x="2177" y="320"/>
                      <a:pt x="2177" y="320"/>
                      <a:pt x="2178" y="320"/>
                    </a:cubicBezTo>
                    <a:cubicBezTo>
                      <a:pt x="2179" y="319"/>
                      <a:pt x="2181" y="319"/>
                      <a:pt x="2181" y="320"/>
                    </a:cubicBezTo>
                    <a:cubicBezTo>
                      <a:pt x="2182" y="321"/>
                      <a:pt x="2181" y="322"/>
                      <a:pt x="2181" y="324"/>
                    </a:cubicBezTo>
                    <a:cubicBezTo>
                      <a:pt x="2181" y="324"/>
                      <a:pt x="2181" y="325"/>
                      <a:pt x="2182" y="326"/>
                    </a:cubicBezTo>
                    <a:cubicBezTo>
                      <a:pt x="2182" y="326"/>
                      <a:pt x="2183" y="325"/>
                      <a:pt x="2184" y="326"/>
                    </a:cubicBezTo>
                    <a:cubicBezTo>
                      <a:pt x="2185" y="326"/>
                      <a:pt x="2185" y="327"/>
                      <a:pt x="2187" y="328"/>
                    </a:cubicBezTo>
                    <a:cubicBezTo>
                      <a:pt x="2187" y="329"/>
                      <a:pt x="2188" y="329"/>
                      <a:pt x="2189" y="329"/>
                    </a:cubicBezTo>
                    <a:cubicBezTo>
                      <a:pt x="2191" y="331"/>
                      <a:pt x="2191" y="332"/>
                      <a:pt x="2192" y="334"/>
                    </a:cubicBezTo>
                    <a:close/>
                    <a:moveTo>
                      <a:pt x="1878" y="229"/>
                    </a:moveTo>
                    <a:cubicBezTo>
                      <a:pt x="1879" y="229"/>
                      <a:pt x="1880" y="229"/>
                      <a:pt x="1881" y="228"/>
                    </a:cubicBezTo>
                    <a:cubicBezTo>
                      <a:pt x="1882" y="227"/>
                      <a:pt x="1882" y="227"/>
                      <a:pt x="1883" y="226"/>
                    </a:cubicBezTo>
                    <a:cubicBezTo>
                      <a:pt x="1883" y="225"/>
                      <a:pt x="1884" y="224"/>
                      <a:pt x="1884" y="224"/>
                    </a:cubicBezTo>
                    <a:cubicBezTo>
                      <a:pt x="1884" y="223"/>
                      <a:pt x="1884" y="222"/>
                      <a:pt x="1885" y="221"/>
                    </a:cubicBezTo>
                    <a:cubicBezTo>
                      <a:pt x="1885" y="220"/>
                      <a:pt x="1885" y="219"/>
                      <a:pt x="1886" y="218"/>
                    </a:cubicBezTo>
                    <a:cubicBezTo>
                      <a:pt x="1886" y="217"/>
                      <a:pt x="1887" y="217"/>
                      <a:pt x="1887" y="216"/>
                    </a:cubicBezTo>
                    <a:cubicBezTo>
                      <a:pt x="1887" y="214"/>
                      <a:pt x="1887" y="214"/>
                      <a:pt x="1888" y="212"/>
                    </a:cubicBezTo>
                    <a:cubicBezTo>
                      <a:pt x="1888" y="211"/>
                      <a:pt x="1888" y="210"/>
                      <a:pt x="1888" y="209"/>
                    </a:cubicBezTo>
                    <a:cubicBezTo>
                      <a:pt x="1888" y="208"/>
                      <a:pt x="1888" y="207"/>
                      <a:pt x="1888" y="206"/>
                    </a:cubicBezTo>
                    <a:cubicBezTo>
                      <a:pt x="1888" y="205"/>
                      <a:pt x="1888" y="204"/>
                      <a:pt x="1887" y="203"/>
                    </a:cubicBezTo>
                    <a:cubicBezTo>
                      <a:pt x="1887" y="202"/>
                      <a:pt x="1886" y="201"/>
                      <a:pt x="1886" y="200"/>
                    </a:cubicBezTo>
                    <a:cubicBezTo>
                      <a:pt x="1887" y="199"/>
                      <a:pt x="1887" y="199"/>
                      <a:pt x="1887" y="198"/>
                    </a:cubicBezTo>
                    <a:cubicBezTo>
                      <a:pt x="1888" y="198"/>
                      <a:pt x="1889" y="200"/>
                      <a:pt x="1890" y="201"/>
                    </a:cubicBezTo>
                    <a:cubicBezTo>
                      <a:pt x="1890" y="202"/>
                      <a:pt x="1891" y="202"/>
                      <a:pt x="1891" y="203"/>
                    </a:cubicBezTo>
                    <a:cubicBezTo>
                      <a:pt x="1892" y="205"/>
                      <a:pt x="1891" y="206"/>
                      <a:pt x="1892" y="207"/>
                    </a:cubicBezTo>
                    <a:cubicBezTo>
                      <a:pt x="1893" y="208"/>
                      <a:pt x="1894" y="208"/>
                      <a:pt x="1895" y="209"/>
                    </a:cubicBezTo>
                    <a:cubicBezTo>
                      <a:pt x="1896" y="211"/>
                      <a:pt x="1895" y="212"/>
                      <a:pt x="1895" y="214"/>
                    </a:cubicBezTo>
                    <a:cubicBezTo>
                      <a:pt x="1895" y="215"/>
                      <a:pt x="1894" y="216"/>
                      <a:pt x="1893" y="217"/>
                    </a:cubicBezTo>
                    <a:cubicBezTo>
                      <a:pt x="1893" y="219"/>
                      <a:pt x="1892" y="219"/>
                      <a:pt x="1891" y="221"/>
                    </a:cubicBezTo>
                    <a:cubicBezTo>
                      <a:pt x="1890" y="222"/>
                      <a:pt x="1889" y="222"/>
                      <a:pt x="1888" y="223"/>
                    </a:cubicBezTo>
                    <a:cubicBezTo>
                      <a:pt x="1888" y="224"/>
                      <a:pt x="1887" y="225"/>
                      <a:pt x="1887" y="226"/>
                    </a:cubicBezTo>
                    <a:cubicBezTo>
                      <a:pt x="1887" y="227"/>
                      <a:pt x="1887" y="228"/>
                      <a:pt x="1887" y="229"/>
                    </a:cubicBezTo>
                    <a:cubicBezTo>
                      <a:pt x="1886" y="231"/>
                      <a:pt x="1884" y="230"/>
                      <a:pt x="1882" y="231"/>
                    </a:cubicBezTo>
                    <a:cubicBezTo>
                      <a:pt x="1880" y="231"/>
                      <a:pt x="1879" y="231"/>
                      <a:pt x="1878" y="232"/>
                    </a:cubicBezTo>
                    <a:cubicBezTo>
                      <a:pt x="1877" y="232"/>
                      <a:pt x="1875" y="233"/>
                      <a:pt x="1875" y="232"/>
                    </a:cubicBezTo>
                    <a:cubicBezTo>
                      <a:pt x="1875" y="231"/>
                      <a:pt x="1875" y="231"/>
                      <a:pt x="1875" y="231"/>
                    </a:cubicBezTo>
                    <a:cubicBezTo>
                      <a:pt x="1876" y="229"/>
                      <a:pt x="1877" y="230"/>
                      <a:pt x="1878" y="229"/>
                    </a:cubicBezTo>
                    <a:close/>
                    <a:moveTo>
                      <a:pt x="2086" y="209"/>
                    </a:moveTo>
                    <a:cubicBezTo>
                      <a:pt x="2087" y="209"/>
                      <a:pt x="2087" y="209"/>
                      <a:pt x="2088" y="209"/>
                    </a:cubicBezTo>
                    <a:cubicBezTo>
                      <a:pt x="2089" y="209"/>
                      <a:pt x="2089" y="210"/>
                      <a:pt x="2090" y="210"/>
                    </a:cubicBezTo>
                    <a:cubicBezTo>
                      <a:pt x="2092" y="211"/>
                      <a:pt x="2093" y="211"/>
                      <a:pt x="2094" y="212"/>
                    </a:cubicBezTo>
                    <a:cubicBezTo>
                      <a:pt x="2095" y="212"/>
                      <a:pt x="2096" y="212"/>
                      <a:pt x="2097" y="212"/>
                    </a:cubicBezTo>
                    <a:cubicBezTo>
                      <a:pt x="2099" y="213"/>
                      <a:pt x="2099" y="214"/>
                      <a:pt x="2101" y="215"/>
                    </a:cubicBezTo>
                    <a:cubicBezTo>
                      <a:pt x="2102" y="216"/>
                      <a:pt x="2104" y="216"/>
                      <a:pt x="2105" y="217"/>
                    </a:cubicBezTo>
                    <a:cubicBezTo>
                      <a:pt x="2106" y="217"/>
                      <a:pt x="2107" y="218"/>
                      <a:pt x="2107" y="219"/>
                    </a:cubicBezTo>
                    <a:cubicBezTo>
                      <a:pt x="2108" y="220"/>
                      <a:pt x="2109" y="221"/>
                      <a:pt x="2110" y="222"/>
                    </a:cubicBezTo>
                    <a:cubicBezTo>
                      <a:pt x="2110" y="224"/>
                      <a:pt x="2111" y="224"/>
                      <a:pt x="2111" y="225"/>
                    </a:cubicBezTo>
                    <a:cubicBezTo>
                      <a:pt x="2112" y="226"/>
                      <a:pt x="2113" y="226"/>
                      <a:pt x="2114" y="227"/>
                    </a:cubicBezTo>
                    <a:cubicBezTo>
                      <a:pt x="2115" y="227"/>
                      <a:pt x="2115" y="228"/>
                      <a:pt x="2116" y="228"/>
                    </a:cubicBezTo>
                    <a:cubicBezTo>
                      <a:pt x="2118" y="230"/>
                      <a:pt x="2117" y="232"/>
                      <a:pt x="2117" y="234"/>
                    </a:cubicBezTo>
                    <a:cubicBezTo>
                      <a:pt x="2118" y="236"/>
                      <a:pt x="2118" y="236"/>
                      <a:pt x="2118" y="237"/>
                    </a:cubicBezTo>
                    <a:cubicBezTo>
                      <a:pt x="2119" y="239"/>
                      <a:pt x="2119" y="239"/>
                      <a:pt x="2120" y="241"/>
                    </a:cubicBezTo>
                    <a:cubicBezTo>
                      <a:pt x="2121" y="242"/>
                      <a:pt x="2121" y="242"/>
                      <a:pt x="2122" y="243"/>
                    </a:cubicBezTo>
                    <a:cubicBezTo>
                      <a:pt x="2122" y="244"/>
                      <a:pt x="2123" y="244"/>
                      <a:pt x="2124" y="245"/>
                    </a:cubicBezTo>
                    <a:cubicBezTo>
                      <a:pt x="2125" y="246"/>
                      <a:pt x="2125" y="246"/>
                      <a:pt x="2126" y="248"/>
                    </a:cubicBezTo>
                    <a:cubicBezTo>
                      <a:pt x="2127" y="249"/>
                      <a:pt x="2127" y="250"/>
                      <a:pt x="2128" y="252"/>
                    </a:cubicBezTo>
                    <a:cubicBezTo>
                      <a:pt x="2129" y="254"/>
                      <a:pt x="2129" y="255"/>
                      <a:pt x="2130" y="257"/>
                    </a:cubicBezTo>
                    <a:cubicBezTo>
                      <a:pt x="2131" y="258"/>
                      <a:pt x="2132" y="258"/>
                      <a:pt x="2132" y="260"/>
                    </a:cubicBezTo>
                    <a:cubicBezTo>
                      <a:pt x="2132" y="261"/>
                      <a:pt x="2130" y="261"/>
                      <a:pt x="2129" y="263"/>
                    </a:cubicBezTo>
                    <a:cubicBezTo>
                      <a:pt x="2128" y="265"/>
                      <a:pt x="2129" y="266"/>
                      <a:pt x="2129" y="268"/>
                    </a:cubicBezTo>
                    <a:cubicBezTo>
                      <a:pt x="2129" y="270"/>
                      <a:pt x="2130" y="271"/>
                      <a:pt x="2130" y="274"/>
                    </a:cubicBezTo>
                    <a:cubicBezTo>
                      <a:pt x="2130" y="276"/>
                      <a:pt x="2130" y="277"/>
                      <a:pt x="2130" y="279"/>
                    </a:cubicBezTo>
                    <a:cubicBezTo>
                      <a:pt x="2130" y="281"/>
                      <a:pt x="2129" y="282"/>
                      <a:pt x="2128" y="284"/>
                    </a:cubicBezTo>
                    <a:cubicBezTo>
                      <a:pt x="2128" y="286"/>
                      <a:pt x="2128" y="288"/>
                      <a:pt x="2127" y="290"/>
                    </a:cubicBezTo>
                    <a:cubicBezTo>
                      <a:pt x="2126" y="292"/>
                      <a:pt x="2126" y="292"/>
                      <a:pt x="2125" y="293"/>
                    </a:cubicBezTo>
                    <a:cubicBezTo>
                      <a:pt x="2125" y="295"/>
                      <a:pt x="2125" y="296"/>
                      <a:pt x="2125" y="298"/>
                    </a:cubicBezTo>
                    <a:cubicBezTo>
                      <a:pt x="2125" y="299"/>
                      <a:pt x="2126" y="299"/>
                      <a:pt x="2126" y="300"/>
                    </a:cubicBezTo>
                    <a:cubicBezTo>
                      <a:pt x="2125" y="301"/>
                      <a:pt x="2124" y="302"/>
                      <a:pt x="2123" y="303"/>
                    </a:cubicBezTo>
                    <a:cubicBezTo>
                      <a:pt x="2121" y="304"/>
                      <a:pt x="2120" y="305"/>
                      <a:pt x="2119" y="306"/>
                    </a:cubicBezTo>
                    <a:cubicBezTo>
                      <a:pt x="2117" y="307"/>
                      <a:pt x="2116" y="307"/>
                      <a:pt x="2114" y="307"/>
                    </a:cubicBezTo>
                    <a:cubicBezTo>
                      <a:pt x="2113" y="307"/>
                      <a:pt x="2112" y="307"/>
                      <a:pt x="2111" y="307"/>
                    </a:cubicBezTo>
                    <a:cubicBezTo>
                      <a:pt x="2110" y="306"/>
                      <a:pt x="2109" y="306"/>
                      <a:pt x="2108" y="305"/>
                    </a:cubicBezTo>
                    <a:cubicBezTo>
                      <a:pt x="2107" y="304"/>
                      <a:pt x="2106" y="303"/>
                      <a:pt x="2105" y="303"/>
                    </a:cubicBezTo>
                    <a:cubicBezTo>
                      <a:pt x="2104" y="303"/>
                      <a:pt x="2103" y="303"/>
                      <a:pt x="2102" y="304"/>
                    </a:cubicBezTo>
                    <a:cubicBezTo>
                      <a:pt x="2100" y="306"/>
                      <a:pt x="2101" y="308"/>
                      <a:pt x="2099" y="311"/>
                    </a:cubicBezTo>
                    <a:cubicBezTo>
                      <a:pt x="2099" y="312"/>
                      <a:pt x="2097" y="312"/>
                      <a:pt x="2097" y="314"/>
                    </a:cubicBezTo>
                    <a:cubicBezTo>
                      <a:pt x="2096" y="315"/>
                      <a:pt x="2098" y="316"/>
                      <a:pt x="2098" y="318"/>
                    </a:cubicBezTo>
                    <a:cubicBezTo>
                      <a:pt x="2099" y="319"/>
                      <a:pt x="2099" y="319"/>
                      <a:pt x="2100" y="320"/>
                    </a:cubicBezTo>
                    <a:cubicBezTo>
                      <a:pt x="2100" y="322"/>
                      <a:pt x="2100" y="323"/>
                      <a:pt x="2099" y="325"/>
                    </a:cubicBezTo>
                    <a:cubicBezTo>
                      <a:pt x="2099" y="326"/>
                      <a:pt x="2098" y="327"/>
                      <a:pt x="2097" y="328"/>
                    </a:cubicBezTo>
                    <a:moveTo>
                      <a:pt x="2154" y="277"/>
                    </a:moveTo>
                    <a:cubicBezTo>
                      <a:pt x="2152" y="276"/>
                      <a:pt x="2153" y="275"/>
                      <a:pt x="2152" y="274"/>
                    </a:cubicBezTo>
                    <a:cubicBezTo>
                      <a:pt x="2151" y="273"/>
                      <a:pt x="2151" y="272"/>
                      <a:pt x="2150" y="271"/>
                    </a:cubicBezTo>
                    <a:cubicBezTo>
                      <a:pt x="2149" y="270"/>
                      <a:pt x="2148" y="269"/>
                      <a:pt x="2148" y="267"/>
                    </a:cubicBezTo>
                    <a:cubicBezTo>
                      <a:pt x="2147" y="267"/>
                      <a:pt x="2147" y="266"/>
                      <a:pt x="2147" y="265"/>
                    </a:cubicBezTo>
                    <a:cubicBezTo>
                      <a:pt x="2146" y="264"/>
                      <a:pt x="2147" y="262"/>
                      <a:pt x="2146" y="261"/>
                    </a:cubicBezTo>
                    <a:cubicBezTo>
                      <a:pt x="2145" y="260"/>
                      <a:pt x="2144" y="261"/>
                      <a:pt x="2142" y="260"/>
                    </a:cubicBezTo>
                    <a:cubicBezTo>
                      <a:pt x="2141" y="259"/>
                      <a:pt x="2141" y="258"/>
                      <a:pt x="2140" y="256"/>
                    </a:cubicBezTo>
                    <a:cubicBezTo>
                      <a:pt x="2139" y="254"/>
                      <a:pt x="2139" y="252"/>
                      <a:pt x="2137" y="250"/>
                    </a:cubicBezTo>
                    <a:cubicBezTo>
                      <a:pt x="2136" y="249"/>
                      <a:pt x="2134" y="248"/>
                      <a:pt x="2133" y="246"/>
                    </a:cubicBezTo>
                    <a:cubicBezTo>
                      <a:pt x="2132" y="245"/>
                      <a:pt x="2132" y="244"/>
                      <a:pt x="2131" y="242"/>
                    </a:cubicBezTo>
                    <a:cubicBezTo>
                      <a:pt x="2130" y="240"/>
                      <a:pt x="2129" y="239"/>
                      <a:pt x="2128" y="238"/>
                    </a:cubicBezTo>
                    <a:cubicBezTo>
                      <a:pt x="2128" y="237"/>
                      <a:pt x="2127" y="236"/>
                      <a:pt x="2127" y="235"/>
                    </a:cubicBezTo>
                    <a:cubicBezTo>
                      <a:pt x="2126" y="234"/>
                      <a:pt x="2125" y="234"/>
                      <a:pt x="2124" y="233"/>
                    </a:cubicBezTo>
                    <a:cubicBezTo>
                      <a:pt x="2122" y="232"/>
                      <a:pt x="2122" y="232"/>
                      <a:pt x="2120" y="231"/>
                    </a:cubicBezTo>
                    <a:cubicBezTo>
                      <a:pt x="2119" y="229"/>
                      <a:pt x="2118" y="228"/>
                      <a:pt x="2116" y="226"/>
                    </a:cubicBezTo>
                    <a:cubicBezTo>
                      <a:pt x="2115" y="225"/>
                      <a:pt x="2114" y="224"/>
                      <a:pt x="2112" y="222"/>
                    </a:cubicBezTo>
                    <a:cubicBezTo>
                      <a:pt x="2111" y="220"/>
                      <a:pt x="2109" y="220"/>
                      <a:pt x="2109" y="217"/>
                    </a:cubicBezTo>
                    <a:cubicBezTo>
                      <a:pt x="2109" y="216"/>
                      <a:pt x="2110" y="216"/>
                      <a:pt x="2109" y="215"/>
                    </a:cubicBezTo>
                    <a:cubicBezTo>
                      <a:pt x="2109" y="213"/>
                      <a:pt x="2107" y="213"/>
                      <a:pt x="2107" y="212"/>
                    </a:cubicBezTo>
                    <a:cubicBezTo>
                      <a:pt x="2106" y="211"/>
                      <a:pt x="2105" y="210"/>
                      <a:pt x="2106" y="209"/>
                    </a:cubicBezTo>
                    <a:cubicBezTo>
                      <a:pt x="2107" y="208"/>
                      <a:pt x="2108" y="209"/>
                      <a:pt x="2109" y="210"/>
                    </a:cubicBezTo>
                    <a:cubicBezTo>
                      <a:pt x="2110" y="210"/>
                      <a:pt x="2111" y="211"/>
                      <a:pt x="2112" y="212"/>
                    </a:cubicBezTo>
                    <a:cubicBezTo>
                      <a:pt x="2113" y="213"/>
                      <a:pt x="2113" y="214"/>
                      <a:pt x="2114" y="215"/>
                    </a:cubicBezTo>
                    <a:cubicBezTo>
                      <a:pt x="2115" y="215"/>
                      <a:pt x="2116" y="215"/>
                      <a:pt x="2117" y="215"/>
                    </a:cubicBezTo>
                    <a:cubicBezTo>
                      <a:pt x="2118" y="216"/>
                      <a:pt x="2118" y="217"/>
                      <a:pt x="2119" y="217"/>
                    </a:cubicBezTo>
                    <a:cubicBezTo>
                      <a:pt x="2121" y="219"/>
                      <a:pt x="2123" y="220"/>
                      <a:pt x="2124" y="222"/>
                    </a:cubicBezTo>
                    <a:cubicBezTo>
                      <a:pt x="2125" y="223"/>
                      <a:pt x="2125" y="224"/>
                      <a:pt x="2126" y="225"/>
                    </a:cubicBezTo>
                    <a:cubicBezTo>
                      <a:pt x="2127" y="226"/>
                      <a:pt x="2126" y="227"/>
                      <a:pt x="2127" y="228"/>
                    </a:cubicBezTo>
                    <a:cubicBezTo>
                      <a:pt x="2128" y="228"/>
                      <a:pt x="2129" y="228"/>
                      <a:pt x="2129" y="229"/>
                    </a:cubicBezTo>
                    <a:cubicBezTo>
                      <a:pt x="2131" y="229"/>
                      <a:pt x="2130" y="231"/>
                      <a:pt x="2132" y="231"/>
                    </a:cubicBezTo>
                    <a:cubicBezTo>
                      <a:pt x="2133" y="232"/>
                      <a:pt x="2134" y="231"/>
                      <a:pt x="2135" y="232"/>
                    </a:cubicBezTo>
                    <a:cubicBezTo>
                      <a:pt x="2136" y="232"/>
                      <a:pt x="2137" y="234"/>
                      <a:pt x="2137" y="235"/>
                    </a:cubicBezTo>
                    <a:cubicBezTo>
                      <a:pt x="2138" y="237"/>
                      <a:pt x="2138" y="237"/>
                      <a:pt x="2139" y="239"/>
                    </a:cubicBezTo>
                    <a:cubicBezTo>
                      <a:pt x="2140" y="240"/>
                      <a:pt x="2141" y="241"/>
                      <a:pt x="2142" y="242"/>
                    </a:cubicBezTo>
                    <a:cubicBezTo>
                      <a:pt x="2143" y="243"/>
                      <a:pt x="2144" y="244"/>
                      <a:pt x="2145" y="245"/>
                    </a:cubicBezTo>
                    <a:cubicBezTo>
                      <a:pt x="2146" y="245"/>
                      <a:pt x="2147" y="245"/>
                      <a:pt x="2148" y="246"/>
                    </a:cubicBezTo>
                    <a:cubicBezTo>
                      <a:pt x="2150" y="247"/>
                      <a:pt x="2150" y="248"/>
                      <a:pt x="2152" y="249"/>
                    </a:cubicBezTo>
                    <a:cubicBezTo>
                      <a:pt x="2152" y="250"/>
                      <a:pt x="2153" y="250"/>
                      <a:pt x="2154" y="251"/>
                    </a:cubicBezTo>
                    <a:cubicBezTo>
                      <a:pt x="2155" y="252"/>
                      <a:pt x="2155" y="252"/>
                      <a:pt x="2156" y="253"/>
                    </a:cubicBezTo>
                    <a:cubicBezTo>
                      <a:pt x="2156" y="253"/>
                      <a:pt x="2157" y="253"/>
                      <a:pt x="2158" y="254"/>
                    </a:cubicBezTo>
                    <a:cubicBezTo>
                      <a:pt x="2159" y="255"/>
                      <a:pt x="2161" y="256"/>
                      <a:pt x="2160" y="257"/>
                    </a:cubicBezTo>
                    <a:cubicBezTo>
                      <a:pt x="2159" y="258"/>
                      <a:pt x="2158" y="258"/>
                      <a:pt x="2157" y="258"/>
                    </a:cubicBezTo>
                    <a:cubicBezTo>
                      <a:pt x="2156" y="257"/>
                      <a:pt x="2156" y="256"/>
                      <a:pt x="2155" y="255"/>
                    </a:cubicBezTo>
                    <a:cubicBezTo>
                      <a:pt x="2154" y="255"/>
                      <a:pt x="2154" y="254"/>
                      <a:pt x="2153" y="254"/>
                    </a:cubicBezTo>
                    <a:cubicBezTo>
                      <a:pt x="2151" y="253"/>
                      <a:pt x="2150" y="253"/>
                      <a:pt x="2149" y="253"/>
                    </a:cubicBezTo>
                    <a:cubicBezTo>
                      <a:pt x="2148" y="254"/>
                      <a:pt x="2148" y="254"/>
                      <a:pt x="2148" y="255"/>
                    </a:cubicBezTo>
                    <a:cubicBezTo>
                      <a:pt x="2147" y="256"/>
                      <a:pt x="2150" y="256"/>
                      <a:pt x="2150" y="257"/>
                    </a:cubicBezTo>
                    <a:cubicBezTo>
                      <a:pt x="2151" y="259"/>
                      <a:pt x="2150" y="260"/>
                      <a:pt x="2151" y="262"/>
                    </a:cubicBezTo>
                    <a:cubicBezTo>
                      <a:pt x="2152" y="263"/>
                      <a:pt x="2152" y="264"/>
                      <a:pt x="2154" y="265"/>
                    </a:cubicBezTo>
                    <a:cubicBezTo>
                      <a:pt x="2154" y="266"/>
                      <a:pt x="2155" y="266"/>
                      <a:pt x="2155" y="267"/>
                    </a:cubicBezTo>
                    <a:cubicBezTo>
                      <a:pt x="2157" y="268"/>
                      <a:pt x="2157" y="268"/>
                      <a:pt x="2159" y="269"/>
                    </a:cubicBezTo>
                    <a:cubicBezTo>
                      <a:pt x="2160" y="271"/>
                      <a:pt x="2161" y="271"/>
                      <a:pt x="2163" y="273"/>
                    </a:cubicBezTo>
                    <a:cubicBezTo>
                      <a:pt x="2164" y="274"/>
                      <a:pt x="2168" y="274"/>
                      <a:pt x="2167" y="276"/>
                    </a:cubicBezTo>
                    <a:cubicBezTo>
                      <a:pt x="2166" y="277"/>
                      <a:pt x="2165" y="276"/>
                      <a:pt x="2163" y="276"/>
                    </a:cubicBezTo>
                    <a:cubicBezTo>
                      <a:pt x="2162" y="276"/>
                      <a:pt x="2162" y="275"/>
                      <a:pt x="2160" y="275"/>
                    </a:cubicBezTo>
                    <a:cubicBezTo>
                      <a:pt x="2159" y="275"/>
                      <a:pt x="2159" y="275"/>
                      <a:pt x="2158" y="275"/>
                    </a:cubicBezTo>
                    <a:cubicBezTo>
                      <a:pt x="2157" y="276"/>
                      <a:pt x="2159" y="278"/>
                      <a:pt x="2158" y="279"/>
                    </a:cubicBezTo>
                    <a:cubicBezTo>
                      <a:pt x="2157" y="280"/>
                      <a:pt x="2155" y="279"/>
                      <a:pt x="2154" y="277"/>
                    </a:cubicBezTo>
                    <a:close/>
                    <a:moveTo>
                      <a:pt x="2164" y="296"/>
                    </a:moveTo>
                    <a:cubicBezTo>
                      <a:pt x="2163" y="295"/>
                      <a:pt x="2165" y="294"/>
                      <a:pt x="2164" y="293"/>
                    </a:cubicBezTo>
                    <a:cubicBezTo>
                      <a:pt x="2164" y="291"/>
                      <a:pt x="2162" y="291"/>
                      <a:pt x="2161" y="290"/>
                    </a:cubicBezTo>
                    <a:cubicBezTo>
                      <a:pt x="2160" y="289"/>
                      <a:pt x="2158" y="288"/>
                      <a:pt x="2159" y="286"/>
                    </a:cubicBezTo>
                    <a:cubicBezTo>
                      <a:pt x="2159" y="286"/>
                      <a:pt x="2160" y="285"/>
                      <a:pt x="2161" y="285"/>
                    </a:cubicBezTo>
                    <a:cubicBezTo>
                      <a:pt x="2163" y="283"/>
                      <a:pt x="2165" y="286"/>
                      <a:pt x="2168" y="288"/>
                    </a:cubicBezTo>
                    <a:cubicBezTo>
                      <a:pt x="2170" y="289"/>
                      <a:pt x="2171" y="290"/>
                      <a:pt x="2173" y="291"/>
                    </a:cubicBezTo>
                    <a:cubicBezTo>
                      <a:pt x="2175" y="292"/>
                      <a:pt x="2176" y="293"/>
                      <a:pt x="2178" y="294"/>
                    </a:cubicBezTo>
                    <a:cubicBezTo>
                      <a:pt x="2180" y="295"/>
                      <a:pt x="2182" y="296"/>
                      <a:pt x="2184" y="296"/>
                    </a:cubicBezTo>
                    <a:cubicBezTo>
                      <a:pt x="2185" y="296"/>
                      <a:pt x="2186" y="296"/>
                      <a:pt x="2187" y="296"/>
                    </a:cubicBezTo>
                    <a:cubicBezTo>
                      <a:pt x="2188" y="296"/>
                      <a:pt x="2189" y="295"/>
                      <a:pt x="2190" y="295"/>
                    </a:cubicBezTo>
                    <a:cubicBezTo>
                      <a:pt x="2191" y="294"/>
                      <a:pt x="2191" y="295"/>
                      <a:pt x="2192" y="295"/>
                    </a:cubicBezTo>
                    <a:cubicBezTo>
                      <a:pt x="2193" y="295"/>
                      <a:pt x="2194" y="293"/>
                      <a:pt x="2195" y="294"/>
                    </a:cubicBezTo>
                    <a:cubicBezTo>
                      <a:pt x="2196" y="294"/>
                      <a:pt x="2196" y="296"/>
                      <a:pt x="2196" y="297"/>
                    </a:cubicBezTo>
                    <a:cubicBezTo>
                      <a:pt x="2196" y="298"/>
                      <a:pt x="2194" y="299"/>
                      <a:pt x="2195" y="300"/>
                    </a:cubicBezTo>
                    <a:cubicBezTo>
                      <a:pt x="2195" y="301"/>
                      <a:pt x="2196" y="301"/>
                      <a:pt x="2197" y="302"/>
                    </a:cubicBezTo>
                    <a:cubicBezTo>
                      <a:pt x="2197" y="304"/>
                      <a:pt x="2197" y="305"/>
                      <a:pt x="2196" y="306"/>
                    </a:cubicBezTo>
                    <a:cubicBezTo>
                      <a:pt x="2195" y="306"/>
                      <a:pt x="2194" y="306"/>
                      <a:pt x="2193" y="306"/>
                    </a:cubicBezTo>
                    <a:cubicBezTo>
                      <a:pt x="2191" y="307"/>
                      <a:pt x="2190" y="307"/>
                      <a:pt x="2190" y="308"/>
                    </a:cubicBezTo>
                    <a:cubicBezTo>
                      <a:pt x="2189" y="309"/>
                      <a:pt x="2189" y="310"/>
                      <a:pt x="2189" y="311"/>
                    </a:cubicBezTo>
                    <a:cubicBezTo>
                      <a:pt x="2189" y="312"/>
                      <a:pt x="2190" y="314"/>
                      <a:pt x="2189" y="315"/>
                    </a:cubicBezTo>
                    <a:cubicBezTo>
                      <a:pt x="2188" y="316"/>
                      <a:pt x="2187" y="315"/>
                      <a:pt x="2185" y="315"/>
                    </a:cubicBezTo>
                    <a:cubicBezTo>
                      <a:pt x="2184" y="314"/>
                      <a:pt x="2183" y="314"/>
                      <a:pt x="2182" y="313"/>
                    </a:cubicBezTo>
                    <a:cubicBezTo>
                      <a:pt x="2182" y="312"/>
                      <a:pt x="2181" y="312"/>
                      <a:pt x="2180" y="311"/>
                    </a:cubicBezTo>
                    <a:cubicBezTo>
                      <a:pt x="2179" y="310"/>
                      <a:pt x="2179" y="309"/>
                      <a:pt x="2178" y="309"/>
                    </a:cubicBezTo>
                    <a:cubicBezTo>
                      <a:pt x="2177" y="309"/>
                      <a:pt x="2176" y="308"/>
                      <a:pt x="2175" y="309"/>
                    </a:cubicBezTo>
                    <a:cubicBezTo>
                      <a:pt x="2174" y="309"/>
                      <a:pt x="2174" y="310"/>
                      <a:pt x="2173" y="311"/>
                    </a:cubicBezTo>
                    <a:cubicBezTo>
                      <a:pt x="2172" y="311"/>
                      <a:pt x="2172" y="310"/>
                      <a:pt x="2171" y="310"/>
                    </a:cubicBezTo>
                    <a:cubicBezTo>
                      <a:pt x="2170" y="310"/>
                      <a:pt x="2169" y="309"/>
                      <a:pt x="2168" y="309"/>
                    </a:cubicBezTo>
                    <a:cubicBezTo>
                      <a:pt x="2168" y="310"/>
                      <a:pt x="2168" y="311"/>
                      <a:pt x="2168" y="312"/>
                    </a:cubicBezTo>
                    <a:cubicBezTo>
                      <a:pt x="2169" y="313"/>
                      <a:pt x="2170" y="313"/>
                      <a:pt x="2172" y="313"/>
                    </a:cubicBezTo>
                    <a:cubicBezTo>
                      <a:pt x="2173" y="314"/>
                      <a:pt x="2174" y="314"/>
                      <a:pt x="2175" y="315"/>
                    </a:cubicBezTo>
                    <a:cubicBezTo>
                      <a:pt x="2175" y="315"/>
                      <a:pt x="2176" y="316"/>
                      <a:pt x="2176" y="317"/>
                    </a:cubicBezTo>
                    <a:cubicBezTo>
                      <a:pt x="2176" y="319"/>
                      <a:pt x="2174" y="319"/>
                      <a:pt x="2172" y="319"/>
                    </a:cubicBezTo>
                    <a:cubicBezTo>
                      <a:pt x="2171" y="320"/>
                      <a:pt x="2170" y="320"/>
                      <a:pt x="2169" y="320"/>
                    </a:cubicBezTo>
                    <a:cubicBezTo>
                      <a:pt x="2168" y="319"/>
                      <a:pt x="2168" y="318"/>
                      <a:pt x="2167" y="317"/>
                    </a:cubicBezTo>
                    <a:cubicBezTo>
                      <a:pt x="2166" y="316"/>
                      <a:pt x="2166" y="316"/>
                      <a:pt x="2165" y="315"/>
                    </a:cubicBezTo>
                    <a:cubicBezTo>
                      <a:pt x="2164" y="315"/>
                      <a:pt x="2163" y="316"/>
                      <a:pt x="2162" y="315"/>
                    </a:cubicBezTo>
                    <a:cubicBezTo>
                      <a:pt x="2161" y="314"/>
                      <a:pt x="2161" y="313"/>
                      <a:pt x="2161" y="312"/>
                    </a:cubicBezTo>
                    <a:cubicBezTo>
                      <a:pt x="2161" y="311"/>
                      <a:pt x="2162" y="310"/>
                      <a:pt x="2163" y="309"/>
                    </a:cubicBezTo>
                    <a:cubicBezTo>
                      <a:pt x="2163" y="309"/>
                      <a:pt x="2163" y="309"/>
                      <a:pt x="2164" y="308"/>
                    </a:cubicBezTo>
                    <a:cubicBezTo>
                      <a:pt x="2165" y="306"/>
                      <a:pt x="2162" y="305"/>
                      <a:pt x="2163" y="304"/>
                    </a:cubicBezTo>
                    <a:cubicBezTo>
                      <a:pt x="2164" y="303"/>
                      <a:pt x="2164" y="303"/>
                      <a:pt x="2165" y="303"/>
                    </a:cubicBezTo>
                    <a:cubicBezTo>
                      <a:pt x="2166" y="303"/>
                      <a:pt x="2167" y="304"/>
                      <a:pt x="2167" y="303"/>
                    </a:cubicBezTo>
                    <a:cubicBezTo>
                      <a:pt x="2168" y="302"/>
                      <a:pt x="2167" y="301"/>
                      <a:pt x="2167" y="300"/>
                    </a:cubicBezTo>
                    <a:cubicBezTo>
                      <a:pt x="2167" y="299"/>
                      <a:pt x="2167" y="298"/>
                      <a:pt x="2166" y="297"/>
                    </a:cubicBezTo>
                    <a:cubicBezTo>
                      <a:pt x="2165" y="297"/>
                      <a:pt x="2165" y="297"/>
                      <a:pt x="2164" y="296"/>
                    </a:cubicBezTo>
                    <a:close/>
                    <a:moveTo>
                      <a:pt x="2202" y="300"/>
                    </a:moveTo>
                    <a:cubicBezTo>
                      <a:pt x="2202" y="299"/>
                      <a:pt x="2203" y="299"/>
                      <a:pt x="2203" y="298"/>
                    </a:cubicBezTo>
                    <a:moveTo>
                      <a:pt x="2198" y="292"/>
                    </a:moveTo>
                    <a:cubicBezTo>
                      <a:pt x="2198" y="290"/>
                      <a:pt x="2198" y="289"/>
                      <a:pt x="2199" y="288"/>
                    </a:cubicBezTo>
                    <a:cubicBezTo>
                      <a:pt x="2199" y="287"/>
                      <a:pt x="2199" y="286"/>
                      <a:pt x="2200" y="285"/>
                    </a:cubicBezTo>
                    <a:cubicBezTo>
                      <a:pt x="2201" y="284"/>
                      <a:pt x="2202" y="284"/>
                      <a:pt x="2203" y="284"/>
                    </a:cubicBezTo>
                    <a:cubicBezTo>
                      <a:pt x="2204" y="284"/>
                      <a:pt x="2205" y="284"/>
                      <a:pt x="2206" y="285"/>
                    </a:cubicBezTo>
                    <a:cubicBezTo>
                      <a:pt x="2206" y="286"/>
                      <a:pt x="2205" y="287"/>
                      <a:pt x="2204" y="288"/>
                    </a:cubicBezTo>
                    <a:cubicBezTo>
                      <a:pt x="2203" y="288"/>
                      <a:pt x="2203" y="288"/>
                      <a:pt x="2202" y="289"/>
                    </a:cubicBezTo>
                    <a:cubicBezTo>
                      <a:pt x="2202" y="290"/>
                      <a:pt x="2203" y="291"/>
                      <a:pt x="2202" y="292"/>
                    </a:cubicBezTo>
                    <a:cubicBezTo>
                      <a:pt x="2201" y="293"/>
                      <a:pt x="2200" y="294"/>
                      <a:pt x="2199" y="293"/>
                    </a:cubicBezTo>
                    <a:cubicBezTo>
                      <a:pt x="2199" y="293"/>
                      <a:pt x="2199" y="293"/>
                      <a:pt x="2198" y="292"/>
                    </a:cubicBezTo>
                    <a:close/>
                    <a:moveTo>
                      <a:pt x="2209" y="283"/>
                    </a:moveTo>
                    <a:cubicBezTo>
                      <a:pt x="2208" y="282"/>
                      <a:pt x="2209" y="281"/>
                      <a:pt x="2209" y="280"/>
                    </a:cubicBezTo>
                    <a:cubicBezTo>
                      <a:pt x="2210" y="279"/>
                      <a:pt x="2211" y="278"/>
                      <a:pt x="2212" y="278"/>
                    </a:cubicBezTo>
                    <a:cubicBezTo>
                      <a:pt x="2213" y="278"/>
                      <a:pt x="2213" y="278"/>
                      <a:pt x="2214" y="278"/>
                    </a:cubicBezTo>
                    <a:cubicBezTo>
                      <a:pt x="2214" y="279"/>
                      <a:pt x="2213" y="279"/>
                      <a:pt x="2212" y="280"/>
                    </a:cubicBezTo>
                    <a:cubicBezTo>
                      <a:pt x="2212" y="281"/>
                      <a:pt x="2212" y="282"/>
                      <a:pt x="2212" y="283"/>
                    </a:cubicBezTo>
                    <a:cubicBezTo>
                      <a:pt x="2211" y="283"/>
                      <a:pt x="2210" y="284"/>
                      <a:pt x="2209" y="283"/>
                    </a:cubicBezTo>
                    <a:close/>
                    <a:moveTo>
                      <a:pt x="2219" y="274"/>
                    </a:moveTo>
                    <a:cubicBezTo>
                      <a:pt x="2219" y="272"/>
                      <a:pt x="2219" y="272"/>
                      <a:pt x="2219" y="271"/>
                    </a:cubicBezTo>
                    <a:moveTo>
                      <a:pt x="2219" y="261"/>
                    </a:moveTo>
                    <a:cubicBezTo>
                      <a:pt x="2220" y="261"/>
                      <a:pt x="2220" y="261"/>
                      <a:pt x="2221" y="261"/>
                    </a:cubicBezTo>
                    <a:moveTo>
                      <a:pt x="2220" y="255"/>
                    </a:moveTo>
                    <a:cubicBezTo>
                      <a:pt x="2221" y="255"/>
                      <a:pt x="2222" y="255"/>
                      <a:pt x="2222" y="255"/>
                    </a:cubicBezTo>
                    <a:moveTo>
                      <a:pt x="2221" y="251"/>
                    </a:moveTo>
                    <a:cubicBezTo>
                      <a:pt x="2221" y="251"/>
                      <a:pt x="2221" y="251"/>
                      <a:pt x="2220" y="251"/>
                    </a:cubicBezTo>
                    <a:cubicBezTo>
                      <a:pt x="2220" y="251"/>
                      <a:pt x="2220" y="250"/>
                      <a:pt x="2220" y="249"/>
                    </a:cubicBezTo>
                    <a:cubicBezTo>
                      <a:pt x="2221" y="249"/>
                      <a:pt x="2222" y="249"/>
                      <a:pt x="2222" y="250"/>
                    </a:cubicBezTo>
                    <a:cubicBezTo>
                      <a:pt x="2223" y="251"/>
                      <a:pt x="2222" y="252"/>
                      <a:pt x="2221" y="251"/>
                    </a:cubicBezTo>
                    <a:close/>
                    <a:moveTo>
                      <a:pt x="2218" y="246"/>
                    </a:moveTo>
                    <a:cubicBezTo>
                      <a:pt x="2217" y="246"/>
                      <a:pt x="2218" y="245"/>
                      <a:pt x="2218" y="244"/>
                    </a:cubicBezTo>
                    <a:cubicBezTo>
                      <a:pt x="2218" y="243"/>
                      <a:pt x="2218" y="242"/>
                      <a:pt x="2219" y="241"/>
                    </a:cubicBezTo>
                    <a:cubicBezTo>
                      <a:pt x="2220" y="241"/>
                      <a:pt x="2220" y="240"/>
                      <a:pt x="2221" y="240"/>
                    </a:cubicBezTo>
                    <a:cubicBezTo>
                      <a:pt x="2222" y="240"/>
                      <a:pt x="2222" y="241"/>
                      <a:pt x="2223" y="242"/>
                    </a:cubicBezTo>
                    <a:cubicBezTo>
                      <a:pt x="2223" y="243"/>
                      <a:pt x="2224" y="244"/>
                      <a:pt x="2223" y="245"/>
                    </a:cubicBezTo>
                    <a:cubicBezTo>
                      <a:pt x="2223" y="246"/>
                      <a:pt x="2222" y="245"/>
                      <a:pt x="2220" y="246"/>
                    </a:cubicBezTo>
                    <a:cubicBezTo>
                      <a:pt x="2220" y="246"/>
                      <a:pt x="2219" y="247"/>
                      <a:pt x="2218" y="246"/>
                    </a:cubicBezTo>
                    <a:close/>
                    <a:moveTo>
                      <a:pt x="2216" y="241"/>
                    </a:moveTo>
                    <a:cubicBezTo>
                      <a:pt x="2215" y="241"/>
                      <a:pt x="2215" y="239"/>
                      <a:pt x="2216" y="238"/>
                    </a:cubicBezTo>
                    <a:cubicBezTo>
                      <a:pt x="2216" y="238"/>
                      <a:pt x="2218" y="237"/>
                      <a:pt x="2218" y="238"/>
                    </a:cubicBezTo>
                    <a:cubicBezTo>
                      <a:pt x="2218" y="239"/>
                      <a:pt x="2217" y="239"/>
                      <a:pt x="2217" y="240"/>
                    </a:cubicBezTo>
                    <a:cubicBezTo>
                      <a:pt x="2217" y="240"/>
                      <a:pt x="2216" y="241"/>
                      <a:pt x="2216" y="241"/>
                    </a:cubicBezTo>
                    <a:close/>
                    <a:moveTo>
                      <a:pt x="2351" y="231"/>
                    </a:moveTo>
                    <a:cubicBezTo>
                      <a:pt x="2351" y="231"/>
                      <a:pt x="2351" y="230"/>
                      <a:pt x="2352" y="230"/>
                    </a:cubicBezTo>
                    <a:cubicBezTo>
                      <a:pt x="2353" y="230"/>
                      <a:pt x="2353" y="231"/>
                      <a:pt x="2353" y="232"/>
                    </a:cubicBezTo>
                    <a:cubicBezTo>
                      <a:pt x="2352" y="233"/>
                      <a:pt x="2350" y="232"/>
                      <a:pt x="2351" y="231"/>
                    </a:cubicBezTo>
                    <a:close/>
                    <a:moveTo>
                      <a:pt x="2321" y="227"/>
                    </a:moveTo>
                    <a:cubicBezTo>
                      <a:pt x="2321" y="227"/>
                      <a:pt x="2321" y="226"/>
                      <a:pt x="2321" y="226"/>
                    </a:cubicBezTo>
                    <a:cubicBezTo>
                      <a:pt x="2321" y="225"/>
                      <a:pt x="2323" y="225"/>
                      <a:pt x="2323" y="225"/>
                    </a:cubicBezTo>
                    <a:cubicBezTo>
                      <a:pt x="2324" y="226"/>
                      <a:pt x="2325" y="228"/>
                      <a:pt x="2324" y="228"/>
                    </a:cubicBezTo>
                    <a:cubicBezTo>
                      <a:pt x="2323" y="229"/>
                      <a:pt x="2322" y="228"/>
                      <a:pt x="2321" y="227"/>
                    </a:cubicBezTo>
                    <a:close/>
                    <a:moveTo>
                      <a:pt x="2313" y="225"/>
                    </a:moveTo>
                    <a:cubicBezTo>
                      <a:pt x="2312" y="225"/>
                      <a:pt x="2310" y="224"/>
                      <a:pt x="2311" y="223"/>
                    </a:cubicBezTo>
                    <a:cubicBezTo>
                      <a:pt x="2311" y="223"/>
                      <a:pt x="2312" y="223"/>
                      <a:pt x="2312" y="222"/>
                    </a:cubicBezTo>
                    <a:cubicBezTo>
                      <a:pt x="2313" y="222"/>
                      <a:pt x="2314" y="223"/>
                      <a:pt x="2315" y="223"/>
                    </a:cubicBezTo>
                    <a:cubicBezTo>
                      <a:pt x="2316" y="223"/>
                      <a:pt x="2317" y="222"/>
                      <a:pt x="2317" y="223"/>
                    </a:cubicBezTo>
                    <a:cubicBezTo>
                      <a:pt x="2317" y="224"/>
                      <a:pt x="2316" y="224"/>
                      <a:pt x="2315" y="225"/>
                    </a:cubicBezTo>
                    <a:cubicBezTo>
                      <a:pt x="2315" y="225"/>
                      <a:pt x="2315" y="225"/>
                      <a:pt x="2314" y="225"/>
                    </a:cubicBezTo>
                    <a:cubicBezTo>
                      <a:pt x="2314" y="225"/>
                      <a:pt x="2313" y="225"/>
                      <a:pt x="2313" y="225"/>
                    </a:cubicBezTo>
                    <a:close/>
                    <a:moveTo>
                      <a:pt x="2265" y="209"/>
                    </a:moveTo>
                    <a:cubicBezTo>
                      <a:pt x="2264" y="209"/>
                      <a:pt x="2264" y="209"/>
                      <a:pt x="2264" y="209"/>
                    </a:cubicBezTo>
                    <a:cubicBezTo>
                      <a:pt x="2263" y="208"/>
                      <a:pt x="2263" y="208"/>
                      <a:pt x="2262" y="207"/>
                    </a:cubicBezTo>
                    <a:cubicBezTo>
                      <a:pt x="2262" y="207"/>
                      <a:pt x="2262" y="206"/>
                      <a:pt x="2262" y="205"/>
                    </a:cubicBezTo>
                    <a:cubicBezTo>
                      <a:pt x="2263" y="204"/>
                      <a:pt x="2264" y="206"/>
                      <a:pt x="2265" y="207"/>
                    </a:cubicBezTo>
                    <a:cubicBezTo>
                      <a:pt x="2265" y="208"/>
                      <a:pt x="2267" y="210"/>
                      <a:pt x="2266" y="210"/>
                    </a:cubicBezTo>
                    <a:cubicBezTo>
                      <a:pt x="2265" y="210"/>
                      <a:pt x="2265" y="210"/>
                      <a:pt x="2265" y="209"/>
                    </a:cubicBezTo>
                    <a:close/>
                    <a:moveTo>
                      <a:pt x="2251" y="206"/>
                    </a:moveTo>
                    <a:cubicBezTo>
                      <a:pt x="2250" y="206"/>
                      <a:pt x="2250" y="204"/>
                      <a:pt x="2250" y="204"/>
                    </a:cubicBezTo>
                    <a:cubicBezTo>
                      <a:pt x="2251" y="203"/>
                      <a:pt x="2251" y="204"/>
                      <a:pt x="2252" y="205"/>
                    </a:cubicBezTo>
                    <a:cubicBezTo>
                      <a:pt x="2253" y="205"/>
                      <a:pt x="2254" y="206"/>
                      <a:pt x="2255" y="206"/>
                    </a:cubicBezTo>
                    <a:cubicBezTo>
                      <a:pt x="2255" y="207"/>
                      <a:pt x="2256" y="208"/>
                      <a:pt x="2256" y="209"/>
                    </a:cubicBezTo>
                    <a:cubicBezTo>
                      <a:pt x="2255" y="210"/>
                      <a:pt x="2254" y="209"/>
                      <a:pt x="2253" y="208"/>
                    </a:cubicBezTo>
                    <a:cubicBezTo>
                      <a:pt x="2252" y="207"/>
                      <a:pt x="2251" y="207"/>
                      <a:pt x="2251" y="206"/>
                    </a:cubicBezTo>
                    <a:close/>
                    <a:moveTo>
                      <a:pt x="2262" y="145"/>
                    </a:moveTo>
                    <a:cubicBezTo>
                      <a:pt x="2253" y="148"/>
                      <a:pt x="2256" y="145"/>
                      <a:pt x="2254" y="145"/>
                    </a:cubicBezTo>
                    <a:cubicBezTo>
                      <a:pt x="2253" y="145"/>
                      <a:pt x="2252" y="145"/>
                      <a:pt x="2250" y="145"/>
                    </a:cubicBezTo>
                    <a:cubicBezTo>
                      <a:pt x="2249" y="145"/>
                      <a:pt x="2248" y="145"/>
                      <a:pt x="2247" y="145"/>
                    </a:cubicBezTo>
                    <a:cubicBezTo>
                      <a:pt x="2246" y="144"/>
                      <a:pt x="2246" y="143"/>
                      <a:pt x="2245" y="143"/>
                    </a:cubicBezTo>
                    <a:cubicBezTo>
                      <a:pt x="2245" y="143"/>
                      <a:pt x="2244" y="143"/>
                      <a:pt x="2244" y="144"/>
                    </a:cubicBezTo>
                    <a:cubicBezTo>
                      <a:pt x="2243" y="145"/>
                      <a:pt x="2244" y="145"/>
                      <a:pt x="2244" y="146"/>
                    </a:cubicBezTo>
                    <a:cubicBezTo>
                      <a:pt x="2243" y="147"/>
                      <a:pt x="2242" y="147"/>
                      <a:pt x="2242" y="147"/>
                    </a:cubicBezTo>
                    <a:cubicBezTo>
                      <a:pt x="2241" y="148"/>
                      <a:pt x="2240" y="148"/>
                      <a:pt x="2239" y="149"/>
                    </a:cubicBezTo>
                    <a:cubicBezTo>
                      <a:pt x="2239" y="150"/>
                      <a:pt x="2240" y="151"/>
                      <a:pt x="2239" y="151"/>
                    </a:cubicBezTo>
                    <a:cubicBezTo>
                      <a:pt x="2239" y="152"/>
                      <a:pt x="2238" y="151"/>
                      <a:pt x="2237" y="151"/>
                    </a:cubicBezTo>
                    <a:cubicBezTo>
                      <a:pt x="2237" y="151"/>
                      <a:pt x="2236" y="151"/>
                      <a:pt x="2235" y="152"/>
                    </a:cubicBezTo>
                    <a:cubicBezTo>
                      <a:pt x="2234" y="152"/>
                      <a:pt x="2234" y="153"/>
                      <a:pt x="2233" y="154"/>
                    </a:cubicBezTo>
                    <a:cubicBezTo>
                      <a:pt x="2232" y="155"/>
                      <a:pt x="2234" y="157"/>
                      <a:pt x="2232" y="158"/>
                    </a:cubicBezTo>
                    <a:cubicBezTo>
                      <a:pt x="2232" y="159"/>
                      <a:pt x="2231" y="159"/>
                      <a:pt x="2231" y="160"/>
                    </a:cubicBezTo>
                    <a:cubicBezTo>
                      <a:pt x="2231" y="160"/>
                      <a:pt x="2232" y="161"/>
                      <a:pt x="2232" y="162"/>
                    </a:cubicBezTo>
                    <a:cubicBezTo>
                      <a:pt x="2232" y="163"/>
                      <a:pt x="2233" y="164"/>
                      <a:pt x="2233" y="165"/>
                    </a:cubicBezTo>
                    <a:cubicBezTo>
                      <a:pt x="2232" y="166"/>
                      <a:pt x="2231" y="165"/>
                      <a:pt x="2230" y="165"/>
                    </a:cubicBezTo>
                    <a:cubicBezTo>
                      <a:pt x="2228" y="165"/>
                      <a:pt x="2228" y="165"/>
                      <a:pt x="2227" y="164"/>
                    </a:cubicBezTo>
                    <a:cubicBezTo>
                      <a:pt x="2226" y="164"/>
                      <a:pt x="2226" y="163"/>
                      <a:pt x="2225" y="162"/>
                    </a:cubicBezTo>
                    <a:cubicBezTo>
                      <a:pt x="2224" y="161"/>
                      <a:pt x="2223" y="161"/>
                      <a:pt x="2221" y="160"/>
                    </a:cubicBezTo>
                    <a:cubicBezTo>
                      <a:pt x="2220" y="160"/>
                      <a:pt x="2220" y="160"/>
                      <a:pt x="2218" y="160"/>
                    </a:cubicBezTo>
                    <a:cubicBezTo>
                      <a:pt x="2217" y="159"/>
                      <a:pt x="2216" y="159"/>
                      <a:pt x="2215" y="160"/>
                    </a:cubicBezTo>
                    <a:cubicBezTo>
                      <a:pt x="2213" y="160"/>
                      <a:pt x="2212" y="159"/>
                      <a:pt x="2211" y="160"/>
                    </a:cubicBezTo>
                    <a:cubicBezTo>
                      <a:pt x="2210" y="161"/>
                      <a:pt x="2210" y="161"/>
                      <a:pt x="2210" y="162"/>
                    </a:cubicBezTo>
                    <a:cubicBezTo>
                      <a:pt x="2209" y="162"/>
                      <a:pt x="2210" y="163"/>
                      <a:pt x="2209" y="164"/>
                    </a:cubicBezTo>
                    <a:cubicBezTo>
                      <a:pt x="2209" y="165"/>
                      <a:pt x="2209" y="165"/>
                      <a:pt x="2208" y="165"/>
                    </a:cubicBezTo>
                    <a:cubicBezTo>
                      <a:pt x="2207" y="166"/>
                      <a:pt x="2207" y="166"/>
                      <a:pt x="2206" y="165"/>
                    </a:cubicBezTo>
                    <a:cubicBezTo>
                      <a:pt x="2205" y="164"/>
                      <a:pt x="2206" y="163"/>
                      <a:pt x="2205" y="162"/>
                    </a:cubicBezTo>
                    <a:cubicBezTo>
                      <a:pt x="2205" y="162"/>
                      <a:pt x="2204" y="162"/>
                      <a:pt x="2204" y="161"/>
                    </a:cubicBezTo>
                    <a:cubicBezTo>
                      <a:pt x="2203" y="161"/>
                      <a:pt x="2202" y="161"/>
                      <a:pt x="2201" y="161"/>
                    </a:cubicBezTo>
                    <a:cubicBezTo>
                      <a:pt x="2200" y="162"/>
                      <a:pt x="2201" y="163"/>
                      <a:pt x="2200" y="164"/>
                    </a:cubicBezTo>
                    <a:cubicBezTo>
                      <a:pt x="2200" y="165"/>
                      <a:pt x="2200" y="166"/>
                      <a:pt x="2199" y="166"/>
                    </a:cubicBezTo>
                    <a:cubicBezTo>
                      <a:pt x="2197" y="167"/>
                      <a:pt x="2197" y="166"/>
                      <a:pt x="2195" y="165"/>
                    </a:cubicBezTo>
                    <a:cubicBezTo>
                      <a:pt x="2195" y="165"/>
                      <a:pt x="2195" y="165"/>
                      <a:pt x="2194" y="165"/>
                    </a:cubicBezTo>
                    <a:cubicBezTo>
                      <a:pt x="2193" y="164"/>
                      <a:pt x="2192" y="166"/>
                      <a:pt x="2192" y="167"/>
                    </a:cubicBezTo>
                    <a:cubicBezTo>
                      <a:pt x="2192" y="168"/>
                      <a:pt x="2193" y="169"/>
                      <a:pt x="2194" y="170"/>
                    </a:cubicBezTo>
                    <a:cubicBezTo>
                      <a:pt x="2194" y="171"/>
                      <a:pt x="2196" y="171"/>
                      <a:pt x="2196" y="172"/>
                    </a:cubicBezTo>
                    <a:cubicBezTo>
                      <a:pt x="2197" y="173"/>
                      <a:pt x="2196" y="174"/>
                      <a:pt x="2197" y="176"/>
                    </a:cubicBezTo>
                    <a:cubicBezTo>
                      <a:pt x="2197" y="177"/>
                      <a:pt x="2198" y="178"/>
                      <a:pt x="2199" y="179"/>
                    </a:cubicBezTo>
                    <a:cubicBezTo>
                      <a:pt x="2200" y="180"/>
                      <a:pt x="2201" y="180"/>
                      <a:pt x="2202" y="180"/>
                    </a:cubicBezTo>
                    <a:cubicBezTo>
                      <a:pt x="2204" y="181"/>
                      <a:pt x="2206" y="180"/>
                      <a:pt x="2208" y="181"/>
                    </a:cubicBezTo>
                    <a:cubicBezTo>
                      <a:pt x="2209" y="181"/>
                      <a:pt x="2210" y="182"/>
                      <a:pt x="2211" y="184"/>
                    </a:cubicBezTo>
                    <a:cubicBezTo>
                      <a:pt x="2212" y="185"/>
                      <a:pt x="2212" y="187"/>
                      <a:pt x="2214" y="188"/>
                    </a:cubicBezTo>
                    <a:cubicBezTo>
                      <a:pt x="2215" y="189"/>
                      <a:pt x="2215" y="190"/>
                      <a:pt x="2216" y="190"/>
                    </a:cubicBezTo>
                    <a:cubicBezTo>
                      <a:pt x="2217" y="190"/>
                      <a:pt x="2218" y="189"/>
                      <a:pt x="2219" y="190"/>
                    </a:cubicBezTo>
                    <a:cubicBezTo>
                      <a:pt x="2220" y="190"/>
                      <a:pt x="2220" y="191"/>
                      <a:pt x="2221" y="192"/>
                    </a:cubicBezTo>
                    <a:cubicBezTo>
                      <a:pt x="2222" y="193"/>
                      <a:pt x="2224" y="193"/>
                      <a:pt x="2224" y="194"/>
                    </a:cubicBezTo>
                    <a:cubicBezTo>
                      <a:pt x="2224" y="195"/>
                      <a:pt x="2223" y="196"/>
                      <a:pt x="2221" y="196"/>
                    </a:cubicBezTo>
                    <a:cubicBezTo>
                      <a:pt x="2220" y="197"/>
                      <a:pt x="2220" y="196"/>
                      <a:pt x="2219" y="196"/>
                    </a:cubicBezTo>
                    <a:cubicBezTo>
                      <a:pt x="2218" y="197"/>
                      <a:pt x="2218" y="196"/>
                      <a:pt x="2217" y="197"/>
                    </a:cubicBezTo>
                    <a:cubicBezTo>
                      <a:pt x="2216" y="198"/>
                      <a:pt x="2219" y="199"/>
                      <a:pt x="2220" y="200"/>
                    </a:cubicBezTo>
                    <a:cubicBezTo>
                      <a:pt x="2221" y="201"/>
                      <a:pt x="2222" y="202"/>
                      <a:pt x="2223" y="203"/>
                    </a:cubicBezTo>
                    <a:cubicBezTo>
                      <a:pt x="2224" y="204"/>
                      <a:pt x="2225" y="204"/>
                      <a:pt x="2227" y="205"/>
                    </a:cubicBezTo>
                    <a:cubicBezTo>
                      <a:pt x="2227" y="205"/>
                      <a:pt x="2228" y="205"/>
                      <a:pt x="2229" y="205"/>
                    </a:cubicBezTo>
                    <a:cubicBezTo>
                      <a:pt x="2230" y="206"/>
                      <a:pt x="2229" y="208"/>
                      <a:pt x="2228" y="209"/>
                    </a:cubicBezTo>
                    <a:cubicBezTo>
                      <a:pt x="2228" y="209"/>
                      <a:pt x="2227" y="209"/>
                      <a:pt x="2226" y="209"/>
                    </a:cubicBezTo>
                    <a:cubicBezTo>
                      <a:pt x="2225" y="209"/>
                      <a:pt x="2225" y="209"/>
                      <a:pt x="2224" y="209"/>
                    </a:cubicBezTo>
                    <a:cubicBezTo>
                      <a:pt x="2223" y="209"/>
                      <a:pt x="2222" y="209"/>
                      <a:pt x="2222" y="210"/>
                    </a:cubicBezTo>
                    <a:cubicBezTo>
                      <a:pt x="2221" y="210"/>
                      <a:pt x="2221" y="211"/>
                      <a:pt x="2222" y="212"/>
                    </a:cubicBezTo>
                    <a:cubicBezTo>
                      <a:pt x="2222" y="213"/>
                      <a:pt x="2223" y="213"/>
                      <a:pt x="2224" y="214"/>
                    </a:cubicBezTo>
                    <a:cubicBezTo>
                      <a:pt x="2225" y="215"/>
                      <a:pt x="2226" y="216"/>
                      <a:pt x="2225" y="218"/>
                    </a:cubicBezTo>
                    <a:cubicBezTo>
                      <a:pt x="2225" y="219"/>
                      <a:pt x="2225" y="220"/>
                      <a:pt x="2224" y="220"/>
                    </a:cubicBezTo>
                    <a:cubicBezTo>
                      <a:pt x="2223" y="221"/>
                      <a:pt x="2221" y="219"/>
                      <a:pt x="2221" y="221"/>
                    </a:cubicBezTo>
                    <a:cubicBezTo>
                      <a:pt x="2220" y="222"/>
                      <a:pt x="2221" y="222"/>
                      <a:pt x="2222" y="223"/>
                    </a:cubicBezTo>
                    <a:cubicBezTo>
                      <a:pt x="2223" y="224"/>
                      <a:pt x="2224" y="225"/>
                      <a:pt x="2224" y="226"/>
                    </a:cubicBezTo>
                    <a:cubicBezTo>
                      <a:pt x="2225" y="228"/>
                      <a:pt x="2225" y="230"/>
                      <a:pt x="2225" y="232"/>
                    </a:cubicBezTo>
                    <a:cubicBezTo>
                      <a:pt x="2225" y="233"/>
                      <a:pt x="2226" y="234"/>
                      <a:pt x="2225" y="235"/>
                    </a:cubicBezTo>
                    <a:cubicBezTo>
                      <a:pt x="2225" y="236"/>
                      <a:pt x="2225" y="237"/>
                      <a:pt x="2224" y="238"/>
                    </a:cubicBezTo>
                    <a:cubicBezTo>
                      <a:pt x="2223" y="238"/>
                      <a:pt x="2222" y="237"/>
                      <a:pt x="2221" y="236"/>
                    </a:cubicBezTo>
                    <a:cubicBezTo>
                      <a:pt x="2219" y="235"/>
                      <a:pt x="2219" y="233"/>
                      <a:pt x="2217" y="231"/>
                    </a:cubicBezTo>
                    <a:cubicBezTo>
                      <a:pt x="2215" y="229"/>
                      <a:pt x="2213" y="228"/>
                      <a:pt x="2211" y="226"/>
                    </a:cubicBezTo>
                    <a:cubicBezTo>
                      <a:pt x="2209" y="225"/>
                      <a:pt x="2208" y="224"/>
                      <a:pt x="2207" y="223"/>
                    </a:cubicBezTo>
                    <a:cubicBezTo>
                      <a:pt x="2205" y="222"/>
                      <a:pt x="2204" y="222"/>
                      <a:pt x="2203" y="221"/>
                    </a:cubicBezTo>
                    <a:cubicBezTo>
                      <a:pt x="2201" y="220"/>
                      <a:pt x="2201" y="218"/>
                      <a:pt x="2199" y="217"/>
                    </a:cubicBezTo>
                    <a:cubicBezTo>
                      <a:pt x="2198" y="215"/>
                      <a:pt x="2197" y="214"/>
                      <a:pt x="2195" y="212"/>
                    </a:cubicBezTo>
                    <a:cubicBezTo>
                      <a:pt x="2193" y="210"/>
                      <a:pt x="2191" y="210"/>
                      <a:pt x="2189" y="208"/>
                    </a:cubicBezTo>
                    <a:cubicBezTo>
                      <a:pt x="2187" y="206"/>
                      <a:pt x="2186" y="205"/>
                      <a:pt x="2184" y="204"/>
                    </a:cubicBezTo>
                    <a:cubicBezTo>
                      <a:pt x="2183" y="202"/>
                      <a:pt x="2181" y="202"/>
                      <a:pt x="2180" y="200"/>
                    </a:cubicBezTo>
                    <a:cubicBezTo>
                      <a:pt x="2179" y="199"/>
                      <a:pt x="2179" y="198"/>
                      <a:pt x="2178" y="197"/>
                    </a:cubicBezTo>
                    <a:cubicBezTo>
                      <a:pt x="2176" y="195"/>
                      <a:pt x="2175" y="194"/>
                      <a:pt x="2174" y="193"/>
                    </a:cubicBezTo>
                    <a:cubicBezTo>
                      <a:pt x="2173" y="192"/>
                      <a:pt x="2172" y="191"/>
                      <a:pt x="2172" y="190"/>
                    </a:cubicBezTo>
                    <a:cubicBezTo>
                      <a:pt x="2172" y="189"/>
                      <a:pt x="2173" y="188"/>
                      <a:pt x="2173" y="187"/>
                    </a:cubicBezTo>
                    <a:cubicBezTo>
                      <a:pt x="2173" y="186"/>
                      <a:pt x="2172" y="185"/>
                      <a:pt x="2172" y="184"/>
                    </a:cubicBezTo>
                    <a:cubicBezTo>
                      <a:pt x="2172" y="183"/>
                      <a:pt x="2171" y="182"/>
                      <a:pt x="2171" y="181"/>
                    </a:cubicBezTo>
                    <a:cubicBezTo>
                      <a:pt x="2171" y="180"/>
                      <a:pt x="2175" y="181"/>
                      <a:pt x="2176" y="180"/>
                    </a:cubicBezTo>
                    <a:cubicBezTo>
                      <a:pt x="2177" y="179"/>
                      <a:pt x="2177" y="178"/>
                      <a:pt x="2177" y="177"/>
                    </a:cubicBezTo>
                    <a:cubicBezTo>
                      <a:pt x="2177" y="175"/>
                      <a:pt x="2177" y="174"/>
                      <a:pt x="2177" y="172"/>
                    </a:cubicBezTo>
                    <a:cubicBezTo>
                      <a:pt x="2177" y="169"/>
                      <a:pt x="2177" y="168"/>
                      <a:pt x="2178" y="165"/>
                    </a:cubicBezTo>
                    <a:cubicBezTo>
                      <a:pt x="2178" y="164"/>
                      <a:pt x="2177" y="163"/>
                      <a:pt x="2178" y="161"/>
                    </a:cubicBezTo>
                    <a:cubicBezTo>
                      <a:pt x="2179" y="160"/>
                      <a:pt x="2179" y="160"/>
                      <a:pt x="2180" y="159"/>
                    </a:cubicBezTo>
                    <a:cubicBezTo>
                      <a:pt x="2181" y="159"/>
                      <a:pt x="2181" y="158"/>
                      <a:pt x="2181" y="158"/>
                    </a:cubicBezTo>
                    <a:cubicBezTo>
                      <a:pt x="2182" y="156"/>
                      <a:pt x="2181" y="155"/>
                      <a:pt x="2180" y="154"/>
                    </a:cubicBezTo>
                    <a:cubicBezTo>
                      <a:pt x="2179" y="153"/>
                      <a:pt x="2178" y="153"/>
                      <a:pt x="2178" y="153"/>
                    </a:cubicBezTo>
                    <a:cubicBezTo>
                      <a:pt x="2177" y="152"/>
                      <a:pt x="2177" y="151"/>
                      <a:pt x="2177" y="151"/>
                    </a:cubicBezTo>
                    <a:cubicBezTo>
                      <a:pt x="2176" y="150"/>
                      <a:pt x="2176" y="149"/>
                      <a:pt x="2175" y="148"/>
                    </a:cubicBezTo>
                    <a:cubicBezTo>
                      <a:pt x="2174" y="147"/>
                      <a:pt x="2174" y="146"/>
                      <a:pt x="2173" y="146"/>
                    </a:cubicBezTo>
                    <a:cubicBezTo>
                      <a:pt x="2172" y="145"/>
                      <a:pt x="2172" y="144"/>
                      <a:pt x="2171" y="144"/>
                    </a:cubicBezTo>
                    <a:cubicBezTo>
                      <a:pt x="2170" y="143"/>
                      <a:pt x="2169" y="144"/>
                      <a:pt x="2168" y="145"/>
                    </a:cubicBezTo>
                    <a:cubicBezTo>
                      <a:pt x="2167" y="145"/>
                      <a:pt x="2165" y="144"/>
                      <a:pt x="2165" y="145"/>
                    </a:cubicBezTo>
                    <a:cubicBezTo>
                      <a:pt x="2165" y="146"/>
                      <a:pt x="2166" y="147"/>
                      <a:pt x="2167" y="148"/>
                    </a:cubicBezTo>
                    <a:cubicBezTo>
                      <a:pt x="2168" y="149"/>
                      <a:pt x="2170" y="148"/>
                      <a:pt x="2171" y="150"/>
                    </a:cubicBezTo>
                    <a:cubicBezTo>
                      <a:pt x="2171" y="151"/>
                      <a:pt x="2171" y="151"/>
                      <a:pt x="2170" y="152"/>
                    </a:cubicBezTo>
                    <a:cubicBezTo>
                      <a:pt x="2169" y="153"/>
                      <a:pt x="2169" y="153"/>
                      <a:pt x="2168" y="153"/>
                    </a:cubicBezTo>
                    <a:cubicBezTo>
                      <a:pt x="2168" y="154"/>
                      <a:pt x="2168" y="155"/>
                      <a:pt x="2168" y="156"/>
                    </a:cubicBezTo>
                    <a:cubicBezTo>
                      <a:pt x="2167" y="157"/>
                      <a:pt x="2167" y="158"/>
                      <a:pt x="2166" y="158"/>
                    </a:cubicBezTo>
                    <a:cubicBezTo>
                      <a:pt x="2165" y="159"/>
                      <a:pt x="2164" y="159"/>
                      <a:pt x="2163" y="158"/>
                    </a:cubicBezTo>
                    <a:cubicBezTo>
                      <a:pt x="2162" y="158"/>
                      <a:pt x="2163" y="157"/>
                      <a:pt x="2162" y="156"/>
                    </a:cubicBezTo>
                    <a:cubicBezTo>
                      <a:pt x="2161" y="155"/>
                      <a:pt x="2160" y="156"/>
                      <a:pt x="2159" y="156"/>
                    </a:cubicBezTo>
                    <a:cubicBezTo>
                      <a:pt x="2158" y="156"/>
                      <a:pt x="2158" y="155"/>
                      <a:pt x="2157" y="154"/>
                    </a:cubicBezTo>
                    <a:cubicBezTo>
                      <a:pt x="2156" y="154"/>
                      <a:pt x="2156" y="153"/>
                      <a:pt x="2155" y="152"/>
                    </a:cubicBezTo>
                    <a:cubicBezTo>
                      <a:pt x="2154" y="151"/>
                      <a:pt x="2154" y="151"/>
                      <a:pt x="2153" y="150"/>
                    </a:cubicBezTo>
                    <a:cubicBezTo>
                      <a:pt x="2152" y="150"/>
                      <a:pt x="2151" y="150"/>
                      <a:pt x="2149" y="150"/>
                    </a:cubicBezTo>
                    <a:cubicBezTo>
                      <a:pt x="2148" y="150"/>
                      <a:pt x="2146" y="150"/>
                      <a:pt x="2145" y="150"/>
                    </a:cubicBezTo>
                    <a:cubicBezTo>
                      <a:pt x="2144" y="151"/>
                      <a:pt x="2143" y="152"/>
                      <a:pt x="2142" y="152"/>
                    </a:cubicBezTo>
                    <a:cubicBezTo>
                      <a:pt x="2141" y="152"/>
                      <a:pt x="2140" y="151"/>
                      <a:pt x="2139" y="151"/>
                    </a:cubicBezTo>
                    <a:cubicBezTo>
                      <a:pt x="2138" y="151"/>
                      <a:pt x="2137" y="151"/>
                      <a:pt x="2136" y="152"/>
                    </a:cubicBezTo>
                    <a:cubicBezTo>
                      <a:pt x="2136" y="152"/>
                      <a:pt x="2136" y="153"/>
                      <a:pt x="2136" y="153"/>
                    </a:cubicBezTo>
                    <a:cubicBezTo>
                      <a:pt x="2136" y="154"/>
                      <a:pt x="2136" y="155"/>
                      <a:pt x="2136" y="156"/>
                    </a:cubicBezTo>
                    <a:cubicBezTo>
                      <a:pt x="2136" y="157"/>
                      <a:pt x="2136" y="157"/>
                      <a:pt x="2137" y="158"/>
                    </a:cubicBezTo>
                    <a:cubicBezTo>
                      <a:pt x="2137" y="159"/>
                      <a:pt x="2138" y="160"/>
                      <a:pt x="2137" y="161"/>
                    </a:cubicBezTo>
                    <a:cubicBezTo>
                      <a:pt x="2137" y="162"/>
                      <a:pt x="2136" y="161"/>
                      <a:pt x="2135" y="162"/>
                    </a:cubicBezTo>
                    <a:cubicBezTo>
                      <a:pt x="2135" y="163"/>
                      <a:pt x="2135" y="164"/>
                      <a:pt x="2135" y="165"/>
                    </a:cubicBezTo>
                    <a:cubicBezTo>
                      <a:pt x="2135" y="166"/>
                      <a:pt x="2135" y="166"/>
                      <a:pt x="2135" y="167"/>
                    </a:cubicBezTo>
                    <a:cubicBezTo>
                      <a:pt x="2136" y="168"/>
                      <a:pt x="2138" y="168"/>
                      <a:pt x="2140" y="168"/>
                    </a:cubicBezTo>
                    <a:cubicBezTo>
                      <a:pt x="2141" y="168"/>
                      <a:pt x="2142" y="168"/>
                      <a:pt x="2143" y="168"/>
                    </a:cubicBezTo>
                    <a:cubicBezTo>
                      <a:pt x="2144" y="168"/>
                      <a:pt x="2145" y="168"/>
                      <a:pt x="2146" y="169"/>
                    </a:cubicBezTo>
                    <a:cubicBezTo>
                      <a:pt x="2146" y="170"/>
                      <a:pt x="2146" y="171"/>
                      <a:pt x="2145" y="171"/>
                    </a:cubicBezTo>
                    <a:cubicBezTo>
                      <a:pt x="2144" y="172"/>
                      <a:pt x="2143" y="171"/>
                      <a:pt x="2142" y="171"/>
                    </a:cubicBezTo>
                    <a:cubicBezTo>
                      <a:pt x="2141" y="171"/>
                      <a:pt x="2140" y="171"/>
                      <a:pt x="2139" y="171"/>
                    </a:cubicBezTo>
                    <a:cubicBezTo>
                      <a:pt x="2138" y="171"/>
                      <a:pt x="2137" y="171"/>
                      <a:pt x="2136" y="172"/>
                    </a:cubicBezTo>
                    <a:cubicBezTo>
                      <a:pt x="2135" y="172"/>
                      <a:pt x="2135" y="173"/>
                      <a:pt x="2134" y="174"/>
                    </a:cubicBezTo>
                    <a:cubicBezTo>
                      <a:pt x="2133" y="174"/>
                      <a:pt x="2132" y="173"/>
                      <a:pt x="2131" y="173"/>
                    </a:cubicBezTo>
                    <a:cubicBezTo>
                      <a:pt x="2130" y="173"/>
                      <a:pt x="2130" y="174"/>
                      <a:pt x="2129" y="174"/>
                    </a:cubicBezTo>
                    <a:cubicBezTo>
                      <a:pt x="2127" y="174"/>
                      <a:pt x="2126" y="174"/>
                      <a:pt x="2124" y="174"/>
                    </a:cubicBezTo>
                    <a:cubicBezTo>
                      <a:pt x="2123" y="174"/>
                      <a:pt x="2123" y="174"/>
                      <a:pt x="2123" y="174"/>
                    </a:cubicBezTo>
                    <a:cubicBezTo>
                      <a:pt x="2122" y="173"/>
                      <a:pt x="2122" y="173"/>
                      <a:pt x="2122" y="172"/>
                    </a:cubicBezTo>
                    <a:cubicBezTo>
                      <a:pt x="2122" y="171"/>
                      <a:pt x="2123" y="171"/>
                      <a:pt x="2122" y="170"/>
                    </a:cubicBezTo>
                    <a:cubicBezTo>
                      <a:pt x="2122" y="169"/>
                      <a:pt x="2121" y="169"/>
                      <a:pt x="2120" y="169"/>
                    </a:cubicBezTo>
                    <a:cubicBezTo>
                      <a:pt x="2118" y="168"/>
                      <a:pt x="2117" y="169"/>
                      <a:pt x="2116" y="169"/>
                    </a:cubicBezTo>
                    <a:cubicBezTo>
                      <a:pt x="2114" y="169"/>
                      <a:pt x="2113" y="169"/>
                      <a:pt x="2111" y="169"/>
                    </a:cubicBezTo>
                    <a:cubicBezTo>
                      <a:pt x="2110" y="168"/>
                      <a:pt x="2110" y="166"/>
                      <a:pt x="2108" y="166"/>
                    </a:cubicBezTo>
                    <a:cubicBezTo>
                      <a:pt x="2107" y="166"/>
                      <a:pt x="2107" y="167"/>
                      <a:pt x="2106" y="167"/>
                    </a:cubicBezTo>
                    <a:cubicBezTo>
                      <a:pt x="2105" y="169"/>
                      <a:pt x="2107" y="171"/>
                      <a:pt x="2106" y="171"/>
                    </a:cubicBezTo>
                    <a:cubicBezTo>
                      <a:pt x="2105" y="172"/>
                      <a:pt x="2104" y="171"/>
                      <a:pt x="2103" y="170"/>
                    </a:cubicBezTo>
                    <a:cubicBezTo>
                      <a:pt x="2102" y="170"/>
                      <a:pt x="2101" y="170"/>
                      <a:pt x="2100" y="170"/>
                    </a:cubicBezTo>
                    <a:cubicBezTo>
                      <a:pt x="2099" y="170"/>
                      <a:pt x="2098" y="171"/>
                      <a:pt x="2097" y="171"/>
                    </a:cubicBezTo>
                    <a:cubicBezTo>
                      <a:pt x="2096" y="171"/>
                      <a:pt x="2095" y="171"/>
                      <a:pt x="2094" y="170"/>
                    </a:cubicBezTo>
                    <a:cubicBezTo>
                      <a:pt x="2093" y="170"/>
                      <a:pt x="2093" y="169"/>
                      <a:pt x="2092" y="169"/>
                    </a:cubicBezTo>
                    <a:cubicBezTo>
                      <a:pt x="2091" y="169"/>
                      <a:pt x="2091" y="171"/>
                      <a:pt x="2090" y="171"/>
                    </a:cubicBezTo>
                    <a:cubicBezTo>
                      <a:pt x="2088" y="171"/>
                      <a:pt x="2088" y="170"/>
                      <a:pt x="2087" y="170"/>
                    </a:cubicBezTo>
                    <a:cubicBezTo>
                      <a:pt x="2085" y="170"/>
                      <a:pt x="2085" y="170"/>
                      <a:pt x="2083" y="170"/>
                    </a:cubicBezTo>
                    <a:cubicBezTo>
                      <a:pt x="2081" y="170"/>
                      <a:pt x="2080" y="170"/>
                      <a:pt x="2079" y="170"/>
                    </a:cubicBezTo>
                    <a:cubicBezTo>
                      <a:pt x="2076" y="170"/>
                      <a:pt x="2075" y="170"/>
                      <a:pt x="2072" y="170"/>
                    </a:cubicBezTo>
                    <a:cubicBezTo>
                      <a:pt x="2071" y="170"/>
                      <a:pt x="2070" y="170"/>
                      <a:pt x="2069" y="170"/>
                    </a:cubicBezTo>
                    <a:cubicBezTo>
                      <a:pt x="2068" y="171"/>
                      <a:pt x="2068" y="172"/>
                      <a:pt x="2067" y="174"/>
                    </a:cubicBezTo>
                    <a:cubicBezTo>
                      <a:pt x="2067" y="175"/>
                      <a:pt x="2066" y="176"/>
                      <a:pt x="2066" y="177"/>
                    </a:cubicBezTo>
                    <a:cubicBezTo>
                      <a:pt x="2066" y="178"/>
                      <a:pt x="2068" y="178"/>
                      <a:pt x="2068" y="179"/>
                    </a:cubicBezTo>
                    <a:cubicBezTo>
                      <a:pt x="2068" y="180"/>
                      <a:pt x="2068" y="181"/>
                      <a:pt x="2067" y="182"/>
                    </a:cubicBezTo>
                    <a:cubicBezTo>
                      <a:pt x="2067" y="182"/>
                      <a:pt x="2066" y="182"/>
                      <a:pt x="2066" y="182"/>
                    </a:cubicBezTo>
                    <a:cubicBezTo>
                      <a:pt x="2065" y="183"/>
                      <a:pt x="2067" y="185"/>
                      <a:pt x="2066" y="186"/>
                    </a:cubicBezTo>
                    <a:cubicBezTo>
                      <a:pt x="2065" y="186"/>
                      <a:pt x="2064" y="186"/>
                      <a:pt x="2064" y="186"/>
                    </a:cubicBezTo>
                    <a:cubicBezTo>
                      <a:pt x="2063" y="187"/>
                      <a:pt x="2062" y="187"/>
                      <a:pt x="2062" y="188"/>
                    </a:cubicBezTo>
                    <a:cubicBezTo>
                      <a:pt x="2062" y="190"/>
                      <a:pt x="2063" y="190"/>
                      <a:pt x="2064" y="191"/>
                    </a:cubicBezTo>
                    <a:cubicBezTo>
                      <a:pt x="2064" y="192"/>
                      <a:pt x="2062" y="193"/>
                      <a:pt x="2062" y="194"/>
                    </a:cubicBezTo>
                    <a:cubicBezTo>
                      <a:pt x="2062" y="195"/>
                      <a:pt x="2063" y="197"/>
                      <a:pt x="2061" y="198"/>
                    </a:cubicBezTo>
                    <a:cubicBezTo>
                      <a:pt x="2061" y="198"/>
                      <a:pt x="2060" y="198"/>
                      <a:pt x="2059" y="198"/>
                    </a:cubicBezTo>
                    <a:cubicBezTo>
                      <a:pt x="2058" y="199"/>
                      <a:pt x="2057" y="199"/>
                      <a:pt x="2057" y="200"/>
                    </a:cubicBezTo>
                    <a:cubicBezTo>
                      <a:pt x="2057" y="201"/>
                      <a:pt x="2057" y="201"/>
                      <a:pt x="2057" y="202"/>
                    </a:cubicBezTo>
                    <a:cubicBezTo>
                      <a:pt x="2057" y="203"/>
                      <a:pt x="2055" y="204"/>
                      <a:pt x="2056" y="205"/>
                    </a:cubicBezTo>
                    <a:cubicBezTo>
                      <a:pt x="2056" y="205"/>
                      <a:pt x="2057" y="205"/>
                      <a:pt x="2058" y="205"/>
                    </a:cubicBezTo>
                    <a:cubicBezTo>
                      <a:pt x="2060" y="206"/>
                      <a:pt x="2062" y="204"/>
                      <a:pt x="2065" y="205"/>
                    </a:cubicBezTo>
                    <a:cubicBezTo>
                      <a:pt x="2066" y="206"/>
                      <a:pt x="2067" y="206"/>
                      <a:pt x="2069" y="207"/>
                    </a:cubicBezTo>
                    <a:cubicBezTo>
                      <a:pt x="2069" y="208"/>
                      <a:pt x="2069" y="209"/>
                      <a:pt x="2070" y="209"/>
                    </a:cubicBezTo>
                    <a:cubicBezTo>
                      <a:pt x="2071" y="210"/>
                      <a:pt x="2072" y="209"/>
                      <a:pt x="2074" y="210"/>
                    </a:cubicBezTo>
                    <a:cubicBezTo>
                      <a:pt x="2075" y="210"/>
                      <a:pt x="2075" y="210"/>
                      <a:pt x="2076" y="210"/>
                    </a:cubicBezTo>
                    <a:cubicBezTo>
                      <a:pt x="2076" y="210"/>
                      <a:pt x="2077" y="211"/>
                      <a:pt x="2077" y="211"/>
                    </a:cubicBezTo>
                    <a:cubicBezTo>
                      <a:pt x="2078" y="212"/>
                      <a:pt x="2078" y="214"/>
                      <a:pt x="2079" y="214"/>
                    </a:cubicBezTo>
                    <a:cubicBezTo>
                      <a:pt x="2080" y="215"/>
                      <a:pt x="2080" y="215"/>
                      <a:pt x="2081" y="214"/>
                    </a:cubicBezTo>
                    <a:cubicBezTo>
                      <a:pt x="2082" y="214"/>
                      <a:pt x="2082" y="213"/>
                      <a:pt x="2082" y="212"/>
                    </a:cubicBezTo>
                    <a:cubicBezTo>
                      <a:pt x="2083" y="211"/>
                      <a:pt x="2082" y="210"/>
                      <a:pt x="2083" y="210"/>
                    </a:cubicBezTo>
                    <a:cubicBezTo>
                      <a:pt x="2084" y="209"/>
                      <a:pt x="2085" y="210"/>
                      <a:pt x="2086" y="210"/>
                    </a:cubicBezTo>
                    <a:moveTo>
                      <a:pt x="2124" y="91"/>
                    </a:moveTo>
                    <a:cubicBezTo>
                      <a:pt x="2123" y="91"/>
                      <a:pt x="2122" y="91"/>
                      <a:pt x="2122" y="91"/>
                    </a:cubicBezTo>
                    <a:cubicBezTo>
                      <a:pt x="2122" y="90"/>
                      <a:pt x="2123" y="89"/>
                      <a:pt x="2123" y="89"/>
                    </a:cubicBezTo>
                    <a:cubicBezTo>
                      <a:pt x="2124" y="89"/>
                      <a:pt x="2125" y="88"/>
                      <a:pt x="2126" y="89"/>
                    </a:cubicBezTo>
                    <a:cubicBezTo>
                      <a:pt x="2127" y="89"/>
                      <a:pt x="2127" y="90"/>
                      <a:pt x="2126" y="91"/>
                    </a:cubicBezTo>
                    <a:cubicBezTo>
                      <a:pt x="2126" y="92"/>
                      <a:pt x="2125" y="92"/>
                      <a:pt x="2124" y="91"/>
                    </a:cubicBezTo>
                    <a:close/>
                    <a:moveTo>
                      <a:pt x="2222" y="126"/>
                    </a:moveTo>
                    <a:cubicBezTo>
                      <a:pt x="2221" y="126"/>
                      <a:pt x="2220" y="126"/>
                      <a:pt x="2219" y="127"/>
                    </a:cubicBezTo>
                    <a:cubicBezTo>
                      <a:pt x="2218" y="127"/>
                      <a:pt x="2217" y="128"/>
                      <a:pt x="2218" y="129"/>
                    </a:cubicBezTo>
                    <a:cubicBezTo>
                      <a:pt x="2218" y="129"/>
                      <a:pt x="2218" y="130"/>
                      <a:pt x="2219" y="130"/>
                    </a:cubicBezTo>
                    <a:cubicBezTo>
                      <a:pt x="2220" y="131"/>
                      <a:pt x="2221" y="131"/>
                      <a:pt x="2222" y="130"/>
                    </a:cubicBezTo>
                    <a:cubicBezTo>
                      <a:pt x="2223" y="130"/>
                      <a:pt x="2223" y="129"/>
                      <a:pt x="2224" y="128"/>
                    </a:cubicBezTo>
                    <a:cubicBezTo>
                      <a:pt x="2224" y="128"/>
                      <a:pt x="2224" y="127"/>
                      <a:pt x="2224" y="126"/>
                    </a:cubicBezTo>
                    <a:cubicBezTo>
                      <a:pt x="2223" y="125"/>
                      <a:pt x="2222" y="126"/>
                      <a:pt x="2221" y="126"/>
                    </a:cubicBezTo>
                    <a:moveTo>
                      <a:pt x="2243" y="130"/>
                    </a:moveTo>
                    <a:cubicBezTo>
                      <a:pt x="2241" y="129"/>
                      <a:pt x="2235" y="129"/>
                      <a:pt x="2233" y="128"/>
                    </a:cubicBezTo>
                    <a:cubicBezTo>
                      <a:pt x="2231" y="128"/>
                      <a:pt x="2230" y="127"/>
                      <a:pt x="2228" y="127"/>
                    </a:cubicBezTo>
                    <a:cubicBezTo>
                      <a:pt x="2227" y="127"/>
                      <a:pt x="2226" y="127"/>
                      <a:pt x="2225" y="127"/>
                    </a:cubicBezTo>
                    <a:cubicBezTo>
                      <a:pt x="2225" y="128"/>
                      <a:pt x="2226" y="129"/>
                      <a:pt x="2227" y="130"/>
                    </a:cubicBezTo>
                    <a:cubicBezTo>
                      <a:pt x="2228" y="131"/>
                      <a:pt x="2229" y="131"/>
                      <a:pt x="2230" y="131"/>
                    </a:cubicBezTo>
                    <a:cubicBezTo>
                      <a:pt x="2232" y="132"/>
                      <a:pt x="2233" y="131"/>
                      <a:pt x="2235" y="131"/>
                    </a:cubicBezTo>
                    <a:cubicBezTo>
                      <a:pt x="2237" y="131"/>
                      <a:pt x="2238" y="132"/>
                      <a:pt x="2240" y="133"/>
                    </a:cubicBezTo>
                    <a:cubicBezTo>
                      <a:pt x="2241" y="133"/>
                      <a:pt x="2241" y="134"/>
                      <a:pt x="2242" y="135"/>
                    </a:cubicBezTo>
                    <a:cubicBezTo>
                      <a:pt x="2243" y="136"/>
                      <a:pt x="2244" y="137"/>
                      <a:pt x="2245" y="138"/>
                    </a:cubicBezTo>
                    <a:cubicBezTo>
                      <a:pt x="2245" y="138"/>
                      <a:pt x="2251" y="139"/>
                      <a:pt x="2253" y="137"/>
                    </a:cubicBezTo>
                    <a:moveTo>
                      <a:pt x="1943" y="78"/>
                    </a:moveTo>
                    <a:cubicBezTo>
                      <a:pt x="1944" y="78"/>
                      <a:pt x="1943" y="77"/>
                      <a:pt x="1943" y="76"/>
                    </a:cubicBezTo>
                    <a:cubicBezTo>
                      <a:pt x="1942" y="76"/>
                      <a:pt x="1942" y="75"/>
                      <a:pt x="1942" y="74"/>
                    </a:cubicBezTo>
                    <a:cubicBezTo>
                      <a:pt x="1941" y="73"/>
                      <a:pt x="1940" y="74"/>
                      <a:pt x="1938" y="73"/>
                    </a:cubicBezTo>
                    <a:cubicBezTo>
                      <a:pt x="1937" y="73"/>
                      <a:pt x="1936" y="73"/>
                      <a:pt x="1936" y="73"/>
                    </a:cubicBezTo>
                    <a:cubicBezTo>
                      <a:pt x="1935" y="72"/>
                      <a:pt x="1935" y="71"/>
                      <a:pt x="1936" y="70"/>
                    </a:cubicBezTo>
                    <a:cubicBezTo>
                      <a:pt x="1937" y="69"/>
                      <a:pt x="1939" y="71"/>
                      <a:pt x="1940" y="70"/>
                    </a:cubicBezTo>
                    <a:cubicBezTo>
                      <a:pt x="1940" y="69"/>
                      <a:pt x="1940" y="68"/>
                      <a:pt x="1940" y="68"/>
                    </a:cubicBezTo>
                    <a:cubicBezTo>
                      <a:pt x="1941" y="67"/>
                      <a:pt x="1942" y="68"/>
                      <a:pt x="1943" y="68"/>
                    </a:cubicBezTo>
                    <a:cubicBezTo>
                      <a:pt x="1946" y="68"/>
                      <a:pt x="1947" y="68"/>
                      <a:pt x="1950" y="69"/>
                    </a:cubicBezTo>
                    <a:cubicBezTo>
                      <a:pt x="1953" y="69"/>
                      <a:pt x="1954" y="69"/>
                      <a:pt x="1957" y="70"/>
                    </a:cubicBezTo>
                    <a:cubicBezTo>
                      <a:pt x="1960" y="70"/>
                      <a:pt x="1961" y="69"/>
                      <a:pt x="1964" y="70"/>
                    </a:cubicBezTo>
                    <a:cubicBezTo>
                      <a:pt x="1966" y="70"/>
                      <a:pt x="1968" y="70"/>
                      <a:pt x="1970" y="70"/>
                    </a:cubicBezTo>
                    <a:cubicBezTo>
                      <a:pt x="1972" y="71"/>
                      <a:pt x="1973" y="69"/>
                      <a:pt x="1975" y="70"/>
                    </a:cubicBezTo>
                    <a:cubicBezTo>
                      <a:pt x="1975" y="71"/>
                      <a:pt x="1976" y="71"/>
                      <a:pt x="1976" y="72"/>
                    </a:cubicBezTo>
                    <a:cubicBezTo>
                      <a:pt x="1977" y="73"/>
                      <a:pt x="1975" y="75"/>
                      <a:pt x="1976" y="76"/>
                    </a:cubicBezTo>
                    <a:cubicBezTo>
                      <a:pt x="1977" y="76"/>
                      <a:pt x="1978" y="76"/>
                      <a:pt x="1978" y="75"/>
                    </a:cubicBezTo>
                    <a:cubicBezTo>
                      <a:pt x="1980" y="74"/>
                      <a:pt x="1979" y="73"/>
                      <a:pt x="1980" y="72"/>
                    </a:cubicBezTo>
                    <a:cubicBezTo>
                      <a:pt x="1982" y="70"/>
                      <a:pt x="1984" y="72"/>
                      <a:pt x="1987" y="72"/>
                    </a:cubicBezTo>
                    <a:cubicBezTo>
                      <a:pt x="1988" y="72"/>
                      <a:pt x="1989" y="72"/>
                      <a:pt x="1990" y="72"/>
                    </a:cubicBezTo>
                    <a:cubicBezTo>
                      <a:pt x="1992" y="73"/>
                      <a:pt x="1995" y="72"/>
                      <a:pt x="1995" y="74"/>
                    </a:cubicBezTo>
                    <a:cubicBezTo>
                      <a:pt x="1995" y="75"/>
                      <a:pt x="1994" y="75"/>
                      <a:pt x="1994" y="76"/>
                    </a:cubicBezTo>
                    <a:cubicBezTo>
                      <a:pt x="1994" y="77"/>
                      <a:pt x="1995" y="76"/>
                      <a:pt x="1997" y="76"/>
                    </a:cubicBezTo>
                    <a:cubicBezTo>
                      <a:pt x="1998" y="77"/>
                      <a:pt x="1999" y="77"/>
                      <a:pt x="2000" y="77"/>
                    </a:cubicBezTo>
                    <a:cubicBezTo>
                      <a:pt x="2002" y="77"/>
                      <a:pt x="2003" y="78"/>
                      <a:pt x="2004" y="78"/>
                    </a:cubicBezTo>
                    <a:cubicBezTo>
                      <a:pt x="2005" y="78"/>
                      <a:pt x="2006" y="78"/>
                      <a:pt x="2007" y="78"/>
                    </a:cubicBezTo>
                    <a:cubicBezTo>
                      <a:pt x="2008" y="78"/>
                      <a:pt x="2009" y="78"/>
                      <a:pt x="2011" y="79"/>
                    </a:cubicBezTo>
                    <a:cubicBezTo>
                      <a:pt x="2014" y="80"/>
                      <a:pt x="2015" y="81"/>
                      <a:pt x="2017" y="82"/>
                    </a:cubicBezTo>
                    <a:cubicBezTo>
                      <a:pt x="2020" y="82"/>
                      <a:pt x="2021" y="82"/>
                      <a:pt x="2024" y="82"/>
                    </a:cubicBezTo>
                    <a:cubicBezTo>
                      <a:pt x="2026" y="82"/>
                      <a:pt x="2028" y="80"/>
                      <a:pt x="2030" y="80"/>
                    </a:cubicBezTo>
                    <a:cubicBezTo>
                      <a:pt x="2034" y="80"/>
                      <a:pt x="2036" y="80"/>
                      <a:pt x="2040" y="80"/>
                    </a:cubicBezTo>
                    <a:cubicBezTo>
                      <a:pt x="2043" y="80"/>
                      <a:pt x="2044" y="80"/>
                      <a:pt x="2047" y="80"/>
                    </a:cubicBezTo>
                    <a:cubicBezTo>
                      <a:pt x="2050" y="81"/>
                      <a:pt x="2051" y="81"/>
                      <a:pt x="2054" y="82"/>
                    </a:cubicBezTo>
                    <a:cubicBezTo>
                      <a:pt x="2056" y="82"/>
                      <a:pt x="2057" y="82"/>
                      <a:pt x="2059" y="83"/>
                    </a:cubicBezTo>
                    <a:cubicBezTo>
                      <a:pt x="2062" y="84"/>
                      <a:pt x="2064" y="83"/>
                      <a:pt x="2067" y="85"/>
                    </a:cubicBezTo>
                    <a:cubicBezTo>
                      <a:pt x="2069" y="86"/>
                      <a:pt x="2070" y="86"/>
                      <a:pt x="2071" y="87"/>
                    </a:cubicBezTo>
                    <a:cubicBezTo>
                      <a:pt x="2072" y="88"/>
                      <a:pt x="2072" y="89"/>
                      <a:pt x="2073" y="90"/>
                    </a:cubicBezTo>
                    <a:cubicBezTo>
                      <a:pt x="2075" y="91"/>
                      <a:pt x="2076" y="91"/>
                      <a:pt x="2078" y="91"/>
                    </a:cubicBezTo>
                    <a:cubicBezTo>
                      <a:pt x="2081" y="92"/>
                      <a:pt x="2083" y="92"/>
                      <a:pt x="2085" y="91"/>
                    </a:cubicBezTo>
                    <a:cubicBezTo>
                      <a:pt x="2087" y="91"/>
                      <a:pt x="2087" y="90"/>
                      <a:pt x="2089" y="90"/>
                    </a:cubicBezTo>
                    <a:cubicBezTo>
                      <a:pt x="2091" y="89"/>
                      <a:pt x="2093" y="90"/>
                      <a:pt x="2095" y="90"/>
                    </a:cubicBezTo>
                    <a:cubicBezTo>
                      <a:pt x="2099" y="91"/>
                      <a:pt x="2101" y="91"/>
                      <a:pt x="2105" y="91"/>
                    </a:cubicBezTo>
                    <a:cubicBezTo>
                      <a:pt x="2108" y="91"/>
                      <a:pt x="2110" y="93"/>
                      <a:pt x="2113" y="92"/>
                    </a:cubicBezTo>
                    <a:cubicBezTo>
                      <a:pt x="2115" y="91"/>
                      <a:pt x="2116" y="91"/>
                      <a:pt x="2117" y="90"/>
                    </a:cubicBezTo>
                    <a:cubicBezTo>
                      <a:pt x="2118" y="90"/>
                      <a:pt x="2118" y="89"/>
                      <a:pt x="2119" y="88"/>
                    </a:cubicBezTo>
                    <a:cubicBezTo>
                      <a:pt x="2120" y="88"/>
                      <a:pt x="2121" y="87"/>
                      <a:pt x="2121" y="88"/>
                    </a:cubicBezTo>
                    <a:cubicBezTo>
                      <a:pt x="2122" y="89"/>
                      <a:pt x="2120" y="89"/>
                      <a:pt x="2120" y="91"/>
                    </a:cubicBezTo>
                    <a:cubicBezTo>
                      <a:pt x="2120" y="92"/>
                      <a:pt x="2121" y="92"/>
                      <a:pt x="2122" y="92"/>
                    </a:cubicBezTo>
                    <a:cubicBezTo>
                      <a:pt x="2124" y="94"/>
                      <a:pt x="2126" y="95"/>
                      <a:pt x="2128" y="95"/>
                    </a:cubicBezTo>
                    <a:cubicBezTo>
                      <a:pt x="2130" y="95"/>
                      <a:pt x="2131" y="95"/>
                      <a:pt x="2133" y="95"/>
                    </a:cubicBezTo>
                    <a:cubicBezTo>
                      <a:pt x="2134" y="96"/>
                      <a:pt x="2135" y="97"/>
                      <a:pt x="2137" y="97"/>
                    </a:cubicBezTo>
                    <a:cubicBezTo>
                      <a:pt x="2139" y="98"/>
                      <a:pt x="2142" y="99"/>
                      <a:pt x="2142" y="97"/>
                    </a:cubicBezTo>
                    <a:cubicBezTo>
                      <a:pt x="2142" y="96"/>
                      <a:pt x="2142" y="95"/>
                      <a:pt x="2141" y="94"/>
                    </a:cubicBezTo>
                    <a:cubicBezTo>
                      <a:pt x="2140" y="93"/>
                      <a:pt x="2138" y="93"/>
                      <a:pt x="2137" y="93"/>
                    </a:cubicBezTo>
                    <a:cubicBezTo>
                      <a:pt x="2135" y="92"/>
                      <a:pt x="2134" y="93"/>
                      <a:pt x="2133" y="93"/>
                    </a:cubicBezTo>
                    <a:cubicBezTo>
                      <a:pt x="2132" y="92"/>
                      <a:pt x="2131" y="92"/>
                      <a:pt x="2130" y="91"/>
                    </a:cubicBezTo>
                    <a:cubicBezTo>
                      <a:pt x="2129" y="91"/>
                      <a:pt x="2128" y="90"/>
                      <a:pt x="2129" y="89"/>
                    </a:cubicBezTo>
                    <a:cubicBezTo>
                      <a:pt x="2129" y="88"/>
                      <a:pt x="2130" y="89"/>
                      <a:pt x="2131" y="89"/>
                    </a:cubicBezTo>
                    <a:cubicBezTo>
                      <a:pt x="2134" y="88"/>
                      <a:pt x="2136" y="89"/>
                      <a:pt x="2138" y="89"/>
                    </a:cubicBezTo>
                    <a:cubicBezTo>
                      <a:pt x="2141" y="90"/>
                      <a:pt x="2143" y="91"/>
                      <a:pt x="2145" y="91"/>
                    </a:cubicBezTo>
                    <a:cubicBezTo>
                      <a:pt x="2148" y="91"/>
                      <a:pt x="2149" y="90"/>
                      <a:pt x="2151" y="90"/>
                    </a:cubicBezTo>
                    <a:cubicBezTo>
                      <a:pt x="2154" y="90"/>
                      <a:pt x="2156" y="89"/>
                      <a:pt x="2159" y="89"/>
                    </a:cubicBezTo>
                    <a:cubicBezTo>
                      <a:pt x="2160" y="89"/>
                      <a:pt x="2161" y="89"/>
                      <a:pt x="2162" y="89"/>
                    </a:cubicBezTo>
                    <a:cubicBezTo>
                      <a:pt x="2164" y="90"/>
                      <a:pt x="2165" y="91"/>
                      <a:pt x="2166" y="91"/>
                    </a:cubicBezTo>
                    <a:cubicBezTo>
                      <a:pt x="2170" y="93"/>
                      <a:pt x="2172" y="93"/>
                      <a:pt x="2175" y="93"/>
                    </a:cubicBezTo>
                    <a:cubicBezTo>
                      <a:pt x="2178" y="93"/>
                      <a:pt x="2183" y="93"/>
                      <a:pt x="2185" y="91"/>
                    </a:cubicBezTo>
                    <a:moveTo>
                      <a:pt x="1929" y="64"/>
                    </a:moveTo>
                    <a:cubicBezTo>
                      <a:pt x="1928" y="63"/>
                      <a:pt x="1929" y="62"/>
                      <a:pt x="1930" y="62"/>
                    </a:cubicBezTo>
                    <a:cubicBezTo>
                      <a:pt x="1930" y="61"/>
                      <a:pt x="1931" y="61"/>
                      <a:pt x="1932" y="60"/>
                    </a:cubicBezTo>
                    <a:cubicBezTo>
                      <a:pt x="1933" y="60"/>
                      <a:pt x="1934" y="61"/>
                      <a:pt x="1935" y="61"/>
                    </a:cubicBezTo>
                    <a:cubicBezTo>
                      <a:pt x="1936" y="61"/>
                      <a:pt x="1937" y="61"/>
                      <a:pt x="1938" y="61"/>
                    </a:cubicBezTo>
                    <a:cubicBezTo>
                      <a:pt x="1940" y="62"/>
                      <a:pt x="1941" y="63"/>
                      <a:pt x="1943" y="63"/>
                    </a:cubicBezTo>
                    <a:cubicBezTo>
                      <a:pt x="1944" y="64"/>
                      <a:pt x="1946" y="63"/>
                      <a:pt x="1947" y="64"/>
                    </a:cubicBezTo>
                    <a:cubicBezTo>
                      <a:pt x="1947" y="64"/>
                      <a:pt x="1948" y="65"/>
                      <a:pt x="1948" y="65"/>
                    </a:cubicBezTo>
                    <a:cubicBezTo>
                      <a:pt x="1948" y="67"/>
                      <a:pt x="1945" y="66"/>
                      <a:pt x="1943" y="66"/>
                    </a:cubicBezTo>
                    <a:cubicBezTo>
                      <a:pt x="1942" y="66"/>
                      <a:pt x="1941" y="66"/>
                      <a:pt x="1940" y="65"/>
                    </a:cubicBezTo>
                    <a:cubicBezTo>
                      <a:pt x="1939" y="65"/>
                      <a:pt x="1938" y="65"/>
                      <a:pt x="1937" y="65"/>
                    </a:cubicBezTo>
                    <a:cubicBezTo>
                      <a:pt x="1936" y="65"/>
                      <a:pt x="1935" y="65"/>
                      <a:pt x="1933" y="65"/>
                    </a:cubicBezTo>
                    <a:cubicBezTo>
                      <a:pt x="1932" y="65"/>
                      <a:pt x="1932" y="65"/>
                      <a:pt x="1931" y="65"/>
                    </a:cubicBezTo>
                    <a:cubicBezTo>
                      <a:pt x="1930" y="64"/>
                      <a:pt x="1929" y="65"/>
                      <a:pt x="1929" y="64"/>
                    </a:cubicBezTo>
                    <a:close/>
                    <a:moveTo>
                      <a:pt x="1941" y="50"/>
                    </a:moveTo>
                    <a:cubicBezTo>
                      <a:pt x="1943" y="50"/>
                      <a:pt x="1943" y="51"/>
                      <a:pt x="1944" y="51"/>
                    </a:cubicBezTo>
                    <a:cubicBezTo>
                      <a:pt x="1946" y="51"/>
                      <a:pt x="1946" y="50"/>
                      <a:pt x="1947" y="50"/>
                    </a:cubicBezTo>
                    <a:cubicBezTo>
                      <a:pt x="1948" y="49"/>
                      <a:pt x="1949" y="50"/>
                      <a:pt x="1950" y="50"/>
                    </a:cubicBezTo>
                    <a:cubicBezTo>
                      <a:pt x="1951" y="50"/>
                      <a:pt x="1952" y="49"/>
                      <a:pt x="1953" y="50"/>
                    </a:cubicBezTo>
                    <a:cubicBezTo>
                      <a:pt x="1955" y="50"/>
                      <a:pt x="1956" y="51"/>
                      <a:pt x="1957" y="51"/>
                    </a:cubicBezTo>
                    <a:cubicBezTo>
                      <a:pt x="1958" y="52"/>
                      <a:pt x="1959" y="52"/>
                      <a:pt x="1960" y="52"/>
                    </a:cubicBezTo>
                    <a:cubicBezTo>
                      <a:pt x="1961" y="53"/>
                      <a:pt x="1962" y="52"/>
                      <a:pt x="1964" y="52"/>
                    </a:cubicBezTo>
                    <a:cubicBezTo>
                      <a:pt x="1965" y="52"/>
                      <a:pt x="1967" y="51"/>
                      <a:pt x="1967" y="53"/>
                    </a:cubicBezTo>
                    <a:cubicBezTo>
                      <a:pt x="1968" y="53"/>
                      <a:pt x="1967" y="54"/>
                      <a:pt x="1967" y="55"/>
                    </a:cubicBezTo>
                    <a:cubicBezTo>
                      <a:pt x="1966" y="57"/>
                      <a:pt x="1964" y="56"/>
                      <a:pt x="1962" y="56"/>
                    </a:cubicBezTo>
                    <a:cubicBezTo>
                      <a:pt x="1960" y="56"/>
                      <a:pt x="1960" y="56"/>
                      <a:pt x="1958" y="56"/>
                    </a:cubicBezTo>
                    <a:cubicBezTo>
                      <a:pt x="1957" y="56"/>
                      <a:pt x="1956" y="56"/>
                      <a:pt x="1955" y="55"/>
                    </a:cubicBezTo>
                    <a:cubicBezTo>
                      <a:pt x="1954" y="55"/>
                      <a:pt x="1953" y="54"/>
                      <a:pt x="1952" y="53"/>
                    </a:cubicBezTo>
                    <a:cubicBezTo>
                      <a:pt x="1950" y="53"/>
                      <a:pt x="1949" y="53"/>
                      <a:pt x="1947" y="53"/>
                    </a:cubicBezTo>
                    <a:cubicBezTo>
                      <a:pt x="1946" y="53"/>
                      <a:pt x="1945" y="53"/>
                      <a:pt x="1943" y="53"/>
                    </a:cubicBezTo>
                    <a:cubicBezTo>
                      <a:pt x="1942" y="53"/>
                      <a:pt x="1941" y="53"/>
                      <a:pt x="1940" y="53"/>
                    </a:cubicBezTo>
                    <a:cubicBezTo>
                      <a:pt x="1940" y="52"/>
                      <a:pt x="1939" y="51"/>
                      <a:pt x="1939" y="50"/>
                    </a:cubicBezTo>
                    <a:cubicBezTo>
                      <a:pt x="1939" y="49"/>
                      <a:pt x="1940" y="50"/>
                      <a:pt x="1941" y="50"/>
                    </a:cubicBezTo>
                    <a:close/>
                    <a:moveTo>
                      <a:pt x="1925" y="58"/>
                    </a:moveTo>
                    <a:cubicBezTo>
                      <a:pt x="1926" y="58"/>
                      <a:pt x="1928" y="59"/>
                      <a:pt x="1927" y="60"/>
                    </a:cubicBezTo>
                    <a:cubicBezTo>
                      <a:pt x="1927" y="60"/>
                      <a:pt x="1926" y="60"/>
                      <a:pt x="1926" y="60"/>
                    </a:cubicBezTo>
                    <a:cubicBezTo>
                      <a:pt x="1923" y="60"/>
                      <a:pt x="1923" y="60"/>
                      <a:pt x="1923" y="60"/>
                    </a:cubicBezTo>
                    <a:cubicBezTo>
                      <a:pt x="1923" y="59"/>
                      <a:pt x="1922" y="59"/>
                      <a:pt x="1922" y="58"/>
                    </a:cubicBezTo>
                    <a:cubicBezTo>
                      <a:pt x="1922" y="57"/>
                      <a:pt x="1924" y="57"/>
                      <a:pt x="1925" y="58"/>
                    </a:cubicBezTo>
                    <a:close/>
                    <a:moveTo>
                      <a:pt x="1909" y="55"/>
                    </a:moveTo>
                    <a:cubicBezTo>
                      <a:pt x="1908" y="55"/>
                      <a:pt x="1906" y="56"/>
                      <a:pt x="1905" y="55"/>
                    </a:cubicBezTo>
                    <a:cubicBezTo>
                      <a:pt x="1904" y="55"/>
                      <a:pt x="1904" y="55"/>
                      <a:pt x="1903" y="55"/>
                    </a:cubicBezTo>
                    <a:cubicBezTo>
                      <a:pt x="1903" y="55"/>
                      <a:pt x="1903" y="54"/>
                      <a:pt x="1903" y="54"/>
                    </a:cubicBezTo>
                    <a:cubicBezTo>
                      <a:pt x="1902" y="53"/>
                      <a:pt x="1901" y="53"/>
                      <a:pt x="1900" y="53"/>
                    </a:cubicBezTo>
                    <a:cubicBezTo>
                      <a:pt x="1899" y="52"/>
                      <a:pt x="1898" y="52"/>
                      <a:pt x="1898" y="52"/>
                    </a:cubicBezTo>
                    <a:cubicBezTo>
                      <a:pt x="1897" y="52"/>
                      <a:pt x="1896" y="52"/>
                      <a:pt x="1895" y="52"/>
                    </a:cubicBezTo>
                    <a:cubicBezTo>
                      <a:pt x="1894" y="52"/>
                      <a:pt x="1893" y="51"/>
                      <a:pt x="1893" y="51"/>
                    </a:cubicBezTo>
                    <a:cubicBezTo>
                      <a:pt x="1892" y="50"/>
                      <a:pt x="1892" y="48"/>
                      <a:pt x="1891" y="48"/>
                    </a:cubicBezTo>
                    <a:cubicBezTo>
                      <a:pt x="1892" y="48"/>
                      <a:pt x="1890" y="47"/>
                      <a:pt x="1890" y="46"/>
                    </a:cubicBezTo>
                    <a:cubicBezTo>
                      <a:pt x="1890" y="45"/>
                      <a:pt x="1891" y="45"/>
                      <a:pt x="1892" y="44"/>
                    </a:cubicBezTo>
                    <a:cubicBezTo>
                      <a:pt x="1893" y="44"/>
                      <a:pt x="1894" y="44"/>
                      <a:pt x="1895" y="44"/>
                    </a:cubicBezTo>
                    <a:cubicBezTo>
                      <a:pt x="1897" y="45"/>
                      <a:pt x="1898" y="45"/>
                      <a:pt x="1899" y="45"/>
                    </a:cubicBezTo>
                    <a:cubicBezTo>
                      <a:pt x="1901" y="45"/>
                      <a:pt x="1901" y="46"/>
                      <a:pt x="1903" y="46"/>
                    </a:cubicBezTo>
                    <a:cubicBezTo>
                      <a:pt x="1904" y="47"/>
                      <a:pt x="1904" y="47"/>
                      <a:pt x="1905" y="47"/>
                    </a:cubicBezTo>
                    <a:cubicBezTo>
                      <a:pt x="1907" y="48"/>
                      <a:pt x="1908" y="49"/>
                      <a:pt x="1908" y="48"/>
                    </a:cubicBezTo>
                    <a:cubicBezTo>
                      <a:pt x="1908" y="48"/>
                      <a:pt x="1908" y="47"/>
                      <a:pt x="1907" y="47"/>
                    </a:cubicBezTo>
                    <a:cubicBezTo>
                      <a:pt x="1907" y="46"/>
                      <a:pt x="1906" y="46"/>
                      <a:pt x="1907" y="45"/>
                    </a:cubicBezTo>
                    <a:cubicBezTo>
                      <a:pt x="1907" y="44"/>
                      <a:pt x="1908" y="45"/>
                      <a:pt x="1909" y="45"/>
                    </a:cubicBezTo>
                    <a:cubicBezTo>
                      <a:pt x="1911" y="45"/>
                      <a:pt x="1911" y="46"/>
                      <a:pt x="1912" y="46"/>
                    </a:cubicBezTo>
                    <a:cubicBezTo>
                      <a:pt x="1914" y="47"/>
                      <a:pt x="1915" y="47"/>
                      <a:pt x="1917" y="47"/>
                    </a:cubicBezTo>
                    <a:cubicBezTo>
                      <a:pt x="1919" y="47"/>
                      <a:pt x="1920" y="47"/>
                      <a:pt x="1921" y="47"/>
                    </a:cubicBezTo>
                    <a:cubicBezTo>
                      <a:pt x="1923" y="48"/>
                      <a:pt x="1924" y="48"/>
                      <a:pt x="1926" y="48"/>
                    </a:cubicBezTo>
                    <a:cubicBezTo>
                      <a:pt x="1927" y="48"/>
                      <a:pt x="1928" y="49"/>
                      <a:pt x="1930" y="49"/>
                    </a:cubicBezTo>
                    <a:cubicBezTo>
                      <a:pt x="1931" y="49"/>
                      <a:pt x="1932" y="48"/>
                      <a:pt x="1933" y="49"/>
                    </a:cubicBezTo>
                    <a:cubicBezTo>
                      <a:pt x="1934" y="50"/>
                      <a:pt x="1935" y="51"/>
                      <a:pt x="1934" y="52"/>
                    </a:cubicBezTo>
                    <a:cubicBezTo>
                      <a:pt x="1934" y="53"/>
                      <a:pt x="1932" y="53"/>
                      <a:pt x="1931" y="53"/>
                    </a:cubicBezTo>
                    <a:cubicBezTo>
                      <a:pt x="1930" y="54"/>
                      <a:pt x="1929" y="54"/>
                      <a:pt x="1928" y="54"/>
                    </a:cubicBezTo>
                    <a:cubicBezTo>
                      <a:pt x="1927" y="54"/>
                      <a:pt x="1926" y="54"/>
                      <a:pt x="1925" y="53"/>
                    </a:cubicBezTo>
                    <a:cubicBezTo>
                      <a:pt x="1924" y="53"/>
                      <a:pt x="1923" y="53"/>
                      <a:pt x="1921" y="53"/>
                    </a:cubicBezTo>
                    <a:cubicBezTo>
                      <a:pt x="1920" y="53"/>
                      <a:pt x="1919" y="53"/>
                      <a:pt x="1918" y="53"/>
                    </a:cubicBezTo>
                    <a:cubicBezTo>
                      <a:pt x="1916" y="54"/>
                      <a:pt x="1915" y="54"/>
                      <a:pt x="1913" y="54"/>
                    </a:cubicBezTo>
                    <a:cubicBezTo>
                      <a:pt x="1912" y="54"/>
                      <a:pt x="1911" y="55"/>
                      <a:pt x="1909" y="55"/>
                    </a:cubicBezTo>
                    <a:close/>
                    <a:moveTo>
                      <a:pt x="1898" y="59"/>
                    </a:moveTo>
                    <a:cubicBezTo>
                      <a:pt x="1899" y="59"/>
                      <a:pt x="1900" y="60"/>
                      <a:pt x="1900" y="60"/>
                    </a:cubicBezTo>
                    <a:cubicBezTo>
                      <a:pt x="1901" y="60"/>
                      <a:pt x="1901" y="59"/>
                      <a:pt x="1903" y="59"/>
                    </a:cubicBezTo>
                    <a:moveTo>
                      <a:pt x="1887" y="50"/>
                    </a:moveTo>
                    <a:cubicBezTo>
                      <a:pt x="1887" y="49"/>
                      <a:pt x="1887" y="49"/>
                      <a:pt x="1887" y="48"/>
                    </a:cubicBezTo>
                    <a:cubicBezTo>
                      <a:pt x="1886" y="48"/>
                      <a:pt x="1886" y="48"/>
                      <a:pt x="1885" y="48"/>
                    </a:cubicBezTo>
                    <a:cubicBezTo>
                      <a:pt x="1884" y="47"/>
                      <a:pt x="1884" y="47"/>
                      <a:pt x="1883" y="48"/>
                    </a:cubicBezTo>
                    <a:cubicBezTo>
                      <a:pt x="1883" y="48"/>
                      <a:pt x="1884" y="49"/>
                      <a:pt x="1884" y="49"/>
                    </a:cubicBezTo>
                    <a:cubicBezTo>
                      <a:pt x="1884" y="50"/>
                      <a:pt x="1884" y="51"/>
                      <a:pt x="1885" y="51"/>
                    </a:cubicBezTo>
                    <a:cubicBezTo>
                      <a:pt x="1885" y="51"/>
                      <a:pt x="1886" y="52"/>
                      <a:pt x="1886" y="52"/>
                    </a:cubicBezTo>
                    <a:cubicBezTo>
                      <a:pt x="1887" y="51"/>
                      <a:pt x="1887" y="51"/>
                      <a:pt x="1887" y="50"/>
                    </a:cubicBezTo>
                    <a:close/>
                    <a:moveTo>
                      <a:pt x="1610" y="67"/>
                    </a:moveTo>
                    <a:cubicBezTo>
                      <a:pt x="1611" y="67"/>
                      <a:pt x="1612" y="67"/>
                      <a:pt x="1613" y="68"/>
                    </a:cubicBezTo>
                    <a:moveTo>
                      <a:pt x="1715" y="32"/>
                    </a:moveTo>
                    <a:cubicBezTo>
                      <a:pt x="1717" y="31"/>
                      <a:pt x="1718" y="31"/>
                      <a:pt x="1719" y="31"/>
                    </a:cubicBezTo>
                    <a:moveTo>
                      <a:pt x="1680" y="32"/>
                    </a:moveTo>
                    <a:cubicBezTo>
                      <a:pt x="1679" y="31"/>
                      <a:pt x="1680" y="29"/>
                      <a:pt x="1680" y="28"/>
                    </a:cubicBezTo>
                    <a:cubicBezTo>
                      <a:pt x="1680" y="27"/>
                      <a:pt x="1681" y="26"/>
                      <a:pt x="1682" y="25"/>
                    </a:cubicBezTo>
                    <a:cubicBezTo>
                      <a:pt x="1683" y="24"/>
                      <a:pt x="1686" y="23"/>
                      <a:pt x="1687" y="25"/>
                    </a:cubicBezTo>
                    <a:cubicBezTo>
                      <a:pt x="1687" y="26"/>
                      <a:pt x="1686" y="26"/>
                      <a:pt x="1687" y="27"/>
                    </a:cubicBezTo>
                    <a:cubicBezTo>
                      <a:pt x="1687" y="27"/>
                      <a:pt x="1688" y="26"/>
                      <a:pt x="1689" y="26"/>
                    </a:cubicBezTo>
                    <a:cubicBezTo>
                      <a:pt x="1690" y="26"/>
                      <a:pt x="1690" y="26"/>
                      <a:pt x="1691" y="26"/>
                    </a:cubicBezTo>
                    <a:cubicBezTo>
                      <a:pt x="1693" y="26"/>
                      <a:pt x="1694" y="27"/>
                      <a:pt x="1696" y="28"/>
                    </a:cubicBezTo>
                    <a:cubicBezTo>
                      <a:pt x="1696" y="28"/>
                      <a:pt x="1697" y="28"/>
                      <a:pt x="1698" y="28"/>
                    </a:cubicBezTo>
                    <a:cubicBezTo>
                      <a:pt x="1700" y="28"/>
                      <a:pt x="1701" y="27"/>
                      <a:pt x="1702" y="29"/>
                    </a:cubicBezTo>
                    <a:cubicBezTo>
                      <a:pt x="1703" y="29"/>
                      <a:pt x="1703" y="30"/>
                      <a:pt x="1703" y="30"/>
                    </a:cubicBezTo>
                    <a:cubicBezTo>
                      <a:pt x="1703" y="31"/>
                      <a:pt x="1702" y="32"/>
                      <a:pt x="1701" y="32"/>
                    </a:cubicBezTo>
                    <a:cubicBezTo>
                      <a:pt x="1699" y="33"/>
                      <a:pt x="1697" y="32"/>
                      <a:pt x="1695" y="32"/>
                    </a:cubicBezTo>
                    <a:cubicBezTo>
                      <a:pt x="1692" y="32"/>
                      <a:pt x="1691" y="32"/>
                      <a:pt x="1688" y="32"/>
                    </a:cubicBezTo>
                    <a:cubicBezTo>
                      <a:pt x="1687" y="32"/>
                      <a:pt x="1686" y="33"/>
                      <a:pt x="1684" y="34"/>
                    </a:cubicBezTo>
                    <a:cubicBezTo>
                      <a:pt x="1684" y="34"/>
                      <a:pt x="1683" y="34"/>
                      <a:pt x="1682" y="34"/>
                    </a:cubicBezTo>
                    <a:cubicBezTo>
                      <a:pt x="1681" y="33"/>
                      <a:pt x="1681" y="33"/>
                      <a:pt x="1680" y="32"/>
                    </a:cubicBezTo>
                    <a:close/>
                    <a:moveTo>
                      <a:pt x="1644" y="24"/>
                    </a:moveTo>
                    <a:cubicBezTo>
                      <a:pt x="1645" y="24"/>
                      <a:pt x="1645" y="24"/>
                      <a:pt x="1646" y="25"/>
                    </a:cubicBezTo>
                    <a:cubicBezTo>
                      <a:pt x="1647" y="25"/>
                      <a:pt x="1648" y="26"/>
                      <a:pt x="1649" y="26"/>
                    </a:cubicBezTo>
                    <a:cubicBezTo>
                      <a:pt x="1651" y="26"/>
                      <a:pt x="1651" y="26"/>
                      <a:pt x="1653" y="26"/>
                    </a:cubicBezTo>
                    <a:cubicBezTo>
                      <a:pt x="1654" y="26"/>
                      <a:pt x="1655" y="27"/>
                      <a:pt x="1657" y="27"/>
                    </a:cubicBezTo>
                    <a:cubicBezTo>
                      <a:pt x="1659" y="27"/>
                      <a:pt x="1660" y="27"/>
                      <a:pt x="1662" y="27"/>
                    </a:cubicBezTo>
                    <a:cubicBezTo>
                      <a:pt x="1664" y="27"/>
                      <a:pt x="1665" y="28"/>
                      <a:pt x="1668" y="28"/>
                    </a:cubicBezTo>
                    <a:cubicBezTo>
                      <a:pt x="1670" y="29"/>
                      <a:pt x="1671" y="30"/>
                      <a:pt x="1673" y="29"/>
                    </a:cubicBezTo>
                    <a:cubicBezTo>
                      <a:pt x="1673" y="28"/>
                      <a:pt x="1674" y="28"/>
                      <a:pt x="1674" y="27"/>
                    </a:cubicBezTo>
                    <a:cubicBezTo>
                      <a:pt x="1674" y="26"/>
                      <a:pt x="1674" y="26"/>
                      <a:pt x="1674" y="25"/>
                    </a:cubicBezTo>
                    <a:cubicBezTo>
                      <a:pt x="1673" y="25"/>
                      <a:pt x="1672" y="25"/>
                      <a:pt x="1671" y="24"/>
                    </a:cubicBezTo>
                    <a:cubicBezTo>
                      <a:pt x="1671" y="24"/>
                      <a:pt x="1671" y="23"/>
                      <a:pt x="1671" y="22"/>
                    </a:cubicBezTo>
                    <a:cubicBezTo>
                      <a:pt x="1670" y="21"/>
                      <a:pt x="1668" y="21"/>
                      <a:pt x="1667" y="21"/>
                    </a:cubicBezTo>
                    <a:cubicBezTo>
                      <a:pt x="1665" y="20"/>
                      <a:pt x="1664" y="20"/>
                      <a:pt x="1663" y="21"/>
                    </a:cubicBezTo>
                    <a:cubicBezTo>
                      <a:pt x="1662" y="21"/>
                      <a:pt x="1661" y="22"/>
                      <a:pt x="1660" y="22"/>
                    </a:cubicBezTo>
                    <a:cubicBezTo>
                      <a:pt x="1659" y="21"/>
                      <a:pt x="1659" y="21"/>
                      <a:pt x="1659" y="20"/>
                    </a:cubicBezTo>
                    <a:cubicBezTo>
                      <a:pt x="1658" y="19"/>
                      <a:pt x="1657" y="19"/>
                      <a:pt x="1656" y="19"/>
                    </a:cubicBezTo>
                    <a:cubicBezTo>
                      <a:pt x="1654" y="19"/>
                      <a:pt x="1653" y="19"/>
                      <a:pt x="1651" y="19"/>
                    </a:cubicBezTo>
                    <a:cubicBezTo>
                      <a:pt x="1649" y="19"/>
                      <a:pt x="1648" y="19"/>
                      <a:pt x="1645" y="20"/>
                    </a:cubicBezTo>
                    <a:cubicBezTo>
                      <a:pt x="1644" y="20"/>
                      <a:pt x="1643" y="20"/>
                      <a:pt x="1641" y="21"/>
                    </a:cubicBezTo>
                    <a:cubicBezTo>
                      <a:pt x="1640" y="22"/>
                      <a:pt x="1638" y="22"/>
                      <a:pt x="1638" y="23"/>
                    </a:cubicBezTo>
                    <a:cubicBezTo>
                      <a:pt x="1638" y="24"/>
                      <a:pt x="1639" y="24"/>
                      <a:pt x="1640" y="25"/>
                    </a:cubicBezTo>
                    <a:cubicBezTo>
                      <a:pt x="1641" y="25"/>
                      <a:pt x="1642" y="24"/>
                      <a:pt x="1644" y="24"/>
                    </a:cubicBezTo>
                    <a:close/>
                    <a:moveTo>
                      <a:pt x="1626" y="16"/>
                    </a:moveTo>
                    <a:cubicBezTo>
                      <a:pt x="1626" y="16"/>
                      <a:pt x="1627" y="15"/>
                      <a:pt x="1628" y="15"/>
                    </a:cubicBezTo>
                    <a:cubicBezTo>
                      <a:pt x="1629" y="15"/>
                      <a:pt x="1630" y="16"/>
                      <a:pt x="1632" y="15"/>
                    </a:cubicBezTo>
                    <a:cubicBezTo>
                      <a:pt x="1633" y="15"/>
                      <a:pt x="1633" y="14"/>
                      <a:pt x="1634" y="14"/>
                    </a:cubicBezTo>
                    <a:cubicBezTo>
                      <a:pt x="1636" y="13"/>
                      <a:pt x="1637" y="13"/>
                      <a:pt x="1639" y="13"/>
                    </a:cubicBezTo>
                    <a:cubicBezTo>
                      <a:pt x="1640" y="13"/>
                      <a:pt x="1641" y="13"/>
                      <a:pt x="1643" y="13"/>
                    </a:cubicBezTo>
                    <a:cubicBezTo>
                      <a:pt x="1645" y="14"/>
                      <a:pt x="1646" y="14"/>
                      <a:pt x="1648" y="14"/>
                    </a:cubicBezTo>
                    <a:cubicBezTo>
                      <a:pt x="1649" y="14"/>
                      <a:pt x="1650" y="14"/>
                      <a:pt x="1651" y="15"/>
                    </a:cubicBezTo>
                    <a:cubicBezTo>
                      <a:pt x="1651" y="16"/>
                      <a:pt x="1652" y="17"/>
                      <a:pt x="1651" y="18"/>
                    </a:cubicBezTo>
                    <a:cubicBezTo>
                      <a:pt x="1650" y="19"/>
                      <a:pt x="1649" y="18"/>
                      <a:pt x="1648" y="18"/>
                    </a:cubicBezTo>
                    <a:cubicBezTo>
                      <a:pt x="1646" y="19"/>
                      <a:pt x="1645" y="19"/>
                      <a:pt x="1643" y="19"/>
                    </a:cubicBezTo>
                    <a:cubicBezTo>
                      <a:pt x="1642" y="19"/>
                      <a:pt x="1641" y="19"/>
                      <a:pt x="1639" y="20"/>
                    </a:cubicBezTo>
                    <a:cubicBezTo>
                      <a:pt x="1638" y="20"/>
                      <a:pt x="1637" y="20"/>
                      <a:pt x="1636" y="20"/>
                    </a:cubicBezTo>
                    <a:cubicBezTo>
                      <a:pt x="1634" y="20"/>
                      <a:pt x="1633" y="20"/>
                      <a:pt x="1631" y="20"/>
                    </a:cubicBezTo>
                    <a:cubicBezTo>
                      <a:pt x="1629" y="20"/>
                      <a:pt x="1628" y="21"/>
                      <a:pt x="1627" y="19"/>
                    </a:cubicBezTo>
                    <a:cubicBezTo>
                      <a:pt x="1626" y="18"/>
                      <a:pt x="1625" y="17"/>
                      <a:pt x="1626" y="16"/>
                    </a:cubicBezTo>
                    <a:close/>
                    <a:moveTo>
                      <a:pt x="1711" y="31"/>
                    </a:moveTo>
                    <a:cubicBezTo>
                      <a:pt x="1712" y="31"/>
                      <a:pt x="1712" y="31"/>
                      <a:pt x="1713" y="31"/>
                    </a:cubicBezTo>
                    <a:moveTo>
                      <a:pt x="1681" y="39"/>
                    </a:moveTo>
                    <a:cubicBezTo>
                      <a:pt x="1682" y="40"/>
                      <a:pt x="1682" y="40"/>
                      <a:pt x="1682" y="41"/>
                    </a:cubicBezTo>
                    <a:moveTo>
                      <a:pt x="1674" y="41"/>
                    </a:moveTo>
                    <a:cubicBezTo>
                      <a:pt x="1675" y="41"/>
                      <a:pt x="1675" y="41"/>
                      <a:pt x="1676" y="41"/>
                    </a:cubicBezTo>
                    <a:moveTo>
                      <a:pt x="1669" y="39"/>
                    </a:moveTo>
                    <a:cubicBezTo>
                      <a:pt x="1669" y="38"/>
                      <a:pt x="1669" y="38"/>
                      <a:pt x="1670" y="37"/>
                    </a:cubicBezTo>
                    <a:cubicBezTo>
                      <a:pt x="1671" y="37"/>
                      <a:pt x="1673" y="36"/>
                      <a:pt x="1673" y="38"/>
                    </a:cubicBezTo>
                    <a:cubicBezTo>
                      <a:pt x="1673" y="38"/>
                      <a:pt x="1672" y="39"/>
                      <a:pt x="1672" y="39"/>
                    </a:cubicBezTo>
                    <a:cubicBezTo>
                      <a:pt x="1671" y="40"/>
                      <a:pt x="1669" y="40"/>
                      <a:pt x="1669" y="39"/>
                    </a:cubicBezTo>
                    <a:close/>
                    <a:moveTo>
                      <a:pt x="1635" y="38"/>
                    </a:moveTo>
                    <a:cubicBezTo>
                      <a:pt x="1635" y="38"/>
                      <a:pt x="1636" y="37"/>
                      <a:pt x="1637" y="36"/>
                    </a:cubicBezTo>
                    <a:moveTo>
                      <a:pt x="1624" y="58"/>
                    </a:moveTo>
                    <a:cubicBezTo>
                      <a:pt x="1625" y="58"/>
                      <a:pt x="1626" y="58"/>
                      <a:pt x="1627" y="58"/>
                    </a:cubicBezTo>
                    <a:moveTo>
                      <a:pt x="1595" y="65"/>
                    </a:moveTo>
                    <a:cubicBezTo>
                      <a:pt x="1597" y="65"/>
                      <a:pt x="1597" y="65"/>
                      <a:pt x="1599" y="65"/>
                    </a:cubicBezTo>
                    <a:moveTo>
                      <a:pt x="1756" y="66"/>
                    </a:moveTo>
                    <a:cubicBezTo>
                      <a:pt x="1755" y="65"/>
                      <a:pt x="1755" y="64"/>
                      <a:pt x="1756" y="63"/>
                    </a:cubicBezTo>
                    <a:cubicBezTo>
                      <a:pt x="1757" y="61"/>
                      <a:pt x="1759" y="62"/>
                      <a:pt x="1760" y="61"/>
                    </a:cubicBezTo>
                    <a:cubicBezTo>
                      <a:pt x="1761" y="61"/>
                      <a:pt x="1761" y="60"/>
                      <a:pt x="1762" y="59"/>
                    </a:cubicBezTo>
                    <a:cubicBezTo>
                      <a:pt x="1763" y="58"/>
                      <a:pt x="1764" y="57"/>
                      <a:pt x="1766" y="57"/>
                    </a:cubicBezTo>
                    <a:cubicBezTo>
                      <a:pt x="1767" y="56"/>
                      <a:pt x="1768" y="56"/>
                      <a:pt x="1769" y="56"/>
                    </a:cubicBezTo>
                    <a:cubicBezTo>
                      <a:pt x="1769" y="55"/>
                      <a:pt x="1770" y="55"/>
                      <a:pt x="1770" y="54"/>
                    </a:cubicBezTo>
                    <a:cubicBezTo>
                      <a:pt x="1771" y="54"/>
                      <a:pt x="1772" y="54"/>
                      <a:pt x="1772" y="54"/>
                    </a:cubicBezTo>
                    <a:cubicBezTo>
                      <a:pt x="1773" y="53"/>
                      <a:pt x="1774" y="52"/>
                      <a:pt x="1774" y="51"/>
                    </a:cubicBezTo>
                    <a:cubicBezTo>
                      <a:pt x="1774" y="50"/>
                      <a:pt x="1773" y="50"/>
                      <a:pt x="1772" y="49"/>
                    </a:cubicBezTo>
                    <a:cubicBezTo>
                      <a:pt x="1771" y="48"/>
                      <a:pt x="1772" y="47"/>
                      <a:pt x="1771" y="46"/>
                    </a:cubicBezTo>
                    <a:cubicBezTo>
                      <a:pt x="1770" y="46"/>
                      <a:pt x="1769" y="46"/>
                      <a:pt x="1768" y="46"/>
                    </a:cubicBezTo>
                    <a:cubicBezTo>
                      <a:pt x="1767" y="45"/>
                      <a:pt x="1766" y="46"/>
                      <a:pt x="1765" y="45"/>
                    </a:cubicBezTo>
                    <a:cubicBezTo>
                      <a:pt x="1763" y="45"/>
                      <a:pt x="1762" y="45"/>
                      <a:pt x="1760" y="44"/>
                    </a:cubicBezTo>
                    <a:cubicBezTo>
                      <a:pt x="1759" y="44"/>
                      <a:pt x="1759" y="43"/>
                      <a:pt x="1757" y="43"/>
                    </a:cubicBezTo>
                    <a:cubicBezTo>
                      <a:pt x="1756" y="42"/>
                      <a:pt x="1755" y="42"/>
                      <a:pt x="1754" y="42"/>
                    </a:cubicBezTo>
                    <a:cubicBezTo>
                      <a:pt x="1752" y="42"/>
                      <a:pt x="1751" y="42"/>
                      <a:pt x="1750" y="41"/>
                    </a:cubicBezTo>
                    <a:cubicBezTo>
                      <a:pt x="1748" y="41"/>
                      <a:pt x="1747" y="41"/>
                      <a:pt x="1746" y="41"/>
                    </a:cubicBezTo>
                    <a:cubicBezTo>
                      <a:pt x="1744" y="41"/>
                      <a:pt x="1743" y="42"/>
                      <a:pt x="1741" y="42"/>
                    </a:cubicBezTo>
                    <a:cubicBezTo>
                      <a:pt x="1739" y="42"/>
                      <a:pt x="1738" y="42"/>
                      <a:pt x="1736" y="42"/>
                    </a:cubicBezTo>
                    <a:cubicBezTo>
                      <a:pt x="1733" y="42"/>
                      <a:pt x="1730" y="45"/>
                      <a:pt x="1729" y="43"/>
                    </a:cubicBezTo>
                    <a:cubicBezTo>
                      <a:pt x="1729" y="42"/>
                      <a:pt x="1730" y="41"/>
                      <a:pt x="1729" y="40"/>
                    </a:cubicBezTo>
                    <a:cubicBezTo>
                      <a:pt x="1729" y="38"/>
                      <a:pt x="1727" y="39"/>
                      <a:pt x="1726" y="39"/>
                    </a:cubicBezTo>
                    <a:cubicBezTo>
                      <a:pt x="1724" y="39"/>
                      <a:pt x="1724" y="40"/>
                      <a:pt x="1722" y="40"/>
                    </a:cubicBezTo>
                    <a:cubicBezTo>
                      <a:pt x="1721" y="40"/>
                      <a:pt x="1721" y="39"/>
                      <a:pt x="1720" y="39"/>
                    </a:cubicBezTo>
                    <a:cubicBezTo>
                      <a:pt x="1718" y="39"/>
                      <a:pt x="1717" y="39"/>
                      <a:pt x="1717" y="39"/>
                    </a:cubicBezTo>
                    <a:cubicBezTo>
                      <a:pt x="1716" y="38"/>
                      <a:pt x="1717" y="36"/>
                      <a:pt x="1716" y="36"/>
                    </a:cubicBezTo>
                    <a:cubicBezTo>
                      <a:pt x="1715" y="35"/>
                      <a:pt x="1713" y="36"/>
                      <a:pt x="1712" y="36"/>
                    </a:cubicBezTo>
                    <a:cubicBezTo>
                      <a:pt x="1710" y="36"/>
                      <a:pt x="1710" y="36"/>
                      <a:pt x="1708" y="35"/>
                    </a:cubicBezTo>
                    <a:cubicBezTo>
                      <a:pt x="1706" y="35"/>
                      <a:pt x="1705" y="35"/>
                      <a:pt x="1703" y="35"/>
                    </a:cubicBezTo>
                    <a:cubicBezTo>
                      <a:pt x="1702" y="35"/>
                      <a:pt x="1701" y="35"/>
                      <a:pt x="1700" y="36"/>
                    </a:cubicBezTo>
                    <a:cubicBezTo>
                      <a:pt x="1699" y="36"/>
                      <a:pt x="1698" y="37"/>
                      <a:pt x="1698" y="38"/>
                    </a:cubicBezTo>
                    <a:cubicBezTo>
                      <a:pt x="1698" y="39"/>
                      <a:pt x="1699" y="40"/>
                      <a:pt x="1699" y="41"/>
                    </a:cubicBezTo>
                    <a:cubicBezTo>
                      <a:pt x="1699" y="42"/>
                      <a:pt x="1700" y="42"/>
                      <a:pt x="1699" y="43"/>
                    </a:cubicBezTo>
                    <a:cubicBezTo>
                      <a:pt x="1698" y="44"/>
                      <a:pt x="1697" y="43"/>
                      <a:pt x="1696" y="43"/>
                    </a:cubicBezTo>
                    <a:cubicBezTo>
                      <a:pt x="1695" y="43"/>
                      <a:pt x="1694" y="42"/>
                      <a:pt x="1693" y="42"/>
                    </a:cubicBezTo>
                    <a:cubicBezTo>
                      <a:pt x="1692" y="43"/>
                      <a:pt x="1693" y="44"/>
                      <a:pt x="1692" y="45"/>
                    </a:cubicBezTo>
                    <a:cubicBezTo>
                      <a:pt x="1691" y="46"/>
                      <a:pt x="1690" y="45"/>
                      <a:pt x="1688" y="45"/>
                    </a:cubicBezTo>
                    <a:cubicBezTo>
                      <a:pt x="1686" y="45"/>
                      <a:pt x="1685" y="45"/>
                      <a:pt x="1684" y="46"/>
                    </a:cubicBezTo>
                    <a:cubicBezTo>
                      <a:pt x="1682" y="46"/>
                      <a:pt x="1681" y="47"/>
                      <a:pt x="1679" y="47"/>
                    </a:cubicBezTo>
                    <a:cubicBezTo>
                      <a:pt x="1677" y="47"/>
                      <a:pt x="1676" y="45"/>
                      <a:pt x="1674" y="45"/>
                    </a:cubicBezTo>
                    <a:cubicBezTo>
                      <a:pt x="1672" y="44"/>
                      <a:pt x="1671" y="45"/>
                      <a:pt x="1669" y="45"/>
                    </a:cubicBezTo>
                    <a:cubicBezTo>
                      <a:pt x="1667" y="45"/>
                      <a:pt x="1666" y="44"/>
                      <a:pt x="1665" y="45"/>
                    </a:cubicBezTo>
                    <a:cubicBezTo>
                      <a:pt x="1665" y="45"/>
                      <a:pt x="1665" y="46"/>
                      <a:pt x="1665" y="46"/>
                    </a:cubicBezTo>
                    <a:cubicBezTo>
                      <a:pt x="1664" y="47"/>
                      <a:pt x="1663" y="47"/>
                      <a:pt x="1662" y="48"/>
                    </a:cubicBezTo>
                    <a:cubicBezTo>
                      <a:pt x="1660" y="48"/>
                      <a:pt x="1658" y="47"/>
                      <a:pt x="1656" y="47"/>
                    </a:cubicBezTo>
                    <a:cubicBezTo>
                      <a:pt x="1654" y="47"/>
                      <a:pt x="1653" y="48"/>
                      <a:pt x="1651" y="48"/>
                    </a:cubicBezTo>
                    <a:cubicBezTo>
                      <a:pt x="1650" y="49"/>
                      <a:pt x="1649" y="48"/>
                      <a:pt x="1647" y="49"/>
                    </a:cubicBezTo>
                    <a:cubicBezTo>
                      <a:pt x="1646" y="49"/>
                      <a:pt x="1645" y="50"/>
                      <a:pt x="1644" y="51"/>
                    </a:cubicBezTo>
                    <a:cubicBezTo>
                      <a:pt x="1643" y="51"/>
                      <a:pt x="1642" y="51"/>
                      <a:pt x="1641" y="52"/>
                    </a:cubicBezTo>
                    <a:cubicBezTo>
                      <a:pt x="1639" y="52"/>
                      <a:pt x="1638" y="51"/>
                      <a:pt x="1638" y="52"/>
                    </a:cubicBezTo>
                    <a:cubicBezTo>
                      <a:pt x="1637" y="54"/>
                      <a:pt x="1639" y="54"/>
                      <a:pt x="1640" y="55"/>
                    </a:cubicBezTo>
                    <a:cubicBezTo>
                      <a:pt x="1641" y="56"/>
                      <a:pt x="1642" y="56"/>
                      <a:pt x="1643" y="56"/>
                    </a:cubicBezTo>
                    <a:cubicBezTo>
                      <a:pt x="1644" y="56"/>
                      <a:pt x="1644" y="57"/>
                      <a:pt x="1645" y="57"/>
                    </a:cubicBezTo>
                    <a:cubicBezTo>
                      <a:pt x="1646" y="58"/>
                      <a:pt x="1647" y="58"/>
                      <a:pt x="1648" y="58"/>
                    </a:cubicBezTo>
                    <a:cubicBezTo>
                      <a:pt x="1648" y="59"/>
                      <a:pt x="1649" y="59"/>
                      <a:pt x="1649" y="60"/>
                    </a:cubicBezTo>
                    <a:cubicBezTo>
                      <a:pt x="1650" y="62"/>
                      <a:pt x="1647" y="60"/>
                      <a:pt x="1645" y="60"/>
                    </a:cubicBezTo>
                    <a:cubicBezTo>
                      <a:pt x="1644" y="60"/>
                      <a:pt x="1643" y="60"/>
                      <a:pt x="1642" y="60"/>
                    </a:cubicBezTo>
                    <a:cubicBezTo>
                      <a:pt x="1641" y="61"/>
                      <a:pt x="1641" y="61"/>
                      <a:pt x="1640" y="61"/>
                    </a:cubicBezTo>
                    <a:cubicBezTo>
                      <a:pt x="1638" y="61"/>
                      <a:pt x="1637" y="60"/>
                      <a:pt x="1636" y="60"/>
                    </a:cubicBezTo>
                    <a:cubicBezTo>
                      <a:pt x="1635" y="60"/>
                      <a:pt x="1635" y="61"/>
                      <a:pt x="1634" y="61"/>
                    </a:cubicBezTo>
                    <a:cubicBezTo>
                      <a:pt x="1632" y="62"/>
                      <a:pt x="1631" y="62"/>
                      <a:pt x="1630" y="62"/>
                    </a:cubicBezTo>
                    <a:cubicBezTo>
                      <a:pt x="1628" y="62"/>
                      <a:pt x="1627" y="62"/>
                      <a:pt x="1625" y="62"/>
                    </a:cubicBezTo>
                    <a:cubicBezTo>
                      <a:pt x="1623" y="62"/>
                      <a:pt x="1622" y="61"/>
                      <a:pt x="1620" y="61"/>
                    </a:cubicBezTo>
                    <a:cubicBezTo>
                      <a:pt x="1619" y="61"/>
                      <a:pt x="1618" y="60"/>
                      <a:pt x="1617" y="61"/>
                    </a:cubicBezTo>
                    <a:cubicBezTo>
                      <a:pt x="1616" y="62"/>
                      <a:pt x="1617" y="64"/>
                      <a:pt x="1618" y="65"/>
                    </a:cubicBezTo>
                    <a:cubicBezTo>
                      <a:pt x="1619" y="66"/>
                      <a:pt x="1620" y="65"/>
                      <a:pt x="1621" y="66"/>
                    </a:cubicBezTo>
                    <a:cubicBezTo>
                      <a:pt x="1622" y="67"/>
                      <a:pt x="1621" y="68"/>
                      <a:pt x="1622" y="69"/>
                    </a:cubicBezTo>
                    <a:cubicBezTo>
                      <a:pt x="1623" y="70"/>
                      <a:pt x="1624" y="69"/>
                      <a:pt x="1625" y="69"/>
                    </a:cubicBezTo>
                    <a:cubicBezTo>
                      <a:pt x="1626" y="69"/>
                      <a:pt x="1627" y="69"/>
                      <a:pt x="1627" y="69"/>
                    </a:cubicBezTo>
                    <a:cubicBezTo>
                      <a:pt x="1629" y="69"/>
                      <a:pt x="1630" y="69"/>
                      <a:pt x="1631" y="70"/>
                    </a:cubicBezTo>
                    <a:cubicBezTo>
                      <a:pt x="1632" y="70"/>
                      <a:pt x="1632" y="71"/>
                      <a:pt x="1633" y="71"/>
                    </a:cubicBezTo>
                    <a:cubicBezTo>
                      <a:pt x="1634" y="72"/>
                      <a:pt x="1635" y="71"/>
                      <a:pt x="1636" y="72"/>
                    </a:cubicBezTo>
                    <a:cubicBezTo>
                      <a:pt x="1636" y="72"/>
                      <a:pt x="1637" y="73"/>
                      <a:pt x="1638" y="73"/>
                    </a:cubicBezTo>
                    <a:cubicBezTo>
                      <a:pt x="1639" y="74"/>
                      <a:pt x="1642" y="73"/>
                      <a:pt x="1642" y="74"/>
                    </a:cubicBezTo>
                    <a:cubicBezTo>
                      <a:pt x="1641" y="75"/>
                      <a:pt x="1639" y="74"/>
                      <a:pt x="1638" y="74"/>
                    </a:cubicBezTo>
                    <a:cubicBezTo>
                      <a:pt x="1636" y="75"/>
                      <a:pt x="1635" y="74"/>
                      <a:pt x="1634" y="74"/>
                    </a:cubicBezTo>
                    <a:cubicBezTo>
                      <a:pt x="1633" y="75"/>
                      <a:pt x="1632" y="75"/>
                      <a:pt x="1631" y="75"/>
                    </a:cubicBezTo>
                    <a:cubicBezTo>
                      <a:pt x="1629" y="75"/>
                      <a:pt x="1628" y="74"/>
                      <a:pt x="1627" y="74"/>
                    </a:cubicBezTo>
                    <a:cubicBezTo>
                      <a:pt x="1626" y="73"/>
                      <a:pt x="1625" y="74"/>
                      <a:pt x="1624" y="74"/>
                    </a:cubicBezTo>
                    <a:cubicBezTo>
                      <a:pt x="1623" y="73"/>
                      <a:pt x="1623" y="73"/>
                      <a:pt x="1622" y="72"/>
                    </a:cubicBezTo>
                    <a:cubicBezTo>
                      <a:pt x="1621" y="72"/>
                      <a:pt x="1620" y="73"/>
                      <a:pt x="1619" y="72"/>
                    </a:cubicBezTo>
                    <a:cubicBezTo>
                      <a:pt x="1617" y="72"/>
                      <a:pt x="1616" y="72"/>
                      <a:pt x="1615" y="71"/>
                    </a:cubicBezTo>
                    <a:cubicBezTo>
                      <a:pt x="1614" y="71"/>
                      <a:pt x="1613" y="70"/>
                      <a:pt x="1612" y="70"/>
                    </a:cubicBezTo>
                    <a:cubicBezTo>
                      <a:pt x="1611" y="70"/>
                      <a:pt x="1609" y="69"/>
                      <a:pt x="1609" y="70"/>
                    </a:cubicBezTo>
                    <a:cubicBezTo>
                      <a:pt x="1609" y="70"/>
                      <a:pt x="1609" y="71"/>
                      <a:pt x="1609" y="71"/>
                    </a:cubicBezTo>
                    <a:cubicBezTo>
                      <a:pt x="1609" y="73"/>
                      <a:pt x="1612" y="73"/>
                      <a:pt x="1611" y="74"/>
                    </a:cubicBezTo>
                    <a:cubicBezTo>
                      <a:pt x="1610" y="75"/>
                      <a:pt x="1609" y="73"/>
                      <a:pt x="1608" y="73"/>
                    </a:cubicBezTo>
                    <a:cubicBezTo>
                      <a:pt x="1607" y="73"/>
                      <a:pt x="1607" y="73"/>
                      <a:pt x="1606" y="73"/>
                    </a:cubicBezTo>
                    <a:cubicBezTo>
                      <a:pt x="1604" y="73"/>
                      <a:pt x="1603" y="72"/>
                      <a:pt x="1603" y="73"/>
                    </a:cubicBezTo>
                    <a:cubicBezTo>
                      <a:pt x="1602" y="74"/>
                      <a:pt x="1603" y="74"/>
                      <a:pt x="1604" y="75"/>
                    </a:cubicBezTo>
                    <a:cubicBezTo>
                      <a:pt x="1604" y="76"/>
                      <a:pt x="1605" y="76"/>
                      <a:pt x="1606" y="76"/>
                    </a:cubicBezTo>
                    <a:cubicBezTo>
                      <a:pt x="1607" y="76"/>
                      <a:pt x="1607" y="76"/>
                      <a:pt x="1608" y="76"/>
                    </a:cubicBezTo>
                    <a:cubicBezTo>
                      <a:pt x="1609" y="76"/>
                      <a:pt x="1610" y="77"/>
                      <a:pt x="1611" y="77"/>
                    </a:cubicBezTo>
                    <a:cubicBezTo>
                      <a:pt x="1613" y="77"/>
                      <a:pt x="1614" y="75"/>
                      <a:pt x="1615" y="76"/>
                    </a:cubicBezTo>
                    <a:cubicBezTo>
                      <a:pt x="1616" y="77"/>
                      <a:pt x="1616" y="77"/>
                      <a:pt x="1617" y="78"/>
                    </a:cubicBezTo>
                    <a:cubicBezTo>
                      <a:pt x="1618" y="79"/>
                      <a:pt x="1620" y="79"/>
                      <a:pt x="1619" y="80"/>
                    </a:cubicBezTo>
                    <a:cubicBezTo>
                      <a:pt x="1619" y="81"/>
                      <a:pt x="1618" y="80"/>
                      <a:pt x="1617" y="80"/>
                    </a:cubicBezTo>
                    <a:cubicBezTo>
                      <a:pt x="1616" y="80"/>
                      <a:pt x="1615" y="80"/>
                      <a:pt x="1614" y="80"/>
                    </a:cubicBezTo>
                    <a:cubicBezTo>
                      <a:pt x="1613" y="80"/>
                      <a:pt x="1612" y="79"/>
                      <a:pt x="1611" y="79"/>
                    </a:cubicBezTo>
                    <a:cubicBezTo>
                      <a:pt x="1609" y="79"/>
                      <a:pt x="1608" y="79"/>
                      <a:pt x="1606" y="78"/>
                    </a:cubicBezTo>
                    <a:cubicBezTo>
                      <a:pt x="1605" y="78"/>
                      <a:pt x="1604" y="78"/>
                      <a:pt x="1603" y="78"/>
                    </a:cubicBezTo>
                    <a:cubicBezTo>
                      <a:pt x="1602" y="78"/>
                      <a:pt x="1601" y="78"/>
                      <a:pt x="1600" y="77"/>
                    </a:cubicBezTo>
                    <a:cubicBezTo>
                      <a:pt x="1599" y="77"/>
                      <a:pt x="1598" y="76"/>
                      <a:pt x="1597" y="75"/>
                    </a:cubicBezTo>
                    <a:cubicBezTo>
                      <a:pt x="1597" y="74"/>
                      <a:pt x="1597" y="73"/>
                      <a:pt x="1597" y="72"/>
                    </a:cubicBezTo>
                    <a:cubicBezTo>
                      <a:pt x="1596" y="71"/>
                      <a:pt x="1596" y="70"/>
                      <a:pt x="1595" y="69"/>
                    </a:cubicBezTo>
                    <a:cubicBezTo>
                      <a:pt x="1594" y="68"/>
                      <a:pt x="1594" y="68"/>
                      <a:pt x="1592" y="68"/>
                    </a:cubicBezTo>
                    <a:cubicBezTo>
                      <a:pt x="1591" y="67"/>
                      <a:pt x="1589" y="66"/>
                      <a:pt x="1589" y="67"/>
                    </a:cubicBezTo>
                    <a:cubicBezTo>
                      <a:pt x="1590" y="68"/>
                      <a:pt x="1590" y="68"/>
                      <a:pt x="1591" y="68"/>
                    </a:cubicBezTo>
                    <a:cubicBezTo>
                      <a:pt x="1591" y="69"/>
                      <a:pt x="1592" y="69"/>
                      <a:pt x="1592" y="70"/>
                    </a:cubicBezTo>
                    <a:cubicBezTo>
                      <a:pt x="1593" y="71"/>
                      <a:pt x="1593" y="72"/>
                      <a:pt x="1592" y="72"/>
                    </a:cubicBezTo>
                    <a:cubicBezTo>
                      <a:pt x="1592" y="72"/>
                      <a:pt x="1591" y="72"/>
                      <a:pt x="1591" y="72"/>
                    </a:cubicBezTo>
                    <a:cubicBezTo>
                      <a:pt x="1590" y="72"/>
                      <a:pt x="1589" y="72"/>
                      <a:pt x="1588" y="73"/>
                    </a:cubicBezTo>
                    <a:cubicBezTo>
                      <a:pt x="1588" y="74"/>
                      <a:pt x="1588" y="75"/>
                      <a:pt x="1588" y="76"/>
                    </a:cubicBezTo>
                    <a:cubicBezTo>
                      <a:pt x="1589" y="77"/>
                      <a:pt x="1590" y="77"/>
                      <a:pt x="1591" y="78"/>
                    </a:cubicBezTo>
                    <a:cubicBezTo>
                      <a:pt x="1592" y="78"/>
                      <a:pt x="1592" y="79"/>
                      <a:pt x="1593" y="80"/>
                    </a:cubicBezTo>
                    <a:cubicBezTo>
                      <a:pt x="1594" y="80"/>
                      <a:pt x="1595" y="80"/>
                      <a:pt x="1596" y="81"/>
                    </a:cubicBezTo>
                    <a:cubicBezTo>
                      <a:pt x="1597" y="81"/>
                      <a:pt x="1597" y="82"/>
                      <a:pt x="1597" y="83"/>
                    </a:cubicBezTo>
                    <a:cubicBezTo>
                      <a:pt x="1597" y="84"/>
                      <a:pt x="1597" y="85"/>
                      <a:pt x="1597" y="86"/>
                    </a:cubicBezTo>
                    <a:cubicBezTo>
                      <a:pt x="1598" y="87"/>
                      <a:pt x="1598" y="87"/>
                      <a:pt x="1599" y="88"/>
                    </a:cubicBezTo>
                    <a:cubicBezTo>
                      <a:pt x="1600" y="89"/>
                      <a:pt x="1600" y="89"/>
                      <a:pt x="1601" y="90"/>
                    </a:cubicBezTo>
                    <a:cubicBezTo>
                      <a:pt x="1601" y="91"/>
                      <a:pt x="1601" y="92"/>
                      <a:pt x="1602" y="93"/>
                    </a:cubicBezTo>
                    <a:cubicBezTo>
                      <a:pt x="1604" y="93"/>
                      <a:pt x="1605" y="93"/>
                      <a:pt x="1606" y="93"/>
                    </a:cubicBezTo>
                    <a:cubicBezTo>
                      <a:pt x="1607" y="93"/>
                      <a:pt x="1608" y="94"/>
                      <a:pt x="1609" y="93"/>
                    </a:cubicBezTo>
                    <a:cubicBezTo>
                      <a:pt x="1610" y="93"/>
                      <a:pt x="1611" y="93"/>
                      <a:pt x="1612" y="93"/>
                    </a:cubicBezTo>
                    <a:cubicBezTo>
                      <a:pt x="1613" y="93"/>
                      <a:pt x="1613" y="92"/>
                      <a:pt x="1614" y="92"/>
                    </a:cubicBezTo>
                    <a:cubicBezTo>
                      <a:pt x="1616" y="92"/>
                      <a:pt x="1617" y="93"/>
                      <a:pt x="1618" y="93"/>
                    </a:cubicBezTo>
                    <a:cubicBezTo>
                      <a:pt x="1619" y="93"/>
                      <a:pt x="1620" y="93"/>
                      <a:pt x="1620" y="93"/>
                    </a:cubicBezTo>
                    <a:cubicBezTo>
                      <a:pt x="1621" y="94"/>
                      <a:pt x="1622" y="93"/>
                      <a:pt x="1622" y="94"/>
                    </a:cubicBezTo>
                    <a:cubicBezTo>
                      <a:pt x="1623" y="94"/>
                      <a:pt x="1624" y="95"/>
                      <a:pt x="1625" y="96"/>
                    </a:cubicBezTo>
                    <a:cubicBezTo>
                      <a:pt x="1626" y="97"/>
                      <a:pt x="1628" y="96"/>
                      <a:pt x="1629" y="98"/>
                    </a:cubicBezTo>
                    <a:cubicBezTo>
                      <a:pt x="1630" y="99"/>
                      <a:pt x="1629" y="101"/>
                      <a:pt x="1630" y="102"/>
                    </a:cubicBezTo>
                    <a:cubicBezTo>
                      <a:pt x="1630" y="103"/>
                      <a:pt x="1631" y="103"/>
                      <a:pt x="1632" y="103"/>
                    </a:cubicBezTo>
                    <a:cubicBezTo>
                      <a:pt x="1633" y="104"/>
                      <a:pt x="1634" y="104"/>
                      <a:pt x="1635" y="105"/>
                    </a:cubicBezTo>
                    <a:cubicBezTo>
                      <a:pt x="1635" y="106"/>
                      <a:pt x="1633" y="106"/>
                      <a:pt x="1631" y="106"/>
                    </a:cubicBezTo>
                    <a:cubicBezTo>
                      <a:pt x="1630" y="106"/>
                      <a:pt x="1630" y="106"/>
                      <a:pt x="1629" y="105"/>
                    </a:cubicBezTo>
                    <a:cubicBezTo>
                      <a:pt x="1628" y="105"/>
                      <a:pt x="1628" y="104"/>
                      <a:pt x="1627" y="103"/>
                    </a:cubicBezTo>
                    <a:cubicBezTo>
                      <a:pt x="1626" y="101"/>
                      <a:pt x="1626" y="100"/>
                      <a:pt x="1625" y="99"/>
                    </a:cubicBezTo>
                    <a:cubicBezTo>
                      <a:pt x="1625" y="99"/>
                      <a:pt x="1624" y="99"/>
                      <a:pt x="1623" y="98"/>
                    </a:cubicBezTo>
                    <a:cubicBezTo>
                      <a:pt x="1622" y="98"/>
                      <a:pt x="1621" y="97"/>
                      <a:pt x="1619" y="96"/>
                    </a:cubicBezTo>
                    <a:cubicBezTo>
                      <a:pt x="1618" y="96"/>
                      <a:pt x="1618" y="96"/>
                      <a:pt x="1617" y="96"/>
                    </a:cubicBezTo>
                    <a:cubicBezTo>
                      <a:pt x="1616" y="95"/>
                      <a:pt x="1615" y="96"/>
                      <a:pt x="1614" y="96"/>
                    </a:cubicBezTo>
                    <a:cubicBezTo>
                      <a:pt x="1613" y="96"/>
                      <a:pt x="1612" y="97"/>
                      <a:pt x="1611" y="97"/>
                    </a:cubicBezTo>
                    <a:moveTo>
                      <a:pt x="1943" y="78"/>
                    </a:moveTo>
                    <a:cubicBezTo>
                      <a:pt x="1941" y="77"/>
                      <a:pt x="1940" y="77"/>
                      <a:pt x="1939" y="77"/>
                    </a:cubicBezTo>
                    <a:cubicBezTo>
                      <a:pt x="1937" y="77"/>
                      <a:pt x="1937" y="78"/>
                      <a:pt x="1935" y="78"/>
                    </a:cubicBezTo>
                    <a:cubicBezTo>
                      <a:pt x="1934" y="78"/>
                      <a:pt x="1933" y="77"/>
                      <a:pt x="1932" y="77"/>
                    </a:cubicBezTo>
                    <a:cubicBezTo>
                      <a:pt x="1929" y="76"/>
                      <a:pt x="1928" y="76"/>
                      <a:pt x="1926" y="77"/>
                    </a:cubicBezTo>
                    <a:cubicBezTo>
                      <a:pt x="1924" y="77"/>
                      <a:pt x="1923" y="77"/>
                      <a:pt x="1921" y="77"/>
                    </a:cubicBezTo>
                    <a:cubicBezTo>
                      <a:pt x="1919" y="77"/>
                      <a:pt x="1918" y="78"/>
                      <a:pt x="1916" y="78"/>
                    </a:cubicBezTo>
                    <a:cubicBezTo>
                      <a:pt x="1915" y="78"/>
                      <a:pt x="1913" y="78"/>
                      <a:pt x="1912" y="78"/>
                    </a:cubicBezTo>
                    <a:cubicBezTo>
                      <a:pt x="1910" y="77"/>
                      <a:pt x="1909" y="76"/>
                      <a:pt x="1907" y="75"/>
                    </a:cubicBezTo>
                    <a:cubicBezTo>
                      <a:pt x="1906" y="75"/>
                      <a:pt x="1906" y="74"/>
                      <a:pt x="1905" y="74"/>
                    </a:cubicBezTo>
                    <a:cubicBezTo>
                      <a:pt x="1904" y="75"/>
                      <a:pt x="1905" y="76"/>
                      <a:pt x="1905" y="77"/>
                    </a:cubicBezTo>
                    <a:cubicBezTo>
                      <a:pt x="1906" y="78"/>
                      <a:pt x="1907" y="78"/>
                      <a:pt x="1907" y="79"/>
                    </a:cubicBezTo>
                    <a:cubicBezTo>
                      <a:pt x="1907" y="80"/>
                      <a:pt x="1906" y="81"/>
                      <a:pt x="1905" y="81"/>
                    </a:cubicBezTo>
                    <a:cubicBezTo>
                      <a:pt x="1904" y="81"/>
                      <a:pt x="1904" y="81"/>
                      <a:pt x="1903" y="81"/>
                    </a:cubicBezTo>
                    <a:cubicBezTo>
                      <a:pt x="1902" y="81"/>
                      <a:pt x="1901" y="80"/>
                      <a:pt x="1900" y="80"/>
                    </a:cubicBezTo>
                    <a:cubicBezTo>
                      <a:pt x="1897" y="80"/>
                      <a:pt x="1895" y="81"/>
                      <a:pt x="1893" y="79"/>
                    </a:cubicBezTo>
                    <a:cubicBezTo>
                      <a:pt x="1892" y="79"/>
                      <a:pt x="1892" y="78"/>
                      <a:pt x="1891" y="77"/>
                    </a:cubicBezTo>
                    <a:cubicBezTo>
                      <a:pt x="1890" y="77"/>
                      <a:pt x="1889" y="77"/>
                      <a:pt x="1888" y="77"/>
                    </a:cubicBezTo>
                    <a:cubicBezTo>
                      <a:pt x="1887" y="76"/>
                      <a:pt x="1886" y="76"/>
                      <a:pt x="1884" y="75"/>
                    </a:cubicBezTo>
                    <a:cubicBezTo>
                      <a:pt x="1883" y="74"/>
                      <a:pt x="1882" y="74"/>
                      <a:pt x="1881" y="73"/>
                    </a:cubicBezTo>
                    <a:cubicBezTo>
                      <a:pt x="1880" y="73"/>
                      <a:pt x="1879" y="73"/>
                      <a:pt x="1878" y="72"/>
                    </a:cubicBezTo>
                    <a:cubicBezTo>
                      <a:pt x="1877" y="72"/>
                      <a:pt x="1876" y="72"/>
                      <a:pt x="1876" y="71"/>
                    </a:cubicBezTo>
                    <a:cubicBezTo>
                      <a:pt x="1874" y="71"/>
                      <a:pt x="1873" y="71"/>
                      <a:pt x="1872" y="71"/>
                    </a:cubicBezTo>
                    <a:cubicBezTo>
                      <a:pt x="1871" y="71"/>
                      <a:pt x="1870" y="73"/>
                      <a:pt x="1869" y="72"/>
                    </a:cubicBezTo>
                    <a:cubicBezTo>
                      <a:pt x="1868" y="72"/>
                      <a:pt x="1867" y="71"/>
                      <a:pt x="1867" y="70"/>
                    </a:cubicBezTo>
                    <a:cubicBezTo>
                      <a:pt x="1868" y="69"/>
                      <a:pt x="1869" y="69"/>
                      <a:pt x="1870" y="68"/>
                    </a:cubicBezTo>
                    <a:cubicBezTo>
                      <a:pt x="1871" y="68"/>
                      <a:pt x="1872" y="68"/>
                      <a:pt x="1873" y="67"/>
                    </a:cubicBezTo>
                    <a:cubicBezTo>
                      <a:pt x="1873" y="67"/>
                      <a:pt x="1874" y="66"/>
                      <a:pt x="1874" y="65"/>
                    </a:cubicBezTo>
                    <a:cubicBezTo>
                      <a:pt x="1873" y="65"/>
                      <a:pt x="1872" y="65"/>
                      <a:pt x="1871" y="65"/>
                    </a:cubicBezTo>
                    <a:cubicBezTo>
                      <a:pt x="1870" y="64"/>
                      <a:pt x="1869" y="64"/>
                      <a:pt x="1868" y="64"/>
                    </a:cubicBezTo>
                    <a:cubicBezTo>
                      <a:pt x="1868" y="64"/>
                      <a:pt x="1867" y="65"/>
                      <a:pt x="1866" y="65"/>
                    </a:cubicBezTo>
                    <a:cubicBezTo>
                      <a:pt x="1865" y="64"/>
                      <a:pt x="1865" y="64"/>
                      <a:pt x="1864" y="63"/>
                    </a:cubicBezTo>
                    <a:cubicBezTo>
                      <a:pt x="1863" y="63"/>
                      <a:pt x="1862" y="63"/>
                      <a:pt x="1860" y="63"/>
                    </a:cubicBezTo>
                    <a:cubicBezTo>
                      <a:pt x="1859" y="64"/>
                      <a:pt x="1859" y="65"/>
                      <a:pt x="1858" y="65"/>
                    </a:cubicBezTo>
                    <a:cubicBezTo>
                      <a:pt x="1857" y="65"/>
                      <a:pt x="1856" y="64"/>
                      <a:pt x="1855" y="64"/>
                    </a:cubicBezTo>
                    <a:cubicBezTo>
                      <a:pt x="1853" y="63"/>
                      <a:pt x="1852" y="63"/>
                      <a:pt x="1849" y="63"/>
                    </a:cubicBezTo>
                    <a:cubicBezTo>
                      <a:pt x="1848" y="62"/>
                      <a:pt x="1847" y="62"/>
                      <a:pt x="1846" y="62"/>
                    </a:cubicBezTo>
                    <a:cubicBezTo>
                      <a:pt x="1844" y="62"/>
                      <a:pt x="1844" y="61"/>
                      <a:pt x="1842" y="61"/>
                    </a:cubicBezTo>
                    <a:cubicBezTo>
                      <a:pt x="1841" y="62"/>
                      <a:pt x="1840" y="63"/>
                      <a:pt x="1840" y="63"/>
                    </a:cubicBezTo>
                    <a:cubicBezTo>
                      <a:pt x="1846" y="66"/>
                      <a:pt x="1846" y="66"/>
                      <a:pt x="1846" y="66"/>
                    </a:cubicBezTo>
                    <a:cubicBezTo>
                      <a:pt x="1847" y="66"/>
                      <a:pt x="1848" y="66"/>
                      <a:pt x="1850" y="67"/>
                    </a:cubicBezTo>
                    <a:cubicBezTo>
                      <a:pt x="1850" y="67"/>
                      <a:pt x="1851" y="68"/>
                      <a:pt x="1851" y="69"/>
                    </a:cubicBezTo>
                    <a:cubicBezTo>
                      <a:pt x="1850" y="70"/>
                      <a:pt x="1849" y="68"/>
                      <a:pt x="1848" y="68"/>
                    </a:cubicBezTo>
                    <a:cubicBezTo>
                      <a:pt x="1846" y="68"/>
                      <a:pt x="1846" y="68"/>
                      <a:pt x="1844" y="67"/>
                    </a:cubicBezTo>
                    <a:cubicBezTo>
                      <a:pt x="1842" y="67"/>
                      <a:pt x="1841" y="67"/>
                      <a:pt x="1839" y="67"/>
                    </a:cubicBezTo>
                    <a:cubicBezTo>
                      <a:pt x="1837" y="67"/>
                      <a:pt x="1837" y="68"/>
                      <a:pt x="1835" y="67"/>
                    </a:cubicBezTo>
                    <a:cubicBezTo>
                      <a:pt x="1834" y="67"/>
                      <a:pt x="1833" y="67"/>
                      <a:pt x="1832" y="67"/>
                    </a:cubicBezTo>
                    <a:cubicBezTo>
                      <a:pt x="1830" y="67"/>
                      <a:pt x="1829" y="67"/>
                      <a:pt x="1827" y="67"/>
                    </a:cubicBezTo>
                    <a:cubicBezTo>
                      <a:pt x="1825" y="67"/>
                      <a:pt x="1823" y="68"/>
                      <a:pt x="1821" y="67"/>
                    </a:cubicBezTo>
                    <a:cubicBezTo>
                      <a:pt x="1820" y="66"/>
                      <a:pt x="1820" y="66"/>
                      <a:pt x="1819" y="65"/>
                    </a:cubicBezTo>
                    <a:cubicBezTo>
                      <a:pt x="1819" y="65"/>
                      <a:pt x="1818" y="65"/>
                      <a:pt x="1817" y="65"/>
                    </a:cubicBezTo>
                    <a:cubicBezTo>
                      <a:pt x="1816" y="64"/>
                      <a:pt x="1816" y="63"/>
                      <a:pt x="1815" y="63"/>
                    </a:cubicBezTo>
                    <a:cubicBezTo>
                      <a:pt x="1813" y="62"/>
                      <a:pt x="1811" y="62"/>
                      <a:pt x="1809" y="62"/>
                    </a:cubicBezTo>
                    <a:cubicBezTo>
                      <a:pt x="1806" y="62"/>
                      <a:pt x="1804" y="62"/>
                      <a:pt x="1801" y="62"/>
                    </a:cubicBezTo>
                    <a:cubicBezTo>
                      <a:pt x="1799" y="62"/>
                      <a:pt x="1797" y="61"/>
                      <a:pt x="1795" y="62"/>
                    </a:cubicBezTo>
                    <a:cubicBezTo>
                      <a:pt x="1794" y="62"/>
                      <a:pt x="1793" y="62"/>
                      <a:pt x="1791" y="62"/>
                    </a:cubicBezTo>
                    <a:cubicBezTo>
                      <a:pt x="1790" y="63"/>
                      <a:pt x="1790" y="64"/>
                      <a:pt x="1789" y="63"/>
                    </a:cubicBezTo>
                    <a:cubicBezTo>
                      <a:pt x="1788" y="63"/>
                      <a:pt x="1787" y="62"/>
                      <a:pt x="1786" y="62"/>
                    </a:cubicBezTo>
                    <a:cubicBezTo>
                      <a:pt x="1785" y="61"/>
                      <a:pt x="1784" y="59"/>
                      <a:pt x="1782" y="60"/>
                    </a:cubicBezTo>
                    <a:cubicBezTo>
                      <a:pt x="1781" y="60"/>
                      <a:pt x="1781" y="61"/>
                      <a:pt x="1781" y="62"/>
                    </a:cubicBezTo>
                    <a:cubicBezTo>
                      <a:pt x="1779" y="63"/>
                      <a:pt x="1778" y="62"/>
                      <a:pt x="1777" y="62"/>
                    </a:cubicBezTo>
                    <a:cubicBezTo>
                      <a:pt x="1775" y="61"/>
                      <a:pt x="1775" y="60"/>
                      <a:pt x="1773" y="59"/>
                    </a:cubicBezTo>
                    <a:cubicBezTo>
                      <a:pt x="1772" y="59"/>
                      <a:pt x="1771" y="59"/>
                      <a:pt x="1769" y="60"/>
                    </a:cubicBezTo>
                    <a:cubicBezTo>
                      <a:pt x="1768" y="60"/>
                      <a:pt x="1766" y="59"/>
                      <a:pt x="1766" y="61"/>
                    </a:cubicBezTo>
                    <a:cubicBezTo>
                      <a:pt x="1766" y="61"/>
                      <a:pt x="1766" y="62"/>
                      <a:pt x="1766" y="62"/>
                    </a:cubicBezTo>
                    <a:cubicBezTo>
                      <a:pt x="1766" y="63"/>
                      <a:pt x="1768" y="62"/>
                      <a:pt x="1769" y="63"/>
                    </a:cubicBezTo>
                    <a:cubicBezTo>
                      <a:pt x="1769" y="64"/>
                      <a:pt x="1766" y="63"/>
                      <a:pt x="1765" y="63"/>
                    </a:cubicBezTo>
                    <a:cubicBezTo>
                      <a:pt x="1764" y="64"/>
                      <a:pt x="1763" y="64"/>
                      <a:pt x="1762" y="65"/>
                    </a:cubicBezTo>
                    <a:cubicBezTo>
                      <a:pt x="1760" y="65"/>
                      <a:pt x="1760" y="66"/>
                      <a:pt x="1758" y="66"/>
                    </a:cubicBezTo>
                    <a:cubicBezTo>
                      <a:pt x="1757" y="66"/>
                      <a:pt x="1757" y="66"/>
                      <a:pt x="1756" y="66"/>
                    </a:cubicBezTo>
                    <a:moveTo>
                      <a:pt x="1401" y="148"/>
                    </a:moveTo>
                    <a:cubicBezTo>
                      <a:pt x="1400" y="147"/>
                      <a:pt x="1401" y="146"/>
                      <a:pt x="1402" y="145"/>
                    </a:cubicBezTo>
                    <a:cubicBezTo>
                      <a:pt x="1402" y="144"/>
                      <a:pt x="1403" y="144"/>
                      <a:pt x="1404" y="144"/>
                    </a:cubicBezTo>
                    <a:cubicBezTo>
                      <a:pt x="1405" y="143"/>
                      <a:pt x="1406" y="143"/>
                      <a:pt x="1407" y="144"/>
                    </a:cubicBezTo>
                    <a:cubicBezTo>
                      <a:pt x="1407" y="145"/>
                      <a:pt x="1407" y="146"/>
                      <a:pt x="1407" y="146"/>
                    </a:cubicBezTo>
                    <a:cubicBezTo>
                      <a:pt x="1408" y="147"/>
                      <a:pt x="1409" y="147"/>
                      <a:pt x="1410" y="148"/>
                    </a:cubicBezTo>
                    <a:cubicBezTo>
                      <a:pt x="1411" y="149"/>
                      <a:pt x="1411" y="149"/>
                      <a:pt x="1412" y="150"/>
                    </a:cubicBezTo>
                    <a:cubicBezTo>
                      <a:pt x="1413" y="150"/>
                      <a:pt x="1413" y="150"/>
                      <a:pt x="1414" y="150"/>
                    </a:cubicBezTo>
                    <a:cubicBezTo>
                      <a:pt x="1414" y="151"/>
                      <a:pt x="1414" y="152"/>
                      <a:pt x="1414" y="153"/>
                    </a:cubicBezTo>
                    <a:cubicBezTo>
                      <a:pt x="1414" y="154"/>
                      <a:pt x="1413" y="154"/>
                      <a:pt x="1412" y="154"/>
                    </a:cubicBezTo>
                    <a:cubicBezTo>
                      <a:pt x="1411" y="155"/>
                      <a:pt x="1410" y="155"/>
                      <a:pt x="1409" y="155"/>
                    </a:cubicBezTo>
                    <a:cubicBezTo>
                      <a:pt x="1409" y="154"/>
                      <a:pt x="1409" y="153"/>
                      <a:pt x="1409" y="153"/>
                    </a:cubicBezTo>
                    <a:cubicBezTo>
                      <a:pt x="1408" y="152"/>
                      <a:pt x="1407" y="152"/>
                      <a:pt x="1407" y="152"/>
                    </a:cubicBezTo>
                    <a:cubicBezTo>
                      <a:pt x="1406" y="151"/>
                      <a:pt x="1405" y="151"/>
                      <a:pt x="1404" y="150"/>
                    </a:cubicBezTo>
                    <a:cubicBezTo>
                      <a:pt x="1404" y="150"/>
                      <a:pt x="1403" y="149"/>
                      <a:pt x="1403" y="149"/>
                    </a:cubicBezTo>
                    <a:cubicBezTo>
                      <a:pt x="1402" y="148"/>
                      <a:pt x="1401" y="149"/>
                      <a:pt x="1401" y="148"/>
                    </a:cubicBezTo>
                    <a:close/>
                    <a:moveTo>
                      <a:pt x="1421" y="103"/>
                    </a:moveTo>
                    <a:cubicBezTo>
                      <a:pt x="1421" y="103"/>
                      <a:pt x="1421" y="103"/>
                      <a:pt x="1421" y="103"/>
                    </a:cubicBezTo>
                    <a:cubicBezTo>
                      <a:pt x="1422" y="103"/>
                      <a:pt x="1423" y="103"/>
                      <a:pt x="1424" y="103"/>
                    </a:cubicBezTo>
                    <a:cubicBezTo>
                      <a:pt x="1425" y="104"/>
                      <a:pt x="1425" y="104"/>
                      <a:pt x="1426" y="104"/>
                    </a:cubicBezTo>
                    <a:cubicBezTo>
                      <a:pt x="1427" y="105"/>
                      <a:pt x="1426" y="106"/>
                      <a:pt x="1427" y="107"/>
                    </a:cubicBezTo>
                    <a:cubicBezTo>
                      <a:pt x="1428" y="109"/>
                      <a:pt x="1429" y="109"/>
                      <a:pt x="1430" y="110"/>
                    </a:cubicBezTo>
                    <a:cubicBezTo>
                      <a:pt x="1431" y="111"/>
                      <a:pt x="1430" y="112"/>
                      <a:pt x="1431" y="113"/>
                    </a:cubicBezTo>
                    <a:cubicBezTo>
                      <a:pt x="1433" y="114"/>
                      <a:pt x="1434" y="113"/>
                      <a:pt x="1435" y="113"/>
                    </a:cubicBezTo>
                    <a:cubicBezTo>
                      <a:pt x="1437" y="114"/>
                      <a:pt x="1438" y="114"/>
                      <a:pt x="1440" y="114"/>
                    </a:cubicBezTo>
                    <a:cubicBezTo>
                      <a:pt x="1441" y="114"/>
                      <a:pt x="1442" y="115"/>
                      <a:pt x="1443" y="115"/>
                    </a:cubicBezTo>
                    <a:cubicBezTo>
                      <a:pt x="1445" y="116"/>
                      <a:pt x="1446" y="117"/>
                      <a:pt x="1447" y="115"/>
                    </a:cubicBezTo>
                    <a:cubicBezTo>
                      <a:pt x="1447" y="114"/>
                      <a:pt x="1446" y="114"/>
                      <a:pt x="1446" y="113"/>
                    </a:cubicBezTo>
                    <a:cubicBezTo>
                      <a:pt x="1446" y="111"/>
                      <a:pt x="1448" y="111"/>
                      <a:pt x="1447" y="110"/>
                    </a:cubicBezTo>
                    <a:cubicBezTo>
                      <a:pt x="1447" y="108"/>
                      <a:pt x="1445" y="109"/>
                      <a:pt x="1444" y="108"/>
                    </a:cubicBezTo>
                    <a:cubicBezTo>
                      <a:pt x="1443" y="108"/>
                      <a:pt x="1441" y="108"/>
                      <a:pt x="1441" y="107"/>
                    </a:cubicBezTo>
                    <a:cubicBezTo>
                      <a:pt x="1440" y="106"/>
                      <a:pt x="1441" y="105"/>
                      <a:pt x="1442" y="104"/>
                    </a:cubicBezTo>
                    <a:cubicBezTo>
                      <a:pt x="1442" y="102"/>
                      <a:pt x="1442" y="101"/>
                      <a:pt x="1442" y="100"/>
                    </a:cubicBezTo>
                    <a:cubicBezTo>
                      <a:pt x="1441" y="100"/>
                      <a:pt x="1440" y="100"/>
                      <a:pt x="1440" y="99"/>
                    </a:cubicBezTo>
                    <a:cubicBezTo>
                      <a:pt x="1439" y="98"/>
                      <a:pt x="1436" y="97"/>
                      <a:pt x="1437" y="96"/>
                    </a:cubicBezTo>
                    <a:cubicBezTo>
                      <a:pt x="1438" y="96"/>
                      <a:pt x="1438" y="96"/>
                      <a:pt x="1439" y="96"/>
                    </a:cubicBezTo>
                    <a:cubicBezTo>
                      <a:pt x="1441" y="96"/>
                      <a:pt x="1443" y="96"/>
                      <a:pt x="1445" y="96"/>
                    </a:cubicBezTo>
                    <a:cubicBezTo>
                      <a:pt x="1447" y="97"/>
                      <a:pt x="1447" y="97"/>
                      <a:pt x="1449" y="97"/>
                    </a:cubicBezTo>
                    <a:cubicBezTo>
                      <a:pt x="1451" y="98"/>
                      <a:pt x="1452" y="98"/>
                      <a:pt x="1453" y="99"/>
                    </a:cubicBezTo>
                    <a:cubicBezTo>
                      <a:pt x="1454" y="100"/>
                      <a:pt x="1455" y="100"/>
                      <a:pt x="1456" y="101"/>
                    </a:cubicBezTo>
                    <a:cubicBezTo>
                      <a:pt x="1456" y="102"/>
                      <a:pt x="1456" y="103"/>
                      <a:pt x="1456" y="103"/>
                    </a:cubicBezTo>
                    <a:cubicBezTo>
                      <a:pt x="1455" y="105"/>
                      <a:pt x="1453" y="103"/>
                      <a:pt x="1452" y="104"/>
                    </a:cubicBezTo>
                    <a:cubicBezTo>
                      <a:pt x="1451" y="104"/>
                      <a:pt x="1450" y="105"/>
                      <a:pt x="1450" y="105"/>
                    </a:cubicBezTo>
                    <a:cubicBezTo>
                      <a:pt x="1450" y="106"/>
                      <a:pt x="1450" y="107"/>
                      <a:pt x="1450" y="108"/>
                    </a:cubicBezTo>
                    <a:cubicBezTo>
                      <a:pt x="1451" y="108"/>
                      <a:pt x="1452" y="108"/>
                      <a:pt x="1453" y="108"/>
                    </a:cubicBezTo>
                    <a:cubicBezTo>
                      <a:pt x="1454" y="108"/>
                      <a:pt x="1455" y="109"/>
                      <a:pt x="1456" y="109"/>
                    </a:cubicBezTo>
                    <a:cubicBezTo>
                      <a:pt x="1458" y="109"/>
                      <a:pt x="1460" y="110"/>
                      <a:pt x="1462" y="109"/>
                    </a:cubicBezTo>
                    <a:cubicBezTo>
                      <a:pt x="1463" y="108"/>
                      <a:pt x="1463" y="108"/>
                      <a:pt x="1464" y="107"/>
                    </a:cubicBezTo>
                    <a:cubicBezTo>
                      <a:pt x="1464" y="106"/>
                      <a:pt x="1464" y="105"/>
                      <a:pt x="1464" y="105"/>
                    </a:cubicBezTo>
                    <a:cubicBezTo>
                      <a:pt x="1466" y="103"/>
                      <a:pt x="1468" y="104"/>
                      <a:pt x="1469" y="103"/>
                    </a:cubicBezTo>
                    <a:cubicBezTo>
                      <a:pt x="1471" y="103"/>
                      <a:pt x="1472" y="102"/>
                      <a:pt x="1473" y="101"/>
                    </a:cubicBezTo>
                    <a:cubicBezTo>
                      <a:pt x="1475" y="100"/>
                      <a:pt x="1476" y="100"/>
                      <a:pt x="1478" y="99"/>
                    </a:cubicBezTo>
                    <a:cubicBezTo>
                      <a:pt x="1479" y="99"/>
                      <a:pt x="1480" y="99"/>
                      <a:pt x="1481" y="98"/>
                    </a:cubicBezTo>
                    <a:cubicBezTo>
                      <a:pt x="1482" y="98"/>
                      <a:pt x="1483" y="97"/>
                      <a:pt x="1484" y="97"/>
                    </a:cubicBezTo>
                    <a:cubicBezTo>
                      <a:pt x="1485" y="96"/>
                      <a:pt x="1487" y="97"/>
                      <a:pt x="1488" y="96"/>
                    </a:cubicBezTo>
                    <a:cubicBezTo>
                      <a:pt x="1490" y="96"/>
                      <a:pt x="1491" y="94"/>
                      <a:pt x="1492" y="94"/>
                    </a:cubicBezTo>
                    <a:cubicBezTo>
                      <a:pt x="1493" y="95"/>
                      <a:pt x="1493" y="95"/>
                      <a:pt x="1494" y="96"/>
                    </a:cubicBezTo>
                    <a:cubicBezTo>
                      <a:pt x="1495" y="97"/>
                      <a:pt x="1494" y="98"/>
                      <a:pt x="1495" y="99"/>
                    </a:cubicBezTo>
                    <a:cubicBezTo>
                      <a:pt x="1496" y="100"/>
                      <a:pt x="1497" y="101"/>
                      <a:pt x="1498" y="101"/>
                    </a:cubicBezTo>
                    <a:cubicBezTo>
                      <a:pt x="1500" y="100"/>
                      <a:pt x="1501" y="98"/>
                      <a:pt x="1502" y="97"/>
                    </a:cubicBezTo>
                    <a:cubicBezTo>
                      <a:pt x="1507" y="98"/>
                      <a:pt x="1507" y="98"/>
                      <a:pt x="1507" y="98"/>
                    </a:cubicBezTo>
                    <a:cubicBezTo>
                      <a:pt x="1509" y="97"/>
                      <a:pt x="1510" y="97"/>
                      <a:pt x="1512" y="97"/>
                    </a:cubicBezTo>
                    <a:cubicBezTo>
                      <a:pt x="1514" y="97"/>
                      <a:pt x="1515" y="97"/>
                      <a:pt x="1516" y="97"/>
                    </a:cubicBezTo>
                    <a:cubicBezTo>
                      <a:pt x="1518" y="97"/>
                      <a:pt x="1518" y="96"/>
                      <a:pt x="1519" y="96"/>
                    </a:cubicBezTo>
                    <a:cubicBezTo>
                      <a:pt x="1520" y="95"/>
                      <a:pt x="1520" y="94"/>
                      <a:pt x="1521" y="94"/>
                    </a:cubicBezTo>
                    <a:cubicBezTo>
                      <a:pt x="1522" y="94"/>
                      <a:pt x="1522" y="96"/>
                      <a:pt x="1523" y="97"/>
                    </a:cubicBezTo>
                    <a:cubicBezTo>
                      <a:pt x="1525" y="98"/>
                      <a:pt x="1525" y="100"/>
                      <a:pt x="1526" y="99"/>
                    </a:cubicBezTo>
                    <a:cubicBezTo>
                      <a:pt x="1527" y="99"/>
                      <a:pt x="1527" y="98"/>
                      <a:pt x="1528" y="98"/>
                    </a:cubicBezTo>
                    <a:cubicBezTo>
                      <a:pt x="1529" y="97"/>
                      <a:pt x="1530" y="97"/>
                      <a:pt x="1531" y="96"/>
                    </a:cubicBezTo>
                    <a:cubicBezTo>
                      <a:pt x="1531" y="94"/>
                      <a:pt x="1531" y="94"/>
                      <a:pt x="1530" y="93"/>
                    </a:cubicBezTo>
                    <a:cubicBezTo>
                      <a:pt x="1529" y="92"/>
                      <a:pt x="1528" y="93"/>
                      <a:pt x="1527" y="91"/>
                    </a:cubicBezTo>
                    <a:cubicBezTo>
                      <a:pt x="1526" y="91"/>
                      <a:pt x="1526" y="90"/>
                      <a:pt x="1527" y="89"/>
                    </a:cubicBezTo>
                    <a:cubicBezTo>
                      <a:pt x="1527" y="88"/>
                      <a:pt x="1528" y="89"/>
                      <a:pt x="1530" y="89"/>
                    </a:cubicBezTo>
                    <a:cubicBezTo>
                      <a:pt x="1531" y="88"/>
                      <a:pt x="1532" y="89"/>
                      <a:pt x="1534" y="89"/>
                    </a:cubicBezTo>
                    <a:cubicBezTo>
                      <a:pt x="1536" y="89"/>
                      <a:pt x="1537" y="89"/>
                      <a:pt x="1538" y="89"/>
                    </a:cubicBezTo>
                    <a:cubicBezTo>
                      <a:pt x="1541" y="89"/>
                      <a:pt x="1542" y="90"/>
                      <a:pt x="1544" y="91"/>
                    </a:cubicBezTo>
                    <a:cubicBezTo>
                      <a:pt x="1546" y="91"/>
                      <a:pt x="1547" y="90"/>
                      <a:pt x="1549" y="91"/>
                    </a:cubicBezTo>
                    <a:cubicBezTo>
                      <a:pt x="1551" y="91"/>
                      <a:pt x="1551" y="92"/>
                      <a:pt x="1553" y="93"/>
                    </a:cubicBezTo>
                    <a:cubicBezTo>
                      <a:pt x="1555" y="93"/>
                      <a:pt x="1556" y="93"/>
                      <a:pt x="1557" y="93"/>
                    </a:cubicBezTo>
                    <a:cubicBezTo>
                      <a:pt x="1559" y="94"/>
                      <a:pt x="1560" y="95"/>
                      <a:pt x="1562" y="96"/>
                    </a:cubicBezTo>
                    <a:cubicBezTo>
                      <a:pt x="1564" y="96"/>
                      <a:pt x="1566" y="97"/>
                      <a:pt x="1568" y="97"/>
                    </a:cubicBezTo>
                    <a:cubicBezTo>
                      <a:pt x="1569" y="97"/>
                      <a:pt x="1570" y="97"/>
                      <a:pt x="1571" y="97"/>
                    </a:cubicBezTo>
                    <a:cubicBezTo>
                      <a:pt x="1573" y="98"/>
                      <a:pt x="1573" y="99"/>
                      <a:pt x="1575" y="99"/>
                    </a:cubicBezTo>
                    <a:cubicBezTo>
                      <a:pt x="1575" y="99"/>
                      <a:pt x="1576" y="99"/>
                      <a:pt x="1577" y="99"/>
                    </a:cubicBezTo>
                    <a:cubicBezTo>
                      <a:pt x="1578" y="98"/>
                      <a:pt x="1577" y="97"/>
                      <a:pt x="1577" y="96"/>
                    </a:cubicBezTo>
                    <a:cubicBezTo>
                      <a:pt x="1577" y="95"/>
                      <a:pt x="1576" y="94"/>
                      <a:pt x="1575" y="94"/>
                    </a:cubicBezTo>
                    <a:cubicBezTo>
                      <a:pt x="1574" y="93"/>
                      <a:pt x="1573" y="94"/>
                      <a:pt x="1572" y="93"/>
                    </a:cubicBezTo>
                    <a:cubicBezTo>
                      <a:pt x="1570" y="93"/>
                      <a:pt x="1570" y="92"/>
                      <a:pt x="1569" y="91"/>
                    </a:cubicBezTo>
                    <a:cubicBezTo>
                      <a:pt x="1568" y="91"/>
                      <a:pt x="1568" y="91"/>
                      <a:pt x="1566" y="90"/>
                    </a:cubicBezTo>
                    <a:cubicBezTo>
                      <a:pt x="1565" y="90"/>
                      <a:pt x="1565" y="90"/>
                      <a:pt x="1563" y="90"/>
                    </a:cubicBezTo>
                    <a:cubicBezTo>
                      <a:pt x="1563" y="90"/>
                      <a:pt x="1562" y="90"/>
                      <a:pt x="1561" y="89"/>
                    </a:cubicBezTo>
                    <a:cubicBezTo>
                      <a:pt x="1561" y="88"/>
                      <a:pt x="1562" y="87"/>
                      <a:pt x="1561" y="86"/>
                    </a:cubicBezTo>
                    <a:cubicBezTo>
                      <a:pt x="1561" y="85"/>
                      <a:pt x="1561" y="85"/>
                      <a:pt x="1561" y="84"/>
                    </a:cubicBezTo>
                    <a:cubicBezTo>
                      <a:pt x="1560" y="83"/>
                      <a:pt x="1560" y="83"/>
                      <a:pt x="1559" y="82"/>
                    </a:cubicBezTo>
                    <a:cubicBezTo>
                      <a:pt x="1559" y="82"/>
                      <a:pt x="1559" y="81"/>
                      <a:pt x="1558" y="81"/>
                    </a:cubicBezTo>
                    <a:cubicBezTo>
                      <a:pt x="1558" y="80"/>
                      <a:pt x="1556" y="81"/>
                      <a:pt x="1555" y="80"/>
                    </a:cubicBezTo>
                    <a:cubicBezTo>
                      <a:pt x="1555" y="79"/>
                      <a:pt x="1554" y="78"/>
                      <a:pt x="1555" y="77"/>
                    </a:cubicBezTo>
                    <a:cubicBezTo>
                      <a:pt x="1556" y="77"/>
                      <a:pt x="1556" y="77"/>
                      <a:pt x="1557" y="77"/>
                    </a:cubicBezTo>
                    <a:cubicBezTo>
                      <a:pt x="1558" y="77"/>
                      <a:pt x="1559" y="77"/>
                      <a:pt x="1560" y="75"/>
                    </a:cubicBezTo>
                    <a:cubicBezTo>
                      <a:pt x="1561" y="74"/>
                      <a:pt x="1561" y="73"/>
                      <a:pt x="1561" y="72"/>
                    </a:cubicBezTo>
                    <a:cubicBezTo>
                      <a:pt x="1561" y="71"/>
                      <a:pt x="1559" y="70"/>
                      <a:pt x="1560" y="68"/>
                    </a:cubicBezTo>
                    <a:cubicBezTo>
                      <a:pt x="1560" y="67"/>
                      <a:pt x="1561" y="67"/>
                      <a:pt x="1562" y="67"/>
                    </a:cubicBezTo>
                    <a:cubicBezTo>
                      <a:pt x="1563" y="66"/>
                      <a:pt x="1564" y="67"/>
                      <a:pt x="1566" y="67"/>
                    </a:cubicBezTo>
                    <a:cubicBezTo>
                      <a:pt x="1567" y="67"/>
                      <a:pt x="1568" y="67"/>
                      <a:pt x="1569" y="67"/>
                    </a:cubicBezTo>
                    <a:cubicBezTo>
                      <a:pt x="1570" y="67"/>
                      <a:pt x="1571" y="67"/>
                      <a:pt x="1571" y="67"/>
                    </a:cubicBezTo>
                    <a:cubicBezTo>
                      <a:pt x="1573" y="67"/>
                      <a:pt x="1574" y="67"/>
                      <a:pt x="1576" y="67"/>
                    </a:cubicBezTo>
                    <a:cubicBezTo>
                      <a:pt x="1577" y="68"/>
                      <a:pt x="1578" y="68"/>
                      <a:pt x="1579" y="68"/>
                    </a:cubicBezTo>
                    <a:cubicBezTo>
                      <a:pt x="1580" y="69"/>
                      <a:pt x="1581" y="69"/>
                      <a:pt x="1582" y="71"/>
                    </a:cubicBezTo>
                    <a:cubicBezTo>
                      <a:pt x="1582" y="72"/>
                      <a:pt x="1582" y="73"/>
                      <a:pt x="1582" y="74"/>
                    </a:cubicBezTo>
                    <a:cubicBezTo>
                      <a:pt x="1582" y="75"/>
                      <a:pt x="1582" y="75"/>
                      <a:pt x="1582" y="76"/>
                    </a:cubicBezTo>
                    <a:cubicBezTo>
                      <a:pt x="1583" y="77"/>
                      <a:pt x="1583" y="77"/>
                      <a:pt x="1584" y="77"/>
                    </a:cubicBezTo>
                    <a:cubicBezTo>
                      <a:pt x="1585" y="78"/>
                      <a:pt x="1585" y="78"/>
                      <a:pt x="1586" y="79"/>
                    </a:cubicBezTo>
                    <a:cubicBezTo>
                      <a:pt x="1587" y="80"/>
                      <a:pt x="1588" y="80"/>
                      <a:pt x="1588" y="81"/>
                    </a:cubicBezTo>
                    <a:cubicBezTo>
                      <a:pt x="1589" y="82"/>
                      <a:pt x="1589" y="83"/>
                      <a:pt x="1590" y="84"/>
                    </a:cubicBezTo>
                    <a:cubicBezTo>
                      <a:pt x="1590" y="85"/>
                      <a:pt x="1590" y="86"/>
                      <a:pt x="1591" y="87"/>
                    </a:cubicBezTo>
                    <a:cubicBezTo>
                      <a:pt x="1591" y="88"/>
                      <a:pt x="1592" y="88"/>
                      <a:pt x="1593" y="89"/>
                    </a:cubicBezTo>
                    <a:cubicBezTo>
                      <a:pt x="1594" y="90"/>
                      <a:pt x="1594" y="91"/>
                      <a:pt x="1594" y="92"/>
                    </a:cubicBezTo>
                    <a:cubicBezTo>
                      <a:pt x="1595" y="93"/>
                      <a:pt x="1596" y="94"/>
                      <a:pt x="1597" y="95"/>
                    </a:cubicBezTo>
                    <a:cubicBezTo>
                      <a:pt x="1598" y="96"/>
                      <a:pt x="1599" y="96"/>
                      <a:pt x="1600" y="96"/>
                    </a:cubicBezTo>
                    <a:cubicBezTo>
                      <a:pt x="1601" y="97"/>
                      <a:pt x="1602" y="97"/>
                      <a:pt x="1603" y="98"/>
                    </a:cubicBezTo>
                    <a:cubicBezTo>
                      <a:pt x="1603" y="98"/>
                      <a:pt x="1602" y="99"/>
                      <a:pt x="1603" y="100"/>
                    </a:cubicBezTo>
                    <a:cubicBezTo>
                      <a:pt x="1603" y="102"/>
                      <a:pt x="1605" y="102"/>
                      <a:pt x="1605" y="103"/>
                    </a:cubicBezTo>
                    <a:cubicBezTo>
                      <a:pt x="1605" y="104"/>
                      <a:pt x="1603" y="104"/>
                      <a:pt x="1603" y="105"/>
                    </a:cubicBezTo>
                    <a:cubicBezTo>
                      <a:pt x="1602" y="106"/>
                      <a:pt x="1603" y="107"/>
                      <a:pt x="1602" y="108"/>
                    </a:cubicBezTo>
                    <a:cubicBezTo>
                      <a:pt x="1602" y="109"/>
                      <a:pt x="1601" y="109"/>
                      <a:pt x="1600" y="110"/>
                    </a:cubicBezTo>
                    <a:cubicBezTo>
                      <a:pt x="1599" y="110"/>
                      <a:pt x="1600" y="112"/>
                      <a:pt x="1599" y="112"/>
                    </a:cubicBezTo>
                    <a:cubicBezTo>
                      <a:pt x="1598" y="113"/>
                      <a:pt x="1597" y="112"/>
                      <a:pt x="1596" y="112"/>
                    </a:cubicBezTo>
                    <a:cubicBezTo>
                      <a:pt x="1595" y="112"/>
                      <a:pt x="1594" y="112"/>
                      <a:pt x="1593" y="112"/>
                    </a:cubicBezTo>
                    <a:cubicBezTo>
                      <a:pt x="1592" y="112"/>
                      <a:pt x="1591" y="111"/>
                      <a:pt x="1590" y="111"/>
                    </a:cubicBezTo>
                    <a:cubicBezTo>
                      <a:pt x="1590" y="111"/>
                      <a:pt x="1589" y="110"/>
                      <a:pt x="1589" y="110"/>
                    </a:cubicBezTo>
                    <a:cubicBezTo>
                      <a:pt x="1587" y="110"/>
                      <a:pt x="1584" y="109"/>
                      <a:pt x="1585" y="110"/>
                    </a:cubicBezTo>
                    <a:cubicBezTo>
                      <a:pt x="1585" y="111"/>
                      <a:pt x="1586" y="111"/>
                      <a:pt x="1587" y="111"/>
                    </a:cubicBezTo>
                    <a:cubicBezTo>
                      <a:pt x="1588" y="112"/>
                      <a:pt x="1589" y="112"/>
                      <a:pt x="1589" y="113"/>
                    </a:cubicBezTo>
                    <a:cubicBezTo>
                      <a:pt x="1592" y="114"/>
                      <a:pt x="1593" y="113"/>
                      <a:pt x="1595" y="114"/>
                    </a:cubicBezTo>
                    <a:cubicBezTo>
                      <a:pt x="1597" y="114"/>
                      <a:pt x="1598" y="114"/>
                      <a:pt x="1600" y="114"/>
                    </a:cubicBezTo>
                    <a:cubicBezTo>
                      <a:pt x="1602" y="114"/>
                      <a:pt x="1603" y="115"/>
                      <a:pt x="1605" y="114"/>
                    </a:cubicBezTo>
                    <a:cubicBezTo>
                      <a:pt x="1606" y="114"/>
                      <a:pt x="1606" y="113"/>
                      <a:pt x="1607" y="112"/>
                    </a:cubicBezTo>
                    <a:cubicBezTo>
                      <a:pt x="1608" y="111"/>
                      <a:pt x="1609" y="111"/>
                      <a:pt x="1610" y="111"/>
                    </a:cubicBezTo>
                    <a:cubicBezTo>
                      <a:pt x="1611" y="110"/>
                      <a:pt x="1611" y="110"/>
                      <a:pt x="1611" y="110"/>
                    </a:cubicBezTo>
                    <a:cubicBezTo>
                      <a:pt x="1613" y="108"/>
                      <a:pt x="1611" y="106"/>
                      <a:pt x="1611" y="104"/>
                    </a:cubicBezTo>
                    <a:cubicBezTo>
                      <a:pt x="1611" y="103"/>
                      <a:pt x="1612" y="102"/>
                      <a:pt x="1611" y="101"/>
                    </a:cubicBezTo>
                    <a:cubicBezTo>
                      <a:pt x="1611" y="99"/>
                      <a:pt x="1608" y="100"/>
                      <a:pt x="1608" y="99"/>
                    </a:cubicBezTo>
                    <a:cubicBezTo>
                      <a:pt x="1608" y="98"/>
                      <a:pt x="1608" y="98"/>
                      <a:pt x="1609" y="97"/>
                    </a:cubicBezTo>
                    <a:cubicBezTo>
                      <a:pt x="1609" y="97"/>
                      <a:pt x="1610" y="97"/>
                      <a:pt x="1611" y="96"/>
                    </a:cubicBezTo>
                    <a:moveTo>
                      <a:pt x="1262" y="169"/>
                    </a:moveTo>
                    <a:cubicBezTo>
                      <a:pt x="1261" y="169"/>
                      <a:pt x="1261" y="168"/>
                      <a:pt x="1261" y="168"/>
                    </a:cubicBezTo>
                    <a:cubicBezTo>
                      <a:pt x="1260" y="167"/>
                      <a:pt x="1259" y="165"/>
                      <a:pt x="1258" y="165"/>
                    </a:cubicBezTo>
                    <a:cubicBezTo>
                      <a:pt x="1257" y="166"/>
                      <a:pt x="1258" y="167"/>
                      <a:pt x="1257" y="168"/>
                    </a:cubicBezTo>
                    <a:cubicBezTo>
                      <a:pt x="1257" y="169"/>
                      <a:pt x="1256" y="170"/>
                      <a:pt x="1255" y="170"/>
                    </a:cubicBezTo>
                    <a:cubicBezTo>
                      <a:pt x="1255" y="171"/>
                      <a:pt x="1254" y="170"/>
                      <a:pt x="1253" y="171"/>
                    </a:cubicBezTo>
                    <a:cubicBezTo>
                      <a:pt x="1253" y="171"/>
                      <a:pt x="1252" y="172"/>
                      <a:pt x="1252" y="172"/>
                    </a:cubicBezTo>
                    <a:cubicBezTo>
                      <a:pt x="1251" y="173"/>
                      <a:pt x="1251" y="173"/>
                      <a:pt x="1250" y="174"/>
                    </a:cubicBezTo>
                    <a:cubicBezTo>
                      <a:pt x="1249" y="175"/>
                      <a:pt x="1247" y="175"/>
                      <a:pt x="1246" y="176"/>
                    </a:cubicBezTo>
                    <a:cubicBezTo>
                      <a:pt x="1244" y="176"/>
                      <a:pt x="1243" y="177"/>
                      <a:pt x="1240" y="177"/>
                    </a:cubicBezTo>
                    <a:cubicBezTo>
                      <a:pt x="1239" y="178"/>
                      <a:pt x="1237" y="178"/>
                      <a:pt x="1236" y="178"/>
                    </a:cubicBezTo>
                    <a:cubicBezTo>
                      <a:pt x="1234" y="177"/>
                      <a:pt x="1234" y="177"/>
                      <a:pt x="1233" y="176"/>
                    </a:cubicBezTo>
                    <a:cubicBezTo>
                      <a:pt x="1232" y="176"/>
                      <a:pt x="1232" y="175"/>
                      <a:pt x="1230" y="174"/>
                    </a:cubicBezTo>
                    <a:cubicBezTo>
                      <a:pt x="1229" y="174"/>
                      <a:pt x="1228" y="175"/>
                      <a:pt x="1227" y="174"/>
                    </a:cubicBezTo>
                    <a:cubicBezTo>
                      <a:pt x="1226" y="174"/>
                      <a:pt x="1227" y="172"/>
                      <a:pt x="1227" y="171"/>
                    </a:cubicBezTo>
                    <a:cubicBezTo>
                      <a:pt x="1227" y="170"/>
                      <a:pt x="1228" y="169"/>
                      <a:pt x="1227" y="167"/>
                    </a:cubicBezTo>
                    <a:cubicBezTo>
                      <a:pt x="1227" y="166"/>
                      <a:pt x="1224" y="166"/>
                      <a:pt x="1224" y="165"/>
                    </a:cubicBezTo>
                    <a:cubicBezTo>
                      <a:pt x="1225" y="164"/>
                      <a:pt x="1226" y="164"/>
                      <a:pt x="1226" y="163"/>
                    </a:cubicBezTo>
                    <a:cubicBezTo>
                      <a:pt x="1227" y="162"/>
                      <a:pt x="1227" y="162"/>
                      <a:pt x="1227" y="161"/>
                    </a:cubicBezTo>
                    <a:cubicBezTo>
                      <a:pt x="1228" y="160"/>
                      <a:pt x="1227" y="159"/>
                      <a:pt x="1226" y="158"/>
                    </a:cubicBezTo>
                    <a:cubicBezTo>
                      <a:pt x="1226" y="157"/>
                      <a:pt x="1225" y="158"/>
                      <a:pt x="1224" y="158"/>
                    </a:cubicBezTo>
                    <a:cubicBezTo>
                      <a:pt x="1223" y="157"/>
                      <a:pt x="1223" y="157"/>
                      <a:pt x="1223" y="156"/>
                    </a:cubicBezTo>
                    <a:cubicBezTo>
                      <a:pt x="1222" y="155"/>
                      <a:pt x="1223" y="154"/>
                      <a:pt x="1223" y="153"/>
                    </a:cubicBezTo>
                    <a:cubicBezTo>
                      <a:pt x="1223" y="151"/>
                      <a:pt x="1224" y="149"/>
                      <a:pt x="1224" y="149"/>
                    </a:cubicBezTo>
                    <a:cubicBezTo>
                      <a:pt x="1224" y="148"/>
                      <a:pt x="1223" y="147"/>
                      <a:pt x="1224" y="146"/>
                    </a:cubicBezTo>
                    <a:cubicBezTo>
                      <a:pt x="1224" y="145"/>
                      <a:pt x="1225" y="145"/>
                      <a:pt x="1226" y="145"/>
                    </a:cubicBezTo>
                    <a:cubicBezTo>
                      <a:pt x="1227" y="145"/>
                      <a:pt x="1228" y="145"/>
                      <a:pt x="1229" y="145"/>
                    </a:cubicBezTo>
                    <a:cubicBezTo>
                      <a:pt x="1230" y="145"/>
                      <a:pt x="1231" y="144"/>
                      <a:pt x="1232" y="143"/>
                    </a:cubicBezTo>
                    <a:cubicBezTo>
                      <a:pt x="1233" y="143"/>
                      <a:pt x="1233" y="143"/>
                      <a:pt x="1234" y="142"/>
                    </a:cubicBezTo>
                    <a:cubicBezTo>
                      <a:pt x="1235" y="142"/>
                      <a:pt x="1234" y="141"/>
                      <a:pt x="1235" y="140"/>
                    </a:cubicBezTo>
                    <a:cubicBezTo>
                      <a:pt x="1236" y="139"/>
                      <a:pt x="1236" y="139"/>
                      <a:pt x="1237" y="139"/>
                    </a:cubicBezTo>
                    <a:cubicBezTo>
                      <a:pt x="1239" y="138"/>
                      <a:pt x="1240" y="139"/>
                      <a:pt x="1241" y="139"/>
                    </a:cubicBezTo>
                    <a:cubicBezTo>
                      <a:pt x="1242" y="138"/>
                      <a:pt x="1243" y="138"/>
                      <a:pt x="1243" y="138"/>
                    </a:cubicBezTo>
                    <a:cubicBezTo>
                      <a:pt x="1244" y="137"/>
                      <a:pt x="1242" y="135"/>
                      <a:pt x="1243" y="134"/>
                    </a:cubicBezTo>
                    <a:cubicBezTo>
                      <a:pt x="1244" y="134"/>
                      <a:pt x="1245" y="134"/>
                      <a:pt x="1245" y="134"/>
                    </a:cubicBezTo>
                    <a:cubicBezTo>
                      <a:pt x="1247" y="133"/>
                      <a:pt x="1248" y="135"/>
                      <a:pt x="1249" y="134"/>
                    </a:cubicBezTo>
                    <a:cubicBezTo>
                      <a:pt x="1249" y="133"/>
                      <a:pt x="1249" y="132"/>
                      <a:pt x="1250" y="131"/>
                    </a:cubicBezTo>
                    <a:cubicBezTo>
                      <a:pt x="1250" y="131"/>
                      <a:pt x="1251" y="132"/>
                      <a:pt x="1251" y="131"/>
                    </a:cubicBezTo>
                    <a:cubicBezTo>
                      <a:pt x="1252" y="131"/>
                      <a:pt x="1251" y="130"/>
                      <a:pt x="1252" y="130"/>
                    </a:cubicBezTo>
                    <a:cubicBezTo>
                      <a:pt x="1253" y="129"/>
                      <a:pt x="1254" y="130"/>
                      <a:pt x="1255" y="129"/>
                    </a:cubicBezTo>
                    <a:cubicBezTo>
                      <a:pt x="1256" y="129"/>
                      <a:pt x="1256" y="128"/>
                      <a:pt x="1257" y="127"/>
                    </a:cubicBezTo>
                    <a:cubicBezTo>
                      <a:pt x="1257" y="127"/>
                      <a:pt x="1258" y="127"/>
                      <a:pt x="1259" y="127"/>
                    </a:cubicBezTo>
                    <a:cubicBezTo>
                      <a:pt x="1260" y="126"/>
                      <a:pt x="1259" y="125"/>
                      <a:pt x="1260" y="124"/>
                    </a:cubicBezTo>
                    <a:cubicBezTo>
                      <a:pt x="1261" y="123"/>
                      <a:pt x="1262" y="123"/>
                      <a:pt x="1263" y="123"/>
                    </a:cubicBezTo>
                    <a:cubicBezTo>
                      <a:pt x="1264" y="123"/>
                      <a:pt x="1264" y="123"/>
                      <a:pt x="1265" y="123"/>
                    </a:cubicBezTo>
                    <a:cubicBezTo>
                      <a:pt x="1266" y="122"/>
                      <a:pt x="1265" y="120"/>
                      <a:pt x="1265" y="119"/>
                    </a:cubicBezTo>
                    <a:cubicBezTo>
                      <a:pt x="1265" y="117"/>
                      <a:pt x="1265" y="115"/>
                      <a:pt x="1267" y="115"/>
                    </a:cubicBezTo>
                    <a:cubicBezTo>
                      <a:pt x="1268" y="114"/>
                      <a:pt x="1268" y="115"/>
                      <a:pt x="1269" y="115"/>
                    </a:cubicBezTo>
                    <a:cubicBezTo>
                      <a:pt x="1270" y="114"/>
                      <a:pt x="1268" y="112"/>
                      <a:pt x="1269" y="111"/>
                    </a:cubicBezTo>
                    <a:cubicBezTo>
                      <a:pt x="1270" y="110"/>
                      <a:pt x="1271" y="110"/>
                      <a:pt x="1272" y="109"/>
                    </a:cubicBezTo>
                    <a:cubicBezTo>
                      <a:pt x="1273" y="108"/>
                      <a:pt x="1273" y="108"/>
                      <a:pt x="1274" y="107"/>
                    </a:cubicBezTo>
                    <a:cubicBezTo>
                      <a:pt x="1275" y="106"/>
                      <a:pt x="1276" y="106"/>
                      <a:pt x="1277" y="105"/>
                    </a:cubicBezTo>
                    <a:cubicBezTo>
                      <a:pt x="1277" y="104"/>
                      <a:pt x="1277" y="103"/>
                      <a:pt x="1277" y="102"/>
                    </a:cubicBezTo>
                    <a:cubicBezTo>
                      <a:pt x="1278" y="102"/>
                      <a:pt x="1278" y="101"/>
                      <a:pt x="1279" y="101"/>
                    </a:cubicBezTo>
                    <a:cubicBezTo>
                      <a:pt x="1280" y="101"/>
                      <a:pt x="1281" y="101"/>
                      <a:pt x="1282" y="101"/>
                    </a:cubicBezTo>
                    <a:cubicBezTo>
                      <a:pt x="1283" y="101"/>
                      <a:pt x="1284" y="102"/>
                      <a:pt x="1285" y="101"/>
                    </a:cubicBezTo>
                    <a:cubicBezTo>
                      <a:pt x="1286" y="100"/>
                      <a:pt x="1285" y="99"/>
                      <a:pt x="1286" y="98"/>
                    </a:cubicBezTo>
                    <a:cubicBezTo>
                      <a:pt x="1286" y="97"/>
                      <a:pt x="1286" y="96"/>
                      <a:pt x="1287" y="95"/>
                    </a:cubicBezTo>
                    <a:cubicBezTo>
                      <a:pt x="1288" y="94"/>
                      <a:pt x="1288" y="93"/>
                      <a:pt x="1289" y="93"/>
                    </a:cubicBezTo>
                    <a:cubicBezTo>
                      <a:pt x="1290" y="92"/>
                      <a:pt x="1291" y="92"/>
                      <a:pt x="1292" y="92"/>
                    </a:cubicBezTo>
                    <a:cubicBezTo>
                      <a:pt x="1293" y="91"/>
                      <a:pt x="1294" y="91"/>
                      <a:pt x="1295" y="91"/>
                    </a:cubicBezTo>
                    <a:cubicBezTo>
                      <a:pt x="1296" y="90"/>
                      <a:pt x="1296" y="91"/>
                      <a:pt x="1297" y="90"/>
                    </a:cubicBezTo>
                    <a:cubicBezTo>
                      <a:pt x="1298" y="90"/>
                      <a:pt x="1298" y="89"/>
                      <a:pt x="1299" y="88"/>
                    </a:cubicBezTo>
                    <a:cubicBezTo>
                      <a:pt x="1299" y="88"/>
                      <a:pt x="1300" y="88"/>
                      <a:pt x="1301" y="88"/>
                    </a:cubicBezTo>
                    <a:cubicBezTo>
                      <a:pt x="1302" y="88"/>
                      <a:pt x="1303" y="87"/>
                      <a:pt x="1305" y="87"/>
                    </a:cubicBezTo>
                    <a:cubicBezTo>
                      <a:pt x="1305" y="88"/>
                      <a:pt x="1306" y="88"/>
                      <a:pt x="1306" y="89"/>
                    </a:cubicBezTo>
                    <a:cubicBezTo>
                      <a:pt x="1307" y="89"/>
                      <a:pt x="1307" y="89"/>
                      <a:pt x="1308" y="88"/>
                    </a:cubicBezTo>
                    <a:cubicBezTo>
                      <a:pt x="1308" y="88"/>
                      <a:pt x="1308" y="87"/>
                      <a:pt x="1308" y="87"/>
                    </a:cubicBezTo>
                    <a:cubicBezTo>
                      <a:pt x="1309" y="86"/>
                      <a:pt x="1310" y="87"/>
                      <a:pt x="1311" y="86"/>
                    </a:cubicBezTo>
                    <a:cubicBezTo>
                      <a:pt x="1312" y="86"/>
                      <a:pt x="1311" y="85"/>
                      <a:pt x="1312" y="84"/>
                    </a:cubicBezTo>
                    <a:cubicBezTo>
                      <a:pt x="1313" y="83"/>
                      <a:pt x="1314" y="84"/>
                      <a:pt x="1315" y="84"/>
                    </a:cubicBezTo>
                    <a:cubicBezTo>
                      <a:pt x="1316" y="84"/>
                      <a:pt x="1317" y="85"/>
                      <a:pt x="1318" y="85"/>
                    </a:cubicBezTo>
                    <a:cubicBezTo>
                      <a:pt x="1319" y="85"/>
                      <a:pt x="1320" y="85"/>
                      <a:pt x="1322" y="85"/>
                    </a:cubicBezTo>
                    <a:cubicBezTo>
                      <a:pt x="1323" y="85"/>
                      <a:pt x="1323" y="85"/>
                      <a:pt x="1324" y="84"/>
                    </a:cubicBezTo>
                    <a:cubicBezTo>
                      <a:pt x="1325" y="84"/>
                      <a:pt x="1325" y="83"/>
                      <a:pt x="1326" y="82"/>
                    </a:cubicBezTo>
                    <a:cubicBezTo>
                      <a:pt x="1326" y="82"/>
                      <a:pt x="1326" y="81"/>
                      <a:pt x="1326" y="81"/>
                    </a:cubicBezTo>
                    <a:cubicBezTo>
                      <a:pt x="1327" y="79"/>
                      <a:pt x="1328" y="80"/>
                      <a:pt x="1330" y="80"/>
                    </a:cubicBezTo>
                    <a:cubicBezTo>
                      <a:pt x="1331" y="80"/>
                      <a:pt x="1332" y="80"/>
                      <a:pt x="1333" y="81"/>
                    </a:cubicBezTo>
                    <a:cubicBezTo>
                      <a:pt x="1334" y="81"/>
                      <a:pt x="1334" y="81"/>
                      <a:pt x="1334" y="82"/>
                    </a:cubicBezTo>
                    <a:cubicBezTo>
                      <a:pt x="1334" y="83"/>
                      <a:pt x="1333" y="82"/>
                      <a:pt x="1332" y="83"/>
                    </a:cubicBezTo>
                    <a:cubicBezTo>
                      <a:pt x="1331" y="84"/>
                      <a:pt x="1331" y="85"/>
                      <a:pt x="1331" y="86"/>
                    </a:cubicBezTo>
                    <a:cubicBezTo>
                      <a:pt x="1332" y="87"/>
                      <a:pt x="1333" y="86"/>
                      <a:pt x="1334" y="85"/>
                    </a:cubicBezTo>
                    <a:cubicBezTo>
                      <a:pt x="1336" y="84"/>
                      <a:pt x="1335" y="83"/>
                      <a:pt x="1336" y="82"/>
                    </a:cubicBezTo>
                    <a:cubicBezTo>
                      <a:pt x="1336" y="81"/>
                      <a:pt x="1337" y="80"/>
                      <a:pt x="1338" y="80"/>
                    </a:cubicBezTo>
                    <a:cubicBezTo>
                      <a:pt x="1339" y="80"/>
                      <a:pt x="1339" y="80"/>
                      <a:pt x="1340" y="81"/>
                    </a:cubicBezTo>
                    <a:cubicBezTo>
                      <a:pt x="1340" y="82"/>
                      <a:pt x="1339" y="83"/>
                      <a:pt x="1340" y="84"/>
                    </a:cubicBezTo>
                    <a:cubicBezTo>
                      <a:pt x="1341" y="84"/>
                      <a:pt x="1341" y="83"/>
                      <a:pt x="1342" y="82"/>
                    </a:cubicBezTo>
                    <a:cubicBezTo>
                      <a:pt x="1343" y="82"/>
                      <a:pt x="1343" y="81"/>
                      <a:pt x="1344" y="80"/>
                    </a:cubicBezTo>
                    <a:cubicBezTo>
                      <a:pt x="1344" y="80"/>
                      <a:pt x="1345" y="80"/>
                      <a:pt x="1346" y="80"/>
                    </a:cubicBezTo>
                    <a:cubicBezTo>
                      <a:pt x="1347" y="80"/>
                      <a:pt x="1347" y="80"/>
                      <a:pt x="1348" y="80"/>
                    </a:cubicBezTo>
                    <a:cubicBezTo>
                      <a:pt x="1349" y="81"/>
                      <a:pt x="1348" y="82"/>
                      <a:pt x="1348" y="83"/>
                    </a:cubicBezTo>
                    <a:cubicBezTo>
                      <a:pt x="1349" y="83"/>
                      <a:pt x="1350" y="83"/>
                      <a:pt x="1351" y="83"/>
                    </a:cubicBezTo>
                    <a:cubicBezTo>
                      <a:pt x="1352" y="82"/>
                      <a:pt x="1352" y="82"/>
                      <a:pt x="1353" y="82"/>
                    </a:cubicBezTo>
                    <a:cubicBezTo>
                      <a:pt x="1355" y="81"/>
                      <a:pt x="1356" y="82"/>
                      <a:pt x="1357" y="82"/>
                    </a:cubicBezTo>
                    <a:cubicBezTo>
                      <a:pt x="1358" y="82"/>
                      <a:pt x="1359" y="83"/>
                      <a:pt x="1360" y="83"/>
                    </a:cubicBezTo>
                    <a:cubicBezTo>
                      <a:pt x="1362" y="84"/>
                      <a:pt x="1365" y="83"/>
                      <a:pt x="1364" y="85"/>
                    </a:cubicBezTo>
                    <a:cubicBezTo>
                      <a:pt x="1364" y="86"/>
                      <a:pt x="1362" y="86"/>
                      <a:pt x="1361" y="86"/>
                    </a:cubicBezTo>
                    <a:cubicBezTo>
                      <a:pt x="1360" y="86"/>
                      <a:pt x="1360" y="86"/>
                      <a:pt x="1359" y="86"/>
                    </a:cubicBezTo>
                    <a:cubicBezTo>
                      <a:pt x="1358" y="86"/>
                      <a:pt x="1356" y="85"/>
                      <a:pt x="1356" y="86"/>
                    </a:cubicBezTo>
                    <a:cubicBezTo>
                      <a:pt x="1356" y="87"/>
                      <a:pt x="1356" y="87"/>
                      <a:pt x="1357" y="88"/>
                    </a:cubicBezTo>
                    <a:cubicBezTo>
                      <a:pt x="1357" y="89"/>
                      <a:pt x="1359" y="88"/>
                      <a:pt x="1360" y="89"/>
                    </a:cubicBezTo>
                    <a:cubicBezTo>
                      <a:pt x="1362" y="89"/>
                      <a:pt x="1363" y="90"/>
                      <a:pt x="1365" y="90"/>
                    </a:cubicBezTo>
                    <a:cubicBezTo>
                      <a:pt x="1366" y="90"/>
                      <a:pt x="1367" y="89"/>
                      <a:pt x="1368" y="89"/>
                    </a:cubicBezTo>
                    <a:cubicBezTo>
                      <a:pt x="1369" y="89"/>
                      <a:pt x="1369" y="87"/>
                      <a:pt x="1371" y="87"/>
                    </a:cubicBezTo>
                    <a:cubicBezTo>
                      <a:pt x="1372" y="87"/>
                      <a:pt x="1373" y="88"/>
                      <a:pt x="1374" y="88"/>
                    </a:cubicBezTo>
                    <a:cubicBezTo>
                      <a:pt x="1375" y="89"/>
                      <a:pt x="1375" y="89"/>
                      <a:pt x="1376" y="89"/>
                    </a:cubicBezTo>
                    <a:cubicBezTo>
                      <a:pt x="1377" y="90"/>
                      <a:pt x="1377" y="92"/>
                      <a:pt x="1378" y="92"/>
                    </a:cubicBezTo>
                    <a:cubicBezTo>
                      <a:pt x="1379" y="93"/>
                      <a:pt x="1380" y="92"/>
                      <a:pt x="1381" y="92"/>
                    </a:cubicBezTo>
                    <a:cubicBezTo>
                      <a:pt x="1382" y="92"/>
                      <a:pt x="1383" y="91"/>
                      <a:pt x="1384" y="91"/>
                    </a:cubicBezTo>
                    <a:cubicBezTo>
                      <a:pt x="1385" y="91"/>
                      <a:pt x="1386" y="92"/>
                      <a:pt x="1387" y="93"/>
                    </a:cubicBezTo>
                    <a:cubicBezTo>
                      <a:pt x="1388" y="93"/>
                      <a:pt x="1389" y="92"/>
                      <a:pt x="1391" y="93"/>
                    </a:cubicBezTo>
                    <a:cubicBezTo>
                      <a:pt x="1392" y="93"/>
                      <a:pt x="1392" y="93"/>
                      <a:pt x="1393" y="93"/>
                    </a:cubicBezTo>
                    <a:cubicBezTo>
                      <a:pt x="1395" y="94"/>
                      <a:pt x="1396" y="95"/>
                      <a:pt x="1398" y="95"/>
                    </a:cubicBezTo>
                    <a:cubicBezTo>
                      <a:pt x="1400" y="95"/>
                      <a:pt x="1401" y="95"/>
                      <a:pt x="1402" y="95"/>
                    </a:cubicBezTo>
                    <a:cubicBezTo>
                      <a:pt x="1403" y="96"/>
                      <a:pt x="1404" y="96"/>
                      <a:pt x="1405" y="97"/>
                    </a:cubicBezTo>
                    <a:cubicBezTo>
                      <a:pt x="1406" y="98"/>
                      <a:pt x="1407" y="98"/>
                      <a:pt x="1409" y="99"/>
                    </a:cubicBezTo>
                    <a:cubicBezTo>
                      <a:pt x="1410" y="99"/>
                      <a:pt x="1410" y="99"/>
                      <a:pt x="1411" y="99"/>
                    </a:cubicBezTo>
                    <a:cubicBezTo>
                      <a:pt x="1413" y="100"/>
                      <a:pt x="1414" y="99"/>
                      <a:pt x="1416" y="100"/>
                    </a:cubicBezTo>
                    <a:cubicBezTo>
                      <a:pt x="1416" y="100"/>
                      <a:pt x="1417" y="100"/>
                      <a:pt x="1418" y="101"/>
                    </a:cubicBezTo>
                    <a:cubicBezTo>
                      <a:pt x="1419" y="101"/>
                      <a:pt x="1419" y="102"/>
                      <a:pt x="1421" y="103"/>
                    </a:cubicBezTo>
                    <a:moveTo>
                      <a:pt x="1430" y="111"/>
                    </a:moveTo>
                    <a:cubicBezTo>
                      <a:pt x="1430" y="112"/>
                      <a:pt x="1429" y="113"/>
                      <a:pt x="1428" y="114"/>
                    </a:cubicBezTo>
                    <a:cubicBezTo>
                      <a:pt x="1427" y="115"/>
                      <a:pt x="1426" y="114"/>
                      <a:pt x="1424" y="115"/>
                    </a:cubicBezTo>
                    <a:cubicBezTo>
                      <a:pt x="1423" y="116"/>
                      <a:pt x="1422" y="116"/>
                      <a:pt x="1421" y="117"/>
                    </a:cubicBezTo>
                    <a:cubicBezTo>
                      <a:pt x="1420" y="119"/>
                      <a:pt x="1421" y="121"/>
                      <a:pt x="1420" y="122"/>
                    </a:cubicBezTo>
                    <a:cubicBezTo>
                      <a:pt x="1418" y="122"/>
                      <a:pt x="1418" y="120"/>
                      <a:pt x="1416" y="119"/>
                    </a:cubicBezTo>
                    <a:cubicBezTo>
                      <a:pt x="1414" y="118"/>
                      <a:pt x="1414" y="117"/>
                      <a:pt x="1411" y="116"/>
                    </a:cubicBezTo>
                    <a:cubicBezTo>
                      <a:pt x="1410" y="116"/>
                      <a:pt x="1409" y="116"/>
                      <a:pt x="1408" y="115"/>
                    </a:cubicBezTo>
                    <a:cubicBezTo>
                      <a:pt x="1406" y="115"/>
                      <a:pt x="1404" y="115"/>
                      <a:pt x="1402" y="115"/>
                    </a:cubicBezTo>
                    <a:cubicBezTo>
                      <a:pt x="1401" y="115"/>
                      <a:pt x="1400" y="116"/>
                      <a:pt x="1398" y="115"/>
                    </a:cubicBezTo>
                    <a:cubicBezTo>
                      <a:pt x="1397" y="115"/>
                      <a:pt x="1396" y="115"/>
                      <a:pt x="1395" y="115"/>
                    </a:cubicBezTo>
                    <a:cubicBezTo>
                      <a:pt x="1394" y="114"/>
                      <a:pt x="1393" y="113"/>
                      <a:pt x="1392" y="113"/>
                    </a:cubicBezTo>
                    <a:cubicBezTo>
                      <a:pt x="1391" y="114"/>
                      <a:pt x="1391" y="115"/>
                      <a:pt x="1391" y="116"/>
                    </a:cubicBezTo>
                    <a:cubicBezTo>
                      <a:pt x="1391" y="117"/>
                      <a:pt x="1392" y="118"/>
                      <a:pt x="1393" y="119"/>
                    </a:cubicBezTo>
                    <a:cubicBezTo>
                      <a:pt x="1394" y="121"/>
                      <a:pt x="1394" y="122"/>
                      <a:pt x="1395" y="124"/>
                    </a:cubicBezTo>
                    <a:cubicBezTo>
                      <a:pt x="1396" y="125"/>
                      <a:pt x="1396" y="125"/>
                      <a:pt x="1397" y="126"/>
                    </a:cubicBezTo>
                    <a:cubicBezTo>
                      <a:pt x="1398" y="127"/>
                      <a:pt x="1398" y="128"/>
                      <a:pt x="1399" y="129"/>
                    </a:cubicBezTo>
                    <a:cubicBezTo>
                      <a:pt x="1401" y="130"/>
                      <a:pt x="1403" y="129"/>
                      <a:pt x="1404" y="130"/>
                    </a:cubicBezTo>
                    <a:cubicBezTo>
                      <a:pt x="1405" y="130"/>
                      <a:pt x="1405" y="131"/>
                      <a:pt x="1406" y="131"/>
                    </a:cubicBezTo>
                    <a:cubicBezTo>
                      <a:pt x="1408" y="133"/>
                      <a:pt x="1409" y="133"/>
                      <a:pt x="1412" y="133"/>
                    </a:cubicBezTo>
                    <a:cubicBezTo>
                      <a:pt x="1414" y="133"/>
                      <a:pt x="1416" y="134"/>
                      <a:pt x="1416" y="132"/>
                    </a:cubicBezTo>
                    <a:cubicBezTo>
                      <a:pt x="1417" y="131"/>
                      <a:pt x="1416" y="130"/>
                      <a:pt x="1415" y="129"/>
                    </a:cubicBezTo>
                    <a:cubicBezTo>
                      <a:pt x="1414" y="128"/>
                      <a:pt x="1413" y="128"/>
                      <a:pt x="1411" y="128"/>
                    </a:cubicBezTo>
                    <a:cubicBezTo>
                      <a:pt x="1410" y="128"/>
                      <a:pt x="1409" y="128"/>
                      <a:pt x="1407" y="127"/>
                    </a:cubicBezTo>
                    <a:cubicBezTo>
                      <a:pt x="1405" y="126"/>
                      <a:pt x="1403" y="127"/>
                      <a:pt x="1403" y="125"/>
                    </a:cubicBezTo>
                    <a:cubicBezTo>
                      <a:pt x="1403" y="123"/>
                      <a:pt x="1404" y="123"/>
                      <a:pt x="1406" y="122"/>
                    </a:cubicBezTo>
                    <a:cubicBezTo>
                      <a:pt x="1408" y="122"/>
                      <a:pt x="1409" y="122"/>
                      <a:pt x="1410" y="122"/>
                    </a:cubicBezTo>
                    <a:cubicBezTo>
                      <a:pt x="1412" y="123"/>
                      <a:pt x="1413" y="124"/>
                      <a:pt x="1414" y="124"/>
                    </a:cubicBezTo>
                    <a:cubicBezTo>
                      <a:pt x="1416" y="125"/>
                      <a:pt x="1417" y="125"/>
                      <a:pt x="1418" y="126"/>
                    </a:cubicBezTo>
                    <a:cubicBezTo>
                      <a:pt x="1419" y="126"/>
                      <a:pt x="1420" y="127"/>
                      <a:pt x="1421" y="127"/>
                    </a:cubicBezTo>
                    <a:cubicBezTo>
                      <a:pt x="1423" y="127"/>
                      <a:pt x="1424" y="128"/>
                      <a:pt x="1425" y="127"/>
                    </a:cubicBezTo>
                    <a:cubicBezTo>
                      <a:pt x="1426" y="126"/>
                      <a:pt x="1423" y="125"/>
                      <a:pt x="1422" y="124"/>
                    </a:cubicBezTo>
                    <a:cubicBezTo>
                      <a:pt x="1422" y="122"/>
                      <a:pt x="1422" y="121"/>
                      <a:pt x="1423" y="119"/>
                    </a:cubicBezTo>
                    <a:cubicBezTo>
                      <a:pt x="1425" y="118"/>
                      <a:pt x="1426" y="118"/>
                      <a:pt x="1428" y="117"/>
                    </a:cubicBezTo>
                    <a:cubicBezTo>
                      <a:pt x="1429" y="116"/>
                      <a:pt x="1431" y="114"/>
                      <a:pt x="1432" y="113"/>
                    </a:cubicBezTo>
                    <a:moveTo>
                      <a:pt x="1563" y="65"/>
                    </a:moveTo>
                    <a:cubicBezTo>
                      <a:pt x="1562" y="64"/>
                      <a:pt x="1561" y="64"/>
                      <a:pt x="1561" y="63"/>
                    </a:cubicBezTo>
                    <a:cubicBezTo>
                      <a:pt x="1561" y="62"/>
                      <a:pt x="1562" y="62"/>
                      <a:pt x="1563" y="61"/>
                    </a:cubicBezTo>
                    <a:cubicBezTo>
                      <a:pt x="1564" y="61"/>
                      <a:pt x="1565" y="61"/>
                      <a:pt x="1566" y="61"/>
                    </a:cubicBezTo>
                    <a:cubicBezTo>
                      <a:pt x="1568" y="62"/>
                      <a:pt x="1569" y="62"/>
                      <a:pt x="1570" y="63"/>
                    </a:cubicBezTo>
                    <a:cubicBezTo>
                      <a:pt x="1570" y="63"/>
                      <a:pt x="1570" y="64"/>
                      <a:pt x="1570" y="64"/>
                    </a:cubicBezTo>
                    <a:cubicBezTo>
                      <a:pt x="1570" y="66"/>
                      <a:pt x="1568" y="65"/>
                      <a:pt x="1566" y="65"/>
                    </a:cubicBezTo>
                    <a:cubicBezTo>
                      <a:pt x="1565" y="65"/>
                      <a:pt x="1564" y="65"/>
                      <a:pt x="1563" y="65"/>
                    </a:cubicBezTo>
                    <a:close/>
                    <a:moveTo>
                      <a:pt x="1470" y="71"/>
                    </a:moveTo>
                    <a:cubicBezTo>
                      <a:pt x="1471" y="71"/>
                      <a:pt x="1472" y="72"/>
                      <a:pt x="1473" y="72"/>
                    </a:cubicBezTo>
                    <a:cubicBezTo>
                      <a:pt x="1474" y="71"/>
                      <a:pt x="1475" y="71"/>
                      <a:pt x="1475" y="70"/>
                    </a:cubicBezTo>
                    <a:cubicBezTo>
                      <a:pt x="1475" y="69"/>
                      <a:pt x="1474" y="69"/>
                      <a:pt x="1473" y="68"/>
                    </a:cubicBezTo>
                    <a:cubicBezTo>
                      <a:pt x="1473" y="67"/>
                      <a:pt x="1473" y="67"/>
                      <a:pt x="1473" y="66"/>
                    </a:cubicBezTo>
                    <a:cubicBezTo>
                      <a:pt x="1474" y="65"/>
                      <a:pt x="1474" y="65"/>
                      <a:pt x="1475" y="64"/>
                    </a:cubicBezTo>
                    <a:cubicBezTo>
                      <a:pt x="1476" y="64"/>
                      <a:pt x="1477" y="64"/>
                      <a:pt x="1478" y="64"/>
                    </a:cubicBezTo>
                    <a:cubicBezTo>
                      <a:pt x="1479" y="64"/>
                      <a:pt x="1480" y="63"/>
                      <a:pt x="1480" y="62"/>
                    </a:cubicBezTo>
                    <a:cubicBezTo>
                      <a:pt x="1480" y="61"/>
                      <a:pt x="1477" y="63"/>
                      <a:pt x="1477" y="62"/>
                    </a:cubicBezTo>
                    <a:cubicBezTo>
                      <a:pt x="1476" y="61"/>
                      <a:pt x="1476" y="60"/>
                      <a:pt x="1477" y="60"/>
                    </a:cubicBezTo>
                    <a:cubicBezTo>
                      <a:pt x="1478" y="59"/>
                      <a:pt x="1479" y="59"/>
                      <a:pt x="1480" y="59"/>
                    </a:cubicBezTo>
                    <a:cubicBezTo>
                      <a:pt x="1480" y="58"/>
                      <a:pt x="1481" y="58"/>
                      <a:pt x="1482" y="57"/>
                    </a:cubicBezTo>
                    <a:cubicBezTo>
                      <a:pt x="1482" y="56"/>
                      <a:pt x="1481" y="55"/>
                      <a:pt x="1482" y="54"/>
                    </a:cubicBezTo>
                    <a:cubicBezTo>
                      <a:pt x="1482" y="53"/>
                      <a:pt x="1482" y="52"/>
                      <a:pt x="1483" y="51"/>
                    </a:cubicBezTo>
                    <a:cubicBezTo>
                      <a:pt x="1484" y="51"/>
                      <a:pt x="1485" y="51"/>
                      <a:pt x="1486" y="51"/>
                    </a:cubicBezTo>
                    <a:cubicBezTo>
                      <a:pt x="1487" y="51"/>
                      <a:pt x="1487" y="51"/>
                      <a:pt x="1488" y="51"/>
                    </a:cubicBezTo>
                    <a:cubicBezTo>
                      <a:pt x="1489" y="51"/>
                      <a:pt x="1489" y="50"/>
                      <a:pt x="1489" y="49"/>
                    </a:cubicBezTo>
                    <a:cubicBezTo>
                      <a:pt x="1490" y="48"/>
                      <a:pt x="1490" y="47"/>
                      <a:pt x="1490" y="47"/>
                    </a:cubicBezTo>
                    <a:cubicBezTo>
                      <a:pt x="1492" y="45"/>
                      <a:pt x="1493" y="47"/>
                      <a:pt x="1495" y="46"/>
                    </a:cubicBezTo>
                    <a:cubicBezTo>
                      <a:pt x="1496" y="46"/>
                      <a:pt x="1497" y="46"/>
                      <a:pt x="1498" y="45"/>
                    </a:cubicBezTo>
                    <a:cubicBezTo>
                      <a:pt x="1502" y="45"/>
                      <a:pt x="1502" y="45"/>
                      <a:pt x="1502" y="45"/>
                    </a:cubicBezTo>
                    <a:cubicBezTo>
                      <a:pt x="1503" y="44"/>
                      <a:pt x="1503" y="44"/>
                      <a:pt x="1504" y="43"/>
                    </a:cubicBezTo>
                    <a:cubicBezTo>
                      <a:pt x="1505" y="43"/>
                      <a:pt x="1506" y="43"/>
                      <a:pt x="1507" y="44"/>
                    </a:cubicBezTo>
                    <a:cubicBezTo>
                      <a:pt x="1508" y="44"/>
                      <a:pt x="1509" y="44"/>
                      <a:pt x="1511" y="44"/>
                    </a:cubicBezTo>
                    <a:cubicBezTo>
                      <a:pt x="1512" y="44"/>
                      <a:pt x="1512" y="43"/>
                      <a:pt x="1513" y="43"/>
                    </a:cubicBezTo>
                    <a:cubicBezTo>
                      <a:pt x="1515" y="42"/>
                      <a:pt x="1516" y="43"/>
                      <a:pt x="1518" y="43"/>
                    </a:cubicBezTo>
                    <a:cubicBezTo>
                      <a:pt x="1520" y="43"/>
                      <a:pt x="1522" y="44"/>
                      <a:pt x="1524" y="42"/>
                    </a:cubicBezTo>
                    <a:cubicBezTo>
                      <a:pt x="1525" y="42"/>
                      <a:pt x="1525" y="41"/>
                      <a:pt x="1526" y="40"/>
                    </a:cubicBezTo>
                    <a:cubicBezTo>
                      <a:pt x="1526" y="40"/>
                      <a:pt x="1526" y="39"/>
                      <a:pt x="1527" y="39"/>
                    </a:cubicBezTo>
                    <a:cubicBezTo>
                      <a:pt x="1528" y="38"/>
                      <a:pt x="1529" y="39"/>
                      <a:pt x="1530" y="39"/>
                    </a:cubicBezTo>
                    <a:cubicBezTo>
                      <a:pt x="1531" y="39"/>
                      <a:pt x="1531" y="38"/>
                      <a:pt x="1532" y="38"/>
                    </a:cubicBezTo>
                    <a:cubicBezTo>
                      <a:pt x="1533" y="38"/>
                      <a:pt x="1534" y="39"/>
                      <a:pt x="1535" y="39"/>
                    </a:cubicBezTo>
                    <a:cubicBezTo>
                      <a:pt x="1536" y="39"/>
                      <a:pt x="1537" y="39"/>
                      <a:pt x="1538" y="40"/>
                    </a:cubicBezTo>
                    <a:cubicBezTo>
                      <a:pt x="1538" y="40"/>
                      <a:pt x="1539" y="41"/>
                      <a:pt x="1539" y="41"/>
                    </a:cubicBezTo>
                    <a:cubicBezTo>
                      <a:pt x="1539" y="43"/>
                      <a:pt x="1538" y="43"/>
                      <a:pt x="1537" y="44"/>
                    </a:cubicBezTo>
                    <a:cubicBezTo>
                      <a:pt x="1536" y="45"/>
                      <a:pt x="1535" y="45"/>
                      <a:pt x="1533" y="45"/>
                    </a:cubicBezTo>
                    <a:cubicBezTo>
                      <a:pt x="1531" y="46"/>
                      <a:pt x="1530" y="45"/>
                      <a:pt x="1528" y="46"/>
                    </a:cubicBezTo>
                    <a:cubicBezTo>
                      <a:pt x="1527" y="46"/>
                      <a:pt x="1526" y="47"/>
                      <a:pt x="1525" y="47"/>
                    </a:cubicBezTo>
                    <a:cubicBezTo>
                      <a:pt x="1523" y="47"/>
                      <a:pt x="1522" y="47"/>
                      <a:pt x="1521" y="48"/>
                    </a:cubicBezTo>
                    <a:cubicBezTo>
                      <a:pt x="1519" y="48"/>
                      <a:pt x="1519" y="49"/>
                      <a:pt x="1518" y="49"/>
                    </a:cubicBezTo>
                    <a:cubicBezTo>
                      <a:pt x="1516" y="50"/>
                      <a:pt x="1515" y="49"/>
                      <a:pt x="1513" y="50"/>
                    </a:cubicBezTo>
                    <a:cubicBezTo>
                      <a:pt x="1511" y="50"/>
                      <a:pt x="1510" y="50"/>
                      <a:pt x="1508" y="51"/>
                    </a:cubicBezTo>
                    <a:cubicBezTo>
                      <a:pt x="1507" y="51"/>
                      <a:pt x="1507" y="52"/>
                      <a:pt x="1506" y="53"/>
                    </a:cubicBezTo>
                    <a:cubicBezTo>
                      <a:pt x="1505" y="53"/>
                      <a:pt x="1505" y="54"/>
                      <a:pt x="1504" y="55"/>
                    </a:cubicBezTo>
                    <a:cubicBezTo>
                      <a:pt x="1503" y="55"/>
                      <a:pt x="1503" y="55"/>
                      <a:pt x="1502" y="55"/>
                    </a:cubicBezTo>
                    <a:cubicBezTo>
                      <a:pt x="1501" y="55"/>
                      <a:pt x="1500" y="55"/>
                      <a:pt x="1499" y="55"/>
                    </a:cubicBezTo>
                    <a:cubicBezTo>
                      <a:pt x="1498" y="56"/>
                      <a:pt x="1498" y="57"/>
                      <a:pt x="1497" y="58"/>
                    </a:cubicBezTo>
                    <a:cubicBezTo>
                      <a:pt x="1496" y="59"/>
                      <a:pt x="1496" y="60"/>
                      <a:pt x="1495" y="60"/>
                    </a:cubicBezTo>
                    <a:cubicBezTo>
                      <a:pt x="1494" y="61"/>
                      <a:pt x="1494" y="63"/>
                      <a:pt x="1493" y="63"/>
                    </a:cubicBezTo>
                    <a:cubicBezTo>
                      <a:pt x="1492" y="64"/>
                      <a:pt x="1491" y="62"/>
                      <a:pt x="1490" y="63"/>
                    </a:cubicBezTo>
                    <a:cubicBezTo>
                      <a:pt x="1489" y="64"/>
                      <a:pt x="1489" y="64"/>
                      <a:pt x="1489" y="65"/>
                    </a:cubicBezTo>
                    <a:cubicBezTo>
                      <a:pt x="1490" y="66"/>
                      <a:pt x="1491" y="65"/>
                      <a:pt x="1491" y="66"/>
                    </a:cubicBezTo>
                    <a:cubicBezTo>
                      <a:pt x="1491" y="67"/>
                      <a:pt x="1490" y="67"/>
                      <a:pt x="1489" y="67"/>
                    </a:cubicBezTo>
                    <a:cubicBezTo>
                      <a:pt x="1488" y="69"/>
                      <a:pt x="1488" y="70"/>
                      <a:pt x="1489" y="71"/>
                    </a:cubicBezTo>
                    <a:cubicBezTo>
                      <a:pt x="1490" y="72"/>
                      <a:pt x="1490" y="72"/>
                      <a:pt x="1491" y="73"/>
                    </a:cubicBezTo>
                    <a:cubicBezTo>
                      <a:pt x="1492" y="74"/>
                      <a:pt x="1492" y="75"/>
                      <a:pt x="1493" y="75"/>
                    </a:cubicBezTo>
                    <a:cubicBezTo>
                      <a:pt x="1494" y="76"/>
                      <a:pt x="1495" y="76"/>
                      <a:pt x="1496" y="77"/>
                    </a:cubicBezTo>
                    <a:cubicBezTo>
                      <a:pt x="1496" y="78"/>
                      <a:pt x="1496" y="78"/>
                      <a:pt x="1497" y="79"/>
                    </a:cubicBezTo>
                    <a:cubicBezTo>
                      <a:pt x="1499" y="79"/>
                      <a:pt x="1499" y="79"/>
                      <a:pt x="1501" y="79"/>
                    </a:cubicBezTo>
                    <a:cubicBezTo>
                      <a:pt x="1502" y="79"/>
                      <a:pt x="1503" y="79"/>
                      <a:pt x="1504" y="80"/>
                    </a:cubicBezTo>
                    <a:cubicBezTo>
                      <a:pt x="1505" y="81"/>
                      <a:pt x="1506" y="82"/>
                      <a:pt x="1505" y="83"/>
                    </a:cubicBezTo>
                    <a:cubicBezTo>
                      <a:pt x="1505" y="84"/>
                      <a:pt x="1503" y="83"/>
                      <a:pt x="1502" y="83"/>
                    </a:cubicBezTo>
                    <a:cubicBezTo>
                      <a:pt x="1501" y="83"/>
                      <a:pt x="1500" y="83"/>
                      <a:pt x="1499" y="82"/>
                    </a:cubicBezTo>
                    <a:cubicBezTo>
                      <a:pt x="1498" y="82"/>
                      <a:pt x="1498" y="82"/>
                      <a:pt x="1497" y="82"/>
                    </a:cubicBezTo>
                    <a:cubicBezTo>
                      <a:pt x="1496" y="81"/>
                      <a:pt x="1495" y="82"/>
                      <a:pt x="1494" y="82"/>
                    </a:cubicBezTo>
                    <a:cubicBezTo>
                      <a:pt x="1493" y="82"/>
                      <a:pt x="1493" y="81"/>
                      <a:pt x="1492" y="81"/>
                    </a:cubicBezTo>
                    <a:cubicBezTo>
                      <a:pt x="1491" y="81"/>
                      <a:pt x="1490" y="81"/>
                      <a:pt x="1488" y="81"/>
                    </a:cubicBezTo>
                    <a:cubicBezTo>
                      <a:pt x="1487" y="81"/>
                      <a:pt x="1486" y="82"/>
                      <a:pt x="1485" y="81"/>
                    </a:cubicBezTo>
                    <a:cubicBezTo>
                      <a:pt x="1484" y="80"/>
                      <a:pt x="1484" y="80"/>
                      <a:pt x="1484" y="79"/>
                    </a:cubicBezTo>
                    <a:cubicBezTo>
                      <a:pt x="1483" y="78"/>
                      <a:pt x="1483" y="76"/>
                      <a:pt x="1482" y="77"/>
                    </a:cubicBezTo>
                    <a:cubicBezTo>
                      <a:pt x="1481" y="77"/>
                      <a:pt x="1481" y="78"/>
                      <a:pt x="1480" y="79"/>
                    </a:cubicBezTo>
                    <a:cubicBezTo>
                      <a:pt x="1480" y="79"/>
                      <a:pt x="1479" y="79"/>
                      <a:pt x="1478" y="79"/>
                    </a:cubicBezTo>
                    <a:cubicBezTo>
                      <a:pt x="1477" y="78"/>
                      <a:pt x="1477" y="77"/>
                      <a:pt x="1476" y="77"/>
                    </a:cubicBezTo>
                    <a:cubicBezTo>
                      <a:pt x="1475" y="76"/>
                      <a:pt x="1474" y="77"/>
                      <a:pt x="1473" y="76"/>
                    </a:cubicBezTo>
                    <a:cubicBezTo>
                      <a:pt x="1471" y="76"/>
                      <a:pt x="1470" y="76"/>
                      <a:pt x="1469" y="74"/>
                    </a:cubicBezTo>
                    <a:cubicBezTo>
                      <a:pt x="1469" y="74"/>
                      <a:pt x="1469" y="73"/>
                      <a:pt x="1469" y="73"/>
                    </a:cubicBezTo>
                    <a:cubicBezTo>
                      <a:pt x="1469" y="72"/>
                      <a:pt x="1469" y="72"/>
                      <a:pt x="1470" y="71"/>
                    </a:cubicBezTo>
                    <a:close/>
                    <a:moveTo>
                      <a:pt x="1514" y="87"/>
                    </a:moveTo>
                    <a:cubicBezTo>
                      <a:pt x="1513" y="86"/>
                      <a:pt x="1513" y="85"/>
                      <a:pt x="1514" y="84"/>
                    </a:cubicBezTo>
                    <a:cubicBezTo>
                      <a:pt x="1515" y="84"/>
                      <a:pt x="1515" y="84"/>
                      <a:pt x="1516" y="84"/>
                    </a:cubicBezTo>
                    <a:cubicBezTo>
                      <a:pt x="1517" y="84"/>
                      <a:pt x="1518" y="84"/>
                      <a:pt x="1519" y="84"/>
                    </a:cubicBezTo>
                    <a:cubicBezTo>
                      <a:pt x="1520" y="85"/>
                      <a:pt x="1520" y="86"/>
                      <a:pt x="1521" y="86"/>
                    </a:cubicBezTo>
                    <a:cubicBezTo>
                      <a:pt x="1522" y="87"/>
                      <a:pt x="1523" y="86"/>
                      <a:pt x="1523" y="87"/>
                    </a:cubicBezTo>
                    <a:cubicBezTo>
                      <a:pt x="1524" y="87"/>
                      <a:pt x="1525" y="88"/>
                      <a:pt x="1524" y="89"/>
                    </a:cubicBezTo>
                    <a:cubicBezTo>
                      <a:pt x="1524" y="91"/>
                      <a:pt x="1522" y="89"/>
                      <a:pt x="1520" y="89"/>
                    </a:cubicBezTo>
                    <a:cubicBezTo>
                      <a:pt x="1519" y="89"/>
                      <a:pt x="1518" y="88"/>
                      <a:pt x="1517" y="88"/>
                    </a:cubicBezTo>
                    <a:cubicBezTo>
                      <a:pt x="1516" y="88"/>
                      <a:pt x="1515" y="88"/>
                      <a:pt x="1514" y="87"/>
                    </a:cubicBezTo>
                    <a:close/>
                    <a:moveTo>
                      <a:pt x="1468" y="96"/>
                    </a:moveTo>
                    <a:cubicBezTo>
                      <a:pt x="1466" y="96"/>
                      <a:pt x="1465" y="96"/>
                      <a:pt x="1464" y="96"/>
                    </a:cubicBezTo>
                    <a:cubicBezTo>
                      <a:pt x="1463" y="95"/>
                      <a:pt x="1462" y="95"/>
                      <a:pt x="1462" y="94"/>
                    </a:cubicBezTo>
                    <a:cubicBezTo>
                      <a:pt x="1461" y="93"/>
                      <a:pt x="1462" y="92"/>
                      <a:pt x="1463" y="91"/>
                    </a:cubicBezTo>
                    <a:cubicBezTo>
                      <a:pt x="1464" y="90"/>
                      <a:pt x="1465" y="90"/>
                      <a:pt x="1466" y="91"/>
                    </a:cubicBezTo>
                    <a:cubicBezTo>
                      <a:pt x="1467" y="91"/>
                      <a:pt x="1467" y="91"/>
                      <a:pt x="1468" y="91"/>
                    </a:cubicBezTo>
                    <a:cubicBezTo>
                      <a:pt x="1470" y="92"/>
                      <a:pt x="1471" y="92"/>
                      <a:pt x="1472" y="93"/>
                    </a:cubicBezTo>
                    <a:cubicBezTo>
                      <a:pt x="1472" y="93"/>
                      <a:pt x="1473" y="94"/>
                      <a:pt x="1473" y="94"/>
                    </a:cubicBezTo>
                    <a:cubicBezTo>
                      <a:pt x="1472" y="95"/>
                      <a:pt x="1471" y="95"/>
                      <a:pt x="1471" y="95"/>
                    </a:cubicBezTo>
                    <a:cubicBezTo>
                      <a:pt x="1470" y="96"/>
                      <a:pt x="1469" y="96"/>
                      <a:pt x="1468" y="96"/>
                    </a:cubicBezTo>
                    <a:close/>
                    <a:moveTo>
                      <a:pt x="1492" y="17"/>
                    </a:moveTo>
                    <a:cubicBezTo>
                      <a:pt x="1493" y="17"/>
                      <a:pt x="1495" y="18"/>
                      <a:pt x="1496" y="17"/>
                    </a:cubicBezTo>
                    <a:cubicBezTo>
                      <a:pt x="1496" y="16"/>
                      <a:pt x="1497" y="15"/>
                      <a:pt x="1497" y="15"/>
                    </a:cubicBezTo>
                    <a:cubicBezTo>
                      <a:pt x="1496" y="14"/>
                      <a:pt x="1495" y="14"/>
                      <a:pt x="1494" y="13"/>
                    </a:cubicBezTo>
                    <a:cubicBezTo>
                      <a:pt x="1493" y="13"/>
                      <a:pt x="1492" y="14"/>
                      <a:pt x="1491" y="14"/>
                    </a:cubicBezTo>
                    <a:cubicBezTo>
                      <a:pt x="1490" y="14"/>
                      <a:pt x="1490" y="14"/>
                      <a:pt x="1489" y="15"/>
                    </a:cubicBezTo>
                    <a:cubicBezTo>
                      <a:pt x="1488" y="15"/>
                      <a:pt x="1488" y="15"/>
                      <a:pt x="1487" y="16"/>
                    </a:cubicBezTo>
                    <a:cubicBezTo>
                      <a:pt x="1487" y="18"/>
                      <a:pt x="1490" y="17"/>
                      <a:pt x="1492" y="17"/>
                    </a:cubicBezTo>
                    <a:close/>
                    <a:moveTo>
                      <a:pt x="1473" y="16"/>
                    </a:moveTo>
                    <a:cubicBezTo>
                      <a:pt x="1474" y="15"/>
                      <a:pt x="1475" y="17"/>
                      <a:pt x="1477" y="17"/>
                    </a:cubicBezTo>
                    <a:cubicBezTo>
                      <a:pt x="1478" y="17"/>
                      <a:pt x="1479" y="16"/>
                      <a:pt x="1481" y="16"/>
                    </a:cubicBezTo>
                    <a:cubicBezTo>
                      <a:pt x="1482" y="17"/>
                      <a:pt x="1484" y="16"/>
                      <a:pt x="1484" y="17"/>
                    </a:cubicBezTo>
                    <a:cubicBezTo>
                      <a:pt x="1484" y="19"/>
                      <a:pt x="1482" y="19"/>
                      <a:pt x="1481" y="19"/>
                    </a:cubicBezTo>
                    <a:cubicBezTo>
                      <a:pt x="1480" y="20"/>
                      <a:pt x="1479" y="19"/>
                      <a:pt x="1478" y="20"/>
                    </a:cubicBezTo>
                    <a:cubicBezTo>
                      <a:pt x="1477" y="20"/>
                      <a:pt x="1476" y="20"/>
                      <a:pt x="1475" y="20"/>
                    </a:cubicBezTo>
                    <a:cubicBezTo>
                      <a:pt x="1474" y="19"/>
                      <a:pt x="1474" y="19"/>
                      <a:pt x="1473" y="18"/>
                    </a:cubicBezTo>
                    <a:cubicBezTo>
                      <a:pt x="1473" y="18"/>
                      <a:pt x="1473" y="17"/>
                      <a:pt x="1473" y="16"/>
                    </a:cubicBezTo>
                    <a:close/>
                    <a:moveTo>
                      <a:pt x="1460" y="22"/>
                    </a:moveTo>
                    <a:cubicBezTo>
                      <a:pt x="1459" y="21"/>
                      <a:pt x="1458" y="21"/>
                      <a:pt x="1458" y="20"/>
                    </a:cubicBezTo>
                    <a:cubicBezTo>
                      <a:pt x="1458" y="19"/>
                      <a:pt x="1459" y="19"/>
                      <a:pt x="1460" y="19"/>
                    </a:cubicBezTo>
                    <a:cubicBezTo>
                      <a:pt x="1461" y="18"/>
                      <a:pt x="1462" y="18"/>
                      <a:pt x="1463" y="18"/>
                    </a:cubicBezTo>
                    <a:cubicBezTo>
                      <a:pt x="1464" y="18"/>
                      <a:pt x="1465" y="17"/>
                      <a:pt x="1466" y="17"/>
                    </a:cubicBezTo>
                    <a:cubicBezTo>
                      <a:pt x="1467" y="18"/>
                      <a:pt x="1467" y="18"/>
                      <a:pt x="1467" y="19"/>
                    </a:cubicBezTo>
                    <a:cubicBezTo>
                      <a:pt x="1467" y="20"/>
                      <a:pt x="1466" y="20"/>
                      <a:pt x="1466" y="20"/>
                    </a:cubicBezTo>
                    <a:cubicBezTo>
                      <a:pt x="1465" y="20"/>
                      <a:pt x="1464" y="20"/>
                      <a:pt x="1464" y="21"/>
                    </a:cubicBezTo>
                    <a:cubicBezTo>
                      <a:pt x="1463" y="21"/>
                      <a:pt x="1463" y="22"/>
                      <a:pt x="1463" y="22"/>
                    </a:cubicBezTo>
                    <a:cubicBezTo>
                      <a:pt x="1462" y="22"/>
                      <a:pt x="1461" y="22"/>
                      <a:pt x="1460" y="22"/>
                    </a:cubicBezTo>
                    <a:close/>
                    <a:moveTo>
                      <a:pt x="1434" y="21"/>
                    </a:moveTo>
                    <a:cubicBezTo>
                      <a:pt x="1434" y="20"/>
                      <a:pt x="1436" y="19"/>
                      <a:pt x="1437" y="20"/>
                    </a:cubicBezTo>
                    <a:cubicBezTo>
                      <a:pt x="1438" y="20"/>
                      <a:pt x="1440" y="20"/>
                      <a:pt x="1440" y="22"/>
                    </a:cubicBezTo>
                    <a:cubicBezTo>
                      <a:pt x="1440" y="22"/>
                      <a:pt x="1439" y="23"/>
                      <a:pt x="1439" y="23"/>
                    </a:cubicBezTo>
                    <a:cubicBezTo>
                      <a:pt x="1438" y="23"/>
                      <a:pt x="1438" y="23"/>
                      <a:pt x="1437" y="22"/>
                    </a:cubicBezTo>
                    <a:cubicBezTo>
                      <a:pt x="1436" y="22"/>
                      <a:pt x="1434" y="22"/>
                      <a:pt x="1434" y="21"/>
                    </a:cubicBezTo>
                    <a:close/>
                    <a:moveTo>
                      <a:pt x="1455" y="20"/>
                    </a:moveTo>
                    <a:cubicBezTo>
                      <a:pt x="1455" y="19"/>
                      <a:pt x="1456" y="19"/>
                      <a:pt x="1456" y="19"/>
                    </a:cubicBezTo>
                    <a:cubicBezTo>
                      <a:pt x="1457" y="17"/>
                      <a:pt x="1453" y="17"/>
                      <a:pt x="1452" y="18"/>
                    </a:cubicBezTo>
                    <a:cubicBezTo>
                      <a:pt x="1452" y="19"/>
                      <a:pt x="1452" y="19"/>
                      <a:pt x="1453" y="20"/>
                    </a:cubicBezTo>
                    <a:cubicBezTo>
                      <a:pt x="1453" y="20"/>
                      <a:pt x="1454" y="20"/>
                      <a:pt x="1455" y="20"/>
                    </a:cubicBezTo>
                    <a:close/>
                    <a:moveTo>
                      <a:pt x="1451" y="15"/>
                    </a:moveTo>
                    <a:cubicBezTo>
                      <a:pt x="1452" y="16"/>
                      <a:pt x="1453" y="15"/>
                      <a:pt x="1454" y="15"/>
                    </a:cubicBezTo>
                    <a:cubicBezTo>
                      <a:pt x="1455" y="14"/>
                      <a:pt x="1456" y="15"/>
                      <a:pt x="1456" y="14"/>
                    </a:cubicBezTo>
                    <a:cubicBezTo>
                      <a:pt x="1457" y="13"/>
                      <a:pt x="1455" y="13"/>
                      <a:pt x="1454" y="13"/>
                    </a:cubicBezTo>
                    <a:cubicBezTo>
                      <a:pt x="1452" y="12"/>
                      <a:pt x="1451" y="12"/>
                      <a:pt x="1450" y="13"/>
                    </a:cubicBezTo>
                    <a:cubicBezTo>
                      <a:pt x="1450" y="14"/>
                      <a:pt x="1451" y="14"/>
                      <a:pt x="1451" y="15"/>
                    </a:cubicBezTo>
                    <a:close/>
                    <a:moveTo>
                      <a:pt x="1442" y="19"/>
                    </a:moveTo>
                    <a:cubicBezTo>
                      <a:pt x="1442" y="18"/>
                      <a:pt x="1442" y="17"/>
                      <a:pt x="1443" y="17"/>
                    </a:cubicBezTo>
                    <a:cubicBezTo>
                      <a:pt x="1444" y="17"/>
                      <a:pt x="1444" y="18"/>
                      <a:pt x="1445" y="18"/>
                    </a:cubicBezTo>
                    <a:cubicBezTo>
                      <a:pt x="1445" y="18"/>
                      <a:pt x="1446" y="19"/>
                      <a:pt x="1446" y="19"/>
                    </a:cubicBezTo>
                    <a:cubicBezTo>
                      <a:pt x="1446" y="20"/>
                      <a:pt x="1445" y="20"/>
                      <a:pt x="1444" y="20"/>
                    </a:cubicBezTo>
                    <a:cubicBezTo>
                      <a:pt x="1443" y="20"/>
                      <a:pt x="1443" y="19"/>
                      <a:pt x="1442" y="19"/>
                    </a:cubicBezTo>
                    <a:close/>
                    <a:moveTo>
                      <a:pt x="1426" y="18"/>
                    </a:moveTo>
                    <a:cubicBezTo>
                      <a:pt x="1426" y="17"/>
                      <a:pt x="1426" y="16"/>
                      <a:pt x="1426" y="16"/>
                    </a:cubicBezTo>
                    <a:cubicBezTo>
                      <a:pt x="1427" y="15"/>
                      <a:pt x="1428" y="15"/>
                      <a:pt x="1429" y="15"/>
                    </a:cubicBezTo>
                    <a:cubicBezTo>
                      <a:pt x="1430" y="16"/>
                      <a:pt x="1431" y="16"/>
                      <a:pt x="1432" y="16"/>
                    </a:cubicBezTo>
                    <a:cubicBezTo>
                      <a:pt x="1432" y="17"/>
                      <a:pt x="1433" y="16"/>
                      <a:pt x="1433" y="17"/>
                    </a:cubicBezTo>
                    <a:cubicBezTo>
                      <a:pt x="1434" y="18"/>
                      <a:pt x="1432" y="18"/>
                      <a:pt x="1431" y="18"/>
                    </a:cubicBezTo>
                    <a:cubicBezTo>
                      <a:pt x="1430" y="19"/>
                      <a:pt x="1430" y="19"/>
                      <a:pt x="1429" y="19"/>
                    </a:cubicBezTo>
                    <a:cubicBezTo>
                      <a:pt x="1428" y="19"/>
                      <a:pt x="1428" y="19"/>
                      <a:pt x="1427" y="19"/>
                    </a:cubicBezTo>
                    <a:cubicBezTo>
                      <a:pt x="1427" y="19"/>
                      <a:pt x="1426" y="19"/>
                      <a:pt x="1426" y="18"/>
                    </a:cubicBezTo>
                    <a:close/>
                    <a:moveTo>
                      <a:pt x="1411" y="19"/>
                    </a:moveTo>
                    <a:cubicBezTo>
                      <a:pt x="1410" y="18"/>
                      <a:pt x="1410" y="17"/>
                      <a:pt x="1410" y="17"/>
                    </a:cubicBezTo>
                    <a:cubicBezTo>
                      <a:pt x="1411" y="16"/>
                      <a:pt x="1412" y="16"/>
                      <a:pt x="1413" y="16"/>
                    </a:cubicBezTo>
                    <a:cubicBezTo>
                      <a:pt x="1415" y="16"/>
                      <a:pt x="1416" y="16"/>
                      <a:pt x="1418" y="16"/>
                    </a:cubicBezTo>
                    <a:cubicBezTo>
                      <a:pt x="1419" y="16"/>
                      <a:pt x="1421" y="15"/>
                      <a:pt x="1422" y="16"/>
                    </a:cubicBezTo>
                    <a:cubicBezTo>
                      <a:pt x="1422" y="17"/>
                      <a:pt x="1422" y="18"/>
                      <a:pt x="1422" y="18"/>
                    </a:cubicBezTo>
                    <a:cubicBezTo>
                      <a:pt x="1421" y="19"/>
                      <a:pt x="1420" y="19"/>
                      <a:pt x="1419" y="20"/>
                    </a:cubicBezTo>
                    <a:cubicBezTo>
                      <a:pt x="1418" y="20"/>
                      <a:pt x="1417" y="20"/>
                      <a:pt x="1416" y="20"/>
                    </a:cubicBezTo>
                    <a:cubicBezTo>
                      <a:pt x="1415" y="20"/>
                      <a:pt x="1415" y="19"/>
                      <a:pt x="1414" y="19"/>
                    </a:cubicBezTo>
                    <a:cubicBezTo>
                      <a:pt x="1413" y="19"/>
                      <a:pt x="1413" y="20"/>
                      <a:pt x="1412" y="20"/>
                    </a:cubicBezTo>
                    <a:cubicBezTo>
                      <a:pt x="1411" y="20"/>
                      <a:pt x="1411" y="19"/>
                      <a:pt x="1411" y="19"/>
                    </a:cubicBezTo>
                    <a:close/>
                    <a:moveTo>
                      <a:pt x="1144" y="82"/>
                    </a:moveTo>
                    <a:cubicBezTo>
                      <a:pt x="1144" y="81"/>
                      <a:pt x="1145" y="81"/>
                      <a:pt x="1146" y="81"/>
                    </a:cubicBezTo>
                    <a:cubicBezTo>
                      <a:pt x="1146" y="80"/>
                      <a:pt x="1147" y="80"/>
                      <a:pt x="1147" y="79"/>
                    </a:cubicBezTo>
                    <a:cubicBezTo>
                      <a:pt x="1148" y="79"/>
                      <a:pt x="1148" y="78"/>
                      <a:pt x="1148" y="78"/>
                    </a:cubicBezTo>
                    <a:cubicBezTo>
                      <a:pt x="1149" y="78"/>
                      <a:pt x="1150" y="78"/>
                      <a:pt x="1150" y="79"/>
                    </a:cubicBezTo>
                    <a:cubicBezTo>
                      <a:pt x="1151" y="79"/>
                      <a:pt x="1150" y="80"/>
                      <a:pt x="1149" y="81"/>
                    </a:cubicBezTo>
                    <a:cubicBezTo>
                      <a:pt x="1148" y="82"/>
                      <a:pt x="1148" y="82"/>
                      <a:pt x="1147" y="82"/>
                    </a:cubicBezTo>
                    <a:cubicBezTo>
                      <a:pt x="1146" y="82"/>
                      <a:pt x="1145" y="83"/>
                      <a:pt x="1144" y="82"/>
                    </a:cubicBezTo>
                    <a:close/>
                    <a:moveTo>
                      <a:pt x="1318" y="83"/>
                    </a:moveTo>
                    <a:cubicBezTo>
                      <a:pt x="1317" y="83"/>
                      <a:pt x="1316" y="82"/>
                      <a:pt x="1316" y="82"/>
                    </a:cubicBezTo>
                    <a:cubicBezTo>
                      <a:pt x="1316" y="81"/>
                      <a:pt x="1317" y="81"/>
                      <a:pt x="1318" y="81"/>
                    </a:cubicBezTo>
                    <a:cubicBezTo>
                      <a:pt x="1320" y="81"/>
                      <a:pt x="1320" y="80"/>
                      <a:pt x="1321" y="81"/>
                    </a:cubicBezTo>
                    <a:cubicBezTo>
                      <a:pt x="1322" y="81"/>
                      <a:pt x="1322" y="81"/>
                      <a:pt x="1323" y="81"/>
                    </a:cubicBezTo>
                    <a:cubicBezTo>
                      <a:pt x="1323" y="82"/>
                      <a:pt x="1323" y="82"/>
                      <a:pt x="1322" y="83"/>
                    </a:cubicBezTo>
                    <a:cubicBezTo>
                      <a:pt x="1321" y="84"/>
                      <a:pt x="1320" y="84"/>
                      <a:pt x="1319" y="84"/>
                    </a:cubicBezTo>
                    <a:cubicBezTo>
                      <a:pt x="1319" y="83"/>
                      <a:pt x="1318" y="83"/>
                      <a:pt x="1318" y="83"/>
                    </a:cubicBezTo>
                    <a:close/>
                    <a:moveTo>
                      <a:pt x="1278" y="97"/>
                    </a:moveTo>
                    <a:cubicBezTo>
                      <a:pt x="1277" y="97"/>
                      <a:pt x="1276" y="98"/>
                      <a:pt x="1276" y="97"/>
                    </a:cubicBezTo>
                    <a:cubicBezTo>
                      <a:pt x="1275" y="96"/>
                      <a:pt x="1276" y="96"/>
                      <a:pt x="1277" y="95"/>
                    </a:cubicBezTo>
                    <a:cubicBezTo>
                      <a:pt x="1278" y="94"/>
                      <a:pt x="1279" y="94"/>
                      <a:pt x="1280" y="94"/>
                    </a:cubicBezTo>
                    <a:cubicBezTo>
                      <a:pt x="1281" y="93"/>
                      <a:pt x="1281" y="93"/>
                      <a:pt x="1282" y="93"/>
                    </a:cubicBezTo>
                    <a:cubicBezTo>
                      <a:pt x="1283" y="93"/>
                      <a:pt x="1284" y="93"/>
                      <a:pt x="1284" y="93"/>
                    </a:cubicBezTo>
                    <a:cubicBezTo>
                      <a:pt x="1286" y="94"/>
                      <a:pt x="1282" y="94"/>
                      <a:pt x="1281" y="95"/>
                    </a:cubicBezTo>
                    <a:cubicBezTo>
                      <a:pt x="1281" y="96"/>
                      <a:pt x="1280" y="96"/>
                      <a:pt x="1280" y="97"/>
                    </a:cubicBezTo>
                    <a:cubicBezTo>
                      <a:pt x="1279" y="97"/>
                      <a:pt x="1279" y="97"/>
                      <a:pt x="1278" y="97"/>
                    </a:cubicBezTo>
                    <a:close/>
                    <a:moveTo>
                      <a:pt x="1282" y="99"/>
                    </a:moveTo>
                    <a:cubicBezTo>
                      <a:pt x="1285" y="98"/>
                      <a:pt x="1285" y="98"/>
                      <a:pt x="1285" y="98"/>
                    </a:cubicBezTo>
                    <a:cubicBezTo>
                      <a:pt x="1285" y="98"/>
                      <a:pt x="1286" y="98"/>
                      <a:pt x="1286" y="97"/>
                    </a:cubicBezTo>
                    <a:cubicBezTo>
                      <a:pt x="1286" y="97"/>
                      <a:pt x="1286" y="96"/>
                      <a:pt x="1286" y="95"/>
                    </a:cubicBezTo>
                    <a:cubicBezTo>
                      <a:pt x="1285" y="94"/>
                      <a:pt x="1284" y="94"/>
                      <a:pt x="1283" y="95"/>
                    </a:cubicBezTo>
                    <a:cubicBezTo>
                      <a:pt x="1282" y="95"/>
                      <a:pt x="1282" y="95"/>
                      <a:pt x="1282" y="96"/>
                    </a:cubicBezTo>
                    <a:cubicBezTo>
                      <a:pt x="1281" y="96"/>
                      <a:pt x="1281" y="97"/>
                      <a:pt x="1281" y="98"/>
                    </a:cubicBezTo>
                    <a:cubicBezTo>
                      <a:pt x="1281" y="98"/>
                      <a:pt x="1281" y="99"/>
                      <a:pt x="1282" y="99"/>
                    </a:cubicBezTo>
                    <a:close/>
                    <a:moveTo>
                      <a:pt x="1278" y="98"/>
                    </a:moveTo>
                    <a:cubicBezTo>
                      <a:pt x="1279" y="99"/>
                      <a:pt x="1279" y="100"/>
                      <a:pt x="1279" y="100"/>
                    </a:cubicBezTo>
                    <a:cubicBezTo>
                      <a:pt x="1278" y="101"/>
                      <a:pt x="1278" y="101"/>
                      <a:pt x="1277" y="101"/>
                    </a:cubicBezTo>
                    <a:cubicBezTo>
                      <a:pt x="1276" y="101"/>
                      <a:pt x="1276" y="101"/>
                      <a:pt x="1275" y="101"/>
                    </a:cubicBezTo>
                    <a:cubicBezTo>
                      <a:pt x="1274" y="101"/>
                      <a:pt x="1273" y="101"/>
                      <a:pt x="1272" y="100"/>
                    </a:cubicBezTo>
                    <a:cubicBezTo>
                      <a:pt x="1273" y="100"/>
                      <a:pt x="1273" y="100"/>
                      <a:pt x="1274" y="99"/>
                    </a:cubicBezTo>
                    <a:cubicBezTo>
                      <a:pt x="1275" y="99"/>
                      <a:pt x="1275" y="99"/>
                      <a:pt x="1276" y="99"/>
                    </a:cubicBezTo>
                    <a:cubicBezTo>
                      <a:pt x="1277" y="99"/>
                      <a:pt x="1278" y="98"/>
                      <a:pt x="1278" y="98"/>
                    </a:cubicBezTo>
                    <a:close/>
                    <a:moveTo>
                      <a:pt x="1267" y="101"/>
                    </a:moveTo>
                    <a:cubicBezTo>
                      <a:pt x="1268" y="101"/>
                      <a:pt x="1269" y="100"/>
                      <a:pt x="1269" y="101"/>
                    </a:cubicBezTo>
                    <a:cubicBezTo>
                      <a:pt x="1269" y="101"/>
                      <a:pt x="1270" y="102"/>
                      <a:pt x="1269" y="102"/>
                    </a:cubicBezTo>
                    <a:cubicBezTo>
                      <a:pt x="1269" y="103"/>
                      <a:pt x="1268" y="102"/>
                      <a:pt x="1267" y="101"/>
                    </a:cubicBezTo>
                    <a:close/>
                    <a:moveTo>
                      <a:pt x="1150" y="145"/>
                    </a:moveTo>
                    <a:cubicBezTo>
                      <a:pt x="1150" y="145"/>
                      <a:pt x="1149" y="144"/>
                      <a:pt x="1149" y="143"/>
                    </a:cubicBezTo>
                    <a:cubicBezTo>
                      <a:pt x="1150" y="143"/>
                      <a:pt x="1151" y="144"/>
                      <a:pt x="1151" y="144"/>
                    </a:cubicBezTo>
                    <a:cubicBezTo>
                      <a:pt x="1152" y="144"/>
                      <a:pt x="1153" y="144"/>
                      <a:pt x="1153" y="144"/>
                    </a:cubicBezTo>
                    <a:cubicBezTo>
                      <a:pt x="1154" y="144"/>
                      <a:pt x="1155" y="145"/>
                      <a:pt x="1155" y="146"/>
                    </a:cubicBezTo>
                    <a:cubicBezTo>
                      <a:pt x="1154" y="146"/>
                      <a:pt x="1154" y="147"/>
                      <a:pt x="1153" y="147"/>
                    </a:cubicBezTo>
                    <a:cubicBezTo>
                      <a:pt x="1152" y="147"/>
                      <a:pt x="1152" y="148"/>
                      <a:pt x="1151" y="147"/>
                    </a:cubicBezTo>
                    <a:cubicBezTo>
                      <a:pt x="1150" y="146"/>
                      <a:pt x="1150" y="146"/>
                      <a:pt x="1150" y="145"/>
                    </a:cubicBezTo>
                    <a:close/>
                    <a:moveTo>
                      <a:pt x="1245" y="24"/>
                    </a:moveTo>
                    <a:cubicBezTo>
                      <a:pt x="1245" y="23"/>
                      <a:pt x="1247" y="22"/>
                      <a:pt x="1248" y="22"/>
                    </a:cubicBezTo>
                    <a:cubicBezTo>
                      <a:pt x="1249" y="21"/>
                      <a:pt x="1250" y="21"/>
                      <a:pt x="1251" y="21"/>
                    </a:cubicBezTo>
                    <a:cubicBezTo>
                      <a:pt x="1253" y="21"/>
                      <a:pt x="1255" y="20"/>
                      <a:pt x="1256" y="21"/>
                    </a:cubicBezTo>
                    <a:cubicBezTo>
                      <a:pt x="1257" y="22"/>
                      <a:pt x="1257" y="23"/>
                      <a:pt x="1258" y="23"/>
                    </a:cubicBezTo>
                    <a:cubicBezTo>
                      <a:pt x="1259" y="25"/>
                      <a:pt x="1259" y="27"/>
                      <a:pt x="1260" y="26"/>
                    </a:cubicBezTo>
                    <a:cubicBezTo>
                      <a:pt x="1261" y="26"/>
                      <a:pt x="1261" y="25"/>
                      <a:pt x="1262" y="24"/>
                    </a:cubicBezTo>
                    <a:cubicBezTo>
                      <a:pt x="1263" y="23"/>
                      <a:pt x="1262" y="22"/>
                      <a:pt x="1264" y="22"/>
                    </a:cubicBezTo>
                    <a:cubicBezTo>
                      <a:pt x="1264" y="21"/>
                      <a:pt x="1265" y="22"/>
                      <a:pt x="1266" y="22"/>
                    </a:cubicBezTo>
                    <a:cubicBezTo>
                      <a:pt x="1266" y="23"/>
                      <a:pt x="1267" y="24"/>
                      <a:pt x="1267" y="24"/>
                    </a:cubicBezTo>
                    <a:cubicBezTo>
                      <a:pt x="1268" y="25"/>
                      <a:pt x="1269" y="25"/>
                      <a:pt x="1270" y="25"/>
                    </a:cubicBezTo>
                    <a:cubicBezTo>
                      <a:pt x="1270" y="26"/>
                      <a:pt x="1270" y="27"/>
                      <a:pt x="1271" y="27"/>
                    </a:cubicBezTo>
                    <a:cubicBezTo>
                      <a:pt x="1272" y="27"/>
                      <a:pt x="1272" y="26"/>
                      <a:pt x="1273" y="26"/>
                    </a:cubicBezTo>
                    <a:cubicBezTo>
                      <a:pt x="1273" y="25"/>
                      <a:pt x="1272" y="23"/>
                      <a:pt x="1271" y="23"/>
                    </a:cubicBezTo>
                    <a:cubicBezTo>
                      <a:pt x="1271" y="23"/>
                      <a:pt x="1273" y="21"/>
                      <a:pt x="1275" y="22"/>
                    </a:cubicBezTo>
                    <a:cubicBezTo>
                      <a:pt x="1277" y="22"/>
                      <a:pt x="1277" y="22"/>
                      <a:pt x="1278" y="23"/>
                    </a:cubicBezTo>
                    <a:cubicBezTo>
                      <a:pt x="1280" y="24"/>
                      <a:pt x="1279" y="25"/>
                      <a:pt x="1281" y="25"/>
                    </a:cubicBezTo>
                    <a:cubicBezTo>
                      <a:pt x="1281" y="26"/>
                      <a:pt x="1282" y="27"/>
                      <a:pt x="1283" y="26"/>
                    </a:cubicBezTo>
                    <a:cubicBezTo>
                      <a:pt x="1284" y="26"/>
                      <a:pt x="1284" y="25"/>
                      <a:pt x="1285" y="25"/>
                    </a:cubicBezTo>
                    <a:cubicBezTo>
                      <a:pt x="1285" y="23"/>
                      <a:pt x="1283" y="23"/>
                      <a:pt x="1282" y="22"/>
                    </a:cubicBezTo>
                    <a:cubicBezTo>
                      <a:pt x="1282" y="21"/>
                      <a:pt x="1281" y="20"/>
                      <a:pt x="1282" y="19"/>
                    </a:cubicBezTo>
                    <a:cubicBezTo>
                      <a:pt x="1282" y="18"/>
                      <a:pt x="1285" y="19"/>
                      <a:pt x="1286" y="19"/>
                    </a:cubicBezTo>
                    <a:cubicBezTo>
                      <a:pt x="1289" y="19"/>
                      <a:pt x="1291" y="19"/>
                      <a:pt x="1294" y="19"/>
                    </a:cubicBezTo>
                    <a:cubicBezTo>
                      <a:pt x="1297" y="19"/>
                      <a:pt x="1298" y="19"/>
                      <a:pt x="1301" y="19"/>
                    </a:cubicBezTo>
                    <a:cubicBezTo>
                      <a:pt x="1302" y="19"/>
                      <a:pt x="1303" y="19"/>
                      <a:pt x="1304" y="19"/>
                    </a:cubicBezTo>
                    <a:cubicBezTo>
                      <a:pt x="1306" y="19"/>
                      <a:pt x="1307" y="19"/>
                      <a:pt x="1309" y="19"/>
                    </a:cubicBezTo>
                    <a:cubicBezTo>
                      <a:pt x="1310" y="19"/>
                      <a:pt x="1311" y="19"/>
                      <a:pt x="1313" y="19"/>
                    </a:cubicBezTo>
                    <a:cubicBezTo>
                      <a:pt x="1315" y="19"/>
                      <a:pt x="1316" y="20"/>
                      <a:pt x="1317" y="20"/>
                    </a:cubicBezTo>
                    <a:cubicBezTo>
                      <a:pt x="1319" y="20"/>
                      <a:pt x="1322" y="17"/>
                      <a:pt x="1323" y="19"/>
                    </a:cubicBezTo>
                    <a:cubicBezTo>
                      <a:pt x="1323" y="20"/>
                      <a:pt x="1323" y="20"/>
                      <a:pt x="1323" y="21"/>
                    </a:cubicBezTo>
                    <a:cubicBezTo>
                      <a:pt x="1322" y="23"/>
                      <a:pt x="1321" y="22"/>
                      <a:pt x="1319" y="23"/>
                    </a:cubicBezTo>
                    <a:cubicBezTo>
                      <a:pt x="1319" y="23"/>
                      <a:pt x="1319" y="24"/>
                      <a:pt x="1318" y="25"/>
                    </a:cubicBezTo>
                    <a:cubicBezTo>
                      <a:pt x="1316" y="25"/>
                      <a:pt x="1315" y="24"/>
                      <a:pt x="1314" y="25"/>
                    </a:cubicBezTo>
                    <a:cubicBezTo>
                      <a:pt x="1313" y="25"/>
                      <a:pt x="1313" y="25"/>
                      <a:pt x="1312" y="26"/>
                    </a:cubicBezTo>
                    <a:cubicBezTo>
                      <a:pt x="1310" y="26"/>
                      <a:pt x="1309" y="27"/>
                      <a:pt x="1307" y="26"/>
                    </a:cubicBezTo>
                    <a:cubicBezTo>
                      <a:pt x="1305" y="26"/>
                      <a:pt x="1305" y="25"/>
                      <a:pt x="1303" y="24"/>
                    </a:cubicBezTo>
                    <a:cubicBezTo>
                      <a:pt x="1301" y="24"/>
                      <a:pt x="1300" y="24"/>
                      <a:pt x="1299" y="25"/>
                    </a:cubicBezTo>
                    <a:cubicBezTo>
                      <a:pt x="1297" y="25"/>
                      <a:pt x="1296" y="25"/>
                      <a:pt x="1295" y="25"/>
                    </a:cubicBezTo>
                    <a:cubicBezTo>
                      <a:pt x="1295" y="24"/>
                      <a:pt x="1295" y="23"/>
                      <a:pt x="1295" y="22"/>
                    </a:cubicBezTo>
                    <a:cubicBezTo>
                      <a:pt x="1294" y="21"/>
                      <a:pt x="1293" y="23"/>
                      <a:pt x="1291" y="23"/>
                    </a:cubicBezTo>
                    <a:cubicBezTo>
                      <a:pt x="1290" y="24"/>
                      <a:pt x="1288" y="23"/>
                      <a:pt x="1288" y="24"/>
                    </a:cubicBezTo>
                    <a:cubicBezTo>
                      <a:pt x="1288" y="25"/>
                      <a:pt x="1289" y="25"/>
                      <a:pt x="1290" y="25"/>
                    </a:cubicBezTo>
                    <a:cubicBezTo>
                      <a:pt x="1291" y="26"/>
                      <a:pt x="1293" y="25"/>
                      <a:pt x="1295" y="26"/>
                    </a:cubicBezTo>
                    <a:cubicBezTo>
                      <a:pt x="1296" y="26"/>
                      <a:pt x="1296" y="27"/>
                      <a:pt x="1297" y="28"/>
                    </a:cubicBezTo>
                    <a:cubicBezTo>
                      <a:pt x="1299" y="28"/>
                      <a:pt x="1300" y="27"/>
                      <a:pt x="1302" y="28"/>
                    </a:cubicBezTo>
                    <a:cubicBezTo>
                      <a:pt x="1303" y="29"/>
                      <a:pt x="1302" y="30"/>
                      <a:pt x="1303" y="31"/>
                    </a:cubicBezTo>
                    <a:cubicBezTo>
                      <a:pt x="1304" y="32"/>
                      <a:pt x="1304" y="32"/>
                      <a:pt x="1305" y="33"/>
                    </a:cubicBezTo>
                    <a:cubicBezTo>
                      <a:pt x="1305" y="35"/>
                      <a:pt x="1304" y="36"/>
                      <a:pt x="1303" y="37"/>
                    </a:cubicBezTo>
                    <a:cubicBezTo>
                      <a:pt x="1302" y="38"/>
                      <a:pt x="1301" y="38"/>
                      <a:pt x="1299" y="39"/>
                    </a:cubicBezTo>
                    <a:cubicBezTo>
                      <a:pt x="1298" y="39"/>
                      <a:pt x="1297" y="39"/>
                      <a:pt x="1297" y="38"/>
                    </a:cubicBezTo>
                    <a:cubicBezTo>
                      <a:pt x="1295" y="38"/>
                      <a:pt x="1295" y="36"/>
                      <a:pt x="1295" y="35"/>
                    </a:cubicBezTo>
                    <a:cubicBezTo>
                      <a:pt x="1294" y="34"/>
                      <a:pt x="1294" y="33"/>
                      <a:pt x="1293" y="32"/>
                    </a:cubicBezTo>
                    <a:cubicBezTo>
                      <a:pt x="1292" y="31"/>
                      <a:pt x="1291" y="30"/>
                      <a:pt x="1290" y="30"/>
                    </a:cubicBezTo>
                    <a:cubicBezTo>
                      <a:pt x="1289" y="30"/>
                      <a:pt x="1287" y="29"/>
                      <a:pt x="1286" y="30"/>
                    </a:cubicBezTo>
                    <a:cubicBezTo>
                      <a:pt x="1286" y="31"/>
                      <a:pt x="1287" y="32"/>
                      <a:pt x="1286" y="32"/>
                    </a:cubicBezTo>
                    <a:cubicBezTo>
                      <a:pt x="1286" y="34"/>
                      <a:pt x="1286" y="35"/>
                      <a:pt x="1285" y="36"/>
                    </a:cubicBezTo>
                    <a:cubicBezTo>
                      <a:pt x="1284" y="37"/>
                      <a:pt x="1283" y="37"/>
                      <a:pt x="1283" y="38"/>
                    </a:cubicBezTo>
                    <a:cubicBezTo>
                      <a:pt x="1282" y="39"/>
                      <a:pt x="1282" y="40"/>
                      <a:pt x="1281" y="41"/>
                    </a:cubicBezTo>
                    <a:cubicBezTo>
                      <a:pt x="1280" y="42"/>
                      <a:pt x="1280" y="42"/>
                      <a:pt x="1279" y="42"/>
                    </a:cubicBezTo>
                    <a:cubicBezTo>
                      <a:pt x="1277" y="42"/>
                      <a:pt x="1277" y="42"/>
                      <a:pt x="1275" y="42"/>
                    </a:cubicBezTo>
                    <a:cubicBezTo>
                      <a:pt x="1274" y="41"/>
                      <a:pt x="1274" y="41"/>
                      <a:pt x="1272" y="40"/>
                    </a:cubicBezTo>
                    <a:cubicBezTo>
                      <a:pt x="1271" y="39"/>
                      <a:pt x="1271" y="38"/>
                      <a:pt x="1269" y="38"/>
                    </a:cubicBezTo>
                    <a:cubicBezTo>
                      <a:pt x="1268" y="38"/>
                      <a:pt x="1267" y="39"/>
                      <a:pt x="1267" y="39"/>
                    </a:cubicBezTo>
                    <a:cubicBezTo>
                      <a:pt x="1266" y="38"/>
                      <a:pt x="1265" y="38"/>
                      <a:pt x="1265" y="37"/>
                    </a:cubicBezTo>
                    <a:cubicBezTo>
                      <a:pt x="1265" y="36"/>
                      <a:pt x="1268" y="36"/>
                      <a:pt x="1268" y="35"/>
                    </a:cubicBezTo>
                    <a:cubicBezTo>
                      <a:pt x="1268" y="34"/>
                      <a:pt x="1265" y="35"/>
                      <a:pt x="1264" y="35"/>
                    </a:cubicBezTo>
                    <a:cubicBezTo>
                      <a:pt x="1263" y="35"/>
                      <a:pt x="1262" y="35"/>
                      <a:pt x="1262" y="34"/>
                    </a:cubicBezTo>
                    <a:cubicBezTo>
                      <a:pt x="1262" y="33"/>
                      <a:pt x="1264" y="33"/>
                      <a:pt x="1264" y="33"/>
                    </a:cubicBezTo>
                    <a:cubicBezTo>
                      <a:pt x="1265" y="32"/>
                      <a:pt x="1266" y="32"/>
                      <a:pt x="1267" y="32"/>
                    </a:cubicBezTo>
                    <a:cubicBezTo>
                      <a:pt x="1268" y="31"/>
                      <a:pt x="1269" y="32"/>
                      <a:pt x="1270" y="31"/>
                    </a:cubicBezTo>
                    <a:cubicBezTo>
                      <a:pt x="1270" y="31"/>
                      <a:pt x="1270" y="30"/>
                      <a:pt x="1270" y="29"/>
                    </a:cubicBezTo>
                    <a:cubicBezTo>
                      <a:pt x="1269" y="27"/>
                      <a:pt x="1267" y="28"/>
                      <a:pt x="1265" y="29"/>
                    </a:cubicBezTo>
                    <a:cubicBezTo>
                      <a:pt x="1264" y="29"/>
                      <a:pt x="1264" y="30"/>
                      <a:pt x="1262" y="31"/>
                    </a:cubicBezTo>
                    <a:cubicBezTo>
                      <a:pt x="1261" y="31"/>
                      <a:pt x="1260" y="32"/>
                      <a:pt x="1259" y="31"/>
                    </a:cubicBezTo>
                    <a:cubicBezTo>
                      <a:pt x="1258" y="31"/>
                      <a:pt x="1258" y="29"/>
                      <a:pt x="1257" y="29"/>
                    </a:cubicBezTo>
                    <a:cubicBezTo>
                      <a:pt x="1256" y="28"/>
                      <a:pt x="1255" y="30"/>
                      <a:pt x="1254" y="29"/>
                    </a:cubicBezTo>
                    <a:cubicBezTo>
                      <a:pt x="1253" y="28"/>
                      <a:pt x="1253" y="28"/>
                      <a:pt x="1252" y="27"/>
                    </a:cubicBezTo>
                    <a:cubicBezTo>
                      <a:pt x="1252" y="26"/>
                      <a:pt x="1251" y="25"/>
                      <a:pt x="1250" y="25"/>
                    </a:cubicBezTo>
                    <a:cubicBezTo>
                      <a:pt x="1249" y="25"/>
                      <a:pt x="1248" y="26"/>
                      <a:pt x="1247" y="26"/>
                    </a:cubicBezTo>
                    <a:cubicBezTo>
                      <a:pt x="1246" y="25"/>
                      <a:pt x="1246" y="25"/>
                      <a:pt x="1245" y="24"/>
                    </a:cubicBezTo>
                    <a:close/>
                    <a:moveTo>
                      <a:pt x="1103" y="133"/>
                    </a:moveTo>
                    <a:cubicBezTo>
                      <a:pt x="1105" y="133"/>
                      <a:pt x="1105" y="134"/>
                      <a:pt x="1107" y="134"/>
                    </a:cubicBezTo>
                    <a:cubicBezTo>
                      <a:pt x="1108" y="133"/>
                      <a:pt x="1109" y="132"/>
                      <a:pt x="1110" y="131"/>
                    </a:cubicBezTo>
                    <a:cubicBezTo>
                      <a:pt x="1110" y="129"/>
                      <a:pt x="1109" y="129"/>
                      <a:pt x="1110" y="127"/>
                    </a:cubicBezTo>
                    <a:cubicBezTo>
                      <a:pt x="1110" y="126"/>
                      <a:pt x="1111" y="125"/>
                      <a:pt x="1112" y="124"/>
                    </a:cubicBezTo>
                    <a:cubicBezTo>
                      <a:pt x="1113" y="124"/>
                      <a:pt x="1114" y="124"/>
                      <a:pt x="1115" y="123"/>
                    </a:cubicBezTo>
                    <a:cubicBezTo>
                      <a:pt x="1116" y="122"/>
                      <a:pt x="1115" y="120"/>
                      <a:pt x="1114" y="119"/>
                    </a:cubicBezTo>
                    <a:cubicBezTo>
                      <a:pt x="1113" y="119"/>
                      <a:pt x="1112" y="120"/>
                      <a:pt x="1111" y="119"/>
                    </a:cubicBezTo>
                    <a:cubicBezTo>
                      <a:pt x="1110" y="119"/>
                      <a:pt x="1111" y="117"/>
                      <a:pt x="1110" y="116"/>
                    </a:cubicBezTo>
                    <a:cubicBezTo>
                      <a:pt x="1109" y="115"/>
                      <a:pt x="1109" y="115"/>
                      <a:pt x="1108" y="114"/>
                    </a:cubicBezTo>
                    <a:cubicBezTo>
                      <a:pt x="1106" y="114"/>
                      <a:pt x="1106" y="115"/>
                      <a:pt x="1104" y="115"/>
                    </a:cubicBezTo>
                    <a:cubicBezTo>
                      <a:pt x="1103" y="114"/>
                      <a:pt x="1103" y="113"/>
                      <a:pt x="1102" y="112"/>
                    </a:cubicBezTo>
                    <a:cubicBezTo>
                      <a:pt x="1102" y="112"/>
                      <a:pt x="1101" y="112"/>
                      <a:pt x="1100" y="112"/>
                    </a:cubicBezTo>
                    <a:cubicBezTo>
                      <a:pt x="1100" y="113"/>
                      <a:pt x="1100" y="114"/>
                      <a:pt x="1100" y="115"/>
                    </a:cubicBezTo>
                    <a:cubicBezTo>
                      <a:pt x="1099" y="115"/>
                      <a:pt x="1098" y="115"/>
                      <a:pt x="1096" y="115"/>
                    </a:cubicBezTo>
                    <a:cubicBezTo>
                      <a:pt x="1095" y="115"/>
                      <a:pt x="1095" y="116"/>
                      <a:pt x="1094" y="116"/>
                    </a:cubicBezTo>
                    <a:cubicBezTo>
                      <a:pt x="1093" y="116"/>
                      <a:pt x="1093" y="115"/>
                      <a:pt x="1092" y="115"/>
                    </a:cubicBezTo>
                    <a:cubicBezTo>
                      <a:pt x="1091" y="115"/>
                      <a:pt x="1090" y="115"/>
                      <a:pt x="1089" y="115"/>
                    </a:cubicBezTo>
                    <a:cubicBezTo>
                      <a:pt x="1088" y="115"/>
                      <a:pt x="1087" y="114"/>
                      <a:pt x="1086" y="114"/>
                    </a:cubicBezTo>
                    <a:cubicBezTo>
                      <a:pt x="1085" y="114"/>
                      <a:pt x="1084" y="114"/>
                      <a:pt x="1083" y="115"/>
                    </a:cubicBezTo>
                    <a:cubicBezTo>
                      <a:pt x="1083" y="116"/>
                      <a:pt x="1084" y="116"/>
                      <a:pt x="1083" y="117"/>
                    </a:cubicBezTo>
                    <a:cubicBezTo>
                      <a:pt x="1083" y="118"/>
                      <a:pt x="1083" y="118"/>
                      <a:pt x="1082" y="119"/>
                    </a:cubicBezTo>
                    <a:cubicBezTo>
                      <a:pt x="1081" y="119"/>
                      <a:pt x="1081" y="117"/>
                      <a:pt x="1080" y="117"/>
                    </a:cubicBezTo>
                    <a:cubicBezTo>
                      <a:pt x="1079" y="116"/>
                      <a:pt x="1078" y="116"/>
                      <a:pt x="1077" y="116"/>
                    </a:cubicBezTo>
                    <a:cubicBezTo>
                      <a:pt x="1077" y="116"/>
                      <a:pt x="1077" y="116"/>
                      <a:pt x="1076" y="116"/>
                    </a:cubicBezTo>
                    <a:cubicBezTo>
                      <a:pt x="1075" y="116"/>
                      <a:pt x="1076" y="118"/>
                      <a:pt x="1075" y="119"/>
                    </a:cubicBezTo>
                    <a:cubicBezTo>
                      <a:pt x="1075" y="120"/>
                      <a:pt x="1074" y="119"/>
                      <a:pt x="1073" y="120"/>
                    </a:cubicBezTo>
                    <a:cubicBezTo>
                      <a:pt x="1073" y="120"/>
                      <a:pt x="1072" y="121"/>
                      <a:pt x="1072" y="121"/>
                    </a:cubicBezTo>
                    <a:cubicBezTo>
                      <a:pt x="1071" y="120"/>
                      <a:pt x="1072" y="119"/>
                      <a:pt x="1071" y="118"/>
                    </a:cubicBezTo>
                    <a:cubicBezTo>
                      <a:pt x="1071" y="117"/>
                      <a:pt x="1071" y="116"/>
                      <a:pt x="1070" y="115"/>
                    </a:cubicBezTo>
                    <a:cubicBezTo>
                      <a:pt x="1069" y="115"/>
                      <a:pt x="1068" y="115"/>
                      <a:pt x="1067" y="114"/>
                    </a:cubicBezTo>
                    <a:cubicBezTo>
                      <a:pt x="1066" y="114"/>
                      <a:pt x="1066" y="113"/>
                      <a:pt x="1065" y="114"/>
                    </a:cubicBezTo>
                    <a:cubicBezTo>
                      <a:pt x="1064" y="114"/>
                      <a:pt x="1064" y="115"/>
                      <a:pt x="1063" y="115"/>
                    </a:cubicBezTo>
                    <a:cubicBezTo>
                      <a:pt x="1063" y="115"/>
                      <a:pt x="1062" y="115"/>
                      <a:pt x="1062" y="115"/>
                    </a:cubicBezTo>
                    <a:cubicBezTo>
                      <a:pt x="1061" y="116"/>
                      <a:pt x="1060" y="115"/>
                      <a:pt x="1060" y="116"/>
                    </a:cubicBezTo>
                    <a:cubicBezTo>
                      <a:pt x="1058" y="116"/>
                      <a:pt x="1058" y="117"/>
                      <a:pt x="1057" y="118"/>
                    </a:cubicBezTo>
                    <a:cubicBezTo>
                      <a:pt x="1056" y="119"/>
                      <a:pt x="1054" y="119"/>
                      <a:pt x="1055" y="120"/>
                    </a:cubicBezTo>
                    <a:cubicBezTo>
                      <a:pt x="1055" y="121"/>
                      <a:pt x="1056" y="121"/>
                      <a:pt x="1056" y="122"/>
                    </a:cubicBezTo>
                    <a:cubicBezTo>
                      <a:pt x="1058" y="122"/>
                      <a:pt x="1059" y="120"/>
                      <a:pt x="1060" y="120"/>
                    </a:cubicBezTo>
                    <a:cubicBezTo>
                      <a:pt x="1061" y="119"/>
                      <a:pt x="1062" y="119"/>
                      <a:pt x="1063" y="119"/>
                    </a:cubicBezTo>
                    <a:cubicBezTo>
                      <a:pt x="1064" y="119"/>
                      <a:pt x="1065" y="119"/>
                      <a:pt x="1066" y="120"/>
                    </a:cubicBezTo>
                    <a:cubicBezTo>
                      <a:pt x="1066" y="120"/>
                      <a:pt x="1067" y="121"/>
                      <a:pt x="1066" y="122"/>
                    </a:cubicBezTo>
                    <a:cubicBezTo>
                      <a:pt x="1066" y="123"/>
                      <a:pt x="1065" y="123"/>
                      <a:pt x="1064" y="124"/>
                    </a:cubicBezTo>
                    <a:cubicBezTo>
                      <a:pt x="1063" y="124"/>
                      <a:pt x="1062" y="123"/>
                      <a:pt x="1061" y="123"/>
                    </a:cubicBezTo>
                    <a:cubicBezTo>
                      <a:pt x="1059" y="123"/>
                      <a:pt x="1057" y="122"/>
                      <a:pt x="1056" y="124"/>
                    </a:cubicBezTo>
                    <a:cubicBezTo>
                      <a:pt x="1056" y="124"/>
                      <a:pt x="1056" y="125"/>
                      <a:pt x="1056" y="126"/>
                    </a:cubicBezTo>
                    <a:cubicBezTo>
                      <a:pt x="1057" y="127"/>
                      <a:pt x="1058" y="126"/>
                      <a:pt x="1059" y="127"/>
                    </a:cubicBezTo>
                    <a:cubicBezTo>
                      <a:pt x="1060" y="127"/>
                      <a:pt x="1061" y="128"/>
                      <a:pt x="1062" y="129"/>
                    </a:cubicBezTo>
                    <a:cubicBezTo>
                      <a:pt x="1063" y="131"/>
                      <a:pt x="1062" y="132"/>
                      <a:pt x="1063" y="133"/>
                    </a:cubicBezTo>
                    <a:cubicBezTo>
                      <a:pt x="1064" y="135"/>
                      <a:pt x="1065" y="134"/>
                      <a:pt x="1067" y="134"/>
                    </a:cubicBezTo>
                    <a:cubicBezTo>
                      <a:pt x="1069" y="135"/>
                      <a:pt x="1070" y="133"/>
                      <a:pt x="1072" y="133"/>
                    </a:cubicBezTo>
                    <a:cubicBezTo>
                      <a:pt x="1074" y="133"/>
                      <a:pt x="1075" y="135"/>
                      <a:pt x="1078" y="135"/>
                    </a:cubicBezTo>
                    <a:cubicBezTo>
                      <a:pt x="1079" y="135"/>
                      <a:pt x="1080" y="134"/>
                      <a:pt x="1082" y="134"/>
                    </a:cubicBezTo>
                    <a:cubicBezTo>
                      <a:pt x="1085" y="133"/>
                      <a:pt x="1087" y="133"/>
                      <a:pt x="1090" y="133"/>
                    </a:cubicBezTo>
                    <a:cubicBezTo>
                      <a:pt x="1094" y="133"/>
                      <a:pt x="1095" y="134"/>
                      <a:pt x="1099" y="134"/>
                    </a:cubicBezTo>
                    <a:cubicBezTo>
                      <a:pt x="1100" y="133"/>
                      <a:pt x="1100" y="133"/>
                      <a:pt x="1101" y="133"/>
                    </a:cubicBezTo>
                    <a:cubicBezTo>
                      <a:pt x="1102" y="133"/>
                      <a:pt x="1102" y="133"/>
                      <a:pt x="1103" y="133"/>
                    </a:cubicBezTo>
                    <a:close/>
                    <a:moveTo>
                      <a:pt x="903" y="148"/>
                    </a:moveTo>
                    <a:cubicBezTo>
                      <a:pt x="903" y="149"/>
                      <a:pt x="903" y="150"/>
                      <a:pt x="904" y="151"/>
                    </a:cubicBezTo>
                    <a:cubicBezTo>
                      <a:pt x="904" y="152"/>
                      <a:pt x="904" y="153"/>
                      <a:pt x="904" y="153"/>
                    </a:cubicBezTo>
                    <a:cubicBezTo>
                      <a:pt x="905" y="155"/>
                      <a:pt x="906" y="155"/>
                      <a:pt x="908" y="155"/>
                    </a:cubicBezTo>
                    <a:cubicBezTo>
                      <a:pt x="909" y="156"/>
                      <a:pt x="910" y="155"/>
                      <a:pt x="912" y="155"/>
                    </a:cubicBezTo>
                    <a:cubicBezTo>
                      <a:pt x="913" y="155"/>
                      <a:pt x="915" y="156"/>
                      <a:pt x="916" y="155"/>
                    </a:cubicBezTo>
                    <a:cubicBezTo>
                      <a:pt x="917" y="154"/>
                      <a:pt x="917" y="153"/>
                      <a:pt x="918" y="153"/>
                    </a:cubicBezTo>
                    <a:cubicBezTo>
                      <a:pt x="919" y="153"/>
                      <a:pt x="919" y="154"/>
                      <a:pt x="920" y="155"/>
                    </a:cubicBezTo>
                    <a:cubicBezTo>
                      <a:pt x="921" y="156"/>
                      <a:pt x="923" y="155"/>
                      <a:pt x="924" y="157"/>
                    </a:cubicBezTo>
                    <a:cubicBezTo>
                      <a:pt x="924" y="158"/>
                      <a:pt x="924" y="159"/>
                      <a:pt x="924" y="160"/>
                    </a:cubicBezTo>
                    <a:cubicBezTo>
                      <a:pt x="925" y="161"/>
                      <a:pt x="924" y="162"/>
                      <a:pt x="925" y="162"/>
                    </a:cubicBezTo>
                    <a:cubicBezTo>
                      <a:pt x="927" y="162"/>
                      <a:pt x="926" y="160"/>
                      <a:pt x="927" y="160"/>
                    </a:cubicBezTo>
                    <a:cubicBezTo>
                      <a:pt x="928" y="159"/>
                      <a:pt x="929" y="160"/>
                      <a:pt x="930" y="160"/>
                    </a:cubicBezTo>
                    <a:cubicBezTo>
                      <a:pt x="931" y="160"/>
                      <a:pt x="932" y="160"/>
                      <a:pt x="933" y="160"/>
                    </a:cubicBezTo>
                    <a:cubicBezTo>
                      <a:pt x="934" y="160"/>
                      <a:pt x="935" y="160"/>
                      <a:pt x="936" y="159"/>
                    </a:cubicBezTo>
                    <a:cubicBezTo>
                      <a:pt x="936" y="159"/>
                      <a:pt x="936" y="158"/>
                      <a:pt x="937" y="157"/>
                    </a:cubicBezTo>
                    <a:cubicBezTo>
                      <a:pt x="938" y="156"/>
                      <a:pt x="939" y="156"/>
                      <a:pt x="940" y="155"/>
                    </a:cubicBezTo>
                    <a:cubicBezTo>
                      <a:pt x="940" y="154"/>
                      <a:pt x="941" y="153"/>
                      <a:pt x="941" y="153"/>
                    </a:cubicBezTo>
                    <a:cubicBezTo>
                      <a:pt x="942" y="152"/>
                      <a:pt x="942" y="151"/>
                      <a:pt x="943" y="150"/>
                    </a:cubicBezTo>
                    <a:cubicBezTo>
                      <a:pt x="943" y="149"/>
                      <a:pt x="945" y="149"/>
                      <a:pt x="945" y="148"/>
                    </a:cubicBezTo>
                    <a:cubicBezTo>
                      <a:pt x="946" y="147"/>
                      <a:pt x="946" y="146"/>
                      <a:pt x="945" y="144"/>
                    </a:cubicBezTo>
                    <a:cubicBezTo>
                      <a:pt x="945" y="144"/>
                      <a:pt x="945" y="143"/>
                      <a:pt x="945" y="142"/>
                    </a:cubicBezTo>
                    <a:cubicBezTo>
                      <a:pt x="945" y="141"/>
                      <a:pt x="946" y="140"/>
                      <a:pt x="947" y="140"/>
                    </a:cubicBezTo>
                    <a:cubicBezTo>
                      <a:pt x="948" y="140"/>
                      <a:pt x="948" y="142"/>
                      <a:pt x="949" y="142"/>
                    </a:cubicBezTo>
                    <a:cubicBezTo>
                      <a:pt x="950" y="142"/>
                      <a:pt x="950" y="140"/>
                      <a:pt x="951" y="139"/>
                    </a:cubicBezTo>
                    <a:cubicBezTo>
                      <a:pt x="951" y="139"/>
                      <a:pt x="951" y="138"/>
                      <a:pt x="951" y="138"/>
                    </a:cubicBezTo>
                    <a:cubicBezTo>
                      <a:pt x="953" y="136"/>
                      <a:pt x="955" y="137"/>
                      <a:pt x="956" y="136"/>
                    </a:cubicBezTo>
                    <a:cubicBezTo>
                      <a:pt x="957" y="135"/>
                      <a:pt x="958" y="135"/>
                      <a:pt x="958" y="133"/>
                    </a:cubicBezTo>
                    <a:cubicBezTo>
                      <a:pt x="958" y="132"/>
                      <a:pt x="958" y="131"/>
                      <a:pt x="957" y="131"/>
                    </a:cubicBezTo>
                    <a:cubicBezTo>
                      <a:pt x="957" y="130"/>
                      <a:pt x="955" y="132"/>
                      <a:pt x="955" y="131"/>
                    </a:cubicBezTo>
                    <a:cubicBezTo>
                      <a:pt x="955" y="130"/>
                      <a:pt x="956" y="130"/>
                      <a:pt x="957" y="129"/>
                    </a:cubicBezTo>
                    <a:cubicBezTo>
                      <a:pt x="958" y="129"/>
                      <a:pt x="959" y="129"/>
                      <a:pt x="960" y="129"/>
                    </a:cubicBezTo>
                    <a:cubicBezTo>
                      <a:pt x="959" y="127"/>
                      <a:pt x="959" y="127"/>
                      <a:pt x="959" y="127"/>
                    </a:cubicBezTo>
                    <a:cubicBezTo>
                      <a:pt x="959" y="126"/>
                      <a:pt x="959" y="125"/>
                      <a:pt x="959" y="124"/>
                    </a:cubicBezTo>
                    <a:cubicBezTo>
                      <a:pt x="960" y="123"/>
                      <a:pt x="961" y="123"/>
                      <a:pt x="963" y="123"/>
                    </a:cubicBezTo>
                    <a:cubicBezTo>
                      <a:pt x="964" y="123"/>
                      <a:pt x="964" y="123"/>
                      <a:pt x="965" y="123"/>
                    </a:cubicBezTo>
                    <a:cubicBezTo>
                      <a:pt x="966" y="123"/>
                      <a:pt x="965" y="122"/>
                      <a:pt x="966" y="121"/>
                    </a:cubicBezTo>
                    <a:cubicBezTo>
                      <a:pt x="968" y="120"/>
                      <a:pt x="969" y="121"/>
                      <a:pt x="972" y="120"/>
                    </a:cubicBezTo>
                    <a:cubicBezTo>
                      <a:pt x="973" y="120"/>
                      <a:pt x="975" y="120"/>
                      <a:pt x="976" y="120"/>
                    </a:cubicBezTo>
                    <a:cubicBezTo>
                      <a:pt x="977" y="119"/>
                      <a:pt x="978" y="119"/>
                      <a:pt x="979" y="118"/>
                    </a:cubicBezTo>
                    <a:cubicBezTo>
                      <a:pt x="980" y="117"/>
                      <a:pt x="978" y="116"/>
                      <a:pt x="979" y="115"/>
                    </a:cubicBezTo>
                    <a:cubicBezTo>
                      <a:pt x="980" y="114"/>
                      <a:pt x="981" y="114"/>
                      <a:pt x="982" y="115"/>
                    </a:cubicBezTo>
                    <a:cubicBezTo>
                      <a:pt x="983" y="115"/>
                      <a:pt x="981" y="117"/>
                      <a:pt x="982" y="117"/>
                    </a:cubicBezTo>
                    <a:cubicBezTo>
                      <a:pt x="983" y="118"/>
                      <a:pt x="983" y="117"/>
                      <a:pt x="984" y="117"/>
                    </a:cubicBezTo>
                    <a:cubicBezTo>
                      <a:pt x="986" y="117"/>
                      <a:pt x="987" y="118"/>
                      <a:pt x="988" y="117"/>
                    </a:cubicBezTo>
                    <a:cubicBezTo>
                      <a:pt x="989" y="117"/>
                      <a:pt x="989" y="118"/>
                      <a:pt x="990" y="117"/>
                    </a:cubicBezTo>
                    <a:cubicBezTo>
                      <a:pt x="991" y="117"/>
                      <a:pt x="990" y="116"/>
                      <a:pt x="990" y="115"/>
                    </a:cubicBezTo>
                    <a:cubicBezTo>
                      <a:pt x="991" y="114"/>
                      <a:pt x="993" y="115"/>
                      <a:pt x="994" y="115"/>
                    </a:cubicBezTo>
                    <a:cubicBezTo>
                      <a:pt x="996" y="115"/>
                      <a:pt x="997" y="115"/>
                      <a:pt x="998" y="114"/>
                    </a:cubicBezTo>
                    <a:cubicBezTo>
                      <a:pt x="1000" y="113"/>
                      <a:pt x="1000" y="113"/>
                      <a:pt x="1002" y="111"/>
                    </a:cubicBezTo>
                    <a:cubicBezTo>
                      <a:pt x="1003" y="110"/>
                      <a:pt x="1004" y="109"/>
                      <a:pt x="1005" y="108"/>
                    </a:cubicBezTo>
                    <a:cubicBezTo>
                      <a:pt x="1006" y="106"/>
                      <a:pt x="1007" y="106"/>
                      <a:pt x="1008" y="105"/>
                    </a:cubicBezTo>
                    <a:cubicBezTo>
                      <a:pt x="1009" y="104"/>
                      <a:pt x="1010" y="103"/>
                      <a:pt x="1011" y="103"/>
                    </a:cubicBezTo>
                    <a:cubicBezTo>
                      <a:pt x="1012" y="102"/>
                      <a:pt x="1014" y="103"/>
                      <a:pt x="1015" y="102"/>
                    </a:cubicBezTo>
                    <a:cubicBezTo>
                      <a:pt x="1015" y="101"/>
                      <a:pt x="1014" y="100"/>
                      <a:pt x="1015" y="99"/>
                    </a:cubicBezTo>
                    <a:cubicBezTo>
                      <a:pt x="1015" y="98"/>
                      <a:pt x="1015" y="98"/>
                      <a:pt x="1015" y="98"/>
                    </a:cubicBezTo>
                    <a:cubicBezTo>
                      <a:pt x="1016" y="97"/>
                      <a:pt x="1017" y="99"/>
                      <a:pt x="1018" y="100"/>
                    </a:cubicBezTo>
                    <a:cubicBezTo>
                      <a:pt x="1019" y="100"/>
                      <a:pt x="1019" y="101"/>
                      <a:pt x="1021" y="101"/>
                    </a:cubicBezTo>
                    <a:cubicBezTo>
                      <a:pt x="1022" y="102"/>
                      <a:pt x="1023" y="101"/>
                      <a:pt x="1024" y="100"/>
                    </a:cubicBezTo>
                    <a:cubicBezTo>
                      <a:pt x="1026" y="100"/>
                      <a:pt x="1027" y="99"/>
                      <a:pt x="1029" y="99"/>
                    </a:cubicBezTo>
                    <a:cubicBezTo>
                      <a:pt x="1030" y="99"/>
                      <a:pt x="1031" y="99"/>
                      <a:pt x="1032" y="99"/>
                    </a:cubicBezTo>
                    <a:cubicBezTo>
                      <a:pt x="1034" y="99"/>
                      <a:pt x="1034" y="99"/>
                      <a:pt x="1036" y="98"/>
                    </a:cubicBezTo>
                    <a:cubicBezTo>
                      <a:pt x="1038" y="98"/>
                      <a:pt x="1040" y="98"/>
                      <a:pt x="1042" y="98"/>
                    </a:cubicBezTo>
                    <a:cubicBezTo>
                      <a:pt x="1044" y="97"/>
                      <a:pt x="1045" y="96"/>
                      <a:pt x="1048" y="95"/>
                    </a:cubicBezTo>
                    <a:cubicBezTo>
                      <a:pt x="1049" y="94"/>
                      <a:pt x="1050" y="94"/>
                      <a:pt x="1051" y="93"/>
                    </a:cubicBezTo>
                    <a:cubicBezTo>
                      <a:pt x="1053" y="92"/>
                      <a:pt x="1055" y="92"/>
                      <a:pt x="1057" y="91"/>
                    </a:cubicBezTo>
                    <a:cubicBezTo>
                      <a:pt x="1059" y="90"/>
                      <a:pt x="1060" y="90"/>
                      <a:pt x="1062" y="89"/>
                    </a:cubicBezTo>
                    <a:cubicBezTo>
                      <a:pt x="1064" y="88"/>
                      <a:pt x="1065" y="88"/>
                      <a:pt x="1067" y="88"/>
                    </a:cubicBezTo>
                    <a:cubicBezTo>
                      <a:pt x="1068" y="87"/>
                      <a:pt x="1069" y="87"/>
                      <a:pt x="1070" y="86"/>
                    </a:cubicBezTo>
                    <a:cubicBezTo>
                      <a:pt x="1070" y="86"/>
                      <a:pt x="1071" y="86"/>
                      <a:pt x="1071" y="85"/>
                    </a:cubicBezTo>
                    <a:cubicBezTo>
                      <a:pt x="1071" y="85"/>
                      <a:pt x="1070" y="85"/>
                      <a:pt x="1070" y="84"/>
                    </a:cubicBezTo>
                    <a:cubicBezTo>
                      <a:pt x="1068" y="83"/>
                      <a:pt x="1066" y="84"/>
                      <a:pt x="1064" y="84"/>
                    </a:cubicBezTo>
                    <a:cubicBezTo>
                      <a:pt x="1062" y="84"/>
                      <a:pt x="1061" y="84"/>
                      <a:pt x="1059" y="84"/>
                    </a:cubicBezTo>
                    <a:cubicBezTo>
                      <a:pt x="1057" y="85"/>
                      <a:pt x="1055" y="85"/>
                      <a:pt x="1053" y="85"/>
                    </a:cubicBezTo>
                    <a:cubicBezTo>
                      <a:pt x="1052" y="85"/>
                      <a:pt x="1051" y="85"/>
                      <a:pt x="1050" y="85"/>
                    </a:cubicBezTo>
                    <a:cubicBezTo>
                      <a:pt x="1049" y="85"/>
                      <a:pt x="1048" y="85"/>
                      <a:pt x="1048" y="86"/>
                    </a:cubicBezTo>
                    <a:cubicBezTo>
                      <a:pt x="1047" y="86"/>
                      <a:pt x="1047" y="87"/>
                      <a:pt x="1046" y="87"/>
                    </a:cubicBezTo>
                    <a:cubicBezTo>
                      <a:pt x="1045" y="87"/>
                      <a:pt x="1044" y="87"/>
                      <a:pt x="1044" y="86"/>
                    </a:cubicBezTo>
                    <a:cubicBezTo>
                      <a:pt x="1044" y="85"/>
                      <a:pt x="1045" y="85"/>
                      <a:pt x="1045" y="84"/>
                    </a:cubicBezTo>
                    <a:cubicBezTo>
                      <a:pt x="1046" y="83"/>
                      <a:pt x="1047" y="83"/>
                      <a:pt x="1048" y="82"/>
                    </a:cubicBezTo>
                    <a:cubicBezTo>
                      <a:pt x="1050" y="82"/>
                      <a:pt x="1050" y="82"/>
                      <a:pt x="1052" y="82"/>
                    </a:cubicBezTo>
                    <a:cubicBezTo>
                      <a:pt x="1053" y="82"/>
                      <a:pt x="1054" y="82"/>
                      <a:pt x="1055" y="81"/>
                    </a:cubicBezTo>
                    <a:cubicBezTo>
                      <a:pt x="1056" y="80"/>
                      <a:pt x="1056" y="80"/>
                      <a:pt x="1056" y="78"/>
                    </a:cubicBezTo>
                    <a:cubicBezTo>
                      <a:pt x="1056" y="77"/>
                      <a:pt x="1055" y="76"/>
                      <a:pt x="1056" y="76"/>
                    </a:cubicBezTo>
                    <a:cubicBezTo>
                      <a:pt x="1057" y="75"/>
                      <a:pt x="1057" y="75"/>
                      <a:pt x="1058" y="75"/>
                    </a:cubicBezTo>
                    <a:cubicBezTo>
                      <a:pt x="1060" y="75"/>
                      <a:pt x="1061" y="76"/>
                      <a:pt x="1062" y="77"/>
                    </a:cubicBezTo>
                    <a:cubicBezTo>
                      <a:pt x="1063" y="77"/>
                      <a:pt x="1063" y="78"/>
                      <a:pt x="1063" y="79"/>
                    </a:cubicBezTo>
                    <a:cubicBezTo>
                      <a:pt x="1064" y="80"/>
                      <a:pt x="1064" y="81"/>
                      <a:pt x="1065" y="82"/>
                    </a:cubicBezTo>
                    <a:cubicBezTo>
                      <a:pt x="1066" y="82"/>
                      <a:pt x="1067" y="82"/>
                      <a:pt x="1068" y="81"/>
                    </a:cubicBezTo>
                    <a:cubicBezTo>
                      <a:pt x="1069" y="81"/>
                      <a:pt x="1069" y="81"/>
                      <a:pt x="1070" y="81"/>
                    </a:cubicBezTo>
                    <a:cubicBezTo>
                      <a:pt x="1071" y="81"/>
                      <a:pt x="1071" y="82"/>
                      <a:pt x="1072" y="82"/>
                    </a:cubicBezTo>
                    <a:cubicBezTo>
                      <a:pt x="1074" y="82"/>
                      <a:pt x="1075" y="83"/>
                      <a:pt x="1076" y="82"/>
                    </a:cubicBezTo>
                    <a:cubicBezTo>
                      <a:pt x="1076" y="82"/>
                      <a:pt x="1077" y="81"/>
                      <a:pt x="1077" y="81"/>
                    </a:cubicBezTo>
                    <a:cubicBezTo>
                      <a:pt x="1077" y="80"/>
                      <a:pt x="1076" y="80"/>
                      <a:pt x="1076" y="79"/>
                    </a:cubicBezTo>
                    <a:cubicBezTo>
                      <a:pt x="1075" y="78"/>
                      <a:pt x="1076" y="78"/>
                      <a:pt x="1076" y="77"/>
                    </a:cubicBezTo>
                    <a:cubicBezTo>
                      <a:pt x="1076" y="76"/>
                      <a:pt x="1077" y="75"/>
                      <a:pt x="1076" y="75"/>
                    </a:cubicBezTo>
                    <a:cubicBezTo>
                      <a:pt x="1075" y="74"/>
                      <a:pt x="1074" y="76"/>
                      <a:pt x="1073" y="76"/>
                    </a:cubicBezTo>
                    <a:cubicBezTo>
                      <a:pt x="1072" y="75"/>
                      <a:pt x="1073" y="74"/>
                      <a:pt x="1073" y="73"/>
                    </a:cubicBezTo>
                    <a:cubicBezTo>
                      <a:pt x="1072" y="72"/>
                      <a:pt x="1072" y="72"/>
                      <a:pt x="1071" y="71"/>
                    </a:cubicBezTo>
                    <a:cubicBezTo>
                      <a:pt x="1070" y="71"/>
                      <a:pt x="1069" y="72"/>
                      <a:pt x="1068" y="72"/>
                    </a:cubicBezTo>
                    <a:cubicBezTo>
                      <a:pt x="1067" y="71"/>
                      <a:pt x="1066" y="71"/>
                      <a:pt x="1065" y="70"/>
                    </a:cubicBezTo>
                    <a:cubicBezTo>
                      <a:pt x="1065" y="70"/>
                      <a:pt x="1064" y="69"/>
                      <a:pt x="1064" y="69"/>
                    </a:cubicBezTo>
                    <a:cubicBezTo>
                      <a:pt x="1063" y="68"/>
                      <a:pt x="1063" y="67"/>
                      <a:pt x="1063" y="66"/>
                    </a:cubicBezTo>
                    <a:cubicBezTo>
                      <a:pt x="1062" y="65"/>
                      <a:pt x="1061" y="63"/>
                      <a:pt x="1062" y="63"/>
                    </a:cubicBezTo>
                    <a:cubicBezTo>
                      <a:pt x="1063" y="62"/>
                      <a:pt x="1064" y="63"/>
                      <a:pt x="1065" y="64"/>
                    </a:cubicBezTo>
                    <a:cubicBezTo>
                      <a:pt x="1067" y="64"/>
                      <a:pt x="1067" y="64"/>
                      <a:pt x="1069" y="65"/>
                    </a:cubicBezTo>
                    <a:cubicBezTo>
                      <a:pt x="1070" y="65"/>
                      <a:pt x="1071" y="66"/>
                      <a:pt x="1073" y="66"/>
                    </a:cubicBezTo>
                    <a:cubicBezTo>
                      <a:pt x="1075" y="67"/>
                      <a:pt x="1078" y="68"/>
                      <a:pt x="1078" y="66"/>
                    </a:cubicBezTo>
                    <a:cubicBezTo>
                      <a:pt x="1078" y="65"/>
                      <a:pt x="1077" y="65"/>
                      <a:pt x="1077" y="64"/>
                    </a:cubicBezTo>
                    <a:cubicBezTo>
                      <a:pt x="1077" y="63"/>
                      <a:pt x="1078" y="62"/>
                      <a:pt x="1079" y="61"/>
                    </a:cubicBezTo>
                    <a:cubicBezTo>
                      <a:pt x="1081" y="60"/>
                      <a:pt x="1082" y="60"/>
                      <a:pt x="1085" y="59"/>
                    </a:cubicBezTo>
                    <a:cubicBezTo>
                      <a:pt x="1087" y="59"/>
                      <a:pt x="1088" y="60"/>
                      <a:pt x="1090" y="59"/>
                    </a:cubicBezTo>
                    <a:cubicBezTo>
                      <a:pt x="1091" y="58"/>
                      <a:pt x="1091" y="58"/>
                      <a:pt x="1092" y="57"/>
                    </a:cubicBezTo>
                    <a:cubicBezTo>
                      <a:pt x="1093" y="56"/>
                      <a:pt x="1096" y="57"/>
                      <a:pt x="1096" y="56"/>
                    </a:cubicBezTo>
                    <a:cubicBezTo>
                      <a:pt x="1096" y="55"/>
                      <a:pt x="1095" y="55"/>
                      <a:pt x="1095" y="54"/>
                    </a:cubicBezTo>
                    <a:moveTo>
                      <a:pt x="912" y="91"/>
                    </a:moveTo>
                    <a:cubicBezTo>
                      <a:pt x="911" y="92"/>
                      <a:pt x="909" y="90"/>
                      <a:pt x="907" y="91"/>
                    </a:cubicBezTo>
                    <a:cubicBezTo>
                      <a:pt x="906" y="91"/>
                      <a:pt x="905" y="91"/>
                      <a:pt x="904" y="91"/>
                    </a:cubicBezTo>
                    <a:cubicBezTo>
                      <a:pt x="903" y="92"/>
                      <a:pt x="902" y="92"/>
                      <a:pt x="901" y="92"/>
                    </a:cubicBezTo>
                    <a:cubicBezTo>
                      <a:pt x="900" y="92"/>
                      <a:pt x="898" y="92"/>
                      <a:pt x="897" y="91"/>
                    </a:cubicBezTo>
                    <a:cubicBezTo>
                      <a:pt x="896" y="90"/>
                      <a:pt x="896" y="90"/>
                      <a:pt x="896" y="89"/>
                    </a:cubicBezTo>
                    <a:cubicBezTo>
                      <a:pt x="896" y="88"/>
                      <a:pt x="896" y="88"/>
                      <a:pt x="896" y="87"/>
                    </a:cubicBezTo>
                    <a:cubicBezTo>
                      <a:pt x="897" y="85"/>
                      <a:pt x="899" y="86"/>
                      <a:pt x="900" y="85"/>
                    </a:cubicBezTo>
                    <a:cubicBezTo>
                      <a:pt x="901" y="85"/>
                      <a:pt x="901" y="84"/>
                      <a:pt x="901" y="84"/>
                    </a:cubicBezTo>
                    <a:cubicBezTo>
                      <a:pt x="903" y="84"/>
                      <a:pt x="903" y="85"/>
                      <a:pt x="905" y="85"/>
                    </a:cubicBezTo>
                    <a:cubicBezTo>
                      <a:pt x="906" y="86"/>
                      <a:pt x="907" y="86"/>
                      <a:pt x="908" y="87"/>
                    </a:cubicBezTo>
                    <a:cubicBezTo>
                      <a:pt x="910" y="87"/>
                      <a:pt x="911" y="87"/>
                      <a:pt x="912" y="88"/>
                    </a:cubicBezTo>
                    <a:cubicBezTo>
                      <a:pt x="912" y="89"/>
                      <a:pt x="912" y="90"/>
                      <a:pt x="912" y="91"/>
                    </a:cubicBezTo>
                    <a:close/>
                    <a:moveTo>
                      <a:pt x="898" y="74"/>
                    </a:moveTo>
                    <a:cubicBezTo>
                      <a:pt x="897" y="76"/>
                      <a:pt x="897" y="76"/>
                      <a:pt x="897" y="76"/>
                    </a:cubicBezTo>
                    <a:moveTo>
                      <a:pt x="901" y="67"/>
                    </a:moveTo>
                    <a:cubicBezTo>
                      <a:pt x="900" y="69"/>
                      <a:pt x="900" y="69"/>
                      <a:pt x="900" y="69"/>
                    </a:cubicBezTo>
                    <a:moveTo>
                      <a:pt x="903" y="59"/>
                    </a:moveTo>
                    <a:cubicBezTo>
                      <a:pt x="902" y="61"/>
                      <a:pt x="902" y="61"/>
                      <a:pt x="902" y="61"/>
                    </a:cubicBezTo>
                    <a:moveTo>
                      <a:pt x="1095" y="55"/>
                    </a:moveTo>
                    <a:cubicBezTo>
                      <a:pt x="1095" y="54"/>
                      <a:pt x="1094" y="53"/>
                      <a:pt x="1094" y="53"/>
                    </a:cubicBezTo>
                    <a:cubicBezTo>
                      <a:pt x="1095" y="52"/>
                      <a:pt x="1095" y="53"/>
                      <a:pt x="1096" y="53"/>
                    </a:cubicBezTo>
                    <a:cubicBezTo>
                      <a:pt x="1097" y="53"/>
                      <a:pt x="1097" y="52"/>
                      <a:pt x="1098" y="53"/>
                    </a:cubicBezTo>
                    <a:cubicBezTo>
                      <a:pt x="1099" y="53"/>
                      <a:pt x="1100" y="53"/>
                      <a:pt x="1100" y="53"/>
                    </a:cubicBezTo>
                    <a:cubicBezTo>
                      <a:pt x="1102" y="53"/>
                      <a:pt x="1103" y="53"/>
                      <a:pt x="1104" y="53"/>
                    </a:cubicBezTo>
                    <a:cubicBezTo>
                      <a:pt x="1104" y="52"/>
                      <a:pt x="1105" y="51"/>
                      <a:pt x="1105" y="50"/>
                    </a:cubicBezTo>
                    <a:cubicBezTo>
                      <a:pt x="1105" y="49"/>
                      <a:pt x="1103" y="49"/>
                      <a:pt x="1101" y="49"/>
                    </a:cubicBezTo>
                    <a:cubicBezTo>
                      <a:pt x="1101" y="49"/>
                      <a:pt x="1100" y="49"/>
                      <a:pt x="1100" y="48"/>
                    </a:cubicBezTo>
                    <a:cubicBezTo>
                      <a:pt x="1099" y="48"/>
                      <a:pt x="1098" y="47"/>
                      <a:pt x="1099" y="46"/>
                    </a:cubicBezTo>
                    <a:cubicBezTo>
                      <a:pt x="1100" y="46"/>
                      <a:pt x="1101" y="46"/>
                      <a:pt x="1101" y="46"/>
                    </a:cubicBezTo>
                    <a:cubicBezTo>
                      <a:pt x="1102" y="45"/>
                      <a:pt x="1101" y="44"/>
                      <a:pt x="1101" y="44"/>
                    </a:cubicBezTo>
                    <a:cubicBezTo>
                      <a:pt x="1101" y="42"/>
                      <a:pt x="1100" y="41"/>
                      <a:pt x="1101" y="40"/>
                    </a:cubicBezTo>
                    <a:cubicBezTo>
                      <a:pt x="1102" y="39"/>
                      <a:pt x="1104" y="41"/>
                      <a:pt x="1105" y="39"/>
                    </a:cubicBezTo>
                    <a:cubicBezTo>
                      <a:pt x="1105" y="38"/>
                      <a:pt x="1105" y="38"/>
                      <a:pt x="1105" y="37"/>
                    </a:cubicBezTo>
                    <a:cubicBezTo>
                      <a:pt x="1104" y="35"/>
                      <a:pt x="1102" y="37"/>
                      <a:pt x="1100" y="36"/>
                    </a:cubicBezTo>
                    <a:cubicBezTo>
                      <a:pt x="1099" y="36"/>
                      <a:pt x="1098" y="37"/>
                      <a:pt x="1097" y="36"/>
                    </a:cubicBezTo>
                    <a:cubicBezTo>
                      <a:pt x="1096" y="34"/>
                      <a:pt x="1099" y="34"/>
                      <a:pt x="1100" y="33"/>
                    </a:cubicBezTo>
                    <a:cubicBezTo>
                      <a:pt x="1101" y="33"/>
                      <a:pt x="1102" y="32"/>
                      <a:pt x="1103" y="31"/>
                    </a:cubicBezTo>
                    <a:cubicBezTo>
                      <a:pt x="1103" y="30"/>
                      <a:pt x="1104" y="30"/>
                      <a:pt x="1105" y="29"/>
                    </a:cubicBezTo>
                    <a:cubicBezTo>
                      <a:pt x="1106" y="28"/>
                      <a:pt x="1109" y="28"/>
                      <a:pt x="1108" y="27"/>
                    </a:cubicBezTo>
                    <a:cubicBezTo>
                      <a:pt x="1108" y="26"/>
                      <a:pt x="1108" y="26"/>
                      <a:pt x="1107" y="25"/>
                    </a:cubicBezTo>
                    <a:cubicBezTo>
                      <a:pt x="1106" y="24"/>
                      <a:pt x="1105" y="24"/>
                      <a:pt x="1105" y="23"/>
                    </a:cubicBezTo>
                    <a:cubicBezTo>
                      <a:pt x="1105" y="22"/>
                      <a:pt x="1105" y="21"/>
                      <a:pt x="1106" y="21"/>
                    </a:cubicBezTo>
                    <a:cubicBezTo>
                      <a:pt x="1107" y="21"/>
                      <a:pt x="1107" y="21"/>
                      <a:pt x="1108" y="21"/>
                    </a:cubicBezTo>
                    <a:cubicBezTo>
                      <a:pt x="1108" y="21"/>
                      <a:pt x="1109" y="22"/>
                      <a:pt x="1110" y="22"/>
                    </a:cubicBezTo>
                    <a:cubicBezTo>
                      <a:pt x="1111" y="21"/>
                      <a:pt x="1110" y="20"/>
                      <a:pt x="1111" y="19"/>
                    </a:cubicBezTo>
                    <a:cubicBezTo>
                      <a:pt x="1113" y="18"/>
                      <a:pt x="1114" y="20"/>
                      <a:pt x="1116" y="19"/>
                    </a:cubicBezTo>
                    <a:cubicBezTo>
                      <a:pt x="1117" y="18"/>
                      <a:pt x="1117" y="17"/>
                      <a:pt x="1118" y="17"/>
                    </a:cubicBezTo>
                    <a:cubicBezTo>
                      <a:pt x="1119" y="16"/>
                      <a:pt x="1120" y="17"/>
                      <a:pt x="1121" y="17"/>
                    </a:cubicBezTo>
                    <a:cubicBezTo>
                      <a:pt x="1122" y="18"/>
                      <a:pt x="1123" y="17"/>
                      <a:pt x="1124" y="17"/>
                    </a:cubicBezTo>
                    <a:cubicBezTo>
                      <a:pt x="1125" y="16"/>
                      <a:pt x="1125" y="14"/>
                      <a:pt x="1127" y="14"/>
                    </a:cubicBezTo>
                    <a:cubicBezTo>
                      <a:pt x="1128" y="14"/>
                      <a:pt x="1128" y="14"/>
                      <a:pt x="1129" y="14"/>
                    </a:cubicBezTo>
                    <a:cubicBezTo>
                      <a:pt x="1131" y="14"/>
                      <a:pt x="1132" y="14"/>
                      <a:pt x="1134" y="13"/>
                    </a:cubicBezTo>
                    <a:cubicBezTo>
                      <a:pt x="1135" y="13"/>
                      <a:pt x="1139" y="13"/>
                      <a:pt x="1138" y="11"/>
                    </a:cubicBezTo>
                    <a:cubicBezTo>
                      <a:pt x="1137" y="11"/>
                      <a:pt x="1136" y="11"/>
                      <a:pt x="1135" y="11"/>
                    </a:cubicBezTo>
                    <a:cubicBezTo>
                      <a:pt x="1133" y="10"/>
                      <a:pt x="1132" y="11"/>
                      <a:pt x="1130" y="10"/>
                    </a:cubicBezTo>
                    <a:cubicBezTo>
                      <a:pt x="1129" y="10"/>
                      <a:pt x="1128" y="9"/>
                      <a:pt x="1127" y="9"/>
                    </a:cubicBezTo>
                    <a:cubicBezTo>
                      <a:pt x="1125" y="9"/>
                      <a:pt x="1124" y="9"/>
                      <a:pt x="1122" y="9"/>
                    </a:cubicBezTo>
                    <a:cubicBezTo>
                      <a:pt x="1120" y="9"/>
                      <a:pt x="1119" y="9"/>
                      <a:pt x="1118" y="9"/>
                    </a:cubicBezTo>
                    <a:cubicBezTo>
                      <a:pt x="1116" y="10"/>
                      <a:pt x="1115" y="11"/>
                      <a:pt x="1113" y="11"/>
                    </a:cubicBezTo>
                    <a:cubicBezTo>
                      <a:pt x="1111" y="11"/>
                      <a:pt x="1110" y="11"/>
                      <a:pt x="1108" y="11"/>
                    </a:cubicBezTo>
                    <a:cubicBezTo>
                      <a:pt x="1107" y="12"/>
                      <a:pt x="1106" y="12"/>
                      <a:pt x="1105" y="12"/>
                    </a:cubicBezTo>
                    <a:cubicBezTo>
                      <a:pt x="1103" y="12"/>
                      <a:pt x="1103" y="11"/>
                      <a:pt x="1102" y="12"/>
                    </a:cubicBezTo>
                    <a:cubicBezTo>
                      <a:pt x="1101" y="12"/>
                      <a:pt x="1101" y="13"/>
                      <a:pt x="1100" y="13"/>
                    </a:cubicBezTo>
                    <a:cubicBezTo>
                      <a:pt x="1099" y="15"/>
                      <a:pt x="1096" y="14"/>
                      <a:pt x="1094" y="15"/>
                    </a:cubicBezTo>
                    <a:cubicBezTo>
                      <a:pt x="1092" y="16"/>
                      <a:pt x="1092" y="17"/>
                      <a:pt x="1090" y="17"/>
                    </a:cubicBezTo>
                    <a:cubicBezTo>
                      <a:pt x="1089" y="17"/>
                      <a:pt x="1087" y="18"/>
                      <a:pt x="1086" y="17"/>
                    </a:cubicBezTo>
                    <a:cubicBezTo>
                      <a:pt x="1086" y="15"/>
                      <a:pt x="1088" y="15"/>
                      <a:pt x="1089" y="14"/>
                    </a:cubicBezTo>
                    <a:cubicBezTo>
                      <a:pt x="1090" y="13"/>
                      <a:pt x="1091" y="14"/>
                      <a:pt x="1092" y="13"/>
                    </a:cubicBezTo>
                    <a:cubicBezTo>
                      <a:pt x="1093" y="12"/>
                      <a:pt x="1094" y="11"/>
                      <a:pt x="1093" y="10"/>
                    </a:cubicBezTo>
                    <a:cubicBezTo>
                      <a:pt x="1093" y="9"/>
                      <a:pt x="1091" y="10"/>
                      <a:pt x="1090" y="10"/>
                    </a:cubicBezTo>
                    <a:cubicBezTo>
                      <a:pt x="1088" y="10"/>
                      <a:pt x="1087" y="10"/>
                      <a:pt x="1085" y="10"/>
                    </a:cubicBezTo>
                    <a:cubicBezTo>
                      <a:pt x="1083" y="11"/>
                      <a:pt x="1082" y="11"/>
                      <a:pt x="1081" y="10"/>
                    </a:cubicBezTo>
                    <a:cubicBezTo>
                      <a:pt x="1080" y="10"/>
                      <a:pt x="1079" y="11"/>
                      <a:pt x="1078" y="10"/>
                    </a:cubicBezTo>
                    <a:cubicBezTo>
                      <a:pt x="1078" y="9"/>
                      <a:pt x="1079" y="8"/>
                      <a:pt x="1079" y="8"/>
                    </a:cubicBezTo>
                    <a:cubicBezTo>
                      <a:pt x="1081" y="6"/>
                      <a:pt x="1083" y="8"/>
                      <a:pt x="1085" y="8"/>
                    </a:cubicBezTo>
                    <a:cubicBezTo>
                      <a:pt x="1087" y="7"/>
                      <a:pt x="1088" y="7"/>
                      <a:pt x="1090" y="7"/>
                    </a:cubicBezTo>
                    <a:cubicBezTo>
                      <a:pt x="1092" y="7"/>
                      <a:pt x="1093" y="8"/>
                      <a:pt x="1095" y="7"/>
                    </a:cubicBezTo>
                    <a:cubicBezTo>
                      <a:pt x="1096" y="7"/>
                      <a:pt x="1097" y="7"/>
                      <a:pt x="1097" y="6"/>
                    </a:cubicBezTo>
                    <a:cubicBezTo>
                      <a:pt x="1097" y="4"/>
                      <a:pt x="1095" y="5"/>
                      <a:pt x="1093" y="4"/>
                    </a:cubicBezTo>
                    <a:cubicBezTo>
                      <a:pt x="1091" y="4"/>
                      <a:pt x="1090" y="4"/>
                      <a:pt x="1088" y="4"/>
                    </a:cubicBezTo>
                    <a:cubicBezTo>
                      <a:pt x="1086" y="3"/>
                      <a:pt x="1085" y="3"/>
                      <a:pt x="1083" y="3"/>
                    </a:cubicBezTo>
                    <a:cubicBezTo>
                      <a:pt x="1081" y="3"/>
                      <a:pt x="1080" y="3"/>
                      <a:pt x="1078" y="2"/>
                    </a:cubicBezTo>
                    <a:cubicBezTo>
                      <a:pt x="1076" y="2"/>
                      <a:pt x="1075" y="1"/>
                      <a:pt x="1074" y="1"/>
                    </a:cubicBezTo>
                    <a:cubicBezTo>
                      <a:pt x="1072" y="0"/>
                      <a:pt x="1072" y="0"/>
                      <a:pt x="1070" y="0"/>
                    </a:cubicBezTo>
                    <a:cubicBezTo>
                      <a:pt x="1068" y="0"/>
                      <a:pt x="1067" y="1"/>
                      <a:pt x="1065" y="1"/>
                    </a:cubicBezTo>
                    <a:cubicBezTo>
                      <a:pt x="1062" y="1"/>
                      <a:pt x="1061" y="1"/>
                      <a:pt x="1058" y="1"/>
                    </a:cubicBezTo>
                    <a:cubicBezTo>
                      <a:pt x="1055" y="0"/>
                      <a:pt x="1054" y="1"/>
                      <a:pt x="1051" y="1"/>
                    </a:cubicBezTo>
                    <a:cubicBezTo>
                      <a:pt x="1048" y="1"/>
                      <a:pt x="1047" y="1"/>
                      <a:pt x="1045" y="2"/>
                    </a:cubicBezTo>
                    <a:cubicBezTo>
                      <a:pt x="1043" y="2"/>
                      <a:pt x="1042" y="3"/>
                      <a:pt x="1040" y="3"/>
                    </a:cubicBezTo>
                    <a:cubicBezTo>
                      <a:pt x="1038" y="3"/>
                      <a:pt x="1037" y="2"/>
                      <a:pt x="1035" y="2"/>
                    </a:cubicBezTo>
                    <a:cubicBezTo>
                      <a:pt x="1032" y="1"/>
                      <a:pt x="1030" y="2"/>
                      <a:pt x="1027" y="2"/>
                    </a:cubicBezTo>
                    <a:cubicBezTo>
                      <a:pt x="1025" y="2"/>
                      <a:pt x="1024" y="3"/>
                      <a:pt x="1022" y="3"/>
                    </a:cubicBezTo>
                    <a:cubicBezTo>
                      <a:pt x="1020" y="3"/>
                      <a:pt x="1019" y="2"/>
                      <a:pt x="1017" y="2"/>
                    </a:cubicBezTo>
                    <a:cubicBezTo>
                      <a:pt x="1015" y="3"/>
                      <a:pt x="1015" y="4"/>
                      <a:pt x="1013" y="4"/>
                    </a:cubicBezTo>
                    <a:cubicBezTo>
                      <a:pt x="1012" y="4"/>
                      <a:pt x="1012" y="3"/>
                      <a:pt x="1010" y="3"/>
                    </a:cubicBezTo>
                    <a:cubicBezTo>
                      <a:pt x="1009" y="3"/>
                      <a:pt x="1009" y="3"/>
                      <a:pt x="1008" y="3"/>
                    </a:cubicBezTo>
                    <a:cubicBezTo>
                      <a:pt x="1007" y="3"/>
                      <a:pt x="1006" y="4"/>
                      <a:pt x="1005" y="4"/>
                    </a:cubicBezTo>
                    <a:cubicBezTo>
                      <a:pt x="1003" y="4"/>
                      <a:pt x="1002" y="3"/>
                      <a:pt x="1001" y="3"/>
                    </a:cubicBezTo>
                    <a:cubicBezTo>
                      <a:pt x="999" y="3"/>
                      <a:pt x="998" y="4"/>
                      <a:pt x="996" y="5"/>
                    </a:cubicBezTo>
                    <a:cubicBezTo>
                      <a:pt x="995" y="6"/>
                      <a:pt x="994" y="7"/>
                      <a:pt x="993" y="7"/>
                    </a:cubicBezTo>
                    <a:cubicBezTo>
                      <a:pt x="991" y="7"/>
                      <a:pt x="991" y="6"/>
                      <a:pt x="989" y="5"/>
                    </a:cubicBezTo>
                    <a:cubicBezTo>
                      <a:pt x="988" y="5"/>
                      <a:pt x="987" y="4"/>
                      <a:pt x="985" y="5"/>
                    </a:cubicBezTo>
                    <a:cubicBezTo>
                      <a:pt x="984" y="5"/>
                      <a:pt x="984" y="6"/>
                      <a:pt x="982" y="7"/>
                    </a:cubicBezTo>
                    <a:cubicBezTo>
                      <a:pt x="981" y="8"/>
                      <a:pt x="981" y="10"/>
                      <a:pt x="979" y="10"/>
                    </a:cubicBezTo>
                    <a:cubicBezTo>
                      <a:pt x="977" y="10"/>
                      <a:pt x="977" y="9"/>
                      <a:pt x="976" y="8"/>
                    </a:cubicBezTo>
                    <a:cubicBezTo>
                      <a:pt x="974" y="7"/>
                      <a:pt x="974" y="7"/>
                      <a:pt x="972" y="6"/>
                    </a:cubicBezTo>
                    <a:cubicBezTo>
                      <a:pt x="971" y="6"/>
                      <a:pt x="969" y="5"/>
                      <a:pt x="968" y="6"/>
                    </a:cubicBezTo>
                    <a:cubicBezTo>
                      <a:pt x="967" y="7"/>
                      <a:pt x="968" y="8"/>
                      <a:pt x="967" y="8"/>
                    </a:cubicBezTo>
                    <a:cubicBezTo>
                      <a:pt x="966" y="10"/>
                      <a:pt x="965" y="11"/>
                      <a:pt x="964" y="11"/>
                    </a:cubicBezTo>
                    <a:cubicBezTo>
                      <a:pt x="962" y="12"/>
                      <a:pt x="961" y="11"/>
                      <a:pt x="960" y="10"/>
                    </a:cubicBezTo>
                    <a:cubicBezTo>
                      <a:pt x="959" y="10"/>
                      <a:pt x="958" y="8"/>
                      <a:pt x="957" y="8"/>
                    </a:cubicBezTo>
                    <a:cubicBezTo>
                      <a:pt x="956" y="8"/>
                      <a:pt x="956" y="10"/>
                      <a:pt x="955" y="10"/>
                    </a:cubicBezTo>
                    <a:cubicBezTo>
                      <a:pt x="954" y="10"/>
                      <a:pt x="953" y="8"/>
                      <a:pt x="952" y="8"/>
                    </a:cubicBezTo>
                    <a:cubicBezTo>
                      <a:pt x="951" y="7"/>
                      <a:pt x="950" y="7"/>
                      <a:pt x="949" y="6"/>
                    </a:cubicBezTo>
                    <a:cubicBezTo>
                      <a:pt x="948" y="6"/>
                      <a:pt x="947" y="7"/>
                      <a:pt x="946" y="7"/>
                    </a:cubicBezTo>
                    <a:cubicBezTo>
                      <a:pt x="944" y="7"/>
                      <a:pt x="943" y="7"/>
                      <a:pt x="941" y="7"/>
                    </a:cubicBezTo>
                    <a:cubicBezTo>
                      <a:pt x="938" y="7"/>
                      <a:pt x="937" y="7"/>
                      <a:pt x="934" y="8"/>
                    </a:cubicBezTo>
                    <a:cubicBezTo>
                      <a:pt x="932" y="8"/>
                      <a:pt x="930" y="7"/>
                      <a:pt x="928" y="8"/>
                    </a:cubicBezTo>
                    <a:cubicBezTo>
                      <a:pt x="926" y="8"/>
                      <a:pt x="925" y="9"/>
                      <a:pt x="924" y="9"/>
                    </a:cubicBezTo>
                    <a:cubicBezTo>
                      <a:pt x="922" y="10"/>
                      <a:pt x="922" y="10"/>
                      <a:pt x="920" y="11"/>
                    </a:cubicBezTo>
                    <a:cubicBezTo>
                      <a:pt x="918" y="12"/>
                      <a:pt x="916" y="11"/>
                      <a:pt x="914" y="13"/>
                    </a:cubicBezTo>
                    <a:cubicBezTo>
                      <a:pt x="913" y="13"/>
                      <a:pt x="913" y="14"/>
                      <a:pt x="911" y="14"/>
                    </a:cubicBezTo>
                    <a:cubicBezTo>
                      <a:pt x="909" y="15"/>
                      <a:pt x="907" y="14"/>
                      <a:pt x="904" y="14"/>
                    </a:cubicBezTo>
                    <a:cubicBezTo>
                      <a:pt x="902" y="14"/>
                      <a:pt x="901" y="14"/>
                      <a:pt x="899" y="14"/>
                    </a:cubicBezTo>
                    <a:cubicBezTo>
                      <a:pt x="897" y="14"/>
                      <a:pt x="896" y="14"/>
                      <a:pt x="894" y="14"/>
                    </a:cubicBezTo>
                    <a:cubicBezTo>
                      <a:pt x="891" y="15"/>
                      <a:pt x="890" y="15"/>
                      <a:pt x="887" y="15"/>
                    </a:cubicBezTo>
                    <a:cubicBezTo>
                      <a:pt x="885" y="16"/>
                      <a:pt x="883" y="15"/>
                      <a:pt x="882" y="17"/>
                    </a:cubicBezTo>
                    <a:cubicBezTo>
                      <a:pt x="882" y="18"/>
                      <a:pt x="882" y="19"/>
                      <a:pt x="882" y="20"/>
                    </a:cubicBezTo>
                    <a:cubicBezTo>
                      <a:pt x="883" y="21"/>
                      <a:pt x="885" y="22"/>
                      <a:pt x="884" y="23"/>
                    </a:cubicBezTo>
                    <a:cubicBezTo>
                      <a:pt x="884" y="23"/>
                      <a:pt x="883" y="23"/>
                      <a:pt x="882" y="24"/>
                    </a:cubicBezTo>
                    <a:cubicBezTo>
                      <a:pt x="879" y="25"/>
                      <a:pt x="876" y="25"/>
                      <a:pt x="873" y="25"/>
                    </a:cubicBezTo>
                    <a:cubicBezTo>
                      <a:pt x="871" y="25"/>
                      <a:pt x="870" y="25"/>
                      <a:pt x="868" y="25"/>
                    </a:cubicBezTo>
                    <a:cubicBezTo>
                      <a:pt x="865" y="25"/>
                      <a:pt x="864" y="26"/>
                      <a:pt x="862" y="26"/>
                    </a:cubicBezTo>
                    <a:cubicBezTo>
                      <a:pt x="859" y="26"/>
                      <a:pt x="857" y="27"/>
                      <a:pt x="854" y="27"/>
                    </a:cubicBezTo>
                    <a:cubicBezTo>
                      <a:pt x="851" y="27"/>
                      <a:pt x="850" y="27"/>
                      <a:pt x="847" y="28"/>
                    </a:cubicBezTo>
                    <a:cubicBezTo>
                      <a:pt x="846" y="28"/>
                      <a:pt x="844" y="28"/>
                      <a:pt x="843" y="29"/>
                    </a:cubicBezTo>
                    <a:cubicBezTo>
                      <a:pt x="843" y="31"/>
                      <a:pt x="843" y="32"/>
                      <a:pt x="844" y="33"/>
                    </a:cubicBezTo>
                    <a:cubicBezTo>
                      <a:pt x="846" y="34"/>
                      <a:pt x="847" y="33"/>
                      <a:pt x="849" y="33"/>
                    </a:cubicBezTo>
                    <a:cubicBezTo>
                      <a:pt x="851" y="33"/>
                      <a:pt x="852" y="33"/>
                      <a:pt x="854" y="33"/>
                    </a:cubicBezTo>
                    <a:cubicBezTo>
                      <a:pt x="855" y="33"/>
                      <a:pt x="855" y="33"/>
                      <a:pt x="857" y="32"/>
                    </a:cubicBezTo>
                    <a:cubicBezTo>
                      <a:pt x="858" y="32"/>
                      <a:pt x="859" y="32"/>
                      <a:pt x="861" y="32"/>
                    </a:cubicBezTo>
                    <a:cubicBezTo>
                      <a:pt x="862" y="33"/>
                      <a:pt x="862" y="33"/>
                      <a:pt x="863" y="33"/>
                    </a:cubicBezTo>
                    <a:cubicBezTo>
                      <a:pt x="865" y="34"/>
                      <a:pt x="866" y="33"/>
                      <a:pt x="868" y="33"/>
                    </a:cubicBezTo>
                    <a:cubicBezTo>
                      <a:pt x="869" y="33"/>
                      <a:pt x="869" y="33"/>
                      <a:pt x="870" y="34"/>
                    </a:cubicBezTo>
                    <a:cubicBezTo>
                      <a:pt x="872" y="35"/>
                      <a:pt x="867" y="35"/>
                      <a:pt x="865" y="35"/>
                    </a:cubicBezTo>
                    <a:cubicBezTo>
                      <a:pt x="864" y="36"/>
                      <a:pt x="863" y="36"/>
                      <a:pt x="861" y="36"/>
                    </a:cubicBezTo>
                    <a:cubicBezTo>
                      <a:pt x="859" y="37"/>
                      <a:pt x="859" y="38"/>
                      <a:pt x="857" y="38"/>
                    </a:cubicBezTo>
                    <a:cubicBezTo>
                      <a:pt x="855" y="38"/>
                      <a:pt x="855" y="37"/>
                      <a:pt x="853" y="37"/>
                    </a:cubicBezTo>
                    <a:cubicBezTo>
                      <a:pt x="851" y="36"/>
                      <a:pt x="850" y="35"/>
                      <a:pt x="849" y="36"/>
                    </a:cubicBezTo>
                    <a:cubicBezTo>
                      <a:pt x="847" y="36"/>
                      <a:pt x="845" y="36"/>
                      <a:pt x="844" y="38"/>
                    </a:cubicBezTo>
                    <a:cubicBezTo>
                      <a:pt x="844" y="39"/>
                      <a:pt x="845" y="40"/>
                      <a:pt x="846" y="40"/>
                    </a:cubicBezTo>
                    <a:cubicBezTo>
                      <a:pt x="846" y="40"/>
                      <a:pt x="847" y="40"/>
                      <a:pt x="848" y="40"/>
                    </a:cubicBezTo>
                    <a:cubicBezTo>
                      <a:pt x="849" y="40"/>
                      <a:pt x="851" y="38"/>
                      <a:pt x="852" y="40"/>
                    </a:cubicBezTo>
                    <a:cubicBezTo>
                      <a:pt x="852" y="41"/>
                      <a:pt x="851" y="41"/>
                      <a:pt x="851" y="42"/>
                    </a:cubicBezTo>
                    <a:cubicBezTo>
                      <a:pt x="851" y="43"/>
                      <a:pt x="851" y="43"/>
                      <a:pt x="851" y="44"/>
                    </a:cubicBezTo>
                    <a:cubicBezTo>
                      <a:pt x="852" y="45"/>
                      <a:pt x="853" y="44"/>
                      <a:pt x="854" y="44"/>
                    </a:cubicBezTo>
                    <a:cubicBezTo>
                      <a:pt x="856" y="45"/>
                      <a:pt x="857" y="45"/>
                      <a:pt x="859" y="45"/>
                    </a:cubicBezTo>
                    <a:cubicBezTo>
                      <a:pt x="860" y="44"/>
                      <a:pt x="860" y="43"/>
                      <a:pt x="862" y="43"/>
                    </a:cubicBezTo>
                    <a:cubicBezTo>
                      <a:pt x="863" y="42"/>
                      <a:pt x="864" y="42"/>
                      <a:pt x="865" y="43"/>
                    </a:cubicBezTo>
                    <a:cubicBezTo>
                      <a:pt x="866" y="43"/>
                      <a:pt x="866" y="43"/>
                      <a:pt x="867" y="43"/>
                    </a:cubicBezTo>
                    <a:cubicBezTo>
                      <a:pt x="867" y="44"/>
                      <a:pt x="867" y="44"/>
                      <a:pt x="868" y="45"/>
                    </a:cubicBezTo>
                    <a:cubicBezTo>
                      <a:pt x="868" y="45"/>
                      <a:pt x="870" y="45"/>
                      <a:pt x="870" y="44"/>
                    </a:cubicBezTo>
                    <a:cubicBezTo>
                      <a:pt x="870" y="44"/>
                      <a:pt x="871" y="40"/>
                      <a:pt x="873" y="41"/>
                    </a:cubicBezTo>
                    <a:cubicBezTo>
                      <a:pt x="873" y="42"/>
                      <a:pt x="873" y="42"/>
                      <a:pt x="873" y="43"/>
                    </a:cubicBezTo>
                    <a:cubicBezTo>
                      <a:pt x="874" y="44"/>
                      <a:pt x="875" y="43"/>
                      <a:pt x="876" y="43"/>
                    </a:cubicBezTo>
                    <a:cubicBezTo>
                      <a:pt x="877" y="43"/>
                      <a:pt x="877" y="43"/>
                      <a:pt x="878" y="43"/>
                    </a:cubicBezTo>
                    <a:cubicBezTo>
                      <a:pt x="879" y="42"/>
                      <a:pt x="880" y="41"/>
                      <a:pt x="881" y="40"/>
                    </a:cubicBezTo>
                    <a:cubicBezTo>
                      <a:pt x="882" y="40"/>
                      <a:pt x="882" y="40"/>
                      <a:pt x="883" y="40"/>
                    </a:cubicBezTo>
                    <a:cubicBezTo>
                      <a:pt x="883" y="41"/>
                      <a:pt x="882" y="42"/>
                      <a:pt x="882" y="43"/>
                    </a:cubicBezTo>
                    <a:cubicBezTo>
                      <a:pt x="883" y="44"/>
                      <a:pt x="884" y="43"/>
                      <a:pt x="886" y="43"/>
                    </a:cubicBezTo>
                    <a:cubicBezTo>
                      <a:pt x="887" y="43"/>
                      <a:pt x="888" y="42"/>
                      <a:pt x="889" y="43"/>
                    </a:cubicBezTo>
                    <a:cubicBezTo>
                      <a:pt x="891" y="43"/>
                      <a:pt x="892" y="43"/>
                      <a:pt x="894" y="44"/>
                    </a:cubicBezTo>
                    <a:cubicBezTo>
                      <a:pt x="894" y="44"/>
                      <a:pt x="895" y="45"/>
                      <a:pt x="895" y="45"/>
                    </a:cubicBezTo>
                    <a:cubicBezTo>
                      <a:pt x="896" y="46"/>
                      <a:pt x="897" y="46"/>
                      <a:pt x="899" y="46"/>
                    </a:cubicBezTo>
                    <a:cubicBezTo>
                      <a:pt x="899" y="46"/>
                      <a:pt x="900" y="46"/>
                      <a:pt x="900" y="47"/>
                    </a:cubicBezTo>
                    <a:cubicBezTo>
                      <a:pt x="901" y="48"/>
                      <a:pt x="899" y="49"/>
                      <a:pt x="900" y="50"/>
                    </a:cubicBezTo>
                    <a:cubicBezTo>
                      <a:pt x="901" y="51"/>
                      <a:pt x="902" y="50"/>
                      <a:pt x="903" y="51"/>
                    </a:cubicBezTo>
                    <a:cubicBezTo>
                      <a:pt x="903" y="51"/>
                      <a:pt x="904" y="51"/>
                      <a:pt x="904" y="51"/>
                    </a:cubicBezTo>
                    <a:cubicBezTo>
                      <a:pt x="905" y="52"/>
                      <a:pt x="904" y="53"/>
                      <a:pt x="905" y="55"/>
                    </a:cubicBezTo>
                    <a:cubicBezTo>
                      <a:pt x="905" y="56"/>
                      <a:pt x="906" y="57"/>
                      <a:pt x="906" y="58"/>
                    </a:cubicBezTo>
                    <a:cubicBezTo>
                      <a:pt x="906" y="59"/>
                      <a:pt x="906" y="60"/>
                      <a:pt x="906" y="61"/>
                    </a:cubicBezTo>
                    <a:cubicBezTo>
                      <a:pt x="906" y="63"/>
                      <a:pt x="905" y="64"/>
                      <a:pt x="904" y="66"/>
                    </a:cubicBezTo>
                    <a:cubicBezTo>
                      <a:pt x="904" y="67"/>
                      <a:pt x="904" y="68"/>
                      <a:pt x="904" y="69"/>
                    </a:cubicBezTo>
                    <a:cubicBezTo>
                      <a:pt x="903" y="71"/>
                      <a:pt x="902" y="71"/>
                      <a:pt x="901" y="73"/>
                    </a:cubicBezTo>
                    <a:cubicBezTo>
                      <a:pt x="901" y="74"/>
                      <a:pt x="901" y="74"/>
                      <a:pt x="901" y="75"/>
                    </a:cubicBezTo>
                    <a:cubicBezTo>
                      <a:pt x="900" y="76"/>
                      <a:pt x="900" y="77"/>
                      <a:pt x="901" y="77"/>
                    </a:cubicBezTo>
                    <a:cubicBezTo>
                      <a:pt x="902" y="78"/>
                      <a:pt x="903" y="77"/>
                      <a:pt x="904" y="77"/>
                    </a:cubicBezTo>
                    <a:cubicBezTo>
                      <a:pt x="905" y="76"/>
                      <a:pt x="906" y="77"/>
                      <a:pt x="907" y="76"/>
                    </a:cubicBezTo>
                    <a:cubicBezTo>
                      <a:pt x="908" y="76"/>
                      <a:pt x="909" y="74"/>
                      <a:pt x="910" y="74"/>
                    </a:cubicBezTo>
                    <a:cubicBezTo>
                      <a:pt x="911" y="75"/>
                      <a:pt x="911" y="75"/>
                      <a:pt x="912" y="76"/>
                    </a:cubicBezTo>
                    <a:cubicBezTo>
                      <a:pt x="913" y="77"/>
                      <a:pt x="914" y="77"/>
                      <a:pt x="915" y="78"/>
                    </a:cubicBezTo>
                    <a:cubicBezTo>
                      <a:pt x="916" y="79"/>
                      <a:pt x="917" y="79"/>
                      <a:pt x="918" y="80"/>
                    </a:cubicBezTo>
                    <a:cubicBezTo>
                      <a:pt x="918" y="81"/>
                      <a:pt x="918" y="81"/>
                      <a:pt x="918" y="82"/>
                    </a:cubicBezTo>
                    <a:cubicBezTo>
                      <a:pt x="917" y="83"/>
                      <a:pt x="916" y="84"/>
                      <a:pt x="915" y="84"/>
                    </a:cubicBezTo>
                    <a:cubicBezTo>
                      <a:pt x="914" y="84"/>
                      <a:pt x="914" y="83"/>
                      <a:pt x="913" y="83"/>
                    </a:cubicBezTo>
                    <a:cubicBezTo>
                      <a:pt x="912" y="82"/>
                      <a:pt x="911" y="82"/>
                      <a:pt x="909" y="81"/>
                    </a:cubicBezTo>
                    <a:cubicBezTo>
                      <a:pt x="908" y="81"/>
                      <a:pt x="907" y="81"/>
                      <a:pt x="906" y="81"/>
                    </a:cubicBezTo>
                    <a:cubicBezTo>
                      <a:pt x="905" y="81"/>
                      <a:pt x="903" y="80"/>
                      <a:pt x="902" y="81"/>
                    </a:cubicBezTo>
                    <a:cubicBezTo>
                      <a:pt x="902" y="82"/>
                      <a:pt x="902" y="82"/>
                      <a:pt x="902" y="83"/>
                    </a:cubicBezTo>
                    <a:cubicBezTo>
                      <a:pt x="902" y="84"/>
                      <a:pt x="904" y="83"/>
                      <a:pt x="906" y="84"/>
                    </a:cubicBezTo>
                    <a:cubicBezTo>
                      <a:pt x="907" y="84"/>
                      <a:pt x="908" y="84"/>
                      <a:pt x="909" y="85"/>
                    </a:cubicBezTo>
                    <a:cubicBezTo>
                      <a:pt x="911" y="86"/>
                      <a:pt x="913" y="86"/>
                      <a:pt x="914" y="87"/>
                    </a:cubicBezTo>
                    <a:cubicBezTo>
                      <a:pt x="915" y="88"/>
                      <a:pt x="916" y="88"/>
                      <a:pt x="917" y="89"/>
                    </a:cubicBezTo>
                    <a:cubicBezTo>
                      <a:pt x="917" y="91"/>
                      <a:pt x="917" y="92"/>
                      <a:pt x="916" y="94"/>
                    </a:cubicBezTo>
                    <a:cubicBezTo>
                      <a:pt x="916" y="95"/>
                      <a:pt x="915" y="96"/>
                      <a:pt x="914" y="97"/>
                    </a:cubicBezTo>
                    <a:cubicBezTo>
                      <a:pt x="912" y="97"/>
                      <a:pt x="911" y="96"/>
                      <a:pt x="909" y="96"/>
                    </a:cubicBezTo>
                    <a:cubicBezTo>
                      <a:pt x="908" y="96"/>
                      <a:pt x="908" y="96"/>
                      <a:pt x="906" y="96"/>
                    </a:cubicBezTo>
                    <a:cubicBezTo>
                      <a:pt x="905" y="96"/>
                      <a:pt x="905" y="96"/>
                      <a:pt x="904" y="97"/>
                    </a:cubicBezTo>
                    <a:cubicBezTo>
                      <a:pt x="903" y="98"/>
                      <a:pt x="903" y="99"/>
                      <a:pt x="901" y="100"/>
                    </a:cubicBezTo>
                    <a:cubicBezTo>
                      <a:pt x="900" y="100"/>
                      <a:pt x="900" y="100"/>
                      <a:pt x="899" y="101"/>
                    </a:cubicBezTo>
                    <a:cubicBezTo>
                      <a:pt x="898" y="101"/>
                      <a:pt x="897" y="102"/>
                      <a:pt x="896" y="103"/>
                    </a:cubicBezTo>
                    <a:cubicBezTo>
                      <a:pt x="895" y="104"/>
                      <a:pt x="894" y="105"/>
                      <a:pt x="894" y="106"/>
                    </a:cubicBezTo>
                    <a:cubicBezTo>
                      <a:pt x="893" y="108"/>
                      <a:pt x="894" y="109"/>
                      <a:pt x="895" y="110"/>
                    </a:cubicBezTo>
                    <a:cubicBezTo>
                      <a:pt x="896" y="111"/>
                      <a:pt x="897" y="110"/>
                      <a:pt x="897" y="111"/>
                    </a:cubicBezTo>
                    <a:cubicBezTo>
                      <a:pt x="898" y="112"/>
                      <a:pt x="895" y="112"/>
                      <a:pt x="894" y="112"/>
                    </a:cubicBezTo>
                    <a:cubicBezTo>
                      <a:pt x="893" y="114"/>
                      <a:pt x="892" y="115"/>
                      <a:pt x="892" y="117"/>
                    </a:cubicBezTo>
                    <a:cubicBezTo>
                      <a:pt x="892" y="118"/>
                      <a:pt x="893" y="118"/>
                      <a:pt x="894" y="119"/>
                    </a:cubicBezTo>
                    <a:cubicBezTo>
                      <a:pt x="895" y="120"/>
                      <a:pt x="896" y="120"/>
                      <a:pt x="896" y="122"/>
                    </a:cubicBezTo>
                    <a:cubicBezTo>
                      <a:pt x="897" y="123"/>
                      <a:pt x="896" y="124"/>
                      <a:pt x="896" y="125"/>
                    </a:cubicBezTo>
                    <a:cubicBezTo>
                      <a:pt x="896" y="126"/>
                      <a:pt x="896" y="127"/>
                      <a:pt x="895" y="129"/>
                    </a:cubicBezTo>
                    <a:cubicBezTo>
                      <a:pt x="895" y="131"/>
                      <a:pt x="895" y="131"/>
                      <a:pt x="895" y="133"/>
                    </a:cubicBezTo>
                    <a:cubicBezTo>
                      <a:pt x="895" y="135"/>
                      <a:pt x="896" y="136"/>
                      <a:pt x="897" y="137"/>
                    </a:cubicBezTo>
                    <a:cubicBezTo>
                      <a:pt x="898" y="138"/>
                      <a:pt x="898" y="138"/>
                      <a:pt x="899" y="139"/>
                    </a:cubicBezTo>
                    <a:cubicBezTo>
                      <a:pt x="900" y="139"/>
                      <a:pt x="901" y="139"/>
                      <a:pt x="901" y="140"/>
                    </a:cubicBezTo>
                    <a:cubicBezTo>
                      <a:pt x="901" y="141"/>
                      <a:pt x="900" y="141"/>
                      <a:pt x="900" y="142"/>
                    </a:cubicBezTo>
                    <a:cubicBezTo>
                      <a:pt x="899" y="143"/>
                      <a:pt x="900" y="144"/>
                      <a:pt x="900" y="145"/>
                    </a:cubicBezTo>
                    <a:cubicBezTo>
                      <a:pt x="901" y="146"/>
                      <a:pt x="902" y="147"/>
                      <a:pt x="903" y="149"/>
                    </a:cubicBezTo>
                    <a:moveTo>
                      <a:pt x="730" y="147"/>
                    </a:moveTo>
                    <a:cubicBezTo>
                      <a:pt x="731" y="146"/>
                      <a:pt x="731" y="145"/>
                      <a:pt x="732" y="144"/>
                    </a:cubicBezTo>
                    <a:cubicBezTo>
                      <a:pt x="733" y="143"/>
                      <a:pt x="735" y="144"/>
                      <a:pt x="736" y="144"/>
                    </a:cubicBezTo>
                    <a:cubicBezTo>
                      <a:pt x="739" y="144"/>
                      <a:pt x="740" y="144"/>
                      <a:pt x="743" y="145"/>
                    </a:cubicBezTo>
                    <a:cubicBezTo>
                      <a:pt x="745" y="145"/>
                      <a:pt x="746" y="145"/>
                      <a:pt x="748" y="145"/>
                    </a:cubicBezTo>
                    <a:cubicBezTo>
                      <a:pt x="750" y="145"/>
                      <a:pt x="751" y="145"/>
                      <a:pt x="753" y="144"/>
                    </a:cubicBezTo>
                    <a:cubicBezTo>
                      <a:pt x="756" y="144"/>
                      <a:pt x="757" y="143"/>
                      <a:pt x="759" y="143"/>
                    </a:cubicBezTo>
                    <a:cubicBezTo>
                      <a:pt x="760" y="144"/>
                      <a:pt x="761" y="144"/>
                      <a:pt x="762" y="145"/>
                    </a:cubicBezTo>
                    <a:cubicBezTo>
                      <a:pt x="763" y="146"/>
                      <a:pt x="763" y="147"/>
                      <a:pt x="764" y="148"/>
                    </a:cubicBezTo>
                    <a:cubicBezTo>
                      <a:pt x="765" y="148"/>
                      <a:pt x="765" y="148"/>
                      <a:pt x="766" y="148"/>
                    </a:cubicBezTo>
                    <a:cubicBezTo>
                      <a:pt x="767" y="149"/>
                      <a:pt x="768" y="149"/>
                      <a:pt x="768" y="150"/>
                    </a:cubicBezTo>
                    <a:cubicBezTo>
                      <a:pt x="768" y="151"/>
                      <a:pt x="767" y="151"/>
                      <a:pt x="768" y="152"/>
                    </a:cubicBezTo>
                    <a:cubicBezTo>
                      <a:pt x="768" y="153"/>
                      <a:pt x="769" y="152"/>
                      <a:pt x="770" y="152"/>
                    </a:cubicBezTo>
                    <a:cubicBezTo>
                      <a:pt x="771" y="152"/>
                      <a:pt x="772" y="152"/>
                      <a:pt x="774" y="153"/>
                    </a:cubicBezTo>
                    <a:cubicBezTo>
                      <a:pt x="775" y="153"/>
                      <a:pt x="776" y="152"/>
                      <a:pt x="777" y="153"/>
                    </a:cubicBezTo>
                    <a:cubicBezTo>
                      <a:pt x="778" y="154"/>
                      <a:pt x="778" y="155"/>
                      <a:pt x="778" y="156"/>
                    </a:cubicBezTo>
                    <a:cubicBezTo>
                      <a:pt x="777" y="157"/>
                      <a:pt x="776" y="157"/>
                      <a:pt x="775" y="158"/>
                    </a:cubicBezTo>
                    <a:cubicBezTo>
                      <a:pt x="775" y="158"/>
                      <a:pt x="774" y="159"/>
                      <a:pt x="774" y="160"/>
                    </a:cubicBezTo>
                    <a:cubicBezTo>
                      <a:pt x="773" y="161"/>
                      <a:pt x="772" y="162"/>
                      <a:pt x="772" y="163"/>
                    </a:cubicBezTo>
                    <a:cubicBezTo>
                      <a:pt x="771" y="165"/>
                      <a:pt x="772" y="166"/>
                      <a:pt x="772" y="168"/>
                    </a:cubicBezTo>
                    <a:cubicBezTo>
                      <a:pt x="772" y="169"/>
                      <a:pt x="771" y="170"/>
                      <a:pt x="772" y="170"/>
                    </a:cubicBezTo>
                    <a:cubicBezTo>
                      <a:pt x="772" y="171"/>
                      <a:pt x="774" y="170"/>
                      <a:pt x="775" y="170"/>
                    </a:cubicBezTo>
                    <a:cubicBezTo>
                      <a:pt x="776" y="171"/>
                      <a:pt x="776" y="172"/>
                      <a:pt x="777" y="172"/>
                    </a:cubicBezTo>
                    <a:cubicBezTo>
                      <a:pt x="777" y="173"/>
                      <a:pt x="778" y="174"/>
                      <a:pt x="779" y="174"/>
                    </a:cubicBezTo>
                    <a:cubicBezTo>
                      <a:pt x="780" y="175"/>
                      <a:pt x="781" y="174"/>
                      <a:pt x="782" y="174"/>
                    </a:cubicBezTo>
                    <a:cubicBezTo>
                      <a:pt x="784" y="174"/>
                      <a:pt x="784" y="172"/>
                      <a:pt x="786" y="172"/>
                    </a:cubicBezTo>
                    <a:cubicBezTo>
                      <a:pt x="787" y="171"/>
                      <a:pt x="788" y="172"/>
                      <a:pt x="789" y="171"/>
                    </a:cubicBezTo>
                    <a:cubicBezTo>
                      <a:pt x="790" y="171"/>
                      <a:pt x="791" y="171"/>
                      <a:pt x="792" y="171"/>
                    </a:cubicBezTo>
                    <a:cubicBezTo>
                      <a:pt x="792" y="170"/>
                      <a:pt x="792" y="169"/>
                      <a:pt x="793" y="169"/>
                    </a:cubicBezTo>
                    <a:cubicBezTo>
                      <a:pt x="794" y="168"/>
                      <a:pt x="794" y="169"/>
                      <a:pt x="795" y="168"/>
                    </a:cubicBezTo>
                    <a:cubicBezTo>
                      <a:pt x="796" y="167"/>
                      <a:pt x="796" y="166"/>
                      <a:pt x="797" y="164"/>
                    </a:cubicBezTo>
                    <a:cubicBezTo>
                      <a:pt x="797" y="163"/>
                      <a:pt x="798" y="163"/>
                      <a:pt x="799" y="162"/>
                    </a:cubicBezTo>
                    <a:cubicBezTo>
                      <a:pt x="800" y="161"/>
                      <a:pt x="800" y="160"/>
                      <a:pt x="801" y="159"/>
                    </a:cubicBezTo>
                    <a:cubicBezTo>
                      <a:pt x="802" y="159"/>
                      <a:pt x="803" y="158"/>
                      <a:pt x="804" y="158"/>
                    </a:cubicBezTo>
                    <a:cubicBezTo>
                      <a:pt x="806" y="159"/>
                      <a:pt x="806" y="160"/>
                      <a:pt x="806" y="162"/>
                    </a:cubicBezTo>
                    <a:cubicBezTo>
                      <a:pt x="806" y="163"/>
                      <a:pt x="806" y="164"/>
                      <a:pt x="806" y="166"/>
                    </a:cubicBezTo>
                    <a:cubicBezTo>
                      <a:pt x="807" y="167"/>
                      <a:pt x="808" y="168"/>
                      <a:pt x="808" y="169"/>
                    </a:cubicBezTo>
                    <a:cubicBezTo>
                      <a:pt x="809" y="171"/>
                      <a:pt x="809" y="172"/>
                      <a:pt x="810" y="174"/>
                    </a:cubicBezTo>
                    <a:cubicBezTo>
                      <a:pt x="810" y="175"/>
                      <a:pt x="810" y="176"/>
                      <a:pt x="810" y="176"/>
                    </a:cubicBezTo>
                    <a:cubicBezTo>
                      <a:pt x="810" y="178"/>
                      <a:pt x="812" y="177"/>
                      <a:pt x="812" y="179"/>
                    </a:cubicBezTo>
                    <a:cubicBezTo>
                      <a:pt x="813" y="180"/>
                      <a:pt x="811" y="181"/>
                      <a:pt x="811" y="182"/>
                    </a:cubicBezTo>
                    <a:cubicBezTo>
                      <a:pt x="812" y="183"/>
                      <a:pt x="813" y="184"/>
                      <a:pt x="813" y="185"/>
                    </a:cubicBezTo>
                    <a:cubicBezTo>
                      <a:pt x="813" y="186"/>
                      <a:pt x="812" y="186"/>
                      <a:pt x="812" y="187"/>
                    </a:cubicBezTo>
                    <a:cubicBezTo>
                      <a:pt x="811" y="188"/>
                      <a:pt x="809" y="186"/>
                      <a:pt x="808" y="187"/>
                    </a:cubicBezTo>
                    <a:cubicBezTo>
                      <a:pt x="808" y="188"/>
                      <a:pt x="808" y="188"/>
                      <a:pt x="808" y="189"/>
                    </a:cubicBezTo>
                    <a:cubicBezTo>
                      <a:pt x="808" y="190"/>
                      <a:pt x="808" y="191"/>
                      <a:pt x="808" y="191"/>
                    </a:cubicBezTo>
                    <a:cubicBezTo>
                      <a:pt x="809" y="192"/>
                      <a:pt x="810" y="192"/>
                      <a:pt x="811" y="193"/>
                    </a:cubicBezTo>
                    <a:cubicBezTo>
                      <a:pt x="812" y="193"/>
                      <a:pt x="813" y="193"/>
                      <a:pt x="814" y="193"/>
                    </a:cubicBezTo>
                    <a:cubicBezTo>
                      <a:pt x="815" y="194"/>
                      <a:pt x="815" y="194"/>
                      <a:pt x="816" y="195"/>
                    </a:cubicBezTo>
                    <a:cubicBezTo>
                      <a:pt x="816" y="196"/>
                      <a:pt x="815" y="198"/>
                      <a:pt x="816" y="199"/>
                    </a:cubicBezTo>
                    <a:cubicBezTo>
                      <a:pt x="817" y="199"/>
                      <a:pt x="818" y="199"/>
                      <a:pt x="819" y="199"/>
                    </a:cubicBezTo>
                    <a:cubicBezTo>
                      <a:pt x="820" y="199"/>
                      <a:pt x="821" y="199"/>
                      <a:pt x="822" y="199"/>
                    </a:cubicBezTo>
                    <a:cubicBezTo>
                      <a:pt x="823" y="200"/>
                      <a:pt x="822" y="202"/>
                      <a:pt x="823" y="202"/>
                    </a:cubicBezTo>
                    <a:cubicBezTo>
                      <a:pt x="824" y="203"/>
                      <a:pt x="825" y="202"/>
                      <a:pt x="826" y="202"/>
                    </a:cubicBezTo>
                    <a:cubicBezTo>
                      <a:pt x="827" y="202"/>
                      <a:pt x="828" y="202"/>
                      <a:pt x="829" y="203"/>
                    </a:cubicBezTo>
                    <a:cubicBezTo>
                      <a:pt x="830" y="203"/>
                      <a:pt x="830" y="204"/>
                      <a:pt x="830" y="205"/>
                    </a:cubicBezTo>
                    <a:cubicBezTo>
                      <a:pt x="830" y="206"/>
                      <a:pt x="829" y="206"/>
                      <a:pt x="829" y="207"/>
                    </a:cubicBezTo>
                    <a:cubicBezTo>
                      <a:pt x="828" y="208"/>
                      <a:pt x="829" y="209"/>
                      <a:pt x="830" y="210"/>
                    </a:cubicBezTo>
                    <a:cubicBezTo>
                      <a:pt x="830" y="211"/>
                      <a:pt x="829" y="211"/>
                      <a:pt x="830" y="212"/>
                    </a:cubicBezTo>
                    <a:cubicBezTo>
                      <a:pt x="830" y="213"/>
                      <a:pt x="831" y="212"/>
                      <a:pt x="832" y="212"/>
                    </a:cubicBezTo>
                    <a:cubicBezTo>
                      <a:pt x="833" y="212"/>
                      <a:pt x="834" y="211"/>
                      <a:pt x="835" y="212"/>
                    </a:cubicBezTo>
                    <a:cubicBezTo>
                      <a:pt x="836" y="213"/>
                      <a:pt x="836" y="214"/>
                      <a:pt x="837" y="215"/>
                    </a:cubicBezTo>
                    <a:cubicBezTo>
                      <a:pt x="837" y="216"/>
                      <a:pt x="838" y="216"/>
                      <a:pt x="838" y="217"/>
                    </a:cubicBezTo>
                    <a:cubicBezTo>
                      <a:pt x="838" y="218"/>
                      <a:pt x="837" y="218"/>
                      <a:pt x="837" y="219"/>
                    </a:cubicBezTo>
                    <a:cubicBezTo>
                      <a:pt x="836" y="221"/>
                      <a:pt x="837" y="222"/>
                      <a:pt x="836" y="224"/>
                    </a:cubicBezTo>
                    <a:cubicBezTo>
                      <a:pt x="835" y="225"/>
                      <a:pt x="835" y="225"/>
                      <a:pt x="834" y="226"/>
                    </a:cubicBezTo>
                    <a:cubicBezTo>
                      <a:pt x="832" y="228"/>
                      <a:pt x="831" y="228"/>
                      <a:pt x="829" y="229"/>
                    </a:cubicBezTo>
                    <a:cubicBezTo>
                      <a:pt x="828" y="230"/>
                      <a:pt x="827" y="230"/>
                      <a:pt x="826" y="231"/>
                    </a:cubicBezTo>
                    <a:cubicBezTo>
                      <a:pt x="824" y="232"/>
                      <a:pt x="822" y="232"/>
                      <a:pt x="820" y="232"/>
                    </a:cubicBezTo>
                    <a:cubicBezTo>
                      <a:pt x="819" y="232"/>
                      <a:pt x="818" y="232"/>
                      <a:pt x="816" y="233"/>
                    </a:cubicBezTo>
                    <a:cubicBezTo>
                      <a:pt x="814" y="233"/>
                      <a:pt x="813" y="235"/>
                      <a:pt x="811" y="236"/>
                    </a:cubicBezTo>
                    <a:cubicBezTo>
                      <a:pt x="809" y="238"/>
                      <a:pt x="807" y="238"/>
                      <a:pt x="806" y="240"/>
                    </a:cubicBezTo>
                    <a:cubicBezTo>
                      <a:pt x="805" y="241"/>
                      <a:pt x="804" y="242"/>
                      <a:pt x="803" y="243"/>
                    </a:cubicBezTo>
                    <a:cubicBezTo>
                      <a:pt x="802" y="244"/>
                      <a:pt x="800" y="244"/>
                      <a:pt x="798" y="243"/>
                    </a:cubicBezTo>
                    <a:cubicBezTo>
                      <a:pt x="797" y="243"/>
                      <a:pt x="796" y="242"/>
                      <a:pt x="794" y="242"/>
                    </a:cubicBezTo>
                    <a:cubicBezTo>
                      <a:pt x="793" y="242"/>
                      <a:pt x="792" y="243"/>
                      <a:pt x="791" y="243"/>
                    </a:cubicBezTo>
                    <a:cubicBezTo>
                      <a:pt x="789" y="243"/>
                      <a:pt x="788" y="243"/>
                      <a:pt x="787" y="243"/>
                    </a:cubicBezTo>
                    <a:cubicBezTo>
                      <a:pt x="785" y="242"/>
                      <a:pt x="784" y="243"/>
                      <a:pt x="782" y="243"/>
                    </a:cubicBezTo>
                    <a:cubicBezTo>
                      <a:pt x="779" y="243"/>
                      <a:pt x="778" y="243"/>
                      <a:pt x="775" y="243"/>
                    </a:cubicBezTo>
                    <a:cubicBezTo>
                      <a:pt x="773" y="242"/>
                      <a:pt x="772" y="242"/>
                      <a:pt x="771" y="242"/>
                    </a:cubicBezTo>
                    <a:cubicBezTo>
                      <a:pt x="768" y="242"/>
                      <a:pt x="767" y="242"/>
                      <a:pt x="765" y="242"/>
                    </a:cubicBezTo>
                    <a:cubicBezTo>
                      <a:pt x="763" y="242"/>
                      <a:pt x="762" y="242"/>
                      <a:pt x="759" y="243"/>
                    </a:cubicBezTo>
                    <a:cubicBezTo>
                      <a:pt x="758" y="243"/>
                      <a:pt x="758" y="243"/>
                      <a:pt x="757" y="243"/>
                    </a:cubicBezTo>
                    <a:cubicBezTo>
                      <a:pt x="755" y="244"/>
                      <a:pt x="755" y="245"/>
                      <a:pt x="753" y="247"/>
                    </a:cubicBezTo>
                    <a:cubicBezTo>
                      <a:pt x="752" y="248"/>
                      <a:pt x="751" y="248"/>
                      <a:pt x="750" y="249"/>
                    </a:cubicBezTo>
                    <a:moveTo>
                      <a:pt x="716" y="147"/>
                    </a:moveTo>
                    <a:cubicBezTo>
                      <a:pt x="717" y="146"/>
                      <a:pt x="718" y="146"/>
                      <a:pt x="718" y="145"/>
                    </a:cubicBezTo>
                    <a:cubicBezTo>
                      <a:pt x="719" y="144"/>
                      <a:pt x="720" y="144"/>
                      <a:pt x="721" y="144"/>
                    </a:cubicBezTo>
                    <a:cubicBezTo>
                      <a:pt x="722" y="144"/>
                      <a:pt x="723" y="144"/>
                      <a:pt x="723" y="144"/>
                    </a:cubicBezTo>
                    <a:cubicBezTo>
                      <a:pt x="724" y="145"/>
                      <a:pt x="723" y="147"/>
                      <a:pt x="722" y="148"/>
                    </a:cubicBezTo>
                    <a:cubicBezTo>
                      <a:pt x="721" y="148"/>
                      <a:pt x="721" y="148"/>
                      <a:pt x="720" y="149"/>
                    </a:cubicBezTo>
                    <a:cubicBezTo>
                      <a:pt x="719" y="149"/>
                      <a:pt x="719" y="151"/>
                      <a:pt x="718" y="150"/>
                    </a:cubicBezTo>
                    <a:cubicBezTo>
                      <a:pt x="717" y="150"/>
                      <a:pt x="717" y="150"/>
                      <a:pt x="717" y="149"/>
                    </a:cubicBezTo>
                    <a:cubicBezTo>
                      <a:pt x="716" y="149"/>
                      <a:pt x="716" y="148"/>
                      <a:pt x="716" y="147"/>
                    </a:cubicBezTo>
                    <a:close/>
                    <a:moveTo>
                      <a:pt x="812" y="140"/>
                    </a:moveTo>
                    <a:cubicBezTo>
                      <a:pt x="812" y="140"/>
                      <a:pt x="813" y="140"/>
                      <a:pt x="814" y="139"/>
                    </a:cubicBezTo>
                    <a:cubicBezTo>
                      <a:pt x="814" y="138"/>
                      <a:pt x="813" y="137"/>
                      <a:pt x="814" y="136"/>
                    </a:cubicBezTo>
                    <a:cubicBezTo>
                      <a:pt x="815" y="135"/>
                      <a:pt x="817" y="137"/>
                      <a:pt x="818" y="136"/>
                    </a:cubicBezTo>
                    <a:cubicBezTo>
                      <a:pt x="818" y="135"/>
                      <a:pt x="819" y="134"/>
                      <a:pt x="818" y="133"/>
                    </a:cubicBezTo>
                    <a:cubicBezTo>
                      <a:pt x="818" y="132"/>
                      <a:pt x="817" y="132"/>
                      <a:pt x="817" y="131"/>
                    </a:cubicBezTo>
                    <a:cubicBezTo>
                      <a:pt x="817" y="130"/>
                      <a:pt x="817" y="129"/>
                      <a:pt x="817" y="129"/>
                    </a:cubicBezTo>
                    <a:cubicBezTo>
                      <a:pt x="817" y="127"/>
                      <a:pt x="817" y="127"/>
                      <a:pt x="817" y="126"/>
                    </a:cubicBezTo>
                    <a:cubicBezTo>
                      <a:pt x="816" y="125"/>
                      <a:pt x="815" y="125"/>
                      <a:pt x="814" y="125"/>
                    </a:cubicBezTo>
                    <a:cubicBezTo>
                      <a:pt x="813" y="124"/>
                      <a:pt x="812" y="124"/>
                      <a:pt x="811" y="124"/>
                    </a:cubicBezTo>
                    <a:cubicBezTo>
                      <a:pt x="810" y="123"/>
                      <a:pt x="810" y="122"/>
                      <a:pt x="809" y="121"/>
                    </a:cubicBezTo>
                    <a:cubicBezTo>
                      <a:pt x="808" y="120"/>
                      <a:pt x="808" y="119"/>
                      <a:pt x="808" y="118"/>
                    </a:cubicBezTo>
                    <a:cubicBezTo>
                      <a:pt x="808" y="117"/>
                      <a:pt x="808" y="116"/>
                      <a:pt x="809" y="116"/>
                    </a:cubicBezTo>
                    <a:cubicBezTo>
                      <a:pt x="809" y="115"/>
                      <a:pt x="810" y="115"/>
                      <a:pt x="811" y="115"/>
                    </a:cubicBezTo>
                    <a:cubicBezTo>
                      <a:pt x="811" y="114"/>
                      <a:pt x="811" y="113"/>
                      <a:pt x="811" y="113"/>
                    </a:cubicBezTo>
                    <a:cubicBezTo>
                      <a:pt x="812" y="112"/>
                      <a:pt x="813" y="113"/>
                      <a:pt x="813" y="113"/>
                    </a:cubicBezTo>
                    <a:cubicBezTo>
                      <a:pt x="815" y="113"/>
                      <a:pt x="816" y="113"/>
                      <a:pt x="817" y="114"/>
                    </a:cubicBezTo>
                    <a:cubicBezTo>
                      <a:pt x="818" y="115"/>
                      <a:pt x="819" y="115"/>
                      <a:pt x="820" y="116"/>
                    </a:cubicBezTo>
                    <a:cubicBezTo>
                      <a:pt x="821" y="117"/>
                      <a:pt x="821" y="117"/>
                      <a:pt x="822" y="118"/>
                    </a:cubicBezTo>
                    <a:cubicBezTo>
                      <a:pt x="822" y="119"/>
                      <a:pt x="822" y="120"/>
                      <a:pt x="823" y="121"/>
                    </a:cubicBezTo>
                    <a:cubicBezTo>
                      <a:pt x="823" y="122"/>
                      <a:pt x="823" y="122"/>
                      <a:pt x="824" y="123"/>
                    </a:cubicBezTo>
                    <a:cubicBezTo>
                      <a:pt x="825" y="124"/>
                      <a:pt x="826" y="123"/>
                      <a:pt x="828" y="123"/>
                    </a:cubicBezTo>
                    <a:cubicBezTo>
                      <a:pt x="829" y="123"/>
                      <a:pt x="830" y="124"/>
                      <a:pt x="831" y="123"/>
                    </a:cubicBezTo>
                    <a:cubicBezTo>
                      <a:pt x="833" y="122"/>
                      <a:pt x="832" y="120"/>
                      <a:pt x="833" y="120"/>
                    </a:cubicBezTo>
                    <a:cubicBezTo>
                      <a:pt x="834" y="119"/>
                      <a:pt x="834" y="119"/>
                      <a:pt x="835" y="119"/>
                    </a:cubicBezTo>
                    <a:cubicBezTo>
                      <a:pt x="836" y="119"/>
                      <a:pt x="837" y="121"/>
                      <a:pt x="838" y="120"/>
                    </a:cubicBezTo>
                    <a:cubicBezTo>
                      <a:pt x="839" y="120"/>
                      <a:pt x="839" y="119"/>
                      <a:pt x="840" y="118"/>
                    </a:cubicBezTo>
                    <a:cubicBezTo>
                      <a:pt x="841" y="117"/>
                      <a:pt x="843" y="117"/>
                      <a:pt x="843" y="116"/>
                    </a:cubicBezTo>
                    <a:cubicBezTo>
                      <a:pt x="844" y="115"/>
                      <a:pt x="843" y="114"/>
                      <a:pt x="844" y="114"/>
                    </a:cubicBezTo>
                    <a:cubicBezTo>
                      <a:pt x="844" y="113"/>
                      <a:pt x="845" y="115"/>
                      <a:pt x="846" y="115"/>
                    </a:cubicBezTo>
                    <a:cubicBezTo>
                      <a:pt x="847" y="115"/>
                      <a:pt x="847" y="114"/>
                      <a:pt x="848" y="113"/>
                    </a:cubicBezTo>
                    <a:cubicBezTo>
                      <a:pt x="849" y="112"/>
                      <a:pt x="849" y="112"/>
                      <a:pt x="849" y="111"/>
                    </a:cubicBezTo>
                    <a:cubicBezTo>
                      <a:pt x="849" y="110"/>
                      <a:pt x="848" y="109"/>
                      <a:pt x="847" y="108"/>
                    </a:cubicBezTo>
                    <a:cubicBezTo>
                      <a:pt x="846" y="108"/>
                      <a:pt x="845" y="108"/>
                      <a:pt x="844" y="108"/>
                    </a:cubicBezTo>
                    <a:cubicBezTo>
                      <a:pt x="843" y="108"/>
                      <a:pt x="842" y="108"/>
                      <a:pt x="841" y="107"/>
                    </a:cubicBezTo>
                    <a:cubicBezTo>
                      <a:pt x="840" y="107"/>
                      <a:pt x="840" y="107"/>
                      <a:pt x="839" y="107"/>
                    </a:cubicBezTo>
                    <a:cubicBezTo>
                      <a:pt x="838" y="107"/>
                      <a:pt x="836" y="108"/>
                      <a:pt x="836" y="107"/>
                    </a:cubicBezTo>
                    <a:cubicBezTo>
                      <a:pt x="835" y="106"/>
                      <a:pt x="836" y="105"/>
                      <a:pt x="836" y="104"/>
                    </a:cubicBezTo>
                    <a:cubicBezTo>
                      <a:pt x="836" y="103"/>
                      <a:pt x="836" y="103"/>
                      <a:pt x="835" y="102"/>
                    </a:cubicBezTo>
                    <a:cubicBezTo>
                      <a:pt x="834" y="101"/>
                      <a:pt x="834" y="100"/>
                      <a:pt x="833" y="100"/>
                    </a:cubicBezTo>
                    <a:cubicBezTo>
                      <a:pt x="832" y="100"/>
                      <a:pt x="832" y="101"/>
                      <a:pt x="831" y="101"/>
                    </a:cubicBezTo>
                    <a:cubicBezTo>
                      <a:pt x="830" y="101"/>
                      <a:pt x="829" y="101"/>
                      <a:pt x="828" y="101"/>
                    </a:cubicBezTo>
                    <a:cubicBezTo>
                      <a:pt x="826" y="101"/>
                      <a:pt x="825" y="100"/>
                      <a:pt x="823" y="99"/>
                    </a:cubicBezTo>
                    <a:cubicBezTo>
                      <a:pt x="822" y="99"/>
                      <a:pt x="821" y="99"/>
                      <a:pt x="820" y="98"/>
                    </a:cubicBezTo>
                    <a:cubicBezTo>
                      <a:pt x="819" y="98"/>
                      <a:pt x="817" y="97"/>
                      <a:pt x="818" y="96"/>
                    </a:cubicBezTo>
                    <a:cubicBezTo>
                      <a:pt x="818" y="95"/>
                      <a:pt x="819" y="95"/>
                      <a:pt x="820" y="95"/>
                    </a:cubicBezTo>
                    <a:cubicBezTo>
                      <a:pt x="821" y="94"/>
                      <a:pt x="822" y="95"/>
                      <a:pt x="823" y="95"/>
                    </a:cubicBezTo>
                    <a:cubicBezTo>
                      <a:pt x="824" y="95"/>
                      <a:pt x="825" y="95"/>
                      <a:pt x="827" y="95"/>
                    </a:cubicBezTo>
                    <a:cubicBezTo>
                      <a:pt x="828" y="95"/>
                      <a:pt x="828" y="95"/>
                      <a:pt x="829" y="94"/>
                    </a:cubicBezTo>
                    <a:cubicBezTo>
                      <a:pt x="830" y="93"/>
                      <a:pt x="829" y="92"/>
                      <a:pt x="829" y="91"/>
                    </a:cubicBezTo>
                    <a:cubicBezTo>
                      <a:pt x="828" y="91"/>
                      <a:pt x="827" y="91"/>
                      <a:pt x="826" y="91"/>
                    </a:cubicBezTo>
                    <a:cubicBezTo>
                      <a:pt x="825" y="90"/>
                      <a:pt x="824" y="91"/>
                      <a:pt x="823" y="90"/>
                    </a:cubicBezTo>
                    <a:cubicBezTo>
                      <a:pt x="822" y="89"/>
                      <a:pt x="827" y="91"/>
                      <a:pt x="828" y="89"/>
                    </a:cubicBezTo>
                    <a:cubicBezTo>
                      <a:pt x="829" y="89"/>
                      <a:pt x="829" y="88"/>
                      <a:pt x="829" y="87"/>
                    </a:cubicBezTo>
                    <a:cubicBezTo>
                      <a:pt x="828" y="86"/>
                      <a:pt x="828" y="86"/>
                      <a:pt x="828" y="85"/>
                    </a:cubicBezTo>
                    <a:cubicBezTo>
                      <a:pt x="827" y="84"/>
                      <a:pt x="827" y="83"/>
                      <a:pt x="826" y="82"/>
                    </a:cubicBezTo>
                    <a:cubicBezTo>
                      <a:pt x="825" y="81"/>
                      <a:pt x="823" y="81"/>
                      <a:pt x="822" y="81"/>
                    </a:cubicBezTo>
                    <a:cubicBezTo>
                      <a:pt x="820" y="81"/>
                      <a:pt x="820" y="81"/>
                      <a:pt x="818" y="81"/>
                    </a:cubicBezTo>
                    <a:cubicBezTo>
                      <a:pt x="817" y="80"/>
                      <a:pt x="816" y="80"/>
                      <a:pt x="815" y="79"/>
                    </a:cubicBezTo>
                    <a:cubicBezTo>
                      <a:pt x="814" y="78"/>
                      <a:pt x="814" y="77"/>
                      <a:pt x="813" y="77"/>
                    </a:cubicBezTo>
                    <a:cubicBezTo>
                      <a:pt x="812" y="76"/>
                      <a:pt x="812" y="75"/>
                      <a:pt x="811" y="75"/>
                    </a:cubicBezTo>
                    <a:cubicBezTo>
                      <a:pt x="810" y="75"/>
                      <a:pt x="809" y="75"/>
                      <a:pt x="808" y="75"/>
                    </a:cubicBezTo>
                    <a:cubicBezTo>
                      <a:pt x="806" y="75"/>
                      <a:pt x="806" y="77"/>
                      <a:pt x="804" y="77"/>
                    </a:cubicBezTo>
                    <a:cubicBezTo>
                      <a:pt x="803" y="76"/>
                      <a:pt x="803" y="74"/>
                      <a:pt x="802" y="73"/>
                    </a:cubicBezTo>
                    <a:cubicBezTo>
                      <a:pt x="801" y="71"/>
                      <a:pt x="800" y="70"/>
                      <a:pt x="799" y="69"/>
                    </a:cubicBezTo>
                    <a:cubicBezTo>
                      <a:pt x="798" y="68"/>
                      <a:pt x="797" y="68"/>
                      <a:pt x="796" y="68"/>
                    </a:cubicBezTo>
                    <a:cubicBezTo>
                      <a:pt x="794" y="67"/>
                      <a:pt x="792" y="68"/>
                      <a:pt x="790" y="68"/>
                    </a:cubicBezTo>
                    <a:cubicBezTo>
                      <a:pt x="788" y="68"/>
                      <a:pt x="787" y="67"/>
                      <a:pt x="786" y="67"/>
                    </a:cubicBezTo>
                    <a:cubicBezTo>
                      <a:pt x="784" y="67"/>
                      <a:pt x="783" y="67"/>
                      <a:pt x="782" y="68"/>
                    </a:cubicBezTo>
                    <a:cubicBezTo>
                      <a:pt x="781" y="68"/>
                      <a:pt x="782" y="69"/>
                      <a:pt x="781" y="70"/>
                    </a:cubicBezTo>
                    <a:cubicBezTo>
                      <a:pt x="780" y="71"/>
                      <a:pt x="779" y="71"/>
                      <a:pt x="778" y="71"/>
                    </a:cubicBezTo>
                    <a:cubicBezTo>
                      <a:pt x="777" y="71"/>
                      <a:pt x="776" y="70"/>
                      <a:pt x="775" y="70"/>
                    </a:cubicBezTo>
                    <a:cubicBezTo>
                      <a:pt x="773" y="69"/>
                      <a:pt x="773" y="70"/>
                      <a:pt x="771" y="71"/>
                    </a:cubicBezTo>
                    <a:cubicBezTo>
                      <a:pt x="770" y="71"/>
                      <a:pt x="769" y="73"/>
                      <a:pt x="768" y="72"/>
                    </a:cubicBezTo>
                    <a:cubicBezTo>
                      <a:pt x="767" y="72"/>
                      <a:pt x="770" y="70"/>
                      <a:pt x="771" y="69"/>
                    </a:cubicBezTo>
                    <a:cubicBezTo>
                      <a:pt x="772" y="68"/>
                      <a:pt x="774" y="69"/>
                      <a:pt x="774" y="68"/>
                    </a:cubicBezTo>
                    <a:cubicBezTo>
                      <a:pt x="775" y="67"/>
                      <a:pt x="774" y="66"/>
                      <a:pt x="774" y="65"/>
                    </a:cubicBezTo>
                    <a:cubicBezTo>
                      <a:pt x="773" y="63"/>
                      <a:pt x="773" y="62"/>
                      <a:pt x="771" y="61"/>
                    </a:cubicBezTo>
                    <a:cubicBezTo>
                      <a:pt x="771" y="61"/>
                      <a:pt x="769" y="61"/>
                      <a:pt x="767" y="61"/>
                    </a:cubicBezTo>
                    <a:cubicBezTo>
                      <a:pt x="765" y="61"/>
                      <a:pt x="764" y="61"/>
                      <a:pt x="762" y="61"/>
                    </a:cubicBezTo>
                    <a:cubicBezTo>
                      <a:pt x="760" y="61"/>
                      <a:pt x="760" y="62"/>
                      <a:pt x="758" y="63"/>
                    </a:cubicBezTo>
                    <a:cubicBezTo>
                      <a:pt x="757" y="63"/>
                      <a:pt x="757" y="64"/>
                      <a:pt x="756" y="64"/>
                    </a:cubicBezTo>
                    <a:cubicBezTo>
                      <a:pt x="754" y="64"/>
                      <a:pt x="754" y="62"/>
                      <a:pt x="752" y="63"/>
                    </a:cubicBezTo>
                    <a:cubicBezTo>
                      <a:pt x="751" y="63"/>
                      <a:pt x="751" y="64"/>
                      <a:pt x="750" y="65"/>
                    </a:cubicBezTo>
                    <a:cubicBezTo>
                      <a:pt x="749" y="66"/>
                      <a:pt x="748" y="65"/>
                      <a:pt x="747" y="66"/>
                    </a:cubicBezTo>
                    <a:cubicBezTo>
                      <a:pt x="746" y="66"/>
                      <a:pt x="746" y="66"/>
                      <a:pt x="745" y="66"/>
                    </a:cubicBezTo>
                    <a:cubicBezTo>
                      <a:pt x="744" y="67"/>
                      <a:pt x="744" y="69"/>
                      <a:pt x="742" y="70"/>
                    </a:cubicBezTo>
                    <a:cubicBezTo>
                      <a:pt x="742" y="71"/>
                      <a:pt x="741" y="71"/>
                      <a:pt x="740" y="72"/>
                    </a:cubicBezTo>
                    <a:cubicBezTo>
                      <a:pt x="739" y="74"/>
                      <a:pt x="739" y="74"/>
                      <a:pt x="739" y="74"/>
                    </a:cubicBezTo>
                    <a:cubicBezTo>
                      <a:pt x="740" y="75"/>
                      <a:pt x="743" y="75"/>
                      <a:pt x="742" y="77"/>
                    </a:cubicBezTo>
                    <a:cubicBezTo>
                      <a:pt x="742" y="77"/>
                      <a:pt x="742" y="78"/>
                      <a:pt x="741" y="78"/>
                    </a:cubicBezTo>
                    <a:cubicBezTo>
                      <a:pt x="740" y="79"/>
                      <a:pt x="739" y="78"/>
                      <a:pt x="738" y="78"/>
                    </a:cubicBezTo>
                    <a:cubicBezTo>
                      <a:pt x="737" y="77"/>
                      <a:pt x="737" y="76"/>
                      <a:pt x="736" y="75"/>
                    </a:cubicBezTo>
                    <a:cubicBezTo>
                      <a:pt x="736" y="74"/>
                      <a:pt x="736" y="73"/>
                      <a:pt x="737" y="72"/>
                    </a:cubicBezTo>
                    <a:cubicBezTo>
                      <a:pt x="737" y="71"/>
                      <a:pt x="738" y="70"/>
                      <a:pt x="738" y="69"/>
                    </a:cubicBezTo>
                    <a:cubicBezTo>
                      <a:pt x="739" y="68"/>
                      <a:pt x="739" y="67"/>
                      <a:pt x="740" y="66"/>
                    </a:cubicBezTo>
                    <a:cubicBezTo>
                      <a:pt x="741" y="65"/>
                      <a:pt x="742" y="65"/>
                      <a:pt x="744" y="65"/>
                    </a:cubicBezTo>
                    <a:cubicBezTo>
                      <a:pt x="745" y="64"/>
                      <a:pt x="746" y="64"/>
                      <a:pt x="748" y="63"/>
                    </a:cubicBezTo>
                    <a:cubicBezTo>
                      <a:pt x="749" y="63"/>
                      <a:pt x="751" y="63"/>
                      <a:pt x="752" y="62"/>
                    </a:cubicBezTo>
                    <a:cubicBezTo>
                      <a:pt x="752" y="61"/>
                      <a:pt x="753" y="61"/>
                      <a:pt x="752" y="60"/>
                    </a:cubicBezTo>
                    <a:cubicBezTo>
                      <a:pt x="752" y="59"/>
                      <a:pt x="751" y="59"/>
                      <a:pt x="749" y="59"/>
                    </a:cubicBezTo>
                    <a:cubicBezTo>
                      <a:pt x="748" y="59"/>
                      <a:pt x="747" y="59"/>
                      <a:pt x="746" y="59"/>
                    </a:cubicBezTo>
                    <a:cubicBezTo>
                      <a:pt x="745" y="59"/>
                      <a:pt x="744" y="60"/>
                      <a:pt x="742" y="60"/>
                    </a:cubicBezTo>
                    <a:cubicBezTo>
                      <a:pt x="740" y="60"/>
                      <a:pt x="739" y="61"/>
                      <a:pt x="737" y="62"/>
                    </a:cubicBezTo>
                    <a:cubicBezTo>
                      <a:pt x="735" y="62"/>
                      <a:pt x="734" y="62"/>
                      <a:pt x="732" y="63"/>
                    </a:cubicBezTo>
                    <a:cubicBezTo>
                      <a:pt x="730" y="64"/>
                      <a:pt x="729" y="65"/>
                      <a:pt x="726" y="65"/>
                    </a:cubicBezTo>
                    <a:cubicBezTo>
                      <a:pt x="725" y="65"/>
                      <a:pt x="725" y="65"/>
                      <a:pt x="723" y="66"/>
                    </a:cubicBezTo>
                    <a:cubicBezTo>
                      <a:pt x="722" y="67"/>
                      <a:pt x="721" y="68"/>
                      <a:pt x="720" y="69"/>
                    </a:cubicBezTo>
                    <a:cubicBezTo>
                      <a:pt x="718" y="71"/>
                      <a:pt x="717" y="71"/>
                      <a:pt x="716" y="73"/>
                    </a:cubicBezTo>
                    <a:cubicBezTo>
                      <a:pt x="715" y="74"/>
                      <a:pt x="713" y="74"/>
                      <a:pt x="714" y="76"/>
                    </a:cubicBezTo>
                    <a:cubicBezTo>
                      <a:pt x="714" y="77"/>
                      <a:pt x="715" y="76"/>
                      <a:pt x="716" y="76"/>
                    </a:cubicBezTo>
                    <a:cubicBezTo>
                      <a:pt x="718" y="77"/>
                      <a:pt x="718" y="77"/>
                      <a:pt x="720" y="77"/>
                    </a:cubicBezTo>
                    <a:cubicBezTo>
                      <a:pt x="721" y="77"/>
                      <a:pt x="722" y="77"/>
                      <a:pt x="723" y="78"/>
                    </a:cubicBezTo>
                    <a:cubicBezTo>
                      <a:pt x="724" y="78"/>
                      <a:pt x="725" y="78"/>
                      <a:pt x="725" y="79"/>
                    </a:cubicBezTo>
                    <a:cubicBezTo>
                      <a:pt x="725" y="80"/>
                      <a:pt x="723" y="80"/>
                      <a:pt x="722" y="80"/>
                    </a:cubicBezTo>
                    <a:cubicBezTo>
                      <a:pt x="720" y="80"/>
                      <a:pt x="719" y="79"/>
                      <a:pt x="717" y="79"/>
                    </a:cubicBezTo>
                    <a:cubicBezTo>
                      <a:pt x="715" y="79"/>
                      <a:pt x="715" y="79"/>
                      <a:pt x="713" y="79"/>
                    </a:cubicBezTo>
                    <a:cubicBezTo>
                      <a:pt x="712" y="80"/>
                      <a:pt x="710" y="80"/>
                      <a:pt x="710" y="81"/>
                    </a:cubicBezTo>
                    <a:cubicBezTo>
                      <a:pt x="710" y="83"/>
                      <a:pt x="712" y="82"/>
                      <a:pt x="713" y="83"/>
                    </a:cubicBezTo>
                    <a:cubicBezTo>
                      <a:pt x="713" y="84"/>
                      <a:pt x="713" y="84"/>
                      <a:pt x="714" y="84"/>
                    </a:cubicBezTo>
                    <a:cubicBezTo>
                      <a:pt x="715" y="85"/>
                      <a:pt x="716" y="85"/>
                      <a:pt x="717" y="85"/>
                    </a:cubicBezTo>
                    <a:cubicBezTo>
                      <a:pt x="718" y="85"/>
                      <a:pt x="719" y="84"/>
                      <a:pt x="721" y="84"/>
                    </a:cubicBezTo>
                    <a:cubicBezTo>
                      <a:pt x="722" y="84"/>
                      <a:pt x="722" y="84"/>
                      <a:pt x="723" y="85"/>
                    </a:cubicBezTo>
                    <a:cubicBezTo>
                      <a:pt x="724" y="85"/>
                      <a:pt x="725" y="86"/>
                      <a:pt x="726" y="86"/>
                    </a:cubicBezTo>
                    <a:cubicBezTo>
                      <a:pt x="727" y="86"/>
                      <a:pt x="728" y="86"/>
                      <a:pt x="729" y="86"/>
                    </a:cubicBezTo>
                    <a:cubicBezTo>
                      <a:pt x="731" y="87"/>
                      <a:pt x="732" y="86"/>
                      <a:pt x="734" y="86"/>
                    </a:cubicBezTo>
                    <a:cubicBezTo>
                      <a:pt x="735" y="86"/>
                      <a:pt x="736" y="86"/>
                      <a:pt x="737" y="86"/>
                    </a:cubicBezTo>
                    <a:cubicBezTo>
                      <a:pt x="738" y="87"/>
                      <a:pt x="739" y="87"/>
                      <a:pt x="740" y="88"/>
                    </a:cubicBezTo>
                    <a:cubicBezTo>
                      <a:pt x="742" y="88"/>
                      <a:pt x="742" y="87"/>
                      <a:pt x="744" y="88"/>
                    </a:cubicBezTo>
                    <a:cubicBezTo>
                      <a:pt x="744" y="88"/>
                      <a:pt x="745" y="88"/>
                      <a:pt x="746" y="88"/>
                    </a:cubicBezTo>
                    <a:cubicBezTo>
                      <a:pt x="747" y="89"/>
                      <a:pt x="748" y="89"/>
                      <a:pt x="749" y="89"/>
                    </a:cubicBezTo>
                    <a:cubicBezTo>
                      <a:pt x="751" y="89"/>
                      <a:pt x="752" y="89"/>
                      <a:pt x="753" y="89"/>
                    </a:cubicBezTo>
                    <a:cubicBezTo>
                      <a:pt x="755" y="89"/>
                      <a:pt x="756" y="89"/>
                      <a:pt x="757" y="89"/>
                    </a:cubicBezTo>
                    <a:cubicBezTo>
                      <a:pt x="758" y="89"/>
                      <a:pt x="759" y="89"/>
                      <a:pt x="760" y="89"/>
                    </a:cubicBezTo>
                    <a:cubicBezTo>
                      <a:pt x="761" y="88"/>
                      <a:pt x="762" y="88"/>
                      <a:pt x="763" y="87"/>
                    </a:cubicBezTo>
                    <a:cubicBezTo>
                      <a:pt x="764" y="87"/>
                      <a:pt x="765" y="87"/>
                      <a:pt x="766" y="86"/>
                    </a:cubicBezTo>
                    <a:cubicBezTo>
                      <a:pt x="766" y="85"/>
                      <a:pt x="765" y="84"/>
                      <a:pt x="765" y="84"/>
                    </a:cubicBezTo>
                    <a:cubicBezTo>
                      <a:pt x="766" y="83"/>
                      <a:pt x="767" y="83"/>
                      <a:pt x="768" y="84"/>
                    </a:cubicBezTo>
                    <a:cubicBezTo>
                      <a:pt x="769" y="84"/>
                      <a:pt x="769" y="85"/>
                      <a:pt x="769" y="86"/>
                    </a:cubicBezTo>
                    <a:cubicBezTo>
                      <a:pt x="770" y="87"/>
                      <a:pt x="770" y="87"/>
                      <a:pt x="771" y="87"/>
                    </a:cubicBezTo>
                    <a:cubicBezTo>
                      <a:pt x="772" y="88"/>
                      <a:pt x="772" y="90"/>
                      <a:pt x="773" y="91"/>
                    </a:cubicBezTo>
                    <a:cubicBezTo>
                      <a:pt x="775" y="92"/>
                      <a:pt x="780" y="91"/>
                      <a:pt x="778" y="92"/>
                    </a:cubicBezTo>
                    <a:cubicBezTo>
                      <a:pt x="777" y="93"/>
                      <a:pt x="776" y="92"/>
                      <a:pt x="775" y="93"/>
                    </a:cubicBezTo>
                    <a:cubicBezTo>
                      <a:pt x="774" y="93"/>
                      <a:pt x="773" y="93"/>
                      <a:pt x="772" y="94"/>
                    </a:cubicBezTo>
                    <a:cubicBezTo>
                      <a:pt x="771" y="94"/>
                      <a:pt x="771" y="95"/>
                      <a:pt x="771" y="96"/>
                    </a:cubicBezTo>
                    <a:cubicBezTo>
                      <a:pt x="770" y="96"/>
                      <a:pt x="770" y="97"/>
                      <a:pt x="771" y="97"/>
                    </a:cubicBezTo>
                    <a:cubicBezTo>
                      <a:pt x="772" y="99"/>
                      <a:pt x="773" y="97"/>
                      <a:pt x="775" y="97"/>
                    </a:cubicBezTo>
                    <a:cubicBezTo>
                      <a:pt x="776" y="97"/>
                      <a:pt x="777" y="97"/>
                      <a:pt x="778" y="97"/>
                    </a:cubicBezTo>
                    <a:cubicBezTo>
                      <a:pt x="779" y="96"/>
                      <a:pt x="779" y="94"/>
                      <a:pt x="780" y="95"/>
                    </a:cubicBezTo>
                    <a:cubicBezTo>
                      <a:pt x="781" y="95"/>
                      <a:pt x="781" y="96"/>
                      <a:pt x="781" y="96"/>
                    </a:cubicBezTo>
                    <a:cubicBezTo>
                      <a:pt x="783" y="97"/>
                      <a:pt x="784" y="98"/>
                      <a:pt x="785" y="99"/>
                    </a:cubicBezTo>
                    <a:cubicBezTo>
                      <a:pt x="786" y="99"/>
                      <a:pt x="787" y="99"/>
                      <a:pt x="788" y="100"/>
                    </a:cubicBezTo>
                    <a:cubicBezTo>
                      <a:pt x="789" y="100"/>
                      <a:pt x="789" y="101"/>
                      <a:pt x="789" y="101"/>
                    </a:cubicBezTo>
                    <a:cubicBezTo>
                      <a:pt x="789" y="103"/>
                      <a:pt x="790" y="104"/>
                      <a:pt x="790" y="105"/>
                    </a:cubicBezTo>
                    <a:cubicBezTo>
                      <a:pt x="789" y="106"/>
                      <a:pt x="789" y="108"/>
                      <a:pt x="788" y="108"/>
                    </a:cubicBezTo>
                    <a:cubicBezTo>
                      <a:pt x="787" y="109"/>
                      <a:pt x="787" y="108"/>
                      <a:pt x="786" y="108"/>
                    </a:cubicBezTo>
                    <a:cubicBezTo>
                      <a:pt x="785" y="108"/>
                      <a:pt x="785" y="110"/>
                      <a:pt x="784" y="110"/>
                    </a:cubicBezTo>
                    <a:cubicBezTo>
                      <a:pt x="784" y="111"/>
                      <a:pt x="783" y="111"/>
                      <a:pt x="783" y="111"/>
                    </a:cubicBezTo>
                    <a:cubicBezTo>
                      <a:pt x="782" y="112"/>
                      <a:pt x="781" y="110"/>
                      <a:pt x="780" y="111"/>
                    </a:cubicBezTo>
                    <a:cubicBezTo>
                      <a:pt x="779" y="111"/>
                      <a:pt x="779" y="112"/>
                      <a:pt x="778" y="112"/>
                    </a:cubicBezTo>
                    <a:cubicBezTo>
                      <a:pt x="778" y="113"/>
                      <a:pt x="777" y="113"/>
                      <a:pt x="777" y="114"/>
                    </a:cubicBezTo>
                    <a:cubicBezTo>
                      <a:pt x="776" y="115"/>
                      <a:pt x="775" y="115"/>
                      <a:pt x="774" y="115"/>
                    </a:cubicBezTo>
                    <a:cubicBezTo>
                      <a:pt x="773" y="115"/>
                      <a:pt x="773" y="115"/>
                      <a:pt x="772" y="116"/>
                    </a:cubicBezTo>
                    <a:cubicBezTo>
                      <a:pt x="771" y="117"/>
                      <a:pt x="772" y="118"/>
                      <a:pt x="773" y="119"/>
                    </a:cubicBezTo>
                    <a:cubicBezTo>
                      <a:pt x="773" y="119"/>
                      <a:pt x="774" y="119"/>
                      <a:pt x="774" y="120"/>
                    </a:cubicBezTo>
                    <a:cubicBezTo>
                      <a:pt x="774" y="121"/>
                      <a:pt x="772" y="120"/>
                      <a:pt x="771" y="120"/>
                    </a:cubicBezTo>
                    <a:cubicBezTo>
                      <a:pt x="770" y="121"/>
                      <a:pt x="769" y="122"/>
                      <a:pt x="768" y="122"/>
                    </a:cubicBezTo>
                    <a:cubicBezTo>
                      <a:pt x="767" y="122"/>
                      <a:pt x="766" y="121"/>
                      <a:pt x="764" y="121"/>
                    </a:cubicBezTo>
                    <a:cubicBezTo>
                      <a:pt x="763" y="121"/>
                      <a:pt x="763" y="123"/>
                      <a:pt x="762" y="123"/>
                    </a:cubicBezTo>
                    <a:cubicBezTo>
                      <a:pt x="761" y="123"/>
                      <a:pt x="760" y="122"/>
                      <a:pt x="759" y="122"/>
                    </a:cubicBezTo>
                    <a:cubicBezTo>
                      <a:pt x="758" y="121"/>
                      <a:pt x="757" y="121"/>
                      <a:pt x="756" y="121"/>
                    </a:cubicBezTo>
                    <a:cubicBezTo>
                      <a:pt x="755" y="120"/>
                      <a:pt x="754" y="120"/>
                      <a:pt x="753" y="120"/>
                    </a:cubicBezTo>
                    <a:cubicBezTo>
                      <a:pt x="752" y="120"/>
                      <a:pt x="752" y="120"/>
                      <a:pt x="751" y="121"/>
                    </a:cubicBezTo>
                    <a:cubicBezTo>
                      <a:pt x="750" y="121"/>
                      <a:pt x="750" y="122"/>
                      <a:pt x="749" y="123"/>
                    </a:cubicBezTo>
                    <a:cubicBezTo>
                      <a:pt x="748" y="124"/>
                      <a:pt x="747" y="123"/>
                      <a:pt x="746" y="123"/>
                    </a:cubicBezTo>
                    <a:cubicBezTo>
                      <a:pt x="745" y="123"/>
                      <a:pt x="745" y="123"/>
                      <a:pt x="744" y="124"/>
                    </a:cubicBezTo>
                    <a:cubicBezTo>
                      <a:pt x="743" y="124"/>
                      <a:pt x="743" y="126"/>
                      <a:pt x="743" y="127"/>
                    </a:cubicBezTo>
                    <a:cubicBezTo>
                      <a:pt x="743" y="129"/>
                      <a:pt x="743" y="130"/>
                      <a:pt x="743" y="131"/>
                    </a:cubicBezTo>
                    <a:cubicBezTo>
                      <a:pt x="745" y="132"/>
                      <a:pt x="747" y="131"/>
                      <a:pt x="749" y="131"/>
                    </a:cubicBezTo>
                    <a:cubicBezTo>
                      <a:pt x="751" y="131"/>
                      <a:pt x="751" y="130"/>
                      <a:pt x="753" y="129"/>
                    </a:cubicBezTo>
                    <a:cubicBezTo>
                      <a:pt x="754" y="129"/>
                      <a:pt x="755" y="129"/>
                      <a:pt x="756" y="129"/>
                    </a:cubicBezTo>
                    <a:cubicBezTo>
                      <a:pt x="756" y="129"/>
                      <a:pt x="757" y="128"/>
                      <a:pt x="758" y="128"/>
                    </a:cubicBezTo>
                    <a:cubicBezTo>
                      <a:pt x="759" y="128"/>
                      <a:pt x="759" y="129"/>
                      <a:pt x="760" y="129"/>
                    </a:cubicBezTo>
                    <a:cubicBezTo>
                      <a:pt x="761" y="129"/>
                      <a:pt x="761" y="129"/>
                      <a:pt x="762" y="129"/>
                    </a:cubicBezTo>
                    <a:cubicBezTo>
                      <a:pt x="764" y="128"/>
                      <a:pt x="765" y="129"/>
                      <a:pt x="766" y="129"/>
                    </a:cubicBezTo>
                    <a:cubicBezTo>
                      <a:pt x="768" y="129"/>
                      <a:pt x="768" y="129"/>
                      <a:pt x="769" y="129"/>
                    </a:cubicBezTo>
                    <a:cubicBezTo>
                      <a:pt x="770" y="128"/>
                      <a:pt x="771" y="127"/>
                      <a:pt x="771" y="128"/>
                    </a:cubicBezTo>
                    <a:cubicBezTo>
                      <a:pt x="773" y="128"/>
                      <a:pt x="770" y="130"/>
                      <a:pt x="771" y="131"/>
                    </a:cubicBezTo>
                    <a:cubicBezTo>
                      <a:pt x="771" y="132"/>
                      <a:pt x="772" y="132"/>
                      <a:pt x="773" y="133"/>
                    </a:cubicBezTo>
                    <a:cubicBezTo>
                      <a:pt x="774" y="133"/>
                      <a:pt x="774" y="133"/>
                      <a:pt x="775" y="134"/>
                    </a:cubicBezTo>
                    <a:cubicBezTo>
                      <a:pt x="776" y="134"/>
                      <a:pt x="778" y="133"/>
                      <a:pt x="778" y="135"/>
                    </a:cubicBezTo>
                    <a:cubicBezTo>
                      <a:pt x="778" y="135"/>
                      <a:pt x="778" y="136"/>
                      <a:pt x="778" y="136"/>
                    </a:cubicBezTo>
                    <a:cubicBezTo>
                      <a:pt x="777" y="137"/>
                      <a:pt x="776" y="136"/>
                      <a:pt x="775" y="136"/>
                    </a:cubicBezTo>
                    <a:cubicBezTo>
                      <a:pt x="774" y="137"/>
                      <a:pt x="773" y="138"/>
                      <a:pt x="774" y="139"/>
                    </a:cubicBezTo>
                    <a:cubicBezTo>
                      <a:pt x="774" y="141"/>
                      <a:pt x="776" y="139"/>
                      <a:pt x="778" y="139"/>
                    </a:cubicBezTo>
                    <a:cubicBezTo>
                      <a:pt x="779" y="139"/>
                      <a:pt x="779" y="140"/>
                      <a:pt x="781" y="141"/>
                    </a:cubicBezTo>
                    <a:cubicBezTo>
                      <a:pt x="782" y="141"/>
                      <a:pt x="783" y="140"/>
                      <a:pt x="784" y="141"/>
                    </a:cubicBezTo>
                    <a:cubicBezTo>
                      <a:pt x="785" y="142"/>
                      <a:pt x="785" y="143"/>
                      <a:pt x="785" y="143"/>
                    </a:cubicBezTo>
                    <a:cubicBezTo>
                      <a:pt x="786" y="145"/>
                      <a:pt x="788" y="145"/>
                      <a:pt x="790" y="145"/>
                    </a:cubicBezTo>
                    <a:cubicBezTo>
                      <a:pt x="791" y="145"/>
                      <a:pt x="791" y="145"/>
                      <a:pt x="793" y="145"/>
                    </a:cubicBezTo>
                    <a:cubicBezTo>
                      <a:pt x="794" y="145"/>
                      <a:pt x="795" y="145"/>
                      <a:pt x="796" y="146"/>
                    </a:cubicBezTo>
                    <a:cubicBezTo>
                      <a:pt x="797" y="146"/>
                      <a:pt x="797" y="147"/>
                      <a:pt x="798" y="148"/>
                    </a:cubicBezTo>
                    <a:cubicBezTo>
                      <a:pt x="799" y="149"/>
                      <a:pt x="800" y="148"/>
                      <a:pt x="802" y="148"/>
                    </a:cubicBezTo>
                    <a:cubicBezTo>
                      <a:pt x="803" y="148"/>
                      <a:pt x="804" y="148"/>
                      <a:pt x="804" y="147"/>
                    </a:cubicBezTo>
                    <a:cubicBezTo>
                      <a:pt x="805" y="146"/>
                      <a:pt x="804" y="145"/>
                      <a:pt x="804" y="144"/>
                    </a:cubicBezTo>
                    <a:cubicBezTo>
                      <a:pt x="803" y="143"/>
                      <a:pt x="803" y="142"/>
                      <a:pt x="802" y="141"/>
                    </a:cubicBezTo>
                    <a:cubicBezTo>
                      <a:pt x="801" y="141"/>
                      <a:pt x="800" y="141"/>
                      <a:pt x="799" y="140"/>
                    </a:cubicBezTo>
                    <a:cubicBezTo>
                      <a:pt x="799" y="140"/>
                      <a:pt x="798" y="139"/>
                      <a:pt x="797" y="139"/>
                    </a:cubicBezTo>
                    <a:cubicBezTo>
                      <a:pt x="797" y="138"/>
                      <a:pt x="796" y="138"/>
                      <a:pt x="795" y="137"/>
                    </a:cubicBezTo>
                    <a:cubicBezTo>
                      <a:pt x="794" y="137"/>
                      <a:pt x="794" y="137"/>
                      <a:pt x="793" y="136"/>
                    </a:cubicBezTo>
                    <a:cubicBezTo>
                      <a:pt x="793" y="135"/>
                      <a:pt x="793" y="134"/>
                      <a:pt x="794" y="134"/>
                    </a:cubicBezTo>
                    <a:cubicBezTo>
                      <a:pt x="795" y="133"/>
                      <a:pt x="796" y="135"/>
                      <a:pt x="797" y="135"/>
                    </a:cubicBezTo>
                    <a:cubicBezTo>
                      <a:pt x="799" y="136"/>
                      <a:pt x="800" y="135"/>
                      <a:pt x="801" y="136"/>
                    </a:cubicBezTo>
                    <a:cubicBezTo>
                      <a:pt x="803" y="137"/>
                      <a:pt x="803" y="138"/>
                      <a:pt x="804" y="139"/>
                    </a:cubicBezTo>
                    <a:cubicBezTo>
                      <a:pt x="804" y="140"/>
                      <a:pt x="805" y="140"/>
                      <a:pt x="806" y="141"/>
                    </a:cubicBezTo>
                    <a:cubicBezTo>
                      <a:pt x="807" y="141"/>
                      <a:pt x="807" y="140"/>
                      <a:pt x="808" y="140"/>
                    </a:cubicBezTo>
                    <a:cubicBezTo>
                      <a:pt x="810" y="140"/>
                      <a:pt x="809" y="144"/>
                      <a:pt x="811" y="143"/>
                    </a:cubicBezTo>
                    <a:cubicBezTo>
                      <a:pt x="812" y="142"/>
                      <a:pt x="811" y="141"/>
                      <a:pt x="812" y="140"/>
                    </a:cubicBezTo>
                    <a:close/>
                    <a:moveTo>
                      <a:pt x="780" y="105"/>
                    </a:moveTo>
                    <a:cubicBezTo>
                      <a:pt x="779" y="104"/>
                      <a:pt x="779" y="104"/>
                      <a:pt x="778" y="103"/>
                    </a:cubicBezTo>
                    <a:cubicBezTo>
                      <a:pt x="778" y="102"/>
                      <a:pt x="778" y="101"/>
                      <a:pt x="778" y="101"/>
                    </a:cubicBezTo>
                    <a:cubicBezTo>
                      <a:pt x="779" y="100"/>
                      <a:pt x="780" y="100"/>
                      <a:pt x="781" y="101"/>
                    </a:cubicBezTo>
                    <a:cubicBezTo>
                      <a:pt x="782" y="101"/>
                      <a:pt x="783" y="100"/>
                      <a:pt x="784" y="101"/>
                    </a:cubicBezTo>
                    <a:cubicBezTo>
                      <a:pt x="785" y="102"/>
                      <a:pt x="785" y="102"/>
                      <a:pt x="785" y="103"/>
                    </a:cubicBezTo>
                    <a:cubicBezTo>
                      <a:pt x="785" y="104"/>
                      <a:pt x="784" y="104"/>
                      <a:pt x="783" y="105"/>
                    </a:cubicBezTo>
                    <a:cubicBezTo>
                      <a:pt x="782" y="105"/>
                      <a:pt x="781" y="105"/>
                      <a:pt x="780" y="105"/>
                    </a:cubicBezTo>
                    <a:close/>
                    <a:moveTo>
                      <a:pt x="761" y="106"/>
                    </a:moveTo>
                    <a:cubicBezTo>
                      <a:pt x="760" y="105"/>
                      <a:pt x="763" y="104"/>
                      <a:pt x="764" y="103"/>
                    </a:cubicBezTo>
                    <a:cubicBezTo>
                      <a:pt x="765" y="102"/>
                      <a:pt x="765" y="102"/>
                      <a:pt x="766" y="101"/>
                    </a:cubicBezTo>
                    <a:cubicBezTo>
                      <a:pt x="767" y="100"/>
                      <a:pt x="768" y="100"/>
                      <a:pt x="769" y="99"/>
                    </a:cubicBezTo>
                    <a:cubicBezTo>
                      <a:pt x="770" y="99"/>
                      <a:pt x="771" y="99"/>
                      <a:pt x="772" y="99"/>
                    </a:cubicBezTo>
                    <a:cubicBezTo>
                      <a:pt x="773" y="99"/>
                      <a:pt x="774" y="99"/>
                      <a:pt x="775" y="99"/>
                    </a:cubicBezTo>
                    <a:cubicBezTo>
                      <a:pt x="776" y="99"/>
                      <a:pt x="778" y="99"/>
                      <a:pt x="778" y="101"/>
                    </a:cubicBezTo>
                    <a:cubicBezTo>
                      <a:pt x="778" y="101"/>
                      <a:pt x="777" y="102"/>
                      <a:pt x="776" y="102"/>
                    </a:cubicBezTo>
                    <a:cubicBezTo>
                      <a:pt x="776" y="103"/>
                      <a:pt x="775" y="104"/>
                      <a:pt x="774" y="105"/>
                    </a:cubicBezTo>
                    <a:cubicBezTo>
                      <a:pt x="774" y="106"/>
                      <a:pt x="773" y="106"/>
                      <a:pt x="773" y="106"/>
                    </a:cubicBezTo>
                    <a:cubicBezTo>
                      <a:pt x="771" y="107"/>
                      <a:pt x="770" y="107"/>
                      <a:pt x="768" y="107"/>
                    </a:cubicBezTo>
                    <a:cubicBezTo>
                      <a:pt x="767" y="107"/>
                      <a:pt x="766" y="107"/>
                      <a:pt x="764" y="107"/>
                    </a:cubicBezTo>
                    <a:cubicBezTo>
                      <a:pt x="763" y="107"/>
                      <a:pt x="762" y="107"/>
                      <a:pt x="761" y="106"/>
                    </a:cubicBezTo>
                    <a:close/>
                    <a:moveTo>
                      <a:pt x="779" y="60"/>
                    </a:moveTo>
                    <a:cubicBezTo>
                      <a:pt x="782" y="60"/>
                      <a:pt x="783" y="60"/>
                      <a:pt x="786" y="60"/>
                    </a:cubicBezTo>
                    <a:cubicBezTo>
                      <a:pt x="788" y="61"/>
                      <a:pt x="789" y="60"/>
                      <a:pt x="792" y="61"/>
                    </a:cubicBezTo>
                    <a:cubicBezTo>
                      <a:pt x="793" y="61"/>
                      <a:pt x="794" y="61"/>
                      <a:pt x="795" y="63"/>
                    </a:cubicBezTo>
                    <a:cubicBezTo>
                      <a:pt x="796" y="63"/>
                      <a:pt x="796" y="64"/>
                      <a:pt x="796" y="65"/>
                    </a:cubicBezTo>
                    <a:cubicBezTo>
                      <a:pt x="795" y="67"/>
                      <a:pt x="793" y="66"/>
                      <a:pt x="791" y="65"/>
                    </a:cubicBezTo>
                    <a:cubicBezTo>
                      <a:pt x="789" y="65"/>
                      <a:pt x="788" y="65"/>
                      <a:pt x="787" y="65"/>
                    </a:cubicBezTo>
                    <a:cubicBezTo>
                      <a:pt x="786" y="65"/>
                      <a:pt x="785" y="65"/>
                      <a:pt x="784" y="65"/>
                    </a:cubicBezTo>
                    <a:cubicBezTo>
                      <a:pt x="783" y="65"/>
                      <a:pt x="782" y="66"/>
                      <a:pt x="781" y="66"/>
                    </a:cubicBezTo>
                    <a:cubicBezTo>
                      <a:pt x="779" y="66"/>
                      <a:pt x="778" y="67"/>
                      <a:pt x="777" y="66"/>
                    </a:cubicBezTo>
                    <a:cubicBezTo>
                      <a:pt x="776" y="66"/>
                      <a:pt x="774" y="65"/>
                      <a:pt x="774" y="64"/>
                    </a:cubicBezTo>
                    <a:cubicBezTo>
                      <a:pt x="774" y="63"/>
                      <a:pt x="774" y="62"/>
                      <a:pt x="775" y="61"/>
                    </a:cubicBezTo>
                    <a:cubicBezTo>
                      <a:pt x="775" y="61"/>
                      <a:pt x="776" y="61"/>
                      <a:pt x="777" y="60"/>
                    </a:cubicBezTo>
                    <a:cubicBezTo>
                      <a:pt x="778" y="60"/>
                      <a:pt x="778" y="60"/>
                      <a:pt x="779" y="60"/>
                    </a:cubicBezTo>
                    <a:close/>
                    <a:moveTo>
                      <a:pt x="808" y="20"/>
                    </a:moveTo>
                    <a:cubicBezTo>
                      <a:pt x="804" y="20"/>
                      <a:pt x="802" y="20"/>
                      <a:pt x="799" y="20"/>
                    </a:cubicBezTo>
                    <a:cubicBezTo>
                      <a:pt x="797" y="19"/>
                      <a:pt x="796" y="20"/>
                      <a:pt x="794" y="19"/>
                    </a:cubicBezTo>
                    <a:cubicBezTo>
                      <a:pt x="793" y="19"/>
                      <a:pt x="791" y="17"/>
                      <a:pt x="790" y="18"/>
                    </a:cubicBezTo>
                    <a:cubicBezTo>
                      <a:pt x="790" y="19"/>
                      <a:pt x="791" y="20"/>
                      <a:pt x="792" y="21"/>
                    </a:cubicBezTo>
                    <a:cubicBezTo>
                      <a:pt x="793" y="22"/>
                      <a:pt x="793" y="23"/>
                      <a:pt x="794" y="24"/>
                    </a:cubicBezTo>
                    <a:cubicBezTo>
                      <a:pt x="795" y="25"/>
                      <a:pt x="796" y="25"/>
                      <a:pt x="797" y="26"/>
                    </a:cubicBezTo>
                    <a:cubicBezTo>
                      <a:pt x="798" y="27"/>
                      <a:pt x="799" y="27"/>
                      <a:pt x="799" y="29"/>
                    </a:cubicBezTo>
                    <a:cubicBezTo>
                      <a:pt x="798" y="30"/>
                      <a:pt x="797" y="28"/>
                      <a:pt x="795" y="28"/>
                    </a:cubicBezTo>
                    <a:cubicBezTo>
                      <a:pt x="793" y="28"/>
                      <a:pt x="792" y="29"/>
                      <a:pt x="790" y="29"/>
                    </a:cubicBezTo>
                    <a:cubicBezTo>
                      <a:pt x="788" y="29"/>
                      <a:pt x="787" y="28"/>
                      <a:pt x="785" y="28"/>
                    </a:cubicBezTo>
                    <a:cubicBezTo>
                      <a:pt x="784" y="28"/>
                      <a:pt x="783" y="28"/>
                      <a:pt x="782" y="28"/>
                    </a:cubicBezTo>
                    <a:cubicBezTo>
                      <a:pt x="780" y="28"/>
                      <a:pt x="780" y="28"/>
                      <a:pt x="778" y="28"/>
                    </a:cubicBezTo>
                    <a:cubicBezTo>
                      <a:pt x="776" y="28"/>
                      <a:pt x="775" y="28"/>
                      <a:pt x="774" y="29"/>
                    </a:cubicBezTo>
                    <a:cubicBezTo>
                      <a:pt x="773" y="30"/>
                      <a:pt x="773" y="31"/>
                      <a:pt x="772" y="32"/>
                    </a:cubicBezTo>
                    <a:cubicBezTo>
                      <a:pt x="771" y="32"/>
                      <a:pt x="770" y="32"/>
                      <a:pt x="769" y="32"/>
                    </a:cubicBezTo>
                    <a:cubicBezTo>
                      <a:pt x="768" y="32"/>
                      <a:pt x="768" y="32"/>
                      <a:pt x="767" y="32"/>
                    </a:cubicBezTo>
                    <a:cubicBezTo>
                      <a:pt x="766" y="33"/>
                      <a:pt x="766" y="32"/>
                      <a:pt x="765" y="33"/>
                    </a:cubicBezTo>
                    <a:cubicBezTo>
                      <a:pt x="764" y="34"/>
                      <a:pt x="765" y="35"/>
                      <a:pt x="765" y="35"/>
                    </a:cubicBezTo>
                    <a:cubicBezTo>
                      <a:pt x="764" y="36"/>
                      <a:pt x="764" y="36"/>
                      <a:pt x="764" y="37"/>
                    </a:cubicBezTo>
                    <a:cubicBezTo>
                      <a:pt x="763" y="37"/>
                      <a:pt x="763" y="37"/>
                      <a:pt x="762" y="36"/>
                    </a:cubicBezTo>
                    <a:cubicBezTo>
                      <a:pt x="761" y="36"/>
                      <a:pt x="760" y="37"/>
                      <a:pt x="759" y="37"/>
                    </a:cubicBezTo>
                    <a:cubicBezTo>
                      <a:pt x="758" y="37"/>
                      <a:pt x="757" y="37"/>
                      <a:pt x="755" y="38"/>
                    </a:cubicBezTo>
                    <a:cubicBezTo>
                      <a:pt x="754" y="38"/>
                      <a:pt x="753" y="39"/>
                      <a:pt x="752" y="39"/>
                    </a:cubicBezTo>
                    <a:cubicBezTo>
                      <a:pt x="750" y="40"/>
                      <a:pt x="749" y="40"/>
                      <a:pt x="749" y="41"/>
                    </a:cubicBezTo>
                    <a:cubicBezTo>
                      <a:pt x="749" y="42"/>
                      <a:pt x="749" y="42"/>
                      <a:pt x="750" y="43"/>
                    </a:cubicBezTo>
                    <a:cubicBezTo>
                      <a:pt x="751" y="44"/>
                      <a:pt x="753" y="43"/>
                      <a:pt x="755" y="43"/>
                    </a:cubicBezTo>
                    <a:cubicBezTo>
                      <a:pt x="757" y="43"/>
                      <a:pt x="758" y="43"/>
                      <a:pt x="760" y="42"/>
                    </a:cubicBezTo>
                    <a:cubicBezTo>
                      <a:pt x="761" y="42"/>
                      <a:pt x="762" y="42"/>
                      <a:pt x="764" y="42"/>
                    </a:cubicBezTo>
                    <a:cubicBezTo>
                      <a:pt x="765" y="42"/>
                      <a:pt x="766" y="43"/>
                      <a:pt x="767" y="43"/>
                    </a:cubicBezTo>
                    <a:cubicBezTo>
                      <a:pt x="769" y="43"/>
                      <a:pt x="769" y="42"/>
                      <a:pt x="771" y="42"/>
                    </a:cubicBezTo>
                    <a:cubicBezTo>
                      <a:pt x="772" y="41"/>
                      <a:pt x="773" y="41"/>
                      <a:pt x="775" y="41"/>
                    </a:cubicBezTo>
                    <a:cubicBezTo>
                      <a:pt x="776" y="41"/>
                      <a:pt x="777" y="42"/>
                      <a:pt x="778" y="42"/>
                    </a:cubicBezTo>
                    <a:cubicBezTo>
                      <a:pt x="780" y="43"/>
                      <a:pt x="781" y="42"/>
                      <a:pt x="783" y="42"/>
                    </a:cubicBezTo>
                    <a:cubicBezTo>
                      <a:pt x="785" y="41"/>
                      <a:pt x="785" y="40"/>
                      <a:pt x="787" y="41"/>
                    </a:cubicBezTo>
                    <a:cubicBezTo>
                      <a:pt x="788" y="41"/>
                      <a:pt x="788" y="41"/>
                      <a:pt x="789" y="41"/>
                    </a:cubicBezTo>
                    <a:cubicBezTo>
                      <a:pt x="790" y="42"/>
                      <a:pt x="787" y="44"/>
                      <a:pt x="787" y="45"/>
                    </a:cubicBezTo>
                    <a:cubicBezTo>
                      <a:pt x="788" y="48"/>
                      <a:pt x="791" y="45"/>
                      <a:pt x="794" y="44"/>
                    </a:cubicBezTo>
                    <a:cubicBezTo>
                      <a:pt x="796" y="44"/>
                      <a:pt x="797" y="43"/>
                      <a:pt x="799" y="43"/>
                    </a:cubicBezTo>
                    <a:cubicBezTo>
                      <a:pt x="801" y="43"/>
                      <a:pt x="801" y="42"/>
                      <a:pt x="803" y="42"/>
                    </a:cubicBezTo>
                    <a:cubicBezTo>
                      <a:pt x="805" y="42"/>
                      <a:pt x="807" y="43"/>
                      <a:pt x="808" y="41"/>
                    </a:cubicBezTo>
                    <a:cubicBezTo>
                      <a:pt x="809" y="41"/>
                      <a:pt x="809" y="41"/>
                      <a:pt x="809" y="40"/>
                    </a:cubicBezTo>
                    <a:cubicBezTo>
                      <a:pt x="810" y="39"/>
                      <a:pt x="809" y="38"/>
                      <a:pt x="809" y="37"/>
                    </a:cubicBezTo>
                    <a:moveTo>
                      <a:pt x="809" y="37"/>
                    </a:moveTo>
                    <a:cubicBezTo>
                      <a:pt x="810" y="37"/>
                      <a:pt x="810" y="36"/>
                      <a:pt x="811" y="36"/>
                    </a:cubicBezTo>
                    <a:cubicBezTo>
                      <a:pt x="812" y="35"/>
                      <a:pt x="812" y="36"/>
                      <a:pt x="813" y="36"/>
                    </a:cubicBezTo>
                    <a:cubicBezTo>
                      <a:pt x="814" y="35"/>
                      <a:pt x="814" y="35"/>
                      <a:pt x="815" y="35"/>
                    </a:cubicBezTo>
                    <a:cubicBezTo>
                      <a:pt x="816" y="34"/>
                      <a:pt x="816" y="32"/>
                      <a:pt x="818" y="32"/>
                    </a:cubicBezTo>
                    <a:cubicBezTo>
                      <a:pt x="819" y="32"/>
                      <a:pt x="819" y="33"/>
                      <a:pt x="820" y="33"/>
                    </a:cubicBezTo>
                    <a:cubicBezTo>
                      <a:pt x="822" y="33"/>
                      <a:pt x="822" y="32"/>
                      <a:pt x="824" y="32"/>
                    </a:cubicBezTo>
                    <a:cubicBezTo>
                      <a:pt x="825" y="32"/>
                      <a:pt x="826" y="32"/>
                      <a:pt x="827" y="31"/>
                    </a:cubicBezTo>
                    <a:cubicBezTo>
                      <a:pt x="828" y="31"/>
                      <a:pt x="829" y="31"/>
                      <a:pt x="830" y="30"/>
                    </a:cubicBezTo>
                    <a:cubicBezTo>
                      <a:pt x="831" y="29"/>
                      <a:pt x="830" y="28"/>
                      <a:pt x="831" y="27"/>
                    </a:cubicBezTo>
                    <a:cubicBezTo>
                      <a:pt x="832" y="26"/>
                      <a:pt x="833" y="26"/>
                      <a:pt x="834" y="25"/>
                    </a:cubicBezTo>
                    <a:cubicBezTo>
                      <a:pt x="835" y="24"/>
                      <a:pt x="835" y="23"/>
                      <a:pt x="836" y="22"/>
                    </a:cubicBezTo>
                    <a:cubicBezTo>
                      <a:pt x="837" y="21"/>
                      <a:pt x="837" y="19"/>
                      <a:pt x="839" y="19"/>
                    </a:cubicBezTo>
                    <a:cubicBezTo>
                      <a:pt x="840" y="18"/>
                      <a:pt x="841" y="18"/>
                      <a:pt x="843" y="19"/>
                    </a:cubicBezTo>
                    <a:cubicBezTo>
                      <a:pt x="845" y="19"/>
                      <a:pt x="846" y="20"/>
                      <a:pt x="847" y="20"/>
                    </a:cubicBezTo>
                    <a:cubicBezTo>
                      <a:pt x="848" y="21"/>
                      <a:pt x="849" y="21"/>
                      <a:pt x="850" y="22"/>
                    </a:cubicBezTo>
                    <a:cubicBezTo>
                      <a:pt x="852" y="23"/>
                      <a:pt x="853" y="22"/>
                      <a:pt x="855" y="22"/>
                    </a:cubicBezTo>
                    <a:cubicBezTo>
                      <a:pt x="857" y="22"/>
                      <a:pt x="857" y="22"/>
                      <a:pt x="859" y="22"/>
                    </a:cubicBezTo>
                    <a:cubicBezTo>
                      <a:pt x="860" y="22"/>
                      <a:pt x="860" y="21"/>
                      <a:pt x="861" y="20"/>
                    </a:cubicBezTo>
                    <a:cubicBezTo>
                      <a:pt x="862" y="20"/>
                      <a:pt x="862" y="19"/>
                      <a:pt x="863" y="18"/>
                    </a:cubicBezTo>
                    <a:cubicBezTo>
                      <a:pt x="864" y="18"/>
                      <a:pt x="865" y="18"/>
                      <a:pt x="866" y="18"/>
                    </a:cubicBezTo>
                    <a:cubicBezTo>
                      <a:pt x="869" y="18"/>
                      <a:pt x="870" y="19"/>
                      <a:pt x="872" y="18"/>
                    </a:cubicBezTo>
                    <a:cubicBezTo>
                      <a:pt x="874" y="18"/>
                      <a:pt x="875" y="17"/>
                      <a:pt x="877" y="17"/>
                    </a:cubicBezTo>
                    <a:cubicBezTo>
                      <a:pt x="878" y="16"/>
                      <a:pt x="879" y="15"/>
                      <a:pt x="880" y="15"/>
                    </a:cubicBezTo>
                    <a:cubicBezTo>
                      <a:pt x="882" y="14"/>
                      <a:pt x="883" y="15"/>
                      <a:pt x="885" y="14"/>
                    </a:cubicBezTo>
                    <a:cubicBezTo>
                      <a:pt x="886" y="14"/>
                      <a:pt x="888" y="14"/>
                      <a:pt x="888" y="13"/>
                    </a:cubicBezTo>
                    <a:cubicBezTo>
                      <a:pt x="889" y="12"/>
                      <a:pt x="888" y="11"/>
                      <a:pt x="888" y="11"/>
                    </a:cubicBezTo>
                    <a:cubicBezTo>
                      <a:pt x="889" y="10"/>
                      <a:pt x="890" y="11"/>
                      <a:pt x="891" y="10"/>
                    </a:cubicBezTo>
                    <a:cubicBezTo>
                      <a:pt x="892" y="10"/>
                      <a:pt x="893" y="10"/>
                      <a:pt x="895" y="10"/>
                    </a:cubicBezTo>
                    <a:cubicBezTo>
                      <a:pt x="897" y="10"/>
                      <a:pt x="898" y="11"/>
                      <a:pt x="900" y="11"/>
                    </a:cubicBezTo>
                    <a:cubicBezTo>
                      <a:pt x="902" y="11"/>
                      <a:pt x="903" y="11"/>
                      <a:pt x="905" y="11"/>
                    </a:cubicBezTo>
                    <a:cubicBezTo>
                      <a:pt x="907" y="11"/>
                      <a:pt x="908" y="11"/>
                      <a:pt x="910" y="11"/>
                    </a:cubicBezTo>
                    <a:cubicBezTo>
                      <a:pt x="911" y="11"/>
                      <a:pt x="912" y="11"/>
                      <a:pt x="913" y="10"/>
                    </a:cubicBezTo>
                    <a:cubicBezTo>
                      <a:pt x="914" y="10"/>
                      <a:pt x="914" y="9"/>
                      <a:pt x="914" y="8"/>
                    </a:cubicBezTo>
                    <a:cubicBezTo>
                      <a:pt x="914" y="6"/>
                      <a:pt x="912" y="7"/>
                      <a:pt x="911" y="6"/>
                    </a:cubicBezTo>
                    <a:cubicBezTo>
                      <a:pt x="910" y="6"/>
                      <a:pt x="909" y="6"/>
                      <a:pt x="908" y="6"/>
                    </a:cubicBezTo>
                    <a:cubicBezTo>
                      <a:pt x="906" y="5"/>
                      <a:pt x="905" y="6"/>
                      <a:pt x="903" y="6"/>
                    </a:cubicBezTo>
                    <a:cubicBezTo>
                      <a:pt x="901" y="5"/>
                      <a:pt x="901" y="5"/>
                      <a:pt x="899" y="5"/>
                    </a:cubicBezTo>
                    <a:cubicBezTo>
                      <a:pt x="897" y="5"/>
                      <a:pt x="896" y="5"/>
                      <a:pt x="894" y="5"/>
                    </a:cubicBezTo>
                    <a:cubicBezTo>
                      <a:pt x="893" y="4"/>
                      <a:pt x="893" y="4"/>
                      <a:pt x="892" y="3"/>
                    </a:cubicBezTo>
                    <a:cubicBezTo>
                      <a:pt x="890" y="3"/>
                      <a:pt x="889" y="3"/>
                      <a:pt x="888" y="3"/>
                    </a:cubicBezTo>
                    <a:cubicBezTo>
                      <a:pt x="884" y="3"/>
                      <a:pt x="883" y="3"/>
                      <a:pt x="879" y="3"/>
                    </a:cubicBezTo>
                    <a:cubicBezTo>
                      <a:pt x="878" y="4"/>
                      <a:pt x="877" y="4"/>
                      <a:pt x="876" y="4"/>
                    </a:cubicBezTo>
                    <a:cubicBezTo>
                      <a:pt x="875" y="4"/>
                      <a:pt x="874" y="4"/>
                      <a:pt x="873" y="4"/>
                    </a:cubicBezTo>
                    <a:cubicBezTo>
                      <a:pt x="871" y="4"/>
                      <a:pt x="871" y="3"/>
                      <a:pt x="869" y="3"/>
                    </a:cubicBezTo>
                    <a:cubicBezTo>
                      <a:pt x="867" y="3"/>
                      <a:pt x="867" y="4"/>
                      <a:pt x="865" y="4"/>
                    </a:cubicBezTo>
                    <a:cubicBezTo>
                      <a:pt x="863" y="4"/>
                      <a:pt x="862" y="4"/>
                      <a:pt x="861" y="4"/>
                    </a:cubicBezTo>
                    <a:cubicBezTo>
                      <a:pt x="860" y="3"/>
                      <a:pt x="860" y="3"/>
                      <a:pt x="859" y="2"/>
                    </a:cubicBezTo>
                    <a:cubicBezTo>
                      <a:pt x="857" y="2"/>
                      <a:pt x="856" y="3"/>
                      <a:pt x="855" y="4"/>
                    </a:cubicBezTo>
                    <a:cubicBezTo>
                      <a:pt x="853" y="4"/>
                      <a:pt x="852" y="5"/>
                      <a:pt x="850" y="4"/>
                    </a:cubicBezTo>
                    <a:cubicBezTo>
                      <a:pt x="849" y="4"/>
                      <a:pt x="848" y="3"/>
                      <a:pt x="847" y="3"/>
                    </a:cubicBezTo>
                    <a:cubicBezTo>
                      <a:pt x="846" y="3"/>
                      <a:pt x="845" y="4"/>
                      <a:pt x="843" y="4"/>
                    </a:cubicBezTo>
                    <a:cubicBezTo>
                      <a:pt x="842" y="4"/>
                      <a:pt x="841" y="3"/>
                      <a:pt x="840" y="3"/>
                    </a:cubicBezTo>
                    <a:cubicBezTo>
                      <a:pt x="839" y="3"/>
                      <a:pt x="838" y="3"/>
                      <a:pt x="837" y="3"/>
                    </a:cubicBezTo>
                    <a:cubicBezTo>
                      <a:pt x="835" y="3"/>
                      <a:pt x="835" y="4"/>
                      <a:pt x="833" y="4"/>
                    </a:cubicBezTo>
                    <a:cubicBezTo>
                      <a:pt x="831" y="4"/>
                      <a:pt x="829" y="4"/>
                      <a:pt x="827" y="4"/>
                    </a:cubicBezTo>
                    <a:cubicBezTo>
                      <a:pt x="826" y="4"/>
                      <a:pt x="825" y="4"/>
                      <a:pt x="824" y="4"/>
                    </a:cubicBezTo>
                    <a:cubicBezTo>
                      <a:pt x="822" y="5"/>
                      <a:pt x="822" y="6"/>
                      <a:pt x="821" y="7"/>
                    </a:cubicBezTo>
                    <a:cubicBezTo>
                      <a:pt x="820" y="8"/>
                      <a:pt x="819" y="8"/>
                      <a:pt x="818" y="8"/>
                    </a:cubicBezTo>
                    <a:cubicBezTo>
                      <a:pt x="817" y="8"/>
                      <a:pt x="816" y="7"/>
                      <a:pt x="814" y="6"/>
                    </a:cubicBezTo>
                    <a:cubicBezTo>
                      <a:pt x="813" y="6"/>
                      <a:pt x="812" y="7"/>
                      <a:pt x="811" y="7"/>
                    </a:cubicBezTo>
                    <a:cubicBezTo>
                      <a:pt x="809" y="7"/>
                      <a:pt x="808" y="7"/>
                      <a:pt x="807" y="7"/>
                    </a:cubicBezTo>
                    <a:cubicBezTo>
                      <a:pt x="806" y="7"/>
                      <a:pt x="806" y="8"/>
                      <a:pt x="805" y="8"/>
                    </a:cubicBezTo>
                    <a:cubicBezTo>
                      <a:pt x="803" y="9"/>
                      <a:pt x="801" y="9"/>
                      <a:pt x="799" y="10"/>
                    </a:cubicBezTo>
                    <a:cubicBezTo>
                      <a:pt x="796" y="10"/>
                      <a:pt x="795" y="9"/>
                      <a:pt x="792" y="9"/>
                    </a:cubicBezTo>
                    <a:cubicBezTo>
                      <a:pt x="789" y="9"/>
                      <a:pt x="788" y="10"/>
                      <a:pt x="785" y="10"/>
                    </a:cubicBezTo>
                    <a:cubicBezTo>
                      <a:pt x="783" y="10"/>
                      <a:pt x="782" y="10"/>
                      <a:pt x="781" y="10"/>
                    </a:cubicBezTo>
                    <a:cubicBezTo>
                      <a:pt x="779" y="10"/>
                      <a:pt x="776" y="9"/>
                      <a:pt x="776" y="10"/>
                    </a:cubicBezTo>
                    <a:cubicBezTo>
                      <a:pt x="776" y="11"/>
                      <a:pt x="776" y="11"/>
                      <a:pt x="776" y="12"/>
                    </a:cubicBezTo>
                    <a:cubicBezTo>
                      <a:pt x="777" y="13"/>
                      <a:pt x="778" y="13"/>
                      <a:pt x="779" y="14"/>
                    </a:cubicBezTo>
                    <a:cubicBezTo>
                      <a:pt x="779" y="15"/>
                      <a:pt x="780" y="16"/>
                      <a:pt x="780" y="16"/>
                    </a:cubicBezTo>
                    <a:cubicBezTo>
                      <a:pt x="782" y="17"/>
                      <a:pt x="783" y="16"/>
                      <a:pt x="784" y="16"/>
                    </a:cubicBezTo>
                    <a:cubicBezTo>
                      <a:pt x="786" y="16"/>
                      <a:pt x="787" y="15"/>
                      <a:pt x="788" y="15"/>
                    </a:cubicBezTo>
                    <a:cubicBezTo>
                      <a:pt x="789" y="15"/>
                      <a:pt x="790" y="16"/>
                      <a:pt x="792" y="16"/>
                    </a:cubicBezTo>
                    <a:cubicBezTo>
                      <a:pt x="794" y="16"/>
                      <a:pt x="795" y="16"/>
                      <a:pt x="797" y="16"/>
                    </a:cubicBezTo>
                    <a:cubicBezTo>
                      <a:pt x="799" y="16"/>
                      <a:pt x="800" y="16"/>
                      <a:pt x="802" y="16"/>
                    </a:cubicBezTo>
                    <a:cubicBezTo>
                      <a:pt x="804" y="16"/>
                      <a:pt x="804" y="16"/>
                      <a:pt x="806" y="16"/>
                    </a:cubicBezTo>
                    <a:cubicBezTo>
                      <a:pt x="808" y="16"/>
                      <a:pt x="809" y="16"/>
                      <a:pt x="810" y="17"/>
                    </a:cubicBezTo>
                    <a:moveTo>
                      <a:pt x="771" y="14"/>
                    </a:moveTo>
                    <a:cubicBezTo>
                      <a:pt x="772" y="13"/>
                      <a:pt x="775" y="11"/>
                      <a:pt x="776" y="11"/>
                    </a:cubicBezTo>
                    <a:moveTo>
                      <a:pt x="778" y="17"/>
                    </a:moveTo>
                    <a:cubicBezTo>
                      <a:pt x="777" y="16"/>
                      <a:pt x="776" y="17"/>
                      <a:pt x="775" y="17"/>
                    </a:cubicBezTo>
                    <a:cubicBezTo>
                      <a:pt x="774" y="17"/>
                      <a:pt x="774" y="17"/>
                      <a:pt x="773" y="17"/>
                    </a:cubicBezTo>
                    <a:cubicBezTo>
                      <a:pt x="771" y="16"/>
                      <a:pt x="771" y="15"/>
                      <a:pt x="771" y="13"/>
                    </a:cubicBezTo>
                    <a:cubicBezTo>
                      <a:pt x="770" y="13"/>
                      <a:pt x="769" y="12"/>
                      <a:pt x="768" y="12"/>
                    </a:cubicBezTo>
                    <a:cubicBezTo>
                      <a:pt x="766" y="11"/>
                      <a:pt x="765" y="11"/>
                      <a:pt x="764" y="12"/>
                    </a:cubicBezTo>
                    <a:cubicBezTo>
                      <a:pt x="762" y="12"/>
                      <a:pt x="761" y="13"/>
                      <a:pt x="760" y="13"/>
                    </a:cubicBezTo>
                    <a:cubicBezTo>
                      <a:pt x="758" y="14"/>
                      <a:pt x="758" y="14"/>
                      <a:pt x="756" y="14"/>
                    </a:cubicBezTo>
                    <a:cubicBezTo>
                      <a:pt x="755" y="15"/>
                      <a:pt x="754" y="15"/>
                      <a:pt x="753" y="15"/>
                    </a:cubicBezTo>
                    <a:cubicBezTo>
                      <a:pt x="751" y="16"/>
                      <a:pt x="750" y="17"/>
                      <a:pt x="749" y="17"/>
                    </a:cubicBezTo>
                    <a:cubicBezTo>
                      <a:pt x="747" y="18"/>
                      <a:pt x="746" y="17"/>
                      <a:pt x="744" y="18"/>
                    </a:cubicBezTo>
                    <a:cubicBezTo>
                      <a:pt x="743" y="18"/>
                      <a:pt x="742" y="18"/>
                      <a:pt x="741" y="19"/>
                    </a:cubicBezTo>
                    <a:cubicBezTo>
                      <a:pt x="740" y="19"/>
                      <a:pt x="740" y="20"/>
                      <a:pt x="740" y="20"/>
                    </a:cubicBezTo>
                    <a:cubicBezTo>
                      <a:pt x="739" y="21"/>
                      <a:pt x="739" y="22"/>
                      <a:pt x="740" y="23"/>
                    </a:cubicBezTo>
                    <a:cubicBezTo>
                      <a:pt x="741" y="24"/>
                      <a:pt x="742" y="24"/>
                      <a:pt x="744" y="24"/>
                    </a:cubicBezTo>
                    <a:cubicBezTo>
                      <a:pt x="745" y="24"/>
                      <a:pt x="746" y="24"/>
                      <a:pt x="747" y="25"/>
                    </a:cubicBezTo>
                    <a:cubicBezTo>
                      <a:pt x="749" y="25"/>
                      <a:pt x="750" y="25"/>
                      <a:pt x="752" y="25"/>
                    </a:cubicBezTo>
                    <a:cubicBezTo>
                      <a:pt x="753" y="24"/>
                      <a:pt x="754" y="24"/>
                      <a:pt x="755" y="24"/>
                    </a:cubicBezTo>
                    <a:cubicBezTo>
                      <a:pt x="757" y="23"/>
                      <a:pt x="760" y="22"/>
                      <a:pt x="759" y="24"/>
                    </a:cubicBezTo>
                    <a:cubicBezTo>
                      <a:pt x="759" y="24"/>
                      <a:pt x="759" y="25"/>
                      <a:pt x="758" y="25"/>
                    </a:cubicBezTo>
                    <a:cubicBezTo>
                      <a:pt x="756" y="26"/>
                      <a:pt x="755" y="26"/>
                      <a:pt x="753" y="26"/>
                    </a:cubicBezTo>
                    <a:cubicBezTo>
                      <a:pt x="752" y="26"/>
                      <a:pt x="751" y="27"/>
                      <a:pt x="750" y="27"/>
                    </a:cubicBezTo>
                    <a:cubicBezTo>
                      <a:pt x="748" y="27"/>
                      <a:pt x="748" y="26"/>
                      <a:pt x="746" y="26"/>
                    </a:cubicBezTo>
                    <a:cubicBezTo>
                      <a:pt x="745" y="26"/>
                      <a:pt x="745" y="25"/>
                      <a:pt x="744" y="26"/>
                    </a:cubicBezTo>
                    <a:cubicBezTo>
                      <a:pt x="743" y="27"/>
                      <a:pt x="744" y="28"/>
                      <a:pt x="745" y="29"/>
                    </a:cubicBezTo>
                    <a:cubicBezTo>
                      <a:pt x="745" y="30"/>
                      <a:pt x="746" y="31"/>
                      <a:pt x="748" y="31"/>
                    </a:cubicBezTo>
                    <a:cubicBezTo>
                      <a:pt x="749" y="32"/>
                      <a:pt x="749" y="31"/>
                      <a:pt x="750" y="32"/>
                    </a:cubicBezTo>
                    <a:cubicBezTo>
                      <a:pt x="752" y="32"/>
                      <a:pt x="752" y="32"/>
                      <a:pt x="754" y="32"/>
                    </a:cubicBezTo>
                    <a:cubicBezTo>
                      <a:pt x="756" y="32"/>
                      <a:pt x="758" y="33"/>
                      <a:pt x="760" y="32"/>
                    </a:cubicBezTo>
                    <a:cubicBezTo>
                      <a:pt x="761" y="31"/>
                      <a:pt x="761" y="31"/>
                      <a:pt x="762" y="30"/>
                    </a:cubicBezTo>
                    <a:cubicBezTo>
                      <a:pt x="762" y="30"/>
                      <a:pt x="763" y="29"/>
                      <a:pt x="763" y="29"/>
                    </a:cubicBezTo>
                    <a:cubicBezTo>
                      <a:pt x="764" y="29"/>
                      <a:pt x="765" y="29"/>
                      <a:pt x="766" y="29"/>
                    </a:cubicBezTo>
                    <a:cubicBezTo>
                      <a:pt x="768" y="29"/>
                      <a:pt x="770" y="28"/>
                      <a:pt x="772" y="27"/>
                    </a:cubicBezTo>
                    <a:cubicBezTo>
                      <a:pt x="774" y="27"/>
                      <a:pt x="775" y="26"/>
                      <a:pt x="777" y="26"/>
                    </a:cubicBezTo>
                    <a:cubicBezTo>
                      <a:pt x="778" y="26"/>
                      <a:pt x="779" y="26"/>
                      <a:pt x="780" y="26"/>
                    </a:cubicBezTo>
                    <a:cubicBezTo>
                      <a:pt x="782" y="26"/>
                      <a:pt x="783" y="26"/>
                      <a:pt x="784" y="26"/>
                    </a:cubicBezTo>
                    <a:cubicBezTo>
                      <a:pt x="786" y="26"/>
                      <a:pt x="786" y="25"/>
                      <a:pt x="788" y="25"/>
                    </a:cubicBezTo>
                    <a:cubicBezTo>
                      <a:pt x="789" y="25"/>
                      <a:pt x="789" y="25"/>
                      <a:pt x="790" y="24"/>
                    </a:cubicBezTo>
                    <a:cubicBezTo>
                      <a:pt x="791" y="23"/>
                      <a:pt x="791" y="19"/>
                      <a:pt x="790" y="20"/>
                    </a:cubicBezTo>
                    <a:cubicBezTo>
                      <a:pt x="789" y="20"/>
                      <a:pt x="789" y="21"/>
                      <a:pt x="788" y="21"/>
                    </a:cubicBezTo>
                    <a:cubicBezTo>
                      <a:pt x="787" y="22"/>
                      <a:pt x="787" y="21"/>
                      <a:pt x="786" y="22"/>
                    </a:cubicBezTo>
                    <a:cubicBezTo>
                      <a:pt x="785" y="22"/>
                      <a:pt x="783" y="23"/>
                      <a:pt x="783" y="22"/>
                    </a:cubicBezTo>
                    <a:cubicBezTo>
                      <a:pt x="782" y="21"/>
                      <a:pt x="784" y="21"/>
                      <a:pt x="785" y="20"/>
                    </a:cubicBezTo>
                    <a:cubicBezTo>
                      <a:pt x="785" y="19"/>
                      <a:pt x="785" y="19"/>
                      <a:pt x="785" y="18"/>
                    </a:cubicBezTo>
                    <a:cubicBezTo>
                      <a:pt x="785" y="17"/>
                      <a:pt x="784" y="17"/>
                      <a:pt x="784" y="17"/>
                    </a:cubicBezTo>
                    <a:cubicBezTo>
                      <a:pt x="783" y="16"/>
                      <a:pt x="782" y="17"/>
                      <a:pt x="781" y="18"/>
                    </a:cubicBezTo>
                    <a:cubicBezTo>
                      <a:pt x="780" y="19"/>
                      <a:pt x="780" y="20"/>
                      <a:pt x="779" y="20"/>
                    </a:cubicBezTo>
                    <a:cubicBezTo>
                      <a:pt x="778" y="20"/>
                      <a:pt x="779" y="17"/>
                      <a:pt x="778" y="17"/>
                    </a:cubicBezTo>
                    <a:close/>
                    <a:moveTo>
                      <a:pt x="712" y="28"/>
                    </a:moveTo>
                    <a:cubicBezTo>
                      <a:pt x="714" y="27"/>
                      <a:pt x="717" y="25"/>
                      <a:pt x="719" y="24"/>
                    </a:cubicBezTo>
                    <a:cubicBezTo>
                      <a:pt x="720" y="23"/>
                      <a:pt x="721" y="22"/>
                      <a:pt x="722" y="22"/>
                    </a:cubicBezTo>
                    <a:cubicBezTo>
                      <a:pt x="724" y="21"/>
                      <a:pt x="725" y="20"/>
                      <a:pt x="727" y="19"/>
                    </a:cubicBezTo>
                    <a:cubicBezTo>
                      <a:pt x="728" y="19"/>
                      <a:pt x="729" y="18"/>
                      <a:pt x="730" y="18"/>
                    </a:cubicBezTo>
                    <a:cubicBezTo>
                      <a:pt x="731" y="18"/>
                      <a:pt x="731" y="20"/>
                      <a:pt x="732" y="20"/>
                    </a:cubicBezTo>
                    <a:cubicBezTo>
                      <a:pt x="734" y="20"/>
                      <a:pt x="735" y="19"/>
                      <a:pt x="736" y="18"/>
                    </a:cubicBezTo>
                    <a:cubicBezTo>
                      <a:pt x="737" y="17"/>
                      <a:pt x="736" y="15"/>
                      <a:pt x="737" y="15"/>
                    </a:cubicBezTo>
                    <a:cubicBezTo>
                      <a:pt x="739" y="14"/>
                      <a:pt x="740" y="18"/>
                      <a:pt x="741" y="19"/>
                    </a:cubicBezTo>
                    <a:moveTo>
                      <a:pt x="665" y="30"/>
                    </a:moveTo>
                    <a:cubicBezTo>
                      <a:pt x="667" y="30"/>
                      <a:pt x="668" y="31"/>
                      <a:pt x="669" y="31"/>
                    </a:cubicBezTo>
                    <a:cubicBezTo>
                      <a:pt x="671" y="31"/>
                      <a:pt x="672" y="30"/>
                      <a:pt x="673" y="30"/>
                    </a:cubicBezTo>
                    <a:cubicBezTo>
                      <a:pt x="675" y="30"/>
                      <a:pt x="676" y="30"/>
                      <a:pt x="678" y="30"/>
                    </a:cubicBezTo>
                    <a:cubicBezTo>
                      <a:pt x="679" y="30"/>
                      <a:pt x="680" y="30"/>
                      <a:pt x="682" y="30"/>
                    </a:cubicBezTo>
                    <a:cubicBezTo>
                      <a:pt x="683" y="30"/>
                      <a:pt x="683" y="29"/>
                      <a:pt x="684" y="29"/>
                    </a:cubicBezTo>
                    <a:cubicBezTo>
                      <a:pt x="685" y="29"/>
                      <a:pt x="686" y="30"/>
                      <a:pt x="687" y="30"/>
                    </a:cubicBezTo>
                    <a:moveTo>
                      <a:pt x="625" y="36"/>
                    </a:moveTo>
                    <a:cubicBezTo>
                      <a:pt x="626" y="36"/>
                      <a:pt x="628" y="36"/>
                      <a:pt x="629" y="35"/>
                    </a:cubicBezTo>
                    <a:cubicBezTo>
                      <a:pt x="630" y="35"/>
                      <a:pt x="630" y="34"/>
                      <a:pt x="631" y="34"/>
                    </a:cubicBezTo>
                    <a:cubicBezTo>
                      <a:pt x="632" y="33"/>
                      <a:pt x="633" y="34"/>
                      <a:pt x="633" y="34"/>
                    </a:cubicBezTo>
                    <a:moveTo>
                      <a:pt x="763" y="94"/>
                    </a:moveTo>
                    <a:cubicBezTo>
                      <a:pt x="762" y="95"/>
                      <a:pt x="760" y="96"/>
                      <a:pt x="759" y="96"/>
                    </a:cubicBezTo>
                    <a:cubicBezTo>
                      <a:pt x="758" y="95"/>
                      <a:pt x="756" y="96"/>
                      <a:pt x="756" y="95"/>
                    </a:cubicBezTo>
                    <a:cubicBezTo>
                      <a:pt x="756" y="94"/>
                      <a:pt x="757" y="93"/>
                      <a:pt x="758" y="93"/>
                    </a:cubicBezTo>
                    <a:cubicBezTo>
                      <a:pt x="759" y="92"/>
                      <a:pt x="760" y="92"/>
                      <a:pt x="761" y="92"/>
                    </a:cubicBezTo>
                    <a:cubicBezTo>
                      <a:pt x="763" y="92"/>
                      <a:pt x="765" y="89"/>
                      <a:pt x="765" y="91"/>
                    </a:cubicBezTo>
                    <a:cubicBezTo>
                      <a:pt x="765" y="91"/>
                      <a:pt x="765" y="92"/>
                      <a:pt x="764" y="93"/>
                    </a:cubicBezTo>
                    <a:cubicBezTo>
                      <a:pt x="764" y="93"/>
                      <a:pt x="764" y="94"/>
                      <a:pt x="763" y="94"/>
                    </a:cubicBezTo>
                    <a:close/>
                    <a:moveTo>
                      <a:pt x="744" y="136"/>
                    </a:moveTo>
                    <a:cubicBezTo>
                      <a:pt x="744" y="136"/>
                      <a:pt x="744" y="136"/>
                      <a:pt x="743" y="135"/>
                    </a:cubicBezTo>
                    <a:cubicBezTo>
                      <a:pt x="743" y="134"/>
                      <a:pt x="742" y="133"/>
                      <a:pt x="743" y="133"/>
                    </a:cubicBezTo>
                    <a:cubicBezTo>
                      <a:pt x="744" y="133"/>
                      <a:pt x="744" y="133"/>
                      <a:pt x="745" y="134"/>
                    </a:cubicBezTo>
                    <a:cubicBezTo>
                      <a:pt x="746" y="134"/>
                      <a:pt x="746" y="134"/>
                      <a:pt x="747" y="135"/>
                    </a:cubicBezTo>
                    <a:cubicBezTo>
                      <a:pt x="747" y="136"/>
                      <a:pt x="747" y="136"/>
                      <a:pt x="746" y="137"/>
                    </a:cubicBezTo>
                    <a:cubicBezTo>
                      <a:pt x="745" y="137"/>
                      <a:pt x="745" y="137"/>
                      <a:pt x="744" y="136"/>
                    </a:cubicBezTo>
                    <a:close/>
                    <a:moveTo>
                      <a:pt x="736" y="138"/>
                    </a:moveTo>
                    <a:cubicBezTo>
                      <a:pt x="735" y="137"/>
                      <a:pt x="735" y="137"/>
                      <a:pt x="735" y="136"/>
                    </a:cubicBezTo>
                    <a:cubicBezTo>
                      <a:pt x="735" y="135"/>
                      <a:pt x="735" y="135"/>
                      <a:pt x="736" y="134"/>
                    </a:cubicBezTo>
                    <a:cubicBezTo>
                      <a:pt x="736" y="134"/>
                      <a:pt x="737" y="134"/>
                      <a:pt x="738" y="135"/>
                    </a:cubicBezTo>
                    <a:cubicBezTo>
                      <a:pt x="739" y="135"/>
                      <a:pt x="740" y="136"/>
                      <a:pt x="740" y="137"/>
                    </a:cubicBezTo>
                    <a:cubicBezTo>
                      <a:pt x="739" y="138"/>
                      <a:pt x="738" y="138"/>
                      <a:pt x="737" y="138"/>
                    </a:cubicBezTo>
                    <a:cubicBezTo>
                      <a:pt x="737" y="138"/>
                      <a:pt x="736" y="138"/>
                      <a:pt x="736" y="138"/>
                    </a:cubicBezTo>
                    <a:close/>
                    <a:moveTo>
                      <a:pt x="699" y="142"/>
                    </a:moveTo>
                    <a:cubicBezTo>
                      <a:pt x="701" y="141"/>
                      <a:pt x="701" y="140"/>
                      <a:pt x="702" y="140"/>
                    </a:cubicBezTo>
                    <a:cubicBezTo>
                      <a:pt x="703" y="139"/>
                      <a:pt x="704" y="140"/>
                      <a:pt x="705" y="139"/>
                    </a:cubicBezTo>
                    <a:cubicBezTo>
                      <a:pt x="706" y="139"/>
                      <a:pt x="707" y="139"/>
                      <a:pt x="709" y="139"/>
                    </a:cubicBezTo>
                    <a:cubicBezTo>
                      <a:pt x="710" y="139"/>
                      <a:pt x="711" y="139"/>
                      <a:pt x="711" y="140"/>
                    </a:cubicBezTo>
                    <a:cubicBezTo>
                      <a:pt x="712" y="141"/>
                      <a:pt x="711" y="141"/>
                      <a:pt x="711" y="142"/>
                    </a:cubicBezTo>
                    <a:cubicBezTo>
                      <a:pt x="710" y="143"/>
                      <a:pt x="709" y="143"/>
                      <a:pt x="707" y="144"/>
                    </a:cubicBezTo>
                    <a:cubicBezTo>
                      <a:pt x="706" y="145"/>
                      <a:pt x="705" y="145"/>
                      <a:pt x="704" y="146"/>
                    </a:cubicBezTo>
                    <a:cubicBezTo>
                      <a:pt x="702" y="146"/>
                      <a:pt x="702" y="146"/>
                      <a:pt x="700" y="146"/>
                    </a:cubicBezTo>
                    <a:cubicBezTo>
                      <a:pt x="699" y="146"/>
                      <a:pt x="698" y="147"/>
                      <a:pt x="697" y="146"/>
                    </a:cubicBezTo>
                    <a:cubicBezTo>
                      <a:pt x="696" y="145"/>
                      <a:pt x="696" y="144"/>
                      <a:pt x="697" y="143"/>
                    </a:cubicBezTo>
                    <a:cubicBezTo>
                      <a:pt x="697" y="142"/>
                      <a:pt x="698" y="143"/>
                      <a:pt x="699" y="142"/>
                    </a:cubicBezTo>
                    <a:close/>
                    <a:moveTo>
                      <a:pt x="692" y="130"/>
                    </a:moveTo>
                    <a:cubicBezTo>
                      <a:pt x="694" y="129"/>
                      <a:pt x="693" y="127"/>
                      <a:pt x="695" y="127"/>
                    </a:cubicBezTo>
                    <a:cubicBezTo>
                      <a:pt x="695" y="126"/>
                      <a:pt x="696" y="126"/>
                      <a:pt x="697" y="126"/>
                    </a:cubicBezTo>
                    <a:cubicBezTo>
                      <a:pt x="698" y="125"/>
                      <a:pt x="698" y="124"/>
                      <a:pt x="699" y="123"/>
                    </a:cubicBezTo>
                    <a:cubicBezTo>
                      <a:pt x="700" y="122"/>
                      <a:pt x="700" y="122"/>
                      <a:pt x="701" y="122"/>
                    </a:cubicBezTo>
                    <a:cubicBezTo>
                      <a:pt x="703" y="121"/>
                      <a:pt x="704" y="120"/>
                      <a:pt x="705" y="119"/>
                    </a:cubicBezTo>
                    <a:cubicBezTo>
                      <a:pt x="707" y="118"/>
                      <a:pt x="707" y="118"/>
                      <a:pt x="709" y="117"/>
                    </a:cubicBezTo>
                    <a:cubicBezTo>
                      <a:pt x="709" y="117"/>
                      <a:pt x="710" y="117"/>
                      <a:pt x="710" y="117"/>
                    </a:cubicBezTo>
                    <a:cubicBezTo>
                      <a:pt x="711" y="118"/>
                      <a:pt x="710" y="119"/>
                      <a:pt x="710" y="120"/>
                    </a:cubicBezTo>
                    <a:cubicBezTo>
                      <a:pt x="711" y="121"/>
                      <a:pt x="712" y="121"/>
                      <a:pt x="713" y="122"/>
                    </a:cubicBezTo>
                    <a:cubicBezTo>
                      <a:pt x="715" y="123"/>
                      <a:pt x="716" y="123"/>
                      <a:pt x="717" y="124"/>
                    </a:cubicBezTo>
                    <a:cubicBezTo>
                      <a:pt x="718" y="124"/>
                      <a:pt x="719" y="125"/>
                      <a:pt x="719" y="126"/>
                    </a:cubicBezTo>
                    <a:cubicBezTo>
                      <a:pt x="720" y="128"/>
                      <a:pt x="719" y="129"/>
                      <a:pt x="721" y="130"/>
                    </a:cubicBezTo>
                    <a:cubicBezTo>
                      <a:pt x="721" y="131"/>
                      <a:pt x="722" y="130"/>
                      <a:pt x="723" y="130"/>
                    </a:cubicBezTo>
                    <a:cubicBezTo>
                      <a:pt x="724" y="130"/>
                      <a:pt x="725" y="130"/>
                      <a:pt x="726" y="131"/>
                    </a:cubicBezTo>
                    <a:cubicBezTo>
                      <a:pt x="727" y="131"/>
                      <a:pt x="726" y="132"/>
                      <a:pt x="726" y="134"/>
                    </a:cubicBezTo>
                    <a:cubicBezTo>
                      <a:pt x="726" y="135"/>
                      <a:pt x="725" y="138"/>
                      <a:pt x="724" y="137"/>
                    </a:cubicBezTo>
                    <a:cubicBezTo>
                      <a:pt x="723" y="137"/>
                      <a:pt x="723" y="136"/>
                      <a:pt x="723" y="135"/>
                    </a:cubicBezTo>
                    <a:cubicBezTo>
                      <a:pt x="721" y="135"/>
                      <a:pt x="720" y="136"/>
                      <a:pt x="719" y="136"/>
                    </a:cubicBezTo>
                    <a:cubicBezTo>
                      <a:pt x="718" y="136"/>
                      <a:pt x="717" y="136"/>
                      <a:pt x="716" y="136"/>
                    </a:cubicBezTo>
                    <a:cubicBezTo>
                      <a:pt x="715" y="135"/>
                      <a:pt x="714" y="135"/>
                      <a:pt x="713" y="134"/>
                    </a:cubicBezTo>
                    <a:cubicBezTo>
                      <a:pt x="711" y="134"/>
                      <a:pt x="711" y="133"/>
                      <a:pt x="710" y="132"/>
                    </a:cubicBezTo>
                    <a:cubicBezTo>
                      <a:pt x="709" y="131"/>
                      <a:pt x="709" y="131"/>
                      <a:pt x="708" y="131"/>
                    </a:cubicBezTo>
                    <a:cubicBezTo>
                      <a:pt x="707" y="131"/>
                      <a:pt x="707" y="132"/>
                      <a:pt x="706" y="133"/>
                    </a:cubicBezTo>
                    <a:cubicBezTo>
                      <a:pt x="705" y="133"/>
                      <a:pt x="705" y="133"/>
                      <a:pt x="704" y="134"/>
                    </a:cubicBezTo>
                    <a:cubicBezTo>
                      <a:pt x="703" y="134"/>
                      <a:pt x="703" y="134"/>
                      <a:pt x="702" y="135"/>
                    </a:cubicBezTo>
                    <a:cubicBezTo>
                      <a:pt x="701" y="135"/>
                      <a:pt x="700" y="135"/>
                      <a:pt x="699" y="136"/>
                    </a:cubicBezTo>
                    <a:cubicBezTo>
                      <a:pt x="698" y="136"/>
                      <a:pt x="698" y="137"/>
                      <a:pt x="697" y="137"/>
                    </a:cubicBezTo>
                    <a:cubicBezTo>
                      <a:pt x="695" y="138"/>
                      <a:pt x="694" y="140"/>
                      <a:pt x="693" y="138"/>
                    </a:cubicBezTo>
                    <a:cubicBezTo>
                      <a:pt x="692" y="138"/>
                      <a:pt x="693" y="137"/>
                      <a:pt x="693" y="136"/>
                    </a:cubicBezTo>
                    <a:cubicBezTo>
                      <a:pt x="692" y="135"/>
                      <a:pt x="691" y="135"/>
                      <a:pt x="690" y="134"/>
                    </a:cubicBezTo>
                    <a:cubicBezTo>
                      <a:pt x="689" y="134"/>
                      <a:pt x="688" y="134"/>
                      <a:pt x="687" y="134"/>
                    </a:cubicBezTo>
                    <a:cubicBezTo>
                      <a:pt x="686" y="135"/>
                      <a:pt x="686" y="136"/>
                      <a:pt x="685" y="135"/>
                    </a:cubicBezTo>
                    <a:cubicBezTo>
                      <a:pt x="684" y="135"/>
                      <a:pt x="685" y="134"/>
                      <a:pt x="685" y="134"/>
                    </a:cubicBezTo>
                    <a:cubicBezTo>
                      <a:pt x="685" y="133"/>
                      <a:pt x="685" y="132"/>
                      <a:pt x="686" y="131"/>
                    </a:cubicBezTo>
                    <a:cubicBezTo>
                      <a:pt x="686" y="131"/>
                      <a:pt x="687" y="131"/>
                      <a:pt x="688" y="131"/>
                    </a:cubicBezTo>
                    <a:cubicBezTo>
                      <a:pt x="688" y="130"/>
                      <a:pt x="689" y="131"/>
                      <a:pt x="690" y="131"/>
                    </a:cubicBezTo>
                    <a:cubicBezTo>
                      <a:pt x="691" y="131"/>
                      <a:pt x="692" y="131"/>
                      <a:pt x="692" y="130"/>
                    </a:cubicBezTo>
                    <a:close/>
                    <a:moveTo>
                      <a:pt x="747" y="38"/>
                    </a:moveTo>
                    <a:cubicBezTo>
                      <a:pt x="745" y="38"/>
                      <a:pt x="744" y="37"/>
                      <a:pt x="744" y="36"/>
                    </a:cubicBezTo>
                    <a:cubicBezTo>
                      <a:pt x="744" y="35"/>
                      <a:pt x="745" y="35"/>
                      <a:pt x="746" y="35"/>
                    </a:cubicBezTo>
                    <a:cubicBezTo>
                      <a:pt x="747" y="35"/>
                      <a:pt x="748" y="34"/>
                      <a:pt x="749" y="34"/>
                    </a:cubicBezTo>
                    <a:cubicBezTo>
                      <a:pt x="750" y="34"/>
                      <a:pt x="750" y="34"/>
                      <a:pt x="751" y="34"/>
                    </a:cubicBezTo>
                    <a:cubicBezTo>
                      <a:pt x="752" y="34"/>
                      <a:pt x="754" y="33"/>
                      <a:pt x="754" y="34"/>
                    </a:cubicBezTo>
                    <a:cubicBezTo>
                      <a:pt x="754" y="35"/>
                      <a:pt x="754" y="36"/>
                      <a:pt x="753" y="36"/>
                    </a:cubicBezTo>
                    <a:cubicBezTo>
                      <a:pt x="753" y="37"/>
                      <a:pt x="752" y="37"/>
                      <a:pt x="752" y="37"/>
                    </a:cubicBezTo>
                    <a:cubicBezTo>
                      <a:pt x="750" y="37"/>
                      <a:pt x="750" y="37"/>
                      <a:pt x="748" y="37"/>
                    </a:cubicBezTo>
                    <a:moveTo>
                      <a:pt x="749" y="37"/>
                    </a:moveTo>
                    <a:cubicBezTo>
                      <a:pt x="748" y="37"/>
                      <a:pt x="748" y="37"/>
                      <a:pt x="747" y="38"/>
                    </a:cubicBezTo>
                    <a:moveTo>
                      <a:pt x="773" y="46"/>
                    </a:moveTo>
                    <a:cubicBezTo>
                      <a:pt x="772" y="46"/>
                      <a:pt x="771" y="46"/>
                      <a:pt x="770" y="46"/>
                    </a:cubicBezTo>
                    <a:cubicBezTo>
                      <a:pt x="768" y="47"/>
                      <a:pt x="767" y="47"/>
                      <a:pt x="766" y="47"/>
                    </a:cubicBezTo>
                    <a:cubicBezTo>
                      <a:pt x="764" y="47"/>
                      <a:pt x="763" y="47"/>
                      <a:pt x="761" y="47"/>
                    </a:cubicBezTo>
                    <a:cubicBezTo>
                      <a:pt x="759" y="48"/>
                      <a:pt x="759" y="49"/>
                      <a:pt x="757" y="49"/>
                    </a:cubicBezTo>
                    <a:cubicBezTo>
                      <a:pt x="755" y="49"/>
                      <a:pt x="754" y="49"/>
                      <a:pt x="753" y="48"/>
                    </a:cubicBezTo>
                    <a:cubicBezTo>
                      <a:pt x="751" y="48"/>
                      <a:pt x="751" y="47"/>
                      <a:pt x="749" y="47"/>
                    </a:cubicBezTo>
                    <a:cubicBezTo>
                      <a:pt x="748" y="47"/>
                      <a:pt x="747" y="47"/>
                      <a:pt x="746" y="47"/>
                    </a:cubicBezTo>
                    <a:cubicBezTo>
                      <a:pt x="745" y="48"/>
                      <a:pt x="745" y="49"/>
                      <a:pt x="744" y="49"/>
                    </a:cubicBezTo>
                    <a:cubicBezTo>
                      <a:pt x="743" y="48"/>
                      <a:pt x="743" y="48"/>
                      <a:pt x="743" y="47"/>
                    </a:cubicBezTo>
                    <a:cubicBezTo>
                      <a:pt x="743" y="46"/>
                      <a:pt x="743" y="45"/>
                      <a:pt x="743" y="45"/>
                    </a:cubicBezTo>
                    <a:cubicBezTo>
                      <a:pt x="743" y="44"/>
                      <a:pt x="745" y="44"/>
                      <a:pt x="745" y="43"/>
                    </a:cubicBezTo>
                    <a:cubicBezTo>
                      <a:pt x="745" y="42"/>
                      <a:pt x="744" y="42"/>
                      <a:pt x="743" y="42"/>
                    </a:cubicBezTo>
                    <a:cubicBezTo>
                      <a:pt x="742" y="41"/>
                      <a:pt x="741" y="41"/>
                      <a:pt x="740" y="41"/>
                    </a:cubicBezTo>
                    <a:cubicBezTo>
                      <a:pt x="739" y="40"/>
                      <a:pt x="738" y="41"/>
                      <a:pt x="736" y="41"/>
                    </a:cubicBezTo>
                    <a:cubicBezTo>
                      <a:pt x="734" y="41"/>
                      <a:pt x="733" y="41"/>
                      <a:pt x="732" y="40"/>
                    </a:cubicBezTo>
                    <a:cubicBezTo>
                      <a:pt x="731" y="40"/>
                      <a:pt x="731" y="40"/>
                      <a:pt x="730" y="39"/>
                    </a:cubicBezTo>
                    <a:cubicBezTo>
                      <a:pt x="729" y="39"/>
                      <a:pt x="728" y="39"/>
                      <a:pt x="727" y="39"/>
                    </a:cubicBezTo>
                    <a:cubicBezTo>
                      <a:pt x="725" y="39"/>
                      <a:pt x="724" y="39"/>
                      <a:pt x="723" y="39"/>
                    </a:cubicBezTo>
                    <a:cubicBezTo>
                      <a:pt x="721" y="39"/>
                      <a:pt x="721" y="39"/>
                      <a:pt x="719" y="39"/>
                    </a:cubicBezTo>
                    <a:cubicBezTo>
                      <a:pt x="718" y="39"/>
                      <a:pt x="717" y="38"/>
                      <a:pt x="715" y="39"/>
                    </a:cubicBezTo>
                    <a:cubicBezTo>
                      <a:pt x="714" y="39"/>
                      <a:pt x="713" y="39"/>
                      <a:pt x="713" y="41"/>
                    </a:cubicBezTo>
                    <a:cubicBezTo>
                      <a:pt x="713" y="42"/>
                      <a:pt x="714" y="42"/>
                      <a:pt x="716" y="43"/>
                    </a:cubicBezTo>
                    <a:cubicBezTo>
                      <a:pt x="717" y="43"/>
                      <a:pt x="718" y="43"/>
                      <a:pt x="719" y="43"/>
                    </a:cubicBezTo>
                    <a:cubicBezTo>
                      <a:pt x="721" y="43"/>
                      <a:pt x="722" y="43"/>
                      <a:pt x="724" y="43"/>
                    </a:cubicBezTo>
                    <a:cubicBezTo>
                      <a:pt x="725" y="43"/>
                      <a:pt x="726" y="43"/>
                      <a:pt x="727" y="43"/>
                    </a:cubicBezTo>
                    <a:cubicBezTo>
                      <a:pt x="728" y="43"/>
                      <a:pt x="728" y="43"/>
                      <a:pt x="729" y="44"/>
                    </a:cubicBezTo>
                    <a:cubicBezTo>
                      <a:pt x="730" y="44"/>
                      <a:pt x="729" y="45"/>
                      <a:pt x="729" y="46"/>
                    </a:cubicBezTo>
                    <a:cubicBezTo>
                      <a:pt x="729" y="47"/>
                      <a:pt x="728" y="47"/>
                      <a:pt x="728" y="48"/>
                    </a:cubicBezTo>
                    <a:cubicBezTo>
                      <a:pt x="727" y="48"/>
                      <a:pt x="725" y="48"/>
                      <a:pt x="725" y="49"/>
                    </a:cubicBezTo>
                    <a:cubicBezTo>
                      <a:pt x="724" y="50"/>
                      <a:pt x="723" y="51"/>
                      <a:pt x="724" y="53"/>
                    </a:cubicBezTo>
                    <a:cubicBezTo>
                      <a:pt x="724" y="53"/>
                      <a:pt x="725" y="53"/>
                      <a:pt x="726" y="53"/>
                    </a:cubicBezTo>
                    <a:cubicBezTo>
                      <a:pt x="727" y="53"/>
                      <a:pt x="728" y="53"/>
                      <a:pt x="728" y="53"/>
                    </a:cubicBezTo>
                    <a:cubicBezTo>
                      <a:pt x="730" y="53"/>
                      <a:pt x="730" y="55"/>
                      <a:pt x="732" y="55"/>
                    </a:cubicBezTo>
                    <a:cubicBezTo>
                      <a:pt x="733" y="56"/>
                      <a:pt x="734" y="55"/>
                      <a:pt x="735" y="55"/>
                    </a:cubicBezTo>
                    <a:cubicBezTo>
                      <a:pt x="736" y="54"/>
                      <a:pt x="737" y="53"/>
                      <a:pt x="738" y="53"/>
                    </a:cubicBezTo>
                    <a:cubicBezTo>
                      <a:pt x="739" y="53"/>
                      <a:pt x="740" y="53"/>
                      <a:pt x="740" y="53"/>
                    </a:cubicBezTo>
                    <a:cubicBezTo>
                      <a:pt x="741" y="54"/>
                      <a:pt x="739" y="55"/>
                      <a:pt x="740" y="56"/>
                    </a:cubicBezTo>
                    <a:cubicBezTo>
                      <a:pt x="740" y="58"/>
                      <a:pt x="742" y="56"/>
                      <a:pt x="744" y="56"/>
                    </a:cubicBezTo>
                    <a:cubicBezTo>
                      <a:pt x="746" y="55"/>
                      <a:pt x="748" y="54"/>
                      <a:pt x="750" y="54"/>
                    </a:cubicBezTo>
                    <a:cubicBezTo>
                      <a:pt x="751" y="53"/>
                      <a:pt x="751" y="53"/>
                      <a:pt x="752" y="53"/>
                    </a:cubicBezTo>
                    <a:cubicBezTo>
                      <a:pt x="754" y="53"/>
                      <a:pt x="755" y="54"/>
                      <a:pt x="757" y="54"/>
                    </a:cubicBezTo>
                    <a:cubicBezTo>
                      <a:pt x="758" y="54"/>
                      <a:pt x="759" y="54"/>
                      <a:pt x="760" y="54"/>
                    </a:cubicBezTo>
                    <a:cubicBezTo>
                      <a:pt x="762" y="54"/>
                      <a:pt x="763" y="53"/>
                      <a:pt x="765" y="53"/>
                    </a:cubicBezTo>
                    <a:cubicBezTo>
                      <a:pt x="766" y="53"/>
                      <a:pt x="767" y="53"/>
                      <a:pt x="768" y="54"/>
                    </a:cubicBezTo>
                    <a:cubicBezTo>
                      <a:pt x="769" y="54"/>
                      <a:pt x="769" y="55"/>
                      <a:pt x="770" y="55"/>
                    </a:cubicBezTo>
                    <a:cubicBezTo>
                      <a:pt x="771" y="57"/>
                      <a:pt x="773" y="57"/>
                      <a:pt x="775" y="57"/>
                    </a:cubicBezTo>
                    <a:cubicBezTo>
                      <a:pt x="776" y="57"/>
                      <a:pt x="777" y="57"/>
                      <a:pt x="778" y="56"/>
                    </a:cubicBezTo>
                    <a:cubicBezTo>
                      <a:pt x="780" y="56"/>
                      <a:pt x="781" y="56"/>
                      <a:pt x="782" y="56"/>
                    </a:cubicBezTo>
                    <a:cubicBezTo>
                      <a:pt x="783" y="56"/>
                      <a:pt x="784" y="55"/>
                      <a:pt x="785" y="55"/>
                    </a:cubicBezTo>
                    <a:cubicBezTo>
                      <a:pt x="786" y="54"/>
                      <a:pt x="786" y="53"/>
                      <a:pt x="788" y="53"/>
                    </a:cubicBezTo>
                    <a:cubicBezTo>
                      <a:pt x="788" y="53"/>
                      <a:pt x="789" y="53"/>
                      <a:pt x="789" y="53"/>
                    </a:cubicBezTo>
                    <a:cubicBezTo>
                      <a:pt x="791" y="53"/>
                      <a:pt x="790" y="51"/>
                      <a:pt x="790" y="49"/>
                    </a:cubicBezTo>
                    <a:cubicBezTo>
                      <a:pt x="789" y="48"/>
                      <a:pt x="788" y="48"/>
                      <a:pt x="787" y="47"/>
                    </a:cubicBezTo>
                    <a:cubicBezTo>
                      <a:pt x="787" y="47"/>
                      <a:pt x="786" y="46"/>
                      <a:pt x="786" y="46"/>
                    </a:cubicBezTo>
                    <a:cubicBezTo>
                      <a:pt x="784" y="45"/>
                      <a:pt x="783" y="46"/>
                      <a:pt x="781" y="46"/>
                    </a:cubicBezTo>
                    <a:cubicBezTo>
                      <a:pt x="780" y="45"/>
                      <a:pt x="780" y="45"/>
                      <a:pt x="778" y="45"/>
                    </a:cubicBezTo>
                    <a:cubicBezTo>
                      <a:pt x="777" y="45"/>
                      <a:pt x="776" y="45"/>
                      <a:pt x="775" y="46"/>
                    </a:cubicBezTo>
                    <a:cubicBezTo>
                      <a:pt x="774" y="46"/>
                      <a:pt x="774" y="46"/>
                      <a:pt x="773" y="46"/>
                    </a:cubicBezTo>
                    <a:close/>
                    <a:moveTo>
                      <a:pt x="728" y="37"/>
                    </a:moveTo>
                    <a:cubicBezTo>
                      <a:pt x="726" y="37"/>
                      <a:pt x="725" y="37"/>
                      <a:pt x="725" y="36"/>
                    </a:cubicBezTo>
                    <a:cubicBezTo>
                      <a:pt x="724" y="36"/>
                      <a:pt x="723" y="35"/>
                      <a:pt x="724" y="34"/>
                    </a:cubicBezTo>
                    <a:cubicBezTo>
                      <a:pt x="724" y="34"/>
                      <a:pt x="725" y="34"/>
                      <a:pt x="726" y="34"/>
                    </a:cubicBezTo>
                    <a:cubicBezTo>
                      <a:pt x="728" y="34"/>
                      <a:pt x="729" y="34"/>
                      <a:pt x="730" y="34"/>
                    </a:cubicBezTo>
                    <a:cubicBezTo>
                      <a:pt x="732" y="34"/>
                      <a:pt x="733" y="34"/>
                      <a:pt x="734" y="34"/>
                    </a:cubicBezTo>
                    <a:cubicBezTo>
                      <a:pt x="735" y="34"/>
                      <a:pt x="736" y="34"/>
                      <a:pt x="736" y="34"/>
                    </a:cubicBezTo>
                    <a:cubicBezTo>
                      <a:pt x="736" y="35"/>
                      <a:pt x="736" y="36"/>
                      <a:pt x="736" y="36"/>
                    </a:cubicBezTo>
                    <a:cubicBezTo>
                      <a:pt x="735" y="38"/>
                      <a:pt x="733" y="36"/>
                      <a:pt x="732" y="36"/>
                    </a:cubicBezTo>
                    <a:cubicBezTo>
                      <a:pt x="731" y="37"/>
                      <a:pt x="730" y="37"/>
                      <a:pt x="729" y="37"/>
                    </a:cubicBezTo>
                    <a:cubicBezTo>
                      <a:pt x="728" y="37"/>
                      <a:pt x="728" y="37"/>
                      <a:pt x="728" y="37"/>
                    </a:cubicBezTo>
                    <a:close/>
                    <a:moveTo>
                      <a:pt x="722" y="32"/>
                    </a:moveTo>
                    <a:cubicBezTo>
                      <a:pt x="721" y="32"/>
                      <a:pt x="721" y="32"/>
                      <a:pt x="721" y="31"/>
                    </a:cubicBezTo>
                    <a:cubicBezTo>
                      <a:pt x="720" y="30"/>
                      <a:pt x="720" y="29"/>
                      <a:pt x="721" y="28"/>
                    </a:cubicBezTo>
                    <a:cubicBezTo>
                      <a:pt x="721" y="28"/>
                      <a:pt x="722" y="28"/>
                      <a:pt x="722" y="27"/>
                    </a:cubicBezTo>
                    <a:cubicBezTo>
                      <a:pt x="723" y="27"/>
                      <a:pt x="724" y="27"/>
                      <a:pt x="725" y="27"/>
                    </a:cubicBezTo>
                    <a:cubicBezTo>
                      <a:pt x="726" y="27"/>
                      <a:pt x="726" y="28"/>
                      <a:pt x="727" y="28"/>
                    </a:cubicBezTo>
                    <a:cubicBezTo>
                      <a:pt x="728" y="28"/>
                      <a:pt x="729" y="28"/>
                      <a:pt x="730" y="28"/>
                    </a:cubicBezTo>
                    <a:cubicBezTo>
                      <a:pt x="731" y="28"/>
                      <a:pt x="732" y="28"/>
                      <a:pt x="733" y="28"/>
                    </a:cubicBezTo>
                    <a:cubicBezTo>
                      <a:pt x="734" y="29"/>
                      <a:pt x="734" y="29"/>
                      <a:pt x="734" y="30"/>
                    </a:cubicBezTo>
                    <a:cubicBezTo>
                      <a:pt x="735" y="31"/>
                      <a:pt x="734" y="31"/>
                      <a:pt x="734" y="32"/>
                    </a:cubicBezTo>
                    <a:cubicBezTo>
                      <a:pt x="733" y="33"/>
                      <a:pt x="732" y="32"/>
                      <a:pt x="730" y="32"/>
                    </a:cubicBezTo>
                    <a:cubicBezTo>
                      <a:pt x="729" y="32"/>
                      <a:pt x="728" y="33"/>
                      <a:pt x="726" y="32"/>
                    </a:cubicBezTo>
                    <a:cubicBezTo>
                      <a:pt x="725" y="32"/>
                      <a:pt x="725" y="32"/>
                      <a:pt x="724" y="32"/>
                    </a:cubicBezTo>
                    <a:cubicBezTo>
                      <a:pt x="723" y="32"/>
                      <a:pt x="723" y="32"/>
                      <a:pt x="722" y="32"/>
                    </a:cubicBezTo>
                    <a:close/>
                    <a:moveTo>
                      <a:pt x="689" y="70"/>
                    </a:moveTo>
                    <a:cubicBezTo>
                      <a:pt x="689" y="69"/>
                      <a:pt x="690" y="69"/>
                      <a:pt x="690" y="68"/>
                    </a:cubicBezTo>
                    <a:cubicBezTo>
                      <a:pt x="691" y="66"/>
                      <a:pt x="690" y="65"/>
                      <a:pt x="692" y="64"/>
                    </a:cubicBezTo>
                    <a:cubicBezTo>
                      <a:pt x="692" y="64"/>
                      <a:pt x="693" y="64"/>
                      <a:pt x="694" y="64"/>
                    </a:cubicBezTo>
                    <a:cubicBezTo>
                      <a:pt x="695" y="63"/>
                      <a:pt x="695" y="62"/>
                      <a:pt x="696" y="61"/>
                    </a:cubicBezTo>
                    <a:cubicBezTo>
                      <a:pt x="697" y="60"/>
                      <a:pt x="697" y="61"/>
                      <a:pt x="699" y="61"/>
                    </a:cubicBezTo>
                    <a:cubicBezTo>
                      <a:pt x="700" y="61"/>
                      <a:pt x="701" y="60"/>
                      <a:pt x="703" y="59"/>
                    </a:cubicBezTo>
                    <a:cubicBezTo>
                      <a:pt x="704" y="59"/>
                      <a:pt x="705" y="59"/>
                      <a:pt x="707" y="59"/>
                    </a:cubicBezTo>
                    <a:cubicBezTo>
                      <a:pt x="709" y="59"/>
                      <a:pt x="710" y="58"/>
                      <a:pt x="712" y="58"/>
                    </a:cubicBezTo>
                    <a:cubicBezTo>
                      <a:pt x="713" y="58"/>
                      <a:pt x="714" y="57"/>
                      <a:pt x="716" y="58"/>
                    </a:cubicBezTo>
                    <a:cubicBezTo>
                      <a:pt x="717" y="58"/>
                      <a:pt x="717" y="59"/>
                      <a:pt x="718" y="59"/>
                    </a:cubicBezTo>
                    <a:cubicBezTo>
                      <a:pt x="719" y="59"/>
                      <a:pt x="720" y="58"/>
                      <a:pt x="721" y="58"/>
                    </a:cubicBezTo>
                    <a:cubicBezTo>
                      <a:pt x="722" y="58"/>
                      <a:pt x="723" y="58"/>
                      <a:pt x="724" y="58"/>
                    </a:cubicBezTo>
                    <a:cubicBezTo>
                      <a:pt x="725" y="58"/>
                      <a:pt x="725" y="59"/>
                      <a:pt x="725" y="59"/>
                    </a:cubicBezTo>
                    <a:cubicBezTo>
                      <a:pt x="726" y="60"/>
                      <a:pt x="724" y="61"/>
                      <a:pt x="723" y="62"/>
                    </a:cubicBezTo>
                    <a:cubicBezTo>
                      <a:pt x="722" y="63"/>
                      <a:pt x="720" y="63"/>
                      <a:pt x="718" y="63"/>
                    </a:cubicBezTo>
                    <a:cubicBezTo>
                      <a:pt x="717" y="64"/>
                      <a:pt x="716" y="64"/>
                      <a:pt x="715" y="65"/>
                    </a:cubicBezTo>
                    <a:cubicBezTo>
                      <a:pt x="714" y="66"/>
                      <a:pt x="713" y="67"/>
                      <a:pt x="712" y="67"/>
                    </a:cubicBezTo>
                    <a:cubicBezTo>
                      <a:pt x="711" y="68"/>
                      <a:pt x="710" y="68"/>
                      <a:pt x="709" y="68"/>
                    </a:cubicBezTo>
                    <a:cubicBezTo>
                      <a:pt x="708" y="68"/>
                      <a:pt x="707" y="68"/>
                      <a:pt x="707" y="68"/>
                    </a:cubicBezTo>
                    <a:cubicBezTo>
                      <a:pt x="705" y="68"/>
                      <a:pt x="705" y="67"/>
                      <a:pt x="703" y="67"/>
                    </a:cubicBezTo>
                    <a:cubicBezTo>
                      <a:pt x="702" y="67"/>
                      <a:pt x="702" y="67"/>
                      <a:pt x="701" y="67"/>
                    </a:cubicBezTo>
                    <a:cubicBezTo>
                      <a:pt x="700" y="68"/>
                      <a:pt x="700" y="68"/>
                      <a:pt x="699" y="69"/>
                    </a:cubicBezTo>
                    <a:cubicBezTo>
                      <a:pt x="699" y="70"/>
                      <a:pt x="699" y="70"/>
                      <a:pt x="698" y="71"/>
                    </a:cubicBezTo>
                    <a:cubicBezTo>
                      <a:pt x="698" y="72"/>
                      <a:pt x="697" y="72"/>
                      <a:pt x="695" y="72"/>
                    </a:cubicBezTo>
                    <a:cubicBezTo>
                      <a:pt x="695" y="72"/>
                      <a:pt x="694" y="73"/>
                      <a:pt x="693" y="73"/>
                    </a:cubicBezTo>
                    <a:cubicBezTo>
                      <a:pt x="692" y="73"/>
                      <a:pt x="691" y="73"/>
                      <a:pt x="690" y="73"/>
                    </a:cubicBezTo>
                    <a:cubicBezTo>
                      <a:pt x="690" y="72"/>
                      <a:pt x="689" y="71"/>
                      <a:pt x="689" y="70"/>
                    </a:cubicBezTo>
                    <a:close/>
                    <a:moveTo>
                      <a:pt x="704" y="53"/>
                    </a:moveTo>
                    <a:cubicBezTo>
                      <a:pt x="703" y="53"/>
                      <a:pt x="703" y="52"/>
                      <a:pt x="703" y="51"/>
                    </a:cubicBezTo>
                    <a:cubicBezTo>
                      <a:pt x="703" y="50"/>
                      <a:pt x="704" y="50"/>
                      <a:pt x="705" y="50"/>
                    </a:cubicBezTo>
                    <a:cubicBezTo>
                      <a:pt x="706" y="49"/>
                      <a:pt x="707" y="49"/>
                      <a:pt x="708" y="49"/>
                    </a:cubicBezTo>
                    <a:cubicBezTo>
                      <a:pt x="709" y="49"/>
                      <a:pt x="710" y="49"/>
                      <a:pt x="712" y="49"/>
                    </a:cubicBezTo>
                    <a:cubicBezTo>
                      <a:pt x="713" y="49"/>
                      <a:pt x="714" y="49"/>
                      <a:pt x="715" y="49"/>
                    </a:cubicBezTo>
                    <a:cubicBezTo>
                      <a:pt x="716" y="49"/>
                      <a:pt x="717" y="49"/>
                      <a:pt x="717" y="50"/>
                    </a:cubicBezTo>
                    <a:cubicBezTo>
                      <a:pt x="718" y="50"/>
                      <a:pt x="718" y="50"/>
                      <a:pt x="718" y="51"/>
                    </a:cubicBezTo>
                    <a:cubicBezTo>
                      <a:pt x="718" y="52"/>
                      <a:pt x="716" y="51"/>
                      <a:pt x="716" y="52"/>
                    </a:cubicBezTo>
                    <a:cubicBezTo>
                      <a:pt x="715" y="52"/>
                      <a:pt x="715" y="53"/>
                      <a:pt x="715" y="53"/>
                    </a:cubicBezTo>
                    <a:cubicBezTo>
                      <a:pt x="714" y="54"/>
                      <a:pt x="713" y="54"/>
                      <a:pt x="711" y="54"/>
                    </a:cubicBezTo>
                    <a:cubicBezTo>
                      <a:pt x="710" y="55"/>
                      <a:pt x="709" y="55"/>
                      <a:pt x="707" y="55"/>
                    </a:cubicBezTo>
                    <a:cubicBezTo>
                      <a:pt x="706" y="54"/>
                      <a:pt x="705" y="55"/>
                      <a:pt x="704" y="53"/>
                    </a:cubicBezTo>
                    <a:close/>
                    <a:moveTo>
                      <a:pt x="685" y="44"/>
                    </a:moveTo>
                    <a:cubicBezTo>
                      <a:pt x="686" y="43"/>
                      <a:pt x="687" y="42"/>
                      <a:pt x="688" y="41"/>
                    </a:cubicBezTo>
                    <a:cubicBezTo>
                      <a:pt x="689" y="41"/>
                      <a:pt x="690" y="41"/>
                      <a:pt x="691" y="40"/>
                    </a:cubicBezTo>
                    <a:cubicBezTo>
                      <a:pt x="693" y="40"/>
                      <a:pt x="694" y="40"/>
                      <a:pt x="696" y="40"/>
                    </a:cubicBezTo>
                    <a:cubicBezTo>
                      <a:pt x="697" y="40"/>
                      <a:pt x="697" y="40"/>
                      <a:pt x="698" y="41"/>
                    </a:cubicBezTo>
                    <a:cubicBezTo>
                      <a:pt x="699" y="41"/>
                      <a:pt x="699" y="42"/>
                      <a:pt x="700" y="42"/>
                    </a:cubicBezTo>
                    <a:cubicBezTo>
                      <a:pt x="700" y="42"/>
                      <a:pt x="701" y="42"/>
                      <a:pt x="701" y="42"/>
                    </a:cubicBezTo>
                    <a:cubicBezTo>
                      <a:pt x="702" y="42"/>
                      <a:pt x="702" y="41"/>
                      <a:pt x="703" y="41"/>
                    </a:cubicBezTo>
                    <a:cubicBezTo>
                      <a:pt x="704" y="40"/>
                      <a:pt x="706" y="40"/>
                      <a:pt x="707" y="42"/>
                    </a:cubicBezTo>
                    <a:cubicBezTo>
                      <a:pt x="707" y="43"/>
                      <a:pt x="706" y="44"/>
                      <a:pt x="705" y="44"/>
                    </a:cubicBezTo>
                    <a:cubicBezTo>
                      <a:pt x="705" y="46"/>
                      <a:pt x="704" y="46"/>
                      <a:pt x="703" y="47"/>
                    </a:cubicBezTo>
                    <a:cubicBezTo>
                      <a:pt x="702" y="48"/>
                      <a:pt x="701" y="48"/>
                      <a:pt x="699" y="49"/>
                    </a:cubicBezTo>
                    <a:cubicBezTo>
                      <a:pt x="699" y="49"/>
                      <a:pt x="698" y="49"/>
                      <a:pt x="697" y="49"/>
                    </a:cubicBezTo>
                    <a:cubicBezTo>
                      <a:pt x="696" y="50"/>
                      <a:pt x="696" y="51"/>
                      <a:pt x="695" y="51"/>
                    </a:cubicBezTo>
                    <a:cubicBezTo>
                      <a:pt x="694" y="52"/>
                      <a:pt x="693" y="52"/>
                      <a:pt x="691" y="52"/>
                    </a:cubicBezTo>
                    <a:cubicBezTo>
                      <a:pt x="689" y="52"/>
                      <a:pt x="688" y="52"/>
                      <a:pt x="686" y="52"/>
                    </a:cubicBezTo>
                    <a:cubicBezTo>
                      <a:pt x="685" y="52"/>
                      <a:pt x="684" y="52"/>
                      <a:pt x="683" y="51"/>
                    </a:cubicBezTo>
                    <a:cubicBezTo>
                      <a:pt x="683" y="51"/>
                      <a:pt x="685" y="50"/>
                      <a:pt x="684" y="49"/>
                    </a:cubicBezTo>
                    <a:cubicBezTo>
                      <a:pt x="684" y="49"/>
                      <a:pt x="684" y="49"/>
                      <a:pt x="683" y="48"/>
                    </a:cubicBezTo>
                    <a:cubicBezTo>
                      <a:pt x="683" y="47"/>
                      <a:pt x="683" y="46"/>
                      <a:pt x="683" y="45"/>
                    </a:cubicBezTo>
                    <a:cubicBezTo>
                      <a:pt x="684" y="44"/>
                      <a:pt x="684" y="44"/>
                      <a:pt x="685" y="43"/>
                    </a:cubicBezTo>
                    <a:moveTo>
                      <a:pt x="688" y="31"/>
                    </a:moveTo>
                    <a:cubicBezTo>
                      <a:pt x="690" y="32"/>
                      <a:pt x="691" y="31"/>
                      <a:pt x="693" y="31"/>
                    </a:cubicBezTo>
                    <a:cubicBezTo>
                      <a:pt x="695" y="31"/>
                      <a:pt x="696" y="30"/>
                      <a:pt x="697" y="30"/>
                    </a:cubicBezTo>
                    <a:cubicBezTo>
                      <a:pt x="699" y="30"/>
                      <a:pt x="701" y="29"/>
                      <a:pt x="702" y="31"/>
                    </a:cubicBezTo>
                    <a:cubicBezTo>
                      <a:pt x="703" y="32"/>
                      <a:pt x="703" y="33"/>
                      <a:pt x="704" y="34"/>
                    </a:cubicBezTo>
                    <a:cubicBezTo>
                      <a:pt x="704" y="34"/>
                      <a:pt x="704" y="35"/>
                      <a:pt x="704" y="36"/>
                    </a:cubicBezTo>
                    <a:cubicBezTo>
                      <a:pt x="705" y="36"/>
                      <a:pt x="706" y="35"/>
                      <a:pt x="707" y="34"/>
                    </a:cubicBezTo>
                    <a:cubicBezTo>
                      <a:pt x="708" y="33"/>
                      <a:pt x="709" y="33"/>
                      <a:pt x="710" y="32"/>
                    </a:cubicBezTo>
                    <a:cubicBezTo>
                      <a:pt x="711" y="32"/>
                      <a:pt x="711" y="32"/>
                      <a:pt x="712" y="31"/>
                    </a:cubicBezTo>
                    <a:cubicBezTo>
                      <a:pt x="713" y="30"/>
                      <a:pt x="713" y="29"/>
                      <a:pt x="712" y="28"/>
                    </a:cubicBezTo>
                    <a:cubicBezTo>
                      <a:pt x="712" y="27"/>
                      <a:pt x="711" y="26"/>
                      <a:pt x="710" y="26"/>
                    </a:cubicBezTo>
                    <a:cubicBezTo>
                      <a:pt x="709" y="25"/>
                      <a:pt x="708" y="26"/>
                      <a:pt x="707" y="26"/>
                    </a:cubicBezTo>
                    <a:cubicBezTo>
                      <a:pt x="706" y="26"/>
                      <a:pt x="705" y="25"/>
                      <a:pt x="704" y="25"/>
                    </a:cubicBezTo>
                    <a:cubicBezTo>
                      <a:pt x="702" y="25"/>
                      <a:pt x="702" y="24"/>
                      <a:pt x="700" y="24"/>
                    </a:cubicBezTo>
                    <a:cubicBezTo>
                      <a:pt x="698" y="23"/>
                      <a:pt x="697" y="23"/>
                      <a:pt x="695" y="23"/>
                    </a:cubicBezTo>
                    <a:cubicBezTo>
                      <a:pt x="694" y="23"/>
                      <a:pt x="693" y="23"/>
                      <a:pt x="692" y="24"/>
                    </a:cubicBezTo>
                    <a:cubicBezTo>
                      <a:pt x="691" y="25"/>
                      <a:pt x="691" y="25"/>
                      <a:pt x="690" y="26"/>
                    </a:cubicBezTo>
                    <a:cubicBezTo>
                      <a:pt x="689" y="27"/>
                      <a:pt x="689" y="27"/>
                      <a:pt x="688" y="28"/>
                    </a:cubicBezTo>
                    <a:cubicBezTo>
                      <a:pt x="687" y="28"/>
                      <a:pt x="687" y="29"/>
                      <a:pt x="687" y="29"/>
                    </a:cubicBezTo>
                    <a:cubicBezTo>
                      <a:pt x="686" y="30"/>
                      <a:pt x="687" y="30"/>
                      <a:pt x="688" y="31"/>
                    </a:cubicBezTo>
                    <a:close/>
                    <a:moveTo>
                      <a:pt x="654" y="69"/>
                    </a:moveTo>
                    <a:cubicBezTo>
                      <a:pt x="654" y="69"/>
                      <a:pt x="653" y="68"/>
                      <a:pt x="653" y="67"/>
                    </a:cubicBezTo>
                    <a:cubicBezTo>
                      <a:pt x="653" y="66"/>
                      <a:pt x="654" y="66"/>
                      <a:pt x="655" y="66"/>
                    </a:cubicBezTo>
                    <a:cubicBezTo>
                      <a:pt x="656" y="65"/>
                      <a:pt x="656" y="65"/>
                      <a:pt x="657" y="65"/>
                    </a:cubicBezTo>
                    <a:cubicBezTo>
                      <a:pt x="658" y="65"/>
                      <a:pt x="658" y="66"/>
                      <a:pt x="659" y="67"/>
                    </a:cubicBezTo>
                    <a:cubicBezTo>
                      <a:pt x="660" y="67"/>
                      <a:pt x="660" y="68"/>
                      <a:pt x="661" y="68"/>
                    </a:cubicBezTo>
                    <a:cubicBezTo>
                      <a:pt x="662" y="68"/>
                      <a:pt x="663" y="68"/>
                      <a:pt x="664" y="67"/>
                    </a:cubicBezTo>
                    <a:cubicBezTo>
                      <a:pt x="664" y="67"/>
                      <a:pt x="665" y="67"/>
                      <a:pt x="666" y="67"/>
                    </a:cubicBezTo>
                    <a:cubicBezTo>
                      <a:pt x="667" y="67"/>
                      <a:pt x="669" y="66"/>
                      <a:pt x="669" y="65"/>
                    </a:cubicBezTo>
                    <a:cubicBezTo>
                      <a:pt x="668" y="64"/>
                      <a:pt x="667" y="64"/>
                      <a:pt x="666" y="63"/>
                    </a:cubicBezTo>
                    <a:cubicBezTo>
                      <a:pt x="665" y="63"/>
                      <a:pt x="663" y="63"/>
                      <a:pt x="664" y="62"/>
                    </a:cubicBezTo>
                    <a:cubicBezTo>
                      <a:pt x="664" y="61"/>
                      <a:pt x="665" y="61"/>
                      <a:pt x="666" y="61"/>
                    </a:cubicBezTo>
                    <a:cubicBezTo>
                      <a:pt x="668" y="60"/>
                      <a:pt x="669" y="61"/>
                      <a:pt x="671" y="61"/>
                    </a:cubicBezTo>
                    <a:cubicBezTo>
                      <a:pt x="673" y="61"/>
                      <a:pt x="674" y="61"/>
                      <a:pt x="676" y="61"/>
                    </a:cubicBezTo>
                    <a:cubicBezTo>
                      <a:pt x="678" y="61"/>
                      <a:pt x="679" y="60"/>
                      <a:pt x="681" y="60"/>
                    </a:cubicBezTo>
                    <a:cubicBezTo>
                      <a:pt x="683" y="60"/>
                      <a:pt x="684" y="61"/>
                      <a:pt x="686" y="61"/>
                    </a:cubicBezTo>
                    <a:cubicBezTo>
                      <a:pt x="687" y="61"/>
                      <a:pt x="689" y="59"/>
                      <a:pt x="690" y="60"/>
                    </a:cubicBezTo>
                    <a:cubicBezTo>
                      <a:pt x="691" y="61"/>
                      <a:pt x="690" y="62"/>
                      <a:pt x="690" y="63"/>
                    </a:cubicBezTo>
                    <a:cubicBezTo>
                      <a:pt x="689" y="64"/>
                      <a:pt x="688" y="64"/>
                      <a:pt x="686" y="65"/>
                    </a:cubicBezTo>
                    <a:cubicBezTo>
                      <a:pt x="685" y="65"/>
                      <a:pt x="684" y="64"/>
                      <a:pt x="683" y="65"/>
                    </a:cubicBezTo>
                    <a:cubicBezTo>
                      <a:pt x="682" y="66"/>
                      <a:pt x="681" y="66"/>
                      <a:pt x="681" y="67"/>
                    </a:cubicBezTo>
                    <a:cubicBezTo>
                      <a:pt x="681" y="68"/>
                      <a:pt x="683" y="67"/>
                      <a:pt x="683" y="67"/>
                    </a:cubicBezTo>
                    <a:cubicBezTo>
                      <a:pt x="684" y="68"/>
                      <a:pt x="684" y="68"/>
                      <a:pt x="684" y="69"/>
                    </a:cubicBezTo>
                    <a:cubicBezTo>
                      <a:pt x="684" y="70"/>
                      <a:pt x="683" y="70"/>
                      <a:pt x="683" y="71"/>
                    </a:cubicBezTo>
                    <a:cubicBezTo>
                      <a:pt x="682" y="72"/>
                      <a:pt x="682" y="72"/>
                      <a:pt x="681" y="73"/>
                    </a:cubicBezTo>
                    <a:cubicBezTo>
                      <a:pt x="679" y="74"/>
                      <a:pt x="678" y="74"/>
                      <a:pt x="676" y="75"/>
                    </a:cubicBezTo>
                    <a:cubicBezTo>
                      <a:pt x="675" y="75"/>
                      <a:pt x="675" y="76"/>
                      <a:pt x="674" y="76"/>
                    </a:cubicBezTo>
                    <a:cubicBezTo>
                      <a:pt x="673" y="76"/>
                      <a:pt x="672" y="75"/>
                      <a:pt x="671" y="75"/>
                    </a:cubicBezTo>
                    <a:cubicBezTo>
                      <a:pt x="669" y="75"/>
                      <a:pt x="668" y="76"/>
                      <a:pt x="667" y="77"/>
                    </a:cubicBezTo>
                    <a:cubicBezTo>
                      <a:pt x="665" y="77"/>
                      <a:pt x="664" y="78"/>
                      <a:pt x="663" y="77"/>
                    </a:cubicBezTo>
                    <a:cubicBezTo>
                      <a:pt x="662" y="77"/>
                      <a:pt x="661" y="76"/>
                      <a:pt x="661" y="75"/>
                    </a:cubicBezTo>
                    <a:cubicBezTo>
                      <a:pt x="660" y="74"/>
                      <a:pt x="661" y="74"/>
                      <a:pt x="660" y="73"/>
                    </a:cubicBezTo>
                    <a:cubicBezTo>
                      <a:pt x="659" y="72"/>
                      <a:pt x="658" y="72"/>
                      <a:pt x="657" y="71"/>
                    </a:cubicBezTo>
                    <a:cubicBezTo>
                      <a:pt x="656" y="70"/>
                      <a:pt x="655" y="70"/>
                      <a:pt x="654" y="69"/>
                    </a:cubicBezTo>
                    <a:close/>
                    <a:moveTo>
                      <a:pt x="673" y="44"/>
                    </a:moveTo>
                    <a:cubicBezTo>
                      <a:pt x="674" y="45"/>
                      <a:pt x="673" y="47"/>
                      <a:pt x="674" y="48"/>
                    </a:cubicBezTo>
                    <a:cubicBezTo>
                      <a:pt x="675" y="48"/>
                      <a:pt x="676" y="48"/>
                      <a:pt x="677" y="48"/>
                    </a:cubicBezTo>
                    <a:cubicBezTo>
                      <a:pt x="677" y="48"/>
                      <a:pt x="678" y="48"/>
                      <a:pt x="678" y="47"/>
                    </a:cubicBezTo>
                    <a:cubicBezTo>
                      <a:pt x="679" y="46"/>
                      <a:pt x="678" y="45"/>
                      <a:pt x="678" y="44"/>
                    </a:cubicBezTo>
                    <a:cubicBezTo>
                      <a:pt x="678" y="43"/>
                      <a:pt x="679" y="43"/>
                      <a:pt x="678" y="42"/>
                    </a:cubicBezTo>
                    <a:cubicBezTo>
                      <a:pt x="678" y="41"/>
                      <a:pt x="678" y="41"/>
                      <a:pt x="677" y="41"/>
                    </a:cubicBezTo>
                    <a:cubicBezTo>
                      <a:pt x="676" y="41"/>
                      <a:pt x="675" y="41"/>
                      <a:pt x="674" y="41"/>
                    </a:cubicBezTo>
                    <a:cubicBezTo>
                      <a:pt x="673" y="41"/>
                      <a:pt x="673" y="40"/>
                      <a:pt x="672" y="41"/>
                    </a:cubicBezTo>
                    <a:cubicBezTo>
                      <a:pt x="671" y="41"/>
                      <a:pt x="670" y="42"/>
                      <a:pt x="671" y="43"/>
                    </a:cubicBezTo>
                    <a:cubicBezTo>
                      <a:pt x="671" y="44"/>
                      <a:pt x="672" y="43"/>
                      <a:pt x="673" y="44"/>
                    </a:cubicBezTo>
                    <a:close/>
                    <a:moveTo>
                      <a:pt x="674" y="37"/>
                    </a:moveTo>
                    <a:cubicBezTo>
                      <a:pt x="674" y="36"/>
                      <a:pt x="675" y="35"/>
                      <a:pt x="675" y="34"/>
                    </a:cubicBezTo>
                    <a:cubicBezTo>
                      <a:pt x="676" y="33"/>
                      <a:pt x="676" y="32"/>
                      <a:pt x="678" y="32"/>
                    </a:cubicBezTo>
                    <a:cubicBezTo>
                      <a:pt x="679" y="32"/>
                      <a:pt x="679" y="32"/>
                      <a:pt x="680" y="33"/>
                    </a:cubicBezTo>
                    <a:cubicBezTo>
                      <a:pt x="681" y="34"/>
                      <a:pt x="679" y="35"/>
                      <a:pt x="679" y="36"/>
                    </a:cubicBezTo>
                    <a:cubicBezTo>
                      <a:pt x="679" y="37"/>
                      <a:pt x="679" y="37"/>
                      <a:pt x="679" y="38"/>
                    </a:cubicBezTo>
                    <a:cubicBezTo>
                      <a:pt x="679" y="38"/>
                      <a:pt x="678" y="38"/>
                      <a:pt x="677" y="38"/>
                    </a:cubicBezTo>
                    <a:cubicBezTo>
                      <a:pt x="677" y="38"/>
                      <a:pt x="676" y="38"/>
                      <a:pt x="676" y="38"/>
                    </a:cubicBezTo>
                    <a:cubicBezTo>
                      <a:pt x="675" y="38"/>
                      <a:pt x="675" y="37"/>
                      <a:pt x="674" y="37"/>
                    </a:cubicBezTo>
                    <a:close/>
                    <a:moveTo>
                      <a:pt x="662" y="52"/>
                    </a:moveTo>
                    <a:cubicBezTo>
                      <a:pt x="663" y="52"/>
                      <a:pt x="664" y="52"/>
                      <a:pt x="665" y="51"/>
                    </a:cubicBezTo>
                    <a:cubicBezTo>
                      <a:pt x="666" y="51"/>
                      <a:pt x="666" y="51"/>
                      <a:pt x="667" y="50"/>
                    </a:cubicBezTo>
                    <a:cubicBezTo>
                      <a:pt x="667" y="50"/>
                      <a:pt x="668" y="49"/>
                      <a:pt x="668" y="49"/>
                    </a:cubicBezTo>
                    <a:cubicBezTo>
                      <a:pt x="667" y="48"/>
                      <a:pt x="667" y="49"/>
                      <a:pt x="666" y="48"/>
                    </a:cubicBezTo>
                    <a:cubicBezTo>
                      <a:pt x="665" y="48"/>
                      <a:pt x="664" y="48"/>
                      <a:pt x="663" y="48"/>
                    </a:cubicBezTo>
                    <a:cubicBezTo>
                      <a:pt x="662" y="48"/>
                      <a:pt x="662" y="49"/>
                      <a:pt x="661" y="49"/>
                    </a:cubicBezTo>
                    <a:cubicBezTo>
                      <a:pt x="660" y="50"/>
                      <a:pt x="660" y="51"/>
                      <a:pt x="660" y="52"/>
                    </a:cubicBezTo>
                    <a:cubicBezTo>
                      <a:pt x="661" y="53"/>
                      <a:pt x="662" y="52"/>
                      <a:pt x="662" y="52"/>
                    </a:cubicBezTo>
                    <a:close/>
                    <a:moveTo>
                      <a:pt x="642" y="65"/>
                    </a:moveTo>
                    <a:cubicBezTo>
                      <a:pt x="641" y="64"/>
                      <a:pt x="641" y="63"/>
                      <a:pt x="641" y="63"/>
                    </a:cubicBezTo>
                    <a:cubicBezTo>
                      <a:pt x="641" y="62"/>
                      <a:pt x="640" y="61"/>
                      <a:pt x="640" y="60"/>
                    </a:cubicBezTo>
                    <a:cubicBezTo>
                      <a:pt x="641" y="60"/>
                      <a:pt x="642" y="60"/>
                      <a:pt x="642" y="60"/>
                    </a:cubicBezTo>
                    <a:cubicBezTo>
                      <a:pt x="644" y="60"/>
                      <a:pt x="644" y="60"/>
                      <a:pt x="646" y="60"/>
                    </a:cubicBezTo>
                    <a:cubicBezTo>
                      <a:pt x="647" y="60"/>
                      <a:pt x="647" y="60"/>
                      <a:pt x="649" y="60"/>
                    </a:cubicBezTo>
                    <a:cubicBezTo>
                      <a:pt x="649" y="60"/>
                      <a:pt x="650" y="60"/>
                      <a:pt x="651" y="60"/>
                    </a:cubicBezTo>
                    <a:cubicBezTo>
                      <a:pt x="651" y="60"/>
                      <a:pt x="652" y="60"/>
                      <a:pt x="652" y="61"/>
                    </a:cubicBezTo>
                    <a:cubicBezTo>
                      <a:pt x="653" y="62"/>
                      <a:pt x="653" y="63"/>
                      <a:pt x="652" y="64"/>
                    </a:cubicBezTo>
                    <a:cubicBezTo>
                      <a:pt x="652" y="65"/>
                      <a:pt x="651" y="64"/>
                      <a:pt x="650" y="64"/>
                    </a:cubicBezTo>
                    <a:cubicBezTo>
                      <a:pt x="649" y="64"/>
                      <a:pt x="649" y="65"/>
                      <a:pt x="648" y="65"/>
                    </a:cubicBezTo>
                    <a:cubicBezTo>
                      <a:pt x="646" y="65"/>
                      <a:pt x="646" y="66"/>
                      <a:pt x="645" y="66"/>
                    </a:cubicBezTo>
                    <a:cubicBezTo>
                      <a:pt x="645" y="66"/>
                      <a:pt x="642" y="66"/>
                      <a:pt x="642" y="65"/>
                    </a:cubicBezTo>
                    <a:close/>
                    <a:moveTo>
                      <a:pt x="646" y="93"/>
                    </a:moveTo>
                    <a:cubicBezTo>
                      <a:pt x="648" y="92"/>
                      <a:pt x="648" y="93"/>
                      <a:pt x="650" y="93"/>
                    </a:cubicBezTo>
                    <a:cubicBezTo>
                      <a:pt x="651" y="92"/>
                      <a:pt x="652" y="92"/>
                      <a:pt x="653" y="91"/>
                    </a:cubicBezTo>
                    <a:cubicBezTo>
                      <a:pt x="654" y="90"/>
                      <a:pt x="654" y="89"/>
                      <a:pt x="654" y="89"/>
                    </a:cubicBezTo>
                    <a:cubicBezTo>
                      <a:pt x="655" y="88"/>
                      <a:pt x="656" y="89"/>
                      <a:pt x="657" y="88"/>
                    </a:cubicBezTo>
                    <a:cubicBezTo>
                      <a:pt x="657" y="88"/>
                      <a:pt x="658" y="87"/>
                      <a:pt x="659" y="87"/>
                    </a:cubicBezTo>
                    <a:cubicBezTo>
                      <a:pt x="660" y="88"/>
                      <a:pt x="660" y="88"/>
                      <a:pt x="660" y="89"/>
                    </a:cubicBezTo>
                    <a:cubicBezTo>
                      <a:pt x="661" y="90"/>
                      <a:pt x="661" y="90"/>
                      <a:pt x="662" y="91"/>
                    </a:cubicBezTo>
                    <a:cubicBezTo>
                      <a:pt x="663" y="91"/>
                      <a:pt x="663" y="90"/>
                      <a:pt x="664" y="90"/>
                    </a:cubicBezTo>
                    <a:cubicBezTo>
                      <a:pt x="665" y="90"/>
                      <a:pt x="665" y="91"/>
                      <a:pt x="665" y="92"/>
                    </a:cubicBezTo>
                    <a:cubicBezTo>
                      <a:pt x="665" y="93"/>
                      <a:pt x="665" y="94"/>
                      <a:pt x="665" y="95"/>
                    </a:cubicBezTo>
                    <a:cubicBezTo>
                      <a:pt x="664" y="96"/>
                      <a:pt x="663" y="96"/>
                      <a:pt x="662" y="96"/>
                    </a:cubicBezTo>
                    <a:cubicBezTo>
                      <a:pt x="661" y="97"/>
                      <a:pt x="660" y="97"/>
                      <a:pt x="659" y="97"/>
                    </a:cubicBezTo>
                    <a:cubicBezTo>
                      <a:pt x="657" y="97"/>
                      <a:pt x="657" y="96"/>
                      <a:pt x="655" y="96"/>
                    </a:cubicBezTo>
                    <a:cubicBezTo>
                      <a:pt x="654" y="96"/>
                      <a:pt x="654" y="96"/>
                      <a:pt x="652" y="96"/>
                    </a:cubicBezTo>
                    <a:cubicBezTo>
                      <a:pt x="651" y="95"/>
                      <a:pt x="650" y="95"/>
                      <a:pt x="649" y="95"/>
                    </a:cubicBezTo>
                    <a:cubicBezTo>
                      <a:pt x="648" y="95"/>
                      <a:pt x="647" y="96"/>
                      <a:pt x="646" y="96"/>
                    </a:cubicBezTo>
                    <a:cubicBezTo>
                      <a:pt x="645" y="95"/>
                      <a:pt x="645" y="95"/>
                      <a:pt x="645" y="95"/>
                    </a:cubicBezTo>
                    <a:cubicBezTo>
                      <a:pt x="644" y="94"/>
                      <a:pt x="645" y="93"/>
                      <a:pt x="646" y="93"/>
                    </a:cubicBezTo>
                    <a:close/>
                    <a:moveTo>
                      <a:pt x="663" y="101"/>
                    </a:moveTo>
                    <a:cubicBezTo>
                      <a:pt x="664" y="101"/>
                      <a:pt x="664" y="101"/>
                      <a:pt x="665" y="101"/>
                    </a:cubicBezTo>
                    <a:cubicBezTo>
                      <a:pt x="666" y="101"/>
                      <a:pt x="666" y="101"/>
                      <a:pt x="667" y="101"/>
                    </a:cubicBezTo>
                    <a:cubicBezTo>
                      <a:pt x="668" y="101"/>
                      <a:pt x="669" y="100"/>
                      <a:pt x="669" y="99"/>
                    </a:cubicBezTo>
                    <a:cubicBezTo>
                      <a:pt x="670" y="99"/>
                      <a:pt x="670" y="99"/>
                      <a:pt x="671" y="98"/>
                    </a:cubicBezTo>
                    <a:cubicBezTo>
                      <a:pt x="672" y="98"/>
                      <a:pt x="672" y="98"/>
                      <a:pt x="673" y="98"/>
                    </a:cubicBezTo>
                    <a:cubicBezTo>
                      <a:pt x="674" y="98"/>
                      <a:pt x="675" y="98"/>
                      <a:pt x="675" y="98"/>
                    </a:cubicBezTo>
                    <a:cubicBezTo>
                      <a:pt x="676" y="97"/>
                      <a:pt x="675" y="97"/>
                      <a:pt x="674" y="96"/>
                    </a:cubicBezTo>
                    <a:cubicBezTo>
                      <a:pt x="673" y="96"/>
                      <a:pt x="672" y="97"/>
                      <a:pt x="671" y="96"/>
                    </a:cubicBezTo>
                    <a:cubicBezTo>
                      <a:pt x="670" y="96"/>
                      <a:pt x="670" y="96"/>
                      <a:pt x="670" y="95"/>
                    </a:cubicBezTo>
                    <a:cubicBezTo>
                      <a:pt x="670" y="94"/>
                      <a:pt x="671" y="94"/>
                      <a:pt x="671" y="94"/>
                    </a:cubicBezTo>
                    <a:cubicBezTo>
                      <a:pt x="673" y="93"/>
                      <a:pt x="674" y="94"/>
                      <a:pt x="676" y="93"/>
                    </a:cubicBezTo>
                    <a:cubicBezTo>
                      <a:pt x="677" y="92"/>
                      <a:pt x="677" y="92"/>
                      <a:pt x="677" y="91"/>
                    </a:cubicBezTo>
                    <a:cubicBezTo>
                      <a:pt x="677" y="89"/>
                      <a:pt x="675" y="90"/>
                      <a:pt x="673" y="89"/>
                    </a:cubicBezTo>
                    <a:cubicBezTo>
                      <a:pt x="673" y="89"/>
                      <a:pt x="672" y="89"/>
                      <a:pt x="672" y="88"/>
                    </a:cubicBezTo>
                    <a:cubicBezTo>
                      <a:pt x="671" y="88"/>
                      <a:pt x="669" y="88"/>
                      <a:pt x="669" y="87"/>
                    </a:cubicBezTo>
                    <a:cubicBezTo>
                      <a:pt x="669" y="87"/>
                      <a:pt x="669" y="86"/>
                      <a:pt x="669" y="85"/>
                    </a:cubicBezTo>
                    <a:cubicBezTo>
                      <a:pt x="670" y="85"/>
                      <a:pt x="671" y="85"/>
                      <a:pt x="672" y="84"/>
                    </a:cubicBezTo>
                    <a:cubicBezTo>
                      <a:pt x="672" y="84"/>
                      <a:pt x="673" y="84"/>
                      <a:pt x="673" y="83"/>
                    </a:cubicBezTo>
                    <a:cubicBezTo>
                      <a:pt x="674" y="83"/>
                      <a:pt x="674" y="82"/>
                      <a:pt x="674" y="82"/>
                    </a:cubicBezTo>
                    <a:cubicBezTo>
                      <a:pt x="675" y="81"/>
                      <a:pt x="676" y="81"/>
                      <a:pt x="676" y="80"/>
                    </a:cubicBezTo>
                    <a:cubicBezTo>
                      <a:pt x="678" y="79"/>
                      <a:pt x="677" y="77"/>
                      <a:pt x="679" y="77"/>
                    </a:cubicBezTo>
                    <a:cubicBezTo>
                      <a:pt x="680" y="77"/>
                      <a:pt x="680" y="77"/>
                      <a:pt x="681" y="77"/>
                    </a:cubicBezTo>
                    <a:cubicBezTo>
                      <a:pt x="682" y="76"/>
                      <a:pt x="681" y="76"/>
                      <a:pt x="682" y="75"/>
                    </a:cubicBezTo>
                    <a:cubicBezTo>
                      <a:pt x="682" y="74"/>
                      <a:pt x="684" y="75"/>
                      <a:pt x="685" y="74"/>
                    </a:cubicBezTo>
                    <a:cubicBezTo>
                      <a:pt x="686" y="74"/>
                      <a:pt x="687" y="74"/>
                      <a:pt x="688" y="74"/>
                    </a:cubicBezTo>
                    <a:cubicBezTo>
                      <a:pt x="689" y="74"/>
                      <a:pt x="689" y="74"/>
                      <a:pt x="690" y="74"/>
                    </a:cubicBezTo>
                    <a:cubicBezTo>
                      <a:pt x="691" y="74"/>
                      <a:pt x="692" y="75"/>
                      <a:pt x="692" y="75"/>
                    </a:cubicBezTo>
                    <a:cubicBezTo>
                      <a:pt x="694" y="76"/>
                      <a:pt x="695" y="76"/>
                      <a:pt x="695" y="77"/>
                    </a:cubicBezTo>
                    <a:cubicBezTo>
                      <a:pt x="695" y="79"/>
                      <a:pt x="695" y="79"/>
                      <a:pt x="695" y="80"/>
                    </a:cubicBezTo>
                    <a:cubicBezTo>
                      <a:pt x="694" y="81"/>
                      <a:pt x="694" y="81"/>
                      <a:pt x="694" y="82"/>
                    </a:cubicBezTo>
                    <a:cubicBezTo>
                      <a:pt x="694" y="83"/>
                      <a:pt x="695" y="83"/>
                      <a:pt x="695" y="84"/>
                    </a:cubicBezTo>
                    <a:cubicBezTo>
                      <a:pt x="695" y="85"/>
                      <a:pt x="695" y="85"/>
                      <a:pt x="695" y="86"/>
                    </a:cubicBezTo>
                    <a:cubicBezTo>
                      <a:pt x="694" y="86"/>
                      <a:pt x="694" y="86"/>
                      <a:pt x="693" y="86"/>
                    </a:cubicBezTo>
                    <a:cubicBezTo>
                      <a:pt x="691" y="86"/>
                      <a:pt x="690" y="87"/>
                      <a:pt x="690" y="88"/>
                    </a:cubicBezTo>
                    <a:cubicBezTo>
                      <a:pt x="690" y="89"/>
                      <a:pt x="690" y="89"/>
                      <a:pt x="690" y="90"/>
                    </a:cubicBezTo>
                    <a:cubicBezTo>
                      <a:pt x="691" y="91"/>
                      <a:pt x="692" y="89"/>
                      <a:pt x="693" y="89"/>
                    </a:cubicBezTo>
                    <a:cubicBezTo>
                      <a:pt x="694" y="89"/>
                      <a:pt x="695" y="88"/>
                      <a:pt x="696" y="89"/>
                    </a:cubicBezTo>
                    <a:cubicBezTo>
                      <a:pt x="697" y="89"/>
                      <a:pt x="698" y="90"/>
                      <a:pt x="697" y="91"/>
                    </a:cubicBezTo>
                    <a:cubicBezTo>
                      <a:pt x="697" y="92"/>
                      <a:pt x="695" y="92"/>
                      <a:pt x="695" y="92"/>
                    </a:cubicBezTo>
                    <a:cubicBezTo>
                      <a:pt x="694" y="93"/>
                      <a:pt x="694" y="94"/>
                      <a:pt x="694" y="95"/>
                    </a:cubicBezTo>
                    <a:cubicBezTo>
                      <a:pt x="693" y="96"/>
                      <a:pt x="692" y="98"/>
                      <a:pt x="693" y="98"/>
                    </a:cubicBezTo>
                    <a:cubicBezTo>
                      <a:pt x="694" y="99"/>
                      <a:pt x="695" y="97"/>
                      <a:pt x="696" y="97"/>
                    </a:cubicBezTo>
                    <a:cubicBezTo>
                      <a:pt x="696" y="96"/>
                      <a:pt x="697" y="96"/>
                      <a:pt x="697" y="96"/>
                    </a:cubicBezTo>
                    <a:cubicBezTo>
                      <a:pt x="698" y="95"/>
                      <a:pt x="698" y="94"/>
                      <a:pt x="699" y="93"/>
                    </a:cubicBezTo>
                    <a:cubicBezTo>
                      <a:pt x="700" y="93"/>
                      <a:pt x="701" y="93"/>
                      <a:pt x="702" y="93"/>
                    </a:cubicBezTo>
                    <a:cubicBezTo>
                      <a:pt x="703" y="92"/>
                      <a:pt x="704" y="92"/>
                      <a:pt x="705" y="93"/>
                    </a:cubicBezTo>
                    <a:cubicBezTo>
                      <a:pt x="706" y="93"/>
                      <a:pt x="706" y="94"/>
                      <a:pt x="706" y="94"/>
                    </a:cubicBezTo>
                    <a:cubicBezTo>
                      <a:pt x="707" y="96"/>
                      <a:pt x="706" y="97"/>
                      <a:pt x="706" y="98"/>
                    </a:cubicBezTo>
                    <a:cubicBezTo>
                      <a:pt x="705" y="99"/>
                      <a:pt x="704" y="98"/>
                      <a:pt x="703" y="99"/>
                    </a:cubicBezTo>
                    <a:cubicBezTo>
                      <a:pt x="702" y="99"/>
                      <a:pt x="700" y="99"/>
                      <a:pt x="700" y="100"/>
                    </a:cubicBezTo>
                    <a:cubicBezTo>
                      <a:pt x="699" y="101"/>
                      <a:pt x="700" y="102"/>
                      <a:pt x="700" y="103"/>
                    </a:cubicBezTo>
                    <a:cubicBezTo>
                      <a:pt x="700" y="104"/>
                      <a:pt x="700" y="104"/>
                      <a:pt x="701" y="105"/>
                    </a:cubicBezTo>
                    <a:cubicBezTo>
                      <a:pt x="702" y="106"/>
                      <a:pt x="703" y="106"/>
                      <a:pt x="704" y="106"/>
                    </a:cubicBezTo>
                    <a:cubicBezTo>
                      <a:pt x="706" y="106"/>
                      <a:pt x="706" y="106"/>
                      <a:pt x="707" y="105"/>
                    </a:cubicBezTo>
                    <a:cubicBezTo>
                      <a:pt x="708" y="105"/>
                      <a:pt x="708" y="104"/>
                      <a:pt x="709" y="103"/>
                    </a:cubicBezTo>
                    <a:cubicBezTo>
                      <a:pt x="710" y="103"/>
                      <a:pt x="711" y="103"/>
                      <a:pt x="712" y="102"/>
                    </a:cubicBezTo>
                    <a:cubicBezTo>
                      <a:pt x="714" y="102"/>
                      <a:pt x="714" y="102"/>
                      <a:pt x="715" y="101"/>
                    </a:cubicBezTo>
                    <a:cubicBezTo>
                      <a:pt x="717" y="100"/>
                      <a:pt x="718" y="100"/>
                      <a:pt x="719" y="99"/>
                    </a:cubicBezTo>
                    <a:cubicBezTo>
                      <a:pt x="719" y="98"/>
                      <a:pt x="719" y="97"/>
                      <a:pt x="720" y="96"/>
                    </a:cubicBezTo>
                    <a:cubicBezTo>
                      <a:pt x="721" y="96"/>
                      <a:pt x="721" y="97"/>
                      <a:pt x="723" y="96"/>
                    </a:cubicBezTo>
                    <a:cubicBezTo>
                      <a:pt x="724" y="96"/>
                      <a:pt x="724" y="96"/>
                      <a:pt x="725" y="96"/>
                    </a:cubicBezTo>
                    <a:cubicBezTo>
                      <a:pt x="726" y="95"/>
                      <a:pt x="726" y="94"/>
                      <a:pt x="726" y="92"/>
                    </a:cubicBezTo>
                    <a:cubicBezTo>
                      <a:pt x="726" y="91"/>
                      <a:pt x="727" y="91"/>
                      <a:pt x="727" y="90"/>
                    </a:cubicBezTo>
                    <a:cubicBezTo>
                      <a:pt x="728" y="89"/>
                      <a:pt x="729" y="89"/>
                      <a:pt x="731" y="88"/>
                    </a:cubicBezTo>
                    <a:cubicBezTo>
                      <a:pt x="732" y="88"/>
                      <a:pt x="733" y="88"/>
                      <a:pt x="734" y="88"/>
                    </a:cubicBezTo>
                    <a:cubicBezTo>
                      <a:pt x="736" y="88"/>
                      <a:pt x="738" y="88"/>
                      <a:pt x="740" y="89"/>
                    </a:cubicBezTo>
                    <a:cubicBezTo>
                      <a:pt x="740" y="89"/>
                      <a:pt x="741" y="89"/>
                      <a:pt x="742" y="90"/>
                    </a:cubicBezTo>
                    <a:cubicBezTo>
                      <a:pt x="742" y="91"/>
                      <a:pt x="742" y="92"/>
                      <a:pt x="743" y="92"/>
                    </a:cubicBezTo>
                    <a:cubicBezTo>
                      <a:pt x="744" y="92"/>
                      <a:pt x="744" y="92"/>
                      <a:pt x="745" y="92"/>
                    </a:cubicBezTo>
                    <a:cubicBezTo>
                      <a:pt x="745" y="92"/>
                      <a:pt x="746" y="92"/>
                      <a:pt x="747" y="92"/>
                    </a:cubicBezTo>
                    <a:cubicBezTo>
                      <a:pt x="747" y="93"/>
                      <a:pt x="746" y="93"/>
                      <a:pt x="745" y="94"/>
                    </a:cubicBezTo>
                    <a:cubicBezTo>
                      <a:pt x="745" y="95"/>
                      <a:pt x="745" y="96"/>
                      <a:pt x="745" y="96"/>
                    </a:cubicBezTo>
                    <a:cubicBezTo>
                      <a:pt x="745" y="97"/>
                      <a:pt x="744" y="98"/>
                      <a:pt x="743" y="98"/>
                    </a:cubicBezTo>
                    <a:cubicBezTo>
                      <a:pt x="743" y="98"/>
                      <a:pt x="742" y="98"/>
                      <a:pt x="742" y="98"/>
                    </a:cubicBezTo>
                    <a:cubicBezTo>
                      <a:pt x="741" y="98"/>
                      <a:pt x="741" y="97"/>
                      <a:pt x="741" y="97"/>
                    </a:cubicBezTo>
                    <a:cubicBezTo>
                      <a:pt x="740" y="96"/>
                      <a:pt x="739" y="97"/>
                      <a:pt x="739" y="97"/>
                    </a:cubicBezTo>
                    <a:cubicBezTo>
                      <a:pt x="738" y="97"/>
                      <a:pt x="738" y="97"/>
                      <a:pt x="737" y="98"/>
                    </a:cubicBezTo>
                    <a:cubicBezTo>
                      <a:pt x="737" y="99"/>
                      <a:pt x="737" y="99"/>
                      <a:pt x="737" y="100"/>
                    </a:cubicBezTo>
                    <a:cubicBezTo>
                      <a:pt x="737" y="101"/>
                      <a:pt x="737" y="102"/>
                      <a:pt x="737" y="103"/>
                    </a:cubicBezTo>
                    <a:cubicBezTo>
                      <a:pt x="738" y="104"/>
                      <a:pt x="739" y="103"/>
                      <a:pt x="739" y="104"/>
                    </a:cubicBezTo>
                    <a:cubicBezTo>
                      <a:pt x="739" y="105"/>
                      <a:pt x="738" y="105"/>
                      <a:pt x="738" y="106"/>
                    </a:cubicBezTo>
                    <a:cubicBezTo>
                      <a:pt x="737" y="107"/>
                      <a:pt x="736" y="107"/>
                      <a:pt x="735" y="108"/>
                    </a:cubicBezTo>
                    <a:cubicBezTo>
                      <a:pt x="734" y="109"/>
                      <a:pt x="734" y="109"/>
                      <a:pt x="733" y="110"/>
                    </a:cubicBezTo>
                    <a:cubicBezTo>
                      <a:pt x="731" y="111"/>
                      <a:pt x="730" y="111"/>
                      <a:pt x="728" y="112"/>
                    </a:cubicBezTo>
                    <a:cubicBezTo>
                      <a:pt x="727" y="112"/>
                      <a:pt x="727" y="113"/>
                      <a:pt x="725" y="113"/>
                    </a:cubicBezTo>
                    <a:cubicBezTo>
                      <a:pt x="724" y="113"/>
                      <a:pt x="724" y="113"/>
                      <a:pt x="723" y="113"/>
                    </a:cubicBezTo>
                    <a:cubicBezTo>
                      <a:pt x="722" y="113"/>
                      <a:pt x="722" y="112"/>
                      <a:pt x="721" y="112"/>
                    </a:cubicBezTo>
                    <a:cubicBezTo>
                      <a:pt x="721" y="111"/>
                      <a:pt x="721" y="111"/>
                      <a:pt x="720" y="111"/>
                    </a:cubicBezTo>
                    <a:cubicBezTo>
                      <a:pt x="719" y="111"/>
                      <a:pt x="718" y="110"/>
                      <a:pt x="718" y="111"/>
                    </a:cubicBezTo>
                    <a:cubicBezTo>
                      <a:pt x="717" y="112"/>
                      <a:pt x="718" y="112"/>
                      <a:pt x="718" y="113"/>
                    </a:cubicBezTo>
                    <a:cubicBezTo>
                      <a:pt x="718" y="113"/>
                      <a:pt x="717" y="114"/>
                      <a:pt x="717" y="114"/>
                    </a:cubicBezTo>
                    <a:cubicBezTo>
                      <a:pt x="716" y="115"/>
                      <a:pt x="716" y="114"/>
                      <a:pt x="715" y="114"/>
                    </a:cubicBezTo>
                    <a:cubicBezTo>
                      <a:pt x="714" y="114"/>
                      <a:pt x="712" y="115"/>
                      <a:pt x="712" y="114"/>
                    </a:cubicBezTo>
                    <a:cubicBezTo>
                      <a:pt x="711" y="114"/>
                      <a:pt x="712" y="113"/>
                      <a:pt x="711" y="113"/>
                    </a:cubicBezTo>
                    <a:cubicBezTo>
                      <a:pt x="711" y="112"/>
                      <a:pt x="710" y="112"/>
                      <a:pt x="710" y="112"/>
                    </a:cubicBezTo>
                    <a:cubicBezTo>
                      <a:pt x="709" y="112"/>
                      <a:pt x="708" y="112"/>
                      <a:pt x="708" y="112"/>
                    </a:cubicBezTo>
                    <a:cubicBezTo>
                      <a:pt x="707" y="112"/>
                      <a:pt x="706" y="111"/>
                      <a:pt x="705" y="112"/>
                    </a:cubicBezTo>
                    <a:cubicBezTo>
                      <a:pt x="704" y="112"/>
                      <a:pt x="703" y="113"/>
                      <a:pt x="703" y="113"/>
                    </a:cubicBezTo>
                    <a:cubicBezTo>
                      <a:pt x="703" y="114"/>
                      <a:pt x="704" y="114"/>
                      <a:pt x="704" y="115"/>
                    </a:cubicBezTo>
                    <a:cubicBezTo>
                      <a:pt x="704" y="115"/>
                      <a:pt x="704" y="116"/>
                      <a:pt x="703" y="117"/>
                    </a:cubicBezTo>
                    <a:cubicBezTo>
                      <a:pt x="703" y="117"/>
                      <a:pt x="702" y="117"/>
                      <a:pt x="701" y="117"/>
                    </a:cubicBezTo>
                    <a:cubicBezTo>
                      <a:pt x="700" y="117"/>
                      <a:pt x="700" y="117"/>
                      <a:pt x="699" y="117"/>
                    </a:cubicBezTo>
                    <a:cubicBezTo>
                      <a:pt x="698" y="118"/>
                      <a:pt x="698" y="119"/>
                      <a:pt x="696" y="119"/>
                    </a:cubicBezTo>
                    <a:cubicBezTo>
                      <a:pt x="696" y="119"/>
                      <a:pt x="695" y="119"/>
                      <a:pt x="695" y="119"/>
                    </a:cubicBezTo>
                    <a:cubicBezTo>
                      <a:pt x="693" y="120"/>
                      <a:pt x="694" y="122"/>
                      <a:pt x="693" y="123"/>
                    </a:cubicBezTo>
                    <a:cubicBezTo>
                      <a:pt x="692" y="124"/>
                      <a:pt x="691" y="124"/>
                      <a:pt x="690" y="125"/>
                    </a:cubicBezTo>
                    <a:cubicBezTo>
                      <a:pt x="688" y="126"/>
                      <a:pt x="688" y="126"/>
                      <a:pt x="686" y="127"/>
                    </a:cubicBezTo>
                    <a:cubicBezTo>
                      <a:pt x="685" y="128"/>
                      <a:pt x="684" y="129"/>
                      <a:pt x="683" y="129"/>
                    </a:cubicBezTo>
                    <a:cubicBezTo>
                      <a:pt x="682" y="130"/>
                      <a:pt x="681" y="130"/>
                      <a:pt x="679" y="130"/>
                    </a:cubicBezTo>
                    <a:cubicBezTo>
                      <a:pt x="678" y="130"/>
                      <a:pt x="678" y="131"/>
                      <a:pt x="677" y="131"/>
                    </a:cubicBezTo>
                    <a:cubicBezTo>
                      <a:pt x="675" y="132"/>
                      <a:pt x="675" y="131"/>
                      <a:pt x="673" y="131"/>
                    </a:cubicBezTo>
                    <a:cubicBezTo>
                      <a:pt x="673" y="131"/>
                      <a:pt x="672" y="130"/>
                      <a:pt x="672" y="130"/>
                    </a:cubicBezTo>
                    <a:cubicBezTo>
                      <a:pt x="671" y="130"/>
                      <a:pt x="671" y="131"/>
                      <a:pt x="670" y="132"/>
                    </a:cubicBezTo>
                    <a:cubicBezTo>
                      <a:pt x="669" y="133"/>
                      <a:pt x="669" y="134"/>
                      <a:pt x="668" y="134"/>
                    </a:cubicBezTo>
                    <a:cubicBezTo>
                      <a:pt x="667" y="134"/>
                      <a:pt x="667" y="133"/>
                      <a:pt x="666" y="133"/>
                    </a:cubicBezTo>
                    <a:cubicBezTo>
                      <a:pt x="665" y="133"/>
                      <a:pt x="665" y="133"/>
                      <a:pt x="664" y="134"/>
                    </a:cubicBezTo>
                    <a:cubicBezTo>
                      <a:pt x="664" y="134"/>
                      <a:pt x="663" y="134"/>
                      <a:pt x="662" y="134"/>
                    </a:cubicBezTo>
                    <a:cubicBezTo>
                      <a:pt x="661" y="134"/>
                      <a:pt x="661" y="133"/>
                      <a:pt x="660" y="133"/>
                    </a:cubicBezTo>
                    <a:cubicBezTo>
                      <a:pt x="659" y="133"/>
                      <a:pt x="657" y="133"/>
                      <a:pt x="657" y="134"/>
                    </a:cubicBezTo>
                    <a:cubicBezTo>
                      <a:pt x="658" y="135"/>
                      <a:pt x="659" y="134"/>
                      <a:pt x="659" y="135"/>
                    </a:cubicBezTo>
                    <a:cubicBezTo>
                      <a:pt x="660" y="136"/>
                      <a:pt x="661" y="136"/>
                      <a:pt x="661" y="137"/>
                    </a:cubicBezTo>
                    <a:cubicBezTo>
                      <a:pt x="660" y="138"/>
                      <a:pt x="660" y="138"/>
                      <a:pt x="659" y="139"/>
                    </a:cubicBezTo>
                    <a:cubicBezTo>
                      <a:pt x="658" y="139"/>
                      <a:pt x="658" y="139"/>
                      <a:pt x="657" y="139"/>
                    </a:cubicBezTo>
                    <a:cubicBezTo>
                      <a:pt x="655" y="139"/>
                      <a:pt x="655" y="139"/>
                      <a:pt x="654" y="138"/>
                    </a:cubicBezTo>
                    <a:cubicBezTo>
                      <a:pt x="653" y="138"/>
                      <a:pt x="653" y="138"/>
                      <a:pt x="652" y="138"/>
                    </a:cubicBezTo>
                    <a:cubicBezTo>
                      <a:pt x="651" y="138"/>
                      <a:pt x="651" y="137"/>
                      <a:pt x="650" y="138"/>
                    </a:cubicBezTo>
                    <a:cubicBezTo>
                      <a:pt x="650" y="138"/>
                      <a:pt x="650" y="139"/>
                      <a:pt x="650" y="140"/>
                    </a:cubicBezTo>
                    <a:cubicBezTo>
                      <a:pt x="650" y="141"/>
                      <a:pt x="650" y="142"/>
                      <a:pt x="649" y="143"/>
                    </a:cubicBezTo>
                    <a:cubicBezTo>
                      <a:pt x="648" y="143"/>
                      <a:pt x="648" y="143"/>
                      <a:pt x="647" y="143"/>
                    </a:cubicBezTo>
                    <a:cubicBezTo>
                      <a:pt x="645" y="144"/>
                      <a:pt x="644" y="145"/>
                      <a:pt x="643" y="145"/>
                    </a:cubicBezTo>
                    <a:cubicBezTo>
                      <a:pt x="642" y="146"/>
                      <a:pt x="641" y="146"/>
                      <a:pt x="640" y="146"/>
                    </a:cubicBezTo>
                    <a:cubicBezTo>
                      <a:pt x="640" y="146"/>
                      <a:pt x="639" y="146"/>
                      <a:pt x="638" y="146"/>
                    </a:cubicBezTo>
                    <a:cubicBezTo>
                      <a:pt x="638" y="146"/>
                      <a:pt x="638" y="149"/>
                      <a:pt x="637" y="149"/>
                    </a:cubicBezTo>
                    <a:cubicBezTo>
                      <a:pt x="636" y="150"/>
                      <a:pt x="635" y="150"/>
                      <a:pt x="635" y="150"/>
                    </a:cubicBezTo>
                    <a:cubicBezTo>
                      <a:pt x="634" y="151"/>
                      <a:pt x="633" y="151"/>
                      <a:pt x="632" y="152"/>
                    </a:cubicBezTo>
                    <a:cubicBezTo>
                      <a:pt x="631" y="153"/>
                      <a:pt x="631" y="153"/>
                      <a:pt x="630" y="154"/>
                    </a:cubicBezTo>
                    <a:cubicBezTo>
                      <a:pt x="629" y="155"/>
                      <a:pt x="628" y="154"/>
                      <a:pt x="628" y="155"/>
                    </a:cubicBezTo>
                    <a:cubicBezTo>
                      <a:pt x="627" y="155"/>
                      <a:pt x="627" y="156"/>
                      <a:pt x="626" y="157"/>
                    </a:cubicBezTo>
                    <a:cubicBezTo>
                      <a:pt x="625" y="157"/>
                      <a:pt x="625" y="157"/>
                      <a:pt x="624" y="158"/>
                    </a:cubicBezTo>
                    <a:cubicBezTo>
                      <a:pt x="623" y="158"/>
                      <a:pt x="622" y="159"/>
                      <a:pt x="621" y="160"/>
                    </a:cubicBezTo>
                    <a:cubicBezTo>
                      <a:pt x="620" y="161"/>
                      <a:pt x="619" y="162"/>
                      <a:pt x="619" y="163"/>
                    </a:cubicBezTo>
                    <a:cubicBezTo>
                      <a:pt x="619" y="164"/>
                      <a:pt x="619" y="164"/>
                      <a:pt x="619" y="165"/>
                    </a:cubicBezTo>
                    <a:cubicBezTo>
                      <a:pt x="618" y="166"/>
                      <a:pt x="616" y="166"/>
                      <a:pt x="616" y="167"/>
                    </a:cubicBezTo>
                    <a:cubicBezTo>
                      <a:pt x="615" y="168"/>
                      <a:pt x="614" y="170"/>
                      <a:pt x="615" y="171"/>
                    </a:cubicBezTo>
                    <a:cubicBezTo>
                      <a:pt x="616" y="171"/>
                      <a:pt x="617" y="171"/>
                      <a:pt x="618" y="171"/>
                    </a:cubicBezTo>
                    <a:cubicBezTo>
                      <a:pt x="619" y="171"/>
                      <a:pt x="620" y="171"/>
                      <a:pt x="621" y="172"/>
                    </a:cubicBezTo>
                    <a:cubicBezTo>
                      <a:pt x="621" y="173"/>
                      <a:pt x="622" y="173"/>
                      <a:pt x="622" y="174"/>
                    </a:cubicBezTo>
                    <a:cubicBezTo>
                      <a:pt x="622" y="176"/>
                      <a:pt x="620" y="176"/>
                      <a:pt x="620" y="178"/>
                    </a:cubicBezTo>
                    <a:cubicBezTo>
                      <a:pt x="620" y="180"/>
                      <a:pt x="621" y="180"/>
                      <a:pt x="621" y="182"/>
                    </a:cubicBezTo>
                    <a:cubicBezTo>
                      <a:pt x="621" y="183"/>
                      <a:pt x="620" y="184"/>
                      <a:pt x="619" y="185"/>
                    </a:cubicBezTo>
                    <a:cubicBezTo>
                      <a:pt x="619" y="186"/>
                      <a:pt x="618" y="186"/>
                      <a:pt x="618" y="186"/>
                    </a:cubicBezTo>
                    <a:cubicBezTo>
                      <a:pt x="618" y="188"/>
                      <a:pt x="620" y="187"/>
                      <a:pt x="621" y="187"/>
                    </a:cubicBezTo>
                    <a:cubicBezTo>
                      <a:pt x="623" y="186"/>
                      <a:pt x="623" y="185"/>
                      <a:pt x="625" y="185"/>
                    </a:cubicBezTo>
                    <a:cubicBezTo>
                      <a:pt x="626" y="184"/>
                      <a:pt x="628" y="184"/>
                      <a:pt x="629" y="184"/>
                    </a:cubicBezTo>
                    <a:cubicBezTo>
                      <a:pt x="631" y="184"/>
                      <a:pt x="631" y="184"/>
                      <a:pt x="632" y="185"/>
                    </a:cubicBezTo>
                    <a:cubicBezTo>
                      <a:pt x="633" y="186"/>
                      <a:pt x="633" y="186"/>
                      <a:pt x="634" y="187"/>
                    </a:cubicBezTo>
                    <a:cubicBezTo>
                      <a:pt x="635" y="188"/>
                      <a:pt x="636" y="188"/>
                      <a:pt x="638" y="188"/>
                    </a:cubicBezTo>
                    <a:cubicBezTo>
                      <a:pt x="640" y="188"/>
                      <a:pt x="641" y="188"/>
                      <a:pt x="642" y="189"/>
                    </a:cubicBezTo>
                    <a:cubicBezTo>
                      <a:pt x="643" y="190"/>
                      <a:pt x="643" y="190"/>
                      <a:pt x="644" y="192"/>
                    </a:cubicBezTo>
                    <a:cubicBezTo>
                      <a:pt x="644" y="193"/>
                      <a:pt x="644" y="194"/>
                      <a:pt x="644" y="195"/>
                    </a:cubicBezTo>
                    <a:cubicBezTo>
                      <a:pt x="645" y="196"/>
                      <a:pt x="647" y="195"/>
                      <a:pt x="649" y="196"/>
                    </a:cubicBezTo>
                    <a:cubicBezTo>
                      <a:pt x="651" y="196"/>
                      <a:pt x="655" y="194"/>
                      <a:pt x="655" y="196"/>
                    </a:cubicBezTo>
                    <a:cubicBezTo>
                      <a:pt x="656" y="197"/>
                      <a:pt x="655" y="197"/>
                      <a:pt x="655" y="198"/>
                    </a:cubicBezTo>
                    <a:cubicBezTo>
                      <a:pt x="655" y="199"/>
                      <a:pt x="655" y="200"/>
                      <a:pt x="655" y="200"/>
                    </a:cubicBezTo>
                    <a:cubicBezTo>
                      <a:pt x="656" y="201"/>
                      <a:pt x="658" y="200"/>
                      <a:pt x="659" y="200"/>
                    </a:cubicBezTo>
                    <a:cubicBezTo>
                      <a:pt x="661" y="200"/>
                      <a:pt x="661" y="200"/>
                      <a:pt x="663" y="200"/>
                    </a:cubicBezTo>
                    <a:cubicBezTo>
                      <a:pt x="665" y="201"/>
                      <a:pt x="666" y="201"/>
                      <a:pt x="668" y="201"/>
                    </a:cubicBezTo>
                    <a:cubicBezTo>
                      <a:pt x="669" y="201"/>
                      <a:pt x="670" y="200"/>
                      <a:pt x="671" y="200"/>
                    </a:cubicBezTo>
                    <a:cubicBezTo>
                      <a:pt x="672" y="201"/>
                      <a:pt x="673" y="201"/>
                      <a:pt x="673" y="202"/>
                    </a:cubicBezTo>
                    <a:cubicBezTo>
                      <a:pt x="674" y="203"/>
                      <a:pt x="672" y="204"/>
                      <a:pt x="671" y="206"/>
                    </a:cubicBezTo>
                    <a:cubicBezTo>
                      <a:pt x="671" y="207"/>
                      <a:pt x="671" y="208"/>
                      <a:pt x="670" y="210"/>
                    </a:cubicBezTo>
                    <a:cubicBezTo>
                      <a:pt x="670" y="210"/>
                      <a:pt x="669" y="211"/>
                      <a:pt x="669" y="212"/>
                    </a:cubicBezTo>
                    <a:cubicBezTo>
                      <a:pt x="669" y="213"/>
                      <a:pt x="668" y="214"/>
                      <a:pt x="667" y="215"/>
                    </a:cubicBezTo>
                    <a:cubicBezTo>
                      <a:pt x="667" y="216"/>
                      <a:pt x="667" y="217"/>
                      <a:pt x="667" y="217"/>
                    </a:cubicBezTo>
                    <a:cubicBezTo>
                      <a:pt x="666" y="219"/>
                      <a:pt x="665" y="220"/>
                      <a:pt x="666" y="221"/>
                    </a:cubicBezTo>
                    <a:cubicBezTo>
                      <a:pt x="666" y="222"/>
                      <a:pt x="667" y="223"/>
                      <a:pt x="667" y="224"/>
                    </a:cubicBezTo>
                    <a:cubicBezTo>
                      <a:pt x="667" y="225"/>
                      <a:pt x="667" y="226"/>
                      <a:pt x="667" y="227"/>
                    </a:cubicBezTo>
                    <a:cubicBezTo>
                      <a:pt x="668" y="228"/>
                      <a:pt x="668" y="229"/>
                      <a:pt x="669" y="229"/>
                    </a:cubicBezTo>
                    <a:cubicBezTo>
                      <a:pt x="669" y="231"/>
                      <a:pt x="669" y="232"/>
                      <a:pt x="670" y="233"/>
                    </a:cubicBezTo>
                    <a:cubicBezTo>
                      <a:pt x="671" y="234"/>
                      <a:pt x="673" y="234"/>
                      <a:pt x="674" y="234"/>
                    </a:cubicBezTo>
                    <a:cubicBezTo>
                      <a:pt x="675" y="234"/>
                      <a:pt x="676" y="232"/>
                      <a:pt x="677" y="232"/>
                    </a:cubicBezTo>
                    <a:cubicBezTo>
                      <a:pt x="678" y="232"/>
                      <a:pt x="678" y="233"/>
                      <a:pt x="679" y="232"/>
                    </a:cubicBezTo>
                    <a:cubicBezTo>
                      <a:pt x="680" y="232"/>
                      <a:pt x="680" y="231"/>
                      <a:pt x="680" y="231"/>
                    </a:cubicBezTo>
                    <a:cubicBezTo>
                      <a:pt x="681" y="230"/>
                      <a:pt x="682" y="229"/>
                      <a:pt x="683" y="228"/>
                    </a:cubicBezTo>
                    <a:cubicBezTo>
                      <a:pt x="683" y="227"/>
                      <a:pt x="684" y="227"/>
                      <a:pt x="685" y="226"/>
                    </a:cubicBezTo>
                    <a:cubicBezTo>
                      <a:pt x="685" y="225"/>
                      <a:pt x="685" y="224"/>
                      <a:pt x="685" y="222"/>
                    </a:cubicBezTo>
                    <a:cubicBezTo>
                      <a:pt x="685" y="219"/>
                      <a:pt x="687" y="218"/>
                      <a:pt x="688" y="215"/>
                    </a:cubicBezTo>
                    <a:cubicBezTo>
                      <a:pt x="688" y="214"/>
                      <a:pt x="688" y="213"/>
                      <a:pt x="688" y="212"/>
                    </a:cubicBezTo>
                    <a:cubicBezTo>
                      <a:pt x="688" y="210"/>
                      <a:pt x="688" y="210"/>
                      <a:pt x="688" y="209"/>
                    </a:cubicBezTo>
                    <a:cubicBezTo>
                      <a:pt x="688" y="208"/>
                      <a:pt x="687" y="207"/>
                      <a:pt x="688" y="206"/>
                    </a:cubicBezTo>
                    <a:cubicBezTo>
                      <a:pt x="688" y="206"/>
                      <a:pt x="689" y="206"/>
                      <a:pt x="689" y="205"/>
                    </a:cubicBezTo>
                    <a:cubicBezTo>
                      <a:pt x="691" y="204"/>
                      <a:pt x="692" y="204"/>
                      <a:pt x="694" y="204"/>
                    </a:cubicBezTo>
                    <a:cubicBezTo>
                      <a:pt x="695" y="203"/>
                      <a:pt x="696" y="203"/>
                      <a:pt x="697" y="203"/>
                    </a:cubicBezTo>
                    <a:cubicBezTo>
                      <a:pt x="699" y="202"/>
                      <a:pt x="700" y="202"/>
                      <a:pt x="701" y="201"/>
                    </a:cubicBezTo>
                    <a:cubicBezTo>
                      <a:pt x="703" y="200"/>
                      <a:pt x="704" y="201"/>
                      <a:pt x="706" y="200"/>
                    </a:cubicBezTo>
                    <a:cubicBezTo>
                      <a:pt x="707" y="199"/>
                      <a:pt x="707" y="198"/>
                      <a:pt x="708" y="198"/>
                    </a:cubicBezTo>
                    <a:cubicBezTo>
                      <a:pt x="710" y="196"/>
                      <a:pt x="711" y="195"/>
                      <a:pt x="713" y="194"/>
                    </a:cubicBezTo>
                    <a:cubicBezTo>
                      <a:pt x="714" y="194"/>
                      <a:pt x="714" y="193"/>
                      <a:pt x="715" y="193"/>
                    </a:cubicBezTo>
                    <a:cubicBezTo>
                      <a:pt x="716" y="193"/>
                      <a:pt x="716" y="194"/>
                      <a:pt x="717" y="193"/>
                    </a:cubicBezTo>
                    <a:cubicBezTo>
                      <a:pt x="718" y="193"/>
                      <a:pt x="716" y="191"/>
                      <a:pt x="717" y="189"/>
                    </a:cubicBezTo>
                    <a:cubicBezTo>
                      <a:pt x="717" y="188"/>
                      <a:pt x="718" y="188"/>
                      <a:pt x="718" y="187"/>
                    </a:cubicBezTo>
                    <a:cubicBezTo>
                      <a:pt x="719" y="186"/>
                      <a:pt x="720" y="185"/>
                      <a:pt x="720" y="183"/>
                    </a:cubicBezTo>
                    <a:cubicBezTo>
                      <a:pt x="720" y="182"/>
                      <a:pt x="720" y="181"/>
                      <a:pt x="720" y="179"/>
                    </a:cubicBezTo>
                    <a:cubicBezTo>
                      <a:pt x="719" y="177"/>
                      <a:pt x="719" y="176"/>
                      <a:pt x="717" y="175"/>
                    </a:cubicBezTo>
                    <a:cubicBezTo>
                      <a:pt x="716" y="175"/>
                      <a:pt x="715" y="176"/>
                      <a:pt x="714" y="175"/>
                    </a:cubicBezTo>
                    <a:cubicBezTo>
                      <a:pt x="713" y="174"/>
                      <a:pt x="713" y="173"/>
                      <a:pt x="714" y="172"/>
                    </a:cubicBezTo>
                    <a:cubicBezTo>
                      <a:pt x="714" y="171"/>
                      <a:pt x="716" y="171"/>
                      <a:pt x="717" y="170"/>
                    </a:cubicBezTo>
                    <a:cubicBezTo>
                      <a:pt x="718" y="170"/>
                      <a:pt x="719" y="169"/>
                      <a:pt x="720" y="168"/>
                    </a:cubicBezTo>
                    <a:cubicBezTo>
                      <a:pt x="721" y="167"/>
                      <a:pt x="721" y="167"/>
                      <a:pt x="723" y="166"/>
                    </a:cubicBezTo>
                    <a:cubicBezTo>
                      <a:pt x="723" y="165"/>
                      <a:pt x="724" y="165"/>
                      <a:pt x="724" y="165"/>
                    </a:cubicBezTo>
                    <a:cubicBezTo>
                      <a:pt x="725" y="164"/>
                      <a:pt x="726" y="164"/>
                      <a:pt x="726" y="163"/>
                    </a:cubicBezTo>
                    <a:cubicBezTo>
                      <a:pt x="727" y="162"/>
                      <a:pt x="726" y="161"/>
                      <a:pt x="726" y="159"/>
                    </a:cubicBezTo>
                    <a:cubicBezTo>
                      <a:pt x="727" y="158"/>
                      <a:pt x="727" y="157"/>
                      <a:pt x="728" y="156"/>
                    </a:cubicBezTo>
                    <a:cubicBezTo>
                      <a:pt x="729" y="155"/>
                      <a:pt x="730" y="154"/>
                      <a:pt x="730" y="152"/>
                    </a:cubicBezTo>
                    <a:cubicBezTo>
                      <a:pt x="730" y="151"/>
                      <a:pt x="730" y="151"/>
                      <a:pt x="730" y="150"/>
                    </a:cubicBezTo>
                    <a:cubicBezTo>
                      <a:pt x="731" y="148"/>
                      <a:pt x="730" y="148"/>
                      <a:pt x="730" y="147"/>
                    </a:cubicBezTo>
                    <a:moveTo>
                      <a:pt x="598" y="49"/>
                    </a:moveTo>
                    <a:cubicBezTo>
                      <a:pt x="599" y="48"/>
                      <a:pt x="600" y="48"/>
                      <a:pt x="601" y="48"/>
                    </a:cubicBezTo>
                    <a:cubicBezTo>
                      <a:pt x="602" y="47"/>
                      <a:pt x="603" y="48"/>
                      <a:pt x="604" y="48"/>
                    </a:cubicBezTo>
                    <a:cubicBezTo>
                      <a:pt x="605" y="48"/>
                      <a:pt x="606" y="46"/>
                      <a:pt x="607" y="45"/>
                    </a:cubicBezTo>
                    <a:cubicBezTo>
                      <a:pt x="608" y="45"/>
                      <a:pt x="609" y="45"/>
                      <a:pt x="610" y="45"/>
                    </a:cubicBezTo>
                    <a:cubicBezTo>
                      <a:pt x="611" y="45"/>
                      <a:pt x="612" y="44"/>
                      <a:pt x="612" y="44"/>
                    </a:cubicBezTo>
                    <a:cubicBezTo>
                      <a:pt x="614" y="43"/>
                      <a:pt x="614" y="43"/>
                      <a:pt x="616" y="43"/>
                    </a:cubicBezTo>
                    <a:cubicBezTo>
                      <a:pt x="617" y="42"/>
                      <a:pt x="618" y="42"/>
                      <a:pt x="619" y="42"/>
                    </a:cubicBezTo>
                    <a:cubicBezTo>
                      <a:pt x="621" y="42"/>
                      <a:pt x="621" y="43"/>
                      <a:pt x="623" y="43"/>
                    </a:cubicBezTo>
                    <a:cubicBezTo>
                      <a:pt x="624" y="43"/>
                      <a:pt x="625" y="42"/>
                      <a:pt x="627" y="43"/>
                    </a:cubicBezTo>
                    <a:cubicBezTo>
                      <a:pt x="628" y="44"/>
                      <a:pt x="628" y="46"/>
                      <a:pt x="630" y="46"/>
                    </a:cubicBezTo>
                    <a:cubicBezTo>
                      <a:pt x="631" y="47"/>
                      <a:pt x="631" y="47"/>
                      <a:pt x="633" y="47"/>
                    </a:cubicBezTo>
                    <a:cubicBezTo>
                      <a:pt x="635" y="47"/>
                      <a:pt x="636" y="48"/>
                      <a:pt x="639" y="48"/>
                    </a:cubicBezTo>
                    <a:cubicBezTo>
                      <a:pt x="640" y="48"/>
                      <a:pt x="640" y="49"/>
                      <a:pt x="641" y="48"/>
                    </a:cubicBezTo>
                    <a:cubicBezTo>
                      <a:pt x="642" y="48"/>
                      <a:pt x="642" y="47"/>
                      <a:pt x="642" y="46"/>
                    </a:cubicBezTo>
                    <a:cubicBezTo>
                      <a:pt x="643" y="44"/>
                      <a:pt x="641" y="43"/>
                      <a:pt x="641" y="42"/>
                    </a:cubicBezTo>
                    <a:cubicBezTo>
                      <a:pt x="642" y="41"/>
                      <a:pt x="643" y="41"/>
                      <a:pt x="643" y="41"/>
                    </a:cubicBezTo>
                    <a:cubicBezTo>
                      <a:pt x="646" y="39"/>
                      <a:pt x="647" y="39"/>
                      <a:pt x="650" y="40"/>
                    </a:cubicBezTo>
                    <a:cubicBezTo>
                      <a:pt x="651" y="40"/>
                      <a:pt x="652" y="39"/>
                      <a:pt x="653" y="40"/>
                    </a:cubicBezTo>
                    <a:cubicBezTo>
                      <a:pt x="653" y="41"/>
                      <a:pt x="652" y="42"/>
                      <a:pt x="652" y="43"/>
                    </a:cubicBezTo>
                    <a:cubicBezTo>
                      <a:pt x="652" y="44"/>
                      <a:pt x="650" y="45"/>
                      <a:pt x="651" y="46"/>
                    </a:cubicBezTo>
                    <a:cubicBezTo>
                      <a:pt x="651" y="46"/>
                      <a:pt x="652" y="46"/>
                      <a:pt x="653" y="46"/>
                    </a:cubicBezTo>
                    <a:cubicBezTo>
                      <a:pt x="654" y="46"/>
                      <a:pt x="654" y="45"/>
                      <a:pt x="655" y="44"/>
                    </a:cubicBezTo>
                    <a:cubicBezTo>
                      <a:pt x="656" y="44"/>
                      <a:pt x="657" y="43"/>
                      <a:pt x="658" y="44"/>
                    </a:cubicBezTo>
                    <a:cubicBezTo>
                      <a:pt x="659" y="44"/>
                      <a:pt x="660" y="44"/>
                      <a:pt x="661" y="45"/>
                    </a:cubicBezTo>
                    <a:cubicBezTo>
                      <a:pt x="661" y="46"/>
                      <a:pt x="662" y="47"/>
                      <a:pt x="661" y="48"/>
                    </a:cubicBezTo>
                    <a:cubicBezTo>
                      <a:pt x="661" y="49"/>
                      <a:pt x="659" y="49"/>
                      <a:pt x="658" y="49"/>
                    </a:cubicBezTo>
                    <a:cubicBezTo>
                      <a:pt x="656" y="50"/>
                      <a:pt x="655" y="50"/>
                      <a:pt x="653" y="51"/>
                    </a:cubicBezTo>
                    <a:cubicBezTo>
                      <a:pt x="652" y="51"/>
                      <a:pt x="651" y="51"/>
                      <a:pt x="650" y="51"/>
                    </a:cubicBezTo>
                    <a:cubicBezTo>
                      <a:pt x="649" y="52"/>
                      <a:pt x="648" y="52"/>
                      <a:pt x="647" y="52"/>
                    </a:cubicBezTo>
                    <a:cubicBezTo>
                      <a:pt x="646" y="52"/>
                      <a:pt x="645" y="52"/>
                      <a:pt x="643" y="52"/>
                    </a:cubicBezTo>
                    <a:cubicBezTo>
                      <a:pt x="642" y="52"/>
                      <a:pt x="641" y="51"/>
                      <a:pt x="639" y="51"/>
                    </a:cubicBezTo>
                    <a:cubicBezTo>
                      <a:pt x="637" y="51"/>
                      <a:pt x="636" y="51"/>
                      <a:pt x="635" y="51"/>
                    </a:cubicBezTo>
                    <a:cubicBezTo>
                      <a:pt x="634" y="52"/>
                      <a:pt x="633" y="52"/>
                      <a:pt x="632" y="52"/>
                    </a:cubicBezTo>
                    <a:cubicBezTo>
                      <a:pt x="630" y="53"/>
                      <a:pt x="629" y="53"/>
                      <a:pt x="627" y="53"/>
                    </a:cubicBezTo>
                    <a:cubicBezTo>
                      <a:pt x="625" y="54"/>
                      <a:pt x="624" y="55"/>
                      <a:pt x="622" y="55"/>
                    </a:cubicBezTo>
                    <a:cubicBezTo>
                      <a:pt x="620" y="55"/>
                      <a:pt x="619" y="55"/>
                      <a:pt x="618" y="55"/>
                    </a:cubicBezTo>
                    <a:cubicBezTo>
                      <a:pt x="616" y="55"/>
                      <a:pt x="616" y="56"/>
                      <a:pt x="614" y="56"/>
                    </a:cubicBezTo>
                    <a:cubicBezTo>
                      <a:pt x="612" y="56"/>
                      <a:pt x="611" y="57"/>
                      <a:pt x="609" y="56"/>
                    </a:cubicBezTo>
                    <a:cubicBezTo>
                      <a:pt x="608" y="56"/>
                      <a:pt x="607" y="56"/>
                      <a:pt x="607" y="55"/>
                    </a:cubicBezTo>
                    <a:cubicBezTo>
                      <a:pt x="607" y="54"/>
                      <a:pt x="607" y="53"/>
                      <a:pt x="608" y="53"/>
                    </a:cubicBezTo>
                    <a:cubicBezTo>
                      <a:pt x="608" y="52"/>
                      <a:pt x="609" y="53"/>
                      <a:pt x="610" y="53"/>
                    </a:cubicBezTo>
                    <a:cubicBezTo>
                      <a:pt x="612" y="53"/>
                      <a:pt x="613" y="53"/>
                      <a:pt x="614" y="53"/>
                    </a:cubicBezTo>
                    <a:cubicBezTo>
                      <a:pt x="615" y="52"/>
                      <a:pt x="616" y="52"/>
                      <a:pt x="616" y="51"/>
                    </a:cubicBezTo>
                    <a:cubicBezTo>
                      <a:pt x="616" y="49"/>
                      <a:pt x="614" y="50"/>
                      <a:pt x="612" y="50"/>
                    </a:cubicBezTo>
                    <a:cubicBezTo>
                      <a:pt x="611" y="50"/>
                      <a:pt x="610" y="51"/>
                      <a:pt x="609" y="51"/>
                    </a:cubicBezTo>
                    <a:cubicBezTo>
                      <a:pt x="608" y="51"/>
                      <a:pt x="608" y="50"/>
                      <a:pt x="607" y="50"/>
                    </a:cubicBezTo>
                    <a:cubicBezTo>
                      <a:pt x="605" y="50"/>
                      <a:pt x="604" y="50"/>
                      <a:pt x="603" y="51"/>
                    </a:cubicBezTo>
                    <a:cubicBezTo>
                      <a:pt x="603" y="51"/>
                      <a:pt x="603" y="52"/>
                      <a:pt x="602" y="52"/>
                    </a:cubicBezTo>
                    <a:cubicBezTo>
                      <a:pt x="601" y="53"/>
                      <a:pt x="601" y="51"/>
                      <a:pt x="600" y="51"/>
                    </a:cubicBezTo>
                    <a:cubicBezTo>
                      <a:pt x="598" y="51"/>
                      <a:pt x="596" y="54"/>
                      <a:pt x="595" y="53"/>
                    </a:cubicBezTo>
                    <a:cubicBezTo>
                      <a:pt x="595" y="52"/>
                      <a:pt x="595" y="51"/>
                      <a:pt x="596" y="50"/>
                    </a:cubicBezTo>
                    <a:cubicBezTo>
                      <a:pt x="597" y="49"/>
                      <a:pt x="597" y="49"/>
                      <a:pt x="598" y="49"/>
                    </a:cubicBezTo>
                    <a:close/>
                    <a:moveTo>
                      <a:pt x="654" y="28"/>
                    </a:moveTo>
                    <a:cubicBezTo>
                      <a:pt x="655" y="28"/>
                      <a:pt x="656" y="28"/>
                      <a:pt x="657" y="27"/>
                    </a:cubicBezTo>
                    <a:cubicBezTo>
                      <a:pt x="657" y="26"/>
                      <a:pt x="657" y="26"/>
                      <a:pt x="658" y="26"/>
                    </a:cubicBezTo>
                    <a:cubicBezTo>
                      <a:pt x="660" y="25"/>
                      <a:pt x="661" y="26"/>
                      <a:pt x="662" y="26"/>
                    </a:cubicBezTo>
                    <a:cubicBezTo>
                      <a:pt x="664" y="26"/>
                      <a:pt x="664" y="26"/>
                      <a:pt x="666" y="26"/>
                    </a:cubicBezTo>
                    <a:cubicBezTo>
                      <a:pt x="667" y="26"/>
                      <a:pt x="668" y="26"/>
                      <a:pt x="669" y="26"/>
                    </a:cubicBezTo>
                    <a:cubicBezTo>
                      <a:pt x="670" y="27"/>
                      <a:pt x="670" y="28"/>
                      <a:pt x="669" y="29"/>
                    </a:cubicBezTo>
                    <a:cubicBezTo>
                      <a:pt x="669" y="30"/>
                      <a:pt x="668" y="30"/>
                      <a:pt x="667" y="30"/>
                    </a:cubicBezTo>
                    <a:cubicBezTo>
                      <a:pt x="666" y="31"/>
                      <a:pt x="665" y="30"/>
                      <a:pt x="663" y="30"/>
                    </a:cubicBezTo>
                    <a:cubicBezTo>
                      <a:pt x="662" y="30"/>
                      <a:pt x="662" y="29"/>
                      <a:pt x="661" y="29"/>
                    </a:cubicBezTo>
                    <a:cubicBezTo>
                      <a:pt x="659" y="29"/>
                      <a:pt x="659" y="29"/>
                      <a:pt x="657" y="30"/>
                    </a:cubicBezTo>
                    <a:cubicBezTo>
                      <a:pt x="657" y="30"/>
                      <a:pt x="656" y="31"/>
                      <a:pt x="656" y="31"/>
                    </a:cubicBezTo>
                    <a:cubicBezTo>
                      <a:pt x="655" y="31"/>
                      <a:pt x="654" y="29"/>
                      <a:pt x="654" y="28"/>
                    </a:cubicBezTo>
                    <a:close/>
                    <a:moveTo>
                      <a:pt x="638" y="35"/>
                    </a:moveTo>
                    <a:cubicBezTo>
                      <a:pt x="638" y="34"/>
                      <a:pt x="637" y="34"/>
                      <a:pt x="638" y="33"/>
                    </a:cubicBezTo>
                    <a:cubicBezTo>
                      <a:pt x="638" y="32"/>
                      <a:pt x="638" y="32"/>
                      <a:pt x="639" y="31"/>
                    </a:cubicBezTo>
                    <a:cubicBezTo>
                      <a:pt x="640" y="31"/>
                      <a:pt x="641" y="31"/>
                      <a:pt x="642" y="31"/>
                    </a:cubicBezTo>
                    <a:cubicBezTo>
                      <a:pt x="644" y="31"/>
                      <a:pt x="647" y="29"/>
                      <a:pt x="647" y="31"/>
                    </a:cubicBezTo>
                    <a:cubicBezTo>
                      <a:pt x="647" y="32"/>
                      <a:pt x="646" y="32"/>
                      <a:pt x="645" y="33"/>
                    </a:cubicBezTo>
                    <a:cubicBezTo>
                      <a:pt x="644" y="34"/>
                      <a:pt x="644" y="34"/>
                      <a:pt x="642" y="34"/>
                    </a:cubicBezTo>
                    <a:cubicBezTo>
                      <a:pt x="642" y="34"/>
                      <a:pt x="642" y="34"/>
                      <a:pt x="641" y="34"/>
                    </a:cubicBezTo>
                    <a:cubicBezTo>
                      <a:pt x="640" y="35"/>
                      <a:pt x="639" y="35"/>
                      <a:pt x="638" y="35"/>
                    </a:cubicBezTo>
                    <a:close/>
                    <a:moveTo>
                      <a:pt x="595" y="94"/>
                    </a:moveTo>
                    <a:cubicBezTo>
                      <a:pt x="593" y="94"/>
                      <a:pt x="592" y="94"/>
                      <a:pt x="590" y="94"/>
                    </a:cubicBezTo>
                    <a:cubicBezTo>
                      <a:pt x="588" y="95"/>
                      <a:pt x="587" y="95"/>
                      <a:pt x="586" y="96"/>
                    </a:cubicBezTo>
                    <a:cubicBezTo>
                      <a:pt x="584" y="96"/>
                      <a:pt x="583" y="96"/>
                      <a:pt x="582" y="96"/>
                    </a:cubicBezTo>
                    <a:cubicBezTo>
                      <a:pt x="580" y="97"/>
                      <a:pt x="579" y="97"/>
                      <a:pt x="578" y="97"/>
                    </a:cubicBezTo>
                    <a:cubicBezTo>
                      <a:pt x="576" y="98"/>
                      <a:pt x="576" y="98"/>
                      <a:pt x="574" y="98"/>
                    </a:cubicBezTo>
                    <a:cubicBezTo>
                      <a:pt x="573" y="99"/>
                      <a:pt x="572" y="99"/>
                      <a:pt x="571" y="98"/>
                    </a:cubicBezTo>
                    <a:cubicBezTo>
                      <a:pt x="569" y="98"/>
                      <a:pt x="569" y="99"/>
                      <a:pt x="567" y="98"/>
                    </a:cubicBezTo>
                    <a:cubicBezTo>
                      <a:pt x="566" y="98"/>
                      <a:pt x="565" y="98"/>
                      <a:pt x="565" y="96"/>
                    </a:cubicBezTo>
                    <a:cubicBezTo>
                      <a:pt x="565" y="95"/>
                      <a:pt x="567" y="96"/>
                      <a:pt x="567" y="95"/>
                    </a:cubicBezTo>
                    <a:cubicBezTo>
                      <a:pt x="568" y="94"/>
                      <a:pt x="569" y="93"/>
                      <a:pt x="568" y="92"/>
                    </a:cubicBezTo>
                    <a:cubicBezTo>
                      <a:pt x="567" y="91"/>
                      <a:pt x="566" y="91"/>
                      <a:pt x="565" y="91"/>
                    </a:cubicBezTo>
                    <a:cubicBezTo>
                      <a:pt x="564" y="91"/>
                      <a:pt x="563" y="92"/>
                      <a:pt x="561" y="92"/>
                    </a:cubicBezTo>
                    <a:cubicBezTo>
                      <a:pt x="560" y="92"/>
                      <a:pt x="559" y="92"/>
                      <a:pt x="557" y="92"/>
                    </a:cubicBezTo>
                    <a:cubicBezTo>
                      <a:pt x="556" y="92"/>
                      <a:pt x="555" y="92"/>
                      <a:pt x="554" y="91"/>
                    </a:cubicBezTo>
                    <a:cubicBezTo>
                      <a:pt x="553" y="91"/>
                      <a:pt x="552" y="90"/>
                      <a:pt x="552" y="89"/>
                    </a:cubicBezTo>
                    <a:cubicBezTo>
                      <a:pt x="552" y="88"/>
                      <a:pt x="553" y="88"/>
                      <a:pt x="553" y="87"/>
                    </a:cubicBezTo>
                    <a:cubicBezTo>
                      <a:pt x="554" y="87"/>
                      <a:pt x="555" y="87"/>
                      <a:pt x="556" y="87"/>
                    </a:cubicBezTo>
                    <a:cubicBezTo>
                      <a:pt x="558" y="87"/>
                      <a:pt x="558" y="87"/>
                      <a:pt x="560" y="87"/>
                    </a:cubicBezTo>
                    <a:cubicBezTo>
                      <a:pt x="562" y="87"/>
                      <a:pt x="563" y="87"/>
                      <a:pt x="566" y="86"/>
                    </a:cubicBezTo>
                    <a:cubicBezTo>
                      <a:pt x="568" y="86"/>
                      <a:pt x="569" y="86"/>
                      <a:pt x="571" y="86"/>
                    </a:cubicBezTo>
                    <a:cubicBezTo>
                      <a:pt x="573" y="86"/>
                      <a:pt x="575" y="86"/>
                      <a:pt x="576" y="86"/>
                    </a:cubicBezTo>
                    <a:cubicBezTo>
                      <a:pt x="578" y="87"/>
                      <a:pt x="579" y="87"/>
                      <a:pt x="581" y="87"/>
                    </a:cubicBezTo>
                    <a:cubicBezTo>
                      <a:pt x="582" y="87"/>
                      <a:pt x="583" y="87"/>
                      <a:pt x="584" y="86"/>
                    </a:cubicBezTo>
                    <a:cubicBezTo>
                      <a:pt x="584" y="85"/>
                      <a:pt x="584" y="85"/>
                      <a:pt x="584" y="84"/>
                    </a:cubicBezTo>
                    <a:cubicBezTo>
                      <a:pt x="584" y="83"/>
                      <a:pt x="583" y="83"/>
                      <a:pt x="581" y="82"/>
                    </a:cubicBezTo>
                    <a:cubicBezTo>
                      <a:pt x="580" y="82"/>
                      <a:pt x="580" y="82"/>
                      <a:pt x="578" y="82"/>
                    </a:cubicBezTo>
                    <a:cubicBezTo>
                      <a:pt x="577" y="82"/>
                      <a:pt x="576" y="83"/>
                      <a:pt x="574" y="83"/>
                    </a:cubicBezTo>
                    <a:cubicBezTo>
                      <a:pt x="573" y="83"/>
                      <a:pt x="573" y="83"/>
                      <a:pt x="571" y="83"/>
                    </a:cubicBezTo>
                    <a:cubicBezTo>
                      <a:pt x="570" y="83"/>
                      <a:pt x="569" y="83"/>
                      <a:pt x="567" y="83"/>
                    </a:cubicBezTo>
                    <a:cubicBezTo>
                      <a:pt x="566" y="83"/>
                      <a:pt x="566" y="83"/>
                      <a:pt x="565" y="83"/>
                    </a:cubicBezTo>
                    <a:cubicBezTo>
                      <a:pt x="564" y="83"/>
                      <a:pt x="563" y="83"/>
                      <a:pt x="562" y="83"/>
                    </a:cubicBezTo>
                    <a:cubicBezTo>
                      <a:pt x="561" y="83"/>
                      <a:pt x="560" y="84"/>
                      <a:pt x="559" y="84"/>
                    </a:cubicBezTo>
                    <a:cubicBezTo>
                      <a:pt x="558" y="84"/>
                      <a:pt x="557" y="84"/>
                      <a:pt x="556" y="83"/>
                    </a:cubicBezTo>
                    <a:cubicBezTo>
                      <a:pt x="555" y="83"/>
                      <a:pt x="555" y="82"/>
                      <a:pt x="555" y="81"/>
                    </a:cubicBezTo>
                    <a:cubicBezTo>
                      <a:pt x="556" y="80"/>
                      <a:pt x="557" y="80"/>
                      <a:pt x="558" y="80"/>
                    </a:cubicBezTo>
                    <a:cubicBezTo>
                      <a:pt x="559" y="80"/>
                      <a:pt x="560" y="80"/>
                      <a:pt x="561" y="79"/>
                    </a:cubicBezTo>
                    <a:cubicBezTo>
                      <a:pt x="562" y="79"/>
                      <a:pt x="563" y="80"/>
                      <a:pt x="564" y="80"/>
                    </a:cubicBezTo>
                    <a:cubicBezTo>
                      <a:pt x="565" y="80"/>
                      <a:pt x="566" y="81"/>
                      <a:pt x="566" y="80"/>
                    </a:cubicBezTo>
                    <a:cubicBezTo>
                      <a:pt x="567" y="79"/>
                      <a:pt x="566" y="78"/>
                      <a:pt x="566" y="78"/>
                    </a:cubicBezTo>
                    <a:cubicBezTo>
                      <a:pt x="565" y="77"/>
                      <a:pt x="564" y="77"/>
                      <a:pt x="562" y="76"/>
                    </a:cubicBezTo>
                    <a:cubicBezTo>
                      <a:pt x="561" y="76"/>
                      <a:pt x="560" y="77"/>
                      <a:pt x="559" y="76"/>
                    </a:cubicBezTo>
                    <a:cubicBezTo>
                      <a:pt x="559" y="75"/>
                      <a:pt x="560" y="74"/>
                      <a:pt x="560" y="74"/>
                    </a:cubicBezTo>
                    <a:cubicBezTo>
                      <a:pt x="561" y="73"/>
                      <a:pt x="562" y="73"/>
                      <a:pt x="563" y="73"/>
                    </a:cubicBezTo>
                    <a:cubicBezTo>
                      <a:pt x="565" y="72"/>
                      <a:pt x="565" y="72"/>
                      <a:pt x="567" y="71"/>
                    </a:cubicBezTo>
                    <a:cubicBezTo>
                      <a:pt x="568" y="70"/>
                      <a:pt x="569" y="70"/>
                      <a:pt x="570" y="70"/>
                    </a:cubicBezTo>
                    <a:cubicBezTo>
                      <a:pt x="572" y="69"/>
                      <a:pt x="573" y="69"/>
                      <a:pt x="574" y="69"/>
                    </a:cubicBezTo>
                    <a:cubicBezTo>
                      <a:pt x="576" y="68"/>
                      <a:pt x="578" y="68"/>
                      <a:pt x="580" y="67"/>
                    </a:cubicBezTo>
                    <a:cubicBezTo>
                      <a:pt x="582" y="67"/>
                      <a:pt x="583" y="67"/>
                      <a:pt x="585" y="67"/>
                    </a:cubicBezTo>
                    <a:cubicBezTo>
                      <a:pt x="586" y="66"/>
                      <a:pt x="587" y="66"/>
                      <a:pt x="589" y="65"/>
                    </a:cubicBezTo>
                    <a:cubicBezTo>
                      <a:pt x="590" y="65"/>
                      <a:pt x="591" y="64"/>
                      <a:pt x="593" y="64"/>
                    </a:cubicBezTo>
                    <a:cubicBezTo>
                      <a:pt x="593" y="64"/>
                      <a:pt x="594" y="64"/>
                      <a:pt x="594" y="65"/>
                    </a:cubicBezTo>
                    <a:cubicBezTo>
                      <a:pt x="595" y="66"/>
                      <a:pt x="590" y="68"/>
                      <a:pt x="592" y="69"/>
                    </a:cubicBezTo>
                    <a:cubicBezTo>
                      <a:pt x="593" y="69"/>
                      <a:pt x="594" y="69"/>
                      <a:pt x="595" y="68"/>
                    </a:cubicBezTo>
                    <a:cubicBezTo>
                      <a:pt x="596" y="68"/>
                      <a:pt x="596" y="68"/>
                      <a:pt x="597" y="67"/>
                    </a:cubicBezTo>
                    <a:cubicBezTo>
                      <a:pt x="598" y="67"/>
                      <a:pt x="598" y="66"/>
                      <a:pt x="600" y="66"/>
                    </a:cubicBezTo>
                    <a:cubicBezTo>
                      <a:pt x="600" y="66"/>
                      <a:pt x="601" y="66"/>
                      <a:pt x="602" y="66"/>
                    </a:cubicBezTo>
                    <a:cubicBezTo>
                      <a:pt x="602" y="66"/>
                      <a:pt x="603" y="66"/>
                      <a:pt x="604" y="67"/>
                    </a:cubicBezTo>
                    <a:cubicBezTo>
                      <a:pt x="604" y="67"/>
                      <a:pt x="604" y="68"/>
                      <a:pt x="605" y="68"/>
                    </a:cubicBezTo>
                    <a:cubicBezTo>
                      <a:pt x="605" y="69"/>
                      <a:pt x="606" y="68"/>
                      <a:pt x="608" y="68"/>
                    </a:cubicBezTo>
                    <a:cubicBezTo>
                      <a:pt x="609" y="68"/>
                      <a:pt x="610" y="69"/>
                      <a:pt x="611" y="68"/>
                    </a:cubicBezTo>
                    <a:cubicBezTo>
                      <a:pt x="612" y="68"/>
                      <a:pt x="612" y="67"/>
                      <a:pt x="613" y="67"/>
                    </a:cubicBezTo>
                    <a:cubicBezTo>
                      <a:pt x="613" y="66"/>
                      <a:pt x="614" y="66"/>
                      <a:pt x="614" y="66"/>
                    </a:cubicBezTo>
                    <a:cubicBezTo>
                      <a:pt x="616" y="66"/>
                      <a:pt x="616" y="66"/>
                      <a:pt x="617" y="67"/>
                    </a:cubicBezTo>
                    <a:cubicBezTo>
                      <a:pt x="618" y="68"/>
                      <a:pt x="619" y="68"/>
                      <a:pt x="619" y="69"/>
                    </a:cubicBezTo>
                    <a:cubicBezTo>
                      <a:pt x="620" y="70"/>
                      <a:pt x="619" y="70"/>
                      <a:pt x="619" y="71"/>
                    </a:cubicBezTo>
                    <a:cubicBezTo>
                      <a:pt x="618" y="73"/>
                      <a:pt x="616" y="73"/>
                      <a:pt x="617" y="74"/>
                    </a:cubicBezTo>
                    <a:cubicBezTo>
                      <a:pt x="617" y="75"/>
                      <a:pt x="618" y="75"/>
                      <a:pt x="619" y="75"/>
                    </a:cubicBezTo>
                    <a:cubicBezTo>
                      <a:pt x="621" y="75"/>
                      <a:pt x="621" y="75"/>
                      <a:pt x="622" y="74"/>
                    </a:cubicBezTo>
                    <a:cubicBezTo>
                      <a:pt x="623" y="73"/>
                      <a:pt x="623" y="72"/>
                      <a:pt x="624" y="71"/>
                    </a:cubicBezTo>
                    <a:cubicBezTo>
                      <a:pt x="624" y="70"/>
                      <a:pt x="623" y="69"/>
                      <a:pt x="624" y="69"/>
                    </a:cubicBezTo>
                    <a:cubicBezTo>
                      <a:pt x="624" y="68"/>
                      <a:pt x="625" y="68"/>
                      <a:pt x="625" y="67"/>
                    </a:cubicBezTo>
                    <a:cubicBezTo>
                      <a:pt x="626" y="66"/>
                      <a:pt x="626" y="66"/>
                      <a:pt x="627" y="65"/>
                    </a:cubicBezTo>
                    <a:cubicBezTo>
                      <a:pt x="627" y="64"/>
                      <a:pt x="628" y="64"/>
                      <a:pt x="628" y="64"/>
                    </a:cubicBezTo>
                    <a:cubicBezTo>
                      <a:pt x="629" y="64"/>
                      <a:pt x="630" y="64"/>
                      <a:pt x="631" y="64"/>
                    </a:cubicBezTo>
                    <a:cubicBezTo>
                      <a:pt x="633" y="64"/>
                      <a:pt x="634" y="64"/>
                      <a:pt x="635" y="64"/>
                    </a:cubicBezTo>
                    <a:cubicBezTo>
                      <a:pt x="636" y="65"/>
                      <a:pt x="637" y="65"/>
                      <a:pt x="637" y="66"/>
                    </a:cubicBezTo>
                    <a:cubicBezTo>
                      <a:pt x="637" y="67"/>
                      <a:pt x="637" y="67"/>
                      <a:pt x="637" y="68"/>
                    </a:cubicBezTo>
                    <a:cubicBezTo>
                      <a:pt x="637" y="69"/>
                      <a:pt x="637" y="69"/>
                      <a:pt x="637" y="70"/>
                    </a:cubicBezTo>
                    <a:cubicBezTo>
                      <a:pt x="636" y="71"/>
                      <a:pt x="636" y="72"/>
                      <a:pt x="636" y="73"/>
                    </a:cubicBezTo>
                    <a:cubicBezTo>
                      <a:pt x="636" y="74"/>
                      <a:pt x="636" y="75"/>
                      <a:pt x="636" y="76"/>
                    </a:cubicBezTo>
                    <a:cubicBezTo>
                      <a:pt x="635" y="77"/>
                      <a:pt x="634" y="76"/>
                      <a:pt x="633" y="77"/>
                    </a:cubicBezTo>
                    <a:cubicBezTo>
                      <a:pt x="633" y="78"/>
                      <a:pt x="632" y="78"/>
                      <a:pt x="632" y="79"/>
                    </a:cubicBezTo>
                    <a:cubicBezTo>
                      <a:pt x="632" y="81"/>
                      <a:pt x="632" y="82"/>
                      <a:pt x="633" y="83"/>
                    </a:cubicBezTo>
                    <a:cubicBezTo>
                      <a:pt x="634" y="83"/>
                      <a:pt x="634" y="82"/>
                      <a:pt x="635" y="82"/>
                    </a:cubicBezTo>
                    <a:cubicBezTo>
                      <a:pt x="637" y="82"/>
                      <a:pt x="637" y="83"/>
                      <a:pt x="638" y="84"/>
                    </a:cubicBezTo>
                    <a:cubicBezTo>
                      <a:pt x="640" y="85"/>
                      <a:pt x="640" y="85"/>
                      <a:pt x="642" y="86"/>
                    </a:cubicBezTo>
                    <a:cubicBezTo>
                      <a:pt x="643" y="86"/>
                      <a:pt x="643" y="86"/>
                      <a:pt x="644" y="86"/>
                    </a:cubicBezTo>
                    <a:cubicBezTo>
                      <a:pt x="644" y="87"/>
                      <a:pt x="644" y="88"/>
                      <a:pt x="643" y="89"/>
                    </a:cubicBezTo>
                    <a:cubicBezTo>
                      <a:pt x="642" y="89"/>
                      <a:pt x="641" y="88"/>
                      <a:pt x="640" y="89"/>
                    </a:cubicBezTo>
                    <a:cubicBezTo>
                      <a:pt x="639" y="89"/>
                      <a:pt x="639" y="89"/>
                      <a:pt x="638" y="89"/>
                    </a:cubicBezTo>
                    <a:cubicBezTo>
                      <a:pt x="637" y="89"/>
                      <a:pt x="636" y="88"/>
                      <a:pt x="635" y="88"/>
                    </a:cubicBezTo>
                    <a:cubicBezTo>
                      <a:pt x="634" y="88"/>
                      <a:pt x="634" y="89"/>
                      <a:pt x="633" y="90"/>
                    </a:cubicBezTo>
                    <a:cubicBezTo>
                      <a:pt x="633" y="90"/>
                      <a:pt x="632" y="90"/>
                      <a:pt x="632" y="91"/>
                    </a:cubicBezTo>
                    <a:cubicBezTo>
                      <a:pt x="632" y="92"/>
                      <a:pt x="633" y="92"/>
                      <a:pt x="633" y="93"/>
                    </a:cubicBezTo>
                    <a:cubicBezTo>
                      <a:pt x="633" y="95"/>
                      <a:pt x="631" y="94"/>
                      <a:pt x="629" y="94"/>
                    </a:cubicBezTo>
                    <a:cubicBezTo>
                      <a:pt x="627" y="95"/>
                      <a:pt x="626" y="95"/>
                      <a:pt x="624" y="95"/>
                    </a:cubicBezTo>
                    <a:cubicBezTo>
                      <a:pt x="622" y="95"/>
                      <a:pt x="621" y="95"/>
                      <a:pt x="619" y="95"/>
                    </a:cubicBezTo>
                    <a:cubicBezTo>
                      <a:pt x="617" y="95"/>
                      <a:pt x="616" y="96"/>
                      <a:pt x="614" y="95"/>
                    </a:cubicBezTo>
                    <a:cubicBezTo>
                      <a:pt x="613" y="94"/>
                      <a:pt x="613" y="94"/>
                      <a:pt x="612" y="93"/>
                    </a:cubicBezTo>
                    <a:cubicBezTo>
                      <a:pt x="611" y="92"/>
                      <a:pt x="610" y="91"/>
                      <a:pt x="608" y="91"/>
                    </a:cubicBezTo>
                    <a:cubicBezTo>
                      <a:pt x="607" y="91"/>
                      <a:pt x="607" y="92"/>
                      <a:pt x="606" y="93"/>
                    </a:cubicBezTo>
                    <a:cubicBezTo>
                      <a:pt x="604" y="93"/>
                      <a:pt x="604" y="93"/>
                      <a:pt x="602" y="94"/>
                    </a:cubicBezTo>
                    <a:cubicBezTo>
                      <a:pt x="601" y="94"/>
                      <a:pt x="600" y="94"/>
                      <a:pt x="599" y="94"/>
                    </a:cubicBezTo>
                    <a:cubicBezTo>
                      <a:pt x="597" y="94"/>
                      <a:pt x="596" y="94"/>
                      <a:pt x="595" y="94"/>
                    </a:cubicBezTo>
                    <a:close/>
                    <a:moveTo>
                      <a:pt x="590" y="62"/>
                    </a:moveTo>
                    <a:cubicBezTo>
                      <a:pt x="590" y="62"/>
                      <a:pt x="591" y="62"/>
                      <a:pt x="591" y="61"/>
                    </a:cubicBezTo>
                    <a:cubicBezTo>
                      <a:pt x="591" y="61"/>
                      <a:pt x="591" y="61"/>
                      <a:pt x="591" y="60"/>
                    </a:cubicBezTo>
                    <a:cubicBezTo>
                      <a:pt x="591" y="59"/>
                      <a:pt x="590" y="59"/>
                      <a:pt x="589" y="58"/>
                    </a:cubicBezTo>
                    <a:cubicBezTo>
                      <a:pt x="588" y="58"/>
                      <a:pt x="587" y="57"/>
                      <a:pt x="586" y="57"/>
                    </a:cubicBezTo>
                    <a:cubicBezTo>
                      <a:pt x="585" y="56"/>
                      <a:pt x="585" y="56"/>
                      <a:pt x="583" y="56"/>
                    </a:cubicBezTo>
                    <a:cubicBezTo>
                      <a:pt x="582" y="56"/>
                      <a:pt x="581" y="57"/>
                      <a:pt x="580" y="57"/>
                    </a:cubicBezTo>
                    <a:cubicBezTo>
                      <a:pt x="578" y="58"/>
                      <a:pt x="577" y="58"/>
                      <a:pt x="576" y="58"/>
                    </a:cubicBezTo>
                    <a:cubicBezTo>
                      <a:pt x="574" y="58"/>
                      <a:pt x="574" y="58"/>
                      <a:pt x="572" y="57"/>
                    </a:cubicBezTo>
                    <a:cubicBezTo>
                      <a:pt x="571" y="57"/>
                      <a:pt x="571" y="56"/>
                      <a:pt x="570" y="55"/>
                    </a:cubicBezTo>
                    <a:cubicBezTo>
                      <a:pt x="569" y="55"/>
                      <a:pt x="568" y="55"/>
                      <a:pt x="567" y="55"/>
                    </a:cubicBezTo>
                    <a:cubicBezTo>
                      <a:pt x="565" y="55"/>
                      <a:pt x="564" y="55"/>
                      <a:pt x="562" y="55"/>
                    </a:cubicBezTo>
                    <a:cubicBezTo>
                      <a:pt x="559" y="55"/>
                      <a:pt x="558" y="55"/>
                      <a:pt x="556" y="55"/>
                    </a:cubicBezTo>
                    <a:cubicBezTo>
                      <a:pt x="554" y="55"/>
                      <a:pt x="553" y="55"/>
                      <a:pt x="552" y="55"/>
                    </a:cubicBezTo>
                    <a:cubicBezTo>
                      <a:pt x="552" y="56"/>
                      <a:pt x="551" y="56"/>
                      <a:pt x="551" y="57"/>
                    </a:cubicBezTo>
                    <a:cubicBezTo>
                      <a:pt x="550" y="58"/>
                      <a:pt x="551" y="60"/>
                      <a:pt x="550" y="61"/>
                    </a:cubicBezTo>
                    <a:cubicBezTo>
                      <a:pt x="549" y="62"/>
                      <a:pt x="548" y="62"/>
                      <a:pt x="548" y="62"/>
                    </a:cubicBezTo>
                    <a:cubicBezTo>
                      <a:pt x="546" y="62"/>
                      <a:pt x="546" y="62"/>
                      <a:pt x="545" y="63"/>
                    </a:cubicBezTo>
                    <a:cubicBezTo>
                      <a:pt x="543" y="64"/>
                      <a:pt x="542" y="64"/>
                      <a:pt x="540" y="65"/>
                    </a:cubicBezTo>
                    <a:cubicBezTo>
                      <a:pt x="539" y="66"/>
                      <a:pt x="538" y="66"/>
                      <a:pt x="537" y="67"/>
                    </a:cubicBezTo>
                    <a:cubicBezTo>
                      <a:pt x="535" y="68"/>
                      <a:pt x="535" y="68"/>
                      <a:pt x="533" y="69"/>
                    </a:cubicBezTo>
                    <a:cubicBezTo>
                      <a:pt x="532" y="70"/>
                      <a:pt x="531" y="70"/>
                      <a:pt x="530" y="70"/>
                    </a:cubicBezTo>
                    <a:cubicBezTo>
                      <a:pt x="529" y="71"/>
                      <a:pt x="527" y="70"/>
                      <a:pt x="526" y="71"/>
                    </a:cubicBezTo>
                    <a:cubicBezTo>
                      <a:pt x="526" y="72"/>
                      <a:pt x="526" y="73"/>
                      <a:pt x="526" y="73"/>
                    </a:cubicBezTo>
                    <a:cubicBezTo>
                      <a:pt x="527" y="74"/>
                      <a:pt x="528" y="74"/>
                      <a:pt x="529" y="75"/>
                    </a:cubicBezTo>
                    <a:cubicBezTo>
                      <a:pt x="529" y="77"/>
                      <a:pt x="529" y="77"/>
                      <a:pt x="529" y="77"/>
                    </a:cubicBezTo>
                    <a:cubicBezTo>
                      <a:pt x="529" y="78"/>
                      <a:pt x="529" y="78"/>
                      <a:pt x="530" y="79"/>
                    </a:cubicBezTo>
                    <a:cubicBezTo>
                      <a:pt x="531" y="80"/>
                      <a:pt x="533" y="79"/>
                      <a:pt x="534" y="79"/>
                    </a:cubicBezTo>
                    <a:cubicBezTo>
                      <a:pt x="536" y="79"/>
                      <a:pt x="536" y="78"/>
                      <a:pt x="538" y="78"/>
                    </a:cubicBezTo>
                    <a:cubicBezTo>
                      <a:pt x="539" y="78"/>
                      <a:pt x="539" y="77"/>
                      <a:pt x="540" y="77"/>
                    </a:cubicBezTo>
                    <a:cubicBezTo>
                      <a:pt x="542" y="76"/>
                      <a:pt x="543" y="77"/>
                      <a:pt x="544" y="77"/>
                    </a:cubicBezTo>
                    <a:cubicBezTo>
                      <a:pt x="545" y="77"/>
                      <a:pt x="546" y="77"/>
                      <a:pt x="547" y="77"/>
                    </a:cubicBezTo>
                    <a:cubicBezTo>
                      <a:pt x="549" y="76"/>
                      <a:pt x="550" y="75"/>
                      <a:pt x="551" y="73"/>
                    </a:cubicBezTo>
                    <a:cubicBezTo>
                      <a:pt x="552" y="73"/>
                      <a:pt x="553" y="72"/>
                      <a:pt x="554" y="71"/>
                    </a:cubicBezTo>
                    <a:cubicBezTo>
                      <a:pt x="556" y="71"/>
                      <a:pt x="557" y="72"/>
                      <a:pt x="558" y="71"/>
                    </a:cubicBezTo>
                    <a:cubicBezTo>
                      <a:pt x="560" y="71"/>
                      <a:pt x="561" y="70"/>
                      <a:pt x="562" y="69"/>
                    </a:cubicBezTo>
                    <a:cubicBezTo>
                      <a:pt x="563" y="68"/>
                      <a:pt x="564" y="68"/>
                      <a:pt x="565" y="67"/>
                    </a:cubicBezTo>
                    <a:cubicBezTo>
                      <a:pt x="567" y="66"/>
                      <a:pt x="568" y="67"/>
                      <a:pt x="570" y="66"/>
                    </a:cubicBezTo>
                    <a:cubicBezTo>
                      <a:pt x="572" y="66"/>
                      <a:pt x="573" y="66"/>
                      <a:pt x="575" y="65"/>
                    </a:cubicBezTo>
                    <a:cubicBezTo>
                      <a:pt x="577" y="65"/>
                      <a:pt x="577" y="64"/>
                      <a:pt x="579" y="64"/>
                    </a:cubicBezTo>
                    <a:cubicBezTo>
                      <a:pt x="580" y="64"/>
                      <a:pt x="581" y="64"/>
                      <a:pt x="583" y="63"/>
                    </a:cubicBezTo>
                    <a:cubicBezTo>
                      <a:pt x="584" y="63"/>
                      <a:pt x="585" y="63"/>
                      <a:pt x="586" y="63"/>
                    </a:cubicBezTo>
                    <a:cubicBezTo>
                      <a:pt x="588" y="63"/>
                      <a:pt x="589" y="63"/>
                      <a:pt x="590" y="62"/>
                    </a:cubicBezTo>
                    <a:moveTo>
                      <a:pt x="511" y="174"/>
                    </a:moveTo>
                    <a:cubicBezTo>
                      <a:pt x="510" y="172"/>
                      <a:pt x="514" y="172"/>
                      <a:pt x="516" y="171"/>
                    </a:cubicBezTo>
                    <a:cubicBezTo>
                      <a:pt x="516" y="170"/>
                      <a:pt x="517" y="169"/>
                      <a:pt x="518" y="169"/>
                    </a:cubicBezTo>
                    <a:cubicBezTo>
                      <a:pt x="518" y="169"/>
                      <a:pt x="519" y="169"/>
                      <a:pt x="519" y="169"/>
                    </a:cubicBezTo>
                    <a:cubicBezTo>
                      <a:pt x="521" y="169"/>
                      <a:pt x="521" y="169"/>
                      <a:pt x="522" y="169"/>
                    </a:cubicBezTo>
                    <a:cubicBezTo>
                      <a:pt x="523" y="168"/>
                      <a:pt x="523" y="168"/>
                      <a:pt x="524" y="167"/>
                    </a:cubicBezTo>
                    <a:cubicBezTo>
                      <a:pt x="525" y="167"/>
                      <a:pt x="526" y="166"/>
                      <a:pt x="526" y="166"/>
                    </a:cubicBezTo>
                    <a:cubicBezTo>
                      <a:pt x="528" y="166"/>
                      <a:pt x="528" y="166"/>
                      <a:pt x="529" y="167"/>
                    </a:cubicBezTo>
                    <a:cubicBezTo>
                      <a:pt x="531" y="167"/>
                      <a:pt x="533" y="168"/>
                      <a:pt x="532" y="169"/>
                    </a:cubicBezTo>
                    <a:cubicBezTo>
                      <a:pt x="532" y="170"/>
                      <a:pt x="531" y="170"/>
                      <a:pt x="530" y="170"/>
                    </a:cubicBezTo>
                    <a:cubicBezTo>
                      <a:pt x="528" y="170"/>
                      <a:pt x="527" y="170"/>
                      <a:pt x="526" y="170"/>
                    </a:cubicBezTo>
                    <a:cubicBezTo>
                      <a:pt x="525" y="170"/>
                      <a:pt x="524" y="170"/>
                      <a:pt x="523" y="171"/>
                    </a:cubicBezTo>
                    <a:cubicBezTo>
                      <a:pt x="520" y="171"/>
                      <a:pt x="519" y="171"/>
                      <a:pt x="517" y="172"/>
                    </a:cubicBezTo>
                    <a:cubicBezTo>
                      <a:pt x="516" y="173"/>
                      <a:pt x="515" y="174"/>
                      <a:pt x="514" y="174"/>
                    </a:cubicBezTo>
                    <a:cubicBezTo>
                      <a:pt x="513" y="174"/>
                      <a:pt x="512" y="174"/>
                      <a:pt x="511" y="174"/>
                    </a:cubicBezTo>
                    <a:close/>
                    <a:moveTo>
                      <a:pt x="497" y="153"/>
                    </a:moveTo>
                    <a:cubicBezTo>
                      <a:pt x="499" y="153"/>
                      <a:pt x="499" y="153"/>
                      <a:pt x="501" y="152"/>
                    </a:cubicBezTo>
                    <a:cubicBezTo>
                      <a:pt x="502" y="152"/>
                      <a:pt x="502" y="152"/>
                      <a:pt x="503" y="151"/>
                    </a:cubicBezTo>
                    <a:cubicBezTo>
                      <a:pt x="504" y="151"/>
                      <a:pt x="504" y="149"/>
                      <a:pt x="505" y="149"/>
                    </a:cubicBezTo>
                    <a:cubicBezTo>
                      <a:pt x="506" y="149"/>
                      <a:pt x="506" y="150"/>
                      <a:pt x="507" y="150"/>
                    </a:cubicBezTo>
                    <a:cubicBezTo>
                      <a:pt x="509" y="150"/>
                      <a:pt x="509" y="149"/>
                      <a:pt x="510" y="148"/>
                    </a:cubicBezTo>
                    <a:cubicBezTo>
                      <a:pt x="511" y="148"/>
                      <a:pt x="510" y="147"/>
                      <a:pt x="511" y="146"/>
                    </a:cubicBezTo>
                    <a:cubicBezTo>
                      <a:pt x="511" y="145"/>
                      <a:pt x="510" y="144"/>
                      <a:pt x="511" y="144"/>
                    </a:cubicBezTo>
                    <a:cubicBezTo>
                      <a:pt x="512" y="143"/>
                      <a:pt x="513" y="143"/>
                      <a:pt x="514" y="144"/>
                    </a:cubicBezTo>
                    <a:cubicBezTo>
                      <a:pt x="515" y="144"/>
                      <a:pt x="515" y="145"/>
                      <a:pt x="516" y="146"/>
                    </a:cubicBezTo>
                    <a:cubicBezTo>
                      <a:pt x="517" y="146"/>
                      <a:pt x="518" y="146"/>
                      <a:pt x="520" y="146"/>
                    </a:cubicBezTo>
                    <a:cubicBezTo>
                      <a:pt x="521" y="146"/>
                      <a:pt x="522" y="146"/>
                      <a:pt x="523" y="145"/>
                    </a:cubicBezTo>
                    <a:cubicBezTo>
                      <a:pt x="525" y="145"/>
                      <a:pt x="526" y="145"/>
                      <a:pt x="529" y="145"/>
                    </a:cubicBezTo>
                    <a:cubicBezTo>
                      <a:pt x="530" y="144"/>
                      <a:pt x="531" y="144"/>
                      <a:pt x="533" y="143"/>
                    </a:cubicBezTo>
                    <a:cubicBezTo>
                      <a:pt x="534" y="143"/>
                      <a:pt x="534" y="143"/>
                      <a:pt x="535" y="143"/>
                    </a:cubicBezTo>
                    <a:cubicBezTo>
                      <a:pt x="535" y="143"/>
                      <a:pt x="535" y="142"/>
                      <a:pt x="536" y="142"/>
                    </a:cubicBezTo>
                    <a:cubicBezTo>
                      <a:pt x="537" y="141"/>
                      <a:pt x="538" y="141"/>
                      <a:pt x="539" y="141"/>
                    </a:cubicBezTo>
                    <a:cubicBezTo>
                      <a:pt x="540" y="141"/>
                      <a:pt x="541" y="141"/>
                      <a:pt x="542" y="141"/>
                    </a:cubicBezTo>
                    <a:cubicBezTo>
                      <a:pt x="543" y="142"/>
                      <a:pt x="543" y="142"/>
                      <a:pt x="544" y="142"/>
                    </a:cubicBezTo>
                    <a:cubicBezTo>
                      <a:pt x="544" y="143"/>
                      <a:pt x="542" y="144"/>
                      <a:pt x="541" y="144"/>
                    </a:cubicBezTo>
                    <a:cubicBezTo>
                      <a:pt x="540" y="145"/>
                      <a:pt x="539" y="144"/>
                      <a:pt x="537" y="144"/>
                    </a:cubicBezTo>
                    <a:cubicBezTo>
                      <a:pt x="536" y="144"/>
                      <a:pt x="535" y="142"/>
                      <a:pt x="534" y="143"/>
                    </a:cubicBezTo>
                    <a:cubicBezTo>
                      <a:pt x="533" y="144"/>
                      <a:pt x="534" y="144"/>
                      <a:pt x="533" y="145"/>
                    </a:cubicBezTo>
                    <a:cubicBezTo>
                      <a:pt x="533" y="146"/>
                      <a:pt x="531" y="146"/>
                      <a:pt x="530" y="146"/>
                    </a:cubicBezTo>
                    <a:cubicBezTo>
                      <a:pt x="529" y="147"/>
                      <a:pt x="528" y="147"/>
                      <a:pt x="527" y="147"/>
                    </a:cubicBezTo>
                    <a:cubicBezTo>
                      <a:pt x="525" y="148"/>
                      <a:pt x="525" y="148"/>
                      <a:pt x="523" y="148"/>
                    </a:cubicBezTo>
                    <a:cubicBezTo>
                      <a:pt x="522" y="148"/>
                      <a:pt x="521" y="148"/>
                      <a:pt x="521" y="149"/>
                    </a:cubicBezTo>
                    <a:cubicBezTo>
                      <a:pt x="520" y="149"/>
                      <a:pt x="520" y="150"/>
                      <a:pt x="520" y="150"/>
                    </a:cubicBezTo>
                    <a:cubicBezTo>
                      <a:pt x="519" y="152"/>
                      <a:pt x="517" y="152"/>
                      <a:pt x="515" y="152"/>
                    </a:cubicBezTo>
                    <a:cubicBezTo>
                      <a:pt x="514" y="153"/>
                      <a:pt x="512" y="152"/>
                      <a:pt x="512" y="153"/>
                    </a:cubicBezTo>
                    <a:cubicBezTo>
                      <a:pt x="511" y="154"/>
                      <a:pt x="511" y="154"/>
                      <a:pt x="511" y="155"/>
                    </a:cubicBezTo>
                    <a:cubicBezTo>
                      <a:pt x="510" y="155"/>
                      <a:pt x="509" y="154"/>
                      <a:pt x="508" y="154"/>
                    </a:cubicBezTo>
                    <a:cubicBezTo>
                      <a:pt x="507" y="154"/>
                      <a:pt x="506" y="155"/>
                      <a:pt x="505" y="155"/>
                    </a:cubicBezTo>
                    <a:cubicBezTo>
                      <a:pt x="504" y="155"/>
                      <a:pt x="503" y="156"/>
                      <a:pt x="502" y="156"/>
                    </a:cubicBezTo>
                    <a:cubicBezTo>
                      <a:pt x="501" y="157"/>
                      <a:pt x="500" y="156"/>
                      <a:pt x="499" y="156"/>
                    </a:cubicBezTo>
                    <a:cubicBezTo>
                      <a:pt x="498" y="156"/>
                      <a:pt x="497" y="156"/>
                      <a:pt x="497" y="156"/>
                    </a:cubicBezTo>
                    <a:cubicBezTo>
                      <a:pt x="495" y="156"/>
                      <a:pt x="495" y="157"/>
                      <a:pt x="493" y="156"/>
                    </a:cubicBezTo>
                    <a:cubicBezTo>
                      <a:pt x="493" y="156"/>
                      <a:pt x="492" y="156"/>
                      <a:pt x="492" y="155"/>
                    </a:cubicBezTo>
                    <a:cubicBezTo>
                      <a:pt x="492" y="155"/>
                      <a:pt x="492" y="155"/>
                      <a:pt x="492" y="154"/>
                    </a:cubicBezTo>
                    <a:cubicBezTo>
                      <a:pt x="492" y="153"/>
                      <a:pt x="494" y="154"/>
                      <a:pt x="495" y="153"/>
                    </a:cubicBezTo>
                    <a:cubicBezTo>
                      <a:pt x="496" y="153"/>
                      <a:pt x="496" y="153"/>
                      <a:pt x="497" y="153"/>
                    </a:cubicBezTo>
                    <a:close/>
                    <a:moveTo>
                      <a:pt x="485" y="114"/>
                    </a:moveTo>
                    <a:cubicBezTo>
                      <a:pt x="487" y="114"/>
                      <a:pt x="488" y="113"/>
                      <a:pt x="490" y="113"/>
                    </a:cubicBezTo>
                    <a:cubicBezTo>
                      <a:pt x="492" y="113"/>
                      <a:pt x="493" y="113"/>
                      <a:pt x="495" y="112"/>
                    </a:cubicBezTo>
                    <a:cubicBezTo>
                      <a:pt x="498" y="112"/>
                      <a:pt x="499" y="113"/>
                      <a:pt x="501" y="112"/>
                    </a:cubicBezTo>
                    <a:cubicBezTo>
                      <a:pt x="504" y="112"/>
                      <a:pt x="505" y="112"/>
                      <a:pt x="508" y="112"/>
                    </a:cubicBezTo>
                    <a:cubicBezTo>
                      <a:pt x="509" y="111"/>
                      <a:pt x="510" y="111"/>
                      <a:pt x="510" y="111"/>
                    </a:cubicBezTo>
                    <a:cubicBezTo>
                      <a:pt x="512" y="111"/>
                      <a:pt x="512" y="110"/>
                      <a:pt x="513" y="110"/>
                    </a:cubicBezTo>
                    <a:cubicBezTo>
                      <a:pt x="514" y="109"/>
                      <a:pt x="515" y="109"/>
                      <a:pt x="516" y="109"/>
                    </a:cubicBezTo>
                    <a:cubicBezTo>
                      <a:pt x="517" y="109"/>
                      <a:pt x="519" y="108"/>
                      <a:pt x="519" y="110"/>
                    </a:cubicBezTo>
                    <a:cubicBezTo>
                      <a:pt x="520" y="110"/>
                      <a:pt x="520" y="111"/>
                      <a:pt x="519" y="111"/>
                    </a:cubicBezTo>
                    <a:cubicBezTo>
                      <a:pt x="519" y="113"/>
                      <a:pt x="517" y="112"/>
                      <a:pt x="515" y="112"/>
                    </a:cubicBezTo>
                    <a:cubicBezTo>
                      <a:pt x="514" y="112"/>
                      <a:pt x="513" y="111"/>
                      <a:pt x="512" y="112"/>
                    </a:cubicBezTo>
                    <a:cubicBezTo>
                      <a:pt x="512" y="113"/>
                      <a:pt x="512" y="114"/>
                      <a:pt x="513" y="115"/>
                    </a:cubicBezTo>
                    <a:cubicBezTo>
                      <a:pt x="513" y="116"/>
                      <a:pt x="514" y="116"/>
                      <a:pt x="516" y="116"/>
                    </a:cubicBezTo>
                    <a:cubicBezTo>
                      <a:pt x="517" y="116"/>
                      <a:pt x="518" y="115"/>
                      <a:pt x="519" y="115"/>
                    </a:cubicBezTo>
                    <a:cubicBezTo>
                      <a:pt x="521" y="114"/>
                      <a:pt x="522" y="112"/>
                      <a:pt x="523" y="113"/>
                    </a:cubicBezTo>
                    <a:cubicBezTo>
                      <a:pt x="524" y="114"/>
                      <a:pt x="524" y="114"/>
                      <a:pt x="524" y="115"/>
                    </a:cubicBezTo>
                    <a:cubicBezTo>
                      <a:pt x="524" y="116"/>
                      <a:pt x="522" y="116"/>
                      <a:pt x="521" y="116"/>
                    </a:cubicBezTo>
                    <a:cubicBezTo>
                      <a:pt x="520" y="116"/>
                      <a:pt x="519" y="116"/>
                      <a:pt x="518" y="117"/>
                    </a:cubicBezTo>
                    <a:cubicBezTo>
                      <a:pt x="517" y="118"/>
                      <a:pt x="517" y="119"/>
                      <a:pt x="516" y="119"/>
                    </a:cubicBezTo>
                    <a:cubicBezTo>
                      <a:pt x="515" y="120"/>
                      <a:pt x="514" y="119"/>
                      <a:pt x="513" y="119"/>
                    </a:cubicBezTo>
                    <a:cubicBezTo>
                      <a:pt x="511" y="118"/>
                      <a:pt x="510" y="117"/>
                      <a:pt x="509" y="118"/>
                    </a:cubicBezTo>
                    <a:cubicBezTo>
                      <a:pt x="508" y="118"/>
                      <a:pt x="507" y="119"/>
                      <a:pt x="507" y="119"/>
                    </a:cubicBezTo>
                    <a:cubicBezTo>
                      <a:pt x="506" y="120"/>
                      <a:pt x="507" y="121"/>
                      <a:pt x="506" y="122"/>
                    </a:cubicBezTo>
                    <a:cubicBezTo>
                      <a:pt x="505" y="123"/>
                      <a:pt x="504" y="122"/>
                      <a:pt x="503" y="122"/>
                    </a:cubicBezTo>
                    <a:cubicBezTo>
                      <a:pt x="501" y="123"/>
                      <a:pt x="498" y="126"/>
                      <a:pt x="498" y="124"/>
                    </a:cubicBezTo>
                    <a:cubicBezTo>
                      <a:pt x="498" y="123"/>
                      <a:pt x="499" y="123"/>
                      <a:pt x="499" y="122"/>
                    </a:cubicBezTo>
                    <a:cubicBezTo>
                      <a:pt x="500" y="121"/>
                      <a:pt x="503" y="122"/>
                      <a:pt x="503" y="121"/>
                    </a:cubicBezTo>
                    <a:cubicBezTo>
                      <a:pt x="502" y="120"/>
                      <a:pt x="501" y="120"/>
                      <a:pt x="501" y="120"/>
                    </a:cubicBezTo>
                    <a:cubicBezTo>
                      <a:pt x="499" y="119"/>
                      <a:pt x="498" y="120"/>
                      <a:pt x="497" y="120"/>
                    </a:cubicBezTo>
                    <a:cubicBezTo>
                      <a:pt x="495" y="121"/>
                      <a:pt x="495" y="122"/>
                      <a:pt x="493" y="122"/>
                    </a:cubicBezTo>
                    <a:cubicBezTo>
                      <a:pt x="492" y="123"/>
                      <a:pt x="491" y="123"/>
                      <a:pt x="489" y="123"/>
                    </a:cubicBezTo>
                    <a:cubicBezTo>
                      <a:pt x="488" y="123"/>
                      <a:pt x="487" y="123"/>
                      <a:pt x="486" y="123"/>
                    </a:cubicBezTo>
                    <a:cubicBezTo>
                      <a:pt x="486" y="123"/>
                      <a:pt x="488" y="121"/>
                      <a:pt x="489" y="121"/>
                    </a:cubicBezTo>
                    <a:cubicBezTo>
                      <a:pt x="491" y="120"/>
                      <a:pt x="492" y="121"/>
                      <a:pt x="493" y="120"/>
                    </a:cubicBezTo>
                    <a:cubicBezTo>
                      <a:pt x="494" y="120"/>
                      <a:pt x="494" y="119"/>
                      <a:pt x="495" y="118"/>
                    </a:cubicBezTo>
                    <a:cubicBezTo>
                      <a:pt x="497" y="118"/>
                      <a:pt x="497" y="118"/>
                      <a:pt x="498" y="118"/>
                    </a:cubicBezTo>
                    <a:cubicBezTo>
                      <a:pt x="500" y="117"/>
                      <a:pt x="501" y="118"/>
                      <a:pt x="501" y="117"/>
                    </a:cubicBezTo>
                    <a:cubicBezTo>
                      <a:pt x="501" y="116"/>
                      <a:pt x="501" y="116"/>
                      <a:pt x="500" y="115"/>
                    </a:cubicBezTo>
                    <a:cubicBezTo>
                      <a:pt x="499" y="115"/>
                      <a:pt x="499" y="115"/>
                      <a:pt x="498" y="115"/>
                    </a:cubicBezTo>
                    <a:cubicBezTo>
                      <a:pt x="496" y="114"/>
                      <a:pt x="496" y="115"/>
                      <a:pt x="494" y="115"/>
                    </a:cubicBezTo>
                    <a:cubicBezTo>
                      <a:pt x="493" y="115"/>
                      <a:pt x="493" y="116"/>
                      <a:pt x="491" y="116"/>
                    </a:cubicBezTo>
                    <a:cubicBezTo>
                      <a:pt x="490" y="116"/>
                      <a:pt x="489" y="116"/>
                      <a:pt x="487" y="116"/>
                    </a:cubicBezTo>
                    <a:cubicBezTo>
                      <a:pt x="486" y="116"/>
                      <a:pt x="485" y="116"/>
                      <a:pt x="484" y="116"/>
                    </a:cubicBezTo>
                    <a:cubicBezTo>
                      <a:pt x="483" y="116"/>
                      <a:pt x="483" y="118"/>
                      <a:pt x="482" y="118"/>
                    </a:cubicBezTo>
                    <a:cubicBezTo>
                      <a:pt x="481" y="118"/>
                      <a:pt x="480" y="117"/>
                      <a:pt x="481" y="116"/>
                    </a:cubicBezTo>
                    <a:cubicBezTo>
                      <a:pt x="481" y="115"/>
                      <a:pt x="481" y="115"/>
                      <a:pt x="482" y="114"/>
                    </a:cubicBezTo>
                    <a:cubicBezTo>
                      <a:pt x="483" y="114"/>
                      <a:pt x="484" y="114"/>
                      <a:pt x="485" y="114"/>
                    </a:cubicBezTo>
                    <a:close/>
                    <a:moveTo>
                      <a:pt x="459" y="90"/>
                    </a:moveTo>
                    <a:cubicBezTo>
                      <a:pt x="460" y="90"/>
                      <a:pt x="461" y="89"/>
                      <a:pt x="462" y="89"/>
                    </a:cubicBezTo>
                    <a:cubicBezTo>
                      <a:pt x="463" y="89"/>
                      <a:pt x="464" y="89"/>
                      <a:pt x="465" y="89"/>
                    </a:cubicBezTo>
                    <a:cubicBezTo>
                      <a:pt x="467" y="88"/>
                      <a:pt x="468" y="88"/>
                      <a:pt x="470" y="87"/>
                    </a:cubicBezTo>
                    <a:cubicBezTo>
                      <a:pt x="471" y="87"/>
                      <a:pt x="471" y="86"/>
                      <a:pt x="473" y="86"/>
                    </a:cubicBezTo>
                    <a:cubicBezTo>
                      <a:pt x="474" y="86"/>
                      <a:pt x="475" y="87"/>
                      <a:pt x="477" y="86"/>
                    </a:cubicBezTo>
                    <a:cubicBezTo>
                      <a:pt x="478" y="86"/>
                      <a:pt x="479" y="85"/>
                      <a:pt x="480" y="85"/>
                    </a:cubicBezTo>
                    <a:cubicBezTo>
                      <a:pt x="481" y="85"/>
                      <a:pt x="481" y="86"/>
                      <a:pt x="482" y="86"/>
                    </a:cubicBezTo>
                    <a:cubicBezTo>
                      <a:pt x="479" y="88"/>
                      <a:pt x="479" y="88"/>
                      <a:pt x="479" y="88"/>
                    </a:cubicBezTo>
                    <a:cubicBezTo>
                      <a:pt x="478" y="88"/>
                      <a:pt x="477" y="89"/>
                      <a:pt x="476" y="90"/>
                    </a:cubicBezTo>
                    <a:cubicBezTo>
                      <a:pt x="474" y="90"/>
                      <a:pt x="473" y="90"/>
                      <a:pt x="471" y="90"/>
                    </a:cubicBezTo>
                    <a:cubicBezTo>
                      <a:pt x="470" y="90"/>
                      <a:pt x="469" y="90"/>
                      <a:pt x="468" y="90"/>
                    </a:cubicBezTo>
                    <a:cubicBezTo>
                      <a:pt x="467" y="90"/>
                      <a:pt x="466" y="90"/>
                      <a:pt x="465" y="91"/>
                    </a:cubicBezTo>
                    <a:cubicBezTo>
                      <a:pt x="463" y="91"/>
                      <a:pt x="463" y="92"/>
                      <a:pt x="462" y="93"/>
                    </a:cubicBezTo>
                    <a:cubicBezTo>
                      <a:pt x="461" y="93"/>
                      <a:pt x="460" y="94"/>
                      <a:pt x="459" y="94"/>
                    </a:cubicBezTo>
                    <a:cubicBezTo>
                      <a:pt x="458" y="94"/>
                      <a:pt x="456" y="93"/>
                      <a:pt x="456" y="94"/>
                    </a:cubicBezTo>
                    <a:cubicBezTo>
                      <a:pt x="455" y="95"/>
                      <a:pt x="455" y="96"/>
                      <a:pt x="456" y="97"/>
                    </a:cubicBezTo>
                    <a:cubicBezTo>
                      <a:pt x="457" y="98"/>
                      <a:pt x="458" y="99"/>
                      <a:pt x="460" y="98"/>
                    </a:cubicBezTo>
                    <a:cubicBezTo>
                      <a:pt x="461" y="98"/>
                      <a:pt x="461" y="97"/>
                      <a:pt x="462" y="96"/>
                    </a:cubicBezTo>
                    <a:cubicBezTo>
                      <a:pt x="463" y="95"/>
                      <a:pt x="464" y="94"/>
                      <a:pt x="466" y="94"/>
                    </a:cubicBezTo>
                    <a:cubicBezTo>
                      <a:pt x="468" y="94"/>
                      <a:pt x="469" y="94"/>
                      <a:pt x="472" y="94"/>
                    </a:cubicBezTo>
                    <a:cubicBezTo>
                      <a:pt x="473" y="94"/>
                      <a:pt x="474" y="94"/>
                      <a:pt x="475" y="93"/>
                    </a:cubicBezTo>
                    <a:cubicBezTo>
                      <a:pt x="477" y="93"/>
                      <a:pt x="477" y="91"/>
                      <a:pt x="479" y="91"/>
                    </a:cubicBezTo>
                    <a:cubicBezTo>
                      <a:pt x="481" y="90"/>
                      <a:pt x="482" y="90"/>
                      <a:pt x="484" y="90"/>
                    </a:cubicBezTo>
                    <a:cubicBezTo>
                      <a:pt x="486" y="89"/>
                      <a:pt x="486" y="89"/>
                      <a:pt x="488" y="89"/>
                    </a:cubicBezTo>
                    <a:cubicBezTo>
                      <a:pt x="489" y="89"/>
                      <a:pt x="490" y="88"/>
                      <a:pt x="491" y="88"/>
                    </a:cubicBezTo>
                    <a:cubicBezTo>
                      <a:pt x="493" y="87"/>
                      <a:pt x="493" y="87"/>
                      <a:pt x="494" y="86"/>
                    </a:cubicBezTo>
                    <a:cubicBezTo>
                      <a:pt x="496" y="85"/>
                      <a:pt x="496" y="84"/>
                      <a:pt x="498" y="84"/>
                    </a:cubicBezTo>
                    <a:cubicBezTo>
                      <a:pt x="499" y="83"/>
                      <a:pt x="500" y="83"/>
                      <a:pt x="500" y="84"/>
                    </a:cubicBezTo>
                    <a:cubicBezTo>
                      <a:pt x="501" y="85"/>
                      <a:pt x="500" y="86"/>
                      <a:pt x="500" y="87"/>
                    </a:cubicBezTo>
                    <a:cubicBezTo>
                      <a:pt x="500" y="89"/>
                      <a:pt x="500" y="89"/>
                      <a:pt x="500" y="90"/>
                    </a:cubicBezTo>
                    <a:cubicBezTo>
                      <a:pt x="501" y="91"/>
                      <a:pt x="502" y="91"/>
                      <a:pt x="503" y="91"/>
                    </a:cubicBezTo>
                    <a:cubicBezTo>
                      <a:pt x="504" y="91"/>
                      <a:pt x="505" y="91"/>
                      <a:pt x="505" y="90"/>
                    </a:cubicBezTo>
                    <a:cubicBezTo>
                      <a:pt x="506" y="90"/>
                      <a:pt x="507" y="89"/>
                      <a:pt x="507" y="89"/>
                    </a:cubicBezTo>
                    <a:cubicBezTo>
                      <a:pt x="508" y="88"/>
                      <a:pt x="508" y="87"/>
                      <a:pt x="509" y="87"/>
                    </a:cubicBezTo>
                    <a:cubicBezTo>
                      <a:pt x="510" y="86"/>
                      <a:pt x="510" y="86"/>
                      <a:pt x="511" y="87"/>
                    </a:cubicBezTo>
                    <a:cubicBezTo>
                      <a:pt x="512" y="87"/>
                      <a:pt x="512" y="88"/>
                      <a:pt x="512" y="89"/>
                    </a:cubicBezTo>
                    <a:cubicBezTo>
                      <a:pt x="513" y="90"/>
                      <a:pt x="512" y="91"/>
                      <a:pt x="513" y="92"/>
                    </a:cubicBezTo>
                    <a:cubicBezTo>
                      <a:pt x="514" y="93"/>
                      <a:pt x="515" y="91"/>
                      <a:pt x="517" y="90"/>
                    </a:cubicBezTo>
                    <a:cubicBezTo>
                      <a:pt x="518" y="89"/>
                      <a:pt x="519" y="88"/>
                      <a:pt x="521" y="88"/>
                    </a:cubicBezTo>
                    <a:cubicBezTo>
                      <a:pt x="522" y="87"/>
                      <a:pt x="523" y="88"/>
                      <a:pt x="525" y="88"/>
                    </a:cubicBezTo>
                    <a:cubicBezTo>
                      <a:pt x="527" y="88"/>
                      <a:pt x="527" y="88"/>
                      <a:pt x="529" y="89"/>
                    </a:cubicBezTo>
                    <a:cubicBezTo>
                      <a:pt x="530" y="89"/>
                      <a:pt x="531" y="91"/>
                      <a:pt x="533" y="91"/>
                    </a:cubicBezTo>
                    <a:cubicBezTo>
                      <a:pt x="534" y="92"/>
                      <a:pt x="535" y="91"/>
                      <a:pt x="536" y="92"/>
                    </a:cubicBezTo>
                    <a:cubicBezTo>
                      <a:pt x="538" y="92"/>
                      <a:pt x="539" y="92"/>
                      <a:pt x="540" y="92"/>
                    </a:cubicBezTo>
                    <a:cubicBezTo>
                      <a:pt x="542" y="93"/>
                      <a:pt x="543" y="94"/>
                      <a:pt x="545" y="94"/>
                    </a:cubicBezTo>
                    <a:cubicBezTo>
                      <a:pt x="546" y="95"/>
                      <a:pt x="547" y="95"/>
                      <a:pt x="548" y="95"/>
                    </a:cubicBezTo>
                    <a:cubicBezTo>
                      <a:pt x="550" y="95"/>
                      <a:pt x="551" y="95"/>
                      <a:pt x="552" y="95"/>
                    </a:cubicBezTo>
                    <a:cubicBezTo>
                      <a:pt x="554" y="95"/>
                      <a:pt x="555" y="94"/>
                      <a:pt x="557" y="94"/>
                    </a:cubicBezTo>
                    <a:cubicBezTo>
                      <a:pt x="558" y="95"/>
                      <a:pt x="560" y="95"/>
                      <a:pt x="560" y="96"/>
                    </a:cubicBezTo>
                    <a:cubicBezTo>
                      <a:pt x="561" y="97"/>
                      <a:pt x="561" y="98"/>
                      <a:pt x="561" y="99"/>
                    </a:cubicBezTo>
                    <a:cubicBezTo>
                      <a:pt x="560" y="100"/>
                      <a:pt x="559" y="100"/>
                      <a:pt x="558" y="100"/>
                    </a:cubicBezTo>
                    <a:cubicBezTo>
                      <a:pt x="557" y="100"/>
                      <a:pt x="556" y="100"/>
                      <a:pt x="555" y="100"/>
                    </a:cubicBezTo>
                    <a:cubicBezTo>
                      <a:pt x="554" y="100"/>
                      <a:pt x="552" y="99"/>
                      <a:pt x="551" y="100"/>
                    </a:cubicBezTo>
                    <a:cubicBezTo>
                      <a:pt x="550" y="101"/>
                      <a:pt x="550" y="101"/>
                      <a:pt x="550" y="102"/>
                    </a:cubicBezTo>
                    <a:cubicBezTo>
                      <a:pt x="550" y="103"/>
                      <a:pt x="550" y="104"/>
                      <a:pt x="551" y="105"/>
                    </a:cubicBezTo>
                    <a:cubicBezTo>
                      <a:pt x="552" y="105"/>
                      <a:pt x="553" y="104"/>
                      <a:pt x="555" y="104"/>
                    </a:cubicBezTo>
                    <a:cubicBezTo>
                      <a:pt x="557" y="103"/>
                      <a:pt x="558" y="104"/>
                      <a:pt x="560" y="104"/>
                    </a:cubicBezTo>
                    <a:cubicBezTo>
                      <a:pt x="562" y="104"/>
                      <a:pt x="563" y="104"/>
                      <a:pt x="565" y="104"/>
                    </a:cubicBezTo>
                    <a:cubicBezTo>
                      <a:pt x="566" y="104"/>
                      <a:pt x="567" y="104"/>
                      <a:pt x="568" y="104"/>
                    </a:cubicBezTo>
                    <a:cubicBezTo>
                      <a:pt x="570" y="104"/>
                      <a:pt x="572" y="104"/>
                      <a:pt x="574" y="103"/>
                    </a:cubicBezTo>
                    <a:cubicBezTo>
                      <a:pt x="575" y="103"/>
                      <a:pt x="576" y="102"/>
                      <a:pt x="578" y="102"/>
                    </a:cubicBezTo>
                    <a:cubicBezTo>
                      <a:pt x="579" y="102"/>
                      <a:pt x="579" y="102"/>
                      <a:pt x="580" y="103"/>
                    </a:cubicBezTo>
                    <a:cubicBezTo>
                      <a:pt x="581" y="103"/>
                      <a:pt x="582" y="104"/>
                      <a:pt x="583" y="105"/>
                    </a:cubicBezTo>
                    <a:cubicBezTo>
                      <a:pt x="584" y="107"/>
                      <a:pt x="585" y="110"/>
                      <a:pt x="586" y="109"/>
                    </a:cubicBezTo>
                    <a:cubicBezTo>
                      <a:pt x="587" y="108"/>
                      <a:pt x="587" y="107"/>
                      <a:pt x="587" y="107"/>
                    </a:cubicBezTo>
                    <a:cubicBezTo>
                      <a:pt x="588" y="106"/>
                      <a:pt x="588" y="106"/>
                      <a:pt x="589" y="105"/>
                    </a:cubicBezTo>
                    <a:cubicBezTo>
                      <a:pt x="590" y="104"/>
                      <a:pt x="591" y="104"/>
                      <a:pt x="593" y="103"/>
                    </a:cubicBezTo>
                    <a:cubicBezTo>
                      <a:pt x="596" y="101"/>
                      <a:pt x="603" y="103"/>
                      <a:pt x="603" y="101"/>
                    </a:cubicBezTo>
                    <a:cubicBezTo>
                      <a:pt x="603" y="98"/>
                      <a:pt x="596" y="101"/>
                      <a:pt x="591" y="101"/>
                    </a:cubicBezTo>
                    <a:cubicBezTo>
                      <a:pt x="590" y="100"/>
                      <a:pt x="589" y="101"/>
                      <a:pt x="589" y="100"/>
                    </a:cubicBezTo>
                    <a:cubicBezTo>
                      <a:pt x="588" y="100"/>
                      <a:pt x="588" y="100"/>
                      <a:pt x="588" y="99"/>
                    </a:cubicBezTo>
                    <a:cubicBezTo>
                      <a:pt x="589" y="98"/>
                      <a:pt x="590" y="98"/>
                      <a:pt x="590" y="98"/>
                    </a:cubicBezTo>
                    <a:cubicBezTo>
                      <a:pt x="592" y="98"/>
                      <a:pt x="592" y="98"/>
                      <a:pt x="594" y="98"/>
                    </a:cubicBezTo>
                    <a:cubicBezTo>
                      <a:pt x="594" y="97"/>
                      <a:pt x="595" y="97"/>
                      <a:pt x="596" y="97"/>
                    </a:cubicBezTo>
                    <a:cubicBezTo>
                      <a:pt x="597" y="97"/>
                      <a:pt x="598" y="97"/>
                      <a:pt x="599" y="97"/>
                    </a:cubicBezTo>
                    <a:cubicBezTo>
                      <a:pt x="600" y="96"/>
                      <a:pt x="601" y="96"/>
                      <a:pt x="602" y="96"/>
                    </a:cubicBezTo>
                    <a:cubicBezTo>
                      <a:pt x="603" y="95"/>
                      <a:pt x="604" y="95"/>
                      <a:pt x="606" y="95"/>
                    </a:cubicBezTo>
                    <a:cubicBezTo>
                      <a:pt x="607" y="95"/>
                      <a:pt x="608" y="95"/>
                      <a:pt x="609" y="96"/>
                    </a:cubicBezTo>
                    <a:cubicBezTo>
                      <a:pt x="609" y="97"/>
                      <a:pt x="608" y="97"/>
                      <a:pt x="608" y="98"/>
                    </a:cubicBezTo>
                    <a:cubicBezTo>
                      <a:pt x="609" y="99"/>
                      <a:pt x="610" y="99"/>
                      <a:pt x="610" y="100"/>
                    </a:cubicBezTo>
                    <a:cubicBezTo>
                      <a:pt x="611" y="100"/>
                      <a:pt x="611" y="101"/>
                      <a:pt x="612" y="101"/>
                    </a:cubicBezTo>
                    <a:cubicBezTo>
                      <a:pt x="614" y="102"/>
                      <a:pt x="615" y="100"/>
                      <a:pt x="616" y="101"/>
                    </a:cubicBezTo>
                    <a:cubicBezTo>
                      <a:pt x="617" y="101"/>
                      <a:pt x="618" y="102"/>
                      <a:pt x="619" y="103"/>
                    </a:cubicBezTo>
                    <a:cubicBezTo>
                      <a:pt x="620" y="103"/>
                      <a:pt x="620" y="104"/>
                      <a:pt x="621" y="104"/>
                    </a:cubicBezTo>
                    <a:cubicBezTo>
                      <a:pt x="623" y="105"/>
                      <a:pt x="624" y="104"/>
                      <a:pt x="626" y="104"/>
                    </a:cubicBezTo>
                    <a:cubicBezTo>
                      <a:pt x="628" y="104"/>
                      <a:pt x="629" y="103"/>
                      <a:pt x="631" y="103"/>
                    </a:cubicBezTo>
                    <a:cubicBezTo>
                      <a:pt x="632" y="103"/>
                      <a:pt x="632" y="103"/>
                      <a:pt x="634" y="103"/>
                    </a:cubicBezTo>
                    <a:cubicBezTo>
                      <a:pt x="636" y="103"/>
                      <a:pt x="637" y="104"/>
                      <a:pt x="638" y="104"/>
                    </a:cubicBezTo>
                    <a:cubicBezTo>
                      <a:pt x="639" y="104"/>
                      <a:pt x="640" y="105"/>
                      <a:pt x="641" y="104"/>
                    </a:cubicBezTo>
                    <a:cubicBezTo>
                      <a:pt x="642" y="104"/>
                      <a:pt x="642" y="103"/>
                      <a:pt x="642" y="102"/>
                    </a:cubicBezTo>
                    <a:cubicBezTo>
                      <a:pt x="643" y="101"/>
                      <a:pt x="644" y="101"/>
                      <a:pt x="645" y="100"/>
                    </a:cubicBezTo>
                    <a:cubicBezTo>
                      <a:pt x="646" y="99"/>
                      <a:pt x="646" y="99"/>
                      <a:pt x="647" y="98"/>
                    </a:cubicBezTo>
                    <a:cubicBezTo>
                      <a:pt x="649" y="97"/>
                      <a:pt x="650" y="98"/>
                      <a:pt x="652" y="98"/>
                    </a:cubicBezTo>
                    <a:cubicBezTo>
                      <a:pt x="653" y="98"/>
                      <a:pt x="654" y="98"/>
                      <a:pt x="655" y="99"/>
                    </a:cubicBezTo>
                    <a:cubicBezTo>
                      <a:pt x="656" y="99"/>
                      <a:pt x="657" y="99"/>
                      <a:pt x="658" y="100"/>
                    </a:cubicBezTo>
                    <a:cubicBezTo>
                      <a:pt x="658" y="101"/>
                      <a:pt x="656" y="101"/>
                      <a:pt x="656" y="102"/>
                    </a:cubicBezTo>
                    <a:cubicBezTo>
                      <a:pt x="655" y="103"/>
                      <a:pt x="654" y="104"/>
                      <a:pt x="654" y="105"/>
                    </a:cubicBezTo>
                    <a:cubicBezTo>
                      <a:pt x="654" y="106"/>
                      <a:pt x="654" y="107"/>
                      <a:pt x="655" y="108"/>
                    </a:cubicBezTo>
                    <a:cubicBezTo>
                      <a:pt x="656" y="108"/>
                      <a:pt x="657" y="108"/>
                      <a:pt x="657" y="108"/>
                    </a:cubicBezTo>
                    <a:cubicBezTo>
                      <a:pt x="659" y="107"/>
                      <a:pt x="658" y="106"/>
                      <a:pt x="659" y="105"/>
                    </a:cubicBezTo>
                    <a:cubicBezTo>
                      <a:pt x="659" y="104"/>
                      <a:pt x="658" y="103"/>
                      <a:pt x="658" y="102"/>
                    </a:cubicBezTo>
                    <a:cubicBezTo>
                      <a:pt x="659" y="102"/>
                      <a:pt x="659" y="102"/>
                      <a:pt x="660" y="102"/>
                    </a:cubicBezTo>
                    <a:cubicBezTo>
                      <a:pt x="661" y="102"/>
                      <a:pt x="662" y="102"/>
                      <a:pt x="663" y="101"/>
                    </a:cubicBezTo>
                    <a:moveTo>
                      <a:pt x="595" y="44"/>
                    </a:moveTo>
                    <a:cubicBezTo>
                      <a:pt x="596" y="44"/>
                      <a:pt x="597" y="44"/>
                      <a:pt x="597" y="44"/>
                    </a:cubicBezTo>
                    <a:cubicBezTo>
                      <a:pt x="598" y="44"/>
                      <a:pt x="599" y="44"/>
                      <a:pt x="599" y="44"/>
                    </a:cubicBezTo>
                    <a:cubicBezTo>
                      <a:pt x="601" y="44"/>
                      <a:pt x="601" y="43"/>
                      <a:pt x="602" y="43"/>
                    </a:cubicBezTo>
                    <a:cubicBezTo>
                      <a:pt x="604" y="43"/>
                      <a:pt x="604" y="42"/>
                      <a:pt x="605" y="43"/>
                    </a:cubicBezTo>
                    <a:cubicBezTo>
                      <a:pt x="606" y="43"/>
                      <a:pt x="606" y="44"/>
                      <a:pt x="606" y="44"/>
                    </a:cubicBezTo>
                    <a:cubicBezTo>
                      <a:pt x="607" y="45"/>
                      <a:pt x="608" y="43"/>
                      <a:pt x="610" y="42"/>
                    </a:cubicBezTo>
                    <a:cubicBezTo>
                      <a:pt x="611" y="42"/>
                      <a:pt x="611" y="41"/>
                      <a:pt x="612" y="41"/>
                    </a:cubicBezTo>
                    <a:cubicBezTo>
                      <a:pt x="614" y="40"/>
                      <a:pt x="615" y="41"/>
                      <a:pt x="616" y="41"/>
                    </a:cubicBezTo>
                    <a:cubicBezTo>
                      <a:pt x="618" y="40"/>
                      <a:pt x="618" y="40"/>
                      <a:pt x="619" y="39"/>
                    </a:cubicBezTo>
                    <a:cubicBezTo>
                      <a:pt x="621" y="38"/>
                      <a:pt x="621" y="38"/>
                      <a:pt x="622" y="37"/>
                    </a:cubicBezTo>
                    <a:cubicBezTo>
                      <a:pt x="623" y="37"/>
                      <a:pt x="624" y="38"/>
                      <a:pt x="625" y="38"/>
                    </a:cubicBezTo>
                    <a:cubicBezTo>
                      <a:pt x="625" y="37"/>
                      <a:pt x="625" y="36"/>
                      <a:pt x="625" y="36"/>
                    </a:cubicBezTo>
                    <a:cubicBezTo>
                      <a:pt x="625" y="35"/>
                      <a:pt x="624" y="35"/>
                      <a:pt x="624" y="34"/>
                    </a:cubicBezTo>
                    <a:cubicBezTo>
                      <a:pt x="622" y="33"/>
                      <a:pt x="621" y="34"/>
                      <a:pt x="619" y="35"/>
                    </a:cubicBezTo>
                    <a:cubicBezTo>
                      <a:pt x="618" y="35"/>
                      <a:pt x="618" y="35"/>
                      <a:pt x="617" y="36"/>
                    </a:cubicBezTo>
                    <a:cubicBezTo>
                      <a:pt x="616" y="36"/>
                      <a:pt x="615" y="35"/>
                      <a:pt x="614" y="36"/>
                    </a:cubicBezTo>
                    <a:cubicBezTo>
                      <a:pt x="612" y="36"/>
                      <a:pt x="611" y="36"/>
                      <a:pt x="610" y="36"/>
                    </a:cubicBezTo>
                    <a:cubicBezTo>
                      <a:pt x="609" y="37"/>
                      <a:pt x="608" y="37"/>
                      <a:pt x="607" y="37"/>
                    </a:cubicBezTo>
                    <a:cubicBezTo>
                      <a:pt x="606" y="36"/>
                      <a:pt x="606" y="35"/>
                      <a:pt x="605" y="35"/>
                    </a:cubicBezTo>
                    <a:cubicBezTo>
                      <a:pt x="604" y="35"/>
                      <a:pt x="603" y="34"/>
                      <a:pt x="602" y="35"/>
                    </a:cubicBezTo>
                    <a:cubicBezTo>
                      <a:pt x="601" y="35"/>
                      <a:pt x="601" y="37"/>
                      <a:pt x="600" y="37"/>
                    </a:cubicBezTo>
                    <a:cubicBezTo>
                      <a:pt x="599" y="38"/>
                      <a:pt x="598" y="38"/>
                      <a:pt x="597" y="38"/>
                    </a:cubicBezTo>
                    <a:cubicBezTo>
                      <a:pt x="596" y="39"/>
                      <a:pt x="595" y="39"/>
                      <a:pt x="593" y="39"/>
                    </a:cubicBezTo>
                    <a:cubicBezTo>
                      <a:pt x="592" y="39"/>
                      <a:pt x="592" y="40"/>
                      <a:pt x="591" y="40"/>
                    </a:cubicBezTo>
                    <a:cubicBezTo>
                      <a:pt x="590" y="41"/>
                      <a:pt x="589" y="41"/>
                      <a:pt x="588" y="41"/>
                    </a:cubicBezTo>
                    <a:cubicBezTo>
                      <a:pt x="587" y="41"/>
                      <a:pt x="586" y="42"/>
                      <a:pt x="585" y="42"/>
                    </a:cubicBezTo>
                    <a:cubicBezTo>
                      <a:pt x="584" y="42"/>
                      <a:pt x="583" y="42"/>
                      <a:pt x="581" y="42"/>
                    </a:cubicBezTo>
                    <a:cubicBezTo>
                      <a:pt x="580" y="43"/>
                      <a:pt x="578" y="43"/>
                      <a:pt x="578" y="44"/>
                    </a:cubicBezTo>
                    <a:cubicBezTo>
                      <a:pt x="578" y="45"/>
                      <a:pt x="578" y="46"/>
                      <a:pt x="579" y="46"/>
                    </a:cubicBezTo>
                    <a:cubicBezTo>
                      <a:pt x="580" y="47"/>
                      <a:pt x="580" y="46"/>
                      <a:pt x="581" y="46"/>
                    </a:cubicBezTo>
                    <a:cubicBezTo>
                      <a:pt x="583" y="46"/>
                      <a:pt x="583" y="46"/>
                      <a:pt x="584" y="46"/>
                    </a:cubicBezTo>
                    <a:cubicBezTo>
                      <a:pt x="586" y="46"/>
                      <a:pt x="586" y="47"/>
                      <a:pt x="587" y="47"/>
                    </a:cubicBezTo>
                    <a:cubicBezTo>
                      <a:pt x="588" y="47"/>
                      <a:pt x="589" y="47"/>
                      <a:pt x="590" y="47"/>
                    </a:cubicBezTo>
                    <a:cubicBezTo>
                      <a:pt x="591" y="46"/>
                      <a:pt x="592" y="46"/>
                      <a:pt x="593" y="45"/>
                    </a:cubicBezTo>
                    <a:cubicBezTo>
                      <a:pt x="594" y="45"/>
                      <a:pt x="594" y="44"/>
                      <a:pt x="595" y="44"/>
                    </a:cubicBezTo>
                    <a:close/>
                    <a:moveTo>
                      <a:pt x="243" y="136"/>
                    </a:moveTo>
                    <a:cubicBezTo>
                      <a:pt x="244" y="135"/>
                      <a:pt x="243" y="134"/>
                      <a:pt x="244" y="133"/>
                    </a:cubicBezTo>
                    <a:cubicBezTo>
                      <a:pt x="245" y="132"/>
                      <a:pt x="245" y="132"/>
                      <a:pt x="246" y="131"/>
                    </a:cubicBezTo>
                    <a:cubicBezTo>
                      <a:pt x="247" y="131"/>
                      <a:pt x="248" y="133"/>
                      <a:pt x="250" y="132"/>
                    </a:cubicBezTo>
                    <a:cubicBezTo>
                      <a:pt x="251" y="132"/>
                      <a:pt x="251" y="132"/>
                      <a:pt x="252" y="131"/>
                    </a:cubicBezTo>
                    <a:cubicBezTo>
                      <a:pt x="253" y="131"/>
                      <a:pt x="251" y="129"/>
                      <a:pt x="252" y="128"/>
                    </a:cubicBezTo>
                    <a:cubicBezTo>
                      <a:pt x="252" y="128"/>
                      <a:pt x="253" y="128"/>
                      <a:pt x="253" y="127"/>
                    </a:cubicBezTo>
                    <a:cubicBezTo>
                      <a:pt x="254" y="125"/>
                      <a:pt x="250" y="129"/>
                      <a:pt x="247" y="128"/>
                    </a:cubicBezTo>
                    <a:cubicBezTo>
                      <a:pt x="246" y="128"/>
                      <a:pt x="246" y="128"/>
                      <a:pt x="245" y="128"/>
                    </a:cubicBezTo>
                    <a:cubicBezTo>
                      <a:pt x="244" y="128"/>
                      <a:pt x="243" y="128"/>
                      <a:pt x="242" y="128"/>
                    </a:cubicBezTo>
                    <a:cubicBezTo>
                      <a:pt x="241" y="128"/>
                      <a:pt x="241" y="128"/>
                      <a:pt x="240" y="128"/>
                    </a:cubicBezTo>
                    <a:cubicBezTo>
                      <a:pt x="239" y="128"/>
                      <a:pt x="238" y="128"/>
                      <a:pt x="237" y="128"/>
                    </a:cubicBezTo>
                    <a:cubicBezTo>
                      <a:pt x="235" y="128"/>
                      <a:pt x="234" y="129"/>
                      <a:pt x="233" y="129"/>
                    </a:cubicBezTo>
                    <a:cubicBezTo>
                      <a:pt x="232" y="129"/>
                      <a:pt x="232" y="129"/>
                      <a:pt x="231" y="128"/>
                    </a:cubicBezTo>
                    <a:cubicBezTo>
                      <a:pt x="230" y="128"/>
                      <a:pt x="229" y="128"/>
                      <a:pt x="229" y="127"/>
                    </a:cubicBezTo>
                    <a:cubicBezTo>
                      <a:pt x="229" y="126"/>
                      <a:pt x="230" y="126"/>
                      <a:pt x="231" y="126"/>
                    </a:cubicBezTo>
                    <a:cubicBezTo>
                      <a:pt x="232" y="125"/>
                      <a:pt x="232" y="125"/>
                      <a:pt x="232" y="124"/>
                    </a:cubicBezTo>
                    <a:cubicBezTo>
                      <a:pt x="234" y="124"/>
                      <a:pt x="235" y="125"/>
                      <a:pt x="236" y="124"/>
                    </a:cubicBezTo>
                    <a:cubicBezTo>
                      <a:pt x="237" y="122"/>
                      <a:pt x="233" y="124"/>
                      <a:pt x="231" y="123"/>
                    </a:cubicBezTo>
                    <a:cubicBezTo>
                      <a:pt x="230" y="123"/>
                      <a:pt x="230" y="123"/>
                      <a:pt x="229" y="122"/>
                    </a:cubicBezTo>
                    <a:cubicBezTo>
                      <a:pt x="229" y="121"/>
                      <a:pt x="231" y="121"/>
                      <a:pt x="232" y="120"/>
                    </a:cubicBezTo>
                    <a:cubicBezTo>
                      <a:pt x="233" y="119"/>
                      <a:pt x="234" y="119"/>
                      <a:pt x="235" y="119"/>
                    </a:cubicBezTo>
                    <a:cubicBezTo>
                      <a:pt x="237" y="118"/>
                      <a:pt x="238" y="118"/>
                      <a:pt x="239" y="117"/>
                    </a:cubicBezTo>
                    <a:cubicBezTo>
                      <a:pt x="240" y="117"/>
                      <a:pt x="240" y="117"/>
                      <a:pt x="241" y="116"/>
                    </a:cubicBezTo>
                    <a:cubicBezTo>
                      <a:pt x="243" y="116"/>
                      <a:pt x="244" y="117"/>
                      <a:pt x="246" y="117"/>
                    </a:cubicBezTo>
                    <a:cubicBezTo>
                      <a:pt x="247" y="116"/>
                      <a:pt x="247" y="116"/>
                      <a:pt x="248" y="116"/>
                    </a:cubicBezTo>
                    <a:cubicBezTo>
                      <a:pt x="249" y="115"/>
                      <a:pt x="250" y="114"/>
                      <a:pt x="251" y="114"/>
                    </a:cubicBezTo>
                    <a:cubicBezTo>
                      <a:pt x="252" y="113"/>
                      <a:pt x="253" y="113"/>
                      <a:pt x="255" y="113"/>
                    </a:cubicBezTo>
                    <a:cubicBezTo>
                      <a:pt x="256" y="113"/>
                      <a:pt x="257" y="113"/>
                      <a:pt x="258" y="113"/>
                    </a:cubicBezTo>
                    <a:cubicBezTo>
                      <a:pt x="260" y="113"/>
                      <a:pt x="260" y="112"/>
                      <a:pt x="262" y="112"/>
                    </a:cubicBezTo>
                    <a:cubicBezTo>
                      <a:pt x="263" y="113"/>
                      <a:pt x="264" y="112"/>
                      <a:pt x="264" y="113"/>
                    </a:cubicBezTo>
                    <a:cubicBezTo>
                      <a:pt x="265" y="114"/>
                      <a:pt x="263" y="114"/>
                      <a:pt x="262" y="115"/>
                    </a:cubicBezTo>
                    <a:cubicBezTo>
                      <a:pt x="262" y="115"/>
                      <a:pt x="261" y="115"/>
                      <a:pt x="260" y="116"/>
                    </a:cubicBezTo>
                    <a:cubicBezTo>
                      <a:pt x="260" y="117"/>
                      <a:pt x="261" y="117"/>
                      <a:pt x="261" y="117"/>
                    </a:cubicBezTo>
                    <a:cubicBezTo>
                      <a:pt x="262" y="118"/>
                      <a:pt x="263" y="117"/>
                      <a:pt x="264" y="116"/>
                    </a:cubicBezTo>
                    <a:cubicBezTo>
                      <a:pt x="266" y="116"/>
                      <a:pt x="266" y="116"/>
                      <a:pt x="268" y="116"/>
                    </a:cubicBezTo>
                    <a:cubicBezTo>
                      <a:pt x="269" y="116"/>
                      <a:pt x="270" y="117"/>
                      <a:pt x="271" y="116"/>
                    </a:cubicBezTo>
                    <a:cubicBezTo>
                      <a:pt x="272" y="116"/>
                      <a:pt x="272" y="115"/>
                      <a:pt x="272" y="114"/>
                    </a:cubicBezTo>
                    <a:cubicBezTo>
                      <a:pt x="273" y="113"/>
                      <a:pt x="273" y="113"/>
                      <a:pt x="273" y="112"/>
                    </a:cubicBezTo>
                    <a:cubicBezTo>
                      <a:pt x="274" y="111"/>
                      <a:pt x="274" y="111"/>
                      <a:pt x="274" y="110"/>
                    </a:cubicBezTo>
                    <a:cubicBezTo>
                      <a:pt x="274" y="109"/>
                      <a:pt x="272" y="110"/>
                      <a:pt x="271" y="110"/>
                    </a:cubicBezTo>
                    <a:cubicBezTo>
                      <a:pt x="270" y="110"/>
                      <a:pt x="270" y="110"/>
                      <a:pt x="270" y="110"/>
                    </a:cubicBezTo>
                    <a:cubicBezTo>
                      <a:pt x="269" y="109"/>
                      <a:pt x="269" y="108"/>
                      <a:pt x="270" y="108"/>
                    </a:cubicBezTo>
                    <a:cubicBezTo>
                      <a:pt x="270" y="107"/>
                      <a:pt x="271" y="107"/>
                      <a:pt x="271" y="106"/>
                    </a:cubicBezTo>
                    <a:cubicBezTo>
                      <a:pt x="271" y="106"/>
                      <a:pt x="267" y="100"/>
                      <a:pt x="268" y="99"/>
                    </a:cubicBezTo>
                    <a:cubicBezTo>
                      <a:pt x="270" y="95"/>
                      <a:pt x="280" y="96"/>
                      <a:pt x="284" y="96"/>
                    </a:cubicBezTo>
                    <a:cubicBezTo>
                      <a:pt x="286" y="95"/>
                      <a:pt x="312" y="85"/>
                      <a:pt x="314" y="84"/>
                    </a:cubicBezTo>
                    <a:cubicBezTo>
                      <a:pt x="315" y="84"/>
                      <a:pt x="316" y="83"/>
                      <a:pt x="317" y="84"/>
                    </a:cubicBezTo>
                    <a:cubicBezTo>
                      <a:pt x="318" y="84"/>
                      <a:pt x="319" y="85"/>
                      <a:pt x="320" y="85"/>
                    </a:cubicBezTo>
                    <a:cubicBezTo>
                      <a:pt x="322" y="86"/>
                      <a:pt x="323" y="84"/>
                      <a:pt x="325" y="83"/>
                    </a:cubicBezTo>
                    <a:cubicBezTo>
                      <a:pt x="327" y="82"/>
                      <a:pt x="328" y="82"/>
                      <a:pt x="331" y="82"/>
                    </a:cubicBezTo>
                    <a:cubicBezTo>
                      <a:pt x="332" y="81"/>
                      <a:pt x="333" y="82"/>
                      <a:pt x="335" y="82"/>
                    </a:cubicBezTo>
                    <a:cubicBezTo>
                      <a:pt x="337" y="82"/>
                      <a:pt x="338" y="82"/>
                      <a:pt x="339" y="82"/>
                    </a:cubicBezTo>
                    <a:cubicBezTo>
                      <a:pt x="341" y="81"/>
                      <a:pt x="342" y="82"/>
                      <a:pt x="344" y="81"/>
                    </a:cubicBezTo>
                    <a:cubicBezTo>
                      <a:pt x="346" y="81"/>
                      <a:pt x="346" y="80"/>
                      <a:pt x="348" y="79"/>
                    </a:cubicBezTo>
                    <a:cubicBezTo>
                      <a:pt x="348" y="79"/>
                      <a:pt x="349" y="78"/>
                      <a:pt x="350" y="78"/>
                    </a:cubicBezTo>
                    <a:cubicBezTo>
                      <a:pt x="351" y="78"/>
                      <a:pt x="352" y="78"/>
                      <a:pt x="353" y="78"/>
                    </a:cubicBezTo>
                    <a:cubicBezTo>
                      <a:pt x="355" y="78"/>
                      <a:pt x="356" y="79"/>
                      <a:pt x="357" y="80"/>
                    </a:cubicBezTo>
                    <a:cubicBezTo>
                      <a:pt x="358" y="80"/>
                      <a:pt x="359" y="81"/>
                      <a:pt x="360" y="82"/>
                    </a:cubicBezTo>
                    <a:cubicBezTo>
                      <a:pt x="361" y="82"/>
                      <a:pt x="362" y="82"/>
                      <a:pt x="363" y="82"/>
                    </a:cubicBezTo>
                    <a:cubicBezTo>
                      <a:pt x="365" y="81"/>
                      <a:pt x="366" y="81"/>
                      <a:pt x="367" y="82"/>
                    </a:cubicBezTo>
                    <a:cubicBezTo>
                      <a:pt x="369" y="82"/>
                      <a:pt x="369" y="84"/>
                      <a:pt x="371" y="84"/>
                    </a:cubicBezTo>
                    <a:cubicBezTo>
                      <a:pt x="372" y="85"/>
                      <a:pt x="373" y="84"/>
                      <a:pt x="374" y="84"/>
                    </a:cubicBezTo>
                    <a:cubicBezTo>
                      <a:pt x="375" y="84"/>
                      <a:pt x="376" y="84"/>
                      <a:pt x="378" y="84"/>
                    </a:cubicBezTo>
                    <a:cubicBezTo>
                      <a:pt x="379" y="84"/>
                      <a:pt x="380" y="83"/>
                      <a:pt x="382" y="84"/>
                    </a:cubicBezTo>
                    <a:cubicBezTo>
                      <a:pt x="383" y="84"/>
                      <a:pt x="384" y="84"/>
                      <a:pt x="386" y="84"/>
                    </a:cubicBezTo>
                    <a:cubicBezTo>
                      <a:pt x="387" y="85"/>
                      <a:pt x="388" y="85"/>
                      <a:pt x="390" y="85"/>
                    </a:cubicBezTo>
                    <a:cubicBezTo>
                      <a:pt x="391" y="85"/>
                      <a:pt x="391" y="86"/>
                      <a:pt x="392" y="86"/>
                    </a:cubicBezTo>
                    <a:cubicBezTo>
                      <a:pt x="394" y="86"/>
                      <a:pt x="395" y="86"/>
                      <a:pt x="396" y="86"/>
                    </a:cubicBezTo>
                    <a:cubicBezTo>
                      <a:pt x="397" y="86"/>
                      <a:pt x="398" y="86"/>
                      <a:pt x="399" y="86"/>
                    </a:cubicBezTo>
                    <a:cubicBezTo>
                      <a:pt x="400" y="86"/>
                      <a:pt x="401" y="87"/>
                      <a:pt x="402" y="88"/>
                    </a:cubicBezTo>
                    <a:cubicBezTo>
                      <a:pt x="403" y="88"/>
                      <a:pt x="404" y="88"/>
                      <a:pt x="405" y="88"/>
                    </a:cubicBezTo>
                    <a:cubicBezTo>
                      <a:pt x="406" y="88"/>
                      <a:pt x="407" y="88"/>
                      <a:pt x="409" y="88"/>
                    </a:cubicBezTo>
                    <a:cubicBezTo>
                      <a:pt x="410" y="87"/>
                      <a:pt x="410" y="87"/>
                      <a:pt x="411" y="86"/>
                    </a:cubicBezTo>
                    <a:cubicBezTo>
                      <a:pt x="411" y="86"/>
                      <a:pt x="412" y="86"/>
                      <a:pt x="413" y="86"/>
                    </a:cubicBezTo>
                    <a:cubicBezTo>
                      <a:pt x="414" y="86"/>
                      <a:pt x="414" y="87"/>
                      <a:pt x="415" y="88"/>
                    </a:cubicBezTo>
                    <a:cubicBezTo>
                      <a:pt x="417" y="89"/>
                      <a:pt x="417" y="90"/>
                      <a:pt x="419" y="90"/>
                    </a:cubicBezTo>
                    <a:cubicBezTo>
                      <a:pt x="420" y="90"/>
                      <a:pt x="421" y="90"/>
                      <a:pt x="423" y="90"/>
                    </a:cubicBezTo>
                    <a:cubicBezTo>
                      <a:pt x="424" y="90"/>
                      <a:pt x="425" y="90"/>
                      <a:pt x="426" y="90"/>
                    </a:cubicBezTo>
                    <a:cubicBezTo>
                      <a:pt x="427" y="91"/>
                      <a:pt x="428" y="91"/>
                      <a:pt x="429" y="92"/>
                    </a:cubicBezTo>
                    <a:cubicBezTo>
                      <a:pt x="430" y="92"/>
                      <a:pt x="431" y="93"/>
                      <a:pt x="432" y="93"/>
                    </a:cubicBezTo>
                    <a:cubicBezTo>
                      <a:pt x="433" y="94"/>
                      <a:pt x="434" y="95"/>
                      <a:pt x="436" y="95"/>
                    </a:cubicBezTo>
                    <a:cubicBezTo>
                      <a:pt x="438" y="95"/>
                      <a:pt x="439" y="96"/>
                      <a:pt x="441" y="96"/>
                    </a:cubicBezTo>
                    <a:cubicBezTo>
                      <a:pt x="441" y="96"/>
                      <a:pt x="442" y="95"/>
                      <a:pt x="443" y="95"/>
                    </a:cubicBezTo>
                    <a:cubicBezTo>
                      <a:pt x="443" y="94"/>
                      <a:pt x="443" y="93"/>
                      <a:pt x="444" y="93"/>
                    </a:cubicBezTo>
                    <a:cubicBezTo>
                      <a:pt x="445" y="92"/>
                      <a:pt x="446" y="92"/>
                      <a:pt x="447" y="91"/>
                    </a:cubicBezTo>
                    <a:cubicBezTo>
                      <a:pt x="449" y="91"/>
                      <a:pt x="450" y="91"/>
                      <a:pt x="452" y="91"/>
                    </a:cubicBezTo>
                    <a:cubicBezTo>
                      <a:pt x="454" y="90"/>
                      <a:pt x="454" y="89"/>
                      <a:pt x="456" y="89"/>
                    </a:cubicBezTo>
                    <a:cubicBezTo>
                      <a:pt x="457" y="89"/>
                      <a:pt x="458" y="90"/>
                      <a:pt x="459" y="90"/>
                    </a:cubicBezTo>
                    <a:moveTo>
                      <a:pt x="358" y="263"/>
                    </a:moveTo>
                    <a:cubicBezTo>
                      <a:pt x="358" y="261"/>
                      <a:pt x="357" y="259"/>
                      <a:pt x="358" y="259"/>
                    </a:cubicBezTo>
                    <a:cubicBezTo>
                      <a:pt x="359" y="258"/>
                      <a:pt x="359" y="258"/>
                      <a:pt x="360" y="258"/>
                    </a:cubicBezTo>
                    <a:cubicBezTo>
                      <a:pt x="362" y="259"/>
                      <a:pt x="361" y="262"/>
                      <a:pt x="363" y="262"/>
                    </a:cubicBezTo>
                    <a:cubicBezTo>
                      <a:pt x="363" y="262"/>
                      <a:pt x="363" y="262"/>
                      <a:pt x="364" y="262"/>
                    </a:cubicBezTo>
                    <a:cubicBezTo>
                      <a:pt x="365" y="261"/>
                      <a:pt x="365" y="260"/>
                      <a:pt x="367" y="260"/>
                    </a:cubicBezTo>
                    <a:cubicBezTo>
                      <a:pt x="368" y="260"/>
                      <a:pt x="369" y="260"/>
                      <a:pt x="371" y="261"/>
                    </a:cubicBezTo>
                    <a:cubicBezTo>
                      <a:pt x="372" y="261"/>
                      <a:pt x="372" y="262"/>
                      <a:pt x="373" y="262"/>
                    </a:cubicBezTo>
                    <a:cubicBezTo>
                      <a:pt x="374" y="262"/>
                      <a:pt x="374" y="261"/>
                      <a:pt x="374" y="260"/>
                    </a:cubicBezTo>
                    <a:cubicBezTo>
                      <a:pt x="375" y="260"/>
                      <a:pt x="376" y="260"/>
                      <a:pt x="377" y="259"/>
                    </a:cubicBezTo>
                    <a:cubicBezTo>
                      <a:pt x="377" y="258"/>
                      <a:pt x="377" y="257"/>
                      <a:pt x="377" y="257"/>
                    </a:cubicBezTo>
                    <a:cubicBezTo>
                      <a:pt x="376" y="256"/>
                      <a:pt x="376" y="256"/>
                      <a:pt x="376" y="255"/>
                    </a:cubicBezTo>
                    <a:cubicBezTo>
                      <a:pt x="376" y="254"/>
                      <a:pt x="377" y="253"/>
                      <a:pt x="376" y="252"/>
                    </a:cubicBezTo>
                    <a:cubicBezTo>
                      <a:pt x="376" y="251"/>
                      <a:pt x="375" y="251"/>
                      <a:pt x="374" y="250"/>
                    </a:cubicBezTo>
                    <a:cubicBezTo>
                      <a:pt x="374" y="250"/>
                      <a:pt x="374" y="250"/>
                      <a:pt x="373" y="250"/>
                    </a:cubicBezTo>
                    <a:cubicBezTo>
                      <a:pt x="372" y="249"/>
                      <a:pt x="372" y="248"/>
                      <a:pt x="372" y="247"/>
                    </a:cubicBezTo>
                    <a:cubicBezTo>
                      <a:pt x="371" y="245"/>
                      <a:pt x="372" y="244"/>
                      <a:pt x="371" y="243"/>
                    </a:cubicBezTo>
                    <a:cubicBezTo>
                      <a:pt x="371" y="242"/>
                      <a:pt x="370" y="242"/>
                      <a:pt x="369" y="242"/>
                    </a:cubicBezTo>
                    <a:cubicBezTo>
                      <a:pt x="368" y="241"/>
                      <a:pt x="367" y="241"/>
                      <a:pt x="366" y="241"/>
                    </a:cubicBezTo>
                    <a:cubicBezTo>
                      <a:pt x="365" y="240"/>
                      <a:pt x="366" y="239"/>
                      <a:pt x="365" y="238"/>
                    </a:cubicBezTo>
                    <a:cubicBezTo>
                      <a:pt x="364" y="237"/>
                      <a:pt x="363" y="237"/>
                      <a:pt x="363" y="237"/>
                    </a:cubicBezTo>
                    <a:cubicBezTo>
                      <a:pt x="361" y="237"/>
                      <a:pt x="360" y="238"/>
                      <a:pt x="359" y="237"/>
                    </a:cubicBezTo>
                    <a:cubicBezTo>
                      <a:pt x="358" y="237"/>
                      <a:pt x="358" y="236"/>
                      <a:pt x="358" y="235"/>
                    </a:cubicBezTo>
                    <a:cubicBezTo>
                      <a:pt x="358" y="234"/>
                      <a:pt x="360" y="233"/>
                      <a:pt x="360" y="232"/>
                    </a:cubicBezTo>
                    <a:cubicBezTo>
                      <a:pt x="361" y="231"/>
                      <a:pt x="360" y="229"/>
                      <a:pt x="361" y="229"/>
                    </a:cubicBezTo>
                    <a:cubicBezTo>
                      <a:pt x="362" y="228"/>
                      <a:pt x="364" y="230"/>
                      <a:pt x="365" y="229"/>
                    </a:cubicBezTo>
                    <a:cubicBezTo>
                      <a:pt x="365" y="228"/>
                      <a:pt x="365" y="227"/>
                      <a:pt x="364" y="226"/>
                    </a:cubicBezTo>
                    <a:cubicBezTo>
                      <a:pt x="364" y="225"/>
                      <a:pt x="363" y="225"/>
                      <a:pt x="362" y="224"/>
                    </a:cubicBezTo>
                    <a:cubicBezTo>
                      <a:pt x="361" y="223"/>
                      <a:pt x="359" y="222"/>
                      <a:pt x="360" y="221"/>
                    </a:cubicBezTo>
                    <a:cubicBezTo>
                      <a:pt x="360" y="220"/>
                      <a:pt x="361" y="220"/>
                      <a:pt x="361" y="219"/>
                    </a:cubicBezTo>
                    <a:cubicBezTo>
                      <a:pt x="362" y="219"/>
                      <a:pt x="363" y="218"/>
                      <a:pt x="362" y="217"/>
                    </a:cubicBezTo>
                    <a:cubicBezTo>
                      <a:pt x="362" y="216"/>
                      <a:pt x="361" y="216"/>
                      <a:pt x="360" y="216"/>
                    </a:cubicBezTo>
                    <a:cubicBezTo>
                      <a:pt x="360" y="216"/>
                      <a:pt x="360" y="217"/>
                      <a:pt x="360" y="218"/>
                    </a:cubicBezTo>
                    <a:cubicBezTo>
                      <a:pt x="359" y="218"/>
                      <a:pt x="358" y="219"/>
                      <a:pt x="358" y="219"/>
                    </a:cubicBezTo>
                    <a:cubicBezTo>
                      <a:pt x="356" y="219"/>
                      <a:pt x="356" y="218"/>
                      <a:pt x="356" y="217"/>
                    </a:cubicBezTo>
                    <a:cubicBezTo>
                      <a:pt x="356" y="215"/>
                      <a:pt x="356" y="214"/>
                      <a:pt x="357" y="214"/>
                    </a:cubicBezTo>
                    <a:cubicBezTo>
                      <a:pt x="358" y="213"/>
                      <a:pt x="358" y="213"/>
                      <a:pt x="359" y="213"/>
                    </a:cubicBezTo>
                    <a:cubicBezTo>
                      <a:pt x="360" y="212"/>
                      <a:pt x="360" y="212"/>
                      <a:pt x="361" y="212"/>
                    </a:cubicBezTo>
                    <a:cubicBezTo>
                      <a:pt x="362" y="210"/>
                      <a:pt x="362" y="209"/>
                      <a:pt x="362" y="207"/>
                    </a:cubicBezTo>
                    <a:cubicBezTo>
                      <a:pt x="362" y="206"/>
                      <a:pt x="362" y="205"/>
                      <a:pt x="362" y="204"/>
                    </a:cubicBezTo>
                    <a:cubicBezTo>
                      <a:pt x="362" y="203"/>
                      <a:pt x="362" y="202"/>
                      <a:pt x="361" y="201"/>
                    </a:cubicBezTo>
                    <a:cubicBezTo>
                      <a:pt x="361" y="200"/>
                      <a:pt x="360" y="200"/>
                      <a:pt x="360" y="199"/>
                    </a:cubicBezTo>
                    <a:cubicBezTo>
                      <a:pt x="360" y="198"/>
                      <a:pt x="361" y="198"/>
                      <a:pt x="362" y="197"/>
                    </a:cubicBezTo>
                    <a:cubicBezTo>
                      <a:pt x="363" y="195"/>
                      <a:pt x="364" y="194"/>
                      <a:pt x="364" y="193"/>
                    </a:cubicBezTo>
                    <a:cubicBezTo>
                      <a:pt x="364" y="191"/>
                      <a:pt x="365" y="190"/>
                      <a:pt x="364" y="188"/>
                    </a:cubicBezTo>
                    <a:cubicBezTo>
                      <a:pt x="364" y="187"/>
                      <a:pt x="364" y="187"/>
                      <a:pt x="363" y="186"/>
                    </a:cubicBezTo>
                    <a:cubicBezTo>
                      <a:pt x="363" y="185"/>
                      <a:pt x="362" y="184"/>
                      <a:pt x="361" y="183"/>
                    </a:cubicBezTo>
                    <a:cubicBezTo>
                      <a:pt x="361" y="182"/>
                      <a:pt x="363" y="181"/>
                      <a:pt x="363" y="179"/>
                    </a:cubicBezTo>
                    <a:cubicBezTo>
                      <a:pt x="362" y="178"/>
                      <a:pt x="363" y="177"/>
                      <a:pt x="362" y="177"/>
                    </a:cubicBezTo>
                    <a:cubicBezTo>
                      <a:pt x="361" y="176"/>
                      <a:pt x="360" y="176"/>
                      <a:pt x="359" y="177"/>
                    </a:cubicBezTo>
                    <a:cubicBezTo>
                      <a:pt x="359" y="178"/>
                      <a:pt x="361" y="178"/>
                      <a:pt x="361" y="179"/>
                    </a:cubicBezTo>
                    <a:cubicBezTo>
                      <a:pt x="362" y="180"/>
                      <a:pt x="361" y="181"/>
                      <a:pt x="361" y="182"/>
                    </a:cubicBezTo>
                    <a:cubicBezTo>
                      <a:pt x="360" y="183"/>
                      <a:pt x="360" y="184"/>
                      <a:pt x="358" y="185"/>
                    </a:cubicBezTo>
                    <a:cubicBezTo>
                      <a:pt x="358" y="185"/>
                      <a:pt x="357" y="185"/>
                      <a:pt x="356" y="185"/>
                    </a:cubicBezTo>
                    <a:cubicBezTo>
                      <a:pt x="355" y="185"/>
                      <a:pt x="355" y="186"/>
                      <a:pt x="354" y="187"/>
                    </a:cubicBezTo>
                    <a:cubicBezTo>
                      <a:pt x="353" y="188"/>
                      <a:pt x="353" y="189"/>
                      <a:pt x="352" y="190"/>
                    </a:cubicBezTo>
                    <a:cubicBezTo>
                      <a:pt x="351" y="191"/>
                      <a:pt x="351" y="192"/>
                      <a:pt x="349" y="193"/>
                    </a:cubicBezTo>
                    <a:cubicBezTo>
                      <a:pt x="348" y="193"/>
                      <a:pt x="348" y="194"/>
                      <a:pt x="347" y="194"/>
                    </a:cubicBezTo>
                    <a:cubicBezTo>
                      <a:pt x="344" y="194"/>
                      <a:pt x="346" y="190"/>
                      <a:pt x="347" y="188"/>
                    </a:cubicBezTo>
                    <a:cubicBezTo>
                      <a:pt x="347" y="186"/>
                      <a:pt x="348" y="185"/>
                      <a:pt x="348" y="184"/>
                    </a:cubicBezTo>
                    <a:cubicBezTo>
                      <a:pt x="349" y="182"/>
                      <a:pt x="346" y="181"/>
                      <a:pt x="347" y="179"/>
                    </a:cubicBezTo>
                    <a:cubicBezTo>
                      <a:pt x="348" y="178"/>
                      <a:pt x="349" y="179"/>
                      <a:pt x="351" y="179"/>
                    </a:cubicBezTo>
                    <a:cubicBezTo>
                      <a:pt x="352" y="179"/>
                      <a:pt x="353" y="179"/>
                      <a:pt x="353" y="178"/>
                    </a:cubicBezTo>
                    <a:cubicBezTo>
                      <a:pt x="353" y="177"/>
                      <a:pt x="351" y="178"/>
                      <a:pt x="351" y="177"/>
                    </a:cubicBezTo>
                    <a:cubicBezTo>
                      <a:pt x="350" y="177"/>
                      <a:pt x="350" y="177"/>
                      <a:pt x="349" y="176"/>
                    </a:cubicBezTo>
                    <a:cubicBezTo>
                      <a:pt x="348" y="176"/>
                      <a:pt x="347" y="176"/>
                      <a:pt x="347" y="175"/>
                    </a:cubicBezTo>
                    <a:cubicBezTo>
                      <a:pt x="346" y="175"/>
                      <a:pt x="346" y="174"/>
                      <a:pt x="346" y="173"/>
                    </a:cubicBezTo>
                    <a:cubicBezTo>
                      <a:pt x="345" y="172"/>
                      <a:pt x="346" y="171"/>
                      <a:pt x="345" y="170"/>
                    </a:cubicBezTo>
                    <a:cubicBezTo>
                      <a:pt x="344" y="170"/>
                      <a:pt x="343" y="170"/>
                      <a:pt x="343" y="170"/>
                    </a:cubicBezTo>
                    <a:cubicBezTo>
                      <a:pt x="342" y="170"/>
                      <a:pt x="342" y="169"/>
                      <a:pt x="341" y="168"/>
                    </a:cubicBezTo>
                    <a:cubicBezTo>
                      <a:pt x="341" y="167"/>
                      <a:pt x="340" y="167"/>
                      <a:pt x="339" y="166"/>
                    </a:cubicBezTo>
                    <a:cubicBezTo>
                      <a:pt x="337" y="165"/>
                      <a:pt x="336" y="166"/>
                      <a:pt x="334" y="165"/>
                    </a:cubicBezTo>
                    <a:cubicBezTo>
                      <a:pt x="333" y="165"/>
                      <a:pt x="333" y="164"/>
                      <a:pt x="332" y="164"/>
                    </a:cubicBezTo>
                    <a:cubicBezTo>
                      <a:pt x="330" y="163"/>
                      <a:pt x="329" y="163"/>
                      <a:pt x="328" y="163"/>
                    </a:cubicBezTo>
                    <a:cubicBezTo>
                      <a:pt x="326" y="163"/>
                      <a:pt x="325" y="162"/>
                      <a:pt x="324" y="163"/>
                    </a:cubicBezTo>
                    <a:cubicBezTo>
                      <a:pt x="323" y="163"/>
                      <a:pt x="322" y="164"/>
                      <a:pt x="321" y="164"/>
                    </a:cubicBezTo>
                    <a:cubicBezTo>
                      <a:pt x="319" y="164"/>
                      <a:pt x="319" y="163"/>
                      <a:pt x="317" y="162"/>
                    </a:cubicBezTo>
                    <a:cubicBezTo>
                      <a:pt x="315" y="162"/>
                      <a:pt x="314" y="162"/>
                      <a:pt x="312" y="161"/>
                    </a:cubicBezTo>
                    <a:cubicBezTo>
                      <a:pt x="311" y="160"/>
                      <a:pt x="310" y="159"/>
                      <a:pt x="309" y="158"/>
                    </a:cubicBezTo>
                    <a:cubicBezTo>
                      <a:pt x="308" y="157"/>
                      <a:pt x="308" y="156"/>
                      <a:pt x="307" y="156"/>
                    </a:cubicBezTo>
                    <a:cubicBezTo>
                      <a:pt x="305" y="155"/>
                      <a:pt x="305" y="155"/>
                      <a:pt x="303" y="155"/>
                    </a:cubicBezTo>
                    <a:cubicBezTo>
                      <a:pt x="302" y="155"/>
                      <a:pt x="300" y="155"/>
                      <a:pt x="300" y="157"/>
                    </a:cubicBezTo>
                    <a:cubicBezTo>
                      <a:pt x="299" y="157"/>
                      <a:pt x="300" y="158"/>
                      <a:pt x="300" y="159"/>
                    </a:cubicBezTo>
                    <a:cubicBezTo>
                      <a:pt x="300" y="160"/>
                      <a:pt x="300" y="161"/>
                      <a:pt x="300" y="162"/>
                    </a:cubicBezTo>
                    <a:cubicBezTo>
                      <a:pt x="299" y="163"/>
                      <a:pt x="298" y="163"/>
                      <a:pt x="296" y="163"/>
                    </a:cubicBezTo>
                    <a:cubicBezTo>
                      <a:pt x="295" y="163"/>
                      <a:pt x="294" y="163"/>
                      <a:pt x="293" y="163"/>
                    </a:cubicBezTo>
                    <a:cubicBezTo>
                      <a:pt x="291" y="163"/>
                      <a:pt x="291" y="163"/>
                      <a:pt x="290" y="164"/>
                    </a:cubicBezTo>
                    <a:cubicBezTo>
                      <a:pt x="289" y="164"/>
                      <a:pt x="288" y="163"/>
                      <a:pt x="287" y="164"/>
                    </a:cubicBezTo>
                    <a:cubicBezTo>
                      <a:pt x="286" y="164"/>
                      <a:pt x="286" y="166"/>
                      <a:pt x="285" y="166"/>
                    </a:cubicBezTo>
                    <a:cubicBezTo>
                      <a:pt x="283" y="167"/>
                      <a:pt x="282" y="166"/>
                      <a:pt x="281" y="166"/>
                    </a:cubicBezTo>
                    <a:cubicBezTo>
                      <a:pt x="280" y="166"/>
                      <a:pt x="279" y="166"/>
                      <a:pt x="277" y="167"/>
                    </a:cubicBezTo>
                    <a:cubicBezTo>
                      <a:pt x="276" y="167"/>
                      <a:pt x="275" y="168"/>
                      <a:pt x="274" y="168"/>
                    </a:cubicBezTo>
                    <a:cubicBezTo>
                      <a:pt x="273" y="169"/>
                      <a:pt x="272" y="170"/>
                      <a:pt x="271" y="170"/>
                    </a:cubicBezTo>
                    <a:cubicBezTo>
                      <a:pt x="270" y="171"/>
                      <a:pt x="269" y="171"/>
                      <a:pt x="267" y="170"/>
                    </a:cubicBezTo>
                    <a:cubicBezTo>
                      <a:pt x="266" y="170"/>
                      <a:pt x="264" y="171"/>
                      <a:pt x="264" y="169"/>
                    </a:cubicBezTo>
                    <a:cubicBezTo>
                      <a:pt x="264" y="169"/>
                      <a:pt x="264" y="168"/>
                      <a:pt x="265" y="167"/>
                    </a:cubicBezTo>
                    <a:cubicBezTo>
                      <a:pt x="266" y="166"/>
                      <a:pt x="267" y="167"/>
                      <a:pt x="268" y="166"/>
                    </a:cubicBezTo>
                    <a:cubicBezTo>
                      <a:pt x="268" y="166"/>
                      <a:pt x="269" y="165"/>
                      <a:pt x="269" y="164"/>
                    </a:cubicBezTo>
                    <a:cubicBezTo>
                      <a:pt x="270" y="163"/>
                      <a:pt x="270" y="163"/>
                      <a:pt x="271" y="162"/>
                    </a:cubicBezTo>
                    <a:cubicBezTo>
                      <a:pt x="272" y="162"/>
                      <a:pt x="273" y="162"/>
                      <a:pt x="274" y="162"/>
                    </a:cubicBezTo>
                    <a:cubicBezTo>
                      <a:pt x="275" y="162"/>
                      <a:pt x="276" y="162"/>
                      <a:pt x="277" y="161"/>
                    </a:cubicBezTo>
                    <a:cubicBezTo>
                      <a:pt x="279" y="160"/>
                      <a:pt x="279" y="159"/>
                      <a:pt x="281" y="158"/>
                    </a:cubicBezTo>
                    <a:cubicBezTo>
                      <a:pt x="282" y="157"/>
                      <a:pt x="283" y="157"/>
                      <a:pt x="284" y="157"/>
                    </a:cubicBezTo>
                    <a:cubicBezTo>
                      <a:pt x="285" y="156"/>
                      <a:pt x="286" y="157"/>
                      <a:pt x="287" y="156"/>
                    </a:cubicBezTo>
                    <a:cubicBezTo>
                      <a:pt x="289" y="156"/>
                      <a:pt x="291" y="157"/>
                      <a:pt x="291" y="155"/>
                    </a:cubicBezTo>
                    <a:cubicBezTo>
                      <a:pt x="291" y="155"/>
                      <a:pt x="292" y="154"/>
                      <a:pt x="291" y="153"/>
                    </a:cubicBezTo>
                    <a:cubicBezTo>
                      <a:pt x="291" y="152"/>
                      <a:pt x="289" y="154"/>
                      <a:pt x="288" y="154"/>
                    </a:cubicBezTo>
                    <a:cubicBezTo>
                      <a:pt x="287" y="154"/>
                      <a:pt x="287" y="154"/>
                      <a:pt x="286" y="154"/>
                    </a:cubicBezTo>
                    <a:cubicBezTo>
                      <a:pt x="285" y="154"/>
                      <a:pt x="284" y="155"/>
                      <a:pt x="283" y="155"/>
                    </a:cubicBezTo>
                    <a:cubicBezTo>
                      <a:pt x="282" y="156"/>
                      <a:pt x="282" y="157"/>
                      <a:pt x="280" y="158"/>
                    </a:cubicBezTo>
                    <a:cubicBezTo>
                      <a:pt x="278" y="158"/>
                      <a:pt x="277" y="158"/>
                      <a:pt x="276" y="158"/>
                    </a:cubicBezTo>
                    <a:cubicBezTo>
                      <a:pt x="274" y="158"/>
                      <a:pt x="274" y="159"/>
                      <a:pt x="273" y="160"/>
                    </a:cubicBezTo>
                    <a:cubicBezTo>
                      <a:pt x="272" y="160"/>
                      <a:pt x="271" y="160"/>
                      <a:pt x="270" y="161"/>
                    </a:cubicBezTo>
                    <a:cubicBezTo>
                      <a:pt x="269" y="162"/>
                      <a:pt x="269" y="163"/>
                      <a:pt x="268" y="164"/>
                    </a:cubicBezTo>
                    <a:cubicBezTo>
                      <a:pt x="266" y="165"/>
                      <a:pt x="265" y="165"/>
                      <a:pt x="263" y="165"/>
                    </a:cubicBezTo>
                    <a:cubicBezTo>
                      <a:pt x="262" y="166"/>
                      <a:pt x="262" y="166"/>
                      <a:pt x="260" y="166"/>
                    </a:cubicBezTo>
                    <a:cubicBezTo>
                      <a:pt x="259" y="166"/>
                      <a:pt x="259" y="167"/>
                      <a:pt x="257" y="167"/>
                    </a:cubicBezTo>
                    <a:cubicBezTo>
                      <a:pt x="256" y="167"/>
                      <a:pt x="254" y="167"/>
                      <a:pt x="253" y="168"/>
                    </a:cubicBezTo>
                    <a:cubicBezTo>
                      <a:pt x="252" y="168"/>
                      <a:pt x="252" y="169"/>
                      <a:pt x="252" y="170"/>
                    </a:cubicBezTo>
                    <a:cubicBezTo>
                      <a:pt x="252" y="171"/>
                      <a:pt x="253" y="172"/>
                      <a:pt x="252" y="172"/>
                    </a:cubicBezTo>
                    <a:cubicBezTo>
                      <a:pt x="252" y="173"/>
                      <a:pt x="251" y="173"/>
                      <a:pt x="249" y="173"/>
                    </a:cubicBezTo>
                    <a:cubicBezTo>
                      <a:pt x="248" y="174"/>
                      <a:pt x="247" y="173"/>
                      <a:pt x="246" y="174"/>
                    </a:cubicBezTo>
                    <a:cubicBezTo>
                      <a:pt x="245" y="175"/>
                      <a:pt x="244" y="175"/>
                      <a:pt x="244" y="176"/>
                    </a:cubicBezTo>
                    <a:cubicBezTo>
                      <a:pt x="243" y="177"/>
                      <a:pt x="243" y="177"/>
                      <a:pt x="242" y="178"/>
                    </a:cubicBezTo>
                    <a:cubicBezTo>
                      <a:pt x="241" y="179"/>
                      <a:pt x="240" y="178"/>
                      <a:pt x="238" y="179"/>
                    </a:cubicBezTo>
                    <a:cubicBezTo>
                      <a:pt x="237" y="179"/>
                      <a:pt x="235" y="179"/>
                      <a:pt x="234" y="179"/>
                    </a:cubicBezTo>
                    <a:cubicBezTo>
                      <a:pt x="232" y="180"/>
                      <a:pt x="232" y="181"/>
                      <a:pt x="231" y="182"/>
                    </a:cubicBezTo>
                    <a:cubicBezTo>
                      <a:pt x="230" y="182"/>
                      <a:pt x="229" y="181"/>
                      <a:pt x="228" y="181"/>
                    </a:cubicBezTo>
                    <a:cubicBezTo>
                      <a:pt x="227" y="182"/>
                      <a:pt x="226" y="182"/>
                      <a:pt x="224" y="182"/>
                    </a:cubicBezTo>
                    <a:cubicBezTo>
                      <a:pt x="223" y="183"/>
                      <a:pt x="223" y="183"/>
                      <a:pt x="221" y="184"/>
                    </a:cubicBezTo>
                    <a:cubicBezTo>
                      <a:pt x="220" y="185"/>
                      <a:pt x="219" y="184"/>
                      <a:pt x="218" y="185"/>
                    </a:cubicBezTo>
                    <a:cubicBezTo>
                      <a:pt x="218" y="186"/>
                      <a:pt x="218" y="186"/>
                      <a:pt x="217" y="187"/>
                    </a:cubicBezTo>
                    <a:cubicBezTo>
                      <a:pt x="216" y="188"/>
                      <a:pt x="215" y="189"/>
                      <a:pt x="214" y="190"/>
                    </a:cubicBezTo>
                    <a:cubicBezTo>
                      <a:pt x="212" y="190"/>
                      <a:pt x="211" y="190"/>
                      <a:pt x="210" y="190"/>
                    </a:cubicBezTo>
                    <a:cubicBezTo>
                      <a:pt x="208" y="190"/>
                      <a:pt x="207" y="190"/>
                      <a:pt x="205" y="191"/>
                    </a:cubicBezTo>
                    <a:cubicBezTo>
                      <a:pt x="203" y="191"/>
                      <a:pt x="202" y="191"/>
                      <a:pt x="201" y="192"/>
                    </a:cubicBezTo>
                    <a:cubicBezTo>
                      <a:pt x="199" y="193"/>
                      <a:pt x="199" y="194"/>
                      <a:pt x="198" y="195"/>
                    </a:cubicBezTo>
                    <a:cubicBezTo>
                      <a:pt x="197" y="196"/>
                      <a:pt x="196" y="196"/>
                      <a:pt x="194" y="196"/>
                    </a:cubicBezTo>
                    <a:cubicBezTo>
                      <a:pt x="193" y="197"/>
                      <a:pt x="192" y="195"/>
                      <a:pt x="191" y="195"/>
                    </a:cubicBezTo>
                    <a:cubicBezTo>
                      <a:pt x="190" y="196"/>
                      <a:pt x="190" y="197"/>
                      <a:pt x="189" y="198"/>
                    </a:cubicBezTo>
                    <a:cubicBezTo>
                      <a:pt x="187" y="199"/>
                      <a:pt x="186" y="198"/>
                      <a:pt x="184" y="198"/>
                    </a:cubicBezTo>
                    <a:cubicBezTo>
                      <a:pt x="183" y="199"/>
                      <a:pt x="182" y="199"/>
                      <a:pt x="181" y="200"/>
                    </a:cubicBezTo>
                    <a:cubicBezTo>
                      <a:pt x="180" y="200"/>
                      <a:pt x="179" y="200"/>
                      <a:pt x="178" y="200"/>
                    </a:cubicBezTo>
                    <a:cubicBezTo>
                      <a:pt x="177" y="200"/>
                      <a:pt x="176" y="199"/>
                      <a:pt x="175" y="199"/>
                    </a:cubicBezTo>
                    <a:cubicBezTo>
                      <a:pt x="174" y="199"/>
                      <a:pt x="173" y="200"/>
                      <a:pt x="172" y="200"/>
                    </a:cubicBezTo>
                    <a:cubicBezTo>
                      <a:pt x="171" y="201"/>
                      <a:pt x="170" y="202"/>
                      <a:pt x="168" y="203"/>
                    </a:cubicBezTo>
                    <a:cubicBezTo>
                      <a:pt x="167" y="203"/>
                      <a:pt x="166" y="203"/>
                      <a:pt x="164" y="203"/>
                    </a:cubicBezTo>
                    <a:cubicBezTo>
                      <a:pt x="163" y="204"/>
                      <a:pt x="162" y="205"/>
                      <a:pt x="161" y="204"/>
                    </a:cubicBezTo>
                    <a:cubicBezTo>
                      <a:pt x="159" y="204"/>
                      <a:pt x="159" y="204"/>
                      <a:pt x="157" y="203"/>
                    </a:cubicBezTo>
                    <a:cubicBezTo>
                      <a:pt x="160" y="201"/>
                      <a:pt x="160" y="201"/>
                      <a:pt x="160" y="201"/>
                    </a:cubicBezTo>
                    <a:cubicBezTo>
                      <a:pt x="161" y="200"/>
                      <a:pt x="162" y="200"/>
                      <a:pt x="162" y="200"/>
                    </a:cubicBezTo>
                    <a:cubicBezTo>
                      <a:pt x="163" y="199"/>
                      <a:pt x="164" y="198"/>
                      <a:pt x="165" y="198"/>
                    </a:cubicBezTo>
                    <a:cubicBezTo>
                      <a:pt x="167" y="197"/>
                      <a:pt x="168" y="198"/>
                      <a:pt x="170" y="197"/>
                    </a:cubicBezTo>
                    <a:cubicBezTo>
                      <a:pt x="172" y="197"/>
                      <a:pt x="172" y="196"/>
                      <a:pt x="174" y="195"/>
                    </a:cubicBezTo>
                    <a:cubicBezTo>
                      <a:pt x="174" y="195"/>
                      <a:pt x="175" y="195"/>
                      <a:pt x="175" y="195"/>
                    </a:cubicBezTo>
                    <a:cubicBezTo>
                      <a:pt x="177" y="194"/>
                      <a:pt x="179" y="195"/>
                      <a:pt x="180" y="195"/>
                    </a:cubicBezTo>
                    <a:cubicBezTo>
                      <a:pt x="182" y="195"/>
                      <a:pt x="183" y="193"/>
                      <a:pt x="185" y="193"/>
                    </a:cubicBezTo>
                    <a:cubicBezTo>
                      <a:pt x="187" y="192"/>
                      <a:pt x="188" y="193"/>
                      <a:pt x="190" y="192"/>
                    </a:cubicBezTo>
                    <a:cubicBezTo>
                      <a:pt x="191" y="191"/>
                      <a:pt x="192" y="190"/>
                      <a:pt x="193" y="190"/>
                    </a:cubicBezTo>
                    <a:cubicBezTo>
                      <a:pt x="194" y="189"/>
                      <a:pt x="196" y="189"/>
                      <a:pt x="197" y="188"/>
                    </a:cubicBezTo>
                    <a:cubicBezTo>
                      <a:pt x="199" y="188"/>
                      <a:pt x="200" y="189"/>
                      <a:pt x="201" y="188"/>
                    </a:cubicBezTo>
                    <a:cubicBezTo>
                      <a:pt x="203" y="187"/>
                      <a:pt x="203" y="186"/>
                      <a:pt x="204" y="185"/>
                    </a:cubicBezTo>
                    <a:cubicBezTo>
                      <a:pt x="206" y="184"/>
                      <a:pt x="207" y="183"/>
                      <a:pt x="209" y="183"/>
                    </a:cubicBezTo>
                    <a:cubicBezTo>
                      <a:pt x="210" y="183"/>
                      <a:pt x="212" y="183"/>
                      <a:pt x="213" y="183"/>
                    </a:cubicBezTo>
                    <a:cubicBezTo>
                      <a:pt x="214" y="183"/>
                      <a:pt x="214" y="183"/>
                      <a:pt x="215" y="183"/>
                    </a:cubicBezTo>
                    <a:cubicBezTo>
                      <a:pt x="216" y="183"/>
                      <a:pt x="216" y="182"/>
                      <a:pt x="217" y="181"/>
                    </a:cubicBezTo>
                    <a:cubicBezTo>
                      <a:pt x="217" y="180"/>
                      <a:pt x="217" y="179"/>
                      <a:pt x="218" y="179"/>
                    </a:cubicBezTo>
                    <a:cubicBezTo>
                      <a:pt x="220" y="178"/>
                      <a:pt x="220" y="179"/>
                      <a:pt x="221" y="179"/>
                    </a:cubicBezTo>
                    <a:cubicBezTo>
                      <a:pt x="223" y="178"/>
                      <a:pt x="222" y="176"/>
                      <a:pt x="224" y="175"/>
                    </a:cubicBezTo>
                    <a:cubicBezTo>
                      <a:pt x="225" y="174"/>
                      <a:pt x="227" y="176"/>
                      <a:pt x="228" y="175"/>
                    </a:cubicBezTo>
                    <a:cubicBezTo>
                      <a:pt x="229" y="174"/>
                      <a:pt x="229" y="174"/>
                      <a:pt x="229" y="173"/>
                    </a:cubicBezTo>
                    <a:cubicBezTo>
                      <a:pt x="229" y="171"/>
                      <a:pt x="226" y="174"/>
                      <a:pt x="224" y="174"/>
                    </a:cubicBezTo>
                    <a:cubicBezTo>
                      <a:pt x="223" y="174"/>
                      <a:pt x="222" y="173"/>
                      <a:pt x="222" y="173"/>
                    </a:cubicBezTo>
                    <a:cubicBezTo>
                      <a:pt x="221" y="173"/>
                      <a:pt x="220" y="172"/>
                      <a:pt x="220" y="172"/>
                    </a:cubicBezTo>
                    <a:cubicBezTo>
                      <a:pt x="219" y="173"/>
                      <a:pt x="218" y="173"/>
                      <a:pt x="218" y="174"/>
                    </a:cubicBezTo>
                    <a:cubicBezTo>
                      <a:pt x="217" y="175"/>
                      <a:pt x="217" y="175"/>
                      <a:pt x="216" y="176"/>
                    </a:cubicBezTo>
                    <a:cubicBezTo>
                      <a:pt x="216" y="177"/>
                      <a:pt x="215" y="177"/>
                      <a:pt x="214" y="177"/>
                    </a:cubicBezTo>
                    <a:cubicBezTo>
                      <a:pt x="213" y="176"/>
                      <a:pt x="215" y="175"/>
                      <a:pt x="214" y="174"/>
                    </a:cubicBezTo>
                    <a:cubicBezTo>
                      <a:pt x="214" y="173"/>
                      <a:pt x="213" y="173"/>
                      <a:pt x="212" y="173"/>
                    </a:cubicBezTo>
                    <a:cubicBezTo>
                      <a:pt x="211" y="172"/>
                      <a:pt x="210" y="172"/>
                      <a:pt x="209" y="173"/>
                    </a:cubicBezTo>
                    <a:cubicBezTo>
                      <a:pt x="208" y="173"/>
                      <a:pt x="208" y="174"/>
                      <a:pt x="207" y="174"/>
                    </a:cubicBezTo>
                    <a:cubicBezTo>
                      <a:pt x="206" y="174"/>
                      <a:pt x="205" y="174"/>
                      <a:pt x="204" y="174"/>
                    </a:cubicBezTo>
                    <a:cubicBezTo>
                      <a:pt x="203" y="174"/>
                      <a:pt x="202" y="174"/>
                      <a:pt x="201" y="175"/>
                    </a:cubicBezTo>
                    <a:cubicBezTo>
                      <a:pt x="199" y="175"/>
                      <a:pt x="198" y="175"/>
                      <a:pt x="198" y="175"/>
                    </a:cubicBezTo>
                    <a:cubicBezTo>
                      <a:pt x="197" y="173"/>
                      <a:pt x="199" y="173"/>
                      <a:pt x="201" y="172"/>
                    </a:cubicBezTo>
                    <a:cubicBezTo>
                      <a:pt x="201" y="172"/>
                      <a:pt x="202" y="172"/>
                      <a:pt x="202" y="171"/>
                    </a:cubicBezTo>
                    <a:cubicBezTo>
                      <a:pt x="203" y="170"/>
                      <a:pt x="203" y="169"/>
                      <a:pt x="204" y="168"/>
                    </a:cubicBezTo>
                    <a:cubicBezTo>
                      <a:pt x="204" y="167"/>
                      <a:pt x="205" y="168"/>
                      <a:pt x="206" y="167"/>
                    </a:cubicBezTo>
                    <a:cubicBezTo>
                      <a:pt x="207" y="167"/>
                      <a:pt x="207" y="166"/>
                      <a:pt x="208" y="165"/>
                    </a:cubicBezTo>
                    <a:cubicBezTo>
                      <a:pt x="209" y="164"/>
                      <a:pt x="210" y="164"/>
                      <a:pt x="210" y="163"/>
                    </a:cubicBezTo>
                    <a:cubicBezTo>
                      <a:pt x="209" y="161"/>
                      <a:pt x="207" y="163"/>
                      <a:pt x="206" y="163"/>
                    </a:cubicBezTo>
                    <a:cubicBezTo>
                      <a:pt x="205" y="163"/>
                      <a:pt x="204" y="164"/>
                      <a:pt x="203" y="164"/>
                    </a:cubicBezTo>
                    <a:cubicBezTo>
                      <a:pt x="201" y="164"/>
                      <a:pt x="201" y="165"/>
                      <a:pt x="199" y="165"/>
                    </a:cubicBezTo>
                    <a:cubicBezTo>
                      <a:pt x="198" y="165"/>
                      <a:pt x="197" y="165"/>
                      <a:pt x="197" y="165"/>
                    </a:cubicBezTo>
                    <a:cubicBezTo>
                      <a:pt x="196" y="164"/>
                      <a:pt x="196" y="163"/>
                      <a:pt x="196" y="162"/>
                    </a:cubicBezTo>
                    <a:cubicBezTo>
                      <a:pt x="196" y="161"/>
                      <a:pt x="195" y="160"/>
                      <a:pt x="196" y="159"/>
                    </a:cubicBezTo>
                    <a:cubicBezTo>
                      <a:pt x="196" y="158"/>
                      <a:pt x="197" y="158"/>
                      <a:pt x="198" y="157"/>
                    </a:cubicBezTo>
                    <a:cubicBezTo>
                      <a:pt x="199" y="156"/>
                      <a:pt x="201" y="157"/>
                      <a:pt x="201" y="156"/>
                    </a:cubicBezTo>
                    <a:cubicBezTo>
                      <a:pt x="201" y="155"/>
                      <a:pt x="200" y="155"/>
                      <a:pt x="200" y="154"/>
                    </a:cubicBezTo>
                    <a:cubicBezTo>
                      <a:pt x="200" y="153"/>
                      <a:pt x="199" y="152"/>
                      <a:pt x="199" y="151"/>
                    </a:cubicBezTo>
                    <a:cubicBezTo>
                      <a:pt x="200" y="151"/>
                      <a:pt x="200" y="150"/>
                      <a:pt x="201" y="150"/>
                    </a:cubicBezTo>
                    <a:cubicBezTo>
                      <a:pt x="203" y="149"/>
                      <a:pt x="204" y="150"/>
                      <a:pt x="205" y="150"/>
                    </a:cubicBezTo>
                    <a:cubicBezTo>
                      <a:pt x="206" y="149"/>
                      <a:pt x="206" y="149"/>
                      <a:pt x="207" y="148"/>
                    </a:cubicBezTo>
                    <a:cubicBezTo>
                      <a:pt x="209" y="147"/>
                      <a:pt x="209" y="146"/>
                      <a:pt x="211" y="145"/>
                    </a:cubicBezTo>
                    <a:cubicBezTo>
                      <a:pt x="212" y="144"/>
                      <a:pt x="214" y="145"/>
                      <a:pt x="215" y="144"/>
                    </a:cubicBezTo>
                    <a:cubicBezTo>
                      <a:pt x="217" y="144"/>
                      <a:pt x="217" y="144"/>
                      <a:pt x="218" y="143"/>
                    </a:cubicBezTo>
                    <a:cubicBezTo>
                      <a:pt x="219" y="142"/>
                      <a:pt x="219" y="142"/>
                      <a:pt x="220" y="141"/>
                    </a:cubicBezTo>
                    <a:cubicBezTo>
                      <a:pt x="221" y="140"/>
                      <a:pt x="222" y="140"/>
                      <a:pt x="224" y="139"/>
                    </a:cubicBezTo>
                    <a:cubicBezTo>
                      <a:pt x="225" y="139"/>
                      <a:pt x="225" y="138"/>
                      <a:pt x="227" y="138"/>
                    </a:cubicBezTo>
                    <a:cubicBezTo>
                      <a:pt x="227" y="138"/>
                      <a:pt x="228" y="139"/>
                      <a:pt x="229" y="139"/>
                    </a:cubicBezTo>
                    <a:cubicBezTo>
                      <a:pt x="229" y="139"/>
                      <a:pt x="229" y="140"/>
                      <a:pt x="230" y="140"/>
                    </a:cubicBezTo>
                    <a:cubicBezTo>
                      <a:pt x="232" y="141"/>
                      <a:pt x="233" y="140"/>
                      <a:pt x="234" y="139"/>
                    </a:cubicBezTo>
                    <a:cubicBezTo>
                      <a:pt x="236" y="139"/>
                      <a:pt x="237" y="138"/>
                      <a:pt x="239" y="137"/>
                    </a:cubicBezTo>
                    <a:cubicBezTo>
                      <a:pt x="240" y="137"/>
                      <a:pt x="242" y="137"/>
                      <a:pt x="243" y="136"/>
                    </a:cubicBezTo>
                    <a:moveTo>
                      <a:pt x="141" y="206"/>
                    </a:moveTo>
                    <a:cubicBezTo>
                      <a:pt x="142" y="205"/>
                      <a:pt x="143" y="206"/>
                      <a:pt x="144" y="205"/>
                    </a:cubicBezTo>
                    <a:cubicBezTo>
                      <a:pt x="145" y="205"/>
                      <a:pt x="146" y="204"/>
                      <a:pt x="147" y="203"/>
                    </a:cubicBezTo>
                    <a:cubicBezTo>
                      <a:pt x="148" y="203"/>
                      <a:pt x="148" y="203"/>
                      <a:pt x="149" y="203"/>
                    </a:cubicBezTo>
                    <a:cubicBezTo>
                      <a:pt x="151" y="202"/>
                      <a:pt x="153" y="201"/>
                      <a:pt x="155" y="203"/>
                    </a:cubicBezTo>
                    <a:cubicBezTo>
                      <a:pt x="155" y="203"/>
                      <a:pt x="155" y="204"/>
                      <a:pt x="155" y="205"/>
                    </a:cubicBezTo>
                    <a:cubicBezTo>
                      <a:pt x="155" y="205"/>
                      <a:pt x="153" y="206"/>
                      <a:pt x="151" y="206"/>
                    </a:cubicBezTo>
                    <a:cubicBezTo>
                      <a:pt x="150" y="206"/>
                      <a:pt x="149" y="206"/>
                      <a:pt x="148" y="207"/>
                    </a:cubicBezTo>
                    <a:cubicBezTo>
                      <a:pt x="148" y="207"/>
                      <a:pt x="147" y="207"/>
                      <a:pt x="146" y="208"/>
                    </a:cubicBezTo>
                    <a:cubicBezTo>
                      <a:pt x="145" y="208"/>
                      <a:pt x="145" y="210"/>
                      <a:pt x="144" y="210"/>
                    </a:cubicBezTo>
                    <a:cubicBezTo>
                      <a:pt x="143" y="210"/>
                      <a:pt x="143" y="209"/>
                      <a:pt x="142" y="209"/>
                    </a:cubicBezTo>
                    <a:cubicBezTo>
                      <a:pt x="142" y="208"/>
                      <a:pt x="141" y="207"/>
                      <a:pt x="141" y="206"/>
                    </a:cubicBezTo>
                    <a:close/>
                    <a:moveTo>
                      <a:pt x="131" y="210"/>
                    </a:moveTo>
                    <a:cubicBezTo>
                      <a:pt x="133" y="210"/>
                      <a:pt x="134" y="211"/>
                      <a:pt x="135" y="211"/>
                    </a:cubicBezTo>
                    <a:moveTo>
                      <a:pt x="118" y="217"/>
                    </a:moveTo>
                    <a:cubicBezTo>
                      <a:pt x="118" y="216"/>
                      <a:pt x="119" y="215"/>
                      <a:pt x="120" y="214"/>
                    </a:cubicBezTo>
                    <a:cubicBezTo>
                      <a:pt x="121" y="213"/>
                      <a:pt x="121" y="212"/>
                      <a:pt x="122" y="211"/>
                    </a:cubicBezTo>
                    <a:cubicBezTo>
                      <a:pt x="123" y="211"/>
                      <a:pt x="125" y="210"/>
                      <a:pt x="126" y="211"/>
                    </a:cubicBezTo>
                    <a:cubicBezTo>
                      <a:pt x="127" y="212"/>
                      <a:pt x="127" y="213"/>
                      <a:pt x="127" y="214"/>
                    </a:cubicBezTo>
                    <a:cubicBezTo>
                      <a:pt x="126" y="215"/>
                      <a:pt x="126" y="215"/>
                      <a:pt x="125" y="216"/>
                    </a:cubicBezTo>
                    <a:cubicBezTo>
                      <a:pt x="124" y="216"/>
                      <a:pt x="123" y="217"/>
                      <a:pt x="122" y="217"/>
                    </a:cubicBezTo>
                    <a:cubicBezTo>
                      <a:pt x="121" y="217"/>
                      <a:pt x="121" y="218"/>
                      <a:pt x="120" y="218"/>
                    </a:cubicBezTo>
                    <a:cubicBezTo>
                      <a:pt x="119" y="218"/>
                      <a:pt x="119" y="217"/>
                      <a:pt x="118" y="217"/>
                    </a:cubicBezTo>
                    <a:close/>
                    <a:moveTo>
                      <a:pt x="112" y="214"/>
                    </a:moveTo>
                    <a:cubicBezTo>
                      <a:pt x="113" y="214"/>
                      <a:pt x="114" y="216"/>
                      <a:pt x="113" y="217"/>
                    </a:cubicBezTo>
                    <a:cubicBezTo>
                      <a:pt x="113" y="217"/>
                      <a:pt x="112" y="218"/>
                      <a:pt x="112" y="218"/>
                    </a:cubicBezTo>
                    <a:cubicBezTo>
                      <a:pt x="112" y="218"/>
                      <a:pt x="110" y="219"/>
                      <a:pt x="109" y="219"/>
                    </a:cubicBezTo>
                    <a:cubicBezTo>
                      <a:pt x="107" y="219"/>
                      <a:pt x="107" y="219"/>
                      <a:pt x="107" y="218"/>
                    </a:cubicBezTo>
                    <a:cubicBezTo>
                      <a:pt x="107" y="218"/>
                      <a:pt x="110" y="216"/>
                      <a:pt x="110" y="216"/>
                    </a:cubicBezTo>
                    <a:cubicBezTo>
                      <a:pt x="110" y="216"/>
                      <a:pt x="111" y="214"/>
                      <a:pt x="112" y="214"/>
                    </a:cubicBezTo>
                    <a:close/>
                    <a:moveTo>
                      <a:pt x="86" y="225"/>
                    </a:moveTo>
                    <a:cubicBezTo>
                      <a:pt x="87" y="223"/>
                      <a:pt x="87" y="223"/>
                      <a:pt x="87" y="223"/>
                    </a:cubicBezTo>
                    <a:moveTo>
                      <a:pt x="62" y="227"/>
                    </a:moveTo>
                    <a:cubicBezTo>
                      <a:pt x="65" y="228"/>
                      <a:pt x="65" y="228"/>
                      <a:pt x="65" y="228"/>
                    </a:cubicBezTo>
                    <a:moveTo>
                      <a:pt x="53" y="227"/>
                    </a:moveTo>
                    <a:cubicBezTo>
                      <a:pt x="56" y="229"/>
                      <a:pt x="56" y="229"/>
                      <a:pt x="56" y="229"/>
                    </a:cubicBezTo>
                    <a:moveTo>
                      <a:pt x="32" y="231"/>
                    </a:moveTo>
                    <a:cubicBezTo>
                      <a:pt x="33" y="230"/>
                      <a:pt x="33" y="230"/>
                      <a:pt x="33" y="230"/>
                    </a:cubicBezTo>
                    <a:moveTo>
                      <a:pt x="39" y="230"/>
                    </a:moveTo>
                    <a:cubicBezTo>
                      <a:pt x="41" y="230"/>
                      <a:pt x="41" y="230"/>
                      <a:pt x="41" y="230"/>
                    </a:cubicBezTo>
                    <a:moveTo>
                      <a:pt x="180" y="164"/>
                    </a:moveTo>
                    <a:cubicBezTo>
                      <a:pt x="181" y="165"/>
                      <a:pt x="181" y="166"/>
                      <a:pt x="182" y="166"/>
                    </a:cubicBezTo>
                    <a:cubicBezTo>
                      <a:pt x="183" y="166"/>
                      <a:pt x="184" y="165"/>
                      <a:pt x="185" y="164"/>
                    </a:cubicBezTo>
                    <a:cubicBezTo>
                      <a:pt x="185" y="164"/>
                      <a:pt x="186" y="163"/>
                      <a:pt x="187" y="163"/>
                    </a:cubicBezTo>
                    <a:cubicBezTo>
                      <a:pt x="187" y="162"/>
                      <a:pt x="188" y="162"/>
                      <a:pt x="188" y="161"/>
                    </a:cubicBezTo>
                    <a:cubicBezTo>
                      <a:pt x="188" y="160"/>
                      <a:pt x="187" y="160"/>
                      <a:pt x="186" y="160"/>
                    </a:cubicBezTo>
                    <a:cubicBezTo>
                      <a:pt x="185" y="159"/>
                      <a:pt x="185" y="160"/>
                      <a:pt x="184" y="160"/>
                    </a:cubicBezTo>
                    <a:cubicBezTo>
                      <a:pt x="183" y="160"/>
                      <a:pt x="183" y="160"/>
                      <a:pt x="182" y="160"/>
                    </a:cubicBezTo>
                    <a:cubicBezTo>
                      <a:pt x="181" y="160"/>
                      <a:pt x="181" y="160"/>
                      <a:pt x="180" y="161"/>
                    </a:cubicBezTo>
                    <a:cubicBezTo>
                      <a:pt x="179" y="161"/>
                      <a:pt x="179" y="161"/>
                      <a:pt x="178" y="162"/>
                    </a:cubicBezTo>
                    <a:cubicBezTo>
                      <a:pt x="178" y="163"/>
                      <a:pt x="179" y="163"/>
                      <a:pt x="180" y="164"/>
                    </a:cubicBezTo>
                    <a:close/>
                    <a:moveTo>
                      <a:pt x="192" y="139"/>
                    </a:moveTo>
                    <a:cubicBezTo>
                      <a:pt x="193" y="140"/>
                      <a:pt x="194" y="140"/>
                      <a:pt x="196" y="140"/>
                    </a:cubicBezTo>
                    <a:cubicBezTo>
                      <a:pt x="197" y="140"/>
                      <a:pt x="198" y="140"/>
                      <a:pt x="199" y="139"/>
                    </a:cubicBezTo>
                    <a:cubicBezTo>
                      <a:pt x="199" y="138"/>
                      <a:pt x="199" y="138"/>
                      <a:pt x="199" y="137"/>
                    </a:cubicBezTo>
                    <a:cubicBezTo>
                      <a:pt x="198" y="136"/>
                      <a:pt x="197" y="136"/>
                      <a:pt x="196" y="135"/>
                    </a:cubicBezTo>
                    <a:cubicBezTo>
                      <a:pt x="195" y="135"/>
                      <a:pt x="194" y="134"/>
                      <a:pt x="193" y="134"/>
                    </a:cubicBezTo>
                    <a:cubicBezTo>
                      <a:pt x="192" y="134"/>
                      <a:pt x="191" y="135"/>
                      <a:pt x="190" y="135"/>
                    </a:cubicBezTo>
                    <a:cubicBezTo>
                      <a:pt x="189" y="135"/>
                      <a:pt x="188" y="135"/>
                      <a:pt x="187" y="135"/>
                    </a:cubicBezTo>
                    <a:cubicBezTo>
                      <a:pt x="186" y="135"/>
                      <a:pt x="186" y="135"/>
                      <a:pt x="185" y="135"/>
                    </a:cubicBezTo>
                    <a:cubicBezTo>
                      <a:pt x="185" y="136"/>
                      <a:pt x="186" y="137"/>
                      <a:pt x="187" y="137"/>
                    </a:cubicBezTo>
                    <a:cubicBezTo>
                      <a:pt x="188" y="138"/>
                      <a:pt x="189" y="137"/>
                      <a:pt x="190" y="137"/>
                    </a:cubicBezTo>
                    <a:cubicBezTo>
                      <a:pt x="191" y="138"/>
                      <a:pt x="191" y="139"/>
                      <a:pt x="192" y="139"/>
                    </a:cubicBezTo>
                    <a:close/>
                    <a:moveTo>
                      <a:pt x="153" y="125"/>
                    </a:moveTo>
                    <a:cubicBezTo>
                      <a:pt x="155" y="124"/>
                      <a:pt x="155" y="123"/>
                      <a:pt x="157" y="123"/>
                    </a:cubicBezTo>
                    <a:cubicBezTo>
                      <a:pt x="159" y="123"/>
                      <a:pt x="161" y="124"/>
                      <a:pt x="162" y="123"/>
                    </a:cubicBezTo>
                    <a:cubicBezTo>
                      <a:pt x="163" y="122"/>
                      <a:pt x="163" y="122"/>
                      <a:pt x="163" y="121"/>
                    </a:cubicBezTo>
                    <a:cubicBezTo>
                      <a:pt x="164" y="120"/>
                      <a:pt x="164" y="119"/>
                      <a:pt x="165" y="119"/>
                    </a:cubicBezTo>
                    <a:cubicBezTo>
                      <a:pt x="165" y="118"/>
                      <a:pt x="166" y="117"/>
                      <a:pt x="167" y="117"/>
                    </a:cubicBezTo>
                    <a:cubicBezTo>
                      <a:pt x="168" y="116"/>
                      <a:pt x="170" y="115"/>
                      <a:pt x="171" y="116"/>
                    </a:cubicBezTo>
                    <a:cubicBezTo>
                      <a:pt x="171" y="118"/>
                      <a:pt x="170" y="118"/>
                      <a:pt x="169" y="119"/>
                    </a:cubicBezTo>
                    <a:cubicBezTo>
                      <a:pt x="168" y="120"/>
                      <a:pt x="167" y="121"/>
                      <a:pt x="168" y="122"/>
                    </a:cubicBezTo>
                    <a:cubicBezTo>
                      <a:pt x="168" y="123"/>
                      <a:pt x="170" y="122"/>
                      <a:pt x="171" y="122"/>
                    </a:cubicBezTo>
                    <a:cubicBezTo>
                      <a:pt x="173" y="121"/>
                      <a:pt x="174" y="122"/>
                      <a:pt x="175" y="121"/>
                    </a:cubicBezTo>
                    <a:cubicBezTo>
                      <a:pt x="176" y="121"/>
                      <a:pt x="177" y="119"/>
                      <a:pt x="178" y="120"/>
                    </a:cubicBezTo>
                    <a:cubicBezTo>
                      <a:pt x="179" y="120"/>
                      <a:pt x="179" y="121"/>
                      <a:pt x="179" y="122"/>
                    </a:cubicBezTo>
                    <a:cubicBezTo>
                      <a:pt x="179" y="123"/>
                      <a:pt x="178" y="123"/>
                      <a:pt x="177" y="124"/>
                    </a:cubicBezTo>
                    <a:cubicBezTo>
                      <a:pt x="177" y="126"/>
                      <a:pt x="176" y="127"/>
                      <a:pt x="177" y="127"/>
                    </a:cubicBezTo>
                    <a:cubicBezTo>
                      <a:pt x="178" y="128"/>
                      <a:pt x="179" y="127"/>
                      <a:pt x="180" y="127"/>
                    </a:cubicBezTo>
                    <a:cubicBezTo>
                      <a:pt x="181" y="128"/>
                      <a:pt x="181" y="128"/>
                      <a:pt x="181" y="129"/>
                    </a:cubicBezTo>
                    <a:cubicBezTo>
                      <a:pt x="182" y="130"/>
                      <a:pt x="182" y="130"/>
                      <a:pt x="182" y="131"/>
                    </a:cubicBezTo>
                    <a:cubicBezTo>
                      <a:pt x="184" y="132"/>
                      <a:pt x="185" y="131"/>
                      <a:pt x="187" y="131"/>
                    </a:cubicBezTo>
                    <a:cubicBezTo>
                      <a:pt x="188" y="130"/>
                      <a:pt x="188" y="129"/>
                      <a:pt x="189" y="129"/>
                    </a:cubicBezTo>
                    <a:cubicBezTo>
                      <a:pt x="190" y="129"/>
                      <a:pt x="190" y="131"/>
                      <a:pt x="191" y="131"/>
                    </a:cubicBezTo>
                    <a:cubicBezTo>
                      <a:pt x="192" y="130"/>
                      <a:pt x="192" y="129"/>
                      <a:pt x="192" y="128"/>
                    </a:cubicBezTo>
                    <a:cubicBezTo>
                      <a:pt x="193" y="127"/>
                      <a:pt x="193" y="127"/>
                      <a:pt x="194" y="126"/>
                    </a:cubicBezTo>
                    <a:cubicBezTo>
                      <a:pt x="195" y="125"/>
                      <a:pt x="196" y="126"/>
                      <a:pt x="198" y="126"/>
                    </a:cubicBezTo>
                    <a:cubicBezTo>
                      <a:pt x="199" y="125"/>
                      <a:pt x="200" y="126"/>
                      <a:pt x="200" y="125"/>
                    </a:cubicBezTo>
                    <a:cubicBezTo>
                      <a:pt x="201" y="124"/>
                      <a:pt x="201" y="123"/>
                      <a:pt x="201" y="123"/>
                    </a:cubicBezTo>
                    <a:cubicBezTo>
                      <a:pt x="202" y="122"/>
                      <a:pt x="202" y="121"/>
                      <a:pt x="202" y="121"/>
                    </a:cubicBezTo>
                    <a:cubicBezTo>
                      <a:pt x="204" y="120"/>
                      <a:pt x="205" y="121"/>
                      <a:pt x="207" y="121"/>
                    </a:cubicBezTo>
                    <a:cubicBezTo>
                      <a:pt x="209" y="121"/>
                      <a:pt x="210" y="121"/>
                      <a:pt x="211" y="121"/>
                    </a:cubicBezTo>
                    <a:cubicBezTo>
                      <a:pt x="213" y="121"/>
                      <a:pt x="214" y="121"/>
                      <a:pt x="215" y="120"/>
                    </a:cubicBezTo>
                    <a:cubicBezTo>
                      <a:pt x="216" y="120"/>
                      <a:pt x="217" y="119"/>
                      <a:pt x="218" y="118"/>
                    </a:cubicBezTo>
                    <a:cubicBezTo>
                      <a:pt x="219" y="118"/>
                      <a:pt x="220" y="118"/>
                      <a:pt x="221" y="118"/>
                    </a:cubicBezTo>
                    <a:cubicBezTo>
                      <a:pt x="222" y="118"/>
                      <a:pt x="223" y="118"/>
                      <a:pt x="224" y="117"/>
                    </a:cubicBezTo>
                    <a:cubicBezTo>
                      <a:pt x="224" y="116"/>
                      <a:pt x="224" y="115"/>
                      <a:pt x="223" y="115"/>
                    </a:cubicBezTo>
                    <a:cubicBezTo>
                      <a:pt x="223" y="113"/>
                      <a:pt x="221" y="114"/>
                      <a:pt x="220" y="113"/>
                    </a:cubicBezTo>
                    <a:cubicBezTo>
                      <a:pt x="220" y="112"/>
                      <a:pt x="220" y="111"/>
                      <a:pt x="219" y="110"/>
                    </a:cubicBezTo>
                    <a:cubicBezTo>
                      <a:pt x="218" y="110"/>
                      <a:pt x="218" y="110"/>
                      <a:pt x="216" y="110"/>
                    </a:cubicBezTo>
                    <a:cubicBezTo>
                      <a:pt x="215" y="110"/>
                      <a:pt x="214" y="110"/>
                      <a:pt x="213" y="109"/>
                    </a:cubicBezTo>
                    <a:cubicBezTo>
                      <a:pt x="211" y="109"/>
                      <a:pt x="210" y="111"/>
                      <a:pt x="209" y="109"/>
                    </a:cubicBezTo>
                    <a:cubicBezTo>
                      <a:pt x="209" y="109"/>
                      <a:pt x="209" y="108"/>
                      <a:pt x="209" y="108"/>
                    </a:cubicBezTo>
                    <a:cubicBezTo>
                      <a:pt x="208" y="107"/>
                      <a:pt x="208" y="106"/>
                      <a:pt x="208" y="105"/>
                    </a:cubicBezTo>
                    <a:cubicBezTo>
                      <a:pt x="207" y="103"/>
                      <a:pt x="207" y="103"/>
                      <a:pt x="206" y="102"/>
                    </a:cubicBezTo>
                    <a:cubicBezTo>
                      <a:pt x="205" y="101"/>
                      <a:pt x="204" y="100"/>
                      <a:pt x="203" y="100"/>
                    </a:cubicBezTo>
                    <a:cubicBezTo>
                      <a:pt x="203" y="100"/>
                      <a:pt x="202" y="98"/>
                      <a:pt x="201" y="97"/>
                    </a:cubicBezTo>
                    <a:cubicBezTo>
                      <a:pt x="200" y="96"/>
                      <a:pt x="199" y="96"/>
                      <a:pt x="198" y="95"/>
                    </a:cubicBezTo>
                    <a:moveTo>
                      <a:pt x="644" y="35"/>
                    </a:moveTo>
                    <a:cubicBezTo>
                      <a:pt x="644" y="34"/>
                      <a:pt x="645" y="34"/>
                      <a:pt x="646" y="34"/>
                    </a:cubicBezTo>
                    <a:cubicBezTo>
                      <a:pt x="647" y="33"/>
                      <a:pt x="647" y="33"/>
                      <a:pt x="648" y="32"/>
                    </a:cubicBezTo>
                    <a:cubicBezTo>
                      <a:pt x="650" y="32"/>
                      <a:pt x="651" y="32"/>
                      <a:pt x="652" y="32"/>
                    </a:cubicBezTo>
                    <a:cubicBezTo>
                      <a:pt x="654" y="32"/>
                      <a:pt x="654" y="32"/>
                      <a:pt x="656" y="32"/>
                    </a:cubicBezTo>
                    <a:cubicBezTo>
                      <a:pt x="657" y="32"/>
                      <a:pt x="658" y="31"/>
                      <a:pt x="659" y="31"/>
                    </a:cubicBezTo>
                    <a:cubicBezTo>
                      <a:pt x="660" y="31"/>
                      <a:pt x="661" y="31"/>
                      <a:pt x="661" y="31"/>
                    </a:cubicBezTo>
                    <a:cubicBezTo>
                      <a:pt x="662" y="32"/>
                      <a:pt x="663" y="33"/>
                      <a:pt x="662" y="33"/>
                    </a:cubicBezTo>
                    <a:cubicBezTo>
                      <a:pt x="662" y="35"/>
                      <a:pt x="660" y="33"/>
                      <a:pt x="658" y="34"/>
                    </a:cubicBezTo>
                    <a:cubicBezTo>
                      <a:pt x="657" y="34"/>
                      <a:pt x="657" y="35"/>
                      <a:pt x="656" y="35"/>
                    </a:cubicBezTo>
                    <a:cubicBezTo>
                      <a:pt x="655" y="36"/>
                      <a:pt x="654" y="36"/>
                      <a:pt x="653" y="36"/>
                    </a:cubicBezTo>
                    <a:cubicBezTo>
                      <a:pt x="652" y="36"/>
                      <a:pt x="651" y="36"/>
                      <a:pt x="650" y="36"/>
                    </a:cubicBezTo>
                    <a:cubicBezTo>
                      <a:pt x="649" y="36"/>
                      <a:pt x="648" y="36"/>
                      <a:pt x="647" y="36"/>
                    </a:cubicBezTo>
                    <a:cubicBezTo>
                      <a:pt x="646" y="36"/>
                      <a:pt x="645" y="37"/>
                      <a:pt x="645" y="37"/>
                    </a:cubicBezTo>
                    <a:cubicBezTo>
                      <a:pt x="644" y="36"/>
                      <a:pt x="644" y="36"/>
                      <a:pt x="644" y="35"/>
                    </a:cubicBezTo>
                    <a:close/>
                    <a:moveTo>
                      <a:pt x="194" y="94"/>
                    </a:moveTo>
                    <a:cubicBezTo>
                      <a:pt x="179" y="103"/>
                      <a:pt x="165" y="112"/>
                      <a:pt x="152" y="121"/>
                    </a:cubicBezTo>
                    <a:cubicBezTo>
                      <a:pt x="153" y="125"/>
                      <a:pt x="153" y="125"/>
                      <a:pt x="153" y="125"/>
                    </a:cubicBezTo>
                    <a:cubicBezTo>
                      <a:pt x="155" y="124"/>
                      <a:pt x="155" y="123"/>
                      <a:pt x="157" y="123"/>
                    </a:cubicBezTo>
                    <a:cubicBezTo>
                      <a:pt x="159" y="123"/>
                      <a:pt x="161" y="124"/>
                      <a:pt x="162" y="123"/>
                    </a:cubicBezTo>
                    <a:cubicBezTo>
                      <a:pt x="163" y="122"/>
                      <a:pt x="163" y="122"/>
                      <a:pt x="163" y="121"/>
                    </a:cubicBezTo>
                    <a:cubicBezTo>
                      <a:pt x="164" y="120"/>
                      <a:pt x="164" y="119"/>
                      <a:pt x="165" y="119"/>
                    </a:cubicBezTo>
                    <a:cubicBezTo>
                      <a:pt x="165" y="118"/>
                      <a:pt x="166" y="117"/>
                      <a:pt x="167" y="117"/>
                    </a:cubicBezTo>
                    <a:cubicBezTo>
                      <a:pt x="168" y="116"/>
                      <a:pt x="170" y="115"/>
                      <a:pt x="171" y="116"/>
                    </a:cubicBezTo>
                    <a:cubicBezTo>
                      <a:pt x="171" y="118"/>
                      <a:pt x="170" y="118"/>
                      <a:pt x="169" y="119"/>
                    </a:cubicBezTo>
                    <a:cubicBezTo>
                      <a:pt x="168" y="120"/>
                      <a:pt x="167" y="121"/>
                      <a:pt x="168" y="122"/>
                    </a:cubicBezTo>
                    <a:cubicBezTo>
                      <a:pt x="168" y="123"/>
                      <a:pt x="170" y="122"/>
                      <a:pt x="171" y="122"/>
                    </a:cubicBezTo>
                    <a:cubicBezTo>
                      <a:pt x="173" y="121"/>
                      <a:pt x="174" y="122"/>
                      <a:pt x="175" y="121"/>
                    </a:cubicBezTo>
                    <a:cubicBezTo>
                      <a:pt x="176" y="121"/>
                      <a:pt x="177" y="119"/>
                      <a:pt x="178" y="120"/>
                    </a:cubicBezTo>
                    <a:cubicBezTo>
                      <a:pt x="179" y="120"/>
                      <a:pt x="179" y="121"/>
                      <a:pt x="179" y="122"/>
                    </a:cubicBezTo>
                    <a:cubicBezTo>
                      <a:pt x="179" y="123"/>
                      <a:pt x="178" y="123"/>
                      <a:pt x="177" y="124"/>
                    </a:cubicBezTo>
                    <a:cubicBezTo>
                      <a:pt x="177" y="126"/>
                      <a:pt x="176" y="127"/>
                      <a:pt x="177" y="127"/>
                    </a:cubicBezTo>
                    <a:cubicBezTo>
                      <a:pt x="178" y="128"/>
                      <a:pt x="179" y="127"/>
                      <a:pt x="180" y="127"/>
                    </a:cubicBezTo>
                    <a:cubicBezTo>
                      <a:pt x="181" y="128"/>
                      <a:pt x="181" y="128"/>
                      <a:pt x="181" y="129"/>
                    </a:cubicBezTo>
                    <a:cubicBezTo>
                      <a:pt x="182" y="130"/>
                      <a:pt x="182" y="130"/>
                      <a:pt x="182" y="131"/>
                    </a:cubicBezTo>
                    <a:cubicBezTo>
                      <a:pt x="184" y="132"/>
                      <a:pt x="185" y="131"/>
                      <a:pt x="187" y="131"/>
                    </a:cubicBezTo>
                    <a:cubicBezTo>
                      <a:pt x="188" y="130"/>
                      <a:pt x="188" y="129"/>
                      <a:pt x="189" y="129"/>
                    </a:cubicBezTo>
                    <a:cubicBezTo>
                      <a:pt x="190" y="129"/>
                      <a:pt x="190" y="131"/>
                      <a:pt x="191" y="131"/>
                    </a:cubicBezTo>
                    <a:cubicBezTo>
                      <a:pt x="192" y="130"/>
                      <a:pt x="192" y="129"/>
                      <a:pt x="192" y="128"/>
                    </a:cubicBezTo>
                    <a:cubicBezTo>
                      <a:pt x="193" y="127"/>
                      <a:pt x="193" y="127"/>
                      <a:pt x="194" y="126"/>
                    </a:cubicBezTo>
                    <a:cubicBezTo>
                      <a:pt x="195" y="125"/>
                      <a:pt x="196" y="126"/>
                      <a:pt x="198" y="126"/>
                    </a:cubicBezTo>
                    <a:cubicBezTo>
                      <a:pt x="199" y="125"/>
                      <a:pt x="200" y="126"/>
                      <a:pt x="200" y="125"/>
                    </a:cubicBezTo>
                    <a:cubicBezTo>
                      <a:pt x="201" y="124"/>
                      <a:pt x="201" y="123"/>
                      <a:pt x="201" y="123"/>
                    </a:cubicBezTo>
                    <a:cubicBezTo>
                      <a:pt x="202" y="122"/>
                      <a:pt x="202" y="121"/>
                      <a:pt x="202" y="121"/>
                    </a:cubicBezTo>
                    <a:cubicBezTo>
                      <a:pt x="204" y="120"/>
                      <a:pt x="205" y="121"/>
                      <a:pt x="207" y="121"/>
                    </a:cubicBezTo>
                    <a:cubicBezTo>
                      <a:pt x="209" y="121"/>
                      <a:pt x="210" y="121"/>
                      <a:pt x="211" y="121"/>
                    </a:cubicBezTo>
                    <a:cubicBezTo>
                      <a:pt x="213" y="121"/>
                      <a:pt x="214" y="121"/>
                      <a:pt x="215" y="120"/>
                    </a:cubicBezTo>
                    <a:cubicBezTo>
                      <a:pt x="216" y="120"/>
                      <a:pt x="217" y="119"/>
                      <a:pt x="218" y="118"/>
                    </a:cubicBezTo>
                    <a:cubicBezTo>
                      <a:pt x="219" y="118"/>
                      <a:pt x="220" y="118"/>
                      <a:pt x="221" y="118"/>
                    </a:cubicBezTo>
                    <a:cubicBezTo>
                      <a:pt x="222" y="118"/>
                      <a:pt x="223" y="118"/>
                      <a:pt x="224" y="117"/>
                    </a:cubicBezTo>
                    <a:cubicBezTo>
                      <a:pt x="224" y="116"/>
                      <a:pt x="224" y="115"/>
                      <a:pt x="223" y="115"/>
                    </a:cubicBezTo>
                    <a:cubicBezTo>
                      <a:pt x="223" y="113"/>
                      <a:pt x="221" y="114"/>
                      <a:pt x="220" y="113"/>
                    </a:cubicBezTo>
                    <a:cubicBezTo>
                      <a:pt x="220" y="112"/>
                      <a:pt x="220" y="111"/>
                      <a:pt x="219" y="110"/>
                    </a:cubicBezTo>
                    <a:cubicBezTo>
                      <a:pt x="218" y="110"/>
                      <a:pt x="218" y="110"/>
                      <a:pt x="216" y="110"/>
                    </a:cubicBezTo>
                    <a:cubicBezTo>
                      <a:pt x="215" y="110"/>
                      <a:pt x="214" y="110"/>
                      <a:pt x="213" y="109"/>
                    </a:cubicBezTo>
                    <a:cubicBezTo>
                      <a:pt x="211" y="109"/>
                      <a:pt x="210" y="111"/>
                      <a:pt x="209" y="109"/>
                    </a:cubicBezTo>
                    <a:cubicBezTo>
                      <a:pt x="209" y="109"/>
                      <a:pt x="209" y="108"/>
                      <a:pt x="209" y="108"/>
                    </a:cubicBezTo>
                    <a:cubicBezTo>
                      <a:pt x="208" y="107"/>
                      <a:pt x="208" y="106"/>
                      <a:pt x="208" y="105"/>
                    </a:cubicBezTo>
                    <a:cubicBezTo>
                      <a:pt x="207" y="103"/>
                      <a:pt x="207" y="103"/>
                      <a:pt x="206" y="102"/>
                    </a:cubicBezTo>
                    <a:cubicBezTo>
                      <a:pt x="205" y="101"/>
                      <a:pt x="204" y="100"/>
                      <a:pt x="203" y="100"/>
                    </a:cubicBezTo>
                    <a:cubicBezTo>
                      <a:pt x="203" y="100"/>
                      <a:pt x="202" y="98"/>
                      <a:pt x="201" y="97"/>
                    </a:cubicBezTo>
                    <a:cubicBezTo>
                      <a:pt x="200" y="96"/>
                      <a:pt x="197" y="94"/>
                      <a:pt x="195" y="94"/>
                    </a:cubicBezTo>
                    <a:lnTo>
                      <a:pt x="194" y="94"/>
                    </a:lnTo>
                    <a:close/>
                    <a:moveTo>
                      <a:pt x="674" y="293"/>
                    </a:moveTo>
                    <a:cubicBezTo>
                      <a:pt x="675" y="294"/>
                      <a:pt x="673" y="295"/>
                      <a:pt x="673" y="296"/>
                    </a:cubicBezTo>
                    <a:cubicBezTo>
                      <a:pt x="673" y="297"/>
                      <a:pt x="672" y="298"/>
                      <a:pt x="672" y="298"/>
                    </a:cubicBezTo>
                    <a:cubicBezTo>
                      <a:pt x="671" y="299"/>
                      <a:pt x="670" y="299"/>
                      <a:pt x="668" y="300"/>
                    </a:cubicBezTo>
                    <a:cubicBezTo>
                      <a:pt x="667" y="300"/>
                      <a:pt x="666" y="300"/>
                      <a:pt x="665" y="301"/>
                    </a:cubicBezTo>
                    <a:cubicBezTo>
                      <a:pt x="664" y="301"/>
                      <a:pt x="663" y="301"/>
                      <a:pt x="662" y="301"/>
                    </a:cubicBezTo>
                    <a:cubicBezTo>
                      <a:pt x="662" y="301"/>
                      <a:pt x="662" y="300"/>
                      <a:pt x="661" y="300"/>
                    </a:cubicBezTo>
                    <a:cubicBezTo>
                      <a:pt x="660" y="299"/>
                      <a:pt x="659" y="299"/>
                      <a:pt x="657" y="299"/>
                    </a:cubicBezTo>
                    <a:cubicBezTo>
                      <a:pt x="656" y="299"/>
                      <a:pt x="654" y="299"/>
                      <a:pt x="653" y="300"/>
                    </a:cubicBezTo>
                    <a:cubicBezTo>
                      <a:pt x="652" y="300"/>
                      <a:pt x="652" y="301"/>
                      <a:pt x="651" y="301"/>
                    </a:cubicBezTo>
                    <a:cubicBezTo>
                      <a:pt x="650" y="302"/>
                      <a:pt x="649" y="302"/>
                      <a:pt x="648" y="302"/>
                    </a:cubicBezTo>
                    <a:cubicBezTo>
                      <a:pt x="647" y="302"/>
                      <a:pt x="647" y="302"/>
                      <a:pt x="647" y="301"/>
                    </a:cubicBezTo>
                    <a:cubicBezTo>
                      <a:pt x="646" y="301"/>
                      <a:pt x="647" y="300"/>
                      <a:pt x="647" y="299"/>
                    </a:cubicBezTo>
                    <a:cubicBezTo>
                      <a:pt x="648" y="298"/>
                      <a:pt x="649" y="298"/>
                      <a:pt x="650" y="298"/>
                    </a:cubicBezTo>
                    <a:cubicBezTo>
                      <a:pt x="651" y="297"/>
                      <a:pt x="652" y="298"/>
                      <a:pt x="653" y="297"/>
                    </a:cubicBezTo>
                    <a:cubicBezTo>
                      <a:pt x="655" y="297"/>
                      <a:pt x="655" y="296"/>
                      <a:pt x="657" y="296"/>
                    </a:cubicBezTo>
                    <a:cubicBezTo>
                      <a:pt x="658" y="295"/>
                      <a:pt x="659" y="295"/>
                      <a:pt x="661" y="295"/>
                    </a:cubicBezTo>
                    <a:cubicBezTo>
                      <a:pt x="662" y="295"/>
                      <a:pt x="662" y="295"/>
                      <a:pt x="663" y="295"/>
                    </a:cubicBezTo>
                    <a:cubicBezTo>
                      <a:pt x="664" y="295"/>
                      <a:pt x="664" y="295"/>
                      <a:pt x="665" y="295"/>
                    </a:cubicBezTo>
                    <a:cubicBezTo>
                      <a:pt x="666" y="295"/>
                      <a:pt x="666" y="296"/>
                      <a:pt x="667" y="296"/>
                    </a:cubicBezTo>
                    <a:cubicBezTo>
                      <a:pt x="668" y="296"/>
                      <a:pt x="668" y="296"/>
                      <a:pt x="669" y="295"/>
                    </a:cubicBezTo>
                    <a:cubicBezTo>
                      <a:pt x="670" y="295"/>
                      <a:pt x="670" y="294"/>
                      <a:pt x="671" y="293"/>
                    </a:cubicBezTo>
                    <a:cubicBezTo>
                      <a:pt x="672" y="293"/>
                      <a:pt x="673" y="292"/>
                      <a:pt x="674" y="293"/>
                    </a:cubicBezTo>
                    <a:close/>
                    <a:moveTo>
                      <a:pt x="1466" y="635"/>
                    </a:moveTo>
                    <a:cubicBezTo>
                      <a:pt x="1465" y="636"/>
                      <a:pt x="1466" y="637"/>
                      <a:pt x="1466" y="638"/>
                    </a:cubicBezTo>
                    <a:cubicBezTo>
                      <a:pt x="1465" y="639"/>
                      <a:pt x="1464" y="639"/>
                      <a:pt x="1464" y="641"/>
                    </a:cubicBezTo>
                    <a:cubicBezTo>
                      <a:pt x="1464" y="642"/>
                      <a:pt x="1464" y="642"/>
                      <a:pt x="1464" y="644"/>
                    </a:cubicBezTo>
                    <a:cubicBezTo>
                      <a:pt x="1464" y="645"/>
                      <a:pt x="1465" y="645"/>
                      <a:pt x="1466" y="646"/>
                    </a:cubicBezTo>
                    <a:cubicBezTo>
                      <a:pt x="1466" y="647"/>
                      <a:pt x="1466" y="647"/>
                      <a:pt x="1467" y="648"/>
                    </a:cubicBezTo>
                    <a:cubicBezTo>
                      <a:pt x="1467" y="649"/>
                      <a:pt x="1468" y="649"/>
                      <a:pt x="1468" y="650"/>
                    </a:cubicBezTo>
                    <a:cubicBezTo>
                      <a:pt x="1469" y="651"/>
                      <a:pt x="1469" y="652"/>
                      <a:pt x="1469" y="652"/>
                    </a:cubicBezTo>
                    <a:cubicBezTo>
                      <a:pt x="1470" y="653"/>
                      <a:pt x="1470" y="653"/>
                      <a:pt x="1471" y="653"/>
                    </a:cubicBezTo>
                    <a:cubicBezTo>
                      <a:pt x="1472" y="653"/>
                      <a:pt x="1472" y="651"/>
                      <a:pt x="1471" y="650"/>
                    </a:cubicBezTo>
                    <a:cubicBezTo>
                      <a:pt x="1471" y="649"/>
                      <a:pt x="1470" y="649"/>
                      <a:pt x="1469" y="648"/>
                    </a:cubicBezTo>
                    <a:cubicBezTo>
                      <a:pt x="1468" y="647"/>
                      <a:pt x="1468" y="647"/>
                      <a:pt x="1467" y="646"/>
                    </a:cubicBezTo>
                    <a:cubicBezTo>
                      <a:pt x="1467" y="645"/>
                      <a:pt x="1467" y="644"/>
                      <a:pt x="1468" y="643"/>
                    </a:cubicBezTo>
                    <a:cubicBezTo>
                      <a:pt x="1468" y="642"/>
                      <a:pt x="1468" y="641"/>
                      <a:pt x="1468" y="640"/>
                    </a:cubicBezTo>
                    <a:cubicBezTo>
                      <a:pt x="1468" y="639"/>
                      <a:pt x="1468" y="639"/>
                      <a:pt x="1468" y="638"/>
                    </a:cubicBezTo>
                    <a:cubicBezTo>
                      <a:pt x="1467" y="637"/>
                      <a:pt x="1467" y="635"/>
                      <a:pt x="1466" y="635"/>
                    </a:cubicBezTo>
                    <a:close/>
                  </a:path>
                </a:pathLst>
              </a:custGeom>
              <a:noFill/>
              <a:ln w="2">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052">
                  <a:latin typeface="+mn-lt"/>
                  <a:ea typeface="+mn-ea"/>
                  <a:cs typeface="+mn-ea"/>
                  <a:sym typeface="+mn-lt"/>
                </a:endParaRPr>
              </a:p>
            </p:txBody>
          </p:sp>
          <p:sp>
            <p:nvSpPr>
              <p:cNvPr id="200" name="Freeform 1222"/>
              <p:cNvSpPr>
                <a:spLocks noEditPoints="1"/>
              </p:cNvSpPr>
              <p:nvPr/>
            </p:nvSpPr>
            <p:spPr bwMode="auto">
              <a:xfrm>
                <a:off x="314" y="1347"/>
                <a:ext cx="5318" cy="2046"/>
              </a:xfrm>
              <a:custGeom>
                <a:avLst/>
                <a:gdLst>
                  <a:gd name="T0" fmla="*/ 40459 w 2653"/>
                  <a:gd name="T1" fmla="*/ 9481 h 1021"/>
                  <a:gd name="T2" fmla="*/ 37084 w 2653"/>
                  <a:gd name="T3" fmla="*/ 11016 h 1021"/>
                  <a:gd name="T4" fmla="*/ 38992 w 2653"/>
                  <a:gd name="T5" fmla="*/ 10983 h 1021"/>
                  <a:gd name="T6" fmla="*/ 38960 w 2653"/>
                  <a:gd name="T7" fmla="*/ 14124 h 1021"/>
                  <a:gd name="T8" fmla="*/ 37436 w 2653"/>
                  <a:gd name="T9" fmla="*/ 13769 h 1021"/>
                  <a:gd name="T10" fmla="*/ 35248 w 2653"/>
                  <a:gd name="T11" fmla="*/ 12705 h 1021"/>
                  <a:gd name="T12" fmla="*/ 37767 w 2653"/>
                  <a:gd name="T13" fmla="*/ 10108 h 1021"/>
                  <a:gd name="T14" fmla="*/ 36500 w 2653"/>
                  <a:gd name="T15" fmla="*/ 9883 h 1021"/>
                  <a:gd name="T16" fmla="*/ 36228 w 2653"/>
                  <a:gd name="T17" fmla="*/ 8176 h 1021"/>
                  <a:gd name="T18" fmla="*/ 37116 w 2653"/>
                  <a:gd name="T19" fmla="*/ 10308 h 1021"/>
                  <a:gd name="T20" fmla="*/ 36132 w 2653"/>
                  <a:gd name="T21" fmla="*/ 10252 h 1021"/>
                  <a:gd name="T22" fmla="*/ 35344 w 2653"/>
                  <a:gd name="T23" fmla="*/ 9931 h 1021"/>
                  <a:gd name="T24" fmla="*/ 25945 w 2653"/>
                  <a:gd name="T25" fmla="*/ 10565 h 1021"/>
                  <a:gd name="T26" fmla="*/ 21843 w 2653"/>
                  <a:gd name="T27" fmla="*/ 9448 h 1021"/>
                  <a:gd name="T28" fmla="*/ 3376 w 2653"/>
                  <a:gd name="T29" fmla="*/ 11356 h 1021"/>
                  <a:gd name="T30" fmla="*/ 9495 w 2653"/>
                  <a:gd name="T31" fmla="*/ 6581 h 1021"/>
                  <a:gd name="T32" fmla="*/ 12107 w 2653"/>
                  <a:gd name="T33" fmla="*/ 7759 h 1021"/>
                  <a:gd name="T34" fmla="*/ 13112 w 2653"/>
                  <a:gd name="T35" fmla="*/ 11420 h 1021"/>
                  <a:gd name="T36" fmla="*/ 13709 w 2653"/>
                  <a:gd name="T37" fmla="*/ 15176 h 1021"/>
                  <a:gd name="T38" fmla="*/ 14641 w 2653"/>
                  <a:gd name="T39" fmla="*/ 15677 h 1021"/>
                  <a:gd name="T40" fmla="*/ 12869 w 2653"/>
                  <a:gd name="T41" fmla="*/ 6388 h 1021"/>
                  <a:gd name="T42" fmla="*/ 15192 w 2653"/>
                  <a:gd name="T43" fmla="*/ 8208 h 1021"/>
                  <a:gd name="T44" fmla="*/ 14288 w 2653"/>
                  <a:gd name="T45" fmla="*/ 7469 h 1021"/>
                  <a:gd name="T46" fmla="*/ 20039 w 2653"/>
                  <a:gd name="T47" fmla="*/ 7661 h 1021"/>
                  <a:gd name="T48" fmla="*/ 23084 w 2653"/>
                  <a:gd name="T49" fmla="*/ 9625 h 1021"/>
                  <a:gd name="T50" fmla="*/ 25832 w 2653"/>
                  <a:gd name="T51" fmla="*/ 9288 h 1021"/>
                  <a:gd name="T52" fmla="*/ 34748 w 2653"/>
                  <a:gd name="T53" fmla="*/ 9497 h 1021"/>
                  <a:gd name="T54" fmla="*/ 34165 w 2653"/>
                  <a:gd name="T55" fmla="*/ 8739 h 1021"/>
                  <a:gd name="T56" fmla="*/ 31501 w 2653"/>
                  <a:gd name="T57" fmla="*/ 8048 h 1021"/>
                  <a:gd name="T58" fmla="*/ 31792 w 2653"/>
                  <a:gd name="T59" fmla="*/ 6565 h 1021"/>
                  <a:gd name="T60" fmla="*/ 33660 w 2653"/>
                  <a:gd name="T61" fmla="*/ 7048 h 1021"/>
                  <a:gd name="T62" fmla="*/ 34037 w 2653"/>
                  <a:gd name="T63" fmla="*/ 8288 h 1021"/>
                  <a:gd name="T64" fmla="*/ 34456 w 2653"/>
                  <a:gd name="T65" fmla="*/ 7549 h 1021"/>
                  <a:gd name="T66" fmla="*/ 37356 w 2653"/>
                  <a:gd name="T67" fmla="*/ 8883 h 1021"/>
                  <a:gd name="T68" fmla="*/ 36500 w 2653"/>
                  <a:gd name="T69" fmla="*/ 9705 h 1021"/>
                  <a:gd name="T70" fmla="*/ 37469 w 2653"/>
                  <a:gd name="T71" fmla="*/ 8657 h 1021"/>
                  <a:gd name="T72" fmla="*/ 36681 w 2653"/>
                  <a:gd name="T73" fmla="*/ 8096 h 1021"/>
                  <a:gd name="T74" fmla="*/ 36569 w 2653"/>
                  <a:gd name="T75" fmla="*/ 7016 h 1021"/>
                  <a:gd name="T76" fmla="*/ 36340 w 2653"/>
                  <a:gd name="T77" fmla="*/ 7324 h 1021"/>
                  <a:gd name="T78" fmla="*/ 42416 w 2653"/>
                  <a:gd name="T79" fmla="*/ 8016 h 1021"/>
                  <a:gd name="T80" fmla="*/ 36164 w 2653"/>
                  <a:gd name="T81" fmla="*/ 5659 h 1021"/>
                  <a:gd name="T82" fmla="*/ 36484 w 2653"/>
                  <a:gd name="T83" fmla="*/ 4336 h 1021"/>
                  <a:gd name="T84" fmla="*/ 35648 w 2653"/>
                  <a:gd name="T85" fmla="*/ 4160 h 1021"/>
                  <a:gd name="T86" fmla="*/ 36324 w 2653"/>
                  <a:gd name="T87" fmla="*/ 3968 h 1021"/>
                  <a:gd name="T88" fmla="*/ 33305 w 2653"/>
                  <a:gd name="T89" fmla="*/ 3856 h 1021"/>
                  <a:gd name="T90" fmla="*/ 26492 w 2653"/>
                  <a:gd name="T91" fmla="*/ 6124 h 1021"/>
                  <a:gd name="T92" fmla="*/ 26412 w 2653"/>
                  <a:gd name="T93" fmla="*/ 6485 h 1021"/>
                  <a:gd name="T94" fmla="*/ 28753 w 2653"/>
                  <a:gd name="T95" fmla="*/ 5449 h 1021"/>
                  <a:gd name="T96" fmla="*/ 27805 w 2653"/>
                  <a:gd name="T97" fmla="*/ 5401 h 1021"/>
                  <a:gd name="T98" fmla="*/ 28384 w 2653"/>
                  <a:gd name="T99" fmla="*/ 6629 h 1021"/>
                  <a:gd name="T100" fmla="*/ 24832 w 2653"/>
                  <a:gd name="T101" fmla="*/ 3357 h 1021"/>
                  <a:gd name="T102" fmla="*/ 24381 w 2653"/>
                  <a:gd name="T103" fmla="*/ 3904 h 1021"/>
                  <a:gd name="T104" fmla="*/ 23100 w 2653"/>
                  <a:gd name="T105" fmla="*/ 2711 h 1021"/>
                  <a:gd name="T106" fmla="*/ 22633 w 2653"/>
                  <a:gd name="T107" fmla="*/ 2888 h 1021"/>
                  <a:gd name="T108" fmla="*/ 24044 w 2653"/>
                  <a:gd name="T109" fmla="*/ 4723 h 1021"/>
                  <a:gd name="T110" fmla="*/ 19652 w 2653"/>
                  <a:gd name="T111" fmla="*/ 5996 h 1021"/>
                  <a:gd name="T112" fmla="*/ 22280 w 2653"/>
                  <a:gd name="T113" fmla="*/ 3840 h 1021"/>
                  <a:gd name="T114" fmla="*/ 21408 w 2653"/>
                  <a:gd name="T115" fmla="*/ 3856 h 1021"/>
                  <a:gd name="T116" fmla="*/ 21312 w 2653"/>
                  <a:gd name="T117" fmla="*/ 2325 h 1021"/>
                  <a:gd name="T118" fmla="*/ 22779 w 2653"/>
                  <a:gd name="T119" fmla="*/ 1012 h 1021"/>
                  <a:gd name="T120" fmla="*/ 24381 w 2653"/>
                  <a:gd name="T121" fmla="*/ 755 h 1021"/>
                  <a:gd name="T122" fmla="*/ 23461 w 2653"/>
                  <a:gd name="T123" fmla="*/ 433 h 1021"/>
                  <a:gd name="T124" fmla="*/ 19877 w 2653"/>
                  <a:gd name="T125" fmla="*/ 5108 h 10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53"/>
                  <a:gd name="T190" fmla="*/ 0 h 1021"/>
                  <a:gd name="T191" fmla="*/ 2653 w 2653"/>
                  <a:gd name="T192" fmla="*/ 1021 h 10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53" h="1021">
                    <a:moveTo>
                      <a:pt x="2476" y="611"/>
                    </a:moveTo>
                    <a:cubicBezTo>
                      <a:pt x="2478" y="612"/>
                      <a:pt x="2479" y="611"/>
                      <a:pt x="2481" y="612"/>
                    </a:cubicBezTo>
                    <a:cubicBezTo>
                      <a:pt x="2482" y="612"/>
                      <a:pt x="2482" y="613"/>
                      <a:pt x="2483" y="613"/>
                    </a:cubicBezTo>
                    <a:cubicBezTo>
                      <a:pt x="2485" y="613"/>
                      <a:pt x="2486" y="614"/>
                      <a:pt x="2487" y="614"/>
                    </a:cubicBezTo>
                    <a:cubicBezTo>
                      <a:pt x="2489" y="613"/>
                      <a:pt x="2490" y="613"/>
                      <a:pt x="2492" y="612"/>
                    </a:cubicBezTo>
                    <a:cubicBezTo>
                      <a:pt x="2494" y="612"/>
                      <a:pt x="2494" y="611"/>
                      <a:pt x="2496" y="611"/>
                    </a:cubicBezTo>
                    <a:cubicBezTo>
                      <a:pt x="2497" y="610"/>
                      <a:pt x="2497" y="609"/>
                      <a:pt x="2499" y="608"/>
                    </a:cubicBezTo>
                    <a:cubicBezTo>
                      <a:pt x="2500" y="608"/>
                      <a:pt x="2500" y="608"/>
                      <a:pt x="2502" y="607"/>
                    </a:cubicBezTo>
                    <a:cubicBezTo>
                      <a:pt x="2502" y="607"/>
                      <a:pt x="2503" y="607"/>
                      <a:pt x="2503" y="606"/>
                    </a:cubicBezTo>
                    <a:cubicBezTo>
                      <a:pt x="2504" y="605"/>
                      <a:pt x="2505" y="604"/>
                      <a:pt x="2505" y="603"/>
                    </a:cubicBezTo>
                    <a:cubicBezTo>
                      <a:pt x="2506" y="602"/>
                      <a:pt x="2506" y="601"/>
                      <a:pt x="2506" y="600"/>
                    </a:cubicBezTo>
                    <a:cubicBezTo>
                      <a:pt x="2507" y="599"/>
                      <a:pt x="2507" y="598"/>
                      <a:pt x="2506" y="597"/>
                    </a:cubicBezTo>
                    <a:cubicBezTo>
                      <a:pt x="2505" y="596"/>
                      <a:pt x="2504" y="597"/>
                      <a:pt x="2503" y="596"/>
                    </a:cubicBezTo>
                    <a:cubicBezTo>
                      <a:pt x="2502" y="596"/>
                      <a:pt x="2501" y="594"/>
                      <a:pt x="2500" y="595"/>
                    </a:cubicBezTo>
                    <a:cubicBezTo>
                      <a:pt x="2499" y="595"/>
                      <a:pt x="2498" y="595"/>
                      <a:pt x="2498" y="596"/>
                    </a:cubicBezTo>
                    <a:cubicBezTo>
                      <a:pt x="2497" y="597"/>
                      <a:pt x="2499" y="598"/>
                      <a:pt x="2499" y="599"/>
                    </a:cubicBezTo>
                    <a:cubicBezTo>
                      <a:pt x="2499" y="600"/>
                      <a:pt x="2499" y="601"/>
                      <a:pt x="2498" y="602"/>
                    </a:cubicBezTo>
                    <a:cubicBezTo>
                      <a:pt x="2498" y="602"/>
                      <a:pt x="2497" y="601"/>
                      <a:pt x="2496" y="602"/>
                    </a:cubicBezTo>
                    <a:cubicBezTo>
                      <a:pt x="2495" y="602"/>
                      <a:pt x="2495" y="604"/>
                      <a:pt x="2494" y="604"/>
                    </a:cubicBezTo>
                    <a:cubicBezTo>
                      <a:pt x="2493" y="605"/>
                      <a:pt x="2493" y="606"/>
                      <a:pt x="2492" y="606"/>
                    </a:cubicBezTo>
                    <a:cubicBezTo>
                      <a:pt x="2491" y="606"/>
                      <a:pt x="2490" y="606"/>
                      <a:pt x="2489" y="606"/>
                    </a:cubicBezTo>
                    <a:cubicBezTo>
                      <a:pt x="2488" y="606"/>
                      <a:pt x="2488" y="605"/>
                      <a:pt x="2487" y="605"/>
                    </a:cubicBezTo>
                    <a:cubicBezTo>
                      <a:pt x="2486" y="605"/>
                      <a:pt x="2486" y="606"/>
                      <a:pt x="2485" y="606"/>
                    </a:cubicBezTo>
                    <a:cubicBezTo>
                      <a:pt x="2483" y="607"/>
                      <a:pt x="2482" y="606"/>
                      <a:pt x="2481" y="606"/>
                    </a:cubicBezTo>
                    <a:cubicBezTo>
                      <a:pt x="2479" y="606"/>
                      <a:pt x="2479" y="606"/>
                      <a:pt x="2477" y="606"/>
                    </a:cubicBezTo>
                    <a:cubicBezTo>
                      <a:pt x="2476" y="606"/>
                      <a:pt x="2476" y="606"/>
                      <a:pt x="2475" y="606"/>
                    </a:cubicBezTo>
                    <a:cubicBezTo>
                      <a:pt x="2474" y="607"/>
                      <a:pt x="2474" y="608"/>
                      <a:pt x="2474" y="609"/>
                    </a:cubicBezTo>
                    <a:cubicBezTo>
                      <a:pt x="2475" y="610"/>
                      <a:pt x="2475" y="610"/>
                      <a:pt x="2476" y="611"/>
                    </a:cubicBezTo>
                    <a:close/>
                    <a:moveTo>
                      <a:pt x="2503" y="640"/>
                    </a:moveTo>
                    <a:cubicBezTo>
                      <a:pt x="2502" y="639"/>
                      <a:pt x="2502" y="638"/>
                      <a:pt x="2503" y="637"/>
                    </a:cubicBezTo>
                    <a:cubicBezTo>
                      <a:pt x="2504" y="636"/>
                      <a:pt x="2506" y="637"/>
                      <a:pt x="2506" y="637"/>
                    </a:cubicBezTo>
                    <a:cubicBezTo>
                      <a:pt x="2507" y="638"/>
                      <a:pt x="2507" y="639"/>
                      <a:pt x="2506" y="640"/>
                    </a:cubicBezTo>
                    <a:cubicBezTo>
                      <a:pt x="2506" y="640"/>
                      <a:pt x="2505" y="640"/>
                      <a:pt x="2505" y="640"/>
                    </a:cubicBezTo>
                    <a:cubicBezTo>
                      <a:pt x="2504" y="640"/>
                      <a:pt x="2503" y="640"/>
                      <a:pt x="2503" y="640"/>
                    </a:cubicBezTo>
                    <a:close/>
                    <a:moveTo>
                      <a:pt x="2492" y="649"/>
                    </a:moveTo>
                    <a:cubicBezTo>
                      <a:pt x="2493" y="648"/>
                      <a:pt x="2494" y="648"/>
                      <a:pt x="2494" y="647"/>
                    </a:cubicBezTo>
                    <a:cubicBezTo>
                      <a:pt x="2494" y="646"/>
                      <a:pt x="2493" y="646"/>
                      <a:pt x="2492" y="646"/>
                    </a:cubicBezTo>
                    <a:cubicBezTo>
                      <a:pt x="2491" y="646"/>
                      <a:pt x="2490" y="646"/>
                      <a:pt x="2490" y="646"/>
                    </a:cubicBezTo>
                    <a:cubicBezTo>
                      <a:pt x="2489" y="647"/>
                      <a:pt x="2489" y="647"/>
                      <a:pt x="2490" y="648"/>
                    </a:cubicBezTo>
                    <a:cubicBezTo>
                      <a:pt x="2490" y="649"/>
                      <a:pt x="2491" y="649"/>
                      <a:pt x="2492" y="649"/>
                    </a:cubicBezTo>
                    <a:close/>
                    <a:moveTo>
                      <a:pt x="2491" y="644"/>
                    </a:moveTo>
                    <a:cubicBezTo>
                      <a:pt x="2491" y="643"/>
                      <a:pt x="2490" y="642"/>
                      <a:pt x="2490" y="641"/>
                    </a:cubicBezTo>
                    <a:cubicBezTo>
                      <a:pt x="2489" y="641"/>
                      <a:pt x="2488" y="641"/>
                      <a:pt x="2488" y="641"/>
                    </a:cubicBezTo>
                    <a:cubicBezTo>
                      <a:pt x="2487" y="641"/>
                      <a:pt x="2487" y="640"/>
                      <a:pt x="2486" y="640"/>
                    </a:cubicBezTo>
                    <a:cubicBezTo>
                      <a:pt x="2485" y="641"/>
                      <a:pt x="2485" y="642"/>
                      <a:pt x="2485" y="643"/>
                    </a:cubicBezTo>
                    <a:cubicBezTo>
                      <a:pt x="2486" y="643"/>
                      <a:pt x="2486" y="644"/>
                      <a:pt x="2486" y="644"/>
                    </a:cubicBezTo>
                    <a:cubicBezTo>
                      <a:pt x="2487" y="645"/>
                      <a:pt x="2488" y="645"/>
                      <a:pt x="2489" y="645"/>
                    </a:cubicBezTo>
                    <a:cubicBezTo>
                      <a:pt x="2490" y="645"/>
                      <a:pt x="2491" y="644"/>
                      <a:pt x="2491" y="644"/>
                    </a:cubicBezTo>
                    <a:close/>
                    <a:moveTo>
                      <a:pt x="2491" y="637"/>
                    </a:moveTo>
                    <a:cubicBezTo>
                      <a:pt x="2490" y="637"/>
                      <a:pt x="2489" y="636"/>
                      <a:pt x="2489" y="635"/>
                    </a:cubicBezTo>
                    <a:cubicBezTo>
                      <a:pt x="2489" y="634"/>
                      <a:pt x="2489" y="633"/>
                      <a:pt x="2490" y="633"/>
                    </a:cubicBezTo>
                    <a:cubicBezTo>
                      <a:pt x="2491" y="633"/>
                      <a:pt x="2492" y="634"/>
                      <a:pt x="2492" y="635"/>
                    </a:cubicBezTo>
                    <a:cubicBezTo>
                      <a:pt x="2493" y="636"/>
                      <a:pt x="2493" y="636"/>
                      <a:pt x="2492" y="637"/>
                    </a:cubicBezTo>
                    <a:cubicBezTo>
                      <a:pt x="2492" y="637"/>
                      <a:pt x="2492" y="637"/>
                      <a:pt x="2491" y="637"/>
                    </a:cubicBezTo>
                    <a:close/>
                    <a:moveTo>
                      <a:pt x="2469" y="610"/>
                    </a:moveTo>
                    <a:cubicBezTo>
                      <a:pt x="2468" y="609"/>
                      <a:pt x="2468" y="609"/>
                      <a:pt x="2469" y="608"/>
                    </a:cubicBezTo>
                    <a:cubicBezTo>
                      <a:pt x="2469" y="607"/>
                      <a:pt x="2470" y="607"/>
                      <a:pt x="2471" y="608"/>
                    </a:cubicBezTo>
                    <a:cubicBezTo>
                      <a:pt x="2471" y="608"/>
                      <a:pt x="2471" y="609"/>
                      <a:pt x="2471" y="609"/>
                    </a:cubicBezTo>
                    <a:cubicBezTo>
                      <a:pt x="2470" y="610"/>
                      <a:pt x="2470" y="610"/>
                      <a:pt x="2469" y="610"/>
                    </a:cubicBezTo>
                    <a:close/>
                    <a:moveTo>
                      <a:pt x="2464" y="607"/>
                    </a:moveTo>
                    <a:cubicBezTo>
                      <a:pt x="2463" y="605"/>
                      <a:pt x="2464" y="604"/>
                      <a:pt x="2465" y="604"/>
                    </a:cubicBezTo>
                    <a:cubicBezTo>
                      <a:pt x="2465" y="604"/>
                      <a:pt x="2466" y="604"/>
                      <a:pt x="2466" y="604"/>
                    </a:cubicBezTo>
                    <a:cubicBezTo>
                      <a:pt x="2467" y="605"/>
                      <a:pt x="2467" y="606"/>
                      <a:pt x="2467" y="607"/>
                    </a:cubicBezTo>
                    <a:cubicBezTo>
                      <a:pt x="2467" y="608"/>
                      <a:pt x="2464" y="608"/>
                      <a:pt x="2464" y="607"/>
                    </a:cubicBezTo>
                    <a:close/>
                    <a:moveTo>
                      <a:pt x="2505" y="590"/>
                    </a:moveTo>
                    <a:cubicBezTo>
                      <a:pt x="2506" y="589"/>
                      <a:pt x="2506" y="589"/>
                      <a:pt x="2506" y="588"/>
                    </a:cubicBezTo>
                    <a:moveTo>
                      <a:pt x="2499" y="588"/>
                    </a:moveTo>
                    <a:cubicBezTo>
                      <a:pt x="2498" y="587"/>
                      <a:pt x="2496" y="588"/>
                      <a:pt x="2496" y="587"/>
                    </a:cubicBezTo>
                    <a:cubicBezTo>
                      <a:pt x="2495" y="586"/>
                      <a:pt x="2495" y="586"/>
                      <a:pt x="2495" y="585"/>
                    </a:cubicBezTo>
                    <a:cubicBezTo>
                      <a:pt x="2495" y="584"/>
                      <a:pt x="2495" y="584"/>
                      <a:pt x="2495" y="583"/>
                    </a:cubicBezTo>
                    <a:cubicBezTo>
                      <a:pt x="2496" y="582"/>
                      <a:pt x="2497" y="583"/>
                      <a:pt x="2499" y="584"/>
                    </a:cubicBezTo>
                    <a:cubicBezTo>
                      <a:pt x="2500" y="584"/>
                      <a:pt x="2500" y="585"/>
                      <a:pt x="2501" y="586"/>
                    </a:cubicBezTo>
                    <a:cubicBezTo>
                      <a:pt x="2502" y="587"/>
                      <a:pt x="2503" y="587"/>
                      <a:pt x="2504" y="588"/>
                    </a:cubicBezTo>
                    <a:cubicBezTo>
                      <a:pt x="2504" y="589"/>
                      <a:pt x="2504" y="591"/>
                      <a:pt x="2503" y="591"/>
                    </a:cubicBezTo>
                    <a:cubicBezTo>
                      <a:pt x="2502" y="592"/>
                      <a:pt x="2502" y="592"/>
                      <a:pt x="2501" y="591"/>
                    </a:cubicBezTo>
                    <a:cubicBezTo>
                      <a:pt x="2499" y="591"/>
                      <a:pt x="2500" y="589"/>
                      <a:pt x="2499" y="588"/>
                    </a:cubicBezTo>
                    <a:close/>
                    <a:moveTo>
                      <a:pt x="2487" y="582"/>
                    </a:moveTo>
                    <a:cubicBezTo>
                      <a:pt x="2486" y="581"/>
                      <a:pt x="2486" y="581"/>
                      <a:pt x="2487" y="580"/>
                    </a:cubicBezTo>
                    <a:cubicBezTo>
                      <a:pt x="2487" y="579"/>
                      <a:pt x="2488" y="579"/>
                      <a:pt x="2489" y="579"/>
                    </a:cubicBezTo>
                    <a:cubicBezTo>
                      <a:pt x="2490" y="579"/>
                      <a:pt x="2491" y="580"/>
                      <a:pt x="2491" y="581"/>
                    </a:cubicBezTo>
                    <a:cubicBezTo>
                      <a:pt x="2492" y="581"/>
                      <a:pt x="2492" y="582"/>
                      <a:pt x="2491" y="583"/>
                    </a:cubicBezTo>
                    <a:cubicBezTo>
                      <a:pt x="2491" y="583"/>
                      <a:pt x="2490" y="583"/>
                      <a:pt x="2489" y="583"/>
                    </a:cubicBezTo>
                    <a:cubicBezTo>
                      <a:pt x="2488" y="583"/>
                      <a:pt x="2487" y="583"/>
                      <a:pt x="2487" y="582"/>
                    </a:cubicBezTo>
                    <a:close/>
                    <a:moveTo>
                      <a:pt x="2461" y="579"/>
                    </a:moveTo>
                    <a:cubicBezTo>
                      <a:pt x="2462" y="580"/>
                      <a:pt x="2463" y="580"/>
                      <a:pt x="2464" y="580"/>
                    </a:cubicBezTo>
                    <a:cubicBezTo>
                      <a:pt x="2466" y="580"/>
                      <a:pt x="2467" y="579"/>
                      <a:pt x="2468" y="578"/>
                    </a:cubicBezTo>
                    <a:cubicBezTo>
                      <a:pt x="2469" y="578"/>
                      <a:pt x="2469" y="578"/>
                      <a:pt x="2470" y="577"/>
                    </a:cubicBezTo>
                    <a:cubicBezTo>
                      <a:pt x="2470" y="575"/>
                      <a:pt x="2469" y="575"/>
                      <a:pt x="2467" y="574"/>
                    </a:cubicBezTo>
                    <a:cubicBezTo>
                      <a:pt x="2466" y="573"/>
                      <a:pt x="2465" y="573"/>
                      <a:pt x="2464" y="574"/>
                    </a:cubicBezTo>
                    <a:cubicBezTo>
                      <a:pt x="2462" y="574"/>
                      <a:pt x="2462" y="575"/>
                      <a:pt x="2461" y="576"/>
                    </a:cubicBezTo>
                    <a:cubicBezTo>
                      <a:pt x="2461" y="577"/>
                      <a:pt x="2461" y="578"/>
                      <a:pt x="2461" y="579"/>
                    </a:cubicBezTo>
                    <a:close/>
                    <a:moveTo>
                      <a:pt x="2332" y="660"/>
                    </a:moveTo>
                    <a:cubicBezTo>
                      <a:pt x="2331" y="659"/>
                      <a:pt x="2330" y="659"/>
                      <a:pt x="2330" y="659"/>
                    </a:cubicBezTo>
                    <a:cubicBezTo>
                      <a:pt x="2329" y="658"/>
                      <a:pt x="2330" y="657"/>
                      <a:pt x="2331" y="656"/>
                    </a:cubicBezTo>
                    <a:cubicBezTo>
                      <a:pt x="2331" y="655"/>
                      <a:pt x="2332" y="656"/>
                      <a:pt x="2333" y="656"/>
                    </a:cubicBezTo>
                    <a:cubicBezTo>
                      <a:pt x="2335" y="656"/>
                      <a:pt x="2336" y="656"/>
                      <a:pt x="2337" y="656"/>
                    </a:cubicBezTo>
                    <a:cubicBezTo>
                      <a:pt x="2338" y="656"/>
                      <a:pt x="2339" y="655"/>
                      <a:pt x="2340" y="656"/>
                    </a:cubicBezTo>
                    <a:cubicBezTo>
                      <a:pt x="2341" y="656"/>
                      <a:pt x="2341" y="657"/>
                      <a:pt x="2341" y="658"/>
                    </a:cubicBezTo>
                    <a:cubicBezTo>
                      <a:pt x="2341" y="659"/>
                      <a:pt x="2340" y="659"/>
                      <a:pt x="2340" y="660"/>
                    </a:cubicBezTo>
                    <a:cubicBezTo>
                      <a:pt x="2339" y="661"/>
                      <a:pt x="2338" y="661"/>
                      <a:pt x="2336" y="662"/>
                    </a:cubicBezTo>
                    <a:cubicBezTo>
                      <a:pt x="2335" y="662"/>
                      <a:pt x="2334" y="663"/>
                      <a:pt x="2333" y="662"/>
                    </a:cubicBezTo>
                    <a:cubicBezTo>
                      <a:pt x="2333" y="662"/>
                      <a:pt x="2332" y="662"/>
                      <a:pt x="2332" y="661"/>
                    </a:cubicBezTo>
                    <a:cubicBezTo>
                      <a:pt x="2332" y="661"/>
                      <a:pt x="2332" y="660"/>
                      <a:pt x="2332" y="660"/>
                    </a:cubicBezTo>
                    <a:close/>
                    <a:moveTo>
                      <a:pt x="2376" y="683"/>
                    </a:moveTo>
                    <a:cubicBezTo>
                      <a:pt x="2376" y="682"/>
                      <a:pt x="2375" y="682"/>
                      <a:pt x="2375" y="682"/>
                    </a:cubicBezTo>
                    <a:cubicBezTo>
                      <a:pt x="2374" y="682"/>
                      <a:pt x="2377" y="682"/>
                      <a:pt x="2378" y="682"/>
                    </a:cubicBezTo>
                    <a:cubicBezTo>
                      <a:pt x="2378" y="682"/>
                      <a:pt x="2379" y="682"/>
                      <a:pt x="2379" y="682"/>
                    </a:cubicBezTo>
                    <a:cubicBezTo>
                      <a:pt x="2381" y="682"/>
                      <a:pt x="2377" y="683"/>
                      <a:pt x="2376" y="683"/>
                    </a:cubicBezTo>
                    <a:close/>
                    <a:moveTo>
                      <a:pt x="2376" y="678"/>
                    </a:moveTo>
                    <a:cubicBezTo>
                      <a:pt x="2378" y="680"/>
                      <a:pt x="2378" y="680"/>
                      <a:pt x="2378" y="680"/>
                    </a:cubicBezTo>
                    <a:moveTo>
                      <a:pt x="2252" y="728"/>
                    </a:moveTo>
                    <a:cubicBezTo>
                      <a:pt x="2252" y="727"/>
                      <a:pt x="2252" y="726"/>
                      <a:pt x="2253" y="725"/>
                    </a:cubicBezTo>
                    <a:cubicBezTo>
                      <a:pt x="2253" y="724"/>
                      <a:pt x="2254" y="723"/>
                      <a:pt x="2255" y="722"/>
                    </a:cubicBezTo>
                    <a:cubicBezTo>
                      <a:pt x="2256" y="721"/>
                      <a:pt x="2257" y="720"/>
                      <a:pt x="2258" y="719"/>
                    </a:cubicBezTo>
                    <a:cubicBezTo>
                      <a:pt x="2259" y="718"/>
                      <a:pt x="2260" y="718"/>
                      <a:pt x="2261" y="717"/>
                    </a:cubicBezTo>
                    <a:cubicBezTo>
                      <a:pt x="2262" y="715"/>
                      <a:pt x="2261" y="713"/>
                      <a:pt x="2262" y="711"/>
                    </a:cubicBezTo>
                    <a:cubicBezTo>
                      <a:pt x="2262" y="711"/>
                      <a:pt x="2262" y="711"/>
                      <a:pt x="2262" y="710"/>
                    </a:cubicBezTo>
                    <a:cubicBezTo>
                      <a:pt x="2263" y="708"/>
                      <a:pt x="2264" y="708"/>
                      <a:pt x="2265" y="706"/>
                    </a:cubicBezTo>
                    <a:cubicBezTo>
                      <a:pt x="2265" y="705"/>
                      <a:pt x="2265" y="704"/>
                      <a:pt x="2266" y="703"/>
                    </a:cubicBezTo>
                    <a:cubicBezTo>
                      <a:pt x="2267" y="702"/>
                      <a:pt x="2268" y="701"/>
                      <a:pt x="2269" y="702"/>
                    </a:cubicBezTo>
                    <a:cubicBezTo>
                      <a:pt x="2270" y="702"/>
                      <a:pt x="2269" y="704"/>
                      <a:pt x="2269" y="705"/>
                    </a:cubicBezTo>
                    <a:cubicBezTo>
                      <a:pt x="2270" y="707"/>
                      <a:pt x="2270" y="708"/>
                      <a:pt x="2271" y="709"/>
                    </a:cubicBezTo>
                    <a:cubicBezTo>
                      <a:pt x="2273" y="709"/>
                      <a:pt x="2275" y="704"/>
                      <a:pt x="2275" y="704"/>
                    </a:cubicBezTo>
                    <a:cubicBezTo>
                      <a:pt x="2274" y="703"/>
                      <a:pt x="2273" y="702"/>
                      <a:pt x="2274" y="701"/>
                    </a:cubicBezTo>
                    <a:cubicBezTo>
                      <a:pt x="2274" y="700"/>
                      <a:pt x="2276" y="701"/>
                      <a:pt x="2278" y="701"/>
                    </a:cubicBezTo>
                    <a:cubicBezTo>
                      <a:pt x="2279" y="700"/>
                      <a:pt x="2280" y="700"/>
                      <a:pt x="2281" y="699"/>
                    </a:cubicBezTo>
                    <a:cubicBezTo>
                      <a:pt x="2281" y="698"/>
                      <a:pt x="2281" y="697"/>
                      <a:pt x="2281" y="696"/>
                    </a:cubicBezTo>
                    <a:cubicBezTo>
                      <a:pt x="2281" y="694"/>
                      <a:pt x="2282" y="693"/>
                      <a:pt x="2283" y="692"/>
                    </a:cubicBezTo>
                    <a:cubicBezTo>
                      <a:pt x="2285" y="691"/>
                      <a:pt x="2286" y="692"/>
                      <a:pt x="2287" y="691"/>
                    </a:cubicBezTo>
                    <a:cubicBezTo>
                      <a:pt x="2289" y="690"/>
                      <a:pt x="2288" y="689"/>
                      <a:pt x="2289" y="687"/>
                    </a:cubicBezTo>
                    <a:cubicBezTo>
                      <a:pt x="2290" y="686"/>
                      <a:pt x="2290" y="685"/>
                      <a:pt x="2292" y="684"/>
                    </a:cubicBezTo>
                    <a:cubicBezTo>
                      <a:pt x="2293" y="683"/>
                      <a:pt x="2295" y="684"/>
                      <a:pt x="2297" y="683"/>
                    </a:cubicBezTo>
                    <a:cubicBezTo>
                      <a:pt x="2298" y="682"/>
                      <a:pt x="2298" y="681"/>
                      <a:pt x="2298" y="680"/>
                    </a:cubicBezTo>
                    <a:cubicBezTo>
                      <a:pt x="2299" y="679"/>
                      <a:pt x="2299" y="678"/>
                      <a:pt x="2301" y="678"/>
                    </a:cubicBezTo>
                    <a:cubicBezTo>
                      <a:pt x="2302" y="678"/>
                      <a:pt x="2303" y="678"/>
                      <a:pt x="2304" y="679"/>
                    </a:cubicBezTo>
                    <a:cubicBezTo>
                      <a:pt x="2305" y="680"/>
                      <a:pt x="2306" y="680"/>
                      <a:pt x="2307" y="680"/>
                    </a:cubicBezTo>
                    <a:cubicBezTo>
                      <a:pt x="2308" y="682"/>
                      <a:pt x="2308" y="683"/>
                      <a:pt x="2309" y="685"/>
                    </a:cubicBezTo>
                    <a:cubicBezTo>
                      <a:pt x="2310" y="686"/>
                      <a:pt x="2310" y="686"/>
                      <a:pt x="2311" y="687"/>
                    </a:cubicBezTo>
                    <a:cubicBezTo>
                      <a:pt x="2311" y="688"/>
                      <a:pt x="2311" y="689"/>
                      <a:pt x="2312" y="689"/>
                    </a:cubicBezTo>
                    <a:cubicBezTo>
                      <a:pt x="2313" y="690"/>
                      <a:pt x="2313" y="688"/>
                      <a:pt x="2315" y="688"/>
                    </a:cubicBezTo>
                    <a:cubicBezTo>
                      <a:pt x="2317" y="688"/>
                      <a:pt x="2318" y="690"/>
                      <a:pt x="2320" y="690"/>
                    </a:cubicBezTo>
                    <a:cubicBezTo>
                      <a:pt x="2321" y="689"/>
                      <a:pt x="2322" y="689"/>
                      <a:pt x="2323" y="688"/>
                    </a:cubicBezTo>
                    <a:cubicBezTo>
                      <a:pt x="2324" y="687"/>
                      <a:pt x="2321" y="686"/>
                      <a:pt x="2321" y="684"/>
                    </a:cubicBezTo>
                    <a:cubicBezTo>
                      <a:pt x="2321" y="683"/>
                      <a:pt x="2320" y="683"/>
                      <a:pt x="2321" y="682"/>
                    </a:cubicBezTo>
                    <a:cubicBezTo>
                      <a:pt x="2321" y="681"/>
                      <a:pt x="2322" y="681"/>
                      <a:pt x="2323" y="680"/>
                    </a:cubicBezTo>
                    <a:cubicBezTo>
                      <a:pt x="2324" y="679"/>
                      <a:pt x="2324" y="678"/>
                      <a:pt x="2325" y="677"/>
                    </a:cubicBezTo>
                    <a:cubicBezTo>
                      <a:pt x="2326" y="676"/>
                      <a:pt x="2327" y="677"/>
                      <a:pt x="2328" y="675"/>
                    </a:cubicBezTo>
                    <a:cubicBezTo>
                      <a:pt x="2329" y="674"/>
                      <a:pt x="2327" y="673"/>
                      <a:pt x="2328" y="672"/>
                    </a:cubicBezTo>
                    <a:cubicBezTo>
                      <a:pt x="2328" y="670"/>
                      <a:pt x="2329" y="670"/>
                      <a:pt x="2330" y="669"/>
                    </a:cubicBezTo>
                    <a:cubicBezTo>
                      <a:pt x="2332" y="668"/>
                      <a:pt x="2332" y="668"/>
                      <a:pt x="2332" y="668"/>
                    </a:cubicBezTo>
                    <a:cubicBezTo>
                      <a:pt x="2333" y="667"/>
                      <a:pt x="2334" y="667"/>
                      <a:pt x="2335" y="667"/>
                    </a:cubicBezTo>
                    <a:cubicBezTo>
                      <a:pt x="2336" y="666"/>
                      <a:pt x="2337" y="664"/>
                      <a:pt x="2338" y="664"/>
                    </a:cubicBezTo>
                    <a:cubicBezTo>
                      <a:pt x="2339" y="664"/>
                      <a:pt x="2339" y="667"/>
                      <a:pt x="2341" y="666"/>
                    </a:cubicBezTo>
                    <a:cubicBezTo>
                      <a:pt x="2342" y="666"/>
                      <a:pt x="2342" y="665"/>
                      <a:pt x="2343" y="665"/>
                    </a:cubicBezTo>
                    <a:cubicBezTo>
                      <a:pt x="2344" y="664"/>
                      <a:pt x="2344" y="665"/>
                      <a:pt x="2345" y="664"/>
                    </a:cubicBezTo>
                    <a:cubicBezTo>
                      <a:pt x="2346" y="663"/>
                      <a:pt x="2347" y="661"/>
                      <a:pt x="2346" y="660"/>
                    </a:cubicBezTo>
                    <a:cubicBezTo>
                      <a:pt x="2346" y="660"/>
                      <a:pt x="2345" y="660"/>
                      <a:pt x="2344" y="660"/>
                    </a:cubicBezTo>
                    <a:cubicBezTo>
                      <a:pt x="2343" y="659"/>
                      <a:pt x="2343" y="659"/>
                      <a:pt x="2343" y="658"/>
                    </a:cubicBezTo>
                    <a:cubicBezTo>
                      <a:pt x="2342" y="657"/>
                      <a:pt x="2342" y="657"/>
                      <a:pt x="2343" y="656"/>
                    </a:cubicBezTo>
                    <a:cubicBezTo>
                      <a:pt x="2344" y="655"/>
                      <a:pt x="2345" y="656"/>
                      <a:pt x="2347" y="656"/>
                    </a:cubicBezTo>
                    <a:cubicBezTo>
                      <a:pt x="2348" y="656"/>
                      <a:pt x="2349" y="657"/>
                      <a:pt x="2350" y="657"/>
                    </a:cubicBezTo>
                    <a:cubicBezTo>
                      <a:pt x="2351" y="658"/>
                      <a:pt x="2351" y="659"/>
                      <a:pt x="2352" y="659"/>
                    </a:cubicBezTo>
                    <a:cubicBezTo>
                      <a:pt x="2354" y="660"/>
                      <a:pt x="2355" y="660"/>
                      <a:pt x="2357" y="660"/>
                    </a:cubicBezTo>
                    <a:cubicBezTo>
                      <a:pt x="2358" y="661"/>
                      <a:pt x="2358" y="661"/>
                      <a:pt x="2360" y="662"/>
                    </a:cubicBezTo>
                    <a:cubicBezTo>
                      <a:pt x="2361" y="662"/>
                      <a:pt x="2362" y="663"/>
                      <a:pt x="2364" y="663"/>
                    </a:cubicBezTo>
                    <a:cubicBezTo>
                      <a:pt x="2365" y="664"/>
                      <a:pt x="2366" y="664"/>
                      <a:pt x="2367" y="664"/>
                    </a:cubicBezTo>
                    <a:cubicBezTo>
                      <a:pt x="2369" y="663"/>
                      <a:pt x="2368" y="662"/>
                      <a:pt x="2370" y="661"/>
                    </a:cubicBezTo>
                    <a:cubicBezTo>
                      <a:pt x="2371" y="661"/>
                      <a:pt x="2371" y="660"/>
                      <a:pt x="2372" y="661"/>
                    </a:cubicBezTo>
                    <a:cubicBezTo>
                      <a:pt x="2373" y="661"/>
                      <a:pt x="2372" y="663"/>
                      <a:pt x="2373" y="664"/>
                    </a:cubicBezTo>
                    <a:cubicBezTo>
                      <a:pt x="2374" y="664"/>
                      <a:pt x="2375" y="662"/>
                      <a:pt x="2376" y="663"/>
                    </a:cubicBezTo>
                    <a:cubicBezTo>
                      <a:pt x="2377" y="663"/>
                      <a:pt x="2378" y="663"/>
                      <a:pt x="2379" y="664"/>
                    </a:cubicBezTo>
                    <a:cubicBezTo>
                      <a:pt x="2380" y="664"/>
                      <a:pt x="2380" y="665"/>
                      <a:pt x="2380" y="666"/>
                    </a:cubicBezTo>
                    <a:cubicBezTo>
                      <a:pt x="2380" y="667"/>
                      <a:pt x="2378" y="668"/>
                      <a:pt x="2378" y="669"/>
                    </a:cubicBezTo>
                    <a:cubicBezTo>
                      <a:pt x="2378" y="670"/>
                      <a:pt x="2379" y="671"/>
                      <a:pt x="2378" y="672"/>
                    </a:cubicBezTo>
                    <a:cubicBezTo>
                      <a:pt x="2378" y="674"/>
                      <a:pt x="2376" y="672"/>
                      <a:pt x="2374" y="673"/>
                    </a:cubicBezTo>
                    <a:cubicBezTo>
                      <a:pt x="2373" y="673"/>
                      <a:pt x="2372" y="673"/>
                      <a:pt x="2372" y="674"/>
                    </a:cubicBezTo>
                    <a:cubicBezTo>
                      <a:pt x="2371" y="675"/>
                      <a:pt x="2371" y="676"/>
                      <a:pt x="2371" y="677"/>
                    </a:cubicBezTo>
                    <a:cubicBezTo>
                      <a:pt x="2371" y="678"/>
                      <a:pt x="2372" y="678"/>
                      <a:pt x="2372" y="680"/>
                    </a:cubicBezTo>
                    <a:cubicBezTo>
                      <a:pt x="2372" y="681"/>
                      <a:pt x="2372" y="681"/>
                      <a:pt x="2371" y="682"/>
                    </a:cubicBezTo>
                    <a:cubicBezTo>
                      <a:pt x="2370" y="683"/>
                      <a:pt x="2369" y="683"/>
                      <a:pt x="2369" y="685"/>
                    </a:cubicBezTo>
                    <a:cubicBezTo>
                      <a:pt x="2368" y="685"/>
                      <a:pt x="2367" y="686"/>
                      <a:pt x="2367" y="687"/>
                    </a:cubicBezTo>
                    <a:cubicBezTo>
                      <a:pt x="2367" y="688"/>
                      <a:pt x="2367" y="689"/>
                      <a:pt x="2369" y="690"/>
                    </a:cubicBezTo>
                    <a:cubicBezTo>
                      <a:pt x="2369" y="690"/>
                      <a:pt x="2370" y="690"/>
                      <a:pt x="2371" y="691"/>
                    </a:cubicBezTo>
                    <a:cubicBezTo>
                      <a:pt x="2373" y="692"/>
                      <a:pt x="2372" y="694"/>
                      <a:pt x="2373" y="695"/>
                    </a:cubicBezTo>
                    <a:cubicBezTo>
                      <a:pt x="2374" y="696"/>
                      <a:pt x="2375" y="696"/>
                      <a:pt x="2377" y="697"/>
                    </a:cubicBezTo>
                    <a:cubicBezTo>
                      <a:pt x="2378" y="697"/>
                      <a:pt x="2378" y="697"/>
                      <a:pt x="2379" y="698"/>
                    </a:cubicBezTo>
                    <a:cubicBezTo>
                      <a:pt x="2380" y="699"/>
                      <a:pt x="2380" y="699"/>
                      <a:pt x="2381" y="700"/>
                    </a:cubicBezTo>
                    <a:cubicBezTo>
                      <a:pt x="2383" y="702"/>
                      <a:pt x="2384" y="703"/>
                      <a:pt x="2386" y="705"/>
                    </a:cubicBezTo>
                    <a:cubicBezTo>
                      <a:pt x="2388" y="706"/>
                      <a:pt x="2389" y="706"/>
                      <a:pt x="2390" y="707"/>
                    </a:cubicBezTo>
                    <a:cubicBezTo>
                      <a:pt x="2392" y="708"/>
                      <a:pt x="2392" y="710"/>
                      <a:pt x="2393" y="711"/>
                    </a:cubicBezTo>
                    <a:cubicBezTo>
                      <a:pt x="2395" y="712"/>
                      <a:pt x="2396" y="712"/>
                      <a:pt x="2398" y="712"/>
                    </a:cubicBezTo>
                    <a:cubicBezTo>
                      <a:pt x="2400" y="712"/>
                      <a:pt x="2401" y="711"/>
                      <a:pt x="2403" y="710"/>
                    </a:cubicBezTo>
                    <a:cubicBezTo>
                      <a:pt x="2404" y="709"/>
                      <a:pt x="2405" y="709"/>
                      <a:pt x="2407" y="707"/>
                    </a:cubicBezTo>
                    <a:cubicBezTo>
                      <a:pt x="2408" y="705"/>
                      <a:pt x="2408" y="703"/>
                      <a:pt x="2409" y="701"/>
                    </a:cubicBezTo>
                    <a:cubicBezTo>
                      <a:pt x="2409" y="699"/>
                      <a:pt x="2409" y="698"/>
                      <a:pt x="2409" y="697"/>
                    </a:cubicBezTo>
                    <a:cubicBezTo>
                      <a:pt x="2410" y="694"/>
                      <a:pt x="2411" y="692"/>
                      <a:pt x="2411" y="690"/>
                    </a:cubicBezTo>
                    <a:cubicBezTo>
                      <a:pt x="2412" y="688"/>
                      <a:pt x="2412" y="687"/>
                      <a:pt x="2413" y="685"/>
                    </a:cubicBezTo>
                    <a:cubicBezTo>
                      <a:pt x="2414" y="684"/>
                      <a:pt x="2415" y="683"/>
                      <a:pt x="2415" y="681"/>
                    </a:cubicBezTo>
                    <a:cubicBezTo>
                      <a:pt x="2415" y="680"/>
                      <a:pt x="2414" y="680"/>
                      <a:pt x="2414" y="679"/>
                    </a:cubicBezTo>
                    <a:cubicBezTo>
                      <a:pt x="2414" y="677"/>
                      <a:pt x="2415" y="677"/>
                      <a:pt x="2416" y="675"/>
                    </a:cubicBezTo>
                    <a:cubicBezTo>
                      <a:pt x="2416" y="673"/>
                      <a:pt x="2416" y="672"/>
                      <a:pt x="2416" y="669"/>
                    </a:cubicBezTo>
                    <a:cubicBezTo>
                      <a:pt x="2416" y="667"/>
                      <a:pt x="2416" y="666"/>
                      <a:pt x="2417" y="664"/>
                    </a:cubicBezTo>
                    <a:cubicBezTo>
                      <a:pt x="2418" y="662"/>
                      <a:pt x="2419" y="661"/>
                      <a:pt x="2419" y="659"/>
                    </a:cubicBezTo>
                    <a:cubicBezTo>
                      <a:pt x="2420" y="658"/>
                      <a:pt x="2419" y="657"/>
                      <a:pt x="2420" y="656"/>
                    </a:cubicBezTo>
                    <a:cubicBezTo>
                      <a:pt x="2421" y="654"/>
                      <a:pt x="2421" y="653"/>
                      <a:pt x="2422" y="652"/>
                    </a:cubicBezTo>
                    <a:cubicBezTo>
                      <a:pt x="2424" y="652"/>
                      <a:pt x="2425" y="652"/>
                      <a:pt x="2426" y="653"/>
                    </a:cubicBezTo>
                    <a:cubicBezTo>
                      <a:pt x="2428" y="655"/>
                      <a:pt x="2426" y="657"/>
                      <a:pt x="2427" y="659"/>
                    </a:cubicBezTo>
                    <a:cubicBezTo>
                      <a:pt x="2427" y="660"/>
                      <a:pt x="2428" y="661"/>
                      <a:pt x="2429" y="662"/>
                    </a:cubicBezTo>
                    <a:cubicBezTo>
                      <a:pt x="2429" y="664"/>
                      <a:pt x="2429" y="665"/>
                      <a:pt x="2429" y="667"/>
                    </a:cubicBezTo>
                    <a:cubicBezTo>
                      <a:pt x="2429" y="670"/>
                      <a:pt x="2430" y="671"/>
                      <a:pt x="2430" y="673"/>
                    </a:cubicBezTo>
                    <a:cubicBezTo>
                      <a:pt x="2430" y="676"/>
                      <a:pt x="2429" y="677"/>
                      <a:pt x="2429" y="679"/>
                    </a:cubicBezTo>
                    <a:cubicBezTo>
                      <a:pt x="2429" y="681"/>
                      <a:pt x="2427" y="683"/>
                      <a:pt x="2429" y="684"/>
                    </a:cubicBezTo>
                    <a:cubicBezTo>
                      <a:pt x="2431" y="684"/>
                      <a:pt x="2431" y="683"/>
                      <a:pt x="2433" y="683"/>
                    </a:cubicBezTo>
                    <a:cubicBezTo>
                      <a:pt x="2434" y="682"/>
                      <a:pt x="2435" y="681"/>
                      <a:pt x="2436" y="682"/>
                    </a:cubicBezTo>
                    <a:cubicBezTo>
                      <a:pt x="2437" y="682"/>
                      <a:pt x="2436" y="684"/>
                      <a:pt x="2437" y="685"/>
                    </a:cubicBezTo>
                    <a:cubicBezTo>
                      <a:pt x="2438" y="686"/>
                      <a:pt x="2439" y="686"/>
                      <a:pt x="2440" y="687"/>
                    </a:cubicBezTo>
                    <a:cubicBezTo>
                      <a:pt x="2441" y="689"/>
                      <a:pt x="2440" y="691"/>
                      <a:pt x="2440" y="693"/>
                    </a:cubicBezTo>
                    <a:cubicBezTo>
                      <a:pt x="2440" y="696"/>
                      <a:pt x="2440" y="698"/>
                      <a:pt x="2440" y="701"/>
                    </a:cubicBezTo>
                    <a:cubicBezTo>
                      <a:pt x="2441" y="703"/>
                      <a:pt x="2440" y="704"/>
                      <a:pt x="2441" y="706"/>
                    </a:cubicBezTo>
                    <a:cubicBezTo>
                      <a:pt x="2441" y="707"/>
                      <a:pt x="2442" y="707"/>
                      <a:pt x="2442" y="708"/>
                    </a:cubicBezTo>
                    <a:cubicBezTo>
                      <a:pt x="2443" y="710"/>
                      <a:pt x="2441" y="712"/>
                      <a:pt x="2441" y="714"/>
                    </a:cubicBezTo>
                    <a:cubicBezTo>
                      <a:pt x="2440" y="717"/>
                      <a:pt x="2440" y="719"/>
                      <a:pt x="2441" y="721"/>
                    </a:cubicBezTo>
                    <a:cubicBezTo>
                      <a:pt x="2442" y="722"/>
                      <a:pt x="2442" y="723"/>
                      <a:pt x="2443" y="724"/>
                    </a:cubicBezTo>
                    <a:cubicBezTo>
                      <a:pt x="2444" y="725"/>
                      <a:pt x="2444" y="726"/>
                      <a:pt x="2446" y="726"/>
                    </a:cubicBezTo>
                    <a:cubicBezTo>
                      <a:pt x="2447" y="727"/>
                      <a:pt x="2448" y="726"/>
                      <a:pt x="2449" y="727"/>
                    </a:cubicBezTo>
                    <a:cubicBezTo>
                      <a:pt x="2450" y="728"/>
                      <a:pt x="2449" y="729"/>
                      <a:pt x="2450" y="730"/>
                    </a:cubicBezTo>
                    <a:cubicBezTo>
                      <a:pt x="2451" y="731"/>
                      <a:pt x="2452" y="731"/>
                      <a:pt x="2453" y="732"/>
                    </a:cubicBezTo>
                    <a:cubicBezTo>
                      <a:pt x="2454" y="732"/>
                      <a:pt x="2455" y="732"/>
                      <a:pt x="2455" y="733"/>
                    </a:cubicBezTo>
                    <a:cubicBezTo>
                      <a:pt x="2456" y="734"/>
                      <a:pt x="2455" y="735"/>
                      <a:pt x="2455" y="736"/>
                    </a:cubicBezTo>
                    <a:cubicBezTo>
                      <a:pt x="2456" y="738"/>
                      <a:pt x="2456" y="738"/>
                      <a:pt x="2457" y="740"/>
                    </a:cubicBezTo>
                    <a:cubicBezTo>
                      <a:pt x="2457" y="741"/>
                      <a:pt x="2457" y="742"/>
                      <a:pt x="2458" y="744"/>
                    </a:cubicBezTo>
                    <a:cubicBezTo>
                      <a:pt x="2458" y="745"/>
                      <a:pt x="2458" y="747"/>
                      <a:pt x="2458" y="748"/>
                    </a:cubicBezTo>
                    <a:cubicBezTo>
                      <a:pt x="2459" y="750"/>
                      <a:pt x="2459" y="751"/>
                      <a:pt x="2460" y="751"/>
                    </a:cubicBezTo>
                    <a:cubicBezTo>
                      <a:pt x="2461" y="752"/>
                      <a:pt x="2462" y="752"/>
                      <a:pt x="2463" y="752"/>
                    </a:cubicBezTo>
                    <a:cubicBezTo>
                      <a:pt x="2464" y="753"/>
                      <a:pt x="2465" y="752"/>
                      <a:pt x="2466" y="753"/>
                    </a:cubicBezTo>
                    <a:cubicBezTo>
                      <a:pt x="2468" y="755"/>
                      <a:pt x="2467" y="756"/>
                      <a:pt x="2466" y="758"/>
                    </a:cubicBezTo>
                    <a:cubicBezTo>
                      <a:pt x="2466" y="760"/>
                      <a:pt x="2465" y="762"/>
                      <a:pt x="2466" y="763"/>
                    </a:cubicBezTo>
                    <a:cubicBezTo>
                      <a:pt x="2466" y="766"/>
                      <a:pt x="2468" y="766"/>
                      <a:pt x="2470" y="768"/>
                    </a:cubicBezTo>
                    <a:cubicBezTo>
                      <a:pt x="2471" y="769"/>
                      <a:pt x="2472" y="770"/>
                      <a:pt x="2473" y="772"/>
                    </a:cubicBezTo>
                    <a:cubicBezTo>
                      <a:pt x="2473" y="773"/>
                      <a:pt x="2474" y="773"/>
                      <a:pt x="2474" y="774"/>
                    </a:cubicBezTo>
                    <a:cubicBezTo>
                      <a:pt x="2475" y="777"/>
                      <a:pt x="2475" y="778"/>
                      <a:pt x="2475" y="781"/>
                    </a:cubicBezTo>
                    <a:cubicBezTo>
                      <a:pt x="2475" y="784"/>
                      <a:pt x="2475" y="785"/>
                      <a:pt x="2475" y="787"/>
                    </a:cubicBezTo>
                    <a:cubicBezTo>
                      <a:pt x="2475" y="789"/>
                      <a:pt x="2475" y="790"/>
                      <a:pt x="2474" y="792"/>
                    </a:cubicBezTo>
                    <a:cubicBezTo>
                      <a:pt x="2474" y="793"/>
                      <a:pt x="2473" y="794"/>
                      <a:pt x="2473" y="796"/>
                    </a:cubicBezTo>
                    <a:cubicBezTo>
                      <a:pt x="2473" y="798"/>
                      <a:pt x="2474" y="799"/>
                      <a:pt x="2473" y="801"/>
                    </a:cubicBezTo>
                    <a:cubicBezTo>
                      <a:pt x="2473" y="803"/>
                      <a:pt x="2473" y="804"/>
                      <a:pt x="2473" y="806"/>
                    </a:cubicBezTo>
                    <a:cubicBezTo>
                      <a:pt x="2472" y="808"/>
                      <a:pt x="2472" y="809"/>
                      <a:pt x="2471" y="811"/>
                    </a:cubicBezTo>
                    <a:cubicBezTo>
                      <a:pt x="2470" y="812"/>
                      <a:pt x="2469" y="812"/>
                      <a:pt x="2468" y="814"/>
                    </a:cubicBezTo>
                    <a:cubicBezTo>
                      <a:pt x="2466" y="815"/>
                      <a:pt x="2467" y="817"/>
                      <a:pt x="2466" y="818"/>
                    </a:cubicBezTo>
                    <a:cubicBezTo>
                      <a:pt x="2465" y="820"/>
                      <a:pt x="2465" y="822"/>
                      <a:pt x="2464" y="823"/>
                    </a:cubicBezTo>
                    <a:cubicBezTo>
                      <a:pt x="2462" y="825"/>
                      <a:pt x="2462" y="826"/>
                      <a:pt x="2460" y="827"/>
                    </a:cubicBezTo>
                    <a:cubicBezTo>
                      <a:pt x="2459" y="829"/>
                      <a:pt x="2458" y="830"/>
                      <a:pt x="2456" y="832"/>
                    </a:cubicBezTo>
                    <a:cubicBezTo>
                      <a:pt x="2454" y="834"/>
                      <a:pt x="2454" y="835"/>
                      <a:pt x="2452" y="837"/>
                    </a:cubicBezTo>
                    <a:cubicBezTo>
                      <a:pt x="2451" y="838"/>
                      <a:pt x="2451" y="838"/>
                      <a:pt x="2450" y="839"/>
                    </a:cubicBezTo>
                    <a:cubicBezTo>
                      <a:pt x="2448" y="840"/>
                      <a:pt x="2448" y="841"/>
                      <a:pt x="2446" y="842"/>
                    </a:cubicBezTo>
                    <a:cubicBezTo>
                      <a:pt x="2445" y="843"/>
                      <a:pt x="2444" y="844"/>
                      <a:pt x="2443" y="845"/>
                    </a:cubicBezTo>
                    <a:cubicBezTo>
                      <a:pt x="2442" y="846"/>
                      <a:pt x="2441" y="846"/>
                      <a:pt x="2439" y="847"/>
                    </a:cubicBezTo>
                    <a:cubicBezTo>
                      <a:pt x="2437" y="849"/>
                      <a:pt x="2437" y="850"/>
                      <a:pt x="2435" y="852"/>
                    </a:cubicBezTo>
                    <a:cubicBezTo>
                      <a:pt x="2433" y="854"/>
                      <a:pt x="2433" y="855"/>
                      <a:pt x="2431" y="857"/>
                    </a:cubicBezTo>
                    <a:cubicBezTo>
                      <a:pt x="2429" y="859"/>
                      <a:pt x="2428" y="860"/>
                      <a:pt x="2427" y="862"/>
                    </a:cubicBezTo>
                    <a:cubicBezTo>
                      <a:pt x="2426" y="864"/>
                      <a:pt x="2425" y="865"/>
                      <a:pt x="2424" y="866"/>
                    </a:cubicBezTo>
                    <a:cubicBezTo>
                      <a:pt x="2422" y="867"/>
                      <a:pt x="2421" y="867"/>
                      <a:pt x="2420" y="869"/>
                    </a:cubicBezTo>
                    <a:cubicBezTo>
                      <a:pt x="2419" y="870"/>
                      <a:pt x="2419" y="871"/>
                      <a:pt x="2417" y="873"/>
                    </a:cubicBezTo>
                    <a:cubicBezTo>
                      <a:pt x="2416" y="874"/>
                      <a:pt x="2415" y="874"/>
                      <a:pt x="2413" y="876"/>
                    </a:cubicBezTo>
                    <a:cubicBezTo>
                      <a:pt x="2411" y="878"/>
                      <a:pt x="2411" y="881"/>
                      <a:pt x="2409" y="883"/>
                    </a:cubicBezTo>
                    <a:cubicBezTo>
                      <a:pt x="2409" y="884"/>
                      <a:pt x="2409" y="885"/>
                      <a:pt x="2407" y="886"/>
                    </a:cubicBezTo>
                    <a:cubicBezTo>
                      <a:pt x="2406" y="887"/>
                      <a:pt x="2405" y="887"/>
                      <a:pt x="2404" y="887"/>
                    </a:cubicBezTo>
                    <a:cubicBezTo>
                      <a:pt x="2402" y="887"/>
                      <a:pt x="2401" y="886"/>
                      <a:pt x="2399" y="886"/>
                    </a:cubicBezTo>
                    <a:cubicBezTo>
                      <a:pt x="2397" y="886"/>
                      <a:pt x="2396" y="886"/>
                      <a:pt x="2394" y="887"/>
                    </a:cubicBezTo>
                    <a:cubicBezTo>
                      <a:pt x="2392" y="887"/>
                      <a:pt x="2391" y="887"/>
                      <a:pt x="2389" y="888"/>
                    </a:cubicBezTo>
                    <a:cubicBezTo>
                      <a:pt x="2388" y="889"/>
                      <a:pt x="2389" y="890"/>
                      <a:pt x="2388" y="891"/>
                    </a:cubicBezTo>
                    <a:cubicBezTo>
                      <a:pt x="2387" y="892"/>
                      <a:pt x="2386" y="892"/>
                      <a:pt x="2385" y="892"/>
                    </a:cubicBezTo>
                    <a:cubicBezTo>
                      <a:pt x="2383" y="893"/>
                      <a:pt x="2382" y="893"/>
                      <a:pt x="2381" y="894"/>
                    </a:cubicBezTo>
                    <a:cubicBezTo>
                      <a:pt x="2380" y="895"/>
                      <a:pt x="2379" y="896"/>
                      <a:pt x="2378" y="896"/>
                    </a:cubicBezTo>
                    <a:cubicBezTo>
                      <a:pt x="2376" y="897"/>
                      <a:pt x="2375" y="896"/>
                      <a:pt x="2374" y="896"/>
                    </a:cubicBezTo>
                    <a:cubicBezTo>
                      <a:pt x="2373" y="895"/>
                      <a:pt x="2373" y="895"/>
                      <a:pt x="2372" y="894"/>
                    </a:cubicBezTo>
                    <a:cubicBezTo>
                      <a:pt x="2372" y="893"/>
                      <a:pt x="2372" y="892"/>
                      <a:pt x="2372" y="891"/>
                    </a:cubicBezTo>
                    <a:cubicBezTo>
                      <a:pt x="2372" y="890"/>
                      <a:pt x="2373" y="888"/>
                      <a:pt x="2371" y="887"/>
                    </a:cubicBezTo>
                    <a:cubicBezTo>
                      <a:pt x="2370" y="887"/>
                      <a:pt x="2369" y="888"/>
                      <a:pt x="2368" y="889"/>
                    </a:cubicBezTo>
                    <a:cubicBezTo>
                      <a:pt x="2367" y="890"/>
                      <a:pt x="2367" y="890"/>
                      <a:pt x="2366" y="891"/>
                    </a:cubicBezTo>
                    <a:cubicBezTo>
                      <a:pt x="2365" y="892"/>
                      <a:pt x="2364" y="891"/>
                      <a:pt x="2362" y="891"/>
                    </a:cubicBezTo>
                    <a:cubicBezTo>
                      <a:pt x="2361" y="892"/>
                      <a:pt x="2361" y="892"/>
                      <a:pt x="2360" y="893"/>
                    </a:cubicBezTo>
                    <a:cubicBezTo>
                      <a:pt x="2359" y="894"/>
                      <a:pt x="2359" y="895"/>
                      <a:pt x="2357" y="895"/>
                    </a:cubicBezTo>
                    <a:cubicBezTo>
                      <a:pt x="2356" y="896"/>
                      <a:pt x="2355" y="895"/>
                      <a:pt x="2354" y="895"/>
                    </a:cubicBezTo>
                    <a:cubicBezTo>
                      <a:pt x="2353" y="894"/>
                      <a:pt x="2352" y="893"/>
                      <a:pt x="2351" y="892"/>
                    </a:cubicBezTo>
                    <a:cubicBezTo>
                      <a:pt x="2350" y="892"/>
                      <a:pt x="2350" y="891"/>
                      <a:pt x="2348" y="891"/>
                    </a:cubicBezTo>
                    <a:cubicBezTo>
                      <a:pt x="2347" y="890"/>
                      <a:pt x="2346" y="891"/>
                      <a:pt x="2345" y="891"/>
                    </a:cubicBezTo>
                    <a:cubicBezTo>
                      <a:pt x="2344" y="891"/>
                      <a:pt x="2343" y="891"/>
                      <a:pt x="2342" y="890"/>
                    </a:cubicBezTo>
                    <a:cubicBezTo>
                      <a:pt x="2341" y="889"/>
                      <a:pt x="2340" y="889"/>
                      <a:pt x="2339" y="888"/>
                    </a:cubicBezTo>
                    <a:cubicBezTo>
                      <a:pt x="2338" y="887"/>
                      <a:pt x="2339" y="886"/>
                      <a:pt x="2338" y="885"/>
                    </a:cubicBezTo>
                    <a:cubicBezTo>
                      <a:pt x="2338" y="883"/>
                      <a:pt x="2336" y="883"/>
                      <a:pt x="2335" y="881"/>
                    </a:cubicBezTo>
                    <a:cubicBezTo>
                      <a:pt x="2335" y="880"/>
                      <a:pt x="2335" y="879"/>
                      <a:pt x="2335" y="878"/>
                    </a:cubicBezTo>
                    <a:cubicBezTo>
                      <a:pt x="2336" y="877"/>
                      <a:pt x="2336" y="877"/>
                      <a:pt x="2337" y="876"/>
                    </a:cubicBezTo>
                    <a:cubicBezTo>
                      <a:pt x="2338" y="875"/>
                      <a:pt x="2338" y="874"/>
                      <a:pt x="2338" y="873"/>
                    </a:cubicBezTo>
                    <a:cubicBezTo>
                      <a:pt x="2339" y="872"/>
                      <a:pt x="2338" y="871"/>
                      <a:pt x="2338" y="869"/>
                    </a:cubicBezTo>
                    <a:cubicBezTo>
                      <a:pt x="2338" y="868"/>
                      <a:pt x="2338" y="868"/>
                      <a:pt x="2338" y="867"/>
                    </a:cubicBezTo>
                    <a:cubicBezTo>
                      <a:pt x="2337" y="866"/>
                      <a:pt x="2335" y="869"/>
                      <a:pt x="2334" y="868"/>
                    </a:cubicBezTo>
                    <a:cubicBezTo>
                      <a:pt x="2334" y="866"/>
                      <a:pt x="2336" y="866"/>
                      <a:pt x="2336" y="865"/>
                    </a:cubicBezTo>
                    <a:cubicBezTo>
                      <a:pt x="2337" y="864"/>
                      <a:pt x="2337" y="864"/>
                      <a:pt x="2338" y="863"/>
                    </a:cubicBezTo>
                    <a:cubicBezTo>
                      <a:pt x="2338" y="862"/>
                      <a:pt x="2339" y="861"/>
                      <a:pt x="2339" y="860"/>
                    </a:cubicBezTo>
                    <a:cubicBezTo>
                      <a:pt x="2339" y="859"/>
                      <a:pt x="2339" y="858"/>
                      <a:pt x="2338" y="858"/>
                    </a:cubicBezTo>
                    <a:cubicBezTo>
                      <a:pt x="2337" y="858"/>
                      <a:pt x="2336" y="859"/>
                      <a:pt x="2335" y="859"/>
                    </a:cubicBezTo>
                    <a:cubicBezTo>
                      <a:pt x="2335" y="860"/>
                      <a:pt x="2335" y="861"/>
                      <a:pt x="2334" y="862"/>
                    </a:cubicBezTo>
                    <a:cubicBezTo>
                      <a:pt x="2334" y="863"/>
                      <a:pt x="2333" y="864"/>
                      <a:pt x="2332" y="864"/>
                    </a:cubicBezTo>
                    <a:cubicBezTo>
                      <a:pt x="2331" y="865"/>
                      <a:pt x="2331" y="864"/>
                      <a:pt x="2329" y="864"/>
                    </a:cubicBezTo>
                    <a:cubicBezTo>
                      <a:pt x="2328" y="864"/>
                      <a:pt x="2328" y="865"/>
                      <a:pt x="2327" y="864"/>
                    </a:cubicBezTo>
                    <a:cubicBezTo>
                      <a:pt x="2327" y="863"/>
                      <a:pt x="2327" y="863"/>
                      <a:pt x="2327" y="862"/>
                    </a:cubicBezTo>
                    <a:cubicBezTo>
                      <a:pt x="2328" y="861"/>
                      <a:pt x="2329" y="862"/>
                      <a:pt x="2330" y="861"/>
                    </a:cubicBezTo>
                    <a:cubicBezTo>
                      <a:pt x="2331" y="861"/>
                      <a:pt x="2331" y="860"/>
                      <a:pt x="2332" y="858"/>
                    </a:cubicBezTo>
                    <a:cubicBezTo>
                      <a:pt x="2333" y="858"/>
                      <a:pt x="2333" y="858"/>
                      <a:pt x="2334" y="857"/>
                    </a:cubicBezTo>
                    <a:cubicBezTo>
                      <a:pt x="2334" y="856"/>
                      <a:pt x="2334" y="855"/>
                      <a:pt x="2334" y="855"/>
                    </a:cubicBezTo>
                    <a:cubicBezTo>
                      <a:pt x="2335" y="854"/>
                      <a:pt x="2336" y="854"/>
                      <a:pt x="2336" y="853"/>
                    </a:cubicBezTo>
                    <a:cubicBezTo>
                      <a:pt x="2337" y="853"/>
                      <a:pt x="2338" y="853"/>
                      <a:pt x="2338" y="852"/>
                    </a:cubicBezTo>
                    <a:cubicBezTo>
                      <a:pt x="2340" y="851"/>
                      <a:pt x="2340" y="850"/>
                      <a:pt x="2340" y="849"/>
                    </a:cubicBezTo>
                    <a:cubicBezTo>
                      <a:pt x="2341" y="848"/>
                      <a:pt x="2340" y="848"/>
                      <a:pt x="2340" y="847"/>
                    </a:cubicBezTo>
                    <a:cubicBezTo>
                      <a:pt x="2341" y="846"/>
                      <a:pt x="2343" y="846"/>
                      <a:pt x="2342" y="845"/>
                    </a:cubicBezTo>
                    <a:cubicBezTo>
                      <a:pt x="2342" y="844"/>
                      <a:pt x="2341" y="845"/>
                      <a:pt x="2340" y="845"/>
                    </a:cubicBezTo>
                    <a:cubicBezTo>
                      <a:pt x="2338" y="845"/>
                      <a:pt x="2337" y="845"/>
                      <a:pt x="2337" y="846"/>
                    </a:cubicBezTo>
                    <a:cubicBezTo>
                      <a:pt x="2336" y="847"/>
                      <a:pt x="2336" y="848"/>
                      <a:pt x="2336" y="849"/>
                    </a:cubicBezTo>
                    <a:cubicBezTo>
                      <a:pt x="2335" y="850"/>
                      <a:pt x="2334" y="850"/>
                      <a:pt x="2333" y="850"/>
                    </a:cubicBezTo>
                    <a:cubicBezTo>
                      <a:pt x="2332" y="851"/>
                      <a:pt x="2332" y="851"/>
                      <a:pt x="2331" y="851"/>
                    </a:cubicBezTo>
                    <a:cubicBezTo>
                      <a:pt x="2329" y="852"/>
                      <a:pt x="2329" y="852"/>
                      <a:pt x="2328" y="853"/>
                    </a:cubicBezTo>
                    <a:cubicBezTo>
                      <a:pt x="2327" y="853"/>
                      <a:pt x="2326" y="853"/>
                      <a:pt x="2326" y="854"/>
                    </a:cubicBezTo>
                    <a:cubicBezTo>
                      <a:pt x="2325" y="855"/>
                      <a:pt x="2326" y="856"/>
                      <a:pt x="2326" y="856"/>
                    </a:cubicBezTo>
                    <a:cubicBezTo>
                      <a:pt x="2325" y="857"/>
                      <a:pt x="2324" y="857"/>
                      <a:pt x="2324" y="858"/>
                    </a:cubicBezTo>
                    <a:cubicBezTo>
                      <a:pt x="2323" y="858"/>
                      <a:pt x="2322" y="859"/>
                      <a:pt x="2321" y="860"/>
                    </a:cubicBezTo>
                    <a:cubicBezTo>
                      <a:pt x="2320" y="860"/>
                      <a:pt x="2320" y="862"/>
                      <a:pt x="2319" y="862"/>
                    </a:cubicBezTo>
                    <a:cubicBezTo>
                      <a:pt x="2318" y="861"/>
                      <a:pt x="2318" y="860"/>
                      <a:pt x="2318" y="859"/>
                    </a:cubicBezTo>
                    <a:cubicBezTo>
                      <a:pt x="2318" y="858"/>
                      <a:pt x="2319" y="858"/>
                      <a:pt x="2319" y="856"/>
                    </a:cubicBezTo>
                    <a:cubicBezTo>
                      <a:pt x="2319" y="855"/>
                      <a:pt x="2319" y="855"/>
                      <a:pt x="2319" y="854"/>
                    </a:cubicBezTo>
                    <a:cubicBezTo>
                      <a:pt x="2319" y="853"/>
                      <a:pt x="2318" y="853"/>
                      <a:pt x="2318" y="852"/>
                    </a:cubicBezTo>
                    <a:cubicBezTo>
                      <a:pt x="2318" y="851"/>
                      <a:pt x="2318" y="851"/>
                      <a:pt x="2318" y="850"/>
                    </a:cubicBezTo>
                    <a:cubicBezTo>
                      <a:pt x="2318" y="849"/>
                      <a:pt x="2318" y="848"/>
                      <a:pt x="2318" y="847"/>
                    </a:cubicBezTo>
                    <a:cubicBezTo>
                      <a:pt x="2317" y="846"/>
                      <a:pt x="2317" y="846"/>
                      <a:pt x="2317" y="845"/>
                    </a:cubicBezTo>
                    <a:cubicBezTo>
                      <a:pt x="2317" y="844"/>
                      <a:pt x="2318" y="844"/>
                      <a:pt x="2318" y="843"/>
                    </a:cubicBezTo>
                    <a:cubicBezTo>
                      <a:pt x="2318" y="842"/>
                      <a:pt x="2317" y="842"/>
                      <a:pt x="2316" y="841"/>
                    </a:cubicBezTo>
                    <a:cubicBezTo>
                      <a:pt x="2315" y="840"/>
                      <a:pt x="2316" y="839"/>
                      <a:pt x="2315" y="838"/>
                    </a:cubicBezTo>
                    <a:cubicBezTo>
                      <a:pt x="2314" y="837"/>
                      <a:pt x="2312" y="838"/>
                      <a:pt x="2310" y="837"/>
                    </a:cubicBezTo>
                    <a:cubicBezTo>
                      <a:pt x="2309" y="837"/>
                      <a:pt x="2309" y="837"/>
                      <a:pt x="2308" y="837"/>
                    </a:cubicBezTo>
                    <a:cubicBezTo>
                      <a:pt x="2307" y="837"/>
                      <a:pt x="2306" y="837"/>
                      <a:pt x="2305" y="837"/>
                    </a:cubicBezTo>
                    <a:cubicBezTo>
                      <a:pt x="2304" y="837"/>
                      <a:pt x="2303" y="837"/>
                      <a:pt x="2302" y="836"/>
                    </a:cubicBezTo>
                    <a:cubicBezTo>
                      <a:pt x="2302" y="836"/>
                      <a:pt x="2302" y="835"/>
                      <a:pt x="2302" y="834"/>
                    </a:cubicBezTo>
                    <a:cubicBezTo>
                      <a:pt x="2301" y="833"/>
                      <a:pt x="2300" y="832"/>
                      <a:pt x="2299" y="832"/>
                    </a:cubicBezTo>
                    <a:cubicBezTo>
                      <a:pt x="2298" y="831"/>
                      <a:pt x="2297" y="833"/>
                      <a:pt x="2295" y="833"/>
                    </a:cubicBezTo>
                    <a:cubicBezTo>
                      <a:pt x="2293" y="833"/>
                      <a:pt x="2292" y="833"/>
                      <a:pt x="2290" y="833"/>
                    </a:cubicBezTo>
                    <a:cubicBezTo>
                      <a:pt x="2289" y="833"/>
                      <a:pt x="2288" y="833"/>
                      <a:pt x="2286" y="833"/>
                    </a:cubicBezTo>
                    <a:cubicBezTo>
                      <a:pt x="2285" y="833"/>
                      <a:pt x="2284" y="833"/>
                      <a:pt x="2283" y="833"/>
                    </a:cubicBezTo>
                    <a:cubicBezTo>
                      <a:pt x="2281" y="834"/>
                      <a:pt x="2280" y="834"/>
                      <a:pt x="2279" y="835"/>
                    </a:cubicBezTo>
                    <a:cubicBezTo>
                      <a:pt x="2277" y="836"/>
                      <a:pt x="2276" y="836"/>
                      <a:pt x="2275" y="837"/>
                    </a:cubicBezTo>
                    <a:cubicBezTo>
                      <a:pt x="2273" y="838"/>
                      <a:pt x="2272" y="838"/>
                      <a:pt x="2269" y="839"/>
                    </a:cubicBezTo>
                    <a:cubicBezTo>
                      <a:pt x="2268" y="839"/>
                      <a:pt x="2267" y="840"/>
                      <a:pt x="2266" y="839"/>
                    </a:cubicBezTo>
                    <a:cubicBezTo>
                      <a:pt x="2265" y="839"/>
                      <a:pt x="2264" y="838"/>
                      <a:pt x="2263" y="838"/>
                    </a:cubicBezTo>
                    <a:cubicBezTo>
                      <a:pt x="2262" y="838"/>
                      <a:pt x="2261" y="838"/>
                      <a:pt x="2259" y="838"/>
                    </a:cubicBezTo>
                    <a:cubicBezTo>
                      <a:pt x="2258" y="838"/>
                      <a:pt x="2257" y="838"/>
                      <a:pt x="2255" y="838"/>
                    </a:cubicBezTo>
                    <a:cubicBezTo>
                      <a:pt x="2254" y="839"/>
                      <a:pt x="2254" y="840"/>
                      <a:pt x="2252" y="840"/>
                    </a:cubicBezTo>
                    <a:cubicBezTo>
                      <a:pt x="2251" y="841"/>
                      <a:pt x="2250" y="841"/>
                      <a:pt x="2249" y="841"/>
                    </a:cubicBezTo>
                    <a:cubicBezTo>
                      <a:pt x="2248" y="842"/>
                      <a:pt x="2248" y="842"/>
                      <a:pt x="2247" y="843"/>
                    </a:cubicBezTo>
                    <a:cubicBezTo>
                      <a:pt x="2246" y="844"/>
                      <a:pt x="2245" y="843"/>
                      <a:pt x="2243" y="844"/>
                    </a:cubicBezTo>
                    <a:cubicBezTo>
                      <a:pt x="2242" y="845"/>
                      <a:pt x="2241" y="845"/>
                      <a:pt x="2240" y="846"/>
                    </a:cubicBezTo>
                    <a:cubicBezTo>
                      <a:pt x="2239" y="848"/>
                      <a:pt x="2238" y="849"/>
                      <a:pt x="2236" y="850"/>
                    </a:cubicBezTo>
                    <a:cubicBezTo>
                      <a:pt x="2235" y="851"/>
                      <a:pt x="2235" y="851"/>
                      <a:pt x="2233" y="852"/>
                    </a:cubicBezTo>
                    <a:cubicBezTo>
                      <a:pt x="2232" y="853"/>
                      <a:pt x="2230" y="852"/>
                      <a:pt x="2228" y="852"/>
                    </a:cubicBezTo>
                    <a:cubicBezTo>
                      <a:pt x="2227" y="852"/>
                      <a:pt x="2226" y="852"/>
                      <a:pt x="2225" y="852"/>
                    </a:cubicBezTo>
                    <a:cubicBezTo>
                      <a:pt x="2222" y="852"/>
                      <a:pt x="2221" y="852"/>
                      <a:pt x="2219" y="852"/>
                    </a:cubicBezTo>
                    <a:cubicBezTo>
                      <a:pt x="2217" y="852"/>
                      <a:pt x="2216" y="851"/>
                      <a:pt x="2214" y="852"/>
                    </a:cubicBezTo>
                    <a:cubicBezTo>
                      <a:pt x="2212" y="852"/>
                      <a:pt x="2211" y="853"/>
                      <a:pt x="2209" y="853"/>
                    </a:cubicBezTo>
                    <a:cubicBezTo>
                      <a:pt x="2208" y="853"/>
                      <a:pt x="2208" y="853"/>
                      <a:pt x="2207" y="853"/>
                    </a:cubicBezTo>
                    <a:cubicBezTo>
                      <a:pt x="2206" y="853"/>
                      <a:pt x="2205" y="853"/>
                      <a:pt x="2204" y="854"/>
                    </a:cubicBezTo>
                    <a:cubicBezTo>
                      <a:pt x="2203" y="854"/>
                      <a:pt x="2203" y="855"/>
                      <a:pt x="2203" y="855"/>
                    </a:cubicBezTo>
                    <a:cubicBezTo>
                      <a:pt x="2201" y="856"/>
                      <a:pt x="2200" y="856"/>
                      <a:pt x="2199" y="856"/>
                    </a:cubicBezTo>
                    <a:cubicBezTo>
                      <a:pt x="2198" y="856"/>
                      <a:pt x="2197" y="857"/>
                      <a:pt x="2196" y="857"/>
                    </a:cubicBezTo>
                    <a:cubicBezTo>
                      <a:pt x="2195" y="858"/>
                      <a:pt x="2195" y="859"/>
                      <a:pt x="2194" y="859"/>
                    </a:cubicBezTo>
                    <a:cubicBezTo>
                      <a:pt x="2192" y="860"/>
                      <a:pt x="2191" y="860"/>
                      <a:pt x="2189" y="860"/>
                    </a:cubicBezTo>
                    <a:cubicBezTo>
                      <a:pt x="2187" y="860"/>
                      <a:pt x="2186" y="861"/>
                      <a:pt x="2184" y="861"/>
                    </a:cubicBezTo>
                    <a:cubicBezTo>
                      <a:pt x="2182" y="861"/>
                      <a:pt x="2180" y="861"/>
                      <a:pt x="2178" y="861"/>
                    </a:cubicBezTo>
                    <a:cubicBezTo>
                      <a:pt x="2177" y="861"/>
                      <a:pt x="2176" y="861"/>
                      <a:pt x="2175" y="860"/>
                    </a:cubicBezTo>
                    <a:cubicBezTo>
                      <a:pt x="2174" y="859"/>
                      <a:pt x="2175" y="858"/>
                      <a:pt x="2174" y="857"/>
                    </a:cubicBezTo>
                    <a:cubicBezTo>
                      <a:pt x="2174" y="856"/>
                      <a:pt x="2173" y="856"/>
                      <a:pt x="2172" y="856"/>
                    </a:cubicBezTo>
                    <a:cubicBezTo>
                      <a:pt x="2171" y="854"/>
                      <a:pt x="2171" y="853"/>
                      <a:pt x="2172" y="852"/>
                    </a:cubicBezTo>
                    <a:cubicBezTo>
                      <a:pt x="2173" y="851"/>
                      <a:pt x="2173" y="851"/>
                      <a:pt x="2174" y="851"/>
                    </a:cubicBezTo>
                    <a:cubicBezTo>
                      <a:pt x="2176" y="850"/>
                      <a:pt x="2177" y="850"/>
                      <a:pt x="2178" y="849"/>
                    </a:cubicBezTo>
                    <a:cubicBezTo>
                      <a:pt x="2179" y="848"/>
                      <a:pt x="2179" y="846"/>
                      <a:pt x="2180" y="844"/>
                    </a:cubicBezTo>
                    <a:cubicBezTo>
                      <a:pt x="2181" y="843"/>
                      <a:pt x="2182" y="842"/>
                      <a:pt x="2183" y="840"/>
                    </a:cubicBezTo>
                    <a:cubicBezTo>
                      <a:pt x="2184" y="839"/>
                      <a:pt x="2184" y="838"/>
                      <a:pt x="2184" y="836"/>
                    </a:cubicBezTo>
                    <a:cubicBezTo>
                      <a:pt x="2184" y="833"/>
                      <a:pt x="2184" y="832"/>
                      <a:pt x="2184" y="830"/>
                    </a:cubicBezTo>
                    <a:cubicBezTo>
                      <a:pt x="2184" y="827"/>
                      <a:pt x="2183" y="826"/>
                      <a:pt x="2183" y="823"/>
                    </a:cubicBezTo>
                    <a:cubicBezTo>
                      <a:pt x="2183" y="821"/>
                      <a:pt x="2183" y="819"/>
                      <a:pt x="2184" y="817"/>
                    </a:cubicBezTo>
                    <a:cubicBezTo>
                      <a:pt x="2184" y="815"/>
                      <a:pt x="2186" y="814"/>
                      <a:pt x="2186" y="812"/>
                    </a:cubicBezTo>
                    <a:cubicBezTo>
                      <a:pt x="2187" y="811"/>
                      <a:pt x="2186" y="810"/>
                      <a:pt x="2186" y="808"/>
                    </a:cubicBezTo>
                    <a:cubicBezTo>
                      <a:pt x="2185" y="806"/>
                      <a:pt x="2183" y="805"/>
                      <a:pt x="2183" y="803"/>
                    </a:cubicBezTo>
                    <a:cubicBezTo>
                      <a:pt x="2183" y="802"/>
                      <a:pt x="2183" y="801"/>
                      <a:pt x="2184" y="799"/>
                    </a:cubicBezTo>
                    <a:cubicBezTo>
                      <a:pt x="2184" y="798"/>
                      <a:pt x="2184" y="797"/>
                      <a:pt x="2183" y="795"/>
                    </a:cubicBezTo>
                    <a:cubicBezTo>
                      <a:pt x="2183" y="794"/>
                      <a:pt x="2183" y="794"/>
                      <a:pt x="2182" y="793"/>
                    </a:cubicBezTo>
                    <a:cubicBezTo>
                      <a:pt x="2181" y="791"/>
                      <a:pt x="2180" y="791"/>
                      <a:pt x="2180" y="789"/>
                    </a:cubicBezTo>
                    <a:cubicBezTo>
                      <a:pt x="2179" y="788"/>
                      <a:pt x="2179" y="787"/>
                      <a:pt x="2180" y="786"/>
                    </a:cubicBezTo>
                    <a:cubicBezTo>
                      <a:pt x="2181" y="786"/>
                      <a:pt x="2182" y="789"/>
                      <a:pt x="2183" y="788"/>
                    </a:cubicBezTo>
                    <a:cubicBezTo>
                      <a:pt x="2184" y="787"/>
                      <a:pt x="2183" y="786"/>
                      <a:pt x="2183" y="785"/>
                    </a:cubicBezTo>
                    <a:cubicBezTo>
                      <a:pt x="2183" y="784"/>
                      <a:pt x="2183" y="783"/>
                      <a:pt x="2183" y="782"/>
                    </a:cubicBezTo>
                    <a:cubicBezTo>
                      <a:pt x="2183" y="782"/>
                      <a:pt x="2184" y="781"/>
                      <a:pt x="2184" y="781"/>
                    </a:cubicBezTo>
                    <a:cubicBezTo>
                      <a:pt x="2186" y="781"/>
                      <a:pt x="2185" y="783"/>
                      <a:pt x="2186" y="784"/>
                    </a:cubicBezTo>
                    <a:cubicBezTo>
                      <a:pt x="2186" y="785"/>
                      <a:pt x="2186" y="787"/>
                      <a:pt x="2187" y="787"/>
                    </a:cubicBezTo>
                    <a:cubicBezTo>
                      <a:pt x="2188" y="787"/>
                      <a:pt x="2188" y="786"/>
                      <a:pt x="2188" y="785"/>
                    </a:cubicBezTo>
                    <a:cubicBezTo>
                      <a:pt x="2189" y="783"/>
                      <a:pt x="2188" y="781"/>
                      <a:pt x="2188" y="780"/>
                    </a:cubicBezTo>
                    <a:cubicBezTo>
                      <a:pt x="2188" y="778"/>
                      <a:pt x="2188" y="777"/>
                      <a:pt x="2188" y="776"/>
                    </a:cubicBezTo>
                    <a:cubicBezTo>
                      <a:pt x="2187" y="775"/>
                      <a:pt x="2187" y="774"/>
                      <a:pt x="2186" y="773"/>
                    </a:cubicBezTo>
                    <a:cubicBezTo>
                      <a:pt x="2186" y="772"/>
                      <a:pt x="2186" y="771"/>
                      <a:pt x="2186" y="769"/>
                    </a:cubicBezTo>
                    <a:cubicBezTo>
                      <a:pt x="2187" y="768"/>
                      <a:pt x="2188" y="767"/>
                      <a:pt x="2188" y="766"/>
                    </a:cubicBezTo>
                    <a:cubicBezTo>
                      <a:pt x="2189" y="765"/>
                      <a:pt x="2189" y="764"/>
                      <a:pt x="2190" y="763"/>
                    </a:cubicBezTo>
                    <a:cubicBezTo>
                      <a:pt x="2191" y="762"/>
                      <a:pt x="2191" y="761"/>
                      <a:pt x="2191" y="759"/>
                    </a:cubicBezTo>
                    <a:cubicBezTo>
                      <a:pt x="2191" y="759"/>
                      <a:pt x="2191" y="758"/>
                      <a:pt x="2191" y="758"/>
                    </a:cubicBezTo>
                    <a:cubicBezTo>
                      <a:pt x="2191" y="756"/>
                      <a:pt x="2191" y="755"/>
                      <a:pt x="2191" y="754"/>
                    </a:cubicBezTo>
                    <a:cubicBezTo>
                      <a:pt x="2192" y="753"/>
                      <a:pt x="2192" y="752"/>
                      <a:pt x="2193" y="752"/>
                    </a:cubicBezTo>
                    <a:cubicBezTo>
                      <a:pt x="2194" y="753"/>
                      <a:pt x="2194" y="754"/>
                      <a:pt x="2194" y="754"/>
                    </a:cubicBezTo>
                    <a:cubicBezTo>
                      <a:pt x="2195" y="754"/>
                      <a:pt x="2196" y="753"/>
                      <a:pt x="2196" y="752"/>
                    </a:cubicBezTo>
                    <a:cubicBezTo>
                      <a:pt x="2197" y="751"/>
                      <a:pt x="2197" y="750"/>
                      <a:pt x="2198" y="749"/>
                    </a:cubicBezTo>
                    <a:cubicBezTo>
                      <a:pt x="2199" y="749"/>
                      <a:pt x="2199" y="748"/>
                      <a:pt x="2200" y="748"/>
                    </a:cubicBezTo>
                    <a:cubicBezTo>
                      <a:pt x="2201" y="747"/>
                      <a:pt x="2202" y="747"/>
                      <a:pt x="2203" y="747"/>
                    </a:cubicBezTo>
                    <a:cubicBezTo>
                      <a:pt x="2204" y="746"/>
                      <a:pt x="2204" y="746"/>
                      <a:pt x="2205" y="745"/>
                    </a:cubicBezTo>
                    <a:cubicBezTo>
                      <a:pt x="2206" y="745"/>
                      <a:pt x="2207" y="744"/>
                      <a:pt x="2207" y="744"/>
                    </a:cubicBezTo>
                    <a:cubicBezTo>
                      <a:pt x="2208" y="743"/>
                      <a:pt x="2209" y="742"/>
                      <a:pt x="2210" y="742"/>
                    </a:cubicBezTo>
                    <a:cubicBezTo>
                      <a:pt x="2211" y="741"/>
                      <a:pt x="2212" y="741"/>
                      <a:pt x="2213" y="741"/>
                    </a:cubicBezTo>
                    <a:cubicBezTo>
                      <a:pt x="2214" y="740"/>
                      <a:pt x="2215" y="739"/>
                      <a:pt x="2216" y="739"/>
                    </a:cubicBezTo>
                    <a:cubicBezTo>
                      <a:pt x="2218" y="739"/>
                      <a:pt x="2219" y="740"/>
                      <a:pt x="2220" y="739"/>
                    </a:cubicBezTo>
                    <a:cubicBezTo>
                      <a:pt x="2221" y="739"/>
                      <a:pt x="2222" y="740"/>
                      <a:pt x="2223" y="739"/>
                    </a:cubicBezTo>
                    <a:cubicBezTo>
                      <a:pt x="2224" y="739"/>
                      <a:pt x="2224" y="737"/>
                      <a:pt x="2225" y="737"/>
                    </a:cubicBezTo>
                    <a:cubicBezTo>
                      <a:pt x="2226" y="736"/>
                      <a:pt x="2227" y="736"/>
                      <a:pt x="2229" y="736"/>
                    </a:cubicBezTo>
                    <a:cubicBezTo>
                      <a:pt x="2230" y="736"/>
                      <a:pt x="2231" y="737"/>
                      <a:pt x="2232" y="736"/>
                    </a:cubicBezTo>
                    <a:cubicBezTo>
                      <a:pt x="2233" y="735"/>
                      <a:pt x="2233" y="734"/>
                      <a:pt x="2234" y="733"/>
                    </a:cubicBezTo>
                    <a:cubicBezTo>
                      <a:pt x="2235" y="733"/>
                      <a:pt x="2236" y="733"/>
                      <a:pt x="2238" y="733"/>
                    </a:cubicBezTo>
                    <a:cubicBezTo>
                      <a:pt x="2240" y="733"/>
                      <a:pt x="2241" y="734"/>
                      <a:pt x="2244" y="733"/>
                    </a:cubicBezTo>
                    <a:cubicBezTo>
                      <a:pt x="2245" y="733"/>
                      <a:pt x="2246" y="732"/>
                      <a:pt x="2247" y="732"/>
                    </a:cubicBezTo>
                    <a:cubicBezTo>
                      <a:pt x="2248" y="731"/>
                      <a:pt x="2248" y="731"/>
                      <a:pt x="2249" y="731"/>
                    </a:cubicBezTo>
                    <a:cubicBezTo>
                      <a:pt x="2250" y="730"/>
                      <a:pt x="2251" y="729"/>
                      <a:pt x="2252" y="728"/>
                    </a:cubicBezTo>
                    <a:close/>
                    <a:moveTo>
                      <a:pt x="2390" y="631"/>
                    </a:moveTo>
                    <a:cubicBezTo>
                      <a:pt x="2390" y="629"/>
                      <a:pt x="2391" y="629"/>
                      <a:pt x="2392" y="628"/>
                    </a:cubicBezTo>
                    <a:cubicBezTo>
                      <a:pt x="2393" y="627"/>
                      <a:pt x="2393" y="626"/>
                      <a:pt x="2394" y="625"/>
                    </a:cubicBezTo>
                    <a:cubicBezTo>
                      <a:pt x="2395" y="624"/>
                      <a:pt x="2395" y="624"/>
                      <a:pt x="2396" y="623"/>
                    </a:cubicBezTo>
                    <a:cubicBezTo>
                      <a:pt x="2397" y="623"/>
                      <a:pt x="2398" y="622"/>
                      <a:pt x="2399" y="623"/>
                    </a:cubicBezTo>
                    <a:cubicBezTo>
                      <a:pt x="2400" y="623"/>
                      <a:pt x="2400" y="624"/>
                      <a:pt x="2400" y="625"/>
                    </a:cubicBezTo>
                    <a:cubicBezTo>
                      <a:pt x="2401" y="626"/>
                      <a:pt x="2400" y="627"/>
                      <a:pt x="2400" y="628"/>
                    </a:cubicBezTo>
                    <a:cubicBezTo>
                      <a:pt x="2399" y="629"/>
                      <a:pt x="2399" y="630"/>
                      <a:pt x="2399" y="630"/>
                    </a:cubicBezTo>
                    <a:cubicBezTo>
                      <a:pt x="2398" y="631"/>
                      <a:pt x="2396" y="630"/>
                      <a:pt x="2395" y="631"/>
                    </a:cubicBezTo>
                    <a:cubicBezTo>
                      <a:pt x="2394" y="631"/>
                      <a:pt x="2394" y="632"/>
                      <a:pt x="2393" y="632"/>
                    </a:cubicBezTo>
                    <a:cubicBezTo>
                      <a:pt x="2392" y="632"/>
                      <a:pt x="2391" y="633"/>
                      <a:pt x="2390" y="632"/>
                    </a:cubicBezTo>
                    <a:cubicBezTo>
                      <a:pt x="2390" y="632"/>
                      <a:pt x="2390" y="631"/>
                      <a:pt x="2390" y="631"/>
                    </a:cubicBezTo>
                    <a:close/>
                    <a:moveTo>
                      <a:pt x="2363" y="619"/>
                    </a:moveTo>
                    <a:cubicBezTo>
                      <a:pt x="2362" y="618"/>
                      <a:pt x="2363" y="616"/>
                      <a:pt x="2363" y="615"/>
                    </a:cubicBezTo>
                    <a:cubicBezTo>
                      <a:pt x="2363" y="613"/>
                      <a:pt x="2364" y="613"/>
                      <a:pt x="2365" y="611"/>
                    </a:cubicBezTo>
                    <a:cubicBezTo>
                      <a:pt x="2366" y="610"/>
                      <a:pt x="2367" y="610"/>
                      <a:pt x="2368" y="609"/>
                    </a:cubicBezTo>
                    <a:cubicBezTo>
                      <a:pt x="2368" y="608"/>
                      <a:pt x="2368" y="607"/>
                      <a:pt x="2369" y="607"/>
                    </a:cubicBezTo>
                    <a:cubicBezTo>
                      <a:pt x="2369" y="606"/>
                      <a:pt x="2370" y="607"/>
                      <a:pt x="2371" y="607"/>
                    </a:cubicBezTo>
                    <a:cubicBezTo>
                      <a:pt x="2372" y="609"/>
                      <a:pt x="2370" y="611"/>
                      <a:pt x="2370" y="613"/>
                    </a:cubicBezTo>
                    <a:cubicBezTo>
                      <a:pt x="2369" y="615"/>
                      <a:pt x="2369" y="616"/>
                      <a:pt x="2368" y="617"/>
                    </a:cubicBezTo>
                    <a:cubicBezTo>
                      <a:pt x="2367" y="618"/>
                      <a:pt x="2367" y="619"/>
                      <a:pt x="2366" y="619"/>
                    </a:cubicBezTo>
                    <a:cubicBezTo>
                      <a:pt x="2365" y="619"/>
                      <a:pt x="2364" y="620"/>
                      <a:pt x="2363" y="619"/>
                    </a:cubicBezTo>
                    <a:close/>
                    <a:moveTo>
                      <a:pt x="2355" y="609"/>
                    </a:moveTo>
                    <a:cubicBezTo>
                      <a:pt x="2354" y="608"/>
                      <a:pt x="2355" y="607"/>
                      <a:pt x="2356" y="606"/>
                    </a:cubicBezTo>
                    <a:cubicBezTo>
                      <a:pt x="2356" y="606"/>
                      <a:pt x="2357" y="605"/>
                      <a:pt x="2357" y="605"/>
                    </a:cubicBezTo>
                    <a:cubicBezTo>
                      <a:pt x="2358" y="606"/>
                      <a:pt x="2357" y="607"/>
                      <a:pt x="2357" y="607"/>
                    </a:cubicBezTo>
                    <a:cubicBezTo>
                      <a:pt x="2357" y="608"/>
                      <a:pt x="2357" y="609"/>
                      <a:pt x="2356" y="609"/>
                    </a:cubicBezTo>
                    <a:cubicBezTo>
                      <a:pt x="2356" y="610"/>
                      <a:pt x="2355" y="609"/>
                      <a:pt x="2355" y="609"/>
                    </a:cubicBezTo>
                    <a:close/>
                    <a:moveTo>
                      <a:pt x="2339" y="627"/>
                    </a:moveTo>
                    <a:cubicBezTo>
                      <a:pt x="2339" y="626"/>
                      <a:pt x="2340" y="626"/>
                      <a:pt x="2340" y="625"/>
                    </a:cubicBezTo>
                    <a:cubicBezTo>
                      <a:pt x="2341" y="623"/>
                      <a:pt x="2341" y="623"/>
                      <a:pt x="2343" y="622"/>
                    </a:cubicBezTo>
                    <a:cubicBezTo>
                      <a:pt x="2343" y="621"/>
                      <a:pt x="2344" y="620"/>
                      <a:pt x="2345" y="620"/>
                    </a:cubicBezTo>
                    <a:cubicBezTo>
                      <a:pt x="2346" y="620"/>
                      <a:pt x="2347" y="621"/>
                      <a:pt x="2347" y="621"/>
                    </a:cubicBezTo>
                    <a:cubicBezTo>
                      <a:pt x="2348" y="623"/>
                      <a:pt x="2347" y="624"/>
                      <a:pt x="2346" y="625"/>
                    </a:cubicBezTo>
                    <a:cubicBezTo>
                      <a:pt x="2346" y="626"/>
                      <a:pt x="2344" y="626"/>
                      <a:pt x="2343" y="627"/>
                    </a:cubicBezTo>
                    <a:cubicBezTo>
                      <a:pt x="2342" y="628"/>
                      <a:pt x="2343" y="629"/>
                      <a:pt x="2341" y="630"/>
                    </a:cubicBezTo>
                    <a:cubicBezTo>
                      <a:pt x="2340" y="631"/>
                      <a:pt x="2339" y="631"/>
                      <a:pt x="2338" y="631"/>
                    </a:cubicBezTo>
                    <a:cubicBezTo>
                      <a:pt x="2338" y="630"/>
                      <a:pt x="2337" y="630"/>
                      <a:pt x="2337" y="629"/>
                    </a:cubicBezTo>
                    <a:cubicBezTo>
                      <a:pt x="2337" y="628"/>
                      <a:pt x="2338" y="628"/>
                      <a:pt x="2339" y="627"/>
                    </a:cubicBezTo>
                    <a:close/>
                    <a:moveTo>
                      <a:pt x="2320" y="588"/>
                    </a:moveTo>
                    <a:cubicBezTo>
                      <a:pt x="2320" y="587"/>
                      <a:pt x="2320" y="586"/>
                      <a:pt x="2320" y="585"/>
                    </a:cubicBezTo>
                    <a:cubicBezTo>
                      <a:pt x="2321" y="584"/>
                      <a:pt x="2321" y="583"/>
                      <a:pt x="2322" y="583"/>
                    </a:cubicBezTo>
                    <a:cubicBezTo>
                      <a:pt x="2324" y="583"/>
                      <a:pt x="2325" y="583"/>
                      <a:pt x="2327" y="583"/>
                    </a:cubicBezTo>
                    <a:cubicBezTo>
                      <a:pt x="2328" y="584"/>
                      <a:pt x="2328" y="584"/>
                      <a:pt x="2330" y="584"/>
                    </a:cubicBezTo>
                    <a:cubicBezTo>
                      <a:pt x="2331" y="584"/>
                      <a:pt x="2331" y="583"/>
                      <a:pt x="2333" y="583"/>
                    </a:cubicBezTo>
                    <a:cubicBezTo>
                      <a:pt x="2334" y="583"/>
                      <a:pt x="2335" y="584"/>
                      <a:pt x="2336" y="585"/>
                    </a:cubicBezTo>
                    <a:cubicBezTo>
                      <a:pt x="2337" y="585"/>
                      <a:pt x="2338" y="585"/>
                      <a:pt x="2340" y="586"/>
                    </a:cubicBezTo>
                    <a:cubicBezTo>
                      <a:pt x="2341" y="587"/>
                      <a:pt x="2341" y="588"/>
                      <a:pt x="2341" y="590"/>
                    </a:cubicBezTo>
                    <a:cubicBezTo>
                      <a:pt x="2342" y="591"/>
                      <a:pt x="2342" y="592"/>
                      <a:pt x="2341" y="592"/>
                    </a:cubicBezTo>
                    <a:cubicBezTo>
                      <a:pt x="2340" y="594"/>
                      <a:pt x="2339" y="594"/>
                      <a:pt x="2338" y="594"/>
                    </a:cubicBezTo>
                    <a:cubicBezTo>
                      <a:pt x="2336" y="593"/>
                      <a:pt x="2336" y="592"/>
                      <a:pt x="2335" y="592"/>
                    </a:cubicBezTo>
                    <a:cubicBezTo>
                      <a:pt x="2334" y="591"/>
                      <a:pt x="2334" y="591"/>
                      <a:pt x="2333" y="590"/>
                    </a:cubicBezTo>
                    <a:cubicBezTo>
                      <a:pt x="2332" y="589"/>
                      <a:pt x="2330" y="590"/>
                      <a:pt x="2329" y="590"/>
                    </a:cubicBezTo>
                    <a:cubicBezTo>
                      <a:pt x="2327" y="590"/>
                      <a:pt x="2325" y="589"/>
                      <a:pt x="2323" y="590"/>
                    </a:cubicBezTo>
                    <a:cubicBezTo>
                      <a:pt x="2322" y="590"/>
                      <a:pt x="2321" y="591"/>
                      <a:pt x="2321" y="590"/>
                    </a:cubicBezTo>
                    <a:cubicBezTo>
                      <a:pt x="2320" y="589"/>
                      <a:pt x="2320" y="589"/>
                      <a:pt x="2320" y="588"/>
                    </a:cubicBezTo>
                    <a:close/>
                    <a:moveTo>
                      <a:pt x="2305" y="587"/>
                    </a:moveTo>
                    <a:cubicBezTo>
                      <a:pt x="2305" y="587"/>
                      <a:pt x="2305" y="587"/>
                      <a:pt x="2305" y="587"/>
                    </a:cubicBezTo>
                    <a:cubicBezTo>
                      <a:pt x="2304" y="586"/>
                      <a:pt x="2306" y="586"/>
                      <a:pt x="2306" y="585"/>
                    </a:cubicBezTo>
                    <a:cubicBezTo>
                      <a:pt x="2307" y="585"/>
                      <a:pt x="2308" y="585"/>
                      <a:pt x="2309" y="585"/>
                    </a:cubicBezTo>
                    <a:cubicBezTo>
                      <a:pt x="2311" y="586"/>
                      <a:pt x="2311" y="585"/>
                      <a:pt x="2312" y="586"/>
                    </a:cubicBezTo>
                    <a:cubicBezTo>
                      <a:pt x="2313" y="587"/>
                      <a:pt x="2313" y="588"/>
                      <a:pt x="2313" y="589"/>
                    </a:cubicBezTo>
                    <a:cubicBezTo>
                      <a:pt x="2313" y="590"/>
                      <a:pt x="2313" y="590"/>
                      <a:pt x="2313" y="591"/>
                    </a:cubicBezTo>
                    <a:cubicBezTo>
                      <a:pt x="2313" y="592"/>
                      <a:pt x="2312" y="592"/>
                      <a:pt x="2311" y="592"/>
                    </a:cubicBezTo>
                    <a:cubicBezTo>
                      <a:pt x="2310" y="593"/>
                      <a:pt x="2309" y="592"/>
                      <a:pt x="2308" y="591"/>
                    </a:cubicBezTo>
                    <a:cubicBezTo>
                      <a:pt x="2307" y="591"/>
                      <a:pt x="2307" y="591"/>
                      <a:pt x="2306" y="590"/>
                    </a:cubicBezTo>
                    <a:cubicBezTo>
                      <a:pt x="2305" y="589"/>
                      <a:pt x="2306" y="588"/>
                      <a:pt x="2305" y="587"/>
                    </a:cubicBezTo>
                    <a:close/>
                    <a:moveTo>
                      <a:pt x="2303" y="580"/>
                    </a:moveTo>
                    <a:cubicBezTo>
                      <a:pt x="2303" y="579"/>
                      <a:pt x="2304" y="578"/>
                      <a:pt x="2305" y="578"/>
                    </a:cubicBezTo>
                    <a:cubicBezTo>
                      <a:pt x="2306" y="579"/>
                      <a:pt x="2306" y="580"/>
                      <a:pt x="2305" y="580"/>
                    </a:cubicBezTo>
                    <a:cubicBezTo>
                      <a:pt x="2304" y="581"/>
                      <a:pt x="2303" y="580"/>
                      <a:pt x="2303" y="580"/>
                    </a:cubicBezTo>
                    <a:close/>
                    <a:moveTo>
                      <a:pt x="2282" y="603"/>
                    </a:moveTo>
                    <a:cubicBezTo>
                      <a:pt x="2282" y="602"/>
                      <a:pt x="2282" y="601"/>
                      <a:pt x="2282" y="601"/>
                    </a:cubicBezTo>
                    <a:cubicBezTo>
                      <a:pt x="2283" y="600"/>
                      <a:pt x="2284" y="601"/>
                      <a:pt x="2284" y="600"/>
                    </a:cubicBezTo>
                    <a:cubicBezTo>
                      <a:pt x="2285" y="599"/>
                      <a:pt x="2284" y="598"/>
                      <a:pt x="2284" y="598"/>
                    </a:cubicBezTo>
                    <a:cubicBezTo>
                      <a:pt x="2283" y="597"/>
                      <a:pt x="2283" y="597"/>
                      <a:pt x="2282" y="597"/>
                    </a:cubicBezTo>
                    <a:cubicBezTo>
                      <a:pt x="2281" y="597"/>
                      <a:pt x="2281" y="599"/>
                      <a:pt x="2280" y="599"/>
                    </a:cubicBezTo>
                    <a:cubicBezTo>
                      <a:pt x="2279" y="600"/>
                      <a:pt x="2278" y="599"/>
                      <a:pt x="2278" y="599"/>
                    </a:cubicBezTo>
                    <a:cubicBezTo>
                      <a:pt x="2276" y="600"/>
                      <a:pt x="2276" y="600"/>
                      <a:pt x="2275" y="601"/>
                    </a:cubicBezTo>
                    <a:cubicBezTo>
                      <a:pt x="2274" y="602"/>
                      <a:pt x="2274" y="603"/>
                      <a:pt x="2274" y="604"/>
                    </a:cubicBezTo>
                    <a:cubicBezTo>
                      <a:pt x="2274" y="606"/>
                      <a:pt x="2275" y="606"/>
                      <a:pt x="2276" y="607"/>
                    </a:cubicBezTo>
                    <a:cubicBezTo>
                      <a:pt x="2276" y="608"/>
                      <a:pt x="2276" y="608"/>
                      <a:pt x="2277" y="609"/>
                    </a:cubicBezTo>
                    <a:cubicBezTo>
                      <a:pt x="2277" y="609"/>
                      <a:pt x="2278" y="609"/>
                      <a:pt x="2279" y="609"/>
                    </a:cubicBezTo>
                    <a:cubicBezTo>
                      <a:pt x="2280" y="609"/>
                      <a:pt x="2280" y="609"/>
                      <a:pt x="2281" y="608"/>
                    </a:cubicBezTo>
                    <a:cubicBezTo>
                      <a:pt x="2281" y="608"/>
                      <a:pt x="2281" y="607"/>
                      <a:pt x="2281" y="607"/>
                    </a:cubicBezTo>
                    <a:cubicBezTo>
                      <a:pt x="2282" y="606"/>
                      <a:pt x="2281" y="605"/>
                      <a:pt x="2281" y="604"/>
                    </a:cubicBezTo>
                    <a:cubicBezTo>
                      <a:pt x="2281" y="604"/>
                      <a:pt x="2282" y="603"/>
                      <a:pt x="2282" y="603"/>
                    </a:cubicBezTo>
                    <a:close/>
                    <a:moveTo>
                      <a:pt x="2281" y="609"/>
                    </a:moveTo>
                    <a:cubicBezTo>
                      <a:pt x="2281" y="608"/>
                      <a:pt x="2281" y="607"/>
                      <a:pt x="2282" y="606"/>
                    </a:cubicBezTo>
                    <a:moveTo>
                      <a:pt x="2261" y="613"/>
                    </a:moveTo>
                    <a:cubicBezTo>
                      <a:pt x="2262" y="613"/>
                      <a:pt x="2262" y="612"/>
                      <a:pt x="2262" y="611"/>
                    </a:cubicBezTo>
                    <a:cubicBezTo>
                      <a:pt x="2262" y="611"/>
                      <a:pt x="2262" y="610"/>
                      <a:pt x="2261" y="610"/>
                    </a:cubicBezTo>
                    <a:cubicBezTo>
                      <a:pt x="2261" y="609"/>
                      <a:pt x="2260" y="610"/>
                      <a:pt x="2260" y="611"/>
                    </a:cubicBezTo>
                    <a:cubicBezTo>
                      <a:pt x="2259" y="611"/>
                      <a:pt x="2258" y="612"/>
                      <a:pt x="2259" y="613"/>
                    </a:cubicBezTo>
                    <a:cubicBezTo>
                      <a:pt x="2260" y="614"/>
                      <a:pt x="2261" y="614"/>
                      <a:pt x="2261" y="613"/>
                    </a:cubicBezTo>
                    <a:close/>
                    <a:moveTo>
                      <a:pt x="2209" y="587"/>
                    </a:moveTo>
                    <a:cubicBezTo>
                      <a:pt x="2208" y="587"/>
                      <a:pt x="2207" y="586"/>
                      <a:pt x="2206" y="586"/>
                    </a:cubicBezTo>
                    <a:cubicBezTo>
                      <a:pt x="2206" y="586"/>
                      <a:pt x="2205" y="586"/>
                      <a:pt x="2204" y="586"/>
                    </a:cubicBezTo>
                    <a:cubicBezTo>
                      <a:pt x="2203" y="587"/>
                      <a:pt x="2203" y="588"/>
                      <a:pt x="2202" y="588"/>
                    </a:cubicBezTo>
                    <a:cubicBezTo>
                      <a:pt x="2201" y="588"/>
                      <a:pt x="2201" y="588"/>
                      <a:pt x="2200" y="588"/>
                    </a:cubicBezTo>
                    <a:cubicBezTo>
                      <a:pt x="2199" y="587"/>
                      <a:pt x="2198" y="588"/>
                      <a:pt x="2197" y="588"/>
                    </a:cubicBezTo>
                    <a:cubicBezTo>
                      <a:pt x="2196" y="588"/>
                      <a:pt x="2196" y="588"/>
                      <a:pt x="2195" y="587"/>
                    </a:cubicBezTo>
                    <a:cubicBezTo>
                      <a:pt x="2195" y="586"/>
                      <a:pt x="2196" y="585"/>
                      <a:pt x="2195" y="584"/>
                    </a:cubicBezTo>
                    <a:cubicBezTo>
                      <a:pt x="2195" y="584"/>
                      <a:pt x="2194" y="584"/>
                      <a:pt x="2194" y="584"/>
                    </a:cubicBezTo>
                    <a:cubicBezTo>
                      <a:pt x="2193" y="584"/>
                      <a:pt x="2193" y="585"/>
                      <a:pt x="2192" y="585"/>
                    </a:cubicBezTo>
                    <a:cubicBezTo>
                      <a:pt x="2191" y="585"/>
                      <a:pt x="2190" y="585"/>
                      <a:pt x="2190" y="585"/>
                    </a:cubicBezTo>
                    <a:cubicBezTo>
                      <a:pt x="2188" y="585"/>
                      <a:pt x="2188" y="585"/>
                      <a:pt x="2187" y="585"/>
                    </a:cubicBezTo>
                    <a:cubicBezTo>
                      <a:pt x="2186" y="585"/>
                      <a:pt x="2185" y="586"/>
                      <a:pt x="2184" y="585"/>
                    </a:cubicBezTo>
                    <a:cubicBezTo>
                      <a:pt x="2184" y="584"/>
                      <a:pt x="2185" y="583"/>
                      <a:pt x="2185" y="582"/>
                    </a:cubicBezTo>
                    <a:cubicBezTo>
                      <a:pt x="2185" y="581"/>
                      <a:pt x="2184" y="581"/>
                      <a:pt x="2184" y="580"/>
                    </a:cubicBezTo>
                    <a:cubicBezTo>
                      <a:pt x="2184" y="579"/>
                      <a:pt x="2182" y="579"/>
                      <a:pt x="2182" y="578"/>
                    </a:cubicBezTo>
                    <a:cubicBezTo>
                      <a:pt x="2182" y="578"/>
                      <a:pt x="2182" y="577"/>
                      <a:pt x="2182" y="576"/>
                    </a:cubicBezTo>
                    <a:cubicBezTo>
                      <a:pt x="2182" y="575"/>
                      <a:pt x="2182" y="575"/>
                      <a:pt x="2182" y="573"/>
                    </a:cubicBezTo>
                    <a:cubicBezTo>
                      <a:pt x="2182" y="573"/>
                      <a:pt x="2182" y="572"/>
                      <a:pt x="2181" y="571"/>
                    </a:cubicBezTo>
                    <a:cubicBezTo>
                      <a:pt x="2181" y="571"/>
                      <a:pt x="2182" y="570"/>
                      <a:pt x="2182" y="569"/>
                    </a:cubicBezTo>
                    <a:cubicBezTo>
                      <a:pt x="2181" y="568"/>
                      <a:pt x="2181" y="568"/>
                      <a:pt x="2180" y="568"/>
                    </a:cubicBezTo>
                    <a:cubicBezTo>
                      <a:pt x="2179" y="567"/>
                      <a:pt x="2179" y="566"/>
                      <a:pt x="2178" y="565"/>
                    </a:cubicBezTo>
                    <a:cubicBezTo>
                      <a:pt x="2178" y="564"/>
                      <a:pt x="2178" y="564"/>
                      <a:pt x="2177" y="563"/>
                    </a:cubicBezTo>
                    <a:cubicBezTo>
                      <a:pt x="2176" y="562"/>
                      <a:pt x="2175" y="562"/>
                      <a:pt x="2175" y="561"/>
                    </a:cubicBezTo>
                    <a:cubicBezTo>
                      <a:pt x="2175" y="560"/>
                      <a:pt x="2176" y="560"/>
                      <a:pt x="2176" y="559"/>
                    </a:cubicBezTo>
                    <a:cubicBezTo>
                      <a:pt x="2176" y="558"/>
                      <a:pt x="2176" y="558"/>
                      <a:pt x="2175" y="557"/>
                    </a:cubicBezTo>
                    <a:cubicBezTo>
                      <a:pt x="2175" y="556"/>
                      <a:pt x="2174" y="555"/>
                      <a:pt x="2174" y="554"/>
                    </a:cubicBezTo>
                    <a:cubicBezTo>
                      <a:pt x="2174" y="553"/>
                      <a:pt x="2174" y="552"/>
                      <a:pt x="2174" y="551"/>
                    </a:cubicBezTo>
                    <a:cubicBezTo>
                      <a:pt x="2174" y="549"/>
                      <a:pt x="2174" y="548"/>
                      <a:pt x="2174" y="547"/>
                    </a:cubicBezTo>
                    <a:cubicBezTo>
                      <a:pt x="2174" y="545"/>
                      <a:pt x="2174" y="545"/>
                      <a:pt x="2175" y="544"/>
                    </a:cubicBezTo>
                    <a:cubicBezTo>
                      <a:pt x="2176" y="543"/>
                      <a:pt x="2177" y="543"/>
                      <a:pt x="2177" y="542"/>
                    </a:cubicBezTo>
                    <a:cubicBezTo>
                      <a:pt x="2178" y="542"/>
                      <a:pt x="2178" y="540"/>
                      <a:pt x="2179" y="540"/>
                    </a:cubicBezTo>
                    <a:cubicBezTo>
                      <a:pt x="2180" y="540"/>
                      <a:pt x="2181" y="541"/>
                      <a:pt x="2181" y="542"/>
                    </a:cubicBezTo>
                    <a:cubicBezTo>
                      <a:pt x="2182" y="542"/>
                      <a:pt x="2182" y="543"/>
                      <a:pt x="2183" y="543"/>
                    </a:cubicBezTo>
                    <a:cubicBezTo>
                      <a:pt x="2184" y="544"/>
                      <a:pt x="2186" y="543"/>
                      <a:pt x="2187" y="543"/>
                    </a:cubicBezTo>
                    <a:cubicBezTo>
                      <a:pt x="2188" y="543"/>
                      <a:pt x="2189" y="545"/>
                      <a:pt x="2190" y="545"/>
                    </a:cubicBezTo>
                    <a:cubicBezTo>
                      <a:pt x="2191" y="544"/>
                      <a:pt x="2191" y="543"/>
                      <a:pt x="2191" y="543"/>
                    </a:cubicBezTo>
                    <a:cubicBezTo>
                      <a:pt x="2191" y="541"/>
                      <a:pt x="2191" y="540"/>
                      <a:pt x="2191" y="539"/>
                    </a:cubicBezTo>
                    <a:cubicBezTo>
                      <a:pt x="2192" y="538"/>
                      <a:pt x="2192" y="537"/>
                      <a:pt x="2193" y="536"/>
                    </a:cubicBezTo>
                    <a:cubicBezTo>
                      <a:pt x="2194" y="535"/>
                      <a:pt x="2194" y="534"/>
                      <a:pt x="2195" y="533"/>
                    </a:cubicBezTo>
                    <a:cubicBezTo>
                      <a:pt x="2197" y="532"/>
                      <a:pt x="2198" y="534"/>
                      <a:pt x="2200" y="533"/>
                    </a:cubicBezTo>
                    <a:cubicBezTo>
                      <a:pt x="2202" y="533"/>
                      <a:pt x="2202" y="533"/>
                      <a:pt x="2203" y="532"/>
                    </a:cubicBezTo>
                    <a:cubicBezTo>
                      <a:pt x="2204" y="531"/>
                      <a:pt x="2205" y="530"/>
                      <a:pt x="2206" y="529"/>
                    </a:cubicBezTo>
                    <a:cubicBezTo>
                      <a:pt x="2207" y="528"/>
                      <a:pt x="2207" y="526"/>
                      <a:pt x="2208" y="525"/>
                    </a:cubicBezTo>
                    <a:cubicBezTo>
                      <a:pt x="2209" y="524"/>
                      <a:pt x="2210" y="524"/>
                      <a:pt x="2210" y="523"/>
                    </a:cubicBezTo>
                    <a:cubicBezTo>
                      <a:pt x="2211" y="522"/>
                      <a:pt x="2211" y="521"/>
                      <a:pt x="2211" y="521"/>
                    </a:cubicBezTo>
                    <a:cubicBezTo>
                      <a:pt x="2211" y="520"/>
                      <a:pt x="2211" y="519"/>
                      <a:pt x="2212" y="519"/>
                    </a:cubicBezTo>
                    <a:cubicBezTo>
                      <a:pt x="2212" y="519"/>
                      <a:pt x="2212" y="519"/>
                      <a:pt x="2213" y="519"/>
                    </a:cubicBezTo>
                    <a:cubicBezTo>
                      <a:pt x="2214" y="519"/>
                      <a:pt x="2214" y="518"/>
                      <a:pt x="2215" y="518"/>
                    </a:cubicBezTo>
                    <a:cubicBezTo>
                      <a:pt x="2216" y="517"/>
                      <a:pt x="2215" y="516"/>
                      <a:pt x="2216" y="515"/>
                    </a:cubicBezTo>
                    <a:cubicBezTo>
                      <a:pt x="2217" y="514"/>
                      <a:pt x="2219" y="516"/>
                      <a:pt x="2220" y="515"/>
                    </a:cubicBezTo>
                    <a:cubicBezTo>
                      <a:pt x="2221" y="515"/>
                      <a:pt x="2222" y="515"/>
                      <a:pt x="2222" y="514"/>
                    </a:cubicBezTo>
                    <a:cubicBezTo>
                      <a:pt x="2223" y="514"/>
                      <a:pt x="2222" y="513"/>
                      <a:pt x="2222" y="512"/>
                    </a:cubicBezTo>
                    <a:cubicBezTo>
                      <a:pt x="2222" y="511"/>
                      <a:pt x="2223" y="511"/>
                      <a:pt x="2224" y="510"/>
                    </a:cubicBezTo>
                    <a:cubicBezTo>
                      <a:pt x="2224" y="510"/>
                      <a:pt x="2225" y="510"/>
                      <a:pt x="2225" y="509"/>
                    </a:cubicBezTo>
                    <a:cubicBezTo>
                      <a:pt x="2226" y="508"/>
                      <a:pt x="2226" y="507"/>
                      <a:pt x="2226" y="507"/>
                    </a:cubicBezTo>
                    <a:cubicBezTo>
                      <a:pt x="2227" y="506"/>
                      <a:pt x="2227" y="506"/>
                      <a:pt x="2228" y="506"/>
                    </a:cubicBezTo>
                    <a:cubicBezTo>
                      <a:pt x="2229" y="505"/>
                      <a:pt x="2228" y="503"/>
                      <a:pt x="2228" y="502"/>
                    </a:cubicBezTo>
                    <a:cubicBezTo>
                      <a:pt x="2229" y="501"/>
                      <a:pt x="2229" y="500"/>
                      <a:pt x="2230" y="499"/>
                    </a:cubicBezTo>
                    <a:cubicBezTo>
                      <a:pt x="2231" y="498"/>
                      <a:pt x="2232" y="499"/>
                      <a:pt x="2233" y="499"/>
                    </a:cubicBezTo>
                    <a:cubicBezTo>
                      <a:pt x="2234" y="499"/>
                      <a:pt x="2235" y="498"/>
                      <a:pt x="2236" y="499"/>
                    </a:cubicBezTo>
                    <a:cubicBezTo>
                      <a:pt x="2237" y="499"/>
                      <a:pt x="2237" y="500"/>
                      <a:pt x="2238" y="501"/>
                    </a:cubicBezTo>
                    <a:cubicBezTo>
                      <a:pt x="2238" y="501"/>
                      <a:pt x="2239" y="501"/>
                      <a:pt x="2240" y="502"/>
                    </a:cubicBezTo>
                    <a:cubicBezTo>
                      <a:pt x="2241" y="502"/>
                      <a:pt x="2239" y="504"/>
                      <a:pt x="2241" y="505"/>
                    </a:cubicBezTo>
                    <a:cubicBezTo>
                      <a:pt x="2241" y="506"/>
                      <a:pt x="2241" y="506"/>
                      <a:pt x="2242" y="506"/>
                    </a:cubicBezTo>
                    <a:cubicBezTo>
                      <a:pt x="2242" y="507"/>
                      <a:pt x="2243" y="506"/>
                      <a:pt x="2244" y="507"/>
                    </a:cubicBezTo>
                    <a:cubicBezTo>
                      <a:pt x="2244" y="507"/>
                      <a:pt x="2244" y="508"/>
                      <a:pt x="2245" y="509"/>
                    </a:cubicBezTo>
                    <a:cubicBezTo>
                      <a:pt x="2246" y="509"/>
                      <a:pt x="2247" y="508"/>
                      <a:pt x="2248" y="509"/>
                    </a:cubicBezTo>
                    <a:cubicBezTo>
                      <a:pt x="2249" y="509"/>
                      <a:pt x="2250" y="510"/>
                      <a:pt x="2250" y="511"/>
                    </a:cubicBezTo>
                    <a:cubicBezTo>
                      <a:pt x="2251" y="512"/>
                      <a:pt x="2252" y="512"/>
                      <a:pt x="2252" y="513"/>
                    </a:cubicBezTo>
                    <a:cubicBezTo>
                      <a:pt x="2252" y="514"/>
                      <a:pt x="2251" y="515"/>
                      <a:pt x="2250" y="515"/>
                    </a:cubicBezTo>
                    <a:cubicBezTo>
                      <a:pt x="2249" y="516"/>
                      <a:pt x="2247" y="515"/>
                      <a:pt x="2246" y="516"/>
                    </a:cubicBezTo>
                    <a:cubicBezTo>
                      <a:pt x="2245" y="516"/>
                      <a:pt x="2245" y="517"/>
                      <a:pt x="2245" y="518"/>
                    </a:cubicBezTo>
                    <a:cubicBezTo>
                      <a:pt x="2244" y="519"/>
                      <a:pt x="2247" y="519"/>
                      <a:pt x="2247" y="520"/>
                    </a:cubicBezTo>
                    <a:cubicBezTo>
                      <a:pt x="2247" y="521"/>
                      <a:pt x="2247" y="521"/>
                      <a:pt x="2246" y="522"/>
                    </a:cubicBezTo>
                    <a:cubicBezTo>
                      <a:pt x="2245" y="523"/>
                      <a:pt x="2244" y="522"/>
                      <a:pt x="2243" y="523"/>
                    </a:cubicBezTo>
                    <a:cubicBezTo>
                      <a:pt x="2242" y="523"/>
                      <a:pt x="2242" y="523"/>
                      <a:pt x="2241" y="524"/>
                    </a:cubicBezTo>
                    <a:cubicBezTo>
                      <a:pt x="2240" y="525"/>
                      <a:pt x="2239" y="526"/>
                      <a:pt x="2239" y="528"/>
                    </a:cubicBezTo>
                    <a:cubicBezTo>
                      <a:pt x="2239" y="529"/>
                      <a:pt x="2240" y="530"/>
                      <a:pt x="2240" y="531"/>
                    </a:cubicBezTo>
                    <a:cubicBezTo>
                      <a:pt x="2240" y="532"/>
                      <a:pt x="2240" y="533"/>
                      <a:pt x="2241" y="534"/>
                    </a:cubicBezTo>
                    <a:cubicBezTo>
                      <a:pt x="2241" y="535"/>
                      <a:pt x="2242" y="535"/>
                      <a:pt x="2242" y="535"/>
                    </a:cubicBezTo>
                    <a:cubicBezTo>
                      <a:pt x="2243" y="536"/>
                      <a:pt x="2244" y="537"/>
                      <a:pt x="2244" y="538"/>
                    </a:cubicBezTo>
                    <a:cubicBezTo>
                      <a:pt x="2245" y="539"/>
                      <a:pt x="2245" y="539"/>
                      <a:pt x="2245" y="540"/>
                    </a:cubicBezTo>
                    <a:cubicBezTo>
                      <a:pt x="2245" y="541"/>
                      <a:pt x="2243" y="543"/>
                      <a:pt x="2244" y="544"/>
                    </a:cubicBezTo>
                    <a:cubicBezTo>
                      <a:pt x="2245" y="545"/>
                      <a:pt x="2246" y="544"/>
                      <a:pt x="2247" y="545"/>
                    </a:cubicBezTo>
                    <a:cubicBezTo>
                      <a:pt x="2248" y="545"/>
                      <a:pt x="2248" y="546"/>
                      <a:pt x="2249" y="547"/>
                    </a:cubicBezTo>
                    <a:cubicBezTo>
                      <a:pt x="2250" y="548"/>
                      <a:pt x="2251" y="548"/>
                      <a:pt x="2251" y="550"/>
                    </a:cubicBezTo>
                    <a:cubicBezTo>
                      <a:pt x="2252" y="550"/>
                      <a:pt x="2252" y="551"/>
                      <a:pt x="2252" y="552"/>
                    </a:cubicBezTo>
                    <a:cubicBezTo>
                      <a:pt x="2251" y="552"/>
                      <a:pt x="2250" y="552"/>
                      <a:pt x="2249" y="552"/>
                    </a:cubicBezTo>
                    <a:cubicBezTo>
                      <a:pt x="2248" y="553"/>
                      <a:pt x="2247" y="552"/>
                      <a:pt x="2246" y="552"/>
                    </a:cubicBezTo>
                    <a:cubicBezTo>
                      <a:pt x="2245" y="552"/>
                      <a:pt x="2244" y="552"/>
                      <a:pt x="2243" y="552"/>
                    </a:cubicBezTo>
                    <a:cubicBezTo>
                      <a:pt x="2242" y="552"/>
                      <a:pt x="2241" y="553"/>
                      <a:pt x="2240" y="554"/>
                    </a:cubicBezTo>
                    <a:cubicBezTo>
                      <a:pt x="2240" y="555"/>
                      <a:pt x="2240" y="556"/>
                      <a:pt x="2240" y="558"/>
                    </a:cubicBezTo>
                    <a:cubicBezTo>
                      <a:pt x="2240" y="559"/>
                      <a:pt x="2240" y="560"/>
                      <a:pt x="2240" y="561"/>
                    </a:cubicBezTo>
                    <a:cubicBezTo>
                      <a:pt x="2240" y="563"/>
                      <a:pt x="2241" y="564"/>
                      <a:pt x="2240" y="566"/>
                    </a:cubicBezTo>
                    <a:cubicBezTo>
                      <a:pt x="2239" y="567"/>
                      <a:pt x="2239" y="567"/>
                      <a:pt x="2238" y="568"/>
                    </a:cubicBezTo>
                    <a:cubicBezTo>
                      <a:pt x="2237" y="569"/>
                      <a:pt x="2236" y="570"/>
                      <a:pt x="2235" y="571"/>
                    </a:cubicBezTo>
                    <a:cubicBezTo>
                      <a:pt x="2234" y="572"/>
                      <a:pt x="2233" y="572"/>
                      <a:pt x="2232" y="573"/>
                    </a:cubicBezTo>
                    <a:cubicBezTo>
                      <a:pt x="2231" y="575"/>
                      <a:pt x="2232" y="576"/>
                      <a:pt x="2232" y="577"/>
                    </a:cubicBezTo>
                    <a:cubicBezTo>
                      <a:pt x="2232" y="578"/>
                      <a:pt x="2232" y="579"/>
                      <a:pt x="2232" y="580"/>
                    </a:cubicBezTo>
                    <a:cubicBezTo>
                      <a:pt x="2231" y="581"/>
                      <a:pt x="2231" y="582"/>
                      <a:pt x="2231" y="583"/>
                    </a:cubicBezTo>
                    <a:cubicBezTo>
                      <a:pt x="2230" y="584"/>
                      <a:pt x="2230" y="585"/>
                      <a:pt x="2229" y="586"/>
                    </a:cubicBezTo>
                    <a:cubicBezTo>
                      <a:pt x="2228" y="588"/>
                      <a:pt x="2228" y="589"/>
                      <a:pt x="2226" y="590"/>
                    </a:cubicBezTo>
                    <a:cubicBezTo>
                      <a:pt x="2225" y="591"/>
                      <a:pt x="2225" y="592"/>
                      <a:pt x="2224" y="592"/>
                    </a:cubicBezTo>
                    <a:cubicBezTo>
                      <a:pt x="2222" y="593"/>
                      <a:pt x="2221" y="595"/>
                      <a:pt x="2219" y="595"/>
                    </a:cubicBezTo>
                    <a:cubicBezTo>
                      <a:pt x="2219" y="595"/>
                      <a:pt x="2218" y="595"/>
                      <a:pt x="2218" y="595"/>
                    </a:cubicBezTo>
                    <a:cubicBezTo>
                      <a:pt x="2217" y="594"/>
                      <a:pt x="2217" y="593"/>
                      <a:pt x="2217" y="592"/>
                    </a:cubicBezTo>
                    <a:cubicBezTo>
                      <a:pt x="2216" y="591"/>
                      <a:pt x="2217" y="589"/>
                      <a:pt x="2215" y="588"/>
                    </a:cubicBezTo>
                    <a:cubicBezTo>
                      <a:pt x="2214" y="588"/>
                      <a:pt x="2214" y="588"/>
                      <a:pt x="2213" y="588"/>
                    </a:cubicBezTo>
                    <a:cubicBezTo>
                      <a:pt x="2211" y="588"/>
                      <a:pt x="2210" y="588"/>
                      <a:pt x="2209" y="587"/>
                    </a:cubicBezTo>
                    <a:close/>
                    <a:moveTo>
                      <a:pt x="2299" y="628"/>
                    </a:moveTo>
                    <a:cubicBezTo>
                      <a:pt x="2298" y="627"/>
                      <a:pt x="2299" y="626"/>
                      <a:pt x="2300" y="626"/>
                    </a:cubicBezTo>
                    <a:cubicBezTo>
                      <a:pt x="2301" y="625"/>
                      <a:pt x="2303" y="625"/>
                      <a:pt x="2305" y="625"/>
                    </a:cubicBezTo>
                    <a:cubicBezTo>
                      <a:pt x="2306" y="624"/>
                      <a:pt x="2307" y="623"/>
                      <a:pt x="2307" y="624"/>
                    </a:cubicBezTo>
                    <a:cubicBezTo>
                      <a:pt x="2308" y="625"/>
                      <a:pt x="2308" y="625"/>
                      <a:pt x="2307" y="626"/>
                    </a:cubicBezTo>
                    <a:cubicBezTo>
                      <a:pt x="2307" y="627"/>
                      <a:pt x="2306" y="627"/>
                      <a:pt x="2305" y="628"/>
                    </a:cubicBezTo>
                    <a:cubicBezTo>
                      <a:pt x="2304" y="628"/>
                      <a:pt x="2303" y="628"/>
                      <a:pt x="2302" y="628"/>
                    </a:cubicBezTo>
                    <a:cubicBezTo>
                      <a:pt x="2302" y="629"/>
                      <a:pt x="2301" y="629"/>
                      <a:pt x="2300" y="628"/>
                    </a:cubicBezTo>
                    <a:cubicBezTo>
                      <a:pt x="2300" y="628"/>
                      <a:pt x="2299" y="628"/>
                      <a:pt x="2299" y="628"/>
                    </a:cubicBezTo>
                    <a:close/>
                    <a:moveTo>
                      <a:pt x="2281" y="633"/>
                    </a:moveTo>
                    <a:cubicBezTo>
                      <a:pt x="2282" y="634"/>
                      <a:pt x="2283" y="634"/>
                      <a:pt x="2284" y="633"/>
                    </a:cubicBezTo>
                    <a:cubicBezTo>
                      <a:pt x="2285" y="632"/>
                      <a:pt x="2284" y="631"/>
                      <a:pt x="2284" y="630"/>
                    </a:cubicBezTo>
                    <a:cubicBezTo>
                      <a:pt x="2283" y="629"/>
                      <a:pt x="2282" y="629"/>
                      <a:pt x="2281" y="630"/>
                    </a:cubicBezTo>
                    <a:cubicBezTo>
                      <a:pt x="2280" y="630"/>
                      <a:pt x="2280" y="630"/>
                      <a:pt x="2280" y="631"/>
                    </a:cubicBezTo>
                    <a:cubicBezTo>
                      <a:pt x="2279" y="631"/>
                      <a:pt x="2279" y="632"/>
                      <a:pt x="2279" y="632"/>
                    </a:cubicBezTo>
                    <a:cubicBezTo>
                      <a:pt x="2280" y="633"/>
                      <a:pt x="2280" y="633"/>
                      <a:pt x="2281" y="633"/>
                    </a:cubicBezTo>
                    <a:close/>
                    <a:moveTo>
                      <a:pt x="2285" y="649"/>
                    </a:moveTo>
                    <a:cubicBezTo>
                      <a:pt x="2286" y="648"/>
                      <a:pt x="2286" y="647"/>
                      <a:pt x="2287" y="646"/>
                    </a:cubicBezTo>
                    <a:cubicBezTo>
                      <a:pt x="2289" y="645"/>
                      <a:pt x="2290" y="646"/>
                      <a:pt x="2291" y="645"/>
                    </a:cubicBezTo>
                    <a:cubicBezTo>
                      <a:pt x="2292" y="644"/>
                      <a:pt x="2292" y="643"/>
                      <a:pt x="2293" y="642"/>
                    </a:cubicBezTo>
                    <a:cubicBezTo>
                      <a:pt x="2294" y="641"/>
                      <a:pt x="2295" y="642"/>
                      <a:pt x="2296" y="641"/>
                    </a:cubicBezTo>
                    <a:cubicBezTo>
                      <a:pt x="2297" y="640"/>
                      <a:pt x="2298" y="639"/>
                      <a:pt x="2299" y="639"/>
                    </a:cubicBezTo>
                    <a:cubicBezTo>
                      <a:pt x="2300" y="638"/>
                      <a:pt x="2301" y="638"/>
                      <a:pt x="2303" y="638"/>
                    </a:cubicBezTo>
                    <a:cubicBezTo>
                      <a:pt x="2304" y="637"/>
                      <a:pt x="2305" y="636"/>
                      <a:pt x="2306" y="635"/>
                    </a:cubicBezTo>
                    <a:cubicBezTo>
                      <a:pt x="2308" y="635"/>
                      <a:pt x="2310" y="635"/>
                      <a:pt x="2310" y="634"/>
                    </a:cubicBezTo>
                    <a:cubicBezTo>
                      <a:pt x="2311" y="632"/>
                      <a:pt x="2309" y="631"/>
                      <a:pt x="2308" y="631"/>
                    </a:cubicBezTo>
                    <a:cubicBezTo>
                      <a:pt x="2306" y="630"/>
                      <a:pt x="2305" y="631"/>
                      <a:pt x="2303" y="631"/>
                    </a:cubicBezTo>
                    <a:cubicBezTo>
                      <a:pt x="2301" y="631"/>
                      <a:pt x="2300" y="631"/>
                      <a:pt x="2299" y="632"/>
                    </a:cubicBezTo>
                    <a:cubicBezTo>
                      <a:pt x="2297" y="632"/>
                      <a:pt x="2295" y="632"/>
                      <a:pt x="2293" y="633"/>
                    </a:cubicBezTo>
                    <a:cubicBezTo>
                      <a:pt x="2292" y="634"/>
                      <a:pt x="2292" y="634"/>
                      <a:pt x="2291" y="635"/>
                    </a:cubicBezTo>
                    <a:cubicBezTo>
                      <a:pt x="2290" y="636"/>
                      <a:pt x="2290" y="637"/>
                      <a:pt x="2289" y="638"/>
                    </a:cubicBezTo>
                    <a:cubicBezTo>
                      <a:pt x="2288" y="639"/>
                      <a:pt x="2287" y="639"/>
                      <a:pt x="2286" y="640"/>
                    </a:cubicBezTo>
                    <a:cubicBezTo>
                      <a:pt x="2284" y="640"/>
                      <a:pt x="2284" y="641"/>
                      <a:pt x="2282" y="642"/>
                    </a:cubicBezTo>
                    <a:cubicBezTo>
                      <a:pt x="2281" y="643"/>
                      <a:pt x="2280" y="642"/>
                      <a:pt x="2279" y="644"/>
                    </a:cubicBezTo>
                    <a:cubicBezTo>
                      <a:pt x="2278" y="645"/>
                      <a:pt x="2279" y="646"/>
                      <a:pt x="2279" y="647"/>
                    </a:cubicBezTo>
                    <a:cubicBezTo>
                      <a:pt x="2279" y="648"/>
                      <a:pt x="2279" y="649"/>
                      <a:pt x="2279" y="650"/>
                    </a:cubicBezTo>
                    <a:cubicBezTo>
                      <a:pt x="2280" y="651"/>
                      <a:pt x="2281" y="651"/>
                      <a:pt x="2282" y="650"/>
                    </a:cubicBezTo>
                    <a:cubicBezTo>
                      <a:pt x="2283" y="650"/>
                      <a:pt x="2284" y="650"/>
                      <a:pt x="2285" y="649"/>
                    </a:cubicBezTo>
                    <a:close/>
                    <a:moveTo>
                      <a:pt x="2275" y="651"/>
                    </a:moveTo>
                    <a:cubicBezTo>
                      <a:pt x="2276" y="651"/>
                      <a:pt x="2276" y="651"/>
                      <a:pt x="2277" y="651"/>
                    </a:cubicBezTo>
                    <a:cubicBezTo>
                      <a:pt x="2278" y="651"/>
                      <a:pt x="2279" y="650"/>
                      <a:pt x="2279" y="651"/>
                    </a:cubicBezTo>
                    <a:cubicBezTo>
                      <a:pt x="2280" y="652"/>
                      <a:pt x="2279" y="652"/>
                      <a:pt x="2279" y="653"/>
                    </a:cubicBezTo>
                    <a:cubicBezTo>
                      <a:pt x="2278" y="654"/>
                      <a:pt x="2278" y="655"/>
                      <a:pt x="2276" y="655"/>
                    </a:cubicBezTo>
                    <a:cubicBezTo>
                      <a:pt x="2275" y="655"/>
                      <a:pt x="2273" y="656"/>
                      <a:pt x="2273" y="654"/>
                    </a:cubicBezTo>
                    <a:cubicBezTo>
                      <a:pt x="2272" y="653"/>
                      <a:pt x="2274" y="652"/>
                      <a:pt x="2275" y="651"/>
                    </a:cubicBezTo>
                    <a:close/>
                    <a:moveTo>
                      <a:pt x="2251" y="644"/>
                    </a:moveTo>
                    <a:cubicBezTo>
                      <a:pt x="2250" y="643"/>
                      <a:pt x="2249" y="644"/>
                      <a:pt x="2248" y="643"/>
                    </a:cubicBezTo>
                    <a:cubicBezTo>
                      <a:pt x="2248" y="642"/>
                      <a:pt x="2247" y="642"/>
                      <a:pt x="2247" y="641"/>
                    </a:cubicBezTo>
                    <a:cubicBezTo>
                      <a:pt x="2247" y="640"/>
                      <a:pt x="2247" y="639"/>
                      <a:pt x="2248" y="639"/>
                    </a:cubicBezTo>
                    <a:cubicBezTo>
                      <a:pt x="2248" y="638"/>
                      <a:pt x="2249" y="639"/>
                      <a:pt x="2251" y="639"/>
                    </a:cubicBezTo>
                    <a:cubicBezTo>
                      <a:pt x="2252" y="639"/>
                      <a:pt x="2253" y="638"/>
                      <a:pt x="2254" y="639"/>
                    </a:cubicBezTo>
                    <a:cubicBezTo>
                      <a:pt x="2255" y="640"/>
                      <a:pt x="2255" y="641"/>
                      <a:pt x="2255" y="641"/>
                    </a:cubicBezTo>
                    <a:cubicBezTo>
                      <a:pt x="2256" y="642"/>
                      <a:pt x="2258" y="641"/>
                      <a:pt x="2258" y="642"/>
                    </a:cubicBezTo>
                    <a:cubicBezTo>
                      <a:pt x="2259" y="643"/>
                      <a:pt x="2259" y="644"/>
                      <a:pt x="2259" y="645"/>
                    </a:cubicBezTo>
                    <a:cubicBezTo>
                      <a:pt x="2259" y="646"/>
                      <a:pt x="2259" y="646"/>
                      <a:pt x="2258" y="647"/>
                    </a:cubicBezTo>
                    <a:cubicBezTo>
                      <a:pt x="2257" y="648"/>
                      <a:pt x="2256" y="648"/>
                      <a:pt x="2255" y="648"/>
                    </a:cubicBezTo>
                    <a:cubicBezTo>
                      <a:pt x="2255" y="647"/>
                      <a:pt x="2255" y="646"/>
                      <a:pt x="2254" y="646"/>
                    </a:cubicBezTo>
                    <a:cubicBezTo>
                      <a:pt x="2253" y="645"/>
                      <a:pt x="2252" y="644"/>
                      <a:pt x="2251" y="644"/>
                    </a:cubicBezTo>
                    <a:close/>
                    <a:moveTo>
                      <a:pt x="2253" y="633"/>
                    </a:moveTo>
                    <a:cubicBezTo>
                      <a:pt x="2254" y="632"/>
                      <a:pt x="2255" y="632"/>
                      <a:pt x="2256" y="631"/>
                    </a:cubicBezTo>
                    <a:cubicBezTo>
                      <a:pt x="2257" y="631"/>
                      <a:pt x="2257" y="630"/>
                      <a:pt x="2259" y="630"/>
                    </a:cubicBezTo>
                    <a:cubicBezTo>
                      <a:pt x="2261" y="629"/>
                      <a:pt x="2262" y="629"/>
                      <a:pt x="2264" y="630"/>
                    </a:cubicBezTo>
                    <a:cubicBezTo>
                      <a:pt x="2264" y="631"/>
                      <a:pt x="2264" y="632"/>
                      <a:pt x="2265" y="632"/>
                    </a:cubicBezTo>
                    <a:cubicBezTo>
                      <a:pt x="2267" y="633"/>
                      <a:pt x="2268" y="632"/>
                      <a:pt x="2269" y="631"/>
                    </a:cubicBezTo>
                    <a:cubicBezTo>
                      <a:pt x="2271" y="631"/>
                      <a:pt x="2272" y="630"/>
                      <a:pt x="2274" y="630"/>
                    </a:cubicBezTo>
                    <a:cubicBezTo>
                      <a:pt x="2275" y="630"/>
                      <a:pt x="2275" y="629"/>
                      <a:pt x="2276" y="630"/>
                    </a:cubicBezTo>
                    <a:cubicBezTo>
                      <a:pt x="2277" y="630"/>
                      <a:pt x="2276" y="631"/>
                      <a:pt x="2276" y="632"/>
                    </a:cubicBezTo>
                    <a:cubicBezTo>
                      <a:pt x="2277" y="632"/>
                      <a:pt x="2277" y="633"/>
                      <a:pt x="2276" y="634"/>
                    </a:cubicBezTo>
                    <a:cubicBezTo>
                      <a:pt x="2276" y="635"/>
                      <a:pt x="2274" y="634"/>
                      <a:pt x="2273" y="634"/>
                    </a:cubicBezTo>
                    <a:cubicBezTo>
                      <a:pt x="2271" y="634"/>
                      <a:pt x="2270" y="634"/>
                      <a:pt x="2269" y="635"/>
                    </a:cubicBezTo>
                    <a:cubicBezTo>
                      <a:pt x="2267" y="635"/>
                      <a:pt x="2267" y="636"/>
                      <a:pt x="2265" y="637"/>
                    </a:cubicBezTo>
                    <a:cubicBezTo>
                      <a:pt x="2264" y="638"/>
                      <a:pt x="2263" y="638"/>
                      <a:pt x="2261" y="638"/>
                    </a:cubicBezTo>
                    <a:cubicBezTo>
                      <a:pt x="2260" y="638"/>
                      <a:pt x="2259" y="638"/>
                      <a:pt x="2258" y="638"/>
                    </a:cubicBezTo>
                    <a:cubicBezTo>
                      <a:pt x="2257" y="638"/>
                      <a:pt x="2256" y="638"/>
                      <a:pt x="2255" y="637"/>
                    </a:cubicBezTo>
                    <a:cubicBezTo>
                      <a:pt x="2254" y="637"/>
                      <a:pt x="2253" y="638"/>
                      <a:pt x="2252" y="637"/>
                    </a:cubicBezTo>
                    <a:cubicBezTo>
                      <a:pt x="2252" y="636"/>
                      <a:pt x="2251" y="636"/>
                      <a:pt x="2251" y="635"/>
                    </a:cubicBezTo>
                    <a:cubicBezTo>
                      <a:pt x="2251" y="634"/>
                      <a:pt x="2252" y="634"/>
                      <a:pt x="2253" y="633"/>
                    </a:cubicBezTo>
                    <a:close/>
                    <a:moveTo>
                      <a:pt x="2231" y="633"/>
                    </a:moveTo>
                    <a:cubicBezTo>
                      <a:pt x="2233" y="633"/>
                      <a:pt x="2233" y="632"/>
                      <a:pt x="2234" y="632"/>
                    </a:cubicBezTo>
                    <a:cubicBezTo>
                      <a:pt x="2236" y="631"/>
                      <a:pt x="2236" y="630"/>
                      <a:pt x="2237" y="629"/>
                    </a:cubicBezTo>
                    <a:cubicBezTo>
                      <a:pt x="2238" y="629"/>
                      <a:pt x="2239" y="628"/>
                      <a:pt x="2240" y="628"/>
                    </a:cubicBezTo>
                    <a:cubicBezTo>
                      <a:pt x="2241" y="628"/>
                      <a:pt x="2241" y="629"/>
                      <a:pt x="2242" y="630"/>
                    </a:cubicBezTo>
                    <a:cubicBezTo>
                      <a:pt x="2243" y="630"/>
                      <a:pt x="2244" y="630"/>
                      <a:pt x="2245" y="630"/>
                    </a:cubicBezTo>
                    <a:cubicBezTo>
                      <a:pt x="2246" y="630"/>
                      <a:pt x="2246" y="630"/>
                      <a:pt x="2247" y="630"/>
                    </a:cubicBezTo>
                    <a:cubicBezTo>
                      <a:pt x="2248" y="631"/>
                      <a:pt x="2248" y="632"/>
                      <a:pt x="2248" y="633"/>
                    </a:cubicBezTo>
                    <a:cubicBezTo>
                      <a:pt x="2248" y="634"/>
                      <a:pt x="2247" y="635"/>
                      <a:pt x="2246" y="635"/>
                    </a:cubicBezTo>
                    <a:cubicBezTo>
                      <a:pt x="2245" y="636"/>
                      <a:pt x="2244" y="636"/>
                      <a:pt x="2242" y="636"/>
                    </a:cubicBezTo>
                    <a:cubicBezTo>
                      <a:pt x="2241" y="636"/>
                      <a:pt x="2240" y="636"/>
                      <a:pt x="2238" y="636"/>
                    </a:cubicBezTo>
                    <a:cubicBezTo>
                      <a:pt x="2236" y="637"/>
                      <a:pt x="2236" y="637"/>
                      <a:pt x="2234" y="637"/>
                    </a:cubicBezTo>
                    <a:cubicBezTo>
                      <a:pt x="2232" y="638"/>
                      <a:pt x="2231" y="639"/>
                      <a:pt x="2230" y="638"/>
                    </a:cubicBezTo>
                    <a:cubicBezTo>
                      <a:pt x="2229" y="637"/>
                      <a:pt x="2229" y="636"/>
                      <a:pt x="2229" y="635"/>
                    </a:cubicBezTo>
                    <a:cubicBezTo>
                      <a:pt x="2229" y="634"/>
                      <a:pt x="2230" y="634"/>
                      <a:pt x="2231" y="633"/>
                    </a:cubicBezTo>
                    <a:close/>
                    <a:moveTo>
                      <a:pt x="2222" y="635"/>
                    </a:moveTo>
                    <a:cubicBezTo>
                      <a:pt x="2223" y="634"/>
                      <a:pt x="2223" y="634"/>
                      <a:pt x="2224" y="633"/>
                    </a:cubicBezTo>
                    <a:cubicBezTo>
                      <a:pt x="2224" y="632"/>
                      <a:pt x="2224" y="632"/>
                      <a:pt x="2225" y="631"/>
                    </a:cubicBezTo>
                    <a:cubicBezTo>
                      <a:pt x="2225" y="630"/>
                      <a:pt x="2226" y="630"/>
                      <a:pt x="2226" y="629"/>
                    </a:cubicBezTo>
                    <a:cubicBezTo>
                      <a:pt x="2227" y="629"/>
                      <a:pt x="2228" y="629"/>
                      <a:pt x="2229" y="630"/>
                    </a:cubicBezTo>
                    <a:cubicBezTo>
                      <a:pt x="2230" y="630"/>
                      <a:pt x="2229" y="631"/>
                      <a:pt x="2229" y="632"/>
                    </a:cubicBezTo>
                    <a:cubicBezTo>
                      <a:pt x="2229" y="633"/>
                      <a:pt x="2229" y="634"/>
                      <a:pt x="2228" y="635"/>
                    </a:cubicBezTo>
                    <a:cubicBezTo>
                      <a:pt x="2228" y="636"/>
                      <a:pt x="2228" y="637"/>
                      <a:pt x="2227" y="637"/>
                    </a:cubicBezTo>
                    <a:cubicBezTo>
                      <a:pt x="2226" y="638"/>
                      <a:pt x="2225" y="637"/>
                      <a:pt x="2224" y="637"/>
                    </a:cubicBezTo>
                    <a:cubicBezTo>
                      <a:pt x="2223" y="637"/>
                      <a:pt x="2223" y="637"/>
                      <a:pt x="2222" y="637"/>
                    </a:cubicBezTo>
                    <a:cubicBezTo>
                      <a:pt x="2222" y="636"/>
                      <a:pt x="2222" y="636"/>
                      <a:pt x="2222" y="635"/>
                    </a:cubicBezTo>
                    <a:close/>
                    <a:moveTo>
                      <a:pt x="2217" y="635"/>
                    </a:moveTo>
                    <a:cubicBezTo>
                      <a:pt x="2218" y="635"/>
                      <a:pt x="2219" y="634"/>
                      <a:pt x="2220" y="633"/>
                    </a:cubicBezTo>
                    <a:cubicBezTo>
                      <a:pt x="2221" y="633"/>
                      <a:pt x="2221" y="633"/>
                      <a:pt x="2222" y="633"/>
                    </a:cubicBezTo>
                    <a:cubicBezTo>
                      <a:pt x="2223" y="632"/>
                      <a:pt x="2223" y="630"/>
                      <a:pt x="2222" y="630"/>
                    </a:cubicBezTo>
                    <a:cubicBezTo>
                      <a:pt x="2221" y="629"/>
                      <a:pt x="2221" y="629"/>
                      <a:pt x="2220" y="629"/>
                    </a:cubicBezTo>
                    <a:cubicBezTo>
                      <a:pt x="2219" y="629"/>
                      <a:pt x="2218" y="629"/>
                      <a:pt x="2217" y="629"/>
                    </a:cubicBezTo>
                    <a:cubicBezTo>
                      <a:pt x="2217" y="629"/>
                      <a:pt x="2216" y="629"/>
                      <a:pt x="2215" y="629"/>
                    </a:cubicBezTo>
                    <a:cubicBezTo>
                      <a:pt x="2215" y="630"/>
                      <a:pt x="2214" y="630"/>
                      <a:pt x="2214" y="631"/>
                    </a:cubicBezTo>
                    <a:cubicBezTo>
                      <a:pt x="2214" y="632"/>
                      <a:pt x="2215" y="632"/>
                      <a:pt x="2216" y="633"/>
                    </a:cubicBezTo>
                    <a:cubicBezTo>
                      <a:pt x="2216" y="633"/>
                      <a:pt x="2216" y="634"/>
                      <a:pt x="2217" y="635"/>
                    </a:cubicBezTo>
                    <a:close/>
                    <a:moveTo>
                      <a:pt x="2207" y="622"/>
                    </a:moveTo>
                    <a:cubicBezTo>
                      <a:pt x="2208" y="622"/>
                      <a:pt x="2209" y="621"/>
                      <a:pt x="2210" y="621"/>
                    </a:cubicBezTo>
                    <a:cubicBezTo>
                      <a:pt x="2211" y="620"/>
                      <a:pt x="2211" y="620"/>
                      <a:pt x="2212" y="619"/>
                    </a:cubicBezTo>
                    <a:cubicBezTo>
                      <a:pt x="2212" y="619"/>
                      <a:pt x="2213" y="618"/>
                      <a:pt x="2212" y="617"/>
                    </a:cubicBezTo>
                    <a:cubicBezTo>
                      <a:pt x="2212" y="617"/>
                      <a:pt x="2211" y="617"/>
                      <a:pt x="2210" y="617"/>
                    </a:cubicBezTo>
                    <a:cubicBezTo>
                      <a:pt x="2209" y="616"/>
                      <a:pt x="2208" y="616"/>
                      <a:pt x="2207" y="616"/>
                    </a:cubicBezTo>
                    <a:cubicBezTo>
                      <a:pt x="2205" y="617"/>
                      <a:pt x="2203" y="616"/>
                      <a:pt x="2203" y="617"/>
                    </a:cubicBezTo>
                    <a:cubicBezTo>
                      <a:pt x="2202" y="618"/>
                      <a:pt x="2202" y="619"/>
                      <a:pt x="2203" y="619"/>
                    </a:cubicBezTo>
                    <a:cubicBezTo>
                      <a:pt x="2203" y="620"/>
                      <a:pt x="2204" y="621"/>
                      <a:pt x="2204" y="621"/>
                    </a:cubicBezTo>
                    <a:cubicBezTo>
                      <a:pt x="2205" y="622"/>
                      <a:pt x="2206" y="622"/>
                      <a:pt x="2207" y="622"/>
                    </a:cubicBezTo>
                    <a:close/>
                    <a:moveTo>
                      <a:pt x="2188" y="631"/>
                    </a:moveTo>
                    <a:cubicBezTo>
                      <a:pt x="2186" y="631"/>
                      <a:pt x="2185" y="629"/>
                      <a:pt x="2183" y="629"/>
                    </a:cubicBezTo>
                    <a:cubicBezTo>
                      <a:pt x="2182" y="628"/>
                      <a:pt x="2181" y="629"/>
                      <a:pt x="2180" y="628"/>
                    </a:cubicBezTo>
                    <a:cubicBezTo>
                      <a:pt x="2179" y="628"/>
                      <a:pt x="2179" y="627"/>
                      <a:pt x="2177" y="626"/>
                    </a:cubicBezTo>
                    <a:cubicBezTo>
                      <a:pt x="2176" y="626"/>
                      <a:pt x="2175" y="626"/>
                      <a:pt x="2173" y="626"/>
                    </a:cubicBezTo>
                    <a:cubicBezTo>
                      <a:pt x="2171" y="626"/>
                      <a:pt x="2170" y="626"/>
                      <a:pt x="2168" y="626"/>
                    </a:cubicBezTo>
                    <a:cubicBezTo>
                      <a:pt x="2167" y="626"/>
                      <a:pt x="2166" y="627"/>
                      <a:pt x="2164" y="626"/>
                    </a:cubicBezTo>
                    <a:cubicBezTo>
                      <a:pt x="2163" y="626"/>
                      <a:pt x="2163" y="625"/>
                      <a:pt x="2162" y="625"/>
                    </a:cubicBezTo>
                    <a:cubicBezTo>
                      <a:pt x="2160" y="624"/>
                      <a:pt x="2159" y="624"/>
                      <a:pt x="2158" y="624"/>
                    </a:cubicBezTo>
                    <a:cubicBezTo>
                      <a:pt x="2156" y="624"/>
                      <a:pt x="2154" y="625"/>
                      <a:pt x="2153" y="624"/>
                    </a:cubicBezTo>
                    <a:cubicBezTo>
                      <a:pt x="2152" y="623"/>
                      <a:pt x="2152" y="623"/>
                      <a:pt x="2152" y="622"/>
                    </a:cubicBezTo>
                    <a:cubicBezTo>
                      <a:pt x="2152" y="621"/>
                      <a:pt x="2151" y="621"/>
                      <a:pt x="2151" y="620"/>
                    </a:cubicBezTo>
                    <a:cubicBezTo>
                      <a:pt x="2148" y="621"/>
                      <a:pt x="2148" y="621"/>
                      <a:pt x="2148" y="621"/>
                    </a:cubicBezTo>
                    <a:cubicBezTo>
                      <a:pt x="2147" y="621"/>
                      <a:pt x="2146" y="622"/>
                      <a:pt x="2145" y="621"/>
                    </a:cubicBezTo>
                    <a:cubicBezTo>
                      <a:pt x="2144" y="621"/>
                      <a:pt x="2144" y="620"/>
                      <a:pt x="2144" y="619"/>
                    </a:cubicBezTo>
                    <a:cubicBezTo>
                      <a:pt x="2144" y="618"/>
                      <a:pt x="2143" y="617"/>
                      <a:pt x="2144" y="616"/>
                    </a:cubicBezTo>
                    <a:cubicBezTo>
                      <a:pt x="2144" y="615"/>
                      <a:pt x="2146" y="617"/>
                      <a:pt x="2147" y="616"/>
                    </a:cubicBezTo>
                    <a:cubicBezTo>
                      <a:pt x="2148" y="616"/>
                      <a:pt x="2147" y="615"/>
                      <a:pt x="2148" y="614"/>
                    </a:cubicBezTo>
                    <a:cubicBezTo>
                      <a:pt x="2148" y="613"/>
                      <a:pt x="2148" y="611"/>
                      <a:pt x="2150" y="610"/>
                    </a:cubicBezTo>
                    <a:cubicBezTo>
                      <a:pt x="2151" y="609"/>
                      <a:pt x="2153" y="610"/>
                      <a:pt x="2155" y="610"/>
                    </a:cubicBezTo>
                    <a:cubicBezTo>
                      <a:pt x="2157" y="610"/>
                      <a:pt x="2157" y="610"/>
                      <a:pt x="2159" y="611"/>
                    </a:cubicBezTo>
                    <a:cubicBezTo>
                      <a:pt x="2160" y="611"/>
                      <a:pt x="2161" y="611"/>
                      <a:pt x="2162" y="611"/>
                    </a:cubicBezTo>
                    <a:cubicBezTo>
                      <a:pt x="2165" y="611"/>
                      <a:pt x="2166" y="611"/>
                      <a:pt x="2168" y="612"/>
                    </a:cubicBezTo>
                    <a:cubicBezTo>
                      <a:pt x="2169" y="613"/>
                      <a:pt x="2168" y="615"/>
                      <a:pt x="2169" y="616"/>
                    </a:cubicBezTo>
                    <a:cubicBezTo>
                      <a:pt x="2171" y="616"/>
                      <a:pt x="2171" y="616"/>
                      <a:pt x="2173" y="616"/>
                    </a:cubicBezTo>
                    <a:cubicBezTo>
                      <a:pt x="2174" y="616"/>
                      <a:pt x="2175" y="616"/>
                      <a:pt x="2177" y="616"/>
                    </a:cubicBezTo>
                    <a:cubicBezTo>
                      <a:pt x="2179" y="617"/>
                      <a:pt x="2181" y="619"/>
                      <a:pt x="2183" y="618"/>
                    </a:cubicBezTo>
                    <a:cubicBezTo>
                      <a:pt x="2184" y="618"/>
                      <a:pt x="2184" y="618"/>
                      <a:pt x="2185" y="617"/>
                    </a:cubicBezTo>
                    <a:cubicBezTo>
                      <a:pt x="2186" y="616"/>
                      <a:pt x="2186" y="614"/>
                      <a:pt x="2187" y="614"/>
                    </a:cubicBezTo>
                    <a:cubicBezTo>
                      <a:pt x="2188" y="614"/>
                      <a:pt x="2189" y="614"/>
                      <a:pt x="2189" y="614"/>
                    </a:cubicBezTo>
                    <a:cubicBezTo>
                      <a:pt x="2189" y="615"/>
                      <a:pt x="2189" y="615"/>
                      <a:pt x="2189" y="616"/>
                    </a:cubicBezTo>
                    <a:cubicBezTo>
                      <a:pt x="2190" y="617"/>
                      <a:pt x="2192" y="615"/>
                      <a:pt x="2193" y="616"/>
                    </a:cubicBezTo>
                    <a:cubicBezTo>
                      <a:pt x="2194" y="616"/>
                      <a:pt x="2194" y="617"/>
                      <a:pt x="2195" y="618"/>
                    </a:cubicBezTo>
                    <a:cubicBezTo>
                      <a:pt x="2195" y="618"/>
                      <a:pt x="2196" y="618"/>
                      <a:pt x="2197" y="618"/>
                    </a:cubicBezTo>
                    <a:cubicBezTo>
                      <a:pt x="2198" y="618"/>
                      <a:pt x="2199" y="618"/>
                      <a:pt x="2200" y="618"/>
                    </a:cubicBezTo>
                    <a:cubicBezTo>
                      <a:pt x="2201" y="619"/>
                      <a:pt x="2201" y="619"/>
                      <a:pt x="2202" y="620"/>
                    </a:cubicBezTo>
                    <a:cubicBezTo>
                      <a:pt x="2202" y="620"/>
                      <a:pt x="2202" y="621"/>
                      <a:pt x="2202" y="622"/>
                    </a:cubicBezTo>
                    <a:cubicBezTo>
                      <a:pt x="2202" y="623"/>
                      <a:pt x="2203" y="624"/>
                      <a:pt x="2204" y="625"/>
                    </a:cubicBezTo>
                    <a:cubicBezTo>
                      <a:pt x="2205" y="625"/>
                      <a:pt x="2206" y="624"/>
                      <a:pt x="2207" y="624"/>
                    </a:cubicBezTo>
                    <a:cubicBezTo>
                      <a:pt x="2208" y="624"/>
                      <a:pt x="2209" y="624"/>
                      <a:pt x="2209" y="624"/>
                    </a:cubicBezTo>
                    <a:cubicBezTo>
                      <a:pt x="2211" y="624"/>
                      <a:pt x="2211" y="624"/>
                      <a:pt x="2212" y="625"/>
                    </a:cubicBezTo>
                    <a:cubicBezTo>
                      <a:pt x="2213" y="625"/>
                      <a:pt x="2213" y="626"/>
                      <a:pt x="2214" y="627"/>
                    </a:cubicBezTo>
                    <a:cubicBezTo>
                      <a:pt x="2214" y="628"/>
                      <a:pt x="2213" y="629"/>
                      <a:pt x="2213" y="630"/>
                    </a:cubicBezTo>
                    <a:cubicBezTo>
                      <a:pt x="2213" y="631"/>
                      <a:pt x="2213" y="632"/>
                      <a:pt x="2212" y="633"/>
                    </a:cubicBezTo>
                    <a:cubicBezTo>
                      <a:pt x="2211" y="634"/>
                      <a:pt x="2209" y="634"/>
                      <a:pt x="2207" y="633"/>
                    </a:cubicBezTo>
                    <a:cubicBezTo>
                      <a:pt x="2206" y="633"/>
                      <a:pt x="2205" y="632"/>
                      <a:pt x="2204" y="632"/>
                    </a:cubicBezTo>
                    <a:cubicBezTo>
                      <a:pt x="2203" y="632"/>
                      <a:pt x="2202" y="632"/>
                      <a:pt x="2201" y="632"/>
                    </a:cubicBezTo>
                    <a:cubicBezTo>
                      <a:pt x="2199" y="632"/>
                      <a:pt x="2199" y="632"/>
                      <a:pt x="2197" y="632"/>
                    </a:cubicBezTo>
                    <a:cubicBezTo>
                      <a:pt x="2196" y="631"/>
                      <a:pt x="2195" y="631"/>
                      <a:pt x="2194" y="631"/>
                    </a:cubicBezTo>
                    <a:cubicBezTo>
                      <a:pt x="2193" y="631"/>
                      <a:pt x="2193" y="631"/>
                      <a:pt x="2192" y="631"/>
                    </a:cubicBezTo>
                    <a:cubicBezTo>
                      <a:pt x="2190" y="631"/>
                      <a:pt x="2189" y="632"/>
                      <a:pt x="2188" y="631"/>
                    </a:cubicBezTo>
                    <a:close/>
                    <a:moveTo>
                      <a:pt x="2145" y="576"/>
                    </a:moveTo>
                    <a:cubicBezTo>
                      <a:pt x="2145" y="577"/>
                      <a:pt x="2144" y="577"/>
                      <a:pt x="2144" y="578"/>
                    </a:cubicBezTo>
                    <a:cubicBezTo>
                      <a:pt x="2145" y="579"/>
                      <a:pt x="2146" y="578"/>
                      <a:pt x="2147" y="578"/>
                    </a:cubicBezTo>
                    <a:cubicBezTo>
                      <a:pt x="2148" y="578"/>
                      <a:pt x="2149" y="578"/>
                      <a:pt x="2150" y="578"/>
                    </a:cubicBezTo>
                    <a:cubicBezTo>
                      <a:pt x="2150" y="579"/>
                      <a:pt x="2150" y="580"/>
                      <a:pt x="2150" y="581"/>
                    </a:cubicBezTo>
                    <a:cubicBezTo>
                      <a:pt x="2151" y="581"/>
                      <a:pt x="2151" y="582"/>
                      <a:pt x="2151" y="583"/>
                    </a:cubicBezTo>
                    <a:cubicBezTo>
                      <a:pt x="2152" y="584"/>
                      <a:pt x="2153" y="584"/>
                      <a:pt x="2153" y="585"/>
                    </a:cubicBezTo>
                    <a:cubicBezTo>
                      <a:pt x="2154" y="586"/>
                      <a:pt x="2154" y="588"/>
                      <a:pt x="2155" y="587"/>
                    </a:cubicBezTo>
                    <a:cubicBezTo>
                      <a:pt x="2156" y="587"/>
                      <a:pt x="2156" y="586"/>
                      <a:pt x="2157" y="585"/>
                    </a:cubicBezTo>
                    <a:cubicBezTo>
                      <a:pt x="2157" y="584"/>
                      <a:pt x="2157" y="584"/>
                      <a:pt x="2157" y="582"/>
                    </a:cubicBezTo>
                    <a:cubicBezTo>
                      <a:pt x="2157" y="582"/>
                      <a:pt x="2158" y="581"/>
                      <a:pt x="2158" y="581"/>
                    </a:cubicBezTo>
                    <a:cubicBezTo>
                      <a:pt x="2157" y="580"/>
                      <a:pt x="2156" y="580"/>
                      <a:pt x="2155" y="579"/>
                    </a:cubicBezTo>
                    <a:cubicBezTo>
                      <a:pt x="2153" y="577"/>
                      <a:pt x="2153" y="577"/>
                      <a:pt x="2153" y="577"/>
                    </a:cubicBezTo>
                    <a:cubicBezTo>
                      <a:pt x="2153" y="576"/>
                      <a:pt x="2153" y="575"/>
                      <a:pt x="2153" y="573"/>
                    </a:cubicBezTo>
                    <a:cubicBezTo>
                      <a:pt x="2152" y="572"/>
                      <a:pt x="2152" y="572"/>
                      <a:pt x="2150" y="571"/>
                    </a:cubicBezTo>
                    <a:cubicBezTo>
                      <a:pt x="2149" y="571"/>
                      <a:pt x="2149" y="572"/>
                      <a:pt x="2148" y="573"/>
                    </a:cubicBezTo>
                    <a:cubicBezTo>
                      <a:pt x="2146" y="574"/>
                      <a:pt x="2145" y="574"/>
                      <a:pt x="2145" y="575"/>
                    </a:cubicBezTo>
                    <a:cubicBezTo>
                      <a:pt x="2145" y="575"/>
                      <a:pt x="2145" y="576"/>
                      <a:pt x="2145" y="576"/>
                    </a:cubicBezTo>
                    <a:moveTo>
                      <a:pt x="2162" y="586"/>
                    </a:moveTo>
                    <a:cubicBezTo>
                      <a:pt x="2162" y="585"/>
                      <a:pt x="2162" y="585"/>
                      <a:pt x="2162" y="584"/>
                    </a:cubicBezTo>
                    <a:cubicBezTo>
                      <a:pt x="2162" y="582"/>
                      <a:pt x="2163" y="582"/>
                      <a:pt x="2164" y="581"/>
                    </a:cubicBezTo>
                    <a:cubicBezTo>
                      <a:pt x="2165" y="581"/>
                      <a:pt x="2165" y="580"/>
                      <a:pt x="2165" y="580"/>
                    </a:cubicBezTo>
                    <a:cubicBezTo>
                      <a:pt x="2166" y="580"/>
                      <a:pt x="2166" y="581"/>
                      <a:pt x="2167" y="581"/>
                    </a:cubicBezTo>
                    <a:cubicBezTo>
                      <a:pt x="2167" y="582"/>
                      <a:pt x="2168" y="581"/>
                      <a:pt x="2169" y="582"/>
                    </a:cubicBezTo>
                    <a:cubicBezTo>
                      <a:pt x="2169" y="583"/>
                      <a:pt x="2169" y="584"/>
                      <a:pt x="2169" y="585"/>
                    </a:cubicBezTo>
                    <a:cubicBezTo>
                      <a:pt x="2168" y="586"/>
                      <a:pt x="2168" y="586"/>
                      <a:pt x="2167" y="586"/>
                    </a:cubicBezTo>
                    <a:cubicBezTo>
                      <a:pt x="2166" y="587"/>
                      <a:pt x="2165" y="587"/>
                      <a:pt x="2163" y="587"/>
                    </a:cubicBezTo>
                    <a:lnTo>
                      <a:pt x="2162" y="586"/>
                    </a:lnTo>
                    <a:close/>
                    <a:moveTo>
                      <a:pt x="2106" y="585"/>
                    </a:moveTo>
                    <a:cubicBezTo>
                      <a:pt x="2107" y="585"/>
                      <a:pt x="2107" y="585"/>
                      <a:pt x="2108" y="585"/>
                    </a:cubicBezTo>
                    <a:cubicBezTo>
                      <a:pt x="2108" y="585"/>
                      <a:pt x="2108" y="586"/>
                      <a:pt x="2109" y="586"/>
                    </a:cubicBezTo>
                    <a:moveTo>
                      <a:pt x="2103" y="578"/>
                    </a:moveTo>
                    <a:cubicBezTo>
                      <a:pt x="2103" y="577"/>
                      <a:pt x="2105" y="577"/>
                      <a:pt x="2105" y="578"/>
                    </a:cubicBezTo>
                    <a:cubicBezTo>
                      <a:pt x="2106" y="578"/>
                      <a:pt x="2105" y="580"/>
                      <a:pt x="2104" y="580"/>
                    </a:cubicBezTo>
                    <a:cubicBezTo>
                      <a:pt x="2103" y="580"/>
                      <a:pt x="2103" y="579"/>
                      <a:pt x="2103" y="578"/>
                    </a:cubicBezTo>
                    <a:close/>
                    <a:moveTo>
                      <a:pt x="1669" y="658"/>
                    </a:moveTo>
                    <a:cubicBezTo>
                      <a:pt x="1669" y="658"/>
                      <a:pt x="1669" y="657"/>
                      <a:pt x="1670" y="657"/>
                    </a:cubicBezTo>
                    <a:cubicBezTo>
                      <a:pt x="1671" y="657"/>
                      <a:pt x="1671" y="658"/>
                      <a:pt x="1671" y="659"/>
                    </a:cubicBezTo>
                    <a:cubicBezTo>
                      <a:pt x="1671" y="659"/>
                      <a:pt x="1670" y="660"/>
                      <a:pt x="1669" y="659"/>
                    </a:cubicBezTo>
                    <a:cubicBezTo>
                      <a:pt x="1669" y="659"/>
                      <a:pt x="1669" y="659"/>
                      <a:pt x="1669" y="658"/>
                    </a:cubicBezTo>
                    <a:close/>
                    <a:moveTo>
                      <a:pt x="1601" y="641"/>
                    </a:moveTo>
                    <a:cubicBezTo>
                      <a:pt x="1602" y="642"/>
                      <a:pt x="1603" y="642"/>
                      <a:pt x="1604" y="643"/>
                    </a:cubicBezTo>
                    <a:cubicBezTo>
                      <a:pt x="1604" y="644"/>
                      <a:pt x="1605" y="644"/>
                      <a:pt x="1605" y="645"/>
                    </a:cubicBezTo>
                    <a:cubicBezTo>
                      <a:pt x="1606" y="647"/>
                      <a:pt x="1605" y="648"/>
                      <a:pt x="1605" y="649"/>
                    </a:cubicBezTo>
                    <a:cubicBezTo>
                      <a:pt x="1606" y="651"/>
                      <a:pt x="1605" y="652"/>
                      <a:pt x="1606" y="654"/>
                    </a:cubicBezTo>
                    <a:cubicBezTo>
                      <a:pt x="1606" y="654"/>
                      <a:pt x="1607" y="654"/>
                      <a:pt x="1607" y="655"/>
                    </a:cubicBezTo>
                    <a:cubicBezTo>
                      <a:pt x="1608" y="656"/>
                      <a:pt x="1608" y="657"/>
                      <a:pt x="1607" y="658"/>
                    </a:cubicBezTo>
                    <a:cubicBezTo>
                      <a:pt x="1607" y="659"/>
                      <a:pt x="1608" y="660"/>
                      <a:pt x="1607" y="660"/>
                    </a:cubicBezTo>
                    <a:cubicBezTo>
                      <a:pt x="1607" y="661"/>
                      <a:pt x="1606" y="661"/>
                      <a:pt x="1605" y="661"/>
                    </a:cubicBezTo>
                    <a:cubicBezTo>
                      <a:pt x="1604" y="663"/>
                      <a:pt x="1605" y="664"/>
                      <a:pt x="1605" y="666"/>
                    </a:cubicBezTo>
                    <a:cubicBezTo>
                      <a:pt x="1606" y="667"/>
                      <a:pt x="1606" y="667"/>
                      <a:pt x="1606" y="668"/>
                    </a:cubicBezTo>
                    <a:cubicBezTo>
                      <a:pt x="1607" y="670"/>
                      <a:pt x="1607" y="670"/>
                      <a:pt x="1607" y="672"/>
                    </a:cubicBezTo>
                    <a:cubicBezTo>
                      <a:pt x="1607" y="673"/>
                      <a:pt x="1607" y="673"/>
                      <a:pt x="1607" y="675"/>
                    </a:cubicBezTo>
                    <a:cubicBezTo>
                      <a:pt x="1607" y="675"/>
                      <a:pt x="1607" y="676"/>
                      <a:pt x="1607" y="676"/>
                    </a:cubicBezTo>
                    <a:cubicBezTo>
                      <a:pt x="1607" y="677"/>
                      <a:pt x="1608" y="677"/>
                      <a:pt x="1608" y="678"/>
                    </a:cubicBezTo>
                    <a:cubicBezTo>
                      <a:pt x="1608" y="679"/>
                      <a:pt x="1609" y="680"/>
                      <a:pt x="1608" y="681"/>
                    </a:cubicBezTo>
                    <a:cubicBezTo>
                      <a:pt x="1607" y="681"/>
                      <a:pt x="1606" y="680"/>
                      <a:pt x="1605" y="680"/>
                    </a:cubicBezTo>
                    <a:cubicBezTo>
                      <a:pt x="1605" y="680"/>
                      <a:pt x="1604" y="680"/>
                      <a:pt x="1603" y="679"/>
                    </a:cubicBezTo>
                    <a:cubicBezTo>
                      <a:pt x="1602" y="678"/>
                      <a:pt x="1604" y="677"/>
                      <a:pt x="1604" y="675"/>
                    </a:cubicBezTo>
                    <a:cubicBezTo>
                      <a:pt x="1603" y="674"/>
                      <a:pt x="1603" y="673"/>
                      <a:pt x="1602" y="672"/>
                    </a:cubicBezTo>
                    <a:cubicBezTo>
                      <a:pt x="1602" y="671"/>
                      <a:pt x="1603" y="670"/>
                      <a:pt x="1603" y="669"/>
                    </a:cubicBezTo>
                    <a:cubicBezTo>
                      <a:pt x="1603" y="668"/>
                      <a:pt x="1603" y="667"/>
                      <a:pt x="1602" y="666"/>
                    </a:cubicBezTo>
                    <a:cubicBezTo>
                      <a:pt x="1602" y="665"/>
                      <a:pt x="1601" y="664"/>
                      <a:pt x="1601" y="663"/>
                    </a:cubicBezTo>
                    <a:cubicBezTo>
                      <a:pt x="1601" y="661"/>
                      <a:pt x="1602" y="661"/>
                      <a:pt x="1602" y="659"/>
                    </a:cubicBezTo>
                    <a:cubicBezTo>
                      <a:pt x="1603" y="658"/>
                      <a:pt x="1603" y="658"/>
                      <a:pt x="1603" y="657"/>
                    </a:cubicBezTo>
                    <a:cubicBezTo>
                      <a:pt x="1603" y="656"/>
                      <a:pt x="1603" y="656"/>
                      <a:pt x="1603" y="655"/>
                    </a:cubicBezTo>
                    <a:cubicBezTo>
                      <a:pt x="1603" y="653"/>
                      <a:pt x="1603" y="653"/>
                      <a:pt x="1602" y="652"/>
                    </a:cubicBezTo>
                    <a:cubicBezTo>
                      <a:pt x="1602" y="650"/>
                      <a:pt x="1603" y="650"/>
                      <a:pt x="1602" y="648"/>
                    </a:cubicBezTo>
                    <a:cubicBezTo>
                      <a:pt x="1602" y="647"/>
                      <a:pt x="1602" y="647"/>
                      <a:pt x="1602" y="646"/>
                    </a:cubicBezTo>
                    <a:cubicBezTo>
                      <a:pt x="1601" y="645"/>
                      <a:pt x="1601" y="645"/>
                      <a:pt x="1600" y="644"/>
                    </a:cubicBezTo>
                    <a:cubicBezTo>
                      <a:pt x="1599" y="643"/>
                      <a:pt x="1596" y="641"/>
                      <a:pt x="1598" y="640"/>
                    </a:cubicBezTo>
                    <a:cubicBezTo>
                      <a:pt x="1599" y="639"/>
                      <a:pt x="1600" y="640"/>
                      <a:pt x="1601" y="641"/>
                    </a:cubicBezTo>
                    <a:close/>
                    <a:moveTo>
                      <a:pt x="1641" y="611"/>
                    </a:moveTo>
                    <a:cubicBezTo>
                      <a:pt x="1641" y="611"/>
                      <a:pt x="1640" y="609"/>
                      <a:pt x="1641" y="609"/>
                    </a:cubicBezTo>
                    <a:cubicBezTo>
                      <a:pt x="1642" y="609"/>
                      <a:pt x="1642" y="610"/>
                      <a:pt x="1643" y="611"/>
                    </a:cubicBezTo>
                    <a:cubicBezTo>
                      <a:pt x="1643" y="611"/>
                      <a:pt x="1643" y="613"/>
                      <a:pt x="1642" y="613"/>
                    </a:cubicBezTo>
                    <a:cubicBezTo>
                      <a:pt x="1642" y="613"/>
                      <a:pt x="1641" y="612"/>
                      <a:pt x="1641" y="611"/>
                    </a:cubicBezTo>
                    <a:close/>
                    <a:moveTo>
                      <a:pt x="1576" y="630"/>
                    </a:moveTo>
                    <a:cubicBezTo>
                      <a:pt x="1576" y="629"/>
                      <a:pt x="1575" y="629"/>
                      <a:pt x="1574" y="628"/>
                    </a:cubicBezTo>
                    <a:cubicBezTo>
                      <a:pt x="1574" y="627"/>
                      <a:pt x="1574" y="626"/>
                      <a:pt x="1573" y="625"/>
                    </a:cubicBezTo>
                    <a:cubicBezTo>
                      <a:pt x="1573" y="624"/>
                      <a:pt x="1572" y="623"/>
                      <a:pt x="1572" y="621"/>
                    </a:cubicBezTo>
                    <a:cubicBezTo>
                      <a:pt x="1571" y="620"/>
                      <a:pt x="1572" y="618"/>
                      <a:pt x="1570" y="617"/>
                    </a:cubicBezTo>
                    <a:cubicBezTo>
                      <a:pt x="1570" y="616"/>
                      <a:pt x="1568" y="616"/>
                      <a:pt x="1568" y="616"/>
                    </a:cubicBezTo>
                    <a:cubicBezTo>
                      <a:pt x="1567" y="615"/>
                      <a:pt x="1567" y="614"/>
                      <a:pt x="1567" y="613"/>
                    </a:cubicBezTo>
                    <a:cubicBezTo>
                      <a:pt x="1567" y="612"/>
                      <a:pt x="1567" y="611"/>
                      <a:pt x="1567" y="610"/>
                    </a:cubicBezTo>
                    <a:cubicBezTo>
                      <a:pt x="1566" y="608"/>
                      <a:pt x="1567" y="607"/>
                      <a:pt x="1567" y="606"/>
                    </a:cubicBezTo>
                    <a:cubicBezTo>
                      <a:pt x="1566" y="603"/>
                      <a:pt x="1566" y="602"/>
                      <a:pt x="1566" y="599"/>
                    </a:cubicBezTo>
                    <a:cubicBezTo>
                      <a:pt x="1566" y="598"/>
                      <a:pt x="1566" y="598"/>
                      <a:pt x="1566" y="596"/>
                    </a:cubicBezTo>
                    <a:cubicBezTo>
                      <a:pt x="1566" y="595"/>
                      <a:pt x="1566" y="594"/>
                      <a:pt x="1566" y="593"/>
                    </a:cubicBezTo>
                    <a:cubicBezTo>
                      <a:pt x="1565" y="591"/>
                      <a:pt x="1563" y="590"/>
                      <a:pt x="1564" y="589"/>
                    </a:cubicBezTo>
                    <a:cubicBezTo>
                      <a:pt x="1565" y="589"/>
                      <a:pt x="1565" y="588"/>
                      <a:pt x="1566" y="588"/>
                    </a:cubicBezTo>
                    <a:cubicBezTo>
                      <a:pt x="1567" y="588"/>
                      <a:pt x="1567" y="589"/>
                      <a:pt x="1567" y="590"/>
                    </a:cubicBezTo>
                    <a:cubicBezTo>
                      <a:pt x="1568" y="591"/>
                      <a:pt x="1568" y="592"/>
                      <a:pt x="1569" y="593"/>
                    </a:cubicBezTo>
                    <a:cubicBezTo>
                      <a:pt x="1569" y="594"/>
                      <a:pt x="1570" y="594"/>
                      <a:pt x="1570" y="596"/>
                    </a:cubicBezTo>
                    <a:cubicBezTo>
                      <a:pt x="1571" y="597"/>
                      <a:pt x="1569" y="598"/>
                      <a:pt x="1569" y="600"/>
                    </a:cubicBezTo>
                    <a:cubicBezTo>
                      <a:pt x="1569" y="602"/>
                      <a:pt x="1570" y="603"/>
                      <a:pt x="1570" y="604"/>
                    </a:cubicBezTo>
                    <a:cubicBezTo>
                      <a:pt x="1570" y="606"/>
                      <a:pt x="1570" y="607"/>
                      <a:pt x="1570" y="609"/>
                    </a:cubicBezTo>
                    <a:cubicBezTo>
                      <a:pt x="1570" y="610"/>
                      <a:pt x="1569" y="611"/>
                      <a:pt x="1569" y="612"/>
                    </a:cubicBezTo>
                    <a:cubicBezTo>
                      <a:pt x="1570" y="613"/>
                      <a:pt x="1570" y="613"/>
                      <a:pt x="1571" y="614"/>
                    </a:cubicBezTo>
                    <a:cubicBezTo>
                      <a:pt x="1572" y="615"/>
                      <a:pt x="1573" y="614"/>
                      <a:pt x="1574" y="614"/>
                    </a:cubicBezTo>
                    <a:cubicBezTo>
                      <a:pt x="1576" y="615"/>
                      <a:pt x="1575" y="617"/>
                      <a:pt x="1576" y="619"/>
                    </a:cubicBezTo>
                    <a:cubicBezTo>
                      <a:pt x="1576" y="621"/>
                      <a:pt x="1576" y="623"/>
                      <a:pt x="1576" y="625"/>
                    </a:cubicBezTo>
                    <a:cubicBezTo>
                      <a:pt x="1577" y="627"/>
                      <a:pt x="1578" y="627"/>
                      <a:pt x="1579" y="629"/>
                    </a:cubicBezTo>
                    <a:cubicBezTo>
                      <a:pt x="1579" y="630"/>
                      <a:pt x="1581" y="630"/>
                      <a:pt x="1580" y="631"/>
                    </a:cubicBezTo>
                    <a:cubicBezTo>
                      <a:pt x="1580" y="632"/>
                      <a:pt x="1579" y="632"/>
                      <a:pt x="1578" y="632"/>
                    </a:cubicBezTo>
                    <a:cubicBezTo>
                      <a:pt x="1577" y="632"/>
                      <a:pt x="1577" y="633"/>
                      <a:pt x="1576" y="632"/>
                    </a:cubicBezTo>
                    <a:cubicBezTo>
                      <a:pt x="1576" y="632"/>
                      <a:pt x="1576" y="631"/>
                      <a:pt x="1576" y="630"/>
                    </a:cubicBezTo>
                    <a:close/>
                    <a:moveTo>
                      <a:pt x="1353" y="586"/>
                    </a:moveTo>
                    <a:cubicBezTo>
                      <a:pt x="1353" y="585"/>
                      <a:pt x="1354" y="585"/>
                      <a:pt x="1355" y="585"/>
                    </a:cubicBezTo>
                    <a:cubicBezTo>
                      <a:pt x="1356" y="585"/>
                      <a:pt x="1357" y="585"/>
                      <a:pt x="1357" y="586"/>
                    </a:cubicBezTo>
                    <a:cubicBezTo>
                      <a:pt x="1357" y="587"/>
                      <a:pt x="1355" y="587"/>
                      <a:pt x="1354" y="587"/>
                    </a:cubicBezTo>
                    <a:cubicBezTo>
                      <a:pt x="1354" y="587"/>
                      <a:pt x="1353" y="586"/>
                      <a:pt x="1353" y="586"/>
                    </a:cubicBezTo>
                    <a:close/>
                    <a:moveTo>
                      <a:pt x="822" y="694"/>
                    </a:moveTo>
                    <a:cubicBezTo>
                      <a:pt x="822" y="694"/>
                      <a:pt x="821" y="694"/>
                      <a:pt x="821" y="694"/>
                    </a:cubicBezTo>
                    <a:cubicBezTo>
                      <a:pt x="822" y="694"/>
                      <a:pt x="820" y="692"/>
                      <a:pt x="821" y="691"/>
                    </a:cubicBezTo>
                    <a:cubicBezTo>
                      <a:pt x="821" y="690"/>
                      <a:pt x="822" y="690"/>
                      <a:pt x="823" y="690"/>
                    </a:cubicBezTo>
                    <a:cubicBezTo>
                      <a:pt x="824" y="691"/>
                      <a:pt x="824" y="692"/>
                      <a:pt x="825" y="692"/>
                    </a:cubicBezTo>
                    <a:cubicBezTo>
                      <a:pt x="826" y="693"/>
                      <a:pt x="826" y="693"/>
                      <a:pt x="827" y="694"/>
                    </a:cubicBezTo>
                    <a:cubicBezTo>
                      <a:pt x="828" y="695"/>
                      <a:pt x="829" y="695"/>
                      <a:pt x="829" y="696"/>
                    </a:cubicBezTo>
                    <a:cubicBezTo>
                      <a:pt x="829" y="697"/>
                      <a:pt x="829" y="698"/>
                      <a:pt x="828" y="699"/>
                    </a:cubicBezTo>
                    <a:cubicBezTo>
                      <a:pt x="827" y="699"/>
                      <a:pt x="826" y="699"/>
                      <a:pt x="825" y="699"/>
                    </a:cubicBezTo>
                    <a:cubicBezTo>
                      <a:pt x="824" y="698"/>
                      <a:pt x="824" y="697"/>
                      <a:pt x="823" y="696"/>
                    </a:cubicBezTo>
                    <a:cubicBezTo>
                      <a:pt x="822" y="695"/>
                      <a:pt x="820" y="693"/>
                      <a:pt x="822" y="694"/>
                    </a:cubicBezTo>
                    <a:close/>
                    <a:moveTo>
                      <a:pt x="255" y="705"/>
                    </a:moveTo>
                    <a:cubicBezTo>
                      <a:pt x="256" y="704"/>
                      <a:pt x="256" y="704"/>
                      <a:pt x="257" y="703"/>
                    </a:cubicBezTo>
                    <a:moveTo>
                      <a:pt x="249" y="701"/>
                    </a:moveTo>
                    <a:cubicBezTo>
                      <a:pt x="248" y="701"/>
                      <a:pt x="247" y="700"/>
                      <a:pt x="247" y="699"/>
                    </a:cubicBezTo>
                    <a:cubicBezTo>
                      <a:pt x="247" y="698"/>
                      <a:pt x="247" y="698"/>
                      <a:pt x="247" y="697"/>
                    </a:cubicBezTo>
                    <a:cubicBezTo>
                      <a:pt x="248" y="696"/>
                      <a:pt x="249" y="697"/>
                      <a:pt x="250" y="697"/>
                    </a:cubicBezTo>
                    <a:cubicBezTo>
                      <a:pt x="251" y="698"/>
                      <a:pt x="251" y="697"/>
                      <a:pt x="252" y="698"/>
                    </a:cubicBezTo>
                    <a:cubicBezTo>
                      <a:pt x="252" y="698"/>
                      <a:pt x="252" y="699"/>
                      <a:pt x="251" y="700"/>
                    </a:cubicBezTo>
                    <a:cubicBezTo>
                      <a:pt x="251" y="701"/>
                      <a:pt x="250" y="702"/>
                      <a:pt x="249" y="701"/>
                    </a:cubicBezTo>
                    <a:close/>
                    <a:moveTo>
                      <a:pt x="256" y="698"/>
                    </a:moveTo>
                    <a:cubicBezTo>
                      <a:pt x="257" y="698"/>
                      <a:pt x="257" y="698"/>
                      <a:pt x="257" y="699"/>
                    </a:cubicBezTo>
                    <a:moveTo>
                      <a:pt x="258" y="699"/>
                    </a:moveTo>
                    <a:cubicBezTo>
                      <a:pt x="259" y="699"/>
                      <a:pt x="259" y="699"/>
                      <a:pt x="260" y="699"/>
                    </a:cubicBezTo>
                    <a:moveTo>
                      <a:pt x="262" y="701"/>
                    </a:moveTo>
                    <a:cubicBezTo>
                      <a:pt x="263" y="701"/>
                      <a:pt x="264" y="701"/>
                      <a:pt x="265" y="702"/>
                    </a:cubicBezTo>
                    <a:moveTo>
                      <a:pt x="265" y="702"/>
                    </a:moveTo>
                    <a:cubicBezTo>
                      <a:pt x="266" y="702"/>
                      <a:pt x="266" y="703"/>
                      <a:pt x="267" y="703"/>
                    </a:cubicBezTo>
                    <a:moveTo>
                      <a:pt x="268" y="705"/>
                    </a:moveTo>
                    <a:cubicBezTo>
                      <a:pt x="269" y="706"/>
                      <a:pt x="270" y="706"/>
                      <a:pt x="271" y="706"/>
                    </a:cubicBezTo>
                    <a:moveTo>
                      <a:pt x="274" y="711"/>
                    </a:moveTo>
                    <a:cubicBezTo>
                      <a:pt x="276" y="711"/>
                      <a:pt x="276" y="711"/>
                      <a:pt x="277" y="711"/>
                    </a:cubicBezTo>
                    <a:moveTo>
                      <a:pt x="290" y="711"/>
                    </a:moveTo>
                    <a:cubicBezTo>
                      <a:pt x="291" y="712"/>
                      <a:pt x="291" y="713"/>
                      <a:pt x="291" y="714"/>
                    </a:cubicBezTo>
                    <a:moveTo>
                      <a:pt x="287" y="715"/>
                    </a:moveTo>
                    <a:cubicBezTo>
                      <a:pt x="288" y="716"/>
                      <a:pt x="289" y="716"/>
                      <a:pt x="290" y="717"/>
                    </a:cubicBezTo>
                    <a:moveTo>
                      <a:pt x="277" y="715"/>
                    </a:moveTo>
                    <a:cubicBezTo>
                      <a:pt x="278" y="715"/>
                      <a:pt x="278" y="715"/>
                      <a:pt x="279" y="715"/>
                    </a:cubicBezTo>
                    <a:moveTo>
                      <a:pt x="252" y="709"/>
                    </a:moveTo>
                    <a:cubicBezTo>
                      <a:pt x="252" y="709"/>
                      <a:pt x="253" y="709"/>
                      <a:pt x="253" y="709"/>
                    </a:cubicBezTo>
                    <a:moveTo>
                      <a:pt x="242" y="696"/>
                    </a:moveTo>
                    <a:cubicBezTo>
                      <a:pt x="243" y="697"/>
                      <a:pt x="244" y="696"/>
                      <a:pt x="244" y="696"/>
                    </a:cubicBezTo>
                    <a:cubicBezTo>
                      <a:pt x="244" y="695"/>
                      <a:pt x="243" y="694"/>
                      <a:pt x="243" y="694"/>
                    </a:cubicBezTo>
                    <a:cubicBezTo>
                      <a:pt x="242" y="695"/>
                      <a:pt x="242" y="695"/>
                      <a:pt x="242" y="696"/>
                    </a:cubicBezTo>
                    <a:close/>
                    <a:moveTo>
                      <a:pt x="251" y="693"/>
                    </a:moveTo>
                    <a:cubicBezTo>
                      <a:pt x="251" y="693"/>
                      <a:pt x="251" y="693"/>
                      <a:pt x="251" y="692"/>
                    </a:cubicBezTo>
                    <a:moveTo>
                      <a:pt x="239" y="690"/>
                    </a:moveTo>
                    <a:cubicBezTo>
                      <a:pt x="240" y="691"/>
                      <a:pt x="240" y="691"/>
                      <a:pt x="241" y="691"/>
                    </a:cubicBezTo>
                    <a:moveTo>
                      <a:pt x="233" y="692"/>
                    </a:moveTo>
                    <a:cubicBezTo>
                      <a:pt x="234" y="692"/>
                      <a:pt x="235" y="692"/>
                      <a:pt x="235" y="692"/>
                    </a:cubicBezTo>
                    <a:cubicBezTo>
                      <a:pt x="236" y="691"/>
                      <a:pt x="236" y="691"/>
                      <a:pt x="236" y="690"/>
                    </a:cubicBezTo>
                    <a:cubicBezTo>
                      <a:pt x="236" y="689"/>
                      <a:pt x="235" y="689"/>
                      <a:pt x="234" y="689"/>
                    </a:cubicBezTo>
                    <a:cubicBezTo>
                      <a:pt x="234" y="688"/>
                      <a:pt x="233" y="688"/>
                      <a:pt x="232" y="687"/>
                    </a:cubicBezTo>
                    <a:cubicBezTo>
                      <a:pt x="231" y="687"/>
                      <a:pt x="231" y="688"/>
                      <a:pt x="230" y="689"/>
                    </a:cubicBezTo>
                    <a:cubicBezTo>
                      <a:pt x="229" y="689"/>
                      <a:pt x="229" y="690"/>
                      <a:pt x="229" y="691"/>
                    </a:cubicBezTo>
                    <a:cubicBezTo>
                      <a:pt x="230" y="693"/>
                      <a:pt x="231" y="692"/>
                      <a:pt x="233" y="692"/>
                    </a:cubicBezTo>
                    <a:close/>
                    <a:moveTo>
                      <a:pt x="219" y="710"/>
                    </a:moveTo>
                    <a:cubicBezTo>
                      <a:pt x="219" y="711"/>
                      <a:pt x="221" y="711"/>
                      <a:pt x="221" y="712"/>
                    </a:cubicBezTo>
                    <a:cubicBezTo>
                      <a:pt x="222" y="712"/>
                      <a:pt x="223" y="713"/>
                      <a:pt x="224" y="713"/>
                    </a:cubicBezTo>
                    <a:cubicBezTo>
                      <a:pt x="225" y="714"/>
                      <a:pt x="226" y="714"/>
                      <a:pt x="227" y="713"/>
                    </a:cubicBezTo>
                    <a:cubicBezTo>
                      <a:pt x="227" y="712"/>
                      <a:pt x="226" y="711"/>
                      <a:pt x="226" y="710"/>
                    </a:cubicBezTo>
                    <a:cubicBezTo>
                      <a:pt x="225" y="710"/>
                      <a:pt x="224" y="710"/>
                      <a:pt x="223" y="710"/>
                    </a:cubicBezTo>
                    <a:cubicBezTo>
                      <a:pt x="221" y="710"/>
                      <a:pt x="219" y="708"/>
                      <a:pt x="219" y="710"/>
                    </a:cubicBezTo>
                    <a:close/>
                    <a:moveTo>
                      <a:pt x="204" y="702"/>
                    </a:moveTo>
                    <a:cubicBezTo>
                      <a:pt x="203" y="703"/>
                      <a:pt x="206" y="704"/>
                      <a:pt x="207" y="704"/>
                    </a:cubicBezTo>
                    <a:cubicBezTo>
                      <a:pt x="208" y="704"/>
                      <a:pt x="209" y="705"/>
                      <a:pt x="209" y="704"/>
                    </a:cubicBezTo>
                    <a:cubicBezTo>
                      <a:pt x="210" y="703"/>
                      <a:pt x="208" y="703"/>
                      <a:pt x="207" y="702"/>
                    </a:cubicBezTo>
                    <a:cubicBezTo>
                      <a:pt x="206" y="701"/>
                      <a:pt x="205" y="701"/>
                      <a:pt x="204" y="702"/>
                    </a:cubicBezTo>
                    <a:close/>
                    <a:moveTo>
                      <a:pt x="155" y="600"/>
                    </a:moveTo>
                    <a:cubicBezTo>
                      <a:pt x="156" y="598"/>
                      <a:pt x="156" y="598"/>
                      <a:pt x="156" y="598"/>
                    </a:cubicBezTo>
                    <a:moveTo>
                      <a:pt x="41" y="678"/>
                    </a:moveTo>
                    <a:cubicBezTo>
                      <a:pt x="42" y="679"/>
                      <a:pt x="43" y="678"/>
                      <a:pt x="44" y="679"/>
                    </a:cubicBezTo>
                    <a:cubicBezTo>
                      <a:pt x="45" y="679"/>
                      <a:pt x="45" y="680"/>
                      <a:pt x="46" y="680"/>
                    </a:cubicBezTo>
                    <a:cubicBezTo>
                      <a:pt x="47" y="682"/>
                      <a:pt x="47" y="683"/>
                      <a:pt x="49" y="683"/>
                    </a:cubicBezTo>
                    <a:cubicBezTo>
                      <a:pt x="50" y="683"/>
                      <a:pt x="51" y="683"/>
                      <a:pt x="52" y="682"/>
                    </a:cubicBezTo>
                    <a:cubicBezTo>
                      <a:pt x="52" y="681"/>
                      <a:pt x="53" y="681"/>
                      <a:pt x="52" y="680"/>
                    </a:cubicBezTo>
                    <a:cubicBezTo>
                      <a:pt x="52" y="679"/>
                      <a:pt x="51" y="679"/>
                      <a:pt x="50" y="679"/>
                    </a:cubicBezTo>
                    <a:cubicBezTo>
                      <a:pt x="49" y="678"/>
                      <a:pt x="48" y="679"/>
                      <a:pt x="47" y="678"/>
                    </a:cubicBezTo>
                    <a:cubicBezTo>
                      <a:pt x="46" y="678"/>
                      <a:pt x="46" y="678"/>
                      <a:pt x="45" y="677"/>
                    </a:cubicBezTo>
                    <a:cubicBezTo>
                      <a:pt x="44" y="677"/>
                      <a:pt x="44" y="677"/>
                      <a:pt x="43" y="676"/>
                    </a:cubicBezTo>
                    <a:cubicBezTo>
                      <a:pt x="42" y="676"/>
                      <a:pt x="42" y="675"/>
                      <a:pt x="41" y="675"/>
                    </a:cubicBezTo>
                    <a:cubicBezTo>
                      <a:pt x="40" y="675"/>
                      <a:pt x="40" y="676"/>
                      <a:pt x="40" y="677"/>
                    </a:cubicBezTo>
                    <a:cubicBezTo>
                      <a:pt x="40" y="678"/>
                      <a:pt x="41" y="678"/>
                      <a:pt x="41" y="678"/>
                    </a:cubicBezTo>
                    <a:close/>
                    <a:moveTo>
                      <a:pt x="8" y="725"/>
                    </a:moveTo>
                    <a:cubicBezTo>
                      <a:pt x="8" y="724"/>
                      <a:pt x="7" y="723"/>
                      <a:pt x="8" y="723"/>
                    </a:cubicBezTo>
                    <a:cubicBezTo>
                      <a:pt x="9" y="722"/>
                      <a:pt x="10" y="723"/>
                      <a:pt x="10" y="724"/>
                    </a:cubicBezTo>
                    <a:cubicBezTo>
                      <a:pt x="11" y="725"/>
                      <a:pt x="8" y="724"/>
                      <a:pt x="6" y="724"/>
                    </a:cubicBezTo>
                    <a:moveTo>
                      <a:pt x="8" y="716"/>
                    </a:moveTo>
                    <a:cubicBezTo>
                      <a:pt x="8" y="717"/>
                      <a:pt x="8" y="717"/>
                      <a:pt x="9" y="718"/>
                    </a:cubicBezTo>
                    <a:moveTo>
                      <a:pt x="1" y="709"/>
                    </a:moveTo>
                    <a:cubicBezTo>
                      <a:pt x="1" y="709"/>
                      <a:pt x="1" y="709"/>
                      <a:pt x="1" y="709"/>
                    </a:cubicBezTo>
                    <a:cubicBezTo>
                      <a:pt x="2" y="709"/>
                      <a:pt x="3" y="709"/>
                      <a:pt x="3" y="709"/>
                    </a:cubicBezTo>
                    <a:cubicBezTo>
                      <a:pt x="4" y="708"/>
                      <a:pt x="4" y="707"/>
                      <a:pt x="3" y="707"/>
                    </a:cubicBezTo>
                    <a:cubicBezTo>
                      <a:pt x="3" y="706"/>
                      <a:pt x="0" y="708"/>
                      <a:pt x="1" y="709"/>
                    </a:cubicBezTo>
                    <a:close/>
                    <a:moveTo>
                      <a:pt x="725" y="493"/>
                    </a:moveTo>
                    <a:cubicBezTo>
                      <a:pt x="728" y="494"/>
                      <a:pt x="727" y="494"/>
                      <a:pt x="729" y="493"/>
                    </a:cubicBezTo>
                    <a:cubicBezTo>
                      <a:pt x="729" y="493"/>
                      <a:pt x="729" y="492"/>
                      <a:pt x="729" y="492"/>
                    </a:cubicBezTo>
                    <a:cubicBezTo>
                      <a:pt x="728" y="491"/>
                      <a:pt x="727" y="491"/>
                      <a:pt x="727" y="491"/>
                    </a:cubicBezTo>
                    <a:cubicBezTo>
                      <a:pt x="726" y="492"/>
                      <a:pt x="724" y="493"/>
                      <a:pt x="725" y="493"/>
                    </a:cubicBezTo>
                    <a:close/>
                    <a:moveTo>
                      <a:pt x="665" y="566"/>
                    </a:moveTo>
                    <a:cubicBezTo>
                      <a:pt x="665" y="566"/>
                      <a:pt x="665" y="564"/>
                      <a:pt x="666" y="564"/>
                    </a:cubicBezTo>
                    <a:cubicBezTo>
                      <a:pt x="666" y="563"/>
                      <a:pt x="668" y="563"/>
                      <a:pt x="668" y="564"/>
                    </a:cubicBezTo>
                    <a:cubicBezTo>
                      <a:pt x="669" y="564"/>
                      <a:pt x="667" y="565"/>
                      <a:pt x="667" y="566"/>
                    </a:cubicBezTo>
                    <a:cubicBezTo>
                      <a:pt x="666" y="566"/>
                      <a:pt x="666" y="566"/>
                      <a:pt x="665" y="566"/>
                    </a:cubicBezTo>
                    <a:close/>
                    <a:moveTo>
                      <a:pt x="661" y="565"/>
                    </a:moveTo>
                    <a:cubicBezTo>
                      <a:pt x="662" y="565"/>
                      <a:pt x="661" y="564"/>
                      <a:pt x="660" y="563"/>
                    </a:cubicBezTo>
                    <a:cubicBezTo>
                      <a:pt x="660" y="562"/>
                      <a:pt x="659" y="562"/>
                      <a:pt x="658" y="563"/>
                    </a:cubicBezTo>
                    <a:cubicBezTo>
                      <a:pt x="658" y="564"/>
                      <a:pt x="658" y="564"/>
                      <a:pt x="659" y="565"/>
                    </a:cubicBezTo>
                    <a:cubicBezTo>
                      <a:pt x="659" y="566"/>
                      <a:pt x="660" y="566"/>
                      <a:pt x="661" y="565"/>
                    </a:cubicBezTo>
                    <a:close/>
                    <a:moveTo>
                      <a:pt x="649" y="566"/>
                    </a:moveTo>
                    <a:cubicBezTo>
                      <a:pt x="649" y="565"/>
                      <a:pt x="649" y="564"/>
                      <a:pt x="650" y="563"/>
                    </a:cubicBezTo>
                    <a:cubicBezTo>
                      <a:pt x="650" y="562"/>
                      <a:pt x="651" y="562"/>
                      <a:pt x="651" y="561"/>
                    </a:cubicBezTo>
                    <a:cubicBezTo>
                      <a:pt x="651" y="561"/>
                      <a:pt x="650" y="560"/>
                      <a:pt x="650" y="560"/>
                    </a:cubicBezTo>
                    <a:cubicBezTo>
                      <a:pt x="650" y="559"/>
                      <a:pt x="649" y="558"/>
                      <a:pt x="649" y="557"/>
                    </a:cubicBezTo>
                    <a:cubicBezTo>
                      <a:pt x="650" y="557"/>
                      <a:pt x="650" y="556"/>
                      <a:pt x="651" y="556"/>
                    </a:cubicBezTo>
                    <a:cubicBezTo>
                      <a:pt x="652" y="556"/>
                      <a:pt x="653" y="557"/>
                      <a:pt x="654" y="558"/>
                    </a:cubicBezTo>
                    <a:cubicBezTo>
                      <a:pt x="655" y="559"/>
                      <a:pt x="655" y="560"/>
                      <a:pt x="655" y="561"/>
                    </a:cubicBezTo>
                    <a:cubicBezTo>
                      <a:pt x="655" y="563"/>
                      <a:pt x="656" y="564"/>
                      <a:pt x="655" y="565"/>
                    </a:cubicBezTo>
                    <a:cubicBezTo>
                      <a:pt x="654" y="566"/>
                      <a:pt x="654" y="566"/>
                      <a:pt x="653" y="567"/>
                    </a:cubicBezTo>
                    <a:cubicBezTo>
                      <a:pt x="652" y="567"/>
                      <a:pt x="651" y="568"/>
                      <a:pt x="651" y="567"/>
                    </a:cubicBezTo>
                    <a:cubicBezTo>
                      <a:pt x="650" y="567"/>
                      <a:pt x="650" y="566"/>
                      <a:pt x="649" y="566"/>
                    </a:cubicBezTo>
                    <a:close/>
                    <a:moveTo>
                      <a:pt x="563" y="392"/>
                    </a:moveTo>
                    <a:cubicBezTo>
                      <a:pt x="564" y="393"/>
                      <a:pt x="564" y="394"/>
                      <a:pt x="565" y="395"/>
                    </a:cubicBezTo>
                    <a:cubicBezTo>
                      <a:pt x="566" y="396"/>
                      <a:pt x="568" y="395"/>
                      <a:pt x="568" y="396"/>
                    </a:cubicBezTo>
                    <a:cubicBezTo>
                      <a:pt x="569" y="397"/>
                      <a:pt x="569" y="398"/>
                      <a:pt x="569" y="398"/>
                    </a:cubicBezTo>
                    <a:cubicBezTo>
                      <a:pt x="569" y="399"/>
                      <a:pt x="569" y="400"/>
                      <a:pt x="570" y="401"/>
                    </a:cubicBezTo>
                    <a:cubicBezTo>
                      <a:pt x="571" y="402"/>
                      <a:pt x="573" y="400"/>
                      <a:pt x="574" y="401"/>
                    </a:cubicBezTo>
                    <a:cubicBezTo>
                      <a:pt x="575" y="401"/>
                      <a:pt x="575" y="402"/>
                      <a:pt x="576" y="403"/>
                    </a:cubicBezTo>
                    <a:cubicBezTo>
                      <a:pt x="577" y="403"/>
                      <a:pt x="577" y="403"/>
                      <a:pt x="578" y="403"/>
                    </a:cubicBezTo>
                    <a:cubicBezTo>
                      <a:pt x="580" y="404"/>
                      <a:pt x="581" y="404"/>
                      <a:pt x="583" y="404"/>
                    </a:cubicBezTo>
                    <a:cubicBezTo>
                      <a:pt x="584" y="405"/>
                      <a:pt x="585" y="404"/>
                      <a:pt x="587" y="405"/>
                    </a:cubicBezTo>
                    <a:cubicBezTo>
                      <a:pt x="587" y="406"/>
                      <a:pt x="587" y="407"/>
                      <a:pt x="588" y="408"/>
                    </a:cubicBezTo>
                    <a:cubicBezTo>
                      <a:pt x="589" y="409"/>
                      <a:pt x="590" y="409"/>
                      <a:pt x="590" y="410"/>
                    </a:cubicBezTo>
                    <a:cubicBezTo>
                      <a:pt x="591" y="410"/>
                      <a:pt x="592" y="411"/>
                      <a:pt x="593" y="412"/>
                    </a:cubicBezTo>
                    <a:cubicBezTo>
                      <a:pt x="594" y="412"/>
                      <a:pt x="595" y="413"/>
                      <a:pt x="596" y="414"/>
                    </a:cubicBezTo>
                    <a:cubicBezTo>
                      <a:pt x="597" y="414"/>
                      <a:pt x="598" y="414"/>
                      <a:pt x="599" y="414"/>
                    </a:cubicBezTo>
                    <a:cubicBezTo>
                      <a:pt x="601" y="415"/>
                      <a:pt x="602" y="415"/>
                      <a:pt x="604" y="416"/>
                    </a:cubicBezTo>
                    <a:cubicBezTo>
                      <a:pt x="605" y="417"/>
                      <a:pt x="605" y="418"/>
                      <a:pt x="607" y="419"/>
                    </a:cubicBezTo>
                    <a:cubicBezTo>
                      <a:pt x="608" y="419"/>
                      <a:pt x="609" y="419"/>
                      <a:pt x="610" y="420"/>
                    </a:cubicBezTo>
                    <a:cubicBezTo>
                      <a:pt x="612" y="421"/>
                      <a:pt x="612" y="421"/>
                      <a:pt x="613" y="422"/>
                    </a:cubicBezTo>
                    <a:cubicBezTo>
                      <a:pt x="615" y="422"/>
                      <a:pt x="616" y="422"/>
                      <a:pt x="618" y="422"/>
                    </a:cubicBezTo>
                    <a:cubicBezTo>
                      <a:pt x="619" y="423"/>
                      <a:pt x="620" y="423"/>
                      <a:pt x="622" y="424"/>
                    </a:cubicBezTo>
                    <a:cubicBezTo>
                      <a:pt x="623" y="424"/>
                      <a:pt x="623" y="424"/>
                      <a:pt x="624" y="424"/>
                    </a:cubicBezTo>
                    <a:cubicBezTo>
                      <a:pt x="625" y="423"/>
                      <a:pt x="625" y="423"/>
                      <a:pt x="626" y="423"/>
                    </a:cubicBezTo>
                    <a:cubicBezTo>
                      <a:pt x="627" y="423"/>
                      <a:pt x="627" y="422"/>
                      <a:pt x="628" y="422"/>
                    </a:cubicBezTo>
                    <a:cubicBezTo>
                      <a:pt x="629" y="422"/>
                      <a:pt x="629" y="422"/>
                      <a:pt x="630" y="422"/>
                    </a:cubicBezTo>
                    <a:cubicBezTo>
                      <a:pt x="630" y="421"/>
                      <a:pt x="630" y="420"/>
                      <a:pt x="631" y="420"/>
                    </a:cubicBezTo>
                    <a:cubicBezTo>
                      <a:pt x="631" y="419"/>
                      <a:pt x="632" y="418"/>
                      <a:pt x="634" y="418"/>
                    </a:cubicBezTo>
                    <a:cubicBezTo>
                      <a:pt x="635" y="417"/>
                      <a:pt x="636" y="418"/>
                      <a:pt x="637" y="418"/>
                    </a:cubicBezTo>
                    <a:cubicBezTo>
                      <a:pt x="639" y="418"/>
                      <a:pt x="640" y="417"/>
                      <a:pt x="641" y="419"/>
                    </a:cubicBezTo>
                    <a:cubicBezTo>
                      <a:pt x="642" y="419"/>
                      <a:pt x="642" y="421"/>
                      <a:pt x="643" y="422"/>
                    </a:cubicBezTo>
                    <a:cubicBezTo>
                      <a:pt x="644" y="424"/>
                      <a:pt x="645" y="425"/>
                      <a:pt x="646" y="427"/>
                    </a:cubicBezTo>
                    <a:cubicBezTo>
                      <a:pt x="647" y="429"/>
                      <a:pt x="648" y="430"/>
                      <a:pt x="649" y="431"/>
                    </a:cubicBezTo>
                    <a:cubicBezTo>
                      <a:pt x="651" y="433"/>
                      <a:pt x="652" y="433"/>
                      <a:pt x="653" y="435"/>
                    </a:cubicBezTo>
                    <a:cubicBezTo>
                      <a:pt x="654" y="436"/>
                      <a:pt x="654" y="437"/>
                      <a:pt x="656" y="438"/>
                    </a:cubicBezTo>
                    <a:cubicBezTo>
                      <a:pt x="657" y="439"/>
                      <a:pt x="658" y="439"/>
                      <a:pt x="659" y="439"/>
                    </a:cubicBezTo>
                    <a:cubicBezTo>
                      <a:pt x="661" y="440"/>
                      <a:pt x="663" y="438"/>
                      <a:pt x="665" y="439"/>
                    </a:cubicBezTo>
                    <a:cubicBezTo>
                      <a:pt x="666" y="439"/>
                      <a:pt x="666" y="440"/>
                      <a:pt x="667" y="441"/>
                    </a:cubicBezTo>
                    <a:cubicBezTo>
                      <a:pt x="669" y="441"/>
                      <a:pt x="669" y="442"/>
                      <a:pt x="670" y="443"/>
                    </a:cubicBezTo>
                    <a:cubicBezTo>
                      <a:pt x="672" y="443"/>
                      <a:pt x="673" y="443"/>
                      <a:pt x="674" y="444"/>
                    </a:cubicBezTo>
                    <a:cubicBezTo>
                      <a:pt x="676" y="444"/>
                      <a:pt x="676" y="444"/>
                      <a:pt x="678" y="445"/>
                    </a:cubicBezTo>
                    <a:cubicBezTo>
                      <a:pt x="679" y="445"/>
                      <a:pt x="680" y="446"/>
                      <a:pt x="681" y="445"/>
                    </a:cubicBezTo>
                    <a:cubicBezTo>
                      <a:pt x="682" y="445"/>
                      <a:pt x="683" y="445"/>
                      <a:pt x="684" y="444"/>
                    </a:cubicBezTo>
                    <a:cubicBezTo>
                      <a:pt x="685" y="444"/>
                      <a:pt x="686" y="442"/>
                      <a:pt x="687" y="443"/>
                    </a:cubicBezTo>
                    <a:cubicBezTo>
                      <a:pt x="688" y="444"/>
                      <a:pt x="686" y="445"/>
                      <a:pt x="686" y="446"/>
                    </a:cubicBezTo>
                    <a:cubicBezTo>
                      <a:pt x="687" y="447"/>
                      <a:pt x="687" y="447"/>
                      <a:pt x="688" y="448"/>
                    </a:cubicBezTo>
                    <a:cubicBezTo>
                      <a:pt x="688" y="449"/>
                      <a:pt x="689" y="449"/>
                      <a:pt x="690" y="450"/>
                    </a:cubicBezTo>
                    <a:cubicBezTo>
                      <a:pt x="691" y="451"/>
                      <a:pt x="691" y="452"/>
                      <a:pt x="693" y="454"/>
                    </a:cubicBezTo>
                    <a:cubicBezTo>
                      <a:pt x="694" y="455"/>
                      <a:pt x="694" y="455"/>
                      <a:pt x="695" y="457"/>
                    </a:cubicBezTo>
                    <a:cubicBezTo>
                      <a:pt x="697" y="458"/>
                      <a:pt x="698" y="459"/>
                      <a:pt x="698" y="461"/>
                    </a:cubicBezTo>
                    <a:cubicBezTo>
                      <a:pt x="698" y="462"/>
                      <a:pt x="698" y="463"/>
                      <a:pt x="698" y="464"/>
                    </a:cubicBezTo>
                    <a:cubicBezTo>
                      <a:pt x="698" y="465"/>
                      <a:pt x="699" y="465"/>
                      <a:pt x="699" y="466"/>
                    </a:cubicBezTo>
                    <a:cubicBezTo>
                      <a:pt x="699" y="468"/>
                      <a:pt x="697" y="469"/>
                      <a:pt x="698" y="470"/>
                    </a:cubicBezTo>
                    <a:cubicBezTo>
                      <a:pt x="699" y="471"/>
                      <a:pt x="700" y="471"/>
                      <a:pt x="701" y="471"/>
                    </a:cubicBezTo>
                    <a:cubicBezTo>
                      <a:pt x="702" y="472"/>
                      <a:pt x="702" y="474"/>
                      <a:pt x="703" y="474"/>
                    </a:cubicBezTo>
                    <a:cubicBezTo>
                      <a:pt x="704" y="474"/>
                      <a:pt x="705" y="474"/>
                      <a:pt x="705" y="473"/>
                    </a:cubicBezTo>
                    <a:cubicBezTo>
                      <a:pt x="706" y="472"/>
                      <a:pt x="704" y="471"/>
                      <a:pt x="705" y="470"/>
                    </a:cubicBezTo>
                    <a:cubicBezTo>
                      <a:pt x="706" y="469"/>
                      <a:pt x="707" y="472"/>
                      <a:pt x="708" y="474"/>
                    </a:cubicBezTo>
                    <a:cubicBezTo>
                      <a:pt x="708" y="475"/>
                      <a:pt x="708" y="476"/>
                      <a:pt x="709" y="476"/>
                    </a:cubicBezTo>
                    <a:cubicBezTo>
                      <a:pt x="710" y="477"/>
                      <a:pt x="711" y="476"/>
                      <a:pt x="712" y="477"/>
                    </a:cubicBezTo>
                    <a:cubicBezTo>
                      <a:pt x="713" y="478"/>
                      <a:pt x="713" y="479"/>
                      <a:pt x="713" y="481"/>
                    </a:cubicBezTo>
                    <a:cubicBezTo>
                      <a:pt x="713" y="483"/>
                      <a:pt x="712" y="484"/>
                      <a:pt x="713" y="485"/>
                    </a:cubicBezTo>
                    <a:cubicBezTo>
                      <a:pt x="714" y="487"/>
                      <a:pt x="717" y="485"/>
                      <a:pt x="720" y="486"/>
                    </a:cubicBezTo>
                    <a:cubicBezTo>
                      <a:pt x="722" y="486"/>
                      <a:pt x="723" y="485"/>
                      <a:pt x="725" y="486"/>
                    </a:cubicBezTo>
                    <a:cubicBezTo>
                      <a:pt x="727" y="486"/>
                      <a:pt x="727" y="486"/>
                      <a:pt x="728" y="487"/>
                    </a:cubicBezTo>
                    <a:cubicBezTo>
                      <a:pt x="729" y="488"/>
                      <a:pt x="728" y="490"/>
                      <a:pt x="729" y="491"/>
                    </a:cubicBezTo>
                    <a:cubicBezTo>
                      <a:pt x="731" y="492"/>
                      <a:pt x="732" y="490"/>
                      <a:pt x="733" y="491"/>
                    </a:cubicBezTo>
                    <a:cubicBezTo>
                      <a:pt x="734" y="492"/>
                      <a:pt x="733" y="493"/>
                      <a:pt x="734" y="494"/>
                    </a:cubicBezTo>
                    <a:cubicBezTo>
                      <a:pt x="736" y="495"/>
                      <a:pt x="738" y="495"/>
                      <a:pt x="739" y="494"/>
                    </a:cubicBezTo>
                    <a:cubicBezTo>
                      <a:pt x="740" y="493"/>
                      <a:pt x="741" y="493"/>
                      <a:pt x="741" y="492"/>
                    </a:cubicBezTo>
                    <a:cubicBezTo>
                      <a:pt x="741" y="491"/>
                      <a:pt x="739" y="490"/>
                      <a:pt x="739" y="489"/>
                    </a:cubicBezTo>
                    <a:cubicBezTo>
                      <a:pt x="738" y="489"/>
                      <a:pt x="738" y="488"/>
                      <a:pt x="738" y="488"/>
                    </a:cubicBezTo>
                    <a:cubicBezTo>
                      <a:pt x="738" y="486"/>
                      <a:pt x="740" y="487"/>
                      <a:pt x="741" y="487"/>
                    </a:cubicBezTo>
                    <a:cubicBezTo>
                      <a:pt x="741" y="486"/>
                      <a:pt x="741" y="485"/>
                      <a:pt x="742" y="484"/>
                    </a:cubicBezTo>
                    <a:cubicBezTo>
                      <a:pt x="742" y="483"/>
                      <a:pt x="742" y="483"/>
                      <a:pt x="743" y="482"/>
                    </a:cubicBezTo>
                    <a:cubicBezTo>
                      <a:pt x="744" y="481"/>
                      <a:pt x="744" y="480"/>
                      <a:pt x="746" y="480"/>
                    </a:cubicBezTo>
                    <a:cubicBezTo>
                      <a:pt x="747" y="479"/>
                      <a:pt x="747" y="479"/>
                      <a:pt x="748" y="480"/>
                    </a:cubicBezTo>
                    <a:cubicBezTo>
                      <a:pt x="749" y="480"/>
                      <a:pt x="749" y="481"/>
                      <a:pt x="750" y="481"/>
                    </a:cubicBezTo>
                    <a:cubicBezTo>
                      <a:pt x="752" y="482"/>
                      <a:pt x="753" y="483"/>
                      <a:pt x="754" y="484"/>
                    </a:cubicBezTo>
                    <a:cubicBezTo>
                      <a:pt x="755" y="485"/>
                      <a:pt x="755" y="485"/>
                      <a:pt x="756" y="486"/>
                    </a:cubicBezTo>
                    <a:cubicBezTo>
                      <a:pt x="756" y="487"/>
                      <a:pt x="754" y="488"/>
                      <a:pt x="754" y="490"/>
                    </a:cubicBezTo>
                    <a:cubicBezTo>
                      <a:pt x="754" y="491"/>
                      <a:pt x="754" y="492"/>
                      <a:pt x="755" y="493"/>
                    </a:cubicBezTo>
                    <a:cubicBezTo>
                      <a:pt x="756" y="493"/>
                      <a:pt x="757" y="493"/>
                      <a:pt x="758" y="494"/>
                    </a:cubicBezTo>
                    <a:cubicBezTo>
                      <a:pt x="759" y="495"/>
                      <a:pt x="757" y="496"/>
                      <a:pt x="758" y="498"/>
                    </a:cubicBezTo>
                    <a:cubicBezTo>
                      <a:pt x="759" y="499"/>
                      <a:pt x="760" y="499"/>
                      <a:pt x="760" y="500"/>
                    </a:cubicBezTo>
                    <a:cubicBezTo>
                      <a:pt x="761" y="502"/>
                      <a:pt x="760" y="503"/>
                      <a:pt x="760" y="505"/>
                    </a:cubicBezTo>
                    <a:cubicBezTo>
                      <a:pt x="760" y="507"/>
                      <a:pt x="760" y="509"/>
                      <a:pt x="760" y="511"/>
                    </a:cubicBezTo>
                    <a:cubicBezTo>
                      <a:pt x="760" y="513"/>
                      <a:pt x="761" y="514"/>
                      <a:pt x="760" y="515"/>
                    </a:cubicBezTo>
                    <a:cubicBezTo>
                      <a:pt x="760" y="516"/>
                      <a:pt x="759" y="516"/>
                      <a:pt x="758" y="517"/>
                    </a:cubicBezTo>
                    <a:cubicBezTo>
                      <a:pt x="757" y="519"/>
                      <a:pt x="758" y="520"/>
                      <a:pt x="758" y="522"/>
                    </a:cubicBezTo>
                    <a:cubicBezTo>
                      <a:pt x="757" y="525"/>
                      <a:pt x="757" y="527"/>
                      <a:pt x="756" y="530"/>
                    </a:cubicBezTo>
                    <a:cubicBezTo>
                      <a:pt x="756" y="532"/>
                      <a:pt x="758" y="534"/>
                      <a:pt x="756" y="535"/>
                    </a:cubicBezTo>
                    <a:cubicBezTo>
                      <a:pt x="755" y="537"/>
                      <a:pt x="753" y="535"/>
                      <a:pt x="752" y="536"/>
                    </a:cubicBezTo>
                    <a:cubicBezTo>
                      <a:pt x="750" y="537"/>
                      <a:pt x="749" y="539"/>
                      <a:pt x="749" y="541"/>
                    </a:cubicBezTo>
                    <a:cubicBezTo>
                      <a:pt x="749" y="542"/>
                      <a:pt x="749" y="543"/>
                      <a:pt x="749" y="543"/>
                    </a:cubicBezTo>
                    <a:cubicBezTo>
                      <a:pt x="749" y="546"/>
                      <a:pt x="747" y="547"/>
                      <a:pt x="745" y="548"/>
                    </a:cubicBezTo>
                    <a:cubicBezTo>
                      <a:pt x="744" y="549"/>
                      <a:pt x="742" y="547"/>
                      <a:pt x="740" y="549"/>
                    </a:cubicBezTo>
                    <a:cubicBezTo>
                      <a:pt x="739" y="550"/>
                      <a:pt x="740" y="551"/>
                      <a:pt x="739" y="552"/>
                    </a:cubicBezTo>
                    <a:cubicBezTo>
                      <a:pt x="739" y="554"/>
                      <a:pt x="739" y="556"/>
                      <a:pt x="738" y="557"/>
                    </a:cubicBezTo>
                    <a:cubicBezTo>
                      <a:pt x="737" y="558"/>
                      <a:pt x="737" y="558"/>
                      <a:pt x="736" y="559"/>
                    </a:cubicBezTo>
                    <a:cubicBezTo>
                      <a:pt x="735" y="559"/>
                      <a:pt x="734" y="559"/>
                      <a:pt x="733" y="559"/>
                    </a:cubicBezTo>
                    <a:cubicBezTo>
                      <a:pt x="731" y="560"/>
                      <a:pt x="731" y="562"/>
                      <a:pt x="730" y="564"/>
                    </a:cubicBezTo>
                    <a:cubicBezTo>
                      <a:pt x="729" y="565"/>
                      <a:pt x="729" y="567"/>
                      <a:pt x="729" y="569"/>
                    </a:cubicBezTo>
                    <a:cubicBezTo>
                      <a:pt x="729" y="570"/>
                      <a:pt x="729" y="571"/>
                      <a:pt x="729" y="572"/>
                    </a:cubicBezTo>
                    <a:cubicBezTo>
                      <a:pt x="729" y="574"/>
                      <a:pt x="730" y="574"/>
                      <a:pt x="730" y="576"/>
                    </a:cubicBezTo>
                    <a:cubicBezTo>
                      <a:pt x="731" y="577"/>
                      <a:pt x="731" y="577"/>
                      <a:pt x="731" y="578"/>
                    </a:cubicBezTo>
                    <a:cubicBezTo>
                      <a:pt x="732" y="579"/>
                      <a:pt x="733" y="579"/>
                      <a:pt x="735" y="580"/>
                    </a:cubicBezTo>
                    <a:cubicBezTo>
                      <a:pt x="736" y="580"/>
                      <a:pt x="739" y="579"/>
                      <a:pt x="739" y="581"/>
                    </a:cubicBezTo>
                    <a:cubicBezTo>
                      <a:pt x="739" y="582"/>
                      <a:pt x="738" y="583"/>
                      <a:pt x="737" y="583"/>
                    </a:cubicBezTo>
                    <a:cubicBezTo>
                      <a:pt x="736" y="585"/>
                      <a:pt x="735" y="585"/>
                      <a:pt x="734" y="586"/>
                    </a:cubicBezTo>
                    <a:cubicBezTo>
                      <a:pt x="733" y="587"/>
                      <a:pt x="732" y="587"/>
                      <a:pt x="731" y="589"/>
                    </a:cubicBezTo>
                    <a:cubicBezTo>
                      <a:pt x="730" y="590"/>
                      <a:pt x="731" y="590"/>
                      <a:pt x="730" y="591"/>
                    </a:cubicBezTo>
                    <a:cubicBezTo>
                      <a:pt x="730" y="593"/>
                      <a:pt x="729" y="593"/>
                      <a:pt x="729" y="594"/>
                    </a:cubicBezTo>
                    <a:cubicBezTo>
                      <a:pt x="728" y="595"/>
                      <a:pt x="727" y="596"/>
                      <a:pt x="728" y="597"/>
                    </a:cubicBezTo>
                    <a:cubicBezTo>
                      <a:pt x="728" y="598"/>
                      <a:pt x="729" y="598"/>
                      <a:pt x="730" y="599"/>
                    </a:cubicBezTo>
                    <a:cubicBezTo>
                      <a:pt x="730" y="600"/>
                      <a:pt x="729" y="601"/>
                      <a:pt x="729" y="602"/>
                    </a:cubicBezTo>
                    <a:cubicBezTo>
                      <a:pt x="730" y="604"/>
                      <a:pt x="730" y="604"/>
                      <a:pt x="730" y="606"/>
                    </a:cubicBezTo>
                    <a:cubicBezTo>
                      <a:pt x="730" y="607"/>
                      <a:pt x="729" y="608"/>
                      <a:pt x="730" y="609"/>
                    </a:cubicBezTo>
                    <a:cubicBezTo>
                      <a:pt x="730" y="611"/>
                      <a:pt x="732" y="611"/>
                      <a:pt x="733" y="612"/>
                    </a:cubicBezTo>
                    <a:cubicBezTo>
                      <a:pt x="734" y="613"/>
                      <a:pt x="735" y="613"/>
                      <a:pt x="736" y="613"/>
                    </a:cubicBezTo>
                    <a:cubicBezTo>
                      <a:pt x="738" y="614"/>
                      <a:pt x="739" y="613"/>
                      <a:pt x="740" y="614"/>
                    </a:cubicBezTo>
                    <a:cubicBezTo>
                      <a:pt x="742" y="615"/>
                      <a:pt x="741" y="617"/>
                      <a:pt x="742" y="618"/>
                    </a:cubicBezTo>
                    <a:cubicBezTo>
                      <a:pt x="743" y="622"/>
                      <a:pt x="744" y="624"/>
                      <a:pt x="746" y="627"/>
                    </a:cubicBezTo>
                    <a:cubicBezTo>
                      <a:pt x="748" y="629"/>
                      <a:pt x="749" y="629"/>
                      <a:pt x="750" y="631"/>
                    </a:cubicBezTo>
                    <a:cubicBezTo>
                      <a:pt x="751" y="633"/>
                      <a:pt x="751" y="634"/>
                      <a:pt x="751" y="635"/>
                    </a:cubicBezTo>
                    <a:cubicBezTo>
                      <a:pt x="752" y="637"/>
                      <a:pt x="754" y="637"/>
                      <a:pt x="755" y="640"/>
                    </a:cubicBezTo>
                    <a:cubicBezTo>
                      <a:pt x="757" y="642"/>
                      <a:pt x="756" y="644"/>
                      <a:pt x="757" y="647"/>
                    </a:cubicBezTo>
                    <a:cubicBezTo>
                      <a:pt x="758" y="649"/>
                      <a:pt x="759" y="650"/>
                      <a:pt x="760" y="652"/>
                    </a:cubicBezTo>
                    <a:cubicBezTo>
                      <a:pt x="761" y="654"/>
                      <a:pt x="761" y="656"/>
                      <a:pt x="762" y="658"/>
                    </a:cubicBezTo>
                    <a:cubicBezTo>
                      <a:pt x="764" y="660"/>
                      <a:pt x="765" y="661"/>
                      <a:pt x="767" y="664"/>
                    </a:cubicBezTo>
                    <a:cubicBezTo>
                      <a:pt x="768" y="665"/>
                      <a:pt x="768" y="666"/>
                      <a:pt x="769" y="668"/>
                    </a:cubicBezTo>
                    <a:cubicBezTo>
                      <a:pt x="770" y="669"/>
                      <a:pt x="770" y="670"/>
                      <a:pt x="771" y="672"/>
                    </a:cubicBezTo>
                    <a:cubicBezTo>
                      <a:pt x="771" y="673"/>
                      <a:pt x="772" y="674"/>
                      <a:pt x="772" y="675"/>
                    </a:cubicBezTo>
                    <a:cubicBezTo>
                      <a:pt x="773" y="677"/>
                      <a:pt x="772" y="678"/>
                      <a:pt x="773" y="680"/>
                    </a:cubicBezTo>
                    <a:cubicBezTo>
                      <a:pt x="774" y="682"/>
                      <a:pt x="775" y="683"/>
                      <a:pt x="776" y="684"/>
                    </a:cubicBezTo>
                    <a:cubicBezTo>
                      <a:pt x="778" y="686"/>
                      <a:pt x="778" y="687"/>
                      <a:pt x="780" y="688"/>
                    </a:cubicBezTo>
                    <a:cubicBezTo>
                      <a:pt x="781" y="690"/>
                      <a:pt x="782" y="691"/>
                      <a:pt x="784" y="692"/>
                    </a:cubicBezTo>
                    <a:cubicBezTo>
                      <a:pt x="785" y="693"/>
                      <a:pt x="786" y="694"/>
                      <a:pt x="788" y="695"/>
                    </a:cubicBezTo>
                    <a:cubicBezTo>
                      <a:pt x="789" y="696"/>
                      <a:pt x="790" y="697"/>
                      <a:pt x="792" y="698"/>
                    </a:cubicBezTo>
                    <a:cubicBezTo>
                      <a:pt x="793" y="699"/>
                      <a:pt x="794" y="698"/>
                      <a:pt x="795" y="699"/>
                    </a:cubicBezTo>
                    <a:cubicBezTo>
                      <a:pt x="797" y="699"/>
                      <a:pt x="798" y="701"/>
                      <a:pt x="800" y="702"/>
                    </a:cubicBezTo>
                    <a:cubicBezTo>
                      <a:pt x="802" y="703"/>
                      <a:pt x="803" y="703"/>
                      <a:pt x="805" y="704"/>
                    </a:cubicBezTo>
                    <a:cubicBezTo>
                      <a:pt x="807" y="705"/>
                      <a:pt x="807" y="706"/>
                      <a:pt x="809" y="706"/>
                    </a:cubicBezTo>
                    <a:cubicBezTo>
                      <a:pt x="810" y="707"/>
                      <a:pt x="811" y="707"/>
                      <a:pt x="812" y="708"/>
                    </a:cubicBezTo>
                    <a:cubicBezTo>
                      <a:pt x="813" y="709"/>
                      <a:pt x="812" y="711"/>
                      <a:pt x="813" y="713"/>
                    </a:cubicBezTo>
                    <a:cubicBezTo>
                      <a:pt x="814" y="715"/>
                      <a:pt x="816" y="715"/>
                      <a:pt x="818" y="716"/>
                    </a:cubicBezTo>
                    <a:cubicBezTo>
                      <a:pt x="819" y="716"/>
                      <a:pt x="820" y="716"/>
                      <a:pt x="821" y="716"/>
                    </a:cubicBezTo>
                    <a:cubicBezTo>
                      <a:pt x="822" y="717"/>
                      <a:pt x="821" y="719"/>
                      <a:pt x="822" y="720"/>
                    </a:cubicBezTo>
                    <a:cubicBezTo>
                      <a:pt x="822" y="722"/>
                      <a:pt x="823" y="723"/>
                      <a:pt x="823" y="724"/>
                    </a:cubicBezTo>
                    <a:cubicBezTo>
                      <a:pt x="824" y="727"/>
                      <a:pt x="824" y="728"/>
                      <a:pt x="825" y="731"/>
                    </a:cubicBezTo>
                    <a:cubicBezTo>
                      <a:pt x="825" y="734"/>
                      <a:pt x="824" y="736"/>
                      <a:pt x="825" y="739"/>
                    </a:cubicBezTo>
                    <a:cubicBezTo>
                      <a:pt x="825" y="740"/>
                      <a:pt x="826" y="741"/>
                      <a:pt x="826" y="742"/>
                    </a:cubicBezTo>
                    <a:cubicBezTo>
                      <a:pt x="826" y="745"/>
                      <a:pt x="825" y="746"/>
                      <a:pt x="825" y="748"/>
                    </a:cubicBezTo>
                    <a:cubicBezTo>
                      <a:pt x="824" y="750"/>
                      <a:pt x="824" y="751"/>
                      <a:pt x="824" y="754"/>
                    </a:cubicBezTo>
                    <a:cubicBezTo>
                      <a:pt x="823" y="755"/>
                      <a:pt x="822" y="756"/>
                      <a:pt x="822" y="758"/>
                    </a:cubicBezTo>
                    <a:cubicBezTo>
                      <a:pt x="823" y="759"/>
                      <a:pt x="823" y="760"/>
                      <a:pt x="824" y="761"/>
                    </a:cubicBezTo>
                    <a:cubicBezTo>
                      <a:pt x="824" y="762"/>
                      <a:pt x="824" y="763"/>
                      <a:pt x="824" y="764"/>
                    </a:cubicBezTo>
                    <a:cubicBezTo>
                      <a:pt x="825" y="766"/>
                      <a:pt x="825" y="767"/>
                      <a:pt x="825" y="768"/>
                    </a:cubicBezTo>
                    <a:cubicBezTo>
                      <a:pt x="825" y="770"/>
                      <a:pt x="824" y="772"/>
                      <a:pt x="825" y="774"/>
                    </a:cubicBezTo>
                    <a:cubicBezTo>
                      <a:pt x="825" y="775"/>
                      <a:pt x="826" y="775"/>
                      <a:pt x="826" y="776"/>
                    </a:cubicBezTo>
                    <a:cubicBezTo>
                      <a:pt x="827" y="778"/>
                      <a:pt x="826" y="778"/>
                      <a:pt x="826" y="779"/>
                    </a:cubicBezTo>
                    <a:cubicBezTo>
                      <a:pt x="825" y="781"/>
                      <a:pt x="826" y="781"/>
                      <a:pt x="826" y="783"/>
                    </a:cubicBezTo>
                    <a:cubicBezTo>
                      <a:pt x="826" y="784"/>
                      <a:pt x="826" y="785"/>
                      <a:pt x="826" y="787"/>
                    </a:cubicBezTo>
                    <a:cubicBezTo>
                      <a:pt x="826" y="789"/>
                      <a:pt x="826" y="790"/>
                      <a:pt x="826" y="792"/>
                    </a:cubicBezTo>
                    <a:cubicBezTo>
                      <a:pt x="827" y="793"/>
                      <a:pt x="827" y="793"/>
                      <a:pt x="827" y="794"/>
                    </a:cubicBezTo>
                    <a:cubicBezTo>
                      <a:pt x="827" y="796"/>
                      <a:pt x="827" y="797"/>
                      <a:pt x="826" y="799"/>
                    </a:cubicBezTo>
                    <a:cubicBezTo>
                      <a:pt x="826" y="801"/>
                      <a:pt x="827" y="802"/>
                      <a:pt x="826" y="804"/>
                    </a:cubicBezTo>
                    <a:cubicBezTo>
                      <a:pt x="826" y="805"/>
                      <a:pt x="824" y="805"/>
                      <a:pt x="824" y="807"/>
                    </a:cubicBezTo>
                    <a:cubicBezTo>
                      <a:pt x="823" y="808"/>
                      <a:pt x="823" y="808"/>
                      <a:pt x="824" y="809"/>
                    </a:cubicBezTo>
                    <a:cubicBezTo>
                      <a:pt x="824" y="810"/>
                      <a:pt x="825" y="810"/>
                      <a:pt x="826" y="811"/>
                    </a:cubicBezTo>
                    <a:cubicBezTo>
                      <a:pt x="826" y="812"/>
                      <a:pt x="826" y="813"/>
                      <a:pt x="826" y="815"/>
                    </a:cubicBezTo>
                    <a:cubicBezTo>
                      <a:pt x="826" y="816"/>
                      <a:pt x="826" y="817"/>
                      <a:pt x="825" y="818"/>
                    </a:cubicBezTo>
                    <a:cubicBezTo>
                      <a:pt x="825" y="819"/>
                      <a:pt x="824" y="819"/>
                      <a:pt x="824" y="820"/>
                    </a:cubicBezTo>
                    <a:cubicBezTo>
                      <a:pt x="823" y="822"/>
                      <a:pt x="824" y="823"/>
                      <a:pt x="824" y="825"/>
                    </a:cubicBezTo>
                    <a:cubicBezTo>
                      <a:pt x="824" y="827"/>
                      <a:pt x="825" y="828"/>
                      <a:pt x="825" y="830"/>
                    </a:cubicBezTo>
                    <a:cubicBezTo>
                      <a:pt x="826" y="831"/>
                      <a:pt x="827" y="832"/>
                      <a:pt x="827" y="834"/>
                    </a:cubicBezTo>
                    <a:cubicBezTo>
                      <a:pt x="828" y="836"/>
                      <a:pt x="827" y="837"/>
                      <a:pt x="828" y="839"/>
                    </a:cubicBezTo>
                    <a:cubicBezTo>
                      <a:pt x="828" y="840"/>
                      <a:pt x="829" y="841"/>
                      <a:pt x="830" y="842"/>
                    </a:cubicBezTo>
                    <a:cubicBezTo>
                      <a:pt x="830" y="844"/>
                      <a:pt x="830" y="844"/>
                      <a:pt x="829" y="846"/>
                    </a:cubicBezTo>
                    <a:cubicBezTo>
                      <a:pt x="829" y="847"/>
                      <a:pt x="828" y="848"/>
                      <a:pt x="827" y="849"/>
                    </a:cubicBezTo>
                    <a:cubicBezTo>
                      <a:pt x="826" y="851"/>
                      <a:pt x="827" y="853"/>
                      <a:pt x="827" y="855"/>
                    </a:cubicBezTo>
                    <a:cubicBezTo>
                      <a:pt x="827" y="857"/>
                      <a:pt x="828" y="858"/>
                      <a:pt x="828" y="860"/>
                    </a:cubicBezTo>
                    <a:cubicBezTo>
                      <a:pt x="828" y="861"/>
                      <a:pt x="828" y="862"/>
                      <a:pt x="828" y="864"/>
                    </a:cubicBezTo>
                    <a:cubicBezTo>
                      <a:pt x="828" y="866"/>
                      <a:pt x="827" y="867"/>
                      <a:pt x="827" y="870"/>
                    </a:cubicBezTo>
                    <a:cubicBezTo>
                      <a:pt x="827" y="871"/>
                      <a:pt x="827" y="872"/>
                      <a:pt x="827" y="873"/>
                    </a:cubicBezTo>
                    <a:cubicBezTo>
                      <a:pt x="827" y="875"/>
                      <a:pt x="827" y="875"/>
                      <a:pt x="826" y="877"/>
                    </a:cubicBezTo>
                    <a:cubicBezTo>
                      <a:pt x="826" y="879"/>
                      <a:pt x="825" y="880"/>
                      <a:pt x="826" y="882"/>
                    </a:cubicBezTo>
                    <a:cubicBezTo>
                      <a:pt x="826" y="884"/>
                      <a:pt x="827" y="884"/>
                      <a:pt x="828" y="885"/>
                    </a:cubicBezTo>
                    <a:cubicBezTo>
                      <a:pt x="829" y="887"/>
                      <a:pt x="829" y="888"/>
                      <a:pt x="829" y="890"/>
                    </a:cubicBezTo>
                    <a:cubicBezTo>
                      <a:pt x="830" y="892"/>
                      <a:pt x="829" y="893"/>
                      <a:pt x="829" y="896"/>
                    </a:cubicBezTo>
                    <a:cubicBezTo>
                      <a:pt x="830" y="897"/>
                      <a:pt x="831" y="898"/>
                      <a:pt x="831" y="899"/>
                    </a:cubicBezTo>
                    <a:cubicBezTo>
                      <a:pt x="830" y="900"/>
                      <a:pt x="829" y="901"/>
                      <a:pt x="829" y="902"/>
                    </a:cubicBezTo>
                    <a:cubicBezTo>
                      <a:pt x="829" y="903"/>
                      <a:pt x="830" y="904"/>
                      <a:pt x="830" y="906"/>
                    </a:cubicBezTo>
                    <a:cubicBezTo>
                      <a:pt x="831" y="907"/>
                      <a:pt x="830" y="908"/>
                      <a:pt x="831" y="909"/>
                    </a:cubicBezTo>
                    <a:cubicBezTo>
                      <a:pt x="831" y="910"/>
                      <a:pt x="831" y="911"/>
                      <a:pt x="832" y="912"/>
                    </a:cubicBezTo>
                    <a:cubicBezTo>
                      <a:pt x="833" y="913"/>
                      <a:pt x="833" y="914"/>
                      <a:pt x="834" y="915"/>
                    </a:cubicBezTo>
                    <a:cubicBezTo>
                      <a:pt x="834" y="916"/>
                      <a:pt x="835" y="917"/>
                      <a:pt x="836" y="917"/>
                    </a:cubicBezTo>
                    <a:cubicBezTo>
                      <a:pt x="837" y="917"/>
                      <a:pt x="837" y="915"/>
                      <a:pt x="838" y="915"/>
                    </a:cubicBezTo>
                    <a:cubicBezTo>
                      <a:pt x="839" y="915"/>
                      <a:pt x="840" y="916"/>
                      <a:pt x="841" y="916"/>
                    </a:cubicBezTo>
                    <a:cubicBezTo>
                      <a:pt x="842" y="917"/>
                      <a:pt x="841" y="918"/>
                      <a:pt x="842" y="919"/>
                    </a:cubicBezTo>
                    <a:cubicBezTo>
                      <a:pt x="843" y="920"/>
                      <a:pt x="843" y="920"/>
                      <a:pt x="844" y="921"/>
                    </a:cubicBezTo>
                    <a:cubicBezTo>
                      <a:pt x="844" y="921"/>
                      <a:pt x="845" y="922"/>
                      <a:pt x="845" y="922"/>
                    </a:cubicBezTo>
                    <a:cubicBezTo>
                      <a:pt x="845" y="924"/>
                      <a:pt x="844" y="924"/>
                      <a:pt x="844" y="925"/>
                    </a:cubicBezTo>
                    <a:cubicBezTo>
                      <a:pt x="844" y="926"/>
                      <a:pt x="845" y="927"/>
                      <a:pt x="845" y="928"/>
                    </a:cubicBezTo>
                    <a:cubicBezTo>
                      <a:pt x="845" y="929"/>
                      <a:pt x="844" y="929"/>
                      <a:pt x="844" y="931"/>
                    </a:cubicBezTo>
                    <a:cubicBezTo>
                      <a:pt x="844" y="931"/>
                      <a:pt x="843" y="932"/>
                      <a:pt x="844" y="933"/>
                    </a:cubicBezTo>
                    <a:cubicBezTo>
                      <a:pt x="844" y="933"/>
                      <a:pt x="845" y="933"/>
                      <a:pt x="846" y="933"/>
                    </a:cubicBezTo>
                    <a:cubicBezTo>
                      <a:pt x="847" y="934"/>
                      <a:pt x="844" y="936"/>
                      <a:pt x="845" y="938"/>
                    </a:cubicBezTo>
                    <a:cubicBezTo>
                      <a:pt x="846" y="938"/>
                      <a:pt x="846" y="939"/>
                      <a:pt x="847" y="939"/>
                    </a:cubicBezTo>
                    <a:cubicBezTo>
                      <a:pt x="848" y="940"/>
                      <a:pt x="849" y="940"/>
                      <a:pt x="849" y="941"/>
                    </a:cubicBezTo>
                    <a:cubicBezTo>
                      <a:pt x="850" y="941"/>
                      <a:pt x="850" y="942"/>
                      <a:pt x="850" y="943"/>
                    </a:cubicBezTo>
                    <a:cubicBezTo>
                      <a:pt x="850" y="944"/>
                      <a:pt x="850" y="945"/>
                      <a:pt x="850" y="946"/>
                    </a:cubicBezTo>
                    <a:cubicBezTo>
                      <a:pt x="849" y="947"/>
                      <a:pt x="849" y="947"/>
                      <a:pt x="849" y="948"/>
                    </a:cubicBezTo>
                    <a:cubicBezTo>
                      <a:pt x="848" y="949"/>
                      <a:pt x="847" y="950"/>
                      <a:pt x="848" y="951"/>
                    </a:cubicBezTo>
                    <a:cubicBezTo>
                      <a:pt x="848" y="952"/>
                      <a:pt x="848" y="953"/>
                      <a:pt x="849" y="953"/>
                    </a:cubicBezTo>
                    <a:cubicBezTo>
                      <a:pt x="849" y="955"/>
                      <a:pt x="849" y="957"/>
                      <a:pt x="849" y="959"/>
                    </a:cubicBezTo>
                    <a:cubicBezTo>
                      <a:pt x="849" y="961"/>
                      <a:pt x="850" y="962"/>
                      <a:pt x="849" y="963"/>
                    </a:cubicBezTo>
                    <a:cubicBezTo>
                      <a:pt x="849" y="965"/>
                      <a:pt x="847" y="965"/>
                      <a:pt x="847" y="966"/>
                    </a:cubicBezTo>
                    <a:cubicBezTo>
                      <a:pt x="847" y="967"/>
                      <a:pt x="848" y="967"/>
                      <a:pt x="849" y="968"/>
                    </a:cubicBezTo>
                    <a:cubicBezTo>
                      <a:pt x="850" y="969"/>
                      <a:pt x="849" y="970"/>
                      <a:pt x="850" y="971"/>
                    </a:cubicBezTo>
                    <a:cubicBezTo>
                      <a:pt x="851" y="971"/>
                      <a:pt x="852" y="970"/>
                      <a:pt x="853" y="971"/>
                    </a:cubicBezTo>
                    <a:cubicBezTo>
                      <a:pt x="854" y="971"/>
                      <a:pt x="856" y="971"/>
                      <a:pt x="856" y="972"/>
                    </a:cubicBezTo>
                    <a:cubicBezTo>
                      <a:pt x="856" y="973"/>
                      <a:pt x="854" y="973"/>
                      <a:pt x="853" y="974"/>
                    </a:cubicBezTo>
                    <a:cubicBezTo>
                      <a:pt x="853" y="975"/>
                      <a:pt x="853" y="976"/>
                      <a:pt x="852" y="977"/>
                    </a:cubicBezTo>
                    <a:cubicBezTo>
                      <a:pt x="852" y="979"/>
                      <a:pt x="852" y="980"/>
                      <a:pt x="852" y="981"/>
                    </a:cubicBezTo>
                    <a:cubicBezTo>
                      <a:pt x="853" y="982"/>
                      <a:pt x="854" y="982"/>
                      <a:pt x="854" y="983"/>
                    </a:cubicBezTo>
                    <a:cubicBezTo>
                      <a:pt x="855" y="983"/>
                      <a:pt x="856" y="984"/>
                      <a:pt x="857" y="985"/>
                    </a:cubicBezTo>
                    <a:cubicBezTo>
                      <a:pt x="857" y="986"/>
                      <a:pt x="856" y="987"/>
                      <a:pt x="857" y="989"/>
                    </a:cubicBezTo>
                    <a:cubicBezTo>
                      <a:pt x="857" y="990"/>
                      <a:pt x="857" y="990"/>
                      <a:pt x="858" y="991"/>
                    </a:cubicBezTo>
                    <a:cubicBezTo>
                      <a:pt x="858" y="991"/>
                      <a:pt x="859" y="991"/>
                      <a:pt x="860" y="991"/>
                    </a:cubicBezTo>
                    <a:cubicBezTo>
                      <a:pt x="861" y="992"/>
                      <a:pt x="860" y="994"/>
                      <a:pt x="861" y="995"/>
                    </a:cubicBezTo>
                    <a:cubicBezTo>
                      <a:pt x="862" y="996"/>
                      <a:pt x="862" y="997"/>
                      <a:pt x="863" y="998"/>
                    </a:cubicBezTo>
                    <a:cubicBezTo>
                      <a:pt x="864" y="998"/>
                      <a:pt x="864" y="998"/>
                      <a:pt x="865" y="999"/>
                    </a:cubicBezTo>
                    <a:cubicBezTo>
                      <a:pt x="866" y="1000"/>
                      <a:pt x="866" y="1001"/>
                      <a:pt x="867" y="1002"/>
                    </a:cubicBezTo>
                    <a:cubicBezTo>
                      <a:pt x="868" y="1003"/>
                      <a:pt x="869" y="1003"/>
                      <a:pt x="870" y="1004"/>
                    </a:cubicBezTo>
                    <a:cubicBezTo>
                      <a:pt x="870" y="1005"/>
                      <a:pt x="870" y="1005"/>
                      <a:pt x="870" y="1006"/>
                    </a:cubicBezTo>
                    <a:cubicBezTo>
                      <a:pt x="871" y="1007"/>
                      <a:pt x="871" y="1008"/>
                      <a:pt x="871" y="1009"/>
                    </a:cubicBezTo>
                    <a:cubicBezTo>
                      <a:pt x="872" y="1010"/>
                      <a:pt x="872" y="1011"/>
                      <a:pt x="873" y="1011"/>
                    </a:cubicBezTo>
                    <a:cubicBezTo>
                      <a:pt x="874" y="1011"/>
                      <a:pt x="875" y="1010"/>
                      <a:pt x="876" y="1009"/>
                    </a:cubicBezTo>
                    <a:cubicBezTo>
                      <a:pt x="877" y="1009"/>
                      <a:pt x="878" y="1008"/>
                      <a:pt x="880" y="1008"/>
                    </a:cubicBezTo>
                    <a:cubicBezTo>
                      <a:pt x="880" y="1008"/>
                      <a:pt x="881" y="1009"/>
                      <a:pt x="882" y="1009"/>
                    </a:cubicBezTo>
                    <a:cubicBezTo>
                      <a:pt x="883" y="1009"/>
                      <a:pt x="884" y="1009"/>
                      <a:pt x="885" y="1010"/>
                    </a:cubicBezTo>
                    <a:cubicBezTo>
                      <a:pt x="886" y="1010"/>
                      <a:pt x="888" y="1010"/>
                      <a:pt x="888" y="1012"/>
                    </a:cubicBezTo>
                    <a:cubicBezTo>
                      <a:pt x="888" y="1013"/>
                      <a:pt x="888" y="1014"/>
                      <a:pt x="886" y="1015"/>
                    </a:cubicBezTo>
                    <a:cubicBezTo>
                      <a:pt x="885" y="1015"/>
                      <a:pt x="885" y="1015"/>
                      <a:pt x="883" y="1014"/>
                    </a:cubicBezTo>
                    <a:cubicBezTo>
                      <a:pt x="882" y="1014"/>
                      <a:pt x="883" y="1012"/>
                      <a:pt x="881" y="1011"/>
                    </a:cubicBezTo>
                    <a:cubicBezTo>
                      <a:pt x="880" y="1010"/>
                      <a:pt x="878" y="1010"/>
                      <a:pt x="877" y="1011"/>
                    </a:cubicBezTo>
                    <a:cubicBezTo>
                      <a:pt x="877" y="1012"/>
                      <a:pt x="877" y="1012"/>
                      <a:pt x="877" y="1013"/>
                    </a:cubicBezTo>
                    <a:cubicBezTo>
                      <a:pt x="877" y="1014"/>
                      <a:pt x="878" y="1015"/>
                      <a:pt x="879" y="1015"/>
                    </a:cubicBezTo>
                    <a:cubicBezTo>
                      <a:pt x="880" y="1016"/>
                      <a:pt x="882" y="1015"/>
                      <a:pt x="882" y="1017"/>
                    </a:cubicBezTo>
                    <a:cubicBezTo>
                      <a:pt x="882" y="1018"/>
                      <a:pt x="879" y="1016"/>
                      <a:pt x="879" y="1017"/>
                    </a:cubicBezTo>
                    <a:cubicBezTo>
                      <a:pt x="878" y="1019"/>
                      <a:pt x="880" y="1018"/>
                      <a:pt x="881" y="1019"/>
                    </a:cubicBezTo>
                    <a:cubicBezTo>
                      <a:pt x="883" y="1020"/>
                      <a:pt x="884" y="1020"/>
                      <a:pt x="886" y="1021"/>
                    </a:cubicBezTo>
                    <a:cubicBezTo>
                      <a:pt x="887" y="1021"/>
                      <a:pt x="887" y="1021"/>
                      <a:pt x="888" y="1021"/>
                    </a:cubicBezTo>
                    <a:cubicBezTo>
                      <a:pt x="889" y="1021"/>
                      <a:pt x="890" y="1021"/>
                      <a:pt x="890" y="1020"/>
                    </a:cubicBezTo>
                    <a:cubicBezTo>
                      <a:pt x="891" y="1019"/>
                      <a:pt x="890" y="1018"/>
                      <a:pt x="890" y="1017"/>
                    </a:cubicBezTo>
                    <a:cubicBezTo>
                      <a:pt x="890" y="1016"/>
                      <a:pt x="891" y="1015"/>
                      <a:pt x="892" y="1014"/>
                    </a:cubicBezTo>
                    <a:cubicBezTo>
                      <a:pt x="892" y="1013"/>
                      <a:pt x="893" y="1013"/>
                      <a:pt x="893" y="1012"/>
                    </a:cubicBezTo>
                    <a:cubicBezTo>
                      <a:pt x="893" y="1012"/>
                      <a:pt x="894" y="1011"/>
                      <a:pt x="894" y="1011"/>
                    </a:cubicBezTo>
                    <a:cubicBezTo>
                      <a:pt x="895" y="1009"/>
                      <a:pt x="895" y="1008"/>
                      <a:pt x="896" y="1008"/>
                    </a:cubicBezTo>
                    <a:cubicBezTo>
                      <a:pt x="897" y="1007"/>
                      <a:pt x="898" y="1008"/>
                      <a:pt x="900" y="1008"/>
                    </a:cubicBezTo>
                    <a:cubicBezTo>
                      <a:pt x="901" y="1008"/>
                      <a:pt x="903" y="1009"/>
                      <a:pt x="903" y="1008"/>
                    </a:cubicBezTo>
                    <a:cubicBezTo>
                      <a:pt x="904" y="1006"/>
                      <a:pt x="903" y="1005"/>
                      <a:pt x="902" y="1004"/>
                    </a:cubicBezTo>
                    <a:cubicBezTo>
                      <a:pt x="901" y="1003"/>
                      <a:pt x="899" y="1005"/>
                      <a:pt x="898" y="1004"/>
                    </a:cubicBezTo>
                    <a:cubicBezTo>
                      <a:pt x="898" y="1003"/>
                      <a:pt x="899" y="1003"/>
                      <a:pt x="898" y="1002"/>
                    </a:cubicBezTo>
                    <a:cubicBezTo>
                      <a:pt x="898" y="1001"/>
                      <a:pt x="897" y="1001"/>
                      <a:pt x="896" y="1000"/>
                    </a:cubicBezTo>
                    <a:cubicBezTo>
                      <a:pt x="896" y="999"/>
                      <a:pt x="896" y="998"/>
                      <a:pt x="895" y="998"/>
                    </a:cubicBezTo>
                    <a:cubicBezTo>
                      <a:pt x="894" y="995"/>
                      <a:pt x="894" y="994"/>
                      <a:pt x="895" y="992"/>
                    </a:cubicBezTo>
                    <a:cubicBezTo>
                      <a:pt x="896" y="991"/>
                      <a:pt x="896" y="990"/>
                      <a:pt x="897" y="989"/>
                    </a:cubicBezTo>
                    <a:cubicBezTo>
                      <a:pt x="897" y="989"/>
                      <a:pt x="898" y="989"/>
                      <a:pt x="899" y="988"/>
                    </a:cubicBezTo>
                    <a:cubicBezTo>
                      <a:pt x="899" y="987"/>
                      <a:pt x="899" y="986"/>
                      <a:pt x="899" y="985"/>
                    </a:cubicBezTo>
                    <a:cubicBezTo>
                      <a:pt x="899" y="984"/>
                      <a:pt x="899" y="983"/>
                      <a:pt x="899" y="981"/>
                    </a:cubicBezTo>
                    <a:cubicBezTo>
                      <a:pt x="899" y="980"/>
                      <a:pt x="899" y="979"/>
                      <a:pt x="899" y="978"/>
                    </a:cubicBezTo>
                    <a:cubicBezTo>
                      <a:pt x="900" y="977"/>
                      <a:pt x="900" y="977"/>
                      <a:pt x="901" y="976"/>
                    </a:cubicBezTo>
                    <a:cubicBezTo>
                      <a:pt x="902" y="975"/>
                      <a:pt x="903" y="974"/>
                      <a:pt x="904" y="974"/>
                    </a:cubicBezTo>
                    <a:cubicBezTo>
                      <a:pt x="905" y="973"/>
                      <a:pt x="906" y="973"/>
                      <a:pt x="907" y="972"/>
                    </a:cubicBezTo>
                    <a:cubicBezTo>
                      <a:pt x="908" y="970"/>
                      <a:pt x="908" y="968"/>
                      <a:pt x="907" y="967"/>
                    </a:cubicBezTo>
                    <a:cubicBezTo>
                      <a:pt x="907" y="966"/>
                      <a:pt x="907" y="965"/>
                      <a:pt x="906" y="965"/>
                    </a:cubicBezTo>
                    <a:cubicBezTo>
                      <a:pt x="906" y="964"/>
                      <a:pt x="905" y="964"/>
                      <a:pt x="904" y="964"/>
                    </a:cubicBezTo>
                    <a:cubicBezTo>
                      <a:pt x="903" y="963"/>
                      <a:pt x="902" y="964"/>
                      <a:pt x="901" y="964"/>
                    </a:cubicBezTo>
                    <a:cubicBezTo>
                      <a:pt x="900" y="963"/>
                      <a:pt x="899" y="963"/>
                      <a:pt x="899" y="963"/>
                    </a:cubicBezTo>
                    <a:cubicBezTo>
                      <a:pt x="897" y="962"/>
                      <a:pt x="897" y="961"/>
                      <a:pt x="896" y="960"/>
                    </a:cubicBezTo>
                    <a:cubicBezTo>
                      <a:pt x="895" y="959"/>
                      <a:pt x="895" y="959"/>
                      <a:pt x="894" y="959"/>
                    </a:cubicBezTo>
                    <a:cubicBezTo>
                      <a:pt x="893" y="958"/>
                      <a:pt x="892" y="958"/>
                      <a:pt x="892" y="957"/>
                    </a:cubicBezTo>
                    <a:cubicBezTo>
                      <a:pt x="891" y="956"/>
                      <a:pt x="891" y="955"/>
                      <a:pt x="891" y="953"/>
                    </a:cubicBezTo>
                    <a:cubicBezTo>
                      <a:pt x="891" y="952"/>
                      <a:pt x="891" y="951"/>
                      <a:pt x="891" y="950"/>
                    </a:cubicBezTo>
                    <a:cubicBezTo>
                      <a:pt x="892" y="948"/>
                      <a:pt x="893" y="948"/>
                      <a:pt x="895" y="947"/>
                    </a:cubicBezTo>
                    <a:cubicBezTo>
                      <a:pt x="896" y="946"/>
                      <a:pt x="898" y="947"/>
                      <a:pt x="899" y="946"/>
                    </a:cubicBezTo>
                    <a:cubicBezTo>
                      <a:pt x="900" y="945"/>
                      <a:pt x="899" y="944"/>
                      <a:pt x="900" y="943"/>
                    </a:cubicBezTo>
                    <a:cubicBezTo>
                      <a:pt x="900" y="942"/>
                      <a:pt x="901" y="942"/>
                      <a:pt x="901" y="940"/>
                    </a:cubicBezTo>
                    <a:cubicBezTo>
                      <a:pt x="901" y="939"/>
                      <a:pt x="899" y="938"/>
                      <a:pt x="900" y="936"/>
                    </a:cubicBezTo>
                    <a:cubicBezTo>
                      <a:pt x="900" y="936"/>
                      <a:pt x="900" y="935"/>
                      <a:pt x="900" y="934"/>
                    </a:cubicBezTo>
                    <a:cubicBezTo>
                      <a:pt x="900" y="933"/>
                      <a:pt x="899" y="932"/>
                      <a:pt x="900" y="931"/>
                    </a:cubicBezTo>
                    <a:cubicBezTo>
                      <a:pt x="900" y="930"/>
                      <a:pt x="902" y="931"/>
                      <a:pt x="902" y="930"/>
                    </a:cubicBezTo>
                    <a:cubicBezTo>
                      <a:pt x="903" y="929"/>
                      <a:pt x="901" y="929"/>
                      <a:pt x="901" y="928"/>
                    </a:cubicBezTo>
                    <a:cubicBezTo>
                      <a:pt x="900" y="927"/>
                      <a:pt x="900" y="927"/>
                      <a:pt x="900" y="926"/>
                    </a:cubicBezTo>
                    <a:cubicBezTo>
                      <a:pt x="900" y="925"/>
                      <a:pt x="903" y="926"/>
                      <a:pt x="903" y="925"/>
                    </a:cubicBezTo>
                    <a:cubicBezTo>
                      <a:pt x="903" y="924"/>
                      <a:pt x="903" y="923"/>
                      <a:pt x="902" y="923"/>
                    </a:cubicBezTo>
                    <a:cubicBezTo>
                      <a:pt x="901" y="922"/>
                      <a:pt x="900" y="923"/>
                      <a:pt x="899" y="922"/>
                    </a:cubicBezTo>
                    <a:cubicBezTo>
                      <a:pt x="898" y="922"/>
                      <a:pt x="898" y="923"/>
                      <a:pt x="897" y="922"/>
                    </a:cubicBezTo>
                    <a:cubicBezTo>
                      <a:pt x="896" y="921"/>
                      <a:pt x="897" y="920"/>
                      <a:pt x="897" y="920"/>
                    </a:cubicBezTo>
                    <a:cubicBezTo>
                      <a:pt x="897" y="919"/>
                      <a:pt x="897" y="918"/>
                      <a:pt x="897" y="917"/>
                    </a:cubicBezTo>
                    <a:cubicBezTo>
                      <a:pt x="896" y="916"/>
                      <a:pt x="895" y="916"/>
                      <a:pt x="895" y="915"/>
                    </a:cubicBezTo>
                    <a:cubicBezTo>
                      <a:pt x="894" y="915"/>
                      <a:pt x="892" y="915"/>
                      <a:pt x="892" y="913"/>
                    </a:cubicBezTo>
                    <a:cubicBezTo>
                      <a:pt x="892" y="912"/>
                      <a:pt x="892" y="911"/>
                      <a:pt x="893" y="910"/>
                    </a:cubicBezTo>
                    <a:cubicBezTo>
                      <a:pt x="894" y="909"/>
                      <a:pt x="895" y="910"/>
                      <a:pt x="897" y="910"/>
                    </a:cubicBezTo>
                    <a:cubicBezTo>
                      <a:pt x="899" y="910"/>
                      <a:pt x="899" y="912"/>
                      <a:pt x="901" y="912"/>
                    </a:cubicBezTo>
                    <a:cubicBezTo>
                      <a:pt x="903" y="913"/>
                      <a:pt x="903" y="912"/>
                      <a:pt x="905" y="913"/>
                    </a:cubicBezTo>
                    <a:cubicBezTo>
                      <a:pt x="906" y="913"/>
                      <a:pt x="907" y="913"/>
                      <a:pt x="908" y="913"/>
                    </a:cubicBezTo>
                    <a:cubicBezTo>
                      <a:pt x="909" y="912"/>
                      <a:pt x="911" y="913"/>
                      <a:pt x="912" y="911"/>
                    </a:cubicBezTo>
                    <a:cubicBezTo>
                      <a:pt x="912" y="911"/>
                      <a:pt x="912" y="910"/>
                      <a:pt x="912" y="910"/>
                    </a:cubicBezTo>
                    <a:cubicBezTo>
                      <a:pt x="912" y="909"/>
                      <a:pt x="911" y="908"/>
                      <a:pt x="911" y="907"/>
                    </a:cubicBezTo>
                    <a:moveTo>
                      <a:pt x="767" y="404"/>
                    </a:moveTo>
                    <a:cubicBezTo>
                      <a:pt x="768" y="403"/>
                      <a:pt x="769" y="403"/>
                      <a:pt x="770" y="403"/>
                    </a:cubicBezTo>
                    <a:cubicBezTo>
                      <a:pt x="772" y="402"/>
                      <a:pt x="773" y="403"/>
                      <a:pt x="774" y="403"/>
                    </a:cubicBezTo>
                    <a:cubicBezTo>
                      <a:pt x="775" y="403"/>
                      <a:pt x="776" y="403"/>
                      <a:pt x="776" y="402"/>
                    </a:cubicBezTo>
                    <a:cubicBezTo>
                      <a:pt x="776" y="401"/>
                      <a:pt x="775" y="400"/>
                      <a:pt x="775" y="400"/>
                    </a:cubicBezTo>
                    <a:cubicBezTo>
                      <a:pt x="774" y="399"/>
                      <a:pt x="773" y="399"/>
                      <a:pt x="772" y="399"/>
                    </a:cubicBezTo>
                    <a:cubicBezTo>
                      <a:pt x="770" y="398"/>
                      <a:pt x="770" y="399"/>
                      <a:pt x="768" y="398"/>
                    </a:cubicBezTo>
                    <a:cubicBezTo>
                      <a:pt x="767" y="398"/>
                      <a:pt x="766" y="398"/>
                      <a:pt x="764" y="398"/>
                    </a:cubicBezTo>
                    <a:cubicBezTo>
                      <a:pt x="763" y="397"/>
                      <a:pt x="762" y="397"/>
                      <a:pt x="761" y="398"/>
                    </a:cubicBezTo>
                    <a:cubicBezTo>
                      <a:pt x="761" y="399"/>
                      <a:pt x="761" y="399"/>
                      <a:pt x="761" y="400"/>
                    </a:cubicBezTo>
                    <a:cubicBezTo>
                      <a:pt x="761" y="401"/>
                      <a:pt x="763" y="401"/>
                      <a:pt x="763" y="402"/>
                    </a:cubicBezTo>
                    <a:cubicBezTo>
                      <a:pt x="764" y="403"/>
                      <a:pt x="764" y="404"/>
                      <a:pt x="765" y="404"/>
                    </a:cubicBezTo>
                    <a:cubicBezTo>
                      <a:pt x="765" y="404"/>
                      <a:pt x="766" y="404"/>
                      <a:pt x="767" y="404"/>
                    </a:cubicBezTo>
                    <a:close/>
                    <a:moveTo>
                      <a:pt x="852" y="403"/>
                    </a:moveTo>
                    <a:cubicBezTo>
                      <a:pt x="853" y="402"/>
                      <a:pt x="854" y="402"/>
                      <a:pt x="855" y="401"/>
                    </a:cubicBezTo>
                    <a:cubicBezTo>
                      <a:pt x="855" y="401"/>
                      <a:pt x="857" y="401"/>
                      <a:pt x="857" y="400"/>
                    </a:cubicBezTo>
                    <a:cubicBezTo>
                      <a:pt x="857" y="399"/>
                      <a:pt x="856" y="399"/>
                      <a:pt x="856" y="398"/>
                    </a:cubicBezTo>
                    <a:cubicBezTo>
                      <a:pt x="855" y="397"/>
                      <a:pt x="853" y="398"/>
                      <a:pt x="852" y="397"/>
                    </a:cubicBezTo>
                    <a:cubicBezTo>
                      <a:pt x="850" y="397"/>
                      <a:pt x="849" y="397"/>
                      <a:pt x="848" y="397"/>
                    </a:cubicBezTo>
                    <a:cubicBezTo>
                      <a:pt x="847" y="397"/>
                      <a:pt x="845" y="395"/>
                      <a:pt x="844" y="397"/>
                    </a:cubicBezTo>
                    <a:cubicBezTo>
                      <a:pt x="843" y="397"/>
                      <a:pt x="843" y="398"/>
                      <a:pt x="843" y="399"/>
                    </a:cubicBezTo>
                    <a:cubicBezTo>
                      <a:pt x="844" y="400"/>
                      <a:pt x="844" y="401"/>
                      <a:pt x="844" y="401"/>
                    </a:cubicBezTo>
                    <a:cubicBezTo>
                      <a:pt x="845" y="402"/>
                      <a:pt x="846" y="402"/>
                      <a:pt x="847" y="402"/>
                    </a:cubicBezTo>
                    <a:cubicBezTo>
                      <a:pt x="848" y="402"/>
                      <a:pt x="848" y="402"/>
                      <a:pt x="849" y="402"/>
                    </a:cubicBezTo>
                    <a:cubicBezTo>
                      <a:pt x="851" y="402"/>
                      <a:pt x="852" y="402"/>
                      <a:pt x="853" y="403"/>
                    </a:cubicBezTo>
                    <a:moveTo>
                      <a:pt x="792" y="400"/>
                    </a:moveTo>
                    <a:cubicBezTo>
                      <a:pt x="791" y="400"/>
                      <a:pt x="790" y="400"/>
                      <a:pt x="789" y="399"/>
                    </a:cubicBezTo>
                    <a:cubicBezTo>
                      <a:pt x="789" y="398"/>
                      <a:pt x="789" y="397"/>
                      <a:pt x="789" y="396"/>
                    </a:cubicBezTo>
                    <a:cubicBezTo>
                      <a:pt x="790" y="395"/>
                      <a:pt x="791" y="396"/>
                      <a:pt x="792" y="395"/>
                    </a:cubicBezTo>
                    <a:cubicBezTo>
                      <a:pt x="794" y="395"/>
                      <a:pt x="795" y="396"/>
                      <a:pt x="797" y="396"/>
                    </a:cubicBezTo>
                    <a:cubicBezTo>
                      <a:pt x="799" y="397"/>
                      <a:pt x="799" y="397"/>
                      <a:pt x="801" y="397"/>
                    </a:cubicBezTo>
                    <a:cubicBezTo>
                      <a:pt x="802" y="397"/>
                      <a:pt x="803" y="398"/>
                      <a:pt x="803" y="397"/>
                    </a:cubicBezTo>
                    <a:cubicBezTo>
                      <a:pt x="804" y="397"/>
                      <a:pt x="805" y="396"/>
                      <a:pt x="805" y="395"/>
                    </a:cubicBezTo>
                    <a:cubicBezTo>
                      <a:pt x="804" y="394"/>
                      <a:pt x="804" y="395"/>
                      <a:pt x="803" y="394"/>
                    </a:cubicBezTo>
                    <a:cubicBezTo>
                      <a:pt x="803" y="393"/>
                      <a:pt x="803" y="393"/>
                      <a:pt x="803" y="392"/>
                    </a:cubicBezTo>
                    <a:cubicBezTo>
                      <a:pt x="803" y="391"/>
                      <a:pt x="804" y="391"/>
                      <a:pt x="803" y="390"/>
                    </a:cubicBezTo>
                    <a:cubicBezTo>
                      <a:pt x="803" y="389"/>
                      <a:pt x="802" y="390"/>
                      <a:pt x="801" y="389"/>
                    </a:cubicBezTo>
                    <a:cubicBezTo>
                      <a:pt x="799" y="388"/>
                      <a:pt x="796" y="389"/>
                      <a:pt x="797" y="387"/>
                    </a:cubicBezTo>
                    <a:cubicBezTo>
                      <a:pt x="797" y="386"/>
                      <a:pt x="798" y="386"/>
                      <a:pt x="798" y="386"/>
                    </a:cubicBezTo>
                    <a:cubicBezTo>
                      <a:pt x="800" y="384"/>
                      <a:pt x="802" y="385"/>
                      <a:pt x="804" y="385"/>
                    </a:cubicBezTo>
                    <a:cubicBezTo>
                      <a:pt x="805" y="385"/>
                      <a:pt x="806" y="385"/>
                      <a:pt x="807" y="385"/>
                    </a:cubicBezTo>
                    <a:cubicBezTo>
                      <a:pt x="809" y="385"/>
                      <a:pt x="809" y="385"/>
                      <a:pt x="811" y="385"/>
                    </a:cubicBezTo>
                    <a:cubicBezTo>
                      <a:pt x="812" y="385"/>
                      <a:pt x="813" y="385"/>
                      <a:pt x="814" y="385"/>
                    </a:cubicBezTo>
                    <a:cubicBezTo>
                      <a:pt x="816" y="385"/>
                      <a:pt x="817" y="384"/>
                      <a:pt x="818" y="385"/>
                    </a:cubicBezTo>
                    <a:cubicBezTo>
                      <a:pt x="819" y="385"/>
                      <a:pt x="819" y="386"/>
                      <a:pt x="820" y="387"/>
                    </a:cubicBezTo>
                    <a:cubicBezTo>
                      <a:pt x="821" y="388"/>
                      <a:pt x="822" y="387"/>
                      <a:pt x="824" y="388"/>
                    </a:cubicBezTo>
                    <a:cubicBezTo>
                      <a:pt x="825" y="389"/>
                      <a:pt x="826" y="390"/>
                      <a:pt x="828" y="391"/>
                    </a:cubicBezTo>
                    <a:cubicBezTo>
                      <a:pt x="828" y="391"/>
                      <a:pt x="829" y="392"/>
                      <a:pt x="829" y="393"/>
                    </a:cubicBezTo>
                    <a:cubicBezTo>
                      <a:pt x="831" y="393"/>
                      <a:pt x="832" y="392"/>
                      <a:pt x="833" y="393"/>
                    </a:cubicBezTo>
                    <a:cubicBezTo>
                      <a:pt x="834" y="393"/>
                      <a:pt x="835" y="393"/>
                      <a:pt x="836" y="394"/>
                    </a:cubicBezTo>
                    <a:cubicBezTo>
                      <a:pt x="836" y="395"/>
                      <a:pt x="836" y="396"/>
                      <a:pt x="836" y="396"/>
                    </a:cubicBezTo>
                    <a:cubicBezTo>
                      <a:pt x="835" y="397"/>
                      <a:pt x="834" y="397"/>
                      <a:pt x="834" y="398"/>
                    </a:cubicBezTo>
                    <a:cubicBezTo>
                      <a:pt x="834" y="398"/>
                      <a:pt x="834" y="399"/>
                      <a:pt x="834" y="400"/>
                    </a:cubicBezTo>
                    <a:cubicBezTo>
                      <a:pt x="834" y="400"/>
                      <a:pt x="833" y="401"/>
                      <a:pt x="832" y="400"/>
                    </a:cubicBezTo>
                    <a:cubicBezTo>
                      <a:pt x="831" y="400"/>
                      <a:pt x="830" y="400"/>
                      <a:pt x="830" y="400"/>
                    </a:cubicBezTo>
                    <a:cubicBezTo>
                      <a:pt x="828" y="399"/>
                      <a:pt x="828" y="398"/>
                      <a:pt x="826" y="398"/>
                    </a:cubicBezTo>
                    <a:cubicBezTo>
                      <a:pt x="825" y="398"/>
                      <a:pt x="825" y="398"/>
                      <a:pt x="824" y="398"/>
                    </a:cubicBezTo>
                    <a:cubicBezTo>
                      <a:pt x="824" y="399"/>
                      <a:pt x="824" y="399"/>
                      <a:pt x="824" y="400"/>
                    </a:cubicBezTo>
                    <a:cubicBezTo>
                      <a:pt x="823" y="401"/>
                      <a:pt x="822" y="400"/>
                      <a:pt x="821" y="400"/>
                    </a:cubicBezTo>
                    <a:cubicBezTo>
                      <a:pt x="820" y="400"/>
                      <a:pt x="820" y="399"/>
                      <a:pt x="819" y="399"/>
                    </a:cubicBezTo>
                    <a:cubicBezTo>
                      <a:pt x="818" y="399"/>
                      <a:pt x="818" y="399"/>
                      <a:pt x="817" y="399"/>
                    </a:cubicBezTo>
                    <a:cubicBezTo>
                      <a:pt x="816" y="399"/>
                      <a:pt x="816" y="400"/>
                      <a:pt x="815" y="402"/>
                    </a:cubicBezTo>
                    <a:cubicBezTo>
                      <a:pt x="815" y="403"/>
                      <a:pt x="815" y="404"/>
                      <a:pt x="814" y="404"/>
                    </a:cubicBezTo>
                    <a:cubicBezTo>
                      <a:pt x="813" y="405"/>
                      <a:pt x="813" y="405"/>
                      <a:pt x="812" y="405"/>
                    </a:cubicBezTo>
                    <a:cubicBezTo>
                      <a:pt x="811" y="404"/>
                      <a:pt x="810" y="404"/>
                      <a:pt x="810" y="404"/>
                    </a:cubicBezTo>
                    <a:cubicBezTo>
                      <a:pt x="809" y="403"/>
                      <a:pt x="810" y="402"/>
                      <a:pt x="809" y="401"/>
                    </a:cubicBezTo>
                    <a:cubicBezTo>
                      <a:pt x="808" y="401"/>
                      <a:pt x="807" y="401"/>
                      <a:pt x="806" y="401"/>
                    </a:cubicBezTo>
                    <a:cubicBezTo>
                      <a:pt x="804" y="401"/>
                      <a:pt x="803" y="402"/>
                      <a:pt x="802" y="402"/>
                    </a:cubicBezTo>
                    <a:cubicBezTo>
                      <a:pt x="801" y="401"/>
                      <a:pt x="800" y="401"/>
                      <a:pt x="799" y="400"/>
                    </a:cubicBezTo>
                    <a:cubicBezTo>
                      <a:pt x="798" y="400"/>
                      <a:pt x="797" y="400"/>
                      <a:pt x="795" y="400"/>
                    </a:cubicBezTo>
                    <a:cubicBezTo>
                      <a:pt x="794" y="400"/>
                      <a:pt x="793" y="400"/>
                      <a:pt x="792" y="400"/>
                    </a:cubicBezTo>
                    <a:close/>
                    <a:moveTo>
                      <a:pt x="878" y="471"/>
                    </a:moveTo>
                    <a:cubicBezTo>
                      <a:pt x="879" y="471"/>
                      <a:pt x="880" y="470"/>
                      <a:pt x="882" y="471"/>
                    </a:cubicBezTo>
                    <a:cubicBezTo>
                      <a:pt x="883" y="471"/>
                      <a:pt x="884" y="471"/>
                      <a:pt x="885" y="471"/>
                    </a:cubicBezTo>
                    <a:cubicBezTo>
                      <a:pt x="886" y="472"/>
                      <a:pt x="887" y="472"/>
                      <a:pt x="888" y="474"/>
                    </a:cubicBezTo>
                    <a:cubicBezTo>
                      <a:pt x="888" y="475"/>
                      <a:pt x="888" y="476"/>
                      <a:pt x="888" y="478"/>
                    </a:cubicBezTo>
                    <a:cubicBezTo>
                      <a:pt x="887" y="479"/>
                      <a:pt x="885" y="479"/>
                      <a:pt x="886" y="481"/>
                    </a:cubicBezTo>
                    <a:cubicBezTo>
                      <a:pt x="886" y="482"/>
                      <a:pt x="887" y="482"/>
                      <a:pt x="888" y="483"/>
                    </a:cubicBezTo>
                    <a:cubicBezTo>
                      <a:pt x="890" y="483"/>
                      <a:pt x="891" y="482"/>
                      <a:pt x="893" y="482"/>
                    </a:cubicBezTo>
                    <a:cubicBezTo>
                      <a:pt x="894" y="482"/>
                      <a:pt x="894" y="482"/>
                      <a:pt x="895" y="483"/>
                    </a:cubicBezTo>
                    <a:cubicBezTo>
                      <a:pt x="896" y="484"/>
                      <a:pt x="897" y="484"/>
                      <a:pt x="898" y="486"/>
                    </a:cubicBezTo>
                    <a:cubicBezTo>
                      <a:pt x="899" y="486"/>
                      <a:pt x="900" y="487"/>
                      <a:pt x="901" y="488"/>
                    </a:cubicBezTo>
                    <a:cubicBezTo>
                      <a:pt x="902" y="490"/>
                      <a:pt x="903" y="490"/>
                      <a:pt x="903" y="492"/>
                    </a:cubicBezTo>
                    <a:cubicBezTo>
                      <a:pt x="904" y="493"/>
                      <a:pt x="903" y="494"/>
                      <a:pt x="904" y="496"/>
                    </a:cubicBezTo>
                    <a:cubicBezTo>
                      <a:pt x="904" y="497"/>
                      <a:pt x="905" y="497"/>
                      <a:pt x="907" y="497"/>
                    </a:cubicBezTo>
                    <a:cubicBezTo>
                      <a:pt x="907" y="498"/>
                      <a:pt x="908" y="497"/>
                      <a:pt x="909" y="497"/>
                    </a:cubicBezTo>
                    <a:cubicBezTo>
                      <a:pt x="910" y="498"/>
                      <a:pt x="910" y="499"/>
                      <a:pt x="910" y="500"/>
                    </a:cubicBezTo>
                    <a:cubicBezTo>
                      <a:pt x="912" y="501"/>
                      <a:pt x="913" y="501"/>
                      <a:pt x="914" y="502"/>
                    </a:cubicBezTo>
                    <a:cubicBezTo>
                      <a:pt x="914" y="503"/>
                      <a:pt x="914" y="504"/>
                      <a:pt x="915" y="505"/>
                    </a:cubicBezTo>
                    <a:cubicBezTo>
                      <a:pt x="916" y="506"/>
                      <a:pt x="917" y="506"/>
                      <a:pt x="919" y="507"/>
                    </a:cubicBezTo>
                    <a:cubicBezTo>
                      <a:pt x="920" y="507"/>
                      <a:pt x="921" y="506"/>
                      <a:pt x="922" y="506"/>
                    </a:cubicBezTo>
                    <a:cubicBezTo>
                      <a:pt x="923" y="506"/>
                      <a:pt x="924" y="505"/>
                      <a:pt x="925" y="505"/>
                    </a:cubicBezTo>
                    <a:cubicBezTo>
                      <a:pt x="927" y="505"/>
                      <a:pt x="927" y="505"/>
                      <a:pt x="928" y="506"/>
                    </a:cubicBezTo>
                    <a:cubicBezTo>
                      <a:pt x="930" y="506"/>
                      <a:pt x="931" y="507"/>
                      <a:pt x="932" y="507"/>
                    </a:cubicBezTo>
                    <a:cubicBezTo>
                      <a:pt x="934" y="507"/>
                      <a:pt x="936" y="506"/>
                      <a:pt x="938" y="507"/>
                    </a:cubicBezTo>
                    <a:cubicBezTo>
                      <a:pt x="939" y="507"/>
                      <a:pt x="940" y="508"/>
                      <a:pt x="941" y="509"/>
                    </a:cubicBezTo>
                    <a:cubicBezTo>
                      <a:pt x="942" y="509"/>
                      <a:pt x="942" y="511"/>
                      <a:pt x="943" y="511"/>
                    </a:cubicBezTo>
                    <a:cubicBezTo>
                      <a:pt x="944" y="512"/>
                      <a:pt x="946" y="511"/>
                      <a:pt x="947" y="512"/>
                    </a:cubicBezTo>
                    <a:cubicBezTo>
                      <a:pt x="948" y="512"/>
                      <a:pt x="948" y="513"/>
                      <a:pt x="949" y="514"/>
                    </a:cubicBezTo>
                    <a:cubicBezTo>
                      <a:pt x="950" y="514"/>
                      <a:pt x="951" y="513"/>
                      <a:pt x="952" y="514"/>
                    </a:cubicBezTo>
                    <a:cubicBezTo>
                      <a:pt x="954" y="514"/>
                      <a:pt x="954" y="516"/>
                      <a:pt x="954" y="517"/>
                    </a:cubicBezTo>
                    <a:cubicBezTo>
                      <a:pt x="955" y="519"/>
                      <a:pt x="955" y="520"/>
                      <a:pt x="957" y="521"/>
                    </a:cubicBezTo>
                    <a:cubicBezTo>
                      <a:pt x="958" y="521"/>
                      <a:pt x="959" y="521"/>
                      <a:pt x="959" y="522"/>
                    </a:cubicBezTo>
                    <a:cubicBezTo>
                      <a:pt x="960" y="523"/>
                      <a:pt x="959" y="523"/>
                      <a:pt x="959" y="524"/>
                    </a:cubicBezTo>
                    <a:cubicBezTo>
                      <a:pt x="960" y="526"/>
                      <a:pt x="959" y="527"/>
                      <a:pt x="960" y="529"/>
                    </a:cubicBezTo>
                    <a:cubicBezTo>
                      <a:pt x="961" y="530"/>
                      <a:pt x="961" y="530"/>
                      <a:pt x="962" y="531"/>
                    </a:cubicBezTo>
                    <a:cubicBezTo>
                      <a:pt x="963" y="533"/>
                      <a:pt x="963" y="535"/>
                      <a:pt x="963" y="537"/>
                    </a:cubicBezTo>
                    <a:cubicBezTo>
                      <a:pt x="963" y="538"/>
                      <a:pt x="963" y="539"/>
                      <a:pt x="963" y="540"/>
                    </a:cubicBezTo>
                    <a:cubicBezTo>
                      <a:pt x="964" y="542"/>
                      <a:pt x="966" y="542"/>
                      <a:pt x="967" y="542"/>
                    </a:cubicBezTo>
                    <a:cubicBezTo>
                      <a:pt x="968" y="543"/>
                      <a:pt x="969" y="542"/>
                      <a:pt x="970" y="543"/>
                    </a:cubicBezTo>
                    <a:cubicBezTo>
                      <a:pt x="971" y="545"/>
                      <a:pt x="970" y="546"/>
                      <a:pt x="969" y="547"/>
                    </a:cubicBezTo>
                    <a:cubicBezTo>
                      <a:pt x="969" y="549"/>
                      <a:pt x="967" y="549"/>
                      <a:pt x="966" y="551"/>
                    </a:cubicBezTo>
                    <a:cubicBezTo>
                      <a:pt x="965" y="553"/>
                      <a:pt x="966" y="554"/>
                      <a:pt x="965" y="555"/>
                    </a:cubicBezTo>
                    <a:cubicBezTo>
                      <a:pt x="964" y="556"/>
                      <a:pt x="962" y="556"/>
                      <a:pt x="961" y="557"/>
                    </a:cubicBezTo>
                    <a:cubicBezTo>
                      <a:pt x="960" y="558"/>
                      <a:pt x="960" y="559"/>
                      <a:pt x="959" y="561"/>
                    </a:cubicBezTo>
                    <a:cubicBezTo>
                      <a:pt x="959" y="562"/>
                      <a:pt x="959" y="563"/>
                      <a:pt x="958" y="565"/>
                    </a:cubicBezTo>
                    <a:cubicBezTo>
                      <a:pt x="957" y="566"/>
                      <a:pt x="956" y="566"/>
                      <a:pt x="955" y="567"/>
                    </a:cubicBezTo>
                    <a:cubicBezTo>
                      <a:pt x="955" y="568"/>
                      <a:pt x="954" y="568"/>
                      <a:pt x="954" y="569"/>
                    </a:cubicBezTo>
                    <a:cubicBezTo>
                      <a:pt x="953" y="570"/>
                      <a:pt x="950" y="571"/>
                      <a:pt x="952" y="571"/>
                    </a:cubicBezTo>
                    <a:cubicBezTo>
                      <a:pt x="953" y="571"/>
                      <a:pt x="954" y="572"/>
                      <a:pt x="955" y="571"/>
                    </a:cubicBezTo>
                    <a:cubicBezTo>
                      <a:pt x="956" y="571"/>
                      <a:pt x="956" y="570"/>
                      <a:pt x="957" y="569"/>
                    </a:cubicBezTo>
                    <a:cubicBezTo>
                      <a:pt x="958" y="569"/>
                      <a:pt x="958" y="568"/>
                      <a:pt x="959" y="568"/>
                    </a:cubicBezTo>
                    <a:cubicBezTo>
                      <a:pt x="960" y="567"/>
                      <a:pt x="961" y="568"/>
                      <a:pt x="962" y="567"/>
                    </a:cubicBezTo>
                    <a:cubicBezTo>
                      <a:pt x="963" y="567"/>
                      <a:pt x="962" y="566"/>
                      <a:pt x="962" y="565"/>
                    </a:cubicBezTo>
                    <a:cubicBezTo>
                      <a:pt x="963" y="563"/>
                      <a:pt x="962" y="562"/>
                      <a:pt x="962" y="560"/>
                    </a:cubicBezTo>
                    <a:cubicBezTo>
                      <a:pt x="963" y="559"/>
                      <a:pt x="963" y="559"/>
                      <a:pt x="964" y="558"/>
                    </a:cubicBezTo>
                    <a:cubicBezTo>
                      <a:pt x="964" y="558"/>
                      <a:pt x="965" y="558"/>
                      <a:pt x="966" y="558"/>
                    </a:cubicBezTo>
                    <a:cubicBezTo>
                      <a:pt x="968" y="558"/>
                      <a:pt x="969" y="558"/>
                      <a:pt x="970" y="558"/>
                    </a:cubicBezTo>
                    <a:cubicBezTo>
                      <a:pt x="971" y="558"/>
                      <a:pt x="972" y="558"/>
                      <a:pt x="973" y="558"/>
                    </a:cubicBezTo>
                    <a:cubicBezTo>
                      <a:pt x="975" y="558"/>
                      <a:pt x="975" y="558"/>
                      <a:pt x="976" y="558"/>
                    </a:cubicBezTo>
                    <a:cubicBezTo>
                      <a:pt x="978" y="559"/>
                      <a:pt x="979" y="558"/>
                      <a:pt x="980" y="559"/>
                    </a:cubicBezTo>
                    <a:cubicBezTo>
                      <a:pt x="981" y="559"/>
                      <a:pt x="981" y="559"/>
                      <a:pt x="981" y="560"/>
                    </a:cubicBezTo>
                    <a:cubicBezTo>
                      <a:pt x="982" y="561"/>
                      <a:pt x="980" y="562"/>
                      <a:pt x="980" y="563"/>
                    </a:cubicBezTo>
                    <a:cubicBezTo>
                      <a:pt x="979" y="565"/>
                      <a:pt x="979" y="566"/>
                      <a:pt x="978" y="567"/>
                    </a:cubicBezTo>
                    <a:cubicBezTo>
                      <a:pt x="977" y="569"/>
                      <a:pt x="977" y="570"/>
                      <a:pt x="976" y="570"/>
                    </a:cubicBezTo>
                    <a:cubicBezTo>
                      <a:pt x="975" y="571"/>
                      <a:pt x="974" y="570"/>
                      <a:pt x="973" y="571"/>
                    </a:cubicBezTo>
                    <a:cubicBezTo>
                      <a:pt x="972" y="571"/>
                      <a:pt x="972" y="572"/>
                      <a:pt x="971" y="572"/>
                    </a:cubicBezTo>
                    <a:moveTo>
                      <a:pt x="884" y="420"/>
                    </a:moveTo>
                    <a:cubicBezTo>
                      <a:pt x="885" y="420"/>
                      <a:pt x="886" y="420"/>
                      <a:pt x="886" y="419"/>
                    </a:cubicBezTo>
                    <a:cubicBezTo>
                      <a:pt x="886" y="418"/>
                      <a:pt x="886" y="417"/>
                      <a:pt x="886" y="417"/>
                    </a:cubicBezTo>
                    <a:cubicBezTo>
                      <a:pt x="885" y="416"/>
                      <a:pt x="884" y="416"/>
                      <a:pt x="884" y="417"/>
                    </a:cubicBezTo>
                    <a:cubicBezTo>
                      <a:pt x="883" y="417"/>
                      <a:pt x="882" y="418"/>
                      <a:pt x="883" y="419"/>
                    </a:cubicBezTo>
                    <a:cubicBezTo>
                      <a:pt x="883" y="420"/>
                      <a:pt x="883" y="420"/>
                      <a:pt x="884" y="420"/>
                    </a:cubicBezTo>
                    <a:close/>
                    <a:moveTo>
                      <a:pt x="888" y="424"/>
                    </a:moveTo>
                    <a:cubicBezTo>
                      <a:pt x="888" y="424"/>
                      <a:pt x="888" y="423"/>
                      <a:pt x="888" y="422"/>
                    </a:cubicBezTo>
                    <a:cubicBezTo>
                      <a:pt x="887" y="421"/>
                      <a:pt x="886" y="421"/>
                      <a:pt x="885" y="422"/>
                    </a:cubicBezTo>
                    <a:cubicBezTo>
                      <a:pt x="884" y="423"/>
                      <a:pt x="884" y="423"/>
                      <a:pt x="885" y="424"/>
                    </a:cubicBezTo>
                    <a:cubicBezTo>
                      <a:pt x="886" y="425"/>
                      <a:pt x="887" y="425"/>
                      <a:pt x="888" y="424"/>
                    </a:cubicBezTo>
                    <a:close/>
                    <a:moveTo>
                      <a:pt x="890" y="432"/>
                    </a:moveTo>
                    <a:cubicBezTo>
                      <a:pt x="890" y="431"/>
                      <a:pt x="890" y="430"/>
                      <a:pt x="890" y="430"/>
                    </a:cubicBezTo>
                    <a:cubicBezTo>
                      <a:pt x="889" y="429"/>
                      <a:pt x="888" y="429"/>
                      <a:pt x="888" y="430"/>
                    </a:cubicBezTo>
                    <a:cubicBezTo>
                      <a:pt x="887" y="430"/>
                      <a:pt x="887" y="431"/>
                      <a:pt x="887" y="431"/>
                    </a:cubicBezTo>
                    <a:cubicBezTo>
                      <a:pt x="887" y="432"/>
                      <a:pt x="887" y="433"/>
                      <a:pt x="888" y="433"/>
                    </a:cubicBezTo>
                    <a:lnTo>
                      <a:pt x="890" y="432"/>
                    </a:lnTo>
                    <a:close/>
                    <a:moveTo>
                      <a:pt x="883" y="454"/>
                    </a:moveTo>
                    <a:cubicBezTo>
                      <a:pt x="884" y="454"/>
                      <a:pt x="884" y="453"/>
                      <a:pt x="883" y="452"/>
                    </a:cubicBezTo>
                    <a:cubicBezTo>
                      <a:pt x="883" y="452"/>
                      <a:pt x="882" y="452"/>
                      <a:pt x="882" y="453"/>
                    </a:cubicBezTo>
                    <a:cubicBezTo>
                      <a:pt x="882" y="453"/>
                      <a:pt x="882" y="454"/>
                      <a:pt x="883" y="454"/>
                    </a:cubicBezTo>
                    <a:close/>
                    <a:moveTo>
                      <a:pt x="882" y="469"/>
                    </a:moveTo>
                    <a:cubicBezTo>
                      <a:pt x="881" y="468"/>
                      <a:pt x="883" y="468"/>
                      <a:pt x="883" y="467"/>
                    </a:cubicBezTo>
                    <a:cubicBezTo>
                      <a:pt x="884" y="466"/>
                      <a:pt x="883" y="466"/>
                      <a:pt x="883" y="465"/>
                    </a:cubicBezTo>
                    <a:cubicBezTo>
                      <a:pt x="883" y="464"/>
                      <a:pt x="884" y="464"/>
                      <a:pt x="885" y="463"/>
                    </a:cubicBezTo>
                    <a:cubicBezTo>
                      <a:pt x="886" y="463"/>
                      <a:pt x="887" y="463"/>
                      <a:pt x="887" y="463"/>
                    </a:cubicBezTo>
                    <a:cubicBezTo>
                      <a:pt x="888" y="464"/>
                      <a:pt x="888" y="465"/>
                      <a:pt x="888" y="466"/>
                    </a:cubicBezTo>
                    <a:cubicBezTo>
                      <a:pt x="888" y="467"/>
                      <a:pt x="887" y="467"/>
                      <a:pt x="886" y="468"/>
                    </a:cubicBezTo>
                    <a:cubicBezTo>
                      <a:pt x="886" y="468"/>
                      <a:pt x="886" y="469"/>
                      <a:pt x="886" y="470"/>
                    </a:cubicBezTo>
                    <a:cubicBezTo>
                      <a:pt x="885" y="470"/>
                      <a:pt x="884" y="470"/>
                      <a:pt x="883" y="470"/>
                    </a:cubicBezTo>
                    <a:cubicBezTo>
                      <a:pt x="883" y="470"/>
                      <a:pt x="882" y="470"/>
                      <a:pt x="882" y="469"/>
                    </a:cubicBezTo>
                    <a:close/>
                    <a:moveTo>
                      <a:pt x="1163" y="416"/>
                    </a:moveTo>
                    <a:cubicBezTo>
                      <a:pt x="1163" y="417"/>
                      <a:pt x="1166" y="417"/>
                      <a:pt x="1166" y="416"/>
                    </a:cubicBezTo>
                    <a:cubicBezTo>
                      <a:pt x="1166" y="415"/>
                      <a:pt x="1165" y="415"/>
                      <a:pt x="1164" y="415"/>
                    </a:cubicBezTo>
                    <a:cubicBezTo>
                      <a:pt x="1164" y="414"/>
                      <a:pt x="1163" y="414"/>
                      <a:pt x="1162" y="414"/>
                    </a:cubicBezTo>
                    <a:cubicBezTo>
                      <a:pt x="1162" y="415"/>
                      <a:pt x="1162" y="416"/>
                      <a:pt x="1163" y="416"/>
                    </a:cubicBezTo>
                    <a:close/>
                    <a:moveTo>
                      <a:pt x="1164" y="426"/>
                    </a:moveTo>
                    <a:cubicBezTo>
                      <a:pt x="1164" y="425"/>
                      <a:pt x="1165" y="425"/>
                      <a:pt x="1166" y="425"/>
                    </a:cubicBezTo>
                    <a:cubicBezTo>
                      <a:pt x="1166" y="424"/>
                      <a:pt x="1167" y="424"/>
                      <a:pt x="1168" y="424"/>
                    </a:cubicBezTo>
                    <a:cubicBezTo>
                      <a:pt x="1169" y="425"/>
                      <a:pt x="1169" y="426"/>
                      <a:pt x="1169" y="426"/>
                    </a:cubicBezTo>
                    <a:cubicBezTo>
                      <a:pt x="1169" y="428"/>
                      <a:pt x="1168" y="428"/>
                      <a:pt x="1167" y="429"/>
                    </a:cubicBezTo>
                    <a:cubicBezTo>
                      <a:pt x="1166" y="429"/>
                      <a:pt x="1165" y="429"/>
                      <a:pt x="1165" y="429"/>
                    </a:cubicBezTo>
                    <a:cubicBezTo>
                      <a:pt x="1164" y="428"/>
                      <a:pt x="1165" y="428"/>
                      <a:pt x="1165" y="427"/>
                    </a:cubicBezTo>
                    <a:cubicBezTo>
                      <a:pt x="1165" y="427"/>
                      <a:pt x="1164" y="427"/>
                      <a:pt x="1164" y="426"/>
                    </a:cubicBezTo>
                    <a:close/>
                    <a:moveTo>
                      <a:pt x="1367" y="502"/>
                    </a:moveTo>
                    <a:cubicBezTo>
                      <a:pt x="1367" y="502"/>
                      <a:pt x="1366" y="502"/>
                      <a:pt x="1365" y="502"/>
                    </a:cubicBezTo>
                    <a:cubicBezTo>
                      <a:pt x="1363" y="502"/>
                      <a:pt x="1362" y="502"/>
                      <a:pt x="1360" y="502"/>
                    </a:cubicBezTo>
                    <a:cubicBezTo>
                      <a:pt x="1358" y="502"/>
                      <a:pt x="1357" y="502"/>
                      <a:pt x="1356" y="503"/>
                    </a:cubicBezTo>
                    <a:cubicBezTo>
                      <a:pt x="1355" y="503"/>
                      <a:pt x="1354" y="502"/>
                      <a:pt x="1353" y="503"/>
                    </a:cubicBezTo>
                    <a:cubicBezTo>
                      <a:pt x="1352" y="504"/>
                      <a:pt x="1353" y="505"/>
                      <a:pt x="1353" y="505"/>
                    </a:cubicBezTo>
                    <a:cubicBezTo>
                      <a:pt x="1352" y="506"/>
                      <a:pt x="1351" y="506"/>
                      <a:pt x="1350" y="506"/>
                    </a:cubicBezTo>
                    <a:cubicBezTo>
                      <a:pt x="1349" y="506"/>
                      <a:pt x="1348" y="506"/>
                      <a:pt x="1347" y="506"/>
                    </a:cubicBezTo>
                    <a:cubicBezTo>
                      <a:pt x="1346" y="507"/>
                      <a:pt x="1345" y="506"/>
                      <a:pt x="1343" y="507"/>
                    </a:cubicBezTo>
                    <a:cubicBezTo>
                      <a:pt x="1342" y="508"/>
                      <a:pt x="1342" y="508"/>
                      <a:pt x="1341" y="509"/>
                    </a:cubicBezTo>
                    <a:cubicBezTo>
                      <a:pt x="1340" y="509"/>
                      <a:pt x="1340" y="509"/>
                      <a:pt x="1339" y="509"/>
                    </a:cubicBezTo>
                    <a:cubicBezTo>
                      <a:pt x="1338" y="510"/>
                      <a:pt x="1337" y="510"/>
                      <a:pt x="1337" y="511"/>
                    </a:cubicBezTo>
                    <a:cubicBezTo>
                      <a:pt x="1335" y="511"/>
                      <a:pt x="1335" y="512"/>
                      <a:pt x="1334" y="513"/>
                    </a:cubicBezTo>
                    <a:cubicBezTo>
                      <a:pt x="1332" y="513"/>
                      <a:pt x="1331" y="513"/>
                      <a:pt x="1329" y="514"/>
                    </a:cubicBezTo>
                    <a:cubicBezTo>
                      <a:pt x="1328" y="514"/>
                      <a:pt x="1327" y="516"/>
                      <a:pt x="1326" y="515"/>
                    </a:cubicBezTo>
                    <a:cubicBezTo>
                      <a:pt x="1325" y="515"/>
                      <a:pt x="1325" y="514"/>
                      <a:pt x="1324" y="514"/>
                    </a:cubicBezTo>
                    <a:cubicBezTo>
                      <a:pt x="1323" y="513"/>
                      <a:pt x="1323" y="513"/>
                      <a:pt x="1322" y="512"/>
                    </a:cubicBezTo>
                    <a:cubicBezTo>
                      <a:pt x="1320" y="512"/>
                      <a:pt x="1319" y="511"/>
                      <a:pt x="1318" y="511"/>
                    </a:cubicBezTo>
                    <a:cubicBezTo>
                      <a:pt x="1316" y="511"/>
                      <a:pt x="1315" y="511"/>
                      <a:pt x="1313" y="511"/>
                    </a:cubicBezTo>
                    <a:cubicBezTo>
                      <a:pt x="1310" y="510"/>
                      <a:pt x="1309" y="510"/>
                      <a:pt x="1307" y="510"/>
                    </a:cubicBezTo>
                    <a:cubicBezTo>
                      <a:pt x="1305" y="510"/>
                      <a:pt x="1305" y="510"/>
                      <a:pt x="1303" y="511"/>
                    </a:cubicBezTo>
                    <a:cubicBezTo>
                      <a:pt x="1302" y="511"/>
                      <a:pt x="1302" y="512"/>
                      <a:pt x="1301" y="512"/>
                    </a:cubicBezTo>
                    <a:cubicBezTo>
                      <a:pt x="1300" y="513"/>
                      <a:pt x="1299" y="513"/>
                      <a:pt x="1298" y="513"/>
                    </a:cubicBezTo>
                    <a:cubicBezTo>
                      <a:pt x="1296" y="513"/>
                      <a:pt x="1295" y="513"/>
                      <a:pt x="1294" y="514"/>
                    </a:cubicBezTo>
                    <a:cubicBezTo>
                      <a:pt x="1293" y="514"/>
                      <a:pt x="1292" y="515"/>
                      <a:pt x="1291" y="516"/>
                    </a:cubicBezTo>
                    <a:cubicBezTo>
                      <a:pt x="1290" y="516"/>
                      <a:pt x="1290" y="516"/>
                      <a:pt x="1289" y="517"/>
                    </a:cubicBezTo>
                    <a:cubicBezTo>
                      <a:pt x="1287" y="517"/>
                      <a:pt x="1286" y="519"/>
                      <a:pt x="1284" y="519"/>
                    </a:cubicBezTo>
                    <a:cubicBezTo>
                      <a:pt x="1283" y="518"/>
                      <a:pt x="1282" y="517"/>
                      <a:pt x="1281" y="517"/>
                    </a:cubicBezTo>
                    <a:cubicBezTo>
                      <a:pt x="1280" y="516"/>
                      <a:pt x="1278" y="517"/>
                      <a:pt x="1277" y="516"/>
                    </a:cubicBezTo>
                    <a:cubicBezTo>
                      <a:pt x="1276" y="515"/>
                      <a:pt x="1277" y="514"/>
                      <a:pt x="1276" y="514"/>
                    </a:cubicBezTo>
                    <a:cubicBezTo>
                      <a:pt x="1275" y="513"/>
                      <a:pt x="1274" y="514"/>
                      <a:pt x="1272" y="513"/>
                    </a:cubicBezTo>
                    <a:cubicBezTo>
                      <a:pt x="1271" y="512"/>
                      <a:pt x="1272" y="511"/>
                      <a:pt x="1271" y="510"/>
                    </a:cubicBezTo>
                    <a:cubicBezTo>
                      <a:pt x="1270" y="508"/>
                      <a:pt x="1270" y="508"/>
                      <a:pt x="1268" y="507"/>
                    </a:cubicBezTo>
                    <a:cubicBezTo>
                      <a:pt x="1267" y="506"/>
                      <a:pt x="1266" y="505"/>
                      <a:pt x="1265" y="505"/>
                    </a:cubicBezTo>
                    <a:cubicBezTo>
                      <a:pt x="1264" y="504"/>
                      <a:pt x="1264" y="504"/>
                      <a:pt x="1263" y="503"/>
                    </a:cubicBezTo>
                    <a:cubicBezTo>
                      <a:pt x="1261" y="502"/>
                      <a:pt x="1261" y="502"/>
                      <a:pt x="1260" y="502"/>
                    </a:cubicBezTo>
                    <a:cubicBezTo>
                      <a:pt x="1259" y="501"/>
                      <a:pt x="1258" y="500"/>
                      <a:pt x="1258" y="500"/>
                    </a:cubicBezTo>
                    <a:cubicBezTo>
                      <a:pt x="1256" y="498"/>
                      <a:pt x="1255" y="498"/>
                      <a:pt x="1255" y="496"/>
                    </a:cubicBezTo>
                    <a:cubicBezTo>
                      <a:pt x="1254" y="495"/>
                      <a:pt x="1255" y="495"/>
                      <a:pt x="1254" y="494"/>
                    </a:cubicBezTo>
                    <a:cubicBezTo>
                      <a:pt x="1253" y="493"/>
                      <a:pt x="1252" y="493"/>
                      <a:pt x="1251" y="493"/>
                    </a:cubicBezTo>
                    <a:cubicBezTo>
                      <a:pt x="1250" y="492"/>
                      <a:pt x="1250" y="491"/>
                      <a:pt x="1249" y="490"/>
                    </a:cubicBezTo>
                    <a:cubicBezTo>
                      <a:pt x="1249" y="489"/>
                      <a:pt x="1248" y="489"/>
                      <a:pt x="1247" y="488"/>
                    </a:cubicBezTo>
                    <a:cubicBezTo>
                      <a:pt x="1246" y="487"/>
                      <a:pt x="1246" y="486"/>
                      <a:pt x="1245" y="486"/>
                    </a:cubicBezTo>
                    <a:cubicBezTo>
                      <a:pt x="1244" y="485"/>
                      <a:pt x="1244" y="484"/>
                      <a:pt x="1243" y="483"/>
                    </a:cubicBezTo>
                    <a:cubicBezTo>
                      <a:pt x="1242" y="482"/>
                      <a:pt x="1242" y="481"/>
                      <a:pt x="1242" y="480"/>
                    </a:cubicBezTo>
                    <a:cubicBezTo>
                      <a:pt x="1242" y="478"/>
                      <a:pt x="1244" y="477"/>
                      <a:pt x="1243" y="476"/>
                    </a:cubicBezTo>
                    <a:cubicBezTo>
                      <a:pt x="1243" y="475"/>
                      <a:pt x="1242" y="475"/>
                      <a:pt x="1241" y="475"/>
                    </a:cubicBezTo>
                    <a:cubicBezTo>
                      <a:pt x="1241" y="474"/>
                      <a:pt x="1240" y="474"/>
                      <a:pt x="1240" y="473"/>
                    </a:cubicBezTo>
                    <a:cubicBezTo>
                      <a:pt x="1239" y="473"/>
                      <a:pt x="1239" y="472"/>
                      <a:pt x="1239" y="471"/>
                    </a:cubicBezTo>
                    <a:cubicBezTo>
                      <a:pt x="1238" y="471"/>
                      <a:pt x="1236" y="472"/>
                      <a:pt x="1235" y="471"/>
                    </a:cubicBezTo>
                    <a:cubicBezTo>
                      <a:pt x="1235" y="470"/>
                      <a:pt x="1235" y="469"/>
                      <a:pt x="1235" y="469"/>
                    </a:cubicBezTo>
                    <a:cubicBezTo>
                      <a:pt x="1234" y="467"/>
                      <a:pt x="1234" y="467"/>
                      <a:pt x="1233" y="466"/>
                    </a:cubicBezTo>
                    <a:cubicBezTo>
                      <a:pt x="1232" y="464"/>
                      <a:pt x="1233" y="463"/>
                      <a:pt x="1231" y="462"/>
                    </a:cubicBezTo>
                    <a:cubicBezTo>
                      <a:pt x="1230" y="461"/>
                      <a:pt x="1229" y="461"/>
                      <a:pt x="1228" y="460"/>
                    </a:cubicBezTo>
                    <a:cubicBezTo>
                      <a:pt x="1227" y="455"/>
                      <a:pt x="1227" y="455"/>
                      <a:pt x="1227" y="455"/>
                    </a:cubicBezTo>
                    <a:cubicBezTo>
                      <a:pt x="1226" y="454"/>
                      <a:pt x="1225" y="453"/>
                      <a:pt x="1224" y="453"/>
                    </a:cubicBezTo>
                    <a:cubicBezTo>
                      <a:pt x="1223" y="452"/>
                      <a:pt x="1222" y="453"/>
                      <a:pt x="1221" y="452"/>
                    </a:cubicBezTo>
                    <a:cubicBezTo>
                      <a:pt x="1219" y="451"/>
                      <a:pt x="1219" y="451"/>
                      <a:pt x="1218" y="449"/>
                    </a:cubicBezTo>
                    <a:cubicBezTo>
                      <a:pt x="1217" y="448"/>
                      <a:pt x="1217" y="447"/>
                      <a:pt x="1218" y="445"/>
                    </a:cubicBezTo>
                    <a:cubicBezTo>
                      <a:pt x="1218" y="444"/>
                      <a:pt x="1218" y="444"/>
                      <a:pt x="1218" y="443"/>
                    </a:cubicBezTo>
                    <a:cubicBezTo>
                      <a:pt x="1218" y="441"/>
                      <a:pt x="1218" y="440"/>
                      <a:pt x="1218" y="439"/>
                    </a:cubicBezTo>
                    <a:cubicBezTo>
                      <a:pt x="1218" y="437"/>
                      <a:pt x="1219" y="436"/>
                      <a:pt x="1218" y="434"/>
                    </a:cubicBezTo>
                    <a:cubicBezTo>
                      <a:pt x="1217" y="433"/>
                      <a:pt x="1216" y="433"/>
                      <a:pt x="1215" y="432"/>
                    </a:cubicBezTo>
                    <a:cubicBezTo>
                      <a:pt x="1214" y="430"/>
                      <a:pt x="1213" y="429"/>
                      <a:pt x="1214" y="427"/>
                    </a:cubicBezTo>
                    <a:cubicBezTo>
                      <a:pt x="1215" y="426"/>
                      <a:pt x="1216" y="425"/>
                      <a:pt x="1217" y="424"/>
                    </a:cubicBezTo>
                    <a:cubicBezTo>
                      <a:pt x="1219" y="423"/>
                      <a:pt x="1221" y="423"/>
                      <a:pt x="1221" y="421"/>
                    </a:cubicBezTo>
                    <a:cubicBezTo>
                      <a:pt x="1222" y="419"/>
                      <a:pt x="1221" y="418"/>
                      <a:pt x="1221" y="417"/>
                    </a:cubicBezTo>
                    <a:cubicBezTo>
                      <a:pt x="1221" y="415"/>
                      <a:pt x="1222" y="414"/>
                      <a:pt x="1222" y="412"/>
                    </a:cubicBezTo>
                    <a:cubicBezTo>
                      <a:pt x="1222" y="411"/>
                      <a:pt x="1222" y="410"/>
                      <a:pt x="1223" y="409"/>
                    </a:cubicBezTo>
                    <a:cubicBezTo>
                      <a:pt x="1223" y="407"/>
                      <a:pt x="1225" y="406"/>
                      <a:pt x="1225" y="404"/>
                    </a:cubicBezTo>
                    <a:cubicBezTo>
                      <a:pt x="1225" y="402"/>
                      <a:pt x="1225" y="401"/>
                      <a:pt x="1225" y="399"/>
                    </a:cubicBezTo>
                    <a:cubicBezTo>
                      <a:pt x="1225" y="399"/>
                      <a:pt x="1224" y="398"/>
                      <a:pt x="1225" y="398"/>
                    </a:cubicBezTo>
                    <a:cubicBezTo>
                      <a:pt x="1225" y="397"/>
                      <a:pt x="1226" y="397"/>
                      <a:pt x="1226" y="396"/>
                    </a:cubicBezTo>
                    <a:cubicBezTo>
                      <a:pt x="1226" y="395"/>
                      <a:pt x="1224" y="395"/>
                      <a:pt x="1224" y="394"/>
                    </a:cubicBezTo>
                    <a:cubicBezTo>
                      <a:pt x="1223" y="393"/>
                      <a:pt x="1223" y="393"/>
                      <a:pt x="1222" y="392"/>
                    </a:cubicBezTo>
                    <a:moveTo>
                      <a:pt x="1439" y="728"/>
                    </a:moveTo>
                    <a:cubicBezTo>
                      <a:pt x="1439" y="728"/>
                      <a:pt x="1439" y="727"/>
                      <a:pt x="1438" y="726"/>
                    </a:cubicBezTo>
                    <a:cubicBezTo>
                      <a:pt x="1437" y="725"/>
                      <a:pt x="1437" y="724"/>
                      <a:pt x="1437" y="723"/>
                    </a:cubicBezTo>
                    <a:cubicBezTo>
                      <a:pt x="1436" y="721"/>
                      <a:pt x="1436" y="720"/>
                      <a:pt x="1435" y="718"/>
                    </a:cubicBezTo>
                    <a:cubicBezTo>
                      <a:pt x="1434" y="717"/>
                      <a:pt x="1433" y="717"/>
                      <a:pt x="1432" y="716"/>
                    </a:cubicBezTo>
                    <a:cubicBezTo>
                      <a:pt x="1430" y="714"/>
                      <a:pt x="1430" y="713"/>
                      <a:pt x="1430" y="710"/>
                    </a:cubicBezTo>
                    <a:cubicBezTo>
                      <a:pt x="1430" y="707"/>
                      <a:pt x="1430" y="705"/>
                      <a:pt x="1431" y="702"/>
                    </a:cubicBezTo>
                    <a:cubicBezTo>
                      <a:pt x="1431" y="699"/>
                      <a:pt x="1431" y="698"/>
                      <a:pt x="1431" y="696"/>
                    </a:cubicBezTo>
                    <a:cubicBezTo>
                      <a:pt x="1431" y="694"/>
                      <a:pt x="1431" y="693"/>
                      <a:pt x="1431" y="691"/>
                    </a:cubicBezTo>
                    <a:cubicBezTo>
                      <a:pt x="1432" y="689"/>
                      <a:pt x="1432" y="688"/>
                      <a:pt x="1433" y="687"/>
                    </a:cubicBezTo>
                    <a:cubicBezTo>
                      <a:pt x="1433" y="686"/>
                      <a:pt x="1434" y="685"/>
                      <a:pt x="1435" y="684"/>
                    </a:cubicBezTo>
                    <a:cubicBezTo>
                      <a:pt x="1435" y="683"/>
                      <a:pt x="1435" y="683"/>
                      <a:pt x="1435" y="682"/>
                    </a:cubicBezTo>
                    <a:cubicBezTo>
                      <a:pt x="1436" y="680"/>
                      <a:pt x="1435" y="679"/>
                      <a:pt x="1436" y="678"/>
                    </a:cubicBezTo>
                    <a:cubicBezTo>
                      <a:pt x="1436" y="676"/>
                      <a:pt x="1435" y="675"/>
                      <a:pt x="1436" y="673"/>
                    </a:cubicBezTo>
                    <a:cubicBezTo>
                      <a:pt x="1437" y="673"/>
                      <a:pt x="1437" y="672"/>
                      <a:pt x="1438" y="672"/>
                    </a:cubicBezTo>
                    <a:cubicBezTo>
                      <a:pt x="1438" y="670"/>
                      <a:pt x="1438" y="669"/>
                      <a:pt x="1438" y="668"/>
                    </a:cubicBezTo>
                    <a:cubicBezTo>
                      <a:pt x="1438" y="666"/>
                      <a:pt x="1439" y="664"/>
                      <a:pt x="1440" y="663"/>
                    </a:cubicBezTo>
                    <a:cubicBezTo>
                      <a:pt x="1441" y="662"/>
                      <a:pt x="1441" y="661"/>
                      <a:pt x="1442" y="661"/>
                    </a:cubicBezTo>
                    <a:cubicBezTo>
                      <a:pt x="1443" y="660"/>
                      <a:pt x="1444" y="660"/>
                      <a:pt x="1445" y="659"/>
                    </a:cubicBezTo>
                    <a:cubicBezTo>
                      <a:pt x="1446" y="658"/>
                      <a:pt x="1447" y="656"/>
                      <a:pt x="1447" y="654"/>
                    </a:cubicBezTo>
                    <a:cubicBezTo>
                      <a:pt x="1447" y="652"/>
                      <a:pt x="1446" y="651"/>
                      <a:pt x="1446" y="649"/>
                    </a:cubicBezTo>
                    <a:cubicBezTo>
                      <a:pt x="1445" y="648"/>
                      <a:pt x="1445" y="647"/>
                      <a:pt x="1444" y="646"/>
                    </a:cubicBezTo>
                    <a:cubicBezTo>
                      <a:pt x="1444" y="644"/>
                      <a:pt x="1443" y="643"/>
                      <a:pt x="1443" y="642"/>
                    </a:cubicBezTo>
                    <a:cubicBezTo>
                      <a:pt x="1442" y="640"/>
                      <a:pt x="1441" y="639"/>
                      <a:pt x="1441" y="637"/>
                    </a:cubicBezTo>
                    <a:cubicBezTo>
                      <a:pt x="1441" y="636"/>
                      <a:pt x="1441" y="635"/>
                      <a:pt x="1442" y="633"/>
                    </a:cubicBezTo>
                    <a:cubicBezTo>
                      <a:pt x="1442" y="632"/>
                      <a:pt x="1443" y="632"/>
                      <a:pt x="1443" y="631"/>
                    </a:cubicBezTo>
                    <a:cubicBezTo>
                      <a:pt x="1444" y="629"/>
                      <a:pt x="1443" y="628"/>
                      <a:pt x="1442" y="626"/>
                    </a:cubicBezTo>
                    <a:cubicBezTo>
                      <a:pt x="1442" y="625"/>
                      <a:pt x="1441" y="625"/>
                      <a:pt x="1441" y="624"/>
                    </a:cubicBezTo>
                    <a:cubicBezTo>
                      <a:pt x="1440" y="623"/>
                      <a:pt x="1440" y="622"/>
                      <a:pt x="1439" y="621"/>
                    </a:cubicBezTo>
                    <a:cubicBezTo>
                      <a:pt x="1438" y="619"/>
                      <a:pt x="1439" y="617"/>
                      <a:pt x="1438" y="616"/>
                    </a:cubicBezTo>
                    <a:cubicBezTo>
                      <a:pt x="1437" y="615"/>
                      <a:pt x="1437" y="615"/>
                      <a:pt x="1436" y="614"/>
                    </a:cubicBezTo>
                    <a:cubicBezTo>
                      <a:pt x="1436" y="613"/>
                      <a:pt x="1434" y="612"/>
                      <a:pt x="1435" y="610"/>
                    </a:cubicBezTo>
                    <a:cubicBezTo>
                      <a:pt x="1435" y="609"/>
                      <a:pt x="1438" y="609"/>
                      <a:pt x="1437" y="608"/>
                    </a:cubicBezTo>
                    <a:cubicBezTo>
                      <a:pt x="1437" y="607"/>
                      <a:pt x="1436" y="607"/>
                      <a:pt x="1435" y="607"/>
                    </a:cubicBezTo>
                    <a:cubicBezTo>
                      <a:pt x="1434" y="606"/>
                      <a:pt x="1435" y="605"/>
                      <a:pt x="1435" y="604"/>
                    </a:cubicBezTo>
                    <a:cubicBezTo>
                      <a:pt x="1434" y="602"/>
                      <a:pt x="1434" y="602"/>
                      <a:pt x="1433" y="601"/>
                    </a:cubicBezTo>
                    <a:cubicBezTo>
                      <a:pt x="1433" y="600"/>
                      <a:pt x="1432" y="599"/>
                      <a:pt x="1432" y="598"/>
                    </a:cubicBezTo>
                    <a:cubicBezTo>
                      <a:pt x="1431" y="598"/>
                      <a:pt x="1431" y="597"/>
                      <a:pt x="1430" y="597"/>
                    </a:cubicBezTo>
                    <a:cubicBezTo>
                      <a:pt x="1429" y="596"/>
                      <a:pt x="1430" y="595"/>
                      <a:pt x="1429" y="594"/>
                    </a:cubicBezTo>
                    <a:cubicBezTo>
                      <a:pt x="1429" y="593"/>
                      <a:pt x="1428" y="594"/>
                      <a:pt x="1427" y="593"/>
                    </a:cubicBezTo>
                    <a:cubicBezTo>
                      <a:pt x="1426" y="592"/>
                      <a:pt x="1426" y="591"/>
                      <a:pt x="1426" y="589"/>
                    </a:cubicBezTo>
                    <a:cubicBezTo>
                      <a:pt x="1425" y="588"/>
                      <a:pt x="1425" y="587"/>
                      <a:pt x="1424" y="586"/>
                    </a:cubicBezTo>
                    <a:cubicBezTo>
                      <a:pt x="1423" y="585"/>
                      <a:pt x="1423" y="585"/>
                      <a:pt x="1422" y="584"/>
                    </a:cubicBezTo>
                    <a:cubicBezTo>
                      <a:pt x="1421" y="583"/>
                      <a:pt x="1420" y="582"/>
                      <a:pt x="1420" y="581"/>
                    </a:cubicBezTo>
                    <a:cubicBezTo>
                      <a:pt x="1419" y="579"/>
                      <a:pt x="1418" y="578"/>
                      <a:pt x="1417" y="576"/>
                    </a:cubicBezTo>
                    <a:cubicBezTo>
                      <a:pt x="1416" y="575"/>
                      <a:pt x="1416" y="575"/>
                      <a:pt x="1415" y="574"/>
                    </a:cubicBezTo>
                    <a:cubicBezTo>
                      <a:pt x="1414" y="572"/>
                      <a:pt x="1414" y="572"/>
                      <a:pt x="1413" y="570"/>
                    </a:cubicBezTo>
                    <a:cubicBezTo>
                      <a:pt x="1412" y="568"/>
                      <a:pt x="1412" y="567"/>
                      <a:pt x="1412" y="565"/>
                    </a:cubicBezTo>
                    <a:cubicBezTo>
                      <a:pt x="1412" y="563"/>
                      <a:pt x="1412" y="562"/>
                      <a:pt x="1412" y="560"/>
                    </a:cubicBezTo>
                    <a:cubicBezTo>
                      <a:pt x="1413" y="557"/>
                      <a:pt x="1414" y="555"/>
                      <a:pt x="1415" y="552"/>
                    </a:cubicBezTo>
                    <a:cubicBezTo>
                      <a:pt x="1415" y="550"/>
                      <a:pt x="1415" y="549"/>
                      <a:pt x="1415" y="547"/>
                    </a:cubicBezTo>
                    <a:cubicBezTo>
                      <a:pt x="1416" y="545"/>
                      <a:pt x="1416" y="544"/>
                      <a:pt x="1417" y="543"/>
                    </a:cubicBezTo>
                    <a:cubicBezTo>
                      <a:pt x="1417" y="541"/>
                      <a:pt x="1418" y="540"/>
                      <a:pt x="1418" y="538"/>
                    </a:cubicBezTo>
                    <a:cubicBezTo>
                      <a:pt x="1418" y="535"/>
                      <a:pt x="1418" y="534"/>
                      <a:pt x="1418" y="532"/>
                    </a:cubicBezTo>
                    <a:cubicBezTo>
                      <a:pt x="1418" y="530"/>
                      <a:pt x="1418" y="529"/>
                      <a:pt x="1417" y="527"/>
                    </a:cubicBezTo>
                    <a:cubicBezTo>
                      <a:pt x="1416" y="525"/>
                      <a:pt x="1415" y="524"/>
                      <a:pt x="1414" y="523"/>
                    </a:cubicBezTo>
                    <a:cubicBezTo>
                      <a:pt x="1413" y="521"/>
                      <a:pt x="1412" y="520"/>
                      <a:pt x="1411" y="519"/>
                    </a:cubicBezTo>
                    <a:cubicBezTo>
                      <a:pt x="1410" y="518"/>
                      <a:pt x="1410" y="517"/>
                      <a:pt x="1409" y="517"/>
                    </a:cubicBezTo>
                    <a:cubicBezTo>
                      <a:pt x="1408" y="516"/>
                      <a:pt x="1407" y="516"/>
                      <a:pt x="1406" y="516"/>
                    </a:cubicBezTo>
                    <a:cubicBezTo>
                      <a:pt x="1406" y="517"/>
                      <a:pt x="1405" y="517"/>
                      <a:pt x="1404" y="517"/>
                    </a:cubicBezTo>
                    <a:cubicBezTo>
                      <a:pt x="1403" y="517"/>
                      <a:pt x="1402" y="516"/>
                      <a:pt x="1400" y="516"/>
                    </a:cubicBezTo>
                    <a:cubicBezTo>
                      <a:pt x="1398" y="517"/>
                      <a:pt x="1397" y="518"/>
                      <a:pt x="1395" y="519"/>
                    </a:cubicBezTo>
                    <a:cubicBezTo>
                      <a:pt x="1394" y="519"/>
                      <a:pt x="1393" y="521"/>
                      <a:pt x="1391" y="520"/>
                    </a:cubicBezTo>
                    <a:cubicBezTo>
                      <a:pt x="1391" y="520"/>
                      <a:pt x="1390" y="519"/>
                      <a:pt x="1390" y="519"/>
                    </a:cubicBezTo>
                    <a:cubicBezTo>
                      <a:pt x="1389" y="518"/>
                      <a:pt x="1389" y="518"/>
                      <a:pt x="1388" y="518"/>
                    </a:cubicBezTo>
                    <a:cubicBezTo>
                      <a:pt x="1388" y="518"/>
                      <a:pt x="1387" y="518"/>
                      <a:pt x="1386" y="517"/>
                    </a:cubicBezTo>
                    <a:cubicBezTo>
                      <a:pt x="1386" y="516"/>
                      <a:pt x="1386" y="515"/>
                      <a:pt x="1386" y="514"/>
                    </a:cubicBezTo>
                    <a:cubicBezTo>
                      <a:pt x="1385" y="513"/>
                      <a:pt x="1386" y="512"/>
                      <a:pt x="1386" y="510"/>
                    </a:cubicBezTo>
                    <a:cubicBezTo>
                      <a:pt x="1385" y="509"/>
                      <a:pt x="1384" y="508"/>
                      <a:pt x="1383" y="507"/>
                    </a:cubicBezTo>
                    <a:cubicBezTo>
                      <a:pt x="1383" y="507"/>
                      <a:pt x="1382" y="506"/>
                      <a:pt x="1381" y="506"/>
                    </a:cubicBezTo>
                    <a:cubicBezTo>
                      <a:pt x="1381" y="505"/>
                      <a:pt x="1380" y="506"/>
                      <a:pt x="1379" y="505"/>
                    </a:cubicBezTo>
                    <a:cubicBezTo>
                      <a:pt x="1379" y="505"/>
                      <a:pt x="1380" y="504"/>
                      <a:pt x="1379" y="503"/>
                    </a:cubicBezTo>
                    <a:cubicBezTo>
                      <a:pt x="1379" y="502"/>
                      <a:pt x="1377" y="502"/>
                      <a:pt x="1376" y="502"/>
                    </a:cubicBezTo>
                    <a:cubicBezTo>
                      <a:pt x="1375" y="502"/>
                      <a:pt x="1375" y="502"/>
                      <a:pt x="1374" y="502"/>
                    </a:cubicBezTo>
                    <a:cubicBezTo>
                      <a:pt x="1372" y="502"/>
                      <a:pt x="1371" y="502"/>
                      <a:pt x="1370" y="502"/>
                    </a:cubicBezTo>
                    <a:cubicBezTo>
                      <a:pt x="1369" y="502"/>
                      <a:pt x="1368" y="502"/>
                      <a:pt x="1367" y="502"/>
                    </a:cubicBezTo>
                    <a:moveTo>
                      <a:pt x="1409" y="528"/>
                    </a:moveTo>
                    <a:cubicBezTo>
                      <a:pt x="1410" y="528"/>
                      <a:pt x="1410" y="527"/>
                      <a:pt x="1411" y="526"/>
                    </a:cubicBezTo>
                    <a:cubicBezTo>
                      <a:pt x="1411" y="525"/>
                      <a:pt x="1411" y="524"/>
                      <a:pt x="1410" y="523"/>
                    </a:cubicBezTo>
                    <a:cubicBezTo>
                      <a:pt x="1410" y="522"/>
                      <a:pt x="1409" y="523"/>
                      <a:pt x="1408" y="523"/>
                    </a:cubicBezTo>
                    <a:cubicBezTo>
                      <a:pt x="1407" y="524"/>
                      <a:pt x="1406" y="524"/>
                      <a:pt x="1406" y="525"/>
                    </a:cubicBezTo>
                    <a:cubicBezTo>
                      <a:pt x="1405" y="526"/>
                      <a:pt x="1406" y="527"/>
                      <a:pt x="1406" y="528"/>
                    </a:cubicBezTo>
                    <a:cubicBezTo>
                      <a:pt x="1406" y="528"/>
                      <a:pt x="1408" y="529"/>
                      <a:pt x="1409" y="528"/>
                    </a:cubicBezTo>
                    <a:close/>
                    <a:moveTo>
                      <a:pt x="1586" y="573"/>
                    </a:moveTo>
                    <a:cubicBezTo>
                      <a:pt x="1586" y="571"/>
                      <a:pt x="1586" y="570"/>
                      <a:pt x="1586" y="568"/>
                    </a:cubicBezTo>
                    <a:cubicBezTo>
                      <a:pt x="1586" y="567"/>
                      <a:pt x="1586" y="567"/>
                      <a:pt x="1586" y="566"/>
                    </a:cubicBezTo>
                    <a:cubicBezTo>
                      <a:pt x="1586" y="565"/>
                      <a:pt x="1587" y="564"/>
                      <a:pt x="1587" y="563"/>
                    </a:cubicBezTo>
                    <a:cubicBezTo>
                      <a:pt x="1587" y="562"/>
                      <a:pt x="1587" y="561"/>
                      <a:pt x="1588" y="560"/>
                    </a:cubicBezTo>
                    <a:cubicBezTo>
                      <a:pt x="1588" y="559"/>
                      <a:pt x="1588" y="558"/>
                      <a:pt x="1589" y="557"/>
                    </a:cubicBezTo>
                    <a:cubicBezTo>
                      <a:pt x="1590" y="557"/>
                      <a:pt x="1591" y="557"/>
                      <a:pt x="1592" y="556"/>
                    </a:cubicBezTo>
                    <a:cubicBezTo>
                      <a:pt x="1594" y="556"/>
                      <a:pt x="1595" y="556"/>
                      <a:pt x="1596" y="555"/>
                    </a:cubicBezTo>
                    <a:cubicBezTo>
                      <a:pt x="1597" y="555"/>
                      <a:pt x="1597" y="554"/>
                      <a:pt x="1598" y="554"/>
                    </a:cubicBezTo>
                    <a:cubicBezTo>
                      <a:pt x="1599" y="555"/>
                      <a:pt x="1599" y="556"/>
                      <a:pt x="1600" y="556"/>
                    </a:cubicBezTo>
                    <a:cubicBezTo>
                      <a:pt x="1601" y="557"/>
                      <a:pt x="1602" y="557"/>
                      <a:pt x="1602" y="557"/>
                    </a:cubicBezTo>
                    <a:cubicBezTo>
                      <a:pt x="1603" y="558"/>
                      <a:pt x="1605" y="558"/>
                      <a:pt x="1605" y="559"/>
                    </a:cubicBezTo>
                    <a:cubicBezTo>
                      <a:pt x="1605" y="560"/>
                      <a:pt x="1604" y="560"/>
                      <a:pt x="1603" y="561"/>
                    </a:cubicBezTo>
                    <a:cubicBezTo>
                      <a:pt x="1603" y="562"/>
                      <a:pt x="1602" y="562"/>
                      <a:pt x="1602" y="563"/>
                    </a:cubicBezTo>
                    <a:cubicBezTo>
                      <a:pt x="1602" y="564"/>
                      <a:pt x="1603" y="564"/>
                      <a:pt x="1602" y="565"/>
                    </a:cubicBezTo>
                    <a:cubicBezTo>
                      <a:pt x="1602" y="566"/>
                      <a:pt x="1601" y="566"/>
                      <a:pt x="1600" y="567"/>
                    </a:cubicBezTo>
                    <a:cubicBezTo>
                      <a:pt x="1600" y="568"/>
                      <a:pt x="1601" y="569"/>
                      <a:pt x="1600" y="570"/>
                    </a:cubicBezTo>
                    <a:cubicBezTo>
                      <a:pt x="1599" y="571"/>
                      <a:pt x="1598" y="570"/>
                      <a:pt x="1598" y="571"/>
                    </a:cubicBezTo>
                    <a:cubicBezTo>
                      <a:pt x="1597" y="571"/>
                      <a:pt x="1597" y="572"/>
                      <a:pt x="1597" y="573"/>
                    </a:cubicBezTo>
                    <a:cubicBezTo>
                      <a:pt x="1597" y="573"/>
                      <a:pt x="1597" y="574"/>
                      <a:pt x="1597" y="574"/>
                    </a:cubicBezTo>
                    <a:cubicBezTo>
                      <a:pt x="1598" y="575"/>
                      <a:pt x="1599" y="575"/>
                      <a:pt x="1600" y="576"/>
                    </a:cubicBezTo>
                    <a:cubicBezTo>
                      <a:pt x="1600" y="577"/>
                      <a:pt x="1600" y="577"/>
                      <a:pt x="1599" y="578"/>
                    </a:cubicBezTo>
                    <a:cubicBezTo>
                      <a:pt x="1599" y="579"/>
                      <a:pt x="1597" y="579"/>
                      <a:pt x="1596" y="579"/>
                    </a:cubicBezTo>
                    <a:cubicBezTo>
                      <a:pt x="1595" y="579"/>
                      <a:pt x="1594" y="579"/>
                      <a:pt x="1593" y="579"/>
                    </a:cubicBezTo>
                    <a:cubicBezTo>
                      <a:pt x="1592" y="579"/>
                      <a:pt x="1592" y="578"/>
                      <a:pt x="1591" y="578"/>
                    </a:cubicBezTo>
                    <a:cubicBezTo>
                      <a:pt x="1590" y="577"/>
                      <a:pt x="1590" y="577"/>
                      <a:pt x="1589" y="577"/>
                    </a:cubicBezTo>
                    <a:cubicBezTo>
                      <a:pt x="1589" y="577"/>
                      <a:pt x="1588" y="578"/>
                      <a:pt x="1588" y="578"/>
                    </a:cubicBezTo>
                    <a:cubicBezTo>
                      <a:pt x="1587" y="578"/>
                      <a:pt x="1586" y="578"/>
                      <a:pt x="1586" y="577"/>
                    </a:cubicBezTo>
                    <a:cubicBezTo>
                      <a:pt x="1585" y="576"/>
                      <a:pt x="1585" y="576"/>
                      <a:pt x="1585" y="575"/>
                    </a:cubicBezTo>
                    <a:cubicBezTo>
                      <a:pt x="1585" y="574"/>
                      <a:pt x="1586" y="574"/>
                      <a:pt x="1586" y="573"/>
                    </a:cubicBezTo>
                    <a:close/>
                    <a:moveTo>
                      <a:pt x="1581" y="539"/>
                    </a:moveTo>
                    <a:cubicBezTo>
                      <a:pt x="1580" y="539"/>
                      <a:pt x="1580" y="540"/>
                      <a:pt x="1579" y="541"/>
                    </a:cubicBezTo>
                    <a:cubicBezTo>
                      <a:pt x="1579" y="541"/>
                      <a:pt x="1578" y="542"/>
                      <a:pt x="1578" y="542"/>
                    </a:cubicBezTo>
                    <a:cubicBezTo>
                      <a:pt x="1577" y="543"/>
                      <a:pt x="1576" y="543"/>
                      <a:pt x="1576" y="544"/>
                    </a:cubicBezTo>
                    <a:cubicBezTo>
                      <a:pt x="1576" y="545"/>
                      <a:pt x="1576" y="546"/>
                      <a:pt x="1576" y="547"/>
                    </a:cubicBezTo>
                    <a:cubicBezTo>
                      <a:pt x="1576" y="547"/>
                      <a:pt x="1577" y="548"/>
                      <a:pt x="1577" y="548"/>
                    </a:cubicBezTo>
                    <a:cubicBezTo>
                      <a:pt x="1578" y="547"/>
                      <a:pt x="1578" y="547"/>
                      <a:pt x="1579" y="546"/>
                    </a:cubicBezTo>
                    <a:cubicBezTo>
                      <a:pt x="1580" y="545"/>
                      <a:pt x="1580" y="544"/>
                      <a:pt x="1581" y="544"/>
                    </a:cubicBezTo>
                    <a:cubicBezTo>
                      <a:pt x="1582" y="543"/>
                      <a:pt x="1583" y="543"/>
                      <a:pt x="1583" y="542"/>
                    </a:cubicBezTo>
                    <a:cubicBezTo>
                      <a:pt x="1583" y="541"/>
                      <a:pt x="1583" y="541"/>
                      <a:pt x="1583" y="540"/>
                    </a:cubicBezTo>
                    <a:cubicBezTo>
                      <a:pt x="1583" y="540"/>
                      <a:pt x="1584" y="539"/>
                      <a:pt x="1583" y="539"/>
                    </a:cubicBezTo>
                    <a:cubicBezTo>
                      <a:pt x="1583" y="538"/>
                      <a:pt x="1582" y="539"/>
                      <a:pt x="1581" y="539"/>
                    </a:cubicBezTo>
                    <a:close/>
                    <a:moveTo>
                      <a:pt x="1748" y="452"/>
                    </a:moveTo>
                    <a:cubicBezTo>
                      <a:pt x="1749" y="452"/>
                      <a:pt x="1749" y="452"/>
                      <a:pt x="1749" y="452"/>
                    </a:cubicBezTo>
                    <a:cubicBezTo>
                      <a:pt x="1751" y="452"/>
                      <a:pt x="1751" y="450"/>
                      <a:pt x="1752" y="450"/>
                    </a:cubicBezTo>
                    <a:cubicBezTo>
                      <a:pt x="1752" y="450"/>
                      <a:pt x="1753" y="451"/>
                      <a:pt x="1754" y="450"/>
                    </a:cubicBezTo>
                    <a:cubicBezTo>
                      <a:pt x="1754" y="450"/>
                      <a:pt x="1755" y="450"/>
                      <a:pt x="1755" y="449"/>
                    </a:cubicBezTo>
                    <a:cubicBezTo>
                      <a:pt x="1755" y="448"/>
                      <a:pt x="1753" y="448"/>
                      <a:pt x="1752" y="448"/>
                    </a:cubicBezTo>
                    <a:cubicBezTo>
                      <a:pt x="1750" y="448"/>
                      <a:pt x="1749" y="448"/>
                      <a:pt x="1748" y="448"/>
                    </a:cubicBezTo>
                    <a:cubicBezTo>
                      <a:pt x="1747" y="448"/>
                      <a:pt x="1746" y="448"/>
                      <a:pt x="1745" y="449"/>
                    </a:cubicBezTo>
                    <a:cubicBezTo>
                      <a:pt x="1745" y="450"/>
                      <a:pt x="1745" y="451"/>
                      <a:pt x="1746" y="452"/>
                    </a:cubicBezTo>
                    <a:cubicBezTo>
                      <a:pt x="1747" y="452"/>
                      <a:pt x="1747" y="451"/>
                      <a:pt x="1748" y="452"/>
                    </a:cubicBezTo>
                    <a:close/>
                    <a:moveTo>
                      <a:pt x="1899" y="507"/>
                    </a:moveTo>
                    <a:cubicBezTo>
                      <a:pt x="1899" y="506"/>
                      <a:pt x="1899" y="506"/>
                      <a:pt x="1899" y="505"/>
                    </a:cubicBezTo>
                    <a:moveTo>
                      <a:pt x="1901" y="533"/>
                    </a:moveTo>
                    <a:cubicBezTo>
                      <a:pt x="1901" y="532"/>
                      <a:pt x="1901" y="532"/>
                      <a:pt x="1901" y="531"/>
                    </a:cubicBezTo>
                    <a:moveTo>
                      <a:pt x="1901" y="555"/>
                    </a:moveTo>
                    <a:cubicBezTo>
                      <a:pt x="1901" y="555"/>
                      <a:pt x="1901" y="553"/>
                      <a:pt x="1901" y="552"/>
                    </a:cubicBezTo>
                    <a:cubicBezTo>
                      <a:pt x="1900" y="552"/>
                      <a:pt x="1900" y="551"/>
                      <a:pt x="1899" y="552"/>
                    </a:cubicBezTo>
                    <a:cubicBezTo>
                      <a:pt x="1898" y="552"/>
                      <a:pt x="1898" y="553"/>
                      <a:pt x="1898" y="554"/>
                    </a:cubicBezTo>
                    <a:cubicBezTo>
                      <a:pt x="1898" y="555"/>
                      <a:pt x="1898" y="555"/>
                      <a:pt x="1898" y="556"/>
                    </a:cubicBezTo>
                    <a:cubicBezTo>
                      <a:pt x="1899" y="557"/>
                      <a:pt x="1900" y="556"/>
                      <a:pt x="1901" y="555"/>
                    </a:cubicBezTo>
                    <a:close/>
                    <a:moveTo>
                      <a:pt x="2140" y="561"/>
                    </a:moveTo>
                    <a:cubicBezTo>
                      <a:pt x="2140" y="562"/>
                      <a:pt x="2142" y="562"/>
                      <a:pt x="2143" y="562"/>
                    </a:cubicBezTo>
                    <a:cubicBezTo>
                      <a:pt x="2144" y="561"/>
                      <a:pt x="2144" y="561"/>
                      <a:pt x="2144" y="560"/>
                    </a:cubicBezTo>
                    <a:cubicBezTo>
                      <a:pt x="2145" y="559"/>
                      <a:pt x="2142" y="558"/>
                      <a:pt x="2141" y="559"/>
                    </a:cubicBezTo>
                    <a:cubicBezTo>
                      <a:pt x="2140" y="560"/>
                      <a:pt x="2140" y="560"/>
                      <a:pt x="2140" y="561"/>
                    </a:cubicBezTo>
                    <a:close/>
                    <a:moveTo>
                      <a:pt x="2094" y="564"/>
                    </a:moveTo>
                    <a:cubicBezTo>
                      <a:pt x="2095" y="563"/>
                      <a:pt x="2095" y="561"/>
                      <a:pt x="2094" y="561"/>
                    </a:cubicBezTo>
                    <a:cubicBezTo>
                      <a:pt x="2093" y="560"/>
                      <a:pt x="2091" y="561"/>
                      <a:pt x="2092" y="562"/>
                    </a:cubicBezTo>
                    <a:cubicBezTo>
                      <a:pt x="2092" y="563"/>
                      <a:pt x="2093" y="564"/>
                      <a:pt x="2094" y="564"/>
                    </a:cubicBezTo>
                    <a:close/>
                    <a:moveTo>
                      <a:pt x="2096" y="572"/>
                    </a:moveTo>
                    <a:cubicBezTo>
                      <a:pt x="2095" y="571"/>
                      <a:pt x="2094" y="571"/>
                      <a:pt x="2094" y="569"/>
                    </a:cubicBezTo>
                    <a:cubicBezTo>
                      <a:pt x="2094" y="568"/>
                      <a:pt x="2094" y="568"/>
                      <a:pt x="2094" y="567"/>
                    </a:cubicBezTo>
                    <a:cubicBezTo>
                      <a:pt x="2095" y="567"/>
                      <a:pt x="2096" y="567"/>
                      <a:pt x="2096" y="567"/>
                    </a:cubicBezTo>
                    <a:cubicBezTo>
                      <a:pt x="2098" y="568"/>
                      <a:pt x="2098" y="569"/>
                      <a:pt x="2098" y="570"/>
                    </a:cubicBezTo>
                    <a:cubicBezTo>
                      <a:pt x="2099" y="571"/>
                      <a:pt x="2100" y="572"/>
                      <a:pt x="2099" y="573"/>
                    </a:cubicBezTo>
                    <a:cubicBezTo>
                      <a:pt x="2099" y="573"/>
                      <a:pt x="2098" y="573"/>
                      <a:pt x="2097" y="573"/>
                    </a:cubicBezTo>
                    <a:cubicBezTo>
                      <a:pt x="2097" y="573"/>
                      <a:pt x="2096" y="572"/>
                      <a:pt x="2096" y="572"/>
                    </a:cubicBezTo>
                    <a:close/>
                    <a:moveTo>
                      <a:pt x="2140" y="574"/>
                    </a:moveTo>
                    <a:cubicBezTo>
                      <a:pt x="2141" y="575"/>
                      <a:pt x="2142" y="576"/>
                      <a:pt x="2143" y="577"/>
                    </a:cubicBezTo>
                    <a:cubicBezTo>
                      <a:pt x="2143" y="577"/>
                      <a:pt x="2143" y="578"/>
                      <a:pt x="2143" y="579"/>
                    </a:cubicBezTo>
                    <a:cubicBezTo>
                      <a:pt x="2144" y="580"/>
                      <a:pt x="2146" y="578"/>
                      <a:pt x="2147" y="579"/>
                    </a:cubicBezTo>
                    <a:cubicBezTo>
                      <a:pt x="2148" y="579"/>
                      <a:pt x="2148" y="581"/>
                      <a:pt x="2149" y="582"/>
                    </a:cubicBezTo>
                    <a:cubicBezTo>
                      <a:pt x="2150" y="583"/>
                      <a:pt x="2150" y="583"/>
                      <a:pt x="2151" y="584"/>
                    </a:cubicBezTo>
                    <a:cubicBezTo>
                      <a:pt x="2152" y="585"/>
                      <a:pt x="2153" y="586"/>
                      <a:pt x="2153" y="587"/>
                    </a:cubicBezTo>
                    <a:cubicBezTo>
                      <a:pt x="2153" y="588"/>
                      <a:pt x="2152" y="588"/>
                      <a:pt x="2152" y="589"/>
                    </a:cubicBezTo>
                    <a:cubicBezTo>
                      <a:pt x="2151" y="590"/>
                      <a:pt x="2150" y="591"/>
                      <a:pt x="2149" y="592"/>
                    </a:cubicBezTo>
                    <a:cubicBezTo>
                      <a:pt x="2149" y="594"/>
                      <a:pt x="2149" y="595"/>
                      <a:pt x="2149" y="596"/>
                    </a:cubicBezTo>
                    <a:cubicBezTo>
                      <a:pt x="2149" y="598"/>
                      <a:pt x="2150" y="600"/>
                      <a:pt x="2150" y="602"/>
                    </a:cubicBezTo>
                    <a:cubicBezTo>
                      <a:pt x="2150" y="603"/>
                      <a:pt x="2150" y="604"/>
                      <a:pt x="2150" y="606"/>
                    </a:cubicBezTo>
                    <a:cubicBezTo>
                      <a:pt x="2149" y="607"/>
                      <a:pt x="2149" y="609"/>
                      <a:pt x="2148" y="609"/>
                    </a:cubicBezTo>
                    <a:cubicBezTo>
                      <a:pt x="2147" y="610"/>
                      <a:pt x="2146" y="607"/>
                      <a:pt x="2145" y="607"/>
                    </a:cubicBezTo>
                    <a:cubicBezTo>
                      <a:pt x="2144" y="607"/>
                      <a:pt x="2143" y="608"/>
                      <a:pt x="2142" y="608"/>
                    </a:cubicBezTo>
                    <a:cubicBezTo>
                      <a:pt x="2141" y="608"/>
                      <a:pt x="2141" y="609"/>
                      <a:pt x="2140" y="609"/>
                    </a:cubicBezTo>
                    <a:cubicBezTo>
                      <a:pt x="2138" y="609"/>
                      <a:pt x="2137" y="608"/>
                      <a:pt x="2137" y="607"/>
                    </a:cubicBezTo>
                    <a:cubicBezTo>
                      <a:pt x="2136" y="606"/>
                      <a:pt x="2137" y="606"/>
                      <a:pt x="2136" y="605"/>
                    </a:cubicBezTo>
                    <a:cubicBezTo>
                      <a:pt x="2135" y="603"/>
                      <a:pt x="2134" y="603"/>
                      <a:pt x="2133" y="602"/>
                    </a:cubicBezTo>
                    <a:cubicBezTo>
                      <a:pt x="2132" y="600"/>
                      <a:pt x="2131" y="599"/>
                      <a:pt x="2130" y="598"/>
                    </a:cubicBezTo>
                    <a:cubicBezTo>
                      <a:pt x="2129" y="597"/>
                      <a:pt x="2128" y="597"/>
                      <a:pt x="2127" y="596"/>
                    </a:cubicBezTo>
                    <a:cubicBezTo>
                      <a:pt x="2126" y="596"/>
                      <a:pt x="2125" y="596"/>
                      <a:pt x="2124" y="595"/>
                    </a:cubicBezTo>
                    <a:cubicBezTo>
                      <a:pt x="2123" y="594"/>
                      <a:pt x="2123" y="593"/>
                      <a:pt x="2122" y="592"/>
                    </a:cubicBezTo>
                    <a:cubicBezTo>
                      <a:pt x="2122" y="591"/>
                      <a:pt x="2121" y="591"/>
                      <a:pt x="2121" y="590"/>
                    </a:cubicBezTo>
                    <a:cubicBezTo>
                      <a:pt x="2120" y="589"/>
                      <a:pt x="2119" y="589"/>
                      <a:pt x="2118" y="587"/>
                    </a:cubicBezTo>
                    <a:cubicBezTo>
                      <a:pt x="2117" y="586"/>
                      <a:pt x="2117" y="585"/>
                      <a:pt x="2116" y="583"/>
                    </a:cubicBezTo>
                    <a:cubicBezTo>
                      <a:pt x="2116" y="582"/>
                      <a:pt x="2115" y="582"/>
                      <a:pt x="2115" y="581"/>
                    </a:cubicBezTo>
                    <a:cubicBezTo>
                      <a:pt x="2114" y="580"/>
                      <a:pt x="2113" y="579"/>
                      <a:pt x="2113" y="578"/>
                    </a:cubicBezTo>
                    <a:cubicBezTo>
                      <a:pt x="2112" y="577"/>
                      <a:pt x="2112" y="577"/>
                      <a:pt x="2111" y="576"/>
                    </a:cubicBezTo>
                    <a:cubicBezTo>
                      <a:pt x="2111" y="574"/>
                      <a:pt x="2111" y="574"/>
                      <a:pt x="2110" y="573"/>
                    </a:cubicBezTo>
                    <a:cubicBezTo>
                      <a:pt x="2110" y="571"/>
                      <a:pt x="2109" y="571"/>
                      <a:pt x="2109" y="570"/>
                    </a:cubicBezTo>
                    <a:cubicBezTo>
                      <a:pt x="2109" y="569"/>
                      <a:pt x="2108" y="568"/>
                      <a:pt x="2108" y="567"/>
                    </a:cubicBezTo>
                    <a:cubicBezTo>
                      <a:pt x="2107" y="566"/>
                      <a:pt x="2108" y="565"/>
                      <a:pt x="2107" y="564"/>
                    </a:cubicBezTo>
                    <a:cubicBezTo>
                      <a:pt x="2107" y="563"/>
                      <a:pt x="2106" y="563"/>
                      <a:pt x="2105" y="562"/>
                    </a:cubicBezTo>
                    <a:cubicBezTo>
                      <a:pt x="2104" y="561"/>
                      <a:pt x="2104" y="560"/>
                      <a:pt x="2103" y="559"/>
                    </a:cubicBezTo>
                    <a:cubicBezTo>
                      <a:pt x="2102" y="558"/>
                      <a:pt x="2102" y="558"/>
                      <a:pt x="2101" y="558"/>
                    </a:cubicBezTo>
                    <a:cubicBezTo>
                      <a:pt x="2100" y="558"/>
                      <a:pt x="2100" y="558"/>
                      <a:pt x="2099" y="558"/>
                    </a:cubicBezTo>
                    <a:cubicBezTo>
                      <a:pt x="2098" y="557"/>
                      <a:pt x="2099" y="555"/>
                      <a:pt x="2099" y="554"/>
                    </a:cubicBezTo>
                    <a:cubicBezTo>
                      <a:pt x="2098" y="552"/>
                      <a:pt x="2098" y="551"/>
                      <a:pt x="2097" y="550"/>
                    </a:cubicBezTo>
                    <a:cubicBezTo>
                      <a:pt x="2097" y="547"/>
                      <a:pt x="2097" y="546"/>
                      <a:pt x="2096" y="544"/>
                    </a:cubicBezTo>
                    <a:cubicBezTo>
                      <a:pt x="2095" y="543"/>
                      <a:pt x="2095" y="542"/>
                      <a:pt x="2094" y="542"/>
                    </a:cubicBezTo>
                    <a:cubicBezTo>
                      <a:pt x="2093" y="541"/>
                      <a:pt x="2092" y="542"/>
                      <a:pt x="2091" y="542"/>
                    </a:cubicBezTo>
                    <a:cubicBezTo>
                      <a:pt x="2090" y="541"/>
                      <a:pt x="2090" y="541"/>
                      <a:pt x="2089" y="541"/>
                    </a:cubicBezTo>
                    <a:cubicBezTo>
                      <a:pt x="2088" y="540"/>
                      <a:pt x="2088" y="539"/>
                      <a:pt x="2088" y="538"/>
                    </a:cubicBezTo>
                    <a:cubicBezTo>
                      <a:pt x="2087" y="536"/>
                      <a:pt x="2088" y="536"/>
                      <a:pt x="2088" y="534"/>
                    </a:cubicBezTo>
                    <a:cubicBezTo>
                      <a:pt x="2087" y="533"/>
                      <a:pt x="2087" y="533"/>
                      <a:pt x="2086" y="532"/>
                    </a:cubicBezTo>
                    <a:cubicBezTo>
                      <a:pt x="2086" y="532"/>
                      <a:pt x="2085" y="532"/>
                      <a:pt x="2085" y="531"/>
                    </a:cubicBezTo>
                    <a:cubicBezTo>
                      <a:pt x="2084" y="530"/>
                      <a:pt x="2084" y="529"/>
                      <a:pt x="2083" y="528"/>
                    </a:cubicBezTo>
                    <a:cubicBezTo>
                      <a:pt x="2083" y="528"/>
                      <a:pt x="2082" y="527"/>
                      <a:pt x="2081" y="526"/>
                    </a:cubicBezTo>
                    <a:cubicBezTo>
                      <a:pt x="2080" y="526"/>
                      <a:pt x="2080" y="526"/>
                      <a:pt x="2079" y="526"/>
                    </a:cubicBezTo>
                    <a:cubicBezTo>
                      <a:pt x="2078" y="525"/>
                      <a:pt x="2077" y="525"/>
                      <a:pt x="2076" y="524"/>
                    </a:cubicBezTo>
                    <a:cubicBezTo>
                      <a:pt x="2075" y="523"/>
                      <a:pt x="2075" y="522"/>
                      <a:pt x="2074" y="521"/>
                    </a:cubicBezTo>
                    <a:cubicBezTo>
                      <a:pt x="2073" y="520"/>
                      <a:pt x="2072" y="519"/>
                      <a:pt x="2071" y="518"/>
                    </a:cubicBezTo>
                    <a:cubicBezTo>
                      <a:pt x="2070" y="516"/>
                      <a:pt x="2070" y="516"/>
                      <a:pt x="2070" y="514"/>
                    </a:cubicBezTo>
                    <a:cubicBezTo>
                      <a:pt x="2069" y="513"/>
                      <a:pt x="2069" y="512"/>
                      <a:pt x="2069" y="511"/>
                    </a:cubicBezTo>
                    <a:cubicBezTo>
                      <a:pt x="2069" y="510"/>
                      <a:pt x="2069" y="509"/>
                      <a:pt x="2070" y="509"/>
                    </a:cubicBezTo>
                    <a:cubicBezTo>
                      <a:pt x="2071" y="508"/>
                      <a:pt x="2071" y="509"/>
                      <a:pt x="2072" y="510"/>
                    </a:cubicBezTo>
                    <a:cubicBezTo>
                      <a:pt x="2074" y="511"/>
                      <a:pt x="2074" y="512"/>
                      <a:pt x="2076" y="512"/>
                    </a:cubicBezTo>
                    <a:cubicBezTo>
                      <a:pt x="2078" y="513"/>
                      <a:pt x="2079" y="512"/>
                      <a:pt x="2081" y="512"/>
                    </a:cubicBezTo>
                    <a:cubicBezTo>
                      <a:pt x="2083" y="513"/>
                      <a:pt x="2085" y="511"/>
                      <a:pt x="2086" y="513"/>
                    </a:cubicBezTo>
                    <a:cubicBezTo>
                      <a:pt x="2088" y="514"/>
                      <a:pt x="2087" y="515"/>
                      <a:pt x="2088" y="516"/>
                    </a:cubicBezTo>
                    <a:cubicBezTo>
                      <a:pt x="2089" y="516"/>
                      <a:pt x="2090" y="516"/>
                      <a:pt x="2090" y="517"/>
                    </a:cubicBezTo>
                    <a:cubicBezTo>
                      <a:pt x="2091" y="518"/>
                      <a:pt x="2090" y="519"/>
                      <a:pt x="2091" y="520"/>
                    </a:cubicBezTo>
                    <a:cubicBezTo>
                      <a:pt x="2092" y="521"/>
                      <a:pt x="2093" y="521"/>
                      <a:pt x="2093" y="522"/>
                    </a:cubicBezTo>
                    <a:cubicBezTo>
                      <a:pt x="2094" y="523"/>
                      <a:pt x="2094" y="524"/>
                      <a:pt x="2095" y="524"/>
                    </a:cubicBezTo>
                    <a:cubicBezTo>
                      <a:pt x="2096" y="525"/>
                      <a:pt x="2098" y="524"/>
                      <a:pt x="2099" y="525"/>
                    </a:cubicBezTo>
                    <a:cubicBezTo>
                      <a:pt x="2100" y="526"/>
                      <a:pt x="2099" y="527"/>
                      <a:pt x="2100" y="528"/>
                    </a:cubicBezTo>
                    <a:cubicBezTo>
                      <a:pt x="2100" y="529"/>
                      <a:pt x="2102" y="529"/>
                      <a:pt x="2103" y="530"/>
                    </a:cubicBezTo>
                    <a:cubicBezTo>
                      <a:pt x="2103" y="530"/>
                      <a:pt x="2103" y="531"/>
                      <a:pt x="2103" y="531"/>
                    </a:cubicBezTo>
                    <a:cubicBezTo>
                      <a:pt x="2104" y="533"/>
                      <a:pt x="2105" y="534"/>
                      <a:pt x="2106" y="535"/>
                    </a:cubicBezTo>
                    <a:cubicBezTo>
                      <a:pt x="2107" y="536"/>
                      <a:pt x="2108" y="537"/>
                      <a:pt x="2109" y="537"/>
                    </a:cubicBezTo>
                    <a:cubicBezTo>
                      <a:pt x="2110" y="538"/>
                      <a:pt x="2111" y="537"/>
                      <a:pt x="2112" y="538"/>
                    </a:cubicBezTo>
                    <a:cubicBezTo>
                      <a:pt x="2114" y="538"/>
                      <a:pt x="2114" y="539"/>
                      <a:pt x="2115" y="540"/>
                    </a:cubicBezTo>
                    <a:cubicBezTo>
                      <a:pt x="2115" y="541"/>
                      <a:pt x="2115" y="542"/>
                      <a:pt x="2116" y="542"/>
                    </a:cubicBezTo>
                    <a:cubicBezTo>
                      <a:pt x="2117" y="542"/>
                      <a:pt x="2117" y="540"/>
                      <a:pt x="2118" y="540"/>
                    </a:cubicBezTo>
                    <a:cubicBezTo>
                      <a:pt x="2119" y="540"/>
                      <a:pt x="2119" y="540"/>
                      <a:pt x="2120" y="541"/>
                    </a:cubicBezTo>
                    <a:cubicBezTo>
                      <a:pt x="2121" y="542"/>
                      <a:pt x="2120" y="543"/>
                      <a:pt x="2120" y="544"/>
                    </a:cubicBezTo>
                    <a:cubicBezTo>
                      <a:pt x="2120" y="545"/>
                      <a:pt x="2120" y="545"/>
                      <a:pt x="2121" y="546"/>
                    </a:cubicBezTo>
                    <a:cubicBezTo>
                      <a:pt x="2122" y="547"/>
                      <a:pt x="2123" y="545"/>
                      <a:pt x="2124" y="546"/>
                    </a:cubicBezTo>
                    <a:cubicBezTo>
                      <a:pt x="2125" y="546"/>
                      <a:pt x="2126" y="546"/>
                      <a:pt x="2127" y="547"/>
                    </a:cubicBezTo>
                    <a:cubicBezTo>
                      <a:pt x="2128" y="548"/>
                      <a:pt x="2128" y="549"/>
                      <a:pt x="2128" y="551"/>
                    </a:cubicBezTo>
                    <a:cubicBezTo>
                      <a:pt x="2128" y="552"/>
                      <a:pt x="2127" y="553"/>
                      <a:pt x="2128" y="553"/>
                    </a:cubicBezTo>
                    <a:cubicBezTo>
                      <a:pt x="2128" y="554"/>
                      <a:pt x="2129" y="553"/>
                      <a:pt x="2130" y="553"/>
                    </a:cubicBezTo>
                    <a:cubicBezTo>
                      <a:pt x="2131" y="553"/>
                      <a:pt x="2132" y="553"/>
                      <a:pt x="2133" y="554"/>
                    </a:cubicBezTo>
                    <a:cubicBezTo>
                      <a:pt x="2134" y="555"/>
                      <a:pt x="2135" y="556"/>
                      <a:pt x="2135" y="557"/>
                    </a:cubicBezTo>
                    <a:cubicBezTo>
                      <a:pt x="2135" y="558"/>
                      <a:pt x="2134" y="558"/>
                      <a:pt x="2134" y="559"/>
                    </a:cubicBezTo>
                    <a:cubicBezTo>
                      <a:pt x="2133" y="560"/>
                      <a:pt x="2133" y="561"/>
                      <a:pt x="2133" y="562"/>
                    </a:cubicBezTo>
                    <a:cubicBezTo>
                      <a:pt x="2133" y="564"/>
                      <a:pt x="2133" y="565"/>
                      <a:pt x="2134" y="566"/>
                    </a:cubicBezTo>
                    <a:cubicBezTo>
                      <a:pt x="2135" y="567"/>
                      <a:pt x="2136" y="565"/>
                      <a:pt x="2138" y="566"/>
                    </a:cubicBezTo>
                    <a:cubicBezTo>
                      <a:pt x="2138" y="567"/>
                      <a:pt x="2138" y="567"/>
                      <a:pt x="2139" y="568"/>
                    </a:cubicBezTo>
                    <a:cubicBezTo>
                      <a:pt x="2139" y="570"/>
                      <a:pt x="2139" y="571"/>
                      <a:pt x="2139" y="572"/>
                    </a:cubicBezTo>
                    <a:cubicBezTo>
                      <a:pt x="2139" y="573"/>
                      <a:pt x="2140" y="573"/>
                      <a:pt x="2140" y="574"/>
                    </a:cubicBezTo>
                    <a:close/>
                    <a:moveTo>
                      <a:pt x="2074" y="536"/>
                    </a:moveTo>
                    <a:cubicBezTo>
                      <a:pt x="2073" y="536"/>
                      <a:pt x="2072" y="537"/>
                      <a:pt x="2072" y="535"/>
                    </a:cubicBezTo>
                    <a:cubicBezTo>
                      <a:pt x="2071" y="535"/>
                      <a:pt x="2072" y="534"/>
                      <a:pt x="2072" y="533"/>
                    </a:cubicBezTo>
                    <a:cubicBezTo>
                      <a:pt x="2073" y="533"/>
                      <a:pt x="2073" y="533"/>
                      <a:pt x="2074" y="533"/>
                    </a:cubicBezTo>
                    <a:cubicBezTo>
                      <a:pt x="2076" y="533"/>
                      <a:pt x="2077" y="533"/>
                      <a:pt x="2077" y="534"/>
                    </a:cubicBezTo>
                    <a:cubicBezTo>
                      <a:pt x="2078" y="535"/>
                      <a:pt x="2079" y="536"/>
                      <a:pt x="2078" y="537"/>
                    </a:cubicBezTo>
                    <a:cubicBezTo>
                      <a:pt x="2078" y="537"/>
                      <a:pt x="2077" y="537"/>
                      <a:pt x="2076" y="537"/>
                    </a:cubicBezTo>
                    <a:cubicBezTo>
                      <a:pt x="2075" y="537"/>
                      <a:pt x="2075" y="537"/>
                      <a:pt x="2074" y="536"/>
                    </a:cubicBezTo>
                    <a:close/>
                    <a:moveTo>
                      <a:pt x="2056" y="499"/>
                    </a:moveTo>
                    <a:cubicBezTo>
                      <a:pt x="2055" y="498"/>
                      <a:pt x="2055" y="498"/>
                      <a:pt x="2055" y="497"/>
                    </a:cubicBezTo>
                    <a:cubicBezTo>
                      <a:pt x="2055" y="497"/>
                      <a:pt x="2055" y="496"/>
                      <a:pt x="2056" y="496"/>
                    </a:cubicBezTo>
                    <a:cubicBezTo>
                      <a:pt x="2056" y="495"/>
                      <a:pt x="2057" y="496"/>
                      <a:pt x="2058" y="497"/>
                    </a:cubicBezTo>
                    <a:cubicBezTo>
                      <a:pt x="2058" y="497"/>
                      <a:pt x="2058" y="498"/>
                      <a:pt x="2058" y="498"/>
                    </a:cubicBezTo>
                    <a:cubicBezTo>
                      <a:pt x="2058" y="499"/>
                      <a:pt x="2058" y="500"/>
                      <a:pt x="2058" y="500"/>
                    </a:cubicBezTo>
                    <a:cubicBezTo>
                      <a:pt x="2057" y="501"/>
                      <a:pt x="2056" y="500"/>
                      <a:pt x="2056" y="499"/>
                    </a:cubicBezTo>
                    <a:close/>
                    <a:moveTo>
                      <a:pt x="2048" y="465"/>
                    </a:moveTo>
                    <a:cubicBezTo>
                      <a:pt x="2049" y="465"/>
                      <a:pt x="2050" y="465"/>
                      <a:pt x="2051" y="465"/>
                    </a:cubicBezTo>
                    <a:moveTo>
                      <a:pt x="2043" y="465"/>
                    </a:moveTo>
                    <a:cubicBezTo>
                      <a:pt x="2043" y="464"/>
                      <a:pt x="2044" y="465"/>
                      <a:pt x="2045" y="465"/>
                    </a:cubicBezTo>
                    <a:cubicBezTo>
                      <a:pt x="2045" y="465"/>
                      <a:pt x="2046" y="465"/>
                      <a:pt x="2046" y="466"/>
                    </a:cubicBezTo>
                    <a:cubicBezTo>
                      <a:pt x="2046" y="466"/>
                      <a:pt x="2045" y="466"/>
                      <a:pt x="2044" y="466"/>
                    </a:cubicBezTo>
                    <a:cubicBezTo>
                      <a:pt x="2044" y="466"/>
                      <a:pt x="2043" y="465"/>
                      <a:pt x="2043" y="465"/>
                    </a:cubicBezTo>
                    <a:close/>
                    <a:moveTo>
                      <a:pt x="2043" y="457"/>
                    </a:moveTo>
                    <a:cubicBezTo>
                      <a:pt x="2042" y="456"/>
                      <a:pt x="2043" y="454"/>
                      <a:pt x="2043" y="452"/>
                    </a:cubicBezTo>
                    <a:cubicBezTo>
                      <a:pt x="2043" y="451"/>
                      <a:pt x="2043" y="450"/>
                      <a:pt x="2043" y="449"/>
                    </a:cubicBezTo>
                    <a:cubicBezTo>
                      <a:pt x="2043" y="447"/>
                      <a:pt x="2043" y="447"/>
                      <a:pt x="2043" y="445"/>
                    </a:cubicBezTo>
                    <a:cubicBezTo>
                      <a:pt x="2044" y="444"/>
                      <a:pt x="2043" y="443"/>
                      <a:pt x="2044" y="443"/>
                    </a:cubicBezTo>
                    <a:cubicBezTo>
                      <a:pt x="2045" y="442"/>
                      <a:pt x="2046" y="441"/>
                      <a:pt x="2047" y="442"/>
                    </a:cubicBezTo>
                    <a:cubicBezTo>
                      <a:pt x="2048" y="442"/>
                      <a:pt x="2048" y="443"/>
                      <a:pt x="2048" y="443"/>
                    </a:cubicBezTo>
                    <a:cubicBezTo>
                      <a:pt x="2048" y="445"/>
                      <a:pt x="2047" y="446"/>
                      <a:pt x="2047" y="447"/>
                    </a:cubicBezTo>
                    <a:cubicBezTo>
                      <a:pt x="2047" y="449"/>
                      <a:pt x="2048" y="450"/>
                      <a:pt x="2048" y="452"/>
                    </a:cubicBezTo>
                    <a:cubicBezTo>
                      <a:pt x="2048" y="454"/>
                      <a:pt x="2047" y="455"/>
                      <a:pt x="2047" y="457"/>
                    </a:cubicBezTo>
                    <a:cubicBezTo>
                      <a:pt x="2047" y="459"/>
                      <a:pt x="2048" y="460"/>
                      <a:pt x="2047" y="460"/>
                    </a:cubicBezTo>
                    <a:cubicBezTo>
                      <a:pt x="2046" y="461"/>
                      <a:pt x="2045" y="461"/>
                      <a:pt x="2044" y="460"/>
                    </a:cubicBezTo>
                    <a:cubicBezTo>
                      <a:pt x="2044" y="460"/>
                      <a:pt x="2043" y="459"/>
                      <a:pt x="2043" y="457"/>
                    </a:cubicBezTo>
                    <a:close/>
                    <a:moveTo>
                      <a:pt x="1963" y="490"/>
                    </a:moveTo>
                    <a:cubicBezTo>
                      <a:pt x="1963" y="492"/>
                      <a:pt x="1964" y="492"/>
                      <a:pt x="1965" y="493"/>
                    </a:cubicBezTo>
                    <a:cubicBezTo>
                      <a:pt x="1965" y="495"/>
                      <a:pt x="1965" y="496"/>
                      <a:pt x="1965" y="497"/>
                    </a:cubicBezTo>
                    <a:cubicBezTo>
                      <a:pt x="1966" y="499"/>
                      <a:pt x="1966" y="499"/>
                      <a:pt x="1965" y="500"/>
                    </a:cubicBezTo>
                    <a:cubicBezTo>
                      <a:pt x="1965" y="501"/>
                      <a:pt x="1964" y="501"/>
                      <a:pt x="1963" y="502"/>
                    </a:cubicBezTo>
                    <a:cubicBezTo>
                      <a:pt x="1962" y="503"/>
                      <a:pt x="1962" y="504"/>
                      <a:pt x="1961" y="505"/>
                    </a:cubicBezTo>
                    <a:cubicBezTo>
                      <a:pt x="1961" y="505"/>
                      <a:pt x="1960" y="506"/>
                      <a:pt x="1959" y="506"/>
                    </a:cubicBezTo>
                    <a:cubicBezTo>
                      <a:pt x="1958" y="506"/>
                      <a:pt x="1957" y="506"/>
                      <a:pt x="1956" y="506"/>
                    </a:cubicBezTo>
                    <a:cubicBezTo>
                      <a:pt x="1955" y="506"/>
                      <a:pt x="1954" y="507"/>
                      <a:pt x="1953" y="506"/>
                    </a:cubicBezTo>
                    <a:cubicBezTo>
                      <a:pt x="1952" y="506"/>
                      <a:pt x="1952" y="505"/>
                      <a:pt x="1952" y="505"/>
                    </a:cubicBezTo>
                    <a:cubicBezTo>
                      <a:pt x="1951" y="504"/>
                      <a:pt x="1951" y="503"/>
                      <a:pt x="1951" y="502"/>
                    </a:cubicBezTo>
                    <a:cubicBezTo>
                      <a:pt x="1951" y="501"/>
                      <a:pt x="1952" y="501"/>
                      <a:pt x="1952" y="500"/>
                    </a:cubicBezTo>
                    <a:cubicBezTo>
                      <a:pt x="1952" y="500"/>
                      <a:pt x="1952" y="499"/>
                      <a:pt x="1951" y="499"/>
                    </a:cubicBezTo>
                    <a:cubicBezTo>
                      <a:pt x="1951" y="497"/>
                      <a:pt x="1949" y="496"/>
                      <a:pt x="1950" y="494"/>
                    </a:cubicBezTo>
                    <a:cubicBezTo>
                      <a:pt x="1950" y="493"/>
                      <a:pt x="1951" y="493"/>
                      <a:pt x="1951" y="491"/>
                    </a:cubicBezTo>
                    <a:cubicBezTo>
                      <a:pt x="1951" y="490"/>
                      <a:pt x="1950" y="490"/>
                      <a:pt x="1950" y="489"/>
                    </a:cubicBezTo>
                    <a:cubicBezTo>
                      <a:pt x="1950" y="487"/>
                      <a:pt x="1951" y="487"/>
                      <a:pt x="1951" y="486"/>
                    </a:cubicBezTo>
                    <a:cubicBezTo>
                      <a:pt x="1952" y="484"/>
                      <a:pt x="1951" y="483"/>
                      <a:pt x="1951" y="481"/>
                    </a:cubicBezTo>
                    <a:cubicBezTo>
                      <a:pt x="1952" y="480"/>
                      <a:pt x="1952" y="480"/>
                      <a:pt x="1952" y="479"/>
                    </a:cubicBezTo>
                    <a:cubicBezTo>
                      <a:pt x="1952" y="478"/>
                      <a:pt x="1951" y="478"/>
                      <a:pt x="1951" y="477"/>
                    </a:cubicBezTo>
                    <a:cubicBezTo>
                      <a:pt x="1950" y="476"/>
                      <a:pt x="1950" y="475"/>
                      <a:pt x="1950" y="474"/>
                    </a:cubicBezTo>
                    <a:cubicBezTo>
                      <a:pt x="1951" y="473"/>
                      <a:pt x="1953" y="473"/>
                      <a:pt x="1954" y="474"/>
                    </a:cubicBezTo>
                    <a:cubicBezTo>
                      <a:pt x="1955" y="474"/>
                      <a:pt x="1955" y="475"/>
                      <a:pt x="1955" y="476"/>
                    </a:cubicBezTo>
                    <a:cubicBezTo>
                      <a:pt x="1956" y="477"/>
                      <a:pt x="1956" y="478"/>
                      <a:pt x="1956" y="479"/>
                    </a:cubicBezTo>
                    <a:cubicBezTo>
                      <a:pt x="1957" y="480"/>
                      <a:pt x="1958" y="480"/>
                      <a:pt x="1959" y="481"/>
                    </a:cubicBezTo>
                    <a:cubicBezTo>
                      <a:pt x="1960" y="482"/>
                      <a:pt x="1959" y="483"/>
                      <a:pt x="1959" y="485"/>
                    </a:cubicBezTo>
                    <a:cubicBezTo>
                      <a:pt x="1960" y="486"/>
                      <a:pt x="1961" y="486"/>
                      <a:pt x="1961" y="487"/>
                    </a:cubicBezTo>
                    <a:cubicBezTo>
                      <a:pt x="1962" y="488"/>
                      <a:pt x="1962" y="489"/>
                      <a:pt x="1963" y="490"/>
                    </a:cubicBezTo>
                    <a:close/>
                    <a:moveTo>
                      <a:pt x="1898" y="419"/>
                    </a:moveTo>
                    <a:cubicBezTo>
                      <a:pt x="1899" y="421"/>
                      <a:pt x="1900" y="422"/>
                      <a:pt x="1901" y="424"/>
                    </a:cubicBezTo>
                    <a:cubicBezTo>
                      <a:pt x="1902" y="425"/>
                      <a:pt x="1902" y="426"/>
                      <a:pt x="1903" y="428"/>
                    </a:cubicBezTo>
                    <a:cubicBezTo>
                      <a:pt x="1904" y="429"/>
                      <a:pt x="1904" y="430"/>
                      <a:pt x="1905" y="431"/>
                    </a:cubicBezTo>
                    <a:cubicBezTo>
                      <a:pt x="1906" y="432"/>
                      <a:pt x="1907" y="432"/>
                      <a:pt x="1908" y="434"/>
                    </a:cubicBezTo>
                    <a:cubicBezTo>
                      <a:pt x="1909" y="436"/>
                      <a:pt x="1909" y="437"/>
                      <a:pt x="1909" y="439"/>
                    </a:cubicBezTo>
                    <a:cubicBezTo>
                      <a:pt x="1909" y="440"/>
                      <a:pt x="1909" y="441"/>
                      <a:pt x="1909" y="442"/>
                    </a:cubicBezTo>
                    <a:cubicBezTo>
                      <a:pt x="1909" y="443"/>
                      <a:pt x="1910" y="444"/>
                      <a:pt x="1910" y="445"/>
                    </a:cubicBezTo>
                    <a:cubicBezTo>
                      <a:pt x="1911" y="446"/>
                      <a:pt x="1911" y="447"/>
                      <a:pt x="1911" y="448"/>
                    </a:cubicBezTo>
                    <a:cubicBezTo>
                      <a:pt x="1911" y="450"/>
                      <a:pt x="1911" y="452"/>
                      <a:pt x="1912" y="453"/>
                    </a:cubicBezTo>
                    <a:cubicBezTo>
                      <a:pt x="1913" y="454"/>
                      <a:pt x="1914" y="454"/>
                      <a:pt x="1915" y="455"/>
                    </a:cubicBezTo>
                    <a:cubicBezTo>
                      <a:pt x="1917" y="456"/>
                      <a:pt x="1917" y="458"/>
                      <a:pt x="1918" y="459"/>
                    </a:cubicBezTo>
                    <a:cubicBezTo>
                      <a:pt x="1918" y="461"/>
                      <a:pt x="1919" y="462"/>
                      <a:pt x="1920" y="464"/>
                    </a:cubicBezTo>
                    <a:cubicBezTo>
                      <a:pt x="1920" y="466"/>
                      <a:pt x="1921" y="467"/>
                      <a:pt x="1922" y="469"/>
                    </a:cubicBezTo>
                    <a:cubicBezTo>
                      <a:pt x="1922" y="471"/>
                      <a:pt x="1923" y="472"/>
                      <a:pt x="1923" y="474"/>
                    </a:cubicBezTo>
                    <a:cubicBezTo>
                      <a:pt x="1924" y="477"/>
                      <a:pt x="1923" y="479"/>
                      <a:pt x="1925" y="481"/>
                    </a:cubicBezTo>
                    <a:cubicBezTo>
                      <a:pt x="1926" y="482"/>
                      <a:pt x="1926" y="482"/>
                      <a:pt x="1927" y="483"/>
                    </a:cubicBezTo>
                    <a:cubicBezTo>
                      <a:pt x="1928" y="484"/>
                      <a:pt x="1927" y="485"/>
                      <a:pt x="1928" y="486"/>
                    </a:cubicBezTo>
                    <a:cubicBezTo>
                      <a:pt x="1929" y="488"/>
                      <a:pt x="1931" y="487"/>
                      <a:pt x="1932" y="488"/>
                    </a:cubicBezTo>
                    <a:cubicBezTo>
                      <a:pt x="1933" y="488"/>
                      <a:pt x="1934" y="488"/>
                      <a:pt x="1935" y="488"/>
                    </a:cubicBezTo>
                    <a:cubicBezTo>
                      <a:pt x="1937" y="487"/>
                      <a:pt x="1937" y="485"/>
                      <a:pt x="1938" y="483"/>
                    </a:cubicBezTo>
                    <a:cubicBezTo>
                      <a:pt x="1938" y="481"/>
                      <a:pt x="1939" y="480"/>
                      <a:pt x="1940" y="479"/>
                    </a:cubicBezTo>
                    <a:cubicBezTo>
                      <a:pt x="1941" y="479"/>
                      <a:pt x="1941" y="478"/>
                      <a:pt x="1942" y="478"/>
                    </a:cubicBezTo>
                    <a:cubicBezTo>
                      <a:pt x="1943" y="477"/>
                      <a:pt x="1943" y="477"/>
                      <a:pt x="1944" y="476"/>
                    </a:cubicBezTo>
                    <a:cubicBezTo>
                      <a:pt x="1944" y="475"/>
                      <a:pt x="1943" y="474"/>
                      <a:pt x="1944" y="473"/>
                    </a:cubicBezTo>
                    <a:cubicBezTo>
                      <a:pt x="1944" y="473"/>
                      <a:pt x="1945" y="473"/>
                      <a:pt x="1945" y="472"/>
                    </a:cubicBezTo>
                    <a:cubicBezTo>
                      <a:pt x="1945" y="471"/>
                      <a:pt x="1944" y="470"/>
                      <a:pt x="1944" y="470"/>
                    </a:cubicBezTo>
                    <a:cubicBezTo>
                      <a:pt x="1945" y="469"/>
                      <a:pt x="1946" y="470"/>
                      <a:pt x="1947" y="469"/>
                    </a:cubicBezTo>
                    <a:cubicBezTo>
                      <a:pt x="1948" y="469"/>
                      <a:pt x="1949" y="469"/>
                      <a:pt x="1949" y="468"/>
                    </a:cubicBezTo>
                    <a:cubicBezTo>
                      <a:pt x="1950" y="467"/>
                      <a:pt x="1949" y="466"/>
                      <a:pt x="1949" y="465"/>
                    </a:cubicBezTo>
                    <a:cubicBezTo>
                      <a:pt x="1949" y="464"/>
                      <a:pt x="1949" y="463"/>
                      <a:pt x="1949" y="462"/>
                    </a:cubicBezTo>
                    <a:cubicBezTo>
                      <a:pt x="1948" y="460"/>
                      <a:pt x="1948" y="459"/>
                      <a:pt x="1948" y="457"/>
                    </a:cubicBezTo>
                    <a:cubicBezTo>
                      <a:pt x="1948" y="455"/>
                      <a:pt x="1949" y="454"/>
                      <a:pt x="1949" y="452"/>
                    </a:cubicBezTo>
                    <a:cubicBezTo>
                      <a:pt x="1949" y="451"/>
                      <a:pt x="1950" y="450"/>
                      <a:pt x="1950" y="449"/>
                    </a:cubicBezTo>
                    <a:cubicBezTo>
                      <a:pt x="1951" y="447"/>
                      <a:pt x="1951" y="446"/>
                      <a:pt x="1951" y="445"/>
                    </a:cubicBezTo>
                    <a:cubicBezTo>
                      <a:pt x="1951" y="443"/>
                      <a:pt x="1950" y="443"/>
                      <a:pt x="1950" y="442"/>
                    </a:cubicBezTo>
                    <a:cubicBezTo>
                      <a:pt x="1950" y="441"/>
                      <a:pt x="1950" y="441"/>
                      <a:pt x="1950" y="440"/>
                    </a:cubicBezTo>
                    <a:cubicBezTo>
                      <a:pt x="1950" y="438"/>
                      <a:pt x="1950" y="437"/>
                      <a:pt x="1950" y="435"/>
                    </a:cubicBezTo>
                    <a:cubicBezTo>
                      <a:pt x="1950" y="434"/>
                      <a:pt x="1949" y="433"/>
                      <a:pt x="1949" y="432"/>
                    </a:cubicBezTo>
                    <a:cubicBezTo>
                      <a:pt x="1949" y="430"/>
                      <a:pt x="1948" y="428"/>
                      <a:pt x="1949" y="426"/>
                    </a:cubicBezTo>
                    <a:cubicBezTo>
                      <a:pt x="1949" y="425"/>
                      <a:pt x="1950" y="424"/>
                      <a:pt x="1950" y="423"/>
                    </a:cubicBezTo>
                    <a:cubicBezTo>
                      <a:pt x="1952" y="422"/>
                      <a:pt x="1952" y="422"/>
                      <a:pt x="1952" y="422"/>
                    </a:cubicBezTo>
                    <a:cubicBezTo>
                      <a:pt x="1954" y="422"/>
                      <a:pt x="1955" y="423"/>
                      <a:pt x="1956" y="422"/>
                    </a:cubicBezTo>
                    <a:cubicBezTo>
                      <a:pt x="1956" y="421"/>
                      <a:pt x="1956" y="420"/>
                      <a:pt x="1956" y="419"/>
                    </a:cubicBezTo>
                    <a:cubicBezTo>
                      <a:pt x="1956" y="418"/>
                      <a:pt x="1956" y="418"/>
                      <a:pt x="1957" y="417"/>
                    </a:cubicBezTo>
                    <a:cubicBezTo>
                      <a:pt x="1958" y="417"/>
                      <a:pt x="1959" y="418"/>
                      <a:pt x="1960" y="418"/>
                    </a:cubicBezTo>
                    <a:cubicBezTo>
                      <a:pt x="1960" y="418"/>
                      <a:pt x="1961" y="418"/>
                      <a:pt x="1961" y="417"/>
                    </a:cubicBezTo>
                    <a:cubicBezTo>
                      <a:pt x="1963" y="416"/>
                      <a:pt x="1964" y="416"/>
                      <a:pt x="1964" y="414"/>
                    </a:cubicBezTo>
                    <a:cubicBezTo>
                      <a:pt x="1965" y="413"/>
                      <a:pt x="1964" y="412"/>
                      <a:pt x="1965" y="411"/>
                    </a:cubicBezTo>
                    <a:cubicBezTo>
                      <a:pt x="1966" y="410"/>
                      <a:pt x="1966" y="410"/>
                      <a:pt x="1967" y="409"/>
                    </a:cubicBezTo>
                    <a:cubicBezTo>
                      <a:pt x="1967" y="408"/>
                      <a:pt x="1968" y="408"/>
                      <a:pt x="1969" y="407"/>
                    </a:cubicBezTo>
                    <a:cubicBezTo>
                      <a:pt x="1969" y="407"/>
                      <a:pt x="1970" y="407"/>
                      <a:pt x="1970" y="407"/>
                    </a:cubicBezTo>
                    <a:cubicBezTo>
                      <a:pt x="1971" y="406"/>
                      <a:pt x="1970" y="405"/>
                      <a:pt x="1970" y="404"/>
                    </a:cubicBezTo>
                    <a:cubicBezTo>
                      <a:pt x="1970" y="404"/>
                      <a:pt x="1971" y="403"/>
                      <a:pt x="1972" y="403"/>
                    </a:cubicBezTo>
                    <a:cubicBezTo>
                      <a:pt x="1973" y="402"/>
                      <a:pt x="1974" y="403"/>
                      <a:pt x="1975" y="402"/>
                    </a:cubicBezTo>
                    <a:cubicBezTo>
                      <a:pt x="1975" y="402"/>
                      <a:pt x="1975" y="401"/>
                      <a:pt x="1975" y="401"/>
                    </a:cubicBezTo>
                    <a:cubicBezTo>
                      <a:pt x="1975" y="400"/>
                      <a:pt x="1976" y="400"/>
                      <a:pt x="1976" y="399"/>
                    </a:cubicBezTo>
                    <a:cubicBezTo>
                      <a:pt x="1977" y="398"/>
                      <a:pt x="1977" y="398"/>
                      <a:pt x="1977" y="398"/>
                    </a:cubicBezTo>
                    <a:cubicBezTo>
                      <a:pt x="1978" y="397"/>
                      <a:pt x="1978" y="396"/>
                      <a:pt x="1979" y="395"/>
                    </a:cubicBezTo>
                    <a:cubicBezTo>
                      <a:pt x="1980" y="394"/>
                      <a:pt x="1980" y="394"/>
                      <a:pt x="1981" y="393"/>
                    </a:cubicBezTo>
                    <a:cubicBezTo>
                      <a:pt x="1982" y="393"/>
                      <a:pt x="1982" y="392"/>
                      <a:pt x="1983" y="391"/>
                    </a:cubicBezTo>
                    <a:cubicBezTo>
                      <a:pt x="1984" y="391"/>
                      <a:pt x="1984" y="390"/>
                      <a:pt x="1985" y="390"/>
                    </a:cubicBezTo>
                    <a:cubicBezTo>
                      <a:pt x="1986" y="389"/>
                      <a:pt x="1987" y="388"/>
                      <a:pt x="1988" y="387"/>
                    </a:cubicBezTo>
                    <a:cubicBezTo>
                      <a:pt x="1989" y="386"/>
                      <a:pt x="1991" y="386"/>
                      <a:pt x="1992" y="385"/>
                    </a:cubicBezTo>
                    <a:cubicBezTo>
                      <a:pt x="1993" y="384"/>
                      <a:pt x="1994" y="383"/>
                      <a:pt x="1994" y="382"/>
                    </a:cubicBezTo>
                    <a:cubicBezTo>
                      <a:pt x="1995" y="381"/>
                      <a:pt x="1994" y="380"/>
                      <a:pt x="1994" y="378"/>
                    </a:cubicBezTo>
                    <a:cubicBezTo>
                      <a:pt x="1994" y="377"/>
                      <a:pt x="1994" y="375"/>
                      <a:pt x="1995" y="374"/>
                    </a:cubicBezTo>
                    <a:cubicBezTo>
                      <a:pt x="1995" y="373"/>
                      <a:pt x="1996" y="373"/>
                      <a:pt x="1996" y="372"/>
                    </a:cubicBezTo>
                    <a:cubicBezTo>
                      <a:pt x="1997" y="372"/>
                      <a:pt x="1998" y="372"/>
                      <a:pt x="1999" y="372"/>
                    </a:cubicBezTo>
                    <a:cubicBezTo>
                      <a:pt x="2000" y="371"/>
                      <a:pt x="2000" y="369"/>
                      <a:pt x="2001" y="370"/>
                    </a:cubicBezTo>
                    <a:cubicBezTo>
                      <a:pt x="2002" y="370"/>
                      <a:pt x="2002" y="371"/>
                      <a:pt x="2002" y="372"/>
                    </a:cubicBezTo>
                    <a:cubicBezTo>
                      <a:pt x="2003" y="372"/>
                      <a:pt x="2003" y="371"/>
                      <a:pt x="2004" y="370"/>
                    </a:cubicBezTo>
                    <a:cubicBezTo>
                      <a:pt x="2005" y="370"/>
                      <a:pt x="2005" y="370"/>
                      <a:pt x="2005" y="370"/>
                    </a:cubicBezTo>
                    <a:cubicBezTo>
                      <a:pt x="2006" y="370"/>
                      <a:pt x="2006" y="370"/>
                      <a:pt x="2007" y="371"/>
                    </a:cubicBezTo>
                    <a:cubicBezTo>
                      <a:pt x="2008" y="371"/>
                      <a:pt x="2009" y="371"/>
                      <a:pt x="2010" y="371"/>
                    </a:cubicBezTo>
                    <a:cubicBezTo>
                      <a:pt x="2011" y="371"/>
                      <a:pt x="2012" y="371"/>
                      <a:pt x="2013" y="370"/>
                    </a:cubicBezTo>
                    <a:cubicBezTo>
                      <a:pt x="2014" y="370"/>
                      <a:pt x="2014" y="370"/>
                      <a:pt x="2015" y="369"/>
                    </a:cubicBezTo>
                    <a:cubicBezTo>
                      <a:pt x="2015" y="369"/>
                      <a:pt x="2015" y="368"/>
                      <a:pt x="2015" y="368"/>
                    </a:cubicBezTo>
                    <a:cubicBezTo>
                      <a:pt x="2018" y="368"/>
                      <a:pt x="2018" y="368"/>
                      <a:pt x="2018" y="368"/>
                    </a:cubicBezTo>
                    <a:cubicBezTo>
                      <a:pt x="2019" y="368"/>
                      <a:pt x="2019" y="367"/>
                      <a:pt x="2020" y="367"/>
                    </a:cubicBezTo>
                    <a:cubicBezTo>
                      <a:pt x="2021" y="366"/>
                      <a:pt x="2022" y="367"/>
                      <a:pt x="2022" y="366"/>
                    </a:cubicBezTo>
                    <a:cubicBezTo>
                      <a:pt x="2023" y="365"/>
                      <a:pt x="2022" y="364"/>
                      <a:pt x="2022" y="363"/>
                    </a:cubicBezTo>
                    <a:cubicBezTo>
                      <a:pt x="2023" y="362"/>
                      <a:pt x="2022" y="362"/>
                      <a:pt x="2023" y="361"/>
                    </a:cubicBezTo>
                    <a:cubicBezTo>
                      <a:pt x="2024" y="360"/>
                      <a:pt x="2025" y="361"/>
                      <a:pt x="2025" y="361"/>
                    </a:cubicBezTo>
                    <a:cubicBezTo>
                      <a:pt x="2026" y="361"/>
                      <a:pt x="2027" y="362"/>
                      <a:pt x="2027" y="363"/>
                    </a:cubicBezTo>
                    <a:cubicBezTo>
                      <a:pt x="2028" y="364"/>
                      <a:pt x="2028" y="365"/>
                      <a:pt x="2028" y="366"/>
                    </a:cubicBezTo>
                    <a:cubicBezTo>
                      <a:pt x="2029" y="367"/>
                      <a:pt x="2029" y="367"/>
                      <a:pt x="2029" y="368"/>
                    </a:cubicBezTo>
                    <a:cubicBezTo>
                      <a:pt x="2030" y="371"/>
                      <a:pt x="2029" y="372"/>
                      <a:pt x="2029" y="375"/>
                    </a:cubicBezTo>
                    <a:cubicBezTo>
                      <a:pt x="2030" y="377"/>
                      <a:pt x="2030" y="378"/>
                      <a:pt x="2031" y="380"/>
                    </a:cubicBezTo>
                    <a:cubicBezTo>
                      <a:pt x="2031" y="381"/>
                      <a:pt x="2032" y="381"/>
                      <a:pt x="2033" y="382"/>
                    </a:cubicBezTo>
                    <a:cubicBezTo>
                      <a:pt x="2034" y="383"/>
                      <a:pt x="2034" y="384"/>
                      <a:pt x="2034" y="385"/>
                    </a:cubicBezTo>
                    <a:cubicBezTo>
                      <a:pt x="2035" y="385"/>
                      <a:pt x="2035" y="386"/>
                      <a:pt x="2036" y="386"/>
                    </a:cubicBezTo>
                    <a:cubicBezTo>
                      <a:pt x="2038" y="387"/>
                      <a:pt x="2038" y="384"/>
                      <a:pt x="2040" y="384"/>
                    </a:cubicBezTo>
                    <a:cubicBezTo>
                      <a:pt x="2042" y="384"/>
                      <a:pt x="2044" y="385"/>
                      <a:pt x="2045" y="387"/>
                    </a:cubicBezTo>
                    <a:cubicBezTo>
                      <a:pt x="2046" y="388"/>
                      <a:pt x="2047" y="390"/>
                      <a:pt x="2046" y="391"/>
                    </a:cubicBezTo>
                    <a:cubicBezTo>
                      <a:pt x="2046" y="392"/>
                      <a:pt x="2044" y="391"/>
                      <a:pt x="2044" y="392"/>
                    </a:cubicBezTo>
                    <a:cubicBezTo>
                      <a:pt x="2043" y="393"/>
                      <a:pt x="2044" y="394"/>
                      <a:pt x="2044" y="395"/>
                    </a:cubicBezTo>
                    <a:cubicBezTo>
                      <a:pt x="2045" y="395"/>
                      <a:pt x="2045" y="395"/>
                      <a:pt x="2046" y="395"/>
                    </a:cubicBezTo>
                    <a:cubicBezTo>
                      <a:pt x="2047" y="396"/>
                      <a:pt x="2048" y="395"/>
                      <a:pt x="2049" y="395"/>
                    </a:cubicBezTo>
                    <a:moveTo>
                      <a:pt x="2088" y="486"/>
                    </a:moveTo>
                    <a:cubicBezTo>
                      <a:pt x="2088" y="485"/>
                      <a:pt x="2089" y="484"/>
                      <a:pt x="2089" y="483"/>
                    </a:cubicBezTo>
                    <a:cubicBezTo>
                      <a:pt x="2089" y="483"/>
                      <a:pt x="2088" y="482"/>
                      <a:pt x="2088" y="481"/>
                    </a:cubicBezTo>
                    <a:cubicBezTo>
                      <a:pt x="2088" y="480"/>
                      <a:pt x="2088" y="479"/>
                      <a:pt x="2089" y="478"/>
                    </a:cubicBezTo>
                    <a:cubicBezTo>
                      <a:pt x="2089" y="477"/>
                      <a:pt x="2090" y="476"/>
                      <a:pt x="2090" y="475"/>
                    </a:cubicBezTo>
                    <a:cubicBezTo>
                      <a:pt x="2091" y="474"/>
                      <a:pt x="2092" y="474"/>
                      <a:pt x="2092" y="472"/>
                    </a:cubicBezTo>
                    <a:cubicBezTo>
                      <a:pt x="2092" y="471"/>
                      <a:pt x="2090" y="471"/>
                      <a:pt x="2090" y="470"/>
                    </a:cubicBezTo>
                    <a:cubicBezTo>
                      <a:pt x="2089" y="469"/>
                      <a:pt x="2089" y="469"/>
                      <a:pt x="2089" y="468"/>
                    </a:cubicBezTo>
                    <a:cubicBezTo>
                      <a:pt x="2089" y="466"/>
                      <a:pt x="2089" y="465"/>
                      <a:pt x="2090" y="463"/>
                    </a:cubicBezTo>
                    <a:cubicBezTo>
                      <a:pt x="2090" y="463"/>
                      <a:pt x="2091" y="463"/>
                      <a:pt x="2091" y="462"/>
                    </a:cubicBezTo>
                    <a:cubicBezTo>
                      <a:pt x="2092" y="461"/>
                      <a:pt x="2092" y="460"/>
                      <a:pt x="2091" y="459"/>
                    </a:cubicBezTo>
                    <a:cubicBezTo>
                      <a:pt x="2090" y="458"/>
                      <a:pt x="2089" y="458"/>
                      <a:pt x="2088" y="457"/>
                    </a:cubicBezTo>
                    <a:cubicBezTo>
                      <a:pt x="2087" y="456"/>
                      <a:pt x="2089" y="454"/>
                      <a:pt x="2089" y="452"/>
                    </a:cubicBezTo>
                    <a:cubicBezTo>
                      <a:pt x="2089" y="451"/>
                      <a:pt x="2088" y="450"/>
                      <a:pt x="2088" y="449"/>
                    </a:cubicBezTo>
                    <a:cubicBezTo>
                      <a:pt x="2088" y="447"/>
                      <a:pt x="2089" y="446"/>
                      <a:pt x="2088" y="444"/>
                    </a:cubicBezTo>
                    <a:cubicBezTo>
                      <a:pt x="2088" y="444"/>
                      <a:pt x="2088" y="443"/>
                      <a:pt x="2088" y="443"/>
                    </a:cubicBezTo>
                    <a:cubicBezTo>
                      <a:pt x="2087" y="442"/>
                      <a:pt x="2086" y="442"/>
                      <a:pt x="2085" y="441"/>
                    </a:cubicBezTo>
                    <a:cubicBezTo>
                      <a:pt x="2084" y="440"/>
                      <a:pt x="2085" y="439"/>
                      <a:pt x="2085" y="437"/>
                    </a:cubicBezTo>
                    <a:cubicBezTo>
                      <a:pt x="2085" y="435"/>
                      <a:pt x="2085" y="434"/>
                      <a:pt x="2084" y="432"/>
                    </a:cubicBezTo>
                    <a:cubicBezTo>
                      <a:pt x="2084" y="431"/>
                      <a:pt x="2083" y="430"/>
                      <a:pt x="2082" y="428"/>
                    </a:cubicBezTo>
                    <a:cubicBezTo>
                      <a:pt x="2082" y="426"/>
                      <a:pt x="2083" y="424"/>
                      <a:pt x="2082" y="421"/>
                    </a:cubicBezTo>
                    <a:cubicBezTo>
                      <a:pt x="2081" y="420"/>
                      <a:pt x="2081" y="419"/>
                      <a:pt x="2080" y="418"/>
                    </a:cubicBezTo>
                    <a:cubicBezTo>
                      <a:pt x="2079" y="417"/>
                      <a:pt x="2079" y="417"/>
                      <a:pt x="2078" y="416"/>
                    </a:cubicBezTo>
                    <a:cubicBezTo>
                      <a:pt x="2077" y="415"/>
                      <a:pt x="2078" y="414"/>
                      <a:pt x="2077" y="413"/>
                    </a:cubicBezTo>
                    <a:cubicBezTo>
                      <a:pt x="2076" y="411"/>
                      <a:pt x="2076" y="410"/>
                      <a:pt x="2074" y="410"/>
                    </a:cubicBezTo>
                    <a:cubicBezTo>
                      <a:pt x="2074" y="410"/>
                      <a:pt x="2073" y="410"/>
                      <a:pt x="2073" y="410"/>
                    </a:cubicBezTo>
                    <a:cubicBezTo>
                      <a:pt x="2071" y="411"/>
                      <a:pt x="2073" y="413"/>
                      <a:pt x="2072" y="414"/>
                    </a:cubicBezTo>
                    <a:cubicBezTo>
                      <a:pt x="2072" y="415"/>
                      <a:pt x="2072" y="416"/>
                      <a:pt x="2072" y="417"/>
                    </a:cubicBezTo>
                    <a:cubicBezTo>
                      <a:pt x="2071" y="417"/>
                      <a:pt x="2070" y="416"/>
                      <a:pt x="2069" y="417"/>
                    </a:cubicBezTo>
                    <a:cubicBezTo>
                      <a:pt x="2068" y="417"/>
                      <a:pt x="2068" y="418"/>
                      <a:pt x="2068" y="419"/>
                    </a:cubicBezTo>
                    <a:cubicBezTo>
                      <a:pt x="2067" y="420"/>
                      <a:pt x="2067" y="420"/>
                      <a:pt x="2066" y="420"/>
                    </a:cubicBezTo>
                    <a:cubicBezTo>
                      <a:pt x="2064" y="421"/>
                      <a:pt x="2063" y="420"/>
                      <a:pt x="2061" y="421"/>
                    </a:cubicBezTo>
                    <a:cubicBezTo>
                      <a:pt x="2060" y="421"/>
                      <a:pt x="2059" y="421"/>
                      <a:pt x="2058" y="421"/>
                    </a:cubicBezTo>
                    <a:cubicBezTo>
                      <a:pt x="2057" y="421"/>
                      <a:pt x="2057" y="421"/>
                      <a:pt x="2056" y="421"/>
                    </a:cubicBezTo>
                    <a:cubicBezTo>
                      <a:pt x="2055" y="420"/>
                      <a:pt x="2054" y="420"/>
                      <a:pt x="2054" y="419"/>
                    </a:cubicBezTo>
                    <a:cubicBezTo>
                      <a:pt x="2053" y="417"/>
                      <a:pt x="2054" y="416"/>
                      <a:pt x="2054" y="414"/>
                    </a:cubicBezTo>
                    <a:cubicBezTo>
                      <a:pt x="2054" y="412"/>
                      <a:pt x="2056" y="411"/>
                      <a:pt x="2056" y="409"/>
                    </a:cubicBezTo>
                    <a:cubicBezTo>
                      <a:pt x="2055" y="407"/>
                      <a:pt x="2054" y="406"/>
                      <a:pt x="2054" y="404"/>
                    </a:cubicBezTo>
                    <a:cubicBezTo>
                      <a:pt x="2053" y="402"/>
                      <a:pt x="2053" y="401"/>
                      <a:pt x="2052" y="399"/>
                    </a:cubicBezTo>
                    <a:cubicBezTo>
                      <a:pt x="2052" y="398"/>
                      <a:pt x="2051" y="397"/>
                      <a:pt x="2050" y="396"/>
                    </a:cubicBezTo>
                    <a:cubicBezTo>
                      <a:pt x="2049" y="395"/>
                      <a:pt x="2050" y="396"/>
                      <a:pt x="2049" y="395"/>
                    </a:cubicBezTo>
                    <a:moveTo>
                      <a:pt x="2340" y="576"/>
                    </a:moveTo>
                    <a:cubicBezTo>
                      <a:pt x="2340" y="576"/>
                      <a:pt x="2339" y="577"/>
                      <a:pt x="2339" y="577"/>
                    </a:cubicBezTo>
                    <a:cubicBezTo>
                      <a:pt x="2338" y="579"/>
                      <a:pt x="2336" y="578"/>
                      <a:pt x="2334" y="577"/>
                    </a:cubicBezTo>
                    <a:cubicBezTo>
                      <a:pt x="2334" y="577"/>
                      <a:pt x="2333" y="576"/>
                      <a:pt x="2333" y="576"/>
                    </a:cubicBezTo>
                    <a:cubicBezTo>
                      <a:pt x="2333" y="575"/>
                      <a:pt x="2333" y="574"/>
                      <a:pt x="2333" y="573"/>
                    </a:cubicBezTo>
                    <a:cubicBezTo>
                      <a:pt x="2334" y="573"/>
                      <a:pt x="2334" y="573"/>
                      <a:pt x="2335" y="573"/>
                    </a:cubicBezTo>
                    <a:cubicBezTo>
                      <a:pt x="2336" y="573"/>
                      <a:pt x="2337" y="573"/>
                      <a:pt x="2338" y="573"/>
                    </a:cubicBezTo>
                    <a:cubicBezTo>
                      <a:pt x="2339" y="573"/>
                      <a:pt x="2339" y="573"/>
                      <a:pt x="2340" y="573"/>
                    </a:cubicBezTo>
                    <a:cubicBezTo>
                      <a:pt x="2340" y="574"/>
                      <a:pt x="2340" y="575"/>
                      <a:pt x="2340" y="576"/>
                    </a:cubicBezTo>
                    <a:close/>
                    <a:moveTo>
                      <a:pt x="2314" y="573"/>
                    </a:moveTo>
                    <a:cubicBezTo>
                      <a:pt x="2314" y="573"/>
                      <a:pt x="2314" y="572"/>
                      <a:pt x="2314" y="571"/>
                    </a:cubicBezTo>
                    <a:cubicBezTo>
                      <a:pt x="2315" y="571"/>
                      <a:pt x="2316" y="570"/>
                      <a:pt x="2317" y="570"/>
                    </a:cubicBezTo>
                    <a:cubicBezTo>
                      <a:pt x="2318" y="570"/>
                      <a:pt x="2319" y="571"/>
                      <a:pt x="2320" y="571"/>
                    </a:cubicBezTo>
                    <a:cubicBezTo>
                      <a:pt x="2320" y="572"/>
                      <a:pt x="2321" y="572"/>
                      <a:pt x="2321" y="572"/>
                    </a:cubicBezTo>
                    <a:cubicBezTo>
                      <a:pt x="2322" y="573"/>
                      <a:pt x="2322" y="574"/>
                      <a:pt x="2322" y="574"/>
                    </a:cubicBezTo>
                    <a:cubicBezTo>
                      <a:pt x="2322" y="576"/>
                      <a:pt x="2320" y="574"/>
                      <a:pt x="2319" y="574"/>
                    </a:cubicBezTo>
                    <a:cubicBezTo>
                      <a:pt x="2318" y="574"/>
                      <a:pt x="2318" y="574"/>
                      <a:pt x="2317" y="574"/>
                    </a:cubicBezTo>
                    <a:cubicBezTo>
                      <a:pt x="2316" y="575"/>
                      <a:pt x="2315" y="576"/>
                      <a:pt x="2314" y="575"/>
                    </a:cubicBezTo>
                    <a:cubicBezTo>
                      <a:pt x="2314" y="575"/>
                      <a:pt x="2314" y="574"/>
                      <a:pt x="2314" y="573"/>
                    </a:cubicBezTo>
                    <a:close/>
                    <a:moveTo>
                      <a:pt x="2300" y="575"/>
                    </a:moveTo>
                    <a:cubicBezTo>
                      <a:pt x="2300" y="576"/>
                      <a:pt x="2298" y="576"/>
                      <a:pt x="2298" y="576"/>
                    </a:cubicBezTo>
                    <a:cubicBezTo>
                      <a:pt x="2297" y="576"/>
                      <a:pt x="2296" y="577"/>
                      <a:pt x="2295" y="577"/>
                    </a:cubicBezTo>
                    <a:cubicBezTo>
                      <a:pt x="2294" y="577"/>
                      <a:pt x="2293" y="577"/>
                      <a:pt x="2293" y="576"/>
                    </a:cubicBezTo>
                    <a:cubicBezTo>
                      <a:pt x="2292" y="576"/>
                      <a:pt x="2291" y="576"/>
                      <a:pt x="2290" y="575"/>
                    </a:cubicBezTo>
                    <a:cubicBezTo>
                      <a:pt x="2290" y="574"/>
                      <a:pt x="2291" y="574"/>
                      <a:pt x="2291" y="573"/>
                    </a:cubicBezTo>
                    <a:cubicBezTo>
                      <a:pt x="2291" y="573"/>
                      <a:pt x="2291" y="572"/>
                      <a:pt x="2291" y="572"/>
                    </a:cubicBezTo>
                    <a:cubicBezTo>
                      <a:pt x="2292" y="571"/>
                      <a:pt x="2293" y="572"/>
                      <a:pt x="2294" y="572"/>
                    </a:cubicBezTo>
                    <a:cubicBezTo>
                      <a:pt x="2295" y="572"/>
                      <a:pt x="2296" y="572"/>
                      <a:pt x="2297" y="572"/>
                    </a:cubicBezTo>
                    <a:cubicBezTo>
                      <a:pt x="2298" y="572"/>
                      <a:pt x="2299" y="572"/>
                      <a:pt x="2299" y="573"/>
                    </a:cubicBezTo>
                    <a:cubicBezTo>
                      <a:pt x="2300" y="574"/>
                      <a:pt x="2300" y="574"/>
                      <a:pt x="2300" y="575"/>
                    </a:cubicBezTo>
                    <a:close/>
                    <a:moveTo>
                      <a:pt x="2089" y="486"/>
                    </a:moveTo>
                    <a:cubicBezTo>
                      <a:pt x="2088" y="486"/>
                      <a:pt x="2087" y="487"/>
                      <a:pt x="2088" y="488"/>
                    </a:cubicBezTo>
                    <a:cubicBezTo>
                      <a:pt x="2088" y="488"/>
                      <a:pt x="2089" y="488"/>
                      <a:pt x="2089" y="488"/>
                    </a:cubicBezTo>
                    <a:cubicBezTo>
                      <a:pt x="2091" y="488"/>
                      <a:pt x="2091" y="487"/>
                      <a:pt x="2092" y="488"/>
                    </a:cubicBezTo>
                    <a:cubicBezTo>
                      <a:pt x="2093" y="488"/>
                      <a:pt x="2093" y="489"/>
                      <a:pt x="2093" y="489"/>
                    </a:cubicBezTo>
                    <a:cubicBezTo>
                      <a:pt x="2094" y="490"/>
                      <a:pt x="2095" y="490"/>
                      <a:pt x="2096" y="491"/>
                    </a:cubicBezTo>
                    <a:cubicBezTo>
                      <a:pt x="2097" y="492"/>
                      <a:pt x="2097" y="493"/>
                      <a:pt x="2098" y="494"/>
                    </a:cubicBezTo>
                    <a:cubicBezTo>
                      <a:pt x="2099" y="495"/>
                      <a:pt x="2100" y="495"/>
                      <a:pt x="2101" y="496"/>
                    </a:cubicBezTo>
                    <a:cubicBezTo>
                      <a:pt x="2101" y="497"/>
                      <a:pt x="2101" y="498"/>
                      <a:pt x="2102" y="498"/>
                    </a:cubicBezTo>
                    <a:cubicBezTo>
                      <a:pt x="2103" y="500"/>
                      <a:pt x="2103" y="501"/>
                      <a:pt x="2105" y="503"/>
                    </a:cubicBezTo>
                    <a:cubicBezTo>
                      <a:pt x="2106" y="504"/>
                      <a:pt x="2107" y="505"/>
                      <a:pt x="2108" y="506"/>
                    </a:cubicBezTo>
                    <a:cubicBezTo>
                      <a:pt x="2108" y="507"/>
                      <a:pt x="2108" y="508"/>
                      <a:pt x="2108" y="509"/>
                    </a:cubicBezTo>
                    <a:cubicBezTo>
                      <a:pt x="2108" y="511"/>
                      <a:pt x="2108" y="512"/>
                      <a:pt x="2108" y="514"/>
                    </a:cubicBezTo>
                    <a:cubicBezTo>
                      <a:pt x="2108" y="515"/>
                      <a:pt x="2109" y="516"/>
                      <a:pt x="2109" y="518"/>
                    </a:cubicBezTo>
                    <a:cubicBezTo>
                      <a:pt x="2110" y="520"/>
                      <a:pt x="2108" y="521"/>
                      <a:pt x="2110" y="523"/>
                    </a:cubicBezTo>
                    <a:cubicBezTo>
                      <a:pt x="2110" y="524"/>
                      <a:pt x="2111" y="524"/>
                      <a:pt x="2112" y="524"/>
                    </a:cubicBezTo>
                    <a:cubicBezTo>
                      <a:pt x="2113" y="526"/>
                      <a:pt x="2113" y="527"/>
                      <a:pt x="2114" y="528"/>
                    </a:cubicBezTo>
                    <a:cubicBezTo>
                      <a:pt x="2114" y="529"/>
                      <a:pt x="2114" y="530"/>
                      <a:pt x="2115" y="531"/>
                    </a:cubicBezTo>
                    <a:cubicBezTo>
                      <a:pt x="2115" y="532"/>
                      <a:pt x="2115" y="533"/>
                      <a:pt x="2116" y="535"/>
                    </a:cubicBezTo>
                    <a:cubicBezTo>
                      <a:pt x="2116" y="535"/>
                      <a:pt x="2116" y="536"/>
                      <a:pt x="2117" y="537"/>
                    </a:cubicBezTo>
                    <a:cubicBezTo>
                      <a:pt x="2117" y="537"/>
                      <a:pt x="2117" y="537"/>
                      <a:pt x="2118" y="538"/>
                    </a:cubicBezTo>
                    <a:cubicBezTo>
                      <a:pt x="2119" y="538"/>
                      <a:pt x="2120" y="538"/>
                      <a:pt x="2120" y="538"/>
                    </a:cubicBezTo>
                    <a:cubicBezTo>
                      <a:pt x="2121" y="539"/>
                      <a:pt x="2121" y="539"/>
                      <a:pt x="2122" y="540"/>
                    </a:cubicBezTo>
                    <a:cubicBezTo>
                      <a:pt x="2123" y="541"/>
                      <a:pt x="2123" y="541"/>
                      <a:pt x="2124" y="543"/>
                    </a:cubicBezTo>
                    <a:cubicBezTo>
                      <a:pt x="2126" y="543"/>
                      <a:pt x="2126" y="544"/>
                      <a:pt x="2127" y="545"/>
                    </a:cubicBezTo>
                    <a:cubicBezTo>
                      <a:pt x="2129" y="546"/>
                      <a:pt x="2130" y="546"/>
                      <a:pt x="2132" y="547"/>
                    </a:cubicBezTo>
                    <a:cubicBezTo>
                      <a:pt x="2133" y="547"/>
                      <a:pt x="2134" y="547"/>
                      <a:pt x="2135" y="547"/>
                    </a:cubicBezTo>
                    <a:cubicBezTo>
                      <a:pt x="2137" y="546"/>
                      <a:pt x="2138" y="545"/>
                      <a:pt x="2138" y="543"/>
                    </a:cubicBezTo>
                    <a:cubicBezTo>
                      <a:pt x="2138" y="542"/>
                      <a:pt x="2138" y="542"/>
                      <a:pt x="2138" y="541"/>
                    </a:cubicBezTo>
                    <a:cubicBezTo>
                      <a:pt x="2137" y="539"/>
                      <a:pt x="2137" y="538"/>
                      <a:pt x="2136" y="537"/>
                    </a:cubicBezTo>
                    <a:cubicBezTo>
                      <a:pt x="2135" y="536"/>
                      <a:pt x="2134" y="536"/>
                      <a:pt x="2133" y="535"/>
                    </a:cubicBezTo>
                    <a:cubicBezTo>
                      <a:pt x="2132" y="534"/>
                      <a:pt x="2132" y="532"/>
                      <a:pt x="2132" y="531"/>
                    </a:cubicBezTo>
                    <a:cubicBezTo>
                      <a:pt x="2132" y="529"/>
                      <a:pt x="2132" y="529"/>
                      <a:pt x="2132" y="527"/>
                    </a:cubicBezTo>
                    <a:cubicBezTo>
                      <a:pt x="2132" y="525"/>
                      <a:pt x="2132" y="524"/>
                      <a:pt x="2132" y="522"/>
                    </a:cubicBezTo>
                    <a:cubicBezTo>
                      <a:pt x="2132" y="520"/>
                      <a:pt x="2132" y="518"/>
                      <a:pt x="2131" y="516"/>
                    </a:cubicBezTo>
                    <a:cubicBezTo>
                      <a:pt x="2131" y="515"/>
                      <a:pt x="2130" y="514"/>
                      <a:pt x="2129" y="513"/>
                    </a:cubicBezTo>
                    <a:cubicBezTo>
                      <a:pt x="2129" y="511"/>
                      <a:pt x="2128" y="511"/>
                      <a:pt x="2127" y="509"/>
                    </a:cubicBezTo>
                    <a:cubicBezTo>
                      <a:pt x="2127" y="509"/>
                      <a:pt x="2126" y="509"/>
                      <a:pt x="2125" y="508"/>
                    </a:cubicBezTo>
                    <a:cubicBezTo>
                      <a:pt x="2124" y="507"/>
                      <a:pt x="2125" y="506"/>
                      <a:pt x="2124" y="505"/>
                    </a:cubicBezTo>
                    <a:cubicBezTo>
                      <a:pt x="2123" y="504"/>
                      <a:pt x="2121" y="505"/>
                      <a:pt x="2120" y="504"/>
                    </a:cubicBezTo>
                    <a:cubicBezTo>
                      <a:pt x="2120" y="504"/>
                      <a:pt x="2120" y="503"/>
                      <a:pt x="2120" y="502"/>
                    </a:cubicBezTo>
                    <a:cubicBezTo>
                      <a:pt x="2119" y="500"/>
                      <a:pt x="2118" y="500"/>
                      <a:pt x="2116" y="499"/>
                    </a:cubicBezTo>
                    <a:cubicBezTo>
                      <a:pt x="2115" y="498"/>
                      <a:pt x="2114" y="499"/>
                      <a:pt x="2113" y="498"/>
                    </a:cubicBezTo>
                    <a:cubicBezTo>
                      <a:pt x="2112" y="498"/>
                      <a:pt x="2111" y="497"/>
                      <a:pt x="2110" y="496"/>
                    </a:cubicBezTo>
                    <a:cubicBezTo>
                      <a:pt x="2109" y="496"/>
                      <a:pt x="2109" y="495"/>
                      <a:pt x="2108" y="494"/>
                    </a:cubicBezTo>
                    <a:cubicBezTo>
                      <a:pt x="2108" y="493"/>
                      <a:pt x="2107" y="492"/>
                      <a:pt x="2107" y="490"/>
                    </a:cubicBezTo>
                    <a:cubicBezTo>
                      <a:pt x="2106" y="489"/>
                      <a:pt x="2106" y="488"/>
                      <a:pt x="2105" y="487"/>
                    </a:cubicBezTo>
                    <a:cubicBezTo>
                      <a:pt x="2104" y="486"/>
                      <a:pt x="2103" y="485"/>
                      <a:pt x="2103" y="484"/>
                    </a:cubicBezTo>
                    <a:cubicBezTo>
                      <a:pt x="2102" y="483"/>
                      <a:pt x="2103" y="481"/>
                      <a:pt x="2102" y="480"/>
                    </a:cubicBezTo>
                    <a:cubicBezTo>
                      <a:pt x="2102" y="479"/>
                      <a:pt x="2102" y="479"/>
                      <a:pt x="2101" y="478"/>
                    </a:cubicBezTo>
                    <a:cubicBezTo>
                      <a:pt x="2100" y="477"/>
                      <a:pt x="2098" y="479"/>
                      <a:pt x="2098" y="478"/>
                    </a:cubicBezTo>
                    <a:cubicBezTo>
                      <a:pt x="2097" y="477"/>
                      <a:pt x="2097" y="476"/>
                      <a:pt x="2097" y="475"/>
                    </a:cubicBezTo>
                    <a:cubicBezTo>
                      <a:pt x="2097" y="474"/>
                      <a:pt x="2096" y="473"/>
                      <a:pt x="2096" y="472"/>
                    </a:cubicBezTo>
                    <a:cubicBezTo>
                      <a:pt x="2095" y="470"/>
                      <a:pt x="2096" y="469"/>
                      <a:pt x="2096" y="467"/>
                    </a:cubicBezTo>
                    <a:cubicBezTo>
                      <a:pt x="2097" y="465"/>
                      <a:pt x="2097" y="464"/>
                      <a:pt x="2098" y="463"/>
                    </a:cubicBezTo>
                    <a:cubicBezTo>
                      <a:pt x="2098" y="461"/>
                      <a:pt x="2099" y="461"/>
                      <a:pt x="2100" y="459"/>
                    </a:cubicBezTo>
                    <a:cubicBezTo>
                      <a:pt x="2100" y="458"/>
                      <a:pt x="2100" y="458"/>
                      <a:pt x="2100" y="457"/>
                    </a:cubicBezTo>
                    <a:cubicBezTo>
                      <a:pt x="2100" y="455"/>
                      <a:pt x="2100" y="453"/>
                      <a:pt x="2100" y="451"/>
                    </a:cubicBezTo>
                    <a:cubicBezTo>
                      <a:pt x="2100" y="450"/>
                      <a:pt x="2100" y="449"/>
                      <a:pt x="2101" y="447"/>
                    </a:cubicBezTo>
                    <a:cubicBezTo>
                      <a:pt x="2101" y="446"/>
                      <a:pt x="2100" y="445"/>
                      <a:pt x="2101" y="444"/>
                    </a:cubicBezTo>
                    <a:cubicBezTo>
                      <a:pt x="2102" y="443"/>
                      <a:pt x="2102" y="443"/>
                      <a:pt x="2103" y="443"/>
                    </a:cubicBezTo>
                    <a:cubicBezTo>
                      <a:pt x="2103" y="442"/>
                      <a:pt x="2104" y="442"/>
                      <a:pt x="2104" y="442"/>
                    </a:cubicBezTo>
                    <a:cubicBezTo>
                      <a:pt x="2105" y="441"/>
                      <a:pt x="2106" y="441"/>
                      <a:pt x="2107" y="442"/>
                    </a:cubicBezTo>
                    <a:cubicBezTo>
                      <a:pt x="2108" y="443"/>
                      <a:pt x="2107" y="444"/>
                      <a:pt x="2107" y="445"/>
                    </a:cubicBezTo>
                    <a:cubicBezTo>
                      <a:pt x="2107" y="446"/>
                      <a:pt x="2106" y="447"/>
                      <a:pt x="2107" y="448"/>
                    </a:cubicBezTo>
                    <a:cubicBezTo>
                      <a:pt x="2107" y="449"/>
                      <a:pt x="2108" y="449"/>
                      <a:pt x="2109" y="449"/>
                    </a:cubicBezTo>
                    <a:cubicBezTo>
                      <a:pt x="2111" y="449"/>
                      <a:pt x="2111" y="449"/>
                      <a:pt x="2112" y="449"/>
                    </a:cubicBezTo>
                    <a:cubicBezTo>
                      <a:pt x="2114" y="449"/>
                      <a:pt x="2114" y="449"/>
                      <a:pt x="2115" y="450"/>
                    </a:cubicBezTo>
                    <a:cubicBezTo>
                      <a:pt x="2116" y="451"/>
                      <a:pt x="2116" y="452"/>
                      <a:pt x="2117" y="452"/>
                    </a:cubicBezTo>
                    <a:cubicBezTo>
                      <a:pt x="2118" y="453"/>
                      <a:pt x="2118" y="453"/>
                      <a:pt x="2119" y="453"/>
                    </a:cubicBezTo>
                    <a:cubicBezTo>
                      <a:pt x="2120" y="454"/>
                      <a:pt x="2121" y="453"/>
                      <a:pt x="2122" y="454"/>
                    </a:cubicBezTo>
                    <a:cubicBezTo>
                      <a:pt x="2123" y="455"/>
                      <a:pt x="2122" y="455"/>
                      <a:pt x="2122" y="456"/>
                    </a:cubicBezTo>
                    <a:cubicBezTo>
                      <a:pt x="2123" y="457"/>
                      <a:pt x="2124" y="456"/>
                      <a:pt x="2124" y="457"/>
                    </a:cubicBezTo>
                    <a:cubicBezTo>
                      <a:pt x="2125" y="458"/>
                      <a:pt x="2125" y="459"/>
                      <a:pt x="2125" y="460"/>
                    </a:cubicBezTo>
                    <a:cubicBezTo>
                      <a:pt x="2125" y="462"/>
                      <a:pt x="2124" y="463"/>
                      <a:pt x="2125" y="464"/>
                    </a:cubicBezTo>
                    <a:cubicBezTo>
                      <a:pt x="2126" y="464"/>
                      <a:pt x="2126" y="463"/>
                      <a:pt x="2127" y="463"/>
                    </a:cubicBezTo>
                    <a:cubicBezTo>
                      <a:pt x="2128" y="463"/>
                      <a:pt x="2128" y="464"/>
                      <a:pt x="2129" y="465"/>
                    </a:cubicBezTo>
                    <a:cubicBezTo>
                      <a:pt x="2129" y="466"/>
                      <a:pt x="2129" y="467"/>
                      <a:pt x="2131" y="467"/>
                    </a:cubicBezTo>
                    <a:cubicBezTo>
                      <a:pt x="2132" y="468"/>
                      <a:pt x="2132" y="468"/>
                      <a:pt x="2134" y="468"/>
                    </a:cubicBezTo>
                    <a:cubicBezTo>
                      <a:pt x="2134" y="468"/>
                      <a:pt x="2135" y="468"/>
                      <a:pt x="2136" y="468"/>
                    </a:cubicBezTo>
                    <a:cubicBezTo>
                      <a:pt x="2137" y="468"/>
                      <a:pt x="2137" y="469"/>
                      <a:pt x="2137" y="470"/>
                    </a:cubicBezTo>
                    <a:cubicBezTo>
                      <a:pt x="2138" y="471"/>
                      <a:pt x="2139" y="471"/>
                      <a:pt x="2139" y="471"/>
                    </a:cubicBezTo>
                    <a:cubicBezTo>
                      <a:pt x="2140" y="472"/>
                      <a:pt x="2141" y="472"/>
                      <a:pt x="2141" y="473"/>
                    </a:cubicBezTo>
                    <a:cubicBezTo>
                      <a:pt x="2141" y="474"/>
                      <a:pt x="2140" y="474"/>
                      <a:pt x="2140" y="475"/>
                    </a:cubicBezTo>
                    <a:cubicBezTo>
                      <a:pt x="2140" y="476"/>
                      <a:pt x="2139" y="477"/>
                      <a:pt x="2139" y="478"/>
                    </a:cubicBezTo>
                    <a:cubicBezTo>
                      <a:pt x="2139" y="480"/>
                      <a:pt x="2140" y="481"/>
                      <a:pt x="2140" y="482"/>
                    </a:cubicBezTo>
                    <a:cubicBezTo>
                      <a:pt x="2140" y="483"/>
                      <a:pt x="2140" y="483"/>
                      <a:pt x="2141" y="484"/>
                    </a:cubicBezTo>
                    <a:cubicBezTo>
                      <a:pt x="2141" y="485"/>
                      <a:pt x="2142" y="484"/>
                      <a:pt x="2143" y="483"/>
                    </a:cubicBezTo>
                    <a:cubicBezTo>
                      <a:pt x="2144" y="483"/>
                      <a:pt x="2145" y="482"/>
                      <a:pt x="2146" y="481"/>
                    </a:cubicBezTo>
                    <a:cubicBezTo>
                      <a:pt x="2146" y="481"/>
                      <a:pt x="2146" y="480"/>
                      <a:pt x="2146" y="479"/>
                    </a:cubicBezTo>
                    <a:cubicBezTo>
                      <a:pt x="2147" y="479"/>
                      <a:pt x="2148" y="479"/>
                      <a:pt x="2149" y="479"/>
                    </a:cubicBezTo>
                    <a:cubicBezTo>
                      <a:pt x="2149" y="478"/>
                      <a:pt x="2150" y="478"/>
                      <a:pt x="2150" y="478"/>
                    </a:cubicBezTo>
                    <a:cubicBezTo>
                      <a:pt x="2151" y="477"/>
                      <a:pt x="2151" y="476"/>
                      <a:pt x="2151" y="476"/>
                    </a:cubicBezTo>
                    <a:cubicBezTo>
                      <a:pt x="2152" y="475"/>
                      <a:pt x="2153" y="475"/>
                      <a:pt x="2154" y="474"/>
                    </a:cubicBezTo>
                    <a:cubicBezTo>
                      <a:pt x="2155" y="472"/>
                      <a:pt x="2154" y="471"/>
                      <a:pt x="2155" y="470"/>
                    </a:cubicBezTo>
                    <a:cubicBezTo>
                      <a:pt x="2155" y="469"/>
                      <a:pt x="2155" y="468"/>
                      <a:pt x="2156" y="468"/>
                    </a:cubicBezTo>
                    <a:cubicBezTo>
                      <a:pt x="2157" y="466"/>
                      <a:pt x="2159" y="467"/>
                      <a:pt x="2160" y="467"/>
                    </a:cubicBezTo>
                    <a:cubicBezTo>
                      <a:pt x="2162" y="466"/>
                      <a:pt x="2164" y="466"/>
                      <a:pt x="2165" y="465"/>
                    </a:cubicBezTo>
                    <a:cubicBezTo>
                      <a:pt x="2167" y="464"/>
                      <a:pt x="2167" y="463"/>
                      <a:pt x="2168" y="462"/>
                    </a:cubicBezTo>
                    <a:cubicBezTo>
                      <a:pt x="2169" y="461"/>
                      <a:pt x="2170" y="460"/>
                      <a:pt x="2170" y="459"/>
                    </a:cubicBezTo>
                    <a:cubicBezTo>
                      <a:pt x="2171" y="458"/>
                      <a:pt x="2173" y="457"/>
                      <a:pt x="2173" y="455"/>
                    </a:cubicBezTo>
                    <a:cubicBezTo>
                      <a:pt x="2173" y="454"/>
                      <a:pt x="2172" y="454"/>
                      <a:pt x="2172" y="453"/>
                    </a:cubicBezTo>
                    <a:cubicBezTo>
                      <a:pt x="2172" y="451"/>
                      <a:pt x="2173" y="450"/>
                      <a:pt x="2173" y="449"/>
                    </a:cubicBezTo>
                    <a:cubicBezTo>
                      <a:pt x="2173" y="448"/>
                      <a:pt x="2174" y="447"/>
                      <a:pt x="2173" y="446"/>
                    </a:cubicBezTo>
                    <a:cubicBezTo>
                      <a:pt x="2173" y="445"/>
                      <a:pt x="2172" y="444"/>
                      <a:pt x="2172" y="443"/>
                    </a:cubicBezTo>
                    <a:cubicBezTo>
                      <a:pt x="2171" y="441"/>
                      <a:pt x="2172" y="439"/>
                      <a:pt x="2171" y="437"/>
                    </a:cubicBezTo>
                    <a:cubicBezTo>
                      <a:pt x="2171" y="436"/>
                      <a:pt x="2170" y="436"/>
                      <a:pt x="2169" y="434"/>
                    </a:cubicBezTo>
                    <a:cubicBezTo>
                      <a:pt x="2168" y="433"/>
                      <a:pt x="2169" y="431"/>
                      <a:pt x="2168" y="429"/>
                    </a:cubicBezTo>
                    <a:cubicBezTo>
                      <a:pt x="2168" y="428"/>
                      <a:pt x="2167" y="427"/>
                      <a:pt x="2166" y="426"/>
                    </a:cubicBezTo>
                    <a:cubicBezTo>
                      <a:pt x="2166" y="425"/>
                      <a:pt x="2165" y="425"/>
                      <a:pt x="2164" y="424"/>
                    </a:cubicBezTo>
                    <a:cubicBezTo>
                      <a:pt x="2163" y="423"/>
                      <a:pt x="2164" y="421"/>
                      <a:pt x="2163" y="419"/>
                    </a:cubicBezTo>
                    <a:cubicBezTo>
                      <a:pt x="2162" y="419"/>
                      <a:pt x="2161" y="419"/>
                      <a:pt x="2160" y="418"/>
                    </a:cubicBezTo>
                    <a:cubicBezTo>
                      <a:pt x="2159" y="417"/>
                      <a:pt x="2157" y="417"/>
                      <a:pt x="2156" y="415"/>
                    </a:cubicBezTo>
                    <a:cubicBezTo>
                      <a:pt x="2156" y="415"/>
                      <a:pt x="2155" y="415"/>
                      <a:pt x="2155" y="414"/>
                    </a:cubicBezTo>
                    <a:moveTo>
                      <a:pt x="2377" y="567"/>
                    </a:moveTo>
                    <a:cubicBezTo>
                      <a:pt x="2377" y="567"/>
                      <a:pt x="2376" y="567"/>
                      <a:pt x="2376" y="566"/>
                    </a:cubicBezTo>
                    <a:cubicBezTo>
                      <a:pt x="2376" y="566"/>
                      <a:pt x="2376" y="565"/>
                      <a:pt x="2377" y="565"/>
                    </a:cubicBezTo>
                    <a:cubicBezTo>
                      <a:pt x="2377" y="564"/>
                      <a:pt x="2378" y="565"/>
                      <a:pt x="2379" y="565"/>
                    </a:cubicBezTo>
                    <a:cubicBezTo>
                      <a:pt x="2380" y="565"/>
                      <a:pt x="2380" y="565"/>
                      <a:pt x="2381" y="566"/>
                    </a:cubicBezTo>
                    <a:cubicBezTo>
                      <a:pt x="2382" y="566"/>
                      <a:pt x="2382" y="567"/>
                      <a:pt x="2383" y="568"/>
                    </a:cubicBezTo>
                    <a:cubicBezTo>
                      <a:pt x="2383" y="569"/>
                      <a:pt x="2383" y="569"/>
                      <a:pt x="2382" y="570"/>
                    </a:cubicBezTo>
                    <a:cubicBezTo>
                      <a:pt x="2382" y="570"/>
                      <a:pt x="2381" y="570"/>
                      <a:pt x="2380" y="570"/>
                    </a:cubicBezTo>
                    <a:cubicBezTo>
                      <a:pt x="2380" y="570"/>
                      <a:pt x="2379" y="570"/>
                      <a:pt x="2379" y="570"/>
                    </a:cubicBezTo>
                    <a:cubicBezTo>
                      <a:pt x="2378" y="569"/>
                      <a:pt x="2378" y="568"/>
                      <a:pt x="2377" y="567"/>
                    </a:cubicBezTo>
                    <a:close/>
                    <a:moveTo>
                      <a:pt x="2338" y="568"/>
                    </a:moveTo>
                    <a:cubicBezTo>
                      <a:pt x="2338" y="567"/>
                      <a:pt x="2338" y="567"/>
                      <a:pt x="2338" y="566"/>
                    </a:cubicBezTo>
                    <a:cubicBezTo>
                      <a:pt x="2339" y="565"/>
                      <a:pt x="2339" y="565"/>
                      <a:pt x="2340" y="565"/>
                    </a:cubicBezTo>
                    <a:cubicBezTo>
                      <a:pt x="2340" y="565"/>
                      <a:pt x="2339" y="569"/>
                      <a:pt x="2338" y="568"/>
                    </a:cubicBezTo>
                    <a:close/>
                    <a:moveTo>
                      <a:pt x="2337" y="562"/>
                    </a:moveTo>
                    <a:cubicBezTo>
                      <a:pt x="2337" y="561"/>
                      <a:pt x="2338" y="561"/>
                      <a:pt x="2338" y="560"/>
                    </a:cubicBezTo>
                    <a:cubicBezTo>
                      <a:pt x="2339" y="559"/>
                      <a:pt x="2339" y="558"/>
                      <a:pt x="2339" y="558"/>
                    </a:cubicBezTo>
                    <a:cubicBezTo>
                      <a:pt x="2340" y="558"/>
                      <a:pt x="2341" y="558"/>
                      <a:pt x="2341" y="558"/>
                    </a:cubicBezTo>
                    <a:cubicBezTo>
                      <a:pt x="2342" y="559"/>
                      <a:pt x="2343" y="559"/>
                      <a:pt x="2344" y="559"/>
                    </a:cubicBezTo>
                    <a:cubicBezTo>
                      <a:pt x="2344" y="559"/>
                      <a:pt x="2345" y="559"/>
                      <a:pt x="2345" y="559"/>
                    </a:cubicBezTo>
                    <a:cubicBezTo>
                      <a:pt x="2346" y="560"/>
                      <a:pt x="2346" y="561"/>
                      <a:pt x="2346" y="561"/>
                    </a:cubicBezTo>
                    <a:cubicBezTo>
                      <a:pt x="2345" y="562"/>
                      <a:pt x="2345" y="562"/>
                      <a:pt x="2344" y="563"/>
                    </a:cubicBezTo>
                    <a:cubicBezTo>
                      <a:pt x="2343" y="563"/>
                      <a:pt x="2342" y="563"/>
                      <a:pt x="2342" y="563"/>
                    </a:cubicBezTo>
                    <a:cubicBezTo>
                      <a:pt x="2341" y="563"/>
                      <a:pt x="2340" y="564"/>
                      <a:pt x="2339" y="563"/>
                    </a:cubicBezTo>
                    <a:cubicBezTo>
                      <a:pt x="2338" y="563"/>
                      <a:pt x="2337" y="563"/>
                      <a:pt x="2337" y="562"/>
                    </a:cubicBezTo>
                    <a:close/>
                    <a:moveTo>
                      <a:pt x="2329" y="561"/>
                    </a:moveTo>
                    <a:cubicBezTo>
                      <a:pt x="2330" y="561"/>
                      <a:pt x="2330" y="560"/>
                      <a:pt x="2331" y="559"/>
                    </a:cubicBezTo>
                    <a:moveTo>
                      <a:pt x="2317" y="559"/>
                    </a:moveTo>
                    <a:cubicBezTo>
                      <a:pt x="2317" y="558"/>
                      <a:pt x="2316" y="557"/>
                      <a:pt x="2316" y="556"/>
                    </a:cubicBezTo>
                    <a:cubicBezTo>
                      <a:pt x="2316" y="554"/>
                      <a:pt x="2315" y="554"/>
                      <a:pt x="2315" y="553"/>
                    </a:cubicBezTo>
                    <a:cubicBezTo>
                      <a:pt x="2314" y="552"/>
                      <a:pt x="2314" y="552"/>
                      <a:pt x="2314" y="551"/>
                    </a:cubicBezTo>
                    <a:cubicBezTo>
                      <a:pt x="2314" y="550"/>
                      <a:pt x="2314" y="550"/>
                      <a:pt x="2314" y="549"/>
                    </a:cubicBezTo>
                    <a:cubicBezTo>
                      <a:pt x="2315" y="548"/>
                      <a:pt x="2315" y="547"/>
                      <a:pt x="2315" y="547"/>
                    </a:cubicBezTo>
                    <a:cubicBezTo>
                      <a:pt x="2315" y="546"/>
                      <a:pt x="2315" y="545"/>
                      <a:pt x="2316" y="544"/>
                    </a:cubicBezTo>
                    <a:cubicBezTo>
                      <a:pt x="2316" y="543"/>
                      <a:pt x="2317" y="543"/>
                      <a:pt x="2317" y="542"/>
                    </a:cubicBezTo>
                    <a:cubicBezTo>
                      <a:pt x="2318" y="541"/>
                      <a:pt x="2318" y="540"/>
                      <a:pt x="2319" y="540"/>
                    </a:cubicBezTo>
                    <a:cubicBezTo>
                      <a:pt x="2320" y="541"/>
                      <a:pt x="2320" y="542"/>
                      <a:pt x="2321" y="543"/>
                    </a:cubicBezTo>
                    <a:cubicBezTo>
                      <a:pt x="2321" y="544"/>
                      <a:pt x="2320" y="545"/>
                      <a:pt x="2321" y="546"/>
                    </a:cubicBezTo>
                    <a:cubicBezTo>
                      <a:pt x="2322" y="546"/>
                      <a:pt x="2323" y="545"/>
                      <a:pt x="2324" y="545"/>
                    </a:cubicBezTo>
                    <a:cubicBezTo>
                      <a:pt x="2324" y="545"/>
                      <a:pt x="2325" y="544"/>
                      <a:pt x="2326" y="545"/>
                    </a:cubicBezTo>
                    <a:cubicBezTo>
                      <a:pt x="2326" y="545"/>
                      <a:pt x="2326" y="546"/>
                      <a:pt x="2326" y="546"/>
                    </a:cubicBezTo>
                    <a:cubicBezTo>
                      <a:pt x="2326" y="548"/>
                      <a:pt x="2326" y="549"/>
                      <a:pt x="2326" y="550"/>
                    </a:cubicBezTo>
                    <a:cubicBezTo>
                      <a:pt x="2326" y="551"/>
                      <a:pt x="2325" y="551"/>
                      <a:pt x="2325" y="552"/>
                    </a:cubicBezTo>
                    <a:cubicBezTo>
                      <a:pt x="2325" y="553"/>
                      <a:pt x="2325" y="553"/>
                      <a:pt x="2326" y="554"/>
                    </a:cubicBezTo>
                    <a:cubicBezTo>
                      <a:pt x="2326" y="555"/>
                      <a:pt x="2326" y="556"/>
                      <a:pt x="2326" y="556"/>
                    </a:cubicBezTo>
                    <a:cubicBezTo>
                      <a:pt x="2325" y="557"/>
                      <a:pt x="2324" y="557"/>
                      <a:pt x="2323" y="557"/>
                    </a:cubicBezTo>
                    <a:cubicBezTo>
                      <a:pt x="2322" y="557"/>
                      <a:pt x="2321" y="556"/>
                      <a:pt x="2320" y="557"/>
                    </a:cubicBezTo>
                    <a:cubicBezTo>
                      <a:pt x="2319" y="558"/>
                      <a:pt x="2320" y="559"/>
                      <a:pt x="2320" y="560"/>
                    </a:cubicBezTo>
                    <a:cubicBezTo>
                      <a:pt x="2320" y="561"/>
                      <a:pt x="2319" y="562"/>
                      <a:pt x="2320" y="563"/>
                    </a:cubicBezTo>
                    <a:cubicBezTo>
                      <a:pt x="2321" y="564"/>
                      <a:pt x="2322" y="564"/>
                      <a:pt x="2322" y="565"/>
                    </a:cubicBezTo>
                    <a:cubicBezTo>
                      <a:pt x="2322" y="566"/>
                      <a:pt x="2322" y="566"/>
                      <a:pt x="2321" y="567"/>
                    </a:cubicBezTo>
                    <a:cubicBezTo>
                      <a:pt x="2321" y="567"/>
                      <a:pt x="2320" y="567"/>
                      <a:pt x="2319" y="567"/>
                    </a:cubicBezTo>
                    <a:cubicBezTo>
                      <a:pt x="2318" y="566"/>
                      <a:pt x="2318" y="565"/>
                      <a:pt x="2318" y="565"/>
                    </a:cubicBezTo>
                    <a:cubicBezTo>
                      <a:pt x="2317" y="565"/>
                      <a:pt x="2316" y="565"/>
                      <a:pt x="2316" y="565"/>
                    </a:cubicBezTo>
                    <a:cubicBezTo>
                      <a:pt x="2314" y="565"/>
                      <a:pt x="2313" y="566"/>
                      <a:pt x="2313" y="565"/>
                    </a:cubicBezTo>
                    <a:cubicBezTo>
                      <a:pt x="2313" y="564"/>
                      <a:pt x="2313" y="564"/>
                      <a:pt x="2314" y="563"/>
                    </a:cubicBezTo>
                    <a:cubicBezTo>
                      <a:pt x="2314" y="562"/>
                      <a:pt x="2314" y="562"/>
                      <a:pt x="2315" y="561"/>
                    </a:cubicBezTo>
                    <a:cubicBezTo>
                      <a:pt x="2315" y="561"/>
                      <a:pt x="2316" y="560"/>
                      <a:pt x="2317" y="559"/>
                    </a:cubicBezTo>
                    <a:close/>
                    <a:moveTo>
                      <a:pt x="2282" y="573"/>
                    </a:moveTo>
                    <a:cubicBezTo>
                      <a:pt x="2283" y="573"/>
                      <a:pt x="2284" y="572"/>
                      <a:pt x="2285" y="572"/>
                    </a:cubicBezTo>
                    <a:cubicBezTo>
                      <a:pt x="2286" y="572"/>
                      <a:pt x="2286" y="572"/>
                      <a:pt x="2287" y="571"/>
                    </a:cubicBezTo>
                    <a:cubicBezTo>
                      <a:pt x="2287" y="570"/>
                      <a:pt x="2286" y="570"/>
                      <a:pt x="2285" y="570"/>
                    </a:cubicBezTo>
                    <a:cubicBezTo>
                      <a:pt x="2284" y="569"/>
                      <a:pt x="2283" y="569"/>
                      <a:pt x="2282" y="569"/>
                    </a:cubicBezTo>
                    <a:cubicBezTo>
                      <a:pt x="2282" y="569"/>
                      <a:pt x="2281" y="570"/>
                      <a:pt x="2281" y="570"/>
                    </a:cubicBezTo>
                    <a:cubicBezTo>
                      <a:pt x="2280" y="571"/>
                      <a:pt x="2279" y="571"/>
                      <a:pt x="2279" y="572"/>
                    </a:cubicBezTo>
                    <a:cubicBezTo>
                      <a:pt x="2280" y="572"/>
                      <a:pt x="2280" y="572"/>
                      <a:pt x="2281" y="572"/>
                    </a:cubicBezTo>
                    <a:cubicBezTo>
                      <a:pt x="2281" y="572"/>
                      <a:pt x="2282" y="573"/>
                      <a:pt x="2282" y="573"/>
                    </a:cubicBezTo>
                    <a:close/>
                    <a:moveTo>
                      <a:pt x="2273" y="574"/>
                    </a:moveTo>
                    <a:cubicBezTo>
                      <a:pt x="2272" y="575"/>
                      <a:pt x="2271" y="575"/>
                      <a:pt x="2271" y="576"/>
                    </a:cubicBezTo>
                    <a:cubicBezTo>
                      <a:pt x="2271" y="577"/>
                      <a:pt x="2271" y="577"/>
                      <a:pt x="2271" y="578"/>
                    </a:cubicBezTo>
                    <a:cubicBezTo>
                      <a:pt x="2272" y="579"/>
                      <a:pt x="2273" y="580"/>
                      <a:pt x="2274" y="581"/>
                    </a:cubicBezTo>
                    <a:cubicBezTo>
                      <a:pt x="2275" y="582"/>
                      <a:pt x="2276" y="583"/>
                      <a:pt x="2276" y="584"/>
                    </a:cubicBezTo>
                    <a:cubicBezTo>
                      <a:pt x="2277" y="585"/>
                      <a:pt x="2278" y="585"/>
                      <a:pt x="2278" y="586"/>
                    </a:cubicBezTo>
                    <a:cubicBezTo>
                      <a:pt x="2278" y="587"/>
                      <a:pt x="2277" y="587"/>
                      <a:pt x="2277" y="588"/>
                    </a:cubicBezTo>
                    <a:cubicBezTo>
                      <a:pt x="2277" y="589"/>
                      <a:pt x="2277" y="589"/>
                      <a:pt x="2277" y="590"/>
                    </a:cubicBezTo>
                    <a:cubicBezTo>
                      <a:pt x="2277" y="591"/>
                      <a:pt x="2278" y="591"/>
                      <a:pt x="2279" y="592"/>
                    </a:cubicBezTo>
                    <a:cubicBezTo>
                      <a:pt x="2279" y="593"/>
                      <a:pt x="2280" y="594"/>
                      <a:pt x="2281" y="595"/>
                    </a:cubicBezTo>
                    <a:cubicBezTo>
                      <a:pt x="2281" y="596"/>
                      <a:pt x="2280" y="597"/>
                      <a:pt x="2279" y="597"/>
                    </a:cubicBezTo>
                    <a:cubicBezTo>
                      <a:pt x="2278" y="598"/>
                      <a:pt x="2277" y="597"/>
                      <a:pt x="2276" y="597"/>
                    </a:cubicBezTo>
                    <a:cubicBezTo>
                      <a:pt x="2275" y="597"/>
                      <a:pt x="2275" y="598"/>
                      <a:pt x="2274" y="598"/>
                    </a:cubicBezTo>
                    <a:cubicBezTo>
                      <a:pt x="2274" y="599"/>
                      <a:pt x="2274" y="600"/>
                      <a:pt x="2274" y="600"/>
                    </a:cubicBezTo>
                    <a:cubicBezTo>
                      <a:pt x="2273" y="602"/>
                      <a:pt x="2271" y="602"/>
                      <a:pt x="2269" y="600"/>
                    </a:cubicBezTo>
                    <a:cubicBezTo>
                      <a:pt x="2268" y="599"/>
                      <a:pt x="2268" y="598"/>
                      <a:pt x="2269" y="597"/>
                    </a:cubicBezTo>
                    <a:cubicBezTo>
                      <a:pt x="2269" y="596"/>
                      <a:pt x="2270" y="596"/>
                      <a:pt x="2270" y="595"/>
                    </a:cubicBezTo>
                    <a:cubicBezTo>
                      <a:pt x="2270" y="594"/>
                      <a:pt x="2270" y="594"/>
                      <a:pt x="2270" y="593"/>
                    </a:cubicBezTo>
                    <a:cubicBezTo>
                      <a:pt x="2269" y="592"/>
                      <a:pt x="2268" y="593"/>
                      <a:pt x="2267" y="592"/>
                    </a:cubicBezTo>
                    <a:cubicBezTo>
                      <a:pt x="2266" y="592"/>
                      <a:pt x="2266" y="592"/>
                      <a:pt x="2266" y="591"/>
                    </a:cubicBezTo>
                    <a:cubicBezTo>
                      <a:pt x="2265" y="589"/>
                      <a:pt x="2266" y="588"/>
                      <a:pt x="2266" y="586"/>
                    </a:cubicBezTo>
                    <a:cubicBezTo>
                      <a:pt x="2266" y="585"/>
                      <a:pt x="2267" y="583"/>
                      <a:pt x="2266" y="582"/>
                    </a:cubicBezTo>
                    <a:cubicBezTo>
                      <a:pt x="2265" y="581"/>
                      <a:pt x="2264" y="581"/>
                      <a:pt x="2263" y="581"/>
                    </a:cubicBezTo>
                    <a:cubicBezTo>
                      <a:pt x="2262" y="582"/>
                      <a:pt x="2262" y="583"/>
                      <a:pt x="2262" y="584"/>
                    </a:cubicBezTo>
                    <a:cubicBezTo>
                      <a:pt x="2261" y="585"/>
                      <a:pt x="2261" y="586"/>
                      <a:pt x="2262" y="587"/>
                    </a:cubicBezTo>
                    <a:cubicBezTo>
                      <a:pt x="2262" y="588"/>
                      <a:pt x="2262" y="588"/>
                      <a:pt x="2262" y="589"/>
                    </a:cubicBezTo>
                    <a:cubicBezTo>
                      <a:pt x="2262" y="591"/>
                      <a:pt x="2262" y="592"/>
                      <a:pt x="2262" y="593"/>
                    </a:cubicBezTo>
                    <a:cubicBezTo>
                      <a:pt x="2261" y="594"/>
                      <a:pt x="2261" y="594"/>
                      <a:pt x="2261" y="595"/>
                    </a:cubicBezTo>
                    <a:cubicBezTo>
                      <a:pt x="2261" y="596"/>
                      <a:pt x="2262" y="597"/>
                      <a:pt x="2262" y="598"/>
                    </a:cubicBezTo>
                    <a:cubicBezTo>
                      <a:pt x="2262" y="600"/>
                      <a:pt x="2261" y="601"/>
                      <a:pt x="2261" y="602"/>
                    </a:cubicBezTo>
                    <a:cubicBezTo>
                      <a:pt x="2261" y="604"/>
                      <a:pt x="2262" y="605"/>
                      <a:pt x="2261" y="607"/>
                    </a:cubicBezTo>
                    <a:cubicBezTo>
                      <a:pt x="2260" y="608"/>
                      <a:pt x="2259" y="608"/>
                      <a:pt x="2257" y="608"/>
                    </a:cubicBezTo>
                    <a:cubicBezTo>
                      <a:pt x="2255" y="608"/>
                      <a:pt x="2253" y="608"/>
                      <a:pt x="2252" y="606"/>
                    </a:cubicBezTo>
                    <a:cubicBezTo>
                      <a:pt x="2252" y="605"/>
                      <a:pt x="2254" y="604"/>
                      <a:pt x="2254" y="602"/>
                    </a:cubicBezTo>
                    <a:cubicBezTo>
                      <a:pt x="2255" y="600"/>
                      <a:pt x="2255" y="599"/>
                      <a:pt x="2255" y="598"/>
                    </a:cubicBezTo>
                    <a:cubicBezTo>
                      <a:pt x="2256" y="596"/>
                      <a:pt x="2256" y="595"/>
                      <a:pt x="2256" y="593"/>
                    </a:cubicBezTo>
                    <a:cubicBezTo>
                      <a:pt x="2256" y="592"/>
                      <a:pt x="2256" y="591"/>
                      <a:pt x="2255" y="590"/>
                    </a:cubicBezTo>
                    <a:cubicBezTo>
                      <a:pt x="2255" y="589"/>
                      <a:pt x="2254" y="588"/>
                      <a:pt x="2253" y="588"/>
                    </a:cubicBezTo>
                    <a:cubicBezTo>
                      <a:pt x="2251" y="587"/>
                      <a:pt x="2251" y="590"/>
                      <a:pt x="2249" y="589"/>
                    </a:cubicBezTo>
                    <a:cubicBezTo>
                      <a:pt x="2248" y="588"/>
                      <a:pt x="2249" y="587"/>
                      <a:pt x="2248" y="586"/>
                    </a:cubicBezTo>
                    <a:cubicBezTo>
                      <a:pt x="2248" y="584"/>
                      <a:pt x="2248" y="583"/>
                      <a:pt x="2249" y="581"/>
                    </a:cubicBezTo>
                    <a:cubicBezTo>
                      <a:pt x="2250" y="580"/>
                      <a:pt x="2251" y="580"/>
                      <a:pt x="2251" y="578"/>
                    </a:cubicBezTo>
                    <a:cubicBezTo>
                      <a:pt x="2252" y="577"/>
                      <a:pt x="2251" y="576"/>
                      <a:pt x="2251" y="575"/>
                    </a:cubicBezTo>
                    <a:cubicBezTo>
                      <a:pt x="2251" y="574"/>
                      <a:pt x="2251" y="573"/>
                      <a:pt x="2251" y="572"/>
                    </a:cubicBezTo>
                    <a:cubicBezTo>
                      <a:pt x="2251" y="571"/>
                      <a:pt x="2251" y="570"/>
                      <a:pt x="2252" y="569"/>
                    </a:cubicBezTo>
                    <a:cubicBezTo>
                      <a:pt x="2253" y="567"/>
                      <a:pt x="2255" y="568"/>
                      <a:pt x="2255" y="566"/>
                    </a:cubicBezTo>
                    <a:cubicBezTo>
                      <a:pt x="2256" y="565"/>
                      <a:pt x="2256" y="564"/>
                      <a:pt x="2256" y="562"/>
                    </a:cubicBezTo>
                    <a:cubicBezTo>
                      <a:pt x="2256" y="561"/>
                      <a:pt x="2256" y="560"/>
                      <a:pt x="2256" y="558"/>
                    </a:cubicBezTo>
                    <a:cubicBezTo>
                      <a:pt x="2256" y="556"/>
                      <a:pt x="2255" y="555"/>
                      <a:pt x="2257" y="553"/>
                    </a:cubicBezTo>
                    <a:cubicBezTo>
                      <a:pt x="2257" y="552"/>
                      <a:pt x="2259" y="553"/>
                      <a:pt x="2260" y="552"/>
                    </a:cubicBezTo>
                    <a:cubicBezTo>
                      <a:pt x="2261" y="552"/>
                      <a:pt x="2262" y="552"/>
                      <a:pt x="2263" y="551"/>
                    </a:cubicBezTo>
                    <a:cubicBezTo>
                      <a:pt x="2263" y="551"/>
                      <a:pt x="2264" y="550"/>
                      <a:pt x="2264" y="550"/>
                    </a:cubicBezTo>
                    <a:cubicBezTo>
                      <a:pt x="2265" y="549"/>
                      <a:pt x="2265" y="548"/>
                      <a:pt x="2265" y="548"/>
                    </a:cubicBezTo>
                    <a:cubicBezTo>
                      <a:pt x="2266" y="547"/>
                      <a:pt x="2267" y="548"/>
                      <a:pt x="2269" y="548"/>
                    </a:cubicBezTo>
                    <a:cubicBezTo>
                      <a:pt x="2270" y="548"/>
                      <a:pt x="2271" y="548"/>
                      <a:pt x="2273" y="549"/>
                    </a:cubicBezTo>
                    <a:cubicBezTo>
                      <a:pt x="2274" y="549"/>
                      <a:pt x="2275" y="549"/>
                      <a:pt x="2277" y="550"/>
                    </a:cubicBezTo>
                    <a:cubicBezTo>
                      <a:pt x="2278" y="550"/>
                      <a:pt x="2278" y="551"/>
                      <a:pt x="2280" y="551"/>
                    </a:cubicBezTo>
                    <a:cubicBezTo>
                      <a:pt x="2281" y="552"/>
                      <a:pt x="2282" y="551"/>
                      <a:pt x="2283" y="551"/>
                    </a:cubicBezTo>
                    <a:cubicBezTo>
                      <a:pt x="2285" y="551"/>
                      <a:pt x="2286" y="551"/>
                      <a:pt x="2287" y="551"/>
                    </a:cubicBezTo>
                    <a:cubicBezTo>
                      <a:pt x="2289" y="551"/>
                      <a:pt x="2290" y="552"/>
                      <a:pt x="2291" y="550"/>
                    </a:cubicBezTo>
                    <a:cubicBezTo>
                      <a:pt x="2291" y="550"/>
                      <a:pt x="2291" y="549"/>
                      <a:pt x="2291" y="548"/>
                    </a:cubicBezTo>
                    <a:cubicBezTo>
                      <a:pt x="2292" y="547"/>
                      <a:pt x="2294" y="548"/>
                      <a:pt x="2294" y="547"/>
                    </a:cubicBezTo>
                    <a:cubicBezTo>
                      <a:pt x="2295" y="546"/>
                      <a:pt x="2294" y="546"/>
                      <a:pt x="2295" y="545"/>
                    </a:cubicBezTo>
                    <a:cubicBezTo>
                      <a:pt x="2295" y="544"/>
                      <a:pt x="2295" y="544"/>
                      <a:pt x="2296" y="543"/>
                    </a:cubicBezTo>
                    <a:cubicBezTo>
                      <a:pt x="2298" y="543"/>
                      <a:pt x="2299" y="543"/>
                      <a:pt x="2300" y="545"/>
                    </a:cubicBezTo>
                    <a:cubicBezTo>
                      <a:pt x="2300" y="546"/>
                      <a:pt x="2299" y="546"/>
                      <a:pt x="2299" y="547"/>
                    </a:cubicBezTo>
                    <a:cubicBezTo>
                      <a:pt x="2298" y="548"/>
                      <a:pt x="2298" y="549"/>
                      <a:pt x="2297" y="550"/>
                    </a:cubicBezTo>
                    <a:cubicBezTo>
                      <a:pt x="2296" y="551"/>
                      <a:pt x="2296" y="552"/>
                      <a:pt x="2295" y="554"/>
                    </a:cubicBezTo>
                    <a:cubicBezTo>
                      <a:pt x="2295" y="555"/>
                      <a:pt x="2294" y="555"/>
                      <a:pt x="2293" y="556"/>
                    </a:cubicBezTo>
                    <a:cubicBezTo>
                      <a:pt x="2291" y="557"/>
                      <a:pt x="2290" y="556"/>
                      <a:pt x="2288" y="556"/>
                    </a:cubicBezTo>
                    <a:cubicBezTo>
                      <a:pt x="2285" y="556"/>
                      <a:pt x="2284" y="557"/>
                      <a:pt x="2281" y="557"/>
                    </a:cubicBezTo>
                    <a:cubicBezTo>
                      <a:pt x="2280" y="556"/>
                      <a:pt x="2280" y="555"/>
                      <a:pt x="2279" y="555"/>
                    </a:cubicBezTo>
                    <a:cubicBezTo>
                      <a:pt x="2278" y="555"/>
                      <a:pt x="2277" y="556"/>
                      <a:pt x="2276" y="557"/>
                    </a:cubicBezTo>
                    <a:cubicBezTo>
                      <a:pt x="2274" y="557"/>
                      <a:pt x="2273" y="557"/>
                      <a:pt x="2270" y="557"/>
                    </a:cubicBezTo>
                    <a:cubicBezTo>
                      <a:pt x="2269" y="557"/>
                      <a:pt x="2268" y="557"/>
                      <a:pt x="2267" y="557"/>
                    </a:cubicBezTo>
                    <a:cubicBezTo>
                      <a:pt x="2266" y="557"/>
                      <a:pt x="2266" y="556"/>
                      <a:pt x="2264" y="556"/>
                    </a:cubicBezTo>
                    <a:cubicBezTo>
                      <a:pt x="2263" y="556"/>
                      <a:pt x="2262" y="556"/>
                      <a:pt x="2262" y="556"/>
                    </a:cubicBezTo>
                    <a:cubicBezTo>
                      <a:pt x="2260" y="557"/>
                      <a:pt x="2261" y="559"/>
                      <a:pt x="2261" y="561"/>
                    </a:cubicBezTo>
                    <a:cubicBezTo>
                      <a:pt x="2261" y="562"/>
                      <a:pt x="2261" y="563"/>
                      <a:pt x="2262" y="564"/>
                    </a:cubicBezTo>
                    <a:cubicBezTo>
                      <a:pt x="2263" y="565"/>
                      <a:pt x="2264" y="565"/>
                      <a:pt x="2264" y="566"/>
                    </a:cubicBezTo>
                    <a:cubicBezTo>
                      <a:pt x="2265" y="567"/>
                      <a:pt x="2264" y="568"/>
                      <a:pt x="2265" y="569"/>
                    </a:cubicBezTo>
                    <a:cubicBezTo>
                      <a:pt x="2266" y="571"/>
                      <a:pt x="2268" y="571"/>
                      <a:pt x="2269" y="569"/>
                    </a:cubicBezTo>
                    <a:cubicBezTo>
                      <a:pt x="2270" y="568"/>
                      <a:pt x="2269" y="567"/>
                      <a:pt x="2269" y="566"/>
                    </a:cubicBezTo>
                    <a:cubicBezTo>
                      <a:pt x="2270" y="566"/>
                      <a:pt x="2271" y="566"/>
                      <a:pt x="2272" y="566"/>
                    </a:cubicBezTo>
                    <a:cubicBezTo>
                      <a:pt x="2273" y="566"/>
                      <a:pt x="2274" y="567"/>
                      <a:pt x="2275" y="566"/>
                    </a:cubicBezTo>
                    <a:cubicBezTo>
                      <a:pt x="2276" y="565"/>
                      <a:pt x="2275" y="564"/>
                      <a:pt x="2276" y="564"/>
                    </a:cubicBezTo>
                    <a:cubicBezTo>
                      <a:pt x="2277" y="563"/>
                      <a:pt x="2278" y="564"/>
                      <a:pt x="2280" y="564"/>
                    </a:cubicBezTo>
                    <a:cubicBezTo>
                      <a:pt x="2282" y="563"/>
                      <a:pt x="2283" y="562"/>
                      <a:pt x="2284" y="563"/>
                    </a:cubicBezTo>
                    <a:cubicBezTo>
                      <a:pt x="2285" y="564"/>
                      <a:pt x="2285" y="564"/>
                      <a:pt x="2286" y="565"/>
                    </a:cubicBezTo>
                    <a:cubicBezTo>
                      <a:pt x="2286" y="566"/>
                      <a:pt x="2286" y="567"/>
                      <a:pt x="2285" y="567"/>
                    </a:cubicBezTo>
                    <a:cubicBezTo>
                      <a:pt x="2284" y="569"/>
                      <a:pt x="2283" y="567"/>
                      <a:pt x="2281" y="568"/>
                    </a:cubicBezTo>
                    <a:cubicBezTo>
                      <a:pt x="2280" y="568"/>
                      <a:pt x="2280" y="569"/>
                      <a:pt x="2280" y="570"/>
                    </a:cubicBezTo>
                    <a:cubicBezTo>
                      <a:pt x="2278" y="572"/>
                      <a:pt x="2277" y="572"/>
                      <a:pt x="2275" y="573"/>
                    </a:cubicBezTo>
                    <a:cubicBezTo>
                      <a:pt x="2274" y="574"/>
                      <a:pt x="2274" y="573"/>
                      <a:pt x="2273" y="574"/>
                    </a:cubicBezTo>
                    <a:close/>
                    <a:moveTo>
                      <a:pt x="2321" y="539"/>
                    </a:moveTo>
                    <a:cubicBezTo>
                      <a:pt x="2321" y="538"/>
                      <a:pt x="2321" y="538"/>
                      <a:pt x="2321" y="537"/>
                    </a:cubicBezTo>
                    <a:cubicBezTo>
                      <a:pt x="2322" y="537"/>
                      <a:pt x="2322" y="536"/>
                      <a:pt x="2323" y="536"/>
                    </a:cubicBezTo>
                    <a:cubicBezTo>
                      <a:pt x="2324" y="536"/>
                      <a:pt x="2324" y="537"/>
                      <a:pt x="2324" y="538"/>
                    </a:cubicBezTo>
                    <a:cubicBezTo>
                      <a:pt x="2324" y="539"/>
                      <a:pt x="2324" y="539"/>
                      <a:pt x="2324" y="540"/>
                    </a:cubicBezTo>
                    <a:cubicBezTo>
                      <a:pt x="2324" y="541"/>
                      <a:pt x="2324" y="543"/>
                      <a:pt x="2323" y="543"/>
                    </a:cubicBezTo>
                    <a:cubicBezTo>
                      <a:pt x="2322" y="543"/>
                      <a:pt x="2322" y="542"/>
                      <a:pt x="2321" y="541"/>
                    </a:cubicBezTo>
                    <a:cubicBezTo>
                      <a:pt x="2321" y="540"/>
                      <a:pt x="2321" y="540"/>
                      <a:pt x="2321" y="539"/>
                    </a:cubicBezTo>
                    <a:close/>
                    <a:moveTo>
                      <a:pt x="2270" y="495"/>
                    </a:moveTo>
                    <a:cubicBezTo>
                      <a:pt x="2270" y="496"/>
                      <a:pt x="2270" y="497"/>
                      <a:pt x="2271" y="498"/>
                    </a:cubicBezTo>
                    <a:cubicBezTo>
                      <a:pt x="2271" y="499"/>
                      <a:pt x="2272" y="500"/>
                      <a:pt x="2273" y="500"/>
                    </a:cubicBezTo>
                    <a:cubicBezTo>
                      <a:pt x="2274" y="499"/>
                      <a:pt x="2274" y="499"/>
                      <a:pt x="2275" y="498"/>
                    </a:cubicBezTo>
                    <a:cubicBezTo>
                      <a:pt x="2276" y="496"/>
                      <a:pt x="2275" y="494"/>
                      <a:pt x="2276" y="493"/>
                    </a:cubicBezTo>
                    <a:cubicBezTo>
                      <a:pt x="2277" y="493"/>
                      <a:pt x="2278" y="493"/>
                      <a:pt x="2279" y="493"/>
                    </a:cubicBezTo>
                    <a:cubicBezTo>
                      <a:pt x="2280" y="494"/>
                      <a:pt x="2280" y="494"/>
                      <a:pt x="2281" y="494"/>
                    </a:cubicBezTo>
                    <a:cubicBezTo>
                      <a:pt x="2282" y="494"/>
                      <a:pt x="2282" y="493"/>
                      <a:pt x="2283" y="493"/>
                    </a:cubicBezTo>
                    <a:cubicBezTo>
                      <a:pt x="2284" y="492"/>
                      <a:pt x="2285" y="493"/>
                      <a:pt x="2286" y="493"/>
                    </a:cubicBezTo>
                    <a:cubicBezTo>
                      <a:pt x="2287" y="493"/>
                      <a:pt x="2288" y="492"/>
                      <a:pt x="2290" y="493"/>
                    </a:cubicBezTo>
                    <a:cubicBezTo>
                      <a:pt x="2291" y="493"/>
                      <a:pt x="2293" y="492"/>
                      <a:pt x="2293" y="493"/>
                    </a:cubicBezTo>
                    <a:cubicBezTo>
                      <a:pt x="2293" y="495"/>
                      <a:pt x="2291" y="494"/>
                      <a:pt x="2290" y="495"/>
                    </a:cubicBezTo>
                    <a:cubicBezTo>
                      <a:pt x="2289" y="495"/>
                      <a:pt x="2289" y="496"/>
                      <a:pt x="2288" y="496"/>
                    </a:cubicBezTo>
                    <a:cubicBezTo>
                      <a:pt x="2288" y="498"/>
                      <a:pt x="2288" y="499"/>
                      <a:pt x="2288" y="500"/>
                    </a:cubicBezTo>
                    <a:cubicBezTo>
                      <a:pt x="2289" y="502"/>
                      <a:pt x="2289" y="503"/>
                      <a:pt x="2290" y="505"/>
                    </a:cubicBezTo>
                    <a:cubicBezTo>
                      <a:pt x="2291" y="506"/>
                      <a:pt x="2292" y="506"/>
                      <a:pt x="2293" y="507"/>
                    </a:cubicBezTo>
                    <a:cubicBezTo>
                      <a:pt x="2295" y="507"/>
                      <a:pt x="2296" y="508"/>
                      <a:pt x="2297" y="509"/>
                    </a:cubicBezTo>
                    <a:cubicBezTo>
                      <a:pt x="2298" y="509"/>
                      <a:pt x="2299" y="510"/>
                      <a:pt x="2300" y="509"/>
                    </a:cubicBezTo>
                    <a:cubicBezTo>
                      <a:pt x="2301" y="509"/>
                      <a:pt x="2301" y="507"/>
                      <a:pt x="2300" y="505"/>
                    </a:cubicBezTo>
                    <a:cubicBezTo>
                      <a:pt x="2300" y="504"/>
                      <a:pt x="2299" y="504"/>
                      <a:pt x="2299" y="503"/>
                    </a:cubicBezTo>
                    <a:cubicBezTo>
                      <a:pt x="2298" y="501"/>
                      <a:pt x="2297" y="500"/>
                      <a:pt x="2298" y="499"/>
                    </a:cubicBezTo>
                    <a:cubicBezTo>
                      <a:pt x="2299" y="498"/>
                      <a:pt x="2300" y="497"/>
                      <a:pt x="2300" y="497"/>
                    </a:cubicBezTo>
                    <a:cubicBezTo>
                      <a:pt x="2301" y="498"/>
                      <a:pt x="2302" y="498"/>
                      <a:pt x="2302" y="499"/>
                    </a:cubicBezTo>
                    <a:cubicBezTo>
                      <a:pt x="2302" y="500"/>
                      <a:pt x="2301" y="501"/>
                      <a:pt x="2302" y="502"/>
                    </a:cubicBezTo>
                    <a:cubicBezTo>
                      <a:pt x="2303" y="503"/>
                      <a:pt x="2304" y="504"/>
                      <a:pt x="2305" y="504"/>
                    </a:cubicBezTo>
                    <a:cubicBezTo>
                      <a:pt x="2307" y="503"/>
                      <a:pt x="2306" y="501"/>
                      <a:pt x="2306" y="499"/>
                    </a:cubicBezTo>
                    <a:cubicBezTo>
                      <a:pt x="2306" y="498"/>
                      <a:pt x="2306" y="497"/>
                      <a:pt x="2307" y="495"/>
                    </a:cubicBezTo>
                    <a:cubicBezTo>
                      <a:pt x="2307" y="494"/>
                      <a:pt x="2307" y="493"/>
                      <a:pt x="2306" y="491"/>
                    </a:cubicBezTo>
                    <a:cubicBezTo>
                      <a:pt x="2306" y="490"/>
                      <a:pt x="2306" y="489"/>
                      <a:pt x="2305" y="488"/>
                    </a:cubicBezTo>
                    <a:cubicBezTo>
                      <a:pt x="2304" y="488"/>
                      <a:pt x="2303" y="488"/>
                      <a:pt x="2303" y="487"/>
                    </a:cubicBezTo>
                    <a:cubicBezTo>
                      <a:pt x="2302" y="486"/>
                      <a:pt x="2303" y="485"/>
                      <a:pt x="2303" y="483"/>
                    </a:cubicBezTo>
                    <a:cubicBezTo>
                      <a:pt x="2303" y="482"/>
                      <a:pt x="2302" y="481"/>
                      <a:pt x="2302" y="480"/>
                    </a:cubicBezTo>
                    <a:cubicBezTo>
                      <a:pt x="2301" y="479"/>
                      <a:pt x="2300" y="478"/>
                      <a:pt x="2300" y="477"/>
                    </a:cubicBezTo>
                    <a:cubicBezTo>
                      <a:pt x="2299" y="476"/>
                      <a:pt x="2299" y="475"/>
                      <a:pt x="2298" y="475"/>
                    </a:cubicBezTo>
                    <a:cubicBezTo>
                      <a:pt x="2297" y="475"/>
                      <a:pt x="2296" y="475"/>
                      <a:pt x="2295" y="475"/>
                    </a:cubicBezTo>
                    <a:cubicBezTo>
                      <a:pt x="2294" y="476"/>
                      <a:pt x="2295" y="477"/>
                      <a:pt x="2295" y="479"/>
                    </a:cubicBezTo>
                    <a:cubicBezTo>
                      <a:pt x="2295" y="480"/>
                      <a:pt x="2294" y="481"/>
                      <a:pt x="2294" y="482"/>
                    </a:cubicBezTo>
                    <a:cubicBezTo>
                      <a:pt x="2290" y="484"/>
                      <a:pt x="2290" y="484"/>
                      <a:pt x="2290" y="484"/>
                    </a:cubicBezTo>
                    <a:cubicBezTo>
                      <a:pt x="2289" y="485"/>
                      <a:pt x="2289" y="485"/>
                      <a:pt x="2288" y="486"/>
                    </a:cubicBezTo>
                    <a:cubicBezTo>
                      <a:pt x="2288" y="486"/>
                      <a:pt x="2287" y="487"/>
                      <a:pt x="2286" y="486"/>
                    </a:cubicBezTo>
                    <a:cubicBezTo>
                      <a:pt x="2285" y="486"/>
                      <a:pt x="2286" y="484"/>
                      <a:pt x="2285" y="483"/>
                    </a:cubicBezTo>
                    <a:cubicBezTo>
                      <a:pt x="2284" y="483"/>
                      <a:pt x="2283" y="483"/>
                      <a:pt x="2282" y="484"/>
                    </a:cubicBezTo>
                    <a:cubicBezTo>
                      <a:pt x="2280" y="484"/>
                      <a:pt x="2279" y="484"/>
                      <a:pt x="2278" y="486"/>
                    </a:cubicBezTo>
                    <a:cubicBezTo>
                      <a:pt x="2277" y="487"/>
                      <a:pt x="2278" y="488"/>
                      <a:pt x="2277" y="489"/>
                    </a:cubicBezTo>
                    <a:cubicBezTo>
                      <a:pt x="2276" y="490"/>
                      <a:pt x="2275" y="489"/>
                      <a:pt x="2274" y="490"/>
                    </a:cubicBezTo>
                    <a:cubicBezTo>
                      <a:pt x="2273" y="490"/>
                      <a:pt x="2272" y="491"/>
                      <a:pt x="2271" y="492"/>
                    </a:cubicBezTo>
                    <a:cubicBezTo>
                      <a:pt x="2270" y="493"/>
                      <a:pt x="2271" y="494"/>
                      <a:pt x="2270" y="495"/>
                    </a:cubicBezTo>
                    <a:moveTo>
                      <a:pt x="2309" y="524"/>
                    </a:moveTo>
                    <a:cubicBezTo>
                      <a:pt x="2308" y="524"/>
                      <a:pt x="2307" y="522"/>
                      <a:pt x="2308" y="521"/>
                    </a:cubicBezTo>
                    <a:cubicBezTo>
                      <a:pt x="2308" y="520"/>
                      <a:pt x="2309" y="519"/>
                      <a:pt x="2310" y="520"/>
                    </a:cubicBezTo>
                    <a:cubicBezTo>
                      <a:pt x="2310" y="520"/>
                      <a:pt x="2310" y="521"/>
                      <a:pt x="2310" y="521"/>
                    </a:cubicBezTo>
                    <a:cubicBezTo>
                      <a:pt x="2310" y="522"/>
                      <a:pt x="2310" y="523"/>
                      <a:pt x="2309" y="524"/>
                    </a:cubicBezTo>
                    <a:close/>
                    <a:moveTo>
                      <a:pt x="2264" y="506"/>
                    </a:moveTo>
                    <a:cubicBezTo>
                      <a:pt x="2266" y="506"/>
                      <a:pt x="2268" y="505"/>
                      <a:pt x="2268" y="506"/>
                    </a:cubicBezTo>
                    <a:cubicBezTo>
                      <a:pt x="2268" y="507"/>
                      <a:pt x="2268" y="508"/>
                      <a:pt x="2267" y="508"/>
                    </a:cubicBezTo>
                    <a:cubicBezTo>
                      <a:pt x="2266" y="509"/>
                      <a:pt x="2266" y="509"/>
                      <a:pt x="2265" y="508"/>
                    </a:cubicBezTo>
                    <a:cubicBezTo>
                      <a:pt x="2264" y="508"/>
                      <a:pt x="2263" y="508"/>
                      <a:pt x="2263" y="507"/>
                    </a:cubicBezTo>
                    <a:cubicBezTo>
                      <a:pt x="2264" y="506"/>
                      <a:pt x="2264" y="506"/>
                      <a:pt x="2264" y="506"/>
                    </a:cubicBezTo>
                    <a:close/>
                    <a:moveTo>
                      <a:pt x="2270" y="503"/>
                    </a:moveTo>
                    <a:cubicBezTo>
                      <a:pt x="2270" y="502"/>
                      <a:pt x="2272" y="502"/>
                      <a:pt x="2272" y="502"/>
                    </a:cubicBezTo>
                    <a:cubicBezTo>
                      <a:pt x="2273" y="502"/>
                      <a:pt x="2274" y="502"/>
                      <a:pt x="2275" y="502"/>
                    </a:cubicBezTo>
                    <a:cubicBezTo>
                      <a:pt x="2275" y="503"/>
                      <a:pt x="2274" y="504"/>
                      <a:pt x="2273" y="504"/>
                    </a:cubicBezTo>
                    <a:cubicBezTo>
                      <a:pt x="2272" y="504"/>
                      <a:pt x="2270" y="504"/>
                      <a:pt x="2270" y="503"/>
                    </a:cubicBezTo>
                    <a:close/>
                    <a:moveTo>
                      <a:pt x="2288" y="476"/>
                    </a:moveTo>
                    <a:cubicBezTo>
                      <a:pt x="2289" y="476"/>
                      <a:pt x="2290" y="476"/>
                      <a:pt x="2290" y="474"/>
                    </a:cubicBezTo>
                    <a:cubicBezTo>
                      <a:pt x="2291" y="473"/>
                      <a:pt x="2290" y="473"/>
                      <a:pt x="2290" y="472"/>
                    </a:cubicBezTo>
                    <a:cubicBezTo>
                      <a:pt x="2288" y="471"/>
                      <a:pt x="2287" y="471"/>
                      <a:pt x="2286" y="472"/>
                    </a:cubicBezTo>
                    <a:cubicBezTo>
                      <a:pt x="2285" y="473"/>
                      <a:pt x="2284" y="473"/>
                      <a:pt x="2284" y="474"/>
                    </a:cubicBezTo>
                    <a:cubicBezTo>
                      <a:pt x="2284" y="475"/>
                      <a:pt x="2284" y="476"/>
                      <a:pt x="2284" y="476"/>
                    </a:cubicBezTo>
                    <a:cubicBezTo>
                      <a:pt x="2285" y="477"/>
                      <a:pt x="2285" y="478"/>
                      <a:pt x="2286" y="478"/>
                    </a:cubicBezTo>
                    <a:cubicBezTo>
                      <a:pt x="2287" y="478"/>
                      <a:pt x="2288" y="477"/>
                      <a:pt x="2288" y="476"/>
                    </a:cubicBezTo>
                    <a:close/>
                    <a:moveTo>
                      <a:pt x="2272" y="475"/>
                    </a:moveTo>
                    <a:cubicBezTo>
                      <a:pt x="2272" y="474"/>
                      <a:pt x="2272" y="474"/>
                      <a:pt x="2273" y="473"/>
                    </a:cubicBezTo>
                    <a:cubicBezTo>
                      <a:pt x="2274" y="471"/>
                      <a:pt x="2275" y="471"/>
                      <a:pt x="2275" y="469"/>
                    </a:cubicBezTo>
                    <a:cubicBezTo>
                      <a:pt x="2275" y="468"/>
                      <a:pt x="2274" y="467"/>
                      <a:pt x="2275" y="466"/>
                    </a:cubicBezTo>
                    <a:cubicBezTo>
                      <a:pt x="2276" y="465"/>
                      <a:pt x="2276" y="465"/>
                      <a:pt x="2278" y="464"/>
                    </a:cubicBezTo>
                    <a:cubicBezTo>
                      <a:pt x="2279" y="464"/>
                      <a:pt x="2280" y="465"/>
                      <a:pt x="2281" y="464"/>
                    </a:cubicBezTo>
                    <a:cubicBezTo>
                      <a:pt x="2282" y="464"/>
                      <a:pt x="2283" y="464"/>
                      <a:pt x="2284" y="464"/>
                    </a:cubicBezTo>
                    <a:cubicBezTo>
                      <a:pt x="2284" y="463"/>
                      <a:pt x="2284" y="462"/>
                      <a:pt x="2285" y="461"/>
                    </a:cubicBezTo>
                    <a:cubicBezTo>
                      <a:pt x="2285" y="460"/>
                      <a:pt x="2285" y="459"/>
                      <a:pt x="2286" y="457"/>
                    </a:cubicBezTo>
                    <a:cubicBezTo>
                      <a:pt x="2286" y="455"/>
                      <a:pt x="2286" y="453"/>
                      <a:pt x="2287" y="451"/>
                    </a:cubicBezTo>
                    <a:cubicBezTo>
                      <a:pt x="2288" y="450"/>
                      <a:pt x="2288" y="450"/>
                      <a:pt x="2289" y="449"/>
                    </a:cubicBezTo>
                    <a:cubicBezTo>
                      <a:pt x="2290" y="449"/>
                      <a:pt x="2291" y="450"/>
                      <a:pt x="2292" y="450"/>
                    </a:cubicBezTo>
                    <a:cubicBezTo>
                      <a:pt x="2293" y="451"/>
                      <a:pt x="2293" y="452"/>
                      <a:pt x="2293" y="453"/>
                    </a:cubicBezTo>
                    <a:cubicBezTo>
                      <a:pt x="2294" y="454"/>
                      <a:pt x="2294" y="455"/>
                      <a:pt x="2294" y="457"/>
                    </a:cubicBezTo>
                    <a:cubicBezTo>
                      <a:pt x="2295" y="459"/>
                      <a:pt x="2295" y="461"/>
                      <a:pt x="2294" y="463"/>
                    </a:cubicBezTo>
                    <a:cubicBezTo>
                      <a:pt x="2294" y="464"/>
                      <a:pt x="2293" y="464"/>
                      <a:pt x="2293" y="465"/>
                    </a:cubicBezTo>
                    <a:cubicBezTo>
                      <a:pt x="2293" y="466"/>
                      <a:pt x="2294" y="466"/>
                      <a:pt x="2294" y="467"/>
                    </a:cubicBezTo>
                    <a:cubicBezTo>
                      <a:pt x="2294" y="468"/>
                      <a:pt x="2294" y="469"/>
                      <a:pt x="2294" y="470"/>
                    </a:cubicBezTo>
                    <a:cubicBezTo>
                      <a:pt x="2293" y="471"/>
                      <a:pt x="2292" y="471"/>
                      <a:pt x="2291" y="471"/>
                    </a:cubicBezTo>
                    <a:cubicBezTo>
                      <a:pt x="2289" y="471"/>
                      <a:pt x="2290" y="469"/>
                      <a:pt x="2289" y="467"/>
                    </a:cubicBezTo>
                    <a:cubicBezTo>
                      <a:pt x="2288" y="466"/>
                      <a:pt x="2289" y="464"/>
                      <a:pt x="2287" y="464"/>
                    </a:cubicBezTo>
                    <a:cubicBezTo>
                      <a:pt x="2286" y="464"/>
                      <a:pt x="2286" y="466"/>
                      <a:pt x="2286" y="467"/>
                    </a:cubicBezTo>
                    <a:cubicBezTo>
                      <a:pt x="2285" y="469"/>
                      <a:pt x="2284" y="470"/>
                      <a:pt x="2284" y="472"/>
                    </a:cubicBezTo>
                    <a:cubicBezTo>
                      <a:pt x="2283" y="473"/>
                      <a:pt x="2283" y="474"/>
                      <a:pt x="2282" y="476"/>
                    </a:cubicBezTo>
                    <a:cubicBezTo>
                      <a:pt x="2282" y="477"/>
                      <a:pt x="2281" y="477"/>
                      <a:pt x="2281" y="478"/>
                    </a:cubicBezTo>
                    <a:cubicBezTo>
                      <a:pt x="2280" y="479"/>
                      <a:pt x="2281" y="480"/>
                      <a:pt x="2280" y="481"/>
                    </a:cubicBezTo>
                    <a:cubicBezTo>
                      <a:pt x="2279" y="482"/>
                      <a:pt x="2278" y="482"/>
                      <a:pt x="2277" y="482"/>
                    </a:cubicBezTo>
                    <a:cubicBezTo>
                      <a:pt x="2276" y="481"/>
                      <a:pt x="2276" y="480"/>
                      <a:pt x="2275" y="480"/>
                    </a:cubicBezTo>
                    <a:cubicBezTo>
                      <a:pt x="2274" y="479"/>
                      <a:pt x="2273" y="478"/>
                      <a:pt x="2272" y="477"/>
                    </a:cubicBezTo>
                    <a:cubicBezTo>
                      <a:pt x="2272" y="476"/>
                      <a:pt x="2272" y="476"/>
                      <a:pt x="2272" y="475"/>
                    </a:cubicBezTo>
                    <a:close/>
                    <a:moveTo>
                      <a:pt x="2270" y="467"/>
                    </a:moveTo>
                    <a:cubicBezTo>
                      <a:pt x="2272" y="467"/>
                      <a:pt x="2272" y="466"/>
                      <a:pt x="2274" y="465"/>
                    </a:cubicBezTo>
                    <a:cubicBezTo>
                      <a:pt x="2275" y="464"/>
                      <a:pt x="2276" y="464"/>
                      <a:pt x="2277" y="462"/>
                    </a:cubicBezTo>
                    <a:cubicBezTo>
                      <a:pt x="2277" y="462"/>
                      <a:pt x="2277" y="461"/>
                      <a:pt x="2277" y="460"/>
                    </a:cubicBezTo>
                    <a:cubicBezTo>
                      <a:pt x="2276" y="459"/>
                      <a:pt x="2276" y="459"/>
                      <a:pt x="2275" y="458"/>
                    </a:cubicBezTo>
                    <a:cubicBezTo>
                      <a:pt x="2273" y="457"/>
                      <a:pt x="2272" y="459"/>
                      <a:pt x="2271" y="458"/>
                    </a:cubicBezTo>
                    <a:cubicBezTo>
                      <a:pt x="2270" y="457"/>
                      <a:pt x="2271" y="456"/>
                      <a:pt x="2270" y="455"/>
                    </a:cubicBezTo>
                    <a:cubicBezTo>
                      <a:pt x="2270" y="453"/>
                      <a:pt x="2269" y="450"/>
                      <a:pt x="2268" y="451"/>
                    </a:cubicBezTo>
                    <a:cubicBezTo>
                      <a:pt x="2267" y="452"/>
                      <a:pt x="2268" y="453"/>
                      <a:pt x="2268" y="454"/>
                    </a:cubicBezTo>
                    <a:cubicBezTo>
                      <a:pt x="2268" y="456"/>
                      <a:pt x="2268" y="456"/>
                      <a:pt x="2269" y="458"/>
                    </a:cubicBezTo>
                    <a:cubicBezTo>
                      <a:pt x="2269" y="460"/>
                      <a:pt x="2267" y="461"/>
                      <a:pt x="2267" y="463"/>
                    </a:cubicBezTo>
                    <a:cubicBezTo>
                      <a:pt x="2267" y="465"/>
                      <a:pt x="2267" y="466"/>
                      <a:pt x="2268" y="467"/>
                    </a:cubicBezTo>
                    <a:cubicBezTo>
                      <a:pt x="2268" y="467"/>
                      <a:pt x="2269" y="467"/>
                      <a:pt x="2270" y="467"/>
                    </a:cubicBezTo>
                    <a:close/>
                    <a:moveTo>
                      <a:pt x="2263" y="404"/>
                    </a:moveTo>
                    <a:cubicBezTo>
                      <a:pt x="2264" y="405"/>
                      <a:pt x="2264" y="406"/>
                      <a:pt x="2264" y="407"/>
                    </a:cubicBezTo>
                    <a:cubicBezTo>
                      <a:pt x="2265" y="408"/>
                      <a:pt x="2265" y="408"/>
                      <a:pt x="2266" y="409"/>
                    </a:cubicBezTo>
                    <a:cubicBezTo>
                      <a:pt x="2266" y="410"/>
                      <a:pt x="2267" y="410"/>
                      <a:pt x="2267" y="411"/>
                    </a:cubicBezTo>
                    <a:cubicBezTo>
                      <a:pt x="2268" y="413"/>
                      <a:pt x="2267" y="414"/>
                      <a:pt x="2266" y="416"/>
                    </a:cubicBezTo>
                    <a:cubicBezTo>
                      <a:pt x="2265" y="417"/>
                      <a:pt x="2265" y="418"/>
                      <a:pt x="2264" y="419"/>
                    </a:cubicBezTo>
                    <a:cubicBezTo>
                      <a:pt x="2263" y="420"/>
                      <a:pt x="2263" y="422"/>
                      <a:pt x="2262" y="423"/>
                    </a:cubicBezTo>
                    <a:cubicBezTo>
                      <a:pt x="2262" y="424"/>
                      <a:pt x="2261" y="424"/>
                      <a:pt x="2261" y="424"/>
                    </a:cubicBezTo>
                    <a:cubicBezTo>
                      <a:pt x="2261" y="426"/>
                      <a:pt x="2262" y="426"/>
                      <a:pt x="2262" y="427"/>
                    </a:cubicBezTo>
                    <a:cubicBezTo>
                      <a:pt x="2262" y="429"/>
                      <a:pt x="2261" y="430"/>
                      <a:pt x="2262" y="431"/>
                    </a:cubicBezTo>
                    <a:cubicBezTo>
                      <a:pt x="2263" y="432"/>
                      <a:pt x="2264" y="432"/>
                      <a:pt x="2265" y="433"/>
                    </a:cubicBezTo>
                    <a:cubicBezTo>
                      <a:pt x="2265" y="433"/>
                      <a:pt x="2265" y="434"/>
                      <a:pt x="2265" y="435"/>
                    </a:cubicBezTo>
                    <a:cubicBezTo>
                      <a:pt x="2266" y="436"/>
                      <a:pt x="2268" y="436"/>
                      <a:pt x="2269" y="436"/>
                    </a:cubicBezTo>
                    <a:cubicBezTo>
                      <a:pt x="2271" y="436"/>
                      <a:pt x="2272" y="435"/>
                      <a:pt x="2273" y="436"/>
                    </a:cubicBezTo>
                    <a:cubicBezTo>
                      <a:pt x="2274" y="436"/>
                      <a:pt x="2274" y="438"/>
                      <a:pt x="2275" y="438"/>
                    </a:cubicBezTo>
                    <a:cubicBezTo>
                      <a:pt x="2276" y="438"/>
                      <a:pt x="2276" y="437"/>
                      <a:pt x="2277" y="437"/>
                    </a:cubicBezTo>
                    <a:cubicBezTo>
                      <a:pt x="2278" y="437"/>
                      <a:pt x="2278" y="438"/>
                      <a:pt x="2279" y="439"/>
                    </a:cubicBezTo>
                    <a:cubicBezTo>
                      <a:pt x="2279" y="439"/>
                      <a:pt x="2280" y="439"/>
                      <a:pt x="2281" y="440"/>
                    </a:cubicBezTo>
                    <a:cubicBezTo>
                      <a:pt x="2281" y="441"/>
                      <a:pt x="2281" y="442"/>
                      <a:pt x="2281" y="443"/>
                    </a:cubicBezTo>
                    <a:cubicBezTo>
                      <a:pt x="2281" y="444"/>
                      <a:pt x="2281" y="445"/>
                      <a:pt x="2282" y="446"/>
                    </a:cubicBezTo>
                    <a:cubicBezTo>
                      <a:pt x="2283" y="447"/>
                      <a:pt x="2284" y="447"/>
                      <a:pt x="2284" y="448"/>
                    </a:cubicBezTo>
                    <a:cubicBezTo>
                      <a:pt x="2284" y="449"/>
                      <a:pt x="2283" y="449"/>
                      <a:pt x="2283" y="450"/>
                    </a:cubicBezTo>
                    <a:cubicBezTo>
                      <a:pt x="2282" y="452"/>
                      <a:pt x="2282" y="453"/>
                      <a:pt x="2282" y="454"/>
                    </a:cubicBezTo>
                    <a:cubicBezTo>
                      <a:pt x="2282" y="455"/>
                      <a:pt x="2283" y="456"/>
                      <a:pt x="2283" y="456"/>
                    </a:cubicBezTo>
                    <a:cubicBezTo>
                      <a:pt x="2282" y="457"/>
                      <a:pt x="2281" y="456"/>
                      <a:pt x="2280" y="456"/>
                    </a:cubicBezTo>
                    <a:cubicBezTo>
                      <a:pt x="2279" y="456"/>
                      <a:pt x="2278" y="456"/>
                      <a:pt x="2277" y="456"/>
                    </a:cubicBezTo>
                    <a:cubicBezTo>
                      <a:pt x="2276" y="455"/>
                      <a:pt x="2276" y="456"/>
                      <a:pt x="2275" y="455"/>
                    </a:cubicBezTo>
                    <a:cubicBezTo>
                      <a:pt x="2274" y="454"/>
                      <a:pt x="2276" y="453"/>
                      <a:pt x="2276" y="452"/>
                    </a:cubicBezTo>
                    <a:cubicBezTo>
                      <a:pt x="2277" y="451"/>
                      <a:pt x="2278" y="451"/>
                      <a:pt x="2278" y="450"/>
                    </a:cubicBezTo>
                    <a:cubicBezTo>
                      <a:pt x="2278" y="448"/>
                      <a:pt x="2276" y="449"/>
                      <a:pt x="2275" y="448"/>
                    </a:cubicBezTo>
                    <a:cubicBezTo>
                      <a:pt x="2275" y="447"/>
                      <a:pt x="2275" y="447"/>
                      <a:pt x="2275" y="446"/>
                    </a:cubicBezTo>
                    <a:cubicBezTo>
                      <a:pt x="2275" y="445"/>
                      <a:pt x="2276" y="446"/>
                      <a:pt x="2276" y="445"/>
                    </a:cubicBezTo>
                    <a:cubicBezTo>
                      <a:pt x="2277" y="444"/>
                      <a:pt x="2276" y="443"/>
                      <a:pt x="2275" y="442"/>
                    </a:cubicBezTo>
                    <a:cubicBezTo>
                      <a:pt x="2275" y="442"/>
                      <a:pt x="2274" y="441"/>
                      <a:pt x="2273" y="441"/>
                    </a:cubicBezTo>
                    <a:cubicBezTo>
                      <a:pt x="2272" y="442"/>
                      <a:pt x="2274" y="443"/>
                      <a:pt x="2273" y="444"/>
                    </a:cubicBezTo>
                    <a:cubicBezTo>
                      <a:pt x="2272" y="445"/>
                      <a:pt x="2271" y="444"/>
                      <a:pt x="2270" y="443"/>
                    </a:cubicBezTo>
                    <a:cubicBezTo>
                      <a:pt x="2269" y="443"/>
                      <a:pt x="2269" y="442"/>
                      <a:pt x="2269" y="441"/>
                    </a:cubicBezTo>
                    <a:cubicBezTo>
                      <a:pt x="2268" y="440"/>
                      <a:pt x="2268" y="440"/>
                      <a:pt x="2267" y="440"/>
                    </a:cubicBezTo>
                    <a:cubicBezTo>
                      <a:pt x="2266" y="439"/>
                      <a:pt x="2265" y="439"/>
                      <a:pt x="2264" y="439"/>
                    </a:cubicBezTo>
                    <a:cubicBezTo>
                      <a:pt x="2263" y="439"/>
                      <a:pt x="2263" y="439"/>
                      <a:pt x="2262" y="439"/>
                    </a:cubicBezTo>
                    <a:cubicBezTo>
                      <a:pt x="2260" y="439"/>
                      <a:pt x="2259" y="440"/>
                      <a:pt x="2258" y="439"/>
                    </a:cubicBezTo>
                    <a:cubicBezTo>
                      <a:pt x="2257" y="439"/>
                      <a:pt x="2257" y="438"/>
                      <a:pt x="2257" y="438"/>
                    </a:cubicBezTo>
                    <a:cubicBezTo>
                      <a:pt x="2257" y="437"/>
                      <a:pt x="2257" y="436"/>
                      <a:pt x="2257" y="435"/>
                    </a:cubicBezTo>
                    <a:cubicBezTo>
                      <a:pt x="2257" y="434"/>
                      <a:pt x="2258" y="434"/>
                      <a:pt x="2257" y="433"/>
                    </a:cubicBezTo>
                    <a:cubicBezTo>
                      <a:pt x="2257" y="432"/>
                      <a:pt x="2256" y="432"/>
                      <a:pt x="2255" y="432"/>
                    </a:cubicBezTo>
                    <a:cubicBezTo>
                      <a:pt x="2253" y="432"/>
                      <a:pt x="2252" y="431"/>
                      <a:pt x="2250" y="431"/>
                    </a:cubicBezTo>
                    <a:cubicBezTo>
                      <a:pt x="2249" y="429"/>
                      <a:pt x="2249" y="428"/>
                      <a:pt x="2248" y="427"/>
                    </a:cubicBezTo>
                    <a:cubicBezTo>
                      <a:pt x="2247" y="425"/>
                      <a:pt x="2246" y="425"/>
                      <a:pt x="2246" y="423"/>
                    </a:cubicBezTo>
                    <a:cubicBezTo>
                      <a:pt x="2245" y="422"/>
                      <a:pt x="2244" y="421"/>
                      <a:pt x="2245" y="420"/>
                    </a:cubicBezTo>
                    <a:cubicBezTo>
                      <a:pt x="2245" y="418"/>
                      <a:pt x="2246" y="418"/>
                      <a:pt x="2248" y="418"/>
                    </a:cubicBezTo>
                    <a:cubicBezTo>
                      <a:pt x="2249" y="418"/>
                      <a:pt x="2249" y="420"/>
                      <a:pt x="2250" y="419"/>
                    </a:cubicBezTo>
                    <a:cubicBezTo>
                      <a:pt x="2252" y="419"/>
                      <a:pt x="2250" y="417"/>
                      <a:pt x="2250" y="416"/>
                    </a:cubicBezTo>
                    <a:cubicBezTo>
                      <a:pt x="2249" y="415"/>
                      <a:pt x="2249" y="415"/>
                      <a:pt x="2249" y="414"/>
                    </a:cubicBezTo>
                    <a:cubicBezTo>
                      <a:pt x="2249" y="412"/>
                      <a:pt x="2249" y="411"/>
                      <a:pt x="2249" y="409"/>
                    </a:cubicBezTo>
                    <a:cubicBezTo>
                      <a:pt x="2249" y="407"/>
                      <a:pt x="2248" y="406"/>
                      <a:pt x="2248" y="404"/>
                    </a:cubicBezTo>
                    <a:cubicBezTo>
                      <a:pt x="2249" y="402"/>
                      <a:pt x="2249" y="400"/>
                      <a:pt x="2250" y="399"/>
                    </a:cubicBezTo>
                    <a:cubicBezTo>
                      <a:pt x="2252" y="399"/>
                      <a:pt x="2252" y="399"/>
                      <a:pt x="2254" y="399"/>
                    </a:cubicBezTo>
                    <a:cubicBezTo>
                      <a:pt x="2255" y="399"/>
                      <a:pt x="2255" y="399"/>
                      <a:pt x="2257" y="399"/>
                    </a:cubicBezTo>
                    <a:cubicBezTo>
                      <a:pt x="2258" y="400"/>
                      <a:pt x="2260" y="398"/>
                      <a:pt x="2261" y="399"/>
                    </a:cubicBezTo>
                    <a:cubicBezTo>
                      <a:pt x="2263" y="400"/>
                      <a:pt x="2262" y="402"/>
                      <a:pt x="2263" y="404"/>
                    </a:cubicBezTo>
                    <a:close/>
                    <a:moveTo>
                      <a:pt x="2259" y="447"/>
                    </a:moveTo>
                    <a:cubicBezTo>
                      <a:pt x="2259" y="448"/>
                      <a:pt x="2260" y="449"/>
                      <a:pt x="2260" y="450"/>
                    </a:cubicBezTo>
                    <a:cubicBezTo>
                      <a:pt x="2260" y="451"/>
                      <a:pt x="2257" y="452"/>
                      <a:pt x="2258" y="453"/>
                    </a:cubicBezTo>
                    <a:cubicBezTo>
                      <a:pt x="2259" y="454"/>
                      <a:pt x="2260" y="453"/>
                      <a:pt x="2261" y="453"/>
                    </a:cubicBezTo>
                    <a:cubicBezTo>
                      <a:pt x="2262" y="453"/>
                      <a:pt x="2263" y="453"/>
                      <a:pt x="2264" y="452"/>
                    </a:cubicBezTo>
                    <a:cubicBezTo>
                      <a:pt x="2264" y="451"/>
                      <a:pt x="2264" y="450"/>
                      <a:pt x="2264" y="448"/>
                    </a:cubicBezTo>
                    <a:cubicBezTo>
                      <a:pt x="2264" y="447"/>
                      <a:pt x="2265" y="446"/>
                      <a:pt x="2264" y="445"/>
                    </a:cubicBezTo>
                    <a:cubicBezTo>
                      <a:pt x="2264" y="444"/>
                      <a:pt x="2263" y="444"/>
                      <a:pt x="2262" y="443"/>
                    </a:cubicBezTo>
                    <a:cubicBezTo>
                      <a:pt x="2260" y="442"/>
                      <a:pt x="2259" y="442"/>
                      <a:pt x="2258" y="442"/>
                    </a:cubicBezTo>
                    <a:cubicBezTo>
                      <a:pt x="2257" y="442"/>
                      <a:pt x="2256" y="442"/>
                      <a:pt x="2255" y="443"/>
                    </a:cubicBezTo>
                    <a:cubicBezTo>
                      <a:pt x="2255" y="443"/>
                      <a:pt x="2256" y="443"/>
                      <a:pt x="2256" y="444"/>
                    </a:cubicBezTo>
                    <a:cubicBezTo>
                      <a:pt x="2257" y="445"/>
                      <a:pt x="2257" y="445"/>
                      <a:pt x="2258" y="445"/>
                    </a:cubicBezTo>
                    <a:cubicBezTo>
                      <a:pt x="2258" y="446"/>
                      <a:pt x="2259" y="446"/>
                      <a:pt x="2259" y="447"/>
                    </a:cubicBezTo>
                    <a:close/>
                    <a:moveTo>
                      <a:pt x="2253" y="457"/>
                    </a:moveTo>
                    <a:cubicBezTo>
                      <a:pt x="2254" y="457"/>
                      <a:pt x="2255" y="456"/>
                      <a:pt x="2256" y="455"/>
                    </a:cubicBezTo>
                    <a:cubicBezTo>
                      <a:pt x="2256" y="454"/>
                      <a:pt x="2256" y="454"/>
                      <a:pt x="2255" y="453"/>
                    </a:cubicBezTo>
                    <a:cubicBezTo>
                      <a:pt x="2254" y="452"/>
                      <a:pt x="2253" y="452"/>
                      <a:pt x="2252" y="452"/>
                    </a:cubicBezTo>
                    <a:cubicBezTo>
                      <a:pt x="2251" y="453"/>
                      <a:pt x="2251" y="453"/>
                      <a:pt x="2251" y="454"/>
                    </a:cubicBezTo>
                    <a:cubicBezTo>
                      <a:pt x="2251" y="455"/>
                      <a:pt x="2251" y="455"/>
                      <a:pt x="2252" y="456"/>
                    </a:cubicBezTo>
                    <a:cubicBezTo>
                      <a:pt x="2252" y="456"/>
                      <a:pt x="2253" y="457"/>
                      <a:pt x="2253" y="457"/>
                    </a:cubicBezTo>
                    <a:close/>
                    <a:moveTo>
                      <a:pt x="2233" y="484"/>
                    </a:moveTo>
                    <a:cubicBezTo>
                      <a:pt x="2233" y="483"/>
                      <a:pt x="2235" y="482"/>
                      <a:pt x="2236" y="481"/>
                    </a:cubicBezTo>
                    <a:cubicBezTo>
                      <a:pt x="2237" y="480"/>
                      <a:pt x="2237" y="479"/>
                      <a:pt x="2238" y="477"/>
                    </a:cubicBezTo>
                    <a:cubicBezTo>
                      <a:pt x="2240" y="476"/>
                      <a:pt x="2241" y="476"/>
                      <a:pt x="2242" y="474"/>
                    </a:cubicBezTo>
                    <a:cubicBezTo>
                      <a:pt x="2243" y="473"/>
                      <a:pt x="2243" y="473"/>
                      <a:pt x="2244" y="471"/>
                    </a:cubicBezTo>
                    <a:cubicBezTo>
                      <a:pt x="2244" y="470"/>
                      <a:pt x="2244" y="470"/>
                      <a:pt x="2245" y="469"/>
                    </a:cubicBezTo>
                    <a:cubicBezTo>
                      <a:pt x="2245" y="468"/>
                      <a:pt x="2246" y="468"/>
                      <a:pt x="2247" y="467"/>
                    </a:cubicBezTo>
                    <a:cubicBezTo>
                      <a:pt x="2248" y="465"/>
                      <a:pt x="2246" y="462"/>
                      <a:pt x="2248" y="462"/>
                    </a:cubicBezTo>
                    <a:cubicBezTo>
                      <a:pt x="2249" y="462"/>
                      <a:pt x="2249" y="463"/>
                      <a:pt x="2250" y="464"/>
                    </a:cubicBezTo>
                    <a:cubicBezTo>
                      <a:pt x="2251" y="465"/>
                      <a:pt x="2251" y="466"/>
                      <a:pt x="2251" y="468"/>
                    </a:cubicBezTo>
                    <a:cubicBezTo>
                      <a:pt x="2251" y="469"/>
                      <a:pt x="2250" y="469"/>
                      <a:pt x="2250" y="470"/>
                    </a:cubicBezTo>
                    <a:cubicBezTo>
                      <a:pt x="2249" y="471"/>
                      <a:pt x="2250" y="472"/>
                      <a:pt x="2249" y="472"/>
                    </a:cubicBezTo>
                    <a:cubicBezTo>
                      <a:pt x="2248" y="473"/>
                      <a:pt x="2247" y="472"/>
                      <a:pt x="2246" y="473"/>
                    </a:cubicBezTo>
                    <a:cubicBezTo>
                      <a:pt x="2245" y="474"/>
                      <a:pt x="2246" y="475"/>
                      <a:pt x="2245" y="476"/>
                    </a:cubicBezTo>
                    <a:cubicBezTo>
                      <a:pt x="2245" y="477"/>
                      <a:pt x="2245" y="478"/>
                      <a:pt x="2245" y="478"/>
                    </a:cubicBezTo>
                    <a:cubicBezTo>
                      <a:pt x="2244" y="479"/>
                      <a:pt x="2244" y="480"/>
                      <a:pt x="2243" y="480"/>
                    </a:cubicBezTo>
                    <a:cubicBezTo>
                      <a:pt x="2242" y="481"/>
                      <a:pt x="2241" y="481"/>
                      <a:pt x="2241" y="481"/>
                    </a:cubicBezTo>
                    <a:cubicBezTo>
                      <a:pt x="2240" y="482"/>
                      <a:pt x="2240" y="483"/>
                      <a:pt x="2240" y="484"/>
                    </a:cubicBezTo>
                    <a:cubicBezTo>
                      <a:pt x="2239" y="485"/>
                      <a:pt x="2238" y="485"/>
                      <a:pt x="2237" y="486"/>
                    </a:cubicBezTo>
                    <a:cubicBezTo>
                      <a:pt x="2236" y="486"/>
                      <a:pt x="2235" y="487"/>
                      <a:pt x="2234" y="487"/>
                    </a:cubicBezTo>
                    <a:cubicBezTo>
                      <a:pt x="2233" y="486"/>
                      <a:pt x="2233" y="485"/>
                      <a:pt x="2233" y="484"/>
                    </a:cubicBezTo>
                    <a:close/>
                    <a:moveTo>
                      <a:pt x="2359" y="511"/>
                    </a:moveTo>
                    <a:cubicBezTo>
                      <a:pt x="2358" y="512"/>
                      <a:pt x="2358" y="512"/>
                      <a:pt x="2358" y="513"/>
                    </a:cubicBezTo>
                    <a:moveTo>
                      <a:pt x="2356" y="518"/>
                    </a:moveTo>
                    <a:cubicBezTo>
                      <a:pt x="2355" y="518"/>
                      <a:pt x="2355" y="519"/>
                      <a:pt x="2356" y="520"/>
                    </a:cubicBezTo>
                    <a:cubicBezTo>
                      <a:pt x="2356" y="521"/>
                      <a:pt x="2359" y="522"/>
                      <a:pt x="2359" y="520"/>
                    </a:cubicBezTo>
                    <a:cubicBezTo>
                      <a:pt x="2360" y="519"/>
                      <a:pt x="2359" y="518"/>
                      <a:pt x="2358" y="518"/>
                    </a:cubicBezTo>
                    <a:cubicBezTo>
                      <a:pt x="2357" y="517"/>
                      <a:pt x="2356" y="517"/>
                      <a:pt x="2356" y="518"/>
                    </a:cubicBezTo>
                    <a:close/>
                    <a:moveTo>
                      <a:pt x="2366" y="497"/>
                    </a:moveTo>
                    <a:cubicBezTo>
                      <a:pt x="2367" y="498"/>
                      <a:pt x="2367" y="496"/>
                      <a:pt x="2368" y="495"/>
                    </a:cubicBezTo>
                    <a:cubicBezTo>
                      <a:pt x="2368" y="494"/>
                      <a:pt x="2370" y="494"/>
                      <a:pt x="2369" y="493"/>
                    </a:cubicBezTo>
                    <a:cubicBezTo>
                      <a:pt x="2369" y="492"/>
                      <a:pt x="2368" y="492"/>
                      <a:pt x="2367" y="492"/>
                    </a:cubicBezTo>
                    <a:cubicBezTo>
                      <a:pt x="2366" y="492"/>
                      <a:pt x="2366" y="493"/>
                      <a:pt x="2365" y="493"/>
                    </a:cubicBezTo>
                    <a:cubicBezTo>
                      <a:pt x="2365" y="494"/>
                      <a:pt x="2365" y="494"/>
                      <a:pt x="2365" y="495"/>
                    </a:cubicBezTo>
                    <a:cubicBezTo>
                      <a:pt x="2365" y="496"/>
                      <a:pt x="2365" y="497"/>
                      <a:pt x="2366" y="497"/>
                    </a:cubicBezTo>
                    <a:close/>
                    <a:moveTo>
                      <a:pt x="2403" y="473"/>
                    </a:moveTo>
                    <a:cubicBezTo>
                      <a:pt x="2404" y="473"/>
                      <a:pt x="2405" y="474"/>
                      <a:pt x="2406" y="474"/>
                    </a:cubicBezTo>
                    <a:moveTo>
                      <a:pt x="2410" y="471"/>
                    </a:moveTo>
                    <a:cubicBezTo>
                      <a:pt x="2410" y="472"/>
                      <a:pt x="2410" y="473"/>
                      <a:pt x="2410" y="474"/>
                    </a:cubicBezTo>
                    <a:moveTo>
                      <a:pt x="2433" y="495"/>
                    </a:moveTo>
                    <a:cubicBezTo>
                      <a:pt x="2433" y="496"/>
                      <a:pt x="2432" y="496"/>
                      <a:pt x="2432" y="497"/>
                    </a:cubicBezTo>
                    <a:moveTo>
                      <a:pt x="2443" y="492"/>
                    </a:moveTo>
                    <a:cubicBezTo>
                      <a:pt x="2443" y="493"/>
                      <a:pt x="2442" y="493"/>
                      <a:pt x="2442" y="494"/>
                    </a:cubicBezTo>
                    <a:moveTo>
                      <a:pt x="2631" y="459"/>
                    </a:moveTo>
                    <a:cubicBezTo>
                      <a:pt x="2631" y="458"/>
                      <a:pt x="2632" y="458"/>
                      <a:pt x="2632" y="458"/>
                    </a:cubicBezTo>
                    <a:moveTo>
                      <a:pt x="2650" y="499"/>
                    </a:moveTo>
                    <a:cubicBezTo>
                      <a:pt x="2651" y="499"/>
                      <a:pt x="2652" y="499"/>
                      <a:pt x="2653" y="498"/>
                    </a:cubicBezTo>
                    <a:moveTo>
                      <a:pt x="2646" y="498"/>
                    </a:moveTo>
                    <a:cubicBezTo>
                      <a:pt x="2647" y="498"/>
                      <a:pt x="2648" y="498"/>
                      <a:pt x="2649" y="497"/>
                    </a:cubicBezTo>
                    <a:moveTo>
                      <a:pt x="2635" y="478"/>
                    </a:moveTo>
                    <a:cubicBezTo>
                      <a:pt x="2634" y="478"/>
                      <a:pt x="2636" y="476"/>
                      <a:pt x="2637" y="476"/>
                    </a:cubicBezTo>
                    <a:cubicBezTo>
                      <a:pt x="2638" y="476"/>
                      <a:pt x="2639" y="478"/>
                      <a:pt x="2638" y="478"/>
                    </a:cubicBezTo>
                    <a:cubicBezTo>
                      <a:pt x="2637" y="478"/>
                      <a:pt x="2637" y="479"/>
                      <a:pt x="2635" y="478"/>
                    </a:cubicBezTo>
                    <a:close/>
                    <a:moveTo>
                      <a:pt x="2634" y="482"/>
                    </a:moveTo>
                    <a:cubicBezTo>
                      <a:pt x="2635" y="482"/>
                      <a:pt x="2635" y="482"/>
                      <a:pt x="2636" y="482"/>
                    </a:cubicBezTo>
                    <a:moveTo>
                      <a:pt x="2642" y="486"/>
                    </a:moveTo>
                    <a:cubicBezTo>
                      <a:pt x="2642" y="485"/>
                      <a:pt x="2642" y="485"/>
                      <a:pt x="2642" y="484"/>
                    </a:cubicBezTo>
                    <a:cubicBezTo>
                      <a:pt x="2642" y="483"/>
                      <a:pt x="2642" y="483"/>
                      <a:pt x="2643" y="483"/>
                    </a:cubicBezTo>
                    <a:cubicBezTo>
                      <a:pt x="2644" y="482"/>
                      <a:pt x="2644" y="482"/>
                      <a:pt x="2645" y="483"/>
                    </a:cubicBezTo>
                    <a:cubicBezTo>
                      <a:pt x="2646" y="483"/>
                      <a:pt x="2645" y="484"/>
                      <a:pt x="2646" y="484"/>
                    </a:cubicBezTo>
                    <a:cubicBezTo>
                      <a:pt x="2646" y="485"/>
                      <a:pt x="2647" y="485"/>
                      <a:pt x="2647" y="486"/>
                    </a:cubicBezTo>
                    <a:cubicBezTo>
                      <a:pt x="2647" y="487"/>
                      <a:pt x="2646" y="487"/>
                      <a:pt x="2645" y="487"/>
                    </a:cubicBezTo>
                    <a:cubicBezTo>
                      <a:pt x="2644" y="487"/>
                      <a:pt x="2643" y="487"/>
                      <a:pt x="2642" y="486"/>
                    </a:cubicBezTo>
                    <a:close/>
                    <a:moveTo>
                      <a:pt x="2627" y="497"/>
                    </a:moveTo>
                    <a:cubicBezTo>
                      <a:pt x="2627" y="497"/>
                      <a:pt x="2627" y="496"/>
                      <a:pt x="2627" y="496"/>
                    </a:cubicBezTo>
                    <a:cubicBezTo>
                      <a:pt x="2628" y="495"/>
                      <a:pt x="2628" y="496"/>
                      <a:pt x="2629" y="495"/>
                    </a:cubicBezTo>
                    <a:moveTo>
                      <a:pt x="2624" y="493"/>
                    </a:moveTo>
                    <a:cubicBezTo>
                      <a:pt x="2625" y="492"/>
                      <a:pt x="2625" y="491"/>
                      <a:pt x="2625" y="491"/>
                    </a:cubicBezTo>
                    <a:cubicBezTo>
                      <a:pt x="2625" y="490"/>
                      <a:pt x="2624" y="491"/>
                      <a:pt x="2623" y="491"/>
                    </a:cubicBezTo>
                    <a:moveTo>
                      <a:pt x="2630" y="465"/>
                    </a:moveTo>
                    <a:cubicBezTo>
                      <a:pt x="2630" y="465"/>
                      <a:pt x="2629" y="464"/>
                      <a:pt x="2629" y="464"/>
                    </a:cubicBezTo>
                    <a:cubicBezTo>
                      <a:pt x="2629" y="464"/>
                      <a:pt x="2630" y="463"/>
                      <a:pt x="2630" y="462"/>
                    </a:cubicBezTo>
                    <a:cubicBezTo>
                      <a:pt x="2631" y="462"/>
                      <a:pt x="2632" y="461"/>
                      <a:pt x="2632" y="462"/>
                    </a:cubicBezTo>
                    <a:cubicBezTo>
                      <a:pt x="2633" y="462"/>
                      <a:pt x="2633" y="463"/>
                      <a:pt x="2632" y="464"/>
                    </a:cubicBezTo>
                    <a:cubicBezTo>
                      <a:pt x="2632" y="464"/>
                      <a:pt x="2631" y="465"/>
                      <a:pt x="2630" y="465"/>
                    </a:cubicBezTo>
                    <a:close/>
                    <a:moveTo>
                      <a:pt x="2608" y="450"/>
                    </a:moveTo>
                    <a:cubicBezTo>
                      <a:pt x="2609" y="450"/>
                      <a:pt x="2611" y="450"/>
                      <a:pt x="2611" y="448"/>
                    </a:cubicBezTo>
                    <a:moveTo>
                      <a:pt x="2608" y="462"/>
                    </a:moveTo>
                    <a:cubicBezTo>
                      <a:pt x="2610" y="461"/>
                      <a:pt x="2608" y="462"/>
                      <a:pt x="2612" y="462"/>
                    </a:cubicBezTo>
                    <a:moveTo>
                      <a:pt x="2598" y="460"/>
                    </a:moveTo>
                    <a:cubicBezTo>
                      <a:pt x="2599" y="460"/>
                      <a:pt x="2599" y="462"/>
                      <a:pt x="2600" y="461"/>
                    </a:cubicBezTo>
                    <a:moveTo>
                      <a:pt x="2574" y="459"/>
                    </a:moveTo>
                    <a:cubicBezTo>
                      <a:pt x="2576" y="461"/>
                      <a:pt x="2574" y="460"/>
                      <a:pt x="2574" y="461"/>
                    </a:cubicBezTo>
                    <a:moveTo>
                      <a:pt x="2477" y="499"/>
                    </a:moveTo>
                    <a:cubicBezTo>
                      <a:pt x="2478" y="499"/>
                      <a:pt x="2478" y="499"/>
                      <a:pt x="2479" y="499"/>
                    </a:cubicBezTo>
                    <a:moveTo>
                      <a:pt x="2443" y="397"/>
                    </a:moveTo>
                    <a:cubicBezTo>
                      <a:pt x="2442" y="396"/>
                      <a:pt x="2442" y="396"/>
                      <a:pt x="2442" y="395"/>
                    </a:cubicBezTo>
                    <a:moveTo>
                      <a:pt x="2447" y="401"/>
                    </a:moveTo>
                    <a:cubicBezTo>
                      <a:pt x="2447" y="400"/>
                      <a:pt x="2447" y="400"/>
                      <a:pt x="2446" y="399"/>
                    </a:cubicBezTo>
                    <a:moveTo>
                      <a:pt x="2449" y="407"/>
                    </a:moveTo>
                    <a:cubicBezTo>
                      <a:pt x="2449" y="407"/>
                      <a:pt x="2449" y="406"/>
                      <a:pt x="2449" y="405"/>
                    </a:cubicBezTo>
                    <a:moveTo>
                      <a:pt x="2450" y="412"/>
                    </a:moveTo>
                    <a:cubicBezTo>
                      <a:pt x="2450" y="411"/>
                      <a:pt x="2450" y="410"/>
                      <a:pt x="2450" y="410"/>
                    </a:cubicBezTo>
                    <a:moveTo>
                      <a:pt x="2454" y="419"/>
                    </a:moveTo>
                    <a:cubicBezTo>
                      <a:pt x="2454" y="418"/>
                      <a:pt x="2454" y="418"/>
                      <a:pt x="2454" y="417"/>
                    </a:cubicBezTo>
                    <a:moveTo>
                      <a:pt x="2452" y="431"/>
                    </a:moveTo>
                    <a:cubicBezTo>
                      <a:pt x="2453" y="430"/>
                      <a:pt x="2453" y="429"/>
                      <a:pt x="2454" y="429"/>
                    </a:cubicBezTo>
                    <a:moveTo>
                      <a:pt x="2448" y="439"/>
                    </a:moveTo>
                    <a:cubicBezTo>
                      <a:pt x="2448" y="439"/>
                      <a:pt x="2448" y="439"/>
                      <a:pt x="2449" y="438"/>
                    </a:cubicBezTo>
                    <a:moveTo>
                      <a:pt x="2160" y="392"/>
                    </a:moveTo>
                    <a:cubicBezTo>
                      <a:pt x="2160" y="391"/>
                      <a:pt x="2160" y="390"/>
                      <a:pt x="2161" y="390"/>
                    </a:cubicBezTo>
                    <a:cubicBezTo>
                      <a:pt x="2162" y="389"/>
                      <a:pt x="2163" y="388"/>
                      <a:pt x="2165" y="388"/>
                    </a:cubicBezTo>
                    <a:cubicBezTo>
                      <a:pt x="2166" y="387"/>
                      <a:pt x="2167" y="386"/>
                      <a:pt x="2168" y="386"/>
                    </a:cubicBezTo>
                    <a:cubicBezTo>
                      <a:pt x="2170" y="385"/>
                      <a:pt x="2171" y="386"/>
                      <a:pt x="2173" y="386"/>
                    </a:cubicBezTo>
                    <a:cubicBezTo>
                      <a:pt x="2174" y="386"/>
                      <a:pt x="2174" y="386"/>
                      <a:pt x="2175" y="386"/>
                    </a:cubicBezTo>
                    <a:cubicBezTo>
                      <a:pt x="2176" y="390"/>
                      <a:pt x="2176" y="390"/>
                      <a:pt x="2176" y="390"/>
                    </a:cubicBezTo>
                    <a:cubicBezTo>
                      <a:pt x="2176" y="391"/>
                      <a:pt x="2176" y="392"/>
                      <a:pt x="2175" y="393"/>
                    </a:cubicBezTo>
                    <a:cubicBezTo>
                      <a:pt x="2175" y="393"/>
                      <a:pt x="2174" y="393"/>
                      <a:pt x="2174" y="393"/>
                    </a:cubicBezTo>
                    <a:cubicBezTo>
                      <a:pt x="2173" y="394"/>
                      <a:pt x="2174" y="394"/>
                      <a:pt x="2174" y="395"/>
                    </a:cubicBezTo>
                    <a:cubicBezTo>
                      <a:pt x="2174" y="396"/>
                      <a:pt x="2174" y="396"/>
                      <a:pt x="2174" y="397"/>
                    </a:cubicBezTo>
                    <a:cubicBezTo>
                      <a:pt x="2173" y="398"/>
                      <a:pt x="2172" y="397"/>
                      <a:pt x="2172" y="398"/>
                    </a:cubicBezTo>
                    <a:cubicBezTo>
                      <a:pt x="2171" y="399"/>
                      <a:pt x="2172" y="400"/>
                      <a:pt x="2171" y="401"/>
                    </a:cubicBezTo>
                    <a:cubicBezTo>
                      <a:pt x="2170" y="402"/>
                      <a:pt x="2169" y="401"/>
                      <a:pt x="2167" y="402"/>
                    </a:cubicBezTo>
                    <a:cubicBezTo>
                      <a:pt x="2166" y="402"/>
                      <a:pt x="2165" y="402"/>
                      <a:pt x="2163" y="401"/>
                    </a:cubicBezTo>
                    <a:cubicBezTo>
                      <a:pt x="2162" y="401"/>
                      <a:pt x="2161" y="401"/>
                      <a:pt x="2160" y="400"/>
                    </a:cubicBezTo>
                    <a:cubicBezTo>
                      <a:pt x="2159" y="400"/>
                      <a:pt x="2158" y="399"/>
                      <a:pt x="2158" y="397"/>
                    </a:cubicBezTo>
                    <a:cubicBezTo>
                      <a:pt x="2158" y="396"/>
                      <a:pt x="2158" y="395"/>
                      <a:pt x="2158" y="394"/>
                    </a:cubicBezTo>
                    <a:cubicBezTo>
                      <a:pt x="2158" y="393"/>
                      <a:pt x="2159" y="393"/>
                      <a:pt x="2160" y="392"/>
                    </a:cubicBezTo>
                    <a:close/>
                    <a:moveTo>
                      <a:pt x="2250" y="357"/>
                    </a:moveTo>
                    <a:cubicBezTo>
                      <a:pt x="2250" y="356"/>
                      <a:pt x="2249" y="356"/>
                      <a:pt x="2249" y="355"/>
                    </a:cubicBezTo>
                    <a:cubicBezTo>
                      <a:pt x="2249" y="354"/>
                      <a:pt x="2247" y="353"/>
                      <a:pt x="2247" y="352"/>
                    </a:cubicBezTo>
                    <a:cubicBezTo>
                      <a:pt x="2247" y="352"/>
                      <a:pt x="2248" y="351"/>
                      <a:pt x="2248" y="351"/>
                    </a:cubicBezTo>
                    <a:cubicBezTo>
                      <a:pt x="2249" y="350"/>
                      <a:pt x="2249" y="349"/>
                      <a:pt x="2249" y="348"/>
                    </a:cubicBezTo>
                    <a:cubicBezTo>
                      <a:pt x="2249" y="348"/>
                      <a:pt x="2249" y="347"/>
                      <a:pt x="2249" y="346"/>
                    </a:cubicBezTo>
                    <a:cubicBezTo>
                      <a:pt x="2249" y="345"/>
                      <a:pt x="2249" y="344"/>
                      <a:pt x="2249" y="343"/>
                    </a:cubicBezTo>
                    <a:cubicBezTo>
                      <a:pt x="2248" y="342"/>
                      <a:pt x="2248" y="342"/>
                      <a:pt x="2247" y="341"/>
                    </a:cubicBezTo>
                    <a:cubicBezTo>
                      <a:pt x="2246" y="340"/>
                      <a:pt x="2245" y="341"/>
                      <a:pt x="2244" y="341"/>
                    </a:cubicBezTo>
                    <a:cubicBezTo>
                      <a:pt x="2243" y="342"/>
                      <a:pt x="2243" y="342"/>
                      <a:pt x="2242" y="343"/>
                    </a:cubicBezTo>
                    <a:cubicBezTo>
                      <a:pt x="2241" y="345"/>
                      <a:pt x="2242" y="346"/>
                      <a:pt x="2241" y="347"/>
                    </a:cubicBezTo>
                    <a:cubicBezTo>
                      <a:pt x="2241" y="349"/>
                      <a:pt x="2240" y="349"/>
                      <a:pt x="2240" y="351"/>
                    </a:cubicBezTo>
                    <a:cubicBezTo>
                      <a:pt x="2239" y="353"/>
                      <a:pt x="2239" y="354"/>
                      <a:pt x="2239" y="355"/>
                    </a:cubicBezTo>
                    <a:cubicBezTo>
                      <a:pt x="2239" y="357"/>
                      <a:pt x="2239" y="358"/>
                      <a:pt x="2239" y="360"/>
                    </a:cubicBezTo>
                    <a:cubicBezTo>
                      <a:pt x="2240" y="361"/>
                      <a:pt x="2240" y="361"/>
                      <a:pt x="2240" y="362"/>
                    </a:cubicBezTo>
                    <a:cubicBezTo>
                      <a:pt x="2241" y="363"/>
                      <a:pt x="2241" y="364"/>
                      <a:pt x="2242" y="365"/>
                    </a:cubicBezTo>
                    <a:cubicBezTo>
                      <a:pt x="2243" y="366"/>
                      <a:pt x="2243" y="368"/>
                      <a:pt x="2245" y="367"/>
                    </a:cubicBezTo>
                    <a:cubicBezTo>
                      <a:pt x="2246" y="367"/>
                      <a:pt x="2246" y="367"/>
                      <a:pt x="2247" y="367"/>
                    </a:cubicBezTo>
                    <a:cubicBezTo>
                      <a:pt x="2247" y="366"/>
                      <a:pt x="2247" y="365"/>
                      <a:pt x="2247" y="364"/>
                    </a:cubicBezTo>
                    <a:cubicBezTo>
                      <a:pt x="2247" y="363"/>
                      <a:pt x="2247" y="362"/>
                      <a:pt x="2248" y="361"/>
                    </a:cubicBezTo>
                    <a:cubicBezTo>
                      <a:pt x="2248" y="360"/>
                      <a:pt x="2248" y="360"/>
                      <a:pt x="2249" y="359"/>
                    </a:cubicBezTo>
                    <a:cubicBezTo>
                      <a:pt x="2249" y="358"/>
                      <a:pt x="2249" y="358"/>
                      <a:pt x="2250" y="357"/>
                    </a:cubicBezTo>
                    <a:close/>
                    <a:moveTo>
                      <a:pt x="2291" y="332"/>
                    </a:moveTo>
                    <a:cubicBezTo>
                      <a:pt x="2292" y="332"/>
                      <a:pt x="2291" y="331"/>
                      <a:pt x="2292" y="330"/>
                    </a:cubicBezTo>
                    <a:cubicBezTo>
                      <a:pt x="2293" y="329"/>
                      <a:pt x="2294" y="329"/>
                      <a:pt x="2294" y="328"/>
                    </a:cubicBezTo>
                    <a:cubicBezTo>
                      <a:pt x="2294" y="327"/>
                      <a:pt x="2293" y="327"/>
                      <a:pt x="2292" y="327"/>
                    </a:cubicBezTo>
                    <a:cubicBezTo>
                      <a:pt x="2291" y="327"/>
                      <a:pt x="2290" y="328"/>
                      <a:pt x="2290" y="328"/>
                    </a:cubicBezTo>
                    <a:cubicBezTo>
                      <a:pt x="2289" y="329"/>
                      <a:pt x="2289" y="330"/>
                      <a:pt x="2289" y="331"/>
                    </a:cubicBezTo>
                    <a:cubicBezTo>
                      <a:pt x="2290" y="332"/>
                      <a:pt x="2290" y="332"/>
                      <a:pt x="2291" y="332"/>
                    </a:cubicBezTo>
                    <a:close/>
                    <a:moveTo>
                      <a:pt x="2297" y="317"/>
                    </a:moveTo>
                    <a:cubicBezTo>
                      <a:pt x="2298" y="316"/>
                      <a:pt x="2300" y="316"/>
                      <a:pt x="2300" y="315"/>
                    </a:cubicBezTo>
                    <a:cubicBezTo>
                      <a:pt x="2300" y="314"/>
                      <a:pt x="2300" y="314"/>
                      <a:pt x="2299" y="313"/>
                    </a:cubicBezTo>
                    <a:cubicBezTo>
                      <a:pt x="2298" y="312"/>
                      <a:pt x="2297" y="312"/>
                      <a:pt x="2296" y="313"/>
                    </a:cubicBezTo>
                    <a:cubicBezTo>
                      <a:pt x="2295" y="313"/>
                      <a:pt x="2295" y="314"/>
                      <a:pt x="2295" y="315"/>
                    </a:cubicBezTo>
                    <a:cubicBezTo>
                      <a:pt x="2294" y="315"/>
                      <a:pt x="2294" y="316"/>
                      <a:pt x="2294" y="317"/>
                    </a:cubicBezTo>
                    <a:cubicBezTo>
                      <a:pt x="2295" y="318"/>
                      <a:pt x="2296" y="317"/>
                      <a:pt x="2297" y="317"/>
                    </a:cubicBezTo>
                    <a:close/>
                    <a:moveTo>
                      <a:pt x="2299" y="297"/>
                    </a:moveTo>
                    <a:cubicBezTo>
                      <a:pt x="2299" y="298"/>
                      <a:pt x="2301" y="297"/>
                      <a:pt x="2302" y="297"/>
                    </a:cubicBezTo>
                    <a:cubicBezTo>
                      <a:pt x="2302" y="296"/>
                      <a:pt x="2303" y="296"/>
                      <a:pt x="2303" y="295"/>
                    </a:cubicBezTo>
                    <a:cubicBezTo>
                      <a:pt x="2303" y="295"/>
                      <a:pt x="2302" y="294"/>
                      <a:pt x="2301" y="294"/>
                    </a:cubicBezTo>
                    <a:cubicBezTo>
                      <a:pt x="2301" y="294"/>
                      <a:pt x="2300" y="295"/>
                      <a:pt x="2300" y="295"/>
                    </a:cubicBezTo>
                    <a:cubicBezTo>
                      <a:pt x="2299" y="296"/>
                      <a:pt x="2299" y="296"/>
                      <a:pt x="2299" y="297"/>
                    </a:cubicBezTo>
                    <a:close/>
                    <a:moveTo>
                      <a:pt x="2293" y="268"/>
                    </a:moveTo>
                    <a:cubicBezTo>
                      <a:pt x="2292" y="268"/>
                      <a:pt x="2292" y="267"/>
                      <a:pt x="2292" y="267"/>
                    </a:cubicBezTo>
                    <a:cubicBezTo>
                      <a:pt x="2291" y="266"/>
                      <a:pt x="2290" y="266"/>
                      <a:pt x="2289" y="266"/>
                    </a:cubicBezTo>
                    <a:cubicBezTo>
                      <a:pt x="2288" y="267"/>
                      <a:pt x="2288" y="267"/>
                      <a:pt x="2287" y="267"/>
                    </a:cubicBezTo>
                    <a:cubicBezTo>
                      <a:pt x="2286" y="268"/>
                      <a:pt x="2286" y="268"/>
                      <a:pt x="2285" y="269"/>
                    </a:cubicBezTo>
                    <a:cubicBezTo>
                      <a:pt x="2285" y="269"/>
                      <a:pt x="2284" y="270"/>
                      <a:pt x="2283" y="270"/>
                    </a:cubicBezTo>
                    <a:cubicBezTo>
                      <a:pt x="2283" y="271"/>
                      <a:pt x="2284" y="271"/>
                      <a:pt x="2285" y="272"/>
                    </a:cubicBezTo>
                    <a:cubicBezTo>
                      <a:pt x="2285" y="273"/>
                      <a:pt x="2284" y="274"/>
                      <a:pt x="2285" y="275"/>
                    </a:cubicBezTo>
                    <a:cubicBezTo>
                      <a:pt x="2286" y="276"/>
                      <a:pt x="2287" y="277"/>
                      <a:pt x="2288" y="276"/>
                    </a:cubicBezTo>
                    <a:cubicBezTo>
                      <a:pt x="2289" y="275"/>
                      <a:pt x="2289" y="274"/>
                      <a:pt x="2289" y="273"/>
                    </a:cubicBezTo>
                    <a:cubicBezTo>
                      <a:pt x="2290" y="272"/>
                      <a:pt x="2290" y="272"/>
                      <a:pt x="2291" y="272"/>
                    </a:cubicBezTo>
                    <a:cubicBezTo>
                      <a:pt x="2293" y="271"/>
                      <a:pt x="2295" y="274"/>
                      <a:pt x="2294" y="276"/>
                    </a:cubicBezTo>
                    <a:cubicBezTo>
                      <a:pt x="2294" y="277"/>
                      <a:pt x="2293" y="277"/>
                      <a:pt x="2293" y="277"/>
                    </a:cubicBezTo>
                    <a:cubicBezTo>
                      <a:pt x="2293" y="278"/>
                      <a:pt x="2294" y="278"/>
                      <a:pt x="2294" y="279"/>
                    </a:cubicBezTo>
                    <a:cubicBezTo>
                      <a:pt x="2294" y="281"/>
                      <a:pt x="2292" y="281"/>
                      <a:pt x="2293" y="282"/>
                    </a:cubicBezTo>
                    <a:cubicBezTo>
                      <a:pt x="2293" y="284"/>
                      <a:pt x="2294" y="284"/>
                      <a:pt x="2295" y="285"/>
                    </a:cubicBezTo>
                    <a:cubicBezTo>
                      <a:pt x="2295" y="286"/>
                      <a:pt x="2295" y="287"/>
                      <a:pt x="2295" y="288"/>
                    </a:cubicBezTo>
                    <a:cubicBezTo>
                      <a:pt x="2296" y="289"/>
                      <a:pt x="2296" y="289"/>
                      <a:pt x="2297" y="290"/>
                    </a:cubicBezTo>
                    <a:cubicBezTo>
                      <a:pt x="2298" y="291"/>
                      <a:pt x="2299" y="291"/>
                      <a:pt x="2300" y="291"/>
                    </a:cubicBezTo>
                    <a:cubicBezTo>
                      <a:pt x="2301" y="290"/>
                      <a:pt x="2301" y="289"/>
                      <a:pt x="2301" y="288"/>
                    </a:cubicBezTo>
                    <a:cubicBezTo>
                      <a:pt x="2302" y="287"/>
                      <a:pt x="2303" y="287"/>
                      <a:pt x="2303" y="286"/>
                    </a:cubicBezTo>
                    <a:cubicBezTo>
                      <a:pt x="2304" y="284"/>
                      <a:pt x="2302" y="283"/>
                      <a:pt x="2302" y="282"/>
                    </a:cubicBezTo>
                    <a:cubicBezTo>
                      <a:pt x="2302" y="280"/>
                      <a:pt x="2301" y="279"/>
                      <a:pt x="2302" y="277"/>
                    </a:cubicBezTo>
                    <a:cubicBezTo>
                      <a:pt x="2302" y="276"/>
                      <a:pt x="2302" y="276"/>
                      <a:pt x="2302" y="274"/>
                    </a:cubicBezTo>
                    <a:cubicBezTo>
                      <a:pt x="2302" y="273"/>
                      <a:pt x="2302" y="273"/>
                      <a:pt x="2301" y="272"/>
                    </a:cubicBezTo>
                    <a:cubicBezTo>
                      <a:pt x="2300" y="271"/>
                      <a:pt x="2300" y="270"/>
                      <a:pt x="2299" y="270"/>
                    </a:cubicBezTo>
                    <a:cubicBezTo>
                      <a:pt x="2298" y="269"/>
                      <a:pt x="2298" y="268"/>
                      <a:pt x="2298" y="268"/>
                    </a:cubicBezTo>
                    <a:cubicBezTo>
                      <a:pt x="2297" y="268"/>
                      <a:pt x="2296" y="268"/>
                      <a:pt x="2295" y="268"/>
                    </a:cubicBezTo>
                    <a:cubicBezTo>
                      <a:pt x="2294" y="268"/>
                      <a:pt x="2294" y="269"/>
                      <a:pt x="2293" y="268"/>
                    </a:cubicBezTo>
                    <a:close/>
                    <a:moveTo>
                      <a:pt x="2259" y="271"/>
                    </a:moveTo>
                    <a:cubicBezTo>
                      <a:pt x="2260" y="271"/>
                      <a:pt x="2260" y="271"/>
                      <a:pt x="2261" y="271"/>
                    </a:cubicBezTo>
                    <a:cubicBezTo>
                      <a:pt x="2261" y="271"/>
                      <a:pt x="2262" y="271"/>
                      <a:pt x="2263" y="270"/>
                    </a:cubicBezTo>
                    <a:cubicBezTo>
                      <a:pt x="2263" y="270"/>
                      <a:pt x="2264" y="270"/>
                      <a:pt x="2264" y="270"/>
                    </a:cubicBezTo>
                    <a:cubicBezTo>
                      <a:pt x="2265" y="269"/>
                      <a:pt x="2264" y="269"/>
                      <a:pt x="2263" y="268"/>
                    </a:cubicBezTo>
                    <a:cubicBezTo>
                      <a:pt x="2263" y="268"/>
                      <a:pt x="2262" y="268"/>
                      <a:pt x="2262" y="268"/>
                    </a:cubicBezTo>
                    <a:cubicBezTo>
                      <a:pt x="2261" y="268"/>
                      <a:pt x="2260" y="268"/>
                      <a:pt x="2260" y="269"/>
                    </a:cubicBezTo>
                    <a:cubicBezTo>
                      <a:pt x="2259" y="269"/>
                      <a:pt x="2259" y="270"/>
                      <a:pt x="2259" y="271"/>
                    </a:cubicBezTo>
                    <a:close/>
                    <a:moveTo>
                      <a:pt x="2304" y="273"/>
                    </a:moveTo>
                    <a:cubicBezTo>
                      <a:pt x="2303" y="272"/>
                      <a:pt x="2303" y="271"/>
                      <a:pt x="2302" y="270"/>
                    </a:cubicBezTo>
                    <a:cubicBezTo>
                      <a:pt x="2302" y="269"/>
                      <a:pt x="2304" y="269"/>
                      <a:pt x="2305" y="267"/>
                    </a:cubicBezTo>
                    <a:cubicBezTo>
                      <a:pt x="2305" y="266"/>
                      <a:pt x="2304" y="266"/>
                      <a:pt x="2305" y="265"/>
                    </a:cubicBezTo>
                    <a:cubicBezTo>
                      <a:pt x="2306" y="264"/>
                      <a:pt x="2307" y="265"/>
                      <a:pt x="2308" y="265"/>
                    </a:cubicBezTo>
                    <a:cubicBezTo>
                      <a:pt x="2309" y="265"/>
                      <a:pt x="2310" y="265"/>
                      <a:pt x="2310" y="264"/>
                    </a:cubicBezTo>
                    <a:cubicBezTo>
                      <a:pt x="2311" y="264"/>
                      <a:pt x="2310" y="263"/>
                      <a:pt x="2311" y="263"/>
                    </a:cubicBezTo>
                    <a:cubicBezTo>
                      <a:pt x="2311" y="261"/>
                      <a:pt x="2313" y="263"/>
                      <a:pt x="2315" y="263"/>
                    </a:cubicBezTo>
                    <a:cubicBezTo>
                      <a:pt x="2316" y="263"/>
                      <a:pt x="2316" y="263"/>
                      <a:pt x="2317" y="263"/>
                    </a:cubicBezTo>
                    <a:cubicBezTo>
                      <a:pt x="2318" y="264"/>
                      <a:pt x="2318" y="265"/>
                      <a:pt x="2318" y="266"/>
                    </a:cubicBezTo>
                    <a:cubicBezTo>
                      <a:pt x="2318" y="267"/>
                      <a:pt x="2318" y="268"/>
                      <a:pt x="2318" y="269"/>
                    </a:cubicBezTo>
                    <a:cubicBezTo>
                      <a:pt x="2317" y="270"/>
                      <a:pt x="2317" y="272"/>
                      <a:pt x="2316" y="272"/>
                    </a:cubicBezTo>
                    <a:cubicBezTo>
                      <a:pt x="2315" y="272"/>
                      <a:pt x="2315" y="271"/>
                      <a:pt x="2314" y="271"/>
                    </a:cubicBezTo>
                    <a:cubicBezTo>
                      <a:pt x="2312" y="271"/>
                      <a:pt x="2312" y="270"/>
                      <a:pt x="2310" y="270"/>
                    </a:cubicBezTo>
                    <a:cubicBezTo>
                      <a:pt x="2309" y="271"/>
                      <a:pt x="2309" y="272"/>
                      <a:pt x="2309" y="273"/>
                    </a:cubicBezTo>
                    <a:cubicBezTo>
                      <a:pt x="2309" y="274"/>
                      <a:pt x="2309" y="274"/>
                      <a:pt x="2309" y="274"/>
                    </a:cubicBezTo>
                    <a:cubicBezTo>
                      <a:pt x="2310" y="276"/>
                      <a:pt x="2307" y="277"/>
                      <a:pt x="2305" y="276"/>
                    </a:cubicBezTo>
                    <a:cubicBezTo>
                      <a:pt x="2305" y="276"/>
                      <a:pt x="2304" y="275"/>
                      <a:pt x="2304" y="275"/>
                    </a:cubicBezTo>
                    <a:cubicBezTo>
                      <a:pt x="2304" y="274"/>
                      <a:pt x="2304" y="274"/>
                      <a:pt x="2304" y="273"/>
                    </a:cubicBezTo>
                    <a:close/>
                    <a:moveTo>
                      <a:pt x="2187" y="369"/>
                    </a:moveTo>
                    <a:cubicBezTo>
                      <a:pt x="2189" y="369"/>
                      <a:pt x="2190" y="369"/>
                      <a:pt x="2191" y="368"/>
                    </a:cubicBezTo>
                    <a:cubicBezTo>
                      <a:pt x="2192" y="367"/>
                      <a:pt x="2191" y="366"/>
                      <a:pt x="2193" y="365"/>
                    </a:cubicBezTo>
                    <a:cubicBezTo>
                      <a:pt x="2193" y="365"/>
                      <a:pt x="2194" y="366"/>
                      <a:pt x="2195" y="366"/>
                    </a:cubicBezTo>
                    <a:cubicBezTo>
                      <a:pt x="2196" y="366"/>
                      <a:pt x="2197" y="366"/>
                      <a:pt x="2198" y="366"/>
                    </a:cubicBezTo>
                    <a:cubicBezTo>
                      <a:pt x="2201" y="366"/>
                      <a:pt x="2202" y="365"/>
                      <a:pt x="2204" y="363"/>
                    </a:cubicBezTo>
                    <a:cubicBezTo>
                      <a:pt x="2206" y="362"/>
                      <a:pt x="2207" y="361"/>
                      <a:pt x="2208" y="360"/>
                    </a:cubicBezTo>
                    <a:cubicBezTo>
                      <a:pt x="2210" y="360"/>
                      <a:pt x="2212" y="362"/>
                      <a:pt x="2213" y="360"/>
                    </a:cubicBezTo>
                    <a:cubicBezTo>
                      <a:pt x="2214" y="359"/>
                      <a:pt x="2213" y="358"/>
                      <a:pt x="2214" y="357"/>
                    </a:cubicBezTo>
                    <a:cubicBezTo>
                      <a:pt x="2214" y="357"/>
                      <a:pt x="2215" y="356"/>
                      <a:pt x="2216" y="356"/>
                    </a:cubicBezTo>
                    <a:cubicBezTo>
                      <a:pt x="2217" y="355"/>
                      <a:pt x="2218" y="354"/>
                      <a:pt x="2219" y="353"/>
                    </a:cubicBezTo>
                    <a:cubicBezTo>
                      <a:pt x="2220" y="352"/>
                      <a:pt x="2221" y="352"/>
                      <a:pt x="2222" y="351"/>
                    </a:cubicBezTo>
                    <a:cubicBezTo>
                      <a:pt x="2222" y="350"/>
                      <a:pt x="2222" y="349"/>
                      <a:pt x="2223" y="348"/>
                    </a:cubicBezTo>
                    <a:cubicBezTo>
                      <a:pt x="2224" y="346"/>
                      <a:pt x="2226" y="347"/>
                      <a:pt x="2227" y="345"/>
                    </a:cubicBezTo>
                    <a:cubicBezTo>
                      <a:pt x="2228" y="344"/>
                      <a:pt x="2227" y="342"/>
                      <a:pt x="2228" y="341"/>
                    </a:cubicBezTo>
                    <a:cubicBezTo>
                      <a:pt x="2229" y="340"/>
                      <a:pt x="2230" y="340"/>
                      <a:pt x="2231" y="339"/>
                    </a:cubicBezTo>
                    <a:cubicBezTo>
                      <a:pt x="2233" y="337"/>
                      <a:pt x="2231" y="335"/>
                      <a:pt x="2231" y="333"/>
                    </a:cubicBezTo>
                    <a:cubicBezTo>
                      <a:pt x="2231" y="331"/>
                      <a:pt x="2231" y="330"/>
                      <a:pt x="2231" y="328"/>
                    </a:cubicBezTo>
                    <a:cubicBezTo>
                      <a:pt x="2231" y="327"/>
                      <a:pt x="2231" y="326"/>
                      <a:pt x="2231" y="325"/>
                    </a:cubicBezTo>
                    <a:cubicBezTo>
                      <a:pt x="2232" y="323"/>
                      <a:pt x="2233" y="323"/>
                      <a:pt x="2233" y="321"/>
                    </a:cubicBezTo>
                    <a:cubicBezTo>
                      <a:pt x="2234" y="319"/>
                      <a:pt x="2233" y="317"/>
                      <a:pt x="2235" y="316"/>
                    </a:cubicBezTo>
                    <a:cubicBezTo>
                      <a:pt x="2236" y="315"/>
                      <a:pt x="2237" y="316"/>
                      <a:pt x="2238" y="315"/>
                    </a:cubicBezTo>
                    <a:cubicBezTo>
                      <a:pt x="2239" y="314"/>
                      <a:pt x="2239" y="313"/>
                      <a:pt x="2239" y="312"/>
                    </a:cubicBezTo>
                    <a:cubicBezTo>
                      <a:pt x="2239" y="311"/>
                      <a:pt x="2240" y="310"/>
                      <a:pt x="2239" y="309"/>
                    </a:cubicBezTo>
                    <a:cubicBezTo>
                      <a:pt x="2239" y="308"/>
                      <a:pt x="2239" y="308"/>
                      <a:pt x="2239" y="307"/>
                    </a:cubicBezTo>
                    <a:cubicBezTo>
                      <a:pt x="2238" y="305"/>
                      <a:pt x="2240" y="305"/>
                      <a:pt x="2240" y="303"/>
                    </a:cubicBezTo>
                    <a:cubicBezTo>
                      <a:pt x="2240" y="301"/>
                      <a:pt x="2240" y="300"/>
                      <a:pt x="2238" y="299"/>
                    </a:cubicBezTo>
                    <a:cubicBezTo>
                      <a:pt x="2237" y="298"/>
                      <a:pt x="2237" y="299"/>
                      <a:pt x="2236" y="298"/>
                    </a:cubicBezTo>
                    <a:cubicBezTo>
                      <a:pt x="2234" y="298"/>
                      <a:pt x="2233" y="298"/>
                      <a:pt x="2231" y="298"/>
                    </a:cubicBezTo>
                    <a:cubicBezTo>
                      <a:pt x="2230" y="298"/>
                      <a:pt x="2227" y="298"/>
                      <a:pt x="2228" y="297"/>
                    </a:cubicBezTo>
                    <a:cubicBezTo>
                      <a:pt x="2228" y="296"/>
                      <a:pt x="2229" y="296"/>
                      <a:pt x="2230" y="296"/>
                    </a:cubicBezTo>
                    <a:cubicBezTo>
                      <a:pt x="2232" y="295"/>
                      <a:pt x="2234" y="295"/>
                      <a:pt x="2235" y="293"/>
                    </a:cubicBezTo>
                    <a:cubicBezTo>
                      <a:pt x="2235" y="292"/>
                      <a:pt x="2235" y="291"/>
                      <a:pt x="2234" y="290"/>
                    </a:cubicBezTo>
                    <a:cubicBezTo>
                      <a:pt x="2234" y="289"/>
                      <a:pt x="2233" y="289"/>
                      <a:pt x="2233" y="288"/>
                    </a:cubicBezTo>
                    <a:cubicBezTo>
                      <a:pt x="2233" y="287"/>
                      <a:pt x="2233" y="286"/>
                      <a:pt x="2233" y="286"/>
                    </a:cubicBezTo>
                    <a:cubicBezTo>
                      <a:pt x="2233" y="284"/>
                      <a:pt x="2232" y="284"/>
                      <a:pt x="2232" y="282"/>
                    </a:cubicBezTo>
                    <a:cubicBezTo>
                      <a:pt x="2232" y="281"/>
                      <a:pt x="2232" y="280"/>
                      <a:pt x="2231" y="279"/>
                    </a:cubicBezTo>
                    <a:cubicBezTo>
                      <a:pt x="2230" y="278"/>
                      <a:pt x="2229" y="279"/>
                      <a:pt x="2227" y="278"/>
                    </a:cubicBezTo>
                    <a:cubicBezTo>
                      <a:pt x="2225" y="278"/>
                      <a:pt x="2224" y="277"/>
                      <a:pt x="2223" y="276"/>
                    </a:cubicBezTo>
                    <a:cubicBezTo>
                      <a:pt x="2222" y="276"/>
                      <a:pt x="2222" y="275"/>
                      <a:pt x="2221" y="274"/>
                    </a:cubicBezTo>
                    <a:cubicBezTo>
                      <a:pt x="2220" y="273"/>
                      <a:pt x="2220" y="272"/>
                      <a:pt x="2219" y="271"/>
                    </a:cubicBezTo>
                    <a:cubicBezTo>
                      <a:pt x="2218" y="269"/>
                      <a:pt x="2218" y="268"/>
                      <a:pt x="2217" y="267"/>
                    </a:cubicBezTo>
                    <a:cubicBezTo>
                      <a:pt x="2216" y="266"/>
                      <a:pt x="2216" y="265"/>
                      <a:pt x="2215" y="264"/>
                    </a:cubicBezTo>
                    <a:cubicBezTo>
                      <a:pt x="2214" y="263"/>
                      <a:pt x="2214" y="263"/>
                      <a:pt x="2214" y="262"/>
                    </a:cubicBezTo>
                    <a:cubicBezTo>
                      <a:pt x="2213" y="261"/>
                      <a:pt x="2212" y="260"/>
                      <a:pt x="2211" y="259"/>
                    </a:cubicBezTo>
                    <a:cubicBezTo>
                      <a:pt x="2210" y="259"/>
                      <a:pt x="2209" y="258"/>
                      <a:pt x="2208" y="258"/>
                    </a:cubicBezTo>
                    <a:cubicBezTo>
                      <a:pt x="2207" y="258"/>
                      <a:pt x="2207" y="258"/>
                      <a:pt x="2206" y="257"/>
                    </a:cubicBezTo>
                    <a:cubicBezTo>
                      <a:pt x="2205" y="257"/>
                      <a:pt x="2205" y="256"/>
                      <a:pt x="2204" y="255"/>
                    </a:cubicBezTo>
                    <a:cubicBezTo>
                      <a:pt x="2204" y="253"/>
                      <a:pt x="2205" y="252"/>
                      <a:pt x="2205" y="251"/>
                    </a:cubicBezTo>
                    <a:cubicBezTo>
                      <a:pt x="2206" y="248"/>
                      <a:pt x="2208" y="248"/>
                      <a:pt x="2208" y="246"/>
                    </a:cubicBezTo>
                    <a:cubicBezTo>
                      <a:pt x="2209" y="245"/>
                      <a:pt x="2209" y="244"/>
                      <a:pt x="2209" y="244"/>
                    </a:cubicBezTo>
                    <a:cubicBezTo>
                      <a:pt x="2209" y="242"/>
                      <a:pt x="2210" y="242"/>
                      <a:pt x="2211" y="241"/>
                    </a:cubicBezTo>
                    <a:cubicBezTo>
                      <a:pt x="2212" y="241"/>
                      <a:pt x="2213" y="241"/>
                      <a:pt x="2214" y="241"/>
                    </a:cubicBezTo>
                    <a:cubicBezTo>
                      <a:pt x="2216" y="241"/>
                      <a:pt x="2217" y="240"/>
                      <a:pt x="2217" y="239"/>
                    </a:cubicBezTo>
                    <a:cubicBezTo>
                      <a:pt x="2219" y="238"/>
                      <a:pt x="2219" y="237"/>
                      <a:pt x="2219" y="236"/>
                    </a:cubicBezTo>
                    <a:cubicBezTo>
                      <a:pt x="2219" y="235"/>
                      <a:pt x="2219" y="234"/>
                      <a:pt x="2219" y="234"/>
                    </a:cubicBezTo>
                    <a:cubicBezTo>
                      <a:pt x="2218" y="233"/>
                      <a:pt x="2217" y="233"/>
                      <a:pt x="2215" y="234"/>
                    </a:cubicBezTo>
                    <a:cubicBezTo>
                      <a:pt x="2214" y="234"/>
                      <a:pt x="2214" y="234"/>
                      <a:pt x="2213" y="234"/>
                    </a:cubicBezTo>
                    <a:cubicBezTo>
                      <a:pt x="2211" y="234"/>
                      <a:pt x="2211" y="233"/>
                      <a:pt x="2209" y="232"/>
                    </a:cubicBezTo>
                    <a:cubicBezTo>
                      <a:pt x="2208" y="232"/>
                      <a:pt x="2207" y="232"/>
                      <a:pt x="2206" y="232"/>
                    </a:cubicBezTo>
                    <a:cubicBezTo>
                      <a:pt x="2204" y="232"/>
                      <a:pt x="2203" y="232"/>
                      <a:pt x="2202" y="232"/>
                    </a:cubicBezTo>
                    <a:cubicBezTo>
                      <a:pt x="2201" y="233"/>
                      <a:pt x="2200" y="232"/>
                      <a:pt x="2200" y="233"/>
                    </a:cubicBezTo>
                    <a:cubicBezTo>
                      <a:pt x="2199" y="234"/>
                      <a:pt x="2200" y="234"/>
                      <a:pt x="2199" y="235"/>
                    </a:cubicBezTo>
                    <a:cubicBezTo>
                      <a:pt x="2199" y="235"/>
                      <a:pt x="2199" y="236"/>
                      <a:pt x="2198" y="236"/>
                    </a:cubicBezTo>
                    <a:cubicBezTo>
                      <a:pt x="2197" y="237"/>
                      <a:pt x="2197" y="236"/>
                      <a:pt x="2196" y="236"/>
                    </a:cubicBezTo>
                    <a:cubicBezTo>
                      <a:pt x="2195" y="236"/>
                      <a:pt x="2195" y="235"/>
                      <a:pt x="2194" y="235"/>
                    </a:cubicBezTo>
                    <a:cubicBezTo>
                      <a:pt x="2193" y="234"/>
                      <a:pt x="2193" y="234"/>
                      <a:pt x="2192" y="233"/>
                    </a:cubicBezTo>
                    <a:cubicBezTo>
                      <a:pt x="2191" y="232"/>
                      <a:pt x="2191" y="232"/>
                      <a:pt x="2190" y="231"/>
                    </a:cubicBezTo>
                    <a:cubicBezTo>
                      <a:pt x="2190" y="230"/>
                      <a:pt x="2190" y="229"/>
                      <a:pt x="2189" y="229"/>
                    </a:cubicBezTo>
                    <a:cubicBezTo>
                      <a:pt x="2188" y="227"/>
                      <a:pt x="2186" y="229"/>
                      <a:pt x="2184" y="228"/>
                    </a:cubicBezTo>
                    <a:cubicBezTo>
                      <a:pt x="2183" y="227"/>
                      <a:pt x="2183" y="226"/>
                      <a:pt x="2181" y="225"/>
                    </a:cubicBezTo>
                    <a:cubicBezTo>
                      <a:pt x="2180" y="225"/>
                      <a:pt x="2180" y="225"/>
                      <a:pt x="2179" y="224"/>
                    </a:cubicBezTo>
                    <a:cubicBezTo>
                      <a:pt x="2178" y="222"/>
                      <a:pt x="2177" y="220"/>
                      <a:pt x="2178" y="220"/>
                    </a:cubicBezTo>
                    <a:cubicBezTo>
                      <a:pt x="2179" y="219"/>
                      <a:pt x="2180" y="220"/>
                      <a:pt x="2181" y="220"/>
                    </a:cubicBezTo>
                    <a:cubicBezTo>
                      <a:pt x="2182" y="220"/>
                      <a:pt x="2183" y="220"/>
                      <a:pt x="2184" y="220"/>
                    </a:cubicBezTo>
                    <a:cubicBezTo>
                      <a:pt x="2185" y="220"/>
                      <a:pt x="2187" y="220"/>
                      <a:pt x="2188" y="219"/>
                    </a:cubicBezTo>
                    <a:cubicBezTo>
                      <a:pt x="2189" y="219"/>
                      <a:pt x="2189" y="218"/>
                      <a:pt x="2189" y="217"/>
                    </a:cubicBezTo>
                    <a:cubicBezTo>
                      <a:pt x="2189" y="216"/>
                      <a:pt x="2187" y="216"/>
                      <a:pt x="2187" y="215"/>
                    </a:cubicBezTo>
                    <a:cubicBezTo>
                      <a:pt x="2186" y="214"/>
                      <a:pt x="2188" y="214"/>
                      <a:pt x="2189" y="213"/>
                    </a:cubicBezTo>
                    <a:cubicBezTo>
                      <a:pt x="2190" y="212"/>
                      <a:pt x="2190" y="212"/>
                      <a:pt x="2190" y="212"/>
                    </a:cubicBezTo>
                    <a:cubicBezTo>
                      <a:pt x="2191" y="211"/>
                      <a:pt x="2192" y="210"/>
                      <a:pt x="2192" y="209"/>
                    </a:cubicBezTo>
                    <a:cubicBezTo>
                      <a:pt x="2193" y="208"/>
                      <a:pt x="2192" y="206"/>
                      <a:pt x="2193" y="206"/>
                    </a:cubicBezTo>
                    <a:cubicBezTo>
                      <a:pt x="2194" y="205"/>
                      <a:pt x="2195" y="205"/>
                      <a:pt x="2196" y="205"/>
                    </a:cubicBezTo>
                    <a:cubicBezTo>
                      <a:pt x="2198" y="205"/>
                      <a:pt x="2198" y="203"/>
                      <a:pt x="2200" y="203"/>
                    </a:cubicBezTo>
                    <a:cubicBezTo>
                      <a:pt x="2200" y="204"/>
                      <a:pt x="2200" y="204"/>
                      <a:pt x="2201" y="204"/>
                    </a:cubicBezTo>
                    <a:cubicBezTo>
                      <a:pt x="2202" y="205"/>
                      <a:pt x="2202" y="206"/>
                      <a:pt x="2203" y="207"/>
                    </a:cubicBezTo>
                    <a:cubicBezTo>
                      <a:pt x="2204" y="208"/>
                      <a:pt x="2204" y="208"/>
                      <a:pt x="2204" y="209"/>
                    </a:cubicBezTo>
                    <a:cubicBezTo>
                      <a:pt x="2204" y="210"/>
                      <a:pt x="2204" y="211"/>
                      <a:pt x="2203" y="212"/>
                    </a:cubicBezTo>
                    <a:cubicBezTo>
                      <a:pt x="2202" y="213"/>
                      <a:pt x="2201" y="214"/>
                      <a:pt x="2202" y="215"/>
                    </a:cubicBezTo>
                    <a:cubicBezTo>
                      <a:pt x="2202" y="216"/>
                      <a:pt x="2202" y="216"/>
                      <a:pt x="2203" y="217"/>
                    </a:cubicBezTo>
                    <a:cubicBezTo>
                      <a:pt x="2203" y="218"/>
                      <a:pt x="2203" y="218"/>
                      <a:pt x="2203" y="219"/>
                    </a:cubicBezTo>
                    <a:cubicBezTo>
                      <a:pt x="2203" y="221"/>
                      <a:pt x="2201" y="222"/>
                      <a:pt x="2203" y="223"/>
                    </a:cubicBezTo>
                    <a:cubicBezTo>
                      <a:pt x="2204" y="224"/>
                      <a:pt x="2205" y="223"/>
                      <a:pt x="2206" y="222"/>
                    </a:cubicBezTo>
                    <a:cubicBezTo>
                      <a:pt x="2207" y="221"/>
                      <a:pt x="2207" y="220"/>
                      <a:pt x="2208" y="219"/>
                    </a:cubicBezTo>
                    <a:cubicBezTo>
                      <a:pt x="2209" y="217"/>
                      <a:pt x="2210" y="217"/>
                      <a:pt x="2211" y="216"/>
                    </a:cubicBezTo>
                    <a:cubicBezTo>
                      <a:pt x="2212" y="216"/>
                      <a:pt x="2213" y="216"/>
                      <a:pt x="2214" y="215"/>
                    </a:cubicBezTo>
                    <a:cubicBezTo>
                      <a:pt x="2215" y="215"/>
                      <a:pt x="2216" y="214"/>
                      <a:pt x="2218" y="214"/>
                    </a:cubicBezTo>
                    <a:cubicBezTo>
                      <a:pt x="2219" y="214"/>
                      <a:pt x="2220" y="214"/>
                      <a:pt x="2221" y="215"/>
                    </a:cubicBezTo>
                    <a:cubicBezTo>
                      <a:pt x="2222" y="215"/>
                      <a:pt x="2223" y="215"/>
                      <a:pt x="2224" y="215"/>
                    </a:cubicBezTo>
                    <a:cubicBezTo>
                      <a:pt x="2226" y="216"/>
                      <a:pt x="2227" y="215"/>
                      <a:pt x="2228" y="216"/>
                    </a:cubicBezTo>
                    <a:cubicBezTo>
                      <a:pt x="2229" y="216"/>
                      <a:pt x="2230" y="216"/>
                      <a:pt x="2231" y="217"/>
                    </a:cubicBezTo>
                    <a:cubicBezTo>
                      <a:pt x="2232" y="219"/>
                      <a:pt x="2232" y="220"/>
                      <a:pt x="2232" y="222"/>
                    </a:cubicBezTo>
                    <a:cubicBezTo>
                      <a:pt x="2232" y="224"/>
                      <a:pt x="2231" y="225"/>
                      <a:pt x="2231" y="227"/>
                    </a:cubicBezTo>
                    <a:cubicBezTo>
                      <a:pt x="2231" y="229"/>
                      <a:pt x="2231" y="230"/>
                      <a:pt x="2232" y="232"/>
                    </a:cubicBezTo>
                    <a:cubicBezTo>
                      <a:pt x="2233" y="233"/>
                      <a:pt x="2235" y="232"/>
                      <a:pt x="2237" y="232"/>
                    </a:cubicBezTo>
                    <a:cubicBezTo>
                      <a:pt x="2238" y="232"/>
                      <a:pt x="2239" y="231"/>
                      <a:pt x="2241" y="232"/>
                    </a:cubicBezTo>
                    <a:cubicBezTo>
                      <a:pt x="2243" y="232"/>
                      <a:pt x="2243" y="232"/>
                      <a:pt x="2245" y="233"/>
                    </a:cubicBezTo>
                    <a:cubicBezTo>
                      <a:pt x="2246" y="233"/>
                      <a:pt x="2247" y="233"/>
                      <a:pt x="2247" y="234"/>
                    </a:cubicBezTo>
                    <a:cubicBezTo>
                      <a:pt x="2248" y="235"/>
                      <a:pt x="2248" y="236"/>
                      <a:pt x="2248" y="238"/>
                    </a:cubicBezTo>
                    <a:cubicBezTo>
                      <a:pt x="2247" y="239"/>
                      <a:pt x="2246" y="239"/>
                      <a:pt x="2246" y="241"/>
                    </a:cubicBezTo>
                    <a:cubicBezTo>
                      <a:pt x="2246" y="242"/>
                      <a:pt x="2246" y="243"/>
                      <a:pt x="2246" y="244"/>
                    </a:cubicBezTo>
                    <a:cubicBezTo>
                      <a:pt x="2247" y="245"/>
                      <a:pt x="2249" y="245"/>
                      <a:pt x="2250" y="246"/>
                    </a:cubicBezTo>
                    <a:cubicBezTo>
                      <a:pt x="2251" y="247"/>
                      <a:pt x="2251" y="247"/>
                      <a:pt x="2251" y="248"/>
                    </a:cubicBezTo>
                    <a:cubicBezTo>
                      <a:pt x="2251" y="251"/>
                      <a:pt x="2252" y="252"/>
                      <a:pt x="2252" y="255"/>
                    </a:cubicBezTo>
                    <a:cubicBezTo>
                      <a:pt x="2252" y="256"/>
                      <a:pt x="2252" y="257"/>
                      <a:pt x="2252" y="258"/>
                    </a:cubicBezTo>
                    <a:cubicBezTo>
                      <a:pt x="2252" y="260"/>
                      <a:pt x="2252" y="261"/>
                      <a:pt x="2253" y="262"/>
                    </a:cubicBezTo>
                    <a:cubicBezTo>
                      <a:pt x="2253" y="263"/>
                      <a:pt x="2254" y="264"/>
                      <a:pt x="2255" y="265"/>
                    </a:cubicBezTo>
                    <a:cubicBezTo>
                      <a:pt x="2255" y="266"/>
                      <a:pt x="2256" y="266"/>
                      <a:pt x="2257" y="267"/>
                    </a:cubicBezTo>
                    <a:cubicBezTo>
                      <a:pt x="2258" y="267"/>
                      <a:pt x="2259" y="267"/>
                      <a:pt x="2260" y="265"/>
                    </a:cubicBezTo>
                    <a:cubicBezTo>
                      <a:pt x="2261" y="264"/>
                      <a:pt x="2259" y="263"/>
                      <a:pt x="2259" y="262"/>
                    </a:cubicBezTo>
                    <a:cubicBezTo>
                      <a:pt x="2259" y="261"/>
                      <a:pt x="2259" y="260"/>
                      <a:pt x="2260" y="259"/>
                    </a:cubicBezTo>
                    <a:cubicBezTo>
                      <a:pt x="2260" y="257"/>
                      <a:pt x="2262" y="257"/>
                      <a:pt x="2263" y="257"/>
                    </a:cubicBezTo>
                    <a:cubicBezTo>
                      <a:pt x="2266" y="256"/>
                      <a:pt x="2267" y="255"/>
                      <a:pt x="2269" y="255"/>
                    </a:cubicBezTo>
                    <a:cubicBezTo>
                      <a:pt x="2270" y="256"/>
                      <a:pt x="2271" y="256"/>
                      <a:pt x="2272" y="256"/>
                    </a:cubicBezTo>
                    <a:cubicBezTo>
                      <a:pt x="2273" y="256"/>
                      <a:pt x="2274" y="256"/>
                      <a:pt x="2275" y="255"/>
                    </a:cubicBezTo>
                    <a:cubicBezTo>
                      <a:pt x="2276" y="253"/>
                      <a:pt x="2276" y="252"/>
                      <a:pt x="2276" y="251"/>
                    </a:cubicBezTo>
                    <a:cubicBezTo>
                      <a:pt x="2276" y="249"/>
                      <a:pt x="2276" y="248"/>
                      <a:pt x="2275" y="246"/>
                    </a:cubicBezTo>
                    <a:cubicBezTo>
                      <a:pt x="2274" y="244"/>
                      <a:pt x="2273" y="244"/>
                      <a:pt x="2272" y="242"/>
                    </a:cubicBezTo>
                    <a:cubicBezTo>
                      <a:pt x="2271" y="241"/>
                      <a:pt x="2271" y="240"/>
                      <a:pt x="2271" y="239"/>
                    </a:cubicBezTo>
                    <a:cubicBezTo>
                      <a:pt x="2270" y="237"/>
                      <a:pt x="2268" y="236"/>
                      <a:pt x="2266" y="234"/>
                    </a:cubicBezTo>
                    <a:cubicBezTo>
                      <a:pt x="2265" y="233"/>
                      <a:pt x="2264" y="233"/>
                      <a:pt x="2263" y="231"/>
                    </a:cubicBezTo>
                    <a:cubicBezTo>
                      <a:pt x="2262" y="230"/>
                      <a:pt x="2262" y="230"/>
                      <a:pt x="2261" y="229"/>
                    </a:cubicBezTo>
                    <a:cubicBezTo>
                      <a:pt x="2260" y="228"/>
                      <a:pt x="2259" y="227"/>
                      <a:pt x="2259" y="227"/>
                    </a:cubicBezTo>
                    <a:cubicBezTo>
                      <a:pt x="2257" y="225"/>
                      <a:pt x="2257" y="225"/>
                      <a:pt x="2256" y="224"/>
                    </a:cubicBezTo>
                    <a:cubicBezTo>
                      <a:pt x="2255" y="223"/>
                      <a:pt x="2254" y="223"/>
                      <a:pt x="2253" y="222"/>
                    </a:cubicBezTo>
                    <a:cubicBezTo>
                      <a:pt x="2251" y="221"/>
                      <a:pt x="2249" y="222"/>
                      <a:pt x="2248" y="220"/>
                    </a:cubicBezTo>
                    <a:cubicBezTo>
                      <a:pt x="2248" y="219"/>
                      <a:pt x="2249" y="219"/>
                      <a:pt x="2249" y="218"/>
                    </a:cubicBezTo>
                    <a:cubicBezTo>
                      <a:pt x="2249" y="217"/>
                      <a:pt x="2247" y="218"/>
                      <a:pt x="2246" y="217"/>
                    </a:cubicBezTo>
                    <a:cubicBezTo>
                      <a:pt x="2245" y="216"/>
                      <a:pt x="2244" y="215"/>
                      <a:pt x="2245" y="213"/>
                    </a:cubicBezTo>
                    <a:cubicBezTo>
                      <a:pt x="2245" y="212"/>
                      <a:pt x="2246" y="212"/>
                      <a:pt x="2247" y="212"/>
                    </a:cubicBezTo>
                    <a:cubicBezTo>
                      <a:pt x="2248" y="211"/>
                      <a:pt x="2249" y="211"/>
                      <a:pt x="2250" y="211"/>
                    </a:cubicBezTo>
                    <a:moveTo>
                      <a:pt x="2155" y="414"/>
                    </a:moveTo>
                    <a:cubicBezTo>
                      <a:pt x="2154" y="413"/>
                      <a:pt x="2153" y="413"/>
                      <a:pt x="2153" y="413"/>
                    </a:cubicBezTo>
                    <a:cubicBezTo>
                      <a:pt x="2151" y="412"/>
                      <a:pt x="2151" y="411"/>
                      <a:pt x="2150" y="410"/>
                    </a:cubicBezTo>
                    <a:cubicBezTo>
                      <a:pt x="2150" y="410"/>
                      <a:pt x="2149" y="410"/>
                      <a:pt x="2148" y="410"/>
                    </a:cubicBezTo>
                    <a:cubicBezTo>
                      <a:pt x="2148" y="409"/>
                      <a:pt x="2147" y="409"/>
                      <a:pt x="2147" y="408"/>
                    </a:cubicBezTo>
                    <a:cubicBezTo>
                      <a:pt x="2146" y="407"/>
                      <a:pt x="2145" y="406"/>
                      <a:pt x="2145" y="405"/>
                    </a:cubicBezTo>
                    <a:cubicBezTo>
                      <a:pt x="2145" y="404"/>
                      <a:pt x="2145" y="402"/>
                      <a:pt x="2144" y="402"/>
                    </a:cubicBezTo>
                    <a:cubicBezTo>
                      <a:pt x="2144" y="401"/>
                      <a:pt x="2143" y="402"/>
                      <a:pt x="2142" y="402"/>
                    </a:cubicBezTo>
                    <a:cubicBezTo>
                      <a:pt x="2141" y="401"/>
                      <a:pt x="2142" y="400"/>
                      <a:pt x="2141" y="400"/>
                    </a:cubicBezTo>
                    <a:cubicBezTo>
                      <a:pt x="2141" y="399"/>
                      <a:pt x="2140" y="399"/>
                      <a:pt x="2139" y="398"/>
                    </a:cubicBezTo>
                    <a:cubicBezTo>
                      <a:pt x="2139" y="398"/>
                      <a:pt x="2139" y="397"/>
                      <a:pt x="2139" y="396"/>
                    </a:cubicBezTo>
                    <a:cubicBezTo>
                      <a:pt x="2138" y="395"/>
                      <a:pt x="2139" y="394"/>
                      <a:pt x="2139" y="393"/>
                    </a:cubicBezTo>
                    <a:cubicBezTo>
                      <a:pt x="2139" y="391"/>
                      <a:pt x="2138" y="390"/>
                      <a:pt x="2138" y="389"/>
                    </a:cubicBezTo>
                    <a:cubicBezTo>
                      <a:pt x="2138" y="388"/>
                      <a:pt x="2139" y="388"/>
                      <a:pt x="2139" y="387"/>
                    </a:cubicBezTo>
                    <a:cubicBezTo>
                      <a:pt x="2140" y="386"/>
                      <a:pt x="2141" y="386"/>
                      <a:pt x="2142" y="384"/>
                    </a:cubicBezTo>
                    <a:cubicBezTo>
                      <a:pt x="2142" y="383"/>
                      <a:pt x="2142" y="382"/>
                      <a:pt x="2143" y="381"/>
                    </a:cubicBezTo>
                    <a:cubicBezTo>
                      <a:pt x="2143" y="380"/>
                      <a:pt x="2142" y="379"/>
                      <a:pt x="2143" y="379"/>
                    </a:cubicBezTo>
                    <a:cubicBezTo>
                      <a:pt x="2144" y="378"/>
                      <a:pt x="2145" y="379"/>
                      <a:pt x="2146" y="378"/>
                    </a:cubicBezTo>
                    <a:cubicBezTo>
                      <a:pt x="2148" y="377"/>
                      <a:pt x="2148" y="376"/>
                      <a:pt x="2149" y="375"/>
                    </a:cubicBezTo>
                    <a:cubicBezTo>
                      <a:pt x="2150" y="374"/>
                      <a:pt x="2151" y="374"/>
                      <a:pt x="2153" y="374"/>
                    </a:cubicBezTo>
                    <a:cubicBezTo>
                      <a:pt x="2154" y="373"/>
                      <a:pt x="2155" y="372"/>
                      <a:pt x="2157" y="372"/>
                    </a:cubicBezTo>
                    <a:cubicBezTo>
                      <a:pt x="2158" y="373"/>
                      <a:pt x="2159" y="373"/>
                      <a:pt x="2160" y="374"/>
                    </a:cubicBezTo>
                    <a:cubicBezTo>
                      <a:pt x="2161" y="374"/>
                      <a:pt x="2161" y="373"/>
                      <a:pt x="2162" y="373"/>
                    </a:cubicBezTo>
                    <a:cubicBezTo>
                      <a:pt x="2164" y="374"/>
                      <a:pt x="2162" y="376"/>
                      <a:pt x="2162" y="378"/>
                    </a:cubicBezTo>
                    <a:cubicBezTo>
                      <a:pt x="2163" y="380"/>
                      <a:pt x="2163" y="381"/>
                      <a:pt x="2164" y="382"/>
                    </a:cubicBezTo>
                    <a:cubicBezTo>
                      <a:pt x="2165" y="383"/>
                      <a:pt x="2166" y="384"/>
                      <a:pt x="2168" y="384"/>
                    </a:cubicBezTo>
                    <a:cubicBezTo>
                      <a:pt x="2169" y="384"/>
                      <a:pt x="2170" y="383"/>
                      <a:pt x="2171" y="382"/>
                    </a:cubicBezTo>
                    <a:cubicBezTo>
                      <a:pt x="2172" y="381"/>
                      <a:pt x="2171" y="379"/>
                      <a:pt x="2171" y="377"/>
                    </a:cubicBezTo>
                    <a:cubicBezTo>
                      <a:pt x="2171" y="376"/>
                      <a:pt x="2171" y="375"/>
                      <a:pt x="2171" y="374"/>
                    </a:cubicBezTo>
                    <a:cubicBezTo>
                      <a:pt x="2172" y="370"/>
                      <a:pt x="2177" y="373"/>
                      <a:pt x="2180" y="372"/>
                    </a:cubicBezTo>
                    <a:cubicBezTo>
                      <a:pt x="2183" y="371"/>
                      <a:pt x="2184" y="371"/>
                      <a:pt x="2187" y="369"/>
                    </a:cubicBezTo>
                    <a:moveTo>
                      <a:pt x="2056" y="237"/>
                    </a:moveTo>
                    <a:cubicBezTo>
                      <a:pt x="2057" y="236"/>
                      <a:pt x="2057" y="236"/>
                      <a:pt x="2058" y="236"/>
                    </a:cubicBezTo>
                    <a:cubicBezTo>
                      <a:pt x="2059" y="236"/>
                      <a:pt x="2059" y="236"/>
                      <a:pt x="2060" y="236"/>
                    </a:cubicBezTo>
                    <a:cubicBezTo>
                      <a:pt x="2061" y="237"/>
                      <a:pt x="2061" y="236"/>
                      <a:pt x="2062" y="237"/>
                    </a:cubicBezTo>
                    <a:cubicBezTo>
                      <a:pt x="2062" y="237"/>
                      <a:pt x="2061" y="238"/>
                      <a:pt x="2061" y="238"/>
                    </a:cubicBezTo>
                    <a:cubicBezTo>
                      <a:pt x="2062" y="239"/>
                      <a:pt x="2063" y="238"/>
                      <a:pt x="2063" y="239"/>
                    </a:cubicBezTo>
                    <a:cubicBezTo>
                      <a:pt x="2064" y="240"/>
                      <a:pt x="2064" y="240"/>
                      <a:pt x="2064" y="241"/>
                    </a:cubicBezTo>
                    <a:cubicBezTo>
                      <a:pt x="2063" y="242"/>
                      <a:pt x="2062" y="240"/>
                      <a:pt x="2061" y="240"/>
                    </a:cubicBezTo>
                    <a:cubicBezTo>
                      <a:pt x="2060" y="240"/>
                      <a:pt x="2059" y="240"/>
                      <a:pt x="2058" y="240"/>
                    </a:cubicBezTo>
                    <a:cubicBezTo>
                      <a:pt x="2058" y="239"/>
                      <a:pt x="2058" y="239"/>
                      <a:pt x="2057" y="238"/>
                    </a:cubicBezTo>
                    <a:cubicBezTo>
                      <a:pt x="2057" y="238"/>
                      <a:pt x="2056" y="237"/>
                      <a:pt x="2056" y="237"/>
                    </a:cubicBezTo>
                    <a:close/>
                    <a:moveTo>
                      <a:pt x="1755" y="328"/>
                    </a:moveTo>
                    <a:cubicBezTo>
                      <a:pt x="1756" y="329"/>
                      <a:pt x="1757" y="328"/>
                      <a:pt x="1758" y="328"/>
                    </a:cubicBezTo>
                    <a:cubicBezTo>
                      <a:pt x="1758" y="328"/>
                      <a:pt x="1759" y="327"/>
                      <a:pt x="1759" y="327"/>
                    </a:cubicBezTo>
                    <a:cubicBezTo>
                      <a:pt x="1759" y="326"/>
                      <a:pt x="1760" y="326"/>
                      <a:pt x="1759" y="325"/>
                    </a:cubicBezTo>
                    <a:cubicBezTo>
                      <a:pt x="1759" y="324"/>
                      <a:pt x="1759" y="324"/>
                      <a:pt x="1758" y="324"/>
                    </a:cubicBezTo>
                    <a:cubicBezTo>
                      <a:pt x="1757" y="324"/>
                      <a:pt x="1757" y="324"/>
                      <a:pt x="1756" y="324"/>
                    </a:cubicBezTo>
                    <a:cubicBezTo>
                      <a:pt x="1755" y="325"/>
                      <a:pt x="1754" y="325"/>
                      <a:pt x="1754" y="327"/>
                    </a:cubicBezTo>
                    <a:cubicBezTo>
                      <a:pt x="1754" y="327"/>
                      <a:pt x="1755" y="328"/>
                      <a:pt x="1755" y="328"/>
                    </a:cubicBezTo>
                    <a:close/>
                    <a:moveTo>
                      <a:pt x="1717" y="332"/>
                    </a:moveTo>
                    <a:cubicBezTo>
                      <a:pt x="1718" y="332"/>
                      <a:pt x="1718" y="331"/>
                      <a:pt x="1718" y="330"/>
                    </a:cubicBezTo>
                    <a:cubicBezTo>
                      <a:pt x="1718" y="329"/>
                      <a:pt x="1717" y="329"/>
                      <a:pt x="1717" y="329"/>
                    </a:cubicBezTo>
                    <a:cubicBezTo>
                      <a:pt x="1716" y="329"/>
                      <a:pt x="1716" y="330"/>
                      <a:pt x="1716" y="331"/>
                    </a:cubicBezTo>
                    <a:cubicBezTo>
                      <a:pt x="1716" y="331"/>
                      <a:pt x="1717" y="332"/>
                      <a:pt x="1717" y="332"/>
                    </a:cubicBezTo>
                    <a:close/>
                    <a:moveTo>
                      <a:pt x="1738" y="419"/>
                    </a:moveTo>
                    <a:cubicBezTo>
                      <a:pt x="1738" y="420"/>
                      <a:pt x="1738" y="421"/>
                      <a:pt x="1738" y="422"/>
                    </a:cubicBezTo>
                    <a:cubicBezTo>
                      <a:pt x="1738" y="423"/>
                      <a:pt x="1738" y="423"/>
                      <a:pt x="1738" y="424"/>
                    </a:cubicBezTo>
                    <a:cubicBezTo>
                      <a:pt x="1737" y="425"/>
                      <a:pt x="1736" y="425"/>
                      <a:pt x="1735" y="426"/>
                    </a:cubicBezTo>
                    <a:cubicBezTo>
                      <a:pt x="1733" y="426"/>
                      <a:pt x="1732" y="427"/>
                      <a:pt x="1731" y="427"/>
                    </a:cubicBezTo>
                    <a:cubicBezTo>
                      <a:pt x="1729" y="428"/>
                      <a:pt x="1728" y="428"/>
                      <a:pt x="1726" y="428"/>
                    </a:cubicBezTo>
                    <a:cubicBezTo>
                      <a:pt x="1725" y="429"/>
                      <a:pt x="1724" y="429"/>
                      <a:pt x="1722" y="430"/>
                    </a:cubicBezTo>
                    <a:cubicBezTo>
                      <a:pt x="1721" y="431"/>
                      <a:pt x="1720" y="431"/>
                      <a:pt x="1719" y="432"/>
                    </a:cubicBezTo>
                    <a:cubicBezTo>
                      <a:pt x="1718" y="432"/>
                      <a:pt x="1717" y="432"/>
                      <a:pt x="1715" y="433"/>
                    </a:cubicBezTo>
                    <a:cubicBezTo>
                      <a:pt x="1714" y="434"/>
                      <a:pt x="1714" y="435"/>
                      <a:pt x="1714" y="436"/>
                    </a:cubicBezTo>
                    <a:cubicBezTo>
                      <a:pt x="1712" y="437"/>
                      <a:pt x="1711" y="437"/>
                      <a:pt x="1710" y="437"/>
                    </a:cubicBezTo>
                    <a:cubicBezTo>
                      <a:pt x="1709" y="438"/>
                      <a:pt x="1709" y="438"/>
                      <a:pt x="1708" y="438"/>
                    </a:cubicBezTo>
                    <a:cubicBezTo>
                      <a:pt x="1707" y="438"/>
                      <a:pt x="1707" y="437"/>
                      <a:pt x="1707" y="437"/>
                    </a:cubicBezTo>
                    <a:cubicBezTo>
                      <a:pt x="1705" y="436"/>
                      <a:pt x="1705" y="438"/>
                      <a:pt x="1703" y="439"/>
                    </a:cubicBezTo>
                    <a:cubicBezTo>
                      <a:pt x="1702" y="440"/>
                      <a:pt x="1701" y="440"/>
                      <a:pt x="1699" y="441"/>
                    </a:cubicBezTo>
                    <a:cubicBezTo>
                      <a:pt x="1698" y="441"/>
                      <a:pt x="1697" y="441"/>
                      <a:pt x="1696" y="441"/>
                    </a:cubicBezTo>
                    <a:cubicBezTo>
                      <a:pt x="1695" y="441"/>
                      <a:pt x="1694" y="442"/>
                      <a:pt x="1692" y="442"/>
                    </a:cubicBezTo>
                    <a:cubicBezTo>
                      <a:pt x="1691" y="443"/>
                      <a:pt x="1691" y="443"/>
                      <a:pt x="1689" y="443"/>
                    </a:cubicBezTo>
                    <a:cubicBezTo>
                      <a:pt x="1688" y="444"/>
                      <a:pt x="1687" y="445"/>
                      <a:pt x="1685" y="445"/>
                    </a:cubicBezTo>
                    <a:cubicBezTo>
                      <a:pt x="1683" y="446"/>
                      <a:pt x="1682" y="447"/>
                      <a:pt x="1681" y="447"/>
                    </a:cubicBezTo>
                    <a:cubicBezTo>
                      <a:pt x="1679" y="448"/>
                      <a:pt x="1678" y="448"/>
                      <a:pt x="1676" y="448"/>
                    </a:cubicBezTo>
                    <a:cubicBezTo>
                      <a:pt x="1675" y="448"/>
                      <a:pt x="1675" y="448"/>
                      <a:pt x="1673" y="447"/>
                    </a:cubicBezTo>
                    <a:cubicBezTo>
                      <a:pt x="1672" y="446"/>
                      <a:pt x="1672" y="446"/>
                      <a:pt x="1671" y="445"/>
                    </a:cubicBezTo>
                    <a:cubicBezTo>
                      <a:pt x="1671" y="443"/>
                      <a:pt x="1672" y="442"/>
                      <a:pt x="1672" y="441"/>
                    </a:cubicBezTo>
                    <a:cubicBezTo>
                      <a:pt x="1672" y="439"/>
                      <a:pt x="1670" y="438"/>
                      <a:pt x="1670" y="437"/>
                    </a:cubicBezTo>
                    <a:cubicBezTo>
                      <a:pt x="1670" y="435"/>
                      <a:pt x="1670" y="435"/>
                      <a:pt x="1670" y="433"/>
                    </a:cubicBezTo>
                    <a:cubicBezTo>
                      <a:pt x="1669" y="432"/>
                      <a:pt x="1669" y="431"/>
                      <a:pt x="1669" y="430"/>
                    </a:cubicBezTo>
                    <a:cubicBezTo>
                      <a:pt x="1668" y="429"/>
                      <a:pt x="1668" y="428"/>
                      <a:pt x="1667" y="427"/>
                    </a:cubicBezTo>
                    <a:cubicBezTo>
                      <a:pt x="1667" y="425"/>
                      <a:pt x="1666" y="425"/>
                      <a:pt x="1666" y="424"/>
                    </a:cubicBezTo>
                    <a:cubicBezTo>
                      <a:pt x="1665" y="422"/>
                      <a:pt x="1665" y="421"/>
                      <a:pt x="1666" y="420"/>
                    </a:cubicBezTo>
                    <a:cubicBezTo>
                      <a:pt x="1667" y="419"/>
                      <a:pt x="1668" y="420"/>
                      <a:pt x="1669" y="418"/>
                    </a:cubicBezTo>
                    <a:cubicBezTo>
                      <a:pt x="1669" y="417"/>
                      <a:pt x="1669" y="417"/>
                      <a:pt x="1669" y="416"/>
                    </a:cubicBezTo>
                    <a:cubicBezTo>
                      <a:pt x="1668" y="414"/>
                      <a:pt x="1668" y="413"/>
                      <a:pt x="1666" y="412"/>
                    </a:cubicBezTo>
                    <a:cubicBezTo>
                      <a:pt x="1666" y="412"/>
                      <a:pt x="1665" y="412"/>
                      <a:pt x="1664" y="411"/>
                    </a:cubicBezTo>
                    <a:cubicBezTo>
                      <a:pt x="1663" y="410"/>
                      <a:pt x="1664" y="409"/>
                      <a:pt x="1663" y="408"/>
                    </a:cubicBezTo>
                    <a:cubicBezTo>
                      <a:pt x="1662" y="407"/>
                      <a:pt x="1662" y="406"/>
                      <a:pt x="1661" y="405"/>
                    </a:cubicBezTo>
                    <a:cubicBezTo>
                      <a:pt x="1660" y="404"/>
                      <a:pt x="1660" y="404"/>
                      <a:pt x="1659" y="403"/>
                    </a:cubicBezTo>
                    <a:cubicBezTo>
                      <a:pt x="1658" y="402"/>
                      <a:pt x="1658" y="402"/>
                      <a:pt x="1657" y="401"/>
                    </a:cubicBezTo>
                    <a:cubicBezTo>
                      <a:pt x="1657" y="400"/>
                      <a:pt x="1657" y="399"/>
                      <a:pt x="1656" y="398"/>
                    </a:cubicBezTo>
                    <a:cubicBezTo>
                      <a:pt x="1655" y="397"/>
                      <a:pt x="1654" y="397"/>
                      <a:pt x="1653" y="396"/>
                    </a:cubicBezTo>
                    <a:cubicBezTo>
                      <a:pt x="1653" y="395"/>
                      <a:pt x="1653" y="394"/>
                      <a:pt x="1653" y="393"/>
                    </a:cubicBezTo>
                    <a:cubicBezTo>
                      <a:pt x="1653" y="392"/>
                      <a:pt x="1652" y="392"/>
                      <a:pt x="1652" y="391"/>
                    </a:cubicBezTo>
                    <a:cubicBezTo>
                      <a:pt x="1652" y="391"/>
                      <a:pt x="1652" y="391"/>
                      <a:pt x="1652" y="391"/>
                    </a:cubicBezTo>
                    <a:cubicBezTo>
                      <a:pt x="1652" y="389"/>
                      <a:pt x="1652" y="388"/>
                      <a:pt x="1651" y="387"/>
                    </a:cubicBezTo>
                    <a:cubicBezTo>
                      <a:pt x="1651" y="386"/>
                      <a:pt x="1650" y="386"/>
                      <a:pt x="1649" y="385"/>
                    </a:cubicBezTo>
                    <a:cubicBezTo>
                      <a:pt x="1648" y="384"/>
                      <a:pt x="1648" y="383"/>
                      <a:pt x="1647" y="383"/>
                    </a:cubicBezTo>
                    <a:cubicBezTo>
                      <a:pt x="1646" y="382"/>
                      <a:pt x="1645" y="383"/>
                      <a:pt x="1644" y="383"/>
                    </a:cubicBezTo>
                    <a:cubicBezTo>
                      <a:pt x="1642" y="382"/>
                      <a:pt x="1642" y="381"/>
                      <a:pt x="1641" y="380"/>
                    </a:cubicBezTo>
                    <a:cubicBezTo>
                      <a:pt x="1640" y="379"/>
                      <a:pt x="1639" y="377"/>
                      <a:pt x="1638" y="376"/>
                    </a:cubicBezTo>
                    <a:cubicBezTo>
                      <a:pt x="1638" y="375"/>
                      <a:pt x="1637" y="375"/>
                      <a:pt x="1637" y="374"/>
                    </a:cubicBezTo>
                    <a:cubicBezTo>
                      <a:pt x="1636" y="372"/>
                      <a:pt x="1637" y="371"/>
                      <a:pt x="1636" y="369"/>
                    </a:cubicBezTo>
                    <a:cubicBezTo>
                      <a:pt x="1636" y="368"/>
                      <a:pt x="1636" y="367"/>
                      <a:pt x="1636" y="365"/>
                    </a:cubicBezTo>
                    <a:cubicBezTo>
                      <a:pt x="1635" y="364"/>
                      <a:pt x="1636" y="363"/>
                      <a:pt x="1636" y="362"/>
                    </a:cubicBezTo>
                    <a:cubicBezTo>
                      <a:pt x="1636" y="360"/>
                      <a:pt x="1636" y="359"/>
                      <a:pt x="1635" y="358"/>
                    </a:cubicBezTo>
                    <a:cubicBezTo>
                      <a:pt x="1634" y="357"/>
                      <a:pt x="1634" y="356"/>
                      <a:pt x="1633" y="355"/>
                    </a:cubicBezTo>
                    <a:cubicBezTo>
                      <a:pt x="1632" y="354"/>
                      <a:pt x="1632" y="353"/>
                      <a:pt x="1631" y="352"/>
                    </a:cubicBezTo>
                    <a:cubicBezTo>
                      <a:pt x="1629" y="351"/>
                      <a:pt x="1629" y="350"/>
                      <a:pt x="1628" y="349"/>
                    </a:cubicBezTo>
                    <a:cubicBezTo>
                      <a:pt x="1626" y="348"/>
                      <a:pt x="1625" y="349"/>
                      <a:pt x="1624" y="348"/>
                    </a:cubicBezTo>
                    <a:cubicBezTo>
                      <a:pt x="1623" y="347"/>
                      <a:pt x="1624" y="346"/>
                      <a:pt x="1623" y="345"/>
                    </a:cubicBezTo>
                    <a:cubicBezTo>
                      <a:pt x="1623" y="344"/>
                      <a:pt x="1622" y="344"/>
                      <a:pt x="1621" y="343"/>
                    </a:cubicBezTo>
                    <a:cubicBezTo>
                      <a:pt x="1620" y="341"/>
                      <a:pt x="1621" y="339"/>
                      <a:pt x="1620" y="337"/>
                    </a:cubicBezTo>
                    <a:cubicBezTo>
                      <a:pt x="1619" y="336"/>
                      <a:pt x="1618" y="335"/>
                      <a:pt x="1617" y="334"/>
                    </a:cubicBezTo>
                    <a:cubicBezTo>
                      <a:pt x="1616" y="332"/>
                      <a:pt x="1615" y="330"/>
                      <a:pt x="1614" y="329"/>
                    </a:cubicBezTo>
                    <a:cubicBezTo>
                      <a:pt x="1613" y="328"/>
                      <a:pt x="1612" y="327"/>
                      <a:pt x="1612" y="326"/>
                    </a:cubicBezTo>
                    <a:cubicBezTo>
                      <a:pt x="1610" y="325"/>
                      <a:pt x="1610" y="324"/>
                      <a:pt x="1609" y="322"/>
                    </a:cubicBezTo>
                    <a:cubicBezTo>
                      <a:pt x="1608" y="321"/>
                      <a:pt x="1607" y="319"/>
                      <a:pt x="1605" y="318"/>
                    </a:cubicBezTo>
                    <a:cubicBezTo>
                      <a:pt x="1604" y="318"/>
                      <a:pt x="1602" y="319"/>
                      <a:pt x="1601" y="317"/>
                    </a:cubicBezTo>
                    <a:cubicBezTo>
                      <a:pt x="1600" y="317"/>
                      <a:pt x="1600" y="316"/>
                      <a:pt x="1600" y="314"/>
                    </a:cubicBezTo>
                    <a:cubicBezTo>
                      <a:pt x="1599" y="312"/>
                      <a:pt x="1600" y="311"/>
                      <a:pt x="1600" y="309"/>
                    </a:cubicBezTo>
                    <a:cubicBezTo>
                      <a:pt x="1600" y="308"/>
                      <a:pt x="1602" y="307"/>
                      <a:pt x="1601" y="306"/>
                    </a:cubicBezTo>
                    <a:cubicBezTo>
                      <a:pt x="1601" y="305"/>
                      <a:pt x="1601" y="304"/>
                      <a:pt x="1600" y="304"/>
                    </a:cubicBezTo>
                    <a:cubicBezTo>
                      <a:pt x="1599" y="304"/>
                      <a:pt x="1600" y="306"/>
                      <a:pt x="1600" y="307"/>
                    </a:cubicBezTo>
                    <a:cubicBezTo>
                      <a:pt x="1599" y="308"/>
                      <a:pt x="1599" y="308"/>
                      <a:pt x="1599" y="309"/>
                    </a:cubicBezTo>
                    <a:cubicBezTo>
                      <a:pt x="1599" y="311"/>
                      <a:pt x="1599" y="312"/>
                      <a:pt x="1599" y="313"/>
                    </a:cubicBezTo>
                    <a:cubicBezTo>
                      <a:pt x="1598" y="314"/>
                      <a:pt x="1598" y="315"/>
                      <a:pt x="1597" y="316"/>
                    </a:cubicBezTo>
                    <a:cubicBezTo>
                      <a:pt x="1596" y="317"/>
                      <a:pt x="1596" y="318"/>
                      <a:pt x="1595" y="318"/>
                    </a:cubicBezTo>
                    <a:cubicBezTo>
                      <a:pt x="1593" y="318"/>
                      <a:pt x="1594" y="316"/>
                      <a:pt x="1593" y="314"/>
                    </a:cubicBezTo>
                    <a:cubicBezTo>
                      <a:pt x="1592" y="313"/>
                      <a:pt x="1591" y="312"/>
                      <a:pt x="1590" y="311"/>
                    </a:cubicBezTo>
                    <a:cubicBezTo>
                      <a:pt x="1589" y="309"/>
                      <a:pt x="1588" y="308"/>
                      <a:pt x="1587" y="306"/>
                    </a:cubicBezTo>
                    <a:cubicBezTo>
                      <a:pt x="1586" y="305"/>
                      <a:pt x="1587" y="304"/>
                      <a:pt x="1586" y="303"/>
                    </a:cubicBezTo>
                    <a:cubicBezTo>
                      <a:pt x="1585" y="301"/>
                      <a:pt x="1585" y="298"/>
                      <a:pt x="1584" y="299"/>
                    </a:cubicBezTo>
                    <a:cubicBezTo>
                      <a:pt x="1583" y="300"/>
                      <a:pt x="1583" y="300"/>
                      <a:pt x="1583" y="301"/>
                    </a:cubicBezTo>
                    <a:cubicBezTo>
                      <a:pt x="1582" y="302"/>
                      <a:pt x="1583" y="303"/>
                      <a:pt x="1584" y="305"/>
                    </a:cubicBezTo>
                    <a:cubicBezTo>
                      <a:pt x="1584" y="306"/>
                      <a:pt x="1585" y="307"/>
                      <a:pt x="1585" y="308"/>
                    </a:cubicBezTo>
                    <a:cubicBezTo>
                      <a:pt x="1586" y="310"/>
                      <a:pt x="1586" y="311"/>
                      <a:pt x="1588" y="312"/>
                    </a:cubicBezTo>
                    <a:cubicBezTo>
                      <a:pt x="1588" y="314"/>
                      <a:pt x="1589" y="314"/>
                      <a:pt x="1590" y="315"/>
                    </a:cubicBezTo>
                    <a:cubicBezTo>
                      <a:pt x="1591" y="317"/>
                      <a:pt x="1591" y="317"/>
                      <a:pt x="1592" y="318"/>
                    </a:cubicBezTo>
                    <a:cubicBezTo>
                      <a:pt x="1593" y="319"/>
                      <a:pt x="1594" y="319"/>
                      <a:pt x="1595" y="320"/>
                    </a:cubicBezTo>
                    <a:cubicBezTo>
                      <a:pt x="1595" y="321"/>
                      <a:pt x="1595" y="322"/>
                      <a:pt x="1595" y="323"/>
                    </a:cubicBezTo>
                    <a:cubicBezTo>
                      <a:pt x="1595" y="324"/>
                      <a:pt x="1595" y="325"/>
                      <a:pt x="1595" y="327"/>
                    </a:cubicBezTo>
                    <a:cubicBezTo>
                      <a:pt x="1596" y="328"/>
                      <a:pt x="1597" y="328"/>
                      <a:pt x="1598" y="329"/>
                    </a:cubicBezTo>
                    <a:cubicBezTo>
                      <a:pt x="1598" y="330"/>
                      <a:pt x="1599" y="330"/>
                      <a:pt x="1600" y="331"/>
                    </a:cubicBezTo>
                    <a:cubicBezTo>
                      <a:pt x="1600" y="332"/>
                      <a:pt x="1600" y="333"/>
                      <a:pt x="1600" y="333"/>
                    </a:cubicBezTo>
                    <a:cubicBezTo>
                      <a:pt x="1601" y="335"/>
                      <a:pt x="1602" y="335"/>
                      <a:pt x="1603" y="337"/>
                    </a:cubicBezTo>
                    <a:cubicBezTo>
                      <a:pt x="1604" y="338"/>
                      <a:pt x="1604" y="338"/>
                      <a:pt x="1604" y="339"/>
                    </a:cubicBezTo>
                    <a:cubicBezTo>
                      <a:pt x="1605" y="341"/>
                      <a:pt x="1606" y="342"/>
                      <a:pt x="1607" y="343"/>
                    </a:cubicBezTo>
                    <a:cubicBezTo>
                      <a:pt x="1607" y="345"/>
                      <a:pt x="1606" y="346"/>
                      <a:pt x="1607" y="347"/>
                    </a:cubicBezTo>
                    <a:cubicBezTo>
                      <a:pt x="1608" y="348"/>
                      <a:pt x="1609" y="348"/>
                      <a:pt x="1610" y="349"/>
                    </a:cubicBezTo>
                    <a:cubicBezTo>
                      <a:pt x="1611" y="350"/>
                      <a:pt x="1609" y="352"/>
                      <a:pt x="1609" y="354"/>
                    </a:cubicBezTo>
                    <a:cubicBezTo>
                      <a:pt x="1610" y="356"/>
                      <a:pt x="1610" y="357"/>
                      <a:pt x="1610" y="358"/>
                    </a:cubicBezTo>
                    <a:cubicBezTo>
                      <a:pt x="1611" y="359"/>
                      <a:pt x="1611" y="359"/>
                      <a:pt x="1612" y="360"/>
                    </a:cubicBezTo>
                    <a:cubicBezTo>
                      <a:pt x="1614" y="361"/>
                      <a:pt x="1615" y="361"/>
                      <a:pt x="1616" y="361"/>
                    </a:cubicBezTo>
                    <a:cubicBezTo>
                      <a:pt x="1619" y="365"/>
                      <a:pt x="1619" y="365"/>
                      <a:pt x="1619" y="365"/>
                    </a:cubicBezTo>
                    <a:cubicBezTo>
                      <a:pt x="1619" y="367"/>
                      <a:pt x="1620" y="368"/>
                      <a:pt x="1621" y="369"/>
                    </a:cubicBezTo>
                    <a:cubicBezTo>
                      <a:pt x="1621" y="371"/>
                      <a:pt x="1622" y="372"/>
                      <a:pt x="1622" y="373"/>
                    </a:cubicBezTo>
                    <a:cubicBezTo>
                      <a:pt x="1623" y="375"/>
                      <a:pt x="1623" y="376"/>
                      <a:pt x="1624" y="379"/>
                    </a:cubicBezTo>
                    <a:cubicBezTo>
                      <a:pt x="1624" y="380"/>
                      <a:pt x="1623" y="382"/>
                      <a:pt x="1624" y="384"/>
                    </a:cubicBezTo>
                    <a:cubicBezTo>
                      <a:pt x="1624" y="385"/>
                      <a:pt x="1623" y="387"/>
                      <a:pt x="1624" y="388"/>
                    </a:cubicBezTo>
                    <a:cubicBezTo>
                      <a:pt x="1624" y="390"/>
                      <a:pt x="1625" y="391"/>
                      <a:pt x="1626" y="393"/>
                    </a:cubicBezTo>
                    <a:cubicBezTo>
                      <a:pt x="1626" y="393"/>
                      <a:pt x="1626" y="394"/>
                      <a:pt x="1627" y="394"/>
                    </a:cubicBezTo>
                    <a:cubicBezTo>
                      <a:pt x="1628" y="395"/>
                      <a:pt x="1629" y="394"/>
                      <a:pt x="1630" y="395"/>
                    </a:cubicBezTo>
                    <a:cubicBezTo>
                      <a:pt x="1631" y="396"/>
                      <a:pt x="1630" y="397"/>
                      <a:pt x="1631" y="398"/>
                    </a:cubicBezTo>
                    <a:cubicBezTo>
                      <a:pt x="1632" y="398"/>
                      <a:pt x="1633" y="397"/>
                      <a:pt x="1634" y="398"/>
                    </a:cubicBezTo>
                    <a:cubicBezTo>
                      <a:pt x="1635" y="399"/>
                      <a:pt x="1635" y="400"/>
                      <a:pt x="1636" y="402"/>
                    </a:cubicBezTo>
                    <a:cubicBezTo>
                      <a:pt x="1636" y="403"/>
                      <a:pt x="1637" y="404"/>
                      <a:pt x="1637" y="405"/>
                    </a:cubicBezTo>
                    <a:cubicBezTo>
                      <a:pt x="1638" y="408"/>
                      <a:pt x="1638" y="409"/>
                      <a:pt x="1638" y="411"/>
                    </a:cubicBezTo>
                    <a:cubicBezTo>
                      <a:pt x="1639" y="413"/>
                      <a:pt x="1640" y="415"/>
                      <a:pt x="1640" y="417"/>
                    </a:cubicBezTo>
                    <a:cubicBezTo>
                      <a:pt x="1640" y="419"/>
                      <a:pt x="1639" y="420"/>
                      <a:pt x="1640" y="421"/>
                    </a:cubicBezTo>
                    <a:cubicBezTo>
                      <a:pt x="1641" y="423"/>
                      <a:pt x="1642" y="423"/>
                      <a:pt x="1644" y="424"/>
                    </a:cubicBezTo>
                    <a:moveTo>
                      <a:pt x="1898" y="419"/>
                    </a:moveTo>
                    <a:cubicBezTo>
                      <a:pt x="1897" y="418"/>
                      <a:pt x="1896" y="417"/>
                      <a:pt x="1895" y="415"/>
                    </a:cubicBezTo>
                    <a:cubicBezTo>
                      <a:pt x="1894" y="413"/>
                      <a:pt x="1895" y="412"/>
                      <a:pt x="1894" y="410"/>
                    </a:cubicBezTo>
                    <a:cubicBezTo>
                      <a:pt x="1894" y="408"/>
                      <a:pt x="1895" y="406"/>
                      <a:pt x="1894" y="404"/>
                    </a:cubicBezTo>
                    <a:cubicBezTo>
                      <a:pt x="1893" y="402"/>
                      <a:pt x="1893" y="402"/>
                      <a:pt x="1892" y="401"/>
                    </a:cubicBezTo>
                    <a:cubicBezTo>
                      <a:pt x="1892" y="399"/>
                      <a:pt x="1892" y="398"/>
                      <a:pt x="1891" y="396"/>
                    </a:cubicBezTo>
                    <a:cubicBezTo>
                      <a:pt x="1891" y="394"/>
                      <a:pt x="1890" y="394"/>
                      <a:pt x="1889" y="392"/>
                    </a:cubicBezTo>
                    <a:cubicBezTo>
                      <a:pt x="1889" y="391"/>
                      <a:pt x="1889" y="390"/>
                      <a:pt x="1888" y="388"/>
                    </a:cubicBezTo>
                    <a:cubicBezTo>
                      <a:pt x="1888" y="386"/>
                      <a:pt x="1888" y="385"/>
                      <a:pt x="1888" y="384"/>
                    </a:cubicBezTo>
                    <a:cubicBezTo>
                      <a:pt x="1889" y="383"/>
                      <a:pt x="1890" y="383"/>
                      <a:pt x="1890" y="381"/>
                    </a:cubicBezTo>
                    <a:cubicBezTo>
                      <a:pt x="1891" y="380"/>
                      <a:pt x="1890" y="379"/>
                      <a:pt x="1890" y="377"/>
                    </a:cubicBezTo>
                    <a:cubicBezTo>
                      <a:pt x="1889" y="376"/>
                      <a:pt x="1888" y="376"/>
                      <a:pt x="1887" y="374"/>
                    </a:cubicBezTo>
                    <a:cubicBezTo>
                      <a:pt x="1887" y="373"/>
                      <a:pt x="1888" y="372"/>
                      <a:pt x="1887" y="370"/>
                    </a:cubicBezTo>
                    <a:cubicBezTo>
                      <a:pt x="1887" y="369"/>
                      <a:pt x="1887" y="369"/>
                      <a:pt x="1886" y="368"/>
                    </a:cubicBezTo>
                    <a:cubicBezTo>
                      <a:pt x="1886" y="367"/>
                      <a:pt x="1886" y="365"/>
                      <a:pt x="1885" y="365"/>
                    </a:cubicBezTo>
                    <a:cubicBezTo>
                      <a:pt x="1884" y="365"/>
                      <a:pt x="1884" y="366"/>
                      <a:pt x="1884" y="366"/>
                    </a:cubicBezTo>
                    <a:cubicBezTo>
                      <a:pt x="1883" y="370"/>
                      <a:pt x="1883" y="370"/>
                      <a:pt x="1883" y="370"/>
                    </a:cubicBezTo>
                    <a:cubicBezTo>
                      <a:pt x="1883" y="371"/>
                      <a:pt x="1884" y="371"/>
                      <a:pt x="1884" y="372"/>
                    </a:cubicBezTo>
                    <a:cubicBezTo>
                      <a:pt x="1884" y="373"/>
                      <a:pt x="1883" y="373"/>
                      <a:pt x="1883" y="374"/>
                    </a:cubicBezTo>
                    <a:cubicBezTo>
                      <a:pt x="1883" y="375"/>
                      <a:pt x="1883" y="375"/>
                      <a:pt x="1882" y="376"/>
                    </a:cubicBezTo>
                    <a:cubicBezTo>
                      <a:pt x="1882" y="377"/>
                      <a:pt x="1881" y="377"/>
                      <a:pt x="1879" y="378"/>
                    </a:cubicBezTo>
                    <a:cubicBezTo>
                      <a:pt x="1878" y="378"/>
                      <a:pt x="1877" y="378"/>
                      <a:pt x="1876" y="379"/>
                    </a:cubicBezTo>
                    <a:cubicBezTo>
                      <a:pt x="1875" y="379"/>
                      <a:pt x="1874" y="380"/>
                      <a:pt x="1873" y="379"/>
                    </a:cubicBezTo>
                    <a:cubicBezTo>
                      <a:pt x="1872" y="379"/>
                      <a:pt x="1871" y="378"/>
                      <a:pt x="1871" y="377"/>
                    </a:cubicBezTo>
                    <a:cubicBezTo>
                      <a:pt x="1870" y="376"/>
                      <a:pt x="1869" y="375"/>
                      <a:pt x="1868" y="374"/>
                    </a:cubicBezTo>
                    <a:cubicBezTo>
                      <a:pt x="1866" y="373"/>
                      <a:pt x="1865" y="372"/>
                      <a:pt x="1864" y="371"/>
                    </a:cubicBezTo>
                    <a:cubicBezTo>
                      <a:pt x="1863" y="370"/>
                      <a:pt x="1863" y="370"/>
                      <a:pt x="1862" y="369"/>
                    </a:cubicBezTo>
                    <a:cubicBezTo>
                      <a:pt x="1862" y="368"/>
                      <a:pt x="1861" y="368"/>
                      <a:pt x="1861" y="367"/>
                    </a:cubicBezTo>
                    <a:cubicBezTo>
                      <a:pt x="1860" y="366"/>
                      <a:pt x="1858" y="365"/>
                      <a:pt x="1859" y="365"/>
                    </a:cubicBezTo>
                    <a:cubicBezTo>
                      <a:pt x="1860" y="364"/>
                      <a:pt x="1860" y="364"/>
                      <a:pt x="1861" y="364"/>
                    </a:cubicBezTo>
                    <a:cubicBezTo>
                      <a:pt x="1862" y="364"/>
                      <a:pt x="1863" y="364"/>
                      <a:pt x="1864" y="364"/>
                    </a:cubicBezTo>
                    <a:cubicBezTo>
                      <a:pt x="1866" y="364"/>
                      <a:pt x="1867" y="364"/>
                      <a:pt x="1868" y="363"/>
                    </a:cubicBezTo>
                    <a:cubicBezTo>
                      <a:pt x="1869" y="362"/>
                      <a:pt x="1869" y="362"/>
                      <a:pt x="1869" y="361"/>
                    </a:cubicBezTo>
                    <a:cubicBezTo>
                      <a:pt x="1869" y="359"/>
                      <a:pt x="1867" y="361"/>
                      <a:pt x="1865" y="361"/>
                    </a:cubicBezTo>
                    <a:cubicBezTo>
                      <a:pt x="1864" y="361"/>
                      <a:pt x="1863" y="361"/>
                      <a:pt x="1862" y="361"/>
                    </a:cubicBezTo>
                    <a:cubicBezTo>
                      <a:pt x="1861" y="361"/>
                      <a:pt x="1860" y="361"/>
                      <a:pt x="1859" y="360"/>
                    </a:cubicBezTo>
                    <a:cubicBezTo>
                      <a:pt x="1859" y="360"/>
                      <a:pt x="1859" y="360"/>
                      <a:pt x="1858" y="359"/>
                    </a:cubicBezTo>
                    <a:cubicBezTo>
                      <a:pt x="1857" y="359"/>
                      <a:pt x="1856" y="358"/>
                      <a:pt x="1856" y="357"/>
                    </a:cubicBezTo>
                    <a:cubicBezTo>
                      <a:pt x="1855" y="357"/>
                      <a:pt x="1855" y="356"/>
                      <a:pt x="1854" y="355"/>
                    </a:cubicBezTo>
                    <a:cubicBezTo>
                      <a:pt x="1853" y="355"/>
                      <a:pt x="1852" y="354"/>
                      <a:pt x="1851" y="353"/>
                    </a:cubicBezTo>
                    <a:cubicBezTo>
                      <a:pt x="1850" y="353"/>
                      <a:pt x="1849" y="353"/>
                      <a:pt x="1848" y="352"/>
                    </a:cubicBezTo>
                    <a:cubicBezTo>
                      <a:pt x="1847" y="351"/>
                      <a:pt x="1847" y="350"/>
                      <a:pt x="1846" y="349"/>
                    </a:cubicBezTo>
                    <a:cubicBezTo>
                      <a:pt x="1845" y="347"/>
                      <a:pt x="1845" y="346"/>
                      <a:pt x="1844" y="345"/>
                    </a:cubicBezTo>
                    <a:cubicBezTo>
                      <a:pt x="1843" y="344"/>
                      <a:pt x="1842" y="345"/>
                      <a:pt x="1841" y="344"/>
                    </a:cubicBezTo>
                    <a:cubicBezTo>
                      <a:pt x="1840" y="344"/>
                      <a:pt x="1839" y="343"/>
                      <a:pt x="1839" y="343"/>
                    </a:cubicBezTo>
                    <a:cubicBezTo>
                      <a:pt x="1838" y="341"/>
                      <a:pt x="1840" y="340"/>
                      <a:pt x="1840" y="339"/>
                    </a:cubicBezTo>
                    <a:cubicBezTo>
                      <a:pt x="1839" y="338"/>
                      <a:pt x="1838" y="338"/>
                      <a:pt x="1837" y="338"/>
                    </a:cubicBezTo>
                    <a:cubicBezTo>
                      <a:pt x="1836" y="337"/>
                      <a:pt x="1835" y="337"/>
                      <a:pt x="1835" y="338"/>
                    </a:cubicBezTo>
                    <a:cubicBezTo>
                      <a:pt x="1833" y="338"/>
                      <a:pt x="1833" y="339"/>
                      <a:pt x="1832" y="339"/>
                    </a:cubicBezTo>
                    <a:cubicBezTo>
                      <a:pt x="1831" y="340"/>
                      <a:pt x="1830" y="340"/>
                      <a:pt x="1828" y="340"/>
                    </a:cubicBezTo>
                    <a:cubicBezTo>
                      <a:pt x="1826" y="341"/>
                      <a:pt x="1825" y="341"/>
                      <a:pt x="1823" y="340"/>
                    </a:cubicBezTo>
                    <a:cubicBezTo>
                      <a:pt x="1822" y="340"/>
                      <a:pt x="1821" y="339"/>
                      <a:pt x="1820" y="339"/>
                    </a:cubicBezTo>
                    <a:cubicBezTo>
                      <a:pt x="1818" y="339"/>
                      <a:pt x="1818" y="339"/>
                      <a:pt x="1817" y="340"/>
                    </a:cubicBezTo>
                    <a:cubicBezTo>
                      <a:pt x="1815" y="340"/>
                      <a:pt x="1814" y="340"/>
                      <a:pt x="1813" y="341"/>
                    </a:cubicBezTo>
                    <a:cubicBezTo>
                      <a:pt x="1811" y="341"/>
                      <a:pt x="1809" y="340"/>
                      <a:pt x="1807" y="341"/>
                    </a:cubicBezTo>
                    <a:cubicBezTo>
                      <a:pt x="1805" y="341"/>
                      <a:pt x="1805" y="341"/>
                      <a:pt x="1803" y="342"/>
                    </a:cubicBezTo>
                    <a:cubicBezTo>
                      <a:pt x="1802" y="342"/>
                      <a:pt x="1801" y="342"/>
                      <a:pt x="1799" y="342"/>
                    </a:cubicBezTo>
                    <a:cubicBezTo>
                      <a:pt x="1797" y="342"/>
                      <a:pt x="1797" y="341"/>
                      <a:pt x="1795" y="340"/>
                    </a:cubicBezTo>
                    <a:cubicBezTo>
                      <a:pt x="1794" y="340"/>
                      <a:pt x="1793" y="339"/>
                      <a:pt x="1791" y="339"/>
                    </a:cubicBezTo>
                    <a:cubicBezTo>
                      <a:pt x="1790" y="339"/>
                      <a:pt x="1789" y="339"/>
                      <a:pt x="1787" y="339"/>
                    </a:cubicBezTo>
                    <a:cubicBezTo>
                      <a:pt x="1785" y="339"/>
                      <a:pt x="1783" y="339"/>
                      <a:pt x="1781" y="338"/>
                    </a:cubicBezTo>
                    <a:cubicBezTo>
                      <a:pt x="1780" y="338"/>
                      <a:pt x="1779" y="337"/>
                      <a:pt x="1778" y="337"/>
                    </a:cubicBezTo>
                    <a:cubicBezTo>
                      <a:pt x="1777" y="337"/>
                      <a:pt x="1776" y="337"/>
                      <a:pt x="1775" y="337"/>
                    </a:cubicBezTo>
                    <a:cubicBezTo>
                      <a:pt x="1774" y="337"/>
                      <a:pt x="1773" y="338"/>
                      <a:pt x="1772" y="337"/>
                    </a:cubicBezTo>
                    <a:cubicBezTo>
                      <a:pt x="1771" y="337"/>
                      <a:pt x="1771" y="336"/>
                      <a:pt x="1771" y="336"/>
                    </a:cubicBezTo>
                    <a:cubicBezTo>
                      <a:pt x="1770" y="335"/>
                      <a:pt x="1769" y="335"/>
                      <a:pt x="1769" y="334"/>
                    </a:cubicBezTo>
                    <a:cubicBezTo>
                      <a:pt x="1768" y="334"/>
                      <a:pt x="1768" y="333"/>
                      <a:pt x="1768" y="332"/>
                    </a:cubicBezTo>
                    <a:cubicBezTo>
                      <a:pt x="1767" y="331"/>
                      <a:pt x="1768" y="329"/>
                      <a:pt x="1767" y="327"/>
                    </a:cubicBezTo>
                    <a:cubicBezTo>
                      <a:pt x="1767" y="326"/>
                      <a:pt x="1766" y="326"/>
                      <a:pt x="1765" y="325"/>
                    </a:cubicBezTo>
                    <a:cubicBezTo>
                      <a:pt x="1765" y="324"/>
                      <a:pt x="1764" y="324"/>
                      <a:pt x="1764" y="323"/>
                    </a:cubicBezTo>
                    <a:cubicBezTo>
                      <a:pt x="1763" y="323"/>
                      <a:pt x="1762" y="323"/>
                      <a:pt x="1761" y="323"/>
                    </a:cubicBezTo>
                    <a:cubicBezTo>
                      <a:pt x="1759" y="323"/>
                      <a:pt x="1759" y="322"/>
                      <a:pt x="1757" y="323"/>
                    </a:cubicBezTo>
                    <a:cubicBezTo>
                      <a:pt x="1756" y="323"/>
                      <a:pt x="1756" y="323"/>
                      <a:pt x="1755" y="323"/>
                    </a:cubicBezTo>
                    <a:cubicBezTo>
                      <a:pt x="1754" y="324"/>
                      <a:pt x="1754" y="324"/>
                      <a:pt x="1754" y="325"/>
                    </a:cubicBezTo>
                    <a:cubicBezTo>
                      <a:pt x="1753" y="325"/>
                      <a:pt x="1753" y="325"/>
                      <a:pt x="1752" y="326"/>
                    </a:cubicBezTo>
                    <a:cubicBezTo>
                      <a:pt x="1751" y="327"/>
                      <a:pt x="1751" y="327"/>
                      <a:pt x="1749" y="328"/>
                    </a:cubicBezTo>
                    <a:cubicBezTo>
                      <a:pt x="1749" y="328"/>
                      <a:pt x="1748" y="329"/>
                      <a:pt x="1747" y="329"/>
                    </a:cubicBezTo>
                    <a:cubicBezTo>
                      <a:pt x="1746" y="328"/>
                      <a:pt x="1746" y="327"/>
                      <a:pt x="1745" y="327"/>
                    </a:cubicBezTo>
                    <a:cubicBezTo>
                      <a:pt x="1744" y="326"/>
                      <a:pt x="1743" y="326"/>
                      <a:pt x="1742" y="326"/>
                    </a:cubicBezTo>
                    <a:cubicBezTo>
                      <a:pt x="1741" y="326"/>
                      <a:pt x="1740" y="326"/>
                      <a:pt x="1740" y="326"/>
                    </a:cubicBezTo>
                    <a:cubicBezTo>
                      <a:pt x="1739" y="325"/>
                      <a:pt x="1738" y="325"/>
                      <a:pt x="1738" y="324"/>
                    </a:cubicBezTo>
                    <a:cubicBezTo>
                      <a:pt x="1736" y="324"/>
                      <a:pt x="1736" y="323"/>
                      <a:pt x="1735" y="323"/>
                    </a:cubicBezTo>
                    <a:cubicBezTo>
                      <a:pt x="1734" y="322"/>
                      <a:pt x="1733" y="322"/>
                      <a:pt x="1732" y="321"/>
                    </a:cubicBezTo>
                    <a:cubicBezTo>
                      <a:pt x="1731" y="320"/>
                      <a:pt x="1731" y="319"/>
                      <a:pt x="1729" y="319"/>
                    </a:cubicBezTo>
                    <a:cubicBezTo>
                      <a:pt x="1728" y="319"/>
                      <a:pt x="1728" y="319"/>
                      <a:pt x="1727" y="319"/>
                    </a:cubicBezTo>
                    <a:cubicBezTo>
                      <a:pt x="1726" y="320"/>
                      <a:pt x="1725" y="319"/>
                      <a:pt x="1724" y="319"/>
                    </a:cubicBezTo>
                    <a:cubicBezTo>
                      <a:pt x="1722" y="318"/>
                      <a:pt x="1722" y="316"/>
                      <a:pt x="1721" y="313"/>
                    </a:cubicBezTo>
                    <a:cubicBezTo>
                      <a:pt x="1720" y="312"/>
                      <a:pt x="1720" y="312"/>
                      <a:pt x="1719" y="310"/>
                    </a:cubicBezTo>
                    <a:cubicBezTo>
                      <a:pt x="1719" y="310"/>
                      <a:pt x="1719" y="309"/>
                      <a:pt x="1719" y="308"/>
                    </a:cubicBezTo>
                    <a:cubicBezTo>
                      <a:pt x="1718" y="307"/>
                      <a:pt x="1717" y="306"/>
                      <a:pt x="1716" y="305"/>
                    </a:cubicBezTo>
                    <a:cubicBezTo>
                      <a:pt x="1716" y="304"/>
                      <a:pt x="1715" y="304"/>
                      <a:pt x="1714" y="303"/>
                    </a:cubicBezTo>
                    <a:cubicBezTo>
                      <a:pt x="1714" y="301"/>
                      <a:pt x="1713" y="301"/>
                      <a:pt x="1712" y="300"/>
                    </a:cubicBezTo>
                    <a:cubicBezTo>
                      <a:pt x="1712" y="299"/>
                      <a:pt x="1712" y="298"/>
                      <a:pt x="1711" y="298"/>
                    </a:cubicBezTo>
                    <a:cubicBezTo>
                      <a:pt x="1710" y="297"/>
                      <a:pt x="1710" y="297"/>
                      <a:pt x="1709" y="297"/>
                    </a:cubicBezTo>
                    <a:cubicBezTo>
                      <a:pt x="1708" y="297"/>
                      <a:pt x="1708" y="299"/>
                      <a:pt x="1707" y="299"/>
                    </a:cubicBezTo>
                    <a:cubicBezTo>
                      <a:pt x="1707" y="298"/>
                      <a:pt x="1707" y="298"/>
                      <a:pt x="1707" y="297"/>
                    </a:cubicBezTo>
                    <a:cubicBezTo>
                      <a:pt x="1706" y="297"/>
                      <a:pt x="1706" y="297"/>
                      <a:pt x="1705" y="296"/>
                    </a:cubicBezTo>
                    <a:cubicBezTo>
                      <a:pt x="1704" y="296"/>
                      <a:pt x="1703" y="296"/>
                      <a:pt x="1702" y="296"/>
                    </a:cubicBezTo>
                    <a:cubicBezTo>
                      <a:pt x="1702" y="297"/>
                      <a:pt x="1703" y="298"/>
                      <a:pt x="1702" y="298"/>
                    </a:cubicBezTo>
                    <a:cubicBezTo>
                      <a:pt x="1702" y="299"/>
                      <a:pt x="1701" y="299"/>
                      <a:pt x="1700" y="299"/>
                    </a:cubicBezTo>
                    <a:cubicBezTo>
                      <a:pt x="1699" y="299"/>
                      <a:pt x="1699" y="300"/>
                      <a:pt x="1698" y="300"/>
                    </a:cubicBezTo>
                    <a:cubicBezTo>
                      <a:pt x="1695" y="302"/>
                      <a:pt x="1695" y="302"/>
                      <a:pt x="1695" y="302"/>
                    </a:cubicBezTo>
                    <a:cubicBezTo>
                      <a:pt x="1695" y="303"/>
                      <a:pt x="1695" y="304"/>
                      <a:pt x="1695" y="304"/>
                    </a:cubicBezTo>
                    <a:cubicBezTo>
                      <a:pt x="1696" y="305"/>
                      <a:pt x="1697" y="304"/>
                      <a:pt x="1698" y="305"/>
                    </a:cubicBezTo>
                    <a:cubicBezTo>
                      <a:pt x="1699" y="305"/>
                      <a:pt x="1699" y="306"/>
                      <a:pt x="1699" y="307"/>
                    </a:cubicBezTo>
                    <a:cubicBezTo>
                      <a:pt x="1700" y="310"/>
                      <a:pt x="1700" y="310"/>
                      <a:pt x="1700" y="310"/>
                    </a:cubicBezTo>
                    <a:cubicBezTo>
                      <a:pt x="1701" y="311"/>
                      <a:pt x="1701" y="311"/>
                      <a:pt x="1702" y="311"/>
                    </a:cubicBezTo>
                    <a:cubicBezTo>
                      <a:pt x="1703" y="312"/>
                      <a:pt x="1703" y="312"/>
                      <a:pt x="1703" y="313"/>
                    </a:cubicBezTo>
                    <a:cubicBezTo>
                      <a:pt x="1704" y="314"/>
                      <a:pt x="1704" y="315"/>
                      <a:pt x="1704" y="316"/>
                    </a:cubicBezTo>
                    <a:cubicBezTo>
                      <a:pt x="1705" y="317"/>
                      <a:pt x="1705" y="317"/>
                      <a:pt x="1705" y="318"/>
                    </a:cubicBezTo>
                    <a:cubicBezTo>
                      <a:pt x="1706" y="319"/>
                      <a:pt x="1707" y="319"/>
                      <a:pt x="1708" y="320"/>
                    </a:cubicBezTo>
                    <a:cubicBezTo>
                      <a:pt x="1708" y="321"/>
                      <a:pt x="1708" y="321"/>
                      <a:pt x="1709" y="322"/>
                    </a:cubicBezTo>
                    <a:cubicBezTo>
                      <a:pt x="1709" y="323"/>
                      <a:pt x="1710" y="324"/>
                      <a:pt x="1711" y="324"/>
                    </a:cubicBezTo>
                    <a:cubicBezTo>
                      <a:pt x="1711" y="325"/>
                      <a:pt x="1712" y="325"/>
                      <a:pt x="1713" y="325"/>
                    </a:cubicBezTo>
                    <a:cubicBezTo>
                      <a:pt x="1713" y="326"/>
                      <a:pt x="1714" y="326"/>
                      <a:pt x="1714" y="327"/>
                    </a:cubicBezTo>
                    <a:cubicBezTo>
                      <a:pt x="1715" y="327"/>
                      <a:pt x="1713" y="328"/>
                      <a:pt x="1714" y="329"/>
                    </a:cubicBezTo>
                    <a:cubicBezTo>
                      <a:pt x="1714" y="330"/>
                      <a:pt x="1715" y="330"/>
                      <a:pt x="1715" y="331"/>
                    </a:cubicBezTo>
                    <a:cubicBezTo>
                      <a:pt x="1715" y="332"/>
                      <a:pt x="1714" y="332"/>
                      <a:pt x="1714" y="333"/>
                    </a:cubicBezTo>
                    <a:cubicBezTo>
                      <a:pt x="1715" y="334"/>
                      <a:pt x="1715" y="334"/>
                      <a:pt x="1716" y="335"/>
                    </a:cubicBezTo>
                    <a:cubicBezTo>
                      <a:pt x="1717" y="336"/>
                      <a:pt x="1718" y="336"/>
                      <a:pt x="1718" y="337"/>
                    </a:cubicBezTo>
                    <a:cubicBezTo>
                      <a:pt x="1719" y="338"/>
                      <a:pt x="1719" y="338"/>
                      <a:pt x="1719" y="339"/>
                    </a:cubicBezTo>
                    <a:cubicBezTo>
                      <a:pt x="1719" y="340"/>
                      <a:pt x="1719" y="340"/>
                      <a:pt x="1719" y="341"/>
                    </a:cubicBezTo>
                    <a:cubicBezTo>
                      <a:pt x="1719" y="342"/>
                      <a:pt x="1719" y="343"/>
                      <a:pt x="1720" y="343"/>
                    </a:cubicBezTo>
                    <a:cubicBezTo>
                      <a:pt x="1721" y="343"/>
                      <a:pt x="1721" y="343"/>
                      <a:pt x="1722" y="343"/>
                    </a:cubicBezTo>
                    <a:cubicBezTo>
                      <a:pt x="1723" y="343"/>
                      <a:pt x="1723" y="341"/>
                      <a:pt x="1723" y="340"/>
                    </a:cubicBezTo>
                    <a:cubicBezTo>
                      <a:pt x="1723" y="339"/>
                      <a:pt x="1722" y="339"/>
                      <a:pt x="1722" y="338"/>
                    </a:cubicBezTo>
                    <a:cubicBezTo>
                      <a:pt x="1722" y="337"/>
                      <a:pt x="1722" y="336"/>
                      <a:pt x="1722" y="335"/>
                    </a:cubicBezTo>
                    <a:cubicBezTo>
                      <a:pt x="1722" y="334"/>
                      <a:pt x="1722" y="333"/>
                      <a:pt x="1723" y="333"/>
                    </a:cubicBezTo>
                    <a:cubicBezTo>
                      <a:pt x="1724" y="333"/>
                      <a:pt x="1724" y="333"/>
                      <a:pt x="1725" y="333"/>
                    </a:cubicBezTo>
                    <a:cubicBezTo>
                      <a:pt x="1726" y="334"/>
                      <a:pt x="1726" y="334"/>
                      <a:pt x="1727" y="335"/>
                    </a:cubicBezTo>
                    <a:cubicBezTo>
                      <a:pt x="1728" y="336"/>
                      <a:pt x="1727" y="337"/>
                      <a:pt x="1727" y="338"/>
                    </a:cubicBezTo>
                    <a:cubicBezTo>
                      <a:pt x="1727" y="339"/>
                      <a:pt x="1727" y="339"/>
                      <a:pt x="1727" y="340"/>
                    </a:cubicBezTo>
                    <a:cubicBezTo>
                      <a:pt x="1727" y="341"/>
                      <a:pt x="1727" y="341"/>
                      <a:pt x="1727" y="342"/>
                    </a:cubicBezTo>
                    <a:cubicBezTo>
                      <a:pt x="1727" y="343"/>
                      <a:pt x="1726" y="344"/>
                      <a:pt x="1726" y="345"/>
                    </a:cubicBezTo>
                    <a:cubicBezTo>
                      <a:pt x="1726" y="346"/>
                      <a:pt x="1726" y="346"/>
                      <a:pt x="1726" y="347"/>
                    </a:cubicBezTo>
                    <a:cubicBezTo>
                      <a:pt x="1727" y="348"/>
                      <a:pt x="1728" y="348"/>
                      <a:pt x="1730" y="348"/>
                    </a:cubicBezTo>
                    <a:cubicBezTo>
                      <a:pt x="1731" y="349"/>
                      <a:pt x="1731" y="350"/>
                      <a:pt x="1732" y="350"/>
                    </a:cubicBezTo>
                    <a:cubicBezTo>
                      <a:pt x="1732" y="350"/>
                      <a:pt x="1733" y="350"/>
                      <a:pt x="1734" y="350"/>
                    </a:cubicBezTo>
                    <a:cubicBezTo>
                      <a:pt x="1735" y="350"/>
                      <a:pt x="1735" y="348"/>
                      <a:pt x="1736" y="348"/>
                    </a:cubicBezTo>
                    <a:cubicBezTo>
                      <a:pt x="1737" y="348"/>
                      <a:pt x="1738" y="349"/>
                      <a:pt x="1739" y="350"/>
                    </a:cubicBezTo>
                    <a:cubicBezTo>
                      <a:pt x="1740" y="350"/>
                      <a:pt x="1740" y="350"/>
                      <a:pt x="1741" y="350"/>
                    </a:cubicBezTo>
                    <a:cubicBezTo>
                      <a:pt x="1742" y="351"/>
                      <a:pt x="1743" y="350"/>
                      <a:pt x="1744" y="350"/>
                    </a:cubicBezTo>
                    <a:cubicBezTo>
                      <a:pt x="1745" y="349"/>
                      <a:pt x="1746" y="349"/>
                      <a:pt x="1747" y="349"/>
                    </a:cubicBezTo>
                    <a:cubicBezTo>
                      <a:pt x="1748" y="348"/>
                      <a:pt x="1749" y="348"/>
                      <a:pt x="1750" y="347"/>
                    </a:cubicBezTo>
                    <a:cubicBezTo>
                      <a:pt x="1751" y="346"/>
                      <a:pt x="1751" y="346"/>
                      <a:pt x="1752" y="345"/>
                    </a:cubicBezTo>
                    <a:cubicBezTo>
                      <a:pt x="1752" y="344"/>
                      <a:pt x="1752" y="343"/>
                      <a:pt x="1752" y="342"/>
                    </a:cubicBezTo>
                    <a:cubicBezTo>
                      <a:pt x="1753" y="341"/>
                      <a:pt x="1754" y="341"/>
                      <a:pt x="1754" y="340"/>
                    </a:cubicBezTo>
                    <a:cubicBezTo>
                      <a:pt x="1755" y="339"/>
                      <a:pt x="1755" y="338"/>
                      <a:pt x="1756" y="337"/>
                    </a:cubicBezTo>
                    <a:cubicBezTo>
                      <a:pt x="1756" y="336"/>
                      <a:pt x="1757" y="335"/>
                      <a:pt x="1758" y="334"/>
                    </a:cubicBezTo>
                    <a:cubicBezTo>
                      <a:pt x="1759" y="333"/>
                      <a:pt x="1759" y="333"/>
                      <a:pt x="1760" y="332"/>
                    </a:cubicBezTo>
                    <a:cubicBezTo>
                      <a:pt x="1760" y="331"/>
                      <a:pt x="1760" y="330"/>
                      <a:pt x="1761" y="330"/>
                    </a:cubicBezTo>
                    <a:cubicBezTo>
                      <a:pt x="1762" y="329"/>
                      <a:pt x="1762" y="331"/>
                      <a:pt x="1762" y="331"/>
                    </a:cubicBezTo>
                    <a:cubicBezTo>
                      <a:pt x="1763" y="332"/>
                      <a:pt x="1762" y="333"/>
                      <a:pt x="1762" y="334"/>
                    </a:cubicBezTo>
                    <a:cubicBezTo>
                      <a:pt x="1762" y="334"/>
                      <a:pt x="1760" y="334"/>
                      <a:pt x="1760" y="335"/>
                    </a:cubicBezTo>
                    <a:cubicBezTo>
                      <a:pt x="1760" y="336"/>
                      <a:pt x="1761" y="336"/>
                      <a:pt x="1762" y="336"/>
                    </a:cubicBezTo>
                    <a:cubicBezTo>
                      <a:pt x="1762" y="337"/>
                      <a:pt x="1763" y="337"/>
                      <a:pt x="1763" y="338"/>
                    </a:cubicBezTo>
                    <a:cubicBezTo>
                      <a:pt x="1763" y="339"/>
                      <a:pt x="1763" y="340"/>
                      <a:pt x="1763" y="341"/>
                    </a:cubicBezTo>
                    <a:cubicBezTo>
                      <a:pt x="1763" y="342"/>
                      <a:pt x="1764" y="343"/>
                      <a:pt x="1764" y="344"/>
                    </a:cubicBezTo>
                    <a:cubicBezTo>
                      <a:pt x="1764" y="345"/>
                      <a:pt x="1764" y="345"/>
                      <a:pt x="1764" y="346"/>
                    </a:cubicBezTo>
                    <a:cubicBezTo>
                      <a:pt x="1765" y="347"/>
                      <a:pt x="1765" y="347"/>
                      <a:pt x="1766" y="347"/>
                    </a:cubicBezTo>
                    <a:cubicBezTo>
                      <a:pt x="1767" y="348"/>
                      <a:pt x="1767" y="348"/>
                      <a:pt x="1768" y="349"/>
                    </a:cubicBezTo>
                    <a:cubicBezTo>
                      <a:pt x="1769" y="350"/>
                      <a:pt x="1770" y="351"/>
                      <a:pt x="1771" y="352"/>
                    </a:cubicBezTo>
                    <a:cubicBezTo>
                      <a:pt x="1772" y="353"/>
                      <a:pt x="1772" y="353"/>
                      <a:pt x="1773" y="354"/>
                    </a:cubicBezTo>
                    <a:cubicBezTo>
                      <a:pt x="1774" y="354"/>
                      <a:pt x="1775" y="354"/>
                      <a:pt x="1775" y="354"/>
                    </a:cubicBezTo>
                    <a:cubicBezTo>
                      <a:pt x="1777" y="354"/>
                      <a:pt x="1778" y="354"/>
                      <a:pt x="1779" y="355"/>
                    </a:cubicBezTo>
                    <a:cubicBezTo>
                      <a:pt x="1780" y="355"/>
                      <a:pt x="1780" y="355"/>
                      <a:pt x="1781" y="355"/>
                    </a:cubicBezTo>
                    <a:cubicBezTo>
                      <a:pt x="1782" y="355"/>
                      <a:pt x="1783" y="355"/>
                      <a:pt x="1784" y="356"/>
                    </a:cubicBezTo>
                    <a:cubicBezTo>
                      <a:pt x="1785" y="357"/>
                      <a:pt x="1783" y="358"/>
                      <a:pt x="1784" y="360"/>
                    </a:cubicBezTo>
                    <a:cubicBezTo>
                      <a:pt x="1785" y="360"/>
                      <a:pt x="1785" y="360"/>
                      <a:pt x="1786" y="361"/>
                    </a:cubicBezTo>
                    <a:cubicBezTo>
                      <a:pt x="1787" y="361"/>
                      <a:pt x="1786" y="362"/>
                      <a:pt x="1787" y="363"/>
                    </a:cubicBezTo>
                    <a:cubicBezTo>
                      <a:pt x="1788" y="364"/>
                      <a:pt x="1790" y="362"/>
                      <a:pt x="1791" y="364"/>
                    </a:cubicBezTo>
                    <a:cubicBezTo>
                      <a:pt x="1791" y="364"/>
                      <a:pt x="1791" y="365"/>
                      <a:pt x="1790" y="366"/>
                    </a:cubicBezTo>
                    <a:cubicBezTo>
                      <a:pt x="1790" y="367"/>
                      <a:pt x="1790" y="368"/>
                      <a:pt x="1790" y="370"/>
                    </a:cubicBezTo>
                    <a:cubicBezTo>
                      <a:pt x="1789" y="371"/>
                      <a:pt x="1789" y="371"/>
                      <a:pt x="1788" y="372"/>
                    </a:cubicBezTo>
                    <a:cubicBezTo>
                      <a:pt x="1787" y="373"/>
                      <a:pt x="1787" y="374"/>
                      <a:pt x="1786" y="374"/>
                    </a:cubicBezTo>
                    <a:cubicBezTo>
                      <a:pt x="1785" y="375"/>
                      <a:pt x="1784" y="375"/>
                      <a:pt x="1784" y="376"/>
                    </a:cubicBezTo>
                    <a:cubicBezTo>
                      <a:pt x="1783" y="377"/>
                      <a:pt x="1784" y="378"/>
                      <a:pt x="1783" y="379"/>
                    </a:cubicBezTo>
                    <a:cubicBezTo>
                      <a:pt x="1783" y="380"/>
                      <a:pt x="1782" y="380"/>
                      <a:pt x="1782" y="380"/>
                    </a:cubicBezTo>
                    <a:cubicBezTo>
                      <a:pt x="1781" y="381"/>
                      <a:pt x="1779" y="380"/>
                      <a:pt x="1778" y="381"/>
                    </a:cubicBezTo>
                    <a:cubicBezTo>
                      <a:pt x="1778" y="382"/>
                      <a:pt x="1779" y="382"/>
                      <a:pt x="1778" y="384"/>
                    </a:cubicBezTo>
                    <a:cubicBezTo>
                      <a:pt x="1778" y="385"/>
                      <a:pt x="1778" y="386"/>
                      <a:pt x="1777" y="387"/>
                    </a:cubicBezTo>
                    <a:cubicBezTo>
                      <a:pt x="1777" y="388"/>
                      <a:pt x="1777" y="389"/>
                      <a:pt x="1776" y="390"/>
                    </a:cubicBezTo>
                    <a:cubicBezTo>
                      <a:pt x="1776" y="391"/>
                      <a:pt x="1775" y="392"/>
                      <a:pt x="1774" y="393"/>
                    </a:cubicBezTo>
                    <a:cubicBezTo>
                      <a:pt x="1773" y="394"/>
                      <a:pt x="1772" y="394"/>
                      <a:pt x="1771" y="395"/>
                    </a:cubicBezTo>
                    <a:cubicBezTo>
                      <a:pt x="1770" y="396"/>
                      <a:pt x="1770" y="397"/>
                      <a:pt x="1769" y="398"/>
                    </a:cubicBezTo>
                    <a:cubicBezTo>
                      <a:pt x="1769" y="399"/>
                      <a:pt x="1770" y="400"/>
                      <a:pt x="1769" y="401"/>
                    </a:cubicBezTo>
                    <a:cubicBezTo>
                      <a:pt x="1769" y="402"/>
                      <a:pt x="1768" y="402"/>
                      <a:pt x="1768" y="402"/>
                    </a:cubicBezTo>
                    <a:cubicBezTo>
                      <a:pt x="1766" y="403"/>
                      <a:pt x="1765" y="403"/>
                      <a:pt x="1764" y="403"/>
                    </a:cubicBezTo>
                    <a:cubicBezTo>
                      <a:pt x="1762" y="404"/>
                      <a:pt x="1761" y="403"/>
                      <a:pt x="1760" y="405"/>
                    </a:cubicBezTo>
                    <a:cubicBezTo>
                      <a:pt x="1760" y="406"/>
                      <a:pt x="1761" y="407"/>
                      <a:pt x="1761" y="408"/>
                    </a:cubicBezTo>
                    <a:cubicBezTo>
                      <a:pt x="1761" y="408"/>
                      <a:pt x="1762" y="409"/>
                      <a:pt x="1762" y="409"/>
                    </a:cubicBezTo>
                    <a:cubicBezTo>
                      <a:pt x="1762" y="410"/>
                      <a:pt x="1762" y="411"/>
                      <a:pt x="1761" y="411"/>
                    </a:cubicBezTo>
                    <a:cubicBezTo>
                      <a:pt x="1760" y="412"/>
                      <a:pt x="1759" y="411"/>
                      <a:pt x="1758" y="411"/>
                    </a:cubicBezTo>
                    <a:cubicBezTo>
                      <a:pt x="1757" y="410"/>
                      <a:pt x="1756" y="410"/>
                      <a:pt x="1755" y="410"/>
                    </a:cubicBezTo>
                    <a:cubicBezTo>
                      <a:pt x="1754" y="410"/>
                      <a:pt x="1754" y="411"/>
                      <a:pt x="1752" y="411"/>
                    </a:cubicBezTo>
                    <a:cubicBezTo>
                      <a:pt x="1751" y="412"/>
                      <a:pt x="1751" y="412"/>
                      <a:pt x="1749" y="412"/>
                    </a:cubicBezTo>
                    <a:cubicBezTo>
                      <a:pt x="1748" y="413"/>
                      <a:pt x="1747" y="413"/>
                      <a:pt x="1745" y="413"/>
                    </a:cubicBezTo>
                    <a:cubicBezTo>
                      <a:pt x="1744" y="413"/>
                      <a:pt x="1743" y="413"/>
                      <a:pt x="1742" y="414"/>
                    </a:cubicBezTo>
                    <a:cubicBezTo>
                      <a:pt x="1741" y="414"/>
                      <a:pt x="1741" y="415"/>
                      <a:pt x="1741" y="415"/>
                    </a:cubicBezTo>
                    <a:cubicBezTo>
                      <a:pt x="1740" y="416"/>
                      <a:pt x="1738" y="416"/>
                      <a:pt x="1738" y="417"/>
                    </a:cubicBezTo>
                    <a:cubicBezTo>
                      <a:pt x="1737" y="418"/>
                      <a:pt x="1737" y="419"/>
                      <a:pt x="1738" y="419"/>
                    </a:cubicBezTo>
                    <a:moveTo>
                      <a:pt x="1593" y="289"/>
                    </a:moveTo>
                    <a:cubicBezTo>
                      <a:pt x="1593" y="287"/>
                      <a:pt x="1594" y="287"/>
                      <a:pt x="1595" y="286"/>
                    </a:cubicBezTo>
                    <a:cubicBezTo>
                      <a:pt x="1596" y="285"/>
                      <a:pt x="1596" y="284"/>
                      <a:pt x="1596" y="283"/>
                    </a:cubicBezTo>
                    <a:cubicBezTo>
                      <a:pt x="1597" y="281"/>
                      <a:pt x="1597" y="280"/>
                      <a:pt x="1598" y="278"/>
                    </a:cubicBezTo>
                    <a:cubicBezTo>
                      <a:pt x="1598" y="276"/>
                      <a:pt x="1598" y="275"/>
                      <a:pt x="1599" y="274"/>
                    </a:cubicBezTo>
                    <a:cubicBezTo>
                      <a:pt x="1600" y="272"/>
                      <a:pt x="1601" y="271"/>
                      <a:pt x="1601" y="269"/>
                    </a:cubicBezTo>
                    <a:cubicBezTo>
                      <a:pt x="1601" y="268"/>
                      <a:pt x="1601" y="268"/>
                      <a:pt x="1601" y="267"/>
                    </a:cubicBezTo>
                    <a:cubicBezTo>
                      <a:pt x="1601" y="265"/>
                      <a:pt x="1601" y="264"/>
                      <a:pt x="1601" y="263"/>
                    </a:cubicBezTo>
                    <a:cubicBezTo>
                      <a:pt x="1601" y="261"/>
                      <a:pt x="1602" y="260"/>
                      <a:pt x="1602" y="258"/>
                    </a:cubicBezTo>
                    <a:cubicBezTo>
                      <a:pt x="1602" y="257"/>
                      <a:pt x="1602" y="256"/>
                      <a:pt x="1602" y="254"/>
                    </a:cubicBezTo>
                    <a:cubicBezTo>
                      <a:pt x="1602" y="253"/>
                      <a:pt x="1602" y="252"/>
                      <a:pt x="1602" y="251"/>
                    </a:cubicBezTo>
                    <a:cubicBezTo>
                      <a:pt x="1602" y="250"/>
                      <a:pt x="1601" y="250"/>
                      <a:pt x="1601" y="249"/>
                    </a:cubicBezTo>
                    <a:cubicBezTo>
                      <a:pt x="1601" y="248"/>
                      <a:pt x="1602" y="247"/>
                      <a:pt x="1602" y="246"/>
                    </a:cubicBezTo>
                    <a:cubicBezTo>
                      <a:pt x="1602" y="245"/>
                      <a:pt x="1602" y="244"/>
                      <a:pt x="1602" y="243"/>
                    </a:cubicBezTo>
                    <a:cubicBezTo>
                      <a:pt x="1604" y="239"/>
                      <a:pt x="1604" y="239"/>
                      <a:pt x="1604" y="239"/>
                    </a:cubicBezTo>
                    <a:cubicBezTo>
                      <a:pt x="1603" y="239"/>
                      <a:pt x="1602" y="239"/>
                      <a:pt x="1601" y="239"/>
                    </a:cubicBezTo>
                    <a:cubicBezTo>
                      <a:pt x="1600" y="240"/>
                      <a:pt x="1600" y="241"/>
                      <a:pt x="1598" y="241"/>
                    </a:cubicBezTo>
                    <a:cubicBezTo>
                      <a:pt x="1597" y="241"/>
                      <a:pt x="1596" y="240"/>
                      <a:pt x="1595" y="240"/>
                    </a:cubicBezTo>
                    <a:cubicBezTo>
                      <a:pt x="1594" y="240"/>
                      <a:pt x="1593" y="240"/>
                      <a:pt x="1592" y="240"/>
                    </a:cubicBezTo>
                    <a:cubicBezTo>
                      <a:pt x="1592" y="240"/>
                      <a:pt x="1591" y="240"/>
                      <a:pt x="1590" y="241"/>
                    </a:cubicBezTo>
                    <a:cubicBezTo>
                      <a:pt x="1590" y="241"/>
                      <a:pt x="1589" y="242"/>
                      <a:pt x="1588" y="243"/>
                    </a:cubicBezTo>
                    <a:cubicBezTo>
                      <a:pt x="1588" y="243"/>
                      <a:pt x="1587" y="244"/>
                      <a:pt x="1586" y="244"/>
                    </a:cubicBezTo>
                    <a:cubicBezTo>
                      <a:pt x="1585" y="245"/>
                      <a:pt x="1584" y="244"/>
                      <a:pt x="1583" y="244"/>
                    </a:cubicBezTo>
                    <a:cubicBezTo>
                      <a:pt x="1581" y="245"/>
                      <a:pt x="1580" y="245"/>
                      <a:pt x="1579" y="245"/>
                    </a:cubicBezTo>
                    <a:cubicBezTo>
                      <a:pt x="1578" y="244"/>
                      <a:pt x="1577" y="243"/>
                      <a:pt x="1576" y="243"/>
                    </a:cubicBezTo>
                    <a:cubicBezTo>
                      <a:pt x="1575" y="242"/>
                      <a:pt x="1574" y="242"/>
                      <a:pt x="1573" y="241"/>
                    </a:cubicBezTo>
                    <a:cubicBezTo>
                      <a:pt x="1571" y="240"/>
                      <a:pt x="1571" y="239"/>
                      <a:pt x="1570" y="239"/>
                    </a:cubicBezTo>
                    <a:cubicBezTo>
                      <a:pt x="1568" y="239"/>
                      <a:pt x="1567" y="239"/>
                      <a:pt x="1566" y="239"/>
                    </a:cubicBezTo>
                    <a:cubicBezTo>
                      <a:pt x="1565" y="240"/>
                      <a:pt x="1564" y="240"/>
                      <a:pt x="1564" y="241"/>
                    </a:cubicBezTo>
                    <a:cubicBezTo>
                      <a:pt x="1562" y="244"/>
                      <a:pt x="1562" y="244"/>
                      <a:pt x="1562" y="244"/>
                    </a:cubicBezTo>
                    <a:cubicBezTo>
                      <a:pt x="1560" y="244"/>
                      <a:pt x="1559" y="244"/>
                      <a:pt x="1557" y="244"/>
                    </a:cubicBezTo>
                    <a:cubicBezTo>
                      <a:pt x="1555" y="244"/>
                      <a:pt x="1554" y="245"/>
                      <a:pt x="1553" y="244"/>
                    </a:cubicBezTo>
                    <a:cubicBezTo>
                      <a:pt x="1552" y="243"/>
                      <a:pt x="1552" y="242"/>
                      <a:pt x="1552" y="241"/>
                    </a:cubicBezTo>
                    <a:cubicBezTo>
                      <a:pt x="1551" y="240"/>
                      <a:pt x="1550" y="240"/>
                      <a:pt x="1549" y="240"/>
                    </a:cubicBezTo>
                    <a:cubicBezTo>
                      <a:pt x="1548" y="239"/>
                      <a:pt x="1547" y="239"/>
                      <a:pt x="1546" y="239"/>
                    </a:cubicBezTo>
                    <a:cubicBezTo>
                      <a:pt x="1545" y="239"/>
                      <a:pt x="1545" y="240"/>
                      <a:pt x="1544" y="240"/>
                    </a:cubicBezTo>
                    <a:cubicBezTo>
                      <a:pt x="1543" y="240"/>
                      <a:pt x="1542" y="239"/>
                      <a:pt x="1541" y="238"/>
                    </a:cubicBezTo>
                    <a:cubicBezTo>
                      <a:pt x="1540" y="238"/>
                      <a:pt x="1540" y="237"/>
                      <a:pt x="1540" y="236"/>
                    </a:cubicBezTo>
                    <a:cubicBezTo>
                      <a:pt x="1540" y="235"/>
                      <a:pt x="1541" y="235"/>
                      <a:pt x="1541" y="234"/>
                    </a:cubicBezTo>
                    <a:cubicBezTo>
                      <a:pt x="1540" y="233"/>
                      <a:pt x="1539" y="233"/>
                      <a:pt x="1538" y="232"/>
                    </a:cubicBezTo>
                    <a:cubicBezTo>
                      <a:pt x="1537" y="232"/>
                      <a:pt x="1538" y="230"/>
                      <a:pt x="1538" y="229"/>
                    </a:cubicBezTo>
                    <a:cubicBezTo>
                      <a:pt x="1537" y="229"/>
                      <a:pt x="1537" y="229"/>
                      <a:pt x="1536" y="228"/>
                    </a:cubicBezTo>
                    <a:cubicBezTo>
                      <a:pt x="1535" y="228"/>
                      <a:pt x="1535" y="228"/>
                      <a:pt x="1534" y="228"/>
                    </a:cubicBezTo>
                    <a:cubicBezTo>
                      <a:pt x="1532" y="228"/>
                      <a:pt x="1531" y="228"/>
                      <a:pt x="1530" y="227"/>
                    </a:cubicBezTo>
                    <a:cubicBezTo>
                      <a:pt x="1529" y="227"/>
                      <a:pt x="1529" y="227"/>
                      <a:pt x="1528" y="226"/>
                    </a:cubicBezTo>
                    <a:cubicBezTo>
                      <a:pt x="1527" y="225"/>
                      <a:pt x="1526" y="224"/>
                      <a:pt x="1527" y="223"/>
                    </a:cubicBezTo>
                    <a:cubicBezTo>
                      <a:pt x="1528" y="222"/>
                      <a:pt x="1529" y="223"/>
                      <a:pt x="1530" y="223"/>
                    </a:cubicBezTo>
                    <a:cubicBezTo>
                      <a:pt x="1531" y="224"/>
                      <a:pt x="1531" y="224"/>
                      <a:pt x="1532" y="224"/>
                    </a:cubicBezTo>
                    <a:cubicBezTo>
                      <a:pt x="1533" y="224"/>
                      <a:pt x="1534" y="224"/>
                      <a:pt x="1535" y="223"/>
                    </a:cubicBezTo>
                    <a:cubicBezTo>
                      <a:pt x="1536" y="222"/>
                      <a:pt x="1536" y="222"/>
                      <a:pt x="1536" y="220"/>
                    </a:cubicBezTo>
                    <a:cubicBezTo>
                      <a:pt x="1537" y="219"/>
                      <a:pt x="1536" y="218"/>
                      <a:pt x="1536" y="217"/>
                    </a:cubicBezTo>
                    <a:cubicBezTo>
                      <a:pt x="1535" y="217"/>
                      <a:pt x="1534" y="217"/>
                      <a:pt x="1534" y="217"/>
                    </a:cubicBezTo>
                    <a:cubicBezTo>
                      <a:pt x="1533" y="217"/>
                      <a:pt x="1532" y="217"/>
                      <a:pt x="1531" y="216"/>
                    </a:cubicBezTo>
                    <a:cubicBezTo>
                      <a:pt x="1531" y="216"/>
                      <a:pt x="1530" y="216"/>
                      <a:pt x="1530" y="215"/>
                    </a:cubicBezTo>
                    <a:cubicBezTo>
                      <a:pt x="1529" y="214"/>
                      <a:pt x="1530" y="213"/>
                      <a:pt x="1531" y="212"/>
                    </a:cubicBezTo>
                    <a:cubicBezTo>
                      <a:pt x="1531" y="211"/>
                      <a:pt x="1530" y="210"/>
                      <a:pt x="1531" y="209"/>
                    </a:cubicBezTo>
                    <a:cubicBezTo>
                      <a:pt x="1531" y="208"/>
                      <a:pt x="1532" y="208"/>
                      <a:pt x="1534" y="208"/>
                    </a:cubicBezTo>
                    <a:cubicBezTo>
                      <a:pt x="1535" y="207"/>
                      <a:pt x="1536" y="208"/>
                      <a:pt x="1538" y="208"/>
                    </a:cubicBezTo>
                    <a:cubicBezTo>
                      <a:pt x="1539" y="207"/>
                      <a:pt x="1540" y="208"/>
                      <a:pt x="1542" y="208"/>
                    </a:cubicBezTo>
                    <a:cubicBezTo>
                      <a:pt x="1544" y="208"/>
                      <a:pt x="1545" y="208"/>
                      <a:pt x="1547" y="208"/>
                    </a:cubicBezTo>
                    <a:cubicBezTo>
                      <a:pt x="1549" y="207"/>
                      <a:pt x="1549" y="207"/>
                      <a:pt x="1549" y="207"/>
                    </a:cubicBezTo>
                    <a:cubicBezTo>
                      <a:pt x="1550" y="206"/>
                      <a:pt x="1552" y="206"/>
                      <a:pt x="1552" y="205"/>
                    </a:cubicBezTo>
                    <a:cubicBezTo>
                      <a:pt x="1552" y="204"/>
                      <a:pt x="1549" y="204"/>
                      <a:pt x="1549" y="202"/>
                    </a:cubicBezTo>
                    <a:moveTo>
                      <a:pt x="1578" y="256"/>
                    </a:moveTo>
                    <a:cubicBezTo>
                      <a:pt x="1578" y="255"/>
                      <a:pt x="1578" y="254"/>
                      <a:pt x="1579" y="253"/>
                    </a:cubicBezTo>
                    <a:cubicBezTo>
                      <a:pt x="1579" y="252"/>
                      <a:pt x="1580" y="252"/>
                      <a:pt x="1581" y="252"/>
                    </a:cubicBezTo>
                    <a:cubicBezTo>
                      <a:pt x="1582" y="252"/>
                      <a:pt x="1583" y="252"/>
                      <a:pt x="1585" y="252"/>
                    </a:cubicBezTo>
                    <a:cubicBezTo>
                      <a:pt x="1586" y="252"/>
                      <a:pt x="1586" y="250"/>
                      <a:pt x="1587" y="250"/>
                    </a:cubicBezTo>
                    <a:cubicBezTo>
                      <a:pt x="1588" y="250"/>
                      <a:pt x="1589" y="249"/>
                      <a:pt x="1590" y="249"/>
                    </a:cubicBezTo>
                    <a:cubicBezTo>
                      <a:pt x="1591" y="250"/>
                      <a:pt x="1591" y="251"/>
                      <a:pt x="1590" y="252"/>
                    </a:cubicBezTo>
                    <a:cubicBezTo>
                      <a:pt x="1590" y="254"/>
                      <a:pt x="1589" y="254"/>
                      <a:pt x="1588" y="255"/>
                    </a:cubicBezTo>
                    <a:cubicBezTo>
                      <a:pt x="1587" y="256"/>
                      <a:pt x="1586" y="256"/>
                      <a:pt x="1585" y="257"/>
                    </a:cubicBezTo>
                    <a:cubicBezTo>
                      <a:pt x="1584" y="257"/>
                      <a:pt x="1583" y="258"/>
                      <a:pt x="1581" y="258"/>
                    </a:cubicBezTo>
                    <a:cubicBezTo>
                      <a:pt x="1580" y="257"/>
                      <a:pt x="1578" y="257"/>
                      <a:pt x="1578" y="256"/>
                    </a:cubicBezTo>
                    <a:close/>
                    <a:moveTo>
                      <a:pt x="1517" y="252"/>
                    </a:moveTo>
                    <a:cubicBezTo>
                      <a:pt x="1516" y="252"/>
                      <a:pt x="1515" y="252"/>
                      <a:pt x="1514" y="252"/>
                    </a:cubicBezTo>
                    <a:cubicBezTo>
                      <a:pt x="1513" y="251"/>
                      <a:pt x="1513" y="250"/>
                      <a:pt x="1513" y="249"/>
                    </a:cubicBezTo>
                    <a:cubicBezTo>
                      <a:pt x="1513" y="249"/>
                      <a:pt x="1514" y="248"/>
                      <a:pt x="1514" y="248"/>
                    </a:cubicBezTo>
                    <a:cubicBezTo>
                      <a:pt x="1515" y="247"/>
                      <a:pt x="1516" y="248"/>
                      <a:pt x="1517" y="248"/>
                    </a:cubicBezTo>
                    <a:cubicBezTo>
                      <a:pt x="1518" y="248"/>
                      <a:pt x="1518" y="249"/>
                      <a:pt x="1520" y="250"/>
                    </a:cubicBezTo>
                    <a:cubicBezTo>
                      <a:pt x="1520" y="250"/>
                      <a:pt x="1521" y="251"/>
                      <a:pt x="1522" y="251"/>
                    </a:cubicBezTo>
                    <a:cubicBezTo>
                      <a:pt x="1522" y="251"/>
                      <a:pt x="1522" y="250"/>
                      <a:pt x="1523" y="250"/>
                    </a:cubicBezTo>
                    <a:cubicBezTo>
                      <a:pt x="1524" y="250"/>
                      <a:pt x="1525" y="250"/>
                      <a:pt x="1526" y="250"/>
                    </a:cubicBezTo>
                    <a:cubicBezTo>
                      <a:pt x="1527" y="250"/>
                      <a:pt x="1528" y="250"/>
                      <a:pt x="1529" y="250"/>
                    </a:cubicBezTo>
                    <a:cubicBezTo>
                      <a:pt x="1530" y="251"/>
                      <a:pt x="1531" y="251"/>
                      <a:pt x="1531" y="252"/>
                    </a:cubicBezTo>
                    <a:cubicBezTo>
                      <a:pt x="1532" y="253"/>
                      <a:pt x="1532" y="253"/>
                      <a:pt x="1532" y="254"/>
                    </a:cubicBezTo>
                    <a:cubicBezTo>
                      <a:pt x="1532" y="255"/>
                      <a:pt x="1532" y="255"/>
                      <a:pt x="1531" y="256"/>
                    </a:cubicBezTo>
                    <a:cubicBezTo>
                      <a:pt x="1531" y="257"/>
                      <a:pt x="1529" y="256"/>
                      <a:pt x="1528" y="256"/>
                    </a:cubicBezTo>
                    <a:cubicBezTo>
                      <a:pt x="1527" y="256"/>
                      <a:pt x="1526" y="256"/>
                      <a:pt x="1525" y="255"/>
                    </a:cubicBezTo>
                    <a:cubicBezTo>
                      <a:pt x="1524" y="255"/>
                      <a:pt x="1523" y="254"/>
                      <a:pt x="1522" y="254"/>
                    </a:cubicBezTo>
                    <a:cubicBezTo>
                      <a:pt x="1522" y="253"/>
                      <a:pt x="1521" y="253"/>
                      <a:pt x="1520" y="253"/>
                    </a:cubicBezTo>
                    <a:cubicBezTo>
                      <a:pt x="1519" y="252"/>
                      <a:pt x="1518" y="253"/>
                      <a:pt x="1517" y="252"/>
                    </a:cubicBezTo>
                    <a:close/>
                    <a:moveTo>
                      <a:pt x="1526" y="241"/>
                    </a:moveTo>
                    <a:cubicBezTo>
                      <a:pt x="1525" y="242"/>
                      <a:pt x="1526" y="243"/>
                      <a:pt x="1527" y="243"/>
                    </a:cubicBezTo>
                    <a:cubicBezTo>
                      <a:pt x="1528" y="243"/>
                      <a:pt x="1528" y="243"/>
                      <a:pt x="1529" y="242"/>
                    </a:cubicBezTo>
                    <a:cubicBezTo>
                      <a:pt x="1529" y="242"/>
                      <a:pt x="1528" y="242"/>
                      <a:pt x="1527" y="241"/>
                    </a:cubicBezTo>
                    <a:cubicBezTo>
                      <a:pt x="1527" y="241"/>
                      <a:pt x="1526" y="241"/>
                      <a:pt x="1526" y="241"/>
                    </a:cubicBezTo>
                    <a:close/>
                    <a:moveTo>
                      <a:pt x="1519" y="239"/>
                    </a:moveTo>
                    <a:cubicBezTo>
                      <a:pt x="1518" y="238"/>
                      <a:pt x="1520" y="237"/>
                      <a:pt x="1521" y="237"/>
                    </a:cubicBezTo>
                    <a:cubicBezTo>
                      <a:pt x="1522" y="237"/>
                      <a:pt x="1522" y="236"/>
                      <a:pt x="1523" y="237"/>
                    </a:cubicBezTo>
                    <a:cubicBezTo>
                      <a:pt x="1524" y="237"/>
                      <a:pt x="1522" y="238"/>
                      <a:pt x="1521" y="239"/>
                    </a:cubicBezTo>
                    <a:cubicBezTo>
                      <a:pt x="1520" y="239"/>
                      <a:pt x="1519" y="239"/>
                      <a:pt x="1519" y="239"/>
                    </a:cubicBezTo>
                    <a:close/>
                    <a:moveTo>
                      <a:pt x="1523" y="231"/>
                    </a:moveTo>
                    <a:cubicBezTo>
                      <a:pt x="1524" y="231"/>
                      <a:pt x="1524" y="230"/>
                      <a:pt x="1524" y="229"/>
                    </a:cubicBezTo>
                    <a:cubicBezTo>
                      <a:pt x="1523" y="228"/>
                      <a:pt x="1522" y="228"/>
                      <a:pt x="1521" y="228"/>
                    </a:cubicBezTo>
                    <a:cubicBezTo>
                      <a:pt x="1520" y="228"/>
                      <a:pt x="1519" y="227"/>
                      <a:pt x="1519" y="227"/>
                    </a:cubicBezTo>
                    <a:cubicBezTo>
                      <a:pt x="1519" y="228"/>
                      <a:pt x="1519" y="228"/>
                      <a:pt x="1519" y="229"/>
                    </a:cubicBezTo>
                    <a:cubicBezTo>
                      <a:pt x="1520" y="230"/>
                      <a:pt x="1520" y="229"/>
                      <a:pt x="1521" y="229"/>
                    </a:cubicBezTo>
                    <a:cubicBezTo>
                      <a:pt x="1522" y="230"/>
                      <a:pt x="1522" y="232"/>
                      <a:pt x="1523" y="231"/>
                    </a:cubicBezTo>
                    <a:close/>
                    <a:moveTo>
                      <a:pt x="1500" y="237"/>
                    </a:moveTo>
                    <a:cubicBezTo>
                      <a:pt x="1499" y="236"/>
                      <a:pt x="1500" y="234"/>
                      <a:pt x="1499" y="233"/>
                    </a:cubicBezTo>
                    <a:cubicBezTo>
                      <a:pt x="1498" y="233"/>
                      <a:pt x="1498" y="233"/>
                      <a:pt x="1497" y="232"/>
                    </a:cubicBezTo>
                    <a:cubicBezTo>
                      <a:pt x="1496" y="232"/>
                      <a:pt x="1496" y="232"/>
                      <a:pt x="1495" y="231"/>
                    </a:cubicBezTo>
                    <a:cubicBezTo>
                      <a:pt x="1495" y="230"/>
                      <a:pt x="1496" y="229"/>
                      <a:pt x="1497" y="228"/>
                    </a:cubicBezTo>
                    <a:cubicBezTo>
                      <a:pt x="1497" y="228"/>
                      <a:pt x="1498" y="228"/>
                      <a:pt x="1499" y="227"/>
                    </a:cubicBezTo>
                    <a:cubicBezTo>
                      <a:pt x="1500" y="227"/>
                      <a:pt x="1500" y="227"/>
                      <a:pt x="1502" y="227"/>
                    </a:cubicBezTo>
                    <a:cubicBezTo>
                      <a:pt x="1503" y="227"/>
                      <a:pt x="1504" y="228"/>
                      <a:pt x="1505" y="229"/>
                    </a:cubicBezTo>
                    <a:cubicBezTo>
                      <a:pt x="1506" y="229"/>
                      <a:pt x="1507" y="228"/>
                      <a:pt x="1508" y="229"/>
                    </a:cubicBezTo>
                    <a:cubicBezTo>
                      <a:pt x="1509" y="229"/>
                      <a:pt x="1509" y="230"/>
                      <a:pt x="1510" y="231"/>
                    </a:cubicBezTo>
                    <a:cubicBezTo>
                      <a:pt x="1510" y="232"/>
                      <a:pt x="1512" y="233"/>
                      <a:pt x="1511" y="234"/>
                    </a:cubicBezTo>
                    <a:cubicBezTo>
                      <a:pt x="1510" y="234"/>
                      <a:pt x="1509" y="233"/>
                      <a:pt x="1509" y="234"/>
                    </a:cubicBezTo>
                    <a:cubicBezTo>
                      <a:pt x="1508" y="234"/>
                      <a:pt x="1509" y="235"/>
                      <a:pt x="1510" y="236"/>
                    </a:cubicBezTo>
                    <a:cubicBezTo>
                      <a:pt x="1510" y="238"/>
                      <a:pt x="1510" y="238"/>
                      <a:pt x="1510" y="240"/>
                    </a:cubicBezTo>
                    <a:cubicBezTo>
                      <a:pt x="1510" y="241"/>
                      <a:pt x="1511" y="242"/>
                      <a:pt x="1510" y="242"/>
                    </a:cubicBezTo>
                    <a:cubicBezTo>
                      <a:pt x="1509" y="243"/>
                      <a:pt x="1509" y="241"/>
                      <a:pt x="1508" y="240"/>
                    </a:cubicBezTo>
                    <a:cubicBezTo>
                      <a:pt x="1507" y="240"/>
                      <a:pt x="1507" y="240"/>
                      <a:pt x="1506" y="240"/>
                    </a:cubicBezTo>
                    <a:cubicBezTo>
                      <a:pt x="1505" y="240"/>
                      <a:pt x="1507" y="243"/>
                      <a:pt x="1506" y="242"/>
                    </a:cubicBezTo>
                    <a:cubicBezTo>
                      <a:pt x="1505" y="242"/>
                      <a:pt x="1505" y="241"/>
                      <a:pt x="1505" y="241"/>
                    </a:cubicBezTo>
                    <a:cubicBezTo>
                      <a:pt x="1505" y="240"/>
                      <a:pt x="1505" y="239"/>
                      <a:pt x="1504" y="238"/>
                    </a:cubicBezTo>
                    <a:cubicBezTo>
                      <a:pt x="1503" y="238"/>
                      <a:pt x="1502" y="239"/>
                      <a:pt x="1501" y="239"/>
                    </a:cubicBezTo>
                    <a:cubicBezTo>
                      <a:pt x="1500" y="239"/>
                      <a:pt x="1500" y="238"/>
                      <a:pt x="1500" y="237"/>
                    </a:cubicBezTo>
                    <a:close/>
                    <a:moveTo>
                      <a:pt x="1505" y="211"/>
                    </a:moveTo>
                    <a:cubicBezTo>
                      <a:pt x="1506" y="212"/>
                      <a:pt x="1506" y="213"/>
                      <a:pt x="1507" y="214"/>
                    </a:cubicBezTo>
                    <a:cubicBezTo>
                      <a:pt x="1508" y="214"/>
                      <a:pt x="1509" y="215"/>
                      <a:pt x="1509" y="216"/>
                    </a:cubicBezTo>
                    <a:cubicBezTo>
                      <a:pt x="1509" y="217"/>
                      <a:pt x="1507" y="217"/>
                      <a:pt x="1507" y="218"/>
                    </a:cubicBezTo>
                    <a:cubicBezTo>
                      <a:pt x="1508" y="219"/>
                      <a:pt x="1509" y="219"/>
                      <a:pt x="1510" y="220"/>
                    </a:cubicBezTo>
                    <a:cubicBezTo>
                      <a:pt x="1510" y="220"/>
                      <a:pt x="1511" y="219"/>
                      <a:pt x="1512" y="219"/>
                    </a:cubicBezTo>
                    <a:cubicBezTo>
                      <a:pt x="1513" y="219"/>
                      <a:pt x="1513" y="220"/>
                      <a:pt x="1514" y="220"/>
                    </a:cubicBezTo>
                    <a:cubicBezTo>
                      <a:pt x="1515" y="221"/>
                      <a:pt x="1516" y="221"/>
                      <a:pt x="1517" y="222"/>
                    </a:cubicBezTo>
                    <a:cubicBezTo>
                      <a:pt x="1517" y="222"/>
                      <a:pt x="1518" y="223"/>
                      <a:pt x="1518" y="224"/>
                    </a:cubicBezTo>
                    <a:cubicBezTo>
                      <a:pt x="1517" y="225"/>
                      <a:pt x="1517" y="224"/>
                      <a:pt x="1516" y="225"/>
                    </a:cubicBezTo>
                    <a:cubicBezTo>
                      <a:pt x="1512" y="224"/>
                      <a:pt x="1512" y="224"/>
                      <a:pt x="1512" y="224"/>
                    </a:cubicBezTo>
                    <a:cubicBezTo>
                      <a:pt x="1513" y="224"/>
                      <a:pt x="1514" y="225"/>
                      <a:pt x="1515" y="225"/>
                    </a:cubicBezTo>
                    <a:cubicBezTo>
                      <a:pt x="1516" y="226"/>
                      <a:pt x="1516" y="226"/>
                      <a:pt x="1517" y="227"/>
                    </a:cubicBezTo>
                    <a:cubicBezTo>
                      <a:pt x="1517" y="227"/>
                      <a:pt x="1518" y="228"/>
                      <a:pt x="1518" y="229"/>
                    </a:cubicBezTo>
                    <a:cubicBezTo>
                      <a:pt x="1518" y="230"/>
                      <a:pt x="1518" y="231"/>
                      <a:pt x="1517" y="231"/>
                    </a:cubicBezTo>
                    <a:cubicBezTo>
                      <a:pt x="1516" y="232"/>
                      <a:pt x="1515" y="232"/>
                      <a:pt x="1515" y="231"/>
                    </a:cubicBezTo>
                    <a:cubicBezTo>
                      <a:pt x="1513" y="231"/>
                      <a:pt x="1513" y="229"/>
                      <a:pt x="1512" y="229"/>
                    </a:cubicBezTo>
                    <a:cubicBezTo>
                      <a:pt x="1512" y="229"/>
                      <a:pt x="1511" y="229"/>
                      <a:pt x="1511" y="229"/>
                    </a:cubicBezTo>
                    <a:cubicBezTo>
                      <a:pt x="1510" y="229"/>
                      <a:pt x="1510" y="230"/>
                      <a:pt x="1509" y="229"/>
                    </a:cubicBezTo>
                    <a:cubicBezTo>
                      <a:pt x="1509" y="229"/>
                      <a:pt x="1509" y="228"/>
                      <a:pt x="1509" y="227"/>
                    </a:cubicBezTo>
                    <a:cubicBezTo>
                      <a:pt x="1508" y="226"/>
                      <a:pt x="1507" y="226"/>
                      <a:pt x="1506" y="225"/>
                    </a:cubicBezTo>
                    <a:cubicBezTo>
                      <a:pt x="1505" y="225"/>
                      <a:pt x="1504" y="225"/>
                      <a:pt x="1503" y="225"/>
                    </a:cubicBezTo>
                    <a:cubicBezTo>
                      <a:pt x="1502" y="225"/>
                      <a:pt x="1501" y="225"/>
                      <a:pt x="1500" y="225"/>
                    </a:cubicBezTo>
                    <a:cubicBezTo>
                      <a:pt x="1499" y="225"/>
                      <a:pt x="1498" y="226"/>
                      <a:pt x="1496" y="225"/>
                    </a:cubicBezTo>
                    <a:cubicBezTo>
                      <a:pt x="1496" y="225"/>
                      <a:pt x="1496" y="225"/>
                      <a:pt x="1495" y="224"/>
                    </a:cubicBezTo>
                    <a:cubicBezTo>
                      <a:pt x="1494" y="224"/>
                      <a:pt x="1493" y="224"/>
                      <a:pt x="1492" y="223"/>
                    </a:cubicBezTo>
                    <a:cubicBezTo>
                      <a:pt x="1491" y="222"/>
                      <a:pt x="1491" y="221"/>
                      <a:pt x="1490" y="220"/>
                    </a:cubicBezTo>
                    <a:cubicBezTo>
                      <a:pt x="1490" y="219"/>
                      <a:pt x="1490" y="219"/>
                      <a:pt x="1489" y="218"/>
                    </a:cubicBezTo>
                    <a:cubicBezTo>
                      <a:pt x="1489" y="218"/>
                      <a:pt x="1488" y="217"/>
                      <a:pt x="1487" y="217"/>
                    </a:cubicBezTo>
                    <a:cubicBezTo>
                      <a:pt x="1486" y="216"/>
                      <a:pt x="1486" y="217"/>
                      <a:pt x="1485" y="216"/>
                    </a:cubicBezTo>
                    <a:cubicBezTo>
                      <a:pt x="1484" y="216"/>
                      <a:pt x="1484" y="215"/>
                      <a:pt x="1484" y="214"/>
                    </a:cubicBezTo>
                    <a:cubicBezTo>
                      <a:pt x="1484" y="213"/>
                      <a:pt x="1484" y="212"/>
                      <a:pt x="1484" y="212"/>
                    </a:cubicBezTo>
                    <a:cubicBezTo>
                      <a:pt x="1483" y="210"/>
                      <a:pt x="1482" y="211"/>
                      <a:pt x="1481" y="210"/>
                    </a:cubicBezTo>
                    <a:cubicBezTo>
                      <a:pt x="1481" y="209"/>
                      <a:pt x="1481" y="208"/>
                      <a:pt x="1481" y="207"/>
                    </a:cubicBezTo>
                    <a:cubicBezTo>
                      <a:pt x="1482" y="205"/>
                      <a:pt x="1481" y="204"/>
                      <a:pt x="1481" y="203"/>
                    </a:cubicBezTo>
                    <a:cubicBezTo>
                      <a:pt x="1481" y="201"/>
                      <a:pt x="1481" y="201"/>
                      <a:pt x="1481" y="200"/>
                    </a:cubicBezTo>
                    <a:cubicBezTo>
                      <a:pt x="1482" y="198"/>
                      <a:pt x="1482" y="197"/>
                      <a:pt x="1482" y="196"/>
                    </a:cubicBezTo>
                    <a:cubicBezTo>
                      <a:pt x="1481" y="195"/>
                      <a:pt x="1480" y="195"/>
                      <a:pt x="1479" y="194"/>
                    </a:cubicBezTo>
                    <a:cubicBezTo>
                      <a:pt x="1478" y="194"/>
                      <a:pt x="1478" y="194"/>
                      <a:pt x="1477" y="193"/>
                    </a:cubicBezTo>
                    <a:cubicBezTo>
                      <a:pt x="1475" y="193"/>
                      <a:pt x="1475" y="192"/>
                      <a:pt x="1473" y="191"/>
                    </a:cubicBezTo>
                    <a:cubicBezTo>
                      <a:pt x="1472" y="191"/>
                      <a:pt x="1471" y="191"/>
                      <a:pt x="1470" y="190"/>
                    </a:cubicBezTo>
                    <a:cubicBezTo>
                      <a:pt x="1468" y="189"/>
                      <a:pt x="1468" y="188"/>
                      <a:pt x="1467" y="187"/>
                    </a:cubicBezTo>
                    <a:cubicBezTo>
                      <a:pt x="1466" y="185"/>
                      <a:pt x="1466" y="184"/>
                      <a:pt x="1465" y="184"/>
                    </a:cubicBezTo>
                    <a:cubicBezTo>
                      <a:pt x="1464" y="183"/>
                      <a:pt x="1463" y="184"/>
                      <a:pt x="1461" y="184"/>
                    </a:cubicBezTo>
                    <a:cubicBezTo>
                      <a:pt x="1460" y="184"/>
                      <a:pt x="1459" y="183"/>
                      <a:pt x="1458" y="182"/>
                    </a:cubicBezTo>
                    <a:cubicBezTo>
                      <a:pt x="1457" y="182"/>
                      <a:pt x="1456" y="181"/>
                      <a:pt x="1455" y="181"/>
                    </a:cubicBezTo>
                    <a:cubicBezTo>
                      <a:pt x="1453" y="179"/>
                      <a:pt x="1451" y="179"/>
                      <a:pt x="1450" y="177"/>
                    </a:cubicBezTo>
                    <a:cubicBezTo>
                      <a:pt x="1449" y="176"/>
                      <a:pt x="1450" y="175"/>
                      <a:pt x="1449" y="174"/>
                    </a:cubicBezTo>
                    <a:cubicBezTo>
                      <a:pt x="1449" y="173"/>
                      <a:pt x="1448" y="173"/>
                      <a:pt x="1448" y="172"/>
                    </a:cubicBezTo>
                    <a:cubicBezTo>
                      <a:pt x="1447" y="171"/>
                      <a:pt x="1449" y="170"/>
                      <a:pt x="1448" y="170"/>
                    </a:cubicBezTo>
                    <a:cubicBezTo>
                      <a:pt x="1447" y="169"/>
                      <a:pt x="1446" y="172"/>
                      <a:pt x="1445" y="172"/>
                    </a:cubicBezTo>
                    <a:cubicBezTo>
                      <a:pt x="1444" y="172"/>
                      <a:pt x="1445" y="170"/>
                      <a:pt x="1444" y="170"/>
                    </a:cubicBezTo>
                    <a:cubicBezTo>
                      <a:pt x="1443" y="169"/>
                      <a:pt x="1442" y="170"/>
                      <a:pt x="1441" y="170"/>
                    </a:cubicBezTo>
                    <a:cubicBezTo>
                      <a:pt x="1440" y="169"/>
                      <a:pt x="1440" y="168"/>
                      <a:pt x="1439" y="168"/>
                    </a:cubicBezTo>
                    <a:cubicBezTo>
                      <a:pt x="1439" y="166"/>
                      <a:pt x="1440" y="164"/>
                      <a:pt x="1439" y="163"/>
                    </a:cubicBezTo>
                    <a:cubicBezTo>
                      <a:pt x="1438" y="162"/>
                      <a:pt x="1438" y="161"/>
                      <a:pt x="1437" y="161"/>
                    </a:cubicBezTo>
                    <a:cubicBezTo>
                      <a:pt x="1435" y="161"/>
                      <a:pt x="1436" y="163"/>
                      <a:pt x="1434" y="164"/>
                    </a:cubicBezTo>
                    <a:cubicBezTo>
                      <a:pt x="1433" y="164"/>
                      <a:pt x="1432" y="164"/>
                      <a:pt x="1431" y="165"/>
                    </a:cubicBezTo>
                    <a:cubicBezTo>
                      <a:pt x="1431" y="166"/>
                      <a:pt x="1431" y="167"/>
                      <a:pt x="1431" y="168"/>
                    </a:cubicBezTo>
                    <a:cubicBezTo>
                      <a:pt x="1431" y="170"/>
                      <a:pt x="1430" y="172"/>
                      <a:pt x="1431" y="174"/>
                    </a:cubicBezTo>
                    <a:cubicBezTo>
                      <a:pt x="1432" y="175"/>
                      <a:pt x="1432" y="175"/>
                      <a:pt x="1433" y="176"/>
                    </a:cubicBezTo>
                    <a:cubicBezTo>
                      <a:pt x="1434" y="176"/>
                      <a:pt x="1436" y="176"/>
                      <a:pt x="1437" y="176"/>
                    </a:cubicBezTo>
                    <a:cubicBezTo>
                      <a:pt x="1439" y="177"/>
                      <a:pt x="1439" y="179"/>
                      <a:pt x="1440" y="181"/>
                    </a:cubicBezTo>
                    <a:cubicBezTo>
                      <a:pt x="1441" y="182"/>
                      <a:pt x="1442" y="183"/>
                      <a:pt x="1442" y="184"/>
                    </a:cubicBezTo>
                    <a:cubicBezTo>
                      <a:pt x="1443" y="186"/>
                      <a:pt x="1443" y="187"/>
                      <a:pt x="1444" y="188"/>
                    </a:cubicBezTo>
                    <a:cubicBezTo>
                      <a:pt x="1445" y="190"/>
                      <a:pt x="1445" y="191"/>
                      <a:pt x="1446" y="192"/>
                    </a:cubicBezTo>
                    <a:cubicBezTo>
                      <a:pt x="1447" y="193"/>
                      <a:pt x="1448" y="193"/>
                      <a:pt x="1449" y="193"/>
                    </a:cubicBezTo>
                    <a:cubicBezTo>
                      <a:pt x="1451" y="194"/>
                      <a:pt x="1452" y="193"/>
                      <a:pt x="1454" y="194"/>
                    </a:cubicBezTo>
                    <a:cubicBezTo>
                      <a:pt x="1455" y="194"/>
                      <a:pt x="1457" y="193"/>
                      <a:pt x="1458" y="194"/>
                    </a:cubicBezTo>
                    <a:cubicBezTo>
                      <a:pt x="1458" y="195"/>
                      <a:pt x="1458" y="195"/>
                      <a:pt x="1458" y="196"/>
                    </a:cubicBezTo>
                    <a:cubicBezTo>
                      <a:pt x="1459" y="197"/>
                      <a:pt x="1457" y="198"/>
                      <a:pt x="1458" y="199"/>
                    </a:cubicBezTo>
                    <a:cubicBezTo>
                      <a:pt x="1458" y="200"/>
                      <a:pt x="1460" y="199"/>
                      <a:pt x="1461" y="200"/>
                    </a:cubicBezTo>
                    <a:cubicBezTo>
                      <a:pt x="1463" y="201"/>
                      <a:pt x="1464" y="202"/>
                      <a:pt x="1466" y="203"/>
                    </a:cubicBezTo>
                    <a:cubicBezTo>
                      <a:pt x="1467" y="203"/>
                      <a:pt x="1467" y="203"/>
                      <a:pt x="1468" y="204"/>
                    </a:cubicBezTo>
                    <a:cubicBezTo>
                      <a:pt x="1469" y="205"/>
                      <a:pt x="1470" y="205"/>
                      <a:pt x="1472" y="206"/>
                    </a:cubicBezTo>
                    <a:cubicBezTo>
                      <a:pt x="1473" y="207"/>
                      <a:pt x="1474" y="207"/>
                      <a:pt x="1475" y="208"/>
                    </a:cubicBezTo>
                    <a:cubicBezTo>
                      <a:pt x="1475" y="209"/>
                      <a:pt x="1475" y="210"/>
                      <a:pt x="1475" y="211"/>
                    </a:cubicBezTo>
                    <a:cubicBezTo>
                      <a:pt x="1474" y="211"/>
                      <a:pt x="1473" y="213"/>
                      <a:pt x="1472" y="213"/>
                    </a:cubicBezTo>
                    <a:cubicBezTo>
                      <a:pt x="1471" y="212"/>
                      <a:pt x="1471" y="212"/>
                      <a:pt x="1471" y="212"/>
                    </a:cubicBezTo>
                    <a:cubicBezTo>
                      <a:pt x="1470" y="211"/>
                      <a:pt x="1471" y="210"/>
                      <a:pt x="1471" y="209"/>
                    </a:cubicBezTo>
                    <a:cubicBezTo>
                      <a:pt x="1470" y="208"/>
                      <a:pt x="1469" y="208"/>
                      <a:pt x="1468" y="208"/>
                    </a:cubicBezTo>
                    <a:cubicBezTo>
                      <a:pt x="1467" y="207"/>
                      <a:pt x="1467" y="207"/>
                      <a:pt x="1466" y="207"/>
                    </a:cubicBezTo>
                    <a:cubicBezTo>
                      <a:pt x="1465" y="207"/>
                      <a:pt x="1465" y="207"/>
                      <a:pt x="1465" y="207"/>
                    </a:cubicBezTo>
                    <a:cubicBezTo>
                      <a:pt x="1464" y="208"/>
                      <a:pt x="1465" y="208"/>
                      <a:pt x="1464" y="209"/>
                    </a:cubicBezTo>
                    <a:cubicBezTo>
                      <a:pt x="1464" y="210"/>
                      <a:pt x="1463" y="210"/>
                      <a:pt x="1463" y="211"/>
                    </a:cubicBezTo>
                    <a:cubicBezTo>
                      <a:pt x="1463" y="211"/>
                      <a:pt x="1462" y="212"/>
                      <a:pt x="1462" y="212"/>
                    </a:cubicBezTo>
                    <a:cubicBezTo>
                      <a:pt x="1462" y="213"/>
                      <a:pt x="1462" y="213"/>
                      <a:pt x="1463" y="214"/>
                    </a:cubicBezTo>
                    <a:cubicBezTo>
                      <a:pt x="1463" y="215"/>
                      <a:pt x="1464" y="214"/>
                      <a:pt x="1465" y="215"/>
                    </a:cubicBezTo>
                    <a:cubicBezTo>
                      <a:pt x="1466" y="215"/>
                      <a:pt x="1467" y="215"/>
                      <a:pt x="1467" y="216"/>
                    </a:cubicBezTo>
                    <a:cubicBezTo>
                      <a:pt x="1469" y="218"/>
                      <a:pt x="1469" y="220"/>
                      <a:pt x="1467" y="221"/>
                    </a:cubicBezTo>
                    <a:cubicBezTo>
                      <a:pt x="1466" y="221"/>
                      <a:pt x="1466" y="221"/>
                      <a:pt x="1465" y="221"/>
                    </a:cubicBezTo>
                    <a:cubicBezTo>
                      <a:pt x="1464" y="222"/>
                      <a:pt x="1464" y="223"/>
                      <a:pt x="1464" y="224"/>
                    </a:cubicBezTo>
                    <a:cubicBezTo>
                      <a:pt x="1463" y="225"/>
                      <a:pt x="1463" y="226"/>
                      <a:pt x="1462" y="227"/>
                    </a:cubicBezTo>
                    <a:cubicBezTo>
                      <a:pt x="1461" y="228"/>
                      <a:pt x="1460" y="230"/>
                      <a:pt x="1460" y="230"/>
                    </a:cubicBezTo>
                    <a:cubicBezTo>
                      <a:pt x="1458" y="230"/>
                      <a:pt x="1457" y="229"/>
                      <a:pt x="1457" y="227"/>
                    </a:cubicBezTo>
                    <a:cubicBezTo>
                      <a:pt x="1457" y="226"/>
                      <a:pt x="1457" y="226"/>
                      <a:pt x="1458" y="225"/>
                    </a:cubicBezTo>
                    <a:cubicBezTo>
                      <a:pt x="1458" y="224"/>
                      <a:pt x="1457" y="223"/>
                      <a:pt x="1458" y="222"/>
                    </a:cubicBezTo>
                    <a:cubicBezTo>
                      <a:pt x="1459" y="222"/>
                      <a:pt x="1459" y="222"/>
                      <a:pt x="1460" y="222"/>
                    </a:cubicBezTo>
                    <a:cubicBezTo>
                      <a:pt x="1461" y="221"/>
                      <a:pt x="1460" y="220"/>
                      <a:pt x="1460" y="219"/>
                    </a:cubicBezTo>
                    <a:cubicBezTo>
                      <a:pt x="1460" y="218"/>
                      <a:pt x="1460" y="217"/>
                      <a:pt x="1459" y="216"/>
                    </a:cubicBezTo>
                    <a:cubicBezTo>
                      <a:pt x="1459" y="215"/>
                      <a:pt x="1458" y="215"/>
                      <a:pt x="1458" y="214"/>
                    </a:cubicBezTo>
                    <a:cubicBezTo>
                      <a:pt x="1457" y="213"/>
                      <a:pt x="1456" y="213"/>
                      <a:pt x="1455" y="212"/>
                    </a:cubicBezTo>
                    <a:cubicBezTo>
                      <a:pt x="1454" y="211"/>
                      <a:pt x="1452" y="211"/>
                      <a:pt x="1452" y="210"/>
                    </a:cubicBezTo>
                    <a:cubicBezTo>
                      <a:pt x="1451" y="209"/>
                      <a:pt x="1453" y="207"/>
                      <a:pt x="1452" y="207"/>
                    </a:cubicBezTo>
                    <a:cubicBezTo>
                      <a:pt x="1451" y="206"/>
                      <a:pt x="1451" y="206"/>
                      <a:pt x="1450" y="206"/>
                    </a:cubicBezTo>
                    <a:cubicBezTo>
                      <a:pt x="1449" y="206"/>
                      <a:pt x="1448" y="207"/>
                      <a:pt x="1446" y="206"/>
                    </a:cubicBezTo>
                    <a:cubicBezTo>
                      <a:pt x="1446" y="206"/>
                      <a:pt x="1445" y="206"/>
                      <a:pt x="1444" y="205"/>
                    </a:cubicBezTo>
                    <a:cubicBezTo>
                      <a:pt x="1443" y="204"/>
                      <a:pt x="1444" y="202"/>
                      <a:pt x="1443" y="201"/>
                    </a:cubicBezTo>
                    <a:cubicBezTo>
                      <a:pt x="1441" y="200"/>
                      <a:pt x="1440" y="201"/>
                      <a:pt x="1438" y="201"/>
                    </a:cubicBezTo>
                    <a:cubicBezTo>
                      <a:pt x="1437" y="200"/>
                      <a:pt x="1436" y="200"/>
                      <a:pt x="1435" y="199"/>
                    </a:cubicBezTo>
                    <a:cubicBezTo>
                      <a:pt x="1434" y="199"/>
                      <a:pt x="1433" y="198"/>
                      <a:pt x="1432" y="198"/>
                    </a:cubicBezTo>
                    <a:cubicBezTo>
                      <a:pt x="1431" y="197"/>
                      <a:pt x="1430" y="197"/>
                      <a:pt x="1429" y="196"/>
                    </a:cubicBezTo>
                    <a:cubicBezTo>
                      <a:pt x="1428" y="195"/>
                      <a:pt x="1429" y="194"/>
                      <a:pt x="1428" y="194"/>
                    </a:cubicBezTo>
                    <a:cubicBezTo>
                      <a:pt x="1427" y="193"/>
                      <a:pt x="1426" y="194"/>
                      <a:pt x="1424" y="193"/>
                    </a:cubicBezTo>
                    <a:cubicBezTo>
                      <a:pt x="1423" y="192"/>
                      <a:pt x="1424" y="190"/>
                      <a:pt x="1423" y="189"/>
                    </a:cubicBezTo>
                    <a:cubicBezTo>
                      <a:pt x="1422" y="188"/>
                      <a:pt x="1421" y="188"/>
                      <a:pt x="1420" y="187"/>
                    </a:cubicBezTo>
                    <a:cubicBezTo>
                      <a:pt x="1419" y="185"/>
                      <a:pt x="1419" y="184"/>
                      <a:pt x="1418" y="183"/>
                    </a:cubicBezTo>
                    <a:cubicBezTo>
                      <a:pt x="1418" y="182"/>
                      <a:pt x="1417" y="181"/>
                      <a:pt x="1416" y="179"/>
                    </a:cubicBezTo>
                    <a:cubicBezTo>
                      <a:pt x="1416" y="178"/>
                      <a:pt x="1416" y="178"/>
                      <a:pt x="1415" y="177"/>
                    </a:cubicBezTo>
                    <a:cubicBezTo>
                      <a:pt x="1414" y="177"/>
                      <a:pt x="1413" y="177"/>
                      <a:pt x="1412" y="176"/>
                    </a:cubicBezTo>
                    <a:cubicBezTo>
                      <a:pt x="1411" y="176"/>
                      <a:pt x="1410" y="176"/>
                      <a:pt x="1409" y="175"/>
                    </a:cubicBezTo>
                    <a:cubicBezTo>
                      <a:pt x="1408" y="175"/>
                      <a:pt x="1408" y="175"/>
                      <a:pt x="1406" y="175"/>
                    </a:cubicBezTo>
                    <a:cubicBezTo>
                      <a:pt x="1405" y="174"/>
                      <a:pt x="1404" y="174"/>
                      <a:pt x="1403" y="175"/>
                    </a:cubicBezTo>
                    <a:cubicBezTo>
                      <a:pt x="1403" y="176"/>
                      <a:pt x="1404" y="176"/>
                      <a:pt x="1403" y="177"/>
                    </a:cubicBezTo>
                    <a:cubicBezTo>
                      <a:pt x="1403" y="178"/>
                      <a:pt x="1403" y="179"/>
                      <a:pt x="1402" y="179"/>
                    </a:cubicBezTo>
                    <a:cubicBezTo>
                      <a:pt x="1401" y="180"/>
                      <a:pt x="1400" y="180"/>
                      <a:pt x="1399" y="180"/>
                    </a:cubicBezTo>
                    <a:cubicBezTo>
                      <a:pt x="1397" y="181"/>
                      <a:pt x="1397" y="181"/>
                      <a:pt x="1395" y="182"/>
                    </a:cubicBezTo>
                    <a:cubicBezTo>
                      <a:pt x="1394" y="183"/>
                      <a:pt x="1393" y="183"/>
                      <a:pt x="1392" y="184"/>
                    </a:cubicBezTo>
                    <a:cubicBezTo>
                      <a:pt x="1391" y="185"/>
                      <a:pt x="1390" y="185"/>
                      <a:pt x="1389" y="186"/>
                    </a:cubicBezTo>
                    <a:cubicBezTo>
                      <a:pt x="1388" y="186"/>
                      <a:pt x="1387" y="186"/>
                      <a:pt x="1386" y="185"/>
                    </a:cubicBezTo>
                    <a:cubicBezTo>
                      <a:pt x="1385" y="185"/>
                      <a:pt x="1384" y="185"/>
                      <a:pt x="1383" y="184"/>
                    </a:cubicBezTo>
                    <a:cubicBezTo>
                      <a:pt x="1382" y="184"/>
                      <a:pt x="1382" y="183"/>
                      <a:pt x="1381" y="182"/>
                    </a:cubicBezTo>
                    <a:cubicBezTo>
                      <a:pt x="1379" y="182"/>
                      <a:pt x="1379" y="182"/>
                      <a:pt x="1377" y="182"/>
                    </a:cubicBezTo>
                    <a:cubicBezTo>
                      <a:pt x="1375" y="182"/>
                      <a:pt x="1374" y="182"/>
                      <a:pt x="1372" y="182"/>
                    </a:cubicBezTo>
                    <a:cubicBezTo>
                      <a:pt x="1371" y="183"/>
                      <a:pt x="1370" y="183"/>
                      <a:pt x="1369" y="184"/>
                    </a:cubicBezTo>
                    <a:cubicBezTo>
                      <a:pt x="1368" y="185"/>
                      <a:pt x="1368" y="186"/>
                      <a:pt x="1368" y="188"/>
                    </a:cubicBezTo>
                    <a:cubicBezTo>
                      <a:pt x="1368" y="190"/>
                      <a:pt x="1370" y="190"/>
                      <a:pt x="1370" y="192"/>
                    </a:cubicBezTo>
                    <a:cubicBezTo>
                      <a:pt x="1369" y="193"/>
                      <a:pt x="1369" y="194"/>
                      <a:pt x="1368" y="196"/>
                    </a:cubicBezTo>
                    <a:cubicBezTo>
                      <a:pt x="1367" y="197"/>
                      <a:pt x="1365" y="196"/>
                      <a:pt x="1364" y="197"/>
                    </a:cubicBezTo>
                    <a:cubicBezTo>
                      <a:pt x="1363" y="197"/>
                      <a:pt x="1363" y="198"/>
                      <a:pt x="1362" y="199"/>
                    </a:cubicBezTo>
                    <a:cubicBezTo>
                      <a:pt x="1360" y="200"/>
                      <a:pt x="1358" y="201"/>
                      <a:pt x="1356" y="202"/>
                    </a:cubicBezTo>
                    <a:cubicBezTo>
                      <a:pt x="1355" y="202"/>
                      <a:pt x="1354" y="202"/>
                      <a:pt x="1352" y="203"/>
                    </a:cubicBezTo>
                    <a:cubicBezTo>
                      <a:pt x="1351" y="205"/>
                      <a:pt x="1351" y="206"/>
                      <a:pt x="1350" y="207"/>
                    </a:cubicBezTo>
                    <a:cubicBezTo>
                      <a:pt x="1349" y="209"/>
                      <a:pt x="1349" y="210"/>
                      <a:pt x="1349" y="211"/>
                    </a:cubicBezTo>
                    <a:moveTo>
                      <a:pt x="1444" y="227"/>
                    </a:moveTo>
                    <a:cubicBezTo>
                      <a:pt x="1443" y="226"/>
                      <a:pt x="1443" y="226"/>
                      <a:pt x="1442" y="226"/>
                    </a:cubicBezTo>
                    <a:cubicBezTo>
                      <a:pt x="1441" y="226"/>
                      <a:pt x="1441" y="226"/>
                      <a:pt x="1440" y="226"/>
                    </a:cubicBezTo>
                    <a:cubicBezTo>
                      <a:pt x="1439" y="226"/>
                      <a:pt x="1439" y="226"/>
                      <a:pt x="1438" y="226"/>
                    </a:cubicBezTo>
                    <a:cubicBezTo>
                      <a:pt x="1437" y="226"/>
                      <a:pt x="1436" y="226"/>
                      <a:pt x="1435" y="227"/>
                    </a:cubicBezTo>
                    <a:cubicBezTo>
                      <a:pt x="1434" y="227"/>
                      <a:pt x="1434" y="228"/>
                      <a:pt x="1434" y="229"/>
                    </a:cubicBezTo>
                    <a:cubicBezTo>
                      <a:pt x="1435" y="230"/>
                      <a:pt x="1435" y="231"/>
                      <a:pt x="1435" y="231"/>
                    </a:cubicBezTo>
                    <a:cubicBezTo>
                      <a:pt x="1436" y="232"/>
                      <a:pt x="1438" y="232"/>
                      <a:pt x="1439" y="233"/>
                    </a:cubicBezTo>
                    <a:cubicBezTo>
                      <a:pt x="1440" y="233"/>
                      <a:pt x="1440" y="235"/>
                      <a:pt x="1441" y="235"/>
                    </a:cubicBezTo>
                    <a:cubicBezTo>
                      <a:pt x="1442" y="235"/>
                      <a:pt x="1442" y="233"/>
                      <a:pt x="1443" y="234"/>
                    </a:cubicBezTo>
                    <a:cubicBezTo>
                      <a:pt x="1444" y="234"/>
                      <a:pt x="1443" y="235"/>
                      <a:pt x="1444" y="236"/>
                    </a:cubicBezTo>
                    <a:cubicBezTo>
                      <a:pt x="1444" y="236"/>
                      <a:pt x="1445" y="235"/>
                      <a:pt x="1446" y="236"/>
                    </a:cubicBezTo>
                    <a:cubicBezTo>
                      <a:pt x="1447" y="236"/>
                      <a:pt x="1447" y="237"/>
                      <a:pt x="1447" y="238"/>
                    </a:cubicBezTo>
                    <a:cubicBezTo>
                      <a:pt x="1449" y="239"/>
                      <a:pt x="1450" y="238"/>
                      <a:pt x="1452" y="239"/>
                    </a:cubicBezTo>
                    <a:cubicBezTo>
                      <a:pt x="1453" y="239"/>
                      <a:pt x="1453" y="240"/>
                      <a:pt x="1453" y="240"/>
                    </a:cubicBezTo>
                    <a:cubicBezTo>
                      <a:pt x="1454" y="240"/>
                      <a:pt x="1455" y="240"/>
                      <a:pt x="1456" y="239"/>
                    </a:cubicBezTo>
                    <a:cubicBezTo>
                      <a:pt x="1457" y="238"/>
                      <a:pt x="1457" y="237"/>
                      <a:pt x="1456" y="236"/>
                    </a:cubicBezTo>
                    <a:cubicBezTo>
                      <a:pt x="1455" y="235"/>
                      <a:pt x="1454" y="235"/>
                      <a:pt x="1454" y="235"/>
                    </a:cubicBezTo>
                    <a:cubicBezTo>
                      <a:pt x="1453" y="234"/>
                      <a:pt x="1453" y="234"/>
                      <a:pt x="1453" y="233"/>
                    </a:cubicBezTo>
                    <a:cubicBezTo>
                      <a:pt x="1453" y="232"/>
                      <a:pt x="1454" y="232"/>
                      <a:pt x="1454" y="232"/>
                    </a:cubicBezTo>
                    <a:cubicBezTo>
                      <a:pt x="1455" y="231"/>
                      <a:pt x="1456" y="230"/>
                      <a:pt x="1456" y="229"/>
                    </a:cubicBezTo>
                    <a:cubicBezTo>
                      <a:pt x="1456" y="228"/>
                      <a:pt x="1456" y="228"/>
                      <a:pt x="1456" y="227"/>
                    </a:cubicBezTo>
                    <a:cubicBezTo>
                      <a:pt x="1455" y="226"/>
                      <a:pt x="1455" y="225"/>
                      <a:pt x="1454" y="225"/>
                    </a:cubicBezTo>
                    <a:cubicBezTo>
                      <a:pt x="1453" y="225"/>
                      <a:pt x="1453" y="226"/>
                      <a:pt x="1452" y="226"/>
                    </a:cubicBezTo>
                    <a:cubicBezTo>
                      <a:pt x="1451" y="226"/>
                      <a:pt x="1450" y="227"/>
                      <a:pt x="1449" y="227"/>
                    </a:cubicBezTo>
                    <a:cubicBezTo>
                      <a:pt x="1448" y="227"/>
                      <a:pt x="1448" y="227"/>
                      <a:pt x="1447" y="227"/>
                    </a:cubicBezTo>
                    <a:cubicBezTo>
                      <a:pt x="1446" y="227"/>
                      <a:pt x="1445" y="227"/>
                      <a:pt x="1444" y="227"/>
                    </a:cubicBezTo>
                    <a:close/>
                    <a:moveTo>
                      <a:pt x="1423" y="266"/>
                    </a:moveTo>
                    <a:cubicBezTo>
                      <a:pt x="1424" y="266"/>
                      <a:pt x="1425" y="265"/>
                      <a:pt x="1426" y="266"/>
                    </a:cubicBezTo>
                    <a:cubicBezTo>
                      <a:pt x="1426" y="267"/>
                      <a:pt x="1426" y="267"/>
                      <a:pt x="1427" y="268"/>
                    </a:cubicBezTo>
                    <a:cubicBezTo>
                      <a:pt x="1427" y="269"/>
                      <a:pt x="1427" y="269"/>
                      <a:pt x="1428" y="270"/>
                    </a:cubicBezTo>
                    <a:cubicBezTo>
                      <a:pt x="1429" y="270"/>
                      <a:pt x="1430" y="270"/>
                      <a:pt x="1431" y="270"/>
                    </a:cubicBezTo>
                    <a:cubicBezTo>
                      <a:pt x="1435" y="271"/>
                      <a:pt x="1436" y="270"/>
                      <a:pt x="1439" y="271"/>
                    </a:cubicBezTo>
                    <a:cubicBezTo>
                      <a:pt x="1441" y="271"/>
                      <a:pt x="1442" y="271"/>
                      <a:pt x="1443" y="272"/>
                    </a:cubicBezTo>
                    <a:cubicBezTo>
                      <a:pt x="1444" y="273"/>
                      <a:pt x="1444" y="274"/>
                      <a:pt x="1445" y="274"/>
                    </a:cubicBezTo>
                    <a:cubicBezTo>
                      <a:pt x="1446" y="276"/>
                      <a:pt x="1448" y="275"/>
                      <a:pt x="1450" y="275"/>
                    </a:cubicBezTo>
                    <a:cubicBezTo>
                      <a:pt x="1451" y="275"/>
                      <a:pt x="1451" y="275"/>
                      <a:pt x="1453" y="276"/>
                    </a:cubicBezTo>
                    <a:cubicBezTo>
                      <a:pt x="1454" y="276"/>
                      <a:pt x="1455" y="276"/>
                      <a:pt x="1456" y="277"/>
                    </a:cubicBezTo>
                    <a:cubicBezTo>
                      <a:pt x="1457" y="278"/>
                      <a:pt x="1457" y="279"/>
                      <a:pt x="1457" y="280"/>
                    </a:cubicBezTo>
                    <a:cubicBezTo>
                      <a:pt x="1458" y="282"/>
                      <a:pt x="1458" y="283"/>
                      <a:pt x="1459" y="284"/>
                    </a:cubicBezTo>
                    <a:cubicBezTo>
                      <a:pt x="1460" y="285"/>
                      <a:pt x="1460" y="285"/>
                      <a:pt x="1461" y="286"/>
                    </a:cubicBezTo>
                    <a:cubicBezTo>
                      <a:pt x="1462" y="287"/>
                      <a:pt x="1464" y="287"/>
                      <a:pt x="1465" y="287"/>
                    </a:cubicBezTo>
                    <a:cubicBezTo>
                      <a:pt x="1467" y="288"/>
                      <a:pt x="1468" y="289"/>
                      <a:pt x="1469" y="289"/>
                    </a:cubicBezTo>
                    <a:cubicBezTo>
                      <a:pt x="1472" y="290"/>
                      <a:pt x="1475" y="289"/>
                      <a:pt x="1477" y="290"/>
                    </a:cubicBezTo>
                    <a:cubicBezTo>
                      <a:pt x="1479" y="291"/>
                      <a:pt x="1479" y="292"/>
                      <a:pt x="1480" y="292"/>
                    </a:cubicBezTo>
                    <a:cubicBezTo>
                      <a:pt x="1482" y="293"/>
                      <a:pt x="1483" y="295"/>
                      <a:pt x="1485" y="295"/>
                    </a:cubicBezTo>
                    <a:cubicBezTo>
                      <a:pt x="1487" y="295"/>
                      <a:pt x="1488" y="294"/>
                      <a:pt x="1489" y="293"/>
                    </a:cubicBezTo>
                    <a:cubicBezTo>
                      <a:pt x="1490" y="293"/>
                      <a:pt x="1491" y="292"/>
                      <a:pt x="1492" y="291"/>
                    </a:cubicBezTo>
                    <a:cubicBezTo>
                      <a:pt x="1493" y="289"/>
                      <a:pt x="1493" y="288"/>
                      <a:pt x="1492" y="286"/>
                    </a:cubicBezTo>
                    <a:cubicBezTo>
                      <a:pt x="1492" y="284"/>
                      <a:pt x="1491" y="284"/>
                      <a:pt x="1491" y="282"/>
                    </a:cubicBezTo>
                    <a:cubicBezTo>
                      <a:pt x="1491" y="280"/>
                      <a:pt x="1491" y="279"/>
                      <a:pt x="1492" y="278"/>
                    </a:cubicBezTo>
                    <a:cubicBezTo>
                      <a:pt x="1493" y="276"/>
                      <a:pt x="1494" y="276"/>
                      <a:pt x="1496" y="276"/>
                    </a:cubicBezTo>
                    <a:cubicBezTo>
                      <a:pt x="1498" y="275"/>
                      <a:pt x="1499" y="275"/>
                      <a:pt x="1500" y="274"/>
                    </a:cubicBezTo>
                    <a:cubicBezTo>
                      <a:pt x="1501" y="273"/>
                      <a:pt x="1501" y="272"/>
                      <a:pt x="1503" y="272"/>
                    </a:cubicBezTo>
                    <a:cubicBezTo>
                      <a:pt x="1504" y="271"/>
                      <a:pt x="1505" y="271"/>
                      <a:pt x="1506" y="272"/>
                    </a:cubicBezTo>
                    <a:cubicBezTo>
                      <a:pt x="1507" y="272"/>
                      <a:pt x="1507" y="273"/>
                      <a:pt x="1508" y="274"/>
                    </a:cubicBezTo>
                    <a:cubicBezTo>
                      <a:pt x="1509" y="275"/>
                      <a:pt x="1510" y="274"/>
                      <a:pt x="1512" y="275"/>
                    </a:cubicBezTo>
                    <a:cubicBezTo>
                      <a:pt x="1512" y="276"/>
                      <a:pt x="1513" y="276"/>
                      <a:pt x="1513" y="277"/>
                    </a:cubicBezTo>
                    <a:cubicBezTo>
                      <a:pt x="1513" y="278"/>
                      <a:pt x="1513" y="279"/>
                      <a:pt x="1513" y="279"/>
                    </a:cubicBezTo>
                    <a:cubicBezTo>
                      <a:pt x="1514" y="281"/>
                      <a:pt x="1516" y="280"/>
                      <a:pt x="1518" y="280"/>
                    </a:cubicBezTo>
                    <a:cubicBezTo>
                      <a:pt x="1520" y="281"/>
                      <a:pt x="1521" y="281"/>
                      <a:pt x="1522" y="281"/>
                    </a:cubicBezTo>
                    <a:cubicBezTo>
                      <a:pt x="1524" y="282"/>
                      <a:pt x="1526" y="281"/>
                      <a:pt x="1528" y="282"/>
                    </a:cubicBezTo>
                    <a:cubicBezTo>
                      <a:pt x="1529" y="283"/>
                      <a:pt x="1529" y="283"/>
                      <a:pt x="1529" y="284"/>
                    </a:cubicBezTo>
                    <a:cubicBezTo>
                      <a:pt x="1530" y="285"/>
                      <a:pt x="1530" y="287"/>
                      <a:pt x="1531" y="286"/>
                    </a:cubicBezTo>
                    <a:cubicBezTo>
                      <a:pt x="1532" y="286"/>
                      <a:pt x="1532" y="285"/>
                      <a:pt x="1533" y="285"/>
                    </a:cubicBezTo>
                    <a:cubicBezTo>
                      <a:pt x="1534" y="284"/>
                      <a:pt x="1535" y="285"/>
                      <a:pt x="1536" y="285"/>
                    </a:cubicBezTo>
                    <a:cubicBezTo>
                      <a:pt x="1538" y="286"/>
                      <a:pt x="1539" y="286"/>
                      <a:pt x="1541" y="286"/>
                    </a:cubicBezTo>
                    <a:cubicBezTo>
                      <a:pt x="1542" y="286"/>
                      <a:pt x="1542" y="286"/>
                      <a:pt x="1543" y="287"/>
                    </a:cubicBezTo>
                    <a:cubicBezTo>
                      <a:pt x="1545" y="287"/>
                      <a:pt x="1545" y="288"/>
                      <a:pt x="1547" y="289"/>
                    </a:cubicBezTo>
                    <a:cubicBezTo>
                      <a:pt x="1548" y="289"/>
                      <a:pt x="1549" y="289"/>
                      <a:pt x="1551" y="290"/>
                    </a:cubicBezTo>
                    <a:cubicBezTo>
                      <a:pt x="1553" y="290"/>
                      <a:pt x="1555" y="291"/>
                      <a:pt x="1557" y="291"/>
                    </a:cubicBezTo>
                    <a:cubicBezTo>
                      <a:pt x="1559" y="291"/>
                      <a:pt x="1560" y="292"/>
                      <a:pt x="1562" y="291"/>
                    </a:cubicBezTo>
                    <a:cubicBezTo>
                      <a:pt x="1563" y="290"/>
                      <a:pt x="1562" y="288"/>
                      <a:pt x="1564" y="287"/>
                    </a:cubicBezTo>
                    <a:cubicBezTo>
                      <a:pt x="1565" y="287"/>
                      <a:pt x="1566" y="287"/>
                      <a:pt x="1567" y="286"/>
                    </a:cubicBezTo>
                    <a:cubicBezTo>
                      <a:pt x="1568" y="286"/>
                      <a:pt x="1568" y="285"/>
                      <a:pt x="1569" y="284"/>
                    </a:cubicBezTo>
                    <a:cubicBezTo>
                      <a:pt x="1570" y="283"/>
                      <a:pt x="1572" y="285"/>
                      <a:pt x="1574" y="285"/>
                    </a:cubicBezTo>
                    <a:cubicBezTo>
                      <a:pt x="1576" y="285"/>
                      <a:pt x="1577" y="286"/>
                      <a:pt x="1579" y="286"/>
                    </a:cubicBezTo>
                    <a:cubicBezTo>
                      <a:pt x="1581" y="287"/>
                      <a:pt x="1582" y="288"/>
                      <a:pt x="1584" y="288"/>
                    </a:cubicBezTo>
                    <a:cubicBezTo>
                      <a:pt x="1586" y="288"/>
                      <a:pt x="1587" y="288"/>
                      <a:pt x="1589" y="288"/>
                    </a:cubicBezTo>
                    <a:cubicBezTo>
                      <a:pt x="1591" y="288"/>
                      <a:pt x="1592" y="288"/>
                      <a:pt x="1593" y="288"/>
                    </a:cubicBezTo>
                    <a:moveTo>
                      <a:pt x="1410" y="220"/>
                    </a:moveTo>
                    <a:cubicBezTo>
                      <a:pt x="1409" y="221"/>
                      <a:pt x="1408" y="221"/>
                      <a:pt x="1407" y="220"/>
                    </a:cubicBezTo>
                    <a:cubicBezTo>
                      <a:pt x="1407" y="220"/>
                      <a:pt x="1407" y="219"/>
                      <a:pt x="1407" y="219"/>
                    </a:cubicBezTo>
                    <a:cubicBezTo>
                      <a:pt x="1407" y="218"/>
                      <a:pt x="1406" y="218"/>
                      <a:pt x="1405" y="218"/>
                    </a:cubicBezTo>
                    <a:cubicBezTo>
                      <a:pt x="1405" y="217"/>
                      <a:pt x="1405" y="217"/>
                      <a:pt x="1405" y="216"/>
                    </a:cubicBezTo>
                    <a:cubicBezTo>
                      <a:pt x="1405" y="216"/>
                      <a:pt x="1406" y="216"/>
                      <a:pt x="1406" y="215"/>
                    </a:cubicBezTo>
                    <a:cubicBezTo>
                      <a:pt x="1406" y="214"/>
                      <a:pt x="1406" y="214"/>
                      <a:pt x="1406" y="213"/>
                    </a:cubicBezTo>
                    <a:cubicBezTo>
                      <a:pt x="1406" y="213"/>
                      <a:pt x="1406" y="212"/>
                      <a:pt x="1406" y="212"/>
                    </a:cubicBezTo>
                    <a:cubicBezTo>
                      <a:pt x="1406" y="211"/>
                      <a:pt x="1406" y="211"/>
                      <a:pt x="1406" y="210"/>
                    </a:cubicBezTo>
                    <a:cubicBezTo>
                      <a:pt x="1406" y="209"/>
                      <a:pt x="1404" y="210"/>
                      <a:pt x="1404" y="209"/>
                    </a:cubicBezTo>
                    <a:cubicBezTo>
                      <a:pt x="1404" y="208"/>
                      <a:pt x="1404" y="208"/>
                      <a:pt x="1404" y="208"/>
                    </a:cubicBezTo>
                    <a:cubicBezTo>
                      <a:pt x="1404" y="207"/>
                      <a:pt x="1405" y="206"/>
                      <a:pt x="1404" y="205"/>
                    </a:cubicBezTo>
                    <a:cubicBezTo>
                      <a:pt x="1404" y="205"/>
                      <a:pt x="1403" y="205"/>
                      <a:pt x="1403" y="205"/>
                    </a:cubicBezTo>
                    <a:cubicBezTo>
                      <a:pt x="1402" y="204"/>
                      <a:pt x="1403" y="203"/>
                      <a:pt x="1403" y="203"/>
                    </a:cubicBezTo>
                    <a:cubicBezTo>
                      <a:pt x="1404" y="202"/>
                      <a:pt x="1405" y="203"/>
                      <a:pt x="1406" y="203"/>
                    </a:cubicBezTo>
                    <a:cubicBezTo>
                      <a:pt x="1408" y="202"/>
                      <a:pt x="1408" y="202"/>
                      <a:pt x="1409" y="202"/>
                    </a:cubicBezTo>
                    <a:cubicBezTo>
                      <a:pt x="1410" y="201"/>
                      <a:pt x="1410" y="201"/>
                      <a:pt x="1411" y="201"/>
                    </a:cubicBezTo>
                    <a:cubicBezTo>
                      <a:pt x="1412" y="201"/>
                      <a:pt x="1413" y="201"/>
                      <a:pt x="1413" y="202"/>
                    </a:cubicBezTo>
                    <a:cubicBezTo>
                      <a:pt x="1414" y="203"/>
                      <a:pt x="1414" y="204"/>
                      <a:pt x="1415" y="205"/>
                    </a:cubicBezTo>
                    <a:cubicBezTo>
                      <a:pt x="1415" y="207"/>
                      <a:pt x="1415" y="208"/>
                      <a:pt x="1415" y="209"/>
                    </a:cubicBezTo>
                    <a:cubicBezTo>
                      <a:pt x="1414" y="210"/>
                      <a:pt x="1414" y="211"/>
                      <a:pt x="1414" y="212"/>
                    </a:cubicBezTo>
                    <a:cubicBezTo>
                      <a:pt x="1414" y="213"/>
                      <a:pt x="1414" y="213"/>
                      <a:pt x="1415" y="214"/>
                    </a:cubicBezTo>
                    <a:cubicBezTo>
                      <a:pt x="1415" y="215"/>
                      <a:pt x="1415" y="216"/>
                      <a:pt x="1415" y="217"/>
                    </a:cubicBezTo>
                    <a:cubicBezTo>
                      <a:pt x="1414" y="218"/>
                      <a:pt x="1413" y="217"/>
                      <a:pt x="1412" y="218"/>
                    </a:cubicBezTo>
                    <a:cubicBezTo>
                      <a:pt x="1411" y="218"/>
                      <a:pt x="1411" y="220"/>
                      <a:pt x="1410" y="220"/>
                    </a:cubicBezTo>
                    <a:close/>
                    <a:moveTo>
                      <a:pt x="1222" y="393"/>
                    </a:moveTo>
                    <a:cubicBezTo>
                      <a:pt x="1221" y="391"/>
                      <a:pt x="1220" y="390"/>
                      <a:pt x="1221" y="389"/>
                    </a:cubicBezTo>
                    <a:cubicBezTo>
                      <a:pt x="1221" y="388"/>
                      <a:pt x="1223" y="388"/>
                      <a:pt x="1223" y="387"/>
                    </a:cubicBezTo>
                    <a:cubicBezTo>
                      <a:pt x="1224" y="386"/>
                      <a:pt x="1224" y="385"/>
                      <a:pt x="1223" y="384"/>
                    </a:cubicBezTo>
                    <a:cubicBezTo>
                      <a:pt x="1223" y="382"/>
                      <a:pt x="1223" y="381"/>
                      <a:pt x="1222" y="379"/>
                    </a:cubicBezTo>
                    <a:cubicBezTo>
                      <a:pt x="1221" y="378"/>
                      <a:pt x="1220" y="378"/>
                      <a:pt x="1220" y="377"/>
                    </a:cubicBezTo>
                    <a:cubicBezTo>
                      <a:pt x="1219" y="376"/>
                      <a:pt x="1219" y="376"/>
                      <a:pt x="1218" y="375"/>
                    </a:cubicBezTo>
                    <a:cubicBezTo>
                      <a:pt x="1217" y="372"/>
                      <a:pt x="1217" y="372"/>
                      <a:pt x="1217" y="372"/>
                    </a:cubicBezTo>
                    <a:cubicBezTo>
                      <a:pt x="1217" y="371"/>
                      <a:pt x="1217" y="370"/>
                      <a:pt x="1218" y="369"/>
                    </a:cubicBezTo>
                    <a:cubicBezTo>
                      <a:pt x="1218" y="368"/>
                      <a:pt x="1218" y="367"/>
                      <a:pt x="1219" y="365"/>
                    </a:cubicBezTo>
                    <a:cubicBezTo>
                      <a:pt x="1220" y="365"/>
                      <a:pt x="1221" y="365"/>
                      <a:pt x="1221" y="364"/>
                    </a:cubicBezTo>
                    <a:cubicBezTo>
                      <a:pt x="1222" y="363"/>
                      <a:pt x="1222" y="362"/>
                      <a:pt x="1223" y="361"/>
                    </a:cubicBezTo>
                    <a:cubicBezTo>
                      <a:pt x="1224" y="360"/>
                      <a:pt x="1224" y="359"/>
                      <a:pt x="1225" y="357"/>
                    </a:cubicBezTo>
                    <a:cubicBezTo>
                      <a:pt x="1226" y="355"/>
                      <a:pt x="1226" y="355"/>
                      <a:pt x="1227" y="353"/>
                    </a:cubicBezTo>
                    <a:cubicBezTo>
                      <a:pt x="1227" y="352"/>
                      <a:pt x="1227" y="351"/>
                      <a:pt x="1228" y="350"/>
                    </a:cubicBezTo>
                    <a:cubicBezTo>
                      <a:pt x="1228" y="349"/>
                      <a:pt x="1229" y="349"/>
                      <a:pt x="1230" y="348"/>
                    </a:cubicBezTo>
                    <a:cubicBezTo>
                      <a:pt x="1231" y="346"/>
                      <a:pt x="1231" y="345"/>
                      <a:pt x="1233" y="344"/>
                    </a:cubicBezTo>
                    <a:cubicBezTo>
                      <a:pt x="1234" y="344"/>
                      <a:pt x="1234" y="344"/>
                      <a:pt x="1235" y="343"/>
                    </a:cubicBezTo>
                    <a:cubicBezTo>
                      <a:pt x="1237" y="342"/>
                      <a:pt x="1236" y="341"/>
                      <a:pt x="1236" y="339"/>
                    </a:cubicBezTo>
                    <a:cubicBezTo>
                      <a:pt x="1236" y="337"/>
                      <a:pt x="1236" y="336"/>
                      <a:pt x="1236" y="335"/>
                    </a:cubicBezTo>
                    <a:cubicBezTo>
                      <a:pt x="1237" y="333"/>
                      <a:pt x="1237" y="332"/>
                      <a:pt x="1238" y="331"/>
                    </a:cubicBezTo>
                    <a:cubicBezTo>
                      <a:pt x="1239" y="329"/>
                      <a:pt x="1240" y="329"/>
                      <a:pt x="1241" y="328"/>
                    </a:cubicBezTo>
                    <a:cubicBezTo>
                      <a:pt x="1242" y="327"/>
                      <a:pt x="1242" y="327"/>
                      <a:pt x="1243" y="327"/>
                    </a:cubicBezTo>
                    <a:cubicBezTo>
                      <a:pt x="1244" y="326"/>
                      <a:pt x="1245" y="325"/>
                      <a:pt x="1246" y="323"/>
                    </a:cubicBezTo>
                    <a:cubicBezTo>
                      <a:pt x="1247" y="322"/>
                      <a:pt x="1247" y="320"/>
                      <a:pt x="1248" y="319"/>
                    </a:cubicBezTo>
                    <a:cubicBezTo>
                      <a:pt x="1249" y="317"/>
                      <a:pt x="1249" y="316"/>
                      <a:pt x="1250" y="315"/>
                    </a:cubicBezTo>
                    <a:cubicBezTo>
                      <a:pt x="1251" y="314"/>
                      <a:pt x="1252" y="314"/>
                      <a:pt x="1253" y="313"/>
                    </a:cubicBezTo>
                    <a:cubicBezTo>
                      <a:pt x="1255" y="313"/>
                      <a:pt x="1255" y="313"/>
                      <a:pt x="1257" y="313"/>
                    </a:cubicBezTo>
                    <a:cubicBezTo>
                      <a:pt x="1258" y="313"/>
                      <a:pt x="1259" y="312"/>
                      <a:pt x="1261" y="311"/>
                    </a:cubicBezTo>
                    <a:cubicBezTo>
                      <a:pt x="1262" y="311"/>
                      <a:pt x="1263" y="310"/>
                      <a:pt x="1263" y="310"/>
                    </a:cubicBezTo>
                    <a:cubicBezTo>
                      <a:pt x="1264" y="309"/>
                      <a:pt x="1265" y="308"/>
                      <a:pt x="1265" y="307"/>
                    </a:cubicBezTo>
                    <a:cubicBezTo>
                      <a:pt x="1267" y="306"/>
                      <a:pt x="1267" y="306"/>
                      <a:pt x="1268" y="305"/>
                    </a:cubicBezTo>
                    <a:cubicBezTo>
                      <a:pt x="1270" y="303"/>
                      <a:pt x="1270" y="302"/>
                      <a:pt x="1271" y="301"/>
                    </a:cubicBezTo>
                    <a:cubicBezTo>
                      <a:pt x="1272" y="299"/>
                      <a:pt x="1273" y="299"/>
                      <a:pt x="1274" y="298"/>
                    </a:cubicBezTo>
                    <a:cubicBezTo>
                      <a:pt x="1274" y="296"/>
                      <a:pt x="1274" y="295"/>
                      <a:pt x="1274" y="294"/>
                    </a:cubicBezTo>
                    <a:cubicBezTo>
                      <a:pt x="1274" y="292"/>
                      <a:pt x="1273" y="292"/>
                      <a:pt x="1273" y="291"/>
                    </a:cubicBezTo>
                    <a:cubicBezTo>
                      <a:pt x="1272" y="290"/>
                      <a:pt x="1272" y="289"/>
                      <a:pt x="1272" y="289"/>
                    </a:cubicBezTo>
                    <a:cubicBezTo>
                      <a:pt x="1272" y="287"/>
                      <a:pt x="1272" y="287"/>
                      <a:pt x="1272" y="286"/>
                    </a:cubicBezTo>
                    <a:cubicBezTo>
                      <a:pt x="1273" y="285"/>
                      <a:pt x="1274" y="284"/>
                      <a:pt x="1274" y="283"/>
                    </a:cubicBezTo>
                    <a:cubicBezTo>
                      <a:pt x="1274" y="282"/>
                      <a:pt x="1274" y="282"/>
                      <a:pt x="1274" y="281"/>
                    </a:cubicBezTo>
                    <a:cubicBezTo>
                      <a:pt x="1274" y="280"/>
                      <a:pt x="1275" y="279"/>
                      <a:pt x="1275" y="278"/>
                    </a:cubicBezTo>
                    <a:cubicBezTo>
                      <a:pt x="1275" y="276"/>
                      <a:pt x="1273" y="275"/>
                      <a:pt x="1273" y="274"/>
                    </a:cubicBezTo>
                    <a:cubicBezTo>
                      <a:pt x="1274" y="272"/>
                      <a:pt x="1276" y="271"/>
                      <a:pt x="1277" y="270"/>
                    </a:cubicBezTo>
                    <a:cubicBezTo>
                      <a:pt x="1280" y="269"/>
                      <a:pt x="1281" y="270"/>
                      <a:pt x="1283" y="269"/>
                    </a:cubicBezTo>
                    <a:cubicBezTo>
                      <a:pt x="1285" y="268"/>
                      <a:pt x="1286" y="268"/>
                      <a:pt x="1288" y="267"/>
                    </a:cubicBezTo>
                    <a:cubicBezTo>
                      <a:pt x="1289" y="267"/>
                      <a:pt x="1290" y="266"/>
                      <a:pt x="1292" y="265"/>
                    </a:cubicBezTo>
                    <a:cubicBezTo>
                      <a:pt x="1293" y="265"/>
                      <a:pt x="1294" y="264"/>
                      <a:pt x="1295" y="263"/>
                    </a:cubicBezTo>
                    <a:cubicBezTo>
                      <a:pt x="1295" y="262"/>
                      <a:pt x="1296" y="262"/>
                      <a:pt x="1296" y="261"/>
                    </a:cubicBezTo>
                    <a:cubicBezTo>
                      <a:pt x="1298" y="259"/>
                      <a:pt x="1298" y="258"/>
                      <a:pt x="1299" y="256"/>
                    </a:cubicBezTo>
                    <a:cubicBezTo>
                      <a:pt x="1300" y="255"/>
                      <a:pt x="1300" y="254"/>
                      <a:pt x="1301" y="253"/>
                    </a:cubicBezTo>
                    <a:cubicBezTo>
                      <a:pt x="1302" y="251"/>
                      <a:pt x="1301" y="249"/>
                      <a:pt x="1302" y="248"/>
                    </a:cubicBezTo>
                    <a:cubicBezTo>
                      <a:pt x="1303" y="247"/>
                      <a:pt x="1303" y="246"/>
                      <a:pt x="1304" y="246"/>
                    </a:cubicBezTo>
                    <a:cubicBezTo>
                      <a:pt x="1305" y="246"/>
                      <a:pt x="1305" y="246"/>
                      <a:pt x="1306" y="247"/>
                    </a:cubicBezTo>
                    <a:cubicBezTo>
                      <a:pt x="1308" y="248"/>
                      <a:pt x="1308" y="249"/>
                      <a:pt x="1309" y="250"/>
                    </a:cubicBezTo>
                    <a:cubicBezTo>
                      <a:pt x="1310" y="251"/>
                      <a:pt x="1311" y="252"/>
                      <a:pt x="1313" y="253"/>
                    </a:cubicBezTo>
                    <a:cubicBezTo>
                      <a:pt x="1315" y="253"/>
                      <a:pt x="1315" y="252"/>
                      <a:pt x="1317" y="251"/>
                    </a:cubicBezTo>
                    <a:cubicBezTo>
                      <a:pt x="1318" y="251"/>
                      <a:pt x="1319" y="251"/>
                      <a:pt x="1320" y="251"/>
                    </a:cubicBezTo>
                    <a:cubicBezTo>
                      <a:pt x="1322" y="251"/>
                      <a:pt x="1323" y="251"/>
                      <a:pt x="1325" y="251"/>
                    </a:cubicBezTo>
                    <a:cubicBezTo>
                      <a:pt x="1327" y="252"/>
                      <a:pt x="1327" y="252"/>
                      <a:pt x="1327" y="252"/>
                    </a:cubicBezTo>
                    <a:cubicBezTo>
                      <a:pt x="1329" y="252"/>
                      <a:pt x="1330" y="253"/>
                      <a:pt x="1332" y="252"/>
                    </a:cubicBezTo>
                    <a:cubicBezTo>
                      <a:pt x="1333" y="251"/>
                      <a:pt x="1333" y="250"/>
                      <a:pt x="1334" y="249"/>
                    </a:cubicBezTo>
                    <a:cubicBezTo>
                      <a:pt x="1335" y="249"/>
                      <a:pt x="1336" y="248"/>
                      <a:pt x="1337" y="248"/>
                    </a:cubicBezTo>
                    <a:cubicBezTo>
                      <a:pt x="1338" y="247"/>
                      <a:pt x="1338" y="247"/>
                      <a:pt x="1339" y="246"/>
                    </a:cubicBezTo>
                    <a:cubicBezTo>
                      <a:pt x="1341" y="246"/>
                      <a:pt x="1342" y="246"/>
                      <a:pt x="1343" y="246"/>
                    </a:cubicBezTo>
                    <a:cubicBezTo>
                      <a:pt x="1345" y="246"/>
                      <a:pt x="1346" y="247"/>
                      <a:pt x="1347" y="246"/>
                    </a:cubicBezTo>
                    <a:cubicBezTo>
                      <a:pt x="1349" y="245"/>
                      <a:pt x="1348" y="243"/>
                      <a:pt x="1349" y="242"/>
                    </a:cubicBezTo>
                    <a:cubicBezTo>
                      <a:pt x="1350" y="241"/>
                      <a:pt x="1351" y="241"/>
                      <a:pt x="1352" y="241"/>
                    </a:cubicBezTo>
                    <a:cubicBezTo>
                      <a:pt x="1353" y="241"/>
                      <a:pt x="1354" y="241"/>
                      <a:pt x="1356" y="241"/>
                    </a:cubicBezTo>
                    <a:cubicBezTo>
                      <a:pt x="1358" y="240"/>
                      <a:pt x="1359" y="241"/>
                      <a:pt x="1361" y="240"/>
                    </a:cubicBezTo>
                    <a:cubicBezTo>
                      <a:pt x="1362" y="240"/>
                      <a:pt x="1363" y="241"/>
                      <a:pt x="1364" y="240"/>
                    </a:cubicBezTo>
                    <a:cubicBezTo>
                      <a:pt x="1365" y="239"/>
                      <a:pt x="1365" y="238"/>
                      <a:pt x="1366" y="238"/>
                    </a:cubicBezTo>
                    <a:cubicBezTo>
                      <a:pt x="1367" y="236"/>
                      <a:pt x="1369" y="237"/>
                      <a:pt x="1371" y="237"/>
                    </a:cubicBezTo>
                    <a:cubicBezTo>
                      <a:pt x="1373" y="237"/>
                      <a:pt x="1374" y="237"/>
                      <a:pt x="1376" y="237"/>
                    </a:cubicBezTo>
                    <a:cubicBezTo>
                      <a:pt x="1377" y="237"/>
                      <a:pt x="1379" y="237"/>
                      <a:pt x="1380" y="238"/>
                    </a:cubicBezTo>
                    <a:cubicBezTo>
                      <a:pt x="1382" y="238"/>
                      <a:pt x="1382" y="239"/>
                      <a:pt x="1383" y="239"/>
                    </a:cubicBezTo>
                    <a:cubicBezTo>
                      <a:pt x="1384" y="239"/>
                      <a:pt x="1384" y="240"/>
                      <a:pt x="1385" y="240"/>
                    </a:cubicBezTo>
                    <a:cubicBezTo>
                      <a:pt x="1386" y="240"/>
                      <a:pt x="1386" y="239"/>
                      <a:pt x="1386" y="238"/>
                    </a:cubicBezTo>
                    <a:cubicBezTo>
                      <a:pt x="1387" y="237"/>
                      <a:pt x="1389" y="239"/>
                      <a:pt x="1390" y="238"/>
                    </a:cubicBezTo>
                    <a:cubicBezTo>
                      <a:pt x="1390" y="237"/>
                      <a:pt x="1390" y="236"/>
                      <a:pt x="1391" y="236"/>
                    </a:cubicBezTo>
                    <a:cubicBezTo>
                      <a:pt x="1392" y="235"/>
                      <a:pt x="1392" y="236"/>
                      <a:pt x="1393" y="236"/>
                    </a:cubicBezTo>
                    <a:cubicBezTo>
                      <a:pt x="1396" y="236"/>
                      <a:pt x="1396" y="236"/>
                      <a:pt x="1396" y="236"/>
                    </a:cubicBezTo>
                    <a:cubicBezTo>
                      <a:pt x="1398" y="236"/>
                      <a:pt x="1399" y="236"/>
                      <a:pt x="1400" y="237"/>
                    </a:cubicBezTo>
                    <a:cubicBezTo>
                      <a:pt x="1402" y="237"/>
                      <a:pt x="1403" y="239"/>
                      <a:pt x="1405" y="238"/>
                    </a:cubicBezTo>
                    <a:cubicBezTo>
                      <a:pt x="1406" y="238"/>
                      <a:pt x="1407" y="237"/>
                      <a:pt x="1408" y="237"/>
                    </a:cubicBezTo>
                    <a:cubicBezTo>
                      <a:pt x="1409" y="236"/>
                      <a:pt x="1409" y="235"/>
                      <a:pt x="1410" y="234"/>
                    </a:cubicBezTo>
                    <a:cubicBezTo>
                      <a:pt x="1411" y="234"/>
                      <a:pt x="1412" y="233"/>
                      <a:pt x="1413" y="233"/>
                    </a:cubicBezTo>
                    <a:cubicBezTo>
                      <a:pt x="1414" y="232"/>
                      <a:pt x="1415" y="233"/>
                      <a:pt x="1416" y="234"/>
                    </a:cubicBezTo>
                    <a:cubicBezTo>
                      <a:pt x="1417" y="234"/>
                      <a:pt x="1418" y="235"/>
                      <a:pt x="1419" y="236"/>
                    </a:cubicBezTo>
                    <a:cubicBezTo>
                      <a:pt x="1420" y="237"/>
                      <a:pt x="1420" y="237"/>
                      <a:pt x="1420" y="237"/>
                    </a:cubicBezTo>
                    <a:cubicBezTo>
                      <a:pt x="1421" y="239"/>
                      <a:pt x="1421" y="239"/>
                      <a:pt x="1421" y="239"/>
                    </a:cubicBezTo>
                    <a:cubicBezTo>
                      <a:pt x="1424" y="236"/>
                      <a:pt x="1424" y="236"/>
                      <a:pt x="1424" y="236"/>
                    </a:cubicBezTo>
                    <a:cubicBezTo>
                      <a:pt x="1424" y="236"/>
                      <a:pt x="1425" y="236"/>
                      <a:pt x="1425" y="236"/>
                    </a:cubicBezTo>
                    <a:cubicBezTo>
                      <a:pt x="1426" y="237"/>
                      <a:pt x="1425" y="238"/>
                      <a:pt x="1425" y="238"/>
                    </a:cubicBezTo>
                    <a:cubicBezTo>
                      <a:pt x="1424" y="239"/>
                      <a:pt x="1423" y="240"/>
                      <a:pt x="1423" y="241"/>
                    </a:cubicBezTo>
                    <a:cubicBezTo>
                      <a:pt x="1422" y="242"/>
                      <a:pt x="1422" y="243"/>
                      <a:pt x="1422" y="245"/>
                    </a:cubicBezTo>
                    <a:cubicBezTo>
                      <a:pt x="1422" y="246"/>
                      <a:pt x="1422" y="246"/>
                      <a:pt x="1423" y="247"/>
                    </a:cubicBezTo>
                    <a:cubicBezTo>
                      <a:pt x="1423" y="248"/>
                      <a:pt x="1424" y="247"/>
                      <a:pt x="1425" y="248"/>
                    </a:cubicBezTo>
                    <a:cubicBezTo>
                      <a:pt x="1425" y="249"/>
                      <a:pt x="1426" y="249"/>
                      <a:pt x="1426" y="250"/>
                    </a:cubicBezTo>
                    <a:cubicBezTo>
                      <a:pt x="1426" y="251"/>
                      <a:pt x="1426" y="252"/>
                      <a:pt x="1426" y="253"/>
                    </a:cubicBezTo>
                    <a:cubicBezTo>
                      <a:pt x="1425" y="254"/>
                      <a:pt x="1424" y="254"/>
                      <a:pt x="1424" y="255"/>
                    </a:cubicBezTo>
                    <a:cubicBezTo>
                      <a:pt x="1423" y="256"/>
                      <a:pt x="1423" y="257"/>
                      <a:pt x="1422" y="258"/>
                    </a:cubicBezTo>
                    <a:cubicBezTo>
                      <a:pt x="1422" y="258"/>
                      <a:pt x="1421" y="258"/>
                      <a:pt x="1420" y="258"/>
                    </a:cubicBezTo>
                    <a:cubicBezTo>
                      <a:pt x="1419" y="259"/>
                      <a:pt x="1418" y="260"/>
                      <a:pt x="1418" y="261"/>
                    </a:cubicBezTo>
                    <a:cubicBezTo>
                      <a:pt x="1418" y="262"/>
                      <a:pt x="1419" y="263"/>
                      <a:pt x="1419" y="264"/>
                    </a:cubicBezTo>
                    <a:cubicBezTo>
                      <a:pt x="1420" y="265"/>
                      <a:pt x="1421" y="265"/>
                      <a:pt x="1422" y="265"/>
                    </a:cubicBezTo>
                    <a:cubicBezTo>
                      <a:pt x="1422" y="266"/>
                      <a:pt x="1422" y="266"/>
                      <a:pt x="1423" y="267"/>
                    </a:cubicBezTo>
                    <a:moveTo>
                      <a:pt x="1365" y="216"/>
                    </a:moveTo>
                    <a:cubicBezTo>
                      <a:pt x="1364" y="215"/>
                      <a:pt x="1363" y="215"/>
                      <a:pt x="1363" y="215"/>
                    </a:cubicBezTo>
                    <a:cubicBezTo>
                      <a:pt x="1363" y="214"/>
                      <a:pt x="1363" y="214"/>
                      <a:pt x="1364" y="213"/>
                    </a:cubicBezTo>
                    <a:cubicBezTo>
                      <a:pt x="1365" y="212"/>
                      <a:pt x="1366" y="212"/>
                      <a:pt x="1367" y="213"/>
                    </a:cubicBezTo>
                    <a:cubicBezTo>
                      <a:pt x="1368" y="213"/>
                      <a:pt x="1368" y="213"/>
                      <a:pt x="1369" y="213"/>
                    </a:cubicBezTo>
                    <a:cubicBezTo>
                      <a:pt x="1369" y="214"/>
                      <a:pt x="1370" y="214"/>
                      <a:pt x="1370" y="215"/>
                    </a:cubicBezTo>
                    <a:cubicBezTo>
                      <a:pt x="1369" y="216"/>
                      <a:pt x="1369" y="216"/>
                      <a:pt x="1368" y="217"/>
                    </a:cubicBezTo>
                    <a:cubicBezTo>
                      <a:pt x="1368" y="217"/>
                      <a:pt x="1367" y="217"/>
                      <a:pt x="1366" y="217"/>
                    </a:cubicBezTo>
                    <a:cubicBezTo>
                      <a:pt x="1366" y="216"/>
                      <a:pt x="1365" y="216"/>
                      <a:pt x="1365" y="216"/>
                    </a:cubicBezTo>
                    <a:close/>
                    <a:moveTo>
                      <a:pt x="1355" y="221"/>
                    </a:moveTo>
                    <a:cubicBezTo>
                      <a:pt x="1355" y="220"/>
                      <a:pt x="1354" y="220"/>
                      <a:pt x="1355" y="219"/>
                    </a:cubicBezTo>
                    <a:cubicBezTo>
                      <a:pt x="1355" y="219"/>
                      <a:pt x="1356" y="218"/>
                      <a:pt x="1357" y="218"/>
                    </a:cubicBezTo>
                    <a:cubicBezTo>
                      <a:pt x="1358" y="218"/>
                      <a:pt x="1358" y="219"/>
                      <a:pt x="1358" y="220"/>
                    </a:cubicBezTo>
                    <a:cubicBezTo>
                      <a:pt x="1358" y="220"/>
                      <a:pt x="1358" y="221"/>
                      <a:pt x="1358" y="221"/>
                    </a:cubicBezTo>
                    <a:cubicBezTo>
                      <a:pt x="1357" y="222"/>
                      <a:pt x="1356" y="222"/>
                      <a:pt x="1355" y="221"/>
                    </a:cubicBezTo>
                    <a:close/>
                    <a:moveTo>
                      <a:pt x="1349" y="211"/>
                    </a:moveTo>
                    <a:cubicBezTo>
                      <a:pt x="1349" y="212"/>
                      <a:pt x="1348" y="212"/>
                      <a:pt x="1348" y="213"/>
                    </a:cubicBezTo>
                    <a:cubicBezTo>
                      <a:pt x="1348" y="214"/>
                      <a:pt x="1348" y="214"/>
                      <a:pt x="1348" y="215"/>
                    </a:cubicBezTo>
                    <a:cubicBezTo>
                      <a:pt x="1348" y="216"/>
                      <a:pt x="1347" y="217"/>
                      <a:pt x="1348" y="218"/>
                    </a:cubicBezTo>
                    <a:cubicBezTo>
                      <a:pt x="1349" y="219"/>
                      <a:pt x="1350" y="218"/>
                      <a:pt x="1351" y="219"/>
                    </a:cubicBezTo>
                    <a:cubicBezTo>
                      <a:pt x="1351" y="220"/>
                      <a:pt x="1351" y="221"/>
                      <a:pt x="1351" y="222"/>
                    </a:cubicBezTo>
                    <a:cubicBezTo>
                      <a:pt x="1350" y="223"/>
                      <a:pt x="1349" y="222"/>
                      <a:pt x="1348" y="223"/>
                    </a:cubicBezTo>
                    <a:cubicBezTo>
                      <a:pt x="1348" y="224"/>
                      <a:pt x="1348" y="224"/>
                      <a:pt x="1347" y="225"/>
                    </a:cubicBezTo>
                    <a:cubicBezTo>
                      <a:pt x="1346" y="225"/>
                      <a:pt x="1346" y="225"/>
                      <a:pt x="1345" y="225"/>
                    </a:cubicBezTo>
                    <a:cubicBezTo>
                      <a:pt x="1344" y="226"/>
                      <a:pt x="1343" y="225"/>
                      <a:pt x="1342" y="226"/>
                    </a:cubicBezTo>
                    <a:cubicBezTo>
                      <a:pt x="1342" y="227"/>
                      <a:pt x="1342" y="227"/>
                      <a:pt x="1342" y="228"/>
                    </a:cubicBezTo>
                    <a:cubicBezTo>
                      <a:pt x="1342" y="229"/>
                      <a:pt x="1342" y="229"/>
                      <a:pt x="1341" y="230"/>
                    </a:cubicBezTo>
                    <a:cubicBezTo>
                      <a:pt x="1341" y="231"/>
                      <a:pt x="1341" y="232"/>
                      <a:pt x="1341" y="232"/>
                    </a:cubicBezTo>
                    <a:cubicBezTo>
                      <a:pt x="1340" y="233"/>
                      <a:pt x="1339" y="232"/>
                      <a:pt x="1339" y="232"/>
                    </a:cubicBezTo>
                    <a:cubicBezTo>
                      <a:pt x="1337" y="233"/>
                      <a:pt x="1337" y="232"/>
                      <a:pt x="1335" y="233"/>
                    </a:cubicBezTo>
                    <a:cubicBezTo>
                      <a:pt x="1334" y="233"/>
                      <a:pt x="1334" y="233"/>
                      <a:pt x="1333" y="234"/>
                    </a:cubicBezTo>
                    <a:cubicBezTo>
                      <a:pt x="1332" y="235"/>
                      <a:pt x="1332" y="236"/>
                      <a:pt x="1332" y="237"/>
                    </a:cubicBezTo>
                    <a:cubicBezTo>
                      <a:pt x="1332" y="238"/>
                      <a:pt x="1332" y="238"/>
                      <a:pt x="1331" y="239"/>
                    </a:cubicBezTo>
                    <a:cubicBezTo>
                      <a:pt x="1330" y="241"/>
                      <a:pt x="1328" y="239"/>
                      <a:pt x="1326" y="239"/>
                    </a:cubicBezTo>
                    <a:cubicBezTo>
                      <a:pt x="1324" y="240"/>
                      <a:pt x="1323" y="240"/>
                      <a:pt x="1320" y="240"/>
                    </a:cubicBezTo>
                    <a:cubicBezTo>
                      <a:pt x="1318" y="240"/>
                      <a:pt x="1316" y="239"/>
                      <a:pt x="1314" y="240"/>
                    </a:cubicBezTo>
                    <a:cubicBezTo>
                      <a:pt x="1313" y="240"/>
                      <a:pt x="1312" y="240"/>
                      <a:pt x="1310" y="241"/>
                    </a:cubicBezTo>
                    <a:cubicBezTo>
                      <a:pt x="1309" y="241"/>
                      <a:pt x="1309" y="241"/>
                      <a:pt x="1308" y="241"/>
                    </a:cubicBezTo>
                    <a:cubicBezTo>
                      <a:pt x="1307" y="242"/>
                      <a:pt x="1307" y="243"/>
                      <a:pt x="1306" y="243"/>
                    </a:cubicBezTo>
                    <a:cubicBezTo>
                      <a:pt x="1305" y="244"/>
                      <a:pt x="1305" y="245"/>
                      <a:pt x="1304" y="245"/>
                    </a:cubicBezTo>
                    <a:cubicBezTo>
                      <a:pt x="1303" y="245"/>
                      <a:pt x="1303" y="243"/>
                      <a:pt x="1302" y="243"/>
                    </a:cubicBezTo>
                    <a:cubicBezTo>
                      <a:pt x="1301" y="242"/>
                      <a:pt x="1300" y="242"/>
                      <a:pt x="1299" y="240"/>
                    </a:cubicBezTo>
                    <a:cubicBezTo>
                      <a:pt x="1299" y="240"/>
                      <a:pt x="1299" y="239"/>
                      <a:pt x="1299" y="238"/>
                    </a:cubicBezTo>
                    <a:cubicBezTo>
                      <a:pt x="1299" y="237"/>
                      <a:pt x="1299" y="237"/>
                      <a:pt x="1299" y="236"/>
                    </a:cubicBezTo>
                    <a:cubicBezTo>
                      <a:pt x="1298" y="235"/>
                      <a:pt x="1298" y="235"/>
                      <a:pt x="1297" y="234"/>
                    </a:cubicBezTo>
                    <a:cubicBezTo>
                      <a:pt x="1296" y="234"/>
                      <a:pt x="1295" y="234"/>
                      <a:pt x="1294" y="234"/>
                    </a:cubicBezTo>
                    <a:cubicBezTo>
                      <a:pt x="1293" y="234"/>
                      <a:pt x="1293" y="234"/>
                      <a:pt x="1292" y="235"/>
                    </a:cubicBezTo>
                    <a:cubicBezTo>
                      <a:pt x="1291" y="235"/>
                      <a:pt x="1291" y="236"/>
                      <a:pt x="1289" y="236"/>
                    </a:cubicBezTo>
                    <a:cubicBezTo>
                      <a:pt x="1288" y="236"/>
                      <a:pt x="1288" y="236"/>
                      <a:pt x="1287" y="236"/>
                    </a:cubicBezTo>
                    <a:cubicBezTo>
                      <a:pt x="1285" y="235"/>
                      <a:pt x="1284" y="236"/>
                      <a:pt x="1284" y="235"/>
                    </a:cubicBezTo>
                    <a:cubicBezTo>
                      <a:pt x="1283" y="234"/>
                      <a:pt x="1284" y="233"/>
                      <a:pt x="1284" y="232"/>
                    </a:cubicBezTo>
                    <a:cubicBezTo>
                      <a:pt x="1284" y="230"/>
                      <a:pt x="1284" y="230"/>
                      <a:pt x="1284" y="228"/>
                    </a:cubicBezTo>
                    <a:cubicBezTo>
                      <a:pt x="1284" y="225"/>
                      <a:pt x="1284" y="225"/>
                      <a:pt x="1284" y="225"/>
                    </a:cubicBezTo>
                    <a:cubicBezTo>
                      <a:pt x="1283" y="224"/>
                      <a:pt x="1283" y="223"/>
                      <a:pt x="1282" y="222"/>
                    </a:cubicBezTo>
                    <a:cubicBezTo>
                      <a:pt x="1281" y="222"/>
                      <a:pt x="1281" y="223"/>
                      <a:pt x="1280" y="223"/>
                    </a:cubicBezTo>
                    <a:cubicBezTo>
                      <a:pt x="1279" y="223"/>
                      <a:pt x="1280" y="222"/>
                      <a:pt x="1280" y="221"/>
                    </a:cubicBezTo>
                    <a:cubicBezTo>
                      <a:pt x="1279" y="219"/>
                      <a:pt x="1279" y="219"/>
                      <a:pt x="1280" y="217"/>
                    </a:cubicBezTo>
                    <a:cubicBezTo>
                      <a:pt x="1280" y="216"/>
                      <a:pt x="1280" y="216"/>
                      <a:pt x="1280" y="215"/>
                    </a:cubicBezTo>
                    <a:cubicBezTo>
                      <a:pt x="1281" y="215"/>
                      <a:pt x="1281" y="215"/>
                      <a:pt x="1282" y="214"/>
                    </a:cubicBezTo>
                    <a:cubicBezTo>
                      <a:pt x="1282" y="213"/>
                      <a:pt x="1282" y="213"/>
                      <a:pt x="1282" y="212"/>
                    </a:cubicBezTo>
                    <a:cubicBezTo>
                      <a:pt x="1282" y="210"/>
                      <a:pt x="1284" y="209"/>
                      <a:pt x="1285" y="207"/>
                    </a:cubicBezTo>
                    <a:cubicBezTo>
                      <a:pt x="1285" y="206"/>
                      <a:pt x="1286" y="205"/>
                      <a:pt x="1286" y="203"/>
                    </a:cubicBezTo>
                    <a:cubicBezTo>
                      <a:pt x="1286" y="202"/>
                      <a:pt x="1287" y="202"/>
                      <a:pt x="1287" y="201"/>
                    </a:cubicBezTo>
                    <a:cubicBezTo>
                      <a:pt x="1286" y="199"/>
                      <a:pt x="1285" y="200"/>
                      <a:pt x="1284" y="198"/>
                    </a:cubicBezTo>
                    <a:cubicBezTo>
                      <a:pt x="1284" y="197"/>
                      <a:pt x="1285" y="197"/>
                      <a:pt x="1285" y="195"/>
                    </a:cubicBezTo>
                    <a:cubicBezTo>
                      <a:pt x="1285" y="194"/>
                      <a:pt x="1286" y="193"/>
                      <a:pt x="1286" y="192"/>
                    </a:cubicBezTo>
                    <a:cubicBezTo>
                      <a:pt x="1285" y="191"/>
                      <a:pt x="1285" y="190"/>
                      <a:pt x="1284" y="189"/>
                    </a:cubicBezTo>
                    <a:cubicBezTo>
                      <a:pt x="1284" y="188"/>
                      <a:pt x="1283" y="188"/>
                      <a:pt x="1282" y="187"/>
                    </a:cubicBezTo>
                    <a:cubicBezTo>
                      <a:pt x="1282" y="185"/>
                      <a:pt x="1282" y="184"/>
                      <a:pt x="1283" y="183"/>
                    </a:cubicBezTo>
                    <a:cubicBezTo>
                      <a:pt x="1284" y="182"/>
                      <a:pt x="1285" y="182"/>
                      <a:pt x="1287" y="182"/>
                    </a:cubicBezTo>
                    <a:cubicBezTo>
                      <a:pt x="1288" y="182"/>
                      <a:pt x="1288" y="183"/>
                      <a:pt x="1289" y="182"/>
                    </a:cubicBezTo>
                    <a:cubicBezTo>
                      <a:pt x="1291" y="181"/>
                      <a:pt x="1290" y="180"/>
                      <a:pt x="1291" y="179"/>
                    </a:cubicBezTo>
                    <a:cubicBezTo>
                      <a:pt x="1292" y="179"/>
                      <a:pt x="1292" y="178"/>
                      <a:pt x="1293" y="178"/>
                    </a:cubicBezTo>
                    <a:cubicBezTo>
                      <a:pt x="1295" y="178"/>
                      <a:pt x="1295" y="180"/>
                      <a:pt x="1296" y="180"/>
                    </a:cubicBezTo>
                    <a:cubicBezTo>
                      <a:pt x="1297" y="180"/>
                      <a:pt x="1298" y="180"/>
                      <a:pt x="1299" y="180"/>
                    </a:cubicBezTo>
                    <a:cubicBezTo>
                      <a:pt x="1301" y="180"/>
                      <a:pt x="1303" y="180"/>
                      <a:pt x="1305" y="180"/>
                    </a:cubicBezTo>
                    <a:cubicBezTo>
                      <a:pt x="1306" y="180"/>
                      <a:pt x="1307" y="179"/>
                      <a:pt x="1308" y="180"/>
                    </a:cubicBezTo>
                    <a:cubicBezTo>
                      <a:pt x="1309" y="180"/>
                      <a:pt x="1310" y="180"/>
                      <a:pt x="1311" y="181"/>
                    </a:cubicBezTo>
                    <a:cubicBezTo>
                      <a:pt x="1313" y="182"/>
                      <a:pt x="1313" y="182"/>
                      <a:pt x="1315" y="182"/>
                    </a:cubicBezTo>
                    <a:cubicBezTo>
                      <a:pt x="1317" y="183"/>
                      <a:pt x="1318" y="183"/>
                      <a:pt x="1320" y="182"/>
                    </a:cubicBezTo>
                    <a:cubicBezTo>
                      <a:pt x="1322" y="182"/>
                      <a:pt x="1322" y="180"/>
                      <a:pt x="1324" y="181"/>
                    </a:cubicBezTo>
                    <a:cubicBezTo>
                      <a:pt x="1324" y="181"/>
                      <a:pt x="1324" y="182"/>
                      <a:pt x="1325" y="182"/>
                    </a:cubicBezTo>
                    <a:cubicBezTo>
                      <a:pt x="1326" y="183"/>
                      <a:pt x="1327" y="182"/>
                      <a:pt x="1328" y="182"/>
                    </a:cubicBezTo>
                    <a:cubicBezTo>
                      <a:pt x="1330" y="182"/>
                      <a:pt x="1331" y="182"/>
                      <a:pt x="1332" y="182"/>
                    </a:cubicBezTo>
                    <a:cubicBezTo>
                      <a:pt x="1333" y="182"/>
                      <a:pt x="1334" y="181"/>
                      <a:pt x="1335" y="180"/>
                    </a:cubicBezTo>
                    <a:cubicBezTo>
                      <a:pt x="1336" y="179"/>
                      <a:pt x="1336" y="178"/>
                      <a:pt x="1336" y="177"/>
                    </a:cubicBezTo>
                    <a:cubicBezTo>
                      <a:pt x="1337" y="175"/>
                      <a:pt x="1337" y="174"/>
                      <a:pt x="1338" y="172"/>
                    </a:cubicBezTo>
                    <a:cubicBezTo>
                      <a:pt x="1338" y="171"/>
                      <a:pt x="1339" y="170"/>
                      <a:pt x="1339" y="168"/>
                    </a:cubicBezTo>
                    <a:cubicBezTo>
                      <a:pt x="1339" y="167"/>
                      <a:pt x="1339" y="166"/>
                      <a:pt x="1339" y="165"/>
                    </a:cubicBezTo>
                    <a:cubicBezTo>
                      <a:pt x="1339" y="163"/>
                      <a:pt x="1339" y="162"/>
                      <a:pt x="1339" y="161"/>
                    </a:cubicBezTo>
                    <a:cubicBezTo>
                      <a:pt x="1338" y="159"/>
                      <a:pt x="1339" y="158"/>
                      <a:pt x="1338" y="157"/>
                    </a:cubicBezTo>
                    <a:cubicBezTo>
                      <a:pt x="1337" y="156"/>
                      <a:pt x="1337" y="157"/>
                      <a:pt x="1336" y="156"/>
                    </a:cubicBezTo>
                    <a:cubicBezTo>
                      <a:pt x="1335" y="156"/>
                      <a:pt x="1335" y="155"/>
                      <a:pt x="1334" y="155"/>
                    </a:cubicBezTo>
                    <a:cubicBezTo>
                      <a:pt x="1333" y="154"/>
                      <a:pt x="1333" y="153"/>
                      <a:pt x="1332" y="152"/>
                    </a:cubicBezTo>
                    <a:cubicBezTo>
                      <a:pt x="1332" y="151"/>
                      <a:pt x="1333" y="150"/>
                      <a:pt x="1332" y="149"/>
                    </a:cubicBezTo>
                    <a:cubicBezTo>
                      <a:pt x="1331" y="149"/>
                      <a:pt x="1331" y="150"/>
                      <a:pt x="1330" y="149"/>
                    </a:cubicBezTo>
                    <a:cubicBezTo>
                      <a:pt x="1329" y="149"/>
                      <a:pt x="1329" y="147"/>
                      <a:pt x="1328" y="146"/>
                    </a:cubicBezTo>
                    <a:cubicBezTo>
                      <a:pt x="1327" y="146"/>
                      <a:pt x="1326" y="146"/>
                      <a:pt x="1325" y="145"/>
                    </a:cubicBezTo>
                    <a:cubicBezTo>
                      <a:pt x="1324" y="145"/>
                      <a:pt x="1324" y="145"/>
                      <a:pt x="1323" y="145"/>
                    </a:cubicBezTo>
                    <a:cubicBezTo>
                      <a:pt x="1322" y="145"/>
                      <a:pt x="1321" y="145"/>
                      <a:pt x="1320" y="144"/>
                    </a:cubicBezTo>
                    <a:cubicBezTo>
                      <a:pt x="1319" y="144"/>
                      <a:pt x="1318" y="145"/>
                      <a:pt x="1318" y="144"/>
                    </a:cubicBezTo>
                    <a:cubicBezTo>
                      <a:pt x="1317" y="144"/>
                      <a:pt x="1316" y="143"/>
                      <a:pt x="1316" y="142"/>
                    </a:cubicBezTo>
                    <a:cubicBezTo>
                      <a:pt x="1316" y="142"/>
                      <a:pt x="1317" y="141"/>
                      <a:pt x="1317" y="141"/>
                    </a:cubicBezTo>
                    <a:cubicBezTo>
                      <a:pt x="1317" y="140"/>
                      <a:pt x="1316" y="140"/>
                      <a:pt x="1316" y="140"/>
                    </a:cubicBezTo>
                    <a:cubicBezTo>
                      <a:pt x="1315" y="139"/>
                      <a:pt x="1315" y="139"/>
                      <a:pt x="1315" y="138"/>
                    </a:cubicBezTo>
                    <a:cubicBezTo>
                      <a:pt x="1315" y="137"/>
                      <a:pt x="1316" y="138"/>
                      <a:pt x="1317" y="137"/>
                    </a:cubicBezTo>
                    <a:cubicBezTo>
                      <a:pt x="1319" y="137"/>
                      <a:pt x="1320" y="138"/>
                      <a:pt x="1322" y="137"/>
                    </a:cubicBezTo>
                    <a:cubicBezTo>
                      <a:pt x="1323" y="137"/>
                      <a:pt x="1324" y="136"/>
                      <a:pt x="1325" y="135"/>
                    </a:cubicBezTo>
                    <a:cubicBezTo>
                      <a:pt x="1326" y="135"/>
                      <a:pt x="1327" y="135"/>
                      <a:pt x="1328" y="136"/>
                    </a:cubicBezTo>
                    <a:cubicBezTo>
                      <a:pt x="1329" y="136"/>
                      <a:pt x="1329" y="137"/>
                      <a:pt x="1329" y="137"/>
                    </a:cubicBezTo>
                    <a:cubicBezTo>
                      <a:pt x="1330" y="137"/>
                      <a:pt x="1331" y="137"/>
                      <a:pt x="1332" y="137"/>
                    </a:cubicBezTo>
                    <a:cubicBezTo>
                      <a:pt x="1333" y="137"/>
                      <a:pt x="1333" y="137"/>
                      <a:pt x="1334" y="137"/>
                    </a:cubicBezTo>
                    <a:cubicBezTo>
                      <a:pt x="1334" y="137"/>
                      <a:pt x="1335" y="137"/>
                      <a:pt x="1336" y="137"/>
                    </a:cubicBezTo>
                    <a:cubicBezTo>
                      <a:pt x="1336" y="136"/>
                      <a:pt x="1336" y="135"/>
                      <a:pt x="1336" y="134"/>
                    </a:cubicBezTo>
                    <a:cubicBezTo>
                      <a:pt x="1336" y="133"/>
                      <a:pt x="1335" y="133"/>
                      <a:pt x="1335" y="132"/>
                    </a:cubicBezTo>
                    <a:cubicBezTo>
                      <a:pt x="1335" y="131"/>
                      <a:pt x="1334" y="131"/>
                      <a:pt x="1334" y="130"/>
                    </a:cubicBezTo>
                    <a:cubicBezTo>
                      <a:pt x="1334" y="129"/>
                      <a:pt x="1334" y="128"/>
                      <a:pt x="1335" y="127"/>
                    </a:cubicBezTo>
                    <a:cubicBezTo>
                      <a:pt x="1336" y="127"/>
                      <a:pt x="1337" y="127"/>
                      <a:pt x="1338" y="127"/>
                    </a:cubicBezTo>
                    <a:cubicBezTo>
                      <a:pt x="1338" y="128"/>
                      <a:pt x="1338" y="128"/>
                      <a:pt x="1339" y="129"/>
                    </a:cubicBezTo>
                    <a:cubicBezTo>
                      <a:pt x="1339" y="130"/>
                      <a:pt x="1340" y="130"/>
                      <a:pt x="1341" y="131"/>
                    </a:cubicBezTo>
                    <a:cubicBezTo>
                      <a:pt x="1341" y="131"/>
                      <a:pt x="1342" y="131"/>
                      <a:pt x="1343" y="131"/>
                    </a:cubicBezTo>
                    <a:cubicBezTo>
                      <a:pt x="1344" y="131"/>
                      <a:pt x="1344" y="131"/>
                      <a:pt x="1345" y="131"/>
                    </a:cubicBezTo>
                    <a:cubicBezTo>
                      <a:pt x="1346" y="131"/>
                      <a:pt x="1347" y="131"/>
                      <a:pt x="1348" y="131"/>
                    </a:cubicBezTo>
                    <a:cubicBezTo>
                      <a:pt x="1349" y="131"/>
                      <a:pt x="1350" y="132"/>
                      <a:pt x="1350" y="132"/>
                    </a:cubicBezTo>
                    <a:cubicBezTo>
                      <a:pt x="1351" y="131"/>
                      <a:pt x="1351" y="131"/>
                      <a:pt x="1351" y="130"/>
                    </a:cubicBezTo>
                    <a:cubicBezTo>
                      <a:pt x="1351" y="129"/>
                      <a:pt x="1350" y="128"/>
                      <a:pt x="1350" y="127"/>
                    </a:cubicBezTo>
                    <a:cubicBezTo>
                      <a:pt x="1350" y="126"/>
                      <a:pt x="1352" y="127"/>
                      <a:pt x="1353" y="127"/>
                    </a:cubicBezTo>
                    <a:cubicBezTo>
                      <a:pt x="1354" y="126"/>
                      <a:pt x="1354" y="126"/>
                      <a:pt x="1355" y="126"/>
                    </a:cubicBezTo>
                    <a:cubicBezTo>
                      <a:pt x="1356" y="125"/>
                      <a:pt x="1356" y="124"/>
                      <a:pt x="1357" y="123"/>
                    </a:cubicBezTo>
                    <a:cubicBezTo>
                      <a:pt x="1357" y="122"/>
                      <a:pt x="1357" y="122"/>
                      <a:pt x="1358" y="120"/>
                    </a:cubicBezTo>
                    <a:cubicBezTo>
                      <a:pt x="1358" y="119"/>
                      <a:pt x="1357" y="119"/>
                      <a:pt x="1358" y="118"/>
                    </a:cubicBezTo>
                    <a:cubicBezTo>
                      <a:pt x="1358" y="117"/>
                      <a:pt x="1359" y="117"/>
                      <a:pt x="1360" y="117"/>
                    </a:cubicBezTo>
                    <a:cubicBezTo>
                      <a:pt x="1361" y="116"/>
                      <a:pt x="1362" y="117"/>
                      <a:pt x="1363" y="117"/>
                    </a:cubicBezTo>
                    <a:cubicBezTo>
                      <a:pt x="1365" y="116"/>
                      <a:pt x="1365" y="115"/>
                      <a:pt x="1367" y="114"/>
                    </a:cubicBezTo>
                    <a:cubicBezTo>
                      <a:pt x="1367" y="114"/>
                      <a:pt x="1368" y="114"/>
                      <a:pt x="1369" y="114"/>
                    </a:cubicBezTo>
                    <a:cubicBezTo>
                      <a:pt x="1371" y="114"/>
                      <a:pt x="1373" y="116"/>
                      <a:pt x="1374" y="114"/>
                    </a:cubicBezTo>
                    <a:cubicBezTo>
                      <a:pt x="1374" y="113"/>
                      <a:pt x="1373" y="112"/>
                      <a:pt x="1372" y="111"/>
                    </a:cubicBezTo>
                    <a:cubicBezTo>
                      <a:pt x="1372" y="111"/>
                      <a:pt x="1372" y="110"/>
                      <a:pt x="1372" y="109"/>
                    </a:cubicBezTo>
                    <a:cubicBezTo>
                      <a:pt x="1372" y="108"/>
                      <a:pt x="1373" y="107"/>
                      <a:pt x="1374" y="106"/>
                    </a:cubicBezTo>
                    <a:cubicBezTo>
                      <a:pt x="1374" y="105"/>
                      <a:pt x="1375" y="104"/>
                      <a:pt x="1375" y="103"/>
                    </a:cubicBezTo>
                    <a:cubicBezTo>
                      <a:pt x="1376" y="102"/>
                      <a:pt x="1375" y="102"/>
                      <a:pt x="1376" y="101"/>
                    </a:cubicBezTo>
                    <a:cubicBezTo>
                      <a:pt x="1376" y="101"/>
                      <a:pt x="1377" y="101"/>
                      <a:pt x="1378" y="101"/>
                    </a:cubicBezTo>
                    <a:cubicBezTo>
                      <a:pt x="1379" y="101"/>
                      <a:pt x="1380" y="100"/>
                      <a:pt x="1381" y="100"/>
                    </a:cubicBezTo>
                    <a:cubicBezTo>
                      <a:pt x="1382" y="99"/>
                      <a:pt x="1383" y="98"/>
                      <a:pt x="1384" y="98"/>
                    </a:cubicBezTo>
                    <a:cubicBezTo>
                      <a:pt x="1385" y="97"/>
                      <a:pt x="1385" y="97"/>
                      <a:pt x="1386" y="96"/>
                    </a:cubicBezTo>
                    <a:cubicBezTo>
                      <a:pt x="1387" y="96"/>
                      <a:pt x="1388" y="96"/>
                      <a:pt x="1389" y="96"/>
                    </a:cubicBezTo>
                    <a:cubicBezTo>
                      <a:pt x="1390" y="96"/>
                      <a:pt x="1391" y="97"/>
                      <a:pt x="1392" y="96"/>
                    </a:cubicBezTo>
                    <a:cubicBezTo>
                      <a:pt x="1393" y="96"/>
                      <a:pt x="1392" y="95"/>
                      <a:pt x="1393" y="94"/>
                    </a:cubicBezTo>
                    <a:cubicBezTo>
                      <a:pt x="1393" y="94"/>
                      <a:pt x="1394" y="94"/>
                      <a:pt x="1395" y="94"/>
                    </a:cubicBezTo>
                    <a:cubicBezTo>
                      <a:pt x="1396" y="94"/>
                      <a:pt x="1396" y="94"/>
                      <a:pt x="1397" y="94"/>
                    </a:cubicBezTo>
                    <a:cubicBezTo>
                      <a:pt x="1398" y="94"/>
                      <a:pt x="1398" y="95"/>
                      <a:pt x="1399" y="95"/>
                    </a:cubicBezTo>
                    <a:cubicBezTo>
                      <a:pt x="1400" y="95"/>
                      <a:pt x="1400" y="96"/>
                      <a:pt x="1401" y="96"/>
                    </a:cubicBezTo>
                    <a:cubicBezTo>
                      <a:pt x="1401" y="96"/>
                      <a:pt x="1401" y="95"/>
                      <a:pt x="1402" y="95"/>
                    </a:cubicBezTo>
                    <a:cubicBezTo>
                      <a:pt x="1402" y="94"/>
                      <a:pt x="1403" y="94"/>
                      <a:pt x="1404" y="93"/>
                    </a:cubicBezTo>
                    <a:cubicBezTo>
                      <a:pt x="1404" y="92"/>
                      <a:pt x="1404" y="91"/>
                      <a:pt x="1404" y="90"/>
                    </a:cubicBezTo>
                    <a:cubicBezTo>
                      <a:pt x="1404" y="89"/>
                      <a:pt x="1403" y="88"/>
                      <a:pt x="1402" y="86"/>
                    </a:cubicBezTo>
                    <a:cubicBezTo>
                      <a:pt x="1402" y="85"/>
                      <a:pt x="1401" y="85"/>
                      <a:pt x="1401" y="84"/>
                    </a:cubicBezTo>
                    <a:cubicBezTo>
                      <a:pt x="1400" y="83"/>
                      <a:pt x="1401" y="82"/>
                      <a:pt x="1400" y="80"/>
                    </a:cubicBezTo>
                    <a:cubicBezTo>
                      <a:pt x="1399" y="79"/>
                      <a:pt x="1399" y="79"/>
                      <a:pt x="1398" y="78"/>
                    </a:cubicBezTo>
                    <a:cubicBezTo>
                      <a:pt x="1398" y="77"/>
                      <a:pt x="1397" y="77"/>
                      <a:pt x="1397" y="75"/>
                    </a:cubicBezTo>
                    <a:cubicBezTo>
                      <a:pt x="1397" y="74"/>
                      <a:pt x="1397" y="73"/>
                      <a:pt x="1398" y="71"/>
                    </a:cubicBezTo>
                    <a:cubicBezTo>
                      <a:pt x="1398" y="70"/>
                      <a:pt x="1399" y="69"/>
                      <a:pt x="1400" y="68"/>
                    </a:cubicBezTo>
                    <a:cubicBezTo>
                      <a:pt x="1401" y="67"/>
                      <a:pt x="1402" y="67"/>
                      <a:pt x="1403" y="66"/>
                    </a:cubicBezTo>
                    <a:cubicBezTo>
                      <a:pt x="1405" y="66"/>
                      <a:pt x="1406" y="67"/>
                      <a:pt x="1407" y="66"/>
                    </a:cubicBezTo>
                    <a:cubicBezTo>
                      <a:pt x="1408" y="66"/>
                      <a:pt x="1408" y="65"/>
                      <a:pt x="1408" y="65"/>
                    </a:cubicBezTo>
                    <a:cubicBezTo>
                      <a:pt x="1409" y="64"/>
                      <a:pt x="1410" y="62"/>
                      <a:pt x="1411" y="63"/>
                    </a:cubicBezTo>
                    <a:cubicBezTo>
                      <a:pt x="1412" y="63"/>
                      <a:pt x="1412" y="63"/>
                      <a:pt x="1412" y="64"/>
                    </a:cubicBezTo>
                    <a:cubicBezTo>
                      <a:pt x="1413" y="65"/>
                      <a:pt x="1413" y="66"/>
                      <a:pt x="1413" y="67"/>
                    </a:cubicBezTo>
                    <a:cubicBezTo>
                      <a:pt x="1413" y="68"/>
                      <a:pt x="1412" y="69"/>
                      <a:pt x="1412" y="70"/>
                    </a:cubicBezTo>
                    <a:cubicBezTo>
                      <a:pt x="1412" y="71"/>
                      <a:pt x="1412" y="71"/>
                      <a:pt x="1413" y="71"/>
                    </a:cubicBezTo>
                    <a:cubicBezTo>
                      <a:pt x="1413" y="72"/>
                      <a:pt x="1414" y="72"/>
                      <a:pt x="1415" y="73"/>
                    </a:cubicBezTo>
                    <a:cubicBezTo>
                      <a:pt x="1415" y="73"/>
                      <a:pt x="1415" y="74"/>
                      <a:pt x="1414" y="75"/>
                    </a:cubicBezTo>
                    <a:cubicBezTo>
                      <a:pt x="1413" y="76"/>
                      <a:pt x="1412" y="75"/>
                      <a:pt x="1411" y="76"/>
                    </a:cubicBezTo>
                    <a:cubicBezTo>
                      <a:pt x="1411" y="76"/>
                      <a:pt x="1410" y="76"/>
                      <a:pt x="1410" y="77"/>
                    </a:cubicBezTo>
                    <a:cubicBezTo>
                      <a:pt x="1410" y="78"/>
                      <a:pt x="1410" y="78"/>
                      <a:pt x="1409" y="79"/>
                    </a:cubicBezTo>
                    <a:cubicBezTo>
                      <a:pt x="1409" y="79"/>
                      <a:pt x="1408" y="79"/>
                      <a:pt x="1408" y="80"/>
                    </a:cubicBezTo>
                    <a:cubicBezTo>
                      <a:pt x="1407" y="81"/>
                      <a:pt x="1408" y="81"/>
                      <a:pt x="1408" y="82"/>
                    </a:cubicBezTo>
                    <a:cubicBezTo>
                      <a:pt x="1409" y="83"/>
                      <a:pt x="1408" y="84"/>
                      <a:pt x="1409" y="85"/>
                    </a:cubicBezTo>
                    <a:cubicBezTo>
                      <a:pt x="1409" y="86"/>
                      <a:pt x="1411" y="85"/>
                      <a:pt x="1412" y="86"/>
                    </a:cubicBezTo>
                    <a:cubicBezTo>
                      <a:pt x="1412" y="86"/>
                      <a:pt x="1411" y="87"/>
                      <a:pt x="1412" y="88"/>
                    </a:cubicBezTo>
                    <a:cubicBezTo>
                      <a:pt x="1412" y="88"/>
                      <a:pt x="1413" y="88"/>
                      <a:pt x="1413" y="89"/>
                    </a:cubicBezTo>
                    <a:cubicBezTo>
                      <a:pt x="1414" y="89"/>
                      <a:pt x="1414" y="89"/>
                      <a:pt x="1415" y="89"/>
                    </a:cubicBezTo>
                    <a:cubicBezTo>
                      <a:pt x="1416" y="90"/>
                      <a:pt x="1416" y="89"/>
                      <a:pt x="1417" y="90"/>
                    </a:cubicBezTo>
                    <a:cubicBezTo>
                      <a:pt x="1418" y="91"/>
                      <a:pt x="1418" y="92"/>
                      <a:pt x="1419" y="93"/>
                    </a:cubicBezTo>
                    <a:cubicBezTo>
                      <a:pt x="1420" y="93"/>
                      <a:pt x="1421" y="93"/>
                      <a:pt x="1422" y="92"/>
                    </a:cubicBezTo>
                    <a:cubicBezTo>
                      <a:pt x="1422" y="92"/>
                      <a:pt x="1422" y="91"/>
                      <a:pt x="1422" y="91"/>
                    </a:cubicBezTo>
                    <a:cubicBezTo>
                      <a:pt x="1423" y="90"/>
                      <a:pt x="1424" y="90"/>
                      <a:pt x="1425" y="89"/>
                    </a:cubicBezTo>
                    <a:cubicBezTo>
                      <a:pt x="1427" y="89"/>
                      <a:pt x="1428" y="89"/>
                      <a:pt x="1430" y="89"/>
                    </a:cubicBezTo>
                    <a:cubicBezTo>
                      <a:pt x="1431" y="90"/>
                      <a:pt x="1432" y="90"/>
                      <a:pt x="1433" y="91"/>
                    </a:cubicBezTo>
                    <a:cubicBezTo>
                      <a:pt x="1434" y="91"/>
                      <a:pt x="1434" y="91"/>
                      <a:pt x="1435" y="92"/>
                    </a:cubicBezTo>
                    <a:cubicBezTo>
                      <a:pt x="1436" y="93"/>
                      <a:pt x="1437" y="93"/>
                      <a:pt x="1438" y="93"/>
                    </a:cubicBezTo>
                    <a:cubicBezTo>
                      <a:pt x="1440" y="93"/>
                      <a:pt x="1440" y="93"/>
                      <a:pt x="1441" y="92"/>
                    </a:cubicBezTo>
                    <a:cubicBezTo>
                      <a:pt x="1442" y="92"/>
                      <a:pt x="1442" y="91"/>
                      <a:pt x="1443" y="91"/>
                    </a:cubicBezTo>
                    <a:cubicBezTo>
                      <a:pt x="1445" y="90"/>
                      <a:pt x="1446" y="91"/>
                      <a:pt x="1447" y="90"/>
                    </a:cubicBezTo>
                    <a:cubicBezTo>
                      <a:pt x="1449" y="90"/>
                      <a:pt x="1450" y="91"/>
                      <a:pt x="1451" y="90"/>
                    </a:cubicBezTo>
                    <a:cubicBezTo>
                      <a:pt x="1453" y="89"/>
                      <a:pt x="1452" y="88"/>
                      <a:pt x="1453" y="87"/>
                    </a:cubicBezTo>
                    <a:cubicBezTo>
                      <a:pt x="1454" y="87"/>
                      <a:pt x="1455" y="87"/>
                      <a:pt x="1455" y="87"/>
                    </a:cubicBezTo>
                    <a:cubicBezTo>
                      <a:pt x="1457" y="87"/>
                      <a:pt x="1458" y="87"/>
                      <a:pt x="1459" y="87"/>
                    </a:cubicBezTo>
                    <a:cubicBezTo>
                      <a:pt x="1460" y="87"/>
                      <a:pt x="1461" y="86"/>
                      <a:pt x="1463" y="86"/>
                    </a:cubicBezTo>
                    <a:cubicBezTo>
                      <a:pt x="1464" y="87"/>
                      <a:pt x="1465" y="87"/>
                      <a:pt x="1465" y="88"/>
                    </a:cubicBezTo>
                    <a:cubicBezTo>
                      <a:pt x="1465" y="88"/>
                      <a:pt x="1465" y="89"/>
                      <a:pt x="1465" y="89"/>
                    </a:cubicBezTo>
                    <a:cubicBezTo>
                      <a:pt x="1465" y="90"/>
                      <a:pt x="1466" y="90"/>
                      <a:pt x="1467" y="90"/>
                    </a:cubicBezTo>
                    <a:cubicBezTo>
                      <a:pt x="1468" y="91"/>
                      <a:pt x="1469" y="90"/>
                      <a:pt x="1470" y="89"/>
                    </a:cubicBezTo>
                    <a:cubicBezTo>
                      <a:pt x="1471" y="89"/>
                      <a:pt x="1472" y="89"/>
                      <a:pt x="1473" y="88"/>
                    </a:cubicBezTo>
                    <a:cubicBezTo>
                      <a:pt x="1474" y="87"/>
                      <a:pt x="1473" y="86"/>
                      <a:pt x="1474" y="85"/>
                    </a:cubicBezTo>
                    <a:cubicBezTo>
                      <a:pt x="1475" y="84"/>
                      <a:pt x="1476" y="85"/>
                      <a:pt x="1477" y="84"/>
                    </a:cubicBezTo>
                    <a:cubicBezTo>
                      <a:pt x="1478" y="84"/>
                      <a:pt x="1479" y="83"/>
                      <a:pt x="1480" y="82"/>
                    </a:cubicBezTo>
                    <a:cubicBezTo>
                      <a:pt x="1481" y="80"/>
                      <a:pt x="1481" y="79"/>
                      <a:pt x="1481" y="78"/>
                    </a:cubicBezTo>
                    <a:cubicBezTo>
                      <a:pt x="1481" y="77"/>
                      <a:pt x="1480" y="76"/>
                      <a:pt x="1480" y="75"/>
                    </a:cubicBezTo>
                    <a:cubicBezTo>
                      <a:pt x="1480" y="74"/>
                      <a:pt x="1479" y="73"/>
                      <a:pt x="1479" y="72"/>
                    </a:cubicBezTo>
                    <a:cubicBezTo>
                      <a:pt x="1479" y="71"/>
                      <a:pt x="1478" y="70"/>
                      <a:pt x="1479" y="70"/>
                    </a:cubicBezTo>
                    <a:cubicBezTo>
                      <a:pt x="1480" y="67"/>
                      <a:pt x="1479" y="67"/>
                      <a:pt x="1481" y="65"/>
                    </a:cubicBezTo>
                    <a:cubicBezTo>
                      <a:pt x="1482" y="64"/>
                      <a:pt x="1483" y="64"/>
                      <a:pt x="1484" y="63"/>
                    </a:cubicBezTo>
                    <a:cubicBezTo>
                      <a:pt x="1485" y="63"/>
                      <a:pt x="1485" y="62"/>
                      <a:pt x="1486" y="62"/>
                    </a:cubicBezTo>
                    <a:cubicBezTo>
                      <a:pt x="1488" y="62"/>
                      <a:pt x="1488" y="62"/>
                      <a:pt x="1489" y="63"/>
                    </a:cubicBezTo>
                    <a:cubicBezTo>
                      <a:pt x="1490" y="64"/>
                      <a:pt x="1490" y="64"/>
                      <a:pt x="1491" y="65"/>
                    </a:cubicBezTo>
                    <a:cubicBezTo>
                      <a:pt x="1492" y="66"/>
                      <a:pt x="1493" y="67"/>
                      <a:pt x="1494" y="68"/>
                    </a:cubicBezTo>
                    <a:cubicBezTo>
                      <a:pt x="1496" y="68"/>
                      <a:pt x="1496" y="67"/>
                      <a:pt x="1497" y="66"/>
                    </a:cubicBezTo>
                    <a:cubicBezTo>
                      <a:pt x="1498" y="66"/>
                      <a:pt x="1499" y="66"/>
                      <a:pt x="1499" y="65"/>
                    </a:cubicBezTo>
                    <a:cubicBezTo>
                      <a:pt x="1500" y="64"/>
                      <a:pt x="1499" y="63"/>
                      <a:pt x="1499" y="62"/>
                    </a:cubicBezTo>
                    <a:cubicBezTo>
                      <a:pt x="1499" y="61"/>
                      <a:pt x="1499" y="60"/>
                      <a:pt x="1499" y="59"/>
                    </a:cubicBezTo>
                    <a:cubicBezTo>
                      <a:pt x="1498" y="58"/>
                      <a:pt x="1498" y="58"/>
                      <a:pt x="1497" y="57"/>
                    </a:cubicBezTo>
                    <a:cubicBezTo>
                      <a:pt x="1496" y="56"/>
                      <a:pt x="1495" y="56"/>
                      <a:pt x="1494" y="55"/>
                    </a:cubicBezTo>
                    <a:cubicBezTo>
                      <a:pt x="1493" y="54"/>
                      <a:pt x="1493" y="54"/>
                      <a:pt x="1492" y="52"/>
                    </a:cubicBezTo>
                    <a:cubicBezTo>
                      <a:pt x="1492" y="51"/>
                      <a:pt x="1492" y="51"/>
                      <a:pt x="1492" y="50"/>
                    </a:cubicBezTo>
                    <a:cubicBezTo>
                      <a:pt x="1493" y="49"/>
                      <a:pt x="1493" y="49"/>
                      <a:pt x="1494" y="49"/>
                    </a:cubicBezTo>
                    <a:cubicBezTo>
                      <a:pt x="1495" y="49"/>
                      <a:pt x="1496" y="49"/>
                      <a:pt x="1496" y="49"/>
                    </a:cubicBezTo>
                    <a:cubicBezTo>
                      <a:pt x="1497" y="48"/>
                      <a:pt x="1498" y="48"/>
                      <a:pt x="1498" y="48"/>
                    </a:cubicBezTo>
                    <a:cubicBezTo>
                      <a:pt x="1500" y="47"/>
                      <a:pt x="1500" y="48"/>
                      <a:pt x="1502" y="47"/>
                    </a:cubicBezTo>
                    <a:cubicBezTo>
                      <a:pt x="1503" y="47"/>
                      <a:pt x="1503" y="47"/>
                      <a:pt x="1505" y="47"/>
                    </a:cubicBezTo>
                    <a:cubicBezTo>
                      <a:pt x="1506" y="46"/>
                      <a:pt x="1506" y="46"/>
                      <a:pt x="1507" y="47"/>
                    </a:cubicBezTo>
                    <a:cubicBezTo>
                      <a:pt x="1509" y="47"/>
                      <a:pt x="1509" y="47"/>
                      <a:pt x="1510" y="47"/>
                    </a:cubicBezTo>
                    <a:cubicBezTo>
                      <a:pt x="1512" y="48"/>
                      <a:pt x="1512" y="49"/>
                      <a:pt x="1514" y="49"/>
                    </a:cubicBezTo>
                    <a:cubicBezTo>
                      <a:pt x="1515" y="49"/>
                      <a:pt x="1517" y="49"/>
                      <a:pt x="1518" y="49"/>
                    </a:cubicBezTo>
                    <a:cubicBezTo>
                      <a:pt x="1519" y="48"/>
                      <a:pt x="1519" y="48"/>
                      <a:pt x="1520" y="47"/>
                    </a:cubicBezTo>
                    <a:cubicBezTo>
                      <a:pt x="1522" y="46"/>
                      <a:pt x="1522" y="46"/>
                      <a:pt x="1524" y="45"/>
                    </a:cubicBezTo>
                    <a:cubicBezTo>
                      <a:pt x="1525" y="44"/>
                      <a:pt x="1526" y="44"/>
                      <a:pt x="1528" y="44"/>
                    </a:cubicBezTo>
                    <a:cubicBezTo>
                      <a:pt x="1529" y="44"/>
                      <a:pt x="1532" y="47"/>
                      <a:pt x="1532" y="46"/>
                    </a:cubicBezTo>
                    <a:cubicBezTo>
                      <a:pt x="1532" y="45"/>
                      <a:pt x="1531" y="44"/>
                      <a:pt x="1531" y="44"/>
                    </a:cubicBezTo>
                    <a:cubicBezTo>
                      <a:pt x="1530" y="43"/>
                      <a:pt x="1528" y="43"/>
                      <a:pt x="1527" y="43"/>
                    </a:cubicBezTo>
                    <a:cubicBezTo>
                      <a:pt x="1526" y="43"/>
                      <a:pt x="1526" y="43"/>
                      <a:pt x="1525" y="42"/>
                    </a:cubicBezTo>
                    <a:cubicBezTo>
                      <a:pt x="1523" y="42"/>
                      <a:pt x="1522" y="42"/>
                      <a:pt x="1522" y="42"/>
                    </a:cubicBezTo>
                    <a:cubicBezTo>
                      <a:pt x="1521" y="41"/>
                      <a:pt x="1521" y="40"/>
                      <a:pt x="1521" y="40"/>
                    </a:cubicBezTo>
                    <a:cubicBezTo>
                      <a:pt x="1519" y="39"/>
                      <a:pt x="1518" y="41"/>
                      <a:pt x="1517" y="41"/>
                    </a:cubicBezTo>
                    <a:cubicBezTo>
                      <a:pt x="1516" y="41"/>
                      <a:pt x="1515" y="41"/>
                      <a:pt x="1515" y="41"/>
                    </a:cubicBezTo>
                    <a:cubicBezTo>
                      <a:pt x="1514" y="41"/>
                      <a:pt x="1513" y="41"/>
                      <a:pt x="1512" y="41"/>
                    </a:cubicBezTo>
                    <a:cubicBezTo>
                      <a:pt x="1511" y="41"/>
                      <a:pt x="1510" y="41"/>
                      <a:pt x="1509" y="41"/>
                    </a:cubicBezTo>
                    <a:cubicBezTo>
                      <a:pt x="1507" y="41"/>
                      <a:pt x="1507" y="41"/>
                      <a:pt x="1506" y="42"/>
                    </a:cubicBezTo>
                    <a:cubicBezTo>
                      <a:pt x="1505" y="42"/>
                      <a:pt x="1504" y="42"/>
                      <a:pt x="1503" y="42"/>
                    </a:cubicBezTo>
                    <a:cubicBezTo>
                      <a:pt x="1501" y="43"/>
                      <a:pt x="1500" y="42"/>
                      <a:pt x="1499" y="42"/>
                    </a:cubicBezTo>
                    <a:cubicBezTo>
                      <a:pt x="1497" y="43"/>
                      <a:pt x="1497" y="44"/>
                      <a:pt x="1495" y="44"/>
                    </a:cubicBezTo>
                    <a:cubicBezTo>
                      <a:pt x="1493" y="45"/>
                      <a:pt x="1492" y="46"/>
                      <a:pt x="1491" y="45"/>
                    </a:cubicBezTo>
                    <a:cubicBezTo>
                      <a:pt x="1490" y="45"/>
                      <a:pt x="1489" y="45"/>
                      <a:pt x="1488" y="44"/>
                    </a:cubicBezTo>
                    <a:cubicBezTo>
                      <a:pt x="1487" y="44"/>
                      <a:pt x="1487" y="43"/>
                      <a:pt x="1486" y="42"/>
                    </a:cubicBezTo>
                    <a:cubicBezTo>
                      <a:pt x="1486" y="42"/>
                      <a:pt x="1485" y="42"/>
                      <a:pt x="1485" y="42"/>
                    </a:cubicBezTo>
                    <a:cubicBezTo>
                      <a:pt x="1483" y="41"/>
                      <a:pt x="1482" y="42"/>
                      <a:pt x="1481" y="42"/>
                    </a:cubicBezTo>
                    <a:cubicBezTo>
                      <a:pt x="1480" y="41"/>
                      <a:pt x="1480" y="40"/>
                      <a:pt x="1480" y="40"/>
                    </a:cubicBezTo>
                    <a:cubicBezTo>
                      <a:pt x="1479" y="39"/>
                      <a:pt x="1478" y="40"/>
                      <a:pt x="1477" y="39"/>
                    </a:cubicBezTo>
                    <a:cubicBezTo>
                      <a:pt x="1477" y="39"/>
                      <a:pt x="1477" y="38"/>
                      <a:pt x="1477" y="37"/>
                    </a:cubicBezTo>
                    <a:cubicBezTo>
                      <a:pt x="1476" y="36"/>
                      <a:pt x="1475" y="35"/>
                      <a:pt x="1475" y="33"/>
                    </a:cubicBezTo>
                    <a:cubicBezTo>
                      <a:pt x="1475" y="32"/>
                      <a:pt x="1477" y="31"/>
                      <a:pt x="1477" y="30"/>
                    </a:cubicBezTo>
                    <a:cubicBezTo>
                      <a:pt x="1476" y="29"/>
                      <a:pt x="1475" y="29"/>
                      <a:pt x="1474" y="28"/>
                    </a:cubicBezTo>
                    <a:cubicBezTo>
                      <a:pt x="1474" y="27"/>
                      <a:pt x="1473" y="26"/>
                      <a:pt x="1473" y="25"/>
                    </a:cubicBezTo>
                    <a:cubicBezTo>
                      <a:pt x="1473" y="24"/>
                      <a:pt x="1472" y="23"/>
                      <a:pt x="1472" y="22"/>
                    </a:cubicBezTo>
                    <a:cubicBezTo>
                      <a:pt x="1473" y="21"/>
                      <a:pt x="1474" y="21"/>
                      <a:pt x="1474" y="20"/>
                    </a:cubicBezTo>
                    <a:cubicBezTo>
                      <a:pt x="1475" y="19"/>
                      <a:pt x="1475" y="19"/>
                      <a:pt x="1476" y="18"/>
                    </a:cubicBezTo>
                    <a:cubicBezTo>
                      <a:pt x="1477" y="17"/>
                      <a:pt x="1478" y="18"/>
                      <a:pt x="1479" y="18"/>
                    </a:cubicBezTo>
                    <a:cubicBezTo>
                      <a:pt x="1480" y="17"/>
                      <a:pt x="1480" y="16"/>
                      <a:pt x="1481" y="16"/>
                    </a:cubicBezTo>
                    <a:cubicBezTo>
                      <a:pt x="1482" y="15"/>
                      <a:pt x="1483" y="15"/>
                      <a:pt x="1484" y="14"/>
                    </a:cubicBezTo>
                    <a:cubicBezTo>
                      <a:pt x="1485" y="14"/>
                      <a:pt x="1485" y="13"/>
                      <a:pt x="1485" y="12"/>
                    </a:cubicBezTo>
                    <a:cubicBezTo>
                      <a:pt x="1486" y="11"/>
                      <a:pt x="1487" y="12"/>
                      <a:pt x="1488" y="11"/>
                    </a:cubicBezTo>
                    <a:cubicBezTo>
                      <a:pt x="1489" y="10"/>
                      <a:pt x="1489" y="9"/>
                      <a:pt x="1489" y="8"/>
                    </a:cubicBezTo>
                    <a:cubicBezTo>
                      <a:pt x="1490" y="8"/>
                      <a:pt x="1490" y="7"/>
                      <a:pt x="1491" y="7"/>
                    </a:cubicBezTo>
                    <a:cubicBezTo>
                      <a:pt x="1492" y="6"/>
                      <a:pt x="1494" y="8"/>
                      <a:pt x="1495" y="6"/>
                    </a:cubicBezTo>
                    <a:cubicBezTo>
                      <a:pt x="1495" y="5"/>
                      <a:pt x="1493" y="5"/>
                      <a:pt x="1493" y="4"/>
                    </a:cubicBezTo>
                    <a:cubicBezTo>
                      <a:pt x="1493" y="3"/>
                      <a:pt x="1494" y="2"/>
                      <a:pt x="1493" y="2"/>
                    </a:cubicBezTo>
                    <a:cubicBezTo>
                      <a:pt x="1492" y="1"/>
                      <a:pt x="1492" y="1"/>
                      <a:pt x="1491" y="1"/>
                    </a:cubicBezTo>
                    <a:cubicBezTo>
                      <a:pt x="1490" y="1"/>
                      <a:pt x="1489" y="1"/>
                      <a:pt x="1488" y="1"/>
                    </a:cubicBezTo>
                    <a:cubicBezTo>
                      <a:pt x="1487" y="0"/>
                      <a:pt x="1486" y="0"/>
                      <a:pt x="1485" y="0"/>
                    </a:cubicBezTo>
                    <a:cubicBezTo>
                      <a:pt x="1484" y="0"/>
                      <a:pt x="1483" y="0"/>
                      <a:pt x="1482" y="0"/>
                    </a:cubicBezTo>
                    <a:cubicBezTo>
                      <a:pt x="1481" y="0"/>
                      <a:pt x="1480" y="0"/>
                      <a:pt x="1479" y="0"/>
                    </a:cubicBezTo>
                    <a:cubicBezTo>
                      <a:pt x="1478" y="0"/>
                      <a:pt x="1477" y="0"/>
                      <a:pt x="1477" y="2"/>
                    </a:cubicBezTo>
                    <a:cubicBezTo>
                      <a:pt x="1476" y="2"/>
                      <a:pt x="1477" y="3"/>
                      <a:pt x="1477" y="3"/>
                    </a:cubicBezTo>
                    <a:cubicBezTo>
                      <a:pt x="1477" y="4"/>
                      <a:pt x="1476" y="4"/>
                      <a:pt x="1475" y="4"/>
                    </a:cubicBezTo>
                    <a:cubicBezTo>
                      <a:pt x="1474" y="5"/>
                      <a:pt x="1472" y="5"/>
                      <a:pt x="1472" y="6"/>
                    </a:cubicBezTo>
                    <a:cubicBezTo>
                      <a:pt x="1471" y="7"/>
                      <a:pt x="1471" y="8"/>
                      <a:pt x="1472" y="9"/>
                    </a:cubicBezTo>
                    <a:cubicBezTo>
                      <a:pt x="1472" y="9"/>
                      <a:pt x="1472" y="9"/>
                      <a:pt x="1472" y="10"/>
                    </a:cubicBezTo>
                    <a:cubicBezTo>
                      <a:pt x="1473" y="11"/>
                      <a:pt x="1473" y="11"/>
                      <a:pt x="1473" y="12"/>
                    </a:cubicBezTo>
                    <a:cubicBezTo>
                      <a:pt x="1473" y="13"/>
                      <a:pt x="1472" y="12"/>
                      <a:pt x="1471" y="13"/>
                    </a:cubicBezTo>
                    <a:cubicBezTo>
                      <a:pt x="1470" y="14"/>
                      <a:pt x="1470" y="15"/>
                      <a:pt x="1469" y="15"/>
                    </a:cubicBezTo>
                    <a:cubicBezTo>
                      <a:pt x="1468" y="16"/>
                      <a:pt x="1467" y="16"/>
                      <a:pt x="1467" y="16"/>
                    </a:cubicBezTo>
                    <a:cubicBezTo>
                      <a:pt x="1466" y="17"/>
                      <a:pt x="1465" y="17"/>
                      <a:pt x="1464" y="17"/>
                    </a:cubicBezTo>
                    <a:cubicBezTo>
                      <a:pt x="1464" y="18"/>
                      <a:pt x="1464" y="18"/>
                      <a:pt x="1463" y="19"/>
                    </a:cubicBezTo>
                    <a:cubicBezTo>
                      <a:pt x="1462" y="20"/>
                      <a:pt x="1462" y="20"/>
                      <a:pt x="1461" y="21"/>
                    </a:cubicBezTo>
                    <a:cubicBezTo>
                      <a:pt x="1460" y="21"/>
                      <a:pt x="1458" y="21"/>
                      <a:pt x="1458" y="22"/>
                    </a:cubicBezTo>
                    <a:cubicBezTo>
                      <a:pt x="1457" y="23"/>
                      <a:pt x="1457" y="23"/>
                      <a:pt x="1457" y="24"/>
                    </a:cubicBezTo>
                    <a:cubicBezTo>
                      <a:pt x="1456" y="25"/>
                      <a:pt x="1455" y="25"/>
                      <a:pt x="1454" y="25"/>
                    </a:cubicBezTo>
                    <a:cubicBezTo>
                      <a:pt x="1453" y="27"/>
                      <a:pt x="1453" y="27"/>
                      <a:pt x="1453" y="27"/>
                    </a:cubicBezTo>
                    <a:cubicBezTo>
                      <a:pt x="1453" y="28"/>
                      <a:pt x="1452" y="29"/>
                      <a:pt x="1452" y="30"/>
                    </a:cubicBezTo>
                    <a:cubicBezTo>
                      <a:pt x="1451" y="32"/>
                      <a:pt x="1451" y="32"/>
                      <a:pt x="1451" y="32"/>
                    </a:cubicBezTo>
                    <a:cubicBezTo>
                      <a:pt x="1451" y="33"/>
                      <a:pt x="1452" y="33"/>
                      <a:pt x="1452" y="34"/>
                    </a:cubicBezTo>
                    <a:cubicBezTo>
                      <a:pt x="1452" y="35"/>
                      <a:pt x="1452" y="36"/>
                      <a:pt x="1452" y="37"/>
                    </a:cubicBezTo>
                    <a:cubicBezTo>
                      <a:pt x="1452" y="38"/>
                      <a:pt x="1452" y="39"/>
                      <a:pt x="1453" y="40"/>
                    </a:cubicBezTo>
                    <a:cubicBezTo>
                      <a:pt x="1454" y="40"/>
                      <a:pt x="1455" y="39"/>
                      <a:pt x="1456" y="39"/>
                    </a:cubicBezTo>
                    <a:cubicBezTo>
                      <a:pt x="1457" y="39"/>
                      <a:pt x="1457" y="40"/>
                      <a:pt x="1458" y="40"/>
                    </a:cubicBezTo>
                    <a:cubicBezTo>
                      <a:pt x="1459" y="41"/>
                      <a:pt x="1458" y="42"/>
                      <a:pt x="1459" y="43"/>
                    </a:cubicBezTo>
                    <a:cubicBezTo>
                      <a:pt x="1460" y="43"/>
                      <a:pt x="1461" y="43"/>
                      <a:pt x="1462" y="44"/>
                    </a:cubicBezTo>
                    <a:cubicBezTo>
                      <a:pt x="1463" y="45"/>
                      <a:pt x="1463" y="46"/>
                      <a:pt x="1462" y="47"/>
                    </a:cubicBezTo>
                    <a:cubicBezTo>
                      <a:pt x="1462" y="47"/>
                      <a:pt x="1461" y="47"/>
                      <a:pt x="1460" y="48"/>
                    </a:cubicBezTo>
                    <a:cubicBezTo>
                      <a:pt x="1460" y="49"/>
                      <a:pt x="1460" y="49"/>
                      <a:pt x="1460" y="50"/>
                    </a:cubicBezTo>
                    <a:cubicBezTo>
                      <a:pt x="1460" y="51"/>
                      <a:pt x="1460" y="52"/>
                      <a:pt x="1459" y="53"/>
                    </a:cubicBezTo>
                    <a:cubicBezTo>
                      <a:pt x="1458" y="53"/>
                      <a:pt x="1457" y="51"/>
                      <a:pt x="1456" y="52"/>
                    </a:cubicBezTo>
                    <a:cubicBezTo>
                      <a:pt x="1455" y="52"/>
                      <a:pt x="1455" y="53"/>
                      <a:pt x="1455" y="53"/>
                    </a:cubicBezTo>
                    <a:cubicBezTo>
                      <a:pt x="1454" y="54"/>
                      <a:pt x="1453" y="53"/>
                      <a:pt x="1452" y="54"/>
                    </a:cubicBezTo>
                    <a:cubicBezTo>
                      <a:pt x="1451" y="55"/>
                      <a:pt x="1451" y="57"/>
                      <a:pt x="1451" y="58"/>
                    </a:cubicBezTo>
                    <a:cubicBezTo>
                      <a:pt x="1451" y="59"/>
                      <a:pt x="1451" y="60"/>
                      <a:pt x="1451" y="61"/>
                    </a:cubicBezTo>
                    <a:cubicBezTo>
                      <a:pt x="1451" y="63"/>
                      <a:pt x="1450" y="63"/>
                      <a:pt x="1450" y="64"/>
                    </a:cubicBezTo>
                    <a:cubicBezTo>
                      <a:pt x="1450" y="65"/>
                      <a:pt x="1450" y="66"/>
                      <a:pt x="1450" y="66"/>
                    </a:cubicBezTo>
                    <a:cubicBezTo>
                      <a:pt x="1449" y="68"/>
                      <a:pt x="1450" y="68"/>
                      <a:pt x="1449" y="70"/>
                    </a:cubicBezTo>
                    <a:cubicBezTo>
                      <a:pt x="1449" y="71"/>
                      <a:pt x="1449" y="71"/>
                      <a:pt x="1448" y="72"/>
                    </a:cubicBezTo>
                    <a:cubicBezTo>
                      <a:pt x="1448" y="74"/>
                      <a:pt x="1447" y="75"/>
                      <a:pt x="1446" y="75"/>
                    </a:cubicBezTo>
                    <a:cubicBezTo>
                      <a:pt x="1445" y="75"/>
                      <a:pt x="1444" y="75"/>
                      <a:pt x="1443" y="75"/>
                    </a:cubicBezTo>
                    <a:cubicBezTo>
                      <a:pt x="1442" y="75"/>
                      <a:pt x="1442" y="74"/>
                      <a:pt x="1441" y="74"/>
                    </a:cubicBezTo>
                    <a:cubicBezTo>
                      <a:pt x="1440" y="74"/>
                      <a:pt x="1439" y="75"/>
                      <a:pt x="1439" y="76"/>
                    </a:cubicBezTo>
                    <a:cubicBezTo>
                      <a:pt x="1438" y="76"/>
                      <a:pt x="1438" y="77"/>
                      <a:pt x="1438" y="78"/>
                    </a:cubicBezTo>
                    <a:cubicBezTo>
                      <a:pt x="1438" y="79"/>
                      <a:pt x="1438" y="79"/>
                      <a:pt x="1438" y="80"/>
                    </a:cubicBezTo>
                    <a:cubicBezTo>
                      <a:pt x="1437" y="81"/>
                      <a:pt x="1436" y="80"/>
                      <a:pt x="1435" y="81"/>
                    </a:cubicBezTo>
                    <a:cubicBezTo>
                      <a:pt x="1433" y="81"/>
                      <a:pt x="1431" y="83"/>
                      <a:pt x="1430" y="82"/>
                    </a:cubicBezTo>
                    <a:cubicBezTo>
                      <a:pt x="1429" y="81"/>
                      <a:pt x="1430" y="80"/>
                      <a:pt x="1429" y="79"/>
                    </a:cubicBezTo>
                    <a:cubicBezTo>
                      <a:pt x="1429" y="78"/>
                      <a:pt x="1429" y="77"/>
                      <a:pt x="1429" y="77"/>
                    </a:cubicBezTo>
                    <a:cubicBezTo>
                      <a:pt x="1428" y="76"/>
                      <a:pt x="1427" y="75"/>
                      <a:pt x="1427" y="74"/>
                    </a:cubicBezTo>
                    <a:cubicBezTo>
                      <a:pt x="1427" y="73"/>
                      <a:pt x="1428" y="72"/>
                      <a:pt x="1428" y="71"/>
                    </a:cubicBezTo>
                    <a:cubicBezTo>
                      <a:pt x="1428" y="71"/>
                      <a:pt x="1427" y="70"/>
                      <a:pt x="1427" y="70"/>
                    </a:cubicBezTo>
                    <a:cubicBezTo>
                      <a:pt x="1426" y="69"/>
                      <a:pt x="1425" y="69"/>
                      <a:pt x="1424" y="68"/>
                    </a:cubicBezTo>
                    <a:cubicBezTo>
                      <a:pt x="1424" y="67"/>
                      <a:pt x="1424" y="66"/>
                      <a:pt x="1423" y="65"/>
                    </a:cubicBezTo>
                    <a:cubicBezTo>
                      <a:pt x="1423" y="63"/>
                      <a:pt x="1422" y="63"/>
                      <a:pt x="1422" y="61"/>
                    </a:cubicBezTo>
                    <a:cubicBezTo>
                      <a:pt x="1421" y="60"/>
                      <a:pt x="1422" y="59"/>
                      <a:pt x="1421" y="58"/>
                    </a:cubicBezTo>
                    <a:cubicBezTo>
                      <a:pt x="1420" y="58"/>
                      <a:pt x="1419" y="58"/>
                      <a:pt x="1419" y="58"/>
                    </a:cubicBezTo>
                    <a:cubicBezTo>
                      <a:pt x="1418" y="57"/>
                      <a:pt x="1417" y="56"/>
                      <a:pt x="1417" y="55"/>
                    </a:cubicBezTo>
                    <a:cubicBezTo>
                      <a:pt x="1417" y="54"/>
                      <a:pt x="1417" y="54"/>
                      <a:pt x="1417" y="53"/>
                    </a:cubicBezTo>
                    <a:cubicBezTo>
                      <a:pt x="1416" y="52"/>
                      <a:pt x="1416" y="51"/>
                      <a:pt x="1415" y="51"/>
                    </a:cubicBezTo>
                    <a:moveTo>
                      <a:pt x="1243" y="305"/>
                    </a:moveTo>
                    <a:cubicBezTo>
                      <a:pt x="1243" y="305"/>
                      <a:pt x="1243" y="305"/>
                      <a:pt x="1243" y="305"/>
                    </a:cubicBezTo>
                    <a:cubicBezTo>
                      <a:pt x="1243" y="304"/>
                      <a:pt x="1244" y="303"/>
                      <a:pt x="1245" y="303"/>
                    </a:cubicBezTo>
                    <a:cubicBezTo>
                      <a:pt x="1246" y="303"/>
                      <a:pt x="1246" y="303"/>
                      <a:pt x="1246" y="303"/>
                    </a:cubicBezTo>
                    <a:cubicBezTo>
                      <a:pt x="1247" y="304"/>
                      <a:pt x="1246" y="304"/>
                      <a:pt x="1246" y="305"/>
                    </a:cubicBezTo>
                    <a:cubicBezTo>
                      <a:pt x="1245" y="306"/>
                      <a:pt x="1245" y="307"/>
                      <a:pt x="1244" y="307"/>
                    </a:cubicBezTo>
                    <a:cubicBezTo>
                      <a:pt x="1243" y="307"/>
                      <a:pt x="1243" y="306"/>
                      <a:pt x="1243" y="305"/>
                    </a:cubicBezTo>
                    <a:close/>
                    <a:moveTo>
                      <a:pt x="1239" y="313"/>
                    </a:moveTo>
                    <a:cubicBezTo>
                      <a:pt x="1239" y="313"/>
                      <a:pt x="1239" y="312"/>
                      <a:pt x="1239" y="311"/>
                    </a:cubicBezTo>
                    <a:cubicBezTo>
                      <a:pt x="1239" y="310"/>
                      <a:pt x="1240" y="310"/>
                      <a:pt x="1241" y="309"/>
                    </a:cubicBezTo>
                    <a:cubicBezTo>
                      <a:pt x="1241" y="308"/>
                      <a:pt x="1241" y="307"/>
                      <a:pt x="1242" y="307"/>
                    </a:cubicBezTo>
                    <a:cubicBezTo>
                      <a:pt x="1242" y="307"/>
                      <a:pt x="1243" y="308"/>
                      <a:pt x="1243" y="308"/>
                    </a:cubicBezTo>
                    <a:cubicBezTo>
                      <a:pt x="1244" y="309"/>
                      <a:pt x="1244" y="309"/>
                      <a:pt x="1244" y="310"/>
                    </a:cubicBezTo>
                    <a:cubicBezTo>
                      <a:pt x="1244" y="311"/>
                      <a:pt x="1244" y="311"/>
                      <a:pt x="1244" y="312"/>
                    </a:cubicBezTo>
                    <a:cubicBezTo>
                      <a:pt x="1243" y="313"/>
                      <a:pt x="1243" y="313"/>
                      <a:pt x="1243" y="313"/>
                    </a:cubicBezTo>
                    <a:cubicBezTo>
                      <a:pt x="1242" y="314"/>
                      <a:pt x="1242" y="314"/>
                      <a:pt x="1241" y="314"/>
                    </a:cubicBezTo>
                    <a:cubicBezTo>
                      <a:pt x="1240" y="314"/>
                      <a:pt x="1240" y="314"/>
                      <a:pt x="1239" y="313"/>
                    </a:cubicBezTo>
                    <a:close/>
                    <a:moveTo>
                      <a:pt x="1228" y="314"/>
                    </a:moveTo>
                    <a:cubicBezTo>
                      <a:pt x="1228" y="314"/>
                      <a:pt x="1228" y="313"/>
                      <a:pt x="1229" y="313"/>
                    </a:cubicBezTo>
                    <a:cubicBezTo>
                      <a:pt x="1229" y="312"/>
                      <a:pt x="1230" y="312"/>
                      <a:pt x="1231" y="312"/>
                    </a:cubicBezTo>
                    <a:cubicBezTo>
                      <a:pt x="1231" y="313"/>
                      <a:pt x="1232" y="313"/>
                      <a:pt x="1232" y="314"/>
                    </a:cubicBezTo>
                    <a:cubicBezTo>
                      <a:pt x="1233" y="314"/>
                      <a:pt x="1233" y="315"/>
                      <a:pt x="1232" y="316"/>
                    </a:cubicBezTo>
                    <a:cubicBezTo>
                      <a:pt x="1232" y="317"/>
                      <a:pt x="1232" y="317"/>
                      <a:pt x="1231" y="317"/>
                    </a:cubicBezTo>
                    <a:cubicBezTo>
                      <a:pt x="1230" y="317"/>
                      <a:pt x="1229" y="317"/>
                      <a:pt x="1229" y="316"/>
                    </a:cubicBezTo>
                    <a:cubicBezTo>
                      <a:pt x="1228" y="315"/>
                      <a:pt x="1228" y="315"/>
                      <a:pt x="1228" y="314"/>
                    </a:cubicBezTo>
                    <a:close/>
                    <a:moveTo>
                      <a:pt x="1221" y="313"/>
                    </a:moveTo>
                    <a:cubicBezTo>
                      <a:pt x="1221" y="312"/>
                      <a:pt x="1220" y="312"/>
                      <a:pt x="1220" y="312"/>
                    </a:cubicBezTo>
                    <a:cubicBezTo>
                      <a:pt x="1220" y="311"/>
                      <a:pt x="1221" y="310"/>
                      <a:pt x="1221" y="310"/>
                    </a:cubicBezTo>
                    <a:cubicBezTo>
                      <a:pt x="1222" y="309"/>
                      <a:pt x="1223" y="309"/>
                      <a:pt x="1224" y="309"/>
                    </a:cubicBezTo>
                    <a:cubicBezTo>
                      <a:pt x="1225" y="309"/>
                      <a:pt x="1226" y="308"/>
                      <a:pt x="1226" y="309"/>
                    </a:cubicBezTo>
                    <a:cubicBezTo>
                      <a:pt x="1227" y="310"/>
                      <a:pt x="1226" y="310"/>
                      <a:pt x="1226" y="311"/>
                    </a:cubicBezTo>
                    <a:cubicBezTo>
                      <a:pt x="1226" y="312"/>
                      <a:pt x="1226" y="312"/>
                      <a:pt x="1225" y="313"/>
                    </a:cubicBezTo>
                    <a:cubicBezTo>
                      <a:pt x="1224" y="314"/>
                      <a:pt x="1224" y="314"/>
                      <a:pt x="1223" y="314"/>
                    </a:cubicBezTo>
                    <a:cubicBezTo>
                      <a:pt x="1222" y="314"/>
                      <a:pt x="1222" y="313"/>
                      <a:pt x="1221" y="313"/>
                    </a:cubicBezTo>
                    <a:close/>
                    <a:moveTo>
                      <a:pt x="1211" y="310"/>
                    </a:moveTo>
                    <a:cubicBezTo>
                      <a:pt x="1211" y="310"/>
                      <a:pt x="1211" y="310"/>
                      <a:pt x="1211" y="310"/>
                    </a:cubicBezTo>
                    <a:cubicBezTo>
                      <a:pt x="1211" y="311"/>
                      <a:pt x="1212" y="308"/>
                      <a:pt x="1213" y="308"/>
                    </a:cubicBezTo>
                    <a:cubicBezTo>
                      <a:pt x="1214" y="308"/>
                      <a:pt x="1215" y="307"/>
                      <a:pt x="1215" y="308"/>
                    </a:cubicBezTo>
                    <a:cubicBezTo>
                      <a:pt x="1215" y="309"/>
                      <a:pt x="1214" y="309"/>
                      <a:pt x="1213" y="309"/>
                    </a:cubicBezTo>
                    <a:cubicBezTo>
                      <a:pt x="1213" y="310"/>
                      <a:pt x="1212" y="309"/>
                      <a:pt x="1211" y="310"/>
                    </a:cubicBezTo>
                    <a:close/>
                    <a:moveTo>
                      <a:pt x="1163" y="231"/>
                    </a:moveTo>
                    <a:cubicBezTo>
                      <a:pt x="1162" y="231"/>
                      <a:pt x="1161" y="230"/>
                      <a:pt x="1162" y="229"/>
                    </a:cubicBezTo>
                    <a:cubicBezTo>
                      <a:pt x="1162" y="228"/>
                      <a:pt x="1163" y="228"/>
                      <a:pt x="1164" y="228"/>
                    </a:cubicBezTo>
                    <a:cubicBezTo>
                      <a:pt x="1165" y="228"/>
                      <a:pt x="1167" y="228"/>
                      <a:pt x="1168" y="229"/>
                    </a:cubicBezTo>
                    <a:cubicBezTo>
                      <a:pt x="1168" y="230"/>
                      <a:pt x="1169" y="230"/>
                      <a:pt x="1168" y="231"/>
                    </a:cubicBezTo>
                    <a:cubicBezTo>
                      <a:pt x="1168" y="232"/>
                      <a:pt x="1167" y="231"/>
                      <a:pt x="1166" y="231"/>
                    </a:cubicBezTo>
                    <a:cubicBezTo>
                      <a:pt x="1164" y="231"/>
                      <a:pt x="1164" y="232"/>
                      <a:pt x="1163" y="231"/>
                    </a:cubicBezTo>
                    <a:close/>
                    <a:moveTo>
                      <a:pt x="728" y="372"/>
                    </a:moveTo>
                    <a:cubicBezTo>
                      <a:pt x="727" y="372"/>
                      <a:pt x="726" y="372"/>
                      <a:pt x="726" y="371"/>
                    </a:cubicBezTo>
                    <a:cubicBezTo>
                      <a:pt x="726" y="370"/>
                      <a:pt x="726" y="370"/>
                      <a:pt x="727" y="369"/>
                    </a:cubicBezTo>
                    <a:cubicBezTo>
                      <a:pt x="727" y="368"/>
                      <a:pt x="728" y="368"/>
                      <a:pt x="729" y="368"/>
                    </a:cubicBezTo>
                    <a:cubicBezTo>
                      <a:pt x="730" y="367"/>
                      <a:pt x="731" y="367"/>
                      <a:pt x="732" y="367"/>
                    </a:cubicBezTo>
                    <a:cubicBezTo>
                      <a:pt x="733" y="368"/>
                      <a:pt x="733" y="368"/>
                      <a:pt x="734" y="369"/>
                    </a:cubicBezTo>
                    <a:cubicBezTo>
                      <a:pt x="734" y="370"/>
                      <a:pt x="734" y="371"/>
                      <a:pt x="734" y="372"/>
                    </a:cubicBezTo>
                    <a:cubicBezTo>
                      <a:pt x="733" y="373"/>
                      <a:pt x="732" y="373"/>
                      <a:pt x="731" y="373"/>
                    </a:cubicBezTo>
                    <a:cubicBezTo>
                      <a:pt x="730" y="373"/>
                      <a:pt x="729" y="373"/>
                      <a:pt x="728" y="372"/>
                    </a:cubicBezTo>
                    <a:close/>
                    <a:moveTo>
                      <a:pt x="795" y="365"/>
                    </a:moveTo>
                    <a:cubicBezTo>
                      <a:pt x="795" y="364"/>
                      <a:pt x="796" y="364"/>
                      <a:pt x="797" y="364"/>
                    </a:cubicBezTo>
                    <a:cubicBezTo>
                      <a:pt x="797" y="362"/>
                      <a:pt x="794" y="361"/>
                      <a:pt x="795" y="361"/>
                    </a:cubicBezTo>
                    <a:cubicBezTo>
                      <a:pt x="796" y="360"/>
                      <a:pt x="797" y="361"/>
                      <a:pt x="797" y="361"/>
                    </a:cubicBezTo>
                    <a:cubicBezTo>
                      <a:pt x="798" y="361"/>
                      <a:pt x="799" y="362"/>
                      <a:pt x="799" y="363"/>
                    </a:cubicBezTo>
                    <a:cubicBezTo>
                      <a:pt x="799" y="364"/>
                      <a:pt x="799" y="365"/>
                      <a:pt x="798" y="366"/>
                    </a:cubicBezTo>
                    <a:cubicBezTo>
                      <a:pt x="797" y="367"/>
                      <a:pt x="795" y="366"/>
                      <a:pt x="795" y="365"/>
                    </a:cubicBezTo>
                    <a:close/>
                    <a:moveTo>
                      <a:pt x="789" y="358"/>
                    </a:moveTo>
                    <a:cubicBezTo>
                      <a:pt x="789" y="357"/>
                      <a:pt x="789" y="356"/>
                      <a:pt x="789" y="355"/>
                    </a:cubicBezTo>
                    <a:cubicBezTo>
                      <a:pt x="789" y="355"/>
                      <a:pt x="789" y="353"/>
                      <a:pt x="790" y="353"/>
                    </a:cubicBezTo>
                    <a:cubicBezTo>
                      <a:pt x="790" y="353"/>
                      <a:pt x="791" y="354"/>
                      <a:pt x="791" y="355"/>
                    </a:cubicBezTo>
                    <a:cubicBezTo>
                      <a:pt x="792" y="356"/>
                      <a:pt x="792" y="356"/>
                      <a:pt x="791" y="357"/>
                    </a:cubicBezTo>
                    <a:cubicBezTo>
                      <a:pt x="791" y="358"/>
                      <a:pt x="791" y="359"/>
                      <a:pt x="791" y="359"/>
                    </a:cubicBezTo>
                    <a:cubicBezTo>
                      <a:pt x="790" y="359"/>
                      <a:pt x="790" y="358"/>
                      <a:pt x="789" y="358"/>
                    </a:cubicBezTo>
                    <a:close/>
                  </a:path>
                </a:pathLst>
              </a:custGeom>
              <a:noFill/>
              <a:ln w="2">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052">
                  <a:latin typeface="+mn-lt"/>
                  <a:ea typeface="+mn-ea"/>
                  <a:cs typeface="+mn-ea"/>
                  <a:sym typeface="+mn-lt"/>
                </a:endParaRPr>
              </a:p>
            </p:txBody>
          </p:sp>
          <p:sp>
            <p:nvSpPr>
              <p:cNvPr id="201" name="Freeform 1223"/>
              <p:cNvSpPr>
                <a:spLocks noEditPoints="1"/>
              </p:cNvSpPr>
              <p:nvPr/>
            </p:nvSpPr>
            <p:spPr bwMode="auto">
              <a:xfrm>
                <a:off x="1052" y="1133"/>
                <a:ext cx="4666" cy="2701"/>
              </a:xfrm>
              <a:custGeom>
                <a:avLst/>
                <a:gdLst>
                  <a:gd name="T0" fmla="*/ 34081 w 2328"/>
                  <a:gd name="T1" fmla="*/ 13731 h 1348"/>
                  <a:gd name="T2" fmla="*/ 35484 w 2328"/>
                  <a:gd name="T3" fmla="*/ 13329 h 1348"/>
                  <a:gd name="T4" fmla="*/ 33456 w 2328"/>
                  <a:gd name="T5" fmla="*/ 12752 h 1348"/>
                  <a:gd name="T6" fmla="*/ 21496 w 2328"/>
                  <a:gd name="T7" fmla="*/ 12752 h 1348"/>
                  <a:gd name="T8" fmla="*/ 21159 w 2328"/>
                  <a:gd name="T9" fmla="*/ 14280 h 1348"/>
                  <a:gd name="T10" fmla="*/ 34953 w 2328"/>
                  <a:gd name="T11" fmla="*/ 11848 h 1348"/>
                  <a:gd name="T12" fmla="*/ 16507 w 2328"/>
                  <a:gd name="T13" fmla="*/ 10652 h 1348"/>
                  <a:gd name="T14" fmla="*/ 6989 w 2328"/>
                  <a:gd name="T15" fmla="*/ 4737 h 1348"/>
                  <a:gd name="T16" fmla="*/ 15217 w 2328"/>
                  <a:gd name="T17" fmla="*/ 3032 h 1348"/>
                  <a:gd name="T18" fmla="*/ 3133 w 2328"/>
                  <a:gd name="T19" fmla="*/ 21199 h 1348"/>
                  <a:gd name="T20" fmla="*/ 5147 w 2328"/>
                  <a:gd name="T21" fmla="*/ 20652 h 1348"/>
                  <a:gd name="T22" fmla="*/ 10072 w 2328"/>
                  <a:gd name="T23" fmla="*/ 19324 h 1348"/>
                  <a:gd name="T24" fmla="*/ 9556 w 2328"/>
                  <a:gd name="T25" fmla="*/ 20456 h 1348"/>
                  <a:gd name="T26" fmla="*/ 9132 w 2328"/>
                  <a:gd name="T27" fmla="*/ 20488 h 1348"/>
                  <a:gd name="T28" fmla="*/ 6572 w 2328"/>
                  <a:gd name="T29" fmla="*/ 20636 h 1348"/>
                  <a:gd name="T30" fmla="*/ 6021 w 2328"/>
                  <a:gd name="T31" fmla="*/ 21696 h 1348"/>
                  <a:gd name="T32" fmla="*/ 4387 w 2328"/>
                  <a:gd name="T33" fmla="*/ 21247 h 1348"/>
                  <a:gd name="T34" fmla="*/ 4259 w 2328"/>
                  <a:gd name="T35" fmla="*/ 20780 h 1348"/>
                  <a:gd name="T36" fmla="*/ 6604 w 2328"/>
                  <a:gd name="T37" fmla="*/ 20684 h 1348"/>
                  <a:gd name="T38" fmla="*/ 7825 w 2328"/>
                  <a:gd name="T39" fmla="*/ 20600 h 1348"/>
                  <a:gd name="T40" fmla="*/ 9863 w 2328"/>
                  <a:gd name="T41" fmla="*/ 20568 h 1348"/>
                  <a:gd name="T42" fmla="*/ 10120 w 2328"/>
                  <a:gd name="T43" fmla="*/ 19620 h 1348"/>
                  <a:gd name="T44" fmla="*/ 10637 w 2328"/>
                  <a:gd name="T45" fmla="*/ 20504 h 1348"/>
                  <a:gd name="T46" fmla="*/ 9943 w 2328"/>
                  <a:gd name="T47" fmla="*/ 21021 h 1348"/>
                  <a:gd name="T48" fmla="*/ 10216 w 2328"/>
                  <a:gd name="T49" fmla="*/ 21327 h 1348"/>
                  <a:gd name="T50" fmla="*/ 13541 w 2328"/>
                  <a:gd name="T51" fmla="*/ 21231 h 1348"/>
                  <a:gd name="T52" fmla="*/ 14413 w 2328"/>
                  <a:gd name="T53" fmla="*/ 20620 h 1348"/>
                  <a:gd name="T54" fmla="*/ 16056 w 2328"/>
                  <a:gd name="T55" fmla="*/ 20264 h 1348"/>
                  <a:gd name="T56" fmla="*/ 18608 w 2328"/>
                  <a:gd name="T57" fmla="*/ 20087 h 1348"/>
                  <a:gd name="T58" fmla="*/ 20853 w 2328"/>
                  <a:gd name="T59" fmla="*/ 19765 h 1348"/>
                  <a:gd name="T60" fmla="*/ 21853 w 2328"/>
                  <a:gd name="T61" fmla="*/ 20392 h 1348"/>
                  <a:gd name="T62" fmla="*/ 24468 w 2328"/>
                  <a:gd name="T63" fmla="*/ 19829 h 1348"/>
                  <a:gd name="T64" fmla="*/ 27108 w 2328"/>
                  <a:gd name="T65" fmla="*/ 19829 h 1348"/>
                  <a:gd name="T66" fmla="*/ 28952 w 2328"/>
                  <a:gd name="T67" fmla="*/ 19893 h 1348"/>
                  <a:gd name="T68" fmla="*/ 30483 w 2328"/>
                  <a:gd name="T69" fmla="*/ 20408 h 1348"/>
                  <a:gd name="T70" fmla="*/ 28695 w 2328"/>
                  <a:gd name="T71" fmla="*/ 21085 h 1348"/>
                  <a:gd name="T72" fmla="*/ 35276 w 2328"/>
                  <a:gd name="T73" fmla="*/ 16428 h 1348"/>
                  <a:gd name="T74" fmla="*/ 34195 w 2328"/>
                  <a:gd name="T75" fmla="*/ 16991 h 1348"/>
                  <a:gd name="T76" fmla="*/ 32391 w 2328"/>
                  <a:gd name="T77" fmla="*/ 16541 h 1348"/>
                  <a:gd name="T78" fmla="*/ 11956 w 2328"/>
                  <a:gd name="T79" fmla="*/ 18276 h 1348"/>
                  <a:gd name="T80" fmla="*/ 8520 w 2328"/>
                  <a:gd name="T81" fmla="*/ 18292 h 1348"/>
                  <a:gd name="T82" fmla="*/ 8745 w 2328"/>
                  <a:gd name="T83" fmla="*/ 18340 h 1348"/>
                  <a:gd name="T84" fmla="*/ 8035 w 2328"/>
                  <a:gd name="T85" fmla="*/ 18019 h 1348"/>
                  <a:gd name="T86" fmla="*/ 7696 w 2328"/>
                  <a:gd name="T87" fmla="*/ 17007 h 1348"/>
                  <a:gd name="T88" fmla="*/ 10669 w 2328"/>
                  <a:gd name="T89" fmla="*/ 11093 h 1348"/>
                  <a:gd name="T90" fmla="*/ 11072 w 2328"/>
                  <a:gd name="T91" fmla="*/ 12832 h 1348"/>
                  <a:gd name="T92" fmla="*/ 9879 w 2328"/>
                  <a:gd name="T93" fmla="*/ 14972 h 1348"/>
                  <a:gd name="T94" fmla="*/ 8777 w 2328"/>
                  <a:gd name="T95" fmla="*/ 16136 h 1348"/>
                  <a:gd name="T96" fmla="*/ 19636 w 2328"/>
                  <a:gd name="T97" fmla="*/ 14345 h 1348"/>
                  <a:gd name="T98" fmla="*/ 17852 w 2328"/>
                  <a:gd name="T99" fmla="*/ 15445 h 1348"/>
                  <a:gd name="T100" fmla="*/ 20773 w 2328"/>
                  <a:gd name="T101" fmla="*/ 8688 h 1348"/>
                  <a:gd name="T102" fmla="*/ 21885 w 2328"/>
                  <a:gd name="T103" fmla="*/ 9540 h 1348"/>
                  <a:gd name="T104" fmla="*/ 20508 w 2328"/>
                  <a:gd name="T105" fmla="*/ 11527 h 1348"/>
                  <a:gd name="T106" fmla="*/ 32456 w 2328"/>
                  <a:gd name="T107" fmla="*/ 16332 h 1348"/>
                  <a:gd name="T108" fmla="*/ 35829 w 2328"/>
                  <a:gd name="T109" fmla="*/ 15799 h 1348"/>
                  <a:gd name="T110" fmla="*/ 35628 w 2328"/>
                  <a:gd name="T111" fmla="*/ 13763 h 1348"/>
                  <a:gd name="T112" fmla="*/ 37312 w 2328"/>
                  <a:gd name="T113" fmla="*/ 13313 h 1348"/>
                  <a:gd name="T114" fmla="*/ 35516 w 2328"/>
                  <a:gd name="T115" fmla="*/ 12189 h 1348"/>
                  <a:gd name="T116" fmla="*/ 35227 w 2328"/>
                  <a:gd name="T117" fmla="*/ 11896 h 1348"/>
                  <a:gd name="T118" fmla="*/ 34452 w 2328"/>
                  <a:gd name="T119" fmla="*/ 12381 h 1348"/>
                  <a:gd name="T120" fmla="*/ 34081 w 2328"/>
                  <a:gd name="T121" fmla="*/ 12205 h 1348"/>
                  <a:gd name="T122" fmla="*/ 32728 w 2328"/>
                  <a:gd name="T123" fmla="*/ 11527 h 1348"/>
                  <a:gd name="T124" fmla="*/ 32261 w 2328"/>
                  <a:gd name="T125" fmla="*/ 10900 h 13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28"/>
                  <a:gd name="T190" fmla="*/ 0 h 1348"/>
                  <a:gd name="T191" fmla="*/ 2328 w 2328"/>
                  <a:gd name="T192" fmla="*/ 1348 h 13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28" h="1348">
                    <a:moveTo>
                      <a:pt x="496" y="1113"/>
                    </a:moveTo>
                    <a:cubicBezTo>
                      <a:pt x="497" y="1114"/>
                      <a:pt x="496" y="1115"/>
                      <a:pt x="497" y="1115"/>
                    </a:cubicBezTo>
                    <a:moveTo>
                      <a:pt x="495" y="1112"/>
                    </a:moveTo>
                    <a:cubicBezTo>
                      <a:pt x="496" y="1112"/>
                      <a:pt x="497" y="1111"/>
                      <a:pt x="497" y="1112"/>
                    </a:cubicBezTo>
                    <a:moveTo>
                      <a:pt x="486" y="1108"/>
                    </a:moveTo>
                    <a:cubicBezTo>
                      <a:pt x="487" y="1108"/>
                      <a:pt x="487" y="1107"/>
                      <a:pt x="488" y="1107"/>
                    </a:cubicBezTo>
                    <a:moveTo>
                      <a:pt x="490" y="1105"/>
                    </a:moveTo>
                    <a:cubicBezTo>
                      <a:pt x="490" y="1104"/>
                      <a:pt x="489" y="1104"/>
                      <a:pt x="489" y="1103"/>
                    </a:cubicBezTo>
                    <a:moveTo>
                      <a:pt x="696" y="1101"/>
                    </a:moveTo>
                    <a:cubicBezTo>
                      <a:pt x="696" y="1102"/>
                      <a:pt x="696" y="1103"/>
                      <a:pt x="696" y="1105"/>
                    </a:cubicBezTo>
                    <a:moveTo>
                      <a:pt x="473" y="1075"/>
                    </a:moveTo>
                    <a:cubicBezTo>
                      <a:pt x="474" y="1075"/>
                      <a:pt x="474" y="1076"/>
                      <a:pt x="475" y="1076"/>
                    </a:cubicBezTo>
                    <a:moveTo>
                      <a:pt x="482" y="1101"/>
                    </a:moveTo>
                    <a:cubicBezTo>
                      <a:pt x="482" y="1100"/>
                      <a:pt x="482" y="1099"/>
                      <a:pt x="482" y="1098"/>
                    </a:cubicBezTo>
                    <a:moveTo>
                      <a:pt x="484" y="1097"/>
                    </a:moveTo>
                    <a:cubicBezTo>
                      <a:pt x="484" y="1097"/>
                      <a:pt x="485" y="1096"/>
                      <a:pt x="485" y="1096"/>
                    </a:cubicBezTo>
                    <a:moveTo>
                      <a:pt x="471" y="1051"/>
                    </a:moveTo>
                    <a:cubicBezTo>
                      <a:pt x="472" y="1050"/>
                      <a:pt x="472" y="1051"/>
                      <a:pt x="473" y="1050"/>
                    </a:cubicBezTo>
                    <a:moveTo>
                      <a:pt x="472" y="1043"/>
                    </a:moveTo>
                    <a:cubicBezTo>
                      <a:pt x="472" y="1044"/>
                      <a:pt x="473" y="1044"/>
                      <a:pt x="473" y="1044"/>
                    </a:cubicBezTo>
                    <a:moveTo>
                      <a:pt x="471" y="1047"/>
                    </a:moveTo>
                    <a:cubicBezTo>
                      <a:pt x="472" y="1047"/>
                      <a:pt x="472" y="1048"/>
                      <a:pt x="473" y="1048"/>
                    </a:cubicBezTo>
                    <a:moveTo>
                      <a:pt x="477" y="1049"/>
                    </a:moveTo>
                    <a:cubicBezTo>
                      <a:pt x="478" y="1049"/>
                      <a:pt x="478" y="1049"/>
                      <a:pt x="479" y="1049"/>
                    </a:cubicBezTo>
                    <a:cubicBezTo>
                      <a:pt x="479" y="1049"/>
                      <a:pt x="480" y="1049"/>
                      <a:pt x="480" y="1050"/>
                    </a:cubicBezTo>
                    <a:cubicBezTo>
                      <a:pt x="481" y="1050"/>
                      <a:pt x="479" y="1053"/>
                      <a:pt x="479" y="1052"/>
                    </a:cubicBezTo>
                    <a:cubicBezTo>
                      <a:pt x="479" y="1052"/>
                      <a:pt x="479" y="1052"/>
                      <a:pt x="479" y="1052"/>
                    </a:cubicBezTo>
                    <a:cubicBezTo>
                      <a:pt x="479" y="1052"/>
                      <a:pt x="477" y="1052"/>
                      <a:pt x="478" y="1051"/>
                    </a:cubicBezTo>
                    <a:cubicBezTo>
                      <a:pt x="478" y="1050"/>
                      <a:pt x="477" y="1049"/>
                      <a:pt x="477" y="1049"/>
                    </a:cubicBezTo>
                    <a:close/>
                    <a:moveTo>
                      <a:pt x="2076" y="827"/>
                    </a:moveTo>
                    <a:cubicBezTo>
                      <a:pt x="2077" y="827"/>
                      <a:pt x="2078" y="826"/>
                      <a:pt x="2079" y="826"/>
                    </a:cubicBezTo>
                    <a:moveTo>
                      <a:pt x="2077" y="823"/>
                    </a:moveTo>
                    <a:cubicBezTo>
                      <a:pt x="2077" y="823"/>
                      <a:pt x="2078" y="822"/>
                      <a:pt x="2078" y="822"/>
                    </a:cubicBezTo>
                    <a:moveTo>
                      <a:pt x="2077" y="820"/>
                    </a:moveTo>
                    <a:cubicBezTo>
                      <a:pt x="2077" y="819"/>
                      <a:pt x="2077" y="819"/>
                      <a:pt x="2078" y="818"/>
                    </a:cubicBezTo>
                    <a:moveTo>
                      <a:pt x="2112" y="861"/>
                    </a:moveTo>
                    <a:cubicBezTo>
                      <a:pt x="2113" y="861"/>
                      <a:pt x="2112" y="860"/>
                      <a:pt x="2112" y="859"/>
                    </a:cubicBezTo>
                    <a:moveTo>
                      <a:pt x="2113" y="855"/>
                    </a:moveTo>
                    <a:cubicBezTo>
                      <a:pt x="2114" y="855"/>
                      <a:pt x="2114" y="855"/>
                      <a:pt x="2115" y="855"/>
                    </a:cubicBezTo>
                    <a:moveTo>
                      <a:pt x="2110" y="853"/>
                    </a:moveTo>
                    <a:cubicBezTo>
                      <a:pt x="2110" y="853"/>
                      <a:pt x="2111" y="853"/>
                      <a:pt x="2112" y="852"/>
                    </a:cubicBezTo>
                    <a:moveTo>
                      <a:pt x="2105" y="853"/>
                    </a:moveTo>
                    <a:cubicBezTo>
                      <a:pt x="2106" y="852"/>
                      <a:pt x="2105" y="852"/>
                      <a:pt x="2106" y="851"/>
                    </a:cubicBezTo>
                    <a:moveTo>
                      <a:pt x="2098" y="850"/>
                    </a:moveTo>
                    <a:cubicBezTo>
                      <a:pt x="2099" y="849"/>
                      <a:pt x="2100" y="850"/>
                      <a:pt x="2101" y="850"/>
                    </a:cubicBezTo>
                    <a:moveTo>
                      <a:pt x="2098" y="846"/>
                    </a:moveTo>
                    <a:cubicBezTo>
                      <a:pt x="2099" y="846"/>
                      <a:pt x="2099" y="846"/>
                      <a:pt x="2100" y="845"/>
                    </a:cubicBezTo>
                    <a:moveTo>
                      <a:pt x="2097" y="845"/>
                    </a:moveTo>
                    <a:cubicBezTo>
                      <a:pt x="2099" y="844"/>
                      <a:pt x="2096" y="844"/>
                      <a:pt x="2097" y="843"/>
                    </a:cubicBezTo>
                    <a:moveTo>
                      <a:pt x="2096" y="839"/>
                    </a:moveTo>
                    <a:cubicBezTo>
                      <a:pt x="2096" y="838"/>
                      <a:pt x="2097" y="839"/>
                      <a:pt x="2098" y="837"/>
                    </a:cubicBezTo>
                    <a:moveTo>
                      <a:pt x="2091" y="836"/>
                    </a:moveTo>
                    <a:cubicBezTo>
                      <a:pt x="2091" y="836"/>
                      <a:pt x="2092" y="835"/>
                      <a:pt x="2092" y="835"/>
                    </a:cubicBezTo>
                    <a:moveTo>
                      <a:pt x="2167" y="835"/>
                    </a:moveTo>
                    <a:cubicBezTo>
                      <a:pt x="2167" y="834"/>
                      <a:pt x="2168" y="833"/>
                      <a:pt x="2168" y="832"/>
                    </a:cubicBezTo>
                    <a:moveTo>
                      <a:pt x="2160" y="836"/>
                    </a:moveTo>
                    <a:cubicBezTo>
                      <a:pt x="2161" y="835"/>
                      <a:pt x="2161" y="835"/>
                      <a:pt x="2162" y="834"/>
                    </a:cubicBezTo>
                    <a:moveTo>
                      <a:pt x="2160" y="840"/>
                    </a:moveTo>
                    <a:cubicBezTo>
                      <a:pt x="2161" y="840"/>
                      <a:pt x="2161" y="840"/>
                      <a:pt x="2162" y="840"/>
                    </a:cubicBezTo>
                    <a:moveTo>
                      <a:pt x="2086" y="833"/>
                    </a:moveTo>
                    <a:cubicBezTo>
                      <a:pt x="2088" y="834"/>
                      <a:pt x="2086" y="835"/>
                      <a:pt x="2088" y="834"/>
                    </a:cubicBezTo>
                    <a:moveTo>
                      <a:pt x="2248" y="833"/>
                    </a:moveTo>
                    <a:cubicBezTo>
                      <a:pt x="2248" y="833"/>
                      <a:pt x="2248" y="834"/>
                      <a:pt x="2248" y="834"/>
                    </a:cubicBezTo>
                    <a:moveTo>
                      <a:pt x="2244" y="836"/>
                    </a:moveTo>
                    <a:cubicBezTo>
                      <a:pt x="2244" y="836"/>
                      <a:pt x="2245" y="836"/>
                      <a:pt x="2245" y="835"/>
                    </a:cubicBezTo>
                    <a:moveTo>
                      <a:pt x="2244" y="832"/>
                    </a:moveTo>
                    <a:cubicBezTo>
                      <a:pt x="2245" y="832"/>
                      <a:pt x="2245" y="832"/>
                      <a:pt x="2246" y="832"/>
                    </a:cubicBezTo>
                    <a:moveTo>
                      <a:pt x="2243" y="829"/>
                    </a:moveTo>
                    <a:cubicBezTo>
                      <a:pt x="2243" y="829"/>
                      <a:pt x="2243" y="829"/>
                      <a:pt x="2244" y="828"/>
                    </a:cubicBezTo>
                    <a:moveTo>
                      <a:pt x="2228" y="856"/>
                    </a:moveTo>
                    <a:cubicBezTo>
                      <a:pt x="2228" y="855"/>
                      <a:pt x="2228" y="855"/>
                      <a:pt x="2229" y="854"/>
                    </a:cubicBezTo>
                    <a:cubicBezTo>
                      <a:pt x="2229" y="853"/>
                      <a:pt x="2230" y="853"/>
                      <a:pt x="2231" y="853"/>
                    </a:cubicBezTo>
                    <a:moveTo>
                      <a:pt x="2224" y="851"/>
                    </a:moveTo>
                    <a:cubicBezTo>
                      <a:pt x="2225" y="850"/>
                      <a:pt x="2225" y="850"/>
                      <a:pt x="2225" y="849"/>
                    </a:cubicBezTo>
                    <a:moveTo>
                      <a:pt x="2217" y="848"/>
                    </a:moveTo>
                    <a:cubicBezTo>
                      <a:pt x="2219" y="847"/>
                      <a:pt x="2219" y="848"/>
                      <a:pt x="2221" y="846"/>
                    </a:cubicBezTo>
                    <a:moveTo>
                      <a:pt x="2203" y="835"/>
                    </a:moveTo>
                    <a:cubicBezTo>
                      <a:pt x="2204" y="833"/>
                      <a:pt x="2203" y="836"/>
                      <a:pt x="2204" y="834"/>
                    </a:cubicBezTo>
                    <a:moveTo>
                      <a:pt x="2200" y="831"/>
                    </a:moveTo>
                    <a:cubicBezTo>
                      <a:pt x="2202" y="831"/>
                      <a:pt x="2201" y="832"/>
                      <a:pt x="2203" y="832"/>
                    </a:cubicBezTo>
                    <a:moveTo>
                      <a:pt x="2196" y="828"/>
                    </a:moveTo>
                    <a:cubicBezTo>
                      <a:pt x="2197" y="828"/>
                      <a:pt x="2196" y="826"/>
                      <a:pt x="2199" y="827"/>
                    </a:cubicBezTo>
                    <a:moveTo>
                      <a:pt x="2239" y="821"/>
                    </a:moveTo>
                    <a:cubicBezTo>
                      <a:pt x="2240" y="820"/>
                      <a:pt x="2240" y="820"/>
                      <a:pt x="2241" y="819"/>
                    </a:cubicBezTo>
                    <a:moveTo>
                      <a:pt x="2241" y="801"/>
                    </a:moveTo>
                    <a:cubicBezTo>
                      <a:pt x="2242" y="800"/>
                      <a:pt x="2243" y="799"/>
                      <a:pt x="2244" y="798"/>
                    </a:cubicBezTo>
                    <a:moveTo>
                      <a:pt x="2246" y="801"/>
                    </a:moveTo>
                    <a:cubicBezTo>
                      <a:pt x="2246" y="800"/>
                      <a:pt x="2246" y="800"/>
                      <a:pt x="2246" y="799"/>
                    </a:cubicBezTo>
                    <a:moveTo>
                      <a:pt x="2244" y="806"/>
                    </a:moveTo>
                    <a:cubicBezTo>
                      <a:pt x="2244" y="805"/>
                      <a:pt x="2244" y="805"/>
                      <a:pt x="2244" y="804"/>
                    </a:cubicBezTo>
                    <a:moveTo>
                      <a:pt x="2235" y="780"/>
                    </a:moveTo>
                    <a:cubicBezTo>
                      <a:pt x="2236" y="780"/>
                      <a:pt x="2236" y="781"/>
                      <a:pt x="2237" y="782"/>
                    </a:cubicBezTo>
                    <a:moveTo>
                      <a:pt x="2238" y="767"/>
                    </a:moveTo>
                    <a:cubicBezTo>
                      <a:pt x="2239" y="767"/>
                      <a:pt x="2240" y="767"/>
                      <a:pt x="2240" y="767"/>
                    </a:cubicBezTo>
                    <a:cubicBezTo>
                      <a:pt x="2240" y="768"/>
                      <a:pt x="2239" y="768"/>
                      <a:pt x="2238" y="769"/>
                    </a:cubicBezTo>
                    <a:moveTo>
                      <a:pt x="2236" y="765"/>
                    </a:moveTo>
                    <a:cubicBezTo>
                      <a:pt x="2236" y="765"/>
                      <a:pt x="2237" y="765"/>
                      <a:pt x="2238" y="764"/>
                    </a:cubicBezTo>
                    <a:moveTo>
                      <a:pt x="2233" y="761"/>
                    </a:moveTo>
                    <a:cubicBezTo>
                      <a:pt x="2233" y="761"/>
                      <a:pt x="2235" y="760"/>
                      <a:pt x="2236" y="759"/>
                    </a:cubicBezTo>
                    <a:moveTo>
                      <a:pt x="2227" y="758"/>
                    </a:moveTo>
                    <a:cubicBezTo>
                      <a:pt x="2228" y="757"/>
                      <a:pt x="2228" y="757"/>
                      <a:pt x="2228" y="756"/>
                    </a:cubicBezTo>
                    <a:moveTo>
                      <a:pt x="2326" y="735"/>
                    </a:moveTo>
                    <a:cubicBezTo>
                      <a:pt x="2327" y="736"/>
                      <a:pt x="2327" y="735"/>
                      <a:pt x="2328" y="736"/>
                    </a:cubicBezTo>
                    <a:cubicBezTo>
                      <a:pt x="2328" y="737"/>
                      <a:pt x="2327" y="737"/>
                      <a:pt x="2326" y="737"/>
                    </a:cubicBezTo>
                    <a:moveTo>
                      <a:pt x="2323" y="734"/>
                    </a:moveTo>
                    <a:cubicBezTo>
                      <a:pt x="2324" y="733"/>
                      <a:pt x="2324" y="733"/>
                      <a:pt x="2325" y="733"/>
                    </a:cubicBezTo>
                    <a:moveTo>
                      <a:pt x="2321" y="730"/>
                    </a:moveTo>
                    <a:cubicBezTo>
                      <a:pt x="2321" y="730"/>
                      <a:pt x="2322" y="729"/>
                      <a:pt x="2323" y="728"/>
                    </a:cubicBezTo>
                    <a:moveTo>
                      <a:pt x="2315" y="726"/>
                    </a:moveTo>
                    <a:cubicBezTo>
                      <a:pt x="2315" y="726"/>
                      <a:pt x="2316" y="725"/>
                      <a:pt x="2316" y="725"/>
                    </a:cubicBezTo>
                    <a:moveTo>
                      <a:pt x="2143" y="766"/>
                    </a:moveTo>
                    <a:cubicBezTo>
                      <a:pt x="2144" y="766"/>
                      <a:pt x="2145" y="766"/>
                      <a:pt x="2146" y="766"/>
                    </a:cubicBezTo>
                    <a:moveTo>
                      <a:pt x="2129" y="749"/>
                    </a:moveTo>
                    <a:cubicBezTo>
                      <a:pt x="2130" y="749"/>
                      <a:pt x="2130" y="749"/>
                      <a:pt x="2131" y="749"/>
                    </a:cubicBezTo>
                    <a:moveTo>
                      <a:pt x="2075" y="806"/>
                    </a:moveTo>
                    <a:cubicBezTo>
                      <a:pt x="2075" y="806"/>
                      <a:pt x="2076" y="807"/>
                      <a:pt x="2077" y="806"/>
                    </a:cubicBezTo>
                    <a:moveTo>
                      <a:pt x="2074" y="802"/>
                    </a:moveTo>
                    <a:cubicBezTo>
                      <a:pt x="2075" y="804"/>
                      <a:pt x="2075" y="803"/>
                      <a:pt x="2077" y="804"/>
                    </a:cubicBezTo>
                    <a:moveTo>
                      <a:pt x="2074" y="799"/>
                    </a:moveTo>
                    <a:cubicBezTo>
                      <a:pt x="2075" y="798"/>
                      <a:pt x="2075" y="798"/>
                      <a:pt x="2076" y="797"/>
                    </a:cubicBezTo>
                    <a:moveTo>
                      <a:pt x="2074" y="795"/>
                    </a:moveTo>
                    <a:cubicBezTo>
                      <a:pt x="2075" y="794"/>
                      <a:pt x="2077" y="796"/>
                      <a:pt x="2076" y="793"/>
                    </a:cubicBezTo>
                    <a:moveTo>
                      <a:pt x="2073" y="791"/>
                    </a:moveTo>
                    <a:cubicBezTo>
                      <a:pt x="2074" y="791"/>
                      <a:pt x="2074" y="790"/>
                      <a:pt x="2075" y="790"/>
                    </a:cubicBezTo>
                    <a:moveTo>
                      <a:pt x="2069" y="787"/>
                    </a:moveTo>
                    <a:cubicBezTo>
                      <a:pt x="2070" y="787"/>
                      <a:pt x="2071" y="786"/>
                      <a:pt x="2071" y="788"/>
                    </a:cubicBezTo>
                    <a:moveTo>
                      <a:pt x="2064" y="782"/>
                    </a:moveTo>
                    <a:cubicBezTo>
                      <a:pt x="2065" y="781"/>
                      <a:pt x="2065" y="781"/>
                      <a:pt x="2066" y="781"/>
                    </a:cubicBezTo>
                    <a:moveTo>
                      <a:pt x="2063" y="777"/>
                    </a:moveTo>
                    <a:cubicBezTo>
                      <a:pt x="2064" y="778"/>
                      <a:pt x="2065" y="778"/>
                      <a:pt x="2065" y="778"/>
                    </a:cubicBezTo>
                    <a:moveTo>
                      <a:pt x="2063" y="772"/>
                    </a:moveTo>
                    <a:cubicBezTo>
                      <a:pt x="2064" y="772"/>
                      <a:pt x="2064" y="772"/>
                      <a:pt x="2065" y="771"/>
                    </a:cubicBezTo>
                    <a:moveTo>
                      <a:pt x="2065" y="768"/>
                    </a:moveTo>
                    <a:cubicBezTo>
                      <a:pt x="2066" y="768"/>
                      <a:pt x="2067" y="770"/>
                      <a:pt x="2068" y="768"/>
                    </a:cubicBezTo>
                    <a:moveTo>
                      <a:pt x="2066" y="765"/>
                    </a:moveTo>
                    <a:cubicBezTo>
                      <a:pt x="2067" y="765"/>
                      <a:pt x="2068" y="765"/>
                      <a:pt x="2068" y="764"/>
                    </a:cubicBezTo>
                    <a:moveTo>
                      <a:pt x="2067" y="760"/>
                    </a:moveTo>
                    <a:cubicBezTo>
                      <a:pt x="2067" y="760"/>
                      <a:pt x="2068" y="760"/>
                      <a:pt x="2068" y="760"/>
                    </a:cubicBezTo>
                    <a:moveTo>
                      <a:pt x="2065" y="754"/>
                    </a:moveTo>
                    <a:cubicBezTo>
                      <a:pt x="2066" y="754"/>
                      <a:pt x="2066" y="754"/>
                      <a:pt x="2068" y="754"/>
                    </a:cubicBezTo>
                    <a:moveTo>
                      <a:pt x="2080" y="755"/>
                    </a:moveTo>
                    <a:cubicBezTo>
                      <a:pt x="2080" y="754"/>
                      <a:pt x="2080" y="753"/>
                      <a:pt x="2080" y="753"/>
                    </a:cubicBezTo>
                    <a:moveTo>
                      <a:pt x="2075" y="752"/>
                    </a:moveTo>
                    <a:cubicBezTo>
                      <a:pt x="2075" y="751"/>
                      <a:pt x="2076" y="750"/>
                      <a:pt x="2076" y="750"/>
                    </a:cubicBezTo>
                    <a:moveTo>
                      <a:pt x="2066" y="749"/>
                    </a:moveTo>
                    <a:cubicBezTo>
                      <a:pt x="2067" y="749"/>
                      <a:pt x="2067" y="749"/>
                      <a:pt x="2068" y="749"/>
                    </a:cubicBezTo>
                    <a:moveTo>
                      <a:pt x="1307" y="834"/>
                    </a:moveTo>
                    <a:cubicBezTo>
                      <a:pt x="1307" y="832"/>
                      <a:pt x="1306" y="831"/>
                      <a:pt x="1306" y="830"/>
                    </a:cubicBezTo>
                    <a:cubicBezTo>
                      <a:pt x="1306" y="829"/>
                      <a:pt x="1306" y="828"/>
                      <a:pt x="1305" y="826"/>
                    </a:cubicBezTo>
                    <a:cubicBezTo>
                      <a:pt x="1304" y="825"/>
                      <a:pt x="1303" y="825"/>
                      <a:pt x="1303" y="824"/>
                    </a:cubicBezTo>
                    <a:cubicBezTo>
                      <a:pt x="1301" y="821"/>
                      <a:pt x="1302" y="820"/>
                      <a:pt x="1303" y="817"/>
                    </a:cubicBezTo>
                    <a:cubicBezTo>
                      <a:pt x="1303" y="815"/>
                      <a:pt x="1304" y="814"/>
                      <a:pt x="1305" y="812"/>
                    </a:cubicBezTo>
                    <a:cubicBezTo>
                      <a:pt x="1306" y="811"/>
                      <a:pt x="1307" y="811"/>
                      <a:pt x="1307" y="810"/>
                    </a:cubicBezTo>
                    <a:cubicBezTo>
                      <a:pt x="1308" y="808"/>
                      <a:pt x="1307" y="807"/>
                      <a:pt x="1308" y="806"/>
                    </a:cubicBezTo>
                    <a:cubicBezTo>
                      <a:pt x="1309" y="805"/>
                      <a:pt x="1309" y="805"/>
                      <a:pt x="1310" y="805"/>
                    </a:cubicBezTo>
                    <a:cubicBezTo>
                      <a:pt x="1311" y="805"/>
                      <a:pt x="1311" y="804"/>
                      <a:pt x="1313" y="803"/>
                    </a:cubicBezTo>
                    <a:cubicBezTo>
                      <a:pt x="1314" y="803"/>
                      <a:pt x="1314" y="803"/>
                      <a:pt x="1315" y="803"/>
                    </a:cubicBezTo>
                    <a:cubicBezTo>
                      <a:pt x="1317" y="802"/>
                      <a:pt x="1317" y="801"/>
                      <a:pt x="1318" y="801"/>
                    </a:cubicBezTo>
                    <a:cubicBezTo>
                      <a:pt x="1319" y="800"/>
                      <a:pt x="1320" y="800"/>
                      <a:pt x="1321" y="800"/>
                    </a:cubicBezTo>
                    <a:cubicBezTo>
                      <a:pt x="1323" y="799"/>
                      <a:pt x="1325" y="799"/>
                      <a:pt x="1326" y="797"/>
                    </a:cubicBezTo>
                    <a:cubicBezTo>
                      <a:pt x="1326" y="796"/>
                      <a:pt x="1325" y="795"/>
                      <a:pt x="1326" y="794"/>
                    </a:cubicBezTo>
                    <a:cubicBezTo>
                      <a:pt x="1327" y="794"/>
                      <a:pt x="1327" y="795"/>
                      <a:pt x="1328" y="794"/>
                    </a:cubicBezTo>
                    <a:cubicBezTo>
                      <a:pt x="1330" y="794"/>
                      <a:pt x="1329" y="792"/>
                      <a:pt x="1330" y="791"/>
                    </a:cubicBezTo>
                    <a:cubicBezTo>
                      <a:pt x="1331" y="791"/>
                      <a:pt x="1331" y="791"/>
                      <a:pt x="1332" y="791"/>
                    </a:cubicBezTo>
                    <a:cubicBezTo>
                      <a:pt x="1332" y="791"/>
                      <a:pt x="1333" y="792"/>
                      <a:pt x="1334" y="791"/>
                    </a:cubicBezTo>
                    <a:cubicBezTo>
                      <a:pt x="1335" y="791"/>
                      <a:pt x="1334" y="790"/>
                      <a:pt x="1334" y="789"/>
                    </a:cubicBezTo>
                    <a:cubicBezTo>
                      <a:pt x="1335" y="788"/>
                      <a:pt x="1336" y="787"/>
                      <a:pt x="1336" y="786"/>
                    </a:cubicBezTo>
                    <a:cubicBezTo>
                      <a:pt x="1337" y="785"/>
                      <a:pt x="1336" y="783"/>
                      <a:pt x="1337" y="782"/>
                    </a:cubicBezTo>
                    <a:cubicBezTo>
                      <a:pt x="1338" y="782"/>
                      <a:pt x="1339" y="782"/>
                      <a:pt x="1340" y="782"/>
                    </a:cubicBezTo>
                    <a:cubicBezTo>
                      <a:pt x="1341" y="781"/>
                      <a:pt x="1342" y="780"/>
                      <a:pt x="1343" y="779"/>
                    </a:cubicBezTo>
                    <a:cubicBezTo>
                      <a:pt x="1344" y="778"/>
                      <a:pt x="1345" y="777"/>
                      <a:pt x="1345" y="776"/>
                    </a:cubicBezTo>
                    <a:cubicBezTo>
                      <a:pt x="1344" y="775"/>
                      <a:pt x="1343" y="775"/>
                      <a:pt x="1343" y="774"/>
                    </a:cubicBezTo>
                    <a:cubicBezTo>
                      <a:pt x="1342" y="773"/>
                      <a:pt x="1343" y="772"/>
                      <a:pt x="1344" y="771"/>
                    </a:cubicBezTo>
                    <a:cubicBezTo>
                      <a:pt x="1345" y="770"/>
                      <a:pt x="1345" y="770"/>
                      <a:pt x="1346" y="769"/>
                    </a:cubicBezTo>
                    <a:cubicBezTo>
                      <a:pt x="1348" y="769"/>
                      <a:pt x="1348" y="770"/>
                      <a:pt x="1349" y="770"/>
                    </a:cubicBezTo>
                    <a:cubicBezTo>
                      <a:pt x="1351" y="771"/>
                      <a:pt x="1350" y="773"/>
                      <a:pt x="1351" y="775"/>
                    </a:cubicBezTo>
                    <a:cubicBezTo>
                      <a:pt x="1352" y="777"/>
                      <a:pt x="1353" y="777"/>
                      <a:pt x="1353" y="780"/>
                    </a:cubicBezTo>
                    <a:cubicBezTo>
                      <a:pt x="1354" y="781"/>
                      <a:pt x="1353" y="782"/>
                      <a:pt x="1353" y="783"/>
                    </a:cubicBezTo>
                    <a:cubicBezTo>
                      <a:pt x="1353" y="786"/>
                      <a:pt x="1353" y="787"/>
                      <a:pt x="1353" y="790"/>
                    </a:cubicBezTo>
                    <a:cubicBezTo>
                      <a:pt x="1354" y="792"/>
                      <a:pt x="1355" y="792"/>
                      <a:pt x="1355" y="794"/>
                    </a:cubicBezTo>
                    <a:cubicBezTo>
                      <a:pt x="1356" y="796"/>
                      <a:pt x="1355" y="797"/>
                      <a:pt x="1354" y="799"/>
                    </a:cubicBezTo>
                    <a:cubicBezTo>
                      <a:pt x="1354" y="800"/>
                      <a:pt x="1355" y="802"/>
                      <a:pt x="1354" y="803"/>
                    </a:cubicBezTo>
                    <a:cubicBezTo>
                      <a:pt x="1353" y="804"/>
                      <a:pt x="1351" y="801"/>
                      <a:pt x="1351" y="802"/>
                    </a:cubicBezTo>
                    <a:cubicBezTo>
                      <a:pt x="1350" y="802"/>
                      <a:pt x="1350" y="803"/>
                      <a:pt x="1350" y="803"/>
                    </a:cubicBezTo>
                    <a:cubicBezTo>
                      <a:pt x="1350" y="805"/>
                      <a:pt x="1351" y="806"/>
                      <a:pt x="1350" y="807"/>
                    </a:cubicBezTo>
                    <a:cubicBezTo>
                      <a:pt x="1350" y="809"/>
                      <a:pt x="1349" y="809"/>
                      <a:pt x="1348" y="810"/>
                    </a:cubicBezTo>
                    <a:cubicBezTo>
                      <a:pt x="1347" y="812"/>
                      <a:pt x="1347" y="812"/>
                      <a:pt x="1346" y="814"/>
                    </a:cubicBezTo>
                    <a:cubicBezTo>
                      <a:pt x="1346" y="816"/>
                      <a:pt x="1345" y="817"/>
                      <a:pt x="1345" y="820"/>
                    </a:cubicBezTo>
                    <a:cubicBezTo>
                      <a:pt x="1345" y="821"/>
                      <a:pt x="1345" y="822"/>
                      <a:pt x="1345" y="824"/>
                    </a:cubicBezTo>
                    <a:cubicBezTo>
                      <a:pt x="1345" y="826"/>
                      <a:pt x="1345" y="827"/>
                      <a:pt x="1344" y="828"/>
                    </a:cubicBezTo>
                    <a:cubicBezTo>
                      <a:pt x="1344" y="830"/>
                      <a:pt x="1342" y="830"/>
                      <a:pt x="1342" y="831"/>
                    </a:cubicBezTo>
                    <a:cubicBezTo>
                      <a:pt x="1341" y="832"/>
                      <a:pt x="1341" y="833"/>
                      <a:pt x="1341" y="834"/>
                    </a:cubicBezTo>
                    <a:cubicBezTo>
                      <a:pt x="1341" y="835"/>
                      <a:pt x="1340" y="836"/>
                      <a:pt x="1339" y="838"/>
                    </a:cubicBezTo>
                    <a:cubicBezTo>
                      <a:pt x="1339" y="839"/>
                      <a:pt x="1339" y="839"/>
                      <a:pt x="1339" y="840"/>
                    </a:cubicBezTo>
                    <a:cubicBezTo>
                      <a:pt x="1338" y="842"/>
                      <a:pt x="1336" y="842"/>
                      <a:pt x="1336" y="844"/>
                    </a:cubicBezTo>
                    <a:cubicBezTo>
                      <a:pt x="1335" y="846"/>
                      <a:pt x="1336" y="847"/>
                      <a:pt x="1335" y="849"/>
                    </a:cubicBezTo>
                    <a:cubicBezTo>
                      <a:pt x="1335" y="851"/>
                      <a:pt x="1334" y="851"/>
                      <a:pt x="1333" y="853"/>
                    </a:cubicBezTo>
                    <a:cubicBezTo>
                      <a:pt x="1332" y="855"/>
                      <a:pt x="1332" y="857"/>
                      <a:pt x="1332" y="859"/>
                    </a:cubicBezTo>
                    <a:cubicBezTo>
                      <a:pt x="1331" y="860"/>
                      <a:pt x="1331" y="861"/>
                      <a:pt x="1331" y="862"/>
                    </a:cubicBezTo>
                    <a:cubicBezTo>
                      <a:pt x="1330" y="864"/>
                      <a:pt x="1330" y="864"/>
                      <a:pt x="1329" y="865"/>
                    </a:cubicBezTo>
                    <a:cubicBezTo>
                      <a:pt x="1327" y="868"/>
                      <a:pt x="1328" y="870"/>
                      <a:pt x="1327" y="873"/>
                    </a:cubicBezTo>
                    <a:cubicBezTo>
                      <a:pt x="1327" y="875"/>
                      <a:pt x="1327" y="877"/>
                      <a:pt x="1326" y="878"/>
                    </a:cubicBezTo>
                    <a:cubicBezTo>
                      <a:pt x="1325" y="879"/>
                      <a:pt x="1324" y="879"/>
                      <a:pt x="1323" y="880"/>
                    </a:cubicBezTo>
                    <a:cubicBezTo>
                      <a:pt x="1320" y="882"/>
                      <a:pt x="1319" y="883"/>
                      <a:pt x="1316" y="884"/>
                    </a:cubicBezTo>
                    <a:cubicBezTo>
                      <a:pt x="1314" y="885"/>
                      <a:pt x="1313" y="885"/>
                      <a:pt x="1311" y="886"/>
                    </a:cubicBezTo>
                    <a:cubicBezTo>
                      <a:pt x="1310" y="886"/>
                      <a:pt x="1309" y="886"/>
                      <a:pt x="1308" y="886"/>
                    </a:cubicBezTo>
                    <a:cubicBezTo>
                      <a:pt x="1306" y="885"/>
                      <a:pt x="1306" y="884"/>
                      <a:pt x="1304" y="883"/>
                    </a:cubicBezTo>
                    <a:cubicBezTo>
                      <a:pt x="1303" y="882"/>
                      <a:pt x="1302" y="881"/>
                      <a:pt x="1301" y="880"/>
                    </a:cubicBezTo>
                    <a:cubicBezTo>
                      <a:pt x="1301" y="879"/>
                      <a:pt x="1301" y="878"/>
                      <a:pt x="1300" y="876"/>
                    </a:cubicBezTo>
                    <a:cubicBezTo>
                      <a:pt x="1300" y="874"/>
                      <a:pt x="1300" y="873"/>
                      <a:pt x="1299" y="870"/>
                    </a:cubicBezTo>
                    <a:cubicBezTo>
                      <a:pt x="1299" y="869"/>
                      <a:pt x="1299" y="869"/>
                      <a:pt x="1299" y="868"/>
                    </a:cubicBezTo>
                    <a:cubicBezTo>
                      <a:pt x="1299" y="866"/>
                      <a:pt x="1298" y="865"/>
                      <a:pt x="1297" y="864"/>
                    </a:cubicBezTo>
                    <a:cubicBezTo>
                      <a:pt x="1297" y="862"/>
                      <a:pt x="1296" y="862"/>
                      <a:pt x="1296" y="860"/>
                    </a:cubicBezTo>
                    <a:cubicBezTo>
                      <a:pt x="1295" y="858"/>
                      <a:pt x="1295" y="856"/>
                      <a:pt x="1296" y="854"/>
                    </a:cubicBezTo>
                    <a:cubicBezTo>
                      <a:pt x="1297" y="852"/>
                      <a:pt x="1299" y="851"/>
                      <a:pt x="1300" y="849"/>
                    </a:cubicBezTo>
                    <a:cubicBezTo>
                      <a:pt x="1301" y="848"/>
                      <a:pt x="1302" y="848"/>
                      <a:pt x="1302" y="847"/>
                    </a:cubicBezTo>
                    <a:cubicBezTo>
                      <a:pt x="1303" y="845"/>
                      <a:pt x="1303" y="844"/>
                      <a:pt x="1304" y="842"/>
                    </a:cubicBezTo>
                    <a:cubicBezTo>
                      <a:pt x="1304" y="840"/>
                      <a:pt x="1305" y="840"/>
                      <a:pt x="1306" y="838"/>
                    </a:cubicBezTo>
                    <a:cubicBezTo>
                      <a:pt x="1307" y="837"/>
                      <a:pt x="1307" y="835"/>
                      <a:pt x="1307" y="834"/>
                    </a:cubicBezTo>
                    <a:close/>
                    <a:moveTo>
                      <a:pt x="1313" y="774"/>
                    </a:moveTo>
                    <a:cubicBezTo>
                      <a:pt x="1314" y="774"/>
                      <a:pt x="1314" y="774"/>
                      <a:pt x="1315" y="773"/>
                    </a:cubicBezTo>
                    <a:moveTo>
                      <a:pt x="1308" y="770"/>
                    </a:moveTo>
                    <a:cubicBezTo>
                      <a:pt x="1309" y="770"/>
                      <a:pt x="1310" y="770"/>
                      <a:pt x="1310" y="770"/>
                    </a:cubicBezTo>
                    <a:cubicBezTo>
                      <a:pt x="1311" y="770"/>
                      <a:pt x="1312" y="770"/>
                      <a:pt x="1312" y="770"/>
                    </a:cubicBezTo>
                    <a:moveTo>
                      <a:pt x="1304" y="771"/>
                    </a:moveTo>
                    <a:cubicBezTo>
                      <a:pt x="1305" y="771"/>
                      <a:pt x="1305" y="770"/>
                      <a:pt x="1306" y="770"/>
                    </a:cubicBezTo>
                    <a:moveTo>
                      <a:pt x="1407" y="688"/>
                    </a:moveTo>
                    <a:cubicBezTo>
                      <a:pt x="1408" y="688"/>
                      <a:pt x="1408" y="689"/>
                      <a:pt x="1409" y="688"/>
                    </a:cubicBezTo>
                    <a:moveTo>
                      <a:pt x="1403" y="695"/>
                    </a:moveTo>
                    <a:cubicBezTo>
                      <a:pt x="1404" y="695"/>
                      <a:pt x="1403" y="694"/>
                      <a:pt x="1405" y="694"/>
                    </a:cubicBezTo>
                    <a:moveTo>
                      <a:pt x="1388" y="720"/>
                    </a:moveTo>
                    <a:cubicBezTo>
                      <a:pt x="1388" y="719"/>
                      <a:pt x="1389" y="719"/>
                      <a:pt x="1388" y="718"/>
                    </a:cubicBezTo>
                    <a:moveTo>
                      <a:pt x="1384" y="716"/>
                    </a:moveTo>
                    <a:cubicBezTo>
                      <a:pt x="1386" y="715"/>
                      <a:pt x="1384" y="716"/>
                      <a:pt x="1386" y="715"/>
                    </a:cubicBezTo>
                    <a:moveTo>
                      <a:pt x="1360" y="744"/>
                    </a:moveTo>
                    <a:cubicBezTo>
                      <a:pt x="1361" y="744"/>
                      <a:pt x="1361" y="744"/>
                      <a:pt x="1362" y="744"/>
                    </a:cubicBezTo>
                    <a:moveTo>
                      <a:pt x="1360" y="747"/>
                    </a:moveTo>
                    <a:cubicBezTo>
                      <a:pt x="1360" y="747"/>
                      <a:pt x="1360" y="747"/>
                      <a:pt x="1361" y="746"/>
                    </a:cubicBezTo>
                    <a:moveTo>
                      <a:pt x="1933" y="683"/>
                    </a:moveTo>
                    <a:cubicBezTo>
                      <a:pt x="1935" y="682"/>
                      <a:pt x="1935" y="682"/>
                      <a:pt x="1935" y="682"/>
                    </a:cubicBezTo>
                    <a:cubicBezTo>
                      <a:pt x="1938" y="682"/>
                      <a:pt x="1938" y="682"/>
                      <a:pt x="1938" y="682"/>
                    </a:cubicBezTo>
                    <a:moveTo>
                      <a:pt x="1919" y="738"/>
                    </a:moveTo>
                    <a:cubicBezTo>
                      <a:pt x="1920" y="738"/>
                      <a:pt x="1921" y="738"/>
                      <a:pt x="1922" y="738"/>
                    </a:cubicBezTo>
                    <a:moveTo>
                      <a:pt x="2168" y="737"/>
                    </a:moveTo>
                    <a:cubicBezTo>
                      <a:pt x="2169" y="737"/>
                      <a:pt x="2169" y="737"/>
                      <a:pt x="2170" y="736"/>
                    </a:cubicBezTo>
                    <a:moveTo>
                      <a:pt x="2166" y="735"/>
                    </a:moveTo>
                    <a:cubicBezTo>
                      <a:pt x="2167" y="734"/>
                      <a:pt x="2166" y="733"/>
                      <a:pt x="2167" y="733"/>
                    </a:cubicBezTo>
                    <a:moveTo>
                      <a:pt x="2115" y="742"/>
                    </a:moveTo>
                    <a:cubicBezTo>
                      <a:pt x="2116" y="742"/>
                      <a:pt x="2116" y="740"/>
                      <a:pt x="2117" y="741"/>
                    </a:cubicBezTo>
                    <a:moveTo>
                      <a:pt x="2159" y="708"/>
                    </a:moveTo>
                    <a:cubicBezTo>
                      <a:pt x="2162" y="707"/>
                      <a:pt x="2160" y="707"/>
                      <a:pt x="2161" y="708"/>
                    </a:cubicBezTo>
                    <a:moveTo>
                      <a:pt x="2150" y="707"/>
                    </a:moveTo>
                    <a:cubicBezTo>
                      <a:pt x="2149" y="708"/>
                      <a:pt x="2150" y="707"/>
                      <a:pt x="2152" y="706"/>
                    </a:cubicBezTo>
                    <a:moveTo>
                      <a:pt x="2147" y="703"/>
                    </a:moveTo>
                    <a:cubicBezTo>
                      <a:pt x="2148" y="701"/>
                      <a:pt x="2149" y="703"/>
                      <a:pt x="2149" y="701"/>
                    </a:cubicBezTo>
                    <a:moveTo>
                      <a:pt x="2140" y="695"/>
                    </a:moveTo>
                    <a:cubicBezTo>
                      <a:pt x="2140" y="693"/>
                      <a:pt x="2140" y="694"/>
                      <a:pt x="2141" y="693"/>
                    </a:cubicBezTo>
                    <a:moveTo>
                      <a:pt x="2146" y="686"/>
                    </a:moveTo>
                    <a:cubicBezTo>
                      <a:pt x="2148" y="683"/>
                      <a:pt x="2146" y="686"/>
                      <a:pt x="2147" y="684"/>
                    </a:cubicBezTo>
                    <a:moveTo>
                      <a:pt x="2246" y="672"/>
                    </a:moveTo>
                    <a:cubicBezTo>
                      <a:pt x="2245" y="673"/>
                      <a:pt x="2247" y="671"/>
                      <a:pt x="2245" y="673"/>
                    </a:cubicBezTo>
                    <a:moveTo>
                      <a:pt x="2305" y="672"/>
                    </a:moveTo>
                    <a:cubicBezTo>
                      <a:pt x="2307" y="672"/>
                      <a:pt x="2306" y="671"/>
                      <a:pt x="2308" y="672"/>
                    </a:cubicBezTo>
                    <a:moveTo>
                      <a:pt x="2299" y="663"/>
                    </a:moveTo>
                    <a:cubicBezTo>
                      <a:pt x="2298" y="664"/>
                      <a:pt x="2300" y="665"/>
                      <a:pt x="2298" y="665"/>
                    </a:cubicBezTo>
                    <a:moveTo>
                      <a:pt x="2301" y="657"/>
                    </a:moveTo>
                    <a:cubicBezTo>
                      <a:pt x="2302" y="658"/>
                      <a:pt x="2303" y="658"/>
                      <a:pt x="2302" y="660"/>
                    </a:cubicBezTo>
                    <a:moveTo>
                      <a:pt x="2297" y="658"/>
                    </a:moveTo>
                    <a:cubicBezTo>
                      <a:pt x="2296" y="660"/>
                      <a:pt x="2296" y="658"/>
                      <a:pt x="2296" y="660"/>
                    </a:cubicBezTo>
                    <a:moveTo>
                      <a:pt x="2297" y="646"/>
                    </a:moveTo>
                    <a:cubicBezTo>
                      <a:pt x="2298" y="646"/>
                      <a:pt x="2297" y="646"/>
                      <a:pt x="2299" y="647"/>
                    </a:cubicBezTo>
                    <a:moveTo>
                      <a:pt x="2294" y="651"/>
                    </a:moveTo>
                    <a:cubicBezTo>
                      <a:pt x="2295" y="651"/>
                      <a:pt x="2296" y="652"/>
                      <a:pt x="2297" y="650"/>
                    </a:cubicBezTo>
                    <a:moveTo>
                      <a:pt x="2294" y="638"/>
                    </a:moveTo>
                    <a:cubicBezTo>
                      <a:pt x="2294" y="639"/>
                      <a:pt x="2295" y="640"/>
                      <a:pt x="2293" y="641"/>
                    </a:cubicBezTo>
                    <a:moveTo>
                      <a:pt x="2079" y="676"/>
                    </a:moveTo>
                    <a:cubicBezTo>
                      <a:pt x="2078" y="677"/>
                      <a:pt x="2077" y="678"/>
                      <a:pt x="2076" y="679"/>
                    </a:cubicBezTo>
                    <a:moveTo>
                      <a:pt x="1888" y="621"/>
                    </a:moveTo>
                    <a:cubicBezTo>
                      <a:pt x="1890" y="621"/>
                      <a:pt x="1891" y="621"/>
                      <a:pt x="1893" y="621"/>
                    </a:cubicBezTo>
                    <a:moveTo>
                      <a:pt x="1931" y="636"/>
                    </a:moveTo>
                    <a:cubicBezTo>
                      <a:pt x="1931" y="636"/>
                      <a:pt x="1931" y="636"/>
                      <a:pt x="1932" y="635"/>
                    </a:cubicBezTo>
                    <a:moveTo>
                      <a:pt x="519" y="545"/>
                    </a:moveTo>
                    <a:cubicBezTo>
                      <a:pt x="520" y="545"/>
                      <a:pt x="521" y="546"/>
                      <a:pt x="522" y="546"/>
                    </a:cubicBezTo>
                    <a:moveTo>
                      <a:pt x="519" y="551"/>
                    </a:moveTo>
                    <a:cubicBezTo>
                      <a:pt x="519" y="551"/>
                      <a:pt x="518" y="550"/>
                      <a:pt x="518" y="550"/>
                    </a:cubicBezTo>
                    <a:moveTo>
                      <a:pt x="1025" y="663"/>
                    </a:moveTo>
                    <a:cubicBezTo>
                      <a:pt x="1024" y="662"/>
                      <a:pt x="1024" y="662"/>
                      <a:pt x="1023" y="661"/>
                    </a:cubicBezTo>
                    <a:moveTo>
                      <a:pt x="1031" y="649"/>
                    </a:moveTo>
                    <a:cubicBezTo>
                      <a:pt x="1032" y="649"/>
                      <a:pt x="1032" y="648"/>
                      <a:pt x="1032" y="648"/>
                    </a:cubicBezTo>
                    <a:moveTo>
                      <a:pt x="789" y="518"/>
                    </a:moveTo>
                    <a:cubicBezTo>
                      <a:pt x="789" y="517"/>
                      <a:pt x="789" y="517"/>
                      <a:pt x="790" y="517"/>
                    </a:cubicBezTo>
                    <a:moveTo>
                      <a:pt x="806" y="526"/>
                    </a:moveTo>
                    <a:cubicBezTo>
                      <a:pt x="806" y="525"/>
                      <a:pt x="805" y="525"/>
                      <a:pt x="805" y="524"/>
                    </a:cubicBezTo>
                    <a:moveTo>
                      <a:pt x="849" y="420"/>
                    </a:moveTo>
                    <a:cubicBezTo>
                      <a:pt x="850" y="420"/>
                      <a:pt x="850" y="420"/>
                      <a:pt x="851" y="420"/>
                    </a:cubicBezTo>
                    <a:moveTo>
                      <a:pt x="846" y="422"/>
                    </a:moveTo>
                    <a:cubicBezTo>
                      <a:pt x="847" y="422"/>
                      <a:pt x="847" y="421"/>
                      <a:pt x="847" y="421"/>
                    </a:cubicBezTo>
                    <a:moveTo>
                      <a:pt x="864" y="372"/>
                    </a:moveTo>
                    <a:cubicBezTo>
                      <a:pt x="865" y="373"/>
                      <a:pt x="865" y="374"/>
                      <a:pt x="866" y="374"/>
                    </a:cubicBezTo>
                    <a:moveTo>
                      <a:pt x="785" y="329"/>
                    </a:moveTo>
                    <a:cubicBezTo>
                      <a:pt x="786" y="329"/>
                      <a:pt x="786" y="330"/>
                      <a:pt x="788" y="331"/>
                    </a:cubicBezTo>
                    <a:moveTo>
                      <a:pt x="775" y="333"/>
                    </a:moveTo>
                    <a:cubicBezTo>
                      <a:pt x="777" y="332"/>
                      <a:pt x="777" y="331"/>
                      <a:pt x="778" y="331"/>
                    </a:cubicBezTo>
                    <a:moveTo>
                      <a:pt x="433" y="294"/>
                    </a:moveTo>
                    <a:cubicBezTo>
                      <a:pt x="433" y="293"/>
                      <a:pt x="432" y="293"/>
                      <a:pt x="431" y="293"/>
                    </a:cubicBezTo>
                    <a:cubicBezTo>
                      <a:pt x="430" y="293"/>
                      <a:pt x="429" y="294"/>
                      <a:pt x="428" y="294"/>
                    </a:cubicBezTo>
                    <a:cubicBezTo>
                      <a:pt x="428" y="295"/>
                      <a:pt x="427" y="295"/>
                      <a:pt x="426" y="296"/>
                    </a:cubicBezTo>
                    <a:cubicBezTo>
                      <a:pt x="425" y="296"/>
                      <a:pt x="425" y="296"/>
                      <a:pt x="424" y="296"/>
                    </a:cubicBezTo>
                    <a:cubicBezTo>
                      <a:pt x="423" y="296"/>
                      <a:pt x="422" y="296"/>
                      <a:pt x="421" y="296"/>
                    </a:cubicBezTo>
                    <a:cubicBezTo>
                      <a:pt x="420" y="296"/>
                      <a:pt x="419" y="295"/>
                      <a:pt x="418" y="296"/>
                    </a:cubicBezTo>
                    <a:cubicBezTo>
                      <a:pt x="417" y="296"/>
                      <a:pt x="417" y="296"/>
                      <a:pt x="416" y="297"/>
                    </a:cubicBezTo>
                    <a:cubicBezTo>
                      <a:pt x="415" y="297"/>
                      <a:pt x="414" y="298"/>
                      <a:pt x="414" y="298"/>
                    </a:cubicBezTo>
                    <a:cubicBezTo>
                      <a:pt x="413" y="299"/>
                      <a:pt x="413" y="299"/>
                      <a:pt x="412" y="300"/>
                    </a:cubicBezTo>
                    <a:cubicBezTo>
                      <a:pt x="411" y="300"/>
                      <a:pt x="411" y="300"/>
                      <a:pt x="410" y="300"/>
                    </a:cubicBezTo>
                    <a:cubicBezTo>
                      <a:pt x="409" y="300"/>
                      <a:pt x="409" y="300"/>
                      <a:pt x="408" y="301"/>
                    </a:cubicBezTo>
                    <a:cubicBezTo>
                      <a:pt x="407" y="301"/>
                      <a:pt x="407" y="302"/>
                      <a:pt x="406" y="302"/>
                    </a:cubicBezTo>
                    <a:cubicBezTo>
                      <a:pt x="405" y="303"/>
                      <a:pt x="404" y="302"/>
                      <a:pt x="404" y="303"/>
                    </a:cubicBezTo>
                    <a:cubicBezTo>
                      <a:pt x="403" y="303"/>
                      <a:pt x="403" y="304"/>
                      <a:pt x="403" y="305"/>
                    </a:cubicBezTo>
                    <a:cubicBezTo>
                      <a:pt x="405" y="305"/>
                      <a:pt x="406" y="305"/>
                      <a:pt x="409" y="305"/>
                    </a:cubicBezTo>
                    <a:cubicBezTo>
                      <a:pt x="410" y="304"/>
                      <a:pt x="411" y="305"/>
                      <a:pt x="413" y="304"/>
                    </a:cubicBezTo>
                    <a:cubicBezTo>
                      <a:pt x="413" y="304"/>
                      <a:pt x="413" y="303"/>
                      <a:pt x="414" y="303"/>
                    </a:cubicBezTo>
                    <a:cubicBezTo>
                      <a:pt x="415" y="302"/>
                      <a:pt x="416" y="302"/>
                      <a:pt x="418" y="301"/>
                    </a:cubicBezTo>
                    <a:cubicBezTo>
                      <a:pt x="420" y="301"/>
                      <a:pt x="421" y="301"/>
                      <a:pt x="422" y="300"/>
                    </a:cubicBezTo>
                    <a:cubicBezTo>
                      <a:pt x="423" y="300"/>
                      <a:pt x="424" y="299"/>
                      <a:pt x="425" y="299"/>
                    </a:cubicBezTo>
                    <a:cubicBezTo>
                      <a:pt x="426" y="298"/>
                      <a:pt x="426" y="299"/>
                      <a:pt x="427" y="298"/>
                    </a:cubicBezTo>
                    <a:cubicBezTo>
                      <a:pt x="428" y="298"/>
                      <a:pt x="429" y="298"/>
                      <a:pt x="430" y="297"/>
                    </a:cubicBezTo>
                    <a:cubicBezTo>
                      <a:pt x="431" y="297"/>
                      <a:pt x="433" y="298"/>
                      <a:pt x="433" y="297"/>
                    </a:cubicBezTo>
                    <a:cubicBezTo>
                      <a:pt x="434" y="296"/>
                      <a:pt x="434" y="295"/>
                      <a:pt x="433" y="294"/>
                    </a:cubicBezTo>
                    <a:close/>
                    <a:moveTo>
                      <a:pt x="416" y="289"/>
                    </a:moveTo>
                    <a:cubicBezTo>
                      <a:pt x="417" y="289"/>
                      <a:pt x="418" y="288"/>
                      <a:pt x="418" y="287"/>
                    </a:cubicBezTo>
                    <a:cubicBezTo>
                      <a:pt x="419" y="287"/>
                      <a:pt x="419" y="286"/>
                      <a:pt x="420" y="285"/>
                    </a:cubicBezTo>
                    <a:cubicBezTo>
                      <a:pt x="420" y="284"/>
                      <a:pt x="419" y="284"/>
                      <a:pt x="420" y="283"/>
                    </a:cubicBezTo>
                    <a:cubicBezTo>
                      <a:pt x="420" y="282"/>
                      <a:pt x="421" y="282"/>
                      <a:pt x="422" y="281"/>
                    </a:cubicBezTo>
                    <a:cubicBezTo>
                      <a:pt x="423" y="280"/>
                      <a:pt x="424" y="280"/>
                      <a:pt x="424" y="279"/>
                    </a:cubicBezTo>
                    <a:cubicBezTo>
                      <a:pt x="425" y="278"/>
                      <a:pt x="424" y="278"/>
                      <a:pt x="424" y="277"/>
                    </a:cubicBezTo>
                    <a:cubicBezTo>
                      <a:pt x="424" y="276"/>
                      <a:pt x="423" y="274"/>
                      <a:pt x="424" y="274"/>
                    </a:cubicBezTo>
                    <a:cubicBezTo>
                      <a:pt x="425" y="273"/>
                      <a:pt x="426" y="273"/>
                      <a:pt x="427" y="274"/>
                    </a:cubicBezTo>
                    <a:cubicBezTo>
                      <a:pt x="428" y="274"/>
                      <a:pt x="428" y="275"/>
                      <a:pt x="428" y="277"/>
                    </a:cubicBezTo>
                    <a:cubicBezTo>
                      <a:pt x="429" y="278"/>
                      <a:pt x="429" y="279"/>
                      <a:pt x="431" y="279"/>
                    </a:cubicBezTo>
                    <a:cubicBezTo>
                      <a:pt x="432" y="279"/>
                      <a:pt x="433" y="279"/>
                      <a:pt x="434" y="278"/>
                    </a:cubicBezTo>
                    <a:cubicBezTo>
                      <a:pt x="435" y="278"/>
                      <a:pt x="435" y="277"/>
                      <a:pt x="435" y="276"/>
                    </a:cubicBezTo>
                    <a:cubicBezTo>
                      <a:pt x="436" y="274"/>
                      <a:pt x="435" y="273"/>
                      <a:pt x="435" y="272"/>
                    </a:cubicBezTo>
                    <a:cubicBezTo>
                      <a:pt x="434" y="270"/>
                      <a:pt x="433" y="270"/>
                      <a:pt x="432" y="269"/>
                    </a:cubicBezTo>
                    <a:cubicBezTo>
                      <a:pt x="431" y="268"/>
                      <a:pt x="430" y="267"/>
                      <a:pt x="429" y="267"/>
                    </a:cubicBezTo>
                    <a:cubicBezTo>
                      <a:pt x="427" y="266"/>
                      <a:pt x="426" y="266"/>
                      <a:pt x="425" y="266"/>
                    </a:cubicBezTo>
                    <a:cubicBezTo>
                      <a:pt x="423" y="266"/>
                      <a:pt x="422" y="266"/>
                      <a:pt x="420" y="266"/>
                    </a:cubicBezTo>
                    <a:cubicBezTo>
                      <a:pt x="419" y="266"/>
                      <a:pt x="418" y="266"/>
                      <a:pt x="416" y="265"/>
                    </a:cubicBezTo>
                    <a:cubicBezTo>
                      <a:pt x="415" y="265"/>
                      <a:pt x="414" y="263"/>
                      <a:pt x="413" y="264"/>
                    </a:cubicBezTo>
                    <a:cubicBezTo>
                      <a:pt x="412" y="265"/>
                      <a:pt x="413" y="266"/>
                      <a:pt x="412" y="267"/>
                    </a:cubicBezTo>
                    <a:cubicBezTo>
                      <a:pt x="411" y="267"/>
                      <a:pt x="411" y="267"/>
                      <a:pt x="410" y="268"/>
                    </a:cubicBezTo>
                    <a:cubicBezTo>
                      <a:pt x="409" y="268"/>
                      <a:pt x="408" y="266"/>
                      <a:pt x="407" y="267"/>
                    </a:cubicBezTo>
                    <a:cubicBezTo>
                      <a:pt x="406" y="268"/>
                      <a:pt x="406" y="269"/>
                      <a:pt x="406" y="270"/>
                    </a:cubicBezTo>
                    <a:cubicBezTo>
                      <a:pt x="407" y="271"/>
                      <a:pt x="408" y="271"/>
                      <a:pt x="409" y="272"/>
                    </a:cubicBezTo>
                    <a:cubicBezTo>
                      <a:pt x="410" y="273"/>
                      <a:pt x="411" y="273"/>
                      <a:pt x="412" y="274"/>
                    </a:cubicBezTo>
                    <a:cubicBezTo>
                      <a:pt x="412" y="274"/>
                      <a:pt x="412" y="275"/>
                      <a:pt x="413" y="275"/>
                    </a:cubicBezTo>
                    <a:cubicBezTo>
                      <a:pt x="413" y="276"/>
                      <a:pt x="412" y="277"/>
                      <a:pt x="412" y="278"/>
                    </a:cubicBezTo>
                    <a:cubicBezTo>
                      <a:pt x="412" y="279"/>
                      <a:pt x="411" y="280"/>
                      <a:pt x="410" y="281"/>
                    </a:cubicBezTo>
                    <a:cubicBezTo>
                      <a:pt x="409" y="282"/>
                      <a:pt x="409" y="282"/>
                      <a:pt x="408" y="283"/>
                    </a:cubicBezTo>
                    <a:cubicBezTo>
                      <a:pt x="407" y="284"/>
                      <a:pt x="406" y="284"/>
                      <a:pt x="405" y="285"/>
                    </a:cubicBezTo>
                    <a:cubicBezTo>
                      <a:pt x="405" y="286"/>
                      <a:pt x="404" y="287"/>
                      <a:pt x="405" y="287"/>
                    </a:cubicBezTo>
                    <a:cubicBezTo>
                      <a:pt x="406" y="288"/>
                      <a:pt x="407" y="286"/>
                      <a:pt x="408" y="286"/>
                    </a:cubicBezTo>
                    <a:cubicBezTo>
                      <a:pt x="408" y="285"/>
                      <a:pt x="409" y="284"/>
                      <a:pt x="410" y="284"/>
                    </a:cubicBezTo>
                    <a:cubicBezTo>
                      <a:pt x="411" y="284"/>
                      <a:pt x="411" y="283"/>
                      <a:pt x="412" y="284"/>
                    </a:cubicBezTo>
                    <a:cubicBezTo>
                      <a:pt x="413" y="284"/>
                      <a:pt x="413" y="284"/>
                      <a:pt x="413" y="285"/>
                    </a:cubicBezTo>
                    <a:cubicBezTo>
                      <a:pt x="414" y="286"/>
                      <a:pt x="413" y="287"/>
                      <a:pt x="412" y="288"/>
                    </a:cubicBezTo>
                    <a:cubicBezTo>
                      <a:pt x="412" y="289"/>
                      <a:pt x="411" y="290"/>
                      <a:pt x="412" y="291"/>
                    </a:cubicBezTo>
                    <a:cubicBezTo>
                      <a:pt x="413" y="291"/>
                      <a:pt x="414" y="290"/>
                      <a:pt x="414" y="290"/>
                    </a:cubicBezTo>
                    <a:cubicBezTo>
                      <a:pt x="415" y="290"/>
                      <a:pt x="415" y="290"/>
                      <a:pt x="416" y="289"/>
                    </a:cubicBezTo>
                    <a:close/>
                    <a:moveTo>
                      <a:pt x="943" y="188"/>
                    </a:moveTo>
                    <a:cubicBezTo>
                      <a:pt x="943" y="188"/>
                      <a:pt x="940" y="187"/>
                      <a:pt x="942" y="187"/>
                    </a:cubicBezTo>
                    <a:cubicBezTo>
                      <a:pt x="943" y="186"/>
                      <a:pt x="943" y="187"/>
                      <a:pt x="943" y="187"/>
                    </a:cubicBezTo>
                    <a:lnTo>
                      <a:pt x="943" y="188"/>
                    </a:lnTo>
                    <a:close/>
                    <a:moveTo>
                      <a:pt x="25" y="175"/>
                    </a:moveTo>
                    <a:cubicBezTo>
                      <a:pt x="26" y="175"/>
                      <a:pt x="26" y="174"/>
                      <a:pt x="27" y="174"/>
                    </a:cubicBezTo>
                    <a:cubicBezTo>
                      <a:pt x="28" y="173"/>
                      <a:pt x="28" y="173"/>
                      <a:pt x="29" y="173"/>
                    </a:cubicBezTo>
                    <a:cubicBezTo>
                      <a:pt x="30" y="172"/>
                      <a:pt x="30" y="172"/>
                      <a:pt x="31" y="172"/>
                    </a:cubicBezTo>
                    <a:cubicBezTo>
                      <a:pt x="32" y="172"/>
                      <a:pt x="33" y="172"/>
                      <a:pt x="33" y="171"/>
                    </a:cubicBezTo>
                    <a:cubicBezTo>
                      <a:pt x="34" y="171"/>
                      <a:pt x="34" y="170"/>
                      <a:pt x="33" y="169"/>
                    </a:cubicBezTo>
                    <a:cubicBezTo>
                      <a:pt x="33" y="168"/>
                      <a:pt x="31" y="168"/>
                      <a:pt x="30" y="168"/>
                    </a:cubicBezTo>
                    <a:cubicBezTo>
                      <a:pt x="29" y="168"/>
                      <a:pt x="28" y="168"/>
                      <a:pt x="27" y="169"/>
                    </a:cubicBezTo>
                    <a:cubicBezTo>
                      <a:pt x="26" y="169"/>
                      <a:pt x="25" y="169"/>
                      <a:pt x="24" y="170"/>
                    </a:cubicBezTo>
                    <a:cubicBezTo>
                      <a:pt x="23" y="172"/>
                      <a:pt x="24" y="174"/>
                      <a:pt x="25" y="175"/>
                    </a:cubicBezTo>
                    <a:close/>
                    <a:moveTo>
                      <a:pt x="938" y="138"/>
                    </a:moveTo>
                    <a:cubicBezTo>
                      <a:pt x="938" y="139"/>
                      <a:pt x="938" y="139"/>
                      <a:pt x="939" y="139"/>
                    </a:cubicBezTo>
                    <a:moveTo>
                      <a:pt x="1250" y="5"/>
                    </a:moveTo>
                    <a:cubicBezTo>
                      <a:pt x="1250" y="5"/>
                      <a:pt x="1251" y="5"/>
                      <a:pt x="1251" y="4"/>
                    </a:cubicBezTo>
                    <a:moveTo>
                      <a:pt x="1246" y="0"/>
                    </a:moveTo>
                    <a:cubicBezTo>
                      <a:pt x="1247" y="0"/>
                      <a:pt x="1247" y="0"/>
                      <a:pt x="1248" y="0"/>
                    </a:cubicBezTo>
                    <a:cubicBezTo>
                      <a:pt x="1249" y="0"/>
                      <a:pt x="1249" y="0"/>
                      <a:pt x="1250" y="0"/>
                    </a:cubicBezTo>
                    <a:moveTo>
                      <a:pt x="1244" y="2"/>
                    </a:moveTo>
                    <a:cubicBezTo>
                      <a:pt x="1244" y="2"/>
                      <a:pt x="1245" y="2"/>
                      <a:pt x="1245" y="2"/>
                    </a:cubicBezTo>
                    <a:cubicBezTo>
                      <a:pt x="1246" y="3"/>
                      <a:pt x="1247" y="3"/>
                      <a:pt x="1248" y="3"/>
                    </a:cubicBezTo>
                    <a:moveTo>
                      <a:pt x="1241" y="5"/>
                    </a:moveTo>
                    <a:cubicBezTo>
                      <a:pt x="1242" y="5"/>
                      <a:pt x="1243" y="5"/>
                      <a:pt x="1243" y="5"/>
                    </a:cubicBezTo>
                    <a:cubicBezTo>
                      <a:pt x="1244" y="5"/>
                      <a:pt x="1244" y="5"/>
                      <a:pt x="1245" y="5"/>
                    </a:cubicBezTo>
                    <a:moveTo>
                      <a:pt x="1705" y="772"/>
                    </a:moveTo>
                    <a:cubicBezTo>
                      <a:pt x="1705" y="771"/>
                      <a:pt x="1706" y="770"/>
                      <a:pt x="1706" y="769"/>
                    </a:cubicBezTo>
                    <a:moveTo>
                      <a:pt x="0" y="69"/>
                    </a:moveTo>
                    <a:cubicBezTo>
                      <a:pt x="3" y="73"/>
                      <a:pt x="11" y="72"/>
                      <a:pt x="15" y="70"/>
                    </a:cubicBezTo>
                    <a:cubicBezTo>
                      <a:pt x="18" y="70"/>
                      <a:pt x="23" y="70"/>
                      <a:pt x="23" y="67"/>
                    </a:cubicBezTo>
                    <a:cubicBezTo>
                      <a:pt x="23" y="64"/>
                      <a:pt x="17" y="66"/>
                      <a:pt x="13" y="62"/>
                    </a:cubicBezTo>
                    <a:moveTo>
                      <a:pt x="222" y="1316"/>
                    </a:moveTo>
                    <a:cubicBezTo>
                      <a:pt x="220" y="1316"/>
                      <a:pt x="219" y="1317"/>
                      <a:pt x="217" y="1316"/>
                    </a:cubicBezTo>
                    <a:cubicBezTo>
                      <a:pt x="216" y="1316"/>
                      <a:pt x="215" y="1316"/>
                      <a:pt x="214" y="1316"/>
                    </a:cubicBezTo>
                    <a:cubicBezTo>
                      <a:pt x="212" y="1315"/>
                      <a:pt x="211" y="1315"/>
                      <a:pt x="210" y="1314"/>
                    </a:cubicBezTo>
                    <a:cubicBezTo>
                      <a:pt x="208" y="1314"/>
                      <a:pt x="207" y="1314"/>
                      <a:pt x="206" y="1314"/>
                    </a:cubicBezTo>
                    <a:cubicBezTo>
                      <a:pt x="204" y="1314"/>
                      <a:pt x="204" y="1314"/>
                      <a:pt x="202" y="1314"/>
                    </a:cubicBezTo>
                    <a:cubicBezTo>
                      <a:pt x="200" y="1313"/>
                      <a:pt x="200" y="1313"/>
                      <a:pt x="198" y="1313"/>
                    </a:cubicBezTo>
                    <a:cubicBezTo>
                      <a:pt x="196" y="1313"/>
                      <a:pt x="193" y="1311"/>
                      <a:pt x="193" y="1313"/>
                    </a:cubicBezTo>
                    <a:cubicBezTo>
                      <a:pt x="193" y="1314"/>
                      <a:pt x="193" y="1314"/>
                      <a:pt x="194" y="1315"/>
                    </a:cubicBezTo>
                    <a:cubicBezTo>
                      <a:pt x="194" y="1316"/>
                      <a:pt x="194" y="1317"/>
                      <a:pt x="195" y="1317"/>
                    </a:cubicBezTo>
                    <a:cubicBezTo>
                      <a:pt x="196" y="1319"/>
                      <a:pt x="198" y="1317"/>
                      <a:pt x="200" y="1318"/>
                    </a:cubicBezTo>
                    <a:cubicBezTo>
                      <a:pt x="202" y="1318"/>
                      <a:pt x="204" y="1318"/>
                      <a:pt x="206" y="1318"/>
                    </a:cubicBezTo>
                    <a:cubicBezTo>
                      <a:pt x="208" y="1318"/>
                      <a:pt x="208" y="1319"/>
                      <a:pt x="210" y="1319"/>
                    </a:cubicBezTo>
                    <a:cubicBezTo>
                      <a:pt x="212" y="1319"/>
                      <a:pt x="213" y="1319"/>
                      <a:pt x="216" y="1319"/>
                    </a:cubicBezTo>
                    <a:cubicBezTo>
                      <a:pt x="217" y="1319"/>
                      <a:pt x="218" y="1319"/>
                      <a:pt x="220" y="1319"/>
                    </a:cubicBezTo>
                    <a:cubicBezTo>
                      <a:pt x="222" y="1319"/>
                      <a:pt x="223" y="1320"/>
                      <a:pt x="223" y="1319"/>
                    </a:cubicBezTo>
                    <a:cubicBezTo>
                      <a:pt x="224" y="1318"/>
                      <a:pt x="224" y="1318"/>
                      <a:pt x="224" y="1317"/>
                    </a:cubicBezTo>
                    <a:cubicBezTo>
                      <a:pt x="224" y="1316"/>
                      <a:pt x="223" y="1317"/>
                      <a:pt x="222" y="1316"/>
                    </a:cubicBezTo>
                    <a:close/>
                    <a:moveTo>
                      <a:pt x="335" y="1279"/>
                    </a:moveTo>
                    <a:cubicBezTo>
                      <a:pt x="336" y="1279"/>
                      <a:pt x="336" y="1278"/>
                      <a:pt x="337" y="1278"/>
                    </a:cubicBezTo>
                    <a:moveTo>
                      <a:pt x="337" y="1278"/>
                    </a:moveTo>
                    <a:cubicBezTo>
                      <a:pt x="338" y="1278"/>
                      <a:pt x="339" y="1279"/>
                      <a:pt x="341" y="1279"/>
                    </a:cubicBezTo>
                    <a:cubicBezTo>
                      <a:pt x="342" y="1279"/>
                      <a:pt x="343" y="1280"/>
                      <a:pt x="345" y="1280"/>
                    </a:cubicBezTo>
                    <a:cubicBezTo>
                      <a:pt x="346" y="1280"/>
                      <a:pt x="347" y="1280"/>
                      <a:pt x="348" y="1280"/>
                    </a:cubicBezTo>
                    <a:cubicBezTo>
                      <a:pt x="349" y="1280"/>
                      <a:pt x="350" y="1280"/>
                      <a:pt x="352" y="1280"/>
                    </a:cubicBezTo>
                    <a:cubicBezTo>
                      <a:pt x="353" y="1280"/>
                      <a:pt x="353" y="1280"/>
                      <a:pt x="354" y="1280"/>
                    </a:cubicBezTo>
                    <a:cubicBezTo>
                      <a:pt x="356" y="1280"/>
                      <a:pt x="357" y="1280"/>
                      <a:pt x="359" y="1280"/>
                    </a:cubicBezTo>
                    <a:cubicBezTo>
                      <a:pt x="360" y="1280"/>
                      <a:pt x="361" y="1280"/>
                      <a:pt x="361" y="1281"/>
                    </a:cubicBezTo>
                    <a:cubicBezTo>
                      <a:pt x="361" y="1282"/>
                      <a:pt x="360" y="1282"/>
                      <a:pt x="359" y="1282"/>
                    </a:cubicBezTo>
                    <a:cubicBezTo>
                      <a:pt x="358" y="1283"/>
                      <a:pt x="357" y="1283"/>
                      <a:pt x="356" y="1283"/>
                    </a:cubicBezTo>
                    <a:cubicBezTo>
                      <a:pt x="354" y="1283"/>
                      <a:pt x="353" y="1283"/>
                      <a:pt x="352" y="1283"/>
                    </a:cubicBezTo>
                    <a:cubicBezTo>
                      <a:pt x="350" y="1284"/>
                      <a:pt x="349" y="1284"/>
                      <a:pt x="347" y="1284"/>
                    </a:cubicBezTo>
                    <a:cubicBezTo>
                      <a:pt x="346" y="1284"/>
                      <a:pt x="345" y="1284"/>
                      <a:pt x="343" y="1284"/>
                    </a:cubicBezTo>
                    <a:cubicBezTo>
                      <a:pt x="342" y="1283"/>
                      <a:pt x="342" y="1282"/>
                      <a:pt x="342" y="1282"/>
                    </a:cubicBezTo>
                    <a:cubicBezTo>
                      <a:pt x="341" y="1281"/>
                      <a:pt x="340" y="1282"/>
                      <a:pt x="339" y="1282"/>
                    </a:cubicBezTo>
                    <a:cubicBezTo>
                      <a:pt x="338" y="1281"/>
                      <a:pt x="337" y="1280"/>
                      <a:pt x="337" y="1278"/>
                    </a:cubicBezTo>
                    <a:close/>
                    <a:moveTo>
                      <a:pt x="315" y="1280"/>
                    </a:moveTo>
                    <a:cubicBezTo>
                      <a:pt x="314" y="1279"/>
                      <a:pt x="313" y="1280"/>
                      <a:pt x="312" y="1279"/>
                    </a:cubicBezTo>
                    <a:cubicBezTo>
                      <a:pt x="312" y="1278"/>
                      <a:pt x="312" y="1277"/>
                      <a:pt x="313" y="1277"/>
                    </a:cubicBezTo>
                    <a:cubicBezTo>
                      <a:pt x="314" y="1275"/>
                      <a:pt x="315" y="1276"/>
                      <a:pt x="317" y="1276"/>
                    </a:cubicBezTo>
                    <a:cubicBezTo>
                      <a:pt x="318" y="1276"/>
                      <a:pt x="319" y="1276"/>
                      <a:pt x="320" y="1277"/>
                    </a:cubicBezTo>
                    <a:cubicBezTo>
                      <a:pt x="321" y="1277"/>
                      <a:pt x="322" y="1278"/>
                      <a:pt x="323" y="1278"/>
                    </a:cubicBezTo>
                    <a:cubicBezTo>
                      <a:pt x="325" y="1278"/>
                      <a:pt x="326" y="1277"/>
                      <a:pt x="328" y="1278"/>
                    </a:cubicBezTo>
                    <a:cubicBezTo>
                      <a:pt x="329" y="1278"/>
                      <a:pt x="329" y="1279"/>
                      <a:pt x="330" y="1279"/>
                    </a:cubicBezTo>
                    <a:cubicBezTo>
                      <a:pt x="331" y="1280"/>
                      <a:pt x="335" y="1279"/>
                      <a:pt x="334" y="1281"/>
                    </a:cubicBezTo>
                    <a:cubicBezTo>
                      <a:pt x="334" y="1282"/>
                      <a:pt x="333" y="1282"/>
                      <a:pt x="333" y="1283"/>
                    </a:cubicBezTo>
                    <a:cubicBezTo>
                      <a:pt x="331" y="1283"/>
                      <a:pt x="330" y="1283"/>
                      <a:pt x="329" y="1283"/>
                    </a:cubicBezTo>
                    <a:cubicBezTo>
                      <a:pt x="328" y="1282"/>
                      <a:pt x="327" y="1282"/>
                      <a:pt x="326" y="1282"/>
                    </a:cubicBezTo>
                    <a:cubicBezTo>
                      <a:pt x="325" y="1282"/>
                      <a:pt x="324" y="1282"/>
                      <a:pt x="322" y="1282"/>
                    </a:cubicBezTo>
                    <a:cubicBezTo>
                      <a:pt x="321" y="1282"/>
                      <a:pt x="320" y="1282"/>
                      <a:pt x="319" y="1281"/>
                    </a:cubicBezTo>
                    <a:cubicBezTo>
                      <a:pt x="318" y="1281"/>
                      <a:pt x="317" y="1280"/>
                      <a:pt x="315" y="1280"/>
                    </a:cubicBezTo>
                    <a:close/>
                    <a:moveTo>
                      <a:pt x="321" y="1283"/>
                    </a:moveTo>
                    <a:cubicBezTo>
                      <a:pt x="320" y="1283"/>
                      <a:pt x="319" y="1283"/>
                      <a:pt x="318" y="1283"/>
                    </a:cubicBezTo>
                    <a:cubicBezTo>
                      <a:pt x="317" y="1283"/>
                      <a:pt x="316" y="1282"/>
                      <a:pt x="316" y="1283"/>
                    </a:cubicBezTo>
                    <a:cubicBezTo>
                      <a:pt x="316" y="1284"/>
                      <a:pt x="316" y="1284"/>
                      <a:pt x="316" y="1284"/>
                    </a:cubicBezTo>
                    <a:cubicBezTo>
                      <a:pt x="317" y="1285"/>
                      <a:pt x="317" y="1285"/>
                      <a:pt x="318" y="1285"/>
                    </a:cubicBezTo>
                    <a:cubicBezTo>
                      <a:pt x="319" y="1285"/>
                      <a:pt x="322" y="1286"/>
                      <a:pt x="321" y="1285"/>
                    </a:cubicBezTo>
                    <a:cubicBezTo>
                      <a:pt x="321" y="1284"/>
                      <a:pt x="321" y="1284"/>
                      <a:pt x="321" y="1283"/>
                    </a:cubicBezTo>
                    <a:close/>
                    <a:moveTo>
                      <a:pt x="595" y="1236"/>
                    </a:moveTo>
                    <a:cubicBezTo>
                      <a:pt x="596" y="1235"/>
                      <a:pt x="596" y="1235"/>
                      <a:pt x="597" y="1234"/>
                    </a:cubicBezTo>
                    <a:cubicBezTo>
                      <a:pt x="597" y="1233"/>
                      <a:pt x="597" y="1232"/>
                      <a:pt x="596" y="1231"/>
                    </a:cubicBezTo>
                    <a:cubicBezTo>
                      <a:pt x="596" y="1230"/>
                      <a:pt x="596" y="1230"/>
                      <a:pt x="595" y="1230"/>
                    </a:cubicBezTo>
                    <a:cubicBezTo>
                      <a:pt x="594" y="1229"/>
                      <a:pt x="593" y="1229"/>
                      <a:pt x="593" y="1230"/>
                    </a:cubicBezTo>
                    <a:cubicBezTo>
                      <a:pt x="592" y="1231"/>
                      <a:pt x="592" y="1232"/>
                      <a:pt x="591" y="1233"/>
                    </a:cubicBezTo>
                    <a:cubicBezTo>
                      <a:pt x="591" y="1234"/>
                      <a:pt x="590" y="1235"/>
                      <a:pt x="590" y="1236"/>
                    </a:cubicBezTo>
                    <a:cubicBezTo>
                      <a:pt x="591" y="1237"/>
                      <a:pt x="591" y="1237"/>
                      <a:pt x="592" y="1238"/>
                    </a:cubicBezTo>
                    <a:cubicBezTo>
                      <a:pt x="593" y="1238"/>
                      <a:pt x="594" y="1239"/>
                      <a:pt x="595" y="1238"/>
                    </a:cubicBezTo>
                    <a:cubicBezTo>
                      <a:pt x="595" y="1237"/>
                      <a:pt x="595" y="1237"/>
                      <a:pt x="595" y="1236"/>
                    </a:cubicBezTo>
                    <a:close/>
                    <a:moveTo>
                      <a:pt x="613" y="1214"/>
                    </a:moveTo>
                    <a:cubicBezTo>
                      <a:pt x="614" y="1214"/>
                      <a:pt x="614" y="1213"/>
                      <a:pt x="614" y="1213"/>
                    </a:cubicBezTo>
                    <a:cubicBezTo>
                      <a:pt x="614" y="1212"/>
                      <a:pt x="613" y="1212"/>
                      <a:pt x="612" y="1212"/>
                    </a:cubicBezTo>
                    <a:cubicBezTo>
                      <a:pt x="611" y="1211"/>
                      <a:pt x="610" y="1211"/>
                      <a:pt x="610" y="1211"/>
                    </a:cubicBezTo>
                    <a:cubicBezTo>
                      <a:pt x="609" y="1211"/>
                      <a:pt x="608" y="1212"/>
                      <a:pt x="608" y="1212"/>
                    </a:cubicBezTo>
                    <a:cubicBezTo>
                      <a:pt x="608" y="1213"/>
                      <a:pt x="607" y="1215"/>
                      <a:pt x="608" y="1215"/>
                    </a:cubicBezTo>
                    <a:cubicBezTo>
                      <a:pt x="609" y="1216"/>
                      <a:pt x="610" y="1215"/>
                      <a:pt x="611" y="1214"/>
                    </a:cubicBezTo>
                    <a:cubicBezTo>
                      <a:pt x="612" y="1214"/>
                      <a:pt x="613" y="1215"/>
                      <a:pt x="613" y="1214"/>
                    </a:cubicBezTo>
                    <a:close/>
                    <a:moveTo>
                      <a:pt x="617" y="1211"/>
                    </a:moveTo>
                    <a:cubicBezTo>
                      <a:pt x="618" y="1211"/>
                      <a:pt x="619" y="1211"/>
                      <a:pt x="619" y="1210"/>
                    </a:cubicBezTo>
                    <a:cubicBezTo>
                      <a:pt x="619" y="1210"/>
                      <a:pt x="618" y="1209"/>
                      <a:pt x="617" y="1210"/>
                    </a:cubicBezTo>
                    <a:cubicBezTo>
                      <a:pt x="616" y="1210"/>
                      <a:pt x="615" y="1210"/>
                      <a:pt x="615" y="1210"/>
                    </a:cubicBezTo>
                    <a:cubicBezTo>
                      <a:pt x="616" y="1211"/>
                      <a:pt x="616" y="1211"/>
                      <a:pt x="617" y="1211"/>
                    </a:cubicBezTo>
                    <a:close/>
                    <a:moveTo>
                      <a:pt x="646" y="1188"/>
                    </a:moveTo>
                    <a:cubicBezTo>
                      <a:pt x="647" y="1188"/>
                      <a:pt x="648" y="1188"/>
                      <a:pt x="649" y="1187"/>
                    </a:cubicBezTo>
                    <a:moveTo>
                      <a:pt x="629" y="1195"/>
                    </a:moveTo>
                    <a:cubicBezTo>
                      <a:pt x="628" y="1194"/>
                      <a:pt x="629" y="1194"/>
                      <a:pt x="630" y="1193"/>
                    </a:cubicBezTo>
                    <a:cubicBezTo>
                      <a:pt x="631" y="1193"/>
                      <a:pt x="632" y="1192"/>
                      <a:pt x="633" y="1193"/>
                    </a:cubicBezTo>
                    <a:cubicBezTo>
                      <a:pt x="633" y="1193"/>
                      <a:pt x="634" y="1194"/>
                      <a:pt x="634" y="1194"/>
                    </a:cubicBezTo>
                    <a:cubicBezTo>
                      <a:pt x="634" y="1195"/>
                      <a:pt x="632" y="1195"/>
                      <a:pt x="631" y="1195"/>
                    </a:cubicBezTo>
                    <a:cubicBezTo>
                      <a:pt x="630" y="1195"/>
                      <a:pt x="629" y="1196"/>
                      <a:pt x="629" y="1195"/>
                    </a:cubicBezTo>
                    <a:close/>
                    <a:moveTo>
                      <a:pt x="622" y="1199"/>
                    </a:moveTo>
                    <a:cubicBezTo>
                      <a:pt x="623" y="1199"/>
                      <a:pt x="623" y="1199"/>
                      <a:pt x="624" y="1199"/>
                    </a:cubicBezTo>
                    <a:moveTo>
                      <a:pt x="618" y="1202"/>
                    </a:moveTo>
                    <a:cubicBezTo>
                      <a:pt x="619" y="1202"/>
                      <a:pt x="619" y="1201"/>
                      <a:pt x="620" y="1201"/>
                    </a:cubicBezTo>
                    <a:moveTo>
                      <a:pt x="579" y="1264"/>
                    </a:moveTo>
                    <a:cubicBezTo>
                      <a:pt x="581" y="1263"/>
                      <a:pt x="582" y="1263"/>
                      <a:pt x="584" y="1263"/>
                    </a:cubicBezTo>
                    <a:cubicBezTo>
                      <a:pt x="585" y="1263"/>
                      <a:pt x="586" y="1263"/>
                      <a:pt x="588" y="1263"/>
                    </a:cubicBezTo>
                    <a:cubicBezTo>
                      <a:pt x="590" y="1263"/>
                      <a:pt x="590" y="1262"/>
                      <a:pt x="592" y="1262"/>
                    </a:cubicBezTo>
                    <a:cubicBezTo>
                      <a:pt x="594" y="1261"/>
                      <a:pt x="596" y="1262"/>
                      <a:pt x="596" y="1261"/>
                    </a:cubicBezTo>
                    <a:cubicBezTo>
                      <a:pt x="596" y="1259"/>
                      <a:pt x="594" y="1259"/>
                      <a:pt x="593" y="1259"/>
                    </a:cubicBezTo>
                    <a:cubicBezTo>
                      <a:pt x="591" y="1259"/>
                      <a:pt x="591" y="1260"/>
                      <a:pt x="589" y="1260"/>
                    </a:cubicBezTo>
                    <a:cubicBezTo>
                      <a:pt x="588" y="1260"/>
                      <a:pt x="588" y="1259"/>
                      <a:pt x="587" y="1259"/>
                    </a:cubicBezTo>
                    <a:cubicBezTo>
                      <a:pt x="587" y="1258"/>
                      <a:pt x="589" y="1258"/>
                      <a:pt x="589" y="1257"/>
                    </a:cubicBezTo>
                    <a:cubicBezTo>
                      <a:pt x="589" y="1256"/>
                      <a:pt x="589" y="1255"/>
                      <a:pt x="589" y="1255"/>
                    </a:cubicBezTo>
                    <a:cubicBezTo>
                      <a:pt x="588" y="1253"/>
                      <a:pt x="587" y="1253"/>
                      <a:pt x="586" y="1252"/>
                    </a:cubicBezTo>
                    <a:cubicBezTo>
                      <a:pt x="586" y="1252"/>
                      <a:pt x="586" y="1252"/>
                      <a:pt x="585" y="1252"/>
                    </a:cubicBezTo>
                    <a:cubicBezTo>
                      <a:pt x="584" y="1251"/>
                      <a:pt x="584" y="1251"/>
                      <a:pt x="583" y="1250"/>
                    </a:cubicBezTo>
                    <a:cubicBezTo>
                      <a:pt x="583" y="1250"/>
                      <a:pt x="582" y="1249"/>
                      <a:pt x="582" y="1248"/>
                    </a:cubicBezTo>
                    <a:cubicBezTo>
                      <a:pt x="582" y="1247"/>
                      <a:pt x="583" y="1247"/>
                      <a:pt x="584" y="1246"/>
                    </a:cubicBezTo>
                    <a:cubicBezTo>
                      <a:pt x="585" y="1245"/>
                      <a:pt x="586" y="1245"/>
                      <a:pt x="587" y="1245"/>
                    </a:cubicBezTo>
                    <a:cubicBezTo>
                      <a:pt x="589" y="1245"/>
                      <a:pt x="589" y="1245"/>
                      <a:pt x="590" y="1246"/>
                    </a:cubicBezTo>
                    <a:cubicBezTo>
                      <a:pt x="591" y="1247"/>
                      <a:pt x="591" y="1247"/>
                      <a:pt x="592" y="1248"/>
                    </a:cubicBezTo>
                    <a:cubicBezTo>
                      <a:pt x="593" y="1249"/>
                      <a:pt x="595" y="1248"/>
                      <a:pt x="596" y="1249"/>
                    </a:cubicBezTo>
                    <a:cubicBezTo>
                      <a:pt x="597" y="1249"/>
                      <a:pt x="598" y="1250"/>
                      <a:pt x="598" y="1251"/>
                    </a:cubicBezTo>
                    <a:cubicBezTo>
                      <a:pt x="599" y="1252"/>
                      <a:pt x="598" y="1253"/>
                      <a:pt x="599" y="1253"/>
                    </a:cubicBezTo>
                    <a:cubicBezTo>
                      <a:pt x="600" y="1254"/>
                      <a:pt x="600" y="1253"/>
                      <a:pt x="601" y="1254"/>
                    </a:cubicBezTo>
                    <a:cubicBezTo>
                      <a:pt x="602" y="1254"/>
                      <a:pt x="602" y="1255"/>
                      <a:pt x="603" y="1256"/>
                    </a:cubicBezTo>
                    <a:cubicBezTo>
                      <a:pt x="605" y="1257"/>
                      <a:pt x="607" y="1256"/>
                      <a:pt x="608" y="1257"/>
                    </a:cubicBezTo>
                    <a:cubicBezTo>
                      <a:pt x="608" y="1258"/>
                      <a:pt x="608" y="1259"/>
                      <a:pt x="608" y="1260"/>
                    </a:cubicBezTo>
                    <a:cubicBezTo>
                      <a:pt x="607" y="1261"/>
                      <a:pt x="606" y="1261"/>
                      <a:pt x="606" y="1262"/>
                    </a:cubicBezTo>
                    <a:cubicBezTo>
                      <a:pt x="606" y="1263"/>
                      <a:pt x="608" y="1261"/>
                      <a:pt x="609" y="1260"/>
                    </a:cubicBezTo>
                    <a:cubicBezTo>
                      <a:pt x="610" y="1260"/>
                      <a:pt x="610" y="1260"/>
                      <a:pt x="611" y="1260"/>
                    </a:cubicBezTo>
                    <a:cubicBezTo>
                      <a:pt x="612" y="1260"/>
                      <a:pt x="612" y="1262"/>
                      <a:pt x="613" y="1263"/>
                    </a:cubicBezTo>
                    <a:cubicBezTo>
                      <a:pt x="614" y="1264"/>
                      <a:pt x="615" y="1264"/>
                      <a:pt x="616" y="1266"/>
                    </a:cubicBezTo>
                    <a:cubicBezTo>
                      <a:pt x="617" y="1267"/>
                      <a:pt x="617" y="1268"/>
                      <a:pt x="617" y="1269"/>
                    </a:cubicBezTo>
                    <a:cubicBezTo>
                      <a:pt x="616" y="1270"/>
                      <a:pt x="615" y="1270"/>
                      <a:pt x="615" y="1271"/>
                    </a:cubicBezTo>
                    <a:cubicBezTo>
                      <a:pt x="613" y="1272"/>
                      <a:pt x="612" y="1271"/>
                      <a:pt x="610" y="1271"/>
                    </a:cubicBezTo>
                    <a:cubicBezTo>
                      <a:pt x="609" y="1271"/>
                      <a:pt x="608" y="1272"/>
                      <a:pt x="606" y="1272"/>
                    </a:cubicBezTo>
                    <a:cubicBezTo>
                      <a:pt x="604" y="1272"/>
                      <a:pt x="603" y="1272"/>
                      <a:pt x="601" y="1273"/>
                    </a:cubicBezTo>
                    <a:cubicBezTo>
                      <a:pt x="599" y="1273"/>
                      <a:pt x="598" y="1273"/>
                      <a:pt x="596" y="1273"/>
                    </a:cubicBezTo>
                    <a:cubicBezTo>
                      <a:pt x="595" y="1273"/>
                      <a:pt x="595" y="1273"/>
                      <a:pt x="594" y="1273"/>
                    </a:cubicBezTo>
                    <a:cubicBezTo>
                      <a:pt x="592" y="1273"/>
                      <a:pt x="591" y="1272"/>
                      <a:pt x="591" y="1271"/>
                    </a:cubicBezTo>
                    <a:cubicBezTo>
                      <a:pt x="591" y="1270"/>
                      <a:pt x="592" y="1270"/>
                      <a:pt x="592" y="1269"/>
                    </a:cubicBezTo>
                    <a:cubicBezTo>
                      <a:pt x="593" y="1268"/>
                      <a:pt x="595" y="1270"/>
                      <a:pt x="596" y="1270"/>
                    </a:cubicBezTo>
                    <a:cubicBezTo>
                      <a:pt x="598" y="1270"/>
                      <a:pt x="600" y="1271"/>
                      <a:pt x="600" y="1269"/>
                    </a:cubicBezTo>
                    <a:cubicBezTo>
                      <a:pt x="600" y="1269"/>
                      <a:pt x="599" y="1268"/>
                      <a:pt x="598" y="1268"/>
                    </a:cubicBezTo>
                    <a:cubicBezTo>
                      <a:pt x="598" y="1267"/>
                      <a:pt x="597" y="1267"/>
                      <a:pt x="596" y="1266"/>
                    </a:cubicBezTo>
                    <a:cubicBezTo>
                      <a:pt x="595" y="1266"/>
                      <a:pt x="594" y="1265"/>
                      <a:pt x="594" y="1265"/>
                    </a:cubicBezTo>
                    <a:cubicBezTo>
                      <a:pt x="593" y="1265"/>
                      <a:pt x="592" y="1266"/>
                      <a:pt x="591" y="1266"/>
                    </a:cubicBezTo>
                    <a:cubicBezTo>
                      <a:pt x="591" y="1266"/>
                      <a:pt x="590" y="1266"/>
                      <a:pt x="589" y="1266"/>
                    </a:cubicBezTo>
                    <a:cubicBezTo>
                      <a:pt x="588" y="1266"/>
                      <a:pt x="587" y="1267"/>
                      <a:pt x="586" y="1267"/>
                    </a:cubicBezTo>
                    <a:cubicBezTo>
                      <a:pt x="586" y="1268"/>
                      <a:pt x="586" y="1269"/>
                      <a:pt x="585" y="1269"/>
                    </a:cubicBezTo>
                    <a:cubicBezTo>
                      <a:pt x="585" y="1269"/>
                      <a:pt x="584" y="1269"/>
                      <a:pt x="583" y="1269"/>
                    </a:cubicBezTo>
                    <a:cubicBezTo>
                      <a:pt x="582" y="1269"/>
                      <a:pt x="580" y="1269"/>
                      <a:pt x="579" y="1268"/>
                    </a:cubicBezTo>
                    <a:cubicBezTo>
                      <a:pt x="578" y="1267"/>
                      <a:pt x="578" y="1267"/>
                      <a:pt x="578" y="1266"/>
                    </a:cubicBezTo>
                    <a:cubicBezTo>
                      <a:pt x="578" y="1265"/>
                      <a:pt x="579" y="1265"/>
                      <a:pt x="579" y="1264"/>
                    </a:cubicBezTo>
                    <a:close/>
                    <a:moveTo>
                      <a:pt x="568" y="1264"/>
                    </a:moveTo>
                    <a:cubicBezTo>
                      <a:pt x="569" y="1263"/>
                      <a:pt x="570" y="1263"/>
                      <a:pt x="572" y="1262"/>
                    </a:cubicBezTo>
                    <a:cubicBezTo>
                      <a:pt x="575" y="1261"/>
                      <a:pt x="577" y="1262"/>
                      <a:pt x="579" y="1261"/>
                    </a:cubicBezTo>
                    <a:cubicBezTo>
                      <a:pt x="580" y="1260"/>
                      <a:pt x="581" y="1260"/>
                      <a:pt x="581" y="1259"/>
                    </a:cubicBezTo>
                    <a:cubicBezTo>
                      <a:pt x="581" y="1258"/>
                      <a:pt x="580" y="1258"/>
                      <a:pt x="580" y="1257"/>
                    </a:cubicBezTo>
                    <a:cubicBezTo>
                      <a:pt x="579" y="1257"/>
                      <a:pt x="578" y="1257"/>
                      <a:pt x="577" y="1257"/>
                    </a:cubicBezTo>
                    <a:cubicBezTo>
                      <a:pt x="576" y="1258"/>
                      <a:pt x="575" y="1258"/>
                      <a:pt x="574" y="1258"/>
                    </a:cubicBezTo>
                    <a:cubicBezTo>
                      <a:pt x="573" y="1259"/>
                      <a:pt x="573" y="1260"/>
                      <a:pt x="572" y="1260"/>
                    </a:cubicBezTo>
                    <a:cubicBezTo>
                      <a:pt x="571" y="1261"/>
                      <a:pt x="570" y="1260"/>
                      <a:pt x="569" y="1260"/>
                    </a:cubicBezTo>
                    <a:cubicBezTo>
                      <a:pt x="568" y="1260"/>
                      <a:pt x="567" y="1260"/>
                      <a:pt x="566" y="1260"/>
                    </a:cubicBezTo>
                    <a:cubicBezTo>
                      <a:pt x="565" y="1261"/>
                      <a:pt x="565" y="1263"/>
                      <a:pt x="566" y="1264"/>
                    </a:cubicBezTo>
                    <a:cubicBezTo>
                      <a:pt x="566" y="1264"/>
                      <a:pt x="567" y="1264"/>
                      <a:pt x="568" y="1264"/>
                    </a:cubicBezTo>
                    <a:close/>
                    <a:moveTo>
                      <a:pt x="567" y="1255"/>
                    </a:moveTo>
                    <a:cubicBezTo>
                      <a:pt x="568" y="1256"/>
                      <a:pt x="568" y="1256"/>
                      <a:pt x="570" y="1255"/>
                    </a:cubicBezTo>
                    <a:cubicBezTo>
                      <a:pt x="570" y="1255"/>
                      <a:pt x="571" y="1255"/>
                      <a:pt x="571" y="1254"/>
                    </a:cubicBezTo>
                    <a:cubicBezTo>
                      <a:pt x="571" y="1254"/>
                      <a:pt x="572" y="1253"/>
                      <a:pt x="571" y="1252"/>
                    </a:cubicBezTo>
                    <a:cubicBezTo>
                      <a:pt x="571" y="1251"/>
                      <a:pt x="569" y="1252"/>
                      <a:pt x="568" y="1252"/>
                    </a:cubicBezTo>
                    <a:cubicBezTo>
                      <a:pt x="568" y="1252"/>
                      <a:pt x="567" y="1252"/>
                      <a:pt x="566" y="1253"/>
                    </a:cubicBezTo>
                    <a:cubicBezTo>
                      <a:pt x="566" y="1253"/>
                      <a:pt x="565" y="1254"/>
                      <a:pt x="565" y="1255"/>
                    </a:cubicBezTo>
                    <a:cubicBezTo>
                      <a:pt x="565" y="1255"/>
                      <a:pt x="566" y="1255"/>
                      <a:pt x="567" y="1255"/>
                    </a:cubicBezTo>
                    <a:close/>
                    <a:moveTo>
                      <a:pt x="565" y="1274"/>
                    </a:moveTo>
                    <a:cubicBezTo>
                      <a:pt x="564" y="1274"/>
                      <a:pt x="564" y="1274"/>
                      <a:pt x="563" y="1273"/>
                    </a:cubicBezTo>
                    <a:cubicBezTo>
                      <a:pt x="562" y="1273"/>
                      <a:pt x="561" y="1273"/>
                      <a:pt x="561" y="1272"/>
                    </a:cubicBezTo>
                    <a:moveTo>
                      <a:pt x="561" y="1272"/>
                    </a:moveTo>
                    <a:cubicBezTo>
                      <a:pt x="560" y="1272"/>
                      <a:pt x="559" y="1272"/>
                      <a:pt x="559" y="1271"/>
                    </a:cubicBezTo>
                    <a:cubicBezTo>
                      <a:pt x="559" y="1270"/>
                      <a:pt x="560" y="1270"/>
                      <a:pt x="561" y="1270"/>
                    </a:cubicBezTo>
                    <a:cubicBezTo>
                      <a:pt x="562" y="1269"/>
                      <a:pt x="562" y="1271"/>
                      <a:pt x="563" y="1271"/>
                    </a:cubicBezTo>
                    <a:cubicBezTo>
                      <a:pt x="564" y="1271"/>
                      <a:pt x="565" y="1271"/>
                      <a:pt x="566" y="1271"/>
                    </a:cubicBezTo>
                    <a:cubicBezTo>
                      <a:pt x="567" y="1271"/>
                      <a:pt x="567" y="1271"/>
                      <a:pt x="568" y="1271"/>
                    </a:cubicBezTo>
                    <a:cubicBezTo>
                      <a:pt x="569" y="1271"/>
                      <a:pt x="571" y="1272"/>
                      <a:pt x="570" y="1273"/>
                    </a:cubicBezTo>
                    <a:cubicBezTo>
                      <a:pt x="570" y="1274"/>
                      <a:pt x="570" y="1274"/>
                      <a:pt x="569" y="1274"/>
                    </a:cubicBezTo>
                    <a:cubicBezTo>
                      <a:pt x="568" y="1275"/>
                      <a:pt x="568" y="1275"/>
                      <a:pt x="567" y="1275"/>
                    </a:cubicBezTo>
                    <a:cubicBezTo>
                      <a:pt x="566" y="1275"/>
                      <a:pt x="566" y="1275"/>
                      <a:pt x="565" y="1275"/>
                    </a:cubicBezTo>
                    <a:moveTo>
                      <a:pt x="435" y="1270"/>
                    </a:moveTo>
                    <a:cubicBezTo>
                      <a:pt x="437" y="1270"/>
                      <a:pt x="438" y="1270"/>
                      <a:pt x="439" y="1270"/>
                    </a:cubicBezTo>
                    <a:cubicBezTo>
                      <a:pt x="440" y="1270"/>
                      <a:pt x="440" y="1270"/>
                      <a:pt x="442" y="1270"/>
                    </a:cubicBezTo>
                    <a:cubicBezTo>
                      <a:pt x="443" y="1271"/>
                      <a:pt x="444" y="1271"/>
                      <a:pt x="445" y="1271"/>
                    </a:cubicBezTo>
                    <a:cubicBezTo>
                      <a:pt x="446" y="1271"/>
                      <a:pt x="447" y="1270"/>
                      <a:pt x="448" y="1270"/>
                    </a:cubicBezTo>
                    <a:cubicBezTo>
                      <a:pt x="450" y="1270"/>
                      <a:pt x="450" y="1270"/>
                      <a:pt x="452" y="1271"/>
                    </a:cubicBezTo>
                    <a:cubicBezTo>
                      <a:pt x="453" y="1271"/>
                      <a:pt x="454" y="1271"/>
                      <a:pt x="455" y="1271"/>
                    </a:cubicBezTo>
                    <a:cubicBezTo>
                      <a:pt x="457" y="1271"/>
                      <a:pt x="457" y="1272"/>
                      <a:pt x="459" y="1272"/>
                    </a:cubicBezTo>
                    <a:cubicBezTo>
                      <a:pt x="461" y="1272"/>
                      <a:pt x="463" y="1273"/>
                      <a:pt x="465" y="1272"/>
                    </a:cubicBezTo>
                    <a:cubicBezTo>
                      <a:pt x="467" y="1272"/>
                      <a:pt x="468" y="1272"/>
                      <a:pt x="469" y="1271"/>
                    </a:cubicBezTo>
                    <a:cubicBezTo>
                      <a:pt x="469" y="1270"/>
                      <a:pt x="470" y="1270"/>
                      <a:pt x="470" y="1269"/>
                    </a:cubicBezTo>
                    <a:cubicBezTo>
                      <a:pt x="469" y="1268"/>
                      <a:pt x="468" y="1268"/>
                      <a:pt x="466" y="1268"/>
                    </a:cubicBezTo>
                    <a:cubicBezTo>
                      <a:pt x="466" y="1268"/>
                      <a:pt x="465" y="1269"/>
                      <a:pt x="465" y="1269"/>
                    </a:cubicBezTo>
                    <a:cubicBezTo>
                      <a:pt x="464" y="1269"/>
                      <a:pt x="465" y="1268"/>
                      <a:pt x="464" y="1267"/>
                    </a:cubicBezTo>
                    <a:cubicBezTo>
                      <a:pt x="463" y="1266"/>
                      <a:pt x="462" y="1266"/>
                      <a:pt x="461" y="1266"/>
                    </a:cubicBezTo>
                    <a:cubicBezTo>
                      <a:pt x="460" y="1267"/>
                      <a:pt x="460" y="1267"/>
                      <a:pt x="459" y="1267"/>
                    </a:cubicBezTo>
                    <a:cubicBezTo>
                      <a:pt x="458" y="1267"/>
                      <a:pt x="458" y="1267"/>
                      <a:pt x="457" y="1267"/>
                    </a:cubicBezTo>
                    <a:cubicBezTo>
                      <a:pt x="455" y="1267"/>
                      <a:pt x="455" y="1267"/>
                      <a:pt x="454" y="1267"/>
                    </a:cubicBezTo>
                    <a:cubicBezTo>
                      <a:pt x="452" y="1267"/>
                      <a:pt x="451" y="1266"/>
                      <a:pt x="450" y="1266"/>
                    </a:cubicBezTo>
                    <a:cubicBezTo>
                      <a:pt x="449" y="1266"/>
                      <a:pt x="449" y="1267"/>
                      <a:pt x="448" y="1267"/>
                    </a:cubicBezTo>
                    <a:cubicBezTo>
                      <a:pt x="446" y="1267"/>
                      <a:pt x="446" y="1267"/>
                      <a:pt x="444" y="1267"/>
                    </a:cubicBezTo>
                    <a:cubicBezTo>
                      <a:pt x="444" y="1267"/>
                      <a:pt x="443" y="1266"/>
                      <a:pt x="442" y="1266"/>
                    </a:cubicBezTo>
                    <a:cubicBezTo>
                      <a:pt x="441" y="1266"/>
                      <a:pt x="440" y="1267"/>
                      <a:pt x="439" y="1267"/>
                    </a:cubicBezTo>
                    <a:cubicBezTo>
                      <a:pt x="437" y="1267"/>
                      <a:pt x="435" y="1266"/>
                      <a:pt x="434" y="1267"/>
                    </a:cubicBezTo>
                    <a:cubicBezTo>
                      <a:pt x="433" y="1268"/>
                      <a:pt x="433" y="1269"/>
                      <a:pt x="433" y="1270"/>
                    </a:cubicBezTo>
                    <a:cubicBezTo>
                      <a:pt x="434" y="1270"/>
                      <a:pt x="435" y="1270"/>
                      <a:pt x="435" y="1270"/>
                    </a:cubicBezTo>
                    <a:close/>
                    <a:moveTo>
                      <a:pt x="426" y="1276"/>
                    </a:moveTo>
                    <a:cubicBezTo>
                      <a:pt x="426" y="1277"/>
                      <a:pt x="428" y="1277"/>
                      <a:pt x="428" y="1276"/>
                    </a:cubicBezTo>
                    <a:cubicBezTo>
                      <a:pt x="428" y="1275"/>
                      <a:pt x="428" y="1275"/>
                      <a:pt x="427" y="1275"/>
                    </a:cubicBezTo>
                    <a:cubicBezTo>
                      <a:pt x="427" y="1274"/>
                      <a:pt x="426" y="1274"/>
                      <a:pt x="425" y="1275"/>
                    </a:cubicBezTo>
                    <a:cubicBezTo>
                      <a:pt x="425" y="1275"/>
                      <a:pt x="425" y="1275"/>
                      <a:pt x="426" y="1276"/>
                    </a:cubicBezTo>
                    <a:close/>
                    <a:moveTo>
                      <a:pt x="417" y="1283"/>
                    </a:moveTo>
                    <a:cubicBezTo>
                      <a:pt x="416" y="1283"/>
                      <a:pt x="415" y="1283"/>
                      <a:pt x="414" y="1283"/>
                    </a:cubicBezTo>
                    <a:cubicBezTo>
                      <a:pt x="413" y="1283"/>
                      <a:pt x="413" y="1282"/>
                      <a:pt x="412" y="1282"/>
                    </a:cubicBezTo>
                    <a:cubicBezTo>
                      <a:pt x="411" y="1282"/>
                      <a:pt x="411" y="1281"/>
                      <a:pt x="409" y="1281"/>
                    </a:cubicBezTo>
                    <a:cubicBezTo>
                      <a:pt x="408" y="1281"/>
                      <a:pt x="408" y="1281"/>
                      <a:pt x="407" y="1280"/>
                    </a:cubicBezTo>
                    <a:cubicBezTo>
                      <a:pt x="406" y="1280"/>
                      <a:pt x="406" y="1279"/>
                      <a:pt x="405" y="1279"/>
                    </a:cubicBezTo>
                    <a:cubicBezTo>
                      <a:pt x="404" y="1278"/>
                      <a:pt x="402" y="1279"/>
                      <a:pt x="402" y="1278"/>
                    </a:cubicBezTo>
                    <a:cubicBezTo>
                      <a:pt x="401" y="1277"/>
                      <a:pt x="402" y="1276"/>
                      <a:pt x="403" y="1275"/>
                    </a:cubicBezTo>
                    <a:cubicBezTo>
                      <a:pt x="404" y="1274"/>
                      <a:pt x="405" y="1275"/>
                      <a:pt x="406" y="1275"/>
                    </a:cubicBezTo>
                    <a:cubicBezTo>
                      <a:pt x="408" y="1275"/>
                      <a:pt x="407" y="1277"/>
                      <a:pt x="409" y="1278"/>
                    </a:cubicBezTo>
                    <a:cubicBezTo>
                      <a:pt x="410" y="1278"/>
                      <a:pt x="410" y="1277"/>
                      <a:pt x="411" y="1278"/>
                    </a:cubicBezTo>
                    <a:cubicBezTo>
                      <a:pt x="412" y="1278"/>
                      <a:pt x="413" y="1278"/>
                      <a:pt x="414" y="1279"/>
                    </a:cubicBezTo>
                    <a:cubicBezTo>
                      <a:pt x="416" y="1279"/>
                      <a:pt x="417" y="1279"/>
                      <a:pt x="418" y="1279"/>
                    </a:cubicBezTo>
                    <a:cubicBezTo>
                      <a:pt x="419" y="1280"/>
                      <a:pt x="421" y="1280"/>
                      <a:pt x="421" y="1281"/>
                    </a:cubicBezTo>
                    <a:cubicBezTo>
                      <a:pt x="421" y="1283"/>
                      <a:pt x="419" y="1282"/>
                      <a:pt x="417" y="1283"/>
                    </a:cubicBezTo>
                    <a:close/>
                    <a:moveTo>
                      <a:pt x="181" y="1344"/>
                    </a:moveTo>
                    <a:cubicBezTo>
                      <a:pt x="182" y="1343"/>
                      <a:pt x="182" y="1342"/>
                      <a:pt x="183" y="1342"/>
                    </a:cubicBezTo>
                    <a:cubicBezTo>
                      <a:pt x="185" y="1341"/>
                      <a:pt x="186" y="1342"/>
                      <a:pt x="188" y="1342"/>
                    </a:cubicBezTo>
                    <a:cubicBezTo>
                      <a:pt x="190" y="1342"/>
                      <a:pt x="191" y="1343"/>
                      <a:pt x="193" y="1343"/>
                    </a:cubicBezTo>
                    <a:cubicBezTo>
                      <a:pt x="194" y="1343"/>
                      <a:pt x="195" y="1344"/>
                      <a:pt x="196" y="1344"/>
                    </a:cubicBezTo>
                    <a:cubicBezTo>
                      <a:pt x="198" y="1344"/>
                      <a:pt x="199" y="1344"/>
                      <a:pt x="201" y="1344"/>
                    </a:cubicBezTo>
                    <a:cubicBezTo>
                      <a:pt x="205" y="1344"/>
                      <a:pt x="207" y="1344"/>
                      <a:pt x="210" y="1344"/>
                    </a:cubicBezTo>
                    <a:cubicBezTo>
                      <a:pt x="214" y="1344"/>
                      <a:pt x="216" y="1345"/>
                      <a:pt x="219" y="1345"/>
                    </a:cubicBezTo>
                    <a:cubicBezTo>
                      <a:pt x="222" y="1345"/>
                      <a:pt x="224" y="1345"/>
                      <a:pt x="227" y="1345"/>
                    </a:cubicBezTo>
                    <a:cubicBezTo>
                      <a:pt x="231" y="1345"/>
                      <a:pt x="233" y="1345"/>
                      <a:pt x="236" y="1345"/>
                    </a:cubicBezTo>
                    <a:cubicBezTo>
                      <a:pt x="239" y="1346"/>
                      <a:pt x="240" y="1346"/>
                      <a:pt x="243" y="1346"/>
                    </a:cubicBezTo>
                    <a:cubicBezTo>
                      <a:pt x="247" y="1346"/>
                      <a:pt x="249" y="1345"/>
                      <a:pt x="253" y="1345"/>
                    </a:cubicBezTo>
                    <a:cubicBezTo>
                      <a:pt x="256" y="1345"/>
                      <a:pt x="258" y="1345"/>
                      <a:pt x="261" y="1345"/>
                    </a:cubicBezTo>
                    <a:cubicBezTo>
                      <a:pt x="264" y="1345"/>
                      <a:pt x="265" y="1345"/>
                      <a:pt x="267" y="1346"/>
                    </a:cubicBezTo>
                    <a:cubicBezTo>
                      <a:pt x="269" y="1346"/>
                      <a:pt x="270" y="1346"/>
                      <a:pt x="272" y="1346"/>
                    </a:cubicBezTo>
                    <a:cubicBezTo>
                      <a:pt x="275" y="1347"/>
                      <a:pt x="276" y="1347"/>
                      <a:pt x="279" y="1347"/>
                    </a:cubicBezTo>
                    <a:cubicBezTo>
                      <a:pt x="282" y="1347"/>
                      <a:pt x="283" y="1347"/>
                      <a:pt x="286" y="1347"/>
                    </a:cubicBezTo>
                    <a:cubicBezTo>
                      <a:pt x="289" y="1346"/>
                      <a:pt x="290" y="1347"/>
                      <a:pt x="293" y="1347"/>
                    </a:cubicBezTo>
                    <a:cubicBezTo>
                      <a:pt x="297" y="1346"/>
                      <a:pt x="299" y="1346"/>
                      <a:pt x="302" y="1346"/>
                    </a:cubicBezTo>
                    <a:cubicBezTo>
                      <a:pt x="305" y="1346"/>
                      <a:pt x="306" y="1346"/>
                      <a:pt x="309" y="1346"/>
                    </a:cubicBezTo>
                    <a:cubicBezTo>
                      <a:pt x="311" y="1346"/>
                      <a:pt x="312" y="1347"/>
                      <a:pt x="315" y="1347"/>
                    </a:cubicBezTo>
                    <a:cubicBezTo>
                      <a:pt x="317" y="1347"/>
                      <a:pt x="319" y="1347"/>
                      <a:pt x="322" y="1347"/>
                    </a:cubicBezTo>
                    <a:cubicBezTo>
                      <a:pt x="323" y="1347"/>
                      <a:pt x="324" y="1348"/>
                      <a:pt x="325" y="1348"/>
                    </a:cubicBezTo>
                    <a:cubicBezTo>
                      <a:pt x="327" y="1348"/>
                      <a:pt x="328" y="1347"/>
                      <a:pt x="329" y="1347"/>
                    </a:cubicBezTo>
                    <a:cubicBezTo>
                      <a:pt x="331" y="1347"/>
                      <a:pt x="332" y="1347"/>
                      <a:pt x="333" y="1347"/>
                    </a:cubicBezTo>
                    <a:cubicBezTo>
                      <a:pt x="336" y="1347"/>
                      <a:pt x="338" y="1348"/>
                      <a:pt x="341" y="1348"/>
                    </a:cubicBezTo>
                    <a:cubicBezTo>
                      <a:pt x="345" y="1348"/>
                      <a:pt x="348" y="1348"/>
                      <a:pt x="352" y="1348"/>
                    </a:cubicBezTo>
                    <a:cubicBezTo>
                      <a:pt x="354" y="1348"/>
                      <a:pt x="356" y="1348"/>
                      <a:pt x="358" y="1347"/>
                    </a:cubicBezTo>
                    <a:cubicBezTo>
                      <a:pt x="361" y="1347"/>
                      <a:pt x="362" y="1347"/>
                      <a:pt x="365" y="1347"/>
                    </a:cubicBezTo>
                    <a:cubicBezTo>
                      <a:pt x="367" y="1347"/>
                      <a:pt x="368" y="1347"/>
                      <a:pt x="370" y="1347"/>
                    </a:cubicBezTo>
                    <a:cubicBezTo>
                      <a:pt x="371" y="1347"/>
                      <a:pt x="373" y="1347"/>
                      <a:pt x="373" y="1346"/>
                    </a:cubicBezTo>
                    <a:cubicBezTo>
                      <a:pt x="373" y="1345"/>
                      <a:pt x="372" y="1345"/>
                      <a:pt x="372" y="1344"/>
                    </a:cubicBezTo>
                    <a:cubicBezTo>
                      <a:pt x="370" y="1343"/>
                      <a:pt x="369" y="1344"/>
                      <a:pt x="368" y="1344"/>
                    </a:cubicBezTo>
                    <a:cubicBezTo>
                      <a:pt x="366" y="1344"/>
                      <a:pt x="365" y="1344"/>
                      <a:pt x="363" y="1344"/>
                    </a:cubicBezTo>
                    <a:cubicBezTo>
                      <a:pt x="361" y="1344"/>
                      <a:pt x="360" y="1344"/>
                      <a:pt x="358" y="1344"/>
                    </a:cubicBezTo>
                    <a:cubicBezTo>
                      <a:pt x="355" y="1344"/>
                      <a:pt x="354" y="1344"/>
                      <a:pt x="351" y="1344"/>
                    </a:cubicBezTo>
                    <a:cubicBezTo>
                      <a:pt x="350" y="1344"/>
                      <a:pt x="349" y="1344"/>
                      <a:pt x="347" y="1344"/>
                    </a:cubicBezTo>
                    <a:cubicBezTo>
                      <a:pt x="345" y="1344"/>
                      <a:pt x="344" y="1344"/>
                      <a:pt x="342" y="1344"/>
                    </a:cubicBezTo>
                    <a:cubicBezTo>
                      <a:pt x="338" y="1344"/>
                      <a:pt x="337" y="1344"/>
                      <a:pt x="334" y="1344"/>
                    </a:cubicBezTo>
                    <a:cubicBezTo>
                      <a:pt x="332" y="1344"/>
                      <a:pt x="331" y="1344"/>
                      <a:pt x="329" y="1344"/>
                    </a:cubicBezTo>
                    <a:cubicBezTo>
                      <a:pt x="326" y="1344"/>
                      <a:pt x="325" y="1344"/>
                      <a:pt x="322" y="1344"/>
                    </a:cubicBezTo>
                    <a:cubicBezTo>
                      <a:pt x="320" y="1344"/>
                      <a:pt x="319" y="1343"/>
                      <a:pt x="318" y="1343"/>
                    </a:cubicBezTo>
                    <a:cubicBezTo>
                      <a:pt x="316" y="1342"/>
                      <a:pt x="315" y="1342"/>
                      <a:pt x="313" y="1342"/>
                    </a:cubicBezTo>
                    <a:cubicBezTo>
                      <a:pt x="311" y="1342"/>
                      <a:pt x="310" y="1342"/>
                      <a:pt x="308" y="1342"/>
                    </a:cubicBezTo>
                    <a:cubicBezTo>
                      <a:pt x="306" y="1341"/>
                      <a:pt x="305" y="1341"/>
                      <a:pt x="304" y="1341"/>
                    </a:cubicBezTo>
                    <a:cubicBezTo>
                      <a:pt x="302" y="1341"/>
                      <a:pt x="301" y="1341"/>
                      <a:pt x="299" y="1341"/>
                    </a:cubicBezTo>
                    <a:cubicBezTo>
                      <a:pt x="297" y="1340"/>
                      <a:pt x="296" y="1340"/>
                      <a:pt x="294" y="1339"/>
                    </a:cubicBezTo>
                    <a:cubicBezTo>
                      <a:pt x="293" y="1338"/>
                      <a:pt x="293" y="1338"/>
                      <a:pt x="292" y="1337"/>
                    </a:cubicBezTo>
                    <a:cubicBezTo>
                      <a:pt x="292" y="1336"/>
                      <a:pt x="292" y="1336"/>
                      <a:pt x="292" y="1335"/>
                    </a:cubicBezTo>
                    <a:cubicBezTo>
                      <a:pt x="291" y="1334"/>
                      <a:pt x="290" y="1335"/>
                      <a:pt x="289" y="1334"/>
                    </a:cubicBezTo>
                    <a:cubicBezTo>
                      <a:pt x="287" y="1334"/>
                      <a:pt x="286" y="1334"/>
                      <a:pt x="284" y="1333"/>
                    </a:cubicBezTo>
                    <a:cubicBezTo>
                      <a:pt x="282" y="1333"/>
                      <a:pt x="281" y="1332"/>
                      <a:pt x="279" y="1332"/>
                    </a:cubicBezTo>
                    <a:cubicBezTo>
                      <a:pt x="277" y="1332"/>
                      <a:pt x="276" y="1332"/>
                      <a:pt x="273" y="1332"/>
                    </a:cubicBezTo>
                    <a:cubicBezTo>
                      <a:pt x="272" y="1331"/>
                      <a:pt x="270" y="1332"/>
                      <a:pt x="269" y="1331"/>
                    </a:cubicBezTo>
                    <a:cubicBezTo>
                      <a:pt x="267" y="1330"/>
                      <a:pt x="267" y="1330"/>
                      <a:pt x="266" y="1329"/>
                    </a:cubicBezTo>
                    <a:cubicBezTo>
                      <a:pt x="264" y="1329"/>
                      <a:pt x="263" y="1329"/>
                      <a:pt x="262" y="1328"/>
                    </a:cubicBezTo>
                    <a:cubicBezTo>
                      <a:pt x="259" y="1328"/>
                      <a:pt x="257" y="1329"/>
                      <a:pt x="255" y="1328"/>
                    </a:cubicBezTo>
                    <a:cubicBezTo>
                      <a:pt x="253" y="1328"/>
                      <a:pt x="250" y="1329"/>
                      <a:pt x="251" y="1328"/>
                    </a:cubicBezTo>
                    <a:cubicBezTo>
                      <a:pt x="251" y="1327"/>
                      <a:pt x="252" y="1327"/>
                      <a:pt x="253" y="1326"/>
                    </a:cubicBezTo>
                    <a:cubicBezTo>
                      <a:pt x="255" y="1326"/>
                      <a:pt x="256" y="1327"/>
                      <a:pt x="258" y="1327"/>
                    </a:cubicBezTo>
                    <a:cubicBezTo>
                      <a:pt x="261" y="1327"/>
                      <a:pt x="263" y="1326"/>
                      <a:pt x="266" y="1326"/>
                    </a:cubicBezTo>
                    <a:cubicBezTo>
                      <a:pt x="269" y="1327"/>
                      <a:pt x="270" y="1327"/>
                      <a:pt x="272" y="1328"/>
                    </a:cubicBezTo>
                    <a:cubicBezTo>
                      <a:pt x="274" y="1328"/>
                      <a:pt x="275" y="1327"/>
                      <a:pt x="277" y="1328"/>
                    </a:cubicBezTo>
                    <a:cubicBezTo>
                      <a:pt x="279" y="1328"/>
                      <a:pt x="281" y="1328"/>
                      <a:pt x="283" y="1329"/>
                    </a:cubicBezTo>
                    <a:cubicBezTo>
                      <a:pt x="284" y="1329"/>
                      <a:pt x="285" y="1329"/>
                      <a:pt x="286" y="1329"/>
                    </a:cubicBezTo>
                    <a:cubicBezTo>
                      <a:pt x="288" y="1329"/>
                      <a:pt x="289" y="1328"/>
                      <a:pt x="290" y="1327"/>
                    </a:cubicBezTo>
                    <a:cubicBezTo>
                      <a:pt x="291" y="1326"/>
                      <a:pt x="293" y="1326"/>
                      <a:pt x="293" y="1324"/>
                    </a:cubicBezTo>
                    <a:cubicBezTo>
                      <a:pt x="293" y="1323"/>
                      <a:pt x="292" y="1322"/>
                      <a:pt x="291" y="1321"/>
                    </a:cubicBezTo>
                    <a:cubicBezTo>
                      <a:pt x="290" y="1320"/>
                      <a:pt x="290" y="1320"/>
                      <a:pt x="288" y="1319"/>
                    </a:cubicBezTo>
                    <a:cubicBezTo>
                      <a:pt x="287" y="1319"/>
                      <a:pt x="286" y="1319"/>
                      <a:pt x="284" y="1319"/>
                    </a:cubicBezTo>
                    <a:cubicBezTo>
                      <a:pt x="282" y="1319"/>
                      <a:pt x="281" y="1318"/>
                      <a:pt x="278" y="1318"/>
                    </a:cubicBezTo>
                    <a:cubicBezTo>
                      <a:pt x="276" y="1318"/>
                      <a:pt x="274" y="1318"/>
                      <a:pt x="272" y="1318"/>
                    </a:cubicBezTo>
                    <a:cubicBezTo>
                      <a:pt x="269" y="1317"/>
                      <a:pt x="267" y="1317"/>
                      <a:pt x="264" y="1316"/>
                    </a:cubicBezTo>
                    <a:cubicBezTo>
                      <a:pt x="262" y="1316"/>
                      <a:pt x="261" y="1315"/>
                      <a:pt x="258" y="1315"/>
                    </a:cubicBezTo>
                    <a:cubicBezTo>
                      <a:pt x="256" y="1315"/>
                      <a:pt x="255" y="1316"/>
                      <a:pt x="254" y="1316"/>
                    </a:cubicBezTo>
                    <a:cubicBezTo>
                      <a:pt x="251" y="1316"/>
                      <a:pt x="249" y="1316"/>
                      <a:pt x="247" y="1315"/>
                    </a:cubicBezTo>
                    <a:cubicBezTo>
                      <a:pt x="242" y="1315"/>
                      <a:pt x="240" y="1314"/>
                      <a:pt x="235" y="1314"/>
                    </a:cubicBezTo>
                    <a:cubicBezTo>
                      <a:pt x="234" y="1314"/>
                      <a:pt x="232" y="1314"/>
                      <a:pt x="231" y="1314"/>
                    </a:cubicBezTo>
                    <a:cubicBezTo>
                      <a:pt x="229" y="1314"/>
                      <a:pt x="228" y="1314"/>
                      <a:pt x="228" y="1313"/>
                    </a:cubicBezTo>
                    <a:cubicBezTo>
                      <a:pt x="227" y="1312"/>
                      <a:pt x="229" y="1312"/>
                      <a:pt x="229" y="1312"/>
                    </a:cubicBezTo>
                    <a:cubicBezTo>
                      <a:pt x="230" y="1311"/>
                      <a:pt x="230" y="1310"/>
                      <a:pt x="230" y="1309"/>
                    </a:cubicBezTo>
                    <a:cubicBezTo>
                      <a:pt x="229" y="1307"/>
                      <a:pt x="227" y="1308"/>
                      <a:pt x="226" y="1308"/>
                    </a:cubicBezTo>
                    <a:cubicBezTo>
                      <a:pt x="224" y="1308"/>
                      <a:pt x="223" y="1308"/>
                      <a:pt x="221" y="1309"/>
                    </a:cubicBezTo>
                    <a:cubicBezTo>
                      <a:pt x="218" y="1309"/>
                      <a:pt x="216" y="1309"/>
                      <a:pt x="212" y="1309"/>
                    </a:cubicBezTo>
                    <a:cubicBezTo>
                      <a:pt x="210" y="1309"/>
                      <a:pt x="209" y="1308"/>
                      <a:pt x="207" y="1308"/>
                    </a:cubicBezTo>
                    <a:cubicBezTo>
                      <a:pt x="206" y="1308"/>
                      <a:pt x="205" y="1307"/>
                      <a:pt x="203" y="1307"/>
                    </a:cubicBezTo>
                    <a:cubicBezTo>
                      <a:pt x="201" y="1306"/>
                      <a:pt x="199" y="1307"/>
                      <a:pt x="198" y="1306"/>
                    </a:cubicBezTo>
                    <a:cubicBezTo>
                      <a:pt x="198" y="1305"/>
                      <a:pt x="197" y="1304"/>
                      <a:pt x="198" y="1303"/>
                    </a:cubicBezTo>
                    <a:cubicBezTo>
                      <a:pt x="198" y="1301"/>
                      <a:pt x="200" y="1303"/>
                      <a:pt x="202" y="1303"/>
                    </a:cubicBezTo>
                    <a:cubicBezTo>
                      <a:pt x="204" y="1303"/>
                      <a:pt x="205" y="1304"/>
                      <a:pt x="207" y="1304"/>
                    </a:cubicBezTo>
                    <a:cubicBezTo>
                      <a:pt x="208" y="1304"/>
                      <a:pt x="209" y="1304"/>
                      <a:pt x="211" y="1304"/>
                    </a:cubicBezTo>
                    <a:cubicBezTo>
                      <a:pt x="213" y="1304"/>
                      <a:pt x="214" y="1303"/>
                      <a:pt x="216" y="1304"/>
                    </a:cubicBezTo>
                    <a:cubicBezTo>
                      <a:pt x="217" y="1304"/>
                      <a:pt x="218" y="1304"/>
                      <a:pt x="220" y="1305"/>
                    </a:cubicBezTo>
                    <a:cubicBezTo>
                      <a:pt x="221" y="1305"/>
                      <a:pt x="222" y="1305"/>
                      <a:pt x="223" y="1306"/>
                    </a:cubicBezTo>
                    <a:cubicBezTo>
                      <a:pt x="225" y="1306"/>
                      <a:pt x="226" y="1306"/>
                      <a:pt x="228" y="1306"/>
                    </a:cubicBezTo>
                    <a:cubicBezTo>
                      <a:pt x="229" y="1306"/>
                      <a:pt x="230" y="1305"/>
                      <a:pt x="231" y="1305"/>
                    </a:cubicBezTo>
                    <a:cubicBezTo>
                      <a:pt x="234" y="1305"/>
                      <a:pt x="235" y="1307"/>
                      <a:pt x="237" y="1307"/>
                    </a:cubicBezTo>
                    <a:cubicBezTo>
                      <a:pt x="241" y="1307"/>
                      <a:pt x="244" y="1308"/>
                      <a:pt x="247" y="1306"/>
                    </a:cubicBezTo>
                    <a:cubicBezTo>
                      <a:pt x="247" y="1306"/>
                      <a:pt x="248" y="1305"/>
                      <a:pt x="248" y="1305"/>
                    </a:cubicBezTo>
                    <a:cubicBezTo>
                      <a:pt x="251" y="1304"/>
                      <a:pt x="256" y="1307"/>
                      <a:pt x="255" y="1304"/>
                    </a:cubicBezTo>
                    <a:cubicBezTo>
                      <a:pt x="254" y="1304"/>
                      <a:pt x="253" y="1304"/>
                      <a:pt x="253" y="1303"/>
                    </a:cubicBezTo>
                    <a:cubicBezTo>
                      <a:pt x="252" y="1302"/>
                      <a:pt x="253" y="1301"/>
                      <a:pt x="252" y="1300"/>
                    </a:cubicBezTo>
                    <a:cubicBezTo>
                      <a:pt x="251" y="1299"/>
                      <a:pt x="250" y="1299"/>
                      <a:pt x="248" y="1299"/>
                    </a:cubicBezTo>
                    <a:cubicBezTo>
                      <a:pt x="247" y="1299"/>
                      <a:pt x="246" y="1300"/>
                      <a:pt x="246" y="1299"/>
                    </a:cubicBezTo>
                    <a:cubicBezTo>
                      <a:pt x="245" y="1298"/>
                      <a:pt x="248" y="1298"/>
                      <a:pt x="247" y="1297"/>
                    </a:cubicBezTo>
                    <a:cubicBezTo>
                      <a:pt x="247" y="1296"/>
                      <a:pt x="245" y="1297"/>
                      <a:pt x="244" y="1296"/>
                    </a:cubicBezTo>
                    <a:cubicBezTo>
                      <a:pt x="243" y="1296"/>
                      <a:pt x="241" y="1296"/>
                      <a:pt x="241" y="1295"/>
                    </a:cubicBezTo>
                    <a:cubicBezTo>
                      <a:pt x="240" y="1293"/>
                      <a:pt x="243" y="1294"/>
                      <a:pt x="245" y="1294"/>
                    </a:cubicBezTo>
                    <a:cubicBezTo>
                      <a:pt x="246" y="1294"/>
                      <a:pt x="247" y="1294"/>
                      <a:pt x="248" y="1293"/>
                    </a:cubicBezTo>
                    <a:cubicBezTo>
                      <a:pt x="249" y="1293"/>
                      <a:pt x="250" y="1293"/>
                      <a:pt x="251" y="1292"/>
                    </a:cubicBezTo>
                    <a:cubicBezTo>
                      <a:pt x="253" y="1292"/>
                      <a:pt x="254" y="1292"/>
                      <a:pt x="257" y="1292"/>
                    </a:cubicBezTo>
                    <a:cubicBezTo>
                      <a:pt x="259" y="1291"/>
                      <a:pt x="260" y="1293"/>
                      <a:pt x="262" y="1291"/>
                    </a:cubicBezTo>
                    <a:cubicBezTo>
                      <a:pt x="263" y="1291"/>
                      <a:pt x="263" y="1290"/>
                      <a:pt x="264" y="1289"/>
                    </a:cubicBezTo>
                    <a:cubicBezTo>
                      <a:pt x="266" y="1288"/>
                      <a:pt x="267" y="1289"/>
                      <a:pt x="269" y="1289"/>
                    </a:cubicBezTo>
                    <a:cubicBezTo>
                      <a:pt x="270" y="1289"/>
                      <a:pt x="271" y="1289"/>
                      <a:pt x="273" y="1288"/>
                    </a:cubicBezTo>
                    <a:cubicBezTo>
                      <a:pt x="274" y="1288"/>
                      <a:pt x="275" y="1286"/>
                      <a:pt x="276" y="1286"/>
                    </a:cubicBezTo>
                    <a:cubicBezTo>
                      <a:pt x="278" y="1286"/>
                      <a:pt x="278" y="1286"/>
                      <a:pt x="279" y="1286"/>
                    </a:cubicBezTo>
                    <a:cubicBezTo>
                      <a:pt x="282" y="1286"/>
                      <a:pt x="283" y="1285"/>
                      <a:pt x="286" y="1286"/>
                    </a:cubicBezTo>
                    <a:cubicBezTo>
                      <a:pt x="287" y="1287"/>
                      <a:pt x="288" y="1288"/>
                      <a:pt x="289" y="1288"/>
                    </a:cubicBezTo>
                    <a:cubicBezTo>
                      <a:pt x="291" y="1288"/>
                      <a:pt x="291" y="1288"/>
                      <a:pt x="292" y="1288"/>
                    </a:cubicBezTo>
                    <a:cubicBezTo>
                      <a:pt x="294" y="1287"/>
                      <a:pt x="295" y="1288"/>
                      <a:pt x="297" y="1288"/>
                    </a:cubicBezTo>
                    <a:cubicBezTo>
                      <a:pt x="298" y="1288"/>
                      <a:pt x="299" y="1287"/>
                      <a:pt x="300" y="1286"/>
                    </a:cubicBezTo>
                    <a:cubicBezTo>
                      <a:pt x="302" y="1286"/>
                      <a:pt x="303" y="1287"/>
                      <a:pt x="304" y="1287"/>
                    </a:cubicBezTo>
                    <a:cubicBezTo>
                      <a:pt x="305" y="1287"/>
                      <a:pt x="306" y="1288"/>
                      <a:pt x="307" y="1288"/>
                    </a:cubicBezTo>
                    <a:cubicBezTo>
                      <a:pt x="309" y="1288"/>
                      <a:pt x="310" y="1288"/>
                      <a:pt x="311" y="1288"/>
                    </a:cubicBezTo>
                    <a:cubicBezTo>
                      <a:pt x="312" y="1288"/>
                      <a:pt x="313" y="1288"/>
                      <a:pt x="314" y="1288"/>
                    </a:cubicBezTo>
                    <a:cubicBezTo>
                      <a:pt x="315" y="1287"/>
                      <a:pt x="316" y="1287"/>
                      <a:pt x="317" y="1287"/>
                    </a:cubicBezTo>
                    <a:cubicBezTo>
                      <a:pt x="319" y="1287"/>
                      <a:pt x="320" y="1286"/>
                      <a:pt x="321" y="1286"/>
                    </a:cubicBezTo>
                    <a:cubicBezTo>
                      <a:pt x="323" y="1286"/>
                      <a:pt x="324" y="1285"/>
                      <a:pt x="327" y="1285"/>
                    </a:cubicBezTo>
                    <a:cubicBezTo>
                      <a:pt x="329" y="1286"/>
                      <a:pt x="330" y="1286"/>
                      <a:pt x="332" y="1286"/>
                    </a:cubicBezTo>
                    <a:cubicBezTo>
                      <a:pt x="334" y="1286"/>
                      <a:pt x="335" y="1287"/>
                      <a:pt x="337" y="1287"/>
                    </a:cubicBezTo>
                    <a:cubicBezTo>
                      <a:pt x="339" y="1287"/>
                      <a:pt x="340" y="1287"/>
                      <a:pt x="341" y="1287"/>
                    </a:cubicBezTo>
                    <a:cubicBezTo>
                      <a:pt x="344" y="1287"/>
                      <a:pt x="345" y="1287"/>
                      <a:pt x="348" y="1287"/>
                    </a:cubicBezTo>
                    <a:cubicBezTo>
                      <a:pt x="350" y="1287"/>
                      <a:pt x="351" y="1287"/>
                      <a:pt x="353" y="1287"/>
                    </a:cubicBezTo>
                    <a:cubicBezTo>
                      <a:pt x="355" y="1287"/>
                      <a:pt x="356" y="1287"/>
                      <a:pt x="358" y="1286"/>
                    </a:cubicBezTo>
                    <a:cubicBezTo>
                      <a:pt x="360" y="1286"/>
                      <a:pt x="361" y="1286"/>
                      <a:pt x="364" y="1285"/>
                    </a:cubicBezTo>
                    <a:cubicBezTo>
                      <a:pt x="365" y="1285"/>
                      <a:pt x="366" y="1285"/>
                      <a:pt x="367" y="1285"/>
                    </a:cubicBezTo>
                    <a:cubicBezTo>
                      <a:pt x="367" y="1284"/>
                      <a:pt x="368" y="1284"/>
                      <a:pt x="368" y="1284"/>
                    </a:cubicBezTo>
                    <a:cubicBezTo>
                      <a:pt x="370" y="1283"/>
                      <a:pt x="371" y="1285"/>
                      <a:pt x="372" y="1285"/>
                    </a:cubicBezTo>
                    <a:cubicBezTo>
                      <a:pt x="373" y="1285"/>
                      <a:pt x="373" y="1285"/>
                      <a:pt x="374" y="1285"/>
                    </a:cubicBezTo>
                    <a:cubicBezTo>
                      <a:pt x="376" y="1285"/>
                      <a:pt x="378" y="1285"/>
                      <a:pt x="380" y="1285"/>
                    </a:cubicBezTo>
                    <a:cubicBezTo>
                      <a:pt x="381" y="1284"/>
                      <a:pt x="382" y="1285"/>
                      <a:pt x="382" y="1284"/>
                    </a:cubicBezTo>
                    <a:cubicBezTo>
                      <a:pt x="383" y="1283"/>
                      <a:pt x="382" y="1282"/>
                      <a:pt x="382" y="1282"/>
                    </a:cubicBezTo>
                    <a:cubicBezTo>
                      <a:pt x="383" y="1281"/>
                      <a:pt x="384" y="1281"/>
                      <a:pt x="385" y="1281"/>
                    </a:cubicBezTo>
                    <a:cubicBezTo>
                      <a:pt x="386" y="1281"/>
                      <a:pt x="387" y="1282"/>
                      <a:pt x="388" y="1282"/>
                    </a:cubicBezTo>
                    <a:cubicBezTo>
                      <a:pt x="390" y="1283"/>
                      <a:pt x="391" y="1283"/>
                      <a:pt x="392" y="1284"/>
                    </a:cubicBezTo>
                    <a:cubicBezTo>
                      <a:pt x="393" y="1285"/>
                      <a:pt x="394" y="1286"/>
                      <a:pt x="395" y="1286"/>
                    </a:cubicBezTo>
                    <a:cubicBezTo>
                      <a:pt x="396" y="1286"/>
                      <a:pt x="397" y="1285"/>
                      <a:pt x="398" y="1285"/>
                    </a:cubicBezTo>
                    <a:cubicBezTo>
                      <a:pt x="399" y="1286"/>
                      <a:pt x="399" y="1287"/>
                      <a:pt x="400" y="1288"/>
                    </a:cubicBezTo>
                    <a:cubicBezTo>
                      <a:pt x="402" y="1288"/>
                      <a:pt x="404" y="1289"/>
                      <a:pt x="404" y="1287"/>
                    </a:cubicBezTo>
                    <a:cubicBezTo>
                      <a:pt x="404" y="1286"/>
                      <a:pt x="402" y="1286"/>
                      <a:pt x="401" y="1285"/>
                    </a:cubicBezTo>
                    <a:cubicBezTo>
                      <a:pt x="401" y="1285"/>
                      <a:pt x="400" y="1284"/>
                      <a:pt x="400" y="1283"/>
                    </a:cubicBezTo>
                    <a:cubicBezTo>
                      <a:pt x="401" y="1282"/>
                      <a:pt x="403" y="1283"/>
                      <a:pt x="404" y="1283"/>
                    </a:cubicBezTo>
                    <a:cubicBezTo>
                      <a:pt x="406" y="1282"/>
                      <a:pt x="408" y="1282"/>
                      <a:pt x="409" y="1283"/>
                    </a:cubicBezTo>
                    <a:cubicBezTo>
                      <a:pt x="410" y="1283"/>
                      <a:pt x="410" y="1284"/>
                      <a:pt x="411" y="1285"/>
                    </a:cubicBezTo>
                    <a:cubicBezTo>
                      <a:pt x="412" y="1286"/>
                      <a:pt x="412" y="1286"/>
                      <a:pt x="413" y="1286"/>
                    </a:cubicBezTo>
                    <a:cubicBezTo>
                      <a:pt x="414" y="1287"/>
                      <a:pt x="415" y="1286"/>
                      <a:pt x="417" y="1286"/>
                    </a:cubicBezTo>
                    <a:cubicBezTo>
                      <a:pt x="419" y="1286"/>
                      <a:pt x="419" y="1287"/>
                      <a:pt x="421" y="1288"/>
                    </a:cubicBezTo>
                    <a:cubicBezTo>
                      <a:pt x="422" y="1288"/>
                      <a:pt x="423" y="1289"/>
                      <a:pt x="424" y="1289"/>
                    </a:cubicBezTo>
                    <a:cubicBezTo>
                      <a:pt x="425" y="1289"/>
                      <a:pt x="426" y="1289"/>
                      <a:pt x="427" y="1289"/>
                    </a:cubicBezTo>
                    <a:cubicBezTo>
                      <a:pt x="428" y="1289"/>
                      <a:pt x="428" y="1290"/>
                      <a:pt x="429" y="1290"/>
                    </a:cubicBezTo>
                    <a:cubicBezTo>
                      <a:pt x="430" y="1290"/>
                      <a:pt x="431" y="1291"/>
                      <a:pt x="432" y="1291"/>
                    </a:cubicBezTo>
                    <a:cubicBezTo>
                      <a:pt x="433" y="1291"/>
                      <a:pt x="434" y="1291"/>
                      <a:pt x="435" y="1291"/>
                    </a:cubicBezTo>
                    <a:cubicBezTo>
                      <a:pt x="437" y="1291"/>
                      <a:pt x="438" y="1290"/>
                      <a:pt x="439" y="1289"/>
                    </a:cubicBezTo>
                    <a:cubicBezTo>
                      <a:pt x="440" y="1289"/>
                      <a:pt x="441" y="1288"/>
                      <a:pt x="442" y="1288"/>
                    </a:cubicBezTo>
                    <a:cubicBezTo>
                      <a:pt x="444" y="1287"/>
                      <a:pt x="445" y="1287"/>
                      <a:pt x="446" y="1288"/>
                    </a:cubicBezTo>
                    <a:cubicBezTo>
                      <a:pt x="449" y="1288"/>
                      <a:pt x="449" y="1289"/>
                      <a:pt x="451" y="1289"/>
                    </a:cubicBezTo>
                    <a:cubicBezTo>
                      <a:pt x="453" y="1289"/>
                      <a:pt x="454" y="1289"/>
                      <a:pt x="456" y="1290"/>
                    </a:cubicBezTo>
                    <a:cubicBezTo>
                      <a:pt x="457" y="1290"/>
                      <a:pt x="459" y="1290"/>
                      <a:pt x="461" y="1290"/>
                    </a:cubicBezTo>
                    <a:cubicBezTo>
                      <a:pt x="462" y="1291"/>
                      <a:pt x="463" y="1291"/>
                      <a:pt x="465" y="1291"/>
                    </a:cubicBezTo>
                    <a:cubicBezTo>
                      <a:pt x="466" y="1291"/>
                      <a:pt x="468" y="1291"/>
                      <a:pt x="468" y="1290"/>
                    </a:cubicBezTo>
                    <a:cubicBezTo>
                      <a:pt x="468" y="1289"/>
                      <a:pt x="466" y="1289"/>
                      <a:pt x="465" y="1288"/>
                    </a:cubicBezTo>
                    <a:cubicBezTo>
                      <a:pt x="460" y="1285"/>
                      <a:pt x="460" y="1285"/>
                      <a:pt x="460" y="1285"/>
                    </a:cubicBezTo>
                    <a:cubicBezTo>
                      <a:pt x="459" y="1285"/>
                      <a:pt x="458" y="1285"/>
                      <a:pt x="457" y="1284"/>
                    </a:cubicBezTo>
                    <a:cubicBezTo>
                      <a:pt x="455" y="1284"/>
                      <a:pt x="454" y="1284"/>
                      <a:pt x="452" y="1284"/>
                    </a:cubicBezTo>
                    <a:cubicBezTo>
                      <a:pt x="451" y="1283"/>
                      <a:pt x="450" y="1282"/>
                      <a:pt x="449" y="1282"/>
                    </a:cubicBezTo>
                    <a:cubicBezTo>
                      <a:pt x="448" y="1282"/>
                      <a:pt x="447" y="1282"/>
                      <a:pt x="445" y="1282"/>
                    </a:cubicBezTo>
                    <a:cubicBezTo>
                      <a:pt x="444" y="1281"/>
                      <a:pt x="442" y="1282"/>
                      <a:pt x="441" y="1281"/>
                    </a:cubicBezTo>
                    <a:cubicBezTo>
                      <a:pt x="440" y="1280"/>
                      <a:pt x="440" y="1279"/>
                      <a:pt x="440" y="1278"/>
                    </a:cubicBezTo>
                    <a:cubicBezTo>
                      <a:pt x="438" y="1277"/>
                      <a:pt x="434" y="1280"/>
                      <a:pt x="433" y="1277"/>
                    </a:cubicBezTo>
                    <a:cubicBezTo>
                      <a:pt x="433" y="1276"/>
                      <a:pt x="433" y="1275"/>
                      <a:pt x="434" y="1274"/>
                    </a:cubicBezTo>
                    <a:cubicBezTo>
                      <a:pt x="434" y="1273"/>
                      <a:pt x="435" y="1273"/>
                      <a:pt x="437" y="1273"/>
                    </a:cubicBezTo>
                    <a:cubicBezTo>
                      <a:pt x="438" y="1273"/>
                      <a:pt x="438" y="1273"/>
                      <a:pt x="439" y="1274"/>
                    </a:cubicBezTo>
                    <a:cubicBezTo>
                      <a:pt x="441" y="1274"/>
                      <a:pt x="441" y="1274"/>
                      <a:pt x="442" y="1274"/>
                    </a:cubicBezTo>
                    <a:cubicBezTo>
                      <a:pt x="443" y="1275"/>
                      <a:pt x="444" y="1274"/>
                      <a:pt x="445" y="1274"/>
                    </a:cubicBezTo>
                    <a:cubicBezTo>
                      <a:pt x="447" y="1274"/>
                      <a:pt x="448" y="1275"/>
                      <a:pt x="449" y="1274"/>
                    </a:cubicBezTo>
                    <a:cubicBezTo>
                      <a:pt x="451" y="1274"/>
                      <a:pt x="452" y="1274"/>
                      <a:pt x="453" y="1274"/>
                    </a:cubicBezTo>
                    <a:cubicBezTo>
                      <a:pt x="454" y="1274"/>
                      <a:pt x="455" y="1274"/>
                      <a:pt x="456" y="1274"/>
                    </a:cubicBezTo>
                    <a:cubicBezTo>
                      <a:pt x="457" y="1274"/>
                      <a:pt x="458" y="1274"/>
                      <a:pt x="459" y="1274"/>
                    </a:cubicBezTo>
                    <a:cubicBezTo>
                      <a:pt x="460" y="1274"/>
                      <a:pt x="461" y="1274"/>
                      <a:pt x="462" y="1274"/>
                    </a:cubicBezTo>
                    <a:cubicBezTo>
                      <a:pt x="463" y="1274"/>
                      <a:pt x="464" y="1275"/>
                      <a:pt x="465" y="1275"/>
                    </a:cubicBezTo>
                    <a:cubicBezTo>
                      <a:pt x="467" y="1276"/>
                      <a:pt x="468" y="1276"/>
                      <a:pt x="470" y="1276"/>
                    </a:cubicBezTo>
                    <a:cubicBezTo>
                      <a:pt x="471" y="1276"/>
                      <a:pt x="472" y="1277"/>
                      <a:pt x="473" y="1277"/>
                    </a:cubicBezTo>
                    <a:cubicBezTo>
                      <a:pt x="474" y="1277"/>
                      <a:pt x="475" y="1277"/>
                      <a:pt x="477" y="1277"/>
                    </a:cubicBezTo>
                    <a:cubicBezTo>
                      <a:pt x="480" y="1278"/>
                      <a:pt x="482" y="1278"/>
                      <a:pt x="485" y="1278"/>
                    </a:cubicBezTo>
                    <a:cubicBezTo>
                      <a:pt x="487" y="1278"/>
                      <a:pt x="488" y="1277"/>
                      <a:pt x="490" y="1276"/>
                    </a:cubicBezTo>
                    <a:cubicBezTo>
                      <a:pt x="491" y="1276"/>
                      <a:pt x="492" y="1276"/>
                      <a:pt x="494" y="1276"/>
                    </a:cubicBezTo>
                    <a:cubicBezTo>
                      <a:pt x="495" y="1276"/>
                      <a:pt x="495" y="1276"/>
                      <a:pt x="496" y="1276"/>
                    </a:cubicBezTo>
                    <a:cubicBezTo>
                      <a:pt x="498" y="1277"/>
                      <a:pt x="499" y="1277"/>
                      <a:pt x="500" y="1277"/>
                    </a:cubicBezTo>
                    <a:cubicBezTo>
                      <a:pt x="501" y="1277"/>
                      <a:pt x="502" y="1276"/>
                      <a:pt x="503" y="1276"/>
                    </a:cubicBezTo>
                    <a:cubicBezTo>
                      <a:pt x="505" y="1275"/>
                      <a:pt x="506" y="1275"/>
                      <a:pt x="507" y="1274"/>
                    </a:cubicBezTo>
                    <a:cubicBezTo>
                      <a:pt x="507" y="1273"/>
                      <a:pt x="507" y="1273"/>
                      <a:pt x="508" y="1272"/>
                    </a:cubicBezTo>
                    <a:cubicBezTo>
                      <a:pt x="509" y="1272"/>
                      <a:pt x="510" y="1272"/>
                      <a:pt x="511" y="1272"/>
                    </a:cubicBezTo>
                    <a:cubicBezTo>
                      <a:pt x="512" y="1273"/>
                      <a:pt x="511" y="1275"/>
                      <a:pt x="512" y="1275"/>
                    </a:cubicBezTo>
                    <a:cubicBezTo>
                      <a:pt x="513" y="1276"/>
                      <a:pt x="514" y="1275"/>
                      <a:pt x="515" y="1275"/>
                    </a:cubicBezTo>
                    <a:cubicBezTo>
                      <a:pt x="517" y="1275"/>
                      <a:pt x="518" y="1276"/>
                      <a:pt x="519" y="1276"/>
                    </a:cubicBezTo>
                    <a:cubicBezTo>
                      <a:pt x="521" y="1277"/>
                      <a:pt x="522" y="1277"/>
                      <a:pt x="524" y="1277"/>
                    </a:cubicBezTo>
                    <a:cubicBezTo>
                      <a:pt x="525" y="1277"/>
                      <a:pt x="525" y="1276"/>
                      <a:pt x="526" y="1276"/>
                    </a:cubicBezTo>
                    <a:cubicBezTo>
                      <a:pt x="528" y="1276"/>
                      <a:pt x="529" y="1276"/>
                      <a:pt x="530" y="1276"/>
                    </a:cubicBezTo>
                    <a:cubicBezTo>
                      <a:pt x="531" y="1277"/>
                      <a:pt x="531" y="1278"/>
                      <a:pt x="532" y="1279"/>
                    </a:cubicBezTo>
                    <a:cubicBezTo>
                      <a:pt x="533" y="1279"/>
                      <a:pt x="533" y="1279"/>
                      <a:pt x="534" y="1279"/>
                    </a:cubicBezTo>
                    <a:cubicBezTo>
                      <a:pt x="538" y="1280"/>
                      <a:pt x="539" y="1279"/>
                      <a:pt x="542" y="1279"/>
                    </a:cubicBezTo>
                    <a:cubicBezTo>
                      <a:pt x="545" y="1279"/>
                      <a:pt x="546" y="1279"/>
                      <a:pt x="548" y="1279"/>
                    </a:cubicBezTo>
                    <a:cubicBezTo>
                      <a:pt x="550" y="1280"/>
                      <a:pt x="551" y="1281"/>
                      <a:pt x="552" y="1280"/>
                    </a:cubicBezTo>
                    <a:cubicBezTo>
                      <a:pt x="553" y="1280"/>
                      <a:pt x="553" y="1279"/>
                      <a:pt x="553" y="1278"/>
                    </a:cubicBezTo>
                    <a:cubicBezTo>
                      <a:pt x="554" y="1277"/>
                      <a:pt x="553" y="1276"/>
                      <a:pt x="554" y="1276"/>
                    </a:cubicBezTo>
                    <a:cubicBezTo>
                      <a:pt x="555" y="1274"/>
                      <a:pt x="557" y="1275"/>
                      <a:pt x="559" y="1276"/>
                    </a:cubicBezTo>
                    <a:cubicBezTo>
                      <a:pt x="561" y="1276"/>
                      <a:pt x="562" y="1276"/>
                      <a:pt x="563" y="1276"/>
                    </a:cubicBezTo>
                    <a:cubicBezTo>
                      <a:pt x="564" y="1276"/>
                      <a:pt x="565" y="1277"/>
                      <a:pt x="566" y="1277"/>
                    </a:cubicBezTo>
                    <a:cubicBezTo>
                      <a:pt x="567" y="1277"/>
                      <a:pt x="567" y="1278"/>
                      <a:pt x="569" y="1278"/>
                    </a:cubicBezTo>
                    <a:cubicBezTo>
                      <a:pt x="570" y="1278"/>
                      <a:pt x="571" y="1278"/>
                      <a:pt x="573" y="1278"/>
                    </a:cubicBezTo>
                    <a:cubicBezTo>
                      <a:pt x="574" y="1278"/>
                      <a:pt x="575" y="1277"/>
                      <a:pt x="577" y="1278"/>
                    </a:cubicBezTo>
                    <a:cubicBezTo>
                      <a:pt x="578" y="1279"/>
                      <a:pt x="578" y="1279"/>
                      <a:pt x="579" y="1280"/>
                    </a:cubicBezTo>
                    <a:cubicBezTo>
                      <a:pt x="580" y="1281"/>
                      <a:pt x="581" y="1281"/>
                      <a:pt x="583" y="1280"/>
                    </a:cubicBezTo>
                    <a:cubicBezTo>
                      <a:pt x="584" y="1280"/>
                      <a:pt x="584" y="1280"/>
                      <a:pt x="585" y="1279"/>
                    </a:cubicBezTo>
                    <a:cubicBezTo>
                      <a:pt x="585" y="1279"/>
                      <a:pt x="584" y="1278"/>
                      <a:pt x="584" y="1277"/>
                    </a:cubicBezTo>
                    <a:cubicBezTo>
                      <a:pt x="583" y="1277"/>
                      <a:pt x="582" y="1277"/>
                      <a:pt x="581" y="1276"/>
                    </a:cubicBezTo>
                    <a:cubicBezTo>
                      <a:pt x="581" y="1275"/>
                      <a:pt x="581" y="1274"/>
                      <a:pt x="582" y="1274"/>
                    </a:cubicBezTo>
                    <a:cubicBezTo>
                      <a:pt x="583" y="1272"/>
                      <a:pt x="585" y="1273"/>
                      <a:pt x="587" y="1273"/>
                    </a:cubicBezTo>
                    <a:cubicBezTo>
                      <a:pt x="588" y="1273"/>
                      <a:pt x="588" y="1273"/>
                      <a:pt x="589" y="1274"/>
                    </a:cubicBezTo>
                    <a:cubicBezTo>
                      <a:pt x="590" y="1274"/>
                      <a:pt x="589" y="1276"/>
                      <a:pt x="590" y="1277"/>
                    </a:cubicBezTo>
                    <a:cubicBezTo>
                      <a:pt x="591" y="1278"/>
                      <a:pt x="592" y="1278"/>
                      <a:pt x="594" y="1278"/>
                    </a:cubicBezTo>
                    <a:cubicBezTo>
                      <a:pt x="595" y="1278"/>
                      <a:pt x="595" y="1277"/>
                      <a:pt x="596" y="1277"/>
                    </a:cubicBezTo>
                    <a:cubicBezTo>
                      <a:pt x="598" y="1277"/>
                      <a:pt x="599" y="1277"/>
                      <a:pt x="601" y="1276"/>
                    </a:cubicBezTo>
                    <a:cubicBezTo>
                      <a:pt x="603" y="1276"/>
                      <a:pt x="604" y="1277"/>
                      <a:pt x="606" y="1276"/>
                    </a:cubicBezTo>
                    <a:cubicBezTo>
                      <a:pt x="608" y="1276"/>
                      <a:pt x="609" y="1275"/>
                      <a:pt x="611" y="1276"/>
                    </a:cubicBezTo>
                    <a:cubicBezTo>
                      <a:pt x="612" y="1276"/>
                      <a:pt x="613" y="1277"/>
                      <a:pt x="614" y="1277"/>
                    </a:cubicBezTo>
                    <a:cubicBezTo>
                      <a:pt x="615" y="1277"/>
                      <a:pt x="615" y="1276"/>
                      <a:pt x="616" y="1275"/>
                    </a:cubicBezTo>
                    <a:cubicBezTo>
                      <a:pt x="618" y="1274"/>
                      <a:pt x="619" y="1274"/>
                      <a:pt x="620" y="1273"/>
                    </a:cubicBezTo>
                    <a:cubicBezTo>
                      <a:pt x="622" y="1272"/>
                      <a:pt x="623" y="1272"/>
                      <a:pt x="623" y="1271"/>
                    </a:cubicBezTo>
                    <a:cubicBezTo>
                      <a:pt x="623" y="1270"/>
                      <a:pt x="623" y="1269"/>
                      <a:pt x="623" y="1269"/>
                    </a:cubicBezTo>
                    <a:cubicBezTo>
                      <a:pt x="623" y="1267"/>
                      <a:pt x="622" y="1267"/>
                      <a:pt x="620" y="1266"/>
                    </a:cubicBezTo>
                    <a:cubicBezTo>
                      <a:pt x="619" y="1266"/>
                      <a:pt x="619" y="1266"/>
                      <a:pt x="618" y="1265"/>
                    </a:cubicBezTo>
                    <a:cubicBezTo>
                      <a:pt x="617" y="1264"/>
                      <a:pt x="617" y="1263"/>
                      <a:pt x="617" y="1262"/>
                    </a:cubicBezTo>
                    <a:cubicBezTo>
                      <a:pt x="616" y="1260"/>
                      <a:pt x="615" y="1260"/>
                      <a:pt x="614" y="1259"/>
                    </a:cubicBezTo>
                    <a:cubicBezTo>
                      <a:pt x="613" y="1258"/>
                      <a:pt x="613" y="1257"/>
                      <a:pt x="611" y="1256"/>
                    </a:cubicBezTo>
                    <a:cubicBezTo>
                      <a:pt x="610" y="1255"/>
                      <a:pt x="610" y="1255"/>
                      <a:pt x="608" y="1254"/>
                    </a:cubicBezTo>
                    <a:cubicBezTo>
                      <a:pt x="607" y="1253"/>
                      <a:pt x="605" y="1254"/>
                      <a:pt x="604" y="1252"/>
                    </a:cubicBezTo>
                    <a:cubicBezTo>
                      <a:pt x="603" y="1251"/>
                      <a:pt x="603" y="1250"/>
                      <a:pt x="603" y="1249"/>
                    </a:cubicBezTo>
                    <a:cubicBezTo>
                      <a:pt x="604" y="1248"/>
                      <a:pt x="605" y="1249"/>
                      <a:pt x="606" y="1249"/>
                    </a:cubicBezTo>
                    <a:cubicBezTo>
                      <a:pt x="607" y="1249"/>
                      <a:pt x="608" y="1249"/>
                      <a:pt x="608" y="1249"/>
                    </a:cubicBezTo>
                    <a:cubicBezTo>
                      <a:pt x="610" y="1248"/>
                      <a:pt x="611" y="1248"/>
                      <a:pt x="611" y="1247"/>
                    </a:cubicBezTo>
                    <a:cubicBezTo>
                      <a:pt x="611" y="1245"/>
                      <a:pt x="608" y="1247"/>
                      <a:pt x="608" y="1245"/>
                    </a:cubicBezTo>
                    <a:cubicBezTo>
                      <a:pt x="607" y="1245"/>
                      <a:pt x="607" y="1244"/>
                      <a:pt x="607" y="1243"/>
                    </a:cubicBezTo>
                    <a:cubicBezTo>
                      <a:pt x="607" y="1242"/>
                      <a:pt x="608" y="1241"/>
                      <a:pt x="607" y="1240"/>
                    </a:cubicBezTo>
                    <a:cubicBezTo>
                      <a:pt x="607" y="1239"/>
                      <a:pt x="605" y="1240"/>
                      <a:pt x="604" y="1239"/>
                    </a:cubicBezTo>
                    <a:cubicBezTo>
                      <a:pt x="604" y="1238"/>
                      <a:pt x="605" y="1237"/>
                      <a:pt x="604" y="1236"/>
                    </a:cubicBezTo>
                    <a:cubicBezTo>
                      <a:pt x="603" y="1234"/>
                      <a:pt x="600" y="1237"/>
                      <a:pt x="600" y="1235"/>
                    </a:cubicBezTo>
                    <a:cubicBezTo>
                      <a:pt x="599" y="1234"/>
                      <a:pt x="600" y="1233"/>
                      <a:pt x="600" y="1232"/>
                    </a:cubicBezTo>
                    <a:cubicBezTo>
                      <a:pt x="601" y="1231"/>
                      <a:pt x="603" y="1231"/>
                      <a:pt x="603" y="1230"/>
                    </a:cubicBezTo>
                    <a:cubicBezTo>
                      <a:pt x="604" y="1229"/>
                      <a:pt x="604" y="1229"/>
                      <a:pt x="605" y="1228"/>
                    </a:cubicBezTo>
                    <a:cubicBezTo>
                      <a:pt x="605" y="1227"/>
                      <a:pt x="606" y="1226"/>
                      <a:pt x="607" y="1225"/>
                    </a:cubicBezTo>
                    <a:cubicBezTo>
                      <a:pt x="608" y="1224"/>
                      <a:pt x="609" y="1224"/>
                      <a:pt x="610" y="1224"/>
                    </a:cubicBezTo>
                    <a:cubicBezTo>
                      <a:pt x="610" y="1223"/>
                      <a:pt x="611" y="1222"/>
                      <a:pt x="611" y="1221"/>
                    </a:cubicBezTo>
                    <a:cubicBezTo>
                      <a:pt x="612" y="1220"/>
                      <a:pt x="611" y="1219"/>
                      <a:pt x="612" y="1218"/>
                    </a:cubicBezTo>
                    <a:cubicBezTo>
                      <a:pt x="612" y="1217"/>
                      <a:pt x="613" y="1218"/>
                      <a:pt x="614" y="1217"/>
                    </a:cubicBezTo>
                    <a:cubicBezTo>
                      <a:pt x="615" y="1217"/>
                      <a:pt x="615" y="1216"/>
                      <a:pt x="616" y="1215"/>
                    </a:cubicBezTo>
                    <a:cubicBezTo>
                      <a:pt x="617" y="1215"/>
                      <a:pt x="617" y="1214"/>
                      <a:pt x="618" y="1214"/>
                    </a:cubicBezTo>
                    <a:cubicBezTo>
                      <a:pt x="619" y="1213"/>
                      <a:pt x="620" y="1214"/>
                      <a:pt x="621" y="1214"/>
                    </a:cubicBezTo>
                    <a:cubicBezTo>
                      <a:pt x="622" y="1213"/>
                      <a:pt x="622" y="1212"/>
                      <a:pt x="623" y="1212"/>
                    </a:cubicBezTo>
                    <a:cubicBezTo>
                      <a:pt x="624" y="1211"/>
                      <a:pt x="625" y="1210"/>
                      <a:pt x="625" y="1209"/>
                    </a:cubicBezTo>
                    <a:cubicBezTo>
                      <a:pt x="626" y="1209"/>
                      <a:pt x="626" y="1208"/>
                      <a:pt x="627" y="1208"/>
                    </a:cubicBezTo>
                    <a:cubicBezTo>
                      <a:pt x="628" y="1207"/>
                      <a:pt x="631" y="1206"/>
                      <a:pt x="632" y="1208"/>
                    </a:cubicBezTo>
                    <a:cubicBezTo>
                      <a:pt x="632" y="1209"/>
                      <a:pt x="632" y="1210"/>
                      <a:pt x="632" y="1210"/>
                    </a:cubicBezTo>
                    <a:cubicBezTo>
                      <a:pt x="631" y="1212"/>
                      <a:pt x="630" y="1211"/>
                      <a:pt x="629" y="1212"/>
                    </a:cubicBezTo>
                    <a:cubicBezTo>
                      <a:pt x="629" y="1213"/>
                      <a:pt x="629" y="1213"/>
                      <a:pt x="629" y="1214"/>
                    </a:cubicBezTo>
                    <a:cubicBezTo>
                      <a:pt x="628" y="1215"/>
                      <a:pt x="628" y="1216"/>
                      <a:pt x="627" y="1217"/>
                    </a:cubicBezTo>
                    <a:cubicBezTo>
                      <a:pt x="626" y="1218"/>
                      <a:pt x="625" y="1217"/>
                      <a:pt x="624" y="1219"/>
                    </a:cubicBezTo>
                    <a:cubicBezTo>
                      <a:pt x="624" y="1220"/>
                      <a:pt x="624" y="1221"/>
                      <a:pt x="624" y="1221"/>
                    </a:cubicBezTo>
                    <a:cubicBezTo>
                      <a:pt x="625" y="1222"/>
                      <a:pt x="625" y="1222"/>
                      <a:pt x="626" y="1222"/>
                    </a:cubicBezTo>
                    <a:cubicBezTo>
                      <a:pt x="626" y="1223"/>
                      <a:pt x="628" y="1224"/>
                      <a:pt x="627" y="1225"/>
                    </a:cubicBezTo>
                    <a:cubicBezTo>
                      <a:pt x="626" y="1226"/>
                      <a:pt x="626" y="1225"/>
                      <a:pt x="625" y="1225"/>
                    </a:cubicBezTo>
                    <a:cubicBezTo>
                      <a:pt x="624" y="1226"/>
                      <a:pt x="624" y="1226"/>
                      <a:pt x="623" y="1227"/>
                    </a:cubicBezTo>
                    <a:cubicBezTo>
                      <a:pt x="623" y="1227"/>
                      <a:pt x="623" y="1228"/>
                      <a:pt x="622" y="1229"/>
                    </a:cubicBezTo>
                    <a:cubicBezTo>
                      <a:pt x="622" y="1229"/>
                      <a:pt x="621" y="1229"/>
                      <a:pt x="620" y="1228"/>
                    </a:cubicBezTo>
                    <a:cubicBezTo>
                      <a:pt x="619" y="1228"/>
                      <a:pt x="619" y="1225"/>
                      <a:pt x="617" y="1225"/>
                    </a:cubicBezTo>
                    <a:cubicBezTo>
                      <a:pt x="617" y="1225"/>
                      <a:pt x="616" y="1225"/>
                      <a:pt x="616" y="1226"/>
                    </a:cubicBezTo>
                    <a:cubicBezTo>
                      <a:pt x="615" y="1227"/>
                      <a:pt x="617" y="1228"/>
                      <a:pt x="617" y="1229"/>
                    </a:cubicBezTo>
                    <a:cubicBezTo>
                      <a:pt x="618" y="1230"/>
                      <a:pt x="618" y="1230"/>
                      <a:pt x="618" y="1231"/>
                    </a:cubicBezTo>
                    <a:cubicBezTo>
                      <a:pt x="617" y="1232"/>
                      <a:pt x="616" y="1232"/>
                      <a:pt x="616" y="1232"/>
                    </a:cubicBezTo>
                    <a:cubicBezTo>
                      <a:pt x="615" y="1233"/>
                      <a:pt x="615" y="1233"/>
                      <a:pt x="614" y="1234"/>
                    </a:cubicBezTo>
                    <a:cubicBezTo>
                      <a:pt x="613" y="1234"/>
                      <a:pt x="612" y="1235"/>
                      <a:pt x="612" y="1236"/>
                    </a:cubicBezTo>
                    <a:cubicBezTo>
                      <a:pt x="612" y="1237"/>
                      <a:pt x="613" y="1237"/>
                      <a:pt x="614" y="1238"/>
                    </a:cubicBezTo>
                    <a:cubicBezTo>
                      <a:pt x="615" y="1239"/>
                      <a:pt x="616" y="1239"/>
                      <a:pt x="616" y="1240"/>
                    </a:cubicBezTo>
                    <a:cubicBezTo>
                      <a:pt x="617" y="1241"/>
                      <a:pt x="615" y="1242"/>
                      <a:pt x="616" y="1243"/>
                    </a:cubicBezTo>
                    <a:cubicBezTo>
                      <a:pt x="617" y="1243"/>
                      <a:pt x="618" y="1243"/>
                      <a:pt x="619" y="1243"/>
                    </a:cubicBezTo>
                    <a:cubicBezTo>
                      <a:pt x="620" y="1243"/>
                      <a:pt x="621" y="1243"/>
                      <a:pt x="622" y="1242"/>
                    </a:cubicBezTo>
                    <a:cubicBezTo>
                      <a:pt x="622" y="1241"/>
                      <a:pt x="621" y="1241"/>
                      <a:pt x="622" y="1240"/>
                    </a:cubicBezTo>
                    <a:cubicBezTo>
                      <a:pt x="622" y="1238"/>
                      <a:pt x="626" y="1238"/>
                      <a:pt x="626" y="1240"/>
                    </a:cubicBezTo>
                    <a:cubicBezTo>
                      <a:pt x="627" y="1241"/>
                      <a:pt x="626" y="1242"/>
                      <a:pt x="626" y="1243"/>
                    </a:cubicBezTo>
                    <a:cubicBezTo>
                      <a:pt x="626" y="1244"/>
                      <a:pt x="627" y="1244"/>
                      <a:pt x="628" y="1245"/>
                    </a:cubicBezTo>
                    <a:cubicBezTo>
                      <a:pt x="629" y="1246"/>
                      <a:pt x="629" y="1246"/>
                      <a:pt x="631" y="1247"/>
                    </a:cubicBezTo>
                    <a:cubicBezTo>
                      <a:pt x="632" y="1248"/>
                      <a:pt x="633" y="1248"/>
                      <a:pt x="634" y="1249"/>
                    </a:cubicBezTo>
                    <a:cubicBezTo>
                      <a:pt x="635" y="1249"/>
                      <a:pt x="636" y="1249"/>
                      <a:pt x="636" y="1250"/>
                    </a:cubicBezTo>
                    <a:cubicBezTo>
                      <a:pt x="637" y="1251"/>
                      <a:pt x="636" y="1252"/>
                      <a:pt x="636" y="1252"/>
                    </a:cubicBezTo>
                    <a:cubicBezTo>
                      <a:pt x="637" y="1253"/>
                      <a:pt x="639" y="1251"/>
                      <a:pt x="640" y="1252"/>
                    </a:cubicBezTo>
                    <a:cubicBezTo>
                      <a:pt x="640" y="1253"/>
                      <a:pt x="640" y="1254"/>
                      <a:pt x="640" y="1255"/>
                    </a:cubicBezTo>
                    <a:cubicBezTo>
                      <a:pt x="640" y="1256"/>
                      <a:pt x="641" y="1256"/>
                      <a:pt x="642" y="1257"/>
                    </a:cubicBezTo>
                    <a:cubicBezTo>
                      <a:pt x="643" y="1257"/>
                      <a:pt x="643" y="1256"/>
                      <a:pt x="644" y="1256"/>
                    </a:cubicBezTo>
                    <a:cubicBezTo>
                      <a:pt x="645" y="1256"/>
                      <a:pt x="645" y="1257"/>
                      <a:pt x="646" y="1258"/>
                    </a:cubicBezTo>
                    <a:cubicBezTo>
                      <a:pt x="647" y="1258"/>
                      <a:pt x="648" y="1258"/>
                      <a:pt x="649" y="1259"/>
                    </a:cubicBezTo>
                    <a:cubicBezTo>
                      <a:pt x="650" y="1260"/>
                      <a:pt x="651" y="1261"/>
                      <a:pt x="651" y="1262"/>
                    </a:cubicBezTo>
                    <a:cubicBezTo>
                      <a:pt x="651" y="1264"/>
                      <a:pt x="651" y="1264"/>
                      <a:pt x="651" y="1265"/>
                    </a:cubicBezTo>
                    <a:cubicBezTo>
                      <a:pt x="650" y="1266"/>
                      <a:pt x="649" y="1266"/>
                      <a:pt x="648" y="1266"/>
                    </a:cubicBezTo>
                    <a:cubicBezTo>
                      <a:pt x="648" y="1268"/>
                      <a:pt x="650" y="1268"/>
                      <a:pt x="651" y="1269"/>
                    </a:cubicBezTo>
                    <a:cubicBezTo>
                      <a:pt x="652" y="1270"/>
                      <a:pt x="652" y="1271"/>
                      <a:pt x="653" y="1271"/>
                    </a:cubicBezTo>
                    <a:cubicBezTo>
                      <a:pt x="654" y="1272"/>
                      <a:pt x="655" y="1272"/>
                      <a:pt x="656" y="1272"/>
                    </a:cubicBezTo>
                    <a:cubicBezTo>
                      <a:pt x="657" y="1272"/>
                      <a:pt x="658" y="1272"/>
                      <a:pt x="659" y="1272"/>
                    </a:cubicBezTo>
                    <a:cubicBezTo>
                      <a:pt x="663" y="1273"/>
                      <a:pt x="663" y="1273"/>
                      <a:pt x="663" y="1273"/>
                    </a:cubicBezTo>
                    <a:cubicBezTo>
                      <a:pt x="664" y="1273"/>
                      <a:pt x="665" y="1274"/>
                      <a:pt x="665" y="1275"/>
                    </a:cubicBezTo>
                    <a:cubicBezTo>
                      <a:pt x="665" y="1276"/>
                      <a:pt x="663" y="1275"/>
                      <a:pt x="662" y="1275"/>
                    </a:cubicBezTo>
                    <a:cubicBezTo>
                      <a:pt x="660" y="1276"/>
                      <a:pt x="657" y="1273"/>
                      <a:pt x="657" y="1275"/>
                    </a:cubicBezTo>
                    <a:cubicBezTo>
                      <a:pt x="656" y="1276"/>
                      <a:pt x="656" y="1277"/>
                      <a:pt x="657" y="1278"/>
                    </a:cubicBezTo>
                    <a:cubicBezTo>
                      <a:pt x="657" y="1279"/>
                      <a:pt x="659" y="1276"/>
                      <a:pt x="661" y="1277"/>
                    </a:cubicBezTo>
                    <a:cubicBezTo>
                      <a:pt x="662" y="1278"/>
                      <a:pt x="662" y="1278"/>
                      <a:pt x="662" y="1279"/>
                    </a:cubicBezTo>
                    <a:cubicBezTo>
                      <a:pt x="662" y="1281"/>
                      <a:pt x="661" y="1281"/>
                      <a:pt x="660" y="1282"/>
                    </a:cubicBezTo>
                    <a:cubicBezTo>
                      <a:pt x="660" y="1283"/>
                      <a:pt x="661" y="1284"/>
                      <a:pt x="661" y="1285"/>
                    </a:cubicBezTo>
                    <a:cubicBezTo>
                      <a:pt x="660" y="1287"/>
                      <a:pt x="660" y="1289"/>
                      <a:pt x="659" y="1289"/>
                    </a:cubicBezTo>
                    <a:cubicBezTo>
                      <a:pt x="658" y="1289"/>
                      <a:pt x="658" y="1288"/>
                      <a:pt x="657" y="1288"/>
                    </a:cubicBezTo>
                    <a:cubicBezTo>
                      <a:pt x="656" y="1288"/>
                      <a:pt x="656" y="1287"/>
                      <a:pt x="655" y="1287"/>
                    </a:cubicBezTo>
                    <a:cubicBezTo>
                      <a:pt x="653" y="1288"/>
                      <a:pt x="655" y="1290"/>
                      <a:pt x="654" y="1291"/>
                    </a:cubicBezTo>
                    <a:cubicBezTo>
                      <a:pt x="653" y="1292"/>
                      <a:pt x="652" y="1292"/>
                      <a:pt x="651" y="1292"/>
                    </a:cubicBezTo>
                    <a:cubicBezTo>
                      <a:pt x="649" y="1292"/>
                      <a:pt x="647" y="1293"/>
                      <a:pt x="646" y="1293"/>
                    </a:cubicBezTo>
                    <a:moveTo>
                      <a:pt x="646" y="1294"/>
                    </a:moveTo>
                    <a:cubicBezTo>
                      <a:pt x="645" y="1294"/>
                      <a:pt x="645" y="1295"/>
                      <a:pt x="644" y="1295"/>
                    </a:cubicBezTo>
                    <a:cubicBezTo>
                      <a:pt x="642" y="1296"/>
                      <a:pt x="641" y="1295"/>
                      <a:pt x="639" y="1295"/>
                    </a:cubicBezTo>
                    <a:cubicBezTo>
                      <a:pt x="638" y="1295"/>
                      <a:pt x="637" y="1295"/>
                      <a:pt x="635" y="1295"/>
                    </a:cubicBezTo>
                    <a:cubicBezTo>
                      <a:pt x="634" y="1295"/>
                      <a:pt x="633" y="1295"/>
                      <a:pt x="632" y="1296"/>
                    </a:cubicBezTo>
                    <a:cubicBezTo>
                      <a:pt x="631" y="1296"/>
                      <a:pt x="631" y="1297"/>
                      <a:pt x="630" y="1298"/>
                    </a:cubicBezTo>
                    <a:cubicBezTo>
                      <a:pt x="629" y="1299"/>
                      <a:pt x="629" y="1298"/>
                      <a:pt x="628" y="1299"/>
                    </a:cubicBezTo>
                    <a:cubicBezTo>
                      <a:pt x="626" y="1299"/>
                      <a:pt x="625" y="1299"/>
                      <a:pt x="623" y="1299"/>
                    </a:cubicBezTo>
                    <a:cubicBezTo>
                      <a:pt x="621" y="1299"/>
                      <a:pt x="620" y="1299"/>
                      <a:pt x="618" y="1298"/>
                    </a:cubicBezTo>
                    <a:cubicBezTo>
                      <a:pt x="616" y="1298"/>
                      <a:pt x="615" y="1298"/>
                      <a:pt x="613" y="1297"/>
                    </a:cubicBezTo>
                    <a:cubicBezTo>
                      <a:pt x="612" y="1297"/>
                      <a:pt x="612" y="1297"/>
                      <a:pt x="611" y="1297"/>
                    </a:cubicBezTo>
                    <a:cubicBezTo>
                      <a:pt x="609" y="1297"/>
                      <a:pt x="609" y="1297"/>
                      <a:pt x="607" y="1297"/>
                    </a:cubicBezTo>
                    <a:cubicBezTo>
                      <a:pt x="606" y="1297"/>
                      <a:pt x="605" y="1297"/>
                      <a:pt x="603" y="1297"/>
                    </a:cubicBezTo>
                    <a:cubicBezTo>
                      <a:pt x="602" y="1296"/>
                      <a:pt x="601" y="1296"/>
                      <a:pt x="600" y="1296"/>
                    </a:cubicBezTo>
                    <a:cubicBezTo>
                      <a:pt x="599" y="1296"/>
                      <a:pt x="599" y="1295"/>
                      <a:pt x="598" y="1295"/>
                    </a:cubicBezTo>
                    <a:cubicBezTo>
                      <a:pt x="596" y="1294"/>
                      <a:pt x="595" y="1295"/>
                      <a:pt x="592" y="1295"/>
                    </a:cubicBezTo>
                    <a:cubicBezTo>
                      <a:pt x="590" y="1294"/>
                      <a:pt x="589" y="1293"/>
                      <a:pt x="587" y="1294"/>
                    </a:cubicBezTo>
                    <a:cubicBezTo>
                      <a:pt x="586" y="1294"/>
                      <a:pt x="586" y="1294"/>
                      <a:pt x="585" y="1295"/>
                    </a:cubicBezTo>
                    <a:cubicBezTo>
                      <a:pt x="585" y="1296"/>
                      <a:pt x="586" y="1296"/>
                      <a:pt x="587" y="1297"/>
                    </a:cubicBezTo>
                    <a:cubicBezTo>
                      <a:pt x="588" y="1298"/>
                      <a:pt x="589" y="1298"/>
                      <a:pt x="590" y="1299"/>
                    </a:cubicBezTo>
                    <a:cubicBezTo>
                      <a:pt x="592" y="1300"/>
                      <a:pt x="592" y="1300"/>
                      <a:pt x="594" y="1300"/>
                    </a:cubicBezTo>
                    <a:cubicBezTo>
                      <a:pt x="596" y="1301"/>
                      <a:pt x="597" y="1301"/>
                      <a:pt x="598" y="1301"/>
                    </a:cubicBezTo>
                    <a:cubicBezTo>
                      <a:pt x="600" y="1302"/>
                      <a:pt x="600" y="1302"/>
                      <a:pt x="602" y="1303"/>
                    </a:cubicBezTo>
                    <a:cubicBezTo>
                      <a:pt x="604" y="1304"/>
                      <a:pt x="605" y="1304"/>
                      <a:pt x="607" y="1304"/>
                    </a:cubicBezTo>
                    <a:cubicBezTo>
                      <a:pt x="609" y="1304"/>
                      <a:pt x="610" y="1303"/>
                      <a:pt x="612" y="1303"/>
                    </a:cubicBezTo>
                    <a:cubicBezTo>
                      <a:pt x="614" y="1303"/>
                      <a:pt x="615" y="1303"/>
                      <a:pt x="616" y="1304"/>
                    </a:cubicBezTo>
                    <a:cubicBezTo>
                      <a:pt x="617" y="1304"/>
                      <a:pt x="618" y="1304"/>
                      <a:pt x="620" y="1304"/>
                    </a:cubicBezTo>
                    <a:cubicBezTo>
                      <a:pt x="620" y="1305"/>
                      <a:pt x="621" y="1305"/>
                      <a:pt x="621" y="1306"/>
                    </a:cubicBezTo>
                    <a:cubicBezTo>
                      <a:pt x="622" y="1307"/>
                      <a:pt x="620" y="1307"/>
                      <a:pt x="618" y="1307"/>
                    </a:cubicBezTo>
                    <a:cubicBezTo>
                      <a:pt x="617" y="1308"/>
                      <a:pt x="616" y="1308"/>
                      <a:pt x="614" y="1308"/>
                    </a:cubicBezTo>
                    <a:cubicBezTo>
                      <a:pt x="612" y="1308"/>
                      <a:pt x="611" y="1308"/>
                      <a:pt x="609" y="1307"/>
                    </a:cubicBezTo>
                    <a:cubicBezTo>
                      <a:pt x="607" y="1307"/>
                      <a:pt x="606" y="1306"/>
                      <a:pt x="605" y="1306"/>
                    </a:cubicBezTo>
                    <a:cubicBezTo>
                      <a:pt x="603" y="1306"/>
                      <a:pt x="602" y="1306"/>
                      <a:pt x="601" y="1306"/>
                    </a:cubicBezTo>
                    <a:cubicBezTo>
                      <a:pt x="598" y="1306"/>
                      <a:pt x="597" y="1306"/>
                      <a:pt x="594" y="1306"/>
                    </a:cubicBezTo>
                    <a:cubicBezTo>
                      <a:pt x="592" y="1306"/>
                      <a:pt x="591" y="1305"/>
                      <a:pt x="589" y="1305"/>
                    </a:cubicBezTo>
                    <a:cubicBezTo>
                      <a:pt x="587" y="1305"/>
                      <a:pt x="586" y="1305"/>
                      <a:pt x="584" y="1305"/>
                    </a:cubicBezTo>
                    <a:cubicBezTo>
                      <a:pt x="582" y="1305"/>
                      <a:pt x="581" y="1305"/>
                      <a:pt x="580" y="1306"/>
                    </a:cubicBezTo>
                    <a:cubicBezTo>
                      <a:pt x="579" y="1307"/>
                      <a:pt x="583" y="1307"/>
                      <a:pt x="585" y="1308"/>
                    </a:cubicBezTo>
                    <a:cubicBezTo>
                      <a:pt x="587" y="1309"/>
                      <a:pt x="588" y="1309"/>
                      <a:pt x="590" y="1309"/>
                    </a:cubicBezTo>
                    <a:cubicBezTo>
                      <a:pt x="591" y="1309"/>
                      <a:pt x="592" y="1309"/>
                      <a:pt x="593" y="1309"/>
                    </a:cubicBezTo>
                    <a:cubicBezTo>
                      <a:pt x="595" y="1308"/>
                      <a:pt x="596" y="1309"/>
                      <a:pt x="598" y="1309"/>
                    </a:cubicBezTo>
                    <a:cubicBezTo>
                      <a:pt x="600" y="1309"/>
                      <a:pt x="602" y="1308"/>
                      <a:pt x="602" y="1309"/>
                    </a:cubicBezTo>
                    <a:cubicBezTo>
                      <a:pt x="603" y="1310"/>
                      <a:pt x="602" y="1311"/>
                      <a:pt x="602" y="1312"/>
                    </a:cubicBezTo>
                    <a:cubicBezTo>
                      <a:pt x="601" y="1313"/>
                      <a:pt x="600" y="1313"/>
                      <a:pt x="599" y="1313"/>
                    </a:cubicBezTo>
                    <a:cubicBezTo>
                      <a:pt x="597" y="1314"/>
                      <a:pt x="596" y="1312"/>
                      <a:pt x="594" y="1312"/>
                    </a:cubicBezTo>
                    <a:cubicBezTo>
                      <a:pt x="593" y="1312"/>
                      <a:pt x="592" y="1313"/>
                      <a:pt x="591" y="1313"/>
                    </a:cubicBezTo>
                    <a:cubicBezTo>
                      <a:pt x="589" y="1313"/>
                      <a:pt x="588" y="1313"/>
                      <a:pt x="586" y="1312"/>
                    </a:cubicBezTo>
                    <a:cubicBezTo>
                      <a:pt x="585" y="1312"/>
                      <a:pt x="584" y="1311"/>
                      <a:pt x="582" y="1311"/>
                    </a:cubicBezTo>
                    <a:cubicBezTo>
                      <a:pt x="581" y="1310"/>
                      <a:pt x="580" y="1310"/>
                      <a:pt x="579" y="1310"/>
                    </a:cubicBezTo>
                    <a:cubicBezTo>
                      <a:pt x="577" y="1309"/>
                      <a:pt x="572" y="1308"/>
                      <a:pt x="573" y="1310"/>
                    </a:cubicBezTo>
                    <a:cubicBezTo>
                      <a:pt x="573" y="1311"/>
                      <a:pt x="574" y="1312"/>
                      <a:pt x="575" y="1313"/>
                    </a:cubicBezTo>
                    <a:cubicBezTo>
                      <a:pt x="577" y="1314"/>
                      <a:pt x="578" y="1314"/>
                      <a:pt x="581" y="1314"/>
                    </a:cubicBezTo>
                    <a:cubicBezTo>
                      <a:pt x="583" y="1314"/>
                      <a:pt x="584" y="1314"/>
                      <a:pt x="586" y="1314"/>
                    </a:cubicBezTo>
                    <a:cubicBezTo>
                      <a:pt x="588" y="1315"/>
                      <a:pt x="589" y="1316"/>
                      <a:pt x="590" y="1316"/>
                    </a:cubicBezTo>
                    <a:cubicBezTo>
                      <a:pt x="592" y="1316"/>
                      <a:pt x="593" y="1316"/>
                      <a:pt x="594" y="1316"/>
                    </a:cubicBezTo>
                    <a:cubicBezTo>
                      <a:pt x="596" y="1316"/>
                      <a:pt x="597" y="1315"/>
                      <a:pt x="598" y="1315"/>
                    </a:cubicBezTo>
                    <a:cubicBezTo>
                      <a:pt x="601" y="1315"/>
                      <a:pt x="602" y="1315"/>
                      <a:pt x="604" y="1315"/>
                    </a:cubicBezTo>
                    <a:cubicBezTo>
                      <a:pt x="606" y="1315"/>
                      <a:pt x="608" y="1315"/>
                      <a:pt x="610" y="1315"/>
                    </a:cubicBezTo>
                    <a:cubicBezTo>
                      <a:pt x="612" y="1315"/>
                      <a:pt x="614" y="1314"/>
                      <a:pt x="615" y="1315"/>
                    </a:cubicBezTo>
                    <a:cubicBezTo>
                      <a:pt x="615" y="1316"/>
                      <a:pt x="616" y="1316"/>
                      <a:pt x="616" y="1317"/>
                    </a:cubicBezTo>
                    <a:cubicBezTo>
                      <a:pt x="615" y="1318"/>
                      <a:pt x="614" y="1318"/>
                      <a:pt x="613" y="1319"/>
                    </a:cubicBezTo>
                    <a:cubicBezTo>
                      <a:pt x="613" y="1320"/>
                      <a:pt x="613" y="1321"/>
                      <a:pt x="613" y="1321"/>
                    </a:cubicBezTo>
                    <a:cubicBezTo>
                      <a:pt x="614" y="1323"/>
                      <a:pt x="616" y="1322"/>
                      <a:pt x="617" y="1322"/>
                    </a:cubicBezTo>
                    <a:cubicBezTo>
                      <a:pt x="619" y="1322"/>
                      <a:pt x="619" y="1322"/>
                      <a:pt x="620" y="1322"/>
                    </a:cubicBezTo>
                    <a:cubicBezTo>
                      <a:pt x="623" y="1322"/>
                      <a:pt x="624" y="1323"/>
                      <a:pt x="627" y="1323"/>
                    </a:cubicBezTo>
                    <a:cubicBezTo>
                      <a:pt x="628" y="1323"/>
                      <a:pt x="629" y="1323"/>
                      <a:pt x="630" y="1323"/>
                    </a:cubicBezTo>
                    <a:cubicBezTo>
                      <a:pt x="631" y="1323"/>
                      <a:pt x="632" y="1323"/>
                      <a:pt x="633" y="1323"/>
                    </a:cubicBezTo>
                    <a:cubicBezTo>
                      <a:pt x="634" y="1323"/>
                      <a:pt x="635" y="1324"/>
                      <a:pt x="636" y="1324"/>
                    </a:cubicBezTo>
                    <a:cubicBezTo>
                      <a:pt x="637" y="1324"/>
                      <a:pt x="637" y="1324"/>
                      <a:pt x="638" y="1324"/>
                    </a:cubicBezTo>
                    <a:cubicBezTo>
                      <a:pt x="639" y="1324"/>
                      <a:pt x="640" y="1324"/>
                      <a:pt x="641" y="1324"/>
                    </a:cubicBezTo>
                    <a:cubicBezTo>
                      <a:pt x="642" y="1324"/>
                      <a:pt x="642" y="1324"/>
                      <a:pt x="643" y="1324"/>
                    </a:cubicBezTo>
                    <a:cubicBezTo>
                      <a:pt x="644" y="1324"/>
                      <a:pt x="644" y="1325"/>
                      <a:pt x="645" y="1326"/>
                    </a:cubicBezTo>
                    <a:cubicBezTo>
                      <a:pt x="647" y="1326"/>
                      <a:pt x="648" y="1326"/>
                      <a:pt x="650" y="1326"/>
                    </a:cubicBezTo>
                    <a:cubicBezTo>
                      <a:pt x="652" y="1326"/>
                      <a:pt x="653" y="1327"/>
                      <a:pt x="656" y="1327"/>
                    </a:cubicBezTo>
                    <a:cubicBezTo>
                      <a:pt x="659" y="1328"/>
                      <a:pt x="660" y="1328"/>
                      <a:pt x="663" y="1328"/>
                    </a:cubicBezTo>
                    <a:cubicBezTo>
                      <a:pt x="665" y="1328"/>
                      <a:pt x="666" y="1328"/>
                      <a:pt x="668" y="1328"/>
                    </a:cubicBezTo>
                    <a:cubicBezTo>
                      <a:pt x="671" y="1328"/>
                      <a:pt x="673" y="1328"/>
                      <a:pt x="675" y="1328"/>
                    </a:cubicBezTo>
                    <a:cubicBezTo>
                      <a:pt x="677" y="1328"/>
                      <a:pt x="678" y="1328"/>
                      <a:pt x="680" y="1328"/>
                    </a:cubicBezTo>
                    <a:cubicBezTo>
                      <a:pt x="682" y="1329"/>
                      <a:pt x="684" y="1329"/>
                      <a:pt x="687" y="1329"/>
                    </a:cubicBezTo>
                    <a:cubicBezTo>
                      <a:pt x="689" y="1330"/>
                      <a:pt x="691" y="1330"/>
                      <a:pt x="693" y="1331"/>
                    </a:cubicBezTo>
                    <a:cubicBezTo>
                      <a:pt x="696" y="1332"/>
                      <a:pt x="698" y="1332"/>
                      <a:pt x="701" y="1333"/>
                    </a:cubicBezTo>
                    <a:cubicBezTo>
                      <a:pt x="703" y="1333"/>
                      <a:pt x="705" y="1332"/>
                      <a:pt x="707" y="1333"/>
                    </a:cubicBezTo>
                    <a:cubicBezTo>
                      <a:pt x="710" y="1334"/>
                      <a:pt x="710" y="1336"/>
                      <a:pt x="713" y="1337"/>
                    </a:cubicBezTo>
                    <a:cubicBezTo>
                      <a:pt x="714" y="1337"/>
                      <a:pt x="715" y="1337"/>
                      <a:pt x="716" y="1337"/>
                    </a:cubicBezTo>
                    <a:cubicBezTo>
                      <a:pt x="717" y="1337"/>
                      <a:pt x="718" y="1337"/>
                      <a:pt x="719" y="1336"/>
                    </a:cubicBezTo>
                    <a:cubicBezTo>
                      <a:pt x="721" y="1336"/>
                      <a:pt x="721" y="1335"/>
                      <a:pt x="722" y="1334"/>
                    </a:cubicBezTo>
                    <a:cubicBezTo>
                      <a:pt x="724" y="1334"/>
                      <a:pt x="725" y="1333"/>
                      <a:pt x="726" y="1333"/>
                    </a:cubicBezTo>
                    <a:cubicBezTo>
                      <a:pt x="729" y="1332"/>
                      <a:pt x="730" y="1332"/>
                      <a:pt x="733" y="1331"/>
                    </a:cubicBezTo>
                    <a:cubicBezTo>
                      <a:pt x="736" y="1331"/>
                      <a:pt x="738" y="1331"/>
                      <a:pt x="741" y="1330"/>
                    </a:cubicBezTo>
                    <a:cubicBezTo>
                      <a:pt x="744" y="1330"/>
                      <a:pt x="746" y="1330"/>
                      <a:pt x="749" y="1330"/>
                    </a:cubicBezTo>
                    <a:cubicBezTo>
                      <a:pt x="753" y="1329"/>
                      <a:pt x="755" y="1329"/>
                      <a:pt x="760" y="1329"/>
                    </a:cubicBezTo>
                    <a:cubicBezTo>
                      <a:pt x="762" y="1329"/>
                      <a:pt x="763" y="1330"/>
                      <a:pt x="766" y="1330"/>
                    </a:cubicBezTo>
                    <a:cubicBezTo>
                      <a:pt x="769" y="1330"/>
                      <a:pt x="770" y="1330"/>
                      <a:pt x="773" y="1330"/>
                    </a:cubicBezTo>
                    <a:cubicBezTo>
                      <a:pt x="775" y="1330"/>
                      <a:pt x="776" y="1330"/>
                      <a:pt x="778" y="1330"/>
                    </a:cubicBezTo>
                    <a:cubicBezTo>
                      <a:pt x="781" y="1329"/>
                      <a:pt x="783" y="1328"/>
                      <a:pt x="785" y="1327"/>
                    </a:cubicBezTo>
                    <a:cubicBezTo>
                      <a:pt x="787" y="1326"/>
                      <a:pt x="788" y="1326"/>
                      <a:pt x="789" y="1326"/>
                    </a:cubicBezTo>
                    <a:cubicBezTo>
                      <a:pt x="792" y="1325"/>
                      <a:pt x="794" y="1326"/>
                      <a:pt x="797" y="1325"/>
                    </a:cubicBezTo>
                    <a:cubicBezTo>
                      <a:pt x="798" y="1325"/>
                      <a:pt x="799" y="1324"/>
                      <a:pt x="800" y="1324"/>
                    </a:cubicBezTo>
                    <a:cubicBezTo>
                      <a:pt x="802" y="1324"/>
                      <a:pt x="803" y="1324"/>
                      <a:pt x="804" y="1324"/>
                    </a:cubicBezTo>
                    <a:cubicBezTo>
                      <a:pt x="807" y="1324"/>
                      <a:pt x="808" y="1323"/>
                      <a:pt x="810" y="1323"/>
                    </a:cubicBezTo>
                    <a:cubicBezTo>
                      <a:pt x="813" y="1322"/>
                      <a:pt x="814" y="1323"/>
                      <a:pt x="817" y="1322"/>
                    </a:cubicBezTo>
                    <a:cubicBezTo>
                      <a:pt x="819" y="1322"/>
                      <a:pt x="820" y="1321"/>
                      <a:pt x="821" y="1320"/>
                    </a:cubicBezTo>
                    <a:cubicBezTo>
                      <a:pt x="824" y="1320"/>
                      <a:pt x="825" y="1320"/>
                      <a:pt x="827" y="1320"/>
                    </a:cubicBezTo>
                    <a:cubicBezTo>
                      <a:pt x="829" y="1320"/>
                      <a:pt x="830" y="1320"/>
                      <a:pt x="831" y="1320"/>
                    </a:cubicBezTo>
                    <a:cubicBezTo>
                      <a:pt x="834" y="1320"/>
                      <a:pt x="835" y="1320"/>
                      <a:pt x="838" y="1320"/>
                    </a:cubicBezTo>
                    <a:cubicBezTo>
                      <a:pt x="839" y="1320"/>
                      <a:pt x="840" y="1321"/>
                      <a:pt x="841" y="1320"/>
                    </a:cubicBezTo>
                    <a:cubicBezTo>
                      <a:pt x="842" y="1319"/>
                      <a:pt x="842" y="1318"/>
                      <a:pt x="841" y="1317"/>
                    </a:cubicBezTo>
                    <a:cubicBezTo>
                      <a:pt x="841" y="1316"/>
                      <a:pt x="840" y="1317"/>
                      <a:pt x="839" y="1317"/>
                    </a:cubicBezTo>
                    <a:cubicBezTo>
                      <a:pt x="838" y="1317"/>
                      <a:pt x="835" y="1317"/>
                      <a:pt x="836" y="1316"/>
                    </a:cubicBezTo>
                    <a:cubicBezTo>
                      <a:pt x="836" y="1315"/>
                      <a:pt x="837" y="1315"/>
                      <a:pt x="838" y="1315"/>
                    </a:cubicBezTo>
                    <a:cubicBezTo>
                      <a:pt x="839" y="1315"/>
                      <a:pt x="841" y="1316"/>
                      <a:pt x="841" y="1314"/>
                    </a:cubicBezTo>
                    <a:cubicBezTo>
                      <a:pt x="842" y="1313"/>
                      <a:pt x="841" y="1313"/>
                      <a:pt x="841" y="1312"/>
                    </a:cubicBezTo>
                    <a:cubicBezTo>
                      <a:pt x="840" y="1311"/>
                      <a:pt x="839" y="1312"/>
                      <a:pt x="837" y="1312"/>
                    </a:cubicBezTo>
                    <a:cubicBezTo>
                      <a:pt x="835" y="1312"/>
                      <a:pt x="834" y="1312"/>
                      <a:pt x="832" y="1312"/>
                    </a:cubicBezTo>
                    <a:cubicBezTo>
                      <a:pt x="830" y="1312"/>
                      <a:pt x="829" y="1313"/>
                      <a:pt x="826" y="1313"/>
                    </a:cubicBezTo>
                    <a:cubicBezTo>
                      <a:pt x="824" y="1313"/>
                      <a:pt x="822" y="1313"/>
                      <a:pt x="819" y="1313"/>
                    </a:cubicBezTo>
                    <a:cubicBezTo>
                      <a:pt x="817" y="1313"/>
                      <a:pt x="815" y="1314"/>
                      <a:pt x="812" y="1314"/>
                    </a:cubicBezTo>
                    <a:cubicBezTo>
                      <a:pt x="810" y="1314"/>
                      <a:pt x="809" y="1312"/>
                      <a:pt x="807" y="1312"/>
                    </a:cubicBezTo>
                    <a:cubicBezTo>
                      <a:pt x="805" y="1311"/>
                      <a:pt x="803" y="1312"/>
                      <a:pt x="802" y="1311"/>
                    </a:cubicBezTo>
                    <a:cubicBezTo>
                      <a:pt x="802" y="1310"/>
                      <a:pt x="802" y="1309"/>
                      <a:pt x="803" y="1308"/>
                    </a:cubicBezTo>
                    <a:cubicBezTo>
                      <a:pt x="803" y="1307"/>
                      <a:pt x="805" y="1308"/>
                      <a:pt x="805" y="1307"/>
                    </a:cubicBezTo>
                    <a:cubicBezTo>
                      <a:pt x="806" y="1306"/>
                      <a:pt x="806" y="1305"/>
                      <a:pt x="806" y="1304"/>
                    </a:cubicBezTo>
                    <a:cubicBezTo>
                      <a:pt x="807" y="1304"/>
                      <a:pt x="808" y="1304"/>
                      <a:pt x="809" y="1304"/>
                    </a:cubicBezTo>
                    <a:cubicBezTo>
                      <a:pt x="810" y="1303"/>
                      <a:pt x="810" y="1303"/>
                      <a:pt x="812" y="1302"/>
                    </a:cubicBezTo>
                    <a:cubicBezTo>
                      <a:pt x="813" y="1301"/>
                      <a:pt x="814" y="1301"/>
                      <a:pt x="815" y="1301"/>
                    </a:cubicBezTo>
                    <a:cubicBezTo>
                      <a:pt x="817" y="1301"/>
                      <a:pt x="818" y="1301"/>
                      <a:pt x="819" y="1301"/>
                    </a:cubicBezTo>
                    <a:cubicBezTo>
                      <a:pt x="821" y="1300"/>
                      <a:pt x="821" y="1299"/>
                      <a:pt x="823" y="1299"/>
                    </a:cubicBezTo>
                    <a:cubicBezTo>
                      <a:pt x="825" y="1298"/>
                      <a:pt x="826" y="1299"/>
                      <a:pt x="828" y="1298"/>
                    </a:cubicBezTo>
                    <a:cubicBezTo>
                      <a:pt x="830" y="1297"/>
                      <a:pt x="831" y="1297"/>
                      <a:pt x="833" y="1296"/>
                    </a:cubicBezTo>
                    <a:cubicBezTo>
                      <a:pt x="837" y="1296"/>
                      <a:pt x="837" y="1296"/>
                      <a:pt x="837" y="1296"/>
                    </a:cubicBezTo>
                    <a:cubicBezTo>
                      <a:pt x="839" y="1296"/>
                      <a:pt x="841" y="1296"/>
                      <a:pt x="843" y="1296"/>
                    </a:cubicBezTo>
                    <a:cubicBezTo>
                      <a:pt x="845" y="1296"/>
                      <a:pt x="846" y="1295"/>
                      <a:pt x="848" y="1295"/>
                    </a:cubicBezTo>
                    <a:cubicBezTo>
                      <a:pt x="850" y="1295"/>
                      <a:pt x="851" y="1295"/>
                      <a:pt x="853" y="1295"/>
                    </a:cubicBezTo>
                    <a:cubicBezTo>
                      <a:pt x="855" y="1295"/>
                      <a:pt x="856" y="1295"/>
                      <a:pt x="857" y="1295"/>
                    </a:cubicBezTo>
                    <a:cubicBezTo>
                      <a:pt x="860" y="1294"/>
                      <a:pt x="861" y="1294"/>
                      <a:pt x="863" y="1294"/>
                    </a:cubicBezTo>
                    <a:cubicBezTo>
                      <a:pt x="865" y="1294"/>
                      <a:pt x="866" y="1293"/>
                      <a:pt x="868" y="1293"/>
                    </a:cubicBezTo>
                    <a:cubicBezTo>
                      <a:pt x="870" y="1292"/>
                      <a:pt x="871" y="1291"/>
                      <a:pt x="872" y="1291"/>
                    </a:cubicBezTo>
                    <a:cubicBezTo>
                      <a:pt x="874" y="1291"/>
                      <a:pt x="874" y="1291"/>
                      <a:pt x="876" y="1291"/>
                    </a:cubicBezTo>
                    <a:cubicBezTo>
                      <a:pt x="878" y="1291"/>
                      <a:pt x="880" y="1292"/>
                      <a:pt x="882" y="1290"/>
                    </a:cubicBezTo>
                    <a:cubicBezTo>
                      <a:pt x="882" y="1290"/>
                      <a:pt x="882" y="1289"/>
                      <a:pt x="882" y="1288"/>
                    </a:cubicBezTo>
                    <a:cubicBezTo>
                      <a:pt x="883" y="1286"/>
                      <a:pt x="883" y="1285"/>
                      <a:pt x="884" y="1284"/>
                    </a:cubicBezTo>
                    <a:cubicBezTo>
                      <a:pt x="886" y="1283"/>
                      <a:pt x="887" y="1283"/>
                      <a:pt x="890" y="1283"/>
                    </a:cubicBezTo>
                    <a:cubicBezTo>
                      <a:pt x="891" y="1283"/>
                      <a:pt x="892" y="1283"/>
                      <a:pt x="893" y="1283"/>
                    </a:cubicBezTo>
                    <a:cubicBezTo>
                      <a:pt x="894" y="1282"/>
                      <a:pt x="894" y="1281"/>
                      <a:pt x="895" y="1280"/>
                    </a:cubicBezTo>
                    <a:cubicBezTo>
                      <a:pt x="896" y="1279"/>
                      <a:pt x="898" y="1280"/>
                      <a:pt x="900" y="1279"/>
                    </a:cubicBezTo>
                    <a:cubicBezTo>
                      <a:pt x="900" y="1279"/>
                      <a:pt x="901" y="1278"/>
                      <a:pt x="901" y="1277"/>
                    </a:cubicBezTo>
                    <a:cubicBezTo>
                      <a:pt x="901" y="1276"/>
                      <a:pt x="899" y="1277"/>
                      <a:pt x="898" y="1277"/>
                    </a:cubicBezTo>
                    <a:cubicBezTo>
                      <a:pt x="897" y="1277"/>
                      <a:pt x="897" y="1277"/>
                      <a:pt x="896" y="1277"/>
                    </a:cubicBezTo>
                    <a:cubicBezTo>
                      <a:pt x="895" y="1278"/>
                      <a:pt x="894" y="1278"/>
                      <a:pt x="893" y="1279"/>
                    </a:cubicBezTo>
                    <a:cubicBezTo>
                      <a:pt x="891" y="1279"/>
                      <a:pt x="890" y="1279"/>
                      <a:pt x="889" y="1279"/>
                    </a:cubicBezTo>
                    <a:cubicBezTo>
                      <a:pt x="888" y="1279"/>
                      <a:pt x="888" y="1278"/>
                      <a:pt x="887" y="1278"/>
                    </a:cubicBezTo>
                    <a:cubicBezTo>
                      <a:pt x="887" y="1277"/>
                      <a:pt x="889" y="1277"/>
                      <a:pt x="889" y="1276"/>
                    </a:cubicBezTo>
                    <a:cubicBezTo>
                      <a:pt x="890" y="1275"/>
                      <a:pt x="890" y="1274"/>
                      <a:pt x="890" y="1274"/>
                    </a:cubicBezTo>
                    <a:cubicBezTo>
                      <a:pt x="891" y="1273"/>
                      <a:pt x="892" y="1273"/>
                      <a:pt x="894" y="1273"/>
                    </a:cubicBezTo>
                    <a:cubicBezTo>
                      <a:pt x="895" y="1273"/>
                      <a:pt x="896" y="1273"/>
                      <a:pt x="897" y="1273"/>
                    </a:cubicBezTo>
                    <a:cubicBezTo>
                      <a:pt x="898" y="1272"/>
                      <a:pt x="898" y="1271"/>
                      <a:pt x="899" y="1271"/>
                    </a:cubicBezTo>
                    <a:cubicBezTo>
                      <a:pt x="900" y="1270"/>
                      <a:pt x="902" y="1270"/>
                      <a:pt x="904" y="1269"/>
                    </a:cubicBezTo>
                    <a:cubicBezTo>
                      <a:pt x="906" y="1269"/>
                      <a:pt x="906" y="1269"/>
                      <a:pt x="908" y="1268"/>
                    </a:cubicBezTo>
                    <a:cubicBezTo>
                      <a:pt x="909" y="1267"/>
                      <a:pt x="911" y="1267"/>
                      <a:pt x="911" y="1265"/>
                    </a:cubicBezTo>
                    <a:cubicBezTo>
                      <a:pt x="910" y="1264"/>
                      <a:pt x="909" y="1264"/>
                      <a:pt x="909" y="1264"/>
                    </a:cubicBezTo>
                    <a:cubicBezTo>
                      <a:pt x="908" y="1263"/>
                      <a:pt x="907" y="1262"/>
                      <a:pt x="907" y="1261"/>
                    </a:cubicBezTo>
                    <a:cubicBezTo>
                      <a:pt x="908" y="1260"/>
                      <a:pt x="908" y="1260"/>
                      <a:pt x="909" y="1260"/>
                    </a:cubicBezTo>
                    <a:cubicBezTo>
                      <a:pt x="910" y="1260"/>
                      <a:pt x="909" y="1262"/>
                      <a:pt x="910" y="1262"/>
                    </a:cubicBezTo>
                    <a:cubicBezTo>
                      <a:pt x="911" y="1263"/>
                      <a:pt x="912" y="1263"/>
                      <a:pt x="914" y="1262"/>
                    </a:cubicBezTo>
                    <a:cubicBezTo>
                      <a:pt x="915" y="1262"/>
                      <a:pt x="915" y="1261"/>
                      <a:pt x="916" y="1260"/>
                    </a:cubicBezTo>
                    <a:cubicBezTo>
                      <a:pt x="917" y="1259"/>
                      <a:pt x="917" y="1258"/>
                      <a:pt x="919" y="1258"/>
                    </a:cubicBezTo>
                    <a:cubicBezTo>
                      <a:pt x="920" y="1257"/>
                      <a:pt x="921" y="1259"/>
                      <a:pt x="923" y="1261"/>
                    </a:cubicBezTo>
                    <a:cubicBezTo>
                      <a:pt x="924" y="1262"/>
                      <a:pt x="924" y="1262"/>
                      <a:pt x="925" y="1263"/>
                    </a:cubicBezTo>
                    <a:cubicBezTo>
                      <a:pt x="926" y="1264"/>
                      <a:pt x="926" y="1264"/>
                      <a:pt x="926" y="1264"/>
                    </a:cubicBezTo>
                    <a:cubicBezTo>
                      <a:pt x="927" y="1265"/>
                      <a:pt x="928" y="1265"/>
                      <a:pt x="929" y="1264"/>
                    </a:cubicBezTo>
                    <a:cubicBezTo>
                      <a:pt x="930" y="1264"/>
                      <a:pt x="930" y="1264"/>
                      <a:pt x="931" y="1263"/>
                    </a:cubicBezTo>
                    <a:cubicBezTo>
                      <a:pt x="932" y="1262"/>
                      <a:pt x="931" y="1261"/>
                      <a:pt x="931" y="1260"/>
                    </a:cubicBezTo>
                    <a:cubicBezTo>
                      <a:pt x="932" y="1259"/>
                      <a:pt x="934" y="1259"/>
                      <a:pt x="935" y="1258"/>
                    </a:cubicBezTo>
                    <a:cubicBezTo>
                      <a:pt x="936" y="1258"/>
                      <a:pt x="936" y="1257"/>
                      <a:pt x="937" y="1257"/>
                    </a:cubicBezTo>
                    <a:cubicBezTo>
                      <a:pt x="939" y="1256"/>
                      <a:pt x="941" y="1255"/>
                      <a:pt x="942" y="1257"/>
                    </a:cubicBezTo>
                    <a:cubicBezTo>
                      <a:pt x="942" y="1258"/>
                      <a:pt x="942" y="1258"/>
                      <a:pt x="942" y="1259"/>
                    </a:cubicBezTo>
                    <a:cubicBezTo>
                      <a:pt x="941" y="1260"/>
                      <a:pt x="939" y="1259"/>
                      <a:pt x="939" y="1260"/>
                    </a:cubicBezTo>
                    <a:cubicBezTo>
                      <a:pt x="939" y="1261"/>
                      <a:pt x="940" y="1261"/>
                      <a:pt x="941" y="1261"/>
                    </a:cubicBezTo>
                    <a:cubicBezTo>
                      <a:pt x="943" y="1262"/>
                      <a:pt x="945" y="1261"/>
                      <a:pt x="947" y="1260"/>
                    </a:cubicBezTo>
                    <a:cubicBezTo>
                      <a:pt x="949" y="1260"/>
                      <a:pt x="951" y="1260"/>
                      <a:pt x="953" y="1260"/>
                    </a:cubicBezTo>
                    <a:cubicBezTo>
                      <a:pt x="955" y="1260"/>
                      <a:pt x="956" y="1260"/>
                      <a:pt x="957" y="1260"/>
                    </a:cubicBezTo>
                    <a:cubicBezTo>
                      <a:pt x="959" y="1261"/>
                      <a:pt x="959" y="1262"/>
                      <a:pt x="961" y="1262"/>
                    </a:cubicBezTo>
                    <a:cubicBezTo>
                      <a:pt x="962" y="1262"/>
                      <a:pt x="963" y="1260"/>
                      <a:pt x="965" y="1261"/>
                    </a:cubicBezTo>
                    <a:cubicBezTo>
                      <a:pt x="966" y="1261"/>
                      <a:pt x="966" y="1262"/>
                      <a:pt x="967" y="1262"/>
                    </a:cubicBezTo>
                    <a:cubicBezTo>
                      <a:pt x="968" y="1263"/>
                      <a:pt x="969" y="1261"/>
                      <a:pt x="970" y="1260"/>
                    </a:cubicBezTo>
                    <a:cubicBezTo>
                      <a:pt x="972" y="1259"/>
                      <a:pt x="973" y="1259"/>
                      <a:pt x="975" y="1259"/>
                    </a:cubicBezTo>
                    <a:cubicBezTo>
                      <a:pt x="977" y="1259"/>
                      <a:pt x="978" y="1259"/>
                      <a:pt x="980" y="1259"/>
                    </a:cubicBezTo>
                    <a:cubicBezTo>
                      <a:pt x="982" y="1258"/>
                      <a:pt x="982" y="1258"/>
                      <a:pt x="984" y="1258"/>
                    </a:cubicBezTo>
                    <a:cubicBezTo>
                      <a:pt x="986" y="1257"/>
                      <a:pt x="987" y="1257"/>
                      <a:pt x="989" y="1257"/>
                    </a:cubicBezTo>
                    <a:cubicBezTo>
                      <a:pt x="991" y="1257"/>
                      <a:pt x="993" y="1257"/>
                      <a:pt x="995" y="1257"/>
                    </a:cubicBezTo>
                    <a:cubicBezTo>
                      <a:pt x="996" y="1256"/>
                      <a:pt x="997" y="1256"/>
                      <a:pt x="999" y="1256"/>
                    </a:cubicBezTo>
                    <a:cubicBezTo>
                      <a:pt x="1001" y="1256"/>
                      <a:pt x="1002" y="1256"/>
                      <a:pt x="1004" y="1256"/>
                    </a:cubicBezTo>
                    <a:cubicBezTo>
                      <a:pt x="1005" y="1256"/>
                      <a:pt x="1006" y="1256"/>
                      <a:pt x="1008" y="1256"/>
                    </a:cubicBezTo>
                    <a:cubicBezTo>
                      <a:pt x="1009" y="1255"/>
                      <a:pt x="1010" y="1255"/>
                      <a:pt x="1011" y="1254"/>
                    </a:cubicBezTo>
                    <a:cubicBezTo>
                      <a:pt x="1012" y="1254"/>
                      <a:pt x="1013" y="1254"/>
                      <a:pt x="1014" y="1254"/>
                    </a:cubicBezTo>
                    <a:cubicBezTo>
                      <a:pt x="1018" y="1255"/>
                      <a:pt x="1018" y="1255"/>
                      <a:pt x="1018" y="1255"/>
                    </a:cubicBezTo>
                    <a:cubicBezTo>
                      <a:pt x="1020" y="1254"/>
                      <a:pt x="1020" y="1253"/>
                      <a:pt x="1021" y="1253"/>
                    </a:cubicBezTo>
                    <a:cubicBezTo>
                      <a:pt x="1023" y="1253"/>
                      <a:pt x="1023" y="1254"/>
                      <a:pt x="1025" y="1255"/>
                    </a:cubicBezTo>
                    <a:cubicBezTo>
                      <a:pt x="1026" y="1255"/>
                      <a:pt x="1026" y="1256"/>
                      <a:pt x="1027" y="1257"/>
                    </a:cubicBezTo>
                    <a:cubicBezTo>
                      <a:pt x="1029" y="1258"/>
                      <a:pt x="1031" y="1257"/>
                      <a:pt x="1033" y="1257"/>
                    </a:cubicBezTo>
                    <a:cubicBezTo>
                      <a:pt x="1035" y="1258"/>
                      <a:pt x="1037" y="1258"/>
                      <a:pt x="1039" y="1257"/>
                    </a:cubicBezTo>
                    <a:cubicBezTo>
                      <a:pt x="1040" y="1256"/>
                      <a:pt x="1040" y="1256"/>
                      <a:pt x="1041" y="1255"/>
                    </a:cubicBezTo>
                    <a:cubicBezTo>
                      <a:pt x="1042" y="1254"/>
                      <a:pt x="1043" y="1255"/>
                      <a:pt x="1045" y="1255"/>
                    </a:cubicBezTo>
                    <a:cubicBezTo>
                      <a:pt x="1047" y="1255"/>
                      <a:pt x="1048" y="1255"/>
                      <a:pt x="1049" y="1255"/>
                    </a:cubicBezTo>
                    <a:cubicBezTo>
                      <a:pt x="1051" y="1255"/>
                      <a:pt x="1052" y="1255"/>
                      <a:pt x="1054" y="1255"/>
                    </a:cubicBezTo>
                    <a:cubicBezTo>
                      <a:pt x="1057" y="1255"/>
                      <a:pt x="1059" y="1256"/>
                      <a:pt x="1061" y="1255"/>
                    </a:cubicBezTo>
                    <a:cubicBezTo>
                      <a:pt x="1062" y="1254"/>
                      <a:pt x="1062" y="1253"/>
                      <a:pt x="1063" y="1253"/>
                    </a:cubicBezTo>
                    <a:cubicBezTo>
                      <a:pt x="1065" y="1253"/>
                      <a:pt x="1066" y="1253"/>
                      <a:pt x="1067" y="1253"/>
                    </a:cubicBezTo>
                    <a:cubicBezTo>
                      <a:pt x="1068" y="1253"/>
                      <a:pt x="1068" y="1252"/>
                      <a:pt x="1069" y="1252"/>
                    </a:cubicBezTo>
                    <a:cubicBezTo>
                      <a:pt x="1071" y="1252"/>
                      <a:pt x="1072" y="1253"/>
                      <a:pt x="1074" y="1254"/>
                    </a:cubicBezTo>
                    <a:cubicBezTo>
                      <a:pt x="1075" y="1254"/>
                      <a:pt x="1076" y="1254"/>
                      <a:pt x="1077" y="1254"/>
                    </a:cubicBezTo>
                    <a:cubicBezTo>
                      <a:pt x="1078" y="1254"/>
                      <a:pt x="1079" y="1254"/>
                      <a:pt x="1080" y="1254"/>
                    </a:cubicBezTo>
                    <a:cubicBezTo>
                      <a:pt x="1081" y="1254"/>
                      <a:pt x="1081" y="1255"/>
                      <a:pt x="1082" y="1255"/>
                    </a:cubicBezTo>
                    <a:cubicBezTo>
                      <a:pt x="1084" y="1255"/>
                      <a:pt x="1084" y="1255"/>
                      <a:pt x="1085" y="1256"/>
                    </a:cubicBezTo>
                    <a:cubicBezTo>
                      <a:pt x="1087" y="1256"/>
                      <a:pt x="1088" y="1256"/>
                      <a:pt x="1090" y="1256"/>
                    </a:cubicBezTo>
                    <a:cubicBezTo>
                      <a:pt x="1090" y="1256"/>
                      <a:pt x="1091" y="1256"/>
                      <a:pt x="1092" y="1256"/>
                    </a:cubicBezTo>
                    <a:cubicBezTo>
                      <a:pt x="1093" y="1256"/>
                      <a:pt x="1094" y="1257"/>
                      <a:pt x="1096" y="1257"/>
                    </a:cubicBezTo>
                    <a:cubicBezTo>
                      <a:pt x="1097" y="1258"/>
                      <a:pt x="1098" y="1257"/>
                      <a:pt x="1100" y="1257"/>
                    </a:cubicBezTo>
                    <a:cubicBezTo>
                      <a:pt x="1102" y="1257"/>
                      <a:pt x="1103" y="1257"/>
                      <a:pt x="1104" y="1257"/>
                    </a:cubicBezTo>
                    <a:cubicBezTo>
                      <a:pt x="1106" y="1256"/>
                      <a:pt x="1106" y="1256"/>
                      <a:pt x="1107" y="1255"/>
                    </a:cubicBezTo>
                    <a:cubicBezTo>
                      <a:pt x="1110" y="1255"/>
                      <a:pt x="1111" y="1256"/>
                      <a:pt x="1114" y="1255"/>
                    </a:cubicBezTo>
                    <a:cubicBezTo>
                      <a:pt x="1115" y="1255"/>
                      <a:pt x="1116" y="1255"/>
                      <a:pt x="1118" y="1255"/>
                    </a:cubicBezTo>
                    <a:cubicBezTo>
                      <a:pt x="1120" y="1254"/>
                      <a:pt x="1121" y="1254"/>
                      <a:pt x="1123" y="1254"/>
                    </a:cubicBezTo>
                    <a:cubicBezTo>
                      <a:pt x="1124" y="1253"/>
                      <a:pt x="1125" y="1254"/>
                      <a:pt x="1127" y="1253"/>
                    </a:cubicBezTo>
                    <a:cubicBezTo>
                      <a:pt x="1129" y="1253"/>
                      <a:pt x="1129" y="1252"/>
                      <a:pt x="1130" y="1252"/>
                    </a:cubicBezTo>
                    <a:cubicBezTo>
                      <a:pt x="1132" y="1251"/>
                      <a:pt x="1133" y="1251"/>
                      <a:pt x="1134" y="1251"/>
                    </a:cubicBezTo>
                    <a:cubicBezTo>
                      <a:pt x="1136" y="1251"/>
                      <a:pt x="1137" y="1252"/>
                      <a:pt x="1139" y="1252"/>
                    </a:cubicBezTo>
                    <a:cubicBezTo>
                      <a:pt x="1141" y="1251"/>
                      <a:pt x="1141" y="1251"/>
                      <a:pt x="1143" y="1250"/>
                    </a:cubicBezTo>
                    <a:cubicBezTo>
                      <a:pt x="1144" y="1250"/>
                      <a:pt x="1145" y="1250"/>
                      <a:pt x="1146" y="1249"/>
                    </a:cubicBezTo>
                    <a:cubicBezTo>
                      <a:pt x="1148" y="1249"/>
                      <a:pt x="1148" y="1248"/>
                      <a:pt x="1150" y="1248"/>
                    </a:cubicBezTo>
                    <a:cubicBezTo>
                      <a:pt x="1151" y="1247"/>
                      <a:pt x="1152" y="1247"/>
                      <a:pt x="1153" y="1246"/>
                    </a:cubicBezTo>
                    <a:cubicBezTo>
                      <a:pt x="1155" y="1245"/>
                      <a:pt x="1155" y="1243"/>
                      <a:pt x="1157" y="1243"/>
                    </a:cubicBezTo>
                    <a:cubicBezTo>
                      <a:pt x="1159" y="1242"/>
                      <a:pt x="1161" y="1242"/>
                      <a:pt x="1163" y="1242"/>
                    </a:cubicBezTo>
                    <a:cubicBezTo>
                      <a:pt x="1164" y="1242"/>
                      <a:pt x="1165" y="1242"/>
                      <a:pt x="1166" y="1243"/>
                    </a:cubicBezTo>
                    <a:cubicBezTo>
                      <a:pt x="1167" y="1244"/>
                      <a:pt x="1166" y="1245"/>
                      <a:pt x="1168" y="1246"/>
                    </a:cubicBezTo>
                    <a:cubicBezTo>
                      <a:pt x="1169" y="1247"/>
                      <a:pt x="1171" y="1246"/>
                      <a:pt x="1171" y="1248"/>
                    </a:cubicBezTo>
                    <a:cubicBezTo>
                      <a:pt x="1172" y="1249"/>
                      <a:pt x="1170" y="1249"/>
                      <a:pt x="1171" y="1250"/>
                    </a:cubicBezTo>
                    <a:cubicBezTo>
                      <a:pt x="1171" y="1251"/>
                      <a:pt x="1173" y="1250"/>
                      <a:pt x="1174" y="1250"/>
                    </a:cubicBezTo>
                    <a:cubicBezTo>
                      <a:pt x="1175" y="1249"/>
                      <a:pt x="1175" y="1248"/>
                      <a:pt x="1177" y="1248"/>
                    </a:cubicBezTo>
                    <a:cubicBezTo>
                      <a:pt x="1178" y="1249"/>
                      <a:pt x="1177" y="1250"/>
                      <a:pt x="1178" y="1250"/>
                    </a:cubicBezTo>
                    <a:cubicBezTo>
                      <a:pt x="1180" y="1251"/>
                      <a:pt x="1181" y="1251"/>
                      <a:pt x="1182" y="1251"/>
                    </a:cubicBezTo>
                    <a:cubicBezTo>
                      <a:pt x="1183" y="1251"/>
                      <a:pt x="1184" y="1251"/>
                      <a:pt x="1184" y="1251"/>
                    </a:cubicBezTo>
                    <a:cubicBezTo>
                      <a:pt x="1186" y="1250"/>
                      <a:pt x="1187" y="1249"/>
                      <a:pt x="1188" y="1249"/>
                    </a:cubicBezTo>
                    <a:cubicBezTo>
                      <a:pt x="1189" y="1248"/>
                      <a:pt x="1190" y="1248"/>
                      <a:pt x="1191" y="1247"/>
                    </a:cubicBezTo>
                    <a:cubicBezTo>
                      <a:pt x="1193" y="1246"/>
                      <a:pt x="1193" y="1244"/>
                      <a:pt x="1195" y="1243"/>
                    </a:cubicBezTo>
                    <a:cubicBezTo>
                      <a:pt x="1197" y="1243"/>
                      <a:pt x="1198" y="1242"/>
                      <a:pt x="1199" y="1242"/>
                    </a:cubicBezTo>
                    <a:cubicBezTo>
                      <a:pt x="1200" y="1242"/>
                      <a:pt x="1201" y="1242"/>
                      <a:pt x="1202" y="1241"/>
                    </a:cubicBezTo>
                    <a:cubicBezTo>
                      <a:pt x="1203" y="1241"/>
                      <a:pt x="1204" y="1242"/>
                      <a:pt x="1206" y="1241"/>
                    </a:cubicBezTo>
                    <a:cubicBezTo>
                      <a:pt x="1208" y="1241"/>
                      <a:pt x="1208" y="1240"/>
                      <a:pt x="1210" y="1239"/>
                    </a:cubicBezTo>
                    <a:cubicBezTo>
                      <a:pt x="1211" y="1239"/>
                      <a:pt x="1212" y="1239"/>
                      <a:pt x="1214" y="1239"/>
                    </a:cubicBezTo>
                    <a:cubicBezTo>
                      <a:pt x="1215" y="1239"/>
                      <a:pt x="1216" y="1239"/>
                      <a:pt x="1218" y="1238"/>
                    </a:cubicBezTo>
                    <a:cubicBezTo>
                      <a:pt x="1220" y="1238"/>
                      <a:pt x="1221" y="1238"/>
                      <a:pt x="1222" y="1237"/>
                    </a:cubicBezTo>
                    <a:cubicBezTo>
                      <a:pt x="1224" y="1237"/>
                      <a:pt x="1224" y="1236"/>
                      <a:pt x="1226" y="1235"/>
                    </a:cubicBezTo>
                    <a:cubicBezTo>
                      <a:pt x="1228" y="1235"/>
                      <a:pt x="1229" y="1236"/>
                      <a:pt x="1231" y="1236"/>
                    </a:cubicBezTo>
                    <a:cubicBezTo>
                      <a:pt x="1233" y="1235"/>
                      <a:pt x="1233" y="1234"/>
                      <a:pt x="1235" y="1234"/>
                    </a:cubicBezTo>
                    <a:cubicBezTo>
                      <a:pt x="1236" y="1234"/>
                      <a:pt x="1237" y="1235"/>
                      <a:pt x="1239" y="1235"/>
                    </a:cubicBezTo>
                    <a:cubicBezTo>
                      <a:pt x="1240" y="1235"/>
                      <a:pt x="1240" y="1235"/>
                      <a:pt x="1241" y="1235"/>
                    </a:cubicBezTo>
                    <a:cubicBezTo>
                      <a:pt x="1243" y="1235"/>
                      <a:pt x="1244" y="1235"/>
                      <a:pt x="1246" y="1234"/>
                    </a:cubicBezTo>
                    <a:cubicBezTo>
                      <a:pt x="1246" y="1233"/>
                      <a:pt x="1246" y="1232"/>
                      <a:pt x="1247" y="1232"/>
                    </a:cubicBezTo>
                    <a:cubicBezTo>
                      <a:pt x="1247" y="1231"/>
                      <a:pt x="1248" y="1231"/>
                      <a:pt x="1249" y="1231"/>
                    </a:cubicBezTo>
                    <a:cubicBezTo>
                      <a:pt x="1251" y="1231"/>
                      <a:pt x="1252" y="1231"/>
                      <a:pt x="1253" y="1231"/>
                    </a:cubicBezTo>
                    <a:cubicBezTo>
                      <a:pt x="1255" y="1232"/>
                      <a:pt x="1256" y="1233"/>
                      <a:pt x="1257" y="1232"/>
                    </a:cubicBezTo>
                    <a:cubicBezTo>
                      <a:pt x="1257" y="1232"/>
                      <a:pt x="1257" y="1231"/>
                      <a:pt x="1257" y="1230"/>
                    </a:cubicBezTo>
                    <a:cubicBezTo>
                      <a:pt x="1258" y="1229"/>
                      <a:pt x="1257" y="1228"/>
                      <a:pt x="1258" y="1226"/>
                    </a:cubicBezTo>
                    <a:cubicBezTo>
                      <a:pt x="1259" y="1225"/>
                      <a:pt x="1261" y="1226"/>
                      <a:pt x="1263" y="1225"/>
                    </a:cubicBezTo>
                    <a:cubicBezTo>
                      <a:pt x="1264" y="1225"/>
                      <a:pt x="1264" y="1224"/>
                      <a:pt x="1265" y="1224"/>
                    </a:cubicBezTo>
                    <a:cubicBezTo>
                      <a:pt x="1267" y="1223"/>
                      <a:pt x="1269" y="1222"/>
                      <a:pt x="1271" y="1222"/>
                    </a:cubicBezTo>
                    <a:cubicBezTo>
                      <a:pt x="1273" y="1222"/>
                      <a:pt x="1275" y="1223"/>
                      <a:pt x="1277" y="1223"/>
                    </a:cubicBezTo>
                    <a:cubicBezTo>
                      <a:pt x="1279" y="1223"/>
                      <a:pt x="1280" y="1222"/>
                      <a:pt x="1281" y="1222"/>
                    </a:cubicBezTo>
                    <a:cubicBezTo>
                      <a:pt x="1283" y="1222"/>
                      <a:pt x="1284" y="1222"/>
                      <a:pt x="1286" y="1222"/>
                    </a:cubicBezTo>
                    <a:cubicBezTo>
                      <a:pt x="1287" y="1223"/>
                      <a:pt x="1288" y="1223"/>
                      <a:pt x="1289" y="1224"/>
                    </a:cubicBezTo>
                    <a:cubicBezTo>
                      <a:pt x="1290" y="1225"/>
                      <a:pt x="1291" y="1225"/>
                      <a:pt x="1292" y="1226"/>
                    </a:cubicBezTo>
                    <a:cubicBezTo>
                      <a:pt x="1293" y="1227"/>
                      <a:pt x="1293" y="1227"/>
                      <a:pt x="1294" y="1227"/>
                    </a:cubicBezTo>
                    <a:cubicBezTo>
                      <a:pt x="1295" y="1228"/>
                      <a:pt x="1294" y="1230"/>
                      <a:pt x="1296" y="1231"/>
                    </a:cubicBezTo>
                    <a:cubicBezTo>
                      <a:pt x="1296" y="1232"/>
                      <a:pt x="1297" y="1232"/>
                      <a:pt x="1298" y="1232"/>
                    </a:cubicBezTo>
                    <a:cubicBezTo>
                      <a:pt x="1300" y="1232"/>
                      <a:pt x="1302" y="1231"/>
                      <a:pt x="1304" y="1232"/>
                    </a:cubicBezTo>
                    <a:cubicBezTo>
                      <a:pt x="1305" y="1233"/>
                      <a:pt x="1305" y="1233"/>
                      <a:pt x="1306" y="1234"/>
                    </a:cubicBezTo>
                    <a:cubicBezTo>
                      <a:pt x="1308" y="1234"/>
                      <a:pt x="1309" y="1234"/>
                      <a:pt x="1311" y="1234"/>
                    </a:cubicBezTo>
                    <a:cubicBezTo>
                      <a:pt x="1313" y="1234"/>
                      <a:pt x="1314" y="1234"/>
                      <a:pt x="1315" y="1234"/>
                    </a:cubicBezTo>
                    <a:cubicBezTo>
                      <a:pt x="1318" y="1234"/>
                      <a:pt x="1319" y="1235"/>
                      <a:pt x="1321" y="1235"/>
                    </a:cubicBezTo>
                    <a:cubicBezTo>
                      <a:pt x="1323" y="1235"/>
                      <a:pt x="1324" y="1235"/>
                      <a:pt x="1325" y="1235"/>
                    </a:cubicBezTo>
                    <a:cubicBezTo>
                      <a:pt x="1328" y="1235"/>
                      <a:pt x="1330" y="1235"/>
                      <a:pt x="1332" y="1236"/>
                    </a:cubicBezTo>
                    <a:cubicBezTo>
                      <a:pt x="1335" y="1236"/>
                      <a:pt x="1336" y="1236"/>
                      <a:pt x="1338" y="1236"/>
                    </a:cubicBezTo>
                    <a:cubicBezTo>
                      <a:pt x="1340" y="1236"/>
                      <a:pt x="1342" y="1236"/>
                      <a:pt x="1344" y="1236"/>
                    </a:cubicBezTo>
                    <a:cubicBezTo>
                      <a:pt x="1346" y="1237"/>
                      <a:pt x="1347" y="1236"/>
                      <a:pt x="1349" y="1237"/>
                    </a:cubicBezTo>
                    <a:cubicBezTo>
                      <a:pt x="1350" y="1237"/>
                      <a:pt x="1351" y="1237"/>
                      <a:pt x="1353" y="1237"/>
                    </a:cubicBezTo>
                    <a:cubicBezTo>
                      <a:pt x="1355" y="1238"/>
                      <a:pt x="1357" y="1238"/>
                      <a:pt x="1359" y="1238"/>
                    </a:cubicBezTo>
                    <a:cubicBezTo>
                      <a:pt x="1360" y="1238"/>
                      <a:pt x="1361" y="1237"/>
                      <a:pt x="1362" y="1238"/>
                    </a:cubicBezTo>
                    <a:cubicBezTo>
                      <a:pt x="1363" y="1238"/>
                      <a:pt x="1362" y="1239"/>
                      <a:pt x="1362" y="1240"/>
                    </a:cubicBezTo>
                    <a:cubicBezTo>
                      <a:pt x="1362" y="1242"/>
                      <a:pt x="1361" y="1242"/>
                      <a:pt x="1360" y="1243"/>
                    </a:cubicBezTo>
                    <a:cubicBezTo>
                      <a:pt x="1360" y="1244"/>
                      <a:pt x="1359" y="1244"/>
                      <a:pt x="1359" y="1244"/>
                    </a:cubicBezTo>
                    <a:cubicBezTo>
                      <a:pt x="1358" y="1245"/>
                      <a:pt x="1357" y="1245"/>
                      <a:pt x="1356" y="1246"/>
                    </a:cubicBezTo>
                    <a:cubicBezTo>
                      <a:pt x="1355" y="1247"/>
                      <a:pt x="1356" y="1249"/>
                      <a:pt x="1355" y="1249"/>
                    </a:cubicBezTo>
                    <a:cubicBezTo>
                      <a:pt x="1354" y="1250"/>
                      <a:pt x="1352" y="1248"/>
                      <a:pt x="1351" y="1249"/>
                    </a:cubicBezTo>
                    <a:cubicBezTo>
                      <a:pt x="1351" y="1250"/>
                      <a:pt x="1351" y="1251"/>
                      <a:pt x="1351" y="1251"/>
                    </a:cubicBezTo>
                    <a:cubicBezTo>
                      <a:pt x="1350" y="1252"/>
                      <a:pt x="1350" y="1253"/>
                      <a:pt x="1349" y="1253"/>
                    </a:cubicBezTo>
                    <a:cubicBezTo>
                      <a:pt x="1348" y="1253"/>
                      <a:pt x="1347" y="1253"/>
                      <a:pt x="1346" y="1253"/>
                    </a:cubicBezTo>
                    <a:cubicBezTo>
                      <a:pt x="1344" y="1253"/>
                      <a:pt x="1342" y="1253"/>
                      <a:pt x="1341" y="1255"/>
                    </a:cubicBezTo>
                    <a:cubicBezTo>
                      <a:pt x="1341" y="1255"/>
                      <a:pt x="1341" y="1256"/>
                      <a:pt x="1341" y="1257"/>
                    </a:cubicBezTo>
                    <a:cubicBezTo>
                      <a:pt x="1342" y="1258"/>
                      <a:pt x="1342" y="1258"/>
                      <a:pt x="1343" y="1258"/>
                    </a:cubicBezTo>
                    <a:cubicBezTo>
                      <a:pt x="1345" y="1258"/>
                      <a:pt x="1345" y="1256"/>
                      <a:pt x="1346" y="1256"/>
                    </a:cubicBezTo>
                    <a:cubicBezTo>
                      <a:pt x="1347" y="1256"/>
                      <a:pt x="1348" y="1256"/>
                      <a:pt x="1349" y="1257"/>
                    </a:cubicBezTo>
                    <a:cubicBezTo>
                      <a:pt x="1350" y="1258"/>
                      <a:pt x="1348" y="1259"/>
                      <a:pt x="1346" y="1259"/>
                    </a:cubicBezTo>
                    <a:cubicBezTo>
                      <a:pt x="1345" y="1260"/>
                      <a:pt x="1344" y="1261"/>
                      <a:pt x="1343" y="1262"/>
                    </a:cubicBezTo>
                    <a:cubicBezTo>
                      <a:pt x="1341" y="1262"/>
                      <a:pt x="1339" y="1261"/>
                      <a:pt x="1337" y="1262"/>
                    </a:cubicBezTo>
                    <a:cubicBezTo>
                      <a:pt x="1336" y="1263"/>
                      <a:pt x="1336" y="1264"/>
                      <a:pt x="1334" y="1264"/>
                    </a:cubicBezTo>
                    <a:cubicBezTo>
                      <a:pt x="1334" y="1265"/>
                      <a:pt x="1333" y="1265"/>
                      <a:pt x="1332" y="1266"/>
                    </a:cubicBezTo>
                    <a:cubicBezTo>
                      <a:pt x="1332" y="1267"/>
                      <a:pt x="1332" y="1268"/>
                      <a:pt x="1332" y="1269"/>
                    </a:cubicBezTo>
                    <a:cubicBezTo>
                      <a:pt x="1333" y="1271"/>
                      <a:pt x="1335" y="1270"/>
                      <a:pt x="1337" y="1270"/>
                    </a:cubicBezTo>
                    <a:cubicBezTo>
                      <a:pt x="1339" y="1270"/>
                      <a:pt x="1340" y="1269"/>
                      <a:pt x="1341" y="1269"/>
                    </a:cubicBezTo>
                    <a:cubicBezTo>
                      <a:pt x="1344" y="1269"/>
                      <a:pt x="1345" y="1269"/>
                      <a:pt x="1347" y="1269"/>
                    </a:cubicBezTo>
                    <a:cubicBezTo>
                      <a:pt x="1349" y="1268"/>
                      <a:pt x="1349" y="1267"/>
                      <a:pt x="1351" y="1267"/>
                    </a:cubicBezTo>
                    <a:cubicBezTo>
                      <a:pt x="1352" y="1266"/>
                      <a:pt x="1353" y="1266"/>
                      <a:pt x="1354" y="1265"/>
                    </a:cubicBezTo>
                    <a:cubicBezTo>
                      <a:pt x="1355" y="1265"/>
                      <a:pt x="1355" y="1265"/>
                      <a:pt x="1356" y="1264"/>
                    </a:cubicBezTo>
                    <a:cubicBezTo>
                      <a:pt x="1357" y="1263"/>
                      <a:pt x="1357" y="1263"/>
                      <a:pt x="1358" y="1262"/>
                    </a:cubicBezTo>
                    <a:cubicBezTo>
                      <a:pt x="1359" y="1261"/>
                      <a:pt x="1359" y="1260"/>
                      <a:pt x="1361" y="1259"/>
                    </a:cubicBezTo>
                    <a:cubicBezTo>
                      <a:pt x="1362" y="1258"/>
                      <a:pt x="1363" y="1259"/>
                      <a:pt x="1364" y="1258"/>
                    </a:cubicBezTo>
                    <a:cubicBezTo>
                      <a:pt x="1365" y="1258"/>
                      <a:pt x="1366" y="1257"/>
                      <a:pt x="1367" y="1257"/>
                    </a:cubicBezTo>
                    <a:cubicBezTo>
                      <a:pt x="1368" y="1256"/>
                      <a:pt x="1368" y="1255"/>
                      <a:pt x="1369" y="1255"/>
                    </a:cubicBezTo>
                    <a:cubicBezTo>
                      <a:pt x="1371" y="1253"/>
                      <a:pt x="1372" y="1253"/>
                      <a:pt x="1374" y="1253"/>
                    </a:cubicBezTo>
                    <a:cubicBezTo>
                      <a:pt x="1376" y="1253"/>
                      <a:pt x="1378" y="1253"/>
                      <a:pt x="1380" y="1252"/>
                    </a:cubicBezTo>
                    <a:cubicBezTo>
                      <a:pt x="1382" y="1252"/>
                      <a:pt x="1383" y="1251"/>
                      <a:pt x="1385" y="1251"/>
                    </a:cubicBezTo>
                    <a:cubicBezTo>
                      <a:pt x="1386" y="1251"/>
                      <a:pt x="1387" y="1251"/>
                      <a:pt x="1389" y="1250"/>
                    </a:cubicBezTo>
                    <a:cubicBezTo>
                      <a:pt x="1390" y="1250"/>
                      <a:pt x="1390" y="1249"/>
                      <a:pt x="1391" y="1249"/>
                    </a:cubicBezTo>
                    <a:cubicBezTo>
                      <a:pt x="1393" y="1248"/>
                      <a:pt x="1395" y="1249"/>
                      <a:pt x="1397" y="1249"/>
                    </a:cubicBezTo>
                    <a:cubicBezTo>
                      <a:pt x="1398" y="1248"/>
                      <a:pt x="1399" y="1248"/>
                      <a:pt x="1401" y="1247"/>
                    </a:cubicBezTo>
                    <a:cubicBezTo>
                      <a:pt x="1403" y="1246"/>
                      <a:pt x="1404" y="1246"/>
                      <a:pt x="1405" y="1244"/>
                    </a:cubicBezTo>
                    <a:cubicBezTo>
                      <a:pt x="1405" y="1243"/>
                      <a:pt x="1405" y="1242"/>
                      <a:pt x="1405" y="1242"/>
                    </a:cubicBezTo>
                    <a:cubicBezTo>
                      <a:pt x="1406" y="1241"/>
                      <a:pt x="1408" y="1242"/>
                      <a:pt x="1409" y="1241"/>
                    </a:cubicBezTo>
                    <a:cubicBezTo>
                      <a:pt x="1410" y="1241"/>
                      <a:pt x="1410" y="1241"/>
                      <a:pt x="1411" y="1240"/>
                    </a:cubicBezTo>
                    <a:cubicBezTo>
                      <a:pt x="1413" y="1240"/>
                      <a:pt x="1414" y="1240"/>
                      <a:pt x="1416" y="1239"/>
                    </a:cubicBezTo>
                    <a:cubicBezTo>
                      <a:pt x="1418" y="1239"/>
                      <a:pt x="1418" y="1238"/>
                      <a:pt x="1420" y="1238"/>
                    </a:cubicBezTo>
                    <a:cubicBezTo>
                      <a:pt x="1422" y="1238"/>
                      <a:pt x="1422" y="1238"/>
                      <a:pt x="1424" y="1238"/>
                    </a:cubicBezTo>
                    <a:cubicBezTo>
                      <a:pt x="1426" y="1238"/>
                      <a:pt x="1428" y="1239"/>
                      <a:pt x="1429" y="1238"/>
                    </a:cubicBezTo>
                    <a:cubicBezTo>
                      <a:pt x="1429" y="1237"/>
                      <a:pt x="1429" y="1236"/>
                      <a:pt x="1429" y="1236"/>
                    </a:cubicBezTo>
                    <a:cubicBezTo>
                      <a:pt x="1430" y="1234"/>
                      <a:pt x="1432" y="1233"/>
                      <a:pt x="1434" y="1233"/>
                    </a:cubicBezTo>
                    <a:cubicBezTo>
                      <a:pt x="1435" y="1233"/>
                      <a:pt x="1435" y="1234"/>
                      <a:pt x="1436" y="1234"/>
                    </a:cubicBezTo>
                    <a:cubicBezTo>
                      <a:pt x="1438" y="1234"/>
                      <a:pt x="1438" y="1233"/>
                      <a:pt x="1439" y="1233"/>
                    </a:cubicBezTo>
                    <a:cubicBezTo>
                      <a:pt x="1442" y="1232"/>
                      <a:pt x="1444" y="1233"/>
                      <a:pt x="1447" y="1233"/>
                    </a:cubicBezTo>
                    <a:cubicBezTo>
                      <a:pt x="1449" y="1234"/>
                      <a:pt x="1450" y="1234"/>
                      <a:pt x="1453" y="1233"/>
                    </a:cubicBezTo>
                    <a:cubicBezTo>
                      <a:pt x="1455" y="1233"/>
                      <a:pt x="1456" y="1233"/>
                      <a:pt x="1459" y="1233"/>
                    </a:cubicBezTo>
                    <a:cubicBezTo>
                      <a:pt x="1461" y="1233"/>
                      <a:pt x="1462" y="1233"/>
                      <a:pt x="1464" y="1233"/>
                    </a:cubicBezTo>
                    <a:cubicBezTo>
                      <a:pt x="1465" y="1232"/>
                      <a:pt x="1466" y="1232"/>
                      <a:pt x="1467" y="1231"/>
                    </a:cubicBezTo>
                    <a:cubicBezTo>
                      <a:pt x="1469" y="1230"/>
                      <a:pt x="1470" y="1229"/>
                      <a:pt x="1472" y="1228"/>
                    </a:cubicBezTo>
                    <a:cubicBezTo>
                      <a:pt x="1474" y="1227"/>
                      <a:pt x="1475" y="1224"/>
                      <a:pt x="1476" y="1226"/>
                    </a:cubicBezTo>
                    <a:cubicBezTo>
                      <a:pt x="1478" y="1226"/>
                      <a:pt x="1477" y="1228"/>
                      <a:pt x="1478" y="1229"/>
                    </a:cubicBezTo>
                    <a:cubicBezTo>
                      <a:pt x="1479" y="1230"/>
                      <a:pt x="1481" y="1229"/>
                      <a:pt x="1483" y="1229"/>
                    </a:cubicBezTo>
                    <a:cubicBezTo>
                      <a:pt x="1486" y="1230"/>
                      <a:pt x="1488" y="1231"/>
                      <a:pt x="1491" y="1229"/>
                    </a:cubicBezTo>
                    <a:cubicBezTo>
                      <a:pt x="1492" y="1229"/>
                      <a:pt x="1492" y="1228"/>
                      <a:pt x="1493" y="1228"/>
                    </a:cubicBezTo>
                    <a:cubicBezTo>
                      <a:pt x="1494" y="1227"/>
                      <a:pt x="1495" y="1229"/>
                      <a:pt x="1497" y="1229"/>
                    </a:cubicBezTo>
                    <a:cubicBezTo>
                      <a:pt x="1500" y="1229"/>
                      <a:pt x="1501" y="1229"/>
                      <a:pt x="1503" y="1229"/>
                    </a:cubicBezTo>
                    <a:cubicBezTo>
                      <a:pt x="1506" y="1229"/>
                      <a:pt x="1510" y="1229"/>
                      <a:pt x="1510" y="1229"/>
                    </a:cubicBezTo>
                    <a:cubicBezTo>
                      <a:pt x="1511" y="1229"/>
                      <a:pt x="1512" y="1229"/>
                      <a:pt x="1513" y="1229"/>
                    </a:cubicBezTo>
                    <a:cubicBezTo>
                      <a:pt x="1514" y="1229"/>
                      <a:pt x="1515" y="1230"/>
                      <a:pt x="1516" y="1230"/>
                    </a:cubicBezTo>
                    <a:cubicBezTo>
                      <a:pt x="1518" y="1230"/>
                      <a:pt x="1519" y="1229"/>
                      <a:pt x="1521" y="1229"/>
                    </a:cubicBezTo>
                    <a:cubicBezTo>
                      <a:pt x="1523" y="1229"/>
                      <a:pt x="1523" y="1230"/>
                      <a:pt x="1525" y="1230"/>
                    </a:cubicBezTo>
                    <a:cubicBezTo>
                      <a:pt x="1526" y="1230"/>
                      <a:pt x="1527" y="1230"/>
                      <a:pt x="1528" y="1229"/>
                    </a:cubicBezTo>
                    <a:cubicBezTo>
                      <a:pt x="1530" y="1229"/>
                      <a:pt x="1532" y="1227"/>
                      <a:pt x="1533" y="1228"/>
                    </a:cubicBezTo>
                    <a:cubicBezTo>
                      <a:pt x="1534" y="1229"/>
                      <a:pt x="1534" y="1230"/>
                      <a:pt x="1535" y="1230"/>
                    </a:cubicBezTo>
                    <a:cubicBezTo>
                      <a:pt x="1536" y="1232"/>
                      <a:pt x="1538" y="1228"/>
                      <a:pt x="1540" y="1228"/>
                    </a:cubicBezTo>
                    <a:cubicBezTo>
                      <a:pt x="1541" y="1227"/>
                      <a:pt x="1542" y="1227"/>
                      <a:pt x="1543" y="1227"/>
                    </a:cubicBezTo>
                    <a:cubicBezTo>
                      <a:pt x="1545" y="1227"/>
                      <a:pt x="1546" y="1227"/>
                      <a:pt x="1548" y="1226"/>
                    </a:cubicBezTo>
                    <a:cubicBezTo>
                      <a:pt x="1549" y="1226"/>
                      <a:pt x="1549" y="1225"/>
                      <a:pt x="1550" y="1224"/>
                    </a:cubicBezTo>
                    <a:cubicBezTo>
                      <a:pt x="1551" y="1224"/>
                      <a:pt x="1553" y="1224"/>
                      <a:pt x="1555" y="1224"/>
                    </a:cubicBezTo>
                    <a:cubicBezTo>
                      <a:pt x="1556" y="1224"/>
                      <a:pt x="1557" y="1224"/>
                      <a:pt x="1559" y="1224"/>
                    </a:cubicBezTo>
                    <a:cubicBezTo>
                      <a:pt x="1561" y="1224"/>
                      <a:pt x="1563" y="1223"/>
                      <a:pt x="1565" y="1224"/>
                    </a:cubicBezTo>
                    <a:cubicBezTo>
                      <a:pt x="1567" y="1224"/>
                      <a:pt x="1569" y="1224"/>
                      <a:pt x="1571" y="1225"/>
                    </a:cubicBezTo>
                    <a:cubicBezTo>
                      <a:pt x="1572" y="1226"/>
                      <a:pt x="1573" y="1227"/>
                      <a:pt x="1574" y="1227"/>
                    </a:cubicBezTo>
                    <a:cubicBezTo>
                      <a:pt x="1576" y="1228"/>
                      <a:pt x="1577" y="1228"/>
                      <a:pt x="1579" y="1228"/>
                    </a:cubicBezTo>
                    <a:cubicBezTo>
                      <a:pt x="1580" y="1228"/>
                      <a:pt x="1581" y="1228"/>
                      <a:pt x="1583" y="1228"/>
                    </a:cubicBezTo>
                    <a:cubicBezTo>
                      <a:pt x="1584" y="1228"/>
                      <a:pt x="1586" y="1227"/>
                      <a:pt x="1587" y="1228"/>
                    </a:cubicBezTo>
                    <a:cubicBezTo>
                      <a:pt x="1588" y="1229"/>
                      <a:pt x="1587" y="1230"/>
                      <a:pt x="1588" y="1231"/>
                    </a:cubicBezTo>
                    <a:cubicBezTo>
                      <a:pt x="1590" y="1233"/>
                      <a:pt x="1593" y="1232"/>
                      <a:pt x="1595" y="1231"/>
                    </a:cubicBezTo>
                    <a:cubicBezTo>
                      <a:pt x="1598" y="1231"/>
                      <a:pt x="1599" y="1229"/>
                      <a:pt x="1601" y="1228"/>
                    </a:cubicBezTo>
                    <a:cubicBezTo>
                      <a:pt x="1603" y="1227"/>
                      <a:pt x="1604" y="1226"/>
                      <a:pt x="1606" y="1225"/>
                    </a:cubicBezTo>
                    <a:cubicBezTo>
                      <a:pt x="1608" y="1225"/>
                      <a:pt x="1608" y="1224"/>
                      <a:pt x="1610" y="1224"/>
                    </a:cubicBezTo>
                    <a:cubicBezTo>
                      <a:pt x="1611" y="1224"/>
                      <a:pt x="1612" y="1224"/>
                      <a:pt x="1614" y="1224"/>
                    </a:cubicBezTo>
                    <a:cubicBezTo>
                      <a:pt x="1617" y="1223"/>
                      <a:pt x="1618" y="1223"/>
                      <a:pt x="1621" y="1223"/>
                    </a:cubicBezTo>
                    <a:cubicBezTo>
                      <a:pt x="1622" y="1223"/>
                      <a:pt x="1623" y="1223"/>
                      <a:pt x="1624" y="1224"/>
                    </a:cubicBezTo>
                    <a:cubicBezTo>
                      <a:pt x="1625" y="1225"/>
                      <a:pt x="1624" y="1227"/>
                      <a:pt x="1625" y="1228"/>
                    </a:cubicBezTo>
                    <a:cubicBezTo>
                      <a:pt x="1627" y="1229"/>
                      <a:pt x="1628" y="1228"/>
                      <a:pt x="1631" y="1228"/>
                    </a:cubicBezTo>
                    <a:cubicBezTo>
                      <a:pt x="1632" y="1228"/>
                      <a:pt x="1634" y="1227"/>
                      <a:pt x="1635" y="1228"/>
                    </a:cubicBezTo>
                    <a:cubicBezTo>
                      <a:pt x="1635" y="1229"/>
                      <a:pt x="1634" y="1230"/>
                      <a:pt x="1634" y="1231"/>
                    </a:cubicBezTo>
                    <a:cubicBezTo>
                      <a:pt x="1635" y="1233"/>
                      <a:pt x="1636" y="1232"/>
                      <a:pt x="1638" y="1232"/>
                    </a:cubicBezTo>
                    <a:cubicBezTo>
                      <a:pt x="1640" y="1232"/>
                      <a:pt x="1642" y="1232"/>
                      <a:pt x="1644" y="1231"/>
                    </a:cubicBezTo>
                    <a:cubicBezTo>
                      <a:pt x="1645" y="1231"/>
                      <a:pt x="1646" y="1231"/>
                      <a:pt x="1647" y="1231"/>
                    </a:cubicBezTo>
                    <a:cubicBezTo>
                      <a:pt x="1649" y="1231"/>
                      <a:pt x="1650" y="1231"/>
                      <a:pt x="1652" y="1231"/>
                    </a:cubicBezTo>
                    <a:cubicBezTo>
                      <a:pt x="1654" y="1231"/>
                      <a:pt x="1655" y="1231"/>
                      <a:pt x="1657" y="1231"/>
                    </a:cubicBezTo>
                    <a:cubicBezTo>
                      <a:pt x="1658" y="1231"/>
                      <a:pt x="1659" y="1231"/>
                      <a:pt x="1661" y="1231"/>
                    </a:cubicBezTo>
                    <a:cubicBezTo>
                      <a:pt x="1662" y="1230"/>
                      <a:pt x="1662" y="1229"/>
                      <a:pt x="1664" y="1229"/>
                    </a:cubicBezTo>
                    <a:cubicBezTo>
                      <a:pt x="1665" y="1228"/>
                      <a:pt x="1666" y="1228"/>
                      <a:pt x="1668" y="1229"/>
                    </a:cubicBezTo>
                    <a:cubicBezTo>
                      <a:pt x="1669" y="1229"/>
                      <a:pt x="1669" y="1230"/>
                      <a:pt x="1670" y="1230"/>
                    </a:cubicBezTo>
                    <a:cubicBezTo>
                      <a:pt x="1672" y="1231"/>
                      <a:pt x="1673" y="1230"/>
                      <a:pt x="1674" y="1230"/>
                    </a:cubicBezTo>
                    <a:cubicBezTo>
                      <a:pt x="1676" y="1229"/>
                      <a:pt x="1678" y="1227"/>
                      <a:pt x="1679" y="1228"/>
                    </a:cubicBezTo>
                    <a:cubicBezTo>
                      <a:pt x="1680" y="1229"/>
                      <a:pt x="1679" y="1230"/>
                      <a:pt x="1680" y="1230"/>
                    </a:cubicBezTo>
                    <a:cubicBezTo>
                      <a:pt x="1680" y="1231"/>
                      <a:pt x="1681" y="1230"/>
                      <a:pt x="1682" y="1230"/>
                    </a:cubicBezTo>
                    <a:cubicBezTo>
                      <a:pt x="1684" y="1229"/>
                      <a:pt x="1685" y="1229"/>
                      <a:pt x="1687" y="1228"/>
                    </a:cubicBezTo>
                    <a:cubicBezTo>
                      <a:pt x="1688" y="1227"/>
                      <a:pt x="1689" y="1226"/>
                      <a:pt x="1691" y="1226"/>
                    </a:cubicBezTo>
                    <a:cubicBezTo>
                      <a:pt x="1692" y="1226"/>
                      <a:pt x="1693" y="1226"/>
                      <a:pt x="1694" y="1227"/>
                    </a:cubicBezTo>
                    <a:cubicBezTo>
                      <a:pt x="1694" y="1228"/>
                      <a:pt x="1693" y="1228"/>
                      <a:pt x="1693" y="1229"/>
                    </a:cubicBezTo>
                    <a:cubicBezTo>
                      <a:pt x="1693" y="1230"/>
                      <a:pt x="1694" y="1231"/>
                      <a:pt x="1695" y="1232"/>
                    </a:cubicBezTo>
                    <a:cubicBezTo>
                      <a:pt x="1695" y="1233"/>
                      <a:pt x="1696" y="1233"/>
                      <a:pt x="1697" y="1233"/>
                    </a:cubicBezTo>
                    <a:cubicBezTo>
                      <a:pt x="1699" y="1234"/>
                      <a:pt x="1701" y="1234"/>
                      <a:pt x="1703" y="1233"/>
                    </a:cubicBezTo>
                    <a:cubicBezTo>
                      <a:pt x="1704" y="1233"/>
                      <a:pt x="1704" y="1233"/>
                      <a:pt x="1705" y="1233"/>
                    </a:cubicBezTo>
                    <a:cubicBezTo>
                      <a:pt x="1707" y="1232"/>
                      <a:pt x="1707" y="1231"/>
                      <a:pt x="1709" y="1230"/>
                    </a:cubicBezTo>
                    <a:cubicBezTo>
                      <a:pt x="1710" y="1229"/>
                      <a:pt x="1709" y="1228"/>
                      <a:pt x="1711" y="1227"/>
                    </a:cubicBezTo>
                    <a:cubicBezTo>
                      <a:pt x="1712" y="1226"/>
                      <a:pt x="1714" y="1227"/>
                      <a:pt x="1716" y="1226"/>
                    </a:cubicBezTo>
                    <a:cubicBezTo>
                      <a:pt x="1719" y="1226"/>
                      <a:pt x="1721" y="1227"/>
                      <a:pt x="1724" y="1227"/>
                    </a:cubicBezTo>
                    <a:cubicBezTo>
                      <a:pt x="1727" y="1227"/>
                      <a:pt x="1728" y="1227"/>
                      <a:pt x="1731" y="1226"/>
                    </a:cubicBezTo>
                    <a:cubicBezTo>
                      <a:pt x="1732" y="1226"/>
                      <a:pt x="1733" y="1225"/>
                      <a:pt x="1734" y="1225"/>
                    </a:cubicBezTo>
                    <a:cubicBezTo>
                      <a:pt x="1735" y="1225"/>
                      <a:pt x="1736" y="1226"/>
                      <a:pt x="1737" y="1226"/>
                    </a:cubicBezTo>
                    <a:cubicBezTo>
                      <a:pt x="1739" y="1227"/>
                      <a:pt x="1740" y="1227"/>
                      <a:pt x="1741" y="1226"/>
                    </a:cubicBezTo>
                    <a:cubicBezTo>
                      <a:pt x="1742" y="1225"/>
                      <a:pt x="1742" y="1224"/>
                      <a:pt x="1743" y="1223"/>
                    </a:cubicBezTo>
                    <a:cubicBezTo>
                      <a:pt x="1744" y="1222"/>
                      <a:pt x="1744" y="1221"/>
                      <a:pt x="1745" y="1220"/>
                    </a:cubicBezTo>
                    <a:cubicBezTo>
                      <a:pt x="1746" y="1219"/>
                      <a:pt x="1746" y="1219"/>
                      <a:pt x="1747" y="1219"/>
                    </a:cubicBezTo>
                    <a:cubicBezTo>
                      <a:pt x="1748" y="1218"/>
                      <a:pt x="1749" y="1217"/>
                      <a:pt x="1750" y="1217"/>
                    </a:cubicBezTo>
                    <a:cubicBezTo>
                      <a:pt x="1751" y="1218"/>
                      <a:pt x="1751" y="1218"/>
                      <a:pt x="1751" y="1219"/>
                    </a:cubicBezTo>
                    <a:cubicBezTo>
                      <a:pt x="1751" y="1220"/>
                      <a:pt x="1751" y="1221"/>
                      <a:pt x="1750" y="1221"/>
                    </a:cubicBezTo>
                    <a:cubicBezTo>
                      <a:pt x="1750" y="1223"/>
                      <a:pt x="1749" y="1223"/>
                      <a:pt x="1748" y="1224"/>
                    </a:cubicBezTo>
                    <a:cubicBezTo>
                      <a:pt x="1747" y="1224"/>
                      <a:pt x="1745" y="1224"/>
                      <a:pt x="1745" y="1225"/>
                    </a:cubicBezTo>
                    <a:cubicBezTo>
                      <a:pt x="1746" y="1225"/>
                      <a:pt x="1746" y="1225"/>
                      <a:pt x="1747" y="1225"/>
                    </a:cubicBezTo>
                    <a:cubicBezTo>
                      <a:pt x="1748" y="1226"/>
                      <a:pt x="1748" y="1226"/>
                      <a:pt x="1749" y="1226"/>
                    </a:cubicBezTo>
                    <a:cubicBezTo>
                      <a:pt x="1750" y="1227"/>
                      <a:pt x="1751" y="1227"/>
                      <a:pt x="1752" y="1227"/>
                    </a:cubicBezTo>
                    <a:cubicBezTo>
                      <a:pt x="1755" y="1227"/>
                      <a:pt x="1757" y="1226"/>
                      <a:pt x="1759" y="1226"/>
                    </a:cubicBezTo>
                    <a:cubicBezTo>
                      <a:pt x="1760" y="1227"/>
                      <a:pt x="1761" y="1228"/>
                      <a:pt x="1762" y="1228"/>
                    </a:cubicBezTo>
                    <a:cubicBezTo>
                      <a:pt x="1764" y="1229"/>
                      <a:pt x="1765" y="1228"/>
                      <a:pt x="1766" y="1228"/>
                    </a:cubicBezTo>
                    <a:cubicBezTo>
                      <a:pt x="1768" y="1228"/>
                      <a:pt x="1769" y="1229"/>
                      <a:pt x="1771" y="1229"/>
                    </a:cubicBezTo>
                    <a:cubicBezTo>
                      <a:pt x="1772" y="1229"/>
                      <a:pt x="1773" y="1228"/>
                      <a:pt x="1775" y="1229"/>
                    </a:cubicBezTo>
                    <a:cubicBezTo>
                      <a:pt x="1776" y="1229"/>
                      <a:pt x="1777" y="1230"/>
                      <a:pt x="1778" y="1230"/>
                    </a:cubicBezTo>
                    <a:cubicBezTo>
                      <a:pt x="1779" y="1231"/>
                      <a:pt x="1779" y="1231"/>
                      <a:pt x="1780" y="1231"/>
                    </a:cubicBezTo>
                    <a:cubicBezTo>
                      <a:pt x="1781" y="1232"/>
                      <a:pt x="1782" y="1231"/>
                      <a:pt x="1783" y="1231"/>
                    </a:cubicBezTo>
                    <a:cubicBezTo>
                      <a:pt x="1784" y="1231"/>
                      <a:pt x="1784" y="1231"/>
                      <a:pt x="1785" y="1231"/>
                    </a:cubicBezTo>
                    <a:cubicBezTo>
                      <a:pt x="1786" y="1231"/>
                      <a:pt x="1787" y="1231"/>
                      <a:pt x="1788" y="1232"/>
                    </a:cubicBezTo>
                    <a:cubicBezTo>
                      <a:pt x="1789" y="1232"/>
                      <a:pt x="1789" y="1233"/>
                      <a:pt x="1790" y="1233"/>
                    </a:cubicBezTo>
                    <a:cubicBezTo>
                      <a:pt x="1791" y="1234"/>
                      <a:pt x="1792" y="1232"/>
                      <a:pt x="1794" y="1233"/>
                    </a:cubicBezTo>
                    <a:cubicBezTo>
                      <a:pt x="1794" y="1233"/>
                      <a:pt x="1794" y="1233"/>
                      <a:pt x="1794" y="1234"/>
                    </a:cubicBezTo>
                    <a:cubicBezTo>
                      <a:pt x="1795" y="1235"/>
                      <a:pt x="1792" y="1235"/>
                      <a:pt x="1792" y="1236"/>
                    </a:cubicBezTo>
                    <a:cubicBezTo>
                      <a:pt x="1792" y="1237"/>
                      <a:pt x="1793" y="1237"/>
                      <a:pt x="1793" y="1238"/>
                    </a:cubicBezTo>
                    <a:cubicBezTo>
                      <a:pt x="1795" y="1239"/>
                      <a:pt x="1795" y="1239"/>
                      <a:pt x="1797" y="1239"/>
                    </a:cubicBezTo>
                    <a:cubicBezTo>
                      <a:pt x="1798" y="1239"/>
                      <a:pt x="1798" y="1239"/>
                      <a:pt x="1799" y="1239"/>
                    </a:cubicBezTo>
                    <a:cubicBezTo>
                      <a:pt x="1801" y="1239"/>
                      <a:pt x="1802" y="1239"/>
                      <a:pt x="1803" y="1240"/>
                    </a:cubicBezTo>
                    <a:cubicBezTo>
                      <a:pt x="1804" y="1241"/>
                      <a:pt x="1803" y="1242"/>
                      <a:pt x="1804" y="1242"/>
                    </a:cubicBezTo>
                    <a:cubicBezTo>
                      <a:pt x="1804" y="1243"/>
                      <a:pt x="1805" y="1242"/>
                      <a:pt x="1806" y="1243"/>
                    </a:cubicBezTo>
                    <a:cubicBezTo>
                      <a:pt x="1808" y="1243"/>
                      <a:pt x="1809" y="1243"/>
                      <a:pt x="1810" y="1243"/>
                    </a:cubicBezTo>
                    <a:cubicBezTo>
                      <a:pt x="1811" y="1243"/>
                      <a:pt x="1813" y="1243"/>
                      <a:pt x="1813" y="1244"/>
                    </a:cubicBezTo>
                    <a:cubicBezTo>
                      <a:pt x="1813" y="1244"/>
                      <a:pt x="1813" y="1245"/>
                      <a:pt x="1812" y="1245"/>
                    </a:cubicBezTo>
                    <a:cubicBezTo>
                      <a:pt x="1812" y="1246"/>
                      <a:pt x="1811" y="1246"/>
                      <a:pt x="1811" y="1247"/>
                    </a:cubicBezTo>
                    <a:cubicBezTo>
                      <a:pt x="1811" y="1247"/>
                      <a:pt x="1812" y="1247"/>
                      <a:pt x="1813" y="1247"/>
                    </a:cubicBezTo>
                    <a:cubicBezTo>
                      <a:pt x="1815" y="1248"/>
                      <a:pt x="1816" y="1246"/>
                      <a:pt x="1818" y="1246"/>
                    </a:cubicBezTo>
                    <a:cubicBezTo>
                      <a:pt x="1819" y="1246"/>
                      <a:pt x="1820" y="1247"/>
                      <a:pt x="1821" y="1247"/>
                    </a:cubicBezTo>
                    <a:cubicBezTo>
                      <a:pt x="1823" y="1247"/>
                      <a:pt x="1825" y="1248"/>
                      <a:pt x="1826" y="1247"/>
                    </a:cubicBezTo>
                    <a:cubicBezTo>
                      <a:pt x="1827" y="1246"/>
                      <a:pt x="1827" y="1246"/>
                      <a:pt x="1827" y="1245"/>
                    </a:cubicBezTo>
                    <a:cubicBezTo>
                      <a:pt x="1828" y="1244"/>
                      <a:pt x="1828" y="1243"/>
                      <a:pt x="1829" y="1243"/>
                    </a:cubicBezTo>
                    <a:cubicBezTo>
                      <a:pt x="1830" y="1243"/>
                      <a:pt x="1832" y="1243"/>
                      <a:pt x="1832" y="1244"/>
                    </a:cubicBezTo>
                    <a:cubicBezTo>
                      <a:pt x="1832" y="1245"/>
                      <a:pt x="1831" y="1245"/>
                      <a:pt x="1831" y="1246"/>
                    </a:cubicBezTo>
                    <a:cubicBezTo>
                      <a:pt x="1830" y="1247"/>
                      <a:pt x="1830" y="1247"/>
                      <a:pt x="1830" y="1248"/>
                    </a:cubicBezTo>
                    <a:cubicBezTo>
                      <a:pt x="1830" y="1250"/>
                      <a:pt x="1832" y="1248"/>
                      <a:pt x="1834" y="1248"/>
                    </a:cubicBezTo>
                    <a:cubicBezTo>
                      <a:pt x="1835" y="1247"/>
                      <a:pt x="1837" y="1247"/>
                      <a:pt x="1838" y="1248"/>
                    </a:cubicBezTo>
                    <a:cubicBezTo>
                      <a:pt x="1840" y="1248"/>
                      <a:pt x="1841" y="1248"/>
                      <a:pt x="1842" y="1248"/>
                    </a:cubicBezTo>
                    <a:cubicBezTo>
                      <a:pt x="1844" y="1249"/>
                      <a:pt x="1845" y="1247"/>
                      <a:pt x="1846" y="1249"/>
                    </a:cubicBezTo>
                    <a:cubicBezTo>
                      <a:pt x="1846" y="1249"/>
                      <a:pt x="1846" y="1250"/>
                      <a:pt x="1846" y="1251"/>
                    </a:cubicBezTo>
                    <a:cubicBezTo>
                      <a:pt x="1847" y="1253"/>
                      <a:pt x="1850" y="1252"/>
                      <a:pt x="1851" y="1253"/>
                    </a:cubicBezTo>
                    <a:cubicBezTo>
                      <a:pt x="1851" y="1254"/>
                      <a:pt x="1851" y="1255"/>
                      <a:pt x="1851" y="1256"/>
                    </a:cubicBezTo>
                    <a:cubicBezTo>
                      <a:pt x="1852" y="1256"/>
                      <a:pt x="1852" y="1257"/>
                      <a:pt x="1853" y="1257"/>
                    </a:cubicBezTo>
                    <a:cubicBezTo>
                      <a:pt x="1854" y="1257"/>
                      <a:pt x="1855" y="1257"/>
                      <a:pt x="1856" y="1257"/>
                    </a:cubicBezTo>
                    <a:cubicBezTo>
                      <a:pt x="1858" y="1257"/>
                      <a:pt x="1859" y="1256"/>
                      <a:pt x="1860" y="1257"/>
                    </a:cubicBezTo>
                    <a:cubicBezTo>
                      <a:pt x="1861" y="1258"/>
                      <a:pt x="1860" y="1259"/>
                      <a:pt x="1861" y="1259"/>
                    </a:cubicBezTo>
                    <a:cubicBezTo>
                      <a:pt x="1862" y="1260"/>
                      <a:pt x="1862" y="1258"/>
                      <a:pt x="1863" y="1258"/>
                    </a:cubicBezTo>
                    <a:cubicBezTo>
                      <a:pt x="1864" y="1258"/>
                      <a:pt x="1865" y="1258"/>
                      <a:pt x="1866" y="1258"/>
                    </a:cubicBezTo>
                    <a:cubicBezTo>
                      <a:pt x="1868" y="1258"/>
                      <a:pt x="1869" y="1259"/>
                      <a:pt x="1870" y="1259"/>
                    </a:cubicBezTo>
                    <a:cubicBezTo>
                      <a:pt x="1871" y="1259"/>
                      <a:pt x="1872" y="1259"/>
                      <a:pt x="1873" y="1259"/>
                    </a:cubicBezTo>
                    <a:cubicBezTo>
                      <a:pt x="1875" y="1259"/>
                      <a:pt x="1876" y="1259"/>
                      <a:pt x="1877" y="1259"/>
                    </a:cubicBezTo>
                    <a:cubicBezTo>
                      <a:pt x="1878" y="1260"/>
                      <a:pt x="1879" y="1260"/>
                      <a:pt x="1880" y="1261"/>
                    </a:cubicBezTo>
                    <a:cubicBezTo>
                      <a:pt x="1881" y="1261"/>
                      <a:pt x="1881" y="1262"/>
                      <a:pt x="1882" y="1263"/>
                    </a:cubicBezTo>
                    <a:cubicBezTo>
                      <a:pt x="1882" y="1264"/>
                      <a:pt x="1882" y="1264"/>
                      <a:pt x="1882" y="1265"/>
                    </a:cubicBezTo>
                    <a:cubicBezTo>
                      <a:pt x="1884" y="1266"/>
                      <a:pt x="1885" y="1265"/>
                      <a:pt x="1886" y="1265"/>
                    </a:cubicBezTo>
                    <a:cubicBezTo>
                      <a:pt x="1887" y="1265"/>
                      <a:pt x="1889" y="1265"/>
                      <a:pt x="1889" y="1266"/>
                    </a:cubicBezTo>
                    <a:cubicBezTo>
                      <a:pt x="1889" y="1266"/>
                      <a:pt x="1889" y="1267"/>
                      <a:pt x="1889" y="1267"/>
                    </a:cubicBezTo>
                    <a:cubicBezTo>
                      <a:pt x="1888" y="1268"/>
                      <a:pt x="1887" y="1268"/>
                      <a:pt x="1886" y="1268"/>
                    </a:cubicBezTo>
                    <a:cubicBezTo>
                      <a:pt x="1885" y="1269"/>
                      <a:pt x="1884" y="1269"/>
                      <a:pt x="1883" y="1269"/>
                    </a:cubicBezTo>
                    <a:cubicBezTo>
                      <a:pt x="1882" y="1269"/>
                      <a:pt x="1882" y="1269"/>
                      <a:pt x="1880" y="1269"/>
                    </a:cubicBezTo>
                    <a:cubicBezTo>
                      <a:pt x="1879" y="1269"/>
                      <a:pt x="1878" y="1269"/>
                      <a:pt x="1877" y="1270"/>
                    </a:cubicBezTo>
                    <a:cubicBezTo>
                      <a:pt x="1876" y="1271"/>
                      <a:pt x="1876" y="1272"/>
                      <a:pt x="1875" y="1273"/>
                    </a:cubicBezTo>
                    <a:cubicBezTo>
                      <a:pt x="1874" y="1273"/>
                      <a:pt x="1873" y="1273"/>
                      <a:pt x="1872" y="1273"/>
                    </a:cubicBezTo>
                    <a:cubicBezTo>
                      <a:pt x="1870" y="1274"/>
                      <a:pt x="1869" y="1274"/>
                      <a:pt x="1867" y="1274"/>
                    </a:cubicBezTo>
                    <a:cubicBezTo>
                      <a:pt x="1866" y="1275"/>
                      <a:pt x="1865" y="1276"/>
                      <a:pt x="1863" y="1277"/>
                    </a:cubicBezTo>
                    <a:cubicBezTo>
                      <a:pt x="1862" y="1278"/>
                      <a:pt x="1860" y="1276"/>
                      <a:pt x="1859" y="1278"/>
                    </a:cubicBezTo>
                    <a:cubicBezTo>
                      <a:pt x="1858" y="1278"/>
                      <a:pt x="1858" y="1279"/>
                      <a:pt x="1858" y="1279"/>
                    </a:cubicBezTo>
                    <a:cubicBezTo>
                      <a:pt x="1857" y="1280"/>
                      <a:pt x="1856" y="1278"/>
                      <a:pt x="1856" y="1278"/>
                    </a:cubicBezTo>
                    <a:cubicBezTo>
                      <a:pt x="1854" y="1278"/>
                      <a:pt x="1854" y="1278"/>
                      <a:pt x="1852" y="1278"/>
                    </a:cubicBezTo>
                    <a:cubicBezTo>
                      <a:pt x="1851" y="1278"/>
                      <a:pt x="1850" y="1278"/>
                      <a:pt x="1849" y="1278"/>
                    </a:cubicBezTo>
                    <a:cubicBezTo>
                      <a:pt x="1847" y="1279"/>
                      <a:pt x="1846" y="1280"/>
                      <a:pt x="1844" y="1280"/>
                    </a:cubicBezTo>
                    <a:cubicBezTo>
                      <a:pt x="1842" y="1281"/>
                      <a:pt x="1841" y="1281"/>
                      <a:pt x="1839" y="1281"/>
                    </a:cubicBezTo>
                    <a:cubicBezTo>
                      <a:pt x="1837" y="1281"/>
                      <a:pt x="1836" y="1281"/>
                      <a:pt x="1835" y="1282"/>
                    </a:cubicBezTo>
                    <a:cubicBezTo>
                      <a:pt x="1835" y="1282"/>
                      <a:pt x="1835" y="1283"/>
                      <a:pt x="1834" y="1283"/>
                    </a:cubicBezTo>
                    <a:cubicBezTo>
                      <a:pt x="1833" y="1284"/>
                      <a:pt x="1832" y="1283"/>
                      <a:pt x="1831" y="1283"/>
                    </a:cubicBezTo>
                    <a:cubicBezTo>
                      <a:pt x="1829" y="1283"/>
                      <a:pt x="1828" y="1283"/>
                      <a:pt x="1827" y="1284"/>
                    </a:cubicBezTo>
                    <a:cubicBezTo>
                      <a:pt x="1826" y="1285"/>
                      <a:pt x="1826" y="1285"/>
                      <a:pt x="1825" y="1286"/>
                    </a:cubicBezTo>
                    <a:cubicBezTo>
                      <a:pt x="1824" y="1287"/>
                      <a:pt x="1824" y="1288"/>
                      <a:pt x="1823" y="1288"/>
                    </a:cubicBezTo>
                    <a:cubicBezTo>
                      <a:pt x="1822" y="1288"/>
                      <a:pt x="1822" y="1288"/>
                      <a:pt x="1821" y="1288"/>
                    </a:cubicBezTo>
                    <a:cubicBezTo>
                      <a:pt x="1820" y="1287"/>
                      <a:pt x="1820" y="1287"/>
                      <a:pt x="1819" y="1287"/>
                    </a:cubicBezTo>
                    <a:cubicBezTo>
                      <a:pt x="1818" y="1287"/>
                      <a:pt x="1817" y="1287"/>
                      <a:pt x="1816" y="1288"/>
                    </a:cubicBezTo>
                    <a:cubicBezTo>
                      <a:pt x="1815" y="1288"/>
                      <a:pt x="1814" y="1288"/>
                      <a:pt x="1813" y="1289"/>
                    </a:cubicBezTo>
                    <a:cubicBezTo>
                      <a:pt x="1811" y="1289"/>
                      <a:pt x="1810" y="1288"/>
                      <a:pt x="1809" y="1289"/>
                    </a:cubicBezTo>
                    <a:cubicBezTo>
                      <a:pt x="1808" y="1290"/>
                      <a:pt x="1808" y="1290"/>
                      <a:pt x="1808" y="1291"/>
                    </a:cubicBezTo>
                    <a:cubicBezTo>
                      <a:pt x="1808" y="1292"/>
                      <a:pt x="1811" y="1291"/>
                      <a:pt x="1811" y="1293"/>
                    </a:cubicBezTo>
                    <a:cubicBezTo>
                      <a:pt x="1811" y="1294"/>
                      <a:pt x="1810" y="1294"/>
                      <a:pt x="1809" y="1294"/>
                    </a:cubicBezTo>
                    <a:cubicBezTo>
                      <a:pt x="1807" y="1295"/>
                      <a:pt x="1806" y="1294"/>
                      <a:pt x="1804" y="1294"/>
                    </a:cubicBezTo>
                    <a:cubicBezTo>
                      <a:pt x="1803" y="1294"/>
                      <a:pt x="1802" y="1293"/>
                      <a:pt x="1800" y="1294"/>
                    </a:cubicBezTo>
                    <a:cubicBezTo>
                      <a:pt x="1799" y="1294"/>
                      <a:pt x="1798" y="1295"/>
                      <a:pt x="1797" y="1295"/>
                    </a:cubicBezTo>
                    <a:cubicBezTo>
                      <a:pt x="1796" y="1296"/>
                      <a:pt x="1796" y="1296"/>
                      <a:pt x="1795" y="1296"/>
                    </a:cubicBezTo>
                    <a:cubicBezTo>
                      <a:pt x="1793" y="1297"/>
                      <a:pt x="1791" y="1295"/>
                      <a:pt x="1790" y="1297"/>
                    </a:cubicBezTo>
                    <a:cubicBezTo>
                      <a:pt x="1789" y="1297"/>
                      <a:pt x="1789" y="1298"/>
                      <a:pt x="1788" y="1299"/>
                    </a:cubicBezTo>
                    <a:cubicBezTo>
                      <a:pt x="1787" y="1300"/>
                      <a:pt x="1786" y="1300"/>
                      <a:pt x="1784" y="1300"/>
                    </a:cubicBezTo>
                    <a:cubicBezTo>
                      <a:pt x="1783" y="1301"/>
                      <a:pt x="1782" y="1300"/>
                      <a:pt x="1781" y="1301"/>
                    </a:cubicBezTo>
                    <a:cubicBezTo>
                      <a:pt x="1780" y="1302"/>
                      <a:pt x="1783" y="1303"/>
                      <a:pt x="1782" y="1304"/>
                    </a:cubicBezTo>
                    <a:cubicBezTo>
                      <a:pt x="1781" y="1305"/>
                      <a:pt x="1781" y="1305"/>
                      <a:pt x="1780" y="1305"/>
                    </a:cubicBezTo>
                    <a:cubicBezTo>
                      <a:pt x="1779" y="1306"/>
                      <a:pt x="1778" y="1306"/>
                      <a:pt x="1778" y="1308"/>
                    </a:cubicBezTo>
                    <a:cubicBezTo>
                      <a:pt x="1777" y="1308"/>
                      <a:pt x="1777" y="1309"/>
                      <a:pt x="1777" y="1309"/>
                    </a:cubicBezTo>
                    <a:cubicBezTo>
                      <a:pt x="1776" y="1310"/>
                      <a:pt x="1774" y="1309"/>
                      <a:pt x="1774" y="1310"/>
                    </a:cubicBezTo>
                    <a:cubicBezTo>
                      <a:pt x="1773" y="1311"/>
                      <a:pt x="1774" y="1312"/>
                      <a:pt x="1774" y="1312"/>
                    </a:cubicBezTo>
                    <a:cubicBezTo>
                      <a:pt x="1773" y="1313"/>
                      <a:pt x="1772" y="1313"/>
                      <a:pt x="1771" y="1313"/>
                    </a:cubicBezTo>
                    <a:cubicBezTo>
                      <a:pt x="1769" y="1313"/>
                      <a:pt x="1768" y="1313"/>
                      <a:pt x="1766" y="1313"/>
                    </a:cubicBezTo>
                    <a:cubicBezTo>
                      <a:pt x="1764" y="1313"/>
                      <a:pt x="1763" y="1313"/>
                      <a:pt x="1761" y="1314"/>
                    </a:cubicBezTo>
                    <a:cubicBezTo>
                      <a:pt x="1759" y="1314"/>
                      <a:pt x="1759" y="1315"/>
                      <a:pt x="1757" y="1316"/>
                    </a:cubicBezTo>
                    <a:cubicBezTo>
                      <a:pt x="1755" y="1316"/>
                      <a:pt x="1753" y="1316"/>
                      <a:pt x="1751" y="1316"/>
                    </a:cubicBezTo>
                    <a:cubicBezTo>
                      <a:pt x="1749" y="1316"/>
                      <a:pt x="1748" y="1316"/>
                      <a:pt x="1745" y="1316"/>
                    </a:cubicBezTo>
                    <a:cubicBezTo>
                      <a:pt x="1743" y="1316"/>
                      <a:pt x="1742" y="1315"/>
                      <a:pt x="1740" y="1316"/>
                    </a:cubicBezTo>
                    <a:cubicBezTo>
                      <a:pt x="1739" y="1316"/>
                      <a:pt x="1738" y="1317"/>
                      <a:pt x="1737" y="1317"/>
                    </a:cubicBezTo>
                    <a:cubicBezTo>
                      <a:pt x="1735" y="1318"/>
                      <a:pt x="1735" y="1319"/>
                      <a:pt x="1733" y="1320"/>
                    </a:cubicBezTo>
                    <a:cubicBezTo>
                      <a:pt x="1731" y="1321"/>
                      <a:pt x="1729" y="1321"/>
                      <a:pt x="1727" y="1321"/>
                    </a:cubicBezTo>
                    <a:cubicBezTo>
                      <a:pt x="1726" y="1321"/>
                      <a:pt x="1725" y="1321"/>
                      <a:pt x="1724" y="1322"/>
                    </a:cubicBezTo>
                    <a:cubicBezTo>
                      <a:pt x="1723" y="1322"/>
                      <a:pt x="1722" y="1322"/>
                      <a:pt x="1720" y="1323"/>
                    </a:cubicBezTo>
                    <a:cubicBezTo>
                      <a:pt x="1719" y="1324"/>
                      <a:pt x="1718" y="1324"/>
                      <a:pt x="1718" y="1325"/>
                    </a:cubicBezTo>
                    <a:cubicBezTo>
                      <a:pt x="1718" y="1326"/>
                      <a:pt x="1721" y="1325"/>
                      <a:pt x="1721" y="1326"/>
                    </a:cubicBezTo>
                    <a:cubicBezTo>
                      <a:pt x="1721" y="1327"/>
                      <a:pt x="1721" y="1328"/>
                      <a:pt x="1720" y="1328"/>
                    </a:cubicBezTo>
                    <a:cubicBezTo>
                      <a:pt x="1719" y="1329"/>
                      <a:pt x="1719" y="1329"/>
                      <a:pt x="1718" y="1330"/>
                    </a:cubicBezTo>
                    <a:cubicBezTo>
                      <a:pt x="1718" y="1331"/>
                      <a:pt x="1718" y="1332"/>
                      <a:pt x="1719" y="1333"/>
                    </a:cubicBezTo>
                    <a:cubicBezTo>
                      <a:pt x="1720" y="1334"/>
                      <a:pt x="1721" y="1333"/>
                      <a:pt x="1722" y="1334"/>
                    </a:cubicBezTo>
                    <a:cubicBezTo>
                      <a:pt x="1723" y="1334"/>
                      <a:pt x="1723" y="1335"/>
                      <a:pt x="1724" y="1336"/>
                    </a:cubicBezTo>
                    <a:cubicBezTo>
                      <a:pt x="1725" y="1336"/>
                      <a:pt x="1726" y="1336"/>
                      <a:pt x="1727" y="1337"/>
                    </a:cubicBezTo>
                    <a:cubicBezTo>
                      <a:pt x="1728" y="1337"/>
                      <a:pt x="1728" y="1338"/>
                      <a:pt x="1729" y="1338"/>
                    </a:cubicBezTo>
                    <a:cubicBezTo>
                      <a:pt x="1730" y="1339"/>
                      <a:pt x="1731" y="1338"/>
                      <a:pt x="1732" y="1338"/>
                    </a:cubicBezTo>
                    <a:cubicBezTo>
                      <a:pt x="1734" y="1338"/>
                      <a:pt x="1736" y="1338"/>
                      <a:pt x="1737" y="1339"/>
                    </a:cubicBezTo>
                    <a:cubicBezTo>
                      <a:pt x="1738" y="1340"/>
                      <a:pt x="1738" y="1341"/>
                      <a:pt x="1739" y="1341"/>
                    </a:cubicBezTo>
                    <a:cubicBezTo>
                      <a:pt x="1740" y="1342"/>
                      <a:pt x="1741" y="1341"/>
                      <a:pt x="1742" y="1341"/>
                    </a:cubicBezTo>
                    <a:cubicBezTo>
                      <a:pt x="1743" y="1341"/>
                      <a:pt x="1744" y="1340"/>
                      <a:pt x="1745" y="1340"/>
                    </a:cubicBezTo>
                    <a:cubicBezTo>
                      <a:pt x="1747" y="1340"/>
                      <a:pt x="1748" y="1340"/>
                      <a:pt x="1749" y="1340"/>
                    </a:cubicBezTo>
                    <a:cubicBezTo>
                      <a:pt x="1751" y="1341"/>
                      <a:pt x="1752" y="1342"/>
                      <a:pt x="1753" y="1342"/>
                    </a:cubicBezTo>
                    <a:cubicBezTo>
                      <a:pt x="1755" y="1342"/>
                      <a:pt x="1756" y="1342"/>
                      <a:pt x="1759" y="1342"/>
                    </a:cubicBezTo>
                    <a:cubicBezTo>
                      <a:pt x="1760" y="1342"/>
                      <a:pt x="1761" y="1341"/>
                      <a:pt x="1763" y="1342"/>
                    </a:cubicBezTo>
                    <a:cubicBezTo>
                      <a:pt x="1764" y="1342"/>
                      <a:pt x="1765" y="1342"/>
                      <a:pt x="1765" y="1343"/>
                    </a:cubicBezTo>
                    <a:cubicBezTo>
                      <a:pt x="1765" y="1343"/>
                      <a:pt x="1765" y="1344"/>
                      <a:pt x="1765" y="1345"/>
                    </a:cubicBezTo>
                    <a:moveTo>
                      <a:pt x="2175" y="1024"/>
                    </a:moveTo>
                    <a:cubicBezTo>
                      <a:pt x="2177" y="1023"/>
                      <a:pt x="2177" y="1022"/>
                      <a:pt x="2178" y="1021"/>
                    </a:cubicBezTo>
                    <a:cubicBezTo>
                      <a:pt x="2179" y="1020"/>
                      <a:pt x="2179" y="1019"/>
                      <a:pt x="2181" y="1018"/>
                    </a:cubicBezTo>
                    <a:cubicBezTo>
                      <a:pt x="2182" y="1018"/>
                      <a:pt x="2182" y="1018"/>
                      <a:pt x="2183" y="1017"/>
                    </a:cubicBezTo>
                    <a:cubicBezTo>
                      <a:pt x="2185" y="1017"/>
                      <a:pt x="2185" y="1015"/>
                      <a:pt x="2186" y="1016"/>
                    </a:cubicBezTo>
                    <a:cubicBezTo>
                      <a:pt x="2187" y="1017"/>
                      <a:pt x="2186" y="1018"/>
                      <a:pt x="2186" y="1019"/>
                    </a:cubicBezTo>
                    <a:cubicBezTo>
                      <a:pt x="2186" y="1019"/>
                      <a:pt x="2186" y="1020"/>
                      <a:pt x="2186" y="1020"/>
                    </a:cubicBezTo>
                    <a:cubicBezTo>
                      <a:pt x="2186" y="1021"/>
                      <a:pt x="2188" y="1020"/>
                      <a:pt x="2189" y="1020"/>
                    </a:cubicBezTo>
                    <a:cubicBezTo>
                      <a:pt x="2190" y="1020"/>
                      <a:pt x="2191" y="1019"/>
                      <a:pt x="2192" y="1019"/>
                    </a:cubicBezTo>
                    <a:cubicBezTo>
                      <a:pt x="2192" y="1019"/>
                      <a:pt x="2193" y="1019"/>
                      <a:pt x="2193" y="1020"/>
                    </a:cubicBezTo>
                    <a:cubicBezTo>
                      <a:pt x="2194" y="1021"/>
                      <a:pt x="2194" y="1023"/>
                      <a:pt x="2193" y="1025"/>
                    </a:cubicBezTo>
                    <a:cubicBezTo>
                      <a:pt x="2192" y="1026"/>
                      <a:pt x="2191" y="1025"/>
                      <a:pt x="2190" y="1026"/>
                    </a:cubicBezTo>
                    <a:cubicBezTo>
                      <a:pt x="2188" y="1027"/>
                      <a:pt x="2188" y="1028"/>
                      <a:pt x="2187" y="1029"/>
                    </a:cubicBezTo>
                    <a:cubicBezTo>
                      <a:pt x="2187" y="1029"/>
                      <a:pt x="2186" y="1029"/>
                      <a:pt x="2185" y="1030"/>
                    </a:cubicBezTo>
                    <a:cubicBezTo>
                      <a:pt x="2184" y="1031"/>
                      <a:pt x="2184" y="1032"/>
                      <a:pt x="2183" y="1032"/>
                    </a:cubicBezTo>
                    <a:cubicBezTo>
                      <a:pt x="2183" y="1033"/>
                      <a:pt x="2182" y="1033"/>
                      <a:pt x="2181" y="1033"/>
                    </a:cubicBezTo>
                    <a:cubicBezTo>
                      <a:pt x="2179" y="1034"/>
                      <a:pt x="2179" y="1034"/>
                      <a:pt x="2178" y="1034"/>
                    </a:cubicBezTo>
                    <a:cubicBezTo>
                      <a:pt x="2176" y="1035"/>
                      <a:pt x="2176" y="1035"/>
                      <a:pt x="2175" y="1036"/>
                    </a:cubicBezTo>
                    <a:cubicBezTo>
                      <a:pt x="2174" y="1037"/>
                      <a:pt x="2174" y="1038"/>
                      <a:pt x="2173" y="1039"/>
                    </a:cubicBezTo>
                    <a:cubicBezTo>
                      <a:pt x="2172" y="1040"/>
                      <a:pt x="2170" y="1039"/>
                      <a:pt x="2169" y="1040"/>
                    </a:cubicBezTo>
                    <a:cubicBezTo>
                      <a:pt x="2167" y="1041"/>
                      <a:pt x="2167" y="1041"/>
                      <a:pt x="2166" y="1043"/>
                    </a:cubicBezTo>
                    <a:cubicBezTo>
                      <a:pt x="2165" y="1044"/>
                      <a:pt x="2165" y="1045"/>
                      <a:pt x="2164" y="1046"/>
                    </a:cubicBezTo>
                    <a:cubicBezTo>
                      <a:pt x="2163" y="1047"/>
                      <a:pt x="2163" y="1046"/>
                      <a:pt x="2162" y="1047"/>
                    </a:cubicBezTo>
                    <a:cubicBezTo>
                      <a:pt x="2159" y="1047"/>
                      <a:pt x="2158" y="1045"/>
                      <a:pt x="2156" y="1047"/>
                    </a:cubicBezTo>
                    <a:cubicBezTo>
                      <a:pt x="2155" y="1047"/>
                      <a:pt x="2155" y="1048"/>
                      <a:pt x="2154" y="1048"/>
                    </a:cubicBezTo>
                    <a:cubicBezTo>
                      <a:pt x="2153" y="1049"/>
                      <a:pt x="2153" y="1049"/>
                      <a:pt x="2152" y="1050"/>
                    </a:cubicBezTo>
                    <a:cubicBezTo>
                      <a:pt x="2150" y="1051"/>
                      <a:pt x="2148" y="1050"/>
                      <a:pt x="2146" y="1051"/>
                    </a:cubicBezTo>
                    <a:cubicBezTo>
                      <a:pt x="2146" y="1052"/>
                      <a:pt x="2145" y="1052"/>
                      <a:pt x="2145" y="1053"/>
                    </a:cubicBezTo>
                    <a:cubicBezTo>
                      <a:pt x="2144" y="1054"/>
                      <a:pt x="2143" y="1054"/>
                      <a:pt x="2142" y="1055"/>
                    </a:cubicBezTo>
                    <a:cubicBezTo>
                      <a:pt x="2140" y="1056"/>
                      <a:pt x="2140" y="1057"/>
                      <a:pt x="2138" y="1058"/>
                    </a:cubicBezTo>
                    <a:cubicBezTo>
                      <a:pt x="2137" y="1060"/>
                      <a:pt x="2137" y="1061"/>
                      <a:pt x="2135" y="1062"/>
                    </a:cubicBezTo>
                    <a:cubicBezTo>
                      <a:pt x="2134" y="1063"/>
                      <a:pt x="2132" y="1063"/>
                      <a:pt x="2131" y="1064"/>
                    </a:cubicBezTo>
                    <a:cubicBezTo>
                      <a:pt x="2129" y="1065"/>
                      <a:pt x="2128" y="1065"/>
                      <a:pt x="2127" y="1066"/>
                    </a:cubicBezTo>
                    <a:cubicBezTo>
                      <a:pt x="2125" y="1067"/>
                      <a:pt x="2124" y="1068"/>
                      <a:pt x="2123" y="1068"/>
                    </a:cubicBezTo>
                    <a:cubicBezTo>
                      <a:pt x="2121" y="1069"/>
                      <a:pt x="2120" y="1069"/>
                      <a:pt x="2119" y="1070"/>
                    </a:cubicBezTo>
                    <a:cubicBezTo>
                      <a:pt x="2117" y="1070"/>
                      <a:pt x="2115" y="1072"/>
                      <a:pt x="2113" y="1070"/>
                    </a:cubicBezTo>
                    <a:cubicBezTo>
                      <a:pt x="2113" y="1069"/>
                      <a:pt x="2113" y="1069"/>
                      <a:pt x="2112" y="1068"/>
                    </a:cubicBezTo>
                    <a:cubicBezTo>
                      <a:pt x="2112" y="1067"/>
                      <a:pt x="2111" y="1067"/>
                      <a:pt x="2111" y="1067"/>
                    </a:cubicBezTo>
                    <a:cubicBezTo>
                      <a:pt x="2111" y="1066"/>
                      <a:pt x="2110" y="1066"/>
                      <a:pt x="2110" y="1065"/>
                    </a:cubicBezTo>
                    <a:cubicBezTo>
                      <a:pt x="2109" y="1065"/>
                      <a:pt x="2108" y="1066"/>
                      <a:pt x="2106" y="1065"/>
                    </a:cubicBezTo>
                    <a:cubicBezTo>
                      <a:pt x="2106" y="1065"/>
                      <a:pt x="2105" y="1066"/>
                      <a:pt x="2105" y="1065"/>
                    </a:cubicBezTo>
                    <a:cubicBezTo>
                      <a:pt x="2104" y="1064"/>
                      <a:pt x="2105" y="1064"/>
                      <a:pt x="2105" y="1063"/>
                    </a:cubicBezTo>
                    <a:cubicBezTo>
                      <a:pt x="2105" y="1063"/>
                      <a:pt x="2105" y="1062"/>
                      <a:pt x="2106" y="1061"/>
                    </a:cubicBezTo>
                    <a:cubicBezTo>
                      <a:pt x="2107" y="1060"/>
                      <a:pt x="2109" y="1062"/>
                      <a:pt x="2110" y="1061"/>
                    </a:cubicBezTo>
                    <a:cubicBezTo>
                      <a:pt x="2111" y="1060"/>
                      <a:pt x="2110" y="1060"/>
                      <a:pt x="2110" y="1059"/>
                    </a:cubicBezTo>
                    <a:cubicBezTo>
                      <a:pt x="2111" y="1056"/>
                      <a:pt x="2115" y="1057"/>
                      <a:pt x="2117" y="1056"/>
                    </a:cubicBezTo>
                    <a:cubicBezTo>
                      <a:pt x="2118" y="1055"/>
                      <a:pt x="2118" y="1054"/>
                      <a:pt x="2119" y="1054"/>
                    </a:cubicBezTo>
                    <a:cubicBezTo>
                      <a:pt x="2121" y="1053"/>
                      <a:pt x="2121" y="1054"/>
                      <a:pt x="2122" y="1053"/>
                    </a:cubicBezTo>
                    <a:cubicBezTo>
                      <a:pt x="2124" y="1053"/>
                      <a:pt x="2123" y="1051"/>
                      <a:pt x="2124" y="1050"/>
                    </a:cubicBezTo>
                    <a:cubicBezTo>
                      <a:pt x="2126" y="1048"/>
                      <a:pt x="2127" y="1048"/>
                      <a:pt x="2129" y="1047"/>
                    </a:cubicBezTo>
                    <a:cubicBezTo>
                      <a:pt x="2131" y="1047"/>
                      <a:pt x="2132" y="1047"/>
                      <a:pt x="2134" y="1047"/>
                    </a:cubicBezTo>
                    <a:cubicBezTo>
                      <a:pt x="2135" y="1047"/>
                      <a:pt x="2136" y="1046"/>
                      <a:pt x="2137" y="1046"/>
                    </a:cubicBezTo>
                    <a:cubicBezTo>
                      <a:pt x="2138" y="1045"/>
                      <a:pt x="2139" y="1044"/>
                      <a:pt x="2141" y="1043"/>
                    </a:cubicBezTo>
                    <a:cubicBezTo>
                      <a:pt x="2142" y="1042"/>
                      <a:pt x="2142" y="1042"/>
                      <a:pt x="2143" y="1042"/>
                    </a:cubicBezTo>
                    <a:cubicBezTo>
                      <a:pt x="2145" y="1041"/>
                      <a:pt x="2146" y="1041"/>
                      <a:pt x="2148" y="1041"/>
                    </a:cubicBezTo>
                    <a:cubicBezTo>
                      <a:pt x="2149" y="1040"/>
                      <a:pt x="2150" y="1040"/>
                      <a:pt x="2151" y="1039"/>
                    </a:cubicBezTo>
                    <a:cubicBezTo>
                      <a:pt x="2152" y="1039"/>
                      <a:pt x="2152" y="1039"/>
                      <a:pt x="2153" y="1038"/>
                    </a:cubicBezTo>
                    <a:cubicBezTo>
                      <a:pt x="2154" y="1038"/>
                      <a:pt x="2155" y="1038"/>
                      <a:pt x="2155" y="1037"/>
                    </a:cubicBezTo>
                    <a:cubicBezTo>
                      <a:pt x="2157" y="1037"/>
                      <a:pt x="2156" y="1035"/>
                      <a:pt x="2157" y="1035"/>
                    </a:cubicBezTo>
                    <a:cubicBezTo>
                      <a:pt x="2159" y="1034"/>
                      <a:pt x="2159" y="1034"/>
                      <a:pt x="2161" y="1034"/>
                    </a:cubicBezTo>
                    <a:cubicBezTo>
                      <a:pt x="2162" y="1033"/>
                      <a:pt x="2163" y="1034"/>
                      <a:pt x="2164" y="1033"/>
                    </a:cubicBezTo>
                    <a:cubicBezTo>
                      <a:pt x="2165" y="1032"/>
                      <a:pt x="2165" y="1031"/>
                      <a:pt x="2166" y="1030"/>
                    </a:cubicBezTo>
                    <a:cubicBezTo>
                      <a:pt x="2168" y="1028"/>
                      <a:pt x="2170" y="1027"/>
                      <a:pt x="2173" y="1026"/>
                    </a:cubicBezTo>
                    <a:cubicBezTo>
                      <a:pt x="2174" y="1025"/>
                      <a:pt x="2174" y="1025"/>
                      <a:pt x="2175" y="1024"/>
                    </a:cubicBezTo>
                    <a:close/>
                    <a:moveTo>
                      <a:pt x="2104" y="1072"/>
                    </a:moveTo>
                    <a:cubicBezTo>
                      <a:pt x="2104" y="1071"/>
                      <a:pt x="2104" y="1070"/>
                      <a:pt x="2105" y="1070"/>
                    </a:cubicBezTo>
                    <a:cubicBezTo>
                      <a:pt x="2106" y="1069"/>
                      <a:pt x="2107" y="1069"/>
                      <a:pt x="2108" y="1070"/>
                    </a:cubicBezTo>
                    <a:cubicBezTo>
                      <a:pt x="2109" y="1070"/>
                      <a:pt x="2109" y="1071"/>
                      <a:pt x="2109" y="1072"/>
                    </a:cubicBezTo>
                    <a:cubicBezTo>
                      <a:pt x="2109" y="1073"/>
                      <a:pt x="2107" y="1072"/>
                      <a:pt x="2106" y="1073"/>
                    </a:cubicBezTo>
                    <a:cubicBezTo>
                      <a:pt x="2105" y="1074"/>
                      <a:pt x="2104" y="1076"/>
                      <a:pt x="2103" y="1075"/>
                    </a:cubicBezTo>
                    <a:cubicBezTo>
                      <a:pt x="2102" y="1074"/>
                      <a:pt x="2101" y="1074"/>
                      <a:pt x="2101" y="1073"/>
                    </a:cubicBezTo>
                    <a:cubicBezTo>
                      <a:pt x="2101" y="1072"/>
                      <a:pt x="2103" y="1073"/>
                      <a:pt x="2104" y="1072"/>
                    </a:cubicBezTo>
                    <a:close/>
                    <a:moveTo>
                      <a:pt x="1980" y="1033"/>
                    </a:moveTo>
                    <a:cubicBezTo>
                      <a:pt x="1981" y="1032"/>
                      <a:pt x="1982" y="1032"/>
                      <a:pt x="1983" y="1030"/>
                    </a:cubicBezTo>
                    <a:cubicBezTo>
                      <a:pt x="1983" y="1029"/>
                      <a:pt x="1983" y="1028"/>
                      <a:pt x="1983" y="1027"/>
                    </a:cubicBezTo>
                    <a:cubicBezTo>
                      <a:pt x="1983" y="1025"/>
                      <a:pt x="1984" y="1024"/>
                      <a:pt x="1984" y="1023"/>
                    </a:cubicBezTo>
                    <a:cubicBezTo>
                      <a:pt x="1985" y="1022"/>
                      <a:pt x="1985" y="1021"/>
                      <a:pt x="1986" y="1020"/>
                    </a:cubicBezTo>
                    <a:cubicBezTo>
                      <a:pt x="1986" y="1019"/>
                      <a:pt x="1986" y="1018"/>
                      <a:pt x="1987" y="1018"/>
                    </a:cubicBezTo>
                    <a:cubicBezTo>
                      <a:pt x="1989" y="1018"/>
                      <a:pt x="1989" y="1019"/>
                      <a:pt x="1991" y="1019"/>
                    </a:cubicBezTo>
                    <a:cubicBezTo>
                      <a:pt x="1992" y="1019"/>
                      <a:pt x="1992" y="1019"/>
                      <a:pt x="1994" y="1020"/>
                    </a:cubicBezTo>
                    <a:cubicBezTo>
                      <a:pt x="1995" y="1020"/>
                      <a:pt x="1994" y="1022"/>
                      <a:pt x="1996" y="1022"/>
                    </a:cubicBezTo>
                    <a:cubicBezTo>
                      <a:pt x="1997" y="1023"/>
                      <a:pt x="1998" y="1022"/>
                      <a:pt x="1999" y="1021"/>
                    </a:cubicBezTo>
                    <a:cubicBezTo>
                      <a:pt x="2000" y="1021"/>
                      <a:pt x="2000" y="1020"/>
                      <a:pt x="2001" y="1020"/>
                    </a:cubicBezTo>
                    <a:cubicBezTo>
                      <a:pt x="2002" y="1019"/>
                      <a:pt x="2004" y="1020"/>
                      <a:pt x="2005" y="1020"/>
                    </a:cubicBezTo>
                    <a:cubicBezTo>
                      <a:pt x="2006" y="1020"/>
                      <a:pt x="2006" y="1019"/>
                      <a:pt x="2007" y="1019"/>
                    </a:cubicBezTo>
                    <a:cubicBezTo>
                      <a:pt x="2009" y="1019"/>
                      <a:pt x="2011" y="1018"/>
                      <a:pt x="2011" y="1020"/>
                    </a:cubicBezTo>
                    <a:cubicBezTo>
                      <a:pt x="2012" y="1021"/>
                      <a:pt x="2009" y="1021"/>
                      <a:pt x="2008" y="1022"/>
                    </a:cubicBezTo>
                    <a:cubicBezTo>
                      <a:pt x="2007" y="1023"/>
                      <a:pt x="2007" y="1024"/>
                      <a:pt x="2007" y="1026"/>
                    </a:cubicBezTo>
                    <a:cubicBezTo>
                      <a:pt x="2006" y="1027"/>
                      <a:pt x="2006" y="1029"/>
                      <a:pt x="2005" y="1030"/>
                    </a:cubicBezTo>
                    <a:cubicBezTo>
                      <a:pt x="2004" y="1031"/>
                      <a:pt x="2003" y="1031"/>
                      <a:pt x="2001" y="1032"/>
                    </a:cubicBezTo>
                    <a:cubicBezTo>
                      <a:pt x="2000" y="1033"/>
                      <a:pt x="2001" y="1035"/>
                      <a:pt x="1999" y="1036"/>
                    </a:cubicBezTo>
                    <a:cubicBezTo>
                      <a:pt x="1998" y="1037"/>
                      <a:pt x="1996" y="1037"/>
                      <a:pt x="1995" y="1038"/>
                    </a:cubicBezTo>
                    <a:cubicBezTo>
                      <a:pt x="1993" y="1038"/>
                      <a:pt x="1992" y="1039"/>
                      <a:pt x="1990" y="1040"/>
                    </a:cubicBezTo>
                    <a:cubicBezTo>
                      <a:pt x="1989" y="1040"/>
                      <a:pt x="1988" y="1040"/>
                      <a:pt x="1987" y="1041"/>
                    </a:cubicBezTo>
                    <a:cubicBezTo>
                      <a:pt x="1985" y="1042"/>
                      <a:pt x="1984" y="1043"/>
                      <a:pt x="1982" y="1043"/>
                    </a:cubicBezTo>
                    <a:cubicBezTo>
                      <a:pt x="1981" y="1043"/>
                      <a:pt x="1980" y="1044"/>
                      <a:pt x="1979" y="1043"/>
                    </a:cubicBezTo>
                    <a:cubicBezTo>
                      <a:pt x="1978" y="1042"/>
                      <a:pt x="1980" y="1041"/>
                      <a:pt x="1980" y="1039"/>
                    </a:cubicBezTo>
                    <a:cubicBezTo>
                      <a:pt x="1980" y="1038"/>
                      <a:pt x="1980" y="1038"/>
                      <a:pt x="1980" y="1037"/>
                    </a:cubicBezTo>
                    <a:cubicBezTo>
                      <a:pt x="1980" y="1035"/>
                      <a:pt x="1980" y="1035"/>
                      <a:pt x="1980" y="1033"/>
                    </a:cubicBezTo>
                    <a:close/>
                    <a:moveTo>
                      <a:pt x="1430" y="1089"/>
                    </a:moveTo>
                    <a:cubicBezTo>
                      <a:pt x="1430" y="1088"/>
                      <a:pt x="1431" y="1087"/>
                      <a:pt x="1432" y="1086"/>
                    </a:cubicBezTo>
                    <a:cubicBezTo>
                      <a:pt x="1432" y="1086"/>
                      <a:pt x="1432" y="1085"/>
                      <a:pt x="1433" y="1085"/>
                    </a:cubicBezTo>
                    <a:cubicBezTo>
                      <a:pt x="1434" y="1085"/>
                      <a:pt x="1433" y="1087"/>
                      <a:pt x="1434" y="1088"/>
                    </a:cubicBezTo>
                    <a:cubicBezTo>
                      <a:pt x="1435" y="1089"/>
                      <a:pt x="1436" y="1088"/>
                      <a:pt x="1437" y="1088"/>
                    </a:cubicBezTo>
                    <a:cubicBezTo>
                      <a:pt x="1438" y="1088"/>
                      <a:pt x="1439" y="1087"/>
                      <a:pt x="1440" y="1087"/>
                    </a:cubicBezTo>
                    <a:cubicBezTo>
                      <a:pt x="1441" y="1087"/>
                      <a:pt x="1442" y="1086"/>
                      <a:pt x="1443" y="1087"/>
                    </a:cubicBezTo>
                    <a:cubicBezTo>
                      <a:pt x="1443" y="1088"/>
                      <a:pt x="1443" y="1088"/>
                      <a:pt x="1443" y="1089"/>
                    </a:cubicBezTo>
                    <a:cubicBezTo>
                      <a:pt x="1443" y="1090"/>
                      <a:pt x="1442" y="1090"/>
                      <a:pt x="1441" y="1090"/>
                    </a:cubicBezTo>
                    <a:cubicBezTo>
                      <a:pt x="1440" y="1091"/>
                      <a:pt x="1440" y="1092"/>
                      <a:pt x="1439" y="1092"/>
                    </a:cubicBezTo>
                    <a:cubicBezTo>
                      <a:pt x="1438" y="1093"/>
                      <a:pt x="1437" y="1093"/>
                      <a:pt x="1436" y="1093"/>
                    </a:cubicBezTo>
                    <a:cubicBezTo>
                      <a:pt x="1435" y="1093"/>
                      <a:pt x="1434" y="1093"/>
                      <a:pt x="1433" y="1093"/>
                    </a:cubicBezTo>
                    <a:cubicBezTo>
                      <a:pt x="1432" y="1093"/>
                      <a:pt x="1430" y="1094"/>
                      <a:pt x="1429" y="1092"/>
                    </a:cubicBezTo>
                    <a:cubicBezTo>
                      <a:pt x="1429" y="1092"/>
                      <a:pt x="1429" y="1091"/>
                      <a:pt x="1429" y="1091"/>
                    </a:cubicBezTo>
                    <a:cubicBezTo>
                      <a:pt x="1430" y="1090"/>
                      <a:pt x="1430" y="1089"/>
                      <a:pt x="1430" y="1089"/>
                    </a:cubicBezTo>
                    <a:close/>
                    <a:moveTo>
                      <a:pt x="1490" y="1036"/>
                    </a:moveTo>
                    <a:cubicBezTo>
                      <a:pt x="1490" y="1035"/>
                      <a:pt x="1490" y="1034"/>
                      <a:pt x="1490" y="1034"/>
                    </a:cubicBezTo>
                    <a:cubicBezTo>
                      <a:pt x="1490" y="1033"/>
                      <a:pt x="1489" y="1032"/>
                      <a:pt x="1490" y="1032"/>
                    </a:cubicBezTo>
                    <a:cubicBezTo>
                      <a:pt x="1491" y="1031"/>
                      <a:pt x="1491" y="1032"/>
                      <a:pt x="1492" y="1033"/>
                    </a:cubicBezTo>
                    <a:cubicBezTo>
                      <a:pt x="1493" y="1033"/>
                      <a:pt x="1494" y="1033"/>
                      <a:pt x="1494" y="1034"/>
                    </a:cubicBezTo>
                    <a:cubicBezTo>
                      <a:pt x="1494" y="1035"/>
                      <a:pt x="1495" y="1035"/>
                      <a:pt x="1495" y="1036"/>
                    </a:cubicBezTo>
                    <a:cubicBezTo>
                      <a:pt x="1494" y="1037"/>
                      <a:pt x="1493" y="1037"/>
                      <a:pt x="1493" y="1036"/>
                    </a:cubicBezTo>
                    <a:cubicBezTo>
                      <a:pt x="1492" y="1036"/>
                      <a:pt x="1491" y="1036"/>
                      <a:pt x="1490" y="1036"/>
                    </a:cubicBezTo>
                    <a:close/>
                    <a:moveTo>
                      <a:pt x="738" y="1129"/>
                    </a:moveTo>
                    <a:cubicBezTo>
                      <a:pt x="739" y="1127"/>
                      <a:pt x="741" y="1130"/>
                      <a:pt x="743" y="1130"/>
                    </a:cubicBezTo>
                    <a:cubicBezTo>
                      <a:pt x="744" y="1130"/>
                      <a:pt x="745" y="1130"/>
                      <a:pt x="746" y="1130"/>
                    </a:cubicBezTo>
                    <a:cubicBezTo>
                      <a:pt x="747" y="1130"/>
                      <a:pt x="748" y="1130"/>
                      <a:pt x="748" y="1131"/>
                    </a:cubicBezTo>
                    <a:cubicBezTo>
                      <a:pt x="749" y="1132"/>
                      <a:pt x="749" y="1132"/>
                      <a:pt x="748" y="1133"/>
                    </a:cubicBezTo>
                    <a:cubicBezTo>
                      <a:pt x="748" y="1135"/>
                      <a:pt x="746" y="1133"/>
                      <a:pt x="744" y="1134"/>
                    </a:cubicBezTo>
                    <a:cubicBezTo>
                      <a:pt x="743" y="1134"/>
                      <a:pt x="742" y="1134"/>
                      <a:pt x="741" y="1134"/>
                    </a:cubicBezTo>
                    <a:cubicBezTo>
                      <a:pt x="740" y="1134"/>
                      <a:pt x="739" y="1134"/>
                      <a:pt x="738" y="1134"/>
                    </a:cubicBezTo>
                    <a:cubicBezTo>
                      <a:pt x="737" y="1133"/>
                      <a:pt x="737" y="1132"/>
                      <a:pt x="737" y="1131"/>
                    </a:cubicBezTo>
                    <a:cubicBezTo>
                      <a:pt x="737" y="1130"/>
                      <a:pt x="737" y="1129"/>
                      <a:pt x="738" y="1129"/>
                    </a:cubicBezTo>
                    <a:close/>
                    <a:moveTo>
                      <a:pt x="593" y="1112"/>
                    </a:moveTo>
                    <a:cubicBezTo>
                      <a:pt x="592" y="1111"/>
                      <a:pt x="593" y="1110"/>
                      <a:pt x="594" y="1109"/>
                    </a:cubicBezTo>
                    <a:cubicBezTo>
                      <a:pt x="594" y="1108"/>
                      <a:pt x="595" y="1108"/>
                      <a:pt x="596" y="1108"/>
                    </a:cubicBezTo>
                    <a:cubicBezTo>
                      <a:pt x="597" y="1107"/>
                      <a:pt x="598" y="1108"/>
                      <a:pt x="599" y="1108"/>
                    </a:cubicBezTo>
                    <a:cubicBezTo>
                      <a:pt x="600" y="1108"/>
                      <a:pt x="601" y="1107"/>
                      <a:pt x="601" y="1108"/>
                    </a:cubicBezTo>
                    <a:cubicBezTo>
                      <a:pt x="601" y="1109"/>
                      <a:pt x="600" y="1109"/>
                      <a:pt x="600" y="1110"/>
                    </a:cubicBezTo>
                    <a:cubicBezTo>
                      <a:pt x="599" y="1110"/>
                      <a:pt x="598" y="1110"/>
                      <a:pt x="597" y="1110"/>
                    </a:cubicBezTo>
                    <a:cubicBezTo>
                      <a:pt x="597" y="1111"/>
                      <a:pt x="597" y="1111"/>
                      <a:pt x="597" y="1112"/>
                    </a:cubicBezTo>
                    <a:cubicBezTo>
                      <a:pt x="596" y="1112"/>
                      <a:pt x="596" y="1112"/>
                      <a:pt x="595" y="1112"/>
                    </a:cubicBezTo>
                    <a:cubicBezTo>
                      <a:pt x="594" y="1113"/>
                      <a:pt x="593" y="1113"/>
                      <a:pt x="593" y="1112"/>
                    </a:cubicBezTo>
                    <a:close/>
                    <a:moveTo>
                      <a:pt x="587" y="1109"/>
                    </a:moveTo>
                    <a:cubicBezTo>
                      <a:pt x="587" y="1108"/>
                      <a:pt x="586" y="1109"/>
                      <a:pt x="586" y="1108"/>
                    </a:cubicBezTo>
                    <a:cubicBezTo>
                      <a:pt x="586" y="1107"/>
                      <a:pt x="587" y="1107"/>
                      <a:pt x="588" y="1107"/>
                    </a:cubicBezTo>
                    <a:cubicBezTo>
                      <a:pt x="588" y="1107"/>
                      <a:pt x="589" y="1107"/>
                      <a:pt x="590" y="1107"/>
                    </a:cubicBezTo>
                    <a:cubicBezTo>
                      <a:pt x="590" y="1107"/>
                      <a:pt x="591" y="1107"/>
                      <a:pt x="591" y="1108"/>
                    </a:cubicBezTo>
                    <a:cubicBezTo>
                      <a:pt x="592" y="1108"/>
                      <a:pt x="591" y="1109"/>
                      <a:pt x="590" y="1109"/>
                    </a:cubicBezTo>
                    <a:cubicBezTo>
                      <a:pt x="590" y="1110"/>
                      <a:pt x="589" y="1110"/>
                      <a:pt x="589" y="1111"/>
                    </a:cubicBezTo>
                    <a:cubicBezTo>
                      <a:pt x="588" y="1112"/>
                      <a:pt x="588" y="1112"/>
                      <a:pt x="588" y="1112"/>
                    </a:cubicBezTo>
                    <a:cubicBezTo>
                      <a:pt x="587" y="1113"/>
                      <a:pt x="586" y="1113"/>
                      <a:pt x="585" y="1112"/>
                    </a:cubicBezTo>
                    <a:cubicBezTo>
                      <a:pt x="584" y="1111"/>
                      <a:pt x="588" y="1111"/>
                      <a:pt x="587" y="1109"/>
                    </a:cubicBezTo>
                    <a:close/>
                    <a:moveTo>
                      <a:pt x="538" y="1034"/>
                    </a:moveTo>
                    <a:cubicBezTo>
                      <a:pt x="539" y="1034"/>
                      <a:pt x="540" y="1035"/>
                      <a:pt x="540" y="1034"/>
                    </a:cubicBezTo>
                    <a:cubicBezTo>
                      <a:pt x="541" y="1034"/>
                      <a:pt x="541" y="1033"/>
                      <a:pt x="541" y="1032"/>
                    </a:cubicBezTo>
                    <a:cubicBezTo>
                      <a:pt x="541" y="1032"/>
                      <a:pt x="540" y="1032"/>
                      <a:pt x="539" y="1031"/>
                    </a:cubicBezTo>
                    <a:cubicBezTo>
                      <a:pt x="539" y="1030"/>
                      <a:pt x="540" y="1029"/>
                      <a:pt x="540" y="1029"/>
                    </a:cubicBezTo>
                    <a:cubicBezTo>
                      <a:pt x="539" y="1028"/>
                      <a:pt x="539" y="1028"/>
                      <a:pt x="538" y="1028"/>
                    </a:cubicBezTo>
                    <a:cubicBezTo>
                      <a:pt x="537" y="1028"/>
                      <a:pt x="536" y="1028"/>
                      <a:pt x="536" y="1029"/>
                    </a:cubicBezTo>
                    <a:cubicBezTo>
                      <a:pt x="535" y="1029"/>
                      <a:pt x="536" y="1030"/>
                      <a:pt x="536" y="1031"/>
                    </a:cubicBezTo>
                    <a:cubicBezTo>
                      <a:pt x="536" y="1032"/>
                      <a:pt x="535" y="1032"/>
                      <a:pt x="536" y="1033"/>
                    </a:cubicBezTo>
                    <a:cubicBezTo>
                      <a:pt x="536" y="1034"/>
                      <a:pt x="537" y="1034"/>
                      <a:pt x="538" y="1034"/>
                    </a:cubicBezTo>
                    <a:close/>
                    <a:moveTo>
                      <a:pt x="553" y="1135"/>
                    </a:moveTo>
                    <a:cubicBezTo>
                      <a:pt x="551" y="1134"/>
                      <a:pt x="550" y="1134"/>
                      <a:pt x="548" y="1134"/>
                    </a:cubicBezTo>
                    <a:cubicBezTo>
                      <a:pt x="547" y="1135"/>
                      <a:pt x="547" y="1135"/>
                      <a:pt x="546" y="1135"/>
                    </a:cubicBezTo>
                    <a:cubicBezTo>
                      <a:pt x="545" y="1136"/>
                      <a:pt x="544" y="1135"/>
                      <a:pt x="542" y="1136"/>
                    </a:cubicBezTo>
                    <a:cubicBezTo>
                      <a:pt x="541" y="1136"/>
                      <a:pt x="540" y="1137"/>
                      <a:pt x="539" y="1137"/>
                    </a:cubicBezTo>
                    <a:cubicBezTo>
                      <a:pt x="538" y="1137"/>
                      <a:pt x="538" y="1136"/>
                      <a:pt x="537" y="1136"/>
                    </a:cubicBezTo>
                    <a:cubicBezTo>
                      <a:pt x="535" y="1135"/>
                      <a:pt x="534" y="1136"/>
                      <a:pt x="533" y="1136"/>
                    </a:cubicBezTo>
                    <a:cubicBezTo>
                      <a:pt x="531" y="1135"/>
                      <a:pt x="530" y="1135"/>
                      <a:pt x="528" y="1135"/>
                    </a:cubicBezTo>
                    <a:cubicBezTo>
                      <a:pt x="527" y="1135"/>
                      <a:pt x="526" y="1134"/>
                      <a:pt x="525" y="1134"/>
                    </a:cubicBezTo>
                    <a:cubicBezTo>
                      <a:pt x="524" y="1134"/>
                      <a:pt x="523" y="1134"/>
                      <a:pt x="522" y="1134"/>
                    </a:cubicBezTo>
                    <a:cubicBezTo>
                      <a:pt x="521" y="1133"/>
                      <a:pt x="521" y="1132"/>
                      <a:pt x="522" y="1131"/>
                    </a:cubicBezTo>
                    <a:cubicBezTo>
                      <a:pt x="522" y="1129"/>
                      <a:pt x="524" y="1131"/>
                      <a:pt x="526" y="1131"/>
                    </a:cubicBezTo>
                    <a:cubicBezTo>
                      <a:pt x="528" y="1131"/>
                      <a:pt x="528" y="1130"/>
                      <a:pt x="530" y="1131"/>
                    </a:cubicBezTo>
                    <a:cubicBezTo>
                      <a:pt x="530" y="1131"/>
                      <a:pt x="530" y="1131"/>
                      <a:pt x="531" y="1132"/>
                    </a:cubicBezTo>
                    <a:cubicBezTo>
                      <a:pt x="532" y="1132"/>
                      <a:pt x="533" y="1132"/>
                      <a:pt x="534" y="1132"/>
                    </a:cubicBezTo>
                    <a:cubicBezTo>
                      <a:pt x="535" y="1132"/>
                      <a:pt x="536" y="1133"/>
                      <a:pt x="537" y="1131"/>
                    </a:cubicBezTo>
                    <a:cubicBezTo>
                      <a:pt x="537" y="1130"/>
                      <a:pt x="535" y="1131"/>
                      <a:pt x="534" y="1130"/>
                    </a:cubicBezTo>
                    <a:cubicBezTo>
                      <a:pt x="533" y="1130"/>
                      <a:pt x="531" y="1130"/>
                      <a:pt x="531" y="1129"/>
                    </a:cubicBezTo>
                    <a:cubicBezTo>
                      <a:pt x="531" y="1128"/>
                      <a:pt x="531" y="1128"/>
                      <a:pt x="531" y="1127"/>
                    </a:cubicBezTo>
                    <a:cubicBezTo>
                      <a:pt x="532" y="1126"/>
                      <a:pt x="533" y="1126"/>
                      <a:pt x="533" y="1125"/>
                    </a:cubicBezTo>
                    <a:cubicBezTo>
                      <a:pt x="534" y="1125"/>
                      <a:pt x="534" y="1124"/>
                      <a:pt x="534" y="1124"/>
                    </a:cubicBezTo>
                    <a:cubicBezTo>
                      <a:pt x="533" y="1123"/>
                      <a:pt x="532" y="1124"/>
                      <a:pt x="531" y="1124"/>
                    </a:cubicBezTo>
                    <a:cubicBezTo>
                      <a:pt x="530" y="1124"/>
                      <a:pt x="530" y="1124"/>
                      <a:pt x="529" y="1124"/>
                    </a:cubicBezTo>
                    <a:cubicBezTo>
                      <a:pt x="527" y="1124"/>
                      <a:pt x="527" y="1124"/>
                      <a:pt x="527" y="1124"/>
                    </a:cubicBezTo>
                    <a:cubicBezTo>
                      <a:pt x="527" y="1123"/>
                      <a:pt x="527" y="1122"/>
                      <a:pt x="527" y="1121"/>
                    </a:cubicBezTo>
                    <a:cubicBezTo>
                      <a:pt x="527" y="1120"/>
                      <a:pt x="528" y="1118"/>
                      <a:pt x="529" y="1118"/>
                    </a:cubicBezTo>
                    <a:cubicBezTo>
                      <a:pt x="530" y="1118"/>
                      <a:pt x="530" y="1118"/>
                      <a:pt x="531" y="1118"/>
                    </a:cubicBezTo>
                    <a:cubicBezTo>
                      <a:pt x="532" y="1118"/>
                      <a:pt x="533" y="1118"/>
                      <a:pt x="534" y="1118"/>
                    </a:cubicBezTo>
                    <a:cubicBezTo>
                      <a:pt x="535" y="1118"/>
                      <a:pt x="536" y="1117"/>
                      <a:pt x="537" y="1118"/>
                    </a:cubicBezTo>
                    <a:cubicBezTo>
                      <a:pt x="538" y="1118"/>
                      <a:pt x="539" y="1118"/>
                      <a:pt x="539" y="1119"/>
                    </a:cubicBezTo>
                    <a:cubicBezTo>
                      <a:pt x="540" y="1120"/>
                      <a:pt x="539" y="1121"/>
                      <a:pt x="539" y="1122"/>
                    </a:cubicBezTo>
                    <a:cubicBezTo>
                      <a:pt x="540" y="1123"/>
                      <a:pt x="541" y="1123"/>
                      <a:pt x="542" y="1123"/>
                    </a:cubicBezTo>
                    <a:cubicBezTo>
                      <a:pt x="543" y="1124"/>
                      <a:pt x="544" y="1125"/>
                      <a:pt x="544" y="1125"/>
                    </a:cubicBezTo>
                    <a:cubicBezTo>
                      <a:pt x="545" y="1126"/>
                      <a:pt x="546" y="1127"/>
                      <a:pt x="547" y="1127"/>
                    </a:cubicBezTo>
                    <a:cubicBezTo>
                      <a:pt x="548" y="1128"/>
                      <a:pt x="548" y="1129"/>
                      <a:pt x="550" y="1129"/>
                    </a:cubicBezTo>
                    <a:cubicBezTo>
                      <a:pt x="551" y="1130"/>
                      <a:pt x="552" y="1130"/>
                      <a:pt x="553" y="1131"/>
                    </a:cubicBezTo>
                    <a:cubicBezTo>
                      <a:pt x="554" y="1131"/>
                      <a:pt x="555" y="1132"/>
                      <a:pt x="557" y="1132"/>
                    </a:cubicBezTo>
                    <a:cubicBezTo>
                      <a:pt x="558" y="1132"/>
                      <a:pt x="558" y="1132"/>
                      <a:pt x="559" y="1132"/>
                    </a:cubicBezTo>
                    <a:cubicBezTo>
                      <a:pt x="560" y="1132"/>
                      <a:pt x="560" y="1133"/>
                      <a:pt x="561" y="1133"/>
                    </a:cubicBezTo>
                    <a:cubicBezTo>
                      <a:pt x="562" y="1134"/>
                      <a:pt x="564" y="1132"/>
                      <a:pt x="564" y="1133"/>
                    </a:cubicBezTo>
                    <a:cubicBezTo>
                      <a:pt x="565" y="1134"/>
                      <a:pt x="565" y="1135"/>
                      <a:pt x="564" y="1135"/>
                    </a:cubicBezTo>
                    <a:cubicBezTo>
                      <a:pt x="564" y="1137"/>
                      <a:pt x="562" y="1136"/>
                      <a:pt x="561" y="1137"/>
                    </a:cubicBezTo>
                    <a:cubicBezTo>
                      <a:pt x="559" y="1137"/>
                      <a:pt x="558" y="1137"/>
                      <a:pt x="556" y="1136"/>
                    </a:cubicBezTo>
                    <a:cubicBezTo>
                      <a:pt x="555" y="1136"/>
                      <a:pt x="554" y="1135"/>
                      <a:pt x="553" y="1135"/>
                    </a:cubicBezTo>
                    <a:close/>
                    <a:moveTo>
                      <a:pt x="553" y="1136"/>
                    </a:moveTo>
                    <a:cubicBezTo>
                      <a:pt x="553" y="1135"/>
                      <a:pt x="552" y="1136"/>
                      <a:pt x="551" y="1136"/>
                    </a:cubicBezTo>
                    <a:cubicBezTo>
                      <a:pt x="550" y="1136"/>
                      <a:pt x="549" y="1136"/>
                      <a:pt x="548" y="1136"/>
                    </a:cubicBezTo>
                    <a:cubicBezTo>
                      <a:pt x="546" y="1136"/>
                      <a:pt x="546" y="1136"/>
                      <a:pt x="544" y="1137"/>
                    </a:cubicBezTo>
                    <a:cubicBezTo>
                      <a:pt x="543" y="1137"/>
                      <a:pt x="543" y="1138"/>
                      <a:pt x="542" y="1138"/>
                    </a:cubicBezTo>
                    <a:cubicBezTo>
                      <a:pt x="541" y="1138"/>
                      <a:pt x="540" y="1138"/>
                      <a:pt x="539" y="1138"/>
                    </a:cubicBezTo>
                    <a:cubicBezTo>
                      <a:pt x="541" y="1141"/>
                      <a:pt x="541" y="1141"/>
                      <a:pt x="541" y="1141"/>
                    </a:cubicBezTo>
                    <a:cubicBezTo>
                      <a:pt x="542" y="1141"/>
                      <a:pt x="543" y="1140"/>
                      <a:pt x="544" y="1141"/>
                    </a:cubicBezTo>
                    <a:cubicBezTo>
                      <a:pt x="545" y="1141"/>
                      <a:pt x="546" y="1142"/>
                      <a:pt x="547" y="1142"/>
                    </a:cubicBezTo>
                    <a:cubicBezTo>
                      <a:pt x="548" y="1142"/>
                      <a:pt x="549" y="1143"/>
                      <a:pt x="549" y="1142"/>
                    </a:cubicBezTo>
                    <a:cubicBezTo>
                      <a:pt x="550" y="1141"/>
                      <a:pt x="548" y="1140"/>
                      <a:pt x="549" y="1140"/>
                    </a:cubicBezTo>
                    <a:cubicBezTo>
                      <a:pt x="549" y="1139"/>
                      <a:pt x="551" y="1140"/>
                      <a:pt x="552" y="1140"/>
                    </a:cubicBezTo>
                    <a:cubicBezTo>
                      <a:pt x="553" y="1140"/>
                      <a:pt x="554" y="1140"/>
                      <a:pt x="554" y="1139"/>
                    </a:cubicBezTo>
                    <a:cubicBezTo>
                      <a:pt x="555" y="1138"/>
                      <a:pt x="554" y="1137"/>
                      <a:pt x="553" y="1136"/>
                    </a:cubicBezTo>
                    <a:close/>
                    <a:moveTo>
                      <a:pt x="553" y="1142"/>
                    </a:moveTo>
                    <a:cubicBezTo>
                      <a:pt x="553" y="1141"/>
                      <a:pt x="555" y="1141"/>
                      <a:pt x="556" y="1141"/>
                    </a:cubicBezTo>
                    <a:cubicBezTo>
                      <a:pt x="557" y="1140"/>
                      <a:pt x="557" y="1140"/>
                      <a:pt x="558" y="1140"/>
                    </a:cubicBezTo>
                    <a:cubicBezTo>
                      <a:pt x="560" y="1140"/>
                      <a:pt x="561" y="1139"/>
                      <a:pt x="562" y="1140"/>
                    </a:cubicBezTo>
                    <a:cubicBezTo>
                      <a:pt x="562" y="1141"/>
                      <a:pt x="563" y="1142"/>
                      <a:pt x="562" y="1142"/>
                    </a:cubicBezTo>
                    <a:cubicBezTo>
                      <a:pt x="562" y="1143"/>
                      <a:pt x="560" y="1143"/>
                      <a:pt x="559" y="1143"/>
                    </a:cubicBezTo>
                    <a:cubicBezTo>
                      <a:pt x="558" y="1143"/>
                      <a:pt x="557" y="1143"/>
                      <a:pt x="556" y="1143"/>
                    </a:cubicBezTo>
                    <a:cubicBezTo>
                      <a:pt x="555" y="1143"/>
                      <a:pt x="553" y="1144"/>
                      <a:pt x="553" y="1142"/>
                    </a:cubicBezTo>
                    <a:close/>
                    <a:moveTo>
                      <a:pt x="526" y="1126"/>
                    </a:moveTo>
                    <a:cubicBezTo>
                      <a:pt x="527" y="1126"/>
                      <a:pt x="527" y="1125"/>
                      <a:pt x="527" y="1124"/>
                    </a:cubicBezTo>
                    <a:cubicBezTo>
                      <a:pt x="526" y="1123"/>
                      <a:pt x="526" y="1122"/>
                      <a:pt x="526" y="1122"/>
                    </a:cubicBezTo>
                    <a:cubicBezTo>
                      <a:pt x="525" y="1122"/>
                      <a:pt x="524" y="1122"/>
                      <a:pt x="524" y="1123"/>
                    </a:cubicBezTo>
                    <a:cubicBezTo>
                      <a:pt x="523" y="1124"/>
                      <a:pt x="523" y="1125"/>
                      <a:pt x="524" y="1126"/>
                    </a:cubicBezTo>
                    <a:cubicBezTo>
                      <a:pt x="524" y="1126"/>
                      <a:pt x="525" y="1127"/>
                      <a:pt x="526" y="1126"/>
                    </a:cubicBezTo>
                    <a:close/>
                    <a:moveTo>
                      <a:pt x="506" y="1124"/>
                    </a:moveTo>
                    <a:cubicBezTo>
                      <a:pt x="507" y="1124"/>
                      <a:pt x="508" y="1125"/>
                      <a:pt x="509" y="1125"/>
                    </a:cubicBezTo>
                    <a:cubicBezTo>
                      <a:pt x="510" y="1126"/>
                      <a:pt x="510" y="1127"/>
                      <a:pt x="510" y="1127"/>
                    </a:cubicBezTo>
                    <a:cubicBezTo>
                      <a:pt x="511" y="1128"/>
                      <a:pt x="512" y="1127"/>
                      <a:pt x="513" y="1128"/>
                    </a:cubicBezTo>
                    <a:cubicBezTo>
                      <a:pt x="513" y="1129"/>
                      <a:pt x="513" y="1129"/>
                      <a:pt x="513" y="1130"/>
                    </a:cubicBezTo>
                    <a:cubicBezTo>
                      <a:pt x="512" y="1131"/>
                      <a:pt x="510" y="1131"/>
                      <a:pt x="510" y="1130"/>
                    </a:cubicBezTo>
                    <a:cubicBezTo>
                      <a:pt x="509" y="1130"/>
                      <a:pt x="510" y="1129"/>
                      <a:pt x="509" y="1128"/>
                    </a:cubicBezTo>
                    <a:cubicBezTo>
                      <a:pt x="509" y="1127"/>
                      <a:pt x="507" y="1128"/>
                      <a:pt x="507" y="1128"/>
                    </a:cubicBezTo>
                    <a:cubicBezTo>
                      <a:pt x="506" y="1127"/>
                      <a:pt x="505" y="1125"/>
                      <a:pt x="506" y="1124"/>
                    </a:cubicBezTo>
                    <a:close/>
                    <a:moveTo>
                      <a:pt x="498" y="1118"/>
                    </a:moveTo>
                    <a:cubicBezTo>
                      <a:pt x="499" y="1118"/>
                      <a:pt x="499" y="1119"/>
                      <a:pt x="501" y="1119"/>
                    </a:cubicBezTo>
                    <a:cubicBezTo>
                      <a:pt x="502" y="1119"/>
                      <a:pt x="502" y="1119"/>
                      <a:pt x="503" y="1120"/>
                    </a:cubicBezTo>
                    <a:cubicBezTo>
                      <a:pt x="504" y="1120"/>
                      <a:pt x="506" y="1121"/>
                      <a:pt x="506" y="1122"/>
                    </a:cubicBezTo>
                    <a:cubicBezTo>
                      <a:pt x="505" y="1123"/>
                      <a:pt x="504" y="1122"/>
                      <a:pt x="503" y="1122"/>
                    </a:cubicBezTo>
                    <a:cubicBezTo>
                      <a:pt x="501" y="1122"/>
                      <a:pt x="500" y="1123"/>
                      <a:pt x="499" y="1122"/>
                    </a:cubicBezTo>
                    <a:cubicBezTo>
                      <a:pt x="498" y="1122"/>
                      <a:pt x="497" y="1121"/>
                      <a:pt x="496" y="1120"/>
                    </a:cubicBezTo>
                    <a:cubicBezTo>
                      <a:pt x="496" y="1120"/>
                      <a:pt x="495" y="1120"/>
                      <a:pt x="495" y="1119"/>
                    </a:cubicBezTo>
                    <a:cubicBezTo>
                      <a:pt x="495" y="1118"/>
                      <a:pt x="497" y="1118"/>
                      <a:pt x="498" y="1118"/>
                    </a:cubicBezTo>
                    <a:close/>
                    <a:moveTo>
                      <a:pt x="489" y="1113"/>
                    </a:moveTo>
                    <a:cubicBezTo>
                      <a:pt x="488" y="1113"/>
                      <a:pt x="487" y="1111"/>
                      <a:pt x="488" y="1110"/>
                    </a:cubicBezTo>
                    <a:cubicBezTo>
                      <a:pt x="488" y="1109"/>
                      <a:pt x="489" y="1109"/>
                      <a:pt x="490" y="1109"/>
                    </a:cubicBezTo>
                    <a:cubicBezTo>
                      <a:pt x="491" y="1110"/>
                      <a:pt x="490" y="1111"/>
                      <a:pt x="490" y="1111"/>
                    </a:cubicBezTo>
                    <a:cubicBezTo>
                      <a:pt x="490" y="1112"/>
                      <a:pt x="490" y="1113"/>
                      <a:pt x="489" y="1113"/>
                    </a:cubicBezTo>
                    <a:close/>
                    <a:moveTo>
                      <a:pt x="475" y="1089"/>
                    </a:moveTo>
                    <a:cubicBezTo>
                      <a:pt x="475" y="1088"/>
                      <a:pt x="475" y="1087"/>
                      <a:pt x="475" y="1087"/>
                    </a:cubicBezTo>
                    <a:moveTo>
                      <a:pt x="475" y="1086"/>
                    </a:moveTo>
                    <a:cubicBezTo>
                      <a:pt x="476" y="1085"/>
                      <a:pt x="477" y="1086"/>
                      <a:pt x="479" y="1086"/>
                    </a:cubicBezTo>
                    <a:cubicBezTo>
                      <a:pt x="480" y="1086"/>
                      <a:pt x="481" y="1085"/>
                      <a:pt x="482" y="1086"/>
                    </a:cubicBezTo>
                    <a:cubicBezTo>
                      <a:pt x="482" y="1086"/>
                      <a:pt x="483" y="1087"/>
                      <a:pt x="483" y="1087"/>
                    </a:cubicBezTo>
                    <a:cubicBezTo>
                      <a:pt x="483" y="1088"/>
                      <a:pt x="481" y="1088"/>
                      <a:pt x="481" y="1089"/>
                    </a:cubicBezTo>
                    <a:cubicBezTo>
                      <a:pt x="481" y="1090"/>
                      <a:pt x="480" y="1090"/>
                      <a:pt x="480" y="1091"/>
                    </a:cubicBezTo>
                    <a:cubicBezTo>
                      <a:pt x="480" y="1092"/>
                      <a:pt x="482" y="1092"/>
                      <a:pt x="482" y="1093"/>
                    </a:cubicBezTo>
                    <a:cubicBezTo>
                      <a:pt x="481" y="1094"/>
                      <a:pt x="480" y="1094"/>
                      <a:pt x="479" y="1093"/>
                    </a:cubicBezTo>
                    <a:cubicBezTo>
                      <a:pt x="478" y="1093"/>
                      <a:pt x="477" y="1093"/>
                      <a:pt x="477" y="1092"/>
                    </a:cubicBezTo>
                    <a:cubicBezTo>
                      <a:pt x="476" y="1091"/>
                      <a:pt x="477" y="1091"/>
                      <a:pt x="477" y="1090"/>
                    </a:cubicBezTo>
                    <a:cubicBezTo>
                      <a:pt x="477" y="1088"/>
                      <a:pt x="474" y="1088"/>
                      <a:pt x="475" y="1086"/>
                    </a:cubicBezTo>
                    <a:close/>
                    <a:moveTo>
                      <a:pt x="473" y="1080"/>
                    </a:moveTo>
                    <a:cubicBezTo>
                      <a:pt x="473" y="1079"/>
                      <a:pt x="474" y="1080"/>
                      <a:pt x="475" y="1079"/>
                    </a:cubicBezTo>
                    <a:cubicBezTo>
                      <a:pt x="476" y="1079"/>
                      <a:pt x="476" y="1078"/>
                      <a:pt x="477" y="1079"/>
                    </a:cubicBezTo>
                    <a:cubicBezTo>
                      <a:pt x="478" y="1079"/>
                      <a:pt x="478" y="1080"/>
                      <a:pt x="478" y="1081"/>
                    </a:cubicBezTo>
                    <a:cubicBezTo>
                      <a:pt x="478" y="1082"/>
                      <a:pt x="478" y="1082"/>
                      <a:pt x="478" y="1083"/>
                    </a:cubicBezTo>
                    <a:cubicBezTo>
                      <a:pt x="477" y="1083"/>
                      <a:pt x="476" y="1082"/>
                      <a:pt x="475" y="1081"/>
                    </a:cubicBezTo>
                    <a:cubicBezTo>
                      <a:pt x="474" y="1081"/>
                      <a:pt x="473" y="1081"/>
                      <a:pt x="473" y="1080"/>
                    </a:cubicBezTo>
                    <a:close/>
                    <a:moveTo>
                      <a:pt x="471" y="1064"/>
                    </a:moveTo>
                    <a:cubicBezTo>
                      <a:pt x="472" y="1064"/>
                      <a:pt x="473" y="1064"/>
                      <a:pt x="473" y="1063"/>
                    </a:cubicBezTo>
                    <a:cubicBezTo>
                      <a:pt x="474" y="1062"/>
                      <a:pt x="474" y="1062"/>
                      <a:pt x="474" y="1061"/>
                    </a:cubicBezTo>
                    <a:cubicBezTo>
                      <a:pt x="475" y="1061"/>
                      <a:pt x="476" y="1061"/>
                      <a:pt x="477" y="1061"/>
                    </a:cubicBezTo>
                    <a:cubicBezTo>
                      <a:pt x="478" y="1062"/>
                      <a:pt x="478" y="1062"/>
                      <a:pt x="479" y="1063"/>
                    </a:cubicBezTo>
                    <a:cubicBezTo>
                      <a:pt x="480" y="1064"/>
                      <a:pt x="481" y="1066"/>
                      <a:pt x="479" y="1067"/>
                    </a:cubicBezTo>
                    <a:cubicBezTo>
                      <a:pt x="478" y="1068"/>
                      <a:pt x="477" y="1068"/>
                      <a:pt x="476" y="1068"/>
                    </a:cubicBezTo>
                    <a:cubicBezTo>
                      <a:pt x="475" y="1068"/>
                      <a:pt x="474" y="1067"/>
                      <a:pt x="473" y="1067"/>
                    </a:cubicBezTo>
                    <a:cubicBezTo>
                      <a:pt x="472" y="1067"/>
                      <a:pt x="472" y="1067"/>
                      <a:pt x="471" y="1067"/>
                    </a:cubicBezTo>
                    <a:cubicBezTo>
                      <a:pt x="470" y="1067"/>
                      <a:pt x="469" y="1068"/>
                      <a:pt x="468" y="1067"/>
                    </a:cubicBezTo>
                    <a:cubicBezTo>
                      <a:pt x="467" y="1066"/>
                      <a:pt x="470" y="1065"/>
                      <a:pt x="471" y="1064"/>
                    </a:cubicBezTo>
                    <a:close/>
                    <a:moveTo>
                      <a:pt x="471" y="1055"/>
                    </a:moveTo>
                    <a:cubicBezTo>
                      <a:pt x="471" y="1055"/>
                      <a:pt x="471" y="1054"/>
                      <a:pt x="472" y="1053"/>
                    </a:cubicBezTo>
                    <a:cubicBezTo>
                      <a:pt x="472" y="1052"/>
                      <a:pt x="472" y="1051"/>
                      <a:pt x="473" y="1051"/>
                    </a:cubicBezTo>
                    <a:cubicBezTo>
                      <a:pt x="475" y="1051"/>
                      <a:pt x="476" y="1052"/>
                      <a:pt x="477" y="1054"/>
                    </a:cubicBezTo>
                    <a:cubicBezTo>
                      <a:pt x="477" y="1054"/>
                      <a:pt x="478" y="1055"/>
                      <a:pt x="477" y="1055"/>
                    </a:cubicBezTo>
                    <a:cubicBezTo>
                      <a:pt x="477" y="1057"/>
                      <a:pt x="476" y="1057"/>
                      <a:pt x="474" y="1057"/>
                    </a:cubicBezTo>
                    <a:cubicBezTo>
                      <a:pt x="473" y="1057"/>
                      <a:pt x="471" y="1057"/>
                      <a:pt x="471" y="1055"/>
                    </a:cubicBezTo>
                    <a:close/>
                    <a:moveTo>
                      <a:pt x="465" y="1031"/>
                    </a:moveTo>
                    <a:cubicBezTo>
                      <a:pt x="465" y="1030"/>
                      <a:pt x="464" y="1029"/>
                      <a:pt x="464" y="1028"/>
                    </a:cubicBezTo>
                    <a:cubicBezTo>
                      <a:pt x="465" y="1027"/>
                      <a:pt x="465" y="1027"/>
                      <a:pt x="466" y="1027"/>
                    </a:cubicBezTo>
                    <a:cubicBezTo>
                      <a:pt x="467" y="1026"/>
                      <a:pt x="467" y="1026"/>
                      <a:pt x="468" y="1027"/>
                    </a:cubicBezTo>
                    <a:cubicBezTo>
                      <a:pt x="469" y="1027"/>
                      <a:pt x="469" y="1027"/>
                      <a:pt x="470" y="1028"/>
                    </a:cubicBezTo>
                    <a:cubicBezTo>
                      <a:pt x="470" y="1029"/>
                      <a:pt x="470" y="1030"/>
                      <a:pt x="470" y="1031"/>
                    </a:cubicBezTo>
                    <a:cubicBezTo>
                      <a:pt x="471" y="1032"/>
                      <a:pt x="471" y="1033"/>
                      <a:pt x="471" y="1034"/>
                    </a:cubicBezTo>
                    <a:cubicBezTo>
                      <a:pt x="472" y="1035"/>
                      <a:pt x="471" y="1035"/>
                      <a:pt x="471" y="1036"/>
                    </a:cubicBezTo>
                    <a:cubicBezTo>
                      <a:pt x="471" y="1038"/>
                      <a:pt x="472" y="1039"/>
                      <a:pt x="471" y="1040"/>
                    </a:cubicBezTo>
                    <a:cubicBezTo>
                      <a:pt x="470" y="1040"/>
                      <a:pt x="469" y="1040"/>
                      <a:pt x="468" y="1039"/>
                    </a:cubicBezTo>
                    <a:cubicBezTo>
                      <a:pt x="467" y="1039"/>
                      <a:pt x="467" y="1040"/>
                      <a:pt x="466" y="1039"/>
                    </a:cubicBezTo>
                    <a:cubicBezTo>
                      <a:pt x="465" y="1038"/>
                      <a:pt x="466" y="1037"/>
                      <a:pt x="466" y="1036"/>
                    </a:cubicBezTo>
                    <a:cubicBezTo>
                      <a:pt x="466" y="1035"/>
                      <a:pt x="466" y="1034"/>
                      <a:pt x="466" y="1033"/>
                    </a:cubicBezTo>
                    <a:cubicBezTo>
                      <a:pt x="466" y="1032"/>
                      <a:pt x="465" y="1032"/>
                      <a:pt x="465" y="1031"/>
                    </a:cubicBezTo>
                    <a:close/>
                    <a:moveTo>
                      <a:pt x="604" y="679"/>
                    </a:moveTo>
                    <a:cubicBezTo>
                      <a:pt x="604" y="680"/>
                      <a:pt x="603" y="680"/>
                      <a:pt x="604" y="681"/>
                    </a:cubicBezTo>
                    <a:cubicBezTo>
                      <a:pt x="604" y="682"/>
                      <a:pt x="605" y="681"/>
                      <a:pt x="605" y="681"/>
                    </a:cubicBezTo>
                    <a:cubicBezTo>
                      <a:pt x="607" y="681"/>
                      <a:pt x="607" y="681"/>
                      <a:pt x="608" y="680"/>
                    </a:cubicBezTo>
                    <a:cubicBezTo>
                      <a:pt x="609" y="680"/>
                      <a:pt x="609" y="679"/>
                      <a:pt x="610" y="678"/>
                    </a:cubicBezTo>
                    <a:cubicBezTo>
                      <a:pt x="611" y="678"/>
                      <a:pt x="611" y="677"/>
                      <a:pt x="612" y="676"/>
                    </a:cubicBezTo>
                    <a:cubicBezTo>
                      <a:pt x="613" y="675"/>
                      <a:pt x="613" y="674"/>
                      <a:pt x="614" y="672"/>
                    </a:cubicBezTo>
                    <a:cubicBezTo>
                      <a:pt x="615" y="671"/>
                      <a:pt x="615" y="671"/>
                      <a:pt x="616" y="670"/>
                    </a:cubicBezTo>
                    <a:cubicBezTo>
                      <a:pt x="617" y="669"/>
                      <a:pt x="618" y="669"/>
                      <a:pt x="620" y="670"/>
                    </a:cubicBezTo>
                    <a:cubicBezTo>
                      <a:pt x="621" y="670"/>
                      <a:pt x="622" y="670"/>
                      <a:pt x="623" y="671"/>
                    </a:cubicBezTo>
                    <a:cubicBezTo>
                      <a:pt x="624" y="671"/>
                      <a:pt x="625" y="670"/>
                      <a:pt x="626" y="671"/>
                    </a:cubicBezTo>
                    <a:cubicBezTo>
                      <a:pt x="627" y="671"/>
                      <a:pt x="627" y="673"/>
                      <a:pt x="629" y="673"/>
                    </a:cubicBezTo>
                    <a:cubicBezTo>
                      <a:pt x="630" y="674"/>
                      <a:pt x="632" y="673"/>
                      <a:pt x="634" y="674"/>
                    </a:cubicBezTo>
                    <a:cubicBezTo>
                      <a:pt x="635" y="675"/>
                      <a:pt x="635" y="675"/>
                      <a:pt x="636" y="676"/>
                    </a:cubicBezTo>
                    <a:cubicBezTo>
                      <a:pt x="637" y="677"/>
                      <a:pt x="638" y="677"/>
                      <a:pt x="639" y="678"/>
                    </a:cubicBezTo>
                    <a:cubicBezTo>
                      <a:pt x="640" y="678"/>
                      <a:pt x="640" y="679"/>
                      <a:pt x="641" y="680"/>
                    </a:cubicBezTo>
                    <a:cubicBezTo>
                      <a:pt x="642" y="681"/>
                      <a:pt x="643" y="681"/>
                      <a:pt x="643" y="682"/>
                    </a:cubicBezTo>
                    <a:cubicBezTo>
                      <a:pt x="644" y="683"/>
                      <a:pt x="644" y="684"/>
                      <a:pt x="643" y="685"/>
                    </a:cubicBezTo>
                    <a:cubicBezTo>
                      <a:pt x="643" y="686"/>
                      <a:pt x="641" y="687"/>
                      <a:pt x="642" y="688"/>
                    </a:cubicBezTo>
                    <a:cubicBezTo>
                      <a:pt x="643" y="688"/>
                      <a:pt x="643" y="687"/>
                      <a:pt x="644" y="687"/>
                    </a:cubicBezTo>
                    <a:cubicBezTo>
                      <a:pt x="646" y="686"/>
                      <a:pt x="647" y="685"/>
                      <a:pt x="649" y="685"/>
                    </a:cubicBezTo>
                    <a:cubicBezTo>
                      <a:pt x="650" y="685"/>
                      <a:pt x="650" y="685"/>
                      <a:pt x="651" y="685"/>
                    </a:cubicBezTo>
                    <a:cubicBezTo>
                      <a:pt x="652" y="685"/>
                      <a:pt x="653" y="686"/>
                      <a:pt x="654" y="686"/>
                    </a:cubicBezTo>
                    <a:cubicBezTo>
                      <a:pt x="656" y="687"/>
                      <a:pt x="656" y="687"/>
                      <a:pt x="658" y="687"/>
                    </a:cubicBezTo>
                    <a:cubicBezTo>
                      <a:pt x="659" y="688"/>
                      <a:pt x="660" y="688"/>
                      <a:pt x="661" y="688"/>
                    </a:cubicBezTo>
                    <a:cubicBezTo>
                      <a:pt x="662" y="689"/>
                      <a:pt x="663" y="689"/>
                      <a:pt x="664" y="689"/>
                    </a:cubicBezTo>
                    <a:cubicBezTo>
                      <a:pt x="666" y="689"/>
                      <a:pt x="667" y="689"/>
                      <a:pt x="669" y="689"/>
                    </a:cubicBezTo>
                    <a:cubicBezTo>
                      <a:pt x="670" y="688"/>
                      <a:pt x="671" y="688"/>
                      <a:pt x="673" y="688"/>
                    </a:cubicBezTo>
                    <a:cubicBezTo>
                      <a:pt x="674" y="687"/>
                      <a:pt x="676" y="687"/>
                      <a:pt x="677" y="688"/>
                    </a:cubicBezTo>
                    <a:cubicBezTo>
                      <a:pt x="678" y="688"/>
                      <a:pt x="677" y="689"/>
                      <a:pt x="678" y="690"/>
                    </a:cubicBezTo>
                    <a:cubicBezTo>
                      <a:pt x="679" y="691"/>
                      <a:pt x="680" y="691"/>
                      <a:pt x="681" y="692"/>
                    </a:cubicBezTo>
                    <a:cubicBezTo>
                      <a:pt x="682" y="692"/>
                      <a:pt x="683" y="693"/>
                      <a:pt x="684" y="694"/>
                    </a:cubicBezTo>
                    <a:cubicBezTo>
                      <a:pt x="685" y="695"/>
                      <a:pt x="686" y="695"/>
                      <a:pt x="688" y="697"/>
                    </a:cubicBezTo>
                    <a:cubicBezTo>
                      <a:pt x="688" y="697"/>
                      <a:pt x="689" y="698"/>
                      <a:pt x="689" y="699"/>
                    </a:cubicBezTo>
                    <a:cubicBezTo>
                      <a:pt x="690" y="700"/>
                      <a:pt x="691" y="701"/>
                      <a:pt x="692" y="702"/>
                    </a:cubicBezTo>
                    <a:cubicBezTo>
                      <a:pt x="692" y="703"/>
                      <a:pt x="693" y="704"/>
                      <a:pt x="693" y="704"/>
                    </a:cubicBezTo>
                    <a:cubicBezTo>
                      <a:pt x="695" y="705"/>
                      <a:pt x="696" y="704"/>
                      <a:pt x="697" y="705"/>
                    </a:cubicBezTo>
                    <a:cubicBezTo>
                      <a:pt x="697" y="705"/>
                      <a:pt x="697" y="706"/>
                      <a:pt x="698" y="707"/>
                    </a:cubicBezTo>
                    <a:cubicBezTo>
                      <a:pt x="699" y="708"/>
                      <a:pt x="701" y="708"/>
                      <a:pt x="703" y="708"/>
                    </a:cubicBezTo>
                    <a:cubicBezTo>
                      <a:pt x="705" y="708"/>
                      <a:pt x="706" y="707"/>
                      <a:pt x="707" y="708"/>
                    </a:cubicBezTo>
                    <a:cubicBezTo>
                      <a:pt x="709" y="708"/>
                      <a:pt x="710" y="709"/>
                      <a:pt x="711" y="710"/>
                    </a:cubicBezTo>
                    <a:cubicBezTo>
                      <a:pt x="712" y="711"/>
                      <a:pt x="712" y="712"/>
                      <a:pt x="713" y="713"/>
                    </a:cubicBezTo>
                    <a:cubicBezTo>
                      <a:pt x="714" y="714"/>
                      <a:pt x="713" y="716"/>
                      <a:pt x="713" y="717"/>
                    </a:cubicBezTo>
                    <a:cubicBezTo>
                      <a:pt x="714" y="719"/>
                      <a:pt x="714" y="720"/>
                      <a:pt x="715" y="721"/>
                    </a:cubicBezTo>
                    <a:cubicBezTo>
                      <a:pt x="715" y="723"/>
                      <a:pt x="716" y="724"/>
                      <a:pt x="716" y="725"/>
                    </a:cubicBezTo>
                    <a:cubicBezTo>
                      <a:pt x="716" y="728"/>
                      <a:pt x="715" y="729"/>
                      <a:pt x="715" y="731"/>
                    </a:cubicBezTo>
                    <a:cubicBezTo>
                      <a:pt x="714" y="732"/>
                      <a:pt x="714" y="733"/>
                      <a:pt x="714" y="735"/>
                    </a:cubicBezTo>
                    <a:cubicBezTo>
                      <a:pt x="713" y="736"/>
                      <a:pt x="713" y="737"/>
                      <a:pt x="713" y="739"/>
                    </a:cubicBezTo>
                    <a:cubicBezTo>
                      <a:pt x="713" y="741"/>
                      <a:pt x="714" y="742"/>
                      <a:pt x="713" y="743"/>
                    </a:cubicBezTo>
                    <a:cubicBezTo>
                      <a:pt x="713" y="744"/>
                      <a:pt x="712" y="744"/>
                      <a:pt x="711" y="745"/>
                    </a:cubicBezTo>
                    <a:cubicBezTo>
                      <a:pt x="710" y="747"/>
                      <a:pt x="709" y="747"/>
                      <a:pt x="708" y="749"/>
                    </a:cubicBezTo>
                    <a:cubicBezTo>
                      <a:pt x="707" y="751"/>
                      <a:pt x="706" y="752"/>
                      <a:pt x="705" y="753"/>
                    </a:cubicBezTo>
                    <a:cubicBezTo>
                      <a:pt x="704" y="755"/>
                      <a:pt x="704" y="756"/>
                      <a:pt x="703" y="756"/>
                    </a:cubicBezTo>
                    <a:cubicBezTo>
                      <a:pt x="702" y="757"/>
                      <a:pt x="701" y="756"/>
                      <a:pt x="700" y="757"/>
                    </a:cubicBezTo>
                    <a:cubicBezTo>
                      <a:pt x="700" y="757"/>
                      <a:pt x="700" y="758"/>
                      <a:pt x="699" y="759"/>
                    </a:cubicBezTo>
                    <a:cubicBezTo>
                      <a:pt x="698" y="761"/>
                      <a:pt x="698" y="762"/>
                      <a:pt x="697" y="765"/>
                    </a:cubicBezTo>
                    <a:cubicBezTo>
                      <a:pt x="696" y="766"/>
                      <a:pt x="696" y="767"/>
                      <a:pt x="695" y="769"/>
                    </a:cubicBezTo>
                    <a:cubicBezTo>
                      <a:pt x="694" y="769"/>
                      <a:pt x="694" y="770"/>
                      <a:pt x="693" y="771"/>
                    </a:cubicBezTo>
                    <a:cubicBezTo>
                      <a:pt x="693" y="772"/>
                      <a:pt x="693" y="773"/>
                      <a:pt x="692" y="774"/>
                    </a:cubicBezTo>
                    <a:cubicBezTo>
                      <a:pt x="691" y="775"/>
                      <a:pt x="690" y="774"/>
                      <a:pt x="689" y="775"/>
                    </a:cubicBezTo>
                    <a:cubicBezTo>
                      <a:pt x="688" y="775"/>
                      <a:pt x="687" y="776"/>
                      <a:pt x="686" y="776"/>
                    </a:cubicBezTo>
                    <a:cubicBezTo>
                      <a:pt x="685" y="778"/>
                      <a:pt x="685" y="779"/>
                      <a:pt x="685" y="780"/>
                    </a:cubicBezTo>
                    <a:cubicBezTo>
                      <a:pt x="685" y="782"/>
                      <a:pt x="686" y="783"/>
                      <a:pt x="686" y="784"/>
                    </a:cubicBezTo>
                    <a:cubicBezTo>
                      <a:pt x="686" y="786"/>
                      <a:pt x="684" y="786"/>
                      <a:pt x="684" y="788"/>
                    </a:cubicBezTo>
                    <a:cubicBezTo>
                      <a:pt x="684" y="790"/>
                      <a:pt x="685" y="790"/>
                      <a:pt x="686" y="792"/>
                    </a:cubicBezTo>
                    <a:cubicBezTo>
                      <a:pt x="686" y="794"/>
                      <a:pt x="686" y="795"/>
                      <a:pt x="686" y="796"/>
                    </a:cubicBezTo>
                    <a:cubicBezTo>
                      <a:pt x="686" y="798"/>
                      <a:pt x="686" y="799"/>
                      <a:pt x="686" y="800"/>
                    </a:cubicBezTo>
                    <a:cubicBezTo>
                      <a:pt x="687" y="803"/>
                      <a:pt x="689" y="805"/>
                      <a:pt x="687" y="807"/>
                    </a:cubicBezTo>
                    <a:cubicBezTo>
                      <a:pt x="687" y="808"/>
                      <a:pt x="686" y="808"/>
                      <a:pt x="686" y="809"/>
                    </a:cubicBezTo>
                    <a:cubicBezTo>
                      <a:pt x="685" y="810"/>
                      <a:pt x="685" y="811"/>
                      <a:pt x="685" y="813"/>
                    </a:cubicBezTo>
                    <a:cubicBezTo>
                      <a:pt x="685" y="815"/>
                      <a:pt x="687" y="816"/>
                      <a:pt x="686" y="817"/>
                    </a:cubicBezTo>
                    <a:cubicBezTo>
                      <a:pt x="686" y="819"/>
                      <a:pt x="684" y="819"/>
                      <a:pt x="684" y="820"/>
                    </a:cubicBezTo>
                    <a:cubicBezTo>
                      <a:pt x="683" y="822"/>
                      <a:pt x="683" y="823"/>
                      <a:pt x="683" y="825"/>
                    </a:cubicBezTo>
                    <a:cubicBezTo>
                      <a:pt x="683" y="829"/>
                      <a:pt x="686" y="832"/>
                      <a:pt x="683" y="834"/>
                    </a:cubicBezTo>
                    <a:cubicBezTo>
                      <a:pt x="682" y="835"/>
                      <a:pt x="682" y="835"/>
                      <a:pt x="681" y="836"/>
                    </a:cubicBezTo>
                    <a:cubicBezTo>
                      <a:pt x="680" y="836"/>
                      <a:pt x="679" y="837"/>
                      <a:pt x="679" y="837"/>
                    </a:cubicBezTo>
                    <a:cubicBezTo>
                      <a:pt x="678" y="839"/>
                      <a:pt x="680" y="840"/>
                      <a:pt x="679" y="842"/>
                    </a:cubicBezTo>
                    <a:cubicBezTo>
                      <a:pt x="678" y="843"/>
                      <a:pt x="678" y="843"/>
                      <a:pt x="677" y="844"/>
                    </a:cubicBezTo>
                    <a:cubicBezTo>
                      <a:pt x="677" y="845"/>
                      <a:pt x="676" y="844"/>
                      <a:pt x="675" y="845"/>
                    </a:cubicBezTo>
                    <a:cubicBezTo>
                      <a:pt x="673" y="846"/>
                      <a:pt x="674" y="848"/>
                      <a:pt x="674" y="850"/>
                    </a:cubicBezTo>
                    <a:cubicBezTo>
                      <a:pt x="674" y="852"/>
                      <a:pt x="674" y="853"/>
                      <a:pt x="673" y="854"/>
                    </a:cubicBezTo>
                    <a:cubicBezTo>
                      <a:pt x="673" y="855"/>
                      <a:pt x="672" y="855"/>
                      <a:pt x="671" y="856"/>
                    </a:cubicBezTo>
                    <a:cubicBezTo>
                      <a:pt x="670" y="857"/>
                      <a:pt x="669" y="858"/>
                      <a:pt x="668" y="859"/>
                    </a:cubicBezTo>
                    <a:cubicBezTo>
                      <a:pt x="668" y="859"/>
                      <a:pt x="668" y="860"/>
                      <a:pt x="667" y="861"/>
                    </a:cubicBezTo>
                    <a:cubicBezTo>
                      <a:pt x="667" y="861"/>
                      <a:pt x="666" y="862"/>
                      <a:pt x="666" y="863"/>
                    </a:cubicBezTo>
                    <a:cubicBezTo>
                      <a:pt x="664" y="864"/>
                      <a:pt x="662" y="863"/>
                      <a:pt x="660" y="863"/>
                    </a:cubicBezTo>
                    <a:cubicBezTo>
                      <a:pt x="658" y="863"/>
                      <a:pt x="656" y="863"/>
                      <a:pt x="653" y="863"/>
                    </a:cubicBezTo>
                    <a:cubicBezTo>
                      <a:pt x="652" y="863"/>
                      <a:pt x="651" y="863"/>
                      <a:pt x="650" y="864"/>
                    </a:cubicBezTo>
                    <a:cubicBezTo>
                      <a:pt x="649" y="865"/>
                      <a:pt x="648" y="865"/>
                      <a:pt x="647" y="866"/>
                    </a:cubicBezTo>
                    <a:cubicBezTo>
                      <a:pt x="646" y="867"/>
                      <a:pt x="646" y="867"/>
                      <a:pt x="645" y="868"/>
                    </a:cubicBezTo>
                    <a:cubicBezTo>
                      <a:pt x="643" y="869"/>
                      <a:pt x="643" y="870"/>
                      <a:pt x="641" y="871"/>
                    </a:cubicBezTo>
                    <a:cubicBezTo>
                      <a:pt x="640" y="872"/>
                      <a:pt x="638" y="871"/>
                      <a:pt x="636" y="872"/>
                    </a:cubicBezTo>
                    <a:cubicBezTo>
                      <a:pt x="635" y="872"/>
                      <a:pt x="634" y="872"/>
                      <a:pt x="633" y="873"/>
                    </a:cubicBezTo>
                    <a:cubicBezTo>
                      <a:pt x="631" y="874"/>
                      <a:pt x="631" y="876"/>
                      <a:pt x="630" y="877"/>
                    </a:cubicBezTo>
                    <a:cubicBezTo>
                      <a:pt x="629" y="878"/>
                      <a:pt x="628" y="878"/>
                      <a:pt x="627" y="879"/>
                    </a:cubicBezTo>
                    <a:cubicBezTo>
                      <a:pt x="626" y="880"/>
                      <a:pt x="626" y="880"/>
                      <a:pt x="625" y="881"/>
                    </a:cubicBezTo>
                    <a:cubicBezTo>
                      <a:pt x="624" y="882"/>
                      <a:pt x="623" y="883"/>
                      <a:pt x="622" y="884"/>
                    </a:cubicBezTo>
                    <a:cubicBezTo>
                      <a:pt x="621" y="884"/>
                      <a:pt x="621" y="885"/>
                      <a:pt x="620" y="886"/>
                    </a:cubicBezTo>
                    <a:cubicBezTo>
                      <a:pt x="619" y="888"/>
                      <a:pt x="619" y="891"/>
                      <a:pt x="620" y="893"/>
                    </a:cubicBezTo>
                    <a:cubicBezTo>
                      <a:pt x="621" y="895"/>
                      <a:pt x="622" y="895"/>
                      <a:pt x="622" y="897"/>
                    </a:cubicBezTo>
                    <a:cubicBezTo>
                      <a:pt x="622" y="898"/>
                      <a:pt x="622" y="899"/>
                      <a:pt x="622" y="900"/>
                    </a:cubicBezTo>
                    <a:cubicBezTo>
                      <a:pt x="622" y="903"/>
                      <a:pt x="623" y="905"/>
                      <a:pt x="622" y="908"/>
                    </a:cubicBezTo>
                    <a:cubicBezTo>
                      <a:pt x="621" y="910"/>
                      <a:pt x="620" y="911"/>
                      <a:pt x="619" y="913"/>
                    </a:cubicBezTo>
                    <a:cubicBezTo>
                      <a:pt x="618" y="914"/>
                      <a:pt x="618" y="914"/>
                      <a:pt x="617" y="915"/>
                    </a:cubicBezTo>
                    <a:cubicBezTo>
                      <a:pt x="616" y="917"/>
                      <a:pt x="615" y="918"/>
                      <a:pt x="614" y="920"/>
                    </a:cubicBezTo>
                    <a:cubicBezTo>
                      <a:pt x="614" y="922"/>
                      <a:pt x="613" y="922"/>
                      <a:pt x="613" y="924"/>
                    </a:cubicBezTo>
                    <a:cubicBezTo>
                      <a:pt x="612" y="926"/>
                      <a:pt x="612" y="927"/>
                      <a:pt x="612" y="929"/>
                    </a:cubicBezTo>
                    <a:cubicBezTo>
                      <a:pt x="611" y="930"/>
                      <a:pt x="612" y="931"/>
                      <a:pt x="611" y="933"/>
                    </a:cubicBezTo>
                    <a:cubicBezTo>
                      <a:pt x="610" y="934"/>
                      <a:pt x="609" y="935"/>
                      <a:pt x="608" y="936"/>
                    </a:cubicBezTo>
                    <a:cubicBezTo>
                      <a:pt x="607" y="937"/>
                      <a:pt x="608" y="938"/>
                      <a:pt x="607" y="938"/>
                    </a:cubicBezTo>
                    <a:cubicBezTo>
                      <a:pt x="606" y="939"/>
                      <a:pt x="605" y="938"/>
                      <a:pt x="604" y="939"/>
                    </a:cubicBezTo>
                    <a:cubicBezTo>
                      <a:pt x="602" y="940"/>
                      <a:pt x="603" y="941"/>
                      <a:pt x="602" y="943"/>
                    </a:cubicBezTo>
                    <a:cubicBezTo>
                      <a:pt x="601" y="945"/>
                      <a:pt x="601" y="946"/>
                      <a:pt x="601" y="948"/>
                    </a:cubicBezTo>
                    <a:cubicBezTo>
                      <a:pt x="600" y="950"/>
                      <a:pt x="600" y="951"/>
                      <a:pt x="598" y="953"/>
                    </a:cubicBezTo>
                    <a:cubicBezTo>
                      <a:pt x="597" y="954"/>
                      <a:pt x="596" y="955"/>
                      <a:pt x="595" y="956"/>
                    </a:cubicBezTo>
                    <a:cubicBezTo>
                      <a:pt x="595" y="958"/>
                      <a:pt x="595" y="958"/>
                      <a:pt x="595" y="960"/>
                    </a:cubicBezTo>
                    <a:cubicBezTo>
                      <a:pt x="594" y="961"/>
                      <a:pt x="594" y="962"/>
                      <a:pt x="592" y="963"/>
                    </a:cubicBezTo>
                    <a:cubicBezTo>
                      <a:pt x="591" y="963"/>
                      <a:pt x="591" y="963"/>
                      <a:pt x="590" y="964"/>
                    </a:cubicBezTo>
                    <a:cubicBezTo>
                      <a:pt x="588" y="965"/>
                      <a:pt x="588" y="967"/>
                      <a:pt x="586" y="967"/>
                    </a:cubicBezTo>
                    <a:cubicBezTo>
                      <a:pt x="585" y="966"/>
                      <a:pt x="585" y="966"/>
                      <a:pt x="584" y="965"/>
                    </a:cubicBezTo>
                    <a:cubicBezTo>
                      <a:pt x="583" y="965"/>
                      <a:pt x="583" y="965"/>
                      <a:pt x="582" y="965"/>
                    </a:cubicBezTo>
                    <a:cubicBezTo>
                      <a:pt x="581" y="965"/>
                      <a:pt x="580" y="965"/>
                      <a:pt x="579" y="966"/>
                    </a:cubicBezTo>
                    <a:cubicBezTo>
                      <a:pt x="578" y="966"/>
                      <a:pt x="577" y="967"/>
                      <a:pt x="576" y="967"/>
                    </a:cubicBezTo>
                    <a:cubicBezTo>
                      <a:pt x="575" y="966"/>
                      <a:pt x="574" y="965"/>
                      <a:pt x="573" y="965"/>
                    </a:cubicBezTo>
                    <a:cubicBezTo>
                      <a:pt x="570" y="963"/>
                      <a:pt x="570" y="963"/>
                      <a:pt x="570" y="963"/>
                    </a:cubicBezTo>
                    <a:cubicBezTo>
                      <a:pt x="569" y="963"/>
                      <a:pt x="568" y="962"/>
                      <a:pt x="567" y="962"/>
                    </a:cubicBezTo>
                    <a:cubicBezTo>
                      <a:pt x="566" y="962"/>
                      <a:pt x="565" y="962"/>
                      <a:pt x="565" y="962"/>
                    </a:cubicBezTo>
                    <a:cubicBezTo>
                      <a:pt x="564" y="962"/>
                      <a:pt x="564" y="961"/>
                      <a:pt x="563" y="960"/>
                    </a:cubicBezTo>
                    <a:cubicBezTo>
                      <a:pt x="562" y="960"/>
                      <a:pt x="562" y="959"/>
                      <a:pt x="560" y="959"/>
                    </a:cubicBezTo>
                    <a:cubicBezTo>
                      <a:pt x="560" y="959"/>
                      <a:pt x="559" y="960"/>
                      <a:pt x="559" y="961"/>
                    </a:cubicBezTo>
                    <a:cubicBezTo>
                      <a:pt x="559" y="962"/>
                      <a:pt x="560" y="963"/>
                      <a:pt x="560" y="965"/>
                    </a:cubicBezTo>
                    <a:cubicBezTo>
                      <a:pt x="561" y="966"/>
                      <a:pt x="562" y="967"/>
                      <a:pt x="564" y="967"/>
                    </a:cubicBezTo>
                    <a:cubicBezTo>
                      <a:pt x="566" y="968"/>
                      <a:pt x="568" y="966"/>
                      <a:pt x="569" y="967"/>
                    </a:cubicBezTo>
                    <a:cubicBezTo>
                      <a:pt x="569" y="968"/>
                      <a:pt x="569" y="969"/>
                      <a:pt x="569" y="970"/>
                    </a:cubicBezTo>
                    <a:cubicBezTo>
                      <a:pt x="570" y="971"/>
                      <a:pt x="570" y="971"/>
                      <a:pt x="570" y="972"/>
                    </a:cubicBezTo>
                    <a:cubicBezTo>
                      <a:pt x="571" y="973"/>
                      <a:pt x="570" y="974"/>
                      <a:pt x="570" y="975"/>
                    </a:cubicBezTo>
                    <a:cubicBezTo>
                      <a:pt x="571" y="976"/>
                      <a:pt x="572" y="977"/>
                      <a:pt x="572" y="978"/>
                    </a:cubicBezTo>
                    <a:cubicBezTo>
                      <a:pt x="573" y="979"/>
                      <a:pt x="574" y="980"/>
                      <a:pt x="575" y="981"/>
                    </a:cubicBezTo>
                    <a:cubicBezTo>
                      <a:pt x="576" y="982"/>
                      <a:pt x="576" y="983"/>
                      <a:pt x="576" y="984"/>
                    </a:cubicBezTo>
                    <a:cubicBezTo>
                      <a:pt x="576" y="986"/>
                      <a:pt x="575" y="987"/>
                      <a:pt x="575" y="988"/>
                    </a:cubicBezTo>
                    <a:cubicBezTo>
                      <a:pt x="574" y="990"/>
                      <a:pt x="573" y="991"/>
                      <a:pt x="572" y="992"/>
                    </a:cubicBezTo>
                    <a:cubicBezTo>
                      <a:pt x="571" y="994"/>
                      <a:pt x="571" y="996"/>
                      <a:pt x="569" y="998"/>
                    </a:cubicBezTo>
                    <a:cubicBezTo>
                      <a:pt x="567" y="999"/>
                      <a:pt x="566" y="998"/>
                      <a:pt x="564" y="998"/>
                    </a:cubicBezTo>
                    <a:cubicBezTo>
                      <a:pt x="562" y="999"/>
                      <a:pt x="561" y="1000"/>
                      <a:pt x="559" y="1000"/>
                    </a:cubicBezTo>
                    <a:cubicBezTo>
                      <a:pt x="557" y="1001"/>
                      <a:pt x="556" y="1001"/>
                      <a:pt x="555" y="1001"/>
                    </a:cubicBezTo>
                    <a:cubicBezTo>
                      <a:pt x="554" y="1001"/>
                      <a:pt x="553" y="1002"/>
                      <a:pt x="552" y="1002"/>
                    </a:cubicBezTo>
                    <a:cubicBezTo>
                      <a:pt x="550" y="1002"/>
                      <a:pt x="550" y="1002"/>
                      <a:pt x="549" y="1001"/>
                    </a:cubicBezTo>
                    <a:cubicBezTo>
                      <a:pt x="547" y="1001"/>
                      <a:pt x="546" y="1000"/>
                      <a:pt x="544" y="1001"/>
                    </a:cubicBezTo>
                    <a:cubicBezTo>
                      <a:pt x="543" y="1001"/>
                      <a:pt x="543" y="1002"/>
                      <a:pt x="543" y="1003"/>
                    </a:cubicBezTo>
                    <a:cubicBezTo>
                      <a:pt x="542" y="1005"/>
                      <a:pt x="542" y="1007"/>
                      <a:pt x="542" y="1009"/>
                    </a:cubicBezTo>
                    <a:cubicBezTo>
                      <a:pt x="542" y="1011"/>
                      <a:pt x="543" y="1012"/>
                      <a:pt x="543" y="1015"/>
                    </a:cubicBezTo>
                    <a:moveTo>
                      <a:pt x="1283" y="769"/>
                    </a:moveTo>
                    <a:cubicBezTo>
                      <a:pt x="1283" y="771"/>
                      <a:pt x="1283" y="772"/>
                      <a:pt x="1283" y="774"/>
                    </a:cubicBezTo>
                    <a:cubicBezTo>
                      <a:pt x="1283" y="777"/>
                      <a:pt x="1283" y="778"/>
                      <a:pt x="1283" y="780"/>
                    </a:cubicBezTo>
                    <a:cubicBezTo>
                      <a:pt x="1283" y="783"/>
                      <a:pt x="1283" y="784"/>
                      <a:pt x="1283" y="786"/>
                    </a:cubicBezTo>
                    <a:cubicBezTo>
                      <a:pt x="1283" y="788"/>
                      <a:pt x="1284" y="789"/>
                      <a:pt x="1283" y="791"/>
                    </a:cubicBezTo>
                    <a:cubicBezTo>
                      <a:pt x="1283" y="792"/>
                      <a:pt x="1282" y="793"/>
                      <a:pt x="1282" y="794"/>
                    </a:cubicBezTo>
                    <a:cubicBezTo>
                      <a:pt x="1281" y="796"/>
                      <a:pt x="1280" y="796"/>
                      <a:pt x="1279" y="797"/>
                    </a:cubicBezTo>
                    <a:cubicBezTo>
                      <a:pt x="1278" y="799"/>
                      <a:pt x="1276" y="799"/>
                      <a:pt x="1275" y="801"/>
                    </a:cubicBezTo>
                    <a:cubicBezTo>
                      <a:pt x="1275" y="803"/>
                      <a:pt x="1276" y="804"/>
                      <a:pt x="1275" y="805"/>
                    </a:cubicBezTo>
                    <a:cubicBezTo>
                      <a:pt x="1274" y="807"/>
                      <a:pt x="1273" y="807"/>
                      <a:pt x="1272" y="809"/>
                    </a:cubicBezTo>
                    <a:cubicBezTo>
                      <a:pt x="1270" y="810"/>
                      <a:pt x="1269" y="812"/>
                      <a:pt x="1267" y="813"/>
                    </a:cubicBezTo>
                    <a:cubicBezTo>
                      <a:pt x="1265" y="814"/>
                      <a:pt x="1263" y="814"/>
                      <a:pt x="1261" y="815"/>
                    </a:cubicBezTo>
                    <a:cubicBezTo>
                      <a:pt x="1259" y="816"/>
                      <a:pt x="1258" y="816"/>
                      <a:pt x="1256" y="818"/>
                    </a:cubicBezTo>
                    <a:cubicBezTo>
                      <a:pt x="1255" y="819"/>
                      <a:pt x="1254" y="820"/>
                      <a:pt x="1253" y="821"/>
                    </a:cubicBezTo>
                    <a:cubicBezTo>
                      <a:pt x="1252" y="823"/>
                      <a:pt x="1251" y="823"/>
                      <a:pt x="1250" y="824"/>
                    </a:cubicBezTo>
                    <a:cubicBezTo>
                      <a:pt x="1249" y="825"/>
                      <a:pt x="1249" y="826"/>
                      <a:pt x="1248" y="826"/>
                    </a:cubicBezTo>
                    <a:cubicBezTo>
                      <a:pt x="1247" y="828"/>
                      <a:pt x="1245" y="828"/>
                      <a:pt x="1244" y="830"/>
                    </a:cubicBezTo>
                    <a:cubicBezTo>
                      <a:pt x="1243" y="832"/>
                      <a:pt x="1244" y="833"/>
                      <a:pt x="1242" y="834"/>
                    </a:cubicBezTo>
                    <a:cubicBezTo>
                      <a:pt x="1241" y="835"/>
                      <a:pt x="1240" y="835"/>
                      <a:pt x="1239" y="835"/>
                    </a:cubicBezTo>
                    <a:cubicBezTo>
                      <a:pt x="1238" y="836"/>
                      <a:pt x="1237" y="835"/>
                      <a:pt x="1236" y="836"/>
                    </a:cubicBezTo>
                    <a:cubicBezTo>
                      <a:pt x="1235" y="837"/>
                      <a:pt x="1235" y="837"/>
                      <a:pt x="1234" y="838"/>
                    </a:cubicBezTo>
                    <a:cubicBezTo>
                      <a:pt x="1233" y="839"/>
                      <a:pt x="1233" y="840"/>
                      <a:pt x="1234" y="842"/>
                    </a:cubicBezTo>
                    <a:cubicBezTo>
                      <a:pt x="1234" y="843"/>
                      <a:pt x="1235" y="843"/>
                      <a:pt x="1236" y="844"/>
                    </a:cubicBezTo>
                    <a:cubicBezTo>
                      <a:pt x="1237" y="845"/>
                      <a:pt x="1236" y="846"/>
                      <a:pt x="1236" y="848"/>
                    </a:cubicBezTo>
                    <a:cubicBezTo>
                      <a:pt x="1237" y="849"/>
                      <a:pt x="1237" y="850"/>
                      <a:pt x="1238" y="851"/>
                    </a:cubicBezTo>
                    <a:cubicBezTo>
                      <a:pt x="1238" y="853"/>
                      <a:pt x="1237" y="854"/>
                      <a:pt x="1238" y="855"/>
                    </a:cubicBezTo>
                    <a:cubicBezTo>
                      <a:pt x="1238" y="857"/>
                      <a:pt x="1239" y="857"/>
                      <a:pt x="1239" y="859"/>
                    </a:cubicBezTo>
                    <a:cubicBezTo>
                      <a:pt x="1240" y="860"/>
                      <a:pt x="1239" y="861"/>
                      <a:pt x="1239" y="862"/>
                    </a:cubicBezTo>
                    <a:cubicBezTo>
                      <a:pt x="1238" y="864"/>
                      <a:pt x="1238" y="865"/>
                      <a:pt x="1238" y="866"/>
                    </a:cubicBezTo>
                    <a:cubicBezTo>
                      <a:pt x="1237" y="868"/>
                      <a:pt x="1238" y="869"/>
                      <a:pt x="1238" y="871"/>
                    </a:cubicBezTo>
                    <a:cubicBezTo>
                      <a:pt x="1238" y="872"/>
                      <a:pt x="1238" y="873"/>
                      <a:pt x="1237" y="874"/>
                    </a:cubicBezTo>
                    <a:cubicBezTo>
                      <a:pt x="1237" y="875"/>
                      <a:pt x="1236" y="876"/>
                      <a:pt x="1235" y="877"/>
                    </a:cubicBezTo>
                    <a:cubicBezTo>
                      <a:pt x="1234" y="878"/>
                      <a:pt x="1234" y="878"/>
                      <a:pt x="1232" y="879"/>
                    </a:cubicBezTo>
                    <a:cubicBezTo>
                      <a:pt x="1231" y="880"/>
                      <a:pt x="1229" y="879"/>
                      <a:pt x="1227" y="880"/>
                    </a:cubicBezTo>
                    <a:cubicBezTo>
                      <a:pt x="1226" y="880"/>
                      <a:pt x="1225" y="881"/>
                      <a:pt x="1224" y="882"/>
                    </a:cubicBezTo>
                    <a:cubicBezTo>
                      <a:pt x="1222" y="882"/>
                      <a:pt x="1222" y="883"/>
                      <a:pt x="1221" y="884"/>
                    </a:cubicBezTo>
                    <a:cubicBezTo>
                      <a:pt x="1220" y="885"/>
                      <a:pt x="1219" y="885"/>
                      <a:pt x="1219" y="886"/>
                    </a:cubicBezTo>
                    <a:cubicBezTo>
                      <a:pt x="1218" y="887"/>
                      <a:pt x="1217" y="888"/>
                      <a:pt x="1217" y="890"/>
                    </a:cubicBezTo>
                    <a:cubicBezTo>
                      <a:pt x="1217" y="891"/>
                      <a:pt x="1217" y="892"/>
                      <a:pt x="1217" y="893"/>
                    </a:cubicBezTo>
                    <a:cubicBezTo>
                      <a:pt x="1217" y="895"/>
                      <a:pt x="1217" y="897"/>
                      <a:pt x="1216" y="899"/>
                    </a:cubicBezTo>
                    <a:cubicBezTo>
                      <a:pt x="1216" y="901"/>
                      <a:pt x="1216" y="902"/>
                      <a:pt x="1215" y="903"/>
                    </a:cubicBezTo>
                    <a:cubicBezTo>
                      <a:pt x="1214" y="905"/>
                      <a:pt x="1213" y="906"/>
                      <a:pt x="1212" y="908"/>
                    </a:cubicBezTo>
                    <a:cubicBezTo>
                      <a:pt x="1212" y="910"/>
                      <a:pt x="1213" y="911"/>
                      <a:pt x="1212" y="912"/>
                    </a:cubicBezTo>
                    <a:cubicBezTo>
                      <a:pt x="1211" y="913"/>
                      <a:pt x="1210" y="912"/>
                      <a:pt x="1209" y="913"/>
                    </a:cubicBezTo>
                    <a:cubicBezTo>
                      <a:pt x="1207" y="914"/>
                      <a:pt x="1207" y="915"/>
                      <a:pt x="1206" y="917"/>
                    </a:cubicBezTo>
                    <a:cubicBezTo>
                      <a:pt x="1205" y="919"/>
                      <a:pt x="1204" y="920"/>
                      <a:pt x="1203" y="921"/>
                    </a:cubicBezTo>
                    <a:cubicBezTo>
                      <a:pt x="1203" y="923"/>
                      <a:pt x="1202" y="924"/>
                      <a:pt x="1201" y="925"/>
                    </a:cubicBezTo>
                    <a:cubicBezTo>
                      <a:pt x="1200" y="927"/>
                      <a:pt x="1199" y="928"/>
                      <a:pt x="1198" y="929"/>
                    </a:cubicBezTo>
                    <a:cubicBezTo>
                      <a:pt x="1197" y="931"/>
                      <a:pt x="1197" y="932"/>
                      <a:pt x="1196" y="933"/>
                    </a:cubicBezTo>
                    <a:cubicBezTo>
                      <a:pt x="1195" y="934"/>
                      <a:pt x="1194" y="935"/>
                      <a:pt x="1193" y="936"/>
                    </a:cubicBezTo>
                    <a:cubicBezTo>
                      <a:pt x="1192" y="937"/>
                      <a:pt x="1190" y="936"/>
                      <a:pt x="1189" y="937"/>
                    </a:cubicBezTo>
                    <a:cubicBezTo>
                      <a:pt x="1188" y="938"/>
                      <a:pt x="1188" y="939"/>
                      <a:pt x="1187" y="940"/>
                    </a:cubicBezTo>
                    <a:cubicBezTo>
                      <a:pt x="1185" y="943"/>
                      <a:pt x="1184" y="944"/>
                      <a:pt x="1182" y="946"/>
                    </a:cubicBezTo>
                    <a:cubicBezTo>
                      <a:pt x="1181" y="947"/>
                      <a:pt x="1180" y="948"/>
                      <a:pt x="1178" y="949"/>
                    </a:cubicBezTo>
                    <a:cubicBezTo>
                      <a:pt x="1177" y="950"/>
                      <a:pt x="1177" y="950"/>
                      <a:pt x="1175" y="951"/>
                    </a:cubicBezTo>
                    <a:cubicBezTo>
                      <a:pt x="1174" y="952"/>
                      <a:pt x="1174" y="953"/>
                      <a:pt x="1173" y="953"/>
                    </a:cubicBezTo>
                    <a:cubicBezTo>
                      <a:pt x="1171" y="954"/>
                      <a:pt x="1170" y="953"/>
                      <a:pt x="1169" y="954"/>
                    </a:cubicBezTo>
                    <a:cubicBezTo>
                      <a:pt x="1167" y="954"/>
                      <a:pt x="1167" y="956"/>
                      <a:pt x="1166" y="956"/>
                    </a:cubicBezTo>
                    <a:cubicBezTo>
                      <a:pt x="1165" y="957"/>
                      <a:pt x="1164" y="956"/>
                      <a:pt x="1162" y="956"/>
                    </a:cubicBezTo>
                    <a:cubicBezTo>
                      <a:pt x="1161" y="956"/>
                      <a:pt x="1160" y="957"/>
                      <a:pt x="1158" y="957"/>
                    </a:cubicBezTo>
                    <a:cubicBezTo>
                      <a:pt x="1157" y="958"/>
                      <a:pt x="1157" y="958"/>
                      <a:pt x="1156" y="959"/>
                    </a:cubicBezTo>
                    <a:cubicBezTo>
                      <a:pt x="1155" y="959"/>
                      <a:pt x="1154" y="959"/>
                      <a:pt x="1153" y="959"/>
                    </a:cubicBezTo>
                    <a:cubicBezTo>
                      <a:pt x="1152" y="959"/>
                      <a:pt x="1151" y="959"/>
                      <a:pt x="1150" y="959"/>
                    </a:cubicBezTo>
                    <a:cubicBezTo>
                      <a:pt x="1149" y="958"/>
                      <a:pt x="1148" y="958"/>
                      <a:pt x="1146" y="958"/>
                    </a:cubicBezTo>
                    <a:cubicBezTo>
                      <a:pt x="1145" y="958"/>
                      <a:pt x="1145" y="958"/>
                      <a:pt x="1144" y="958"/>
                    </a:cubicBezTo>
                    <a:cubicBezTo>
                      <a:pt x="1143" y="959"/>
                      <a:pt x="1142" y="959"/>
                      <a:pt x="1142" y="959"/>
                    </a:cubicBezTo>
                    <a:cubicBezTo>
                      <a:pt x="1141" y="959"/>
                      <a:pt x="1140" y="959"/>
                      <a:pt x="1139" y="959"/>
                    </a:cubicBezTo>
                    <a:cubicBezTo>
                      <a:pt x="1138" y="959"/>
                      <a:pt x="1138" y="958"/>
                      <a:pt x="1137" y="958"/>
                    </a:cubicBezTo>
                    <a:cubicBezTo>
                      <a:pt x="1136" y="958"/>
                      <a:pt x="1135" y="959"/>
                      <a:pt x="1134" y="959"/>
                    </a:cubicBezTo>
                    <a:cubicBezTo>
                      <a:pt x="1133" y="959"/>
                      <a:pt x="1133" y="960"/>
                      <a:pt x="1132" y="961"/>
                    </a:cubicBezTo>
                    <a:cubicBezTo>
                      <a:pt x="1131" y="961"/>
                      <a:pt x="1130" y="961"/>
                      <a:pt x="1128" y="961"/>
                    </a:cubicBezTo>
                    <a:cubicBezTo>
                      <a:pt x="1127" y="961"/>
                      <a:pt x="1127" y="961"/>
                      <a:pt x="1126" y="962"/>
                    </a:cubicBezTo>
                    <a:cubicBezTo>
                      <a:pt x="1122" y="962"/>
                      <a:pt x="1122" y="962"/>
                      <a:pt x="1122" y="962"/>
                    </a:cubicBezTo>
                    <a:cubicBezTo>
                      <a:pt x="1121" y="963"/>
                      <a:pt x="1120" y="963"/>
                      <a:pt x="1119" y="964"/>
                    </a:cubicBezTo>
                    <a:cubicBezTo>
                      <a:pt x="1118" y="965"/>
                      <a:pt x="1118" y="965"/>
                      <a:pt x="1117" y="965"/>
                    </a:cubicBezTo>
                    <a:cubicBezTo>
                      <a:pt x="1115" y="965"/>
                      <a:pt x="1115" y="964"/>
                      <a:pt x="1114" y="963"/>
                    </a:cubicBezTo>
                    <a:cubicBezTo>
                      <a:pt x="1113" y="963"/>
                      <a:pt x="1113" y="961"/>
                      <a:pt x="1112" y="961"/>
                    </a:cubicBezTo>
                    <a:cubicBezTo>
                      <a:pt x="1111" y="960"/>
                      <a:pt x="1110" y="960"/>
                      <a:pt x="1109" y="960"/>
                    </a:cubicBezTo>
                    <a:cubicBezTo>
                      <a:pt x="1107" y="959"/>
                      <a:pt x="1106" y="959"/>
                      <a:pt x="1106" y="958"/>
                    </a:cubicBezTo>
                    <a:cubicBezTo>
                      <a:pt x="1105" y="957"/>
                      <a:pt x="1107" y="957"/>
                      <a:pt x="1107" y="956"/>
                    </a:cubicBezTo>
                    <a:cubicBezTo>
                      <a:pt x="1107" y="955"/>
                      <a:pt x="1106" y="955"/>
                      <a:pt x="1106" y="954"/>
                    </a:cubicBezTo>
                    <a:cubicBezTo>
                      <a:pt x="1104" y="953"/>
                      <a:pt x="1104" y="952"/>
                      <a:pt x="1103" y="950"/>
                    </a:cubicBezTo>
                    <a:cubicBezTo>
                      <a:pt x="1103" y="948"/>
                      <a:pt x="1103" y="947"/>
                      <a:pt x="1104" y="946"/>
                    </a:cubicBezTo>
                    <a:cubicBezTo>
                      <a:pt x="1105" y="946"/>
                      <a:pt x="1106" y="947"/>
                      <a:pt x="1106" y="946"/>
                    </a:cubicBezTo>
                    <a:cubicBezTo>
                      <a:pt x="1107" y="946"/>
                      <a:pt x="1107" y="945"/>
                      <a:pt x="1107" y="944"/>
                    </a:cubicBezTo>
                    <a:cubicBezTo>
                      <a:pt x="1108" y="943"/>
                      <a:pt x="1108" y="942"/>
                      <a:pt x="1108" y="941"/>
                    </a:cubicBezTo>
                    <a:cubicBezTo>
                      <a:pt x="1108" y="940"/>
                      <a:pt x="1107" y="939"/>
                      <a:pt x="1107" y="938"/>
                    </a:cubicBezTo>
                    <a:cubicBezTo>
                      <a:pt x="1106" y="937"/>
                      <a:pt x="1105" y="937"/>
                      <a:pt x="1105" y="936"/>
                    </a:cubicBezTo>
                    <a:cubicBezTo>
                      <a:pt x="1104" y="934"/>
                      <a:pt x="1104" y="933"/>
                      <a:pt x="1103" y="932"/>
                    </a:cubicBezTo>
                    <a:cubicBezTo>
                      <a:pt x="1102" y="931"/>
                      <a:pt x="1101" y="930"/>
                      <a:pt x="1100" y="929"/>
                    </a:cubicBezTo>
                    <a:cubicBezTo>
                      <a:pt x="1099" y="927"/>
                      <a:pt x="1099" y="927"/>
                      <a:pt x="1099" y="925"/>
                    </a:cubicBezTo>
                    <a:cubicBezTo>
                      <a:pt x="1098" y="923"/>
                      <a:pt x="1099" y="923"/>
                      <a:pt x="1099" y="921"/>
                    </a:cubicBezTo>
                    <a:cubicBezTo>
                      <a:pt x="1099" y="921"/>
                      <a:pt x="1099" y="920"/>
                      <a:pt x="1098" y="919"/>
                    </a:cubicBezTo>
                    <a:cubicBezTo>
                      <a:pt x="1098" y="918"/>
                      <a:pt x="1097" y="917"/>
                      <a:pt x="1097" y="915"/>
                    </a:cubicBezTo>
                    <a:cubicBezTo>
                      <a:pt x="1096" y="914"/>
                      <a:pt x="1096" y="913"/>
                      <a:pt x="1096" y="913"/>
                    </a:cubicBezTo>
                    <a:cubicBezTo>
                      <a:pt x="1095" y="911"/>
                      <a:pt x="1093" y="912"/>
                      <a:pt x="1092" y="911"/>
                    </a:cubicBezTo>
                    <a:cubicBezTo>
                      <a:pt x="1091" y="909"/>
                      <a:pt x="1091" y="908"/>
                      <a:pt x="1090" y="907"/>
                    </a:cubicBezTo>
                    <a:cubicBezTo>
                      <a:pt x="1090" y="905"/>
                      <a:pt x="1089" y="905"/>
                      <a:pt x="1088" y="903"/>
                    </a:cubicBezTo>
                    <a:cubicBezTo>
                      <a:pt x="1087" y="901"/>
                      <a:pt x="1087" y="900"/>
                      <a:pt x="1087" y="898"/>
                    </a:cubicBezTo>
                    <a:cubicBezTo>
                      <a:pt x="1087" y="896"/>
                      <a:pt x="1086" y="895"/>
                      <a:pt x="1086" y="894"/>
                    </a:cubicBezTo>
                    <a:cubicBezTo>
                      <a:pt x="1086" y="892"/>
                      <a:pt x="1086" y="891"/>
                      <a:pt x="1086" y="889"/>
                    </a:cubicBezTo>
                    <a:cubicBezTo>
                      <a:pt x="1085" y="887"/>
                      <a:pt x="1084" y="886"/>
                      <a:pt x="1084" y="884"/>
                    </a:cubicBezTo>
                    <a:cubicBezTo>
                      <a:pt x="1084" y="882"/>
                      <a:pt x="1085" y="881"/>
                      <a:pt x="1085" y="880"/>
                    </a:cubicBezTo>
                    <a:cubicBezTo>
                      <a:pt x="1085" y="878"/>
                      <a:pt x="1084" y="877"/>
                      <a:pt x="1084" y="875"/>
                    </a:cubicBezTo>
                    <a:cubicBezTo>
                      <a:pt x="1084" y="874"/>
                      <a:pt x="1083" y="874"/>
                      <a:pt x="1083" y="873"/>
                    </a:cubicBezTo>
                    <a:cubicBezTo>
                      <a:pt x="1082" y="870"/>
                      <a:pt x="1082" y="868"/>
                      <a:pt x="1082" y="866"/>
                    </a:cubicBezTo>
                    <a:cubicBezTo>
                      <a:pt x="1082" y="864"/>
                      <a:pt x="1083" y="862"/>
                      <a:pt x="1083" y="860"/>
                    </a:cubicBezTo>
                    <a:cubicBezTo>
                      <a:pt x="1083" y="859"/>
                      <a:pt x="1083" y="859"/>
                      <a:pt x="1082" y="858"/>
                    </a:cubicBezTo>
                    <a:cubicBezTo>
                      <a:pt x="1082" y="857"/>
                      <a:pt x="1081" y="856"/>
                      <a:pt x="1080" y="855"/>
                    </a:cubicBezTo>
                    <a:cubicBezTo>
                      <a:pt x="1079" y="854"/>
                      <a:pt x="1079" y="853"/>
                      <a:pt x="1078" y="851"/>
                    </a:cubicBezTo>
                    <a:cubicBezTo>
                      <a:pt x="1077" y="850"/>
                      <a:pt x="1076" y="849"/>
                      <a:pt x="1075" y="847"/>
                    </a:cubicBezTo>
                    <a:cubicBezTo>
                      <a:pt x="1075" y="846"/>
                      <a:pt x="1075" y="845"/>
                      <a:pt x="1074" y="844"/>
                    </a:cubicBezTo>
                    <a:cubicBezTo>
                      <a:pt x="1074" y="843"/>
                      <a:pt x="1074" y="842"/>
                      <a:pt x="1074" y="840"/>
                    </a:cubicBezTo>
                    <a:cubicBezTo>
                      <a:pt x="1074" y="839"/>
                      <a:pt x="1073" y="839"/>
                      <a:pt x="1073" y="838"/>
                    </a:cubicBezTo>
                    <a:cubicBezTo>
                      <a:pt x="1073" y="837"/>
                      <a:pt x="1072" y="836"/>
                      <a:pt x="1071" y="835"/>
                    </a:cubicBezTo>
                    <a:moveTo>
                      <a:pt x="1276" y="530"/>
                    </a:moveTo>
                    <a:cubicBezTo>
                      <a:pt x="1277" y="531"/>
                      <a:pt x="1277" y="532"/>
                      <a:pt x="1279" y="533"/>
                    </a:cubicBezTo>
                    <a:cubicBezTo>
                      <a:pt x="1280" y="534"/>
                      <a:pt x="1281" y="534"/>
                      <a:pt x="1282" y="535"/>
                    </a:cubicBezTo>
                    <a:cubicBezTo>
                      <a:pt x="1283" y="536"/>
                      <a:pt x="1283" y="536"/>
                      <a:pt x="1284" y="537"/>
                    </a:cubicBezTo>
                    <a:cubicBezTo>
                      <a:pt x="1285" y="538"/>
                      <a:pt x="1286" y="538"/>
                      <a:pt x="1287" y="539"/>
                    </a:cubicBezTo>
                    <a:cubicBezTo>
                      <a:pt x="1288" y="540"/>
                      <a:pt x="1287" y="542"/>
                      <a:pt x="1288" y="543"/>
                    </a:cubicBezTo>
                    <a:cubicBezTo>
                      <a:pt x="1290" y="544"/>
                      <a:pt x="1291" y="543"/>
                      <a:pt x="1293" y="544"/>
                    </a:cubicBezTo>
                    <a:cubicBezTo>
                      <a:pt x="1294" y="544"/>
                      <a:pt x="1294" y="544"/>
                      <a:pt x="1295" y="545"/>
                    </a:cubicBezTo>
                    <a:cubicBezTo>
                      <a:pt x="1296" y="546"/>
                      <a:pt x="1296" y="546"/>
                      <a:pt x="1296" y="548"/>
                    </a:cubicBezTo>
                    <a:cubicBezTo>
                      <a:pt x="1297" y="549"/>
                      <a:pt x="1298" y="550"/>
                      <a:pt x="1299" y="551"/>
                    </a:cubicBezTo>
                    <a:cubicBezTo>
                      <a:pt x="1299" y="552"/>
                      <a:pt x="1299" y="553"/>
                      <a:pt x="1300" y="553"/>
                    </a:cubicBezTo>
                    <a:cubicBezTo>
                      <a:pt x="1301" y="554"/>
                      <a:pt x="1302" y="554"/>
                      <a:pt x="1303" y="555"/>
                    </a:cubicBezTo>
                    <a:cubicBezTo>
                      <a:pt x="1303" y="556"/>
                      <a:pt x="1303" y="557"/>
                      <a:pt x="1303" y="558"/>
                    </a:cubicBezTo>
                    <a:cubicBezTo>
                      <a:pt x="1303" y="559"/>
                      <a:pt x="1304" y="559"/>
                      <a:pt x="1304" y="560"/>
                    </a:cubicBezTo>
                    <a:cubicBezTo>
                      <a:pt x="1304" y="561"/>
                      <a:pt x="1303" y="562"/>
                      <a:pt x="1303" y="562"/>
                    </a:cubicBezTo>
                    <a:cubicBezTo>
                      <a:pt x="1302" y="563"/>
                      <a:pt x="1300" y="562"/>
                      <a:pt x="1299" y="563"/>
                    </a:cubicBezTo>
                    <a:cubicBezTo>
                      <a:pt x="1299" y="564"/>
                      <a:pt x="1299" y="565"/>
                      <a:pt x="1300" y="566"/>
                    </a:cubicBezTo>
                    <a:cubicBezTo>
                      <a:pt x="1301" y="566"/>
                      <a:pt x="1302" y="566"/>
                      <a:pt x="1303" y="566"/>
                    </a:cubicBezTo>
                    <a:cubicBezTo>
                      <a:pt x="1303" y="566"/>
                      <a:pt x="1304" y="566"/>
                      <a:pt x="1305" y="566"/>
                    </a:cubicBezTo>
                    <a:cubicBezTo>
                      <a:pt x="1306" y="567"/>
                      <a:pt x="1306" y="568"/>
                      <a:pt x="1306" y="569"/>
                    </a:cubicBezTo>
                    <a:cubicBezTo>
                      <a:pt x="1307" y="571"/>
                      <a:pt x="1307" y="573"/>
                      <a:pt x="1308" y="574"/>
                    </a:cubicBezTo>
                    <a:cubicBezTo>
                      <a:pt x="1310" y="574"/>
                      <a:pt x="1310" y="574"/>
                      <a:pt x="1312" y="574"/>
                    </a:cubicBezTo>
                    <a:cubicBezTo>
                      <a:pt x="1313" y="574"/>
                      <a:pt x="1314" y="574"/>
                      <a:pt x="1316" y="574"/>
                    </a:cubicBezTo>
                    <a:cubicBezTo>
                      <a:pt x="1318" y="573"/>
                      <a:pt x="1319" y="573"/>
                      <a:pt x="1320" y="572"/>
                    </a:cubicBezTo>
                    <a:cubicBezTo>
                      <a:pt x="1321" y="572"/>
                      <a:pt x="1322" y="571"/>
                      <a:pt x="1323" y="571"/>
                    </a:cubicBezTo>
                    <a:cubicBezTo>
                      <a:pt x="1325" y="571"/>
                      <a:pt x="1326" y="572"/>
                      <a:pt x="1327" y="572"/>
                    </a:cubicBezTo>
                    <a:cubicBezTo>
                      <a:pt x="1329" y="572"/>
                      <a:pt x="1330" y="572"/>
                      <a:pt x="1332" y="571"/>
                    </a:cubicBezTo>
                    <a:cubicBezTo>
                      <a:pt x="1333" y="570"/>
                      <a:pt x="1333" y="569"/>
                      <a:pt x="1334" y="569"/>
                    </a:cubicBezTo>
                    <a:cubicBezTo>
                      <a:pt x="1335" y="568"/>
                      <a:pt x="1336" y="568"/>
                      <a:pt x="1338" y="568"/>
                    </a:cubicBezTo>
                    <a:cubicBezTo>
                      <a:pt x="1339" y="568"/>
                      <a:pt x="1339" y="568"/>
                      <a:pt x="1340" y="568"/>
                    </a:cubicBezTo>
                    <a:cubicBezTo>
                      <a:pt x="1342" y="568"/>
                      <a:pt x="1342" y="567"/>
                      <a:pt x="1344" y="566"/>
                    </a:cubicBezTo>
                    <a:cubicBezTo>
                      <a:pt x="1345" y="566"/>
                      <a:pt x="1346" y="567"/>
                      <a:pt x="1348" y="567"/>
                    </a:cubicBezTo>
                    <a:cubicBezTo>
                      <a:pt x="1349" y="567"/>
                      <a:pt x="1350" y="566"/>
                      <a:pt x="1351" y="566"/>
                    </a:cubicBezTo>
                    <a:cubicBezTo>
                      <a:pt x="1352" y="565"/>
                      <a:pt x="1353" y="565"/>
                      <a:pt x="1354" y="564"/>
                    </a:cubicBezTo>
                    <a:cubicBezTo>
                      <a:pt x="1355" y="564"/>
                      <a:pt x="1356" y="564"/>
                      <a:pt x="1357" y="563"/>
                    </a:cubicBezTo>
                    <a:cubicBezTo>
                      <a:pt x="1358" y="562"/>
                      <a:pt x="1359" y="561"/>
                      <a:pt x="1360" y="562"/>
                    </a:cubicBezTo>
                    <a:cubicBezTo>
                      <a:pt x="1361" y="562"/>
                      <a:pt x="1361" y="562"/>
                      <a:pt x="1362" y="563"/>
                    </a:cubicBezTo>
                    <a:cubicBezTo>
                      <a:pt x="1362" y="564"/>
                      <a:pt x="1362" y="565"/>
                      <a:pt x="1362" y="566"/>
                    </a:cubicBezTo>
                    <a:cubicBezTo>
                      <a:pt x="1363" y="568"/>
                      <a:pt x="1363" y="568"/>
                      <a:pt x="1364" y="569"/>
                    </a:cubicBezTo>
                    <a:cubicBezTo>
                      <a:pt x="1364" y="571"/>
                      <a:pt x="1364" y="572"/>
                      <a:pt x="1363" y="573"/>
                    </a:cubicBezTo>
                    <a:cubicBezTo>
                      <a:pt x="1363" y="574"/>
                      <a:pt x="1362" y="574"/>
                      <a:pt x="1362" y="575"/>
                    </a:cubicBezTo>
                    <a:cubicBezTo>
                      <a:pt x="1362" y="577"/>
                      <a:pt x="1362" y="578"/>
                      <a:pt x="1362" y="580"/>
                    </a:cubicBezTo>
                    <a:cubicBezTo>
                      <a:pt x="1362" y="581"/>
                      <a:pt x="1362" y="582"/>
                      <a:pt x="1361" y="584"/>
                    </a:cubicBezTo>
                    <a:cubicBezTo>
                      <a:pt x="1361" y="585"/>
                      <a:pt x="1360" y="586"/>
                      <a:pt x="1360" y="587"/>
                    </a:cubicBezTo>
                    <a:cubicBezTo>
                      <a:pt x="1359" y="588"/>
                      <a:pt x="1358" y="589"/>
                      <a:pt x="1358" y="590"/>
                    </a:cubicBezTo>
                    <a:cubicBezTo>
                      <a:pt x="1357" y="590"/>
                      <a:pt x="1357" y="591"/>
                      <a:pt x="1356" y="592"/>
                    </a:cubicBezTo>
                    <a:cubicBezTo>
                      <a:pt x="1356" y="593"/>
                      <a:pt x="1355" y="594"/>
                      <a:pt x="1354" y="595"/>
                    </a:cubicBezTo>
                    <a:cubicBezTo>
                      <a:pt x="1353" y="597"/>
                      <a:pt x="1353" y="598"/>
                      <a:pt x="1352" y="600"/>
                    </a:cubicBezTo>
                    <a:cubicBezTo>
                      <a:pt x="1351" y="601"/>
                      <a:pt x="1351" y="602"/>
                      <a:pt x="1351" y="603"/>
                    </a:cubicBezTo>
                    <a:cubicBezTo>
                      <a:pt x="1350" y="605"/>
                      <a:pt x="1350" y="605"/>
                      <a:pt x="1349" y="606"/>
                    </a:cubicBezTo>
                    <a:cubicBezTo>
                      <a:pt x="1349" y="608"/>
                      <a:pt x="1349" y="609"/>
                      <a:pt x="1349" y="611"/>
                    </a:cubicBezTo>
                    <a:cubicBezTo>
                      <a:pt x="1348" y="612"/>
                      <a:pt x="1348" y="613"/>
                      <a:pt x="1347" y="614"/>
                    </a:cubicBezTo>
                    <a:cubicBezTo>
                      <a:pt x="1346" y="616"/>
                      <a:pt x="1345" y="616"/>
                      <a:pt x="1344" y="618"/>
                    </a:cubicBezTo>
                    <a:cubicBezTo>
                      <a:pt x="1343" y="619"/>
                      <a:pt x="1343" y="620"/>
                      <a:pt x="1342" y="621"/>
                    </a:cubicBezTo>
                    <a:cubicBezTo>
                      <a:pt x="1341" y="623"/>
                      <a:pt x="1341" y="624"/>
                      <a:pt x="1341" y="626"/>
                    </a:cubicBezTo>
                    <a:cubicBezTo>
                      <a:pt x="1340" y="628"/>
                      <a:pt x="1339" y="629"/>
                      <a:pt x="1337" y="631"/>
                    </a:cubicBezTo>
                    <a:cubicBezTo>
                      <a:pt x="1336" y="632"/>
                      <a:pt x="1335" y="633"/>
                      <a:pt x="1334" y="634"/>
                    </a:cubicBezTo>
                    <a:cubicBezTo>
                      <a:pt x="1332" y="636"/>
                      <a:pt x="1331" y="636"/>
                      <a:pt x="1329" y="638"/>
                    </a:cubicBezTo>
                    <a:cubicBezTo>
                      <a:pt x="1329" y="640"/>
                      <a:pt x="1329" y="641"/>
                      <a:pt x="1328" y="642"/>
                    </a:cubicBezTo>
                    <a:cubicBezTo>
                      <a:pt x="1327" y="644"/>
                      <a:pt x="1325" y="645"/>
                      <a:pt x="1324" y="646"/>
                    </a:cubicBezTo>
                    <a:cubicBezTo>
                      <a:pt x="1322" y="647"/>
                      <a:pt x="1321" y="647"/>
                      <a:pt x="1320" y="648"/>
                    </a:cubicBezTo>
                    <a:cubicBezTo>
                      <a:pt x="1317" y="650"/>
                      <a:pt x="1317" y="651"/>
                      <a:pt x="1315" y="652"/>
                    </a:cubicBezTo>
                    <a:cubicBezTo>
                      <a:pt x="1313" y="653"/>
                      <a:pt x="1313" y="654"/>
                      <a:pt x="1312" y="655"/>
                    </a:cubicBezTo>
                    <a:cubicBezTo>
                      <a:pt x="1310" y="656"/>
                      <a:pt x="1310" y="657"/>
                      <a:pt x="1308" y="659"/>
                    </a:cubicBezTo>
                    <a:cubicBezTo>
                      <a:pt x="1307" y="661"/>
                      <a:pt x="1305" y="661"/>
                      <a:pt x="1303" y="664"/>
                    </a:cubicBezTo>
                    <a:cubicBezTo>
                      <a:pt x="1302" y="666"/>
                      <a:pt x="1301" y="667"/>
                      <a:pt x="1300" y="669"/>
                    </a:cubicBezTo>
                    <a:cubicBezTo>
                      <a:pt x="1298" y="671"/>
                      <a:pt x="1297" y="672"/>
                      <a:pt x="1295" y="673"/>
                    </a:cubicBezTo>
                    <a:cubicBezTo>
                      <a:pt x="1294" y="675"/>
                      <a:pt x="1293" y="676"/>
                      <a:pt x="1291" y="677"/>
                    </a:cubicBezTo>
                    <a:cubicBezTo>
                      <a:pt x="1291" y="678"/>
                      <a:pt x="1290" y="679"/>
                      <a:pt x="1289" y="680"/>
                    </a:cubicBezTo>
                    <a:cubicBezTo>
                      <a:pt x="1289" y="681"/>
                      <a:pt x="1289" y="681"/>
                      <a:pt x="1289" y="682"/>
                    </a:cubicBezTo>
                    <a:cubicBezTo>
                      <a:pt x="1288" y="683"/>
                      <a:pt x="1288" y="683"/>
                      <a:pt x="1287" y="684"/>
                    </a:cubicBezTo>
                    <a:cubicBezTo>
                      <a:pt x="1287" y="684"/>
                      <a:pt x="1287" y="685"/>
                      <a:pt x="1286" y="685"/>
                    </a:cubicBezTo>
                    <a:cubicBezTo>
                      <a:pt x="1285" y="686"/>
                      <a:pt x="1285" y="686"/>
                      <a:pt x="1284" y="687"/>
                    </a:cubicBezTo>
                    <a:cubicBezTo>
                      <a:pt x="1283" y="687"/>
                      <a:pt x="1283" y="688"/>
                      <a:pt x="1283" y="689"/>
                    </a:cubicBezTo>
                    <a:cubicBezTo>
                      <a:pt x="1282" y="690"/>
                      <a:pt x="1282" y="691"/>
                      <a:pt x="1281" y="691"/>
                    </a:cubicBezTo>
                    <a:cubicBezTo>
                      <a:pt x="1281" y="692"/>
                      <a:pt x="1280" y="692"/>
                      <a:pt x="1279" y="693"/>
                    </a:cubicBezTo>
                    <a:cubicBezTo>
                      <a:pt x="1279" y="694"/>
                      <a:pt x="1278" y="695"/>
                      <a:pt x="1278" y="696"/>
                    </a:cubicBezTo>
                    <a:cubicBezTo>
                      <a:pt x="1278" y="698"/>
                      <a:pt x="1278" y="699"/>
                      <a:pt x="1278" y="700"/>
                    </a:cubicBezTo>
                    <a:cubicBezTo>
                      <a:pt x="1277" y="701"/>
                      <a:pt x="1277" y="702"/>
                      <a:pt x="1277" y="703"/>
                    </a:cubicBezTo>
                    <a:cubicBezTo>
                      <a:pt x="1276" y="704"/>
                      <a:pt x="1275" y="704"/>
                      <a:pt x="1275" y="705"/>
                    </a:cubicBezTo>
                    <a:cubicBezTo>
                      <a:pt x="1276" y="705"/>
                      <a:pt x="1276" y="705"/>
                      <a:pt x="1277" y="705"/>
                    </a:cubicBezTo>
                    <a:cubicBezTo>
                      <a:pt x="1277" y="706"/>
                      <a:pt x="1278" y="706"/>
                      <a:pt x="1278" y="706"/>
                    </a:cubicBezTo>
                    <a:cubicBezTo>
                      <a:pt x="1279" y="707"/>
                      <a:pt x="1279" y="708"/>
                      <a:pt x="1279" y="709"/>
                    </a:cubicBezTo>
                    <a:cubicBezTo>
                      <a:pt x="1280" y="710"/>
                      <a:pt x="1280" y="711"/>
                      <a:pt x="1279" y="711"/>
                    </a:cubicBezTo>
                    <a:cubicBezTo>
                      <a:pt x="1278" y="712"/>
                      <a:pt x="1278" y="711"/>
                      <a:pt x="1277" y="711"/>
                    </a:cubicBezTo>
                    <a:cubicBezTo>
                      <a:pt x="1275" y="711"/>
                      <a:pt x="1274" y="712"/>
                      <a:pt x="1272" y="713"/>
                    </a:cubicBezTo>
                    <a:cubicBezTo>
                      <a:pt x="1272" y="714"/>
                      <a:pt x="1272" y="714"/>
                      <a:pt x="1271" y="715"/>
                    </a:cubicBezTo>
                    <a:cubicBezTo>
                      <a:pt x="1271" y="716"/>
                      <a:pt x="1270" y="717"/>
                      <a:pt x="1270" y="718"/>
                    </a:cubicBezTo>
                    <a:cubicBezTo>
                      <a:pt x="1271" y="719"/>
                      <a:pt x="1272" y="719"/>
                      <a:pt x="1273" y="721"/>
                    </a:cubicBezTo>
                    <a:cubicBezTo>
                      <a:pt x="1273" y="721"/>
                      <a:pt x="1274" y="722"/>
                      <a:pt x="1275" y="723"/>
                    </a:cubicBezTo>
                    <a:cubicBezTo>
                      <a:pt x="1275" y="724"/>
                      <a:pt x="1275" y="725"/>
                      <a:pt x="1275" y="727"/>
                    </a:cubicBezTo>
                    <a:cubicBezTo>
                      <a:pt x="1275" y="728"/>
                      <a:pt x="1274" y="728"/>
                      <a:pt x="1273" y="730"/>
                    </a:cubicBezTo>
                    <a:cubicBezTo>
                      <a:pt x="1273" y="731"/>
                      <a:pt x="1273" y="732"/>
                      <a:pt x="1273" y="733"/>
                    </a:cubicBezTo>
                    <a:cubicBezTo>
                      <a:pt x="1273" y="735"/>
                      <a:pt x="1273" y="735"/>
                      <a:pt x="1273" y="737"/>
                    </a:cubicBezTo>
                    <a:cubicBezTo>
                      <a:pt x="1274" y="738"/>
                      <a:pt x="1273" y="739"/>
                      <a:pt x="1274" y="741"/>
                    </a:cubicBezTo>
                    <a:cubicBezTo>
                      <a:pt x="1274" y="742"/>
                      <a:pt x="1275" y="742"/>
                      <a:pt x="1275" y="743"/>
                    </a:cubicBezTo>
                    <a:cubicBezTo>
                      <a:pt x="1276" y="745"/>
                      <a:pt x="1275" y="746"/>
                      <a:pt x="1276" y="748"/>
                    </a:cubicBezTo>
                    <a:cubicBezTo>
                      <a:pt x="1276" y="750"/>
                      <a:pt x="1276" y="751"/>
                      <a:pt x="1277" y="752"/>
                    </a:cubicBezTo>
                    <a:cubicBezTo>
                      <a:pt x="1278" y="753"/>
                      <a:pt x="1279" y="753"/>
                      <a:pt x="1280" y="754"/>
                    </a:cubicBezTo>
                    <a:cubicBezTo>
                      <a:pt x="1280" y="755"/>
                      <a:pt x="1281" y="755"/>
                      <a:pt x="1281" y="756"/>
                    </a:cubicBezTo>
                    <a:cubicBezTo>
                      <a:pt x="1282" y="756"/>
                      <a:pt x="1283" y="756"/>
                      <a:pt x="1284" y="757"/>
                    </a:cubicBezTo>
                    <a:cubicBezTo>
                      <a:pt x="1285" y="758"/>
                      <a:pt x="1285" y="759"/>
                      <a:pt x="1285" y="760"/>
                    </a:cubicBezTo>
                    <a:cubicBezTo>
                      <a:pt x="1285" y="761"/>
                      <a:pt x="1284" y="762"/>
                      <a:pt x="1283" y="763"/>
                    </a:cubicBezTo>
                    <a:cubicBezTo>
                      <a:pt x="1283" y="765"/>
                      <a:pt x="1283" y="766"/>
                      <a:pt x="1283" y="769"/>
                    </a:cubicBezTo>
                    <a:moveTo>
                      <a:pt x="1388" y="849"/>
                    </a:moveTo>
                    <a:cubicBezTo>
                      <a:pt x="1386" y="850"/>
                      <a:pt x="1385" y="849"/>
                      <a:pt x="1385" y="848"/>
                    </a:cubicBezTo>
                    <a:cubicBezTo>
                      <a:pt x="1385" y="847"/>
                      <a:pt x="1386" y="847"/>
                      <a:pt x="1387" y="846"/>
                    </a:cubicBezTo>
                    <a:cubicBezTo>
                      <a:pt x="1388" y="846"/>
                      <a:pt x="1389" y="846"/>
                      <a:pt x="1389" y="847"/>
                    </a:cubicBezTo>
                    <a:cubicBezTo>
                      <a:pt x="1389" y="848"/>
                      <a:pt x="1389" y="848"/>
                      <a:pt x="1389" y="849"/>
                    </a:cubicBezTo>
                    <a:cubicBezTo>
                      <a:pt x="1388" y="849"/>
                      <a:pt x="1388" y="849"/>
                      <a:pt x="1388" y="849"/>
                    </a:cubicBezTo>
                    <a:close/>
                    <a:moveTo>
                      <a:pt x="1401" y="842"/>
                    </a:moveTo>
                    <a:cubicBezTo>
                      <a:pt x="1402" y="841"/>
                      <a:pt x="1402" y="841"/>
                      <a:pt x="1402" y="840"/>
                    </a:cubicBezTo>
                    <a:cubicBezTo>
                      <a:pt x="1403" y="839"/>
                      <a:pt x="1404" y="838"/>
                      <a:pt x="1405" y="838"/>
                    </a:cubicBezTo>
                    <a:cubicBezTo>
                      <a:pt x="1406" y="838"/>
                      <a:pt x="1407" y="838"/>
                      <a:pt x="1407" y="839"/>
                    </a:cubicBezTo>
                    <a:cubicBezTo>
                      <a:pt x="1407" y="840"/>
                      <a:pt x="1406" y="840"/>
                      <a:pt x="1406" y="841"/>
                    </a:cubicBezTo>
                    <a:cubicBezTo>
                      <a:pt x="1405" y="842"/>
                      <a:pt x="1405" y="842"/>
                      <a:pt x="1404" y="843"/>
                    </a:cubicBezTo>
                    <a:cubicBezTo>
                      <a:pt x="1403" y="844"/>
                      <a:pt x="1402" y="845"/>
                      <a:pt x="1401" y="844"/>
                    </a:cubicBezTo>
                    <a:cubicBezTo>
                      <a:pt x="1401" y="843"/>
                      <a:pt x="1401" y="843"/>
                      <a:pt x="1401" y="842"/>
                    </a:cubicBezTo>
                    <a:close/>
                    <a:moveTo>
                      <a:pt x="1811" y="888"/>
                    </a:moveTo>
                    <a:cubicBezTo>
                      <a:pt x="1812" y="889"/>
                      <a:pt x="1812" y="890"/>
                      <a:pt x="1812" y="891"/>
                    </a:cubicBezTo>
                    <a:moveTo>
                      <a:pt x="2011" y="1013"/>
                    </a:moveTo>
                    <a:cubicBezTo>
                      <a:pt x="2011" y="1012"/>
                      <a:pt x="2011" y="1012"/>
                      <a:pt x="2012" y="1011"/>
                    </a:cubicBezTo>
                    <a:cubicBezTo>
                      <a:pt x="2012" y="1010"/>
                      <a:pt x="2013" y="1009"/>
                      <a:pt x="2014" y="1009"/>
                    </a:cubicBezTo>
                    <a:cubicBezTo>
                      <a:pt x="2015" y="1009"/>
                      <a:pt x="2015" y="1009"/>
                      <a:pt x="2016" y="1010"/>
                    </a:cubicBezTo>
                    <a:cubicBezTo>
                      <a:pt x="2016" y="1011"/>
                      <a:pt x="2016" y="1012"/>
                      <a:pt x="2016" y="1013"/>
                    </a:cubicBezTo>
                    <a:cubicBezTo>
                      <a:pt x="2015" y="1013"/>
                      <a:pt x="2015" y="1014"/>
                      <a:pt x="2014" y="1015"/>
                    </a:cubicBezTo>
                    <a:cubicBezTo>
                      <a:pt x="2013" y="1015"/>
                      <a:pt x="2012" y="1015"/>
                      <a:pt x="2011" y="1015"/>
                    </a:cubicBezTo>
                    <a:cubicBezTo>
                      <a:pt x="2011" y="1014"/>
                      <a:pt x="2011" y="1014"/>
                      <a:pt x="2011" y="1013"/>
                    </a:cubicBezTo>
                    <a:close/>
                    <a:moveTo>
                      <a:pt x="1982" y="1012"/>
                    </a:moveTo>
                    <a:cubicBezTo>
                      <a:pt x="1982" y="1011"/>
                      <a:pt x="1983" y="1011"/>
                      <a:pt x="1984" y="1011"/>
                    </a:cubicBezTo>
                    <a:cubicBezTo>
                      <a:pt x="1985" y="1010"/>
                      <a:pt x="1985" y="1009"/>
                      <a:pt x="1986" y="1009"/>
                    </a:cubicBezTo>
                    <a:cubicBezTo>
                      <a:pt x="1987" y="1009"/>
                      <a:pt x="1988" y="1009"/>
                      <a:pt x="1988" y="1010"/>
                    </a:cubicBezTo>
                    <a:cubicBezTo>
                      <a:pt x="1989" y="1011"/>
                      <a:pt x="1987" y="1011"/>
                      <a:pt x="1987" y="1012"/>
                    </a:cubicBezTo>
                    <a:cubicBezTo>
                      <a:pt x="1986" y="1012"/>
                      <a:pt x="1986" y="1013"/>
                      <a:pt x="1986" y="1013"/>
                    </a:cubicBezTo>
                    <a:cubicBezTo>
                      <a:pt x="1984" y="1014"/>
                      <a:pt x="1982" y="1014"/>
                      <a:pt x="1982" y="1012"/>
                    </a:cubicBezTo>
                    <a:close/>
                    <a:moveTo>
                      <a:pt x="1956" y="978"/>
                    </a:moveTo>
                    <a:cubicBezTo>
                      <a:pt x="1955" y="978"/>
                      <a:pt x="1954" y="978"/>
                      <a:pt x="1953" y="978"/>
                    </a:cubicBezTo>
                    <a:cubicBezTo>
                      <a:pt x="1952" y="978"/>
                      <a:pt x="1951" y="978"/>
                      <a:pt x="1950" y="977"/>
                    </a:cubicBezTo>
                    <a:cubicBezTo>
                      <a:pt x="1950" y="977"/>
                      <a:pt x="1951" y="976"/>
                      <a:pt x="1951" y="976"/>
                    </a:cubicBezTo>
                    <a:cubicBezTo>
                      <a:pt x="1953" y="975"/>
                      <a:pt x="1954" y="975"/>
                      <a:pt x="1955" y="975"/>
                    </a:cubicBezTo>
                    <a:cubicBezTo>
                      <a:pt x="1956" y="975"/>
                      <a:pt x="1957" y="975"/>
                      <a:pt x="1958" y="975"/>
                    </a:cubicBezTo>
                    <a:cubicBezTo>
                      <a:pt x="1959" y="975"/>
                      <a:pt x="1961" y="974"/>
                      <a:pt x="1961" y="975"/>
                    </a:cubicBezTo>
                    <a:cubicBezTo>
                      <a:pt x="1961" y="976"/>
                      <a:pt x="1961" y="977"/>
                      <a:pt x="1961" y="977"/>
                    </a:cubicBezTo>
                    <a:cubicBezTo>
                      <a:pt x="1960" y="978"/>
                      <a:pt x="1959" y="977"/>
                      <a:pt x="1958" y="977"/>
                    </a:cubicBezTo>
                    <a:cubicBezTo>
                      <a:pt x="1957" y="978"/>
                      <a:pt x="1957" y="978"/>
                      <a:pt x="1956" y="978"/>
                    </a:cubicBezTo>
                    <a:close/>
                    <a:moveTo>
                      <a:pt x="2214" y="1017"/>
                    </a:moveTo>
                    <a:cubicBezTo>
                      <a:pt x="2213" y="1018"/>
                      <a:pt x="2213" y="1017"/>
                      <a:pt x="2212" y="1017"/>
                    </a:cubicBezTo>
                    <a:cubicBezTo>
                      <a:pt x="2211" y="1018"/>
                      <a:pt x="2211" y="1019"/>
                      <a:pt x="2210" y="1020"/>
                    </a:cubicBezTo>
                    <a:cubicBezTo>
                      <a:pt x="2209" y="1021"/>
                      <a:pt x="2208" y="1021"/>
                      <a:pt x="2207" y="1022"/>
                    </a:cubicBezTo>
                    <a:cubicBezTo>
                      <a:pt x="2206" y="1023"/>
                      <a:pt x="2205" y="1024"/>
                      <a:pt x="2204" y="1025"/>
                    </a:cubicBezTo>
                    <a:cubicBezTo>
                      <a:pt x="2202" y="1026"/>
                      <a:pt x="2201" y="1026"/>
                      <a:pt x="2200" y="1026"/>
                    </a:cubicBezTo>
                    <a:cubicBezTo>
                      <a:pt x="2198" y="1026"/>
                      <a:pt x="2196" y="1027"/>
                      <a:pt x="2195" y="1026"/>
                    </a:cubicBezTo>
                    <a:cubicBezTo>
                      <a:pt x="2194" y="1025"/>
                      <a:pt x="2194" y="1024"/>
                      <a:pt x="2195" y="1023"/>
                    </a:cubicBezTo>
                    <a:cubicBezTo>
                      <a:pt x="2195" y="1022"/>
                      <a:pt x="2196" y="1022"/>
                      <a:pt x="2198" y="1021"/>
                    </a:cubicBezTo>
                    <a:cubicBezTo>
                      <a:pt x="2199" y="1020"/>
                      <a:pt x="2200" y="1020"/>
                      <a:pt x="2201" y="1019"/>
                    </a:cubicBezTo>
                    <a:cubicBezTo>
                      <a:pt x="2201" y="1018"/>
                      <a:pt x="2202" y="1018"/>
                      <a:pt x="2202" y="1017"/>
                    </a:cubicBezTo>
                    <a:cubicBezTo>
                      <a:pt x="2203" y="1016"/>
                      <a:pt x="2203" y="1015"/>
                      <a:pt x="2203" y="1015"/>
                    </a:cubicBezTo>
                    <a:cubicBezTo>
                      <a:pt x="2203" y="1013"/>
                      <a:pt x="2202" y="1013"/>
                      <a:pt x="2201" y="1012"/>
                    </a:cubicBezTo>
                    <a:cubicBezTo>
                      <a:pt x="2200" y="1011"/>
                      <a:pt x="2199" y="1011"/>
                      <a:pt x="2198" y="1010"/>
                    </a:cubicBezTo>
                    <a:cubicBezTo>
                      <a:pt x="2198" y="1009"/>
                      <a:pt x="2199" y="1008"/>
                      <a:pt x="2200" y="1007"/>
                    </a:cubicBezTo>
                    <a:cubicBezTo>
                      <a:pt x="2201" y="1006"/>
                      <a:pt x="2202" y="1005"/>
                      <a:pt x="2203" y="1005"/>
                    </a:cubicBezTo>
                    <a:cubicBezTo>
                      <a:pt x="2205" y="1003"/>
                      <a:pt x="2207" y="1004"/>
                      <a:pt x="2209" y="1002"/>
                    </a:cubicBezTo>
                    <a:cubicBezTo>
                      <a:pt x="2210" y="1001"/>
                      <a:pt x="2210" y="1000"/>
                      <a:pt x="2211" y="999"/>
                    </a:cubicBezTo>
                    <a:cubicBezTo>
                      <a:pt x="2213" y="997"/>
                      <a:pt x="2213" y="997"/>
                      <a:pt x="2215" y="995"/>
                    </a:cubicBezTo>
                    <a:cubicBezTo>
                      <a:pt x="2215" y="994"/>
                      <a:pt x="2216" y="994"/>
                      <a:pt x="2217" y="993"/>
                    </a:cubicBezTo>
                    <a:cubicBezTo>
                      <a:pt x="2217" y="991"/>
                      <a:pt x="2217" y="990"/>
                      <a:pt x="2217" y="989"/>
                    </a:cubicBezTo>
                    <a:cubicBezTo>
                      <a:pt x="2217" y="987"/>
                      <a:pt x="2217" y="987"/>
                      <a:pt x="2217" y="985"/>
                    </a:cubicBezTo>
                    <a:cubicBezTo>
                      <a:pt x="2217" y="984"/>
                      <a:pt x="2217" y="983"/>
                      <a:pt x="2218" y="982"/>
                    </a:cubicBezTo>
                    <a:cubicBezTo>
                      <a:pt x="2218" y="981"/>
                      <a:pt x="2220" y="981"/>
                      <a:pt x="2220" y="980"/>
                    </a:cubicBezTo>
                    <a:cubicBezTo>
                      <a:pt x="2220" y="978"/>
                      <a:pt x="2217" y="980"/>
                      <a:pt x="2216" y="978"/>
                    </a:cubicBezTo>
                    <a:cubicBezTo>
                      <a:pt x="2215" y="977"/>
                      <a:pt x="2216" y="976"/>
                      <a:pt x="2217" y="975"/>
                    </a:cubicBezTo>
                    <a:cubicBezTo>
                      <a:pt x="2217" y="974"/>
                      <a:pt x="2217" y="973"/>
                      <a:pt x="2218" y="972"/>
                    </a:cubicBezTo>
                    <a:cubicBezTo>
                      <a:pt x="2218" y="971"/>
                      <a:pt x="2219" y="970"/>
                      <a:pt x="2219" y="970"/>
                    </a:cubicBezTo>
                    <a:cubicBezTo>
                      <a:pt x="2220" y="969"/>
                      <a:pt x="2221" y="969"/>
                      <a:pt x="2222" y="970"/>
                    </a:cubicBezTo>
                    <a:cubicBezTo>
                      <a:pt x="2223" y="970"/>
                      <a:pt x="2223" y="971"/>
                      <a:pt x="2224" y="971"/>
                    </a:cubicBezTo>
                    <a:cubicBezTo>
                      <a:pt x="2225" y="972"/>
                      <a:pt x="2225" y="972"/>
                      <a:pt x="2226" y="973"/>
                    </a:cubicBezTo>
                    <a:cubicBezTo>
                      <a:pt x="2226" y="973"/>
                      <a:pt x="2226" y="974"/>
                      <a:pt x="2226" y="975"/>
                    </a:cubicBezTo>
                    <a:cubicBezTo>
                      <a:pt x="2226" y="975"/>
                      <a:pt x="2225" y="976"/>
                      <a:pt x="2225" y="977"/>
                    </a:cubicBezTo>
                    <a:cubicBezTo>
                      <a:pt x="2225" y="978"/>
                      <a:pt x="2226" y="979"/>
                      <a:pt x="2226" y="980"/>
                    </a:cubicBezTo>
                    <a:cubicBezTo>
                      <a:pt x="2226" y="981"/>
                      <a:pt x="2226" y="982"/>
                      <a:pt x="2225" y="983"/>
                    </a:cubicBezTo>
                    <a:cubicBezTo>
                      <a:pt x="2225" y="984"/>
                      <a:pt x="2224" y="984"/>
                      <a:pt x="2223" y="984"/>
                    </a:cubicBezTo>
                    <a:cubicBezTo>
                      <a:pt x="2223" y="985"/>
                      <a:pt x="2222" y="986"/>
                      <a:pt x="2223" y="987"/>
                    </a:cubicBezTo>
                    <a:cubicBezTo>
                      <a:pt x="2224" y="988"/>
                      <a:pt x="2225" y="986"/>
                      <a:pt x="2226" y="985"/>
                    </a:cubicBezTo>
                    <a:cubicBezTo>
                      <a:pt x="2227" y="984"/>
                      <a:pt x="2227" y="983"/>
                      <a:pt x="2228" y="983"/>
                    </a:cubicBezTo>
                    <a:cubicBezTo>
                      <a:pt x="2229" y="983"/>
                      <a:pt x="2230" y="983"/>
                      <a:pt x="2230" y="984"/>
                    </a:cubicBezTo>
                    <a:cubicBezTo>
                      <a:pt x="2232" y="985"/>
                      <a:pt x="2231" y="987"/>
                      <a:pt x="2230" y="988"/>
                    </a:cubicBezTo>
                    <a:cubicBezTo>
                      <a:pt x="2230" y="989"/>
                      <a:pt x="2229" y="989"/>
                      <a:pt x="2229" y="990"/>
                    </a:cubicBezTo>
                    <a:cubicBezTo>
                      <a:pt x="2228" y="992"/>
                      <a:pt x="2229" y="992"/>
                      <a:pt x="2230" y="993"/>
                    </a:cubicBezTo>
                    <a:cubicBezTo>
                      <a:pt x="2231" y="993"/>
                      <a:pt x="2232" y="993"/>
                      <a:pt x="2233" y="993"/>
                    </a:cubicBezTo>
                    <a:cubicBezTo>
                      <a:pt x="2235" y="992"/>
                      <a:pt x="2236" y="992"/>
                      <a:pt x="2237" y="992"/>
                    </a:cubicBezTo>
                    <a:cubicBezTo>
                      <a:pt x="2238" y="991"/>
                      <a:pt x="2238" y="991"/>
                      <a:pt x="2239" y="990"/>
                    </a:cubicBezTo>
                    <a:cubicBezTo>
                      <a:pt x="2240" y="990"/>
                      <a:pt x="2241" y="989"/>
                      <a:pt x="2242" y="990"/>
                    </a:cubicBezTo>
                    <a:cubicBezTo>
                      <a:pt x="2243" y="991"/>
                      <a:pt x="2242" y="992"/>
                      <a:pt x="2242" y="993"/>
                    </a:cubicBezTo>
                    <a:cubicBezTo>
                      <a:pt x="2242" y="994"/>
                      <a:pt x="2242" y="994"/>
                      <a:pt x="2242" y="995"/>
                    </a:cubicBezTo>
                    <a:cubicBezTo>
                      <a:pt x="2242" y="996"/>
                      <a:pt x="2241" y="996"/>
                      <a:pt x="2240" y="997"/>
                    </a:cubicBezTo>
                    <a:cubicBezTo>
                      <a:pt x="2239" y="998"/>
                      <a:pt x="2240" y="999"/>
                      <a:pt x="2239" y="1000"/>
                    </a:cubicBezTo>
                    <a:cubicBezTo>
                      <a:pt x="2238" y="1001"/>
                      <a:pt x="2237" y="1000"/>
                      <a:pt x="2236" y="1001"/>
                    </a:cubicBezTo>
                    <a:cubicBezTo>
                      <a:pt x="2235" y="1002"/>
                      <a:pt x="2235" y="1003"/>
                      <a:pt x="2234" y="1004"/>
                    </a:cubicBezTo>
                    <a:cubicBezTo>
                      <a:pt x="2234" y="1005"/>
                      <a:pt x="2233" y="1005"/>
                      <a:pt x="2233" y="1005"/>
                    </a:cubicBezTo>
                    <a:cubicBezTo>
                      <a:pt x="2231" y="1006"/>
                      <a:pt x="2230" y="1005"/>
                      <a:pt x="2228" y="1005"/>
                    </a:cubicBezTo>
                    <a:cubicBezTo>
                      <a:pt x="2226" y="1006"/>
                      <a:pt x="2225" y="1005"/>
                      <a:pt x="2224" y="1006"/>
                    </a:cubicBezTo>
                    <a:cubicBezTo>
                      <a:pt x="2222" y="1007"/>
                      <a:pt x="2223" y="1008"/>
                      <a:pt x="2222" y="1010"/>
                    </a:cubicBezTo>
                    <a:cubicBezTo>
                      <a:pt x="2221" y="1011"/>
                      <a:pt x="2220" y="1011"/>
                      <a:pt x="2219" y="1012"/>
                    </a:cubicBezTo>
                    <a:cubicBezTo>
                      <a:pt x="2218" y="1013"/>
                      <a:pt x="2218" y="1013"/>
                      <a:pt x="2217" y="1014"/>
                    </a:cubicBezTo>
                    <a:cubicBezTo>
                      <a:pt x="2217" y="1015"/>
                      <a:pt x="2218" y="1016"/>
                      <a:pt x="2217" y="1016"/>
                    </a:cubicBezTo>
                    <a:cubicBezTo>
                      <a:pt x="2217" y="1017"/>
                      <a:pt x="2216" y="1017"/>
                      <a:pt x="2214" y="1017"/>
                    </a:cubicBezTo>
                    <a:close/>
                    <a:moveTo>
                      <a:pt x="2214" y="861"/>
                    </a:moveTo>
                    <a:cubicBezTo>
                      <a:pt x="2213" y="860"/>
                      <a:pt x="2213" y="859"/>
                      <a:pt x="2212" y="858"/>
                    </a:cubicBezTo>
                    <a:cubicBezTo>
                      <a:pt x="2212" y="858"/>
                      <a:pt x="2212" y="857"/>
                      <a:pt x="2211" y="856"/>
                    </a:cubicBezTo>
                    <a:cubicBezTo>
                      <a:pt x="2210" y="855"/>
                      <a:pt x="2209" y="855"/>
                      <a:pt x="2208" y="854"/>
                    </a:cubicBezTo>
                    <a:cubicBezTo>
                      <a:pt x="2207" y="853"/>
                      <a:pt x="2207" y="853"/>
                      <a:pt x="2207" y="852"/>
                    </a:cubicBezTo>
                    <a:cubicBezTo>
                      <a:pt x="2206" y="851"/>
                      <a:pt x="2205" y="850"/>
                      <a:pt x="2204" y="849"/>
                    </a:cubicBezTo>
                    <a:cubicBezTo>
                      <a:pt x="2203" y="849"/>
                      <a:pt x="2203" y="848"/>
                      <a:pt x="2202" y="847"/>
                    </a:cubicBezTo>
                    <a:cubicBezTo>
                      <a:pt x="2202" y="846"/>
                      <a:pt x="2202" y="846"/>
                      <a:pt x="2202" y="845"/>
                    </a:cubicBezTo>
                    <a:cubicBezTo>
                      <a:pt x="2201" y="843"/>
                      <a:pt x="2200" y="843"/>
                      <a:pt x="2200" y="841"/>
                    </a:cubicBezTo>
                    <a:cubicBezTo>
                      <a:pt x="2199" y="840"/>
                      <a:pt x="2198" y="839"/>
                      <a:pt x="2199" y="838"/>
                    </a:cubicBezTo>
                    <a:cubicBezTo>
                      <a:pt x="2199" y="837"/>
                      <a:pt x="2199" y="837"/>
                      <a:pt x="2200" y="837"/>
                    </a:cubicBezTo>
                    <a:cubicBezTo>
                      <a:pt x="2201" y="836"/>
                      <a:pt x="2202" y="837"/>
                      <a:pt x="2203" y="838"/>
                    </a:cubicBezTo>
                    <a:cubicBezTo>
                      <a:pt x="2204" y="839"/>
                      <a:pt x="2203" y="840"/>
                      <a:pt x="2204" y="841"/>
                    </a:cubicBezTo>
                    <a:cubicBezTo>
                      <a:pt x="2205" y="842"/>
                      <a:pt x="2205" y="843"/>
                      <a:pt x="2206" y="844"/>
                    </a:cubicBezTo>
                    <a:cubicBezTo>
                      <a:pt x="2207" y="844"/>
                      <a:pt x="2208" y="843"/>
                      <a:pt x="2209" y="844"/>
                    </a:cubicBezTo>
                    <a:cubicBezTo>
                      <a:pt x="2211" y="845"/>
                      <a:pt x="2211" y="847"/>
                      <a:pt x="2212" y="849"/>
                    </a:cubicBezTo>
                    <a:cubicBezTo>
                      <a:pt x="2212" y="850"/>
                      <a:pt x="2211" y="851"/>
                      <a:pt x="2212" y="852"/>
                    </a:cubicBezTo>
                    <a:cubicBezTo>
                      <a:pt x="2213" y="853"/>
                      <a:pt x="2214" y="852"/>
                      <a:pt x="2216" y="852"/>
                    </a:cubicBezTo>
                    <a:cubicBezTo>
                      <a:pt x="2217" y="853"/>
                      <a:pt x="2217" y="853"/>
                      <a:pt x="2218" y="854"/>
                    </a:cubicBezTo>
                    <a:cubicBezTo>
                      <a:pt x="2219" y="855"/>
                      <a:pt x="2220" y="855"/>
                      <a:pt x="2220" y="856"/>
                    </a:cubicBezTo>
                    <a:cubicBezTo>
                      <a:pt x="2221" y="857"/>
                      <a:pt x="2221" y="858"/>
                      <a:pt x="2221" y="859"/>
                    </a:cubicBezTo>
                    <a:cubicBezTo>
                      <a:pt x="2221" y="860"/>
                      <a:pt x="2221" y="860"/>
                      <a:pt x="2220" y="861"/>
                    </a:cubicBezTo>
                    <a:cubicBezTo>
                      <a:pt x="2219" y="861"/>
                      <a:pt x="2218" y="860"/>
                      <a:pt x="2217" y="860"/>
                    </a:cubicBezTo>
                    <a:cubicBezTo>
                      <a:pt x="2216" y="860"/>
                      <a:pt x="2215" y="861"/>
                      <a:pt x="2214" y="861"/>
                    </a:cubicBezTo>
                    <a:close/>
                    <a:moveTo>
                      <a:pt x="2224" y="861"/>
                    </a:moveTo>
                    <a:cubicBezTo>
                      <a:pt x="2225" y="862"/>
                      <a:pt x="2225" y="862"/>
                      <a:pt x="2225" y="863"/>
                    </a:cubicBezTo>
                    <a:cubicBezTo>
                      <a:pt x="2225" y="863"/>
                      <a:pt x="2225" y="864"/>
                      <a:pt x="2225" y="864"/>
                    </a:cubicBezTo>
                    <a:cubicBezTo>
                      <a:pt x="2224" y="865"/>
                      <a:pt x="2223" y="865"/>
                      <a:pt x="2222" y="865"/>
                    </a:cubicBezTo>
                    <a:cubicBezTo>
                      <a:pt x="2222" y="864"/>
                      <a:pt x="2221" y="864"/>
                      <a:pt x="2221" y="864"/>
                    </a:cubicBezTo>
                    <a:cubicBezTo>
                      <a:pt x="2221" y="863"/>
                      <a:pt x="2221" y="863"/>
                      <a:pt x="2221" y="863"/>
                    </a:cubicBezTo>
                    <a:cubicBezTo>
                      <a:pt x="2222" y="862"/>
                      <a:pt x="2223" y="861"/>
                      <a:pt x="2224" y="861"/>
                    </a:cubicBezTo>
                    <a:close/>
                    <a:moveTo>
                      <a:pt x="2310" y="832"/>
                    </a:moveTo>
                    <a:cubicBezTo>
                      <a:pt x="2310" y="831"/>
                      <a:pt x="2312" y="830"/>
                      <a:pt x="2313" y="830"/>
                    </a:cubicBezTo>
                    <a:cubicBezTo>
                      <a:pt x="2314" y="830"/>
                      <a:pt x="2315" y="829"/>
                      <a:pt x="2315" y="830"/>
                    </a:cubicBezTo>
                    <a:cubicBezTo>
                      <a:pt x="2316" y="830"/>
                      <a:pt x="2316" y="831"/>
                      <a:pt x="2315" y="832"/>
                    </a:cubicBezTo>
                    <a:cubicBezTo>
                      <a:pt x="2314" y="833"/>
                      <a:pt x="2314" y="833"/>
                      <a:pt x="2313" y="833"/>
                    </a:cubicBezTo>
                    <a:cubicBezTo>
                      <a:pt x="2312" y="833"/>
                      <a:pt x="2311" y="833"/>
                      <a:pt x="2310" y="832"/>
                    </a:cubicBezTo>
                    <a:close/>
                    <a:moveTo>
                      <a:pt x="2308" y="821"/>
                    </a:moveTo>
                    <a:cubicBezTo>
                      <a:pt x="2308" y="820"/>
                      <a:pt x="2310" y="820"/>
                      <a:pt x="2311" y="818"/>
                    </a:cubicBezTo>
                    <a:cubicBezTo>
                      <a:pt x="2312" y="818"/>
                      <a:pt x="2312" y="817"/>
                      <a:pt x="2313" y="817"/>
                    </a:cubicBezTo>
                    <a:cubicBezTo>
                      <a:pt x="2315" y="816"/>
                      <a:pt x="2316" y="816"/>
                      <a:pt x="2317" y="817"/>
                    </a:cubicBezTo>
                    <a:cubicBezTo>
                      <a:pt x="2318" y="818"/>
                      <a:pt x="2318" y="818"/>
                      <a:pt x="2319" y="819"/>
                    </a:cubicBezTo>
                    <a:cubicBezTo>
                      <a:pt x="2319" y="821"/>
                      <a:pt x="2320" y="822"/>
                      <a:pt x="2319" y="823"/>
                    </a:cubicBezTo>
                    <a:cubicBezTo>
                      <a:pt x="2318" y="825"/>
                      <a:pt x="2317" y="825"/>
                      <a:pt x="2316" y="825"/>
                    </a:cubicBezTo>
                    <a:cubicBezTo>
                      <a:pt x="2315" y="826"/>
                      <a:pt x="2314" y="826"/>
                      <a:pt x="2312" y="826"/>
                    </a:cubicBezTo>
                    <a:cubicBezTo>
                      <a:pt x="2311" y="827"/>
                      <a:pt x="2309" y="827"/>
                      <a:pt x="2308" y="826"/>
                    </a:cubicBezTo>
                    <a:cubicBezTo>
                      <a:pt x="2308" y="826"/>
                      <a:pt x="2308" y="825"/>
                      <a:pt x="2308" y="825"/>
                    </a:cubicBezTo>
                    <a:cubicBezTo>
                      <a:pt x="2307" y="823"/>
                      <a:pt x="2307" y="823"/>
                      <a:pt x="2308" y="821"/>
                    </a:cubicBezTo>
                    <a:close/>
                    <a:moveTo>
                      <a:pt x="2324" y="815"/>
                    </a:moveTo>
                    <a:cubicBezTo>
                      <a:pt x="2323" y="816"/>
                      <a:pt x="2321" y="817"/>
                      <a:pt x="2319" y="816"/>
                    </a:cubicBezTo>
                    <a:cubicBezTo>
                      <a:pt x="2319" y="815"/>
                      <a:pt x="2319" y="814"/>
                      <a:pt x="2319" y="813"/>
                    </a:cubicBezTo>
                    <a:cubicBezTo>
                      <a:pt x="2319" y="812"/>
                      <a:pt x="2319" y="811"/>
                      <a:pt x="2320" y="810"/>
                    </a:cubicBezTo>
                    <a:cubicBezTo>
                      <a:pt x="2321" y="809"/>
                      <a:pt x="2322" y="809"/>
                      <a:pt x="2323" y="809"/>
                    </a:cubicBezTo>
                    <a:cubicBezTo>
                      <a:pt x="2324" y="809"/>
                      <a:pt x="2324" y="809"/>
                      <a:pt x="2325" y="810"/>
                    </a:cubicBezTo>
                    <a:cubicBezTo>
                      <a:pt x="2326" y="811"/>
                      <a:pt x="2325" y="813"/>
                      <a:pt x="2324" y="815"/>
                    </a:cubicBezTo>
                    <a:close/>
                    <a:moveTo>
                      <a:pt x="2203" y="827"/>
                    </a:moveTo>
                    <a:cubicBezTo>
                      <a:pt x="2204" y="827"/>
                      <a:pt x="2204" y="825"/>
                      <a:pt x="2203" y="824"/>
                    </a:cubicBezTo>
                    <a:cubicBezTo>
                      <a:pt x="2202" y="823"/>
                      <a:pt x="2201" y="823"/>
                      <a:pt x="2200" y="824"/>
                    </a:cubicBezTo>
                    <a:cubicBezTo>
                      <a:pt x="2199" y="825"/>
                      <a:pt x="2201" y="828"/>
                      <a:pt x="2203" y="827"/>
                    </a:cubicBezTo>
                    <a:close/>
                    <a:moveTo>
                      <a:pt x="2237" y="811"/>
                    </a:moveTo>
                    <a:cubicBezTo>
                      <a:pt x="2237" y="810"/>
                      <a:pt x="2238" y="810"/>
                      <a:pt x="2239" y="809"/>
                    </a:cubicBezTo>
                    <a:cubicBezTo>
                      <a:pt x="2240" y="809"/>
                      <a:pt x="2240" y="808"/>
                      <a:pt x="2241" y="809"/>
                    </a:cubicBezTo>
                    <a:cubicBezTo>
                      <a:pt x="2242" y="809"/>
                      <a:pt x="2241" y="810"/>
                      <a:pt x="2241" y="811"/>
                    </a:cubicBezTo>
                    <a:cubicBezTo>
                      <a:pt x="2240" y="812"/>
                      <a:pt x="2237" y="812"/>
                      <a:pt x="2237" y="811"/>
                    </a:cubicBezTo>
                    <a:close/>
                    <a:moveTo>
                      <a:pt x="2235" y="808"/>
                    </a:moveTo>
                    <a:cubicBezTo>
                      <a:pt x="2235" y="807"/>
                      <a:pt x="2236" y="805"/>
                      <a:pt x="2237" y="805"/>
                    </a:cubicBezTo>
                    <a:cubicBezTo>
                      <a:pt x="2238" y="805"/>
                      <a:pt x="2239" y="805"/>
                      <a:pt x="2239" y="806"/>
                    </a:cubicBezTo>
                    <a:cubicBezTo>
                      <a:pt x="2239" y="806"/>
                      <a:pt x="2239" y="806"/>
                      <a:pt x="2238" y="807"/>
                    </a:cubicBezTo>
                    <a:cubicBezTo>
                      <a:pt x="2237" y="808"/>
                      <a:pt x="2236" y="809"/>
                      <a:pt x="2235" y="808"/>
                    </a:cubicBezTo>
                    <a:close/>
                    <a:moveTo>
                      <a:pt x="2233" y="800"/>
                    </a:moveTo>
                    <a:cubicBezTo>
                      <a:pt x="2233" y="798"/>
                      <a:pt x="2233" y="797"/>
                      <a:pt x="2234" y="797"/>
                    </a:cubicBezTo>
                    <a:cubicBezTo>
                      <a:pt x="2236" y="796"/>
                      <a:pt x="2237" y="796"/>
                      <a:pt x="2238" y="797"/>
                    </a:cubicBezTo>
                    <a:cubicBezTo>
                      <a:pt x="2239" y="797"/>
                      <a:pt x="2238" y="798"/>
                      <a:pt x="2238" y="799"/>
                    </a:cubicBezTo>
                    <a:cubicBezTo>
                      <a:pt x="2238" y="800"/>
                      <a:pt x="2238" y="801"/>
                      <a:pt x="2237" y="802"/>
                    </a:cubicBezTo>
                    <a:cubicBezTo>
                      <a:pt x="2236" y="804"/>
                      <a:pt x="2235" y="805"/>
                      <a:pt x="2233" y="804"/>
                    </a:cubicBezTo>
                    <a:cubicBezTo>
                      <a:pt x="2232" y="803"/>
                      <a:pt x="2232" y="801"/>
                      <a:pt x="2233" y="800"/>
                    </a:cubicBezTo>
                    <a:close/>
                    <a:moveTo>
                      <a:pt x="2188" y="777"/>
                    </a:moveTo>
                    <a:cubicBezTo>
                      <a:pt x="2187" y="776"/>
                      <a:pt x="2187" y="775"/>
                      <a:pt x="2188" y="775"/>
                    </a:cubicBezTo>
                    <a:cubicBezTo>
                      <a:pt x="2188" y="775"/>
                      <a:pt x="2189" y="776"/>
                      <a:pt x="2189" y="776"/>
                    </a:cubicBezTo>
                    <a:cubicBezTo>
                      <a:pt x="2190" y="776"/>
                      <a:pt x="2191" y="775"/>
                      <a:pt x="2191" y="775"/>
                    </a:cubicBezTo>
                    <a:cubicBezTo>
                      <a:pt x="2192" y="776"/>
                      <a:pt x="2191" y="777"/>
                      <a:pt x="2191" y="777"/>
                    </a:cubicBezTo>
                    <a:cubicBezTo>
                      <a:pt x="2191" y="778"/>
                      <a:pt x="2190" y="779"/>
                      <a:pt x="2189" y="779"/>
                    </a:cubicBezTo>
                    <a:cubicBezTo>
                      <a:pt x="2188" y="779"/>
                      <a:pt x="2188" y="778"/>
                      <a:pt x="2188" y="777"/>
                    </a:cubicBezTo>
                    <a:close/>
                    <a:moveTo>
                      <a:pt x="2201" y="761"/>
                    </a:moveTo>
                    <a:cubicBezTo>
                      <a:pt x="2201" y="759"/>
                      <a:pt x="2201" y="759"/>
                      <a:pt x="2201" y="757"/>
                    </a:cubicBezTo>
                    <a:cubicBezTo>
                      <a:pt x="2201" y="757"/>
                      <a:pt x="2201" y="756"/>
                      <a:pt x="2201" y="756"/>
                    </a:cubicBezTo>
                    <a:cubicBezTo>
                      <a:pt x="2202" y="755"/>
                      <a:pt x="2203" y="757"/>
                      <a:pt x="2204" y="758"/>
                    </a:cubicBezTo>
                    <a:cubicBezTo>
                      <a:pt x="2205" y="758"/>
                      <a:pt x="2205" y="758"/>
                      <a:pt x="2206" y="759"/>
                    </a:cubicBezTo>
                    <a:cubicBezTo>
                      <a:pt x="2207" y="759"/>
                      <a:pt x="2208" y="758"/>
                      <a:pt x="2209" y="759"/>
                    </a:cubicBezTo>
                    <a:cubicBezTo>
                      <a:pt x="2209" y="759"/>
                      <a:pt x="2208" y="760"/>
                      <a:pt x="2208" y="761"/>
                    </a:cubicBezTo>
                    <a:cubicBezTo>
                      <a:pt x="2207" y="762"/>
                      <a:pt x="2206" y="761"/>
                      <a:pt x="2205" y="761"/>
                    </a:cubicBezTo>
                    <a:cubicBezTo>
                      <a:pt x="2204" y="762"/>
                      <a:pt x="2203" y="762"/>
                      <a:pt x="2202" y="762"/>
                    </a:cubicBezTo>
                    <a:cubicBezTo>
                      <a:pt x="2202" y="761"/>
                      <a:pt x="2202" y="761"/>
                      <a:pt x="2201" y="761"/>
                    </a:cubicBezTo>
                    <a:close/>
                    <a:moveTo>
                      <a:pt x="2189" y="769"/>
                    </a:moveTo>
                    <a:cubicBezTo>
                      <a:pt x="2189" y="769"/>
                      <a:pt x="2189" y="769"/>
                      <a:pt x="2190" y="769"/>
                    </a:cubicBezTo>
                    <a:cubicBezTo>
                      <a:pt x="2191" y="770"/>
                      <a:pt x="2188" y="768"/>
                      <a:pt x="2188" y="767"/>
                    </a:cubicBezTo>
                    <a:cubicBezTo>
                      <a:pt x="2189" y="766"/>
                      <a:pt x="2191" y="766"/>
                      <a:pt x="2191" y="767"/>
                    </a:cubicBezTo>
                    <a:cubicBezTo>
                      <a:pt x="2192" y="768"/>
                      <a:pt x="2192" y="768"/>
                      <a:pt x="2192" y="769"/>
                    </a:cubicBezTo>
                    <a:lnTo>
                      <a:pt x="2189" y="769"/>
                    </a:lnTo>
                    <a:close/>
                    <a:moveTo>
                      <a:pt x="2190" y="753"/>
                    </a:moveTo>
                    <a:cubicBezTo>
                      <a:pt x="2189" y="752"/>
                      <a:pt x="2187" y="752"/>
                      <a:pt x="2187" y="750"/>
                    </a:cubicBezTo>
                    <a:cubicBezTo>
                      <a:pt x="2187" y="749"/>
                      <a:pt x="2187" y="749"/>
                      <a:pt x="2188" y="748"/>
                    </a:cubicBezTo>
                    <a:cubicBezTo>
                      <a:pt x="2188" y="747"/>
                      <a:pt x="2187" y="747"/>
                      <a:pt x="2188" y="746"/>
                    </a:cubicBezTo>
                    <a:cubicBezTo>
                      <a:pt x="2188" y="745"/>
                      <a:pt x="2189" y="747"/>
                      <a:pt x="2190" y="748"/>
                    </a:cubicBezTo>
                    <a:cubicBezTo>
                      <a:pt x="2191" y="748"/>
                      <a:pt x="2192" y="749"/>
                      <a:pt x="2193" y="749"/>
                    </a:cubicBezTo>
                    <a:cubicBezTo>
                      <a:pt x="2194" y="749"/>
                      <a:pt x="2195" y="748"/>
                      <a:pt x="2196" y="749"/>
                    </a:cubicBezTo>
                    <a:cubicBezTo>
                      <a:pt x="2196" y="750"/>
                      <a:pt x="2197" y="750"/>
                      <a:pt x="2196" y="751"/>
                    </a:cubicBezTo>
                    <a:cubicBezTo>
                      <a:pt x="2196" y="752"/>
                      <a:pt x="2196" y="752"/>
                      <a:pt x="2195" y="753"/>
                    </a:cubicBezTo>
                    <a:cubicBezTo>
                      <a:pt x="2193" y="754"/>
                      <a:pt x="2192" y="754"/>
                      <a:pt x="2190" y="753"/>
                    </a:cubicBezTo>
                    <a:close/>
                    <a:moveTo>
                      <a:pt x="2197" y="748"/>
                    </a:moveTo>
                    <a:cubicBezTo>
                      <a:pt x="2196" y="747"/>
                      <a:pt x="2196" y="746"/>
                      <a:pt x="2196" y="744"/>
                    </a:cubicBezTo>
                    <a:cubicBezTo>
                      <a:pt x="2196" y="743"/>
                      <a:pt x="2196" y="742"/>
                      <a:pt x="2197" y="742"/>
                    </a:cubicBezTo>
                    <a:cubicBezTo>
                      <a:pt x="2197" y="741"/>
                      <a:pt x="2198" y="741"/>
                      <a:pt x="2199" y="742"/>
                    </a:cubicBezTo>
                    <a:cubicBezTo>
                      <a:pt x="2200" y="743"/>
                      <a:pt x="2199" y="744"/>
                      <a:pt x="2200" y="745"/>
                    </a:cubicBezTo>
                    <a:cubicBezTo>
                      <a:pt x="2200" y="746"/>
                      <a:pt x="2202" y="747"/>
                      <a:pt x="2201" y="748"/>
                    </a:cubicBezTo>
                    <a:cubicBezTo>
                      <a:pt x="2201" y="749"/>
                      <a:pt x="2201" y="750"/>
                      <a:pt x="2200" y="750"/>
                    </a:cubicBezTo>
                    <a:cubicBezTo>
                      <a:pt x="2199" y="751"/>
                      <a:pt x="2198" y="749"/>
                      <a:pt x="2197" y="748"/>
                    </a:cubicBezTo>
                    <a:close/>
                    <a:moveTo>
                      <a:pt x="2183" y="738"/>
                    </a:moveTo>
                    <a:cubicBezTo>
                      <a:pt x="2182" y="736"/>
                      <a:pt x="2180" y="736"/>
                      <a:pt x="2179" y="734"/>
                    </a:cubicBezTo>
                    <a:cubicBezTo>
                      <a:pt x="2179" y="733"/>
                      <a:pt x="2179" y="731"/>
                      <a:pt x="2181" y="731"/>
                    </a:cubicBezTo>
                    <a:cubicBezTo>
                      <a:pt x="2182" y="730"/>
                      <a:pt x="2183" y="732"/>
                      <a:pt x="2184" y="732"/>
                    </a:cubicBezTo>
                    <a:cubicBezTo>
                      <a:pt x="2185" y="733"/>
                      <a:pt x="2185" y="733"/>
                      <a:pt x="2186" y="734"/>
                    </a:cubicBezTo>
                    <a:cubicBezTo>
                      <a:pt x="2188" y="735"/>
                      <a:pt x="2188" y="736"/>
                      <a:pt x="2189" y="737"/>
                    </a:cubicBezTo>
                    <a:cubicBezTo>
                      <a:pt x="2190" y="738"/>
                      <a:pt x="2191" y="738"/>
                      <a:pt x="2191" y="739"/>
                    </a:cubicBezTo>
                    <a:cubicBezTo>
                      <a:pt x="2191" y="740"/>
                      <a:pt x="2191" y="740"/>
                      <a:pt x="2190" y="741"/>
                    </a:cubicBezTo>
                    <a:cubicBezTo>
                      <a:pt x="2189" y="742"/>
                      <a:pt x="2188" y="741"/>
                      <a:pt x="2186" y="740"/>
                    </a:cubicBezTo>
                    <a:cubicBezTo>
                      <a:pt x="2185" y="740"/>
                      <a:pt x="2185" y="739"/>
                      <a:pt x="2183" y="738"/>
                    </a:cubicBezTo>
                    <a:close/>
                    <a:moveTo>
                      <a:pt x="2171" y="742"/>
                    </a:moveTo>
                    <a:cubicBezTo>
                      <a:pt x="2170" y="741"/>
                      <a:pt x="2171" y="740"/>
                      <a:pt x="2172" y="739"/>
                    </a:cubicBezTo>
                    <a:cubicBezTo>
                      <a:pt x="2172" y="738"/>
                      <a:pt x="2171" y="737"/>
                      <a:pt x="2172" y="737"/>
                    </a:cubicBezTo>
                    <a:cubicBezTo>
                      <a:pt x="2173" y="736"/>
                      <a:pt x="2174" y="737"/>
                      <a:pt x="2175" y="737"/>
                    </a:cubicBezTo>
                    <a:cubicBezTo>
                      <a:pt x="2176" y="738"/>
                      <a:pt x="2177" y="738"/>
                      <a:pt x="2176" y="740"/>
                    </a:cubicBezTo>
                    <a:cubicBezTo>
                      <a:pt x="2176" y="740"/>
                      <a:pt x="2175" y="740"/>
                      <a:pt x="2175" y="741"/>
                    </a:cubicBezTo>
                    <a:cubicBezTo>
                      <a:pt x="2174" y="742"/>
                      <a:pt x="2174" y="743"/>
                      <a:pt x="2173" y="743"/>
                    </a:cubicBezTo>
                    <a:cubicBezTo>
                      <a:pt x="2172" y="743"/>
                      <a:pt x="2171" y="743"/>
                      <a:pt x="2171" y="742"/>
                    </a:cubicBezTo>
                    <a:close/>
                    <a:moveTo>
                      <a:pt x="2169" y="729"/>
                    </a:moveTo>
                    <a:cubicBezTo>
                      <a:pt x="2169" y="728"/>
                      <a:pt x="2168" y="728"/>
                      <a:pt x="2168" y="727"/>
                    </a:cubicBezTo>
                    <a:cubicBezTo>
                      <a:pt x="2167" y="726"/>
                      <a:pt x="2167" y="725"/>
                      <a:pt x="2167" y="725"/>
                    </a:cubicBezTo>
                    <a:cubicBezTo>
                      <a:pt x="2168" y="724"/>
                      <a:pt x="2169" y="724"/>
                      <a:pt x="2170" y="724"/>
                    </a:cubicBezTo>
                    <a:cubicBezTo>
                      <a:pt x="2171" y="724"/>
                      <a:pt x="2171" y="725"/>
                      <a:pt x="2172" y="726"/>
                    </a:cubicBezTo>
                    <a:cubicBezTo>
                      <a:pt x="2172" y="727"/>
                      <a:pt x="2172" y="727"/>
                      <a:pt x="2173" y="728"/>
                    </a:cubicBezTo>
                    <a:cubicBezTo>
                      <a:pt x="2174" y="729"/>
                      <a:pt x="2175" y="728"/>
                      <a:pt x="2176" y="729"/>
                    </a:cubicBezTo>
                    <a:cubicBezTo>
                      <a:pt x="2177" y="730"/>
                      <a:pt x="2177" y="731"/>
                      <a:pt x="2177" y="732"/>
                    </a:cubicBezTo>
                    <a:cubicBezTo>
                      <a:pt x="2176" y="734"/>
                      <a:pt x="2174" y="733"/>
                      <a:pt x="2172" y="733"/>
                    </a:cubicBezTo>
                    <a:cubicBezTo>
                      <a:pt x="2171" y="733"/>
                      <a:pt x="2170" y="732"/>
                      <a:pt x="2169" y="731"/>
                    </a:cubicBezTo>
                    <a:cubicBezTo>
                      <a:pt x="2169" y="730"/>
                      <a:pt x="2170" y="730"/>
                      <a:pt x="2169" y="729"/>
                    </a:cubicBezTo>
                    <a:close/>
                    <a:moveTo>
                      <a:pt x="2154" y="715"/>
                    </a:moveTo>
                    <a:cubicBezTo>
                      <a:pt x="2155" y="714"/>
                      <a:pt x="2153" y="713"/>
                      <a:pt x="2154" y="713"/>
                    </a:cubicBezTo>
                    <a:cubicBezTo>
                      <a:pt x="2155" y="712"/>
                      <a:pt x="2156" y="713"/>
                      <a:pt x="2157" y="714"/>
                    </a:cubicBezTo>
                    <a:cubicBezTo>
                      <a:pt x="2158" y="714"/>
                      <a:pt x="2158" y="714"/>
                      <a:pt x="2159" y="715"/>
                    </a:cubicBezTo>
                    <a:cubicBezTo>
                      <a:pt x="2160" y="716"/>
                      <a:pt x="2160" y="717"/>
                      <a:pt x="2160" y="718"/>
                    </a:cubicBezTo>
                    <a:cubicBezTo>
                      <a:pt x="2161" y="719"/>
                      <a:pt x="2161" y="719"/>
                      <a:pt x="2162" y="720"/>
                    </a:cubicBezTo>
                    <a:cubicBezTo>
                      <a:pt x="2163" y="720"/>
                      <a:pt x="2163" y="721"/>
                      <a:pt x="2164" y="721"/>
                    </a:cubicBezTo>
                    <a:cubicBezTo>
                      <a:pt x="2164" y="723"/>
                      <a:pt x="2164" y="724"/>
                      <a:pt x="2163" y="725"/>
                    </a:cubicBezTo>
                    <a:cubicBezTo>
                      <a:pt x="2162" y="727"/>
                      <a:pt x="2161" y="727"/>
                      <a:pt x="2160" y="727"/>
                    </a:cubicBezTo>
                    <a:cubicBezTo>
                      <a:pt x="2158" y="727"/>
                      <a:pt x="2157" y="727"/>
                      <a:pt x="2156" y="725"/>
                    </a:cubicBezTo>
                    <a:cubicBezTo>
                      <a:pt x="2155" y="725"/>
                      <a:pt x="2156" y="724"/>
                      <a:pt x="2156" y="723"/>
                    </a:cubicBezTo>
                    <a:cubicBezTo>
                      <a:pt x="2155" y="722"/>
                      <a:pt x="2155" y="721"/>
                      <a:pt x="2155" y="720"/>
                    </a:cubicBezTo>
                    <a:cubicBezTo>
                      <a:pt x="2154" y="719"/>
                      <a:pt x="2153" y="720"/>
                      <a:pt x="2153" y="719"/>
                    </a:cubicBezTo>
                    <a:cubicBezTo>
                      <a:pt x="2152" y="718"/>
                      <a:pt x="2152" y="718"/>
                      <a:pt x="2153" y="717"/>
                    </a:cubicBezTo>
                    <a:cubicBezTo>
                      <a:pt x="2153" y="716"/>
                      <a:pt x="2154" y="716"/>
                      <a:pt x="2154" y="715"/>
                    </a:cubicBezTo>
                    <a:close/>
                    <a:moveTo>
                      <a:pt x="2136" y="768"/>
                    </a:moveTo>
                    <a:cubicBezTo>
                      <a:pt x="2136" y="767"/>
                      <a:pt x="2136" y="766"/>
                      <a:pt x="2136" y="766"/>
                    </a:cubicBezTo>
                    <a:cubicBezTo>
                      <a:pt x="2137" y="765"/>
                      <a:pt x="2138" y="765"/>
                      <a:pt x="2139" y="765"/>
                    </a:cubicBezTo>
                    <a:cubicBezTo>
                      <a:pt x="2140" y="765"/>
                      <a:pt x="2141" y="765"/>
                      <a:pt x="2141" y="766"/>
                    </a:cubicBezTo>
                    <a:cubicBezTo>
                      <a:pt x="2142" y="766"/>
                      <a:pt x="2141" y="768"/>
                      <a:pt x="2140" y="768"/>
                    </a:cubicBezTo>
                    <a:cubicBezTo>
                      <a:pt x="2139" y="769"/>
                      <a:pt x="2139" y="770"/>
                      <a:pt x="2138" y="770"/>
                    </a:cubicBezTo>
                    <a:cubicBezTo>
                      <a:pt x="2137" y="770"/>
                      <a:pt x="2136" y="769"/>
                      <a:pt x="2135" y="768"/>
                    </a:cubicBezTo>
                    <a:lnTo>
                      <a:pt x="2136" y="768"/>
                    </a:lnTo>
                    <a:close/>
                    <a:moveTo>
                      <a:pt x="2131" y="762"/>
                    </a:moveTo>
                    <a:cubicBezTo>
                      <a:pt x="2130" y="762"/>
                      <a:pt x="2129" y="761"/>
                      <a:pt x="2129" y="760"/>
                    </a:cubicBezTo>
                    <a:cubicBezTo>
                      <a:pt x="2130" y="759"/>
                      <a:pt x="2130" y="759"/>
                      <a:pt x="2131" y="759"/>
                    </a:cubicBezTo>
                    <a:cubicBezTo>
                      <a:pt x="2133" y="759"/>
                      <a:pt x="2134" y="761"/>
                      <a:pt x="2133" y="762"/>
                    </a:cubicBezTo>
                    <a:cubicBezTo>
                      <a:pt x="2133" y="762"/>
                      <a:pt x="2133" y="763"/>
                      <a:pt x="2132" y="763"/>
                    </a:cubicBezTo>
                    <a:cubicBezTo>
                      <a:pt x="2131" y="763"/>
                      <a:pt x="2131" y="763"/>
                      <a:pt x="2131" y="762"/>
                    </a:cubicBezTo>
                    <a:close/>
                    <a:moveTo>
                      <a:pt x="2123" y="764"/>
                    </a:moveTo>
                    <a:cubicBezTo>
                      <a:pt x="2123" y="763"/>
                      <a:pt x="2124" y="762"/>
                      <a:pt x="2125" y="762"/>
                    </a:cubicBezTo>
                    <a:cubicBezTo>
                      <a:pt x="2126" y="762"/>
                      <a:pt x="2128" y="762"/>
                      <a:pt x="2128" y="763"/>
                    </a:cubicBezTo>
                    <a:cubicBezTo>
                      <a:pt x="2128" y="764"/>
                      <a:pt x="2127" y="764"/>
                      <a:pt x="2126" y="765"/>
                    </a:cubicBezTo>
                    <a:cubicBezTo>
                      <a:pt x="2125" y="765"/>
                      <a:pt x="2123" y="765"/>
                      <a:pt x="2123" y="764"/>
                    </a:cubicBezTo>
                    <a:close/>
                    <a:moveTo>
                      <a:pt x="2143" y="707"/>
                    </a:moveTo>
                    <a:cubicBezTo>
                      <a:pt x="2145" y="706"/>
                      <a:pt x="2144" y="704"/>
                      <a:pt x="2144" y="702"/>
                    </a:cubicBezTo>
                    <a:cubicBezTo>
                      <a:pt x="2143" y="701"/>
                      <a:pt x="2142" y="700"/>
                      <a:pt x="2141" y="699"/>
                    </a:cubicBezTo>
                    <a:cubicBezTo>
                      <a:pt x="2141" y="699"/>
                      <a:pt x="2140" y="702"/>
                      <a:pt x="2140" y="703"/>
                    </a:cubicBezTo>
                    <a:cubicBezTo>
                      <a:pt x="2140" y="705"/>
                      <a:pt x="2139" y="707"/>
                      <a:pt x="2141" y="707"/>
                    </a:cubicBezTo>
                    <a:cubicBezTo>
                      <a:pt x="2142" y="708"/>
                      <a:pt x="2143" y="708"/>
                      <a:pt x="2143" y="707"/>
                    </a:cubicBezTo>
                    <a:close/>
                    <a:moveTo>
                      <a:pt x="2093" y="717"/>
                    </a:moveTo>
                    <a:cubicBezTo>
                      <a:pt x="2094" y="717"/>
                      <a:pt x="2094" y="717"/>
                      <a:pt x="2095" y="718"/>
                    </a:cubicBezTo>
                    <a:cubicBezTo>
                      <a:pt x="2096" y="718"/>
                      <a:pt x="2096" y="718"/>
                      <a:pt x="2096" y="718"/>
                    </a:cubicBezTo>
                    <a:cubicBezTo>
                      <a:pt x="2098" y="719"/>
                      <a:pt x="2099" y="720"/>
                      <a:pt x="2099" y="721"/>
                    </a:cubicBezTo>
                    <a:cubicBezTo>
                      <a:pt x="2100" y="722"/>
                      <a:pt x="2099" y="723"/>
                      <a:pt x="2099" y="724"/>
                    </a:cubicBezTo>
                    <a:cubicBezTo>
                      <a:pt x="2098" y="725"/>
                      <a:pt x="2097" y="725"/>
                      <a:pt x="2096" y="726"/>
                    </a:cubicBezTo>
                    <a:cubicBezTo>
                      <a:pt x="2096" y="727"/>
                      <a:pt x="2096" y="728"/>
                      <a:pt x="2096" y="729"/>
                    </a:cubicBezTo>
                    <a:cubicBezTo>
                      <a:pt x="2097" y="731"/>
                      <a:pt x="2097" y="731"/>
                      <a:pt x="2098" y="733"/>
                    </a:cubicBezTo>
                    <a:cubicBezTo>
                      <a:pt x="2098" y="733"/>
                      <a:pt x="2099" y="734"/>
                      <a:pt x="2099" y="735"/>
                    </a:cubicBezTo>
                    <a:cubicBezTo>
                      <a:pt x="2100" y="736"/>
                      <a:pt x="2101" y="736"/>
                      <a:pt x="2102" y="737"/>
                    </a:cubicBezTo>
                    <a:cubicBezTo>
                      <a:pt x="2104" y="738"/>
                      <a:pt x="2104" y="739"/>
                      <a:pt x="2105" y="742"/>
                    </a:cubicBezTo>
                    <a:cubicBezTo>
                      <a:pt x="2105" y="743"/>
                      <a:pt x="2104" y="743"/>
                      <a:pt x="2105" y="744"/>
                    </a:cubicBezTo>
                    <a:cubicBezTo>
                      <a:pt x="2106" y="745"/>
                      <a:pt x="2107" y="744"/>
                      <a:pt x="2108" y="744"/>
                    </a:cubicBezTo>
                    <a:cubicBezTo>
                      <a:pt x="2109" y="745"/>
                      <a:pt x="2109" y="745"/>
                      <a:pt x="2110" y="746"/>
                    </a:cubicBezTo>
                    <a:cubicBezTo>
                      <a:pt x="2110" y="747"/>
                      <a:pt x="2110" y="747"/>
                      <a:pt x="2111" y="748"/>
                    </a:cubicBezTo>
                    <a:cubicBezTo>
                      <a:pt x="2112" y="749"/>
                      <a:pt x="2113" y="748"/>
                      <a:pt x="2114" y="749"/>
                    </a:cubicBezTo>
                    <a:cubicBezTo>
                      <a:pt x="2114" y="750"/>
                      <a:pt x="2114" y="750"/>
                      <a:pt x="2114" y="751"/>
                    </a:cubicBezTo>
                    <a:cubicBezTo>
                      <a:pt x="2114" y="752"/>
                      <a:pt x="2114" y="753"/>
                      <a:pt x="2115" y="754"/>
                    </a:cubicBezTo>
                    <a:cubicBezTo>
                      <a:pt x="2115" y="754"/>
                      <a:pt x="2116" y="754"/>
                      <a:pt x="2117" y="754"/>
                    </a:cubicBezTo>
                    <a:cubicBezTo>
                      <a:pt x="2118" y="755"/>
                      <a:pt x="2120" y="756"/>
                      <a:pt x="2119" y="757"/>
                    </a:cubicBezTo>
                    <a:cubicBezTo>
                      <a:pt x="2119" y="758"/>
                      <a:pt x="2119" y="759"/>
                      <a:pt x="2118" y="759"/>
                    </a:cubicBezTo>
                    <a:cubicBezTo>
                      <a:pt x="2117" y="759"/>
                      <a:pt x="2116" y="759"/>
                      <a:pt x="2115" y="759"/>
                    </a:cubicBezTo>
                    <a:cubicBezTo>
                      <a:pt x="2114" y="758"/>
                      <a:pt x="2113" y="758"/>
                      <a:pt x="2112" y="757"/>
                    </a:cubicBezTo>
                    <a:cubicBezTo>
                      <a:pt x="2111" y="756"/>
                      <a:pt x="2111" y="756"/>
                      <a:pt x="2110" y="755"/>
                    </a:cubicBezTo>
                    <a:cubicBezTo>
                      <a:pt x="2109" y="755"/>
                      <a:pt x="2108" y="756"/>
                      <a:pt x="2107" y="756"/>
                    </a:cubicBezTo>
                    <a:cubicBezTo>
                      <a:pt x="2106" y="755"/>
                      <a:pt x="2106" y="755"/>
                      <a:pt x="2105" y="754"/>
                    </a:cubicBezTo>
                    <a:cubicBezTo>
                      <a:pt x="2104" y="754"/>
                      <a:pt x="2103" y="754"/>
                      <a:pt x="2102" y="754"/>
                    </a:cubicBezTo>
                    <a:cubicBezTo>
                      <a:pt x="2100" y="753"/>
                      <a:pt x="2099" y="755"/>
                      <a:pt x="2098" y="753"/>
                    </a:cubicBezTo>
                    <a:cubicBezTo>
                      <a:pt x="2097" y="752"/>
                      <a:pt x="2097" y="751"/>
                      <a:pt x="2097" y="750"/>
                    </a:cubicBezTo>
                    <a:cubicBezTo>
                      <a:pt x="2096" y="750"/>
                      <a:pt x="2096" y="749"/>
                      <a:pt x="2095" y="749"/>
                    </a:cubicBezTo>
                    <a:cubicBezTo>
                      <a:pt x="2094" y="748"/>
                      <a:pt x="2093" y="748"/>
                      <a:pt x="2092" y="747"/>
                    </a:cubicBezTo>
                    <a:cubicBezTo>
                      <a:pt x="2091" y="746"/>
                      <a:pt x="2093" y="745"/>
                      <a:pt x="2092" y="744"/>
                    </a:cubicBezTo>
                    <a:cubicBezTo>
                      <a:pt x="2091" y="743"/>
                      <a:pt x="2090" y="743"/>
                      <a:pt x="2090" y="743"/>
                    </a:cubicBezTo>
                    <a:cubicBezTo>
                      <a:pt x="2088" y="742"/>
                      <a:pt x="2088" y="741"/>
                      <a:pt x="2087" y="740"/>
                    </a:cubicBezTo>
                    <a:cubicBezTo>
                      <a:pt x="2087" y="739"/>
                      <a:pt x="2088" y="738"/>
                      <a:pt x="2088" y="737"/>
                    </a:cubicBezTo>
                    <a:cubicBezTo>
                      <a:pt x="2087" y="736"/>
                      <a:pt x="2086" y="736"/>
                      <a:pt x="2086" y="736"/>
                    </a:cubicBezTo>
                    <a:cubicBezTo>
                      <a:pt x="2085" y="735"/>
                      <a:pt x="2084" y="736"/>
                      <a:pt x="2083" y="735"/>
                    </a:cubicBezTo>
                    <a:cubicBezTo>
                      <a:pt x="2081" y="735"/>
                      <a:pt x="2081" y="735"/>
                      <a:pt x="2079" y="734"/>
                    </a:cubicBezTo>
                    <a:cubicBezTo>
                      <a:pt x="2079" y="734"/>
                      <a:pt x="2078" y="734"/>
                      <a:pt x="2077" y="734"/>
                    </a:cubicBezTo>
                    <a:cubicBezTo>
                      <a:pt x="2076" y="733"/>
                      <a:pt x="2076" y="733"/>
                      <a:pt x="2075" y="733"/>
                    </a:cubicBezTo>
                    <a:cubicBezTo>
                      <a:pt x="2074" y="733"/>
                      <a:pt x="2074" y="733"/>
                      <a:pt x="2073" y="734"/>
                    </a:cubicBezTo>
                    <a:cubicBezTo>
                      <a:pt x="2072" y="734"/>
                      <a:pt x="2072" y="735"/>
                      <a:pt x="2070" y="735"/>
                    </a:cubicBezTo>
                    <a:cubicBezTo>
                      <a:pt x="2070" y="735"/>
                      <a:pt x="2069" y="735"/>
                      <a:pt x="2069" y="735"/>
                    </a:cubicBezTo>
                    <a:cubicBezTo>
                      <a:pt x="2068" y="736"/>
                      <a:pt x="2069" y="737"/>
                      <a:pt x="2068" y="738"/>
                    </a:cubicBezTo>
                    <a:cubicBezTo>
                      <a:pt x="2067" y="739"/>
                      <a:pt x="2067" y="739"/>
                      <a:pt x="2066" y="739"/>
                    </a:cubicBezTo>
                    <a:cubicBezTo>
                      <a:pt x="2066" y="739"/>
                      <a:pt x="2065" y="739"/>
                      <a:pt x="2064" y="740"/>
                    </a:cubicBezTo>
                    <a:cubicBezTo>
                      <a:pt x="2064" y="740"/>
                      <a:pt x="2065" y="741"/>
                      <a:pt x="2065" y="742"/>
                    </a:cubicBezTo>
                    <a:cubicBezTo>
                      <a:pt x="2065" y="743"/>
                      <a:pt x="2064" y="743"/>
                      <a:pt x="2064" y="744"/>
                    </a:cubicBezTo>
                    <a:cubicBezTo>
                      <a:pt x="2063" y="745"/>
                      <a:pt x="2063" y="746"/>
                      <a:pt x="2062" y="747"/>
                    </a:cubicBezTo>
                    <a:cubicBezTo>
                      <a:pt x="2061" y="747"/>
                      <a:pt x="2060" y="747"/>
                      <a:pt x="2058" y="747"/>
                    </a:cubicBezTo>
                    <a:cubicBezTo>
                      <a:pt x="2057" y="747"/>
                      <a:pt x="2056" y="747"/>
                      <a:pt x="2055" y="747"/>
                    </a:cubicBezTo>
                    <a:cubicBezTo>
                      <a:pt x="2053" y="747"/>
                      <a:pt x="2052" y="747"/>
                      <a:pt x="2050" y="747"/>
                    </a:cubicBezTo>
                    <a:cubicBezTo>
                      <a:pt x="2048" y="746"/>
                      <a:pt x="2046" y="748"/>
                      <a:pt x="2045" y="746"/>
                    </a:cubicBezTo>
                    <a:cubicBezTo>
                      <a:pt x="2045" y="745"/>
                      <a:pt x="2045" y="745"/>
                      <a:pt x="2045" y="744"/>
                    </a:cubicBezTo>
                    <a:cubicBezTo>
                      <a:pt x="2045" y="742"/>
                      <a:pt x="2044" y="741"/>
                      <a:pt x="2043" y="740"/>
                    </a:cubicBezTo>
                    <a:cubicBezTo>
                      <a:pt x="2043" y="738"/>
                      <a:pt x="2042" y="737"/>
                      <a:pt x="2040" y="737"/>
                    </a:cubicBezTo>
                    <a:cubicBezTo>
                      <a:pt x="2039" y="736"/>
                      <a:pt x="2038" y="737"/>
                      <a:pt x="2036" y="737"/>
                    </a:cubicBezTo>
                    <a:cubicBezTo>
                      <a:pt x="2035" y="737"/>
                      <a:pt x="2034" y="738"/>
                      <a:pt x="2033" y="737"/>
                    </a:cubicBezTo>
                    <a:cubicBezTo>
                      <a:pt x="2032" y="737"/>
                      <a:pt x="2033" y="735"/>
                      <a:pt x="2033" y="733"/>
                    </a:cubicBezTo>
                    <a:cubicBezTo>
                      <a:pt x="2033" y="732"/>
                      <a:pt x="2033" y="731"/>
                      <a:pt x="2033" y="730"/>
                    </a:cubicBezTo>
                    <a:cubicBezTo>
                      <a:pt x="2033" y="728"/>
                      <a:pt x="2033" y="727"/>
                      <a:pt x="2032" y="725"/>
                    </a:cubicBezTo>
                    <a:cubicBezTo>
                      <a:pt x="2032" y="724"/>
                      <a:pt x="2032" y="723"/>
                      <a:pt x="2031" y="722"/>
                    </a:cubicBezTo>
                    <a:cubicBezTo>
                      <a:pt x="2030" y="721"/>
                      <a:pt x="2029" y="720"/>
                      <a:pt x="2029" y="718"/>
                    </a:cubicBezTo>
                    <a:cubicBezTo>
                      <a:pt x="2028" y="717"/>
                      <a:pt x="2029" y="716"/>
                      <a:pt x="2028" y="715"/>
                    </a:cubicBezTo>
                    <a:cubicBezTo>
                      <a:pt x="2027" y="713"/>
                      <a:pt x="2026" y="713"/>
                      <a:pt x="2024" y="712"/>
                    </a:cubicBezTo>
                    <a:cubicBezTo>
                      <a:pt x="2023" y="711"/>
                      <a:pt x="2023" y="710"/>
                      <a:pt x="2022" y="709"/>
                    </a:cubicBezTo>
                    <a:cubicBezTo>
                      <a:pt x="2021" y="708"/>
                      <a:pt x="2019" y="709"/>
                      <a:pt x="2017" y="708"/>
                    </a:cubicBezTo>
                    <a:cubicBezTo>
                      <a:pt x="2016" y="708"/>
                      <a:pt x="2015" y="708"/>
                      <a:pt x="2013" y="707"/>
                    </a:cubicBezTo>
                    <a:cubicBezTo>
                      <a:pt x="2010" y="707"/>
                      <a:pt x="2009" y="706"/>
                      <a:pt x="2006" y="705"/>
                    </a:cubicBezTo>
                    <a:cubicBezTo>
                      <a:pt x="2005" y="705"/>
                      <a:pt x="2004" y="705"/>
                      <a:pt x="2003" y="704"/>
                    </a:cubicBezTo>
                    <a:cubicBezTo>
                      <a:pt x="2002" y="704"/>
                      <a:pt x="2003" y="703"/>
                      <a:pt x="2002" y="702"/>
                    </a:cubicBezTo>
                    <a:cubicBezTo>
                      <a:pt x="2002" y="701"/>
                      <a:pt x="2001" y="701"/>
                      <a:pt x="2000" y="701"/>
                    </a:cubicBezTo>
                    <a:cubicBezTo>
                      <a:pt x="1999" y="700"/>
                      <a:pt x="1998" y="701"/>
                      <a:pt x="1997" y="700"/>
                    </a:cubicBezTo>
                    <a:cubicBezTo>
                      <a:pt x="1996" y="699"/>
                      <a:pt x="1997" y="698"/>
                      <a:pt x="1996" y="698"/>
                    </a:cubicBezTo>
                    <a:cubicBezTo>
                      <a:pt x="1995" y="698"/>
                      <a:pt x="1994" y="698"/>
                      <a:pt x="1994" y="699"/>
                    </a:cubicBezTo>
                    <a:cubicBezTo>
                      <a:pt x="1993" y="700"/>
                      <a:pt x="1993" y="701"/>
                      <a:pt x="1992" y="701"/>
                    </a:cubicBezTo>
                    <a:cubicBezTo>
                      <a:pt x="1991" y="702"/>
                      <a:pt x="1989" y="703"/>
                      <a:pt x="1988" y="701"/>
                    </a:cubicBezTo>
                    <a:cubicBezTo>
                      <a:pt x="1987" y="701"/>
                      <a:pt x="1987" y="700"/>
                      <a:pt x="1987" y="699"/>
                    </a:cubicBezTo>
                    <a:cubicBezTo>
                      <a:pt x="1987" y="698"/>
                      <a:pt x="1988" y="697"/>
                      <a:pt x="1987" y="695"/>
                    </a:cubicBezTo>
                    <a:cubicBezTo>
                      <a:pt x="1987" y="694"/>
                      <a:pt x="1986" y="694"/>
                      <a:pt x="1986" y="693"/>
                    </a:cubicBezTo>
                    <a:cubicBezTo>
                      <a:pt x="1985" y="692"/>
                      <a:pt x="1983" y="693"/>
                      <a:pt x="1982" y="692"/>
                    </a:cubicBezTo>
                    <a:cubicBezTo>
                      <a:pt x="1982" y="691"/>
                      <a:pt x="1981" y="690"/>
                      <a:pt x="1982" y="689"/>
                    </a:cubicBezTo>
                    <a:cubicBezTo>
                      <a:pt x="1983" y="688"/>
                      <a:pt x="1984" y="688"/>
                      <a:pt x="1985" y="688"/>
                    </a:cubicBezTo>
                    <a:cubicBezTo>
                      <a:pt x="1986" y="688"/>
                      <a:pt x="1987" y="689"/>
                      <a:pt x="1988" y="689"/>
                    </a:cubicBezTo>
                    <a:cubicBezTo>
                      <a:pt x="1989" y="688"/>
                      <a:pt x="1989" y="687"/>
                      <a:pt x="1990" y="687"/>
                    </a:cubicBezTo>
                    <a:cubicBezTo>
                      <a:pt x="1992" y="687"/>
                      <a:pt x="1994" y="690"/>
                      <a:pt x="1994" y="688"/>
                    </a:cubicBezTo>
                    <a:cubicBezTo>
                      <a:pt x="1995" y="687"/>
                      <a:pt x="1995" y="687"/>
                      <a:pt x="1994" y="686"/>
                    </a:cubicBezTo>
                    <a:cubicBezTo>
                      <a:pt x="1993" y="685"/>
                      <a:pt x="1992" y="686"/>
                      <a:pt x="1991" y="686"/>
                    </a:cubicBezTo>
                    <a:cubicBezTo>
                      <a:pt x="1989" y="686"/>
                      <a:pt x="1988" y="687"/>
                      <a:pt x="1986" y="686"/>
                    </a:cubicBezTo>
                    <a:cubicBezTo>
                      <a:pt x="1984" y="686"/>
                      <a:pt x="1984" y="686"/>
                      <a:pt x="1982" y="685"/>
                    </a:cubicBezTo>
                    <a:cubicBezTo>
                      <a:pt x="1982" y="684"/>
                      <a:pt x="1981" y="684"/>
                      <a:pt x="1981" y="683"/>
                    </a:cubicBezTo>
                    <a:cubicBezTo>
                      <a:pt x="1980" y="682"/>
                      <a:pt x="1981" y="681"/>
                      <a:pt x="1980" y="680"/>
                    </a:cubicBezTo>
                    <a:cubicBezTo>
                      <a:pt x="1980" y="679"/>
                      <a:pt x="1979" y="679"/>
                      <a:pt x="1977" y="679"/>
                    </a:cubicBezTo>
                    <a:cubicBezTo>
                      <a:pt x="1976" y="679"/>
                      <a:pt x="1975" y="680"/>
                      <a:pt x="1975" y="680"/>
                    </a:cubicBezTo>
                    <a:cubicBezTo>
                      <a:pt x="1974" y="679"/>
                      <a:pt x="1974" y="678"/>
                      <a:pt x="1974" y="677"/>
                    </a:cubicBezTo>
                    <a:cubicBezTo>
                      <a:pt x="1974" y="676"/>
                      <a:pt x="1975" y="676"/>
                      <a:pt x="1975" y="675"/>
                    </a:cubicBezTo>
                    <a:cubicBezTo>
                      <a:pt x="1976" y="674"/>
                      <a:pt x="1975" y="673"/>
                      <a:pt x="1976" y="673"/>
                    </a:cubicBezTo>
                    <a:cubicBezTo>
                      <a:pt x="1977" y="671"/>
                      <a:pt x="1978" y="672"/>
                      <a:pt x="1980" y="672"/>
                    </a:cubicBezTo>
                    <a:cubicBezTo>
                      <a:pt x="1981" y="671"/>
                      <a:pt x="1982" y="671"/>
                      <a:pt x="1983" y="670"/>
                    </a:cubicBezTo>
                    <a:cubicBezTo>
                      <a:pt x="1984" y="669"/>
                      <a:pt x="1984" y="669"/>
                      <a:pt x="1985" y="668"/>
                    </a:cubicBezTo>
                    <a:cubicBezTo>
                      <a:pt x="1986" y="668"/>
                      <a:pt x="1986" y="669"/>
                      <a:pt x="1988" y="670"/>
                    </a:cubicBezTo>
                    <a:cubicBezTo>
                      <a:pt x="1989" y="670"/>
                      <a:pt x="1990" y="670"/>
                      <a:pt x="1991" y="670"/>
                    </a:cubicBezTo>
                    <a:cubicBezTo>
                      <a:pt x="1992" y="670"/>
                      <a:pt x="1992" y="671"/>
                      <a:pt x="1994" y="672"/>
                    </a:cubicBezTo>
                    <a:cubicBezTo>
                      <a:pt x="1995" y="672"/>
                      <a:pt x="1996" y="672"/>
                      <a:pt x="1997" y="673"/>
                    </a:cubicBezTo>
                    <a:cubicBezTo>
                      <a:pt x="1998" y="674"/>
                      <a:pt x="1998" y="675"/>
                      <a:pt x="1999" y="676"/>
                    </a:cubicBezTo>
                    <a:cubicBezTo>
                      <a:pt x="1999" y="677"/>
                      <a:pt x="1999" y="678"/>
                      <a:pt x="2000" y="680"/>
                    </a:cubicBezTo>
                    <a:cubicBezTo>
                      <a:pt x="2000" y="682"/>
                      <a:pt x="2000" y="683"/>
                      <a:pt x="2000" y="685"/>
                    </a:cubicBezTo>
                    <a:cubicBezTo>
                      <a:pt x="2001" y="686"/>
                      <a:pt x="2001" y="687"/>
                      <a:pt x="2001" y="688"/>
                    </a:cubicBezTo>
                    <a:cubicBezTo>
                      <a:pt x="2002" y="689"/>
                      <a:pt x="2002" y="690"/>
                      <a:pt x="2003" y="691"/>
                    </a:cubicBezTo>
                    <a:cubicBezTo>
                      <a:pt x="2003" y="692"/>
                      <a:pt x="2004" y="693"/>
                      <a:pt x="2005" y="694"/>
                    </a:cubicBezTo>
                    <a:cubicBezTo>
                      <a:pt x="2007" y="694"/>
                      <a:pt x="2008" y="695"/>
                      <a:pt x="2010" y="694"/>
                    </a:cubicBezTo>
                    <a:cubicBezTo>
                      <a:pt x="2011" y="694"/>
                      <a:pt x="2011" y="693"/>
                      <a:pt x="2011" y="693"/>
                    </a:cubicBezTo>
                    <a:cubicBezTo>
                      <a:pt x="2012" y="692"/>
                      <a:pt x="2011" y="691"/>
                      <a:pt x="2011" y="690"/>
                    </a:cubicBezTo>
                    <a:cubicBezTo>
                      <a:pt x="2012" y="689"/>
                      <a:pt x="2012" y="690"/>
                      <a:pt x="2013" y="689"/>
                    </a:cubicBezTo>
                    <a:cubicBezTo>
                      <a:pt x="2014" y="689"/>
                      <a:pt x="2014" y="687"/>
                      <a:pt x="2016" y="686"/>
                    </a:cubicBezTo>
                    <a:cubicBezTo>
                      <a:pt x="2017" y="686"/>
                      <a:pt x="2018" y="686"/>
                      <a:pt x="2019" y="686"/>
                    </a:cubicBezTo>
                    <a:cubicBezTo>
                      <a:pt x="2020" y="685"/>
                      <a:pt x="2021" y="685"/>
                      <a:pt x="2021" y="685"/>
                    </a:cubicBezTo>
                    <a:cubicBezTo>
                      <a:pt x="2022" y="683"/>
                      <a:pt x="2021" y="682"/>
                      <a:pt x="2022" y="681"/>
                    </a:cubicBezTo>
                    <a:cubicBezTo>
                      <a:pt x="2023" y="680"/>
                      <a:pt x="2024" y="680"/>
                      <a:pt x="2025" y="680"/>
                    </a:cubicBezTo>
                    <a:cubicBezTo>
                      <a:pt x="2027" y="679"/>
                      <a:pt x="2027" y="679"/>
                      <a:pt x="2029" y="680"/>
                    </a:cubicBezTo>
                    <a:cubicBezTo>
                      <a:pt x="2030" y="680"/>
                      <a:pt x="2030" y="681"/>
                      <a:pt x="2031" y="682"/>
                    </a:cubicBezTo>
                    <a:cubicBezTo>
                      <a:pt x="2032" y="682"/>
                      <a:pt x="2033" y="682"/>
                      <a:pt x="2034" y="683"/>
                    </a:cubicBezTo>
                    <a:cubicBezTo>
                      <a:pt x="2034" y="683"/>
                      <a:pt x="2035" y="683"/>
                      <a:pt x="2035" y="684"/>
                    </a:cubicBezTo>
                    <a:cubicBezTo>
                      <a:pt x="2037" y="685"/>
                      <a:pt x="2038" y="685"/>
                      <a:pt x="2040" y="685"/>
                    </a:cubicBezTo>
                    <a:cubicBezTo>
                      <a:pt x="2041" y="685"/>
                      <a:pt x="2042" y="685"/>
                      <a:pt x="2043" y="685"/>
                    </a:cubicBezTo>
                    <a:cubicBezTo>
                      <a:pt x="2044" y="686"/>
                      <a:pt x="2045" y="685"/>
                      <a:pt x="2047" y="686"/>
                    </a:cubicBezTo>
                    <a:cubicBezTo>
                      <a:pt x="2048" y="687"/>
                      <a:pt x="2049" y="688"/>
                      <a:pt x="2050" y="689"/>
                    </a:cubicBezTo>
                    <a:cubicBezTo>
                      <a:pt x="2053" y="690"/>
                      <a:pt x="2053" y="690"/>
                      <a:pt x="2053" y="690"/>
                    </a:cubicBezTo>
                    <a:cubicBezTo>
                      <a:pt x="2054" y="691"/>
                      <a:pt x="2056" y="691"/>
                      <a:pt x="2058" y="692"/>
                    </a:cubicBezTo>
                    <a:cubicBezTo>
                      <a:pt x="2059" y="693"/>
                      <a:pt x="2059" y="693"/>
                      <a:pt x="2060" y="694"/>
                    </a:cubicBezTo>
                    <a:cubicBezTo>
                      <a:pt x="2062" y="694"/>
                      <a:pt x="2064" y="694"/>
                      <a:pt x="2066" y="694"/>
                    </a:cubicBezTo>
                    <a:cubicBezTo>
                      <a:pt x="2067" y="694"/>
                      <a:pt x="2068" y="693"/>
                      <a:pt x="2070" y="694"/>
                    </a:cubicBezTo>
                    <a:cubicBezTo>
                      <a:pt x="2071" y="694"/>
                      <a:pt x="2071" y="695"/>
                      <a:pt x="2072" y="696"/>
                    </a:cubicBezTo>
                    <a:cubicBezTo>
                      <a:pt x="2074" y="697"/>
                      <a:pt x="2074" y="698"/>
                      <a:pt x="2076" y="700"/>
                    </a:cubicBezTo>
                    <a:cubicBezTo>
                      <a:pt x="2077" y="701"/>
                      <a:pt x="2077" y="702"/>
                      <a:pt x="2079" y="703"/>
                    </a:cubicBezTo>
                    <a:cubicBezTo>
                      <a:pt x="2080" y="703"/>
                      <a:pt x="2080" y="703"/>
                      <a:pt x="2081" y="703"/>
                    </a:cubicBezTo>
                    <a:cubicBezTo>
                      <a:pt x="2083" y="704"/>
                      <a:pt x="2083" y="704"/>
                      <a:pt x="2084" y="705"/>
                    </a:cubicBezTo>
                    <a:cubicBezTo>
                      <a:pt x="2086" y="706"/>
                      <a:pt x="2086" y="707"/>
                      <a:pt x="2087" y="709"/>
                    </a:cubicBezTo>
                    <a:cubicBezTo>
                      <a:pt x="2088" y="710"/>
                      <a:pt x="2088" y="711"/>
                      <a:pt x="2089" y="713"/>
                    </a:cubicBezTo>
                    <a:cubicBezTo>
                      <a:pt x="2089" y="713"/>
                      <a:pt x="2089" y="714"/>
                      <a:pt x="2089" y="715"/>
                    </a:cubicBezTo>
                    <a:cubicBezTo>
                      <a:pt x="2090" y="716"/>
                      <a:pt x="2091" y="716"/>
                      <a:pt x="2093" y="717"/>
                    </a:cubicBezTo>
                    <a:close/>
                  </a:path>
                </a:pathLst>
              </a:custGeom>
              <a:noFill/>
              <a:ln w="2">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052">
                  <a:latin typeface="+mn-lt"/>
                  <a:ea typeface="+mn-ea"/>
                  <a:cs typeface="+mn-ea"/>
                  <a:sym typeface="+mn-lt"/>
                </a:endParaRPr>
              </a:p>
            </p:txBody>
          </p:sp>
          <p:sp>
            <p:nvSpPr>
              <p:cNvPr id="202" name="Freeform 1224"/>
              <p:cNvSpPr>
                <a:spLocks noEditPoints="1"/>
              </p:cNvSpPr>
              <p:nvPr/>
            </p:nvSpPr>
            <p:spPr bwMode="auto">
              <a:xfrm>
                <a:off x="1890" y="2035"/>
                <a:ext cx="1353" cy="1753"/>
              </a:xfrm>
              <a:custGeom>
                <a:avLst/>
                <a:gdLst>
                  <a:gd name="T0" fmla="*/ 10704 w 675"/>
                  <a:gd name="T1" fmla="*/ 1529 h 875"/>
                  <a:gd name="T2" fmla="*/ 10640 w 675"/>
                  <a:gd name="T3" fmla="*/ 1513 h 875"/>
                  <a:gd name="T4" fmla="*/ 10624 w 675"/>
                  <a:gd name="T5" fmla="*/ 1448 h 875"/>
                  <a:gd name="T6" fmla="*/ 10720 w 675"/>
                  <a:gd name="T7" fmla="*/ 1448 h 875"/>
                  <a:gd name="T8" fmla="*/ 10768 w 675"/>
                  <a:gd name="T9" fmla="*/ 1497 h 875"/>
                  <a:gd name="T10" fmla="*/ 10800 w 675"/>
                  <a:gd name="T11" fmla="*/ 1561 h 875"/>
                  <a:gd name="T12" fmla="*/ 10880 w 675"/>
                  <a:gd name="T13" fmla="*/ 1577 h 875"/>
                  <a:gd name="T14" fmla="*/ 10848 w 675"/>
                  <a:gd name="T15" fmla="*/ 1641 h 875"/>
                  <a:gd name="T16" fmla="*/ 10800 w 675"/>
                  <a:gd name="T17" fmla="*/ 1609 h 875"/>
                  <a:gd name="T18" fmla="*/ 10720 w 675"/>
                  <a:gd name="T19" fmla="*/ 1577 h 875"/>
                  <a:gd name="T20" fmla="*/ 48 w 675"/>
                  <a:gd name="T21" fmla="*/ 80 h 875"/>
                  <a:gd name="T22" fmla="*/ 3632 w 675"/>
                  <a:gd name="T23" fmla="*/ 13888 h 875"/>
                  <a:gd name="T24" fmla="*/ 3760 w 675"/>
                  <a:gd name="T25" fmla="*/ 13872 h 875"/>
                  <a:gd name="T26" fmla="*/ 3712 w 675"/>
                  <a:gd name="T27" fmla="*/ 13936 h 875"/>
                  <a:gd name="T28" fmla="*/ 3600 w 675"/>
                  <a:gd name="T29" fmla="*/ 13984 h 875"/>
                  <a:gd name="T30" fmla="*/ 3520 w 675"/>
                  <a:gd name="T31" fmla="*/ 13952 h 875"/>
                  <a:gd name="T32" fmla="*/ 3600 w 675"/>
                  <a:gd name="T33" fmla="*/ 13904 h 875"/>
                  <a:gd name="T34" fmla="*/ 3632 w 675"/>
                  <a:gd name="T35" fmla="*/ 13888 h 875"/>
                  <a:gd name="T36" fmla="*/ 4452 w 675"/>
                  <a:gd name="T37" fmla="*/ 14016 h 875"/>
                  <a:gd name="T38" fmla="*/ 4372 w 675"/>
                  <a:gd name="T39" fmla="*/ 13936 h 875"/>
                  <a:gd name="T40" fmla="*/ 4340 w 675"/>
                  <a:gd name="T41" fmla="*/ 14016 h 875"/>
                  <a:gd name="T42" fmla="*/ 4211 w 675"/>
                  <a:gd name="T43" fmla="*/ 14016 h 875"/>
                  <a:gd name="T44" fmla="*/ 4083 w 675"/>
                  <a:gd name="T45" fmla="*/ 14016 h 875"/>
                  <a:gd name="T46" fmla="*/ 3969 w 675"/>
                  <a:gd name="T47" fmla="*/ 14048 h 875"/>
                  <a:gd name="T48" fmla="*/ 4163 w 675"/>
                  <a:gd name="T49" fmla="*/ 14064 h 875"/>
                  <a:gd name="T50" fmla="*/ 4292 w 675"/>
                  <a:gd name="T51" fmla="*/ 14048 h 875"/>
                  <a:gd name="T52" fmla="*/ 4404 w 675"/>
                  <a:gd name="T53" fmla="*/ 14080 h 875"/>
                  <a:gd name="T54" fmla="*/ 4953 w 675"/>
                  <a:gd name="T55" fmla="*/ 14032 h 875"/>
                  <a:gd name="T56" fmla="*/ 5051 w 675"/>
                  <a:gd name="T57" fmla="*/ 14016 h 875"/>
                  <a:gd name="T58" fmla="*/ 5131 w 675"/>
                  <a:gd name="T59" fmla="*/ 13952 h 875"/>
                  <a:gd name="T60" fmla="*/ 5163 w 675"/>
                  <a:gd name="T61" fmla="*/ 13840 h 875"/>
                  <a:gd name="T62" fmla="*/ 5356 w 675"/>
                  <a:gd name="T63" fmla="*/ 13792 h 875"/>
                  <a:gd name="T64" fmla="*/ 5508 w 675"/>
                  <a:gd name="T65" fmla="*/ 13808 h 875"/>
                  <a:gd name="T66" fmla="*/ 5572 w 675"/>
                  <a:gd name="T67" fmla="*/ 13888 h 875"/>
                  <a:gd name="T68" fmla="*/ 5636 w 675"/>
                  <a:gd name="T69" fmla="*/ 13920 h 875"/>
                  <a:gd name="T70" fmla="*/ 5701 w 675"/>
                  <a:gd name="T71" fmla="*/ 13968 h 875"/>
                  <a:gd name="T72" fmla="*/ 5636 w 675"/>
                  <a:gd name="T73" fmla="*/ 14032 h 875"/>
                  <a:gd name="T74" fmla="*/ 5524 w 675"/>
                  <a:gd name="T75" fmla="*/ 14080 h 875"/>
                  <a:gd name="T76" fmla="*/ 5308 w 675"/>
                  <a:gd name="T77" fmla="*/ 14064 h 875"/>
                  <a:gd name="T78" fmla="*/ 5131 w 675"/>
                  <a:gd name="T79" fmla="*/ 14096 h 875"/>
                  <a:gd name="T80" fmla="*/ 4953 w 675"/>
                  <a:gd name="T81" fmla="*/ 14080 h 875"/>
                  <a:gd name="T82" fmla="*/ 4953 w 675"/>
                  <a:gd name="T83" fmla="*/ 14032 h 875"/>
                  <a:gd name="T84" fmla="*/ 1321 w 675"/>
                  <a:gd name="T85" fmla="*/ 10680 h 8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75"/>
                  <a:gd name="T130" fmla="*/ 0 h 875"/>
                  <a:gd name="T131" fmla="*/ 675 w 675"/>
                  <a:gd name="T132" fmla="*/ 875 h 8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75" h="875">
                    <a:moveTo>
                      <a:pt x="664" y="98"/>
                    </a:moveTo>
                    <a:cubicBezTo>
                      <a:pt x="663" y="97"/>
                      <a:pt x="664" y="96"/>
                      <a:pt x="663" y="95"/>
                    </a:cubicBezTo>
                    <a:cubicBezTo>
                      <a:pt x="663" y="94"/>
                      <a:pt x="663" y="94"/>
                      <a:pt x="662" y="94"/>
                    </a:cubicBezTo>
                    <a:cubicBezTo>
                      <a:pt x="661" y="93"/>
                      <a:pt x="660" y="94"/>
                      <a:pt x="659" y="94"/>
                    </a:cubicBezTo>
                    <a:cubicBezTo>
                      <a:pt x="658" y="94"/>
                      <a:pt x="658" y="93"/>
                      <a:pt x="657" y="93"/>
                    </a:cubicBezTo>
                    <a:cubicBezTo>
                      <a:pt x="658" y="90"/>
                      <a:pt x="658" y="90"/>
                      <a:pt x="658" y="90"/>
                    </a:cubicBezTo>
                    <a:cubicBezTo>
                      <a:pt x="659" y="90"/>
                      <a:pt x="660" y="90"/>
                      <a:pt x="661" y="90"/>
                    </a:cubicBezTo>
                    <a:cubicBezTo>
                      <a:pt x="662" y="90"/>
                      <a:pt x="663" y="90"/>
                      <a:pt x="664" y="90"/>
                    </a:cubicBezTo>
                    <a:cubicBezTo>
                      <a:pt x="664" y="91"/>
                      <a:pt x="665" y="91"/>
                      <a:pt x="665" y="91"/>
                    </a:cubicBezTo>
                    <a:cubicBezTo>
                      <a:pt x="666" y="91"/>
                      <a:pt x="667" y="92"/>
                      <a:pt x="667" y="93"/>
                    </a:cubicBezTo>
                    <a:cubicBezTo>
                      <a:pt x="667" y="94"/>
                      <a:pt x="666" y="95"/>
                      <a:pt x="667" y="96"/>
                    </a:cubicBezTo>
                    <a:cubicBezTo>
                      <a:pt x="668" y="97"/>
                      <a:pt x="668" y="96"/>
                      <a:pt x="669" y="97"/>
                    </a:cubicBezTo>
                    <a:cubicBezTo>
                      <a:pt x="670" y="97"/>
                      <a:pt x="671" y="97"/>
                      <a:pt x="672" y="98"/>
                    </a:cubicBezTo>
                    <a:cubicBezTo>
                      <a:pt x="673" y="98"/>
                      <a:pt x="674" y="97"/>
                      <a:pt x="674" y="98"/>
                    </a:cubicBezTo>
                    <a:cubicBezTo>
                      <a:pt x="675" y="99"/>
                      <a:pt x="675" y="100"/>
                      <a:pt x="674" y="100"/>
                    </a:cubicBezTo>
                    <a:cubicBezTo>
                      <a:pt x="674" y="101"/>
                      <a:pt x="673" y="102"/>
                      <a:pt x="672" y="102"/>
                    </a:cubicBezTo>
                    <a:cubicBezTo>
                      <a:pt x="671" y="102"/>
                      <a:pt x="672" y="101"/>
                      <a:pt x="671" y="100"/>
                    </a:cubicBezTo>
                    <a:cubicBezTo>
                      <a:pt x="670" y="100"/>
                      <a:pt x="670" y="100"/>
                      <a:pt x="669" y="100"/>
                    </a:cubicBezTo>
                    <a:cubicBezTo>
                      <a:pt x="668" y="100"/>
                      <a:pt x="667" y="100"/>
                      <a:pt x="666" y="100"/>
                    </a:cubicBezTo>
                    <a:cubicBezTo>
                      <a:pt x="665" y="99"/>
                      <a:pt x="664" y="99"/>
                      <a:pt x="664" y="98"/>
                    </a:cubicBezTo>
                    <a:close/>
                    <a:moveTo>
                      <a:pt x="2" y="1"/>
                    </a:moveTo>
                    <a:cubicBezTo>
                      <a:pt x="3" y="2"/>
                      <a:pt x="5" y="6"/>
                      <a:pt x="3" y="5"/>
                    </a:cubicBezTo>
                    <a:cubicBezTo>
                      <a:pt x="2" y="4"/>
                      <a:pt x="0" y="0"/>
                      <a:pt x="2" y="1"/>
                    </a:cubicBezTo>
                    <a:close/>
                    <a:moveTo>
                      <a:pt x="225" y="862"/>
                    </a:moveTo>
                    <a:cubicBezTo>
                      <a:pt x="227" y="861"/>
                      <a:pt x="227" y="861"/>
                      <a:pt x="228" y="861"/>
                    </a:cubicBezTo>
                    <a:cubicBezTo>
                      <a:pt x="230" y="860"/>
                      <a:pt x="232" y="860"/>
                      <a:pt x="233" y="861"/>
                    </a:cubicBezTo>
                    <a:cubicBezTo>
                      <a:pt x="233" y="862"/>
                      <a:pt x="234" y="862"/>
                      <a:pt x="234" y="863"/>
                    </a:cubicBezTo>
                    <a:cubicBezTo>
                      <a:pt x="234" y="865"/>
                      <a:pt x="232" y="865"/>
                      <a:pt x="230" y="865"/>
                    </a:cubicBezTo>
                    <a:cubicBezTo>
                      <a:pt x="228" y="866"/>
                      <a:pt x="227" y="866"/>
                      <a:pt x="225" y="867"/>
                    </a:cubicBezTo>
                    <a:cubicBezTo>
                      <a:pt x="224" y="867"/>
                      <a:pt x="224" y="868"/>
                      <a:pt x="223" y="868"/>
                    </a:cubicBezTo>
                    <a:cubicBezTo>
                      <a:pt x="222" y="868"/>
                      <a:pt x="221" y="869"/>
                      <a:pt x="220" y="868"/>
                    </a:cubicBezTo>
                    <a:cubicBezTo>
                      <a:pt x="219" y="868"/>
                      <a:pt x="218" y="867"/>
                      <a:pt x="218" y="866"/>
                    </a:cubicBezTo>
                    <a:cubicBezTo>
                      <a:pt x="218" y="865"/>
                      <a:pt x="219" y="865"/>
                      <a:pt x="220" y="865"/>
                    </a:cubicBezTo>
                    <a:cubicBezTo>
                      <a:pt x="221" y="864"/>
                      <a:pt x="222" y="864"/>
                      <a:pt x="223" y="863"/>
                    </a:cubicBezTo>
                    <a:cubicBezTo>
                      <a:pt x="223" y="863"/>
                      <a:pt x="223" y="862"/>
                      <a:pt x="224" y="862"/>
                    </a:cubicBezTo>
                    <a:cubicBezTo>
                      <a:pt x="225" y="862"/>
                      <a:pt x="225" y="862"/>
                      <a:pt x="225" y="862"/>
                    </a:cubicBezTo>
                    <a:close/>
                    <a:moveTo>
                      <a:pt x="276" y="873"/>
                    </a:moveTo>
                    <a:cubicBezTo>
                      <a:pt x="276" y="872"/>
                      <a:pt x="276" y="871"/>
                      <a:pt x="276" y="870"/>
                    </a:cubicBezTo>
                    <a:cubicBezTo>
                      <a:pt x="276" y="869"/>
                      <a:pt x="276" y="868"/>
                      <a:pt x="275" y="867"/>
                    </a:cubicBezTo>
                    <a:cubicBezTo>
                      <a:pt x="273" y="866"/>
                      <a:pt x="272" y="864"/>
                      <a:pt x="271" y="865"/>
                    </a:cubicBezTo>
                    <a:cubicBezTo>
                      <a:pt x="270" y="866"/>
                      <a:pt x="271" y="867"/>
                      <a:pt x="271" y="868"/>
                    </a:cubicBezTo>
                    <a:cubicBezTo>
                      <a:pt x="270" y="869"/>
                      <a:pt x="270" y="869"/>
                      <a:pt x="269" y="870"/>
                    </a:cubicBezTo>
                    <a:cubicBezTo>
                      <a:pt x="267" y="870"/>
                      <a:pt x="266" y="870"/>
                      <a:pt x="265" y="870"/>
                    </a:cubicBezTo>
                    <a:cubicBezTo>
                      <a:pt x="263" y="870"/>
                      <a:pt x="263" y="870"/>
                      <a:pt x="261" y="870"/>
                    </a:cubicBezTo>
                    <a:cubicBezTo>
                      <a:pt x="260" y="870"/>
                      <a:pt x="259" y="870"/>
                      <a:pt x="257" y="870"/>
                    </a:cubicBezTo>
                    <a:cubicBezTo>
                      <a:pt x="256" y="870"/>
                      <a:pt x="254" y="870"/>
                      <a:pt x="253" y="870"/>
                    </a:cubicBezTo>
                    <a:cubicBezTo>
                      <a:pt x="250" y="870"/>
                      <a:pt x="248" y="868"/>
                      <a:pt x="247" y="870"/>
                    </a:cubicBezTo>
                    <a:cubicBezTo>
                      <a:pt x="246" y="870"/>
                      <a:pt x="246" y="871"/>
                      <a:pt x="246" y="872"/>
                    </a:cubicBezTo>
                    <a:cubicBezTo>
                      <a:pt x="247" y="874"/>
                      <a:pt x="249" y="872"/>
                      <a:pt x="250" y="873"/>
                    </a:cubicBezTo>
                    <a:cubicBezTo>
                      <a:pt x="253" y="873"/>
                      <a:pt x="255" y="873"/>
                      <a:pt x="258" y="873"/>
                    </a:cubicBezTo>
                    <a:cubicBezTo>
                      <a:pt x="260" y="873"/>
                      <a:pt x="260" y="873"/>
                      <a:pt x="262" y="873"/>
                    </a:cubicBezTo>
                    <a:cubicBezTo>
                      <a:pt x="264" y="872"/>
                      <a:pt x="265" y="872"/>
                      <a:pt x="266" y="872"/>
                    </a:cubicBezTo>
                    <a:cubicBezTo>
                      <a:pt x="268" y="873"/>
                      <a:pt x="269" y="874"/>
                      <a:pt x="270" y="874"/>
                    </a:cubicBezTo>
                    <a:cubicBezTo>
                      <a:pt x="271" y="874"/>
                      <a:pt x="272" y="874"/>
                      <a:pt x="273" y="874"/>
                    </a:cubicBezTo>
                    <a:cubicBezTo>
                      <a:pt x="275" y="874"/>
                      <a:pt x="276" y="874"/>
                      <a:pt x="276" y="873"/>
                    </a:cubicBezTo>
                    <a:close/>
                    <a:moveTo>
                      <a:pt x="307" y="871"/>
                    </a:moveTo>
                    <a:cubicBezTo>
                      <a:pt x="308" y="871"/>
                      <a:pt x="309" y="871"/>
                      <a:pt x="310" y="871"/>
                    </a:cubicBezTo>
                    <a:cubicBezTo>
                      <a:pt x="311" y="871"/>
                      <a:pt x="312" y="871"/>
                      <a:pt x="313" y="870"/>
                    </a:cubicBezTo>
                    <a:cubicBezTo>
                      <a:pt x="315" y="870"/>
                      <a:pt x="315" y="869"/>
                      <a:pt x="316" y="868"/>
                    </a:cubicBezTo>
                    <a:cubicBezTo>
                      <a:pt x="317" y="867"/>
                      <a:pt x="317" y="867"/>
                      <a:pt x="318" y="866"/>
                    </a:cubicBezTo>
                    <a:cubicBezTo>
                      <a:pt x="318" y="865"/>
                      <a:pt x="318" y="864"/>
                      <a:pt x="318" y="862"/>
                    </a:cubicBezTo>
                    <a:cubicBezTo>
                      <a:pt x="319" y="861"/>
                      <a:pt x="319" y="860"/>
                      <a:pt x="320" y="859"/>
                    </a:cubicBezTo>
                    <a:cubicBezTo>
                      <a:pt x="322" y="857"/>
                      <a:pt x="324" y="857"/>
                      <a:pt x="327" y="857"/>
                    </a:cubicBezTo>
                    <a:cubicBezTo>
                      <a:pt x="329" y="856"/>
                      <a:pt x="330" y="856"/>
                      <a:pt x="332" y="856"/>
                    </a:cubicBezTo>
                    <a:cubicBezTo>
                      <a:pt x="334" y="856"/>
                      <a:pt x="335" y="856"/>
                      <a:pt x="337" y="857"/>
                    </a:cubicBezTo>
                    <a:cubicBezTo>
                      <a:pt x="339" y="857"/>
                      <a:pt x="340" y="857"/>
                      <a:pt x="341" y="857"/>
                    </a:cubicBezTo>
                    <a:cubicBezTo>
                      <a:pt x="343" y="857"/>
                      <a:pt x="345" y="857"/>
                      <a:pt x="346" y="858"/>
                    </a:cubicBezTo>
                    <a:cubicBezTo>
                      <a:pt x="346" y="860"/>
                      <a:pt x="344" y="861"/>
                      <a:pt x="345" y="862"/>
                    </a:cubicBezTo>
                    <a:cubicBezTo>
                      <a:pt x="345" y="862"/>
                      <a:pt x="346" y="863"/>
                      <a:pt x="346" y="863"/>
                    </a:cubicBezTo>
                    <a:cubicBezTo>
                      <a:pt x="347" y="863"/>
                      <a:pt x="348" y="863"/>
                      <a:pt x="349" y="864"/>
                    </a:cubicBezTo>
                    <a:cubicBezTo>
                      <a:pt x="349" y="865"/>
                      <a:pt x="349" y="866"/>
                      <a:pt x="350" y="866"/>
                    </a:cubicBezTo>
                    <a:cubicBezTo>
                      <a:pt x="351" y="867"/>
                      <a:pt x="352" y="866"/>
                      <a:pt x="353" y="867"/>
                    </a:cubicBezTo>
                    <a:cubicBezTo>
                      <a:pt x="353" y="868"/>
                      <a:pt x="353" y="869"/>
                      <a:pt x="353" y="869"/>
                    </a:cubicBezTo>
                    <a:cubicBezTo>
                      <a:pt x="352" y="871"/>
                      <a:pt x="350" y="870"/>
                      <a:pt x="349" y="871"/>
                    </a:cubicBezTo>
                    <a:cubicBezTo>
                      <a:pt x="349" y="872"/>
                      <a:pt x="349" y="872"/>
                      <a:pt x="348" y="873"/>
                    </a:cubicBezTo>
                    <a:cubicBezTo>
                      <a:pt x="346" y="875"/>
                      <a:pt x="344" y="874"/>
                      <a:pt x="342" y="874"/>
                    </a:cubicBezTo>
                    <a:cubicBezTo>
                      <a:pt x="339" y="874"/>
                      <a:pt x="338" y="874"/>
                      <a:pt x="336" y="874"/>
                    </a:cubicBezTo>
                    <a:cubicBezTo>
                      <a:pt x="333" y="874"/>
                      <a:pt x="332" y="873"/>
                      <a:pt x="329" y="873"/>
                    </a:cubicBezTo>
                    <a:cubicBezTo>
                      <a:pt x="327" y="873"/>
                      <a:pt x="326" y="874"/>
                      <a:pt x="325" y="874"/>
                    </a:cubicBezTo>
                    <a:cubicBezTo>
                      <a:pt x="322" y="874"/>
                      <a:pt x="321" y="875"/>
                      <a:pt x="318" y="875"/>
                    </a:cubicBezTo>
                    <a:cubicBezTo>
                      <a:pt x="316" y="875"/>
                      <a:pt x="315" y="875"/>
                      <a:pt x="313" y="875"/>
                    </a:cubicBezTo>
                    <a:cubicBezTo>
                      <a:pt x="311" y="875"/>
                      <a:pt x="310" y="875"/>
                      <a:pt x="307" y="874"/>
                    </a:cubicBezTo>
                    <a:cubicBezTo>
                      <a:pt x="306" y="874"/>
                      <a:pt x="305" y="875"/>
                      <a:pt x="305" y="873"/>
                    </a:cubicBezTo>
                    <a:cubicBezTo>
                      <a:pt x="304" y="872"/>
                      <a:pt x="306" y="872"/>
                      <a:pt x="307" y="871"/>
                    </a:cubicBezTo>
                    <a:close/>
                    <a:moveTo>
                      <a:pt x="81" y="662"/>
                    </a:moveTo>
                    <a:cubicBezTo>
                      <a:pt x="81" y="662"/>
                      <a:pt x="81" y="663"/>
                      <a:pt x="82" y="663"/>
                    </a:cubicBezTo>
                  </a:path>
                </a:pathLst>
              </a:custGeom>
              <a:noFill/>
              <a:ln w="2">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sz="2052">
                  <a:latin typeface="+mn-lt"/>
                  <a:ea typeface="+mn-ea"/>
                  <a:cs typeface="+mn-ea"/>
                  <a:sym typeface="+mn-lt"/>
                </a:endParaRPr>
              </a:p>
            </p:txBody>
          </p:sp>
          <p:sp>
            <p:nvSpPr>
              <p:cNvPr id="203" name="Freeform 1225"/>
              <p:cNvSpPr>
                <a:spLocks noEditPoints="1"/>
              </p:cNvSpPr>
              <p:nvPr/>
            </p:nvSpPr>
            <p:spPr bwMode="auto">
              <a:xfrm>
                <a:off x="258" y="1061"/>
                <a:ext cx="5500" cy="2813"/>
              </a:xfrm>
              <a:custGeom>
                <a:avLst/>
                <a:gdLst>
                  <a:gd name="T0" fmla="*/ 33908 w 2744"/>
                  <a:gd name="T1" fmla="*/ 22624 h 1404"/>
                  <a:gd name="T2" fmla="*/ 35317 w 2744"/>
                  <a:gd name="T3" fmla="*/ 22159 h 1404"/>
                  <a:gd name="T4" fmla="*/ 40352 w 2744"/>
                  <a:gd name="T5" fmla="*/ 19172 h 1404"/>
                  <a:gd name="T6" fmla="*/ 43549 w 2744"/>
                  <a:gd name="T7" fmla="*/ 15097 h 1404"/>
                  <a:gd name="T8" fmla="*/ 43856 w 2744"/>
                  <a:gd name="T9" fmla="*/ 14115 h 1404"/>
                  <a:gd name="T10" fmla="*/ 44192 w 2744"/>
                  <a:gd name="T11" fmla="*/ 12296 h 1404"/>
                  <a:gd name="T12" fmla="*/ 43872 w 2744"/>
                  <a:gd name="T13" fmla="*/ 8559 h 1404"/>
                  <a:gd name="T14" fmla="*/ 43469 w 2744"/>
                  <a:gd name="T15" fmla="*/ 7317 h 1404"/>
                  <a:gd name="T16" fmla="*/ 39901 w 2744"/>
                  <a:gd name="T17" fmla="*/ 3079 h 1404"/>
                  <a:gd name="T18" fmla="*/ 35317 w 2744"/>
                  <a:gd name="T19" fmla="*/ 465 h 1404"/>
                  <a:gd name="T20" fmla="*/ 33908 w 2744"/>
                  <a:gd name="T21" fmla="*/ 0 h 1404"/>
                  <a:gd name="T22" fmla="*/ 10381 w 2744"/>
                  <a:gd name="T23" fmla="*/ 22624 h 1404"/>
                  <a:gd name="T24" fmla="*/ 8972 w 2744"/>
                  <a:gd name="T25" fmla="*/ 22159 h 1404"/>
                  <a:gd name="T26" fmla="*/ 3937 w 2744"/>
                  <a:gd name="T27" fmla="*/ 19172 h 1404"/>
                  <a:gd name="T28" fmla="*/ 740 w 2744"/>
                  <a:gd name="T29" fmla="*/ 15097 h 1404"/>
                  <a:gd name="T30" fmla="*/ 433 w 2744"/>
                  <a:gd name="T31" fmla="*/ 14115 h 1404"/>
                  <a:gd name="T32" fmla="*/ 96 w 2744"/>
                  <a:gd name="T33" fmla="*/ 12296 h 1404"/>
                  <a:gd name="T34" fmla="*/ 433 w 2744"/>
                  <a:gd name="T35" fmla="*/ 8559 h 1404"/>
                  <a:gd name="T36" fmla="*/ 836 w 2744"/>
                  <a:gd name="T37" fmla="*/ 7317 h 1404"/>
                  <a:gd name="T38" fmla="*/ 4404 w 2744"/>
                  <a:gd name="T39" fmla="*/ 3079 h 1404"/>
                  <a:gd name="T40" fmla="*/ 8972 w 2744"/>
                  <a:gd name="T41" fmla="*/ 465 h 1404"/>
                  <a:gd name="T42" fmla="*/ 10381 w 2744"/>
                  <a:gd name="T43" fmla="*/ 0 h 1404"/>
                  <a:gd name="T44" fmla="*/ 10381 w 2744"/>
                  <a:gd name="T45" fmla="*/ 22624 h 1404"/>
                  <a:gd name="T46" fmla="*/ 33908 w 2744"/>
                  <a:gd name="T47" fmla="*/ 22624 h 1404"/>
                  <a:gd name="T48" fmla="*/ 10381 w 2744"/>
                  <a:gd name="T49" fmla="*/ 0 h 1404"/>
                  <a:gd name="T50" fmla="*/ 33908 w 2744"/>
                  <a:gd name="T51" fmla="*/ 0 h 14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44"/>
                  <a:gd name="T79" fmla="*/ 0 h 1404"/>
                  <a:gd name="T80" fmla="*/ 2744 w 2744"/>
                  <a:gd name="T81" fmla="*/ 1404 h 140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44" h="1404">
                    <a:moveTo>
                      <a:pt x="2101" y="1404"/>
                    </a:moveTo>
                    <a:cubicBezTo>
                      <a:pt x="2131" y="1396"/>
                      <a:pt x="2159" y="1385"/>
                      <a:pt x="2188" y="1375"/>
                    </a:cubicBezTo>
                    <a:cubicBezTo>
                      <a:pt x="2303" y="1334"/>
                      <a:pt x="2406" y="1268"/>
                      <a:pt x="2500" y="1190"/>
                    </a:cubicBezTo>
                    <a:cubicBezTo>
                      <a:pt x="2581" y="1123"/>
                      <a:pt x="2658" y="1037"/>
                      <a:pt x="2698" y="937"/>
                    </a:cubicBezTo>
                    <a:cubicBezTo>
                      <a:pt x="2706" y="918"/>
                      <a:pt x="2711" y="897"/>
                      <a:pt x="2717" y="876"/>
                    </a:cubicBezTo>
                    <a:cubicBezTo>
                      <a:pt x="2727" y="839"/>
                      <a:pt x="2735" y="801"/>
                      <a:pt x="2738" y="763"/>
                    </a:cubicBezTo>
                    <a:cubicBezTo>
                      <a:pt x="2744" y="680"/>
                      <a:pt x="2739" y="610"/>
                      <a:pt x="2718" y="531"/>
                    </a:cubicBezTo>
                    <a:cubicBezTo>
                      <a:pt x="2711" y="505"/>
                      <a:pt x="2703" y="479"/>
                      <a:pt x="2693" y="454"/>
                    </a:cubicBezTo>
                    <a:cubicBezTo>
                      <a:pt x="2646" y="348"/>
                      <a:pt x="2562" y="261"/>
                      <a:pt x="2472" y="191"/>
                    </a:cubicBezTo>
                    <a:cubicBezTo>
                      <a:pt x="2385" y="123"/>
                      <a:pt x="2291" y="66"/>
                      <a:pt x="2188" y="29"/>
                    </a:cubicBezTo>
                    <a:cubicBezTo>
                      <a:pt x="2159" y="19"/>
                      <a:pt x="2131" y="7"/>
                      <a:pt x="2101" y="0"/>
                    </a:cubicBezTo>
                    <a:moveTo>
                      <a:pt x="643" y="1404"/>
                    </a:moveTo>
                    <a:cubicBezTo>
                      <a:pt x="614" y="1396"/>
                      <a:pt x="585" y="1385"/>
                      <a:pt x="556" y="1375"/>
                    </a:cubicBezTo>
                    <a:cubicBezTo>
                      <a:pt x="442" y="1334"/>
                      <a:pt x="338" y="1268"/>
                      <a:pt x="244" y="1190"/>
                    </a:cubicBezTo>
                    <a:cubicBezTo>
                      <a:pt x="163" y="1123"/>
                      <a:pt x="86" y="1037"/>
                      <a:pt x="46" y="937"/>
                    </a:cubicBezTo>
                    <a:cubicBezTo>
                      <a:pt x="39" y="918"/>
                      <a:pt x="33" y="897"/>
                      <a:pt x="27" y="876"/>
                    </a:cubicBezTo>
                    <a:cubicBezTo>
                      <a:pt x="18" y="839"/>
                      <a:pt x="9" y="801"/>
                      <a:pt x="6" y="763"/>
                    </a:cubicBezTo>
                    <a:cubicBezTo>
                      <a:pt x="0" y="680"/>
                      <a:pt x="6" y="610"/>
                      <a:pt x="27" y="531"/>
                    </a:cubicBezTo>
                    <a:cubicBezTo>
                      <a:pt x="33" y="505"/>
                      <a:pt x="41" y="479"/>
                      <a:pt x="52" y="454"/>
                    </a:cubicBezTo>
                    <a:cubicBezTo>
                      <a:pt x="98" y="348"/>
                      <a:pt x="183" y="261"/>
                      <a:pt x="273" y="191"/>
                    </a:cubicBezTo>
                    <a:cubicBezTo>
                      <a:pt x="359" y="123"/>
                      <a:pt x="453" y="66"/>
                      <a:pt x="556" y="29"/>
                    </a:cubicBezTo>
                    <a:cubicBezTo>
                      <a:pt x="585" y="19"/>
                      <a:pt x="614" y="7"/>
                      <a:pt x="643" y="0"/>
                    </a:cubicBezTo>
                    <a:moveTo>
                      <a:pt x="643" y="1404"/>
                    </a:moveTo>
                    <a:cubicBezTo>
                      <a:pt x="1129" y="1404"/>
                      <a:pt x="1615" y="1404"/>
                      <a:pt x="2101" y="1404"/>
                    </a:cubicBezTo>
                    <a:moveTo>
                      <a:pt x="643" y="0"/>
                    </a:moveTo>
                    <a:cubicBezTo>
                      <a:pt x="1129" y="0"/>
                      <a:pt x="1615" y="0"/>
                      <a:pt x="2101" y="0"/>
                    </a:cubicBezTo>
                  </a:path>
                </a:pathLst>
              </a:custGeom>
              <a:noFill/>
              <a:ln w="8">
                <a:solidFill>
                  <a:srgbClr val="C4C4C4"/>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sz="2052">
                  <a:latin typeface="+mn-lt"/>
                  <a:ea typeface="+mn-ea"/>
                  <a:cs typeface="+mn-ea"/>
                  <a:sym typeface="+mn-lt"/>
                </a:endParaRPr>
              </a:p>
            </p:txBody>
          </p:sp>
        </p:grpSp>
      </p:grpSp>
      <p:grpSp>
        <p:nvGrpSpPr>
          <p:cNvPr id="647" name="组合 646"/>
          <p:cNvGrpSpPr/>
          <p:nvPr/>
        </p:nvGrpSpPr>
        <p:grpSpPr>
          <a:xfrm>
            <a:off x="2058977" y="2686151"/>
            <a:ext cx="1005718" cy="662019"/>
            <a:chOff x="2407859" y="2911910"/>
            <a:chExt cx="1176131" cy="774194"/>
          </a:xfrm>
        </p:grpSpPr>
        <p:grpSp>
          <p:nvGrpSpPr>
            <p:cNvPr id="619" name="Group 86"/>
            <p:cNvGrpSpPr>
              <a:grpSpLocks noChangeAspect="1"/>
            </p:cNvGrpSpPr>
            <p:nvPr/>
          </p:nvGrpSpPr>
          <p:grpSpPr bwMode="auto">
            <a:xfrm>
              <a:off x="3171995" y="3097467"/>
              <a:ext cx="411995" cy="467285"/>
              <a:chOff x="3123" y="1781"/>
              <a:chExt cx="231" cy="262"/>
            </a:xfrm>
          </p:grpSpPr>
          <p:sp>
            <p:nvSpPr>
              <p:cNvPr id="620" name="Oval 87"/>
              <p:cNvSpPr>
                <a:spLocks noChangeArrowheads="1"/>
              </p:cNvSpPr>
              <p:nvPr/>
            </p:nvSpPr>
            <p:spPr bwMode="auto">
              <a:xfrm>
                <a:off x="3123" y="1959"/>
                <a:ext cx="84" cy="84"/>
              </a:xfrm>
              <a:prstGeom prst="ellipse">
                <a:avLst/>
              </a:prstGeom>
              <a:solidFill>
                <a:srgbClr val="006600"/>
              </a:solidFill>
              <a:ln w="9525">
                <a:solidFill>
                  <a:srgbClr val="80808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52">
                  <a:latin typeface="+mn-lt"/>
                  <a:ea typeface="+mn-ea"/>
                  <a:cs typeface="+mn-ea"/>
                  <a:sym typeface="+mn-lt"/>
                </a:endParaRPr>
              </a:p>
            </p:txBody>
          </p:sp>
          <p:grpSp>
            <p:nvGrpSpPr>
              <p:cNvPr id="621" name="Group 88"/>
              <p:cNvGrpSpPr>
                <a:grpSpLocks/>
              </p:cNvGrpSpPr>
              <p:nvPr/>
            </p:nvGrpSpPr>
            <p:grpSpPr bwMode="auto">
              <a:xfrm>
                <a:off x="3124" y="1781"/>
                <a:ext cx="230" cy="222"/>
                <a:chOff x="2603" y="538"/>
                <a:chExt cx="804" cy="775"/>
              </a:xfrm>
            </p:grpSpPr>
            <p:sp>
              <p:nvSpPr>
                <p:cNvPr id="622" name="Freeform 89"/>
                <p:cNvSpPr>
                  <a:spLocks/>
                </p:cNvSpPr>
                <p:nvPr/>
              </p:nvSpPr>
              <p:spPr bwMode="auto">
                <a:xfrm>
                  <a:off x="2738" y="1023"/>
                  <a:ext cx="669" cy="290"/>
                </a:xfrm>
                <a:custGeom>
                  <a:avLst/>
                  <a:gdLst>
                    <a:gd name="T0" fmla="*/ 492 w 669"/>
                    <a:gd name="T1" fmla="*/ 0 h 290"/>
                    <a:gd name="T2" fmla="*/ 195 w 669"/>
                    <a:gd name="T3" fmla="*/ 78 h 290"/>
                    <a:gd name="T4" fmla="*/ 245 w 669"/>
                    <a:gd name="T5" fmla="*/ 148 h 290"/>
                    <a:gd name="T6" fmla="*/ 5 w 669"/>
                    <a:gd name="T7" fmla="*/ 261 h 290"/>
                    <a:gd name="T8" fmla="*/ 48 w 669"/>
                    <a:gd name="T9" fmla="*/ 272 h 290"/>
                    <a:gd name="T10" fmla="*/ 294 w 669"/>
                    <a:gd name="T11" fmla="*/ 154 h 290"/>
                    <a:gd name="T12" fmla="*/ 327 w 669"/>
                    <a:gd name="T13" fmla="*/ 155 h 290"/>
                    <a:gd name="T14" fmla="*/ 624 w 669"/>
                    <a:gd name="T15" fmla="*/ 78 h 290"/>
                    <a:gd name="T16" fmla="*/ 492 w 669"/>
                    <a:gd name="T17" fmla="*/ 0 h 2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9"/>
                    <a:gd name="T28" fmla="*/ 0 h 290"/>
                    <a:gd name="T29" fmla="*/ 669 w 669"/>
                    <a:gd name="T30" fmla="*/ 290 h 2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9" h="290">
                      <a:moveTo>
                        <a:pt x="492" y="0"/>
                      </a:moveTo>
                      <a:cubicBezTo>
                        <a:pt x="373" y="0"/>
                        <a:pt x="240" y="35"/>
                        <a:pt x="195" y="78"/>
                      </a:cubicBezTo>
                      <a:cubicBezTo>
                        <a:pt x="162" y="109"/>
                        <a:pt x="184" y="136"/>
                        <a:pt x="245" y="148"/>
                      </a:cubicBezTo>
                      <a:cubicBezTo>
                        <a:pt x="5" y="261"/>
                        <a:pt x="5" y="261"/>
                        <a:pt x="5" y="261"/>
                      </a:cubicBezTo>
                      <a:cubicBezTo>
                        <a:pt x="9" y="284"/>
                        <a:pt x="0" y="290"/>
                        <a:pt x="48" y="272"/>
                      </a:cubicBezTo>
                      <a:cubicBezTo>
                        <a:pt x="294" y="154"/>
                        <a:pt x="294" y="154"/>
                        <a:pt x="294" y="154"/>
                      </a:cubicBezTo>
                      <a:cubicBezTo>
                        <a:pt x="304" y="155"/>
                        <a:pt x="315" y="155"/>
                        <a:pt x="327" y="155"/>
                      </a:cubicBezTo>
                      <a:cubicBezTo>
                        <a:pt x="445" y="155"/>
                        <a:pt x="578" y="120"/>
                        <a:pt x="624" y="78"/>
                      </a:cubicBezTo>
                      <a:cubicBezTo>
                        <a:pt x="669" y="35"/>
                        <a:pt x="610" y="0"/>
                        <a:pt x="492" y="0"/>
                      </a:cubicBezTo>
                      <a:close/>
                    </a:path>
                  </a:pathLst>
                </a:custGeom>
                <a:solidFill>
                  <a:schemeClr val="tx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pic>
              <p:nvPicPr>
                <p:cNvPr id="623" name="Picture 90" descr="rot"/>
                <p:cNvPicPr>
                  <a:picLocks noChangeAspect="1" noChangeArrowheads="1"/>
                </p:cNvPicPr>
                <p:nvPr/>
              </p:nvPicPr>
              <p:blipFill>
                <a:blip r:embed="rId3" cstate="print">
                  <a:extLst>
                    <a:ext uri="{28A0092B-C50C-407E-A947-70E740481C1C}">
                      <a14:useLocalDpi xmlns:a14="http://schemas.microsoft.com/office/drawing/2010/main" val="0"/>
                    </a:ext>
                  </a:extLst>
                </a:blip>
                <a:srcRect b="16612"/>
                <a:stretch>
                  <a:fillRect/>
                </a:stretch>
              </p:blipFill>
              <p:spPr bwMode="auto">
                <a:xfrm>
                  <a:off x="2603" y="538"/>
                  <a:ext cx="57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629" name="图片 628"/>
            <p:cNvPicPr>
              <a:picLocks noChangeAspect="1"/>
            </p:cNvPicPr>
            <p:nvPr/>
          </p:nvPicPr>
          <p:blipFill>
            <a:blip r:embed="rId4" cstate="print">
              <a:duotone>
                <a:prstClr val="black"/>
                <a:schemeClr val="accent2">
                  <a:tint val="45000"/>
                  <a:satMod val="400000"/>
                </a:schemeClr>
              </a:duotone>
              <a:extLst>
                <a:ext uri="{BEBA8EAE-BF5A-486C-A8C5-ECC9F3942E4B}">
                  <a14:imgProps xmlns:a14="http://schemas.microsoft.com/office/drawing/2010/main">
                    <a14:imgLayer r:embed="rId5">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407859" y="2911910"/>
              <a:ext cx="724206" cy="774194"/>
            </a:xfrm>
            <a:prstGeom prst="rect">
              <a:avLst/>
            </a:prstGeom>
            <a:ln>
              <a:noFill/>
            </a:ln>
            <a:effectLst>
              <a:outerShdw blurRad="292100" dist="139700" dir="2700000" algn="tl" rotWithShape="0">
                <a:srgbClr val="333333">
                  <a:alpha val="65000"/>
                </a:srgbClr>
              </a:outerShdw>
            </a:effectLst>
          </p:spPr>
        </p:pic>
      </p:grpSp>
      <p:grpSp>
        <p:nvGrpSpPr>
          <p:cNvPr id="651" name="组合 650"/>
          <p:cNvGrpSpPr/>
          <p:nvPr/>
        </p:nvGrpSpPr>
        <p:grpSpPr>
          <a:xfrm>
            <a:off x="7453943" y="2797550"/>
            <a:ext cx="1305516" cy="622732"/>
            <a:chOff x="8716972" y="3042184"/>
            <a:chExt cx="1526728" cy="728251"/>
          </a:xfrm>
        </p:grpSpPr>
        <p:grpSp>
          <p:nvGrpSpPr>
            <p:cNvPr id="614" name="Group 67"/>
            <p:cNvGrpSpPr>
              <a:grpSpLocks noChangeAspect="1"/>
            </p:cNvGrpSpPr>
            <p:nvPr/>
          </p:nvGrpSpPr>
          <p:grpSpPr bwMode="auto">
            <a:xfrm>
              <a:off x="8716972" y="3042184"/>
              <a:ext cx="415560" cy="447662"/>
              <a:chOff x="1143" y="1816"/>
              <a:chExt cx="233" cy="251"/>
            </a:xfrm>
          </p:grpSpPr>
          <p:sp>
            <p:nvSpPr>
              <p:cNvPr id="615" name="Oval 68"/>
              <p:cNvSpPr>
                <a:spLocks noChangeArrowheads="1"/>
              </p:cNvSpPr>
              <p:nvPr/>
            </p:nvSpPr>
            <p:spPr bwMode="auto">
              <a:xfrm>
                <a:off x="1143" y="1983"/>
                <a:ext cx="84" cy="84"/>
              </a:xfrm>
              <a:prstGeom prst="ellipse">
                <a:avLst/>
              </a:prstGeom>
              <a:solidFill>
                <a:srgbClr val="006600"/>
              </a:solidFill>
              <a:ln w="9525" algn="ctr">
                <a:solidFill>
                  <a:srgbClr val="80808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52">
                  <a:latin typeface="+mn-lt"/>
                  <a:ea typeface="+mn-ea"/>
                  <a:cs typeface="+mn-ea"/>
                  <a:sym typeface="+mn-lt"/>
                </a:endParaRPr>
              </a:p>
            </p:txBody>
          </p:sp>
          <p:grpSp>
            <p:nvGrpSpPr>
              <p:cNvPr id="616" name="Group 69"/>
              <p:cNvGrpSpPr>
                <a:grpSpLocks/>
              </p:cNvGrpSpPr>
              <p:nvPr/>
            </p:nvGrpSpPr>
            <p:grpSpPr bwMode="auto">
              <a:xfrm>
                <a:off x="1146" y="1816"/>
                <a:ext cx="230" cy="222"/>
                <a:chOff x="493" y="1653"/>
                <a:chExt cx="806" cy="777"/>
              </a:xfrm>
            </p:grpSpPr>
            <p:sp>
              <p:nvSpPr>
                <p:cNvPr id="617" name="Freeform 70"/>
                <p:cNvSpPr>
                  <a:spLocks/>
                </p:cNvSpPr>
                <p:nvPr/>
              </p:nvSpPr>
              <p:spPr bwMode="auto">
                <a:xfrm>
                  <a:off x="630" y="2140"/>
                  <a:ext cx="669" cy="290"/>
                </a:xfrm>
                <a:custGeom>
                  <a:avLst/>
                  <a:gdLst>
                    <a:gd name="T0" fmla="*/ 492 w 669"/>
                    <a:gd name="T1" fmla="*/ 0 h 290"/>
                    <a:gd name="T2" fmla="*/ 195 w 669"/>
                    <a:gd name="T3" fmla="*/ 78 h 290"/>
                    <a:gd name="T4" fmla="*/ 245 w 669"/>
                    <a:gd name="T5" fmla="*/ 148 h 290"/>
                    <a:gd name="T6" fmla="*/ 5 w 669"/>
                    <a:gd name="T7" fmla="*/ 261 h 290"/>
                    <a:gd name="T8" fmla="*/ 48 w 669"/>
                    <a:gd name="T9" fmla="*/ 272 h 290"/>
                    <a:gd name="T10" fmla="*/ 294 w 669"/>
                    <a:gd name="T11" fmla="*/ 154 h 290"/>
                    <a:gd name="T12" fmla="*/ 327 w 669"/>
                    <a:gd name="T13" fmla="*/ 155 h 290"/>
                    <a:gd name="T14" fmla="*/ 624 w 669"/>
                    <a:gd name="T15" fmla="*/ 78 h 290"/>
                    <a:gd name="T16" fmla="*/ 492 w 669"/>
                    <a:gd name="T17" fmla="*/ 0 h 2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9"/>
                    <a:gd name="T28" fmla="*/ 0 h 290"/>
                    <a:gd name="T29" fmla="*/ 669 w 669"/>
                    <a:gd name="T30" fmla="*/ 290 h 2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9" h="290">
                      <a:moveTo>
                        <a:pt x="492" y="0"/>
                      </a:moveTo>
                      <a:cubicBezTo>
                        <a:pt x="373" y="0"/>
                        <a:pt x="240" y="35"/>
                        <a:pt x="195" y="78"/>
                      </a:cubicBezTo>
                      <a:cubicBezTo>
                        <a:pt x="162" y="109"/>
                        <a:pt x="184" y="136"/>
                        <a:pt x="245" y="148"/>
                      </a:cubicBezTo>
                      <a:cubicBezTo>
                        <a:pt x="5" y="261"/>
                        <a:pt x="5" y="261"/>
                        <a:pt x="5" y="261"/>
                      </a:cubicBezTo>
                      <a:cubicBezTo>
                        <a:pt x="9" y="284"/>
                        <a:pt x="0" y="290"/>
                        <a:pt x="48" y="272"/>
                      </a:cubicBezTo>
                      <a:cubicBezTo>
                        <a:pt x="294" y="154"/>
                        <a:pt x="294" y="154"/>
                        <a:pt x="294" y="154"/>
                      </a:cubicBezTo>
                      <a:cubicBezTo>
                        <a:pt x="304" y="155"/>
                        <a:pt x="315" y="155"/>
                        <a:pt x="327" y="155"/>
                      </a:cubicBezTo>
                      <a:cubicBezTo>
                        <a:pt x="445" y="155"/>
                        <a:pt x="578" y="120"/>
                        <a:pt x="624" y="78"/>
                      </a:cubicBezTo>
                      <a:cubicBezTo>
                        <a:pt x="669" y="35"/>
                        <a:pt x="610" y="0"/>
                        <a:pt x="492" y="0"/>
                      </a:cubicBezTo>
                      <a:close/>
                    </a:path>
                  </a:pathLst>
                </a:custGeom>
                <a:solidFill>
                  <a:schemeClr val="tx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pic>
              <p:nvPicPr>
                <p:cNvPr id="618" name="Picture 71" descr="grün"/>
                <p:cNvPicPr>
                  <a:picLocks noChangeAspect="1" noChangeArrowheads="1"/>
                </p:cNvPicPr>
                <p:nvPr/>
              </p:nvPicPr>
              <p:blipFill>
                <a:blip r:embed="rId6" cstate="print">
                  <a:extLst>
                    <a:ext uri="{28A0092B-C50C-407E-A947-70E740481C1C}">
                      <a14:useLocalDpi xmlns:a14="http://schemas.microsoft.com/office/drawing/2010/main" val="0"/>
                    </a:ext>
                  </a:extLst>
                </a:blip>
                <a:srcRect b="16612"/>
                <a:stretch>
                  <a:fillRect/>
                </a:stretch>
              </p:blipFill>
              <p:spPr bwMode="auto">
                <a:xfrm>
                  <a:off x="493" y="1653"/>
                  <a:ext cx="57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630" name="图片 6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68290" y="3321617"/>
              <a:ext cx="1375410" cy="448818"/>
            </a:xfrm>
            <a:prstGeom prst="rect">
              <a:avLst/>
            </a:prstGeom>
            <a:ln>
              <a:noFill/>
            </a:ln>
            <a:effectLst>
              <a:outerShdw blurRad="292100" dist="139700" dir="2700000" algn="tl" rotWithShape="0">
                <a:srgbClr val="333333">
                  <a:alpha val="65000"/>
                </a:srgbClr>
              </a:outerShdw>
            </a:effectLst>
          </p:spPr>
        </p:pic>
      </p:grpSp>
      <p:grpSp>
        <p:nvGrpSpPr>
          <p:cNvPr id="652" name="组合 651"/>
          <p:cNvGrpSpPr/>
          <p:nvPr/>
        </p:nvGrpSpPr>
        <p:grpSpPr>
          <a:xfrm>
            <a:off x="6792641" y="2916501"/>
            <a:ext cx="784070" cy="1013997"/>
            <a:chOff x="7943616" y="3181292"/>
            <a:chExt cx="916926" cy="1185813"/>
          </a:xfrm>
        </p:grpSpPr>
        <p:grpSp>
          <p:nvGrpSpPr>
            <p:cNvPr id="604" name="Group 81"/>
            <p:cNvGrpSpPr>
              <a:grpSpLocks noChangeAspect="1"/>
            </p:cNvGrpSpPr>
            <p:nvPr/>
          </p:nvGrpSpPr>
          <p:grpSpPr bwMode="auto">
            <a:xfrm>
              <a:off x="8450330" y="3181292"/>
              <a:ext cx="410212" cy="467285"/>
              <a:chOff x="1504" y="2228"/>
              <a:chExt cx="230" cy="262"/>
            </a:xfrm>
          </p:grpSpPr>
          <p:sp>
            <p:nvSpPr>
              <p:cNvPr id="605" name="Oval 82"/>
              <p:cNvSpPr>
                <a:spLocks noChangeArrowheads="1"/>
              </p:cNvSpPr>
              <p:nvPr/>
            </p:nvSpPr>
            <p:spPr bwMode="auto">
              <a:xfrm>
                <a:off x="1507" y="2406"/>
                <a:ext cx="84" cy="84"/>
              </a:xfrm>
              <a:prstGeom prst="ellipse">
                <a:avLst/>
              </a:prstGeom>
              <a:solidFill>
                <a:srgbClr val="006600"/>
              </a:solidFill>
              <a:ln w="9525">
                <a:solidFill>
                  <a:srgbClr val="80808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52">
                  <a:latin typeface="+mn-lt"/>
                  <a:ea typeface="+mn-ea"/>
                  <a:cs typeface="+mn-ea"/>
                  <a:sym typeface="+mn-lt"/>
                </a:endParaRPr>
              </a:p>
            </p:txBody>
          </p:sp>
          <p:grpSp>
            <p:nvGrpSpPr>
              <p:cNvPr id="606" name="Group 83"/>
              <p:cNvGrpSpPr>
                <a:grpSpLocks/>
              </p:cNvGrpSpPr>
              <p:nvPr/>
            </p:nvGrpSpPr>
            <p:grpSpPr bwMode="auto">
              <a:xfrm>
                <a:off x="1504" y="2227"/>
                <a:ext cx="230" cy="222"/>
                <a:chOff x="4717" y="538"/>
                <a:chExt cx="806" cy="775"/>
              </a:xfrm>
            </p:grpSpPr>
            <p:sp>
              <p:nvSpPr>
                <p:cNvPr id="607" name="Freeform 84"/>
                <p:cNvSpPr>
                  <a:spLocks/>
                </p:cNvSpPr>
                <p:nvPr/>
              </p:nvSpPr>
              <p:spPr bwMode="auto">
                <a:xfrm>
                  <a:off x="4854" y="1023"/>
                  <a:ext cx="669" cy="290"/>
                </a:xfrm>
                <a:custGeom>
                  <a:avLst/>
                  <a:gdLst>
                    <a:gd name="T0" fmla="*/ 492 w 669"/>
                    <a:gd name="T1" fmla="*/ 0 h 290"/>
                    <a:gd name="T2" fmla="*/ 195 w 669"/>
                    <a:gd name="T3" fmla="*/ 78 h 290"/>
                    <a:gd name="T4" fmla="*/ 245 w 669"/>
                    <a:gd name="T5" fmla="*/ 148 h 290"/>
                    <a:gd name="T6" fmla="*/ 5 w 669"/>
                    <a:gd name="T7" fmla="*/ 261 h 290"/>
                    <a:gd name="T8" fmla="*/ 48 w 669"/>
                    <a:gd name="T9" fmla="*/ 272 h 290"/>
                    <a:gd name="T10" fmla="*/ 294 w 669"/>
                    <a:gd name="T11" fmla="*/ 154 h 290"/>
                    <a:gd name="T12" fmla="*/ 327 w 669"/>
                    <a:gd name="T13" fmla="*/ 155 h 290"/>
                    <a:gd name="T14" fmla="*/ 624 w 669"/>
                    <a:gd name="T15" fmla="*/ 78 h 290"/>
                    <a:gd name="T16" fmla="*/ 492 w 669"/>
                    <a:gd name="T17" fmla="*/ 0 h 2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9"/>
                    <a:gd name="T28" fmla="*/ 0 h 290"/>
                    <a:gd name="T29" fmla="*/ 669 w 669"/>
                    <a:gd name="T30" fmla="*/ 290 h 2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9" h="290">
                      <a:moveTo>
                        <a:pt x="492" y="0"/>
                      </a:moveTo>
                      <a:cubicBezTo>
                        <a:pt x="373" y="0"/>
                        <a:pt x="240" y="35"/>
                        <a:pt x="195" y="78"/>
                      </a:cubicBezTo>
                      <a:cubicBezTo>
                        <a:pt x="162" y="109"/>
                        <a:pt x="184" y="136"/>
                        <a:pt x="245" y="148"/>
                      </a:cubicBezTo>
                      <a:cubicBezTo>
                        <a:pt x="5" y="261"/>
                        <a:pt x="5" y="261"/>
                        <a:pt x="5" y="261"/>
                      </a:cubicBezTo>
                      <a:cubicBezTo>
                        <a:pt x="9" y="284"/>
                        <a:pt x="0" y="290"/>
                        <a:pt x="48" y="272"/>
                      </a:cubicBezTo>
                      <a:cubicBezTo>
                        <a:pt x="294" y="154"/>
                        <a:pt x="294" y="154"/>
                        <a:pt x="294" y="154"/>
                      </a:cubicBezTo>
                      <a:cubicBezTo>
                        <a:pt x="304" y="155"/>
                        <a:pt x="315" y="155"/>
                        <a:pt x="327" y="155"/>
                      </a:cubicBezTo>
                      <a:cubicBezTo>
                        <a:pt x="445" y="155"/>
                        <a:pt x="578" y="120"/>
                        <a:pt x="624" y="78"/>
                      </a:cubicBezTo>
                      <a:cubicBezTo>
                        <a:pt x="669" y="35"/>
                        <a:pt x="610" y="0"/>
                        <a:pt x="492" y="0"/>
                      </a:cubicBezTo>
                      <a:close/>
                    </a:path>
                  </a:pathLst>
                </a:custGeom>
                <a:solidFill>
                  <a:schemeClr val="tx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pic>
              <p:nvPicPr>
                <p:cNvPr id="608" name="Picture 85" descr="hellblau"/>
                <p:cNvPicPr>
                  <a:picLocks noChangeAspect="1" noChangeArrowheads="1"/>
                </p:cNvPicPr>
                <p:nvPr/>
              </p:nvPicPr>
              <p:blipFill>
                <a:blip r:embed="rId8" cstate="print">
                  <a:extLst>
                    <a:ext uri="{28A0092B-C50C-407E-A947-70E740481C1C}">
                      <a14:useLocalDpi xmlns:a14="http://schemas.microsoft.com/office/drawing/2010/main" val="0"/>
                    </a:ext>
                  </a:extLst>
                </a:blip>
                <a:srcRect b="16612"/>
                <a:stretch>
                  <a:fillRect/>
                </a:stretch>
              </p:blipFill>
              <p:spPr bwMode="auto">
                <a:xfrm>
                  <a:off x="4717" y="538"/>
                  <a:ext cx="57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631" name="图片 6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43616" y="3963655"/>
              <a:ext cx="884759" cy="403450"/>
            </a:xfrm>
            <a:prstGeom prst="rect">
              <a:avLst/>
            </a:prstGeom>
            <a:ln>
              <a:noFill/>
            </a:ln>
            <a:effectLst>
              <a:outerShdw blurRad="292100" dist="139700" dir="2700000" algn="tl" rotWithShape="0">
                <a:srgbClr val="333333">
                  <a:alpha val="65000"/>
                </a:srgbClr>
              </a:outerShdw>
            </a:effectLst>
          </p:spPr>
        </p:pic>
      </p:grpSp>
      <p:grpSp>
        <p:nvGrpSpPr>
          <p:cNvPr id="650" name="组合 649"/>
          <p:cNvGrpSpPr/>
          <p:nvPr/>
        </p:nvGrpSpPr>
        <p:grpSpPr>
          <a:xfrm>
            <a:off x="6286028" y="2206302"/>
            <a:ext cx="1256369" cy="1016164"/>
            <a:chOff x="7351160" y="2350753"/>
            <a:chExt cx="1469254" cy="1188347"/>
          </a:xfrm>
        </p:grpSpPr>
        <p:grpSp>
          <p:nvGrpSpPr>
            <p:cNvPr id="609" name="Group 86"/>
            <p:cNvGrpSpPr>
              <a:grpSpLocks noChangeAspect="1"/>
            </p:cNvGrpSpPr>
            <p:nvPr/>
          </p:nvGrpSpPr>
          <p:grpSpPr bwMode="auto">
            <a:xfrm>
              <a:off x="8037445" y="3071815"/>
              <a:ext cx="411995" cy="467285"/>
              <a:chOff x="3123" y="1781"/>
              <a:chExt cx="231" cy="262"/>
            </a:xfrm>
          </p:grpSpPr>
          <p:sp>
            <p:nvSpPr>
              <p:cNvPr id="610" name="Oval 87"/>
              <p:cNvSpPr>
                <a:spLocks noChangeArrowheads="1"/>
              </p:cNvSpPr>
              <p:nvPr/>
            </p:nvSpPr>
            <p:spPr bwMode="auto">
              <a:xfrm>
                <a:off x="3123" y="1959"/>
                <a:ext cx="84" cy="84"/>
              </a:xfrm>
              <a:prstGeom prst="ellipse">
                <a:avLst/>
              </a:prstGeom>
              <a:solidFill>
                <a:srgbClr val="006600"/>
              </a:solidFill>
              <a:ln w="9525">
                <a:solidFill>
                  <a:srgbClr val="80808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52">
                  <a:latin typeface="+mn-lt"/>
                  <a:ea typeface="+mn-ea"/>
                  <a:cs typeface="+mn-ea"/>
                  <a:sym typeface="+mn-lt"/>
                </a:endParaRPr>
              </a:p>
            </p:txBody>
          </p:sp>
          <p:grpSp>
            <p:nvGrpSpPr>
              <p:cNvPr id="611" name="Group 88"/>
              <p:cNvGrpSpPr>
                <a:grpSpLocks/>
              </p:cNvGrpSpPr>
              <p:nvPr/>
            </p:nvGrpSpPr>
            <p:grpSpPr bwMode="auto">
              <a:xfrm>
                <a:off x="3124" y="1781"/>
                <a:ext cx="230" cy="222"/>
                <a:chOff x="2603" y="538"/>
                <a:chExt cx="804" cy="775"/>
              </a:xfrm>
            </p:grpSpPr>
            <p:sp>
              <p:nvSpPr>
                <p:cNvPr id="612" name="Freeform 89"/>
                <p:cNvSpPr>
                  <a:spLocks/>
                </p:cNvSpPr>
                <p:nvPr/>
              </p:nvSpPr>
              <p:spPr bwMode="auto">
                <a:xfrm>
                  <a:off x="2738" y="1023"/>
                  <a:ext cx="669" cy="290"/>
                </a:xfrm>
                <a:custGeom>
                  <a:avLst/>
                  <a:gdLst>
                    <a:gd name="T0" fmla="*/ 492 w 669"/>
                    <a:gd name="T1" fmla="*/ 0 h 290"/>
                    <a:gd name="T2" fmla="*/ 195 w 669"/>
                    <a:gd name="T3" fmla="*/ 78 h 290"/>
                    <a:gd name="T4" fmla="*/ 245 w 669"/>
                    <a:gd name="T5" fmla="*/ 148 h 290"/>
                    <a:gd name="T6" fmla="*/ 5 w 669"/>
                    <a:gd name="T7" fmla="*/ 261 h 290"/>
                    <a:gd name="T8" fmla="*/ 48 w 669"/>
                    <a:gd name="T9" fmla="*/ 272 h 290"/>
                    <a:gd name="T10" fmla="*/ 294 w 669"/>
                    <a:gd name="T11" fmla="*/ 154 h 290"/>
                    <a:gd name="T12" fmla="*/ 327 w 669"/>
                    <a:gd name="T13" fmla="*/ 155 h 290"/>
                    <a:gd name="T14" fmla="*/ 624 w 669"/>
                    <a:gd name="T15" fmla="*/ 78 h 290"/>
                    <a:gd name="T16" fmla="*/ 492 w 669"/>
                    <a:gd name="T17" fmla="*/ 0 h 2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9"/>
                    <a:gd name="T28" fmla="*/ 0 h 290"/>
                    <a:gd name="T29" fmla="*/ 669 w 669"/>
                    <a:gd name="T30" fmla="*/ 290 h 2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9" h="290">
                      <a:moveTo>
                        <a:pt x="492" y="0"/>
                      </a:moveTo>
                      <a:cubicBezTo>
                        <a:pt x="373" y="0"/>
                        <a:pt x="240" y="35"/>
                        <a:pt x="195" y="78"/>
                      </a:cubicBezTo>
                      <a:cubicBezTo>
                        <a:pt x="162" y="109"/>
                        <a:pt x="184" y="136"/>
                        <a:pt x="245" y="148"/>
                      </a:cubicBezTo>
                      <a:cubicBezTo>
                        <a:pt x="5" y="261"/>
                        <a:pt x="5" y="261"/>
                        <a:pt x="5" y="261"/>
                      </a:cubicBezTo>
                      <a:cubicBezTo>
                        <a:pt x="9" y="284"/>
                        <a:pt x="0" y="290"/>
                        <a:pt x="48" y="272"/>
                      </a:cubicBezTo>
                      <a:cubicBezTo>
                        <a:pt x="294" y="154"/>
                        <a:pt x="294" y="154"/>
                        <a:pt x="294" y="154"/>
                      </a:cubicBezTo>
                      <a:cubicBezTo>
                        <a:pt x="304" y="155"/>
                        <a:pt x="315" y="155"/>
                        <a:pt x="327" y="155"/>
                      </a:cubicBezTo>
                      <a:cubicBezTo>
                        <a:pt x="445" y="155"/>
                        <a:pt x="578" y="120"/>
                        <a:pt x="624" y="78"/>
                      </a:cubicBezTo>
                      <a:cubicBezTo>
                        <a:pt x="669" y="35"/>
                        <a:pt x="610" y="0"/>
                        <a:pt x="492" y="0"/>
                      </a:cubicBezTo>
                      <a:close/>
                    </a:path>
                  </a:pathLst>
                </a:custGeom>
                <a:solidFill>
                  <a:schemeClr val="tx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pic>
              <p:nvPicPr>
                <p:cNvPr id="613" name="Picture 90" descr="rot"/>
                <p:cNvPicPr>
                  <a:picLocks noChangeAspect="1" noChangeArrowheads="1"/>
                </p:cNvPicPr>
                <p:nvPr/>
              </p:nvPicPr>
              <p:blipFill>
                <a:blip r:embed="rId3" cstate="print">
                  <a:extLst>
                    <a:ext uri="{28A0092B-C50C-407E-A947-70E740481C1C}">
                      <a14:useLocalDpi xmlns:a14="http://schemas.microsoft.com/office/drawing/2010/main" val="0"/>
                    </a:ext>
                  </a:extLst>
                </a:blip>
                <a:srcRect b="16612"/>
                <a:stretch>
                  <a:fillRect/>
                </a:stretch>
              </p:blipFill>
              <p:spPr bwMode="auto">
                <a:xfrm>
                  <a:off x="2603" y="538"/>
                  <a:ext cx="57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632" name="图片 6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7557" y="2772519"/>
              <a:ext cx="1382857" cy="502857"/>
            </a:xfrm>
            <a:prstGeom prst="rect">
              <a:avLst/>
            </a:prstGeom>
            <a:ln>
              <a:noFill/>
            </a:ln>
            <a:effectLst>
              <a:outerShdw blurRad="292100" dist="139700" dir="2700000" algn="tl" rotWithShape="0">
                <a:srgbClr val="333333">
                  <a:alpha val="65000"/>
                </a:srgbClr>
              </a:outerShdw>
            </a:effectLst>
          </p:spPr>
        </p:pic>
        <p:pic>
          <p:nvPicPr>
            <p:cNvPr id="633" name="图片 6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51160" y="2350753"/>
              <a:ext cx="1360170" cy="349758"/>
            </a:xfrm>
            <a:prstGeom prst="rect">
              <a:avLst/>
            </a:prstGeom>
            <a:ln>
              <a:noFill/>
            </a:ln>
            <a:effectLst>
              <a:outerShdw blurRad="292100" dist="139700" dir="2700000" algn="tl" rotWithShape="0">
                <a:srgbClr val="333333">
                  <a:alpha val="65000"/>
                </a:srgbClr>
              </a:outerShdw>
            </a:effectLst>
          </p:spPr>
        </p:pic>
      </p:grpSp>
      <p:grpSp>
        <p:nvGrpSpPr>
          <p:cNvPr id="649" name="组合 648"/>
          <p:cNvGrpSpPr/>
          <p:nvPr/>
        </p:nvGrpSpPr>
        <p:grpSpPr>
          <a:xfrm>
            <a:off x="5155727" y="2375437"/>
            <a:ext cx="706517" cy="802622"/>
            <a:chOff x="6029337" y="2548548"/>
            <a:chExt cx="826232" cy="938622"/>
          </a:xfrm>
        </p:grpSpPr>
        <p:pic>
          <p:nvPicPr>
            <p:cNvPr id="634" name="图片 6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54370" y="2865468"/>
              <a:ext cx="801199" cy="621702"/>
            </a:xfrm>
            <a:prstGeom prst="rect">
              <a:avLst/>
            </a:prstGeom>
            <a:ln>
              <a:noFill/>
            </a:ln>
            <a:effectLst>
              <a:outerShdw blurRad="292100" dist="139700" dir="2700000" algn="tl" rotWithShape="0">
                <a:srgbClr val="333333">
                  <a:alpha val="65000"/>
                </a:srgbClr>
              </a:outerShdw>
            </a:effectLst>
          </p:spPr>
        </p:pic>
        <p:grpSp>
          <p:nvGrpSpPr>
            <p:cNvPr id="635" name="Group 86"/>
            <p:cNvGrpSpPr>
              <a:grpSpLocks noChangeAspect="1"/>
            </p:cNvGrpSpPr>
            <p:nvPr/>
          </p:nvGrpSpPr>
          <p:grpSpPr bwMode="auto">
            <a:xfrm>
              <a:off x="6029337" y="2548548"/>
              <a:ext cx="411995" cy="467285"/>
              <a:chOff x="3123" y="1781"/>
              <a:chExt cx="231" cy="262"/>
            </a:xfrm>
          </p:grpSpPr>
          <p:sp>
            <p:nvSpPr>
              <p:cNvPr id="636" name="Oval 87"/>
              <p:cNvSpPr>
                <a:spLocks noChangeArrowheads="1"/>
              </p:cNvSpPr>
              <p:nvPr/>
            </p:nvSpPr>
            <p:spPr bwMode="auto">
              <a:xfrm>
                <a:off x="3123" y="1959"/>
                <a:ext cx="84" cy="84"/>
              </a:xfrm>
              <a:prstGeom prst="ellipse">
                <a:avLst/>
              </a:prstGeom>
              <a:solidFill>
                <a:srgbClr val="006600"/>
              </a:solidFill>
              <a:ln w="9525">
                <a:solidFill>
                  <a:srgbClr val="80808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52">
                  <a:latin typeface="+mn-lt"/>
                  <a:ea typeface="+mn-ea"/>
                  <a:cs typeface="+mn-ea"/>
                  <a:sym typeface="+mn-lt"/>
                </a:endParaRPr>
              </a:p>
            </p:txBody>
          </p:sp>
          <p:grpSp>
            <p:nvGrpSpPr>
              <p:cNvPr id="637" name="Group 88"/>
              <p:cNvGrpSpPr>
                <a:grpSpLocks/>
              </p:cNvGrpSpPr>
              <p:nvPr/>
            </p:nvGrpSpPr>
            <p:grpSpPr bwMode="auto">
              <a:xfrm>
                <a:off x="3124" y="1781"/>
                <a:ext cx="230" cy="222"/>
                <a:chOff x="2603" y="538"/>
                <a:chExt cx="804" cy="775"/>
              </a:xfrm>
            </p:grpSpPr>
            <p:sp>
              <p:nvSpPr>
                <p:cNvPr id="638" name="Freeform 89"/>
                <p:cNvSpPr>
                  <a:spLocks/>
                </p:cNvSpPr>
                <p:nvPr/>
              </p:nvSpPr>
              <p:spPr bwMode="auto">
                <a:xfrm>
                  <a:off x="2738" y="1023"/>
                  <a:ext cx="669" cy="290"/>
                </a:xfrm>
                <a:custGeom>
                  <a:avLst/>
                  <a:gdLst>
                    <a:gd name="T0" fmla="*/ 492 w 669"/>
                    <a:gd name="T1" fmla="*/ 0 h 290"/>
                    <a:gd name="T2" fmla="*/ 195 w 669"/>
                    <a:gd name="T3" fmla="*/ 78 h 290"/>
                    <a:gd name="T4" fmla="*/ 245 w 669"/>
                    <a:gd name="T5" fmla="*/ 148 h 290"/>
                    <a:gd name="T6" fmla="*/ 5 w 669"/>
                    <a:gd name="T7" fmla="*/ 261 h 290"/>
                    <a:gd name="T8" fmla="*/ 48 w 669"/>
                    <a:gd name="T9" fmla="*/ 272 h 290"/>
                    <a:gd name="T10" fmla="*/ 294 w 669"/>
                    <a:gd name="T11" fmla="*/ 154 h 290"/>
                    <a:gd name="T12" fmla="*/ 327 w 669"/>
                    <a:gd name="T13" fmla="*/ 155 h 290"/>
                    <a:gd name="T14" fmla="*/ 624 w 669"/>
                    <a:gd name="T15" fmla="*/ 78 h 290"/>
                    <a:gd name="T16" fmla="*/ 492 w 669"/>
                    <a:gd name="T17" fmla="*/ 0 h 2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9"/>
                    <a:gd name="T28" fmla="*/ 0 h 290"/>
                    <a:gd name="T29" fmla="*/ 669 w 669"/>
                    <a:gd name="T30" fmla="*/ 290 h 2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9" h="290">
                      <a:moveTo>
                        <a:pt x="492" y="0"/>
                      </a:moveTo>
                      <a:cubicBezTo>
                        <a:pt x="373" y="0"/>
                        <a:pt x="240" y="35"/>
                        <a:pt x="195" y="78"/>
                      </a:cubicBezTo>
                      <a:cubicBezTo>
                        <a:pt x="162" y="109"/>
                        <a:pt x="184" y="136"/>
                        <a:pt x="245" y="148"/>
                      </a:cubicBezTo>
                      <a:cubicBezTo>
                        <a:pt x="5" y="261"/>
                        <a:pt x="5" y="261"/>
                        <a:pt x="5" y="261"/>
                      </a:cubicBezTo>
                      <a:cubicBezTo>
                        <a:pt x="9" y="284"/>
                        <a:pt x="0" y="290"/>
                        <a:pt x="48" y="272"/>
                      </a:cubicBezTo>
                      <a:cubicBezTo>
                        <a:pt x="294" y="154"/>
                        <a:pt x="294" y="154"/>
                        <a:pt x="294" y="154"/>
                      </a:cubicBezTo>
                      <a:cubicBezTo>
                        <a:pt x="304" y="155"/>
                        <a:pt x="315" y="155"/>
                        <a:pt x="327" y="155"/>
                      </a:cubicBezTo>
                      <a:cubicBezTo>
                        <a:pt x="445" y="155"/>
                        <a:pt x="578" y="120"/>
                        <a:pt x="624" y="78"/>
                      </a:cubicBezTo>
                      <a:cubicBezTo>
                        <a:pt x="669" y="35"/>
                        <a:pt x="610" y="0"/>
                        <a:pt x="492" y="0"/>
                      </a:cubicBezTo>
                      <a:close/>
                    </a:path>
                  </a:pathLst>
                </a:custGeom>
                <a:solidFill>
                  <a:schemeClr val="tx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pic>
              <p:nvPicPr>
                <p:cNvPr id="639" name="Picture 90" descr="rot"/>
                <p:cNvPicPr>
                  <a:picLocks noChangeAspect="1" noChangeArrowheads="1"/>
                </p:cNvPicPr>
                <p:nvPr/>
              </p:nvPicPr>
              <p:blipFill>
                <a:blip r:embed="rId3" cstate="print">
                  <a:extLst>
                    <a:ext uri="{28A0092B-C50C-407E-A947-70E740481C1C}">
                      <a14:useLocalDpi xmlns:a14="http://schemas.microsoft.com/office/drawing/2010/main" val="0"/>
                    </a:ext>
                  </a:extLst>
                </a:blip>
                <a:srcRect b="16612"/>
                <a:stretch>
                  <a:fillRect/>
                </a:stretch>
              </p:blipFill>
              <p:spPr bwMode="auto">
                <a:xfrm>
                  <a:off x="2603" y="538"/>
                  <a:ext cx="57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648" name="组合 647"/>
          <p:cNvGrpSpPr/>
          <p:nvPr/>
        </p:nvGrpSpPr>
        <p:grpSpPr>
          <a:xfrm>
            <a:off x="3424847" y="2443808"/>
            <a:ext cx="1331877" cy="846564"/>
            <a:chOff x="4005168" y="2628503"/>
            <a:chExt cx="1557556" cy="990010"/>
          </a:xfrm>
        </p:grpSpPr>
        <p:sp>
          <p:nvSpPr>
            <p:cNvPr id="640" name="矩形 639"/>
            <p:cNvSpPr/>
            <p:nvPr/>
          </p:nvSpPr>
          <p:spPr>
            <a:xfrm>
              <a:off x="4300874" y="2891073"/>
              <a:ext cx="660243" cy="323411"/>
            </a:xfrm>
            <a:prstGeom prst="rect">
              <a:avLst/>
            </a:prstGeom>
            <a:ln>
              <a:solidFill>
                <a:schemeClr val="bg1"/>
              </a:solidFill>
            </a:ln>
          </p:spPr>
          <p:style>
            <a:lnRef idx="1">
              <a:schemeClr val="accent2"/>
            </a:lnRef>
            <a:fillRef idx="2">
              <a:schemeClr val="accent2"/>
            </a:fillRef>
            <a:effectRef idx="1">
              <a:schemeClr val="accent2"/>
            </a:effectRef>
            <a:fontRef idx="minor">
              <a:schemeClr val="dk1"/>
            </a:fontRef>
          </p:style>
          <p:txBody>
            <a:bodyPr wrap="none">
              <a:spAutoFit/>
            </a:bodyPr>
            <a:lstStyle/>
            <a:p>
              <a:pPr>
                <a:buNone/>
              </a:pPr>
              <a:r>
                <a:rPr lang="en-US" altLang="zh-CN" sz="1197" dirty="0">
                  <a:ln w="0"/>
                  <a:solidFill>
                    <a:schemeClr val="tx1"/>
                  </a:solidFill>
                  <a:effectLst>
                    <a:outerShdw blurRad="38100" dist="19050" dir="2700000" algn="tl" rotWithShape="0">
                      <a:schemeClr val="dk1">
                        <a:alpha val="40000"/>
                      </a:schemeClr>
                    </a:outerShdw>
                  </a:effectLst>
                  <a:cs typeface="+mn-ea"/>
                  <a:sym typeface="+mn-lt"/>
                </a:rPr>
                <a:t>5G IC</a:t>
              </a:r>
            </a:p>
          </p:txBody>
        </p:sp>
        <p:pic>
          <p:nvPicPr>
            <p:cNvPr id="641" name="图片 64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05168" y="3205985"/>
              <a:ext cx="1332262" cy="412528"/>
            </a:xfrm>
            <a:prstGeom prst="rect">
              <a:avLst/>
            </a:prstGeom>
            <a:ln>
              <a:noFill/>
            </a:ln>
            <a:effectLst>
              <a:outerShdw blurRad="292100" dist="139700" dir="2700000" algn="tl" rotWithShape="0">
                <a:srgbClr val="333333">
                  <a:alpha val="65000"/>
                </a:srgbClr>
              </a:outerShdw>
            </a:effectLst>
          </p:spPr>
        </p:pic>
        <p:grpSp>
          <p:nvGrpSpPr>
            <p:cNvPr id="642" name="Group 81"/>
            <p:cNvGrpSpPr>
              <a:grpSpLocks noChangeAspect="1"/>
            </p:cNvGrpSpPr>
            <p:nvPr/>
          </p:nvGrpSpPr>
          <p:grpSpPr bwMode="auto">
            <a:xfrm>
              <a:off x="5152512" y="2628503"/>
              <a:ext cx="410212" cy="467285"/>
              <a:chOff x="1504" y="2228"/>
              <a:chExt cx="230" cy="262"/>
            </a:xfrm>
          </p:grpSpPr>
          <p:sp>
            <p:nvSpPr>
              <p:cNvPr id="643" name="Oval 82"/>
              <p:cNvSpPr>
                <a:spLocks noChangeArrowheads="1"/>
              </p:cNvSpPr>
              <p:nvPr/>
            </p:nvSpPr>
            <p:spPr bwMode="auto">
              <a:xfrm>
                <a:off x="1507" y="2406"/>
                <a:ext cx="84" cy="84"/>
              </a:xfrm>
              <a:prstGeom prst="ellipse">
                <a:avLst/>
              </a:prstGeom>
              <a:solidFill>
                <a:srgbClr val="006600"/>
              </a:solidFill>
              <a:ln w="9525">
                <a:solidFill>
                  <a:srgbClr val="808080"/>
                </a:solidFill>
                <a:round/>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52">
                  <a:latin typeface="+mn-lt"/>
                  <a:ea typeface="+mn-ea"/>
                  <a:cs typeface="+mn-ea"/>
                  <a:sym typeface="+mn-lt"/>
                </a:endParaRPr>
              </a:p>
            </p:txBody>
          </p:sp>
          <p:grpSp>
            <p:nvGrpSpPr>
              <p:cNvPr id="644" name="Group 83"/>
              <p:cNvGrpSpPr>
                <a:grpSpLocks/>
              </p:cNvGrpSpPr>
              <p:nvPr/>
            </p:nvGrpSpPr>
            <p:grpSpPr bwMode="auto">
              <a:xfrm>
                <a:off x="1504" y="2227"/>
                <a:ext cx="230" cy="222"/>
                <a:chOff x="4717" y="538"/>
                <a:chExt cx="806" cy="775"/>
              </a:xfrm>
            </p:grpSpPr>
            <p:sp>
              <p:nvSpPr>
                <p:cNvPr id="645" name="Freeform 84"/>
                <p:cNvSpPr>
                  <a:spLocks/>
                </p:cNvSpPr>
                <p:nvPr/>
              </p:nvSpPr>
              <p:spPr bwMode="auto">
                <a:xfrm>
                  <a:off x="4854" y="1023"/>
                  <a:ext cx="669" cy="290"/>
                </a:xfrm>
                <a:custGeom>
                  <a:avLst/>
                  <a:gdLst>
                    <a:gd name="T0" fmla="*/ 492 w 669"/>
                    <a:gd name="T1" fmla="*/ 0 h 290"/>
                    <a:gd name="T2" fmla="*/ 195 w 669"/>
                    <a:gd name="T3" fmla="*/ 78 h 290"/>
                    <a:gd name="T4" fmla="*/ 245 w 669"/>
                    <a:gd name="T5" fmla="*/ 148 h 290"/>
                    <a:gd name="T6" fmla="*/ 5 w 669"/>
                    <a:gd name="T7" fmla="*/ 261 h 290"/>
                    <a:gd name="T8" fmla="*/ 48 w 669"/>
                    <a:gd name="T9" fmla="*/ 272 h 290"/>
                    <a:gd name="T10" fmla="*/ 294 w 669"/>
                    <a:gd name="T11" fmla="*/ 154 h 290"/>
                    <a:gd name="T12" fmla="*/ 327 w 669"/>
                    <a:gd name="T13" fmla="*/ 155 h 290"/>
                    <a:gd name="T14" fmla="*/ 624 w 669"/>
                    <a:gd name="T15" fmla="*/ 78 h 290"/>
                    <a:gd name="T16" fmla="*/ 492 w 669"/>
                    <a:gd name="T17" fmla="*/ 0 h 2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9"/>
                    <a:gd name="T28" fmla="*/ 0 h 290"/>
                    <a:gd name="T29" fmla="*/ 669 w 669"/>
                    <a:gd name="T30" fmla="*/ 290 h 2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9" h="290">
                      <a:moveTo>
                        <a:pt x="492" y="0"/>
                      </a:moveTo>
                      <a:cubicBezTo>
                        <a:pt x="373" y="0"/>
                        <a:pt x="240" y="35"/>
                        <a:pt x="195" y="78"/>
                      </a:cubicBezTo>
                      <a:cubicBezTo>
                        <a:pt x="162" y="109"/>
                        <a:pt x="184" y="136"/>
                        <a:pt x="245" y="148"/>
                      </a:cubicBezTo>
                      <a:cubicBezTo>
                        <a:pt x="5" y="261"/>
                        <a:pt x="5" y="261"/>
                        <a:pt x="5" y="261"/>
                      </a:cubicBezTo>
                      <a:cubicBezTo>
                        <a:pt x="9" y="284"/>
                        <a:pt x="0" y="290"/>
                        <a:pt x="48" y="272"/>
                      </a:cubicBezTo>
                      <a:cubicBezTo>
                        <a:pt x="294" y="154"/>
                        <a:pt x="294" y="154"/>
                        <a:pt x="294" y="154"/>
                      </a:cubicBezTo>
                      <a:cubicBezTo>
                        <a:pt x="304" y="155"/>
                        <a:pt x="315" y="155"/>
                        <a:pt x="327" y="155"/>
                      </a:cubicBezTo>
                      <a:cubicBezTo>
                        <a:pt x="445" y="155"/>
                        <a:pt x="578" y="120"/>
                        <a:pt x="624" y="78"/>
                      </a:cubicBezTo>
                      <a:cubicBezTo>
                        <a:pt x="669" y="35"/>
                        <a:pt x="610" y="0"/>
                        <a:pt x="492" y="0"/>
                      </a:cubicBezTo>
                      <a:close/>
                    </a:path>
                  </a:pathLst>
                </a:custGeom>
                <a:solidFill>
                  <a:schemeClr val="tx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052">
                    <a:latin typeface="+mn-lt"/>
                    <a:ea typeface="+mn-ea"/>
                    <a:cs typeface="+mn-ea"/>
                    <a:sym typeface="+mn-lt"/>
                  </a:endParaRPr>
                </a:p>
              </p:txBody>
            </p:sp>
            <p:pic>
              <p:nvPicPr>
                <p:cNvPr id="646" name="Picture 85" descr="hellblau"/>
                <p:cNvPicPr>
                  <a:picLocks noChangeAspect="1" noChangeArrowheads="1"/>
                </p:cNvPicPr>
                <p:nvPr/>
              </p:nvPicPr>
              <p:blipFill>
                <a:blip r:embed="rId8" cstate="print">
                  <a:extLst>
                    <a:ext uri="{28A0092B-C50C-407E-A947-70E740481C1C}">
                      <a14:useLocalDpi xmlns:a14="http://schemas.microsoft.com/office/drawing/2010/main" val="0"/>
                    </a:ext>
                  </a:extLst>
                </a:blip>
                <a:srcRect b="16612"/>
                <a:stretch>
                  <a:fillRect/>
                </a:stretch>
              </p:blipFill>
              <p:spPr bwMode="auto">
                <a:xfrm>
                  <a:off x="4717" y="538"/>
                  <a:ext cx="57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4" name="灯片编号占位符 3"/>
          <p:cNvSpPr>
            <a:spLocks noGrp="1"/>
          </p:cNvSpPr>
          <p:nvPr>
            <p:ph type="sldNum" sz="quarter" idx="11"/>
          </p:nvPr>
        </p:nvSpPr>
        <p:spPr/>
        <p:txBody>
          <a:bodyPr/>
          <a:lstStyle/>
          <a:p>
            <a:pPr>
              <a:defRPr/>
            </a:pPr>
            <a:fld id="{3E49CAD4-7317-412C-9D91-74F31C1FB391}" type="slidenum">
              <a:rPr lang="zh-CN" altLang="en-US" smtClean="0">
                <a:latin typeface="+mn-lt"/>
                <a:ea typeface="+mn-ea"/>
                <a:cs typeface="+mn-ea"/>
                <a:sym typeface="+mn-lt"/>
              </a:rPr>
              <a:pPr>
                <a:defRPr/>
              </a:pPr>
              <a:t>104</a:t>
            </a:fld>
            <a:r>
              <a:rPr lang="en-US" altLang="zh-CN">
                <a:latin typeface="+mn-lt"/>
                <a:ea typeface="+mn-ea"/>
                <a:cs typeface="+mn-ea"/>
                <a:sym typeface="+mn-lt"/>
              </a:rPr>
              <a:t>/59</a:t>
            </a:r>
            <a:endParaRPr lang="zh-CN" altLang="en-US" dirty="0">
              <a:latin typeface="+mn-lt"/>
              <a:ea typeface="+mn-ea"/>
              <a:cs typeface="+mn-ea"/>
              <a:sym typeface="+mn-lt"/>
            </a:endParaRPr>
          </a:p>
        </p:txBody>
      </p:sp>
    </p:spTree>
    <p:extLst>
      <p:ext uri="{BB962C8B-B14F-4D97-AF65-F5344CB8AC3E}">
        <p14:creationId xmlns:p14="http://schemas.microsoft.com/office/powerpoint/2010/main" val="161417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47"/>
                                        </p:tgtEl>
                                        <p:attrNameLst>
                                          <p:attrName>style.visibility</p:attrName>
                                        </p:attrNameLst>
                                      </p:cBhvr>
                                      <p:to>
                                        <p:strVal val="visible"/>
                                      </p:to>
                                    </p:set>
                                    <p:animEffect transition="in" filter="barn(inVertical)">
                                      <p:cBhvr>
                                        <p:cTn id="7" dur="500"/>
                                        <p:tgtEl>
                                          <p:spTgt spid="64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48"/>
                                        </p:tgtEl>
                                        <p:attrNameLst>
                                          <p:attrName>style.visibility</p:attrName>
                                        </p:attrNameLst>
                                      </p:cBhvr>
                                      <p:to>
                                        <p:strVal val="visible"/>
                                      </p:to>
                                    </p:set>
                                    <p:anim calcmode="lin" valueType="num">
                                      <p:cBhvr>
                                        <p:cTn id="11" dur="500" fill="hold"/>
                                        <p:tgtEl>
                                          <p:spTgt spid="648"/>
                                        </p:tgtEl>
                                        <p:attrNameLst>
                                          <p:attrName>ppt_w</p:attrName>
                                        </p:attrNameLst>
                                      </p:cBhvr>
                                      <p:tavLst>
                                        <p:tav tm="0">
                                          <p:val>
                                            <p:fltVal val="0"/>
                                          </p:val>
                                        </p:tav>
                                        <p:tav tm="100000">
                                          <p:val>
                                            <p:strVal val="#ppt_w"/>
                                          </p:val>
                                        </p:tav>
                                      </p:tavLst>
                                    </p:anim>
                                    <p:anim calcmode="lin" valueType="num">
                                      <p:cBhvr>
                                        <p:cTn id="12" dur="500" fill="hold"/>
                                        <p:tgtEl>
                                          <p:spTgt spid="648"/>
                                        </p:tgtEl>
                                        <p:attrNameLst>
                                          <p:attrName>ppt_h</p:attrName>
                                        </p:attrNameLst>
                                      </p:cBhvr>
                                      <p:tavLst>
                                        <p:tav tm="0">
                                          <p:val>
                                            <p:fltVal val="0"/>
                                          </p:val>
                                        </p:tav>
                                        <p:tav tm="100000">
                                          <p:val>
                                            <p:strVal val="#ppt_h"/>
                                          </p:val>
                                        </p:tav>
                                      </p:tavLst>
                                    </p:anim>
                                    <p:animEffect transition="in" filter="fade">
                                      <p:cBhvr>
                                        <p:cTn id="13" dur="500"/>
                                        <p:tgtEl>
                                          <p:spTgt spid="64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649"/>
                                        </p:tgtEl>
                                        <p:attrNameLst>
                                          <p:attrName>style.visibility</p:attrName>
                                        </p:attrNameLst>
                                      </p:cBhvr>
                                      <p:to>
                                        <p:strVal val="visible"/>
                                      </p:to>
                                    </p:set>
                                    <p:animEffect transition="in" filter="randombar(horizontal)">
                                      <p:cBhvr>
                                        <p:cTn id="17" dur="500"/>
                                        <p:tgtEl>
                                          <p:spTgt spid="64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50"/>
                                        </p:tgtEl>
                                        <p:attrNameLst>
                                          <p:attrName>style.visibility</p:attrName>
                                        </p:attrNameLst>
                                      </p:cBhvr>
                                      <p:to>
                                        <p:strVal val="visible"/>
                                      </p:to>
                                    </p:set>
                                    <p:anim calcmode="lin" valueType="num">
                                      <p:cBhvr>
                                        <p:cTn id="21" dur="500" fill="hold"/>
                                        <p:tgtEl>
                                          <p:spTgt spid="650"/>
                                        </p:tgtEl>
                                        <p:attrNameLst>
                                          <p:attrName>ppt_w</p:attrName>
                                        </p:attrNameLst>
                                      </p:cBhvr>
                                      <p:tavLst>
                                        <p:tav tm="0">
                                          <p:val>
                                            <p:fltVal val="0"/>
                                          </p:val>
                                        </p:tav>
                                        <p:tav tm="100000">
                                          <p:val>
                                            <p:strVal val="#ppt_w"/>
                                          </p:val>
                                        </p:tav>
                                      </p:tavLst>
                                    </p:anim>
                                    <p:anim calcmode="lin" valueType="num">
                                      <p:cBhvr>
                                        <p:cTn id="22" dur="500" fill="hold"/>
                                        <p:tgtEl>
                                          <p:spTgt spid="650"/>
                                        </p:tgtEl>
                                        <p:attrNameLst>
                                          <p:attrName>ppt_h</p:attrName>
                                        </p:attrNameLst>
                                      </p:cBhvr>
                                      <p:tavLst>
                                        <p:tav tm="0">
                                          <p:val>
                                            <p:fltVal val="0"/>
                                          </p:val>
                                        </p:tav>
                                        <p:tav tm="100000">
                                          <p:val>
                                            <p:strVal val="#ppt_h"/>
                                          </p:val>
                                        </p:tav>
                                      </p:tavLst>
                                    </p:anim>
                                    <p:animEffect transition="in" filter="fade">
                                      <p:cBhvr>
                                        <p:cTn id="23" dur="500"/>
                                        <p:tgtEl>
                                          <p:spTgt spid="650"/>
                                        </p:tgtEl>
                                      </p:cBhvr>
                                    </p:animEffect>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52"/>
                                        </p:tgtEl>
                                        <p:attrNameLst>
                                          <p:attrName>style.visibility</p:attrName>
                                        </p:attrNameLst>
                                      </p:cBhvr>
                                      <p:to>
                                        <p:strVal val="visible"/>
                                      </p:to>
                                    </p:set>
                                    <p:anim calcmode="lin" valueType="num">
                                      <p:cBhvr additive="base">
                                        <p:cTn id="27" dur="500" fill="hold"/>
                                        <p:tgtEl>
                                          <p:spTgt spid="652"/>
                                        </p:tgtEl>
                                        <p:attrNameLst>
                                          <p:attrName>ppt_x</p:attrName>
                                        </p:attrNameLst>
                                      </p:cBhvr>
                                      <p:tavLst>
                                        <p:tav tm="0">
                                          <p:val>
                                            <p:strVal val="#ppt_x"/>
                                          </p:val>
                                        </p:tav>
                                        <p:tav tm="100000">
                                          <p:val>
                                            <p:strVal val="#ppt_x"/>
                                          </p:val>
                                        </p:tav>
                                      </p:tavLst>
                                    </p:anim>
                                    <p:anim calcmode="lin" valueType="num">
                                      <p:cBhvr additive="base">
                                        <p:cTn id="28" dur="500" fill="hold"/>
                                        <p:tgtEl>
                                          <p:spTgt spid="65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5" presetClass="entr" presetSubtype="10" fill="hold" nodeType="afterEffect">
                                  <p:stCondLst>
                                    <p:cond delay="0"/>
                                  </p:stCondLst>
                                  <p:childTnLst>
                                    <p:set>
                                      <p:cBhvr>
                                        <p:cTn id="31" dur="1" fill="hold">
                                          <p:stCondLst>
                                            <p:cond delay="0"/>
                                          </p:stCondLst>
                                        </p:cTn>
                                        <p:tgtEl>
                                          <p:spTgt spid="651"/>
                                        </p:tgtEl>
                                        <p:attrNameLst>
                                          <p:attrName>style.visibility</p:attrName>
                                        </p:attrNameLst>
                                      </p:cBhvr>
                                      <p:to>
                                        <p:strVal val="visible"/>
                                      </p:to>
                                    </p:set>
                                    <p:animEffect transition="in" filter="checkerboard(across)">
                                      <p:cBhvr>
                                        <p:cTn id="32" dur="500"/>
                                        <p:tgtEl>
                                          <p:spTgt spid="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bwMode="auto">
          <a:xfrm>
            <a:off x="971600" y="2050171"/>
            <a:ext cx="7935333" cy="2449684"/>
          </a:xfrm>
          <a:prstGeom prst="rect">
            <a:avLst/>
          </a:prstGeom>
          <a:solidFill>
            <a:srgbClr val="92D050">
              <a:alpha val="18000"/>
            </a:srgbClr>
          </a:solidFill>
          <a:ln w="9525" cap="flat" cmpd="sng" algn="ctr">
            <a:solidFill>
              <a:schemeClr val="tx1">
                <a:lumMod val="65000"/>
                <a:lumOff val="35000"/>
              </a:schemeClr>
            </a:solidFill>
            <a:prstDash val="dash"/>
            <a:round/>
            <a:headEnd type="none" w="med" len="med"/>
            <a:tailEnd type="none" w="med" len="med"/>
          </a:ln>
          <a:effectLst/>
        </p:spPr>
        <p:txBody>
          <a:bodyPr vert="horz" wrap="none" lIns="67400" tIns="34239" rIns="68479" bIns="34239" numCol="1" rtlCol="0" anchor="ctr" anchorCtr="0" compatLnSpc="1"/>
          <a:lstStyle/>
          <a:p>
            <a:pPr fontAlgn="base">
              <a:spcBef>
                <a:spcPct val="0"/>
              </a:spcBef>
              <a:spcAft>
                <a:spcPct val="0"/>
              </a:spcAft>
            </a:pPr>
            <a:endParaRPr lang="zh-CN" altLang="en-US" sz="1800" b="1">
              <a:latin typeface="+mn-lt"/>
              <a:ea typeface="+mn-ea"/>
              <a:cs typeface="+mn-ea"/>
              <a:sym typeface="+mn-lt"/>
            </a:endParaRPr>
          </a:p>
        </p:txBody>
      </p:sp>
      <p:cxnSp>
        <p:nvCxnSpPr>
          <p:cNvPr id="56" name="直接箭头连接符 55"/>
          <p:cNvCxnSpPr/>
          <p:nvPr/>
        </p:nvCxnSpPr>
        <p:spPr bwMode="auto">
          <a:xfrm>
            <a:off x="584607" y="6086281"/>
            <a:ext cx="8185691" cy="0"/>
          </a:xfrm>
          <a:prstGeom prst="straightConnector1">
            <a:avLst/>
          </a:prstGeom>
          <a:solidFill>
            <a:srgbClr val="C0C0C0"/>
          </a:solidFill>
          <a:ln w="38100" cap="flat" cmpd="sng" algn="ctr">
            <a:solidFill>
              <a:srgbClr val="92D050"/>
            </a:solidFill>
            <a:prstDash val="solid"/>
            <a:round/>
            <a:headEnd type="none" w="med" len="med"/>
            <a:tailEnd type="arrow"/>
          </a:ln>
          <a:effectLst/>
        </p:spPr>
      </p:cxnSp>
      <p:sp>
        <p:nvSpPr>
          <p:cNvPr id="92" name="椭圆 91"/>
          <p:cNvSpPr/>
          <p:nvPr/>
        </p:nvSpPr>
        <p:spPr bwMode="auto">
          <a:xfrm>
            <a:off x="1560019" y="5991302"/>
            <a:ext cx="325138" cy="232994"/>
          </a:xfrm>
          <a:prstGeom prst="ellipse">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68580" tIns="34290" rIns="68580" bIns="34290" numCol="1" rtlCol="0" anchor="t" anchorCtr="0" compatLnSpc="1"/>
          <a:lstStyle/>
          <a:p>
            <a:pPr defTabSz="685324">
              <a:buClr>
                <a:srgbClr val="CC9900"/>
              </a:buClr>
              <a:buFont typeface="Wingdings" panose="05000000000000000000" pitchFamily="2" charset="2"/>
              <a:buChar char="n"/>
            </a:pPr>
            <a:endParaRPr lang="zh-CN" altLang="en-US" sz="1275" b="1" kern="0" dirty="0">
              <a:latin typeface="+mn-lt"/>
              <a:ea typeface="+mn-ea"/>
              <a:cs typeface="+mn-ea"/>
              <a:sym typeface="+mn-lt"/>
            </a:endParaRPr>
          </a:p>
        </p:txBody>
      </p:sp>
      <p:sp>
        <p:nvSpPr>
          <p:cNvPr id="93" name="椭圆 92"/>
          <p:cNvSpPr/>
          <p:nvPr/>
        </p:nvSpPr>
        <p:spPr bwMode="auto">
          <a:xfrm>
            <a:off x="4296597" y="5966808"/>
            <a:ext cx="325138" cy="232994"/>
          </a:xfrm>
          <a:prstGeom prst="ellipse">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68580" tIns="34290" rIns="68580" bIns="34290" numCol="1" rtlCol="0" anchor="t" anchorCtr="0" compatLnSpc="1"/>
          <a:lstStyle/>
          <a:p>
            <a:pPr defTabSz="685324">
              <a:buClr>
                <a:srgbClr val="CC9900"/>
              </a:buClr>
              <a:buFont typeface="Wingdings" panose="05000000000000000000" pitchFamily="2" charset="2"/>
              <a:buChar char="n"/>
            </a:pPr>
            <a:endParaRPr lang="zh-CN" altLang="en-US" sz="1275" b="1" kern="0" dirty="0">
              <a:latin typeface="+mn-lt"/>
              <a:ea typeface="+mn-ea"/>
              <a:cs typeface="+mn-ea"/>
              <a:sym typeface="+mn-lt"/>
            </a:endParaRPr>
          </a:p>
        </p:txBody>
      </p:sp>
      <p:sp>
        <p:nvSpPr>
          <p:cNvPr id="94" name="椭圆 93"/>
          <p:cNvSpPr/>
          <p:nvPr/>
        </p:nvSpPr>
        <p:spPr bwMode="auto">
          <a:xfrm>
            <a:off x="7245097" y="5991592"/>
            <a:ext cx="325138" cy="232994"/>
          </a:xfrm>
          <a:prstGeom prst="ellipse">
            <a:avLst/>
          </a:prstGeom>
          <a:solidFill>
            <a:srgbClr val="92D050"/>
          </a:solidFill>
          <a:ln w="9525" cap="flat" cmpd="sng" algn="ctr">
            <a:solidFill>
              <a:srgbClr val="92D050"/>
            </a:solidFill>
            <a:prstDash val="solid"/>
            <a:round/>
            <a:headEnd type="none" w="med" len="med"/>
            <a:tailEnd type="none" w="med" len="med"/>
          </a:ln>
          <a:effectLst/>
        </p:spPr>
        <p:txBody>
          <a:bodyPr vert="horz" wrap="square" lIns="68580" tIns="34290" rIns="68580" bIns="34290" numCol="1" rtlCol="0" anchor="t" anchorCtr="0" compatLnSpc="1"/>
          <a:lstStyle/>
          <a:p>
            <a:pPr defTabSz="685324">
              <a:buClr>
                <a:srgbClr val="CC9900"/>
              </a:buClr>
              <a:buFont typeface="Wingdings" panose="05000000000000000000" pitchFamily="2" charset="2"/>
              <a:buChar char="n"/>
            </a:pPr>
            <a:endParaRPr lang="zh-CN" altLang="en-US" sz="1275" b="1" kern="0" dirty="0">
              <a:latin typeface="+mn-lt"/>
              <a:ea typeface="+mn-ea"/>
              <a:cs typeface="+mn-ea"/>
              <a:sym typeface="+mn-lt"/>
            </a:endParaRPr>
          </a:p>
        </p:txBody>
      </p:sp>
      <p:sp>
        <p:nvSpPr>
          <p:cNvPr id="95" name="文本框 3"/>
          <p:cNvSpPr txBox="1"/>
          <p:nvPr/>
        </p:nvSpPr>
        <p:spPr>
          <a:xfrm>
            <a:off x="1387057" y="6137298"/>
            <a:ext cx="660668" cy="395814"/>
          </a:xfrm>
          <a:prstGeom prst="rect">
            <a:avLst/>
          </a:prstGeom>
          <a:noFill/>
        </p:spPr>
        <p:txBody>
          <a:bodyPr wrap="square" rtlCol="0">
            <a:spAutoFit/>
          </a:bodyPr>
          <a:lstStyle/>
          <a:p>
            <a:pPr algn="ctr" defTabSz="685324">
              <a:lnSpc>
                <a:spcPct val="150000"/>
              </a:lnSpc>
            </a:pPr>
            <a:r>
              <a:rPr lang="en-US" altLang="zh-CN" sz="1500" b="1" kern="0" dirty="0">
                <a:solidFill>
                  <a:srgbClr val="92D050"/>
                </a:solidFill>
                <a:latin typeface="+mn-lt"/>
                <a:ea typeface="+mn-ea"/>
                <a:cs typeface="+mn-ea"/>
                <a:sym typeface="+mn-lt"/>
              </a:rPr>
              <a:t>4G</a:t>
            </a:r>
          </a:p>
        </p:txBody>
      </p:sp>
      <p:sp>
        <p:nvSpPr>
          <p:cNvPr id="96" name="文本框 3"/>
          <p:cNvSpPr txBox="1"/>
          <p:nvPr/>
        </p:nvSpPr>
        <p:spPr>
          <a:xfrm>
            <a:off x="3917268" y="6138863"/>
            <a:ext cx="1110888" cy="395814"/>
          </a:xfrm>
          <a:prstGeom prst="rect">
            <a:avLst/>
          </a:prstGeom>
          <a:noFill/>
        </p:spPr>
        <p:txBody>
          <a:bodyPr wrap="square" rtlCol="0">
            <a:spAutoFit/>
          </a:bodyPr>
          <a:lstStyle/>
          <a:p>
            <a:pPr algn="ctr" defTabSz="685324">
              <a:lnSpc>
                <a:spcPct val="150000"/>
              </a:lnSpc>
            </a:pPr>
            <a:r>
              <a:rPr lang="en-US" altLang="zh-CN" sz="1500" b="1" kern="0" dirty="0">
                <a:solidFill>
                  <a:srgbClr val="92D050"/>
                </a:solidFill>
                <a:latin typeface="+mn-lt"/>
                <a:ea typeface="+mn-ea"/>
                <a:cs typeface="+mn-ea"/>
                <a:sym typeface="+mn-lt"/>
              </a:rPr>
              <a:t>4.5G</a:t>
            </a:r>
          </a:p>
        </p:txBody>
      </p:sp>
      <p:sp>
        <p:nvSpPr>
          <p:cNvPr id="97" name="文本框 3"/>
          <p:cNvSpPr txBox="1"/>
          <p:nvPr/>
        </p:nvSpPr>
        <p:spPr>
          <a:xfrm>
            <a:off x="6816416" y="6158283"/>
            <a:ext cx="1110888" cy="395814"/>
          </a:xfrm>
          <a:prstGeom prst="rect">
            <a:avLst/>
          </a:prstGeom>
          <a:noFill/>
        </p:spPr>
        <p:txBody>
          <a:bodyPr wrap="square" rtlCol="0">
            <a:spAutoFit/>
          </a:bodyPr>
          <a:lstStyle/>
          <a:p>
            <a:pPr algn="ctr" defTabSz="685324">
              <a:lnSpc>
                <a:spcPct val="150000"/>
              </a:lnSpc>
            </a:pPr>
            <a:r>
              <a:rPr lang="en-US" altLang="zh-CN" sz="1500" b="1" kern="0" dirty="0">
                <a:solidFill>
                  <a:srgbClr val="92D050"/>
                </a:solidFill>
                <a:latin typeface="+mn-lt"/>
                <a:ea typeface="+mn-ea"/>
                <a:cs typeface="+mn-ea"/>
                <a:sym typeface="+mn-lt"/>
              </a:rPr>
              <a:t>5G</a:t>
            </a:r>
          </a:p>
        </p:txBody>
      </p:sp>
      <p:sp>
        <p:nvSpPr>
          <p:cNvPr id="98" name="TextBox 34"/>
          <p:cNvSpPr txBox="1"/>
          <p:nvPr/>
        </p:nvSpPr>
        <p:spPr>
          <a:xfrm>
            <a:off x="886326" y="4511188"/>
            <a:ext cx="1625690" cy="300056"/>
          </a:xfrm>
          <a:prstGeom prst="rect">
            <a:avLst/>
          </a:prstGeom>
          <a:noFill/>
        </p:spPr>
        <p:txBody>
          <a:bodyPr wrap="square" lIns="68558" tIns="34277" rIns="68558" bIns="34277" rtlCol="0">
            <a:spAutoFit/>
          </a:bodyPr>
          <a:lstStyle/>
          <a:p>
            <a:pPr algn="ctr" defTabSz="685324"/>
            <a:r>
              <a:rPr lang="zh-CN" altLang="en-US" sz="1500" b="1" kern="0" dirty="0">
                <a:latin typeface="+mn-lt"/>
                <a:ea typeface="+mn-ea"/>
                <a:cs typeface="+mn-ea"/>
                <a:sym typeface="+mn-lt"/>
              </a:rPr>
              <a:t>人与人互联</a:t>
            </a:r>
          </a:p>
        </p:txBody>
      </p:sp>
      <p:sp>
        <p:nvSpPr>
          <p:cNvPr id="99" name="TextBox 35"/>
          <p:cNvSpPr txBox="1"/>
          <p:nvPr/>
        </p:nvSpPr>
        <p:spPr>
          <a:xfrm>
            <a:off x="3496129" y="4511188"/>
            <a:ext cx="1625690" cy="300056"/>
          </a:xfrm>
          <a:prstGeom prst="rect">
            <a:avLst/>
          </a:prstGeom>
          <a:noFill/>
        </p:spPr>
        <p:txBody>
          <a:bodyPr wrap="square" lIns="68558" tIns="34277" rIns="68558" bIns="34277" rtlCol="0">
            <a:spAutoFit/>
          </a:bodyPr>
          <a:lstStyle/>
          <a:p>
            <a:pPr algn="ctr" defTabSz="685324"/>
            <a:r>
              <a:rPr lang="zh-CN" altLang="en-US" sz="1500" b="1" kern="0" dirty="0">
                <a:latin typeface="+mn-lt"/>
                <a:ea typeface="+mn-ea"/>
                <a:cs typeface="+mn-ea"/>
                <a:sym typeface="+mn-lt"/>
              </a:rPr>
              <a:t>物联网</a:t>
            </a:r>
            <a:endParaRPr lang="en-US" altLang="zh-CN" sz="1500" b="1" kern="0" dirty="0">
              <a:latin typeface="+mn-lt"/>
              <a:ea typeface="+mn-ea"/>
              <a:cs typeface="+mn-ea"/>
              <a:sym typeface="+mn-lt"/>
            </a:endParaRPr>
          </a:p>
        </p:txBody>
      </p:sp>
      <p:sp>
        <p:nvSpPr>
          <p:cNvPr id="100" name="TextBox 36"/>
          <p:cNvSpPr txBox="1"/>
          <p:nvPr/>
        </p:nvSpPr>
        <p:spPr>
          <a:xfrm>
            <a:off x="6316606" y="4502394"/>
            <a:ext cx="1947773" cy="300056"/>
          </a:xfrm>
          <a:prstGeom prst="rect">
            <a:avLst/>
          </a:prstGeom>
          <a:noFill/>
        </p:spPr>
        <p:txBody>
          <a:bodyPr wrap="square" lIns="68558" tIns="34277" rIns="68558" bIns="34277" rtlCol="0">
            <a:spAutoFit/>
          </a:bodyPr>
          <a:lstStyle/>
          <a:p>
            <a:pPr algn="ctr" defTabSz="685324"/>
            <a:r>
              <a:rPr lang="zh-CN" altLang="en-US" sz="1500" b="1" kern="0" dirty="0">
                <a:latin typeface="+mn-lt"/>
                <a:ea typeface="+mn-ea"/>
                <a:cs typeface="+mn-ea"/>
                <a:sym typeface="+mn-lt"/>
              </a:rPr>
              <a:t>万物互联</a:t>
            </a:r>
            <a:endParaRPr lang="en-US" altLang="zh-CN" sz="1500" b="1" kern="0" dirty="0">
              <a:latin typeface="+mn-lt"/>
              <a:ea typeface="+mn-ea"/>
              <a:cs typeface="+mn-ea"/>
              <a:sym typeface="+mn-lt"/>
            </a:endParaRPr>
          </a:p>
        </p:txBody>
      </p:sp>
      <p:pic>
        <p:nvPicPr>
          <p:cNvPr id="101" name="图片 100" descr="59992750.jpg"/>
          <p:cNvPicPr>
            <a:picLocks noChangeAspect="1"/>
          </p:cNvPicPr>
          <p:nvPr/>
        </p:nvPicPr>
        <p:blipFill>
          <a:blip r:embed="rId3" cstate="print"/>
          <a:stretch>
            <a:fillRect/>
          </a:stretch>
        </p:blipFill>
        <p:spPr>
          <a:xfrm>
            <a:off x="1089134" y="5112321"/>
            <a:ext cx="1316504" cy="879662"/>
          </a:xfrm>
          <a:prstGeom prst="rect">
            <a:avLst/>
          </a:prstGeom>
        </p:spPr>
      </p:pic>
      <p:pic>
        <p:nvPicPr>
          <p:cNvPr id="102" name="Picture 2"/>
          <p:cNvPicPr>
            <a:picLocks noChangeAspect="1" noChangeArrowheads="1"/>
          </p:cNvPicPr>
          <p:nvPr/>
        </p:nvPicPr>
        <p:blipFill>
          <a:blip r:embed="rId4" cstate="print"/>
          <a:srcRect/>
          <a:stretch>
            <a:fillRect/>
          </a:stretch>
        </p:blipFill>
        <p:spPr bwMode="auto">
          <a:xfrm>
            <a:off x="6820141" y="5188710"/>
            <a:ext cx="1085002" cy="786971"/>
          </a:xfrm>
          <a:prstGeom prst="rect">
            <a:avLst/>
          </a:prstGeom>
          <a:noFill/>
          <a:ln w="9525">
            <a:noFill/>
            <a:miter lim="800000"/>
            <a:headEnd/>
            <a:tailEnd/>
          </a:ln>
        </p:spPr>
      </p:pic>
      <p:pic>
        <p:nvPicPr>
          <p:cNvPr id="103" name="Picture 4"/>
          <p:cNvPicPr>
            <a:picLocks noChangeAspect="1" noChangeArrowheads="1"/>
          </p:cNvPicPr>
          <p:nvPr/>
        </p:nvPicPr>
        <p:blipFill>
          <a:blip r:embed="rId5" cstate="print"/>
          <a:srcRect/>
          <a:stretch>
            <a:fillRect/>
          </a:stretch>
        </p:blipFill>
        <p:spPr bwMode="auto">
          <a:xfrm>
            <a:off x="3912123" y="5168468"/>
            <a:ext cx="1098251" cy="787006"/>
          </a:xfrm>
          <a:prstGeom prst="rect">
            <a:avLst/>
          </a:prstGeom>
          <a:noFill/>
          <a:ln w="9525">
            <a:noFill/>
            <a:miter lim="800000"/>
            <a:headEnd/>
            <a:tailEnd/>
          </a:ln>
        </p:spPr>
      </p:pic>
      <p:sp>
        <p:nvSpPr>
          <p:cNvPr id="104" name="矩形 103"/>
          <p:cNvSpPr/>
          <p:nvPr/>
        </p:nvSpPr>
        <p:spPr>
          <a:xfrm>
            <a:off x="0" y="4838793"/>
            <a:ext cx="2992316" cy="307777"/>
          </a:xfrm>
          <a:prstGeom prst="rect">
            <a:avLst/>
          </a:prstGeom>
        </p:spPr>
        <p:txBody>
          <a:bodyPr wrap="square">
            <a:spAutoFit/>
          </a:bodyPr>
          <a:lstStyle/>
          <a:p>
            <a:pPr>
              <a:buFont typeface="Arial" panose="020B0604020202020204" pitchFamily="34" charset="0"/>
              <a:buChar char="•"/>
            </a:pPr>
            <a:r>
              <a:rPr lang="zh-CN" altLang="en-US" sz="1400" dirty="0">
                <a:latin typeface="+mn-lt"/>
                <a:ea typeface="+mn-ea"/>
                <a:cs typeface="+mn-ea"/>
                <a:sym typeface="+mn-lt"/>
              </a:rPr>
              <a:t>高清视频、简单物联网、车联网</a:t>
            </a:r>
            <a:endParaRPr lang="en-US" altLang="zh-CN" sz="1400" dirty="0">
              <a:latin typeface="+mn-lt"/>
              <a:ea typeface="+mn-ea"/>
              <a:cs typeface="+mn-ea"/>
              <a:sym typeface="+mn-lt"/>
            </a:endParaRPr>
          </a:p>
        </p:txBody>
      </p:sp>
      <p:sp>
        <p:nvSpPr>
          <p:cNvPr id="105" name="矩形 104"/>
          <p:cNvSpPr/>
          <p:nvPr/>
        </p:nvSpPr>
        <p:spPr>
          <a:xfrm>
            <a:off x="2941460" y="4811215"/>
            <a:ext cx="2791593" cy="307777"/>
          </a:xfrm>
          <a:prstGeom prst="rect">
            <a:avLst/>
          </a:prstGeom>
        </p:spPr>
        <p:txBody>
          <a:bodyPr wrap="square">
            <a:spAutoFit/>
          </a:bodyPr>
          <a:lstStyle/>
          <a:p>
            <a:pPr>
              <a:buFont typeface="Arial" panose="020B0604020202020204" pitchFamily="34" charset="0"/>
              <a:buChar char="•"/>
            </a:pPr>
            <a:r>
              <a:rPr lang="en-US" altLang="zh-CN" sz="1400" dirty="0">
                <a:latin typeface="+mn-lt"/>
                <a:ea typeface="+mn-ea"/>
                <a:cs typeface="+mn-ea"/>
                <a:sym typeface="+mn-lt"/>
              </a:rPr>
              <a:t>4k</a:t>
            </a:r>
            <a:r>
              <a:rPr lang="zh-CN" altLang="en-US" sz="1400" dirty="0">
                <a:latin typeface="+mn-lt"/>
                <a:ea typeface="+mn-ea"/>
                <a:cs typeface="+mn-ea"/>
                <a:sym typeface="+mn-lt"/>
              </a:rPr>
              <a:t>超高清视频、物联网、车联网</a:t>
            </a:r>
            <a:endParaRPr lang="en-US" altLang="zh-CN" sz="1400" dirty="0">
              <a:latin typeface="+mn-lt"/>
              <a:ea typeface="+mn-ea"/>
              <a:cs typeface="+mn-ea"/>
              <a:sym typeface="+mn-lt"/>
            </a:endParaRPr>
          </a:p>
        </p:txBody>
      </p:sp>
      <p:sp>
        <p:nvSpPr>
          <p:cNvPr id="106" name="矩形 105"/>
          <p:cNvSpPr/>
          <p:nvPr/>
        </p:nvSpPr>
        <p:spPr>
          <a:xfrm>
            <a:off x="5849301" y="4710668"/>
            <a:ext cx="2791594" cy="461665"/>
          </a:xfrm>
          <a:prstGeom prst="rect">
            <a:avLst/>
          </a:prstGeom>
        </p:spPr>
        <p:txBody>
          <a:bodyPr wrap="square">
            <a:spAutoFit/>
          </a:bodyPr>
          <a:lstStyle/>
          <a:p>
            <a:pPr>
              <a:buFont typeface="Arial" panose="020B0604020202020204" pitchFamily="34" charset="0"/>
              <a:buChar char="•"/>
            </a:pPr>
            <a:r>
              <a:rPr lang="zh-CN" altLang="en-US" sz="1200" dirty="0">
                <a:solidFill>
                  <a:srgbClr val="FF0000"/>
                </a:solidFill>
                <a:latin typeface="+mn-lt"/>
                <a:ea typeface="+mn-ea"/>
                <a:cs typeface="+mn-ea"/>
                <a:sym typeface="+mn-lt"/>
              </a:rPr>
              <a:t>全息视频、虚拟现实、自动驾驶、物联网、车联网、智能家居、穿戴式设备</a:t>
            </a:r>
            <a:endParaRPr lang="en-US" altLang="zh-CN" sz="1200" dirty="0">
              <a:solidFill>
                <a:srgbClr val="FF0000"/>
              </a:solidFill>
              <a:latin typeface="+mn-lt"/>
              <a:ea typeface="+mn-ea"/>
              <a:cs typeface="+mn-ea"/>
              <a:sym typeface="+mn-lt"/>
            </a:endParaRPr>
          </a:p>
        </p:txBody>
      </p:sp>
      <p:sp>
        <p:nvSpPr>
          <p:cNvPr id="109" name="矩形 108"/>
          <p:cNvSpPr/>
          <p:nvPr/>
        </p:nvSpPr>
        <p:spPr>
          <a:xfrm>
            <a:off x="971600" y="2253940"/>
            <a:ext cx="7935333" cy="1938992"/>
          </a:xfrm>
          <a:prstGeom prst="rect">
            <a:avLst/>
          </a:prstGeom>
        </p:spPr>
        <p:txBody>
          <a:bodyPr wrap="square">
            <a:spAutoFit/>
          </a:bodyPr>
          <a:lstStyle/>
          <a:p>
            <a:pPr>
              <a:buFont typeface="Wingdings" panose="05000000000000000000" pitchFamily="2" charset="2"/>
              <a:buChar char="n"/>
            </a:pPr>
            <a:r>
              <a:rPr lang="en-US" altLang="zh-CN" sz="2000" b="1" dirty="0">
                <a:latin typeface="+mn-lt"/>
                <a:ea typeface="+mn-ea"/>
                <a:cs typeface="+mn-ea"/>
                <a:sym typeface="+mn-lt"/>
              </a:rPr>
              <a:t>5G</a:t>
            </a:r>
            <a:r>
              <a:rPr lang="zh-CN" altLang="en-US" sz="2000" b="1" dirty="0">
                <a:latin typeface="+mn-lt"/>
                <a:ea typeface="+mn-ea"/>
                <a:cs typeface="+mn-ea"/>
                <a:sym typeface="+mn-lt"/>
              </a:rPr>
              <a:t>定义（</a:t>
            </a:r>
            <a:r>
              <a:rPr lang="zh-CN" altLang="en-US" sz="2000" dirty="0">
                <a:latin typeface="+mn-lt"/>
                <a:ea typeface="+mn-ea"/>
                <a:cs typeface="+mn-ea"/>
                <a:sym typeface="+mn-lt"/>
              </a:rPr>
              <a:t>标准处于研究阶段）：</a:t>
            </a:r>
            <a:r>
              <a:rPr lang="en-US" altLang="zh-CN" sz="2000" dirty="0">
                <a:latin typeface="+mn-lt"/>
                <a:ea typeface="+mn-ea"/>
                <a:cs typeface="+mn-ea"/>
                <a:sym typeface="+mn-lt"/>
              </a:rPr>
              <a:t>5G</a:t>
            </a:r>
            <a:r>
              <a:rPr lang="zh-CN" altLang="en-US" sz="2000" dirty="0">
                <a:latin typeface="+mn-lt"/>
                <a:ea typeface="+mn-ea"/>
                <a:cs typeface="+mn-ea"/>
                <a:sym typeface="+mn-lt"/>
              </a:rPr>
              <a:t>通过系列关键新技术可提供</a:t>
            </a:r>
            <a:r>
              <a:rPr lang="en-US" altLang="zh-CN" sz="2000" dirty="0">
                <a:latin typeface="+mn-lt"/>
                <a:ea typeface="+mn-ea"/>
                <a:cs typeface="+mn-ea"/>
                <a:sym typeface="+mn-lt"/>
              </a:rPr>
              <a:t>10Gbps</a:t>
            </a:r>
            <a:r>
              <a:rPr lang="zh-CN" altLang="en-US" sz="2000" dirty="0">
                <a:latin typeface="+mn-lt"/>
                <a:ea typeface="+mn-ea"/>
                <a:cs typeface="+mn-ea"/>
                <a:sym typeface="+mn-lt"/>
              </a:rPr>
              <a:t>超大容量、</a:t>
            </a:r>
            <a:r>
              <a:rPr lang="en-US" altLang="zh-CN" sz="2000" dirty="0">
                <a:latin typeface="+mn-lt"/>
                <a:ea typeface="+mn-ea"/>
                <a:cs typeface="+mn-ea"/>
                <a:sym typeface="+mn-lt"/>
              </a:rPr>
              <a:t> </a:t>
            </a:r>
            <a:r>
              <a:rPr lang="zh-CN" altLang="en-US" sz="2000" dirty="0">
                <a:latin typeface="+mn-lt"/>
                <a:ea typeface="+mn-ea"/>
                <a:cs typeface="+mn-ea"/>
                <a:sym typeface="+mn-lt"/>
              </a:rPr>
              <a:t>端到端</a:t>
            </a:r>
            <a:r>
              <a:rPr lang="en-US" altLang="zh-CN" sz="2000" dirty="0">
                <a:latin typeface="+mn-lt"/>
                <a:ea typeface="+mn-ea"/>
                <a:cs typeface="+mn-ea"/>
                <a:sym typeface="+mn-lt"/>
              </a:rPr>
              <a:t>1ms</a:t>
            </a:r>
            <a:r>
              <a:rPr lang="zh-CN" altLang="en-US" sz="2000" dirty="0">
                <a:latin typeface="+mn-lt"/>
                <a:ea typeface="+mn-ea"/>
                <a:cs typeface="+mn-ea"/>
                <a:sym typeface="+mn-lt"/>
              </a:rPr>
              <a:t>超低时延、</a:t>
            </a:r>
            <a:r>
              <a:rPr lang="en-US" altLang="zh-CN" sz="2000" dirty="0">
                <a:latin typeface="+mn-lt"/>
                <a:ea typeface="+mn-ea"/>
                <a:cs typeface="+mn-ea"/>
                <a:sym typeface="+mn-lt"/>
              </a:rPr>
              <a:t>1000</a:t>
            </a:r>
            <a:r>
              <a:rPr lang="zh-CN" altLang="en-US" sz="2000" dirty="0">
                <a:latin typeface="+mn-lt"/>
                <a:ea typeface="+mn-ea"/>
                <a:cs typeface="+mn-ea"/>
                <a:sym typeface="+mn-lt"/>
              </a:rPr>
              <a:t>亿海量连接</a:t>
            </a:r>
            <a:endParaRPr lang="en-US" altLang="zh-CN" sz="2000" dirty="0">
              <a:latin typeface="+mn-lt"/>
              <a:ea typeface="+mn-ea"/>
              <a:cs typeface="+mn-ea"/>
              <a:sym typeface="+mn-lt"/>
            </a:endParaRPr>
          </a:p>
          <a:p>
            <a:pPr marL="330994" lvl="2" indent="71438">
              <a:buFont typeface="Wingdings" panose="05000000000000000000" pitchFamily="2" charset="2"/>
              <a:buChar char="Ø"/>
            </a:pPr>
            <a:r>
              <a:rPr lang="zh-CN" altLang="en-US" sz="2000" dirty="0">
                <a:latin typeface="+mn-lt"/>
                <a:ea typeface="+mn-ea"/>
                <a:cs typeface="+mn-ea"/>
                <a:sym typeface="+mn-lt"/>
              </a:rPr>
              <a:t>革命性技术：全双工技术、</a:t>
            </a:r>
            <a:r>
              <a:rPr lang="en-US" altLang="zh-CN" sz="2000" dirty="0">
                <a:latin typeface="+mn-lt"/>
                <a:ea typeface="+mn-ea"/>
                <a:cs typeface="+mn-ea"/>
                <a:sym typeface="+mn-lt"/>
              </a:rPr>
              <a:t>Massive MIMO</a:t>
            </a:r>
            <a:r>
              <a:rPr lang="zh-CN" altLang="en-US" sz="2000" dirty="0">
                <a:latin typeface="+mn-lt"/>
                <a:ea typeface="+mn-ea"/>
                <a:cs typeface="+mn-ea"/>
                <a:sym typeface="+mn-lt"/>
              </a:rPr>
              <a:t>多天线</a:t>
            </a:r>
            <a:r>
              <a:rPr lang="en-US" altLang="zh-CN" sz="2000" dirty="0">
                <a:latin typeface="+mn-lt"/>
                <a:ea typeface="+mn-ea"/>
                <a:cs typeface="+mn-ea"/>
                <a:sym typeface="+mn-lt"/>
              </a:rPr>
              <a:t>(&gt;128*128)</a:t>
            </a:r>
            <a:r>
              <a:rPr lang="zh-CN" altLang="en-US" sz="2000" dirty="0">
                <a:latin typeface="+mn-lt"/>
                <a:ea typeface="+mn-ea"/>
                <a:cs typeface="+mn-ea"/>
                <a:sym typeface="+mn-lt"/>
              </a:rPr>
              <a:t> 、高阶频段（</a:t>
            </a:r>
            <a:r>
              <a:rPr lang="en-US" altLang="zh-CN" sz="2000" dirty="0">
                <a:latin typeface="+mn-lt"/>
                <a:ea typeface="+mn-ea"/>
                <a:cs typeface="+mn-ea"/>
                <a:sym typeface="+mn-lt"/>
              </a:rPr>
              <a:t> 30G-100GHz</a:t>
            </a:r>
            <a:r>
              <a:rPr lang="zh-CN" altLang="en-US" sz="2000" dirty="0">
                <a:latin typeface="+mn-lt"/>
                <a:ea typeface="+mn-ea"/>
                <a:cs typeface="+mn-ea"/>
                <a:sym typeface="+mn-lt"/>
              </a:rPr>
              <a:t>）提供高达</a:t>
            </a:r>
            <a:r>
              <a:rPr lang="en-US" altLang="zh-CN" sz="2000" dirty="0">
                <a:latin typeface="+mn-lt"/>
                <a:ea typeface="+mn-ea"/>
                <a:cs typeface="+mn-ea"/>
                <a:sym typeface="+mn-lt"/>
              </a:rPr>
              <a:t>10Gbps</a:t>
            </a:r>
            <a:r>
              <a:rPr lang="zh-CN" altLang="en-US" sz="2000" dirty="0">
                <a:latin typeface="+mn-lt"/>
                <a:ea typeface="+mn-ea"/>
                <a:cs typeface="+mn-ea"/>
                <a:sym typeface="+mn-lt"/>
              </a:rPr>
              <a:t>容量；</a:t>
            </a:r>
            <a:endParaRPr lang="en-US" altLang="zh-CN" sz="2000" dirty="0">
              <a:latin typeface="+mn-lt"/>
              <a:ea typeface="+mn-ea"/>
              <a:cs typeface="+mn-ea"/>
              <a:sym typeface="+mn-lt"/>
            </a:endParaRPr>
          </a:p>
          <a:p>
            <a:pPr marL="330994" lvl="2" indent="71438">
              <a:buFont typeface="Wingdings" panose="05000000000000000000" pitchFamily="2" charset="2"/>
              <a:buChar char="Ø"/>
            </a:pPr>
            <a:r>
              <a:rPr lang="zh-CN" altLang="en-US" sz="2000" dirty="0">
                <a:latin typeface="+mn-lt"/>
                <a:ea typeface="+mn-ea"/>
                <a:cs typeface="+mn-ea"/>
                <a:sym typeface="+mn-lt"/>
              </a:rPr>
              <a:t>采用</a:t>
            </a:r>
            <a:r>
              <a:rPr lang="en-US" altLang="zh-CN" sz="2000" dirty="0">
                <a:latin typeface="+mn-lt"/>
                <a:ea typeface="+mn-ea"/>
                <a:cs typeface="+mn-ea"/>
                <a:sym typeface="+mn-lt"/>
              </a:rPr>
              <a:t>0.1ms TTI</a:t>
            </a:r>
            <a:r>
              <a:rPr lang="zh-CN" altLang="en-US" sz="2000" dirty="0">
                <a:latin typeface="+mn-lt"/>
                <a:ea typeface="+mn-ea"/>
                <a:cs typeface="+mn-ea"/>
                <a:sym typeface="+mn-lt"/>
              </a:rPr>
              <a:t>将时延降低到</a:t>
            </a:r>
            <a:r>
              <a:rPr lang="en-US" altLang="zh-CN" sz="2000" dirty="0">
                <a:latin typeface="+mn-lt"/>
                <a:ea typeface="+mn-ea"/>
                <a:cs typeface="+mn-ea"/>
                <a:sym typeface="+mn-lt"/>
              </a:rPr>
              <a:t>1ms</a:t>
            </a:r>
            <a:r>
              <a:rPr lang="zh-CN" altLang="en-US" sz="2000" dirty="0">
                <a:latin typeface="+mn-lt"/>
                <a:ea typeface="+mn-ea"/>
                <a:cs typeface="+mn-ea"/>
                <a:sym typeface="+mn-lt"/>
              </a:rPr>
              <a:t>，可变带宽子载波支持连接数</a:t>
            </a:r>
            <a:r>
              <a:rPr lang="en-US" altLang="zh-CN" sz="2000" dirty="0">
                <a:latin typeface="+mn-lt"/>
                <a:ea typeface="+mn-ea"/>
                <a:cs typeface="+mn-ea"/>
                <a:sym typeface="+mn-lt"/>
              </a:rPr>
              <a:t>1000</a:t>
            </a:r>
            <a:r>
              <a:rPr lang="zh-CN" altLang="en-US" sz="2000" dirty="0">
                <a:latin typeface="+mn-lt"/>
                <a:ea typeface="+mn-ea"/>
                <a:cs typeface="+mn-ea"/>
                <a:sym typeface="+mn-lt"/>
              </a:rPr>
              <a:t>亿以上，应对未来</a:t>
            </a:r>
            <a:r>
              <a:rPr lang="en-US" altLang="zh-CN" sz="2000" dirty="0">
                <a:latin typeface="+mn-lt"/>
                <a:ea typeface="+mn-ea"/>
                <a:cs typeface="+mn-ea"/>
                <a:sym typeface="+mn-lt"/>
              </a:rPr>
              <a:t>10</a:t>
            </a:r>
            <a:r>
              <a:rPr lang="zh-CN" altLang="en-US" sz="2000" dirty="0">
                <a:latin typeface="+mn-lt"/>
                <a:ea typeface="+mn-ea"/>
                <a:cs typeface="+mn-ea"/>
                <a:sym typeface="+mn-lt"/>
              </a:rPr>
              <a:t>年</a:t>
            </a:r>
            <a:r>
              <a:rPr lang="en-US" altLang="zh-CN" sz="2000" dirty="0">
                <a:latin typeface="+mn-lt"/>
                <a:ea typeface="+mn-ea"/>
                <a:cs typeface="+mn-ea"/>
                <a:sym typeface="+mn-lt"/>
              </a:rPr>
              <a:t>ICT</a:t>
            </a:r>
            <a:r>
              <a:rPr lang="zh-CN" altLang="en-US" sz="2000" dirty="0">
                <a:latin typeface="+mn-lt"/>
                <a:ea typeface="+mn-ea"/>
                <a:cs typeface="+mn-ea"/>
                <a:sym typeface="+mn-lt"/>
              </a:rPr>
              <a:t>行业巨大变化，实现万物互联。</a:t>
            </a:r>
            <a:endParaRPr lang="en-US" altLang="zh-CN" sz="2000" dirty="0">
              <a:latin typeface="+mn-lt"/>
              <a:ea typeface="+mn-ea"/>
              <a:cs typeface="+mn-ea"/>
              <a:sym typeface="+mn-lt"/>
            </a:endParaRPr>
          </a:p>
        </p:txBody>
      </p:sp>
      <p:sp>
        <p:nvSpPr>
          <p:cNvPr id="110" name="TextBox 41"/>
          <p:cNvSpPr txBox="1"/>
          <p:nvPr/>
        </p:nvSpPr>
        <p:spPr>
          <a:xfrm>
            <a:off x="117971" y="5428204"/>
            <a:ext cx="613253" cy="461665"/>
          </a:xfrm>
          <a:prstGeom prst="rect">
            <a:avLst/>
          </a:prstGeom>
          <a:solidFill>
            <a:srgbClr val="C00000"/>
          </a:solidFill>
        </p:spPr>
        <p:txBody>
          <a:bodyPr wrap="square" rtlCol="0">
            <a:spAutoFit/>
          </a:bodyPr>
          <a:lstStyle/>
          <a:p>
            <a:pPr algn="ctr"/>
            <a:r>
              <a:rPr lang="zh-CN" altLang="en-US" sz="1200" b="1" dirty="0">
                <a:solidFill>
                  <a:schemeClr val="bg1"/>
                </a:solidFill>
                <a:latin typeface="+mn-lt"/>
                <a:ea typeface="+mn-ea"/>
                <a:cs typeface="+mn-ea"/>
                <a:sym typeface="+mn-lt"/>
              </a:rPr>
              <a:t>应用</a:t>
            </a:r>
            <a:endParaRPr lang="en-US" altLang="zh-CN" sz="1200" b="1" dirty="0">
              <a:solidFill>
                <a:schemeClr val="bg1"/>
              </a:solidFill>
              <a:latin typeface="+mn-lt"/>
              <a:ea typeface="+mn-ea"/>
              <a:cs typeface="+mn-ea"/>
              <a:sym typeface="+mn-lt"/>
            </a:endParaRPr>
          </a:p>
          <a:p>
            <a:pPr algn="ctr"/>
            <a:r>
              <a:rPr lang="zh-CN" altLang="en-US" sz="1200" b="1" dirty="0">
                <a:solidFill>
                  <a:schemeClr val="bg1"/>
                </a:solidFill>
                <a:latin typeface="+mn-lt"/>
                <a:ea typeface="+mn-ea"/>
                <a:cs typeface="+mn-ea"/>
                <a:sym typeface="+mn-lt"/>
              </a:rPr>
              <a:t>场景</a:t>
            </a:r>
          </a:p>
        </p:txBody>
      </p:sp>
      <p:sp>
        <p:nvSpPr>
          <p:cNvPr id="111" name="TextBox 42"/>
          <p:cNvSpPr txBox="1"/>
          <p:nvPr/>
        </p:nvSpPr>
        <p:spPr>
          <a:xfrm>
            <a:off x="128811" y="2471839"/>
            <a:ext cx="643645" cy="276999"/>
          </a:xfrm>
          <a:prstGeom prst="rect">
            <a:avLst/>
          </a:prstGeom>
          <a:solidFill>
            <a:srgbClr val="C00000"/>
          </a:solidFill>
        </p:spPr>
        <p:txBody>
          <a:bodyPr wrap="square" rtlCol="0">
            <a:spAutoFit/>
          </a:bodyPr>
          <a:lstStyle/>
          <a:p>
            <a:pPr algn="ctr"/>
            <a:r>
              <a:rPr lang="zh-CN" altLang="en-US" sz="1200" b="1" dirty="0">
                <a:solidFill>
                  <a:schemeClr val="bg1"/>
                </a:solidFill>
                <a:latin typeface="+mn-lt"/>
                <a:ea typeface="+mn-ea"/>
                <a:cs typeface="+mn-ea"/>
                <a:sym typeface="+mn-lt"/>
              </a:rPr>
              <a:t>定义</a:t>
            </a:r>
          </a:p>
        </p:txBody>
      </p:sp>
      <p:sp>
        <p:nvSpPr>
          <p:cNvPr id="113" name="圆角矩形 112"/>
          <p:cNvSpPr/>
          <p:nvPr/>
        </p:nvSpPr>
        <p:spPr bwMode="auto">
          <a:xfrm>
            <a:off x="1089134" y="1208333"/>
            <a:ext cx="7592993" cy="1062838"/>
          </a:xfrm>
          <a:prstGeom prst="roundRect">
            <a:avLst/>
          </a:prstGeom>
          <a:solidFill>
            <a:srgbClr val="C00000"/>
          </a:solidFill>
          <a:ln w="9525" cap="flat" cmpd="sng" algn="ctr">
            <a:noFill/>
            <a:prstDash val="solid"/>
            <a:round/>
            <a:headEnd type="none" w="med" len="med"/>
            <a:tailEnd type="none" w="med" len="med"/>
          </a:ln>
          <a:effectLst/>
        </p:spPr>
        <p:txBody>
          <a:bodyPr vert="horz" wrap="none" lIns="67400" tIns="34239" rIns="68479" bIns="34239" numCol="1" rtlCol="0" anchor="ctr" anchorCtr="0" compatLnSpc="1"/>
          <a:lstStyle/>
          <a:p>
            <a:pPr fontAlgn="base">
              <a:spcBef>
                <a:spcPct val="0"/>
              </a:spcBef>
              <a:spcAft>
                <a:spcPct val="0"/>
              </a:spcAft>
            </a:pPr>
            <a:endParaRPr lang="zh-CN" altLang="en-US" sz="900" b="1" dirty="0">
              <a:latin typeface="+mn-lt"/>
              <a:ea typeface="+mn-ea"/>
              <a:cs typeface="+mn-ea"/>
              <a:sym typeface="+mn-lt"/>
            </a:endParaRPr>
          </a:p>
        </p:txBody>
      </p:sp>
      <p:sp>
        <p:nvSpPr>
          <p:cNvPr id="114" name="矩形 113"/>
          <p:cNvSpPr/>
          <p:nvPr/>
        </p:nvSpPr>
        <p:spPr>
          <a:xfrm>
            <a:off x="1089134" y="1208333"/>
            <a:ext cx="7408643" cy="923330"/>
          </a:xfrm>
          <a:prstGeom prst="rect">
            <a:avLst/>
          </a:prstGeom>
        </p:spPr>
        <p:txBody>
          <a:bodyPr wrap="square">
            <a:spAutoFit/>
          </a:bodyPr>
          <a:lstStyle/>
          <a:p>
            <a:pPr fontAlgn="base">
              <a:spcBef>
                <a:spcPct val="0"/>
              </a:spcBef>
              <a:spcAft>
                <a:spcPct val="0"/>
              </a:spcAft>
            </a:pPr>
            <a:r>
              <a:rPr lang="en-US" altLang="zh-CN" sz="1800" b="1" dirty="0">
                <a:solidFill>
                  <a:schemeClr val="bg1"/>
                </a:solidFill>
                <a:latin typeface="+mn-lt"/>
                <a:ea typeface="+mn-ea"/>
                <a:cs typeface="+mn-ea"/>
                <a:sym typeface="+mn-lt"/>
              </a:rPr>
              <a:t>5G</a:t>
            </a:r>
            <a:r>
              <a:rPr lang="zh-CN" altLang="en-US" sz="1800" b="1" dirty="0">
                <a:solidFill>
                  <a:schemeClr val="bg1"/>
                </a:solidFill>
                <a:latin typeface="+mn-lt"/>
                <a:ea typeface="+mn-ea"/>
                <a:cs typeface="+mn-ea"/>
                <a:sym typeface="+mn-lt"/>
              </a:rPr>
              <a:t>不仅仅是一次技术升级，它将为我们搭建一个广阔的技术平台，催生无数新应用、新产业。</a:t>
            </a:r>
            <a:r>
              <a:rPr lang="en-US" altLang="zh-CN" sz="1800" b="1" dirty="0">
                <a:solidFill>
                  <a:schemeClr val="bg1"/>
                </a:solidFill>
                <a:latin typeface="+mn-lt"/>
                <a:ea typeface="+mn-ea"/>
                <a:cs typeface="+mn-ea"/>
                <a:sym typeface="+mn-lt"/>
              </a:rPr>
              <a:t>5G</a:t>
            </a:r>
            <a:r>
              <a:rPr lang="zh-CN" altLang="en-US" sz="1800" b="1" dirty="0">
                <a:solidFill>
                  <a:schemeClr val="bg1"/>
                </a:solidFill>
                <a:latin typeface="+mn-lt"/>
                <a:ea typeface="+mn-ea"/>
                <a:cs typeface="+mn-ea"/>
                <a:sym typeface="+mn-lt"/>
              </a:rPr>
              <a:t>将成为全联接世界和未来信息社会的重要基础设施和关键使能者。</a:t>
            </a:r>
          </a:p>
        </p:txBody>
      </p:sp>
      <p:sp>
        <p:nvSpPr>
          <p:cNvPr id="2" name="矩形 1">
            <a:extLst>
              <a:ext uri="{FF2B5EF4-FFF2-40B4-BE49-F238E27FC236}">
                <a16:creationId xmlns:a16="http://schemas.microsoft.com/office/drawing/2014/main" id="{A93CC773-868F-4B00-94C2-A5B53C66DCB5}"/>
              </a:ext>
            </a:extLst>
          </p:cNvPr>
          <p:cNvSpPr/>
          <p:nvPr/>
        </p:nvSpPr>
        <p:spPr>
          <a:xfrm>
            <a:off x="1387072" y="497733"/>
            <a:ext cx="3365024" cy="461665"/>
          </a:xfrm>
          <a:prstGeom prst="rect">
            <a:avLst/>
          </a:prstGeom>
        </p:spPr>
        <p:txBody>
          <a:bodyPr wrap="none">
            <a:spAutoFit/>
          </a:bodyPr>
          <a:lstStyle/>
          <a:p>
            <a:pPr defTabSz="685800" eaLnBrk="1" fontAlgn="auto" hangingPunct="1">
              <a:spcBef>
                <a:spcPts val="0"/>
              </a:spcBef>
              <a:spcAft>
                <a:spcPts val="0"/>
              </a:spcAft>
              <a:defRPr/>
            </a:pPr>
            <a:r>
              <a:rPr lang="zh-CN" altLang="en-US" b="1" kern="0" dirty="0">
                <a:solidFill>
                  <a:srgbClr val="0950A0"/>
                </a:solidFill>
                <a:latin typeface="+mn-lt"/>
                <a:ea typeface="+mn-ea"/>
                <a:cs typeface="+mn-ea"/>
                <a:sym typeface="+mn-lt"/>
              </a:rPr>
              <a:t>移动通信技术演进：</a:t>
            </a:r>
            <a:r>
              <a:rPr lang="en-US" altLang="zh-CN" b="1" kern="0" dirty="0">
                <a:solidFill>
                  <a:srgbClr val="0950A0"/>
                </a:solidFill>
                <a:latin typeface="+mn-lt"/>
                <a:ea typeface="+mn-ea"/>
                <a:cs typeface="+mn-ea"/>
                <a:sym typeface="+mn-lt"/>
              </a:rPr>
              <a:t>5G</a:t>
            </a:r>
            <a:endParaRPr lang="zh-CN" altLang="en-US" b="1" kern="0" dirty="0">
              <a:solidFill>
                <a:srgbClr val="0950A0"/>
              </a:solidFill>
              <a:latin typeface="+mn-lt"/>
              <a:ea typeface="+mn-ea"/>
              <a:cs typeface="+mn-ea"/>
              <a:sym typeface="+mn-lt"/>
            </a:endParaRPr>
          </a:p>
        </p:txBody>
      </p:sp>
    </p:spTree>
    <p:extLst>
      <p:ext uri="{BB962C8B-B14F-4D97-AF65-F5344CB8AC3E}">
        <p14:creationId xmlns:p14="http://schemas.microsoft.com/office/powerpoint/2010/main" val="340996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anim calcmode="lin" valueType="num">
                                      <p:cBhvr>
                                        <p:cTn id="8" dur="1000" fill="hold"/>
                                        <p:tgtEl>
                                          <p:spTgt spid="113"/>
                                        </p:tgtEl>
                                        <p:attrNameLst>
                                          <p:attrName>ppt_x</p:attrName>
                                        </p:attrNameLst>
                                      </p:cBhvr>
                                      <p:tavLst>
                                        <p:tav tm="0">
                                          <p:val>
                                            <p:strVal val="#ppt_x"/>
                                          </p:val>
                                        </p:tav>
                                        <p:tav tm="100000">
                                          <p:val>
                                            <p:strVal val="#ppt_x"/>
                                          </p:val>
                                        </p:tav>
                                      </p:tavLst>
                                    </p:anim>
                                    <p:anim calcmode="lin" valueType="num">
                                      <p:cBhvr>
                                        <p:cTn id="9" dur="1000" fill="hold"/>
                                        <p:tgtEl>
                                          <p:spTgt spid="1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1000"/>
                                        <p:tgtEl>
                                          <p:spTgt spid="114"/>
                                        </p:tgtEl>
                                      </p:cBhvr>
                                    </p:animEffect>
                                    <p:anim calcmode="lin" valueType="num">
                                      <p:cBhvr>
                                        <p:cTn id="13" dur="1000" fill="hold"/>
                                        <p:tgtEl>
                                          <p:spTgt spid="114"/>
                                        </p:tgtEl>
                                        <p:attrNameLst>
                                          <p:attrName>ppt_x</p:attrName>
                                        </p:attrNameLst>
                                      </p:cBhvr>
                                      <p:tavLst>
                                        <p:tav tm="0">
                                          <p:val>
                                            <p:strVal val="#ppt_x"/>
                                          </p:val>
                                        </p:tav>
                                        <p:tav tm="100000">
                                          <p:val>
                                            <p:strVal val="#ppt_x"/>
                                          </p:val>
                                        </p:tav>
                                      </p:tavLst>
                                    </p:anim>
                                    <p:anim calcmode="lin" valueType="num">
                                      <p:cBhvr>
                                        <p:cTn id="14"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1000"/>
                                        <p:tgtEl>
                                          <p:spTgt spid="56"/>
                                        </p:tgtEl>
                                      </p:cBhvr>
                                    </p:animEffect>
                                    <p:anim calcmode="lin" valueType="num">
                                      <p:cBhvr>
                                        <p:cTn id="20" dur="1000" fill="hold"/>
                                        <p:tgtEl>
                                          <p:spTgt spid="56"/>
                                        </p:tgtEl>
                                        <p:attrNameLst>
                                          <p:attrName>ppt_x</p:attrName>
                                        </p:attrNameLst>
                                      </p:cBhvr>
                                      <p:tavLst>
                                        <p:tav tm="0">
                                          <p:val>
                                            <p:strVal val="#ppt_x"/>
                                          </p:val>
                                        </p:tav>
                                        <p:tav tm="100000">
                                          <p:val>
                                            <p:strVal val="#ppt_x"/>
                                          </p:val>
                                        </p:tav>
                                      </p:tavLst>
                                    </p:anim>
                                    <p:anim calcmode="lin" valueType="num">
                                      <p:cBhvr>
                                        <p:cTn id="21" dur="1000" fill="hold"/>
                                        <p:tgtEl>
                                          <p:spTgt spid="56"/>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fade">
                                      <p:cBhvr>
                                        <p:cTn id="24" dur="1000"/>
                                        <p:tgtEl>
                                          <p:spTgt spid="92"/>
                                        </p:tgtEl>
                                      </p:cBhvr>
                                    </p:animEffect>
                                    <p:anim calcmode="lin" valueType="num">
                                      <p:cBhvr>
                                        <p:cTn id="25" dur="1000" fill="hold"/>
                                        <p:tgtEl>
                                          <p:spTgt spid="92"/>
                                        </p:tgtEl>
                                        <p:attrNameLst>
                                          <p:attrName>ppt_x</p:attrName>
                                        </p:attrNameLst>
                                      </p:cBhvr>
                                      <p:tavLst>
                                        <p:tav tm="0">
                                          <p:val>
                                            <p:strVal val="#ppt_x"/>
                                          </p:val>
                                        </p:tav>
                                        <p:tav tm="100000">
                                          <p:val>
                                            <p:strVal val="#ppt_x"/>
                                          </p:val>
                                        </p:tav>
                                      </p:tavLst>
                                    </p:anim>
                                    <p:anim calcmode="lin" valueType="num">
                                      <p:cBhvr>
                                        <p:cTn id="26" dur="1000" fill="hold"/>
                                        <p:tgtEl>
                                          <p:spTgt spid="92"/>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93"/>
                                        </p:tgtEl>
                                        <p:attrNameLst>
                                          <p:attrName>style.visibility</p:attrName>
                                        </p:attrNameLst>
                                      </p:cBhvr>
                                      <p:to>
                                        <p:strVal val="visible"/>
                                      </p:to>
                                    </p:set>
                                    <p:animEffect transition="in" filter="fade">
                                      <p:cBhvr>
                                        <p:cTn id="29" dur="1000"/>
                                        <p:tgtEl>
                                          <p:spTgt spid="93"/>
                                        </p:tgtEl>
                                      </p:cBhvr>
                                    </p:animEffect>
                                    <p:anim calcmode="lin" valueType="num">
                                      <p:cBhvr>
                                        <p:cTn id="30" dur="1000" fill="hold"/>
                                        <p:tgtEl>
                                          <p:spTgt spid="93"/>
                                        </p:tgtEl>
                                        <p:attrNameLst>
                                          <p:attrName>ppt_x</p:attrName>
                                        </p:attrNameLst>
                                      </p:cBhvr>
                                      <p:tavLst>
                                        <p:tav tm="0">
                                          <p:val>
                                            <p:strVal val="#ppt_x"/>
                                          </p:val>
                                        </p:tav>
                                        <p:tav tm="100000">
                                          <p:val>
                                            <p:strVal val="#ppt_x"/>
                                          </p:val>
                                        </p:tav>
                                      </p:tavLst>
                                    </p:anim>
                                    <p:anim calcmode="lin" valueType="num">
                                      <p:cBhvr>
                                        <p:cTn id="31" dur="1000" fill="hold"/>
                                        <p:tgtEl>
                                          <p:spTgt spid="93"/>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1000"/>
                                        <p:tgtEl>
                                          <p:spTgt spid="94"/>
                                        </p:tgtEl>
                                      </p:cBhvr>
                                    </p:animEffect>
                                    <p:anim calcmode="lin" valueType="num">
                                      <p:cBhvr>
                                        <p:cTn id="35" dur="1000" fill="hold"/>
                                        <p:tgtEl>
                                          <p:spTgt spid="94"/>
                                        </p:tgtEl>
                                        <p:attrNameLst>
                                          <p:attrName>ppt_x</p:attrName>
                                        </p:attrNameLst>
                                      </p:cBhvr>
                                      <p:tavLst>
                                        <p:tav tm="0">
                                          <p:val>
                                            <p:strVal val="#ppt_x"/>
                                          </p:val>
                                        </p:tav>
                                        <p:tav tm="100000">
                                          <p:val>
                                            <p:strVal val="#ppt_x"/>
                                          </p:val>
                                        </p:tav>
                                      </p:tavLst>
                                    </p:anim>
                                    <p:anim calcmode="lin" valueType="num">
                                      <p:cBhvr>
                                        <p:cTn id="36" dur="1000" fill="hold"/>
                                        <p:tgtEl>
                                          <p:spTgt spid="94"/>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fade">
                                      <p:cBhvr>
                                        <p:cTn id="39" dur="1000"/>
                                        <p:tgtEl>
                                          <p:spTgt spid="95"/>
                                        </p:tgtEl>
                                      </p:cBhvr>
                                    </p:animEffect>
                                    <p:anim calcmode="lin" valueType="num">
                                      <p:cBhvr>
                                        <p:cTn id="40" dur="1000" fill="hold"/>
                                        <p:tgtEl>
                                          <p:spTgt spid="95"/>
                                        </p:tgtEl>
                                        <p:attrNameLst>
                                          <p:attrName>ppt_x</p:attrName>
                                        </p:attrNameLst>
                                      </p:cBhvr>
                                      <p:tavLst>
                                        <p:tav tm="0">
                                          <p:val>
                                            <p:strVal val="#ppt_x"/>
                                          </p:val>
                                        </p:tav>
                                        <p:tav tm="100000">
                                          <p:val>
                                            <p:strVal val="#ppt_x"/>
                                          </p:val>
                                        </p:tav>
                                      </p:tavLst>
                                    </p:anim>
                                    <p:anim calcmode="lin" valueType="num">
                                      <p:cBhvr>
                                        <p:cTn id="41" dur="1000" fill="hold"/>
                                        <p:tgtEl>
                                          <p:spTgt spid="95"/>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fade">
                                      <p:cBhvr>
                                        <p:cTn id="44" dur="1000"/>
                                        <p:tgtEl>
                                          <p:spTgt spid="96"/>
                                        </p:tgtEl>
                                      </p:cBhvr>
                                    </p:animEffect>
                                    <p:anim calcmode="lin" valueType="num">
                                      <p:cBhvr>
                                        <p:cTn id="45" dur="1000" fill="hold"/>
                                        <p:tgtEl>
                                          <p:spTgt spid="96"/>
                                        </p:tgtEl>
                                        <p:attrNameLst>
                                          <p:attrName>ppt_x</p:attrName>
                                        </p:attrNameLst>
                                      </p:cBhvr>
                                      <p:tavLst>
                                        <p:tav tm="0">
                                          <p:val>
                                            <p:strVal val="#ppt_x"/>
                                          </p:val>
                                        </p:tav>
                                        <p:tav tm="100000">
                                          <p:val>
                                            <p:strVal val="#ppt_x"/>
                                          </p:val>
                                        </p:tav>
                                      </p:tavLst>
                                    </p:anim>
                                    <p:anim calcmode="lin" valueType="num">
                                      <p:cBhvr>
                                        <p:cTn id="46" dur="1000" fill="hold"/>
                                        <p:tgtEl>
                                          <p:spTgt spid="96"/>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97"/>
                                        </p:tgtEl>
                                        <p:attrNameLst>
                                          <p:attrName>style.visibility</p:attrName>
                                        </p:attrNameLst>
                                      </p:cBhvr>
                                      <p:to>
                                        <p:strVal val="visible"/>
                                      </p:to>
                                    </p:set>
                                    <p:animEffect transition="in" filter="fade">
                                      <p:cBhvr>
                                        <p:cTn id="49" dur="1000"/>
                                        <p:tgtEl>
                                          <p:spTgt spid="97"/>
                                        </p:tgtEl>
                                      </p:cBhvr>
                                    </p:animEffect>
                                    <p:anim calcmode="lin" valueType="num">
                                      <p:cBhvr>
                                        <p:cTn id="50" dur="1000" fill="hold"/>
                                        <p:tgtEl>
                                          <p:spTgt spid="97"/>
                                        </p:tgtEl>
                                        <p:attrNameLst>
                                          <p:attrName>ppt_x</p:attrName>
                                        </p:attrNameLst>
                                      </p:cBhvr>
                                      <p:tavLst>
                                        <p:tav tm="0">
                                          <p:val>
                                            <p:strVal val="#ppt_x"/>
                                          </p:val>
                                        </p:tav>
                                        <p:tav tm="100000">
                                          <p:val>
                                            <p:strVal val="#ppt_x"/>
                                          </p:val>
                                        </p:tav>
                                      </p:tavLst>
                                    </p:anim>
                                    <p:anim calcmode="lin" valueType="num">
                                      <p:cBhvr>
                                        <p:cTn id="51" dur="1000" fill="hold"/>
                                        <p:tgtEl>
                                          <p:spTgt spid="9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98"/>
                                        </p:tgtEl>
                                        <p:attrNameLst>
                                          <p:attrName>style.visibility</p:attrName>
                                        </p:attrNameLst>
                                      </p:cBhvr>
                                      <p:to>
                                        <p:strVal val="visible"/>
                                      </p:to>
                                    </p:set>
                                    <p:animEffect transition="in" filter="fade">
                                      <p:cBhvr>
                                        <p:cTn id="54" dur="1000"/>
                                        <p:tgtEl>
                                          <p:spTgt spid="98"/>
                                        </p:tgtEl>
                                      </p:cBhvr>
                                    </p:animEffect>
                                    <p:anim calcmode="lin" valueType="num">
                                      <p:cBhvr>
                                        <p:cTn id="55" dur="1000" fill="hold"/>
                                        <p:tgtEl>
                                          <p:spTgt spid="98"/>
                                        </p:tgtEl>
                                        <p:attrNameLst>
                                          <p:attrName>ppt_x</p:attrName>
                                        </p:attrNameLst>
                                      </p:cBhvr>
                                      <p:tavLst>
                                        <p:tav tm="0">
                                          <p:val>
                                            <p:strVal val="#ppt_x"/>
                                          </p:val>
                                        </p:tav>
                                        <p:tav tm="100000">
                                          <p:val>
                                            <p:strVal val="#ppt_x"/>
                                          </p:val>
                                        </p:tav>
                                      </p:tavLst>
                                    </p:anim>
                                    <p:anim calcmode="lin" valueType="num">
                                      <p:cBhvr>
                                        <p:cTn id="56" dur="1000" fill="hold"/>
                                        <p:tgtEl>
                                          <p:spTgt spid="98"/>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99"/>
                                        </p:tgtEl>
                                        <p:attrNameLst>
                                          <p:attrName>style.visibility</p:attrName>
                                        </p:attrNameLst>
                                      </p:cBhvr>
                                      <p:to>
                                        <p:strVal val="visible"/>
                                      </p:to>
                                    </p:set>
                                    <p:animEffect transition="in" filter="fade">
                                      <p:cBhvr>
                                        <p:cTn id="59" dur="1000"/>
                                        <p:tgtEl>
                                          <p:spTgt spid="99"/>
                                        </p:tgtEl>
                                      </p:cBhvr>
                                    </p:animEffect>
                                    <p:anim calcmode="lin" valueType="num">
                                      <p:cBhvr>
                                        <p:cTn id="60" dur="1000" fill="hold"/>
                                        <p:tgtEl>
                                          <p:spTgt spid="99"/>
                                        </p:tgtEl>
                                        <p:attrNameLst>
                                          <p:attrName>ppt_x</p:attrName>
                                        </p:attrNameLst>
                                      </p:cBhvr>
                                      <p:tavLst>
                                        <p:tav tm="0">
                                          <p:val>
                                            <p:strVal val="#ppt_x"/>
                                          </p:val>
                                        </p:tav>
                                        <p:tav tm="100000">
                                          <p:val>
                                            <p:strVal val="#ppt_x"/>
                                          </p:val>
                                        </p:tav>
                                      </p:tavLst>
                                    </p:anim>
                                    <p:anim calcmode="lin" valueType="num">
                                      <p:cBhvr>
                                        <p:cTn id="61" dur="1000" fill="hold"/>
                                        <p:tgtEl>
                                          <p:spTgt spid="99"/>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fade">
                                      <p:cBhvr>
                                        <p:cTn id="64" dur="1000"/>
                                        <p:tgtEl>
                                          <p:spTgt spid="100"/>
                                        </p:tgtEl>
                                      </p:cBhvr>
                                    </p:animEffect>
                                    <p:anim calcmode="lin" valueType="num">
                                      <p:cBhvr>
                                        <p:cTn id="65" dur="1000" fill="hold"/>
                                        <p:tgtEl>
                                          <p:spTgt spid="100"/>
                                        </p:tgtEl>
                                        <p:attrNameLst>
                                          <p:attrName>ppt_x</p:attrName>
                                        </p:attrNameLst>
                                      </p:cBhvr>
                                      <p:tavLst>
                                        <p:tav tm="0">
                                          <p:val>
                                            <p:strVal val="#ppt_x"/>
                                          </p:val>
                                        </p:tav>
                                        <p:tav tm="100000">
                                          <p:val>
                                            <p:strVal val="#ppt_x"/>
                                          </p:val>
                                        </p:tav>
                                      </p:tavLst>
                                    </p:anim>
                                    <p:anim calcmode="lin" valueType="num">
                                      <p:cBhvr>
                                        <p:cTn id="66" dur="1000" fill="hold"/>
                                        <p:tgtEl>
                                          <p:spTgt spid="100"/>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101"/>
                                        </p:tgtEl>
                                        <p:attrNameLst>
                                          <p:attrName>style.visibility</p:attrName>
                                        </p:attrNameLst>
                                      </p:cBhvr>
                                      <p:to>
                                        <p:strVal val="visible"/>
                                      </p:to>
                                    </p:set>
                                    <p:animEffect transition="in" filter="fade">
                                      <p:cBhvr>
                                        <p:cTn id="69" dur="1000"/>
                                        <p:tgtEl>
                                          <p:spTgt spid="101"/>
                                        </p:tgtEl>
                                      </p:cBhvr>
                                    </p:animEffect>
                                    <p:anim calcmode="lin" valueType="num">
                                      <p:cBhvr>
                                        <p:cTn id="70" dur="1000" fill="hold"/>
                                        <p:tgtEl>
                                          <p:spTgt spid="101"/>
                                        </p:tgtEl>
                                        <p:attrNameLst>
                                          <p:attrName>ppt_x</p:attrName>
                                        </p:attrNameLst>
                                      </p:cBhvr>
                                      <p:tavLst>
                                        <p:tav tm="0">
                                          <p:val>
                                            <p:strVal val="#ppt_x"/>
                                          </p:val>
                                        </p:tav>
                                        <p:tav tm="100000">
                                          <p:val>
                                            <p:strVal val="#ppt_x"/>
                                          </p:val>
                                        </p:tav>
                                      </p:tavLst>
                                    </p:anim>
                                    <p:anim calcmode="lin" valueType="num">
                                      <p:cBhvr>
                                        <p:cTn id="71" dur="1000" fill="hold"/>
                                        <p:tgtEl>
                                          <p:spTgt spid="101"/>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fade">
                                      <p:cBhvr>
                                        <p:cTn id="74" dur="1000"/>
                                        <p:tgtEl>
                                          <p:spTgt spid="102"/>
                                        </p:tgtEl>
                                      </p:cBhvr>
                                    </p:animEffect>
                                    <p:anim calcmode="lin" valueType="num">
                                      <p:cBhvr>
                                        <p:cTn id="75" dur="1000" fill="hold"/>
                                        <p:tgtEl>
                                          <p:spTgt spid="102"/>
                                        </p:tgtEl>
                                        <p:attrNameLst>
                                          <p:attrName>ppt_x</p:attrName>
                                        </p:attrNameLst>
                                      </p:cBhvr>
                                      <p:tavLst>
                                        <p:tav tm="0">
                                          <p:val>
                                            <p:strVal val="#ppt_x"/>
                                          </p:val>
                                        </p:tav>
                                        <p:tav tm="100000">
                                          <p:val>
                                            <p:strVal val="#ppt_x"/>
                                          </p:val>
                                        </p:tav>
                                      </p:tavLst>
                                    </p:anim>
                                    <p:anim calcmode="lin" valueType="num">
                                      <p:cBhvr>
                                        <p:cTn id="76" dur="1000" fill="hold"/>
                                        <p:tgtEl>
                                          <p:spTgt spid="102"/>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04"/>
                                        </p:tgtEl>
                                        <p:attrNameLst>
                                          <p:attrName>style.visibility</p:attrName>
                                        </p:attrNameLst>
                                      </p:cBhvr>
                                      <p:to>
                                        <p:strVal val="visible"/>
                                      </p:to>
                                    </p:set>
                                    <p:animEffect transition="in" filter="fade">
                                      <p:cBhvr>
                                        <p:cTn id="84" dur="1000"/>
                                        <p:tgtEl>
                                          <p:spTgt spid="104"/>
                                        </p:tgtEl>
                                      </p:cBhvr>
                                    </p:animEffect>
                                    <p:anim calcmode="lin" valueType="num">
                                      <p:cBhvr>
                                        <p:cTn id="85" dur="1000" fill="hold"/>
                                        <p:tgtEl>
                                          <p:spTgt spid="104"/>
                                        </p:tgtEl>
                                        <p:attrNameLst>
                                          <p:attrName>ppt_x</p:attrName>
                                        </p:attrNameLst>
                                      </p:cBhvr>
                                      <p:tavLst>
                                        <p:tav tm="0">
                                          <p:val>
                                            <p:strVal val="#ppt_x"/>
                                          </p:val>
                                        </p:tav>
                                        <p:tav tm="100000">
                                          <p:val>
                                            <p:strVal val="#ppt_x"/>
                                          </p:val>
                                        </p:tav>
                                      </p:tavLst>
                                    </p:anim>
                                    <p:anim calcmode="lin" valueType="num">
                                      <p:cBhvr>
                                        <p:cTn id="86" dur="1000" fill="hold"/>
                                        <p:tgtEl>
                                          <p:spTgt spid="104"/>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105"/>
                                        </p:tgtEl>
                                        <p:attrNameLst>
                                          <p:attrName>style.visibility</p:attrName>
                                        </p:attrNameLst>
                                      </p:cBhvr>
                                      <p:to>
                                        <p:strVal val="visible"/>
                                      </p:to>
                                    </p:set>
                                    <p:animEffect transition="in" filter="fade">
                                      <p:cBhvr>
                                        <p:cTn id="89" dur="1000"/>
                                        <p:tgtEl>
                                          <p:spTgt spid="105"/>
                                        </p:tgtEl>
                                      </p:cBhvr>
                                    </p:animEffect>
                                    <p:anim calcmode="lin" valueType="num">
                                      <p:cBhvr>
                                        <p:cTn id="90" dur="1000" fill="hold"/>
                                        <p:tgtEl>
                                          <p:spTgt spid="105"/>
                                        </p:tgtEl>
                                        <p:attrNameLst>
                                          <p:attrName>ppt_x</p:attrName>
                                        </p:attrNameLst>
                                      </p:cBhvr>
                                      <p:tavLst>
                                        <p:tav tm="0">
                                          <p:val>
                                            <p:strVal val="#ppt_x"/>
                                          </p:val>
                                        </p:tav>
                                        <p:tav tm="100000">
                                          <p:val>
                                            <p:strVal val="#ppt_x"/>
                                          </p:val>
                                        </p:tav>
                                      </p:tavLst>
                                    </p:anim>
                                    <p:anim calcmode="lin" valueType="num">
                                      <p:cBhvr>
                                        <p:cTn id="91" dur="1000" fill="hold"/>
                                        <p:tgtEl>
                                          <p:spTgt spid="105"/>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106"/>
                                        </p:tgtEl>
                                        <p:attrNameLst>
                                          <p:attrName>style.visibility</p:attrName>
                                        </p:attrNameLst>
                                      </p:cBhvr>
                                      <p:to>
                                        <p:strVal val="visible"/>
                                      </p:to>
                                    </p:set>
                                    <p:animEffect transition="in" filter="fade">
                                      <p:cBhvr>
                                        <p:cTn id="94" dur="1000"/>
                                        <p:tgtEl>
                                          <p:spTgt spid="106"/>
                                        </p:tgtEl>
                                      </p:cBhvr>
                                    </p:animEffect>
                                    <p:anim calcmode="lin" valueType="num">
                                      <p:cBhvr>
                                        <p:cTn id="95" dur="1000" fill="hold"/>
                                        <p:tgtEl>
                                          <p:spTgt spid="106"/>
                                        </p:tgtEl>
                                        <p:attrNameLst>
                                          <p:attrName>ppt_x</p:attrName>
                                        </p:attrNameLst>
                                      </p:cBhvr>
                                      <p:tavLst>
                                        <p:tav tm="0">
                                          <p:val>
                                            <p:strVal val="#ppt_x"/>
                                          </p:val>
                                        </p:tav>
                                        <p:tav tm="100000">
                                          <p:val>
                                            <p:strVal val="#ppt_x"/>
                                          </p:val>
                                        </p:tav>
                                      </p:tavLst>
                                    </p:anim>
                                    <p:anim calcmode="lin" valueType="num">
                                      <p:cBhvr>
                                        <p:cTn id="96" dur="1000" fill="hold"/>
                                        <p:tgtEl>
                                          <p:spTgt spid="106"/>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fade">
                                      <p:cBhvr>
                                        <p:cTn id="99" dur="1000"/>
                                        <p:tgtEl>
                                          <p:spTgt spid="110"/>
                                        </p:tgtEl>
                                      </p:cBhvr>
                                    </p:animEffect>
                                    <p:anim calcmode="lin" valueType="num">
                                      <p:cBhvr>
                                        <p:cTn id="100" dur="1000" fill="hold"/>
                                        <p:tgtEl>
                                          <p:spTgt spid="110"/>
                                        </p:tgtEl>
                                        <p:attrNameLst>
                                          <p:attrName>ppt_x</p:attrName>
                                        </p:attrNameLst>
                                      </p:cBhvr>
                                      <p:tavLst>
                                        <p:tav tm="0">
                                          <p:val>
                                            <p:strVal val="#ppt_x"/>
                                          </p:val>
                                        </p:tav>
                                        <p:tav tm="100000">
                                          <p:val>
                                            <p:strVal val="#ppt_x"/>
                                          </p:val>
                                        </p:tav>
                                      </p:tavLst>
                                    </p:anim>
                                    <p:anim calcmode="lin" valueType="num">
                                      <p:cBhvr>
                                        <p:cTn id="101"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p:bldP spid="96" grpId="0"/>
      <p:bldP spid="97" grpId="0"/>
      <p:bldP spid="98" grpId="0"/>
      <p:bldP spid="99" grpId="0"/>
      <p:bldP spid="100" grpId="0"/>
      <p:bldP spid="104" grpId="0"/>
      <p:bldP spid="105" grpId="0"/>
      <p:bldP spid="106" grpId="0"/>
      <p:bldP spid="110" grpId="0" animBg="1"/>
      <p:bldP spid="113" grpId="0" animBg="1"/>
      <p:bldP spid="11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istrator\Desktop\IMT-2020(5G)推进组-5G愿景与需求白皮书_V1.tif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69" r="2957" b="7079"/>
          <a:stretch/>
        </p:blipFill>
        <p:spPr bwMode="auto">
          <a:xfrm>
            <a:off x="168571" y="1821501"/>
            <a:ext cx="5603283" cy="4773135"/>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1281295" y="203494"/>
            <a:ext cx="7886700" cy="1325563"/>
          </a:xfrm>
        </p:spPr>
        <p:txBody>
          <a:bodyPr/>
          <a:lstStyle/>
          <a:p>
            <a:r>
              <a:rPr lang="en-US" altLang="zh-CN" dirty="0">
                <a:solidFill>
                  <a:srgbClr val="C00000"/>
                </a:solidFill>
                <a:latin typeface="+mn-lt"/>
                <a:ea typeface="+mn-ea"/>
                <a:cs typeface="+mn-ea"/>
                <a:sym typeface="+mn-lt"/>
              </a:rPr>
              <a:t>5G</a:t>
            </a:r>
            <a:r>
              <a:rPr lang="zh-CN" altLang="en-US" dirty="0">
                <a:solidFill>
                  <a:srgbClr val="C00000"/>
                </a:solidFill>
                <a:latin typeface="+mn-lt"/>
                <a:ea typeface="+mn-ea"/>
                <a:cs typeface="+mn-ea"/>
                <a:sym typeface="+mn-lt"/>
              </a:rPr>
              <a:t>发展需求</a:t>
            </a:r>
          </a:p>
        </p:txBody>
      </p:sp>
      <p:sp>
        <p:nvSpPr>
          <p:cNvPr id="5" name="内容占位符 4"/>
          <p:cNvSpPr>
            <a:spLocks noGrp="1"/>
          </p:cNvSpPr>
          <p:nvPr>
            <p:ph idx="1"/>
          </p:nvPr>
        </p:nvSpPr>
        <p:spPr>
          <a:xfrm>
            <a:off x="457472" y="1392099"/>
            <a:ext cx="8229057" cy="620687"/>
          </a:xfrm>
        </p:spPr>
        <p:txBody>
          <a:bodyPr/>
          <a:lstStyle/>
          <a:p>
            <a:r>
              <a:rPr lang="zh-CN" altLang="en-US" dirty="0">
                <a:cs typeface="+mn-ea"/>
                <a:sym typeface="+mn-lt"/>
              </a:rPr>
              <a:t>中国</a:t>
            </a:r>
            <a:r>
              <a:rPr lang="en-US" altLang="zh-CN" dirty="0">
                <a:cs typeface="+mn-ea"/>
                <a:sym typeface="+mn-lt"/>
              </a:rPr>
              <a:t>IMT-2020(5G)</a:t>
            </a:r>
            <a:r>
              <a:rPr lang="zh-CN" altLang="en-US" dirty="0">
                <a:cs typeface="+mn-ea"/>
                <a:sym typeface="+mn-lt"/>
              </a:rPr>
              <a:t>推进组关键技术指标要求</a:t>
            </a:r>
          </a:p>
        </p:txBody>
      </p:sp>
      <p:pic>
        <p:nvPicPr>
          <p:cNvPr id="9219" name="Picture 3" descr="C:\Users\Administrator\Desktop\logo_z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 y="5749671"/>
            <a:ext cx="2201290" cy="8004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52120" y="1821501"/>
            <a:ext cx="3669594" cy="4708981"/>
          </a:xfrm>
          <a:prstGeom prst="rect">
            <a:avLst/>
          </a:prstGeom>
          <a:noFill/>
        </p:spPr>
        <p:txBody>
          <a:bodyPr wrap="none" rtlCol="0">
            <a:spAutoFit/>
          </a:bodyPr>
          <a:lstStyle/>
          <a:p>
            <a:pPr algn="ctr">
              <a:buNone/>
            </a:pPr>
            <a:r>
              <a:rPr lang="en-US" altLang="zh-CN" sz="2000" b="1" dirty="0">
                <a:solidFill>
                  <a:srgbClr val="FF0000"/>
                </a:solidFill>
                <a:latin typeface="+mn-lt"/>
                <a:ea typeface="+mn-ea"/>
                <a:cs typeface="+mn-ea"/>
                <a:sym typeface="+mn-lt"/>
              </a:rPr>
              <a:t>5G vs 4G</a:t>
            </a:r>
          </a:p>
          <a:p>
            <a:pPr marL="244345" indent="-244345">
              <a:buFont typeface="Wingdings" panose="05000000000000000000" pitchFamily="2" charset="2"/>
              <a:buChar char="u"/>
            </a:pPr>
            <a:r>
              <a:rPr lang="zh-CN" altLang="en-US" sz="2000" dirty="0">
                <a:latin typeface="+mn-lt"/>
                <a:ea typeface="+mn-ea"/>
                <a:cs typeface="+mn-ea"/>
                <a:sym typeface="+mn-lt"/>
              </a:rPr>
              <a:t>规模和场景</a:t>
            </a:r>
            <a:endParaRPr lang="en-US" altLang="zh-CN" sz="2000" dirty="0">
              <a:latin typeface="+mn-lt"/>
              <a:ea typeface="+mn-ea"/>
              <a:cs typeface="+mn-ea"/>
              <a:sym typeface="+mn-lt"/>
            </a:endParaRPr>
          </a:p>
          <a:p>
            <a:pPr lvl="1">
              <a:buFont typeface="Wingdings" panose="05000000000000000000" pitchFamily="2" charset="2"/>
              <a:buChar char="ü"/>
            </a:pPr>
            <a:r>
              <a:rPr lang="zh-CN" altLang="en-US" sz="2000" dirty="0">
                <a:latin typeface="+mn-lt"/>
                <a:ea typeface="+mn-ea"/>
                <a:cs typeface="+mn-ea"/>
                <a:sym typeface="+mn-lt"/>
              </a:rPr>
              <a:t>十倍用户数密度增长</a:t>
            </a:r>
            <a:endParaRPr lang="en-US" altLang="zh-CN" sz="2000" dirty="0">
              <a:latin typeface="+mn-lt"/>
              <a:ea typeface="+mn-ea"/>
              <a:cs typeface="+mn-ea"/>
              <a:sym typeface="+mn-lt"/>
            </a:endParaRPr>
          </a:p>
          <a:p>
            <a:pPr lvl="1">
              <a:buFont typeface="Wingdings" panose="05000000000000000000" pitchFamily="2" charset="2"/>
              <a:buChar char="ü"/>
            </a:pPr>
            <a:r>
              <a:rPr lang="zh-CN" altLang="en-US" sz="2000" dirty="0">
                <a:latin typeface="+mn-lt"/>
                <a:ea typeface="+mn-ea"/>
                <a:cs typeface="+mn-ea"/>
                <a:sym typeface="+mn-lt"/>
              </a:rPr>
              <a:t>百倍数据流量密度增长</a:t>
            </a:r>
            <a:endParaRPr lang="en-US" altLang="zh-CN" sz="2000" dirty="0">
              <a:latin typeface="+mn-lt"/>
              <a:ea typeface="+mn-ea"/>
              <a:cs typeface="+mn-ea"/>
              <a:sym typeface="+mn-lt"/>
            </a:endParaRPr>
          </a:p>
          <a:p>
            <a:pPr lvl="1">
              <a:buFont typeface="Wingdings" panose="05000000000000000000" pitchFamily="2" charset="2"/>
              <a:buChar char="ü"/>
            </a:pPr>
            <a:r>
              <a:rPr lang="zh-CN" altLang="en-US" sz="2000" dirty="0">
                <a:latin typeface="+mn-lt"/>
                <a:ea typeface="+mn-ea"/>
                <a:cs typeface="+mn-ea"/>
                <a:sym typeface="+mn-lt"/>
              </a:rPr>
              <a:t>两倍移动速率增加</a:t>
            </a:r>
            <a:endParaRPr lang="en-US" altLang="zh-CN" sz="2000" dirty="0">
              <a:latin typeface="+mn-lt"/>
              <a:ea typeface="+mn-ea"/>
              <a:cs typeface="+mn-ea"/>
              <a:sym typeface="+mn-lt"/>
            </a:endParaRPr>
          </a:p>
          <a:p>
            <a:pPr marL="244345" indent="-244345">
              <a:buFont typeface="Wingdings" panose="05000000000000000000" pitchFamily="2" charset="2"/>
              <a:buChar char="u"/>
            </a:pPr>
            <a:r>
              <a:rPr lang="zh-CN" altLang="en-US" sz="2000" dirty="0">
                <a:latin typeface="+mn-lt"/>
                <a:ea typeface="+mn-ea"/>
                <a:cs typeface="+mn-ea"/>
                <a:sym typeface="+mn-lt"/>
              </a:rPr>
              <a:t>数据率</a:t>
            </a:r>
            <a:endParaRPr lang="en-US" altLang="zh-CN" sz="2000" dirty="0">
              <a:latin typeface="+mn-lt"/>
              <a:ea typeface="+mn-ea"/>
              <a:cs typeface="+mn-ea"/>
              <a:sym typeface="+mn-lt"/>
            </a:endParaRPr>
          </a:p>
          <a:p>
            <a:pPr lvl="1">
              <a:buFont typeface="Wingdings" panose="05000000000000000000" pitchFamily="2" charset="2"/>
              <a:buChar char="ü"/>
            </a:pPr>
            <a:r>
              <a:rPr lang="zh-CN" altLang="en-US" sz="2000" dirty="0">
                <a:latin typeface="+mn-lt"/>
                <a:ea typeface="+mn-ea"/>
                <a:cs typeface="+mn-ea"/>
                <a:sym typeface="+mn-lt"/>
              </a:rPr>
              <a:t>千倍单位面积容量增长</a:t>
            </a:r>
            <a:endParaRPr lang="en-US" altLang="zh-CN" sz="2000" dirty="0">
              <a:latin typeface="+mn-lt"/>
              <a:ea typeface="+mn-ea"/>
              <a:cs typeface="+mn-ea"/>
              <a:sym typeface="+mn-lt"/>
            </a:endParaRPr>
          </a:p>
          <a:p>
            <a:pPr lvl="1">
              <a:buFont typeface="Wingdings" panose="05000000000000000000" pitchFamily="2" charset="2"/>
              <a:buChar char="ü"/>
            </a:pPr>
            <a:r>
              <a:rPr lang="zh-CN" altLang="en-US" sz="2000" dirty="0">
                <a:latin typeface="+mn-lt"/>
                <a:ea typeface="+mn-ea"/>
                <a:cs typeface="+mn-ea"/>
                <a:sym typeface="+mn-lt"/>
              </a:rPr>
              <a:t>百倍用户体验速率增长</a:t>
            </a:r>
            <a:endParaRPr lang="en-US" altLang="zh-CN" sz="2000" dirty="0">
              <a:latin typeface="+mn-lt"/>
              <a:ea typeface="+mn-ea"/>
              <a:cs typeface="+mn-ea"/>
              <a:sym typeface="+mn-lt"/>
            </a:endParaRPr>
          </a:p>
          <a:p>
            <a:pPr lvl="1">
              <a:buFont typeface="Wingdings" panose="05000000000000000000" pitchFamily="2" charset="2"/>
              <a:buChar char="ü"/>
            </a:pPr>
            <a:r>
              <a:rPr lang="zh-CN" altLang="en-US" sz="2000" dirty="0">
                <a:latin typeface="+mn-lt"/>
                <a:ea typeface="+mn-ea"/>
                <a:cs typeface="+mn-ea"/>
                <a:sym typeface="+mn-lt"/>
              </a:rPr>
              <a:t>几十倍峰值传输速率增长</a:t>
            </a:r>
            <a:endParaRPr lang="en-US" altLang="zh-CN" sz="2000" dirty="0">
              <a:latin typeface="+mn-lt"/>
              <a:ea typeface="+mn-ea"/>
              <a:cs typeface="+mn-ea"/>
              <a:sym typeface="+mn-lt"/>
            </a:endParaRPr>
          </a:p>
          <a:p>
            <a:pPr marL="244345" indent="-244345">
              <a:buFont typeface="Wingdings" panose="05000000000000000000" pitchFamily="2" charset="2"/>
              <a:buChar char="u"/>
            </a:pPr>
            <a:r>
              <a:rPr lang="zh-CN" altLang="en-US" sz="2000" dirty="0">
                <a:latin typeface="+mn-lt"/>
                <a:ea typeface="+mn-ea"/>
                <a:cs typeface="+mn-ea"/>
                <a:sym typeface="+mn-lt"/>
              </a:rPr>
              <a:t>时延</a:t>
            </a:r>
            <a:endParaRPr lang="en-US" altLang="zh-CN" sz="2000" dirty="0">
              <a:latin typeface="+mn-lt"/>
              <a:ea typeface="+mn-ea"/>
              <a:cs typeface="+mn-ea"/>
              <a:sym typeface="+mn-lt"/>
            </a:endParaRPr>
          </a:p>
          <a:p>
            <a:pPr lvl="1">
              <a:buFont typeface="Wingdings" panose="05000000000000000000" pitchFamily="2" charset="2"/>
              <a:buChar char="ü"/>
            </a:pPr>
            <a:r>
              <a:rPr lang="zh-CN" altLang="en-US" sz="2000" dirty="0">
                <a:latin typeface="+mn-lt"/>
                <a:ea typeface="+mn-ea"/>
                <a:cs typeface="+mn-ea"/>
                <a:sym typeface="+mn-lt"/>
              </a:rPr>
              <a:t>十倍端到端延时降低</a:t>
            </a:r>
            <a:endParaRPr lang="en-US" altLang="zh-CN" sz="2000" dirty="0">
              <a:latin typeface="+mn-lt"/>
              <a:ea typeface="+mn-ea"/>
              <a:cs typeface="+mn-ea"/>
              <a:sym typeface="+mn-lt"/>
            </a:endParaRPr>
          </a:p>
          <a:p>
            <a:pPr marL="244345" indent="-244345">
              <a:buFont typeface="Wingdings" panose="05000000000000000000" pitchFamily="2" charset="2"/>
              <a:buChar char="u"/>
            </a:pPr>
            <a:r>
              <a:rPr lang="zh-CN" altLang="en-US" sz="2000" dirty="0">
                <a:latin typeface="+mn-lt"/>
                <a:ea typeface="+mn-ea"/>
                <a:cs typeface="+mn-ea"/>
                <a:sym typeface="+mn-lt"/>
              </a:rPr>
              <a:t>能耗和成本</a:t>
            </a:r>
            <a:endParaRPr lang="en-US" altLang="zh-CN" sz="2000" dirty="0">
              <a:latin typeface="+mn-lt"/>
              <a:ea typeface="+mn-ea"/>
              <a:cs typeface="+mn-ea"/>
              <a:sym typeface="+mn-lt"/>
            </a:endParaRPr>
          </a:p>
          <a:p>
            <a:pPr lvl="1">
              <a:buFont typeface="Wingdings" panose="05000000000000000000" pitchFamily="2" charset="2"/>
              <a:buChar char="ü"/>
            </a:pPr>
            <a:r>
              <a:rPr lang="zh-CN" altLang="en-US" sz="2000" dirty="0">
                <a:latin typeface="+mn-lt"/>
                <a:ea typeface="+mn-ea"/>
                <a:cs typeface="+mn-ea"/>
                <a:sym typeface="+mn-lt"/>
              </a:rPr>
              <a:t>百倍能效增加</a:t>
            </a:r>
            <a:endParaRPr lang="en-US" altLang="zh-CN" sz="2000" dirty="0">
              <a:latin typeface="+mn-lt"/>
              <a:ea typeface="+mn-ea"/>
              <a:cs typeface="+mn-ea"/>
              <a:sym typeface="+mn-lt"/>
            </a:endParaRPr>
          </a:p>
          <a:p>
            <a:pPr lvl="1">
              <a:buFont typeface="Wingdings" panose="05000000000000000000" pitchFamily="2" charset="2"/>
              <a:buChar char="ü"/>
            </a:pPr>
            <a:r>
              <a:rPr lang="zh-CN" altLang="en-US" sz="2000" dirty="0">
                <a:latin typeface="+mn-lt"/>
                <a:ea typeface="+mn-ea"/>
                <a:cs typeface="+mn-ea"/>
                <a:sym typeface="+mn-lt"/>
              </a:rPr>
              <a:t>十倍谱效增加</a:t>
            </a:r>
            <a:endParaRPr lang="en-US" altLang="zh-CN" sz="2000" dirty="0">
              <a:latin typeface="+mn-lt"/>
              <a:ea typeface="+mn-ea"/>
              <a:cs typeface="+mn-ea"/>
              <a:sym typeface="+mn-lt"/>
            </a:endParaRPr>
          </a:p>
          <a:p>
            <a:pPr lvl="1">
              <a:buFont typeface="Wingdings" panose="05000000000000000000" pitchFamily="2" charset="2"/>
              <a:buChar char="ü"/>
            </a:pPr>
            <a:r>
              <a:rPr lang="zh-CN" altLang="en-US" sz="2000" dirty="0">
                <a:latin typeface="+mn-lt"/>
                <a:ea typeface="+mn-ea"/>
                <a:cs typeface="+mn-ea"/>
                <a:sym typeface="+mn-lt"/>
              </a:rPr>
              <a:t>百倍成本效率增加</a:t>
            </a:r>
            <a:endParaRPr lang="en-US" altLang="zh-CN" sz="2000" dirty="0">
              <a:latin typeface="+mn-lt"/>
              <a:ea typeface="+mn-ea"/>
              <a:cs typeface="+mn-ea"/>
              <a:sym typeface="+mn-lt"/>
            </a:endParaRPr>
          </a:p>
        </p:txBody>
      </p:sp>
      <p:sp>
        <p:nvSpPr>
          <p:cNvPr id="3" name="灯片编号占位符 2"/>
          <p:cNvSpPr>
            <a:spLocks noGrp="1"/>
          </p:cNvSpPr>
          <p:nvPr>
            <p:ph type="sldNum" sz="quarter" idx="11"/>
          </p:nvPr>
        </p:nvSpPr>
        <p:spPr/>
        <p:txBody>
          <a:bodyPr/>
          <a:lstStyle/>
          <a:p>
            <a:pPr>
              <a:defRPr/>
            </a:pPr>
            <a:fld id="{3E49CAD4-7317-412C-9D91-74F31C1FB391}" type="slidenum">
              <a:rPr lang="zh-CN" altLang="en-US" smtClean="0">
                <a:latin typeface="+mn-lt"/>
                <a:ea typeface="+mn-ea"/>
                <a:cs typeface="+mn-ea"/>
                <a:sym typeface="+mn-lt"/>
              </a:rPr>
              <a:pPr>
                <a:defRPr/>
              </a:pPr>
              <a:t>106</a:t>
            </a:fld>
            <a:r>
              <a:rPr lang="en-US" altLang="zh-CN">
                <a:latin typeface="+mn-lt"/>
                <a:ea typeface="+mn-ea"/>
                <a:cs typeface="+mn-ea"/>
                <a:sym typeface="+mn-lt"/>
              </a:rPr>
              <a:t>/59</a:t>
            </a:r>
            <a:endParaRPr lang="zh-CN" altLang="en-US" dirty="0">
              <a:latin typeface="+mn-lt"/>
              <a:ea typeface="+mn-ea"/>
              <a:cs typeface="+mn-ea"/>
              <a:sym typeface="+mn-lt"/>
            </a:endParaRPr>
          </a:p>
        </p:txBody>
      </p:sp>
    </p:spTree>
    <p:extLst>
      <p:ext uri="{BB962C8B-B14F-4D97-AF65-F5344CB8AC3E}">
        <p14:creationId xmlns:p14="http://schemas.microsoft.com/office/powerpoint/2010/main" val="1104351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 name="AutoShape 3"/>
          <p:cNvSpPr>
            <a:spLocks noChangeArrowheads="1"/>
          </p:cNvSpPr>
          <p:nvPr/>
        </p:nvSpPr>
        <p:spPr bwMode="gray">
          <a:xfrm flipV="1">
            <a:off x="1182368" y="4375844"/>
            <a:ext cx="1452506" cy="1499431"/>
          </a:xfrm>
          <a:prstGeom prst="can">
            <a:avLst>
              <a:gd name="adj" fmla="val 25000"/>
            </a:avLst>
          </a:prstGeom>
          <a:gradFill rotWithShape="1">
            <a:gsLst>
              <a:gs pos="0">
                <a:schemeClr val="tx2">
                  <a:lumMod val="40000"/>
                  <a:lumOff val="60000"/>
                </a:schemeClr>
              </a:gs>
              <a:gs pos="50000">
                <a:srgbClr val="EAEAEA">
                  <a:alpha val="20000"/>
                </a:srgbClr>
              </a:gs>
              <a:gs pos="100000">
                <a:schemeClr val="tx2">
                  <a:lumMod val="40000"/>
                  <a:lumOff val="60000"/>
                </a:schemeClr>
              </a:gs>
            </a:gsLst>
            <a:lin ang="0" scaled="1"/>
          </a:gradFill>
          <a:ln w="9525">
            <a:noFill/>
            <a:round/>
            <a:headEnd/>
            <a:tailEnd/>
          </a:ln>
          <a:scene3d>
            <a:camera prst="orthographicFront">
              <a:rot lat="0" lon="0" rev="10800000"/>
            </a:camera>
            <a:lightRig rig="threePt" dir="t"/>
          </a:scene3d>
        </p:spPr>
        <p:txBody>
          <a:bodyPr wrap="none" anchor="ctr"/>
          <a:lstStyle/>
          <a:p>
            <a:endParaRPr lang="zh-CN" altLang="en-US" sz="2052">
              <a:latin typeface="+mn-lt"/>
              <a:ea typeface="+mn-ea"/>
              <a:cs typeface="+mn-ea"/>
              <a:sym typeface="+mn-lt"/>
            </a:endParaRPr>
          </a:p>
        </p:txBody>
      </p:sp>
      <p:sp>
        <p:nvSpPr>
          <p:cNvPr id="88" name="AutoShape 4"/>
          <p:cNvSpPr>
            <a:spLocks noChangeArrowheads="1"/>
          </p:cNvSpPr>
          <p:nvPr/>
        </p:nvSpPr>
        <p:spPr bwMode="gray">
          <a:xfrm flipV="1">
            <a:off x="2835781" y="3880362"/>
            <a:ext cx="1452506" cy="2046178"/>
          </a:xfrm>
          <a:prstGeom prst="can">
            <a:avLst>
              <a:gd name="adj" fmla="val 23795"/>
            </a:avLst>
          </a:prstGeom>
          <a:gradFill rotWithShape="1">
            <a:gsLst>
              <a:gs pos="0">
                <a:srgbClr val="C45E5C"/>
              </a:gs>
              <a:gs pos="50000">
                <a:srgbClr val="EAEAEA">
                  <a:alpha val="20000"/>
                </a:srgbClr>
              </a:gs>
              <a:gs pos="100000">
                <a:srgbClr val="C96B69"/>
              </a:gs>
            </a:gsLst>
            <a:lin ang="0" scaled="1"/>
          </a:gradFill>
          <a:ln w="9525">
            <a:noFill/>
            <a:round/>
            <a:headEnd/>
            <a:tailEnd/>
          </a:ln>
          <a:scene3d>
            <a:camera prst="orthographicFront">
              <a:rot lat="0" lon="0" rev="10800000"/>
            </a:camera>
            <a:lightRig rig="threePt" dir="t"/>
          </a:scene3d>
        </p:spPr>
        <p:txBody>
          <a:bodyPr wrap="none" anchor="ctr"/>
          <a:lstStyle/>
          <a:p>
            <a:endParaRPr lang="zh-CN" altLang="en-US" sz="2052">
              <a:latin typeface="+mn-lt"/>
              <a:ea typeface="+mn-ea"/>
              <a:cs typeface="+mn-ea"/>
              <a:sym typeface="+mn-lt"/>
            </a:endParaRPr>
          </a:p>
        </p:txBody>
      </p:sp>
      <p:sp>
        <p:nvSpPr>
          <p:cNvPr id="89" name="AutoShape 5"/>
          <p:cNvSpPr>
            <a:spLocks noChangeArrowheads="1"/>
          </p:cNvSpPr>
          <p:nvPr/>
        </p:nvSpPr>
        <p:spPr bwMode="gray">
          <a:xfrm flipV="1">
            <a:off x="4498696" y="3221984"/>
            <a:ext cx="1443004" cy="2772675"/>
          </a:xfrm>
          <a:prstGeom prst="can">
            <a:avLst>
              <a:gd name="adj" fmla="val 23314"/>
            </a:avLst>
          </a:prstGeom>
          <a:gradFill rotWithShape="1">
            <a:gsLst>
              <a:gs pos="0">
                <a:schemeClr val="accent6">
                  <a:lumMod val="60000"/>
                  <a:lumOff val="40000"/>
                </a:schemeClr>
              </a:gs>
              <a:gs pos="50000">
                <a:srgbClr val="EAEAEA"/>
              </a:gs>
              <a:gs pos="100000">
                <a:schemeClr val="accent6">
                  <a:lumMod val="60000"/>
                  <a:lumOff val="40000"/>
                </a:schemeClr>
              </a:gs>
            </a:gsLst>
            <a:lin ang="0" scaled="1"/>
          </a:gradFill>
          <a:ln w="9525">
            <a:noFill/>
            <a:round/>
            <a:headEnd/>
            <a:tailEnd/>
          </a:ln>
          <a:scene3d>
            <a:camera prst="orthographicFront">
              <a:rot lat="0" lon="0" rev="10800000"/>
            </a:camera>
            <a:lightRig rig="threePt" dir="t"/>
          </a:scene3d>
        </p:spPr>
        <p:txBody>
          <a:bodyPr wrap="none" anchor="ctr"/>
          <a:lstStyle/>
          <a:p>
            <a:endParaRPr lang="zh-CN" altLang="en-US" sz="2052">
              <a:latin typeface="+mn-lt"/>
              <a:ea typeface="+mn-ea"/>
              <a:cs typeface="+mn-ea"/>
              <a:sym typeface="+mn-lt"/>
            </a:endParaRPr>
          </a:p>
        </p:txBody>
      </p:sp>
      <p:sp>
        <p:nvSpPr>
          <p:cNvPr id="90" name="AutoShape 6"/>
          <p:cNvSpPr>
            <a:spLocks noChangeArrowheads="1"/>
          </p:cNvSpPr>
          <p:nvPr/>
        </p:nvSpPr>
        <p:spPr bwMode="gray">
          <a:xfrm flipV="1">
            <a:off x="6153467" y="2579895"/>
            <a:ext cx="1443003" cy="3481197"/>
          </a:xfrm>
          <a:prstGeom prst="can">
            <a:avLst>
              <a:gd name="adj" fmla="val 22946"/>
            </a:avLst>
          </a:prstGeom>
          <a:gradFill rotWithShape="1">
            <a:gsLst>
              <a:gs pos="0">
                <a:schemeClr val="accent3">
                  <a:lumMod val="60000"/>
                  <a:lumOff val="40000"/>
                </a:schemeClr>
              </a:gs>
              <a:gs pos="50000">
                <a:srgbClr val="EAEAEA"/>
              </a:gs>
              <a:gs pos="100000">
                <a:schemeClr val="accent3">
                  <a:lumMod val="60000"/>
                  <a:lumOff val="40000"/>
                </a:schemeClr>
              </a:gs>
            </a:gsLst>
            <a:lin ang="0" scaled="1"/>
          </a:gradFill>
          <a:ln w="9525">
            <a:noFill/>
            <a:round/>
            <a:headEnd/>
            <a:tailEnd/>
          </a:ln>
          <a:scene3d>
            <a:camera prst="orthographicFront">
              <a:rot lat="0" lon="0" rev="10800000"/>
            </a:camera>
            <a:lightRig rig="threePt" dir="t"/>
          </a:scene3d>
        </p:spPr>
        <p:txBody>
          <a:bodyPr wrap="none" anchor="ctr"/>
          <a:lstStyle/>
          <a:p>
            <a:endParaRPr lang="zh-CN" altLang="en-US" sz="2052">
              <a:latin typeface="+mn-lt"/>
              <a:ea typeface="+mn-ea"/>
              <a:cs typeface="+mn-ea"/>
              <a:sym typeface="+mn-lt"/>
            </a:endParaRPr>
          </a:p>
        </p:txBody>
      </p:sp>
      <p:grpSp>
        <p:nvGrpSpPr>
          <p:cNvPr id="91" name="Group 7"/>
          <p:cNvGrpSpPr>
            <a:grpSpLocks/>
          </p:cNvGrpSpPr>
          <p:nvPr/>
        </p:nvGrpSpPr>
        <p:grpSpPr bwMode="auto">
          <a:xfrm>
            <a:off x="4498696" y="3201622"/>
            <a:ext cx="1443004" cy="445254"/>
            <a:chOff x="1003" y="2400"/>
            <a:chExt cx="1089" cy="336"/>
          </a:xfrm>
        </p:grpSpPr>
        <p:sp>
          <p:nvSpPr>
            <p:cNvPr id="92" name="Oval 8"/>
            <p:cNvSpPr>
              <a:spLocks noChangeArrowheads="1"/>
            </p:cNvSpPr>
            <p:nvPr/>
          </p:nvSpPr>
          <p:spPr bwMode="gray">
            <a:xfrm>
              <a:off x="1006" y="2427"/>
              <a:ext cx="1086" cy="309"/>
            </a:xfrm>
            <a:prstGeom prst="ellipse">
              <a:avLst/>
            </a:prstGeom>
            <a:gradFill rotWithShape="1">
              <a:gsLst>
                <a:gs pos="0">
                  <a:srgbClr val="925800"/>
                </a:gs>
                <a:gs pos="50000">
                  <a:srgbClr val="FF9900"/>
                </a:gs>
                <a:gs pos="100000">
                  <a:srgbClr val="925800"/>
                </a:gs>
              </a:gsLst>
              <a:lin ang="0" scaled="1"/>
            </a:gradFill>
            <a:ln w="9525" algn="ctr">
              <a:noFill/>
              <a:round/>
              <a:headEnd/>
              <a:tailEnd/>
            </a:ln>
          </p:spPr>
          <p:txBody>
            <a:bodyPr wrap="none" anchor="ctr"/>
            <a:lstStyle/>
            <a:p>
              <a:endParaRPr lang="zh-CN" altLang="en-US" sz="2052">
                <a:latin typeface="+mn-lt"/>
                <a:ea typeface="+mn-ea"/>
                <a:cs typeface="+mn-ea"/>
                <a:sym typeface="+mn-lt"/>
              </a:endParaRPr>
            </a:p>
          </p:txBody>
        </p:sp>
        <p:sp>
          <p:nvSpPr>
            <p:cNvPr id="93" name="Oval 9"/>
            <p:cNvSpPr>
              <a:spLocks noChangeArrowheads="1"/>
            </p:cNvSpPr>
            <p:nvPr/>
          </p:nvSpPr>
          <p:spPr bwMode="gray">
            <a:xfrm>
              <a:off x="1003" y="2400"/>
              <a:ext cx="1086" cy="309"/>
            </a:xfrm>
            <a:prstGeom prst="ellipse">
              <a:avLst/>
            </a:prstGeom>
            <a:gradFill rotWithShape="1">
              <a:gsLst>
                <a:gs pos="0">
                  <a:srgbClr val="FFE2B6"/>
                </a:gs>
                <a:gs pos="100000">
                  <a:srgbClr val="FF9900"/>
                </a:gs>
              </a:gsLst>
              <a:lin ang="18900000" scaled="1"/>
            </a:gradFill>
            <a:ln w="9525" algn="ctr">
              <a:noFill/>
              <a:round/>
              <a:headEnd/>
              <a:tailEnd/>
            </a:ln>
          </p:spPr>
          <p:txBody>
            <a:bodyPr wrap="none" anchor="ctr"/>
            <a:lstStyle/>
            <a:p>
              <a:endParaRPr lang="zh-CN" altLang="en-US" sz="2052">
                <a:latin typeface="+mn-lt"/>
                <a:ea typeface="+mn-ea"/>
                <a:cs typeface="+mn-ea"/>
                <a:sym typeface="+mn-lt"/>
              </a:endParaRPr>
            </a:p>
          </p:txBody>
        </p:sp>
      </p:grpSp>
      <p:grpSp>
        <p:nvGrpSpPr>
          <p:cNvPr id="94" name="Group 10"/>
          <p:cNvGrpSpPr>
            <a:grpSpLocks/>
          </p:cNvGrpSpPr>
          <p:nvPr/>
        </p:nvGrpSpPr>
        <p:grpSpPr bwMode="auto">
          <a:xfrm>
            <a:off x="6152110" y="2564963"/>
            <a:ext cx="1443004" cy="445254"/>
            <a:chOff x="1003" y="2400"/>
            <a:chExt cx="1089" cy="336"/>
          </a:xfrm>
        </p:grpSpPr>
        <p:sp>
          <p:nvSpPr>
            <p:cNvPr id="95" name="Oval 11"/>
            <p:cNvSpPr>
              <a:spLocks noChangeArrowheads="1"/>
            </p:cNvSpPr>
            <p:nvPr/>
          </p:nvSpPr>
          <p:spPr bwMode="gray">
            <a:xfrm>
              <a:off x="1006" y="2427"/>
              <a:ext cx="1086" cy="309"/>
            </a:xfrm>
            <a:prstGeom prst="ellipse">
              <a:avLst/>
            </a:prstGeom>
            <a:gradFill rotWithShape="1">
              <a:gsLst>
                <a:gs pos="0">
                  <a:srgbClr val="3A5800"/>
                </a:gs>
                <a:gs pos="50000">
                  <a:srgbClr val="669900"/>
                </a:gs>
                <a:gs pos="100000">
                  <a:srgbClr val="3A5800"/>
                </a:gs>
              </a:gsLst>
              <a:lin ang="0" scaled="1"/>
            </a:gradFill>
            <a:ln w="9525" algn="ctr">
              <a:noFill/>
              <a:round/>
              <a:headEnd/>
              <a:tailEnd/>
            </a:ln>
          </p:spPr>
          <p:txBody>
            <a:bodyPr wrap="none" anchor="ctr"/>
            <a:lstStyle/>
            <a:p>
              <a:endParaRPr lang="zh-CN" altLang="en-US" sz="2052">
                <a:latin typeface="+mn-lt"/>
                <a:ea typeface="+mn-ea"/>
                <a:cs typeface="+mn-ea"/>
                <a:sym typeface="+mn-lt"/>
              </a:endParaRPr>
            </a:p>
          </p:txBody>
        </p:sp>
        <p:sp>
          <p:nvSpPr>
            <p:cNvPr id="96" name="Oval 12"/>
            <p:cNvSpPr>
              <a:spLocks noChangeArrowheads="1"/>
            </p:cNvSpPr>
            <p:nvPr/>
          </p:nvSpPr>
          <p:spPr bwMode="gray">
            <a:xfrm>
              <a:off x="1003" y="2400"/>
              <a:ext cx="1086" cy="309"/>
            </a:xfrm>
            <a:prstGeom prst="ellipse">
              <a:avLst/>
            </a:prstGeom>
            <a:gradFill rotWithShape="1">
              <a:gsLst>
                <a:gs pos="0">
                  <a:srgbClr val="D3E2B6"/>
                </a:gs>
                <a:gs pos="100000">
                  <a:srgbClr val="669900"/>
                </a:gs>
              </a:gsLst>
              <a:lin ang="18900000" scaled="1"/>
            </a:gradFill>
            <a:ln w="9525" algn="ctr">
              <a:noFill/>
              <a:round/>
              <a:headEnd/>
              <a:tailEnd/>
            </a:ln>
          </p:spPr>
          <p:txBody>
            <a:bodyPr wrap="none" anchor="ctr"/>
            <a:lstStyle/>
            <a:p>
              <a:endParaRPr lang="zh-CN" altLang="en-US" sz="2052">
                <a:latin typeface="+mn-lt"/>
                <a:ea typeface="+mn-ea"/>
                <a:cs typeface="+mn-ea"/>
                <a:sym typeface="+mn-lt"/>
              </a:endParaRPr>
            </a:p>
          </p:txBody>
        </p:sp>
      </p:grpSp>
      <p:grpSp>
        <p:nvGrpSpPr>
          <p:cNvPr id="97" name="Group 13"/>
          <p:cNvGrpSpPr>
            <a:grpSpLocks/>
          </p:cNvGrpSpPr>
          <p:nvPr/>
        </p:nvGrpSpPr>
        <p:grpSpPr bwMode="auto">
          <a:xfrm>
            <a:off x="1187797" y="4345980"/>
            <a:ext cx="1443003" cy="445254"/>
            <a:chOff x="1003" y="2400"/>
            <a:chExt cx="1089" cy="336"/>
          </a:xfrm>
        </p:grpSpPr>
        <p:sp>
          <p:nvSpPr>
            <p:cNvPr id="98" name="Oval 14"/>
            <p:cNvSpPr>
              <a:spLocks noChangeArrowheads="1"/>
            </p:cNvSpPr>
            <p:nvPr/>
          </p:nvSpPr>
          <p:spPr bwMode="gray">
            <a:xfrm>
              <a:off x="1006" y="2427"/>
              <a:ext cx="1086" cy="309"/>
            </a:xfrm>
            <a:prstGeom prst="ellipse">
              <a:avLst/>
            </a:prstGeom>
            <a:gradFill rotWithShape="1">
              <a:gsLst>
                <a:gs pos="0">
                  <a:schemeClr val="accent1">
                    <a:gamma/>
                    <a:shade val="57255"/>
                    <a:invGamma/>
                  </a:schemeClr>
                </a:gs>
                <a:gs pos="50000">
                  <a:schemeClr val="accent1"/>
                </a:gs>
                <a:gs pos="100000">
                  <a:schemeClr val="accent1">
                    <a:gamma/>
                    <a:shade val="57255"/>
                    <a:invGamma/>
                  </a:schemeClr>
                </a:gs>
              </a:gsLst>
              <a:lin ang="0" scaled="1"/>
            </a:gradFill>
            <a:ln w="9525" algn="ctr">
              <a:noFill/>
              <a:round/>
              <a:headEnd/>
              <a:tailEnd/>
            </a:ln>
            <a:effectLst/>
          </p:spPr>
          <p:txBody>
            <a:bodyPr wrap="none" anchor="ctr"/>
            <a:lstStyle/>
            <a:p>
              <a:pPr>
                <a:defRPr/>
              </a:pPr>
              <a:endParaRPr lang="zh-CN" altLang="en-US" sz="2052">
                <a:latin typeface="+mn-lt"/>
                <a:ea typeface="+mn-ea"/>
                <a:cs typeface="+mn-ea"/>
                <a:sym typeface="+mn-lt"/>
              </a:endParaRPr>
            </a:p>
          </p:txBody>
        </p:sp>
        <p:sp>
          <p:nvSpPr>
            <p:cNvPr id="99" name="Oval 15"/>
            <p:cNvSpPr>
              <a:spLocks noChangeArrowheads="1"/>
            </p:cNvSpPr>
            <p:nvPr/>
          </p:nvSpPr>
          <p:spPr bwMode="gray">
            <a:xfrm>
              <a:off x="1003" y="2400"/>
              <a:ext cx="1086" cy="309"/>
            </a:xfrm>
            <a:prstGeom prst="ellipse">
              <a:avLst/>
            </a:prstGeom>
            <a:gradFill rotWithShape="1">
              <a:gsLst>
                <a:gs pos="0">
                  <a:schemeClr val="accent1">
                    <a:gamma/>
                    <a:tint val="31765"/>
                    <a:invGamma/>
                  </a:schemeClr>
                </a:gs>
                <a:gs pos="100000">
                  <a:schemeClr val="accent1"/>
                </a:gs>
              </a:gsLst>
              <a:lin ang="18900000" scaled="1"/>
            </a:gradFill>
            <a:ln w="9525" algn="ctr">
              <a:noFill/>
              <a:round/>
              <a:headEnd/>
              <a:tailEnd/>
            </a:ln>
            <a:effectLst/>
          </p:spPr>
          <p:txBody>
            <a:bodyPr wrap="none" anchor="ctr"/>
            <a:lstStyle/>
            <a:p>
              <a:pPr>
                <a:defRPr/>
              </a:pPr>
              <a:endParaRPr lang="zh-CN" altLang="en-US" sz="2052">
                <a:latin typeface="+mn-lt"/>
                <a:ea typeface="+mn-ea"/>
                <a:cs typeface="+mn-ea"/>
                <a:sym typeface="+mn-lt"/>
              </a:endParaRPr>
            </a:p>
          </p:txBody>
        </p:sp>
      </p:grpSp>
      <p:grpSp>
        <p:nvGrpSpPr>
          <p:cNvPr id="100" name="Group 16"/>
          <p:cNvGrpSpPr>
            <a:grpSpLocks/>
          </p:cNvGrpSpPr>
          <p:nvPr/>
        </p:nvGrpSpPr>
        <p:grpSpPr bwMode="auto">
          <a:xfrm>
            <a:off x="2845283" y="3836924"/>
            <a:ext cx="1443004" cy="445254"/>
            <a:chOff x="1003" y="2400"/>
            <a:chExt cx="1089" cy="336"/>
          </a:xfrm>
        </p:grpSpPr>
        <p:sp>
          <p:nvSpPr>
            <p:cNvPr id="101" name="Oval 17"/>
            <p:cNvSpPr>
              <a:spLocks noChangeArrowheads="1"/>
            </p:cNvSpPr>
            <p:nvPr/>
          </p:nvSpPr>
          <p:spPr bwMode="gray">
            <a:xfrm>
              <a:off x="1006" y="2427"/>
              <a:ext cx="1086" cy="309"/>
            </a:xfrm>
            <a:prstGeom prst="ellipse">
              <a:avLst/>
            </a:prstGeom>
            <a:gradFill rotWithShape="1">
              <a:gsLst>
                <a:gs pos="0">
                  <a:schemeClr val="accent2">
                    <a:gamma/>
                    <a:shade val="57255"/>
                    <a:invGamma/>
                  </a:schemeClr>
                </a:gs>
                <a:gs pos="50000">
                  <a:schemeClr val="accent2"/>
                </a:gs>
                <a:gs pos="100000">
                  <a:schemeClr val="accent2">
                    <a:gamma/>
                    <a:shade val="57255"/>
                    <a:invGamma/>
                  </a:schemeClr>
                </a:gs>
              </a:gsLst>
              <a:lin ang="0" scaled="1"/>
            </a:gradFill>
            <a:ln w="9525" algn="ctr">
              <a:noFill/>
              <a:round/>
              <a:headEnd/>
              <a:tailEnd/>
            </a:ln>
            <a:effectLst/>
          </p:spPr>
          <p:txBody>
            <a:bodyPr wrap="none" anchor="ctr"/>
            <a:lstStyle/>
            <a:p>
              <a:pPr>
                <a:defRPr/>
              </a:pPr>
              <a:endParaRPr lang="zh-CN" altLang="en-US" sz="2052">
                <a:latin typeface="+mn-lt"/>
                <a:ea typeface="+mn-ea"/>
                <a:cs typeface="+mn-ea"/>
                <a:sym typeface="+mn-lt"/>
              </a:endParaRPr>
            </a:p>
          </p:txBody>
        </p:sp>
        <p:sp>
          <p:nvSpPr>
            <p:cNvPr id="102" name="Oval 18"/>
            <p:cNvSpPr>
              <a:spLocks noChangeArrowheads="1"/>
            </p:cNvSpPr>
            <p:nvPr/>
          </p:nvSpPr>
          <p:spPr bwMode="gray">
            <a:xfrm>
              <a:off x="1003" y="2400"/>
              <a:ext cx="1086" cy="309"/>
            </a:xfrm>
            <a:prstGeom prst="ellipse">
              <a:avLst/>
            </a:prstGeom>
            <a:gradFill rotWithShape="1">
              <a:gsLst>
                <a:gs pos="0">
                  <a:schemeClr val="accent2">
                    <a:gamma/>
                    <a:tint val="31765"/>
                    <a:invGamma/>
                  </a:schemeClr>
                </a:gs>
                <a:gs pos="100000">
                  <a:schemeClr val="accent2"/>
                </a:gs>
              </a:gsLst>
              <a:lin ang="18900000" scaled="1"/>
            </a:gradFill>
            <a:ln w="9525" algn="ctr">
              <a:noFill/>
              <a:round/>
              <a:headEnd/>
              <a:tailEnd/>
            </a:ln>
            <a:effectLst/>
          </p:spPr>
          <p:txBody>
            <a:bodyPr wrap="none" anchor="ctr"/>
            <a:lstStyle/>
            <a:p>
              <a:pPr>
                <a:defRPr/>
              </a:pPr>
              <a:endParaRPr lang="zh-CN" altLang="en-US" sz="2052">
                <a:latin typeface="+mn-lt"/>
                <a:ea typeface="+mn-ea"/>
                <a:cs typeface="+mn-ea"/>
                <a:sym typeface="+mn-lt"/>
              </a:endParaRPr>
            </a:p>
          </p:txBody>
        </p:sp>
      </p:grpSp>
      <p:sp>
        <p:nvSpPr>
          <p:cNvPr id="104" name="Rectangle 20"/>
          <p:cNvSpPr>
            <a:spLocks noChangeArrowheads="1"/>
          </p:cNvSpPr>
          <p:nvPr/>
        </p:nvSpPr>
        <p:spPr bwMode="auto">
          <a:xfrm>
            <a:off x="1172865" y="4834004"/>
            <a:ext cx="1398207" cy="802912"/>
          </a:xfrm>
          <a:prstGeom prst="rect">
            <a:avLst/>
          </a:prstGeom>
          <a:noFill/>
          <a:ln w="9525">
            <a:noFill/>
            <a:miter lim="800000"/>
            <a:headEnd/>
            <a:tailEnd/>
          </a:ln>
        </p:spPr>
        <p:txBody>
          <a:bodyPr>
            <a:spAutoFit/>
          </a:bodyPr>
          <a:lstStyle/>
          <a:p>
            <a:pPr>
              <a:buNone/>
            </a:pPr>
            <a:r>
              <a:rPr lang="en-US" altLang="zh-CN" sz="1539" b="1" spc="43" dirty="0">
                <a:ln w="11430"/>
                <a:effectLst>
                  <a:outerShdw blurRad="76200" dist="50800" dir="5400000" algn="tl" rotWithShape="0">
                    <a:srgbClr val="000000">
                      <a:alpha val="65000"/>
                    </a:srgbClr>
                  </a:outerShdw>
                </a:effectLst>
                <a:latin typeface="+mn-lt"/>
                <a:ea typeface="+mn-ea"/>
                <a:cs typeface="+mn-ea"/>
                <a:sym typeface="+mn-lt"/>
              </a:rPr>
              <a:t>TDMA</a:t>
            </a:r>
          </a:p>
          <a:p>
            <a:pPr>
              <a:spcBef>
                <a:spcPts val="0"/>
              </a:spcBef>
              <a:spcAft>
                <a:spcPts val="0"/>
              </a:spcAft>
            </a:pPr>
            <a:r>
              <a:rPr lang="en-US" altLang="zh-CN" sz="1539" dirty="0">
                <a:latin typeface="+mn-lt"/>
                <a:ea typeface="+mn-ea"/>
                <a:cs typeface="+mn-ea"/>
                <a:sym typeface="+mn-lt"/>
              </a:rPr>
              <a:t>GSM</a:t>
            </a:r>
          </a:p>
          <a:p>
            <a:pPr>
              <a:spcBef>
                <a:spcPts val="0"/>
              </a:spcBef>
              <a:spcAft>
                <a:spcPts val="0"/>
              </a:spcAft>
            </a:pPr>
            <a:r>
              <a:rPr lang="en-US" altLang="zh-CN" sz="1539" dirty="0">
                <a:latin typeface="+mn-lt"/>
                <a:ea typeface="+mn-ea"/>
                <a:cs typeface="+mn-ea"/>
                <a:sym typeface="+mn-lt"/>
              </a:rPr>
              <a:t>NSS</a:t>
            </a:r>
          </a:p>
        </p:txBody>
      </p:sp>
      <p:sp>
        <p:nvSpPr>
          <p:cNvPr id="105" name="Rectangle 21"/>
          <p:cNvSpPr>
            <a:spLocks noChangeArrowheads="1"/>
          </p:cNvSpPr>
          <p:nvPr/>
        </p:nvSpPr>
        <p:spPr bwMode="auto">
          <a:xfrm>
            <a:off x="2838496" y="4284220"/>
            <a:ext cx="1399564" cy="1513491"/>
          </a:xfrm>
          <a:prstGeom prst="rect">
            <a:avLst/>
          </a:prstGeom>
          <a:noFill/>
          <a:ln w="9525">
            <a:noFill/>
            <a:miter lim="800000"/>
            <a:headEnd/>
            <a:tailEnd/>
          </a:ln>
        </p:spPr>
        <p:txBody>
          <a:bodyPr wrap="square">
            <a:spAutoFit/>
          </a:bodyPr>
          <a:lstStyle/>
          <a:p>
            <a:pPr>
              <a:buNone/>
            </a:pPr>
            <a:r>
              <a:rPr lang="en-US" altLang="zh-CN" sz="1539" b="1" spc="43" dirty="0">
                <a:ln w="11430"/>
                <a:effectLst>
                  <a:outerShdw blurRad="76200" dist="50800" dir="5400000" algn="tl" rotWithShape="0">
                    <a:srgbClr val="000000">
                      <a:alpha val="65000"/>
                    </a:srgbClr>
                  </a:outerShdw>
                </a:effectLst>
                <a:latin typeface="+mn-lt"/>
                <a:ea typeface="+mn-ea"/>
                <a:cs typeface="+mn-ea"/>
                <a:sym typeface="+mn-lt"/>
              </a:rPr>
              <a:t>CDMA</a:t>
            </a:r>
          </a:p>
          <a:p>
            <a:pPr>
              <a:spcBef>
                <a:spcPts val="0"/>
              </a:spcBef>
              <a:spcAft>
                <a:spcPts val="0"/>
              </a:spcAft>
            </a:pPr>
            <a:r>
              <a:rPr lang="en-US" altLang="zh-CN" sz="1539" dirty="0">
                <a:latin typeface="+mn-lt"/>
                <a:ea typeface="+mn-ea"/>
                <a:cs typeface="+mn-ea"/>
                <a:sym typeface="+mn-lt"/>
              </a:rPr>
              <a:t>TD-SCDMA</a:t>
            </a:r>
          </a:p>
          <a:p>
            <a:pPr>
              <a:spcBef>
                <a:spcPts val="0"/>
              </a:spcBef>
              <a:spcAft>
                <a:spcPts val="0"/>
              </a:spcAft>
            </a:pPr>
            <a:r>
              <a:rPr lang="en-US" altLang="zh-CN" sz="1539" dirty="0">
                <a:latin typeface="+mn-lt"/>
                <a:ea typeface="+mn-ea"/>
                <a:cs typeface="+mn-ea"/>
                <a:sym typeface="+mn-lt"/>
              </a:rPr>
              <a:t>WCDMA</a:t>
            </a:r>
          </a:p>
          <a:p>
            <a:pPr>
              <a:spcBef>
                <a:spcPts val="0"/>
              </a:spcBef>
              <a:spcAft>
                <a:spcPts val="0"/>
              </a:spcAft>
            </a:pPr>
            <a:r>
              <a:rPr lang="en-US" altLang="zh-CN" sz="1539" dirty="0">
                <a:latin typeface="+mn-lt"/>
                <a:ea typeface="+mn-ea"/>
                <a:cs typeface="+mn-ea"/>
                <a:sym typeface="+mn-lt"/>
              </a:rPr>
              <a:t>CDMA-2000</a:t>
            </a:r>
          </a:p>
          <a:p>
            <a:pPr>
              <a:spcBef>
                <a:spcPts val="0"/>
              </a:spcBef>
              <a:spcAft>
                <a:spcPts val="0"/>
              </a:spcAft>
            </a:pPr>
            <a:r>
              <a:rPr lang="en-US" altLang="zh-CN" sz="1539" dirty="0">
                <a:latin typeface="+mn-lt"/>
                <a:ea typeface="+mn-ea"/>
                <a:cs typeface="+mn-ea"/>
                <a:sym typeface="+mn-lt"/>
              </a:rPr>
              <a:t>GPRS Core  Network</a:t>
            </a:r>
          </a:p>
        </p:txBody>
      </p:sp>
      <p:sp>
        <p:nvSpPr>
          <p:cNvPr id="106" name="Rectangle 22"/>
          <p:cNvSpPr>
            <a:spLocks noChangeArrowheads="1"/>
          </p:cNvSpPr>
          <p:nvPr/>
        </p:nvSpPr>
        <p:spPr bwMode="auto">
          <a:xfrm>
            <a:off x="4513629" y="3846516"/>
            <a:ext cx="1524462" cy="1276632"/>
          </a:xfrm>
          <a:prstGeom prst="rect">
            <a:avLst/>
          </a:prstGeom>
          <a:noFill/>
          <a:ln w="9525">
            <a:noFill/>
            <a:miter lim="800000"/>
            <a:headEnd/>
            <a:tailEnd/>
          </a:ln>
        </p:spPr>
        <p:txBody>
          <a:bodyPr wrap="square" lIns="61568" rIns="30784">
            <a:spAutoFit/>
          </a:bodyPr>
          <a:lstStyle/>
          <a:p>
            <a:pPr>
              <a:buNone/>
            </a:pPr>
            <a:r>
              <a:rPr lang="en-US" altLang="zh-CN" sz="1539" b="1" spc="43" dirty="0">
                <a:ln w="11430"/>
                <a:effectLst>
                  <a:outerShdw blurRad="76200" dist="50800" dir="5400000" algn="tl" rotWithShape="0">
                    <a:srgbClr val="000000">
                      <a:alpha val="65000"/>
                    </a:srgbClr>
                  </a:outerShdw>
                </a:effectLst>
                <a:latin typeface="+mn-lt"/>
                <a:ea typeface="+mn-ea"/>
                <a:cs typeface="+mn-ea"/>
                <a:sym typeface="+mn-lt"/>
              </a:rPr>
              <a:t>OFDM</a:t>
            </a:r>
            <a:r>
              <a:rPr lang="zh-CN" altLang="en-US" sz="1539" b="1" spc="43" dirty="0">
                <a:ln w="11430"/>
                <a:effectLst>
                  <a:outerShdw blurRad="76200" dist="50800" dir="5400000" algn="tl" rotWithShape="0">
                    <a:srgbClr val="000000">
                      <a:alpha val="65000"/>
                    </a:srgbClr>
                  </a:outerShdw>
                </a:effectLst>
                <a:latin typeface="+mn-lt"/>
                <a:ea typeface="+mn-ea"/>
                <a:cs typeface="+mn-ea"/>
                <a:sym typeface="+mn-lt"/>
              </a:rPr>
              <a:t>、</a:t>
            </a:r>
            <a:r>
              <a:rPr lang="en-US" altLang="zh-CN" sz="1539" b="1" spc="43" dirty="0">
                <a:ln w="11430"/>
                <a:effectLst>
                  <a:outerShdw blurRad="76200" dist="50800" dir="5400000" algn="tl" rotWithShape="0">
                    <a:srgbClr val="000000">
                      <a:alpha val="65000"/>
                    </a:srgbClr>
                  </a:outerShdw>
                </a:effectLst>
                <a:latin typeface="+mn-lt"/>
                <a:ea typeface="+mn-ea"/>
                <a:cs typeface="+mn-ea"/>
                <a:sym typeface="+mn-lt"/>
              </a:rPr>
              <a:t>MIMO</a:t>
            </a:r>
          </a:p>
          <a:p>
            <a:pPr>
              <a:spcBef>
                <a:spcPts val="0"/>
              </a:spcBef>
              <a:spcAft>
                <a:spcPts val="0"/>
              </a:spcAft>
            </a:pPr>
            <a:r>
              <a:rPr lang="en-US" altLang="zh-CN" sz="1539" dirty="0">
                <a:latin typeface="+mn-lt"/>
                <a:ea typeface="+mn-ea"/>
                <a:cs typeface="+mn-ea"/>
                <a:sym typeface="+mn-lt"/>
              </a:rPr>
              <a:t>LTE-A</a:t>
            </a:r>
          </a:p>
          <a:p>
            <a:pPr>
              <a:spcBef>
                <a:spcPts val="0"/>
              </a:spcBef>
              <a:spcAft>
                <a:spcPts val="0"/>
              </a:spcAft>
            </a:pPr>
            <a:r>
              <a:rPr lang="en-US" altLang="zh-CN" sz="1539" dirty="0">
                <a:latin typeface="+mn-lt"/>
                <a:ea typeface="+mn-ea"/>
                <a:cs typeface="+mn-ea"/>
                <a:sym typeface="+mn-lt"/>
              </a:rPr>
              <a:t>WiMAX</a:t>
            </a:r>
          </a:p>
          <a:p>
            <a:pPr>
              <a:spcBef>
                <a:spcPts val="0"/>
              </a:spcBef>
              <a:spcAft>
                <a:spcPts val="0"/>
              </a:spcAft>
            </a:pPr>
            <a:r>
              <a:rPr lang="en-US" altLang="zh-CN" sz="1539" dirty="0">
                <a:latin typeface="+mn-lt"/>
                <a:ea typeface="+mn-ea"/>
                <a:cs typeface="+mn-ea"/>
                <a:sym typeface="+mn-lt"/>
              </a:rPr>
              <a:t>SAE</a:t>
            </a:r>
          </a:p>
        </p:txBody>
      </p:sp>
      <p:pic>
        <p:nvPicPr>
          <p:cNvPr id="108" name="Picture 24" descr="shadow_1_m"/>
          <p:cNvPicPr>
            <a:picLocks noChangeAspect="1" noChangeArrowheads="1"/>
          </p:cNvPicPr>
          <p:nvPr/>
        </p:nvPicPr>
        <p:blipFill>
          <a:blip r:embed="rId3">
            <a:lum bright="12000"/>
          </a:blip>
          <a:srcRect/>
          <a:stretch>
            <a:fillRect/>
          </a:stretch>
        </p:blipFill>
        <p:spPr bwMode="gray">
          <a:xfrm>
            <a:off x="6323152" y="2681707"/>
            <a:ext cx="1018112" cy="191405"/>
          </a:xfrm>
          <a:prstGeom prst="rect">
            <a:avLst/>
          </a:prstGeom>
          <a:noFill/>
          <a:ln w="9525">
            <a:noFill/>
            <a:miter lim="800000"/>
            <a:headEnd/>
            <a:tailEnd/>
          </a:ln>
        </p:spPr>
      </p:pic>
      <p:grpSp>
        <p:nvGrpSpPr>
          <p:cNvPr id="109" name="Group 25"/>
          <p:cNvGrpSpPr>
            <a:grpSpLocks/>
          </p:cNvGrpSpPr>
          <p:nvPr/>
        </p:nvGrpSpPr>
        <p:grpSpPr bwMode="auto">
          <a:xfrm>
            <a:off x="6305506" y="1761334"/>
            <a:ext cx="1076483" cy="1041188"/>
            <a:chOff x="887" y="2040"/>
            <a:chExt cx="433" cy="422"/>
          </a:xfrm>
        </p:grpSpPr>
        <p:pic>
          <p:nvPicPr>
            <p:cNvPr id="110" name="Picture 26" descr="circuler_1"/>
            <p:cNvPicPr>
              <a:picLocks noChangeAspect="1" noChangeArrowheads="1"/>
            </p:cNvPicPr>
            <p:nvPr/>
          </p:nvPicPr>
          <p:blipFill>
            <a:blip r:embed="rId4"/>
            <a:srcRect/>
            <a:stretch>
              <a:fillRect/>
            </a:stretch>
          </p:blipFill>
          <p:spPr bwMode="gray">
            <a:xfrm>
              <a:off x="887" y="2040"/>
              <a:ext cx="430" cy="420"/>
            </a:xfrm>
            <a:prstGeom prst="rect">
              <a:avLst/>
            </a:prstGeom>
            <a:noFill/>
            <a:ln w="9525">
              <a:noFill/>
              <a:miter lim="800000"/>
              <a:headEnd/>
              <a:tailEnd/>
            </a:ln>
          </p:spPr>
        </p:pic>
        <p:sp>
          <p:nvSpPr>
            <p:cNvPr id="111" name="Oval 27"/>
            <p:cNvSpPr>
              <a:spLocks noChangeArrowheads="1"/>
            </p:cNvSpPr>
            <p:nvPr/>
          </p:nvSpPr>
          <p:spPr bwMode="gray">
            <a:xfrm>
              <a:off x="887" y="2040"/>
              <a:ext cx="433" cy="422"/>
            </a:xfrm>
            <a:prstGeom prst="ellipse">
              <a:avLst/>
            </a:prstGeom>
            <a:gradFill rotWithShape="1">
              <a:gsLst>
                <a:gs pos="0">
                  <a:srgbClr val="99CC00">
                    <a:alpha val="55000"/>
                  </a:srgbClr>
                </a:gs>
                <a:gs pos="50000">
                  <a:srgbClr val="99CC00">
                    <a:gamma/>
                    <a:shade val="46275"/>
                    <a:invGamma/>
                    <a:alpha val="89999"/>
                  </a:srgbClr>
                </a:gs>
                <a:gs pos="100000">
                  <a:srgbClr val="99CC00">
                    <a:alpha val="55000"/>
                  </a:srgbClr>
                </a:gs>
              </a:gsLst>
              <a:lin ang="5400000" scaled="1"/>
            </a:gradFill>
            <a:ln w="9525" algn="ctr">
              <a:noFill/>
              <a:round/>
              <a:headEnd/>
              <a:tailEnd/>
            </a:ln>
            <a:effectLst/>
          </p:spPr>
          <p:txBody>
            <a:bodyPr wrap="none" anchor="ctr"/>
            <a:lstStyle/>
            <a:p>
              <a:pPr>
                <a:defRPr/>
              </a:pPr>
              <a:endParaRPr lang="zh-CN" altLang="en-US" sz="2052">
                <a:latin typeface="+mn-lt"/>
                <a:ea typeface="+mn-ea"/>
                <a:cs typeface="+mn-ea"/>
                <a:sym typeface="+mn-lt"/>
              </a:endParaRPr>
            </a:p>
          </p:txBody>
        </p:sp>
        <p:pic>
          <p:nvPicPr>
            <p:cNvPr id="112" name="Picture 28" descr="Picture2"/>
            <p:cNvPicPr>
              <a:picLocks noChangeAspect="1" noChangeArrowheads="1"/>
            </p:cNvPicPr>
            <p:nvPr/>
          </p:nvPicPr>
          <p:blipFill>
            <a:blip r:embed="rId5"/>
            <a:srcRect/>
            <a:stretch>
              <a:fillRect/>
            </a:stretch>
          </p:blipFill>
          <p:spPr bwMode="gray">
            <a:xfrm>
              <a:off x="930" y="2044"/>
              <a:ext cx="345" cy="149"/>
            </a:xfrm>
            <a:prstGeom prst="rect">
              <a:avLst/>
            </a:prstGeom>
            <a:noFill/>
            <a:ln w="9525">
              <a:noFill/>
              <a:miter lim="800000"/>
              <a:headEnd/>
              <a:tailEnd/>
            </a:ln>
          </p:spPr>
        </p:pic>
      </p:grpSp>
      <p:sp>
        <p:nvSpPr>
          <p:cNvPr id="113" name="Rectangle 29"/>
          <p:cNvSpPr>
            <a:spLocks noChangeArrowheads="1"/>
          </p:cNvSpPr>
          <p:nvPr/>
        </p:nvSpPr>
        <p:spPr bwMode="gray">
          <a:xfrm>
            <a:off x="6559866" y="2070840"/>
            <a:ext cx="595035" cy="460767"/>
          </a:xfrm>
          <a:prstGeom prst="rect">
            <a:avLst/>
          </a:prstGeom>
          <a:noFill/>
          <a:ln w="9525">
            <a:noFill/>
            <a:miter lim="800000"/>
            <a:headEnd/>
            <a:tailEnd/>
          </a:ln>
        </p:spPr>
        <p:txBody>
          <a:bodyPr wrap="none">
            <a:spAutoFit/>
          </a:bodyPr>
          <a:lstStyle/>
          <a:p>
            <a:pPr>
              <a:buClr>
                <a:srgbClr val="FF0066"/>
              </a:buClr>
              <a:buSzPct val="75000"/>
              <a:buFont typeface="Arial" pitchFamily="34" charset="0"/>
              <a:buNone/>
            </a:pPr>
            <a:r>
              <a:rPr lang="en-US" altLang="zh-CN" sz="2394" b="1" dirty="0">
                <a:solidFill>
                  <a:srgbClr val="FEFFFF"/>
                </a:solidFill>
                <a:latin typeface="+mn-lt"/>
                <a:ea typeface="+mn-ea"/>
                <a:cs typeface="+mn-ea"/>
                <a:sym typeface="+mn-lt"/>
              </a:rPr>
              <a:t>5G</a:t>
            </a:r>
          </a:p>
        </p:txBody>
      </p:sp>
      <p:pic>
        <p:nvPicPr>
          <p:cNvPr id="114" name="Picture 30" descr="shadow_1_m"/>
          <p:cNvPicPr>
            <a:picLocks noChangeAspect="1" noChangeArrowheads="1"/>
          </p:cNvPicPr>
          <p:nvPr/>
        </p:nvPicPr>
        <p:blipFill>
          <a:blip r:embed="rId3">
            <a:lum bright="12000"/>
          </a:blip>
          <a:srcRect/>
          <a:stretch>
            <a:fillRect/>
          </a:stretch>
        </p:blipFill>
        <p:spPr bwMode="gray">
          <a:xfrm>
            <a:off x="4692817" y="3292574"/>
            <a:ext cx="1016754" cy="191405"/>
          </a:xfrm>
          <a:prstGeom prst="rect">
            <a:avLst/>
          </a:prstGeom>
          <a:noFill/>
          <a:ln w="9525">
            <a:noFill/>
            <a:miter lim="800000"/>
            <a:headEnd/>
            <a:tailEnd/>
          </a:ln>
        </p:spPr>
      </p:pic>
      <p:grpSp>
        <p:nvGrpSpPr>
          <p:cNvPr id="115" name="Group 31"/>
          <p:cNvGrpSpPr>
            <a:grpSpLocks/>
          </p:cNvGrpSpPr>
          <p:nvPr/>
        </p:nvGrpSpPr>
        <p:grpSpPr bwMode="auto">
          <a:xfrm>
            <a:off x="4675169" y="2372201"/>
            <a:ext cx="1075126" cy="1041188"/>
            <a:chOff x="887" y="2040"/>
            <a:chExt cx="433" cy="422"/>
          </a:xfrm>
        </p:grpSpPr>
        <p:pic>
          <p:nvPicPr>
            <p:cNvPr id="116" name="Picture 32" descr="circuler_1"/>
            <p:cNvPicPr>
              <a:picLocks noChangeAspect="1" noChangeArrowheads="1"/>
            </p:cNvPicPr>
            <p:nvPr/>
          </p:nvPicPr>
          <p:blipFill>
            <a:blip r:embed="rId6"/>
            <a:srcRect/>
            <a:stretch>
              <a:fillRect/>
            </a:stretch>
          </p:blipFill>
          <p:spPr bwMode="gray">
            <a:xfrm>
              <a:off x="887" y="2040"/>
              <a:ext cx="430" cy="420"/>
            </a:xfrm>
            <a:prstGeom prst="rect">
              <a:avLst/>
            </a:prstGeom>
            <a:noFill/>
            <a:ln w="9525">
              <a:noFill/>
              <a:miter lim="800000"/>
              <a:headEnd/>
              <a:tailEnd/>
            </a:ln>
          </p:spPr>
        </p:pic>
        <p:sp>
          <p:nvSpPr>
            <p:cNvPr id="117" name="Oval 33"/>
            <p:cNvSpPr>
              <a:spLocks noChangeArrowheads="1"/>
            </p:cNvSpPr>
            <p:nvPr/>
          </p:nvSpPr>
          <p:spPr bwMode="gray">
            <a:xfrm>
              <a:off x="887" y="2040"/>
              <a:ext cx="433" cy="422"/>
            </a:xfrm>
            <a:prstGeom prst="ellipse">
              <a:avLst/>
            </a:prstGeom>
            <a:gradFill rotWithShape="1">
              <a:gsLst>
                <a:gs pos="0">
                  <a:srgbClr val="FF9900">
                    <a:alpha val="55000"/>
                  </a:srgbClr>
                </a:gs>
                <a:gs pos="50000">
                  <a:srgbClr val="FF9900">
                    <a:gamma/>
                    <a:shade val="46275"/>
                    <a:invGamma/>
                    <a:alpha val="89999"/>
                  </a:srgbClr>
                </a:gs>
                <a:gs pos="100000">
                  <a:srgbClr val="FF9900">
                    <a:alpha val="55000"/>
                  </a:srgbClr>
                </a:gs>
              </a:gsLst>
              <a:lin ang="5400000" scaled="1"/>
            </a:gradFill>
            <a:ln w="9525" algn="ctr">
              <a:noFill/>
              <a:round/>
              <a:headEnd/>
              <a:tailEnd/>
            </a:ln>
            <a:effectLst/>
          </p:spPr>
          <p:txBody>
            <a:bodyPr wrap="none" anchor="ctr"/>
            <a:lstStyle/>
            <a:p>
              <a:pPr>
                <a:defRPr/>
              </a:pPr>
              <a:endParaRPr lang="zh-CN" altLang="en-US" sz="2052">
                <a:latin typeface="+mn-lt"/>
                <a:ea typeface="+mn-ea"/>
                <a:cs typeface="+mn-ea"/>
                <a:sym typeface="+mn-lt"/>
              </a:endParaRPr>
            </a:p>
          </p:txBody>
        </p:sp>
        <p:pic>
          <p:nvPicPr>
            <p:cNvPr id="118" name="Picture 34" descr="Picture2"/>
            <p:cNvPicPr>
              <a:picLocks noChangeAspect="1" noChangeArrowheads="1"/>
            </p:cNvPicPr>
            <p:nvPr/>
          </p:nvPicPr>
          <p:blipFill>
            <a:blip r:embed="rId5"/>
            <a:srcRect/>
            <a:stretch>
              <a:fillRect/>
            </a:stretch>
          </p:blipFill>
          <p:spPr bwMode="gray">
            <a:xfrm>
              <a:off x="930" y="2044"/>
              <a:ext cx="345" cy="149"/>
            </a:xfrm>
            <a:prstGeom prst="rect">
              <a:avLst/>
            </a:prstGeom>
            <a:noFill/>
            <a:ln w="9525">
              <a:noFill/>
              <a:miter lim="800000"/>
              <a:headEnd/>
              <a:tailEnd/>
            </a:ln>
          </p:spPr>
        </p:pic>
      </p:grpSp>
      <p:sp>
        <p:nvSpPr>
          <p:cNvPr id="119" name="Rectangle 35"/>
          <p:cNvSpPr>
            <a:spLocks noChangeArrowheads="1"/>
          </p:cNvSpPr>
          <p:nvPr/>
        </p:nvSpPr>
        <p:spPr bwMode="gray">
          <a:xfrm>
            <a:off x="4928852" y="2681707"/>
            <a:ext cx="595035" cy="460767"/>
          </a:xfrm>
          <a:prstGeom prst="rect">
            <a:avLst/>
          </a:prstGeom>
          <a:noFill/>
          <a:ln w="9525">
            <a:noFill/>
            <a:miter lim="800000"/>
            <a:headEnd/>
            <a:tailEnd/>
          </a:ln>
        </p:spPr>
        <p:txBody>
          <a:bodyPr wrap="none">
            <a:spAutoFit/>
          </a:bodyPr>
          <a:lstStyle/>
          <a:p>
            <a:pPr>
              <a:buClr>
                <a:srgbClr val="FF0066"/>
              </a:buClr>
              <a:buSzPct val="75000"/>
              <a:buFont typeface="Arial" pitchFamily="34" charset="0"/>
              <a:buNone/>
            </a:pPr>
            <a:r>
              <a:rPr lang="en-US" altLang="zh-CN" sz="2394" b="1" dirty="0">
                <a:solidFill>
                  <a:srgbClr val="FEFFFF"/>
                </a:solidFill>
                <a:latin typeface="+mn-lt"/>
                <a:ea typeface="+mn-ea"/>
                <a:cs typeface="+mn-ea"/>
                <a:sym typeface="+mn-lt"/>
              </a:rPr>
              <a:t>4G</a:t>
            </a:r>
          </a:p>
        </p:txBody>
      </p:sp>
      <p:pic>
        <p:nvPicPr>
          <p:cNvPr id="120" name="Picture 36" descr="shadow_1_m"/>
          <p:cNvPicPr>
            <a:picLocks noChangeAspect="1" noChangeArrowheads="1"/>
          </p:cNvPicPr>
          <p:nvPr/>
        </p:nvPicPr>
        <p:blipFill>
          <a:blip r:embed="rId3">
            <a:lum bright="12000"/>
          </a:blip>
          <a:srcRect/>
          <a:stretch>
            <a:fillRect/>
          </a:stretch>
        </p:blipFill>
        <p:spPr bwMode="gray">
          <a:xfrm>
            <a:off x="3051620" y="3949595"/>
            <a:ext cx="1018112" cy="191405"/>
          </a:xfrm>
          <a:prstGeom prst="rect">
            <a:avLst/>
          </a:prstGeom>
          <a:noFill/>
          <a:ln w="9525">
            <a:noFill/>
            <a:miter lim="800000"/>
            <a:headEnd/>
            <a:tailEnd/>
          </a:ln>
        </p:spPr>
      </p:pic>
      <p:grpSp>
        <p:nvGrpSpPr>
          <p:cNvPr id="121" name="Group 37"/>
          <p:cNvGrpSpPr>
            <a:grpSpLocks/>
          </p:cNvGrpSpPr>
          <p:nvPr/>
        </p:nvGrpSpPr>
        <p:grpSpPr bwMode="auto">
          <a:xfrm>
            <a:off x="3035330" y="3029222"/>
            <a:ext cx="1075126" cy="1041188"/>
            <a:chOff x="887" y="2040"/>
            <a:chExt cx="433" cy="422"/>
          </a:xfrm>
        </p:grpSpPr>
        <p:pic>
          <p:nvPicPr>
            <p:cNvPr id="122" name="Picture 38" descr="circuler_1"/>
            <p:cNvPicPr>
              <a:picLocks noChangeAspect="1" noChangeArrowheads="1"/>
            </p:cNvPicPr>
            <p:nvPr/>
          </p:nvPicPr>
          <p:blipFill>
            <a:blip r:embed="rId6"/>
            <a:srcRect/>
            <a:stretch>
              <a:fillRect/>
            </a:stretch>
          </p:blipFill>
          <p:spPr bwMode="gray">
            <a:xfrm>
              <a:off x="887" y="2040"/>
              <a:ext cx="430" cy="420"/>
            </a:xfrm>
            <a:prstGeom prst="rect">
              <a:avLst/>
            </a:prstGeom>
            <a:noFill/>
            <a:ln w="9525">
              <a:noFill/>
              <a:miter lim="800000"/>
              <a:headEnd/>
              <a:tailEnd/>
            </a:ln>
          </p:spPr>
        </p:pic>
        <p:sp>
          <p:nvSpPr>
            <p:cNvPr id="123" name="Oval 39"/>
            <p:cNvSpPr>
              <a:spLocks noChangeArrowheads="1"/>
            </p:cNvSpPr>
            <p:nvPr/>
          </p:nvSpPr>
          <p:spPr bwMode="gray">
            <a:xfrm>
              <a:off x="887" y="2040"/>
              <a:ext cx="433" cy="422"/>
            </a:xfrm>
            <a:prstGeom prst="ellipse">
              <a:avLst/>
            </a:prstGeom>
            <a:gradFill rotWithShape="1">
              <a:gsLst>
                <a:gs pos="0">
                  <a:schemeClr val="accent2">
                    <a:alpha val="55000"/>
                  </a:schemeClr>
                </a:gs>
                <a:gs pos="50000">
                  <a:schemeClr val="accent2">
                    <a:gamma/>
                    <a:shade val="46275"/>
                    <a:invGamma/>
                    <a:alpha val="89999"/>
                  </a:schemeClr>
                </a:gs>
                <a:gs pos="100000">
                  <a:schemeClr val="accent2">
                    <a:alpha val="55000"/>
                  </a:schemeClr>
                </a:gs>
              </a:gsLst>
              <a:lin ang="5400000" scaled="1"/>
            </a:gradFill>
            <a:ln w="9525" algn="ctr">
              <a:noFill/>
              <a:round/>
              <a:headEnd/>
              <a:tailEnd/>
            </a:ln>
            <a:effectLst/>
          </p:spPr>
          <p:txBody>
            <a:bodyPr wrap="none" anchor="ctr"/>
            <a:lstStyle/>
            <a:p>
              <a:pPr>
                <a:defRPr/>
              </a:pPr>
              <a:endParaRPr lang="zh-CN" altLang="en-US" sz="2052">
                <a:latin typeface="+mn-lt"/>
                <a:ea typeface="+mn-ea"/>
                <a:cs typeface="+mn-ea"/>
                <a:sym typeface="+mn-lt"/>
              </a:endParaRPr>
            </a:p>
          </p:txBody>
        </p:sp>
        <p:pic>
          <p:nvPicPr>
            <p:cNvPr id="124" name="Picture 40" descr="Picture2"/>
            <p:cNvPicPr>
              <a:picLocks noChangeAspect="1" noChangeArrowheads="1"/>
            </p:cNvPicPr>
            <p:nvPr/>
          </p:nvPicPr>
          <p:blipFill>
            <a:blip r:embed="rId5"/>
            <a:srcRect/>
            <a:stretch>
              <a:fillRect/>
            </a:stretch>
          </p:blipFill>
          <p:spPr bwMode="gray">
            <a:xfrm>
              <a:off x="930" y="2044"/>
              <a:ext cx="345" cy="149"/>
            </a:xfrm>
            <a:prstGeom prst="rect">
              <a:avLst/>
            </a:prstGeom>
            <a:noFill/>
            <a:ln w="9525">
              <a:noFill/>
              <a:miter lim="800000"/>
              <a:headEnd/>
              <a:tailEnd/>
            </a:ln>
          </p:spPr>
        </p:pic>
      </p:grpSp>
      <p:sp>
        <p:nvSpPr>
          <p:cNvPr id="125" name="Rectangle 41"/>
          <p:cNvSpPr>
            <a:spLocks noChangeArrowheads="1"/>
          </p:cNvSpPr>
          <p:nvPr/>
        </p:nvSpPr>
        <p:spPr bwMode="gray">
          <a:xfrm>
            <a:off x="3289013" y="3338729"/>
            <a:ext cx="595035" cy="460767"/>
          </a:xfrm>
          <a:prstGeom prst="rect">
            <a:avLst/>
          </a:prstGeom>
          <a:noFill/>
          <a:ln w="9525">
            <a:noFill/>
            <a:miter lim="800000"/>
            <a:headEnd/>
            <a:tailEnd/>
          </a:ln>
        </p:spPr>
        <p:txBody>
          <a:bodyPr wrap="none">
            <a:spAutoFit/>
          </a:bodyPr>
          <a:lstStyle/>
          <a:p>
            <a:pPr>
              <a:buClr>
                <a:srgbClr val="FF0066"/>
              </a:buClr>
              <a:buSzPct val="75000"/>
              <a:buFont typeface="Arial" pitchFamily="34" charset="0"/>
              <a:buNone/>
            </a:pPr>
            <a:r>
              <a:rPr lang="en-US" altLang="zh-CN" sz="2394" b="1" dirty="0">
                <a:solidFill>
                  <a:srgbClr val="FEFFFF"/>
                </a:solidFill>
                <a:latin typeface="+mn-lt"/>
                <a:ea typeface="+mn-ea"/>
                <a:cs typeface="+mn-ea"/>
                <a:sym typeface="+mn-lt"/>
              </a:rPr>
              <a:t>3G</a:t>
            </a:r>
          </a:p>
        </p:txBody>
      </p:sp>
      <p:pic>
        <p:nvPicPr>
          <p:cNvPr id="126" name="Picture 42" descr="shadow_1_m"/>
          <p:cNvPicPr>
            <a:picLocks noChangeAspect="1" noChangeArrowheads="1"/>
          </p:cNvPicPr>
          <p:nvPr/>
        </p:nvPicPr>
        <p:blipFill>
          <a:blip r:embed="rId3">
            <a:lum bright="12000"/>
          </a:blip>
          <a:srcRect/>
          <a:stretch>
            <a:fillRect/>
          </a:stretch>
        </p:blipFill>
        <p:spPr bwMode="gray">
          <a:xfrm>
            <a:off x="1376487" y="4449149"/>
            <a:ext cx="1016755" cy="191405"/>
          </a:xfrm>
          <a:prstGeom prst="rect">
            <a:avLst/>
          </a:prstGeom>
          <a:noFill/>
          <a:ln w="9525">
            <a:noFill/>
            <a:miter lim="800000"/>
            <a:headEnd/>
            <a:tailEnd/>
          </a:ln>
        </p:spPr>
      </p:pic>
      <p:grpSp>
        <p:nvGrpSpPr>
          <p:cNvPr id="127" name="Group 43"/>
          <p:cNvGrpSpPr>
            <a:grpSpLocks/>
          </p:cNvGrpSpPr>
          <p:nvPr/>
        </p:nvGrpSpPr>
        <p:grpSpPr bwMode="auto">
          <a:xfrm>
            <a:off x="1358840" y="3528776"/>
            <a:ext cx="1076483" cy="1041188"/>
            <a:chOff x="887" y="2040"/>
            <a:chExt cx="433" cy="422"/>
          </a:xfrm>
        </p:grpSpPr>
        <p:pic>
          <p:nvPicPr>
            <p:cNvPr id="128" name="Picture 44" descr="circuler_1"/>
            <p:cNvPicPr>
              <a:picLocks noChangeAspect="1" noChangeArrowheads="1"/>
            </p:cNvPicPr>
            <p:nvPr/>
          </p:nvPicPr>
          <p:blipFill>
            <a:blip r:embed="rId4"/>
            <a:srcRect/>
            <a:stretch>
              <a:fillRect/>
            </a:stretch>
          </p:blipFill>
          <p:spPr bwMode="gray">
            <a:xfrm>
              <a:off x="887" y="2040"/>
              <a:ext cx="430" cy="420"/>
            </a:xfrm>
            <a:prstGeom prst="rect">
              <a:avLst/>
            </a:prstGeom>
            <a:noFill/>
            <a:ln w="9525">
              <a:noFill/>
              <a:miter lim="800000"/>
              <a:headEnd/>
              <a:tailEnd/>
            </a:ln>
          </p:spPr>
        </p:pic>
        <p:sp>
          <p:nvSpPr>
            <p:cNvPr id="129" name="Oval 45"/>
            <p:cNvSpPr>
              <a:spLocks noChangeArrowheads="1"/>
            </p:cNvSpPr>
            <p:nvPr/>
          </p:nvSpPr>
          <p:spPr bwMode="gray">
            <a:xfrm>
              <a:off x="887" y="2040"/>
              <a:ext cx="433" cy="422"/>
            </a:xfrm>
            <a:prstGeom prst="ellipse">
              <a:avLst/>
            </a:prstGeom>
            <a:gradFill rotWithShape="1">
              <a:gsLst>
                <a:gs pos="0">
                  <a:schemeClr val="accent1">
                    <a:alpha val="55000"/>
                  </a:schemeClr>
                </a:gs>
                <a:gs pos="50000">
                  <a:schemeClr val="accent1">
                    <a:gamma/>
                    <a:shade val="46275"/>
                    <a:invGamma/>
                    <a:alpha val="89999"/>
                  </a:schemeClr>
                </a:gs>
                <a:gs pos="100000">
                  <a:schemeClr val="accent1">
                    <a:alpha val="55000"/>
                  </a:schemeClr>
                </a:gs>
              </a:gsLst>
              <a:lin ang="5400000" scaled="1"/>
            </a:gradFill>
            <a:ln w="9525" algn="ctr">
              <a:noFill/>
              <a:round/>
              <a:headEnd/>
              <a:tailEnd/>
            </a:ln>
            <a:effectLst/>
          </p:spPr>
          <p:txBody>
            <a:bodyPr wrap="none" anchor="ctr"/>
            <a:lstStyle/>
            <a:p>
              <a:pPr>
                <a:defRPr/>
              </a:pPr>
              <a:endParaRPr lang="zh-CN" altLang="en-US" sz="2052">
                <a:latin typeface="+mn-lt"/>
                <a:ea typeface="+mn-ea"/>
                <a:cs typeface="+mn-ea"/>
                <a:sym typeface="+mn-lt"/>
              </a:endParaRPr>
            </a:p>
          </p:txBody>
        </p:sp>
        <p:pic>
          <p:nvPicPr>
            <p:cNvPr id="130" name="Picture 46" descr="Picture2"/>
            <p:cNvPicPr>
              <a:picLocks noChangeAspect="1" noChangeArrowheads="1"/>
            </p:cNvPicPr>
            <p:nvPr/>
          </p:nvPicPr>
          <p:blipFill>
            <a:blip r:embed="rId5"/>
            <a:srcRect/>
            <a:stretch>
              <a:fillRect/>
            </a:stretch>
          </p:blipFill>
          <p:spPr bwMode="gray">
            <a:xfrm>
              <a:off x="930" y="2044"/>
              <a:ext cx="345" cy="149"/>
            </a:xfrm>
            <a:prstGeom prst="rect">
              <a:avLst/>
            </a:prstGeom>
            <a:noFill/>
            <a:ln w="9525">
              <a:noFill/>
              <a:miter lim="800000"/>
              <a:headEnd/>
              <a:tailEnd/>
            </a:ln>
          </p:spPr>
        </p:pic>
      </p:grpSp>
      <p:sp>
        <p:nvSpPr>
          <p:cNvPr id="131" name="Rectangle 47"/>
          <p:cNvSpPr>
            <a:spLocks noChangeArrowheads="1"/>
          </p:cNvSpPr>
          <p:nvPr/>
        </p:nvSpPr>
        <p:spPr bwMode="gray">
          <a:xfrm>
            <a:off x="1613201" y="3838282"/>
            <a:ext cx="595035" cy="460767"/>
          </a:xfrm>
          <a:prstGeom prst="rect">
            <a:avLst/>
          </a:prstGeom>
          <a:noFill/>
          <a:ln w="9525">
            <a:noFill/>
            <a:miter lim="800000"/>
            <a:headEnd/>
            <a:tailEnd/>
          </a:ln>
        </p:spPr>
        <p:txBody>
          <a:bodyPr wrap="none">
            <a:spAutoFit/>
          </a:bodyPr>
          <a:lstStyle/>
          <a:p>
            <a:pPr>
              <a:buClr>
                <a:srgbClr val="FF0066"/>
              </a:buClr>
              <a:buSzPct val="75000"/>
              <a:buFont typeface="Arial" pitchFamily="34" charset="0"/>
              <a:buNone/>
            </a:pPr>
            <a:r>
              <a:rPr lang="en-US" altLang="zh-CN" sz="2394" b="1" dirty="0">
                <a:solidFill>
                  <a:srgbClr val="FEFFFF"/>
                </a:solidFill>
                <a:latin typeface="+mn-lt"/>
                <a:ea typeface="+mn-ea"/>
                <a:cs typeface="+mn-ea"/>
                <a:sym typeface="+mn-lt"/>
              </a:rPr>
              <a:t>2G</a:t>
            </a:r>
          </a:p>
        </p:txBody>
      </p:sp>
      <p:sp>
        <p:nvSpPr>
          <p:cNvPr id="132" name="矩形 131"/>
          <p:cNvSpPr/>
          <p:nvPr/>
        </p:nvSpPr>
        <p:spPr>
          <a:xfrm>
            <a:off x="6526788" y="3184651"/>
            <a:ext cx="855220" cy="710537"/>
          </a:xfrm>
          <a:prstGeom prst="rect">
            <a:avLst/>
          </a:prstGeom>
          <a:noFill/>
        </p:spPr>
        <p:txBody>
          <a:bodyPr wrap="square" lIns="78191" tIns="39095" rIns="78191" bIns="3909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zh-CN" altLang="en-US" sz="4104" b="1" spc="43"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ea"/>
                <a:sym typeface="+mn-lt"/>
              </a:rPr>
              <a:t>？</a:t>
            </a:r>
          </a:p>
        </p:txBody>
      </p:sp>
      <p:sp>
        <p:nvSpPr>
          <p:cNvPr id="2" name="标题 1"/>
          <p:cNvSpPr>
            <a:spLocks noGrp="1"/>
          </p:cNvSpPr>
          <p:nvPr>
            <p:ph type="title"/>
          </p:nvPr>
        </p:nvSpPr>
        <p:spPr>
          <a:xfrm>
            <a:off x="1332510" y="138307"/>
            <a:ext cx="7886700" cy="1325563"/>
          </a:xfrm>
        </p:spPr>
        <p:txBody>
          <a:bodyPr/>
          <a:lstStyle/>
          <a:p>
            <a:r>
              <a:rPr lang="en-US" altLang="zh-CN" dirty="0">
                <a:solidFill>
                  <a:srgbClr val="C00000"/>
                </a:solidFill>
                <a:latin typeface="+mn-lt"/>
                <a:ea typeface="+mn-ea"/>
                <a:cs typeface="+mn-ea"/>
                <a:sym typeface="+mn-lt"/>
              </a:rPr>
              <a:t>5G</a:t>
            </a:r>
            <a:r>
              <a:rPr lang="zh-CN" altLang="en-US" dirty="0">
                <a:solidFill>
                  <a:srgbClr val="C00000"/>
                </a:solidFill>
                <a:latin typeface="+mn-lt"/>
                <a:ea typeface="+mn-ea"/>
                <a:cs typeface="+mn-ea"/>
                <a:sym typeface="+mn-lt"/>
              </a:rPr>
              <a:t>发展需求</a:t>
            </a:r>
            <a:endParaRPr lang="zh-CN" altLang="en-US" dirty="0">
              <a:latin typeface="+mn-lt"/>
              <a:ea typeface="+mn-ea"/>
              <a:cs typeface="+mn-ea"/>
              <a:sym typeface="+mn-lt"/>
            </a:endParaRPr>
          </a:p>
        </p:txBody>
      </p:sp>
      <p:sp>
        <p:nvSpPr>
          <p:cNvPr id="49" name="内容占位符 2"/>
          <p:cNvSpPr>
            <a:spLocks noGrp="1"/>
          </p:cNvSpPr>
          <p:nvPr>
            <p:ph idx="1"/>
          </p:nvPr>
        </p:nvSpPr>
        <p:spPr>
          <a:xfrm>
            <a:off x="457473" y="1392099"/>
            <a:ext cx="8055298" cy="620687"/>
          </a:xfrm>
        </p:spPr>
        <p:txBody>
          <a:bodyPr/>
          <a:lstStyle/>
          <a:p>
            <a:r>
              <a:rPr lang="zh-CN" altLang="en-US" dirty="0">
                <a:cs typeface="+mn-ea"/>
                <a:sym typeface="+mn-lt"/>
              </a:rPr>
              <a:t>为了实现</a:t>
            </a:r>
            <a:r>
              <a:rPr lang="en-US" altLang="zh-CN" dirty="0">
                <a:cs typeface="+mn-ea"/>
                <a:sym typeface="+mn-lt"/>
              </a:rPr>
              <a:t>5G</a:t>
            </a:r>
            <a:r>
              <a:rPr lang="zh-CN" altLang="en-US" dirty="0">
                <a:cs typeface="+mn-ea"/>
                <a:sym typeface="+mn-lt"/>
              </a:rPr>
              <a:t>发展目标，需要什么关键技术？</a:t>
            </a:r>
            <a:endParaRPr lang="en-US" altLang="zh-CN" dirty="0">
              <a:cs typeface="+mn-ea"/>
              <a:sym typeface="+mn-lt"/>
            </a:endParaRPr>
          </a:p>
        </p:txBody>
      </p:sp>
      <p:sp>
        <p:nvSpPr>
          <p:cNvPr id="50" name="圆角矩形 49"/>
          <p:cNvSpPr/>
          <p:nvPr/>
        </p:nvSpPr>
        <p:spPr bwMode="auto">
          <a:xfrm>
            <a:off x="7712300" y="1434299"/>
            <a:ext cx="1210431" cy="3722893"/>
          </a:xfrm>
          <a:prstGeom prst="round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78191" tIns="39095" rIns="78191" bIns="39095" numCol="1" rtlCol="0" anchor="t" anchorCtr="0" compatLnSpc="1">
            <a:prstTxWarp prst="textNoShape">
              <a:avLst/>
            </a:prstTxWarp>
          </a:bodyPr>
          <a:lstStyle/>
          <a:p>
            <a:pPr defTabSz="781903"/>
            <a:r>
              <a:rPr lang="en-US" altLang="zh-CN" sz="2052" dirty="0">
                <a:solidFill>
                  <a:schemeClr val="tx1"/>
                </a:solidFill>
                <a:cs typeface="+mn-ea"/>
                <a:sym typeface="+mn-lt"/>
              </a:rPr>
              <a:t>5G</a:t>
            </a:r>
            <a:r>
              <a:rPr lang="zh-CN" altLang="en-US" sz="2052" dirty="0">
                <a:solidFill>
                  <a:schemeClr val="tx1"/>
                </a:solidFill>
                <a:cs typeface="+mn-ea"/>
                <a:sym typeface="+mn-lt"/>
              </a:rPr>
              <a:t>通信性能的提升不是单靠一种技术，需要多种技术相互配合共同实现。</a:t>
            </a:r>
            <a:endParaRPr lang="en-US" altLang="zh-CN" sz="2052" dirty="0">
              <a:solidFill>
                <a:schemeClr val="tx1"/>
              </a:solidFill>
              <a:cs typeface="+mn-ea"/>
              <a:sym typeface="+mn-lt"/>
            </a:endParaRPr>
          </a:p>
        </p:txBody>
      </p:sp>
      <p:sp>
        <p:nvSpPr>
          <p:cNvPr id="3" name="灯片编号占位符 2"/>
          <p:cNvSpPr>
            <a:spLocks noGrp="1"/>
          </p:cNvSpPr>
          <p:nvPr>
            <p:ph type="sldNum" sz="quarter" idx="11"/>
          </p:nvPr>
        </p:nvSpPr>
        <p:spPr/>
        <p:txBody>
          <a:bodyPr/>
          <a:lstStyle/>
          <a:p>
            <a:pPr>
              <a:defRPr/>
            </a:pPr>
            <a:fld id="{3E49CAD4-7317-412C-9D91-74F31C1FB391}" type="slidenum">
              <a:rPr lang="zh-CN" altLang="en-US" smtClean="0">
                <a:latin typeface="+mn-lt"/>
                <a:ea typeface="+mn-ea"/>
                <a:cs typeface="+mn-ea"/>
                <a:sym typeface="+mn-lt"/>
              </a:rPr>
              <a:pPr>
                <a:defRPr/>
              </a:pPr>
              <a:t>107</a:t>
            </a:fld>
            <a:r>
              <a:rPr lang="en-US" altLang="zh-CN">
                <a:latin typeface="+mn-lt"/>
                <a:ea typeface="+mn-ea"/>
                <a:cs typeface="+mn-ea"/>
                <a:sym typeface="+mn-lt"/>
              </a:rPr>
              <a:t>/59</a:t>
            </a:r>
            <a:endParaRPr lang="zh-CN" altLang="en-US" dirty="0">
              <a:latin typeface="+mn-lt"/>
              <a:ea typeface="+mn-ea"/>
              <a:cs typeface="+mn-ea"/>
              <a:sym typeface="+mn-lt"/>
            </a:endParaRPr>
          </a:p>
        </p:txBody>
      </p:sp>
    </p:spTree>
    <p:extLst>
      <p:ext uri="{BB962C8B-B14F-4D97-AF65-F5344CB8AC3E}">
        <p14:creationId xmlns:p14="http://schemas.microsoft.com/office/powerpoint/2010/main" val="3017144687"/>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5"/>
          <p:cNvGraphicFramePr>
            <a:graphicFrameLocks noGrp="1"/>
          </p:cNvGraphicFramePr>
          <p:nvPr>
            <p:ph idx="1"/>
            <p:extLst>
              <p:ext uri="{D42A27DB-BD31-4B8C-83A1-F6EECF244321}">
                <p14:modId xmlns:p14="http://schemas.microsoft.com/office/powerpoint/2010/main" val="3315898321"/>
              </p:ext>
            </p:extLst>
          </p:nvPr>
        </p:nvGraphicFramePr>
        <p:xfrm>
          <a:off x="323357" y="1533461"/>
          <a:ext cx="7696817" cy="4007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15" descr="spectru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2793" y="1249059"/>
            <a:ext cx="991963" cy="61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1446463" y="159632"/>
            <a:ext cx="7886700" cy="1325563"/>
          </a:xfrm>
        </p:spPr>
        <p:txBody>
          <a:bodyPr/>
          <a:lstStyle/>
          <a:p>
            <a:r>
              <a:rPr lang="en-US" altLang="zh-CN" dirty="0">
                <a:solidFill>
                  <a:srgbClr val="C00000"/>
                </a:solidFill>
                <a:latin typeface="+mn-lt"/>
                <a:ea typeface="+mn-ea"/>
                <a:cs typeface="+mn-ea"/>
                <a:sym typeface="+mn-lt"/>
              </a:rPr>
              <a:t>5G</a:t>
            </a:r>
            <a:r>
              <a:rPr lang="zh-CN" altLang="en-US" dirty="0">
                <a:solidFill>
                  <a:srgbClr val="C00000"/>
                </a:solidFill>
                <a:latin typeface="+mn-lt"/>
                <a:ea typeface="+mn-ea"/>
                <a:cs typeface="+mn-ea"/>
                <a:sym typeface="+mn-lt"/>
              </a:rPr>
              <a:t>发展挑战</a:t>
            </a:r>
            <a:endParaRPr lang="zh-CN" altLang="en-US" dirty="0">
              <a:latin typeface="+mn-lt"/>
              <a:ea typeface="+mn-ea"/>
              <a:cs typeface="+mn-ea"/>
              <a:sym typeface="+mn-lt"/>
            </a:endParaRPr>
          </a:p>
        </p:txBody>
      </p:sp>
      <p:sp>
        <p:nvSpPr>
          <p:cNvPr id="14" name="TextBox 13"/>
          <p:cNvSpPr txBox="1"/>
          <p:nvPr/>
        </p:nvSpPr>
        <p:spPr>
          <a:xfrm>
            <a:off x="754379" y="4865360"/>
            <a:ext cx="184731" cy="408125"/>
          </a:xfrm>
          <a:prstGeom prst="rect">
            <a:avLst/>
          </a:prstGeom>
          <a:noFill/>
        </p:spPr>
        <p:txBody>
          <a:bodyPr wrap="none" rtlCol="0">
            <a:spAutoFit/>
          </a:bodyPr>
          <a:lstStyle/>
          <a:p>
            <a:endParaRPr lang="zh-CN" altLang="en-US" sz="2052" dirty="0">
              <a:latin typeface="+mn-lt"/>
              <a:ea typeface="+mn-ea"/>
              <a:cs typeface="+mn-ea"/>
              <a:sym typeface="+mn-lt"/>
            </a:endParaRPr>
          </a:p>
        </p:txBody>
      </p:sp>
      <p:pic>
        <p:nvPicPr>
          <p:cNvPr id="10"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57662" y="3983171"/>
            <a:ext cx="874952" cy="65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46936" y="2206074"/>
            <a:ext cx="1785662" cy="16712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93214" indent="-293214">
              <a:buFont typeface="Wingdings" panose="05000000000000000000" pitchFamily="2" charset="2"/>
              <a:buChar char="ü"/>
            </a:pPr>
            <a:r>
              <a:rPr lang="zh-CN" altLang="en-US" sz="2052" dirty="0">
                <a:cs typeface="+mn-ea"/>
                <a:sym typeface="+mn-lt"/>
              </a:rPr>
              <a:t>多频段、多接入模式、小的覆盖半径给网络技术带来挑战</a:t>
            </a:r>
            <a:endParaRPr lang="zh-CN" altLang="zh-CN" sz="2052" dirty="0">
              <a:cs typeface="+mn-ea"/>
              <a:sym typeface="+mn-lt"/>
            </a:endParaRPr>
          </a:p>
        </p:txBody>
      </p:sp>
      <p:sp>
        <p:nvSpPr>
          <p:cNvPr id="5" name="矩形 4"/>
          <p:cNvSpPr/>
          <p:nvPr/>
        </p:nvSpPr>
        <p:spPr>
          <a:xfrm>
            <a:off x="81210" y="4657476"/>
            <a:ext cx="1785662" cy="16712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93214" indent="-293214">
              <a:buFont typeface="Wingdings" panose="05000000000000000000" pitchFamily="2" charset="2"/>
              <a:buChar char="ü"/>
            </a:pPr>
            <a:r>
              <a:rPr lang="zh-CN" altLang="en-US" sz="2052" dirty="0">
                <a:cs typeface="+mn-ea"/>
                <a:sym typeface="+mn-lt"/>
              </a:rPr>
              <a:t>新型通信技术和高频段开发给半导体技术带来挑战</a:t>
            </a:r>
          </a:p>
        </p:txBody>
      </p:sp>
      <p:sp>
        <p:nvSpPr>
          <p:cNvPr id="11" name="矩形 10"/>
          <p:cNvSpPr/>
          <p:nvPr/>
        </p:nvSpPr>
        <p:spPr>
          <a:xfrm>
            <a:off x="7232615" y="4522508"/>
            <a:ext cx="1889670" cy="16712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93214" indent="-293214">
              <a:buFont typeface="Wingdings" panose="05000000000000000000" pitchFamily="2" charset="2"/>
              <a:buChar char="ü"/>
            </a:pPr>
            <a:r>
              <a:rPr lang="zh-CN" altLang="en-US" sz="2052" dirty="0">
                <a:cs typeface="+mn-ea"/>
                <a:sym typeface="+mn-lt"/>
              </a:rPr>
              <a:t>海量设备带来的能耗增加为绿色通信的要求带来挑战</a:t>
            </a:r>
            <a:endParaRPr lang="zh-CN" altLang="zh-CN" sz="2052" dirty="0">
              <a:cs typeface="+mn-ea"/>
              <a:sym typeface="+mn-lt"/>
            </a:endParaRPr>
          </a:p>
        </p:txBody>
      </p:sp>
      <p:sp>
        <p:nvSpPr>
          <p:cNvPr id="12" name="矩形 11"/>
          <p:cNvSpPr/>
          <p:nvPr/>
        </p:nvSpPr>
        <p:spPr>
          <a:xfrm>
            <a:off x="6836284" y="2254154"/>
            <a:ext cx="2286000"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93214" indent="-293214">
              <a:buFont typeface="Wingdings" panose="05000000000000000000" pitchFamily="2" charset="2"/>
              <a:buChar char="ü"/>
            </a:pPr>
            <a:r>
              <a:rPr lang="zh-CN" altLang="en-US" sz="2000" dirty="0">
                <a:cs typeface="+mn-ea"/>
                <a:sym typeface="+mn-lt"/>
              </a:rPr>
              <a:t>信道在高速移动条件下的恶化和高频段信道的开发为高传输速率技术带来挑战</a:t>
            </a:r>
          </a:p>
        </p:txBody>
      </p:sp>
      <p:sp>
        <p:nvSpPr>
          <p:cNvPr id="15" name="矩形 14"/>
          <p:cNvSpPr/>
          <p:nvPr/>
        </p:nvSpPr>
        <p:spPr>
          <a:xfrm>
            <a:off x="5790699" y="1094843"/>
            <a:ext cx="3091321" cy="103970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93214" indent="-293214">
              <a:buFont typeface="Wingdings" panose="05000000000000000000" pitchFamily="2" charset="2"/>
              <a:buChar char="ü"/>
            </a:pPr>
            <a:r>
              <a:rPr lang="zh-CN" altLang="en-US" sz="2052" dirty="0">
                <a:cs typeface="+mn-ea"/>
                <a:sym typeface="+mn-lt"/>
              </a:rPr>
              <a:t>有限的频谱资源一直以来制约着无线通信系统性能提升</a:t>
            </a:r>
          </a:p>
        </p:txBody>
      </p:sp>
      <p:pic>
        <p:nvPicPr>
          <p:cNvPr id="13315"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9589" t="33771" r="14783" b="11510"/>
          <a:stretch/>
        </p:blipFill>
        <p:spPr bwMode="auto">
          <a:xfrm>
            <a:off x="5917068" y="2198475"/>
            <a:ext cx="868497" cy="421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49789" y="5671950"/>
            <a:ext cx="1286571" cy="96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2847913" y="5488514"/>
            <a:ext cx="3201876" cy="13554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93214" indent="-293214">
              <a:buFont typeface="Wingdings" panose="05000000000000000000" pitchFamily="2" charset="2"/>
              <a:buChar char="ü"/>
            </a:pPr>
            <a:r>
              <a:rPr lang="zh-CN" altLang="en-US" sz="2052" dirty="0">
                <a:cs typeface="+mn-ea"/>
                <a:sym typeface="+mn-lt"/>
              </a:rPr>
              <a:t>小区密集化以及移动设备的增加导致的干扰制约网络容量增长和传输速率增加</a:t>
            </a:r>
            <a:endParaRPr lang="zh-CN" altLang="zh-CN" sz="2052" dirty="0">
              <a:cs typeface="+mn-ea"/>
              <a:sym typeface="+mn-lt"/>
            </a:endParaRPr>
          </a:p>
        </p:txBody>
      </p:sp>
      <p:pic>
        <p:nvPicPr>
          <p:cNvPr id="1331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76592" y="4867013"/>
            <a:ext cx="1119923" cy="74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弧形 2"/>
          <p:cNvSpPr/>
          <p:nvPr/>
        </p:nvSpPr>
        <p:spPr bwMode="auto">
          <a:xfrm>
            <a:off x="261783" y="1397040"/>
            <a:ext cx="1556126" cy="677321"/>
          </a:xfrm>
          <a:prstGeom prst="arc">
            <a:avLst>
              <a:gd name="adj1" fmla="val 16200000"/>
              <a:gd name="adj2" fmla="val 9845270"/>
            </a:avLst>
          </a:prstGeom>
          <a:noFill/>
          <a:ln w="9525" cap="flat" cmpd="sng" algn="ctr">
            <a:solidFill>
              <a:schemeClr val="tx1"/>
            </a:solidFill>
            <a:prstDash val="dash"/>
            <a:round/>
            <a:headEnd type="none" w="med" len="med"/>
            <a:tailEnd type="none" w="med" len="med"/>
          </a:ln>
          <a:effectLst/>
          <a:extLst/>
        </p:spPr>
        <p:txBody>
          <a:bodyPr vert="horz" wrap="square" lIns="78191" tIns="39095" rIns="78191" bIns="39095" numCol="1" rtlCol="0" anchor="t" anchorCtr="0" compatLnSpc="1">
            <a:prstTxWarp prst="textNoShape">
              <a:avLst/>
            </a:prstTxWarp>
          </a:bodyPr>
          <a:lstStyle/>
          <a:p>
            <a:pPr defTabSz="781903"/>
            <a:endParaRPr lang="zh-CN" altLang="en-US" sz="1539">
              <a:latin typeface="+mn-lt"/>
              <a:ea typeface="+mn-ea"/>
              <a:cs typeface="+mn-ea"/>
              <a:sym typeface="+mn-lt"/>
            </a:endParaRPr>
          </a:p>
        </p:txBody>
      </p:sp>
      <p:sp>
        <p:nvSpPr>
          <p:cNvPr id="20" name="弧形 19"/>
          <p:cNvSpPr/>
          <p:nvPr/>
        </p:nvSpPr>
        <p:spPr bwMode="auto">
          <a:xfrm rot="10573954">
            <a:off x="1498903" y="1324687"/>
            <a:ext cx="1097081" cy="774658"/>
          </a:xfrm>
          <a:prstGeom prst="arc">
            <a:avLst>
              <a:gd name="adj1" fmla="val 12197145"/>
              <a:gd name="adj2" fmla="val 7152913"/>
            </a:avLst>
          </a:prstGeom>
          <a:noFill/>
          <a:ln w="9525" cap="flat" cmpd="sng" algn="ctr">
            <a:solidFill>
              <a:schemeClr val="tx1"/>
            </a:solidFill>
            <a:prstDash val="dash"/>
            <a:round/>
            <a:headEnd type="none" w="med" len="med"/>
            <a:tailEnd type="none" w="med" len="med"/>
          </a:ln>
          <a:effectLst/>
          <a:extLst/>
        </p:spPr>
        <p:txBody>
          <a:bodyPr vert="horz" wrap="square" lIns="78191" tIns="39095" rIns="78191" bIns="39095" numCol="1" rtlCol="0" anchor="t" anchorCtr="0" compatLnSpc="1">
            <a:prstTxWarp prst="textNoShape">
              <a:avLst/>
            </a:prstTxWarp>
          </a:bodyPr>
          <a:lstStyle/>
          <a:p>
            <a:pPr defTabSz="781903"/>
            <a:endParaRPr lang="zh-CN" altLang="en-US" sz="1539">
              <a:latin typeface="+mn-lt"/>
              <a:ea typeface="+mn-ea"/>
              <a:cs typeface="+mn-ea"/>
              <a:sym typeface="+mn-lt"/>
            </a:endParaRPr>
          </a:p>
        </p:txBody>
      </p:sp>
      <p:pic>
        <p:nvPicPr>
          <p:cNvPr id="13319" name="Picture 7" descr="F:\dam\WMCT\张老师资料\20140528优青答辩\素材\base_station_image.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4398" y="1261428"/>
            <a:ext cx="422675" cy="561339"/>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F:\dam\WMCT\张老师资料\20140528优青答辩\素材\Basestaion.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049540" y="1401030"/>
            <a:ext cx="422474" cy="454817"/>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F:\dam\WMCT\张老师资料\20140528优青答辩\新建文件夹 (4)\car.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88648" y="1552174"/>
            <a:ext cx="604324" cy="27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5056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0259BA-DF55-4DAD-9B9A-0E95DEBD1326}"/>
              </a:ext>
            </a:extLst>
          </p:cNvPr>
          <p:cNvSpPr>
            <a:spLocks noGrp="1"/>
          </p:cNvSpPr>
          <p:nvPr>
            <p:ph type="title"/>
          </p:nvPr>
        </p:nvSpPr>
        <p:spPr>
          <a:xfrm>
            <a:off x="1331640" y="365130"/>
            <a:ext cx="7183710" cy="778414"/>
          </a:xfrm>
        </p:spPr>
        <p:txBody>
          <a:bodyPr/>
          <a:lstStyle/>
          <a:p>
            <a:r>
              <a:rPr lang="zh-CN" altLang="en-US" dirty="0">
                <a:solidFill>
                  <a:srgbClr val="C00000"/>
                </a:solidFill>
                <a:latin typeface="+mn-lt"/>
                <a:ea typeface="+mn-ea"/>
                <a:cs typeface="+mn-ea"/>
                <a:sym typeface="+mn-lt"/>
              </a:rPr>
              <a:t>关键传输技术</a:t>
            </a:r>
            <a:r>
              <a:rPr lang="en-US" altLang="zh-CN" dirty="0">
                <a:solidFill>
                  <a:srgbClr val="C00000"/>
                </a:solidFill>
                <a:latin typeface="+mn-lt"/>
                <a:ea typeface="+mn-ea"/>
                <a:cs typeface="+mn-ea"/>
                <a:sym typeface="+mn-lt"/>
              </a:rPr>
              <a:t>——</a:t>
            </a:r>
            <a:r>
              <a:rPr lang="zh-CN" altLang="en-US" dirty="0">
                <a:solidFill>
                  <a:srgbClr val="C00000"/>
                </a:solidFill>
                <a:latin typeface="+mn-lt"/>
                <a:ea typeface="+mn-ea"/>
                <a:cs typeface="+mn-ea"/>
                <a:sym typeface="+mn-lt"/>
              </a:rPr>
              <a:t>总览</a:t>
            </a:r>
            <a:endParaRPr lang="zh-CN" altLang="en-US" dirty="0">
              <a:latin typeface="+mn-lt"/>
              <a:ea typeface="+mn-ea"/>
              <a:cs typeface="+mn-ea"/>
              <a:sym typeface="+mn-lt"/>
            </a:endParaRPr>
          </a:p>
        </p:txBody>
      </p:sp>
      <p:sp>
        <p:nvSpPr>
          <p:cNvPr id="4" name="TextBox 13">
            <a:extLst>
              <a:ext uri="{FF2B5EF4-FFF2-40B4-BE49-F238E27FC236}">
                <a16:creationId xmlns:a16="http://schemas.microsoft.com/office/drawing/2014/main" id="{D0284BFE-DC12-44C7-98A9-11330B0D332D}"/>
              </a:ext>
            </a:extLst>
          </p:cNvPr>
          <p:cNvSpPr txBox="1"/>
          <p:nvPr/>
        </p:nvSpPr>
        <p:spPr>
          <a:xfrm>
            <a:off x="330009" y="4438586"/>
            <a:ext cx="184731" cy="461665"/>
          </a:xfrm>
          <a:prstGeom prst="rect">
            <a:avLst/>
          </a:prstGeom>
          <a:noFill/>
        </p:spPr>
        <p:txBody>
          <a:bodyPr wrap="none" rtlCol="0">
            <a:spAutoFit/>
          </a:bodyPr>
          <a:lstStyle/>
          <a:p>
            <a:endParaRPr lang="zh-CN" altLang="en-US" dirty="0">
              <a:latin typeface="+mn-lt"/>
              <a:ea typeface="+mn-ea"/>
              <a:cs typeface="+mn-ea"/>
              <a:sym typeface="+mn-lt"/>
            </a:endParaRPr>
          </a:p>
        </p:txBody>
      </p:sp>
      <p:sp>
        <p:nvSpPr>
          <p:cNvPr id="5" name="圆角矩形 2">
            <a:extLst>
              <a:ext uri="{FF2B5EF4-FFF2-40B4-BE49-F238E27FC236}">
                <a16:creationId xmlns:a16="http://schemas.microsoft.com/office/drawing/2014/main" id="{F803AA7B-8D38-4D64-A3FB-A044866DB52A}"/>
              </a:ext>
            </a:extLst>
          </p:cNvPr>
          <p:cNvSpPr/>
          <p:nvPr/>
        </p:nvSpPr>
        <p:spPr bwMode="auto">
          <a:xfrm>
            <a:off x="4796929" y="2939404"/>
            <a:ext cx="1872210" cy="484776"/>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1800" dirty="0">
                <a:cs typeface="+mn-ea"/>
                <a:sym typeface="+mn-lt"/>
              </a:rPr>
              <a:t>频谱拓展技术</a:t>
            </a:r>
            <a:endParaRPr lang="en-US" altLang="zh-CN" sz="1800" dirty="0">
              <a:cs typeface="+mn-ea"/>
              <a:sym typeface="+mn-lt"/>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cs typeface="+mn-ea"/>
              <a:sym typeface="+mn-lt"/>
            </a:endParaRPr>
          </a:p>
        </p:txBody>
      </p:sp>
      <p:sp>
        <p:nvSpPr>
          <p:cNvPr id="6" name="圆角矩形 16">
            <a:extLst>
              <a:ext uri="{FF2B5EF4-FFF2-40B4-BE49-F238E27FC236}">
                <a16:creationId xmlns:a16="http://schemas.microsoft.com/office/drawing/2014/main" id="{9FAAA105-4AF8-498A-8D6C-A1EB80752372}"/>
              </a:ext>
            </a:extLst>
          </p:cNvPr>
          <p:cNvSpPr/>
          <p:nvPr/>
        </p:nvSpPr>
        <p:spPr bwMode="auto">
          <a:xfrm>
            <a:off x="2744701" y="2933471"/>
            <a:ext cx="2052228" cy="490709"/>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1800" dirty="0">
                <a:cs typeface="+mn-ea"/>
                <a:sym typeface="+mn-lt"/>
              </a:rPr>
              <a:t>频效提升技术</a:t>
            </a:r>
            <a:endParaRPr lang="en-US" altLang="zh-CN" sz="1800" dirty="0">
              <a:cs typeface="+mn-ea"/>
              <a:sym typeface="+mn-lt"/>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cs typeface="+mn-ea"/>
              <a:sym typeface="+mn-lt"/>
            </a:endParaRPr>
          </a:p>
        </p:txBody>
      </p:sp>
      <p:sp>
        <p:nvSpPr>
          <p:cNvPr id="7" name="圆角矩形 17">
            <a:extLst>
              <a:ext uri="{FF2B5EF4-FFF2-40B4-BE49-F238E27FC236}">
                <a16:creationId xmlns:a16="http://schemas.microsoft.com/office/drawing/2014/main" id="{ED6193A7-9325-4FC5-9316-A6F573193221}"/>
              </a:ext>
            </a:extLst>
          </p:cNvPr>
          <p:cNvSpPr/>
          <p:nvPr/>
        </p:nvSpPr>
        <p:spPr bwMode="auto">
          <a:xfrm>
            <a:off x="6669139" y="2939405"/>
            <a:ext cx="1615960" cy="484776"/>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cs typeface="+mn-ea"/>
                <a:sym typeface="+mn-lt"/>
              </a:rPr>
              <a:t>能效提升技术</a:t>
            </a:r>
          </a:p>
        </p:txBody>
      </p:sp>
      <p:sp>
        <p:nvSpPr>
          <p:cNvPr id="8" name="圆角矩形 27">
            <a:extLst>
              <a:ext uri="{FF2B5EF4-FFF2-40B4-BE49-F238E27FC236}">
                <a16:creationId xmlns:a16="http://schemas.microsoft.com/office/drawing/2014/main" id="{00361294-A5C4-4F82-918B-70E4853E8722}"/>
              </a:ext>
            </a:extLst>
          </p:cNvPr>
          <p:cNvSpPr/>
          <p:nvPr/>
        </p:nvSpPr>
        <p:spPr bwMode="auto">
          <a:xfrm>
            <a:off x="929049" y="2933470"/>
            <a:ext cx="1815651" cy="490710"/>
          </a:xfrm>
          <a:prstGeom prst="round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sz="1800" dirty="0">
                <a:cs typeface="+mn-ea"/>
                <a:sym typeface="+mn-lt"/>
              </a:rPr>
              <a:t>覆盖增强技术</a:t>
            </a:r>
            <a:endParaRPr kumimoji="0" lang="zh-CN" altLang="en-US" sz="1800" b="0" i="0" u="none" strike="noStrike" cap="none" normalizeH="0" baseline="0" dirty="0">
              <a:ln>
                <a:noFill/>
              </a:ln>
              <a:solidFill>
                <a:schemeClr val="tx1"/>
              </a:solidFill>
              <a:effectLst/>
              <a:cs typeface="+mn-ea"/>
              <a:sym typeface="+mn-lt"/>
            </a:endParaRPr>
          </a:p>
        </p:txBody>
      </p:sp>
      <p:sp>
        <p:nvSpPr>
          <p:cNvPr id="9" name="圆角矩形标注 6">
            <a:extLst>
              <a:ext uri="{FF2B5EF4-FFF2-40B4-BE49-F238E27FC236}">
                <a16:creationId xmlns:a16="http://schemas.microsoft.com/office/drawing/2014/main" id="{41551432-9440-4B3B-BEFF-700082DDCD32}"/>
              </a:ext>
            </a:extLst>
          </p:cNvPr>
          <p:cNvSpPr/>
          <p:nvPr/>
        </p:nvSpPr>
        <p:spPr bwMode="auto">
          <a:xfrm>
            <a:off x="914643" y="4199004"/>
            <a:ext cx="7370456" cy="515645"/>
          </a:xfrm>
          <a:prstGeom prst="wedgeRoundRectCallout">
            <a:avLst>
              <a:gd name="adj1" fmla="val -49363"/>
              <a:gd name="adj2" fmla="val -16619"/>
              <a:gd name="adj3" fmla="val 16667"/>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zh-CN" altLang="en-US" sz="1800" dirty="0">
                <a:cs typeface="+mn-ea"/>
                <a:sym typeface="+mn-lt"/>
              </a:rPr>
              <a:t>多址技术、用户调度、资源分配、用户</a:t>
            </a:r>
            <a:r>
              <a:rPr lang="en-US" altLang="zh-CN" sz="1800" dirty="0">
                <a:cs typeface="+mn-ea"/>
                <a:sym typeface="+mn-lt"/>
              </a:rPr>
              <a:t>/</a:t>
            </a:r>
            <a:r>
              <a:rPr lang="zh-CN" altLang="en-US" sz="1800" dirty="0">
                <a:cs typeface="+mn-ea"/>
                <a:sym typeface="+mn-lt"/>
              </a:rPr>
              <a:t>网络协作</a:t>
            </a:r>
            <a:endParaRPr kumimoji="0" lang="zh-CN" altLang="en-US" sz="1800" b="0" i="0" u="none" strike="noStrike" cap="none" normalizeH="0" baseline="0" dirty="0">
              <a:ln>
                <a:noFill/>
              </a:ln>
              <a:solidFill>
                <a:schemeClr val="tx1"/>
              </a:solidFill>
              <a:effectLst/>
              <a:cs typeface="+mn-ea"/>
              <a:sym typeface="+mn-lt"/>
            </a:endParaRPr>
          </a:p>
        </p:txBody>
      </p:sp>
      <p:graphicFrame>
        <p:nvGraphicFramePr>
          <p:cNvPr id="10" name="对象 9">
            <a:extLst>
              <a:ext uri="{FF2B5EF4-FFF2-40B4-BE49-F238E27FC236}">
                <a16:creationId xmlns:a16="http://schemas.microsoft.com/office/drawing/2014/main" id="{674049C8-B180-4841-81CF-2FD45C233611}"/>
              </a:ext>
            </a:extLst>
          </p:cNvPr>
          <p:cNvGraphicFramePr>
            <a:graphicFrameLocks noChangeAspect="1"/>
          </p:cNvGraphicFramePr>
          <p:nvPr>
            <p:extLst/>
          </p:nvPr>
        </p:nvGraphicFramePr>
        <p:xfrm>
          <a:off x="1680700" y="1277064"/>
          <a:ext cx="5930900" cy="982663"/>
        </p:xfrm>
        <a:graphic>
          <a:graphicData uri="http://schemas.openxmlformats.org/presentationml/2006/ole">
            <mc:AlternateContent xmlns:mc="http://schemas.openxmlformats.org/markup-compatibility/2006">
              <mc:Choice xmlns:v="urn:schemas-microsoft-com:vml" Requires="v">
                <p:oleObj spid="_x0000_s182277" name="Formula" r:id="rId3" imgW="3840480" imgH="635040" progId="Equation.Ribbit">
                  <p:embed/>
                </p:oleObj>
              </mc:Choice>
              <mc:Fallback>
                <p:oleObj name="Formula" r:id="rId3" imgW="3840480" imgH="635040" progId="Equation.Ribbit">
                  <p:embed/>
                  <p:pic>
                    <p:nvPicPr>
                      <p:cNvPr id="10" name="对象 9">
                        <a:extLst>
                          <a:ext uri="{FF2B5EF4-FFF2-40B4-BE49-F238E27FC236}">
                            <a16:creationId xmlns:a16="http://schemas.microsoft.com/office/drawing/2014/main" id="{674049C8-B180-4841-81CF-2FD45C233611}"/>
                          </a:ext>
                        </a:extLst>
                      </p:cNvPr>
                      <p:cNvPicPr>
                        <a:picLocks noChangeAspect="1" noChangeArrowheads="1"/>
                      </p:cNvPicPr>
                      <p:nvPr/>
                    </p:nvPicPr>
                    <p:blipFill>
                      <a:blip r:embed="rId4"/>
                      <a:srcRect/>
                      <a:stretch>
                        <a:fillRect/>
                      </a:stretch>
                    </p:blipFill>
                    <p:spPr bwMode="auto">
                      <a:xfrm>
                        <a:off x="1680700" y="1277064"/>
                        <a:ext cx="5930900" cy="982663"/>
                      </a:xfrm>
                      <a:prstGeom prst="rect">
                        <a:avLst/>
                      </a:prstGeom>
                      <a:noFill/>
                      <a:ln>
                        <a:noFill/>
                      </a:ln>
                    </p:spPr>
                  </p:pic>
                </p:oleObj>
              </mc:Fallback>
            </mc:AlternateContent>
          </a:graphicData>
        </a:graphic>
      </p:graphicFrame>
      <p:sp>
        <p:nvSpPr>
          <p:cNvPr id="11" name="圆角矩形 37">
            <a:extLst>
              <a:ext uri="{FF2B5EF4-FFF2-40B4-BE49-F238E27FC236}">
                <a16:creationId xmlns:a16="http://schemas.microsoft.com/office/drawing/2014/main" id="{4B0CABD6-D137-400A-93AB-B1267472C1E5}"/>
              </a:ext>
            </a:extLst>
          </p:cNvPr>
          <p:cNvSpPr/>
          <p:nvPr/>
        </p:nvSpPr>
        <p:spPr bwMode="auto">
          <a:xfrm>
            <a:off x="677086" y="1268760"/>
            <a:ext cx="7789827" cy="3650324"/>
          </a:xfrm>
          <a:prstGeom prst="roundRect">
            <a:avLst/>
          </a:prstGeom>
          <a:noFill/>
          <a:ln>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cs typeface="+mn-ea"/>
              <a:sym typeface="+mn-lt"/>
            </a:endParaRPr>
          </a:p>
        </p:txBody>
      </p:sp>
      <p:sp>
        <p:nvSpPr>
          <p:cNvPr id="12" name="圆角矩形 39">
            <a:extLst>
              <a:ext uri="{FF2B5EF4-FFF2-40B4-BE49-F238E27FC236}">
                <a16:creationId xmlns:a16="http://schemas.microsoft.com/office/drawing/2014/main" id="{AB51C20A-265F-40DE-B400-F4FD649F1146}"/>
              </a:ext>
            </a:extLst>
          </p:cNvPr>
          <p:cNvSpPr/>
          <p:nvPr/>
        </p:nvSpPr>
        <p:spPr bwMode="auto">
          <a:xfrm>
            <a:off x="906073" y="3424181"/>
            <a:ext cx="1815651" cy="774823"/>
          </a:xfrm>
          <a:prstGeom prst="roundRect">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hangingPunct="0">
              <a:spcBef>
                <a:spcPct val="0"/>
              </a:spcBef>
              <a:spcAft>
                <a:spcPct val="0"/>
              </a:spcAft>
              <a:buClrTx/>
              <a:buNone/>
            </a:pPr>
            <a:r>
              <a:rPr lang="zh-CN" altLang="en-US" sz="1800" dirty="0">
                <a:cs typeface="+mn-ea"/>
                <a:sym typeface="+mn-lt"/>
              </a:rPr>
              <a:t>超密异构组网</a:t>
            </a:r>
            <a:endParaRPr lang="en-US" altLang="zh-CN" sz="1800" dirty="0">
              <a:cs typeface="+mn-ea"/>
              <a:sym typeface="+mn-lt"/>
            </a:endParaRPr>
          </a:p>
          <a:p>
            <a:pPr defTabSz="914400" eaLnBrk="0" hangingPunct="0">
              <a:spcBef>
                <a:spcPct val="0"/>
              </a:spcBef>
              <a:spcAft>
                <a:spcPct val="0"/>
              </a:spcAft>
              <a:buClrTx/>
              <a:buNone/>
            </a:pPr>
            <a:r>
              <a:rPr lang="en-US" altLang="zh-CN" sz="1800" dirty="0">
                <a:cs typeface="+mn-ea"/>
                <a:sym typeface="+mn-lt"/>
              </a:rPr>
              <a:t>D2D</a:t>
            </a:r>
            <a:r>
              <a:rPr lang="zh-CN" altLang="en-US" sz="1800" dirty="0">
                <a:cs typeface="+mn-ea"/>
                <a:sym typeface="+mn-lt"/>
              </a:rPr>
              <a:t>、</a:t>
            </a:r>
            <a:r>
              <a:rPr lang="en-US" altLang="zh-CN" sz="1800" dirty="0">
                <a:cs typeface="+mn-ea"/>
                <a:sym typeface="+mn-lt"/>
              </a:rPr>
              <a:t>M2M</a:t>
            </a:r>
            <a:endParaRPr lang="zh-CN" altLang="en-US" sz="1800" dirty="0">
              <a:cs typeface="+mn-ea"/>
              <a:sym typeface="+mn-lt"/>
            </a:endParaRPr>
          </a:p>
        </p:txBody>
      </p:sp>
      <p:sp>
        <p:nvSpPr>
          <p:cNvPr id="13" name="圆角矩形 40">
            <a:extLst>
              <a:ext uri="{FF2B5EF4-FFF2-40B4-BE49-F238E27FC236}">
                <a16:creationId xmlns:a16="http://schemas.microsoft.com/office/drawing/2014/main" id="{7A3E20F7-E8A3-4A8A-B60C-F22129A6BB8A}"/>
              </a:ext>
            </a:extLst>
          </p:cNvPr>
          <p:cNvSpPr/>
          <p:nvPr/>
        </p:nvSpPr>
        <p:spPr bwMode="auto">
          <a:xfrm>
            <a:off x="2721724" y="3424181"/>
            <a:ext cx="2052228" cy="774823"/>
          </a:xfrm>
          <a:prstGeom prst="roundRect">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hangingPunct="0">
              <a:spcBef>
                <a:spcPct val="0"/>
              </a:spcBef>
              <a:spcAft>
                <a:spcPct val="0"/>
              </a:spcAft>
              <a:buClrTx/>
              <a:buNone/>
            </a:pPr>
            <a:r>
              <a:rPr lang="zh-CN" altLang="en-US" sz="1800" dirty="0">
                <a:cs typeface="+mn-ea"/>
                <a:sym typeface="+mn-lt"/>
              </a:rPr>
              <a:t>大规模天线、</a:t>
            </a:r>
            <a:r>
              <a:rPr lang="en-US" altLang="zh-CN" sz="1800" dirty="0">
                <a:cs typeface="+mn-ea"/>
                <a:sym typeface="+mn-lt"/>
              </a:rPr>
              <a:t>FBMC</a:t>
            </a:r>
            <a:r>
              <a:rPr lang="zh-CN" altLang="en-US" sz="1800" dirty="0">
                <a:cs typeface="+mn-ea"/>
                <a:sym typeface="+mn-lt"/>
              </a:rPr>
              <a:t>、空间调制</a:t>
            </a:r>
          </a:p>
        </p:txBody>
      </p:sp>
      <p:sp>
        <p:nvSpPr>
          <p:cNvPr id="14" name="圆角矩形 41">
            <a:extLst>
              <a:ext uri="{FF2B5EF4-FFF2-40B4-BE49-F238E27FC236}">
                <a16:creationId xmlns:a16="http://schemas.microsoft.com/office/drawing/2014/main" id="{3608B136-5F93-4B4D-8078-26AF5D0333D0}"/>
              </a:ext>
            </a:extLst>
          </p:cNvPr>
          <p:cNvSpPr/>
          <p:nvPr/>
        </p:nvSpPr>
        <p:spPr bwMode="auto">
          <a:xfrm>
            <a:off x="4742384" y="3424181"/>
            <a:ext cx="1903777" cy="774823"/>
          </a:xfrm>
          <a:prstGeom prst="roundRect">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hangingPunct="0">
              <a:spcBef>
                <a:spcPct val="0"/>
              </a:spcBef>
              <a:spcAft>
                <a:spcPct val="0"/>
              </a:spcAft>
              <a:buClrTx/>
              <a:buNone/>
            </a:pPr>
            <a:r>
              <a:rPr lang="zh-CN" altLang="en-US" sz="1800" dirty="0">
                <a:cs typeface="+mn-ea"/>
                <a:sym typeface="+mn-lt"/>
              </a:rPr>
              <a:t>认知无线电、</a:t>
            </a:r>
            <a:endParaRPr lang="en-US" altLang="zh-CN" sz="1800" dirty="0">
              <a:cs typeface="+mn-ea"/>
              <a:sym typeface="+mn-lt"/>
            </a:endParaRPr>
          </a:p>
          <a:p>
            <a:pPr defTabSz="914400" eaLnBrk="0" hangingPunct="0">
              <a:spcBef>
                <a:spcPct val="0"/>
              </a:spcBef>
              <a:spcAft>
                <a:spcPct val="0"/>
              </a:spcAft>
              <a:buClrTx/>
              <a:buNone/>
            </a:pPr>
            <a:r>
              <a:rPr lang="zh-CN" altLang="en-US" sz="1800" dirty="0">
                <a:cs typeface="+mn-ea"/>
                <a:sym typeface="+mn-lt"/>
              </a:rPr>
              <a:t>毫米波、可见光</a:t>
            </a:r>
          </a:p>
        </p:txBody>
      </p:sp>
      <p:sp>
        <p:nvSpPr>
          <p:cNvPr id="15" name="圆角矩形 42">
            <a:extLst>
              <a:ext uri="{FF2B5EF4-FFF2-40B4-BE49-F238E27FC236}">
                <a16:creationId xmlns:a16="http://schemas.microsoft.com/office/drawing/2014/main" id="{05708768-A563-47FF-B791-CF82761AEB14}"/>
              </a:ext>
            </a:extLst>
          </p:cNvPr>
          <p:cNvSpPr/>
          <p:nvPr/>
        </p:nvSpPr>
        <p:spPr bwMode="auto">
          <a:xfrm>
            <a:off x="6646162" y="3424181"/>
            <a:ext cx="1630370" cy="774823"/>
          </a:xfrm>
          <a:prstGeom prst="roundRect">
            <a:avLst/>
          </a:prstGeom>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hangingPunct="0">
              <a:spcBef>
                <a:spcPct val="0"/>
              </a:spcBef>
              <a:spcAft>
                <a:spcPct val="0"/>
              </a:spcAft>
              <a:buClrTx/>
              <a:buNone/>
            </a:pPr>
            <a:r>
              <a:rPr lang="zh-CN" altLang="en-US" sz="1800" dirty="0">
                <a:cs typeface="+mn-ea"/>
                <a:sym typeface="+mn-lt"/>
              </a:rPr>
              <a:t>绿色通信</a:t>
            </a:r>
            <a:endParaRPr lang="en-US" altLang="zh-CN" sz="1800" dirty="0">
              <a:cs typeface="+mn-ea"/>
              <a:sym typeface="+mn-lt"/>
            </a:endParaRPr>
          </a:p>
          <a:p>
            <a:pPr defTabSz="914400" eaLnBrk="0" hangingPunct="0">
              <a:spcBef>
                <a:spcPct val="0"/>
              </a:spcBef>
              <a:spcAft>
                <a:spcPct val="0"/>
              </a:spcAft>
              <a:buClrTx/>
              <a:buNone/>
            </a:pPr>
            <a:r>
              <a:rPr lang="zh-CN" altLang="en-US" sz="1800" dirty="0">
                <a:cs typeface="+mn-ea"/>
                <a:sym typeface="+mn-lt"/>
              </a:rPr>
              <a:t>干扰管理</a:t>
            </a:r>
            <a:endParaRPr lang="en-US" altLang="zh-CN" sz="1800" dirty="0">
              <a:cs typeface="+mn-ea"/>
              <a:sym typeface="+mn-lt"/>
            </a:endParaRPr>
          </a:p>
        </p:txBody>
      </p:sp>
      <p:sp>
        <p:nvSpPr>
          <p:cNvPr id="16" name="圆角矩形标注 3">
            <a:extLst>
              <a:ext uri="{FF2B5EF4-FFF2-40B4-BE49-F238E27FC236}">
                <a16:creationId xmlns:a16="http://schemas.microsoft.com/office/drawing/2014/main" id="{1712AC69-1D8A-4C48-9E6D-09FFF7B157F7}"/>
              </a:ext>
            </a:extLst>
          </p:cNvPr>
          <p:cNvSpPr/>
          <p:nvPr/>
        </p:nvSpPr>
        <p:spPr bwMode="auto">
          <a:xfrm>
            <a:off x="1145072" y="2336081"/>
            <a:ext cx="1383603" cy="360040"/>
          </a:xfrm>
          <a:prstGeom prst="wedgeRoundRectCallout">
            <a:avLst>
              <a:gd name="adj1" fmla="val 63699"/>
              <a:gd name="adj2" fmla="val -91064"/>
              <a:gd name="adj3" fmla="val 16667"/>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cs typeface="+mn-ea"/>
                <a:sym typeface="+mn-lt"/>
              </a:rPr>
              <a:t>增加覆盖</a:t>
            </a:r>
          </a:p>
        </p:txBody>
      </p:sp>
      <p:sp>
        <p:nvSpPr>
          <p:cNvPr id="17" name="圆角矩形标注 18">
            <a:extLst>
              <a:ext uri="{FF2B5EF4-FFF2-40B4-BE49-F238E27FC236}">
                <a16:creationId xmlns:a16="http://schemas.microsoft.com/office/drawing/2014/main" id="{DE3A2F0B-4A23-4FF5-9891-369A9CDAF800}"/>
              </a:ext>
            </a:extLst>
          </p:cNvPr>
          <p:cNvSpPr/>
          <p:nvPr/>
        </p:nvSpPr>
        <p:spPr bwMode="auto">
          <a:xfrm>
            <a:off x="3216268" y="2386203"/>
            <a:ext cx="1383603" cy="360040"/>
          </a:xfrm>
          <a:prstGeom prst="wedgeRoundRectCallout">
            <a:avLst>
              <a:gd name="adj1" fmla="val 9906"/>
              <a:gd name="adj2" fmla="val -94017"/>
              <a:gd name="adj3" fmla="val 16667"/>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cs typeface="+mn-ea"/>
                <a:sym typeface="+mn-lt"/>
              </a:rPr>
              <a:t>增加信道</a:t>
            </a:r>
          </a:p>
        </p:txBody>
      </p:sp>
      <p:sp>
        <p:nvSpPr>
          <p:cNvPr id="18" name="圆角矩形标注 19">
            <a:extLst>
              <a:ext uri="{FF2B5EF4-FFF2-40B4-BE49-F238E27FC236}">
                <a16:creationId xmlns:a16="http://schemas.microsoft.com/office/drawing/2014/main" id="{7AC2881E-3DFF-4F78-98E9-8C8556A4A25A}"/>
              </a:ext>
            </a:extLst>
          </p:cNvPr>
          <p:cNvSpPr/>
          <p:nvPr/>
        </p:nvSpPr>
        <p:spPr bwMode="auto">
          <a:xfrm>
            <a:off x="4983579" y="2386203"/>
            <a:ext cx="1221712" cy="360040"/>
          </a:xfrm>
          <a:prstGeom prst="wedgeRoundRectCallout">
            <a:avLst>
              <a:gd name="adj1" fmla="val -53877"/>
              <a:gd name="adj2" fmla="val -167846"/>
              <a:gd name="adj3" fmla="val 16667"/>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cs typeface="+mn-ea"/>
                <a:sym typeface="+mn-lt"/>
              </a:rPr>
              <a:t>增加带宽</a:t>
            </a:r>
          </a:p>
        </p:txBody>
      </p:sp>
      <p:sp>
        <p:nvSpPr>
          <p:cNvPr id="19" name="圆角矩形标注 20">
            <a:extLst>
              <a:ext uri="{FF2B5EF4-FFF2-40B4-BE49-F238E27FC236}">
                <a16:creationId xmlns:a16="http://schemas.microsoft.com/office/drawing/2014/main" id="{6060C300-20F9-4DB0-AA75-B0C741622473}"/>
              </a:ext>
            </a:extLst>
          </p:cNvPr>
          <p:cNvSpPr/>
          <p:nvPr/>
        </p:nvSpPr>
        <p:spPr bwMode="auto">
          <a:xfrm>
            <a:off x="6522697" y="2394535"/>
            <a:ext cx="1221712" cy="360040"/>
          </a:xfrm>
          <a:prstGeom prst="wedgeRoundRectCallout">
            <a:avLst>
              <a:gd name="adj1" fmla="val -30379"/>
              <a:gd name="adj2" fmla="val -126502"/>
              <a:gd name="adj3" fmla="val 16667"/>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cs typeface="+mn-ea"/>
                <a:sym typeface="+mn-lt"/>
              </a:rPr>
              <a:t>增加</a:t>
            </a:r>
            <a:r>
              <a:rPr kumimoji="0" lang="en-US" altLang="zh-CN" sz="1800" b="0" i="0" u="none" strike="noStrike" cap="none" normalizeH="0" baseline="0" dirty="0">
                <a:ln>
                  <a:noFill/>
                </a:ln>
                <a:solidFill>
                  <a:schemeClr val="tx1"/>
                </a:solidFill>
                <a:effectLst/>
                <a:cs typeface="+mn-ea"/>
                <a:sym typeface="+mn-lt"/>
              </a:rPr>
              <a:t>SINR</a:t>
            </a:r>
            <a:endParaRPr kumimoji="0" lang="zh-CN" altLang="en-US" sz="1800" b="0" i="0" u="none" strike="noStrike" cap="none" normalizeH="0" baseline="0" dirty="0">
              <a:ln>
                <a:noFill/>
              </a:ln>
              <a:solidFill>
                <a:schemeClr val="tx1"/>
              </a:solidFill>
              <a:effectLst/>
              <a:cs typeface="+mn-ea"/>
              <a:sym typeface="+mn-lt"/>
            </a:endParaRPr>
          </a:p>
        </p:txBody>
      </p:sp>
      <p:pic>
        <p:nvPicPr>
          <p:cNvPr id="20" name="Picture 2">
            <a:extLst>
              <a:ext uri="{FF2B5EF4-FFF2-40B4-BE49-F238E27FC236}">
                <a16:creationId xmlns:a16="http://schemas.microsoft.com/office/drawing/2014/main" id="{5B45A7F6-9BBA-439E-BC55-4C764E955352}"/>
              </a:ext>
            </a:extLst>
          </p:cNvPr>
          <p:cNvPicPr>
            <a:picLocks noChangeAspect="1" noChangeArrowheads="1"/>
          </p:cNvPicPr>
          <p:nvPr/>
        </p:nvPicPr>
        <p:blipFill>
          <a:blip r:embed="rId5" cstate="print"/>
          <a:srcRect t="13672" b="5468"/>
          <a:stretch>
            <a:fillRect/>
          </a:stretch>
        </p:blipFill>
        <p:spPr bwMode="auto">
          <a:xfrm>
            <a:off x="1680700" y="4683779"/>
            <a:ext cx="5166263" cy="2098615"/>
          </a:xfrm>
          <a:prstGeom prst="rect">
            <a:avLst/>
          </a:prstGeom>
          <a:noFill/>
          <a:ln w="9525">
            <a:noFill/>
            <a:miter lim="800000"/>
            <a:headEnd/>
            <a:tailEnd/>
          </a:ln>
          <a:effectLst/>
        </p:spPr>
      </p:pic>
    </p:spTree>
    <p:extLst>
      <p:ext uri="{BB962C8B-B14F-4D97-AF65-F5344CB8AC3E}">
        <p14:creationId xmlns:p14="http://schemas.microsoft.com/office/powerpoint/2010/main" val="2481629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9" y="3573463"/>
            <a:ext cx="5256212" cy="284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3" name="对象 3"/>
          <p:cNvPicPr>
            <a:picLocks noChangeAspect="1" noChangeArrowheads="1"/>
          </p:cNvPicPr>
          <p:nvPr/>
        </p:nvPicPr>
        <p:blipFill>
          <a:blip r:embed="rId3">
            <a:extLst>
              <a:ext uri="{28A0092B-C50C-407E-A947-70E740481C1C}">
                <a14:useLocalDpi xmlns:a14="http://schemas.microsoft.com/office/drawing/2010/main" val="0"/>
              </a:ext>
            </a:extLst>
          </a:blip>
          <a:srcRect b="-1457"/>
          <a:stretch>
            <a:fillRect/>
          </a:stretch>
        </p:blipFill>
        <p:spPr bwMode="auto">
          <a:xfrm>
            <a:off x="20641" y="476253"/>
            <a:ext cx="5024437" cy="309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32733" y="183901"/>
            <a:ext cx="7886700" cy="1325563"/>
          </a:xfrm>
        </p:spPr>
        <p:txBody>
          <a:bodyPr/>
          <a:lstStyle/>
          <a:p>
            <a:r>
              <a:rPr lang="zh-CN" altLang="en-US" dirty="0">
                <a:solidFill>
                  <a:srgbClr val="C00000"/>
                </a:solidFill>
                <a:latin typeface="+mn-lt"/>
                <a:ea typeface="+mn-ea"/>
                <a:cs typeface="+mn-ea"/>
                <a:sym typeface="+mn-lt"/>
              </a:rPr>
              <a:t>新型网络架构</a:t>
            </a:r>
            <a:endParaRPr lang="zh-CN" altLang="en-US" dirty="0">
              <a:latin typeface="+mn-lt"/>
              <a:ea typeface="+mn-ea"/>
              <a:cs typeface="+mn-ea"/>
              <a:sym typeface="+mn-lt"/>
            </a:endParaRPr>
          </a:p>
        </p:txBody>
      </p:sp>
      <p:grpSp>
        <p:nvGrpSpPr>
          <p:cNvPr id="54" name="组合 53"/>
          <p:cNvGrpSpPr/>
          <p:nvPr/>
        </p:nvGrpSpPr>
        <p:grpSpPr>
          <a:xfrm>
            <a:off x="540250" y="1657475"/>
            <a:ext cx="5131317" cy="4364718"/>
            <a:chOff x="703232" y="1708930"/>
            <a:chExt cx="6000790" cy="5104295"/>
          </a:xfrm>
        </p:grpSpPr>
        <p:sp>
          <p:nvSpPr>
            <p:cNvPr id="38" name="任意多边形 37"/>
            <p:cNvSpPr/>
            <p:nvPr/>
          </p:nvSpPr>
          <p:spPr bwMode="auto">
            <a:xfrm>
              <a:off x="2254840" y="1708930"/>
              <a:ext cx="2897579" cy="1364885"/>
            </a:xfrm>
            <a:custGeom>
              <a:avLst/>
              <a:gdLst>
                <a:gd name="connsiteX0" fmla="*/ 0 w 1133856"/>
                <a:gd name="connsiteY0" fmla="*/ 0 h 534010"/>
                <a:gd name="connsiteX1" fmla="*/ 1133856 w 1133856"/>
                <a:gd name="connsiteY1" fmla="*/ 0 h 534010"/>
                <a:gd name="connsiteX2" fmla="*/ 804672 w 1133856"/>
                <a:gd name="connsiteY2" fmla="*/ 534010 h 534010"/>
                <a:gd name="connsiteX3" fmla="*/ 351129 w 1133856"/>
                <a:gd name="connsiteY3" fmla="*/ 534010 h 534010"/>
                <a:gd name="connsiteX4" fmla="*/ 0 w 1133856"/>
                <a:gd name="connsiteY4" fmla="*/ 0 h 53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56" h="534010">
                  <a:moveTo>
                    <a:pt x="0" y="0"/>
                  </a:moveTo>
                  <a:lnTo>
                    <a:pt x="1133856" y="0"/>
                  </a:lnTo>
                  <a:lnTo>
                    <a:pt x="804672" y="534010"/>
                  </a:lnTo>
                  <a:lnTo>
                    <a:pt x="351129" y="534010"/>
                  </a:lnTo>
                  <a:lnTo>
                    <a:pt x="0" y="0"/>
                  </a:lnTo>
                  <a:close/>
                </a:path>
              </a:pathLst>
            </a:custGeom>
            <a:gradFill flip="none" rotWithShape="1">
              <a:gsLst>
                <a:gs pos="0">
                  <a:srgbClr val="29788B">
                    <a:alpha val="69804"/>
                  </a:srgbClr>
                </a:gs>
                <a:gs pos="58000">
                  <a:srgbClr val="5FBACF">
                    <a:alpha val="49804"/>
                  </a:srgbClr>
                </a:gs>
                <a:gs pos="91000">
                  <a:srgbClr val="82C9DA"/>
                </a:gs>
              </a:gsLst>
              <a:lin ang="5400000" scaled="0"/>
              <a:tileRect/>
            </a:gradFill>
            <a:ln w="38100" cap="flat" cmpd="thickThin" algn="ctr">
              <a:noFill/>
              <a:prstDash val="solid"/>
            </a:ln>
            <a:effectLst/>
            <a:scene3d>
              <a:camera prst="orthographicFront">
                <a:rot lat="0" lon="0" rev="0"/>
              </a:camera>
              <a:lightRig rig="threePt" dir="t"/>
            </a:scene3d>
            <a:sp3d>
              <a:bevelT w="38100" h="38100" prst="softRound"/>
              <a:bevelB w="38100" h="38100"/>
            </a:sp3d>
          </p:spPr>
          <p:txBody>
            <a:bodyPr anchor="ctr"/>
            <a:lstStyle/>
            <a:p>
              <a:pPr algn="ctr" defTabSz="781903" eaLnBrk="1" fontAlgn="auto" hangingPunct="1">
                <a:spcBef>
                  <a:spcPts val="0"/>
                </a:spcBef>
                <a:spcAft>
                  <a:spcPts val="0"/>
                </a:spcAft>
                <a:defRPr/>
              </a:pPr>
              <a:endParaRPr lang="zh-CN" altLang="en-US" sz="1539" kern="0">
                <a:solidFill>
                  <a:srgbClr val="FFFFFF"/>
                </a:solidFill>
                <a:effectLst>
                  <a:outerShdw blurRad="292100" dist="38100" dir="2700000" sx="101000" sy="101000" algn="tl" rotWithShape="0">
                    <a:srgbClr val="080808"/>
                  </a:outerShdw>
                </a:effectLst>
                <a:latin typeface="+mn-lt"/>
                <a:ea typeface="+mn-ea"/>
                <a:cs typeface="+mn-ea"/>
                <a:sym typeface="+mn-lt"/>
              </a:endParaRPr>
            </a:p>
          </p:txBody>
        </p:sp>
        <p:sp>
          <p:nvSpPr>
            <p:cNvPr id="39" name="任意多边形 38"/>
            <p:cNvSpPr/>
            <p:nvPr/>
          </p:nvSpPr>
          <p:spPr bwMode="auto">
            <a:xfrm>
              <a:off x="4460737" y="1802415"/>
              <a:ext cx="2243285" cy="2355830"/>
            </a:xfrm>
            <a:custGeom>
              <a:avLst/>
              <a:gdLst>
                <a:gd name="connsiteX0" fmla="*/ 321868 w 870508"/>
                <a:gd name="connsiteY0" fmla="*/ 0 h 921716"/>
                <a:gd name="connsiteX1" fmla="*/ 870508 w 870508"/>
                <a:gd name="connsiteY1" fmla="*/ 921716 h 921716"/>
                <a:gd name="connsiteX2" fmla="*/ 204825 w 870508"/>
                <a:gd name="connsiteY2" fmla="*/ 914400 h 921716"/>
                <a:gd name="connsiteX3" fmla="*/ 0 w 870508"/>
                <a:gd name="connsiteY3" fmla="*/ 555956 h 921716"/>
                <a:gd name="connsiteX4" fmla="*/ 321868 w 870508"/>
                <a:gd name="connsiteY4" fmla="*/ 0 h 921716"/>
                <a:gd name="connsiteX0" fmla="*/ 329183 w 877823"/>
                <a:gd name="connsiteY0" fmla="*/ 0 h 921716"/>
                <a:gd name="connsiteX1" fmla="*/ 877823 w 877823"/>
                <a:gd name="connsiteY1" fmla="*/ 921716 h 921716"/>
                <a:gd name="connsiteX2" fmla="*/ 212140 w 877823"/>
                <a:gd name="connsiteY2" fmla="*/ 914400 h 921716"/>
                <a:gd name="connsiteX3" fmla="*/ 0 w 877823"/>
                <a:gd name="connsiteY3" fmla="*/ 526695 h 921716"/>
                <a:gd name="connsiteX4" fmla="*/ 329183 w 877823"/>
                <a:gd name="connsiteY4" fmla="*/ 0 h 921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823" h="921716">
                  <a:moveTo>
                    <a:pt x="329183" y="0"/>
                  </a:moveTo>
                  <a:lnTo>
                    <a:pt x="877823" y="921716"/>
                  </a:lnTo>
                  <a:lnTo>
                    <a:pt x="212140" y="914400"/>
                  </a:lnTo>
                  <a:lnTo>
                    <a:pt x="0" y="526695"/>
                  </a:lnTo>
                  <a:lnTo>
                    <a:pt x="329183" y="0"/>
                  </a:lnTo>
                  <a:close/>
                </a:path>
              </a:pathLst>
            </a:custGeom>
            <a:gradFill flip="none" rotWithShape="1">
              <a:gsLst>
                <a:gs pos="23000">
                  <a:srgbClr val="A14E1B">
                    <a:alpha val="69804"/>
                  </a:srgbClr>
                </a:gs>
                <a:gs pos="57000">
                  <a:srgbClr val="DB7231">
                    <a:alpha val="92941"/>
                  </a:srgbClr>
                </a:gs>
                <a:gs pos="72000">
                  <a:srgbClr val="EFBD9F"/>
                </a:gs>
              </a:gsLst>
              <a:lin ang="9000000" scaled="0"/>
              <a:tileRect/>
            </a:gradFill>
            <a:ln w="38100" cap="flat" cmpd="thickThin" algn="ctr">
              <a:noFill/>
              <a:prstDash val="solid"/>
            </a:ln>
            <a:effectLst/>
            <a:scene3d>
              <a:camera prst="orthographicFront">
                <a:rot lat="0" lon="0" rev="0"/>
              </a:camera>
              <a:lightRig rig="threePt" dir="t"/>
            </a:scene3d>
            <a:sp3d>
              <a:bevelT w="38100" h="38100" prst="softRound"/>
              <a:bevelB w="38100" h="38100"/>
            </a:sp3d>
          </p:spPr>
          <p:txBody>
            <a:bodyPr anchor="ctr"/>
            <a:lstStyle/>
            <a:p>
              <a:pPr algn="ctr" defTabSz="781903" eaLnBrk="1" fontAlgn="auto" hangingPunct="1">
                <a:spcBef>
                  <a:spcPts val="0"/>
                </a:spcBef>
                <a:spcAft>
                  <a:spcPts val="0"/>
                </a:spcAft>
                <a:defRPr/>
              </a:pPr>
              <a:endParaRPr lang="zh-CN" altLang="en-US" sz="1539" kern="0">
                <a:solidFill>
                  <a:srgbClr val="080808"/>
                </a:solidFill>
                <a:latin typeface="+mn-lt"/>
                <a:ea typeface="+mn-ea"/>
                <a:cs typeface="+mn-ea"/>
                <a:sym typeface="+mn-lt"/>
              </a:endParaRPr>
            </a:p>
          </p:txBody>
        </p:sp>
        <p:sp>
          <p:nvSpPr>
            <p:cNvPr id="40" name="任意多边形 39"/>
            <p:cNvSpPr/>
            <p:nvPr/>
          </p:nvSpPr>
          <p:spPr bwMode="auto">
            <a:xfrm>
              <a:off x="740622" y="1821114"/>
              <a:ext cx="2243287" cy="2355827"/>
            </a:xfrm>
            <a:custGeom>
              <a:avLst/>
              <a:gdLst>
                <a:gd name="connsiteX0" fmla="*/ 541324 w 877824"/>
                <a:gd name="connsiteY0" fmla="*/ 0 h 921715"/>
                <a:gd name="connsiteX1" fmla="*/ 877824 w 877824"/>
                <a:gd name="connsiteY1" fmla="*/ 526694 h 921715"/>
                <a:gd name="connsiteX2" fmla="*/ 658368 w 877824"/>
                <a:gd name="connsiteY2" fmla="*/ 907084 h 921715"/>
                <a:gd name="connsiteX3" fmla="*/ 0 w 877824"/>
                <a:gd name="connsiteY3" fmla="*/ 921715 h 921715"/>
                <a:gd name="connsiteX4" fmla="*/ 541324 w 877824"/>
                <a:gd name="connsiteY4" fmla="*/ 0 h 92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824" h="921715">
                  <a:moveTo>
                    <a:pt x="541324" y="0"/>
                  </a:moveTo>
                  <a:lnTo>
                    <a:pt x="877824" y="526694"/>
                  </a:lnTo>
                  <a:lnTo>
                    <a:pt x="658368" y="907084"/>
                  </a:lnTo>
                  <a:lnTo>
                    <a:pt x="0" y="921715"/>
                  </a:lnTo>
                  <a:lnTo>
                    <a:pt x="541324" y="0"/>
                  </a:lnTo>
                  <a:close/>
                </a:path>
              </a:pathLst>
            </a:custGeom>
            <a:gradFill flip="none" rotWithShape="1">
              <a:gsLst>
                <a:gs pos="0">
                  <a:srgbClr val="86E161"/>
                </a:gs>
                <a:gs pos="31000">
                  <a:srgbClr val="B6E488">
                    <a:alpha val="62000"/>
                  </a:srgbClr>
                </a:gs>
                <a:gs pos="100000">
                  <a:srgbClr val="68D23E"/>
                </a:gs>
              </a:gsLst>
              <a:lin ang="12600000" scaled="0"/>
              <a:tileRect/>
            </a:gradFill>
            <a:ln w="38100" cap="flat" cmpd="thickThin" algn="ctr">
              <a:noFill/>
              <a:prstDash val="solid"/>
            </a:ln>
            <a:effectLst/>
            <a:scene3d>
              <a:camera prst="orthographicFront">
                <a:rot lat="0" lon="0" rev="0"/>
              </a:camera>
              <a:lightRig rig="threePt" dir="t"/>
            </a:scene3d>
            <a:sp3d>
              <a:bevelT w="38100" h="38100" prst="softRound"/>
              <a:bevelB w="38100" h="38100"/>
            </a:sp3d>
          </p:spPr>
          <p:txBody>
            <a:bodyPr anchor="ctr"/>
            <a:lstStyle/>
            <a:p>
              <a:pPr algn="ctr" defTabSz="781903" fontAlgn="auto">
                <a:lnSpc>
                  <a:spcPct val="80000"/>
                </a:lnSpc>
                <a:spcBef>
                  <a:spcPts val="0"/>
                </a:spcBef>
                <a:spcAft>
                  <a:spcPts val="0"/>
                </a:spcAft>
                <a:defRPr/>
              </a:pPr>
              <a:endParaRPr lang="zh-CN" altLang="en-US" sz="1368" kern="0">
                <a:solidFill>
                  <a:srgbClr val="FFFFFF"/>
                </a:solidFill>
                <a:effectLst>
                  <a:outerShdw blurRad="292100" dist="38100" dir="2700000" sx="101000" sy="101000" algn="tl" rotWithShape="0">
                    <a:srgbClr val="080808"/>
                  </a:outerShdw>
                </a:effectLst>
                <a:latin typeface="+mn-lt"/>
                <a:ea typeface="+mn-ea"/>
                <a:cs typeface="+mn-ea"/>
                <a:sym typeface="+mn-lt"/>
              </a:endParaRPr>
            </a:p>
          </p:txBody>
        </p:sp>
        <p:sp>
          <p:nvSpPr>
            <p:cNvPr id="41" name="任意多边形 40"/>
            <p:cNvSpPr/>
            <p:nvPr/>
          </p:nvSpPr>
          <p:spPr bwMode="auto">
            <a:xfrm>
              <a:off x="4479434" y="4363912"/>
              <a:ext cx="2205897" cy="2318434"/>
            </a:xfrm>
            <a:custGeom>
              <a:avLst/>
              <a:gdLst>
                <a:gd name="connsiteX0" fmla="*/ 234086 w 863193"/>
                <a:gd name="connsiteY0" fmla="*/ 0 h 907085"/>
                <a:gd name="connsiteX1" fmla="*/ 0 w 863193"/>
                <a:gd name="connsiteY1" fmla="*/ 373075 h 907085"/>
                <a:gd name="connsiteX2" fmla="*/ 314553 w 863193"/>
                <a:gd name="connsiteY2" fmla="*/ 907085 h 907085"/>
                <a:gd name="connsiteX3" fmla="*/ 863193 w 863193"/>
                <a:gd name="connsiteY3" fmla="*/ 14630 h 907085"/>
                <a:gd name="connsiteX4" fmla="*/ 234086 w 863193"/>
                <a:gd name="connsiteY4" fmla="*/ 0 h 907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193" h="907085">
                  <a:moveTo>
                    <a:pt x="234086" y="0"/>
                  </a:moveTo>
                  <a:lnTo>
                    <a:pt x="0" y="373075"/>
                  </a:lnTo>
                  <a:lnTo>
                    <a:pt x="314553" y="907085"/>
                  </a:lnTo>
                  <a:lnTo>
                    <a:pt x="863193" y="14630"/>
                  </a:lnTo>
                  <a:lnTo>
                    <a:pt x="234086" y="0"/>
                  </a:lnTo>
                  <a:close/>
                </a:path>
              </a:pathLst>
            </a:custGeom>
            <a:gradFill flip="none" rotWithShape="1">
              <a:gsLst>
                <a:gs pos="1000">
                  <a:srgbClr val="45A61E"/>
                </a:gs>
                <a:gs pos="64000">
                  <a:srgbClr val="B6E488">
                    <a:alpha val="62000"/>
                  </a:srgbClr>
                </a:gs>
                <a:gs pos="85000">
                  <a:srgbClr val="B0E27E"/>
                </a:gs>
              </a:gsLst>
              <a:lin ang="12600000" scaled="0"/>
              <a:tileRect/>
            </a:gradFill>
            <a:ln w="38100" cap="flat" cmpd="thickThin" algn="ctr">
              <a:noFill/>
              <a:prstDash val="solid"/>
            </a:ln>
            <a:effectLst/>
            <a:scene3d>
              <a:camera prst="orthographicFront">
                <a:rot lat="0" lon="0" rev="0"/>
              </a:camera>
              <a:lightRig rig="threePt" dir="t"/>
            </a:scene3d>
            <a:sp3d>
              <a:bevelT w="38100" h="38100" prst="softRound"/>
              <a:bevelB w="38100" h="38100"/>
            </a:sp3d>
          </p:spPr>
          <p:txBody>
            <a:bodyPr anchor="ctr"/>
            <a:lstStyle/>
            <a:p>
              <a:pPr algn="ctr" defTabSz="781903" eaLnBrk="1" fontAlgn="auto" hangingPunct="1">
                <a:lnSpc>
                  <a:spcPct val="80000"/>
                </a:lnSpc>
                <a:spcBef>
                  <a:spcPts val="0"/>
                </a:spcBef>
                <a:spcAft>
                  <a:spcPts val="0"/>
                </a:spcAft>
                <a:defRPr/>
              </a:pPr>
              <a:endParaRPr lang="zh-CN" altLang="en-US" sz="1368" kern="0">
                <a:solidFill>
                  <a:srgbClr val="FFFFFF"/>
                </a:solidFill>
                <a:effectLst>
                  <a:outerShdw blurRad="292100" dist="38100" dir="2700000" sx="101000" sy="101000" algn="tl" rotWithShape="0">
                    <a:srgbClr val="080808"/>
                  </a:outerShdw>
                </a:effectLst>
                <a:latin typeface="+mn-lt"/>
                <a:ea typeface="+mn-ea"/>
                <a:cs typeface="+mn-ea"/>
                <a:sym typeface="+mn-lt"/>
              </a:endParaRPr>
            </a:p>
          </p:txBody>
        </p:sp>
        <p:sp>
          <p:nvSpPr>
            <p:cNvPr id="42" name="任意多边形 41"/>
            <p:cNvSpPr/>
            <p:nvPr/>
          </p:nvSpPr>
          <p:spPr bwMode="auto">
            <a:xfrm>
              <a:off x="2338963" y="5429643"/>
              <a:ext cx="2729332" cy="1383582"/>
            </a:xfrm>
            <a:custGeom>
              <a:avLst/>
              <a:gdLst>
                <a:gd name="connsiteX0" fmla="*/ 307238 w 1068019"/>
                <a:gd name="connsiteY0" fmla="*/ 0 h 541325"/>
                <a:gd name="connsiteX1" fmla="*/ 746150 w 1068019"/>
                <a:gd name="connsiteY1" fmla="*/ 0 h 541325"/>
                <a:gd name="connsiteX2" fmla="*/ 1068019 w 1068019"/>
                <a:gd name="connsiteY2" fmla="*/ 541325 h 541325"/>
                <a:gd name="connsiteX3" fmla="*/ 0 w 1068019"/>
                <a:gd name="connsiteY3" fmla="*/ 541325 h 541325"/>
                <a:gd name="connsiteX4" fmla="*/ 307238 w 1068019"/>
                <a:gd name="connsiteY4" fmla="*/ 0 h 54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019" h="541325">
                  <a:moveTo>
                    <a:pt x="307238" y="0"/>
                  </a:moveTo>
                  <a:lnTo>
                    <a:pt x="746150" y="0"/>
                  </a:lnTo>
                  <a:lnTo>
                    <a:pt x="1068019" y="541325"/>
                  </a:lnTo>
                  <a:lnTo>
                    <a:pt x="0" y="541325"/>
                  </a:lnTo>
                  <a:lnTo>
                    <a:pt x="307238" y="0"/>
                  </a:lnTo>
                  <a:close/>
                </a:path>
              </a:pathLst>
            </a:custGeom>
            <a:gradFill flip="none" rotWithShape="1">
              <a:gsLst>
                <a:gs pos="0">
                  <a:srgbClr val="2B7E91">
                    <a:alpha val="69804"/>
                  </a:srgbClr>
                </a:gs>
                <a:gs pos="58000">
                  <a:srgbClr val="6BBFD3">
                    <a:alpha val="49804"/>
                  </a:srgbClr>
                </a:gs>
                <a:gs pos="91000">
                  <a:srgbClr val="80C9DA"/>
                </a:gs>
              </a:gsLst>
              <a:lin ang="16200000" scaled="0"/>
              <a:tileRect/>
            </a:gradFill>
            <a:ln w="38100" cap="flat" cmpd="thickThin" algn="ctr">
              <a:noFill/>
              <a:prstDash val="solid"/>
            </a:ln>
            <a:effectLst/>
            <a:scene3d>
              <a:camera prst="orthographicFront">
                <a:rot lat="0" lon="0" rev="0"/>
              </a:camera>
              <a:lightRig rig="threePt" dir="t"/>
            </a:scene3d>
            <a:sp3d>
              <a:bevelT w="38100" h="38100" prst="softRound"/>
              <a:bevelB w="38100" h="38100"/>
            </a:sp3d>
          </p:spPr>
          <p:txBody>
            <a:bodyPr anchor="ctr"/>
            <a:lstStyle/>
            <a:p>
              <a:pPr algn="ctr" defTabSz="781903" eaLnBrk="1" fontAlgn="auto" hangingPunct="1">
                <a:spcBef>
                  <a:spcPts val="0"/>
                </a:spcBef>
                <a:spcAft>
                  <a:spcPts val="0"/>
                </a:spcAft>
                <a:defRPr/>
              </a:pPr>
              <a:endParaRPr lang="zh-CN" altLang="en-US" sz="1539" kern="0">
                <a:solidFill>
                  <a:srgbClr val="FFFFFF"/>
                </a:solidFill>
                <a:effectLst>
                  <a:outerShdw blurRad="292100" dist="38100" dir="2700000" sx="101000" sy="101000" algn="tl" rotWithShape="0">
                    <a:srgbClr val="080808"/>
                  </a:outerShdw>
                </a:effectLst>
                <a:latin typeface="+mn-lt"/>
                <a:ea typeface="+mn-ea"/>
                <a:cs typeface="+mn-ea"/>
                <a:sym typeface="+mn-lt"/>
              </a:endParaRPr>
            </a:p>
          </p:txBody>
        </p:sp>
        <p:sp>
          <p:nvSpPr>
            <p:cNvPr id="43" name="任意多边形 42"/>
            <p:cNvSpPr/>
            <p:nvPr/>
          </p:nvSpPr>
          <p:spPr bwMode="auto">
            <a:xfrm>
              <a:off x="703232" y="4363912"/>
              <a:ext cx="2243287" cy="2355827"/>
            </a:xfrm>
            <a:custGeom>
              <a:avLst/>
              <a:gdLst>
                <a:gd name="connsiteX0" fmla="*/ 658368 w 877824"/>
                <a:gd name="connsiteY0" fmla="*/ 0 h 921715"/>
                <a:gd name="connsiteX1" fmla="*/ 877824 w 877824"/>
                <a:gd name="connsiteY1" fmla="*/ 387705 h 921715"/>
                <a:gd name="connsiteX2" fmla="*/ 563271 w 877824"/>
                <a:gd name="connsiteY2" fmla="*/ 921715 h 921715"/>
                <a:gd name="connsiteX3" fmla="*/ 0 w 877824"/>
                <a:gd name="connsiteY3" fmla="*/ 7315 h 921715"/>
                <a:gd name="connsiteX4" fmla="*/ 658368 w 877824"/>
                <a:gd name="connsiteY4" fmla="*/ 0 h 921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824" h="921715">
                  <a:moveTo>
                    <a:pt x="658368" y="0"/>
                  </a:moveTo>
                  <a:lnTo>
                    <a:pt x="877824" y="387705"/>
                  </a:lnTo>
                  <a:lnTo>
                    <a:pt x="563271" y="921715"/>
                  </a:lnTo>
                  <a:lnTo>
                    <a:pt x="0" y="7315"/>
                  </a:lnTo>
                  <a:lnTo>
                    <a:pt x="658368" y="0"/>
                  </a:lnTo>
                  <a:close/>
                </a:path>
              </a:pathLst>
            </a:custGeom>
            <a:gradFill flip="none" rotWithShape="1">
              <a:gsLst>
                <a:gs pos="23000">
                  <a:srgbClr val="934719">
                    <a:alpha val="69804"/>
                  </a:srgbClr>
                </a:gs>
                <a:gs pos="54000">
                  <a:srgbClr val="DB6F2D">
                    <a:alpha val="92941"/>
                  </a:srgbClr>
                </a:gs>
                <a:gs pos="72000">
                  <a:srgbClr val="EFBD9F"/>
                </a:gs>
              </a:gsLst>
              <a:lin ang="19200000" scaled="0"/>
              <a:tileRect/>
            </a:gradFill>
            <a:ln w="38100" cap="flat" cmpd="thickThin" algn="ctr">
              <a:noFill/>
              <a:prstDash val="solid"/>
            </a:ln>
            <a:effectLst/>
            <a:scene3d>
              <a:camera prst="orthographicFront">
                <a:rot lat="0" lon="0" rev="0"/>
              </a:camera>
              <a:lightRig rig="threePt" dir="t"/>
            </a:scene3d>
            <a:sp3d>
              <a:bevelT w="38100" h="38100" prst="softRound"/>
              <a:bevelB w="38100" h="38100"/>
            </a:sp3d>
          </p:spPr>
          <p:txBody>
            <a:bodyPr anchor="ctr"/>
            <a:lstStyle/>
            <a:p>
              <a:pPr algn="ctr" defTabSz="781903" eaLnBrk="1" fontAlgn="auto" hangingPunct="1">
                <a:spcBef>
                  <a:spcPts val="0"/>
                </a:spcBef>
                <a:spcAft>
                  <a:spcPts val="0"/>
                </a:spcAft>
                <a:defRPr/>
              </a:pPr>
              <a:endParaRPr lang="zh-CN" altLang="en-US" sz="1539" kern="0">
                <a:solidFill>
                  <a:srgbClr val="080808"/>
                </a:solidFill>
                <a:latin typeface="+mn-lt"/>
                <a:ea typeface="+mn-ea"/>
                <a:cs typeface="+mn-ea"/>
                <a:sym typeface="+mn-lt"/>
              </a:endParaRPr>
            </a:p>
          </p:txBody>
        </p:sp>
        <p:sp>
          <p:nvSpPr>
            <p:cNvPr id="44" name="任意多边形 43"/>
            <p:cNvSpPr/>
            <p:nvPr/>
          </p:nvSpPr>
          <p:spPr bwMode="auto">
            <a:xfrm>
              <a:off x="2553944" y="3260786"/>
              <a:ext cx="2318064" cy="1963190"/>
            </a:xfrm>
            <a:custGeom>
              <a:avLst/>
              <a:gdLst>
                <a:gd name="connsiteX0" fmla="*/ 226771 w 907085"/>
                <a:gd name="connsiteY0" fmla="*/ 0 h 768096"/>
                <a:gd name="connsiteX1" fmla="*/ 21946 w 907085"/>
                <a:gd name="connsiteY1" fmla="*/ 365760 h 768096"/>
                <a:gd name="connsiteX2" fmla="*/ 0 w 907085"/>
                <a:gd name="connsiteY2" fmla="*/ 416966 h 768096"/>
                <a:gd name="connsiteX3" fmla="*/ 219456 w 907085"/>
                <a:gd name="connsiteY3" fmla="*/ 768096 h 768096"/>
                <a:gd name="connsiteX4" fmla="*/ 680314 w 907085"/>
                <a:gd name="connsiteY4" fmla="*/ 768096 h 768096"/>
                <a:gd name="connsiteX5" fmla="*/ 907085 w 907085"/>
                <a:gd name="connsiteY5" fmla="*/ 395021 h 768096"/>
                <a:gd name="connsiteX6" fmla="*/ 702259 w 907085"/>
                <a:gd name="connsiteY6" fmla="*/ 21946 h 768096"/>
                <a:gd name="connsiteX7" fmla="*/ 226771 w 907085"/>
                <a:gd name="connsiteY7" fmla="*/ 0 h 768096"/>
                <a:gd name="connsiteX0" fmla="*/ 226771 w 907085"/>
                <a:gd name="connsiteY0" fmla="*/ 0 h 768096"/>
                <a:gd name="connsiteX1" fmla="*/ 21946 w 907085"/>
                <a:gd name="connsiteY1" fmla="*/ 365760 h 768096"/>
                <a:gd name="connsiteX2" fmla="*/ 0 w 907085"/>
                <a:gd name="connsiteY2" fmla="*/ 416966 h 768096"/>
                <a:gd name="connsiteX3" fmla="*/ 219456 w 907085"/>
                <a:gd name="connsiteY3" fmla="*/ 768096 h 768096"/>
                <a:gd name="connsiteX4" fmla="*/ 680314 w 907085"/>
                <a:gd name="connsiteY4" fmla="*/ 768096 h 768096"/>
                <a:gd name="connsiteX5" fmla="*/ 907085 w 907085"/>
                <a:gd name="connsiteY5" fmla="*/ 395021 h 768096"/>
                <a:gd name="connsiteX6" fmla="*/ 687628 w 907085"/>
                <a:gd name="connsiteY6" fmla="*/ 7316 h 768096"/>
                <a:gd name="connsiteX7" fmla="*/ 226771 w 907085"/>
                <a:gd name="connsiteY7" fmla="*/ 0 h 76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7085" h="768096">
                  <a:moveTo>
                    <a:pt x="226771" y="0"/>
                  </a:moveTo>
                  <a:lnTo>
                    <a:pt x="21946" y="365760"/>
                  </a:lnTo>
                  <a:lnTo>
                    <a:pt x="0" y="416966"/>
                  </a:lnTo>
                  <a:lnTo>
                    <a:pt x="219456" y="768096"/>
                  </a:lnTo>
                  <a:lnTo>
                    <a:pt x="680314" y="768096"/>
                  </a:lnTo>
                  <a:lnTo>
                    <a:pt x="907085" y="395021"/>
                  </a:lnTo>
                  <a:lnTo>
                    <a:pt x="687628" y="7316"/>
                  </a:lnTo>
                  <a:lnTo>
                    <a:pt x="226771" y="0"/>
                  </a:lnTo>
                  <a:close/>
                </a:path>
              </a:pathLst>
            </a:custGeom>
            <a:gradFill flip="none" rotWithShape="1">
              <a:gsLst>
                <a:gs pos="0">
                  <a:srgbClr val="FFEAA7">
                    <a:alpha val="69804"/>
                  </a:srgbClr>
                </a:gs>
                <a:gs pos="43000">
                  <a:srgbClr val="F0F042">
                    <a:alpha val="49804"/>
                  </a:srgbClr>
                </a:gs>
                <a:gs pos="72000">
                  <a:srgbClr val="F2C400"/>
                </a:gs>
              </a:gsLst>
              <a:path path="circle">
                <a:fillToRect l="50000" t="50000" r="50000" b="50000"/>
              </a:path>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anchor="ctr"/>
            <a:lstStyle/>
            <a:p>
              <a:pPr algn="ctr" defTabSz="781903" eaLnBrk="1" hangingPunct="1">
                <a:lnSpc>
                  <a:spcPct val="75000"/>
                </a:lnSpc>
                <a:defRPr/>
              </a:pPr>
              <a:endParaRPr lang="zh-CN" altLang="en-US" sz="2052" kern="0">
                <a:solidFill>
                  <a:srgbClr val="FFFFFF"/>
                </a:solidFill>
                <a:effectLst>
                  <a:outerShdw blurRad="292100" dist="38100" dir="2700000" sx="101000" sy="101000" algn="tl" rotWithShape="0">
                    <a:srgbClr val="080808"/>
                  </a:outerShdw>
                </a:effectLst>
                <a:latin typeface="+mn-lt"/>
                <a:ea typeface="+mn-ea"/>
                <a:cs typeface="+mn-ea"/>
                <a:sym typeface="+mn-lt"/>
              </a:endParaRPr>
            </a:p>
          </p:txBody>
        </p:sp>
        <p:sp>
          <p:nvSpPr>
            <p:cNvPr id="32" name="TextBox 12"/>
            <p:cNvSpPr txBox="1">
              <a:spLocks noChangeArrowheads="1"/>
            </p:cNvSpPr>
            <p:nvPr/>
          </p:nvSpPr>
          <p:spPr bwMode="auto">
            <a:xfrm>
              <a:off x="2841523" y="1972515"/>
              <a:ext cx="1762521" cy="846580"/>
            </a:xfrm>
            <a:prstGeom prst="rect">
              <a:avLst/>
            </a:prstGeom>
            <a:noFill/>
            <a:ln w="9525">
              <a:noFill/>
              <a:miter lim="800000"/>
              <a:headEnd/>
              <a:tailEnd/>
            </a:ln>
          </p:spPr>
          <p:txBody>
            <a:bodyPr wrap="none">
              <a:spAutoFit/>
            </a:bodyPr>
            <a:lstStyle/>
            <a:p>
              <a:pPr algn="ctr">
                <a:spcBef>
                  <a:spcPts val="0"/>
                </a:spcBef>
              </a:pPr>
              <a:r>
                <a:rPr lang="zh-CN" altLang="en-US" sz="2052" b="1" dirty="0">
                  <a:latin typeface="+mn-lt"/>
                  <a:ea typeface="+mn-ea"/>
                  <a:cs typeface="+mn-ea"/>
                  <a:sym typeface="+mn-lt"/>
                </a:rPr>
                <a:t>多接入技术</a:t>
              </a:r>
              <a:endParaRPr lang="en-US" altLang="zh-CN" sz="2052" b="1" dirty="0">
                <a:latin typeface="+mn-lt"/>
                <a:ea typeface="+mn-ea"/>
                <a:cs typeface="+mn-ea"/>
                <a:sym typeface="+mn-lt"/>
              </a:endParaRPr>
            </a:p>
            <a:p>
              <a:pPr algn="ctr">
                <a:spcBef>
                  <a:spcPts val="0"/>
                </a:spcBef>
              </a:pPr>
              <a:r>
                <a:rPr lang="zh-CN" altLang="en-US" sz="2052" b="1" dirty="0">
                  <a:latin typeface="+mn-lt"/>
                  <a:ea typeface="+mn-ea"/>
                  <a:cs typeface="+mn-ea"/>
                  <a:sym typeface="+mn-lt"/>
                </a:rPr>
                <a:t>并存</a:t>
              </a:r>
              <a:endParaRPr lang="en-US" altLang="zh-CN" sz="2052" b="1" dirty="0">
                <a:latin typeface="+mn-lt"/>
                <a:ea typeface="+mn-ea"/>
                <a:cs typeface="+mn-ea"/>
                <a:sym typeface="+mn-lt"/>
              </a:endParaRPr>
            </a:p>
          </p:txBody>
        </p:sp>
        <p:sp>
          <p:nvSpPr>
            <p:cNvPr id="45" name="TextBox 44"/>
            <p:cNvSpPr txBox="1"/>
            <p:nvPr/>
          </p:nvSpPr>
          <p:spPr>
            <a:xfrm>
              <a:off x="4703762" y="3146513"/>
              <a:ext cx="1453208" cy="477279"/>
            </a:xfrm>
            <a:prstGeom prst="rect">
              <a:avLst/>
            </a:prstGeom>
            <a:noFill/>
          </p:spPr>
          <p:txBody>
            <a:bodyPr wrap="none" rtlCol="0">
              <a:spAutoFit/>
            </a:bodyPr>
            <a:lstStyle/>
            <a:p>
              <a:pPr>
                <a:spcBef>
                  <a:spcPts val="0"/>
                </a:spcBef>
              </a:pPr>
              <a:r>
                <a:rPr lang="zh-CN" altLang="en-US" sz="2052" b="1" dirty="0">
                  <a:latin typeface="+mn-lt"/>
                  <a:ea typeface="+mn-ea"/>
                  <a:cs typeface="+mn-ea"/>
                  <a:sym typeface="+mn-lt"/>
                </a:rPr>
                <a:t>超密小区</a:t>
              </a:r>
              <a:endParaRPr lang="en-US" altLang="zh-CN" sz="2052" b="1" dirty="0">
                <a:latin typeface="+mn-lt"/>
                <a:ea typeface="+mn-ea"/>
                <a:cs typeface="+mn-ea"/>
                <a:sym typeface="+mn-lt"/>
              </a:endParaRPr>
            </a:p>
          </p:txBody>
        </p:sp>
        <p:sp>
          <p:nvSpPr>
            <p:cNvPr id="46" name="TextBox 45"/>
            <p:cNvSpPr txBox="1"/>
            <p:nvPr/>
          </p:nvSpPr>
          <p:spPr>
            <a:xfrm>
              <a:off x="1340446" y="2923375"/>
              <a:ext cx="1453209" cy="846580"/>
            </a:xfrm>
            <a:prstGeom prst="rect">
              <a:avLst/>
            </a:prstGeom>
            <a:noFill/>
          </p:spPr>
          <p:txBody>
            <a:bodyPr wrap="none" rtlCol="0">
              <a:spAutoFit/>
            </a:bodyPr>
            <a:lstStyle/>
            <a:p>
              <a:pPr algn="ctr">
                <a:spcBef>
                  <a:spcPts val="0"/>
                </a:spcBef>
              </a:pPr>
              <a:r>
                <a:rPr lang="zh-CN" altLang="en-US" sz="2052" b="1" dirty="0">
                  <a:latin typeface="+mn-lt"/>
                  <a:ea typeface="+mn-ea"/>
                  <a:cs typeface="+mn-ea"/>
                  <a:sym typeface="+mn-lt"/>
                </a:rPr>
                <a:t>异构网络</a:t>
              </a:r>
              <a:endParaRPr lang="en-US" altLang="zh-CN" sz="2052" b="1" dirty="0">
                <a:latin typeface="+mn-lt"/>
                <a:ea typeface="+mn-ea"/>
                <a:cs typeface="+mn-ea"/>
                <a:sym typeface="+mn-lt"/>
              </a:endParaRPr>
            </a:p>
            <a:p>
              <a:pPr algn="ctr">
                <a:spcBef>
                  <a:spcPts val="0"/>
                </a:spcBef>
              </a:pPr>
              <a:r>
                <a:rPr lang="zh-CN" altLang="en-US" sz="2052" b="1" dirty="0">
                  <a:latin typeface="+mn-lt"/>
                  <a:ea typeface="+mn-ea"/>
                  <a:cs typeface="+mn-ea"/>
                  <a:sym typeface="+mn-lt"/>
                </a:rPr>
                <a:t>融合</a:t>
              </a:r>
              <a:endParaRPr lang="en-US" altLang="zh-CN" sz="2052" b="1" dirty="0">
                <a:latin typeface="+mn-lt"/>
                <a:ea typeface="+mn-ea"/>
                <a:cs typeface="+mn-ea"/>
                <a:sym typeface="+mn-lt"/>
              </a:endParaRPr>
            </a:p>
          </p:txBody>
        </p:sp>
        <p:sp>
          <p:nvSpPr>
            <p:cNvPr id="47" name="TextBox 46"/>
            <p:cNvSpPr txBox="1"/>
            <p:nvPr/>
          </p:nvSpPr>
          <p:spPr>
            <a:xfrm>
              <a:off x="1513052" y="4979582"/>
              <a:ext cx="1143896" cy="477279"/>
            </a:xfrm>
            <a:prstGeom prst="rect">
              <a:avLst/>
            </a:prstGeom>
            <a:noFill/>
          </p:spPr>
          <p:txBody>
            <a:bodyPr wrap="none" rtlCol="0">
              <a:spAutoFit/>
            </a:bodyPr>
            <a:lstStyle/>
            <a:p>
              <a:pPr>
                <a:spcBef>
                  <a:spcPts val="0"/>
                </a:spcBef>
              </a:pPr>
              <a:r>
                <a:rPr lang="zh-CN" altLang="en-US" sz="2052" b="1" dirty="0">
                  <a:latin typeface="+mn-lt"/>
                  <a:ea typeface="+mn-ea"/>
                  <a:cs typeface="+mn-ea"/>
                  <a:sym typeface="+mn-lt"/>
                </a:rPr>
                <a:t>云计算</a:t>
              </a:r>
              <a:endParaRPr lang="en-US" altLang="zh-CN" sz="2052" b="1" dirty="0">
                <a:latin typeface="+mn-lt"/>
                <a:ea typeface="+mn-ea"/>
                <a:cs typeface="+mn-ea"/>
                <a:sym typeface="+mn-lt"/>
              </a:endParaRPr>
            </a:p>
          </p:txBody>
        </p:sp>
        <p:sp>
          <p:nvSpPr>
            <p:cNvPr id="48" name="TextBox 47"/>
            <p:cNvSpPr txBox="1"/>
            <p:nvPr/>
          </p:nvSpPr>
          <p:spPr>
            <a:xfrm>
              <a:off x="4703762" y="4979582"/>
              <a:ext cx="1453208" cy="477279"/>
            </a:xfrm>
            <a:prstGeom prst="rect">
              <a:avLst/>
            </a:prstGeom>
            <a:noFill/>
          </p:spPr>
          <p:txBody>
            <a:bodyPr wrap="none" rtlCol="0">
              <a:spAutoFit/>
            </a:bodyPr>
            <a:lstStyle/>
            <a:p>
              <a:pPr>
                <a:spcBef>
                  <a:spcPts val="0"/>
                </a:spcBef>
              </a:pPr>
              <a:r>
                <a:rPr lang="zh-CN" altLang="en-US" sz="2052" b="1" dirty="0">
                  <a:latin typeface="+mn-lt"/>
                  <a:ea typeface="+mn-ea"/>
                  <a:cs typeface="+mn-ea"/>
                  <a:sym typeface="+mn-lt"/>
                </a:rPr>
                <a:t>网络智能</a:t>
              </a:r>
            </a:p>
          </p:txBody>
        </p:sp>
        <p:sp>
          <p:nvSpPr>
            <p:cNvPr id="49" name="TextBox 48"/>
            <p:cNvSpPr txBox="1"/>
            <p:nvPr/>
          </p:nvSpPr>
          <p:spPr>
            <a:xfrm>
              <a:off x="2970531" y="5730210"/>
              <a:ext cx="1453209" cy="846580"/>
            </a:xfrm>
            <a:prstGeom prst="rect">
              <a:avLst/>
            </a:prstGeom>
            <a:noFill/>
          </p:spPr>
          <p:txBody>
            <a:bodyPr wrap="none" rtlCol="0">
              <a:spAutoFit/>
            </a:bodyPr>
            <a:lstStyle/>
            <a:p>
              <a:pPr algn="ctr">
                <a:spcBef>
                  <a:spcPts val="0"/>
                </a:spcBef>
              </a:pPr>
              <a:r>
                <a:rPr lang="zh-CN" altLang="en-US" sz="2052" b="1" dirty="0">
                  <a:latin typeface="+mn-lt"/>
                  <a:ea typeface="+mn-ea"/>
                  <a:cs typeface="+mn-ea"/>
                  <a:sym typeface="+mn-lt"/>
                </a:rPr>
                <a:t>弹性资源</a:t>
              </a:r>
              <a:endParaRPr lang="en-US" altLang="zh-CN" sz="2052" b="1" dirty="0">
                <a:latin typeface="+mn-lt"/>
                <a:ea typeface="+mn-ea"/>
                <a:cs typeface="+mn-ea"/>
                <a:sym typeface="+mn-lt"/>
              </a:endParaRPr>
            </a:p>
            <a:p>
              <a:pPr algn="ctr">
                <a:spcBef>
                  <a:spcPts val="0"/>
                </a:spcBef>
              </a:pPr>
              <a:r>
                <a:rPr lang="zh-CN" altLang="en-US" sz="2052" b="1" dirty="0">
                  <a:latin typeface="+mn-lt"/>
                  <a:ea typeface="+mn-ea"/>
                  <a:cs typeface="+mn-ea"/>
                  <a:sym typeface="+mn-lt"/>
                </a:rPr>
                <a:t>管理</a:t>
              </a:r>
              <a:endParaRPr lang="en-US" altLang="zh-CN" sz="2052" b="1" dirty="0">
                <a:latin typeface="+mn-lt"/>
                <a:ea typeface="+mn-ea"/>
                <a:cs typeface="+mn-ea"/>
                <a:sym typeface="+mn-lt"/>
              </a:endParaRPr>
            </a:p>
          </p:txBody>
        </p:sp>
        <p:sp>
          <p:nvSpPr>
            <p:cNvPr id="11" name="TextBox 10"/>
            <p:cNvSpPr txBox="1"/>
            <p:nvPr/>
          </p:nvSpPr>
          <p:spPr>
            <a:xfrm>
              <a:off x="2989248" y="3734973"/>
              <a:ext cx="1415715" cy="969704"/>
            </a:xfrm>
            <a:prstGeom prst="rect">
              <a:avLst/>
            </a:prstGeom>
            <a:noFill/>
          </p:spPr>
          <p:txBody>
            <a:bodyPr wrap="none" rtlCol="0">
              <a:spAutoFit/>
            </a:bodyPr>
            <a:lstStyle/>
            <a:p>
              <a:pPr>
                <a:buNone/>
              </a:pPr>
              <a:r>
                <a:rPr lang="en-US" altLang="zh-CN" sz="2394" b="1" dirty="0">
                  <a:solidFill>
                    <a:srgbClr val="C00000"/>
                  </a:solidFill>
                  <a:latin typeface="+mn-lt"/>
                  <a:ea typeface="+mn-ea"/>
                  <a:cs typeface="+mn-ea"/>
                  <a:sym typeface="+mn-lt"/>
                </a:rPr>
                <a:t>5G</a:t>
              </a:r>
              <a:r>
                <a:rPr lang="zh-CN" altLang="en-US" sz="2394" b="1" dirty="0">
                  <a:solidFill>
                    <a:srgbClr val="C00000"/>
                  </a:solidFill>
                  <a:latin typeface="+mn-lt"/>
                  <a:ea typeface="+mn-ea"/>
                  <a:cs typeface="+mn-ea"/>
                  <a:sym typeface="+mn-lt"/>
                </a:rPr>
                <a:t>网络</a:t>
              </a:r>
              <a:endParaRPr lang="en-US" altLang="zh-CN" sz="2394" b="1" dirty="0">
                <a:solidFill>
                  <a:srgbClr val="C00000"/>
                </a:solidFill>
                <a:latin typeface="+mn-lt"/>
                <a:ea typeface="+mn-ea"/>
                <a:cs typeface="+mn-ea"/>
                <a:sym typeface="+mn-lt"/>
              </a:endParaRPr>
            </a:p>
            <a:p>
              <a:pPr algn="ctr">
                <a:buNone/>
              </a:pPr>
              <a:r>
                <a:rPr lang="zh-CN" altLang="en-US" sz="2394" b="1" dirty="0">
                  <a:solidFill>
                    <a:srgbClr val="C00000"/>
                  </a:solidFill>
                  <a:latin typeface="+mn-lt"/>
                  <a:ea typeface="+mn-ea"/>
                  <a:cs typeface="+mn-ea"/>
                  <a:sym typeface="+mn-lt"/>
                </a:rPr>
                <a:t>趋势</a:t>
              </a:r>
            </a:p>
          </p:txBody>
        </p:sp>
      </p:grpSp>
      <p:grpSp>
        <p:nvGrpSpPr>
          <p:cNvPr id="51" name="组合 50"/>
          <p:cNvGrpSpPr/>
          <p:nvPr/>
        </p:nvGrpSpPr>
        <p:grpSpPr>
          <a:xfrm>
            <a:off x="6295917" y="1840734"/>
            <a:ext cx="2294565" cy="1221743"/>
            <a:chOff x="5328840" y="1351739"/>
            <a:chExt cx="4304140" cy="5500726"/>
          </a:xfrm>
        </p:grpSpPr>
        <p:sp>
          <p:nvSpPr>
            <p:cNvPr id="52" name="AutoShape 6"/>
            <p:cNvSpPr>
              <a:spLocks noChangeArrowheads="1"/>
            </p:cNvSpPr>
            <p:nvPr/>
          </p:nvSpPr>
          <p:spPr bwMode="gray">
            <a:xfrm>
              <a:off x="5328840" y="1351739"/>
              <a:ext cx="4304140" cy="5500726"/>
            </a:xfrm>
            <a:prstGeom prst="roundRect">
              <a:avLst>
                <a:gd name="adj" fmla="val 7192"/>
              </a:avLst>
            </a:prstGeom>
            <a:gradFill flip="none" rotWithShape="1">
              <a:gsLst>
                <a:gs pos="0">
                  <a:srgbClr val="58C069"/>
                </a:gs>
                <a:gs pos="10000">
                  <a:srgbClr val="CCEAD1"/>
                </a:gs>
              </a:gsLst>
              <a:lin ang="10800000" scaled="1"/>
              <a:tileRect/>
            </a:gradFill>
            <a:ln w="28575">
              <a:noFill/>
              <a:round/>
              <a:headEnd/>
              <a:tailEnd/>
            </a:ln>
            <a:effectLst>
              <a:prstShdw prst="shdw13" dist="63500" dir="3187806">
                <a:srgbClr val="4D4D4D">
                  <a:alpha val="50000"/>
                </a:srgbClr>
              </a:prstShdw>
            </a:effectLst>
          </p:spPr>
          <p:txBody>
            <a:bodyPr wrap="none" anchor="ctr"/>
            <a:lstStyle/>
            <a:p>
              <a:pPr>
                <a:buNone/>
              </a:pPr>
              <a:endParaRPr lang="en-US" altLang="zh-CN" sz="2052" dirty="0">
                <a:latin typeface="+mn-lt"/>
                <a:ea typeface="+mn-ea"/>
                <a:cs typeface="+mn-ea"/>
                <a:sym typeface="+mn-lt"/>
              </a:endParaRPr>
            </a:p>
          </p:txBody>
        </p:sp>
        <p:sp>
          <p:nvSpPr>
            <p:cNvPr id="53" name="AutoShape 6"/>
            <p:cNvSpPr>
              <a:spLocks noChangeArrowheads="1"/>
            </p:cNvSpPr>
            <p:nvPr/>
          </p:nvSpPr>
          <p:spPr bwMode="gray">
            <a:xfrm>
              <a:off x="5328840" y="1351739"/>
              <a:ext cx="4304140" cy="5500726"/>
            </a:xfrm>
            <a:prstGeom prst="roundRect">
              <a:avLst>
                <a:gd name="adj" fmla="val 6081"/>
              </a:avLst>
            </a:prstGeom>
            <a:gradFill flip="none" rotWithShape="1">
              <a:gsLst>
                <a:gs pos="0">
                  <a:srgbClr val="5EC276">
                    <a:alpha val="69804"/>
                  </a:srgbClr>
                </a:gs>
                <a:gs pos="30000">
                  <a:schemeClr val="bg1">
                    <a:alpha val="70000"/>
                  </a:schemeClr>
                </a:gs>
              </a:gsLst>
              <a:lin ang="10800000" scaled="1"/>
              <a:tileRect/>
            </a:gradFill>
            <a:ln w="28575">
              <a:noFill/>
              <a:round/>
              <a:headEnd/>
              <a:tailEnd/>
            </a:ln>
            <a:effectLst/>
          </p:spPr>
          <p:txBody>
            <a:bodyPr wrap="none" anchor="ctr"/>
            <a:lstStyle/>
            <a:p>
              <a:pPr>
                <a:buFont typeface="Wingdings" pitchFamily="2" charset="2"/>
                <a:buChar char="Ø"/>
              </a:pPr>
              <a:r>
                <a:rPr lang="zh-CN" altLang="en-US" sz="2394" dirty="0">
                  <a:latin typeface="+mn-lt"/>
                  <a:ea typeface="+mn-ea"/>
                  <a:cs typeface="+mn-ea"/>
                  <a:sym typeface="+mn-lt"/>
                </a:rPr>
                <a:t>成本有效性</a:t>
              </a:r>
              <a:endParaRPr lang="en-US" altLang="zh-CN" sz="2394" dirty="0">
                <a:latin typeface="+mn-lt"/>
                <a:ea typeface="+mn-ea"/>
                <a:cs typeface="+mn-ea"/>
                <a:sym typeface="+mn-lt"/>
              </a:endParaRPr>
            </a:p>
            <a:p>
              <a:pPr>
                <a:buFont typeface="Wingdings" pitchFamily="2" charset="2"/>
                <a:buChar char="Ø"/>
              </a:pPr>
              <a:r>
                <a:rPr lang="zh-CN" altLang="en-US" sz="2394" dirty="0">
                  <a:latin typeface="+mn-lt"/>
                  <a:ea typeface="+mn-ea"/>
                  <a:cs typeface="+mn-ea"/>
                  <a:sym typeface="+mn-lt"/>
                </a:rPr>
                <a:t>网络协同</a:t>
              </a:r>
              <a:endParaRPr lang="en-US" altLang="zh-CN" sz="2394" dirty="0">
                <a:latin typeface="+mn-lt"/>
                <a:ea typeface="+mn-ea"/>
                <a:cs typeface="+mn-ea"/>
                <a:sym typeface="+mn-lt"/>
              </a:endParaRPr>
            </a:p>
          </p:txBody>
        </p:sp>
      </p:grpSp>
      <p:sp>
        <p:nvSpPr>
          <p:cNvPr id="56" name="右箭头 55"/>
          <p:cNvSpPr/>
          <p:nvPr/>
        </p:nvSpPr>
        <p:spPr bwMode="auto">
          <a:xfrm>
            <a:off x="5201448" y="2207258"/>
            <a:ext cx="836643" cy="414412"/>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vert="horz" wrap="square" lIns="78191" tIns="39095" rIns="78191" bIns="39095" numCol="1" rtlCol="0" anchor="t" anchorCtr="0" compatLnSpc="1">
            <a:prstTxWarp prst="textNoShape">
              <a:avLst/>
            </a:prstTxWarp>
          </a:bodyPr>
          <a:lstStyle/>
          <a:p>
            <a:pPr defTabSz="781903"/>
            <a:endParaRPr lang="zh-CN" altLang="en-US" sz="1539">
              <a:solidFill>
                <a:schemeClr val="tx1"/>
              </a:solidFill>
              <a:cs typeface="+mn-ea"/>
              <a:sym typeface="+mn-lt"/>
            </a:endParaRPr>
          </a:p>
        </p:txBody>
      </p:sp>
      <p:sp>
        <p:nvSpPr>
          <p:cNvPr id="64" name="AutoShape 6"/>
          <p:cNvSpPr>
            <a:spLocks noChangeArrowheads="1"/>
          </p:cNvSpPr>
          <p:nvPr/>
        </p:nvSpPr>
        <p:spPr bwMode="gray">
          <a:xfrm>
            <a:off x="6282648" y="4223133"/>
            <a:ext cx="2321102" cy="1222119"/>
          </a:xfrm>
          <a:prstGeom prst="roundRect">
            <a:avLst>
              <a:gd name="adj" fmla="val 7192"/>
            </a:avLst>
          </a:prstGeom>
          <a:gradFill flip="none" rotWithShape="1">
            <a:gsLst>
              <a:gs pos="0">
                <a:schemeClr val="bg1"/>
              </a:gs>
              <a:gs pos="70000">
                <a:srgbClr val="F1FAF0"/>
              </a:gs>
              <a:gs pos="90000">
                <a:srgbClr val="80CA8C"/>
              </a:gs>
              <a:gs pos="100000">
                <a:srgbClr val="45A555"/>
              </a:gs>
            </a:gsLst>
            <a:path path="circle">
              <a:fillToRect l="50000" t="50000" r="50000" b="50000"/>
            </a:path>
            <a:tileRect/>
          </a:gradFill>
          <a:ln w="28575">
            <a:noFill/>
            <a:round/>
            <a:headEnd/>
            <a:tailEnd/>
          </a:ln>
          <a:effectLst>
            <a:prstShdw prst="shdw13" dist="63500" dir="3187806">
              <a:srgbClr val="4D4D4D">
                <a:alpha val="50000"/>
              </a:srgbClr>
            </a:prstShdw>
          </a:effectLst>
        </p:spPr>
        <p:txBody>
          <a:bodyPr wrap="none" anchor="ctr">
            <a:noAutofit/>
          </a:bodyPr>
          <a:lstStyle/>
          <a:p>
            <a:pPr algn="ctr">
              <a:buNone/>
            </a:pPr>
            <a:r>
              <a:rPr lang="zh-CN" altLang="en-US" sz="2394" dirty="0">
                <a:latin typeface="+mn-lt"/>
                <a:ea typeface="+mn-ea"/>
                <a:cs typeface="+mn-ea"/>
                <a:sym typeface="+mn-lt"/>
              </a:rPr>
              <a:t>网络架构</a:t>
            </a:r>
            <a:endParaRPr lang="en-US" altLang="zh-CN" sz="2394" dirty="0">
              <a:latin typeface="+mn-lt"/>
              <a:ea typeface="+mn-ea"/>
              <a:cs typeface="+mn-ea"/>
              <a:sym typeface="+mn-lt"/>
            </a:endParaRPr>
          </a:p>
          <a:p>
            <a:pPr algn="ctr">
              <a:buNone/>
            </a:pPr>
            <a:r>
              <a:rPr lang="zh-CN" altLang="en-US" sz="2394" dirty="0">
                <a:latin typeface="+mn-lt"/>
                <a:ea typeface="+mn-ea"/>
                <a:cs typeface="+mn-ea"/>
                <a:sym typeface="+mn-lt"/>
              </a:rPr>
              <a:t>思路变革</a:t>
            </a:r>
          </a:p>
        </p:txBody>
      </p:sp>
      <p:sp>
        <p:nvSpPr>
          <p:cNvPr id="65" name="下箭头 64"/>
          <p:cNvSpPr/>
          <p:nvPr/>
        </p:nvSpPr>
        <p:spPr bwMode="auto">
          <a:xfrm>
            <a:off x="7235993" y="3224483"/>
            <a:ext cx="414412" cy="836643"/>
          </a:xfrm>
          <a:prstGeom prst="down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vert="horz" wrap="square" lIns="78191" tIns="39095" rIns="78191" bIns="39095" numCol="1" rtlCol="0" anchor="t" anchorCtr="0" compatLnSpc="1">
            <a:prstTxWarp prst="textNoShape">
              <a:avLst/>
            </a:prstTxWarp>
          </a:bodyPr>
          <a:lstStyle/>
          <a:p>
            <a:pPr defTabSz="781903"/>
            <a:endParaRPr lang="zh-CN" altLang="en-US" sz="1539">
              <a:cs typeface="+mn-ea"/>
              <a:sym typeface="+mn-lt"/>
            </a:endParaRPr>
          </a:p>
        </p:txBody>
      </p:sp>
    </p:spTree>
    <p:extLst>
      <p:ext uri="{BB962C8B-B14F-4D97-AF65-F5344CB8AC3E}">
        <p14:creationId xmlns:p14="http://schemas.microsoft.com/office/powerpoint/2010/main" val="6166361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63322" y="198758"/>
            <a:ext cx="7886700" cy="1325563"/>
          </a:xfrm>
        </p:spPr>
        <p:txBody>
          <a:bodyPr/>
          <a:lstStyle/>
          <a:p>
            <a:r>
              <a:rPr lang="zh-CN" altLang="en-US" dirty="0">
                <a:solidFill>
                  <a:srgbClr val="C00000"/>
                </a:solidFill>
                <a:latin typeface="+mn-lt"/>
                <a:ea typeface="+mn-ea"/>
                <a:cs typeface="+mn-ea"/>
                <a:sym typeface="+mn-lt"/>
              </a:rPr>
              <a:t>新型网络架构</a:t>
            </a:r>
            <a:endParaRPr lang="zh-CN" altLang="en-US" dirty="0">
              <a:latin typeface="+mn-lt"/>
              <a:ea typeface="+mn-ea"/>
              <a:cs typeface="+mn-ea"/>
              <a:sym typeface="+mn-lt"/>
            </a:endParaRPr>
          </a:p>
        </p:txBody>
      </p:sp>
      <p:grpSp>
        <p:nvGrpSpPr>
          <p:cNvPr id="15" name="组合 14"/>
          <p:cNvGrpSpPr/>
          <p:nvPr/>
        </p:nvGrpSpPr>
        <p:grpSpPr>
          <a:xfrm>
            <a:off x="601336" y="2085083"/>
            <a:ext cx="2260224" cy="3923993"/>
            <a:chOff x="488916" y="2192135"/>
            <a:chExt cx="2643206" cy="4588892"/>
          </a:xfrm>
        </p:grpSpPr>
        <p:sp>
          <p:nvSpPr>
            <p:cNvPr id="7" name="AutoShape 3"/>
            <p:cNvSpPr>
              <a:spLocks noChangeArrowheads="1"/>
            </p:cNvSpPr>
            <p:nvPr/>
          </p:nvSpPr>
          <p:spPr bwMode="gray">
            <a:xfrm>
              <a:off x="488916" y="2192135"/>
              <a:ext cx="2643206" cy="1147223"/>
            </a:xfrm>
            <a:prstGeom prst="roundRect">
              <a:avLst>
                <a:gd name="adj" fmla="val 16667"/>
              </a:avLst>
            </a:prstGeom>
            <a:gradFill rotWithShape="1">
              <a:gsLst>
                <a:gs pos="0">
                  <a:srgbClr val="DDA637"/>
                </a:gs>
                <a:gs pos="100000">
                  <a:srgbClr val="E7D175"/>
                </a:gs>
              </a:gsLst>
              <a:lin ang="18900000" scaled="1"/>
            </a:gradFill>
            <a:ln w="28575">
              <a:noFill/>
              <a:round/>
              <a:headEnd/>
              <a:tailEnd/>
            </a:ln>
            <a:effectLst/>
            <a:scene3d>
              <a:camera prst="orthographicFront"/>
              <a:lightRig rig="threePt" dir="t">
                <a:rot lat="0" lon="0" rev="2400000"/>
              </a:lightRig>
            </a:scene3d>
            <a:sp3d>
              <a:bevelT w="165100" prst="coolSlant"/>
            </a:sp3d>
          </p:spPr>
          <p:txBody>
            <a:bodyPr wrap="none" anchor="ctr"/>
            <a:lstStyle/>
            <a:p>
              <a:pPr algn="ctr">
                <a:spcBef>
                  <a:spcPts val="0"/>
                </a:spcBef>
                <a:spcAft>
                  <a:spcPts val="0"/>
                </a:spcAft>
                <a:defRPr/>
              </a:pPr>
              <a:r>
                <a:rPr lang="en-US" altLang="zh-CN" sz="2394" dirty="0">
                  <a:solidFill>
                    <a:srgbClr val="000000"/>
                  </a:solidFill>
                  <a:latin typeface="+mn-lt"/>
                  <a:ea typeface="+mn-ea"/>
                  <a:cs typeface="+mn-ea"/>
                  <a:sym typeface="+mn-lt"/>
                </a:rPr>
                <a:t>Network </a:t>
              </a:r>
            </a:p>
            <a:p>
              <a:pPr algn="ctr">
                <a:spcBef>
                  <a:spcPts val="0"/>
                </a:spcBef>
                <a:spcAft>
                  <a:spcPts val="0"/>
                </a:spcAft>
                <a:defRPr/>
              </a:pPr>
              <a:r>
                <a:rPr lang="en-US" altLang="zh-CN" sz="2394" dirty="0">
                  <a:solidFill>
                    <a:srgbClr val="000000"/>
                  </a:solidFill>
                  <a:latin typeface="+mn-lt"/>
                  <a:ea typeface="+mn-ea"/>
                  <a:cs typeface="+mn-ea"/>
                  <a:sym typeface="+mn-lt"/>
                </a:rPr>
                <a:t>Management</a:t>
              </a:r>
              <a:endParaRPr lang="zh-CN" altLang="en-US" sz="2394" dirty="0">
                <a:solidFill>
                  <a:srgbClr val="000000"/>
                </a:solidFill>
                <a:latin typeface="+mn-lt"/>
                <a:ea typeface="+mn-ea"/>
                <a:cs typeface="+mn-ea"/>
                <a:sym typeface="+mn-lt"/>
              </a:endParaRPr>
            </a:p>
          </p:txBody>
        </p:sp>
        <p:sp>
          <p:nvSpPr>
            <p:cNvPr id="8" name="AutoShape 5"/>
            <p:cNvSpPr>
              <a:spLocks noChangeArrowheads="1"/>
            </p:cNvSpPr>
            <p:nvPr/>
          </p:nvSpPr>
          <p:spPr bwMode="gray">
            <a:xfrm>
              <a:off x="488916" y="3339358"/>
              <a:ext cx="2643206" cy="1147223"/>
            </a:xfrm>
            <a:prstGeom prst="roundRect">
              <a:avLst>
                <a:gd name="adj" fmla="val 16667"/>
              </a:avLst>
            </a:prstGeom>
            <a:gradFill rotWithShape="1">
              <a:gsLst>
                <a:gs pos="0">
                  <a:schemeClr val="bg1">
                    <a:lumMod val="50000"/>
                  </a:schemeClr>
                </a:gs>
                <a:gs pos="100000">
                  <a:schemeClr val="bg1">
                    <a:lumMod val="85000"/>
                  </a:schemeClr>
                </a:gs>
              </a:gsLst>
              <a:lin ang="18900000" scaled="1"/>
            </a:gradFill>
            <a:ln w="28575">
              <a:noFill/>
              <a:round/>
              <a:headEnd/>
              <a:tailEnd/>
            </a:ln>
            <a:effectLst/>
            <a:scene3d>
              <a:camera prst="orthographicFront"/>
              <a:lightRig rig="threePt" dir="t">
                <a:rot lat="0" lon="0" rev="2400000"/>
              </a:lightRig>
            </a:scene3d>
            <a:sp3d>
              <a:bevelT w="165100" prst="coolSlant"/>
            </a:sp3d>
          </p:spPr>
          <p:txBody>
            <a:bodyPr wrap="none" anchor="ctr"/>
            <a:lstStyle/>
            <a:p>
              <a:pPr algn="ctr">
                <a:spcBef>
                  <a:spcPts val="0"/>
                </a:spcBef>
                <a:spcAft>
                  <a:spcPts val="0"/>
                </a:spcAft>
                <a:defRPr/>
              </a:pPr>
              <a:r>
                <a:rPr lang="en-US" altLang="zh-CN" sz="2394" b="1" dirty="0">
                  <a:solidFill>
                    <a:srgbClr val="000000"/>
                  </a:solidFill>
                  <a:latin typeface="+mn-lt"/>
                  <a:ea typeface="+mn-ea"/>
                  <a:cs typeface="+mn-ea"/>
                  <a:sym typeface="+mn-lt"/>
                </a:rPr>
                <a:t>OS</a:t>
              </a:r>
              <a:endParaRPr lang="zh-CN" altLang="en-US" sz="2394" b="1" dirty="0">
                <a:solidFill>
                  <a:srgbClr val="000000"/>
                </a:solidFill>
                <a:latin typeface="+mn-lt"/>
                <a:ea typeface="+mn-ea"/>
                <a:cs typeface="+mn-ea"/>
                <a:sym typeface="+mn-lt"/>
              </a:endParaRPr>
            </a:p>
          </p:txBody>
        </p:sp>
        <p:sp>
          <p:nvSpPr>
            <p:cNvPr id="9" name="AutoShape 6"/>
            <p:cNvSpPr>
              <a:spLocks noChangeArrowheads="1"/>
            </p:cNvSpPr>
            <p:nvPr/>
          </p:nvSpPr>
          <p:spPr bwMode="gray">
            <a:xfrm>
              <a:off x="488916" y="5633804"/>
              <a:ext cx="2643206" cy="1147223"/>
            </a:xfrm>
            <a:prstGeom prst="roundRect">
              <a:avLst>
                <a:gd name="adj" fmla="val 16667"/>
              </a:avLst>
            </a:prstGeom>
            <a:gradFill flip="none" rotWithShape="1">
              <a:gsLst>
                <a:gs pos="0">
                  <a:srgbClr val="7DA327"/>
                </a:gs>
                <a:gs pos="100000">
                  <a:srgbClr val="92E034"/>
                </a:gs>
              </a:gsLst>
              <a:lin ang="18900000" scaled="1"/>
              <a:tileRect/>
            </a:gradFill>
            <a:ln w="28575">
              <a:noFill/>
              <a:round/>
              <a:headEnd/>
              <a:tailEnd/>
            </a:ln>
            <a:effectLst/>
            <a:scene3d>
              <a:camera prst="orthographicFront"/>
              <a:lightRig rig="threePt" dir="t">
                <a:rot lat="0" lon="0" rev="2400000"/>
              </a:lightRig>
            </a:scene3d>
            <a:sp3d>
              <a:bevelT w="165100" prst="coolSlant"/>
            </a:sp3d>
          </p:spPr>
          <p:txBody>
            <a:bodyPr wrap="none" anchor="ctr"/>
            <a:lstStyle/>
            <a:p>
              <a:pPr algn="ctr">
                <a:spcBef>
                  <a:spcPts val="0"/>
                </a:spcBef>
                <a:spcAft>
                  <a:spcPts val="0"/>
                </a:spcAft>
                <a:defRPr/>
              </a:pPr>
              <a:r>
                <a:rPr lang="en-US" altLang="zh-CN" sz="2394" b="1" dirty="0">
                  <a:solidFill>
                    <a:srgbClr val="000000"/>
                  </a:solidFill>
                  <a:latin typeface="+mn-lt"/>
                  <a:ea typeface="+mn-ea"/>
                  <a:cs typeface="+mn-ea"/>
                  <a:sym typeface="+mn-lt"/>
                </a:rPr>
                <a:t>Network</a:t>
              </a:r>
            </a:p>
            <a:p>
              <a:pPr algn="ctr">
                <a:spcBef>
                  <a:spcPts val="0"/>
                </a:spcBef>
                <a:spcAft>
                  <a:spcPts val="0"/>
                </a:spcAft>
                <a:defRPr/>
              </a:pPr>
              <a:r>
                <a:rPr lang="en-US" altLang="zh-CN" sz="2394" b="1" dirty="0">
                  <a:solidFill>
                    <a:srgbClr val="000000"/>
                  </a:solidFill>
                  <a:latin typeface="+mn-lt"/>
                  <a:ea typeface="+mn-ea"/>
                  <a:cs typeface="+mn-ea"/>
                  <a:sym typeface="+mn-lt"/>
                </a:rPr>
                <a:t>Device</a:t>
              </a:r>
              <a:endParaRPr lang="zh-CN" altLang="en-US" sz="2394" b="1" dirty="0">
                <a:solidFill>
                  <a:srgbClr val="000000"/>
                </a:solidFill>
                <a:latin typeface="+mn-lt"/>
                <a:ea typeface="+mn-ea"/>
                <a:cs typeface="+mn-ea"/>
                <a:sym typeface="+mn-lt"/>
              </a:endParaRPr>
            </a:p>
          </p:txBody>
        </p:sp>
        <p:sp>
          <p:nvSpPr>
            <p:cNvPr id="10" name="AutoShape 7"/>
            <p:cNvSpPr>
              <a:spLocks noChangeArrowheads="1"/>
            </p:cNvSpPr>
            <p:nvPr/>
          </p:nvSpPr>
          <p:spPr bwMode="gray">
            <a:xfrm>
              <a:off x="488916" y="4486581"/>
              <a:ext cx="2643206" cy="1147223"/>
            </a:xfrm>
            <a:prstGeom prst="roundRect">
              <a:avLst>
                <a:gd name="adj" fmla="val 16667"/>
              </a:avLst>
            </a:prstGeom>
            <a:gradFill flip="none" rotWithShape="1">
              <a:gsLst>
                <a:gs pos="0">
                  <a:srgbClr val="4BACC6">
                    <a:gamma/>
                    <a:shade val="76078"/>
                    <a:invGamma/>
                  </a:srgbClr>
                </a:gs>
                <a:gs pos="100000">
                  <a:srgbClr val="4BACC6"/>
                </a:gs>
              </a:gsLst>
              <a:lin ang="18900000" scaled="1"/>
              <a:tileRect/>
            </a:gradFill>
            <a:ln w="28575">
              <a:noFill/>
              <a:round/>
              <a:headEnd/>
              <a:tailEnd/>
            </a:ln>
            <a:effectLst/>
            <a:scene3d>
              <a:camera prst="orthographicFront"/>
              <a:lightRig rig="threePt" dir="t">
                <a:rot lat="0" lon="0" rev="2400000"/>
              </a:lightRig>
            </a:scene3d>
            <a:sp3d>
              <a:bevelT w="165100" prst="coolSlant"/>
            </a:sp3d>
          </p:spPr>
          <p:txBody>
            <a:bodyPr wrap="none" anchor="ctr"/>
            <a:lstStyle/>
            <a:p>
              <a:pPr algn="ctr">
                <a:spcBef>
                  <a:spcPts val="0"/>
                </a:spcBef>
                <a:spcAft>
                  <a:spcPts val="0"/>
                </a:spcAft>
                <a:defRPr/>
              </a:pPr>
              <a:r>
                <a:rPr lang="en-US" altLang="zh-CN" sz="2394" b="1" dirty="0">
                  <a:solidFill>
                    <a:srgbClr val="000000"/>
                  </a:solidFill>
                  <a:latin typeface="+mn-lt"/>
                  <a:ea typeface="+mn-ea"/>
                  <a:cs typeface="+mn-ea"/>
                  <a:sym typeface="+mn-lt"/>
                </a:rPr>
                <a:t>Driver</a:t>
              </a:r>
              <a:endParaRPr lang="zh-CN" altLang="en-US" sz="2394" b="1" dirty="0">
                <a:solidFill>
                  <a:srgbClr val="000000"/>
                </a:solidFill>
                <a:latin typeface="+mn-lt"/>
                <a:ea typeface="+mn-ea"/>
                <a:cs typeface="+mn-ea"/>
                <a:sym typeface="+mn-lt"/>
              </a:endParaRPr>
            </a:p>
          </p:txBody>
        </p:sp>
      </p:grpSp>
      <p:sp>
        <p:nvSpPr>
          <p:cNvPr id="11" name="TextBox 10"/>
          <p:cNvSpPr txBox="1"/>
          <p:nvPr/>
        </p:nvSpPr>
        <p:spPr>
          <a:xfrm>
            <a:off x="479163" y="1352038"/>
            <a:ext cx="5908990" cy="460767"/>
          </a:xfrm>
          <a:prstGeom prst="rect">
            <a:avLst/>
          </a:prstGeom>
          <a:noFill/>
        </p:spPr>
        <p:txBody>
          <a:bodyPr wrap="none" rtlCol="0">
            <a:spAutoFit/>
          </a:bodyPr>
          <a:lstStyle/>
          <a:p>
            <a:pPr>
              <a:buNone/>
            </a:pPr>
            <a:r>
              <a:rPr lang="zh-CN" altLang="en-US" sz="2394" b="1" dirty="0">
                <a:solidFill>
                  <a:srgbClr val="C00000"/>
                </a:solidFill>
                <a:latin typeface="+mn-lt"/>
                <a:ea typeface="+mn-ea"/>
                <a:cs typeface="+mn-ea"/>
                <a:sym typeface="+mn-lt"/>
              </a:rPr>
              <a:t>一体式（</a:t>
            </a:r>
            <a:r>
              <a:rPr lang="en-US" altLang="zh-CN" sz="2394" b="1" dirty="0">
                <a:solidFill>
                  <a:srgbClr val="C00000"/>
                </a:solidFill>
                <a:latin typeface="+mn-lt"/>
                <a:ea typeface="+mn-ea"/>
                <a:cs typeface="+mn-ea"/>
                <a:sym typeface="+mn-lt"/>
              </a:rPr>
              <a:t>All-in-one</a:t>
            </a:r>
            <a:r>
              <a:rPr lang="zh-CN" altLang="en-US" sz="2394" b="1" dirty="0">
                <a:solidFill>
                  <a:srgbClr val="C00000"/>
                </a:solidFill>
                <a:latin typeface="+mn-lt"/>
                <a:ea typeface="+mn-ea"/>
                <a:cs typeface="+mn-ea"/>
                <a:sym typeface="+mn-lt"/>
              </a:rPr>
              <a:t>）基站结构（</a:t>
            </a:r>
            <a:r>
              <a:rPr lang="en-US" altLang="zh-CN" sz="2394" b="1" dirty="0">
                <a:solidFill>
                  <a:srgbClr val="C00000"/>
                </a:solidFill>
                <a:latin typeface="+mn-lt"/>
                <a:ea typeface="+mn-ea"/>
                <a:cs typeface="+mn-ea"/>
                <a:sym typeface="+mn-lt"/>
              </a:rPr>
              <a:t>2G-3G</a:t>
            </a:r>
            <a:r>
              <a:rPr lang="zh-CN" altLang="en-US" sz="2394" b="1" dirty="0">
                <a:solidFill>
                  <a:srgbClr val="C00000"/>
                </a:solidFill>
                <a:latin typeface="+mn-lt"/>
                <a:ea typeface="+mn-ea"/>
                <a:cs typeface="+mn-ea"/>
                <a:sym typeface="+mn-lt"/>
              </a:rPr>
              <a:t>）</a:t>
            </a:r>
          </a:p>
        </p:txBody>
      </p:sp>
      <p:grpSp>
        <p:nvGrpSpPr>
          <p:cNvPr id="19" name="组合 18"/>
          <p:cNvGrpSpPr/>
          <p:nvPr/>
        </p:nvGrpSpPr>
        <p:grpSpPr>
          <a:xfrm>
            <a:off x="3289170" y="2023996"/>
            <a:ext cx="4886970" cy="4031750"/>
            <a:chOff x="3846502" y="2137557"/>
            <a:chExt cx="5715040" cy="4714908"/>
          </a:xfrm>
        </p:grpSpPr>
        <p:sp>
          <p:nvSpPr>
            <p:cNvPr id="16" name="AutoShape 6"/>
            <p:cNvSpPr>
              <a:spLocks noChangeArrowheads="1"/>
            </p:cNvSpPr>
            <p:nvPr/>
          </p:nvSpPr>
          <p:spPr bwMode="gray">
            <a:xfrm>
              <a:off x="3846502" y="2137557"/>
              <a:ext cx="5715040" cy="4714908"/>
            </a:xfrm>
            <a:prstGeom prst="roundRect">
              <a:avLst>
                <a:gd name="adj" fmla="val 7192"/>
              </a:avLst>
            </a:prstGeom>
            <a:gradFill flip="none" rotWithShape="1">
              <a:gsLst>
                <a:gs pos="0">
                  <a:srgbClr val="B84542"/>
                </a:gs>
                <a:gs pos="10000">
                  <a:srgbClr val="DEA3A2"/>
                </a:gs>
              </a:gsLst>
              <a:lin ang="10800000" scaled="1"/>
              <a:tileRect/>
            </a:gradFill>
            <a:ln w="28575">
              <a:noFill/>
              <a:round/>
              <a:headEnd/>
              <a:tailEnd/>
            </a:ln>
            <a:effectLst>
              <a:prstShdw prst="shdw13" dist="63500" dir="3187806">
                <a:srgbClr val="4D4D4D">
                  <a:alpha val="50000"/>
                </a:srgbClr>
              </a:prstShdw>
            </a:effectLst>
          </p:spPr>
          <p:txBody>
            <a:bodyPr wrap="none" anchor="ctr"/>
            <a:lstStyle/>
            <a:p>
              <a:pPr>
                <a:buNone/>
              </a:pPr>
              <a:endParaRPr lang="en-US" altLang="zh-CN" sz="2052" dirty="0">
                <a:latin typeface="+mn-lt"/>
                <a:ea typeface="+mn-ea"/>
                <a:cs typeface="+mn-ea"/>
                <a:sym typeface="+mn-lt"/>
              </a:endParaRPr>
            </a:p>
          </p:txBody>
        </p:sp>
        <p:sp>
          <p:nvSpPr>
            <p:cNvPr id="17" name="AutoShape 6"/>
            <p:cNvSpPr>
              <a:spLocks noChangeArrowheads="1"/>
            </p:cNvSpPr>
            <p:nvPr/>
          </p:nvSpPr>
          <p:spPr bwMode="gray">
            <a:xfrm>
              <a:off x="3846502" y="2137557"/>
              <a:ext cx="5715040" cy="4714908"/>
            </a:xfrm>
            <a:prstGeom prst="roundRect">
              <a:avLst>
                <a:gd name="adj" fmla="val 6081"/>
              </a:avLst>
            </a:prstGeom>
            <a:gradFill flip="none" rotWithShape="1">
              <a:gsLst>
                <a:gs pos="0">
                  <a:srgbClr val="BC4744"/>
                </a:gs>
                <a:gs pos="21000">
                  <a:schemeClr val="bg1">
                    <a:alpha val="70000"/>
                  </a:schemeClr>
                </a:gs>
              </a:gsLst>
              <a:lin ang="10800000" scaled="1"/>
              <a:tileRect/>
            </a:gradFill>
            <a:ln w="28575">
              <a:noFill/>
              <a:round/>
              <a:headEnd/>
              <a:tailEnd/>
            </a:ln>
            <a:effectLst/>
          </p:spPr>
          <p:txBody>
            <a:bodyPr wrap="none" anchor="t"/>
            <a:lstStyle/>
            <a:p>
              <a:pPr>
                <a:lnSpc>
                  <a:spcPts val="4276"/>
                </a:lnSpc>
                <a:spcBef>
                  <a:spcPts val="0"/>
                </a:spcBef>
                <a:spcAft>
                  <a:spcPts val="0"/>
                </a:spcAft>
                <a:defRPr/>
              </a:pPr>
              <a:r>
                <a:rPr lang="zh-CN" altLang="en-US" sz="2736" dirty="0">
                  <a:solidFill>
                    <a:srgbClr val="000000"/>
                  </a:solidFill>
                  <a:latin typeface="+mn-lt"/>
                  <a:ea typeface="+mn-ea"/>
                  <a:cs typeface="+mn-ea"/>
                  <a:sym typeface="+mn-lt"/>
                </a:rPr>
                <a:t>特点：</a:t>
              </a:r>
              <a:endParaRPr lang="en-US" altLang="zh-CN" sz="2736" dirty="0">
                <a:solidFill>
                  <a:srgbClr val="000000"/>
                </a:solidFill>
                <a:latin typeface="+mn-lt"/>
                <a:ea typeface="+mn-ea"/>
                <a:cs typeface="+mn-ea"/>
                <a:sym typeface="+mn-lt"/>
              </a:endParaRPr>
            </a:p>
            <a:p>
              <a:pPr lvl="1">
                <a:lnSpc>
                  <a:spcPts val="4276"/>
                </a:lnSpc>
                <a:spcBef>
                  <a:spcPts val="0"/>
                </a:spcBef>
                <a:spcAft>
                  <a:spcPts val="0"/>
                </a:spcAft>
                <a:buFont typeface="Wingdings" pitchFamily="2" charset="2"/>
                <a:buChar char="u"/>
                <a:defRPr/>
              </a:pPr>
              <a:r>
                <a:rPr lang="zh-CN" altLang="en-US" sz="2394" dirty="0">
                  <a:solidFill>
                    <a:srgbClr val="000000"/>
                  </a:solidFill>
                  <a:latin typeface="+mn-lt"/>
                  <a:ea typeface="+mn-ea"/>
                  <a:cs typeface="+mn-ea"/>
                  <a:sym typeface="+mn-lt"/>
                </a:rPr>
                <a:t>功能强大，结构复杂</a:t>
              </a:r>
              <a:endParaRPr lang="en-US" altLang="zh-CN" sz="2394" dirty="0">
                <a:solidFill>
                  <a:srgbClr val="000000"/>
                </a:solidFill>
                <a:latin typeface="+mn-lt"/>
                <a:ea typeface="+mn-ea"/>
                <a:cs typeface="+mn-ea"/>
                <a:sym typeface="+mn-lt"/>
              </a:endParaRPr>
            </a:p>
            <a:p>
              <a:pPr lvl="1">
                <a:lnSpc>
                  <a:spcPts val="4276"/>
                </a:lnSpc>
                <a:spcBef>
                  <a:spcPts val="0"/>
                </a:spcBef>
                <a:spcAft>
                  <a:spcPts val="0"/>
                </a:spcAft>
                <a:buFont typeface="Wingdings" pitchFamily="2" charset="2"/>
                <a:buChar char="u"/>
                <a:defRPr/>
              </a:pPr>
              <a:r>
                <a:rPr lang="zh-CN" altLang="en-US" sz="2394" dirty="0">
                  <a:latin typeface="+mn-lt"/>
                  <a:ea typeface="+mn-ea"/>
                  <a:cs typeface="+mn-ea"/>
                  <a:sym typeface="+mn-lt"/>
                </a:rPr>
                <a:t>数据与控制高度耦合</a:t>
              </a:r>
              <a:endParaRPr lang="en-US" altLang="zh-CN" sz="2394" dirty="0">
                <a:solidFill>
                  <a:srgbClr val="000000"/>
                </a:solidFill>
                <a:latin typeface="+mn-lt"/>
                <a:ea typeface="+mn-ea"/>
                <a:cs typeface="+mn-ea"/>
                <a:sym typeface="+mn-lt"/>
              </a:endParaRPr>
            </a:p>
            <a:p>
              <a:pPr>
                <a:lnSpc>
                  <a:spcPts val="4276"/>
                </a:lnSpc>
                <a:spcBef>
                  <a:spcPts val="0"/>
                </a:spcBef>
                <a:spcAft>
                  <a:spcPts val="0"/>
                </a:spcAft>
                <a:defRPr/>
              </a:pPr>
              <a:r>
                <a:rPr lang="zh-CN" altLang="en-US" sz="2736" dirty="0">
                  <a:solidFill>
                    <a:srgbClr val="000000"/>
                  </a:solidFill>
                  <a:latin typeface="+mn-lt"/>
                  <a:ea typeface="+mn-ea"/>
                  <a:cs typeface="+mn-ea"/>
                  <a:sym typeface="+mn-lt"/>
                </a:rPr>
                <a:t>问题：</a:t>
              </a:r>
              <a:endParaRPr lang="en-US" altLang="zh-CN" sz="2736" dirty="0">
                <a:solidFill>
                  <a:srgbClr val="000000"/>
                </a:solidFill>
                <a:latin typeface="+mn-lt"/>
                <a:ea typeface="+mn-ea"/>
                <a:cs typeface="+mn-ea"/>
                <a:sym typeface="+mn-lt"/>
              </a:endParaRPr>
            </a:p>
            <a:p>
              <a:pPr lvl="1">
                <a:lnSpc>
                  <a:spcPts val="4276"/>
                </a:lnSpc>
                <a:spcBef>
                  <a:spcPts val="0"/>
                </a:spcBef>
                <a:spcAft>
                  <a:spcPts val="0"/>
                </a:spcAft>
                <a:buFont typeface="Wingdings" pitchFamily="2" charset="2"/>
                <a:buChar char="u"/>
                <a:defRPr/>
              </a:pPr>
              <a:r>
                <a:rPr lang="zh-CN" altLang="en-US" sz="2394" dirty="0">
                  <a:solidFill>
                    <a:srgbClr val="000000"/>
                  </a:solidFill>
                  <a:latin typeface="+mn-lt"/>
                  <a:ea typeface="+mn-ea"/>
                  <a:cs typeface="+mn-ea"/>
                  <a:sym typeface="+mn-lt"/>
                </a:rPr>
                <a:t>基站建设与维护成本高</a:t>
              </a:r>
              <a:endParaRPr lang="en-US" altLang="zh-CN" sz="2394" dirty="0">
                <a:solidFill>
                  <a:srgbClr val="000000"/>
                </a:solidFill>
                <a:latin typeface="+mn-lt"/>
                <a:ea typeface="+mn-ea"/>
                <a:cs typeface="+mn-ea"/>
                <a:sym typeface="+mn-lt"/>
              </a:endParaRPr>
            </a:p>
            <a:p>
              <a:pPr lvl="1">
                <a:lnSpc>
                  <a:spcPts val="4276"/>
                </a:lnSpc>
                <a:spcBef>
                  <a:spcPts val="0"/>
                </a:spcBef>
                <a:spcAft>
                  <a:spcPts val="0"/>
                </a:spcAft>
                <a:buFont typeface="Wingdings" pitchFamily="2" charset="2"/>
                <a:buChar char="u"/>
                <a:defRPr/>
              </a:pPr>
              <a:r>
                <a:rPr lang="zh-CN" altLang="en-US" sz="2394" dirty="0">
                  <a:solidFill>
                    <a:srgbClr val="000000"/>
                  </a:solidFill>
                  <a:latin typeface="+mn-lt"/>
                  <a:ea typeface="+mn-ea"/>
                  <a:cs typeface="+mn-ea"/>
                  <a:sym typeface="+mn-lt"/>
                </a:rPr>
                <a:t>基站之间协作受限</a:t>
              </a:r>
              <a:endParaRPr lang="en-US" altLang="zh-CN" sz="2394" dirty="0">
                <a:solidFill>
                  <a:srgbClr val="000000"/>
                </a:solidFill>
                <a:latin typeface="+mn-lt"/>
                <a:ea typeface="+mn-ea"/>
                <a:cs typeface="+mn-ea"/>
                <a:sym typeface="+mn-lt"/>
              </a:endParaRPr>
            </a:p>
            <a:p>
              <a:pPr lvl="1">
                <a:lnSpc>
                  <a:spcPts val="4276"/>
                </a:lnSpc>
                <a:spcBef>
                  <a:spcPts val="0"/>
                </a:spcBef>
                <a:spcAft>
                  <a:spcPts val="0"/>
                </a:spcAft>
                <a:buFont typeface="Wingdings" pitchFamily="2" charset="2"/>
                <a:buChar char="u"/>
                <a:defRPr/>
              </a:pPr>
              <a:r>
                <a:rPr lang="zh-CN" altLang="en-US" sz="2394" dirty="0">
                  <a:solidFill>
                    <a:srgbClr val="000000"/>
                  </a:solidFill>
                  <a:latin typeface="+mn-lt"/>
                  <a:ea typeface="+mn-ea"/>
                  <a:cs typeface="+mn-ea"/>
                  <a:sym typeface="+mn-lt"/>
                </a:rPr>
                <a:t>难以满足多样的需求</a:t>
              </a:r>
            </a:p>
          </p:txBody>
        </p:sp>
      </p:grpSp>
    </p:spTree>
    <p:extLst>
      <p:ext uri="{BB962C8B-B14F-4D97-AF65-F5344CB8AC3E}">
        <p14:creationId xmlns:p14="http://schemas.microsoft.com/office/powerpoint/2010/main" val="4944853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上下箭头 51"/>
          <p:cNvSpPr/>
          <p:nvPr/>
        </p:nvSpPr>
        <p:spPr bwMode="auto">
          <a:xfrm>
            <a:off x="7296976" y="3522404"/>
            <a:ext cx="414412" cy="1593038"/>
          </a:xfrm>
          <a:prstGeom prst="upDown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78191" tIns="39095" rIns="78191" bIns="39095" numCol="1" rtlCol="0" anchor="t" anchorCtr="0" compatLnSpc="1">
            <a:prstTxWarp prst="textNoShape">
              <a:avLst/>
            </a:prstTxWarp>
          </a:bodyPr>
          <a:lstStyle/>
          <a:p>
            <a:pPr defTabSz="781903"/>
            <a:endParaRPr lang="zh-CN" altLang="en-US" sz="1539">
              <a:cs typeface="+mn-ea"/>
              <a:sym typeface="+mn-lt"/>
            </a:endParaRPr>
          </a:p>
        </p:txBody>
      </p:sp>
      <p:sp>
        <p:nvSpPr>
          <p:cNvPr id="53" name="上下箭头 52"/>
          <p:cNvSpPr/>
          <p:nvPr/>
        </p:nvSpPr>
        <p:spPr bwMode="auto">
          <a:xfrm>
            <a:off x="4395338" y="3522404"/>
            <a:ext cx="414412" cy="1593038"/>
          </a:xfrm>
          <a:prstGeom prst="upDown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78191" tIns="39095" rIns="78191" bIns="39095" numCol="1" rtlCol="0" anchor="t" anchorCtr="0" compatLnSpc="1">
            <a:prstTxWarp prst="textNoShape">
              <a:avLst/>
            </a:prstTxWarp>
          </a:bodyPr>
          <a:lstStyle/>
          <a:p>
            <a:pPr defTabSz="781903"/>
            <a:endParaRPr lang="zh-CN" altLang="en-US" sz="1539">
              <a:cs typeface="+mn-ea"/>
              <a:sym typeface="+mn-lt"/>
            </a:endParaRPr>
          </a:p>
        </p:txBody>
      </p:sp>
      <p:sp>
        <p:nvSpPr>
          <p:cNvPr id="54" name="上下箭头 53"/>
          <p:cNvSpPr/>
          <p:nvPr/>
        </p:nvSpPr>
        <p:spPr bwMode="auto">
          <a:xfrm>
            <a:off x="1493699" y="3522404"/>
            <a:ext cx="414412" cy="1593038"/>
          </a:xfrm>
          <a:prstGeom prst="upDown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78191" tIns="39095" rIns="78191" bIns="39095" numCol="1" rtlCol="0" anchor="t" anchorCtr="0" compatLnSpc="1">
            <a:prstTxWarp prst="textNoShape">
              <a:avLst/>
            </a:prstTxWarp>
          </a:bodyPr>
          <a:lstStyle/>
          <a:p>
            <a:pPr defTabSz="781903"/>
            <a:endParaRPr lang="zh-CN" altLang="en-US" sz="1539">
              <a:cs typeface="+mn-ea"/>
              <a:sym typeface="+mn-lt"/>
            </a:endParaRPr>
          </a:p>
        </p:txBody>
      </p:sp>
      <p:sp>
        <p:nvSpPr>
          <p:cNvPr id="50" name="AutoShape 3"/>
          <p:cNvSpPr>
            <a:spLocks noChangeArrowheads="1"/>
          </p:cNvSpPr>
          <p:nvPr/>
        </p:nvSpPr>
        <p:spPr bwMode="gray">
          <a:xfrm>
            <a:off x="906773" y="2977393"/>
            <a:ext cx="7391542" cy="523979"/>
          </a:xfrm>
          <a:prstGeom prst="roundRect">
            <a:avLst>
              <a:gd name="adj" fmla="val 16667"/>
            </a:avLst>
          </a:prstGeom>
          <a:gradFill rotWithShape="1">
            <a:gsLst>
              <a:gs pos="0">
                <a:srgbClr val="DDA637"/>
              </a:gs>
              <a:gs pos="100000">
                <a:srgbClr val="E7D175"/>
              </a:gs>
            </a:gsLst>
            <a:lin ang="18900000" scaled="1"/>
          </a:gradFill>
          <a:ln w="28575">
            <a:noFill/>
            <a:round/>
            <a:headEnd/>
            <a:tailEnd/>
          </a:ln>
          <a:effectLst/>
          <a:scene3d>
            <a:camera prst="orthographicFront"/>
            <a:lightRig rig="threePt" dir="t">
              <a:rot lat="0" lon="0" rev="2400000"/>
            </a:lightRig>
          </a:scene3d>
          <a:sp3d>
            <a:bevelT w="165100" prst="coolSlant"/>
          </a:sp3d>
        </p:spPr>
        <p:txBody>
          <a:bodyPr wrap="none" anchor="ctr"/>
          <a:lstStyle/>
          <a:p>
            <a:pPr algn="ctr">
              <a:spcBef>
                <a:spcPts val="0"/>
              </a:spcBef>
              <a:spcAft>
                <a:spcPts val="0"/>
              </a:spcAft>
              <a:defRPr/>
            </a:pPr>
            <a:r>
              <a:rPr lang="en-US" altLang="zh-CN" sz="2394" dirty="0">
                <a:solidFill>
                  <a:srgbClr val="000000"/>
                </a:solidFill>
                <a:latin typeface="+mn-lt"/>
                <a:ea typeface="+mn-ea"/>
                <a:cs typeface="+mn-ea"/>
                <a:sym typeface="+mn-lt"/>
              </a:rPr>
              <a:t>Radio Network Controller</a:t>
            </a:r>
            <a:endParaRPr lang="zh-CN" altLang="en-US" sz="2394" dirty="0">
              <a:solidFill>
                <a:srgbClr val="000000"/>
              </a:solidFill>
              <a:latin typeface="+mn-lt"/>
              <a:ea typeface="+mn-ea"/>
              <a:cs typeface="+mn-ea"/>
              <a:sym typeface="+mn-lt"/>
            </a:endParaRPr>
          </a:p>
        </p:txBody>
      </p:sp>
      <p:sp>
        <p:nvSpPr>
          <p:cNvPr id="51" name="AutoShape 5"/>
          <p:cNvSpPr>
            <a:spLocks noChangeArrowheads="1"/>
          </p:cNvSpPr>
          <p:nvPr/>
        </p:nvSpPr>
        <p:spPr bwMode="gray">
          <a:xfrm>
            <a:off x="906773" y="3504345"/>
            <a:ext cx="7391542" cy="523979"/>
          </a:xfrm>
          <a:prstGeom prst="roundRect">
            <a:avLst>
              <a:gd name="adj" fmla="val 16667"/>
            </a:avLst>
          </a:prstGeom>
          <a:gradFill rotWithShape="1">
            <a:gsLst>
              <a:gs pos="0">
                <a:srgbClr val="4957BF"/>
              </a:gs>
              <a:gs pos="100000">
                <a:srgbClr val="94AED8"/>
              </a:gs>
            </a:gsLst>
            <a:lin ang="18900000" scaled="1"/>
          </a:gradFill>
          <a:ln w="28575">
            <a:noFill/>
            <a:round/>
            <a:headEnd/>
            <a:tailEnd/>
          </a:ln>
          <a:effectLst/>
          <a:scene3d>
            <a:camera prst="orthographicFront"/>
            <a:lightRig rig="threePt" dir="t">
              <a:rot lat="0" lon="0" rev="2400000"/>
            </a:lightRig>
          </a:scene3d>
          <a:sp3d>
            <a:bevelT w="165100" prst="coolSlant"/>
          </a:sp3d>
        </p:spPr>
        <p:txBody>
          <a:bodyPr wrap="none" anchor="ctr"/>
          <a:lstStyle/>
          <a:p>
            <a:pPr algn="ctr">
              <a:spcBef>
                <a:spcPts val="0"/>
              </a:spcBef>
              <a:spcAft>
                <a:spcPts val="0"/>
              </a:spcAft>
              <a:defRPr/>
            </a:pPr>
            <a:r>
              <a:rPr lang="en-US" altLang="zh-CN" sz="2394" b="1" dirty="0">
                <a:solidFill>
                  <a:srgbClr val="000000"/>
                </a:solidFill>
                <a:latin typeface="+mn-lt"/>
                <a:ea typeface="+mn-ea"/>
                <a:cs typeface="+mn-ea"/>
                <a:sym typeface="+mn-lt"/>
              </a:rPr>
              <a:t>OS</a:t>
            </a:r>
            <a:endParaRPr lang="zh-CN" altLang="en-US" sz="2394" b="1" dirty="0">
              <a:solidFill>
                <a:srgbClr val="000000"/>
              </a:solidFill>
              <a:latin typeface="+mn-lt"/>
              <a:ea typeface="+mn-ea"/>
              <a:cs typeface="+mn-ea"/>
              <a:sym typeface="+mn-lt"/>
            </a:endParaRPr>
          </a:p>
        </p:txBody>
      </p:sp>
      <p:sp>
        <p:nvSpPr>
          <p:cNvPr id="24" name="左右箭头 23"/>
          <p:cNvSpPr/>
          <p:nvPr/>
        </p:nvSpPr>
        <p:spPr bwMode="auto">
          <a:xfrm>
            <a:off x="1517644" y="5580247"/>
            <a:ext cx="2871095" cy="414412"/>
          </a:xfrm>
          <a:prstGeom prst="lef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78191" tIns="39095" rIns="78191" bIns="39095" numCol="1" rtlCol="0" anchor="t" anchorCtr="0" compatLnSpc="1">
            <a:prstTxWarp prst="textNoShape">
              <a:avLst/>
            </a:prstTxWarp>
          </a:bodyPr>
          <a:lstStyle/>
          <a:p>
            <a:pPr defTabSz="781903"/>
            <a:endParaRPr lang="zh-CN" altLang="en-US" sz="1539">
              <a:solidFill>
                <a:schemeClr val="tx1"/>
              </a:solidFill>
              <a:cs typeface="+mn-ea"/>
              <a:sym typeface="+mn-lt"/>
            </a:endParaRPr>
          </a:p>
        </p:txBody>
      </p:sp>
      <p:sp>
        <p:nvSpPr>
          <p:cNvPr id="2" name="标题 1"/>
          <p:cNvSpPr>
            <a:spLocks noGrp="1"/>
          </p:cNvSpPr>
          <p:nvPr>
            <p:ph type="title"/>
          </p:nvPr>
        </p:nvSpPr>
        <p:spPr>
          <a:xfrm>
            <a:off x="1257300" y="71319"/>
            <a:ext cx="7886700" cy="1325563"/>
          </a:xfrm>
        </p:spPr>
        <p:txBody>
          <a:bodyPr/>
          <a:lstStyle/>
          <a:p>
            <a:r>
              <a:rPr lang="zh-CN" altLang="en-US" dirty="0">
                <a:solidFill>
                  <a:srgbClr val="C00000"/>
                </a:solidFill>
                <a:latin typeface="+mn-lt"/>
                <a:ea typeface="+mn-ea"/>
                <a:cs typeface="+mn-ea"/>
                <a:sym typeface="+mn-lt"/>
              </a:rPr>
              <a:t>新型网络架构</a:t>
            </a:r>
            <a:endParaRPr lang="zh-CN" altLang="en-US" dirty="0">
              <a:latin typeface="+mn-lt"/>
              <a:ea typeface="+mn-ea"/>
              <a:cs typeface="+mn-ea"/>
              <a:sym typeface="+mn-lt"/>
            </a:endParaRPr>
          </a:p>
        </p:txBody>
      </p:sp>
      <p:sp>
        <p:nvSpPr>
          <p:cNvPr id="13" name="AutoShape 3"/>
          <p:cNvSpPr>
            <a:spLocks noChangeArrowheads="1"/>
          </p:cNvSpPr>
          <p:nvPr/>
        </p:nvSpPr>
        <p:spPr bwMode="gray">
          <a:xfrm>
            <a:off x="906773" y="3343917"/>
            <a:ext cx="1588265" cy="708501"/>
          </a:xfrm>
          <a:prstGeom prst="roundRect">
            <a:avLst>
              <a:gd name="adj" fmla="val 16667"/>
            </a:avLst>
          </a:prstGeom>
          <a:gradFill rotWithShape="1">
            <a:gsLst>
              <a:gs pos="0">
                <a:srgbClr val="DDA637"/>
              </a:gs>
              <a:gs pos="100000">
                <a:srgbClr val="E7D175"/>
              </a:gs>
            </a:gsLst>
            <a:lin ang="18900000" scaled="1"/>
          </a:gradFill>
          <a:ln w="28575">
            <a:noFill/>
            <a:round/>
            <a:headEnd/>
            <a:tailEnd/>
          </a:ln>
          <a:effectLst/>
          <a:scene3d>
            <a:camera prst="orthographicFront"/>
            <a:lightRig rig="threePt" dir="t">
              <a:rot lat="0" lon="0" rev="2400000"/>
            </a:lightRig>
          </a:scene3d>
          <a:sp3d>
            <a:bevelT w="165100" prst="coolSlant"/>
          </a:sp3d>
        </p:spPr>
        <p:txBody>
          <a:bodyPr wrap="none" anchor="ctr"/>
          <a:lstStyle/>
          <a:p>
            <a:pPr algn="ctr">
              <a:spcBef>
                <a:spcPts val="0"/>
              </a:spcBef>
              <a:spcAft>
                <a:spcPts val="0"/>
              </a:spcAft>
              <a:defRPr/>
            </a:pPr>
            <a:r>
              <a:rPr lang="en-US" altLang="zh-CN" sz="2052" dirty="0">
                <a:solidFill>
                  <a:srgbClr val="000000"/>
                </a:solidFill>
                <a:latin typeface="+mn-lt"/>
                <a:ea typeface="+mn-ea"/>
                <a:cs typeface="+mn-ea"/>
                <a:sym typeface="+mn-lt"/>
              </a:rPr>
              <a:t>Network </a:t>
            </a:r>
          </a:p>
          <a:p>
            <a:pPr algn="ctr">
              <a:spcBef>
                <a:spcPts val="0"/>
              </a:spcBef>
              <a:spcAft>
                <a:spcPts val="0"/>
              </a:spcAft>
              <a:defRPr/>
            </a:pPr>
            <a:r>
              <a:rPr lang="en-US" altLang="zh-CN" sz="2052" dirty="0">
                <a:solidFill>
                  <a:srgbClr val="000000"/>
                </a:solidFill>
                <a:latin typeface="+mn-lt"/>
                <a:ea typeface="+mn-ea"/>
                <a:cs typeface="+mn-ea"/>
                <a:sym typeface="+mn-lt"/>
              </a:rPr>
              <a:t>Management</a:t>
            </a:r>
            <a:endParaRPr lang="zh-CN" altLang="en-US" sz="2052" dirty="0">
              <a:solidFill>
                <a:srgbClr val="000000"/>
              </a:solidFill>
              <a:latin typeface="+mn-lt"/>
              <a:ea typeface="+mn-ea"/>
              <a:cs typeface="+mn-ea"/>
              <a:sym typeface="+mn-lt"/>
            </a:endParaRPr>
          </a:p>
        </p:txBody>
      </p:sp>
      <p:sp>
        <p:nvSpPr>
          <p:cNvPr id="14" name="AutoShape 5"/>
          <p:cNvSpPr>
            <a:spLocks noChangeArrowheads="1"/>
          </p:cNvSpPr>
          <p:nvPr/>
        </p:nvSpPr>
        <p:spPr bwMode="gray">
          <a:xfrm>
            <a:off x="906773" y="4052418"/>
            <a:ext cx="1588265" cy="708501"/>
          </a:xfrm>
          <a:prstGeom prst="roundRect">
            <a:avLst>
              <a:gd name="adj" fmla="val 16667"/>
            </a:avLst>
          </a:prstGeom>
          <a:gradFill rotWithShape="1">
            <a:gsLst>
              <a:gs pos="0">
                <a:schemeClr val="bg1">
                  <a:lumMod val="50000"/>
                </a:schemeClr>
              </a:gs>
              <a:gs pos="100000">
                <a:schemeClr val="bg1">
                  <a:lumMod val="85000"/>
                </a:schemeClr>
              </a:gs>
            </a:gsLst>
            <a:lin ang="18900000" scaled="1"/>
          </a:gradFill>
          <a:ln w="28575">
            <a:noFill/>
            <a:round/>
            <a:headEnd/>
            <a:tailEnd/>
          </a:ln>
          <a:effectLst/>
          <a:scene3d>
            <a:camera prst="orthographicFront"/>
            <a:lightRig rig="threePt" dir="t">
              <a:rot lat="0" lon="0" rev="2400000"/>
            </a:lightRig>
          </a:scene3d>
          <a:sp3d>
            <a:bevelT w="165100" prst="coolSlant"/>
          </a:sp3d>
        </p:spPr>
        <p:txBody>
          <a:bodyPr wrap="none" anchor="ctr"/>
          <a:lstStyle/>
          <a:p>
            <a:pPr algn="ctr">
              <a:spcBef>
                <a:spcPts val="0"/>
              </a:spcBef>
              <a:spcAft>
                <a:spcPts val="0"/>
              </a:spcAft>
              <a:defRPr/>
            </a:pPr>
            <a:r>
              <a:rPr lang="en-US" altLang="zh-CN" sz="2052" b="1" dirty="0">
                <a:solidFill>
                  <a:srgbClr val="000000"/>
                </a:solidFill>
                <a:latin typeface="+mn-lt"/>
                <a:ea typeface="+mn-ea"/>
                <a:cs typeface="+mn-ea"/>
                <a:sym typeface="+mn-lt"/>
              </a:rPr>
              <a:t>OS</a:t>
            </a:r>
            <a:endParaRPr lang="zh-CN" altLang="en-US" sz="2052" b="1" dirty="0">
              <a:solidFill>
                <a:srgbClr val="000000"/>
              </a:solidFill>
              <a:latin typeface="+mn-lt"/>
              <a:ea typeface="+mn-ea"/>
              <a:cs typeface="+mn-ea"/>
              <a:sym typeface="+mn-lt"/>
            </a:endParaRPr>
          </a:p>
        </p:txBody>
      </p:sp>
      <p:grpSp>
        <p:nvGrpSpPr>
          <p:cNvPr id="82" name="组合 81"/>
          <p:cNvGrpSpPr/>
          <p:nvPr/>
        </p:nvGrpSpPr>
        <p:grpSpPr>
          <a:xfrm>
            <a:off x="906773" y="4760918"/>
            <a:ext cx="1588265" cy="1417003"/>
            <a:chOff x="1060420" y="5223422"/>
            <a:chExt cx="1857388" cy="1657106"/>
          </a:xfrm>
        </p:grpSpPr>
        <p:sp>
          <p:nvSpPr>
            <p:cNvPr id="15" name="AutoShape 6"/>
            <p:cNvSpPr>
              <a:spLocks noChangeArrowheads="1"/>
            </p:cNvSpPr>
            <p:nvPr/>
          </p:nvSpPr>
          <p:spPr bwMode="gray">
            <a:xfrm>
              <a:off x="1060420" y="6051975"/>
              <a:ext cx="1857388" cy="828553"/>
            </a:xfrm>
            <a:prstGeom prst="roundRect">
              <a:avLst>
                <a:gd name="adj" fmla="val 16667"/>
              </a:avLst>
            </a:prstGeom>
            <a:gradFill flip="none" rotWithShape="1">
              <a:gsLst>
                <a:gs pos="0">
                  <a:srgbClr val="7DA327"/>
                </a:gs>
                <a:gs pos="100000">
                  <a:srgbClr val="92E034"/>
                </a:gs>
              </a:gsLst>
              <a:lin ang="18900000" scaled="1"/>
              <a:tileRect/>
            </a:gradFill>
            <a:ln w="28575">
              <a:noFill/>
              <a:round/>
              <a:headEnd/>
              <a:tailEnd/>
            </a:ln>
            <a:effectLst/>
            <a:scene3d>
              <a:camera prst="orthographicFront"/>
              <a:lightRig rig="threePt" dir="t">
                <a:rot lat="0" lon="0" rev="2400000"/>
              </a:lightRig>
            </a:scene3d>
            <a:sp3d>
              <a:bevelT w="165100" prst="coolSlant"/>
            </a:sp3d>
          </p:spPr>
          <p:txBody>
            <a:bodyPr wrap="none" anchor="ctr"/>
            <a:lstStyle/>
            <a:p>
              <a:pPr algn="ctr">
                <a:spcBef>
                  <a:spcPts val="0"/>
                </a:spcBef>
                <a:spcAft>
                  <a:spcPts val="0"/>
                </a:spcAft>
                <a:defRPr/>
              </a:pPr>
              <a:r>
                <a:rPr lang="en-US" altLang="zh-CN" sz="2052" b="1" dirty="0">
                  <a:solidFill>
                    <a:srgbClr val="000000"/>
                  </a:solidFill>
                  <a:latin typeface="+mn-lt"/>
                  <a:ea typeface="+mn-ea"/>
                  <a:cs typeface="+mn-ea"/>
                  <a:sym typeface="+mn-lt"/>
                </a:rPr>
                <a:t>Network</a:t>
              </a:r>
            </a:p>
            <a:p>
              <a:pPr algn="ctr">
                <a:spcBef>
                  <a:spcPts val="0"/>
                </a:spcBef>
                <a:spcAft>
                  <a:spcPts val="0"/>
                </a:spcAft>
                <a:defRPr/>
              </a:pPr>
              <a:r>
                <a:rPr lang="en-US" altLang="zh-CN" sz="2052" b="1" dirty="0">
                  <a:solidFill>
                    <a:srgbClr val="000000"/>
                  </a:solidFill>
                  <a:latin typeface="+mn-lt"/>
                  <a:ea typeface="+mn-ea"/>
                  <a:cs typeface="+mn-ea"/>
                  <a:sym typeface="+mn-lt"/>
                </a:rPr>
                <a:t>Device</a:t>
              </a:r>
              <a:endParaRPr lang="zh-CN" altLang="en-US" sz="2052" b="1" dirty="0">
                <a:solidFill>
                  <a:srgbClr val="000000"/>
                </a:solidFill>
                <a:latin typeface="+mn-lt"/>
                <a:ea typeface="+mn-ea"/>
                <a:cs typeface="+mn-ea"/>
                <a:sym typeface="+mn-lt"/>
              </a:endParaRPr>
            </a:p>
          </p:txBody>
        </p:sp>
        <p:sp>
          <p:nvSpPr>
            <p:cNvPr id="16" name="AutoShape 7"/>
            <p:cNvSpPr>
              <a:spLocks noChangeArrowheads="1"/>
            </p:cNvSpPr>
            <p:nvPr/>
          </p:nvSpPr>
          <p:spPr bwMode="gray">
            <a:xfrm>
              <a:off x="1060420" y="5223422"/>
              <a:ext cx="1857388" cy="828553"/>
            </a:xfrm>
            <a:prstGeom prst="roundRect">
              <a:avLst>
                <a:gd name="adj" fmla="val 16667"/>
              </a:avLst>
            </a:prstGeom>
            <a:gradFill flip="none" rotWithShape="1">
              <a:gsLst>
                <a:gs pos="0">
                  <a:srgbClr val="4BACC6">
                    <a:gamma/>
                    <a:shade val="76078"/>
                    <a:invGamma/>
                  </a:srgbClr>
                </a:gs>
                <a:gs pos="100000">
                  <a:srgbClr val="4BACC6"/>
                </a:gs>
              </a:gsLst>
              <a:lin ang="18900000" scaled="1"/>
              <a:tileRect/>
            </a:gradFill>
            <a:ln w="28575">
              <a:noFill/>
              <a:round/>
              <a:headEnd/>
              <a:tailEnd/>
            </a:ln>
            <a:effectLst/>
            <a:scene3d>
              <a:camera prst="orthographicFront"/>
              <a:lightRig rig="threePt" dir="t">
                <a:rot lat="0" lon="0" rev="2400000"/>
              </a:lightRig>
            </a:scene3d>
            <a:sp3d>
              <a:bevelT w="165100" prst="coolSlant"/>
            </a:sp3d>
          </p:spPr>
          <p:txBody>
            <a:bodyPr wrap="none" anchor="ctr"/>
            <a:lstStyle/>
            <a:p>
              <a:pPr algn="ctr">
                <a:spcBef>
                  <a:spcPts val="0"/>
                </a:spcBef>
                <a:spcAft>
                  <a:spcPts val="0"/>
                </a:spcAft>
                <a:defRPr/>
              </a:pPr>
              <a:r>
                <a:rPr lang="en-US" altLang="zh-CN" sz="2052" b="1" dirty="0">
                  <a:solidFill>
                    <a:srgbClr val="000000"/>
                  </a:solidFill>
                  <a:latin typeface="+mn-lt"/>
                  <a:ea typeface="+mn-ea"/>
                  <a:cs typeface="+mn-ea"/>
                  <a:sym typeface="+mn-lt"/>
                </a:rPr>
                <a:t>Driver</a:t>
              </a:r>
              <a:endParaRPr lang="zh-CN" altLang="en-US" sz="2052" b="1" dirty="0">
                <a:solidFill>
                  <a:srgbClr val="000000"/>
                </a:solidFill>
                <a:latin typeface="+mn-lt"/>
                <a:ea typeface="+mn-ea"/>
                <a:cs typeface="+mn-ea"/>
                <a:sym typeface="+mn-lt"/>
              </a:endParaRPr>
            </a:p>
          </p:txBody>
        </p:sp>
      </p:grpSp>
      <p:sp>
        <p:nvSpPr>
          <p:cNvPr id="26" name="左右箭头 25"/>
          <p:cNvSpPr/>
          <p:nvPr/>
        </p:nvSpPr>
        <p:spPr bwMode="auto">
          <a:xfrm>
            <a:off x="4877436" y="5580247"/>
            <a:ext cx="2871095" cy="414412"/>
          </a:xfrm>
          <a:prstGeom prst="lef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2">
            <a:schemeClr val="dk1"/>
          </a:fillRef>
          <a:effectRef idx="1">
            <a:schemeClr val="dk1"/>
          </a:effectRef>
          <a:fontRef idx="minor">
            <a:schemeClr val="dk1"/>
          </a:fontRef>
        </p:style>
        <p:txBody>
          <a:bodyPr vert="horz" wrap="square" lIns="78191" tIns="39095" rIns="78191" bIns="39095" numCol="1" rtlCol="0" anchor="t" anchorCtr="0" compatLnSpc="1">
            <a:prstTxWarp prst="textNoShape">
              <a:avLst/>
            </a:prstTxWarp>
          </a:bodyPr>
          <a:lstStyle/>
          <a:p>
            <a:pPr defTabSz="781903"/>
            <a:endParaRPr lang="zh-CN" altLang="en-US" sz="1539">
              <a:solidFill>
                <a:schemeClr val="tx1"/>
              </a:solidFill>
              <a:cs typeface="+mn-ea"/>
              <a:sym typeface="+mn-lt"/>
            </a:endParaRPr>
          </a:p>
        </p:txBody>
      </p:sp>
      <p:sp>
        <p:nvSpPr>
          <p:cNvPr id="55" name="TextBox 54"/>
          <p:cNvSpPr txBox="1"/>
          <p:nvPr/>
        </p:nvSpPr>
        <p:spPr>
          <a:xfrm>
            <a:off x="3151726" y="1507122"/>
            <a:ext cx="3084899" cy="119763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spcBef>
                <a:spcPts val="0"/>
              </a:spcBef>
              <a:spcAft>
                <a:spcPts val="0"/>
              </a:spcAft>
            </a:pPr>
            <a:r>
              <a:rPr lang="en-US" altLang="zh-CN" sz="2394" b="1" dirty="0">
                <a:solidFill>
                  <a:srgbClr val="C00000"/>
                </a:solidFill>
                <a:cs typeface="+mn-ea"/>
                <a:sym typeface="+mn-lt"/>
              </a:rPr>
              <a:t>4G</a:t>
            </a:r>
          </a:p>
          <a:p>
            <a:pPr>
              <a:spcBef>
                <a:spcPts val="0"/>
              </a:spcBef>
              <a:spcAft>
                <a:spcPts val="0"/>
              </a:spcAft>
              <a:buFont typeface="Wingdings" pitchFamily="2" charset="2"/>
              <a:buChar char="Ø"/>
            </a:pPr>
            <a:r>
              <a:rPr lang="zh-CN" altLang="en-US" sz="2394" dirty="0">
                <a:cs typeface="+mn-ea"/>
                <a:sym typeface="+mn-lt"/>
              </a:rPr>
              <a:t>数据</a:t>
            </a:r>
            <a:r>
              <a:rPr lang="en-US" altLang="zh-CN" sz="2394" dirty="0">
                <a:cs typeface="+mn-ea"/>
                <a:sym typeface="+mn-lt"/>
              </a:rPr>
              <a:t>/</a:t>
            </a:r>
            <a:r>
              <a:rPr lang="zh-CN" altLang="en-US" sz="2394" dirty="0">
                <a:cs typeface="+mn-ea"/>
                <a:sym typeface="+mn-lt"/>
              </a:rPr>
              <a:t>控制平面分离</a:t>
            </a:r>
            <a:endParaRPr lang="en-US" altLang="zh-CN" sz="2394" dirty="0">
              <a:cs typeface="+mn-ea"/>
              <a:sym typeface="+mn-lt"/>
            </a:endParaRPr>
          </a:p>
          <a:p>
            <a:pPr>
              <a:spcBef>
                <a:spcPts val="0"/>
              </a:spcBef>
              <a:spcAft>
                <a:spcPts val="0"/>
              </a:spcAft>
              <a:buFont typeface="Wingdings" pitchFamily="2" charset="2"/>
              <a:buChar char="Ø"/>
            </a:pPr>
            <a:r>
              <a:rPr lang="zh-CN" altLang="en-US" sz="2394" dirty="0">
                <a:cs typeface="+mn-ea"/>
                <a:sym typeface="+mn-lt"/>
              </a:rPr>
              <a:t>控制中心化</a:t>
            </a:r>
          </a:p>
        </p:txBody>
      </p:sp>
      <p:sp>
        <p:nvSpPr>
          <p:cNvPr id="58" name="AutoShape 3"/>
          <p:cNvSpPr>
            <a:spLocks noChangeArrowheads="1"/>
          </p:cNvSpPr>
          <p:nvPr/>
        </p:nvSpPr>
        <p:spPr bwMode="gray">
          <a:xfrm>
            <a:off x="3808411" y="3343917"/>
            <a:ext cx="1588265" cy="708501"/>
          </a:xfrm>
          <a:prstGeom prst="roundRect">
            <a:avLst>
              <a:gd name="adj" fmla="val 16667"/>
            </a:avLst>
          </a:prstGeom>
          <a:gradFill rotWithShape="1">
            <a:gsLst>
              <a:gs pos="0">
                <a:srgbClr val="DDA637"/>
              </a:gs>
              <a:gs pos="100000">
                <a:srgbClr val="E7D175"/>
              </a:gs>
            </a:gsLst>
            <a:lin ang="18900000" scaled="1"/>
          </a:gradFill>
          <a:ln w="28575">
            <a:noFill/>
            <a:round/>
            <a:headEnd/>
            <a:tailEnd/>
          </a:ln>
          <a:effectLst/>
          <a:scene3d>
            <a:camera prst="orthographicFront"/>
            <a:lightRig rig="threePt" dir="t">
              <a:rot lat="0" lon="0" rev="2400000"/>
            </a:lightRig>
          </a:scene3d>
          <a:sp3d>
            <a:bevelT w="165100" prst="coolSlant"/>
          </a:sp3d>
        </p:spPr>
        <p:txBody>
          <a:bodyPr wrap="none" anchor="ctr"/>
          <a:lstStyle/>
          <a:p>
            <a:pPr algn="ctr">
              <a:spcBef>
                <a:spcPts val="0"/>
              </a:spcBef>
              <a:spcAft>
                <a:spcPts val="0"/>
              </a:spcAft>
              <a:defRPr/>
            </a:pPr>
            <a:r>
              <a:rPr lang="en-US" altLang="zh-CN" sz="2052" dirty="0">
                <a:solidFill>
                  <a:srgbClr val="000000"/>
                </a:solidFill>
                <a:latin typeface="+mn-lt"/>
                <a:ea typeface="+mn-ea"/>
                <a:cs typeface="+mn-ea"/>
                <a:sym typeface="+mn-lt"/>
              </a:rPr>
              <a:t>Network </a:t>
            </a:r>
          </a:p>
          <a:p>
            <a:pPr algn="ctr">
              <a:spcBef>
                <a:spcPts val="0"/>
              </a:spcBef>
              <a:spcAft>
                <a:spcPts val="0"/>
              </a:spcAft>
              <a:defRPr/>
            </a:pPr>
            <a:r>
              <a:rPr lang="en-US" altLang="zh-CN" sz="2052" dirty="0">
                <a:solidFill>
                  <a:srgbClr val="000000"/>
                </a:solidFill>
                <a:latin typeface="+mn-lt"/>
                <a:ea typeface="+mn-ea"/>
                <a:cs typeface="+mn-ea"/>
                <a:sym typeface="+mn-lt"/>
              </a:rPr>
              <a:t>Management</a:t>
            </a:r>
            <a:endParaRPr lang="zh-CN" altLang="en-US" sz="2052" dirty="0">
              <a:solidFill>
                <a:srgbClr val="000000"/>
              </a:solidFill>
              <a:latin typeface="+mn-lt"/>
              <a:ea typeface="+mn-ea"/>
              <a:cs typeface="+mn-ea"/>
              <a:sym typeface="+mn-lt"/>
            </a:endParaRPr>
          </a:p>
        </p:txBody>
      </p:sp>
      <p:sp>
        <p:nvSpPr>
          <p:cNvPr id="59" name="AutoShape 5"/>
          <p:cNvSpPr>
            <a:spLocks noChangeArrowheads="1"/>
          </p:cNvSpPr>
          <p:nvPr/>
        </p:nvSpPr>
        <p:spPr bwMode="gray">
          <a:xfrm>
            <a:off x="3808411" y="4052418"/>
            <a:ext cx="1588265" cy="708501"/>
          </a:xfrm>
          <a:prstGeom prst="roundRect">
            <a:avLst>
              <a:gd name="adj" fmla="val 16667"/>
            </a:avLst>
          </a:prstGeom>
          <a:gradFill rotWithShape="1">
            <a:gsLst>
              <a:gs pos="0">
                <a:schemeClr val="bg1">
                  <a:lumMod val="50000"/>
                </a:schemeClr>
              </a:gs>
              <a:gs pos="100000">
                <a:schemeClr val="bg1">
                  <a:lumMod val="85000"/>
                </a:schemeClr>
              </a:gs>
            </a:gsLst>
            <a:lin ang="18900000" scaled="1"/>
          </a:gradFill>
          <a:ln w="28575">
            <a:noFill/>
            <a:round/>
            <a:headEnd/>
            <a:tailEnd/>
          </a:ln>
          <a:effectLst/>
          <a:scene3d>
            <a:camera prst="orthographicFront"/>
            <a:lightRig rig="threePt" dir="t">
              <a:rot lat="0" lon="0" rev="2400000"/>
            </a:lightRig>
          </a:scene3d>
          <a:sp3d>
            <a:bevelT w="165100" prst="coolSlant"/>
          </a:sp3d>
        </p:spPr>
        <p:txBody>
          <a:bodyPr wrap="none" anchor="ctr"/>
          <a:lstStyle/>
          <a:p>
            <a:pPr algn="ctr">
              <a:spcBef>
                <a:spcPts val="0"/>
              </a:spcBef>
              <a:spcAft>
                <a:spcPts val="0"/>
              </a:spcAft>
              <a:defRPr/>
            </a:pPr>
            <a:r>
              <a:rPr lang="en-US" altLang="zh-CN" sz="2052" b="1" dirty="0">
                <a:solidFill>
                  <a:srgbClr val="000000"/>
                </a:solidFill>
                <a:latin typeface="+mn-lt"/>
                <a:ea typeface="+mn-ea"/>
                <a:cs typeface="+mn-ea"/>
                <a:sym typeface="+mn-lt"/>
              </a:rPr>
              <a:t>OS</a:t>
            </a:r>
            <a:endParaRPr lang="zh-CN" altLang="en-US" sz="2052" b="1" dirty="0">
              <a:solidFill>
                <a:srgbClr val="000000"/>
              </a:solidFill>
              <a:latin typeface="+mn-lt"/>
              <a:ea typeface="+mn-ea"/>
              <a:cs typeface="+mn-ea"/>
              <a:sym typeface="+mn-lt"/>
            </a:endParaRPr>
          </a:p>
        </p:txBody>
      </p:sp>
      <p:grpSp>
        <p:nvGrpSpPr>
          <p:cNvPr id="83" name="组合 82"/>
          <p:cNvGrpSpPr/>
          <p:nvPr/>
        </p:nvGrpSpPr>
        <p:grpSpPr>
          <a:xfrm>
            <a:off x="3808411" y="4760918"/>
            <a:ext cx="1588265" cy="1417003"/>
            <a:chOff x="4453725" y="5223422"/>
            <a:chExt cx="1857388" cy="1657106"/>
          </a:xfrm>
        </p:grpSpPr>
        <p:sp>
          <p:nvSpPr>
            <p:cNvPr id="60" name="AutoShape 6"/>
            <p:cNvSpPr>
              <a:spLocks noChangeArrowheads="1"/>
            </p:cNvSpPr>
            <p:nvPr/>
          </p:nvSpPr>
          <p:spPr bwMode="gray">
            <a:xfrm>
              <a:off x="4453725" y="6051975"/>
              <a:ext cx="1857388" cy="828553"/>
            </a:xfrm>
            <a:prstGeom prst="roundRect">
              <a:avLst>
                <a:gd name="adj" fmla="val 16667"/>
              </a:avLst>
            </a:prstGeom>
            <a:gradFill flip="none" rotWithShape="1">
              <a:gsLst>
                <a:gs pos="0">
                  <a:srgbClr val="7DA327"/>
                </a:gs>
                <a:gs pos="100000">
                  <a:srgbClr val="92E034"/>
                </a:gs>
              </a:gsLst>
              <a:lin ang="18900000" scaled="1"/>
              <a:tileRect/>
            </a:gradFill>
            <a:ln w="28575">
              <a:noFill/>
              <a:round/>
              <a:headEnd/>
              <a:tailEnd/>
            </a:ln>
            <a:effectLst/>
            <a:scene3d>
              <a:camera prst="orthographicFront"/>
              <a:lightRig rig="threePt" dir="t">
                <a:rot lat="0" lon="0" rev="2400000"/>
              </a:lightRig>
            </a:scene3d>
            <a:sp3d>
              <a:bevelT w="165100" prst="coolSlant"/>
            </a:sp3d>
          </p:spPr>
          <p:txBody>
            <a:bodyPr wrap="none" anchor="ctr"/>
            <a:lstStyle/>
            <a:p>
              <a:pPr algn="ctr">
                <a:spcBef>
                  <a:spcPts val="0"/>
                </a:spcBef>
                <a:spcAft>
                  <a:spcPts val="0"/>
                </a:spcAft>
                <a:defRPr/>
              </a:pPr>
              <a:r>
                <a:rPr lang="en-US" altLang="zh-CN" sz="2052" b="1" dirty="0">
                  <a:solidFill>
                    <a:srgbClr val="000000"/>
                  </a:solidFill>
                  <a:latin typeface="+mn-lt"/>
                  <a:ea typeface="+mn-ea"/>
                  <a:cs typeface="+mn-ea"/>
                  <a:sym typeface="+mn-lt"/>
                </a:rPr>
                <a:t>Network</a:t>
              </a:r>
            </a:p>
            <a:p>
              <a:pPr algn="ctr">
                <a:spcBef>
                  <a:spcPts val="0"/>
                </a:spcBef>
                <a:spcAft>
                  <a:spcPts val="0"/>
                </a:spcAft>
                <a:defRPr/>
              </a:pPr>
              <a:r>
                <a:rPr lang="en-US" altLang="zh-CN" sz="2052" b="1" dirty="0">
                  <a:solidFill>
                    <a:srgbClr val="000000"/>
                  </a:solidFill>
                  <a:latin typeface="+mn-lt"/>
                  <a:ea typeface="+mn-ea"/>
                  <a:cs typeface="+mn-ea"/>
                  <a:sym typeface="+mn-lt"/>
                </a:rPr>
                <a:t>Device</a:t>
              </a:r>
              <a:endParaRPr lang="zh-CN" altLang="en-US" sz="2052" b="1" dirty="0">
                <a:solidFill>
                  <a:srgbClr val="000000"/>
                </a:solidFill>
                <a:latin typeface="+mn-lt"/>
                <a:ea typeface="+mn-ea"/>
                <a:cs typeface="+mn-ea"/>
                <a:sym typeface="+mn-lt"/>
              </a:endParaRPr>
            </a:p>
          </p:txBody>
        </p:sp>
        <p:sp>
          <p:nvSpPr>
            <p:cNvPr id="61" name="AutoShape 7"/>
            <p:cNvSpPr>
              <a:spLocks noChangeArrowheads="1"/>
            </p:cNvSpPr>
            <p:nvPr/>
          </p:nvSpPr>
          <p:spPr bwMode="gray">
            <a:xfrm>
              <a:off x="4453725" y="5223422"/>
              <a:ext cx="1857388" cy="828553"/>
            </a:xfrm>
            <a:prstGeom prst="roundRect">
              <a:avLst>
                <a:gd name="adj" fmla="val 16667"/>
              </a:avLst>
            </a:prstGeom>
            <a:gradFill flip="none" rotWithShape="1">
              <a:gsLst>
                <a:gs pos="0">
                  <a:srgbClr val="4BACC6">
                    <a:gamma/>
                    <a:shade val="76078"/>
                    <a:invGamma/>
                  </a:srgbClr>
                </a:gs>
                <a:gs pos="100000">
                  <a:srgbClr val="4BACC6"/>
                </a:gs>
              </a:gsLst>
              <a:lin ang="18900000" scaled="1"/>
              <a:tileRect/>
            </a:gradFill>
            <a:ln w="28575">
              <a:noFill/>
              <a:round/>
              <a:headEnd/>
              <a:tailEnd/>
            </a:ln>
            <a:effectLst/>
            <a:scene3d>
              <a:camera prst="orthographicFront"/>
              <a:lightRig rig="threePt" dir="t">
                <a:rot lat="0" lon="0" rev="2400000"/>
              </a:lightRig>
            </a:scene3d>
            <a:sp3d>
              <a:bevelT w="165100" prst="coolSlant"/>
            </a:sp3d>
          </p:spPr>
          <p:txBody>
            <a:bodyPr wrap="none" anchor="ctr"/>
            <a:lstStyle/>
            <a:p>
              <a:pPr algn="ctr">
                <a:spcBef>
                  <a:spcPts val="0"/>
                </a:spcBef>
                <a:spcAft>
                  <a:spcPts val="0"/>
                </a:spcAft>
                <a:defRPr/>
              </a:pPr>
              <a:r>
                <a:rPr lang="en-US" altLang="zh-CN" sz="2052" b="1" dirty="0">
                  <a:solidFill>
                    <a:srgbClr val="000000"/>
                  </a:solidFill>
                  <a:latin typeface="+mn-lt"/>
                  <a:ea typeface="+mn-ea"/>
                  <a:cs typeface="+mn-ea"/>
                  <a:sym typeface="+mn-lt"/>
                </a:rPr>
                <a:t>Driver</a:t>
              </a:r>
              <a:endParaRPr lang="zh-CN" altLang="en-US" sz="2052" b="1" dirty="0">
                <a:solidFill>
                  <a:srgbClr val="000000"/>
                </a:solidFill>
                <a:latin typeface="+mn-lt"/>
                <a:ea typeface="+mn-ea"/>
                <a:cs typeface="+mn-ea"/>
                <a:sym typeface="+mn-lt"/>
              </a:endParaRPr>
            </a:p>
          </p:txBody>
        </p:sp>
      </p:grpSp>
      <p:sp>
        <p:nvSpPr>
          <p:cNvPr id="63" name="AutoShape 3"/>
          <p:cNvSpPr>
            <a:spLocks noChangeArrowheads="1"/>
          </p:cNvSpPr>
          <p:nvPr/>
        </p:nvSpPr>
        <p:spPr bwMode="gray">
          <a:xfrm>
            <a:off x="6710050" y="3343917"/>
            <a:ext cx="1588265" cy="708501"/>
          </a:xfrm>
          <a:prstGeom prst="roundRect">
            <a:avLst>
              <a:gd name="adj" fmla="val 16667"/>
            </a:avLst>
          </a:prstGeom>
          <a:gradFill rotWithShape="1">
            <a:gsLst>
              <a:gs pos="0">
                <a:srgbClr val="DDA637"/>
              </a:gs>
              <a:gs pos="100000">
                <a:srgbClr val="E7D175"/>
              </a:gs>
            </a:gsLst>
            <a:lin ang="18900000" scaled="1"/>
          </a:gradFill>
          <a:ln w="28575">
            <a:noFill/>
            <a:round/>
            <a:headEnd/>
            <a:tailEnd/>
          </a:ln>
          <a:effectLst/>
          <a:scene3d>
            <a:camera prst="orthographicFront"/>
            <a:lightRig rig="threePt" dir="t">
              <a:rot lat="0" lon="0" rev="2400000"/>
            </a:lightRig>
          </a:scene3d>
          <a:sp3d>
            <a:bevelT w="165100" prst="coolSlant"/>
          </a:sp3d>
        </p:spPr>
        <p:txBody>
          <a:bodyPr wrap="none" anchor="ctr"/>
          <a:lstStyle/>
          <a:p>
            <a:pPr algn="ctr">
              <a:spcBef>
                <a:spcPts val="0"/>
              </a:spcBef>
              <a:spcAft>
                <a:spcPts val="0"/>
              </a:spcAft>
              <a:defRPr/>
            </a:pPr>
            <a:r>
              <a:rPr lang="en-US" altLang="zh-CN" sz="2052" dirty="0">
                <a:solidFill>
                  <a:srgbClr val="000000"/>
                </a:solidFill>
                <a:latin typeface="+mn-lt"/>
                <a:ea typeface="+mn-ea"/>
                <a:cs typeface="+mn-ea"/>
                <a:sym typeface="+mn-lt"/>
              </a:rPr>
              <a:t>Network </a:t>
            </a:r>
          </a:p>
          <a:p>
            <a:pPr algn="ctr">
              <a:spcBef>
                <a:spcPts val="0"/>
              </a:spcBef>
              <a:spcAft>
                <a:spcPts val="0"/>
              </a:spcAft>
              <a:defRPr/>
            </a:pPr>
            <a:r>
              <a:rPr lang="en-US" altLang="zh-CN" sz="2052" dirty="0">
                <a:solidFill>
                  <a:srgbClr val="000000"/>
                </a:solidFill>
                <a:latin typeface="+mn-lt"/>
                <a:ea typeface="+mn-ea"/>
                <a:cs typeface="+mn-ea"/>
                <a:sym typeface="+mn-lt"/>
              </a:rPr>
              <a:t>Management</a:t>
            </a:r>
            <a:endParaRPr lang="zh-CN" altLang="en-US" sz="2052" dirty="0">
              <a:solidFill>
                <a:srgbClr val="000000"/>
              </a:solidFill>
              <a:latin typeface="+mn-lt"/>
              <a:ea typeface="+mn-ea"/>
              <a:cs typeface="+mn-ea"/>
              <a:sym typeface="+mn-lt"/>
            </a:endParaRPr>
          </a:p>
        </p:txBody>
      </p:sp>
      <p:sp>
        <p:nvSpPr>
          <p:cNvPr id="64" name="AutoShape 5"/>
          <p:cNvSpPr>
            <a:spLocks noChangeArrowheads="1"/>
          </p:cNvSpPr>
          <p:nvPr/>
        </p:nvSpPr>
        <p:spPr bwMode="gray">
          <a:xfrm>
            <a:off x="6710050" y="4052418"/>
            <a:ext cx="1588265" cy="708501"/>
          </a:xfrm>
          <a:prstGeom prst="roundRect">
            <a:avLst>
              <a:gd name="adj" fmla="val 16667"/>
            </a:avLst>
          </a:prstGeom>
          <a:gradFill rotWithShape="1">
            <a:gsLst>
              <a:gs pos="0">
                <a:schemeClr val="bg1">
                  <a:lumMod val="50000"/>
                </a:schemeClr>
              </a:gs>
              <a:gs pos="100000">
                <a:schemeClr val="bg1">
                  <a:lumMod val="85000"/>
                </a:schemeClr>
              </a:gs>
            </a:gsLst>
            <a:lin ang="18900000" scaled="1"/>
          </a:gradFill>
          <a:ln w="28575">
            <a:noFill/>
            <a:round/>
            <a:headEnd/>
            <a:tailEnd/>
          </a:ln>
          <a:effectLst/>
          <a:scene3d>
            <a:camera prst="orthographicFront"/>
            <a:lightRig rig="threePt" dir="t">
              <a:rot lat="0" lon="0" rev="2400000"/>
            </a:lightRig>
          </a:scene3d>
          <a:sp3d>
            <a:bevelT w="165100" prst="coolSlant"/>
          </a:sp3d>
        </p:spPr>
        <p:txBody>
          <a:bodyPr wrap="none" anchor="ctr"/>
          <a:lstStyle/>
          <a:p>
            <a:pPr algn="ctr">
              <a:spcBef>
                <a:spcPts val="0"/>
              </a:spcBef>
              <a:spcAft>
                <a:spcPts val="0"/>
              </a:spcAft>
              <a:defRPr/>
            </a:pPr>
            <a:r>
              <a:rPr lang="en-US" altLang="zh-CN" sz="2052" b="1" dirty="0">
                <a:solidFill>
                  <a:srgbClr val="000000"/>
                </a:solidFill>
                <a:latin typeface="+mn-lt"/>
                <a:ea typeface="+mn-ea"/>
                <a:cs typeface="+mn-ea"/>
                <a:sym typeface="+mn-lt"/>
              </a:rPr>
              <a:t>OS</a:t>
            </a:r>
            <a:endParaRPr lang="zh-CN" altLang="en-US" sz="2052" b="1" dirty="0">
              <a:solidFill>
                <a:srgbClr val="000000"/>
              </a:solidFill>
              <a:latin typeface="+mn-lt"/>
              <a:ea typeface="+mn-ea"/>
              <a:cs typeface="+mn-ea"/>
              <a:sym typeface="+mn-lt"/>
            </a:endParaRPr>
          </a:p>
        </p:txBody>
      </p:sp>
      <p:grpSp>
        <p:nvGrpSpPr>
          <p:cNvPr id="84" name="组合 83"/>
          <p:cNvGrpSpPr/>
          <p:nvPr/>
        </p:nvGrpSpPr>
        <p:grpSpPr>
          <a:xfrm>
            <a:off x="6710050" y="4760918"/>
            <a:ext cx="1588265" cy="1417003"/>
            <a:chOff x="7847030" y="5223422"/>
            <a:chExt cx="1857388" cy="1657106"/>
          </a:xfrm>
        </p:grpSpPr>
        <p:sp>
          <p:nvSpPr>
            <p:cNvPr id="65" name="AutoShape 6"/>
            <p:cNvSpPr>
              <a:spLocks noChangeArrowheads="1"/>
            </p:cNvSpPr>
            <p:nvPr/>
          </p:nvSpPr>
          <p:spPr bwMode="gray">
            <a:xfrm>
              <a:off x="7847030" y="6051975"/>
              <a:ext cx="1857388" cy="828553"/>
            </a:xfrm>
            <a:prstGeom prst="roundRect">
              <a:avLst>
                <a:gd name="adj" fmla="val 16667"/>
              </a:avLst>
            </a:prstGeom>
            <a:gradFill flip="none" rotWithShape="1">
              <a:gsLst>
                <a:gs pos="0">
                  <a:srgbClr val="7DA327"/>
                </a:gs>
                <a:gs pos="100000">
                  <a:srgbClr val="92E034"/>
                </a:gs>
              </a:gsLst>
              <a:lin ang="18900000" scaled="1"/>
              <a:tileRect/>
            </a:gradFill>
            <a:ln w="28575">
              <a:noFill/>
              <a:round/>
              <a:headEnd/>
              <a:tailEnd/>
            </a:ln>
            <a:effectLst/>
            <a:scene3d>
              <a:camera prst="orthographicFront"/>
              <a:lightRig rig="threePt" dir="t">
                <a:rot lat="0" lon="0" rev="2400000"/>
              </a:lightRig>
            </a:scene3d>
            <a:sp3d>
              <a:bevelT w="165100" prst="coolSlant"/>
            </a:sp3d>
          </p:spPr>
          <p:txBody>
            <a:bodyPr wrap="none" anchor="ctr"/>
            <a:lstStyle/>
            <a:p>
              <a:pPr algn="ctr">
                <a:spcBef>
                  <a:spcPts val="0"/>
                </a:spcBef>
                <a:spcAft>
                  <a:spcPts val="0"/>
                </a:spcAft>
                <a:defRPr/>
              </a:pPr>
              <a:r>
                <a:rPr lang="en-US" altLang="zh-CN" sz="2052" b="1" dirty="0">
                  <a:solidFill>
                    <a:srgbClr val="000000"/>
                  </a:solidFill>
                  <a:latin typeface="+mn-lt"/>
                  <a:ea typeface="+mn-ea"/>
                  <a:cs typeface="+mn-ea"/>
                  <a:sym typeface="+mn-lt"/>
                </a:rPr>
                <a:t>Network</a:t>
              </a:r>
            </a:p>
            <a:p>
              <a:pPr algn="ctr">
                <a:spcBef>
                  <a:spcPts val="0"/>
                </a:spcBef>
                <a:spcAft>
                  <a:spcPts val="0"/>
                </a:spcAft>
                <a:defRPr/>
              </a:pPr>
              <a:r>
                <a:rPr lang="en-US" altLang="zh-CN" sz="2052" b="1" dirty="0">
                  <a:solidFill>
                    <a:srgbClr val="000000"/>
                  </a:solidFill>
                  <a:latin typeface="+mn-lt"/>
                  <a:ea typeface="+mn-ea"/>
                  <a:cs typeface="+mn-ea"/>
                  <a:sym typeface="+mn-lt"/>
                </a:rPr>
                <a:t>Device</a:t>
              </a:r>
              <a:endParaRPr lang="zh-CN" altLang="en-US" sz="2052" b="1" dirty="0">
                <a:solidFill>
                  <a:srgbClr val="000000"/>
                </a:solidFill>
                <a:latin typeface="+mn-lt"/>
                <a:ea typeface="+mn-ea"/>
                <a:cs typeface="+mn-ea"/>
                <a:sym typeface="+mn-lt"/>
              </a:endParaRPr>
            </a:p>
          </p:txBody>
        </p:sp>
        <p:sp>
          <p:nvSpPr>
            <p:cNvPr id="66" name="AutoShape 7"/>
            <p:cNvSpPr>
              <a:spLocks noChangeArrowheads="1"/>
            </p:cNvSpPr>
            <p:nvPr/>
          </p:nvSpPr>
          <p:spPr bwMode="gray">
            <a:xfrm>
              <a:off x="7847030" y="5223422"/>
              <a:ext cx="1857388" cy="828553"/>
            </a:xfrm>
            <a:prstGeom prst="roundRect">
              <a:avLst>
                <a:gd name="adj" fmla="val 16667"/>
              </a:avLst>
            </a:prstGeom>
            <a:gradFill flip="none" rotWithShape="1">
              <a:gsLst>
                <a:gs pos="0">
                  <a:srgbClr val="4BACC6">
                    <a:gamma/>
                    <a:shade val="76078"/>
                    <a:invGamma/>
                  </a:srgbClr>
                </a:gs>
                <a:gs pos="100000">
                  <a:srgbClr val="4BACC6"/>
                </a:gs>
              </a:gsLst>
              <a:lin ang="18900000" scaled="1"/>
              <a:tileRect/>
            </a:gradFill>
            <a:ln w="28575">
              <a:noFill/>
              <a:round/>
              <a:headEnd/>
              <a:tailEnd/>
            </a:ln>
            <a:effectLst/>
            <a:scene3d>
              <a:camera prst="orthographicFront"/>
              <a:lightRig rig="threePt" dir="t">
                <a:rot lat="0" lon="0" rev="2400000"/>
              </a:lightRig>
            </a:scene3d>
            <a:sp3d>
              <a:bevelT w="165100" prst="coolSlant"/>
            </a:sp3d>
          </p:spPr>
          <p:txBody>
            <a:bodyPr wrap="none" anchor="ctr"/>
            <a:lstStyle/>
            <a:p>
              <a:pPr algn="ctr">
                <a:spcBef>
                  <a:spcPts val="0"/>
                </a:spcBef>
                <a:spcAft>
                  <a:spcPts val="0"/>
                </a:spcAft>
                <a:defRPr/>
              </a:pPr>
              <a:r>
                <a:rPr lang="en-US" altLang="zh-CN" sz="2052" b="1" dirty="0">
                  <a:solidFill>
                    <a:srgbClr val="000000"/>
                  </a:solidFill>
                  <a:latin typeface="+mn-lt"/>
                  <a:ea typeface="+mn-ea"/>
                  <a:cs typeface="+mn-ea"/>
                  <a:sym typeface="+mn-lt"/>
                </a:rPr>
                <a:t>Driver</a:t>
              </a:r>
              <a:endParaRPr lang="zh-CN" altLang="en-US" sz="2052" b="1" dirty="0">
                <a:solidFill>
                  <a:srgbClr val="000000"/>
                </a:solidFill>
                <a:latin typeface="+mn-lt"/>
                <a:ea typeface="+mn-ea"/>
                <a:cs typeface="+mn-ea"/>
                <a:sym typeface="+mn-lt"/>
              </a:endParaRPr>
            </a:p>
          </p:txBody>
        </p:sp>
      </p:grpSp>
      <p:sp>
        <p:nvSpPr>
          <p:cNvPr id="27" name="圆角矩形 26"/>
          <p:cNvSpPr/>
          <p:nvPr/>
        </p:nvSpPr>
        <p:spPr bwMode="auto">
          <a:xfrm>
            <a:off x="906773" y="2977393"/>
            <a:ext cx="7391542" cy="1038481"/>
          </a:xfrm>
          <a:prstGeom prst="roundRect">
            <a:avLst/>
          </a:prstGeom>
          <a:gradFill rotWithShape="1">
            <a:gsLst>
              <a:gs pos="0">
                <a:srgbClr val="EA7C22"/>
              </a:gs>
              <a:gs pos="100000">
                <a:srgbClr val="FFA74F"/>
              </a:gs>
            </a:gsLst>
            <a:lin ang="18900000" scaled="1"/>
          </a:gradFill>
          <a:ln w="28575">
            <a:noFill/>
            <a:round/>
            <a:headEnd/>
            <a:tailEnd/>
          </a:ln>
          <a:effectLst/>
          <a:scene3d>
            <a:camera prst="orthographicFront"/>
            <a:lightRig rig="threePt" dir="t">
              <a:rot lat="0" lon="0" rev="2400000"/>
            </a:lightRig>
          </a:scene3d>
          <a:sp3d>
            <a:bevelT w="165100" prst="coolSlant"/>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ts val="0"/>
              </a:spcBef>
              <a:spcAft>
                <a:spcPts val="0"/>
              </a:spcAft>
              <a:defRPr/>
            </a:pPr>
            <a:r>
              <a:rPr lang="en-US" altLang="zh-CN" sz="2394" dirty="0">
                <a:solidFill>
                  <a:srgbClr val="000000"/>
                </a:solidFill>
                <a:latin typeface="+mn-lt"/>
                <a:ea typeface="+mn-ea"/>
                <a:cs typeface="+mn-ea"/>
                <a:sym typeface="+mn-lt"/>
              </a:rPr>
              <a:t>Cloud</a:t>
            </a:r>
            <a:endParaRPr lang="zh-CN" altLang="en-US" sz="2394" dirty="0">
              <a:solidFill>
                <a:srgbClr val="000000"/>
              </a:solidFill>
              <a:latin typeface="+mn-lt"/>
              <a:ea typeface="+mn-ea"/>
              <a:cs typeface="+mn-ea"/>
              <a:sym typeface="+mn-lt"/>
            </a:endParaRPr>
          </a:p>
        </p:txBody>
      </p:sp>
      <p:sp>
        <p:nvSpPr>
          <p:cNvPr id="28" name="TextBox 27"/>
          <p:cNvSpPr txBox="1"/>
          <p:nvPr/>
        </p:nvSpPr>
        <p:spPr>
          <a:xfrm>
            <a:off x="6893311" y="1322894"/>
            <a:ext cx="1649352" cy="156607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spcBef>
                <a:spcPts val="0"/>
              </a:spcBef>
              <a:spcAft>
                <a:spcPts val="0"/>
              </a:spcAft>
            </a:pPr>
            <a:r>
              <a:rPr lang="en-US" altLang="zh-CN" sz="2394" b="1" dirty="0">
                <a:solidFill>
                  <a:srgbClr val="C00000"/>
                </a:solidFill>
                <a:cs typeface="+mn-ea"/>
                <a:sym typeface="+mn-lt"/>
              </a:rPr>
              <a:t>5G</a:t>
            </a:r>
          </a:p>
          <a:p>
            <a:pPr>
              <a:spcBef>
                <a:spcPts val="0"/>
              </a:spcBef>
              <a:spcAft>
                <a:spcPts val="0"/>
              </a:spcAft>
              <a:buFont typeface="Wingdings" pitchFamily="2" charset="2"/>
              <a:buChar char="Ø"/>
            </a:pPr>
            <a:r>
              <a:rPr lang="zh-CN" altLang="en-US" sz="2394" dirty="0">
                <a:cs typeface="+mn-ea"/>
                <a:sym typeface="+mn-lt"/>
              </a:rPr>
              <a:t>虚拟化</a:t>
            </a:r>
            <a:endParaRPr lang="en-US" altLang="zh-CN" sz="2394" dirty="0">
              <a:cs typeface="+mn-ea"/>
              <a:sym typeface="+mn-lt"/>
            </a:endParaRPr>
          </a:p>
          <a:p>
            <a:pPr>
              <a:spcBef>
                <a:spcPts val="0"/>
              </a:spcBef>
              <a:spcAft>
                <a:spcPts val="0"/>
              </a:spcAft>
              <a:buFont typeface="Wingdings" pitchFamily="2" charset="2"/>
              <a:buChar char="Ø"/>
            </a:pPr>
            <a:r>
              <a:rPr lang="en-US" altLang="zh-CN" sz="2394" dirty="0" err="1">
                <a:cs typeface="+mn-ea"/>
                <a:sym typeface="+mn-lt"/>
              </a:rPr>
              <a:t>IaaS</a:t>
            </a:r>
            <a:endParaRPr lang="en-US" altLang="zh-CN" sz="2394" dirty="0">
              <a:cs typeface="+mn-ea"/>
              <a:sym typeface="+mn-lt"/>
            </a:endParaRPr>
          </a:p>
          <a:p>
            <a:pPr>
              <a:spcBef>
                <a:spcPts val="0"/>
              </a:spcBef>
              <a:spcAft>
                <a:spcPts val="0"/>
              </a:spcAft>
              <a:buFont typeface="Wingdings" pitchFamily="2" charset="2"/>
              <a:buChar char="Ø"/>
            </a:pPr>
            <a:r>
              <a:rPr lang="zh-CN" altLang="en-US" sz="2394" dirty="0">
                <a:cs typeface="+mn-ea"/>
                <a:sym typeface="+mn-lt"/>
              </a:rPr>
              <a:t>大数据</a:t>
            </a:r>
            <a:endParaRPr lang="en-US" altLang="zh-CN" sz="2394" dirty="0">
              <a:cs typeface="+mn-ea"/>
              <a:sym typeface="+mn-lt"/>
            </a:endParaRPr>
          </a:p>
        </p:txBody>
      </p:sp>
      <p:sp>
        <p:nvSpPr>
          <p:cNvPr id="29" name="右箭头 28"/>
          <p:cNvSpPr/>
          <p:nvPr/>
        </p:nvSpPr>
        <p:spPr bwMode="auto">
          <a:xfrm>
            <a:off x="2609577" y="1892075"/>
            <a:ext cx="427610" cy="414412"/>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3">
            <a:schemeClr val="accent6"/>
          </a:fillRef>
          <a:effectRef idx="2">
            <a:schemeClr val="accent6"/>
          </a:effectRef>
          <a:fontRef idx="minor">
            <a:schemeClr val="lt1"/>
          </a:fontRef>
        </p:style>
        <p:txBody>
          <a:bodyPr vert="horz" wrap="square" lIns="78191" tIns="39095" rIns="78191" bIns="39095" numCol="1" rtlCol="0" anchor="t" anchorCtr="0" compatLnSpc="1">
            <a:prstTxWarp prst="textNoShape">
              <a:avLst/>
            </a:prstTxWarp>
          </a:bodyPr>
          <a:lstStyle/>
          <a:p>
            <a:pPr defTabSz="781903"/>
            <a:endParaRPr lang="zh-CN" altLang="en-US" sz="1539">
              <a:solidFill>
                <a:schemeClr val="tx1"/>
              </a:solidFill>
              <a:cs typeface="+mn-ea"/>
              <a:sym typeface="+mn-lt"/>
            </a:endParaRPr>
          </a:p>
        </p:txBody>
      </p:sp>
      <p:sp>
        <p:nvSpPr>
          <p:cNvPr id="30" name="右箭头 29"/>
          <p:cNvSpPr/>
          <p:nvPr/>
        </p:nvSpPr>
        <p:spPr bwMode="auto">
          <a:xfrm>
            <a:off x="6351163" y="1892075"/>
            <a:ext cx="427610" cy="414412"/>
          </a:xfrm>
          <a:prstGeom prst="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6"/>
          </a:lnRef>
          <a:fillRef idx="3">
            <a:schemeClr val="accent6"/>
          </a:fillRef>
          <a:effectRef idx="2">
            <a:schemeClr val="accent6"/>
          </a:effectRef>
          <a:fontRef idx="minor">
            <a:schemeClr val="lt1"/>
          </a:fontRef>
        </p:style>
        <p:txBody>
          <a:bodyPr vert="horz" wrap="square" lIns="78191" tIns="39095" rIns="78191" bIns="39095" numCol="1" rtlCol="0" anchor="t" anchorCtr="0" compatLnSpc="1">
            <a:prstTxWarp prst="textNoShape">
              <a:avLst/>
            </a:prstTxWarp>
          </a:bodyPr>
          <a:lstStyle/>
          <a:p>
            <a:pPr defTabSz="781903"/>
            <a:endParaRPr lang="zh-CN" altLang="en-US" sz="1539">
              <a:solidFill>
                <a:schemeClr val="tx1"/>
              </a:solidFill>
              <a:cs typeface="+mn-ea"/>
              <a:sym typeface="+mn-lt"/>
            </a:endParaRPr>
          </a:p>
        </p:txBody>
      </p:sp>
      <p:sp>
        <p:nvSpPr>
          <p:cNvPr id="32" name="TextBox 31"/>
          <p:cNvSpPr txBox="1"/>
          <p:nvPr/>
        </p:nvSpPr>
        <p:spPr>
          <a:xfrm>
            <a:off x="479163" y="1507122"/>
            <a:ext cx="2015875" cy="119763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Bef>
                <a:spcPts val="0"/>
              </a:spcBef>
              <a:spcAft>
                <a:spcPts val="0"/>
              </a:spcAft>
            </a:pPr>
            <a:r>
              <a:rPr lang="en-US" altLang="zh-CN" sz="2394" b="1" dirty="0">
                <a:solidFill>
                  <a:srgbClr val="C00000"/>
                </a:solidFill>
                <a:cs typeface="+mn-ea"/>
                <a:sym typeface="+mn-lt"/>
              </a:rPr>
              <a:t>2G/3G</a:t>
            </a:r>
          </a:p>
          <a:p>
            <a:pPr>
              <a:spcBef>
                <a:spcPts val="0"/>
              </a:spcBef>
              <a:spcAft>
                <a:spcPts val="0"/>
              </a:spcAft>
              <a:buFont typeface="Wingdings" pitchFamily="2" charset="2"/>
              <a:buChar char="Ø"/>
            </a:pPr>
            <a:r>
              <a:rPr lang="zh-CN" altLang="en-US" sz="2394" dirty="0">
                <a:cs typeface="+mn-ea"/>
                <a:sym typeface="+mn-lt"/>
              </a:rPr>
              <a:t>一体式基站</a:t>
            </a:r>
            <a:endParaRPr lang="en-US" altLang="zh-CN" sz="2394" dirty="0">
              <a:cs typeface="+mn-ea"/>
              <a:sym typeface="+mn-lt"/>
            </a:endParaRPr>
          </a:p>
          <a:p>
            <a:pPr>
              <a:spcBef>
                <a:spcPts val="0"/>
              </a:spcBef>
              <a:spcAft>
                <a:spcPts val="0"/>
              </a:spcAft>
              <a:buFont typeface="Wingdings" pitchFamily="2" charset="2"/>
              <a:buChar char="Ø"/>
            </a:pPr>
            <a:r>
              <a:rPr lang="zh-CN" altLang="en-US" sz="2394" dirty="0">
                <a:cs typeface="+mn-ea"/>
                <a:sym typeface="+mn-lt"/>
              </a:rPr>
              <a:t>传统互联</a:t>
            </a:r>
          </a:p>
        </p:txBody>
      </p:sp>
    </p:spTree>
    <p:extLst>
      <p:ext uri="{BB962C8B-B14F-4D97-AF65-F5344CB8AC3E}">
        <p14:creationId xmlns:p14="http://schemas.microsoft.com/office/powerpoint/2010/main" val="417092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0-ppt_w/2"/>
                                          </p:val>
                                        </p:tav>
                                      </p:tavLst>
                                    </p:anim>
                                    <p:anim calcmode="lin" valueType="num">
                                      <p:cBhvr additive="base">
                                        <p:cTn id="7" dur="500"/>
                                        <p:tgtEl>
                                          <p:spTgt spid="13"/>
                                        </p:tgtEl>
                                        <p:attrNameLst>
                                          <p:attrName>ppt_y</p:attrName>
                                        </p:attrNameLst>
                                      </p:cBhvr>
                                      <p:tavLst>
                                        <p:tav tm="0">
                                          <p:val>
                                            <p:strVal val="ppt_y"/>
                                          </p:val>
                                        </p:tav>
                                        <p:tav tm="100000">
                                          <p:val>
                                            <p:strVal val="ppt_y"/>
                                          </p:val>
                                        </p:tav>
                                      </p:tavLst>
                                    </p:anim>
                                    <p:set>
                                      <p:cBhvr>
                                        <p:cTn id="8" dur="1" fill="hold">
                                          <p:stCondLst>
                                            <p:cond delay="499"/>
                                          </p:stCondLst>
                                        </p:cTn>
                                        <p:tgtEl>
                                          <p:spTgt spid="13"/>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14"/>
                                        </p:tgtEl>
                                        <p:attrNameLst>
                                          <p:attrName>ppt_x</p:attrName>
                                        </p:attrNameLst>
                                      </p:cBhvr>
                                      <p:tavLst>
                                        <p:tav tm="0">
                                          <p:val>
                                            <p:strVal val="ppt_x"/>
                                          </p:val>
                                        </p:tav>
                                        <p:tav tm="100000">
                                          <p:val>
                                            <p:strVal val="0-ppt_w/2"/>
                                          </p:val>
                                        </p:tav>
                                      </p:tavLst>
                                    </p:anim>
                                    <p:anim calcmode="lin" valueType="num">
                                      <p:cBhvr additive="base">
                                        <p:cTn id="11" dur="500"/>
                                        <p:tgtEl>
                                          <p:spTgt spid="14"/>
                                        </p:tgtEl>
                                        <p:attrNameLst>
                                          <p:attrName>ppt_y</p:attrName>
                                        </p:attrNameLst>
                                      </p:cBhvr>
                                      <p:tavLst>
                                        <p:tav tm="0">
                                          <p:val>
                                            <p:strVal val="ppt_y"/>
                                          </p:val>
                                        </p:tav>
                                        <p:tav tm="100000">
                                          <p:val>
                                            <p:strVal val="ppt_y"/>
                                          </p:val>
                                        </p:tav>
                                      </p:tavLst>
                                    </p:anim>
                                    <p:set>
                                      <p:cBhvr>
                                        <p:cTn id="12" dur="1" fill="hold">
                                          <p:stCondLst>
                                            <p:cond delay="499"/>
                                          </p:stCondLst>
                                        </p:cTn>
                                        <p:tgtEl>
                                          <p:spTgt spid="14"/>
                                        </p:tgtEl>
                                        <p:attrNameLst>
                                          <p:attrName>style.visibility</p:attrName>
                                        </p:attrNameLst>
                                      </p:cBhvr>
                                      <p:to>
                                        <p:strVal val="hidden"/>
                                      </p:to>
                                    </p:set>
                                  </p:childTnLst>
                                </p:cTn>
                              </p:par>
                              <p:par>
                                <p:cTn id="13" presetID="2" presetClass="exit" presetSubtype="8" fill="hold" grpId="0" nodeType="withEffect">
                                  <p:stCondLst>
                                    <p:cond delay="0"/>
                                  </p:stCondLst>
                                  <p:childTnLst>
                                    <p:anim calcmode="lin" valueType="num">
                                      <p:cBhvr additive="base">
                                        <p:cTn id="14" dur="500"/>
                                        <p:tgtEl>
                                          <p:spTgt spid="58"/>
                                        </p:tgtEl>
                                        <p:attrNameLst>
                                          <p:attrName>ppt_x</p:attrName>
                                        </p:attrNameLst>
                                      </p:cBhvr>
                                      <p:tavLst>
                                        <p:tav tm="0">
                                          <p:val>
                                            <p:strVal val="ppt_x"/>
                                          </p:val>
                                        </p:tav>
                                        <p:tav tm="100000">
                                          <p:val>
                                            <p:strVal val="0-ppt_w/2"/>
                                          </p:val>
                                        </p:tav>
                                      </p:tavLst>
                                    </p:anim>
                                    <p:anim calcmode="lin" valueType="num">
                                      <p:cBhvr additive="base">
                                        <p:cTn id="15" dur="500"/>
                                        <p:tgtEl>
                                          <p:spTgt spid="58"/>
                                        </p:tgtEl>
                                        <p:attrNameLst>
                                          <p:attrName>ppt_y</p:attrName>
                                        </p:attrNameLst>
                                      </p:cBhvr>
                                      <p:tavLst>
                                        <p:tav tm="0">
                                          <p:val>
                                            <p:strVal val="ppt_y"/>
                                          </p:val>
                                        </p:tav>
                                        <p:tav tm="100000">
                                          <p:val>
                                            <p:strVal val="ppt_y"/>
                                          </p:val>
                                        </p:tav>
                                      </p:tavLst>
                                    </p:anim>
                                    <p:set>
                                      <p:cBhvr>
                                        <p:cTn id="16" dur="1" fill="hold">
                                          <p:stCondLst>
                                            <p:cond delay="499"/>
                                          </p:stCondLst>
                                        </p:cTn>
                                        <p:tgtEl>
                                          <p:spTgt spid="58"/>
                                        </p:tgtEl>
                                        <p:attrNameLst>
                                          <p:attrName>style.visibility</p:attrName>
                                        </p:attrNameLst>
                                      </p:cBhvr>
                                      <p:to>
                                        <p:strVal val="hidden"/>
                                      </p:to>
                                    </p:set>
                                  </p:childTnLst>
                                </p:cTn>
                              </p:par>
                              <p:par>
                                <p:cTn id="17" presetID="2" presetClass="exit" presetSubtype="2" fill="hold" grpId="0" nodeType="withEffect">
                                  <p:stCondLst>
                                    <p:cond delay="0"/>
                                  </p:stCondLst>
                                  <p:childTnLst>
                                    <p:anim calcmode="lin" valueType="num">
                                      <p:cBhvr additive="base">
                                        <p:cTn id="18" dur="500"/>
                                        <p:tgtEl>
                                          <p:spTgt spid="59"/>
                                        </p:tgtEl>
                                        <p:attrNameLst>
                                          <p:attrName>ppt_x</p:attrName>
                                        </p:attrNameLst>
                                      </p:cBhvr>
                                      <p:tavLst>
                                        <p:tav tm="0">
                                          <p:val>
                                            <p:strVal val="ppt_x"/>
                                          </p:val>
                                        </p:tav>
                                        <p:tav tm="100000">
                                          <p:val>
                                            <p:strVal val="1+ppt_w/2"/>
                                          </p:val>
                                        </p:tav>
                                      </p:tavLst>
                                    </p:anim>
                                    <p:anim calcmode="lin" valueType="num">
                                      <p:cBhvr additive="base">
                                        <p:cTn id="19" dur="500"/>
                                        <p:tgtEl>
                                          <p:spTgt spid="59"/>
                                        </p:tgtEl>
                                        <p:attrNameLst>
                                          <p:attrName>ppt_y</p:attrName>
                                        </p:attrNameLst>
                                      </p:cBhvr>
                                      <p:tavLst>
                                        <p:tav tm="0">
                                          <p:val>
                                            <p:strVal val="ppt_y"/>
                                          </p:val>
                                        </p:tav>
                                        <p:tav tm="100000">
                                          <p:val>
                                            <p:strVal val="ppt_y"/>
                                          </p:val>
                                        </p:tav>
                                      </p:tavLst>
                                    </p:anim>
                                    <p:set>
                                      <p:cBhvr>
                                        <p:cTn id="20" dur="1" fill="hold">
                                          <p:stCondLst>
                                            <p:cond delay="499"/>
                                          </p:stCondLst>
                                        </p:cTn>
                                        <p:tgtEl>
                                          <p:spTgt spid="59"/>
                                        </p:tgtEl>
                                        <p:attrNameLst>
                                          <p:attrName>style.visibility</p:attrName>
                                        </p:attrNameLst>
                                      </p:cBhvr>
                                      <p:to>
                                        <p:strVal val="hidden"/>
                                      </p:to>
                                    </p:set>
                                  </p:childTnLst>
                                </p:cTn>
                              </p:par>
                              <p:par>
                                <p:cTn id="21" presetID="2" presetClass="exit" presetSubtype="2" fill="hold" grpId="0" nodeType="withEffect">
                                  <p:stCondLst>
                                    <p:cond delay="0"/>
                                  </p:stCondLst>
                                  <p:childTnLst>
                                    <p:anim calcmode="lin" valueType="num">
                                      <p:cBhvr additive="base">
                                        <p:cTn id="22" dur="500"/>
                                        <p:tgtEl>
                                          <p:spTgt spid="64"/>
                                        </p:tgtEl>
                                        <p:attrNameLst>
                                          <p:attrName>ppt_x</p:attrName>
                                        </p:attrNameLst>
                                      </p:cBhvr>
                                      <p:tavLst>
                                        <p:tav tm="0">
                                          <p:val>
                                            <p:strVal val="ppt_x"/>
                                          </p:val>
                                        </p:tav>
                                        <p:tav tm="100000">
                                          <p:val>
                                            <p:strVal val="1+ppt_w/2"/>
                                          </p:val>
                                        </p:tav>
                                      </p:tavLst>
                                    </p:anim>
                                    <p:anim calcmode="lin" valueType="num">
                                      <p:cBhvr additive="base">
                                        <p:cTn id="23" dur="500"/>
                                        <p:tgtEl>
                                          <p:spTgt spid="64"/>
                                        </p:tgtEl>
                                        <p:attrNameLst>
                                          <p:attrName>ppt_y</p:attrName>
                                        </p:attrNameLst>
                                      </p:cBhvr>
                                      <p:tavLst>
                                        <p:tav tm="0">
                                          <p:val>
                                            <p:strVal val="ppt_y"/>
                                          </p:val>
                                        </p:tav>
                                        <p:tav tm="100000">
                                          <p:val>
                                            <p:strVal val="ppt_y"/>
                                          </p:val>
                                        </p:tav>
                                      </p:tavLst>
                                    </p:anim>
                                    <p:set>
                                      <p:cBhvr>
                                        <p:cTn id="24" dur="1" fill="hold">
                                          <p:stCondLst>
                                            <p:cond delay="499"/>
                                          </p:stCondLst>
                                        </p:cTn>
                                        <p:tgtEl>
                                          <p:spTgt spid="64"/>
                                        </p:tgtEl>
                                        <p:attrNameLst>
                                          <p:attrName>style.visibility</p:attrName>
                                        </p:attrNameLst>
                                      </p:cBhvr>
                                      <p:to>
                                        <p:strVal val="hidden"/>
                                      </p:to>
                                    </p:set>
                                  </p:childTnLst>
                                </p:cTn>
                              </p:par>
                              <p:par>
                                <p:cTn id="25" presetID="2" presetClass="exit" presetSubtype="2" fill="hold" grpId="0" nodeType="withEffect">
                                  <p:stCondLst>
                                    <p:cond delay="0"/>
                                  </p:stCondLst>
                                  <p:childTnLst>
                                    <p:anim calcmode="lin" valueType="num">
                                      <p:cBhvr additive="base">
                                        <p:cTn id="26" dur="500"/>
                                        <p:tgtEl>
                                          <p:spTgt spid="63"/>
                                        </p:tgtEl>
                                        <p:attrNameLst>
                                          <p:attrName>ppt_x</p:attrName>
                                        </p:attrNameLst>
                                      </p:cBhvr>
                                      <p:tavLst>
                                        <p:tav tm="0">
                                          <p:val>
                                            <p:strVal val="ppt_x"/>
                                          </p:val>
                                        </p:tav>
                                        <p:tav tm="100000">
                                          <p:val>
                                            <p:strVal val="1+ppt_w/2"/>
                                          </p:val>
                                        </p:tav>
                                      </p:tavLst>
                                    </p:anim>
                                    <p:anim calcmode="lin" valueType="num">
                                      <p:cBhvr additive="base">
                                        <p:cTn id="27" dur="500"/>
                                        <p:tgtEl>
                                          <p:spTgt spid="63"/>
                                        </p:tgtEl>
                                        <p:attrNameLst>
                                          <p:attrName>ppt_y</p:attrName>
                                        </p:attrNameLst>
                                      </p:cBhvr>
                                      <p:tavLst>
                                        <p:tav tm="0">
                                          <p:val>
                                            <p:strVal val="ppt_y"/>
                                          </p:val>
                                        </p:tav>
                                        <p:tav tm="100000">
                                          <p:val>
                                            <p:strVal val="ppt_y"/>
                                          </p:val>
                                        </p:tav>
                                      </p:tavLst>
                                    </p:anim>
                                    <p:set>
                                      <p:cBhvr>
                                        <p:cTn id="28" dur="1" fill="hold">
                                          <p:stCondLst>
                                            <p:cond delay="499"/>
                                          </p:stCondLst>
                                        </p:cTn>
                                        <p:tgtEl>
                                          <p:spTgt spid="63"/>
                                        </p:tgtEl>
                                        <p:attrNameLst>
                                          <p:attrName>style.visibility</p:attrName>
                                        </p:attrNameLst>
                                      </p:cBhvr>
                                      <p:to>
                                        <p:strVal val="hidden"/>
                                      </p:to>
                                    </p:set>
                                  </p:childTnLst>
                                </p:cTn>
                              </p:par>
                              <p:par>
                                <p:cTn id="29" presetID="2" presetClass="entr" presetSubtype="8"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0-#ppt_w/2"/>
                                          </p:val>
                                        </p:tav>
                                        <p:tav tm="100000">
                                          <p:val>
                                            <p:strVal val="#ppt_x"/>
                                          </p:val>
                                        </p:tav>
                                      </p:tavLst>
                                    </p:anim>
                                    <p:anim calcmode="lin" valueType="num">
                                      <p:cBhvr additive="base">
                                        <p:cTn id="32" dur="500" fill="hold"/>
                                        <p:tgtEl>
                                          <p:spTgt spid="5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1+#ppt_w/2"/>
                                          </p:val>
                                        </p:tav>
                                        <p:tav tm="100000">
                                          <p:val>
                                            <p:strVal val="#ppt_x"/>
                                          </p:val>
                                        </p:tav>
                                      </p:tavLst>
                                    </p:anim>
                                    <p:anim calcmode="lin" valueType="num">
                                      <p:cBhvr additive="base">
                                        <p:cTn id="36" dur="500" fill="hold"/>
                                        <p:tgtEl>
                                          <p:spTgt spid="51"/>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fill="hold"/>
                                        <p:tgtEl>
                                          <p:spTgt spid="54"/>
                                        </p:tgtEl>
                                        <p:attrNameLst>
                                          <p:attrName>ppt_x</p:attrName>
                                        </p:attrNameLst>
                                      </p:cBhvr>
                                      <p:tavLst>
                                        <p:tav tm="0">
                                          <p:val>
                                            <p:strVal val="#ppt_x"/>
                                          </p:val>
                                        </p:tav>
                                        <p:tav tm="100000">
                                          <p:val>
                                            <p:strVal val="#ppt_x"/>
                                          </p:val>
                                        </p:tav>
                                      </p:tavLst>
                                    </p:anim>
                                    <p:anim calcmode="lin" valueType="num">
                                      <p:cBhvr additive="base">
                                        <p:cTn id="40" dur="500" fill="hold"/>
                                        <p:tgtEl>
                                          <p:spTgt spid="5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ppt_x"/>
                                          </p:val>
                                        </p:tav>
                                        <p:tav tm="100000">
                                          <p:val>
                                            <p:strVal val="#ppt_x"/>
                                          </p:val>
                                        </p:tav>
                                      </p:tavLst>
                                    </p:anim>
                                    <p:anim calcmode="lin" valueType="num">
                                      <p:cBhvr additive="base">
                                        <p:cTn id="48" dur="500" fill="hold"/>
                                        <p:tgtEl>
                                          <p:spTgt spid="52"/>
                                        </p:tgtEl>
                                        <p:attrNameLst>
                                          <p:attrName>ppt_y</p:attrName>
                                        </p:attrNameLst>
                                      </p:cBhvr>
                                      <p:tavLst>
                                        <p:tav tm="0">
                                          <p:val>
                                            <p:strVal val="1+#ppt_h/2"/>
                                          </p:val>
                                        </p:tav>
                                        <p:tav tm="100000">
                                          <p:val>
                                            <p:strVal val="#ppt_y"/>
                                          </p:val>
                                        </p:tav>
                                      </p:tavLst>
                                    </p:anim>
                                  </p:childTnLst>
                                </p:cTn>
                              </p:par>
                              <p:par>
                                <p:cTn id="49" presetID="3" presetClass="entr" presetSubtype="5"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blinds(vertical)">
                                      <p:cBhvr>
                                        <p:cTn id="51" dur="500"/>
                                        <p:tgtEl>
                                          <p:spTgt spid="55"/>
                                        </p:tgtEl>
                                      </p:cBhvr>
                                    </p:animEffect>
                                  </p:childTnLst>
                                </p:cTn>
                              </p:par>
                              <p:par>
                                <p:cTn id="52" presetID="3" presetClass="entr" presetSubtype="5"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linds(vertic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5"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blinds(vertical)">
                                      <p:cBhvr>
                                        <p:cTn id="59" dur="500"/>
                                        <p:tgtEl>
                                          <p:spTgt spid="28"/>
                                        </p:tgtEl>
                                      </p:cBhvr>
                                    </p:animEffect>
                                  </p:childTnLst>
                                </p:cTn>
                              </p:par>
                              <p:par>
                                <p:cTn id="60" presetID="3" presetClass="exit" presetSubtype="10" fill="hold" grpId="1" nodeType="withEffect">
                                  <p:stCondLst>
                                    <p:cond delay="0"/>
                                  </p:stCondLst>
                                  <p:childTnLst>
                                    <p:animEffect transition="out" filter="blinds(horizontal)">
                                      <p:cBhvr>
                                        <p:cTn id="61" dur="500"/>
                                        <p:tgtEl>
                                          <p:spTgt spid="51"/>
                                        </p:tgtEl>
                                      </p:cBhvr>
                                    </p:animEffect>
                                    <p:set>
                                      <p:cBhvr>
                                        <p:cTn id="62" dur="1" fill="hold">
                                          <p:stCondLst>
                                            <p:cond delay="499"/>
                                          </p:stCondLst>
                                        </p:cTn>
                                        <p:tgtEl>
                                          <p:spTgt spid="51"/>
                                        </p:tgtEl>
                                        <p:attrNameLst>
                                          <p:attrName>style.visibility</p:attrName>
                                        </p:attrNameLst>
                                      </p:cBhvr>
                                      <p:to>
                                        <p:strVal val="hidden"/>
                                      </p:to>
                                    </p:set>
                                  </p:childTnLst>
                                </p:cTn>
                              </p:par>
                              <p:par>
                                <p:cTn id="63" presetID="3" presetClass="exit" presetSubtype="10" fill="hold" grpId="1" nodeType="withEffect">
                                  <p:stCondLst>
                                    <p:cond delay="0"/>
                                  </p:stCondLst>
                                  <p:childTnLst>
                                    <p:animEffect transition="out" filter="blinds(horizontal)">
                                      <p:cBhvr>
                                        <p:cTn id="64" dur="500"/>
                                        <p:tgtEl>
                                          <p:spTgt spid="50"/>
                                        </p:tgtEl>
                                      </p:cBhvr>
                                    </p:animEffect>
                                    <p:set>
                                      <p:cBhvr>
                                        <p:cTn id="65" dur="1" fill="hold">
                                          <p:stCondLst>
                                            <p:cond delay="499"/>
                                          </p:stCondLst>
                                        </p:cTn>
                                        <p:tgtEl>
                                          <p:spTgt spid="50"/>
                                        </p:tgtEl>
                                        <p:attrNameLst>
                                          <p:attrName>style.visibility</p:attrName>
                                        </p:attrNameLst>
                                      </p:cBhvr>
                                      <p:to>
                                        <p:strVal val="hidden"/>
                                      </p:to>
                                    </p:set>
                                  </p:childTnLst>
                                </p:cTn>
                              </p:par>
                              <p:par>
                                <p:cTn id="66" presetID="3" presetClass="entr" presetSubtype="10"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blinds(horizontal)">
                                      <p:cBhvr>
                                        <p:cTn id="68" dur="500"/>
                                        <p:tgtEl>
                                          <p:spTgt spid="27"/>
                                        </p:tgtEl>
                                      </p:cBhvr>
                                    </p:animEffect>
                                  </p:childTnLst>
                                </p:cTn>
                              </p:par>
                              <p:par>
                                <p:cTn id="69" presetID="3" presetClass="entr" presetSubtype="5"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blinds(vertical)">
                                      <p:cBhvr>
                                        <p:cTn id="7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0" grpId="0" animBg="1"/>
      <p:bldP spid="50" grpId="1" animBg="1"/>
      <p:bldP spid="51" grpId="0" animBg="1"/>
      <p:bldP spid="51" grpId="1" animBg="1"/>
      <p:bldP spid="13" grpId="0" animBg="1"/>
      <p:bldP spid="14" grpId="0" animBg="1"/>
      <p:bldP spid="55" grpId="0" animBg="1"/>
      <p:bldP spid="58" grpId="0" animBg="1"/>
      <p:bldP spid="59" grpId="0" animBg="1"/>
      <p:bldP spid="63" grpId="0" animBg="1"/>
      <p:bldP spid="64" grpId="0" animBg="1"/>
      <p:bldP spid="27" grpId="0" animBg="1"/>
      <p:bldP spid="28" grpId="0" animBg="1"/>
      <p:bldP spid="29" grpId="0" animBg="1"/>
      <p:bldP spid="30"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标题 271"/>
          <p:cNvSpPr>
            <a:spLocks noGrp="1"/>
          </p:cNvSpPr>
          <p:nvPr>
            <p:ph type="title"/>
          </p:nvPr>
        </p:nvSpPr>
        <p:spPr>
          <a:xfrm>
            <a:off x="1578743" y="71678"/>
            <a:ext cx="7886700" cy="1325563"/>
          </a:xfrm>
        </p:spPr>
        <p:txBody>
          <a:bodyPr/>
          <a:lstStyle/>
          <a:p>
            <a:r>
              <a:rPr lang="zh-CN" altLang="en-US" dirty="0">
                <a:solidFill>
                  <a:srgbClr val="C00000"/>
                </a:solidFill>
                <a:latin typeface="+mn-lt"/>
                <a:ea typeface="+mn-ea"/>
                <a:cs typeface="+mn-ea"/>
                <a:sym typeface="+mn-lt"/>
              </a:rPr>
              <a:t>新型网络架构</a:t>
            </a:r>
            <a:endParaRPr lang="zh-CN" altLang="en-US" dirty="0">
              <a:latin typeface="+mn-lt"/>
              <a:ea typeface="+mn-ea"/>
              <a:cs typeface="+mn-ea"/>
              <a:sym typeface="+mn-lt"/>
            </a:endParaRPr>
          </a:p>
        </p:txBody>
      </p:sp>
      <p:sp>
        <p:nvSpPr>
          <p:cNvPr id="255" name="TextBox 254"/>
          <p:cNvSpPr txBox="1"/>
          <p:nvPr/>
        </p:nvSpPr>
        <p:spPr>
          <a:xfrm>
            <a:off x="632259" y="3059822"/>
            <a:ext cx="4372953" cy="378565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buNone/>
            </a:pPr>
            <a:r>
              <a:rPr lang="en-US" altLang="zh-CN" sz="2000" b="1" dirty="0">
                <a:solidFill>
                  <a:srgbClr val="C00000"/>
                </a:solidFill>
                <a:cs typeface="+mn-ea"/>
                <a:sym typeface="+mn-lt"/>
              </a:rPr>
              <a:t>C-RAN</a:t>
            </a:r>
          </a:p>
          <a:p>
            <a:pPr>
              <a:buFont typeface="Wingdings" pitchFamily="2" charset="2"/>
              <a:buChar char="Ø"/>
            </a:pPr>
            <a:r>
              <a:rPr lang="zh-CN" altLang="en-US" sz="2000" dirty="0">
                <a:cs typeface="+mn-ea"/>
                <a:sym typeface="+mn-lt"/>
              </a:rPr>
              <a:t>云架构</a:t>
            </a:r>
            <a:endParaRPr lang="en-US" altLang="zh-CN" sz="2000" dirty="0">
              <a:cs typeface="+mn-ea"/>
              <a:sym typeface="+mn-lt"/>
            </a:endParaRPr>
          </a:p>
          <a:p>
            <a:pPr lvl="1"/>
            <a:r>
              <a:rPr lang="en-US" altLang="zh-CN" sz="2000" dirty="0">
                <a:cs typeface="+mn-ea"/>
                <a:sym typeface="+mn-lt"/>
              </a:rPr>
              <a:t>RRU</a:t>
            </a:r>
            <a:r>
              <a:rPr lang="zh-CN" altLang="en-US" sz="2000" dirty="0">
                <a:cs typeface="+mn-ea"/>
                <a:sym typeface="+mn-lt"/>
              </a:rPr>
              <a:t>替代物理基站</a:t>
            </a:r>
            <a:endParaRPr lang="en-US" altLang="zh-CN" sz="2000" dirty="0">
              <a:cs typeface="+mn-ea"/>
              <a:sym typeface="+mn-lt"/>
            </a:endParaRPr>
          </a:p>
          <a:p>
            <a:pPr lvl="1"/>
            <a:r>
              <a:rPr lang="zh-CN" altLang="en-US" sz="2000" dirty="0">
                <a:cs typeface="+mn-ea"/>
                <a:sym typeface="+mn-lt"/>
              </a:rPr>
              <a:t>光纤互联</a:t>
            </a:r>
            <a:endParaRPr lang="en-US" altLang="zh-CN" sz="2000" dirty="0">
              <a:cs typeface="+mn-ea"/>
              <a:sym typeface="+mn-lt"/>
            </a:endParaRPr>
          </a:p>
          <a:p>
            <a:pPr lvl="1"/>
            <a:r>
              <a:rPr lang="zh-CN" altLang="en-US" sz="2000" dirty="0">
                <a:cs typeface="+mn-ea"/>
                <a:sym typeface="+mn-lt"/>
              </a:rPr>
              <a:t>中心式处理</a:t>
            </a:r>
            <a:endParaRPr lang="en-US" altLang="zh-CN" sz="2000" dirty="0">
              <a:cs typeface="+mn-ea"/>
              <a:sym typeface="+mn-lt"/>
            </a:endParaRPr>
          </a:p>
          <a:p>
            <a:pPr>
              <a:buFont typeface="Wingdings" pitchFamily="2" charset="2"/>
              <a:buChar char="Ø"/>
            </a:pPr>
            <a:r>
              <a:rPr lang="zh-CN" altLang="en-US" sz="2000" dirty="0">
                <a:cs typeface="+mn-ea"/>
                <a:sym typeface="+mn-lt"/>
              </a:rPr>
              <a:t>高性能</a:t>
            </a:r>
            <a:endParaRPr lang="en-US" altLang="zh-CN" sz="2000" dirty="0">
              <a:cs typeface="+mn-ea"/>
              <a:sym typeface="+mn-lt"/>
            </a:endParaRPr>
          </a:p>
          <a:p>
            <a:pPr lvl="1"/>
            <a:r>
              <a:rPr lang="zh-CN" altLang="en-US" sz="2000" dirty="0">
                <a:cs typeface="+mn-ea"/>
                <a:sym typeface="+mn-lt"/>
              </a:rPr>
              <a:t>多点协作接入</a:t>
            </a:r>
            <a:endParaRPr lang="en-US" altLang="zh-CN" sz="2000" dirty="0">
              <a:cs typeface="+mn-ea"/>
              <a:sym typeface="+mn-lt"/>
            </a:endParaRPr>
          </a:p>
          <a:p>
            <a:pPr lvl="1"/>
            <a:r>
              <a:rPr lang="zh-CN" altLang="en-US" sz="2000" dirty="0">
                <a:cs typeface="+mn-ea"/>
                <a:sym typeface="+mn-lt"/>
              </a:rPr>
              <a:t>实时信息处理</a:t>
            </a:r>
            <a:endParaRPr lang="en-US" altLang="zh-CN" sz="2000" dirty="0">
              <a:cs typeface="+mn-ea"/>
              <a:sym typeface="+mn-lt"/>
            </a:endParaRPr>
          </a:p>
          <a:p>
            <a:pPr>
              <a:buFont typeface="Wingdings" pitchFamily="2" charset="2"/>
              <a:buChar char="Ø"/>
            </a:pPr>
            <a:r>
              <a:rPr lang="zh-CN" altLang="en-US" sz="2000" dirty="0">
                <a:cs typeface="+mn-ea"/>
                <a:sym typeface="+mn-lt"/>
              </a:rPr>
              <a:t>低成本</a:t>
            </a:r>
            <a:endParaRPr lang="en-US" altLang="zh-CN" sz="2000" dirty="0">
              <a:cs typeface="+mn-ea"/>
              <a:sym typeface="+mn-lt"/>
            </a:endParaRPr>
          </a:p>
          <a:p>
            <a:pPr lvl="1"/>
            <a:r>
              <a:rPr lang="zh-CN" altLang="en-US" sz="2000" dirty="0">
                <a:cs typeface="+mn-ea"/>
                <a:sym typeface="+mn-lt"/>
              </a:rPr>
              <a:t>低建设成本</a:t>
            </a:r>
            <a:endParaRPr lang="en-US" altLang="zh-CN" sz="2000" dirty="0">
              <a:cs typeface="+mn-ea"/>
              <a:sym typeface="+mn-lt"/>
            </a:endParaRPr>
          </a:p>
          <a:p>
            <a:pPr lvl="1"/>
            <a:r>
              <a:rPr lang="zh-CN" altLang="en-US" sz="2000" dirty="0">
                <a:cs typeface="+mn-ea"/>
                <a:sym typeface="+mn-lt"/>
              </a:rPr>
              <a:t>低维护成本</a:t>
            </a:r>
          </a:p>
          <a:p>
            <a:pPr lvl="1"/>
            <a:endParaRPr lang="en-US" altLang="zh-CN" sz="2000" dirty="0">
              <a:cs typeface="+mn-ea"/>
              <a:sym typeface="+mn-lt"/>
            </a:endParaRPr>
          </a:p>
        </p:txBody>
      </p:sp>
      <p:grpSp>
        <p:nvGrpSpPr>
          <p:cNvPr id="3" name="组合 250"/>
          <p:cNvGrpSpPr/>
          <p:nvPr/>
        </p:nvGrpSpPr>
        <p:grpSpPr>
          <a:xfrm>
            <a:off x="4510913" y="741167"/>
            <a:ext cx="3970664" cy="5070231"/>
            <a:chOff x="5275262" y="637359"/>
            <a:chExt cx="4643471" cy="5929354"/>
          </a:xfrm>
        </p:grpSpPr>
        <p:sp>
          <p:nvSpPr>
            <p:cNvPr id="264" name="云形 263"/>
            <p:cNvSpPr/>
            <p:nvPr/>
          </p:nvSpPr>
          <p:spPr bwMode="auto">
            <a:xfrm>
              <a:off x="5489577" y="4352135"/>
              <a:ext cx="4286280" cy="2214578"/>
            </a:xfrm>
            <a:prstGeom prst="cloud">
              <a:avLst/>
            </a:prstGeom>
            <a:gradFill flip="none" rotWithShape="1">
              <a:gsLst>
                <a:gs pos="50000">
                  <a:schemeClr val="bg1">
                    <a:lumMod val="95000"/>
                  </a:schemeClr>
                </a:gs>
                <a:gs pos="67000">
                  <a:srgbClr val="C5F1FF"/>
                </a:gs>
                <a:gs pos="100000">
                  <a:srgbClr val="3399FF"/>
                </a:gs>
              </a:gsLst>
              <a:path path="circle">
                <a:fillToRect l="50000" t="50000" r="50000" b="50000"/>
              </a:path>
              <a:tileRect/>
            </a:gradFill>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2">
              <a:schemeClr val="accent5"/>
            </a:fillRef>
            <a:effectRef idx="1">
              <a:schemeClr val="accent5"/>
            </a:effectRef>
            <a:fontRef idx="minor">
              <a:schemeClr val="dk1"/>
            </a:fontRef>
          </p:style>
          <p:txBody>
            <a:bodyPr vert="horz" wrap="square" lIns="78191" tIns="39095" rIns="78191" bIns="39095" numCol="1" rtlCol="0" anchor="t" anchorCtr="0" compatLnSpc="1">
              <a:prstTxWarp prst="textNoShape">
                <a:avLst/>
              </a:prstTxWarp>
            </a:bodyPr>
            <a:lstStyle/>
            <a:p>
              <a:pPr defTabSz="781903"/>
              <a:endParaRPr lang="zh-CN" altLang="en-US" sz="1539">
                <a:solidFill>
                  <a:schemeClr val="tx1"/>
                </a:solidFill>
                <a:cs typeface="+mn-ea"/>
                <a:sym typeface="+mn-lt"/>
              </a:endParaRPr>
            </a:p>
          </p:txBody>
        </p:sp>
        <p:sp>
          <p:nvSpPr>
            <p:cNvPr id="253" name="椭圆 252"/>
            <p:cNvSpPr/>
            <p:nvPr/>
          </p:nvSpPr>
          <p:spPr bwMode="auto">
            <a:xfrm>
              <a:off x="5275262" y="637359"/>
              <a:ext cx="4643471" cy="4071966"/>
            </a:xfrm>
            <a:prstGeom prst="ellipse">
              <a:avLst/>
            </a:prstGeom>
            <a:gradFill>
              <a:gsLst>
                <a:gs pos="0">
                  <a:schemeClr val="accent3">
                    <a:shade val="51000"/>
                    <a:satMod val="130000"/>
                  </a:schemeClr>
                </a:gs>
                <a:gs pos="80000">
                  <a:schemeClr val="accent3">
                    <a:shade val="93000"/>
                    <a:satMod val="130000"/>
                    <a:alpha val="80000"/>
                  </a:schemeClr>
                </a:gs>
                <a:gs pos="100000">
                  <a:schemeClr val="accent3">
                    <a:shade val="94000"/>
                    <a:satMod val="135000"/>
                    <a:alpha val="70000"/>
                  </a:schemeClr>
                </a:gs>
              </a:gsLst>
            </a:gradFill>
            <a:ln>
              <a:headEnd type="none" w="med" len="med"/>
              <a:tailEnd type="none" w="med" len="med"/>
            </a:ln>
            <a:scene3d>
              <a:camera prst="orthographicFront">
                <a:rot lat="17400000" lon="0" rev="0"/>
              </a:camera>
              <a:lightRig rig="threePt" dir="t">
                <a:rot lat="0" lon="0" rev="1200000"/>
              </a:lightRig>
            </a:scene3d>
            <a:sp3d>
              <a:bevelT w="63500" h="25400"/>
              <a:bevelB h="95250"/>
            </a:sp3d>
            <a:extLst>
              <a:ext uri="{AF507438-7753-43E0-B8FC-AC1667EBCBE1}">
                <a14:hiddenEffects xmlns:a14="http://schemas.microsoft.com/office/drawing/2010/main">
                  <a:effectLst>
                    <a:outerShdw dist="35921" dir="2700000" algn="ctr" rotWithShape="0">
                      <a:schemeClr val="bg2"/>
                    </a:outerShdw>
                  </a:effectLst>
                </a14:hiddenEffects>
              </a:ext>
            </a:extLst>
          </p:spPr>
          <p:style>
            <a:lnRef idx="0">
              <a:schemeClr val="accent3"/>
            </a:lnRef>
            <a:fillRef idx="3">
              <a:schemeClr val="accent3"/>
            </a:fillRef>
            <a:effectRef idx="3">
              <a:schemeClr val="accent3"/>
            </a:effectRef>
            <a:fontRef idx="minor">
              <a:schemeClr val="lt1"/>
            </a:fontRef>
          </p:style>
          <p:txBody>
            <a:bodyPr vert="horz" wrap="square" lIns="78191" tIns="39095" rIns="78191" bIns="39095" numCol="1" rtlCol="0" anchor="t" anchorCtr="0" compatLnSpc="1">
              <a:prstTxWarp prst="textNoShape">
                <a:avLst/>
              </a:prstTxWarp>
            </a:bodyPr>
            <a:lstStyle/>
            <a:p>
              <a:pPr defTabSz="781903"/>
              <a:endParaRPr lang="zh-CN" altLang="en-US" sz="1539">
                <a:solidFill>
                  <a:schemeClr val="tx1"/>
                </a:solidFill>
                <a:cs typeface="+mn-ea"/>
                <a:sym typeface="+mn-lt"/>
              </a:endParaRPr>
            </a:p>
          </p:txBody>
        </p:sp>
        <p:grpSp>
          <p:nvGrpSpPr>
            <p:cNvPr id="4" name="Group 12"/>
            <p:cNvGrpSpPr>
              <a:grpSpLocks/>
            </p:cNvGrpSpPr>
            <p:nvPr/>
          </p:nvGrpSpPr>
          <p:grpSpPr bwMode="auto">
            <a:xfrm>
              <a:off x="5989642" y="1708929"/>
              <a:ext cx="468313" cy="1092200"/>
              <a:chOff x="3992" y="984"/>
              <a:chExt cx="1344" cy="3236"/>
            </a:xfrm>
          </p:grpSpPr>
          <p:grpSp>
            <p:nvGrpSpPr>
              <p:cNvPr id="5" name="Group 13"/>
              <p:cNvGrpSpPr>
                <a:grpSpLocks/>
              </p:cNvGrpSpPr>
              <p:nvPr/>
            </p:nvGrpSpPr>
            <p:grpSpPr bwMode="auto">
              <a:xfrm>
                <a:off x="4182" y="984"/>
                <a:ext cx="990" cy="3180"/>
                <a:chOff x="4182" y="984"/>
                <a:chExt cx="990" cy="3180"/>
              </a:xfrm>
            </p:grpSpPr>
            <p:sp>
              <p:nvSpPr>
                <p:cNvPr id="82" name="Freeform 14"/>
                <p:cNvSpPr>
                  <a:spLocks/>
                </p:cNvSpPr>
                <p:nvPr/>
              </p:nvSpPr>
              <p:spPr bwMode="auto">
                <a:xfrm>
                  <a:off x="4512" y="984"/>
                  <a:ext cx="396" cy="594"/>
                </a:xfrm>
                <a:custGeom>
                  <a:avLst/>
                  <a:gdLst/>
                  <a:ahLst/>
                  <a:cxnLst>
                    <a:cxn ang="0">
                      <a:pos x="0" y="594"/>
                    </a:cxn>
                    <a:cxn ang="0">
                      <a:pos x="204" y="456"/>
                    </a:cxn>
                    <a:cxn ang="0">
                      <a:pos x="396" y="564"/>
                    </a:cxn>
                    <a:cxn ang="0">
                      <a:pos x="378" y="126"/>
                    </a:cxn>
                    <a:cxn ang="0">
                      <a:pos x="216" y="0"/>
                    </a:cxn>
                    <a:cxn ang="0">
                      <a:pos x="18" y="138"/>
                    </a:cxn>
                    <a:cxn ang="0">
                      <a:pos x="0" y="594"/>
                    </a:cxn>
                  </a:cxnLst>
                  <a:rect l="0" t="0" r="r" b="b"/>
                  <a:pathLst>
                    <a:path w="396" h="594">
                      <a:moveTo>
                        <a:pt x="0" y="594"/>
                      </a:moveTo>
                      <a:lnTo>
                        <a:pt x="204" y="456"/>
                      </a:lnTo>
                      <a:lnTo>
                        <a:pt x="396" y="564"/>
                      </a:lnTo>
                      <a:lnTo>
                        <a:pt x="378" y="126"/>
                      </a:lnTo>
                      <a:lnTo>
                        <a:pt x="216" y="0"/>
                      </a:lnTo>
                      <a:lnTo>
                        <a:pt x="18" y="138"/>
                      </a:lnTo>
                      <a:lnTo>
                        <a:pt x="0" y="594"/>
                      </a:lnTo>
                      <a:close/>
                    </a:path>
                  </a:pathLst>
                </a:custGeom>
                <a:noFill/>
                <a:ln w="9525" cap="flat" cmpd="sng">
                  <a:solidFill>
                    <a:schemeClr val="accent2"/>
                  </a:solidFill>
                  <a:prstDash val="solid"/>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83" name="Freeform 15"/>
                <p:cNvSpPr>
                  <a:spLocks/>
                </p:cNvSpPr>
                <p:nvPr/>
              </p:nvSpPr>
              <p:spPr bwMode="auto">
                <a:xfrm>
                  <a:off x="4494" y="1434"/>
                  <a:ext cx="426" cy="714"/>
                </a:xfrm>
                <a:custGeom>
                  <a:avLst/>
                  <a:gdLst/>
                  <a:ahLst/>
                  <a:cxnLst>
                    <a:cxn ang="0">
                      <a:pos x="0" y="714"/>
                    </a:cxn>
                    <a:cxn ang="0">
                      <a:pos x="24" y="132"/>
                    </a:cxn>
                    <a:cxn ang="0">
                      <a:pos x="228" y="0"/>
                    </a:cxn>
                    <a:cxn ang="0">
                      <a:pos x="414" y="114"/>
                    </a:cxn>
                    <a:cxn ang="0">
                      <a:pos x="426" y="702"/>
                    </a:cxn>
                    <a:cxn ang="0">
                      <a:pos x="210" y="606"/>
                    </a:cxn>
                    <a:cxn ang="0">
                      <a:pos x="0" y="714"/>
                    </a:cxn>
                  </a:cxnLst>
                  <a:rect l="0" t="0" r="r" b="b"/>
                  <a:pathLst>
                    <a:path w="426" h="714">
                      <a:moveTo>
                        <a:pt x="0" y="714"/>
                      </a:moveTo>
                      <a:lnTo>
                        <a:pt x="24" y="132"/>
                      </a:lnTo>
                      <a:lnTo>
                        <a:pt x="228" y="0"/>
                      </a:lnTo>
                      <a:lnTo>
                        <a:pt x="414" y="114"/>
                      </a:lnTo>
                      <a:lnTo>
                        <a:pt x="426" y="702"/>
                      </a:lnTo>
                      <a:lnTo>
                        <a:pt x="210" y="606"/>
                      </a:lnTo>
                      <a:lnTo>
                        <a:pt x="0" y="714"/>
                      </a:lnTo>
                      <a:close/>
                    </a:path>
                  </a:pathLst>
                </a:custGeom>
                <a:noFill/>
                <a:ln w="9525" cap="flat" cmpd="sng">
                  <a:solidFill>
                    <a:srgbClr val="969696"/>
                  </a:solidFill>
                  <a:prstDash val="solid"/>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84" name="Freeform 16"/>
                <p:cNvSpPr>
                  <a:spLocks/>
                </p:cNvSpPr>
                <p:nvPr/>
              </p:nvSpPr>
              <p:spPr bwMode="auto">
                <a:xfrm>
                  <a:off x="4470" y="2040"/>
                  <a:ext cx="450" cy="714"/>
                </a:xfrm>
                <a:custGeom>
                  <a:avLst/>
                  <a:gdLst/>
                  <a:ahLst/>
                  <a:cxnLst>
                    <a:cxn ang="0">
                      <a:pos x="0" y="714"/>
                    </a:cxn>
                    <a:cxn ang="0">
                      <a:pos x="24" y="102"/>
                    </a:cxn>
                    <a:cxn ang="0">
                      <a:pos x="234" y="0"/>
                    </a:cxn>
                    <a:cxn ang="0">
                      <a:pos x="444" y="96"/>
                    </a:cxn>
                    <a:cxn ang="0">
                      <a:pos x="450" y="690"/>
                    </a:cxn>
                    <a:cxn ang="0">
                      <a:pos x="198" y="624"/>
                    </a:cxn>
                    <a:cxn ang="0">
                      <a:pos x="0" y="714"/>
                    </a:cxn>
                  </a:cxnLst>
                  <a:rect l="0" t="0" r="r" b="b"/>
                  <a:pathLst>
                    <a:path w="450" h="714">
                      <a:moveTo>
                        <a:pt x="0" y="714"/>
                      </a:moveTo>
                      <a:lnTo>
                        <a:pt x="24" y="102"/>
                      </a:lnTo>
                      <a:lnTo>
                        <a:pt x="234" y="0"/>
                      </a:lnTo>
                      <a:lnTo>
                        <a:pt x="444" y="96"/>
                      </a:lnTo>
                      <a:lnTo>
                        <a:pt x="450" y="690"/>
                      </a:lnTo>
                      <a:lnTo>
                        <a:pt x="198" y="624"/>
                      </a:lnTo>
                      <a:lnTo>
                        <a:pt x="0" y="714"/>
                      </a:lnTo>
                      <a:close/>
                    </a:path>
                  </a:pathLst>
                </a:custGeom>
                <a:noFill/>
                <a:ln w="9525" cap="flat" cmpd="sng">
                  <a:solidFill>
                    <a:schemeClr val="accent2"/>
                  </a:solidFill>
                  <a:prstDash val="solid"/>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85" name="Freeform 17"/>
                <p:cNvSpPr>
                  <a:spLocks/>
                </p:cNvSpPr>
                <p:nvPr/>
              </p:nvSpPr>
              <p:spPr bwMode="auto">
                <a:xfrm>
                  <a:off x="4314" y="2676"/>
                  <a:ext cx="732" cy="840"/>
                </a:xfrm>
                <a:custGeom>
                  <a:avLst/>
                  <a:gdLst/>
                  <a:ahLst/>
                  <a:cxnLst>
                    <a:cxn ang="0">
                      <a:pos x="0" y="810"/>
                    </a:cxn>
                    <a:cxn ang="0">
                      <a:pos x="168" y="66"/>
                    </a:cxn>
                    <a:cxn ang="0">
                      <a:pos x="378" y="0"/>
                    </a:cxn>
                    <a:cxn ang="0">
                      <a:pos x="606" y="42"/>
                    </a:cxn>
                    <a:cxn ang="0">
                      <a:pos x="732" y="840"/>
                    </a:cxn>
                    <a:cxn ang="0">
                      <a:pos x="522" y="366"/>
                    </a:cxn>
                    <a:cxn ang="0">
                      <a:pos x="354" y="744"/>
                    </a:cxn>
                    <a:cxn ang="0">
                      <a:pos x="222" y="366"/>
                    </a:cxn>
                    <a:cxn ang="0">
                      <a:pos x="0" y="810"/>
                    </a:cxn>
                  </a:cxnLst>
                  <a:rect l="0" t="0" r="r" b="b"/>
                  <a:pathLst>
                    <a:path w="732" h="840">
                      <a:moveTo>
                        <a:pt x="0" y="810"/>
                      </a:moveTo>
                      <a:lnTo>
                        <a:pt x="168" y="66"/>
                      </a:lnTo>
                      <a:lnTo>
                        <a:pt x="378" y="0"/>
                      </a:lnTo>
                      <a:lnTo>
                        <a:pt x="606" y="42"/>
                      </a:lnTo>
                      <a:lnTo>
                        <a:pt x="732" y="840"/>
                      </a:lnTo>
                      <a:lnTo>
                        <a:pt x="522" y="366"/>
                      </a:lnTo>
                      <a:lnTo>
                        <a:pt x="354" y="744"/>
                      </a:lnTo>
                      <a:lnTo>
                        <a:pt x="222" y="366"/>
                      </a:lnTo>
                      <a:lnTo>
                        <a:pt x="0" y="810"/>
                      </a:lnTo>
                      <a:close/>
                    </a:path>
                  </a:pathLst>
                </a:custGeom>
                <a:noFill/>
                <a:ln w="9525" cap="flat" cmpd="sng">
                  <a:solidFill>
                    <a:srgbClr val="969696"/>
                  </a:solidFill>
                  <a:prstDash val="solid"/>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86" name="Freeform 18"/>
                <p:cNvSpPr>
                  <a:spLocks/>
                </p:cNvSpPr>
                <p:nvPr/>
              </p:nvSpPr>
              <p:spPr bwMode="auto">
                <a:xfrm>
                  <a:off x="4404" y="2658"/>
                  <a:ext cx="582" cy="432"/>
                </a:xfrm>
                <a:custGeom>
                  <a:avLst/>
                  <a:gdLst/>
                  <a:ahLst/>
                  <a:cxnLst>
                    <a:cxn ang="0">
                      <a:pos x="0" y="432"/>
                    </a:cxn>
                    <a:cxn ang="0">
                      <a:pos x="282" y="354"/>
                    </a:cxn>
                    <a:cxn ang="0">
                      <a:pos x="582" y="426"/>
                    </a:cxn>
                    <a:cxn ang="0">
                      <a:pos x="276" y="0"/>
                    </a:cxn>
                    <a:cxn ang="0">
                      <a:pos x="0" y="432"/>
                    </a:cxn>
                  </a:cxnLst>
                  <a:rect l="0" t="0" r="r" b="b"/>
                  <a:pathLst>
                    <a:path w="582" h="432">
                      <a:moveTo>
                        <a:pt x="0" y="432"/>
                      </a:moveTo>
                      <a:lnTo>
                        <a:pt x="282" y="354"/>
                      </a:lnTo>
                      <a:lnTo>
                        <a:pt x="582" y="426"/>
                      </a:lnTo>
                      <a:lnTo>
                        <a:pt x="276" y="0"/>
                      </a:lnTo>
                      <a:lnTo>
                        <a:pt x="0" y="432"/>
                      </a:lnTo>
                      <a:close/>
                    </a:path>
                  </a:pathLst>
                </a:custGeom>
                <a:noFill/>
                <a:ln w="9525" cap="flat" cmpd="sng">
                  <a:solidFill>
                    <a:srgbClr val="969696"/>
                  </a:solidFill>
                  <a:prstDash val="solid"/>
                  <a:round/>
                  <a:headEnd/>
                  <a:tailEnd/>
                </a:ln>
                <a:effectLst/>
              </p:spPr>
              <p:txBody>
                <a:bodyPr wrap="none" lIns="62444" tIns="31222" rIns="62444" bIns="31222" anchor="ctr"/>
                <a:lstStyle/>
                <a:p>
                  <a:endParaRPr lang="zh-CN" altLang="en-US" sz="2052" dirty="0">
                    <a:latin typeface="+mn-lt"/>
                    <a:ea typeface="+mn-ea"/>
                    <a:cs typeface="+mn-ea"/>
                    <a:sym typeface="+mn-lt"/>
                  </a:endParaRPr>
                </a:p>
              </p:txBody>
            </p:sp>
            <p:sp>
              <p:nvSpPr>
                <p:cNvPr id="87" name="Freeform 19"/>
                <p:cNvSpPr>
                  <a:spLocks/>
                </p:cNvSpPr>
                <p:nvPr/>
              </p:nvSpPr>
              <p:spPr bwMode="auto">
                <a:xfrm>
                  <a:off x="4182" y="3402"/>
                  <a:ext cx="990" cy="762"/>
                </a:xfrm>
                <a:custGeom>
                  <a:avLst/>
                  <a:gdLst/>
                  <a:ahLst/>
                  <a:cxnLst>
                    <a:cxn ang="0">
                      <a:pos x="132" y="102"/>
                    </a:cxn>
                    <a:cxn ang="0">
                      <a:pos x="486" y="0"/>
                    </a:cxn>
                    <a:cxn ang="0">
                      <a:pos x="858" y="96"/>
                    </a:cxn>
                    <a:cxn ang="0">
                      <a:pos x="990" y="762"/>
                    </a:cxn>
                    <a:cxn ang="0">
                      <a:pos x="678" y="54"/>
                    </a:cxn>
                    <a:cxn ang="0">
                      <a:pos x="474" y="744"/>
                    </a:cxn>
                    <a:cxn ang="0">
                      <a:pos x="306" y="54"/>
                    </a:cxn>
                    <a:cxn ang="0">
                      <a:pos x="0" y="714"/>
                    </a:cxn>
                    <a:cxn ang="0">
                      <a:pos x="132" y="102"/>
                    </a:cxn>
                  </a:cxnLst>
                  <a:rect l="0" t="0" r="r" b="b"/>
                  <a:pathLst>
                    <a:path w="990" h="762">
                      <a:moveTo>
                        <a:pt x="132" y="102"/>
                      </a:moveTo>
                      <a:lnTo>
                        <a:pt x="486" y="0"/>
                      </a:lnTo>
                      <a:lnTo>
                        <a:pt x="858" y="96"/>
                      </a:lnTo>
                      <a:lnTo>
                        <a:pt x="990" y="762"/>
                      </a:lnTo>
                      <a:lnTo>
                        <a:pt x="678" y="54"/>
                      </a:lnTo>
                      <a:lnTo>
                        <a:pt x="474" y="744"/>
                      </a:lnTo>
                      <a:lnTo>
                        <a:pt x="306" y="54"/>
                      </a:lnTo>
                      <a:lnTo>
                        <a:pt x="0" y="714"/>
                      </a:lnTo>
                      <a:lnTo>
                        <a:pt x="132" y="102"/>
                      </a:lnTo>
                      <a:close/>
                    </a:path>
                  </a:pathLst>
                </a:custGeom>
                <a:noFill/>
                <a:ln w="9525" cap="flat" cmpd="sng">
                  <a:solidFill>
                    <a:schemeClr val="accent2"/>
                  </a:solidFill>
                  <a:prstDash val="solid"/>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88" name="Line 20"/>
                <p:cNvSpPr>
                  <a:spLocks noChangeShapeType="1"/>
                </p:cNvSpPr>
                <p:nvPr/>
              </p:nvSpPr>
              <p:spPr bwMode="auto">
                <a:xfrm>
                  <a:off x="4314" y="3504"/>
                  <a:ext cx="54" cy="19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89" name="Line 21"/>
                <p:cNvSpPr>
                  <a:spLocks noChangeShapeType="1"/>
                </p:cNvSpPr>
                <p:nvPr/>
              </p:nvSpPr>
              <p:spPr bwMode="auto">
                <a:xfrm>
                  <a:off x="4686" y="3408"/>
                  <a:ext cx="102" cy="27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90" name="Line 22"/>
                <p:cNvSpPr>
                  <a:spLocks noChangeShapeType="1"/>
                </p:cNvSpPr>
                <p:nvPr/>
              </p:nvSpPr>
              <p:spPr bwMode="auto">
                <a:xfrm flipH="1">
                  <a:off x="4560" y="3408"/>
                  <a:ext cx="114" cy="30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91" name="Line 23"/>
                <p:cNvSpPr>
                  <a:spLocks noChangeShapeType="1"/>
                </p:cNvSpPr>
                <p:nvPr/>
              </p:nvSpPr>
              <p:spPr bwMode="auto">
                <a:xfrm flipH="1">
                  <a:off x="4962" y="3510"/>
                  <a:ext cx="72" cy="18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92" name="Line 24"/>
                <p:cNvSpPr>
                  <a:spLocks noChangeShapeType="1"/>
                </p:cNvSpPr>
                <p:nvPr/>
              </p:nvSpPr>
              <p:spPr bwMode="auto">
                <a:xfrm flipH="1">
                  <a:off x="4650" y="3426"/>
                  <a:ext cx="24" cy="72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93" name="Line 25"/>
                <p:cNvSpPr>
                  <a:spLocks noChangeShapeType="1"/>
                </p:cNvSpPr>
                <p:nvPr/>
              </p:nvSpPr>
              <p:spPr bwMode="auto">
                <a:xfrm flipH="1">
                  <a:off x="4698" y="2052"/>
                  <a:ext cx="6" cy="61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94" name="Line 26"/>
                <p:cNvSpPr>
                  <a:spLocks noChangeShapeType="1"/>
                </p:cNvSpPr>
                <p:nvPr/>
              </p:nvSpPr>
              <p:spPr bwMode="auto">
                <a:xfrm flipH="1">
                  <a:off x="4722" y="990"/>
                  <a:ext cx="6" cy="45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95" name="Line 27"/>
                <p:cNvSpPr>
                  <a:spLocks noChangeShapeType="1"/>
                </p:cNvSpPr>
                <p:nvPr/>
              </p:nvSpPr>
              <p:spPr bwMode="auto">
                <a:xfrm flipV="1">
                  <a:off x="4704" y="1440"/>
                  <a:ext cx="12" cy="606"/>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96" name="Line 28"/>
                <p:cNvSpPr>
                  <a:spLocks noChangeShapeType="1"/>
                </p:cNvSpPr>
                <p:nvPr/>
              </p:nvSpPr>
              <p:spPr bwMode="auto">
                <a:xfrm flipV="1">
                  <a:off x="4674" y="2652"/>
                  <a:ext cx="12" cy="774"/>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97" name="Line 29"/>
                <p:cNvSpPr>
                  <a:spLocks noChangeShapeType="1"/>
                </p:cNvSpPr>
                <p:nvPr/>
              </p:nvSpPr>
              <p:spPr bwMode="auto">
                <a:xfrm flipH="1" flipV="1">
                  <a:off x="4482" y="2760"/>
                  <a:ext cx="204" cy="252"/>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98" name="Line 30"/>
                <p:cNvSpPr>
                  <a:spLocks noChangeShapeType="1"/>
                </p:cNvSpPr>
                <p:nvPr/>
              </p:nvSpPr>
              <p:spPr bwMode="auto">
                <a:xfrm flipV="1">
                  <a:off x="4674" y="2730"/>
                  <a:ext cx="246" cy="288"/>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99" name="Line 31"/>
                <p:cNvSpPr>
                  <a:spLocks noChangeShapeType="1"/>
                </p:cNvSpPr>
                <p:nvPr/>
              </p:nvSpPr>
              <p:spPr bwMode="auto">
                <a:xfrm>
                  <a:off x="4512" y="1572"/>
                  <a:ext cx="198" cy="204"/>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00" name="Line 32"/>
                <p:cNvSpPr>
                  <a:spLocks noChangeShapeType="1"/>
                </p:cNvSpPr>
                <p:nvPr/>
              </p:nvSpPr>
              <p:spPr bwMode="auto">
                <a:xfrm>
                  <a:off x="4512" y="1836"/>
                  <a:ext cx="198" cy="204"/>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01" name="Line 33"/>
                <p:cNvSpPr>
                  <a:spLocks noChangeShapeType="1"/>
                </p:cNvSpPr>
                <p:nvPr/>
              </p:nvSpPr>
              <p:spPr bwMode="auto">
                <a:xfrm>
                  <a:off x="4716" y="1776"/>
                  <a:ext cx="186" cy="348"/>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02" name="Line 34"/>
                <p:cNvSpPr>
                  <a:spLocks noChangeShapeType="1"/>
                </p:cNvSpPr>
                <p:nvPr/>
              </p:nvSpPr>
              <p:spPr bwMode="auto">
                <a:xfrm>
                  <a:off x="4728" y="1452"/>
                  <a:ext cx="186" cy="354"/>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03" name="Line 35"/>
                <p:cNvSpPr>
                  <a:spLocks noChangeShapeType="1"/>
                </p:cNvSpPr>
                <p:nvPr/>
              </p:nvSpPr>
              <p:spPr bwMode="auto">
                <a:xfrm flipH="1">
                  <a:off x="4710" y="1536"/>
                  <a:ext cx="192" cy="222"/>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04" name="Line 36"/>
                <p:cNvSpPr>
                  <a:spLocks noChangeShapeType="1"/>
                </p:cNvSpPr>
                <p:nvPr/>
              </p:nvSpPr>
              <p:spPr bwMode="auto">
                <a:xfrm flipH="1">
                  <a:off x="4716" y="1818"/>
                  <a:ext cx="198" cy="222"/>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05" name="Line 37"/>
                <p:cNvSpPr>
                  <a:spLocks noChangeShapeType="1"/>
                </p:cNvSpPr>
                <p:nvPr/>
              </p:nvSpPr>
              <p:spPr bwMode="auto">
                <a:xfrm flipH="1">
                  <a:off x="4488" y="1770"/>
                  <a:ext cx="222" cy="372"/>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06" name="Line 38"/>
                <p:cNvSpPr>
                  <a:spLocks noChangeShapeType="1"/>
                </p:cNvSpPr>
                <p:nvPr/>
              </p:nvSpPr>
              <p:spPr bwMode="auto">
                <a:xfrm flipH="1">
                  <a:off x="4500" y="1458"/>
                  <a:ext cx="210" cy="372"/>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07" name="Line 39"/>
                <p:cNvSpPr>
                  <a:spLocks noChangeShapeType="1"/>
                </p:cNvSpPr>
                <p:nvPr/>
              </p:nvSpPr>
              <p:spPr bwMode="auto">
                <a:xfrm flipV="1">
                  <a:off x="4506" y="1770"/>
                  <a:ext cx="198" cy="60"/>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08" name="Line 40"/>
                <p:cNvSpPr>
                  <a:spLocks noChangeShapeType="1"/>
                </p:cNvSpPr>
                <p:nvPr/>
              </p:nvSpPr>
              <p:spPr bwMode="auto">
                <a:xfrm>
                  <a:off x="4728" y="1770"/>
                  <a:ext cx="168" cy="54"/>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09" name="Line 41"/>
                <p:cNvSpPr>
                  <a:spLocks noChangeShapeType="1"/>
                </p:cNvSpPr>
                <p:nvPr/>
              </p:nvSpPr>
              <p:spPr bwMode="auto">
                <a:xfrm flipV="1">
                  <a:off x="4494" y="2340"/>
                  <a:ext cx="210" cy="84"/>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10" name="Line 42"/>
                <p:cNvSpPr>
                  <a:spLocks noChangeShapeType="1"/>
                </p:cNvSpPr>
                <p:nvPr/>
              </p:nvSpPr>
              <p:spPr bwMode="auto">
                <a:xfrm>
                  <a:off x="4716" y="2346"/>
                  <a:ext cx="192" cy="78"/>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11" name="Line 43"/>
                <p:cNvSpPr>
                  <a:spLocks noChangeShapeType="1"/>
                </p:cNvSpPr>
                <p:nvPr/>
              </p:nvSpPr>
              <p:spPr bwMode="auto">
                <a:xfrm>
                  <a:off x="4716" y="2046"/>
                  <a:ext cx="204" cy="378"/>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12" name="Line 44"/>
                <p:cNvSpPr>
                  <a:spLocks noChangeShapeType="1"/>
                </p:cNvSpPr>
                <p:nvPr/>
              </p:nvSpPr>
              <p:spPr bwMode="auto">
                <a:xfrm>
                  <a:off x="4716" y="2352"/>
                  <a:ext cx="204" cy="378"/>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13" name="Line 45"/>
                <p:cNvSpPr>
                  <a:spLocks noChangeShapeType="1"/>
                </p:cNvSpPr>
                <p:nvPr/>
              </p:nvSpPr>
              <p:spPr bwMode="auto">
                <a:xfrm>
                  <a:off x="4488" y="2436"/>
                  <a:ext cx="198" cy="22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14" name="Line 46"/>
                <p:cNvSpPr>
                  <a:spLocks noChangeShapeType="1"/>
                </p:cNvSpPr>
                <p:nvPr/>
              </p:nvSpPr>
              <p:spPr bwMode="auto">
                <a:xfrm>
                  <a:off x="4500" y="2148"/>
                  <a:ext cx="192" cy="18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15" name="Line 47"/>
                <p:cNvSpPr>
                  <a:spLocks noChangeShapeType="1"/>
                </p:cNvSpPr>
                <p:nvPr/>
              </p:nvSpPr>
              <p:spPr bwMode="auto">
                <a:xfrm flipH="1">
                  <a:off x="4704" y="2142"/>
                  <a:ext cx="216" cy="19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16" name="Line 48"/>
                <p:cNvSpPr>
                  <a:spLocks noChangeShapeType="1"/>
                </p:cNvSpPr>
                <p:nvPr/>
              </p:nvSpPr>
              <p:spPr bwMode="auto">
                <a:xfrm flipH="1">
                  <a:off x="4692" y="2424"/>
                  <a:ext cx="222" cy="25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17" name="Line 49"/>
                <p:cNvSpPr>
                  <a:spLocks noChangeShapeType="1"/>
                </p:cNvSpPr>
                <p:nvPr/>
              </p:nvSpPr>
              <p:spPr bwMode="auto">
                <a:xfrm flipH="1">
                  <a:off x="4476" y="2352"/>
                  <a:ext cx="216" cy="40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dirty="0">
                    <a:latin typeface="+mn-lt"/>
                    <a:ea typeface="+mn-ea"/>
                    <a:cs typeface="+mn-ea"/>
                    <a:sym typeface="+mn-lt"/>
                  </a:endParaRPr>
                </a:p>
              </p:txBody>
            </p:sp>
            <p:sp>
              <p:nvSpPr>
                <p:cNvPr id="118" name="Line 50"/>
                <p:cNvSpPr>
                  <a:spLocks noChangeShapeType="1"/>
                </p:cNvSpPr>
                <p:nvPr/>
              </p:nvSpPr>
              <p:spPr bwMode="auto">
                <a:xfrm flipH="1">
                  <a:off x="4482" y="2052"/>
                  <a:ext cx="216" cy="378"/>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19" name="Line 51"/>
                <p:cNvSpPr>
                  <a:spLocks noChangeShapeType="1"/>
                </p:cNvSpPr>
                <p:nvPr/>
              </p:nvSpPr>
              <p:spPr bwMode="auto">
                <a:xfrm>
                  <a:off x="4734" y="1212"/>
                  <a:ext cx="162" cy="9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20" name="Line 52"/>
                <p:cNvSpPr>
                  <a:spLocks noChangeShapeType="1"/>
                </p:cNvSpPr>
                <p:nvPr/>
              </p:nvSpPr>
              <p:spPr bwMode="auto">
                <a:xfrm flipV="1">
                  <a:off x="4518" y="1206"/>
                  <a:ext cx="204" cy="12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21" name="Line 53"/>
                <p:cNvSpPr>
                  <a:spLocks noChangeShapeType="1"/>
                </p:cNvSpPr>
                <p:nvPr/>
              </p:nvSpPr>
              <p:spPr bwMode="auto">
                <a:xfrm>
                  <a:off x="4734" y="996"/>
                  <a:ext cx="150" cy="30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22" name="Line 54"/>
                <p:cNvSpPr>
                  <a:spLocks noChangeShapeType="1"/>
                </p:cNvSpPr>
                <p:nvPr/>
              </p:nvSpPr>
              <p:spPr bwMode="auto">
                <a:xfrm>
                  <a:off x="4728" y="1218"/>
                  <a:ext cx="174" cy="30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23" name="Line 55"/>
                <p:cNvSpPr>
                  <a:spLocks noChangeShapeType="1"/>
                </p:cNvSpPr>
                <p:nvPr/>
              </p:nvSpPr>
              <p:spPr bwMode="auto">
                <a:xfrm>
                  <a:off x="4542" y="1134"/>
                  <a:ext cx="174" cy="7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24" name="Line 56"/>
                <p:cNvSpPr>
                  <a:spLocks noChangeShapeType="1"/>
                </p:cNvSpPr>
                <p:nvPr/>
              </p:nvSpPr>
              <p:spPr bwMode="auto">
                <a:xfrm>
                  <a:off x="4536" y="1338"/>
                  <a:ext cx="174" cy="10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25" name="Line 57"/>
                <p:cNvSpPr>
                  <a:spLocks noChangeShapeType="1"/>
                </p:cNvSpPr>
                <p:nvPr/>
              </p:nvSpPr>
              <p:spPr bwMode="auto">
                <a:xfrm flipH="1">
                  <a:off x="4530" y="996"/>
                  <a:ext cx="192" cy="33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26" name="Line 58"/>
                <p:cNvSpPr>
                  <a:spLocks noChangeShapeType="1"/>
                </p:cNvSpPr>
                <p:nvPr/>
              </p:nvSpPr>
              <p:spPr bwMode="auto">
                <a:xfrm flipH="1">
                  <a:off x="4518" y="1230"/>
                  <a:ext cx="192" cy="33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27" name="Line 59"/>
                <p:cNvSpPr>
                  <a:spLocks noChangeShapeType="1"/>
                </p:cNvSpPr>
                <p:nvPr/>
              </p:nvSpPr>
              <p:spPr bwMode="auto">
                <a:xfrm flipH="1">
                  <a:off x="4728" y="1302"/>
                  <a:ext cx="156" cy="15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28" name="Line 60"/>
                <p:cNvSpPr>
                  <a:spLocks noChangeShapeType="1"/>
                </p:cNvSpPr>
                <p:nvPr/>
              </p:nvSpPr>
              <p:spPr bwMode="auto">
                <a:xfrm flipH="1">
                  <a:off x="4734" y="1116"/>
                  <a:ext cx="150" cy="9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grpSp>
          <p:grpSp>
            <p:nvGrpSpPr>
              <p:cNvPr id="6" name="Group 61"/>
              <p:cNvGrpSpPr>
                <a:grpSpLocks/>
              </p:cNvGrpSpPr>
              <p:nvPr/>
            </p:nvGrpSpPr>
            <p:grpSpPr bwMode="auto">
              <a:xfrm>
                <a:off x="4770" y="2190"/>
                <a:ext cx="336" cy="378"/>
                <a:chOff x="4770" y="2190"/>
                <a:chExt cx="336" cy="378"/>
              </a:xfrm>
            </p:grpSpPr>
            <p:sp>
              <p:nvSpPr>
                <p:cNvPr id="80" name="Oval 62"/>
                <p:cNvSpPr>
                  <a:spLocks noChangeArrowheads="1"/>
                </p:cNvSpPr>
                <p:nvPr/>
              </p:nvSpPr>
              <p:spPr bwMode="auto">
                <a:xfrm>
                  <a:off x="4770" y="2190"/>
                  <a:ext cx="312"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81" name="Oval 63"/>
                <p:cNvSpPr>
                  <a:spLocks noChangeArrowheads="1"/>
                </p:cNvSpPr>
                <p:nvPr/>
              </p:nvSpPr>
              <p:spPr bwMode="auto">
                <a:xfrm>
                  <a:off x="4824" y="2190"/>
                  <a:ext cx="282" cy="378"/>
                </a:xfrm>
                <a:prstGeom prst="ellipse">
                  <a:avLst/>
                </a:prstGeom>
                <a:gradFill rotWithShape="0">
                  <a:gsLst>
                    <a:gs pos="0">
                      <a:srgbClr val="454545"/>
                    </a:gs>
                    <a:gs pos="100000">
                      <a:srgbClr val="DDDDDD"/>
                    </a:gs>
                  </a:gsLst>
                  <a:lin ang="5400000" scaled="1"/>
                </a:gra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grpSp>
          <p:grpSp>
            <p:nvGrpSpPr>
              <p:cNvPr id="7" name="Group 64"/>
              <p:cNvGrpSpPr>
                <a:grpSpLocks/>
              </p:cNvGrpSpPr>
              <p:nvPr/>
            </p:nvGrpSpPr>
            <p:grpSpPr bwMode="auto">
              <a:xfrm>
                <a:off x="4782" y="1338"/>
                <a:ext cx="336" cy="378"/>
                <a:chOff x="4770" y="2190"/>
                <a:chExt cx="336" cy="378"/>
              </a:xfrm>
            </p:grpSpPr>
            <p:sp>
              <p:nvSpPr>
                <p:cNvPr id="78" name="Oval 65"/>
                <p:cNvSpPr>
                  <a:spLocks noChangeArrowheads="1"/>
                </p:cNvSpPr>
                <p:nvPr/>
              </p:nvSpPr>
              <p:spPr bwMode="auto">
                <a:xfrm>
                  <a:off x="4770" y="2190"/>
                  <a:ext cx="312"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79" name="Oval 66"/>
                <p:cNvSpPr>
                  <a:spLocks noChangeArrowheads="1"/>
                </p:cNvSpPr>
                <p:nvPr/>
              </p:nvSpPr>
              <p:spPr bwMode="auto">
                <a:xfrm>
                  <a:off x="4824" y="2190"/>
                  <a:ext cx="282" cy="378"/>
                </a:xfrm>
                <a:prstGeom prst="ellipse">
                  <a:avLst/>
                </a:prstGeom>
                <a:gradFill rotWithShape="0">
                  <a:gsLst>
                    <a:gs pos="0">
                      <a:srgbClr val="454545"/>
                    </a:gs>
                    <a:gs pos="100000">
                      <a:srgbClr val="DDDDDD"/>
                    </a:gs>
                  </a:gsLst>
                  <a:lin ang="5400000" scaled="1"/>
                </a:gra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grpSp>
          <p:sp>
            <p:nvSpPr>
              <p:cNvPr id="72" name="Oval 67"/>
              <p:cNvSpPr>
                <a:spLocks noChangeArrowheads="1"/>
              </p:cNvSpPr>
              <p:nvPr/>
            </p:nvSpPr>
            <p:spPr bwMode="auto">
              <a:xfrm rot="-5400000">
                <a:off x="4157" y="3942"/>
                <a:ext cx="47"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73" name="Oval 68"/>
              <p:cNvSpPr>
                <a:spLocks noChangeArrowheads="1"/>
              </p:cNvSpPr>
              <p:nvPr/>
            </p:nvSpPr>
            <p:spPr bwMode="auto">
              <a:xfrm rot="-5400000">
                <a:off x="4157" y="3966"/>
                <a:ext cx="47"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74" name="Oval 69"/>
              <p:cNvSpPr>
                <a:spLocks noChangeArrowheads="1"/>
              </p:cNvSpPr>
              <p:nvPr/>
            </p:nvSpPr>
            <p:spPr bwMode="auto">
              <a:xfrm rot="-5400000">
                <a:off x="4619" y="3984"/>
                <a:ext cx="47"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75" name="Oval 70"/>
              <p:cNvSpPr>
                <a:spLocks noChangeArrowheads="1"/>
              </p:cNvSpPr>
              <p:nvPr/>
            </p:nvSpPr>
            <p:spPr bwMode="auto">
              <a:xfrm rot="-5400000">
                <a:off x="4619" y="4008"/>
                <a:ext cx="47"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dirty="0">
                  <a:latin typeface="+mn-lt"/>
                  <a:ea typeface="+mn-ea"/>
                  <a:cs typeface="+mn-ea"/>
                  <a:sym typeface="+mn-lt"/>
                </a:endParaRPr>
              </a:p>
            </p:txBody>
          </p:sp>
          <p:sp>
            <p:nvSpPr>
              <p:cNvPr id="76" name="Oval 71"/>
              <p:cNvSpPr>
                <a:spLocks noChangeArrowheads="1"/>
              </p:cNvSpPr>
              <p:nvPr/>
            </p:nvSpPr>
            <p:spPr bwMode="auto">
              <a:xfrm rot="-5400000">
                <a:off x="5123" y="3960"/>
                <a:ext cx="47"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77" name="Oval 72"/>
              <p:cNvSpPr>
                <a:spLocks noChangeArrowheads="1"/>
              </p:cNvSpPr>
              <p:nvPr/>
            </p:nvSpPr>
            <p:spPr bwMode="auto">
              <a:xfrm rot="-5400000">
                <a:off x="5123" y="3984"/>
                <a:ext cx="47"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grpSp>
        <p:grpSp>
          <p:nvGrpSpPr>
            <p:cNvPr id="8" name="Group 12"/>
            <p:cNvGrpSpPr>
              <a:grpSpLocks/>
            </p:cNvGrpSpPr>
            <p:nvPr/>
          </p:nvGrpSpPr>
          <p:grpSpPr bwMode="auto">
            <a:xfrm>
              <a:off x="8807477" y="1708929"/>
              <a:ext cx="468313" cy="1092200"/>
              <a:chOff x="3992" y="984"/>
              <a:chExt cx="1344" cy="3236"/>
            </a:xfrm>
          </p:grpSpPr>
          <p:grpSp>
            <p:nvGrpSpPr>
              <p:cNvPr id="9" name="Group 13"/>
              <p:cNvGrpSpPr>
                <a:grpSpLocks/>
              </p:cNvGrpSpPr>
              <p:nvPr/>
            </p:nvGrpSpPr>
            <p:grpSpPr bwMode="auto">
              <a:xfrm>
                <a:off x="4182" y="984"/>
                <a:ext cx="990" cy="3180"/>
                <a:chOff x="4182" y="984"/>
                <a:chExt cx="990" cy="3180"/>
              </a:xfrm>
            </p:grpSpPr>
            <p:sp>
              <p:nvSpPr>
                <p:cNvPr id="143" name="Freeform 14"/>
                <p:cNvSpPr>
                  <a:spLocks/>
                </p:cNvSpPr>
                <p:nvPr/>
              </p:nvSpPr>
              <p:spPr bwMode="auto">
                <a:xfrm>
                  <a:off x="4512" y="984"/>
                  <a:ext cx="396" cy="594"/>
                </a:xfrm>
                <a:custGeom>
                  <a:avLst/>
                  <a:gdLst/>
                  <a:ahLst/>
                  <a:cxnLst>
                    <a:cxn ang="0">
                      <a:pos x="0" y="594"/>
                    </a:cxn>
                    <a:cxn ang="0">
                      <a:pos x="204" y="456"/>
                    </a:cxn>
                    <a:cxn ang="0">
                      <a:pos x="396" y="564"/>
                    </a:cxn>
                    <a:cxn ang="0">
                      <a:pos x="378" y="126"/>
                    </a:cxn>
                    <a:cxn ang="0">
                      <a:pos x="216" y="0"/>
                    </a:cxn>
                    <a:cxn ang="0">
                      <a:pos x="18" y="138"/>
                    </a:cxn>
                    <a:cxn ang="0">
                      <a:pos x="0" y="594"/>
                    </a:cxn>
                  </a:cxnLst>
                  <a:rect l="0" t="0" r="r" b="b"/>
                  <a:pathLst>
                    <a:path w="396" h="594">
                      <a:moveTo>
                        <a:pt x="0" y="594"/>
                      </a:moveTo>
                      <a:lnTo>
                        <a:pt x="204" y="456"/>
                      </a:lnTo>
                      <a:lnTo>
                        <a:pt x="396" y="564"/>
                      </a:lnTo>
                      <a:lnTo>
                        <a:pt x="378" y="126"/>
                      </a:lnTo>
                      <a:lnTo>
                        <a:pt x="216" y="0"/>
                      </a:lnTo>
                      <a:lnTo>
                        <a:pt x="18" y="138"/>
                      </a:lnTo>
                      <a:lnTo>
                        <a:pt x="0" y="594"/>
                      </a:lnTo>
                      <a:close/>
                    </a:path>
                  </a:pathLst>
                </a:custGeom>
                <a:noFill/>
                <a:ln w="9525" cap="flat" cmpd="sng">
                  <a:solidFill>
                    <a:schemeClr val="accent2"/>
                  </a:solidFill>
                  <a:prstDash val="solid"/>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44" name="Freeform 15"/>
                <p:cNvSpPr>
                  <a:spLocks/>
                </p:cNvSpPr>
                <p:nvPr/>
              </p:nvSpPr>
              <p:spPr bwMode="auto">
                <a:xfrm>
                  <a:off x="4494" y="1434"/>
                  <a:ext cx="426" cy="714"/>
                </a:xfrm>
                <a:custGeom>
                  <a:avLst/>
                  <a:gdLst/>
                  <a:ahLst/>
                  <a:cxnLst>
                    <a:cxn ang="0">
                      <a:pos x="0" y="714"/>
                    </a:cxn>
                    <a:cxn ang="0">
                      <a:pos x="24" y="132"/>
                    </a:cxn>
                    <a:cxn ang="0">
                      <a:pos x="228" y="0"/>
                    </a:cxn>
                    <a:cxn ang="0">
                      <a:pos x="414" y="114"/>
                    </a:cxn>
                    <a:cxn ang="0">
                      <a:pos x="426" y="702"/>
                    </a:cxn>
                    <a:cxn ang="0">
                      <a:pos x="210" y="606"/>
                    </a:cxn>
                    <a:cxn ang="0">
                      <a:pos x="0" y="714"/>
                    </a:cxn>
                  </a:cxnLst>
                  <a:rect l="0" t="0" r="r" b="b"/>
                  <a:pathLst>
                    <a:path w="426" h="714">
                      <a:moveTo>
                        <a:pt x="0" y="714"/>
                      </a:moveTo>
                      <a:lnTo>
                        <a:pt x="24" y="132"/>
                      </a:lnTo>
                      <a:lnTo>
                        <a:pt x="228" y="0"/>
                      </a:lnTo>
                      <a:lnTo>
                        <a:pt x="414" y="114"/>
                      </a:lnTo>
                      <a:lnTo>
                        <a:pt x="426" y="702"/>
                      </a:lnTo>
                      <a:lnTo>
                        <a:pt x="210" y="606"/>
                      </a:lnTo>
                      <a:lnTo>
                        <a:pt x="0" y="714"/>
                      </a:lnTo>
                      <a:close/>
                    </a:path>
                  </a:pathLst>
                </a:custGeom>
                <a:noFill/>
                <a:ln w="9525" cap="flat" cmpd="sng">
                  <a:solidFill>
                    <a:srgbClr val="969696"/>
                  </a:solidFill>
                  <a:prstDash val="solid"/>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45" name="Freeform 16"/>
                <p:cNvSpPr>
                  <a:spLocks/>
                </p:cNvSpPr>
                <p:nvPr/>
              </p:nvSpPr>
              <p:spPr bwMode="auto">
                <a:xfrm>
                  <a:off x="4470" y="2040"/>
                  <a:ext cx="450" cy="714"/>
                </a:xfrm>
                <a:custGeom>
                  <a:avLst/>
                  <a:gdLst/>
                  <a:ahLst/>
                  <a:cxnLst>
                    <a:cxn ang="0">
                      <a:pos x="0" y="714"/>
                    </a:cxn>
                    <a:cxn ang="0">
                      <a:pos x="24" y="102"/>
                    </a:cxn>
                    <a:cxn ang="0">
                      <a:pos x="234" y="0"/>
                    </a:cxn>
                    <a:cxn ang="0">
                      <a:pos x="444" y="96"/>
                    </a:cxn>
                    <a:cxn ang="0">
                      <a:pos x="450" y="690"/>
                    </a:cxn>
                    <a:cxn ang="0">
                      <a:pos x="198" y="624"/>
                    </a:cxn>
                    <a:cxn ang="0">
                      <a:pos x="0" y="714"/>
                    </a:cxn>
                  </a:cxnLst>
                  <a:rect l="0" t="0" r="r" b="b"/>
                  <a:pathLst>
                    <a:path w="450" h="714">
                      <a:moveTo>
                        <a:pt x="0" y="714"/>
                      </a:moveTo>
                      <a:lnTo>
                        <a:pt x="24" y="102"/>
                      </a:lnTo>
                      <a:lnTo>
                        <a:pt x="234" y="0"/>
                      </a:lnTo>
                      <a:lnTo>
                        <a:pt x="444" y="96"/>
                      </a:lnTo>
                      <a:lnTo>
                        <a:pt x="450" y="690"/>
                      </a:lnTo>
                      <a:lnTo>
                        <a:pt x="198" y="624"/>
                      </a:lnTo>
                      <a:lnTo>
                        <a:pt x="0" y="714"/>
                      </a:lnTo>
                      <a:close/>
                    </a:path>
                  </a:pathLst>
                </a:custGeom>
                <a:noFill/>
                <a:ln w="9525" cap="flat" cmpd="sng">
                  <a:solidFill>
                    <a:schemeClr val="accent2"/>
                  </a:solidFill>
                  <a:prstDash val="solid"/>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46" name="Freeform 17"/>
                <p:cNvSpPr>
                  <a:spLocks/>
                </p:cNvSpPr>
                <p:nvPr/>
              </p:nvSpPr>
              <p:spPr bwMode="auto">
                <a:xfrm>
                  <a:off x="4314" y="2676"/>
                  <a:ext cx="732" cy="840"/>
                </a:xfrm>
                <a:custGeom>
                  <a:avLst/>
                  <a:gdLst/>
                  <a:ahLst/>
                  <a:cxnLst>
                    <a:cxn ang="0">
                      <a:pos x="0" y="810"/>
                    </a:cxn>
                    <a:cxn ang="0">
                      <a:pos x="168" y="66"/>
                    </a:cxn>
                    <a:cxn ang="0">
                      <a:pos x="378" y="0"/>
                    </a:cxn>
                    <a:cxn ang="0">
                      <a:pos x="606" y="42"/>
                    </a:cxn>
                    <a:cxn ang="0">
                      <a:pos x="732" y="840"/>
                    </a:cxn>
                    <a:cxn ang="0">
                      <a:pos x="522" y="366"/>
                    </a:cxn>
                    <a:cxn ang="0">
                      <a:pos x="354" y="744"/>
                    </a:cxn>
                    <a:cxn ang="0">
                      <a:pos x="222" y="366"/>
                    </a:cxn>
                    <a:cxn ang="0">
                      <a:pos x="0" y="810"/>
                    </a:cxn>
                  </a:cxnLst>
                  <a:rect l="0" t="0" r="r" b="b"/>
                  <a:pathLst>
                    <a:path w="732" h="840">
                      <a:moveTo>
                        <a:pt x="0" y="810"/>
                      </a:moveTo>
                      <a:lnTo>
                        <a:pt x="168" y="66"/>
                      </a:lnTo>
                      <a:lnTo>
                        <a:pt x="378" y="0"/>
                      </a:lnTo>
                      <a:lnTo>
                        <a:pt x="606" y="42"/>
                      </a:lnTo>
                      <a:lnTo>
                        <a:pt x="732" y="840"/>
                      </a:lnTo>
                      <a:lnTo>
                        <a:pt x="522" y="366"/>
                      </a:lnTo>
                      <a:lnTo>
                        <a:pt x="354" y="744"/>
                      </a:lnTo>
                      <a:lnTo>
                        <a:pt x="222" y="366"/>
                      </a:lnTo>
                      <a:lnTo>
                        <a:pt x="0" y="810"/>
                      </a:lnTo>
                      <a:close/>
                    </a:path>
                  </a:pathLst>
                </a:custGeom>
                <a:noFill/>
                <a:ln w="9525" cap="flat" cmpd="sng">
                  <a:solidFill>
                    <a:srgbClr val="969696"/>
                  </a:solidFill>
                  <a:prstDash val="solid"/>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47" name="Freeform 18"/>
                <p:cNvSpPr>
                  <a:spLocks/>
                </p:cNvSpPr>
                <p:nvPr/>
              </p:nvSpPr>
              <p:spPr bwMode="auto">
                <a:xfrm>
                  <a:off x="4404" y="2658"/>
                  <a:ext cx="582" cy="432"/>
                </a:xfrm>
                <a:custGeom>
                  <a:avLst/>
                  <a:gdLst/>
                  <a:ahLst/>
                  <a:cxnLst>
                    <a:cxn ang="0">
                      <a:pos x="0" y="432"/>
                    </a:cxn>
                    <a:cxn ang="0">
                      <a:pos x="282" y="354"/>
                    </a:cxn>
                    <a:cxn ang="0">
                      <a:pos x="582" y="426"/>
                    </a:cxn>
                    <a:cxn ang="0">
                      <a:pos x="276" y="0"/>
                    </a:cxn>
                    <a:cxn ang="0">
                      <a:pos x="0" y="432"/>
                    </a:cxn>
                  </a:cxnLst>
                  <a:rect l="0" t="0" r="r" b="b"/>
                  <a:pathLst>
                    <a:path w="582" h="432">
                      <a:moveTo>
                        <a:pt x="0" y="432"/>
                      </a:moveTo>
                      <a:lnTo>
                        <a:pt x="282" y="354"/>
                      </a:lnTo>
                      <a:lnTo>
                        <a:pt x="582" y="426"/>
                      </a:lnTo>
                      <a:lnTo>
                        <a:pt x="276" y="0"/>
                      </a:lnTo>
                      <a:lnTo>
                        <a:pt x="0" y="432"/>
                      </a:lnTo>
                      <a:close/>
                    </a:path>
                  </a:pathLst>
                </a:custGeom>
                <a:noFill/>
                <a:ln w="9525" cap="flat" cmpd="sng">
                  <a:solidFill>
                    <a:srgbClr val="969696"/>
                  </a:solidFill>
                  <a:prstDash val="solid"/>
                  <a:round/>
                  <a:headEnd/>
                  <a:tailEnd/>
                </a:ln>
                <a:effectLst/>
              </p:spPr>
              <p:txBody>
                <a:bodyPr wrap="none" lIns="62444" tIns="31222" rIns="62444" bIns="31222" anchor="ctr"/>
                <a:lstStyle/>
                <a:p>
                  <a:endParaRPr lang="zh-CN" altLang="en-US" sz="2052" dirty="0">
                    <a:latin typeface="+mn-lt"/>
                    <a:ea typeface="+mn-ea"/>
                    <a:cs typeface="+mn-ea"/>
                    <a:sym typeface="+mn-lt"/>
                  </a:endParaRPr>
                </a:p>
              </p:txBody>
            </p:sp>
            <p:sp>
              <p:nvSpPr>
                <p:cNvPr id="148" name="Freeform 19"/>
                <p:cNvSpPr>
                  <a:spLocks/>
                </p:cNvSpPr>
                <p:nvPr/>
              </p:nvSpPr>
              <p:spPr bwMode="auto">
                <a:xfrm>
                  <a:off x="4182" y="3402"/>
                  <a:ext cx="990" cy="762"/>
                </a:xfrm>
                <a:custGeom>
                  <a:avLst/>
                  <a:gdLst/>
                  <a:ahLst/>
                  <a:cxnLst>
                    <a:cxn ang="0">
                      <a:pos x="132" y="102"/>
                    </a:cxn>
                    <a:cxn ang="0">
                      <a:pos x="486" y="0"/>
                    </a:cxn>
                    <a:cxn ang="0">
                      <a:pos x="858" y="96"/>
                    </a:cxn>
                    <a:cxn ang="0">
                      <a:pos x="990" y="762"/>
                    </a:cxn>
                    <a:cxn ang="0">
                      <a:pos x="678" y="54"/>
                    </a:cxn>
                    <a:cxn ang="0">
                      <a:pos x="474" y="744"/>
                    </a:cxn>
                    <a:cxn ang="0">
                      <a:pos x="306" y="54"/>
                    </a:cxn>
                    <a:cxn ang="0">
                      <a:pos x="0" y="714"/>
                    </a:cxn>
                    <a:cxn ang="0">
                      <a:pos x="132" y="102"/>
                    </a:cxn>
                  </a:cxnLst>
                  <a:rect l="0" t="0" r="r" b="b"/>
                  <a:pathLst>
                    <a:path w="990" h="762">
                      <a:moveTo>
                        <a:pt x="132" y="102"/>
                      </a:moveTo>
                      <a:lnTo>
                        <a:pt x="486" y="0"/>
                      </a:lnTo>
                      <a:lnTo>
                        <a:pt x="858" y="96"/>
                      </a:lnTo>
                      <a:lnTo>
                        <a:pt x="990" y="762"/>
                      </a:lnTo>
                      <a:lnTo>
                        <a:pt x="678" y="54"/>
                      </a:lnTo>
                      <a:lnTo>
                        <a:pt x="474" y="744"/>
                      </a:lnTo>
                      <a:lnTo>
                        <a:pt x="306" y="54"/>
                      </a:lnTo>
                      <a:lnTo>
                        <a:pt x="0" y="714"/>
                      </a:lnTo>
                      <a:lnTo>
                        <a:pt x="132" y="102"/>
                      </a:lnTo>
                      <a:close/>
                    </a:path>
                  </a:pathLst>
                </a:custGeom>
                <a:noFill/>
                <a:ln w="9525" cap="flat" cmpd="sng">
                  <a:solidFill>
                    <a:schemeClr val="accent2"/>
                  </a:solidFill>
                  <a:prstDash val="solid"/>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49" name="Line 20"/>
                <p:cNvSpPr>
                  <a:spLocks noChangeShapeType="1"/>
                </p:cNvSpPr>
                <p:nvPr/>
              </p:nvSpPr>
              <p:spPr bwMode="auto">
                <a:xfrm>
                  <a:off x="4314" y="3504"/>
                  <a:ext cx="54" cy="19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50" name="Line 21"/>
                <p:cNvSpPr>
                  <a:spLocks noChangeShapeType="1"/>
                </p:cNvSpPr>
                <p:nvPr/>
              </p:nvSpPr>
              <p:spPr bwMode="auto">
                <a:xfrm>
                  <a:off x="4686" y="3408"/>
                  <a:ext cx="102" cy="27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51" name="Line 22"/>
                <p:cNvSpPr>
                  <a:spLocks noChangeShapeType="1"/>
                </p:cNvSpPr>
                <p:nvPr/>
              </p:nvSpPr>
              <p:spPr bwMode="auto">
                <a:xfrm flipH="1">
                  <a:off x="4560" y="3408"/>
                  <a:ext cx="114" cy="30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52" name="Line 23"/>
                <p:cNvSpPr>
                  <a:spLocks noChangeShapeType="1"/>
                </p:cNvSpPr>
                <p:nvPr/>
              </p:nvSpPr>
              <p:spPr bwMode="auto">
                <a:xfrm flipH="1">
                  <a:off x="4962" y="3510"/>
                  <a:ext cx="72" cy="18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53" name="Line 24"/>
                <p:cNvSpPr>
                  <a:spLocks noChangeShapeType="1"/>
                </p:cNvSpPr>
                <p:nvPr/>
              </p:nvSpPr>
              <p:spPr bwMode="auto">
                <a:xfrm flipH="1">
                  <a:off x="4650" y="3426"/>
                  <a:ext cx="24" cy="72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dirty="0">
                    <a:latin typeface="+mn-lt"/>
                    <a:ea typeface="+mn-ea"/>
                    <a:cs typeface="+mn-ea"/>
                    <a:sym typeface="+mn-lt"/>
                  </a:endParaRPr>
                </a:p>
              </p:txBody>
            </p:sp>
            <p:sp>
              <p:nvSpPr>
                <p:cNvPr id="154" name="Line 25"/>
                <p:cNvSpPr>
                  <a:spLocks noChangeShapeType="1"/>
                </p:cNvSpPr>
                <p:nvPr/>
              </p:nvSpPr>
              <p:spPr bwMode="auto">
                <a:xfrm flipH="1">
                  <a:off x="4698" y="2052"/>
                  <a:ext cx="6" cy="61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55" name="Line 26"/>
                <p:cNvSpPr>
                  <a:spLocks noChangeShapeType="1"/>
                </p:cNvSpPr>
                <p:nvPr/>
              </p:nvSpPr>
              <p:spPr bwMode="auto">
                <a:xfrm flipH="1">
                  <a:off x="4722" y="990"/>
                  <a:ext cx="6" cy="45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56" name="Line 27"/>
                <p:cNvSpPr>
                  <a:spLocks noChangeShapeType="1"/>
                </p:cNvSpPr>
                <p:nvPr/>
              </p:nvSpPr>
              <p:spPr bwMode="auto">
                <a:xfrm flipV="1">
                  <a:off x="4704" y="1440"/>
                  <a:ext cx="12" cy="606"/>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57" name="Line 28"/>
                <p:cNvSpPr>
                  <a:spLocks noChangeShapeType="1"/>
                </p:cNvSpPr>
                <p:nvPr/>
              </p:nvSpPr>
              <p:spPr bwMode="auto">
                <a:xfrm flipV="1">
                  <a:off x="4674" y="2652"/>
                  <a:ext cx="12" cy="774"/>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58" name="Line 29"/>
                <p:cNvSpPr>
                  <a:spLocks noChangeShapeType="1"/>
                </p:cNvSpPr>
                <p:nvPr/>
              </p:nvSpPr>
              <p:spPr bwMode="auto">
                <a:xfrm flipH="1" flipV="1">
                  <a:off x="4482" y="2760"/>
                  <a:ext cx="204" cy="252"/>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59" name="Line 30"/>
                <p:cNvSpPr>
                  <a:spLocks noChangeShapeType="1"/>
                </p:cNvSpPr>
                <p:nvPr/>
              </p:nvSpPr>
              <p:spPr bwMode="auto">
                <a:xfrm flipV="1">
                  <a:off x="4674" y="2730"/>
                  <a:ext cx="246" cy="288"/>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60" name="Line 31"/>
                <p:cNvSpPr>
                  <a:spLocks noChangeShapeType="1"/>
                </p:cNvSpPr>
                <p:nvPr/>
              </p:nvSpPr>
              <p:spPr bwMode="auto">
                <a:xfrm>
                  <a:off x="4512" y="1572"/>
                  <a:ext cx="198" cy="204"/>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61" name="Line 32"/>
                <p:cNvSpPr>
                  <a:spLocks noChangeShapeType="1"/>
                </p:cNvSpPr>
                <p:nvPr/>
              </p:nvSpPr>
              <p:spPr bwMode="auto">
                <a:xfrm>
                  <a:off x="4512" y="1836"/>
                  <a:ext cx="198" cy="204"/>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62" name="Line 33"/>
                <p:cNvSpPr>
                  <a:spLocks noChangeShapeType="1"/>
                </p:cNvSpPr>
                <p:nvPr/>
              </p:nvSpPr>
              <p:spPr bwMode="auto">
                <a:xfrm>
                  <a:off x="4716" y="1776"/>
                  <a:ext cx="186" cy="348"/>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63" name="Line 34"/>
                <p:cNvSpPr>
                  <a:spLocks noChangeShapeType="1"/>
                </p:cNvSpPr>
                <p:nvPr/>
              </p:nvSpPr>
              <p:spPr bwMode="auto">
                <a:xfrm>
                  <a:off x="4728" y="1452"/>
                  <a:ext cx="186" cy="354"/>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64" name="Line 35"/>
                <p:cNvSpPr>
                  <a:spLocks noChangeShapeType="1"/>
                </p:cNvSpPr>
                <p:nvPr/>
              </p:nvSpPr>
              <p:spPr bwMode="auto">
                <a:xfrm flipH="1">
                  <a:off x="4710" y="1536"/>
                  <a:ext cx="192" cy="222"/>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65" name="Line 36"/>
                <p:cNvSpPr>
                  <a:spLocks noChangeShapeType="1"/>
                </p:cNvSpPr>
                <p:nvPr/>
              </p:nvSpPr>
              <p:spPr bwMode="auto">
                <a:xfrm flipH="1">
                  <a:off x="4716" y="1818"/>
                  <a:ext cx="198" cy="222"/>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66" name="Line 37"/>
                <p:cNvSpPr>
                  <a:spLocks noChangeShapeType="1"/>
                </p:cNvSpPr>
                <p:nvPr/>
              </p:nvSpPr>
              <p:spPr bwMode="auto">
                <a:xfrm flipH="1">
                  <a:off x="4488" y="1770"/>
                  <a:ext cx="222" cy="372"/>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67" name="Line 38"/>
                <p:cNvSpPr>
                  <a:spLocks noChangeShapeType="1"/>
                </p:cNvSpPr>
                <p:nvPr/>
              </p:nvSpPr>
              <p:spPr bwMode="auto">
                <a:xfrm flipH="1">
                  <a:off x="4500" y="1458"/>
                  <a:ext cx="210" cy="372"/>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68" name="Line 39"/>
                <p:cNvSpPr>
                  <a:spLocks noChangeShapeType="1"/>
                </p:cNvSpPr>
                <p:nvPr/>
              </p:nvSpPr>
              <p:spPr bwMode="auto">
                <a:xfrm flipV="1">
                  <a:off x="4506" y="1770"/>
                  <a:ext cx="198" cy="60"/>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69" name="Line 40"/>
                <p:cNvSpPr>
                  <a:spLocks noChangeShapeType="1"/>
                </p:cNvSpPr>
                <p:nvPr/>
              </p:nvSpPr>
              <p:spPr bwMode="auto">
                <a:xfrm>
                  <a:off x="4728" y="1770"/>
                  <a:ext cx="168" cy="54"/>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70" name="Line 41"/>
                <p:cNvSpPr>
                  <a:spLocks noChangeShapeType="1"/>
                </p:cNvSpPr>
                <p:nvPr/>
              </p:nvSpPr>
              <p:spPr bwMode="auto">
                <a:xfrm flipV="1">
                  <a:off x="4494" y="2340"/>
                  <a:ext cx="210" cy="84"/>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71" name="Line 42"/>
                <p:cNvSpPr>
                  <a:spLocks noChangeShapeType="1"/>
                </p:cNvSpPr>
                <p:nvPr/>
              </p:nvSpPr>
              <p:spPr bwMode="auto">
                <a:xfrm>
                  <a:off x="4716" y="2346"/>
                  <a:ext cx="192" cy="78"/>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72" name="Line 43"/>
                <p:cNvSpPr>
                  <a:spLocks noChangeShapeType="1"/>
                </p:cNvSpPr>
                <p:nvPr/>
              </p:nvSpPr>
              <p:spPr bwMode="auto">
                <a:xfrm>
                  <a:off x="4716" y="2046"/>
                  <a:ext cx="204" cy="378"/>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73" name="Line 44"/>
                <p:cNvSpPr>
                  <a:spLocks noChangeShapeType="1"/>
                </p:cNvSpPr>
                <p:nvPr/>
              </p:nvSpPr>
              <p:spPr bwMode="auto">
                <a:xfrm>
                  <a:off x="4716" y="2352"/>
                  <a:ext cx="204" cy="378"/>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74" name="Line 45"/>
                <p:cNvSpPr>
                  <a:spLocks noChangeShapeType="1"/>
                </p:cNvSpPr>
                <p:nvPr/>
              </p:nvSpPr>
              <p:spPr bwMode="auto">
                <a:xfrm>
                  <a:off x="4488" y="2436"/>
                  <a:ext cx="198" cy="22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75" name="Line 46"/>
                <p:cNvSpPr>
                  <a:spLocks noChangeShapeType="1"/>
                </p:cNvSpPr>
                <p:nvPr/>
              </p:nvSpPr>
              <p:spPr bwMode="auto">
                <a:xfrm>
                  <a:off x="4500" y="2148"/>
                  <a:ext cx="192" cy="18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76" name="Line 47"/>
                <p:cNvSpPr>
                  <a:spLocks noChangeShapeType="1"/>
                </p:cNvSpPr>
                <p:nvPr/>
              </p:nvSpPr>
              <p:spPr bwMode="auto">
                <a:xfrm flipH="1">
                  <a:off x="4704" y="2142"/>
                  <a:ext cx="216" cy="19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77" name="Line 48"/>
                <p:cNvSpPr>
                  <a:spLocks noChangeShapeType="1"/>
                </p:cNvSpPr>
                <p:nvPr/>
              </p:nvSpPr>
              <p:spPr bwMode="auto">
                <a:xfrm flipH="1">
                  <a:off x="4692" y="2424"/>
                  <a:ext cx="222" cy="25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78" name="Line 49"/>
                <p:cNvSpPr>
                  <a:spLocks noChangeShapeType="1"/>
                </p:cNvSpPr>
                <p:nvPr/>
              </p:nvSpPr>
              <p:spPr bwMode="auto">
                <a:xfrm flipH="1">
                  <a:off x="4476" y="2352"/>
                  <a:ext cx="216" cy="40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79" name="Line 50"/>
                <p:cNvSpPr>
                  <a:spLocks noChangeShapeType="1"/>
                </p:cNvSpPr>
                <p:nvPr/>
              </p:nvSpPr>
              <p:spPr bwMode="auto">
                <a:xfrm flipH="1">
                  <a:off x="4482" y="2052"/>
                  <a:ext cx="216" cy="378"/>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80" name="Line 51"/>
                <p:cNvSpPr>
                  <a:spLocks noChangeShapeType="1"/>
                </p:cNvSpPr>
                <p:nvPr/>
              </p:nvSpPr>
              <p:spPr bwMode="auto">
                <a:xfrm>
                  <a:off x="4734" y="1212"/>
                  <a:ext cx="162" cy="9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81" name="Line 52"/>
                <p:cNvSpPr>
                  <a:spLocks noChangeShapeType="1"/>
                </p:cNvSpPr>
                <p:nvPr/>
              </p:nvSpPr>
              <p:spPr bwMode="auto">
                <a:xfrm flipV="1">
                  <a:off x="4518" y="1206"/>
                  <a:ext cx="204" cy="12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82" name="Line 53"/>
                <p:cNvSpPr>
                  <a:spLocks noChangeShapeType="1"/>
                </p:cNvSpPr>
                <p:nvPr/>
              </p:nvSpPr>
              <p:spPr bwMode="auto">
                <a:xfrm>
                  <a:off x="4734" y="996"/>
                  <a:ext cx="150" cy="30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83" name="Line 54"/>
                <p:cNvSpPr>
                  <a:spLocks noChangeShapeType="1"/>
                </p:cNvSpPr>
                <p:nvPr/>
              </p:nvSpPr>
              <p:spPr bwMode="auto">
                <a:xfrm>
                  <a:off x="4728" y="1218"/>
                  <a:ext cx="174" cy="30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84" name="Line 55"/>
                <p:cNvSpPr>
                  <a:spLocks noChangeShapeType="1"/>
                </p:cNvSpPr>
                <p:nvPr/>
              </p:nvSpPr>
              <p:spPr bwMode="auto">
                <a:xfrm>
                  <a:off x="4542" y="1134"/>
                  <a:ext cx="174" cy="7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85" name="Line 56"/>
                <p:cNvSpPr>
                  <a:spLocks noChangeShapeType="1"/>
                </p:cNvSpPr>
                <p:nvPr/>
              </p:nvSpPr>
              <p:spPr bwMode="auto">
                <a:xfrm>
                  <a:off x="4536" y="1338"/>
                  <a:ext cx="174" cy="10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86" name="Line 57"/>
                <p:cNvSpPr>
                  <a:spLocks noChangeShapeType="1"/>
                </p:cNvSpPr>
                <p:nvPr/>
              </p:nvSpPr>
              <p:spPr bwMode="auto">
                <a:xfrm flipH="1">
                  <a:off x="4530" y="996"/>
                  <a:ext cx="192" cy="33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87" name="Line 58"/>
                <p:cNvSpPr>
                  <a:spLocks noChangeShapeType="1"/>
                </p:cNvSpPr>
                <p:nvPr/>
              </p:nvSpPr>
              <p:spPr bwMode="auto">
                <a:xfrm flipH="1">
                  <a:off x="4518" y="1230"/>
                  <a:ext cx="192" cy="33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88" name="Line 59"/>
                <p:cNvSpPr>
                  <a:spLocks noChangeShapeType="1"/>
                </p:cNvSpPr>
                <p:nvPr/>
              </p:nvSpPr>
              <p:spPr bwMode="auto">
                <a:xfrm flipH="1">
                  <a:off x="4728" y="1302"/>
                  <a:ext cx="156" cy="15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89" name="Line 60"/>
                <p:cNvSpPr>
                  <a:spLocks noChangeShapeType="1"/>
                </p:cNvSpPr>
                <p:nvPr/>
              </p:nvSpPr>
              <p:spPr bwMode="auto">
                <a:xfrm flipH="1">
                  <a:off x="4734" y="1116"/>
                  <a:ext cx="150" cy="9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grpSp>
          <p:grpSp>
            <p:nvGrpSpPr>
              <p:cNvPr id="10" name="Group 61"/>
              <p:cNvGrpSpPr>
                <a:grpSpLocks/>
              </p:cNvGrpSpPr>
              <p:nvPr/>
            </p:nvGrpSpPr>
            <p:grpSpPr bwMode="auto">
              <a:xfrm>
                <a:off x="4770" y="2190"/>
                <a:ext cx="336" cy="378"/>
                <a:chOff x="4770" y="2190"/>
                <a:chExt cx="336" cy="378"/>
              </a:xfrm>
            </p:grpSpPr>
            <p:sp>
              <p:nvSpPr>
                <p:cNvPr id="141" name="Oval 62"/>
                <p:cNvSpPr>
                  <a:spLocks noChangeArrowheads="1"/>
                </p:cNvSpPr>
                <p:nvPr/>
              </p:nvSpPr>
              <p:spPr bwMode="auto">
                <a:xfrm>
                  <a:off x="4770" y="2190"/>
                  <a:ext cx="312"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42" name="Oval 63"/>
                <p:cNvSpPr>
                  <a:spLocks noChangeArrowheads="1"/>
                </p:cNvSpPr>
                <p:nvPr/>
              </p:nvSpPr>
              <p:spPr bwMode="auto">
                <a:xfrm>
                  <a:off x="4824" y="2190"/>
                  <a:ext cx="282" cy="378"/>
                </a:xfrm>
                <a:prstGeom prst="ellipse">
                  <a:avLst/>
                </a:prstGeom>
                <a:gradFill rotWithShape="0">
                  <a:gsLst>
                    <a:gs pos="0">
                      <a:srgbClr val="454545"/>
                    </a:gs>
                    <a:gs pos="100000">
                      <a:srgbClr val="DDDDDD"/>
                    </a:gs>
                  </a:gsLst>
                  <a:lin ang="5400000" scaled="1"/>
                </a:gra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grpSp>
          <p:grpSp>
            <p:nvGrpSpPr>
              <p:cNvPr id="11" name="Group 64"/>
              <p:cNvGrpSpPr>
                <a:grpSpLocks/>
              </p:cNvGrpSpPr>
              <p:nvPr/>
            </p:nvGrpSpPr>
            <p:grpSpPr bwMode="auto">
              <a:xfrm>
                <a:off x="4782" y="1338"/>
                <a:ext cx="336" cy="378"/>
                <a:chOff x="4770" y="2190"/>
                <a:chExt cx="336" cy="378"/>
              </a:xfrm>
            </p:grpSpPr>
            <p:sp>
              <p:nvSpPr>
                <p:cNvPr id="139" name="Oval 65"/>
                <p:cNvSpPr>
                  <a:spLocks noChangeArrowheads="1"/>
                </p:cNvSpPr>
                <p:nvPr/>
              </p:nvSpPr>
              <p:spPr bwMode="auto">
                <a:xfrm>
                  <a:off x="4770" y="2190"/>
                  <a:ext cx="312"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40" name="Oval 66"/>
                <p:cNvSpPr>
                  <a:spLocks noChangeArrowheads="1"/>
                </p:cNvSpPr>
                <p:nvPr/>
              </p:nvSpPr>
              <p:spPr bwMode="auto">
                <a:xfrm>
                  <a:off x="4824" y="2190"/>
                  <a:ext cx="282" cy="378"/>
                </a:xfrm>
                <a:prstGeom prst="ellipse">
                  <a:avLst/>
                </a:prstGeom>
                <a:gradFill rotWithShape="0">
                  <a:gsLst>
                    <a:gs pos="0">
                      <a:srgbClr val="454545"/>
                    </a:gs>
                    <a:gs pos="100000">
                      <a:srgbClr val="DDDDDD"/>
                    </a:gs>
                  </a:gsLst>
                  <a:lin ang="5400000" scaled="1"/>
                </a:gra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grpSp>
          <p:sp>
            <p:nvSpPr>
              <p:cNvPr id="133" name="Oval 67"/>
              <p:cNvSpPr>
                <a:spLocks noChangeArrowheads="1"/>
              </p:cNvSpPr>
              <p:nvPr/>
            </p:nvSpPr>
            <p:spPr bwMode="auto">
              <a:xfrm rot="-5400000">
                <a:off x="4157" y="3942"/>
                <a:ext cx="47"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34" name="Oval 68"/>
              <p:cNvSpPr>
                <a:spLocks noChangeArrowheads="1"/>
              </p:cNvSpPr>
              <p:nvPr/>
            </p:nvSpPr>
            <p:spPr bwMode="auto">
              <a:xfrm rot="-5400000">
                <a:off x="4157" y="3966"/>
                <a:ext cx="47"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35" name="Oval 69"/>
              <p:cNvSpPr>
                <a:spLocks noChangeArrowheads="1"/>
              </p:cNvSpPr>
              <p:nvPr/>
            </p:nvSpPr>
            <p:spPr bwMode="auto">
              <a:xfrm rot="-5400000">
                <a:off x="4619" y="3984"/>
                <a:ext cx="47"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36" name="Oval 70"/>
              <p:cNvSpPr>
                <a:spLocks noChangeArrowheads="1"/>
              </p:cNvSpPr>
              <p:nvPr/>
            </p:nvSpPr>
            <p:spPr bwMode="auto">
              <a:xfrm rot="-5400000">
                <a:off x="4619" y="4008"/>
                <a:ext cx="47"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dirty="0">
                  <a:latin typeface="+mn-lt"/>
                  <a:ea typeface="+mn-ea"/>
                  <a:cs typeface="+mn-ea"/>
                  <a:sym typeface="+mn-lt"/>
                </a:endParaRPr>
              </a:p>
            </p:txBody>
          </p:sp>
          <p:sp>
            <p:nvSpPr>
              <p:cNvPr id="137" name="Oval 71"/>
              <p:cNvSpPr>
                <a:spLocks noChangeArrowheads="1"/>
              </p:cNvSpPr>
              <p:nvPr/>
            </p:nvSpPr>
            <p:spPr bwMode="auto">
              <a:xfrm rot="-5400000">
                <a:off x="5123" y="3960"/>
                <a:ext cx="47"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38" name="Oval 72"/>
              <p:cNvSpPr>
                <a:spLocks noChangeArrowheads="1"/>
              </p:cNvSpPr>
              <p:nvPr/>
            </p:nvSpPr>
            <p:spPr bwMode="auto">
              <a:xfrm rot="-5400000">
                <a:off x="5123" y="3984"/>
                <a:ext cx="47"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grpSp>
        <p:grpSp>
          <p:nvGrpSpPr>
            <p:cNvPr id="12" name="Group 12"/>
            <p:cNvGrpSpPr>
              <a:grpSpLocks/>
            </p:cNvGrpSpPr>
            <p:nvPr/>
          </p:nvGrpSpPr>
          <p:grpSpPr bwMode="auto">
            <a:xfrm>
              <a:off x="7346964" y="1923243"/>
              <a:ext cx="468313" cy="1092200"/>
              <a:chOff x="3992" y="984"/>
              <a:chExt cx="1344" cy="3236"/>
            </a:xfrm>
          </p:grpSpPr>
          <p:grpSp>
            <p:nvGrpSpPr>
              <p:cNvPr id="13" name="Group 13"/>
              <p:cNvGrpSpPr>
                <a:grpSpLocks/>
              </p:cNvGrpSpPr>
              <p:nvPr/>
            </p:nvGrpSpPr>
            <p:grpSpPr bwMode="auto">
              <a:xfrm>
                <a:off x="4182" y="984"/>
                <a:ext cx="990" cy="3180"/>
                <a:chOff x="4182" y="984"/>
                <a:chExt cx="990" cy="3180"/>
              </a:xfrm>
            </p:grpSpPr>
            <p:sp>
              <p:nvSpPr>
                <p:cNvPr id="204" name="Freeform 14"/>
                <p:cNvSpPr>
                  <a:spLocks/>
                </p:cNvSpPr>
                <p:nvPr/>
              </p:nvSpPr>
              <p:spPr bwMode="auto">
                <a:xfrm>
                  <a:off x="4512" y="984"/>
                  <a:ext cx="396" cy="594"/>
                </a:xfrm>
                <a:custGeom>
                  <a:avLst/>
                  <a:gdLst/>
                  <a:ahLst/>
                  <a:cxnLst>
                    <a:cxn ang="0">
                      <a:pos x="0" y="594"/>
                    </a:cxn>
                    <a:cxn ang="0">
                      <a:pos x="204" y="456"/>
                    </a:cxn>
                    <a:cxn ang="0">
                      <a:pos x="396" y="564"/>
                    </a:cxn>
                    <a:cxn ang="0">
                      <a:pos x="378" y="126"/>
                    </a:cxn>
                    <a:cxn ang="0">
                      <a:pos x="216" y="0"/>
                    </a:cxn>
                    <a:cxn ang="0">
                      <a:pos x="18" y="138"/>
                    </a:cxn>
                    <a:cxn ang="0">
                      <a:pos x="0" y="594"/>
                    </a:cxn>
                  </a:cxnLst>
                  <a:rect l="0" t="0" r="r" b="b"/>
                  <a:pathLst>
                    <a:path w="396" h="594">
                      <a:moveTo>
                        <a:pt x="0" y="594"/>
                      </a:moveTo>
                      <a:lnTo>
                        <a:pt x="204" y="456"/>
                      </a:lnTo>
                      <a:lnTo>
                        <a:pt x="396" y="564"/>
                      </a:lnTo>
                      <a:lnTo>
                        <a:pt x="378" y="126"/>
                      </a:lnTo>
                      <a:lnTo>
                        <a:pt x="216" y="0"/>
                      </a:lnTo>
                      <a:lnTo>
                        <a:pt x="18" y="138"/>
                      </a:lnTo>
                      <a:lnTo>
                        <a:pt x="0" y="594"/>
                      </a:lnTo>
                      <a:close/>
                    </a:path>
                  </a:pathLst>
                </a:custGeom>
                <a:noFill/>
                <a:ln w="9525" cap="flat" cmpd="sng">
                  <a:solidFill>
                    <a:schemeClr val="accent2"/>
                  </a:solidFill>
                  <a:prstDash val="solid"/>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05" name="Freeform 15"/>
                <p:cNvSpPr>
                  <a:spLocks/>
                </p:cNvSpPr>
                <p:nvPr/>
              </p:nvSpPr>
              <p:spPr bwMode="auto">
                <a:xfrm>
                  <a:off x="4494" y="1434"/>
                  <a:ext cx="426" cy="714"/>
                </a:xfrm>
                <a:custGeom>
                  <a:avLst/>
                  <a:gdLst/>
                  <a:ahLst/>
                  <a:cxnLst>
                    <a:cxn ang="0">
                      <a:pos x="0" y="714"/>
                    </a:cxn>
                    <a:cxn ang="0">
                      <a:pos x="24" y="132"/>
                    </a:cxn>
                    <a:cxn ang="0">
                      <a:pos x="228" y="0"/>
                    </a:cxn>
                    <a:cxn ang="0">
                      <a:pos x="414" y="114"/>
                    </a:cxn>
                    <a:cxn ang="0">
                      <a:pos x="426" y="702"/>
                    </a:cxn>
                    <a:cxn ang="0">
                      <a:pos x="210" y="606"/>
                    </a:cxn>
                    <a:cxn ang="0">
                      <a:pos x="0" y="714"/>
                    </a:cxn>
                  </a:cxnLst>
                  <a:rect l="0" t="0" r="r" b="b"/>
                  <a:pathLst>
                    <a:path w="426" h="714">
                      <a:moveTo>
                        <a:pt x="0" y="714"/>
                      </a:moveTo>
                      <a:lnTo>
                        <a:pt x="24" y="132"/>
                      </a:lnTo>
                      <a:lnTo>
                        <a:pt x="228" y="0"/>
                      </a:lnTo>
                      <a:lnTo>
                        <a:pt x="414" y="114"/>
                      </a:lnTo>
                      <a:lnTo>
                        <a:pt x="426" y="702"/>
                      </a:lnTo>
                      <a:lnTo>
                        <a:pt x="210" y="606"/>
                      </a:lnTo>
                      <a:lnTo>
                        <a:pt x="0" y="714"/>
                      </a:lnTo>
                      <a:close/>
                    </a:path>
                  </a:pathLst>
                </a:custGeom>
                <a:noFill/>
                <a:ln w="9525" cap="flat" cmpd="sng">
                  <a:solidFill>
                    <a:srgbClr val="969696"/>
                  </a:solidFill>
                  <a:prstDash val="solid"/>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06" name="Freeform 16"/>
                <p:cNvSpPr>
                  <a:spLocks/>
                </p:cNvSpPr>
                <p:nvPr/>
              </p:nvSpPr>
              <p:spPr bwMode="auto">
                <a:xfrm>
                  <a:off x="4470" y="2040"/>
                  <a:ext cx="450" cy="714"/>
                </a:xfrm>
                <a:custGeom>
                  <a:avLst/>
                  <a:gdLst/>
                  <a:ahLst/>
                  <a:cxnLst>
                    <a:cxn ang="0">
                      <a:pos x="0" y="714"/>
                    </a:cxn>
                    <a:cxn ang="0">
                      <a:pos x="24" y="102"/>
                    </a:cxn>
                    <a:cxn ang="0">
                      <a:pos x="234" y="0"/>
                    </a:cxn>
                    <a:cxn ang="0">
                      <a:pos x="444" y="96"/>
                    </a:cxn>
                    <a:cxn ang="0">
                      <a:pos x="450" y="690"/>
                    </a:cxn>
                    <a:cxn ang="0">
                      <a:pos x="198" y="624"/>
                    </a:cxn>
                    <a:cxn ang="0">
                      <a:pos x="0" y="714"/>
                    </a:cxn>
                  </a:cxnLst>
                  <a:rect l="0" t="0" r="r" b="b"/>
                  <a:pathLst>
                    <a:path w="450" h="714">
                      <a:moveTo>
                        <a:pt x="0" y="714"/>
                      </a:moveTo>
                      <a:lnTo>
                        <a:pt x="24" y="102"/>
                      </a:lnTo>
                      <a:lnTo>
                        <a:pt x="234" y="0"/>
                      </a:lnTo>
                      <a:lnTo>
                        <a:pt x="444" y="96"/>
                      </a:lnTo>
                      <a:lnTo>
                        <a:pt x="450" y="690"/>
                      </a:lnTo>
                      <a:lnTo>
                        <a:pt x="198" y="624"/>
                      </a:lnTo>
                      <a:lnTo>
                        <a:pt x="0" y="714"/>
                      </a:lnTo>
                      <a:close/>
                    </a:path>
                  </a:pathLst>
                </a:custGeom>
                <a:noFill/>
                <a:ln w="9525" cap="flat" cmpd="sng">
                  <a:solidFill>
                    <a:schemeClr val="accent2"/>
                  </a:solidFill>
                  <a:prstDash val="solid"/>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07" name="Freeform 17"/>
                <p:cNvSpPr>
                  <a:spLocks/>
                </p:cNvSpPr>
                <p:nvPr/>
              </p:nvSpPr>
              <p:spPr bwMode="auto">
                <a:xfrm>
                  <a:off x="4314" y="2676"/>
                  <a:ext cx="732" cy="840"/>
                </a:xfrm>
                <a:custGeom>
                  <a:avLst/>
                  <a:gdLst/>
                  <a:ahLst/>
                  <a:cxnLst>
                    <a:cxn ang="0">
                      <a:pos x="0" y="810"/>
                    </a:cxn>
                    <a:cxn ang="0">
                      <a:pos x="168" y="66"/>
                    </a:cxn>
                    <a:cxn ang="0">
                      <a:pos x="378" y="0"/>
                    </a:cxn>
                    <a:cxn ang="0">
                      <a:pos x="606" y="42"/>
                    </a:cxn>
                    <a:cxn ang="0">
                      <a:pos x="732" y="840"/>
                    </a:cxn>
                    <a:cxn ang="0">
                      <a:pos x="522" y="366"/>
                    </a:cxn>
                    <a:cxn ang="0">
                      <a:pos x="354" y="744"/>
                    </a:cxn>
                    <a:cxn ang="0">
                      <a:pos x="222" y="366"/>
                    </a:cxn>
                    <a:cxn ang="0">
                      <a:pos x="0" y="810"/>
                    </a:cxn>
                  </a:cxnLst>
                  <a:rect l="0" t="0" r="r" b="b"/>
                  <a:pathLst>
                    <a:path w="732" h="840">
                      <a:moveTo>
                        <a:pt x="0" y="810"/>
                      </a:moveTo>
                      <a:lnTo>
                        <a:pt x="168" y="66"/>
                      </a:lnTo>
                      <a:lnTo>
                        <a:pt x="378" y="0"/>
                      </a:lnTo>
                      <a:lnTo>
                        <a:pt x="606" y="42"/>
                      </a:lnTo>
                      <a:lnTo>
                        <a:pt x="732" y="840"/>
                      </a:lnTo>
                      <a:lnTo>
                        <a:pt x="522" y="366"/>
                      </a:lnTo>
                      <a:lnTo>
                        <a:pt x="354" y="744"/>
                      </a:lnTo>
                      <a:lnTo>
                        <a:pt x="222" y="366"/>
                      </a:lnTo>
                      <a:lnTo>
                        <a:pt x="0" y="810"/>
                      </a:lnTo>
                      <a:close/>
                    </a:path>
                  </a:pathLst>
                </a:custGeom>
                <a:noFill/>
                <a:ln w="9525" cap="flat" cmpd="sng">
                  <a:solidFill>
                    <a:srgbClr val="969696"/>
                  </a:solidFill>
                  <a:prstDash val="solid"/>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08" name="Freeform 18"/>
                <p:cNvSpPr>
                  <a:spLocks/>
                </p:cNvSpPr>
                <p:nvPr/>
              </p:nvSpPr>
              <p:spPr bwMode="auto">
                <a:xfrm>
                  <a:off x="4404" y="2658"/>
                  <a:ext cx="582" cy="432"/>
                </a:xfrm>
                <a:custGeom>
                  <a:avLst/>
                  <a:gdLst/>
                  <a:ahLst/>
                  <a:cxnLst>
                    <a:cxn ang="0">
                      <a:pos x="0" y="432"/>
                    </a:cxn>
                    <a:cxn ang="0">
                      <a:pos x="282" y="354"/>
                    </a:cxn>
                    <a:cxn ang="0">
                      <a:pos x="582" y="426"/>
                    </a:cxn>
                    <a:cxn ang="0">
                      <a:pos x="276" y="0"/>
                    </a:cxn>
                    <a:cxn ang="0">
                      <a:pos x="0" y="432"/>
                    </a:cxn>
                  </a:cxnLst>
                  <a:rect l="0" t="0" r="r" b="b"/>
                  <a:pathLst>
                    <a:path w="582" h="432">
                      <a:moveTo>
                        <a:pt x="0" y="432"/>
                      </a:moveTo>
                      <a:lnTo>
                        <a:pt x="282" y="354"/>
                      </a:lnTo>
                      <a:lnTo>
                        <a:pt x="582" y="426"/>
                      </a:lnTo>
                      <a:lnTo>
                        <a:pt x="276" y="0"/>
                      </a:lnTo>
                      <a:lnTo>
                        <a:pt x="0" y="432"/>
                      </a:lnTo>
                      <a:close/>
                    </a:path>
                  </a:pathLst>
                </a:custGeom>
                <a:noFill/>
                <a:ln w="9525" cap="flat" cmpd="sng">
                  <a:solidFill>
                    <a:srgbClr val="969696"/>
                  </a:solidFill>
                  <a:prstDash val="solid"/>
                  <a:round/>
                  <a:headEnd/>
                  <a:tailEnd/>
                </a:ln>
                <a:effectLst/>
              </p:spPr>
              <p:txBody>
                <a:bodyPr wrap="none" lIns="62444" tIns="31222" rIns="62444" bIns="31222" anchor="ctr"/>
                <a:lstStyle/>
                <a:p>
                  <a:endParaRPr lang="zh-CN" altLang="en-US" sz="2052" dirty="0">
                    <a:latin typeface="+mn-lt"/>
                    <a:ea typeface="+mn-ea"/>
                    <a:cs typeface="+mn-ea"/>
                    <a:sym typeface="+mn-lt"/>
                  </a:endParaRPr>
                </a:p>
              </p:txBody>
            </p:sp>
            <p:sp>
              <p:nvSpPr>
                <p:cNvPr id="209" name="Freeform 19"/>
                <p:cNvSpPr>
                  <a:spLocks/>
                </p:cNvSpPr>
                <p:nvPr/>
              </p:nvSpPr>
              <p:spPr bwMode="auto">
                <a:xfrm>
                  <a:off x="4182" y="3402"/>
                  <a:ext cx="990" cy="762"/>
                </a:xfrm>
                <a:custGeom>
                  <a:avLst/>
                  <a:gdLst/>
                  <a:ahLst/>
                  <a:cxnLst>
                    <a:cxn ang="0">
                      <a:pos x="132" y="102"/>
                    </a:cxn>
                    <a:cxn ang="0">
                      <a:pos x="486" y="0"/>
                    </a:cxn>
                    <a:cxn ang="0">
                      <a:pos x="858" y="96"/>
                    </a:cxn>
                    <a:cxn ang="0">
                      <a:pos x="990" y="762"/>
                    </a:cxn>
                    <a:cxn ang="0">
                      <a:pos x="678" y="54"/>
                    </a:cxn>
                    <a:cxn ang="0">
                      <a:pos x="474" y="744"/>
                    </a:cxn>
                    <a:cxn ang="0">
                      <a:pos x="306" y="54"/>
                    </a:cxn>
                    <a:cxn ang="0">
                      <a:pos x="0" y="714"/>
                    </a:cxn>
                    <a:cxn ang="0">
                      <a:pos x="132" y="102"/>
                    </a:cxn>
                  </a:cxnLst>
                  <a:rect l="0" t="0" r="r" b="b"/>
                  <a:pathLst>
                    <a:path w="990" h="762">
                      <a:moveTo>
                        <a:pt x="132" y="102"/>
                      </a:moveTo>
                      <a:lnTo>
                        <a:pt x="486" y="0"/>
                      </a:lnTo>
                      <a:lnTo>
                        <a:pt x="858" y="96"/>
                      </a:lnTo>
                      <a:lnTo>
                        <a:pt x="990" y="762"/>
                      </a:lnTo>
                      <a:lnTo>
                        <a:pt x="678" y="54"/>
                      </a:lnTo>
                      <a:lnTo>
                        <a:pt x="474" y="744"/>
                      </a:lnTo>
                      <a:lnTo>
                        <a:pt x="306" y="54"/>
                      </a:lnTo>
                      <a:lnTo>
                        <a:pt x="0" y="714"/>
                      </a:lnTo>
                      <a:lnTo>
                        <a:pt x="132" y="102"/>
                      </a:lnTo>
                      <a:close/>
                    </a:path>
                  </a:pathLst>
                </a:custGeom>
                <a:noFill/>
                <a:ln w="9525" cap="flat" cmpd="sng">
                  <a:solidFill>
                    <a:schemeClr val="accent2"/>
                  </a:solidFill>
                  <a:prstDash val="solid"/>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10" name="Line 20"/>
                <p:cNvSpPr>
                  <a:spLocks noChangeShapeType="1"/>
                </p:cNvSpPr>
                <p:nvPr/>
              </p:nvSpPr>
              <p:spPr bwMode="auto">
                <a:xfrm>
                  <a:off x="4314" y="3504"/>
                  <a:ext cx="54" cy="19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11" name="Line 21"/>
                <p:cNvSpPr>
                  <a:spLocks noChangeShapeType="1"/>
                </p:cNvSpPr>
                <p:nvPr/>
              </p:nvSpPr>
              <p:spPr bwMode="auto">
                <a:xfrm>
                  <a:off x="4686" y="3408"/>
                  <a:ext cx="102" cy="27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12" name="Line 22"/>
                <p:cNvSpPr>
                  <a:spLocks noChangeShapeType="1"/>
                </p:cNvSpPr>
                <p:nvPr/>
              </p:nvSpPr>
              <p:spPr bwMode="auto">
                <a:xfrm flipH="1">
                  <a:off x="4560" y="3408"/>
                  <a:ext cx="114" cy="30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13" name="Line 23"/>
                <p:cNvSpPr>
                  <a:spLocks noChangeShapeType="1"/>
                </p:cNvSpPr>
                <p:nvPr/>
              </p:nvSpPr>
              <p:spPr bwMode="auto">
                <a:xfrm flipH="1">
                  <a:off x="4962" y="3510"/>
                  <a:ext cx="72" cy="18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14" name="Line 24"/>
                <p:cNvSpPr>
                  <a:spLocks noChangeShapeType="1"/>
                </p:cNvSpPr>
                <p:nvPr/>
              </p:nvSpPr>
              <p:spPr bwMode="auto">
                <a:xfrm flipH="1">
                  <a:off x="4650" y="3426"/>
                  <a:ext cx="24" cy="72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15" name="Line 25"/>
                <p:cNvSpPr>
                  <a:spLocks noChangeShapeType="1"/>
                </p:cNvSpPr>
                <p:nvPr/>
              </p:nvSpPr>
              <p:spPr bwMode="auto">
                <a:xfrm flipH="1">
                  <a:off x="4698" y="2052"/>
                  <a:ext cx="6" cy="61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16" name="Line 26"/>
                <p:cNvSpPr>
                  <a:spLocks noChangeShapeType="1"/>
                </p:cNvSpPr>
                <p:nvPr/>
              </p:nvSpPr>
              <p:spPr bwMode="auto">
                <a:xfrm flipH="1">
                  <a:off x="4722" y="990"/>
                  <a:ext cx="6" cy="45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17" name="Line 27"/>
                <p:cNvSpPr>
                  <a:spLocks noChangeShapeType="1"/>
                </p:cNvSpPr>
                <p:nvPr/>
              </p:nvSpPr>
              <p:spPr bwMode="auto">
                <a:xfrm flipV="1">
                  <a:off x="4704" y="1440"/>
                  <a:ext cx="12" cy="606"/>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18" name="Line 28"/>
                <p:cNvSpPr>
                  <a:spLocks noChangeShapeType="1"/>
                </p:cNvSpPr>
                <p:nvPr/>
              </p:nvSpPr>
              <p:spPr bwMode="auto">
                <a:xfrm flipV="1">
                  <a:off x="4674" y="2652"/>
                  <a:ext cx="12" cy="774"/>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19" name="Line 29"/>
                <p:cNvSpPr>
                  <a:spLocks noChangeShapeType="1"/>
                </p:cNvSpPr>
                <p:nvPr/>
              </p:nvSpPr>
              <p:spPr bwMode="auto">
                <a:xfrm flipH="1" flipV="1">
                  <a:off x="4482" y="2760"/>
                  <a:ext cx="204" cy="252"/>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20" name="Line 30"/>
                <p:cNvSpPr>
                  <a:spLocks noChangeShapeType="1"/>
                </p:cNvSpPr>
                <p:nvPr/>
              </p:nvSpPr>
              <p:spPr bwMode="auto">
                <a:xfrm flipV="1">
                  <a:off x="4674" y="2730"/>
                  <a:ext cx="246" cy="288"/>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21" name="Line 31"/>
                <p:cNvSpPr>
                  <a:spLocks noChangeShapeType="1"/>
                </p:cNvSpPr>
                <p:nvPr/>
              </p:nvSpPr>
              <p:spPr bwMode="auto">
                <a:xfrm>
                  <a:off x="4512" y="1572"/>
                  <a:ext cx="198" cy="204"/>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22" name="Line 32"/>
                <p:cNvSpPr>
                  <a:spLocks noChangeShapeType="1"/>
                </p:cNvSpPr>
                <p:nvPr/>
              </p:nvSpPr>
              <p:spPr bwMode="auto">
                <a:xfrm>
                  <a:off x="4512" y="1836"/>
                  <a:ext cx="198" cy="204"/>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23" name="Line 33"/>
                <p:cNvSpPr>
                  <a:spLocks noChangeShapeType="1"/>
                </p:cNvSpPr>
                <p:nvPr/>
              </p:nvSpPr>
              <p:spPr bwMode="auto">
                <a:xfrm>
                  <a:off x="4716" y="1776"/>
                  <a:ext cx="186" cy="348"/>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24" name="Line 34"/>
                <p:cNvSpPr>
                  <a:spLocks noChangeShapeType="1"/>
                </p:cNvSpPr>
                <p:nvPr/>
              </p:nvSpPr>
              <p:spPr bwMode="auto">
                <a:xfrm>
                  <a:off x="4728" y="1452"/>
                  <a:ext cx="186" cy="354"/>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25" name="Line 35"/>
                <p:cNvSpPr>
                  <a:spLocks noChangeShapeType="1"/>
                </p:cNvSpPr>
                <p:nvPr/>
              </p:nvSpPr>
              <p:spPr bwMode="auto">
                <a:xfrm flipH="1">
                  <a:off x="4710" y="1536"/>
                  <a:ext cx="192" cy="222"/>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26" name="Line 36"/>
                <p:cNvSpPr>
                  <a:spLocks noChangeShapeType="1"/>
                </p:cNvSpPr>
                <p:nvPr/>
              </p:nvSpPr>
              <p:spPr bwMode="auto">
                <a:xfrm flipH="1">
                  <a:off x="4716" y="1818"/>
                  <a:ext cx="198" cy="222"/>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27" name="Line 37"/>
                <p:cNvSpPr>
                  <a:spLocks noChangeShapeType="1"/>
                </p:cNvSpPr>
                <p:nvPr/>
              </p:nvSpPr>
              <p:spPr bwMode="auto">
                <a:xfrm flipH="1">
                  <a:off x="4488" y="1770"/>
                  <a:ext cx="222" cy="372"/>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28" name="Line 38"/>
                <p:cNvSpPr>
                  <a:spLocks noChangeShapeType="1"/>
                </p:cNvSpPr>
                <p:nvPr/>
              </p:nvSpPr>
              <p:spPr bwMode="auto">
                <a:xfrm flipH="1">
                  <a:off x="4500" y="1458"/>
                  <a:ext cx="210" cy="372"/>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29" name="Line 39"/>
                <p:cNvSpPr>
                  <a:spLocks noChangeShapeType="1"/>
                </p:cNvSpPr>
                <p:nvPr/>
              </p:nvSpPr>
              <p:spPr bwMode="auto">
                <a:xfrm flipV="1">
                  <a:off x="4506" y="1770"/>
                  <a:ext cx="198" cy="60"/>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30" name="Line 40"/>
                <p:cNvSpPr>
                  <a:spLocks noChangeShapeType="1"/>
                </p:cNvSpPr>
                <p:nvPr/>
              </p:nvSpPr>
              <p:spPr bwMode="auto">
                <a:xfrm>
                  <a:off x="4728" y="1770"/>
                  <a:ext cx="168" cy="54"/>
                </a:xfrm>
                <a:prstGeom prst="line">
                  <a:avLst/>
                </a:prstGeom>
                <a:noFill/>
                <a:ln w="9525">
                  <a:solidFill>
                    <a:srgbClr val="969696"/>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31" name="Line 41"/>
                <p:cNvSpPr>
                  <a:spLocks noChangeShapeType="1"/>
                </p:cNvSpPr>
                <p:nvPr/>
              </p:nvSpPr>
              <p:spPr bwMode="auto">
                <a:xfrm flipV="1">
                  <a:off x="4494" y="2340"/>
                  <a:ext cx="210" cy="84"/>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32" name="Line 42"/>
                <p:cNvSpPr>
                  <a:spLocks noChangeShapeType="1"/>
                </p:cNvSpPr>
                <p:nvPr/>
              </p:nvSpPr>
              <p:spPr bwMode="auto">
                <a:xfrm>
                  <a:off x="4716" y="2346"/>
                  <a:ext cx="192" cy="78"/>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33" name="Line 43"/>
                <p:cNvSpPr>
                  <a:spLocks noChangeShapeType="1"/>
                </p:cNvSpPr>
                <p:nvPr/>
              </p:nvSpPr>
              <p:spPr bwMode="auto">
                <a:xfrm>
                  <a:off x="4716" y="2046"/>
                  <a:ext cx="204" cy="378"/>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34" name="Line 44"/>
                <p:cNvSpPr>
                  <a:spLocks noChangeShapeType="1"/>
                </p:cNvSpPr>
                <p:nvPr/>
              </p:nvSpPr>
              <p:spPr bwMode="auto">
                <a:xfrm>
                  <a:off x="4716" y="2352"/>
                  <a:ext cx="204" cy="378"/>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35" name="Line 45"/>
                <p:cNvSpPr>
                  <a:spLocks noChangeShapeType="1"/>
                </p:cNvSpPr>
                <p:nvPr/>
              </p:nvSpPr>
              <p:spPr bwMode="auto">
                <a:xfrm>
                  <a:off x="4488" y="2436"/>
                  <a:ext cx="198" cy="22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36" name="Line 46"/>
                <p:cNvSpPr>
                  <a:spLocks noChangeShapeType="1"/>
                </p:cNvSpPr>
                <p:nvPr/>
              </p:nvSpPr>
              <p:spPr bwMode="auto">
                <a:xfrm>
                  <a:off x="4500" y="2148"/>
                  <a:ext cx="192" cy="18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37" name="Line 47"/>
                <p:cNvSpPr>
                  <a:spLocks noChangeShapeType="1"/>
                </p:cNvSpPr>
                <p:nvPr/>
              </p:nvSpPr>
              <p:spPr bwMode="auto">
                <a:xfrm flipH="1">
                  <a:off x="4704" y="2142"/>
                  <a:ext cx="216" cy="19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38" name="Line 48"/>
                <p:cNvSpPr>
                  <a:spLocks noChangeShapeType="1"/>
                </p:cNvSpPr>
                <p:nvPr/>
              </p:nvSpPr>
              <p:spPr bwMode="auto">
                <a:xfrm flipH="1">
                  <a:off x="4692" y="2424"/>
                  <a:ext cx="222" cy="25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39" name="Line 49"/>
                <p:cNvSpPr>
                  <a:spLocks noChangeShapeType="1"/>
                </p:cNvSpPr>
                <p:nvPr/>
              </p:nvSpPr>
              <p:spPr bwMode="auto">
                <a:xfrm flipH="1">
                  <a:off x="4476" y="2352"/>
                  <a:ext cx="216" cy="40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40" name="Line 50"/>
                <p:cNvSpPr>
                  <a:spLocks noChangeShapeType="1"/>
                </p:cNvSpPr>
                <p:nvPr/>
              </p:nvSpPr>
              <p:spPr bwMode="auto">
                <a:xfrm flipH="1">
                  <a:off x="4482" y="2052"/>
                  <a:ext cx="216" cy="378"/>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41" name="Line 51"/>
                <p:cNvSpPr>
                  <a:spLocks noChangeShapeType="1"/>
                </p:cNvSpPr>
                <p:nvPr/>
              </p:nvSpPr>
              <p:spPr bwMode="auto">
                <a:xfrm>
                  <a:off x="4734" y="1212"/>
                  <a:ext cx="162" cy="9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42" name="Line 52"/>
                <p:cNvSpPr>
                  <a:spLocks noChangeShapeType="1"/>
                </p:cNvSpPr>
                <p:nvPr/>
              </p:nvSpPr>
              <p:spPr bwMode="auto">
                <a:xfrm flipV="1">
                  <a:off x="4518" y="1206"/>
                  <a:ext cx="204" cy="12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43" name="Line 53"/>
                <p:cNvSpPr>
                  <a:spLocks noChangeShapeType="1"/>
                </p:cNvSpPr>
                <p:nvPr/>
              </p:nvSpPr>
              <p:spPr bwMode="auto">
                <a:xfrm>
                  <a:off x="4734" y="996"/>
                  <a:ext cx="150" cy="30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44" name="Line 54"/>
                <p:cNvSpPr>
                  <a:spLocks noChangeShapeType="1"/>
                </p:cNvSpPr>
                <p:nvPr/>
              </p:nvSpPr>
              <p:spPr bwMode="auto">
                <a:xfrm>
                  <a:off x="4728" y="1218"/>
                  <a:ext cx="174" cy="306"/>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45" name="Line 55"/>
                <p:cNvSpPr>
                  <a:spLocks noChangeShapeType="1"/>
                </p:cNvSpPr>
                <p:nvPr/>
              </p:nvSpPr>
              <p:spPr bwMode="auto">
                <a:xfrm>
                  <a:off x="4542" y="1134"/>
                  <a:ext cx="174" cy="7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46" name="Line 56"/>
                <p:cNvSpPr>
                  <a:spLocks noChangeShapeType="1"/>
                </p:cNvSpPr>
                <p:nvPr/>
              </p:nvSpPr>
              <p:spPr bwMode="auto">
                <a:xfrm>
                  <a:off x="4536" y="1338"/>
                  <a:ext cx="174" cy="102"/>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47" name="Line 57"/>
                <p:cNvSpPr>
                  <a:spLocks noChangeShapeType="1"/>
                </p:cNvSpPr>
                <p:nvPr/>
              </p:nvSpPr>
              <p:spPr bwMode="auto">
                <a:xfrm flipH="1">
                  <a:off x="4530" y="996"/>
                  <a:ext cx="192" cy="33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48" name="Line 58"/>
                <p:cNvSpPr>
                  <a:spLocks noChangeShapeType="1"/>
                </p:cNvSpPr>
                <p:nvPr/>
              </p:nvSpPr>
              <p:spPr bwMode="auto">
                <a:xfrm flipH="1">
                  <a:off x="4518" y="1230"/>
                  <a:ext cx="192" cy="33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49" name="Line 59"/>
                <p:cNvSpPr>
                  <a:spLocks noChangeShapeType="1"/>
                </p:cNvSpPr>
                <p:nvPr/>
              </p:nvSpPr>
              <p:spPr bwMode="auto">
                <a:xfrm flipH="1">
                  <a:off x="4728" y="1302"/>
                  <a:ext cx="156" cy="15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50" name="Line 60"/>
                <p:cNvSpPr>
                  <a:spLocks noChangeShapeType="1"/>
                </p:cNvSpPr>
                <p:nvPr/>
              </p:nvSpPr>
              <p:spPr bwMode="auto">
                <a:xfrm flipH="1">
                  <a:off x="4734" y="1116"/>
                  <a:ext cx="150" cy="90"/>
                </a:xfrm>
                <a:prstGeom prst="line">
                  <a:avLst/>
                </a:prstGeom>
                <a:noFill/>
                <a:ln w="9525">
                  <a:solidFill>
                    <a:schemeClr val="accent2"/>
                  </a:solidFill>
                  <a:round/>
                  <a:headEnd/>
                  <a:tailEnd/>
                </a:ln>
                <a:effectLst/>
              </p:spPr>
              <p:txBody>
                <a:bodyPr wrap="none" lIns="62444" tIns="31222" rIns="62444" bIns="31222" anchor="ctr"/>
                <a:lstStyle/>
                <a:p>
                  <a:endParaRPr lang="zh-CN" altLang="en-US" sz="2052">
                    <a:latin typeface="+mn-lt"/>
                    <a:ea typeface="+mn-ea"/>
                    <a:cs typeface="+mn-ea"/>
                    <a:sym typeface="+mn-lt"/>
                  </a:endParaRPr>
                </a:p>
              </p:txBody>
            </p:sp>
          </p:grpSp>
          <p:grpSp>
            <p:nvGrpSpPr>
              <p:cNvPr id="14" name="Group 61"/>
              <p:cNvGrpSpPr>
                <a:grpSpLocks/>
              </p:cNvGrpSpPr>
              <p:nvPr/>
            </p:nvGrpSpPr>
            <p:grpSpPr bwMode="auto">
              <a:xfrm>
                <a:off x="4770" y="2190"/>
                <a:ext cx="336" cy="378"/>
                <a:chOff x="4770" y="2190"/>
                <a:chExt cx="336" cy="378"/>
              </a:xfrm>
            </p:grpSpPr>
            <p:sp>
              <p:nvSpPr>
                <p:cNvPr id="202" name="Oval 62"/>
                <p:cNvSpPr>
                  <a:spLocks noChangeArrowheads="1"/>
                </p:cNvSpPr>
                <p:nvPr/>
              </p:nvSpPr>
              <p:spPr bwMode="auto">
                <a:xfrm>
                  <a:off x="4770" y="2190"/>
                  <a:ext cx="312"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03" name="Oval 63"/>
                <p:cNvSpPr>
                  <a:spLocks noChangeArrowheads="1"/>
                </p:cNvSpPr>
                <p:nvPr/>
              </p:nvSpPr>
              <p:spPr bwMode="auto">
                <a:xfrm>
                  <a:off x="4824" y="2190"/>
                  <a:ext cx="282" cy="378"/>
                </a:xfrm>
                <a:prstGeom prst="ellipse">
                  <a:avLst/>
                </a:prstGeom>
                <a:gradFill rotWithShape="0">
                  <a:gsLst>
                    <a:gs pos="0">
                      <a:srgbClr val="454545"/>
                    </a:gs>
                    <a:gs pos="100000">
                      <a:srgbClr val="DDDDDD"/>
                    </a:gs>
                  </a:gsLst>
                  <a:lin ang="5400000" scaled="1"/>
                </a:gra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grpSp>
          <p:grpSp>
            <p:nvGrpSpPr>
              <p:cNvPr id="15" name="Group 64"/>
              <p:cNvGrpSpPr>
                <a:grpSpLocks/>
              </p:cNvGrpSpPr>
              <p:nvPr/>
            </p:nvGrpSpPr>
            <p:grpSpPr bwMode="auto">
              <a:xfrm>
                <a:off x="4782" y="1338"/>
                <a:ext cx="336" cy="378"/>
                <a:chOff x="4770" y="2190"/>
                <a:chExt cx="336" cy="378"/>
              </a:xfrm>
            </p:grpSpPr>
            <p:sp>
              <p:nvSpPr>
                <p:cNvPr id="200" name="Oval 65"/>
                <p:cNvSpPr>
                  <a:spLocks noChangeArrowheads="1"/>
                </p:cNvSpPr>
                <p:nvPr/>
              </p:nvSpPr>
              <p:spPr bwMode="auto">
                <a:xfrm>
                  <a:off x="4770" y="2190"/>
                  <a:ext cx="312"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201" name="Oval 66"/>
                <p:cNvSpPr>
                  <a:spLocks noChangeArrowheads="1"/>
                </p:cNvSpPr>
                <p:nvPr/>
              </p:nvSpPr>
              <p:spPr bwMode="auto">
                <a:xfrm>
                  <a:off x="4824" y="2190"/>
                  <a:ext cx="282" cy="378"/>
                </a:xfrm>
                <a:prstGeom prst="ellipse">
                  <a:avLst/>
                </a:prstGeom>
                <a:gradFill rotWithShape="0">
                  <a:gsLst>
                    <a:gs pos="0">
                      <a:srgbClr val="454545"/>
                    </a:gs>
                    <a:gs pos="100000">
                      <a:srgbClr val="DDDDDD"/>
                    </a:gs>
                  </a:gsLst>
                  <a:lin ang="5400000" scaled="1"/>
                </a:gra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grpSp>
          <p:sp>
            <p:nvSpPr>
              <p:cNvPr id="194" name="Oval 67"/>
              <p:cNvSpPr>
                <a:spLocks noChangeArrowheads="1"/>
              </p:cNvSpPr>
              <p:nvPr/>
            </p:nvSpPr>
            <p:spPr bwMode="auto">
              <a:xfrm rot="-5400000">
                <a:off x="4157" y="3942"/>
                <a:ext cx="47"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95" name="Oval 68"/>
              <p:cNvSpPr>
                <a:spLocks noChangeArrowheads="1"/>
              </p:cNvSpPr>
              <p:nvPr/>
            </p:nvSpPr>
            <p:spPr bwMode="auto">
              <a:xfrm rot="-5400000">
                <a:off x="4157" y="3966"/>
                <a:ext cx="47"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96" name="Oval 69"/>
              <p:cNvSpPr>
                <a:spLocks noChangeArrowheads="1"/>
              </p:cNvSpPr>
              <p:nvPr/>
            </p:nvSpPr>
            <p:spPr bwMode="auto">
              <a:xfrm rot="-5400000">
                <a:off x="4619" y="3984"/>
                <a:ext cx="47"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97" name="Oval 70"/>
              <p:cNvSpPr>
                <a:spLocks noChangeArrowheads="1"/>
              </p:cNvSpPr>
              <p:nvPr/>
            </p:nvSpPr>
            <p:spPr bwMode="auto">
              <a:xfrm rot="-5400000">
                <a:off x="4619" y="4008"/>
                <a:ext cx="47"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98" name="Oval 71"/>
              <p:cNvSpPr>
                <a:spLocks noChangeArrowheads="1"/>
              </p:cNvSpPr>
              <p:nvPr/>
            </p:nvSpPr>
            <p:spPr bwMode="auto">
              <a:xfrm rot="-5400000">
                <a:off x="5123" y="3960"/>
                <a:ext cx="47"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sp>
            <p:nvSpPr>
              <p:cNvPr id="199" name="Oval 72"/>
              <p:cNvSpPr>
                <a:spLocks noChangeArrowheads="1"/>
              </p:cNvSpPr>
              <p:nvPr/>
            </p:nvSpPr>
            <p:spPr bwMode="auto">
              <a:xfrm rot="-5400000">
                <a:off x="5123" y="3984"/>
                <a:ext cx="47" cy="378"/>
              </a:xfrm>
              <a:prstGeom prst="ellipse">
                <a:avLst/>
              </a:prstGeom>
              <a:solidFill>
                <a:srgbClr val="969696"/>
              </a:solidFill>
              <a:ln w="9525">
                <a:noFill/>
                <a:round/>
                <a:headEnd/>
                <a:tailEnd/>
              </a:ln>
              <a:effectLst/>
            </p:spPr>
            <p:txBody>
              <a:bodyPr wrap="none" lIns="62444" tIns="31222" rIns="62444" bIns="31222" anchor="ctr"/>
              <a:lstStyle/>
              <a:p>
                <a:endParaRPr lang="zh-CN" altLang="en-US" sz="2052">
                  <a:latin typeface="+mn-lt"/>
                  <a:ea typeface="+mn-ea"/>
                  <a:cs typeface="+mn-ea"/>
                  <a:sym typeface="+mn-lt"/>
                </a:endParaRPr>
              </a:p>
            </p:txBody>
          </p:sp>
        </p:grpSp>
        <p:pic>
          <p:nvPicPr>
            <p:cNvPr id="1026" name="Picture 2" descr="D:\WMCT\5G中国移动报告\素材\200641472026976.png"/>
            <p:cNvPicPr>
              <a:picLocks noChangeAspect="1" noChangeArrowheads="1"/>
            </p:cNvPicPr>
            <p:nvPr/>
          </p:nvPicPr>
          <p:blipFill>
            <a:blip r:embed="rId3"/>
            <a:srcRect/>
            <a:stretch>
              <a:fillRect/>
            </a:stretch>
          </p:blipFill>
          <p:spPr bwMode="auto">
            <a:xfrm>
              <a:off x="6061081" y="5137953"/>
              <a:ext cx="1219200" cy="1219200"/>
            </a:xfrm>
            <a:prstGeom prst="rect">
              <a:avLst/>
            </a:prstGeom>
            <a:noFill/>
          </p:spPr>
        </p:pic>
        <p:sp>
          <p:nvSpPr>
            <p:cNvPr id="259" name="任意多边形 258"/>
            <p:cNvSpPr/>
            <p:nvPr/>
          </p:nvSpPr>
          <p:spPr bwMode="auto">
            <a:xfrm>
              <a:off x="6359525" y="2830286"/>
              <a:ext cx="1103086" cy="1593287"/>
            </a:xfrm>
            <a:custGeom>
              <a:avLst/>
              <a:gdLst>
                <a:gd name="connsiteX0" fmla="*/ 0 w 1103086"/>
                <a:gd name="connsiteY0" fmla="*/ 0 h 1669143"/>
                <a:gd name="connsiteX1" fmla="*/ 203200 w 1103086"/>
                <a:gd name="connsiteY1" fmla="*/ 101600 h 1669143"/>
                <a:gd name="connsiteX2" fmla="*/ 885371 w 1103086"/>
                <a:gd name="connsiteY2" fmla="*/ 478971 h 1669143"/>
                <a:gd name="connsiteX3" fmla="*/ 1045029 w 1103086"/>
                <a:gd name="connsiteY3" fmla="*/ 870857 h 1669143"/>
                <a:gd name="connsiteX4" fmla="*/ 1103086 w 1103086"/>
                <a:gd name="connsiteY4" fmla="*/ 1669143 h 166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3086" h="1669143">
                  <a:moveTo>
                    <a:pt x="0" y="0"/>
                  </a:moveTo>
                  <a:cubicBezTo>
                    <a:pt x="27819" y="10886"/>
                    <a:pt x="55638" y="21772"/>
                    <a:pt x="203200" y="101600"/>
                  </a:cubicBezTo>
                  <a:cubicBezTo>
                    <a:pt x="350762" y="181428"/>
                    <a:pt x="745066" y="350761"/>
                    <a:pt x="885371" y="478971"/>
                  </a:cubicBezTo>
                  <a:cubicBezTo>
                    <a:pt x="1025676" y="607181"/>
                    <a:pt x="1008743" y="672495"/>
                    <a:pt x="1045029" y="870857"/>
                  </a:cubicBezTo>
                  <a:cubicBezTo>
                    <a:pt x="1081315" y="1069219"/>
                    <a:pt x="1092200" y="1369181"/>
                    <a:pt x="1103086" y="1669143"/>
                  </a:cubicBezTo>
                </a:path>
              </a:pathLst>
            </a:cu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txBody>
            <a:bodyPr vert="horz" wrap="square" lIns="78191" tIns="39095" rIns="78191" bIns="39095" numCol="1" rtlCol="0" anchor="t" anchorCtr="0" compatLnSpc="1">
              <a:prstTxWarp prst="textNoShape">
                <a:avLst/>
              </a:prstTxWarp>
            </a:bodyPr>
            <a:lstStyle/>
            <a:p>
              <a:pPr defTabSz="781903"/>
              <a:endParaRPr lang="zh-CN" altLang="en-US" sz="1539">
                <a:cs typeface="+mn-ea"/>
                <a:sym typeface="+mn-lt"/>
              </a:endParaRPr>
            </a:p>
          </p:txBody>
        </p:sp>
        <p:sp>
          <p:nvSpPr>
            <p:cNvPr id="262" name="任意多边形 261"/>
            <p:cNvSpPr/>
            <p:nvPr/>
          </p:nvSpPr>
          <p:spPr bwMode="auto">
            <a:xfrm>
              <a:off x="7670373" y="2851937"/>
              <a:ext cx="1248228" cy="1640114"/>
            </a:xfrm>
            <a:custGeom>
              <a:avLst/>
              <a:gdLst>
                <a:gd name="connsiteX0" fmla="*/ 1248228 w 1248228"/>
                <a:gd name="connsiteY0" fmla="*/ 0 h 1640114"/>
                <a:gd name="connsiteX1" fmla="*/ 566057 w 1248228"/>
                <a:gd name="connsiteY1" fmla="*/ 217714 h 1640114"/>
                <a:gd name="connsiteX2" fmla="*/ 145143 w 1248228"/>
                <a:gd name="connsiteY2" fmla="*/ 420914 h 1640114"/>
                <a:gd name="connsiteX3" fmla="*/ 43543 w 1248228"/>
                <a:gd name="connsiteY3" fmla="*/ 725714 h 1640114"/>
                <a:gd name="connsiteX4" fmla="*/ 0 w 1248228"/>
                <a:gd name="connsiteY4" fmla="*/ 1640114 h 164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228" h="1640114">
                  <a:moveTo>
                    <a:pt x="1248228" y="0"/>
                  </a:moveTo>
                  <a:cubicBezTo>
                    <a:pt x="999066" y="73781"/>
                    <a:pt x="749905" y="147562"/>
                    <a:pt x="566057" y="217714"/>
                  </a:cubicBezTo>
                  <a:cubicBezTo>
                    <a:pt x="382209" y="287866"/>
                    <a:pt x="232229" y="336247"/>
                    <a:pt x="145143" y="420914"/>
                  </a:cubicBezTo>
                  <a:cubicBezTo>
                    <a:pt x="58057" y="505581"/>
                    <a:pt x="67733" y="522514"/>
                    <a:pt x="43543" y="725714"/>
                  </a:cubicBezTo>
                  <a:cubicBezTo>
                    <a:pt x="19353" y="928914"/>
                    <a:pt x="9676" y="1284514"/>
                    <a:pt x="0" y="1640114"/>
                  </a:cubicBezTo>
                </a:path>
              </a:pathLst>
            </a:cu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txBody>
            <a:bodyPr vert="horz" wrap="square" lIns="78191" tIns="39095" rIns="78191" bIns="39095" numCol="1" rtlCol="0" anchor="t" anchorCtr="0" compatLnSpc="1">
              <a:prstTxWarp prst="textNoShape">
                <a:avLst/>
              </a:prstTxWarp>
            </a:bodyPr>
            <a:lstStyle/>
            <a:p>
              <a:pPr defTabSz="781903"/>
              <a:endParaRPr lang="zh-CN" altLang="en-US" sz="1539">
                <a:cs typeface="+mn-ea"/>
                <a:sym typeface="+mn-lt"/>
              </a:endParaRPr>
            </a:p>
          </p:txBody>
        </p:sp>
        <p:sp>
          <p:nvSpPr>
            <p:cNvPr id="263" name="任意多边形 262"/>
            <p:cNvSpPr/>
            <p:nvPr/>
          </p:nvSpPr>
          <p:spPr bwMode="auto">
            <a:xfrm>
              <a:off x="7578725" y="3077029"/>
              <a:ext cx="16933" cy="1393371"/>
            </a:xfrm>
            <a:custGeom>
              <a:avLst/>
              <a:gdLst>
                <a:gd name="connsiteX0" fmla="*/ 0 w 16933"/>
                <a:gd name="connsiteY0" fmla="*/ 0 h 1393371"/>
                <a:gd name="connsiteX1" fmla="*/ 14514 w 16933"/>
                <a:gd name="connsiteY1" fmla="*/ 290285 h 1393371"/>
                <a:gd name="connsiteX2" fmla="*/ 14514 w 16933"/>
                <a:gd name="connsiteY2" fmla="*/ 1393371 h 1393371"/>
              </a:gdLst>
              <a:ahLst/>
              <a:cxnLst>
                <a:cxn ang="0">
                  <a:pos x="connsiteX0" y="connsiteY0"/>
                </a:cxn>
                <a:cxn ang="0">
                  <a:pos x="connsiteX1" y="connsiteY1"/>
                </a:cxn>
                <a:cxn ang="0">
                  <a:pos x="connsiteX2" y="connsiteY2"/>
                </a:cxn>
              </a:cxnLst>
              <a:rect l="l" t="t" r="r" b="b"/>
              <a:pathLst>
                <a:path w="16933" h="1393371">
                  <a:moveTo>
                    <a:pt x="0" y="0"/>
                  </a:moveTo>
                  <a:cubicBezTo>
                    <a:pt x="6047" y="29028"/>
                    <a:pt x="12095" y="58057"/>
                    <a:pt x="14514" y="290285"/>
                  </a:cubicBezTo>
                  <a:cubicBezTo>
                    <a:pt x="16933" y="522513"/>
                    <a:pt x="15723" y="957942"/>
                    <a:pt x="14514" y="1393371"/>
                  </a:cubicBezTo>
                </a:path>
              </a:pathLst>
            </a:cu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txBody>
            <a:bodyPr vert="horz" wrap="square" lIns="78191" tIns="39095" rIns="78191" bIns="39095" numCol="1" rtlCol="0" anchor="t" anchorCtr="0" compatLnSpc="1">
              <a:prstTxWarp prst="textNoShape">
                <a:avLst/>
              </a:prstTxWarp>
            </a:bodyPr>
            <a:lstStyle/>
            <a:p>
              <a:pPr defTabSz="781903"/>
              <a:endParaRPr lang="zh-CN" altLang="en-US" sz="1539">
                <a:cs typeface="+mn-ea"/>
                <a:sym typeface="+mn-lt"/>
              </a:endParaRPr>
            </a:p>
          </p:txBody>
        </p:sp>
        <p:pic>
          <p:nvPicPr>
            <p:cNvPr id="265" name="Picture 2" descr="D:\WMCT\5G中国移动报告\素材\200641472026976.png"/>
            <p:cNvPicPr>
              <a:picLocks noChangeAspect="1" noChangeArrowheads="1"/>
            </p:cNvPicPr>
            <p:nvPr/>
          </p:nvPicPr>
          <p:blipFill>
            <a:blip r:embed="rId3"/>
            <a:srcRect/>
            <a:stretch>
              <a:fillRect/>
            </a:stretch>
          </p:blipFill>
          <p:spPr bwMode="auto">
            <a:xfrm>
              <a:off x="6989775" y="4566449"/>
              <a:ext cx="1219200" cy="1219200"/>
            </a:xfrm>
            <a:prstGeom prst="rect">
              <a:avLst/>
            </a:prstGeom>
            <a:noFill/>
          </p:spPr>
        </p:pic>
        <p:pic>
          <p:nvPicPr>
            <p:cNvPr id="266" name="Picture 2" descr="D:\WMCT\5G中国移动报告\素材\200641472026976.png"/>
            <p:cNvPicPr>
              <a:picLocks noChangeAspect="1" noChangeArrowheads="1"/>
            </p:cNvPicPr>
            <p:nvPr/>
          </p:nvPicPr>
          <p:blipFill>
            <a:blip r:embed="rId3"/>
            <a:srcRect/>
            <a:stretch>
              <a:fillRect/>
            </a:stretch>
          </p:blipFill>
          <p:spPr bwMode="auto">
            <a:xfrm>
              <a:off x="7847031" y="4995077"/>
              <a:ext cx="1219200" cy="1219200"/>
            </a:xfrm>
            <a:prstGeom prst="rect">
              <a:avLst/>
            </a:prstGeom>
            <a:noFill/>
          </p:spPr>
        </p:pic>
        <p:sp>
          <p:nvSpPr>
            <p:cNvPr id="267" name="TextBox 266"/>
            <p:cNvSpPr txBox="1"/>
            <p:nvPr/>
          </p:nvSpPr>
          <p:spPr>
            <a:xfrm>
              <a:off x="5561015" y="1566054"/>
              <a:ext cx="716481" cy="384973"/>
            </a:xfrm>
            <a:prstGeom prst="rect">
              <a:avLst/>
            </a:prstGeom>
            <a:noFill/>
          </p:spPr>
          <p:txBody>
            <a:bodyPr wrap="none" rtlCol="0">
              <a:spAutoFit/>
            </a:bodyPr>
            <a:lstStyle/>
            <a:p>
              <a:pPr>
                <a:buNone/>
              </a:pPr>
              <a:r>
                <a:rPr lang="en-US" altLang="zh-CN" sz="1539" dirty="0">
                  <a:latin typeface="+mn-lt"/>
                  <a:ea typeface="+mn-ea"/>
                  <a:cs typeface="+mn-ea"/>
                  <a:sym typeface="+mn-lt"/>
                </a:rPr>
                <a:t>RRU</a:t>
              </a:r>
              <a:endParaRPr lang="zh-CN" altLang="en-US" sz="1539" dirty="0">
                <a:latin typeface="+mn-lt"/>
                <a:ea typeface="+mn-ea"/>
                <a:cs typeface="+mn-ea"/>
                <a:sym typeface="+mn-lt"/>
              </a:endParaRPr>
            </a:p>
          </p:txBody>
        </p:sp>
        <p:sp>
          <p:nvSpPr>
            <p:cNvPr id="268" name="TextBox 267"/>
            <p:cNvSpPr txBox="1"/>
            <p:nvPr/>
          </p:nvSpPr>
          <p:spPr>
            <a:xfrm>
              <a:off x="9132915" y="1566054"/>
              <a:ext cx="716481" cy="384973"/>
            </a:xfrm>
            <a:prstGeom prst="rect">
              <a:avLst/>
            </a:prstGeom>
            <a:noFill/>
          </p:spPr>
          <p:txBody>
            <a:bodyPr wrap="none" rtlCol="0">
              <a:spAutoFit/>
            </a:bodyPr>
            <a:lstStyle/>
            <a:p>
              <a:pPr>
                <a:buNone/>
              </a:pPr>
              <a:r>
                <a:rPr lang="en-US" altLang="zh-CN" sz="1539" dirty="0">
                  <a:latin typeface="+mn-lt"/>
                  <a:ea typeface="+mn-ea"/>
                  <a:cs typeface="+mn-ea"/>
                  <a:sym typeface="+mn-lt"/>
                </a:rPr>
                <a:t>RRU</a:t>
              </a:r>
              <a:endParaRPr lang="zh-CN" altLang="en-US" sz="1539" dirty="0">
                <a:latin typeface="+mn-lt"/>
                <a:ea typeface="+mn-ea"/>
                <a:cs typeface="+mn-ea"/>
                <a:sym typeface="+mn-lt"/>
              </a:endParaRPr>
            </a:p>
          </p:txBody>
        </p:sp>
        <p:sp>
          <p:nvSpPr>
            <p:cNvPr id="269" name="TextBox 268"/>
            <p:cNvSpPr txBox="1"/>
            <p:nvPr/>
          </p:nvSpPr>
          <p:spPr>
            <a:xfrm>
              <a:off x="7704155" y="3637755"/>
              <a:ext cx="703359" cy="384973"/>
            </a:xfrm>
            <a:prstGeom prst="rect">
              <a:avLst/>
            </a:prstGeom>
            <a:noFill/>
          </p:spPr>
          <p:txBody>
            <a:bodyPr wrap="none" rtlCol="0">
              <a:spAutoFit/>
            </a:bodyPr>
            <a:lstStyle/>
            <a:p>
              <a:pPr>
                <a:buNone/>
              </a:pPr>
              <a:r>
                <a:rPr lang="en-US" altLang="zh-CN" sz="1539" dirty="0">
                  <a:latin typeface="+mn-lt"/>
                  <a:ea typeface="+mn-ea"/>
                  <a:cs typeface="+mn-ea"/>
                  <a:sym typeface="+mn-lt"/>
                </a:rPr>
                <a:t>Fiber</a:t>
              </a:r>
              <a:endParaRPr lang="zh-CN" altLang="en-US" sz="1539" dirty="0">
                <a:latin typeface="+mn-lt"/>
                <a:ea typeface="+mn-ea"/>
                <a:cs typeface="+mn-ea"/>
                <a:sym typeface="+mn-lt"/>
              </a:endParaRPr>
            </a:p>
          </p:txBody>
        </p:sp>
        <p:sp>
          <p:nvSpPr>
            <p:cNvPr id="270" name="TextBox 269"/>
            <p:cNvSpPr txBox="1"/>
            <p:nvPr/>
          </p:nvSpPr>
          <p:spPr>
            <a:xfrm>
              <a:off x="7275527" y="1566054"/>
              <a:ext cx="716481" cy="384973"/>
            </a:xfrm>
            <a:prstGeom prst="rect">
              <a:avLst/>
            </a:prstGeom>
            <a:noFill/>
          </p:spPr>
          <p:txBody>
            <a:bodyPr wrap="none" rtlCol="0">
              <a:spAutoFit/>
            </a:bodyPr>
            <a:lstStyle/>
            <a:p>
              <a:pPr>
                <a:buNone/>
              </a:pPr>
              <a:r>
                <a:rPr lang="en-US" altLang="zh-CN" sz="1539" dirty="0">
                  <a:latin typeface="+mn-lt"/>
                  <a:ea typeface="+mn-ea"/>
                  <a:cs typeface="+mn-ea"/>
                  <a:sym typeface="+mn-lt"/>
                </a:rPr>
                <a:t>RRU</a:t>
              </a:r>
              <a:endParaRPr lang="zh-CN" altLang="en-US" sz="1539" dirty="0">
                <a:latin typeface="+mn-lt"/>
                <a:ea typeface="+mn-ea"/>
                <a:cs typeface="+mn-ea"/>
                <a:sym typeface="+mn-lt"/>
              </a:endParaRPr>
            </a:p>
          </p:txBody>
        </p:sp>
        <p:sp>
          <p:nvSpPr>
            <p:cNvPr id="271" name="TextBox 270"/>
            <p:cNvSpPr txBox="1"/>
            <p:nvPr/>
          </p:nvSpPr>
          <p:spPr>
            <a:xfrm>
              <a:off x="7204089" y="5923771"/>
              <a:ext cx="782093" cy="384973"/>
            </a:xfrm>
            <a:prstGeom prst="rect">
              <a:avLst/>
            </a:prstGeom>
            <a:noFill/>
          </p:spPr>
          <p:txBody>
            <a:bodyPr wrap="none" rtlCol="0">
              <a:spAutoFit/>
            </a:bodyPr>
            <a:lstStyle/>
            <a:p>
              <a:pPr>
                <a:buNone/>
              </a:pPr>
              <a:r>
                <a:rPr lang="en-US" altLang="zh-CN" sz="1539" dirty="0">
                  <a:latin typeface="+mn-lt"/>
                  <a:ea typeface="+mn-ea"/>
                  <a:cs typeface="+mn-ea"/>
                  <a:sym typeface="+mn-lt"/>
                </a:rPr>
                <a:t>Cloud</a:t>
              </a:r>
              <a:endParaRPr lang="zh-CN" altLang="en-US" sz="1539" dirty="0">
                <a:latin typeface="+mn-lt"/>
                <a:ea typeface="+mn-ea"/>
                <a:cs typeface="+mn-ea"/>
                <a:sym typeface="+mn-lt"/>
              </a:endParaRPr>
            </a:p>
          </p:txBody>
        </p:sp>
      </p:grpSp>
      <p:sp>
        <p:nvSpPr>
          <p:cNvPr id="252" name="TextBox 251"/>
          <p:cNvSpPr txBox="1"/>
          <p:nvPr/>
        </p:nvSpPr>
        <p:spPr>
          <a:xfrm>
            <a:off x="4938523" y="5872485"/>
            <a:ext cx="2871095" cy="1039708"/>
          </a:xfrm>
          <a:prstGeom prst="rect">
            <a:avLst/>
          </a:prstGeom>
          <a:noFill/>
        </p:spPr>
        <p:txBody>
          <a:bodyPr wrap="square" rtlCol="0">
            <a:spAutoFit/>
          </a:bodyPr>
          <a:lstStyle/>
          <a:p>
            <a:pPr>
              <a:buNone/>
            </a:pPr>
            <a:r>
              <a:rPr lang="en-US" sz="2052" dirty="0">
                <a:latin typeface="+mn-lt"/>
                <a:ea typeface="+mn-ea"/>
                <a:cs typeface="+mn-ea"/>
                <a:sym typeface="+mn-lt"/>
              </a:rPr>
              <a:t>C-RAN </a:t>
            </a:r>
            <a:r>
              <a:rPr lang="zh-CN" altLang="en-US" sz="2052" dirty="0">
                <a:latin typeface="+mn-lt"/>
                <a:ea typeface="+mn-ea"/>
                <a:cs typeface="+mn-ea"/>
                <a:sym typeface="+mn-lt"/>
              </a:rPr>
              <a:t>无线接入网绿色演进白皮书 </a:t>
            </a:r>
            <a:r>
              <a:rPr lang="en-US" altLang="zh-CN" sz="2052" dirty="0">
                <a:latin typeface="+mn-lt"/>
                <a:ea typeface="+mn-ea"/>
                <a:cs typeface="+mn-ea"/>
                <a:sym typeface="+mn-lt"/>
              </a:rPr>
              <a:t>(v2.5)</a:t>
            </a:r>
            <a:r>
              <a:rPr lang="zh-CN" altLang="en-US" sz="2052" dirty="0">
                <a:latin typeface="+mn-lt"/>
                <a:ea typeface="+mn-ea"/>
                <a:cs typeface="+mn-ea"/>
                <a:sym typeface="+mn-lt"/>
              </a:rPr>
              <a:t>，</a:t>
            </a:r>
            <a:r>
              <a:rPr lang="en-US" altLang="zh-CN" sz="2052" dirty="0">
                <a:latin typeface="+mn-lt"/>
                <a:ea typeface="+mn-ea"/>
                <a:cs typeface="+mn-ea"/>
                <a:sym typeface="+mn-lt"/>
              </a:rPr>
              <a:t>2011</a:t>
            </a:r>
            <a:endParaRPr lang="zh-CN" altLang="en-US" sz="2052" dirty="0">
              <a:latin typeface="+mn-lt"/>
              <a:ea typeface="+mn-ea"/>
              <a:cs typeface="+mn-ea"/>
              <a:sym typeface="+mn-lt"/>
            </a:endParaRPr>
          </a:p>
        </p:txBody>
      </p:sp>
      <p:sp>
        <p:nvSpPr>
          <p:cNvPr id="2" name="矩形 1">
            <a:extLst>
              <a:ext uri="{FF2B5EF4-FFF2-40B4-BE49-F238E27FC236}">
                <a16:creationId xmlns:a16="http://schemas.microsoft.com/office/drawing/2014/main" id="{0A9F79AC-8AAB-410C-B6DA-D8C17667ECDB}"/>
              </a:ext>
            </a:extLst>
          </p:cNvPr>
          <p:cNvSpPr/>
          <p:nvPr/>
        </p:nvSpPr>
        <p:spPr>
          <a:xfrm>
            <a:off x="151330" y="1428606"/>
            <a:ext cx="4416747" cy="1631216"/>
          </a:xfrm>
          <a:prstGeom prst="rect">
            <a:avLst/>
          </a:prstGeom>
        </p:spPr>
        <p:txBody>
          <a:bodyPr wrap="square">
            <a:spAutoFit/>
          </a:bodyPr>
          <a:lstStyle/>
          <a:p>
            <a:pPr>
              <a:buNone/>
            </a:pPr>
            <a:r>
              <a:rPr lang="en-US" altLang="zh-CN" sz="2000" b="1" dirty="0">
                <a:solidFill>
                  <a:srgbClr val="C00000"/>
                </a:solidFill>
                <a:latin typeface="+mn-lt"/>
                <a:ea typeface="+mn-ea"/>
                <a:cs typeface="+mn-ea"/>
                <a:sym typeface="+mn-lt"/>
              </a:rPr>
              <a:t>C-RAN</a:t>
            </a:r>
            <a:r>
              <a:rPr lang="zh-CN" altLang="en-US" sz="2000" dirty="0">
                <a:latin typeface="+mn-lt"/>
                <a:ea typeface="+mn-ea"/>
                <a:cs typeface="+mn-ea"/>
                <a:sym typeface="+mn-lt"/>
              </a:rPr>
              <a:t>基于集中化处理</a:t>
            </a:r>
            <a:r>
              <a:rPr lang="en-US" altLang="zh-CN" sz="2000" dirty="0">
                <a:latin typeface="+mn-lt"/>
                <a:ea typeface="+mn-ea"/>
                <a:cs typeface="+mn-ea"/>
                <a:sym typeface="+mn-lt"/>
              </a:rPr>
              <a:t>(Centralized Processing)</a:t>
            </a:r>
            <a:r>
              <a:rPr lang="zh-CN" altLang="en-US" sz="2000" dirty="0">
                <a:latin typeface="+mn-lt"/>
                <a:ea typeface="+mn-ea"/>
                <a:cs typeface="+mn-ea"/>
                <a:sym typeface="+mn-lt"/>
              </a:rPr>
              <a:t>，协作式无线电</a:t>
            </a:r>
            <a:r>
              <a:rPr lang="en-US" altLang="zh-CN" sz="2000" dirty="0">
                <a:latin typeface="+mn-lt"/>
                <a:ea typeface="+mn-ea"/>
                <a:cs typeface="+mn-ea"/>
                <a:sym typeface="+mn-lt"/>
              </a:rPr>
              <a:t>(Collaborative Radio)</a:t>
            </a:r>
            <a:r>
              <a:rPr lang="zh-CN" altLang="en-US" sz="2000" dirty="0">
                <a:latin typeface="+mn-lt"/>
                <a:ea typeface="+mn-ea"/>
                <a:cs typeface="+mn-ea"/>
                <a:sym typeface="+mn-lt"/>
              </a:rPr>
              <a:t>和实时云计算构架</a:t>
            </a:r>
            <a:r>
              <a:rPr lang="en-US" altLang="zh-CN" sz="2000" dirty="0">
                <a:latin typeface="+mn-lt"/>
                <a:ea typeface="+mn-ea"/>
                <a:cs typeface="+mn-ea"/>
                <a:sym typeface="+mn-lt"/>
              </a:rPr>
              <a:t>(Real-time Cloud Infrastructure)</a:t>
            </a:r>
            <a:r>
              <a:rPr lang="zh-CN" altLang="en-US" sz="2000" dirty="0">
                <a:latin typeface="+mn-lt"/>
                <a:ea typeface="+mn-ea"/>
                <a:cs typeface="+mn-ea"/>
                <a:sym typeface="+mn-lt"/>
              </a:rPr>
              <a:t>的绿色无线接入网构架</a:t>
            </a:r>
            <a:r>
              <a:rPr lang="en-US" altLang="zh-CN" sz="2000" dirty="0">
                <a:latin typeface="+mn-lt"/>
                <a:ea typeface="+mn-ea"/>
                <a:cs typeface="+mn-ea"/>
                <a:sym typeface="+mn-lt"/>
              </a:rPr>
              <a:t>(Clean system)</a:t>
            </a:r>
            <a:endParaRPr lang="en-US" altLang="zh-CN" sz="2000" b="1" dirty="0">
              <a:solidFill>
                <a:srgbClr val="C00000"/>
              </a:solidFill>
              <a:latin typeface="+mn-lt"/>
              <a:ea typeface="+mn-ea"/>
              <a:cs typeface="+mn-ea"/>
              <a:sym typeface="+mn-lt"/>
            </a:endParaRPr>
          </a:p>
        </p:txBody>
      </p:sp>
      <p:sp>
        <p:nvSpPr>
          <p:cNvPr id="17" name="矩形 16">
            <a:extLst>
              <a:ext uri="{FF2B5EF4-FFF2-40B4-BE49-F238E27FC236}">
                <a16:creationId xmlns:a16="http://schemas.microsoft.com/office/drawing/2014/main" id="{19ECC9B2-1758-4751-9C07-501ED616C968}"/>
              </a:ext>
            </a:extLst>
          </p:cNvPr>
          <p:cNvSpPr/>
          <p:nvPr/>
        </p:nvSpPr>
        <p:spPr>
          <a:xfrm>
            <a:off x="5395180" y="1236542"/>
            <a:ext cx="2294218" cy="338554"/>
          </a:xfrm>
          <a:prstGeom prst="rect">
            <a:avLst/>
          </a:prstGeom>
        </p:spPr>
        <p:txBody>
          <a:bodyPr wrap="none">
            <a:spAutoFit/>
          </a:bodyPr>
          <a:lstStyle/>
          <a:p>
            <a:r>
              <a:rPr lang="zh-CN" altLang="en-US" sz="1600" dirty="0">
                <a:latin typeface="+mn-lt"/>
                <a:ea typeface="+mn-ea"/>
                <a:cs typeface="+mn-ea"/>
                <a:sym typeface="+mn-lt"/>
              </a:rPr>
              <a:t>远端射频单元</a:t>
            </a:r>
            <a:r>
              <a:rPr lang="en-US" altLang="zh-CN" sz="1600" dirty="0">
                <a:latin typeface="+mn-lt"/>
                <a:ea typeface="+mn-ea"/>
                <a:cs typeface="+mn-ea"/>
                <a:sym typeface="+mn-lt"/>
              </a:rPr>
              <a:t>:</a:t>
            </a:r>
            <a:r>
              <a:rPr lang="zh-CN" altLang="en-US" sz="1600" dirty="0">
                <a:latin typeface="+mn-lt"/>
                <a:ea typeface="+mn-ea"/>
                <a:cs typeface="+mn-ea"/>
                <a:sym typeface="+mn-lt"/>
              </a:rPr>
              <a:t>收发任务</a:t>
            </a:r>
          </a:p>
        </p:txBody>
      </p:sp>
    </p:spTree>
    <p:extLst>
      <p:ext uri="{BB962C8B-B14F-4D97-AF65-F5344CB8AC3E}">
        <p14:creationId xmlns:p14="http://schemas.microsoft.com/office/powerpoint/2010/main" val="15621637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标题 271"/>
          <p:cNvSpPr>
            <a:spLocks noGrp="1"/>
          </p:cNvSpPr>
          <p:nvPr>
            <p:ph type="title"/>
          </p:nvPr>
        </p:nvSpPr>
        <p:spPr>
          <a:xfrm>
            <a:off x="1288640" y="127016"/>
            <a:ext cx="7886700" cy="1325563"/>
          </a:xfrm>
        </p:spPr>
        <p:txBody>
          <a:bodyPr/>
          <a:lstStyle/>
          <a:p>
            <a:r>
              <a:rPr lang="zh-CN" altLang="en-US" dirty="0">
                <a:solidFill>
                  <a:srgbClr val="C00000"/>
                </a:solidFill>
                <a:latin typeface="+mn-lt"/>
                <a:ea typeface="+mn-ea"/>
                <a:cs typeface="+mn-ea"/>
                <a:sym typeface="+mn-lt"/>
              </a:rPr>
              <a:t>新型网络架构</a:t>
            </a:r>
            <a:endParaRPr lang="zh-CN" altLang="en-US" dirty="0">
              <a:latin typeface="+mn-lt"/>
              <a:ea typeface="+mn-ea"/>
              <a:cs typeface="+mn-ea"/>
              <a:sym typeface="+mn-lt"/>
            </a:endParaRPr>
          </a:p>
        </p:txBody>
      </p:sp>
      <p:grpSp>
        <p:nvGrpSpPr>
          <p:cNvPr id="45" name="组合 44"/>
          <p:cNvGrpSpPr/>
          <p:nvPr/>
        </p:nvGrpSpPr>
        <p:grpSpPr>
          <a:xfrm>
            <a:off x="590733" y="1657474"/>
            <a:ext cx="7585407" cy="4628238"/>
            <a:chOff x="539824" y="1318329"/>
            <a:chExt cx="8257940" cy="5097511"/>
          </a:xfrm>
        </p:grpSpPr>
        <p:sp>
          <p:nvSpPr>
            <p:cNvPr id="7" name="Freeform 10"/>
            <p:cNvSpPr>
              <a:spLocks/>
            </p:cNvSpPr>
            <p:nvPr/>
          </p:nvSpPr>
          <p:spPr bwMode="auto">
            <a:xfrm>
              <a:off x="539824" y="1318329"/>
              <a:ext cx="4949156" cy="4325104"/>
            </a:xfrm>
            <a:custGeom>
              <a:avLst/>
              <a:gdLst>
                <a:gd name="T0" fmla="*/ 2687 w 2824"/>
                <a:gd name="T1" fmla="*/ 568 h 2307"/>
                <a:gd name="T2" fmla="*/ 2729 w 2824"/>
                <a:gd name="T3" fmla="*/ 502 h 2307"/>
                <a:gd name="T4" fmla="*/ 2817 w 2824"/>
                <a:gd name="T5" fmla="*/ 518 h 2307"/>
                <a:gd name="T6" fmla="*/ 2815 w 2824"/>
                <a:gd name="T7" fmla="*/ 464 h 2307"/>
                <a:gd name="T8" fmla="*/ 2741 w 2824"/>
                <a:gd name="T9" fmla="*/ 429 h 2307"/>
                <a:gd name="T10" fmla="*/ 2568 w 2824"/>
                <a:gd name="T11" fmla="*/ 381 h 2307"/>
                <a:gd name="T12" fmla="*/ 2501 w 2824"/>
                <a:gd name="T13" fmla="*/ 382 h 2307"/>
                <a:gd name="T14" fmla="*/ 2337 w 2824"/>
                <a:gd name="T15" fmla="*/ 325 h 2307"/>
                <a:gd name="T16" fmla="*/ 2133 w 2824"/>
                <a:gd name="T17" fmla="*/ 280 h 2307"/>
                <a:gd name="T18" fmla="*/ 1978 w 2824"/>
                <a:gd name="T19" fmla="*/ 218 h 2307"/>
                <a:gd name="T20" fmla="*/ 1709 w 2824"/>
                <a:gd name="T21" fmla="*/ 210 h 2307"/>
                <a:gd name="T22" fmla="*/ 1694 w 2824"/>
                <a:gd name="T23" fmla="*/ 61 h 2307"/>
                <a:gd name="T24" fmla="*/ 1333 w 2824"/>
                <a:gd name="T25" fmla="*/ 265 h 2307"/>
                <a:gd name="T26" fmla="*/ 1306 w 2824"/>
                <a:gd name="T27" fmla="*/ 287 h 2307"/>
                <a:gd name="T28" fmla="*/ 1264 w 2824"/>
                <a:gd name="T29" fmla="*/ 444 h 2307"/>
                <a:gd name="T30" fmla="*/ 1214 w 2824"/>
                <a:gd name="T31" fmla="*/ 391 h 2307"/>
                <a:gd name="T32" fmla="*/ 1152 w 2824"/>
                <a:gd name="T33" fmla="*/ 308 h 2307"/>
                <a:gd name="T34" fmla="*/ 1131 w 2824"/>
                <a:gd name="T35" fmla="*/ 425 h 2307"/>
                <a:gd name="T36" fmla="*/ 996 w 2824"/>
                <a:gd name="T37" fmla="*/ 437 h 2307"/>
                <a:gd name="T38" fmla="*/ 720 w 2824"/>
                <a:gd name="T39" fmla="*/ 509 h 2307"/>
                <a:gd name="T40" fmla="*/ 771 w 2824"/>
                <a:gd name="T41" fmla="*/ 511 h 2307"/>
                <a:gd name="T42" fmla="*/ 690 w 2824"/>
                <a:gd name="T43" fmla="*/ 393 h 2307"/>
                <a:gd name="T44" fmla="*/ 587 w 2824"/>
                <a:gd name="T45" fmla="*/ 361 h 2307"/>
                <a:gd name="T46" fmla="*/ 456 w 2824"/>
                <a:gd name="T47" fmla="*/ 471 h 2307"/>
                <a:gd name="T48" fmla="*/ 494 w 2824"/>
                <a:gd name="T49" fmla="*/ 616 h 2307"/>
                <a:gd name="T50" fmla="*/ 568 w 2824"/>
                <a:gd name="T51" fmla="*/ 579 h 2307"/>
                <a:gd name="T52" fmla="*/ 575 w 2824"/>
                <a:gd name="T53" fmla="*/ 686 h 2307"/>
                <a:gd name="T54" fmla="*/ 371 w 2824"/>
                <a:gd name="T55" fmla="*/ 797 h 2307"/>
                <a:gd name="T56" fmla="*/ 237 w 2824"/>
                <a:gd name="T57" fmla="*/ 957 h 2307"/>
                <a:gd name="T58" fmla="*/ 184 w 2824"/>
                <a:gd name="T59" fmla="*/ 1078 h 2307"/>
                <a:gd name="T60" fmla="*/ 284 w 2824"/>
                <a:gd name="T61" fmla="*/ 1065 h 2307"/>
                <a:gd name="T62" fmla="*/ 405 w 2824"/>
                <a:gd name="T63" fmla="*/ 1102 h 2307"/>
                <a:gd name="T64" fmla="*/ 537 w 2824"/>
                <a:gd name="T65" fmla="*/ 1169 h 2307"/>
                <a:gd name="T66" fmla="*/ 620 w 2824"/>
                <a:gd name="T67" fmla="*/ 1057 h 2307"/>
                <a:gd name="T68" fmla="*/ 782 w 2824"/>
                <a:gd name="T69" fmla="*/ 1057 h 2307"/>
                <a:gd name="T70" fmla="*/ 628 w 2824"/>
                <a:gd name="T71" fmla="*/ 1149 h 2307"/>
                <a:gd name="T72" fmla="*/ 716 w 2824"/>
                <a:gd name="T73" fmla="*/ 1217 h 2307"/>
                <a:gd name="T74" fmla="*/ 433 w 2824"/>
                <a:gd name="T75" fmla="*/ 1283 h 2307"/>
                <a:gd name="T76" fmla="*/ 0 w 2824"/>
                <a:gd name="T77" fmla="*/ 1460 h 2307"/>
                <a:gd name="T78" fmla="*/ 42 w 2824"/>
                <a:gd name="T79" fmla="*/ 1628 h 2307"/>
                <a:gd name="T80" fmla="*/ 272 w 2824"/>
                <a:gd name="T81" fmla="*/ 1682 h 2307"/>
                <a:gd name="T82" fmla="*/ 379 w 2824"/>
                <a:gd name="T83" fmla="*/ 1828 h 2307"/>
                <a:gd name="T84" fmla="*/ 400 w 2824"/>
                <a:gd name="T85" fmla="*/ 2047 h 2307"/>
                <a:gd name="T86" fmla="*/ 690 w 2824"/>
                <a:gd name="T87" fmla="*/ 2130 h 2307"/>
                <a:gd name="T88" fmla="*/ 802 w 2824"/>
                <a:gd name="T89" fmla="*/ 1930 h 2307"/>
                <a:gd name="T90" fmla="*/ 937 w 2824"/>
                <a:gd name="T91" fmla="*/ 1608 h 2307"/>
                <a:gd name="T92" fmla="*/ 820 w 2824"/>
                <a:gd name="T93" fmla="*/ 1575 h 2307"/>
                <a:gd name="T94" fmla="*/ 820 w 2824"/>
                <a:gd name="T95" fmla="*/ 1510 h 2307"/>
                <a:gd name="T96" fmla="*/ 962 w 2824"/>
                <a:gd name="T97" fmla="*/ 1347 h 2307"/>
                <a:gd name="T98" fmla="*/ 1292 w 2824"/>
                <a:gd name="T99" fmla="*/ 1637 h 2307"/>
                <a:gd name="T100" fmla="*/ 1451 w 2824"/>
                <a:gd name="T101" fmla="*/ 1466 h 2307"/>
                <a:gd name="T102" fmla="*/ 1552 w 2824"/>
                <a:gd name="T103" fmla="*/ 1540 h 2307"/>
                <a:gd name="T104" fmla="*/ 1649 w 2824"/>
                <a:gd name="T105" fmla="*/ 1742 h 2307"/>
                <a:gd name="T106" fmla="*/ 1671 w 2824"/>
                <a:gd name="T107" fmla="*/ 1702 h 2307"/>
                <a:gd name="T108" fmla="*/ 1652 w 2824"/>
                <a:gd name="T109" fmla="*/ 1625 h 2307"/>
                <a:gd name="T110" fmla="*/ 1721 w 2824"/>
                <a:gd name="T111" fmla="*/ 1546 h 2307"/>
                <a:gd name="T112" fmla="*/ 1756 w 2824"/>
                <a:gd name="T113" fmla="*/ 1492 h 2307"/>
                <a:gd name="T114" fmla="*/ 1899 w 2824"/>
                <a:gd name="T115" fmla="*/ 1297 h 2307"/>
                <a:gd name="T116" fmla="*/ 1996 w 2824"/>
                <a:gd name="T117" fmla="*/ 1211 h 2307"/>
                <a:gd name="T118" fmla="*/ 2141 w 2824"/>
                <a:gd name="T119" fmla="*/ 929 h 2307"/>
                <a:gd name="T120" fmla="*/ 2120 w 2824"/>
                <a:gd name="T121" fmla="*/ 828 h 2307"/>
                <a:gd name="T122" fmla="*/ 2388 w 2824"/>
                <a:gd name="T123" fmla="*/ 755 h 2307"/>
                <a:gd name="T124" fmla="*/ 2464 w 2824"/>
                <a:gd name="T125" fmla="*/ 778 h 2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24" h="2307">
                  <a:moveTo>
                    <a:pt x="2486" y="674"/>
                  </a:moveTo>
                  <a:lnTo>
                    <a:pt x="2548" y="666"/>
                  </a:lnTo>
                  <a:lnTo>
                    <a:pt x="2559" y="663"/>
                  </a:lnTo>
                  <a:lnTo>
                    <a:pt x="2584" y="656"/>
                  </a:lnTo>
                  <a:lnTo>
                    <a:pt x="2618" y="643"/>
                  </a:lnTo>
                  <a:lnTo>
                    <a:pt x="2633" y="636"/>
                  </a:lnTo>
                  <a:lnTo>
                    <a:pt x="2648" y="628"/>
                  </a:lnTo>
                  <a:lnTo>
                    <a:pt x="2660" y="619"/>
                  </a:lnTo>
                  <a:lnTo>
                    <a:pt x="2671" y="609"/>
                  </a:lnTo>
                  <a:lnTo>
                    <a:pt x="2680" y="597"/>
                  </a:lnTo>
                  <a:lnTo>
                    <a:pt x="2686" y="585"/>
                  </a:lnTo>
                  <a:lnTo>
                    <a:pt x="2687" y="574"/>
                  </a:lnTo>
                  <a:lnTo>
                    <a:pt x="2687" y="568"/>
                  </a:lnTo>
                  <a:lnTo>
                    <a:pt x="2687" y="563"/>
                  </a:lnTo>
                  <a:lnTo>
                    <a:pt x="2684" y="559"/>
                  </a:lnTo>
                  <a:lnTo>
                    <a:pt x="2681" y="554"/>
                  </a:lnTo>
                  <a:lnTo>
                    <a:pt x="2677" y="551"/>
                  </a:lnTo>
                  <a:lnTo>
                    <a:pt x="2671" y="548"/>
                  </a:lnTo>
                  <a:lnTo>
                    <a:pt x="2680" y="545"/>
                  </a:lnTo>
                  <a:lnTo>
                    <a:pt x="2698" y="536"/>
                  </a:lnTo>
                  <a:lnTo>
                    <a:pt x="2708" y="530"/>
                  </a:lnTo>
                  <a:lnTo>
                    <a:pt x="2717" y="524"/>
                  </a:lnTo>
                  <a:lnTo>
                    <a:pt x="2725" y="515"/>
                  </a:lnTo>
                  <a:lnTo>
                    <a:pt x="2726" y="511"/>
                  </a:lnTo>
                  <a:lnTo>
                    <a:pt x="2728" y="506"/>
                  </a:lnTo>
                  <a:lnTo>
                    <a:pt x="2729" y="502"/>
                  </a:lnTo>
                  <a:lnTo>
                    <a:pt x="2729" y="500"/>
                  </a:lnTo>
                  <a:lnTo>
                    <a:pt x="2731" y="500"/>
                  </a:lnTo>
                  <a:lnTo>
                    <a:pt x="2734" y="500"/>
                  </a:lnTo>
                  <a:lnTo>
                    <a:pt x="2744" y="515"/>
                  </a:lnTo>
                  <a:lnTo>
                    <a:pt x="2754" y="524"/>
                  </a:lnTo>
                  <a:lnTo>
                    <a:pt x="2758" y="527"/>
                  </a:lnTo>
                  <a:lnTo>
                    <a:pt x="2764" y="530"/>
                  </a:lnTo>
                  <a:lnTo>
                    <a:pt x="2770" y="533"/>
                  </a:lnTo>
                  <a:lnTo>
                    <a:pt x="2778" y="535"/>
                  </a:lnTo>
                  <a:lnTo>
                    <a:pt x="2785" y="535"/>
                  </a:lnTo>
                  <a:lnTo>
                    <a:pt x="2793" y="532"/>
                  </a:lnTo>
                  <a:lnTo>
                    <a:pt x="2806" y="527"/>
                  </a:lnTo>
                  <a:lnTo>
                    <a:pt x="2814" y="521"/>
                  </a:lnTo>
                  <a:lnTo>
                    <a:pt x="2817" y="518"/>
                  </a:lnTo>
                  <a:lnTo>
                    <a:pt x="2817" y="517"/>
                  </a:lnTo>
                  <a:lnTo>
                    <a:pt x="2817" y="511"/>
                  </a:lnTo>
                  <a:lnTo>
                    <a:pt x="2814" y="508"/>
                  </a:lnTo>
                  <a:lnTo>
                    <a:pt x="2809" y="505"/>
                  </a:lnTo>
                  <a:lnTo>
                    <a:pt x="2805" y="502"/>
                  </a:lnTo>
                  <a:lnTo>
                    <a:pt x="2811" y="496"/>
                  </a:lnTo>
                  <a:lnTo>
                    <a:pt x="2815" y="489"/>
                  </a:lnTo>
                  <a:lnTo>
                    <a:pt x="2821" y="482"/>
                  </a:lnTo>
                  <a:lnTo>
                    <a:pt x="2824" y="476"/>
                  </a:lnTo>
                  <a:lnTo>
                    <a:pt x="2824" y="473"/>
                  </a:lnTo>
                  <a:lnTo>
                    <a:pt x="2824" y="470"/>
                  </a:lnTo>
                  <a:lnTo>
                    <a:pt x="2823" y="467"/>
                  </a:lnTo>
                  <a:lnTo>
                    <a:pt x="2820" y="465"/>
                  </a:lnTo>
                  <a:lnTo>
                    <a:pt x="2815" y="464"/>
                  </a:lnTo>
                  <a:lnTo>
                    <a:pt x="2808" y="464"/>
                  </a:lnTo>
                  <a:lnTo>
                    <a:pt x="2784" y="462"/>
                  </a:lnTo>
                  <a:lnTo>
                    <a:pt x="2775" y="461"/>
                  </a:lnTo>
                  <a:lnTo>
                    <a:pt x="2767" y="459"/>
                  </a:lnTo>
                  <a:lnTo>
                    <a:pt x="2763" y="456"/>
                  </a:lnTo>
                  <a:lnTo>
                    <a:pt x="2760" y="452"/>
                  </a:lnTo>
                  <a:lnTo>
                    <a:pt x="2758" y="447"/>
                  </a:lnTo>
                  <a:lnTo>
                    <a:pt x="2758" y="441"/>
                  </a:lnTo>
                  <a:lnTo>
                    <a:pt x="2760" y="437"/>
                  </a:lnTo>
                  <a:lnTo>
                    <a:pt x="2758" y="435"/>
                  </a:lnTo>
                  <a:lnTo>
                    <a:pt x="2755" y="431"/>
                  </a:lnTo>
                  <a:lnTo>
                    <a:pt x="2749" y="429"/>
                  </a:lnTo>
                  <a:lnTo>
                    <a:pt x="2741" y="429"/>
                  </a:lnTo>
                  <a:lnTo>
                    <a:pt x="2726" y="431"/>
                  </a:lnTo>
                  <a:lnTo>
                    <a:pt x="2720" y="432"/>
                  </a:lnTo>
                  <a:lnTo>
                    <a:pt x="2671" y="367"/>
                  </a:lnTo>
                  <a:lnTo>
                    <a:pt x="2654" y="364"/>
                  </a:lnTo>
                  <a:lnTo>
                    <a:pt x="2637" y="361"/>
                  </a:lnTo>
                  <a:lnTo>
                    <a:pt x="2619" y="358"/>
                  </a:lnTo>
                  <a:lnTo>
                    <a:pt x="2600" y="357"/>
                  </a:lnTo>
                  <a:lnTo>
                    <a:pt x="2583" y="358"/>
                  </a:lnTo>
                  <a:lnTo>
                    <a:pt x="2577" y="360"/>
                  </a:lnTo>
                  <a:lnTo>
                    <a:pt x="2571" y="363"/>
                  </a:lnTo>
                  <a:lnTo>
                    <a:pt x="2568" y="366"/>
                  </a:lnTo>
                  <a:lnTo>
                    <a:pt x="2568" y="372"/>
                  </a:lnTo>
                  <a:lnTo>
                    <a:pt x="2568" y="381"/>
                  </a:lnTo>
                  <a:lnTo>
                    <a:pt x="2571" y="388"/>
                  </a:lnTo>
                  <a:lnTo>
                    <a:pt x="2574" y="393"/>
                  </a:lnTo>
                  <a:lnTo>
                    <a:pt x="2575" y="396"/>
                  </a:lnTo>
                  <a:lnTo>
                    <a:pt x="2577" y="397"/>
                  </a:lnTo>
                  <a:lnTo>
                    <a:pt x="2577" y="399"/>
                  </a:lnTo>
                  <a:lnTo>
                    <a:pt x="2568" y="402"/>
                  </a:lnTo>
                  <a:lnTo>
                    <a:pt x="2559" y="403"/>
                  </a:lnTo>
                  <a:lnTo>
                    <a:pt x="2551" y="402"/>
                  </a:lnTo>
                  <a:lnTo>
                    <a:pt x="2545" y="399"/>
                  </a:lnTo>
                  <a:lnTo>
                    <a:pt x="2538" y="396"/>
                  </a:lnTo>
                  <a:lnTo>
                    <a:pt x="2530" y="391"/>
                  </a:lnTo>
                  <a:lnTo>
                    <a:pt x="2523" y="387"/>
                  </a:lnTo>
                  <a:lnTo>
                    <a:pt x="2512" y="384"/>
                  </a:lnTo>
                  <a:lnTo>
                    <a:pt x="2501" y="382"/>
                  </a:lnTo>
                  <a:lnTo>
                    <a:pt x="2477" y="382"/>
                  </a:lnTo>
                  <a:lnTo>
                    <a:pt x="2455" y="381"/>
                  </a:lnTo>
                  <a:lnTo>
                    <a:pt x="2429" y="379"/>
                  </a:lnTo>
                  <a:lnTo>
                    <a:pt x="2430" y="370"/>
                  </a:lnTo>
                  <a:lnTo>
                    <a:pt x="2430" y="352"/>
                  </a:lnTo>
                  <a:lnTo>
                    <a:pt x="2430" y="343"/>
                  </a:lnTo>
                  <a:lnTo>
                    <a:pt x="2427" y="334"/>
                  </a:lnTo>
                  <a:lnTo>
                    <a:pt x="2423" y="328"/>
                  </a:lnTo>
                  <a:lnTo>
                    <a:pt x="2421" y="326"/>
                  </a:lnTo>
                  <a:lnTo>
                    <a:pt x="2418" y="325"/>
                  </a:lnTo>
                  <a:lnTo>
                    <a:pt x="2337" y="325"/>
                  </a:lnTo>
                  <a:lnTo>
                    <a:pt x="2290" y="323"/>
                  </a:lnTo>
                  <a:lnTo>
                    <a:pt x="2264" y="322"/>
                  </a:lnTo>
                  <a:lnTo>
                    <a:pt x="2249" y="283"/>
                  </a:lnTo>
                  <a:lnTo>
                    <a:pt x="2219" y="265"/>
                  </a:lnTo>
                  <a:lnTo>
                    <a:pt x="2177" y="253"/>
                  </a:lnTo>
                  <a:lnTo>
                    <a:pt x="2171" y="251"/>
                  </a:lnTo>
                  <a:lnTo>
                    <a:pt x="2159" y="248"/>
                  </a:lnTo>
                  <a:lnTo>
                    <a:pt x="2151" y="246"/>
                  </a:lnTo>
                  <a:lnTo>
                    <a:pt x="2145" y="248"/>
                  </a:lnTo>
                  <a:lnTo>
                    <a:pt x="2141" y="251"/>
                  </a:lnTo>
                  <a:lnTo>
                    <a:pt x="2139" y="254"/>
                  </a:lnTo>
                  <a:lnTo>
                    <a:pt x="2138" y="257"/>
                  </a:lnTo>
                  <a:lnTo>
                    <a:pt x="2133" y="280"/>
                  </a:lnTo>
                  <a:lnTo>
                    <a:pt x="2130" y="287"/>
                  </a:lnTo>
                  <a:lnTo>
                    <a:pt x="2115" y="299"/>
                  </a:lnTo>
                  <a:lnTo>
                    <a:pt x="2085" y="299"/>
                  </a:lnTo>
                  <a:lnTo>
                    <a:pt x="2071" y="298"/>
                  </a:lnTo>
                  <a:lnTo>
                    <a:pt x="2064" y="296"/>
                  </a:lnTo>
                  <a:lnTo>
                    <a:pt x="2056" y="295"/>
                  </a:lnTo>
                  <a:lnTo>
                    <a:pt x="2046" y="299"/>
                  </a:lnTo>
                  <a:lnTo>
                    <a:pt x="2032" y="304"/>
                  </a:lnTo>
                  <a:lnTo>
                    <a:pt x="2020" y="305"/>
                  </a:lnTo>
                  <a:lnTo>
                    <a:pt x="2008" y="307"/>
                  </a:lnTo>
                  <a:lnTo>
                    <a:pt x="1996" y="265"/>
                  </a:lnTo>
                  <a:lnTo>
                    <a:pt x="1978" y="218"/>
                  </a:lnTo>
                  <a:lnTo>
                    <a:pt x="1985" y="188"/>
                  </a:lnTo>
                  <a:lnTo>
                    <a:pt x="1908" y="188"/>
                  </a:lnTo>
                  <a:lnTo>
                    <a:pt x="1901" y="210"/>
                  </a:lnTo>
                  <a:lnTo>
                    <a:pt x="1908" y="230"/>
                  </a:lnTo>
                  <a:lnTo>
                    <a:pt x="1908" y="249"/>
                  </a:lnTo>
                  <a:lnTo>
                    <a:pt x="1879" y="236"/>
                  </a:lnTo>
                  <a:lnTo>
                    <a:pt x="1839" y="218"/>
                  </a:lnTo>
                  <a:lnTo>
                    <a:pt x="1822" y="212"/>
                  </a:lnTo>
                  <a:lnTo>
                    <a:pt x="1799" y="204"/>
                  </a:lnTo>
                  <a:lnTo>
                    <a:pt x="1771" y="195"/>
                  </a:lnTo>
                  <a:lnTo>
                    <a:pt x="1771" y="176"/>
                  </a:lnTo>
                  <a:lnTo>
                    <a:pt x="1751" y="180"/>
                  </a:lnTo>
                  <a:lnTo>
                    <a:pt x="1709" y="210"/>
                  </a:lnTo>
                  <a:lnTo>
                    <a:pt x="1744" y="153"/>
                  </a:lnTo>
                  <a:lnTo>
                    <a:pt x="1771" y="115"/>
                  </a:lnTo>
                  <a:lnTo>
                    <a:pt x="1772" y="108"/>
                  </a:lnTo>
                  <a:lnTo>
                    <a:pt x="1774" y="89"/>
                  </a:lnTo>
                  <a:lnTo>
                    <a:pt x="1775" y="80"/>
                  </a:lnTo>
                  <a:lnTo>
                    <a:pt x="1775" y="71"/>
                  </a:lnTo>
                  <a:lnTo>
                    <a:pt x="1774" y="64"/>
                  </a:lnTo>
                  <a:lnTo>
                    <a:pt x="1772" y="62"/>
                  </a:lnTo>
                  <a:lnTo>
                    <a:pt x="1771" y="61"/>
                  </a:lnTo>
                  <a:lnTo>
                    <a:pt x="1759" y="56"/>
                  </a:lnTo>
                  <a:lnTo>
                    <a:pt x="1747" y="49"/>
                  </a:lnTo>
                  <a:lnTo>
                    <a:pt x="1732" y="38"/>
                  </a:lnTo>
                  <a:lnTo>
                    <a:pt x="1694" y="61"/>
                  </a:lnTo>
                  <a:lnTo>
                    <a:pt x="1674" y="23"/>
                  </a:lnTo>
                  <a:lnTo>
                    <a:pt x="1674" y="0"/>
                  </a:lnTo>
                  <a:lnTo>
                    <a:pt x="1632" y="0"/>
                  </a:lnTo>
                  <a:lnTo>
                    <a:pt x="1612" y="46"/>
                  </a:lnTo>
                  <a:lnTo>
                    <a:pt x="1582" y="92"/>
                  </a:lnTo>
                  <a:lnTo>
                    <a:pt x="1475" y="83"/>
                  </a:lnTo>
                  <a:lnTo>
                    <a:pt x="1387" y="172"/>
                  </a:lnTo>
                  <a:lnTo>
                    <a:pt x="1383" y="215"/>
                  </a:lnTo>
                  <a:lnTo>
                    <a:pt x="1333" y="218"/>
                  </a:lnTo>
                  <a:lnTo>
                    <a:pt x="1331" y="224"/>
                  </a:lnTo>
                  <a:lnTo>
                    <a:pt x="1330" y="237"/>
                  </a:lnTo>
                  <a:lnTo>
                    <a:pt x="1328" y="246"/>
                  </a:lnTo>
                  <a:lnTo>
                    <a:pt x="1330" y="256"/>
                  </a:lnTo>
                  <a:lnTo>
                    <a:pt x="1333" y="265"/>
                  </a:lnTo>
                  <a:lnTo>
                    <a:pt x="1338" y="272"/>
                  </a:lnTo>
                  <a:lnTo>
                    <a:pt x="1350" y="286"/>
                  </a:lnTo>
                  <a:lnTo>
                    <a:pt x="1360" y="296"/>
                  </a:lnTo>
                  <a:lnTo>
                    <a:pt x="1368" y="307"/>
                  </a:lnTo>
                  <a:lnTo>
                    <a:pt x="1371" y="313"/>
                  </a:lnTo>
                  <a:lnTo>
                    <a:pt x="1372" y="317"/>
                  </a:lnTo>
                  <a:lnTo>
                    <a:pt x="1371" y="320"/>
                  </a:lnTo>
                  <a:lnTo>
                    <a:pt x="1369" y="320"/>
                  </a:lnTo>
                  <a:lnTo>
                    <a:pt x="1362" y="319"/>
                  </a:lnTo>
                  <a:lnTo>
                    <a:pt x="1351" y="314"/>
                  </a:lnTo>
                  <a:lnTo>
                    <a:pt x="1339" y="308"/>
                  </a:lnTo>
                  <a:lnTo>
                    <a:pt x="1316" y="295"/>
                  </a:lnTo>
                  <a:lnTo>
                    <a:pt x="1306" y="287"/>
                  </a:lnTo>
                  <a:lnTo>
                    <a:pt x="1268" y="280"/>
                  </a:lnTo>
                  <a:lnTo>
                    <a:pt x="1268" y="364"/>
                  </a:lnTo>
                  <a:lnTo>
                    <a:pt x="1267" y="369"/>
                  </a:lnTo>
                  <a:lnTo>
                    <a:pt x="1265" y="373"/>
                  </a:lnTo>
                  <a:lnTo>
                    <a:pt x="1262" y="379"/>
                  </a:lnTo>
                  <a:lnTo>
                    <a:pt x="1261" y="385"/>
                  </a:lnTo>
                  <a:lnTo>
                    <a:pt x="1262" y="391"/>
                  </a:lnTo>
                  <a:lnTo>
                    <a:pt x="1267" y="397"/>
                  </a:lnTo>
                  <a:lnTo>
                    <a:pt x="1276" y="403"/>
                  </a:lnTo>
                  <a:lnTo>
                    <a:pt x="1291" y="409"/>
                  </a:lnTo>
                  <a:lnTo>
                    <a:pt x="1283" y="432"/>
                  </a:lnTo>
                  <a:lnTo>
                    <a:pt x="1264" y="444"/>
                  </a:lnTo>
                  <a:lnTo>
                    <a:pt x="1258" y="449"/>
                  </a:lnTo>
                  <a:lnTo>
                    <a:pt x="1242" y="462"/>
                  </a:lnTo>
                  <a:lnTo>
                    <a:pt x="1235" y="471"/>
                  </a:lnTo>
                  <a:lnTo>
                    <a:pt x="1227" y="480"/>
                  </a:lnTo>
                  <a:lnTo>
                    <a:pt x="1221" y="489"/>
                  </a:lnTo>
                  <a:lnTo>
                    <a:pt x="1218" y="499"/>
                  </a:lnTo>
                  <a:lnTo>
                    <a:pt x="1221" y="483"/>
                  </a:lnTo>
                  <a:lnTo>
                    <a:pt x="1224" y="452"/>
                  </a:lnTo>
                  <a:lnTo>
                    <a:pt x="1226" y="434"/>
                  </a:lnTo>
                  <a:lnTo>
                    <a:pt x="1224" y="416"/>
                  </a:lnTo>
                  <a:lnTo>
                    <a:pt x="1223" y="408"/>
                  </a:lnTo>
                  <a:lnTo>
                    <a:pt x="1221" y="400"/>
                  </a:lnTo>
                  <a:lnTo>
                    <a:pt x="1218" y="394"/>
                  </a:lnTo>
                  <a:lnTo>
                    <a:pt x="1214" y="391"/>
                  </a:lnTo>
                  <a:lnTo>
                    <a:pt x="1208" y="384"/>
                  </a:lnTo>
                  <a:lnTo>
                    <a:pt x="1208" y="381"/>
                  </a:lnTo>
                  <a:lnTo>
                    <a:pt x="1206" y="378"/>
                  </a:lnTo>
                  <a:lnTo>
                    <a:pt x="1208" y="372"/>
                  </a:lnTo>
                  <a:lnTo>
                    <a:pt x="1212" y="366"/>
                  </a:lnTo>
                  <a:lnTo>
                    <a:pt x="1217" y="363"/>
                  </a:lnTo>
                  <a:lnTo>
                    <a:pt x="1221" y="358"/>
                  </a:lnTo>
                  <a:lnTo>
                    <a:pt x="1226" y="357"/>
                  </a:lnTo>
                  <a:lnTo>
                    <a:pt x="1211" y="275"/>
                  </a:lnTo>
                  <a:lnTo>
                    <a:pt x="1197" y="281"/>
                  </a:lnTo>
                  <a:lnTo>
                    <a:pt x="1184" y="287"/>
                  </a:lnTo>
                  <a:lnTo>
                    <a:pt x="1167" y="296"/>
                  </a:lnTo>
                  <a:lnTo>
                    <a:pt x="1152" y="308"/>
                  </a:lnTo>
                  <a:lnTo>
                    <a:pt x="1144" y="316"/>
                  </a:lnTo>
                  <a:lnTo>
                    <a:pt x="1138" y="325"/>
                  </a:lnTo>
                  <a:lnTo>
                    <a:pt x="1132" y="333"/>
                  </a:lnTo>
                  <a:lnTo>
                    <a:pt x="1129" y="343"/>
                  </a:lnTo>
                  <a:lnTo>
                    <a:pt x="1126" y="352"/>
                  </a:lnTo>
                  <a:lnTo>
                    <a:pt x="1126" y="364"/>
                  </a:lnTo>
                  <a:lnTo>
                    <a:pt x="1129" y="370"/>
                  </a:lnTo>
                  <a:lnTo>
                    <a:pt x="1134" y="387"/>
                  </a:lnTo>
                  <a:lnTo>
                    <a:pt x="1135" y="397"/>
                  </a:lnTo>
                  <a:lnTo>
                    <a:pt x="1137" y="409"/>
                  </a:lnTo>
                  <a:lnTo>
                    <a:pt x="1135" y="422"/>
                  </a:lnTo>
                  <a:lnTo>
                    <a:pt x="1134" y="432"/>
                  </a:lnTo>
                  <a:lnTo>
                    <a:pt x="1131" y="425"/>
                  </a:lnTo>
                  <a:lnTo>
                    <a:pt x="1122" y="406"/>
                  </a:lnTo>
                  <a:lnTo>
                    <a:pt x="1116" y="397"/>
                  </a:lnTo>
                  <a:lnTo>
                    <a:pt x="1110" y="391"/>
                  </a:lnTo>
                  <a:lnTo>
                    <a:pt x="1104" y="387"/>
                  </a:lnTo>
                  <a:lnTo>
                    <a:pt x="1099" y="387"/>
                  </a:lnTo>
                  <a:lnTo>
                    <a:pt x="1096" y="387"/>
                  </a:lnTo>
                  <a:lnTo>
                    <a:pt x="1088" y="390"/>
                  </a:lnTo>
                  <a:lnTo>
                    <a:pt x="1082" y="396"/>
                  </a:lnTo>
                  <a:lnTo>
                    <a:pt x="1073" y="406"/>
                  </a:lnTo>
                  <a:lnTo>
                    <a:pt x="1067" y="417"/>
                  </a:lnTo>
                  <a:lnTo>
                    <a:pt x="1064" y="422"/>
                  </a:lnTo>
                  <a:lnTo>
                    <a:pt x="1024" y="414"/>
                  </a:lnTo>
                  <a:lnTo>
                    <a:pt x="996" y="406"/>
                  </a:lnTo>
                  <a:lnTo>
                    <a:pt x="996" y="437"/>
                  </a:lnTo>
                  <a:lnTo>
                    <a:pt x="974" y="441"/>
                  </a:lnTo>
                  <a:lnTo>
                    <a:pt x="954" y="441"/>
                  </a:lnTo>
                  <a:lnTo>
                    <a:pt x="915" y="441"/>
                  </a:lnTo>
                  <a:lnTo>
                    <a:pt x="915" y="479"/>
                  </a:lnTo>
                  <a:lnTo>
                    <a:pt x="874" y="464"/>
                  </a:lnTo>
                  <a:lnTo>
                    <a:pt x="862" y="437"/>
                  </a:lnTo>
                  <a:lnTo>
                    <a:pt x="850" y="452"/>
                  </a:lnTo>
                  <a:lnTo>
                    <a:pt x="847" y="491"/>
                  </a:lnTo>
                  <a:lnTo>
                    <a:pt x="847" y="517"/>
                  </a:lnTo>
                  <a:lnTo>
                    <a:pt x="827" y="521"/>
                  </a:lnTo>
                  <a:lnTo>
                    <a:pt x="800" y="529"/>
                  </a:lnTo>
                  <a:lnTo>
                    <a:pt x="790" y="544"/>
                  </a:lnTo>
                  <a:lnTo>
                    <a:pt x="743" y="574"/>
                  </a:lnTo>
                  <a:lnTo>
                    <a:pt x="720" y="551"/>
                  </a:lnTo>
                  <a:lnTo>
                    <a:pt x="720" y="509"/>
                  </a:lnTo>
                  <a:lnTo>
                    <a:pt x="693" y="491"/>
                  </a:lnTo>
                  <a:lnTo>
                    <a:pt x="696" y="489"/>
                  </a:lnTo>
                  <a:lnTo>
                    <a:pt x="702" y="486"/>
                  </a:lnTo>
                  <a:lnTo>
                    <a:pt x="707" y="486"/>
                  </a:lnTo>
                  <a:lnTo>
                    <a:pt x="711" y="486"/>
                  </a:lnTo>
                  <a:lnTo>
                    <a:pt x="717" y="489"/>
                  </a:lnTo>
                  <a:lnTo>
                    <a:pt x="725" y="494"/>
                  </a:lnTo>
                  <a:lnTo>
                    <a:pt x="732" y="500"/>
                  </a:lnTo>
                  <a:lnTo>
                    <a:pt x="744" y="508"/>
                  </a:lnTo>
                  <a:lnTo>
                    <a:pt x="755" y="512"/>
                  </a:lnTo>
                  <a:lnTo>
                    <a:pt x="761" y="514"/>
                  </a:lnTo>
                  <a:lnTo>
                    <a:pt x="765" y="512"/>
                  </a:lnTo>
                  <a:lnTo>
                    <a:pt x="771" y="511"/>
                  </a:lnTo>
                  <a:lnTo>
                    <a:pt x="774" y="508"/>
                  </a:lnTo>
                  <a:lnTo>
                    <a:pt x="777" y="503"/>
                  </a:lnTo>
                  <a:lnTo>
                    <a:pt x="780" y="494"/>
                  </a:lnTo>
                  <a:lnTo>
                    <a:pt x="780" y="485"/>
                  </a:lnTo>
                  <a:lnTo>
                    <a:pt x="780" y="471"/>
                  </a:lnTo>
                  <a:lnTo>
                    <a:pt x="777" y="456"/>
                  </a:lnTo>
                  <a:lnTo>
                    <a:pt x="774" y="437"/>
                  </a:lnTo>
                  <a:lnTo>
                    <a:pt x="768" y="429"/>
                  </a:lnTo>
                  <a:lnTo>
                    <a:pt x="759" y="422"/>
                  </a:lnTo>
                  <a:lnTo>
                    <a:pt x="749" y="414"/>
                  </a:lnTo>
                  <a:lnTo>
                    <a:pt x="734" y="405"/>
                  </a:lnTo>
                  <a:lnTo>
                    <a:pt x="714" y="397"/>
                  </a:lnTo>
                  <a:lnTo>
                    <a:pt x="703" y="394"/>
                  </a:lnTo>
                  <a:lnTo>
                    <a:pt x="690" y="393"/>
                  </a:lnTo>
                  <a:lnTo>
                    <a:pt x="678" y="391"/>
                  </a:lnTo>
                  <a:lnTo>
                    <a:pt x="663" y="391"/>
                  </a:lnTo>
                  <a:lnTo>
                    <a:pt x="658" y="381"/>
                  </a:lnTo>
                  <a:lnTo>
                    <a:pt x="652" y="373"/>
                  </a:lnTo>
                  <a:lnTo>
                    <a:pt x="645" y="363"/>
                  </a:lnTo>
                  <a:lnTo>
                    <a:pt x="636" y="355"/>
                  </a:lnTo>
                  <a:lnTo>
                    <a:pt x="631" y="351"/>
                  </a:lnTo>
                  <a:lnTo>
                    <a:pt x="625" y="349"/>
                  </a:lnTo>
                  <a:lnTo>
                    <a:pt x="620" y="348"/>
                  </a:lnTo>
                  <a:lnTo>
                    <a:pt x="614" y="348"/>
                  </a:lnTo>
                  <a:lnTo>
                    <a:pt x="608" y="349"/>
                  </a:lnTo>
                  <a:lnTo>
                    <a:pt x="601" y="352"/>
                  </a:lnTo>
                  <a:lnTo>
                    <a:pt x="587" y="361"/>
                  </a:lnTo>
                  <a:lnTo>
                    <a:pt x="572" y="369"/>
                  </a:lnTo>
                  <a:lnTo>
                    <a:pt x="540" y="382"/>
                  </a:lnTo>
                  <a:lnTo>
                    <a:pt x="527" y="388"/>
                  </a:lnTo>
                  <a:lnTo>
                    <a:pt x="516" y="394"/>
                  </a:lnTo>
                  <a:lnTo>
                    <a:pt x="509" y="400"/>
                  </a:lnTo>
                  <a:lnTo>
                    <a:pt x="506" y="403"/>
                  </a:lnTo>
                  <a:lnTo>
                    <a:pt x="506" y="406"/>
                  </a:lnTo>
                  <a:lnTo>
                    <a:pt x="504" y="411"/>
                  </a:lnTo>
                  <a:lnTo>
                    <a:pt x="500" y="417"/>
                  </a:lnTo>
                  <a:lnTo>
                    <a:pt x="494" y="422"/>
                  </a:lnTo>
                  <a:lnTo>
                    <a:pt x="486" y="425"/>
                  </a:lnTo>
                  <a:lnTo>
                    <a:pt x="473" y="431"/>
                  </a:lnTo>
                  <a:lnTo>
                    <a:pt x="466" y="432"/>
                  </a:lnTo>
                  <a:lnTo>
                    <a:pt x="456" y="471"/>
                  </a:lnTo>
                  <a:lnTo>
                    <a:pt x="421" y="499"/>
                  </a:lnTo>
                  <a:lnTo>
                    <a:pt x="367" y="559"/>
                  </a:lnTo>
                  <a:lnTo>
                    <a:pt x="334" y="624"/>
                  </a:lnTo>
                  <a:lnTo>
                    <a:pt x="306" y="640"/>
                  </a:lnTo>
                  <a:lnTo>
                    <a:pt x="299" y="693"/>
                  </a:lnTo>
                  <a:lnTo>
                    <a:pt x="306" y="728"/>
                  </a:lnTo>
                  <a:lnTo>
                    <a:pt x="352" y="743"/>
                  </a:lnTo>
                  <a:lnTo>
                    <a:pt x="386" y="740"/>
                  </a:lnTo>
                  <a:lnTo>
                    <a:pt x="394" y="770"/>
                  </a:lnTo>
                  <a:lnTo>
                    <a:pt x="394" y="800"/>
                  </a:lnTo>
                  <a:lnTo>
                    <a:pt x="441" y="797"/>
                  </a:lnTo>
                  <a:lnTo>
                    <a:pt x="451" y="758"/>
                  </a:lnTo>
                  <a:lnTo>
                    <a:pt x="476" y="708"/>
                  </a:lnTo>
                  <a:lnTo>
                    <a:pt x="471" y="659"/>
                  </a:lnTo>
                  <a:lnTo>
                    <a:pt x="494" y="616"/>
                  </a:lnTo>
                  <a:lnTo>
                    <a:pt x="525" y="574"/>
                  </a:lnTo>
                  <a:lnTo>
                    <a:pt x="551" y="544"/>
                  </a:lnTo>
                  <a:lnTo>
                    <a:pt x="557" y="541"/>
                  </a:lnTo>
                  <a:lnTo>
                    <a:pt x="563" y="538"/>
                  </a:lnTo>
                  <a:lnTo>
                    <a:pt x="569" y="535"/>
                  </a:lnTo>
                  <a:lnTo>
                    <a:pt x="575" y="535"/>
                  </a:lnTo>
                  <a:lnTo>
                    <a:pt x="577" y="536"/>
                  </a:lnTo>
                  <a:lnTo>
                    <a:pt x="580" y="538"/>
                  </a:lnTo>
                  <a:lnTo>
                    <a:pt x="580" y="541"/>
                  </a:lnTo>
                  <a:lnTo>
                    <a:pt x="581" y="544"/>
                  </a:lnTo>
                  <a:lnTo>
                    <a:pt x="578" y="556"/>
                  </a:lnTo>
                  <a:lnTo>
                    <a:pt x="574" y="568"/>
                  </a:lnTo>
                  <a:lnTo>
                    <a:pt x="568" y="579"/>
                  </a:lnTo>
                  <a:lnTo>
                    <a:pt x="562" y="586"/>
                  </a:lnTo>
                  <a:lnTo>
                    <a:pt x="556" y="591"/>
                  </a:lnTo>
                  <a:lnTo>
                    <a:pt x="550" y="594"/>
                  </a:lnTo>
                  <a:lnTo>
                    <a:pt x="545" y="597"/>
                  </a:lnTo>
                  <a:lnTo>
                    <a:pt x="540" y="598"/>
                  </a:lnTo>
                  <a:lnTo>
                    <a:pt x="525" y="643"/>
                  </a:lnTo>
                  <a:lnTo>
                    <a:pt x="525" y="649"/>
                  </a:lnTo>
                  <a:lnTo>
                    <a:pt x="527" y="656"/>
                  </a:lnTo>
                  <a:lnTo>
                    <a:pt x="530" y="663"/>
                  </a:lnTo>
                  <a:lnTo>
                    <a:pt x="536" y="671"/>
                  </a:lnTo>
                  <a:lnTo>
                    <a:pt x="543" y="678"/>
                  </a:lnTo>
                  <a:lnTo>
                    <a:pt x="557" y="683"/>
                  </a:lnTo>
                  <a:lnTo>
                    <a:pt x="565" y="684"/>
                  </a:lnTo>
                  <a:lnTo>
                    <a:pt x="575" y="686"/>
                  </a:lnTo>
                  <a:lnTo>
                    <a:pt x="593" y="687"/>
                  </a:lnTo>
                  <a:lnTo>
                    <a:pt x="608" y="692"/>
                  </a:lnTo>
                  <a:lnTo>
                    <a:pt x="622" y="696"/>
                  </a:lnTo>
                  <a:lnTo>
                    <a:pt x="633" y="701"/>
                  </a:lnTo>
                  <a:lnTo>
                    <a:pt x="646" y="708"/>
                  </a:lnTo>
                  <a:lnTo>
                    <a:pt x="651" y="713"/>
                  </a:lnTo>
                  <a:lnTo>
                    <a:pt x="613" y="723"/>
                  </a:lnTo>
                  <a:lnTo>
                    <a:pt x="571" y="720"/>
                  </a:lnTo>
                  <a:lnTo>
                    <a:pt x="540" y="770"/>
                  </a:lnTo>
                  <a:lnTo>
                    <a:pt x="509" y="785"/>
                  </a:lnTo>
                  <a:lnTo>
                    <a:pt x="506" y="835"/>
                  </a:lnTo>
                  <a:lnTo>
                    <a:pt x="483" y="855"/>
                  </a:lnTo>
                  <a:lnTo>
                    <a:pt x="371" y="850"/>
                  </a:lnTo>
                  <a:lnTo>
                    <a:pt x="371" y="797"/>
                  </a:lnTo>
                  <a:lnTo>
                    <a:pt x="368" y="796"/>
                  </a:lnTo>
                  <a:lnTo>
                    <a:pt x="364" y="796"/>
                  </a:lnTo>
                  <a:lnTo>
                    <a:pt x="359" y="796"/>
                  </a:lnTo>
                  <a:lnTo>
                    <a:pt x="355" y="797"/>
                  </a:lnTo>
                  <a:lnTo>
                    <a:pt x="350" y="802"/>
                  </a:lnTo>
                  <a:lnTo>
                    <a:pt x="347" y="808"/>
                  </a:lnTo>
                  <a:lnTo>
                    <a:pt x="344" y="816"/>
                  </a:lnTo>
                  <a:lnTo>
                    <a:pt x="341" y="835"/>
                  </a:lnTo>
                  <a:lnTo>
                    <a:pt x="338" y="853"/>
                  </a:lnTo>
                  <a:lnTo>
                    <a:pt x="334" y="870"/>
                  </a:lnTo>
                  <a:lnTo>
                    <a:pt x="299" y="885"/>
                  </a:lnTo>
                  <a:lnTo>
                    <a:pt x="267" y="935"/>
                  </a:lnTo>
                  <a:lnTo>
                    <a:pt x="237" y="957"/>
                  </a:lnTo>
                  <a:lnTo>
                    <a:pt x="199" y="962"/>
                  </a:lnTo>
                  <a:lnTo>
                    <a:pt x="187" y="985"/>
                  </a:lnTo>
                  <a:lnTo>
                    <a:pt x="199" y="1022"/>
                  </a:lnTo>
                  <a:lnTo>
                    <a:pt x="202" y="1028"/>
                  </a:lnTo>
                  <a:lnTo>
                    <a:pt x="205" y="1033"/>
                  </a:lnTo>
                  <a:lnTo>
                    <a:pt x="207" y="1040"/>
                  </a:lnTo>
                  <a:lnTo>
                    <a:pt x="208" y="1048"/>
                  </a:lnTo>
                  <a:lnTo>
                    <a:pt x="207" y="1057"/>
                  </a:lnTo>
                  <a:lnTo>
                    <a:pt x="202" y="1065"/>
                  </a:lnTo>
                  <a:lnTo>
                    <a:pt x="199" y="1069"/>
                  </a:lnTo>
                  <a:lnTo>
                    <a:pt x="195" y="1072"/>
                  </a:lnTo>
                  <a:lnTo>
                    <a:pt x="190" y="1075"/>
                  </a:lnTo>
                  <a:lnTo>
                    <a:pt x="184" y="1078"/>
                  </a:lnTo>
                  <a:lnTo>
                    <a:pt x="169" y="1081"/>
                  </a:lnTo>
                  <a:lnTo>
                    <a:pt x="154" y="1083"/>
                  </a:lnTo>
                  <a:lnTo>
                    <a:pt x="139" y="1081"/>
                  </a:lnTo>
                  <a:lnTo>
                    <a:pt x="113" y="1078"/>
                  </a:lnTo>
                  <a:lnTo>
                    <a:pt x="103" y="1077"/>
                  </a:lnTo>
                  <a:lnTo>
                    <a:pt x="95" y="1146"/>
                  </a:lnTo>
                  <a:lnTo>
                    <a:pt x="119" y="1206"/>
                  </a:lnTo>
                  <a:lnTo>
                    <a:pt x="169" y="1196"/>
                  </a:lnTo>
                  <a:lnTo>
                    <a:pt x="222" y="1176"/>
                  </a:lnTo>
                  <a:lnTo>
                    <a:pt x="252" y="1169"/>
                  </a:lnTo>
                  <a:lnTo>
                    <a:pt x="257" y="1134"/>
                  </a:lnTo>
                  <a:lnTo>
                    <a:pt x="279" y="1111"/>
                  </a:lnTo>
                  <a:lnTo>
                    <a:pt x="279" y="1062"/>
                  </a:lnTo>
                  <a:lnTo>
                    <a:pt x="284" y="1065"/>
                  </a:lnTo>
                  <a:lnTo>
                    <a:pt x="290" y="1069"/>
                  </a:lnTo>
                  <a:lnTo>
                    <a:pt x="297" y="1072"/>
                  </a:lnTo>
                  <a:lnTo>
                    <a:pt x="306" y="1075"/>
                  </a:lnTo>
                  <a:lnTo>
                    <a:pt x="319" y="1077"/>
                  </a:lnTo>
                  <a:lnTo>
                    <a:pt x="331" y="1077"/>
                  </a:lnTo>
                  <a:lnTo>
                    <a:pt x="344" y="1072"/>
                  </a:lnTo>
                  <a:lnTo>
                    <a:pt x="352" y="1071"/>
                  </a:lnTo>
                  <a:lnTo>
                    <a:pt x="358" y="1071"/>
                  </a:lnTo>
                  <a:lnTo>
                    <a:pt x="365" y="1071"/>
                  </a:lnTo>
                  <a:lnTo>
                    <a:pt x="371" y="1072"/>
                  </a:lnTo>
                  <a:lnTo>
                    <a:pt x="382" y="1078"/>
                  </a:lnTo>
                  <a:lnTo>
                    <a:pt x="391" y="1086"/>
                  </a:lnTo>
                  <a:lnTo>
                    <a:pt x="399" y="1095"/>
                  </a:lnTo>
                  <a:lnTo>
                    <a:pt x="405" y="1102"/>
                  </a:lnTo>
                  <a:lnTo>
                    <a:pt x="409" y="1111"/>
                  </a:lnTo>
                  <a:lnTo>
                    <a:pt x="441" y="1161"/>
                  </a:lnTo>
                  <a:lnTo>
                    <a:pt x="463" y="1161"/>
                  </a:lnTo>
                  <a:lnTo>
                    <a:pt x="471" y="1139"/>
                  </a:lnTo>
                  <a:lnTo>
                    <a:pt x="448" y="1104"/>
                  </a:lnTo>
                  <a:lnTo>
                    <a:pt x="433" y="1084"/>
                  </a:lnTo>
                  <a:lnTo>
                    <a:pt x="433" y="1065"/>
                  </a:lnTo>
                  <a:lnTo>
                    <a:pt x="444" y="1057"/>
                  </a:lnTo>
                  <a:lnTo>
                    <a:pt x="471" y="1096"/>
                  </a:lnTo>
                  <a:lnTo>
                    <a:pt x="501" y="1119"/>
                  </a:lnTo>
                  <a:lnTo>
                    <a:pt x="513" y="1154"/>
                  </a:lnTo>
                  <a:lnTo>
                    <a:pt x="521" y="1158"/>
                  </a:lnTo>
                  <a:lnTo>
                    <a:pt x="528" y="1163"/>
                  </a:lnTo>
                  <a:lnTo>
                    <a:pt x="537" y="1169"/>
                  </a:lnTo>
                  <a:lnTo>
                    <a:pt x="548" y="1170"/>
                  </a:lnTo>
                  <a:lnTo>
                    <a:pt x="551" y="1172"/>
                  </a:lnTo>
                  <a:lnTo>
                    <a:pt x="556" y="1170"/>
                  </a:lnTo>
                  <a:lnTo>
                    <a:pt x="559" y="1169"/>
                  </a:lnTo>
                  <a:lnTo>
                    <a:pt x="562" y="1167"/>
                  </a:lnTo>
                  <a:lnTo>
                    <a:pt x="563" y="1163"/>
                  </a:lnTo>
                  <a:lnTo>
                    <a:pt x="563" y="1157"/>
                  </a:lnTo>
                  <a:lnTo>
                    <a:pt x="563" y="1134"/>
                  </a:lnTo>
                  <a:lnTo>
                    <a:pt x="565" y="1119"/>
                  </a:lnTo>
                  <a:lnTo>
                    <a:pt x="566" y="1107"/>
                  </a:lnTo>
                  <a:lnTo>
                    <a:pt x="598" y="1119"/>
                  </a:lnTo>
                  <a:lnTo>
                    <a:pt x="620" y="1119"/>
                  </a:lnTo>
                  <a:lnTo>
                    <a:pt x="620" y="1084"/>
                  </a:lnTo>
                  <a:lnTo>
                    <a:pt x="620" y="1057"/>
                  </a:lnTo>
                  <a:lnTo>
                    <a:pt x="628" y="1027"/>
                  </a:lnTo>
                  <a:lnTo>
                    <a:pt x="682" y="1019"/>
                  </a:lnTo>
                  <a:lnTo>
                    <a:pt x="682" y="1025"/>
                  </a:lnTo>
                  <a:lnTo>
                    <a:pt x="684" y="1039"/>
                  </a:lnTo>
                  <a:lnTo>
                    <a:pt x="685" y="1045"/>
                  </a:lnTo>
                  <a:lnTo>
                    <a:pt x="687" y="1051"/>
                  </a:lnTo>
                  <a:lnTo>
                    <a:pt x="690" y="1056"/>
                  </a:lnTo>
                  <a:lnTo>
                    <a:pt x="693" y="1057"/>
                  </a:lnTo>
                  <a:lnTo>
                    <a:pt x="747" y="1057"/>
                  </a:lnTo>
                  <a:lnTo>
                    <a:pt x="725" y="1007"/>
                  </a:lnTo>
                  <a:lnTo>
                    <a:pt x="750" y="1007"/>
                  </a:lnTo>
                  <a:lnTo>
                    <a:pt x="782" y="1057"/>
                  </a:lnTo>
                  <a:lnTo>
                    <a:pt x="783" y="1065"/>
                  </a:lnTo>
                  <a:lnTo>
                    <a:pt x="783" y="1074"/>
                  </a:lnTo>
                  <a:lnTo>
                    <a:pt x="783" y="1083"/>
                  </a:lnTo>
                  <a:lnTo>
                    <a:pt x="780" y="1092"/>
                  </a:lnTo>
                  <a:lnTo>
                    <a:pt x="777" y="1096"/>
                  </a:lnTo>
                  <a:lnTo>
                    <a:pt x="773" y="1099"/>
                  </a:lnTo>
                  <a:lnTo>
                    <a:pt x="768" y="1102"/>
                  </a:lnTo>
                  <a:lnTo>
                    <a:pt x="762" y="1105"/>
                  </a:lnTo>
                  <a:lnTo>
                    <a:pt x="755" y="1107"/>
                  </a:lnTo>
                  <a:lnTo>
                    <a:pt x="747" y="1107"/>
                  </a:lnTo>
                  <a:lnTo>
                    <a:pt x="713" y="1108"/>
                  </a:lnTo>
                  <a:lnTo>
                    <a:pt x="687" y="1111"/>
                  </a:lnTo>
                  <a:lnTo>
                    <a:pt x="663" y="1114"/>
                  </a:lnTo>
                  <a:lnTo>
                    <a:pt x="628" y="1149"/>
                  </a:lnTo>
                  <a:lnTo>
                    <a:pt x="630" y="1158"/>
                  </a:lnTo>
                  <a:lnTo>
                    <a:pt x="633" y="1167"/>
                  </a:lnTo>
                  <a:lnTo>
                    <a:pt x="637" y="1178"/>
                  </a:lnTo>
                  <a:lnTo>
                    <a:pt x="645" y="1188"/>
                  </a:lnTo>
                  <a:lnTo>
                    <a:pt x="651" y="1193"/>
                  </a:lnTo>
                  <a:lnTo>
                    <a:pt x="657" y="1197"/>
                  </a:lnTo>
                  <a:lnTo>
                    <a:pt x="666" y="1202"/>
                  </a:lnTo>
                  <a:lnTo>
                    <a:pt x="675" y="1206"/>
                  </a:lnTo>
                  <a:lnTo>
                    <a:pt x="685" y="1208"/>
                  </a:lnTo>
                  <a:lnTo>
                    <a:pt x="697" y="1211"/>
                  </a:lnTo>
                  <a:lnTo>
                    <a:pt x="703" y="1211"/>
                  </a:lnTo>
                  <a:lnTo>
                    <a:pt x="710" y="1213"/>
                  </a:lnTo>
                  <a:lnTo>
                    <a:pt x="716" y="1217"/>
                  </a:lnTo>
                  <a:lnTo>
                    <a:pt x="717" y="1219"/>
                  </a:lnTo>
                  <a:lnTo>
                    <a:pt x="719" y="1223"/>
                  </a:lnTo>
                  <a:lnTo>
                    <a:pt x="719" y="1228"/>
                  </a:lnTo>
                  <a:lnTo>
                    <a:pt x="719" y="1234"/>
                  </a:lnTo>
                  <a:lnTo>
                    <a:pt x="716" y="1240"/>
                  </a:lnTo>
                  <a:lnTo>
                    <a:pt x="713" y="1249"/>
                  </a:lnTo>
                  <a:lnTo>
                    <a:pt x="708" y="1258"/>
                  </a:lnTo>
                  <a:lnTo>
                    <a:pt x="700" y="1268"/>
                  </a:lnTo>
                  <a:lnTo>
                    <a:pt x="640" y="1291"/>
                  </a:lnTo>
                  <a:lnTo>
                    <a:pt x="598" y="1303"/>
                  </a:lnTo>
                  <a:lnTo>
                    <a:pt x="556" y="1288"/>
                  </a:lnTo>
                  <a:lnTo>
                    <a:pt x="509" y="1276"/>
                  </a:lnTo>
                  <a:lnTo>
                    <a:pt x="506" y="1311"/>
                  </a:lnTo>
                  <a:lnTo>
                    <a:pt x="466" y="1296"/>
                  </a:lnTo>
                  <a:lnTo>
                    <a:pt x="433" y="1283"/>
                  </a:lnTo>
                  <a:lnTo>
                    <a:pt x="383" y="1276"/>
                  </a:lnTo>
                  <a:lnTo>
                    <a:pt x="376" y="1222"/>
                  </a:lnTo>
                  <a:lnTo>
                    <a:pt x="367" y="1203"/>
                  </a:lnTo>
                  <a:lnTo>
                    <a:pt x="302" y="1203"/>
                  </a:lnTo>
                  <a:lnTo>
                    <a:pt x="257" y="1206"/>
                  </a:lnTo>
                  <a:lnTo>
                    <a:pt x="237" y="1214"/>
                  </a:lnTo>
                  <a:lnTo>
                    <a:pt x="165" y="1219"/>
                  </a:lnTo>
                  <a:lnTo>
                    <a:pt x="127" y="1268"/>
                  </a:lnTo>
                  <a:lnTo>
                    <a:pt x="88" y="1333"/>
                  </a:lnTo>
                  <a:lnTo>
                    <a:pt x="11" y="1395"/>
                  </a:lnTo>
                  <a:lnTo>
                    <a:pt x="8" y="1406"/>
                  </a:lnTo>
                  <a:lnTo>
                    <a:pt x="3" y="1419"/>
                  </a:lnTo>
                  <a:lnTo>
                    <a:pt x="2" y="1437"/>
                  </a:lnTo>
                  <a:lnTo>
                    <a:pt x="0" y="1460"/>
                  </a:lnTo>
                  <a:lnTo>
                    <a:pt x="2" y="1472"/>
                  </a:lnTo>
                  <a:lnTo>
                    <a:pt x="3" y="1486"/>
                  </a:lnTo>
                  <a:lnTo>
                    <a:pt x="6" y="1499"/>
                  </a:lnTo>
                  <a:lnTo>
                    <a:pt x="11" y="1513"/>
                  </a:lnTo>
                  <a:lnTo>
                    <a:pt x="15" y="1528"/>
                  </a:lnTo>
                  <a:lnTo>
                    <a:pt x="23" y="1545"/>
                  </a:lnTo>
                  <a:lnTo>
                    <a:pt x="20" y="1548"/>
                  </a:lnTo>
                  <a:lnTo>
                    <a:pt x="18" y="1554"/>
                  </a:lnTo>
                  <a:lnTo>
                    <a:pt x="18" y="1561"/>
                  </a:lnTo>
                  <a:lnTo>
                    <a:pt x="20" y="1573"/>
                  </a:lnTo>
                  <a:lnTo>
                    <a:pt x="23" y="1587"/>
                  </a:lnTo>
                  <a:lnTo>
                    <a:pt x="30" y="1606"/>
                  </a:lnTo>
                  <a:lnTo>
                    <a:pt x="42" y="1628"/>
                  </a:lnTo>
                  <a:lnTo>
                    <a:pt x="44" y="1632"/>
                  </a:lnTo>
                  <a:lnTo>
                    <a:pt x="48" y="1643"/>
                  </a:lnTo>
                  <a:lnTo>
                    <a:pt x="57" y="1658"/>
                  </a:lnTo>
                  <a:lnTo>
                    <a:pt x="63" y="1665"/>
                  </a:lnTo>
                  <a:lnTo>
                    <a:pt x="71" y="1673"/>
                  </a:lnTo>
                  <a:lnTo>
                    <a:pt x="80" y="1679"/>
                  </a:lnTo>
                  <a:lnTo>
                    <a:pt x="92" y="1685"/>
                  </a:lnTo>
                  <a:lnTo>
                    <a:pt x="106" y="1690"/>
                  </a:lnTo>
                  <a:lnTo>
                    <a:pt x="121" y="1693"/>
                  </a:lnTo>
                  <a:lnTo>
                    <a:pt x="139" y="1694"/>
                  </a:lnTo>
                  <a:lnTo>
                    <a:pt x="159" y="1693"/>
                  </a:lnTo>
                  <a:lnTo>
                    <a:pt x="181" y="1690"/>
                  </a:lnTo>
                  <a:lnTo>
                    <a:pt x="207" y="1682"/>
                  </a:lnTo>
                  <a:lnTo>
                    <a:pt x="242" y="1677"/>
                  </a:lnTo>
                  <a:lnTo>
                    <a:pt x="272" y="1682"/>
                  </a:lnTo>
                  <a:lnTo>
                    <a:pt x="322" y="1677"/>
                  </a:lnTo>
                  <a:lnTo>
                    <a:pt x="309" y="1697"/>
                  </a:lnTo>
                  <a:lnTo>
                    <a:pt x="349" y="1697"/>
                  </a:lnTo>
                  <a:lnTo>
                    <a:pt x="352" y="1747"/>
                  </a:lnTo>
                  <a:lnTo>
                    <a:pt x="352" y="1757"/>
                  </a:lnTo>
                  <a:lnTo>
                    <a:pt x="350" y="1779"/>
                  </a:lnTo>
                  <a:lnTo>
                    <a:pt x="350" y="1791"/>
                  </a:lnTo>
                  <a:lnTo>
                    <a:pt x="350" y="1800"/>
                  </a:lnTo>
                  <a:lnTo>
                    <a:pt x="353" y="1809"/>
                  </a:lnTo>
                  <a:lnTo>
                    <a:pt x="355" y="1810"/>
                  </a:lnTo>
                  <a:lnTo>
                    <a:pt x="356" y="1812"/>
                  </a:lnTo>
                  <a:lnTo>
                    <a:pt x="367" y="1818"/>
                  </a:lnTo>
                  <a:lnTo>
                    <a:pt x="379" y="1828"/>
                  </a:lnTo>
                  <a:lnTo>
                    <a:pt x="385" y="1834"/>
                  </a:lnTo>
                  <a:lnTo>
                    <a:pt x="389" y="1842"/>
                  </a:lnTo>
                  <a:lnTo>
                    <a:pt x="393" y="1850"/>
                  </a:lnTo>
                  <a:lnTo>
                    <a:pt x="394" y="1859"/>
                  </a:lnTo>
                  <a:lnTo>
                    <a:pt x="396" y="1868"/>
                  </a:lnTo>
                  <a:lnTo>
                    <a:pt x="397" y="1880"/>
                  </a:lnTo>
                  <a:lnTo>
                    <a:pt x="402" y="1905"/>
                  </a:lnTo>
                  <a:lnTo>
                    <a:pt x="409" y="1934"/>
                  </a:lnTo>
                  <a:lnTo>
                    <a:pt x="405" y="1963"/>
                  </a:lnTo>
                  <a:lnTo>
                    <a:pt x="400" y="1988"/>
                  </a:lnTo>
                  <a:lnTo>
                    <a:pt x="399" y="2016"/>
                  </a:lnTo>
                  <a:lnTo>
                    <a:pt x="400" y="2047"/>
                  </a:lnTo>
                  <a:lnTo>
                    <a:pt x="405" y="2083"/>
                  </a:lnTo>
                  <a:lnTo>
                    <a:pt x="409" y="2126"/>
                  </a:lnTo>
                  <a:lnTo>
                    <a:pt x="444" y="2163"/>
                  </a:lnTo>
                  <a:lnTo>
                    <a:pt x="468" y="2192"/>
                  </a:lnTo>
                  <a:lnTo>
                    <a:pt x="476" y="2204"/>
                  </a:lnTo>
                  <a:lnTo>
                    <a:pt x="479" y="2210"/>
                  </a:lnTo>
                  <a:lnTo>
                    <a:pt x="476" y="2253"/>
                  </a:lnTo>
                  <a:lnTo>
                    <a:pt x="471" y="2287"/>
                  </a:lnTo>
                  <a:lnTo>
                    <a:pt x="533" y="2307"/>
                  </a:lnTo>
                  <a:lnTo>
                    <a:pt x="590" y="2295"/>
                  </a:lnTo>
                  <a:lnTo>
                    <a:pt x="620" y="2245"/>
                  </a:lnTo>
                  <a:lnTo>
                    <a:pt x="690" y="2192"/>
                  </a:lnTo>
                  <a:lnTo>
                    <a:pt x="690" y="2130"/>
                  </a:lnTo>
                  <a:lnTo>
                    <a:pt x="735" y="2118"/>
                  </a:lnTo>
                  <a:lnTo>
                    <a:pt x="735" y="2068"/>
                  </a:lnTo>
                  <a:lnTo>
                    <a:pt x="735" y="2023"/>
                  </a:lnTo>
                  <a:lnTo>
                    <a:pt x="740" y="2022"/>
                  </a:lnTo>
                  <a:lnTo>
                    <a:pt x="750" y="2019"/>
                  </a:lnTo>
                  <a:lnTo>
                    <a:pt x="764" y="2013"/>
                  </a:lnTo>
                  <a:lnTo>
                    <a:pt x="771" y="2008"/>
                  </a:lnTo>
                  <a:lnTo>
                    <a:pt x="779" y="2002"/>
                  </a:lnTo>
                  <a:lnTo>
                    <a:pt x="785" y="1994"/>
                  </a:lnTo>
                  <a:lnTo>
                    <a:pt x="791" y="1985"/>
                  </a:lnTo>
                  <a:lnTo>
                    <a:pt x="797" y="1975"/>
                  </a:lnTo>
                  <a:lnTo>
                    <a:pt x="800" y="1961"/>
                  </a:lnTo>
                  <a:lnTo>
                    <a:pt x="802" y="1946"/>
                  </a:lnTo>
                  <a:lnTo>
                    <a:pt x="802" y="1930"/>
                  </a:lnTo>
                  <a:lnTo>
                    <a:pt x="799" y="1910"/>
                  </a:lnTo>
                  <a:lnTo>
                    <a:pt x="793" y="1889"/>
                  </a:lnTo>
                  <a:lnTo>
                    <a:pt x="790" y="1819"/>
                  </a:lnTo>
                  <a:lnTo>
                    <a:pt x="824" y="1782"/>
                  </a:lnTo>
                  <a:lnTo>
                    <a:pt x="845" y="1759"/>
                  </a:lnTo>
                  <a:lnTo>
                    <a:pt x="868" y="1736"/>
                  </a:lnTo>
                  <a:lnTo>
                    <a:pt x="892" y="1708"/>
                  </a:lnTo>
                  <a:lnTo>
                    <a:pt x="903" y="1691"/>
                  </a:lnTo>
                  <a:lnTo>
                    <a:pt x="913" y="1676"/>
                  </a:lnTo>
                  <a:lnTo>
                    <a:pt x="922" y="1659"/>
                  </a:lnTo>
                  <a:lnTo>
                    <a:pt x="930" y="1644"/>
                  </a:lnTo>
                  <a:lnTo>
                    <a:pt x="936" y="1629"/>
                  </a:lnTo>
                  <a:lnTo>
                    <a:pt x="937" y="1614"/>
                  </a:lnTo>
                  <a:lnTo>
                    <a:pt x="937" y="1608"/>
                  </a:lnTo>
                  <a:lnTo>
                    <a:pt x="936" y="1602"/>
                  </a:lnTo>
                  <a:lnTo>
                    <a:pt x="934" y="1596"/>
                  </a:lnTo>
                  <a:lnTo>
                    <a:pt x="931" y="1590"/>
                  </a:lnTo>
                  <a:lnTo>
                    <a:pt x="916" y="1597"/>
                  </a:lnTo>
                  <a:lnTo>
                    <a:pt x="883" y="1611"/>
                  </a:lnTo>
                  <a:lnTo>
                    <a:pt x="865" y="1617"/>
                  </a:lnTo>
                  <a:lnTo>
                    <a:pt x="848" y="1620"/>
                  </a:lnTo>
                  <a:lnTo>
                    <a:pt x="842" y="1622"/>
                  </a:lnTo>
                  <a:lnTo>
                    <a:pt x="836" y="1622"/>
                  </a:lnTo>
                  <a:lnTo>
                    <a:pt x="833" y="1620"/>
                  </a:lnTo>
                  <a:lnTo>
                    <a:pt x="832" y="1617"/>
                  </a:lnTo>
                  <a:lnTo>
                    <a:pt x="824" y="1588"/>
                  </a:lnTo>
                  <a:lnTo>
                    <a:pt x="820" y="1575"/>
                  </a:lnTo>
                  <a:lnTo>
                    <a:pt x="770" y="1513"/>
                  </a:lnTo>
                  <a:lnTo>
                    <a:pt x="765" y="1499"/>
                  </a:lnTo>
                  <a:lnTo>
                    <a:pt x="764" y="1487"/>
                  </a:lnTo>
                  <a:lnTo>
                    <a:pt x="762" y="1475"/>
                  </a:lnTo>
                  <a:lnTo>
                    <a:pt x="761" y="1468"/>
                  </a:lnTo>
                  <a:lnTo>
                    <a:pt x="758" y="1459"/>
                  </a:lnTo>
                  <a:lnTo>
                    <a:pt x="747" y="1437"/>
                  </a:lnTo>
                  <a:lnTo>
                    <a:pt x="732" y="1410"/>
                  </a:lnTo>
                  <a:lnTo>
                    <a:pt x="685" y="1353"/>
                  </a:lnTo>
                  <a:lnTo>
                    <a:pt x="720" y="1326"/>
                  </a:lnTo>
                  <a:lnTo>
                    <a:pt x="728" y="1371"/>
                  </a:lnTo>
                  <a:lnTo>
                    <a:pt x="777" y="1440"/>
                  </a:lnTo>
                  <a:lnTo>
                    <a:pt x="820" y="1510"/>
                  </a:lnTo>
                  <a:lnTo>
                    <a:pt x="847" y="1575"/>
                  </a:lnTo>
                  <a:lnTo>
                    <a:pt x="877" y="1560"/>
                  </a:lnTo>
                  <a:lnTo>
                    <a:pt x="931" y="1528"/>
                  </a:lnTo>
                  <a:lnTo>
                    <a:pt x="981" y="1505"/>
                  </a:lnTo>
                  <a:lnTo>
                    <a:pt x="1031" y="1483"/>
                  </a:lnTo>
                  <a:lnTo>
                    <a:pt x="1024" y="1445"/>
                  </a:lnTo>
                  <a:lnTo>
                    <a:pt x="1004" y="1418"/>
                  </a:lnTo>
                  <a:lnTo>
                    <a:pt x="999" y="1383"/>
                  </a:lnTo>
                  <a:lnTo>
                    <a:pt x="957" y="1388"/>
                  </a:lnTo>
                  <a:lnTo>
                    <a:pt x="915" y="1341"/>
                  </a:lnTo>
                  <a:lnTo>
                    <a:pt x="915" y="1314"/>
                  </a:lnTo>
                  <a:lnTo>
                    <a:pt x="928" y="1324"/>
                  </a:lnTo>
                  <a:lnTo>
                    <a:pt x="942" y="1335"/>
                  </a:lnTo>
                  <a:lnTo>
                    <a:pt x="962" y="1347"/>
                  </a:lnTo>
                  <a:lnTo>
                    <a:pt x="984" y="1359"/>
                  </a:lnTo>
                  <a:lnTo>
                    <a:pt x="1010" y="1371"/>
                  </a:lnTo>
                  <a:lnTo>
                    <a:pt x="1037" y="1380"/>
                  </a:lnTo>
                  <a:lnTo>
                    <a:pt x="1051" y="1385"/>
                  </a:lnTo>
                  <a:lnTo>
                    <a:pt x="1064" y="1388"/>
                  </a:lnTo>
                  <a:lnTo>
                    <a:pt x="1153" y="1410"/>
                  </a:lnTo>
                  <a:lnTo>
                    <a:pt x="1156" y="1456"/>
                  </a:lnTo>
                  <a:lnTo>
                    <a:pt x="1218" y="1453"/>
                  </a:lnTo>
                  <a:lnTo>
                    <a:pt x="1203" y="1510"/>
                  </a:lnTo>
                  <a:lnTo>
                    <a:pt x="1276" y="1632"/>
                  </a:lnTo>
                  <a:lnTo>
                    <a:pt x="1279" y="1635"/>
                  </a:lnTo>
                  <a:lnTo>
                    <a:pt x="1283" y="1637"/>
                  </a:lnTo>
                  <a:lnTo>
                    <a:pt x="1288" y="1637"/>
                  </a:lnTo>
                  <a:lnTo>
                    <a:pt x="1292" y="1637"/>
                  </a:lnTo>
                  <a:lnTo>
                    <a:pt x="1298" y="1634"/>
                  </a:lnTo>
                  <a:lnTo>
                    <a:pt x="1304" y="1628"/>
                  </a:lnTo>
                  <a:lnTo>
                    <a:pt x="1310" y="1617"/>
                  </a:lnTo>
                  <a:lnTo>
                    <a:pt x="1318" y="1600"/>
                  </a:lnTo>
                  <a:lnTo>
                    <a:pt x="1330" y="1578"/>
                  </a:lnTo>
                  <a:lnTo>
                    <a:pt x="1345" y="1554"/>
                  </a:lnTo>
                  <a:lnTo>
                    <a:pt x="1354" y="1540"/>
                  </a:lnTo>
                  <a:lnTo>
                    <a:pt x="1365" y="1526"/>
                  </a:lnTo>
                  <a:lnTo>
                    <a:pt x="1375" y="1514"/>
                  </a:lnTo>
                  <a:lnTo>
                    <a:pt x="1389" y="1502"/>
                  </a:lnTo>
                  <a:lnTo>
                    <a:pt x="1402" y="1490"/>
                  </a:lnTo>
                  <a:lnTo>
                    <a:pt x="1418" y="1481"/>
                  </a:lnTo>
                  <a:lnTo>
                    <a:pt x="1434" y="1472"/>
                  </a:lnTo>
                  <a:lnTo>
                    <a:pt x="1451" y="1466"/>
                  </a:lnTo>
                  <a:lnTo>
                    <a:pt x="1470" y="1462"/>
                  </a:lnTo>
                  <a:lnTo>
                    <a:pt x="1490" y="1460"/>
                  </a:lnTo>
                  <a:lnTo>
                    <a:pt x="1502" y="1496"/>
                  </a:lnTo>
                  <a:lnTo>
                    <a:pt x="1510" y="1526"/>
                  </a:lnTo>
                  <a:lnTo>
                    <a:pt x="1513" y="1540"/>
                  </a:lnTo>
                  <a:lnTo>
                    <a:pt x="1513" y="1552"/>
                  </a:lnTo>
                  <a:lnTo>
                    <a:pt x="1517" y="1554"/>
                  </a:lnTo>
                  <a:lnTo>
                    <a:pt x="1522" y="1555"/>
                  </a:lnTo>
                  <a:lnTo>
                    <a:pt x="1526" y="1557"/>
                  </a:lnTo>
                  <a:lnTo>
                    <a:pt x="1532" y="1555"/>
                  </a:lnTo>
                  <a:lnTo>
                    <a:pt x="1540" y="1554"/>
                  </a:lnTo>
                  <a:lnTo>
                    <a:pt x="1546" y="1548"/>
                  </a:lnTo>
                  <a:lnTo>
                    <a:pt x="1552" y="1540"/>
                  </a:lnTo>
                  <a:lnTo>
                    <a:pt x="1552" y="1560"/>
                  </a:lnTo>
                  <a:lnTo>
                    <a:pt x="1553" y="1581"/>
                  </a:lnTo>
                  <a:lnTo>
                    <a:pt x="1555" y="1605"/>
                  </a:lnTo>
                  <a:lnTo>
                    <a:pt x="1559" y="1629"/>
                  </a:lnTo>
                  <a:lnTo>
                    <a:pt x="1564" y="1653"/>
                  </a:lnTo>
                  <a:lnTo>
                    <a:pt x="1568" y="1664"/>
                  </a:lnTo>
                  <a:lnTo>
                    <a:pt x="1572" y="1673"/>
                  </a:lnTo>
                  <a:lnTo>
                    <a:pt x="1578" y="1680"/>
                  </a:lnTo>
                  <a:lnTo>
                    <a:pt x="1582" y="1685"/>
                  </a:lnTo>
                  <a:lnTo>
                    <a:pt x="1594" y="1696"/>
                  </a:lnTo>
                  <a:lnTo>
                    <a:pt x="1608" y="1708"/>
                  </a:lnTo>
                  <a:lnTo>
                    <a:pt x="1635" y="1733"/>
                  </a:lnTo>
                  <a:lnTo>
                    <a:pt x="1649" y="1742"/>
                  </a:lnTo>
                  <a:lnTo>
                    <a:pt x="1659" y="1750"/>
                  </a:lnTo>
                  <a:lnTo>
                    <a:pt x="1664" y="1753"/>
                  </a:lnTo>
                  <a:lnTo>
                    <a:pt x="1668" y="1753"/>
                  </a:lnTo>
                  <a:lnTo>
                    <a:pt x="1671" y="1753"/>
                  </a:lnTo>
                  <a:lnTo>
                    <a:pt x="1674" y="1751"/>
                  </a:lnTo>
                  <a:lnTo>
                    <a:pt x="1679" y="1745"/>
                  </a:lnTo>
                  <a:lnTo>
                    <a:pt x="1680" y="1739"/>
                  </a:lnTo>
                  <a:lnTo>
                    <a:pt x="1682" y="1732"/>
                  </a:lnTo>
                  <a:lnTo>
                    <a:pt x="1682" y="1726"/>
                  </a:lnTo>
                  <a:lnTo>
                    <a:pt x="1682" y="1720"/>
                  </a:lnTo>
                  <a:lnTo>
                    <a:pt x="1679" y="1714"/>
                  </a:lnTo>
                  <a:lnTo>
                    <a:pt x="1676" y="1708"/>
                  </a:lnTo>
                  <a:lnTo>
                    <a:pt x="1671" y="1702"/>
                  </a:lnTo>
                  <a:lnTo>
                    <a:pt x="1665" y="1694"/>
                  </a:lnTo>
                  <a:lnTo>
                    <a:pt x="1659" y="1686"/>
                  </a:lnTo>
                  <a:lnTo>
                    <a:pt x="1645" y="1665"/>
                  </a:lnTo>
                  <a:lnTo>
                    <a:pt x="1624" y="1628"/>
                  </a:lnTo>
                  <a:lnTo>
                    <a:pt x="1621" y="1620"/>
                  </a:lnTo>
                  <a:lnTo>
                    <a:pt x="1618" y="1611"/>
                  </a:lnTo>
                  <a:lnTo>
                    <a:pt x="1614" y="1593"/>
                  </a:lnTo>
                  <a:lnTo>
                    <a:pt x="1614" y="1578"/>
                  </a:lnTo>
                  <a:lnTo>
                    <a:pt x="1612" y="1570"/>
                  </a:lnTo>
                  <a:lnTo>
                    <a:pt x="1644" y="1610"/>
                  </a:lnTo>
                  <a:lnTo>
                    <a:pt x="1645" y="1614"/>
                  </a:lnTo>
                  <a:lnTo>
                    <a:pt x="1647" y="1620"/>
                  </a:lnTo>
                  <a:lnTo>
                    <a:pt x="1652" y="1625"/>
                  </a:lnTo>
                  <a:lnTo>
                    <a:pt x="1656" y="1629"/>
                  </a:lnTo>
                  <a:lnTo>
                    <a:pt x="1661" y="1629"/>
                  </a:lnTo>
                  <a:lnTo>
                    <a:pt x="1665" y="1631"/>
                  </a:lnTo>
                  <a:lnTo>
                    <a:pt x="1670" y="1629"/>
                  </a:lnTo>
                  <a:lnTo>
                    <a:pt x="1676" y="1628"/>
                  </a:lnTo>
                  <a:lnTo>
                    <a:pt x="1689" y="1620"/>
                  </a:lnTo>
                  <a:lnTo>
                    <a:pt x="1697" y="1616"/>
                  </a:lnTo>
                  <a:lnTo>
                    <a:pt x="1703" y="1610"/>
                  </a:lnTo>
                  <a:lnTo>
                    <a:pt x="1707" y="1603"/>
                  </a:lnTo>
                  <a:lnTo>
                    <a:pt x="1712" y="1596"/>
                  </a:lnTo>
                  <a:lnTo>
                    <a:pt x="1718" y="1582"/>
                  </a:lnTo>
                  <a:lnTo>
                    <a:pt x="1721" y="1569"/>
                  </a:lnTo>
                  <a:lnTo>
                    <a:pt x="1721" y="1555"/>
                  </a:lnTo>
                  <a:lnTo>
                    <a:pt x="1721" y="1546"/>
                  </a:lnTo>
                  <a:lnTo>
                    <a:pt x="1721" y="1537"/>
                  </a:lnTo>
                  <a:lnTo>
                    <a:pt x="1679" y="1510"/>
                  </a:lnTo>
                  <a:lnTo>
                    <a:pt x="1679" y="1463"/>
                  </a:lnTo>
                  <a:lnTo>
                    <a:pt x="1724" y="1448"/>
                  </a:lnTo>
                  <a:lnTo>
                    <a:pt x="1721" y="1487"/>
                  </a:lnTo>
                  <a:lnTo>
                    <a:pt x="1722" y="1490"/>
                  </a:lnTo>
                  <a:lnTo>
                    <a:pt x="1727" y="1499"/>
                  </a:lnTo>
                  <a:lnTo>
                    <a:pt x="1732" y="1502"/>
                  </a:lnTo>
                  <a:lnTo>
                    <a:pt x="1735" y="1505"/>
                  </a:lnTo>
                  <a:lnTo>
                    <a:pt x="1739" y="1507"/>
                  </a:lnTo>
                  <a:lnTo>
                    <a:pt x="1744" y="1505"/>
                  </a:lnTo>
                  <a:lnTo>
                    <a:pt x="1751" y="1499"/>
                  </a:lnTo>
                  <a:lnTo>
                    <a:pt x="1756" y="1492"/>
                  </a:lnTo>
                  <a:lnTo>
                    <a:pt x="1759" y="1483"/>
                  </a:lnTo>
                  <a:lnTo>
                    <a:pt x="1759" y="1456"/>
                  </a:lnTo>
                  <a:lnTo>
                    <a:pt x="1778" y="1442"/>
                  </a:lnTo>
                  <a:lnTo>
                    <a:pt x="1799" y="1427"/>
                  </a:lnTo>
                  <a:lnTo>
                    <a:pt x="1824" y="1409"/>
                  </a:lnTo>
                  <a:lnTo>
                    <a:pt x="1849" y="1389"/>
                  </a:lnTo>
                  <a:lnTo>
                    <a:pt x="1870" y="1368"/>
                  </a:lnTo>
                  <a:lnTo>
                    <a:pt x="1879" y="1359"/>
                  </a:lnTo>
                  <a:lnTo>
                    <a:pt x="1886" y="1350"/>
                  </a:lnTo>
                  <a:lnTo>
                    <a:pt x="1890" y="1341"/>
                  </a:lnTo>
                  <a:lnTo>
                    <a:pt x="1893" y="1333"/>
                  </a:lnTo>
                  <a:lnTo>
                    <a:pt x="1896" y="1311"/>
                  </a:lnTo>
                  <a:lnTo>
                    <a:pt x="1899" y="1297"/>
                  </a:lnTo>
                  <a:lnTo>
                    <a:pt x="1899" y="1288"/>
                  </a:lnTo>
                  <a:lnTo>
                    <a:pt x="1899" y="1283"/>
                  </a:lnTo>
                  <a:lnTo>
                    <a:pt x="1896" y="1279"/>
                  </a:lnTo>
                  <a:lnTo>
                    <a:pt x="1890" y="1267"/>
                  </a:lnTo>
                  <a:lnTo>
                    <a:pt x="1884" y="1250"/>
                  </a:lnTo>
                  <a:lnTo>
                    <a:pt x="1878" y="1229"/>
                  </a:lnTo>
                  <a:lnTo>
                    <a:pt x="1893" y="1184"/>
                  </a:lnTo>
                  <a:lnTo>
                    <a:pt x="1854" y="1179"/>
                  </a:lnTo>
                  <a:lnTo>
                    <a:pt x="1854" y="1157"/>
                  </a:lnTo>
                  <a:lnTo>
                    <a:pt x="1893" y="1142"/>
                  </a:lnTo>
                  <a:lnTo>
                    <a:pt x="1931" y="1142"/>
                  </a:lnTo>
                  <a:lnTo>
                    <a:pt x="1950" y="1176"/>
                  </a:lnTo>
                  <a:lnTo>
                    <a:pt x="1947" y="1234"/>
                  </a:lnTo>
                  <a:lnTo>
                    <a:pt x="1996" y="1211"/>
                  </a:lnTo>
                  <a:lnTo>
                    <a:pt x="1996" y="1161"/>
                  </a:lnTo>
                  <a:lnTo>
                    <a:pt x="1973" y="1129"/>
                  </a:lnTo>
                  <a:lnTo>
                    <a:pt x="1996" y="1104"/>
                  </a:lnTo>
                  <a:lnTo>
                    <a:pt x="2003" y="1077"/>
                  </a:lnTo>
                  <a:lnTo>
                    <a:pt x="2058" y="1069"/>
                  </a:lnTo>
                  <a:lnTo>
                    <a:pt x="2067" y="1060"/>
                  </a:lnTo>
                  <a:lnTo>
                    <a:pt x="2089" y="1039"/>
                  </a:lnTo>
                  <a:lnTo>
                    <a:pt x="2101" y="1025"/>
                  </a:lnTo>
                  <a:lnTo>
                    <a:pt x="2112" y="1012"/>
                  </a:lnTo>
                  <a:lnTo>
                    <a:pt x="2121" y="1000"/>
                  </a:lnTo>
                  <a:lnTo>
                    <a:pt x="2127" y="989"/>
                  </a:lnTo>
                  <a:lnTo>
                    <a:pt x="2135" y="953"/>
                  </a:lnTo>
                  <a:lnTo>
                    <a:pt x="2141" y="929"/>
                  </a:lnTo>
                  <a:lnTo>
                    <a:pt x="2144" y="902"/>
                  </a:lnTo>
                  <a:lnTo>
                    <a:pt x="2147" y="876"/>
                  </a:lnTo>
                  <a:lnTo>
                    <a:pt x="2147" y="865"/>
                  </a:lnTo>
                  <a:lnTo>
                    <a:pt x="2145" y="855"/>
                  </a:lnTo>
                  <a:lnTo>
                    <a:pt x="2144" y="847"/>
                  </a:lnTo>
                  <a:lnTo>
                    <a:pt x="2141" y="841"/>
                  </a:lnTo>
                  <a:lnTo>
                    <a:pt x="2136" y="837"/>
                  </a:lnTo>
                  <a:lnTo>
                    <a:pt x="2130" y="835"/>
                  </a:lnTo>
                  <a:lnTo>
                    <a:pt x="2120" y="835"/>
                  </a:lnTo>
                  <a:lnTo>
                    <a:pt x="2113" y="834"/>
                  </a:lnTo>
                  <a:lnTo>
                    <a:pt x="2112" y="832"/>
                  </a:lnTo>
                  <a:lnTo>
                    <a:pt x="2112" y="831"/>
                  </a:lnTo>
                  <a:lnTo>
                    <a:pt x="2116" y="829"/>
                  </a:lnTo>
                  <a:lnTo>
                    <a:pt x="2120" y="828"/>
                  </a:lnTo>
                  <a:lnTo>
                    <a:pt x="2095" y="835"/>
                  </a:lnTo>
                  <a:lnTo>
                    <a:pt x="2107" y="800"/>
                  </a:lnTo>
                  <a:lnTo>
                    <a:pt x="2142" y="763"/>
                  </a:lnTo>
                  <a:lnTo>
                    <a:pt x="2172" y="701"/>
                  </a:lnTo>
                  <a:lnTo>
                    <a:pt x="2264" y="705"/>
                  </a:lnTo>
                  <a:lnTo>
                    <a:pt x="2322" y="723"/>
                  </a:lnTo>
                  <a:lnTo>
                    <a:pt x="2369" y="708"/>
                  </a:lnTo>
                  <a:lnTo>
                    <a:pt x="2394" y="663"/>
                  </a:lnTo>
                  <a:lnTo>
                    <a:pt x="2441" y="656"/>
                  </a:lnTo>
                  <a:lnTo>
                    <a:pt x="2430" y="669"/>
                  </a:lnTo>
                  <a:lnTo>
                    <a:pt x="2418" y="686"/>
                  </a:lnTo>
                  <a:lnTo>
                    <a:pt x="2406" y="708"/>
                  </a:lnTo>
                  <a:lnTo>
                    <a:pt x="2394" y="739"/>
                  </a:lnTo>
                  <a:lnTo>
                    <a:pt x="2388" y="755"/>
                  </a:lnTo>
                  <a:lnTo>
                    <a:pt x="2382" y="775"/>
                  </a:lnTo>
                  <a:lnTo>
                    <a:pt x="2378" y="794"/>
                  </a:lnTo>
                  <a:lnTo>
                    <a:pt x="2375" y="817"/>
                  </a:lnTo>
                  <a:lnTo>
                    <a:pt x="2373" y="841"/>
                  </a:lnTo>
                  <a:lnTo>
                    <a:pt x="2372" y="865"/>
                  </a:lnTo>
                  <a:lnTo>
                    <a:pt x="2384" y="912"/>
                  </a:lnTo>
                  <a:lnTo>
                    <a:pt x="2434" y="835"/>
                  </a:lnTo>
                  <a:lnTo>
                    <a:pt x="2440" y="828"/>
                  </a:lnTo>
                  <a:lnTo>
                    <a:pt x="2452" y="813"/>
                  </a:lnTo>
                  <a:lnTo>
                    <a:pt x="2458" y="802"/>
                  </a:lnTo>
                  <a:lnTo>
                    <a:pt x="2462" y="793"/>
                  </a:lnTo>
                  <a:lnTo>
                    <a:pt x="2465" y="784"/>
                  </a:lnTo>
                  <a:lnTo>
                    <a:pt x="2465" y="781"/>
                  </a:lnTo>
                  <a:lnTo>
                    <a:pt x="2464" y="778"/>
                  </a:lnTo>
                  <a:lnTo>
                    <a:pt x="2449" y="745"/>
                  </a:lnTo>
                  <a:lnTo>
                    <a:pt x="2441" y="723"/>
                  </a:lnTo>
                  <a:lnTo>
                    <a:pt x="2446" y="717"/>
                  </a:lnTo>
                  <a:lnTo>
                    <a:pt x="2456" y="702"/>
                  </a:lnTo>
                  <a:lnTo>
                    <a:pt x="2471" y="686"/>
                  </a:lnTo>
                  <a:lnTo>
                    <a:pt x="2479" y="678"/>
                  </a:lnTo>
                  <a:lnTo>
                    <a:pt x="2486" y="674"/>
                  </a:lnTo>
                  <a:close/>
                </a:path>
              </a:pathLst>
            </a:custGeom>
            <a:gradFill rotWithShape="1">
              <a:gsLst>
                <a:gs pos="0">
                  <a:srgbClr val="FFE132"/>
                </a:gs>
                <a:gs pos="100000">
                  <a:srgbClr val="E18A15"/>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a:solidFill>
                  <a:srgbClr val="000000"/>
                </a:solidFill>
                <a:latin typeface="+mn-lt"/>
                <a:ea typeface="+mn-ea"/>
                <a:cs typeface="+mn-ea"/>
                <a:sym typeface="+mn-lt"/>
              </a:endParaRPr>
            </a:p>
          </p:txBody>
        </p:sp>
        <p:sp>
          <p:nvSpPr>
            <p:cNvPr id="8" name="Freeform 11"/>
            <p:cNvSpPr>
              <a:spLocks/>
            </p:cNvSpPr>
            <p:nvPr/>
          </p:nvSpPr>
          <p:spPr bwMode="auto">
            <a:xfrm>
              <a:off x="4346328" y="3044996"/>
              <a:ext cx="75359" cy="299964"/>
            </a:xfrm>
            <a:custGeom>
              <a:avLst/>
              <a:gdLst>
                <a:gd name="T0" fmla="*/ 5 w 43"/>
                <a:gd name="T1" fmla="*/ 160 h 160"/>
                <a:gd name="T2" fmla="*/ 35 w 43"/>
                <a:gd name="T3" fmla="*/ 145 h 160"/>
                <a:gd name="T4" fmla="*/ 35 w 43"/>
                <a:gd name="T5" fmla="*/ 107 h 160"/>
                <a:gd name="T6" fmla="*/ 43 w 43"/>
                <a:gd name="T7" fmla="*/ 65 h 160"/>
                <a:gd name="T8" fmla="*/ 35 w 43"/>
                <a:gd name="T9" fmla="*/ 11 h 160"/>
                <a:gd name="T10" fmla="*/ 23 w 43"/>
                <a:gd name="T11" fmla="*/ 0 h 160"/>
                <a:gd name="T12" fmla="*/ 8 w 43"/>
                <a:gd name="T13" fmla="*/ 26 h 160"/>
                <a:gd name="T14" fmla="*/ 8 w 43"/>
                <a:gd name="T15" fmla="*/ 88 h 160"/>
                <a:gd name="T16" fmla="*/ 0 w 43"/>
                <a:gd name="T17" fmla="*/ 138 h 160"/>
                <a:gd name="T18" fmla="*/ 5 w 43"/>
                <a:gd name="T19"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60">
                  <a:moveTo>
                    <a:pt x="5" y="160"/>
                  </a:moveTo>
                  <a:lnTo>
                    <a:pt x="35" y="145"/>
                  </a:lnTo>
                  <a:lnTo>
                    <a:pt x="35" y="107"/>
                  </a:lnTo>
                  <a:lnTo>
                    <a:pt x="43" y="65"/>
                  </a:lnTo>
                  <a:lnTo>
                    <a:pt x="35" y="11"/>
                  </a:lnTo>
                  <a:lnTo>
                    <a:pt x="23" y="0"/>
                  </a:lnTo>
                  <a:lnTo>
                    <a:pt x="8" y="26"/>
                  </a:lnTo>
                  <a:lnTo>
                    <a:pt x="8" y="88"/>
                  </a:lnTo>
                  <a:lnTo>
                    <a:pt x="0" y="138"/>
                  </a:lnTo>
                  <a:lnTo>
                    <a:pt x="5" y="160"/>
                  </a:lnTo>
                  <a:close/>
                </a:path>
              </a:pathLst>
            </a:custGeom>
            <a:gradFill rotWithShape="1">
              <a:gsLst>
                <a:gs pos="0">
                  <a:srgbClr val="FFBD5D"/>
                </a:gs>
                <a:gs pos="100000">
                  <a:srgbClr val="E68900"/>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a:solidFill>
                  <a:srgbClr val="000000"/>
                </a:solidFill>
                <a:latin typeface="+mn-lt"/>
                <a:ea typeface="+mn-ea"/>
                <a:cs typeface="+mn-ea"/>
                <a:sym typeface="+mn-lt"/>
              </a:endParaRPr>
            </a:p>
          </p:txBody>
        </p:sp>
        <p:sp>
          <p:nvSpPr>
            <p:cNvPr id="9" name="Freeform 12"/>
            <p:cNvSpPr>
              <a:spLocks/>
            </p:cNvSpPr>
            <p:nvPr/>
          </p:nvSpPr>
          <p:spPr bwMode="auto">
            <a:xfrm>
              <a:off x="4293752" y="3410576"/>
              <a:ext cx="140203" cy="93739"/>
            </a:xfrm>
            <a:custGeom>
              <a:avLst/>
              <a:gdLst>
                <a:gd name="T0" fmla="*/ 27 w 80"/>
                <a:gd name="T1" fmla="*/ 47 h 50"/>
                <a:gd name="T2" fmla="*/ 0 w 80"/>
                <a:gd name="T3" fmla="*/ 50 h 50"/>
                <a:gd name="T4" fmla="*/ 18 w 80"/>
                <a:gd name="T5" fmla="*/ 7 h 50"/>
                <a:gd name="T6" fmla="*/ 50 w 80"/>
                <a:gd name="T7" fmla="*/ 0 h 50"/>
                <a:gd name="T8" fmla="*/ 80 w 80"/>
                <a:gd name="T9" fmla="*/ 30 h 50"/>
                <a:gd name="T10" fmla="*/ 61 w 80"/>
                <a:gd name="T11" fmla="*/ 50 h 50"/>
                <a:gd name="T12" fmla="*/ 27 w 80"/>
                <a:gd name="T13" fmla="*/ 47 h 50"/>
              </a:gdLst>
              <a:ahLst/>
              <a:cxnLst>
                <a:cxn ang="0">
                  <a:pos x="T0" y="T1"/>
                </a:cxn>
                <a:cxn ang="0">
                  <a:pos x="T2" y="T3"/>
                </a:cxn>
                <a:cxn ang="0">
                  <a:pos x="T4" y="T5"/>
                </a:cxn>
                <a:cxn ang="0">
                  <a:pos x="T6" y="T7"/>
                </a:cxn>
                <a:cxn ang="0">
                  <a:pos x="T8" y="T9"/>
                </a:cxn>
                <a:cxn ang="0">
                  <a:pos x="T10" y="T11"/>
                </a:cxn>
                <a:cxn ang="0">
                  <a:pos x="T12" y="T13"/>
                </a:cxn>
              </a:cxnLst>
              <a:rect l="0" t="0" r="r" b="b"/>
              <a:pathLst>
                <a:path w="80" h="50">
                  <a:moveTo>
                    <a:pt x="27" y="47"/>
                  </a:moveTo>
                  <a:lnTo>
                    <a:pt x="0" y="50"/>
                  </a:lnTo>
                  <a:lnTo>
                    <a:pt x="18" y="7"/>
                  </a:lnTo>
                  <a:lnTo>
                    <a:pt x="50" y="0"/>
                  </a:lnTo>
                  <a:lnTo>
                    <a:pt x="80" y="30"/>
                  </a:lnTo>
                  <a:lnTo>
                    <a:pt x="61" y="50"/>
                  </a:lnTo>
                  <a:lnTo>
                    <a:pt x="27" y="47"/>
                  </a:lnTo>
                  <a:close/>
                </a:path>
              </a:pathLst>
            </a:custGeom>
            <a:gradFill rotWithShape="1">
              <a:gsLst>
                <a:gs pos="0">
                  <a:srgbClr val="FFBD5D"/>
                </a:gs>
                <a:gs pos="100000">
                  <a:srgbClr val="E68900"/>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dirty="0">
                <a:solidFill>
                  <a:srgbClr val="000000"/>
                </a:solidFill>
                <a:latin typeface="+mn-lt"/>
                <a:ea typeface="+mn-ea"/>
                <a:cs typeface="+mn-ea"/>
                <a:sym typeface="+mn-lt"/>
              </a:endParaRPr>
            </a:p>
          </p:txBody>
        </p:sp>
        <p:sp>
          <p:nvSpPr>
            <p:cNvPr id="10" name="Freeform 13"/>
            <p:cNvSpPr>
              <a:spLocks/>
            </p:cNvSpPr>
            <p:nvPr/>
          </p:nvSpPr>
          <p:spPr bwMode="auto">
            <a:xfrm>
              <a:off x="4088705" y="3449947"/>
              <a:ext cx="248860" cy="451821"/>
            </a:xfrm>
            <a:custGeom>
              <a:avLst/>
              <a:gdLst>
                <a:gd name="T0" fmla="*/ 135 w 162"/>
                <a:gd name="T1" fmla="*/ 8 h 145"/>
                <a:gd name="T2" fmla="*/ 115 w 162"/>
                <a:gd name="T3" fmla="*/ 28 h 145"/>
                <a:gd name="T4" fmla="*/ 100 w 162"/>
                <a:gd name="T5" fmla="*/ 46 h 145"/>
                <a:gd name="T6" fmla="*/ 88 w 162"/>
                <a:gd name="T7" fmla="*/ 50 h 145"/>
                <a:gd name="T8" fmla="*/ 73 w 162"/>
                <a:gd name="T9" fmla="*/ 61 h 145"/>
                <a:gd name="T10" fmla="*/ 70 w 162"/>
                <a:gd name="T11" fmla="*/ 88 h 145"/>
                <a:gd name="T12" fmla="*/ 23 w 162"/>
                <a:gd name="T13" fmla="*/ 88 h 145"/>
                <a:gd name="T14" fmla="*/ 0 w 162"/>
                <a:gd name="T15" fmla="*/ 111 h 145"/>
                <a:gd name="T16" fmla="*/ 23 w 162"/>
                <a:gd name="T17" fmla="*/ 135 h 145"/>
                <a:gd name="T18" fmla="*/ 62 w 162"/>
                <a:gd name="T19" fmla="*/ 142 h 145"/>
                <a:gd name="T20" fmla="*/ 85 w 162"/>
                <a:gd name="T21" fmla="*/ 145 h 145"/>
                <a:gd name="T22" fmla="*/ 115 w 162"/>
                <a:gd name="T23" fmla="*/ 130 h 145"/>
                <a:gd name="T24" fmla="*/ 130 w 162"/>
                <a:gd name="T25" fmla="*/ 77 h 145"/>
                <a:gd name="T26" fmla="*/ 150 w 162"/>
                <a:gd name="T27" fmla="*/ 50 h 145"/>
                <a:gd name="T28" fmla="*/ 162 w 162"/>
                <a:gd name="T29" fmla="*/ 23 h 145"/>
                <a:gd name="T30" fmla="*/ 162 w 162"/>
                <a:gd name="T31" fmla="*/ 0 h 145"/>
                <a:gd name="T32" fmla="*/ 135 w 162"/>
                <a:gd name="T33" fmla="*/ 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145">
                  <a:moveTo>
                    <a:pt x="135" y="8"/>
                  </a:moveTo>
                  <a:lnTo>
                    <a:pt x="115" y="28"/>
                  </a:lnTo>
                  <a:lnTo>
                    <a:pt x="100" y="46"/>
                  </a:lnTo>
                  <a:lnTo>
                    <a:pt x="88" y="50"/>
                  </a:lnTo>
                  <a:lnTo>
                    <a:pt x="73" y="61"/>
                  </a:lnTo>
                  <a:lnTo>
                    <a:pt x="70" y="88"/>
                  </a:lnTo>
                  <a:lnTo>
                    <a:pt x="23" y="88"/>
                  </a:lnTo>
                  <a:lnTo>
                    <a:pt x="0" y="111"/>
                  </a:lnTo>
                  <a:lnTo>
                    <a:pt x="23" y="135"/>
                  </a:lnTo>
                  <a:lnTo>
                    <a:pt x="62" y="142"/>
                  </a:lnTo>
                  <a:lnTo>
                    <a:pt x="85" y="145"/>
                  </a:lnTo>
                  <a:lnTo>
                    <a:pt x="115" y="130"/>
                  </a:lnTo>
                  <a:lnTo>
                    <a:pt x="130" y="77"/>
                  </a:lnTo>
                  <a:lnTo>
                    <a:pt x="150" y="50"/>
                  </a:lnTo>
                  <a:lnTo>
                    <a:pt x="162" y="23"/>
                  </a:lnTo>
                  <a:lnTo>
                    <a:pt x="162" y="0"/>
                  </a:lnTo>
                  <a:lnTo>
                    <a:pt x="135" y="8"/>
                  </a:lnTo>
                  <a:close/>
                </a:path>
              </a:pathLst>
            </a:custGeom>
            <a:gradFill rotWithShape="1">
              <a:gsLst>
                <a:gs pos="0">
                  <a:srgbClr val="FFBD5D"/>
                </a:gs>
                <a:gs pos="100000">
                  <a:srgbClr val="E68900"/>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a:solidFill>
                  <a:srgbClr val="000000"/>
                </a:solidFill>
                <a:latin typeface="+mn-lt"/>
                <a:ea typeface="+mn-ea"/>
                <a:cs typeface="+mn-ea"/>
                <a:sym typeface="+mn-lt"/>
              </a:endParaRPr>
            </a:p>
          </p:txBody>
        </p:sp>
        <p:sp>
          <p:nvSpPr>
            <p:cNvPr id="11" name="Freeform 14"/>
            <p:cNvSpPr>
              <a:spLocks/>
            </p:cNvSpPr>
            <p:nvPr/>
          </p:nvSpPr>
          <p:spPr bwMode="auto">
            <a:xfrm>
              <a:off x="4032624" y="3811778"/>
              <a:ext cx="78864" cy="59993"/>
            </a:xfrm>
            <a:custGeom>
              <a:avLst/>
              <a:gdLst>
                <a:gd name="T0" fmla="*/ 18 w 45"/>
                <a:gd name="T1" fmla="*/ 27 h 32"/>
                <a:gd name="T2" fmla="*/ 0 w 45"/>
                <a:gd name="T3" fmla="*/ 8 h 32"/>
                <a:gd name="T4" fmla="*/ 27 w 45"/>
                <a:gd name="T5" fmla="*/ 0 h 32"/>
                <a:gd name="T6" fmla="*/ 45 w 45"/>
                <a:gd name="T7" fmla="*/ 12 h 32"/>
                <a:gd name="T8" fmla="*/ 37 w 45"/>
                <a:gd name="T9" fmla="*/ 32 h 32"/>
                <a:gd name="T10" fmla="*/ 18 w 45"/>
                <a:gd name="T11" fmla="*/ 27 h 32"/>
              </a:gdLst>
              <a:ahLst/>
              <a:cxnLst>
                <a:cxn ang="0">
                  <a:pos x="T0" y="T1"/>
                </a:cxn>
                <a:cxn ang="0">
                  <a:pos x="T2" y="T3"/>
                </a:cxn>
                <a:cxn ang="0">
                  <a:pos x="T4" y="T5"/>
                </a:cxn>
                <a:cxn ang="0">
                  <a:pos x="T6" y="T7"/>
                </a:cxn>
                <a:cxn ang="0">
                  <a:pos x="T8" y="T9"/>
                </a:cxn>
                <a:cxn ang="0">
                  <a:pos x="T10" y="T11"/>
                </a:cxn>
              </a:cxnLst>
              <a:rect l="0" t="0" r="r" b="b"/>
              <a:pathLst>
                <a:path w="45" h="32">
                  <a:moveTo>
                    <a:pt x="18" y="27"/>
                  </a:moveTo>
                  <a:lnTo>
                    <a:pt x="0" y="8"/>
                  </a:lnTo>
                  <a:lnTo>
                    <a:pt x="27" y="0"/>
                  </a:lnTo>
                  <a:lnTo>
                    <a:pt x="45" y="12"/>
                  </a:lnTo>
                  <a:lnTo>
                    <a:pt x="37" y="32"/>
                  </a:lnTo>
                  <a:lnTo>
                    <a:pt x="18" y="27"/>
                  </a:lnTo>
                  <a:close/>
                </a:path>
              </a:pathLst>
            </a:custGeom>
            <a:gradFill rotWithShape="1">
              <a:gsLst>
                <a:gs pos="0">
                  <a:srgbClr val="3B9BFE"/>
                </a:gs>
                <a:gs pos="100000">
                  <a:srgbClr val="0B6AD2"/>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a:solidFill>
                  <a:srgbClr val="000000"/>
                </a:solidFill>
                <a:latin typeface="+mn-lt"/>
                <a:ea typeface="+mn-ea"/>
                <a:cs typeface="+mn-ea"/>
                <a:sym typeface="+mn-lt"/>
              </a:endParaRPr>
            </a:p>
          </p:txBody>
        </p:sp>
        <p:sp>
          <p:nvSpPr>
            <p:cNvPr id="12" name="Freeform 15"/>
            <p:cNvSpPr>
              <a:spLocks/>
            </p:cNvSpPr>
            <p:nvPr/>
          </p:nvSpPr>
          <p:spPr bwMode="auto">
            <a:xfrm>
              <a:off x="3801290" y="4059248"/>
              <a:ext cx="117420" cy="91864"/>
            </a:xfrm>
            <a:custGeom>
              <a:avLst/>
              <a:gdLst>
                <a:gd name="T0" fmla="*/ 25 w 67"/>
                <a:gd name="T1" fmla="*/ 49 h 49"/>
                <a:gd name="T2" fmla="*/ 47 w 67"/>
                <a:gd name="T3" fmla="*/ 37 h 49"/>
                <a:gd name="T4" fmla="*/ 67 w 67"/>
                <a:gd name="T5" fmla="*/ 7 h 49"/>
                <a:gd name="T6" fmla="*/ 40 w 67"/>
                <a:gd name="T7" fmla="*/ 0 h 49"/>
                <a:gd name="T8" fmla="*/ 0 w 67"/>
                <a:gd name="T9" fmla="*/ 30 h 49"/>
                <a:gd name="T10" fmla="*/ 25 w 67"/>
                <a:gd name="T11" fmla="*/ 49 h 49"/>
              </a:gdLst>
              <a:ahLst/>
              <a:cxnLst>
                <a:cxn ang="0">
                  <a:pos x="T0" y="T1"/>
                </a:cxn>
                <a:cxn ang="0">
                  <a:pos x="T2" y="T3"/>
                </a:cxn>
                <a:cxn ang="0">
                  <a:pos x="T4" y="T5"/>
                </a:cxn>
                <a:cxn ang="0">
                  <a:pos x="T6" y="T7"/>
                </a:cxn>
                <a:cxn ang="0">
                  <a:pos x="T8" y="T9"/>
                </a:cxn>
                <a:cxn ang="0">
                  <a:pos x="T10" y="T11"/>
                </a:cxn>
              </a:cxnLst>
              <a:rect l="0" t="0" r="r" b="b"/>
              <a:pathLst>
                <a:path w="67" h="49">
                  <a:moveTo>
                    <a:pt x="25" y="49"/>
                  </a:moveTo>
                  <a:lnTo>
                    <a:pt x="47" y="37"/>
                  </a:lnTo>
                  <a:lnTo>
                    <a:pt x="67" y="7"/>
                  </a:lnTo>
                  <a:lnTo>
                    <a:pt x="40" y="0"/>
                  </a:lnTo>
                  <a:lnTo>
                    <a:pt x="0" y="30"/>
                  </a:lnTo>
                  <a:lnTo>
                    <a:pt x="25" y="49"/>
                  </a:lnTo>
                  <a:close/>
                </a:path>
              </a:pathLst>
            </a:custGeom>
            <a:gradFill rotWithShape="1">
              <a:gsLst>
                <a:gs pos="0">
                  <a:srgbClr val="FFBD5D"/>
                </a:gs>
                <a:gs pos="100000">
                  <a:srgbClr val="E68900"/>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a:solidFill>
                  <a:srgbClr val="000000"/>
                </a:solidFill>
                <a:latin typeface="+mn-lt"/>
                <a:ea typeface="+mn-ea"/>
                <a:cs typeface="+mn-ea"/>
                <a:sym typeface="+mn-lt"/>
              </a:endParaRPr>
            </a:p>
          </p:txBody>
        </p:sp>
        <p:sp>
          <p:nvSpPr>
            <p:cNvPr id="13" name="Freeform 16"/>
            <p:cNvSpPr>
              <a:spLocks/>
            </p:cNvSpPr>
            <p:nvPr/>
          </p:nvSpPr>
          <p:spPr bwMode="auto">
            <a:xfrm>
              <a:off x="3583976" y="4488572"/>
              <a:ext cx="210304" cy="474318"/>
            </a:xfrm>
            <a:custGeom>
              <a:avLst/>
              <a:gdLst>
                <a:gd name="T0" fmla="*/ 117 w 137"/>
                <a:gd name="T1" fmla="*/ 0 h 152"/>
                <a:gd name="T2" fmla="*/ 80 w 137"/>
                <a:gd name="T3" fmla="*/ 10 h 152"/>
                <a:gd name="T4" fmla="*/ 42 w 137"/>
                <a:gd name="T5" fmla="*/ 30 h 152"/>
                <a:gd name="T6" fmla="*/ 18 w 137"/>
                <a:gd name="T7" fmla="*/ 60 h 152"/>
                <a:gd name="T8" fmla="*/ 18 w 137"/>
                <a:gd name="T9" fmla="*/ 60 h 152"/>
                <a:gd name="T10" fmla="*/ 15 w 137"/>
                <a:gd name="T11" fmla="*/ 62 h 152"/>
                <a:gd name="T12" fmla="*/ 9 w 137"/>
                <a:gd name="T13" fmla="*/ 66 h 152"/>
                <a:gd name="T14" fmla="*/ 3 w 137"/>
                <a:gd name="T15" fmla="*/ 72 h 152"/>
                <a:gd name="T16" fmla="*/ 0 w 137"/>
                <a:gd name="T17" fmla="*/ 75 h 152"/>
                <a:gd name="T18" fmla="*/ 0 w 137"/>
                <a:gd name="T19" fmla="*/ 80 h 152"/>
                <a:gd name="T20" fmla="*/ 0 w 137"/>
                <a:gd name="T21" fmla="*/ 80 h 152"/>
                <a:gd name="T22" fmla="*/ 0 w 137"/>
                <a:gd name="T23" fmla="*/ 86 h 152"/>
                <a:gd name="T24" fmla="*/ 3 w 137"/>
                <a:gd name="T25" fmla="*/ 95 h 152"/>
                <a:gd name="T26" fmla="*/ 10 w 137"/>
                <a:gd name="T27" fmla="*/ 115 h 152"/>
                <a:gd name="T28" fmla="*/ 22 w 137"/>
                <a:gd name="T29" fmla="*/ 142 h 152"/>
                <a:gd name="T30" fmla="*/ 60 w 137"/>
                <a:gd name="T31" fmla="*/ 152 h 152"/>
                <a:gd name="T32" fmla="*/ 102 w 137"/>
                <a:gd name="T33" fmla="*/ 107 h 152"/>
                <a:gd name="T34" fmla="*/ 102 w 137"/>
                <a:gd name="T35" fmla="*/ 107 h 152"/>
                <a:gd name="T36" fmla="*/ 110 w 137"/>
                <a:gd name="T37" fmla="*/ 104 h 152"/>
                <a:gd name="T38" fmla="*/ 116 w 137"/>
                <a:gd name="T39" fmla="*/ 99 h 152"/>
                <a:gd name="T40" fmla="*/ 123 w 137"/>
                <a:gd name="T41" fmla="*/ 95 h 152"/>
                <a:gd name="T42" fmla="*/ 129 w 137"/>
                <a:gd name="T43" fmla="*/ 89 h 152"/>
                <a:gd name="T44" fmla="*/ 135 w 137"/>
                <a:gd name="T45" fmla="*/ 81 h 152"/>
                <a:gd name="T46" fmla="*/ 135 w 137"/>
                <a:gd name="T47" fmla="*/ 77 h 152"/>
                <a:gd name="T48" fmla="*/ 137 w 137"/>
                <a:gd name="T49" fmla="*/ 74 h 152"/>
                <a:gd name="T50" fmla="*/ 135 w 137"/>
                <a:gd name="T51" fmla="*/ 69 h 152"/>
                <a:gd name="T52" fmla="*/ 132 w 137"/>
                <a:gd name="T53" fmla="*/ 65 h 152"/>
                <a:gd name="T54" fmla="*/ 132 w 137"/>
                <a:gd name="T55" fmla="*/ 65 h 152"/>
                <a:gd name="T56" fmla="*/ 128 w 137"/>
                <a:gd name="T57" fmla="*/ 56 h 152"/>
                <a:gd name="T58" fmla="*/ 125 w 137"/>
                <a:gd name="T59" fmla="*/ 45 h 152"/>
                <a:gd name="T60" fmla="*/ 122 w 137"/>
                <a:gd name="T61" fmla="*/ 35 h 152"/>
                <a:gd name="T62" fmla="*/ 120 w 137"/>
                <a:gd name="T63" fmla="*/ 24 h 152"/>
                <a:gd name="T64" fmla="*/ 117 w 137"/>
                <a:gd name="T65" fmla="*/ 6 h 152"/>
                <a:gd name="T66" fmla="*/ 117 w 137"/>
                <a:gd name="T67" fmla="*/ 0 h 152"/>
                <a:gd name="T68" fmla="*/ 117 w 137"/>
                <a:gd name="T6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 h="152">
                  <a:moveTo>
                    <a:pt x="117" y="0"/>
                  </a:moveTo>
                  <a:lnTo>
                    <a:pt x="80" y="10"/>
                  </a:lnTo>
                  <a:lnTo>
                    <a:pt x="42" y="30"/>
                  </a:lnTo>
                  <a:lnTo>
                    <a:pt x="18" y="60"/>
                  </a:lnTo>
                  <a:lnTo>
                    <a:pt x="15" y="62"/>
                  </a:lnTo>
                  <a:lnTo>
                    <a:pt x="9" y="66"/>
                  </a:lnTo>
                  <a:lnTo>
                    <a:pt x="3" y="72"/>
                  </a:lnTo>
                  <a:lnTo>
                    <a:pt x="0" y="75"/>
                  </a:lnTo>
                  <a:lnTo>
                    <a:pt x="0" y="80"/>
                  </a:lnTo>
                  <a:lnTo>
                    <a:pt x="0" y="86"/>
                  </a:lnTo>
                  <a:lnTo>
                    <a:pt x="3" y="95"/>
                  </a:lnTo>
                  <a:lnTo>
                    <a:pt x="10" y="115"/>
                  </a:lnTo>
                  <a:lnTo>
                    <a:pt x="22" y="142"/>
                  </a:lnTo>
                  <a:lnTo>
                    <a:pt x="60" y="152"/>
                  </a:lnTo>
                  <a:lnTo>
                    <a:pt x="102" y="107"/>
                  </a:lnTo>
                  <a:lnTo>
                    <a:pt x="110" y="104"/>
                  </a:lnTo>
                  <a:lnTo>
                    <a:pt x="116" y="99"/>
                  </a:lnTo>
                  <a:lnTo>
                    <a:pt x="123" y="95"/>
                  </a:lnTo>
                  <a:lnTo>
                    <a:pt x="129" y="89"/>
                  </a:lnTo>
                  <a:lnTo>
                    <a:pt x="135" y="81"/>
                  </a:lnTo>
                  <a:lnTo>
                    <a:pt x="135" y="77"/>
                  </a:lnTo>
                  <a:lnTo>
                    <a:pt x="137" y="74"/>
                  </a:lnTo>
                  <a:lnTo>
                    <a:pt x="135" y="69"/>
                  </a:lnTo>
                  <a:lnTo>
                    <a:pt x="132" y="65"/>
                  </a:lnTo>
                  <a:lnTo>
                    <a:pt x="128" y="56"/>
                  </a:lnTo>
                  <a:lnTo>
                    <a:pt x="125" y="45"/>
                  </a:lnTo>
                  <a:lnTo>
                    <a:pt x="122" y="35"/>
                  </a:lnTo>
                  <a:lnTo>
                    <a:pt x="120" y="24"/>
                  </a:lnTo>
                  <a:lnTo>
                    <a:pt x="117" y="6"/>
                  </a:lnTo>
                  <a:lnTo>
                    <a:pt x="117" y="0"/>
                  </a:lnTo>
                  <a:close/>
                </a:path>
              </a:pathLst>
            </a:custGeom>
            <a:gradFill rotWithShape="1">
              <a:gsLst>
                <a:gs pos="0">
                  <a:srgbClr val="FFBD5D"/>
                </a:gs>
                <a:gs pos="100000">
                  <a:srgbClr val="E68900"/>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a:solidFill>
                  <a:srgbClr val="000000"/>
                </a:solidFill>
                <a:latin typeface="+mn-lt"/>
                <a:ea typeface="+mn-ea"/>
                <a:cs typeface="+mn-ea"/>
                <a:sym typeface="+mn-lt"/>
              </a:endParaRPr>
            </a:p>
          </p:txBody>
        </p:sp>
        <p:sp>
          <p:nvSpPr>
            <p:cNvPr id="14" name="Freeform 17"/>
            <p:cNvSpPr>
              <a:spLocks/>
            </p:cNvSpPr>
            <p:nvPr/>
          </p:nvSpPr>
          <p:spPr bwMode="auto">
            <a:xfrm>
              <a:off x="2003190" y="5062252"/>
              <a:ext cx="208552" cy="408701"/>
            </a:xfrm>
            <a:custGeom>
              <a:avLst/>
              <a:gdLst>
                <a:gd name="T0" fmla="*/ 119 w 119"/>
                <a:gd name="T1" fmla="*/ 70 h 218"/>
                <a:gd name="T2" fmla="*/ 107 w 119"/>
                <a:gd name="T3" fmla="*/ 23 h 218"/>
                <a:gd name="T4" fmla="*/ 92 w 119"/>
                <a:gd name="T5" fmla="*/ 0 h 218"/>
                <a:gd name="T6" fmla="*/ 72 w 119"/>
                <a:gd name="T7" fmla="*/ 23 h 218"/>
                <a:gd name="T8" fmla="*/ 35 w 119"/>
                <a:gd name="T9" fmla="*/ 58 h 218"/>
                <a:gd name="T10" fmla="*/ 35 w 119"/>
                <a:gd name="T11" fmla="*/ 58 h 218"/>
                <a:gd name="T12" fmla="*/ 29 w 119"/>
                <a:gd name="T13" fmla="*/ 62 h 218"/>
                <a:gd name="T14" fmla="*/ 18 w 119"/>
                <a:gd name="T15" fmla="*/ 71 h 218"/>
                <a:gd name="T16" fmla="*/ 10 w 119"/>
                <a:gd name="T17" fmla="*/ 77 h 218"/>
                <a:gd name="T18" fmla="*/ 6 w 119"/>
                <a:gd name="T19" fmla="*/ 85 h 218"/>
                <a:gd name="T20" fmla="*/ 1 w 119"/>
                <a:gd name="T21" fmla="*/ 93 h 218"/>
                <a:gd name="T22" fmla="*/ 0 w 119"/>
                <a:gd name="T23" fmla="*/ 100 h 218"/>
                <a:gd name="T24" fmla="*/ 0 w 119"/>
                <a:gd name="T25" fmla="*/ 100 h 218"/>
                <a:gd name="T26" fmla="*/ 1 w 119"/>
                <a:gd name="T27" fmla="*/ 117 h 218"/>
                <a:gd name="T28" fmla="*/ 6 w 119"/>
                <a:gd name="T29" fmla="*/ 136 h 218"/>
                <a:gd name="T30" fmla="*/ 12 w 119"/>
                <a:gd name="T31" fmla="*/ 157 h 218"/>
                <a:gd name="T32" fmla="*/ 12 w 119"/>
                <a:gd name="T33" fmla="*/ 200 h 218"/>
                <a:gd name="T34" fmla="*/ 12 w 119"/>
                <a:gd name="T35" fmla="*/ 200 h 218"/>
                <a:gd name="T36" fmla="*/ 16 w 119"/>
                <a:gd name="T37" fmla="*/ 204 h 218"/>
                <a:gd name="T38" fmla="*/ 30 w 119"/>
                <a:gd name="T39" fmla="*/ 212 h 218"/>
                <a:gd name="T40" fmla="*/ 36 w 119"/>
                <a:gd name="T41" fmla="*/ 215 h 218"/>
                <a:gd name="T42" fmla="*/ 42 w 119"/>
                <a:gd name="T43" fmla="*/ 218 h 218"/>
                <a:gd name="T44" fmla="*/ 47 w 119"/>
                <a:gd name="T45" fmla="*/ 218 h 218"/>
                <a:gd name="T46" fmla="*/ 48 w 119"/>
                <a:gd name="T47" fmla="*/ 216 h 218"/>
                <a:gd name="T48" fmla="*/ 50 w 119"/>
                <a:gd name="T49" fmla="*/ 215 h 218"/>
                <a:gd name="T50" fmla="*/ 50 w 119"/>
                <a:gd name="T51" fmla="*/ 215 h 218"/>
                <a:gd name="T52" fmla="*/ 65 w 119"/>
                <a:gd name="T53" fmla="*/ 160 h 218"/>
                <a:gd name="T54" fmla="*/ 89 w 119"/>
                <a:gd name="T55" fmla="*/ 103 h 218"/>
                <a:gd name="T56" fmla="*/ 119 w 119"/>
                <a:gd name="T57" fmla="*/ 7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18">
                  <a:moveTo>
                    <a:pt x="119" y="70"/>
                  </a:moveTo>
                  <a:lnTo>
                    <a:pt x="107" y="23"/>
                  </a:lnTo>
                  <a:lnTo>
                    <a:pt x="92" y="0"/>
                  </a:lnTo>
                  <a:lnTo>
                    <a:pt x="72" y="23"/>
                  </a:lnTo>
                  <a:lnTo>
                    <a:pt x="35" y="58"/>
                  </a:lnTo>
                  <a:lnTo>
                    <a:pt x="29" y="62"/>
                  </a:lnTo>
                  <a:lnTo>
                    <a:pt x="18" y="71"/>
                  </a:lnTo>
                  <a:lnTo>
                    <a:pt x="10" y="77"/>
                  </a:lnTo>
                  <a:lnTo>
                    <a:pt x="6" y="85"/>
                  </a:lnTo>
                  <a:lnTo>
                    <a:pt x="1" y="93"/>
                  </a:lnTo>
                  <a:lnTo>
                    <a:pt x="0" y="100"/>
                  </a:lnTo>
                  <a:lnTo>
                    <a:pt x="1" y="117"/>
                  </a:lnTo>
                  <a:lnTo>
                    <a:pt x="6" y="136"/>
                  </a:lnTo>
                  <a:lnTo>
                    <a:pt x="12" y="157"/>
                  </a:lnTo>
                  <a:lnTo>
                    <a:pt x="12" y="200"/>
                  </a:lnTo>
                  <a:lnTo>
                    <a:pt x="16" y="204"/>
                  </a:lnTo>
                  <a:lnTo>
                    <a:pt x="30" y="212"/>
                  </a:lnTo>
                  <a:lnTo>
                    <a:pt x="36" y="215"/>
                  </a:lnTo>
                  <a:lnTo>
                    <a:pt x="42" y="218"/>
                  </a:lnTo>
                  <a:lnTo>
                    <a:pt x="47" y="218"/>
                  </a:lnTo>
                  <a:lnTo>
                    <a:pt x="48" y="216"/>
                  </a:lnTo>
                  <a:lnTo>
                    <a:pt x="50" y="215"/>
                  </a:lnTo>
                  <a:lnTo>
                    <a:pt x="65" y="160"/>
                  </a:lnTo>
                  <a:lnTo>
                    <a:pt x="89" y="103"/>
                  </a:lnTo>
                  <a:lnTo>
                    <a:pt x="119" y="70"/>
                  </a:lnTo>
                  <a:close/>
                </a:path>
              </a:pathLst>
            </a:custGeom>
            <a:gradFill rotWithShape="1">
              <a:gsLst>
                <a:gs pos="0">
                  <a:srgbClr val="FFBD5D"/>
                </a:gs>
                <a:gs pos="100000">
                  <a:srgbClr val="E68900"/>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a:solidFill>
                  <a:srgbClr val="000000"/>
                </a:solidFill>
                <a:latin typeface="+mn-lt"/>
                <a:ea typeface="+mn-ea"/>
                <a:cs typeface="+mn-ea"/>
                <a:sym typeface="+mn-lt"/>
              </a:endParaRPr>
            </a:p>
          </p:txBody>
        </p:sp>
        <p:sp>
          <p:nvSpPr>
            <p:cNvPr id="15" name="Freeform 18"/>
            <p:cNvSpPr>
              <a:spLocks/>
            </p:cNvSpPr>
            <p:nvPr/>
          </p:nvSpPr>
          <p:spPr bwMode="auto">
            <a:xfrm>
              <a:off x="3250994" y="4666675"/>
              <a:ext cx="231334" cy="238096"/>
            </a:xfrm>
            <a:custGeom>
              <a:avLst/>
              <a:gdLst>
                <a:gd name="T0" fmla="*/ 85 w 132"/>
                <a:gd name="T1" fmla="*/ 119 h 127"/>
                <a:gd name="T2" fmla="*/ 70 w 132"/>
                <a:gd name="T3" fmla="*/ 89 h 127"/>
                <a:gd name="T4" fmla="*/ 43 w 132"/>
                <a:gd name="T5" fmla="*/ 50 h 127"/>
                <a:gd name="T6" fmla="*/ 0 w 132"/>
                <a:gd name="T7" fmla="*/ 8 h 127"/>
                <a:gd name="T8" fmla="*/ 32 w 132"/>
                <a:gd name="T9" fmla="*/ 0 h 127"/>
                <a:gd name="T10" fmla="*/ 74 w 132"/>
                <a:gd name="T11" fmla="*/ 20 h 127"/>
                <a:gd name="T12" fmla="*/ 100 w 132"/>
                <a:gd name="T13" fmla="*/ 74 h 127"/>
                <a:gd name="T14" fmla="*/ 100 w 132"/>
                <a:gd name="T15" fmla="*/ 74 h 127"/>
                <a:gd name="T16" fmla="*/ 108 w 132"/>
                <a:gd name="T17" fmla="*/ 82 h 127"/>
                <a:gd name="T18" fmla="*/ 123 w 132"/>
                <a:gd name="T19" fmla="*/ 100 h 127"/>
                <a:gd name="T20" fmla="*/ 129 w 132"/>
                <a:gd name="T21" fmla="*/ 110 h 127"/>
                <a:gd name="T22" fmla="*/ 132 w 132"/>
                <a:gd name="T23" fmla="*/ 118 h 127"/>
                <a:gd name="T24" fmla="*/ 132 w 132"/>
                <a:gd name="T25" fmla="*/ 122 h 127"/>
                <a:gd name="T26" fmla="*/ 130 w 132"/>
                <a:gd name="T27" fmla="*/ 125 h 127"/>
                <a:gd name="T28" fmla="*/ 127 w 132"/>
                <a:gd name="T29" fmla="*/ 127 h 127"/>
                <a:gd name="T30" fmla="*/ 124 w 132"/>
                <a:gd name="T31" fmla="*/ 127 h 127"/>
                <a:gd name="T32" fmla="*/ 124 w 132"/>
                <a:gd name="T33" fmla="*/ 127 h 127"/>
                <a:gd name="T34" fmla="*/ 106 w 132"/>
                <a:gd name="T35" fmla="*/ 125 h 127"/>
                <a:gd name="T36" fmla="*/ 94 w 132"/>
                <a:gd name="T37" fmla="*/ 124 h 127"/>
                <a:gd name="T38" fmla="*/ 88 w 132"/>
                <a:gd name="T39" fmla="*/ 121 h 127"/>
                <a:gd name="T40" fmla="*/ 85 w 132"/>
                <a:gd name="T41" fmla="*/ 119 h 127"/>
                <a:gd name="T42" fmla="*/ 85 w 132"/>
                <a:gd name="T43" fmla="*/ 11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127">
                  <a:moveTo>
                    <a:pt x="85" y="119"/>
                  </a:moveTo>
                  <a:lnTo>
                    <a:pt x="70" y="89"/>
                  </a:lnTo>
                  <a:lnTo>
                    <a:pt x="43" y="50"/>
                  </a:lnTo>
                  <a:lnTo>
                    <a:pt x="0" y="8"/>
                  </a:lnTo>
                  <a:lnTo>
                    <a:pt x="32" y="0"/>
                  </a:lnTo>
                  <a:lnTo>
                    <a:pt x="74" y="20"/>
                  </a:lnTo>
                  <a:lnTo>
                    <a:pt x="100" y="74"/>
                  </a:lnTo>
                  <a:lnTo>
                    <a:pt x="108" y="82"/>
                  </a:lnTo>
                  <a:lnTo>
                    <a:pt x="123" y="100"/>
                  </a:lnTo>
                  <a:lnTo>
                    <a:pt x="129" y="110"/>
                  </a:lnTo>
                  <a:lnTo>
                    <a:pt x="132" y="118"/>
                  </a:lnTo>
                  <a:lnTo>
                    <a:pt x="132" y="122"/>
                  </a:lnTo>
                  <a:lnTo>
                    <a:pt x="130" y="125"/>
                  </a:lnTo>
                  <a:lnTo>
                    <a:pt x="127" y="127"/>
                  </a:lnTo>
                  <a:lnTo>
                    <a:pt x="124" y="127"/>
                  </a:lnTo>
                  <a:lnTo>
                    <a:pt x="106" y="125"/>
                  </a:lnTo>
                  <a:lnTo>
                    <a:pt x="94" y="124"/>
                  </a:lnTo>
                  <a:lnTo>
                    <a:pt x="88" y="121"/>
                  </a:lnTo>
                  <a:lnTo>
                    <a:pt x="85" y="119"/>
                  </a:lnTo>
                  <a:close/>
                </a:path>
              </a:pathLst>
            </a:custGeom>
            <a:gradFill rotWithShape="1">
              <a:gsLst>
                <a:gs pos="0">
                  <a:srgbClr val="FFBD5D"/>
                </a:gs>
                <a:gs pos="100000">
                  <a:srgbClr val="E68900"/>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a:solidFill>
                  <a:srgbClr val="000000"/>
                </a:solidFill>
                <a:latin typeface="+mn-lt"/>
                <a:ea typeface="+mn-ea"/>
                <a:cs typeface="+mn-ea"/>
                <a:sym typeface="+mn-lt"/>
              </a:endParaRPr>
            </a:p>
          </p:txBody>
        </p:sp>
        <p:sp>
          <p:nvSpPr>
            <p:cNvPr id="16" name="Freeform 19"/>
            <p:cNvSpPr>
              <a:spLocks/>
            </p:cNvSpPr>
            <p:nvPr/>
          </p:nvSpPr>
          <p:spPr bwMode="auto">
            <a:xfrm>
              <a:off x="3531400" y="4891648"/>
              <a:ext cx="154223" cy="178104"/>
            </a:xfrm>
            <a:custGeom>
              <a:avLst/>
              <a:gdLst>
                <a:gd name="T0" fmla="*/ 0 w 100"/>
                <a:gd name="T1" fmla="*/ 42 h 57"/>
                <a:gd name="T2" fmla="*/ 0 w 100"/>
                <a:gd name="T3" fmla="*/ 0 h 57"/>
                <a:gd name="T4" fmla="*/ 38 w 100"/>
                <a:gd name="T5" fmla="*/ 15 h 57"/>
                <a:gd name="T6" fmla="*/ 100 w 100"/>
                <a:gd name="T7" fmla="*/ 35 h 57"/>
                <a:gd name="T8" fmla="*/ 73 w 100"/>
                <a:gd name="T9" fmla="*/ 53 h 57"/>
                <a:gd name="T10" fmla="*/ 28 w 100"/>
                <a:gd name="T11" fmla="*/ 57 h 57"/>
                <a:gd name="T12" fmla="*/ 0 w 100"/>
                <a:gd name="T13" fmla="*/ 42 h 57"/>
              </a:gdLst>
              <a:ahLst/>
              <a:cxnLst>
                <a:cxn ang="0">
                  <a:pos x="T0" y="T1"/>
                </a:cxn>
                <a:cxn ang="0">
                  <a:pos x="T2" y="T3"/>
                </a:cxn>
                <a:cxn ang="0">
                  <a:pos x="T4" y="T5"/>
                </a:cxn>
                <a:cxn ang="0">
                  <a:pos x="T6" y="T7"/>
                </a:cxn>
                <a:cxn ang="0">
                  <a:pos x="T8" y="T9"/>
                </a:cxn>
                <a:cxn ang="0">
                  <a:pos x="T10" y="T11"/>
                </a:cxn>
                <a:cxn ang="0">
                  <a:pos x="T12" y="T13"/>
                </a:cxn>
              </a:cxnLst>
              <a:rect l="0" t="0" r="r" b="b"/>
              <a:pathLst>
                <a:path w="100" h="57">
                  <a:moveTo>
                    <a:pt x="0" y="42"/>
                  </a:moveTo>
                  <a:lnTo>
                    <a:pt x="0" y="0"/>
                  </a:lnTo>
                  <a:lnTo>
                    <a:pt x="38" y="15"/>
                  </a:lnTo>
                  <a:lnTo>
                    <a:pt x="100" y="35"/>
                  </a:lnTo>
                  <a:lnTo>
                    <a:pt x="73" y="53"/>
                  </a:lnTo>
                  <a:lnTo>
                    <a:pt x="28" y="57"/>
                  </a:lnTo>
                  <a:lnTo>
                    <a:pt x="0" y="42"/>
                  </a:lnTo>
                  <a:close/>
                </a:path>
              </a:pathLst>
            </a:custGeom>
            <a:gradFill rotWithShape="1">
              <a:gsLst>
                <a:gs pos="0">
                  <a:srgbClr val="FFBD5D"/>
                </a:gs>
                <a:gs pos="100000">
                  <a:srgbClr val="E68900"/>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a:solidFill>
                  <a:srgbClr val="000000"/>
                </a:solidFill>
                <a:latin typeface="+mn-lt"/>
                <a:ea typeface="+mn-ea"/>
                <a:cs typeface="+mn-ea"/>
                <a:sym typeface="+mn-lt"/>
              </a:endParaRPr>
            </a:p>
          </p:txBody>
        </p:sp>
        <p:sp>
          <p:nvSpPr>
            <p:cNvPr id="17" name="Freeform 20"/>
            <p:cNvSpPr>
              <a:spLocks/>
            </p:cNvSpPr>
            <p:nvPr/>
          </p:nvSpPr>
          <p:spPr bwMode="auto">
            <a:xfrm>
              <a:off x="3773249" y="4644178"/>
              <a:ext cx="136698" cy="343084"/>
            </a:xfrm>
            <a:custGeom>
              <a:avLst/>
              <a:gdLst>
                <a:gd name="T0" fmla="*/ 65 w 89"/>
                <a:gd name="T1" fmla="*/ 110 h 110"/>
                <a:gd name="T2" fmla="*/ 22 w 89"/>
                <a:gd name="T3" fmla="*/ 91 h 110"/>
                <a:gd name="T4" fmla="*/ 0 w 89"/>
                <a:gd name="T5" fmla="*/ 83 h 110"/>
                <a:gd name="T6" fmla="*/ 22 w 89"/>
                <a:gd name="T7" fmla="*/ 46 h 110"/>
                <a:gd name="T8" fmla="*/ 65 w 89"/>
                <a:gd name="T9" fmla="*/ 0 h 110"/>
                <a:gd name="T10" fmla="*/ 89 w 89"/>
                <a:gd name="T11" fmla="*/ 41 h 110"/>
                <a:gd name="T12" fmla="*/ 77 w 89"/>
                <a:gd name="T13" fmla="*/ 58 h 110"/>
                <a:gd name="T14" fmla="*/ 65 w 89"/>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10">
                  <a:moveTo>
                    <a:pt x="65" y="110"/>
                  </a:moveTo>
                  <a:lnTo>
                    <a:pt x="22" y="91"/>
                  </a:lnTo>
                  <a:lnTo>
                    <a:pt x="0" y="83"/>
                  </a:lnTo>
                  <a:lnTo>
                    <a:pt x="22" y="46"/>
                  </a:lnTo>
                  <a:lnTo>
                    <a:pt x="65" y="0"/>
                  </a:lnTo>
                  <a:lnTo>
                    <a:pt x="89" y="41"/>
                  </a:lnTo>
                  <a:lnTo>
                    <a:pt x="77" y="58"/>
                  </a:lnTo>
                  <a:lnTo>
                    <a:pt x="65" y="110"/>
                  </a:lnTo>
                  <a:close/>
                </a:path>
              </a:pathLst>
            </a:custGeom>
            <a:gradFill rotWithShape="1">
              <a:gsLst>
                <a:gs pos="0">
                  <a:srgbClr val="FFBD5D"/>
                </a:gs>
                <a:gs pos="100000">
                  <a:srgbClr val="E68900"/>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a:solidFill>
                  <a:srgbClr val="000000"/>
                </a:solidFill>
                <a:latin typeface="+mn-lt"/>
                <a:ea typeface="+mn-ea"/>
                <a:cs typeface="+mn-ea"/>
                <a:sym typeface="+mn-lt"/>
              </a:endParaRPr>
            </a:p>
          </p:txBody>
        </p:sp>
        <p:sp>
          <p:nvSpPr>
            <p:cNvPr id="18" name="Freeform 21"/>
            <p:cNvSpPr>
              <a:spLocks/>
            </p:cNvSpPr>
            <p:nvPr/>
          </p:nvSpPr>
          <p:spPr bwMode="auto">
            <a:xfrm>
              <a:off x="4095715" y="4781036"/>
              <a:ext cx="478442" cy="258719"/>
            </a:xfrm>
            <a:custGeom>
              <a:avLst/>
              <a:gdLst>
                <a:gd name="T0" fmla="*/ 86 w 273"/>
                <a:gd name="T1" fmla="*/ 66 h 138"/>
                <a:gd name="T2" fmla="*/ 81 w 273"/>
                <a:gd name="T3" fmla="*/ 43 h 138"/>
                <a:gd name="T4" fmla="*/ 81 w 273"/>
                <a:gd name="T5" fmla="*/ 43 h 138"/>
                <a:gd name="T6" fmla="*/ 68 w 273"/>
                <a:gd name="T7" fmla="*/ 40 h 138"/>
                <a:gd name="T8" fmla="*/ 38 w 273"/>
                <a:gd name="T9" fmla="*/ 34 h 138"/>
                <a:gd name="T10" fmla="*/ 23 w 273"/>
                <a:gd name="T11" fmla="*/ 30 h 138"/>
                <a:gd name="T12" fmla="*/ 9 w 273"/>
                <a:gd name="T13" fmla="*/ 24 h 138"/>
                <a:gd name="T14" fmla="*/ 4 w 273"/>
                <a:gd name="T15" fmla="*/ 21 h 138"/>
                <a:gd name="T16" fmla="*/ 1 w 273"/>
                <a:gd name="T17" fmla="*/ 16 h 138"/>
                <a:gd name="T18" fmla="*/ 0 w 273"/>
                <a:gd name="T19" fmla="*/ 13 h 138"/>
                <a:gd name="T20" fmla="*/ 1 w 273"/>
                <a:gd name="T21" fmla="*/ 9 h 138"/>
                <a:gd name="T22" fmla="*/ 1 w 273"/>
                <a:gd name="T23" fmla="*/ 9 h 138"/>
                <a:gd name="T24" fmla="*/ 4 w 273"/>
                <a:gd name="T25" fmla="*/ 4 h 138"/>
                <a:gd name="T26" fmla="*/ 9 w 273"/>
                <a:gd name="T27" fmla="*/ 3 h 138"/>
                <a:gd name="T28" fmla="*/ 14 w 273"/>
                <a:gd name="T29" fmla="*/ 1 h 138"/>
                <a:gd name="T30" fmla="*/ 18 w 273"/>
                <a:gd name="T31" fmla="*/ 0 h 138"/>
                <a:gd name="T32" fmla="*/ 32 w 273"/>
                <a:gd name="T33" fmla="*/ 0 h 138"/>
                <a:gd name="T34" fmla="*/ 44 w 273"/>
                <a:gd name="T35" fmla="*/ 3 h 138"/>
                <a:gd name="T36" fmla="*/ 68 w 273"/>
                <a:gd name="T37" fmla="*/ 9 h 138"/>
                <a:gd name="T38" fmla="*/ 78 w 273"/>
                <a:gd name="T39" fmla="*/ 13 h 138"/>
                <a:gd name="T40" fmla="*/ 140 w 273"/>
                <a:gd name="T41" fmla="*/ 9 h 138"/>
                <a:gd name="T42" fmla="*/ 163 w 273"/>
                <a:gd name="T43" fmla="*/ 43 h 138"/>
                <a:gd name="T44" fmla="*/ 208 w 273"/>
                <a:gd name="T45" fmla="*/ 43 h 138"/>
                <a:gd name="T46" fmla="*/ 223 w 273"/>
                <a:gd name="T47" fmla="*/ 89 h 138"/>
                <a:gd name="T48" fmla="*/ 273 w 273"/>
                <a:gd name="T49" fmla="*/ 116 h 138"/>
                <a:gd name="T50" fmla="*/ 273 w 273"/>
                <a:gd name="T51" fmla="*/ 116 h 138"/>
                <a:gd name="T52" fmla="*/ 269 w 273"/>
                <a:gd name="T53" fmla="*/ 122 h 138"/>
                <a:gd name="T54" fmla="*/ 261 w 273"/>
                <a:gd name="T55" fmla="*/ 128 h 138"/>
                <a:gd name="T56" fmla="*/ 252 w 273"/>
                <a:gd name="T57" fmla="*/ 134 h 138"/>
                <a:gd name="T58" fmla="*/ 240 w 273"/>
                <a:gd name="T59" fmla="*/ 138 h 138"/>
                <a:gd name="T60" fmla="*/ 232 w 273"/>
                <a:gd name="T61" fmla="*/ 138 h 138"/>
                <a:gd name="T62" fmla="*/ 225 w 273"/>
                <a:gd name="T63" fmla="*/ 138 h 138"/>
                <a:gd name="T64" fmla="*/ 217 w 273"/>
                <a:gd name="T65" fmla="*/ 137 h 138"/>
                <a:gd name="T66" fmla="*/ 208 w 273"/>
                <a:gd name="T67" fmla="*/ 134 h 138"/>
                <a:gd name="T68" fmla="*/ 199 w 273"/>
                <a:gd name="T69" fmla="*/ 129 h 138"/>
                <a:gd name="T70" fmla="*/ 190 w 273"/>
                <a:gd name="T71" fmla="*/ 123 h 138"/>
                <a:gd name="T72" fmla="*/ 190 w 273"/>
                <a:gd name="T73" fmla="*/ 123 h 138"/>
                <a:gd name="T74" fmla="*/ 174 w 273"/>
                <a:gd name="T75" fmla="*/ 111 h 138"/>
                <a:gd name="T76" fmla="*/ 166 w 273"/>
                <a:gd name="T77" fmla="*/ 105 h 138"/>
                <a:gd name="T78" fmla="*/ 166 w 273"/>
                <a:gd name="T79" fmla="*/ 105 h 138"/>
                <a:gd name="T80" fmla="*/ 164 w 273"/>
                <a:gd name="T81" fmla="*/ 102 h 138"/>
                <a:gd name="T82" fmla="*/ 166 w 273"/>
                <a:gd name="T83" fmla="*/ 101 h 138"/>
                <a:gd name="T84" fmla="*/ 172 w 273"/>
                <a:gd name="T85" fmla="*/ 102 h 138"/>
                <a:gd name="T86" fmla="*/ 186 w 273"/>
                <a:gd name="T87" fmla="*/ 108 h 138"/>
                <a:gd name="T88" fmla="*/ 158 w 273"/>
                <a:gd name="T89" fmla="*/ 135 h 138"/>
                <a:gd name="T90" fmla="*/ 128 w 273"/>
                <a:gd name="T91" fmla="*/ 113 h 138"/>
                <a:gd name="T92" fmla="*/ 94 w 273"/>
                <a:gd name="T93" fmla="*/ 96 h 138"/>
                <a:gd name="T94" fmla="*/ 74 w 273"/>
                <a:gd name="T95" fmla="*/ 108 h 138"/>
                <a:gd name="T96" fmla="*/ 63 w 273"/>
                <a:gd name="T97" fmla="*/ 78 h 138"/>
                <a:gd name="T98" fmla="*/ 86 w 273"/>
                <a:gd name="T99" fmla="*/ 6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3" h="138">
                  <a:moveTo>
                    <a:pt x="86" y="66"/>
                  </a:moveTo>
                  <a:lnTo>
                    <a:pt x="81" y="43"/>
                  </a:lnTo>
                  <a:lnTo>
                    <a:pt x="68" y="40"/>
                  </a:lnTo>
                  <a:lnTo>
                    <a:pt x="38" y="34"/>
                  </a:lnTo>
                  <a:lnTo>
                    <a:pt x="23" y="30"/>
                  </a:lnTo>
                  <a:lnTo>
                    <a:pt x="9" y="24"/>
                  </a:lnTo>
                  <a:lnTo>
                    <a:pt x="4" y="21"/>
                  </a:lnTo>
                  <a:lnTo>
                    <a:pt x="1" y="16"/>
                  </a:lnTo>
                  <a:lnTo>
                    <a:pt x="0" y="13"/>
                  </a:lnTo>
                  <a:lnTo>
                    <a:pt x="1" y="9"/>
                  </a:lnTo>
                  <a:lnTo>
                    <a:pt x="4" y="4"/>
                  </a:lnTo>
                  <a:lnTo>
                    <a:pt x="9" y="3"/>
                  </a:lnTo>
                  <a:lnTo>
                    <a:pt x="14" y="1"/>
                  </a:lnTo>
                  <a:lnTo>
                    <a:pt x="18" y="0"/>
                  </a:lnTo>
                  <a:lnTo>
                    <a:pt x="32" y="0"/>
                  </a:lnTo>
                  <a:lnTo>
                    <a:pt x="44" y="3"/>
                  </a:lnTo>
                  <a:lnTo>
                    <a:pt x="68" y="9"/>
                  </a:lnTo>
                  <a:lnTo>
                    <a:pt x="78" y="13"/>
                  </a:lnTo>
                  <a:lnTo>
                    <a:pt x="140" y="9"/>
                  </a:lnTo>
                  <a:lnTo>
                    <a:pt x="163" y="43"/>
                  </a:lnTo>
                  <a:lnTo>
                    <a:pt x="208" y="43"/>
                  </a:lnTo>
                  <a:lnTo>
                    <a:pt x="223" y="89"/>
                  </a:lnTo>
                  <a:lnTo>
                    <a:pt x="273" y="116"/>
                  </a:lnTo>
                  <a:lnTo>
                    <a:pt x="269" y="122"/>
                  </a:lnTo>
                  <a:lnTo>
                    <a:pt x="261" y="128"/>
                  </a:lnTo>
                  <a:lnTo>
                    <a:pt x="252" y="134"/>
                  </a:lnTo>
                  <a:lnTo>
                    <a:pt x="240" y="138"/>
                  </a:lnTo>
                  <a:lnTo>
                    <a:pt x="232" y="138"/>
                  </a:lnTo>
                  <a:lnTo>
                    <a:pt x="225" y="138"/>
                  </a:lnTo>
                  <a:lnTo>
                    <a:pt x="217" y="137"/>
                  </a:lnTo>
                  <a:lnTo>
                    <a:pt x="208" y="134"/>
                  </a:lnTo>
                  <a:lnTo>
                    <a:pt x="199" y="129"/>
                  </a:lnTo>
                  <a:lnTo>
                    <a:pt x="190" y="123"/>
                  </a:lnTo>
                  <a:lnTo>
                    <a:pt x="174" y="111"/>
                  </a:lnTo>
                  <a:lnTo>
                    <a:pt x="166" y="105"/>
                  </a:lnTo>
                  <a:lnTo>
                    <a:pt x="164" y="102"/>
                  </a:lnTo>
                  <a:lnTo>
                    <a:pt x="166" y="101"/>
                  </a:lnTo>
                  <a:lnTo>
                    <a:pt x="172" y="102"/>
                  </a:lnTo>
                  <a:lnTo>
                    <a:pt x="186" y="108"/>
                  </a:lnTo>
                  <a:lnTo>
                    <a:pt x="158" y="135"/>
                  </a:lnTo>
                  <a:lnTo>
                    <a:pt x="128" y="113"/>
                  </a:lnTo>
                  <a:lnTo>
                    <a:pt x="94" y="96"/>
                  </a:lnTo>
                  <a:lnTo>
                    <a:pt x="74" y="108"/>
                  </a:lnTo>
                  <a:lnTo>
                    <a:pt x="63" y="78"/>
                  </a:lnTo>
                  <a:lnTo>
                    <a:pt x="86" y="66"/>
                  </a:lnTo>
                  <a:close/>
                </a:path>
              </a:pathLst>
            </a:custGeom>
            <a:gradFill rotWithShape="1">
              <a:gsLst>
                <a:gs pos="0">
                  <a:srgbClr val="FFBD5D"/>
                </a:gs>
                <a:gs pos="100000">
                  <a:srgbClr val="E68900"/>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a:solidFill>
                  <a:srgbClr val="000000"/>
                </a:solidFill>
                <a:latin typeface="+mn-lt"/>
                <a:ea typeface="+mn-ea"/>
                <a:cs typeface="+mn-ea"/>
                <a:sym typeface="+mn-lt"/>
              </a:endParaRPr>
            </a:p>
          </p:txBody>
        </p:sp>
        <p:sp>
          <p:nvSpPr>
            <p:cNvPr id="19" name="Freeform 22"/>
            <p:cNvSpPr>
              <a:spLocks/>
            </p:cNvSpPr>
            <p:nvPr/>
          </p:nvSpPr>
          <p:spPr bwMode="auto">
            <a:xfrm>
              <a:off x="3669850" y="5054753"/>
              <a:ext cx="965646" cy="821151"/>
            </a:xfrm>
            <a:custGeom>
              <a:avLst/>
              <a:gdLst>
                <a:gd name="T0" fmla="*/ 294 w 551"/>
                <a:gd name="T1" fmla="*/ 66 h 438"/>
                <a:gd name="T2" fmla="*/ 329 w 551"/>
                <a:gd name="T3" fmla="*/ 32 h 438"/>
                <a:gd name="T4" fmla="*/ 329 w 551"/>
                <a:gd name="T5" fmla="*/ 0 h 438"/>
                <a:gd name="T6" fmla="*/ 272 w 551"/>
                <a:gd name="T7" fmla="*/ 0 h 438"/>
                <a:gd name="T8" fmla="*/ 253 w 551"/>
                <a:gd name="T9" fmla="*/ 7 h 438"/>
                <a:gd name="T10" fmla="*/ 195 w 551"/>
                <a:gd name="T11" fmla="*/ 42 h 438"/>
                <a:gd name="T12" fmla="*/ 130 w 551"/>
                <a:gd name="T13" fmla="*/ 50 h 438"/>
                <a:gd name="T14" fmla="*/ 107 w 551"/>
                <a:gd name="T15" fmla="*/ 81 h 438"/>
                <a:gd name="T16" fmla="*/ 90 w 551"/>
                <a:gd name="T17" fmla="*/ 106 h 438"/>
                <a:gd name="T18" fmla="*/ 87 w 551"/>
                <a:gd name="T19" fmla="*/ 115 h 438"/>
                <a:gd name="T20" fmla="*/ 86 w 551"/>
                <a:gd name="T21" fmla="*/ 121 h 438"/>
                <a:gd name="T22" fmla="*/ 74 w 551"/>
                <a:gd name="T23" fmla="*/ 137 h 438"/>
                <a:gd name="T24" fmla="*/ 10 w 551"/>
                <a:gd name="T25" fmla="*/ 149 h 438"/>
                <a:gd name="T26" fmla="*/ 10 w 551"/>
                <a:gd name="T27" fmla="*/ 238 h 438"/>
                <a:gd name="T28" fmla="*/ 10 w 551"/>
                <a:gd name="T29" fmla="*/ 296 h 438"/>
                <a:gd name="T30" fmla="*/ 13 w 551"/>
                <a:gd name="T31" fmla="*/ 315 h 438"/>
                <a:gd name="T32" fmla="*/ 23 w 551"/>
                <a:gd name="T33" fmla="*/ 362 h 438"/>
                <a:gd name="T34" fmla="*/ 26 w 551"/>
                <a:gd name="T35" fmla="*/ 376 h 438"/>
                <a:gd name="T36" fmla="*/ 30 w 551"/>
                <a:gd name="T37" fmla="*/ 379 h 438"/>
                <a:gd name="T38" fmla="*/ 50 w 551"/>
                <a:gd name="T39" fmla="*/ 380 h 438"/>
                <a:gd name="T40" fmla="*/ 84 w 551"/>
                <a:gd name="T41" fmla="*/ 374 h 438"/>
                <a:gd name="T42" fmla="*/ 195 w 551"/>
                <a:gd name="T43" fmla="*/ 349 h 438"/>
                <a:gd name="T44" fmla="*/ 237 w 551"/>
                <a:gd name="T45" fmla="*/ 323 h 438"/>
                <a:gd name="T46" fmla="*/ 276 w 551"/>
                <a:gd name="T47" fmla="*/ 331 h 438"/>
                <a:gd name="T48" fmla="*/ 306 w 551"/>
                <a:gd name="T49" fmla="*/ 341 h 438"/>
                <a:gd name="T50" fmla="*/ 324 w 551"/>
                <a:gd name="T51" fmla="*/ 353 h 438"/>
                <a:gd name="T52" fmla="*/ 329 w 551"/>
                <a:gd name="T53" fmla="*/ 356 h 438"/>
                <a:gd name="T54" fmla="*/ 383 w 551"/>
                <a:gd name="T55" fmla="*/ 426 h 438"/>
                <a:gd name="T56" fmla="*/ 388 w 551"/>
                <a:gd name="T57" fmla="*/ 430 h 438"/>
                <a:gd name="T58" fmla="*/ 407 w 551"/>
                <a:gd name="T59" fmla="*/ 436 h 438"/>
                <a:gd name="T60" fmla="*/ 436 w 551"/>
                <a:gd name="T61" fmla="*/ 438 h 438"/>
                <a:gd name="T62" fmla="*/ 483 w 551"/>
                <a:gd name="T63" fmla="*/ 406 h 438"/>
                <a:gd name="T64" fmla="*/ 486 w 551"/>
                <a:gd name="T65" fmla="*/ 401 h 438"/>
                <a:gd name="T66" fmla="*/ 506 w 551"/>
                <a:gd name="T67" fmla="*/ 377 h 438"/>
                <a:gd name="T68" fmla="*/ 509 w 551"/>
                <a:gd name="T69" fmla="*/ 364 h 438"/>
                <a:gd name="T70" fmla="*/ 509 w 551"/>
                <a:gd name="T71" fmla="*/ 334 h 438"/>
                <a:gd name="T72" fmla="*/ 551 w 551"/>
                <a:gd name="T73" fmla="*/ 219 h 438"/>
                <a:gd name="T74" fmla="*/ 536 w 551"/>
                <a:gd name="T75" fmla="*/ 190 h 438"/>
                <a:gd name="T76" fmla="*/ 513 w 551"/>
                <a:gd name="T77" fmla="*/ 155 h 438"/>
                <a:gd name="T78" fmla="*/ 506 w 551"/>
                <a:gd name="T79" fmla="*/ 146 h 438"/>
                <a:gd name="T80" fmla="*/ 469 w 551"/>
                <a:gd name="T81" fmla="*/ 118 h 438"/>
                <a:gd name="T82" fmla="*/ 436 w 551"/>
                <a:gd name="T83" fmla="*/ 54 h 438"/>
                <a:gd name="T84" fmla="*/ 386 w 551"/>
                <a:gd name="T85" fmla="*/ 81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1" h="438">
                  <a:moveTo>
                    <a:pt x="391" y="92"/>
                  </a:moveTo>
                  <a:lnTo>
                    <a:pt x="294" y="66"/>
                  </a:lnTo>
                  <a:lnTo>
                    <a:pt x="299" y="32"/>
                  </a:lnTo>
                  <a:lnTo>
                    <a:pt x="329" y="32"/>
                  </a:lnTo>
                  <a:lnTo>
                    <a:pt x="329" y="0"/>
                  </a:lnTo>
                  <a:lnTo>
                    <a:pt x="272" y="0"/>
                  </a:lnTo>
                  <a:lnTo>
                    <a:pt x="264" y="3"/>
                  </a:lnTo>
                  <a:lnTo>
                    <a:pt x="253" y="7"/>
                  </a:lnTo>
                  <a:lnTo>
                    <a:pt x="228" y="21"/>
                  </a:lnTo>
                  <a:lnTo>
                    <a:pt x="195" y="42"/>
                  </a:lnTo>
                  <a:lnTo>
                    <a:pt x="167" y="50"/>
                  </a:lnTo>
                  <a:lnTo>
                    <a:pt x="130" y="50"/>
                  </a:lnTo>
                  <a:lnTo>
                    <a:pt x="107" y="81"/>
                  </a:lnTo>
                  <a:lnTo>
                    <a:pt x="96" y="94"/>
                  </a:lnTo>
                  <a:lnTo>
                    <a:pt x="90" y="106"/>
                  </a:lnTo>
                  <a:lnTo>
                    <a:pt x="89" y="110"/>
                  </a:lnTo>
                  <a:lnTo>
                    <a:pt x="87" y="115"/>
                  </a:lnTo>
                  <a:lnTo>
                    <a:pt x="86" y="121"/>
                  </a:lnTo>
                  <a:lnTo>
                    <a:pt x="83" y="125"/>
                  </a:lnTo>
                  <a:lnTo>
                    <a:pt x="74" y="137"/>
                  </a:lnTo>
                  <a:lnTo>
                    <a:pt x="60" y="149"/>
                  </a:lnTo>
                  <a:lnTo>
                    <a:pt x="10" y="149"/>
                  </a:lnTo>
                  <a:lnTo>
                    <a:pt x="0" y="199"/>
                  </a:lnTo>
                  <a:lnTo>
                    <a:pt x="10" y="238"/>
                  </a:lnTo>
                  <a:lnTo>
                    <a:pt x="10" y="296"/>
                  </a:lnTo>
                  <a:lnTo>
                    <a:pt x="13" y="315"/>
                  </a:lnTo>
                  <a:lnTo>
                    <a:pt x="16" y="340"/>
                  </a:lnTo>
                  <a:lnTo>
                    <a:pt x="23" y="362"/>
                  </a:lnTo>
                  <a:lnTo>
                    <a:pt x="26" y="376"/>
                  </a:lnTo>
                  <a:lnTo>
                    <a:pt x="27" y="377"/>
                  </a:lnTo>
                  <a:lnTo>
                    <a:pt x="30" y="379"/>
                  </a:lnTo>
                  <a:lnTo>
                    <a:pt x="39" y="380"/>
                  </a:lnTo>
                  <a:lnTo>
                    <a:pt x="50" y="380"/>
                  </a:lnTo>
                  <a:lnTo>
                    <a:pt x="62" y="379"/>
                  </a:lnTo>
                  <a:lnTo>
                    <a:pt x="84" y="374"/>
                  </a:lnTo>
                  <a:lnTo>
                    <a:pt x="95" y="373"/>
                  </a:lnTo>
                  <a:lnTo>
                    <a:pt x="195" y="349"/>
                  </a:lnTo>
                  <a:lnTo>
                    <a:pt x="237" y="323"/>
                  </a:lnTo>
                  <a:lnTo>
                    <a:pt x="249" y="324"/>
                  </a:lnTo>
                  <a:lnTo>
                    <a:pt x="276" y="331"/>
                  </a:lnTo>
                  <a:lnTo>
                    <a:pt x="291" y="337"/>
                  </a:lnTo>
                  <a:lnTo>
                    <a:pt x="306" y="341"/>
                  </a:lnTo>
                  <a:lnTo>
                    <a:pt x="320" y="349"/>
                  </a:lnTo>
                  <a:lnTo>
                    <a:pt x="324" y="353"/>
                  </a:lnTo>
                  <a:lnTo>
                    <a:pt x="329" y="356"/>
                  </a:lnTo>
                  <a:lnTo>
                    <a:pt x="359" y="394"/>
                  </a:lnTo>
                  <a:lnTo>
                    <a:pt x="383" y="426"/>
                  </a:lnTo>
                  <a:lnTo>
                    <a:pt x="388" y="430"/>
                  </a:lnTo>
                  <a:lnTo>
                    <a:pt x="397" y="435"/>
                  </a:lnTo>
                  <a:lnTo>
                    <a:pt x="407" y="436"/>
                  </a:lnTo>
                  <a:lnTo>
                    <a:pt x="418" y="438"/>
                  </a:lnTo>
                  <a:lnTo>
                    <a:pt x="436" y="438"/>
                  </a:lnTo>
                  <a:lnTo>
                    <a:pt x="444" y="438"/>
                  </a:lnTo>
                  <a:lnTo>
                    <a:pt x="483" y="406"/>
                  </a:lnTo>
                  <a:lnTo>
                    <a:pt x="486" y="401"/>
                  </a:lnTo>
                  <a:lnTo>
                    <a:pt x="495" y="391"/>
                  </a:lnTo>
                  <a:lnTo>
                    <a:pt x="506" y="377"/>
                  </a:lnTo>
                  <a:lnTo>
                    <a:pt x="509" y="371"/>
                  </a:lnTo>
                  <a:lnTo>
                    <a:pt x="509" y="364"/>
                  </a:lnTo>
                  <a:lnTo>
                    <a:pt x="509" y="334"/>
                  </a:lnTo>
                  <a:lnTo>
                    <a:pt x="540" y="284"/>
                  </a:lnTo>
                  <a:lnTo>
                    <a:pt x="551" y="219"/>
                  </a:lnTo>
                  <a:lnTo>
                    <a:pt x="536" y="190"/>
                  </a:lnTo>
                  <a:lnTo>
                    <a:pt x="521" y="166"/>
                  </a:lnTo>
                  <a:lnTo>
                    <a:pt x="513" y="155"/>
                  </a:lnTo>
                  <a:lnTo>
                    <a:pt x="506" y="146"/>
                  </a:lnTo>
                  <a:lnTo>
                    <a:pt x="487" y="131"/>
                  </a:lnTo>
                  <a:lnTo>
                    <a:pt x="469" y="118"/>
                  </a:lnTo>
                  <a:lnTo>
                    <a:pt x="448" y="104"/>
                  </a:lnTo>
                  <a:lnTo>
                    <a:pt x="436" y="54"/>
                  </a:lnTo>
                  <a:lnTo>
                    <a:pt x="383" y="7"/>
                  </a:lnTo>
                  <a:lnTo>
                    <a:pt x="386" y="81"/>
                  </a:lnTo>
                  <a:lnTo>
                    <a:pt x="391" y="92"/>
                  </a:lnTo>
                  <a:close/>
                </a:path>
              </a:pathLst>
            </a:custGeom>
            <a:gradFill rotWithShape="1">
              <a:gsLst>
                <a:gs pos="0">
                  <a:srgbClr val="FFE132"/>
                </a:gs>
                <a:gs pos="100000">
                  <a:srgbClr val="E18A15"/>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a:solidFill>
                  <a:srgbClr val="000000"/>
                </a:solidFill>
                <a:latin typeface="+mn-lt"/>
                <a:ea typeface="+mn-ea"/>
                <a:cs typeface="+mn-ea"/>
                <a:sym typeface="+mn-lt"/>
              </a:endParaRPr>
            </a:p>
          </p:txBody>
        </p:sp>
        <p:sp>
          <p:nvSpPr>
            <p:cNvPr id="20" name="Freeform 23"/>
            <p:cNvSpPr>
              <a:spLocks/>
            </p:cNvSpPr>
            <p:nvPr/>
          </p:nvSpPr>
          <p:spPr bwMode="auto">
            <a:xfrm>
              <a:off x="4346328" y="5939647"/>
              <a:ext cx="215562" cy="121860"/>
            </a:xfrm>
            <a:custGeom>
              <a:avLst/>
              <a:gdLst>
                <a:gd name="T0" fmla="*/ 65 w 123"/>
                <a:gd name="T1" fmla="*/ 65 h 65"/>
                <a:gd name="T2" fmla="*/ 35 w 123"/>
                <a:gd name="T3" fmla="*/ 46 h 65"/>
                <a:gd name="T4" fmla="*/ 0 w 123"/>
                <a:gd name="T5" fmla="*/ 16 h 65"/>
                <a:gd name="T6" fmla="*/ 31 w 123"/>
                <a:gd name="T7" fmla="*/ 0 h 65"/>
                <a:gd name="T8" fmla="*/ 73 w 123"/>
                <a:gd name="T9" fmla="*/ 3 h 65"/>
                <a:gd name="T10" fmla="*/ 123 w 123"/>
                <a:gd name="T11" fmla="*/ 11 h 65"/>
                <a:gd name="T12" fmla="*/ 100 w 123"/>
                <a:gd name="T13" fmla="*/ 38 h 65"/>
                <a:gd name="T14" fmla="*/ 65 w 123"/>
                <a:gd name="T15" fmla="*/ 65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65">
                  <a:moveTo>
                    <a:pt x="65" y="65"/>
                  </a:moveTo>
                  <a:lnTo>
                    <a:pt x="35" y="46"/>
                  </a:lnTo>
                  <a:lnTo>
                    <a:pt x="0" y="16"/>
                  </a:lnTo>
                  <a:lnTo>
                    <a:pt x="31" y="0"/>
                  </a:lnTo>
                  <a:lnTo>
                    <a:pt x="73" y="3"/>
                  </a:lnTo>
                  <a:lnTo>
                    <a:pt x="123" y="11"/>
                  </a:lnTo>
                  <a:lnTo>
                    <a:pt x="100" y="38"/>
                  </a:lnTo>
                  <a:lnTo>
                    <a:pt x="65" y="65"/>
                  </a:lnTo>
                  <a:close/>
                </a:path>
              </a:pathLst>
            </a:custGeom>
            <a:gradFill rotWithShape="1">
              <a:gsLst>
                <a:gs pos="0">
                  <a:srgbClr val="FFBD5D"/>
                </a:gs>
                <a:gs pos="100000">
                  <a:srgbClr val="E68900"/>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a:solidFill>
                  <a:srgbClr val="000000"/>
                </a:solidFill>
                <a:latin typeface="+mn-lt"/>
                <a:ea typeface="+mn-ea"/>
                <a:cs typeface="+mn-ea"/>
                <a:sym typeface="+mn-lt"/>
              </a:endParaRPr>
            </a:p>
          </p:txBody>
        </p:sp>
        <p:sp>
          <p:nvSpPr>
            <p:cNvPr id="21" name="Freeform 24"/>
            <p:cNvSpPr>
              <a:spLocks/>
            </p:cNvSpPr>
            <p:nvPr/>
          </p:nvSpPr>
          <p:spPr bwMode="auto">
            <a:xfrm>
              <a:off x="4978993" y="5939647"/>
              <a:ext cx="201541" cy="221223"/>
            </a:xfrm>
            <a:custGeom>
              <a:avLst/>
              <a:gdLst>
                <a:gd name="T0" fmla="*/ 42 w 115"/>
                <a:gd name="T1" fmla="*/ 118 h 118"/>
                <a:gd name="T2" fmla="*/ 0 w 115"/>
                <a:gd name="T3" fmla="*/ 100 h 118"/>
                <a:gd name="T4" fmla="*/ 42 w 115"/>
                <a:gd name="T5" fmla="*/ 53 h 118"/>
                <a:gd name="T6" fmla="*/ 42 w 115"/>
                <a:gd name="T7" fmla="*/ 3 h 118"/>
                <a:gd name="T8" fmla="*/ 76 w 115"/>
                <a:gd name="T9" fmla="*/ 0 h 118"/>
                <a:gd name="T10" fmla="*/ 115 w 115"/>
                <a:gd name="T11" fmla="*/ 0 h 118"/>
                <a:gd name="T12" fmla="*/ 107 w 115"/>
                <a:gd name="T13" fmla="*/ 53 h 118"/>
                <a:gd name="T14" fmla="*/ 68 w 115"/>
                <a:gd name="T15" fmla="*/ 88 h 118"/>
                <a:gd name="T16" fmla="*/ 42 w 115"/>
                <a:gd name="T1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8">
                  <a:moveTo>
                    <a:pt x="42" y="118"/>
                  </a:moveTo>
                  <a:lnTo>
                    <a:pt x="0" y="100"/>
                  </a:lnTo>
                  <a:lnTo>
                    <a:pt x="42" y="53"/>
                  </a:lnTo>
                  <a:lnTo>
                    <a:pt x="42" y="3"/>
                  </a:lnTo>
                  <a:lnTo>
                    <a:pt x="76" y="0"/>
                  </a:lnTo>
                  <a:lnTo>
                    <a:pt x="115" y="0"/>
                  </a:lnTo>
                  <a:lnTo>
                    <a:pt x="107" y="53"/>
                  </a:lnTo>
                  <a:lnTo>
                    <a:pt x="68" y="88"/>
                  </a:lnTo>
                  <a:lnTo>
                    <a:pt x="42" y="118"/>
                  </a:lnTo>
                  <a:close/>
                </a:path>
              </a:pathLst>
            </a:custGeom>
            <a:gradFill rotWithShape="1">
              <a:gsLst>
                <a:gs pos="0">
                  <a:srgbClr val="FFBD5D"/>
                </a:gs>
                <a:gs pos="100000">
                  <a:srgbClr val="E68900"/>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a:solidFill>
                  <a:srgbClr val="000000"/>
                </a:solidFill>
                <a:latin typeface="+mn-lt"/>
                <a:ea typeface="+mn-ea"/>
                <a:cs typeface="+mn-ea"/>
                <a:sym typeface="+mn-lt"/>
              </a:endParaRPr>
            </a:p>
          </p:txBody>
        </p:sp>
        <p:sp>
          <p:nvSpPr>
            <p:cNvPr id="22" name="Freeform 25"/>
            <p:cNvSpPr>
              <a:spLocks/>
            </p:cNvSpPr>
            <p:nvPr/>
          </p:nvSpPr>
          <p:spPr bwMode="auto">
            <a:xfrm>
              <a:off x="5127958" y="5744670"/>
              <a:ext cx="187521" cy="159356"/>
            </a:xfrm>
            <a:custGeom>
              <a:avLst/>
              <a:gdLst>
                <a:gd name="T0" fmla="*/ 25 w 107"/>
                <a:gd name="T1" fmla="*/ 77 h 85"/>
                <a:gd name="T2" fmla="*/ 0 w 107"/>
                <a:gd name="T3" fmla="*/ 27 h 85"/>
                <a:gd name="T4" fmla="*/ 25 w 107"/>
                <a:gd name="T5" fmla="*/ 0 h 85"/>
                <a:gd name="T6" fmla="*/ 25 w 107"/>
                <a:gd name="T7" fmla="*/ 0 h 85"/>
                <a:gd name="T8" fmla="*/ 30 w 107"/>
                <a:gd name="T9" fmla="*/ 3 h 85"/>
                <a:gd name="T10" fmla="*/ 42 w 107"/>
                <a:gd name="T11" fmla="*/ 12 h 85"/>
                <a:gd name="T12" fmla="*/ 57 w 107"/>
                <a:gd name="T13" fmla="*/ 20 h 85"/>
                <a:gd name="T14" fmla="*/ 65 w 107"/>
                <a:gd name="T15" fmla="*/ 23 h 85"/>
                <a:gd name="T16" fmla="*/ 72 w 107"/>
                <a:gd name="T17" fmla="*/ 23 h 85"/>
                <a:gd name="T18" fmla="*/ 72 w 107"/>
                <a:gd name="T19" fmla="*/ 23 h 85"/>
                <a:gd name="T20" fmla="*/ 86 w 107"/>
                <a:gd name="T21" fmla="*/ 24 h 85"/>
                <a:gd name="T22" fmla="*/ 92 w 107"/>
                <a:gd name="T23" fmla="*/ 26 h 85"/>
                <a:gd name="T24" fmla="*/ 98 w 107"/>
                <a:gd name="T25" fmla="*/ 27 h 85"/>
                <a:gd name="T26" fmla="*/ 102 w 107"/>
                <a:gd name="T27" fmla="*/ 30 h 85"/>
                <a:gd name="T28" fmla="*/ 105 w 107"/>
                <a:gd name="T29" fmla="*/ 35 h 85"/>
                <a:gd name="T30" fmla="*/ 107 w 107"/>
                <a:gd name="T31" fmla="*/ 40 h 85"/>
                <a:gd name="T32" fmla="*/ 107 w 107"/>
                <a:gd name="T33" fmla="*/ 47 h 85"/>
                <a:gd name="T34" fmla="*/ 107 w 107"/>
                <a:gd name="T35" fmla="*/ 47 h 85"/>
                <a:gd name="T36" fmla="*/ 104 w 107"/>
                <a:gd name="T37" fmla="*/ 53 h 85"/>
                <a:gd name="T38" fmla="*/ 99 w 107"/>
                <a:gd name="T39" fmla="*/ 59 h 85"/>
                <a:gd name="T40" fmla="*/ 95 w 107"/>
                <a:gd name="T41" fmla="*/ 65 h 85"/>
                <a:gd name="T42" fmla="*/ 89 w 107"/>
                <a:gd name="T43" fmla="*/ 71 h 85"/>
                <a:gd name="T44" fmla="*/ 80 w 107"/>
                <a:gd name="T45" fmla="*/ 79 h 85"/>
                <a:gd name="T46" fmla="*/ 75 w 107"/>
                <a:gd name="T47" fmla="*/ 80 h 85"/>
                <a:gd name="T48" fmla="*/ 49 w 107"/>
                <a:gd name="T49" fmla="*/ 85 h 85"/>
                <a:gd name="T50" fmla="*/ 25 w 107"/>
                <a:gd name="T51" fmla="*/ 7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85">
                  <a:moveTo>
                    <a:pt x="25" y="77"/>
                  </a:moveTo>
                  <a:lnTo>
                    <a:pt x="0" y="27"/>
                  </a:lnTo>
                  <a:lnTo>
                    <a:pt x="25" y="0"/>
                  </a:lnTo>
                  <a:lnTo>
                    <a:pt x="30" y="3"/>
                  </a:lnTo>
                  <a:lnTo>
                    <a:pt x="42" y="12"/>
                  </a:lnTo>
                  <a:lnTo>
                    <a:pt x="57" y="20"/>
                  </a:lnTo>
                  <a:lnTo>
                    <a:pt x="65" y="23"/>
                  </a:lnTo>
                  <a:lnTo>
                    <a:pt x="72" y="23"/>
                  </a:lnTo>
                  <a:lnTo>
                    <a:pt x="86" y="24"/>
                  </a:lnTo>
                  <a:lnTo>
                    <a:pt x="92" y="26"/>
                  </a:lnTo>
                  <a:lnTo>
                    <a:pt x="98" y="27"/>
                  </a:lnTo>
                  <a:lnTo>
                    <a:pt x="102" y="30"/>
                  </a:lnTo>
                  <a:lnTo>
                    <a:pt x="105" y="35"/>
                  </a:lnTo>
                  <a:lnTo>
                    <a:pt x="107" y="40"/>
                  </a:lnTo>
                  <a:lnTo>
                    <a:pt x="107" y="47"/>
                  </a:lnTo>
                  <a:lnTo>
                    <a:pt x="104" y="53"/>
                  </a:lnTo>
                  <a:lnTo>
                    <a:pt x="99" y="59"/>
                  </a:lnTo>
                  <a:lnTo>
                    <a:pt x="95" y="65"/>
                  </a:lnTo>
                  <a:lnTo>
                    <a:pt x="89" y="71"/>
                  </a:lnTo>
                  <a:lnTo>
                    <a:pt x="80" y="79"/>
                  </a:lnTo>
                  <a:lnTo>
                    <a:pt x="75" y="80"/>
                  </a:lnTo>
                  <a:lnTo>
                    <a:pt x="49" y="85"/>
                  </a:lnTo>
                  <a:lnTo>
                    <a:pt x="25" y="77"/>
                  </a:lnTo>
                  <a:close/>
                </a:path>
              </a:pathLst>
            </a:custGeom>
            <a:gradFill rotWithShape="1">
              <a:gsLst>
                <a:gs pos="0">
                  <a:srgbClr val="FFBD5D"/>
                </a:gs>
                <a:gs pos="100000">
                  <a:srgbClr val="E68900"/>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a:solidFill>
                  <a:srgbClr val="000000"/>
                </a:solidFill>
                <a:latin typeface="+mn-lt"/>
                <a:ea typeface="+mn-ea"/>
                <a:cs typeface="+mn-ea"/>
                <a:sym typeface="+mn-lt"/>
              </a:endParaRPr>
            </a:p>
          </p:txBody>
        </p:sp>
        <p:sp>
          <p:nvSpPr>
            <p:cNvPr id="23" name="Freeform 26"/>
            <p:cNvSpPr>
              <a:spLocks/>
            </p:cNvSpPr>
            <p:nvPr/>
          </p:nvSpPr>
          <p:spPr bwMode="auto">
            <a:xfrm>
              <a:off x="5564339" y="2023244"/>
              <a:ext cx="3233425" cy="4392596"/>
            </a:xfrm>
            <a:custGeom>
              <a:avLst/>
              <a:gdLst>
                <a:gd name="T0" fmla="*/ 0 w 1845"/>
                <a:gd name="T1" fmla="*/ 120 h 2343"/>
                <a:gd name="T2" fmla="*/ 513 w 1845"/>
                <a:gd name="T3" fmla="*/ 40 h 2343"/>
                <a:gd name="T4" fmla="*/ 602 w 1845"/>
                <a:gd name="T5" fmla="*/ 67 h 2343"/>
                <a:gd name="T6" fmla="*/ 714 w 1845"/>
                <a:gd name="T7" fmla="*/ 88 h 2343"/>
                <a:gd name="T8" fmla="*/ 750 w 1845"/>
                <a:gd name="T9" fmla="*/ 147 h 2343"/>
                <a:gd name="T10" fmla="*/ 954 w 1845"/>
                <a:gd name="T11" fmla="*/ 127 h 2343"/>
                <a:gd name="T12" fmla="*/ 1019 w 1845"/>
                <a:gd name="T13" fmla="*/ 94 h 2343"/>
                <a:gd name="T14" fmla="*/ 984 w 1845"/>
                <a:gd name="T15" fmla="*/ 0 h 2343"/>
                <a:gd name="T16" fmla="*/ 1032 w 1845"/>
                <a:gd name="T17" fmla="*/ 46 h 2343"/>
                <a:gd name="T18" fmla="*/ 1112 w 1845"/>
                <a:gd name="T19" fmla="*/ 124 h 2343"/>
                <a:gd name="T20" fmla="*/ 1179 w 1845"/>
                <a:gd name="T21" fmla="*/ 76 h 2343"/>
                <a:gd name="T22" fmla="*/ 1144 w 1845"/>
                <a:gd name="T23" fmla="*/ 186 h 2343"/>
                <a:gd name="T24" fmla="*/ 1041 w 1845"/>
                <a:gd name="T25" fmla="*/ 277 h 2343"/>
                <a:gd name="T26" fmla="*/ 1004 w 1845"/>
                <a:gd name="T27" fmla="*/ 372 h 2343"/>
                <a:gd name="T28" fmla="*/ 1035 w 1845"/>
                <a:gd name="T29" fmla="*/ 384 h 2343"/>
                <a:gd name="T30" fmla="*/ 1091 w 1845"/>
                <a:gd name="T31" fmla="*/ 464 h 2343"/>
                <a:gd name="T32" fmla="*/ 1229 w 1845"/>
                <a:gd name="T33" fmla="*/ 434 h 2343"/>
                <a:gd name="T34" fmla="*/ 1283 w 1845"/>
                <a:gd name="T35" fmla="*/ 307 h 2343"/>
                <a:gd name="T36" fmla="*/ 1370 w 1845"/>
                <a:gd name="T37" fmla="*/ 399 h 2343"/>
                <a:gd name="T38" fmla="*/ 1488 w 1845"/>
                <a:gd name="T39" fmla="*/ 456 h 2343"/>
                <a:gd name="T40" fmla="*/ 1405 w 1845"/>
                <a:gd name="T41" fmla="*/ 610 h 2343"/>
                <a:gd name="T42" fmla="*/ 1422 w 1845"/>
                <a:gd name="T43" fmla="*/ 699 h 2343"/>
                <a:gd name="T44" fmla="*/ 1348 w 1845"/>
                <a:gd name="T45" fmla="*/ 767 h 2343"/>
                <a:gd name="T46" fmla="*/ 1248 w 1845"/>
                <a:gd name="T47" fmla="*/ 847 h 2343"/>
                <a:gd name="T48" fmla="*/ 1194 w 1845"/>
                <a:gd name="T49" fmla="*/ 1058 h 2343"/>
                <a:gd name="T50" fmla="*/ 1090 w 1845"/>
                <a:gd name="T51" fmla="*/ 992 h 2343"/>
                <a:gd name="T52" fmla="*/ 973 w 1845"/>
                <a:gd name="T53" fmla="*/ 1031 h 2343"/>
                <a:gd name="T54" fmla="*/ 1055 w 1845"/>
                <a:gd name="T55" fmla="*/ 1167 h 2343"/>
                <a:gd name="T56" fmla="*/ 1123 w 1845"/>
                <a:gd name="T57" fmla="*/ 1208 h 2343"/>
                <a:gd name="T58" fmla="*/ 1164 w 1845"/>
                <a:gd name="T59" fmla="*/ 1231 h 2343"/>
                <a:gd name="T60" fmla="*/ 1224 w 1845"/>
                <a:gd name="T61" fmla="*/ 1314 h 2343"/>
                <a:gd name="T62" fmla="*/ 1405 w 1845"/>
                <a:gd name="T63" fmla="*/ 1292 h 2343"/>
                <a:gd name="T64" fmla="*/ 1556 w 1845"/>
                <a:gd name="T65" fmla="*/ 1330 h 2343"/>
                <a:gd name="T66" fmla="*/ 1620 w 1845"/>
                <a:gd name="T67" fmla="*/ 1418 h 2343"/>
                <a:gd name="T68" fmla="*/ 1697 w 1845"/>
                <a:gd name="T69" fmla="*/ 1474 h 2343"/>
                <a:gd name="T70" fmla="*/ 1804 w 1845"/>
                <a:gd name="T71" fmla="*/ 1487 h 2343"/>
                <a:gd name="T72" fmla="*/ 1845 w 1845"/>
                <a:gd name="T73" fmla="*/ 1543 h 2343"/>
                <a:gd name="T74" fmla="*/ 1772 w 1845"/>
                <a:gd name="T75" fmla="*/ 1680 h 2343"/>
                <a:gd name="T76" fmla="*/ 1754 w 1845"/>
                <a:gd name="T77" fmla="*/ 1768 h 2343"/>
                <a:gd name="T78" fmla="*/ 1660 w 1845"/>
                <a:gd name="T79" fmla="*/ 1868 h 2343"/>
                <a:gd name="T80" fmla="*/ 1531 w 1845"/>
                <a:gd name="T81" fmla="*/ 2020 h 2343"/>
                <a:gd name="T82" fmla="*/ 1467 w 1845"/>
                <a:gd name="T83" fmla="*/ 2073 h 2343"/>
                <a:gd name="T84" fmla="*/ 1420 w 1845"/>
                <a:gd name="T85" fmla="*/ 2231 h 2343"/>
                <a:gd name="T86" fmla="*/ 1337 w 1845"/>
                <a:gd name="T87" fmla="*/ 2343 h 2343"/>
                <a:gd name="T88" fmla="*/ 1310 w 1845"/>
                <a:gd name="T89" fmla="*/ 2005 h 2343"/>
                <a:gd name="T90" fmla="*/ 1348 w 1845"/>
                <a:gd name="T91" fmla="*/ 1836 h 2343"/>
                <a:gd name="T92" fmla="*/ 1340 w 1845"/>
                <a:gd name="T93" fmla="*/ 1677 h 2343"/>
                <a:gd name="T94" fmla="*/ 1254 w 1845"/>
                <a:gd name="T95" fmla="*/ 1594 h 2343"/>
                <a:gd name="T96" fmla="*/ 1188 w 1845"/>
                <a:gd name="T97" fmla="*/ 1475 h 2343"/>
                <a:gd name="T98" fmla="*/ 1248 w 1845"/>
                <a:gd name="T99" fmla="*/ 1357 h 2343"/>
                <a:gd name="T100" fmla="*/ 1078 w 1845"/>
                <a:gd name="T101" fmla="*/ 1261 h 2343"/>
                <a:gd name="T102" fmla="*/ 893 w 1845"/>
                <a:gd name="T103" fmla="*/ 1181 h 2343"/>
                <a:gd name="T104" fmla="*/ 887 w 1845"/>
                <a:gd name="T105" fmla="*/ 1093 h 2343"/>
                <a:gd name="T106" fmla="*/ 777 w 1845"/>
                <a:gd name="T107" fmla="*/ 986 h 2343"/>
                <a:gd name="T108" fmla="*/ 815 w 1845"/>
                <a:gd name="T109" fmla="*/ 1096 h 2343"/>
                <a:gd name="T110" fmla="*/ 647 w 1845"/>
                <a:gd name="T111" fmla="*/ 900 h 2343"/>
                <a:gd name="T112" fmla="*/ 613 w 1845"/>
                <a:gd name="T113" fmla="*/ 837 h 2343"/>
                <a:gd name="T114" fmla="*/ 608 w 1845"/>
                <a:gd name="T115" fmla="*/ 728 h 2343"/>
                <a:gd name="T116" fmla="*/ 256 w 1845"/>
                <a:gd name="T117" fmla="*/ 372 h 2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5" h="2343">
                  <a:moveTo>
                    <a:pt x="114" y="403"/>
                  </a:moveTo>
                  <a:lnTo>
                    <a:pt x="90" y="403"/>
                  </a:lnTo>
                  <a:lnTo>
                    <a:pt x="65" y="388"/>
                  </a:lnTo>
                  <a:lnTo>
                    <a:pt x="30" y="361"/>
                  </a:lnTo>
                  <a:lnTo>
                    <a:pt x="30" y="329"/>
                  </a:lnTo>
                  <a:lnTo>
                    <a:pt x="75" y="284"/>
                  </a:lnTo>
                  <a:lnTo>
                    <a:pt x="80" y="242"/>
                  </a:lnTo>
                  <a:lnTo>
                    <a:pt x="33" y="242"/>
                  </a:lnTo>
                  <a:lnTo>
                    <a:pt x="18" y="197"/>
                  </a:lnTo>
                  <a:lnTo>
                    <a:pt x="72" y="189"/>
                  </a:lnTo>
                  <a:lnTo>
                    <a:pt x="25" y="154"/>
                  </a:lnTo>
                  <a:lnTo>
                    <a:pt x="0" y="120"/>
                  </a:lnTo>
                  <a:lnTo>
                    <a:pt x="18" y="92"/>
                  </a:lnTo>
                  <a:lnTo>
                    <a:pt x="83" y="80"/>
                  </a:lnTo>
                  <a:lnTo>
                    <a:pt x="90" y="35"/>
                  </a:lnTo>
                  <a:lnTo>
                    <a:pt x="152" y="5"/>
                  </a:lnTo>
                  <a:lnTo>
                    <a:pt x="195" y="35"/>
                  </a:lnTo>
                  <a:lnTo>
                    <a:pt x="259" y="40"/>
                  </a:lnTo>
                  <a:lnTo>
                    <a:pt x="309" y="40"/>
                  </a:lnTo>
                  <a:lnTo>
                    <a:pt x="344" y="55"/>
                  </a:lnTo>
                  <a:lnTo>
                    <a:pt x="382" y="77"/>
                  </a:lnTo>
                  <a:lnTo>
                    <a:pt x="413" y="97"/>
                  </a:lnTo>
                  <a:lnTo>
                    <a:pt x="463" y="85"/>
                  </a:lnTo>
                  <a:lnTo>
                    <a:pt x="513" y="40"/>
                  </a:lnTo>
                  <a:lnTo>
                    <a:pt x="519" y="37"/>
                  </a:lnTo>
                  <a:lnTo>
                    <a:pt x="534" y="34"/>
                  </a:lnTo>
                  <a:lnTo>
                    <a:pt x="542" y="34"/>
                  </a:lnTo>
                  <a:lnTo>
                    <a:pt x="551" y="34"/>
                  </a:lnTo>
                  <a:lnTo>
                    <a:pt x="560" y="37"/>
                  </a:lnTo>
                  <a:lnTo>
                    <a:pt x="566" y="43"/>
                  </a:lnTo>
                  <a:lnTo>
                    <a:pt x="573" y="50"/>
                  </a:lnTo>
                  <a:lnTo>
                    <a:pt x="582" y="56"/>
                  </a:lnTo>
                  <a:lnTo>
                    <a:pt x="592" y="62"/>
                  </a:lnTo>
                  <a:lnTo>
                    <a:pt x="602" y="67"/>
                  </a:lnTo>
                  <a:lnTo>
                    <a:pt x="622" y="74"/>
                  </a:lnTo>
                  <a:lnTo>
                    <a:pt x="635" y="77"/>
                  </a:lnTo>
                  <a:lnTo>
                    <a:pt x="646" y="76"/>
                  </a:lnTo>
                  <a:lnTo>
                    <a:pt x="659" y="73"/>
                  </a:lnTo>
                  <a:lnTo>
                    <a:pt x="669" y="73"/>
                  </a:lnTo>
                  <a:lnTo>
                    <a:pt x="678" y="73"/>
                  </a:lnTo>
                  <a:lnTo>
                    <a:pt x="687" y="74"/>
                  </a:lnTo>
                  <a:lnTo>
                    <a:pt x="696" y="77"/>
                  </a:lnTo>
                  <a:lnTo>
                    <a:pt x="706" y="82"/>
                  </a:lnTo>
                  <a:lnTo>
                    <a:pt x="714" y="88"/>
                  </a:lnTo>
                  <a:lnTo>
                    <a:pt x="720" y="94"/>
                  </a:lnTo>
                  <a:lnTo>
                    <a:pt x="726" y="98"/>
                  </a:lnTo>
                  <a:lnTo>
                    <a:pt x="732" y="107"/>
                  </a:lnTo>
                  <a:lnTo>
                    <a:pt x="735" y="112"/>
                  </a:lnTo>
                  <a:lnTo>
                    <a:pt x="735" y="117"/>
                  </a:lnTo>
                  <a:lnTo>
                    <a:pt x="736" y="129"/>
                  </a:lnTo>
                  <a:lnTo>
                    <a:pt x="738" y="135"/>
                  </a:lnTo>
                  <a:lnTo>
                    <a:pt x="741" y="141"/>
                  </a:lnTo>
                  <a:lnTo>
                    <a:pt x="746" y="145"/>
                  </a:lnTo>
                  <a:lnTo>
                    <a:pt x="750" y="147"/>
                  </a:lnTo>
                  <a:lnTo>
                    <a:pt x="800" y="147"/>
                  </a:lnTo>
                  <a:lnTo>
                    <a:pt x="827" y="147"/>
                  </a:lnTo>
                  <a:lnTo>
                    <a:pt x="835" y="127"/>
                  </a:lnTo>
                  <a:lnTo>
                    <a:pt x="838" y="126"/>
                  </a:lnTo>
                  <a:lnTo>
                    <a:pt x="847" y="124"/>
                  </a:lnTo>
                  <a:lnTo>
                    <a:pt x="860" y="123"/>
                  </a:lnTo>
                  <a:lnTo>
                    <a:pt x="877" y="123"/>
                  </a:lnTo>
                  <a:lnTo>
                    <a:pt x="898" y="126"/>
                  </a:lnTo>
                  <a:lnTo>
                    <a:pt x="924" y="127"/>
                  </a:lnTo>
                  <a:lnTo>
                    <a:pt x="954" y="127"/>
                  </a:lnTo>
                  <a:lnTo>
                    <a:pt x="976" y="127"/>
                  </a:lnTo>
                  <a:lnTo>
                    <a:pt x="1004" y="127"/>
                  </a:lnTo>
                  <a:lnTo>
                    <a:pt x="1008" y="123"/>
                  </a:lnTo>
                  <a:lnTo>
                    <a:pt x="1013" y="118"/>
                  </a:lnTo>
                  <a:lnTo>
                    <a:pt x="1017" y="112"/>
                  </a:lnTo>
                  <a:lnTo>
                    <a:pt x="1020" y="104"/>
                  </a:lnTo>
                  <a:lnTo>
                    <a:pt x="1022" y="101"/>
                  </a:lnTo>
                  <a:lnTo>
                    <a:pt x="1020" y="98"/>
                  </a:lnTo>
                  <a:lnTo>
                    <a:pt x="1019" y="94"/>
                  </a:lnTo>
                  <a:lnTo>
                    <a:pt x="1017" y="91"/>
                  </a:lnTo>
                  <a:lnTo>
                    <a:pt x="1013" y="88"/>
                  </a:lnTo>
                  <a:lnTo>
                    <a:pt x="1007" y="85"/>
                  </a:lnTo>
                  <a:lnTo>
                    <a:pt x="995" y="79"/>
                  </a:lnTo>
                  <a:lnTo>
                    <a:pt x="986" y="71"/>
                  </a:lnTo>
                  <a:lnTo>
                    <a:pt x="978" y="65"/>
                  </a:lnTo>
                  <a:lnTo>
                    <a:pt x="973" y="58"/>
                  </a:lnTo>
                  <a:lnTo>
                    <a:pt x="966" y="47"/>
                  </a:lnTo>
                  <a:lnTo>
                    <a:pt x="964" y="43"/>
                  </a:lnTo>
                  <a:lnTo>
                    <a:pt x="972" y="20"/>
                  </a:lnTo>
                  <a:lnTo>
                    <a:pt x="984" y="0"/>
                  </a:lnTo>
                  <a:lnTo>
                    <a:pt x="1011" y="0"/>
                  </a:lnTo>
                  <a:lnTo>
                    <a:pt x="1011" y="6"/>
                  </a:lnTo>
                  <a:lnTo>
                    <a:pt x="1013" y="18"/>
                  </a:lnTo>
                  <a:lnTo>
                    <a:pt x="1013" y="24"/>
                  </a:lnTo>
                  <a:lnTo>
                    <a:pt x="1016" y="29"/>
                  </a:lnTo>
                  <a:lnTo>
                    <a:pt x="1019" y="34"/>
                  </a:lnTo>
                  <a:lnTo>
                    <a:pt x="1022" y="35"/>
                  </a:lnTo>
                  <a:lnTo>
                    <a:pt x="1025" y="37"/>
                  </a:lnTo>
                  <a:lnTo>
                    <a:pt x="1026" y="38"/>
                  </a:lnTo>
                  <a:lnTo>
                    <a:pt x="1032" y="46"/>
                  </a:lnTo>
                  <a:lnTo>
                    <a:pt x="1037" y="56"/>
                  </a:lnTo>
                  <a:lnTo>
                    <a:pt x="1041" y="70"/>
                  </a:lnTo>
                  <a:lnTo>
                    <a:pt x="1049" y="94"/>
                  </a:lnTo>
                  <a:lnTo>
                    <a:pt x="1053" y="104"/>
                  </a:lnTo>
                  <a:lnTo>
                    <a:pt x="1061" y="109"/>
                  </a:lnTo>
                  <a:lnTo>
                    <a:pt x="1069" y="114"/>
                  </a:lnTo>
                  <a:lnTo>
                    <a:pt x="1079" y="120"/>
                  </a:lnTo>
                  <a:lnTo>
                    <a:pt x="1090" y="123"/>
                  </a:lnTo>
                  <a:lnTo>
                    <a:pt x="1102" y="126"/>
                  </a:lnTo>
                  <a:lnTo>
                    <a:pt x="1106" y="126"/>
                  </a:lnTo>
                  <a:lnTo>
                    <a:pt x="1112" y="124"/>
                  </a:lnTo>
                  <a:lnTo>
                    <a:pt x="1117" y="123"/>
                  </a:lnTo>
                  <a:lnTo>
                    <a:pt x="1121" y="120"/>
                  </a:lnTo>
                  <a:lnTo>
                    <a:pt x="1129" y="112"/>
                  </a:lnTo>
                  <a:lnTo>
                    <a:pt x="1137" y="104"/>
                  </a:lnTo>
                  <a:lnTo>
                    <a:pt x="1146" y="89"/>
                  </a:lnTo>
                  <a:lnTo>
                    <a:pt x="1152" y="77"/>
                  </a:lnTo>
                  <a:lnTo>
                    <a:pt x="1153" y="73"/>
                  </a:lnTo>
                  <a:lnTo>
                    <a:pt x="1162" y="73"/>
                  </a:lnTo>
                  <a:lnTo>
                    <a:pt x="1170" y="73"/>
                  </a:lnTo>
                  <a:lnTo>
                    <a:pt x="1179" y="76"/>
                  </a:lnTo>
                  <a:lnTo>
                    <a:pt x="1183" y="79"/>
                  </a:lnTo>
                  <a:lnTo>
                    <a:pt x="1186" y="82"/>
                  </a:lnTo>
                  <a:lnTo>
                    <a:pt x="1188" y="86"/>
                  </a:lnTo>
                  <a:lnTo>
                    <a:pt x="1189" y="92"/>
                  </a:lnTo>
                  <a:lnTo>
                    <a:pt x="1189" y="100"/>
                  </a:lnTo>
                  <a:lnTo>
                    <a:pt x="1188" y="109"/>
                  </a:lnTo>
                  <a:lnTo>
                    <a:pt x="1185" y="120"/>
                  </a:lnTo>
                  <a:lnTo>
                    <a:pt x="1179" y="130"/>
                  </a:lnTo>
                  <a:lnTo>
                    <a:pt x="1167" y="154"/>
                  </a:lnTo>
                  <a:lnTo>
                    <a:pt x="1155" y="172"/>
                  </a:lnTo>
                  <a:lnTo>
                    <a:pt x="1144" y="186"/>
                  </a:lnTo>
                  <a:lnTo>
                    <a:pt x="1133" y="195"/>
                  </a:lnTo>
                  <a:lnTo>
                    <a:pt x="1126" y="201"/>
                  </a:lnTo>
                  <a:lnTo>
                    <a:pt x="1120" y="206"/>
                  </a:lnTo>
                  <a:lnTo>
                    <a:pt x="1114" y="207"/>
                  </a:lnTo>
                  <a:lnTo>
                    <a:pt x="1064" y="215"/>
                  </a:lnTo>
                  <a:lnTo>
                    <a:pt x="1106" y="249"/>
                  </a:lnTo>
                  <a:lnTo>
                    <a:pt x="1087" y="257"/>
                  </a:lnTo>
                  <a:lnTo>
                    <a:pt x="1067" y="264"/>
                  </a:lnTo>
                  <a:lnTo>
                    <a:pt x="1049" y="272"/>
                  </a:lnTo>
                  <a:lnTo>
                    <a:pt x="1041" y="277"/>
                  </a:lnTo>
                  <a:lnTo>
                    <a:pt x="1035" y="283"/>
                  </a:lnTo>
                  <a:lnTo>
                    <a:pt x="1031" y="289"/>
                  </a:lnTo>
                  <a:lnTo>
                    <a:pt x="1026" y="295"/>
                  </a:lnTo>
                  <a:lnTo>
                    <a:pt x="1025" y="301"/>
                  </a:lnTo>
                  <a:lnTo>
                    <a:pt x="1023" y="307"/>
                  </a:lnTo>
                  <a:lnTo>
                    <a:pt x="1022" y="319"/>
                  </a:lnTo>
                  <a:lnTo>
                    <a:pt x="1022" y="325"/>
                  </a:lnTo>
                  <a:lnTo>
                    <a:pt x="1019" y="332"/>
                  </a:lnTo>
                  <a:lnTo>
                    <a:pt x="1013" y="347"/>
                  </a:lnTo>
                  <a:lnTo>
                    <a:pt x="1007" y="364"/>
                  </a:lnTo>
                  <a:lnTo>
                    <a:pt x="1004" y="372"/>
                  </a:lnTo>
                  <a:lnTo>
                    <a:pt x="1004" y="379"/>
                  </a:lnTo>
                  <a:lnTo>
                    <a:pt x="1004" y="382"/>
                  </a:lnTo>
                  <a:lnTo>
                    <a:pt x="1005" y="385"/>
                  </a:lnTo>
                  <a:lnTo>
                    <a:pt x="1007" y="385"/>
                  </a:lnTo>
                  <a:lnTo>
                    <a:pt x="1008" y="387"/>
                  </a:lnTo>
                  <a:lnTo>
                    <a:pt x="1014" y="385"/>
                  </a:lnTo>
                  <a:lnTo>
                    <a:pt x="1020" y="382"/>
                  </a:lnTo>
                  <a:lnTo>
                    <a:pt x="1026" y="381"/>
                  </a:lnTo>
                  <a:lnTo>
                    <a:pt x="1032" y="381"/>
                  </a:lnTo>
                  <a:lnTo>
                    <a:pt x="1034" y="382"/>
                  </a:lnTo>
                  <a:lnTo>
                    <a:pt x="1035" y="384"/>
                  </a:lnTo>
                  <a:lnTo>
                    <a:pt x="1037" y="387"/>
                  </a:lnTo>
                  <a:lnTo>
                    <a:pt x="1037" y="391"/>
                  </a:lnTo>
                  <a:lnTo>
                    <a:pt x="1038" y="396"/>
                  </a:lnTo>
                  <a:lnTo>
                    <a:pt x="1040" y="402"/>
                  </a:lnTo>
                  <a:lnTo>
                    <a:pt x="1046" y="412"/>
                  </a:lnTo>
                  <a:lnTo>
                    <a:pt x="1055" y="421"/>
                  </a:lnTo>
                  <a:lnTo>
                    <a:pt x="1064" y="432"/>
                  </a:lnTo>
                  <a:lnTo>
                    <a:pt x="1082" y="450"/>
                  </a:lnTo>
                  <a:lnTo>
                    <a:pt x="1088" y="458"/>
                  </a:lnTo>
                  <a:lnTo>
                    <a:pt x="1091" y="461"/>
                  </a:lnTo>
                  <a:lnTo>
                    <a:pt x="1091" y="464"/>
                  </a:lnTo>
                  <a:lnTo>
                    <a:pt x="1093" y="467"/>
                  </a:lnTo>
                  <a:lnTo>
                    <a:pt x="1094" y="471"/>
                  </a:lnTo>
                  <a:lnTo>
                    <a:pt x="1103" y="479"/>
                  </a:lnTo>
                  <a:lnTo>
                    <a:pt x="1115" y="486"/>
                  </a:lnTo>
                  <a:lnTo>
                    <a:pt x="1129" y="495"/>
                  </a:lnTo>
                  <a:lnTo>
                    <a:pt x="1156" y="509"/>
                  </a:lnTo>
                  <a:lnTo>
                    <a:pt x="1168" y="514"/>
                  </a:lnTo>
                  <a:lnTo>
                    <a:pt x="1191" y="560"/>
                  </a:lnTo>
                  <a:lnTo>
                    <a:pt x="1210" y="556"/>
                  </a:lnTo>
                  <a:lnTo>
                    <a:pt x="1226" y="506"/>
                  </a:lnTo>
                  <a:lnTo>
                    <a:pt x="1229" y="434"/>
                  </a:lnTo>
                  <a:lnTo>
                    <a:pt x="1229" y="391"/>
                  </a:lnTo>
                  <a:lnTo>
                    <a:pt x="1232" y="376"/>
                  </a:lnTo>
                  <a:lnTo>
                    <a:pt x="1236" y="360"/>
                  </a:lnTo>
                  <a:lnTo>
                    <a:pt x="1242" y="341"/>
                  </a:lnTo>
                  <a:lnTo>
                    <a:pt x="1248" y="325"/>
                  </a:lnTo>
                  <a:lnTo>
                    <a:pt x="1253" y="319"/>
                  </a:lnTo>
                  <a:lnTo>
                    <a:pt x="1259" y="313"/>
                  </a:lnTo>
                  <a:lnTo>
                    <a:pt x="1263" y="308"/>
                  </a:lnTo>
                  <a:lnTo>
                    <a:pt x="1269" y="305"/>
                  </a:lnTo>
                  <a:lnTo>
                    <a:pt x="1275" y="305"/>
                  </a:lnTo>
                  <a:lnTo>
                    <a:pt x="1283" y="307"/>
                  </a:lnTo>
                  <a:lnTo>
                    <a:pt x="1297" y="314"/>
                  </a:lnTo>
                  <a:lnTo>
                    <a:pt x="1310" y="323"/>
                  </a:lnTo>
                  <a:lnTo>
                    <a:pt x="1322" y="334"/>
                  </a:lnTo>
                  <a:lnTo>
                    <a:pt x="1333" y="344"/>
                  </a:lnTo>
                  <a:lnTo>
                    <a:pt x="1342" y="355"/>
                  </a:lnTo>
                  <a:lnTo>
                    <a:pt x="1349" y="364"/>
                  </a:lnTo>
                  <a:lnTo>
                    <a:pt x="1355" y="375"/>
                  </a:lnTo>
                  <a:lnTo>
                    <a:pt x="1360" y="384"/>
                  </a:lnTo>
                  <a:lnTo>
                    <a:pt x="1364" y="391"/>
                  </a:lnTo>
                  <a:lnTo>
                    <a:pt x="1370" y="399"/>
                  </a:lnTo>
                  <a:lnTo>
                    <a:pt x="1380" y="405"/>
                  </a:lnTo>
                  <a:lnTo>
                    <a:pt x="1389" y="409"/>
                  </a:lnTo>
                  <a:lnTo>
                    <a:pt x="1405" y="415"/>
                  </a:lnTo>
                  <a:lnTo>
                    <a:pt x="1413" y="418"/>
                  </a:lnTo>
                  <a:lnTo>
                    <a:pt x="1420" y="372"/>
                  </a:lnTo>
                  <a:lnTo>
                    <a:pt x="1431" y="384"/>
                  </a:lnTo>
                  <a:lnTo>
                    <a:pt x="1455" y="409"/>
                  </a:lnTo>
                  <a:lnTo>
                    <a:pt x="1467" y="424"/>
                  </a:lnTo>
                  <a:lnTo>
                    <a:pt x="1479" y="438"/>
                  </a:lnTo>
                  <a:lnTo>
                    <a:pt x="1487" y="452"/>
                  </a:lnTo>
                  <a:lnTo>
                    <a:pt x="1488" y="456"/>
                  </a:lnTo>
                  <a:lnTo>
                    <a:pt x="1490" y="461"/>
                  </a:lnTo>
                  <a:lnTo>
                    <a:pt x="1491" y="470"/>
                  </a:lnTo>
                  <a:lnTo>
                    <a:pt x="1494" y="485"/>
                  </a:lnTo>
                  <a:lnTo>
                    <a:pt x="1505" y="520"/>
                  </a:lnTo>
                  <a:lnTo>
                    <a:pt x="1520" y="563"/>
                  </a:lnTo>
                  <a:lnTo>
                    <a:pt x="1475" y="603"/>
                  </a:lnTo>
                  <a:lnTo>
                    <a:pt x="1446" y="603"/>
                  </a:lnTo>
                  <a:lnTo>
                    <a:pt x="1423" y="606"/>
                  </a:lnTo>
                  <a:lnTo>
                    <a:pt x="1413" y="607"/>
                  </a:lnTo>
                  <a:lnTo>
                    <a:pt x="1405" y="610"/>
                  </a:lnTo>
                  <a:lnTo>
                    <a:pt x="1399" y="615"/>
                  </a:lnTo>
                  <a:lnTo>
                    <a:pt x="1392" y="621"/>
                  </a:lnTo>
                  <a:lnTo>
                    <a:pt x="1377" y="636"/>
                  </a:lnTo>
                  <a:lnTo>
                    <a:pt x="1360" y="655"/>
                  </a:lnTo>
                  <a:lnTo>
                    <a:pt x="1386" y="663"/>
                  </a:lnTo>
                  <a:lnTo>
                    <a:pt x="1432" y="663"/>
                  </a:lnTo>
                  <a:lnTo>
                    <a:pt x="1431" y="671"/>
                  </a:lnTo>
                  <a:lnTo>
                    <a:pt x="1428" y="684"/>
                  </a:lnTo>
                  <a:lnTo>
                    <a:pt x="1426" y="692"/>
                  </a:lnTo>
                  <a:lnTo>
                    <a:pt x="1422" y="699"/>
                  </a:lnTo>
                  <a:lnTo>
                    <a:pt x="1419" y="704"/>
                  </a:lnTo>
                  <a:lnTo>
                    <a:pt x="1416" y="705"/>
                  </a:lnTo>
                  <a:lnTo>
                    <a:pt x="1413" y="705"/>
                  </a:lnTo>
                  <a:lnTo>
                    <a:pt x="1407" y="707"/>
                  </a:lnTo>
                  <a:lnTo>
                    <a:pt x="1399" y="710"/>
                  </a:lnTo>
                  <a:lnTo>
                    <a:pt x="1384" y="719"/>
                  </a:lnTo>
                  <a:lnTo>
                    <a:pt x="1367" y="732"/>
                  </a:lnTo>
                  <a:lnTo>
                    <a:pt x="1358" y="746"/>
                  </a:lnTo>
                  <a:lnTo>
                    <a:pt x="1352" y="757"/>
                  </a:lnTo>
                  <a:lnTo>
                    <a:pt x="1348" y="767"/>
                  </a:lnTo>
                  <a:lnTo>
                    <a:pt x="1334" y="800"/>
                  </a:lnTo>
                  <a:lnTo>
                    <a:pt x="1325" y="824"/>
                  </a:lnTo>
                  <a:lnTo>
                    <a:pt x="1286" y="832"/>
                  </a:lnTo>
                  <a:lnTo>
                    <a:pt x="1284" y="831"/>
                  </a:lnTo>
                  <a:lnTo>
                    <a:pt x="1281" y="829"/>
                  </a:lnTo>
                  <a:lnTo>
                    <a:pt x="1274" y="831"/>
                  </a:lnTo>
                  <a:lnTo>
                    <a:pt x="1269" y="832"/>
                  </a:lnTo>
                  <a:lnTo>
                    <a:pt x="1263" y="837"/>
                  </a:lnTo>
                  <a:lnTo>
                    <a:pt x="1248" y="847"/>
                  </a:lnTo>
                  <a:lnTo>
                    <a:pt x="1241" y="862"/>
                  </a:lnTo>
                  <a:lnTo>
                    <a:pt x="1224" y="895"/>
                  </a:lnTo>
                  <a:lnTo>
                    <a:pt x="1213" y="917"/>
                  </a:lnTo>
                  <a:lnTo>
                    <a:pt x="1206" y="936"/>
                  </a:lnTo>
                  <a:lnTo>
                    <a:pt x="1200" y="954"/>
                  </a:lnTo>
                  <a:lnTo>
                    <a:pt x="1198" y="969"/>
                  </a:lnTo>
                  <a:lnTo>
                    <a:pt x="1198" y="1051"/>
                  </a:lnTo>
                  <a:lnTo>
                    <a:pt x="1197" y="1055"/>
                  </a:lnTo>
                  <a:lnTo>
                    <a:pt x="1194" y="1058"/>
                  </a:lnTo>
                  <a:lnTo>
                    <a:pt x="1189" y="1060"/>
                  </a:lnTo>
                  <a:lnTo>
                    <a:pt x="1183" y="1060"/>
                  </a:lnTo>
                  <a:lnTo>
                    <a:pt x="1173" y="1058"/>
                  </a:lnTo>
                  <a:lnTo>
                    <a:pt x="1168" y="1058"/>
                  </a:lnTo>
                  <a:lnTo>
                    <a:pt x="1149" y="1012"/>
                  </a:lnTo>
                  <a:lnTo>
                    <a:pt x="1127" y="1003"/>
                  </a:lnTo>
                  <a:lnTo>
                    <a:pt x="1111" y="997"/>
                  </a:lnTo>
                  <a:lnTo>
                    <a:pt x="1105" y="994"/>
                  </a:lnTo>
                  <a:lnTo>
                    <a:pt x="1099" y="994"/>
                  </a:lnTo>
                  <a:lnTo>
                    <a:pt x="1090" y="992"/>
                  </a:lnTo>
                  <a:lnTo>
                    <a:pt x="1079" y="991"/>
                  </a:lnTo>
                  <a:lnTo>
                    <a:pt x="1063" y="989"/>
                  </a:lnTo>
                  <a:lnTo>
                    <a:pt x="1053" y="991"/>
                  </a:lnTo>
                  <a:lnTo>
                    <a:pt x="1041" y="994"/>
                  </a:lnTo>
                  <a:lnTo>
                    <a:pt x="1026" y="997"/>
                  </a:lnTo>
                  <a:lnTo>
                    <a:pt x="1010" y="1003"/>
                  </a:lnTo>
                  <a:lnTo>
                    <a:pt x="1001" y="1007"/>
                  </a:lnTo>
                  <a:lnTo>
                    <a:pt x="992" y="1012"/>
                  </a:lnTo>
                  <a:lnTo>
                    <a:pt x="984" y="1016"/>
                  </a:lnTo>
                  <a:lnTo>
                    <a:pt x="978" y="1024"/>
                  </a:lnTo>
                  <a:lnTo>
                    <a:pt x="973" y="1031"/>
                  </a:lnTo>
                  <a:lnTo>
                    <a:pt x="970" y="1040"/>
                  </a:lnTo>
                  <a:lnTo>
                    <a:pt x="969" y="1051"/>
                  </a:lnTo>
                  <a:lnTo>
                    <a:pt x="970" y="1061"/>
                  </a:lnTo>
                  <a:lnTo>
                    <a:pt x="975" y="1075"/>
                  </a:lnTo>
                  <a:lnTo>
                    <a:pt x="981" y="1089"/>
                  </a:lnTo>
                  <a:lnTo>
                    <a:pt x="992" y="1105"/>
                  </a:lnTo>
                  <a:lnTo>
                    <a:pt x="1007" y="1123"/>
                  </a:lnTo>
                  <a:lnTo>
                    <a:pt x="1022" y="1140"/>
                  </a:lnTo>
                  <a:lnTo>
                    <a:pt x="1035" y="1152"/>
                  </a:lnTo>
                  <a:lnTo>
                    <a:pt x="1046" y="1161"/>
                  </a:lnTo>
                  <a:lnTo>
                    <a:pt x="1055" y="1167"/>
                  </a:lnTo>
                  <a:lnTo>
                    <a:pt x="1063" y="1169"/>
                  </a:lnTo>
                  <a:lnTo>
                    <a:pt x="1067" y="1170"/>
                  </a:lnTo>
                  <a:lnTo>
                    <a:pt x="1072" y="1167"/>
                  </a:lnTo>
                  <a:lnTo>
                    <a:pt x="1075" y="1164"/>
                  </a:lnTo>
                  <a:lnTo>
                    <a:pt x="1076" y="1160"/>
                  </a:lnTo>
                  <a:lnTo>
                    <a:pt x="1078" y="1155"/>
                  </a:lnTo>
                  <a:lnTo>
                    <a:pt x="1078" y="1143"/>
                  </a:lnTo>
                  <a:lnTo>
                    <a:pt x="1076" y="1131"/>
                  </a:lnTo>
                  <a:lnTo>
                    <a:pt x="1121" y="1161"/>
                  </a:lnTo>
                  <a:lnTo>
                    <a:pt x="1118" y="1211"/>
                  </a:lnTo>
                  <a:lnTo>
                    <a:pt x="1123" y="1208"/>
                  </a:lnTo>
                  <a:lnTo>
                    <a:pt x="1133" y="1202"/>
                  </a:lnTo>
                  <a:lnTo>
                    <a:pt x="1140" y="1199"/>
                  </a:lnTo>
                  <a:lnTo>
                    <a:pt x="1146" y="1200"/>
                  </a:lnTo>
                  <a:lnTo>
                    <a:pt x="1147" y="1202"/>
                  </a:lnTo>
                  <a:lnTo>
                    <a:pt x="1150" y="1203"/>
                  </a:lnTo>
                  <a:lnTo>
                    <a:pt x="1152" y="1206"/>
                  </a:lnTo>
                  <a:lnTo>
                    <a:pt x="1153" y="1211"/>
                  </a:lnTo>
                  <a:lnTo>
                    <a:pt x="1155" y="1220"/>
                  </a:lnTo>
                  <a:lnTo>
                    <a:pt x="1156" y="1224"/>
                  </a:lnTo>
                  <a:lnTo>
                    <a:pt x="1159" y="1228"/>
                  </a:lnTo>
                  <a:lnTo>
                    <a:pt x="1164" y="1231"/>
                  </a:lnTo>
                  <a:lnTo>
                    <a:pt x="1168" y="1234"/>
                  </a:lnTo>
                  <a:lnTo>
                    <a:pt x="1173" y="1240"/>
                  </a:lnTo>
                  <a:lnTo>
                    <a:pt x="1177" y="1249"/>
                  </a:lnTo>
                  <a:lnTo>
                    <a:pt x="1183" y="1261"/>
                  </a:lnTo>
                  <a:lnTo>
                    <a:pt x="1189" y="1276"/>
                  </a:lnTo>
                  <a:lnTo>
                    <a:pt x="1195" y="1288"/>
                  </a:lnTo>
                  <a:lnTo>
                    <a:pt x="1201" y="1297"/>
                  </a:lnTo>
                  <a:lnTo>
                    <a:pt x="1207" y="1304"/>
                  </a:lnTo>
                  <a:lnTo>
                    <a:pt x="1213" y="1309"/>
                  </a:lnTo>
                  <a:lnTo>
                    <a:pt x="1220" y="1312"/>
                  </a:lnTo>
                  <a:lnTo>
                    <a:pt x="1224" y="1314"/>
                  </a:lnTo>
                  <a:lnTo>
                    <a:pt x="1229" y="1315"/>
                  </a:lnTo>
                  <a:lnTo>
                    <a:pt x="1235" y="1314"/>
                  </a:lnTo>
                  <a:lnTo>
                    <a:pt x="1239" y="1311"/>
                  </a:lnTo>
                  <a:lnTo>
                    <a:pt x="1253" y="1300"/>
                  </a:lnTo>
                  <a:lnTo>
                    <a:pt x="1268" y="1289"/>
                  </a:lnTo>
                  <a:lnTo>
                    <a:pt x="1275" y="1285"/>
                  </a:lnTo>
                  <a:lnTo>
                    <a:pt x="1283" y="1285"/>
                  </a:lnTo>
                  <a:lnTo>
                    <a:pt x="1346" y="1288"/>
                  </a:lnTo>
                  <a:lnTo>
                    <a:pt x="1405" y="1292"/>
                  </a:lnTo>
                  <a:lnTo>
                    <a:pt x="1426" y="1289"/>
                  </a:lnTo>
                  <a:lnTo>
                    <a:pt x="1443" y="1289"/>
                  </a:lnTo>
                  <a:lnTo>
                    <a:pt x="1461" y="1288"/>
                  </a:lnTo>
                  <a:lnTo>
                    <a:pt x="1481" y="1289"/>
                  </a:lnTo>
                  <a:lnTo>
                    <a:pt x="1500" y="1294"/>
                  </a:lnTo>
                  <a:lnTo>
                    <a:pt x="1509" y="1297"/>
                  </a:lnTo>
                  <a:lnTo>
                    <a:pt x="1518" y="1300"/>
                  </a:lnTo>
                  <a:lnTo>
                    <a:pt x="1526" y="1304"/>
                  </a:lnTo>
                  <a:lnTo>
                    <a:pt x="1532" y="1311"/>
                  </a:lnTo>
                  <a:lnTo>
                    <a:pt x="1544" y="1323"/>
                  </a:lnTo>
                  <a:lnTo>
                    <a:pt x="1556" y="1330"/>
                  </a:lnTo>
                  <a:lnTo>
                    <a:pt x="1570" y="1336"/>
                  </a:lnTo>
                  <a:lnTo>
                    <a:pt x="1582" y="1342"/>
                  </a:lnTo>
                  <a:lnTo>
                    <a:pt x="1594" y="1347"/>
                  </a:lnTo>
                  <a:lnTo>
                    <a:pt x="1604" y="1353"/>
                  </a:lnTo>
                  <a:lnTo>
                    <a:pt x="1608" y="1357"/>
                  </a:lnTo>
                  <a:lnTo>
                    <a:pt x="1612" y="1362"/>
                  </a:lnTo>
                  <a:lnTo>
                    <a:pt x="1614" y="1366"/>
                  </a:lnTo>
                  <a:lnTo>
                    <a:pt x="1617" y="1372"/>
                  </a:lnTo>
                  <a:lnTo>
                    <a:pt x="1618" y="1384"/>
                  </a:lnTo>
                  <a:lnTo>
                    <a:pt x="1620" y="1397"/>
                  </a:lnTo>
                  <a:lnTo>
                    <a:pt x="1620" y="1418"/>
                  </a:lnTo>
                  <a:lnTo>
                    <a:pt x="1617" y="1436"/>
                  </a:lnTo>
                  <a:lnTo>
                    <a:pt x="1617" y="1449"/>
                  </a:lnTo>
                  <a:lnTo>
                    <a:pt x="1618" y="1454"/>
                  </a:lnTo>
                  <a:lnTo>
                    <a:pt x="1623" y="1458"/>
                  </a:lnTo>
                  <a:lnTo>
                    <a:pt x="1630" y="1461"/>
                  </a:lnTo>
                  <a:lnTo>
                    <a:pt x="1638" y="1464"/>
                  </a:lnTo>
                  <a:lnTo>
                    <a:pt x="1659" y="1468"/>
                  </a:lnTo>
                  <a:lnTo>
                    <a:pt x="1677" y="1468"/>
                  </a:lnTo>
                  <a:lnTo>
                    <a:pt x="1686" y="1469"/>
                  </a:lnTo>
                  <a:lnTo>
                    <a:pt x="1697" y="1474"/>
                  </a:lnTo>
                  <a:lnTo>
                    <a:pt x="1706" y="1480"/>
                  </a:lnTo>
                  <a:lnTo>
                    <a:pt x="1715" y="1487"/>
                  </a:lnTo>
                  <a:lnTo>
                    <a:pt x="1730" y="1501"/>
                  </a:lnTo>
                  <a:lnTo>
                    <a:pt x="1734" y="1507"/>
                  </a:lnTo>
                  <a:lnTo>
                    <a:pt x="1751" y="1499"/>
                  </a:lnTo>
                  <a:lnTo>
                    <a:pt x="1765" y="1493"/>
                  </a:lnTo>
                  <a:lnTo>
                    <a:pt x="1771" y="1492"/>
                  </a:lnTo>
                  <a:lnTo>
                    <a:pt x="1777" y="1492"/>
                  </a:lnTo>
                  <a:lnTo>
                    <a:pt x="1790" y="1489"/>
                  </a:lnTo>
                  <a:lnTo>
                    <a:pt x="1804" y="1487"/>
                  </a:lnTo>
                  <a:lnTo>
                    <a:pt x="1811" y="1487"/>
                  </a:lnTo>
                  <a:lnTo>
                    <a:pt x="1816" y="1490"/>
                  </a:lnTo>
                  <a:lnTo>
                    <a:pt x="1820" y="1495"/>
                  </a:lnTo>
                  <a:lnTo>
                    <a:pt x="1823" y="1502"/>
                  </a:lnTo>
                  <a:lnTo>
                    <a:pt x="1825" y="1507"/>
                  </a:lnTo>
                  <a:lnTo>
                    <a:pt x="1826" y="1511"/>
                  </a:lnTo>
                  <a:lnTo>
                    <a:pt x="1831" y="1517"/>
                  </a:lnTo>
                  <a:lnTo>
                    <a:pt x="1837" y="1523"/>
                  </a:lnTo>
                  <a:lnTo>
                    <a:pt x="1843" y="1531"/>
                  </a:lnTo>
                  <a:lnTo>
                    <a:pt x="1845" y="1537"/>
                  </a:lnTo>
                  <a:lnTo>
                    <a:pt x="1845" y="1543"/>
                  </a:lnTo>
                  <a:lnTo>
                    <a:pt x="1845" y="1551"/>
                  </a:lnTo>
                  <a:lnTo>
                    <a:pt x="1843" y="1560"/>
                  </a:lnTo>
                  <a:lnTo>
                    <a:pt x="1840" y="1570"/>
                  </a:lnTo>
                  <a:lnTo>
                    <a:pt x="1835" y="1584"/>
                  </a:lnTo>
                  <a:lnTo>
                    <a:pt x="1819" y="1617"/>
                  </a:lnTo>
                  <a:lnTo>
                    <a:pt x="1810" y="1635"/>
                  </a:lnTo>
                  <a:lnTo>
                    <a:pt x="1801" y="1649"/>
                  </a:lnTo>
                  <a:lnTo>
                    <a:pt x="1793" y="1661"/>
                  </a:lnTo>
                  <a:lnTo>
                    <a:pt x="1786" y="1670"/>
                  </a:lnTo>
                  <a:lnTo>
                    <a:pt x="1778" y="1676"/>
                  </a:lnTo>
                  <a:lnTo>
                    <a:pt x="1772" y="1680"/>
                  </a:lnTo>
                  <a:lnTo>
                    <a:pt x="1768" y="1682"/>
                  </a:lnTo>
                  <a:lnTo>
                    <a:pt x="1763" y="1683"/>
                  </a:lnTo>
                  <a:lnTo>
                    <a:pt x="1757" y="1683"/>
                  </a:lnTo>
                  <a:lnTo>
                    <a:pt x="1752" y="1682"/>
                  </a:lnTo>
                  <a:lnTo>
                    <a:pt x="1749" y="1682"/>
                  </a:lnTo>
                  <a:lnTo>
                    <a:pt x="1751" y="1686"/>
                  </a:lnTo>
                  <a:lnTo>
                    <a:pt x="1752" y="1703"/>
                  </a:lnTo>
                  <a:lnTo>
                    <a:pt x="1754" y="1723"/>
                  </a:lnTo>
                  <a:lnTo>
                    <a:pt x="1754" y="1763"/>
                  </a:lnTo>
                  <a:lnTo>
                    <a:pt x="1754" y="1768"/>
                  </a:lnTo>
                  <a:lnTo>
                    <a:pt x="1751" y="1771"/>
                  </a:lnTo>
                  <a:lnTo>
                    <a:pt x="1743" y="1780"/>
                  </a:lnTo>
                  <a:lnTo>
                    <a:pt x="1733" y="1786"/>
                  </a:lnTo>
                  <a:lnTo>
                    <a:pt x="1719" y="1792"/>
                  </a:lnTo>
                  <a:lnTo>
                    <a:pt x="1697" y="1803"/>
                  </a:lnTo>
                  <a:lnTo>
                    <a:pt x="1684" y="1806"/>
                  </a:lnTo>
                  <a:lnTo>
                    <a:pt x="1678" y="1827"/>
                  </a:lnTo>
                  <a:lnTo>
                    <a:pt x="1672" y="1843"/>
                  </a:lnTo>
                  <a:lnTo>
                    <a:pt x="1666" y="1858"/>
                  </a:lnTo>
                  <a:lnTo>
                    <a:pt x="1660" y="1868"/>
                  </a:lnTo>
                  <a:lnTo>
                    <a:pt x="1651" y="1878"/>
                  </a:lnTo>
                  <a:lnTo>
                    <a:pt x="1624" y="1905"/>
                  </a:lnTo>
                  <a:lnTo>
                    <a:pt x="1597" y="1932"/>
                  </a:lnTo>
                  <a:lnTo>
                    <a:pt x="1586" y="1941"/>
                  </a:lnTo>
                  <a:lnTo>
                    <a:pt x="1577" y="1948"/>
                  </a:lnTo>
                  <a:lnTo>
                    <a:pt x="1527" y="1970"/>
                  </a:lnTo>
                  <a:lnTo>
                    <a:pt x="1559" y="2000"/>
                  </a:lnTo>
                  <a:lnTo>
                    <a:pt x="1555" y="2003"/>
                  </a:lnTo>
                  <a:lnTo>
                    <a:pt x="1546" y="2011"/>
                  </a:lnTo>
                  <a:lnTo>
                    <a:pt x="1531" y="2020"/>
                  </a:lnTo>
                  <a:lnTo>
                    <a:pt x="1523" y="2025"/>
                  </a:lnTo>
                  <a:lnTo>
                    <a:pt x="1512" y="2028"/>
                  </a:lnTo>
                  <a:lnTo>
                    <a:pt x="1503" y="2031"/>
                  </a:lnTo>
                  <a:lnTo>
                    <a:pt x="1494" y="2035"/>
                  </a:lnTo>
                  <a:lnTo>
                    <a:pt x="1487" y="2040"/>
                  </a:lnTo>
                  <a:lnTo>
                    <a:pt x="1481" y="2046"/>
                  </a:lnTo>
                  <a:lnTo>
                    <a:pt x="1476" y="2053"/>
                  </a:lnTo>
                  <a:lnTo>
                    <a:pt x="1472" y="2059"/>
                  </a:lnTo>
                  <a:lnTo>
                    <a:pt x="1469" y="2067"/>
                  </a:lnTo>
                  <a:lnTo>
                    <a:pt x="1467" y="2073"/>
                  </a:lnTo>
                  <a:lnTo>
                    <a:pt x="1464" y="2080"/>
                  </a:lnTo>
                  <a:lnTo>
                    <a:pt x="1460" y="2086"/>
                  </a:lnTo>
                  <a:lnTo>
                    <a:pt x="1447" y="2097"/>
                  </a:lnTo>
                  <a:lnTo>
                    <a:pt x="1441" y="2103"/>
                  </a:lnTo>
                  <a:lnTo>
                    <a:pt x="1437" y="2112"/>
                  </a:lnTo>
                  <a:lnTo>
                    <a:pt x="1434" y="2123"/>
                  </a:lnTo>
                  <a:lnTo>
                    <a:pt x="1432" y="2135"/>
                  </a:lnTo>
                  <a:lnTo>
                    <a:pt x="1431" y="2165"/>
                  </a:lnTo>
                  <a:lnTo>
                    <a:pt x="1428" y="2197"/>
                  </a:lnTo>
                  <a:lnTo>
                    <a:pt x="1422" y="2222"/>
                  </a:lnTo>
                  <a:lnTo>
                    <a:pt x="1420" y="2231"/>
                  </a:lnTo>
                  <a:lnTo>
                    <a:pt x="1417" y="2239"/>
                  </a:lnTo>
                  <a:lnTo>
                    <a:pt x="1398" y="2266"/>
                  </a:lnTo>
                  <a:lnTo>
                    <a:pt x="1387" y="2284"/>
                  </a:lnTo>
                  <a:lnTo>
                    <a:pt x="1378" y="2299"/>
                  </a:lnTo>
                  <a:lnTo>
                    <a:pt x="1375" y="2307"/>
                  </a:lnTo>
                  <a:lnTo>
                    <a:pt x="1370" y="2314"/>
                  </a:lnTo>
                  <a:lnTo>
                    <a:pt x="1358" y="2328"/>
                  </a:lnTo>
                  <a:lnTo>
                    <a:pt x="1343" y="2341"/>
                  </a:lnTo>
                  <a:lnTo>
                    <a:pt x="1337" y="2343"/>
                  </a:lnTo>
                  <a:lnTo>
                    <a:pt x="1331" y="2343"/>
                  </a:lnTo>
                  <a:lnTo>
                    <a:pt x="1324" y="2341"/>
                  </a:lnTo>
                  <a:lnTo>
                    <a:pt x="1315" y="2338"/>
                  </a:lnTo>
                  <a:lnTo>
                    <a:pt x="1309" y="2334"/>
                  </a:lnTo>
                  <a:lnTo>
                    <a:pt x="1306" y="2329"/>
                  </a:lnTo>
                  <a:lnTo>
                    <a:pt x="1304" y="2326"/>
                  </a:lnTo>
                  <a:lnTo>
                    <a:pt x="1303" y="2320"/>
                  </a:lnTo>
                  <a:lnTo>
                    <a:pt x="1303" y="2314"/>
                  </a:lnTo>
                  <a:lnTo>
                    <a:pt x="1303" y="2177"/>
                  </a:lnTo>
                  <a:lnTo>
                    <a:pt x="1310" y="2005"/>
                  </a:lnTo>
                  <a:lnTo>
                    <a:pt x="1328" y="1964"/>
                  </a:lnTo>
                  <a:lnTo>
                    <a:pt x="1342" y="1935"/>
                  </a:lnTo>
                  <a:lnTo>
                    <a:pt x="1346" y="1923"/>
                  </a:lnTo>
                  <a:lnTo>
                    <a:pt x="1348" y="1916"/>
                  </a:lnTo>
                  <a:lnTo>
                    <a:pt x="1346" y="1902"/>
                  </a:lnTo>
                  <a:lnTo>
                    <a:pt x="1342" y="1881"/>
                  </a:lnTo>
                  <a:lnTo>
                    <a:pt x="1342" y="1869"/>
                  </a:lnTo>
                  <a:lnTo>
                    <a:pt x="1342" y="1857"/>
                  </a:lnTo>
                  <a:lnTo>
                    <a:pt x="1343" y="1845"/>
                  </a:lnTo>
                  <a:lnTo>
                    <a:pt x="1348" y="1836"/>
                  </a:lnTo>
                  <a:lnTo>
                    <a:pt x="1352" y="1825"/>
                  </a:lnTo>
                  <a:lnTo>
                    <a:pt x="1355" y="1813"/>
                  </a:lnTo>
                  <a:lnTo>
                    <a:pt x="1358" y="1800"/>
                  </a:lnTo>
                  <a:lnTo>
                    <a:pt x="1358" y="1783"/>
                  </a:lnTo>
                  <a:lnTo>
                    <a:pt x="1358" y="1753"/>
                  </a:lnTo>
                  <a:lnTo>
                    <a:pt x="1355" y="1729"/>
                  </a:lnTo>
                  <a:lnTo>
                    <a:pt x="1352" y="1708"/>
                  </a:lnTo>
                  <a:lnTo>
                    <a:pt x="1349" y="1697"/>
                  </a:lnTo>
                  <a:lnTo>
                    <a:pt x="1345" y="1686"/>
                  </a:lnTo>
                  <a:lnTo>
                    <a:pt x="1340" y="1677"/>
                  </a:lnTo>
                  <a:lnTo>
                    <a:pt x="1333" y="1670"/>
                  </a:lnTo>
                  <a:lnTo>
                    <a:pt x="1322" y="1664"/>
                  </a:lnTo>
                  <a:lnTo>
                    <a:pt x="1310" y="1659"/>
                  </a:lnTo>
                  <a:lnTo>
                    <a:pt x="1303" y="1658"/>
                  </a:lnTo>
                  <a:lnTo>
                    <a:pt x="1297" y="1655"/>
                  </a:lnTo>
                  <a:lnTo>
                    <a:pt x="1290" y="1650"/>
                  </a:lnTo>
                  <a:lnTo>
                    <a:pt x="1284" y="1646"/>
                  </a:lnTo>
                  <a:lnTo>
                    <a:pt x="1274" y="1634"/>
                  </a:lnTo>
                  <a:lnTo>
                    <a:pt x="1266" y="1620"/>
                  </a:lnTo>
                  <a:lnTo>
                    <a:pt x="1259" y="1606"/>
                  </a:lnTo>
                  <a:lnTo>
                    <a:pt x="1254" y="1594"/>
                  </a:lnTo>
                  <a:lnTo>
                    <a:pt x="1248" y="1575"/>
                  </a:lnTo>
                  <a:lnTo>
                    <a:pt x="1245" y="1570"/>
                  </a:lnTo>
                  <a:lnTo>
                    <a:pt x="1242" y="1564"/>
                  </a:lnTo>
                  <a:lnTo>
                    <a:pt x="1230" y="1554"/>
                  </a:lnTo>
                  <a:lnTo>
                    <a:pt x="1217" y="1540"/>
                  </a:lnTo>
                  <a:lnTo>
                    <a:pt x="1210" y="1531"/>
                  </a:lnTo>
                  <a:lnTo>
                    <a:pt x="1206" y="1522"/>
                  </a:lnTo>
                  <a:lnTo>
                    <a:pt x="1198" y="1502"/>
                  </a:lnTo>
                  <a:lnTo>
                    <a:pt x="1191" y="1484"/>
                  </a:lnTo>
                  <a:lnTo>
                    <a:pt x="1188" y="1475"/>
                  </a:lnTo>
                  <a:lnTo>
                    <a:pt x="1186" y="1466"/>
                  </a:lnTo>
                  <a:lnTo>
                    <a:pt x="1186" y="1457"/>
                  </a:lnTo>
                  <a:lnTo>
                    <a:pt x="1186" y="1449"/>
                  </a:lnTo>
                  <a:lnTo>
                    <a:pt x="1189" y="1440"/>
                  </a:lnTo>
                  <a:lnTo>
                    <a:pt x="1195" y="1431"/>
                  </a:lnTo>
                  <a:lnTo>
                    <a:pt x="1203" y="1424"/>
                  </a:lnTo>
                  <a:lnTo>
                    <a:pt x="1212" y="1415"/>
                  </a:lnTo>
                  <a:lnTo>
                    <a:pt x="1226" y="1404"/>
                  </a:lnTo>
                  <a:lnTo>
                    <a:pt x="1233" y="1400"/>
                  </a:lnTo>
                  <a:lnTo>
                    <a:pt x="1248" y="1357"/>
                  </a:lnTo>
                  <a:lnTo>
                    <a:pt x="1232" y="1353"/>
                  </a:lnTo>
                  <a:lnTo>
                    <a:pt x="1194" y="1339"/>
                  </a:lnTo>
                  <a:lnTo>
                    <a:pt x="1173" y="1329"/>
                  </a:lnTo>
                  <a:lnTo>
                    <a:pt x="1152" y="1318"/>
                  </a:lnTo>
                  <a:lnTo>
                    <a:pt x="1132" y="1306"/>
                  </a:lnTo>
                  <a:lnTo>
                    <a:pt x="1124" y="1298"/>
                  </a:lnTo>
                  <a:lnTo>
                    <a:pt x="1118" y="1292"/>
                  </a:lnTo>
                  <a:lnTo>
                    <a:pt x="1106" y="1279"/>
                  </a:lnTo>
                  <a:lnTo>
                    <a:pt x="1096" y="1270"/>
                  </a:lnTo>
                  <a:lnTo>
                    <a:pt x="1087" y="1264"/>
                  </a:lnTo>
                  <a:lnTo>
                    <a:pt x="1078" y="1261"/>
                  </a:lnTo>
                  <a:lnTo>
                    <a:pt x="1070" y="1258"/>
                  </a:lnTo>
                  <a:lnTo>
                    <a:pt x="1066" y="1258"/>
                  </a:lnTo>
                  <a:lnTo>
                    <a:pt x="1061" y="1258"/>
                  </a:lnTo>
                  <a:lnTo>
                    <a:pt x="1034" y="1218"/>
                  </a:lnTo>
                  <a:lnTo>
                    <a:pt x="980" y="1218"/>
                  </a:lnTo>
                  <a:lnTo>
                    <a:pt x="966" y="1217"/>
                  </a:lnTo>
                  <a:lnTo>
                    <a:pt x="949" y="1211"/>
                  </a:lnTo>
                  <a:lnTo>
                    <a:pt x="931" y="1203"/>
                  </a:lnTo>
                  <a:lnTo>
                    <a:pt x="912" y="1193"/>
                  </a:lnTo>
                  <a:lnTo>
                    <a:pt x="893" y="1181"/>
                  </a:lnTo>
                  <a:lnTo>
                    <a:pt x="878" y="1169"/>
                  </a:lnTo>
                  <a:lnTo>
                    <a:pt x="868" y="1157"/>
                  </a:lnTo>
                  <a:lnTo>
                    <a:pt x="863" y="1152"/>
                  </a:lnTo>
                  <a:lnTo>
                    <a:pt x="862" y="1146"/>
                  </a:lnTo>
                  <a:lnTo>
                    <a:pt x="860" y="1137"/>
                  </a:lnTo>
                  <a:lnTo>
                    <a:pt x="862" y="1126"/>
                  </a:lnTo>
                  <a:lnTo>
                    <a:pt x="866" y="1117"/>
                  </a:lnTo>
                  <a:lnTo>
                    <a:pt x="872" y="1110"/>
                  </a:lnTo>
                  <a:lnTo>
                    <a:pt x="883" y="1098"/>
                  </a:lnTo>
                  <a:lnTo>
                    <a:pt x="887" y="1093"/>
                  </a:lnTo>
                  <a:lnTo>
                    <a:pt x="886" y="1093"/>
                  </a:lnTo>
                  <a:lnTo>
                    <a:pt x="884" y="1095"/>
                  </a:lnTo>
                  <a:lnTo>
                    <a:pt x="880" y="1095"/>
                  </a:lnTo>
                  <a:lnTo>
                    <a:pt x="875" y="1093"/>
                  </a:lnTo>
                  <a:lnTo>
                    <a:pt x="869" y="1089"/>
                  </a:lnTo>
                  <a:lnTo>
                    <a:pt x="860" y="1083"/>
                  </a:lnTo>
                  <a:lnTo>
                    <a:pt x="850" y="1074"/>
                  </a:lnTo>
                  <a:lnTo>
                    <a:pt x="826" y="1046"/>
                  </a:lnTo>
                  <a:lnTo>
                    <a:pt x="801" y="1018"/>
                  </a:lnTo>
                  <a:lnTo>
                    <a:pt x="777" y="986"/>
                  </a:lnTo>
                  <a:lnTo>
                    <a:pt x="779" y="997"/>
                  </a:lnTo>
                  <a:lnTo>
                    <a:pt x="785" y="1021"/>
                  </a:lnTo>
                  <a:lnTo>
                    <a:pt x="791" y="1046"/>
                  </a:lnTo>
                  <a:lnTo>
                    <a:pt x="795" y="1057"/>
                  </a:lnTo>
                  <a:lnTo>
                    <a:pt x="800" y="1061"/>
                  </a:lnTo>
                  <a:lnTo>
                    <a:pt x="804" y="1066"/>
                  </a:lnTo>
                  <a:lnTo>
                    <a:pt x="807" y="1071"/>
                  </a:lnTo>
                  <a:lnTo>
                    <a:pt x="815" y="1084"/>
                  </a:lnTo>
                  <a:lnTo>
                    <a:pt x="816" y="1089"/>
                  </a:lnTo>
                  <a:lnTo>
                    <a:pt x="816" y="1093"/>
                  </a:lnTo>
                  <a:lnTo>
                    <a:pt x="815" y="1096"/>
                  </a:lnTo>
                  <a:lnTo>
                    <a:pt x="812" y="1096"/>
                  </a:lnTo>
                  <a:lnTo>
                    <a:pt x="806" y="1093"/>
                  </a:lnTo>
                  <a:lnTo>
                    <a:pt x="798" y="1087"/>
                  </a:lnTo>
                  <a:lnTo>
                    <a:pt x="782" y="1068"/>
                  </a:lnTo>
                  <a:lnTo>
                    <a:pt x="762" y="1043"/>
                  </a:lnTo>
                  <a:lnTo>
                    <a:pt x="742" y="1022"/>
                  </a:lnTo>
                  <a:lnTo>
                    <a:pt x="702" y="974"/>
                  </a:lnTo>
                  <a:lnTo>
                    <a:pt x="681" y="947"/>
                  </a:lnTo>
                  <a:lnTo>
                    <a:pt x="661" y="921"/>
                  </a:lnTo>
                  <a:lnTo>
                    <a:pt x="647" y="900"/>
                  </a:lnTo>
                  <a:lnTo>
                    <a:pt x="644" y="892"/>
                  </a:lnTo>
                  <a:lnTo>
                    <a:pt x="643" y="886"/>
                  </a:lnTo>
                  <a:lnTo>
                    <a:pt x="643" y="882"/>
                  </a:lnTo>
                  <a:lnTo>
                    <a:pt x="641" y="877"/>
                  </a:lnTo>
                  <a:lnTo>
                    <a:pt x="635" y="873"/>
                  </a:lnTo>
                  <a:lnTo>
                    <a:pt x="622" y="864"/>
                  </a:lnTo>
                  <a:lnTo>
                    <a:pt x="616" y="858"/>
                  </a:lnTo>
                  <a:lnTo>
                    <a:pt x="613" y="855"/>
                  </a:lnTo>
                  <a:lnTo>
                    <a:pt x="613" y="850"/>
                  </a:lnTo>
                  <a:lnTo>
                    <a:pt x="613" y="844"/>
                  </a:lnTo>
                  <a:lnTo>
                    <a:pt x="613" y="837"/>
                  </a:lnTo>
                  <a:lnTo>
                    <a:pt x="616" y="827"/>
                  </a:lnTo>
                  <a:lnTo>
                    <a:pt x="620" y="817"/>
                  </a:lnTo>
                  <a:lnTo>
                    <a:pt x="625" y="805"/>
                  </a:lnTo>
                  <a:lnTo>
                    <a:pt x="626" y="794"/>
                  </a:lnTo>
                  <a:lnTo>
                    <a:pt x="628" y="785"/>
                  </a:lnTo>
                  <a:lnTo>
                    <a:pt x="628" y="776"/>
                  </a:lnTo>
                  <a:lnTo>
                    <a:pt x="628" y="767"/>
                  </a:lnTo>
                  <a:lnTo>
                    <a:pt x="626" y="760"/>
                  </a:lnTo>
                  <a:lnTo>
                    <a:pt x="620" y="746"/>
                  </a:lnTo>
                  <a:lnTo>
                    <a:pt x="614" y="735"/>
                  </a:lnTo>
                  <a:lnTo>
                    <a:pt x="608" y="728"/>
                  </a:lnTo>
                  <a:lnTo>
                    <a:pt x="601" y="720"/>
                  </a:lnTo>
                  <a:lnTo>
                    <a:pt x="601" y="675"/>
                  </a:lnTo>
                  <a:lnTo>
                    <a:pt x="593" y="633"/>
                  </a:lnTo>
                  <a:lnTo>
                    <a:pt x="543" y="571"/>
                  </a:lnTo>
                  <a:lnTo>
                    <a:pt x="531" y="521"/>
                  </a:lnTo>
                  <a:lnTo>
                    <a:pt x="489" y="464"/>
                  </a:lnTo>
                  <a:lnTo>
                    <a:pt x="428" y="406"/>
                  </a:lnTo>
                  <a:lnTo>
                    <a:pt x="394" y="396"/>
                  </a:lnTo>
                  <a:lnTo>
                    <a:pt x="347" y="396"/>
                  </a:lnTo>
                  <a:lnTo>
                    <a:pt x="324" y="369"/>
                  </a:lnTo>
                  <a:lnTo>
                    <a:pt x="290" y="369"/>
                  </a:lnTo>
                  <a:lnTo>
                    <a:pt x="256" y="372"/>
                  </a:lnTo>
                  <a:lnTo>
                    <a:pt x="229" y="361"/>
                  </a:lnTo>
                  <a:lnTo>
                    <a:pt x="210" y="391"/>
                  </a:lnTo>
                  <a:lnTo>
                    <a:pt x="167" y="438"/>
                  </a:lnTo>
                  <a:lnTo>
                    <a:pt x="148" y="471"/>
                  </a:lnTo>
                  <a:lnTo>
                    <a:pt x="102" y="471"/>
                  </a:lnTo>
                  <a:lnTo>
                    <a:pt x="98" y="434"/>
                  </a:lnTo>
                  <a:lnTo>
                    <a:pt x="114" y="403"/>
                  </a:lnTo>
                  <a:close/>
                </a:path>
              </a:pathLst>
            </a:custGeom>
            <a:gradFill rotWithShape="1">
              <a:gsLst>
                <a:gs pos="0">
                  <a:srgbClr val="FFE132"/>
                </a:gs>
                <a:gs pos="100000">
                  <a:srgbClr val="E18A15"/>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a:solidFill>
                  <a:srgbClr val="000000"/>
                </a:solidFill>
                <a:latin typeface="+mn-lt"/>
                <a:ea typeface="+mn-ea"/>
                <a:cs typeface="+mn-ea"/>
                <a:sym typeface="+mn-lt"/>
              </a:endParaRPr>
            </a:p>
          </p:txBody>
        </p:sp>
        <p:sp>
          <p:nvSpPr>
            <p:cNvPr id="24" name="Freeform 27"/>
            <p:cNvSpPr>
              <a:spLocks/>
            </p:cNvSpPr>
            <p:nvPr/>
          </p:nvSpPr>
          <p:spPr bwMode="auto">
            <a:xfrm>
              <a:off x="8166852" y="3159357"/>
              <a:ext cx="217314" cy="144358"/>
            </a:xfrm>
            <a:custGeom>
              <a:avLst/>
              <a:gdLst>
                <a:gd name="T0" fmla="*/ 12 w 124"/>
                <a:gd name="T1" fmla="*/ 77 h 77"/>
                <a:gd name="T2" fmla="*/ 0 w 124"/>
                <a:gd name="T3" fmla="*/ 49 h 77"/>
                <a:gd name="T4" fmla="*/ 8 w 124"/>
                <a:gd name="T5" fmla="*/ 19 h 77"/>
                <a:gd name="T6" fmla="*/ 58 w 124"/>
                <a:gd name="T7" fmla="*/ 0 h 77"/>
                <a:gd name="T8" fmla="*/ 124 w 124"/>
                <a:gd name="T9" fmla="*/ 19 h 77"/>
                <a:gd name="T10" fmla="*/ 112 w 124"/>
                <a:gd name="T11" fmla="*/ 54 h 77"/>
                <a:gd name="T12" fmla="*/ 62 w 124"/>
                <a:gd name="T13" fmla="*/ 54 h 77"/>
                <a:gd name="T14" fmla="*/ 62 w 124"/>
                <a:gd name="T15" fmla="*/ 54 h 77"/>
                <a:gd name="T16" fmla="*/ 56 w 124"/>
                <a:gd name="T17" fmla="*/ 58 h 77"/>
                <a:gd name="T18" fmla="*/ 42 w 124"/>
                <a:gd name="T19" fmla="*/ 66 h 77"/>
                <a:gd name="T20" fmla="*/ 35 w 124"/>
                <a:gd name="T21" fmla="*/ 71 h 77"/>
                <a:gd name="T22" fmla="*/ 26 w 124"/>
                <a:gd name="T23" fmla="*/ 75 h 77"/>
                <a:gd name="T24" fmla="*/ 18 w 124"/>
                <a:gd name="T25" fmla="*/ 77 h 77"/>
                <a:gd name="T26" fmla="*/ 12 w 124"/>
                <a:gd name="T27" fmla="*/ 77 h 77"/>
                <a:gd name="T28" fmla="*/ 12 w 124"/>
                <a:gd name="T2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77">
                  <a:moveTo>
                    <a:pt x="12" y="77"/>
                  </a:moveTo>
                  <a:lnTo>
                    <a:pt x="0" y="49"/>
                  </a:lnTo>
                  <a:lnTo>
                    <a:pt x="8" y="19"/>
                  </a:lnTo>
                  <a:lnTo>
                    <a:pt x="58" y="0"/>
                  </a:lnTo>
                  <a:lnTo>
                    <a:pt x="124" y="19"/>
                  </a:lnTo>
                  <a:lnTo>
                    <a:pt x="112" y="54"/>
                  </a:lnTo>
                  <a:lnTo>
                    <a:pt x="62" y="54"/>
                  </a:lnTo>
                  <a:lnTo>
                    <a:pt x="56" y="58"/>
                  </a:lnTo>
                  <a:lnTo>
                    <a:pt x="42" y="66"/>
                  </a:lnTo>
                  <a:lnTo>
                    <a:pt x="35" y="71"/>
                  </a:lnTo>
                  <a:lnTo>
                    <a:pt x="26" y="75"/>
                  </a:lnTo>
                  <a:lnTo>
                    <a:pt x="18" y="77"/>
                  </a:lnTo>
                  <a:lnTo>
                    <a:pt x="12" y="77"/>
                  </a:lnTo>
                  <a:close/>
                </a:path>
              </a:pathLst>
            </a:custGeom>
            <a:gradFill rotWithShape="1">
              <a:gsLst>
                <a:gs pos="0">
                  <a:srgbClr val="FFBD5D"/>
                </a:gs>
                <a:gs pos="100000">
                  <a:srgbClr val="E68900"/>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a:solidFill>
                  <a:srgbClr val="000000"/>
                </a:solidFill>
                <a:latin typeface="+mn-lt"/>
                <a:ea typeface="+mn-ea"/>
                <a:cs typeface="+mn-ea"/>
                <a:sym typeface="+mn-lt"/>
              </a:endParaRPr>
            </a:p>
          </p:txBody>
        </p:sp>
        <p:sp>
          <p:nvSpPr>
            <p:cNvPr id="25" name="Freeform 28"/>
            <p:cNvSpPr>
              <a:spLocks/>
            </p:cNvSpPr>
            <p:nvPr/>
          </p:nvSpPr>
          <p:spPr bwMode="auto">
            <a:xfrm>
              <a:off x="7481611" y="1854514"/>
              <a:ext cx="627407" cy="794904"/>
            </a:xfrm>
            <a:custGeom>
              <a:avLst/>
              <a:gdLst>
                <a:gd name="T0" fmla="*/ 234 w 358"/>
                <a:gd name="T1" fmla="*/ 389 h 424"/>
                <a:gd name="T2" fmla="*/ 181 w 358"/>
                <a:gd name="T3" fmla="*/ 339 h 424"/>
                <a:gd name="T4" fmla="*/ 132 w 358"/>
                <a:gd name="T5" fmla="*/ 279 h 424"/>
                <a:gd name="T6" fmla="*/ 189 w 358"/>
                <a:gd name="T7" fmla="*/ 205 h 424"/>
                <a:gd name="T8" fmla="*/ 104 w 358"/>
                <a:gd name="T9" fmla="*/ 148 h 424"/>
                <a:gd name="T10" fmla="*/ 0 w 358"/>
                <a:gd name="T11" fmla="*/ 68 h 424"/>
                <a:gd name="T12" fmla="*/ 62 w 358"/>
                <a:gd name="T13" fmla="*/ 95 h 424"/>
                <a:gd name="T14" fmla="*/ 61 w 358"/>
                <a:gd name="T15" fmla="*/ 92 h 424"/>
                <a:gd name="T16" fmla="*/ 59 w 358"/>
                <a:gd name="T17" fmla="*/ 81 h 424"/>
                <a:gd name="T18" fmla="*/ 62 w 358"/>
                <a:gd name="T19" fmla="*/ 77 h 424"/>
                <a:gd name="T20" fmla="*/ 67 w 358"/>
                <a:gd name="T21" fmla="*/ 75 h 424"/>
                <a:gd name="T22" fmla="*/ 70 w 358"/>
                <a:gd name="T23" fmla="*/ 72 h 424"/>
                <a:gd name="T24" fmla="*/ 68 w 358"/>
                <a:gd name="T25" fmla="*/ 54 h 424"/>
                <a:gd name="T26" fmla="*/ 61 w 358"/>
                <a:gd name="T27" fmla="*/ 21 h 424"/>
                <a:gd name="T28" fmla="*/ 59 w 358"/>
                <a:gd name="T29" fmla="*/ 10 h 424"/>
                <a:gd name="T30" fmla="*/ 74 w 358"/>
                <a:gd name="T31" fmla="*/ 3 h 424"/>
                <a:gd name="T32" fmla="*/ 86 w 358"/>
                <a:gd name="T33" fmla="*/ 0 h 424"/>
                <a:gd name="T34" fmla="*/ 92 w 358"/>
                <a:gd name="T35" fmla="*/ 6 h 424"/>
                <a:gd name="T36" fmla="*/ 94 w 358"/>
                <a:gd name="T37" fmla="*/ 13 h 424"/>
                <a:gd name="T38" fmla="*/ 92 w 358"/>
                <a:gd name="T39" fmla="*/ 41 h 424"/>
                <a:gd name="T40" fmla="*/ 98 w 358"/>
                <a:gd name="T41" fmla="*/ 57 h 424"/>
                <a:gd name="T42" fmla="*/ 106 w 358"/>
                <a:gd name="T43" fmla="*/ 62 h 424"/>
                <a:gd name="T44" fmla="*/ 116 w 358"/>
                <a:gd name="T45" fmla="*/ 63 h 424"/>
                <a:gd name="T46" fmla="*/ 127 w 358"/>
                <a:gd name="T47" fmla="*/ 63 h 424"/>
                <a:gd name="T48" fmla="*/ 145 w 358"/>
                <a:gd name="T49" fmla="*/ 59 h 424"/>
                <a:gd name="T50" fmla="*/ 160 w 358"/>
                <a:gd name="T51" fmla="*/ 51 h 424"/>
                <a:gd name="T52" fmla="*/ 246 w 358"/>
                <a:gd name="T53" fmla="*/ 71 h 424"/>
                <a:gd name="T54" fmla="*/ 251 w 358"/>
                <a:gd name="T55" fmla="*/ 77 h 424"/>
                <a:gd name="T56" fmla="*/ 267 w 358"/>
                <a:gd name="T57" fmla="*/ 98 h 424"/>
                <a:gd name="T58" fmla="*/ 275 w 358"/>
                <a:gd name="T59" fmla="*/ 117 h 424"/>
                <a:gd name="T60" fmla="*/ 276 w 358"/>
                <a:gd name="T61" fmla="*/ 130 h 424"/>
                <a:gd name="T62" fmla="*/ 281 w 358"/>
                <a:gd name="T63" fmla="*/ 210 h 424"/>
                <a:gd name="T64" fmla="*/ 358 w 358"/>
                <a:gd name="T65" fmla="*/ 287 h 424"/>
                <a:gd name="T66" fmla="*/ 308 w 358"/>
                <a:gd name="T67" fmla="*/ 279 h 424"/>
                <a:gd name="T68" fmla="*/ 281 w 358"/>
                <a:gd name="T69" fmla="*/ 267 h 424"/>
                <a:gd name="T70" fmla="*/ 281 w 358"/>
                <a:gd name="T71" fmla="*/ 291 h 424"/>
                <a:gd name="T72" fmla="*/ 284 w 358"/>
                <a:gd name="T73" fmla="*/ 308 h 424"/>
                <a:gd name="T74" fmla="*/ 290 w 358"/>
                <a:gd name="T75" fmla="*/ 315 h 424"/>
                <a:gd name="T76" fmla="*/ 292 w 358"/>
                <a:gd name="T77" fmla="*/ 317 h 424"/>
                <a:gd name="T78" fmla="*/ 305 w 358"/>
                <a:gd name="T79" fmla="*/ 320 h 424"/>
                <a:gd name="T80" fmla="*/ 310 w 358"/>
                <a:gd name="T81" fmla="*/ 326 h 424"/>
                <a:gd name="T82" fmla="*/ 311 w 358"/>
                <a:gd name="T83" fmla="*/ 351 h 424"/>
                <a:gd name="T84" fmla="*/ 311 w 358"/>
                <a:gd name="T85" fmla="*/ 364 h 424"/>
                <a:gd name="T86" fmla="*/ 305 w 358"/>
                <a:gd name="T87" fmla="*/ 380 h 424"/>
                <a:gd name="T88" fmla="*/ 295 w 358"/>
                <a:gd name="T89" fmla="*/ 392 h 424"/>
                <a:gd name="T90" fmla="*/ 292 w 358"/>
                <a:gd name="T91" fmla="*/ 424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8" h="424">
                  <a:moveTo>
                    <a:pt x="261" y="424"/>
                  </a:moveTo>
                  <a:lnTo>
                    <a:pt x="234" y="389"/>
                  </a:lnTo>
                  <a:lnTo>
                    <a:pt x="231" y="362"/>
                  </a:lnTo>
                  <a:lnTo>
                    <a:pt x="181" y="339"/>
                  </a:lnTo>
                  <a:lnTo>
                    <a:pt x="142" y="302"/>
                  </a:lnTo>
                  <a:lnTo>
                    <a:pt x="132" y="279"/>
                  </a:lnTo>
                  <a:lnTo>
                    <a:pt x="174" y="262"/>
                  </a:lnTo>
                  <a:lnTo>
                    <a:pt x="189" y="205"/>
                  </a:lnTo>
                  <a:lnTo>
                    <a:pt x="177" y="140"/>
                  </a:lnTo>
                  <a:lnTo>
                    <a:pt x="104" y="148"/>
                  </a:lnTo>
                  <a:lnTo>
                    <a:pt x="47" y="125"/>
                  </a:lnTo>
                  <a:lnTo>
                    <a:pt x="0" y="68"/>
                  </a:lnTo>
                  <a:lnTo>
                    <a:pt x="24" y="25"/>
                  </a:lnTo>
                  <a:lnTo>
                    <a:pt x="62" y="95"/>
                  </a:lnTo>
                  <a:lnTo>
                    <a:pt x="61" y="92"/>
                  </a:lnTo>
                  <a:lnTo>
                    <a:pt x="59" y="84"/>
                  </a:lnTo>
                  <a:lnTo>
                    <a:pt x="59" y="81"/>
                  </a:lnTo>
                  <a:lnTo>
                    <a:pt x="61" y="78"/>
                  </a:lnTo>
                  <a:lnTo>
                    <a:pt x="62" y="77"/>
                  </a:lnTo>
                  <a:lnTo>
                    <a:pt x="67" y="75"/>
                  </a:lnTo>
                  <a:lnTo>
                    <a:pt x="68" y="75"/>
                  </a:lnTo>
                  <a:lnTo>
                    <a:pt x="70" y="72"/>
                  </a:lnTo>
                  <a:lnTo>
                    <a:pt x="70" y="65"/>
                  </a:lnTo>
                  <a:lnTo>
                    <a:pt x="68" y="54"/>
                  </a:lnTo>
                  <a:lnTo>
                    <a:pt x="67" y="42"/>
                  </a:lnTo>
                  <a:lnTo>
                    <a:pt x="61" y="21"/>
                  </a:lnTo>
                  <a:lnTo>
                    <a:pt x="59" y="10"/>
                  </a:lnTo>
                  <a:lnTo>
                    <a:pt x="64" y="7"/>
                  </a:lnTo>
                  <a:lnTo>
                    <a:pt x="74" y="3"/>
                  </a:lnTo>
                  <a:lnTo>
                    <a:pt x="80" y="1"/>
                  </a:lnTo>
                  <a:lnTo>
                    <a:pt x="86" y="0"/>
                  </a:lnTo>
                  <a:lnTo>
                    <a:pt x="91" y="3"/>
                  </a:lnTo>
                  <a:lnTo>
                    <a:pt x="92" y="6"/>
                  </a:lnTo>
                  <a:lnTo>
                    <a:pt x="94" y="13"/>
                  </a:lnTo>
                  <a:lnTo>
                    <a:pt x="94" y="22"/>
                  </a:lnTo>
                  <a:lnTo>
                    <a:pt x="92" y="41"/>
                  </a:lnTo>
                  <a:lnTo>
                    <a:pt x="94" y="50"/>
                  </a:lnTo>
                  <a:lnTo>
                    <a:pt x="98" y="57"/>
                  </a:lnTo>
                  <a:lnTo>
                    <a:pt x="101" y="60"/>
                  </a:lnTo>
                  <a:lnTo>
                    <a:pt x="106" y="62"/>
                  </a:lnTo>
                  <a:lnTo>
                    <a:pt x="110" y="63"/>
                  </a:lnTo>
                  <a:lnTo>
                    <a:pt x="116" y="63"/>
                  </a:lnTo>
                  <a:lnTo>
                    <a:pt x="127" y="63"/>
                  </a:lnTo>
                  <a:lnTo>
                    <a:pt x="138" y="62"/>
                  </a:lnTo>
                  <a:lnTo>
                    <a:pt x="145" y="59"/>
                  </a:lnTo>
                  <a:lnTo>
                    <a:pt x="151" y="56"/>
                  </a:lnTo>
                  <a:lnTo>
                    <a:pt x="160" y="51"/>
                  </a:lnTo>
                  <a:lnTo>
                    <a:pt x="162" y="48"/>
                  </a:lnTo>
                  <a:lnTo>
                    <a:pt x="246" y="71"/>
                  </a:lnTo>
                  <a:lnTo>
                    <a:pt x="251" y="77"/>
                  </a:lnTo>
                  <a:lnTo>
                    <a:pt x="261" y="89"/>
                  </a:lnTo>
                  <a:lnTo>
                    <a:pt x="267" y="98"/>
                  </a:lnTo>
                  <a:lnTo>
                    <a:pt x="272" y="107"/>
                  </a:lnTo>
                  <a:lnTo>
                    <a:pt x="275" y="117"/>
                  </a:lnTo>
                  <a:lnTo>
                    <a:pt x="276" y="130"/>
                  </a:lnTo>
                  <a:lnTo>
                    <a:pt x="280" y="181"/>
                  </a:lnTo>
                  <a:lnTo>
                    <a:pt x="281" y="210"/>
                  </a:lnTo>
                  <a:lnTo>
                    <a:pt x="338" y="220"/>
                  </a:lnTo>
                  <a:lnTo>
                    <a:pt x="358" y="287"/>
                  </a:lnTo>
                  <a:lnTo>
                    <a:pt x="326" y="294"/>
                  </a:lnTo>
                  <a:lnTo>
                    <a:pt x="308" y="279"/>
                  </a:lnTo>
                  <a:lnTo>
                    <a:pt x="281" y="267"/>
                  </a:lnTo>
                  <a:lnTo>
                    <a:pt x="281" y="274"/>
                  </a:lnTo>
                  <a:lnTo>
                    <a:pt x="281" y="291"/>
                  </a:lnTo>
                  <a:lnTo>
                    <a:pt x="283" y="299"/>
                  </a:lnTo>
                  <a:lnTo>
                    <a:pt x="284" y="308"/>
                  </a:lnTo>
                  <a:lnTo>
                    <a:pt x="287" y="314"/>
                  </a:lnTo>
                  <a:lnTo>
                    <a:pt x="290" y="315"/>
                  </a:lnTo>
                  <a:lnTo>
                    <a:pt x="292" y="317"/>
                  </a:lnTo>
                  <a:lnTo>
                    <a:pt x="302" y="318"/>
                  </a:lnTo>
                  <a:lnTo>
                    <a:pt x="305" y="320"/>
                  </a:lnTo>
                  <a:lnTo>
                    <a:pt x="308" y="323"/>
                  </a:lnTo>
                  <a:lnTo>
                    <a:pt x="310" y="326"/>
                  </a:lnTo>
                  <a:lnTo>
                    <a:pt x="311" y="332"/>
                  </a:lnTo>
                  <a:lnTo>
                    <a:pt x="311" y="351"/>
                  </a:lnTo>
                  <a:lnTo>
                    <a:pt x="311" y="364"/>
                  </a:lnTo>
                  <a:lnTo>
                    <a:pt x="308" y="373"/>
                  </a:lnTo>
                  <a:lnTo>
                    <a:pt x="305" y="380"/>
                  </a:lnTo>
                  <a:lnTo>
                    <a:pt x="302" y="385"/>
                  </a:lnTo>
                  <a:lnTo>
                    <a:pt x="295" y="392"/>
                  </a:lnTo>
                  <a:lnTo>
                    <a:pt x="292" y="394"/>
                  </a:lnTo>
                  <a:lnTo>
                    <a:pt x="292" y="424"/>
                  </a:lnTo>
                  <a:lnTo>
                    <a:pt x="261" y="424"/>
                  </a:lnTo>
                  <a:close/>
                </a:path>
              </a:pathLst>
            </a:custGeom>
            <a:gradFill rotWithShape="1">
              <a:gsLst>
                <a:gs pos="0">
                  <a:srgbClr val="FFBD5D"/>
                </a:gs>
                <a:gs pos="100000">
                  <a:srgbClr val="E68900"/>
                </a:gs>
              </a:gsLst>
              <a:path path="rect">
                <a:fillToRect l="50000" t="50000" r="50000" b="50000"/>
              </a:path>
            </a:gradFill>
            <a:ln w="25400" cmpd="sng">
              <a:solidFill>
                <a:srgbClr val="FFFFFF"/>
              </a:solidFill>
              <a:round/>
              <a:headEnd/>
              <a:tailEnd/>
            </a:ln>
            <a:effectLst>
              <a:outerShdw dist="63500" dir="2212194" algn="ctr" rotWithShape="0">
                <a:srgbClr val="000000">
                  <a:alpha val="17000"/>
                </a:srgbClr>
              </a:outerShdw>
            </a:effectLst>
          </p:spPr>
          <p:txBody>
            <a:bodyPr/>
            <a:lstStyle/>
            <a:p>
              <a:pPr defTabSz="781903" eaLnBrk="1" fontAlgn="auto" latinLnBrk="1" hangingPunct="1">
                <a:spcBef>
                  <a:spcPts val="0"/>
                </a:spcBef>
                <a:spcAft>
                  <a:spcPts val="0"/>
                </a:spcAft>
                <a:defRPr/>
              </a:pPr>
              <a:endParaRPr lang="zh-CN" altLang="en-US" sz="1539" kern="0">
                <a:solidFill>
                  <a:srgbClr val="000000"/>
                </a:solidFill>
                <a:latin typeface="+mn-lt"/>
                <a:ea typeface="+mn-ea"/>
                <a:cs typeface="+mn-ea"/>
                <a:sym typeface="+mn-lt"/>
              </a:endParaRPr>
            </a:p>
          </p:txBody>
        </p:sp>
        <p:sp>
          <p:nvSpPr>
            <p:cNvPr id="28" name="Oval 105"/>
            <p:cNvSpPr>
              <a:spLocks noChangeArrowheads="1"/>
            </p:cNvSpPr>
            <p:nvPr/>
          </p:nvSpPr>
          <p:spPr bwMode="auto">
            <a:xfrm>
              <a:off x="6810237" y="3657320"/>
              <a:ext cx="159481" cy="170604"/>
            </a:xfrm>
            <a:prstGeom prst="ellipse">
              <a:avLst/>
            </a:prstGeom>
            <a:solidFill>
              <a:srgbClr val="333333"/>
            </a:solidFill>
            <a:ln w="19050" cmpd="sng">
              <a:solidFill>
                <a:srgbClr val="FFFFFF"/>
              </a:solidFill>
              <a:round/>
              <a:headEnd/>
              <a:tailEnd/>
            </a:ln>
          </p:spPr>
          <p:txBody>
            <a:bodyPr wrap="none" anchor="ctr"/>
            <a:lstStyle>
              <a:lvl1pPr eaLnBrk="0" hangingPunct="0">
                <a:defRPr>
                  <a:solidFill>
                    <a:schemeClr val="tx1"/>
                  </a:solidFill>
                  <a:latin typeface="Gulim" pitchFamily="34" charset="-127"/>
                  <a:ea typeface="Gulim" pitchFamily="34" charset="-127"/>
                </a:defRPr>
              </a:lvl1pPr>
              <a:lvl2pPr marL="742950" indent="-285750" eaLnBrk="0" hangingPunct="0">
                <a:defRPr>
                  <a:solidFill>
                    <a:schemeClr val="tx1"/>
                  </a:solidFill>
                  <a:latin typeface="Gulim" pitchFamily="34" charset="-127"/>
                  <a:ea typeface="Gulim" pitchFamily="34" charset="-127"/>
                </a:defRPr>
              </a:lvl2pPr>
              <a:lvl3pPr marL="1143000" indent="-228600" eaLnBrk="0" hangingPunct="0">
                <a:defRPr>
                  <a:solidFill>
                    <a:schemeClr val="tx1"/>
                  </a:solidFill>
                  <a:latin typeface="Gulim" pitchFamily="34" charset="-127"/>
                  <a:ea typeface="Gulim" pitchFamily="34" charset="-127"/>
                </a:defRPr>
              </a:lvl3pPr>
              <a:lvl4pPr marL="1600200" indent="-228600" eaLnBrk="0" hangingPunct="0">
                <a:defRPr>
                  <a:solidFill>
                    <a:schemeClr val="tx1"/>
                  </a:solidFill>
                  <a:latin typeface="Gulim" pitchFamily="34" charset="-127"/>
                  <a:ea typeface="Gulim" pitchFamily="34" charset="-127"/>
                </a:defRPr>
              </a:lvl4pPr>
              <a:lvl5pPr marL="2057400" indent="-228600" eaLnBrk="0" hangingPunct="0">
                <a:defRPr>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a:solidFill>
                    <a:schemeClr val="tx1"/>
                  </a:solidFill>
                  <a:latin typeface="Gulim" pitchFamily="34" charset="-127"/>
                  <a:ea typeface="Gulim" pitchFamily="34" charset="-127"/>
                </a:defRPr>
              </a:lvl9pPr>
            </a:lstStyle>
            <a:p>
              <a:pPr algn="ctr" defTabSz="781903" eaLnBrk="1" fontAlgn="auto" latinLnBrk="1" hangingPunct="1">
                <a:spcBef>
                  <a:spcPts val="0"/>
                </a:spcBef>
                <a:spcAft>
                  <a:spcPts val="0"/>
                </a:spcAft>
                <a:defRPr/>
              </a:pPr>
              <a:endParaRPr lang="ko-KR" altLang="en-US" sz="1539" kern="0">
                <a:solidFill>
                  <a:srgbClr val="000000"/>
                </a:solidFill>
                <a:latin typeface="+mn-lt"/>
                <a:ea typeface="+mn-ea"/>
                <a:cs typeface="+mn-ea"/>
                <a:sym typeface="+mn-lt"/>
              </a:endParaRPr>
            </a:p>
          </p:txBody>
        </p:sp>
        <p:sp>
          <p:nvSpPr>
            <p:cNvPr id="31" name="Oval 106"/>
            <p:cNvSpPr>
              <a:spLocks noChangeArrowheads="1"/>
            </p:cNvSpPr>
            <p:nvPr/>
          </p:nvSpPr>
          <p:spPr bwMode="auto">
            <a:xfrm>
              <a:off x="7648304" y="3419435"/>
              <a:ext cx="159481" cy="170604"/>
            </a:xfrm>
            <a:prstGeom prst="ellipse">
              <a:avLst/>
            </a:prstGeom>
            <a:solidFill>
              <a:srgbClr val="000000"/>
            </a:solidFill>
            <a:ln w="19050" cmpd="sng">
              <a:solidFill>
                <a:srgbClr val="FFFFFF"/>
              </a:solidFill>
              <a:round/>
              <a:headEnd/>
              <a:tailEnd/>
            </a:ln>
          </p:spPr>
          <p:txBody>
            <a:bodyPr wrap="none" anchor="ctr"/>
            <a:lstStyle>
              <a:lvl1pPr eaLnBrk="0" hangingPunct="0">
                <a:defRPr>
                  <a:solidFill>
                    <a:schemeClr val="tx1"/>
                  </a:solidFill>
                  <a:latin typeface="Gulim" pitchFamily="34" charset="-127"/>
                  <a:ea typeface="Gulim" pitchFamily="34" charset="-127"/>
                </a:defRPr>
              </a:lvl1pPr>
              <a:lvl2pPr marL="742950" indent="-285750" eaLnBrk="0" hangingPunct="0">
                <a:defRPr>
                  <a:solidFill>
                    <a:schemeClr val="tx1"/>
                  </a:solidFill>
                  <a:latin typeface="Gulim" pitchFamily="34" charset="-127"/>
                  <a:ea typeface="Gulim" pitchFamily="34" charset="-127"/>
                </a:defRPr>
              </a:lvl2pPr>
              <a:lvl3pPr marL="1143000" indent="-228600" eaLnBrk="0" hangingPunct="0">
                <a:defRPr>
                  <a:solidFill>
                    <a:schemeClr val="tx1"/>
                  </a:solidFill>
                  <a:latin typeface="Gulim" pitchFamily="34" charset="-127"/>
                  <a:ea typeface="Gulim" pitchFamily="34" charset="-127"/>
                </a:defRPr>
              </a:lvl3pPr>
              <a:lvl4pPr marL="1600200" indent="-228600" eaLnBrk="0" hangingPunct="0">
                <a:defRPr>
                  <a:solidFill>
                    <a:schemeClr val="tx1"/>
                  </a:solidFill>
                  <a:latin typeface="Gulim" pitchFamily="34" charset="-127"/>
                  <a:ea typeface="Gulim" pitchFamily="34" charset="-127"/>
                </a:defRPr>
              </a:lvl4pPr>
              <a:lvl5pPr marL="2057400" indent="-228600" eaLnBrk="0" hangingPunct="0">
                <a:defRPr>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a:solidFill>
                    <a:schemeClr val="tx1"/>
                  </a:solidFill>
                  <a:latin typeface="Gulim" pitchFamily="34" charset="-127"/>
                  <a:ea typeface="Gulim" pitchFamily="34" charset="-127"/>
                </a:defRPr>
              </a:lvl9pPr>
            </a:lstStyle>
            <a:p>
              <a:pPr algn="ctr" defTabSz="781903" eaLnBrk="1" fontAlgn="auto" latinLnBrk="1" hangingPunct="1">
                <a:spcBef>
                  <a:spcPts val="0"/>
                </a:spcBef>
                <a:spcAft>
                  <a:spcPts val="0"/>
                </a:spcAft>
                <a:defRPr/>
              </a:pPr>
              <a:endParaRPr lang="ko-KR" altLang="en-US" sz="1539" kern="0">
                <a:solidFill>
                  <a:srgbClr val="000000"/>
                </a:solidFill>
                <a:latin typeface="+mn-lt"/>
                <a:ea typeface="+mn-ea"/>
                <a:cs typeface="+mn-ea"/>
                <a:sym typeface="+mn-lt"/>
              </a:endParaRPr>
            </a:p>
          </p:txBody>
        </p:sp>
        <p:sp>
          <p:nvSpPr>
            <p:cNvPr id="40" name="Oval 159"/>
            <p:cNvSpPr>
              <a:spLocks noChangeArrowheads="1"/>
            </p:cNvSpPr>
            <p:nvPr/>
          </p:nvSpPr>
          <p:spPr bwMode="auto">
            <a:xfrm>
              <a:off x="3618083" y="3553997"/>
              <a:ext cx="159481" cy="170604"/>
            </a:xfrm>
            <a:prstGeom prst="ellipse">
              <a:avLst/>
            </a:prstGeom>
            <a:solidFill>
              <a:srgbClr val="333333"/>
            </a:solidFill>
            <a:ln w="19050" cmpd="sng">
              <a:solidFill>
                <a:srgbClr val="FFFFFF"/>
              </a:solidFill>
              <a:round/>
              <a:headEnd/>
              <a:tailEnd/>
            </a:ln>
          </p:spPr>
          <p:txBody>
            <a:bodyPr wrap="none" anchor="ctr"/>
            <a:lstStyle>
              <a:lvl1pPr eaLnBrk="0" hangingPunct="0">
                <a:defRPr>
                  <a:solidFill>
                    <a:schemeClr val="tx1"/>
                  </a:solidFill>
                  <a:latin typeface="Gulim" pitchFamily="34" charset="-127"/>
                  <a:ea typeface="Gulim" pitchFamily="34" charset="-127"/>
                </a:defRPr>
              </a:lvl1pPr>
              <a:lvl2pPr marL="742950" indent="-285750" eaLnBrk="0" hangingPunct="0">
                <a:defRPr>
                  <a:solidFill>
                    <a:schemeClr val="tx1"/>
                  </a:solidFill>
                  <a:latin typeface="Gulim" pitchFamily="34" charset="-127"/>
                  <a:ea typeface="Gulim" pitchFamily="34" charset="-127"/>
                </a:defRPr>
              </a:lvl2pPr>
              <a:lvl3pPr marL="1143000" indent="-228600" eaLnBrk="0" hangingPunct="0">
                <a:defRPr>
                  <a:solidFill>
                    <a:schemeClr val="tx1"/>
                  </a:solidFill>
                  <a:latin typeface="Gulim" pitchFamily="34" charset="-127"/>
                  <a:ea typeface="Gulim" pitchFamily="34" charset="-127"/>
                </a:defRPr>
              </a:lvl3pPr>
              <a:lvl4pPr marL="1600200" indent="-228600" eaLnBrk="0" hangingPunct="0">
                <a:defRPr>
                  <a:solidFill>
                    <a:schemeClr val="tx1"/>
                  </a:solidFill>
                  <a:latin typeface="Gulim" pitchFamily="34" charset="-127"/>
                  <a:ea typeface="Gulim" pitchFamily="34" charset="-127"/>
                </a:defRPr>
              </a:lvl4pPr>
              <a:lvl5pPr marL="2057400" indent="-228600" eaLnBrk="0" hangingPunct="0">
                <a:defRPr>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a:solidFill>
                    <a:schemeClr val="tx1"/>
                  </a:solidFill>
                  <a:latin typeface="Gulim" pitchFamily="34" charset="-127"/>
                  <a:ea typeface="Gulim" pitchFamily="34" charset="-127"/>
                </a:defRPr>
              </a:lvl9pPr>
            </a:lstStyle>
            <a:p>
              <a:pPr algn="ctr" defTabSz="781903" eaLnBrk="1" fontAlgn="auto" latinLnBrk="1" hangingPunct="1">
                <a:spcBef>
                  <a:spcPts val="0"/>
                </a:spcBef>
                <a:spcAft>
                  <a:spcPts val="0"/>
                </a:spcAft>
                <a:defRPr/>
              </a:pPr>
              <a:endParaRPr lang="ko-KR" altLang="en-US" sz="1539" kern="0">
                <a:solidFill>
                  <a:srgbClr val="000000"/>
                </a:solidFill>
                <a:latin typeface="+mn-lt"/>
                <a:ea typeface="+mn-ea"/>
                <a:cs typeface="+mn-ea"/>
                <a:sym typeface="+mn-lt"/>
              </a:endParaRPr>
            </a:p>
          </p:txBody>
        </p:sp>
      </p:grpSp>
      <p:sp>
        <p:nvSpPr>
          <p:cNvPr id="47" name="TextBox 46"/>
          <p:cNvSpPr txBox="1"/>
          <p:nvPr/>
        </p:nvSpPr>
        <p:spPr>
          <a:xfrm>
            <a:off x="418076" y="1290951"/>
            <a:ext cx="2993269" cy="119763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Bef>
                <a:spcPts val="0"/>
              </a:spcBef>
              <a:spcAft>
                <a:spcPts val="0"/>
              </a:spcAft>
            </a:pPr>
            <a:r>
              <a:rPr lang="en-US" altLang="zh-CN" sz="2052" b="1" dirty="0">
                <a:solidFill>
                  <a:srgbClr val="C00000"/>
                </a:solidFill>
                <a:cs typeface="+mn-ea"/>
                <a:sym typeface="+mn-lt"/>
              </a:rPr>
              <a:t>2010</a:t>
            </a:r>
            <a:r>
              <a:rPr lang="zh-CN" altLang="en-US" sz="2052" b="1" dirty="0">
                <a:solidFill>
                  <a:srgbClr val="C00000"/>
                </a:solidFill>
                <a:cs typeface="+mn-ea"/>
                <a:sym typeface="+mn-lt"/>
              </a:rPr>
              <a:t>年由中国移动首次提出</a:t>
            </a:r>
            <a:endParaRPr lang="en-US" altLang="zh-CN" sz="2052" b="1" dirty="0">
              <a:solidFill>
                <a:srgbClr val="C00000"/>
              </a:solidFill>
              <a:cs typeface="+mn-ea"/>
              <a:sym typeface="+mn-lt"/>
            </a:endParaRPr>
          </a:p>
          <a:p>
            <a:pPr>
              <a:spcBef>
                <a:spcPts val="0"/>
              </a:spcBef>
              <a:spcAft>
                <a:spcPts val="0"/>
              </a:spcAft>
            </a:pPr>
            <a:r>
              <a:rPr lang="zh-CN" altLang="en-US" sz="1539" b="1" dirty="0">
                <a:cs typeface="+mn-ea"/>
                <a:sym typeface="+mn-lt"/>
              </a:rPr>
              <a:t>已在中国珠海、吉林、长沙、青岛等地试点</a:t>
            </a:r>
          </a:p>
        </p:txBody>
      </p:sp>
      <p:sp>
        <p:nvSpPr>
          <p:cNvPr id="50" name="TextBox 49"/>
          <p:cNvSpPr txBox="1"/>
          <p:nvPr/>
        </p:nvSpPr>
        <p:spPr>
          <a:xfrm>
            <a:off x="5732656" y="3414616"/>
            <a:ext cx="780983" cy="566052"/>
          </a:xfrm>
          <a:prstGeom prst="rect">
            <a:avLst/>
          </a:prstGeom>
          <a:noFill/>
        </p:spPr>
        <p:txBody>
          <a:bodyPr wrap="none" rtlCol="0">
            <a:spAutoFit/>
          </a:bodyPr>
          <a:lstStyle/>
          <a:p>
            <a:pPr>
              <a:spcBef>
                <a:spcPts val="0"/>
              </a:spcBef>
            </a:pPr>
            <a:r>
              <a:rPr lang="zh-CN" altLang="en-US" sz="1539" b="1" dirty="0">
                <a:latin typeface="+mn-lt"/>
                <a:ea typeface="+mn-ea"/>
                <a:cs typeface="+mn-ea"/>
                <a:sym typeface="+mn-lt"/>
              </a:rPr>
              <a:t>安捷伦</a:t>
            </a:r>
            <a:endParaRPr lang="en-US" altLang="zh-CN" sz="1539" b="1" dirty="0">
              <a:latin typeface="+mn-lt"/>
              <a:ea typeface="+mn-ea"/>
              <a:cs typeface="+mn-ea"/>
              <a:sym typeface="+mn-lt"/>
            </a:endParaRPr>
          </a:p>
          <a:p>
            <a:pPr>
              <a:spcBef>
                <a:spcPts val="0"/>
              </a:spcBef>
            </a:pPr>
            <a:r>
              <a:rPr lang="en-US" altLang="zh-CN" sz="1539" b="1" dirty="0">
                <a:latin typeface="+mn-lt"/>
                <a:ea typeface="+mn-ea"/>
                <a:cs typeface="+mn-ea"/>
                <a:sym typeface="+mn-lt"/>
              </a:rPr>
              <a:t>Intel</a:t>
            </a:r>
            <a:endParaRPr lang="zh-CN" altLang="en-US" sz="1539" b="1" dirty="0">
              <a:latin typeface="+mn-lt"/>
              <a:ea typeface="+mn-ea"/>
              <a:cs typeface="+mn-ea"/>
              <a:sym typeface="+mn-lt"/>
            </a:endParaRPr>
          </a:p>
        </p:txBody>
      </p:sp>
      <p:sp>
        <p:nvSpPr>
          <p:cNvPr id="51" name="TextBox 50"/>
          <p:cNvSpPr txBox="1"/>
          <p:nvPr/>
        </p:nvSpPr>
        <p:spPr>
          <a:xfrm>
            <a:off x="7015486" y="3292443"/>
            <a:ext cx="579005" cy="329193"/>
          </a:xfrm>
          <a:prstGeom prst="rect">
            <a:avLst/>
          </a:prstGeom>
          <a:noFill/>
        </p:spPr>
        <p:txBody>
          <a:bodyPr wrap="none" rtlCol="0">
            <a:spAutoFit/>
          </a:bodyPr>
          <a:lstStyle/>
          <a:p>
            <a:pPr>
              <a:spcBef>
                <a:spcPts val="0"/>
              </a:spcBef>
            </a:pPr>
            <a:r>
              <a:rPr lang="en-US" altLang="zh-CN" sz="1539" b="1" dirty="0">
                <a:latin typeface="+mn-lt"/>
                <a:ea typeface="+mn-ea"/>
                <a:cs typeface="+mn-ea"/>
                <a:sym typeface="+mn-lt"/>
              </a:rPr>
              <a:t>IBM</a:t>
            </a:r>
            <a:endParaRPr lang="zh-CN" altLang="en-US" sz="1539" b="1" dirty="0">
              <a:latin typeface="+mn-lt"/>
              <a:ea typeface="+mn-ea"/>
              <a:cs typeface="+mn-ea"/>
              <a:sym typeface="+mn-lt"/>
            </a:endParaRPr>
          </a:p>
        </p:txBody>
      </p:sp>
      <p:sp>
        <p:nvSpPr>
          <p:cNvPr id="52" name="TextBox 51"/>
          <p:cNvSpPr txBox="1"/>
          <p:nvPr/>
        </p:nvSpPr>
        <p:spPr>
          <a:xfrm>
            <a:off x="2917008" y="3475703"/>
            <a:ext cx="582211" cy="566052"/>
          </a:xfrm>
          <a:prstGeom prst="rect">
            <a:avLst/>
          </a:prstGeom>
          <a:noFill/>
        </p:spPr>
        <p:txBody>
          <a:bodyPr wrap="none" rtlCol="0">
            <a:spAutoFit/>
          </a:bodyPr>
          <a:lstStyle/>
          <a:p>
            <a:pPr>
              <a:spcBef>
                <a:spcPts val="0"/>
              </a:spcBef>
              <a:spcAft>
                <a:spcPts val="0"/>
              </a:spcAft>
            </a:pPr>
            <a:r>
              <a:rPr lang="zh-CN" altLang="en-US" sz="1539" b="1" dirty="0">
                <a:latin typeface="+mn-lt"/>
                <a:ea typeface="+mn-ea"/>
                <a:cs typeface="+mn-ea"/>
                <a:sym typeface="+mn-lt"/>
              </a:rPr>
              <a:t>中兴</a:t>
            </a:r>
            <a:endParaRPr lang="en-US" altLang="zh-CN" sz="1539" b="1" dirty="0">
              <a:latin typeface="+mn-lt"/>
              <a:ea typeface="+mn-ea"/>
              <a:cs typeface="+mn-ea"/>
              <a:sym typeface="+mn-lt"/>
            </a:endParaRPr>
          </a:p>
          <a:p>
            <a:pPr>
              <a:spcBef>
                <a:spcPts val="0"/>
              </a:spcBef>
              <a:spcAft>
                <a:spcPts val="0"/>
              </a:spcAft>
            </a:pPr>
            <a:r>
              <a:rPr lang="zh-CN" altLang="en-US" sz="1539" b="1" dirty="0">
                <a:latin typeface="+mn-lt"/>
                <a:ea typeface="+mn-ea"/>
                <a:cs typeface="+mn-ea"/>
                <a:sym typeface="+mn-lt"/>
              </a:rPr>
              <a:t>华为</a:t>
            </a:r>
          </a:p>
        </p:txBody>
      </p:sp>
      <p:sp>
        <p:nvSpPr>
          <p:cNvPr id="53" name="Oval 105"/>
          <p:cNvSpPr>
            <a:spLocks noChangeArrowheads="1"/>
          </p:cNvSpPr>
          <p:nvPr/>
        </p:nvSpPr>
        <p:spPr bwMode="auto">
          <a:xfrm>
            <a:off x="1517644" y="2925920"/>
            <a:ext cx="146493" cy="154898"/>
          </a:xfrm>
          <a:prstGeom prst="ellipse">
            <a:avLst/>
          </a:prstGeom>
          <a:solidFill>
            <a:srgbClr val="333333"/>
          </a:solidFill>
          <a:ln w="19050" cmpd="sng">
            <a:solidFill>
              <a:srgbClr val="FFFFFF"/>
            </a:solidFill>
            <a:round/>
            <a:headEnd/>
            <a:tailEnd/>
          </a:ln>
        </p:spPr>
        <p:txBody>
          <a:bodyPr wrap="none" anchor="ctr"/>
          <a:lstStyle>
            <a:lvl1pPr eaLnBrk="0" hangingPunct="0">
              <a:defRPr>
                <a:solidFill>
                  <a:schemeClr val="tx1"/>
                </a:solidFill>
                <a:latin typeface="Gulim" pitchFamily="34" charset="-127"/>
                <a:ea typeface="Gulim" pitchFamily="34" charset="-127"/>
              </a:defRPr>
            </a:lvl1pPr>
            <a:lvl2pPr marL="742950" indent="-285750" eaLnBrk="0" hangingPunct="0">
              <a:defRPr>
                <a:solidFill>
                  <a:schemeClr val="tx1"/>
                </a:solidFill>
                <a:latin typeface="Gulim" pitchFamily="34" charset="-127"/>
                <a:ea typeface="Gulim" pitchFamily="34" charset="-127"/>
              </a:defRPr>
            </a:lvl2pPr>
            <a:lvl3pPr marL="1143000" indent="-228600" eaLnBrk="0" hangingPunct="0">
              <a:defRPr>
                <a:solidFill>
                  <a:schemeClr val="tx1"/>
                </a:solidFill>
                <a:latin typeface="Gulim" pitchFamily="34" charset="-127"/>
                <a:ea typeface="Gulim" pitchFamily="34" charset="-127"/>
              </a:defRPr>
            </a:lvl3pPr>
            <a:lvl4pPr marL="1600200" indent="-228600" eaLnBrk="0" hangingPunct="0">
              <a:defRPr>
                <a:solidFill>
                  <a:schemeClr val="tx1"/>
                </a:solidFill>
                <a:latin typeface="Gulim" pitchFamily="34" charset="-127"/>
                <a:ea typeface="Gulim" pitchFamily="34" charset="-127"/>
              </a:defRPr>
            </a:lvl4pPr>
            <a:lvl5pPr marL="2057400" indent="-228600" eaLnBrk="0" hangingPunct="0">
              <a:defRPr>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a:solidFill>
                  <a:schemeClr val="tx1"/>
                </a:solidFill>
                <a:latin typeface="Gulim" pitchFamily="34" charset="-127"/>
                <a:ea typeface="Gulim" pitchFamily="34" charset="-127"/>
              </a:defRPr>
            </a:lvl9pPr>
          </a:lstStyle>
          <a:p>
            <a:pPr algn="ctr" defTabSz="781903" eaLnBrk="1" fontAlgn="auto" latinLnBrk="1" hangingPunct="1">
              <a:spcBef>
                <a:spcPts val="0"/>
              </a:spcBef>
              <a:spcAft>
                <a:spcPts val="0"/>
              </a:spcAft>
              <a:defRPr/>
            </a:pPr>
            <a:endParaRPr lang="ko-KR" altLang="en-US" sz="1539" kern="0">
              <a:solidFill>
                <a:srgbClr val="000000"/>
              </a:solidFill>
              <a:latin typeface="+mn-lt"/>
              <a:ea typeface="+mn-ea"/>
              <a:cs typeface="+mn-ea"/>
              <a:sym typeface="+mn-lt"/>
            </a:endParaRPr>
          </a:p>
        </p:txBody>
      </p:sp>
      <p:sp>
        <p:nvSpPr>
          <p:cNvPr id="54" name="TextBox 53"/>
          <p:cNvSpPr txBox="1"/>
          <p:nvPr/>
        </p:nvSpPr>
        <p:spPr>
          <a:xfrm>
            <a:off x="1395470" y="2681571"/>
            <a:ext cx="809837" cy="329193"/>
          </a:xfrm>
          <a:prstGeom prst="rect">
            <a:avLst/>
          </a:prstGeom>
          <a:noFill/>
        </p:spPr>
        <p:txBody>
          <a:bodyPr wrap="none" rtlCol="0">
            <a:spAutoFit/>
          </a:bodyPr>
          <a:lstStyle/>
          <a:p>
            <a:pPr>
              <a:spcBef>
                <a:spcPts val="0"/>
              </a:spcBef>
            </a:pPr>
            <a:r>
              <a:rPr lang="en-US" altLang="zh-CN" sz="1539" b="1" dirty="0">
                <a:latin typeface="+mn-lt"/>
                <a:ea typeface="+mn-ea"/>
                <a:cs typeface="+mn-ea"/>
                <a:sym typeface="+mn-lt"/>
              </a:rPr>
              <a:t>NGMN</a:t>
            </a:r>
            <a:endParaRPr lang="zh-CN" altLang="en-US" sz="1539" b="1" dirty="0">
              <a:latin typeface="+mn-lt"/>
              <a:ea typeface="+mn-ea"/>
              <a:cs typeface="+mn-ea"/>
              <a:sym typeface="+mn-lt"/>
            </a:endParaRPr>
          </a:p>
        </p:txBody>
      </p:sp>
      <p:sp>
        <p:nvSpPr>
          <p:cNvPr id="55" name="TextBox 54"/>
          <p:cNvSpPr txBox="1"/>
          <p:nvPr/>
        </p:nvSpPr>
        <p:spPr>
          <a:xfrm>
            <a:off x="4938523" y="4294222"/>
            <a:ext cx="1975221" cy="1355499"/>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spcBef>
                <a:spcPts val="0"/>
              </a:spcBef>
            </a:pPr>
            <a:r>
              <a:rPr lang="en-US" altLang="zh-CN" sz="2052" dirty="0">
                <a:cs typeface="+mn-ea"/>
                <a:sym typeface="+mn-lt"/>
              </a:rPr>
              <a:t>IEEE GlobeCom</a:t>
            </a:r>
          </a:p>
          <a:p>
            <a:pPr>
              <a:spcBef>
                <a:spcPts val="0"/>
              </a:spcBef>
            </a:pPr>
            <a:r>
              <a:rPr lang="en-US" altLang="zh-CN" sz="2052" dirty="0">
                <a:cs typeface="+mn-ea"/>
                <a:sym typeface="+mn-lt"/>
              </a:rPr>
              <a:t>IEEE ICC</a:t>
            </a:r>
          </a:p>
          <a:p>
            <a:pPr>
              <a:spcBef>
                <a:spcPts val="0"/>
              </a:spcBef>
            </a:pPr>
            <a:r>
              <a:rPr lang="en-US" altLang="zh-CN" sz="2052" dirty="0">
                <a:cs typeface="+mn-ea"/>
                <a:sym typeface="+mn-lt"/>
              </a:rPr>
              <a:t>IEEE WCNC</a:t>
            </a:r>
          </a:p>
          <a:p>
            <a:pPr>
              <a:spcBef>
                <a:spcPts val="0"/>
              </a:spcBef>
            </a:pPr>
            <a:r>
              <a:rPr lang="en-US" altLang="zh-CN" sz="2052" dirty="0">
                <a:cs typeface="+mn-ea"/>
                <a:sym typeface="+mn-lt"/>
              </a:rPr>
              <a:t>CHINACOM</a:t>
            </a:r>
            <a:endParaRPr lang="zh-CN" altLang="en-US" sz="2052" dirty="0">
              <a:cs typeface="+mn-ea"/>
              <a:sym typeface="+mn-lt"/>
            </a:endParaRPr>
          </a:p>
        </p:txBody>
      </p:sp>
    </p:spTree>
    <p:extLst>
      <p:ext uri="{BB962C8B-B14F-4D97-AF65-F5344CB8AC3E}">
        <p14:creationId xmlns:p14="http://schemas.microsoft.com/office/powerpoint/2010/main" val="5531249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p:cNvSpPr>
            <a:spLocks noChangeArrowheads="1"/>
          </p:cNvSpPr>
          <p:nvPr/>
        </p:nvSpPr>
        <p:spPr bwMode="auto">
          <a:xfrm>
            <a:off x="383719" y="577693"/>
            <a:ext cx="138564" cy="34624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800" dirty="0">
              <a:latin typeface="+mn-lt"/>
              <a:ea typeface="+mn-ea"/>
              <a:cs typeface="+mn-ea"/>
              <a:sym typeface="+mn-lt"/>
            </a:endParaRPr>
          </a:p>
        </p:txBody>
      </p:sp>
      <p:graphicFrame>
        <p:nvGraphicFramePr>
          <p:cNvPr id="8" name="内容占位符 4"/>
          <p:cNvGraphicFramePr/>
          <p:nvPr>
            <p:extLst>
              <p:ext uri="{D42A27DB-BD31-4B8C-83A1-F6EECF244321}">
                <p14:modId xmlns:p14="http://schemas.microsoft.com/office/powerpoint/2010/main" val="4145592400"/>
              </p:ext>
            </p:extLst>
          </p:nvPr>
        </p:nvGraphicFramePr>
        <p:xfrm>
          <a:off x="237904" y="1587871"/>
          <a:ext cx="7755601" cy="2083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7"/>
          <p:cNvSpPr txBox="1"/>
          <p:nvPr/>
        </p:nvSpPr>
        <p:spPr bwMode="auto">
          <a:xfrm>
            <a:off x="496095" y="3793672"/>
            <a:ext cx="803839"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tIns="35100" bIns="35100" rtlCol="0">
            <a:spAutoFit/>
          </a:bodyPr>
          <a:lstStyle/>
          <a:p>
            <a:pPr algn="ctr"/>
            <a:r>
              <a:rPr lang="zh-CN" altLang="en-US" sz="1200" dirty="0">
                <a:latin typeface="+mn-lt"/>
                <a:ea typeface="+mn-ea"/>
                <a:cs typeface="+mn-ea"/>
                <a:sym typeface="+mn-lt"/>
              </a:rPr>
              <a:t>音频播放</a:t>
            </a:r>
            <a:endParaRPr lang="en-US" altLang="zh-CN" sz="1200" dirty="0">
              <a:latin typeface="+mn-lt"/>
              <a:ea typeface="+mn-ea"/>
              <a:cs typeface="+mn-ea"/>
              <a:sym typeface="+mn-lt"/>
            </a:endParaRPr>
          </a:p>
        </p:txBody>
      </p:sp>
      <p:sp>
        <p:nvSpPr>
          <p:cNvPr id="10" name="TextBox 8"/>
          <p:cNvSpPr txBox="1"/>
          <p:nvPr/>
        </p:nvSpPr>
        <p:spPr bwMode="auto">
          <a:xfrm>
            <a:off x="499899" y="4115281"/>
            <a:ext cx="803839"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tIns="35100" bIns="35100" rtlCol="0">
            <a:spAutoFit/>
          </a:bodyPr>
          <a:lstStyle/>
          <a:p>
            <a:pPr algn="ctr"/>
            <a:r>
              <a:rPr lang="zh-CN" altLang="en-US" sz="1200" dirty="0">
                <a:latin typeface="+mn-lt"/>
                <a:ea typeface="+mn-ea"/>
                <a:cs typeface="+mn-ea"/>
                <a:sym typeface="+mn-lt"/>
              </a:rPr>
              <a:t>视频播放</a:t>
            </a:r>
            <a:endParaRPr lang="en-US" altLang="zh-CN" sz="1200" dirty="0">
              <a:latin typeface="+mn-lt"/>
              <a:ea typeface="+mn-ea"/>
              <a:cs typeface="+mn-ea"/>
              <a:sym typeface="+mn-lt"/>
            </a:endParaRPr>
          </a:p>
        </p:txBody>
      </p:sp>
      <p:sp>
        <p:nvSpPr>
          <p:cNvPr id="11" name="TextBox 9"/>
          <p:cNvSpPr txBox="1"/>
          <p:nvPr/>
        </p:nvSpPr>
        <p:spPr bwMode="auto">
          <a:xfrm>
            <a:off x="2635847" y="5392176"/>
            <a:ext cx="803839"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tIns="35100" bIns="35100" rtlCol="0">
            <a:spAutoFit/>
          </a:bodyPr>
          <a:lstStyle/>
          <a:p>
            <a:pPr algn="ctr"/>
            <a:r>
              <a:rPr lang="zh-CN" altLang="en-US" sz="1200" dirty="0">
                <a:latin typeface="+mn-lt"/>
                <a:ea typeface="+mn-ea"/>
                <a:cs typeface="+mn-ea"/>
                <a:sym typeface="+mn-lt"/>
              </a:rPr>
              <a:t>增强现实</a:t>
            </a:r>
            <a:endParaRPr lang="en-US" altLang="zh-CN" sz="1200" dirty="0">
              <a:latin typeface="+mn-lt"/>
              <a:ea typeface="+mn-ea"/>
              <a:cs typeface="+mn-ea"/>
              <a:sym typeface="+mn-lt"/>
            </a:endParaRPr>
          </a:p>
        </p:txBody>
      </p:sp>
      <p:sp>
        <p:nvSpPr>
          <p:cNvPr id="12" name="TextBox 10"/>
          <p:cNvSpPr txBox="1"/>
          <p:nvPr/>
        </p:nvSpPr>
        <p:spPr bwMode="auto">
          <a:xfrm>
            <a:off x="2635847" y="4420068"/>
            <a:ext cx="803839"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tIns="35100" bIns="35100" rtlCol="0">
            <a:spAutoFit/>
          </a:bodyPr>
          <a:lstStyle/>
          <a:p>
            <a:pPr algn="ctr"/>
            <a:r>
              <a:rPr lang="zh-CN" altLang="en-US" sz="1200" dirty="0">
                <a:latin typeface="+mn-lt"/>
                <a:ea typeface="+mn-ea"/>
                <a:cs typeface="+mn-ea"/>
                <a:sym typeface="+mn-lt"/>
              </a:rPr>
              <a:t>交易类</a:t>
            </a:r>
            <a:endParaRPr lang="en-US" altLang="zh-CN" sz="1200" dirty="0">
              <a:latin typeface="+mn-lt"/>
              <a:ea typeface="+mn-ea"/>
              <a:cs typeface="+mn-ea"/>
              <a:sym typeface="+mn-lt"/>
            </a:endParaRPr>
          </a:p>
        </p:txBody>
      </p:sp>
      <p:sp>
        <p:nvSpPr>
          <p:cNvPr id="13" name="TextBox 11"/>
          <p:cNvSpPr txBox="1"/>
          <p:nvPr/>
        </p:nvSpPr>
        <p:spPr bwMode="auto">
          <a:xfrm>
            <a:off x="2635847" y="3777126"/>
            <a:ext cx="803839"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tIns="35100" bIns="35100" rtlCol="0">
            <a:spAutoFit/>
          </a:bodyPr>
          <a:lstStyle/>
          <a:p>
            <a:pPr algn="ctr"/>
            <a:r>
              <a:rPr lang="zh-CN" altLang="en-US" sz="1200" dirty="0">
                <a:latin typeface="+mn-lt"/>
                <a:ea typeface="+mn-ea"/>
                <a:cs typeface="+mn-ea"/>
                <a:sym typeface="+mn-lt"/>
              </a:rPr>
              <a:t>浏览类</a:t>
            </a:r>
            <a:endParaRPr lang="en-US" altLang="zh-CN" sz="1200" dirty="0">
              <a:latin typeface="+mn-lt"/>
              <a:ea typeface="+mn-ea"/>
              <a:cs typeface="+mn-ea"/>
              <a:sym typeface="+mn-lt"/>
            </a:endParaRPr>
          </a:p>
        </p:txBody>
      </p:sp>
      <p:sp>
        <p:nvSpPr>
          <p:cNvPr id="14" name="TextBox 12"/>
          <p:cNvSpPr txBox="1"/>
          <p:nvPr/>
        </p:nvSpPr>
        <p:spPr bwMode="auto">
          <a:xfrm>
            <a:off x="2635847" y="4749234"/>
            <a:ext cx="803839"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tIns="35100" bIns="35100" rtlCol="0">
            <a:spAutoFit/>
          </a:bodyPr>
          <a:lstStyle/>
          <a:p>
            <a:pPr algn="ctr"/>
            <a:r>
              <a:rPr lang="zh-CN" altLang="en-US" sz="1200" dirty="0">
                <a:latin typeface="+mn-lt"/>
                <a:ea typeface="+mn-ea"/>
                <a:cs typeface="+mn-ea"/>
                <a:sym typeface="+mn-lt"/>
              </a:rPr>
              <a:t>搜索类</a:t>
            </a:r>
            <a:endParaRPr lang="en-US" altLang="zh-CN" sz="1200" dirty="0">
              <a:latin typeface="+mn-lt"/>
              <a:ea typeface="+mn-ea"/>
              <a:cs typeface="+mn-ea"/>
              <a:sym typeface="+mn-lt"/>
            </a:endParaRPr>
          </a:p>
        </p:txBody>
      </p:sp>
      <p:sp>
        <p:nvSpPr>
          <p:cNvPr id="15" name="TextBox 13"/>
          <p:cNvSpPr txBox="1"/>
          <p:nvPr/>
        </p:nvSpPr>
        <p:spPr bwMode="auto">
          <a:xfrm>
            <a:off x="2635847" y="4096032"/>
            <a:ext cx="803839"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tIns="35100" bIns="35100" rtlCol="0">
            <a:spAutoFit/>
          </a:bodyPr>
          <a:lstStyle/>
          <a:p>
            <a:pPr algn="ctr"/>
            <a:r>
              <a:rPr lang="zh-CN" altLang="en-US" sz="1200" dirty="0">
                <a:latin typeface="+mn-lt"/>
                <a:ea typeface="+mn-ea"/>
                <a:cs typeface="+mn-ea"/>
                <a:sym typeface="+mn-lt"/>
              </a:rPr>
              <a:t>位置类</a:t>
            </a:r>
            <a:endParaRPr lang="en-US" altLang="zh-CN" sz="1200" dirty="0">
              <a:latin typeface="+mn-lt"/>
              <a:ea typeface="+mn-ea"/>
              <a:cs typeface="+mn-ea"/>
              <a:sym typeface="+mn-lt"/>
            </a:endParaRPr>
          </a:p>
        </p:txBody>
      </p:sp>
      <p:sp>
        <p:nvSpPr>
          <p:cNvPr id="16" name="TextBox 14"/>
          <p:cNvSpPr txBox="1"/>
          <p:nvPr/>
        </p:nvSpPr>
        <p:spPr bwMode="auto">
          <a:xfrm>
            <a:off x="2635847" y="5058364"/>
            <a:ext cx="803839"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tIns="35100" bIns="35100" rtlCol="0">
            <a:spAutoFit/>
          </a:bodyPr>
          <a:lstStyle/>
          <a:p>
            <a:pPr algn="ctr"/>
            <a:r>
              <a:rPr lang="zh-CN" altLang="en-US" sz="1200" dirty="0">
                <a:latin typeface="+mn-lt"/>
                <a:ea typeface="+mn-ea"/>
                <a:cs typeface="+mn-ea"/>
                <a:sym typeface="+mn-lt"/>
              </a:rPr>
              <a:t>游戏类</a:t>
            </a:r>
            <a:endParaRPr lang="en-US" altLang="zh-CN" sz="1200" dirty="0">
              <a:latin typeface="+mn-lt"/>
              <a:ea typeface="+mn-ea"/>
              <a:cs typeface="+mn-ea"/>
              <a:sym typeface="+mn-lt"/>
            </a:endParaRPr>
          </a:p>
        </p:txBody>
      </p:sp>
      <p:sp>
        <p:nvSpPr>
          <p:cNvPr id="17" name="TextBox 15"/>
          <p:cNvSpPr txBox="1"/>
          <p:nvPr/>
        </p:nvSpPr>
        <p:spPr bwMode="auto">
          <a:xfrm>
            <a:off x="1549107" y="3813731"/>
            <a:ext cx="803839"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tIns="35100" bIns="35100" rtlCol="0">
            <a:spAutoFit/>
          </a:bodyPr>
          <a:lstStyle/>
          <a:p>
            <a:pPr algn="ctr"/>
            <a:r>
              <a:rPr lang="zh-CN" altLang="en-US" sz="1200" dirty="0">
                <a:latin typeface="+mn-lt"/>
                <a:ea typeface="+mn-ea"/>
                <a:cs typeface="+mn-ea"/>
                <a:sym typeface="+mn-lt"/>
              </a:rPr>
              <a:t>语音类</a:t>
            </a:r>
            <a:endParaRPr lang="en-US" altLang="zh-CN" sz="1200" dirty="0">
              <a:latin typeface="+mn-lt"/>
              <a:ea typeface="+mn-ea"/>
              <a:cs typeface="+mn-ea"/>
              <a:sym typeface="+mn-lt"/>
            </a:endParaRPr>
          </a:p>
        </p:txBody>
      </p:sp>
      <p:sp>
        <p:nvSpPr>
          <p:cNvPr id="18" name="TextBox 16"/>
          <p:cNvSpPr txBox="1"/>
          <p:nvPr/>
        </p:nvSpPr>
        <p:spPr bwMode="auto">
          <a:xfrm>
            <a:off x="1549107" y="4137767"/>
            <a:ext cx="803839"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tIns="35100" bIns="35100" rtlCol="0">
            <a:spAutoFit/>
          </a:bodyPr>
          <a:lstStyle/>
          <a:p>
            <a:pPr algn="ctr"/>
            <a:r>
              <a:rPr lang="zh-CN" altLang="en-US" sz="1200" dirty="0">
                <a:latin typeface="+mn-lt"/>
                <a:ea typeface="+mn-ea"/>
                <a:cs typeface="+mn-ea"/>
                <a:sym typeface="+mn-lt"/>
              </a:rPr>
              <a:t>视频通话</a:t>
            </a:r>
            <a:endParaRPr lang="en-US" altLang="zh-CN" sz="1200" dirty="0">
              <a:latin typeface="+mn-lt"/>
              <a:ea typeface="+mn-ea"/>
              <a:cs typeface="+mn-ea"/>
              <a:sym typeface="+mn-lt"/>
            </a:endParaRPr>
          </a:p>
        </p:txBody>
      </p:sp>
      <p:sp>
        <p:nvSpPr>
          <p:cNvPr id="19" name="TextBox 17"/>
          <p:cNvSpPr txBox="1"/>
          <p:nvPr/>
        </p:nvSpPr>
        <p:spPr bwMode="auto">
          <a:xfrm>
            <a:off x="3718908" y="3759556"/>
            <a:ext cx="803839"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tIns="35100" bIns="35100" rtlCol="0">
            <a:spAutoFit/>
          </a:bodyPr>
          <a:lstStyle/>
          <a:p>
            <a:pPr algn="ctr"/>
            <a:r>
              <a:rPr lang="zh-CN" altLang="en-US" sz="1200" dirty="0">
                <a:latin typeface="+mn-lt"/>
                <a:ea typeface="+mn-ea"/>
                <a:cs typeface="+mn-ea"/>
                <a:sym typeface="+mn-lt"/>
              </a:rPr>
              <a:t>邮件类</a:t>
            </a:r>
            <a:endParaRPr lang="en-US" altLang="zh-CN" sz="1200" dirty="0">
              <a:latin typeface="+mn-lt"/>
              <a:ea typeface="+mn-ea"/>
              <a:cs typeface="+mn-ea"/>
              <a:sym typeface="+mn-lt"/>
            </a:endParaRPr>
          </a:p>
        </p:txBody>
      </p:sp>
      <p:sp>
        <p:nvSpPr>
          <p:cNvPr id="20" name="TextBox 18"/>
          <p:cNvSpPr txBox="1"/>
          <p:nvPr/>
        </p:nvSpPr>
        <p:spPr bwMode="auto">
          <a:xfrm>
            <a:off x="3735186" y="4393169"/>
            <a:ext cx="803839"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tIns="35100" bIns="35100" rtlCol="0">
            <a:spAutoFit/>
          </a:bodyPr>
          <a:lstStyle/>
          <a:p>
            <a:pPr algn="ctr"/>
            <a:r>
              <a:rPr lang="zh-CN" altLang="en-US" sz="1200" dirty="0">
                <a:latin typeface="+mn-lt"/>
                <a:ea typeface="+mn-ea"/>
                <a:cs typeface="+mn-ea"/>
                <a:sym typeface="+mn-lt"/>
              </a:rPr>
              <a:t>上传类</a:t>
            </a:r>
            <a:endParaRPr lang="en-US" altLang="zh-CN" sz="1200" dirty="0">
              <a:latin typeface="+mn-lt"/>
              <a:ea typeface="+mn-ea"/>
              <a:cs typeface="+mn-ea"/>
              <a:sym typeface="+mn-lt"/>
            </a:endParaRPr>
          </a:p>
        </p:txBody>
      </p:sp>
      <p:sp>
        <p:nvSpPr>
          <p:cNvPr id="21" name="TextBox 19"/>
          <p:cNvSpPr txBox="1"/>
          <p:nvPr/>
        </p:nvSpPr>
        <p:spPr bwMode="auto">
          <a:xfrm>
            <a:off x="3718908" y="4069112"/>
            <a:ext cx="803839"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tIns="35100" bIns="35100" rtlCol="0">
            <a:spAutoFit/>
          </a:bodyPr>
          <a:lstStyle/>
          <a:p>
            <a:pPr algn="ctr"/>
            <a:r>
              <a:rPr lang="zh-CN" altLang="en-US" sz="1200" dirty="0">
                <a:latin typeface="+mn-lt"/>
                <a:ea typeface="+mn-ea"/>
                <a:cs typeface="+mn-ea"/>
                <a:sym typeface="+mn-lt"/>
              </a:rPr>
              <a:t>下载类</a:t>
            </a:r>
            <a:endParaRPr lang="en-US" altLang="zh-CN" sz="1200" dirty="0">
              <a:latin typeface="+mn-lt"/>
              <a:ea typeface="+mn-ea"/>
              <a:cs typeface="+mn-ea"/>
              <a:sym typeface="+mn-lt"/>
            </a:endParaRPr>
          </a:p>
        </p:txBody>
      </p:sp>
      <p:sp>
        <p:nvSpPr>
          <p:cNvPr id="22" name="TextBox 21"/>
          <p:cNvSpPr txBox="1"/>
          <p:nvPr/>
        </p:nvSpPr>
        <p:spPr bwMode="auto">
          <a:xfrm>
            <a:off x="4799468" y="3785140"/>
            <a:ext cx="787447"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tIns="35100" bIns="35100" rtlCol="0">
            <a:spAutoFit/>
          </a:bodyPr>
          <a:lstStyle/>
          <a:p>
            <a:pPr algn="ctr"/>
            <a:r>
              <a:rPr lang="en-US" altLang="zh-CN" sz="1200" dirty="0">
                <a:latin typeface="+mn-lt"/>
                <a:ea typeface="+mn-ea"/>
                <a:cs typeface="+mn-ea"/>
                <a:sym typeface="+mn-lt"/>
              </a:rPr>
              <a:t>SMS</a:t>
            </a:r>
            <a:r>
              <a:rPr lang="zh-CN" altLang="en-US" sz="1200" dirty="0">
                <a:latin typeface="+mn-lt"/>
                <a:ea typeface="+mn-ea"/>
                <a:cs typeface="+mn-ea"/>
                <a:sym typeface="+mn-lt"/>
              </a:rPr>
              <a:t>类</a:t>
            </a:r>
            <a:endParaRPr lang="en-US" altLang="zh-CN" sz="1200" dirty="0">
              <a:latin typeface="+mn-lt"/>
              <a:ea typeface="+mn-ea"/>
              <a:cs typeface="+mn-ea"/>
              <a:sym typeface="+mn-lt"/>
            </a:endParaRPr>
          </a:p>
        </p:txBody>
      </p:sp>
      <p:sp>
        <p:nvSpPr>
          <p:cNvPr id="23" name="TextBox 22"/>
          <p:cNvSpPr txBox="1"/>
          <p:nvPr/>
        </p:nvSpPr>
        <p:spPr bwMode="auto">
          <a:xfrm>
            <a:off x="4798459" y="4114955"/>
            <a:ext cx="804273"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tIns="35100" bIns="35100" rtlCol="0">
            <a:spAutoFit/>
          </a:bodyPr>
          <a:lstStyle/>
          <a:p>
            <a:pPr algn="ctr"/>
            <a:r>
              <a:rPr lang="en-US" altLang="zh-CN" sz="1200" dirty="0">
                <a:latin typeface="+mn-lt"/>
                <a:ea typeface="+mn-ea"/>
                <a:cs typeface="+mn-ea"/>
                <a:sym typeface="+mn-lt"/>
              </a:rPr>
              <a:t>MMS</a:t>
            </a:r>
            <a:r>
              <a:rPr lang="zh-CN" altLang="en-US" sz="1200" dirty="0">
                <a:latin typeface="+mn-lt"/>
                <a:ea typeface="+mn-ea"/>
                <a:cs typeface="+mn-ea"/>
                <a:sym typeface="+mn-lt"/>
              </a:rPr>
              <a:t>类</a:t>
            </a:r>
            <a:endParaRPr lang="en-US" altLang="zh-CN" sz="1200" dirty="0">
              <a:latin typeface="+mn-lt"/>
              <a:ea typeface="+mn-ea"/>
              <a:cs typeface="+mn-ea"/>
              <a:sym typeface="+mn-lt"/>
            </a:endParaRPr>
          </a:p>
        </p:txBody>
      </p:sp>
      <p:sp>
        <p:nvSpPr>
          <p:cNvPr id="24" name="TextBox 23"/>
          <p:cNvSpPr txBox="1"/>
          <p:nvPr/>
        </p:nvSpPr>
        <p:spPr bwMode="auto">
          <a:xfrm>
            <a:off x="4798459" y="4424513"/>
            <a:ext cx="804273"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tIns="35100" bIns="35100" rtlCol="0">
            <a:spAutoFit/>
          </a:bodyPr>
          <a:lstStyle/>
          <a:p>
            <a:pPr algn="ctr"/>
            <a:r>
              <a:rPr lang="en-US" altLang="zh-CN" sz="1200" dirty="0">
                <a:latin typeface="+mn-lt"/>
                <a:ea typeface="+mn-ea"/>
                <a:cs typeface="+mn-ea"/>
                <a:sym typeface="+mn-lt"/>
              </a:rPr>
              <a:t>OTT</a:t>
            </a:r>
            <a:r>
              <a:rPr lang="zh-CN" altLang="en-US" sz="1200" dirty="0">
                <a:latin typeface="+mn-lt"/>
                <a:ea typeface="+mn-ea"/>
                <a:cs typeface="+mn-ea"/>
                <a:sym typeface="+mn-lt"/>
              </a:rPr>
              <a:t>消息</a:t>
            </a:r>
            <a:endParaRPr lang="en-US" altLang="zh-CN" sz="1200" dirty="0">
              <a:latin typeface="+mn-lt"/>
              <a:ea typeface="+mn-ea"/>
              <a:cs typeface="+mn-ea"/>
              <a:sym typeface="+mn-lt"/>
            </a:endParaRPr>
          </a:p>
        </p:txBody>
      </p:sp>
      <p:sp>
        <p:nvSpPr>
          <p:cNvPr id="25" name="TextBox 31"/>
          <p:cNvSpPr txBox="1"/>
          <p:nvPr/>
        </p:nvSpPr>
        <p:spPr bwMode="auto">
          <a:xfrm>
            <a:off x="5871237" y="3807827"/>
            <a:ext cx="787447"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lIns="0" tIns="35100" rIns="0" bIns="35100" rtlCol="0">
            <a:spAutoFit/>
          </a:bodyPr>
          <a:lstStyle/>
          <a:p>
            <a:pPr algn="ctr"/>
            <a:r>
              <a:rPr lang="zh-CN" altLang="en-US" sz="1200" dirty="0">
                <a:latin typeface="+mn-lt"/>
                <a:ea typeface="+mn-ea"/>
                <a:cs typeface="+mn-ea"/>
                <a:sym typeface="+mn-lt"/>
              </a:rPr>
              <a:t>低速采集</a:t>
            </a:r>
            <a:endParaRPr lang="en-US" altLang="zh-CN" sz="1200" dirty="0">
              <a:latin typeface="+mn-lt"/>
              <a:ea typeface="+mn-ea"/>
              <a:cs typeface="+mn-ea"/>
              <a:sym typeface="+mn-lt"/>
            </a:endParaRPr>
          </a:p>
        </p:txBody>
      </p:sp>
      <p:sp>
        <p:nvSpPr>
          <p:cNvPr id="26" name="TextBox 32"/>
          <p:cNvSpPr txBox="1"/>
          <p:nvPr/>
        </p:nvSpPr>
        <p:spPr bwMode="auto">
          <a:xfrm>
            <a:off x="5870228" y="4146012"/>
            <a:ext cx="804273"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lIns="0" tIns="35100" rIns="0" bIns="35100" rtlCol="0">
            <a:spAutoFit/>
          </a:bodyPr>
          <a:lstStyle/>
          <a:p>
            <a:pPr algn="ctr"/>
            <a:r>
              <a:rPr lang="zh-CN" altLang="en-US" sz="1200" dirty="0">
                <a:latin typeface="+mn-lt"/>
                <a:ea typeface="+mn-ea"/>
                <a:cs typeface="+mn-ea"/>
                <a:sym typeface="+mn-lt"/>
              </a:rPr>
              <a:t>高速采集</a:t>
            </a:r>
            <a:endParaRPr lang="en-US" altLang="zh-CN" sz="1200" dirty="0">
              <a:latin typeface="+mn-lt"/>
              <a:ea typeface="+mn-ea"/>
              <a:cs typeface="+mn-ea"/>
              <a:sym typeface="+mn-lt"/>
            </a:endParaRPr>
          </a:p>
        </p:txBody>
      </p:sp>
      <p:sp>
        <p:nvSpPr>
          <p:cNvPr id="27" name="TextBox 33"/>
          <p:cNvSpPr txBox="1"/>
          <p:nvPr/>
        </p:nvSpPr>
        <p:spPr bwMode="auto">
          <a:xfrm>
            <a:off x="6951213" y="3796917"/>
            <a:ext cx="787447"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lIns="0" tIns="35100" rIns="0" bIns="35100" rtlCol="0">
            <a:spAutoFit/>
          </a:bodyPr>
          <a:lstStyle/>
          <a:p>
            <a:pPr algn="ctr"/>
            <a:r>
              <a:rPr lang="zh-CN" altLang="en-US" sz="1200" dirty="0">
                <a:latin typeface="+mn-lt"/>
                <a:ea typeface="+mn-ea"/>
                <a:cs typeface="+mn-ea"/>
                <a:sym typeface="+mn-lt"/>
              </a:rPr>
              <a:t>时延敏感</a:t>
            </a:r>
            <a:endParaRPr lang="en-US" altLang="zh-CN" sz="1200" dirty="0">
              <a:latin typeface="+mn-lt"/>
              <a:ea typeface="+mn-ea"/>
              <a:cs typeface="+mn-ea"/>
              <a:sym typeface="+mn-lt"/>
            </a:endParaRPr>
          </a:p>
        </p:txBody>
      </p:sp>
      <p:sp>
        <p:nvSpPr>
          <p:cNvPr id="28" name="TextBox 34"/>
          <p:cNvSpPr txBox="1"/>
          <p:nvPr/>
        </p:nvSpPr>
        <p:spPr bwMode="auto">
          <a:xfrm>
            <a:off x="6950204" y="4137816"/>
            <a:ext cx="804273"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lIns="0" tIns="35100" rIns="0" bIns="35100" rtlCol="0">
            <a:spAutoFit/>
          </a:bodyPr>
          <a:lstStyle>
            <a:defPPr>
              <a:defRPr lang="zh-CN"/>
            </a:defPPr>
            <a:lvl1pPr algn="ctr">
              <a:defRPr sz="1600">
                <a:latin typeface="微软雅黑" panose="020B0503020204020204" pitchFamily="34" charset="-122"/>
                <a:ea typeface="微软雅黑" panose="020B0503020204020204" pitchFamily="34" charset="-122"/>
              </a:defRPr>
            </a:lvl1pPr>
          </a:lstStyle>
          <a:p>
            <a:r>
              <a:rPr lang="zh-CN" altLang="en-US" sz="1200" dirty="0">
                <a:latin typeface="+mn-lt"/>
                <a:ea typeface="+mn-ea"/>
                <a:cs typeface="+mn-ea"/>
                <a:sym typeface="+mn-lt"/>
              </a:rPr>
              <a:t>时延非敏感</a:t>
            </a:r>
            <a:endParaRPr lang="en-US" altLang="zh-CN" sz="1200" dirty="0">
              <a:latin typeface="+mn-lt"/>
              <a:ea typeface="+mn-ea"/>
              <a:cs typeface="+mn-ea"/>
              <a:sym typeface="+mn-lt"/>
            </a:endParaRPr>
          </a:p>
        </p:txBody>
      </p:sp>
      <p:sp>
        <p:nvSpPr>
          <p:cNvPr id="30" name="TextBox 35"/>
          <p:cNvSpPr txBox="1"/>
          <p:nvPr/>
        </p:nvSpPr>
        <p:spPr>
          <a:xfrm>
            <a:off x="3803532" y="4951605"/>
            <a:ext cx="4189973" cy="923330"/>
          </a:xfrm>
          <a:prstGeom prst="rect">
            <a:avLst/>
          </a:prstGeom>
          <a:solidFill>
            <a:schemeClr val="bg1">
              <a:lumMod val="85000"/>
            </a:schemeClr>
          </a:solidFill>
        </p:spPr>
        <p:txBody>
          <a:bodyPr wrap="square" rtlCol="0">
            <a:spAutoFit/>
          </a:bodyPr>
          <a:lstStyle/>
          <a:p>
            <a:r>
              <a:rPr lang="zh-CN" altLang="en-US" sz="1800" dirty="0">
                <a:latin typeface="+mn-lt"/>
                <a:ea typeface="+mn-ea"/>
                <a:cs typeface="+mn-ea"/>
                <a:sym typeface="+mn-lt"/>
              </a:rPr>
              <a:t>基于</a:t>
            </a:r>
            <a:r>
              <a:rPr lang="en-US" altLang="zh-CN" sz="1800" dirty="0">
                <a:latin typeface="+mn-lt"/>
                <a:ea typeface="+mn-ea"/>
                <a:cs typeface="+mn-ea"/>
                <a:sym typeface="+mn-lt"/>
              </a:rPr>
              <a:t>3GPP</a:t>
            </a:r>
            <a:r>
              <a:rPr lang="zh-CN" altLang="en-US" sz="1800" dirty="0">
                <a:latin typeface="+mn-lt"/>
                <a:ea typeface="+mn-ea"/>
                <a:cs typeface="+mn-ea"/>
                <a:sym typeface="+mn-lt"/>
              </a:rPr>
              <a:t>业务分类，将背景类扩展成为传输类和消息类，并增加物联网业务（含采集类和控制类）</a:t>
            </a:r>
          </a:p>
        </p:txBody>
      </p:sp>
      <p:sp>
        <p:nvSpPr>
          <p:cNvPr id="31" name="TextBox 9"/>
          <p:cNvSpPr txBox="1"/>
          <p:nvPr/>
        </p:nvSpPr>
        <p:spPr bwMode="auto">
          <a:xfrm>
            <a:off x="2635820" y="5701733"/>
            <a:ext cx="804273"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tIns="35100" bIns="35100" rtlCol="0">
            <a:spAutoFit/>
          </a:bodyPr>
          <a:lstStyle/>
          <a:p>
            <a:pPr algn="ctr"/>
            <a:r>
              <a:rPr lang="zh-CN" altLang="en-US" sz="1200" dirty="0">
                <a:latin typeface="+mn-lt"/>
                <a:ea typeface="+mn-ea"/>
                <a:cs typeface="+mn-ea"/>
                <a:sym typeface="+mn-lt"/>
              </a:rPr>
              <a:t>虚拟</a:t>
            </a:r>
            <a:r>
              <a:rPr lang="en-US" altLang="en-US" sz="1200" dirty="0">
                <a:latin typeface="+mn-lt"/>
                <a:ea typeface="+mn-ea"/>
                <a:cs typeface="+mn-ea"/>
                <a:sym typeface="+mn-lt"/>
              </a:rPr>
              <a:t>现实</a:t>
            </a:r>
            <a:endParaRPr lang="en-US" altLang="zh-CN" sz="1200" dirty="0">
              <a:latin typeface="+mn-lt"/>
              <a:ea typeface="+mn-ea"/>
              <a:cs typeface="+mn-ea"/>
              <a:sym typeface="+mn-lt"/>
            </a:endParaRPr>
          </a:p>
        </p:txBody>
      </p:sp>
      <p:sp>
        <p:nvSpPr>
          <p:cNvPr id="32" name="TextBox 9"/>
          <p:cNvSpPr txBox="1"/>
          <p:nvPr/>
        </p:nvSpPr>
        <p:spPr bwMode="auto">
          <a:xfrm>
            <a:off x="1549081" y="4461803"/>
            <a:ext cx="804273" cy="255551"/>
          </a:xfrm>
          <a:prstGeom prst="rect">
            <a:avLst/>
          </a:prstGeom>
          <a:gradFill rotWithShape="1">
            <a:gsLst>
              <a:gs pos="0">
                <a:srgbClr val="99CCFF"/>
              </a:gs>
              <a:gs pos="50000">
                <a:srgbClr val="99CCFF">
                  <a:gamma/>
                  <a:tint val="34902"/>
                  <a:invGamma/>
                </a:srgbClr>
              </a:gs>
              <a:gs pos="100000">
                <a:srgbClr val="99CCFF"/>
              </a:gs>
            </a:gsLst>
            <a:lin ang="5400000" scaled="1"/>
          </a:gradFill>
          <a:ln w="12700" algn="ctr">
            <a:noFill/>
            <a:miter lim="800000"/>
            <a:headEnd type="none" w="sm" len="sm"/>
            <a:tailEnd type="none" w="sm" len="sm"/>
          </a:ln>
          <a:effectLst>
            <a:outerShdw dist="35921" dir="2700000" algn="ctr" rotWithShape="0">
              <a:srgbClr val="1C1C1C"/>
            </a:outerShdw>
          </a:effectLst>
        </p:spPr>
        <p:txBody>
          <a:bodyPr wrap="square" tIns="35100" bIns="35100" rtlCol="0">
            <a:spAutoFit/>
          </a:bodyPr>
          <a:lstStyle/>
          <a:p>
            <a:pPr algn="ctr"/>
            <a:r>
              <a:rPr lang="zh-CN" altLang="en-US" sz="1200" dirty="0">
                <a:latin typeface="+mn-lt"/>
                <a:ea typeface="+mn-ea"/>
                <a:cs typeface="+mn-ea"/>
                <a:sym typeface="+mn-lt"/>
              </a:rPr>
              <a:t>虚拟</a:t>
            </a:r>
            <a:r>
              <a:rPr lang="en-US" altLang="en-US" sz="1200" dirty="0">
                <a:latin typeface="+mn-lt"/>
                <a:ea typeface="+mn-ea"/>
                <a:cs typeface="+mn-ea"/>
                <a:sym typeface="+mn-lt"/>
              </a:rPr>
              <a:t>现实</a:t>
            </a:r>
            <a:endParaRPr lang="en-US" altLang="zh-CN" sz="1200" dirty="0">
              <a:latin typeface="+mn-lt"/>
              <a:ea typeface="+mn-ea"/>
              <a:cs typeface="+mn-ea"/>
              <a:sym typeface="+mn-lt"/>
            </a:endParaRPr>
          </a:p>
        </p:txBody>
      </p:sp>
      <p:sp>
        <p:nvSpPr>
          <p:cNvPr id="2" name="矩形 1">
            <a:extLst>
              <a:ext uri="{FF2B5EF4-FFF2-40B4-BE49-F238E27FC236}">
                <a16:creationId xmlns:a16="http://schemas.microsoft.com/office/drawing/2014/main" id="{A49AEE46-03FF-4940-A98E-B1576C312514}"/>
              </a:ext>
            </a:extLst>
          </p:cNvPr>
          <p:cNvSpPr/>
          <p:nvPr/>
        </p:nvSpPr>
        <p:spPr>
          <a:xfrm>
            <a:off x="1406550" y="534632"/>
            <a:ext cx="3262432" cy="461665"/>
          </a:xfrm>
          <a:prstGeom prst="rect">
            <a:avLst/>
          </a:prstGeom>
        </p:spPr>
        <p:txBody>
          <a:bodyPr wrap="none">
            <a:spAutoFit/>
          </a:bodyPr>
          <a:lstStyle/>
          <a:p>
            <a:pPr defTabSz="685800" eaLnBrk="1" fontAlgn="auto" hangingPunct="1">
              <a:spcBef>
                <a:spcPts val="0"/>
              </a:spcBef>
              <a:spcAft>
                <a:spcPts val="0"/>
              </a:spcAft>
              <a:defRPr/>
            </a:pPr>
            <a:r>
              <a:rPr lang="zh-CN" altLang="en-US" b="1" kern="0" dirty="0">
                <a:solidFill>
                  <a:srgbClr val="0950A0"/>
                </a:solidFill>
                <a:latin typeface="+mn-lt"/>
                <a:ea typeface="+mn-ea"/>
                <a:cs typeface="+mn-ea"/>
                <a:sym typeface="+mn-lt"/>
              </a:rPr>
              <a:t>未来移动通信主要业务</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p:cNvSpPr>
            <a:spLocks noChangeArrowheads="1"/>
          </p:cNvSpPr>
          <p:nvPr/>
        </p:nvSpPr>
        <p:spPr bwMode="auto">
          <a:xfrm>
            <a:off x="383719" y="577693"/>
            <a:ext cx="138564" cy="34624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800" dirty="0">
              <a:latin typeface="+mn-lt"/>
              <a:ea typeface="+mn-ea"/>
              <a:cs typeface="+mn-ea"/>
              <a:sym typeface="+mn-lt"/>
            </a:endParaRPr>
          </a:p>
        </p:txBody>
      </p:sp>
      <p:grpSp>
        <p:nvGrpSpPr>
          <p:cNvPr id="7" name="组合 6"/>
          <p:cNvGrpSpPr/>
          <p:nvPr/>
        </p:nvGrpSpPr>
        <p:grpSpPr>
          <a:xfrm>
            <a:off x="1094668" y="1543974"/>
            <a:ext cx="7198392" cy="4367693"/>
            <a:chOff x="1981300" y="1146778"/>
            <a:chExt cx="8521559" cy="5592444"/>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9441" y="1495590"/>
              <a:ext cx="1514138" cy="1062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t0.gstatic.com/images?q=tbn:ANd9GcRwjDukn_F2kxN1yZvpsa-QzLqhR13BJ9V88TUU-yC7jFGFMLg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7324" y="3049660"/>
              <a:ext cx="1584176" cy="10274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4297" y="2922053"/>
              <a:ext cx="1659825" cy="974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5800" y="1468832"/>
              <a:ext cx="1675906" cy="111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0998" y="1443988"/>
              <a:ext cx="1633164" cy="1120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73462" y="3087171"/>
              <a:ext cx="812862" cy="80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95800" y="3049660"/>
              <a:ext cx="1667486" cy="102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81300" y="4436574"/>
              <a:ext cx="1872208" cy="112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97324" y="1469942"/>
              <a:ext cx="1584176" cy="116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91736" y="5505889"/>
              <a:ext cx="1888895" cy="123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descr="C:\Users\user\AppData\Local\Temp\mx33F57.png"/>
            <p:cNvPicPr>
              <a:picLocks noChangeAspect="1" noChangeArrowheads="1"/>
            </p:cNvPicPr>
            <p:nvPr/>
          </p:nvPicPr>
          <p:blipFill>
            <a:blip r:embed="rId13" cstate="print"/>
            <a:srcRect/>
            <a:stretch>
              <a:fillRect/>
            </a:stretch>
          </p:blipFill>
          <p:spPr bwMode="auto">
            <a:xfrm>
              <a:off x="7288736" y="5584569"/>
              <a:ext cx="1825307" cy="1135333"/>
            </a:xfrm>
            <a:prstGeom prst="rect">
              <a:avLst/>
            </a:prstGeom>
            <a:noFill/>
          </p:spPr>
        </p:pic>
        <p:pic>
          <p:nvPicPr>
            <p:cNvPr id="19"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19442" y="4466844"/>
              <a:ext cx="1520902" cy="97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26541" y="4453527"/>
              <a:ext cx="1446986" cy="984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矩形 20"/>
            <p:cNvSpPr/>
            <p:nvPr/>
          </p:nvSpPr>
          <p:spPr>
            <a:xfrm>
              <a:off x="2478613" y="1146778"/>
              <a:ext cx="1311661" cy="360419"/>
            </a:xfrm>
            <a:prstGeom prst="rect">
              <a:avLst/>
            </a:prstGeom>
          </p:spPr>
          <p:txBody>
            <a:bodyPr wrap="none">
              <a:spAutoFit/>
            </a:bodyPr>
            <a:lstStyle/>
            <a:p>
              <a:pPr>
                <a:lnSpc>
                  <a:spcPts val="1350"/>
                </a:lnSpc>
                <a:spcAft>
                  <a:spcPts val="450"/>
                </a:spcAft>
              </a:pPr>
              <a:r>
                <a:rPr lang="zh-CN" altLang="zh-CN" sz="1800" kern="100" dirty="0">
                  <a:latin typeface="+mn-lt"/>
                  <a:ea typeface="+mn-ea"/>
                  <a:cs typeface="+mn-ea"/>
                  <a:sym typeface="+mn-lt"/>
                </a:rPr>
                <a:t>视频会话</a:t>
              </a:r>
            </a:p>
          </p:txBody>
        </p:sp>
        <p:sp>
          <p:nvSpPr>
            <p:cNvPr id="22" name="矩形 21"/>
            <p:cNvSpPr/>
            <p:nvPr/>
          </p:nvSpPr>
          <p:spPr>
            <a:xfrm>
              <a:off x="4579754" y="1146778"/>
              <a:ext cx="1311661" cy="360419"/>
            </a:xfrm>
            <a:prstGeom prst="rect">
              <a:avLst/>
            </a:prstGeom>
          </p:spPr>
          <p:txBody>
            <a:bodyPr wrap="none">
              <a:spAutoFit/>
            </a:bodyPr>
            <a:lstStyle/>
            <a:p>
              <a:pPr>
                <a:lnSpc>
                  <a:spcPts val="1350"/>
                </a:lnSpc>
                <a:spcAft>
                  <a:spcPts val="450"/>
                </a:spcAft>
              </a:pPr>
              <a:r>
                <a:rPr lang="zh-CN" altLang="zh-CN" sz="1800" kern="100" dirty="0">
                  <a:latin typeface="+mn-lt"/>
                  <a:ea typeface="+mn-ea"/>
                  <a:cs typeface="+mn-ea"/>
                  <a:sym typeface="+mn-lt"/>
                </a:rPr>
                <a:t>视频播放</a:t>
              </a:r>
            </a:p>
          </p:txBody>
        </p:sp>
        <p:sp>
          <p:nvSpPr>
            <p:cNvPr id="23" name="矩形 22"/>
            <p:cNvSpPr/>
            <p:nvPr/>
          </p:nvSpPr>
          <p:spPr>
            <a:xfrm>
              <a:off x="6326540" y="1166758"/>
              <a:ext cx="1858186" cy="360419"/>
            </a:xfrm>
            <a:prstGeom prst="rect">
              <a:avLst/>
            </a:prstGeom>
          </p:spPr>
          <p:txBody>
            <a:bodyPr wrap="none">
              <a:spAutoFit/>
            </a:bodyPr>
            <a:lstStyle/>
            <a:p>
              <a:pPr>
                <a:lnSpc>
                  <a:spcPts val="1350"/>
                </a:lnSpc>
                <a:spcAft>
                  <a:spcPts val="450"/>
                </a:spcAft>
              </a:pPr>
              <a:r>
                <a:rPr lang="zh-CN" altLang="zh-CN" sz="1800" kern="100" dirty="0">
                  <a:latin typeface="+mn-lt"/>
                  <a:ea typeface="+mn-ea"/>
                  <a:cs typeface="+mn-ea"/>
                  <a:sym typeface="+mn-lt"/>
                </a:rPr>
                <a:t>移动在线游戏</a:t>
              </a:r>
            </a:p>
          </p:txBody>
        </p:sp>
        <p:sp>
          <p:nvSpPr>
            <p:cNvPr id="24" name="矩形 23"/>
            <p:cNvSpPr/>
            <p:nvPr/>
          </p:nvSpPr>
          <p:spPr>
            <a:xfrm>
              <a:off x="8803461" y="1176670"/>
              <a:ext cx="1311661" cy="360419"/>
            </a:xfrm>
            <a:prstGeom prst="rect">
              <a:avLst/>
            </a:prstGeom>
          </p:spPr>
          <p:txBody>
            <a:bodyPr wrap="none">
              <a:spAutoFit/>
            </a:bodyPr>
            <a:lstStyle/>
            <a:p>
              <a:pPr>
                <a:lnSpc>
                  <a:spcPts val="1350"/>
                </a:lnSpc>
                <a:spcAft>
                  <a:spcPts val="450"/>
                </a:spcAft>
              </a:pPr>
              <a:r>
                <a:rPr lang="zh-CN" altLang="zh-CN" sz="1800" kern="100" dirty="0">
                  <a:latin typeface="+mn-lt"/>
                  <a:ea typeface="+mn-ea"/>
                  <a:cs typeface="+mn-ea"/>
                  <a:sym typeface="+mn-lt"/>
                </a:rPr>
                <a:t>增强现实</a:t>
              </a:r>
            </a:p>
          </p:txBody>
        </p:sp>
        <p:sp>
          <p:nvSpPr>
            <p:cNvPr id="25" name="矩形 24"/>
            <p:cNvSpPr/>
            <p:nvPr/>
          </p:nvSpPr>
          <p:spPr>
            <a:xfrm>
              <a:off x="2363406" y="2721117"/>
              <a:ext cx="1311661" cy="360419"/>
            </a:xfrm>
            <a:prstGeom prst="rect">
              <a:avLst/>
            </a:prstGeom>
          </p:spPr>
          <p:txBody>
            <a:bodyPr wrap="none">
              <a:spAutoFit/>
            </a:bodyPr>
            <a:lstStyle/>
            <a:p>
              <a:pPr>
                <a:lnSpc>
                  <a:spcPts val="1350"/>
                </a:lnSpc>
                <a:spcAft>
                  <a:spcPts val="450"/>
                </a:spcAft>
              </a:pPr>
              <a:r>
                <a:rPr lang="zh-CN" altLang="zh-CN" sz="1800" kern="100" dirty="0">
                  <a:latin typeface="+mn-lt"/>
                  <a:ea typeface="+mn-ea"/>
                  <a:cs typeface="+mn-ea"/>
                  <a:sym typeface="+mn-lt"/>
                </a:rPr>
                <a:t>虚拟现实</a:t>
              </a:r>
            </a:p>
          </p:txBody>
        </p:sp>
        <p:sp>
          <p:nvSpPr>
            <p:cNvPr id="26" name="矩形 25"/>
            <p:cNvSpPr/>
            <p:nvPr/>
          </p:nvSpPr>
          <p:spPr>
            <a:xfrm>
              <a:off x="6833453" y="2726495"/>
              <a:ext cx="1038398" cy="360419"/>
            </a:xfrm>
            <a:prstGeom prst="rect">
              <a:avLst/>
            </a:prstGeom>
          </p:spPr>
          <p:txBody>
            <a:bodyPr wrap="none">
              <a:spAutoFit/>
            </a:bodyPr>
            <a:lstStyle/>
            <a:p>
              <a:pPr>
                <a:lnSpc>
                  <a:spcPts val="1350"/>
                </a:lnSpc>
                <a:spcAft>
                  <a:spcPts val="450"/>
                </a:spcAft>
              </a:pPr>
              <a:r>
                <a:rPr lang="zh-CN" altLang="en-US" sz="1800" kern="100" dirty="0">
                  <a:latin typeface="+mn-lt"/>
                  <a:ea typeface="+mn-ea"/>
                  <a:cs typeface="+mn-ea"/>
                  <a:sym typeface="+mn-lt"/>
                </a:rPr>
                <a:t>云桌面</a:t>
              </a:r>
              <a:endParaRPr lang="en-US" altLang="zh-CN" sz="1800" kern="100" dirty="0">
                <a:latin typeface="+mn-lt"/>
                <a:ea typeface="+mn-ea"/>
                <a:cs typeface="+mn-ea"/>
                <a:sym typeface="+mn-lt"/>
              </a:endParaRPr>
            </a:p>
          </p:txBody>
        </p:sp>
        <p:sp>
          <p:nvSpPr>
            <p:cNvPr id="27" name="矩形 26"/>
            <p:cNvSpPr/>
            <p:nvPr/>
          </p:nvSpPr>
          <p:spPr>
            <a:xfrm>
              <a:off x="4298016" y="2721116"/>
              <a:ext cx="1858186" cy="360419"/>
            </a:xfrm>
            <a:prstGeom prst="rect">
              <a:avLst/>
            </a:prstGeom>
          </p:spPr>
          <p:txBody>
            <a:bodyPr wrap="none">
              <a:spAutoFit/>
            </a:bodyPr>
            <a:lstStyle/>
            <a:p>
              <a:pPr>
                <a:lnSpc>
                  <a:spcPts val="1350"/>
                </a:lnSpc>
                <a:spcAft>
                  <a:spcPts val="450"/>
                </a:spcAft>
              </a:pPr>
              <a:r>
                <a:rPr lang="zh-CN" altLang="zh-CN" sz="1800" kern="100" dirty="0">
                  <a:latin typeface="+mn-lt"/>
                  <a:ea typeface="+mn-ea"/>
                  <a:cs typeface="+mn-ea"/>
                  <a:sym typeface="+mn-lt"/>
                </a:rPr>
                <a:t>实时视频分享</a:t>
              </a:r>
              <a:endParaRPr lang="en-US" altLang="zh-CN" sz="1800" kern="100" dirty="0">
                <a:latin typeface="+mn-lt"/>
                <a:ea typeface="+mn-ea"/>
                <a:cs typeface="+mn-ea"/>
                <a:sym typeface="+mn-lt"/>
              </a:endParaRPr>
            </a:p>
          </p:txBody>
        </p:sp>
        <p:sp>
          <p:nvSpPr>
            <p:cNvPr id="28" name="矩形 27"/>
            <p:cNvSpPr/>
            <p:nvPr/>
          </p:nvSpPr>
          <p:spPr>
            <a:xfrm>
              <a:off x="8644673" y="2722821"/>
              <a:ext cx="1858186" cy="360419"/>
            </a:xfrm>
            <a:prstGeom prst="rect">
              <a:avLst/>
            </a:prstGeom>
          </p:spPr>
          <p:txBody>
            <a:bodyPr wrap="none">
              <a:spAutoFit/>
            </a:bodyPr>
            <a:lstStyle/>
            <a:p>
              <a:pPr>
                <a:lnSpc>
                  <a:spcPts val="1350"/>
                </a:lnSpc>
                <a:spcAft>
                  <a:spcPts val="450"/>
                </a:spcAft>
              </a:pPr>
              <a:r>
                <a:rPr lang="zh-CN" altLang="zh-CN" sz="1800" kern="100" dirty="0">
                  <a:latin typeface="+mn-lt"/>
                  <a:ea typeface="+mn-ea"/>
                  <a:cs typeface="+mn-ea"/>
                  <a:sym typeface="+mn-lt"/>
                </a:rPr>
                <a:t>无线数据下载</a:t>
              </a:r>
            </a:p>
          </p:txBody>
        </p:sp>
        <p:sp>
          <p:nvSpPr>
            <p:cNvPr id="30" name="矩形 29"/>
            <p:cNvSpPr/>
            <p:nvPr/>
          </p:nvSpPr>
          <p:spPr>
            <a:xfrm>
              <a:off x="2381448" y="4221089"/>
              <a:ext cx="1038398" cy="360419"/>
            </a:xfrm>
            <a:prstGeom prst="rect">
              <a:avLst/>
            </a:prstGeom>
          </p:spPr>
          <p:txBody>
            <a:bodyPr wrap="none">
              <a:spAutoFit/>
            </a:bodyPr>
            <a:lstStyle/>
            <a:p>
              <a:pPr>
                <a:lnSpc>
                  <a:spcPts val="1350"/>
                </a:lnSpc>
                <a:spcAft>
                  <a:spcPts val="450"/>
                </a:spcAft>
              </a:pPr>
              <a:r>
                <a:rPr lang="zh-CN" altLang="zh-CN" sz="1800" kern="100" dirty="0">
                  <a:latin typeface="+mn-lt"/>
                  <a:ea typeface="+mn-ea"/>
                  <a:cs typeface="+mn-ea"/>
                  <a:sym typeface="+mn-lt"/>
                </a:rPr>
                <a:t>云存储</a:t>
              </a:r>
              <a:endParaRPr lang="en-US" altLang="zh-CN" sz="1800" kern="100" dirty="0">
                <a:latin typeface="+mn-lt"/>
                <a:ea typeface="+mn-ea"/>
                <a:cs typeface="+mn-ea"/>
                <a:sym typeface="+mn-lt"/>
              </a:endParaRPr>
            </a:p>
          </p:txBody>
        </p:sp>
        <p:sp>
          <p:nvSpPr>
            <p:cNvPr id="31" name="矩形 30"/>
            <p:cNvSpPr/>
            <p:nvPr/>
          </p:nvSpPr>
          <p:spPr>
            <a:xfrm>
              <a:off x="4295800" y="4191229"/>
              <a:ext cx="1858186" cy="360419"/>
            </a:xfrm>
            <a:prstGeom prst="rect">
              <a:avLst/>
            </a:prstGeom>
          </p:spPr>
          <p:txBody>
            <a:bodyPr wrap="none">
              <a:spAutoFit/>
            </a:bodyPr>
            <a:lstStyle/>
            <a:p>
              <a:pPr>
                <a:lnSpc>
                  <a:spcPts val="1350"/>
                </a:lnSpc>
                <a:spcAft>
                  <a:spcPts val="450"/>
                </a:spcAft>
              </a:pPr>
              <a:r>
                <a:rPr lang="zh-CN" altLang="en-US" sz="1800" kern="100" dirty="0">
                  <a:latin typeface="+mn-lt"/>
                  <a:ea typeface="+mn-ea"/>
                  <a:cs typeface="+mn-ea"/>
                  <a:sym typeface="+mn-lt"/>
                </a:rPr>
                <a:t>高清图片上传</a:t>
              </a:r>
              <a:endParaRPr lang="zh-CN" altLang="zh-CN" sz="1800" kern="100" dirty="0">
                <a:latin typeface="+mn-lt"/>
                <a:ea typeface="+mn-ea"/>
                <a:cs typeface="+mn-ea"/>
                <a:sym typeface="+mn-lt"/>
              </a:endParaRPr>
            </a:p>
          </p:txBody>
        </p:sp>
        <p:pic>
          <p:nvPicPr>
            <p:cNvPr id="32" name="Picture 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295800" y="4508546"/>
              <a:ext cx="1571876" cy="97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矩形 32"/>
            <p:cNvSpPr/>
            <p:nvPr/>
          </p:nvSpPr>
          <p:spPr>
            <a:xfrm>
              <a:off x="1981300" y="5875235"/>
              <a:ext cx="1232037" cy="590300"/>
            </a:xfrm>
            <a:prstGeom prst="rect">
              <a:avLst/>
            </a:prstGeom>
          </p:spPr>
          <p:txBody>
            <a:bodyPr wrap="square">
              <a:spAutoFit/>
            </a:bodyPr>
            <a:lstStyle/>
            <a:p>
              <a:pPr>
                <a:lnSpc>
                  <a:spcPts val="1350"/>
                </a:lnSpc>
                <a:spcAft>
                  <a:spcPts val="450"/>
                </a:spcAft>
                <a:defRPr/>
              </a:pPr>
              <a:r>
                <a:rPr lang="zh-CN" altLang="en-US" sz="1800" kern="100" dirty="0">
                  <a:latin typeface="+mn-lt"/>
                  <a:ea typeface="+mn-ea"/>
                  <a:cs typeface="+mn-ea"/>
                  <a:sym typeface="+mn-lt"/>
                </a:rPr>
                <a:t>智能家居控制</a:t>
              </a:r>
              <a:endParaRPr lang="en-US" altLang="zh-CN" sz="1800" kern="100" dirty="0">
                <a:latin typeface="+mn-lt"/>
                <a:ea typeface="+mn-ea"/>
                <a:cs typeface="+mn-ea"/>
                <a:sym typeface="+mn-lt"/>
              </a:endParaRPr>
            </a:p>
          </p:txBody>
        </p:sp>
        <p:sp>
          <p:nvSpPr>
            <p:cNvPr id="34" name="矩形 33"/>
            <p:cNvSpPr/>
            <p:nvPr/>
          </p:nvSpPr>
          <p:spPr>
            <a:xfrm>
              <a:off x="6410680" y="4151213"/>
              <a:ext cx="1311661" cy="360419"/>
            </a:xfrm>
            <a:prstGeom prst="rect">
              <a:avLst/>
            </a:prstGeom>
          </p:spPr>
          <p:txBody>
            <a:bodyPr wrap="none">
              <a:spAutoFit/>
            </a:bodyPr>
            <a:lstStyle/>
            <a:p>
              <a:pPr>
                <a:lnSpc>
                  <a:spcPts val="1350"/>
                </a:lnSpc>
                <a:spcAft>
                  <a:spcPts val="450"/>
                </a:spcAft>
                <a:defRPr/>
              </a:pPr>
              <a:r>
                <a:rPr lang="en-US" altLang="zh-CN" sz="1800" kern="100" dirty="0">
                  <a:latin typeface="+mn-lt"/>
                  <a:ea typeface="+mn-ea"/>
                  <a:cs typeface="+mn-ea"/>
                  <a:sym typeface="+mn-lt"/>
                </a:rPr>
                <a:t>OTT</a:t>
              </a:r>
              <a:r>
                <a:rPr lang="zh-CN" altLang="en-US" sz="1800" kern="100" dirty="0">
                  <a:latin typeface="+mn-lt"/>
                  <a:ea typeface="+mn-ea"/>
                  <a:cs typeface="+mn-ea"/>
                  <a:sym typeface="+mn-lt"/>
                </a:rPr>
                <a:t>消息</a:t>
              </a:r>
              <a:endParaRPr lang="en-US" altLang="zh-CN" sz="1800" kern="100" dirty="0">
                <a:latin typeface="+mn-lt"/>
                <a:ea typeface="+mn-ea"/>
                <a:cs typeface="+mn-ea"/>
                <a:sym typeface="+mn-lt"/>
              </a:endParaRPr>
            </a:p>
          </p:txBody>
        </p:sp>
        <p:sp>
          <p:nvSpPr>
            <p:cNvPr id="35" name="矩形 34"/>
            <p:cNvSpPr/>
            <p:nvPr/>
          </p:nvSpPr>
          <p:spPr>
            <a:xfrm>
              <a:off x="8803462" y="4184420"/>
              <a:ext cx="1311661" cy="360419"/>
            </a:xfrm>
            <a:prstGeom prst="rect">
              <a:avLst/>
            </a:prstGeom>
          </p:spPr>
          <p:txBody>
            <a:bodyPr wrap="none">
              <a:spAutoFit/>
            </a:bodyPr>
            <a:lstStyle/>
            <a:p>
              <a:pPr>
                <a:lnSpc>
                  <a:spcPts val="1350"/>
                </a:lnSpc>
                <a:spcAft>
                  <a:spcPts val="450"/>
                </a:spcAft>
                <a:defRPr/>
              </a:pPr>
              <a:r>
                <a:rPr lang="zh-CN" altLang="en-US" sz="1800" kern="100" dirty="0">
                  <a:latin typeface="+mn-lt"/>
                  <a:ea typeface="+mn-ea"/>
                  <a:cs typeface="+mn-ea"/>
                  <a:sym typeface="+mn-lt"/>
                </a:rPr>
                <a:t>视频监控</a:t>
              </a:r>
              <a:endParaRPr lang="en-US" altLang="zh-CN" sz="1800" kern="100" dirty="0">
                <a:latin typeface="+mn-lt"/>
                <a:ea typeface="+mn-ea"/>
                <a:cs typeface="+mn-ea"/>
                <a:sym typeface="+mn-lt"/>
              </a:endParaRPr>
            </a:p>
          </p:txBody>
        </p:sp>
        <p:sp>
          <p:nvSpPr>
            <p:cNvPr id="36" name="矩形 35"/>
            <p:cNvSpPr/>
            <p:nvPr/>
          </p:nvSpPr>
          <p:spPr>
            <a:xfrm>
              <a:off x="5971707" y="5990651"/>
              <a:ext cx="1485225" cy="672400"/>
            </a:xfrm>
            <a:prstGeom prst="rect">
              <a:avLst/>
            </a:prstGeom>
          </p:spPr>
          <p:txBody>
            <a:bodyPr wrap="square">
              <a:spAutoFit/>
            </a:bodyPr>
            <a:lstStyle/>
            <a:p>
              <a:pPr>
                <a:lnSpc>
                  <a:spcPts val="1350"/>
                </a:lnSpc>
                <a:spcAft>
                  <a:spcPts val="450"/>
                </a:spcAft>
                <a:defRPr/>
              </a:pPr>
              <a:r>
                <a:rPr lang="zh-CN" altLang="en-US" sz="1800" kern="100" dirty="0">
                  <a:latin typeface="+mn-lt"/>
                  <a:ea typeface="+mn-ea"/>
                  <a:cs typeface="+mn-ea"/>
                  <a:sym typeface="+mn-lt"/>
                </a:rPr>
                <a:t>车联网</a:t>
              </a:r>
              <a:endParaRPr lang="en-US" altLang="zh-CN" sz="1800" kern="100" dirty="0">
                <a:latin typeface="+mn-lt"/>
                <a:ea typeface="+mn-ea"/>
                <a:cs typeface="+mn-ea"/>
                <a:sym typeface="+mn-lt"/>
              </a:endParaRPr>
            </a:p>
            <a:p>
              <a:pPr>
                <a:lnSpc>
                  <a:spcPts val="1350"/>
                </a:lnSpc>
                <a:spcAft>
                  <a:spcPts val="450"/>
                </a:spcAft>
                <a:defRPr/>
              </a:pPr>
              <a:r>
                <a:rPr lang="zh-CN" altLang="en-US" sz="1800" kern="100" dirty="0">
                  <a:latin typeface="+mn-lt"/>
                  <a:ea typeface="+mn-ea"/>
                  <a:cs typeface="+mn-ea"/>
                  <a:sym typeface="+mn-lt"/>
                </a:rPr>
                <a:t>安全驾驶</a:t>
              </a:r>
              <a:endParaRPr lang="en-US" altLang="zh-CN" sz="1800" kern="100" dirty="0">
                <a:latin typeface="+mn-lt"/>
                <a:ea typeface="+mn-ea"/>
                <a:cs typeface="+mn-ea"/>
                <a:sym typeface="+mn-lt"/>
              </a:endParaRPr>
            </a:p>
          </p:txBody>
        </p:sp>
      </p:grpSp>
      <p:sp>
        <p:nvSpPr>
          <p:cNvPr id="2" name="矩形 1">
            <a:extLst>
              <a:ext uri="{FF2B5EF4-FFF2-40B4-BE49-F238E27FC236}">
                <a16:creationId xmlns:a16="http://schemas.microsoft.com/office/drawing/2014/main" id="{CA8F8A00-93C8-4B1C-9FEC-62A254CA1CAA}"/>
              </a:ext>
            </a:extLst>
          </p:cNvPr>
          <p:cNvSpPr/>
          <p:nvPr/>
        </p:nvSpPr>
        <p:spPr>
          <a:xfrm>
            <a:off x="1277149" y="569710"/>
            <a:ext cx="1826141" cy="461665"/>
          </a:xfrm>
          <a:prstGeom prst="rect">
            <a:avLst/>
          </a:prstGeom>
        </p:spPr>
        <p:txBody>
          <a:bodyPr wrap="none">
            <a:spAutoFit/>
          </a:bodyPr>
          <a:lstStyle/>
          <a:p>
            <a:pPr defTabSz="685800" eaLnBrk="1" fontAlgn="auto" hangingPunct="1">
              <a:spcBef>
                <a:spcPts val="0"/>
              </a:spcBef>
              <a:spcAft>
                <a:spcPts val="0"/>
              </a:spcAft>
              <a:defRPr/>
            </a:pPr>
            <a:r>
              <a:rPr lang="en-US" altLang="zh-CN" b="1" kern="0" dirty="0">
                <a:solidFill>
                  <a:srgbClr val="0950A0"/>
                </a:solidFill>
                <a:latin typeface="+mn-lt"/>
                <a:ea typeface="+mn-ea"/>
                <a:cs typeface="+mn-ea"/>
                <a:sym typeface="+mn-lt"/>
              </a:rPr>
              <a:t>5G</a:t>
            </a:r>
            <a:r>
              <a:rPr lang="zh-CN" altLang="en-US" b="1" kern="0" dirty="0">
                <a:solidFill>
                  <a:srgbClr val="0950A0"/>
                </a:solidFill>
                <a:latin typeface="+mn-lt"/>
                <a:ea typeface="+mn-ea"/>
                <a:cs typeface="+mn-ea"/>
                <a:sym typeface="+mn-lt"/>
              </a:rPr>
              <a:t>典型业务</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p:cNvSpPr>
            <a:spLocks noChangeArrowheads="1"/>
          </p:cNvSpPr>
          <p:nvPr/>
        </p:nvSpPr>
        <p:spPr bwMode="auto">
          <a:xfrm>
            <a:off x="383719" y="577693"/>
            <a:ext cx="138564" cy="346249"/>
          </a:xfrm>
          <a:prstGeom prst="rect">
            <a:avLst/>
          </a:prstGeom>
          <a:noFill/>
          <a:ln w="9525">
            <a:noFill/>
            <a:miter lim="800000"/>
          </a:ln>
          <a:effectLst/>
        </p:spPr>
        <p:txBody>
          <a:bodyPr vert="horz" wrap="none" lIns="68580" tIns="34290" rIns="68580" bIns="34290" numCol="1" anchor="ctr" anchorCtr="0" compatLnSpc="1">
            <a:spAutoFit/>
          </a:bodyPr>
          <a:lstStyle/>
          <a:p>
            <a:endParaRPr lang="zh-CN" altLang="en-US" sz="1800" dirty="0">
              <a:latin typeface="+mn-lt"/>
              <a:ea typeface="+mn-ea"/>
              <a:cs typeface="+mn-ea"/>
              <a:sym typeface="+mn-lt"/>
            </a:endParaRPr>
          </a:p>
        </p:txBody>
      </p:sp>
      <p:pic>
        <p:nvPicPr>
          <p:cNvPr id="22" name="Picture 2"/>
          <p:cNvPicPr>
            <a:picLocks noChangeAspect="1" noChangeArrowheads="1"/>
          </p:cNvPicPr>
          <p:nvPr/>
        </p:nvPicPr>
        <p:blipFill>
          <a:blip r:embed="rId3" cstate="print"/>
          <a:srcRect/>
          <a:stretch>
            <a:fillRect/>
          </a:stretch>
        </p:blipFill>
        <p:spPr bwMode="auto">
          <a:xfrm>
            <a:off x="231035" y="1548022"/>
            <a:ext cx="8660095" cy="4209581"/>
          </a:xfrm>
          <a:prstGeom prst="rect">
            <a:avLst/>
          </a:prstGeom>
          <a:noFill/>
          <a:ln w="9525">
            <a:noFill/>
            <a:miter lim="800000"/>
            <a:headEnd/>
            <a:tailEnd/>
          </a:ln>
        </p:spPr>
      </p:pic>
      <p:sp>
        <p:nvSpPr>
          <p:cNvPr id="2" name="矩形 1">
            <a:extLst>
              <a:ext uri="{FF2B5EF4-FFF2-40B4-BE49-F238E27FC236}">
                <a16:creationId xmlns:a16="http://schemas.microsoft.com/office/drawing/2014/main" id="{ACCEE162-E513-4B4E-A725-392DA6AAC015}"/>
              </a:ext>
            </a:extLst>
          </p:cNvPr>
          <p:cNvSpPr/>
          <p:nvPr/>
        </p:nvSpPr>
        <p:spPr>
          <a:xfrm>
            <a:off x="1331640" y="519984"/>
            <a:ext cx="2031325" cy="461665"/>
          </a:xfrm>
          <a:prstGeom prst="rect">
            <a:avLst/>
          </a:prstGeom>
        </p:spPr>
        <p:txBody>
          <a:bodyPr wrap="none">
            <a:spAutoFit/>
          </a:bodyPr>
          <a:lstStyle/>
          <a:p>
            <a:pPr defTabSz="685800" eaLnBrk="1" fontAlgn="auto" hangingPunct="1">
              <a:spcBef>
                <a:spcPts val="0"/>
              </a:spcBef>
              <a:spcAft>
                <a:spcPts val="0"/>
              </a:spcAft>
              <a:defRPr/>
            </a:pPr>
            <a:r>
              <a:rPr lang="zh-CN" altLang="en-US" b="1" kern="0" dirty="0">
                <a:solidFill>
                  <a:srgbClr val="0950A0"/>
                </a:solidFill>
                <a:latin typeface="+mn-lt"/>
                <a:ea typeface="+mn-ea"/>
                <a:cs typeface="+mn-ea"/>
                <a:sym typeface="+mn-lt"/>
              </a:rPr>
              <a:t>未来触手可及</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755651" y="765175"/>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
                <a:schemeClr val="folHlink"/>
              </a:buClr>
              <a:buSzPct val="60000"/>
              <a:buFont typeface="Wingdings" panose="05000000000000000000" pitchFamily="2" charset="2"/>
              <a:buChar char="n"/>
            </a:pPr>
            <a:r>
              <a:rPr lang="zh-CN" altLang="en-US" sz="2800" b="1">
                <a:latin typeface="+mn-lt"/>
                <a:ea typeface="+mn-ea"/>
                <a:cs typeface="+mn-ea"/>
                <a:sym typeface="+mn-lt"/>
              </a:rPr>
              <a:t>第一代移动通信的收费模式</a:t>
            </a:r>
          </a:p>
          <a:p>
            <a:pPr eaLnBrk="1" hangingPunct="1">
              <a:spcBef>
                <a:spcPct val="0"/>
              </a:spcBef>
              <a:buClr>
                <a:schemeClr val="folHlink"/>
              </a:buClr>
              <a:buSzPct val="60000"/>
              <a:buFont typeface="Wingdings" panose="05000000000000000000" pitchFamily="2" charset="2"/>
              <a:buChar char="n"/>
            </a:pPr>
            <a:r>
              <a:rPr lang="zh-CN" altLang="en-US" sz="2800" b="1">
                <a:latin typeface="+mn-lt"/>
                <a:ea typeface="+mn-ea"/>
                <a:cs typeface="+mn-ea"/>
                <a:sym typeface="+mn-lt"/>
              </a:rPr>
              <a:t>商用之初</a:t>
            </a:r>
          </a:p>
        </p:txBody>
      </p:sp>
      <p:pic>
        <p:nvPicPr>
          <p:cNvPr id="21507" name="对象 4"/>
          <p:cNvPicPr>
            <a:picLocks noChangeAspect="1" noChangeArrowheads="1"/>
          </p:cNvPicPr>
          <p:nvPr/>
        </p:nvPicPr>
        <p:blipFill>
          <a:blip r:embed="rId2">
            <a:extLst>
              <a:ext uri="{28A0092B-C50C-407E-A947-70E740481C1C}">
                <a14:useLocalDpi xmlns:a14="http://schemas.microsoft.com/office/drawing/2010/main" val="0"/>
              </a:ext>
            </a:extLst>
          </a:blip>
          <a:srcRect t="-4179" r="-594" b="-1213"/>
          <a:stretch>
            <a:fillRect/>
          </a:stretch>
        </p:blipFill>
        <p:spPr bwMode="auto">
          <a:xfrm>
            <a:off x="900114" y="1773238"/>
            <a:ext cx="7632700" cy="3600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8" name="矩形 9"/>
          <p:cNvSpPr>
            <a:spLocks noChangeArrowheads="1"/>
          </p:cNvSpPr>
          <p:nvPr/>
        </p:nvSpPr>
        <p:spPr bwMode="auto">
          <a:xfrm>
            <a:off x="2916242" y="4879975"/>
            <a:ext cx="379142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lang="zh-CN" altLang="en-US" sz="2800" b="1">
                <a:latin typeface="+mn-lt"/>
                <a:ea typeface="+mn-ea"/>
                <a:cs typeface="+mn-ea"/>
                <a:sym typeface="+mn-lt"/>
              </a:rPr>
              <a:t>模拟移动通信制式分布</a:t>
            </a:r>
          </a:p>
        </p:txBody>
      </p:sp>
      <p:sp>
        <p:nvSpPr>
          <p:cNvPr id="21509" name="Oval 7"/>
          <p:cNvSpPr>
            <a:spLocks noChangeArrowheads="1"/>
          </p:cNvSpPr>
          <p:nvPr/>
        </p:nvSpPr>
        <p:spPr bwMode="auto">
          <a:xfrm>
            <a:off x="900113" y="2132016"/>
            <a:ext cx="1295400" cy="64928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lang="zh-CN" altLang="en-US" sz="1400">
              <a:solidFill>
                <a:srgbClr val="0000FF"/>
              </a:solidFill>
              <a:latin typeface="+mn-lt"/>
              <a:ea typeface="+mn-ea"/>
              <a:cs typeface="+mn-ea"/>
              <a:sym typeface="+mn-lt"/>
            </a:endParaRPr>
          </a:p>
        </p:txBody>
      </p:sp>
      <p:sp>
        <p:nvSpPr>
          <p:cNvPr id="21510" name="Oval 8"/>
          <p:cNvSpPr>
            <a:spLocks noChangeArrowheads="1"/>
          </p:cNvSpPr>
          <p:nvPr/>
        </p:nvSpPr>
        <p:spPr bwMode="auto">
          <a:xfrm>
            <a:off x="3995742" y="1757366"/>
            <a:ext cx="719137" cy="4476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lang="zh-CN" altLang="en-US" sz="1400">
              <a:solidFill>
                <a:srgbClr val="0000FF"/>
              </a:solidFill>
              <a:latin typeface="+mn-lt"/>
              <a:ea typeface="+mn-ea"/>
              <a:cs typeface="+mn-ea"/>
              <a:sym typeface="+mn-lt"/>
            </a:endParaRPr>
          </a:p>
        </p:txBody>
      </p:sp>
      <p:sp>
        <p:nvSpPr>
          <p:cNvPr id="21511" name="Oval 9"/>
          <p:cNvSpPr>
            <a:spLocks noChangeArrowheads="1"/>
          </p:cNvSpPr>
          <p:nvPr/>
        </p:nvSpPr>
        <p:spPr bwMode="auto">
          <a:xfrm>
            <a:off x="3321050" y="1947866"/>
            <a:ext cx="719139" cy="4476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lang="zh-CN" altLang="en-US" sz="1400">
              <a:solidFill>
                <a:srgbClr val="0000FF"/>
              </a:solidFill>
              <a:latin typeface="+mn-lt"/>
              <a:ea typeface="+mn-ea"/>
              <a:cs typeface="+mn-ea"/>
              <a:sym typeface="+mn-lt"/>
            </a:endParaRPr>
          </a:p>
        </p:txBody>
      </p:sp>
      <p:sp>
        <p:nvSpPr>
          <p:cNvPr id="21512" name="AutoShape 10"/>
          <p:cNvSpPr>
            <a:spLocks noChangeArrowheads="1"/>
          </p:cNvSpPr>
          <p:nvPr/>
        </p:nvSpPr>
        <p:spPr bwMode="auto">
          <a:xfrm>
            <a:off x="34929" y="3933826"/>
            <a:ext cx="1368425" cy="719139"/>
          </a:xfrm>
          <a:prstGeom prst="wedgeRoundRectCallout">
            <a:avLst>
              <a:gd name="adj1" fmla="val 61139"/>
              <a:gd name="adj2" fmla="val -21158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lang="zh-CN" altLang="zh-CN" b="1">
                <a:latin typeface="+mn-lt"/>
                <a:ea typeface="+mn-ea"/>
                <a:cs typeface="+mn-ea"/>
                <a:sym typeface="+mn-lt"/>
              </a:rPr>
              <a:t>北美系统</a:t>
            </a:r>
          </a:p>
        </p:txBody>
      </p:sp>
      <p:sp>
        <p:nvSpPr>
          <p:cNvPr id="21513" name="AutoShape 11"/>
          <p:cNvSpPr>
            <a:spLocks noChangeArrowheads="1"/>
          </p:cNvSpPr>
          <p:nvPr/>
        </p:nvSpPr>
        <p:spPr bwMode="auto">
          <a:xfrm>
            <a:off x="4860929" y="3862391"/>
            <a:ext cx="1368425" cy="719137"/>
          </a:xfrm>
          <a:prstGeom prst="wedgeRoundRectCallout">
            <a:avLst>
              <a:gd name="adj1" fmla="val -120417"/>
              <a:gd name="adj2" fmla="val -256403"/>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lang="zh-CN" altLang="zh-CN" b="1">
                <a:latin typeface="+mn-lt"/>
                <a:ea typeface="+mn-ea"/>
                <a:cs typeface="+mn-ea"/>
                <a:sym typeface="+mn-lt"/>
              </a:rPr>
              <a:t>英国</a:t>
            </a:r>
          </a:p>
        </p:txBody>
      </p:sp>
      <p:sp>
        <p:nvSpPr>
          <p:cNvPr id="21514" name="AutoShape 12"/>
          <p:cNvSpPr>
            <a:spLocks noChangeArrowheads="1"/>
          </p:cNvSpPr>
          <p:nvPr/>
        </p:nvSpPr>
        <p:spPr bwMode="auto">
          <a:xfrm>
            <a:off x="5508629" y="1630366"/>
            <a:ext cx="2232025" cy="719137"/>
          </a:xfrm>
          <a:prstGeom prst="wedgeRoundRectCallout">
            <a:avLst>
              <a:gd name="adj1" fmla="val -98718"/>
              <a:gd name="adj2" fmla="val 3057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lang="zh-CN" altLang="zh-CN" b="1">
                <a:latin typeface="+mn-lt"/>
                <a:ea typeface="+mn-ea"/>
                <a:cs typeface="+mn-ea"/>
                <a:sym typeface="+mn-lt"/>
              </a:rPr>
              <a:t>北欧（瑞典、挪威和丹麦）</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对象 5"/>
          <p:cNvPicPr>
            <a:picLocks noChangeAspect="1" noChangeArrowheads="1"/>
          </p:cNvPicPr>
          <p:nvPr/>
        </p:nvPicPr>
        <p:blipFill>
          <a:blip r:embed="rId2">
            <a:extLst>
              <a:ext uri="{28A0092B-C50C-407E-A947-70E740481C1C}">
                <a14:useLocalDpi xmlns:a14="http://schemas.microsoft.com/office/drawing/2010/main" val="0"/>
              </a:ext>
            </a:extLst>
          </a:blip>
          <a:srcRect t="-212" r="-131" b="-533"/>
          <a:stretch>
            <a:fillRect/>
          </a:stretch>
        </p:blipFill>
        <p:spPr bwMode="auto">
          <a:xfrm>
            <a:off x="971551" y="1219201"/>
            <a:ext cx="7920039" cy="461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1" name="矩形 6"/>
          <p:cNvSpPr>
            <a:spLocks noChangeArrowheads="1"/>
          </p:cNvSpPr>
          <p:nvPr/>
        </p:nvSpPr>
        <p:spPr bwMode="auto">
          <a:xfrm>
            <a:off x="3851278" y="6043616"/>
            <a:ext cx="1887055"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lang="zh-CN" altLang="en-US" sz="2200" b="1">
                <a:latin typeface="+mn-lt"/>
                <a:ea typeface="+mn-ea"/>
                <a:cs typeface="+mn-ea"/>
                <a:sym typeface="+mn-lt"/>
              </a:rPr>
              <a:t>大哥大的不足</a:t>
            </a:r>
          </a:p>
        </p:txBody>
      </p:sp>
      <p:sp>
        <p:nvSpPr>
          <p:cNvPr id="5" name="矩形 6"/>
          <p:cNvSpPr>
            <a:spLocks noChangeArrowheads="1"/>
          </p:cNvSpPr>
          <p:nvPr/>
        </p:nvSpPr>
        <p:spPr bwMode="auto">
          <a:xfrm>
            <a:off x="323851" y="4675191"/>
            <a:ext cx="3057247"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lang="zh-CN" altLang="zh-CN" sz="2200">
                <a:latin typeface="+mn-lt"/>
                <a:ea typeface="+mn-ea"/>
                <a:cs typeface="+mn-ea"/>
                <a:sym typeface="+mn-lt"/>
              </a:rPr>
              <a:t>2001年我国模拟网关闭</a:t>
            </a:r>
          </a:p>
        </p:txBody>
      </p:sp>
      <p:pic>
        <p:nvPicPr>
          <p:cNvPr id="22533" name="对象 5"/>
          <p:cNvPicPr>
            <a:picLocks noChangeAspect="1" noChangeArrowheads="1"/>
          </p:cNvPicPr>
          <p:nvPr/>
        </p:nvPicPr>
        <p:blipFill>
          <a:blip r:embed="rId2">
            <a:extLst>
              <a:ext uri="{28A0092B-C50C-407E-A947-70E740481C1C}">
                <a14:useLocalDpi xmlns:a14="http://schemas.microsoft.com/office/drawing/2010/main" val="0"/>
              </a:ext>
            </a:extLst>
          </a:blip>
          <a:srcRect t="-212" r="-131" b="-533"/>
          <a:stretch>
            <a:fillRect/>
          </a:stretch>
        </p:blipFill>
        <p:spPr bwMode="auto">
          <a:xfrm>
            <a:off x="971551" y="1235075"/>
            <a:ext cx="7920039" cy="461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矩形 6"/>
          <p:cNvSpPr>
            <a:spLocks noChangeArrowheads="1"/>
          </p:cNvSpPr>
          <p:nvPr/>
        </p:nvSpPr>
        <p:spPr bwMode="auto">
          <a:xfrm>
            <a:off x="3851278" y="6057903"/>
            <a:ext cx="1887055"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lang="zh-CN" altLang="en-US" sz="2200" b="1">
                <a:latin typeface="+mn-lt"/>
                <a:ea typeface="+mn-ea"/>
                <a:cs typeface="+mn-ea"/>
                <a:sym typeface="+mn-lt"/>
              </a:rPr>
              <a:t>大哥大的不足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8" name="Rectangle 2"/>
          <p:cNvSpPr>
            <a:spLocks noGrp="1" noChangeArrowheads="1"/>
          </p:cNvSpPr>
          <p:nvPr>
            <p:ph type="title" idx="4294967295"/>
          </p:nvPr>
        </p:nvSpPr>
        <p:spPr>
          <a:xfrm>
            <a:off x="827584" y="332656"/>
            <a:ext cx="6477000" cy="867930"/>
          </a:xfrm>
        </p:spPr>
        <p:txBody>
          <a:bodyPr>
            <a:spAutoFit/>
          </a:bodyPr>
          <a:lstStyle/>
          <a:p>
            <a:pPr>
              <a:defRPr/>
            </a:pPr>
            <a:br>
              <a:rPr lang="en-US" altLang="zh-CN" sz="2800" b="1" dirty="0">
                <a:latin typeface="+mn-lt"/>
                <a:ea typeface="+mn-ea"/>
                <a:cs typeface="+mn-ea"/>
                <a:sym typeface="+mn-lt"/>
              </a:rPr>
            </a:br>
            <a:r>
              <a:rPr lang="zh-CN" altLang="en-US" sz="2800" b="1" dirty="0">
                <a:latin typeface="+mn-lt"/>
                <a:ea typeface="+mn-ea"/>
                <a:cs typeface="+mn-ea"/>
                <a:sym typeface="+mn-lt"/>
              </a:rPr>
              <a:t>第二代数字移动通信系统</a:t>
            </a:r>
            <a:r>
              <a:rPr lang="en-US" altLang="zh-CN" sz="2800" b="1" dirty="0">
                <a:latin typeface="+mn-lt"/>
                <a:ea typeface="+mn-ea"/>
                <a:cs typeface="+mn-ea"/>
                <a:sym typeface="+mn-lt"/>
              </a:rPr>
              <a:t>(2G)</a:t>
            </a:r>
          </a:p>
        </p:txBody>
      </p:sp>
      <p:sp>
        <p:nvSpPr>
          <p:cNvPr id="295939" name="Rectangle 3"/>
          <p:cNvSpPr>
            <a:spLocks noGrp="1" noChangeArrowheads="1"/>
          </p:cNvSpPr>
          <p:nvPr>
            <p:ph type="body" idx="4294967295"/>
          </p:nvPr>
        </p:nvSpPr>
        <p:spPr>
          <a:xfrm>
            <a:off x="683568" y="1412776"/>
            <a:ext cx="8064500" cy="4383087"/>
          </a:xfrm>
        </p:spPr>
        <p:txBody>
          <a:bodyPr rtlCol="0">
            <a:noAutofit/>
          </a:bodyPr>
          <a:lstStyle/>
          <a:p>
            <a:pPr marL="182875" indent="-182875">
              <a:buNone/>
              <a:defRPr/>
            </a:pPr>
            <a:r>
              <a:rPr lang="en-US" altLang="zh-CN" sz="2400" b="1" dirty="0">
                <a:cs typeface="+mn-ea"/>
                <a:sym typeface="+mn-lt"/>
              </a:rPr>
              <a:t>1982</a:t>
            </a:r>
            <a:r>
              <a:rPr lang="zh-CN" altLang="en-US" sz="2400" b="1" dirty="0">
                <a:cs typeface="+mn-ea"/>
                <a:sym typeface="+mn-lt"/>
              </a:rPr>
              <a:t>开始研究，</a:t>
            </a:r>
            <a:r>
              <a:rPr lang="en-US" altLang="zh-CN" sz="2400" b="1" dirty="0">
                <a:cs typeface="+mn-ea"/>
                <a:sym typeface="+mn-lt"/>
              </a:rPr>
              <a:t>1993</a:t>
            </a:r>
            <a:r>
              <a:rPr lang="zh-CN" altLang="en-US" sz="2400" b="1" dirty="0">
                <a:cs typeface="+mn-ea"/>
                <a:sym typeface="+mn-lt"/>
              </a:rPr>
              <a:t>年投入商用</a:t>
            </a:r>
          </a:p>
          <a:p>
            <a:pPr marL="182875" indent="-182875">
              <a:defRPr/>
            </a:pPr>
            <a:r>
              <a:rPr lang="zh-CN" altLang="en-US" sz="2400" b="1" dirty="0">
                <a:cs typeface="+mn-ea"/>
                <a:sym typeface="+mn-lt"/>
              </a:rPr>
              <a:t>无线接口传输的是</a:t>
            </a:r>
            <a:r>
              <a:rPr lang="zh-CN" altLang="en-US" sz="2400" b="1" dirty="0">
                <a:solidFill>
                  <a:srgbClr val="FF9900"/>
                </a:solidFill>
                <a:cs typeface="+mn-ea"/>
                <a:sym typeface="+mn-lt"/>
              </a:rPr>
              <a:t>数字</a:t>
            </a:r>
            <a:r>
              <a:rPr lang="zh-CN" altLang="en-US" sz="2400" b="1" dirty="0">
                <a:cs typeface="+mn-ea"/>
                <a:sym typeface="+mn-lt"/>
              </a:rPr>
              <a:t>信号</a:t>
            </a:r>
          </a:p>
          <a:p>
            <a:pPr marL="182875" indent="-182875">
              <a:defRPr/>
            </a:pPr>
            <a:r>
              <a:rPr lang="zh-CN" altLang="en-US" sz="2400" b="1" dirty="0">
                <a:cs typeface="+mn-ea"/>
                <a:sym typeface="+mn-lt"/>
              </a:rPr>
              <a:t>标准相对统一，主要制式有：泛欧标准的</a:t>
            </a:r>
            <a:r>
              <a:rPr lang="en-US" altLang="zh-CN" sz="2400" b="1" dirty="0">
                <a:cs typeface="+mn-ea"/>
                <a:sym typeface="+mn-lt"/>
              </a:rPr>
              <a:t>GSM</a:t>
            </a:r>
            <a:r>
              <a:rPr lang="zh-CN" altLang="en-US" sz="2400" b="1" dirty="0">
                <a:cs typeface="+mn-ea"/>
                <a:sym typeface="+mn-lt"/>
              </a:rPr>
              <a:t>、美</a:t>
            </a:r>
            <a:r>
              <a:rPr lang="en-US" altLang="zh-CN" sz="2400" b="1" dirty="0">
                <a:cs typeface="+mn-ea"/>
                <a:sym typeface="+mn-lt"/>
              </a:rPr>
              <a:t>DAMPS(</a:t>
            </a:r>
            <a:r>
              <a:rPr lang="zh-CN" altLang="en-US" sz="2400" dirty="0">
                <a:cs typeface="+mn-ea"/>
                <a:sym typeface="+mn-lt"/>
              </a:rPr>
              <a:t>数字先进移动电话系统</a:t>
            </a:r>
            <a:r>
              <a:rPr lang="zh-CN" altLang="en-US" sz="3200" dirty="0">
                <a:cs typeface="+mn-ea"/>
                <a:sym typeface="+mn-lt"/>
              </a:rPr>
              <a:t> </a:t>
            </a:r>
            <a:r>
              <a:rPr lang="en-US" altLang="zh-CN" sz="2400" b="1" dirty="0">
                <a:cs typeface="+mn-ea"/>
                <a:sym typeface="+mn-lt"/>
              </a:rPr>
              <a:t>)</a:t>
            </a:r>
            <a:r>
              <a:rPr lang="zh-CN" altLang="en-US" sz="2400" b="1" dirty="0">
                <a:cs typeface="+mn-ea"/>
                <a:sym typeface="+mn-lt"/>
              </a:rPr>
              <a:t>和</a:t>
            </a:r>
            <a:r>
              <a:rPr lang="en-US" altLang="zh-CN" sz="2400" b="1" dirty="0">
                <a:cs typeface="+mn-ea"/>
                <a:sym typeface="+mn-lt"/>
              </a:rPr>
              <a:t>IS-95CDMA</a:t>
            </a:r>
            <a:r>
              <a:rPr lang="zh-CN" altLang="en-US" sz="2400" b="1" dirty="0">
                <a:cs typeface="+mn-ea"/>
                <a:sym typeface="+mn-lt"/>
              </a:rPr>
              <a:t>、日本</a:t>
            </a:r>
            <a:r>
              <a:rPr lang="en-US" altLang="zh-CN" sz="2400" b="1" dirty="0">
                <a:cs typeface="+mn-ea"/>
                <a:sym typeface="+mn-lt"/>
              </a:rPr>
              <a:t>PDH</a:t>
            </a:r>
            <a:r>
              <a:rPr lang="zh-CN" altLang="en-US" sz="2400" b="1" dirty="0">
                <a:cs typeface="+mn-ea"/>
                <a:sym typeface="+mn-lt"/>
              </a:rPr>
              <a:t>等</a:t>
            </a:r>
          </a:p>
          <a:p>
            <a:pPr marL="182875" indent="-182875">
              <a:defRPr/>
            </a:pPr>
            <a:r>
              <a:rPr lang="zh-CN" altLang="en-US" sz="2400" b="1" dirty="0">
                <a:cs typeface="+mn-ea"/>
                <a:sym typeface="+mn-lt"/>
              </a:rPr>
              <a:t>可实现区域性漫游</a:t>
            </a:r>
          </a:p>
          <a:p>
            <a:pPr marL="182875" indent="-182875">
              <a:defRPr/>
            </a:pPr>
            <a:r>
              <a:rPr lang="zh-CN" altLang="en-US" sz="2400" b="1" dirty="0">
                <a:cs typeface="+mn-ea"/>
                <a:sym typeface="+mn-lt"/>
              </a:rPr>
              <a:t>采用</a:t>
            </a:r>
            <a:r>
              <a:rPr lang="en-US" altLang="zh-CN" sz="2400" b="1" dirty="0">
                <a:solidFill>
                  <a:srgbClr val="FF9900"/>
                </a:solidFill>
                <a:cs typeface="+mn-ea"/>
                <a:sym typeface="+mn-lt"/>
              </a:rPr>
              <a:t>TDMA/CDMA</a:t>
            </a:r>
            <a:r>
              <a:rPr lang="zh-CN" altLang="en-US" sz="2400" b="1" dirty="0">
                <a:cs typeface="+mn-ea"/>
                <a:sym typeface="+mn-lt"/>
              </a:rPr>
              <a:t>技术，频率利用率高；系统容量大</a:t>
            </a:r>
          </a:p>
          <a:p>
            <a:pPr marL="182875" indent="-182875">
              <a:defRPr/>
            </a:pPr>
            <a:r>
              <a:rPr lang="zh-CN" altLang="en-US" sz="2400" b="1" dirty="0">
                <a:cs typeface="+mn-ea"/>
                <a:sym typeface="+mn-lt"/>
              </a:rPr>
              <a:t>业务种类比较多，可提供</a:t>
            </a:r>
            <a:r>
              <a:rPr lang="zh-CN" altLang="en-US" sz="2400" b="1" dirty="0">
                <a:solidFill>
                  <a:srgbClr val="FF9900"/>
                </a:solidFill>
                <a:cs typeface="+mn-ea"/>
                <a:sym typeface="+mn-lt"/>
              </a:rPr>
              <a:t>语音、低速数据</a:t>
            </a:r>
            <a:r>
              <a:rPr lang="en-US" altLang="zh-CN" sz="2400" b="1" dirty="0">
                <a:solidFill>
                  <a:srgbClr val="FF9900"/>
                </a:solidFill>
                <a:cs typeface="+mn-ea"/>
                <a:sym typeface="+mn-lt"/>
              </a:rPr>
              <a:t>(</a:t>
            </a:r>
            <a:r>
              <a:rPr lang="zh-CN" altLang="en-US" sz="2400" b="1" dirty="0">
                <a:solidFill>
                  <a:srgbClr val="FF9900"/>
                </a:solidFill>
                <a:cs typeface="+mn-ea"/>
                <a:sym typeface="+mn-lt"/>
              </a:rPr>
              <a:t>最高用户接入速率</a:t>
            </a:r>
            <a:r>
              <a:rPr lang="en-US" altLang="zh-CN" sz="2400" b="1" dirty="0">
                <a:solidFill>
                  <a:srgbClr val="FF9900"/>
                </a:solidFill>
                <a:cs typeface="+mn-ea"/>
                <a:sym typeface="+mn-lt"/>
              </a:rPr>
              <a:t>9.6Kbps</a:t>
            </a:r>
            <a:r>
              <a:rPr lang="zh-CN" altLang="en-US" sz="2400" b="1" dirty="0">
                <a:solidFill>
                  <a:srgbClr val="FF9900"/>
                </a:solidFill>
                <a:cs typeface="+mn-ea"/>
                <a:sym typeface="+mn-lt"/>
              </a:rPr>
              <a:t>，只能传送一些小数据量的文本信息：</a:t>
            </a:r>
            <a:r>
              <a:rPr lang="en-US" altLang="zh-CN" sz="2400" b="1" dirty="0">
                <a:solidFill>
                  <a:srgbClr val="FF9900"/>
                </a:solidFill>
                <a:cs typeface="+mn-ea"/>
                <a:sym typeface="+mn-lt"/>
              </a:rPr>
              <a:t>Fax</a:t>
            </a:r>
            <a:r>
              <a:rPr lang="zh-CN" altLang="en-US" sz="2400" b="1" dirty="0">
                <a:solidFill>
                  <a:srgbClr val="FF9900"/>
                </a:solidFill>
                <a:cs typeface="+mn-ea"/>
                <a:sym typeface="+mn-lt"/>
              </a:rPr>
              <a:t>、</a:t>
            </a:r>
            <a:r>
              <a:rPr lang="en-US" altLang="zh-CN" sz="2400" b="1" dirty="0">
                <a:solidFill>
                  <a:srgbClr val="FF9900"/>
                </a:solidFill>
                <a:cs typeface="+mn-ea"/>
                <a:sym typeface="+mn-lt"/>
              </a:rPr>
              <a:t>Email</a:t>
            </a:r>
            <a:r>
              <a:rPr lang="zh-CN" altLang="en-US" sz="2400" b="1" dirty="0">
                <a:solidFill>
                  <a:srgbClr val="FF9900"/>
                </a:solidFill>
                <a:cs typeface="+mn-ea"/>
                <a:sym typeface="+mn-lt"/>
              </a:rPr>
              <a:t>、</a:t>
            </a:r>
            <a:r>
              <a:rPr lang="en-US" altLang="zh-CN" sz="2400" b="1" dirty="0">
                <a:solidFill>
                  <a:srgbClr val="FF9900"/>
                </a:solidFill>
                <a:cs typeface="+mn-ea"/>
                <a:sym typeface="+mn-lt"/>
              </a:rPr>
              <a:t>FTP)</a:t>
            </a:r>
          </a:p>
          <a:p>
            <a:pPr marL="182875" indent="-182875">
              <a:defRPr/>
            </a:pPr>
            <a:r>
              <a:rPr lang="zh-CN" altLang="en-US" sz="2400" b="1" dirty="0">
                <a:cs typeface="+mn-ea"/>
                <a:sym typeface="+mn-lt"/>
              </a:rPr>
              <a:t>保密性好（数字信号可以加密）</a:t>
            </a:r>
          </a:p>
          <a:p>
            <a:pPr marL="182875" indent="-182875">
              <a:defRPr/>
            </a:pPr>
            <a:r>
              <a:rPr lang="zh-CN" altLang="en-US" sz="2400" b="1" dirty="0">
                <a:cs typeface="+mn-ea"/>
                <a:sym typeface="+mn-lt"/>
              </a:rPr>
              <a:t>安全性好，不易被盗号（</a:t>
            </a:r>
            <a:r>
              <a:rPr lang="en-US" altLang="zh-CN" sz="2400" b="1" dirty="0">
                <a:cs typeface="+mn-ea"/>
                <a:sym typeface="+mn-lt"/>
              </a:rPr>
              <a:t>MS</a:t>
            </a:r>
            <a:r>
              <a:rPr lang="zh-CN" altLang="en-US" sz="2400" b="1" dirty="0">
                <a:cs typeface="+mn-ea"/>
                <a:sym typeface="+mn-lt"/>
              </a:rPr>
              <a:t>身份有完善的保护）</a:t>
            </a:r>
          </a:p>
          <a:p>
            <a:pPr marL="182875" indent="-182875">
              <a:defRPr/>
            </a:pPr>
            <a:r>
              <a:rPr lang="zh-CN" altLang="en-US" sz="2400" b="1" dirty="0">
                <a:cs typeface="+mn-ea"/>
                <a:sym typeface="+mn-lt"/>
              </a:rPr>
              <a:t>抗干扰性好，信号好</a:t>
            </a:r>
          </a:p>
          <a:p>
            <a:pPr marL="182875" indent="-182875">
              <a:defRPr/>
            </a:pPr>
            <a:endParaRPr lang="en-US" altLang="zh-CN" sz="2400" b="1" dirty="0">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5938"/>
                                        </p:tgtEl>
                                        <p:attrNameLst>
                                          <p:attrName>style.visibility</p:attrName>
                                        </p:attrNameLst>
                                      </p:cBhvr>
                                      <p:to>
                                        <p:strVal val="visible"/>
                                      </p:to>
                                    </p:set>
                                    <p:animEffect transition="in" filter="wipe(left)">
                                      <p:cBhvr>
                                        <p:cTn id="7" dur="500"/>
                                        <p:tgtEl>
                                          <p:spTgt spid="29593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5939">
                                            <p:txEl>
                                              <p:pRg st="0" end="0"/>
                                            </p:txEl>
                                          </p:spTgt>
                                        </p:tgtEl>
                                        <p:attrNameLst>
                                          <p:attrName>style.visibility</p:attrName>
                                        </p:attrNameLst>
                                      </p:cBhvr>
                                      <p:to>
                                        <p:strVal val="visible"/>
                                      </p:to>
                                    </p:set>
                                    <p:animEffect transition="in" filter="fade">
                                      <p:cBhvr>
                                        <p:cTn id="11" dur="1000"/>
                                        <p:tgtEl>
                                          <p:spTgt spid="295939">
                                            <p:txEl>
                                              <p:pRg st="0" end="0"/>
                                            </p:txEl>
                                          </p:spTgt>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95939">
                                            <p:txEl>
                                              <p:pRg st="1" end="1"/>
                                            </p:txEl>
                                          </p:spTgt>
                                        </p:tgtEl>
                                        <p:attrNameLst>
                                          <p:attrName>style.visibility</p:attrName>
                                        </p:attrNameLst>
                                      </p:cBhvr>
                                      <p:to>
                                        <p:strVal val="visible"/>
                                      </p:to>
                                    </p:set>
                                    <p:animEffect transition="in" filter="fade">
                                      <p:cBhvr>
                                        <p:cTn id="15" dur="1000"/>
                                        <p:tgtEl>
                                          <p:spTgt spid="295939">
                                            <p:txEl>
                                              <p:pRg st="1" end="1"/>
                                            </p:txEl>
                                          </p:spTgt>
                                        </p:tgtEl>
                                      </p:cBhvr>
                                    </p:animEffect>
                                  </p:childTnLst>
                                </p:cTn>
                              </p:par>
                            </p:childTnLst>
                          </p:cTn>
                        </p:par>
                        <p:par>
                          <p:cTn id="16" fill="hold" nodeType="afterGroup">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95939">
                                            <p:txEl>
                                              <p:pRg st="2" end="2"/>
                                            </p:txEl>
                                          </p:spTgt>
                                        </p:tgtEl>
                                        <p:attrNameLst>
                                          <p:attrName>style.visibility</p:attrName>
                                        </p:attrNameLst>
                                      </p:cBhvr>
                                      <p:to>
                                        <p:strVal val="visible"/>
                                      </p:to>
                                    </p:set>
                                    <p:animEffect transition="in" filter="fade">
                                      <p:cBhvr>
                                        <p:cTn id="19" dur="1000"/>
                                        <p:tgtEl>
                                          <p:spTgt spid="295939">
                                            <p:txEl>
                                              <p:pRg st="2" end="2"/>
                                            </p:txEl>
                                          </p:spTgt>
                                        </p:tgtEl>
                                      </p:cBhvr>
                                    </p:animEffect>
                                  </p:childTnLst>
                                </p:cTn>
                              </p:par>
                            </p:childTnLst>
                          </p:cTn>
                        </p:par>
                        <p:par>
                          <p:cTn id="20" fill="hold" nodeType="afterGroup">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295939">
                                            <p:txEl>
                                              <p:pRg st="3" end="3"/>
                                            </p:txEl>
                                          </p:spTgt>
                                        </p:tgtEl>
                                        <p:attrNameLst>
                                          <p:attrName>style.visibility</p:attrName>
                                        </p:attrNameLst>
                                      </p:cBhvr>
                                      <p:to>
                                        <p:strVal val="visible"/>
                                      </p:to>
                                    </p:set>
                                    <p:animEffect transition="in" filter="fade">
                                      <p:cBhvr>
                                        <p:cTn id="23" dur="1000"/>
                                        <p:tgtEl>
                                          <p:spTgt spid="295939">
                                            <p:txEl>
                                              <p:pRg st="3" end="3"/>
                                            </p:txEl>
                                          </p:spTgt>
                                        </p:tgtEl>
                                      </p:cBhvr>
                                    </p:animEffect>
                                  </p:childTnLst>
                                </p:cTn>
                              </p:par>
                            </p:childTnLst>
                          </p:cTn>
                        </p:par>
                        <p:par>
                          <p:cTn id="24" fill="hold" nodeType="afterGroup">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295939">
                                            <p:txEl>
                                              <p:pRg st="4" end="4"/>
                                            </p:txEl>
                                          </p:spTgt>
                                        </p:tgtEl>
                                        <p:attrNameLst>
                                          <p:attrName>style.visibility</p:attrName>
                                        </p:attrNameLst>
                                      </p:cBhvr>
                                      <p:to>
                                        <p:strVal val="visible"/>
                                      </p:to>
                                    </p:set>
                                    <p:animEffect transition="in" filter="fade">
                                      <p:cBhvr>
                                        <p:cTn id="27" dur="1000"/>
                                        <p:tgtEl>
                                          <p:spTgt spid="295939">
                                            <p:txEl>
                                              <p:pRg st="4" end="4"/>
                                            </p:txEl>
                                          </p:spTgt>
                                        </p:tgtEl>
                                      </p:cBhvr>
                                    </p:animEffect>
                                  </p:childTnLst>
                                </p:cTn>
                              </p:par>
                            </p:childTnLst>
                          </p:cTn>
                        </p:par>
                        <p:par>
                          <p:cTn id="28" fill="hold" nodeType="afterGroup">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295939">
                                            <p:txEl>
                                              <p:pRg st="5" end="5"/>
                                            </p:txEl>
                                          </p:spTgt>
                                        </p:tgtEl>
                                        <p:attrNameLst>
                                          <p:attrName>style.visibility</p:attrName>
                                        </p:attrNameLst>
                                      </p:cBhvr>
                                      <p:to>
                                        <p:strVal val="visible"/>
                                      </p:to>
                                    </p:set>
                                    <p:animEffect transition="in" filter="fade">
                                      <p:cBhvr>
                                        <p:cTn id="31" dur="1000"/>
                                        <p:tgtEl>
                                          <p:spTgt spid="295939">
                                            <p:txEl>
                                              <p:pRg st="5" end="5"/>
                                            </p:txEl>
                                          </p:spTgt>
                                        </p:tgtEl>
                                      </p:cBhvr>
                                    </p:animEffect>
                                  </p:childTnLst>
                                </p:cTn>
                              </p:par>
                            </p:childTnLst>
                          </p:cTn>
                        </p:par>
                        <p:par>
                          <p:cTn id="32" fill="hold" nodeType="afterGroup">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295939">
                                            <p:txEl>
                                              <p:pRg st="6" end="6"/>
                                            </p:txEl>
                                          </p:spTgt>
                                        </p:tgtEl>
                                        <p:attrNameLst>
                                          <p:attrName>style.visibility</p:attrName>
                                        </p:attrNameLst>
                                      </p:cBhvr>
                                      <p:to>
                                        <p:strVal val="visible"/>
                                      </p:to>
                                    </p:set>
                                    <p:animEffect transition="in" filter="fade">
                                      <p:cBhvr>
                                        <p:cTn id="35" dur="1000"/>
                                        <p:tgtEl>
                                          <p:spTgt spid="295939">
                                            <p:txEl>
                                              <p:pRg st="6" end="6"/>
                                            </p:txEl>
                                          </p:spTgt>
                                        </p:tgtEl>
                                      </p:cBhvr>
                                    </p:animEffect>
                                  </p:childTnLst>
                                </p:cTn>
                              </p:par>
                            </p:childTnLst>
                          </p:cTn>
                        </p:par>
                        <p:par>
                          <p:cTn id="36" fill="hold" nodeType="afterGroup">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295939">
                                            <p:txEl>
                                              <p:pRg st="7" end="7"/>
                                            </p:txEl>
                                          </p:spTgt>
                                        </p:tgtEl>
                                        <p:attrNameLst>
                                          <p:attrName>style.visibility</p:attrName>
                                        </p:attrNameLst>
                                      </p:cBhvr>
                                      <p:to>
                                        <p:strVal val="visible"/>
                                      </p:to>
                                    </p:set>
                                    <p:animEffect transition="in" filter="fade">
                                      <p:cBhvr>
                                        <p:cTn id="39" dur="1000"/>
                                        <p:tgtEl>
                                          <p:spTgt spid="295939">
                                            <p:txEl>
                                              <p:pRg st="7" end="7"/>
                                            </p:txEl>
                                          </p:spTgt>
                                        </p:tgtEl>
                                      </p:cBhvr>
                                    </p:animEffect>
                                  </p:childTnLst>
                                </p:cTn>
                              </p:par>
                            </p:childTnLst>
                          </p:cTn>
                        </p:par>
                        <p:par>
                          <p:cTn id="40" fill="hold" nodeType="afterGroup">
                            <p:stCondLst>
                              <p:cond delay="8500"/>
                            </p:stCondLst>
                            <p:childTnLst>
                              <p:par>
                                <p:cTn id="41" presetID="10" presetClass="entr" presetSubtype="0" fill="hold" grpId="0" nodeType="afterEffect">
                                  <p:stCondLst>
                                    <p:cond delay="0"/>
                                  </p:stCondLst>
                                  <p:childTnLst>
                                    <p:set>
                                      <p:cBhvr>
                                        <p:cTn id="42" dur="1" fill="hold">
                                          <p:stCondLst>
                                            <p:cond delay="0"/>
                                          </p:stCondLst>
                                        </p:cTn>
                                        <p:tgtEl>
                                          <p:spTgt spid="295939">
                                            <p:txEl>
                                              <p:pRg st="8" end="8"/>
                                            </p:txEl>
                                          </p:spTgt>
                                        </p:tgtEl>
                                        <p:attrNameLst>
                                          <p:attrName>style.visibility</p:attrName>
                                        </p:attrNameLst>
                                      </p:cBhvr>
                                      <p:to>
                                        <p:strVal val="visible"/>
                                      </p:to>
                                    </p:set>
                                    <p:animEffect transition="in" filter="fade">
                                      <p:cBhvr>
                                        <p:cTn id="43" dur="1000"/>
                                        <p:tgtEl>
                                          <p:spTgt spid="2959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8" grpId="0"/>
      <p:bldP spid="2959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76253"/>
            <a:ext cx="4794251" cy="2665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3" y="692151"/>
            <a:ext cx="4537075" cy="2592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 name="Group 5"/>
          <p:cNvGrpSpPr>
            <a:grpSpLocks noChangeAspect="1"/>
          </p:cNvGrpSpPr>
          <p:nvPr/>
        </p:nvGrpSpPr>
        <p:grpSpPr bwMode="auto">
          <a:xfrm>
            <a:off x="581027" y="3300416"/>
            <a:ext cx="2393951" cy="3165475"/>
            <a:chOff x="0" y="0"/>
            <a:chExt cx="4720" cy="6241"/>
          </a:xfrm>
        </p:grpSpPr>
        <p:pic>
          <p:nvPicPr>
            <p:cNvPr id="2458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 y="0"/>
              <a:ext cx="2080" cy="1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8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21"/>
              <a:ext cx="4650" cy="4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 name="Rectangle 3"/>
          <p:cNvSpPr>
            <a:spLocks noGrp="1" noChangeArrowheads="1"/>
          </p:cNvSpPr>
          <p:nvPr/>
        </p:nvSpPr>
        <p:spPr bwMode="auto">
          <a:xfrm>
            <a:off x="3276603" y="3421066"/>
            <a:ext cx="3482975" cy="167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9" rIns="92075" bIns="46039"/>
          <a:lstStyle>
            <a:lvl1pPr>
              <a:spcBef>
                <a:spcPct val="20000"/>
              </a:spcBef>
              <a:defRPr sz="3200">
                <a:solidFill>
                  <a:schemeClr val="tx1"/>
                </a:solidFill>
                <a:latin typeface="Arial" pitchFamily="34" charset="0"/>
                <a:ea typeface="宋体" pitchFamily="2" charset="-122"/>
              </a:defRPr>
            </a:lvl1pPr>
            <a:lvl2pPr>
              <a:spcBef>
                <a:spcPct val="20000"/>
              </a:spcBef>
              <a:defRPr sz="2800">
                <a:solidFill>
                  <a:schemeClr val="tx1"/>
                </a:solidFill>
                <a:latin typeface="Arial" pitchFamily="34" charset="0"/>
                <a:ea typeface="宋体" pitchFamily="2" charset="-122"/>
              </a:defRPr>
            </a:lvl2pPr>
            <a:lvl3pPr>
              <a:spcBef>
                <a:spcPct val="20000"/>
              </a:spcBef>
              <a:defRPr sz="2400">
                <a:solidFill>
                  <a:schemeClr val="tx1"/>
                </a:solidFill>
                <a:latin typeface="Arial" pitchFamily="34" charset="0"/>
                <a:ea typeface="宋体" pitchFamily="2" charset="-122"/>
              </a:defRPr>
            </a:lvl3pPr>
            <a:lvl4pPr>
              <a:spcBef>
                <a:spcPct val="20000"/>
              </a:spcBef>
              <a:defRPr sz="2000">
                <a:solidFill>
                  <a:schemeClr val="tx1"/>
                </a:solidFill>
                <a:latin typeface="Arial" pitchFamily="34" charset="0"/>
                <a:ea typeface="宋体" pitchFamily="2" charset="-122"/>
              </a:defRPr>
            </a:lvl4pPr>
            <a:lvl5pPr>
              <a:spcBef>
                <a:spcPct val="20000"/>
              </a:spcBef>
              <a:defRPr sz="2000">
                <a:solidFill>
                  <a:schemeClr val="tx1"/>
                </a:solidFill>
                <a:latin typeface="Arial" pitchFamily="34" charset="0"/>
                <a:ea typeface="宋体" pitchFamily="2" charset="-122"/>
              </a:defRPr>
            </a:lvl5pPr>
            <a:lvl6pPr algn="ctr" fontAlgn="base">
              <a:spcBef>
                <a:spcPct val="20000"/>
              </a:spcBef>
              <a:spcAft>
                <a:spcPct val="0"/>
              </a:spcAft>
              <a:defRPr sz="2000">
                <a:solidFill>
                  <a:schemeClr val="tx1"/>
                </a:solidFill>
                <a:latin typeface="Arial" pitchFamily="34" charset="0"/>
                <a:ea typeface="宋体" pitchFamily="2" charset="-122"/>
              </a:defRPr>
            </a:lvl6pPr>
            <a:lvl7pPr algn="ctr" fontAlgn="base">
              <a:spcBef>
                <a:spcPct val="20000"/>
              </a:spcBef>
              <a:spcAft>
                <a:spcPct val="0"/>
              </a:spcAft>
              <a:defRPr sz="2000">
                <a:solidFill>
                  <a:schemeClr val="tx1"/>
                </a:solidFill>
                <a:latin typeface="Arial" pitchFamily="34" charset="0"/>
                <a:ea typeface="宋体" pitchFamily="2" charset="-122"/>
              </a:defRPr>
            </a:lvl7pPr>
            <a:lvl8pPr algn="ctr" fontAlgn="base">
              <a:spcBef>
                <a:spcPct val="20000"/>
              </a:spcBef>
              <a:spcAft>
                <a:spcPct val="0"/>
              </a:spcAft>
              <a:defRPr sz="2000">
                <a:solidFill>
                  <a:schemeClr val="tx1"/>
                </a:solidFill>
                <a:latin typeface="Arial" pitchFamily="34" charset="0"/>
                <a:ea typeface="宋体" pitchFamily="2" charset="-122"/>
              </a:defRPr>
            </a:lvl8pPr>
            <a:lvl9pPr algn="ctr" fontAlgn="base">
              <a:spcBef>
                <a:spcPct val="20000"/>
              </a:spcBef>
              <a:spcAft>
                <a:spcPct val="0"/>
              </a:spcAft>
              <a:defRPr sz="2000">
                <a:solidFill>
                  <a:schemeClr val="tx1"/>
                </a:solidFill>
                <a:latin typeface="Arial" pitchFamily="34" charset="0"/>
                <a:ea typeface="宋体" pitchFamily="2" charset="-122"/>
              </a:defRPr>
            </a:lvl9pPr>
          </a:lstStyle>
          <a:p>
            <a:pPr eaLnBrk="1" hangingPunct="1">
              <a:lnSpc>
                <a:spcPct val="120000"/>
              </a:lnSpc>
              <a:defRPr/>
            </a:pPr>
            <a:r>
              <a:rPr lang="zh-CN" altLang="en-US" sz="2600" b="1" dirty="0">
                <a:solidFill>
                  <a:srgbClr val="003366"/>
                </a:solidFill>
                <a:effectLst>
                  <a:outerShdw blurRad="38100" dist="38100" dir="2700000" algn="tl">
                    <a:srgbClr val="C0C0C0"/>
                  </a:outerShdw>
                </a:effectLst>
                <a:latin typeface="+mn-lt"/>
                <a:ea typeface="+mn-ea"/>
                <a:cs typeface="+mn-ea"/>
                <a:sym typeface="+mn-lt"/>
              </a:rPr>
              <a:t>用户密度急剧增长</a:t>
            </a:r>
          </a:p>
          <a:p>
            <a:pPr eaLnBrk="1" hangingPunct="1">
              <a:lnSpc>
                <a:spcPct val="120000"/>
              </a:lnSpc>
              <a:defRPr/>
            </a:pPr>
            <a:r>
              <a:rPr lang="zh-CN" altLang="en-US" sz="2600" b="1" dirty="0">
                <a:solidFill>
                  <a:srgbClr val="003366"/>
                </a:solidFill>
                <a:effectLst>
                  <a:outerShdw blurRad="38100" dist="38100" dir="2700000" algn="tl">
                    <a:srgbClr val="C0C0C0"/>
                  </a:outerShdw>
                </a:effectLst>
                <a:latin typeface="+mn-lt"/>
                <a:ea typeface="+mn-ea"/>
                <a:cs typeface="+mn-ea"/>
                <a:sym typeface="+mn-lt"/>
              </a:rPr>
              <a:t>数据业务需求不断提高</a:t>
            </a:r>
          </a:p>
          <a:p>
            <a:pPr eaLnBrk="1" hangingPunct="1">
              <a:lnSpc>
                <a:spcPct val="120000"/>
              </a:lnSpc>
              <a:defRPr/>
            </a:pPr>
            <a:r>
              <a:rPr lang="zh-CN" altLang="en-US" sz="2600" b="1" dirty="0">
                <a:solidFill>
                  <a:srgbClr val="003366"/>
                </a:solidFill>
                <a:effectLst>
                  <a:outerShdw blurRad="38100" dist="38100" dir="2700000" algn="tl">
                    <a:srgbClr val="C0C0C0"/>
                  </a:outerShdw>
                </a:effectLst>
                <a:latin typeface="+mn-lt"/>
                <a:ea typeface="+mn-ea"/>
                <a:cs typeface="+mn-ea"/>
                <a:sym typeface="+mn-lt"/>
              </a:rPr>
              <a:t>2G系统手空中接口及网络能力的限制，难以满足市场的需求</a:t>
            </a:r>
          </a:p>
        </p:txBody>
      </p:sp>
      <p:sp>
        <p:nvSpPr>
          <p:cNvPr id="8" name="AutoShape 10"/>
          <p:cNvSpPr>
            <a:spLocks noChangeArrowheads="1"/>
          </p:cNvSpPr>
          <p:nvPr/>
        </p:nvSpPr>
        <p:spPr bwMode="auto">
          <a:xfrm>
            <a:off x="7235827" y="3959117"/>
            <a:ext cx="1581151" cy="1341656"/>
          </a:xfrm>
          <a:prstGeom prst="wedgeEllipseCallout">
            <a:avLst>
              <a:gd name="adj1" fmla="val -48301"/>
              <a:gd name="adj2" fmla="val -89028"/>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lang="zh-CN" altLang="en-US" sz="2800" b="1">
                <a:solidFill>
                  <a:srgbClr val="0000FF"/>
                </a:solidFill>
                <a:latin typeface="+mn-lt"/>
                <a:ea typeface="+mn-ea"/>
                <a:cs typeface="+mn-ea"/>
                <a:sym typeface="+mn-lt"/>
              </a:rPr>
              <a:t>太慢了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62" name="Rectangle 2"/>
          <p:cNvSpPr>
            <a:spLocks noGrp="1" noChangeArrowheads="1"/>
          </p:cNvSpPr>
          <p:nvPr>
            <p:ph type="title" idx="4294967295"/>
          </p:nvPr>
        </p:nvSpPr>
        <p:spPr>
          <a:xfrm>
            <a:off x="107504" y="260648"/>
            <a:ext cx="5181600" cy="867930"/>
          </a:xfrm>
        </p:spPr>
        <p:txBody>
          <a:bodyPr>
            <a:spAutoFit/>
          </a:bodyPr>
          <a:lstStyle/>
          <a:p>
            <a:pPr>
              <a:defRPr/>
            </a:pPr>
            <a:br>
              <a:rPr lang="en-US" altLang="zh-CN" sz="2800" b="1" dirty="0">
                <a:latin typeface="+mn-lt"/>
                <a:ea typeface="+mn-ea"/>
                <a:cs typeface="+mn-ea"/>
                <a:sym typeface="+mn-lt"/>
              </a:rPr>
            </a:br>
            <a:r>
              <a:rPr lang="zh-CN" altLang="en-US" sz="2800" b="1" dirty="0">
                <a:latin typeface="+mn-lt"/>
                <a:ea typeface="+mn-ea"/>
                <a:cs typeface="+mn-ea"/>
                <a:sym typeface="+mn-lt"/>
              </a:rPr>
              <a:t>第三代多媒体移动通信系统</a:t>
            </a:r>
            <a:r>
              <a:rPr lang="en-US" altLang="zh-CN" sz="2800" b="1" dirty="0">
                <a:latin typeface="+mn-lt"/>
                <a:ea typeface="+mn-ea"/>
                <a:cs typeface="+mn-ea"/>
                <a:sym typeface="+mn-lt"/>
              </a:rPr>
              <a:t>3G </a:t>
            </a:r>
          </a:p>
        </p:txBody>
      </p:sp>
      <p:sp>
        <p:nvSpPr>
          <p:cNvPr id="296963" name="Rectangle 3"/>
          <p:cNvSpPr>
            <a:spLocks noGrp="1" noChangeArrowheads="1"/>
          </p:cNvSpPr>
          <p:nvPr>
            <p:ph type="body" idx="4294967295"/>
          </p:nvPr>
        </p:nvSpPr>
        <p:spPr>
          <a:xfrm>
            <a:off x="467544" y="1628800"/>
            <a:ext cx="7620000" cy="4648200"/>
          </a:xfrm>
        </p:spPr>
        <p:txBody>
          <a:bodyPr rtlCol="0">
            <a:normAutofit fontScale="92500" lnSpcReduction="10000"/>
          </a:bodyPr>
          <a:lstStyle/>
          <a:p>
            <a:pPr marL="182875" indent="-182875">
              <a:buFont typeface="Wingdings" pitchFamily="2" charset="2"/>
              <a:buChar char="v"/>
              <a:defRPr/>
            </a:pPr>
            <a:r>
              <a:rPr lang="en-US" altLang="zh-CN" sz="2800" b="1" dirty="0">
                <a:cs typeface="+mn-ea"/>
                <a:sym typeface="+mn-lt"/>
              </a:rPr>
              <a:t>    1985</a:t>
            </a:r>
            <a:r>
              <a:rPr lang="zh-CN" altLang="en-US" sz="2800" b="1" dirty="0">
                <a:cs typeface="+mn-ea"/>
                <a:sym typeface="+mn-lt"/>
              </a:rPr>
              <a:t>年</a:t>
            </a:r>
            <a:r>
              <a:rPr lang="en-US" altLang="zh-CN" sz="2800" b="1" dirty="0">
                <a:cs typeface="+mn-ea"/>
                <a:sym typeface="+mn-lt"/>
              </a:rPr>
              <a:t>ITU-T</a:t>
            </a:r>
            <a:r>
              <a:rPr lang="zh-CN" altLang="en-US" sz="2800" b="1" dirty="0">
                <a:cs typeface="+mn-ea"/>
                <a:sym typeface="+mn-lt"/>
              </a:rPr>
              <a:t>成立了研究组，征集方案。</a:t>
            </a:r>
          </a:p>
          <a:p>
            <a:pPr marL="182875" indent="-182875">
              <a:buFont typeface="Wingdings" pitchFamily="2" charset="2"/>
              <a:buChar char="v"/>
              <a:defRPr/>
            </a:pPr>
            <a:r>
              <a:rPr lang="zh-CN" altLang="en-US" sz="2800" b="1" dirty="0">
                <a:cs typeface="+mn-ea"/>
                <a:sym typeface="+mn-lt"/>
              </a:rPr>
              <a:t>    </a:t>
            </a:r>
            <a:r>
              <a:rPr lang="en-US" altLang="zh-CN" sz="2800" b="1" dirty="0">
                <a:cs typeface="+mn-ea"/>
                <a:sym typeface="+mn-lt"/>
              </a:rPr>
              <a:t>1997</a:t>
            </a:r>
            <a:r>
              <a:rPr lang="zh-CN" altLang="en-US" sz="2800" b="1" dirty="0">
                <a:cs typeface="+mn-ea"/>
                <a:sym typeface="+mn-lt"/>
              </a:rPr>
              <a:t>年提出“</a:t>
            </a:r>
            <a:r>
              <a:rPr lang="en-US" altLang="zh-CN" sz="2800" b="1" dirty="0">
                <a:cs typeface="+mn-ea"/>
                <a:sym typeface="+mn-lt"/>
              </a:rPr>
              <a:t>IMT-2000</a:t>
            </a:r>
            <a:r>
              <a:rPr lang="zh-CN" altLang="en-US" sz="2800" b="1" dirty="0">
                <a:cs typeface="+mn-ea"/>
                <a:sym typeface="+mn-lt"/>
              </a:rPr>
              <a:t>家族”的概念。进入</a:t>
            </a:r>
            <a:r>
              <a:rPr lang="en-US" altLang="zh-CN" sz="2800" b="1" dirty="0">
                <a:cs typeface="+mn-ea"/>
                <a:sym typeface="+mn-lt"/>
              </a:rPr>
              <a:t>21</a:t>
            </a:r>
            <a:r>
              <a:rPr lang="zh-CN" altLang="en-US" sz="2800" b="1" dirty="0">
                <a:cs typeface="+mn-ea"/>
                <a:sym typeface="+mn-lt"/>
              </a:rPr>
              <a:t>世纪</a:t>
            </a:r>
            <a:r>
              <a:rPr lang="en-US" altLang="zh-CN" sz="2800" b="1" dirty="0">
                <a:cs typeface="+mn-ea"/>
                <a:sym typeface="+mn-lt"/>
              </a:rPr>
              <a:t>3G</a:t>
            </a:r>
            <a:r>
              <a:rPr lang="zh-CN" altLang="en-US" sz="2800" b="1" dirty="0">
                <a:cs typeface="+mn-ea"/>
                <a:sym typeface="+mn-lt"/>
              </a:rPr>
              <a:t>系统开始商用。</a:t>
            </a:r>
          </a:p>
          <a:p>
            <a:pPr lvl="1" indent="-182875">
              <a:defRPr/>
            </a:pPr>
            <a:r>
              <a:rPr lang="zh-CN" altLang="en-US" sz="2400" b="1" dirty="0">
                <a:cs typeface="+mn-ea"/>
                <a:sym typeface="+mn-lt"/>
              </a:rPr>
              <a:t>实现全球无缝覆盖，全球漫游</a:t>
            </a:r>
          </a:p>
          <a:p>
            <a:pPr lvl="1" indent="-182875">
              <a:defRPr/>
            </a:pPr>
            <a:r>
              <a:rPr lang="zh-CN" altLang="en-US" sz="2400" b="1" dirty="0">
                <a:cs typeface="+mn-ea"/>
                <a:sym typeface="+mn-lt"/>
              </a:rPr>
              <a:t>提供</a:t>
            </a:r>
            <a:r>
              <a:rPr lang="zh-CN" altLang="en-US" sz="2400" b="1" dirty="0">
                <a:solidFill>
                  <a:srgbClr val="FF9900"/>
                </a:solidFill>
                <a:cs typeface="+mn-ea"/>
                <a:sym typeface="+mn-lt"/>
              </a:rPr>
              <a:t>语音和中高速数据，以数据为主；可支持多媒体业务</a:t>
            </a:r>
          </a:p>
          <a:p>
            <a:pPr lvl="1" indent="-182875">
              <a:defRPr/>
            </a:pPr>
            <a:r>
              <a:rPr lang="zh-CN" altLang="en-US" sz="2400" b="1" dirty="0">
                <a:cs typeface="+mn-ea"/>
                <a:sym typeface="+mn-lt"/>
              </a:rPr>
              <a:t>采用主要技术是</a:t>
            </a:r>
            <a:r>
              <a:rPr lang="en-US" altLang="zh-CN" sz="2400" b="1" dirty="0">
                <a:solidFill>
                  <a:srgbClr val="FF9900"/>
                </a:solidFill>
                <a:cs typeface="+mn-ea"/>
                <a:sym typeface="+mn-lt"/>
              </a:rPr>
              <a:t>CDMA</a:t>
            </a:r>
            <a:r>
              <a:rPr lang="zh-CN" altLang="en-US" sz="2400" b="1" dirty="0">
                <a:cs typeface="+mn-ea"/>
                <a:sym typeface="+mn-lt"/>
              </a:rPr>
              <a:t>，频率利用率高，系统容量大</a:t>
            </a:r>
          </a:p>
          <a:p>
            <a:pPr lvl="1" indent="-182875">
              <a:defRPr/>
            </a:pPr>
            <a:r>
              <a:rPr lang="zh-CN" altLang="en-US" sz="2400" b="1" dirty="0">
                <a:cs typeface="+mn-ea"/>
                <a:sym typeface="+mn-lt"/>
              </a:rPr>
              <a:t>标准也不能实现全球统一，</a:t>
            </a:r>
          </a:p>
          <a:p>
            <a:pPr lvl="1" indent="-182875">
              <a:defRPr/>
            </a:pPr>
            <a:r>
              <a:rPr lang="zh-CN" altLang="en-US" sz="2400" b="1" dirty="0">
                <a:cs typeface="+mn-ea"/>
                <a:sym typeface="+mn-lt"/>
              </a:rPr>
              <a:t>无线接口的主流技术有：</a:t>
            </a:r>
            <a:r>
              <a:rPr lang="en-US" altLang="zh-CN" sz="2400" b="1" dirty="0">
                <a:cs typeface="+mn-ea"/>
                <a:sym typeface="+mn-lt"/>
              </a:rPr>
              <a:t>WCDMA</a:t>
            </a:r>
            <a:r>
              <a:rPr lang="zh-CN" altLang="en-US" sz="2400" b="1" dirty="0">
                <a:cs typeface="+mn-ea"/>
                <a:sym typeface="+mn-lt"/>
              </a:rPr>
              <a:t>、</a:t>
            </a:r>
            <a:r>
              <a:rPr lang="en-US" altLang="zh-CN" sz="2400" b="1" dirty="0">
                <a:cs typeface="+mn-ea"/>
                <a:sym typeface="+mn-lt"/>
              </a:rPr>
              <a:t>CDMA2000</a:t>
            </a:r>
            <a:r>
              <a:rPr lang="zh-CN" altLang="en-US" sz="2400" b="1" dirty="0">
                <a:cs typeface="+mn-ea"/>
                <a:sym typeface="+mn-lt"/>
              </a:rPr>
              <a:t>、</a:t>
            </a:r>
            <a:r>
              <a:rPr lang="en-US" altLang="zh-CN" sz="2400" b="1" dirty="0">
                <a:cs typeface="+mn-ea"/>
                <a:sym typeface="+mn-lt"/>
              </a:rPr>
              <a:t>TD-SCDMA</a:t>
            </a:r>
            <a:r>
              <a:rPr lang="zh-CN" altLang="en-US" sz="2400" b="1" dirty="0">
                <a:cs typeface="+mn-ea"/>
                <a:sym typeface="+mn-lt"/>
              </a:rPr>
              <a:t>（我国自主开发的技术）</a:t>
            </a:r>
          </a:p>
          <a:p>
            <a:pPr marL="182875" indent="-182875">
              <a:buNone/>
              <a:defRPr/>
            </a:pPr>
            <a:r>
              <a:rPr lang="zh-CN" altLang="en-US" sz="2800" b="1" dirty="0">
                <a:cs typeface="+mn-ea"/>
                <a:sym typeface="+mn-lt"/>
              </a:rPr>
              <a:t>      </a:t>
            </a:r>
          </a:p>
          <a:p>
            <a:pPr marL="182875" indent="-182875">
              <a:buNone/>
              <a:defRPr/>
            </a:pPr>
            <a:endParaRPr lang="zh-CN" altLang="en-US" sz="2800" b="1" dirty="0">
              <a:cs typeface="+mn-ea"/>
              <a:sym typeface="+mn-lt"/>
            </a:endParaRPr>
          </a:p>
          <a:p>
            <a:pPr marL="182875" indent="-182875">
              <a:buNone/>
              <a:defRPr/>
            </a:pPr>
            <a:r>
              <a:rPr lang="zh-CN" altLang="en-US" sz="2800" b="1" dirty="0">
                <a:cs typeface="+mn-ea"/>
                <a:sym typeface="+mn-l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6962"/>
                                        </p:tgtEl>
                                        <p:attrNameLst>
                                          <p:attrName>style.visibility</p:attrName>
                                        </p:attrNameLst>
                                      </p:cBhvr>
                                      <p:to>
                                        <p:strVal val="visible"/>
                                      </p:to>
                                    </p:set>
                                    <p:animEffect transition="in" filter="wipe(left)">
                                      <p:cBhvr>
                                        <p:cTn id="7" dur="500"/>
                                        <p:tgtEl>
                                          <p:spTgt spid="29696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6963">
                                            <p:txEl>
                                              <p:pRg st="0" end="0"/>
                                            </p:txEl>
                                          </p:spTgt>
                                        </p:tgtEl>
                                        <p:attrNameLst>
                                          <p:attrName>style.visibility</p:attrName>
                                        </p:attrNameLst>
                                      </p:cBhvr>
                                      <p:to>
                                        <p:strVal val="visible"/>
                                      </p:to>
                                    </p:set>
                                    <p:animEffect transition="in" filter="fade">
                                      <p:cBhvr>
                                        <p:cTn id="11" dur="1000"/>
                                        <p:tgtEl>
                                          <p:spTgt spid="296963">
                                            <p:txEl>
                                              <p:pRg st="0" end="0"/>
                                            </p:txEl>
                                          </p:spTgt>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96963">
                                            <p:txEl>
                                              <p:pRg st="1" end="1"/>
                                            </p:txEl>
                                          </p:spTgt>
                                        </p:tgtEl>
                                        <p:attrNameLst>
                                          <p:attrName>style.visibility</p:attrName>
                                        </p:attrNameLst>
                                      </p:cBhvr>
                                      <p:to>
                                        <p:strVal val="visible"/>
                                      </p:to>
                                    </p:set>
                                    <p:animEffect transition="in" filter="fade">
                                      <p:cBhvr>
                                        <p:cTn id="15" dur="1000"/>
                                        <p:tgtEl>
                                          <p:spTgt spid="29696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6963">
                                            <p:txEl>
                                              <p:pRg st="2" end="2"/>
                                            </p:txEl>
                                          </p:spTgt>
                                        </p:tgtEl>
                                        <p:attrNameLst>
                                          <p:attrName>style.visibility</p:attrName>
                                        </p:attrNameLst>
                                      </p:cBhvr>
                                      <p:to>
                                        <p:strVal val="visible"/>
                                      </p:to>
                                    </p:set>
                                    <p:animEffect transition="in" filter="fade">
                                      <p:cBhvr>
                                        <p:cTn id="18" dur="1000"/>
                                        <p:tgtEl>
                                          <p:spTgt spid="29696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6963">
                                            <p:txEl>
                                              <p:pRg st="3" end="3"/>
                                            </p:txEl>
                                          </p:spTgt>
                                        </p:tgtEl>
                                        <p:attrNameLst>
                                          <p:attrName>style.visibility</p:attrName>
                                        </p:attrNameLst>
                                      </p:cBhvr>
                                      <p:to>
                                        <p:strVal val="visible"/>
                                      </p:to>
                                    </p:set>
                                    <p:animEffect transition="in" filter="fade">
                                      <p:cBhvr>
                                        <p:cTn id="21" dur="1000"/>
                                        <p:tgtEl>
                                          <p:spTgt spid="29696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6963">
                                            <p:txEl>
                                              <p:pRg st="4" end="4"/>
                                            </p:txEl>
                                          </p:spTgt>
                                        </p:tgtEl>
                                        <p:attrNameLst>
                                          <p:attrName>style.visibility</p:attrName>
                                        </p:attrNameLst>
                                      </p:cBhvr>
                                      <p:to>
                                        <p:strVal val="visible"/>
                                      </p:to>
                                    </p:set>
                                    <p:animEffect transition="in" filter="fade">
                                      <p:cBhvr>
                                        <p:cTn id="24" dur="1000"/>
                                        <p:tgtEl>
                                          <p:spTgt spid="29696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6963">
                                            <p:txEl>
                                              <p:pRg st="5" end="5"/>
                                            </p:txEl>
                                          </p:spTgt>
                                        </p:tgtEl>
                                        <p:attrNameLst>
                                          <p:attrName>style.visibility</p:attrName>
                                        </p:attrNameLst>
                                      </p:cBhvr>
                                      <p:to>
                                        <p:strVal val="visible"/>
                                      </p:to>
                                    </p:set>
                                    <p:animEffect transition="in" filter="fade">
                                      <p:cBhvr>
                                        <p:cTn id="27" dur="1000"/>
                                        <p:tgtEl>
                                          <p:spTgt spid="29696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6963">
                                            <p:txEl>
                                              <p:pRg st="6" end="6"/>
                                            </p:txEl>
                                          </p:spTgt>
                                        </p:tgtEl>
                                        <p:attrNameLst>
                                          <p:attrName>style.visibility</p:attrName>
                                        </p:attrNameLst>
                                      </p:cBhvr>
                                      <p:to>
                                        <p:strVal val="visible"/>
                                      </p:to>
                                    </p:set>
                                    <p:animEffect transition="in" filter="fade">
                                      <p:cBhvr>
                                        <p:cTn id="30" dur="1000"/>
                                        <p:tgtEl>
                                          <p:spTgt spid="296963">
                                            <p:txEl>
                                              <p:pRg st="6" end="6"/>
                                            </p:txEl>
                                          </p:spTgt>
                                        </p:tgtEl>
                                      </p:cBhvr>
                                    </p:animEffect>
                                  </p:childTnLst>
                                </p:cTn>
                              </p:par>
                            </p:childTnLst>
                          </p:cTn>
                        </p:par>
                      </p:childTnLst>
                    </p:cTn>
                  </p:par>
                  <p:par>
                    <p:cTn id="31" fill="hold">
                      <p:stCondLst>
                        <p:cond delay="indefinite"/>
                      </p:stCondLst>
                      <p:childTnLst>
                        <p:par>
                          <p:cTn id="32" fill="hold" nodeType="after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6963">
                                            <p:txEl>
                                              <p:pRg st="7" end="7"/>
                                            </p:txEl>
                                          </p:spTgt>
                                        </p:tgtEl>
                                        <p:attrNameLst>
                                          <p:attrName>style.visibility</p:attrName>
                                        </p:attrNameLst>
                                      </p:cBhvr>
                                      <p:to>
                                        <p:strVal val="visible"/>
                                      </p:to>
                                    </p:set>
                                    <p:animEffect transition="in" filter="fade">
                                      <p:cBhvr>
                                        <p:cTn id="35" dur="1000"/>
                                        <p:tgtEl>
                                          <p:spTgt spid="296963">
                                            <p:txEl>
                                              <p:pRg st="7" end="7"/>
                                            </p:txEl>
                                          </p:spTgt>
                                        </p:tgtEl>
                                      </p:cBhvr>
                                    </p:animEffect>
                                  </p:childTnLst>
                                </p:cTn>
                              </p:par>
                            </p:childTnLst>
                          </p:cTn>
                        </p:par>
                        <p:par>
                          <p:cTn id="36" fill="hold" nodeType="afterGroup">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96963">
                                            <p:txEl>
                                              <p:pRg st="9" end="9"/>
                                            </p:txEl>
                                          </p:spTgt>
                                        </p:tgtEl>
                                        <p:attrNameLst>
                                          <p:attrName>style.visibility</p:attrName>
                                        </p:attrNameLst>
                                      </p:cBhvr>
                                      <p:to>
                                        <p:strVal val="visible"/>
                                      </p:to>
                                    </p:set>
                                    <p:animEffect transition="in" filter="fade">
                                      <p:cBhvr>
                                        <p:cTn id="39" dur="1000"/>
                                        <p:tgtEl>
                                          <p:spTgt spid="2969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2" grpId="0"/>
      <p:bldP spid="29696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a:xfrm>
            <a:off x="3" y="425894"/>
            <a:ext cx="3736975" cy="480131"/>
          </a:xfrm>
        </p:spPr>
        <p:txBody>
          <a:bodyPr>
            <a:spAutoFit/>
          </a:bodyPr>
          <a:lstStyle/>
          <a:p>
            <a:pPr>
              <a:defRPr/>
            </a:pPr>
            <a:r>
              <a:rPr lang="en-US" altLang="zh-CN" sz="2800" dirty="0">
                <a:solidFill>
                  <a:schemeClr val="hlink"/>
                </a:solidFill>
                <a:effectLst>
                  <a:outerShdw blurRad="38100" dist="38100" dir="2700000" algn="tl">
                    <a:srgbClr val="C0C0C0"/>
                  </a:outerShdw>
                </a:effectLst>
                <a:latin typeface="+mn-lt"/>
                <a:ea typeface="+mn-ea"/>
                <a:cs typeface="+mn-ea"/>
                <a:sym typeface="+mn-lt"/>
              </a:rPr>
              <a:t>3G</a:t>
            </a:r>
            <a:endParaRPr lang="zh-CN" altLang="en-US" sz="2800" dirty="0">
              <a:solidFill>
                <a:schemeClr val="hlink"/>
              </a:solidFill>
              <a:effectLst>
                <a:outerShdw blurRad="38100" dist="38100" dir="2700000" algn="tl">
                  <a:srgbClr val="C0C0C0"/>
                </a:outerShdw>
              </a:effectLst>
              <a:latin typeface="+mn-lt"/>
              <a:ea typeface="+mn-ea"/>
              <a:cs typeface="+mn-ea"/>
              <a:sym typeface="+mn-lt"/>
            </a:endParaRPr>
          </a:p>
        </p:txBody>
      </p:sp>
      <p:sp>
        <p:nvSpPr>
          <p:cNvPr id="17411" name="Rectangle 3"/>
          <p:cNvSpPr>
            <a:spLocks noGrp="1" noChangeArrowheads="1"/>
          </p:cNvSpPr>
          <p:nvPr>
            <p:ph type="body" idx="4294967295"/>
          </p:nvPr>
        </p:nvSpPr>
        <p:spPr>
          <a:xfrm>
            <a:off x="-152398" y="1340768"/>
            <a:ext cx="7778751" cy="4337051"/>
          </a:xfrm>
        </p:spPr>
        <p:txBody>
          <a:bodyPr/>
          <a:lstStyle/>
          <a:p>
            <a:pPr marL="380990" indent="-380990">
              <a:buBlip>
                <a:blip r:embed="rId3"/>
              </a:buBlip>
            </a:pPr>
            <a:r>
              <a:rPr lang="zh-CN" altLang="en-US" b="1" dirty="0">
                <a:cs typeface="+mn-ea"/>
                <a:sym typeface="+mn-lt"/>
              </a:rPr>
              <a:t>全球统一频段、统一标准，全球无缝覆盖</a:t>
            </a:r>
          </a:p>
          <a:p>
            <a:pPr marL="380990" indent="-380990">
              <a:buBlip>
                <a:blip r:embed="rId3"/>
              </a:buBlip>
            </a:pPr>
            <a:r>
              <a:rPr lang="zh-CN" altLang="en-US" b="1" dirty="0">
                <a:cs typeface="+mn-ea"/>
                <a:sym typeface="+mn-lt"/>
              </a:rPr>
              <a:t>高频谱效率</a:t>
            </a:r>
          </a:p>
          <a:p>
            <a:pPr marL="380990" indent="-380990">
              <a:buBlip>
                <a:blip r:embed="rId3"/>
              </a:buBlip>
            </a:pPr>
            <a:r>
              <a:rPr lang="zh-CN" altLang="en-US" b="1" dirty="0">
                <a:cs typeface="+mn-ea"/>
                <a:sym typeface="+mn-lt"/>
              </a:rPr>
              <a:t>高服务质量，高保密性能</a:t>
            </a:r>
          </a:p>
          <a:p>
            <a:pPr marL="380990" indent="-380990">
              <a:buBlip>
                <a:blip r:embed="rId3"/>
              </a:buBlip>
            </a:pPr>
            <a:r>
              <a:rPr lang="zh-CN" altLang="en-US" b="1" dirty="0">
                <a:cs typeface="+mn-ea"/>
                <a:sym typeface="+mn-lt"/>
              </a:rPr>
              <a:t>提供多媒体业务，速率最高到</a:t>
            </a:r>
            <a:r>
              <a:rPr lang="en-US" altLang="zh-CN" b="1" dirty="0">
                <a:cs typeface="+mn-ea"/>
                <a:sym typeface="+mn-lt"/>
              </a:rPr>
              <a:t>2Mb/s</a:t>
            </a:r>
          </a:p>
          <a:p>
            <a:pPr marL="952476" lvl="1">
              <a:buBlip>
                <a:blip r:embed="rId4"/>
              </a:buBlip>
            </a:pPr>
            <a:r>
              <a:rPr lang="zh-CN" altLang="en-US" b="1" dirty="0">
                <a:cs typeface="+mn-ea"/>
                <a:sym typeface="+mn-lt"/>
              </a:rPr>
              <a:t>车速环境：</a:t>
            </a:r>
            <a:r>
              <a:rPr lang="en-US" altLang="zh-CN" b="1" dirty="0">
                <a:cs typeface="+mn-ea"/>
                <a:sym typeface="+mn-lt"/>
              </a:rPr>
              <a:t>144kb/s</a:t>
            </a:r>
          </a:p>
          <a:p>
            <a:pPr marL="952476" lvl="1">
              <a:buBlip>
                <a:blip r:embed="rId4"/>
              </a:buBlip>
            </a:pPr>
            <a:r>
              <a:rPr lang="zh-CN" altLang="en-US" b="1" dirty="0">
                <a:cs typeface="+mn-ea"/>
                <a:sym typeface="+mn-lt"/>
              </a:rPr>
              <a:t>步行环境：</a:t>
            </a:r>
            <a:r>
              <a:rPr lang="en-US" altLang="zh-CN" b="1" dirty="0">
                <a:cs typeface="+mn-ea"/>
                <a:sym typeface="+mn-lt"/>
              </a:rPr>
              <a:t>384kb/s</a:t>
            </a:r>
          </a:p>
          <a:p>
            <a:pPr marL="952476" lvl="1">
              <a:buBlip>
                <a:blip r:embed="rId4"/>
              </a:buBlip>
            </a:pPr>
            <a:r>
              <a:rPr lang="zh-CN" altLang="en-US" b="1" dirty="0">
                <a:cs typeface="+mn-ea"/>
                <a:sym typeface="+mn-lt"/>
              </a:rPr>
              <a:t>室内环境：</a:t>
            </a:r>
            <a:r>
              <a:rPr lang="en-US" altLang="zh-CN" b="1" dirty="0">
                <a:cs typeface="+mn-ea"/>
                <a:sym typeface="+mn-lt"/>
              </a:rPr>
              <a:t>2Mb/s</a:t>
            </a:r>
          </a:p>
          <a:p>
            <a:pPr marL="380990" indent="-380990">
              <a:buBlip>
                <a:blip r:embed="rId3"/>
              </a:buBlip>
            </a:pPr>
            <a:r>
              <a:rPr lang="zh-CN" altLang="en-US" b="1" dirty="0">
                <a:cs typeface="+mn-ea"/>
                <a:sym typeface="+mn-lt"/>
              </a:rPr>
              <a:t>终端价格低</a:t>
            </a:r>
          </a:p>
        </p:txBody>
      </p:sp>
      <p:pic>
        <p:nvPicPr>
          <p:cNvPr id="2662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2979" y="3068641"/>
            <a:ext cx="5641975" cy="332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fade">
                                      <p:cBhvr>
                                        <p:cTn id="11" dur="1000"/>
                                        <p:tgtEl>
                                          <p:spTgt spid="17411">
                                            <p:txEl>
                                              <p:pRg st="0" end="0"/>
                                            </p:txEl>
                                          </p:spTgt>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fade">
                                      <p:cBhvr>
                                        <p:cTn id="15" dur="1000"/>
                                        <p:tgtEl>
                                          <p:spTgt spid="17411">
                                            <p:txEl>
                                              <p:pRg st="1" end="1"/>
                                            </p:txEl>
                                          </p:spTgt>
                                        </p:tgtEl>
                                      </p:cBhvr>
                                    </p:animEffect>
                                  </p:childTnLst>
                                </p:cTn>
                              </p:par>
                            </p:childTnLst>
                          </p:cTn>
                        </p:par>
                        <p:par>
                          <p:cTn id="16" fill="hold" nodeType="afterGroup">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Effect transition="in" filter="fade">
                                      <p:cBhvr>
                                        <p:cTn id="19" dur="1000"/>
                                        <p:tgtEl>
                                          <p:spTgt spid="17411">
                                            <p:txEl>
                                              <p:pRg st="2" end="2"/>
                                            </p:txEl>
                                          </p:spTgt>
                                        </p:tgtEl>
                                      </p:cBhvr>
                                    </p:animEffect>
                                  </p:childTnLst>
                                </p:cTn>
                              </p:par>
                            </p:childTnLst>
                          </p:cTn>
                        </p:par>
                        <p:par>
                          <p:cTn id="20" fill="hold" nodeType="afterGroup">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animEffect transition="in" filter="fade">
                                      <p:cBhvr>
                                        <p:cTn id="23" dur="1000"/>
                                        <p:tgtEl>
                                          <p:spTgt spid="17411">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411">
                                            <p:txEl>
                                              <p:pRg st="4" end="4"/>
                                            </p:txEl>
                                          </p:spTgt>
                                        </p:tgtEl>
                                        <p:attrNameLst>
                                          <p:attrName>style.visibility</p:attrName>
                                        </p:attrNameLst>
                                      </p:cBhvr>
                                      <p:to>
                                        <p:strVal val="visible"/>
                                      </p:to>
                                    </p:set>
                                    <p:animEffect transition="in" filter="fade">
                                      <p:cBhvr>
                                        <p:cTn id="26" dur="1000"/>
                                        <p:tgtEl>
                                          <p:spTgt spid="17411">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411">
                                            <p:txEl>
                                              <p:pRg st="5" end="5"/>
                                            </p:txEl>
                                          </p:spTgt>
                                        </p:tgtEl>
                                        <p:attrNameLst>
                                          <p:attrName>style.visibility</p:attrName>
                                        </p:attrNameLst>
                                      </p:cBhvr>
                                      <p:to>
                                        <p:strVal val="visible"/>
                                      </p:to>
                                    </p:set>
                                    <p:animEffect transition="in" filter="fade">
                                      <p:cBhvr>
                                        <p:cTn id="29" dur="1000"/>
                                        <p:tgtEl>
                                          <p:spTgt spid="17411">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411">
                                            <p:txEl>
                                              <p:pRg st="6" end="6"/>
                                            </p:txEl>
                                          </p:spTgt>
                                        </p:tgtEl>
                                        <p:attrNameLst>
                                          <p:attrName>style.visibility</p:attrName>
                                        </p:attrNameLst>
                                      </p:cBhvr>
                                      <p:to>
                                        <p:strVal val="visible"/>
                                      </p:to>
                                    </p:set>
                                    <p:animEffect transition="in" filter="fade">
                                      <p:cBhvr>
                                        <p:cTn id="32" dur="1000"/>
                                        <p:tgtEl>
                                          <p:spTgt spid="17411">
                                            <p:txEl>
                                              <p:pRg st="6" end="6"/>
                                            </p:txEl>
                                          </p:spTgt>
                                        </p:tgtEl>
                                      </p:cBhvr>
                                    </p:animEffect>
                                  </p:childTnLst>
                                </p:cTn>
                              </p:par>
                            </p:childTnLst>
                          </p:cTn>
                        </p:par>
                      </p:childTnLst>
                    </p:cTn>
                  </p:par>
                  <p:par>
                    <p:cTn id="33" fill="hold">
                      <p:stCondLst>
                        <p:cond delay="indefinite"/>
                      </p:stCondLst>
                      <p:childTnLst>
                        <p:par>
                          <p:cTn id="34" fill="hold" nodeType="after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411">
                                            <p:txEl>
                                              <p:pRg st="7" end="7"/>
                                            </p:txEl>
                                          </p:spTgt>
                                        </p:tgtEl>
                                        <p:attrNameLst>
                                          <p:attrName>style.visibility</p:attrName>
                                        </p:attrNameLst>
                                      </p:cBhvr>
                                      <p:to>
                                        <p:strVal val="visible"/>
                                      </p:to>
                                    </p:set>
                                    <p:animEffect transition="in" filter="fade">
                                      <p:cBhvr>
                                        <p:cTn id="37" dur="10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74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a:defRPr/>
            </a:pPr>
            <a:r>
              <a:rPr lang="en-US" altLang="zh-CN" sz="2800" dirty="0">
                <a:latin typeface="+mn-lt"/>
                <a:ea typeface="+mn-ea"/>
                <a:cs typeface="+mn-ea"/>
                <a:sym typeface="+mn-lt"/>
              </a:rPr>
              <a:t> 4G</a:t>
            </a:r>
            <a:r>
              <a:rPr lang="zh-CN" altLang="en-US" sz="2800" b="1" dirty="0">
                <a:solidFill>
                  <a:srgbClr val="000099"/>
                </a:solidFill>
                <a:latin typeface="+mn-lt"/>
                <a:ea typeface="+mn-ea"/>
                <a:cs typeface="+mn-ea"/>
                <a:sym typeface="+mn-lt"/>
              </a:rPr>
              <a:t>第四代移动通信系统</a:t>
            </a:r>
            <a:endParaRPr lang="zh-CN" altLang="en-US" sz="2800" dirty="0">
              <a:latin typeface="+mn-lt"/>
              <a:ea typeface="+mn-ea"/>
              <a:cs typeface="+mn-ea"/>
              <a:sym typeface="+mn-lt"/>
            </a:endParaRPr>
          </a:p>
        </p:txBody>
      </p:sp>
      <p:sp>
        <p:nvSpPr>
          <p:cNvPr id="28675" name="Rectangle 3"/>
          <p:cNvSpPr>
            <a:spLocks noGrp="1" noChangeArrowheads="1"/>
          </p:cNvSpPr>
          <p:nvPr>
            <p:ph idx="1"/>
          </p:nvPr>
        </p:nvSpPr>
        <p:spPr/>
        <p:txBody>
          <a:bodyPr/>
          <a:lstStyle/>
          <a:p>
            <a:pPr eaLnBrk="1" hangingPunct="1"/>
            <a:endParaRPr lang="zh-CN" altLang="zh-CN">
              <a:cs typeface="+mn-ea"/>
              <a:sym typeface="+mn-lt"/>
            </a:endParaRPr>
          </a:p>
        </p:txBody>
      </p:sp>
      <p:pic>
        <p:nvPicPr>
          <p:cNvPr id="28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1" y="1254126"/>
            <a:ext cx="8496300" cy="5443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body" idx="4294967295"/>
          </p:nvPr>
        </p:nvSpPr>
        <p:spPr>
          <a:xfrm>
            <a:off x="179512" y="1196752"/>
            <a:ext cx="8713788" cy="4116387"/>
          </a:xfrm>
        </p:spPr>
        <p:txBody>
          <a:bodyPr>
            <a:noAutofit/>
          </a:bodyPr>
          <a:lstStyle/>
          <a:p>
            <a:pPr eaLnBrk="1" hangingPunct="1"/>
            <a:r>
              <a:rPr lang="zh-CN" altLang="en-US" sz="2400" b="1" dirty="0">
                <a:cs typeface="+mn-ea"/>
                <a:sym typeface="+mn-lt"/>
              </a:rPr>
              <a:t>第四代移动电话行动通信标准，指的是第四代移动通信技术，外语缩写：</a:t>
            </a:r>
            <a:r>
              <a:rPr lang="en-US" altLang="zh-CN" sz="2400" b="1" dirty="0">
                <a:cs typeface="+mn-ea"/>
                <a:sym typeface="+mn-lt"/>
              </a:rPr>
              <a:t>4G</a:t>
            </a:r>
            <a:r>
              <a:rPr lang="zh-CN" altLang="en-US" sz="2400" b="1" dirty="0">
                <a:cs typeface="+mn-ea"/>
                <a:sym typeface="+mn-lt"/>
              </a:rPr>
              <a:t>。包括</a:t>
            </a:r>
            <a:r>
              <a:rPr lang="en-US" altLang="zh-CN" sz="2400" b="1" dirty="0">
                <a:cs typeface="+mn-ea"/>
                <a:sym typeface="+mn-lt"/>
              </a:rPr>
              <a:t>TD-LTE(long Term Evolution)</a:t>
            </a:r>
            <a:r>
              <a:rPr lang="zh-CN" altLang="en-US" sz="2400" b="1" dirty="0">
                <a:cs typeface="+mn-ea"/>
                <a:sym typeface="+mn-lt"/>
              </a:rPr>
              <a:t>和</a:t>
            </a:r>
            <a:r>
              <a:rPr lang="en-US" altLang="zh-CN" sz="2400" b="1" dirty="0">
                <a:cs typeface="+mn-ea"/>
                <a:sym typeface="+mn-lt"/>
              </a:rPr>
              <a:t>FDD-LTE</a:t>
            </a:r>
            <a:r>
              <a:rPr lang="zh-CN" altLang="en-US" sz="2400" b="1" dirty="0">
                <a:cs typeface="+mn-ea"/>
                <a:sym typeface="+mn-lt"/>
              </a:rPr>
              <a:t>两种制式</a:t>
            </a:r>
          </a:p>
          <a:p>
            <a:pPr eaLnBrk="1" hangingPunct="1"/>
            <a:r>
              <a:rPr lang="en-US" altLang="zh-CN" sz="2400" b="1" dirty="0">
                <a:cs typeface="+mn-ea"/>
                <a:sym typeface="+mn-lt"/>
              </a:rPr>
              <a:t>4G</a:t>
            </a:r>
            <a:r>
              <a:rPr lang="zh-CN" altLang="en-US" sz="2400" b="1" dirty="0">
                <a:cs typeface="+mn-ea"/>
                <a:sym typeface="+mn-lt"/>
              </a:rPr>
              <a:t>是集</a:t>
            </a:r>
            <a:r>
              <a:rPr lang="en-US" altLang="zh-CN" sz="2400" b="1" dirty="0">
                <a:cs typeface="+mn-ea"/>
                <a:sym typeface="+mn-lt"/>
              </a:rPr>
              <a:t>3G</a:t>
            </a:r>
            <a:r>
              <a:rPr lang="zh-CN" altLang="en-US" sz="2400" b="1" dirty="0">
                <a:cs typeface="+mn-ea"/>
                <a:sym typeface="+mn-lt"/>
              </a:rPr>
              <a:t>与</a:t>
            </a:r>
            <a:r>
              <a:rPr lang="en-US" altLang="zh-CN" sz="2400" b="1" dirty="0">
                <a:cs typeface="+mn-ea"/>
                <a:sym typeface="+mn-lt"/>
              </a:rPr>
              <a:t>WLAN</a:t>
            </a:r>
            <a:r>
              <a:rPr lang="zh-CN" altLang="en-US" sz="2400" b="1" dirty="0">
                <a:cs typeface="+mn-ea"/>
                <a:sym typeface="+mn-lt"/>
              </a:rPr>
              <a:t>于一体，能够快速传输数据、高质量、音频、视频和图像等。</a:t>
            </a:r>
            <a:r>
              <a:rPr lang="en-US" altLang="zh-CN" sz="2400" b="1" dirty="0">
                <a:cs typeface="+mn-ea"/>
                <a:sym typeface="+mn-lt"/>
              </a:rPr>
              <a:t>4G</a:t>
            </a:r>
            <a:r>
              <a:rPr lang="zh-CN" altLang="en-US" sz="2400" b="1" dirty="0">
                <a:cs typeface="+mn-ea"/>
                <a:sym typeface="+mn-lt"/>
              </a:rPr>
              <a:t>能够以</a:t>
            </a:r>
            <a:r>
              <a:rPr lang="en-US" altLang="zh-CN" sz="2400" b="1" dirty="0">
                <a:cs typeface="+mn-ea"/>
                <a:sym typeface="+mn-lt"/>
              </a:rPr>
              <a:t>100Mbps</a:t>
            </a:r>
            <a:r>
              <a:rPr lang="zh-CN" altLang="en-US" sz="2400" b="1" dirty="0">
                <a:cs typeface="+mn-ea"/>
                <a:sym typeface="+mn-lt"/>
              </a:rPr>
              <a:t>以上的速度下载，比目前的家用宽带</a:t>
            </a:r>
            <a:r>
              <a:rPr lang="en-US" altLang="zh-CN" sz="2400" b="1" dirty="0">
                <a:cs typeface="+mn-ea"/>
                <a:sym typeface="+mn-lt"/>
              </a:rPr>
              <a:t>ADSL</a:t>
            </a:r>
            <a:r>
              <a:rPr lang="zh-CN" altLang="en-US" sz="2400" b="1" dirty="0">
                <a:cs typeface="+mn-ea"/>
                <a:sym typeface="+mn-lt"/>
              </a:rPr>
              <a:t>（</a:t>
            </a:r>
            <a:r>
              <a:rPr lang="en-US" altLang="zh-CN" sz="2400" b="1" dirty="0">
                <a:cs typeface="+mn-ea"/>
                <a:sym typeface="+mn-lt"/>
              </a:rPr>
              <a:t>4</a:t>
            </a:r>
            <a:r>
              <a:rPr lang="zh-CN" altLang="en-US" sz="2400" b="1" dirty="0">
                <a:cs typeface="+mn-ea"/>
                <a:sym typeface="+mn-lt"/>
              </a:rPr>
              <a:t>兆）快</a:t>
            </a:r>
            <a:r>
              <a:rPr lang="en-US" altLang="zh-CN" sz="2400" b="1" dirty="0">
                <a:cs typeface="+mn-ea"/>
                <a:sym typeface="+mn-lt"/>
              </a:rPr>
              <a:t>25</a:t>
            </a:r>
            <a:r>
              <a:rPr lang="zh-CN" altLang="en-US" sz="2400" b="1" dirty="0">
                <a:cs typeface="+mn-ea"/>
                <a:sym typeface="+mn-lt"/>
              </a:rPr>
              <a:t>倍，能够满足几乎所有用户对于无线服务的要求。</a:t>
            </a:r>
            <a:endParaRPr lang="en-US" altLang="zh-CN" sz="2400" b="1" dirty="0">
              <a:cs typeface="+mn-ea"/>
              <a:sym typeface="+mn-lt"/>
            </a:endParaRPr>
          </a:p>
          <a:p>
            <a:pPr eaLnBrk="1" hangingPunct="1"/>
            <a:r>
              <a:rPr lang="en-US" altLang="zh-CN" sz="2400" dirty="0">
                <a:cs typeface="+mn-ea"/>
                <a:sym typeface="+mn-lt"/>
              </a:rPr>
              <a:t>IMT-Advanced</a:t>
            </a:r>
            <a:r>
              <a:rPr lang="zh-CN" altLang="en-US" sz="2400" dirty="0">
                <a:cs typeface="+mn-ea"/>
                <a:sym typeface="+mn-lt"/>
              </a:rPr>
              <a:t>的定义： 具有超过</a:t>
            </a:r>
            <a:r>
              <a:rPr lang="en-US" altLang="zh-CN" sz="2400" dirty="0">
                <a:cs typeface="+mn-ea"/>
                <a:sym typeface="+mn-lt"/>
              </a:rPr>
              <a:t>IMT-2000</a:t>
            </a:r>
            <a:r>
              <a:rPr lang="zh-CN" altLang="en-US" sz="2400" dirty="0">
                <a:cs typeface="+mn-ea"/>
                <a:sym typeface="+mn-lt"/>
              </a:rPr>
              <a:t>能力的新能力的移动系统。该系统能够提供广泛的电信业务：</a:t>
            </a:r>
            <a:r>
              <a:rPr lang="zh-CN" altLang="en-US" sz="2400" dirty="0">
                <a:solidFill>
                  <a:schemeClr val="tx2"/>
                </a:solidFill>
                <a:cs typeface="+mn-ea"/>
                <a:sym typeface="+mn-lt"/>
              </a:rPr>
              <a:t>由移动和固定网络支持日益增加的基于包传输的先进的移动业务</a:t>
            </a:r>
            <a:r>
              <a:rPr lang="zh-CN" altLang="en-US" sz="2400" dirty="0">
                <a:cs typeface="+mn-ea"/>
                <a:sym typeface="+mn-lt"/>
              </a:rPr>
              <a:t>。</a:t>
            </a:r>
          </a:p>
          <a:p>
            <a:pPr eaLnBrk="1" hangingPunct="1"/>
            <a:r>
              <a:rPr lang="en-US" altLang="zh-CN" sz="3200" dirty="0">
                <a:cs typeface="+mn-ea"/>
                <a:sym typeface="+mn-lt"/>
              </a:rPr>
              <a:t>IMT-Advanced</a:t>
            </a:r>
            <a:r>
              <a:rPr lang="zh-CN" altLang="en-US" sz="3200" dirty="0">
                <a:cs typeface="+mn-ea"/>
                <a:sym typeface="+mn-lt"/>
              </a:rPr>
              <a:t>无线接口技术：</a:t>
            </a:r>
          </a:p>
          <a:p>
            <a:pPr lvl="1" eaLnBrk="1" hangingPunct="1"/>
            <a:r>
              <a:rPr lang="zh-CN" altLang="en-US" sz="2000" dirty="0">
                <a:cs typeface="+mn-ea"/>
                <a:sym typeface="+mn-lt"/>
              </a:rPr>
              <a:t>	无线信号传输的编码技术：</a:t>
            </a:r>
            <a:r>
              <a:rPr lang="en-US" altLang="zh-CN" sz="2000" dirty="0">
                <a:cs typeface="+mn-ea"/>
                <a:sym typeface="+mn-lt"/>
              </a:rPr>
              <a:t>Turbo</a:t>
            </a:r>
            <a:r>
              <a:rPr lang="zh-CN" altLang="en-US" sz="2000" dirty="0">
                <a:cs typeface="+mn-ea"/>
                <a:sym typeface="+mn-lt"/>
              </a:rPr>
              <a:t>、</a:t>
            </a:r>
            <a:r>
              <a:rPr lang="en-US" altLang="zh-CN" sz="2000" dirty="0">
                <a:cs typeface="+mn-ea"/>
                <a:sym typeface="+mn-lt"/>
              </a:rPr>
              <a:t>LDPC</a:t>
            </a:r>
            <a:r>
              <a:rPr lang="zh-CN" altLang="en-US" sz="2000" dirty="0">
                <a:cs typeface="+mn-ea"/>
                <a:sym typeface="+mn-lt"/>
              </a:rPr>
              <a:t>（低密度校验码）、</a:t>
            </a:r>
            <a:r>
              <a:rPr lang="en-US" altLang="zh-CN" sz="2000" dirty="0">
                <a:cs typeface="+mn-ea"/>
                <a:sym typeface="+mn-lt"/>
              </a:rPr>
              <a:t>Woven</a:t>
            </a:r>
            <a:r>
              <a:rPr lang="zh-CN" altLang="en-US" sz="2000" dirty="0">
                <a:cs typeface="+mn-ea"/>
                <a:sym typeface="+mn-lt"/>
              </a:rPr>
              <a:t>码；</a:t>
            </a:r>
          </a:p>
          <a:p>
            <a:pPr lvl="1" eaLnBrk="1" hangingPunct="1"/>
            <a:r>
              <a:rPr lang="zh-CN" altLang="en-US" sz="2000" dirty="0">
                <a:cs typeface="+mn-ea"/>
                <a:sym typeface="+mn-lt"/>
              </a:rPr>
              <a:t>	调制技术：</a:t>
            </a:r>
            <a:r>
              <a:rPr lang="en-US" altLang="zh-CN" sz="2000" dirty="0">
                <a:cs typeface="+mn-ea"/>
                <a:sym typeface="+mn-lt"/>
              </a:rPr>
              <a:t>OFDM</a:t>
            </a:r>
            <a:r>
              <a:rPr lang="zh-CN" altLang="en-US" sz="2000" dirty="0">
                <a:cs typeface="+mn-ea"/>
                <a:sym typeface="+mn-lt"/>
              </a:rPr>
              <a:t>（正交频分复用）、</a:t>
            </a:r>
            <a:r>
              <a:rPr lang="en-US" altLang="zh-CN" sz="2000" dirty="0">
                <a:cs typeface="+mn-ea"/>
                <a:sym typeface="+mn-lt"/>
              </a:rPr>
              <a:t>SC/FDE</a:t>
            </a:r>
            <a:r>
              <a:rPr lang="zh-CN" altLang="en-US" sz="2000" dirty="0">
                <a:cs typeface="+mn-ea"/>
                <a:sym typeface="+mn-lt"/>
              </a:rPr>
              <a:t>（单载波频域均衡技术）、</a:t>
            </a:r>
            <a:r>
              <a:rPr lang="en-US" altLang="zh-CN" sz="2000" dirty="0">
                <a:cs typeface="+mn-ea"/>
                <a:sym typeface="+mn-lt"/>
              </a:rPr>
              <a:t>DCDM</a:t>
            </a:r>
            <a:r>
              <a:rPr lang="zh-CN" altLang="en-US" sz="2000" dirty="0">
                <a:cs typeface="+mn-ea"/>
                <a:sym typeface="+mn-lt"/>
              </a:rPr>
              <a:t>（动态码分复用又称星座交叠）；</a:t>
            </a:r>
          </a:p>
          <a:p>
            <a:pPr lvl="1" eaLnBrk="1" hangingPunct="1"/>
            <a:r>
              <a:rPr lang="zh-CN" altLang="en-US" sz="2000" dirty="0">
                <a:cs typeface="+mn-ea"/>
                <a:sym typeface="+mn-lt"/>
              </a:rPr>
              <a:t>	多天线技术：</a:t>
            </a:r>
            <a:r>
              <a:rPr lang="en-US" altLang="zh-CN" sz="2000" dirty="0">
                <a:cs typeface="+mn-ea"/>
                <a:sym typeface="+mn-lt"/>
              </a:rPr>
              <a:t>MIMO</a:t>
            </a:r>
            <a:r>
              <a:rPr lang="zh-CN" altLang="en-US" sz="2000" dirty="0">
                <a:cs typeface="+mn-ea"/>
                <a:sym typeface="+mn-lt"/>
              </a:rPr>
              <a:t>、空时编码、智能天线、链路自适应技术。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1000"/>
                                        <p:tgtEl>
                                          <p:spTgt spid="20482">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animEffect transition="in" filter="fade">
                                      <p:cBhvr>
                                        <p:cTn id="11" dur="1000"/>
                                        <p:tgtEl>
                                          <p:spTgt spid="20482">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animEffect transition="in" filter="fade">
                                      <p:cBhvr>
                                        <p:cTn id="15" dur="1000"/>
                                        <p:tgtEl>
                                          <p:spTgt spid="20482">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animEffect transition="in" filter="fade">
                                      <p:cBhvr>
                                        <p:cTn id="19" dur="1000"/>
                                        <p:tgtEl>
                                          <p:spTgt spid="20482">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482">
                                            <p:txEl>
                                              <p:pRg st="4" end="4"/>
                                            </p:txEl>
                                          </p:spTgt>
                                        </p:tgtEl>
                                        <p:attrNameLst>
                                          <p:attrName>style.visibility</p:attrName>
                                        </p:attrNameLst>
                                      </p:cBhvr>
                                      <p:to>
                                        <p:strVal val="visible"/>
                                      </p:to>
                                    </p:set>
                                    <p:animEffect transition="in" filter="fade">
                                      <p:cBhvr>
                                        <p:cTn id="22" dur="1000"/>
                                        <p:tgtEl>
                                          <p:spTgt spid="20482">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482">
                                            <p:txEl>
                                              <p:pRg st="5" end="5"/>
                                            </p:txEl>
                                          </p:spTgt>
                                        </p:tgtEl>
                                        <p:attrNameLst>
                                          <p:attrName>style.visibility</p:attrName>
                                        </p:attrNameLst>
                                      </p:cBhvr>
                                      <p:to>
                                        <p:strVal val="visible"/>
                                      </p:to>
                                    </p:set>
                                    <p:animEffect transition="in" filter="fade">
                                      <p:cBhvr>
                                        <p:cTn id="25" dur="1000"/>
                                        <p:tgtEl>
                                          <p:spTgt spid="20482">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482">
                                            <p:txEl>
                                              <p:pRg st="6" end="6"/>
                                            </p:txEl>
                                          </p:spTgt>
                                        </p:tgtEl>
                                        <p:attrNameLst>
                                          <p:attrName>style.visibility</p:attrName>
                                        </p:attrNameLst>
                                      </p:cBhvr>
                                      <p:to>
                                        <p:strVal val="visible"/>
                                      </p:to>
                                    </p:set>
                                    <p:animEffect transition="in" filter="fade">
                                      <p:cBhvr>
                                        <p:cTn id="28" dur="1000"/>
                                        <p:tgtEl>
                                          <p:spTgt spid="204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215900" y="476672"/>
            <a:ext cx="8964612" cy="289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just" eaLnBrk="1" hangingPunct="1">
              <a:lnSpc>
                <a:spcPct val="130000"/>
              </a:lnSpc>
              <a:buClrTx/>
              <a:buSzTx/>
              <a:buFontTx/>
              <a:buNone/>
            </a:pPr>
            <a:r>
              <a:rPr lang="zh-CN" altLang="en-US" sz="2800" b="1" dirty="0">
                <a:latin typeface="+mn-lt"/>
                <a:ea typeface="+mn-ea"/>
                <a:cs typeface="+mn-ea"/>
                <a:sym typeface="+mn-lt"/>
              </a:rPr>
              <a:t>本章探讨以下几个方面的问题：</a:t>
            </a:r>
          </a:p>
          <a:p>
            <a:pPr algn="just" eaLnBrk="1" hangingPunct="1">
              <a:lnSpc>
                <a:spcPct val="130000"/>
              </a:lnSpc>
              <a:buClrTx/>
              <a:buSzTx/>
              <a:buFontTx/>
              <a:buNone/>
            </a:pPr>
            <a:r>
              <a:rPr lang="en-US" altLang="zh-CN" sz="2000" b="1" dirty="0">
                <a:latin typeface="+mn-lt"/>
                <a:ea typeface="+mn-ea"/>
                <a:cs typeface="+mn-ea"/>
                <a:sym typeface="+mn-lt"/>
              </a:rPr>
              <a:t>(1) </a:t>
            </a:r>
            <a:r>
              <a:rPr lang="zh-CN" altLang="en-US" sz="2000" b="1" dirty="0">
                <a:latin typeface="+mn-lt"/>
                <a:ea typeface="+mn-ea"/>
                <a:cs typeface="+mn-ea"/>
                <a:sym typeface="+mn-lt"/>
              </a:rPr>
              <a:t>现代移动通信系统的雏形是怎么形成的？</a:t>
            </a:r>
            <a:endParaRPr lang="en-US" altLang="zh-CN" sz="2000" b="1" dirty="0">
              <a:latin typeface="+mn-lt"/>
              <a:ea typeface="+mn-ea"/>
              <a:cs typeface="+mn-ea"/>
              <a:sym typeface="+mn-lt"/>
            </a:endParaRPr>
          </a:p>
          <a:p>
            <a:pPr eaLnBrk="1" hangingPunct="1">
              <a:lnSpc>
                <a:spcPct val="130000"/>
              </a:lnSpc>
              <a:buClrTx/>
              <a:buSzTx/>
              <a:buFontTx/>
              <a:buNone/>
            </a:pPr>
            <a:r>
              <a:rPr lang="en-US" altLang="zh-CN" sz="2000" b="1" dirty="0">
                <a:latin typeface="+mn-lt"/>
                <a:ea typeface="+mn-ea"/>
                <a:cs typeface="+mn-ea"/>
                <a:sym typeface="+mn-lt"/>
              </a:rPr>
              <a:t>(2)</a:t>
            </a:r>
            <a:r>
              <a:rPr lang="en-US" altLang="zh-CN" sz="2000" b="1" dirty="0">
                <a:solidFill>
                  <a:srgbClr val="33CC33"/>
                </a:solidFill>
                <a:latin typeface="+mn-lt"/>
                <a:ea typeface="+mn-ea"/>
                <a:cs typeface="+mn-ea"/>
                <a:sym typeface="+mn-lt"/>
              </a:rPr>
              <a:t> </a:t>
            </a:r>
            <a:r>
              <a:rPr lang="zh-CN" altLang="en-US" sz="2000" b="1" dirty="0">
                <a:solidFill>
                  <a:srgbClr val="0070C0"/>
                </a:solidFill>
                <a:latin typeface="+mn-lt"/>
                <a:ea typeface="+mn-ea"/>
                <a:cs typeface="+mn-ea"/>
                <a:sym typeface="+mn-lt"/>
              </a:rPr>
              <a:t>对于给定的频率资源，大家如何来共享</a:t>
            </a:r>
            <a:r>
              <a:rPr lang="en-US" altLang="zh-CN" sz="2000" b="1" dirty="0">
                <a:solidFill>
                  <a:srgbClr val="0070C0"/>
                </a:solidFill>
                <a:latin typeface="+mn-lt"/>
                <a:ea typeface="+mn-ea"/>
                <a:cs typeface="+mn-ea"/>
                <a:sym typeface="+mn-lt"/>
              </a:rPr>
              <a:t>? </a:t>
            </a:r>
            <a:r>
              <a:rPr lang="zh-CN" altLang="en-US" sz="2000" b="1" dirty="0">
                <a:solidFill>
                  <a:srgbClr val="0070C0"/>
                </a:solidFill>
                <a:latin typeface="+mn-lt"/>
                <a:ea typeface="+mn-ea"/>
                <a:cs typeface="+mn-ea"/>
                <a:sym typeface="+mn-lt"/>
              </a:rPr>
              <a:t>采用什么样的</a:t>
            </a:r>
            <a:r>
              <a:rPr lang="zh-CN" altLang="en-US" sz="2000" b="1" u="sng" dirty="0">
                <a:solidFill>
                  <a:srgbClr val="0070C0"/>
                </a:solidFill>
                <a:latin typeface="+mn-lt"/>
                <a:ea typeface="+mn-ea"/>
                <a:cs typeface="+mn-ea"/>
                <a:sym typeface="+mn-lt"/>
              </a:rPr>
              <a:t>多址</a:t>
            </a:r>
            <a:r>
              <a:rPr lang="zh-CN" altLang="en-US" sz="2000" b="1" dirty="0">
                <a:solidFill>
                  <a:srgbClr val="0070C0"/>
                </a:solidFill>
                <a:latin typeface="+mn-lt"/>
                <a:ea typeface="+mn-ea"/>
                <a:cs typeface="+mn-ea"/>
                <a:sym typeface="+mn-lt"/>
              </a:rPr>
              <a:t>技术， 使得有限的资源能传输更大容量的信息</a:t>
            </a:r>
            <a:r>
              <a:rPr lang="en-US" altLang="zh-CN" sz="2000" b="1" dirty="0">
                <a:solidFill>
                  <a:srgbClr val="0070C0"/>
                </a:solidFill>
                <a:latin typeface="+mn-lt"/>
                <a:ea typeface="+mn-ea"/>
                <a:cs typeface="+mn-ea"/>
                <a:sym typeface="+mn-lt"/>
              </a:rPr>
              <a:t>?</a:t>
            </a:r>
            <a:endParaRPr lang="zh-CN" altLang="en-US" sz="2000" b="1" dirty="0">
              <a:solidFill>
                <a:srgbClr val="0070C0"/>
              </a:solidFill>
              <a:latin typeface="+mn-lt"/>
              <a:ea typeface="+mn-ea"/>
              <a:cs typeface="+mn-ea"/>
              <a:sym typeface="+mn-lt"/>
            </a:endParaRPr>
          </a:p>
          <a:p>
            <a:pPr algn="just" eaLnBrk="1" hangingPunct="1">
              <a:lnSpc>
                <a:spcPct val="130000"/>
              </a:lnSpc>
              <a:buClrTx/>
              <a:buSzTx/>
              <a:buFontTx/>
              <a:buNone/>
            </a:pPr>
            <a:r>
              <a:rPr lang="en-US" altLang="zh-CN" sz="2000" b="1" dirty="0">
                <a:latin typeface="+mn-lt"/>
                <a:ea typeface="+mn-ea"/>
                <a:cs typeface="+mn-ea"/>
                <a:sym typeface="+mn-lt"/>
              </a:rPr>
              <a:t>(3)</a:t>
            </a:r>
            <a:r>
              <a:rPr lang="zh-CN" altLang="en-US" sz="2000" b="1" dirty="0">
                <a:latin typeface="+mn-lt"/>
                <a:ea typeface="+mn-ea"/>
                <a:cs typeface="+mn-ea"/>
                <a:sym typeface="+mn-lt"/>
              </a:rPr>
              <a:t>由于移动环境中噪声与干扰的存在， 如何减少噪声，</a:t>
            </a:r>
            <a:r>
              <a:rPr lang="zh-CN" altLang="en-US" sz="2000" b="1" dirty="0">
                <a:solidFill>
                  <a:srgbClr val="CC0000"/>
                </a:solidFill>
                <a:latin typeface="+mn-lt"/>
                <a:ea typeface="+mn-ea"/>
                <a:cs typeface="+mn-ea"/>
                <a:sym typeface="+mn-lt"/>
              </a:rPr>
              <a:t>保持有效</a:t>
            </a:r>
            <a:r>
              <a:rPr lang="zh-CN" altLang="en-US" sz="2000" b="1" dirty="0">
                <a:latin typeface="+mn-lt"/>
                <a:ea typeface="+mn-ea"/>
                <a:cs typeface="+mn-ea"/>
                <a:sym typeface="+mn-lt"/>
              </a:rPr>
              <a:t>通信？</a:t>
            </a:r>
            <a:endParaRPr lang="en-US" altLang="zh-CN" sz="2000" b="1" dirty="0">
              <a:latin typeface="+mn-lt"/>
              <a:ea typeface="+mn-ea"/>
              <a:cs typeface="+mn-ea"/>
              <a:sym typeface="+mn-lt"/>
            </a:endParaRPr>
          </a:p>
          <a:p>
            <a:pPr algn="just" eaLnBrk="1" hangingPunct="1">
              <a:lnSpc>
                <a:spcPct val="130000"/>
              </a:lnSpc>
              <a:buClrTx/>
              <a:buSzTx/>
              <a:buFontTx/>
              <a:buNone/>
            </a:pPr>
            <a:endParaRPr lang="en-US" altLang="zh-CN" sz="2000" b="1" i="1" dirty="0">
              <a:latin typeface="+mn-lt"/>
              <a:ea typeface="+mn-ea"/>
              <a:cs typeface="+mn-ea"/>
              <a:sym typeface="+mn-lt"/>
            </a:endParaRPr>
          </a:p>
        </p:txBody>
      </p:sp>
      <p:sp>
        <p:nvSpPr>
          <p:cNvPr id="15" name="Text Box 2"/>
          <p:cNvSpPr txBox="1">
            <a:spLocks noChangeArrowheads="1"/>
          </p:cNvSpPr>
          <p:nvPr/>
        </p:nvSpPr>
        <p:spPr bwMode="auto">
          <a:xfrm>
            <a:off x="215900" y="2852936"/>
            <a:ext cx="83058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just" eaLnBrk="1" hangingPunct="1">
              <a:lnSpc>
                <a:spcPct val="130000"/>
              </a:lnSpc>
              <a:buClrTx/>
              <a:buSzTx/>
              <a:buFontTx/>
              <a:buNone/>
            </a:pPr>
            <a:r>
              <a:rPr lang="en-US" altLang="zh-CN" sz="2000" b="1" dirty="0">
                <a:latin typeface="+mn-lt"/>
                <a:ea typeface="+mn-ea"/>
                <a:cs typeface="+mn-ea"/>
                <a:sym typeface="+mn-lt"/>
              </a:rPr>
              <a:t>(4) </a:t>
            </a:r>
            <a:r>
              <a:rPr lang="zh-CN" altLang="en-US" sz="2000" b="1" dirty="0">
                <a:latin typeface="+mn-lt"/>
                <a:ea typeface="+mn-ea"/>
                <a:cs typeface="+mn-ea"/>
                <a:sym typeface="+mn-lt"/>
              </a:rPr>
              <a:t>移动通信的基本特点是用户在网络覆盖的范围内可任意移动。要解决下面两个问题：</a:t>
            </a:r>
          </a:p>
          <a:p>
            <a:pPr lvl="1" algn="just" eaLnBrk="1" hangingPunct="1">
              <a:lnSpc>
                <a:spcPct val="130000"/>
              </a:lnSpc>
              <a:buClrTx/>
              <a:buSzTx/>
            </a:pPr>
            <a:r>
              <a:rPr lang="zh-CN" altLang="en-US" b="1" dirty="0">
                <a:solidFill>
                  <a:srgbClr val="990099"/>
                </a:solidFill>
                <a:latin typeface="+mn-lt"/>
                <a:ea typeface="+mn-ea"/>
                <a:cs typeface="+mn-ea"/>
                <a:sym typeface="+mn-lt"/>
              </a:rPr>
              <a:t>一是</a:t>
            </a:r>
            <a:r>
              <a:rPr lang="zh-CN" altLang="en-US" b="1" dirty="0">
                <a:latin typeface="+mn-lt"/>
                <a:ea typeface="+mn-ea"/>
                <a:cs typeface="+mn-ea"/>
                <a:sym typeface="+mn-lt"/>
              </a:rPr>
              <a:t>当移动用户从一个基站覆盖区移动到另一个基站覆盖区时，如何保证用户通信过程的</a:t>
            </a:r>
            <a:r>
              <a:rPr lang="zh-CN" altLang="en-US" b="1" dirty="0">
                <a:solidFill>
                  <a:srgbClr val="990099"/>
                </a:solidFill>
                <a:latin typeface="+mn-lt"/>
                <a:ea typeface="+mn-ea"/>
                <a:cs typeface="+mn-ea"/>
                <a:sym typeface="+mn-lt"/>
              </a:rPr>
              <a:t>连续性</a:t>
            </a:r>
            <a:r>
              <a:rPr lang="zh-CN" altLang="en-US" b="1" dirty="0">
                <a:latin typeface="+mn-lt"/>
                <a:ea typeface="+mn-ea"/>
                <a:cs typeface="+mn-ea"/>
                <a:sym typeface="+mn-lt"/>
              </a:rPr>
              <a:t>，即如何实现有效的越区切换</a:t>
            </a:r>
            <a:r>
              <a:rPr lang="en-US" altLang="zh-CN" b="1" dirty="0">
                <a:latin typeface="+mn-lt"/>
                <a:ea typeface="+mn-ea"/>
                <a:cs typeface="+mn-ea"/>
                <a:sym typeface="+mn-lt"/>
              </a:rPr>
              <a:t>?</a:t>
            </a:r>
          </a:p>
          <a:p>
            <a:pPr lvl="1" algn="just" eaLnBrk="1" hangingPunct="1">
              <a:lnSpc>
                <a:spcPct val="130000"/>
              </a:lnSpc>
              <a:buClrTx/>
              <a:buSzTx/>
            </a:pPr>
            <a:r>
              <a:rPr lang="en-US" altLang="zh-CN" b="1" dirty="0">
                <a:solidFill>
                  <a:srgbClr val="0033CC"/>
                </a:solidFill>
                <a:latin typeface="+mn-lt"/>
                <a:ea typeface="+mn-ea"/>
                <a:cs typeface="+mn-ea"/>
                <a:sym typeface="+mn-lt"/>
              </a:rPr>
              <a:t> </a:t>
            </a:r>
            <a:r>
              <a:rPr lang="zh-CN" altLang="en-US" b="1" dirty="0">
                <a:solidFill>
                  <a:srgbClr val="0033CC"/>
                </a:solidFill>
                <a:latin typeface="+mn-lt"/>
                <a:ea typeface="+mn-ea"/>
                <a:cs typeface="+mn-ea"/>
                <a:sym typeface="+mn-lt"/>
              </a:rPr>
              <a:t>二是</a:t>
            </a:r>
            <a:r>
              <a:rPr lang="zh-CN" altLang="en-US" b="1" dirty="0">
                <a:latin typeface="+mn-lt"/>
                <a:ea typeface="+mn-ea"/>
                <a:cs typeface="+mn-ea"/>
                <a:sym typeface="+mn-lt"/>
              </a:rPr>
              <a:t>用户在移动网络中任意移动，网络如何管理这些用户，即如何解决</a:t>
            </a:r>
            <a:r>
              <a:rPr lang="zh-CN" altLang="en-US" b="1" dirty="0">
                <a:solidFill>
                  <a:srgbClr val="FF3300"/>
                </a:solidFill>
                <a:latin typeface="+mn-lt"/>
                <a:ea typeface="+mn-ea"/>
                <a:cs typeface="+mn-ea"/>
                <a:sym typeface="+mn-lt"/>
              </a:rPr>
              <a:t>移动性管理</a:t>
            </a:r>
            <a:r>
              <a:rPr lang="zh-CN" altLang="en-US" b="1" dirty="0">
                <a:latin typeface="+mn-lt"/>
                <a:ea typeface="+mn-ea"/>
                <a:cs typeface="+mn-ea"/>
                <a:sym typeface="+mn-lt"/>
              </a:rPr>
              <a:t>的问题</a:t>
            </a:r>
            <a:r>
              <a:rPr lang="en-US" altLang="zh-CN" b="1" dirty="0">
                <a:latin typeface="+mn-lt"/>
                <a:ea typeface="+mn-ea"/>
                <a:cs typeface="+mn-ea"/>
                <a:sym typeface="+mn-lt"/>
              </a:rPr>
              <a:t>?</a:t>
            </a:r>
          </a:p>
          <a:p>
            <a:pPr algn="just" eaLnBrk="1" hangingPunct="1">
              <a:lnSpc>
                <a:spcPct val="130000"/>
              </a:lnSpc>
              <a:buClrTx/>
              <a:buSzTx/>
              <a:buFontTx/>
              <a:buNone/>
            </a:pPr>
            <a:r>
              <a:rPr lang="en-US" altLang="zh-CN" sz="2000" b="1" dirty="0">
                <a:latin typeface="+mn-lt"/>
                <a:ea typeface="+mn-ea"/>
                <a:cs typeface="+mn-ea"/>
                <a:sym typeface="+mn-lt"/>
              </a:rPr>
              <a:t>(</a:t>
            </a:r>
            <a:r>
              <a:rPr lang="zh-CN" altLang="en-US" sz="2000" b="1" dirty="0">
                <a:latin typeface="+mn-lt"/>
                <a:ea typeface="+mn-ea"/>
                <a:cs typeface="+mn-ea"/>
                <a:sym typeface="+mn-lt"/>
              </a:rPr>
              <a:t>5</a:t>
            </a:r>
            <a:r>
              <a:rPr lang="en-US" altLang="zh-CN" sz="2000" b="1" dirty="0">
                <a:latin typeface="+mn-lt"/>
                <a:ea typeface="+mn-ea"/>
                <a:cs typeface="+mn-ea"/>
                <a:sym typeface="+mn-lt"/>
              </a:rPr>
              <a:t>) </a:t>
            </a:r>
            <a:r>
              <a:rPr lang="zh-CN" altLang="en-US" sz="2000" b="1" dirty="0">
                <a:latin typeface="+mn-lt"/>
                <a:ea typeface="+mn-ea"/>
                <a:cs typeface="+mn-ea"/>
                <a:sym typeface="+mn-lt"/>
              </a:rPr>
              <a:t>如何将服务区内的各个基站互连起来，并且要与固定网络</a:t>
            </a:r>
            <a:r>
              <a:rPr lang="en-US" altLang="zh-CN" sz="2000" b="1" dirty="0">
                <a:latin typeface="+mn-lt"/>
                <a:ea typeface="+mn-ea"/>
                <a:cs typeface="+mn-ea"/>
                <a:sym typeface="+mn-lt"/>
              </a:rPr>
              <a:t>(</a:t>
            </a:r>
            <a:r>
              <a:rPr lang="zh-CN" altLang="en-US" sz="2000" b="1" dirty="0">
                <a:latin typeface="+mn-lt"/>
                <a:ea typeface="+mn-ea"/>
                <a:cs typeface="+mn-ea"/>
                <a:sym typeface="+mn-lt"/>
              </a:rPr>
              <a:t>如</a:t>
            </a:r>
            <a:r>
              <a:rPr lang="en-US" altLang="zh-CN" sz="2000" b="1" dirty="0">
                <a:latin typeface="+mn-lt"/>
                <a:ea typeface="+mn-ea"/>
                <a:cs typeface="+mn-ea"/>
                <a:sym typeface="+mn-lt"/>
              </a:rPr>
              <a:t>PSTN</a:t>
            </a:r>
            <a:r>
              <a:rPr lang="zh-CN" altLang="en-US" sz="2000" b="1" dirty="0">
                <a:latin typeface="+mn-lt"/>
                <a:ea typeface="+mn-ea"/>
                <a:cs typeface="+mn-ea"/>
                <a:sym typeface="+mn-lt"/>
              </a:rPr>
              <a:t>、 </a:t>
            </a:r>
            <a:r>
              <a:rPr lang="en-US" altLang="zh-CN" sz="2000" b="1" dirty="0">
                <a:latin typeface="+mn-lt"/>
                <a:ea typeface="+mn-ea"/>
                <a:cs typeface="+mn-ea"/>
                <a:sym typeface="+mn-lt"/>
              </a:rPr>
              <a:t>ISDN</a:t>
            </a:r>
            <a:r>
              <a:rPr lang="zh-CN" altLang="en-US" sz="2000" b="1" dirty="0">
                <a:latin typeface="+mn-lt"/>
                <a:ea typeface="+mn-ea"/>
                <a:cs typeface="+mn-ea"/>
                <a:sym typeface="+mn-lt"/>
              </a:rPr>
              <a:t>、 </a:t>
            </a:r>
            <a:r>
              <a:rPr lang="en-US" altLang="zh-CN" sz="2000" b="1" dirty="0">
                <a:latin typeface="+mn-lt"/>
                <a:ea typeface="+mn-ea"/>
                <a:cs typeface="+mn-ea"/>
                <a:sym typeface="+mn-lt"/>
              </a:rPr>
              <a:t>BISDN</a:t>
            </a:r>
            <a:r>
              <a:rPr lang="zh-CN" altLang="en-US" sz="2000" b="1" dirty="0">
                <a:latin typeface="+mn-lt"/>
                <a:ea typeface="+mn-ea"/>
                <a:cs typeface="+mn-ea"/>
                <a:sym typeface="+mn-lt"/>
              </a:rPr>
              <a:t>等</a:t>
            </a:r>
            <a:r>
              <a:rPr lang="en-US" altLang="zh-CN" sz="2000" b="1" dirty="0">
                <a:latin typeface="+mn-lt"/>
                <a:ea typeface="+mn-ea"/>
                <a:cs typeface="+mn-ea"/>
                <a:sym typeface="+mn-lt"/>
              </a:rPr>
              <a:t>)</a:t>
            </a:r>
            <a:r>
              <a:rPr lang="zh-CN" altLang="en-US" sz="2000" b="1" dirty="0">
                <a:latin typeface="+mn-lt"/>
                <a:ea typeface="+mn-ea"/>
                <a:cs typeface="+mn-ea"/>
                <a:sym typeface="+mn-lt"/>
              </a:rPr>
              <a:t>互连， 从而实现移动用户与固定用户、 移动用户与移动用户之间的互连互通</a:t>
            </a:r>
            <a:r>
              <a:rPr lang="en-US" altLang="zh-CN" sz="2000" b="1" dirty="0">
                <a:latin typeface="+mn-lt"/>
                <a:ea typeface="+mn-ea"/>
                <a:cs typeface="+mn-ea"/>
                <a:sym typeface="+mn-lt"/>
              </a:rPr>
              <a:t>? </a:t>
            </a:r>
            <a:r>
              <a:rPr lang="zh-CN" altLang="en-US" sz="2000" b="1" dirty="0">
                <a:latin typeface="+mn-lt"/>
                <a:ea typeface="+mn-ea"/>
                <a:cs typeface="+mn-ea"/>
                <a:sym typeface="+mn-lt"/>
              </a:rPr>
              <a:t>也就是说， 移动通信应采用</a:t>
            </a:r>
            <a:r>
              <a:rPr lang="zh-CN" altLang="en-US" sz="2000" b="1" dirty="0">
                <a:solidFill>
                  <a:srgbClr val="CC0000"/>
                </a:solidFill>
                <a:latin typeface="+mn-lt"/>
                <a:ea typeface="+mn-ea"/>
                <a:cs typeface="+mn-ea"/>
                <a:sym typeface="+mn-lt"/>
              </a:rPr>
              <a:t>什么样的网络结构</a:t>
            </a:r>
            <a:r>
              <a:rPr lang="en-US" altLang="zh-CN" sz="2000" b="1" dirty="0">
                <a:latin typeface="+mn-lt"/>
                <a:ea typeface="+mn-ea"/>
                <a:cs typeface="+mn-ea"/>
                <a:sym typeface="+mn-lt"/>
              </a:rPr>
              <a:t>?</a:t>
            </a:r>
            <a:endParaRPr lang="en-US" altLang="zh-CN" sz="2000" b="1" i="1" dirty="0">
              <a:latin typeface="+mn-lt"/>
              <a:ea typeface="+mn-ea"/>
              <a:cs typeface="+mn-ea"/>
              <a:sym typeface="+mn-lt"/>
            </a:endParaRPr>
          </a:p>
          <a:p>
            <a:pPr algn="just" eaLnBrk="1" hangingPunct="1">
              <a:lnSpc>
                <a:spcPct val="130000"/>
              </a:lnSpc>
              <a:buClrTx/>
              <a:buSzTx/>
              <a:buFontTx/>
              <a:buNone/>
            </a:pPr>
            <a:endParaRPr lang="en-US" altLang="zh-CN" sz="2000" b="1" dirty="0">
              <a:latin typeface="+mn-lt"/>
              <a:ea typeface="+mn-ea"/>
              <a:cs typeface="+mn-ea"/>
              <a:sym typeface="+mn-lt"/>
            </a:endParaRPr>
          </a:p>
          <a:p>
            <a:pPr algn="just" eaLnBrk="1" hangingPunct="1">
              <a:lnSpc>
                <a:spcPct val="130000"/>
              </a:lnSpc>
              <a:buClrTx/>
              <a:buSzTx/>
              <a:buFontTx/>
              <a:buNone/>
            </a:pPr>
            <a:r>
              <a:rPr lang="zh-CN" altLang="en-US" sz="2000" b="1" dirty="0">
                <a:latin typeface="+mn-lt"/>
                <a:ea typeface="+mn-ea"/>
                <a:cs typeface="+mn-ea"/>
                <a:sym typeface="+mn-lt"/>
              </a:rPr>
              <a:t>　　</a:t>
            </a:r>
            <a:endParaRPr lang="zh-CN" altLang="en-US" sz="2000" b="1" i="1" dirty="0">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12">
                                            <p:txEl>
                                              <p:pRg st="1" end="1"/>
                                            </p:txEl>
                                          </p:spTgt>
                                        </p:tgtEl>
                                        <p:attrNameLst>
                                          <p:attrName>ppt_x</p:attrName>
                                        </p:attrNameLst>
                                      </p:cBhvr>
                                    </p:anim>
                                    <p:anim from="0" to="-1.0" calcmode="lin" valueType="num">
                                      <p:cBhvr>
                                        <p:cTn id="8" dur="200" decel="50000" autoRev="1" fill="hold">
                                          <p:stCondLst>
                                            <p:cond delay="600"/>
                                          </p:stCondLst>
                                        </p:cTn>
                                        <p:tgtEl>
                                          <p:spTgt spid="12">
                                            <p:txEl>
                                              <p:pRg st="1" end="1"/>
                                            </p:txEl>
                                          </p:spTgt>
                                        </p:tgtEl>
                                        <p:attrNameLst>
                                          <p:attrName>xshear</p:attrName>
                                        </p:attrNameLst>
                                      </p:cBhvr>
                                    </p:anim>
                                    <p:animScale>
                                      <p:cBhvr>
                                        <p:cTn id="9" dur="200" decel="100000" autoRev="1" fill="hold">
                                          <p:stCondLst>
                                            <p:cond delay="600"/>
                                          </p:stCondLst>
                                        </p:cTn>
                                        <p:tgtEl>
                                          <p:spTgt spid="12">
                                            <p:txEl>
                                              <p:pRg st="1" end="1"/>
                                            </p:txEl>
                                          </p:spTgt>
                                        </p:tgtEl>
                                      </p:cBhvr>
                                      <p:from x="100000" y="100000"/>
                                      <p:to x="80000" y="100000"/>
                                    </p:animScale>
                                    <p:anim by="(#ppt_h/3+#ppt_w*0.1)" calcmode="lin" valueType="num">
                                      <p:cBhvr additive="sum">
                                        <p:cTn id="10" dur="200" decel="100000" autoRev="1" fill="hold">
                                          <p:stCondLst>
                                            <p:cond delay="600"/>
                                          </p:stCondLst>
                                        </p:cTn>
                                        <p:tgtEl>
                                          <p:spTgt spid="12">
                                            <p:txEl>
                                              <p:pRg st="1" end="1"/>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from="(-#ppt_w/2)" to="(#ppt_x)" calcmode="lin" valueType="num">
                                      <p:cBhvr>
                                        <p:cTn id="15" dur="600" fill="hold">
                                          <p:stCondLst>
                                            <p:cond delay="0"/>
                                          </p:stCondLst>
                                        </p:cTn>
                                        <p:tgtEl>
                                          <p:spTgt spid="12">
                                            <p:txEl>
                                              <p:pRg st="2" end="2"/>
                                            </p:txEl>
                                          </p:spTgt>
                                        </p:tgtEl>
                                        <p:attrNameLst>
                                          <p:attrName>ppt_x</p:attrName>
                                        </p:attrNameLst>
                                      </p:cBhvr>
                                    </p:anim>
                                    <p:anim from="0" to="-1.0" calcmode="lin" valueType="num">
                                      <p:cBhvr>
                                        <p:cTn id="16" dur="200" decel="50000" autoRev="1" fill="hold">
                                          <p:stCondLst>
                                            <p:cond delay="600"/>
                                          </p:stCondLst>
                                        </p:cTn>
                                        <p:tgtEl>
                                          <p:spTgt spid="12">
                                            <p:txEl>
                                              <p:pRg st="2" end="2"/>
                                            </p:txEl>
                                          </p:spTgt>
                                        </p:tgtEl>
                                        <p:attrNameLst>
                                          <p:attrName>xshear</p:attrName>
                                        </p:attrNameLst>
                                      </p:cBhvr>
                                    </p:anim>
                                    <p:animScale>
                                      <p:cBhvr>
                                        <p:cTn id="17" dur="200" decel="100000" autoRev="1" fill="hold">
                                          <p:stCondLst>
                                            <p:cond delay="600"/>
                                          </p:stCondLst>
                                        </p:cTn>
                                        <p:tgtEl>
                                          <p:spTgt spid="12">
                                            <p:txEl>
                                              <p:pRg st="2" end="2"/>
                                            </p:txEl>
                                          </p:spTgt>
                                        </p:tgtEl>
                                      </p:cBhvr>
                                      <p:from x="100000" y="100000"/>
                                      <p:to x="80000" y="100000"/>
                                    </p:animScale>
                                    <p:anim by="(#ppt_h/3+#ppt_w*0.1)" calcmode="lin" valueType="num">
                                      <p:cBhvr additive="sum">
                                        <p:cTn id="18" dur="200" decel="100000" autoRev="1" fill="hold">
                                          <p:stCondLst>
                                            <p:cond delay="600"/>
                                          </p:stCondLst>
                                        </p:cTn>
                                        <p:tgtEl>
                                          <p:spTgt spid="12">
                                            <p:txEl>
                                              <p:pRg st="2" end="2"/>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 from="(-#ppt_w/2)" to="(#ppt_x)" calcmode="lin" valueType="num">
                                      <p:cBhvr>
                                        <p:cTn id="23" dur="600" fill="hold">
                                          <p:stCondLst>
                                            <p:cond delay="0"/>
                                          </p:stCondLst>
                                        </p:cTn>
                                        <p:tgtEl>
                                          <p:spTgt spid="12">
                                            <p:txEl>
                                              <p:pRg st="3" end="3"/>
                                            </p:txEl>
                                          </p:spTgt>
                                        </p:tgtEl>
                                        <p:attrNameLst>
                                          <p:attrName>ppt_x</p:attrName>
                                        </p:attrNameLst>
                                      </p:cBhvr>
                                    </p:anim>
                                    <p:anim from="0" to="-1.0" calcmode="lin" valueType="num">
                                      <p:cBhvr>
                                        <p:cTn id="24" dur="200" decel="50000" autoRev="1" fill="hold">
                                          <p:stCondLst>
                                            <p:cond delay="600"/>
                                          </p:stCondLst>
                                        </p:cTn>
                                        <p:tgtEl>
                                          <p:spTgt spid="12">
                                            <p:txEl>
                                              <p:pRg st="3" end="3"/>
                                            </p:txEl>
                                          </p:spTgt>
                                        </p:tgtEl>
                                        <p:attrNameLst>
                                          <p:attrName>xshear</p:attrName>
                                        </p:attrNameLst>
                                      </p:cBhvr>
                                    </p:anim>
                                    <p:animScale>
                                      <p:cBhvr>
                                        <p:cTn id="25" dur="200" decel="100000" autoRev="1" fill="hold">
                                          <p:stCondLst>
                                            <p:cond delay="600"/>
                                          </p:stCondLst>
                                        </p:cTn>
                                        <p:tgtEl>
                                          <p:spTgt spid="12">
                                            <p:txEl>
                                              <p:pRg st="3" end="3"/>
                                            </p:txEl>
                                          </p:spTgt>
                                        </p:tgtEl>
                                      </p:cBhvr>
                                      <p:from x="100000" y="100000"/>
                                      <p:to x="80000" y="100000"/>
                                    </p:animScale>
                                    <p:anim by="(#ppt_h/3+#ppt_w*0.1)" calcmode="lin" valueType="num">
                                      <p:cBhvr additive="sum">
                                        <p:cTn id="26" dur="200" decel="100000" autoRev="1" fill="hold">
                                          <p:stCondLst>
                                            <p:cond delay="600"/>
                                          </p:stCondLst>
                                        </p:cTn>
                                        <p:tgtEl>
                                          <p:spTgt spid="12">
                                            <p:txEl>
                                              <p:pRg st="3" end="3"/>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p:cTn id="31" dur="1000" fill="hold"/>
                                        <p:tgtEl>
                                          <p:spTgt spid="15">
                                            <p:txEl>
                                              <p:pRg st="0" end="0"/>
                                            </p:txEl>
                                          </p:spTgt>
                                        </p:tgtEl>
                                        <p:attrNameLst>
                                          <p:attrName>ppt_x</p:attrName>
                                        </p:attrNameLst>
                                      </p:cBhvr>
                                      <p:tavLst>
                                        <p:tav tm="0">
                                          <p:val>
                                            <p:strVal val="#ppt_x-.2"/>
                                          </p:val>
                                        </p:tav>
                                        <p:tav tm="100000">
                                          <p:val>
                                            <p:strVal val="#ppt_x"/>
                                          </p:val>
                                        </p:tav>
                                      </p:tavLst>
                                    </p:anim>
                                    <p:anim calcmode="lin" valueType="num">
                                      <p:cBhvr>
                                        <p:cTn id="32" dur="1000" fill="hold"/>
                                        <p:tgtEl>
                                          <p:spTgt spid="1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5">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nodeType="clickEffect">
                                  <p:stCondLst>
                                    <p:cond delay="0"/>
                                  </p:stCondLst>
                                  <p:childTnLst>
                                    <p:set>
                                      <p:cBhvr>
                                        <p:cTn id="37" dur="1" fill="hold">
                                          <p:stCondLst>
                                            <p:cond delay="0"/>
                                          </p:stCondLst>
                                        </p:cTn>
                                        <p:tgtEl>
                                          <p:spTgt spid="15">
                                            <p:txEl>
                                              <p:pRg st="1" end="1"/>
                                            </p:txEl>
                                          </p:spTgt>
                                        </p:tgtEl>
                                        <p:attrNameLst>
                                          <p:attrName>style.visibility</p:attrName>
                                        </p:attrNameLst>
                                      </p:cBhvr>
                                      <p:to>
                                        <p:strVal val="visible"/>
                                      </p:to>
                                    </p:set>
                                    <p:anim calcmode="lin" valueType="num">
                                      <p:cBhvr>
                                        <p:cTn id="38" dur="1000" fill="hold"/>
                                        <p:tgtEl>
                                          <p:spTgt spid="15">
                                            <p:txEl>
                                              <p:pRg st="1" end="1"/>
                                            </p:txEl>
                                          </p:spTgt>
                                        </p:tgtEl>
                                        <p:attrNameLst>
                                          <p:attrName>ppt_x</p:attrName>
                                        </p:attrNameLst>
                                      </p:cBhvr>
                                      <p:tavLst>
                                        <p:tav tm="0">
                                          <p:val>
                                            <p:strVal val="#ppt_x-.2"/>
                                          </p:val>
                                        </p:tav>
                                        <p:tav tm="100000">
                                          <p:val>
                                            <p:strVal val="#ppt_x"/>
                                          </p:val>
                                        </p:tav>
                                      </p:tavLst>
                                    </p:anim>
                                    <p:anim calcmode="lin" valueType="num">
                                      <p:cBhvr>
                                        <p:cTn id="39" dur="1000" fill="hold"/>
                                        <p:tgtEl>
                                          <p:spTgt spid="1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5">
                                            <p:txEl>
                                              <p:pRg st="1" end="1"/>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9" presetClass="entr" presetSubtype="0" fill="hold" nodeType="clickEffect">
                                  <p:stCondLst>
                                    <p:cond delay="0"/>
                                  </p:stCondLst>
                                  <p:childTnLst>
                                    <p:set>
                                      <p:cBhvr>
                                        <p:cTn id="44" dur="1" fill="hold">
                                          <p:stCondLst>
                                            <p:cond delay="0"/>
                                          </p:stCondLst>
                                        </p:cTn>
                                        <p:tgtEl>
                                          <p:spTgt spid="15">
                                            <p:txEl>
                                              <p:pRg st="2" end="2"/>
                                            </p:txEl>
                                          </p:spTgt>
                                        </p:tgtEl>
                                        <p:attrNameLst>
                                          <p:attrName>style.visibility</p:attrName>
                                        </p:attrNameLst>
                                      </p:cBhvr>
                                      <p:to>
                                        <p:strVal val="visible"/>
                                      </p:to>
                                    </p:set>
                                    <p:anim calcmode="lin" valueType="num">
                                      <p:cBhvr>
                                        <p:cTn id="45" dur="1000" fill="hold"/>
                                        <p:tgtEl>
                                          <p:spTgt spid="15">
                                            <p:txEl>
                                              <p:pRg st="2" end="2"/>
                                            </p:txEl>
                                          </p:spTgt>
                                        </p:tgtEl>
                                        <p:attrNameLst>
                                          <p:attrName>ppt_x</p:attrName>
                                        </p:attrNameLst>
                                      </p:cBhvr>
                                      <p:tavLst>
                                        <p:tav tm="0">
                                          <p:val>
                                            <p:strVal val="#ppt_x-.2"/>
                                          </p:val>
                                        </p:tav>
                                        <p:tav tm="100000">
                                          <p:val>
                                            <p:strVal val="#ppt_x"/>
                                          </p:val>
                                        </p:tav>
                                      </p:tavLst>
                                    </p:anim>
                                    <p:anim calcmode="lin" valueType="num">
                                      <p:cBhvr>
                                        <p:cTn id="46" dur="1000" fill="hold"/>
                                        <p:tgtEl>
                                          <p:spTgt spid="1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5">
                                            <p:txEl>
                                              <p:pRg st="2" end="2"/>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9" presetClass="entr" presetSubtype="0" fill="hold" nodeType="clickEffect">
                                  <p:stCondLst>
                                    <p:cond delay="0"/>
                                  </p:stCondLst>
                                  <p:childTnLst>
                                    <p:set>
                                      <p:cBhvr>
                                        <p:cTn id="51" dur="1" fill="hold">
                                          <p:stCondLst>
                                            <p:cond delay="0"/>
                                          </p:stCondLst>
                                        </p:cTn>
                                        <p:tgtEl>
                                          <p:spTgt spid="15">
                                            <p:txEl>
                                              <p:pRg st="3" end="3"/>
                                            </p:txEl>
                                          </p:spTgt>
                                        </p:tgtEl>
                                        <p:attrNameLst>
                                          <p:attrName>style.visibility</p:attrName>
                                        </p:attrNameLst>
                                      </p:cBhvr>
                                      <p:to>
                                        <p:strVal val="visible"/>
                                      </p:to>
                                    </p:set>
                                    <p:anim calcmode="lin" valueType="num">
                                      <p:cBhvr>
                                        <p:cTn id="52" dur="1000" fill="hold"/>
                                        <p:tgtEl>
                                          <p:spTgt spid="15">
                                            <p:txEl>
                                              <p:pRg st="3" end="3"/>
                                            </p:txEl>
                                          </p:spTgt>
                                        </p:tgtEl>
                                        <p:attrNameLst>
                                          <p:attrName>ppt_x</p:attrName>
                                        </p:attrNameLst>
                                      </p:cBhvr>
                                      <p:tavLst>
                                        <p:tav tm="0">
                                          <p:val>
                                            <p:strVal val="#ppt_x-.2"/>
                                          </p:val>
                                        </p:tav>
                                        <p:tav tm="100000">
                                          <p:val>
                                            <p:strVal val="#ppt_x"/>
                                          </p:val>
                                        </p:tav>
                                      </p:tavLst>
                                    </p:anim>
                                    <p:anim calcmode="lin" valueType="num">
                                      <p:cBhvr>
                                        <p:cTn id="53" dur="1000" fill="hold"/>
                                        <p:tgtEl>
                                          <p:spTgt spid="1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251520" y="1196752"/>
            <a:ext cx="8089900" cy="4113213"/>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eaLnBrk="1" hangingPunct="1">
              <a:lnSpc>
                <a:spcPct val="100000"/>
              </a:lnSpc>
              <a:spcBef>
                <a:spcPts val="0"/>
              </a:spcBef>
            </a:pPr>
            <a:r>
              <a:rPr lang="en-US" altLang="zh-CN" sz="2000" b="1" dirty="0">
                <a:cs typeface="+mn-ea"/>
                <a:sym typeface="+mn-lt"/>
              </a:rPr>
              <a:t>1999</a:t>
            </a:r>
            <a:r>
              <a:rPr lang="zh-CN" altLang="en-US" sz="2000" b="1" dirty="0">
                <a:cs typeface="+mn-ea"/>
                <a:sym typeface="+mn-lt"/>
              </a:rPr>
              <a:t>年启动，新一代技术规划</a:t>
            </a:r>
          </a:p>
          <a:p>
            <a:pPr eaLnBrk="1" hangingPunct="1">
              <a:lnSpc>
                <a:spcPct val="100000"/>
              </a:lnSpc>
              <a:spcBef>
                <a:spcPts val="0"/>
              </a:spcBef>
            </a:pPr>
            <a:r>
              <a:rPr lang="en-US" altLang="zh-CN" sz="2000" b="1" dirty="0">
                <a:cs typeface="+mn-ea"/>
                <a:sym typeface="+mn-lt"/>
              </a:rPr>
              <a:t>2000</a:t>
            </a:r>
            <a:r>
              <a:rPr lang="zh-CN" altLang="en-US" sz="2000" b="1" dirty="0">
                <a:cs typeface="+mn-ea"/>
                <a:sym typeface="+mn-lt"/>
              </a:rPr>
              <a:t>年考虑</a:t>
            </a:r>
            <a:r>
              <a:rPr lang="en-US" altLang="zh-CN" sz="2000" b="1" dirty="0">
                <a:cs typeface="+mn-ea"/>
                <a:sym typeface="+mn-lt"/>
              </a:rPr>
              <a:t>IMT-2000</a:t>
            </a:r>
            <a:r>
              <a:rPr lang="zh-CN" altLang="en-US" sz="2000" b="1" dirty="0">
                <a:cs typeface="+mn-ea"/>
                <a:sym typeface="+mn-lt"/>
              </a:rPr>
              <a:t>的未来发展和后续演进</a:t>
            </a:r>
          </a:p>
          <a:p>
            <a:pPr eaLnBrk="1" hangingPunct="1">
              <a:lnSpc>
                <a:spcPct val="100000"/>
              </a:lnSpc>
              <a:spcBef>
                <a:spcPts val="0"/>
              </a:spcBef>
            </a:pPr>
            <a:r>
              <a:rPr lang="en-US" altLang="zh-CN" sz="2000" b="1" dirty="0">
                <a:cs typeface="+mn-ea"/>
                <a:sym typeface="+mn-lt"/>
              </a:rPr>
              <a:t>2005</a:t>
            </a:r>
            <a:r>
              <a:rPr lang="zh-CN" altLang="en-US" sz="2000" b="1" dirty="0">
                <a:cs typeface="+mn-ea"/>
                <a:sym typeface="+mn-lt"/>
              </a:rPr>
              <a:t>年</a:t>
            </a:r>
            <a:r>
              <a:rPr lang="en-US" altLang="zh-CN" sz="2000" b="1" dirty="0">
                <a:cs typeface="+mn-ea"/>
                <a:sym typeface="+mn-lt"/>
              </a:rPr>
              <a:t>10</a:t>
            </a:r>
            <a:r>
              <a:rPr lang="zh-CN" altLang="en-US" sz="2000" b="1" dirty="0">
                <a:cs typeface="+mn-ea"/>
                <a:sym typeface="+mn-lt"/>
              </a:rPr>
              <a:t>月，完成了</a:t>
            </a:r>
            <a:r>
              <a:rPr lang="en-US" altLang="zh-CN" sz="2000" b="1" dirty="0">
                <a:cs typeface="+mn-ea"/>
                <a:sym typeface="+mn-lt"/>
              </a:rPr>
              <a:t>IMT-2000</a:t>
            </a:r>
            <a:r>
              <a:rPr lang="zh-CN" altLang="en-US" sz="2000" b="1" dirty="0">
                <a:cs typeface="+mn-ea"/>
                <a:sym typeface="+mn-lt"/>
              </a:rPr>
              <a:t>后续演进系统的命名： 将</a:t>
            </a:r>
            <a:r>
              <a:rPr lang="en-US" altLang="zh-CN" sz="2000" b="1" dirty="0">
                <a:cs typeface="+mn-ea"/>
                <a:sym typeface="+mn-lt"/>
              </a:rPr>
              <a:t>System Beyond IMT-2000</a:t>
            </a:r>
            <a:r>
              <a:rPr lang="zh-CN" altLang="en-US" sz="2000" b="1" dirty="0">
                <a:cs typeface="+mn-ea"/>
                <a:sym typeface="+mn-lt"/>
              </a:rPr>
              <a:t>命名为</a:t>
            </a:r>
            <a:r>
              <a:rPr lang="en-US" altLang="zh-CN" sz="2000" b="1" dirty="0">
                <a:cs typeface="+mn-ea"/>
                <a:sym typeface="+mn-lt"/>
              </a:rPr>
              <a:t>IMT-Advanced</a:t>
            </a:r>
          </a:p>
          <a:p>
            <a:pPr eaLnBrk="1" hangingPunct="1">
              <a:lnSpc>
                <a:spcPct val="100000"/>
              </a:lnSpc>
              <a:spcBef>
                <a:spcPts val="0"/>
              </a:spcBef>
            </a:pPr>
            <a:r>
              <a:rPr lang="en-US" altLang="zh-CN" sz="2000" b="1" dirty="0">
                <a:cs typeface="+mn-ea"/>
                <a:sym typeface="+mn-lt"/>
              </a:rPr>
              <a:t>2006</a:t>
            </a:r>
            <a:r>
              <a:rPr lang="zh-CN" altLang="en-US" sz="2000" b="1" dirty="0">
                <a:cs typeface="+mn-ea"/>
                <a:sym typeface="+mn-lt"/>
              </a:rPr>
              <a:t>年</a:t>
            </a:r>
            <a:r>
              <a:rPr lang="en-US" altLang="zh-CN" sz="2000" b="1" dirty="0">
                <a:cs typeface="+mn-ea"/>
                <a:sym typeface="+mn-lt"/>
              </a:rPr>
              <a:t>8</a:t>
            </a:r>
            <a:r>
              <a:rPr lang="zh-CN" altLang="en-US" sz="2000" b="1" dirty="0">
                <a:cs typeface="+mn-ea"/>
                <a:sym typeface="+mn-lt"/>
              </a:rPr>
              <a:t>月，起草标准征集的通函</a:t>
            </a:r>
          </a:p>
          <a:p>
            <a:pPr eaLnBrk="1" hangingPunct="1">
              <a:lnSpc>
                <a:spcPct val="100000"/>
              </a:lnSpc>
              <a:spcBef>
                <a:spcPts val="0"/>
              </a:spcBef>
            </a:pPr>
            <a:r>
              <a:rPr lang="en-US" altLang="zh-CN" sz="2000" b="1" dirty="0">
                <a:cs typeface="+mn-ea"/>
                <a:sym typeface="+mn-lt"/>
              </a:rPr>
              <a:t>2007</a:t>
            </a:r>
            <a:r>
              <a:rPr lang="zh-CN" altLang="en-US" sz="2000" b="1" dirty="0">
                <a:cs typeface="+mn-ea"/>
                <a:sym typeface="+mn-lt"/>
              </a:rPr>
              <a:t>年</a:t>
            </a:r>
            <a:r>
              <a:rPr lang="en-US" altLang="zh-CN" sz="2000" b="1" dirty="0">
                <a:cs typeface="+mn-ea"/>
                <a:sym typeface="+mn-lt"/>
              </a:rPr>
              <a:t>10</a:t>
            </a:r>
            <a:r>
              <a:rPr lang="zh-CN" altLang="en-US" sz="2000" b="1" dirty="0">
                <a:cs typeface="+mn-ea"/>
                <a:sym typeface="+mn-lt"/>
              </a:rPr>
              <a:t>月，争取为</a:t>
            </a:r>
            <a:r>
              <a:rPr lang="en-US" altLang="zh-CN" sz="2000" b="1" dirty="0">
                <a:cs typeface="+mn-ea"/>
                <a:sym typeface="+mn-lt"/>
              </a:rPr>
              <a:t>IMT-2000</a:t>
            </a:r>
            <a:r>
              <a:rPr lang="zh-CN" altLang="en-US" sz="2000" b="1" dirty="0">
                <a:cs typeface="+mn-ea"/>
                <a:sym typeface="+mn-lt"/>
              </a:rPr>
              <a:t>、 </a:t>
            </a:r>
            <a:r>
              <a:rPr lang="en-US" altLang="zh-CN" sz="2000" b="1" dirty="0">
                <a:cs typeface="+mn-ea"/>
                <a:sym typeface="+mn-lt"/>
              </a:rPr>
              <a:t>IMT-Advanced</a:t>
            </a:r>
            <a:r>
              <a:rPr lang="zh-CN" altLang="en-US" sz="2000" b="1" dirty="0">
                <a:cs typeface="+mn-ea"/>
                <a:sym typeface="+mn-lt"/>
              </a:rPr>
              <a:t>新分配频段，并给出频谱使用建议</a:t>
            </a:r>
          </a:p>
          <a:p>
            <a:pPr eaLnBrk="1" hangingPunct="1">
              <a:lnSpc>
                <a:spcPct val="100000"/>
              </a:lnSpc>
              <a:spcBef>
                <a:spcPts val="0"/>
              </a:spcBef>
            </a:pPr>
            <a:r>
              <a:rPr lang="zh-CN" altLang="en-US" sz="2000" b="1" dirty="0">
                <a:cs typeface="+mn-ea"/>
                <a:sym typeface="+mn-lt"/>
              </a:rPr>
              <a:t>计划</a:t>
            </a:r>
            <a:r>
              <a:rPr lang="en-US" altLang="zh-CN" sz="2000" b="1" dirty="0">
                <a:cs typeface="+mn-ea"/>
                <a:sym typeface="+mn-lt"/>
              </a:rPr>
              <a:t>2008</a:t>
            </a:r>
            <a:r>
              <a:rPr lang="zh-CN" altLang="en-US" sz="2000" b="1" dirty="0">
                <a:cs typeface="+mn-ea"/>
                <a:sym typeface="+mn-lt"/>
              </a:rPr>
              <a:t>年</a:t>
            </a:r>
            <a:r>
              <a:rPr lang="en-US" altLang="zh-CN" sz="2000" b="1" dirty="0">
                <a:cs typeface="+mn-ea"/>
                <a:sym typeface="+mn-lt"/>
              </a:rPr>
              <a:t>3</a:t>
            </a:r>
            <a:r>
              <a:rPr lang="zh-CN" altLang="en-US" sz="2000" b="1" dirty="0">
                <a:cs typeface="+mn-ea"/>
                <a:sym typeface="+mn-lt"/>
              </a:rPr>
              <a:t>月完成征集标准的通函，开始征集无线接入技术标准</a:t>
            </a:r>
          </a:p>
          <a:p>
            <a:pPr eaLnBrk="1" hangingPunct="1">
              <a:lnSpc>
                <a:spcPct val="100000"/>
              </a:lnSpc>
              <a:spcBef>
                <a:spcPts val="0"/>
              </a:spcBef>
            </a:pPr>
            <a:r>
              <a:rPr lang="en-US" altLang="zh-CN" sz="2000" b="1" dirty="0">
                <a:cs typeface="+mn-ea"/>
                <a:sym typeface="+mn-lt"/>
              </a:rPr>
              <a:t>2010</a:t>
            </a:r>
            <a:r>
              <a:rPr lang="zh-CN" altLang="en-US" sz="2000" b="1" dirty="0">
                <a:cs typeface="+mn-ea"/>
                <a:sym typeface="+mn-lt"/>
              </a:rPr>
              <a:t>年底完成第一版本的标准</a:t>
            </a:r>
            <a:r>
              <a:rPr lang="en-US" altLang="zh-CN" sz="2000" b="1" dirty="0">
                <a:cs typeface="+mn-ea"/>
                <a:sym typeface="+mn-lt"/>
              </a:rPr>
              <a:t>IMT.GCS</a:t>
            </a:r>
            <a:r>
              <a:rPr lang="zh-CN" altLang="en-US" sz="2000" b="1" dirty="0">
                <a:cs typeface="+mn-ea"/>
                <a:sym typeface="+mn-lt"/>
              </a:rPr>
              <a:t>，是海外主流运营商规模建设</a:t>
            </a:r>
            <a:r>
              <a:rPr lang="en-US" altLang="zh-CN" sz="2000" b="1" dirty="0">
                <a:cs typeface="+mn-ea"/>
                <a:sym typeface="+mn-lt"/>
              </a:rPr>
              <a:t>4G</a:t>
            </a:r>
            <a:r>
              <a:rPr lang="zh-CN" altLang="en-US" sz="2000" b="1" dirty="0">
                <a:cs typeface="+mn-ea"/>
                <a:sym typeface="+mn-lt"/>
              </a:rPr>
              <a:t>的元年。</a:t>
            </a:r>
          </a:p>
          <a:p>
            <a:pPr eaLnBrk="1" hangingPunct="1">
              <a:lnSpc>
                <a:spcPct val="100000"/>
              </a:lnSpc>
              <a:spcBef>
                <a:spcPts val="0"/>
              </a:spcBef>
            </a:pPr>
            <a:r>
              <a:rPr lang="en-US" altLang="zh-CN" sz="2000" b="1" dirty="0">
                <a:cs typeface="+mn-ea"/>
                <a:sym typeface="+mn-lt"/>
              </a:rPr>
              <a:t>IMT-Advanced</a:t>
            </a:r>
            <a:r>
              <a:rPr lang="zh-CN" altLang="en-US" sz="2000" b="1" dirty="0">
                <a:cs typeface="+mn-ea"/>
                <a:sym typeface="+mn-lt"/>
              </a:rPr>
              <a:t>最早于</a:t>
            </a:r>
            <a:r>
              <a:rPr lang="en-US" altLang="zh-CN" sz="2000" b="1" dirty="0">
                <a:cs typeface="+mn-ea"/>
                <a:sym typeface="+mn-lt"/>
              </a:rPr>
              <a:t>2012</a:t>
            </a:r>
            <a:r>
              <a:rPr lang="zh-CN" altLang="en-US" sz="2000" b="1" dirty="0">
                <a:cs typeface="+mn-ea"/>
                <a:sym typeface="+mn-lt"/>
              </a:rPr>
              <a:t>年开始商用。</a:t>
            </a:r>
            <a:endParaRPr lang="en-US" altLang="zh-CN" sz="2000" b="1" dirty="0">
              <a:cs typeface="+mn-ea"/>
              <a:sym typeface="+mn-lt"/>
            </a:endParaRPr>
          </a:p>
          <a:p>
            <a:pPr eaLnBrk="1" hangingPunct="1">
              <a:lnSpc>
                <a:spcPct val="100000"/>
              </a:lnSpc>
              <a:spcBef>
                <a:spcPts val="0"/>
              </a:spcBef>
            </a:pPr>
            <a:r>
              <a:rPr lang="en-US" altLang="zh-CN" sz="2000" dirty="0">
                <a:cs typeface="+mn-ea"/>
                <a:sym typeface="+mn-lt"/>
              </a:rPr>
              <a:t>2013</a:t>
            </a:r>
            <a:r>
              <a:rPr lang="zh-CN" altLang="en-US" sz="2000" dirty="0">
                <a:cs typeface="+mn-ea"/>
                <a:sym typeface="+mn-lt"/>
              </a:rPr>
              <a:t>年，</a:t>
            </a:r>
            <a:r>
              <a:rPr lang="en-US" altLang="zh-CN" sz="2000" dirty="0">
                <a:cs typeface="+mn-ea"/>
                <a:sym typeface="+mn-lt"/>
              </a:rPr>
              <a:t>"</a:t>
            </a:r>
            <a:r>
              <a:rPr lang="zh-CN" altLang="en-US" sz="2000" dirty="0">
                <a:cs typeface="+mn-ea"/>
                <a:sym typeface="+mn-lt"/>
              </a:rPr>
              <a:t>谷歌光纤概念</a:t>
            </a:r>
            <a:r>
              <a:rPr lang="en-US" altLang="zh-CN" sz="2000" dirty="0">
                <a:cs typeface="+mn-ea"/>
                <a:sym typeface="+mn-lt"/>
              </a:rPr>
              <a:t>"</a:t>
            </a:r>
            <a:r>
              <a:rPr lang="zh-CN" altLang="en-US" sz="2000" dirty="0">
                <a:cs typeface="+mn-ea"/>
                <a:sym typeface="+mn-lt"/>
              </a:rPr>
              <a:t>开始在全球发酵，在美国国内成功推行的同时，谷歌光纤开始向非洲、东南亚等地推广，给全球</a:t>
            </a:r>
            <a:r>
              <a:rPr lang="en-US" altLang="zh-CN" sz="2000" dirty="0">
                <a:cs typeface="+mn-ea"/>
                <a:sym typeface="+mn-lt"/>
              </a:rPr>
              <a:t>4G</a:t>
            </a:r>
            <a:r>
              <a:rPr lang="zh-CN" altLang="en-US" sz="2000" dirty="0">
                <a:cs typeface="+mn-ea"/>
                <a:sym typeface="+mn-lt"/>
              </a:rPr>
              <a:t>网络建设再次添柴加火。同年</a:t>
            </a:r>
            <a:r>
              <a:rPr lang="en-US" altLang="zh-CN" sz="2000" dirty="0">
                <a:cs typeface="+mn-ea"/>
                <a:sym typeface="+mn-lt"/>
              </a:rPr>
              <a:t>8</a:t>
            </a:r>
            <a:r>
              <a:rPr lang="zh-CN" altLang="en-US" sz="2000" dirty="0">
                <a:cs typeface="+mn-ea"/>
                <a:sym typeface="+mn-lt"/>
              </a:rPr>
              <a:t>月，国务院总理李克强日前主持召开国务院常务会议，要求提升</a:t>
            </a:r>
            <a:r>
              <a:rPr lang="en-US" altLang="zh-CN" sz="2000" dirty="0">
                <a:cs typeface="+mn-ea"/>
                <a:sym typeface="+mn-lt"/>
              </a:rPr>
              <a:t>3G</a:t>
            </a:r>
            <a:r>
              <a:rPr lang="zh-CN" altLang="en-US" sz="2000" dirty="0">
                <a:cs typeface="+mn-ea"/>
                <a:sym typeface="+mn-lt"/>
              </a:rPr>
              <a:t>网络覆盖和服务质量，推动年内发放</a:t>
            </a:r>
            <a:r>
              <a:rPr lang="en-US" altLang="zh-CN" sz="2000" dirty="0">
                <a:cs typeface="+mn-ea"/>
                <a:sym typeface="+mn-lt"/>
              </a:rPr>
              <a:t>4G</a:t>
            </a:r>
            <a:r>
              <a:rPr lang="zh-CN" altLang="en-US" sz="2000" dirty="0">
                <a:cs typeface="+mn-ea"/>
                <a:sym typeface="+mn-lt"/>
              </a:rPr>
              <a:t>牌照。</a:t>
            </a:r>
            <a:r>
              <a:rPr lang="en-US" altLang="zh-CN" sz="2000" dirty="0">
                <a:cs typeface="+mn-ea"/>
                <a:sym typeface="+mn-lt"/>
              </a:rPr>
              <a:t>12</a:t>
            </a:r>
            <a:r>
              <a:rPr lang="zh-CN" altLang="en-US" sz="2000" dirty="0">
                <a:cs typeface="+mn-ea"/>
                <a:sym typeface="+mn-lt"/>
              </a:rPr>
              <a:t>月</a:t>
            </a:r>
            <a:r>
              <a:rPr lang="en-US" altLang="zh-CN" sz="2000" dirty="0">
                <a:cs typeface="+mn-ea"/>
                <a:sym typeface="+mn-lt"/>
              </a:rPr>
              <a:t>4</a:t>
            </a:r>
            <a:r>
              <a:rPr lang="zh-CN" altLang="en-US" sz="2000" dirty="0">
                <a:cs typeface="+mn-ea"/>
                <a:sym typeface="+mn-lt"/>
              </a:rPr>
              <a:t>日正式向三大运营商发布</a:t>
            </a:r>
            <a:r>
              <a:rPr lang="en-US" altLang="zh-CN" sz="2000" dirty="0">
                <a:cs typeface="+mn-ea"/>
                <a:sym typeface="+mn-lt"/>
              </a:rPr>
              <a:t>4G</a:t>
            </a:r>
            <a:r>
              <a:rPr lang="zh-CN" altLang="en-US" sz="2000" dirty="0">
                <a:cs typeface="+mn-ea"/>
                <a:sym typeface="+mn-lt"/>
              </a:rPr>
              <a:t>牌照，中国移动、中国电信和中国联通均获得</a:t>
            </a:r>
            <a:r>
              <a:rPr lang="en-US" altLang="zh-CN" sz="2000" dirty="0">
                <a:cs typeface="+mn-ea"/>
                <a:sym typeface="+mn-lt"/>
              </a:rPr>
              <a:t>TD-LTE</a:t>
            </a:r>
            <a:r>
              <a:rPr lang="zh-CN" altLang="en-US" sz="2000" dirty="0">
                <a:cs typeface="+mn-ea"/>
                <a:sym typeface="+mn-lt"/>
              </a:rPr>
              <a:t>牌照</a:t>
            </a:r>
          </a:p>
          <a:p>
            <a:pPr eaLnBrk="1" hangingPunct="1">
              <a:lnSpc>
                <a:spcPct val="100000"/>
              </a:lnSpc>
              <a:spcBef>
                <a:spcPts val="0"/>
              </a:spcBef>
            </a:pPr>
            <a:r>
              <a:rPr lang="en-US" altLang="zh-CN" sz="2000" b="1" dirty="0">
                <a:cs typeface="+mn-ea"/>
                <a:sym typeface="+mn-lt"/>
              </a:rPr>
              <a:t>5G</a:t>
            </a:r>
            <a:r>
              <a:rPr lang="zh-CN" altLang="en-US" sz="2000" b="1" dirty="0">
                <a:cs typeface="+mn-ea"/>
                <a:sym typeface="+mn-lt"/>
              </a:rPr>
              <a:t>标准的研究已提上日程。</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2179" y="188640"/>
            <a:ext cx="7886700" cy="1325563"/>
          </a:xfrm>
        </p:spPr>
        <p:txBody>
          <a:bodyPr/>
          <a:lstStyle/>
          <a:p>
            <a:pPr>
              <a:defRPr/>
            </a:pPr>
            <a:r>
              <a:rPr lang="zh-CN" altLang="en-US" dirty="0">
                <a:solidFill>
                  <a:schemeClr val="tx1"/>
                </a:solidFill>
                <a:latin typeface="+mn-lt"/>
                <a:ea typeface="+mn-ea"/>
                <a:cs typeface="+mn-ea"/>
                <a:sym typeface="+mn-lt"/>
              </a:rPr>
              <a:t>移动通信系统数据传输速率比较</a:t>
            </a:r>
            <a:endParaRPr lang="zh-CN" altLang="en-US" dirty="0">
              <a:latin typeface="+mn-lt"/>
              <a:ea typeface="+mn-ea"/>
              <a:cs typeface="+mn-ea"/>
              <a:sym typeface="+mn-lt"/>
            </a:endParaRPr>
          </a:p>
        </p:txBody>
      </p:sp>
      <p:sp>
        <p:nvSpPr>
          <p:cNvPr id="32771" name="内容占位符 2"/>
          <p:cNvSpPr>
            <a:spLocks noGrp="1"/>
          </p:cNvSpPr>
          <p:nvPr>
            <p:ph idx="1"/>
          </p:nvPr>
        </p:nvSpPr>
        <p:spPr/>
        <p:txBody>
          <a:bodyPr/>
          <a:lstStyle/>
          <a:p>
            <a:pPr eaLnBrk="1" hangingPunct="1"/>
            <a:r>
              <a:rPr lang="zh-CN" altLang="en-US" sz="2800">
                <a:cs typeface="+mn-ea"/>
                <a:sym typeface="+mn-lt"/>
              </a:rPr>
              <a:t>第一代模拟式仅提供语音服务；</a:t>
            </a:r>
            <a:endParaRPr lang="en-US" altLang="zh-CN" sz="2800">
              <a:cs typeface="+mn-ea"/>
              <a:sym typeface="+mn-lt"/>
            </a:endParaRPr>
          </a:p>
          <a:p>
            <a:pPr eaLnBrk="1" hangingPunct="1"/>
            <a:r>
              <a:rPr lang="zh-CN" altLang="en-US" sz="2800">
                <a:cs typeface="+mn-ea"/>
                <a:sym typeface="+mn-lt"/>
              </a:rPr>
              <a:t>第二代数位式移动通信系统传输速率只有</a:t>
            </a:r>
            <a:r>
              <a:rPr lang="en-US" altLang="zh-CN" sz="2800">
                <a:cs typeface="+mn-ea"/>
                <a:sym typeface="+mn-lt"/>
              </a:rPr>
              <a:t>9.6Kbps</a:t>
            </a:r>
            <a:r>
              <a:rPr lang="zh-CN" altLang="en-US" sz="2800">
                <a:cs typeface="+mn-ea"/>
                <a:sym typeface="+mn-lt"/>
              </a:rPr>
              <a:t>，最高可达</a:t>
            </a:r>
            <a:r>
              <a:rPr lang="en-US" altLang="zh-CN" sz="2800">
                <a:cs typeface="+mn-ea"/>
                <a:sym typeface="+mn-lt"/>
              </a:rPr>
              <a:t>32Kbps</a:t>
            </a:r>
            <a:r>
              <a:rPr lang="zh-CN" altLang="en-US" sz="2800">
                <a:cs typeface="+mn-ea"/>
                <a:sym typeface="+mn-lt"/>
              </a:rPr>
              <a:t>；</a:t>
            </a:r>
            <a:endParaRPr lang="en-US" altLang="zh-CN" sz="2800">
              <a:cs typeface="+mn-ea"/>
              <a:sym typeface="+mn-lt"/>
            </a:endParaRPr>
          </a:p>
          <a:p>
            <a:pPr eaLnBrk="1" hangingPunct="1"/>
            <a:r>
              <a:rPr lang="zh-CN" altLang="en-US" sz="2800">
                <a:cs typeface="+mn-ea"/>
                <a:sym typeface="+mn-lt"/>
              </a:rPr>
              <a:t>第三代移动通信系统数据传输速率可达到</a:t>
            </a:r>
            <a:r>
              <a:rPr lang="en-US" altLang="zh-CN" sz="2800">
                <a:cs typeface="+mn-ea"/>
                <a:sym typeface="+mn-lt"/>
              </a:rPr>
              <a:t>2Mbps</a:t>
            </a:r>
            <a:r>
              <a:rPr lang="zh-CN" altLang="en-US" sz="2800">
                <a:cs typeface="+mn-ea"/>
                <a:sym typeface="+mn-lt"/>
              </a:rPr>
              <a:t>；</a:t>
            </a:r>
            <a:endParaRPr lang="en-US" altLang="zh-CN" sz="2800">
              <a:cs typeface="+mn-ea"/>
              <a:sym typeface="+mn-lt"/>
            </a:endParaRPr>
          </a:p>
          <a:p>
            <a:pPr eaLnBrk="1" hangingPunct="1"/>
            <a:r>
              <a:rPr lang="zh-CN" altLang="en-US" sz="2800">
                <a:cs typeface="+mn-ea"/>
                <a:sym typeface="+mn-lt"/>
              </a:rPr>
              <a:t>第四代移动通信系统传输速率可达到</a:t>
            </a:r>
            <a:r>
              <a:rPr lang="en-US" altLang="zh-CN" sz="2800">
                <a:cs typeface="+mn-ea"/>
                <a:sym typeface="+mn-lt"/>
              </a:rPr>
              <a:t>20Mbps</a:t>
            </a:r>
            <a:r>
              <a:rPr lang="zh-CN" altLang="en-US" sz="2800">
                <a:cs typeface="+mn-ea"/>
                <a:sym typeface="+mn-lt"/>
              </a:rPr>
              <a:t>，甚至最高可以达到高达</a:t>
            </a:r>
            <a:r>
              <a:rPr lang="en-US" altLang="zh-CN" sz="2800">
                <a:cs typeface="+mn-ea"/>
                <a:sym typeface="+mn-lt"/>
              </a:rPr>
              <a:t>100Mbps</a:t>
            </a:r>
            <a:r>
              <a:rPr lang="zh-CN" altLang="en-US" sz="2800">
                <a:cs typeface="+mn-ea"/>
                <a:sym typeface="+mn-lt"/>
              </a:rPr>
              <a:t>，这种速度会相当于</a:t>
            </a:r>
            <a:r>
              <a:rPr lang="en-US" altLang="zh-CN" sz="2800">
                <a:cs typeface="+mn-ea"/>
                <a:sym typeface="+mn-lt"/>
              </a:rPr>
              <a:t>2009</a:t>
            </a:r>
            <a:r>
              <a:rPr lang="zh-CN" altLang="en-US" sz="2800">
                <a:cs typeface="+mn-ea"/>
                <a:sym typeface="+mn-lt"/>
              </a:rPr>
              <a:t>年最新手机的传输速度的</a:t>
            </a:r>
            <a:r>
              <a:rPr lang="en-US" altLang="zh-CN" sz="2800">
                <a:cs typeface="+mn-ea"/>
                <a:sym typeface="+mn-lt"/>
              </a:rPr>
              <a:t>1</a:t>
            </a:r>
            <a:r>
              <a:rPr lang="zh-CN" altLang="en-US" sz="2800">
                <a:cs typeface="+mn-ea"/>
                <a:sym typeface="+mn-lt"/>
              </a:rPr>
              <a:t>万倍左右</a:t>
            </a:r>
            <a:r>
              <a:rPr lang="en-US" altLang="zh-CN" sz="2800">
                <a:cs typeface="+mn-ea"/>
                <a:sym typeface="+mn-lt"/>
              </a:rPr>
              <a:t>,</a:t>
            </a:r>
            <a:r>
              <a:rPr lang="zh-CN" altLang="en-US" sz="2800">
                <a:cs typeface="+mn-ea"/>
                <a:sym typeface="+mn-lt"/>
              </a:rPr>
              <a:t>第三代手机传输速度的</a:t>
            </a:r>
            <a:r>
              <a:rPr lang="en-US" altLang="zh-CN" sz="2800">
                <a:cs typeface="+mn-ea"/>
                <a:sym typeface="+mn-lt"/>
              </a:rPr>
              <a:t>50</a:t>
            </a:r>
            <a:r>
              <a:rPr lang="zh-CN" altLang="en-US" sz="2800">
                <a:cs typeface="+mn-ea"/>
                <a:sym typeface="+mn-lt"/>
              </a:rPr>
              <a:t>倍。</a:t>
            </a:r>
            <a:endParaRPr lang="en-US" altLang="zh-CN" sz="2800">
              <a:cs typeface="+mn-ea"/>
              <a:sym typeface="+mn-lt"/>
            </a:endParaRPr>
          </a:p>
          <a:p>
            <a:pPr eaLnBrk="1" hangingPunct="1"/>
            <a:r>
              <a:rPr lang="zh-CN" altLang="en-US" sz="2800" b="1">
                <a:cs typeface="+mn-ea"/>
                <a:sym typeface="+mn-lt"/>
              </a:rPr>
              <a:t>第五代？</a:t>
            </a:r>
            <a:r>
              <a:rPr lang="en-US" altLang="zh-CN" sz="2800" b="1">
                <a:cs typeface="+mn-ea"/>
                <a:sym typeface="+mn-lt"/>
              </a:rPr>
              <a:t>2022</a:t>
            </a:r>
            <a:r>
              <a:rPr lang="zh-CN" altLang="en-US" sz="2800" b="1">
                <a:cs typeface="+mn-ea"/>
                <a:sym typeface="+mn-lt"/>
              </a:rPr>
              <a:t>？</a:t>
            </a:r>
            <a:r>
              <a:rPr lang="en-US" altLang="zh-CN" sz="2800" b="1">
                <a:cs typeface="+mn-ea"/>
                <a:sym typeface="+mn-lt"/>
              </a:rPr>
              <a:t>10*4G</a:t>
            </a:r>
            <a:endParaRPr lang="zh-CN" altLang="en-US" sz="2800" b="1">
              <a:cs typeface="+mn-ea"/>
              <a:sym typeface="+mn-lt"/>
            </a:endParaRPr>
          </a:p>
          <a:p>
            <a:pPr eaLnBrk="1" hangingPunct="1"/>
            <a:endParaRPr lang="zh-CN" altLang="en-US">
              <a:cs typeface="+mn-ea"/>
              <a:sym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dirty="0">
                <a:latin typeface="+mn-lt"/>
                <a:ea typeface="+mn-ea"/>
                <a:cs typeface="+mn-ea"/>
                <a:sym typeface="+mn-lt"/>
              </a:rPr>
              <a:t>5G</a:t>
            </a:r>
            <a:r>
              <a:rPr lang="zh-CN" altLang="en-US" dirty="0">
                <a:latin typeface="+mn-lt"/>
                <a:ea typeface="+mn-ea"/>
                <a:cs typeface="+mn-ea"/>
                <a:sym typeface="+mn-lt"/>
              </a:rPr>
              <a:t>！？</a:t>
            </a:r>
          </a:p>
        </p:txBody>
      </p:sp>
      <p:pic>
        <p:nvPicPr>
          <p:cNvPr id="33795" name="内容占位符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156328" y="330203"/>
            <a:ext cx="2682875" cy="1882775"/>
          </a:xfrm>
        </p:spPr>
      </p:pic>
      <p:sp>
        <p:nvSpPr>
          <p:cNvPr id="33796" name="矩形 5"/>
          <p:cNvSpPr>
            <a:spLocks noChangeArrowheads="1"/>
          </p:cNvSpPr>
          <p:nvPr/>
        </p:nvSpPr>
        <p:spPr bwMode="auto">
          <a:xfrm>
            <a:off x="457203" y="1552575"/>
            <a:ext cx="801211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zh-CN" altLang="en-US" dirty="0">
                <a:solidFill>
                  <a:srgbClr val="333333"/>
                </a:solidFill>
                <a:latin typeface="+mn-lt"/>
                <a:ea typeface="+mn-ea"/>
                <a:cs typeface="+mn-ea"/>
                <a:sym typeface="+mn-lt"/>
              </a:rPr>
              <a:t>第五代移动电话行动通信标准，网速可达</a:t>
            </a:r>
            <a:r>
              <a:rPr lang="en-US" altLang="zh-CN" dirty="0">
                <a:solidFill>
                  <a:srgbClr val="333333"/>
                </a:solidFill>
                <a:latin typeface="+mn-lt"/>
                <a:ea typeface="+mn-ea"/>
                <a:cs typeface="+mn-ea"/>
                <a:sym typeface="+mn-lt"/>
              </a:rPr>
              <a:t>5M/S - 6M/S .</a:t>
            </a:r>
          </a:p>
          <a:p>
            <a:pPr eaLnBrk="1" hangingPunct="1">
              <a:buFont typeface="Arial" panose="020B0604020202020204" pitchFamily="34" charset="0"/>
              <a:buChar char="•"/>
            </a:pPr>
            <a:r>
              <a:rPr lang="zh-CN" altLang="en-US" dirty="0">
                <a:solidFill>
                  <a:srgbClr val="333333"/>
                </a:solidFill>
                <a:latin typeface="+mn-lt"/>
                <a:ea typeface="+mn-ea"/>
                <a:cs typeface="+mn-ea"/>
                <a:sym typeface="+mn-lt"/>
              </a:rPr>
              <a:t>诺基亚与加拿大运营商</a:t>
            </a:r>
            <a:r>
              <a:rPr lang="en-US" altLang="zh-CN" dirty="0">
                <a:solidFill>
                  <a:srgbClr val="333333"/>
                </a:solidFill>
                <a:latin typeface="+mn-lt"/>
                <a:ea typeface="+mn-ea"/>
                <a:cs typeface="+mn-ea"/>
                <a:sym typeface="+mn-lt"/>
              </a:rPr>
              <a:t>Bell Canada</a:t>
            </a:r>
            <a:r>
              <a:rPr lang="zh-CN" altLang="en-US" dirty="0">
                <a:solidFill>
                  <a:srgbClr val="333333"/>
                </a:solidFill>
                <a:latin typeface="+mn-lt"/>
                <a:ea typeface="+mn-ea"/>
                <a:cs typeface="+mn-ea"/>
                <a:sym typeface="+mn-lt"/>
              </a:rPr>
              <a:t>合作，完成加拿大首次</a:t>
            </a:r>
            <a:r>
              <a:rPr lang="en-US" altLang="zh-CN" dirty="0">
                <a:solidFill>
                  <a:srgbClr val="333333"/>
                </a:solidFill>
                <a:latin typeface="+mn-lt"/>
                <a:ea typeface="+mn-ea"/>
                <a:cs typeface="+mn-ea"/>
                <a:sym typeface="+mn-lt"/>
              </a:rPr>
              <a:t>5G</a:t>
            </a:r>
            <a:r>
              <a:rPr lang="zh-CN" altLang="en-US" dirty="0">
                <a:solidFill>
                  <a:srgbClr val="333333"/>
                </a:solidFill>
                <a:latin typeface="+mn-lt"/>
                <a:ea typeface="+mn-ea"/>
                <a:cs typeface="+mn-ea"/>
                <a:sym typeface="+mn-lt"/>
              </a:rPr>
              <a:t>网络技术的测试。测试中使用了</a:t>
            </a:r>
            <a:r>
              <a:rPr lang="en-US" altLang="zh-CN" dirty="0">
                <a:solidFill>
                  <a:srgbClr val="333333"/>
                </a:solidFill>
                <a:latin typeface="+mn-lt"/>
                <a:ea typeface="+mn-ea"/>
                <a:cs typeface="+mn-ea"/>
                <a:sym typeface="+mn-lt"/>
              </a:rPr>
              <a:t>73GHz</a:t>
            </a:r>
            <a:r>
              <a:rPr lang="zh-CN" altLang="en-US" dirty="0">
                <a:solidFill>
                  <a:srgbClr val="333333"/>
                </a:solidFill>
                <a:latin typeface="+mn-lt"/>
                <a:ea typeface="+mn-ea"/>
                <a:cs typeface="+mn-ea"/>
                <a:sym typeface="+mn-lt"/>
              </a:rPr>
              <a:t>范围内频谱，数据传输速率为加拿大现有</a:t>
            </a:r>
            <a:r>
              <a:rPr lang="en-US" altLang="zh-CN" dirty="0">
                <a:solidFill>
                  <a:srgbClr val="333333"/>
                </a:solidFill>
                <a:latin typeface="+mn-lt"/>
                <a:ea typeface="+mn-ea"/>
                <a:cs typeface="+mn-ea"/>
                <a:sym typeface="+mn-lt"/>
              </a:rPr>
              <a:t>4G</a:t>
            </a:r>
            <a:r>
              <a:rPr lang="zh-CN" altLang="en-US" dirty="0">
                <a:solidFill>
                  <a:srgbClr val="333333"/>
                </a:solidFill>
                <a:latin typeface="+mn-lt"/>
                <a:ea typeface="+mn-ea"/>
                <a:cs typeface="+mn-ea"/>
                <a:sym typeface="+mn-lt"/>
              </a:rPr>
              <a:t>网络的</a:t>
            </a:r>
            <a:r>
              <a:rPr lang="en-US" altLang="zh-CN" dirty="0">
                <a:solidFill>
                  <a:srgbClr val="333333"/>
                </a:solidFill>
                <a:latin typeface="+mn-lt"/>
                <a:ea typeface="+mn-ea"/>
                <a:cs typeface="+mn-ea"/>
                <a:sym typeface="+mn-lt"/>
              </a:rPr>
              <a:t>6</a:t>
            </a:r>
            <a:r>
              <a:rPr lang="zh-CN" altLang="en-US" dirty="0">
                <a:solidFill>
                  <a:srgbClr val="333333"/>
                </a:solidFill>
                <a:latin typeface="+mn-lt"/>
                <a:ea typeface="+mn-ea"/>
                <a:cs typeface="+mn-ea"/>
                <a:sym typeface="+mn-lt"/>
              </a:rPr>
              <a:t>倍。</a:t>
            </a:r>
            <a:endParaRPr lang="en-US" altLang="zh-CN" dirty="0">
              <a:solidFill>
                <a:srgbClr val="333333"/>
              </a:solidFill>
              <a:latin typeface="+mn-lt"/>
              <a:ea typeface="+mn-ea"/>
              <a:cs typeface="+mn-ea"/>
              <a:sym typeface="+mn-lt"/>
            </a:endParaRPr>
          </a:p>
          <a:p>
            <a:pPr eaLnBrk="1" hangingPunct="1">
              <a:buFont typeface="Arial" panose="020B0604020202020204" pitchFamily="34" charset="0"/>
              <a:buChar char="•"/>
            </a:pPr>
            <a:r>
              <a:rPr lang="zh-CN" altLang="en-US" dirty="0">
                <a:solidFill>
                  <a:srgbClr val="333333"/>
                </a:solidFill>
                <a:latin typeface="+mn-lt"/>
                <a:ea typeface="+mn-ea"/>
                <a:cs typeface="+mn-ea"/>
                <a:sym typeface="+mn-lt"/>
              </a:rPr>
              <a:t>由于物联网尤其是互联网汽车等产业的快速发展，其对网络速度有着更高的要求，无疑成为推动</a:t>
            </a:r>
            <a:r>
              <a:rPr lang="en-US" altLang="zh-CN" dirty="0">
                <a:solidFill>
                  <a:srgbClr val="333333"/>
                </a:solidFill>
                <a:latin typeface="+mn-lt"/>
                <a:ea typeface="+mn-ea"/>
                <a:cs typeface="+mn-ea"/>
                <a:sym typeface="+mn-lt"/>
              </a:rPr>
              <a:t>5G</a:t>
            </a:r>
            <a:r>
              <a:rPr lang="zh-CN" altLang="en-US" dirty="0">
                <a:solidFill>
                  <a:srgbClr val="333333"/>
                </a:solidFill>
                <a:latin typeface="+mn-lt"/>
                <a:ea typeface="+mn-ea"/>
                <a:cs typeface="+mn-ea"/>
                <a:sym typeface="+mn-lt"/>
              </a:rPr>
              <a:t>网络发展的重要因素。还是全球各地，均在大力推进</a:t>
            </a:r>
            <a:r>
              <a:rPr lang="en-US" altLang="zh-CN" dirty="0">
                <a:solidFill>
                  <a:srgbClr val="333333"/>
                </a:solidFill>
                <a:latin typeface="+mn-lt"/>
                <a:ea typeface="+mn-ea"/>
                <a:cs typeface="+mn-ea"/>
                <a:sym typeface="+mn-lt"/>
              </a:rPr>
              <a:t>5G</a:t>
            </a:r>
            <a:r>
              <a:rPr lang="zh-CN" altLang="en-US" dirty="0">
                <a:solidFill>
                  <a:srgbClr val="333333"/>
                </a:solidFill>
                <a:latin typeface="+mn-lt"/>
                <a:ea typeface="+mn-ea"/>
                <a:cs typeface="+mn-ea"/>
                <a:sym typeface="+mn-lt"/>
              </a:rPr>
              <a:t>网络，以迎接下一波科技浪潮。</a:t>
            </a:r>
            <a:endParaRPr lang="en-US" altLang="zh-CN" dirty="0">
              <a:solidFill>
                <a:srgbClr val="333333"/>
              </a:solidFill>
              <a:latin typeface="+mn-lt"/>
              <a:ea typeface="+mn-ea"/>
              <a:cs typeface="+mn-ea"/>
              <a:sym typeface="+mn-lt"/>
            </a:endParaRPr>
          </a:p>
          <a:p>
            <a:pPr eaLnBrk="1" hangingPunct="1">
              <a:buFont typeface="Arial" panose="020B0604020202020204" pitchFamily="34" charset="0"/>
              <a:buChar char="•"/>
            </a:pPr>
            <a:r>
              <a:rPr lang="zh-CN" altLang="en-US" dirty="0">
                <a:solidFill>
                  <a:srgbClr val="333333"/>
                </a:solidFill>
                <a:latin typeface="+mn-lt"/>
                <a:ea typeface="+mn-ea"/>
                <a:cs typeface="+mn-ea"/>
                <a:sym typeface="+mn-lt"/>
              </a:rPr>
              <a:t>特点？</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88640"/>
            <a:ext cx="7886700" cy="1325563"/>
          </a:xfrm>
        </p:spPr>
        <p:txBody>
          <a:bodyPr/>
          <a:lstStyle/>
          <a:p>
            <a:pPr>
              <a:defRPr/>
            </a:pPr>
            <a:r>
              <a:rPr lang="zh-CN" altLang="en-US" dirty="0">
                <a:latin typeface="+mn-lt"/>
                <a:ea typeface="+mn-ea"/>
                <a:cs typeface="+mn-ea"/>
                <a:sym typeface="+mn-lt"/>
              </a:rPr>
              <a:t>作业</a:t>
            </a:r>
            <a:r>
              <a:rPr lang="en-US" altLang="zh-CN" dirty="0">
                <a:latin typeface="+mn-lt"/>
                <a:ea typeface="+mn-ea"/>
                <a:cs typeface="+mn-ea"/>
                <a:sym typeface="+mn-lt"/>
              </a:rPr>
              <a:t>1</a:t>
            </a:r>
            <a:endParaRPr lang="zh-CN" altLang="en-US" dirty="0">
              <a:latin typeface="+mn-lt"/>
              <a:ea typeface="+mn-ea"/>
              <a:cs typeface="+mn-ea"/>
              <a:sym typeface="+mn-lt"/>
            </a:endParaRPr>
          </a:p>
        </p:txBody>
      </p:sp>
      <p:sp>
        <p:nvSpPr>
          <p:cNvPr id="34819" name="内容占位符 2"/>
          <p:cNvSpPr>
            <a:spLocks noGrp="1"/>
          </p:cNvSpPr>
          <p:nvPr>
            <p:ph idx="1"/>
          </p:nvPr>
        </p:nvSpPr>
        <p:spPr/>
        <p:txBody>
          <a:bodyPr>
            <a:normAutofit/>
          </a:bodyPr>
          <a:lstStyle/>
          <a:p>
            <a:r>
              <a:rPr lang="zh-CN" altLang="en-US" sz="2800" dirty="0">
                <a:cs typeface="+mn-ea"/>
                <a:sym typeface="+mn-lt"/>
              </a:rPr>
              <a:t>查询资料，描述</a:t>
            </a:r>
            <a:r>
              <a:rPr lang="en-US" altLang="zh-CN" sz="2800" dirty="0">
                <a:cs typeface="+mn-ea"/>
                <a:sym typeface="+mn-lt"/>
              </a:rPr>
              <a:t>5G</a:t>
            </a:r>
            <a:r>
              <a:rPr lang="zh-CN" altLang="en-US" sz="2800" dirty="0">
                <a:cs typeface="+mn-ea"/>
                <a:sym typeface="+mn-lt"/>
              </a:rPr>
              <a:t>的技术特点与应用。答案后需附上参考文献</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209800" y="609603"/>
            <a:ext cx="46891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zh-CN" sz="3200" b="1">
                <a:latin typeface="+mn-lt"/>
                <a:ea typeface="+mn-ea"/>
                <a:cs typeface="+mn-ea"/>
                <a:sym typeface="+mn-lt"/>
              </a:rPr>
              <a:t>6.2  </a:t>
            </a:r>
            <a:r>
              <a:rPr kumimoji="1" lang="zh-CN" altLang="en-US" sz="3200" b="1">
                <a:latin typeface="+mn-lt"/>
                <a:ea typeface="+mn-ea"/>
                <a:cs typeface="+mn-ea"/>
                <a:sym typeface="+mn-lt"/>
              </a:rPr>
              <a:t>基本技术和网络结构</a:t>
            </a:r>
          </a:p>
        </p:txBody>
      </p:sp>
      <p:sp>
        <p:nvSpPr>
          <p:cNvPr id="36867" name="Rectangle 3"/>
          <p:cNvSpPr>
            <a:spLocks noChangeArrowheads="1"/>
          </p:cNvSpPr>
          <p:nvPr/>
        </p:nvSpPr>
        <p:spPr bwMode="auto">
          <a:xfrm>
            <a:off x="304802" y="1371602"/>
            <a:ext cx="4132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zh-CN" b="1">
                <a:latin typeface="+mn-lt"/>
                <a:ea typeface="+mn-ea"/>
                <a:cs typeface="+mn-ea"/>
                <a:sym typeface="+mn-lt"/>
              </a:rPr>
              <a:t>6.2.1  </a:t>
            </a:r>
            <a:r>
              <a:rPr kumimoji="1" lang="zh-CN" altLang="en-US" b="1">
                <a:latin typeface="+mn-lt"/>
                <a:ea typeface="+mn-ea"/>
                <a:cs typeface="+mn-ea"/>
                <a:sym typeface="+mn-lt"/>
              </a:rPr>
              <a:t>移动通信网的系统构成</a:t>
            </a:r>
          </a:p>
        </p:txBody>
      </p:sp>
      <p:sp>
        <p:nvSpPr>
          <p:cNvPr id="36868" name="Rectangle 4"/>
          <p:cNvSpPr>
            <a:spLocks noChangeArrowheads="1"/>
          </p:cNvSpPr>
          <p:nvPr/>
        </p:nvSpPr>
        <p:spPr bwMode="auto">
          <a:xfrm>
            <a:off x="2895600" y="6400803"/>
            <a:ext cx="3552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zh-CN" altLang="en-US">
                <a:latin typeface="+mn-lt"/>
                <a:ea typeface="+mn-ea"/>
                <a:cs typeface="+mn-ea"/>
                <a:sym typeface="+mn-lt"/>
              </a:rPr>
              <a:t>图</a:t>
            </a:r>
            <a:r>
              <a:rPr kumimoji="1" lang="en-US" altLang="zh-CN">
                <a:latin typeface="+mn-lt"/>
                <a:ea typeface="+mn-ea"/>
                <a:cs typeface="+mn-ea"/>
                <a:sym typeface="+mn-lt"/>
              </a:rPr>
              <a:t>6.1  </a:t>
            </a:r>
            <a:r>
              <a:rPr kumimoji="1" lang="zh-CN" altLang="en-US">
                <a:latin typeface="+mn-lt"/>
                <a:ea typeface="+mn-ea"/>
                <a:cs typeface="+mn-ea"/>
                <a:sym typeface="+mn-lt"/>
              </a:rPr>
              <a:t>移动通信网的组成</a:t>
            </a:r>
          </a:p>
        </p:txBody>
      </p:sp>
      <p:sp>
        <p:nvSpPr>
          <p:cNvPr id="36869" name="Rectangle 6"/>
          <p:cNvSpPr>
            <a:spLocks noChangeArrowheads="1"/>
          </p:cNvSpPr>
          <p:nvPr/>
        </p:nvSpPr>
        <p:spPr bwMode="auto">
          <a:xfrm>
            <a:off x="434976" y="2079629"/>
            <a:ext cx="26597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zh-CN" altLang="en-US" b="1" dirty="0">
                <a:latin typeface="+mn-lt"/>
                <a:ea typeface="+mn-ea"/>
                <a:cs typeface="+mn-ea"/>
                <a:sym typeface="+mn-lt"/>
              </a:rPr>
              <a:t>移动业务交换中心</a:t>
            </a:r>
          </a:p>
        </p:txBody>
      </p:sp>
      <p:sp>
        <p:nvSpPr>
          <p:cNvPr id="36870" name="Rectangle 7"/>
          <p:cNvSpPr>
            <a:spLocks noChangeArrowheads="1"/>
          </p:cNvSpPr>
          <p:nvPr/>
        </p:nvSpPr>
        <p:spPr bwMode="auto">
          <a:xfrm>
            <a:off x="395291" y="2701656"/>
            <a:ext cx="803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zh-CN" altLang="en-US" b="1" dirty="0">
                <a:latin typeface="+mn-lt"/>
                <a:ea typeface="+mn-ea"/>
                <a:cs typeface="+mn-ea"/>
                <a:sym typeface="+mn-lt"/>
              </a:rPr>
              <a:t>基站</a:t>
            </a:r>
          </a:p>
        </p:txBody>
      </p:sp>
      <p:pic>
        <p:nvPicPr>
          <p:cNvPr id="36871" name="Picture 9" descr="12274264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7" y="2263776"/>
            <a:ext cx="6156325" cy="39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10"/>
          <p:cNvSpPr>
            <a:spLocks noChangeArrowheads="1"/>
          </p:cNvSpPr>
          <p:nvPr/>
        </p:nvSpPr>
        <p:spPr bwMode="auto">
          <a:xfrm>
            <a:off x="434976" y="3356951"/>
            <a:ext cx="11128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zh-CN" altLang="en-US" b="1" dirty="0">
                <a:latin typeface="+mn-lt"/>
                <a:ea typeface="+mn-ea"/>
                <a:cs typeface="+mn-ea"/>
                <a:sym typeface="+mn-lt"/>
              </a:rPr>
              <a:t>移动台</a:t>
            </a:r>
          </a:p>
        </p:txBody>
      </p:sp>
      <p:sp>
        <p:nvSpPr>
          <p:cNvPr id="36873" name="Rectangle 11"/>
          <p:cNvSpPr>
            <a:spLocks noChangeArrowheads="1"/>
          </p:cNvSpPr>
          <p:nvPr/>
        </p:nvSpPr>
        <p:spPr bwMode="auto">
          <a:xfrm>
            <a:off x="434976" y="3919816"/>
            <a:ext cx="20409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zh-CN" altLang="en-US" b="1" dirty="0">
                <a:latin typeface="+mn-lt"/>
                <a:ea typeface="+mn-ea"/>
                <a:cs typeface="+mn-ea"/>
                <a:sym typeface="+mn-lt"/>
              </a:rPr>
              <a:t>中继传输系统</a:t>
            </a:r>
          </a:p>
        </p:txBody>
      </p:sp>
      <p:sp>
        <p:nvSpPr>
          <p:cNvPr id="36874" name="Text Box 12"/>
          <p:cNvSpPr txBox="1">
            <a:spLocks noChangeArrowheads="1"/>
          </p:cNvSpPr>
          <p:nvPr/>
        </p:nvSpPr>
        <p:spPr bwMode="auto">
          <a:xfrm>
            <a:off x="395291" y="4592241"/>
            <a:ext cx="1439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50000"/>
              </a:spcBef>
              <a:buClrTx/>
              <a:buSzTx/>
              <a:buFontTx/>
              <a:buNone/>
            </a:pPr>
            <a:r>
              <a:rPr kumimoji="1" lang="zh-CN" altLang="en-US" b="1" dirty="0">
                <a:latin typeface="+mn-lt"/>
                <a:ea typeface="+mn-ea"/>
                <a:cs typeface="+mn-ea"/>
                <a:sym typeface="+mn-lt"/>
              </a:rPr>
              <a:t>数据库</a:t>
            </a:r>
          </a:p>
        </p:txBody>
      </p:sp>
    </p:spTree>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04800" y="685803"/>
            <a:ext cx="8534400" cy="531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35000"/>
              </a:lnSpc>
              <a:spcBef>
                <a:spcPct val="50000"/>
              </a:spcBef>
              <a:buClrTx/>
              <a:buSzTx/>
              <a:buFontTx/>
              <a:buNone/>
            </a:pPr>
            <a:r>
              <a:rPr kumimoji="1" lang="en-US" altLang="zh-CN" b="1">
                <a:latin typeface="+mn-lt"/>
                <a:ea typeface="+mn-ea"/>
                <a:cs typeface="+mn-ea"/>
                <a:sym typeface="+mn-lt"/>
              </a:rPr>
              <a:t>        1</a:t>
            </a:r>
            <a:r>
              <a:rPr kumimoji="1" lang="zh-CN" altLang="en-US" b="1">
                <a:latin typeface="+mn-lt"/>
                <a:ea typeface="+mn-ea"/>
                <a:cs typeface="+mn-ea"/>
                <a:sym typeface="+mn-lt"/>
              </a:rPr>
              <a:t>．移动业务交换中心</a:t>
            </a:r>
            <a:r>
              <a:rPr kumimoji="1" lang="en-US" altLang="zh-CN" b="1">
                <a:latin typeface="+mn-lt"/>
                <a:ea typeface="+mn-ea"/>
                <a:cs typeface="+mn-ea"/>
                <a:sym typeface="+mn-lt"/>
              </a:rPr>
              <a:t>MSC</a:t>
            </a:r>
          </a:p>
          <a:p>
            <a:pPr eaLnBrk="1" hangingPunct="1">
              <a:lnSpc>
                <a:spcPct val="135000"/>
              </a:lnSpc>
              <a:spcBef>
                <a:spcPct val="50000"/>
              </a:spcBef>
              <a:buClrTx/>
              <a:buSzTx/>
              <a:buFontTx/>
              <a:buNone/>
            </a:pPr>
            <a:r>
              <a:rPr kumimoji="1" lang="en-US" altLang="zh-CN" b="1">
                <a:latin typeface="+mn-lt"/>
                <a:ea typeface="+mn-ea"/>
                <a:cs typeface="+mn-ea"/>
                <a:sym typeface="+mn-lt"/>
              </a:rPr>
              <a:t>        </a:t>
            </a:r>
            <a:r>
              <a:rPr kumimoji="1" lang="zh-CN" altLang="en-US" b="1">
                <a:latin typeface="+mn-lt"/>
                <a:ea typeface="+mn-ea"/>
                <a:cs typeface="+mn-ea"/>
                <a:sym typeface="+mn-lt"/>
              </a:rPr>
              <a:t>移动业务交换中心</a:t>
            </a:r>
            <a:r>
              <a:rPr kumimoji="1" lang="en-US" altLang="zh-CN" b="1">
                <a:latin typeface="+mn-lt"/>
                <a:ea typeface="+mn-ea"/>
                <a:cs typeface="+mn-ea"/>
                <a:sym typeface="+mn-lt"/>
              </a:rPr>
              <a:t>MSC(Mobile-services Switching Centre)</a:t>
            </a:r>
            <a:r>
              <a:rPr kumimoji="1" lang="zh-CN" altLang="en-US" b="1">
                <a:latin typeface="+mn-lt"/>
                <a:ea typeface="+mn-ea"/>
                <a:cs typeface="+mn-ea"/>
                <a:sym typeface="+mn-lt"/>
              </a:rPr>
              <a:t>是蜂窝通信网络的核心。负责本服务区内所有用户的移动业务的实现，</a:t>
            </a:r>
            <a:r>
              <a:rPr kumimoji="1" lang="en-US" altLang="zh-CN" b="1">
                <a:latin typeface="+mn-lt"/>
                <a:ea typeface="+mn-ea"/>
                <a:cs typeface="+mn-ea"/>
                <a:sym typeface="+mn-lt"/>
              </a:rPr>
              <a:t>MSC</a:t>
            </a:r>
            <a:r>
              <a:rPr kumimoji="1" lang="zh-CN" altLang="en-US" b="1">
                <a:latin typeface="+mn-lt"/>
                <a:ea typeface="+mn-ea"/>
                <a:cs typeface="+mn-ea"/>
                <a:sym typeface="+mn-lt"/>
              </a:rPr>
              <a:t>有如下作用：</a:t>
            </a:r>
          </a:p>
          <a:p>
            <a:pPr eaLnBrk="1" hangingPunct="1">
              <a:lnSpc>
                <a:spcPct val="135000"/>
              </a:lnSpc>
              <a:spcBef>
                <a:spcPct val="50000"/>
              </a:spcBef>
              <a:buClrTx/>
              <a:buSzTx/>
              <a:buFontTx/>
              <a:buNone/>
            </a:pPr>
            <a:r>
              <a:rPr kumimoji="1" lang="zh-CN" altLang="en-US" b="1">
                <a:latin typeface="+mn-lt"/>
                <a:ea typeface="+mn-ea"/>
                <a:cs typeface="+mn-ea"/>
                <a:sym typeface="+mn-lt"/>
              </a:rPr>
              <a:t>       ● 信息交换功能：为用户提供终端业务、承载业务、补充业务的接续；</a:t>
            </a:r>
          </a:p>
          <a:p>
            <a:pPr eaLnBrk="1" hangingPunct="1">
              <a:lnSpc>
                <a:spcPct val="135000"/>
              </a:lnSpc>
              <a:spcBef>
                <a:spcPct val="50000"/>
              </a:spcBef>
              <a:buClrTx/>
              <a:buSzTx/>
              <a:buFontTx/>
              <a:buNone/>
            </a:pPr>
            <a:r>
              <a:rPr kumimoji="1" lang="zh-CN" altLang="en-US" b="1">
                <a:latin typeface="+mn-lt"/>
                <a:ea typeface="+mn-ea"/>
                <a:cs typeface="+mn-ea"/>
                <a:sym typeface="+mn-lt"/>
              </a:rPr>
              <a:t>       ● 集中控制管理功能：无线资源的管理，移动用户的位置登记、越区切换等；</a:t>
            </a:r>
          </a:p>
          <a:p>
            <a:pPr eaLnBrk="1" hangingPunct="1">
              <a:lnSpc>
                <a:spcPct val="135000"/>
              </a:lnSpc>
              <a:spcBef>
                <a:spcPct val="50000"/>
              </a:spcBef>
              <a:buClrTx/>
              <a:buSzTx/>
              <a:buFontTx/>
              <a:buNone/>
            </a:pPr>
            <a:r>
              <a:rPr kumimoji="1" lang="zh-CN" altLang="en-US" b="1">
                <a:latin typeface="+mn-lt"/>
                <a:ea typeface="+mn-ea"/>
                <a:cs typeface="+mn-ea"/>
                <a:sym typeface="+mn-lt"/>
              </a:rPr>
              <a:t>       ● 通过网关</a:t>
            </a:r>
            <a:r>
              <a:rPr kumimoji="1" lang="en-US" altLang="zh-CN" b="1">
                <a:latin typeface="+mn-lt"/>
                <a:ea typeface="+mn-ea"/>
                <a:cs typeface="+mn-ea"/>
                <a:sym typeface="+mn-lt"/>
              </a:rPr>
              <a:t>MSC</a:t>
            </a:r>
            <a:r>
              <a:rPr kumimoji="1" lang="zh-CN" altLang="en-US" b="1">
                <a:latin typeface="+mn-lt"/>
                <a:ea typeface="+mn-ea"/>
                <a:cs typeface="+mn-ea"/>
                <a:sym typeface="+mn-lt"/>
              </a:rPr>
              <a:t>与公用电话网相连。</a:t>
            </a:r>
          </a:p>
        </p:txBody>
      </p:sp>
    </p:spTree>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51520" y="548680"/>
            <a:ext cx="8534400" cy="463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35000"/>
              </a:lnSpc>
              <a:spcBef>
                <a:spcPct val="50000"/>
              </a:spcBef>
              <a:buClrTx/>
              <a:buSzTx/>
              <a:buFontTx/>
              <a:buNone/>
            </a:pPr>
            <a:r>
              <a:rPr kumimoji="1" lang="en-US" altLang="zh-CN" b="1" dirty="0">
                <a:latin typeface="+mn-lt"/>
                <a:ea typeface="+mn-ea"/>
                <a:cs typeface="+mn-ea"/>
                <a:sym typeface="+mn-lt"/>
              </a:rPr>
              <a:t>         2</a:t>
            </a:r>
            <a:r>
              <a:rPr kumimoji="1" lang="zh-CN" altLang="en-US" b="1" dirty="0">
                <a:latin typeface="+mn-lt"/>
                <a:ea typeface="+mn-ea"/>
                <a:cs typeface="+mn-ea"/>
                <a:sym typeface="+mn-lt"/>
              </a:rPr>
              <a:t>．基站</a:t>
            </a:r>
            <a:r>
              <a:rPr kumimoji="1" lang="en-US" altLang="zh-CN" b="1" dirty="0">
                <a:latin typeface="+mn-lt"/>
                <a:ea typeface="+mn-ea"/>
                <a:cs typeface="+mn-ea"/>
                <a:sym typeface="+mn-lt"/>
              </a:rPr>
              <a:t>BS </a:t>
            </a:r>
          </a:p>
          <a:p>
            <a:pPr eaLnBrk="1" hangingPunct="1">
              <a:lnSpc>
                <a:spcPct val="135000"/>
              </a:lnSpc>
              <a:spcBef>
                <a:spcPct val="50000"/>
              </a:spcBef>
              <a:buClrTx/>
              <a:buSzTx/>
              <a:buFontTx/>
              <a:buNone/>
            </a:pPr>
            <a:r>
              <a:rPr kumimoji="1" lang="en-US" altLang="zh-CN" b="1" dirty="0">
                <a:latin typeface="+mn-lt"/>
                <a:ea typeface="+mn-ea"/>
                <a:cs typeface="+mn-ea"/>
                <a:sym typeface="+mn-lt"/>
              </a:rPr>
              <a:t>        </a:t>
            </a:r>
            <a:r>
              <a:rPr kumimoji="1" lang="zh-CN" altLang="en-US" b="1" dirty="0">
                <a:latin typeface="+mn-lt"/>
                <a:ea typeface="+mn-ea"/>
                <a:cs typeface="+mn-ea"/>
                <a:sym typeface="+mn-lt"/>
              </a:rPr>
              <a:t>基站</a:t>
            </a:r>
            <a:r>
              <a:rPr kumimoji="1" lang="en-US" altLang="zh-CN" b="1" dirty="0">
                <a:latin typeface="+mn-lt"/>
                <a:ea typeface="+mn-ea"/>
                <a:cs typeface="+mn-ea"/>
                <a:sym typeface="+mn-lt"/>
              </a:rPr>
              <a:t>BS(Base Station)</a:t>
            </a:r>
            <a:r>
              <a:rPr kumimoji="1" lang="zh-CN" altLang="en-US" b="1" dirty="0">
                <a:latin typeface="+mn-lt"/>
                <a:ea typeface="+mn-ea"/>
                <a:cs typeface="+mn-ea"/>
                <a:sym typeface="+mn-lt"/>
              </a:rPr>
              <a:t>负责和本小区内移动台之间通过无线电波进行通信，并与</a:t>
            </a:r>
            <a:r>
              <a:rPr kumimoji="1" lang="en-US" altLang="zh-CN" b="1" dirty="0">
                <a:latin typeface="+mn-lt"/>
                <a:ea typeface="+mn-ea"/>
                <a:cs typeface="+mn-ea"/>
                <a:sym typeface="+mn-lt"/>
              </a:rPr>
              <a:t>MSC</a:t>
            </a:r>
            <a:r>
              <a:rPr kumimoji="1" lang="zh-CN" altLang="en-US" b="1" dirty="0">
                <a:latin typeface="+mn-lt"/>
                <a:ea typeface="+mn-ea"/>
                <a:cs typeface="+mn-ea"/>
                <a:sym typeface="+mn-lt"/>
              </a:rPr>
              <a:t>相连，以保证移动台在不同小区之间移动时也可以进行通信。</a:t>
            </a:r>
          </a:p>
          <a:p>
            <a:pPr eaLnBrk="1" hangingPunct="1">
              <a:lnSpc>
                <a:spcPct val="135000"/>
              </a:lnSpc>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3</a:t>
            </a:r>
            <a:r>
              <a:rPr kumimoji="1" lang="zh-CN" altLang="en-US" b="1" dirty="0">
                <a:latin typeface="+mn-lt"/>
                <a:ea typeface="+mn-ea"/>
                <a:cs typeface="+mn-ea"/>
                <a:sym typeface="+mn-lt"/>
              </a:rPr>
              <a:t>．移动台</a:t>
            </a:r>
            <a:r>
              <a:rPr kumimoji="1" lang="en-US" altLang="zh-CN" b="1" dirty="0">
                <a:latin typeface="+mn-lt"/>
                <a:ea typeface="+mn-ea"/>
                <a:cs typeface="+mn-ea"/>
                <a:sym typeface="+mn-lt"/>
              </a:rPr>
              <a:t>MS</a:t>
            </a:r>
          </a:p>
          <a:p>
            <a:pPr eaLnBrk="1" hangingPunct="1">
              <a:lnSpc>
                <a:spcPct val="135000"/>
              </a:lnSpc>
              <a:spcBef>
                <a:spcPct val="50000"/>
              </a:spcBef>
              <a:buClrTx/>
              <a:buSzTx/>
              <a:buFontTx/>
              <a:buNone/>
            </a:pPr>
            <a:r>
              <a:rPr kumimoji="1" lang="en-US" altLang="zh-CN" b="1" dirty="0">
                <a:latin typeface="+mn-lt"/>
                <a:ea typeface="+mn-ea"/>
                <a:cs typeface="+mn-ea"/>
                <a:sym typeface="+mn-lt"/>
              </a:rPr>
              <a:t>        </a:t>
            </a:r>
            <a:r>
              <a:rPr kumimoji="1" lang="zh-CN" altLang="en-US" b="1" dirty="0">
                <a:latin typeface="+mn-lt"/>
                <a:ea typeface="+mn-ea"/>
                <a:cs typeface="+mn-ea"/>
                <a:sym typeface="+mn-lt"/>
              </a:rPr>
              <a:t>移动台</a:t>
            </a:r>
            <a:r>
              <a:rPr kumimoji="1" lang="en-US" altLang="zh-CN" b="1" dirty="0">
                <a:latin typeface="+mn-lt"/>
                <a:ea typeface="+mn-ea"/>
                <a:cs typeface="+mn-ea"/>
                <a:sym typeface="+mn-lt"/>
              </a:rPr>
              <a:t>MS(Mobile Station)</a:t>
            </a:r>
            <a:r>
              <a:rPr kumimoji="1" lang="zh-CN" altLang="en-US" b="1" dirty="0">
                <a:latin typeface="+mn-lt"/>
                <a:ea typeface="+mn-ea"/>
                <a:cs typeface="+mn-ea"/>
                <a:sym typeface="+mn-lt"/>
              </a:rPr>
              <a:t>即手机或车载台。它是移动网中的终端设备，要将用户的信息进行变换并以无线电波的方式进行传输。</a:t>
            </a:r>
          </a:p>
        </p:txBody>
      </p:sp>
    </p:spTree>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79512" y="620688"/>
            <a:ext cx="86106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30000"/>
              </a:lnSpc>
              <a:spcBef>
                <a:spcPct val="50000"/>
              </a:spcBef>
              <a:buClrTx/>
              <a:buSzTx/>
              <a:buFontTx/>
              <a:buNone/>
            </a:pPr>
            <a:r>
              <a:rPr kumimoji="1" lang="en-US" altLang="zh-CN" b="1" dirty="0">
                <a:latin typeface="+mn-lt"/>
                <a:ea typeface="+mn-ea"/>
                <a:cs typeface="+mn-ea"/>
                <a:sym typeface="+mn-lt"/>
              </a:rPr>
              <a:t>       4</a:t>
            </a:r>
            <a:r>
              <a:rPr kumimoji="1" lang="zh-CN" altLang="en-US" b="1" dirty="0">
                <a:latin typeface="+mn-lt"/>
                <a:ea typeface="+mn-ea"/>
                <a:cs typeface="+mn-ea"/>
                <a:sym typeface="+mn-lt"/>
              </a:rPr>
              <a:t>．中继传输系统</a:t>
            </a:r>
          </a:p>
          <a:p>
            <a:pPr eaLnBrk="1" hangingPunct="1">
              <a:lnSpc>
                <a:spcPct val="130000"/>
              </a:lnSpc>
              <a:spcBef>
                <a:spcPct val="50000"/>
              </a:spcBef>
              <a:buClrTx/>
              <a:buSzTx/>
              <a:buFontTx/>
              <a:buNone/>
            </a:pPr>
            <a:r>
              <a:rPr kumimoji="1" lang="zh-CN" altLang="en-US" b="1" dirty="0">
                <a:latin typeface="+mn-lt"/>
                <a:ea typeface="+mn-ea"/>
                <a:cs typeface="+mn-ea"/>
                <a:sym typeface="+mn-lt"/>
              </a:rPr>
              <a:t>       在</a:t>
            </a:r>
            <a:r>
              <a:rPr kumimoji="1" lang="en-US" altLang="zh-CN" b="1" dirty="0">
                <a:latin typeface="+mn-lt"/>
                <a:ea typeface="+mn-ea"/>
                <a:cs typeface="+mn-ea"/>
                <a:sym typeface="+mn-lt"/>
              </a:rPr>
              <a:t>MSC</a:t>
            </a:r>
            <a:r>
              <a:rPr kumimoji="1" lang="zh-CN" altLang="en-US" b="1" dirty="0">
                <a:latin typeface="+mn-lt"/>
                <a:ea typeface="+mn-ea"/>
                <a:cs typeface="+mn-ea"/>
                <a:sym typeface="+mn-lt"/>
              </a:rPr>
              <a:t>之间、</a:t>
            </a:r>
            <a:r>
              <a:rPr kumimoji="1" lang="en-US" altLang="zh-CN" b="1" dirty="0">
                <a:latin typeface="+mn-lt"/>
                <a:ea typeface="+mn-ea"/>
                <a:cs typeface="+mn-ea"/>
                <a:sym typeface="+mn-lt"/>
              </a:rPr>
              <a:t>MSC</a:t>
            </a:r>
            <a:r>
              <a:rPr kumimoji="1" lang="zh-CN" altLang="en-US" b="1" dirty="0">
                <a:latin typeface="+mn-lt"/>
                <a:ea typeface="+mn-ea"/>
                <a:cs typeface="+mn-ea"/>
                <a:sym typeface="+mn-lt"/>
              </a:rPr>
              <a:t>和</a:t>
            </a:r>
            <a:r>
              <a:rPr kumimoji="1" lang="en-US" altLang="zh-CN" b="1" dirty="0">
                <a:latin typeface="+mn-lt"/>
                <a:ea typeface="+mn-ea"/>
                <a:cs typeface="+mn-ea"/>
                <a:sym typeface="+mn-lt"/>
              </a:rPr>
              <a:t>BS</a:t>
            </a:r>
            <a:r>
              <a:rPr kumimoji="1" lang="zh-CN" altLang="en-US" b="1" dirty="0">
                <a:latin typeface="+mn-lt"/>
                <a:ea typeface="+mn-ea"/>
                <a:cs typeface="+mn-ea"/>
                <a:sym typeface="+mn-lt"/>
              </a:rPr>
              <a:t>之间的传输线均采用有线方式。</a:t>
            </a:r>
          </a:p>
          <a:p>
            <a:pPr eaLnBrk="1" hangingPunct="1">
              <a:lnSpc>
                <a:spcPct val="130000"/>
              </a:lnSpc>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5</a:t>
            </a:r>
            <a:r>
              <a:rPr kumimoji="1" lang="zh-CN" altLang="en-US" b="1" dirty="0">
                <a:latin typeface="+mn-lt"/>
                <a:ea typeface="+mn-ea"/>
                <a:cs typeface="+mn-ea"/>
                <a:sym typeface="+mn-lt"/>
              </a:rPr>
              <a:t>．数据库 </a:t>
            </a:r>
          </a:p>
          <a:p>
            <a:pPr eaLnBrk="1" hangingPunct="1">
              <a:lnSpc>
                <a:spcPct val="130000"/>
              </a:lnSpc>
              <a:spcBef>
                <a:spcPct val="50000"/>
              </a:spcBef>
              <a:buClrTx/>
              <a:buSzTx/>
              <a:buFontTx/>
              <a:buNone/>
            </a:pPr>
            <a:r>
              <a:rPr kumimoji="1" lang="zh-CN" altLang="en-US" b="1" dirty="0">
                <a:latin typeface="+mn-lt"/>
                <a:ea typeface="+mn-ea"/>
                <a:cs typeface="+mn-ea"/>
                <a:sym typeface="+mn-lt"/>
              </a:rPr>
              <a:t>        移动网中的用户的位置是不确定的。数据库是用来存储用户的有关信息（包括用户的位置及其他的信息），对用户进行接续。</a:t>
            </a:r>
          </a:p>
          <a:p>
            <a:pPr eaLnBrk="1" hangingPunct="1">
              <a:lnSpc>
                <a:spcPct val="130000"/>
              </a:lnSpc>
              <a:spcBef>
                <a:spcPct val="50000"/>
              </a:spcBef>
              <a:buClrTx/>
              <a:buSzTx/>
              <a:buFontTx/>
              <a:buNone/>
            </a:pPr>
            <a:r>
              <a:rPr kumimoji="1" lang="zh-CN" altLang="en-US" b="1" dirty="0">
                <a:latin typeface="+mn-lt"/>
                <a:ea typeface="+mn-ea"/>
                <a:cs typeface="+mn-ea"/>
                <a:sym typeface="+mn-lt"/>
              </a:rPr>
              <a:t>数字蜂窝移动网中的数据库有</a:t>
            </a:r>
            <a:r>
              <a:rPr kumimoji="1" lang="zh-CN" altLang="en-US" b="1" dirty="0">
                <a:solidFill>
                  <a:srgbClr val="FF0000"/>
                </a:solidFill>
                <a:latin typeface="+mn-lt"/>
                <a:ea typeface="+mn-ea"/>
                <a:cs typeface="+mn-ea"/>
                <a:sym typeface="+mn-lt"/>
              </a:rPr>
              <a:t>归属位置寄存器</a:t>
            </a:r>
            <a:r>
              <a:rPr kumimoji="1" lang="en-US" altLang="zh-CN" b="1" dirty="0">
                <a:latin typeface="+mn-lt"/>
                <a:ea typeface="+mn-ea"/>
                <a:cs typeface="+mn-ea"/>
                <a:sym typeface="+mn-lt"/>
              </a:rPr>
              <a:t>(HLR: Home Location Register)</a:t>
            </a:r>
            <a:r>
              <a:rPr kumimoji="1" lang="zh-CN" altLang="en-US" b="1" dirty="0">
                <a:latin typeface="+mn-lt"/>
                <a:ea typeface="+mn-ea"/>
                <a:cs typeface="+mn-ea"/>
                <a:sym typeface="+mn-lt"/>
              </a:rPr>
              <a:t>、</a:t>
            </a:r>
            <a:r>
              <a:rPr kumimoji="1" lang="zh-CN" altLang="en-US" b="1" dirty="0">
                <a:solidFill>
                  <a:srgbClr val="FF0000"/>
                </a:solidFill>
                <a:latin typeface="+mn-lt"/>
                <a:ea typeface="+mn-ea"/>
                <a:cs typeface="+mn-ea"/>
                <a:sym typeface="+mn-lt"/>
              </a:rPr>
              <a:t>访问位置寄存器</a:t>
            </a:r>
            <a:r>
              <a:rPr kumimoji="1" lang="en-US" altLang="zh-CN" b="1" dirty="0">
                <a:latin typeface="+mn-lt"/>
                <a:ea typeface="+mn-ea"/>
                <a:cs typeface="+mn-ea"/>
                <a:sym typeface="+mn-lt"/>
              </a:rPr>
              <a:t>(VLR: Visitor Location Register)</a:t>
            </a:r>
            <a:r>
              <a:rPr kumimoji="1" lang="zh-CN" altLang="en-US" b="1" dirty="0">
                <a:latin typeface="+mn-lt"/>
                <a:ea typeface="+mn-ea"/>
                <a:cs typeface="+mn-ea"/>
                <a:sym typeface="+mn-lt"/>
              </a:rPr>
              <a:t>、</a:t>
            </a:r>
            <a:r>
              <a:rPr kumimoji="1" lang="zh-CN" altLang="en-US" b="1" dirty="0">
                <a:solidFill>
                  <a:srgbClr val="FF0000"/>
                </a:solidFill>
                <a:latin typeface="+mn-lt"/>
                <a:ea typeface="+mn-ea"/>
                <a:cs typeface="+mn-ea"/>
                <a:sym typeface="+mn-lt"/>
              </a:rPr>
              <a:t>鉴权认证中心</a:t>
            </a:r>
            <a:r>
              <a:rPr kumimoji="1" lang="en-US" altLang="zh-CN" b="1" dirty="0">
                <a:latin typeface="+mn-lt"/>
                <a:ea typeface="+mn-ea"/>
                <a:cs typeface="+mn-ea"/>
                <a:sym typeface="+mn-lt"/>
              </a:rPr>
              <a:t>(AUC: Authentic Center)</a:t>
            </a:r>
            <a:r>
              <a:rPr kumimoji="1" lang="zh-CN" altLang="en-US" b="1" dirty="0">
                <a:latin typeface="+mn-lt"/>
                <a:ea typeface="+mn-ea"/>
                <a:cs typeface="+mn-ea"/>
                <a:sym typeface="+mn-lt"/>
              </a:rPr>
              <a:t>、</a:t>
            </a:r>
            <a:r>
              <a:rPr kumimoji="1" lang="zh-CN" altLang="en-US" b="1" dirty="0">
                <a:solidFill>
                  <a:srgbClr val="FF0000"/>
                </a:solidFill>
                <a:latin typeface="+mn-lt"/>
                <a:ea typeface="+mn-ea"/>
                <a:cs typeface="+mn-ea"/>
                <a:sym typeface="+mn-lt"/>
              </a:rPr>
              <a:t>设备识别寄存器</a:t>
            </a:r>
            <a:r>
              <a:rPr kumimoji="1" lang="en-US" altLang="zh-CN" b="1" dirty="0">
                <a:latin typeface="+mn-lt"/>
                <a:ea typeface="+mn-ea"/>
                <a:cs typeface="+mn-ea"/>
                <a:sym typeface="+mn-lt"/>
              </a:rPr>
              <a:t>(EIR: Equipment Identity Register)</a:t>
            </a:r>
            <a:r>
              <a:rPr kumimoji="1" lang="zh-CN" altLang="en-US" b="1" dirty="0">
                <a:latin typeface="+mn-lt"/>
                <a:ea typeface="+mn-ea"/>
                <a:cs typeface="+mn-ea"/>
                <a:sym typeface="+mn-lt"/>
              </a:rPr>
              <a:t>等。 </a:t>
            </a:r>
          </a:p>
        </p:txBody>
      </p:sp>
    </p:spTree>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95289" y="450853"/>
            <a:ext cx="55755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zh-CN" b="1">
                <a:latin typeface="+mn-lt"/>
                <a:ea typeface="+mn-ea"/>
                <a:cs typeface="+mn-ea"/>
                <a:sym typeface="+mn-lt"/>
              </a:rPr>
              <a:t>6.2.2  </a:t>
            </a:r>
            <a:r>
              <a:rPr kumimoji="1" lang="zh-CN" altLang="en-US" b="1">
                <a:latin typeface="+mn-lt"/>
                <a:ea typeface="+mn-ea"/>
                <a:cs typeface="+mn-ea"/>
                <a:sym typeface="+mn-lt"/>
              </a:rPr>
              <a:t>移动通信网的覆盖方式</a:t>
            </a:r>
            <a:r>
              <a:rPr kumimoji="1" lang="en-US" altLang="zh-CN" b="1">
                <a:latin typeface="+mn-lt"/>
                <a:ea typeface="+mn-ea"/>
                <a:cs typeface="+mn-ea"/>
                <a:sym typeface="+mn-lt"/>
              </a:rPr>
              <a:t>(</a:t>
            </a:r>
            <a:r>
              <a:rPr kumimoji="1" lang="zh-CN" altLang="en-US" b="1">
                <a:latin typeface="+mn-lt"/>
                <a:ea typeface="+mn-ea"/>
                <a:cs typeface="+mn-ea"/>
                <a:sym typeface="+mn-lt"/>
              </a:rPr>
              <a:t>组网方式</a:t>
            </a:r>
            <a:r>
              <a:rPr kumimoji="1" lang="en-US" altLang="zh-CN" b="1">
                <a:latin typeface="+mn-lt"/>
                <a:ea typeface="+mn-ea"/>
                <a:cs typeface="+mn-ea"/>
                <a:sym typeface="+mn-lt"/>
              </a:rPr>
              <a:t>)</a:t>
            </a:r>
          </a:p>
        </p:txBody>
      </p:sp>
      <p:sp>
        <p:nvSpPr>
          <p:cNvPr id="40963" name="Rectangle 3"/>
          <p:cNvSpPr>
            <a:spLocks noChangeArrowheads="1"/>
          </p:cNvSpPr>
          <p:nvPr/>
        </p:nvSpPr>
        <p:spPr bwMode="auto">
          <a:xfrm>
            <a:off x="179390" y="1196975"/>
            <a:ext cx="4105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buClrTx/>
              <a:buSzTx/>
              <a:buFont typeface="Wingdings" panose="05000000000000000000" pitchFamily="2" charset="2"/>
              <a:buChar char="v"/>
            </a:pPr>
            <a:r>
              <a:rPr lang="zh-CN" altLang="en-US" b="1">
                <a:latin typeface="+mn-lt"/>
                <a:ea typeface="+mn-ea"/>
                <a:cs typeface="+mn-ea"/>
                <a:sym typeface="+mn-lt"/>
              </a:rPr>
              <a:t>大区制</a:t>
            </a:r>
          </a:p>
          <a:p>
            <a:pPr eaLnBrk="1" hangingPunct="1">
              <a:buClrTx/>
              <a:buSzTx/>
              <a:buFontTx/>
              <a:buNone/>
            </a:pPr>
            <a:r>
              <a:rPr lang="zh-CN" altLang="en-US" b="1">
                <a:latin typeface="+mn-lt"/>
                <a:ea typeface="+mn-ea"/>
                <a:cs typeface="+mn-ea"/>
                <a:sym typeface="+mn-lt"/>
              </a:rPr>
              <a:t>	概念：在一个服务区内只有一个基站负责移动通信的联络和控制。</a:t>
            </a:r>
          </a:p>
          <a:p>
            <a:pPr eaLnBrk="1" hangingPunct="1">
              <a:buClrTx/>
              <a:buSzTx/>
              <a:buFontTx/>
              <a:buChar char="•"/>
            </a:pPr>
            <a:r>
              <a:rPr lang="zh-CN" altLang="en-US" b="1">
                <a:latin typeface="+mn-lt"/>
                <a:ea typeface="+mn-ea"/>
                <a:cs typeface="+mn-ea"/>
                <a:sym typeface="+mn-lt"/>
              </a:rPr>
              <a:t>天线架设高，发射功率大。</a:t>
            </a:r>
          </a:p>
          <a:p>
            <a:pPr eaLnBrk="1" hangingPunct="1">
              <a:buClrTx/>
              <a:buSzTx/>
              <a:buFontTx/>
              <a:buChar char="•"/>
            </a:pPr>
            <a:r>
              <a:rPr lang="zh-CN" altLang="en-US" b="1">
                <a:latin typeface="+mn-lt"/>
                <a:ea typeface="+mn-ea"/>
                <a:cs typeface="+mn-ea"/>
                <a:sym typeface="+mn-lt"/>
              </a:rPr>
              <a:t>设备简单，技术容易实现</a:t>
            </a:r>
          </a:p>
          <a:p>
            <a:pPr eaLnBrk="1" hangingPunct="1">
              <a:buClrTx/>
              <a:buSzTx/>
              <a:buFontTx/>
              <a:buChar char="•"/>
            </a:pPr>
            <a:r>
              <a:rPr lang="zh-CN" altLang="en-US" b="1">
                <a:latin typeface="+mn-lt"/>
                <a:ea typeface="+mn-ea"/>
                <a:cs typeface="+mn-ea"/>
                <a:sym typeface="+mn-lt"/>
              </a:rPr>
              <a:t>频谱利用率低，用户容量小</a:t>
            </a:r>
          </a:p>
          <a:p>
            <a:pPr eaLnBrk="1" hangingPunct="1">
              <a:buClrTx/>
              <a:buSzTx/>
              <a:buFontTx/>
              <a:buChar char="•"/>
            </a:pPr>
            <a:r>
              <a:rPr lang="zh-CN" altLang="en-US" b="1">
                <a:latin typeface="+mn-lt"/>
                <a:ea typeface="+mn-ea"/>
                <a:cs typeface="+mn-ea"/>
                <a:sym typeface="+mn-lt"/>
              </a:rPr>
              <a:t>适用于：小城市与业务量不大的城市</a:t>
            </a:r>
          </a:p>
        </p:txBody>
      </p:sp>
      <p:grpSp>
        <p:nvGrpSpPr>
          <p:cNvPr id="40964" name="Group 4"/>
          <p:cNvGrpSpPr>
            <a:grpSpLocks/>
          </p:cNvGrpSpPr>
          <p:nvPr/>
        </p:nvGrpSpPr>
        <p:grpSpPr bwMode="auto">
          <a:xfrm>
            <a:off x="4191000" y="1066800"/>
            <a:ext cx="4953000" cy="5399088"/>
            <a:chOff x="2349" y="709"/>
            <a:chExt cx="3777" cy="3402"/>
          </a:xfrm>
        </p:grpSpPr>
        <p:sp>
          <p:nvSpPr>
            <p:cNvPr id="40965" name="Oval 5"/>
            <p:cNvSpPr>
              <a:spLocks noChangeArrowheads="1"/>
            </p:cNvSpPr>
            <p:nvPr/>
          </p:nvSpPr>
          <p:spPr bwMode="auto">
            <a:xfrm>
              <a:off x="3324" y="2667"/>
              <a:ext cx="2032" cy="990"/>
            </a:xfrm>
            <a:prstGeom prst="ellipse">
              <a:avLst/>
            </a:prstGeom>
            <a:gradFill rotWithShape="1">
              <a:gsLst>
                <a:gs pos="0">
                  <a:schemeClr val="bg1"/>
                </a:gs>
                <a:gs pos="100000">
                  <a:schemeClr val="accent1"/>
                </a:gs>
              </a:gsLst>
              <a:path path="shape">
                <a:fillToRect l="50000" t="50000" r="50000" b="50000"/>
              </a:path>
            </a:gra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0966" name="AutoShape 6"/>
            <p:cNvSpPr>
              <a:spLocks noChangeArrowheads="1"/>
            </p:cNvSpPr>
            <p:nvPr/>
          </p:nvSpPr>
          <p:spPr bwMode="auto">
            <a:xfrm>
              <a:off x="2349" y="2251"/>
              <a:ext cx="3777" cy="186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59 h 21600"/>
                <a:gd name="T26" fmla="*/ 18437 w 21600"/>
                <a:gd name="T27" fmla="*/ 18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chemeClr val="bg1"/>
                </a:gs>
                <a:gs pos="100000">
                  <a:srgbClr val="0CD659"/>
                </a:gs>
              </a:gsLst>
              <a:path path="rect">
                <a:fillToRect l="50000" t="50000" r="50000" b="50000"/>
              </a:path>
            </a:gradFill>
            <a:ln w="9525">
              <a:solidFill>
                <a:schemeClr val="tx1"/>
              </a:solidFill>
              <a:round/>
              <a:headEnd/>
              <a:tailEnd/>
            </a:ln>
          </p:spPr>
          <p:txBody>
            <a:bodyPr wrap="none" anchor="ctr"/>
            <a:lstStyle/>
            <a:p>
              <a:endParaRPr lang="zh-CN" altLang="en-US">
                <a:latin typeface="+mn-lt"/>
                <a:ea typeface="+mn-ea"/>
                <a:cs typeface="+mn-ea"/>
                <a:sym typeface="+mn-lt"/>
              </a:endParaRPr>
            </a:p>
          </p:txBody>
        </p:sp>
        <p:pic>
          <p:nvPicPr>
            <p:cNvPr id="40967" name="Picture 7"/>
            <p:cNvPicPr>
              <a:picLocks noChangeAspect="1" noChangeArrowheads="1"/>
            </p:cNvPicPr>
            <p:nvPr/>
          </p:nvPicPr>
          <p:blipFill>
            <a:blip r:embed="rId4">
              <a:clrChange>
                <a:clrFrom>
                  <a:srgbClr val="F8F8F8"/>
                </a:clrFrom>
                <a:clrTo>
                  <a:srgbClr val="F8F8F8">
                    <a:alpha val="0"/>
                  </a:srgbClr>
                </a:clrTo>
              </a:clrChange>
              <a:lum bright="-54000" contrast="66000"/>
              <a:extLst>
                <a:ext uri="{28A0092B-C50C-407E-A947-70E740481C1C}">
                  <a14:useLocalDpi xmlns:a14="http://schemas.microsoft.com/office/drawing/2010/main" val="0"/>
                </a:ext>
              </a:extLst>
            </a:blip>
            <a:srcRect/>
            <a:stretch>
              <a:fillRect/>
            </a:stretch>
          </p:blipFill>
          <p:spPr bwMode="auto">
            <a:xfrm>
              <a:off x="3936" y="709"/>
              <a:ext cx="780" cy="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68" name="Object 8"/>
            <p:cNvGraphicFramePr>
              <a:graphicFrameLocks/>
            </p:cNvGraphicFramePr>
            <p:nvPr/>
          </p:nvGraphicFramePr>
          <p:xfrm>
            <a:off x="5501" y="2976"/>
            <a:ext cx="454" cy="250"/>
          </p:xfrm>
          <a:graphic>
            <a:graphicData uri="http://schemas.openxmlformats.org/presentationml/2006/ole">
              <mc:AlternateContent xmlns:mc="http://schemas.openxmlformats.org/markup-compatibility/2006">
                <mc:Choice xmlns:v="urn:schemas-microsoft-com:vml" Requires="v">
                  <p:oleObj spid="_x0000_s41127" name="ｸﾘｯﾌﾟ" r:id="rId5" imgW="808038" imgH="503238" progId="MS_ClipArt_Gallery.2">
                    <p:embed/>
                  </p:oleObj>
                </mc:Choice>
                <mc:Fallback>
                  <p:oleObj name="ｸﾘｯﾌﾟ" r:id="rId5" imgW="808038" imgH="503238" progId="MS_ClipArt_Gallery.2">
                    <p:embed/>
                    <p:pic>
                      <p:nvPicPr>
                        <p:cNvPr id="0" name="Object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1" y="2976"/>
                          <a:ext cx="4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0969" name="Group 9"/>
            <p:cNvGrpSpPr>
              <a:grpSpLocks/>
            </p:cNvGrpSpPr>
            <p:nvPr/>
          </p:nvGrpSpPr>
          <p:grpSpPr bwMode="auto">
            <a:xfrm>
              <a:off x="2493" y="3022"/>
              <a:ext cx="627" cy="204"/>
              <a:chOff x="2014" y="3408"/>
              <a:chExt cx="1379" cy="600"/>
            </a:xfrm>
          </p:grpSpPr>
          <p:grpSp>
            <p:nvGrpSpPr>
              <p:cNvPr id="40977" name="Group 10"/>
              <p:cNvGrpSpPr>
                <a:grpSpLocks/>
              </p:cNvGrpSpPr>
              <p:nvPr/>
            </p:nvGrpSpPr>
            <p:grpSpPr bwMode="auto">
              <a:xfrm>
                <a:off x="2014" y="3442"/>
                <a:ext cx="1379" cy="566"/>
                <a:chOff x="2420" y="3462"/>
                <a:chExt cx="1379" cy="566"/>
              </a:xfrm>
            </p:grpSpPr>
            <p:grpSp>
              <p:nvGrpSpPr>
                <p:cNvPr id="40979" name="Group 11"/>
                <p:cNvGrpSpPr>
                  <a:grpSpLocks/>
                </p:cNvGrpSpPr>
                <p:nvPr/>
              </p:nvGrpSpPr>
              <p:grpSpPr bwMode="auto">
                <a:xfrm>
                  <a:off x="2488" y="3689"/>
                  <a:ext cx="1145" cy="339"/>
                  <a:chOff x="2488" y="3689"/>
                  <a:chExt cx="1145" cy="339"/>
                </a:xfrm>
              </p:grpSpPr>
              <p:grpSp>
                <p:nvGrpSpPr>
                  <p:cNvPr id="41029" name="Group 12"/>
                  <p:cNvGrpSpPr>
                    <a:grpSpLocks/>
                  </p:cNvGrpSpPr>
                  <p:nvPr/>
                </p:nvGrpSpPr>
                <p:grpSpPr bwMode="auto">
                  <a:xfrm>
                    <a:off x="2488" y="3689"/>
                    <a:ext cx="845" cy="219"/>
                    <a:chOff x="2488" y="3689"/>
                    <a:chExt cx="845" cy="219"/>
                  </a:xfrm>
                </p:grpSpPr>
                <p:sp>
                  <p:nvSpPr>
                    <p:cNvPr id="41101" name="Oval 13"/>
                    <p:cNvSpPr>
                      <a:spLocks noChangeArrowheads="1"/>
                    </p:cNvSpPr>
                    <p:nvPr/>
                  </p:nvSpPr>
                  <p:spPr bwMode="auto">
                    <a:xfrm>
                      <a:off x="2488" y="3689"/>
                      <a:ext cx="157" cy="195"/>
                    </a:xfrm>
                    <a:prstGeom prst="ellipse">
                      <a:avLst/>
                    </a:prstGeom>
                    <a:solidFill>
                      <a:srgbClr val="000000"/>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1102" name="Rectangle 14"/>
                    <p:cNvSpPr>
                      <a:spLocks noChangeArrowheads="1"/>
                    </p:cNvSpPr>
                    <p:nvPr/>
                  </p:nvSpPr>
                  <p:spPr bwMode="auto">
                    <a:xfrm>
                      <a:off x="3070" y="3713"/>
                      <a:ext cx="263" cy="195"/>
                    </a:xfrm>
                    <a:prstGeom prst="rect">
                      <a:avLst/>
                    </a:prstGeom>
                    <a:solidFill>
                      <a:srgbClr val="000000"/>
                    </a:solidFill>
                    <a:ln w="9525">
                      <a:solidFill>
                        <a:srgbClr val="000000"/>
                      </a:solidFill>
                      <a:miter lim="800000"/>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nvGrpSpPr>
                  <p:cNvPr id="41030" name="Group 15"/>
                  <p:cNvGrpSpPr>
                    <a:grpSpLocks/>
                  </p:cNvGrpSpPr>
                  <p:nvPr/>
                </p:nvGrpSpPr>
                <p:grpSpPr bwMode="auto">
                  <a:xfrm>
                    <a:off x="2505" y="3702"/>
                    <a:ext cx="1128" cy="326"/>
                    <a:chOff x="2505" y="3702"/>
                    <a:chExt cx="1128" cy="326"/>
                  </a:xfrm>
                </p:grpSpPr>
                <p:grpSp>
                  <p:nvGrpSpPr>
                    <p:cNvPr id="41031" name="Group 16"/>
                    <p:cNvGrpSpPr>
                      <a:grpSpLocks/>
                    </p:cNvGrpSpPr>
                    <p:nvPr/>
                  </p:nvGrpSpPr>
                  <p:grpSpPr bwMode="auto">
                    <a:xfrm>
                      <a:off x="2505" y="3728"/>
                      <a:ext cx="818" cy="300"/>
                      <a:chOff x="2505" y="3728"/>
                      <a:chExt cx="818" cy="300"/>
                    </a:xfrm>
                  </p:grpSpPr>
                  <p:grpSp>
                    <p:nvGrpSpPr>
                      <p:cNvPr id="41039" name="Group 17"/>
                      <p:cNvGrpSpPr>
                        <a:grpSpLocks/>
                      </p:cNvGrpSpPr>
                      <p:nvPr/>
                    </p:nvGrpSpPr>
                    <p:grpSpPr bwMode="auto">
                      <a:xfrm>
                        <a:off x="3108" y="3746"/>
                        <a:ext cx="215" cy="282"/>
                        <a:chOff x="3108" y="3746"/>
                        <a:chExt cx="215" cy="282"/>
                      </a:xfrm>
                    </p:grpSpPr>
                    <p:grpSp>
                      <p:nvGrpSpPr>
                        <p:cNvPr id="41071" name="Group 18"/>
                        <p:cNvGrpSpPr>
                          <a:grpSpLocks/>
                        </p:cNvGrpSpPr>
                        <p:nvPr/>
                      </p:nvGrpSpPr>
                      <p:grpSpPr bwMode="auto">
                        <a:xfrm>
                          <a:off x="3108" y="3746"/>
                          <a:ext cx="215" cy="282"/>
                          <a:chOff x="3108" y="3746"/>
                          <a:chExt cx="215" cy="282"/>
                        </a:xfrm>
                      </p:grpSpPr>
                      <p:sp>
                        <p:nvSpPr>
                          <p:cNvPr id="41098" name="Oval 19"/>
                          <p:cNvSpPr>
                            <a:spLocks noChangeArrowheads="1"/>
                          </p:cNvSpPr>
                          <p:nvPr/>
                        </p:nvSpPr>
                        <p:spPr bwMode="auto">
                          <a:xfrm>
                            <a:off x="3108" y="3746"/>
                            <a:ext cx="187" cy="280"/>
                          </a:xfrm>
                          <a:prstGeom prst="ellipse">
                            <a:avLst/>
                          </a:prstGeom>
                          <a:solidFill>
                            <a:srgbClr val="000000"/>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1099" name="Arc 20"/>
                          <p:cNvSpPr>
                            <a:spLocks/>
                          </p:cNvSpPr>
                          <p:nvPr/>
                        </p:nvSpPr>
                        <p:spPr bwMode="auto">
                          <a:xfrm>
                            <a:off x="3200" y="3857"/>
                            <a:ext cx="121" cy="171"/>
                          </a:xfrm>
                          <a:custGeom>
                            <a:avLst/>
                            <a:gdLst>
                              <a:gd name="T0" fmla="*/ 0 w 25395"/>
                              <a:gd name="T1" fmla="*/ 0 h 21987"/>
                              <a:gd name="T2" fmla="*/ 0 w 25395"/>
                              <a:gd name="T3" fmla="*/ 0 h 21987"/>
                              <a:gd name="T4" fmla="*/ 0 w 25395"/>
                              <a:gd name="T5" fmla="*/ 0 h 21987"/>
                              <a:gd name="T6" fmla="*/ 0 60000 65536"/>
                              <a:gd name="T7" fmla="*/ 0 60000 65536"/>
                              <a:gd name="T8" fmla="*/ 0 60000 65536"/>
                              <a:gd name="T9" fmla="*/ 0 w 25395"/>
                              <a:gd name="T10" fmla="*/ 0 h 21987"/>
                              <a:gd name="T11" fmla="*/ 25395 w 25395"/>
                              <a:gd name="T12" fmla="*/ 21987 h 21987"/>
                            </a:gdLst>
                            <a:ahLst/>
                            <a:cxnLst>
                              <a:cxn ang="T6">
                                <a:pos x="T0" y="T1"/>
                              </a:cxn>
                              <a:cxn ang="T7">
                                <a:pos x="T2" y="T3"/>
                              </a:cxn>
                              <a:cxn ang="T8">
                                <a:pos x="T4" y="T5"/>
                              </a:cxn>
                            </a:cxnLst>
                            <a:rect l="T9" t="T10" r="T11" b="T12"/>
                            <a:pathLst>
                              <a:path w="25395" h="21987" fill="none" extrusionOk="0">
                                <a:moveTo>
                                  <a:pt x="25391" y="0"/>
                                </a:moveTo>
                                <a:cubicBezTo>
                                  <a:pt x="25393" y="128"/>
                                  <a:pt x="25395" y="257"/>
                                  <a:pt x="25395" y="387"/>
                                </a:cubicBezTo>
                                <a:cubicBezTo>
                                  <a:pt x="25395" y="12316"/>
                                  <a:pt x="15724" y="21987"/>
                                  <a:pt x="3795" y="21987"/>
                                </a:cubicBezTo>
                                <a:cubicBezTo>
                                  <a:pt x="2522" y="21987"/>
                                  <a:pt x="1252" y="21874"/>
                                  <a:pt x="-1" y="21651"/>
                                </a:cubicBezTo>
                              </a:path>
                              <a:path w="25395" h="21987" stroke="0" extrusionOk="0">
                                <a:moveTo>
                                  <a:pt x="25391" y="0"/>
                                </a:moveTo>
                                <a:cubicBezTo>
                                  <a:pt x="25393" y="128"/>
                                  <a:pt x="25395" y="257"/>
                                  <a:pt x="25395" y="387"/>
                                </a:cubicBezTo>
                                <a:cubicBezTo>
                                  <a:pt x="25395" y="12316"/>
                                  <a:pt x="15724" y="21987"/>
                                  <a:pt x="3795" y="21987"/>
                                </a:cubicBezTo>
                                <a:cubicBezTo>
                                  <a:pt x="2522" y="21987"/>
                                  <a:pt x="1252" y="21874"/>
                                  <a:pt x="-1" y="21651"/>
                                </a:cubicBezTo>
                                <a:lnTo>
                                  <a:pt x="3795" y="387"/>
                                </a:lnTo>
                                <a:lnTo>
                                  <a:pt x="25391" y="0"/>
                                </a:lnTo>
                                <a:close/>
                              </a:path>
                            </a:pathLst>
                          </a:custGeom>
                          <a:solidFill>
                            <a:srgbClr val="000000"/>
                          </a:solidFill>
                          <a:ln w="9525">
                            <a:solidFill>
                              <a:srgbClr val="000000"/>
                            </a:solidFill>
                            <a:round/>
                            <a:headEnd/>
                            <a:tailEnd/>
                          </a:ln>
                        </p:spPr>
                        <p:txBody>
                          <a:bodyPr/>
                          <a:lstStyle/>
                          <a:p>
                            <a:endParaRPr lang="zh-CN" altLang="en-US">
                              <a:latin typeface="+mn-lt"/>
                              <a:ea typeface="+mn-ea"/>
                              <a:cs typeface="+mn-ea"/>
                              <a:sym typeface="+mn-lt"/>
                            </a:endParaRPr>
                          </a:p>
                        </p:txBody>
                      </p:sp>
                      <p:sp>
                        <p:nvSpPr>
                          <p:cNvPr id="41100" name="Arc 21"/>
                          <p:cNvSpPr>
                            <a:spLocks/>
                          </p:cNvSpPr>
                          <p:nvPr/>
                        </p:nvSpPr>
                        <p:spPr bwMode="auto">
                          <a:xfrm>
                            <a:off x="3202" y="3746"/>
                            <a:ext cx="121" cy="120"/>
                          </a:xfrm>
                          <a:custGeom>
                            <a:avLst/>
                            <a:gdLst>
                              <a:gd name="T0" fmla="*/ 0 w 21599"/>
                              <a:gd name="T1" fmla="*/ 0 h 21600"/>
                              <a:gd name="T2" fmla="*/ 0 w 21599"/>
                              <a:gd name="T3" fmla="*/ 0 h 21600"/>
                              <a:gd name="T4" fmla="*/ 0 w 21599"/>
                              <a:gd name="T5" fmla="*/ 0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58" y="0"/>
                                  <a:pt x="21499" y="9560"/>
                                  <a:pt x="21599" y="21418"/>
                                </a:cubicBezTo>
                              </a:path>
                              <a:path w="21599" h="21600" stroke="0" extrusionOk="0">
                                <a:moveTo>
                                  <a:pt x="-1" y="0"/>
                                </a:moveTo>
                                <a:cubicBezTo>
                                  <a:pt x="11858" y="0"/>
                                  <a:pt x="21499" y="9560"/>
                                  <a:pt x="21599" y="21418"/>
                                </a:cubicBezTo>
                                <a:lnTo>
                                  <a:pt x="0" y="21600"/>
                                </a:lnTo>
                                <a:lnTo>
                                  <a:pt x="-1" y="0"/>
                                </a:lnTo>
                                <a:close/>
                              </a:path>
                            </a:pathLst>
                          </a:custGeom>
                          <a:solidFill>
                            <a:srgbClr val="000000"/>
                          </a:solidFill>
                          <a:ln w="9525">
                            <a:solidFill>
                              <a:srgbClr val="000000"/>
                            </a:solidFill>
                            <a:round/>
                            <a:headEnd/>
                            <a:tailEnd/>
                          </a:ln>
                        </p:spPr>
                        <p:txBody>
                          <a:bodyPr/>
                          <a:lstStyle/>
                          <a:p>
                            <a:endParaRPr lang="zh-CN" altLang="en-US">
                              <a:latin typeface="+mn-lt"/>
                              <a:ea typeface="+mn-ea"/>
                              <a:cs typeface="+mn-ea"/>
                              <a:sym typeface="+mn-lt"/>
                            </a:endParaRPr>
                          </a:p>
                        </p:txBody>
                      </p:sp>
                    </p:grpSp>
                    <p:grpSp>
                      <p:nvGrpSpPr>
                        <p:cNvPr id="41072" name="Group 22"/>
                        <p:cNvGrpSpPr>
                          <a:grpSpLocks/>
                        </p:cNvGrpSpPr>
                        <p:nvPr/>
                      </p:nvGrpSpPr>
                      <p:grpSpPr bwMode="auto">
                        <a:xfrm>
                          <a:off x="3144" y="3798"/>
                          <a:ext cx="110" cy="174"/>
                          <a:chOff x="3144" y="3798"/>
                          <a:chExt cx="110" cy="174"/>
                        </a:xfrm>
                      </p:grpSpPr>
                      <p:sp>
                        <p:nvSpPr>
                          <p:cNvPr id="41073" name="Oval 23"/>
                          <p:cNvSpPr>
                            <a:spLocks noChangeArrowheads="1"/>
                          </p:cNvSpPr>
                          <p:nvPr/>
                        </p:nvSpPr>
                        <p:spPr bwMode="auto">
                          <a:xfrm>
                            <a:off x="3144" y="3798"/>
                            <a:ext cx="110" cy="174"/>
                          </a:xfrm>
                          <a:prstGeom prst="ellipse">
                            <a:avLst/>
                          </a:prstGeom>
                          <a:solidFill>
                            <a:srgbClr val="000000"/>
                          </a:solidFill>
                          <a:ln w="9525">
                            <a:solidFill>
                              <a:srgbClr val="C0C0C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nvGrpSpPr>
                          <p:cNvPr id="41074" name="Group 24"/>
                          <p:cNvGrpSpPr>
                            <a:grpSpLocks/>
                          </p:cNvGrpSpPr>
                          <p:nvPr/>
                        </p:nvGrpSpPr>
                        <p:grpSpPr bwMode="auto">
                          <a:xfrm>
                            <a:off x="3148" y="3802"/>
                            <a:ext cx="100" cy="158"/>
                            <a:chOff x="3148" y="3802"/>
                            <a:chExt cx="100" cy="158"/>
                          </a:xfrm>
                        </p:grpSpPr>
                        <p:sp>
                          <p:nvSpPr>
                            <p:cNvPr id="41075" name="Freeform 25"/>
                            <p:cNvSpPr>
                              <a:spLocks/>
                            </p:cNvSpPr>
                            <p:nvPr/>
                          </p:nvSpPr>
                          <p:spPr bwMode="auto">
                            <a:xfrm>
                              <a:off x="3148" y="3802"/>
                              <a:ext cx="100" cy="158"/>
                            </a:xfrm>
                            <a:custGeom>
                              <a:avLst/>
                              <a:gdLst>
                                <a:gd name="T0" fmla="*/ 0 w 300"/>
                                <a:gd name="T1" fmla="*/ 1 h 314"/>
                                <a:gd name="T2" fmla="*/ 0 w 300"/>
                                <a:gd name="T3" fmla="*/ 1 h 314"/>
                                <a:gd name="T4" fmla="*/ 0 w 300"/>
                                <a:gd name="T5" fmla="*/ 1 h 314"/>
                                <a:gd name="T6" fmla="*/ 0 w 300"/>
                                <a:gd name="T7" fmla="*/ 1 h 314"/>
                                <a:gd name="T8" fmla="*/ 0 w 300"/>
                                <a:gd name="T9" fmla="*/ 1 h 314"/>
                                <a:gd name="T10" fmla="*/ 0 w 300"/>
                                <a:gd name="T11" fmla="*/ 1 h 314"/>
                                <a:gd name="T12" fmla="*/ 0 w 300"/>
                                <a:gd name="T13" fmla="*/ 1 h 314"/>
                                <a:gd name="T14" fmla="*/ 0 w 300"/>
                                <a:gd name="T15" fmla="*/ 1 h 314"/>
                                <a:gd name="T16" fmla="*/ 0 w 300"/>
                                <a:gd name="T17" fmla="*/ 1 h 314"/>
                                <a:gd name="T18" fmla="*/ 0 w 300"/>
                                <a:gd name="T19" fmla="*/ 1 h 314"/>
                                <a:gd name="T20" fmla="*/ 0 w 300"/>
                                <a:gd name="T21" fmla="*/ 1 h 314"/>
                                <a:gd name="T22" fmla="*/ 0 w 300"/>
                                <a:gd name="T23" fmla="*/ 1 h 314"/>
                                <a:gd name="T24" fmla="*/ 0 w 300"/>
                                <a:gd name="T25" fmla="*/ 1 h 314"/>
                                <a:gd name="T26" fmla="*/ 0 w 300"/>
                                <a:gd name="T27" fmla="*/ 1 h 314"/>
                                <a:gd name="T28" fmla="*/ 0 w 300"/>
                                <a:gd name="T29" fmla="*/ 1 h 314"/>
                                <a:gd name="T30" fmla="*/ 0 w 300"/>
                                <a:gd name="T31" fmla="*/ 1 h 314"/>
                                <a:gd name="T32" fmla="*/ 0 w 300"/>
                                <a:gd name="T33" fmla="*/ 1 h 314"/>
                                <a:gd name="T34" fmla="*/ 0 w 300"/>
                                <a:gd name="T35" fmla="*/ 1 h 314"/>
                                <a:gd name="T36" fmla="*/ 0 w 300"/>
                                <a:gd name="T37" fmla="*/ 0 h 314"/>
                                <a:gd name="T38" fmla="*/ 0 w 300"/>
                                <a:gd name="T39" fmla="*/ 1 h 3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0"/>
                                <a:gd name="T61" fmla="*/ 0 h 314"/>
                                <a:gd name="T62" fmla="*/ 300 w 300"/>
                                <a:gd name="T63" fmla="*/ 314 h 3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0" h="314">
                                  <a:moveTo>
                                    <a:pt x="113" y="3"/>
                                  </a:moveTo>
                                  <a:lnTo>
                                    <a:pt x="103" y="127"/>
                                  </a:lnTo>
                                  <a:lnTo>
                                    <a:pt x="6" y="112"/>
                                  </a:lnTo>
                                  <a:lnTo>
                                    <a:pt x="1" y="131"/>
                                  </a:lnTo>
                                  <a:lnTo>
                                    <a:pt x="0" y="148"/>
                                  </a:lnTo>
                                  <a:lnTo>
                                    <a:pt x="80" y="187"/>
                                  </a:lnTo>
                                  <a:lnTo>
                                    <a:pt x="49" y="289"/>
                                  </a:lnTo>
                                  <a:lnTo>
                                    <a:pt x="68" y="302"/>
                                  </a:lnTo>
                                  <a:lnTo>
                                    <a:pt x="80" y="314"/>
                                  </a:lnTo>
                                  <a:lnTo>
                                    <a:pt x="135" y="208"/>
                                  </a:lnTo>
                                  <a:lnTo>
                                    <a:pt x="227" y="310"/>
                                  </a:lnTo>
                                  <a:lnTo>
                                    <a:pt x="244" y="299"/>
                                  </a:lnTo>
                                  <a:lnTo>
                                    <a:pt x="260" y="281"/>
                                  </a:lnTo>
                                  <a:lnTo>
                                    <a:pt x="188" y="183"/>
                                  </a:lnTo>
                                  <a:lnTo>
                                    <a:pt x="300" y="122"/>
                                  </a:lnTo>
                                  <a:lnTo>
                                    <a:pt x="290" y="93"/>
                                  </a:lnTo>
                                  <a:lnTo>
                                    <a:pt x="279" y="86"/>
                                  </a:lnTo>
                                  <a:lnTo>
                                    <a:pt x="172" y="124"/>
                                  </a:lnTo>
                                  <a:lnTo>
                                    <a:pt x="156" y="0"/>
                                  </a:lnTo>
                                  <a:lnTo>
                                    <a:pt x="113" y="3"/>
                                  </a:lnTo>
                                  <a:close/>
                                </a:path>
                              </a:pathLst>
                            </a:custGeom>
                            <a:solidFill>
                              <a:srgbClr val="000000"/>
                            </a:solidFill>
                            <a:ln w="9525">
                              <a:solidFill>
                                <a:srgbClr val="C0C0C0"/>
                              </a:solidFill>
                              <a:round/>
                              <a:headEnd/>
                              <a:tailEnd/>
                            </a:ln>
                          </p:spPr>
                          <p:txBody>
                            <a:bodyPr/>
                            <a:lstStyle/>
                            <a:p>
                              <a:endParaRPr lang="zh-CN" altLang="en-US">
                                <a:latin typeface="+mn-lt"/>
                                <a:ea typeface="+mn-ea"/>
                                <a:cs typeface="+mn-ea"/>
                                <a:sym typeface="+mn-lt"/>
                              </a:endParaRPr>
                            </a:p>
                          </p:txBody>
                        </p:sp>
                        <p:grpSp>
                          <p:nvGrpSpPr>
                            <p:cNvPr id="41076" name="Group 26"/>
                            <p:cNvGrpSpPr>
                              <a:grpSpLocks/>
                            </p:cNvGrpSpPr>
                            <p:nvPr/>
                          </p:nvGrpSpPr>
                          <p:grpSpPr bwMode="auto">
                            <a:xfrm>
                              <a:off x="3174" y="3873"/>
                              <a:ext cx="12" cy="14"/>
                              <a:chOff x="3174" y="3873"/>
                              <a:chExt cx="12" cy="14"/>
                            </a:xfrm>
                          </p:grpSpPr>
                          <p:sp>
                            <p:nvSpPr>
                              <p:cNvPr id="41096" name="Oval 27"/>
                              <p:cNvSpPr>
                                <a:spLocks noChangeArrowheads="1"/>
                              </p:cNvSpPr>
                              <p:nvPr/>
                            </p:nvSpPr>
                            <p:spPr bwMode="auto">
                              <a:xfrm>
                                <a:off x="3174" y="3873"/>
                                <a:ext cx="12" cy="14"/>
                              </a:xfrm>
                              <a:prstGeom prst="ellipse">
                                <a:avLst/>
                              </a:prstGeom>
                              <a:solidFill>
                                <a:srgbClr val="000000"/>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1097" name="Oval 28"/>
                              <p:cNvSpPr>
                                <a:spLocks noChangeArrowheads="1"/>
                              </p:cNvSpPr>
                              <p:nvPr/>
                            </p:nvSpPr>
                            <p:spPr bwMode="auto">
                              <a:xfrm>
                                <a:off x="3177" y="3876"/>
                                <a:ext cx="6" cy="8"/>
                              </a:xfrm>
                              <a:prstGeom prst="ellipse">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nvGrpSpPr>
                            <p:cNvPr id="41077" name="Group 29"/>
                            <p:cNvGrpSpPr>
                              <a:grpSpLocks/>
                            </p:cNvGrpSpPr>
                            <p:nvPr/>
                          </p:nvGrpSpPr>
                          <p:grpSpPr bwMode="auto">
                            <a:xfrm>
                              <a:off x="3204" y="3870"/>
                              <a:ext cx="12" cy="15"/>
                              <a:chOff x="3204" y="3870"/>
                              <a:chExt cx="12" cy="15"/>
                            </a:xfrm>
                          </p:grpSpPr>
                          <p:sp>
                            <p:nvSpPr>
                              <p:cNvPr id="41094" name="Oval 30"/>
                              <p:cNvSpPr>
                                <a:spLocks noChangeArrowheads="1"/>
                              </p:cNvSpPr>
                              <p:nvPr/>
                            </p:nvSpPr>
                            <p:spPr bwMode="auto">
                              <a:xfrm>
                                <a:off x="3204" y="3870"/>
                                <a:ext cx="12" cy="15"/>
                              </a:xfrm>
                              <a:prstGeom prst="ellipse">
                                <a:avLst/>
                              </a:prstGeom>
                              <a:solidFill>
                                <a:srgbClr val="000000"/>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1095" name="Oval 31"/>
                              <p:cNvSpPr>
                                <a:spLocks noChangeArrowheads="1"/>
                              </p:cNvSpPr>
                              <p:nvPr/>
                            </p:nvSpPr>
                            <p:spPr bwMode="auto">
                              <a:xfrm>
                                <a:off x="3207" y="3874"/>
                                <a:ext cx="6" cy="9"/>
                              </a:xfrm>
                              <a:prstGeom prst="ellipse">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nvGrpSpPr>
                            <p:cNvPr id="41078" name="Group 32"/>
                            <p:cNvGrpSpPr>
                              <a:grpSpLocks/>
                            </p:cNvGrpSpPr>
                            <p:nvPr/>
                          </p:nvGrpSpPr>
                          <p:grpSpPr bwMode="auto">
                            <a:xfrm>
                              <a:off x="3187" y="3857"/>
                              <a:ext cx="12" cy="15"/>
                              <a:chOff x="3187" y="3857"/>
                              <a:chExt cx="12" cy="15"/>
                            </a:xfrm>
                          </p:grpSpPr>
                          <p:sp>
                            <p:nvSpPr>
                              <p:cNvPr id="41092" name="Oval 33"/>
                              <p:cNvSpPr>
                                <a:spLocks noChangeArrowheads="1"/>
                              </p:cNvSpPr>
                              <p:nvPr/>
                            </p:nvSpPr>
                            <p:spPr bwMode="auto">
                              <a:xfrm>
                                <a:off x="3187" y="3857"/>
                                <a:ext cx="12" cy="15"/>
                              </a:xfrm>
                              <a:prstGeom prst="ellipse">
                                <a:avLst/>
                              </a:prstGeom>
                              <a:solidFill>
                                <a:srgbClr val="000000"/>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1093" name="Oval 34"/>
                              <p:cNvSpPr>
                                <a:spLocks noChangeArrowheads="1"/>
                              </p:cNvSpPr>
                              <p:nvPr/>
                            </p:nvSpPr>
                            <p:spPr bwMode="auto">
                              <a:xfrm>
                                <a:off x="3190" y="3861"/>
                                <a:ext cx="7" cy="8"/>
                              </a:xfrm>
                              <a:prstGeom prst="ellipse">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nvGrpSpPr>
                            <p:cNvPr id="41079" name="Group 35"/>
                            <p:cNvGrpSpPr>
                              <a:grpSpLocks/>
                            </p:cNvGrpSpPr>
                            <p:nvPr/>
                          </p:nvGrpSpPr>
                          <p:grpSpPr bwMode="auto">
                            <a:xfrm>
                              <a:off x="3200" y="3896"/>
                              <a:ext cx="12" cy="15"/>
                              <a:chOff x="3200" y="3896"/>
                              <a:chExt cx="12" cy="15"/>
                            </a:xfrm>
                          </p:grpSpPr>
                          <p:sp>
                            <p:nvSpPr>
                              <p:cNvPr id="41090" name="Oval 36"/>
                              <p:cNvSpPr>
                                <a:spLocks noChangeArrowheads="1"/>
                              </p:cNvSpPr>
                              <p:nvPr/>
                            </p:nvSpPr>
                            <p:spPr bwMode="auto">
                              <a:xfrm>
                                <a:off x="3200" y="3896"/>
                                <a:ext cx="12" cy="15"/>
                              </a:xfrm>
                              <a:prstGeom prst="ellipse">
                                <a:avLst/>
                              </a:prstGeom>
                              <a:solidFill>
                                <a:srgbClr val="000000"/>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1091" name="Oval 37"/>
                              <p:cNvSpPr>
                                <a:spLocks noChangeArrowheads="1"/>
                              </p:cNvSpPr>
                              <p:nvPr/>
                            </p:nvSpPr>
                            <p:spPr bwMode="auto">
                              <a:xfrm>
                                <a:off x="3203" y="3899"/>
                                <a:ext cx="6" cy="9"/>
                              </a:xfrm>
                              <a:prstGeom prst="ellipse">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sp>
                          <p:nvSpPr>
                            <p:cNvPr id="41080" name="Oval 38"/>
                            <p:cNvSpPr>
                              <a:spLocks noChangeArrowheads="1"/>
                            </p:cNvSpPr>
                            <p:nvPr/>
                          </p:nvSpPr>
                          <p:spPr bwMode="auto">
                            <a:xfrm>
                              <a:off x="3184" y="3873"/>
                              <a:ext cx="22" cy="26"/>
                            </a:xfrm>
                            <a:prstGeom prst="ellipse">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nvGrpSpPr>
                            <p:cNvPr id="41081" name="Group 39"/>
                            <p:cNvGrpSpPr>
                              <a:grpSpLocks/>
                            </p:cNvGrpSpPr>
                            <p:nvPr/>
                          </p:nvGrpSpPr>
                          <p:grpSpPr bwMode="auto">
                            <a:xfrm>
                              <a:off x="3178" y="3896"/>
                              <a:ext cx="12" cy="15"/>
                              <a:chOff x="3178" y="3896"/>
                              <a:chExt cx="12" cy="15"/>
                            </a:xfrm>
                          </p:grpSpPr>
                          <p:sp>
                            <p:nvSpPr>
                              <p:cNvPr id="41088" name="Oval 40"/>
                              <p:cNvSpPr>
                                <a:spLocks noChangeArrowheads="1"/>
                              </p:cNvSpPr>
                              <p:nvPr/>
                            </p:nvSpPr>
                            <p:spPr bwMode="auto">
                              <a:xfrm>
                                <a:off x="3178" y="3896"/>
                                <a:ext cx="12" cy="15"/>
                              </a:xfrm>
                              <a:prstGeom prst="ellipse">
                                <a:avLst/>
                              </a:prstGeom>
                              <a:solidFill>
                                <a:srgbClr val="000000"/>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1089" name="Oval 41"/>
                              <p:cNvSpPr>
                                <a:spLocks noChangeArrowheads="1"/>
                              </p:cNvSpPr>
                              <p:nvPr/>
                            </p:nvSpPr>
                            <p:spPr bwMode="auto">
                              <a:xfrm>
                                <a:off x="3180" y="3899"/>
                                <a:ext cx="7" cy="9"/>
                              </a:xfrm>
                              <a:prstGeom prst="ellipse">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nvGrpSpPr>
                            <p:cNvPr id="41082" name="Group 42"/>
                            <p:cNvGrpSpPr>
                              <a:grpSpLocks/>
                            </p:cNvGrpSpPr>
                            <p:nvPr/>
                          </p:nvGrpSpPr>
                          <p:grpSpPr bwMode="auto">
                            <a:xfrm>
                              <a:off x="3177" y="3867"/>
                              <a:ext cx="37" cy="45"/>
                              <a:chOff x="3177" y="3867"/>
                              <a:chExt cx="37" cy="45"/>
                            </a:xfrm>
                          </p:grpSpPr>
                          <p:sp>
                            <p:nvSpPr>
                              <p:cNvPr id="41083" name="Line 43"/>
                              <p:cNvSpPr>
                                <a:spLocks noChangeShapeType="1"/>
                              </p:cNvSpPr>
                              <p:nvPr/>
                            </p:nvSpPr>
                            <p:spPr bwMode="auto">
                              <a:xfrm>
                                <a:off x="3184" y="3870"/>
                                <a:ext cx="9" cy="11"/>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41084" name="Line 44"/>
                              <p:cNvSpPr>
                                <a:spLocks noChangeShapeType="1"/>
                              </p:cNvSpPr>
                              <p:nvPr/>
                            </p:nvSpPr>
                            <p:spPr bwMode="auto">
                              <a:xfrm flipH="1">
                                <a:off x="3196" y="3867"/>
                                <a:ext cx="7" cy="11"/>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41085" name="Line 45"/>
                              <p:cNvSpPr>
                                <a:spLocks noChangeShapeType="1"/>
                              </p:cNvSpPr>
                              <p:nvPr/>
                            </p:nvSpPr>
                            <p:spPr bwMode="auto">
                              <a:xfrm flipV="1">
                                <a:off x="3177" y="3886"/>
                                <a:ext cx="16" cy="8"/>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41086" name="Line 46"/>
                              <p:cNvSpPr>
                                <a:spLocks noChangeShapeType="1"/>
                              </p:cNvSpPr>
                              <p:nvPr/>
                            </p:nvSpPr>
                            <p:spPr bwMode="auto">
                              <a:xfrm flipH="1" flipV="1">
                                <a:off x="3199" y="3888"/>
                                <a:ext cx="15" cy="4"/>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41087" name="Line 47"/>
                              <p:cNvSpPr>
                                <a:spLocks noChangeShapeType="1"/>
                              </p:cNvSpPr>
                              <p:nvPr/>
                            </p:nvSpPr>
                            <p:spPr bwMode="auto">
                              <a:xfrm>
                                <a:off x="3192" y="3895"/>
                                <a:ext cx="1" cy="17"/>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grpSp>
                      </p:grpSp>
                    </p:grpSp>
                  </p:grpSp>
                  <p:grpSp>
                    <p:nvGrpSpPr>
                      <p:cNvPr id="41040" name="Group 48"/>
                      <p:cNvGrpSpPr>
                        <a:grpSpLocks/>
                      </p:cNvGrpSpPr>
                      <p:nvPr/>
                    </p:nvGrpSpPr>
                    <p:grpSpPr bwMode="auto">
                      <a:xfrm>
                        <a:off x="2505" y="3728"/>
                        <a:ext cx="185" cy="241"/>
                        <a:chOff x="2505" y="3728"/>
                        <a:chExt cx="185" cy="241"/>
                      </a:xfrm>
                    </p:grpSpPr>
                    <p:grpSp>
                      <p:nvGrpSpPr>
                        <p:cNvPr id="41041" name="Group 49"/>
                        <p:cNvGrpSpPr>
                          <a:grpSpLocks/>
                        </p:cNvGrpSpPr>
                        <p:nvPr/>
                      </p:nvGrpSpPr>
                      <p:grpSpPr bwMode="auto">
                        <a:xfrm>
                          <a:off x="2505" y="3728"/>
                          <a:ext cx="185" cy="241"/>
                          <a:chOff x="2505" y="3728"/>
                          <a:chExt cx="185" cy="241"/>
                        </a:xfrm>
                      </p:grpSpPr>
                      <p:sp>
                        <p:nvSpPr>
                          <p:cNvPr id="41069" name="Oval 50"/>
                          <p:cNvSpPr>
                            <a:spLocks noChangeArrowheads="1"/>
                          </p:cNvSpPr>
                          <p:nvPr/>
                        </p:nvSpPr>
                        <p:spPr bwMode="auto">
                          <a:xfrm>
                            <a:off x="2505" y="3728"/>
                            <a:ext cx="163" cy="241"/>
                          </a:xfrm>
                          <a:prstGeom prst="ellipse">
                            <a:avLst/>
                          </a:prstGeom>
                          <a:solidFill>
                            <a:srgbClr val="000000"/>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1070" name="Arc 51"/>
                          <p:cNvSpPr>
                            <a:spLocks/>
                          </p:cNvSpPr>
                          <p:nvPr/>
                        </p:nvSpPr>
                        <p:spPr bwMode="auto">
                          <a:xfrm>
                            <a:off x="2591" y="3870"/>
                            <a:ext cx="99" cy="99"/>
                          </a:xfrm>
                          <a:custGeom>
                            <a:avLst/>
                            <a:gdLst>
                              <a:gd name="T0" fmla="*/ 0 w 21823"/>
                              <a:gd name="T1" fmla="*/ 0 h 21823"/>
                              <a:gd name="T2" fmla="*/ 0 w 21823"/>
                              <a:gd name="T3" fmla="*/ 0 h 21823"/>
                              <a:gd name="T4" fmla="*/ 0 w 21823"/>
                              <a:gd name="T5" fmla="*/ 0 h 21823"/>
                              <a:gd name="T6" fmla="*/ 0 60000 65536"/>
                              <a:gd name="T7" fmla="*/ 0 60000 65536"/>
                              <a:gd name="T8" fmla="*/ 0 60000 65536"/>
                              <a:gd name="T9" fmla="*/ 0 w 21823"/>
                              <a:gd name="T10" fmla="*/ 0 h 21823"/>
                              <a:gd name="T11" fmla="*/ 21823 w 21823"/>
                              <a:gd name="T12" fmla="*/ 21823 h 21823"/>
                            </a:gdLst>
                            <a:ahLst/>
                            <a:cxnLst>
                              <a:cxn ang="T6">
                                <a:pos x="T0" y="T1"/>
                              </a:cxn>
                              <a:cxn ang="T7">
                                <a:pos x="T2" y="T3"/>
                              </a:cxn>
                              <a:cxn ang="T8">
                                <a:pos x="T4" y="T5"/>
                              </a:cxn>
                            </a:cxnLst>
                            <a:rect l="T9" t="T10" r="T11" b="T12"/>
                            <a:pathLst>
                              <a:path w="21823" h="21823" fill="none" extrusionOk="0">
                                <a:moveTo>
                                  <a:pt x="21821" y="0"/>
                                </a:moveTo>
                                <a:cubicBezTo>
                                  <a:pt x="21822" y="74"/>
                                  <a:pt x="21823" y="148"/>
                                  <a:pt x="21823" y="223"/>
                                </a:cubicBezTo>
                                <a:cubicBezTo>
                                  <a:pt x="21823" y="12152"/>
                                  <a:pt x="12152" y="21823"/>
                                  <a:pt x="223" y="21823"/>
                                </a:cubicBezTo>
                                <a:cubicBezTo>
                                  <a:pt x="148" y="21823"/>
                                  <a:pt x="74" y="21822"/>
                                  <a:pt x="0" y="21821"/>
                                </a:cubicBezTo>
                              </a:path>
                              <a:path w="21823" h="21823" stroke="0" extrusionOk="0">
                                <a:moveTo>
                                  <a:pt x="21821" y="0"/>
                                </a:moveTo>
                                <a:cubicBezTo>
                                  <a:pt x="21822" y="74"/>
                                  <a:pt x="21823" y="148"/>
                                  <a:pt x="21823" y="223"/>
                                </a:cubicBezTo>
                                <a:cubicBezTo>
                                  <a:pt x="21823" y="12152"/>
                                  <a:pt x="12152" y="21823"/>
                                  <a:pt x="223" y="21823"/>
                                </a:cubicBezTo>
                                <a:cubicBezTo>
                                  <a:pt x="148" y="21823"/>
                                  <a:pt x="74" y="21822"/>
                                  <a:pt x="0" y="21821"/>
                                </a:cubicBezTo>
                                <a:lnTo>
                                  <a:pt x="223" y="223"/>
                                </a:lnTo>
                                <a:lnTo>
                                  <a:pt x="21821" y="0"/>
                                </a:lnTo>
                                <a:close/>
                              </a:path>
                            </a:pathLst>
                          </a:custGeom>
                          <a:solidFill>
                            <a:srgbClr val="000000"/>
                          </a:solidFill>
                          <a:ln w="9525">
                            <a:solidFill>
                              <a:srgbClr val="000000"/>
                            </a:solidFill>
                            <a:round/>
                            <a:headEnd/>
                            <a:tailEnd/>
                          </a:ln>
                        </p:spPr>
                        <p:txBody>
                          <a:bodyPr/>
                          <a:lstStyle/>
                          <a:p>
                            <a:endParaRPr lang="zh-CN" altLang="en-US">
                              <a:latin typeface="+mn-lt"/>
                              <a:ea typeface="+mn-ea"/>
                              <a:cs typeface="+mn-ea"/>
                              <a:sym typeface="+mn-lt"/>
                            </a:endParaRPr>
                          </a:p>
                        </p:txBody>
                      </p:sp>
                    </p:grpSp>
                    <p:grpSp>
                      <p:nvGrpSpPr>
                        <p:cNvPr id="41042" name="Group 52"/>
                        <p:cNvGrpSpPr>
                          <a:grpSpLocks/>
                        </p:cNvGrpSpPr>
                        <p:nvPr/>
                      </p:nvGrpSpPr>
                      <p:grpSpPr bwMode="auto">
                        <a:xfrm>
                          <a:off x="2534" y="3776"/>
                          <a:ext cx="114" cy="148"/>
                          <a:chOff x="2534" y="3776"/>
                          <a:chExt cx="114" cy="148"/>
                        </a:xfrm>
                      </p:grpSpPr>
                      <p:sp>
                        <p:nvSpPr>
                          <p:cNvPr id="41043" name="Oval 53"/>
                          <p:cNvSpPr>
                            <a:spLocks noChangeArrowheads="1"/>
                          </p:cNvSpPr>
                          <p:nvPr/>
                        </p:nvSpPr>
                        <p:spPr bwMode="auto">
                          <a:xfrm>
                            <a:off x="2534" y="3776"/>
                            <a:ext cx="114" cy="148"/>
                          </a:xfrm>
                          <a:prstGeom prst="ellipse">
                            <a:avLst/>
                          </a:prstGeom>
                          <a:solidFill>
                            <a:srgbClr val="000000"/>
                          </a:solidFill>
                          <a:ln w="9525">
                            <a:solidFill>
                              <a:srgbClr val="C0C0C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1044" name="Freeform 54"/>
                          <p:cNvSpPr>
                            <a:spLocks/>
                          </p:cNvSpPr>
                          <p:nvPr/>
                        </p:nvSpPr>
                        <p:spPr bwMode="auto">
                          <a:xfrm>
                            <a:off x="2534" y="3777"/>
                            <a:ext cx="113" cy="139"/>
                          </a:xfrm>
                          <a:custGeom>
                            <a:avLst/>
                            <a:gdLst>
                              <a:gd name="T0" fmla="*/ 0 w 337"/>
                              <a:gd name="T1" fmla="*/ 1 h 277"/>
                              <a:gd name="T2" fmla="*/ 0 w 337"/>
                              <a:gd name="T3" fmla="*/ 1 h 277"/>
                              <a:gd name="T4" fmla="*/ 0 w 337"/>
                              <a:gd name="T5" fmla="*/ 1 h 277"/>
                              <a:gd name="T6" fmla="*/ 0 w 337"/>
                              <a:gd name="T7" fmla="*/ 1 h 277"/>
                              <a:gd name="T8" fmla="*/ 0 w 337"/>
                              <a:gd name="T9" fmla="*/ 1 h 277"/>
                              <a:gd name="T10" fmla="*/ 0 w 337"/>
                              <a:gd name="T11" fmla="*/ 1 h 277"/>
                              <a:gd name="T12" fmla="*/ 0 w 337"/>
                              <a:gd name="T13" fmla="*/ 1 h 277"/>
                              <a:gd name="T14" fmla="*/ 0 w 337"/>
                              <a:gd name="T15" fmla="*/ 1 h 277"/>
                              <a:gd name="T16" fmla="*/ 0 w 337"/>
                              <a:gd name="T17" fmla="*/ 1 h 277"/>
                              <a:gd name="T18" fmla="*/ 0 w 337"/>
                              <a:gd name="T19" fmla="*/ 1 h 277"/>
                              <a:gd name="T20" fmla="*/ 0 w 337"/>
                              <a:gd name="T21" fmla="*/ 1 h 277"/>
                              <a:gd name="T22" fmla="*/ 0 w 337"/>
                              <a:gd name="T23" fmla="*/ 1 h 277"/>
                              <a:gd name="T24" fmla="*/ 0 w 337"/>
                              <a:gd name="T25" fmla="*/ 1 h 277"/>
                              <a:gd name="T26" fmla="*/ 0 w 337"/>
                              <a:gd name="T27" fmla="*/ 1 h 277"/>
                              <a:gd name="T28" fmla="*/ 0 w 337"/>
                              <a:gd name="T29" fmla="*/ 1 h 277"/>
                              <a:gd name="T30" fmla="*/ 0 w 337"/>
                              <a:gd name="T31" fmla="*/ 1 h 277"/>
                              <a:gd name="T32" fmla="*/ 0 w 337"/>
                              <a:gd name="T33" fmla="*/ 1 h 277"/>
                              <a:gd name="T34" fmla="*/ 0 w 337"/>
                              <a:gd name="T35" fmla="*/ 1 h 277"/>
                              <a:gd name="T36" fmla="*/ 0 w 337"/>
                              <a:gd name="T37" fmla="*/ 1 h 277"/>
                              <a:gd name="T38" fmla="*/ 0 w 337"/>
                              <a:gd name="T39" fmla="*/ 0 h 277"/>
                              <a:gd name="T40" fmla="*/ 0 w 337"/>
                              <a:gd name="T41" fmla="*/ 0 h 277"/>
                              <a:gd name="T42" fmla="*/ 0 w 337"/>
                              <a:gd name="T43" fmla="*/ 1 h 2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7"/>
                              <a:gd name="T67" fmla="*/ 0 h 277"/>
                              <a:gd name="T68" fmla="*/ 337 w 337"/>
                              <a:gd name="T69" fmla="*/ 277 h 2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7" h="277">
                                <a:moveTo>
                                  <a:pt x="131" y="1"/>
                                </a:moveTo>
                                <a:lnTo>
                                  <a:pt x="129" y="119"/>
                                </a:lnTo>
                                <a:lnTo>
                                  <a:pt x="11" y="100"/>
                                </a:lnTo>
                                <a:lnTo>
                                  <a:pt x="2" y="114"/>
                                </a:lnTo>
                                <a:lnTo>
                                  <a:pt x="0" y="135"/>
                                </a:lnTo>
                                <a:lnTo>
                                  <a:pt x="115" y="168"/>
                                </a:lnTo>
                                <a:lnTo>
                                  <a:pt x="59" y="256"/>
                                </a:lnTo>
                                <a:lnTo>
                                  <a:pt x="82" y="270"/>
                                </a:lnTo>
                                <a:lnTo>
                                  <a:pt x="103" y="277"/>
                                </a:lnTo>
                                <a:lnTo>
                                  <a:pt x="166" y="205"/>
                                </a:lnTo>
                                <a:lnTo>
                                  <a:pt x="248" y="271"/>
                                </a:lnTo>
                                <a:lnTo>
                                  <a:pt x="269" y="263"/>
                                </a:lnTo>
                                <a:lnTo>
                                  <a:pt x="286" y="245"/>
                                </a:lnTo>
                                <a:lnTo>
                                  <a:pt x="210" y="164"/>
                                </a:lnTo>
                                <a:lnTo>
                                  <a:pt x="317" y="119"/>
                                </a:lnTo>
                                <a:lnTo>
                                  <a:pt x="337" y="114"/>
                                </a:lnTo>
                                <a:lnTo>
                                  <a:pt x="328" y="89"/>
                                </a:lnTo>
                                <a:lnTo>
                                  <a:pt x="322" y="81"/>
                                </a:lnTo>
                                <a:lnTo>
                                  <a:pt x="182" y="118"/>
                                </a:lnTo>
                                <a:lnTo>
                                  <a:pt x="177" y="0"/>
                                </a:lnTo>
                                <a:lnTo>
                                  <a:pt x="152" y="0"/>
                                </a:lnTo>
                                <a:lnTo>
                                  <a:pt x="131" y="1"/>
                                </a:lnTo>
                                <a:close/>
                              </a:path>
                            </a:pathLst>
                          </a:custGeom>
                          <a:solidFill>
                            <a:srgbClr val="000000"/>
                          </a:solidFill>
                          <a:ln w="9525">
                            <a:solidFill>
                              <a:srgbClr val="C0C0C0"/>
                            </a:solidFill>
                            <a:round/>
                            <a:headEnd/>
                            <a:tailEnd/>
                          </a:ln>
                        </p:spPr>
                        <p:txBody>
                          <a:bodyPr/>
                          <a:lstStyle/>
                          <a:p>
                            <a:endParaRPr lang="zh-CN" altLang="en-US">
                              <a:latin typeface="+mn-lt"/>
                              <a:ea typeface="+mn-ea"/>
                              <a:cs typeface="+mn-ea"/>
                              <a:sym typeface="+mn-lt"/>
                            </a:endParaRPr>
                          </a:p>
                        </p:txBody>
                      </p:sp>
                      <p:grpSp>
                        <p:nvGrpSpPr>
                          <p:cNvPr id="41045" name="Group 55"/>
                          <p:cNvGrpSpPr>
                            <a:grpSpLocks/>
                          </p:cNvGrpSpPr>
                          <p:nvPr/>
                        </p:nvGrpSpPr>
                        <p:grpSpPr bwMode="auto">
                          <a:xfrm>
                            <a:off x="2567" y="3825"/>
                            <a:ext cx="42" cy="57"/>
                            <a:chOff x="2567" y="3825"/>
                            <a:chExt cx="42" cy="57"/>
                          </a:xfrm>
                        </p:grpSpPr>
                        <p:grpSp>
                          <p:nvGrpSpPr>
                            <p:cNvPr id="41054" name="Group 56"/>
                            <p:cNvGrpSpPr>
                              <a:grpSpLocks/>
                            </p:cNvGrpSpPr>
                            <p:nvPr/>
                          </p:nvGrpSpPr>
                          <p:grpSpPr bwMode="auto">
                            <a:xfrm>
                              <a:off x="2567" y="3841"/>
                              <a:ext cx="12" cy="15"/>
                              <a:chOff x="2567" y="3841"/>
                              <a:chExt cx="12" cy="15"/>
                            </a:xfrm>
                          </p:grpSpPr>
                          <p:sp>
                            <p:nvSpPr>
                              <p:cNvPr id="41067" name="Oval 57"/>
                              <p:cNvSpPr>
                                <a:spLocks noChangeArrowheads="1"/>
                              </p:cNvSpPr>
                              <p:nvPr/>
                            </p:nvSpPr>
                            <p:spPr bwMode="auto">
                              <a:xfrm>
                                <a:off x="2567" y="3841"/>
                                <a:ext cx="12" cy="15"/>
                              </a:xfrm>
                              <a:prstGeom prst="ellipse">
                                <a:avLst/>
                              </a:prstGeom>
                              <a:solidFill>
                                <a:srgbClr val="000000"/>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1068" name="Oval 58"/>
                              <p:cNvSpPr>
                                <a:spLocks noChangeArrowheads="1"/>
                              </p:cNvSpPr>
                              <p:nvPr/>
                            </p:nvSpPr>
                            <p:spPr bwMode="auto">
                              <a:xfrm>
                                <a:off x="2570" y="3844"/>
                                <a:ext cx="6" cy="8"/>
                              </a:xfrm>
                              <a:prstGeom prst="ellipse">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nvGrpSpPr>
                            <p:cNvPr id="41055" name="Group 59"/>
                            <p:cNvGrpSpPr>
                              <a:grpSpLocks/>
                            </p:cNvGrpSpPr>
                            <p:nvPr/>
                          </p:nvGrpSpPr>
                          <p:grpSpPr bwMode="auto">
                            <a:xfrm>
                              <a:off x="2597" y="3838"/>
                              <a:ext cx="12" cy="16"/>
                              <a:chOff x="2597" y="3838"/>
                              <a:chExt cx="12" cy="16"/>
                            </a:xfrm>
                          </p:grpSpPr>
                          <p:sp>
                            <p:nvSpPr>
                              <p:cNvPr id="41065" name="Oval 60"/>
                              <p:cNvSpPr>
                                <a:spLocks noChangeArrowheads="1"/>
                              </p:cNvSpPr>
                              <p:nvPr/>
                            </p:nvSpPr>
                            <p:spPr bwMode="auto">
                              <a:xfrm>
                                <a:off x="2597" y="3838"/>
                                <a:ext cx="12" cy="16"/>
                              </a:xfrm>
                              <a:prstGeom prst="ellipse">
                                <a:avLst/>
                              </a:prstGeom>
                              <a:solidFill>
                                <a:srgbClr val="000000"/>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1066" name="Oval 61"/>
                              <p:cNvSpPr>
                                <a:spLocks noChangeArrowheads="1"/>
                              </p:cNvSpPr>
                              <p:nvPr/>
                            </p:nvSpPr>
                            <p:spPr bwMode="auto">
                              <a:xfrm>
                                <a:off x="2600" y="3842"/>
                                <a:ext cx="6" cy="9"/>
                              </a:xfrm>
                              <a:prstGeom prst="ellipse">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nvGrpSpPr>
                            <p:cNvPr id="41056" name="Group 62"/>
                            <p:cNvGrpSpPr>
                              <a:grpSpLocks/>
                            </p:cNvGrpSpPr>
                            <p:nvPr/>
                          </p:nvGrpSpPr>
                          <p:grpSpPr bwMode="auto">
                            <a:xfrm>
                              <a:off x="2581" y="3825"/>
                              <a:ext cx="11" cy="15"/>
                              <a:chOff x="2581" y="3825"/>
                              <a:chExt cx="11" cy="15"/>
                            </a:xfrm>
                          </p:grpSpPr>
                          <p:sp>
                            <p:nvSpPr>
                              <p:cNvPr id="41063" name="Oval 63"/>
                              <p:cNvSpPr>
                                <a:spLocks noChangeArrowheads="1"/>
                              </p:cNvSpPr>
                              <p:nvPr/>
                            </p:nvSpPr>
                            <p:spPr bwMode="auto">
                              <a:xfrm>
                                <a:off x="2581" y="3825"/>
                                <a:ext cx="11" cy="15"/>
                              </a:xfrm>
                              <a:prstGeom prst="ellipse">
                                <a:avLst/>
                              </a:prstGeom>
                              <a:solidFill>
                                <a:srgbClr val="000000"/>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1064" name="Oval 64"/>
                              <p:cNvSpPr>
                                <a:spLocks noChangeArrowheads="1"/>
                              </p:cNvSpPr>
                              <p:nvPr/>
                            </p:nvSpPr>
                            <p:spPr bwMode="auto">
                              <a:xfrm>
                                <a:off x="2583" y="3829"/>
                                <a:ext cx="7" cy="8"/>
                              </a:xfrm>
                              <a:prstGeom prst="ellipse">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nvGrpSpPr>
                            <p:cNvPr id="41057" name="Group 65"/>
                            <p:cNvGrpSpPr>
                              <a:grpSpLocks/>
                            </p:cNvGrpSpPr>
                            <p:nvPr/>
                          </p:nvGrpSpPr>
                          <p:grpSpPr bwMode="auto">
                            <a:xfrm>
                              <a:off x="2593" y="3865"/>
                              <a:ext cx="12" cy="14"/>
                              <a:chOff x="2593" y="3865"/>
                              <a:chExt cx="12" cy="14"/>
                            </a:xfrm>
                          </p:grpSpPr>
                          <p:sp>
                            <p:nvSpPr>
                              <p:cNvPr id="41061" name="Oval 66"/>
                              <p:cNvSpPr>
                                <a:spLocks noChangeArrowheads="1"/>
                              </p:cNvSpPr>
                              <p:nvPr/>
                            </p:nvSpPr>
                            <p:spPr bwMode="auto">
                              <a:xfrm>
                                <a:off x="2593" y="3865"/>
                                <a:ext cx="12" cy="14"/>
                              </a:xfrm>
                              <a:prstGeom prst="ellipse">
                                <a:avLst/>
                              </a:prstGeom>
                              <a:solidFill>
                                <a:srgbClr val="000000"/>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1062" name="Oval 67"/>
                              <p:cNvSpPr>
                                <a:spLocks noChangeArrowheads="1"/>
                              </p:cNvSpPr>
                              <p:nvPr/>
                            </p:nvSpPr>
                            <p:spPr bwMode="auto">
                              <a:xfrm>
                                <a:off x="2595" y="3868"/>
                                <a:ext cx="7" cy="8"/>
                              </a:xfrm>
                              <a:prstGeom prst="ellipse">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nvGrpSpPr>
                            <p:cNvPr id="41058" name="Group 68"/>
                            <p:cNvGrpSpPr>
                              <a:grpSpLocks/>
                            </p:cNvGrpSpPr>
                            <p:nvPr/>
                          </p:nvGrpSpPr>
                          <p:grpSpPr bwMode="auto">
                            <a:xfrm>
                              <a:off x="2574" y="3866"/>
                              <a:ext cx="12" cy="16"/>
                              <a:chOff x="2574" y="3866"/>
                              <a:chExt cx="12" cy="16"/>
                            </a:xfrm>
                          </p:grpSpPr>
                          <p:sp>
                            <p:nvSpPr>
                              <p:cNvPr id="41059" name="Oval 69"/>
                              <p:cNvSpPr>
                                <a:spLocks noChangeArrowheads="1"/>
                              </p:cNvSpPr>
                              <p:nvPr/>
                            </p:nvSpPr>
                            <p:spPr bwMode="auto">
                              <a:xfrm>
                                <a:off x="2574" y="3866"/>
                                <a:ext cx="12" cy="16"/>
                              </a:xfrm>
                              <a:prstGeom prst="ellipse">
                                <a:avLst/>
                              </a:prstGeom>
                              <a:solidFill>
                                <a:srgbClr val="000000"/>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1060" name="Oval 70"/>
                              <p:cNvSpPr>
                                <a:spLocks noChangeArrowheads="1"/>
                              </p:cNvSpPr>
                              <p:nvPr/>
                            </p:nvSpPr>
                            <p:spPr bwMode="auto">
                              <a:xfrm>
                                <a:off x="2577" y="3870"/>
                                <a:ext cx="6" cy="8"/>
                              </a:xfrm>
                              <a:prstGeom prst="ellipse">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grpSp>
                        <p:nvGrpSpPr>
                          <p:cNvPr id="41046" name="Group 71"/>
                          <p:cNvGrpSpPr>
                            <a:grpSpLocks/>
                          </p:cNvGrpSpPr>
                          <p:nvPr/>
                        </p:nvGrpSpPr>
                        <p:grpSpPr bwMode="auto">
                          <a:xfrm>
                            <a:off x="2575" y="3835"/>
                            <a:ext cx="32" cy="49"/>
                            <a:chOff x="2575" y="3835"/>
                            <a:chExt cx="32" cy="49"/>
                          </a:xfrm>
                        </p:grpSpPr>
                        <p:grpSp>
                          <p:nvGrpSpPr>
                            <p:cNvPr id="41047" name="Group 72"/>
                            <p:cNvGrpSpPr>
                              <a:grpSpLocks/>
                            </p:cNvGrpSpPr>
                            <p:nvPr/>
                          </p:nvGrpSpPr>
                          <p:grpSpPr bwMode="auto">
                            <a:xfrm>
                              <a:off x="2575" y="3835"/>
                              <a:ext cx="32" cy="33"/>
                              <a:chOff x="2575" y="3835"/>
                              <a:chExt cx="32" cy="33"/>
                            </a:xfrm>
                          </p:grpSpPr>
                          <p:sp>
                            <p:nvSpPr>
                              <p:cNvPr id="41049" name="Oval 73"/>
                              <p:cNvSpPr>
                                <a:spLocks noChangeArrowheads="1"/>
                              </p:cNvSpPr>
                              <p:nvPr/>
                            </p:nvSpPr>
                            <p:spPr bwMode="auto">
                              <a:xfrm>
                                <a:off x="2577" y="3841"/>
                                <a:ext cx="22" cy="27"/>
                              </a:xfrm>
                              <a:prstGeom prst="ellipse">
                                <a:avLst/>
                              </a:prstGeom>
                              <a:solidFill>
                                <a:srgbClr val="FFFFFF"/>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1050" name="Line 74"/>
                              <p:cNvSpPr>
                                <a:spLocks noChangeShapeType="1"/>
                              </p:cNvSpPr>
                              <p:nvPr/>
                            </p:nvSpPr>
                            <p:spPr bwMode="auto">
                              <a:xfrm>
                                <a:off x="2577" y="3838"/>
                                <a:ext cx="9" cy="12"/>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41051" name="Line 75"/>
                              <p:cNvSpPr>
                                <a:spLocks noChangeShapeType="1"/>
                              </p:cNvSpPr>
                              <p:nvPr/>
                            </p:nvSpPr>
                            <p:spPr bwMode="auto">
                              <a:xfrm flipH="1">
                                <a:off x="2590" y="3835"/>
                                <a:ext cx="7" cy="11"/>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41052" name="Line 76"/>
                              <p:cNvSpPr>
                                <a:spLocks noChangeShapeType="1"/>
                              </p:cNvSpPr>
                              <p:nvPr/>
                            </p:nvSpPr>
                            <p:spPr bwMode="auto">
                              <a:xfrm flipV="1">
                                <a:off x="2575" y="3856"/>
                                <a:ext cx="8" cy="5"/>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41053" name="Line 77"/>
                              <p:cNvSpPr>
                                <a:spLocks noChangeShapeType="1"/>
                              </p:cNvSpPr>
                              <p:nvPr/>
                            </p:nvSpPr>
                            <p:spPr bwMode="auto">
                              <a:xfrm flipH="1" flipV="1">
                                <a:off x="2592" y="3857"/>
                                <a:ext cx="15" cy="3"/>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grpSp>
                        <p:sp>
                          <p:nvSpPr>
                            <p:cNvPr id="41048" name="Line 78"/>
                            <p:cNvSpPr>
                              <a:spLocks noChangeShapeType="1"/>
                            </p:cNvSpPr>
                            <p:nvPr/>
                          </p:nvSpPr>
                          <p:spPr bwMode="auto">
                            <a:xfrm>
                              <a:off x="2587" y="3865"/>
                              <a:ext cx="2" cy="19"/>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grpSp>
                    </p:grpSp>
                  </p:grpSp>
                </p:grpSp>
                <p:grpSp>
                  <p:nvGrpSpPr>
                    <p:cNvPr id="41032" name="Group 79"/>
                    <p:cNvGrpSpPr>
                      <a:grpSpLocks/>
                    </p:cNvGrpSpPr>
                    <p:nvPr/>
                  </p:nvGrpSpPr>
                  <p:grpSpPr bwMode="auto">
                    <a:xfrm>
                      <a:off x="2661" y="3702"/>
                      <a:ext cx="972" cy="279"/>
                      <a:chOff x="2661" y="3702"/>
                      <a:chExt cx="972" cy="279"/>
                    </a:xfrm>
                  </p:grpSpPr>
                  <p:grpSp>
                    <p:nvGrpSpPr>
                      <p:cNvPr id="41033" name="Group 80"/>
                      <p:cNvGrpSpPr>
                        <a:grpSpLocks/>
                      </p:cNvGrpSpPr>
                      <p:nvPr/>
                    </p:nvGrpSpPr>
                    <p:grpSpPr bwMode="auto">
                      <a:xfrm>
                        <a:off x="2661" y="3702"/>
                        <a:ext cx="972" cy="279"/>
                        <a:chOff x="2661" y="3702"/>
                        <a:chExt cx="972" cy="279"/>
                      </a:xfrm>
                    </p:grpSpPr>
                    <p:grpSp>
                      <p:nvGrpSpPr>
                        <p:cNvPr id="41035" name="Group 81"/>
                        <p:cNvGrpSpPr>
                          <a:grpSpLocks/>
                        </p:cNvGrpSpPr>
                        <p:nvPr/>
                      </p:nvGrpSpPr>
                      <p:grpSpPr bwMode="auto">
                        <a:xfrm>
                          <a:off x="2805" y="3702"/>
                          <a:ext cx="828" cy="279"/>
                          <a:chOff x="2805" y="3702"/>
                          <a:chExt cx="828" cy="279"/>
                        </a:xfrm>
                      </p:grpSpPr>
                      <p:sp>
                        <p:nvSpPr>
                          <p:cNvPr id="41037" name="Oval 82"/>
                          <p:cNvSpPr>
                            <a:spLocks noChangeArrowheads="1"/>
                          </p:cNvSpPr>
                          <p:nvPr/>
                        </p:nvSpPr>
                        <p:spPr bwMode="auto">
                          <a:xfrm>
                            <a:off x="3446" y="3702"/>
                            <a:ext cx="187" cy="279"/>
                          </a:xfrm>
                          <a:prstGeom prst="ellipse">
                            <a:avLst/>
                          </a:prstGeom>
                          <a:solidFill>
                            <a:srgbClr val="000000"/>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1038" name="Oval 83"/>
                          <p:cNvSpPr>
                            <a:spLocks noChangeArrowheads="1"/>
                          </p:cNvSpPr>
                          <p:nvPr/>
                        </p:nvSpPr>
                        <p:spPr bwMode="auto">
                          <a:xfrm>
                            <a:off x="2805" y="3777"/>
                            <a:ext cx="175" cy="170"/>
                          </a:xfrm>
                          <a:prstGeom prst="ellipse">
                            <a:avLst/>
                          </a:prstGeom>
                          <a:solidFill>
                            <a:srgbClr val="000000"/>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sp>
                      <p:nvSpPr>
                        <p:cNvPr id="41036" name="Freeform 84"/>
                        <p:cNvSpPr>
                          <a:spLocks/>
                        </p:cNvSpPr>
                        <p:nvPr/>
                      </p:nvSpPr>
                      <p:spPr bwMode="auto">
                        <a:xfrm>
                          <a:off x="2661" y="3856"/>
                          <a:ext cx="192" cy="47"/>
                        </a:xfrm>
                        <a:custGeom>
                          <a:avLst/>
                          <a:gdLst>
                            <a:gd name="T0" fmla="*/ 0 w 576"/>
                            <a:gd name="T1" fmla="*/ 1 h 94"/>
                            <a:gd name="T2" fmla="*/ 0 w 576"/>
                            <a:gd name="T3" fmla="*/ 1 h 94"/>
                            <a:gd name="T4" fmla="*/ 0 w 576"/>
                            <a:gd name="T5" fmla="*/ 0 h 94"/>
                            <a:gd name="T6" fmla="*/ 0 w 576"/>
                            <a:gd name="T7" fmla="*/ 1 h 94"/>
                            <a:gd name="T8" fmla="*/ 0 w 576"/>
                            <a:gd name="T9" fmla="*/ 1 h 94"/>
                            <a:gd name="T10" fmla="*/ 0 60000 65536"/>
                            <a:gd name="T11" fmla="*/ 0 60000 65536"/>
                            <a:gd name="T12" fmla="*/ 0 60000 65536"/>
                            <a:gd name="T13" fmla="*/ 0 60000 65536"/>
                            <a:gd name="T14" fmla="*/ 0 60000 65536"/>
                            <a:gd name="T15" fmla="*/ 0 w 576"/>
                            <a:gd name="T16" fmla="*/ 0 h 94"/>
                            <a:gd name="T17" fmla="*/ 576 w 576"/>
                            <a:gd name="T18" fmla="*/ 94 h 94"/>
                          </a:gdLst>
                          <a:ahLst/>
                          <a:cxnLst>
                            <a:cxn ang="T10">
                              <a:pos x="T0" y="T1"/>
                            </a:cxn>
                            <a:cxn ang="T11">
                              <a:pos x="T2" y="T3"/>
                            </a:cxn>
                            <a:cxn ang="T12">
                              <a:pos x="T4" y="T5"/>
                            </a:cxn>
                            <a:cxn ang="T13">
                              <a:pos x="T6" y="T7"/>
                            </a:cxn>
                            <a:cxn ang="T14">
                              <a:pos x="T8" y="T9"/>
                            </a:cxn>
                          </a:cxnLst>
                          <a:rect l="T15" t="T16" r="T17" b="T18"/>
                          <a:pathLst>
                            <a:path w="576" h="94">
                              <a:moveTo>
                                <a:pt x="20" y="86"/>
                              </a:moveTo>
                              <a:lnTo>
                                <a:pt x="576" y="94"/>
                              </a:lnTo>
                              <a:lnTo>
                                <a:pt x="576" y="0"/>
                              </a:lnTo>
                              <a:lnTo>
                                <a:pt x="0" y="24"/>
                              </a:lnTo>
                              <a:lnTo>
                                <a:pt x="20" y="86"/>
                              </a:lnTo>
                              <a:close/>
                            </a:path>
                          </a:pathLst>
                        </a:custGeom>
                        <a:solidFill>
                          <a:srgbClr val="000000"/>
                        </a:solidFill>
                        <a:ln w="9525">
                          <a:solidFill>
                            <a:srgbClr val="000000"/>
                          </a:solidFill>
                          <a:round/>
                          <a:headEnd/>
                          <a:tailEnd/>
                        </a:ln>
                      </p:spPr>
                      <p:txBody>
                        <a:bodyPr/>
                        <a:lstStyle/>
                        <a:p>
                          <a:endParaRPr lang="zh-CN" altLang="en-US">
                            <a:latin typeface="+mn-lt"/>
                            <a:ea typeface="+mn-ea"/>
                            <a:cs typeface="+mn-ea"/>
                            <a:sym typeface="+mn-lt"/>
                          </a:endParaRPr>
                        </a:p>
                      </p:txBody>
                    </p:sp>
                  </p:grpSp>
                  <p:sp>
                    <p:nvSpPr>
                      <p:cNvPr id="41034" name="Freeform 85"/>
                      <p:cNvSpPr>
                        <a:spLocks/>
                      </p:cNvSpPr>
                      <p:nvPr/>
                    </p:nvSpPr>
                    <p:spPr bwMode="auto">
                      <a:xfrm>
                        <a:off x="3292" y="3864"/>
                        <a:ext cx="320" cy="68"/>
                      </a:xfrm>
                      <a:custGeom>
                        <a:avLst/>
                        <a:gdLst>
                          <a:gd name="T0" fmla="*/ 0 w 962"/>
                          <a:gd name="T1" fmla="*/ 0 h 137"/>
                          <a:gd name="T2" fmla="*/ 0 w 962"/>
                          <a:gd name="T3" fmla="*/ 0 h 137"/>
                          <a:gd name="T4" fmla="*/ 0 w 962"/>
                          <a:gd name="T5" fmla="*/ 0 h 137"/>
                          <a:gd name="T6" fmla="*/ 0 w 962"/>
                          <a:gd name="T7" fmla="*/ 0 h 137"/>
                          <a:gd name="T8" fmla="*/ 0 w 962"/>
                          <a:gd name="T9" fmla="*/ 0 h 137"/>
                          <a:gd name="T10" fmla="*/ 0 60000 65536"/>
                          <a:gd name="T11" fmla="*/ 0 60000 65536"/>
                          <a:gd name="T12" fmla="*/ 0 60000 65536"/>
                          <a:gd name="T13" fmla="*/ 0 60000 65536"/>
                          <a:gd name="T14" fmla="*/ 0 60000 65536"/>
                          <a:gd name="T15" fmla="*/ 0 w 962"/>
                          <a:gd name="T16" fmla="*/ 0 h 137"/>
                          <a:gd name="T17" fmla="*/ 962 w 962"/>
                          <a:gd name="T18" fmla="*/ 137 h 137"/>
                        </a:gdLst>
                        <a:ahLst/>
                        <a:cxnLst>
                          <a:cxn ang="T10">
                            <a:pos x="T0" y="T1"/>
                          </a:cxn>
                          <a:cxn ang="T11">
                            <a:pos x="T2" y="T3"/>
                          </a:cxn>
                          <a:cxn ang="T12">
                            <a:pos x="T4" y="T5"/>
                          </a:cxn>
                          <a:cxn ang="T13">
                            <a:pos x="T6" y="T7"/>
                          </a:cxn>
                          <a:cxn ang="T14">
                            <a:pos x="T8" y="T9"/>
                          </a:cxn>
                        </a:cxnLst>
                        <a:rect l="T15" t="T16" r="T17" b="T18"/>
                        <a:pathLst>
                          <a:path w="962" h="137">
                            <a:moveTo>
                              <a:pt x="38" y="137"/>
                            </a:moveTo>
                            <a:lnTo>
                              <a:pt x="904" y="88"/>
                            </a:lnTo>
                            <a:lnTo>
                              <a:pt x="962" y="0"/>
                            </a:lnTo>
                            <a:lnTo>
                              <a:pt x="0" y="48"/>
                            </a:lnTo>
                            <a:lnTo>
                              <a:pt x="38" y="137"/>
                            </a:lnTo>
                            <a:close/>
                          </a:path>
                        </a:pathLst>
                      </a:custGeom>
                      <a:solidFill>
                        <a:srgbClr val="000000"/>
                      </a:solidFill>
                      <a:ln w="9525">
                        <a:solidFill>
                          <a:srgbClr val="000000"/>
                        </a:solidFill>
                        <a:round/>
                        <a:headEnd/>
                        <a:tailEnd/>
                      </a:ln>
                    </p:spPr>
                    <p:txBody>
                      <a:bodyPr/>
                      <a:lstStyle/>
                      <a:p>
                        <a:endParaRPr lang="zh-CN" altLang="en-US">
                          <a:latin typeface="+mn-lt"/>
                          <a:ea typeface="+mn-ea"/>
                          <a:cs typeface="+mn-ea"/>
                          <a:sym typeface="+mn-lt"/>
                        </a:endParaRPr>
                      </a:p>
                    </p:txBody>
                  </p:sp>
                </p:grpSp>
              </p:grpSp>
            </p:grpSp>
            <p:grpSp>
              <p:nvGrpSpPr>
                <p:cNvPr id="40980" name="Group 86"/>
                <p:cNvGrpSpPr>
                  <a:grpSpLocks/>
                </p:cNvGrpSpPr>
                <p:nvPr/>
              </p:nvGrpSpPr>
              <p:grpSpPr bwMode="auto">
                <a:xfrm>
                  <a:off x="2420" y="3462"/>
                  <a:ext cx="1379" cy="468"/>
                  <a:chOff x="2420" y="3462"/>
                  <a:chExt cx="1379" cy="468"/>
                </a:xfrm>
              </p:grpSpPr>
              <p:grpSp>
                <p:nvGrpSpPr>
                  <p:cNvPr id="40981" name="Group 87"/>
                  <p:cNvGrpSpPr>
                    <a:grpSpLocks/>
                  </p:cNvGrpSpPr>
                  <p:nvPr/>
                </p:nvGrpSpPr>
                <p:grpSpPr bwMode="auto">
                  <a:xfrm>
                    <a:off x="2731" y="3472"/>
                    <a:ext cx="840" cy="171"/>
                    <a:chOff x="2731" y="3472"/>
                    <a:chExt cx="840" cy="171"/>
                  </a:xfrm>
                </p:grpSpPr>
                <p:sp>
                  <p:nvSpPr>
                    <p:cNvPr id="41027" name="Freeform 88"/>
                    <p:cNvSpPr>
                      <a:spLocks/>
                    </p:cNvSpPr>
                    <p:nvPr/>
                  </p:nvSpPr>
                  <p:spPr bwMode="auto">
                    <a:xfrm>
                      <a:off x="2731" y="3484"/>
                      <a:ext cx="404" cy="159"/>
                    </a:xfrm>
                    <a:custGeom>
                      <a:avLst/>
                      <a:gdLst>
                        <a:gd name="T0" fmla="*/ 0 w 1213"/>
                        <a:gd name="T1" fmla="*/ 0 h 319"/>
                        <a:gd name="T2" fmla="*/ 0 w 1213"/>
                        <a:gd name="T3" fmla="*/ 0 h 319"/>
                        <a:gd name="T4" fmla="*/ 0 w 1213"/>
                        <a:gd name="T5" fmla="*/ 0 h 319"/>
                        <a:gd name="T6" fmla="*/ 0 w 1213"/>
                        <a:gd name="T7" fmla="*/ 0 h 319"/>
                        <a:gd name="T8" fmla="*/ 0 w 1213"/>
                        <a:gd name="T9" fmla="*/ 0 h 319"/>
                        <a:gd name="T10" fmla="*/ 0 w 1213"/>
                        <a:gd name="T11" fmla="*/ 0 h 319"/>
                        <a:gd name="T12" fmla="*/ 0 w 1213"/>
                        <a:gd name="T13" fmla="*/ 0 h 319"/>
                        <a:gd name="T14" fmla="*/ 0 w 1213"/>
                        <a:gd name="T15" fmla="*/ 0 h 319"/>
                        <a:gd name="T16" fmla="*/ 0 w 1213"/>
                        <a:gd name="T17" fmla="*/ 0 h 319"/>
                        <a:gd name="T18" fmla="*/ 0 w 1213"/>
                        <a:gd name="T19" fmla="*/ 0 h 319"/>
                        <a:gd name="T20" fmla="*/ 0 w 1213"/>
                        <a:gd name="T21" fmla="*/ 0 h 319"/>
                        <a:gd name="T22" fmla="*/ 0 w 1213"/>
                        <a:gd name="T23" fmla="*/ 0 h 319"/>
                        <a:gd name="T24" fmla="*/ 0 w 1213"/>
                        <a:gd name="T25" fmla="*/ 0 h 319"/>
                        <a:gd name="T26" fmla="*/ 0 w 1213"/>
                        <a:gd name="T27" fmla="*/ 0 h 319"/>
                        <a:gd name="T28" fmla="*/ 0 w 1213"/>
                        <a:gd name="T29" fmla="*/ 0 h 319"/>
                        <a:gd name="T30" fmla="*/ 0 w 1213"/>
                        <a:gd name="T31" fmla="*/ 0 h 319"/>
                        <a:gd name="T32" fmla="*/ 0 w 1213"/>
                        <a:gd name="T33" fmla="*/ 0 h 319"/>
                        <a:gd name="T34" fmla="*/ 0 w 1213"/>
                        <a:gd name="T35" fmla="*/ 0 h 319"/>
                        <a:gd name="T36" fmla="*/ 0 w 1213"/>
                        <a:gd name="T37" fmla="*/ 0 h 319"/>
                        <a:gd name="T38" fmla="*/ 0 w 1213"/>
                        <a:gd name="T39" fmla="*/ 0 h 319"/>
                        <a:gd name="T40" fmla="*/ 0 w 1213"/>
                        <a:gd name="T41" fmla="*/ 0 h 319"/>
                        <a:gd name="T42" fmla="*/ 0 w 1213"/>
                        <a:gd name="T43" fmla="*/ 0 h 319"/>
                        <a:gd name="T44" fmla="*/ 0 w 1213"/>
                        <a:gd name="T45" fmla="*/ 0 h 319"/>
                        <a:gd name="T46" fmla="*/ 0 w 1213"/>
                        <a:gd name="T47" fmla="*/ 0 h 319"/>
                        <a:gd name="T48" fmla="*/ 0 w 1213"/>
                        <a:gd name="T49" fmla="*/ 0 h 319"/>
                        <a:gd name="T50" fmla="*/ 0 w 1213"/>
                        <a:gd name="T51" fmla="*/ 0 h 319"/>
                        <a:gd name="T52" fmla="*/ 0 w 1213"/>
                        <a:gd name="T53" fmla="*/ 0 h 319"/>
                        <a:gd name="T54" fmla="*/ 0 w 1213"/>
                        <a:gd name="T55" fmla="*/ 0 h 319"/>
                        <a:gd name="T56" fmla="*/ 0 w 1213"/>
                        <a:gd name="T57" fmla="*/ 0 h 319"/>
                        <a:gd name="T58" fmla="*/ 0 w 1213"/>
                        <a:gd name="T59" fmla="*/ 0 h 319"/>
                        <a:gd name="T60" fmla="*/ 0 w 1213"/>
                        <a:gd name="T61" fmla="*/ 0 h 319"/>
                        <a:gd name="T62" fmla="*/ 0 w 1213"/>
                        <a:gd name="T63" fmla="*/ 0 h 319"/>
                        <a:gd name="T64" fmla="*/ 0 w 1213"/>
                        <a:gd name="T65" fmla="*/ 0 h 3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3"/>
                        <a:gd name="T100" fmla="*/ 0 h 319"/>
                        <a:gd name="T101" fmla="*/ 1213 w 1213"/>
                        <a:gd name="T102" fmla="*/ 319 h 3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3" h="319">
                          <a:moveTo>
                            <a:pt x="50" y="281"/>
                          </a:moveTo>
                          <a:lnTo>
                            <a:pt x="124" y="238"/>
                          </a:lnTo>
                          <a:lnTo>
                            <a:pt x="203" y="196"/>
                          </a:lnTo>
                          <a:lnTo>
                            <a:pt x="283" y="154"/>
                          </a:lnTo>
                          <a:lnTo>
                            <a:pt x="346" y="119"/>
                          </a:lnTo>
                          <a:lnTo>
                            <a:pt x="421" y="79"/>
                          </a:lnTo>
                          <a:lnTo>
                            <a:pt x="462" y="59"/>
                          </a:lnTo>
                          <a:lnTo>
                            <a:pt x="491" y="47"/>
                          </a:lnTo>
                          <a:lnTo>
                            <a:pt x="519" y="38"/>
                          </a:lnTo>
                          <a:lnTo>
                            <a:pt x="539" y="34"/>
                          </a:lnTo>
                          <a:lnTo>
                            <a:pt x="559" y="30"/>
                          </a:lnTo>
                          <a:lnTo>
                            <a:pt x="608" y="22"/>
                          </a:lnTo>
                          <a:lnTo>
                            <a:pt x="774" y="9"/>
                          </a:lnTo>
                          <a:lnTo>
                            <a:pt x="876" y="4"/>
                          </a:lnTo>
                          <a:lnTo>
                            <a:pt x="991" y="0"/>
                          </a:lnTo>
                          <a:lnTo>
                            <a:pt x="1060" y="0"/>
                          </a:lnTo>
                          <a:lnTo>
                            <a:pt x="1091" y="0"/>
                          </a:lnTo>
                          <a:lnTo>
                            <a:pt x="1111" y="2"/>
                          </a:lnTo>
                          <a:lnTo>
                            <a:pt x="1127" y="7"/>
                          </a:lnTo>
                          <a:lnTo>
                            <a:pt x="1142" y="16"/>
                          </a:lnTo>
                          <a:lnTo>
                            <a:pt x="1151" y="26"/>
                          </a:lnTo>
                          <a:lnTo>
                            <a:pt x="1159" y="46"/>
                          </a:lnTo>
                          <a:lnTo>
                            <a:pt x="1167" y="66"/>
                          </a:lnTo>
                          <a:lnTo>
                            <a:pt x="1174" y="92"/>
                          </a:lnTo>
                          <a:lnTo>
                            <a:pt x="1201" y="232"/>
                          </a:lnTo>
                          <a:lnTo>
                            <a:pt x="1206" y="248"/>
                          </a:lnTo>
                          <a:lnTo>
                            <a:pt x="1210" y="259"/>
                          </a:lnTo>
                          <a:lnTo>
                            <a:pt x="1213" y="271"/>
                          </a:lnTo>
                          <a:lnTo>
                            <a:pt x="1211" y="280"/>
                          </a:lnTo>
                          <a:lnTo>
                            <a:pt x="1208" y="288"/>
                          </a:lnTo>
                          <a:lnTo>
                            <a:pt x="1196" y="298"/>
                          </a:lnTo>
                          <a:lnTo>
                            <a:pt x="1173" y="300"/>
                          </a:lnTo>
                          <a:lnTo>
                            <a:pt x="936" y="303"/>
                          </a:lnTo>
                          <a:lnTo>
                            <a:pt x="603" y="311"/>
                          </a:lnTo>
                          <a:lnTo>
                            <a:pt x="76" y="317"/>
                          </a:lnTo>
                          <a:lnTo>
                            <a:pt x="170" y="286"/>
                          </a:lnTo>
                          <a:lnTo>
                            <a:pt x="832" y="271"/>
                          </a:lnTo>
                          <a:lnTo>
                            <a:pt x="842" y="241"/>
                          </a:lnTo>
                          <a:lnTo>
                            <a:pt x="850" y="218"/>
                          </a:lnTo>
                          <a:lnTo>
                            <a:pt x="862" y="191"/>
                          </a:lnTo>
                          <a:lnTo>
                            <a:pt x="873" y="169"/>
                          </a:lnTo>
                          <a:lnTo>
                            <a:pt x="974" y="182"/>
                          </a:lnTo>
                          <a:lnTo>
                            <a:pt x="1039" y="182"/>
                          </a:lnTo>
                          <a:lnTo>
                            <a:pt x="1147" y="88"/>
                          </a:lnTo>
                          <a:lnTo>
                            <a:pt x="1116" y="86"/>
                          </a:lnTo>
                          <a:lnTo>
                            <a:pt x="1019" y="88"/>
                          </a:lnTo>
                          <a:lnTo>
                            <a:pt x="1007" y="110"/>
                          </a:lnTo>
                          <a:lnTo>
                            <a:pt x="992" y="138"/>
                          </a:lnTo>
                          <a:lnTo>
                            <a:pt x="982" y="160"/>
                          </a:lnTo>
                          <a:lnTo>
                            <a:pt x="971" y="182"/>
                          </a:lnTo>
                          <a:lnTo>
                            <a:pt x="873" y="169"/>
                          </a:lnTo>
                          <a:lnTo>
                            <a:pt x="887" y="140"/>
                          </a:lnTo>
                          <a:lnTo>
                            <a:pt x="907" y="109"/>
                          </a:lnTo>
                          <a:lnTo>
                            <a:pt x="920" y="84"/>
                          </a:lnTo>
                          <a:lnTo>
                            <a:pt x="608" y="92"/>
                          </a:lnTo>
                          <a:lnTo>
                            <a:pt x="524" y="96"/>
                          </a:lnTo>
                          <a:lnTo>
                            <a:pt x="496" y="100"/>
                          </a:lnTo>
                          <a:lnTo>
                            <a:pt x="453" y="118"/>
                          </a:lnTo>
                          <a:lnTo>
                            <a:pt x="395" y="150"/>
                          </a:lnTo>
                          <a:lnTo>
                            <a:pt x="333" y="186"/>
                          </a:lnTo>
                          <a:lnTo>
                            <a:pt x="276" y="220"/>
                          </a:lnTo>
                          <a:lnTo>
                            <a:pt x="215" y="255"/>
                          </a:lnTo>
                          <a:lnTo>
                            <a:pt x="170" y="285"/>
                          </a:lnTo>
                          <a:lnTo>
                            <a:pt x="71" y="317"/>
                          </a:lnTo>
                          <a:lnTo>
                            <a:pt x="0" y="319"/>
                          </a:lnTo>
                          <a:lnTo>
                            <a:pt x="50" y="281"/>
                          </a:lnTo>
                          <a:close/>
                        </a:path>
                      </a:pathLst>
                    </a:custGeom>
                    <a:solidFill>
                      <a:srgbClr val="000000"/>
                    </a:solidFill>
                    <a:ln w="9525">
                      <a:solidFill>
                        <a:srgbClr val="000000"/>
                      </a:solidFill>
                      <a:round/>
                      <a:headEnd/>
                      <a:tailEnd/>
                    </a:ln>
                  </p:spPr>
                  <p:txBody>
                    <a:bodyPr/>
                    <a:lstStyle/>
                    <a:p>
                      <a:endParaRPr lang="zh-CN" altLang="en-US">
                        <a:latin typeface="+mn-lt"/>
                        <a:ea typeface="+mn-ea"/>
                        <a:cs typeface="+mn-ea"/>
                        <a:sym typeface="+mn-lt"/>
                      </a:endParaRPr>
                    </a:p>
                  </p:txBody>
                </p:sp>
                <p:sp>
                  <p:nvSpPr>
                    <p:cNvPr id="41028" name="Freeform 89"/>
                    <p:cNvSpPr>
                      <a:spLocks/>
                    </p:cNvSpPr>
                    <p:nvPr/>
                  </p:nvSpPr>
                  <p:spPr bwMode="auto">
                    <a:xfrm>
                      <a:off x="3221" y="3472"/>
                      <a:ext cx="350" cy="130"/>
                    </a:xfrm>
                    <a:custGeom>
                      <a:avLst/>
                      <a:gdLst>
                        <a:gd name="T0" fmla="*/ 0 w 1050"/>
                        <a:gd name="T1" fmla="*/ 1 h 260"/>
                        <a:gd name="T2" fmla="*/ 0 w 1050"/>
                        <a:gd name="T3" fmla="*/ 1 h 260"/>
                        <a:gd name="T4" fmla="*/ 0 w 1050"/>
                        <a:gd name="T5" fmla="*/ 1 h 260"/>
                        <a:gd name="T6" fmla="*/ 0 w 1050"/>
                        <a:gd name="T7" fmla="*/ 1 h 260"/>
                        <a:gd name="T8" fmla="*/ 0 w 1050"/>
                        <a:gd name="T9" fmla="*/ 1 h 260"/>
                        <a:gd name="T10" fmla="*/ 0 w 1050"/>
                        <a:gd name="T11" fmla="*/ 1 h 260"/>
                        <a:gd name="T12" fmla="*/ 0 w 1050"/>
                        <a:gd name="T13" fmla="*/ 1 h 260"/>
                        <a:gd name="T14" fmla="*/ 0 w 1050"/>
                        <a:gd name="T15" fmla="*/ 1 h 260"/>
                        <a:gd name="T16" fmla="*/ 0 w 1050"/>
                        <a:gd name="T17" fmla="*/ 1 h 260"/>
                        <a:gd name="T18" fmla="*/ 0 w 1050"/>
                        <a:gd name="T19" fmla="*/ 1 h 260"/>
                        <a:gd name="T20" fmla="*/ 0 w 1050"/>
                        <a:gd name="T21" fmla="*/ 1 h 260"/>
                        <a:gd name="T22" fmla="*/ 0 w 1050"/>
                        <a:gd name="T23" fmla="*/ 1 h 260"/>
                        <a:gd name="T24" fmla="*/ 0 w 1050"/>
                        <a:gd name="T25" fmla="*/ 1 h 260"/>
                        <a:gd name="T26" fmla="*/ 0 w 1050"/>
                        <a:gd name="T27" fmla="*/ 1 h 260"/>
                        <a:gd name="T28" fmla="*/ 0 w 1050"/>
                        <a:gd name="T29" fmla="*/ 1 h 260"/>
                        <a:gd name="T30" fmla="*/ 0 w 1050"/>
                        <a:gd name="T31" fmla="*/ 1 h 260"/>
                        <a:gd name="T32" fmla="*/ 0 w 1050"/>
                        <a:gd name="T33" fmla="*/ 1 h 260"/>
                        <a:gd name="T34" fmla="*/ 0 w 1050"/>
                        <a:gd name="T35" fmla="*/ 1 h 260"/>
                        <a:gd name="T36" fmla="*/ 0 w 1050"/>
                        <a:gd name="T37" fmla="*/ 1 h 260"/>
                        <a:gd name="T38" fmla="*/ 0 w 1050"/>
                        <a:gd name="T39" fmla="*/ 1 h 260"/>
                        <a:gd name="T40" fmla="*/ 0 w 1050"/>
                        <a:gd name="T41" fmla="*/ 1 h 260"/>
                        <a:gd name="T42" fmla="*/ 0 w 1050"/>
                        <a:gd name="T43" fmla="*/ 1 h 260"/>
                        <a:gd name="T44" fmla="*/ 0 w 1050"/>
                        <a:gd name="T45" fmla="*/ 1 h 260"/>
                        <a:gd name="T46" fmla="*/ 0 w 1050"/>
                        <a:gd name="T47" fmla="*/ 1 h 260"/>
                        <a:gd name="T48" fmla="*/ 0 w 1050"/>
                        <a:gd name="T49" fmla="*/ 1 h 260"/>
                        <a:gd name="T50" fmla="*/ 0 w 1050"/>
                        <a:gd name="T51" fmla="*/ 1 h 260"/>
                        <a:gd name="T52" fmla="*/ 0 w 1050"/>
                        <a:gd name="T53" fmla="*/ 1 h 260"/>
                        <a:gd name="T54" fmla="*/ 0 w 1050"/>
                        <a:gd name="T55" fmla="*/ 1 h 260"/>
                        <a:gd name="T56" fmla="*/ 0 w 1050"/>
                        <a:gd name="T57" fmla="*/ 1 h 260"/>
                        <a:gd name="T58" fmla="*/ 0 w 1050"/>
                        <a:gd name="T59" fmla="*/ 1 h 260"/>
                        <a:gd name="T60" fmla="*/ 0 w 1050"/>
                        <a:gd name="T61" fmla="*/ 1 h 260"/>
                        <a:gd name="T62" fmla="*/ 0 w 1050"/>
                        <a:gd name="T63" fmla="*/ 1 h 260"/>
                        <a:gd name="T64" fmla="*/ 0 w 1050"/>
                        <a:gd name="T65" fmla="*/ 1 h 260"/>
                        <a:gd name="T66" fmla="*/ 0 w 1050"/>
                        <a:gd name="T67" fmla="*/ 1 h 260"/>
                        <a:gd name="T68" fmla="*/ 0 w 1050"/>
                        <a:gd name="T69" fmla="*/ 1 h 260"/>
                        <a:gd name="T70" fmla="*/ 0 w 1050"/>
                        <a:gd name="T71" fmla="*/ 1 h 260"/>
                        <a:gd name="T72" fmla="*/ 0 w 1050"/>
                        <a:gd name="T73" fmla="*/ 1 h 260"/>
                        <a:gd name="T74" fmla="*/ 0 w 1050"/>
                        <a:gd name="T75" fmla="*/ 1 h 260"/>
                        <a:gd name="T76" fmla="*/ 0 w 1050"/>
                        <a:gd name="T77" fmla="*/ 1 h 260"/>
                        <a:gd name="T78" fmla="*/ 0 w 1050"/>
                        <a:gd name="T79" fmla="*/ 1 h 260"/>
                        <a:gd name="T80" fmla="*/ 0 w 1050"/>
                        <a:gd name="T81" fmla="*/ 1 h 260"/>
                        <a:gd name="T82" fmla="*/ 0 w 1050"/>
                        <a:gd name="T83" fmla="*/ 1 h 260"/>
                        <a:gd name="T84" fmla="*/ 0 w 1050"/>
                        <a:gd name="T85" fmla="*/ 1 h 260"/>
                        <a:gd name="T86" fmla="*/ 0 w 1050"/>
                        <a:gd name="T87" fmla="*/ 1 h 260"/>
                        <a:gd name="T88" fmla="*/ 0 w 1050"/>
                        <a:gd name="T89" fmla="*/ 1 h 260"/>
                        <a:gd name="T90" fmla="*/ 0 w 1050"/>
                        <a:gd name="T91" fmla="*/ 1 h 260"/>
                        <a:gd name="T92" fmla="*/ 0 w 1050"/>
                        <a:gd name="T93" fmla="*/ 0 h 260"/>
                        <a:gd name="T94" fmla="*/ 0 w 1050"/>
                        <a:gd name="T95" fmla="*/ 0 h 260"/>
                        <a:gd name="T96" fmla="*/ 0 w 1050"/>
                        <a:gd name="T97" fmla="*/ 1 h 2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0"/>
                        <a:gd name="T148" fmla="*/ 0 h 260"/>
                        <a:gd name="T149" fmla="*/ 1050 w 1050"/>
                        <a:gd name="T150" fmla="*/ 260 h 2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0" h="260">
                          <a:moveTo>
                            <a:pt x="51" y="3"/>
                          </a:moveTo>
                          <a:lnTo>
                            <a:pt x="35" y="4"/>
                          </a:lnTo>
                          <a:lnTo>
                            <a:pt x="19" y="9"/>
                          </a:lnTo>
                          <a:lnTo>
                            <a:pt x="8" y="16"/>
                          </a:lnTo>
                          <a:lnTo>
                            <a:pt x="1" y="26"/>
                          </a:lnTo>
                          <a:lnTo>
                            <a:pt x="0" y="40"/>
                          </a:lnTo>
                          <a:lnTo>
                            <a:pt x="4" y="54"/>
                          </a:lnTo>
                          <a:lnTo>
                            <a:pt x="13" y="78"/>
                          </a:lnTo>
                          <a:lnTo>
                            <a:pt x="21" y="102"/>
                          </a:lnTo>
                          <a:lnTo>
                            <a:pt x="42" y="96"/>
                          </a:lnTo>
                          <a:lnTo>
                            <a:pt x="73" y="95"/>
                          </a:lnTo>
                          <a:lnTo>
                            <a:pt x="110" y="95"/>
                          </a:lnTo>
                          <a:lnTo>
                            <a:pt x="172" y="95"/>
                          </a:lnTo>
                          <a:lnTo>
                            <a:pt x="186" y="104"/>
                          </a:lnTo>
                          <a:lnTo>
                            <a:pt x="197" y="120"/>
                          </a:lnTo>
                          <a:lnTo>
                            <a:pt x="207" y="136"/>
                          </a:lnTo>
                          <a:lnTo>
                            <a:pt x="214" y="151"/>
                          </a:lnTo>
                          <a:lnTo>
                            <a:pt x="224" y="170"/>
                          </a:lnTo>
                          <a:lnTo>
                            <a:pt x="233" y="191"/>
                          </a:lnTo>
                          <a:lnTo>
                            <a:pt x="239" y="206"/>
                          </a:lnTo>
                          <a:lnTo>
                            <a:pt x="240" y="220"/>
                          </a:lnTo>
                          <a:lnTo>
                            <a:pt x="247" y="255"/>
                          </a:lnTo>
                          <a:lnTo>
                            <a:pt x="337" y="258"/>
                          </a:lnTo>
                          <a:lnTo>
                            <a:pt x="382" y="258"/>
                          </a:lnTo>
                          <a:lnTo>
                            <a:pt x="369" y="210"/>
                          </a:lnTo>
                          <a:lnTo>
                            <a:pt x="362" y="187"/>
                          </a:lnTo>
                          <a:lnTo>
                            <a:pt x="352" y="161"/>
                          </a:lnTo>
                          <a:lnTo>
                            <a:pt x="342" y="138"/>
                          </a:lnTo>
                          <a:lnTo>
                            <a:pt x="323" y="102"/>
                          </a:lnTo>
                          <a:lnTo>
                            <a:pt x="352" y="107"/>
                          </a:lnTo>
                          <a:lnTo>
                            <a:pt x="383" y="115"/>
                          </a:lnTo>
                          <a:lnTo>
                            <a:pt x="411" y="125"/>
                          </a:lnTo>
                          <a:lnTo>
                            <a:pt x="441" y="141"/>
                          </a:lnTo>
                          <a:lnTo>
                            <a:pt x="473" y="161"/>
                          </a:lnTo>
                          <a:lnTo>
                            <a:pt x="500" y="180"/>
                          </a:lnTo>
                          <a:lnTo>
                            <a:pt x="524" y="204"/>
                          </a:lnTo>
                          <a:lnTo>
                            <a:pt x="570" y="259"/>
                          </a:lnTo>
                          <a:lnTo>
                            <a:pt x="811" y="260"/>
                          </a:lnTo>
                          <a:lnTo>
                            <a:pt x="1050" y="258"/>
                          </a:lnTo>
                          <a:lnTo>
                            <a:pt x="832" y="143"/>
                          </a:lnTo>
                          <a:lnTo>
                            <a:pt x="716" y="83"/>
                          </a:lnTo>
                          <a:lnTo>
                            <a:pt x="645" y="50"/>
                          </a:lnTo>
                          <a:lnTo>
                            <a:pt x="588" y="29"/>
                          </a:lnTo>
                          <a:lnTo>
                            <a:pt x="560" y="22"/>
                          </a:lnTo>
                          <a:lnTo>
                            <a:pt x="519" y="17"/>
                          </a:lnTo>
                          <a:lnTo>
                            <a:pt x="379" y="11"/>
                          </a:lnTo>
                          <a:lnTo>
                            <a:pt x="165" y="0"/>
                          </a:lnTo>
                          <a:lnTo>
                            <a:pt x="71" y="0"/>
                          </a:lnTo>
                          <a:lnTo>
                            <a:pt x="51" y="3"/>
                          </a:lnTo>
                          <a:close/>
                        </a:path>
                      </a:pathLst>
                    </a:custGeom>
                    <a:solidFill>
                      <a:srgbClr val="000000"/>
                    </a:solidFill>
                    <a:ln w="9525">
                      <a:solidFill>
                        <a:srgbClr val="000000"/>
                      </a:solidFill>
                      <a:round/>
                      <a:headEnd/>
                      <a:tailEnd/>
                    </a:ln>
                  </p:spPr>
                  <p:txBody>
                    <a:bodyPr/>
                    <a:lstStyle/>
                    <a:p>
                      <a:endParaRPr lang="zh-CN" altLang="en-US">
                        <a:latin typeface="+mn-lt"/>
                        <a:ea typeface="+mn-ea"/>
                        <a:cs typeface="+mn-ea"/>
                        <a:sym typeface="+mn-lt"/>
                      </a:endParaRPr>
                    </a:p>
                  </p:txBody>
                </p:sp>
              </p:grpSp>
              <p:sp>
                <p:nvSpPr>
                  <p:cNvPr id="40982" name="Freeform 90"/>
                  <p:cNvSpPr>
                    <a:spLocks/>
                  </p:cNvSpPr>
                  <p:nvPr/>
                </p:nvSpPr>
                <p:spPr bwMode="auto">
                  <a:xfrm>
                    <a:off x="2420" y="3462"/>
                    <a:ext cx="1379" cy="468"/>
                  </a:xfrm>
                  <a:custGeom>
                    <a:avLst/>
                    <a:gdLst>
                      <a:gd name="T0" fmla="*/ 0 w 4136"/>
                      <a:gd name="T1" fmla="*/ 0 h 937"/>
                      <a:gd name="T2" fmla="*/ 0 w 4136"/>
                      <a:gd name="T3" fmla="*/ 0 h 937"/>
                      <a:gd name="T4" fmla="*/ 0 w 4136"/>
                      <a:gd name="T5" fmla="*/ 0 h 937"/>
                      <a:gd name="T6" fmla="*/ 0 w 4136"/>
                      <a:gd name="T7" fmla="*/ 0 h 937"/>
                      <a:gd name="T8" fmla="*/ 0 w 4136"/>
                      <a:gd name="T9" fmla="*/ 0 h 937"/>
                      <a:gd name="T10" fmla="*/ 0 w 4136"/>
                      <a:gd name="T11" fmla="*/ 0 h 937"/>
                      <a:gd name="T12" fmla="*/ 0 w 4136"/>
                      <a:gd name="T13" fmla="*/ 0 h 937"/>
                      <a:gd name="T14" fmla="*/ 0 w 4136"/>
                      <a:gd name="T15" fmla="*/ 0 h 937"/>
                      <a:gd name="T16" fmla="*/ 0 w 4136"/>
                      <a:gd name="T17" fmla="*/ 0 h 937"/>
                      <a:gd name="T18" fmla="*/ 0 w 4136"/>
                      <a:gd name="T19" fmla="*/ 0 h 937"/>
                      <a:gd name="T20" fmla="*/ 0 w 4136"/>
                      <a:gd name="T21" fmla="*/ 0 h 937"/>
                      <a:gd name="T22" fmla="*/ 0 w 4136"/>
                      <a:gd name="T23" fmla="*/ 0 h 937"/>
                      <a:gd name="T24" fmla="*/ 0 w 4136"/>
                      <a:gd name="T25" fmla="*/ 0 h 937"/>
                      <a:gd name="T26" fmla="*/ 0 w 4136"/>
                      <a:gd name="T27" fmla="*/ 0 h 937"/>
                      <a:gd name="T28" fmla="*/ 0 w 4136"/>
                      <a:gd name="T29" fmla="*/ 0 h 937"/>
                      <a:gd name="T30" fmla="*/ 0 w 4136"/>
                      <a:gd name="T31" fmla="*/ 0 h 937"/>
                      <a:gd name="T32" fmla="*/ 0 w 4136"/>
                      <a:gd name="T33" fmla="*/ 0 h 937"/>
                      <a:gd name="T34" fmla="*/ 0 w 4136"/>
                      <a:gd name="T35" fmla="*/ 0 h 937"/>
                      <a:gd name="T36" fmla="*/ 0 w 4136"/>
                      <a:gd name="T37" fmla="*/ 0 h 937"/>
                      <a:gd name="T38" fmla="*/ 0 w 4136"/>
                      <a:gd name="T39" fmla="*/ 0 h 937"/>
                      <a:gd name="T40" fmla="*/ 0 w 4136"/>
                      <a:gd name="T41" fmla="*/ 0 h 937"/>
                      <a:gd name="T42" fmla="*/ 0 w 4136"/>
                      <a:gd name="T43" fmla="*/ 0 h 937"/>
                      <a:gd name="T44" fmla="*/ 0 w 4136"/>
                      <a:gd name="T45" fmla="*/ 0 h 937"/>
                      <a:gd name="T46" fmla="*/ 0 w 4136"/>
                      <a:gd name="T47" fmla="*/ 0 h 937"/>
                      <a:gd name="T48" fmla="*/ 0 w 4136"/>
                      <a:gd name="T49" fmla="*/ 0 h 937"/>
                      <a:gd name="T50" fmla="*/ 0 w 4136"/>
                      <a:gd name="T51" fmla="*/ 0 h 937"/>
                      <a:gd name="T52" fmla="*/ 0 w 4136"/>
                      <a:gd name="T53" fmla="*/ 0 h 937"/>
                      <a:gd name="T54" fmla="*/ 0 w 4136"/>
                      <a:gd name="T55" fmla="*/ 0 h 937"/>
                      <a:gd name="T56" fmla="*/ 0 w 4136"/>
                      <a:gd name="T57" fmla="*/ 0 h 937"/>
                      <a:gd name="T58" fmla="*/ 0 w 4136"/>
                      <a:gd name="T59" fmla="*/ 0 h 937"/>
                      <a:gd name="T60" fmla="*/ 0 w 4136"/>
                      <a:gd name="T61" fmla="*/ 0 h 937"/>
                      <a:gd name="T62" fmla="*/ 0 w 4136"/>
                      <a:gd name="T63" fmla="*/ 0 h 937"/>
                      <a:gd name="T64" fmla="*/ 0 w 4136"/>
                      <a:gd name="T65" fmla="*/ 0 h 937"/>
                      <a:gd name="T66" fmla="*/ 0 w 4136"/>
                      <a:gd name="T67" fmla="*/ 0 h 937"/>
                      <a:gd name="T68" fmla="*/ 0 w 4136"/>
                      <a:gd name="T69" fmla="*/ 0 h 937"/>
                      <a:gd name="T70" fmla="*/ 0 w 4136"/>
                      <a:gd name="T71" fmla="*/ 0 h 937"/>
                      <a:gd name="T72" fmla="*/ 0 w 4136"/>
                      <a:gd name="T73" fmla="*/ 0 h 937"/>
                      <a:gd name="T74" fmla="*/ 0 w 4136"/>
                      <a:gd name="T75" fmla="*/ 0 h 937"/>
                      <a:gd name="T76" fmla="*/ 0 w 4136"/>
                      <a:gd name="T77" fmla="*/ 0 h 937"/>
                      <a:gd name="T78" fmla="*/ 0 w 4136"/>
                      <a:gd name="T79" fmla="*/ 0 h 937"/>
                      <a:gd name="T80" fmla="*/ 0 w 4136"/>
                      <a:gd name="T81" fmla="*/ 0 h 937"/>
                      <a:gd name="T82" fmla="*/ 0 w 4136"/>
                      <a:gd name="T83" fmla="*/ 0 h 937"/>
                      <a:gd name="T84" fmla="*/ 0 w 4136"/>
                      <a:gd name="T85" fmla="*/ 0 h 937"/>
                      <a:gd name="T86" fmla="*/ 0 w 4136"/>
                      <a:gd name="T87" fmla="*/ 0 h 937"/>
                      <a:gd name="T88" fmla="*/ 0 w 4136"/>
                      <a:gd name="T89" fmla="*/ 0 h 937"/>
                      <a:gd name="T90" fmla="*/ 0 w 4136"/>
                      <a:gd name="T91" fmla="*/ 0 h 937"/>
                      <a:gd name="T92" fmla="*/ 0 w 4136"/>
                      <a:gd name="T93" fmla="*/ 0 h 937"/>
                      <a:gd name="T94" fmla="*/ 0 w 4136"/>
                      <a:gd name="T95" fmla="*/ 0 h 937"/>
                      <a:gd name="T96" fmla="*/ 0 w 4136"/>
                      <a:gd name="T97" fmla="*/ 0 h 937"/>
                      <a:gd name="T98" fmla="*/ 0 w 4136"/>
                      <a:gd name="T99" fmla="*/ 0 h 937"/>
                      <a:gd name="T100" fmla="*/ 0 w 4136"/>
                      <a:gd name="T101" fmla="*/ 0 h 937"/>
                      <a:gd name="T102" fmla="*/ 0 w 4136"/>
                      <a:gd name="T103" fmla="*/ 0 h 937"/>
                      <a:gd name="T104" fmla="*/ 0 w 4136"/>
                      <a:gd name="T105" fmla="*/ 0 h 937"/>
                      <a:gd name="T106" fmla="*/ 0 w 4136"/>
                      <a:gd name="T107" fmla="*/ 0 h 937"/>
                      <a:gd name="T108" fmla="*/ 0 w 4136"/>
                      <a:gd name="T109" fmla="*/ 0 h 937"/>
                      <a:gd name="T110" fmla="*/ 0 w 4136"/>
                      <a:gd name="T111" fmla="*/ 0 h 937"/>
                      <a:gd name="T112" fmla="*/ 0 w 4136"/>
                      <a:gd name="T113" fmla="*/ 0 h 937"/>
                      <a:gd name="T114" fmla="*/ 0 w 4136"/>
                      <a:gd name="T115" fmla="*/ 0 h 937"/>
                      <a:gd name="T116" fmla="*/ 0 w 4136"/>
                      <a:gd name="T117" fmla="*/ 0 h 937"/>
                      <a:gd name="T118" fmla="*/ 0 w 4136"/>
                      <a:gd name="T119" fmla="*/ 0 h 937"/>
                      <a:gd name="T120" fmla="*/ 0 w 4136"/>
                      <a:gd name="T121" fmla="*/ 0 h 937"/>
                      <a:gd name="T122" fmla="*/ 0 w 4136"/>
                      <a:gd name="T123" fmla="*/ 0 h 937"/>
                      <a:gd name="T124" fmla="*/ 0 w 4136"/>
                      <a:gd name="T125" fmla="*/ 0 h 9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36"/>
                      <a:gd name="T190" fmla="*/ 0 h 937"/>
                      <a:gd name="T191" fmla="*/ 4136 w 4136"/>
                      <a:gd name="T192" fmla="*/ 937 h 9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36" h="937">
                        <a:moveTo>
                          <a:pt x="56" y="607"/>
                        </a:moveTo>
                        <a:lnTo>
                          <a:pt x="108" y="504"/>
                        </a:lnTo>
                        <a:lnTo>
                          <a:pt x="121" y="486"/>
                        </a:lnTo>
                        <a:lnTo>
                          <a:pt x="145" y="470"/>
                        </a:lnTo>
                        <a:lnTo>
                          <a:pt x="172" y="457"/>
                        </a:lnTo>
                        <a:lnTo>
                          <a:pt x="275" y="430"/>
                        </a:lnTo>
                        <a:lnTo>
                          <a:pt x="433" y="399"/>
                        </a:lnTo>
                        <a:lnTo>
                          <a:pt x="607" y="369"/>
                        </a:lnTo>
                        <a:lnTo>
                          <a:pt x="766" y="342"/>
                        </a:lnTo>
                        <a:lnTo>
                          <a:pt x="920" y="317"/>
                        </a:lnTo>
                        <a:lnTo>
                          <a:pt x="952" y="355"/>
                        </a:lnTo>
                        <a:lnTo>
                          <a:pt x="1002" y="363"/>
                        </a:lnTo>
                        <a:lnTo>
                          <a:pt x="1064" y="363"/>
                        </a:lnTo>
                        <a:lnTo>
                          <a:pt x="1270" y="358"/>
                        </a:lnTo>
                        <a:lnTo>
                          <a:pt x="1586" y="355"/>
                        </a:lnTo>
                        <a:lnTo>
                          <a:pt x="2001" y="346"/>
                        </a:lnTo>
                        <a:lnTo>
                          <a:pt x="2110" y="346"/>
                        </a:lnTo>
                        <a:lnTo>
                          <a:pt x="2131" y="344"/>
                        </a:lnTo>
                        <a:lnTo>
                          <a:pt x="2142" y="334"/>
                        </a:lnTo>
                        <a:lnTo>
                          <a:pt x="2146" y="324"/>
                        </a:lnTo>
                        <a:lnTo>
                          <a:pt x="2146" y="313"/>
                        </a:lnTo>
                        <a:lnTo>
                          <a:pt x="2145" y="304"/>
                        </a:lnTo>
                        <a:lnTo>
                          <a:pt x="2141" y="295"/>
                        </a:lnTo>
                        <a:lnTo>
                          <a:pt x="2138" y="282"/>
                        </a:lnTo>
                        <a:lnTo>
                          <a:pt x="2107" y="133"/>
                        </a:lnTo>
                        <a:lnTo>
                          <a:pt x="2093" y="88"/>
                        </a:lnTo>
                        <a:lnTo>
                          <a:pt x="2083" y="67"/>
                        </a:lnTo>
                        <a:lnTo>
                          <a:pt x="2065" y="52"/>
                        </a:lnTo>
                        <a:lnTo>
                          <a:pt x="2048" y="46"/>
                        </a:lnTo>
                        <a:lnTo>
                          <a:pt x="2023" y="44"/>
                        </a:lnTo>
                        <a:lnTo>
                          <a:pt x="1967" y="43"/>
                        </a:lnTo>
                        <a:lnTo>
                          <a:pt x="1824" y="47"/>
                        </a:lnTo>
                        <a:lnTo>
                          <a:pt x="1702" y="53"/>
                        </a:lnTo>
                        <a:lnTo>
                          <a:pt x="1556" y="65"/>
                        </a:lnTo>
                        <a:lnTo>
                          <a:pt x="1517" y="70"/>
                        </a:lnTo>
                        <a:lnTo>
                          <a:pt x="1482" y="75"/>
                        </a:lnTo>
                        <a:lnTo>
                          <a:pt x="1451" y="82"/>
                        </a:lnTo>
                        <a:lnTo>
                          <a:pt x="1420" y="92"/>
                        </a:lnTo>
                        <a:lnTo>
                          <a:pt x="1385" y="107"/>
                        </a:lnTo>
                        <a:lnTo>
                          <a:pt x="1248" y="181"/>
                        </a:lnTo>
                        <a:lnTo>
                          <a:pt x="948" y="342"/>
                        </a:lnTo>
                        <a:lnTo>
                          <a:pt x="931" y="322"/>
                        </a:lnTo>
                        <a:lnTo>
                          <a:pt x="1109" y="224"/>
                        </a:lnTo>
                        <a:lnTo>
                          <a:pt x="1222" y="164"/>
                        </a:lnTo>
                        <a:lnTo>
                          <a:pt x="1387" y="79"/>
                        </a:lnTo>
                        <a:lnTo>
                          <a:pt x="1423" y="65"/>
                        </a:lnTo>
                        <a:lnTo>
                          <a:pt x="1452" y="55"/>
                        </a:lnTo>
                        <a:lnTo>
                          <a:pt x="1481" y="48"/>
                        </a:lnTo>
                        <a:lnTo>
                          <a:pt x="1503" y="44"/>
                        </a:lnTo>
                        <a:lnTo>
                          <a:pt x="1549" y="37"/>
                        </a:lnTo>
                        <a:lnTo>
                          <a:pt x="1618" y="29"/>
                        </a:lnTo>
                        <a:lnTo>
                          <a:pt x="1840" y="9"/>
                        </a:lnTo>
                        <a:lnTo>
                          <a:pt x="2048" y="0"/>
                        </a:lnTo>
                        <a:lnTo>
                          <a:pt x="2246" y="0"/>
                        </a:lnTo>
                        <a:lnTo>
                          <a:pt x="2428" y="0"/>
                        </a:lnTo>
                        <a:lnTo>
                          <a:pt x="2540" y="1"/>
                        </a:lnTo>
                        <a:lnTo>
                          <a:pt x="2710" y="10"/>
                        </a:lnTo>
                        <a:lnTo>
                          <a:pt x="2819" y="16"/>
                        </a:lnTo>
                        <a:lnTo>
                          <a:pt x="2865" y="21"/>
                        </a:lnTo>
                        <a:lnTo>
                          <a:pt x="2906" y="28"/>
                        </a:lnTo>
                        <a:lnTo>
                          <a:pt x="2941" y="34"/>
                        </a:lnTo>
                        <a:lnTo>
                          <a:pt x="2968" y="43"/>
                        </a:lnTo>
                        <a:lnTo>
                          <a:pt x="2932" y="38"/>
                        </a:lnTo>
                        <a:lnTo>
                          <a:pt x="2897" y="37"/>
                        </a:lnTo>
                        <a:lnTo>
                          <a:pt x="2852" y="34"/>
                        </a:lnTo>
                        <a:lnTo>
                          <a:pt x="2776" y="30"/>
                        </a:lnTo>
                        <a:lnTo>
                          <a:pt x="2675" y="25"/>
                        </a:lnTo>
                        <a:lnTo>
                          <a:pt x="2517" y="19"/>
                        </a:lnTo>
                        <a:lnTo>
                          <a:pt x="2471" y="21"/>
                        </a:lnTo>
                        <a:lnTo>
                          <a:pt x="2441" y="25"/>
                        </a:lnTo>
                        <a:lnTo>
                          <a:pt x="2424" y="29"/>
                        </a:lnTo>
                        <a:lnTo>
                          <a:pt x="2413" y="34"/>
                        </a:lnTo>
                        <a:lnTo>
                          <a:pt x="2406" y="43"/>
                        </a:lnTo>
                        <a:lnTo>
                          <a:pt x="2402" y="51"/>
                        </a:lnTo>
                        <a:lnTo>
                          <a:pt x="2402" y="64"/>
                        </a:lnTo>
                        <a:lnTo>
                          <a:pt x="2406" y="77"/>
                        </a:lnTo>
                        <a:lnTo>
                          <a:pt x="2467" y="219"/>
                        </a:lnTo>
                        <a:lnTo>
                          <a:pt x="2485" y="243"/>
                        </a:lnTo>
                        <a:lnTo>
                          <a:pt x="2493" y="251"/>
                        </a:lnTo>
                        <a:lnTo>
                          <a:pt x="2502" y="261"/>
                        </a:lnTo>
                        <a:lnTo>
                          <a:pt x="2515" y="268"/>
                        </a:lnTo>
                        <a:lnTo>
                          <a:pt x="2531" y="273"/>
                        </a:lnTo>
                        <a:lnTo>
                          <a:pt x="2547" y="277"/>
                        </a:lnTo>
                        <a:lnTo>
                          <a:pt x="2572" y="278"/>
                        </a:lnTo>
                        <a:lnTo>
                          <a:pt x="2611" y="280"/>
                        </a:lnTo>
                        <a:lnTo>
                          <a:pt x="2696" y="280"/>
                        </a:lnTo>
                        <a:lnTo>
                          <a:pt x="2821" y="282"/>
                        </a:lnTo>
                        <a:lnTo>
                          <a:pt x="2921" y="283"/>
                        </a:lnTo>
                        <a:lnTo>
                          <a:pt x="3047" y="282"/>
                        </a:lnTo>
                        <a:lnTo>
                          <a:pt x="3187" y="283"/>
                        </a:lnTo>
                        <a:lnTo>
                          <a:pt x="3338" y="282"/>
                        </a:lnTo>
                        <a:lnTo>
                          <a:pt x="3418" y="282"/>
                        </a:lnTo>
                        <a:lnTo>
                          <a:pt x="3455" y="281"/>
                        </a:lnTo>
                        <a:lnTo>
                          <a:pt x="3529" y="285"/>
                        </a:lnTo>
                        <a:lnTo>
                          <a:pt x="3622" y="291"/>
                        </a:lnTo>
                        <a:lnTo>
                          <a:pt x="3700" y="297"/>
                        </a:lnTo>
                        <a:lnTo>
                          <a:pt x="3772" y="304"/>
                        </a:lnTo>
                        <a:lnTo>
                          <a:pt x="3903" y="321"/>
                        </a:lnTo>
                        <a:lnTo>
                          <a:pt x="3940" y="328"/>
                        </a:lnTo>
                        <a:lnTo>
                          <a:pt x="3954" y="332"/>
                        </a:lnTo>
                        <a:lnTo>
                          <a:pt x="3972" y="344"/>
                        </a:lnTo>
                        <a:lnTo>
                          <a:pt x="3988" y="359"/>
                        </a:lnTo>
                        <a:lnTo>
                          <a:pt x="4000" y="375"/>
                        </a:lnTo>
                        <a:lnTo>
                          <a:pt x="4009" y="394"/>
                        </a:lnTo>
                        <a:lnTo>
                          <a:pt x="4017" y="418"/>
                        </a:lnTo>
                        <a:lnTo>
                          <a:pt x="4023" y="444"/>
                        </a:lnTo>
                        <a:lnTo>
                          <a:pt x="4011" y="444"/>
                        </a:lnTo>
                        <a:lnTo>
                          <a:pt x="4009" y="513"/>
                        </a:lnTo>
                        <a:lnTo>
                          <a:pt x="4007" y="552"/>
                        </a:lnTo>
                        <a:lnTo>
                          <a:pt x="4003" y="563"/>
                        </a:lnTo>
                        <a:lnTo>
                          <a:pt x="4027" y="580"/>
                        </a:lnTo>
                        <a:lnTo>
                          <a:pt x="4027" y="599"/>
                        </a:lnTo>
                        <a:lnTo>
                          <a:pt x="4017" y="609"/>
                        </a:lnTo>
                        <a:lnTo>
                          <a:pt x="4006" y="617"/>
                        </a:lnTo>
                        <a:lnTo>
                          <a:pt x="4004" y="623"/>
                        </a:lnTo>
                        <a:lnTo>
                          <a:pt x="4052" y="631"/>
                        </a:lnTo>
                        <a:lnTo>
                          <a:pt x="4079" y="640"/>
                        </a:lnTo>
                        <a:lnTo>
                          <a:pt x="4106" y="649"/>
                        </a:lnTo>
                        <a:lnTo>
                          <a:pt x="4130" y="661"/>
                        </a:lnTo>
                        <a:lnTo>
                          <a:pt x="4136" y="701"/>
                        </a:lnTo>
                        <a:lnTo>
                          <a:pt x="4096" y="798"/>
                        </a:lnTo>
                        <a:lnTo>
                          <a:pt x="4085" y="816"/>
                        </a:lnTo>
                        <a:lnTo>
                          <a:pt x="4071" y="831"/>
                        </a:lnTo>
                        <a:lnTo>
                          <a:pt x="4055" y="839"/>
                        </a:lnTo>
                        <a:lnTo>
                          <a:pt x="4030" y="844"/>
                        </a:lnTo>
                        <a:lnTo>
                          <a:pt x="3908" y="851"/>
                        </a:lnTo>
                        <a:lnTo>
                          <a:pt x="3821" y="853"/>
                        </a:lnTo>
                        <a:lnTo>
                          <a:pt x="3705" y="863"/>
                        </a:lnTo>
                        <a:lnTo>
                          <a:pt x="3604" y="875"/>
                        </a:lnTo>
                        <a:lnTo>
                          <a:pt x="3536" y="887"/>
                        </a:lnTo>
                        <a:lnTo>
                          <a:pt x="3439" y="894"/>
                        </a:lnTo>
                        <a:lnTo>
                          <a:pt x="3336" y="900"/>
                        </a:lnTo>
                        <a:lnTo>
                          <a:pt x="3213" y="905"/>
                        </a:lnTo>
                        <a:lnTo>
                          <a:pt x="3008" y="907"/>
                        </a:lnTo>
                        <a:lnTo>
                          <a:pt x="2713" y="920"/>
                        </a:lnTo>
                        <a:lnTo>
                          <a:pt x="2670" y="761"/>
                        </a:lnTo>
                        <a:lnTo>
                          <a:pt x="2636" y="707"/>
                        </a:lnTo>
                        <a:lnTo>
                          <a:pt x="2598" y="652"/>
                        </a:lnTo>
                        <a:lnTo>
                          <a:pt x="2558" y="618"/>
                        </a:lnTo>
                        <a:lnTo>
                          <a:pt x="2510" y="590"/>
                        </a:lnTo>
                        <a:lnTo>
                          <a:pt x="2438" y="568"/>
                        </a:lnTo>
                        <a:lnTo>
                          <a:pt x="2356" y="558"/>
                        </a:lnTo>
                        <a:lnTo>
                          <a:pt x="2280" y="561"/>
                        </a:lnTo>
                        <a:lnTo>
                          <a:pt x="2216" y="575"/>
                        </a:lnTo>
                        <a:lnTo>
                          <a:pt x="2163" y="593"/>
                        </a:lnTo>
                        <a:lnTo>
                          <a:pt x="2136" y="612"/>
                        </a:lnTo>
                        <a:lnTo>
                          <a:pt x="2115" y="634"/>
                        </a:lnTo>
                        <a:lnTo>
                          <a:pt x="2086" y="680"/>
                        </a:lnTo>
                        <a:lnTo>
                          <a:pt x="2062" y="733"/>
                        </a:lnTo>
                        <a:lnTo>
                          <a:pt x="2048" y="789"/>
                        </a:lnTo>
                        <a:lnTo>
                          <a:pt x="2048" y="851"/>
                        </a:lnTo>
                        <a:lnTo>
                          <a:pt x="2062" y="937"/>
                        </a:lnTo>
                        <a:lnTo>
                          <a:pt x="761" y="871"/>
                        </a:lnTo>
                        <a:lnTo>
                          <a:pt x="739" y="830"/>
                        </a:lnTo>
                        <a:lnTo>
                          <a:pt x="722" y="789"/>
                        </a:lnTo>
                        <a:lnTo>
                          <a:pt x="712" y="756"/>
                        </a:lnTo>
                        <a:lnTo>
                          <a:pt x="702" y="720"/>
                        </a:lnTo>
                        <a:lnTo>
                          <a:pt x="696" y="684"/>
                        </a:lnTo>
                        <a:lnTo>
                          <a:pt x="681" y="650"/>
                        </a:lnTo>
                        <a:lnTo>
                          <a:pt x="666" y="621"/>
                        </a:lnTo>
                        <a:lnTo>
                          <a:pt x="652" y="600"/>
                        </a:lnTo>
                        <a:lnTo>
                          <a:pt x="629" y="580"/>
                        </a:lnTo>
                        <a:lnTo>
                          <a:pt x="609" y="559"/>
                        </a:lnTo>
                        <a:lnTo>
                          <a:pt x="588" y="545"/>
                        </a:lnTo>
                        <a:lnTo>
                          <a:pt x="556" y="535"/>
                        </a:lnTo>
                        <a:lnTo>
                          <a:pt x="510" y="529"/>
                        </a:lnTo>
                        <a:lnTo>
                          <a:pt x="463" y="529"/>
                        </a:lnTo>
                        <a:lnTo>
                          <a:pt x="417" y="535"/>
                        </a:lnTo>
                        <a:lnTo>
                          <a:pt x="387" y="545"/>
                        </a:lnTo>
                        <a:lnTo>
                          <a:pt x="360" y="565"/>
                        </a:lnTo>
                        <a:lnTo>
                          <a:pt x="339" y="585"/>
                        </a:lnTo>
                        <a:lnTo>
                          <a:pt x="318" y="612"/>
                        </a:lnTo>
                        <a:lnTo>
                          <a:pt x="303" y="645"/>
                        </a:lnTo>
                        <a:lnTo>
                          <a:pt x="297" y="669"/>
                        </a:lnTo>
                        <a:lnTo>
                          <a:pt x="295" y="714"/>
                        </a:lnTo>
                        <a:lnTo>
                          <a:pt x="291" y="745"/>
                        </a:lnTo>
                        <a:lnTo>
                          <a:pt x="295" y="784"/>
                        </a:lnTo>
                        <a:lnTo>
                          <a:pt x="292" y="833"/>
                        </a:lnTo>
                        <a:lnTo>
                          <a:pt x="116" y="829"/>
                        </a:lnTo>
                        <a:lnTo>
                          <a:pt x="103" y="821"/>
                        </a:lnTo>
                        <a:lnTo>
                          <a:pt x="93" y="811"/>
                        </a:lnTo>
                        <a:lnTo>
                          <a:pt x="84" y="780"/>
                        </a:lnTo>
                        <a:lnTo>
                          <a:pt x="65" y="769"/>
                        </a:lnTo>
                        <a:lnTo>
                          <a:pt x="44" y="756"/>
                        </a:lnTo>
                        <a:lnTo>
                          <a:pt x="20" y="731"/>
                        </a:lnTo>
                        <a:lnTo>
                          <a:pt x="17" y="683"/>
                        </a:lnTo>
                        <a:lnTo>
                          <a:pt x="0" y="674"/>
                        </a:lnTo>
                        <a:lnTo>
                          <a:pt x="6" y="635"/>
                        </a:lnTo>
                        <a:lnTo>
                          <a:pt x="56" y="607"/>
                        </a:lnTo>
                        <a:close/>
                      </a:path>
                    </a:pathLst>
                  </a:custGeom>
                  <a:solidFill>
                    <a:srgbClr val="CCCCFF"/>
                  </a:solidFill>
                  <a:ln w="9525">
                    <a:solidFill>
                      <a:srgbClr val="000000"/>
                    </a:solidFill>
                    <a:round/>
                    <a:headEnd/>
                    <a:tailEnd/>
                  </a:ln>
                </p:spPr>
                <p:txBody>
                  <a:bodyPr/>
                  <a:lstStyle/>
                  <a:p>
                    <a:endParaRPr lang="zh-CN" altLang="en-US">
                      <a:latin typeface="+mn-lt"/>
                      <a:ea typeface="+mn-ea"/>
                      <a:cs typeface="+mn-ea"/>
                      <a:sym typeface="+mn-lt"/>
                    </a:endParaRPr>
                  </a:p>
                </p:txBody>
              </p:sp>
              <p:sp>
                <p:nvSpPr>
                  <p:cNvPr id="40983" name="Freeform 91"/>
                  <p:cNvSpPr>
                    <a:spLocks/>
                  </p:cNvSpPr>
                  <p:nvPr/>
                </p:nvSpPr>
                <p:spPr bwMode="auto">
                  <a:xfrm>
                    <a:off x="2420" y="3779"/>
                    <a:ext cx="101" cy="24"/>
                  </a:xfrm>
                  <a:custGeom>
                    <a:avLst/>
                    <a:gdLst>
                      <a:gd name="T0" fmla="*/ 0 w 304"/>
                      <a:gd name="T1" fmla="*/ 0 h 49"/>
                      <a:gd name="T2" fmla="*/ 0 w 304"/>
                      <a:gd name="T3" fmla="*/ 0 h 49"/>
                      <a:gd name="T4" fmla="*/ 0 w 304"/>
                      <a:gd name="T5" fmla="*/ 0 h 49"/>
                      <a:gd name="T6" fmla="*/ 0 w 304"/>
                      <a:gd name="T7" fmla="*/ 0 h 49"/>
                      <a:gd name="T8" fmla="*/ 0 w 304"/>
                      <a:gd name="T9" fmla="*/ 0 h 49"/>
                      <a:gd name="T10" fmla="*/ 0 w 304"/>
                      <a:gd name="T11" fmla="*/ 0 h 49"/>
                      <a:gd name="T12" fmla="*/ 0 w 304"/>
                      <a:gd name="T13" fmla="*/ 0 h 49"/>
                      <a:gd name="T14" fmla="*/ 0 w 304"/>
                      <a:gd name="T15" fmla="*/ 0 h 49"/>
                      <a:gd name="T16" fmla="*/ 0 w 304"/>
                      <a:gd name="T17" fmla="*/ 0 h 49"/>
                      <a:gd name="T18" fmla="*/ 0 w 304"/>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4"/>
                      <a:gd name="T31" fmla="*/ 0 h 49"/>
                      <a:gd name="T32" fmla="*/ 304 w 304"/>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4" h="49">
                        <a:moveTo>
                          <a:pt x="7" y="0"/>
                        </a:moveTo>
                        <a:lnTo>
                          <a:pt x="2" y="19"/>
                        </a:lnTo>
                        <a:lnTo>
                          <a:pt x="0" y="38"/>
                        </a:lnTo>
                        <a:lnTo>
                          <a:pt x="20" y="48"/>
                        </a:lnTo>
                        <a:lnTo>
                          <a:pt x="293" y="49"/>
                        </a:lnTo>
                        <a:lnTo>
                          <a:pt x="298" y="27"/>
                        </a:lnTo>
                        <a:lnTo>
                          <a:pt x="304" y="3"/>
                        </a:lnTo>
                        <a:lnTo>
                          <a:pt x="193" y="5"/>
                        </a:lnTo>
                        <a:lnTo>
                          <a:pt x="51" y="5"/>
                        </a:lnTo>
                        <a:lnTo>
                          <a:pt x="7" y="0"/>
                        </a:lnTo>
                        <a:close/>
                      </a:path>
                    </a:pathLst>
                  </a:custGeom>
                  <a:solidFill>
                    <a:srgbClr val="000000"/>
                  </a:solidFill>
                  <a:ln w="9525">
                    <a:solidFill>
                      <a:srgbClr val="000000"/>
                    </a:solidFill>
                    <a:round/>
                    <a:headEnd/>
                    <a:tailEnd/>
                  </a:ln>
                </p:spPr>
                <p:txBody>
                  <a:bodyPr/>
                  <a:lstStyle/>
                  <a:p>
                    <a:endParaRPr lang="zh-CN" altLang="en-US">
                      <a:latin typeface="+mn-lt"/>
                      <a:ea typeface="+mn-ea"/>
                      <a:cs typeface="+mn-ea"/>
                      <a:sym typeface="+mn-lt"/>
                    </a:endParaRPr>
                  </a:p>
                </p:txBody>
              </p:sp>
              <p:grpSp>
                <p:nvGrpSpPr>
                  <p:cNvPr id="40984" name="Group 92"/>
                  <p:cNvGrpSpPr>
                    <a:grpSpLocks/>
                  </p:cNvGrpSpPr>
                  <p:nvPr/>
                </p:nvGrpSpPr>
                <p:grpSpPr bwMode="auto">
                  <a:xfrm>
                    <a:off x="2428" y="3465"/>
                    <a:ext cx="1326" cy="449"/>
                    <a:chOff x="2428" y="3465"/>
                    <a:chExt cx="1326" cy="449"/>
                  </a:xfrm>
                </p:grpSpPr>
                <p:sp>
                  <p:nvSpPr>
                    <p:cNvPr id="41013" name="Freeform 93"/>
                    <p:cNvSpPr>
                      <a:spLocks/>
                    </p:cNvSpPr>
                    <p:nvPr/>
                  </p:nvSpPr>
                  <p:spPr bwMode="auto">
                    <a:xfrm>
                      <a:off x="2458" y="3672"/>
                      <a:ext cx="1000" cy="39"/>
                    </a:xfrm>
                    <a:custGeom>
                      <a:avLst/>
                      <a:gdLst>
                        <a:gd name="T0" fmla="*/ 0 w 3000"/>
                        <a:gd name="T1" fmla="*/ 0 h 79"/>
                        <a:gd name="T2" fmla="*/ 0 w 3000"/>
                        <a:gd name="T3" fmla="*/ 0 h 79"/>
                        <a:gd name="T4" fmla="*/ 0 w 3000"/>
                        <a:gd name="T5" fmla="*/ 0 h 79"/>
                        <a:gd name="T6" fmla="*/ 0 w 3000"/>
                        <a:gd name="T7" fmla="*/ 0 h 79"/>
                        <a:gd name="T8" fmla="*/ 0 w 3000"/>
                        <a:gd name="T9" fmla="*/ 0 h 79"/>
                        <a:gd name="T10" fmla="*/ 0 w 3000"/>
                        <a:gd name="T11" fmla="*/ 0 h 79"/>
                        <a:gd name="T12" fmla="*/ 0 w 3000"/>
                        <a:gd name="T13" fmla="*/ 0 h 79"/>
                        <a:gd name="T14" fmla="*/ 0 w 3000"/>
                        <a:gd name="T15" fmla="*/ 0 h 79"/>
                        <a:gd name="T16" fmla="*/ 0 w 3000"/>
                        <a:gd name="T17" fmla="*/ 0 h 79"/>
                        <a:gd name="T18" fmla="*/ 0 w 3000"/>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00"/>
                        <a:gd name="T31" fmla="*/ 0 h 79"/>
                        <a:gd name="T32" fmla="*/ 3000 w 300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00" h="79">
                          <a:moveTo>
                            <a:pt x="0" y="79"/>
                          </a:moveTo>
                          <a:lnTo>
                            <a:pt x="88" y="65"/>
                          </a:lnTo>
                          <a:lnTo>
                            <a:pt x="178" y="53"/>
                          </a:lnTo>
                          <a:lnTo>
                            <a:pt x="267" y="45"/>
                          </a:lnTo>
                          <a:lnTo>
                            <a:pt x="515" y="30"/>
                          </a:lnTo>
                          <a:lnTo>
                            <a:pt x="884" y="17"/>
                          </a:lnTo>
                          <a:lnTo>
                            <a:pt x="1960" y="0"/>
                          </a:lnTo>
                          <a:lnTo>
                            <a:pt x="2345" y="0"/>
                          </a:lnTo>
                          <a:lnTo>
                            <a:pt x="2915" y="9"/>
                          </a:lnTo>
                          <a:lnTo>
                            <a:pt x="3000" y="2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41014" name="Line 94"/>
                    <p:cNvSpPr>
                      <a:spLocks noChangeShapeType="1"/>
                    </p:cNvSpPr>
                    <p:nvPr/>
                  </p:nvSpPr>
                  <p:spPr bwMode="auto">
                    <a:xfrm>
                      <a:off x="2428" y="3810"/>
                      <a:ext cx="9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grpSp>
                  <p:nvGrpSpPr>
                    <p:cNvPr id="41015" name="Group 95"/>
                    <p:cNvGrpSpPr>
                      <a:grpSpLocks/>
                    </p:cNvGrpSpPr>
                    <p:nvPr/>
                  </p:nvGrpSpPr>
                  <p:grpSpPr bwMode="auto">
                    <a:xfrm>
                      <a:off x="2654" y="3465"/>
                      <a:ext cx="1100" cy="449"/>
                      <a:chOff x="2654" y="3465"/>
                      <a:chExt cx="1100" cy="449"/>
                    </a:xfrm>
                  </p:grpSpPr>
                  <p:sp>
                    <p:nvSpPr>
                      <p:cNvPr id="41016" name="Freeform 96"/>
                      <p:cNvSpPr>
                        <a:spLocks/>
                      </p:cNvSpPr>
                      <p:nvPr/>
                    </p:nvSpPr>
                    <p:spPr bwMode="auto">
                      <a:xfrm>
                        <a:off x="3214" y="3465"/>
                        <a:ext cx="378" cy="145"/>
                      </a:xfrm>
                      <a:custGeom>
                        <a:avLst/>
                        <a:gdLst>
                          <a:gd name="T0" fmla="*/ 0 w 1133"/>
                          <a:gd name="T1" fmla="*/ 1 h 288"/>
                          <a:gd name="T2" fmla="*/ 0 w 1133"/>
                          <a:gd name="T3" fmla="*/ 1 h 288"/>
                          <a:gd name="T4" fmla="*/ 0 w 1133"/>
                          <a:gd name="T5" fmla="*/ 1 h 288"/>
                          <a:gd name="T6" fmla="*/ 0 w 1133"/>
                          <a:gd name="T7" fmla="*/ 1 h 288"/>
                          <a:gd name="T8" fmla="*/ 0 w 1133"/>
                          <a:gd name="T9" fmla="*/ 0 h 288"/>
                          <a:gd name="T10" fmla="*/ 0 w 1133"/>
                          <a:gd name="T11" fmla="*/ 1 h 288"/>
                          <a:gd name="T12" fmla="*/ 0 w 1133"/>
                          <a:gd name="T13" fmla="*/ 1 h 288"/>
                          <a:gd name="T14" fmla="*/ 0 w 1133"/>
                          <a:gd name="T15" fmla="*/ 1 h 288"/>
                          <a:gd name="T16" fmla="*/ 0 w 1133"/>
                          <a:gd name="T17" fmla="*/ 1 h 288"/>
                          <a:gd name="T18" fmla="*/ 0 w 1133"/>
                          <a:gd name="T19" fmla="*/ 1 h 288"/>
                          <a:gd name="T20" fmla="*/ 0 w 1133"/>
                          <a:gd name="T21" fmla="*/ 1 h 288"/>
                          <a:gd name="T22" fmla="*/ 0 w 1133"/>
                          <a:gd name="T23" fmla="*/ 1 h 288"/>
                          <a:gd name="T24" fmla="*/ 0 w 1133"/>
                          <a:gd name="T25" fmla="*/ 1 h 288"/>
                          <a:gd name="T26" fmla="*/ 0 w 1133"/>
                          <a:gd name="T27" fmla="*/ 1 h 288"/>
                          <a:gd name="T28" fmla="*/ 0 w 1133"/>
                          <a:gd name="T29" fmla="*/ 1 h 288"/>
                          <a:gd name="T30" fmla="*/ 0 w 1133"/>
                          <a:gd name="T31" fmla="*/ 1 h 288"/>
                          <a:gd name="T32" fmla="*/ 0 w 1133"/>
                          <a:gd name="T33" fmla="*/ 1 h 288"/>
                          <a:gd name="T34" fmla="*/ 0 w 1133"/>
                          <a:gd name="T35" fmla="*/ 1 h 288"/>
                          <a:gd name="T36" fmla="*/ 0 w 1133"/>
                          <a:gd name="T37" fmla="*/ 1 h 288"/>
                          <a:gd name="T38" fmla="*/ 0 w 1133"/>
                          <a:gd name="T39" fmla="*/ 1 h 288"/>
                          <a:gd name="T40" fmla="*/ 0 w 1133"/>
                          <a:gd name="T41" fmla="*/ 1 h 288"/>
                          <a:gd name="T42" fmla="*/ 0 w 1133"/>
                          <a:gd name="T43" fmla="*/ 1 h 288"/>
                          <a:gd name="T44" fmla="*/ 0 w 1133"/>
                          <a:gd name="T45" fmla="*/ 1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33"/>
                          <a:gd name="T70" fmla="*/ 0 h 288"/>
                          <a:gd name="T71" fmla="*/ 1133 w 1133"/>
                          <a:gd name="T72" fmla="*/ 288 h 2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33" h="288">
                            <a:moveTo>
                              <a:pt x="502" y="21"/>
                            </a:moveTo>
                            <a:lnTo>
                              <a:pt x="395" y="14"/>
                            </a:lnTo>
                            <a:lnTo>
                              <a:pt x="273" y="7"/>
                            </a:lnTo>
                            <a:lnTo>
                              <a:pt x="144" y="2"/>
                            </a:lnTo>
                            <a:lnTo>
                              <a:pt x="91" y="0"/>
                            </a:lnTo>
                            <a:lnTo>
                              <a:pt x="59" y="3"/>
                            </a:lnTo>
                            <a:lnTo>
                              <a:pt x="34" y="8"/>
                            </a:lnTo>
                            <a:lnTo>
                              <a:pt x="16" y="17"/>
                            </a:lnTo>
                            <a:lnTo>
                              <a:pt x="5" y="29"/>
                            </a:lnTo>
                            <a:lnTo>
                              <a:pt x="0" y="46"/>
                            </a:lnTo>
                            <a:lnTo>
                              <a:pt x="0" y="63"/>
                            </a:lnTo>
                            <a:lnTo>
                              <a:pt x="63" y="212"/>
                            </a:lnTo>
                            <a:lnTo>
                              <a:pt x="72" y="227"/>
                            </a:lnTo>
                            <a:lnTo>
                              <a:pt x="83" y="243"/>
                            </a:lnTo>
                            <a:lnTo>
                              <a:pt x="94" y="257"/>
                            </a:lnTo>
                            <a:lnTo>
                              <a:pt x="111" y="270"/>
                            </a:lnTo>
                            <a:lnTo>
                              <a:pt x="132" y="279"/>
                            </a:lnTo>
                            <a:lnTo>
                              <a:pt x="155" y="286"/>
                            </a:lnTo>
                            <a:lnTo>
                              <a:pt x="190" y="288"/>
                            </a:lnTo>
                            <a:lnTo>
                              <a:pt x="523" y="286"/>
                            </a:lnTo>
                            <a:lnTo>
                              <a:pt x="697" y="284"/>
                            </a:lnTo>
                            <a:lnTo>
                              <a:pt x="862" y="283"/>
                            </a:lnTo>
                            <a:lnTo>
                              <a:pt x="1133" y="27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41017" name="Freeform 97"/>
                      <p:cNvSpPr>
                        <a:spLocks/>
                      </p:cNvSpPr>
                      <p:nvPr/>
                    </p:nvSpPr>
                    <p:spPr bwMode="auto">
                      <a:xfrm>
                        <a:off x="2682" y="3622"/>
                        <a:ext cx="355" cy="288"/>
                      </a:xfrm>
                      <a:custGeom>
                        <a:avLst/>
                        <a:gdLst>
                          <a:gd name="T0" fmla="*/ 0 w 1065"/>
                          <a:gd name="T1" fmla="*/ 0 h 575"/>
                          <a:gd name="T2" fmla="*/ 0 w 1065"/>
                          <a:gd name="T3" fmla="*/ 1 h 575"/>
                          <a:gd name="T4" fmla="*/ 0 w 1065"/>
                          <a:gd name="T5" fmla="*/ 1 h 575"/>
                          <a:gd name="T6" fmla="*/ 0 w 1065"/>
                          <a:gd name="T7" fmla="*/ 1 h 575"/>
                          <a:gd name="T8" fmla="*/ 0 w 1065"/>
                          <a:gd name="T9" fmla="*/ 1 h 575"/>
                          <a:gd name="T10" fmla="*/ 0 w 1065"/>
                          <a:gd name="T11" fmla="*/ 1 h 575"/>
                          <a:gd name="T12" fmla="*/ 0 w 1065"/>
                          <a:gd name="T13" fmla="*/ 1 h 575"/>
                          <a:gd name="T14" fmla="*/ 0 w 1065"/>
                          <a:gd name="T15" fmla="*/ 1 h 575"/>
                          <a:gd name="T16" fmla="*/ 0 w 1065"/>
                          <a:gd name="T17" fmla="*/ 1 h 575"/>
                          <a:gd name="T18" fmla="*/ 0 w 1065"/>
                          <a:gd name="T19" fmla="*/ 1 h 575"/>
                          <a:gd name="T20" fmla="*/ 0 w 1065"/>
                          <a:gd name="T21" fmla="*/ 1 h 575"/>
                          <a:gd name="T22" fmla="*/ 0 w 1065"/>
                          <a:gd name="T23" fmla="*/ 1 h 575"/>
                          <a:gd name="T24" fmla="*/ 0 w 1065"/>
                          <a:gd name="T25" fmla="*/ 1 h 575"/>
                          <a:gd name="T26" fmla="*/ 0 w 1065"/>
                          <a:gd name="T27" fmla="*/ 1 h 575"/>
                          <a:gd name="T28" fmla="*/ 0 w 1065"/>
                          <a:gd name="T29" fmla="*/ 1 h 575"/>
                          <a:gd name="T30" fmla="*/ 0 w 1065"/>
                          <a:gd name="T31" fmla="*/ 1 h 575"/>
                          <a:gd name="T32" fmla="*/ 0 w 1065"/>
                          <a:gd name="T33" fmla="*/ 1 h 575"/>
                          <a:gd name="T34" fmla="*/ 0 w 1065"/>
                          <a:gd name="T35" fmla="*/ 1 h 575"/>
                          <a:gd name="T36" fmla="*/ 0 w 1065"/>
                          <a:gd name="T37" fmla="*/ 1 h 575"/>
                          <a:gd name="T38" fmla="*/ 0 w 1065"/>
                          <a:gd name="T39" fmla="*/ 1 h 575"/>
                          <a:gd name="T40" fmla="*/ 0 w 1065"/>
                          <a:gd name="T41" fmla="*/ 1 h 575"/>
                          <a:gd name="T42" fmla="*/ 0 w 1065"/>
                          <a:gd name="T43" fmla="*/ 1 h 575"/>
                          <a:gd name="T44" fmla="*/ 0 w 1065"/>
                          <a:gd name="T45" fmla="*/ 1 h 575"/>
                          <a:gd name="T46" fmla="*/ 0 w 1065"/>
                          <a:gd name="T47" fmla="*/ 1 h 575"/>
                          <a:gd name="T48" fmla="*/ 0 w 1065"/>
                          <a:gd name="T49" fmla="*/ 1 h 575"/>
                          <a:gd name="T50" fmla="*/ 0 w 1065"/>
                          <a:gd name="T51" fmla="*/ 1 h 5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5"/>
                          <a:gd name="T79" fmla="*/ 0 h 575"/>
                          <a:gd name="T80" fmla="*/ 1065 w 1065"/>
                          <a:gd name="T81" fmla="*/ 575 h 5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5" h="575">
                            <a:moveTo>
                              <a:pt x="145" y="0"/>
                            </a:moveTo>
                            <a:lnTo>
                              <a:pt x="104" y="32"/>
                            </a:lnTo>
                            <a:lnTo>
                              <a:pt x="82" y="52"/>
                            </a:lnTo>
                            <a:lnTo>
                              <a:pt x="65" y="70"/>
                            </a:lnTo>
                            <a:lnTo>
                              <a:pt x="50" y="88"/>
                            </a:lnTo>
                            <a:lnTo>
                              <a:pt x="35" y="107"/>
                            </a:lnTo>
                            <a:lnTo>
                              <a:pt x="27" y="123"/>
                            </a:lnTo>
                            <a:lnTo>
                              <a:pt x="14" y="182"/>
                            </a:lnTo>
                            <a:lnTo>
                              <a:pt x="6" y="241"/>
                            </a:lnTo>
                            <a:lnTo>
                              <a:pt x="0" y="290"/>
                            </a:lnTo>
                            <a:lnTo>
                              <a:pt x="0" y="319"/>
                            </a:lnTo>
                            <a:lnTo>
                              <a:pt x="1" y="368"/>
                            </a:lnTo>
                            <a:lnTo>
                              <a:pt x="8" y="408"/>
                            </a:lnTo>
                            <a:lnTo>
                              <a:pt x="16" y="446"/>
                            </a:lnTo>
                            <a:lnTo>
                              <a:pt x="24" y="476"/>
                            </a:lnTo>
                            <a:lnTo>
                              <a:pt x="35" y="502"/>
                            </a:lnTo>
                            <a:lnTo>
                              <a:pt x="51" y="530"/>
                            </a:lnTo>
                            <a:lnTo>
                              <a:pt x="219" y="538"/>
                            </a:lnTo>
                            <a:lnTo>
                              <a:pt x="1065" y="575"/>
                            </a:lnTo>
                            <a:lnTo>
                              <a:pt x="1043" y="459"/>
                            </a:lnTo>
                            <a:lnTo>
                              <a:pt x="1029" y="339"/>
                            </a:lnTo>
                            <a:lnTo>
                              <a:pt x="1022" y="110"/>
                            </a:lnTo>
                            <a:lnTo>
                              <a:pt x="1025" y="89"/>
                            </a:lnTo>
                            <a:lnTo>
                              <a:pt x="1033" y="66"/>
                            </a:lnTo>
                            <a:lnTo>
                              <a:pt x="1042" y="43"/>
                            </a:lnTo>
                            <a:lnTo>
                              <a:pt x="1059" y="32"/>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41018" name="Freeform 98"/>
                      <p:cNvSpPr>
                        <a:spLocks/>
                      </p:cNvSpPr>
                      <p:nvPr/>
                    </p:nvSpPr>
                    <p:spPr bwMode="auto">
                      <a:xfrm>
                        <a:off x="2718" y="3478"/>
                        <a:ext cx="427" cy="177"/>
                      </a:xfrm>
                      <a:custGeom>
                        <a:avLst/>
                        <a:gdLst>
                          <a:gd name="T0" fmla="*/ 0 w 1280"/>
                          <a:gd name="T1" fmla="*/ 1 h 354"/>
                          <a:gd name="T2" fmla="*/ 0 w 1280"/>
                          <a:gd name="T3" fmla="*/ 1 h 354"/>
                          <a:gd name="T4" fmla="*/ 0 w 1280"/>
                          <a:gd name="T5" fmla="*/ 1 h 354"/>
                          <a:gd name="T6" fmla="*/ 0 w 1280"/>
                          <a:gd name="T7" fmla="*/ 1 h 354"/>
                          <a:gd name="T8" fmla="*/ 0 w 1280"/>
                          <a:gd name="T9" fmla="*/ 1 h 354"/>
                          <a:gd name="T10" fmla="*/ 0 w 1280"/>
                          <a:gd name="T11" fmla="*/ 1 h 354"/>
                          <a:gd name="T12" fmla="*/ 0 w 1280"/>
                          <a:gd name="T13" fmla="*/ 1 h 354"/>
                          <a:gd name="T14" fmla="*/ 0 w 1280"/>
                          <a:gd name="T15" fmla="*/ 1 h 354"/>
                          <a:gd name="T16" fmla="*/ 0 w 1280"/>
                          <a:gd name="T17" fmla="*/ 1 h 354"/>
                          <a:gd name="T18" fmla="*/ 0 w 1280"/>
                          <a:gd name="T19" fmla="*/ 1 h 354"/>
                          <a:gd name="T20" fmla="*/ 0 w 1280"/>
                          <a:gd name="T21" fmla="*/ 1 h 354"/>
                          <a:gd name="T22" fmla="*/ 0 w 1280"/>
                          <a:gd name="T23" fmla="*/ 1 h 354"/>
                          <a:gd name="T24" fmla="*/ 0 w 1280"/>
                          <a:gd name="T25" fmla="*/ 1 h 354"/>
                          <a:gd name="T26" fmla="*/ 0 w 1280"/>
                          <a:gd name="T27" fmla="*/ 1 h 354"/>
                          <a:gd name="T28" fmla="*/ 0 w 1280"/>
                          <a:gd name="T29" fmla="*/ 1 h 354"/>
                          <a:gd name="T30" fmla="*/ 0 w 1280"/>
                          <a:gd name="T31" fmla="*/ 1 h 354"/>
                          <a:gd name="T32" fmla="*/ 0 w 1280"/>
                          <a:gd name="T33" fmla="*/ 1 h 354"/>
                          <a:gd name="T34" fmla="*/ 0 w 1280"/>
                          <a:gd name="T35" fmla="*/ 1 h 354"/>
                          <a:gd name="T36" fmla="*/ 0 w 1280"/>
                          <a:gd name="T37" fmla="*/ 1 h 354"/>
                          <a:gd name="T38" fmla="*/ 0 w 1280"/>
                          <a:gd name="T39" fmla="*/ 1 h 354"/>
                          <a:gd name="T40" fmla="*/ 0 w 1280"/>
                          <a:gd name="T41" fmla="*/ 1 h 354"/>
                          <a:gd name="T42" fmla="*/ 0 w 1280"/>
                          <a:gd name="T43" fmla="*/ 1 h 354"/>
                          <a:gd name="T44" fmla="*/ 0 w 1280"/>
                          <a:gd name="T45" fmla="*/ 1 h 354"/>
                          <a:gd name="T46" fmla="*/ 0 w 1280"/>
                          <a:gd name="T47" fmla="*/ 1 h 354"/>
                          <a:gd name="T48" fmla="*/ 0 w 1280"/>
                          <a:gd name="T49" fmla="*/ 1 h 354"/>
                          <a:gd name="T50" fmla="*/ 0 w 1280"/>
                          <a:gd name="T51" fmla="*/ 1 h 354"/>
                          <a:gd name="T52" fmla="*/ 0 w 1280"/>
                          <a:gd name="T53" fmla="*/ 1 h 354"/>
                          <a:gd name="T54" fmla="*/ 0 w 1280"/>
                          <a:gd name="T55" fmla="*/ 1 h 354"/>
                          <a:gd name="T56" fmla="*/ 0 w 1280"/>
                          <a:gd name="T57" fmla="*/ 0 h 354"/>
                          <a:gd name="T58" fmla="*/ 0 w 1280"/>
                          <a:gd name="T59" fmla="*/ 0 h 354"/>
                          <a:gd name="T60" fmla="*/ 0 w 1280"/>
                          <a:gd name="T61" fmla="*/ 0 h 3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80"/>
                          <a:gd name="T94" fmla="*/ 0 h 354"/>
                          <a:gd name="T95" fmla="*/ 1280 w 1280"/>
                          <a:gd name="T96" fmla="*/ 354 h 3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80" h="354">
                            <a:moveTo>
                              <a:pt x="555" y="41"/>
                            </a:moveTo>
                            <a:lnTo>
                              <a:pt x="491" y="67"/>
                            </a:lnTo>
                            <a:lnTo>
                              <a:pt x="432" y="96"/>
                            </a:lnTo>
                            <a:lnTo>
                              <a:pt x="373" y="129"/>
                            </a:lnTo>
                            <a:lnTo>
                              <a:pt x="314" y="160"/>
                            </a:lnTo>
                            <a:lnTo>
                              <a:pt x="256" y="191"/>
                            </a:lnTo>
                            <a:lnTo>
                              <a:pt x="197" y="223"/>
                            </a:lnTo>
                            <a:lnTo>
                              <a:pt x="134" y="255"/>
                            </a:lnTo>
                            <a:lnTo>
                              <a:pt x="78" y="290"/>
                            </a:lnTo>
                            <a:lnTo>
                              <a:pt x="38" y="318"/>
                            </a:lnTo>
                            <a:lnTo>
                              <a:pt x="0" y="351"/>
                            </a:lnTo>
                            <a:lnTo>
                              <a:pt x="202" y="354"/>
                            </a:lnTo>
                            <a:lnTo>
                              <a:pt x="929" y="346"/>
                            </a:lnTo>
                            <a:lnTo>
                              <a:pt x="1212" y="341"/>
                            </a:lnTo>
                            <a:lnTo>
                              <a:pt x="1237" y="340"/>
                            </a:lnTo>
                            <a:lnTo>
                              <a:pt x="1257" y="335"/>
                            </a:lnTo>
                            <a:lnTo>
                              <a:pt x="1273" y="322"/>
                            </a:lnTo>
                            <a:lnTo>
                              <a:pt x="1280" y="305"/>
                            </a:lnTo>
                            <a:lnTo>
                              <a:pt x="1280" y="291"/>
                            </a:lnTo>
                            <a:lnTo>
                              <a:pt x="1279" y="277"/>
                            </a:lnTo>
                            <a:lnTo>
                              <a:pt x="1274" y="262"/>
                            </a:lnTo>
                            <a:lnTo>
                              <a:pt x="1225" y="68"/>
                            </a:lnTo>
                            <a:lnTo>
                              <a:pt x="1218" y="51"/>
                            </a:lnTo>
                            <a:lnTo>
                              <a:pt x="1212" y="39"/>
                            </a:lnTo>
                            <a:lnTo>
                              <a:pt x="1202" y="24"/>
                            </a:lnTo>
                            <a:lnTo>
                              <a:pt x="1192" y="16"/>
                            </a:lnTo>
                            <a:lnTo>
                              <a:pt x="1180" y="7"/>
                            </a:lnTo>
                            <a:lnTo>
                              <a:pt x="1166" y="4"/>
                            </a:lnTo>
                            <a:lnTo>
                              <a:pt x="1145" y="0"/>
                            </a:lnTo>
                            <a:lnTo>
                              <a:pt x="1113" y="0"/>
                            </a:lnTo>
                            <a:lnTo>
                              <a:pt x="1054"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41019" name="Line 99"/>
                      <p:cNvSpPr>
                        <a:spLocks noChangeShapeType="1"/>
                      </p:cNvSpPr>
                      <p:nvPr/>
                    </p:nvSpPr>
                    <p:spPr bwMode="auto">
                      <a:xfrm>
                        <a:off x="2654" y="3813"/>
                        <a:ext cx="457" cy="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grpSp>
                    <p:nvGrpSpPr>
                      <p:cNvPr id="41020" name="Group 100"/>
                      <p:cNvGrpSpPr>
                        <a:grpSpLocks/>
                      </p:cNvGrpSpPr>
                      <p:nvPr/>
                    </p:nvGrpSpPr>
                    <p:grpSpPr bwMode="auto">
                      <a:xfrm>
                        <a:off x="3281" y="3610"/>
                        <a:ext cx="473" cy="304"/>
                        <a:chOff x="3281" y="3610"/>
                        <a:chExt cx="473" cy="304"/>
                      </a:xfrm>
                    </p:grpSpPr>
                    <p:sp>
                      <p:nvSpPr>
                        <p:cNvPr id="41021" name="Freeform 101"/>
                        <p:cNvSpPr>
                          <a:spLocks/>
                        </p:cNvSpPr>
                        <p:nvPr/>
                      </p:nvSpPr>
                      <p:spPr bwMode="auto">
                        <a:xfrm>
                          <a:off x="3281" y="3610"/>
                          <a:ext cx="241" cy="78"/>
                        </a:xfrm>
                        <a:custGeom>
                          <a:avLst/>
                          <a:gdLst>
                            <a:gd name="T0" fmla="*/ 0 w 723"/>
                            <a:gd name="T1" fmla="*/ 0 h 158"/>
                            <a:gd name="T2" fmla="*/ 0 w 723"/>
                            <a:gd name="T3" fmla="*/ 0 h 158"/>
                            <a:gd name="T4" fmla="*/ 0 w 723"/>
                            <a:gd name="T5" fmla="*/ 0 h 158"/>
                            <a:gd name="T6" fmla="*/ 0 w 723"/>
                            <a:gd name="T7" fmla="*/ 0 h 158"/>
                            <a:gd name="T8" fmla="*/ 0 w 723"/>
                            <a:gd name="T9" fmla="*/ 0 h 158"/>
                            <a:gd name="T10" fmla="*/ 0 w 723"/>
                            <a:gd name="T11" fmla="*/ 0 h 158"/>
                            <a:gd name="T12" fmla="*/ 0 w 723"/>
                            <a:gd name="T13" fmla="*/ 0 h 158"/>
                            <a:gd name="T14" fmla="*/ 0 w 723"/>
                            <a:gd name="T15" fmla="*/ 0 h 158"/>
                            <a:gd name="T16" fmla="*/ 0 w 723"/>
                            <a:gd name="T17" fmla="*/ 0 h 158"/>
                            <a:gd name="T18" fmla="*/ 0 w 723"/>
                            <a:gd name="T19" fmla="*/ 0 h 158"/>
                            <a:gd name="T20" fmla="*/ 0 w 723"/>
                            <a:gd name="T21" fmla="*/ 0 h 158"/>
                            <a:gd name="T22" fmla="*/ 0 w 723"/>
                            <a:gd name="T23" fmla="*/ 0 h 158"/>
                            <a:gd name="T24" fmla="*/ 0 w 723"/>
                            <a:gd name="T25" fmla="*/ 0 h 158"/>
                            <a:gd name="T26" fmla="*/ 0 w 723"/>
                            <a:gd name="T27" fmla="*/ 0 h 1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3"/>
                            <a:gd name="T43" fmla="*/ 0 h 158"/>
                            <a:gd name="T44" fmla="*/ 723 w 723"/>
                            <a:gd name="T45" fmla="*/ 158 h 1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3" h="158">
                              <a:moveTo>
                                <a:pt x="0" y="0"/>
                              </a:moveTo>
                              <a:lnTo>
                                <a:pt x="275" y="9"/>
                              </a:lnTo>
                              <a:lnTo>
                                <a:pt x="387" y="14"/>
                              </a:lnTo>
                              <a:lnTo>
                                <a:pt x="468" y="18"/>
                              </a:lnTo>
                              <a:lnTo>
                                <a:pt x="537" y="22"/>
                              </a:lnTo>
                              <a:lnTo>
                                <a:pt x="609" y="28"/>
                              </a:lnTo>
                              <a:lnTo>
                                <a:pt x="639" y="33"/>
                              </a:lnTo>
                              <a:lnTo>
                                <a:pt x="662" y="46"/>
                              </a:lnTo>
                              <a:lnTo>
                                <a:pt x="678" y="59"/>
                              </a:lnTo>
                              <a:lnTo>
                                <a:pt x="692" y="73"/>
                              </a:lnTo>
                              <a:lnTo>
                                <a:pt x="703" y="92"/>
                              </a:lnTo>
                              <a:lnTo>
                                <a:pt x="712" y="105"/>
                              </a:lnTo>
                              <a:lnTo>
                                <a:pt x="718" y="127"/>
                              </a:lnTo>
                              <a:lnTo>
                                <a:pt x="723" y="15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41022" name="Freeform 102"/>
                        <p:cNvSpPr>
                          <a:spLocks/>
                        </p:cNvSpPr>
                        <p:nvPr/>
                      </p:nvSpPr>
                      <p:spPr bwMode="auto">
                        <a:xfrm>
                          <a:off x="3423" y="3826"/>
                          <a:ext cx="24" cy="88"/>
                        </a:xfrm>
                        <a:custGeom>
                          <a:avLst/>
                          <a:gdLst>
                            <a:gd name="T0" fmla="*/ 0 w 71"/>
                            <a:gd name="T1" fmla="*/ 0 h 175"/>
                            <a:gd name="T2" fmla="*/ 0 w 71"/>
                            <a:gd name="T3" fmla="*/ 1 h 175"/>
                            <a:gd name="T4" fmla="*/ 0 w 71"/>
                            <a:gd name="T5" fmla="*/ 1 h 175"/>
                            <a:gd name="T6" fmla="*/ 0 w 71"/>
                            <a:gd name="T7" fmla="*/ 1 h 175"/>
                            <a:gd name="T8" fmla="*/ 0 w 71"/>
                            <a:gd name="T9" fmla="*/ 1 h 175"/>
                            <a:gd name="T10" fmla="*/ 0 w 71"/>
                            <a:gd name="T11" fmla="*/ 1 h 175"/>
                            <a:gd name="T12" fmla="*/ 0 w 71"/>
                            <a:gd name="T13" fmla="*/ 1 h 175"/>
                            <a:gd name="T14" fmla="*/ 0 w 71"/>
                            <a:gd name="T15" fmla="*/ 1 h 175"/>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175"/>
                            <a:gd name="T26" fmla="*/ 71 w 71"/>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175">
                              <a:moveTo>
                                <a:pt x="0" y="0"/>
                              </a:moveTo>
                              <a:lnTo>
                                <a:pt x="1" y="42"/>
                              </a:lnTo>
                              <a:lnTo>
                                <a:pt x="5" y="68"/>
                              </a:lnTo>
                              <a:lnTo>
                                <a:pt x="9" y="96"/>
                              </a:lnTo>
                              <a:lnTo>
                                <a:pt x="14" y="121"/>
                              </a:lnTo>
                              <a:lnTo>
                                <a:pt x="27" y="142"/>
                              </a:lnTo>
                              <a:lnTo>
                                <a:pt x="43" y="159"/>
                              </a:lnTo>
                              <a:lnTo>
                                <a:pt x="71" y="17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41023" name="Freeform 103"/>
                        <p:cNvSpPr>
                          <a:spLocks/>
                        </p:cNvSpPr>
                        <p:nvPr/>
                      </p:nvSpPr>
                      <p:spPr bwMode="auto">
                        <a:xfrm>
                          <a:off x="3599" y="3826"/>
                          <a:ext cx="30" cy="80"/>
                        </a:xfrm>
                        <a:custGeom>
                          <a:avLst/>
                          <a:gdLst>
                            <a:gd name="T0" fmla="*/ 0 w 91"/>
                            <a:gd name="T1" fmla="*/ 0 h 160"/>
                            <a:gd name="T2" fmla="*/ 0 w 91"/>
                            <a:gd name="T3" fmla="*/ 1 h 160"/>
                            <a:gd name="T4" fmla="*/ 0 w 91"/>
                            <a:gd name="T5" fmla="*/ 1 h 160"/>
                            <a:gd name="T6" fmla="*/ 0 w 91"/>
                            <a:gd name="T7" fmla="*/ 1 h 160"/>
                            <a:gd name="T8" fmla="*/ 0 w 91"/>
                            <a:gd name="T9" fmla="*/ 1 h 160"/>
                            <a:gd name="T10" fmla="*/ 0 w 91"/>
                            <a:gd name="T11" fmla="*/ 1 h 160"/>
                            <a:gd name="T12" fmla="*/ 0 w 91"/>
                            <a:gd name="T13" fmla="*/ 1 h 160"/>
                            <a:gd name="T14" fmla="*/ 0 w 91"/>
                            <a:gd name="T15" fmla="*/ 1 h 160"/>
                            <a:gd name="T16" fmla="*/ 0 w 91"/>
                            <a:gd name="T17" fmla="*/ 1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160"/>
                            <a:gd name="T29" fmla="*/ 91 w 91"/>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160">
                              <a:moveTo>
                                <a:pt x="91" y="0"/>
                              </a:moveTo>
                              <a:lnTo>
                                <a:pt x="90" y="19"/>
                              </a:lnTo>
                              <a:lnTo>
                                <a:pt x="88" y="46"/>
                              </a:lnTo>
                              <a:lnTo>
                                <a:pt x="81" y="70"/>
                              </a:lnTo>
                              <a:lnTo>
                                <a:pt x="73" y="97"/>
                              </a:lnTo>
                              <a:lnTo>
                                <a:pt x="54" y="119"/>
                              </a:lnTo>
                              <a:lnTo>
                                <a:pt x="38" y="137"/>
                              </a:lnTo>
                              <a:lnTo>
                                <a:pt x="21" y="150"/>
                              </a:lnTo>
                              <a:lnTo>
                                <a:pt x="0" y="1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41024" name="Freeform 104"/>
                        <p:cNvSpPr>
                          <a:spLocks/>
                        </p:cNvSpPr>
                        <p:nvPr/>
                      </p:nvSpPr>
                      <p:spPr bwMode="auto">
                        <a:xfrm>
                          <a:off x="3493" y="3625"/>
                          <a:ext cx="240" cy="3"/>
                        </a:xfrm>
                        <a:custGeom>
                          <a:avLst/>
                          <a:gdLst>
                            <a:gd name="T0" fmla="*/ 0 w 722"/>
                            <a:gd name="T1" fmla="*/ 0 h 4"/>
                            <a:gd name="T2" fmla="*/ 0 w 722"/>
                            <a:gd name="T3" fmla="*/ 2 h 4"/>
                            <a:gd name="T4" fmla="*/ 0 w 722"/>
                            <a:gd name="T5" fmla="*/ 2 h 4"/>
                            <a:gd name="T6" fmla="*/ 0 w 722"/>
                            <a:gd name="T7" fmla="*/ 2 h 4"/>
                            <a:gd name="T8" fmla="*/ 0 w 722"/>
                            <a:gd name="T9" fmla="*/ 2 h 4"/>
                            <a:gd name="T10" fmla="*/ 0 w 722"/>
                            <a:gd name="T11" fmla="*/ 2 h 4"/>
                            <a:gd name="T12" fmla="*/ 0 60000 65536"/>
                            <a:gd name="T13" fmla="*/ 0 60000 65536"/>
                            <a:gd name="T14" fmla="*/ 0 60000 65536"/>
                            <a:gd name="T15" fmla="*/ 0 60000 65536"/>
                            <a:gd name="T16" fmla="*/ 0 60000 65536"/>
                            <a:gd name="T17" fmla="*/ 0 60000 65536"/>
                            <a:gd name="T18" fmla="*/ 0 w 722"/>
                            <a:gd name="T19" fmla="*/ 0 h 4"/>
                            <a:gd name="T20" fmla="*/ 722 w 722"/>
                            <a:gd name="T21" fmla="*/ 4 h 4"/>
                          </a:gdLst>
                          <a:ahLst/>
                          <a:cxnLst>
                            <a:cxn ang="T12">
                              <a:pos x="T0" y="T1"/>
                            </a:cxn>
                            <a:cxn ang="T13">
                              <a:pos x="T2" y="T3"/>
                            </a:cxn>
                            <a:cxn ang="T14">
                              <a:pos x="T4" y="T5"/>
                            </a:cxn>
                            <a:cxn ang="T15">
                              <a:pos x="T6" y="T7"/>
                            </a:cxn>
                            <a:cxn ang="T16">
                              <a:pos x="T8" y="T9"/>
                            </a:cxn>
                            <a:cxn ang="T17">
                              <a:pos x="T10" y="T11"/>
                            </a:cxn>
                          </a:cxnLst>
                          <a:rect l="T18" t="T19" r="T20" b="T21"/>
                          <a:pathLst>
                            <a:path w="722" h="4">
                              <a:moveTo>
                                <a:pt x="0" y="0"/>
                              </a:moveTo>
                              <a:lnTo>
                                <a:pt x="312" y="3"/>
                              </a:lnTo>
                              <a:lnTo>
                                <a:pt x="633" y="3"/>
                              </a:lnTo>
                              <a:lnTo>
                                <a:pt x="664" y="3"/>
                              </a:lnTo>
                              <a:lnTo>
                                <a:pt x="695" y="3"/>
                              </a:lnTo>
                              <a:lnTo>
                                <a:pt x="722" y="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41025" name="Freeform 105"/>
                        <p:cNvSpPr>
                          <a:spLocks/>
                        </p:cNvSpPr>
                        <p:nvPr/>
                      </p:nvSpPr>
                      <p:spPr bwMode="auto">
                        <a:xfrm>
                          <a:off x="3304" y="3830"/>
                          <a:ext cx="326" cy="8"/>
                        </a:xfrm>
                        <a:custGeom>
                          <a:avLst/>
                          <a:gdLst>
                            <a:gd name="T0" fmla="*/ 0 w 979"/>
                            <a:gd name="T1" fmla="*/ 0 h 18"/>
                            <a:gd name="T2" fmla="*/ 0 w 979"/>
                            <a:gd name="T3" fmla="*/ 0 h 18"/>
                            <a:gd name="T4" fmla="*/ 0 w 979"/>
                            <a:gd name="T5" fmla="*/ 0 h 18"/>
                            <a:gd name="T6" fmla="*/ 0 w 979"/>
                            <a:gd name="T7" fmla="*/ 0 h 18"/>
                            <a:gd name="T8" fmla="*/ 0 w 979"/>
                            <a:gd name="T9" fmla="*/ 0 h 18"/>
                            <a:gd name="T10" fmla="*/ 0 w 979"/>
                            <a:gd name="T11" fmla="*/ 0 h 18"/>
                            <a:gd name="T12" fmla="*/ 0 w 979"/>
                            <a:gd name="T13" fmla="*/ 0 h 18"/>
                            <a:gd name="T14" fmla="*/ 0 w 979"/>
                            <a:gd name="T15" fmla="*/ 0 h 18"/>
                            <a:gd name="T16" fmla="*/ 0 w 979"/>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9"/>
                            <a:gd name="T28" fmla="*/ 0 h 18"/>
                            <a:gd name="T29" fmla="*/ 979 w 97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9" h="18">
                              <a:moveTo>
                                <a:pt x="0" y="6"/>
                              </a:moveTo>
                              <a:lnTo>
                                <a:pt x="198" y="10"/>
                              </a:lnTo>
                              <a:lnTo>
                                <a:pt x="270" y="12"/>
                              </a:lnTo>
                              <a:lnTo>
                                <a:pt x="345" y="12"/>
                              </a:lnTo>
                              <a:lnTo>
                                <a:pt x="430" y="14"/>
                              </a:lnTo>
                              <a:lnTo>
                                <a:pt x="504" y="16"/>
                              </a:lnTo>
                              <a:lnTo>
                                <a:pt x="570" y="18"/>
                              </a:lnTo>
                              <a:lnTo>
                                <a:pt x="628" y="18"/>
                              </a:lnTo>
                              <a:lnTo>
                                <a:pt x="979"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41026" name="Freeform 106"/>
                        <p:cNvSpPr>
                          <a:spLocks/>
                        </p:cNvSpPr>
                        <p:nvPr/>
                      </p:nvSpPr>
                      <p:spPr bwMode="auto">
                        <a:xfrm>
                          <a:off x="3420" y="3775"/>
                          <a:ext cx="334" cy="10"/>
                        </a:xfrm>
                        <a:custGeom>
                          <a:avLst/>
                          <a:gdLst>
                            <a:gd name="T0" fmla="*/ 0 w 1003"/>
                            <a:gd name="T1" fmla="*/ 0 h 21"/>
                            <a:gd name="T2" fmla="*/ 0 w 1003"/>
                            <a:gd name="T3" fmla="*/ 0 h 21"/>
                            <a:gd name="T4" fmla="*/ 0 w 1003"/>
                            <a:gd name="T5" fmla="*/ 0 h 21"/>
                            <a:gd name="T6" fmla="*/ 0 60000 65536"/>
                            <a:gd name="T7" fmla="*/ 0 60000 65536"/>
                            <a:gd name="T8" fmla="*/ 0 60000 65536"/>
                            <a:gd name="T9" fmla="*/ 0 w 1003"/>
                            <a:gd name="T10" fmla="*/ 0 h 21"/>
                            <a:gd name="T11" fmla="*/ 1003 w 1003"/>
                            <a:gd name="T12" fmla="*/ 21 h 21"/>
                          </a:gdLst>
                          <a:ahLst/>
                          <a:cxnLst>
                            <a:cxn ang="T6">
                              <a:pos x="T0" y="T1"/>
                            </a:cxn>
                            <a:cxn ang="T7">
                              <a:pos x="T2" y="T3"/>
                            </a:cxn>
                            <a:cxn ang="T8">
                              <a:pos x="T4" y="T5"/>
                            </a:cxn>
                          </a:cxnLst>
                          <a:rect l="T9" t="T10" r="T11" b="T12"/>
                          <a:pathLst>
                            <a:path w="1003" h="21">
                              <a:moveTo>
                                <a:pt x="0" y="21"/>
                              </a:moveTo>
                              <a:lnTo>
                                <a:pt x="357" y="21"/>
                              </a:lnTo>
                              <a:lnTo>
                                <a:pt x="1003"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grpSp>
                </p:grpSp>
              </p:grpSp>
              <p:sp>
                <p:nvSpPr>
                  <p:cNvPr id="40985" name="Freeform 107"/>
                  <p:cNvSpPr>
                    <a:spLocks/>
                  </p:cNvSpPr>
                  <p:nvPr/>
                </p:nvSpPr>
                <p:spPr bwMode="auto">
                  <a:xfrm>
                    <a:off x="2647" y="3782"/>
                    <a:ext cx="471" cy="35"/>
                  </a:xfrm>
                  <a:custGeom>
                    <a:avLst/>
                    <a:gdLst>
                      <a:gd name="T0" fmla="*/ 0 w 1413"/>
                      <a:gd name="T1" fmla="*/ 0 h 69"/>
                      <a:gd name="T2" fmla="*/ 0 w 1413"/>
                      <a:gd name="T3" fmla="*/ 1 h 69"/>
                      <a:gd name="T4" fmla="*/ 0 w 1413"/>
                      <a:gd name="T5" fmla="*/ 1 h 69"/>
                      <a:gd name="T6" fmla="*/ 0 w 1413"/>
                      <a:gd name="T7" fmla="*/ 1 h 69"/>
                      <a:gd name="T8" fmla="*/ 0 w 1413"/>
                      <a:gd name="T9" fmla="*/ 1 h 69"/>
                      <a:gd name="T10" fmla="*/ 0 w 1413"/>
                      <a:gd name="T11" fmla="*/ 1 h 69"/>
                      <a:gd name="T12" fmla="*/ 0 w 1413"/>
                      <a:gd name="T13" fmla="*/ 1 h 69"/>
                      <a:gd name="T14" fmla="*/ 0 w 1413"/>
                      <a:gd name="T15" fmla="*/ 0 h 69"/>
                      <a:gd name="T16" fmla="*/ 0 60000 65536"/>
                      <a:gd name="T17" fmla="*/ 0 60000 65536"/>
                      <a:gd name="T18" fmla="*/ 0 60000 65536"/>
                      <a:gd name="T19" fmla="*/ 0 60000 65536"/>
                      <a:gd name="T20" fmla="*/ 0 60000 65536"/>
                      <a:gd name="T21" fmla="*/ 0 60000 65536"/>
                      <a:gd name="T22" fmla="*/ 0 60000 65536"/>
                      <a:gd name="T23" fmla="*/ 0 60000 65536"/>
                      <a:gd name="T24" fmla="*/ 0 w 1413"/>
                      <a:gd name="T25" fmla="*/ 0 h 69"/>
                      <a:gd name="T26" fmla="*/ 1413 w 14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3" h="69">
                        <a:moveTo>
                          <a:pt x="0" y="0"/>
                        </a:moveTo>
                        <a:lnTo>
                          <a:pt x="695" y="8"/>
                        </a:lnTo>
                        <a:lnTo>
                          <a:pt x="1413" y="20"/>
                        </a:lnTo>
                        <a:lnTo>
                          <a:pt x="1398" y="46"/>
                        </a:lnTo>
                        <a:lnTo>
                          <a:pt x="1387" y="69"/>
                        </a:lnTo>
                        <a:lnTo>
                          <a:pt x="753" y="61"/>
                        </a:lnTo>
                        <a:lnTo>
                          <a:pt x="21" y="48"/>
                        </a:lnTo>
                        <a:lnTo>
                          <a:pt x="0" y="0"/>
                        </a:lnTo>
                        <a:close/>
                      </a:path>
                    </a:pathLst>
                  </a:custGeom>
                  <a:solidFill>
                    <a:srgbClr val="000000"/>
                  </a:solidFill>
                  <a:ln w="9525">
                    <a:solidFill>
                      <a:srgbClr val="000000"/>
                    </a:solidFill>
                    <a:round/>
                    <a:headEnd/>
                    <a:tailEnd/>
                  </a:ln>
                </p:spPr>
                <p:txBody>
                  <a:bodyPr/>
                  <a:lstStyle/>
                  <a:p>
                    <a:endParaRPr lang="zh-CN" altLang="en-US">
                      <a:latin typeface="+mn-lt"/>
                      <a:ea typeface="+mn-ea"/>
                      <a:cs typeface="+mn-ea"/>
                      <a:sym typeface="+mn-lt"/>
                    </a:endParaRPr>
                  </a:p>
                </p:txBody>
              </p:sp>
              <p:sp>
                <p:nvSpPr>
                  <p:cNvPr id="40986" name="Freeform 108"/>
                  <p:cNvSpPr>
                    <a:spLocks/>
                  </p:cNvSpPr>
                  <p:nvPr/>
                </p:nvSpPr>
                <p:spPr bwMode="auto">
                  <a:xfrm>
                    <a:off x="3288" y="3777"/>
                    <a:ext cx="509" cy="56"/>
                  </a:xfrm>
                  <a:custGeom>
                    <a:avLst/>
                    <a:gdLst>
                      <a:gd name="T0" fmla="*/ 0 w 1526"/>
                      <a:gd name="T1" fmla="*/ 1 h 112"/>
                      <a:gd name="T2" fmla="*/ 0 w 1526"/>
                      <a:gd name="T3" fmla="*/ 1 h 112"/>
                      <a:gd name="T4" fmla="*/ 0 w 1526"/>
                      <a:gd name="T5" fmla="*/ 1 h 112"/>
                      <a:gd name="T6" fmla="*/ 0 w 1526"/>
                      <a:gd name="T7" fmla="*/ 1 h 112"/>
                      <a:gd name="T8" fmla="*/ 0 w 1526"/>
                      <a:gd name="T9" fmla="*/ 1 h 112"/>
                      <a:gd name="T10" fmla="*/ 0 w 1526"/>
                      <a:gd name="T11" fmla="*/ 1 h 112"/>
                      <a:gd name="T12" fmla="*/ 0 w 1526"/>
                      <a:gd name="T13" fmla="*/ 1 h 112"/>
                      <a:gd name="T14" fmla="*/ 0 w 1526"/>
                      <a:gd name="T15" fmla="*/ 1 h 112"/>
                      <a:gd name="T16" fmla="*/ 0 w 1526"/>
                      <a:gd name="T17" fmla="*/ 1 h 112"/>
                      <a:gd name="T18" fmla="*/ 0 w 1526"/>
                      <a:gd name="T19" fmla="*/ 0 h 112"/>
                      <a:gd name="T20" fmla="*/ 0 w 1526"/>
                      <a:gd name="T21" fmla="*/ 1 h 112"/>
                      <a:gd name="T22" fmla="*/ 0 w 1526"/>
                      <a:gd name="T23" fmla="*/ 1 h 112"/>
                      <a:gd name="T24" fmla="*/ 0 w 1526"/>
                      <a:gd name="T25" fmla="*/ 1 h 112"/>
                      <a:gd name="T26" fmla="*/ 0 w 1526"/>
                      <a:gd name="T27" fmla="*/ 1 h 112"/>
                      <a:gd name="T28" fmla="*/ 0 w 1526"/>
                      <a:gd name="T29" fmla="*/ 1 h 112"/>
                      <a:gd name="T30" fmla="*/ 0 w 1526"/>
                      <a:gd name="T31" fmla="*/ 1 h 112"/>
                      <a:gd name="T32" fmla="*/ 0 w 1526"/>
                      <a:gd name="T33" fmla="*/ 1 h 112"/>
                      <a:gd name="T34" fmla="*/ 0 w 1526"/>
                      <a:gd name="T35" fmla="*/ 1 h 112"/>
                      <a:gd name="T36" fmla="*/ 0 w 1526"/>
                      <a:gd name="T37" fmla="*/ 1 h 112"/>
                      <a:gd name="T38" fmla="*/ 0 w 1526"/>
                      <a:gd name="T39" fmla="*/ 1 h 112"/>
                      <a:gd name="T40" fmla="*/ 0 w 1526"/>
                      <a:gd name="T41" fmla="*/ 1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6"/>
                      <a:gd name="T64" fmla="*/ 0 h 112"/>
                      <a:gd name="T65" fmla="*/ 1526 w 1526"/>
                      <a:gd name="T66" fmla="*/ 112 h 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6" h="112">
                        <a:moveTo>
                          <a:pt x="0" y="32"/>
                        </a:moveTo>
                        <a:lnTo>
                          <a:pt x="369" y="43"/>
                        </a:lnTo>
                        <a:lnTo>
                          <a:pt x="567" y="48"/>
                        </a:lnTo>
                        <a:lnTo>
                          <a:pt x="953" y="48"/>
                        </a:lnTo>
                        <a:lnTo>
                          <a:pt x="1430" y="27"/>
                        </a:lnTo>
                        <a:lnTo>
                          <a:pt x="1441" y="26"/>
                        </a:lnTo>
                        <a:lnTo>
                          <a:pt x="1451" y="24"/>
                        </a:lnTo>
                        <a:lnTo>
                          <a:pt x="1461" y="19"/>
                        </a:lnTo>
                        <a:lnTo>
                          <a:pt x="1454" y="11"/>
                        </a:lnTo>
                        <a:lnTo>
                          <a:pt x="1431" y="0"/>
                        </a:lnTo>
                        <a:lnTo>
                          <a:pt x="1445" y="1"/>
                        </a:lnTo>
                        <a:lnTo>
                          <a:pt x="1501" y="19"/>
                        </a:lnTo>
                        <a:lnTo>
                          <a:pt x="1522" y="29"/>
                        </a:lnTo>
                        <a:lnTo>
                          <a:pt x="1526" y="43"/>
                        </a:lnTo>
                        <a:lnTo>
                          <a:pt x="1512" y="59"/>
                        </a:lnTo>
                        <a:lnTo>
                          <a:pt x="1497" y="67"/>
                        </a:lnTo>
                        <a:lnTo>
                          <a:pt x="1478" y="73"/>
                        </a:lnTo>
                        <a:lnTo>
                          <a:pt x="1454" y="76"/>
                        </a:lnTo>
                        <a:lnTo>
                          <a:pt x="683" y="112"/>
                        </a:lnTo>
                        <a:lnTo>
                          <a:pt x="48" y="97"/>
                        </a:lnTo>
                        <a:lnTo>
                          <a:pt x="0" y="32"/>
                        </a:lnTo>
                        <a:close/>
                      </a:path>
                    </a:pathLst>
                  </a:custGeom>
                  <a:solidFill>
                    <a:srgbClr val="000000"/>
                  </a:solidFill>
                  <a:ln w="9525">
                    <a:solidFill>
                      <a:srgbClr val="000000"/>
                    </a:solidFill>
                    <a:round/>
                    <a:headEnd/>
                    <a:tailEnd/>
                  </a:ln>
                </p:spPr>
                <p:txBody>
                  <a:bodyPr/>
                  <a:lstStyle/>
                  <a:p>
                    <a:endParaRPr lang="zh-CN" altLang="en-US">
                      <a:latin typeface="+mn-lt"/>
                      <a:ea typeface="+mn-ea"/>
                      <a:cs typeface="+mn-ea"/>
                      <a:sym typeface="+mn-lt"/>
                    </a:endParaRPr>
                  </a:p>
                </p:txBody>
              </p:sp>
              <p:grpSp>
                <p:nvGrpSpPr>
                  <p:cNvPr id="40987" name="Group 109"/>
                  <p:cNvGrpSpPr>
                    <a:grpSpLocks/>
                  </p:cNvGrpSpPr>
                  <p:nvPr/>
                </p:nvGrpSpPr>
                <p:grpSpPr bwMode="auto">
                  <a:xfrm>
                    <a:off x="3426" y="3684"/>
                    <a:ext cx="336" cy="93"/>
                    <a:chOff x="3426" y="3684"/>
                    <a:chExt cx="336" cy="93"/>
                  </a:xfrm>
                </p:grpSpPr>
                <p:sp>
                  <p:nvSpPr>
                    <p:cNvPr id="41004" name="Freeform 110"/>
                    <p:cNvSpPr>
                      <a:spLocks/>
                    </p:cNvSpPr>
                    <p:nvPr/>
                  </p:nvSpPr>
                  <p:spPr bwMode="auto">
                    <a:xfrm>
                      <a:off x="3426" y="3684"/>
                      <a:ext cx="336" cy="93"/>
                    </a:xfrm>
                    <a:custGeom>
                      <a:avLst/>
                      <a:gdLst>
                        <a:gd name="T0" fmla="*/ 0 w 1007"/>
                        <a:gd name="T1" fmla="*/ 1 h 185"/>
                        <a:gd name="T2" fmla="*/ 0 w 1007"/>
                        <a:gd name="T3" fmla="*/ 1 h 185"/>
                        <a:gd name="T4" fmla="*/ 0 w 1007"/>
                        <a:gd name="T5" fmla="*/ 0 h 185"/>
                        <a:gd name="T6" fmla="*/ 0 w 1007"/>
                        <a:gd name="T7" fmla="*/ 0 h 185"/>
                        <a:gd name="T8" fmla="*/ 0 w 1007"/>
                        <a:gd name="T9" fmla="*/ 1 h 185"/>
                        <a:gd name="T10" fmla="*/ 0 w 1007"/>
                        <a:gd name="T11" fmla="*/ 1 h 185"/>
                        <a:gd name="T12" fmla="*/ 0 w 1007"/>
                        <a:gd name="T13" fmla="*/ 1 h 185"/>
                        <a:gd name="T14" fmla="*/ 0 w 1007"/>
                        <a:gd name="T15" fmla="*/ 1 h 185"/>
                        <a:gd name="T16" fmla="*/ 0 w 1007"/>
                        <a:gd name="T17" fmla="*/ 1 h 185"/>
                        <a:gd name="T18" fmla="*/ 0 w 1007"/>
                        <a:gd name="T19" fmla="*/ 1 h 185"/>
                        <a:gd name="T20" fmla="*/ 0 w 1007"/>
                        <a:gd name="T21" fmla="*/ 1 h 185"/>
                        <a:gd name="T22" fmla="*/ 0 w 1007"/>
                        <a:gd name="T23" fmla="*/ 1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7"/>
                        <a:gd name="T37" fmla="*/ 0 h 185"/>
                        <a:gd name="T38" fmla="*/ 1007 w 1007"/>
                        <a:gd name="T39" fmla="*/ 185 h 1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7" h="185">
                          <a:moveTo>
                            <a:pt x="0" y="179"/>
                          </a:moveTo>
                          <a:lnTo>
                            <a:pt x="48" y="73"/>
                          </a:lnTo>
                          <a:lnTo>
                            <a:pt x="68" y="0"/>
                          </a:lnTo>
                          <a:lnTo>
                            <a:pt x="992" y="0"/>
                          </a:lnTo>
                          <a:lnTo>
                            <a:pt x="988" y="95"/>
                          </a:lnTo>
                          <a:lnTo>
                            <a:pt x="987" y="109"/>
                          </a:lnTo>
                          <a:lnTo>
                            <a:pt x="987" y="122"/>
                          </a:lnTo>
                          <a:lnTo>
                            <a:pt x="1007" y="135"/>
                          </a:lnTo>
                          <a:lnTo>
                            <a:pt x="1007" y="160"/>
                          </a:lnTo>
                          <a:lnTo>
                            <a:pt x="579" y="177"/>
                          </a:lnTo>
                          <a:lnTo>
                            <a:pt x="281" y="185"/>
                          </a:lnTo>
                          <a:lnTo>
                            <a:pt x="0" y="179"/>
                          </a:lnTo>
                          <a:close/>
                        </a:path>
                      </a:pathLst>
                    </a:custGeom>
                    <a:solidFill>
                      <a:srgbClr val="800000"/>
                    </a:solidFill>
                    <a:ln w="9525">
                      <a:solidFill>
                        <a:srgbClr val="000000"/>
                      </a:solidFill>
                      <a:round/>
                      <a:headEnd/>
                      <a:tailEnd/>
                    </a:ln>
                  </p:spPr>
                  <p:txBody>
                    <a:bodyPr/>
                    <a:lstStyle/>
                    <a:p>
                      <a:endParaRPr lang="zh-CN" altLang="en-US">
                        <a:latin typeface="+mn-lt"/>
                        <a:ea typeface="+mn-ea"/>
                        <a:cs typeface="+mn-ea"/>
                        <a:sym typeface="+mn-lt"/>
                      </a:endParaRPr>
                    </a:p>
                  </p:txBody>
                </p:sp>
                <p:grpSp>
                  <p:nvGrpSpPr>
                    <p:cNvPr id="41005" name="Group 111"/>
                    <p:cNvGrpSpPr>
                      <a:grpSpLocks/>
                    </p:cNvGrpSpPr>
                    <p:nvPr/>
                  </p:nvGrpSpPr>
                  <p:grpSpPr bwMode="auto">
                    <a:xfrm>
                      <a:off x="3438" y="3691"/>
                      <a:ext cx="323" cy="47"/>
                      <a:chOff x="3438" y="3691"/>
                      <a:chExt cx="323" cy="47"/>
                    </a:xfrm>
                  </p:grpSpPr>
                  <p:sp>
                    <p:nvSpPr>
                      <p:cNvPr id="41006" name="Line 112"/>
                      <p:cNvSpPr>
                        <a:spLocks noChangeShapeType="1"/>
                      </p:cNvSpPr>
                      <p:nvPr/>
                    </p:nvSpPr>
                    <p:spPr bwMode="auto">
                      <a:xfrm>
                        <a:off x="3448" y="3691"/>
                        <a:ext cx="313"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41007" name="Line 113"/>
                      <p:cNvSpPr>
                        <a:spLocks noChangeShapeType="1"/>
                      </p:cNvSpPr>
                      <p:nvPr/>
                    </p:nvSpPr>
                    <p:spPr bwMode="auto">
                      <a:xfrm>
                        <a:off x="3447" y="3696"/>
                        <a:ext cx="312"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41008" name="Line 114"/>
                      <p:cNvSpPr>
                        <a:spLocks noChangeShapeType="1"/>
                      </p:cNvSpPr>
                      <p:nvPr/>
                    </p:nvSpPr>
                    <p:spPr bwMode="auto">
                      <a:xfrm>
                        <a:off x="3446" y="3704"/>
                        <a:ext cx="31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41009" name="Line 115"/>
                      <p:cNvSpPr>
                        <a:spLocks noChangeShapeType="1"/>
                      </p:cNvSpPr>
                      <p:nvPr/>
                    </p:nvSpPr>
                    <p:spPr bwMode="auto">
                      <a:xfrm flipV="1">
                        <a:off x="3445" y="3711"/>
                        <a:ext cx="31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41010" name="Line 116"/>
                      <p:cNvSpPr>
                        <a:spLocks noChangeShapeType="1"/>
                      </p:cNvSpPr>
                      <p:nvPr/>
                    </p:nvSpPr>
                    <p:spPr bwMode="auto">
                      <a:xfrm>
                        <a:off x="3444" y="3718"/>
                        <a:ext cx="31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41011" name="Freeform 117"/>
                      <p:cNvSpPr>
                        <a:spLocks/>
                      </p:cNvSpPr>
                      <p:nvPr/>
                    </p:nvSpPr>
                    <p:spPr bwMode="auto">
                      <a:xfrm>
                        <a:off x="3441" y="3725"/>
                        <a:ext cx="315" cy="3"/>
                      </a:xfrm>
                      <a:custGeom>
                        <a:avLst/>
                        <a:gdLst>
                          <a:gd name="T0" fmla="*/ 0 w 944"/>
                          <a:gd name="T1" fmla="*/ 0 h 7"/>
                          <a:gd name="T2" fmla="*/ 0 w 944"/>
                          <a:gd name="T3" fmla="*/ 0 h 7"/>
                          <a:gd name="T4" fmla="*/ 0 w 944"/>
                          <a:gd name="T5" fmla="*/ 0 h 7"/>
                          <a:gd name="T6" fmla="*/ 0 w 944"/>
                          <a:gd name="T7" fmla="*/ 0 h 7"/>
                          <a:gd name="T8" fmla="*/ 0 60000 65536"/>
                          <a:gd name="T9" fmla="*/ 0 60000 65536"/>
                          <a:gd name="T10" fmla="*/ 0 60000 65536"/>
                          <a:gd name="T11" fmla="*/ 0 60000 65536"/>
                          <a:gd name="T12" fmla="*/ 0 w 944"/>
                          <a:gd name="T13" fmla="*/ 0 h 7"/>
                          <a:gd name="T14" fmla="*/ 944 w 944"/>
                          <a:gd name="T15" fmla="*/ 7 h 7"/>
                        </a:gdLst>
                        <a:ahLst/>
                        <a:cxnLst>
                          <a:cxn ang="T8">
                            <a:pos x="T0" y="T1"/>
                          </a:cxn>
                          <a:cxn ang="T9">
                            <a:pos x="T2" y="T3"/>
                          </a:cxn>
                          <a:cxn ang="T10">
                            <a:pos x="T4" y="T5"/>
                          </a:cxn>
                          <a:cxn ang="T11">
                            <a:pos x="T6" y="T7"/>
                          </a:cxn>
                        </a:cxnLst>
                        <a:rect l="T12" t="T13" r="T14" b="T15"/>
                        <a:pathLst>
                          <a:path w="944" h="7">
                            <a:moveTo>
                              <a:pt x="0" y="0"/>
                            </a:moveTo>
                            <a:lnTo>
                              <a:pt x="174" y="7"/>
                            </a:lnTo>
                            <a:lnTo>
                              <a:pt x="233" y="7"/>
                            </a:lnTo>
                            <a:lnTo>
                              <a:pt x="944"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41012" name="Freeform 118"/>
                      <p:cNvSpPr>
                        <a:spLocks/>
                      </p:cNvSpPr>
                      <p:nvPr/>
                    </p:nvSpPr>
                    <p:spPr bwMode="auto">
                      <a:xfrm>
                        <a:off x="3438" y="3732"/>
                        <a:ext cx="318" cy="6"/>
                      </a:xfrm>
                      <a:custGeom>
                        <a:avLst/>
                        <a:gdLst>
                          <a:gd name="T0" fmla="*/ 0 w 954"/>
                          <a:gd name="T1" fmla="*/ 0 h 13"/>
                          <a:gd name="T2" fmla="*/ 0 w 954"/>
                          <a:gd name="T3" fmla="*/ 0 h 13"/>
                          <a:gd name="T4" fmla="*/ 0 w 954"/>
                          <a:gd name="T5" fmla="*/ 0 h 13"/>
                          <a:gd name="T6" fmla="*/ 0 w 954"/>
                          <a:gd name="T7" fmla="*/ 0 h 13"/>
                          <a:gd name="T8" fmla="*/ 0 60000 65536"/>
                          <a:gd name="T9" fmla="*/ 0 60000 65536"/>
                          <a:gd name="T10" fmla="*/ 0 60000 65536"/>
                          <a:gd name="T11" fmla="*/ 0 60000 65536"/>
                          <a:gd name="T12" fmla="*/ 0 w 954"/>
                          <a:gd name="T13" fmla="*/ 0 h 13"/>
                          <a:gd name="T14" fmla="*/ 954 w 954"/>
                          <a:gd name="T15" fmla="*/ 13 h 13"/>
                        </a:gdLst>
                        <a:ahLst/>
                        <a:cxnLst>
                          <a:cxn ang="T8">
                            <a:pos x="T0" y="T1"/>
                          </a:cxn>
                          <a:cxn ang="T9">
                            <a:pos x="T2" y="T3"/>
                          </a:cxn>
                          <a:cxn ang="T10">
                            <a:pos x="T4" y="T5"/>
                          </a:cxn>
                          <a:cxn ang="T11">
                            <a:pos x="T6" y="T7"/>
                          </a:cxn>
                        </a:cxnLst>
                        <a:rect l="T12" t="T13" r="T14" b="T15"/>
                        <a:pathLst>
                          <a:path w="954" h="13">
                            <a:moveTo>
                              <a:pt x="0" y="4"/>
                            </a:moveTo>
                            <a:lnTo>
                              <a:pt x="159" y="13"/>
                            </a:lnTo>
                            <a:lnTo>
                              <a:pt x="249" y="13"/>
                            </a:lnTo>
                            <a:lnTo>
                              <a:pt x="954"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grpSp>
              </p:grpSp>
              <p:grpSp>
                <p:nvGrpSpPr>
                  <p:cNvPr id="40988" name="Group 119"/>
                  <p:cNvGrpSpPr>
                    <a:grpSpLocks/>
                  </p:cNvGrpSpPr>
                  <p:nvPr/>
                </p:nvGrpSpPr>
                <p:grpSpPr bwMode="auto">
                  <a:xfrm>
                    <a:off x="3572" y="3644"/>
                    <a:ext cx="189" cy="243"/>
                    <a:chOff x="3572" y="3644"/>
                    <a:chExt cx="189" cy="243"/>
                  </a:xfrm>
                </p:grpSpPr>
                <p:sp>
                  <p:nvSpPr>
                    <p:cNvPr id="40999" name="Freeform 120"/>
                    <p:cNvSpPr>
                      <a:spLocks/>
                    </p:cNvSpPr>
                    <p:nvPr/>
                  </p:nvSpPr>
                  <p:spPr bwMode="auto">
                    <a:xfrm>
                      <a:off x="3702" y="3818"/>
                      <a:ext cx="24" cy="69"/>
                    </a:xfrm>
                    <a:custGeom>
                      <a:avLst/>
                      <a:gdLst>
                        <a:gd name="T0" fmla="*/ 0 w 73"/>
                        <a:gd name="T1" fmla="*/ 0 h 140"/>
                        <a:gd name="T2" fmla="*/ 0 w 73"/>
                        <a:gd name="T3" fmla="*/ 0 h 140"/>
                        <a:gd name="T4" fmla="*/ 0 w 73"/>
                        <a:gd name="T5" fmla="*/ 0 h 140"/>
                        <a:gd name="T6" fmla="*/ 0 w 73"/>
                        <a:gd name="T7" fmla="*/ 0 h 140"/>
                        <a:gd name="T8" fmla="*/ 0 w 73"/>
                        <a:gd name="T9" fmla="*/ 0 h 140"/>
                        <a:gd name="T10" fmla="*/ 0 w 73"/>
                        <a:gd name="T11" fmla="*/ 0 h 140"/>
                        <a:gd name="T12" fmla="*/ 0 w 73"/>
                        <a:gd name="T13" fmla="*/ 0 h 140"/>
                        <a:gd name="T14" fmla="*/ 0 w 73"/>
                        <a:gd name="T15" fmla="*/ 0 h 140"/>
                        <a:gd name="T16" fmla="*/ 0 w 73"/>
                        <a:gd name="T17" fmla="*/ 0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140"/>
                        <a:gd name="T29" fmla="*/ 73 w 73"/>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140">
                          <a:moveTo>
                            <a:pt x="71" y="0"/>
                          </a:moveTo>
                          <a:lnTo>
                            <a:pt x="73" y="24"/>
                          </a:lnTo>
                          <a:lnTo>
                            <a:pt x="67" y="59"/>
                          </a:lnTo>
                          <a:lnTo>
                            <a:pt x="56" y="86"/>
                          </a:lnTo>
                          <a:lnTo>
                            <a:pt x="46" y="106"/>
                          </a:lnTo>
                          <a:lnTo>
                            <a:pt x="26" y="126"/>
                          </a:lnTo>
                          <a:lnTo>
                            <a:pt x="0" y="140"/>
                          </a:lnTo>
                          <a:lnTo>
                            <a:pt x="0" y="4"/>
                          </a:lnTo>
                          <a:lnTo>
                            <a:pt x="71" y="0"/>
                          </a:lnTo>
                          <a:close/>
                        </a:path>
                      </a:pathLst>
                    </a:custGeom>
                    <a:solidFill>
                      <a:srgbClr val="3F3F3F"/>
                    </a:solidFill>
                    <a:ln w="9525">
                      <a:solidFill>
                        <a:srgbClr val="000000"/>
                      </a:solidFill>
                      <a:round/>
                      <a:headEnd/>
                      <a:tailEnd/>
                    </a:ln>
                  </p:spPr>
                  <p:txBody>
                    <a:bodyPr/>
                    <a:lstStyle/>
                    <a:p>
                      <a:endParaRPr lang="zh-CN" altLang="en-US">
                        <a:latin typeface="+mn-lt"/>
                        <a:ea typeface="+mn-ea"/>
                        <a:cs typeface="+mn-ea"/>
                        <a:sym typeface="+mn-lt"/>
                      </a:endParaRPr>
                    </a:p>
                  </p:txBody>
                </p:sp>
                <p:grpSp>
                  <p:nvGrpSpPr>
                    <p:cNvPr id="41000" name="Group 121"/>
                    <p:cNvGrpSpPr>
                      <a:grpSpLocks/>
                    </p:cNvGrpSpPr>
                    <p:nvPr/>
                  </p:nvGrpSpPr>
                  <p:grpSpPr bwMode="auto">
                    <a:xfrm>
                      <a:off x="3572" y="3644"/>
                      <a:ext cx="189" cy="236"/>
                      <a:chOff x="3572" y="3644"/>
                      <a:chExt cx="189" cy="236"/>
                    </a:xfrm>
                  </p:grpSpPr>
                  <p:sp>
                    <p:nvSpPr>
                      <p:cNvPr id="41001" name="Freeform 122"/>
                      <p:cNvSpPr>
                        <a:spLocks/>
                      </p:cNvSpPr>
                      <p:nvPr/>
                    </p:nvSpPr>
                    <p:spPr bwMode="auto">
                      <a:xfrm>
                        <a:off x="3572" y="3836"/>
                        <a:ext cx="45" cy="44"/>
                      </a:xfrm>
                      <a:custGeom>
                        <a:avLst/>
                        <a:gdLst>
                          <a:gd name="T0" fmla="*/ 0 w 136"/>
                          <a:gd name="T1" fmla="*/ 1 h 87"/>
                          <a:gd name="T2" fmla="*/ 0 w 136"/>
                          <a:gd name="T3" fmla="*/ 1 h 87"/>
                          <a:gd name="T4" fmla="*/ 0 w 136"/>
                          <a:gd name="T5" fmla="*/ 1 h 87"/>
                          <a:gd name="T6" fmla="*/ 0 w 136"/>
                          <a:gd name="T7" fmla="*/ 1 h 87"/>
                          <a:gd name="T8" fmla="*/ 0 w 136"/>
                          <a:gd name="T9" fmla="*/ 1 h 87"/>
                          <a:gd name="T10" fmla="*/ 0 w 136"/>
                          <a:gd name="T11" fmla="*/ 1 h 87"/>
                          <a:gd name="T12" fmla="*/ 0 w 136"/>
                          <a:gd name="T13" fmla="*/ 1 h 87"/>
                          <a:gd name="T14" fmla="*/ 0 w 136"/>
                          <a:gd name="T15" fmla="*/ 1 h 87"/>
                          <a:gd name="T16" fmla="*/ 0 w 136"/>
                          <a:gd name="T17" fmla="*/ 1 h 87"/>
                          <a:gd name="T18" fmla="*/ 0 w 136"/>
                          <a:gd name="T19" fmla="*/ 1 h 87"/>
                          <a:gd name="T20" fmla="*/ 0 w 136"/>
                          <a:gd name="T21" fmla="*/ 0 h 87"/>
                          <a:gd name="T22" fmla="*/ 0 w 136"/>
                          <a:gd name="T23" fmla="*/ 1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87"/>
                          <a:gd name="T38" fmla="*/ 136 w 136"/>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87">
                            <a:moveTo>
                              <a:pt x="31" y="4"/>
                            </a:moveTo>
                            <a:lnTo>
                              <a:pt x="30" y="28"/>
                            </a:lnTo>
                            <a:lnTo>
                              <a:pt x="25" y="47"/>
                            </a:lnTo>
                            <a:lnTo>
                              <a:pt x="14" y="66"/>
                            </a:lnTo>
                            <a:lnTo>
                              <a:pt x="0" y="87"/>
                            </a:lnTo>
                            <a:lnTo>
                              <a:pt x="110" y="78"/>
                            </a:lnTo>
                            <a:lnTo>
                              <a:pt x="124" y="68"/>
                            </a:lnTo>
                            <a:lnTo>
                              <a:pt x="131" y="51"/>
                            </a:lnTo>
                            <a:lnTo>
                              <a:pt x="136" y="30"/>
                            </a:lnTo>
                            <a:lnTo>
                              <a:pt x="136" y="18"/>
                            </a:lnTo>
                            <a:lnTo>
                              <a:pt x="136" y="0"/>
                            </a:lnTo>
                            <a:lnTo>
                              <a:pt x="31" y="4"/>
                            </a:lnTo>
                            <a:close/>
                          </a:path>
                        </a:pathLst>
                      </a:custGeom>
                      <a:solidFill>
                        <a:srgbClr val="FF9F1F"/>
                      </a:solidFill>
                      <a:ln w="9525">
                        <a:solidFill>
                          <a:srgbClr val="000000"/>
                        </a:solidFill>
                        <a:round/>
                        <a:headEnd/>
                        <a:tailEnd/>
                      </a:ln>
                    </p:spPr>
                    <p:txBody>
                      <a:bodyPr/>
                      <a:lstStyle/>
                      <a:p>
                        <a:endParaRPr lang="zh-CN" altLang="en-US">
                          <a:latin typeface="+mn-lt"/>
                          <a:ea typeface="+mn-ea"/>
                          <a:cs typeface="+mn-ea"/>
                          <a:sym typeface="+mn-lt"/>
                        </a:endParaRPr>
                      </a:p>
                    </p:txBody>
                  </p:sp>
                  <p:sp>
                    <p:nvSpPr>
                      <p:cNvPr id="41002" name="Freeform 123"/>
                      <p:cNvSpPr>
                        <a:spLocks/>
                      </p:cNvSpPr>
                      <p:nvPr/>
                    </p:nvSpPr>
                    <p:spPr bwMode="auto">
                      <a:xfrm>
                        <a:off x="3728" y="3824"/>
                        <a:ext cx="33" cy="35"/>
                      </a:xfrm>
                      <a:custGeom>
                        <a:avLst/>
                        <a:gdLst>
                          <a:gd name="T0" fmla="*/ 0 w 98"/>
                          <a:gd name="T1" fmla="*/ 0 h 71"/>
                          <a:gd name="T2" fmla="*/ 0 w 98"/>
                          <a:gd name="T3" fmla="*/ 0 h 71"/>
                          <a:gd name="T4" fmla="*/ 0 w 98"/>
                          <a:gd name="T5" fmla="*/ 0 h 71"/>
                          <a:gd name="T6" fmla="*/ 0 w 98"/>
                          <a:gd name="T7" fmla="*/ 0 h 71"/>
                          <a:gd name="T8" fmla="*/ 0 w 98"/>
                          <a:gd name="T9" fmla="*/ 0 h 71"/>
                          <a:gd name="T10" fmla="*/ 0 w 98"/>
                          <a:gd name="T11" fmla="*/ 0 h 71"/>
                          <a:gd name="T12" fmla="*/ 0 w 98"/>
                          <a:gd name="T13" fmla="*/ 0 h 71"/>
                          <a:gd name="T14" fmla="*/ 0 w 98"/>
                          <a:gd name="T15" fmla="*/ 0 h 71"/>
                          <a:gd name="T16" fmla="*/ 0 w 98"/>
                          <a:gd name="T17" fmla="*/ 0 h 71"/>
                          <a:gd name="T18" fmla="*/ 0 w 98"/>
                          <a:gd name="T19" fmla="*/ 0 h 71"/>
                          <a:gd name="T20" fmla="*/ 0 w 98"/>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71"/>
                          <a:gd name="T35" fmla="*/ 98 w 98"/>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71">
                            <a:moveTo>
                              <a:pt x="18" y="4"/>
                            </a:moveTo>
                            <a:lnTo>
                              <a:pt x="18" y="17"/>
                            </a:lnTo>
                            <a:lnTo>
                              <a:pt x="20" y="33"/>
                            </a:lnTo>
                            <a:lnTo>
                              <a:pt x="11" y="53"/>
                            </a:lnTo>
                            <a:lnTo>
                              <a:pt x="0" y="71"/>
                            </a:lnTo>
                            <a:lnTo>
                              <a:pt x="78" y="66"/>
                            </a:lnTo>
                            <a:lnTo>
                              <a:pt x="89" y="53"/>
                            </a:lnTo>
                            <a:lnTo>
                              <a:pt x="96" y="39"/>
                            </a:lnTo>
                            <a:lnTo>
                              <a:pt x="98" y="20"/>
                            </a:lnTo>
                            <a:lnTo>
                              <a:pt x="98" y="0"/>
                            </a:lnTo>
                            <a:lnTo>
                              <a:pt x="18" y="4"/>
                            </a:lnTo>
                            <a:close/>
                          </a:path>
                        </a:pathLst>
                      </a:custGeom>
                      <a:solidFill>
                        <a:srgbClr val="FF9F1F"/>
                      </a:solidFill>
                      <a:ln w="9525">
                        <a:solidFill>
                          <a:srgbClr val="000000"/>
                        </a:solidFill>
                        <a:round/>
                        <a:headEnd/>
                        <a:tailEnd/>
                      </a:ln>
                    </p:spPr>
                    <p:txBody>
                      <a:bodyPr/>
                      <a:lstStyle/>
                      <a:p>
                        <a:endParaRPr lang="zh-CN" altLang="en-US">
                          <a:latin typeface="+mn-lt"/>
                          <a:ea typeface="+mn-ea"/>
                          <a:cs typeface="+mn-ea"/>
                          <a:sym typeface="+mn-lt"/>
                        </a:endParaRPr>
                      </a:p>
                    </p:txBody>
                  </p:sp>
                  <p:sp>
                    <p:nvSpPr>
                      <p:cNvPr id="41003" name="Oval 124"/>
                      <p:cNvSpPr>
                        <a:spLocks noChangeArrowheads="1"/>
                      </p:cNvSpPr>
                      <p:nvPr/>
                    </p:nvSpPr>
                    <p:spPr bwMode="auto">
                      <a:xfrm>
                        <a:off x="3639" y="3644"/>
                        <a:ext cx="24" cy="29"/>
                      </a:xfrm>
                      <a:prstGeom prst="ellipse">
                        <a:avLst/>
                      </a:prstGeom>
                      <a:solidFill>
                        <a:srgbClr val="9F9F9F"/>
                      </a:solidFill>
                      <a:ln w="9525">
                        <a:solidFill>
                          <a:srgbClr val="000000"/>
                        </a:solidFill>
                        <a:round/>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grpSp>
                <p:nvGrpSpPr>
                  <p:cNvPr id="40989" name="Group 125"/>
                  <p:cNvGrpSpPr>
                    <a:grpSpLocks/>
                  </p:cNvGrpSpPr>
                  <p:nvPr/>
                </p:nvGrpSpPr>
                <p:grpSpPr bwMode="auto">
                  <a:xfrm>
                    <a:off x="3004" y="3484"/>
                    <a:ext cx="85" cy="154"/>
                    <a:chOff x="3004" y="3484"/>
                    <a:chExt cx="85" cy="154"/>
                  </a:xfrm>
                </p:grpSpPr>
                <p:sp>
                  <p:nvSpPr>
                    <p:cNvPr id="40997" name="Freeform 126"/>
                    <p:cNvSpPr>
                      <a:spLocks/>
                    </p:cNvSpPr>
                    <p:nvPr/>
                  </p:nvSpPr>
                  <p:spPr bwMode="auto">
                    <a:xfrm>
                      <a:off x="3004" y="3484"/>
                      <a:ext cx="85" cy="154"/>
                    </a:xfrm>
                    <a:custGeom>
                      <a:avLst/>
                      <a:gdLst>
                        <a:gd name="T0" fmla="*/ 0 w 254"/>
                        <a:gd name="T1" fmla="*/ 0 h 307"/>
                        <a:gd name="T2" fmla="*/ 0 w 254"/>
                        <a:gd name="T3" fmla="*/ 1 h 307"/>
                        <a:gd name="T4" fmla="*/ 0 w 254"/>
                        <a:gd name="T5" fmla="*/ 1 h 307"/>
                        <a:gd name="T6" fmla="*/ 0 w 254"/>
                        <a:gd name="T7" fmla="*/ 1 h 307"/>
                        <a:gd name="T8" fmla="*/ 0 w 254"/>
                        <a:gd name="T9" fmla="*/ 1 h 307"/>
                        <a:gd name="T10" fmla="*/ 0 w 254"/>
                        <a:gd name="T11" fmla="*/ 1 h 307"/>
                        <a:gd name="T12" fmla="*/ 0 w 254"/>
                        <a:gd name="T13" fmla="*/ 1 h 307"/>
                        <a:gd name="T14" fmla="*/ 0 w 254"/>
                        <a:gd name="T15" fmla="*/ 1 h 307"/>
                        <a:gd name="T16" fmla="*/ 0 w 254"/>
                        <a:gd name="T17" fmla="*/ 1 h 307"/>
                        <a:gd name="T18" fmla="*/ 0 w 254"/>
                        <a:gd name="T19" fmla="*/ 1 h 307"/>
                        <a:gd name="T20" fmla="*/ 0 w 254"/>
                        <a:gd name="T21" fmla="*/ 1 h 307"/>
                        <a:gd name="T22" fmla="*/ 0 w 254"/>
                        <a:gd name="T23" fmla="*/ 1 h 307"/>
                        <a:gd name="T24" fmla="*/ 0 w 254"/>
                        <a:gd name="T25" fmla="*/ 1 h 307"/>
                        <a:gd name="T26" fmla="*/ 0 w 254"/>
                        <a:gd name="T27" fmla="*/ 1 h 307"/>
                        <a:gd name="T28" fmla="*/ 0 w 254"/>
                        <a:gd name="T29" fmla="*/ 1 h 307"/>
                        <a:gd name="T30" fmla="*/ 0 w 254"/>
                        <a:gd name="T31" fmla="*/ 1 h 307"/>
                        <a:gd name="T32" fmla="*/ 0 w 254"/>
                        <a:gd name="T33" fmla="*/ 1 h 307"/>
                        <a:gd name="T34" fmla="*/ 0 w 254"/>
                        <a:gd name="T35" fmla="*/ 0 h 307"/>
                        <a:gd name="T36" fmla="*/ 0 w 254"/>
                        <a:gd name="T37" fmla="*/ 0 h 3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4"/>
                        <a:gd name="T58" fmla="*/ 0 h 307"/>
                        <a:gd name="T59" fmla="*/ 254 w 254"/>
                        <a:gd name="T60" fmla="*/ 307 h 3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4" h="307">
                          <a:moveTo>
                            <a:pt x="159" y="0"/>
                          </a:moveTo>
                          <a:lnTo>
                            <a:pt x="134" y="36"/>
                          </a:lnTo>
                          <a:lnTo>
                            <a:pt x="109" y="74"/>
                          </a:lnTo>
                          <a:lnTo>
                            <a:pt x="87" y="111"/>
                          </a:lnTo>
                          <a:lnTo>
                            <a:pt x="62" y="151"/>
                          </a:lnTo>
                          <a:lnTo>
                            <a:pt x="42" y="189"/>
                          </a:lnTo>
                          <a:lnTo>
                            <a:pt x="32" y="207"/>
                          </a:lnTo>
                          <a:lnTo>
                            <a:pt x="23" y="232"/>
                          </a:lnTo>
                          <a:lnTo>
                            <a:pt x="9" y="272"/>
                          </a:lnTo>
                          <a:lnTo>
                            <a:pt x="0" y="307"/>
                          </a:lnTo>
                          <a:lnTo>
                            <a:pt x="61" y="306"/>
                          </a:lnTo>
                          <a:lnTo>
                            <a:pt x="109" y="304"/>
                          </a:lnTo>
                          <a:lnTo>
                            <a:pt x="119" y="263"/>
                          </a:lnTo>
                          <a:lnTo>
                            <a:pt x="135" y="217"/>
                          </a:lnTo>
                          <a:lnTo>
                            <a:pt x="151" y="183"/>
                          </a:lnTo>
                          <a:lnTo>
                            <a:pt x="172" y="139"/>
                          </a:lnTo>
                          <a:lnTo>
                            <a:pt x="201" y="87"/>
                          </a:lnTo>
                          <a:lnTo>
                            <a:pt x="254" y="0"/>
                          </a:lnTo>
                          <a:lnTo>
                            <a:pt x="159" y="0"/>
                          </a:lnTo>
                          <a:close/>
                        </a:path>
                      </a:pathLst>
                    </a:custGeom>
                    <a:solidFill>
                      <a:srgbClr val="5F5F5F"/>
                    </a:solidFill>
                    <a:ln w="9525">
                      <a:solidFill>
                        <a:srgbClr val="000000"/>
                      </a:solidFill>
                      <a:round/>
                      <a:headEnd/>
                      <a:tailEnd/>
                    </a:ln>
                  </p:spPr>
                  <p:txBody>
                    <a:bodyPr/>
                    <a:lstStyle/>
                    <a:p>
                      <a:endParaRPr lang="zh-CN" altLang="en-US">
                        <a:latin typeface="+mn-lt"/>
                        <a:ea typeface="+mn-ea"/>
                        <a:cs typeface="+mn-ea"/>
                        <a:sym typeface="+mn-lt"/>
                      </a:endParaRPr>
                    </a:p>
                  </p:txBody>
                </p:sp>
                <p:sp>
                  <p:nvSpPr>
                    <p:cNvPr id="40998" name="Freeform 127"/>
                    <p:cNvSpPr>
                      <a:spLocks/>
                    </p:cNvSpPr>
                    <p:nvPr/>
                  </p:nvSpPr>
                  <p:spPr bwMode="auto">
                    <a:xfrm>
                      <a:off x="3018" y="3493"/>
                      <a:ext cx="40" cy="142"/>
                    </a:xfrm>
                    <a:custGeom>
                      <a:avLst/>
                      <a:gdLst>
                        <a:gd name="T0" fmla="*/ 0 w 118"/>
                        <a:gd name="T1" fmla="*/ 0 h 286"/>
                        <a:gd name="T2" fmla="*/ 0 w 118"/>
                        <a:gd name="T3" fmla="*/ 0 h 286"/>
                        <a:gd name="T4" fmla="*/ 0 w 118"/>
                        <a:gd name="T5" fmla="*/ 0 h 286"/>
                        <a:gd name="T6" fmla="*/ 0 w 118"/>
                        <a:gd name="T7" fmla="*/ 0 h 286"/>
                        <a:gd name="T8" fmla="*/ 0 w 118"/>
                        <a:gd name="T9" fmla="*/ 0 h 286"/>
                        <a:gd name="T10" fmla="*/ 0 w 118"/>
                        <a:gd name="T11" fmla="*/ 0 h 286"/>
                        <a:gd name="T12" fmla="*/ 0 w 118"/>
                        <a:gd name="T13" fmla="*/ 0 h 286"/>
                        <a:gd name="T14" fmla="*/ 0 w 118"/>
                        <a:gd name="T15" fmla="*/ 0 h 286"/>
                        <a:gd name="T16" fmla="*/ 0 w 118"/>
                        <a:gd name="T17" fmla="*/ 0 h 286"/>
                        <a:gd name="T18" fmla="*/ 0 w 118"/>
                        <a:gd name="T19" fmla="*/ 0 h 286"/>
                        <a:gd name="T20" fmla="*/ 0 w 118"/>
                        <a:gd name="T21" fmla="*/ 0 h 286"/>
                        <a:gd name="T22" fmla="*/ 0 w 118"/>
                        <a:gd name="T23" fmla="*/ 0 h 286"/>
                        <a:gd name="T24" fmla="*/ 0 w 118"/>
                        <a:gd name="T25" fmla="*/ 0 h 286"/>
                        <a:gd name="T26" fmla="*/ 0 w 118"/>
                        <a:gd name="T27" fmla="*/ 0 h 286"/>
                        <a:gd name="T28" fmla="*/ 0 w 118"/>
                        <a:gd name="T29" fmla="*/ 0 h 286"/>
                        <a:gd name="T30" fmla="*/ 0 w 118"/>
                        <a:gd name="T31" fmla="*/ 0 h 286"/>
                        <a:gd name="T32" fmla="*/ 0 w 118"/>
                        <a:gd name="T33" fmla="*/ 0 h 286"/>
                        <a:gd name="T34" fmla="*/ 0 w 118"/>
                        <a:gd name="T35" fmla="*/ 0 h 286"/>
                        <a:gd name="T36" fmla="*/ 0 w 118"/>
                        <a:gd name="T37" fmla="*/ 0 h 286"/>
                        <a:gd name="T38" fmla="*/ 0 w 118"/>
                        <a:gd name="T39" fmla="*/ 0 h 2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
                        <a:gd name="T61" fmla="*/ 0 h 286"/>
                        <a:gd name="T62" fmla="*/ 118 w 118"/>
                        <a:gd name="T63" fmla="*/ 286 h 2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 h="286">
                          <a:moveTo>
                            <a:pt x="118" y="0"/>
                          </a:moveTo>
                          <a:lnTo>
                            <a:pt x="88" y="50"/>
                          </a:lnTo>
                          <a:lnTo>
                            <a:pt x="70" y="83"/>
                          </a:lnTo>
                          <a:lnTo>
                            <a:pt x="47" y="123"/>
                          </a:lnTo>
                          <a:lnTo>
                            <a:pt x="33" y="148"/>
                          </a:lnTo>
                          <a:lnTo>
                            <a:pt x="20" y="176"/>
                          </a:lnTo>
                          <a:lnTo>
                            <a:pt x="12" y="199"/>
                          </a:lnTo>
                          <a:lnTo>
                            <a:pt x="4" y="219"/>
                          </a:lnTo>
                          <a:lnTo>
                            <a:pt x="2" y="241"/>
                          </a:lnTo>
                          <a:lnTo>
                            <a:pt x="0" y="265"/>
                          </a:lnTo>
                          <a:lnTo>
                            <a:pt x="2" y="286"/>
                          </a:lnTo>
                          <a:lnTo>
                            <a:pt x="19" y="285"/>
                          </a:lnTo>
                          <a:lnTo>
                            <a:pt x="12" y="259"/>
                          </a:lnTo>
                          <a:lnTo>
                            <a:pt x="12" y="241"/>
                          </a:lnTo>
                          <a:lnTo>
                            <a:pt x="14" y="213"/>
                          </a:lnTo>
                          <a:lnTo>
                            <a:pt x="23" y="187"/>
                          </a:lnTo>
                          <a:lnTo>
                            <a:pt x="33" y="158"/>
                          </a:lnTo>
                          <a:lnTo>
                            <a:pt x="75" y="79"/>
                          </a:lnTo>
                          <a:lnTo>
                            <a:pt x="112" y="17"/>
                          </a:lnTo>
                          <a:lnTo>
                            <a:pt x="118" y="0"/>
                          </a:lnTo>
                          <a:close/>
                        </a:path>
                      </a:pathLst>
                    </a:custGeom>
                    <a:solidFill>
                      <a:srgbClr val="C0C0C0"/>
                    </a:solidFill>
                    <a:ln w="9525">
                      <a:solidFill>
                        <a:srgbClr val="000000"/>
                      </a:solidFill>
                      <a:round/>
                      <a:headEnd/>
                      <a:tailEnd/>
                    </a:ln>
                  </p:spPr>
                  <p:txBody>
                    <a:bodyPr/>
                    <a:lstStyle/>
                    <a:p>
                      <a:endParaRPr lang="zh-CN" altLang="en-US">
                        <a:latin typeface="+mn-lt"/>
                        <a:ea typeface="+mn-ea"/>
                        <a:cs typeface="+mn-ea"/>
                        <a:sym typeface="+mn-lt"/>
                      </a:endParaRPr>
                    </a:p>
                  </p:txBody>
                </p:sp>
              </p:grpSp>
              <p:grpSp>
                <p:nvGrpSpPr>
                  <p:cNvPr id="40990" name="Group 128"/>
                  <p:cNvGrpSpPr>
                    <a:grpSpLocks/>
                  </p:cNvGrpSpPr>
                  <p:nvPr/>
                </p:nvGrpSpPr>
                <p:grpSpPr bwMode="auto">
                  <a:xfrm>
                    <a:off x="2720" y="3600"/>
                    <a:ext cx="289" cy="103"/>
                    <a:chOff x="2720" y="3600"/>
                    <a:chExt cx="289" cy="103"/>
                  </a:xfrm>
                </p:grpSpPr>
                <p:grpSp>
                  <p:nvGrpSpPr>
                    <p:cNvPr id="40991" name="Group 129"/>
                    <p:cNvGrpSpPr>
                      <a:grpSpLocks/>
                    </p:cNvGrpSpPr>
                    <p:nvPr/>
                  </p:nvGrpSpPr>
                  <p:grpSpPr bwMode="auto">
                    <a:xfrm>
                      <a:off x="2978" y="3689"/>
                      <a:ext cx="31" cy="14"/>
                      <a:chOff x="2978" y="3689"/>
                      <a:chExt cx="31" cy="14"/>
                    </a:xfrm>
                  </p:grpSpPr>
                  <p:sp>
                    <p:nvSpPr>
                      <p:cNvPr id="40995" name="Freeform 130"/>
                      <p:cNvSpPr>
                        <a:spLocks/>
                      </p:cNvSpPr>
                      <p:nvPr/>
                    </p:nvSpPr>
                    <p:spPr bwMode="auto">
                      <a:xfrm>
                        <a:off x="2978" y="3689"/>
                        <a:ext cx="31" cy="14"/>
                      </a:xfrm>
                      <a:custGeom>
                        <a:avLst/>
                        <a:gdLst>
                          <a:gd name="T0" fmla="*/ 0 w 93"/>
                          <a:gd name="T1" fmla="*/ 1 h 26"/>
                          <a:gd name="T2" fmla="*/ 0 w 93"/>
                          <a:gd name="T3" fmla="*/ 1 h 26"/>
                          <a:gd name="T4" fmla="*/ 0 w 93"/>
                          <a:gd name="T5" fmla="*/ 1 h 26"/>
                          <a:gd name="T6" fmla="*/ 0 w 93"/>
                          <a:gd name="T7" fmla="*/ 1 h 26"/>
                          <a:gd name="T8" fmla="*/ 0 w 93"/>
                          <a:gd name="T9" fmla="*/ 1 h 26"/>
                          <a:gd name="T10" fmla="*/ 0 w 93"/>
                          <a:gd name="T11" fmla="*/ 0 h 26"/>
                          <a:gd name="T12" fmla="*/ 0 w 93"/>
                          <a:gd name="T13" fmla="*/ 1 h 26"/>
                          <a:gd name="T14" fmla="*/ 0 60000 65536"/>
                          <a:gd name="T15" fmla="*/ 0 60000 65536"/>
                          <a:gd name="T16" fmla="*/ 0 60000 65536"/>
                          <a:gd name="T17" fmla="*/ 0 60000 65536"/>
                          <a:gd name="T18" fmla="*/ 0 60000 65536"/>
                          <a:gd name="T19" fmla="*/ 0 60000 65536"/>
                          <a:gd name="T20" fmla="*/ 0 60000 65536"/>
                          <a:gd name="T21" fmla="*/ 0 w 93"/>
                          <a:gd name="T22" fmla="*/ 0 h 26"/>
                          <a:gd name="T23" fmla="*/ 93 w 9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26">
                            <a:moveTo>
                              <a:pt x="4" y="2"/>
                            </a:moveTo>
                            <a:lnTo>
                              <a:pt x="0" y="15"/>
                            </a:lnTo>
                            <a:lnTo>
                              <a:pt x="1" y="26"/>
                            </a:lnTo>
                            <a:lnTo>
                              <a:pt x="93" y="26"/>
                            </a:lnTo>
                            <a:lnTo>
                              <a:pt x="92" y="10"/>
                            </a:lnTo>
                            <a:lnTo>
                              <a:pt x="93" y="0"/>
                            </a:lnTo>
                            <a:lnTo>
                              <a:pt x="4" y="2"/>
                            </a:lnTo>
                            <a:close/>
                          </a:path>
                        </a:pathLst>
                      </a:custGeom>
                      <a:solidFill>
                        <a:srgbClr val="808080"/>
                      </a:solidFill>
                      <a:ln w="9525">
                        <a:solidFill>
                          <a:srgbClr val="000000"/>
                        </a:solidFill>
                        <a:round/>
                        <a:headEnd/>
                        <a:tailEnd/>
                      </a:ln>
                    </p:spPr>
                    <p:txBody>
                      <a:bodyPr/>
                      <a:lstStyle/>
                      <a:p>
                        <a:endParaRPr lang="zh-CN" altLang="en-US">
                          <a:latin typeface="+mn-lt"/>
                          <a:ea typeface="+mn-ea"/>
                          <a:cs typeface="+mn-ea"/>
                          <a:sym typeface="+mn-lt"/>
                        </a:endParaRPr>
                      </a:p>
                    </p:txBody>
                  </p:sp>
                  <p:sp>
                    <p:nvSpPr>
                      <p:cNvPr id="40996" name="Freeform 131"/>
                      <p:cNvSpPr>
                        <a:spLocks/>
                      </p:cNvSpPr>
                      <p:nvPr/>
                    </p:nvSpPr>
                    <p:spPr bwMode="auto">
                      <a:xfrm>
                        <a:off x="2978" y="3691"/>
                        <a:ext cx="31" cy="5"/>
                      </a:xfrm>
                      <a:custGeom>
                        <a:avLst/>
                        <a:gdLst>
                          <a:gd name="T0" fmla="*/ 0 w 93"/>
                          <a:gd name="T1" fmla="*/ 0 h 12"/>
                          <a:gd name="T2" fmla="*/ 0 w 93"/>
                          <a:gd name="T3" fmla="*/ 0 h 12"/>
                          <a:gd name="T4" fmla="*/ 0 w 93"/>
                          <a:gd name="T5" fmla="*/ 0 h 12"/>
                          <a:gd name="T6" fmla="*/ 0 w 93"/>
                          <a:gd name="T7" fmla="*/ 0 h 12"/>
                          <a:gd name="T8" fmla="*/ 0 w 93"/>
                          <a:gd name="T9" fmla="*/ 0 h 12"/>
                          <a:gd name="T10" fmla="*/ 0 w 93"/>
                          <a:gd name="T11" fmla="*/ 0 h 12"/>
                          <a:gd name="T12" fmla="*/ 0 w 93"/>
                          <a:gd name="T13" fmla="*/ 0 h 12"/>
                          <a:gd name="T14" fmla="*/ 0 60000 65536"/>
                          <a:gd name="T15" fmla="*/ 0 60000 65536"/>
                          <a:gd name="T16" fmla="*/ 0 60000 65536"/>
                          <a:gd name="T17" fmla="*/ 0 60000 65536"/>
                          <a:gd name="T18" fmla="*/ 0 60000 65536"/>
                          <a:gd name="T19" fmla="*/ 0 60000 65536"/>
                          <a:gd name="T20" fmla="*/ 0 60000 65536"/>
                          <a:gd name="T21" fmla="*/ 0 w 93"/>
                          <a:gd name="T22" fmla="*/ 0 h 12"/>
                          <a:gd name="T23" fmla="*/ 93 w 9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12">
                            <a:moveTo>
                              <a:pt x="1" y="0"/>
                            </a:moveTo>
                            <a:lnTo>
                              <a:pt x="1" y="5"/>
                            </a:lnTo>
                            <a:lnTo>
                              <a:pt x="0" y="12"/>
                            </a:lnTo>
                            <a:lnTo>
                              <a:pt x="93" y="12"/>
                            </a:lnTo>
                            <a:lnTo>
                              <a:pt x="92" y="5"/>
                            </a:lnTo>
                            <a:lnTo>
                              <a:pt x="93" y="0"/>
                            </a:lnTo>
                            <a:lnTo>
                              <a:pt x="1" y="0"/>
                            </a:lnTo>
                            <a:close/>
                          </a:path>
                        </a:pathLst>
                      </a:custGeom>
                      <a:solidFill>
                        <a:srgbClr val="9F9F9F"/>
                      </a:solidFill>
                      <a:ln w="9525">
                        <a:solidFill>
                          <a:srgbClr val="000000"/>
                        </a:solidFill>
                        <a:round/>
                        <a:headEnd/>
                        <a:tailEnd/>
                      </a:ln>
                    </p:spPr>
                    <p:txBody>
                      <a:bodyPr/>
                      <a:lstStyle/>
                      <a:p>
                        <a:endParaRPr lang="zh-CN" altLang="en-US">
                          <a:latin typeface="+mn-lt"/>
                          <a:ea typeface="+mn-ea"/>
                          <a:cs typeface="+mn-ea"/>
                          <a:sym typeface="+mn-lt"/>
                        </a:endParaRPr>
                      </a:p>
                    </p:txBody>
                  </p:sp>
                </p:grpSp>
                <p:grpSp>
                  <p:nvGrpSpPr>
                    <p:cNvPr id="40992" name="Group 132"/>
                    <p:cNvGrpSpPr>
                      <a:grpSpLocks/>
                    </p:cNvGrpSpPr>
                    <p:nvPr/>
                  </p:nvGrpSpPr>
                  <p:grpSpPr bwMode="auto">
                    <a:xfrm>
                      <a:off x="2720" y="3600"/>
                      <a:ext cx="53" cy="62"/>
                      <a:chOff x="2720" y="3600"/>
                      <a:chExt cx="53" cy="62"/>
                    </a:xfrm>
                  </p:grpSpPr>
                  <p:sp>
                    <p:nvSpPr>
                      <p:cNvPr id="40993" name="Freeform 133"/>
                      <p:cNvSpPr>
                        <a:spLocks/>
                      </p:cNvSpPr>
                      <p:nvPr/>
                    </p:nvSpPr>
                    <p:spPr bwMode="auto">
                      <a:xfrm>
                        <a:off x="2720" y="3600"/>
                        <a:ext cx="53" cy="62"/>
                      </a:xfrm>
                      <a:custGeom>
                        <a:avLst/>
                        <a:gdLst>
                          <a:gd name="T0" fmla="*/ 0 w 161"/>
                          <a:gd name="T1" fmla="*/ 1 h 124"/>
                          <a:gd name="T2" fmla="*/ 0 w 161"/>
                          <a:gd name="T3" fmla="*/ 1 h 124"/>
                          <a:gd name="T4" fmla="*/ 0 w 161"/>
                          <a:gd name="T5" fmla="*/ 1 h 124"/>
                          <a:gd name="T6" fmla="*/ 0 w 161"/>
                          <a:gd name="T7" fmla="*/ 1 h 124"/>
                          <a:gd name="T8" fmla="*/ 0 w 161"/>
                          <a:gd name="T9" fmla="*/ 0 h 124"/>
                          <a:gd name="T10" fmla="*/ 0 w 161"/>
                          <a:gd name="T11" fmla="*/ 1 h 124"/>
                          <a:gd name="T12" fmla="*/ 0 w 161"/>
                          <a:gd name="T13" fmla="*/ 1 h 124"/>
                          <a:gd name="T14" fmla="*/ 0 w 161"/>
                          <a:gd name="T15" fmla="*/ 1 h 124"/>
                          <a:gd name="T16" fmla="*/ 0 w 161"/>
                          <a:gd name="T17" fmla="*/ 1 h 124"/>
                          <a:gd name="T18" fmla="*/ 0 w 161"/>
                          <a:gd name="T19" fmla="*/ 1 h 124"/>
                          <a:gd name="T20" fmla="*/ 0 w 161"/>
                          <a:gd name="T21" fmla="*/ 1 h 124"/>
                          <a:gd name="T22" fmla="*/ 0 w 161"/>
                          <a:gd name="T23" fmla="*/ 1 h 124"/>
                          <a:gd name="T24" fmla="*/ 0 w 161"/>
                          <a:gd name="T25" fmla="*/ 1 h 124"/>
                          <a:gd name="T26" fmla="*/ 0 w 161"/>
                          <a:gd name="T27" fmla="*/ 1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1"/>
                          <a:gd name="T43" fmla="*/ 0 h 124"/>
                          <a:gd name="T44" fmla="*/ 161 w 161"/>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1" h="124">
                            <a:moveTo>
                              <a:pt x="13" y="54"/>
                            </a:moveTo>
                            <a:lnTo>
                              <a:pt x="57" y="17"/>
                            </a:lnTo>
                            <a:lnTo>
                              <a:pt x="69" y="10"/>
                            </a:lnTo>
                            <a:lnTo>
                              <a:pt x="88" y="5"/>
                            </a:lnTo>
                            <a:lnTo>
                              <a:pt x="137" y="0"/>
                            </a:lnTo>
                            <a:lnTo>
                              <a:pt x="153" y="2"/>
                            </a:lnTo>
                            <a:lnTo>
                              <a:pt x="161" y="100"/>
                            </a:lnTo>
                            <a:lnTo>
                              <a:pt x="146" y="114"/>
                            </a:lnTo>
                            <a:lnTo>
                              <a:pt x="124" y="122"/>
                            </a:lnTo>
                            <a:lnTo>
                              <a:pt x="82" y="124"/>
                            </a:lnTo>
                            <a:lnTo>
                              <a:pt x="51" y="116"/>
                            </a:lnTo>
                            <a:lnTo>
                              <a:pt x="5" y="79"/>
                            </a:lnTo>
                            <a:lnTo>
                              <a:pt x="0" y="69"/>
                            </a:lnTo>
                            <a:lnTo>
                              <a:pt x="13" y="54"/>
                            </a:lnTo>
                            <a:close/>
                          </a:path>
                        </a:pathLst>
                      </a:custGeom>
                      <a:solidFill>
                        <a:srgbClr val="C0C0C0"/>
                      </a:solidFill>
                      <a:ln w="9525">
                        <a:solidFill>
                          <a:srgbClr val="000000"/>
                        </a:solidFill>
                        <a:round/>
                        <a:headEnd/>
                        <a:tailEnd/>
                      </a:ln>
                    </p:spPr>
                    <p:txBody>
                      <a:bodyPr/>
                      <a:lstStyle/>
                      <a:p>
                        <a:endParaRPr lang="zh-CN" altLang="en-US">
                          <a:latin typeface="+mn-lt"/>
                          <a:ea typeface="+mn-ea"/>
                          <a:cs typeface="+mn-ea"/>
                          <a:sym typeface="+mn-lt"/>
                        </a:endParaRPr>
                      </a:p>
                    </p:txBody>
                  </p:sp>
                  <p:sp>
                    <p:nvSpPr>
                      <p:cNvPr id="40994" name="Freeform 134"/>
                      <p:cNvSpPr>
                        <a:spLocks/>
                      </p:cNvSpPr>
                      <p:nvPr/>
                    </p:nvSpPr>
                    <p:spPr bwMode="auto">
                      <a:xfrm>
                        <a:off x="2720" y="3634"/>
                        <a:ext cx="53" cy="28"/>
                      </a:xfrm>
                      <a:custGeom>
                        <a:avLst/>
                        <a:gdLst>
                          <a:gd name="T0" fmla="*/ 0 w 161"/>
                          <a:gd name="T1" fmla="*/ 0 h 55"/>
                          <a:gd name="T2" fmla="*/ 0 w 161"/>
                          <a:gd name="T3" fmla="*/ 1 h 55"/>
                          <a:gd name="T4" fmla="*/ 0 w 161"/>
                          <a:gd name="T5" fmla="*/ 1 h 55"/>
                          <a:gd name="T6" fmla="*/ 0 w 161"/>
                          <a:gd name="T7" fmla="*/ 1 h 55"/>
                          <a:gd name="T8" fmla="*/ 0 w 161"/>
                          <a:gd name="T9" fmla="*/ 1 h 55"/>
                          <a:gd name="T10" fmla="*/ 0 w 161"/>
                          <a:gd name="T11" fmla="*/ 1 h 55"/>
                          <a:gd name="T12" fmla="*/ 0 w 161"/>
                          <a:gd name="T13" fmla="*/ 1 h 55"/>
                          <a:gd name="T14" fmla="*/ 0 w 161"/>
                          <a:gd name="T15" fmla="*/ 1 h 55"/>
                          <a:gd name="T16" fmla="*/ 0 w 161"/>
                          <a:gd name="T17" fmla="*/ 1 h 55"/>
                          <a:gd name="T18" fmla="*/ 0 w 161"/>
                          <a:gd name="T19" fmla="*/ 1 h 55"/>
                          <a:gd name="T20" fmla="*/ 0 w 161"/>
                          <a:gd name="T21" fmla="*/ 1 h 55"/>
                          <a:gd name="T22" fmla="*/ 0 w 161"/>
                          <a:gd name="T23" fmla="*/ 1 h 55"/>
                          <a:gd name="T24" fmla="*/ 0 w 161"/>
                          <a:gd name="T25" fmla="*/ 1 h 55"/>
                          <a:gd name="T26" fmla="*/ 0 w 161"/>
                          <a:gd name="T27" fmla="*/ 1 h 55"/>
                          <a:gd name="T28" fmla="*/ 0 w 161"/>
                          <a:gd name="T29" fmla="*/ 0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1"/>
                          <a:gd name="T46" fmla="*/ 0 h 55"/>
                          <a:gd name="T47" fmla="*/ 161 w 161"/>
                          <a:gd name="T48" fmla="*/ 55 h 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1" h="55">
                            <a:moveTo>
                              <a:pt x="0" y="0"/>
                            </a:moveTo>
                            <a:lnTo>
                              <a:pt x="35" y="8"/>
                            </a:lnTo>
                            <a:lnTo>
                              <a:pt x="67" y="18"/>
                            </a:lnTo>
                            <a:lnTo>
                              <a:pt x="91" y="18"/>
                            </a:lnTo>
                            <a:lnTo>
                              <a:pt x="125" y="22"/>
                            </a:lnTo>
                            <a:lnTo>
                              <a:pt x="148" y="14"/>
                            </a:lnTo>
                            <a:lnTo>
                              <a:pt x="157" y="1"/>
                            </a:lnTo>
                            <a:lnTo>
                              <a:pt x="161" y="32"/>
                            </a:lnTo>
                            <a:lnTo>
                              <a:pt x="148" y="45"/>
                            </a:lnTo>
                            <a:lnTo>
                              <a:pt x="124" y="53"/>
                            </a:lnTo>
                            <a:lnTo>
                              <a:pt x="83" y="55"/>
                            </a:lnTo>
                            <a:lnTo>
                              <a:pt x="49" y="47"/>
                            </a:lnTo>
                            <a:lnTo>
                              <a:pt x="9" y="17"/>
                            </a:lnTo>
                            <a:lnTo>
                              <a:pt x="2" y="9"/>
                            </a:lnTo>
                            <a:lnTo>
                              <a:pt x="0" y="0"/>
                            </a:lnTo>
                            <a:close/>
                          </a:path>
                        </a:pathLst>
                      </a:custGeom>
                      <a:solidFill>
                        <a:srgbClr val="9F9F9F"/>
                      </a:solidFill>
                      <a:ln w="9525">
                        <a:solidFill>
                          <a:srgbClr val="000000"/>
                        </a:solidFill>
                        <a:round/>
                        <a:headEnd/>
                        <a:tailEnd/>
                      </a:ln>
                    </p:spPr>
                    <p:txBody>
                      <a:bodyPr/>
                      <a:lstStyle/>
                      <a:p>
                        <a:endParaRPr lang="zh-CN" altLang="en-US">
                          <a:latin typeface="+mn-lt"/>
                          <a:ea typeface="+mn-ea"/>
                          <a:cs typeface="+mn-ea"/>
                          <a:sym typeface="+mn-lt"/>
                        </a:endParaRPr>
                      </a:p>
                    </p:txBody>
                  </p:sp>
                </p:grpSp>
              </p:grpSp>
            </p:grpSp>
          </p:grpSp>
          <p:sp>
            <p:nvSpPr>
              <p:cNvPr id="40978" name="Line 135"/>
              <p:cNvSpPr>
                <a:spLocks noChangeShapeType="1"/>
              </p:cNvSpPr>
              <p:nvPr/>
            </p:nvSpPr>
            <p:spPr bwMode="auto">
              <a:xfrm flipV="1">
                <a:off x="3313" y="3408"/>
                <a:ext cx="0" cy="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9" rIns="92075" bIns="46039" anchor="ctr"/>
              <a:lstStyle/>
              <a:p>
                <a:endParaRPr lang="zh-CN" altLang="en-US">
                  <a:latin typeface="+mn-lt"/>
                  <a:ea typeface="+mn-ea"/>
                  <a:cs typeface="+mn-ea"/>
                  <a:sym typeface="+mn-lt"/>
                </a:endParaRPr>
              </a:p>
            </p:txBody>
          </p:sp>
        </p:grpSp>
        <p:pic>
          <p:nvPicPr>
            <p:cNvPr id="40970" name="Picture 136" descr="TN00003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2" y="3748"/>
              <a:ext cx="658"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13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38" y="2387"/>
              <a:ext cx="531"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40972" name="Group 138"/>
            <p:cNvGrpSpPr>
              <a:grpSpLocks/>
            </p:cNvGrpSpPr>
            <p:nvPr/>
          </p:nvGrpSpPr>
          <p:grpSpPr bwMode="auto">
            <a:xfrm>
              <a:off x="2985" y="3475"/>
              <a:ext cx="158" cy="273"/>
              <a:chOff x="359" y="2413"/>
              <a:chExt cx="171" cy="273"/>
            </a:xfrm>
          </p:grpSpPr>
          <p:sp>
            <p:nvSpPr>
              <p:cNvPr id="40975" name="Freeform 139"/>
              <p:cNvSpPr>
                <a:spLocks/>
              </p:cNvSpPr>
              <p:nvPr/>
            </p:nvSpPr>
            <p:spPr bwMode="auto">
              <a:xfrm>
                <a:off x="448" y="2426"/>
                <a:ext cx="82" cy="260"/>
              </a:xfrm>
              <a:custGeom>
                <a:avLst/>
                <a:gdLst>
                  <a:gd name="T0" fmla="*/ 32 w 82"/>
                  <a:gd name="T1" fmla="*/ 4 h 260"/>
                  <a:gd name="T2" fmla="*/ 28 w 82"/>
                  <a:gd name="T3" fmla="*/ 18 h 260"/>
                  <a:gd name="T4" fmla="*/ 30 w 82"/>
                  <a:gd name="T5" fmla="*/ 20 h 260"/>
                  <a:gd name="T6" fmla="*/ 32 w 82"/>
                  <a:gd name="T7" fmla="*/ 25 h 260"/>
                  <a:gd name="T8" fmla="*/ 37 w 82"/>
                  <a:gd name="T9" fmla="*/ 34 h 260"/>
                  <a:gd name="T10" fmla="*/ 32 w 82"/>
                  <a:gd name="T11" fmla="*/ 35 h 260"/>
                  <a:gd name="T12" fmla="*/ 14 w 82"/>
                  <a:gd name="T13" fmla="*/ 49 h 260"/>
                  <a:gd name="T14" fmla="*/ 2 w 82"/>
                  <a:gd name="T15" fmla="*/ 127 h 260"/>
                  <a:gd name="T16" fmla="*/ 0 w 82"/>
                  <a:gd name="T17" fmla="*/ 141 h 260"/>
                  <a:gd name="T18" fmla="*/ 5 w 82"/>
                  <a:gd name="T19" fmla="*/ 149 h 260"/>
                  <a:gd name="T20" fmla="*/ 9 w 82"/>
                  <a:gd name="T21" fmla="*/ 151 h 260"/>
                  <a:gd name="T22" fmla="*/ 9 w 82"/>
                  <a:gd name="T23" fmla="*/ 138 h 260"/>
                  <a:gd name="T24" fmla="*/ 9 w 82"/>
                  <a:gd name="T25" fmla="*/ 144 h 260"/>
                  <a:gd name="T26" fmla="*/ 13 w 82"/>
                  <a:gd name="T27" fmla="*/ 140 h 260"/>
                  <a:gd name="T28" fmla="*/ 16 w 82"/>
                  <a:gd name="T29" fmla="*/ 130 h 260"/>
                  <a:gd name="T30" fmla="*/ 26 w 82"/>
                  <a:gd name="T31" fmla="*/ 198 h 260"/>
                  <a:gd name="T32" fmla="*/ 32 w 82"/>
                  <a:gd name="T33" fmla="*/ 239 h 260"/>
                  <a:gd name="T34" fmla="*/ 29 w 82"/>
                  <a:gd name="T35" fmla="*/ 258 h 260"/>
                  <a:gd name="T36" fmla="*/ 41 w 82"/>
                  <a:gd name="T37" fmla="*/ 255 h 260"/>
                  <a:gd name="T38" fmla="*/ 38 w 82"/>
                  <a:gd name="T39" fmla="*/ 231 h 260"/>
                  <a:gd name="T40" fmla="*/ 43 w 82"/>
                  <a:gd name="T41" fmla="*/ 200 h 260"/>
                  <a:gd name="T42" fmla="*/ 44 w 82"/>
                  <a:gd name="T43" fmla="*/ 231 h 260"/>
                  <a:gd name="T44" fmla="*/ 47 w 82"/>
                  <a:gd name="T45" fmla="*/ 253 h 260"/>
                  <a:gd name="T46" fmla="*/ 58 w 82"/>
                  <a:gd name="T47" fmla="*/ 253 h 260"/>
                  <a:gd name="T48" fmla="*/ 62 w 82"/>
                  <a:gd name="T49" fmla="*/ 198 h 260"/>
                  <a:gd name="T50" fmla="*/ 67 w 82"/>
                  <a:gd name="T51" fmla="*/ 192 h 260"/>
                  <a:gd name="T52" fmla="*/ 79 w 82"/>
                  <a:gd name="T53" fmla="*/ 198 h 260"/>
                  <a:gd name="T54" fmla="*/ 72 w 82"/>
                  <a:gd name="T55" fmla="*/ 132 h 260"/>
                  <a:gd name="T56" fmla="*/ 74 w 82"/>
                  <a:gd name="T57" fmla="*/ 120 h 260"/>
                  <a:gd name="T58" fmla="*/ 72 w 82"/>
                  <a:gd name="T59" fmla="*/ 88 h 260"/>
                  <a:gd name="T60" fmla="*/ 54 w 82"/>
                  <a:gd name="T61" fmla="*/ 44 h 260"/>
                  <a:gd name="T62" fmla="*/ 53 w 82"/>
                  <a:gd name="T63" fmla="*/ 28 h 260"/>
                  <a:gd name="T64" fmla="*/ 58 w 82"/>
                  <a:gd name="T65" fmla="*/ 26 h 260"/>
                  <a:gd name="T66" fmla="*/ 62 w 82"/>
                  <a:gd name="T67" fmla="*/ 22 h 260"/>
                  <a:gd name="T68" fmla="*/ 59 w 82"/>
                  <a:gd name="T69" fmla="*/ 4 h 260"/>
                  <a:gd name="T70" fmla="*/ 49 w 82"/>
                  <a:gd name="T71" fmla="*/ 1 h 260"/>
                  <a:gd name="T72" fmla="*/ 41 w 82"/>
                  <a:gd name="T73" fmla="*/ 2 h 2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2"/>
                  <a:gd name="T112" fmla="*/ 0 h 260"/>
                  <a:gd name="T113" fmla="*/ 82 w 82"/>
                  <a:gd name="T114" fmla="*/ 260 h 2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2" h="260">
                    <a:moveTo>
                      <a:pt x="41" y="2"/>
                    </a:moveTo>
                    <a:lnTo>
                      <a:pt x="32" y="4"/>
                    </a:lnTo>
                    <a:lnTo>
                      <a:pt x="28" y="13"/>
                    </a:lnTo>
                    <a:lnTo>
                      <a:pt x="28" y="18"/>
                    </a:lnTo>
                    <a:lnTo>
                      <a:pt x="32" y="18"/>
                    </a:lnTo>
                    <a:lnTo>
                      <a:pt x="30" y="20"/>
                    </a:lnTo>
                    <a:lnTo>
                      <a:pt x="32" y="21"/>
                    </a:lnTo>
                    <a:lnTo>
                      <a:pt x="32" y="25"/>
                    </a:lnTo>
                    <a:lnTo>
                      <a:pt x="34" y="25"/>
                    </a:lnTo>
                    <a:lnTo>
                      <a:pt x="37" y="34"/>
                    </a:lnTo>
                    <a:lnTo>
                      <a:pt x="37" y="35"/>
                    </a:lnTo>
                    <a:lnTo>
                      <a:pt x="32" y="35"/>
                    </a:lnTo>
                    <a:lnTo>
                      <a:pt x="26" y="45"/>
                    </a:lnTo>
                    <a:lnTo>
                      <a:pt x="14" y="49"/>
                    </a:lnTo>
                    <a:lnTo>
                      <a:pt x="9" y="57"/>
                    </a:lnTo>
                    <a:lnTo>
                      <a:pt x="2" y="127"/>
                    </a:lnTo>
                    <a:lnTo>
                      <a:pt x="5" y="128"/>
                    </a:lnTo>
                    <a:lnTo>
                      <a:pt x="0" y="141"/>
                    </a:lnTo>
                    <a:lnTo>
                      <a:pt x="2" y="149"/>
                    </a:lnTo>
                    <a:lnTo>
                      <a:pt x="5" y="149"/>
                    </a:lnTo>
                    <a:lnTo>
                      <a:pt x="7" y="151"/>
                    </a:lnTo>
                    <a:lnTo>
                      <a:pt x="9" y="151"/>
                    </a:lnTo>
                    <a:lnTo>
                      <a:pt x="8" y="143"/>
                    </a:lnTo>
                    <a:lnTo>
                      <a:pt x="9" y="138"/>
                    </a:lnTo>
                    <a:lnTo>
                      <a:pt x="11" y="142"/>
                    </a:lnTo>
                    <a:lnTo>
                      <a:pt x="9" y="144"/>
                    </a:lnTo>
                    <a:lnTo>
                      <a:pt x="11" y="146"/>
                    </a:lnTo>
                    <a:lnTo>
                      <a:pt x="13" y="140"/>
                    </a:lnTo>
                    <a:lnTo>
                      <a:pt x="11" y="130"/>
                    </a:lnTo>
                    <a:lnTo>
                      <a:pt x="16" y="130"/>
                    </a:lnTo>
                    <a:lnTo>
                      <a:pt x="13" y="195"/>
                    </a:lnTo>
                    <a:lnTo>
                      <a:pt x="26" y="198"/>
                    </a:lnTo>
                    <a:lnTo>
                      <a:pt x="32" y="235"/>
                    </a:lnTo>
                    <a:lnTo>
                      <a:pt x="32" y="239"/>
                    </a:lnTo>
                    <a:lnTo>
                      <a:pt x="29" y="255"/>
                    </a:lnTo>
                    <a:lnTo>
                      <a:pt x="29" y="258"/>
                    </a:lnTo>
                    <a:lnTo>
                      <a:pt x="38" y="259"/>
                    </a:lnTo>
                    <a:lnTo>
                      <a:pt x="41" y="255"/>
                    </a:lnTo>
                    <a:lnTo>
                      <a:pt x="40" y="241"/>
                    </a:lnTo>
                    <a:lnTo>
                      <a:pt x="38" y="231"/>
                    </a:lnTo>
                    <a:lnTo>
                      <a:pt x="42" y="200"/>
                    </a:lnTo>
                    <a:lnTo>
                      <a:pt x="43" y="200"/>
                    </a:lnTo>
                    <a:lnTo>
                      <a:pt x="47" y="212"/>
                    </a:lnTo>
                    <a:lnTo>
                      <a:pt x="44" y="231"/>
                    </a:lnTo>
                    <a:lnTo>
                      <a:pt x="41" y="232"/>
                    </a:lnTo>
                    <a:lnTo>
                      <a:pt x="47" y="253"/>
                    </a:lnTo>
                    <a:lnTo>
                      <a:pt x="56" y="255"/>
                    </a:lnTo>
                    <a:lnTo>
                      <a:pt x="58" y="253"/>
                    </a:lnTo>
                    <a:lnTo>
                      <a:pt x="51" y="233"/>
                    </a:lnTo>
                    <a:lnTo>
                      <a:pt x="62" y="198"/>
                    </a:lnTo>
                    <a:lnTo>
                      <a:pt x="67" y="195"/>
                    </a:lnTo>
                    <a:lnTo>
                      <a:pt x="67" y="192"/>
                    </a:lnTo>
                    <a:lnTo>
                      <a:pt x="76" y="193"/>
                    </a:lnTo>
                    <a:lnTo>
                      <a:pt x="79" y="198"/>
                    </a:lnTo>
                    <a:lnTo>
                      <a:pt x="81" y="195"/>
                    </a:lnTo>
                    <a:lnTo>
                      <a:pt x="72" y="132"/>
                    </a:lnTo>
                    <a:lnTo>
                      <a:pt x="74" y="132"/>
                    </a:lnTo>
                    <a:lnTo>
                      <a:pt x="74" y="120"/>
                    </a:lnTo>
                    <a:lnTo>
                      <a:pt x="74" y="118"/>
                    </a:lnTo>
                    <a:lnTo>
                      <a:pt x="72" y="88"/>
                    </a:lnTo>
                    <a:lnTo>
                      <a:pt x="69" y="51"/>
                    </a:lnTo>
                    <a:lnTo>
                      <a:pt x="54" y="44"/>
                    </a:lnTo>
                    <a:lnTo>
                      <a:pt x="50" y="35"/>
                    </a:lnTo>
                    <a:lnTo>
                      <a:pt x="53" y="28"/>
                    </a:lnTo>
                    <a:lnTo>
                      <a:pt x="56" y="30"/>
                    </a:lnTo>
                    <a:lnTo>
                      <a:pt x="58" y="26"/>
                    </a:lnTo>
                    <a:lnTo>
                      <a:pt x="58" y="22"/>
                    </a:lnTo>
                    <a:lnTo>
                      <a:pt x="62" y="22"/>
                    </a:lnTo>
                    <a:lnTo>
                      <a:pt x="62" y="11"/>
                    </a:lnTo>
                    <a:lnTo>
                      <a:pt x="59" y="4"/>
                    </a:lnTo>
                    <a:lnTo>
                      <a:pt x="55" y="1"/>
                    </a:lnTo>
                    <a:lnTo>
                      <a:pt x="49" y="1"/>
                    </a:lnTo>
                    <a:lnTo>
                      <a:pt x="45" y="0"/>
                    </a:lnTo>
                    <a:lnTo>
                      <a:pt x="41" y="2"/>
                    </a:lnTo>
                  </a:path>
                </a:pathLst>
              </a:custGeom>
              <a:solidFill>
                <a:srgbClr val="FF33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40976" name="Freeform 140"/>
              <p:cNvSpPr>
                <a:spLocks/>
              </p:cNvSpPr>
              <p:nvPr/>
            </p:nvSpPr>
            <p:spPr bwMode="auto">
              <a:xfrm>
                <a:off x="359" y="2413"/>
                <a:ext cx="59" cy="263"/>
              </a:xfrm>
              <a:custGeom>
                <a:avLst/>
                <a:gdLst>
                  <a:gd name="T0" fmla="*/ 37 w 59"/>
                  <a:gd name="T1" fmla="*/ 4 h 263"/>
                  <a:gd name="T2" fmla="*/ 24 w 59"/>
                  <a:gd name="T3" fmla="*/ 0 h 263"/>
                  <a:gd name="T4" fmla="*/ 13 w 59"/>
                  <a:gd name="T5" fmla="*/ 0 h 263"/>
                  <a:gd name="T6" fmla="*/ 4 w 59"/>
                  <a:gd name="T7" fmla="*/ 2 h 263"/>
                  <a:gd name="T8" fmla="*/ 1 w 59"/>
                  <a:gd name="T9" fmla="*/ 11 h 263"/>
                  <a:gd name="T10" fmla="*/ 1 w 59"/>
                  <a:gd name="T11" fmla="*/ 19 h 263"/>
                  <a:gd name="T12" fmla="*/ 7 w 59"/>
                  <a:gd name="T13" fmla="*/ 28 h 263"/>
                  <a:gd name="T14" fmla="*/ 10 w 59"/>
                  <a:gd name="T15" fmla="*/ 28 h 263"/>
                  <a:gd name="T16" fmla="*/ 4 w 59"/>
                  <a:gd name="T17" fmla="*/ 39 h 263"/>
                  <a:gd name="T18" fmla="*/ 0 w 59"/>
                  <a:gd name="T19" fmla="*/ 56 h 263"/>
                  <a:gd name="T20" fmla="*/ 0 w 59"/>
                  <a:gd name="T21" fmla="*/ 71 h 263"/>
                  <a:gd name="T22" fmla="*/ 1 w 59"/>
                  <a:gd name="T23" fmla="*/ 90 h 263"/>
                  <a:gd name="T24" fmla="*/ 4 w 59"/>
                  <a:gd name="T25" fmla="*/ 109 h 263"/>
                  <a:gd name="T26" fmla="*/ 11 w 59"/>
                  <a:gd name="T27" fmla="*/ 110 h 263"/>
                  <a:gd name="T28" fmla="*/ 11 w 59"/>
                  <a:gd name="T29" fmla="*/ 116 h 263"/>
                  <a:gd name="T30" fmla="*/ 15 w 59"/>
                  <a:gd name="T31" fmla="*/ 118 h 263"/>
                  <a:gd name="T32" fmla="*/ 15 w 59"/>
                  <a:gd name="T33" fmla="*/ 137 h 263"/>
                  <a:gd name="T34" fmla="*/ 19 w 59"/>
                  <a:gd name="T35" fmla="*/ 141 h 263"/>
                  <a:gd name="T36" fmla="*/ 19 w 59"/>
                  <a:gd name="T37" fmla="*/ 175 h 263"/>
                  <a:gd name="T38" fmla="*/ 19 w 59"/>
                  <a:gd name="T39" fmla="*/ 198 h 263"/>
                  <a:gd name="T40" fmla="*/ 13 w 59"/>
                  <a:gd name="T41" fmla="*/ 222 h 263"/>
                  <a:gd name="T42" fmla="*/ 11 w 59"/>
                  <a:gd name="T43" fmla="*/ 254 h 263"/>
                  <a:gd name="T44" fmla="*/ 17 w 59"/>
                  <a:gd name="T45" fmla="*/ 257 h 263"/>
                  <a:gd name="T46" fmla="*/ 17 w 59"/>
                  <a:gd name="T47" fmla="*/ 261 h 263"/>
                  <a:gd name="T48" fmla="*/ 27 w 59"/>
                  <a:gd name="T49" fmla="*/ 261 h 263"/>
                  <a:gd name="T50" fmla="*/ 28 w 59"/>
                  <a:gd name="T51" fmla="*/ 259 h 263"/>
                  <a:gd name="T52" fmla="*/ 32 w 59"/>
                  <a:gd name="T53" fmla="*/ 259 h 263"/>
                  <a:gd name="T54" fmla="*/ 33 w 59"/>
                  <a:gd name="T55" fmla="*/ 262 h 263"/>
                  <a:gd name="T56" fmla="*/ 39 w 59"/>
                  <a:gd name="T57" fmla="*/ 261 h 263"/>
                  <a:gd name="T58" fmla="*/ 54 w 59"/>
                  <a:gd name="T59" fmla="*/ 259 h 263"/>
                  <a:gd name="T60" fmla="*/ 54 w 59"/>
                  <a:gd name="T61" fmla="*/ 257 h 263"/>
                  <a:gd name="T62" fmla="*/ 41 w 59"/>
                  <a:gd name="T63" fmla="*/ 252 h 263"/>
                  <a:gd name="T64" fmla="*/ 41 w 59"/>
                  <a:gd name="T65" fmla="*/ 247 h 263"/>
                  <a:gd name="T66" fmla="*/ 53 w 59"/>
                  <a:gd name="T67" fmla="*/ 245 h 263"/>
                  <a:gd name="T68" fmla="*/ 53 w 59"/>
                  <a:gd name="T69" fmla="*/ 241 h 263"/>
                  <a:gd name="T70" fmla="*/ 45 w 59"/>
                  <a:gd name="T71" fmla="*/ 237 h 263"/>
                  <a:gd name="T72" fmla="*/ 45 w 59"/>
                  <a:gd name="T73" fmla="*/ 202 h 263"/>
                  <a:gd name="T74" fmla="*/ 48 w 59"/>
                  <a:gd name="T75" fmla="*/ 169 h 263"/>
                  <a:gd name="T76" fmla="*/ 47 w 59"/>
                  <a:gd name="T77" fmla="*/ 136 h 263"/>
                  <a:gd name="T78" fmla="*/ 46 w 59"/>
                  <a:gd name="T79" fmla="*/ 118 h 263"/>
                  <a:gd name="T80" fmla="*/ 48 w 59"/>
                  <a:gd name="T81" fmla="*/ 112 h 263"/>
                  <a:gd name="T82" fmla="*/ 48 w 59"/>
                  <a:gd name="T83" fmla="*/ 87 h 263"/>
                  <a:gd name="T84" fmla="*/ 57 w 59"/>
                  <a:gd name="T85" fmla="*/ 81 h 263"/>
                  <a:gd name="T86" fmla="*/ 58 w 59"/>
                  <a:gd name="T87" fmla="*/ 77 h 263"/>
                  <a:gd name="T88" fmla="*/ 36 w 59"/>
                  <a:gd name="T89" fmla="*/ 43 h 263"/>
                  <a:gd name="T90" fmla="*/ 25 w 59"/>
                  <a:gd name="T91" fmla="*/ 38 h 263"/>
                  <a:gd name="T92" fmla="*/ 27 w 59"/>
                  <a:gd name="T93" fmla="*/ 36 h 263"/>
                  <a:gd name="T94" fmla="*/ 34 w 59"/>
                  <a:gd name="T95" fmla="*/ 34 h 263"/>
                  <a:gd name="T96" fmla="*/ 34 w 59"/>
                  <a:gd name="T97" fmla="*/ 32 h 263"/>
                  <a:gd name="T98" fmla="*/ 36 w 59"/>
                  <a:gd name="T99" fmla="*/ 31 h 263"/>
                  <a:gd name="T100" fmla="*/ 36 w 59"/>
                  <a:gd name="T101" fmla="*/ 28 h 263"/>
                  <a:gd name="T102" fmla="*/ 37 w 59"/>
                  <a:gd name="T103" fmla="*/ 27 h 263"/>
                  <a:gd name="T104" fmla="*/ 36 w 59"/>
                  <a:gd name="T105" fmla="*/ 26 h 263"/>
                  <a:gd name="T106" fmla="*/ 37 w 59"/>
                  <a:gd name="T107" fmla="*/ 25 h 263"/>
                  <a:gd name="T108" fmla="*/ 34 w 59"/>
                  <a:gd name="T109" fmla="*/ 19 h 263"/>
                  <a:gd name="T110" fmla="*/ 36 w 59"/>
                  <a:gd name="T111" fmla="*/ 16 h 263"/>
                  <a:gd name="T112" fmla="*/ 34 w 59"/>
                  <a:gd name="T113" fmla="*/ 12 h 263"/>
                  <a:gd name="T114" fmla="*/ 37 w 59"/>
                  <a:gd name="T115" fmla="*/ 10 h 263"/>
                  <a:gd name="T116" fmla="*/ 37 w 59"/>
                  <a:gd name="T117" fmla="*/ 4 h 2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
                  <a:gd name="T178" fmla="*/ 0 h 263"/>
                  <a:gd name="T179" fmla="*/ 59 w 59"/>
                  <a:gd name="T180" fmla="*/ 263 h 2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 h="263">
                    <a:moveTo>
                      <a:pt x="37" y="4"/>
                    </a:moveTo>
                    <a:lnTo>
                      <a:pt x="24" y="0"/>
                    </a:lnTo>
                    <a:lnTo>
                      <a:pt x="13" y="0"/>
                    </a:lnTo>
                    <a:lnTo>
                      <a:pt x="4" y="2"/>
                    </a:lnTo>
                    <a:lnTo>
                      <a:pt x="1" y="11"/>
                    </a:lnTo>
                    <a:lnTo>
                      <a:pt x="1" y="19"/>
                    </a:lnTo>
                    <a:lnTo>
                      <a:pt x="7" y="28"/>
                    </a:lnTo>
                    <a:lnTo>
                      <a:pt x="10" y="28"/>
                    </a:lnTo>
                    <a:lnTo>
                      <a:pt x="4" y="39"/>
                    </a:lnTo>
                    <a:lnTo>
                      <a:pt x="0" y="56"/>
                    </a:lnTo>
                    <a:lnTo>
                      <a:pt x="0" y="71"/>
                    </a:lnTo>
                    <a:lnTo>
                      <a:pt x="1" y="90"/>
                    </a:lnTo>
                    <a:lnTo>
                      <a:pt x="4" y="109"/>
                    </a:lnTo>
                    <a:lnTo>
                      <a:pt x="11" y="110"/>
                    </a:lnTo>
                    <a:lnTo>
                      <a:pt x="11" y="116"/>
                    </a:lnTo>
                    <a:lnTo>
                      <a:pt x="15" y="118"/>
                    </a:lnTo>
                    <a:lnTo>
                      <a:pt x="15" y="137"/>
                    </a:lnTo>
                    <a:lnTo>
                      <a:pt x="19" y="141"/>
                    </a:lnTo>
                    <a:lnTo>
                      <a:pt x="19" y="175"/>
                    </a:lnTo>
                    <a:lnTo>
                      <a:pt x="19" y="198"/>
                    </a:lnTo>
                    <a:lnTo>
                      <a:pt x="13" y="222"/>
                    </a:lnTo>
                    <a:lnTo>
                      <a:pt x="11" y="254"/>
                    </a:lnTo>
                    <a:lnTo>
                      <a:pt x="17" y="257"/>
                    </a:lnTo>
                    <a:lnTo>
                      <a:pt x="17" y="261"/>
                    </a:lnTo>
                    <a:lnTo>
                      <a:pt x="27" y="261"/>
                    </a:lnTo>
                    <a:lnTo>
                      <a:pt x="28" y="259"/>
                    </a:lnTo>
                    <a:lnTo>
                      <a:pt x="32" y="259"/>
                    </a:lnTo>
                    <a:lnTo>
                      <a:pt x="33" y="262"/>
                    </a:lnTo>
                    <a:lnTo>
                      <a:pt x="39" y="261"/>
                    </a:lnTo>
                    <a:lnTo>
                      <a:pt x="54" y="259"/>
                    </a:lnTo>
                    <a:lnTo>
                      <a:pt x="54" y="257"/>
                    </a:lnTo>
                    <a:lnTo>
                      <a:pt x="41" y="252"/>
                    </a:lnTo>
                    <a:lnTo>
                      <a:pt x="41" y="247"/>
                    </a:lnTo>
                    <a:lnTo>
                      <a:pt x="53" y="245"/>
                    </a:lnTo>
                    <a:lnTo>
                      <a:pt x="53" y="241"/>
                    </a:lnTo>
                    <a:lnTo>
                      <a:pt x="45" y="237"/>
                    </a:lnTo>
                    <a:lnTo>
                      <a:pt x="45" y="202"/>
                    </a:lnTo>
                    <a:lnTo>
                      <a:pt x="48" y="169"/>
                    </a:lnTo>
                    <a:lnTo>
                      <a:pt x="47" y="136"/>
                    </a:lnTo>
                    <a:lnTo>
                      <a:pt x="46" y="118"/>
                    </a:lnTo>
                    <a:lnTo>
                      <a:pt x="48" y="112"/>
                    </a:lnTo>
                    <a:lnTo>
                      <a:pt x="48" y="87"/>
                    </a:lnTo>
                    <a:lnTo>
                      <a:pt x="57" y="81"/>
                    </a:lnTo>
                    <a:lnTo>
                      <a:pt x="58" y="77"/>
                    </a:lnTo>
                    <a:lnTo>
                      <a:pt x="36" y="43"/>
                    </a:lnTo>
                    <a:lnTo>
                      <a:pt x="25" y="38"/>
                    </a:lnTo>
                    <a:lnTo>
                      <a:pt x="27" y="36"/>
                    </a:lnTo>
                    <a:lnTo>
                      <a:pt x="34" y="34"/>
                    </a:lnTo>
                    <a:lnTo>
                      <a:pt x="34" y="32"/>
                    </a:lnTo>
                    <a:lnTo>
                      <a:pt x="36" y="31"/>
                    </a:lnTo>
                    <a:lnTo>
                      <a:pt x="36" y="28"/>
                    </a:lnTo>
                    <a:lnTo>
                      <a:pt x="37" y="27"/>
                    </a:lnTo>
                    <a:lnTo>
                      <a:pt x="36" y="26"/>
                    </a:lnTo>
                    <a:lnTo>
                      <a:pt x="37" y="25"/>
                    </a:lnTo>
                    <a:lnTo>
                      <a:pt x="34" y="19"/>
                    </a:lnTo>
                    <a:lnTo>
                      <a:pt x="36" y="16"/>
                    </a:lnTo>
                    <a:lnTo>
                      <a:pt x="34" y="12"/>
                    </a:lnTo>
                    <a:lnTo>
                      <a:pt x="37" y="10"/>
                    </a:lnTo>
                    <a:lnTo>
                      <a:pt x="37" y="4"/>
                    </a:lnTo>
                  </a:path>
                </a:pathLst>
              </a:custGeom>
              <a:solidFill>
                <a:srgbClr val="FF33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grpSp>
        <p:graphicFrame>
          <p:nvGraphicFramePr>
            <p:cNvPr id="40973" name="Object 141"/>
            <p:cNvGraphicFramePr>
              <a:graphicFrameLocks noChangeAspect="1"/>
            </p:cNvGraphicFramePr>
            <p:nvPr/>
          </p:nvGraphicFramePr>
          <p:xfrm>
            <a:off x="5025" y="2455"/>
            <a:ext cx="227" cy="364"/>
          </p:xfrm>
          <a:graphic>
            <a:graphicData uri="http://schemas.openxmlformats.org/presentationml/2006/ole">
              <mc:AlternateContent xmlns:mc="http://schemas.openxmlformats.org/markup-compatibility/2006">
                <mc:Choice xmlns:v="urn:schemas-microsoft-com:vml" Requires="v">
                  <p:oleObj spid="_x0000_s41128" name="ClipArt" r:id="rId9" imgW="818388" imgH="1066190" progId="MS_ClipArt_Gallery.2">
                    <p:embed/>
                  </p:oleObj>
                </mc:Choice>
                <mc:Fallback>
                  <p:oleObj name="ClipArt" r:id="rId9" imgW="818388" imgH="1066190" progId="MS_ClipArt_Gallery.2">
                    <p:embed/>
                    <p:pic>
                      <p:nvPicPr>
                        <p:cNvPr id="0" name="Object 1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5" y="2455"/>
                          <a:ext cx="227" cy="364"/>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0974" name="Picture 142" descr="PE01679_[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75" y="3456"/>
              <a:ext cx="250"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144465" y="764704"/>
            <a:ext cx="8458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800100" indent="-3429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90000"/>
              </a:lnSpc>
              <a:buClrTx/>
              <a:buSzTx/>
              <a:buFont typeface="Wingdings" panose="05000000000000000000" pitchFamily="2" charset="2"/>
              <a:buChar char="v"/>
            </a:pPr>
            <a:r>
              <a:rPr lang="zh-CN" altLang="en-US" b="1" dirty="0">
                <a:latin typeface="+mn-lt"/>
                <a:ea typeface="+mn-ea"/>
                <a:cs typeface="+mn-ea"/>
                <a:sym typeface="+mn-lt"/>
              </a:rPr>
              <a:t>小区制</a:t>
            </a:r>
          </a:p>
          <a:p>
            <a:pPr eaLnBrk="1" hangingPunct="1">
              <a:lnSpc>
                <a:spcPct val="90000"/>
              </a:lnSpc>
              <a:buClrTx/>
              <a:buSzTx/>
              <a:buFontTx/>
              <a:buNone/>
            </a:pPr>
            <a:r>
              <a:rPr lang="zh-CN" altLang="en-US" b="1" dirty="0">
                <a:latin typeface="+mn-lt"/>
                <a:ea typeface="+mn-ea"/>
                <a:cs typeface="+mn-ea"/>
                <a:sym typeface="+mn-lt"/>
              </a:rPr>
              <a:t>	概念：将整个服务区划分为若干个小无线区，每个小无线区分别设置一个基站负责本区的移动通信的联络和控制，同时又可在</a:t>
            </a:r>
            <a:r>
              <a:rPr lang="en-US" altLang="zh-CN" b="1" dirty="0">
                <a:latin typeface="+mn-lt"/>
                <a:ea typeface="+mn-ea"/>
                <a:cs typeface="+mn-ea"/>
                <a:sym typeface="+mn-lt"/>
              </a:rPr>
              <a:t>MSC</a:t>
            </a:r>
            <a:r>
              <a:rPr lang="zh-CN" altLang="en-US" b="1" dirty="0">
                <a:latin typeface="+mn-lt"/>
                <a:ea typeface="+mn-ea"/>
                <a:cs typeface="+mn-ea"/>
                <a:sym typeface="+mn-lt"/>
              </a:rPr>
              <a:t>的统一控制下，实现小区间移动通信的转接及与市话网的联系。</a:t>
            </a:r>
          </a:p>
          <a:p>
            <a:pPr lvl="1" eaLnBrk="1" hangingPunct="1">
              <a:lnSpc>
                <a:spcPct val="90000"/>
              </a:lnSpc>
              <a:buClrTx/>
              <a:buSzTx/>
              <a:buFontTx/>
              <a:buChar char="•"/>
            </a:pPr>
            <a:r>
              <a:rPr lang="zh-CN" altLang="en-US" sz="2400" b="1" dirty="0">
                <a:latin typeface="+mn-lt"/>
                <a:ea typeface="+mn-ea"/>
                <a:cs typeface="+mn-ea"/>
                <a:sym typeface="+mn-lt"/>
              </a:rPr>
              <a:t>基站服务区域小，发射功率低</a:t>
            </a:r>
          </a:p>
          <a:p>
            <a:pPr lvl="1" eaLnBrk="1" hangingPunct="1">
              <a:lnSpc>
                <a:spcPct val="90000"/>
              </a:lnSpc>
              <a:buClrTx/>
              <a:buSzTx/>
              <a:buFontTx/>
              <a:buChar char="•"/>
            </a:pPr>
            <a:r>
              <a:rPr lang="zh-CN" altLang="en-US" sz="2400" b="1" dirty="0">
                <a:latin typeface="+mn-lt"/>
                <a:ea typeface="+mn-ea"/>
                <a:cs typeface="+mn-ea"/>
                <a:sym typeface="+mn-lt"/>
              </a:rPr>
              <a:t>频率可以重复使用，容量大</a:t>
            </a:r>
          </a:p>
          <a:p>
            <a:pPr lvl="1" eaLnBrk="1" hangingPunct="1">
              <a:lnSpc>
                <a:spcPct val="90000"/>
              </a:lnSpc>
              <a:buClrTx/>
              <a:buSzTx/>
              <a:buFontTx/>
              <a:buChar char="•"/>
            </a:pPr>
            <a:r>
              <a:rPr lang="zh-CN" altLang="en-US" sz="2400" b="1" dirty="0">
                <a:latin typeface="+mn-lt"/>
                <a:ea typeface="+mn-ea"/>
                <a:cs typeface="+mn-ea"/>
                <a:sym typeface="+mn-lt"/>
              </a:rPr>
              <a:t>带来了同频干扰</a:t>
            </a:r>
          </a:p>
          <a:p>
            <a:pPr lvl="1" eaLnBrk="1" hangingPunct="1">
              <a:lnSpc>
                <a:spcPct val="90000"/>
              </a:lnSpc>
              <a:buClrTx/>
              <a:buSzTx/>
              <a:buFontTx/>
              <a:buChar char="•"/>
            </a:pPr>
            <a:r>
              <a:rPr lang="zh-CN" altLang="en-US" sz="2400" b="1" dirty="0">
                <a:latin typeface="+mn-lt"/>
                <a:ea typeface="+mn-ea"/>
                <a:cs typeface="+mn-ea"/>
                <a:sym typeface="+mn-lt"/>
              </a:rPr>
              <a:t>基站数量多，越区切换频繁，控制复杂，建网成本高</a:t>
            </a:r>
            <a:endParaRPr lang="en-US" altLang="zh-CN" sz="2400" b="1" dirty="0">
              <a:latin typeface="+mn-lt"/>
              <a:ea typeface="+mn-ea"/>
              <a:cs typeface="+mn-ea"/>
              <a:sym typeface="+mn-lt"/>
            </a:endParaRPr>
          </a:p>
        </p:txBody>
      </p:sp>
      <p:graphicFrame>
        <p:nvGraphicFramePr>
          <p:cNvPr id="43011" name="Object 143" descr="Fig06-09"/>
          <p:cNvGraphicFramePr>
            <a:graphicFrameLocks noChangeAspect="1"/>
          </p:cNvGraphicFramePr>
          <p:nvPr/>
        </p:nvGraphicFramePr>
        <p:xfrm>
          <a:off x="357190" y="4170363"/>
          <a:ext cx="8245475" cy="2667000"/>
        </p:xfrm>
        <a:graphic>
          <a:graphicData uri="http://schemas.openxmlformats.org/presentationml/2006/ole">
            <mc:AlternateContent xmlns:mc="http://schemas.openxmlformats.org/markup-compatibility/2006">
              <mc:Choice xmlns:v="urn:schemas-microsoft-com:vml" Requires="v">
                <p:oleObj spid="_x0000_s43025" name="Image" r:id="rId3" imgW="5934345" imgH="2579598" progId="Photoshop.Image.6">
                  <p:embed/>
                </p:oleObj>
              </mc:Choice>
              <mc:Fallback>
                <p:oleObj name="Image" r:id="rId3" imgW="5934345" imgH="2579598" progId="Photoshop.Image.6">
                  <p:embed/>
                  <p:pic>
                    <p:nvPicPr>
                      <p:cNvPr id="0" name="Object 143" descr="Fig06-09"/>
                      <p:cNvPicPr>
                        <a:picLocks noChangeAspect="1" noChangeArrowheads="1"/>
                      </p:cNvPicPr>
                      <p:nvPr/>
                    </p:nvPicPr>
                    <p:blipFill>
                      <a:blip r:embed="rId4">
                        <a:lum bright="-24000" contrast="42000"/>
                        <a:extLst>
                          <a:ext uri="{28A0092B-C50C-407E-A947-70E740481C1C}">
                            <a14:useLocalDpi xmlns:a14="http://schemas.microsoft.com/office/drawing/2010/main" val="0"/>
                          </a:ext>
                        </a:extLst>
                      </a:blip>
                      <a:srcRect/>
                      <a:stretch>
                        <a:fillRect/>
                      </a:stretch>
                    </p:blipFill>
                    <p:spPr bwMode="auto">
                      <a:xfrm>
                        <a:off x="357190" y="4170363"/>
                        <a:ext cx="8245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1"/>
          <p:cNvSpPr txBox="1">
            <a:spLocks noChangeArrowheads="1"/>
          </p:cNvSpPr>
          <p:nvPr/>
        </p:nvSpPr>
        <p:spPr bwMode="auto">
          <a:xfrm>
            <a:off x="468315" y="692153"/>
            <a:ext cx="1439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mn-lt"/>
                <a:ea typeface="+mn-ea"/>
                <a:cs typeface="+mn-ea"/>
                <a:sym typeface="+mn-lt"/>
              </a:rPr>
              <a:t>导入</a:t>
            </a:r>
          </a:p>
        </p:txBody>
      </p:sp>
      <p:sp>
        <p:nvSpPr>
          <p:cNvPr id="9219" name="文本框 2"/>
          <p:cNvSpPr txBox="1">
            <a:spLocks noChangeArrowheads="1"/>
          </p:cNvSpPr>
          <p:nvPr/>
        </p:nvSpPr>
        <p:spPr bwMode="auto">
          <a:xfrm>
            <a:off x="215902" y="1419227"/>
            <a:ext cx="33845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3366"/>
                </a:solidFill>
                <a:latin typeface="+mn-lt"/>
                <a:ea typeface="+mn-ea"/>
                <a:cs typeface="+mn-ea"/>
                <a:sym typeface="+mn-lt"/>
              </a:rPr>
              <a:t>用无线电台构成一张无线通信网</a:t>
            </a:r>
          </a:p>
        </p:txBody>
      </p:sp>
      <p:sp>
        <p:nvSpPr>
          <p:cNvPr id="4" name="Rectangle 3"/>
          <p:cNvSpPr>
            <a:spLocks noGrp="1" noChangeArrowheads="1"/>
          </p:cNvSpPr>
          <p:nvPr/>
        </p:nvSpPr>
        <p:spPr bwMode="auto">
          <a:xfrm>
            <a:off x="179388" y="2349500"/>
            <a:ext cx="4176712"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1" rIns="90488" bIns="44451"/>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10000"/>
              </a:lnSpc>
              <a:spcBef>
                <a:spcPct val="10000"/>
              </a:spcBef>
              <a:buClr>
                <a:srgbClr val="CC0000"/>
              </a:buClr>
              <a:buSzPct val="70000"/>
              <a:buFont typeface="Wingdings" panose="05000000000000000000" pitchFamily="2" charset="2"/>
              <a:buChar char="u"/>
            </a:pPr>
            <a:r>
              <a:rPr lang="zh-CN" altLang="en-US" b="1">
                <a:latin typeface="+mn-lt"/>
                <a:ea typeface="+mn-ea"/>
                <a:cs typeface="+mn-ea"/>
                <a:sym typeface="+mn-lt"/>
              </a:rPr>
              <a:t>问题一——“任何地点”：发射电报要在任何地点都能收到，发射功率就得很大。</a:t>
            </a:r>
            <a:endParaRPr lang="en-US" altLang="zh-CN" b="1">
              <a:latin typeface="+mn-lt"/>
              <a:ea typeface="+mn-ea"/>
              <a:cs typeface="+mn-ea"/>
              <a:sym typeface="+mn-lt"/>
            </a:endParaRPr>
          </a:p>
          <a:p>
            <a:pPr eaLnBrk="1" hangingPunct="1">
              <a:lnSpc>
                <a:spcPct val="110000"/>
              </a:lnSpc>
              <a:spcBef>
                <a:spcPct val="10000"/>
              </a:spcBef>
              <a:buClr>
                <a:srgbClr val="CC0000"/>
              </a:buClr>
              <a:buSzPct val="70000"/>
              <a:buFont typeface="Wingdings" panose="05000000000000000000" pitchFamily="2" charset="2"/>
              <a:buChar char="u"/>
            </a:pPr>
            <a:r>
              <a:rPr lang="zh-CN" altLang="en-US" b="1">
                <a:latin typeface="+mn-lt"/>
                <a:ea typeface="+mn-ea"/>
                <a:cs typeface="+mn-ea"/>
                <a:sym typeface="+mn-lt"/>
              </a:rPr>
              <a:t>问题二：</a:t>
            </a:r>
            <a:r>
              <a:rPr lang="zh-CN" altLang="en-US" b="1">
                <a:solidFill>
                  <a:srgbClr val="000099"/>
                </a:solidFill>
                <a:latin typeface="+mn-lt"/>
                <a:ea typeface="+mn-ea"/>
                <a:cs typeface="+mn-ea"/>
                <a:sym typeface="+mn-lt"/>
              </a:rPr>
              <a:t>电磁波存在干扰</a:t>
            </a:r>
            <a:endParaRPr lang="en-US" altLang="zh-CN" b="1">
              <a:solidFill>
                <a:srgbClr val="000099"/>
              </a:solidFill>
              <a:latin typeface="+mn-lt"/>
              <a:ea typeface="+mn-ea"/>
              <a:cs typeface="+mn-ea"/>
              <a:sym typeface="+mn-lt"/>
            </a:endParaRPr>
          </a:p>
          <a:p>
            <a:pPr eaLnBrk="1" hangingPunct="1">
              <a:lnSpc>
                <a:spcPct val="110000"/>
              </a:lnSpc>
              <a:spcBef>
                <a:spcPct val="10000"/>
              </a:spcBef>
              <a:buClr>
                <a:srgbClr val="CC0000"/>
              </a:buClr>
              <a:buSzPct val="70000"/>
              <a:buFont typeface="Wingdings" panose="05000000000000000000" pitchFamily="2" charset="2"/>
              <a:buChar char="u"/>
            </a:pPr>
            <a:r>
              <a:rPr lang="zh-CN" altLang="en-US" b="1">
                <a:latin typeface="+mn-lt"/>
                <a:ea typeface="+mn-ea"/>
                <a:cs typeface="+mn-ea"/>
                <a:sym typeface="+mn-lt"/>
              </a:rPr>
              <a:t>问题三：</a:t>
            </a:r>
            <a:r>
              <a:rPr lang="zh-CN" altLang="en-US" b="1">
                <a:solidFill>
                  <a:srgbClr val="000099"/>
                </a:solidFill>
                <a:latin typeface="+mn-lt"/>
                <a:ea typeface="+mn-ea"/>
                <a:cs typeface="+mn-ea"/>
                <a:sym typeface="+mn-lt"/>
              </a:rPr>
              <a:t>电磁波的频谱资源有限</a:t>
            </a:r>
            <a:endParaRPr lang="zh-CN" altLang="en-US" b="1">
              <a:latin typeface="+mn-lt"/>
              <a:ea typeface="+mn-ea"/>
              <a:cs typeface="+mn-ea"/>
              <a:sym typeface="+mn-lt"/>
            </a:endParaRPr>
          </a:p>
          <a:p>
            <a:pPr lvl="1" eaLnBrk="1" hangingPunct="1">
              <a:lnSpc>
                <a:spcPct val="110000"/>
              </a:lnSpc>
              <a:spcBef>
                <a:spcPct val="10000"/>
              </a:spcBef>
              <a:buClr>
                <a:srgbClr val="000066"/>
              </a:buClr>
              <a:buSzPct val="60000"/>
              <a:buFont typeface="Wingdings" panose="05000000000000000000" pitchFamily="2" charset="2"/>
              <a:buChar char="l"/>
            </a:pPr>
            <a:endParaRPr lang="zh-CN" altLang="en-US" sz="2400" b="1">
              <a:latin typeface="+mn-lt"/>
              <a:ea typeface="+mn-ea"/>
              <a:cs typeface="+mn-ea"/>
              <a:sym typeface="+mn-lt"/>
            </a:endParaRPr>
          </a:p>
          <a:p>
            <a:pPr lvl="1" eaLnBrk="1" hangingPunct="1">
              <a:lnSpc>
                <a:spcPct val="110000"/>
              </a:lnSpc>
              <a:spcBef>
                <a:spcPct val="10000"/>
              </a:spcBef>
              <a:buClr>
                <a:srgbClr val="000066"/>
              </a:buClr>
              <a:buSzPct val="60000"/>
              <a:buFont typeface="Wingdings" panose="05000000000000000000" pitchFamily="2" charset="2"/>
              <a:buChar char="l"/>
            </a:pPr>
            <a:endParaRPr lang="zh-CN" altLang="en-US" sz="2400" b="1">
              <a:latin typeface="+mn-lt"/>
              <a:ea typeface="+mn-ea"/>
              <a:cs typeface="+mn-ea"/>
              <a:sym typeface="+mn-lt"/>
            </a:endParaRPr>
          </a:p>
          <a:p>
            <a:pPr eaLnBrk="1" hangingPunct="1">
              <a:lnSpc>
                <a:spcPct val="120000"/>
              </a:lnSpc>
              <a:spcBef>
                <a:spcPct val="10000"/>
              </a:spcBef>
              <a:buClr>
                <a:srgbClr val="CC0000"/>
              </a:buClr>
              <a:buSzPct val="70000"/>
              <a:buFont typeface="Wingdings" panose="05000000000000000000" pitchFamily="2" charset="2"/>
              <a:buChar char="u"/>
            </a:pPr>
            <a:endParaRPr lang="zh-CN" altLang="en-US" b="1">
              <a:latin typeface="+mn-lt"/>
              <a:ea typeface="+mn-ea"/>
              <a:cs typeface="+mn-ea"/>
              <a:sym typeface="+mn-lt"/>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53" y="501650"/>
            <a:ext cx="1381125" cy="1543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矩形 5"/>
          <p:cNvSpPr>
            <a:spLocks noChangeArrowheads="1"/>
          </p:cNvSpPr>
          <p:nvPr/>
        </p:nvSpPr>
        <p:spPr bwMode="auto">
          <a:xfrm>
            <a:off x="5940429" y="1373190"/>
            <a:ext cx="2969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003366"/>
                </a:solidFill>
                <a:latin typeface="+mn-lt"/>
                <a:ea typeface="+mn-ea"/>
                <a:cs typeface="+mn-ea"/>
                <a:sym typeface="+mn-lt"/>
              </a:rPr>
              <a:t>参照广电网络的架构</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1" y="5070478"/>
            <a:ext cx="2116139"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矩形 7"/>
          <p:cNvSpPr>
            <a:spLocks noChangeArrowheads="1"/>
          </p:cNvSpPr>
          <p:nvPr/>
        </p:nvSpPr>
        <p:spPr bwMode="auto">
          <a:xfrm>
            <a:off x="4699000" y="2024065"/>
            <a:ext cx="4572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b="1">
                <a:latin typeface="+mn-lt"/>
                <a:ea typeface="+mn-ea"/>
                <a:cs typeface="+mn-ea"/>
                <a:sym typeface="+mn-lt"/>
              </a:rPr>
              <a:t>广电网络的架构：每个城市几乎最高的地方建一个发射塔，向四面八方发射信号。电视机作为接收终端，接收广电的信号，并解调出来，就出现了电视画面。</a:t>
            </a:r>
            <a:endParaRPr lang="en-US" altLang="zh-CN" b="1">
              <a:latin typeface="+mn-lt"/>
              <a:ea typeface="+mn-ea"/>
              <a:cs typeface="+mn-ea"/>
              <a:sym typeface="+mn-lt"/>
            </a:endParaRPr>
          </a:p>
          <a:p>
            <a:pPr eaLnBrk="1" hangingPunct="1"/>
            <a:r>
              <a:rPr lang="zh-CN" altLang="en-US" b="1">
                <a:solidFill>
                  <a:srgbClr val="990033"/>
                </a:solidFill>
                <a:latin typeface="+mn-lt"/>
                <a:ea typeface="+mn-ea"/>
                <a:cs typeface="+mn-ea"/>
                <a:sym typeface="+mn-lt"/>
              </a:rPr>
              <a:t>区别一：交互：广播与通信</a:t>
            </a:r>
            <a:endParaRPr lang="en-US" altLang="zh-CN" b="1">
              <a:solidFill>
                <a:srgbClr val="990033"/>
              </a:solidFill>
              <a:latin typeface="+mn-lt"/>
              <a:ea typeface="+mn-ea"/>
              <a:cs typeface="+mn-ea"/>
              <a:sym typeface="+mn-lt"/>
            </a:endParaRPr>
          </a:p>
          <a:p>
            <a:pPr eaLnBrk="1" hangingPunct="1"/>
            <a:r>
              <a:rPr lang="zh-CN" altLang="en-US" b="1">
                <a:latin typeface="+mn-lt"/>
                <a:ea typeface="+mn-ea"/>
                <a:cs typeface="+mn-ea"/>
                <a:sym typeface="+mn-lt"/>
              </a:rPr>
              <a:t>区别二：</a:t>
            </a:r>
            <a:r>
              <a:rPr lang="zh-CN" altLang="en-US" b="1">
                <a:solidFill>
                  <a:srgbClr val="990033"/>
                </a:solidFill>
                <a:latin typeface="+mn-lt"/>
                <a:ea typeface="+mn-ea"/>
                <a:cs typeface="+mn-ea"/>
                <a:sym typeface="+mn-lt"/>
              </a:rPr>
              <a:t>交互用户信息各不相同</a:t>
            </a:r>
            <a:endParaRPr lang="zh-CN" altLang="en-US" b="1">
              <a:latin typeface="+mn-lt"/>
              <a:ea typeface="+mn-ea"/>
              <a:cs typeface="+mn-ea"/>
              <a:sym typeface="+mn-lt"/>
            </a:endParaRPr>
          </a:p>
          <a:p>
            <a:pPr eaLnBrk="1" hangingPunct="1"/>
            <a:endParaRPr lang="zh-CN" altLang="en-US">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7"/>
                                        </p:tgtEl>
                                      </p:cBhvr>
                                    </p:animEffect>
                                    <p:animScale>
                                      <p:cBhvr>
                                        <p:cTn id="27" dur="250" autoRev="1" fill="hold"/>
                                        <p:tgtEl>
                                          <p:spTgt spid="7"/>
                                        </p:tgtEl>
                                      </p:cBhvr>
                                      <p:by x="105000" y="105000"/>
                                    </p:animScale>
                                  </p:childTnLst>
                                </p:cTn>
                              </p:par>
                              <p:par>
                                <p:cTn id="28" presetID="26" presetClass="emph" presetSubtype="0" fill="hold" grpId="0" nodeType="withEffect">
                                  <p:stCondLst>
                                    <p:cond delay="0"/>
                                  </p:stCondLst>
                                  <p:childTnLst>
                                    <p:animEffect transition="out" filter="fade">
                                      <p:cBhvr>
                                        <p:cTn id="29" dur="500" tmFilter="0, 0; .2, .5; .8, .5; 1, 0"/>
                                        <p:tgtEl>
                                          <p:spTgt spid="6"/>
                                        </p:tgtEl>
                                      </p:cBhvr>
                                    </p:animEffect>
                                    <p:animScale>
                                      <p:cBhvr>
                                        <p:cTn id="30" dur="250" autoRev="1" fill="hold"/>
                                        <p:tgtEl>
                                          <p:spTgt spid="6"/>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5576" y="650901"/>
            <a:ext cx="6696075" cy="1200329"/>
          </a:xfrm>
          <a:prstGeom prst="rect">
            <a:avLst/>
          </a:prstGeom>
          <a:noFill/>
        </p:spPr>
        <p:txBody>
          <a:bodyPr>
            <a:spAutoFit/>
          </a:bodyPr>
          <a:lstStyle/>
          <a:p>
            <a:pPr>
              <a:defRPr/>
            </a:pPr>
            <a:r>
              <a:rPr lang="zh-CN" altLang="en-US" b="1" dirty="0">
                <a:latin typeface="+mn-lt"/>
                <a:ea typeface="+mn-ea"/>
                <a:cs typeface="+mn-ea"/>
                <a:sym typeface="+mn-lt"/>
              </a:rPr>
              <a:t>问题来了？</a:t>
            </a:r>
            <a:endParaRPr lang="en-US" altLang="zh-CN" b="1" dirty="0">
              <a:latin typeface="+mn-lt"/>
              <a:ea typeface="+mn-ea"/>
              <a:cs typeface="+mn-ea"/>
              <a:sym typeface="+mn-lt"/>
            </a:endParaRPr>
          </a:p>
          <a:p>
            <a:pPr>
              <a:defRPr/>
            </a:pPr>
            <a:endParaRPr lang="en-US" altLang="zh-CN" b="1" dirty="0">
              <a:latin typeface="+mn-lt"/>
              <a:ea typeface="+mn-ea"/>
              <a:cs typeface="+mn-ea"/>
              <a:sym typeface="+mn-lt"/>
            </a:endParaRPr>
          </a:p>
          <a:p>
            <a:pPr marL="457189" indent="-457189">
              <a:buFont typeface="+mj-lt"/>
              <a:buAutoNum type="arabicPeriod"/>
              <a:defRPr/>
            </a:pPr>
            <a:r>
              <a:rPr lang="zh-CN" altLang="en-US" b="1" dirty="0">
                <a:latin typeface="+mn-lt"/>
                <a:ea typeface="+mn-ea"/>
                <a:cs typeface="+mn-ea"/>
                <a:sym typeface="+mn-lt"/>
              </a:rPr>
              <a:t>小区制中的小区通常是什么形状的？</a:t>
            </a:r>
            <a:endParaRPr lang="en-US" altLang="zh-CN" b="1" dirty="0">
              <a:latin typeface="+mn-lt"/>
              <a:ea typeface="+mn-ea"/>
              <a:cs typeface="+mn-ea"/>
              <a:sym typeface="+mn-lt"/>
            </a:endParaRPr>
          </a:p>
        </p:txBody>
      </p:sp>
      <p:sp>
        <p:nvSpPr>
          <p:cNvPr id="4" name="矩形 3"/>
          <p:cNvSpPr>
            <a:spLocks noChangeArrowheads="1"/>
          </p:cNvSpPr>
          <p:nvPr/>
        </p:nvSpPr>
        <p:spPr bwMode="auto">
          <a:xfrm>
            <a:off x="611187" y="2060848"/>
            <a:ext cx="8532813"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lnSpc>
                <a:spcPct val="90000"/>
              </a:lnSpc>
              <a:buFontTx/>
              <a:buChar char="•"/>
            </a:pPr>
            <a:r>
              <a:rPr lang="zh-CN" altLang="en-US" dirty="0">
                <a:latin typeface="+mn-lt"/>
                <a:ea typeface="+mn-ea"/>
                <a:cs typeface="+mn-ea"/>
                <a:sym typeface="+mn-lt"/>
              </a:rPr>
              <a:t>六边形</a:t>
            </a:r>
            <a:endParaRPr lang="en-US" altLang="zh-CN" dirty="0">
              <a:latin typeface="+mn-lt"/>
              <a:ea typeface="+mn-ea"/>
              <a:cs typeface="+mn-ea"/>
              <a:sym typeface="+mn-lt"/>
            </a:endParaRPr>
          </a:p>
          <a:p>
            <a:pPr eaLnBrk="1" hangingPunct="1">
              <a:lnSpc>
                <a:spcPct val="90000"/>
              </a:lnSpc>
              <a:buFontTx/>
              <a:buChar char="•"/>
            </a:pPr>
            <a:r>
              <a:rPr lang="zh-CN" altLang="en-US" dirty="0">
                <a:latin typeface="+mn-lt"/>
                <a:ea typeface="+mn-ea"/>
                <a:cs typeface="+mn-ea"/>
                <a:sym typeface="+mn-lt"/>
              </a:rPr>
              <a:t>蜂窝移动通信网：由若干个邻接的蜂窝状无线小区组成一个无线区群，再由若干个无线区群组成一个服务区。 </a:t>
            </a:r>
          </a:p>
        </p:txBody>
      </p:sp>
      <p:sp>
        <p:nvSpPr>
          <p:cNvPr id="5" name="文本框 4"/>
          <p:cNvSpPr txBox="1">
            <a:spLocks noChangeArrowheads="1"/>
          </p:cNvSpPr>
          <p:nvPr/>
        </p:nvSpPr>
        <p:spPr bwMode="auto">
          <a:xfrm>
            <a:off x="581166" y="3325715"/>
            <a:ext cx="76041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宋体" panose="02010600030101010101" pitchFamily="2" charset="-122"/>
              </a:defRPr>
            </a:lvl1pPr>
            <a:lvl2pPr marL="742950" indent="-285750">
              <a:defRPr sz="2400">
                <a:solidFill>
                  <a:schemeClr val="tx1"/>
                </a:solidFill>
                <a:latin typeface="Arial" panose="020B0604020202020204" pitchFamily="34" charset="0"/>
                <a:ea typeface="宋体" panose="02010600030101010101" pitchFamily="2" charset="-122"/>
              </a:defRPr>
            </a:lvl2pPr>
            <a:lvl3pPr marL="1143000" indent="-228600">
              <a:defRPr sz="2400">
                <a:solidFill>
                  <a:schemeClr val="tx1"/>
                </a:solidFill>
                <a:latin typeface="Arial" panose="020B0604020202020204" pitchFamily="34" charset="0"/>
                <a:ea typeface="宋体" panose="02010600030101010101" pitchFamily="2" charset="-122"/>
              </a:defRPr>
            </a:lvl3pPr>
            <a:lvl4pPr marL="1600200" indent="-228600">
              <a:defRPr sz="2400">
                <a:solidFill>
                  <a:schemeClr val="tx1"/>
                </a:solidFill>
                <a:latin typeface="Arial" panose="020B0604020202020204" pitchFamily="34" charset="0"/>
                <a:ea typeface="宋体" panose="02010600030101010101" pitchFamily="2" charset="-122"/>
              </a:defRPr>
            </a:lvl4pPr>
            <a:lvl5pPr marL="2057400" indent="-22860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r>
              <a:rPr lang="zh-CN" altLang="en-US" b="1" dirty="0">
                <a:latin typeface="+mn-lt"/>
                <a:ea typeface="+mn-ea"/>
                <a:cs typeface="+mn-ea"/>
                <a:sym typeface="+mn-lt"/>
              </a:rPr>
              <a:t>问题又来了？</a:t>
            </a:r>
            <a:endParaRPr lang="en-US" altLang="zh-CN" b="1" dirty="0">
              <a:latin typeface="+mn-lt"/>
              <a:ea typeface="+mn-ea"/>
              <a:cs typeface="+mn-ea"/>
              <a:sym typeface="+mn-lt"/>
            </a:endParaRPr>
          </a:p>
          <a:p>
            <a:endParaRPr lang="en-US" altLang="zh-CN" b="1" dirty="0">
              <a:latin typeface="+mn-lt"/>
              <a:ea typeface="+mn-ea"/>
              <a:cs typeface="+mn-ea"/>
              <a:sym typeface="+mn-lt"/>
            </a:endParaRPr>
          </a:p>
          <a:p>
            <a:r>
              <a:rPr lang="en-US" altLang="zh-CN" b="1" dirty="0">
                <a:latin typeface="+mn-lt"/>
                <a:ea typeface="+mn-ea"/>
                <a:cs typeface="+mn-ea"/>
                <a:sym typeface="+mn-lt"/>
              </a:rPr>
              <a:t>2. </a:t>
            </a:r>
            <a:r>
              <a:rPr lang="zh-CN" altLang="en-US" b="1" dirty="0">
                <a:latin typeface="+mn-lt"/>
                <a:ea typeface="+mn-ea"/>
                <a:cs typeface="+mn-ea"/>
                <a:sym typeface="+mn-lt"/>
              </a:rPr>
              <a:t>无线小区为何选择蜂窝状？为什么不能选圆形、三角形、四边形、五边形</a:t>
            </a:r>
            <a:r>
              <a:rPr lang="en-US" altLang="zh-CN" b="1" dirty="0">
                <a:latin typeface="+mn-lt"/>
                <a:ea typeface="+mn-ea"/>
                <a:cs typeface="+mn-ea"/>
                <a:sym typeface="+mn-lt"/>
              </a:rPr>
              <a:t>?</a:t>
            </a:r>
            <a:r>
              <a:rPr lang="zh-CN" altLang="en-US" b="1" dirty="0">
                <a:latin typeface="+mn-lt"/>
                <a:ea typeface="+mn-ea"/>
                <a:cs typeface="+mn-ea"/>
                <a:sym typeface="+mn-lt"/>
              </a:rPr>
              <a:t>试说明原因？</a:t>
            </a:r>
            <a:endParaRPr lang="en-US" altLang="zh-CN" b="1" dirty="0">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2"/>
          <p:cNvGraphicFramePr>
            <a:graphicFrameLocks noChangeAspect="1"/>
          </p:cNvGraphicFramePr>
          <p:nvPr/>
        </p:nvGraphicFramePr>
        <p:xfrm>
          <a:off x="304800" y="685800"/>
          <a:ext cx="8610600" cy="5181600"/>
        </p:xfrm>
        <a:graphic>
          <a:graphicData uri="http://schemas.openxmlformats.org/presentationml/2006/ole">
            <mc:AlternateContent xmlns:mc="http://schemas.openxmlformats.org/markup-compatibility/2006">
              <mc:Choice xmlns:v="urn:schemas-microsoft-com:vml" Requires="v">
                <p:oleObj spid="_x0000_s45071" name="位图图像" r:id="rId3" imgW="4934579" imgH="2484543" progId="Paint.Picture">
                  <p:embed/>
                </p:oleObj>
              </mc:Choice>
              <mc:Fallback>
                <p:oleObj name="位图图像" r:id="rId3" imgW="4934579" imgH="2484543"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85800"/>
                        <a:ext cx="8610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body" idx="4294967295"/>
          </p:nvPr>
        </p:nvSpPr>
        <p:spPr>
          <a:xfrm>
            <a:off x="251520" y="1628800"/>
            <a:ext cx="7772400" cy="4419600"/>
          </a:xfrm>
        </p:spPr>
        <p:txBody>
          <a:bodyPr/>
          <a:lstStyle/>
          <a:p>
            <a:pPr algn="just" eaLnBrk="1" hangingPunct="1">
              <a:lnSpc>
                <a:spcPct val="90000"/>
              </a:lnSpc>
              <a:defRPr/>
            </a:pPr>
            <a:r>
              <a:rPr lang="zh-CN" altLang="en-US" b="1" dirty="0">
                <a:solidFill>
                  <a:schemeClr val="tx2"/>
                </a:solidFill>
                <a:cs typeface="+mn-ea"/>
                <a:sym typeface="+mn-lt"/>
              </a:rPr>
              <a:t>所以：</a:t>
            </a:r>
            <a:endParaRPr lang="en-US" altLang="zh-CN" b="1" dirty="0">
              <a:solidFill>
                <a:schemeClr val="tx2"/>
              </a:solidFill>
              <a:cs typeface="+mn-ea"/>
              <a:sym typeface="+mn-lt"/>
            </a:endParaRPr>
          </a:p>
          <a:p>
            <a:pPr lvl="1" algn="just" eaLnBrk="1" hangingPunct="1">
              <a:lnSpc>
                <a:spcPct val="90000"/>
              </a:lnSpc>
              <a:defRPr/>
            </a:pPr>
            <a:r>
              <a:rPr lang="zh-CN" altLang="en-US" sz="2400" b="1" dirty="0">
                <a:solidFill>
                  <a:schemeClr val="tx2"/>
                </a:solidFill>
                <a:cs typeface="+mn-ea"/>
                <a:sym typeface="+mn-lt"/>
              </a:rPr>
              <a:t>正六边形无线区群的构成条件</a:t>
            </a:r>
          </a:p>
          <a:p>
            <a:pPr marL="990575" lvl="1" indent="-533387">
              <a:spcBef>
                <a:spcPct val="15000"/>
              </a:spcBef>
              <a:buFont typeface="Wingdings" pitchFamily="2" charset="2"/>
              <a:buAutoNum type="circleNumDbPlain"/>
              <a:defRPr/>
            </a:pPr>
            <a:r>
              <a:rPr lang="zh-CN" altLang="en-US" sz="2400" b="1" dirty="0">
                <a:cs typeface="+mn-ea"/>
                <a:sym typeface="+mn-lt"/>
              </a:rPr>
              <a:t>区群之间彼此邻接且无空隙； </a:t>
            </a:r>
          </a:p>
          <a:p>
            <a:pPr marL="990575" lvl="1" indent="-533387">
              <a:spcBef>
                <a:spcPct val="15000"/>
              </a:spcBef>
              <a:buFont typeface="Wingdings" pitchFamily="2" charset="2"/>
              <a:buAutoNum type="circleNumDbPlain"/>
              <a:defRPr/>
            </a:pPr>
            <a:r>
              <a:rPr lang="zh-CN" altLang="en-US" sz="2400" b="1" dirty="0">
                <a:cs typeface="+mn-ea"/>
                <a:sym typeface="+mn-lt"/>
              </a:rPr>
              <a:t>相邻区群中，同频无线小区之间距离保持相等，且为最大。 </a:t>
            </a:r>
          </a:p>
          <a:p>
            <a:pPr lvl="1" eaLnBrk="1" hangingPunct="1">
              <a:lnSpc>
                <a:spcPct val="90000"/>
              </a:lnSpc>
              <a:defRPr/>
            </a:pPr>
            <a:r>
              <a:rPr lang="zh-CN" altLang="en-US" sz="2400" b="1" dirty="0">
                <a:solidFill>
                  <a:schemeClr val="tx2"/>
                </a:solidFill>
                <a:cs typeface="+mn-ea"/>
                <a:sym typeface="+mn-lt"/>
              </a:rPr>
              <a:t>从小区形状的选择：面状、带状</a:t>
            </a:r>
            <a:r>
              <a:rPr lang="en-US" altLang="zh-CN" sz="2400" b="1" dirty="0">
                <a:solidFill>
                  <a:schemeClr val="tx2"/>
                </a:solidFill>
                <a:cs typeface="+mn-ea"/>
                <a:sym typeface="+mn-lt"/>
              </a:rPr>
              <a:t>……</a:t>
            </a:r>
          </a:p>
          <a:p>
            <a:pPr marL="609585" indent="-609585">
              <a:buNone/>
              <a:defRPr/>
            </a:pPr>
            <a:r>
              <a:rPr lang="en-US" altLang="zh-CN" b="1" dirty="0">
                <a:cs typeface="+mn-ea"/>
                <a:sym typeface="+mn-lt"/>
              </a:rPr>
              <a:t>		</a:t>
            </a:r>
            <a:r>
              <a:rPr lang="zh-CN" altLang="en-US" b="1" dirty="0">
                <a:cs typeface="+mn-ea"/>
                <a:sym typeface="+mn-lt"/>
              </a:rPr>
              <a:t>采用正六边形无线小区邻接构成整个服务区为最好，因此这种六边形结构得到了广泛应用。因服务区状似蜂窝，故名蜂窝网。</a:t>
            </a:r>
          </a:p>
          <a:p>
            <a:pPr marL="609585" indent="-609585">
              <a:buNone/>
              <a:defRPr/>
            </a:pPr>
            <a:endParaRPr lang="en-US" altLang="zh-CN" b="1" dirty="0">
              <a:cs typeface="+mn-ea"/>
              <a:sym typeface="+mn-lt"/>
            </a:endParaRPr>
          </a:p>
        </p:txBody>
      </p:sp>
      <p:sp>
        <p:nvSpPr>
          <p:cNvPr id="2" name="文本框 1"/>
          <p:cNvSpPr txBox="1"/>
          <p:nvPr/>
        </p:nvSpPr>
        <p:spPr>
          <a:xfrm>
            <a:off x="611560" y="5157192"/>
            <a:ext cx="7776864" cy="461665"/>
          </a:xfrm>
          <a:prstGeom prst="rect">
            <a:avLst/>
          </a:prstGeom>
          <a:noFill/>
        </p:spPr>
        <p:txBody>
          <a:bodyPr wrap="square" rtlCol="0">
            <a:spAutoFit/>
          </a:bodyPr>
          <a:lstStyle/>
          <a:p>
            <a:r>
              <a:rPr lang="zh-CN" altLang="en-US" dirty="0">
                <a:latin typeface="+mn-lt"/>
                <a:ea typeface="+mn-ea"/>
                <a:cs typeface="+mn-ea"/>
                <a:sym typeface="+mn-lt"/>
              </a:rPr>
              <a:t>问题：在一定服务区内，可有多少个蜂窝无线小区？</a:t>
            </a:r>
          </a:p>
        </p:txBody>
      </p:sp>
    </p:spTree>
    <p:extLst>
      <p:ext uri="{BB962C8B-B14F-4D97-AF65-F5344CB8AC3E}">
        <p14:creationId xmlns:p14="http://schemas.microsoft.com/office/powerpoint/2010/main" val="1498064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1000"/>
                                        <p:tgtEl>
                                          <p:spTgt spid="2969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8">
                                            <p:txEl>
                                              <p:pRg st="1" end="1"/>
                                            </p:txEl>
                                          </p:spTgt>
                                        </p:tgtEl>
                                        <p:attrNameLst>
                                          <p:attrName>style.visibility</p:attrName>
                                        </p:attrNameLst>
                                      </p:cBhvr>
                                      <p:to>
                                        <p:strVal val="visible"/>
                                      </p:to>
                                    </p:set>
                                    <p:animEffect transition="in" filter="fade">
                                      <p:cBhvr>
                                        <p:cTn id="10" dur="1000"/>
                                        <p:tgtEl>
                                          <p:spTgt spid="2969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698">
                                            <p:txEl>
                                              <p:pRg st="2" end="2"/>
                                            </p:txEl>
                                          </p:spTgt>
                                        </p:tgtEl>
                                        <p:attrNameLst>
                                          <p:attrName>style.visibility</p:attrName>
                                        </p:attrNameLst>
                                      </p:cBhvr>
                                      <p:to>
                                        <p:strVal val="visible"/>
                                      </p:to>
                                    </p:set>
                                    <p:animEffect transition="in" filter="fade">
                                      <p:cBhvr>
                                        <p:cTn id="13" dur="1000"/>
                                        <p:tgtEl>
                                          <p:spTgt spid="2969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698">
                                            <p:txEl>
                                              <p:pRg st="3" end="3"/>
                                            </p:txEl>
                                          </p:spTgt>
                                        </p:tgtEl>
                                        <p:attrNameLst>
                                          <p:attrName>style.visibility</p:attrName>
                                        </p:attrNameLst>
                                      </p:cBhvr>
                                      <p:to>
                                        <p:strVal val="visible"/>
                                      </p:to>
                                    </p:set>
                                    <p:animEffect transition="in" filter="fade">
                                      <p:cBhvr>
                                        <p:cTn id="16" dur="1000"/>
                                        <p:tgtEl>
                                          <p:spTgt spid="2969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698">
                                            <p:txEl>
                                              <p:pRg st="4" end="4"/>
                                            </p:txEl>
                                          </p:spTgt>
                                        </p:tgtEl>
                                        <p:attrNameLst>
                                          <p:attrName>style.visibility</p:attrName>
                                        </p:attrNameLst>
                                      </p:cBhvr>
                                      <p:to>
                                        <p:strVal val="visible"/>
                                      </p:to>
                                    </p:set>
                                    <p:animEffect transition="in" filter="fade">
                                      <p:cBhvr>
                                        <p:cTn id="19" dur="1000"/>
                                        <p:tgtEl>
                                          <p:spTgt spid="29698">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698">
                                            <p:txEl>
                                              <p:pRg st="5" end="5"/>
                                            </p:txEl>
                                          </p:spTgt>
                                        </p:tgtEl>
                                        <p:attrNameLst>
                                          <p:attrName>style.visibility</p:attrName>
                                        </p:attrNameLst>
                                      </p:cBhvr>
                                      <p:to>
                                        <p:strVal val="visible"/>
                                      </p:to>
                                    </p:set>
                                    <p:animEffect transition="in" filter="fade">
                                      <p:cBhvr>
                                        <p:cTn id="24" dur="1000"/>
                                        <p:tgtEl>
                                          <p:spTgt spid="29698">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body" idx="4294967295"/>
          </p:nvPr>
        </p:nvSpPr>
        <p:spPr>
          <a:xfrm>
            <a:off x="493716" y="1196975"/>
            <a:ext cx="8650287" cy="4800600"/>
          </a:xfrm>
        </p:spPr>
        <p:txBody>
          <a:bodyPr>
            <a:normAutofit/>
          </a:bodyPr>
          <a:lstStyle/>
          <a:p>
            <a:pPr algn="just" eaLnBrk="1" hangingPunct="1">
              <a:spcBef>
                <a:spcPct val="15000"/>
              </a:spcBef>
            </a:pPr>
            <a:r>
              <a:rPr lang="zh-CN" altLang="en-US" sz="2400" b="1" dirty="0">
                <a:cs typeface="+mn-ea"/>
                <a:sym typeface="+mn-lt"/>
              </a:rPr>
              <a:t>满足上述条件的区群形状和区群内的小区数不是任意的。可以证明， 区群内的小区数</a:t>
            </a:r>
            <a:r>
              <a:rPr lang="en-US" altLang="zh-CN" sz="2400" b="1" i="1" dirty="0">
                <a:cs typeface="+mn-ea"/>
                <a:sym typeface="+mn-lt"/>
              </a:rPr>
              <a:t>K</a:t>
            </a:r>
            <a:r>
              <a:rPr lang="zh-CN" altLang="en-US" sz="2400" b="1" dirty="0">
                <a:cs typeface="+mn-ea"/>
                <a:sym typeface="+mn-lt"/>
              </a:rPr>
              <a:t>应满足下式： </a:t>
            </a:r>
          </a:p>
          <a:p>
            <a:pPr algn="just" eaLnBrk="1" hangingPunct="1">
              <a:spcBef>
                <a:spcPct val="15000"/>
              </a:spcBef>
              <a:buFontTx/>
              <a:buNone/>
            </a:pPr>
            <a:r>
              <a:rPr lang="zh-CN" altLang="en-US" sz="2400" b="1" i="1" dirty="0">
                <a:cs typeface="+mn-ea"/>
                <a:sym typeface="+mn-lt"/>
              </a:rPr>
              <a:t>                     </a:t>
            </a:r>
            <a:r>
              <a:rPr lang="en-US" altLang="zh-CN" sz="2400" b="1" i="1" dirty="0">
                <a:cs typeface="+mn-ea"/>
                <a:sym typeface="+mn-lt"/>
              </a:rPr>
              <a:t>K</a:t>
            </a:r>
            <a:r>
              <a:rPr lang="en-US" altLang="zh-CN" sz="2400" b="1" dirty="0">
                <a:cs typeface="+mn-ea"/>
                <a:sym typeface="+mn-lt"/>
              </a:rPr>
              <a:t> = </a:t>
            </a:r>
            <a:r>
              <a:rPr lang="en-US" altLang="zh-CN" sz="2400" b="1" i="1" dirty="0" err="1">
                <a:cs typeface="+mn-ea"/>
                <a:sym typeface="+mn-lt"/>
              </a:rPr>
              <a:t>i</a:t>
            </a:r>
            <a:r>
              <a:rPr lang="en-US" altLang="zh-CN" sz="2400" b="1" i="1" dirty="0">
                <a:cs typeface="+mn-ea"/>
                <a:sym typeface="+mn-lt"/>
              </a:rPr>
              <a:t> </a:t>
            </a:r>
            <a:r>
              <a:rPr lang="en-US" altLang="zh-CN" sz="2400" b="1" baseline="30000" dirty="0">
                <a:cs typeface="+mn-ea"/>
                <a:sym typeface="+mn-lt"/>
              </a:rPr>
              <a:t>2 </a:t>
            </a:r>
            <a:r>
              <a:rPr lang="en-US" altLang="zh-CN" sz="2400" b="1" dirty="0">
                <a:cs typeface="+mn-ea"/>
                <a:sym typeface="+mn-lt"/>
              </a:rPr>
              <a:t>+</a:t>
            </a:r>
            <a:r>
              <a:rPr lang="en-US" altLang="zh-CN" sz="2400" b="1" i="1" dirty="0">
                <a:cs typeface="+mn-ea"/>
                <a:sym typeface="+mn-lt"/>
              </a:rPr>
              <a:t> </a:t>
            </a:r>
            <a:r>
              <a:rPr lang="en-US" altLang="zh-CN" sz="2400" b="1" i="1" dirty="0" err="1">
                <a:cs typeface="+mn-ea"/>
                <a:sym typeface="+mn-lt"/>
              </a:rPr>
              <a:t>ij</a:t>
            </a:r>
            <a:r>
              <a:rPr lang="en-US" altLang="zh-CN" sz="2400" b="1" dirty="0">
                <a:cs typeface="+mn-ea"/>
                <a:sym typeface="+mn-lt"/>
              </a:rPr>
              <a:t> + </a:t>
            </a:r>
            <a:r>
              <a:rPr lang="en-US" altLang="zh-CN" sz="2400" b="1" i="1" dirty="0">
                <a:cs typeface="+mn-ea"/>
                <a:sym typeface="+mn-lt"/>
              </a:rPr>
              <a:t>j </a:t>
            </a:r>
            <a:r>
              <a:rPr lang="en-US" altLang="zh-CN" sz="2400" b="1" baseline="30000" dirty="0">
                <a:cs typeface="+mn-ea"/>
                <a:sym typeface="+mn-lt"/>
              </a:rPr>
              <a:t>2</a:t>
            </a:r>
            <a:r>
              <a:rPr lang="en-US" altLang="zh-CN" sz="2400" b="1" dirty="0">
                <a:cs typeface="+mn-ea"/>
                <a:sym typeface="+mn-lt"/>
              </a:rPr>
              <a:t>   </a:t>
            </a:r>
          </a:p>
          <a:p>
            <a:pPr algn="just" eaLnBrk="1" hangingPunct="1">
              <a:spcBef>
                <a:spcPct val="15000"/>
              </a:spcBef>
              <a:buFontTx/>
              <a:buNone/>
            </a:pPr>
            <a:r>
              <a:rPr lang="en-US" altLang="zh-CN" sz="2400" b="1" dirty="0">
                <a:cs typeface="+mn-ea"/>
                <a:sym typeface="+mn-lt"/>
              </a:rPr>
              <a:t>	</a:t>
            </a:r>
            <a:r>
              <a:rPr lang="zh-CN" altLang="en-US" sz="2400" b="1" dirty="0">
                <a:cs typeface="+mn-ea"/>
                <a:sym typeface="+mn-lt"/>
              </a:rPr>
              <a:t>式中</a:t>
            </a:r>
            <a:r>
              <a:rPr lang="en-US" altLang="zh-CN" sz="2400" b="1" i="1" dirty="0" err="1">
                <a:cs typeface="+mn-ea"/>
                <a:sym typeface="+mn-lt"/>
              </a:rPr>
              <a:t>i</a:t>
            </a:r>
            <a:r>
              <a:rPr lang="zh-CN" altLang="en-US" sz="2400" b="1" dirty="0">
                <a:cs typeface="+mn-ea"/>
                <a:sym typeface="+mn-lt"/>
              </a:rPr>
              <a:t>和</a:t>
            </a:r>
            <a:r>
              <a:rPr lang="en-US" altLang="zh-CN" sz="2400" b="1" i="1" dirty="0">
                <a:cs typeface="+mn-ea"/>
                <a:sym typeface="+mn-lt"/>
              </a:rPr>
              <a:t>j</a:t>
            </a:r>
            <a:r>
              <a:rPr lang="zh-CN" altLang="en-US" sz="2400" b="1" dirty="0">
                <a:cs typeface="+mn-ea"/>
                <a:sym typeface="+mn-lt"/>
              </a:rPr>
              <a:t>分别是相邻同频小区之间的二维距离，</a:t>
            </a:r>
            <a:r>
              <a:rPr lang="en-US" altLang="zh-CN" sz="2400" b="1" i="1" dirty="0" err="1">
                <a:cs typeface="+mn-ea"/>
                <a:sym typeface="+mn-lt"/>
              </a:rPr>
              <a:t>i</a:t>
            </a:r>
            <a:r>
              <a:rPr lang="zh-CN" altLang="en-US" sz="2400" b="1" dirty="0">
                <a:cs typeface="+mn-ea"/>
                <a:sym typeface="+mn-lt"/>
              </a:rPr>
              <a:t>，</a:t>
            </a:r>
            <a:r>
              <a:rPr lang="en-US" altLang="zh-CN" sz="2400" b="1" i="1" dirty="0">
                <a:cs typeface="+mn-ea"/>
                <a:sym typeface="+mn-lt"/>
              </a:rPr>
              <a:t>j</a:t>
            </a:r>
            <a:r>
              <a:rPr lang="zh-CN" altLang="en-US" sz="2400" b="1" dirty="0">
                <a:cs typeface="+mn-ea"/>
                <a:sym typeface="+mn-lt"/>
              </a:rPr>
              <a:t>为正整数</a:t>
            </a:r>
            <a:r>
              <a:rPr lang="en-US" altLang="zh-CN" sz="2400" b="1" dirty="0">
                <a:cs typeface="+mn-ea"/>
                <a:sym typeface="+mn-lt"/>
              </a:rPr>
              <a:t>,</a:t>
            </a:r>
            <a:r>
              <a:rPr lang="zh-CN" altLang="en-US" sz="2400" b="1" dirty="0">
                <a:cs typeface="+mn-ea"/>
                <a:sym typeface="+mn-lt"/>
              </a:rPr>
              <a:t>其中可以一个为</a:t>
            </a:r>
            <a:r>
              <a:rPr lang="en-US" altLang="zh-CN" sz="2400" b="1" dirty="0">
                <a:cs typeface="+mn-ea"/>
                <a:sym typeface="+mn-lt"/>
              </a:rPr>
              <a:t>0, </a:t>
            </a:r>
            <a:r>
              <a:rPr lang="zh-CN" altLang="en-US" sz="2400" b="1" dirty="0">
                <a:cs typeface="+mn-ea"/>
                <a:sym typeface="+mn-lt"/>
              </a:rPr>
              <a:t>但不能同时取</a:t>
            </a:r>
            <a:r>
              <a:rPr lang="en-US" altLang="zh-CN" sz="2400" b="1" dirty="0">
                <a:cs typeface="+mn-ea"/>
                <a:sym typeface="+mn-lt"/>
              </a:rPr>
              <a:t>0</a:t>
            </a:r>
            <a:r>
              <a:rPr lang="zh-CN" altLang="en-US" sz="2400" b="1" dirty="0">
                <a:cs typeface="+mn-ea"/>
                <a:sym typeface="+mn-lt"/>
              </a:rPr>
              <a:t>。</a:t>
            </a:r>
          </a:p>
          <a:p>
            <a:pPr eaLnBrk="1" hangingPunct="1"/>
            <a:r>
              <a:rPr lang="zh-CN" altLang="en-US" sz="2400" b="1" dirty="0">
                <a:cs typeface="+mn-ea"/>
                <a:sym typeface="+mn-lt"/>
              </a:rPr>
              <a:t>按照以上条件，可确定</a:t>
            </a:r>
            <a:r>
              <a:rPr lang="en-US" altLang="zh-CN" sz="2400" b="1" dirty="0">
                <a:cs typeface="+mn-ea"/>
                <a:sym typeface="+mn-lt"/>
              </a:rPr>
              <a:t>K</a:t>
            </a:r>
            <a:r>
              <a:rPr lang="zh-CN" altLang="en-US" sz="2400" b="1" dirty="0">
                <a:cs typeface="+mn-ea"/>
                <a:sym typeface="+mn-lt"/>
              </a:rPr>
              <a:t>有如下数值；</a:t>
            </a:r>
          </a:p>
          <a:p>
            <a:pPr eaLnBrk="1" hangingPunct="1">
              <a:buFontTx/>
              <a:buNone/>
            </a:pPr>
            <a:r>
              <a:rPr lang="zh-CN" altLang="en-US" sz="2400" b="1" dirty="0">
                <a:cs typeface="+mn-ea"/>
                <a:sym typeface="+mn-lt"/>
              </a:rPr>
              <a:t>	</a:t>
            </a:r>
            <a:r>
              <a:rPr lang="en-US" altLang="zh-CN" sz="2400" b="1" dirty="0" err="1">
                <a:cs typeface="+mn-ea"/>
                <a:sym typeface="+mn-lt"/>
              </a:rPr>
              <a:t>i</a:t>
            </a:r>
            <a:r>
              <a:rPr lang="en-US" altLang="zh-CN" sz="2400" b="1" dirty="0">
                <a:cs typeface="+mn-ea"/>
                <a:sym typeface="+mn-lt"/>
              </a:rPr>
              <a:t>     1      2     2     3    2     3     4     3     4</a:t>
            </a:r>
          </a:p>
          <a:p>
            <a:pPr eaLnBrk="1" hangingPunct="1">
              <a:buFontTx/>
              <a:buNone/>
            </a:pPr>
            <a:r>
              <a:rPr lang="en-US" altLang="zh-CN" sz="2400" b="1" dirty="0">
                <a:cs typeface="+mn-ea"/>
                <a:sym typeface="+mn-lt"/>
              </a:rPr>
              <a:t>	j      1      0     1     0    2     1     0     2     1</a:t>
            </a:r>
          </a:p>
          <a:p>
            <a:pPr eaLnBrk="1" hangingPunct="1">
              <a:buFontTx/>
              <a:buNone/>
            </a:pPr>
            <a:r>
              <a:rPr lang="en-US" altLang="zh-CN" sz="2400" b="1" dirty="0">
                <a:cs typeface="+mn-ea"/>
                <a:sym typeface="+mn-lt"/>
              </a:rPr>
              <a:t>	K     3     4     7     9    12    13   16   19   21</a:t>
            </a:r>
          </a:p>
          <a:p>
            <a:pPr eaLnBrk="1" hangingPunct="1">
              <a:buFontTx/>
              <a:buNone/>
            </a:pPr>
            <a:r>
              <a:rPr lang="en-US" altLang="zh-CN" sz="2400" b="1" dirty="0">
                <a:cs typeface="+mn-ea"/>
                <a:sym typeface="+mn-lt"/>
              </a:rPr>
              <a:t>	</a:t>
            </a:r>
            <a:r>
              <a:rPr lang="zh-CN" altLang="en-US" sz="2400" b="1" dirty="0">
                <a:cs typeface="+mn-ea"/>
                <a:sym typeface="+mn-lt"/>
              </a:rPr>
              <a:t>由不同的</a:t>
            </a:r>
            <a:r>
              <a:rPr lang="en-US" altLang="zh-CN" sz="2400" b="1" dirty="0">
                <a:cs typeface="+mn-ea"/>
                <a:sym typeface="+mn-lt"/>
              </a:rPr>
              <a:t>K</a:t>
            </a:r>
            <a:r>
              <a:rPr lang="zh-CN" altLang="en-US" sz="2400" b="1" dirty="0">
                <a:cs typeface="+mn-ea"/>
                <a:sym typeface="+mn-lt"/>
              </a:rPr>
              <a:t>值得到各种单位无线区群的构成图形，</a:t>
            </a:r>
          </a:p>
          <a:p>
            <a:pPr eaLnBrk="1" hangingPunct="1"/>
            <a:endParaRPr lang="en-US" altLang="zh-CN" sz="2400" b="1"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1000"/>
                                        <p:tgtEl>
                                          <p:spTgt spid="31746">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animEffect transition="in" filter="fade">
                                      <p:cBhvr>
                                        <p:cTn id="11" dur="1000"/>
                                        <p:tgtEl>
                                          <p:spTgt spid="31746">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1746">
                                            <p:txEl>
                                              <p:pRg st="2" end="2"/>
                                            </p:txEl>
                                          </p:spTgt>
                                        </p:tgtEl>
                                        <p:attrNameLst>
                                          <p:attrName>style.visibility</p:attrName>
                                        </p:attrNameLst>
                                      </p:cBhvr>
                                      <p:to>
                                        <p:strVal val="visible"/>
                                      </p:to>
                                    </p:set>
                                    <p:animEffect transition="in" filter="fade">
                                      <p:cBhvr>
                                        <p:cTn id="15" dur="1000"/>
                                        <p:tgtEl>
                                          <p:spTgt spid="31746">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1746">
                                            <p:txEl>
                                              <p:pRg st="3" end="3"/>
                                            </p:txEl>
                                          </p:spTgt>
                                        </p:tgtEl>
                                        <p:attrNameLst>
                                          <p:attrName>style.visibility</p:attrName>
                                        </p:attrNameLst>
                                      </p:cBhvr>
                                      <p:to>
                                        <p:strVal val="visible"/>
                                      </p:to>
                                    </p:set>
                                    <p:animEffect transition="in" filter="fade">
                                      <p:cBhvr>
                                        <p:cTn id="19" dur="1000"/>
                                        <p:tgtEl>
                                          <p:spTgt spid="31746">
                                            <p:txEl>
                                              <p:pRg st="3" end="3"/>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1746">
                                            <p:txEl>
                                              <p:pRg st="4" end="4"/>
                                            </p:txEl>
                                          </p:spTgt>
                                        </p:tgtEl>
                                        <p:attrNameLst>
                                          <p:attrName>style.visibility</p:attrName>
                                        </p:attrNameLst>
                                      </p:cBhvr>
                                      <p:to>
                                        <p:strVal val="visible"/>
                                      </p:to>
                                    </p:set>
                                    <p:animEffect transition="in" filter="fade">
                                      <p:cBhvr>
                                        <p:cTn id="23" dur="1000"/>
                                        <p:tgtEl>
                                          <p:spTgt spid="31746">
                                            <p:txEl>
                                              <p:pRg st="4" end="4"/>
                                            </p:txEl>
                                          </p:spTgt>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1746">
                                            <p:txEl>
                                              <p:pRg st="5" end="5"/>
                                            </p:txEl>
                                          </p:spTgt>
                                        </p:tgtEl>
                                        <p:attrNameLst>
                                          <p:attrName>style.visibility</p:attrName>
                                        </p:attrNameLst>
                                      </p:cBhvr>
                                      <p:to>
                                        <p:strVal val="visible"/>
                                      </p:to>
                                    </p:set>
                                    <p:animEffect transition="in" filter="fade">
                                      <p:cBhvr>
                                        <p:cTn id="27" dur="1000"/>
                                        <p:tgtEl>
                                          <p:spTgt spid="31746">
                                            <p:txEl>
                                              <p:pRg st="5" end="5"/>
                                            </p:txEl>
                                          </p:spTgt>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1746">
                                            <p:txEl>
                                              <p:pRg st="6" end="6"/>
                                            </p:txEl>
                                          </p:spTgt>
                                        </p:tgtEl>
                                        <p:attrNameLst>
                                          <p:attrName>style.visibility</p:attrName>
                                        </p:attrNameLst>
                                      </p:cBhvr>
                                      <p:to>
                                        <p:strVal val="visible"/>
                                      </p:to>
                                    </p:set>
                                    <p:animEffect transition="in" filter="fade">
                                      <p:cBhvr>
                                        <p:cTn id="31" dur="1000"/>
                                        <p:tgtEl>
                                          <p:spTgt spid="31746">
                                            <p:txEl>
                                              <p:pRg st="6" end="6"/>
                                            </p:txEl>
                                          </p:spTgt>
                                        </p:tgtEl>
                                      </p:cBhvr>
                                    </p:animEffect>
                                  </p:childTnLst>
                                </p:cTn>
                              </p:par>
                            </p:childTnLst>
                          </p:cTn>
                        </p:par>
                        <p:par>
                          <p:cTn id="32" fill="hold" nodeType="afterGroup">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1746">
                                            <p:txEl>
                                              <p:pRg st="7" end="7"/>
                                            </p:txEl>
                                          </p:spTgt>
                                        </p:tgtEl>
                                        <p:attrNameLst>
                                          <p:attrName>style.visibility</p:attrName>
                                        </p:attrNameLst>
                                      </p:cBhvr>
                                      <p:to>
                                        <p:strVal val="visible"/>
                                      </p:to>
                                    </p:set>
                                    <p:animEffect transition="in" filter="fade">
                                      <p:cBhvr>
                                        <p:cTn id="35" dur="1000"/>
                                        <p:tgtEl>
                                          <p:spTgt spid="317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1970090" y="1828803"/>
            <a:ext cx="5183187" cy="4437063"/>
            <a:chOff x="1675" y="771"/>
            <a:chExt cx="2595" cy="1670"/>
          </a:xfrm>
        </p:grpSpPr>
        <p:sp>
          <p:nvSpPr>
            <p:cNvPr id="47110" name="Freeform 3"/>
            <p:cNvSpPr>
              <a:spLocks noChangeArrowheads="1"/>
            </p:cNvSpPr>
            <p:nvPr/>
          </p:nvSpPr>
          <p:spPr bwMode="auto">
            <a:xfrm>
              <a:off x="1810" y="957"/>
              <a:ext cx="410" cy="187"/>
            </a:xfrm>
            <a:custGeom>
              <a:avLst/>
              <a:gdLst>
                <a:gd name="T0" fmla="*/ 0 w 478"/>
                <a:gd name="T1" fmla="*/ 82 h 205"/>
                <a:gd name="T2" fmla="*/ 69 w 478"/>
                <a:gd name="T3" fmla="*/ 82 h 205"/>
                <a:gd name="T4" fmla="*/ 103 w 478"/>
                <a:gd name="T5" fmla="*/ 0 h 205"/>
                <a:gd name="T6" fmla="*/ 33 w 478"/>
                <a:gd name="T7" fmla="*/ 0 h 205"/>
                <a:gd name="T8" fmla="*/ 0 60000 65536"/>
                <a:gd name="T9" fmla="*/ 0 60000 65536"/>
                <a:gd name="T10" fmla="*/ 0 60000 65536"/>
                <a:gd name="T11" fmla="*/ 0 60000 65536"/>
                <a:gd name="T12" fmla="*/ 0 w 478"/>
                <a:gd name="T13" fmla="*/ 0 h 205"/>
                <a:gd name="T14" fmla="*/ 478 w 478"/>
                <a:gd name="T15" fmla="*/ 205 h 205"/>
              </a:gdLst>
              <a:ahLst/>
              <a:cxnLst>
                <a:cxn ang="T8">
                  <a:pos x="T0" y="T1"/>
                </a:cxn>
                <a:cxn ang="T9">
                  <a:pos x="T2" y="T3"/>
                </a:cxn>
                <a:cxn ang="T10">
                  <a:pos x="T4" y="T5"/>
                </a:cxn>
                <a:cxn ang="T11">
                  <a:pos x="T6" y="T7"/>
                </a:cxn>
              </a:cxnLst>
              <a:rect l="T12" t="T13" r="T14" b="T15"/>
              <a:pathLst>
                <a:path w="478" h="205">
                  <a:moveTo>
                    <a:pt x="0" y="205"/>
                  </a:moveTo>
                  <a:lnTo>
                    <a:pt x="318" y="205"/>
                  </a:lnTo>
                  <a:lnTo>
                    <a:pt x="478" y="0"/>
                  </a:lnTo>
                  <a:lnTo>
                    <a:pt x="159" y="0"/>
                  </a:lnTo>
                  <a:lnTo>
                    <a:pt x="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11" name="Freeform 4"/>
            <p:cNvSpPr>
              <a:spLocks noChangeArrowheads="1"/>
            </p:cNvSpPr>
            <p:nvPr/>
          </p:nvSpPr>
          <p:spPr bwMode="auto">
            <a:xfrm>
              <a:off x="1810" y="771"/>
              <a:ext cx="410" cy="186"/>
            </a:xfrm>
            <a:custGeom>
              <a:avLst/>
              <a:gdLst>
                <a:gd name="T0" fmla="*/ 33 w 478"/>
                <a:gd name="T1" fmla="*/ 81 h 204"/>
                <a:gd name="T2" fmla="*/ 103 w 478"/>
                <a:gd name="T3" fmla="*/ 81 h 204"/>
                <a:gd name="T4" fmla="*/ 69 w 478"/>
                <a:gd name="T5" fmla="*/ 0 h 204"/>
                <a:gd name="T6" fmla="*/ 0 w 478"/>
                <a:gd name="T7" fmla="*/ 0 h 204"/>
                <a:gd name="T8" fmla="*/ 0 60000 65536"/>
                <a:gd name="T9" fmla="*/ 0 60000 65536"/>
                <a:gd name="T10" fmla="*/ 0 60000 65536"/>
                <a:gd name="T11" fmla="*/ 0 60000 65536"/>
                <a:gd name="T12" fmla="*/ 0 w 478"/>
                <a:gd name="T13" fmla="*/ 0 h 204"/>
                <a:gd name="T14" fmla="*/ 478 w 478"/>
                <a:gd name="T15" fmla="*/ 204 h 204"/>
              </a:gdLst>
              <a:ahLst/>
              <a:cxnLst>
                <a:cxn ang="T8">
                  <a:pos x="T0" y="T1"/>
                </a:cxn>
                <a:cxn ang="T9">
                  <a:pos x="T2" y="T3"/>
                </a:cxn>
                <a:cxn ang="T10">
                  <a:pos x="T4" y="T5"/>
                </a:cxn>
                <a:cxn ang="T11">
                  <a:pos x="T6" y="T7"/>
                </a:cxn>
              </a:cxnLst>
              <a:rect l="T12" t="T13" r="T14" b="T15"/>
              <a:pathLst>
                <a:path w="478" h="204">
                  <a:moveTo>
                    <a:pt x="159" y="204"/>
                  </a:moveTo>
                  <a:lnTo>
                    <a:pt x="478" y="204"/>
                  </a:lnTo>
                  <a:lnTo>
                    <a:pt x="318" y="0"/>
                  </a:lnTo>
                  <a:lnTo>
                    <a:pt x="0" y="0"/>
                  </a:lnTo>
                  <a:lnTo>
                    <a:pt x="159" y="204"/>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12" name="Freeform 5"/>
            <p:cNvSpPr>
              <a:spLocks noChangeArrowheads="1"/>
            </p:cNvSpPr>
            <p:nvPr/>
          </p:nvSpPr>
          <p:spPr bwMode="auto">
            <a:xfrm>
              <a:off x="1675" y="771"/>
              <a:ext cx="272" cy="373"/>
            </a:xfrm>
            <a:custGeom>
              <a:avLst/>
              <a:gdLst>
                <a:gd name="T0" fmla="*/ 0 w 316"/>
                <a:gd name="T1" fmla="*/ 81 h 409"/>
                <a:gd name="T2" fmla="*/ 34 w 316"/>
                <a:gd name="T3" fmla="*/ 162 h 409"/>
                <a:gd name="T4" fmla="*/ 71 w 316"/>
                <a:gd name="T5" fmla="*/ 81 h 409"/>
                <a:gd name="T6" fmla="*/ 34 w 316"/>
                <a:gd name="T7" fmla="*/ 0 h 409"/>
                <a:gd name="T8" fmla="*/ 0 60000 65536"/>
                <a:gd name="T9" fmla="*/ 0 60000 65536"/>
                <a:gd name="T10" fmla="*/ 0 60000 65536"/>
                <a:gd name="T11" fmla="*/ 0 60000 65536"/>
                <a:gd name="T12" fmla="*/ 0 w 316"/>
                <a:gd name="T13" fmla="*/ 0 h 409"/>
                <a:gd name="T14" fmla="*/ 316 w 316"/>
                <a:gd name="T15" fmla="*/ 409 h 409"/>
              </a:gdLst>
              <a:ahLst/>
              <a:cxnLst>
                <a:cxn ang="T8">
                  <a:pos x="T0" y="T1"/>
                </a:cxn>
                <a:cxn ang="T9">
                  <a:pos x="T2" y="T3"/>
                </a:cxn>
                <a:cxn ang="T10">
                  <a:pos x="T4" y="T5"/>
                </a:cxn>
                <a:cxn ang="T11">
                  <a:pos x="T6" y="T7"/>
                </a:cxn>
              </a:cxnLst>
              <a:rect l="T12" t="T13" r="T14" b="T15"/>
              <a:pathLst>
                <a:path w="316" h="409">
                  <a:moveTo>
                    <a:pt x="0" y="204"/>
                  </a:moveTo>
                  <a:lnTo>
                    <a:pt x="157" y="409"/>
                  </a:lnTo>
                  <a:lnTo>
                    <a:pt x="316" y="204"/>
                  </a:lnTo>
                  <a:lnTo>
                    <a:pt x="157" y="0"/>
                  </a:lnTo>
                  <a:lnTo>
                    <a:pt x="0" y="204"/>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13" name="Text Box 6"/>
            <p:cNvSpPr txBox="1">
              <a:spLocks noChangeArrowheads="1"/>
            </p:cNvSpPr>
            <p:nvPr/>
          </p:nvSpPr>
          <p:spPr bwMode="auto">
            <a:xfrm>
              <a:off x="1752" y="916"/>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A3</a:t>
              </a:r>
            </a:p>
          </p:txBody>
        </p:sp>
        <p:sp>
          <p:nvSpPr>
            <p:cNvPr id="47114" name="Text Box 7"/>
            <p:cNvSpPr txBox="1">
              <a:spLocks noChangeArrowheads="1"/>
            </p:cNvSpPr>
            <p:nvPr/>
          </p:nvSpPr>
          <p:spPr bwMode="auto">
            <a:xfrm>
              <a:off x="1964" y="814"/>
              <a:ext cx="14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A1</a:t>
              </a:r>
            </a:p>
          </p:txBody>
        </p:sp>
        <p:sp>
          <p:nvSpPr>
            <p:cNvPr id="47115" name="Text Box 8"/>
            <p:cNvSpPr txBox="1">
              <a:spLocks noChangeArrowheads="1"/>
            </p:cNvSpPr>
            <p:nvPr/>
          </p:nvSpPr>
          <p:spPr bwMode="auto">
            <a:xfrm>
              <a:off x="1948" y="1001"/>
              <a:ext cx="14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A2</a:t>
              </a:r>
            </a:p>
          </p:txBody>
        </p:sp>
        <p:sp>
          <p:nvSpPr>
            <p:cNvPr id="47116" name="Freeform 9"/>
            <p:cNvSpPr>
              <a:spLocks noChangeArrowheads="1"/>
            </p:cNvSpPr>
            <p:nvPr/>
          </p:nvSpPr>
          <p:spPr bwMode="auto">
            <a:xfrm>
              <a:off x="1810" y="1329"/>
              <a:ext cx="410" cy="187"/>
            </a:xfrm>
            <a:custGeom>
              <a:avLst/>
              <a:gdLst>
                <a:gd name="T0" fmla="*/ 0 w 478"/>
                <a:gd name="T1" fmla="*/ 82 h 205"/>
                <a:gd name="T2" fmla="*/ 69 w 478"/>
                <a:gd name="T3" fmla="*/ 82 h 205"/>
                <a:gd name="T4" fmla="*/ 103 w 478"/>
                <a:gd name="T5" fmla="*/ 0 h 205"/>
                <a:gd name="T6" fmla="*/ 33 w 478"/>
                <a:gd name="T7" fmla="*/ 0 h 205"/>
                <a:gd name="T8" fmla="*/ 0 60000 65536"/>
                <a:gd name="T9" fmla="*/ 0 60000 65536"/>
                <a:gd name="T10" fmla="*/ 0 60000 65536"/>
                <a:gd name="T11" fmla="*/ 0 60000 65536"/>
                <a:gd name="T12" fmla="*/ 0 w 478"/>
                <a:gd name="T13" fmla="*/ 0 h 205"/>
                <a:gd name="T14" fmla="*/ 478 w 478"/>
                <a:gd name="T15" fmla="*/ 205 h 205"/>
              </a:gdLst>
              <a:ahLst/>
              <a:cxnLst>
                <a:cxn ang="T8">
                  <a:pos x="T0" y="T1"/>
                </a:cxn>
                <a:cxn ang="T9">
                  <a:pos x="T2" y="T3"/>
                </a:cxn>
                <a:cxn ang="T10">
                  <a:pos x="T4" y="T5"/>
                </a:cxn>
                <a:cxn ang="T11">
                  <a:pos x="T6" y="T7"/>
                </a:cxn>
              </a:cxnLst>
              <a:rect l="T12" t="T13" r="T14" b="T15"/>
              <a:pathLst>
                <a:path w="478" h="205">
                  <a:moveTo>
                    <a:pt x="0" y="205"/>
                  </a:moveTo>
                  <a:lnTo>
                    <a:pt x="318" y="205"/>
                  </a:lnTo>
                  <a:lnTo>
                    <a:pt x="478" y="0"/>
                  </a:lnTo>
                  <a:lnTo>
                    <a:pt x="159" y="0"/>
                  </a:lnTo>
                  <a:lnTo>
                    <a:pt x="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17" name="Freeform 10"/>
            <p:cNvSpPr>
              <a:spLocks noChangeArrowheads="1"/>
            </p:cNvSpPr>
            <p:nvPr/>
          </p:nvSpPr>
          <p:spPr bwMode="auto">
            <a:xfrm>
              <a:off x="1810" y="1144"/>
              <a:ext cx="410" cy="185"/>
            </a:xfrm>
            <a:custGeom>
              <a:avLst/>
              <a:gdLst>
                <a:gd name="T0" fmla="*/ 33 w 478"/>
                <a:gd name="T1" fmla="*/ 81 h 203"/>
                <a:gd name="T2" fmla="*/ 103 w 478"/>
                <a:gd name="T3" fmla="*/ 81 h 203"/>
                <a:gd name="T4" fmla="*/ 69 w 478"/>
                <a:gd name="T5" fmla="*/ 0 h 203"/>
                <a:gd name="T6" fmla="*/ 0 w 478"/>
                <a:gd name="T7" fmla="*/ 0 h 203"/>
                <a:gd name="T8" fmla="*/ 0 60000 65536"/>
                <a:gd name="T9" fmla="*/ 0 60000 65536"/>
                <a:gd name="T10" fmla="*/ 0 60000 65536"/>
                <a:gd name="T11" fmla="*/ 0 60000 65536"/>
                <a:gd name="T12" fmla="*/ 0 w 478"/>
                <a:gd name="T13" fmla="*/ 0 h 203"/>
                <a:gd name="T14" fmla="*/ 478 w 478"/>
                <a:gd name="T15" fmla="*/ 203 h 203"/>
              </a:gdLst>
              <a:ahLst/>
              <a:cxnLst>
                <a:cxn ang="T8">
                  <a:pos x="T0" y="T1"/>
                </a:cxn>
                <a:cxn ang="T9">
                  <a:pos x="T2" y="T3"/>
                </a:cxn>
                <a:cxn ang="T10">
                  <a:pos x="T4" y="T5"/>
                </a:cxn>
                <a:cxn ang="T11">
                  <a:pos x="T6" y="T7"/>
                </a:cxn>
              </a:cxnLst>
              <a:rect l="T12" t="T13" r="T14" b="T15"/>
              <a:pathLst>
                <a:path w="478" h="203">
                  <a:moveTo>
                    <a:pt x="159" y="203"/>
                  </a:moveTo>
                  <a:lnTo>
                    <a:pt x="478" y="203"/>
                  </a:lnTo>
                  <a:lnTo>
                    <a:pt x="318" y="0"/>
                  </a:lnTo>
                  <a:lnTo>
                    <a:pt x="0" y="0"/>
                  </a:lnTo>
                  <a:lnTo>
                    <a:pt x="159" y="203"/>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18" name="Freeform 11"/>
            <p:cNvSpPr>
              <a:spLocks noChangeArrowheads="1"/>
            </p:cNvSpPr>
            <p:nvPr/>
          </p:nvSpPr>
          <p:spPr bwMode="auto">
            <a:xfrm>
              <a:off x="1675" y="1144"/>
              <a:ext cx="272" cy="372"/>
            </a:xfrm>
            <a:custGeom>
              <a:avLst/>
              <a:gdLst>
                <a:gd name="T0" fmla="*/ 0 w 316"/>
                <a:gd name="T1" fmla="*/ 81 h 408"/>
                <a:gd name="T2" fmla="*/ 34 w 316"/>
                <a:gd name="T3" fmla="*/ 161 h 408"/>
                <a:gd name="T4" fmla="*/ 71 w 316"/>
                <a:gd name="T5" fmla="*/ 81 h 408"/>
                <a:gd name="T6" fmla="*/ 34 w 316"/>
                <a:gd name="T7" fmla="*/ 0 h 408"/>
                <a:gd name="T8" fmla="*/ 0 60000 65536"/>
                <a:gd name="T9" fmla="*/ 0 60000 65536"/>
                <a:gd name="T10" fmla="*/ 0 60000 65536"/>
                <a:gd name="T11" fmla="*/ 0 60000 65536"/>
                <a:gd name="T12" fmla="*/ 0 w 316"/>
                <a:gd name="T13" fmla="*/ 0 h 408"/>
                <a:gd name="T14" fmla="*/ 316 w 316"/>
                <a:gd name="T15" fmla="*/ 408 h 408"/>
              </a:gdLst>
              <a:ahLst/>
              <a:cxnLst>
                <a:cxn ang="T8">
                  <a:pos x="T0" y="T1"/>
                </a:cxn>
                <a:cxn ang="T9">
                  <a:pos x="T2" y="T3"/>
                </a:cxn>
                <a:cxn ang="T10">
                  <a:pos x="T4" y="T5"/>
                </a:cxn>
                <a:cxn ang="T11">
                  <a:pos x="T6" y="T7"/>
                </a:cxn>
              </a:cxnLst>
              <a:rect l="T12" t="T13" r="T14" b="T15"/>
              <a:pathLst>
                <a:path w="316" h="408">
                  <a:moveTo>
                    <a:pt x="0" y="203"/>
                  </a:moveTo>
                  <a:lnTo>
                    <a:pt x="157" y="408"/>
                  </a:lnTo>
                  <a:lnTo>
                    <a:pt x="316" y="203"/>
                  </a:lnTo>
                  <a:lnTo>
                    <a:pt x="157" y="0"/>
                  </a:lnTo>
                  <a:lnTo>
                    <a:pt x="0" y="203"/>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19" name="Text Box 12"/>
            <p:cNvSpPr txBox="1">
              <a:spLocks noChangeArrowheads="1"/>
            </p:cNvSpPr>
            <p:nvPr/>
          </p:nvSpPr>
          <p:spPr bwMode="auto">
            <a:xfrm>
              <a:off x="1753" y="1287"/>
              <a:ext cx="146"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B3</a:t>
              </a:r>
            </a:p>
          </p:txBody>
        </p:sp>
        <p:sp>
          <p:nvSpPr>
            <p:cNvPr id="47120" name="Text Box 13"/>
            <p:cNvSpPr txBox="1">
              <a:spLocks noChangeArrowheads="1"/>
            </p:cNvSpPr>
            <p:nvPr/>
          </p:nvSpPr>
          <p:spPr bwMode="auto">
            <a:xfrm>
              <a:off x="1964" y="1184"/>
              <a:ext cx="14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B1</a:t>
              </a:r>
            </a:p>
          </p:txBody>
        </p:sp>
        <p:sp>
          <p:nvSpPr>
            <p:cNvPr id="47121" name="Text Box 14"/>
            <p:cNvSpPr txBox="1">
              <a:spLocks noChangeArrowheads="1"/>
            </p:cNvSpPr>
            <p:nvPr/>
          </p:nvSpPr>
          <p:spPr bwMode="auto">
            <a:xfrm>
              <a:off x="1948" y="1369"/>
              <a:ext cx="14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B2</a:t>
              </a:r>
            </a:p>
          </p:txBody>
        </p:sp>
        <p:sp>
          <p:nvSpPr>
            <p:cNvPr id="47122" name="Freeform 15"/>
            <p:cNvSpPr>
              <a:spLocks noChangeArrowheads="1"/>
            </p:cNvSpPr>
            <p:nvPr/>
          </p:nvSpPr>
          <p:spPr bwMode="auto">
            <a:xfrm>
              <a:off x="1810" y="1703"/>
              <a:ext cx="410" cy="186"/>
            </a:xfrm>
            <a:custGeom>
              <a:avLst/>
              <a:gdLst>
                <a:gd name="T0" fmla="*/ 0 w 478"/>
                <a:gd name="T1" fmla="*/ 81 h 204"/>
                <a:gd name="T2" fmla="*/ 69 w 478"/>
                <a:gd name="T3" fmla="*/ 81 h 204"/>
                <a:gd name="T4" fmla="*/ 103 w 478"/>
                <a:gd name="T5" fmla="*/ 0 h 204"/>
                <a:gd name="T6" fmla="*/ 33 w 478"/>
                <a:gd name="T7" fmla="*/ 0 h 204"/>
                <a:gd name="T8" fmla="*/ 0 60000 65536"/>
                <a:gd name="T9" fmla="*/ 0 60000 65536"/>
                <a:gd name="T10" fmla="*/ 0 60000 65536"/>
                <a:gd name="T11" fmla="*/ 0 60000 65536"/>
                <a:gd name="T12" fmla="*/ 0 w 478"/>
                <a:gd name="T13" fmla="*/ 0 h 204"/>
                <a:gd name="T14" fmla="*/ 478 w 478"/>
                <a:gd name="T15" fmla="*/ 204 h 204"/>
              </a:gdLst>
              <a:ahLst/>
              <a:cxnLst>
                <a:cxn ang="T8">
                  <a:pos x="T0" y="T1"/>
                </a:cxn>
                <a:cxn ang="T9">
                  <a:pos x="T2" y="T3"/>
                </a:cxn>
                <a:cxn ang="T10">
                  <a:pos x="T4" y="T5"/>
                </a:cxn>
                <a:cxn ang="T11">
                  <a:pos x="T6" y="T7"/>
                </a:cxn>
              </a:cxnLst>
              <a:rect l="T12" t="T13" r="T14" b="T15"/>
              <a:pathLst>
                <a:path w="478" h="204">
                  <a:moveTo>
                    <a:pt x="0" y="204"/>
                  </a:moveTo>
                  <a:lnTo>
                    <a:pt x="318" y="204"/>
                  </a:lnTo>
                  <a:lnTo>
                    <a:pt x="478" y="0"/>
                  </a:lnTo>
                  <a:lnTo>
                    <a:pt x="159" y="0"/>
                  </a:lnTo>
                  <a:lnTo>
                    <a:pt x="0" y="204"/>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23" name="Freeform 16"/>
            <p:cNvSpPr>
              <a:spLocks noChangeArrowheads="1"/>
            </p:cNvSpPr>
            <p:nvPr/>
          </p:nvSpPr>
          <p:spPr bwMode="auto">
            <a:xfrm>
              <a:off x="1810" y="1516"/>
              <a:ext cx="410" cy="187"/>
            </a:xfrm>
            <a:custGeom>
              <a:avLst/>
              <a:gdLst>
                <a:gd name="T0" fmla="*/ 33 w 478"/>
                <a:gd name="T1" fmla="*/ 82 h 205"/>
                <a:gd name="T2" fmla="*/ 103 w 478"/>
                <a:gd name="T3" fmla="*/ 82 h 205"/>
                <a:gd name="T4" fmla="*/ 69 w 478"/>
                <a:gd name="T5" fmla="*/ 0 h 205"/>
                <a:gd name="T6" fmla="*/ 0 w 478"/>
                <a:gd name="T7" fmla="*/ 0 h 205"/>
                <a:gd name="T8" fmla="*/ 0 60000 65536"/>
                <a:gd name="T9" fmla="*/ 0 60000 65536"/>
                <a:gd name="T10" fmla="*/ 0 60000 65536"/>
                <a:gd name="T11" fmla="*/ 0 60000 65536"/>
                <a:gd name="T12" fmla="*/ 0 w 478"/>
                <a:gd name="T13" fmla="*/ 0 h 205"/>
                <a:gd name="T14" fmla="*/ 478 w 478"/>
                <a:gd name="T15" fmla="*/ 205 h 205"/>
              </a:gdLst>
              <a:ahLst/>
              <a:cxnLst>
                <a:cxn ang="T8">
                  <a:pos x="T0" y="T1"/>
                </a:cxn>
                <a:cxn ang="T9">
                  <a:pos x="T2" y="T3"/>
                </a:cxn>
                <a:cxn ang="T10">
                  <a:pos x="T4" y="T5"/>
                </a:cxn>
                <a:cxn ang="T11">
                  <a:pos x="T6" y="T7"/>
                </a:cxn>
              </a:cxnLst>
              <a:rect l="T12" t="T13" r="T14" b="T15"/>
              <a:pathLst>
                <a:path w="478" h="205">
                  <a:moveTo>
                    <a:pt x="159" y="205"/>
                  </a:moveTo>
                  <a:lnTo>
                    <a:pt x="478" y="205"/>
                  </a:lnTo>
                  <a:lnTo>
                    <a:pt x="318" y="0"/>
                  </a:lnTo>
                  <a:lnTo>
                    <a:pt x="0" y="0"/>
                  </a:lnTo>
                  <a:lnTo>
                    <a:pt x="159"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24" name="Freeform 17"/>
            <p:cNvSpPr>
              <a:spLocks noChangeArrowheads="1"/>
            </p:cNvSpPr>
            <p:nvPr/>
          </p:nvSpPr>
          <p:spPr bwMode="auto">
            <a:xfrm>
              <a:off x="1675" y="1516"/>
              <a:ext cx="272" cy="373"/>
            </a:xfrm>
            <a:custGeom>
              <a:avLst/>
              <a:gdLst>
                <a:gd name="T0" fmla="*/ 0 w 316"/>
                <a:gd name="T1" fmla="*/ 82 h 409"/>
                <a:gd name="T2" fmla="*/ 34 w 316"/>
                <a:gd name="T3" fmla="*/ 162 h 409"/>
                <a:gd name="T4" fmla="*/ 71 w 316"/>
                <a:gd name="T5" fmla="*/ 82 h 409"/>
                <a:gd name="T6" fmla="*/ 34 w 316"/>
                <a:gd name="T7" fmla="*/ 0 h 409"/>
                <a:gd name="T8" fmla="*/ 0 60000 65536"/>
                <a:gd name="T9" fmla="*/ 0 60000 65536"/>
                <a:gd name="T10" fmla="*/ 0 60000 65536"/>
                <a:gd name="T11" fmla="*/ 0 60000 65536"/>
                <a:gd name="T12" fmla="*/ 0 w 316"/>
                <a:gd name="T13" fmla="*/ 0 h 409"/>
                <a:gd name="T14" fmla="*/ 316 w 316"/>
                <a:gd name="T15" fmla="*/ 409 h 409"/>
              </a:gdLst>
              <a:ahLst/>
              <a:cxnLst>
                <a:cxn ang="T8">
                  <a:pos x="T0" y="T1"/>
                </a:cxn>
                <a:cxn ang="T9">
                  <a:pos x="T2" y="T3"/>
                </a:cxn>
                <a:cxn ang="T10">
                  <a:pos x="T4" y="T5"/>
                </a:cxn>
                <a:cxn ang="T11">
                  <a:pos x="T6" y="T7"/>
                </a:cxn>
              </a:cxnLst>
              <a:rect l="T12" t="T13" r="T14" b="T15"/>
              <a:pathLst>
                <a:path w="316" h="409">
                  <a:moveTo>
                    <a:pt x="0" y="205"/>
                  </a:moveTo>
                  <a:lnTo>
                    <a:pt x="157" y="409"/>
                  </a:lnTo>
                  <a:lnTo>
                    <a:pt x="316" y="205"/>
                  </a:lnTo>
                  <a:lnTo>
                    <a:pt x="157" y="0"/>
                  </a:lnTo>
                  <a:lnTo>
                    <a:pt x="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25" name="Text Box 18"/>
            <p:cNvSpPr txBox="1">
              <a:spLocks noChangeArrowheads="1"/>
            </p:cNvSpPr>
            <p:nvPr/>
          </p:nvSpPr>
          <p:spPr bwMode="auto">
            <a:xfrm>
              <a:off x="1752" y="1658"/>
              <a:ext cx="15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C3</a:t>
              </a:r>
            </a:p>
          </p:txBody>
        </p:sp>
        <p:sp>
          <p:nvSpPr>
            <p:cNvPr id="47126" name="Text Box 19"/>
            <p:cNvSpPr txBox="1">
              <a:spLocks noChangeArrowheads="1"/>
            </p:cNvSpPr>
            <p:nvPr/>
          </p:nvSpPr>
          <p:spPr bwMode="auto">
            <a:xfrm>
              <a:off x="1964" y="1561"/>
              <a:ext cx="15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C1</a:t>
              </a:r>
            </a:p>
          </p:txBody>
        </p:sp>
        <p:sp>
          <p:nvSpPr>
            <p:cNvPr id="47127" name="Text Box 20"/>
            <p:cNvSpPr txBox="1">
              <a:spLocks noChangeArrowheads="1"/>
            </p:cNvSpPr>
            <p:nvPr/>
          </p:nvSpPr>
          <p:spPr bwMode="auto">
            <a:xfrm>
              <a:off x="1951" y="1747"/>
              <a:ext cx="15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C2</a:t>
              </a:r>
            </a:p>
          </p:txBody>
        </p:sp>
        <p:sp>
          <p:nvSpPr>
            <p:cNvPr id="47128" name="Freeform 21"/>
            <p:cNvSpPr>
              <a:spLocks noChangeArrowheads="1"/>
            </p:cNvSpPr>
            <p:nvPr/>
          </p:nvSpPr>
          <p:spPr bwMode="auto">
            <a:xfrm>
              <a:off x="1810" y="2076"/>
              <a:ext cx="410" cy="185"/>
            </a:xfrm>
            <a:custGeom>
              <a:avLst/>
              <a:gdLst>
                <a:gd name="T0" fmla="*/ 0 w 478"/>
                <a:gd name="T1" fmla="*/ 81 h 203"/>
                <a:gd name="T2" fmla="*/ 69 w 478"/>
                <a:gd name="T3" fmla="*/ 81 h 203"/>
                <a:gd name="T4" fmla="*/ 103 w 478"/>
                <a:gd name="T5" fmla="*/ 0 h 203"/>
                <a:gd name="T6" fmla="*/ 33 w 478"/>
                <a:gd name="T7" fmla="*/ 0 h 203"/>
                <a:gd name="T8" fmla="*/ 0 60000 65536"/>
                <a:gd name="T9" fmla="*/ 0 60000 65536"/>
                <a:gd name="T10" fmla="*/ 0 60000 65536"/>
                <a:gd name="T11" fmla="*/ 0 60000 65536"/>
                <a:gd name="T12" fmla="*/ 0 w 478"/>
                <a:gd name="T13" fmla="*/ 0 h 203"/>
                <a:gd name="T14" fmla="*/ 478 w 478"/>
                <a:gd name="T15" fmla="*/ 203 h 203"/>
              </a:gdLst>
              <a:ahLst/>
              <a:cxnLst>
                <a:cxn ang="T8">
                  <a:pos x="T0" y="T1"/>
                </a:cxn>
                <a:cxn ang="T9">
                  <a:pos x="T2" y="T3"/>
                </a:cxn>
                <a:cxn ang="T10">
                  <a:pos x="T4" y="T5"/>
                </a:cxn>
                <a:cxn ang="T11">
                  <a:pos x="T6" y="T7"/>
                </a:cxn>
              </a:cxnLst>
              <a:rect l="T12" t="T13" r="T14" b="T15"/>
              <a:pathLst>
                <a:path w="478" h="203">
                  <a:moveTo>
                    <a:pt x="0" y="203"/>
                  </a:moveTo>
                  <a:lnTo>
                    <a:pt x="318" y="203"/>
                  </a:lnTo>
                  <a:lnTo>
                    <a:pt x="478" y="0"/>
                  </a:lnTo>
                  <a:lnTo>
                    <a:pt x="159" y="0"/>
                  </a:lnTo>
                  <a:lnTo>
                    <a:pt x="0" y="203"/>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29" name="Freeform 22"/>
            <p:cNvSpPr>
              <a:spLocks noChangeArrowheads="1"/>
            </p:cNvSpPr>
            <p:nvPr/>
          </p:nvSpPr>
          <p:spPr bwMode="auto">
            <a:xfrm>
              <a:off x="1810" y="1889"/>
              <a:ext cx="410" cy="187"/>
            </a:xfrm>
            <a:custGeom>
              <a:avLst/>
              <a:gdLst>
                <a:gd name="T0" fmla="*/ 33 w 478"/>
                <a:gd name="T1" fmla="*/ 82 h 205"/>
                <a:gd name="T2" fmla="*/ 103 w 478"/>
                <a:gd name="T3" fmla="*/ 82 h 205"/>
                <a:gd name="T4" fmla="*/ 69 w 478"/>
                <a:gd name="T5" fmla="*/ 0 h 205"/>
                <a:gd name="T6" fmla="*/ 0 w 478"/>
                <a:gd name="T7" fmla="*/ 0 h 205"/>
                <a:gd name="T8" fmla="*/ 0 60000 65536"/>
                <a:gd name="T9" fmla="*/ 0 60000 65536"/>
                <a:gd name="T10" fmla="*/ 0 60000 65536"/>
                <a:gd name="T11" fmla="*/ 0 60000 65536"/>
                <a:gd name="T12" fmla="*/ 0 w 478"/>
                <a:gd name="T13" fmla="*/ 0 h 205"/>
                <a:gd name="T14" fmla="*/ 478 w 478"/>
                <a:gd name="T15" fmla="*/ 205 h 205"/>
              </a:gdLst>
              <a:ahLst/>
              <a:cxnLst>
                <a:cxn ang="T8">
                  <a:pos x="T0" y="T1"/>
                </a:cxn>
                <a:cxn ang="T9">
                  <a:pos x="T2" y="T3"/>
                </a:cxn>
                <a:cxn ang="T10">
                  <a:pos x="T4" y="T5"/>
                </a:cxn>
                <a:cxn ang="T11">
                  <a:pos x="T6" y="T7"/>
                </a:cxn>
              </a:cxnLst>
              <a:rect l="T12" t="T13" r="T14" b="T15"/>
              <a:pathLst>
                <a:path w="478" h="205">
                  <a:moveTo>
                    <a:pt x="159" y="205"/>
                  </a:moveTo>
                  <a:lnTo>
                    <a:pt x="478" y="205"/>
                  </a:lnTo>
                  <a:lnTo>
                    <a:pt x="318" y="0"/>
                  </a:lnTo>
                  <a:lnTo>
                    <a:pt x="0" y="0"/>
                  </a:lnTo>
                  <a:lnTo>
                    <a:pt x="159"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30" name="Freeform 23"/>
            <p:cNvSpPr>
              <a:spLocks noChangeArrowheads="1"/>
            </p:cNvSpPr>
            <p:nvPr/>
          </p:nvSpPr>
          <p:spPr bwMode="auto">
            <a:xfrm>
              <a:off x="1675" y="1889"/>
              <a:ext cx="272" cy="372"/>
            </a:xfrm>
            <a:custGeom>
              <a:avLst/>
              <a:gdLst>
                <a:gd name="T0" fmla="*/ 0 w 316"/>
                <a:gd name="T1" fmla="*/ 81 h 408"/>
                <a:gd name="T2" fmla="*/ 34 w 316"/>
                <a:gd name="T3" fmla="*/ 161 h 408"/>
                <a:gd name="T4" fmla="*/ 71 w 316"/>
                <a:gd name="T5" fmla="*/ 81 h 408"/>
                <a:gd name="T6" fmla="*/ 34 w 316"/>
                <a:gd name="T7" fmla="*/ 0 h 408"/>
                <a:gd name="T8" fmla="*/ 0 60000 65536"/>
                <a:gd name="T9" fmla="*/ 0 60000 65536"/>
                <a:gd name="T10" fmla="*/ 0 60000 65536"/>
                <a:gd name="T11" fmla="*/ 0 60000 65536"/>
                <a:gd name="T12" fmla="*/ 0 w 316"/>
                <a:gd name="T13" fmla="*/ 0 h 408"/>
                <a:gd name="T14" fmla="*/ 316 w 316"/>
                <a:gd name="T15" fmla="*/ 408 h 408"/>
              </a:gdLst>
              <a:ahLst/>
              <a:cxnLst>
                <a:cxn ang="T8">
                  <a:pos x="T0" y="T1"/>
                </a:cxn>
                <a:cxn ang="T9">
                  <a:pos x="T2" y="T3"/>
                </a:cxn>
                <a:cxn ang="T10">
                  <a:pos x="T4" y="T5"/>
                </a:cxn>
                <a:cxn ang="T11">
                  <a:pos x="T6" y="T7"/>
                </a:cxn>
              </a:cxnLst>
              <a:rect l="T12" t="T13" r="T14" b="T15"/>
              <a:pathLst>
                <a:path w="316" h="408">
                  <a:moveTo>
                    <a:pt x="0" y="205"/>
                  </a:moveTo>
                  <a:lnTo>
                    <a:pt x="157" y="408"/>
                  </a:lnTo>
                  <a:lnTo>
                    <a:pt x="316" y="205"/>
                  </a:lnTo>
                  <a:lnTo>
                    <a:pt x="157" y="0"/>
                  </a:lnTo>
                  <a:lnTo>
                    <a:pt x="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31" name="Text Box 24"/>
            <p:cNvSpPr txBox="1">
              <a:spLocks noChangeArrowheads="1"/>
            </p:cNvSpPr>
            <p:nvPr/>
          </p:nvSpPr>
          <p:spPr bwMode="auto">
            <a:xfrm>
              <a:off x="1752" y="2035"/>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A3</a:t>
              </a:r>
            </a:p>
          </p:txBody>
        </p:sp>
        <p:sp>
          <p:nvSpPr>
            <p:cNvPr id="47132" name="Text Box 25"/>
            <p:cNvSpPr txBox="1">
              <a:spLocks noChangeArrowheads="1"/>
            </p:cNvSpPr>
            <p:nvPr/>
          </p:nvSpPr>
          <p:spPr bwMode="auto">
            <a:xfrm>
              <a:off x="1964" y="1931"/>
              <a:ext cx="146"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A1</a:t>
              </a:r>
            </a:p>
          </p:txBody>
        </p:sp>
        <p:sp>
          <p:nvSpPr>
            <p:cNvPr id="47133" name="Text Box 26"/>
            <p:cNvSpPr txBox="1">
              <a:spLocks noChangeArrowheads="1"/>
            </p:cNvSpPr>
            <p:nvPr/>
          </p:nvSpPr>
          <p:spPr bwMode="auto">
            <a:xfrm>
              <a:off x="1948" y="2120"/>
              <a:ext cx="14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A2</a:t>
              </a:r>
            </a:p>
          </p:txBody>
        </p:sp>
        <p:sp>
          <p:nvSpPr>
            <p:cNvPr id="47134" name="Freeform 27"/>
            <p:cNvSpPr>
              <a:spLocks noChangeArrowheads="1"/>
            </p:cNvSpPr>
            <p:nvPr/>
          </p:nvSpPr>
          <p:spPr bwMode="auto">
            <a:xfrm>
              <a:off x="2221" y="1509"/>
              <a:ext cx="409" cy="187"/>
            </a:xfrm>
            <a:custGeom>
              <a:avLst/>
              <a:gdLst>
                <a:gd name="T0" fmla="*/ 0 w 477"/>
                <a:gd name="T1" fmla="*/ 82 h 205"/>
                <a:gd name="T2" fmla="*/ 69 w 477"/>
                <a:gd name="T3" fmla="*/ 82 h 205"/>
                <a:gd name="T4" fmla="*/ 102 w 477"/>
                <a:gd name="T5" fmla="*/ 0 h 205"/>
                <a:gd name="T6" fmla="*/ 33 w 477"/>
                <a:gd name="T7" fmla="*/ 0 h 205"/>
                <a:gd name="T8" fmla="*/ 0 60000 65536"/>
                <a:gd name="T9" fmla="*/ 0 60000 65536"/>
                <a:gd name="T10" fmla="*/ 0 60000 65536"/>
                <a:gd name="T11" fmla="*/ 0 60000 65536"/>
                <a:gd name="T12" fmla="*/ 0 w 477"/>
                <a:gd name="T13" fmla="*/ 0 h 205"/>
                <a:gd name="T14" fmla="*/ 477 w 477"/>
                <a:gd name="T15" fmla="*/ 205 h 205"/>
              </a:gdLst>
              <a:ahLst/>
              <a:cxnLst>
                <a:cxn ang="T8">
                  <a:pos x="T0" y="T1"/>
                </a:cxn>
                <a:cxn ang="T9">
                  <a:pos x="T2" y="T3"/>
                </a:cxn>
                <a:cxn ang="T10">
                  <a:pos x="T4" y="T5"/>
                </a:cxn>
                <a:cxn ang="T11">
                  <a:pos x="T6" y="T7"/>
                </a:cxn>
              </a:cxnLst>
              <a:rect l="T12" t="T13" r="T14" b="T15"/>
              <a:pathLst>
                <a:path w="477" h="205">
                  <a:moveTo>
                    <a:pt x="0" y="205"/>
                  </a:moveTo>
                  <a:lnTo>
                    <a:pt x="319" y="205"/>
                  </a:lnTo>
                  <a:lnTo>
                    <a:pt x="477" y="0"/>
                  </a:lnTo>
                  <a:lnTo>
                    <a:pt x="158" y="0"/>
                  </a:lnTo>
                  <a:lnTo>
                    <a:pt x="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35" name="Freeform 28"/>
            <p:cNvSpPr>
              <a:spLocks noChangeArrowheads="1"/>
            </p:cNvSpPr>
            <p:nvPr/>
          </p:nvSpPr>
          <p:spPr bwMode="auto">
            <a:xfrm>
              <a:off x="2221" y="1324"/>
              <a:ext cx="409" cy="185"/>
            </a:xfrm>
            <a:custGeom>
              <a:avLst/>
              <a:gdLst>
                <a:gd name="T0" fmla="*/ 33 w 477"/>
                <a:gd name="T1" fmla="*/ 81 h 203"/>
                <a:gd name="T2" fmla="*/ 102 w 477"/>
                <a:gd name="T3" fmla="*/ 81 h 203"/>
                <a:gd name="T4" fmla="*/ 69 w 477"/>
                <a:gd name="T5" fmla="*/ 0 h 203"/>
                <a:gd name="T6" fmla="*/ 0 w 477"/>
                <a:gd name="T7" fmla="*/ 0 h 203"/>
                <a:gd name="T8" fmla="*/ 0 60000 65536"/>
                <a:gd name="T9" fmla="*/ 0 60000 65536"/>
                <a:gd name="T10" fmla="*/ 0 60000 65536"/>
                <a:gd name="T11" fmla="*/ 0 60000 65536"/>
                <a:gd name="T12" fmla="*/ 0 w 477"/>
                <a:gd name="T13" fmla="*/ 0 h 203"/>
                <a:gd name="T14" fmla="*/ 477 w 477"/>
                <a:gd name="T15" fmla="*/ 203 h 203"/>
              </a:gdLst>
              <a:ahLst/>
              <a:cxnLst>
                <a:cxn ang="T8">
                  <a:pos x="T0" y="T1"/>
                </a:cxn>
                <a:cxn ang="T9">
                  <a:pos x="T2" y="T3"/>
                </a:cxn>
                <a:cxn ang="T10">
                  <a:pos x="T4" y="T5"/>
                </a:cxn>
                <a:cxn ang="T11">
                  <a:pos x="T6" y="T7"/>
                </a:cxn>
              </a:cxnLst>
              <a:rect l="T12" t="T13" r="T14" b="T15"/>
              <a:pathLst>
                <a:path w="477" h="203">
                  <a:moveTo>
                    <a:pt x="158" y="203"/>
                  </a:moveTo>
                  <a:lnTo>
                    <a:pt x="477" y="203"/>
                  </a:lnTo>
                  <a:lnTo>
                    <a:pt x="319" y="0"/>
                  </a:lnTo>
                  <a:lnTo>
                    <a:pt x="0" y="0"/>
                  </a:lnTo>
                  <a:lnTo>
                    <a:pt x="158" y="203"/>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36" name="Freeform 29"/>
            <p:cNvSpPr>
              <a:spLocks noChangeArrowheads="1"/>
            </p:cNvSpPr>
            <p:nvPr/>
          </p:nvSpPr>
          <p:spPr bwMode="auto">
            <a:xfrm>
              <a:off x="2085" y="1324"/>
              <a:ext cx="272" cy="372"/>
            </a:xfrm>
            <a:custGeom>
              <a:avLst/>
              <a:gdLst>
                <a:gd name="T0" fmla="*/ 0 w 317"/>
                <a:gd name="T1" fmla="*/ 81 h 408"/>
                <a:gd name="T2" fmla="*/ 33 w 317"/>
                <a:gd name="T3" fmla="*/ 161 h 408"/>
                <a:gd name="T4" fmla="*/ 70 w 317"/>
                <a:gd name="T5" fmla="*/ 81 h 408"/>
                <a:gd name="T6" fmla="*/ 33 w 317"/>
                <a:gd name="T7" fmla="*/ 0 h 408"/>
                <a:gd name="T8" fmla="*/ 0 60000 65536"/>
                <a:gd name="T9" fmla="*/ 0 60000 65536"/>
                <a:gd name="T10" fmla="*/ 0 60000 65536"/>
                <a:gd name="T11" fmla="*/ 0 60000 65536"/>
                <a:gd name="T12" fmla="*/ 0 w 317"/>
                <a:gd name="T13" fmla="*/ 0 h 408"/>
                <a:gd name="T14" fmla="*/ 317 w 317"/>
                <a:gd name="T15" fmla="*/ 408 h 408"/>
              </a:gdLst>
              <a:ahLst/>
              <a:cxnLst>
                <a:cxn ang="T8">
                  <a:pos x="T0" y="T1"/>
                </a:cxn>
                <a:cxn ang="T9">
                  <a:pos x="T2" y="T3"/>
                </a:cxn>
                <a:cxn ang="T10">
                  <a:pos x="T4" y="T5"/>
                </a:cxn>
                <a:cxn ang="T11">
                  <a:pos x="T6" y="T7"/>
                </a:cxn>
              </a:cxnLst>
              <a:rect l="T12" t="T13" r="T14" b="T15"/>
              <a:pathLst>
                <a:path w="317" h="408">
                  <a:moveTo>
                    <a:pt x="0" y="203"/>
                  </a:moveTo>
                  <a:lnTo>
                    <a:pt x="159" y="408"/>
                  </a:lnTo>
                  <a:lnTo>
                    <a:pt x="317" y="203"/>
                  </a:lnTo>
                  <a:lnTo>
                    <a:pt x="159" y="0"/>
                  </a:lnTo>
                  <a:lnTo>
                    <a:pt x="0" y="203"/>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37" name="Text Box 30"/>
            <p:cNvSpPr txBox="1">
              <a:spLocks noChangeArrowheads="1"/>
            </p:cNvSpPr>
            <p:nvPr/>
          </p:nvSpPr>
          <p:spPr bwMode="auto">
            <a:xfrm>
              <a:off x="2165" y="1471"/>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A3</a:t>
              </a:r>
            </a:p>
          </p:txBody>
        </p:sp>
        <p:sp>
          <p:nvSpPr>
            <p:cNvPr id="47138" name="Text Box 31"/>
            <p:cNvSpPr txBox="1">
              <a:spLocks noChangeArrowheads="1"/>
            </p:cNvSpPr>
            <p:nvPr/>
          </p:nvSpPr>
          <p:spPr bwMode="auto">
            <a:xfrm>
              <a:off x="2375" y="1367"/>
              <a:ext cx="14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A1</a:t>
              </a:r>
            </a:p>
          </p:txBody>
        </p:sp>
        <p:sp>
          <p:nvSpPr>
            <p:cNvPr id="47139" name="Text Box 32"/>
            <p:cNvSpPr txBox="1">
              <a:spLocks noChangeArrowheads="1"/>
            </p:cNvSpPr>
            <p:nvPr/>
          </p:nvSpPr>
          <p:spPr bwMode="auto">
            <a:xfrm>
              <a:off x="2358" y="1555"/>
              <a:ext cx="14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A2</a:t>
              </a:r>
            </a:p>
          </p:txBody>
        </p:sp>
        <p:sp>
          <p:nvSpPr>
            <p:cNvPr id="47140" name="Freeform 33"/>
            <p:cNvSpPr>
              <a:spLocks noChangeArrowheads="1"/>
            </p:cNvSpPr>
            <p:nvPr/>
          </p:nvSpPr>
          <p:spPr bwMode="auto">
            <a:xfrm>
              <a:off x="2221" y="1883"/>
              <a:ext cx="409" cy="184"/>
            </a:xfrm>
            <a:custGeom>
              <a:avLst/>
              <a:gdLst>
                <a:gd name="T0" fmla="*/ 0 w 477"/>
                <a:gd name="T1" fmla="*/ 80 h 202"/>
                <a:gd name="T2" fmla="*/ 69 w 477"/>
                <a:gd name="T3" fmla="*/ 80 h 202"/>
                <a:gd name="T4" fmla="*/ 102 w 477"/>
                <a:gd name="T5" fmla="*/ 0 h 202"/>
                <a:gd name="T6" fmla="*/ 33 w 477"/>
                <a:gd name="T7" fmla="*/ 0 h 202"/>
                <a:gd name="T8" fmla="*/ 0 60000 65536"/>
                <a:gd name="T9" fmla="*/ 0 60000 65536"/>
                <a:gd name="T10" fmla="*/ 0 60000 65536"/>
                <a:gd name="T11" fmla="*/ 0 60000 65536"/>
                <a:gd name="T12" fmla="*/ 0 w 477"/>
                <a:gd name="T13" fmla="*/ 0 h 202"/>
                <a:gd name="T14" fmla="*/ 477 w 477"/>
                <a:gd name="T15" fmla="*/ 202 h 202"/>
              </a:gdLst>
              <a:ahLst/>
              <a:cxnLst>
                <a:cxn ang="T8">
                  <a:pos x="T0" y="T1"/>
                </a:cxn>
                <a:cxn ang="T9">
                  <a:pos x="T2" y="T3"/>
                </a:cxn>
                <a:cxn ang="T10">
                  <a:pos x="T4" y="T5"/>
                </a:cxn>
                <a:cxn ang="T11">
                  <a:pos x="T6" y="T7"/>
                </a:cxn>
              </a:cxnLst>
              <a:rect l="T12" t="T13" r="T14" b="T15"/>
              <a:pathLst>
                <a:path w="477" h="202">
                  <a:moveTo>
                    <a:pt x="0" y="202"/>
                  </a:moveTo>
                  <a:lnTo>
                    <a:pt x="319" y="202"/>
                  </a:lnTo>
                  <a:lnTo>
                    <a:pt x="477" y="0"/>
                  </a:lnTo>
                  <a:lnTo>
                    <a:pt x="158" y="0"/>
                  </a:lnTo>
                  <a:lnTo>
                    <a:pt x="0" y="202"/>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41" name="Freeform 34"/>
            <p:cNvSpPr>
              <a:spLocks noChangeArrowheads="1"/>
            </p:cNvSpPr>
            <p:nvPr/>
          </p:nvSpPr>
          <p:spPr bwMode="auto">
            <a:xfrm>
              <a:off x="2221" y="1696"/>
              <a:ext cx="409" cy="187"/>
            </a:xfrm>
            <a:custGeom>
              <a:avLst/>
              <a:gdLst>
                <a:gd name="T0" fmla="*/ 33 w 477"/>
                <a:gd name="T1" fmla="*/ 82 h 205"/>
                <a:gd name="T2" fmla="*/ 102 w 477"/>
                <a:gd name="T3" fmla="*/ 82 h 205"/>
                <a:gd name="T4" fmla="*/ 69 w 477"/>
                <a:gd name="T5" fmla="*/ 0 h 205"/>
                <a:gd name="T6" fmla="*/ 0 w 477"/>
                <a:gd name="T7" fmla="*/ 0 h 205"/>
                <a:gd name="T8" fmla="*/ 0 60000 65536"/>
                <a:gd name="T9" fmla="*/ 0 60000 65536"/>
                <a:gd name="T10" fmla="*/ 0 60000 65536"/>
                <a:gd name="T11" fmla="*/ 0 60000 65536"/>
                <a:gd name="T12" fmla="*/ 0 w 477"/>
                <a:gd name="T13" fmla="*/ 0 h 205"/>
                <a:gd name="T14" fmla="*/ 477 w 477"/>
                <a:gd name="T15" fmla="*/ 205 h 205"/>
              </a:gdLst>
              <a:ahLst/>
              <a:cxnLst>
                <a:cxn ang="T8">
                  <a:pos x="T0" y="T1"/>
                </a:cxn>
                <a:cxn ang="T9">
                  <a:pos x="T2" y="T3"/>
                </a:cxn>
                <a:cxn ang="T10">
                  <a:pos x="T4" y="T5"/>
                </a:cxn>
                <a:cxn ang="T11">
                  <a:pos x="T6" y="T7"/>
                </a:cxn>
              </a:cxnLst>
              <a:rect l="T12" t="T13" r="T14" b="T15"/>
              <a:pathLst>
                <a:path w="477" h="205">
                  <a:moveTo>
                    <a:pt x="158" y="205"/>
                  </a:moveTo>
                  <a:lnTo>
                    <a:pt x="477" y="205"/>
                  </a:lnTo>
                  <a:lnTo>
                    <a:pt x="319" y="0"/>
                  </a:lnTo>
                  <a:lnTo>
                    <a:pt x="0" y="0"/>
                  </a:lnTo>
                  <a:lnTo>
                    <a:pt x="158"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42" name="Freeform 35"/>
            <p:cNvSpPr>
              <a:spLocks noChangeArrowheads="1"/>
            </p:cNvSpPr>
            <p:nvPr/>
          </p:nvSpPr>
          <p:spPr bwMode="auto">
            <a:xfrm>
              <a:off x="2085" y="1696"/>
              <a:ext cx="272" cy="371"/>
            </a:xfrm>
            <a:custGeom>
              <a:avLst/>
              <a:gdLst>
                <a:gd name="T0" fmla="*/ 0 w 317"/>
                <a:gd name="T1" fmla="*/ 81 h 407"/>
                <a:gd name="T2" fmla="*/ 33 w 317"/>
                <a:gd name="T3" fmla="*/ 160 h 407"/>
                <a:gd name="T4" fmla="*/ 70 w 317"/>
                <a:gd name="T5" fmla="*/ 81 h 407"/>
                <a:gd name="T6" fmla="*/ 33 w 317"/>
                <a:gd name="T7" fmla="*/ 0 h 407"/>
                <a:gd name="T8" fmla="*/ 0 60000 65536"/>
                <a:gd name="T9" fmla="*/ 0 60000 65536"/>
                <a:gd name="T10" fmla="*/ 0 60000 65536"/>
                <a:gd name="T11" fmla="*/ 0 60000 65536"/>
                <a:gd name="T12" fmla="*/ 0 w 317"/>
                <a:gd name="T13" fmla="*/ 0 h 407"/>
                <a:gd name="T14" fmla="*/ 317 w 317"/>
                <a:gd name="T15" fmla="*/ 407 h 407"/>
              </a:gdLst>
              <a:ahLst/>
              <a:cxnLst>
                <a:cxn ang="T8">
                  <a:pos x="T0" y="T1"/>
                </a:cxn>
                <a:cxn ang="T9">
                  <a:pos x="T2" y="T3"/>
                </a:cxn>
                <a:cxn ang="T10">
                  <a:pos x="T4" y="T5"/>
                </a:cxn>
                <a:cxn ang="T11">
                  <a:pos x="T6" y="T7"/>
                </a:cxn>
              </a:cxnLst>
              <a:rect l="T12" t="T13" r="T14" b="T15"/>
              <a:pathLst>
                <a:path w="317" h="407">
                  <a:moveTo>
                    <a:pt x="0" y="205"/>
                  </a:moveTo>
                  <a:lnTo>
                    <a:pt x="159" y="407"/>
                  </a:lnTo>
                  <a:lnTo>
                    <a:pt x="317" y="205"/>
                  </a:lnTo>
                  <a:lnTo>
                    <a:pt x="159" y="0"/>
                  </a:lnTo>
                  <a:lnTo>
                    <a:pt x="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43" name="Text Box 36"/>
            <p:cNvSpPr txBox="1">
              <a:spLocks noChangeArrowheads="1"/>
            </p:cNvSpPr>
            <p:nvPr/>
          </p:nvSpPr>
          <p:spPr bwMode="auto">
            <a:xfrm>
              <a:off x="2163" y="1839"/>
              <a:ext cx="14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B3</a:t>
              </a:r>
            </a:p>
          </p:txBody>
        </p:sp>
        <p:sp>
          <p:nvSpPr>
            <p:cNvPr id="47144" name="Text Box 37"/>
            <p:cNvSpPr txBox="1">
              <a:spLocks noChangeArrowheads="1"/>
            </p:cNvSpPr>
            <p:nvPr/>
          </p:nvSpPr>
          <p:spPr bwMode="auto">
            <a:xfrm>
              <a:off x="2375" y="1735"/>
              <a:ext cx="14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B1</a:t>
              </a:r>
            </a:p>
          </p:txBody>
        </p:sp>
        <p:sp>
          <p:nvSpPr>
            <p:cNvPr id="47145" name="Text Box 38"/>
            <p:cNvSpPr txBox="1">
              <a:spLocks noChangeArrowheads="1"/>
            </p:cNvSpPr>
            <p:nvPr/>
          </p:nvSpPr>
          <p:spPr bwMode="auto">
            <a:xfrm>
              <a:off x="2360" y="1925"/>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B2</a:t>
              </a:r>
            </a:p>
          </p:txBody>
        </p:sp>
        <p:sp>
          <p:nvSpPr>
            <p:cNvPr id="47146" name="Freeform 39"/>
            <p:cNvSpPr>
              <a:spLocks noChangeArrowheads="1"/>
            </p:cNvSpPr>
            <p:nvPr/>
          </p:nvSpPr>
          <p:spPr bwMode="auto">
            <a:xfrm>
              <a:off x="2221" y="2256"/>
              <a:ext cx="409" cy="185"/>
            </a:xfrm>
            <a:custGeom>
              <a:avLst/>
              <a:gdLst>
                <a:gd name="T0" fmla="*/ 0 w 477"/>
                <a:gd name="T1" fmla="*/ 81 h 203"/>
                <a:gd name="T2" fmla="*/ 69 w 477"/>
                <a:gd name="T3" fmla="*/ 81 h 203"/>
                <a:gd name="T4" fmla="*/ 102 w 477"/>
                <a:gd name="T5" fmla="*/ 0 h 203"/>
                <a:gd name="T6" fmla="*/ 33 w 477"/>
                <a:gd name="T7" fmla="*/ 0 h 203"/>
                <a:gd name="T8" fmla="*/ 0 60000 65536"/>
                <a:gd name="T9" fmla="*/ 0 60000 65536"/>
                <a:gd name="T10" fmla="*/ 0 60000 65536"/>
                <a:gd name="T11" fmla="*/ 0 60000 65536"/>
                <a:gd name="T12" fmla="*/ 0 w 477"/>
                <a:gd name="T13" fmla="*/ 0 h 203"/>
                <a:gd name="T14" fmla="*/ 477 w 477"/>
                <a:gd name="T15" fmla="*/ 203 h 203"/>
              </a:gdLst>
              <a:ahLst/>
              <a:cxnLst>
                <a:cxn ang="T8">
                  <a:pos x="T0" y="T1"/>
                </a:cxn>
                <a:cxn ang="T9">
                  <a:pos x="T2" y="T3"/>
                </a:cxn>
                <a:cxn ang="T10">
                  <a:pos x="T4" y="T5"/>
                </a:cxn>
                <a:cxn ang="T11">
                  <a:pos x="T6" y="T7"/>
                </a:cxn>
              </a:cxnLst>
              <a:rect l="T12" t="T13" r="T14" b="T15"/>
              <a:pathLst>
                <a:path w="477" h="203">
                  <a:moveTo>
                    <a:pt x="0" y="203"/>
                  </a:moveTo>
                  <a:lnTo>
                    <a:pt x="319" y="203"/>
                  </a:lnTo>
                  <a:lnTo>
                    <a:pt x="477" y="0"/>
                  </a:lnTo>
                  <a:lnTo>
                    <a:pt x="158" y="0"/>
                  </a:lnTo>
                  <a:lnTo>
                    <a:pt x="0" y="203"/>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47" name="Freeform 40"/>
            <p:cNvSpPr>
              <a:spLocks noChangeArrowheads="1"/>
            </p:cNvSpPr>
            <p:nvPr/>
          </p:nvSpPr>
          <p:spPr bwMode="auto">
            <a:xfrm>
              <a:off x="2221" y="2067"/>
              <a:ext cx="409" cy="189"/>
            </a:xfrm>
            <a:custGeom>
              <a:avLst/>
              <a:gdLst>
                <a:gd name="T0" fmla="*/ 33 w 477"/>
                <a:gd name="T1" fmla="*/ 83 h 207"/>
                <a:gd name="T2" fmla="*/ 102 w 477"/>
                <a:gd name="T3" fmla="*/ 83 h 207"/>
                <a:gd name="T4" fmla="*/ 69 w 477"/>
                <a:gd name="T5" fmla="*/ 0 h 207"/>
                <a:gd name="T6" fmla="*/ 0 w 477"/>
                <a:gd name="T7" fmla="*/ 0 h 207"/>
                <a:gd name="T8" fmla="*/ 0 60000 65536"/>
                <a:gd name="T9" fmla="*/ 0 60000 65536"/>
                <a:gd name="T10" fmla="*/ 0 60000 65536"/>
                <a:gd name="T11" fmla="*/ 0 60000 65536"/>
                <a:gd name="T12" fmla="*/ 0 w 477"/>
                <a:gd name="T13" fmla="*/ 0 h 207"/>
                <a:gd name="T14" fmla="*/ 477 w 477"/>
                <a:gd name="T15" fmla="*/ 207 h 207"/>
              </a:gdLst>
              <a:ahLst/>
              <a:cxnLst>
                <a:cxn ang="T8">
                  <a:pos x="T0" y="T1"/>
                </a:cxn>
                <a:cxn ang="T9">
                  <a:pos x="T2" y="T3"/>
                </a:cxn>
                <a:cxn ang="T10">
                  <a:pos x="T4" y="T5"/>
                </a:cxn>
                <a:cxn ang="T11">
                  <a:pos x="T6" y="T7"/>
                </a:cxn>
              </a:cxnLst>
              <a:rect l="T12" t="T13" r="T14" b="T15"/>
              <a:pathLst>
                <a:path w="477" h="207">
                  <a:moveTo>
                    <a:pt x="158" y="207"/>
                  </a:moveTo>
                  <a:lnTo>
                    <a:pt x="477" y="207"/>
                  </a:lnTo>
                  <a:lnTo>
                    <a:pt x="319" y="0"/>
                  </a:lnTo>
                  <a:lnTo>
                    <a:pt x="0" y="0"/>
                  </a:lnTo>
                  <a:lnTo>
                    <a:pt x="158" y="207"/>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48" name="Freeform 41"/>
            <p:cNvSpPr>
              <a:spLocks noChangeArrowheads="1"/>
            </p:cNvSpPr>
            <p:nvPr/>
          </p:nvSpPr>
          <p:spPr bwMode="auto">
            <a:xfrm>
              <a:off x="2085" y="2067"/>
              <a:ext cx="272" cy="374"/>
            </a:xfrm>
            <a:custGeom>
              <a:avLst/>
              <a:gdLst>
                <a:gd name="T0" fmla="*/ 0 w 317"/>
                <a:gd name="T1" fmla="*/ 82 h 410"/>
                <a:gd name="T2" fmla="*/ 33 w 317"/>
                <a:gd name="T3" fmla="*/ 163 h 410"/>
                <a:gd name="T4" fmla="*/ 70 w 317"/>
                <a:gd name="T5" fmla="*/ 82 h 410"/>
                <a:gd name="T6" fmla="*/ 33 w 317"/>
                <a:gd name="T7" fmla="*/ 0 h 410"/>
                <a:gd name="T8" fmla="*/ 0 60000 65536"/>
                <a:gd name="T9" fmla="*/ 0 60000 65536"/>
                <a:gd name="T10" fmla="*/ 0 60000 65536"/>
                <a:gd name="T11" fmla="*/ 0 60000 65536"/>
                <a:gd name="T12" fmla="*/ 0 w 317"/>
                <a:gd name="T13" fmla="*/ 0 h 410"/>
                <a:gd name="T14" fmla="*/ 317 w 317"/>
                <a:gd name="T15" fmla="*/ 410 h 410"/>
              </a:gdLst>
              <a:ahLst/>
              <a:cxnLst>
                <a:cxn ang="T8">
                  <a:pos x="T0" y="T1"/>
                </a:cxn>
                <a:cxn ang="T9">
                  <a:pos x="T2" y="T3"/>
                </a:cxn>
                <a:cxn ang="T10">
                  <a:pos x="T4" y="T5"/>
                </a:cxn>
                <a:cxn ang="T11">
                  <a:pos x="T6" y="T7"/>
                </a:cxn>
              </a:cxnLst>
              <a:rect l="T12" t="T13" r="T14" b="T15"/>
              <a:pathLst>
                <a:path w="317" h="410">
                  <a:moveTo>
                    <a:pt x="0" y="207"/>
                  </a:moveTo>
                  <a:lnTo>
                    <a:pt x="159" y="410"/>
                  </a:lnTo>
                  <a:lnTo>
                    <a:pt x="317" y="207"/>
                  </a:lnTo>
                  <a:lnTo>
                    <a:pt x="159" y="0"/>
                  </a:lnTo>
                  <a:lnTo>
                    <a:pt x="0" y="207"/>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49" name="Text Box 42"/>
            <p:cNvSpPr txBox="1">
              <a:spLocks noChangeArrowheads="1"/>
            </p:cNvSpPr>
            <p:nvPr/>
          </p:nvSpPr>
          <p:spPr bwMode="auto">
            <a:xfrm>
              <a:off x="2163" y="2212"/>
              <a:ext cx="15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C3</a:t>
              </a:r>
            </a:p>
          </p:txBody>
        </p:sp>
        <p:sp>
          <p:nvSpPr>
            <p:cNvPr id="47150" name="Text Box 43"/>
            <p:cNvSpPr txBox="1">
              <a:spLocks noChangeArrowheads="1"/>
            </p:cNvSpPr>
            <p:nvPr/>
          </p:nvSpPr>
          <p:spPr bwMode="auto">
            <a:xfrm>
              <a:off x="2375" y="2111"/>
              <a:ext cx="15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C1</a:t>
              </a:r>
            </a:p>
          </p:txBody>
        </p:sp>
        <p:sp>
          <p:nvSpPr>
            <p:cNvPr id="47151" name="Text Box 44"/>
            <p:cNvSpPr txBox="1">
              <a:spLocks noChangeArrowheads="1"/>
            </p:cNvSpPr>
            <p:nvPr/>
          </p:nvSpPr>
          <p:spPr bwMode="auto">
            <a:xfrm>
              <a:off x="2360" y="2298"/>
              <a:ext cx="15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C2</a:t>
              </a:r>
            </a:p>
          </p:txBody>
        </p:sp>
        <p:sp>
          <p:nvSpPr>
            <p:cNvPr id="47152" name="Freeform 45"/>
            <p:cNvSpPr>
              <a:spLocks noChangeArrowheads="1"/>
            </p:cNvSpPr>
            <p:nvPr/>
          </p:nvSpPr>
          <p:spPr bwMode="auto">
            <a:xfrm>
              <a:off x="2221" y="1136"/>
              <a:ext cx="409" cy="188"/>
            </a:xfrm>
            <a:custGeom>
              <a:avLst/>
              <a:gdLst>
                <a:gd name="T0" fmla="*/ 0 w 477"/>
                <a:gd name="T1" fmla="*/ 83 h 206"/>
                <a:gd name="T2" fmla="*/ 69 w 477"/>
                <a:gd name="T3" fmla="*/ 83 h 206"/>
                <a:gd name="T4" fmla="*/ 102 w 477"/>
                <a:gd name="T5" fmla="*/ 0 h 206"/>
                <a:gd name="T6" fmla="*/ 33 w 477"/>
                <a:gd name="T7" fmla="*/ 0 h 206"/>
                <a:gd name="T8" fmla="*/ 0 60000 65536"/>
                <a:gd name="T9" fmla="*/ 0 60000 65536"/>
                <a:gd name="T10" fmla="*/ 0 60000 65536"/>
                <a:gd name="T11" fmla="*/ 0 60000 65536"/>
                <a:gd name="T12" fmla="*/ 0 w 477"/>
                <a:gd name="T13" fmla="*/ 0 h 206"/>
                <a:gd name="T14" fmla="*/ 477 w 477"/>
                <a:gd name="T15" fmla="*/ 206 h 206"/>
              </a:gdLst>
              <a:ahLst/>
              <a:cxnLst>
                <a:cxn ang="T8">
                  <a:pos x="T0" y="T1"/>
                </a:cxn>
                <a:cxn ang="T9">
                  <a:pos x="T2" y="T3"/>
                </a:cxn>
                <a:cxn ang="T10">
                  <a:pos x="T4" y="T5"/>
                </a:cxn>
                <a:cxn ang="T11">
                  <a:pos x="T6" y="T7"/>
                </a:cxn>
              </a:cxnLst>
              <a:rect l="T12" t="T13" r="T14" b="T15"/>
              <a:pathLst>
                <a:path w="477" h="206">
                  <a:moveTo>
                    <a:pt x="0" y="206"/>
                  </a:moveTo>
                  <a:lnTo>
                    <a:pt x="319" y="206"/>
                  </a:lnTo>
                  <a:lnTo>
                    <a:pt x="477" y="0"/>
                  </a:lnTo>
                  <a:lnTo>
                    <a:pt x="158" y="0"/>
                  </a:lnTo>
                  <a:lnTo>
                    <a:pt x="0" y="206"/>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53" name="Freeform 46"/>
            <p:cNvSpPr>
              <a:spLocks noChangeArrowheads="1"/>
            </p:cNvSpPr>
            <p:nvPr/>
          </p:nvSpPr>
          <p:spPr bwMode="auto">
            <a:xfrm>
              <a:off x="2221" y="950"/>
              <a:ext cx="409" cy="186"/>
            </a:xfrm>
            <a:custGeom>
              <a:avLst/>
              <a:gdLst>
                <a:gd name="T0" fmla="*/ 33 w 477"/>
                <a:gd name="T1" fmla="*/ 81 h 204"/>
                <a:gd name="T2" fmla="*/ 102 w 477"/>
                <a:gd name="T3" fmla="*/ 81 h 204"/>
                <a:gd name="T4" fmla="*/ 69 w 477"/>
                <a:gd name="T5" fmla="*/ 0 h 204"/>
                <a:gd name="T6" fmla="*/ 0 w 477"/>
                <a:gd name="T7" fmla="*/ 0 h 204"/>
                <a:gd name="T8" fmla="*/ 0 60000 65536"/>
                <a:gd name="T9" fmla="*/ 0 60000 65536"/>
                <a:gd name="T10" fmla="*/ 0 60000 65536"/>
                <a:gd name="T11" fmla="*/ 0 60000 65536"/>
                <a:gd name="T12" fmla="*/ 0 w 477"/>
                <a:gd name="T13" fmla="*/ 0 h 204"/>
                <a:gd name="T14" fmla="*/ 477 w 477"/>
                <a:gd name="T15" fmla="*/ 204 h 204"/>
              </a:gdLst>
              <a:ahLst/>
              <a:cxnLst>
                <a:cxn ang="T8">
                  <a:pos x="T0" y="T1"/>
                </a:cxn>
                <a:cxn ang="T9">
                  <a:pos x="T2" y="T3"/>
                </a:cxn>
                <a:cxn ang="T10">
                  <a:pos x="T4" y="T5"/>
                </a:cxn>
                <a:cxn ang="T11">
                  <a:pos x="T6" y="T7"/>
                </a:cxn>
              </a:cxnLst>
              <a:rect l="T12" t="T13" r="T14" b="T15"/>
              <a:pathLst>
                <a:path w="477" h="204">
                  <a:moveTo>
                    <a:pt x="158" y="204"/>
                  </a:moveTo>
                  <a:lnTo>
                    <a:pt x="477" y="204"/>
                  </a:lnTo>
                  <a:lnTo>
                    <a:pt x="319" y="0"/>
                  </a:lnTo>
                  <a:lnTo>
                    <a:pt x="0" y="0"/>
                  </a:lnTo>
                  <a:lnTo>
                    <a:pt x="158" y="204"/>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54" name="Freeform 47"/>
            <p:cNvSpPr>
              <a:spLocks noChangeArrowheads="1"/>
            </p:cNvSpPr>
            <p:nvPr/>
          </p:nvSpPr>
          <p:spPr bwMode="auto">
            <a:xfrm>
              <a:off x="2085" y="950"/>
              <a:ext cx="272" cy="374"/>
            </a:xfrm>
            <a:custGeom>
              <a:avLst/>
              <a:gdLst>
                <a:gd name="T0" fmla="*/ 0 w 317"/>
                <a:gd name="T1" fmla="*/ 82 h 410"/>
                <a:gd name="T2" fmla="*/ 33 w 317"/>
                <a:gd name="T3" fmla="*/ 163 h 410"/>
                <a:gd name="T4" fmla="*/ 70 w 317"/>
                <a:gd name="T5" fmla="*/ 82 h 410"/>
                <a:gd name="T6" fmla="*/ 33 w 317"/>
                <a:gd name="T7" fmla="*/ 0 h 410"/>
                <a:gd name="T8" fmla="*/ 0 60000 65536"/>
                <a:gd name="T9" fmla="*/ 0 60000 65536"/>
                <a:gd name="T10" fmla="*/ 0 60000 65536"/>
                <a:gd name="T11" fmla="*/ 0 60000 65536"/>
                <a:gd name="T12" fmla="*/ 0 w 317"/>
                <a:gd name="T13" fmla="*/ 0 h 410"/>
                <a:gd name="T14" fmla="*/ 317 w 317"/>
                <a:gd name="T15" fmla="*/ 410 h 410"/>
              </a:gdLst>
              <a:ahLst/>
              <a:cxnLst>
                <a:cxn ang="T8">
                  <a:pos x="T0" y="T1"/>
                </a:cxn>
                <a:cxn ang="T9">
                  <a:pos x="T2" y="T3"/>
                </a:cxn>
                <a:cxn ang="T10">
                  <a:pos x="T4" y="T5"/>
                </a:cxn>
                <a:cxn ang="T11">
                  <a:pos x="T6" y="T7"/>
                </a:cxn>
              </a:cxnLst>
              <a:rect l="T12" t="T13" r="T14" b="T15"/>
              <a:pathLst>
                <a:path w="317" h="410">
                  <a:moveTo>
                    <a:pt x="0" y="204"/>
                  </a:moveTo>
                  <a:lnTo>
                    <a:pt x="159" y="410"/>
                  </a:lnTo>
                  <a:lnTo>
                    <a:pt x="317" y="204"/>
                  </a:lnTo>
                  <a:lnTo>
                    <a:pt x="159" y="0"/>
                  </a:lnTo>
                  <a:lnTo>
                    <a:pt x="0" y="204"/>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55" name="Text Box 48"/>
            <p:cNvSpPr txBox="1">
              <a:spLocks noChangeArrowheads="1"/>
            </p:cNvSpPr>
            <p:nvPr/>
          </p:nvSpPr>
          <p:spPr bwMode="auto">
            <a:xfrm>
              <a:off x="2165" y="1095"/>
              <a:ext cx="15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C3</a:t>
              </a:r>
            </a:p>
          </p:txBody>
        </p:sp>
        <p:sp>
          <p:nvSpPr>
            <p:cNvPr id="47156" name="Text Box 49"/>
            <p:cNvSpPr txBox="1">
              <a:spLocks noChangeArrowheads="1"/>
            </p:cNvSpPr>
            <p:nvPr/>
          </p:nvSpPr>
          <p:spPr bwMode="auto">
            <a:xfrm>
              <a:off x="2375" y="993"/>
              <a:ext cx="15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C1</a:t>
              </a:r>
            </a:p>
          </p:txBody>
        </p:sp>
        <p:sp>
          <p:nvSpPr>
            <p:cNvPr id="47157" name="Text Box 50"/>
            <p:cNvSpPr txBox="1">
              <a:spLocks noChangeArrowheads="1"/>
            </p:cNvSpPr>
            <p:nvPr/>
          </p:nvSpPr>
          <p:spPr bwMode="auto">
            <a:xfrm>
              <a:off x="2360" y="1182"/>
              <a:ext cx="15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C2</a:t>
              </a:r>
            </a:p>
          </p:txBody>
        </p:sp>
        <p:sp>
          <p:nvSpPr>
            <p:cNvPr id="47158" name="Freeform 51"/>
            <p:cNvSpPr>
              <a:spLocks noChangeArrowheads="1"/>
            </p:cNvSpPr>
            <p:nvPr/>
          </p:nvSpPr>
          <p:spPr bwMode="auto">
            <a:xfrm>
              <a:off x="2629" y="957"/>
              <a:ext cx="411" cy="187"/>
            </a:xfrm>
            <a:custGeom>
              <a:avLst/>
              <a:gdLst>
                <a:gd name="T0" fmla="*/ 0 w 479"/>
                <a:gd name="T1" fmla="*/ 82 h 205"/>
                <a:gd name="T2" fmla="*/ 70 w 479"/>
                <a:gd name="T3" fmla="*/ 82 h 205"/>
                <a:gd name="T4" fmla="*/ 104 w 479"/>
                <a:gd name="T5" fmla="*/ 0 h 205"/>
                <a:gd name="T6" fmla="*/ 34 w 479"/>
                <a:gd name="T7" fmla="*/ 0 h 205"/>
                <a:gd name="T8" fmla="*/ 0 60000 65536"/>
                <a:gd name="T9" fmla="*/ 0 60000 65536"/>
                <a:gd name="T10" fmla="*/ 0 60000 65536"/>
                <a:gd name="T11" fmla="*/ 0 60000 65536"/>
                <a:gd name="T12" fmla="*/ 0 w 479"/>
                <a:gd name="T13" fmla="*/ 0 h 205"/>
                <a:gd name="T14" fmla="*/ 479 w 479"/>
                <a:gd name="T15" fmla="*/ 205 h 205"/>
              </a:gdLst>
              <a:ahLst/>
              <a:cxnLst>
                <a:cxn ang="T8">
                  <a:pos x="T0" y="T1"/>
                </a:cxn>
                <a:cxn ang="T9">
                  <a:pos x="T2" y="T3"/>
                </a:cxn>
                <a:cxn ang="T10">
                  <a:pos x="T4" y="T5"/>
                </a:cxn>
                <a:cxn ang="T11">
                  <a:pos x="T6" y="T7"/>
                </a:cxn>
              </a:cxnLst>
              <a:rect l="T12" t="T13" r="T14" b="T15"/>
              <a:pathLst>
                <a:path w="479" h="205">
                  <a:moveTo>
                    <a:pt x="0" y="205"/>
                  </a:moveTo>
                  <a:lnTo>
                    <a:pt x="320" y="205"/>
                  </a:lnTo>
                  <a:lnTo>
                    <a:pt x="479" y="0"/>
                  </a:lnTo>
                  <a:lnTo>
                    <a:pt x="160" y="0"/>
                  </a:lnTo>
                  <a:lnTo>
                    <a:pt x="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59" name="Freeform 52"/>
            <p:cNvSpPr>
              <a:spLocks noChangeArrowheads="1"/>
            </p:cNvSpPr>
            <p:nvPr/>
          </p:nvSpPr>
          <p:spPr bwMode="auto">
            <a:xfrm>
              <a:off x="2629" y="771"/>
              <a:ext cx="411" cy="186"/>
            </a:xfrm>
            <a:custGeom>
              <a:avLst/>
              <a:gdLst>
                <a:gd name="T0" fmla="*/ 34 w 479"/>
                <a:gd name="T1" fmla="*/ 81 h 204"/>
                <a:gd name="T2" fmla="*/ 104 w 479"/>
                <a:gd name="T3" fmla="*/ 81 h 204"/>
                <a:gd name="T4" fmla="*/ 70 w 479"/>
                <a:gd name="T5" fmla="*/ 0 h 204"/>
                <a:gd name="T6" fmla="*/ 0 w 479"/>
                <a:gd name="T7" fmla="*/ 0 h 204"/>
                <a:gd name="T8" fmla="*/ 0 60000 65536"/>
                <a:gd name="T9" fmla="*/ 0 60000 65536"/>
                <a:gd name="T10" fmla="*/ 0 60000 65536"/>
                <a:gd name="T11" fmla="*/ 0 60000 65536"/>
                <a:gd name="T12" fmla="*/ 0 w 479"/>
                <a:gd name="T13" fmla="*/ 0 h 204"/>
                <a:gd name="T14" fmla="*/ 479 w 479"/>
                <a:gd name="T15" fmla="*/ 204 h 204"/>
              </a:gdLst>
              <a:ahLst/>
              <a:cxnLst>
                <a:cxn ang="T8">
                  <a:pos x="T0" y="T1"/>
                </a:cxn>
                <a:cxn ang="T9">
                  <a:pos x="T2" y="T3"/>
                </a:cxn>
                <a:cxn ang="T10">
                  <a:pos x="T4" y="T5"/>
                </a:cxn>
                <a:cxn ang="T11">
                  <a:pos x="T6" y="T7"/>
                </a:cxn>
              </a:cxnLst>
              <a:rect l="T12" t="T13" r="T14" b="T15"/>
              <a:pathLst>
                <a:path w="479" h="204">
                  <a:moveTo>
                    <a:pt x="160" y="204"/>
                  </a:moveTo>
                  <a:lnTo>
                    <a:pt x="479" y="204"/>
                  </a:lnTo>
                  <a:lnTo>
                    <a:pt x="320" y="0"/>
                  </a:lnTo>
                  <a:lnTo>
                    <a:pt x="0" y="0"/>
                  </a:lnTo>
                  <a:lnTo>
                    <a:pt x="160" y="204"/>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60" name="Freeform 53"/>
            <p:cNvSpPr>
              <a:spLocks noChangeArrowheads="1"/>
            </p:cNvSpPr>
            <p:nvPr/>
          </p:nvSpPr>
          <p:spPr bwMode="auto">
            <a:xfrm>
              <a:off x="2493" y="771"/>
              <a:ext cx="273" cy="373"/>
            </a:xfrm>
            <a:custGeom>
              <a:avLst/>
              <a:gdLst>
                <a:gd name="T0" fmla="*/ 0 w 318"/>
                <a:gd name="T1" fmla="*/ 81 h 409"/>
                <a:gd name="T2" fmla="*/ 34 w 318"/>
                <a:gd name="T3" fmla="*/ 162 h 409"/>
                <a:gd name="T4" fmla="*/ 70 w 318"/>
                <a:gd name="T5" fmla="*/ 81 h 409"/>
                <a:gd name="T6" fmla="*/ 34 w 318"/>
                <a:gd name="T7" fmla="*/ 0 h 409"/>
                <a:gd name="T8" fmla="*/ 0 60000 65536"/>
                <a:gd name="T9" fmla="*/ 0 60000 65536"/>
                <a:gd name="T10" fmla="*/ 0 60000 65536"/>
                <a:gd name="T11" fmla="*/ 0 60000 65536"/>
                <a:gd name="T12" fmla="*/ 0 w 318"/>
                <a:gd name="T13" fmla="*/ 0 h 409"/>
                <a:gd name="T14" fmla="*/ 318 w 318"/>
                <a:gd name="T15" fmla="*/ 409 h 409"/>
              </a:gdLst>
              <a:ahLst/>
              <a:cxnLst>
                <a:cxn ang="T8">
                  <a:pos x="T0" y="T1"/>
                </a:cxn>
                <a:cxn ang="T9">
                  <a:pos x="T2" y="T3"/>
                </a:cxn>
                <a:cxn ang="T10">
                  <a:pos x="T4" y="T5"/>
                </a:cxn>
                <a:cxn ang="T11">
                  <a:pos x="T6" y="T7"/>
                </a:cxn>
              </a:cxnLst>
              <a:rect l="T12" t="T13" r="T14" b="T15"/>
              <a:pathLst>
                <a:path w="318" h="409">
                  <a:moveTo>
                    <a:pt x="0" y="204"/>
                  </a:moveTo>
                  <a:lnTo>
                    <a:pt x="158" y="409"/>
                  </a:lnTo>
                  <a:lnTo>
                    <a:pt x="318" y="204"/>
                  </a:lnTo>
                  <a:lnTo>
                    <a:pt x="158" y="0"/>
                  </a:lnTo>
                  <a:lnTo>
                    <a:pt x="0" y="204"/>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61" name="Text Box 54"/>
            <p:cNvSpPr txBox="1">
              <a:spLocks noChangeArrowheads="1"/>
            </p:cNvSpPr>
            <p:nvPr/>
          </p:nvSpPr>
          <p:spPr bwMode="auto">
            <a:xfrm>
              <a:off x="2571" y="916"/>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A3</a:t>
              </a:r>
            </a:p>
          </p:txBody>
        </p:sp>
        <p:sp>
          <p:nvSpPr>
            <p:cNvPr id="47162" name="Text Box 55"/>
            <p:cNvSpPr txBox="1">
              <a:spLocks noChangeArrowheads="1"/>
            </p:cNvSpPr>
            <p:nvPr/>
          </p:nvSpPr>
          <p:spPr bwMode="auto">
            <a:xfrm>
              <a:off x="2784" y="814"/>
              <a:ext cx="14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A1</a:t>
              </a:r>
            </a:p>
          </p:txBody>
        </p:sp>
        <p:sp>
          <p:nvSpPr>
            <p:cNvPr id="47163" name="Text Box 56"/>
            <p:cNvSpPr txBox="1">
              <a:spLocks noChangeArrowheads="1"/>
            </p:cNvSpPr>
            <p:nvPr/>
          </p:nvSpPr>
          <p:spPr bwMode="auto">
            <a:xfrm>
              <a:off x="2768" y="1001"/>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A2</a:t>
              </a:r>
            </a:p>
          </p:txBody>
        </p:sp>
        <p:sp>
          <p:nvSpPr>
            <p:cNvPr id="47164" name="Freeform 57"/>
            <p:cNvSpPr>
              <a:spLocks noChangeArrowheads="1"/>
            </p:cNvSpPr>
            <p:nvPr/>
          </p:nvSpPr>
          <p:spPr bwMode="auto">
            <a:xfrm>
              <a:off x="2629" y="1329"/>
              <a:ext cx="411" cy="187"/>
            </a:xfrm>
            <a:custGeom>
              <a:avLst/>
              <a:gdLst>
                <a:gd name="T0" fmla="*/ 0 w 479"/>
                <a:gd name="T1" fmla="*/ 82 h 205"/>
                <a:gd name="T2" fmla="*/ 70 w 479"/>
                <a:gd name="T3" fmla="*/ 82 h 205"/>
                <a:gd name="T4" fmla="*/ 104 w 479"/>
                <a:gd name="T5" fmla="*/ 0 h 205"/>
                <a:gd name="T6" fmla="*/ 34 w 479"/>
                <a:gd name="T7" fmla="*/ 0 h 205"/>
                <a:gd name="T8" fmla="*/ 0 60000 65536"/>
                <a:gd name="T9" fmla="*/ 0 60000 65536"/>
                <a:gd name="T10" fmla="*/ 0 60000 65536"/>
                <a:gd name="T11" fmla="*/ 0 60000 65536"/>
                <a:gd name="T12" fmla="*/ 0 w 479"/>
                <a:gd name="T13" fmla="*/ 0 h 205"/>
                <a:gd name="T14" fmla="*/ 479 w 479"/>
                <a:gd name="T15" fmla="*/ 205 h 205"/>
              </a:gdLst>
              <a:ahLst/>
              <a:cxnLst>
                <a:cxn ang="T8">
                  <a:pos x="T0" y="T1"/>
                </a:cxn>
                <a:cxn ang="T9">
                  <a:pos x="T2" y="T3"/>
                </a:cxn>
                <a:cxn ang="T10">
                  <a:pos x="T4" y="T5"/>
                </a:cxn>
                <a:cxn ang="T11">
                  <a:pos x="T6" y="T7"/>
                </a:cxn>
              </a:cxnLst>
              <a:rect l="T12" t="T13" r="T14" b="T15"/>
              <a:pathLst>
                <a:path w="479" h="205">
                  <a:moveTo>
                    <a:pt x="0" y="205"/>
                  </a:moveTo>
                  <a:lnTo>
                    <a:pt x="320" y="205"/>
                  </a:lnTo>
                  <a:lnTo>
                    <a:pt x="479" y="0"/>
                  </a:lnTo>
                  <a:lnTo>
                    <a:pt x="160" y="0"/>
                  </a:lnTo>
                  <a:lnTo>
                    <a:pt x="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65" name="Freeform 58"/>
            <p:cNvSpPr>
              <a:spLocks noChangeArrowheads="1"/>
            </p:cNvSpPr>
            <p:nvPr/>
          </p:nvSpPr>
          <p:spPr bwMode="auto">
            <a:xfrm>
              <a:off x="2629" y="1144"/>
              <a:ext cx="411" cy="185"/>
            </a:xfrm>
            <a:custGeom>
              <a:avLst/>
              <a:gdLst>
                <a:gd name="T0" fmla="*/ 34 w 479"/>
                <a:gd name="T1" fmla="*/ 81 h 203"/>
                <a:gd name="T2" fmla="*/ 104 w 479"/>
                <a:gd name="T3" fmla="*/ 81 h 203"/>
                <a:gd name="T4" fmla="*/ 70 w 479"/>
                <a:gd name="T5" fmla="*/ 0 h 203"/>
                <a:gd name="T6" fmla="*/ 0 w 479"/>
                <a:gd name="T7" fmla="*/ 0 h 203"/>
                <a:gd name="T8" fmla="*/ 0 60000 65536"/>
                <a:gd name="T9" fmla="*/ 0 60000 65536"/>
                <a:gd name="T10" fmla="*/ 0 60000 65536"/>
                <a:gd name="T11" fmla="*/ 0 60000 65536"/>
                <a:gd name="T12" fmla="*/ 0 w 479"/>
                <a:gd name="T13" fmla="*/ 0 h 203"/>
                <a:gd name="T14" fmla="*/ 479 w 479"/>
                <a:gd name="T15" fmla="*/ 203 h 203"/>
              </a:gdLst>
              <a:ahLst/>
              <a:cxnLst>
                <a:cxn ang="T8">
                  <a:pos x="T0" y="T1"/>
                </a:cxn>
                <a:cxn ang="T9">
                  <a:pos x="T2" y="T3"/>
                </a:cxn>
                <a:cxn ang="T10">
                  <a:pos x="T4" y="T5"/>
                </a:cxn>
                <a:cxn ang="T11">
                  <a:pos x="T6" y="T7"/>
                </a:cxn>
              </a:cxnLst>
              <a:rect l="T12" t="T13" r="T14" b="T15"/>
              <a:pathLst>
                <a:path w="479" h="203">
                  <a:moveTo>
                    <a:pt x="160" y="203"/>
                  </a:moveTo>
                  <a:lnTo>
                    <a:pt x="479" y="203"/>
                  </a:lnTo>
                  <a:lnTo>
                    <a:pt x="320" y="0"/>
                  </a:lnTo>
                  <a:lnTo>
                    <a:pt x="0" y="0"/>
                  </a:lnTo>
                  <a:lnTo>
                    <a:pt x="160" y="203"/>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66" name="Freeform 59"/>
            <p:cNvSpPr>
              <a:spLocks noChangeArrowheads="1"/>
            </p:cNvSpPr>
            <p:nvPr/>
          </p:nvSpPr>
          <p:spPr bwMode="auto">
            <a:xfrm>
              <a:off x="2493" y="1144"/>
              <a:ext cx="273" cy="372"/>
            </a:xfrm>
            <a:custGeom>
              <a:avLst/>
              <a:gdLst>
                <a:gd name="T0" fmla="*/ 0 w 318"/>
                <a:gd name="T1" fmla="*/ 81 h 408"/>
                <a:gd name="T2" fmla="*/ 34 w 318"/>
                <a:gd name="T3" fmla="*/ 161 h 408"/>
                <a:gd name="T4" fmla="*/ 70 w 318"/>
                <a:gd name="T5" fmla="*/ 81 h 408"/>
                <a:gd name="T6" fmla="*/ 34 w 318"/>
                <a:gd name="T7" fmla="*/ 0 h 408"/>
                <a:gd name="T8" fmla="*/ 0 60000 65536"/>
                <a:gd name="T9" fmla="*/ 0 60000 65536"/>
                <a:gd name="T10" fmla="*/ 0 60000 65536"/>
                <a:gd name="T11" fmla="*/ 0 60000 65536"/>
                <a:gd name="T12" fmla="*/ 0 w 318"/>
                <a:gd name="T13" fmla="*/ 0 h 408"/>
                <a:gd name="T14" fmla="*/ 318 w 318"/>
                <a:gd name="T15" fmla="*/ 408 h 408"/>
              </a:gdLst>
              <a:ahLst/>
              <a:cxnLst>
                <a:cxn ang="T8">
                  <a:pos x="T0" y="T1"/>
                </a:cxn>
                <a:cxn ang="T9">
                  <a:pos x="T2" y="T3"/>
                </a:cxn>
                <a:cxn ang="T10">
                  <a:pos x="T4" y="T5"/>
                </a:cxn>
                <a:cxn ang="T11">
                  <a:pos x="T6" y="T7"/>
                </a:cxn>
              </a:cxnLst>
              <a:rect l="T12" t="T13" r="T14" b="T15"/>
              <a:pathLst>
                <a:path w="318" h="408">
                  <a:moveTo>
                    <a:pt x="0" y="203"/>
                  </a:moveTo>
                  <a:lnTo>
                    <a:pt x="158" y="408"/>
                  </a:lnTo>
                  <a:lnTo>
                    <a:pt x="318" y="203"/>
                  </a:lnTo>
                  <a:lnTo>
                    <a:pt x="158" y="0"/>
                  </a:lnTo>
                  <a:lnTo>
                    <a:pt x="0" y="203"/>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67" name="Text Box 60"/>
            <p:cNvSpPr txBox="1">
              <a:spLocks noChangeArrowheads="1"/>
            </p:cNvSpPr>
            <p:nvPr/>
          </p:nvSpPr>
          <p:spPr bwMode="auto">
            <a:xfrm>
              <a:off x="2571" y="1287"/>
              <a:ext cx="14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B3</a:t>
              </a:r>
            </a:p>
          </p:txBody>
        </p:sp>
        <p:sp>
          <p:nvSpPr>
            <p:cNvPr id="47168" name="Text Box 61"/>
            <p:cNvSpPr txBox="1">
              <a:spLocks noChangeArrowheads="1"/>
            </p:cNvSpPr>
            <p:nvPr/>
          </p:nvSpPr>
          <p:spPr bwMode="auto">
            <a:xfrm>
              <a:off x="2784" y="1184"/>
              <a:ext cx="14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B1</a:t>
              </a:r>
            </a:p>
          </p:txBody>
        </p:sp>
        <p:sp>
          <p:nvSpPr>
            <p:cNvPr id="47169" name="Text Box 62"/>
            <p:cNvSpPr txBox="1">
              <a:spLocks noChangeArrowheads="1"/>
            </p:cNvSpPr>
            <p:nvPr/>
          </p:nvSpPr>
          <p:spPr bwMode="auto">
            <a:xfrm>
              <a:off x="2768" y="1369"/>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B2</a:t>
              </a:r>
            </a:p>
          </p:txBody>
        </p:sp>
        <p:sp>
          <p:nvSpPr>
            <p:cNvPr id="47170" name="Freeform 63"/>
            <p:cNvSpPr>
              <a:spLocks noChangeArrowheads="1"/>
            </p:cNvSpPr>
            <p:nvPr/>
          </p:nvSpPr>
          <p:spPr bwMode="auto">
            <a:xfrm>
              <a:off x="2629" y="1703"/>
              <a:ext cx="411" cy="186"/>
            </a:xfrm>
            <a:custGeom>
              <a:avLst/>
              <a:gdLst>
                <a:gd name="T0" fmla="*/ 0 w 479"/>
                <a:gd name="T1" fmla="*/ 81 h 204"/>
                <a:gd name="T2" fmla="*/ 70 w 479"/>
                <a:gd name="T3" fmla="*/ 81 h 204"/>
                <a:gd name="T4" fmla="*/ 104 w 479"/>
                <a:gd name="T5" fmla="*/ 0 h 204"/>
                <a:gd name="T6" fmla="*/ 34 w 479"/>
                <a:gd name="T7" fmla="*/ 0 h 204"/>
                <a:gd name="T8" fmla="*/ 0 60000 65536"/>
                <a:gd name="T9" fmla="*/ 0 60000 65536"/>
                <a:gd name="T10" fmla="*/ 0 60000 65536"/>
                <a:gd name="T11" fmla="*/ 0 60000 65536"/>
                <a:gd name="T12" fmla="*/ 0 w 479"/>
                <a:gd name="T13" fmla="*/ 0 h 204"/>
                <a:gd name="T14" fmla="*/ 479 w 479"/>
                <a:gd name="T15" fmla="*/ 204 h 204"/>
              </a:gdLst>
              <a:ahLst/>
              <a:cxnLst>
                <a:cxn ang="T8">
                  <a:pos x="T0" y="T1"/>
                </a:cxn>
                <a:cxn ang="T9">
                  <a:pos x="T2" y="T3"/>
                </a:cxn>
                <a:cxn ang="T10">
                  <a:pos x="T4" y="T5"/>
                </a:cxn>
                <a:cxn ang="T11">
                  <a:pos x="T6" y="T7"/>
                </a:cxn>
              </a:cxnLst>
              <a:rect l="T12" t="T13" r="T14" b="T15"/>
              <a:pathLst>
                <a:path w="479" h="204">
                  <a:moveTo>
                    <a:pt x="0" y="204"/>
                  </a:moveTo>
                  <a:lnTo>
                    <a:pt x="320" y="204"/>
                  </a:lnTo>
                  <a:lnTo>
                    <a:pt x="479" y="0"/>
                  </a:lnTo>
                  <a:lnTo>
                    <a:pt x="160" y="0"/>
                  </a:lnTo>
                  <a:lnTo>
                    <a:pt x="0" y="204"/>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71" name="Freeform 64"/>
            <p:cNvSpPr>
              <a:spLocks noChangeArrowheads="1"/>
            </p:cNvSpPr>
            <p:nvPr/>
          </p:nvSpPr>
          <p:spPr bwMode="auto">
            <a:xfrm>
              <a:off x="2629" y="1516"/>
              <a:ext cx="411" cy="187"/>
            </a:xfrm>
            <a:custGeom>
              <a:avLst/>
              <a:gdLst>
                <a:gd name="T0" fmla="*/ 34 w 479"/>
                <a:gd name="T1" fmla="*/ 82 h 205"/>
                <a:gd name="T2" fmla="*/ 104 w 479"/>
                <a:gd name="T3" fmla="*/ 82 h 205"/>
                <a:gd name="T4" fmla="*/ 70 w 479"/>
                <a:gd name="T5" fmla="*/ 0 h 205"/>
                <a:gd name="T6" fmla="*/ 0 w 479"/>
                <a:gd name="T7" fmla="*/ 0 h 205"/>
                <a:gd name="T8" fmla="*/ 0 60000 65536"/>
                <a:gd name="T9" fmla="*/ 0 60000 65536"/>
                <a:gd name="T10" fmla="*/ 0 60000 65536"/>
                <a:gd name="T11" fmla="*/ 0 60000 65536"/>
                <a:gd name="T12" fmla="*/ 0 w 479"/>
                <a:gd name="T13" fmla="*/ 0 h 205"/>
                <a:gd name="T14" fmla="*/ 479 w 479"/>
                <a:gd name="T15" fmla="*/ 205 h 205"/>
              </a:gdLst>
              <a:ahLst/>
              <a:cxnLst>
                <a:cxn ang="T8">
                  <a:pos x="T0" y="T1"/>
                </a:cxn>
                <a:cxn ang="T9">
                  <a:pos x="T2" y="T3"/>
                </a:cxn>
                <a:cxn ang="T10">
                  <a:pos x="T4" y="T5"/>
                </a:cxn>
                <a:cxn ang="T11">
                  <a:pos x="T6" y="T7"/>
                </a:cxn>
              </a:cxnLst>
              <a:rect l="T12" t="T13" r="T14" b="T15"/>
              <a:pathLst>
                <a:path w="479" h="205">
                  <a:moveTo>
                    <a:pt x="160" y="205"/>
                  </a:moveTo>
                  <a:lnTo>
                    <a:pt x="479" y="205"/>
                  </a:lnTo>
                  <a:lnTo>
                    <a:pt x="320" y="0"/>
                  </a:lnTo>
                  <a:lnTo>
                    <a:pt x="0" y="0"/>
                  </a:lnTo>
                  <a:lnTo>
                    <a:pt x="16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72" name="Freeform 65"/>
            <p:cNvSpPr>
              <a:spLocks noChangeArrowheads="1"/>
            </p:cNvSpPr>
            <p:nvPr/>
          </p:nvSpPr>
          <p:spPr bwMode="auto">
            <a:xfrm>
              <a:off x="2493" y="1516"/>
              <a:ext cx="273" cy="373"/>
            </a:xfrm>
            <a:custGeom>
              <a:avLst/>
              <a:gdLst>
                <a:gd name="T0" fmla="*/ 0 w 318"/>
                <a:gd name="T1" fmla="*/ 82 h 409"/>
                <a:gd name="T2" fmla="*/ 34 w 318"/>
                <a:gd name="T3" fmla="*/ 162 h 409"/>
                <a:gd name="T4" fmla="*/ 70 w 318"/>
                <a:gd name="T5" fmla="*/ 82 h 409"/>
                <a:gd name="T6" fmla="*/ 34 w 318"/>
                <a:gd name="T7" fmla="*/ 0 h 409"/>
                <a:gd name="T8" fmla="*/ 0 60000 65536"/>
                <a:gd name="T9" fmla="*/ 0 60000 65536"/>
                <a:gd name="T10" fmla="*/ 0 60000 65536"/>
                <a:gd name="T11" fmla="*/ 0 60000 65536"/>
                <a:gd name="T12" fmla="*/ 0 w 318"/>
                <a:gd name="T13" fmla="*/ 0 h 409"/>
                <a:gd name="T14" fmla="*/ 318 w 318"/>
                <a:gd name="T15" fmla="*/ 409 h 409"/>
              </a:gdLst>
              <a:ahLst/>
              <a:cxnLst>
                <a:cxn ang="T8">
                  <a:pos x="T0" y="T1"/>
                </a:cxn>
                <a:cxn ang="T9">
                  <a:pos x="T2" y="T3"/>
                </a:cxn>
                <a:cxn ang="T10">
                  <a:pos x="T4" y="T5"/>
                </a:cxn>
                <a:cxn ang="T11">
                  <a:pos x="T6" y="T7"/>
                </a:cxn>
              </a:cxnLst>
              <a:rect l="T12" t="T13" r="T14" b="T15"/>
              <a:pathLst>
                <a:path w="318" h="409">
                  <a:moveTo>
                    <a:pt x="0" y="205"/>
                  </a:moveTo>
                  <a:lnTo>
                    <a:pt x="158" y="409"/>
                  </a:lnTo>
                  <a:lnTo>
                    <a:pt x="318" y="205"/>
                  </a:lnTo>
                  <a:lnTo>
                    <a:pt x="158" y="0"/>
                  </a:lnTo>
                  <a:lnTo>
                    <a:pt x="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73" name="Text Box 66"/>
            <p:cNvSpPr txBox="1">
              <a:spLocks noChangeArrowheads="1"/>
            </p:cNvSpPr>
            <p:nvPr/>
          </p:nvSpPr>
          <p:spPr bwMode="auto">
            <a:xfrm>
              <a:off x="2571" y="1658"/>
              <a:ext cx="15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C3</a:t>
              </a:r>
            </a:p>
          </p:txBody>
        </p:sp>
        <p:sp>
          <p:nvSpPr>
            <p:cNvPr id="47174" name="Text Box 67"/>
            <p:cNvSpPr txBox="1">
              <a:spLocks noChangeArrowheads="1"/>
            </p:cNvSpPr>
            <p:nvPr/>
          </p:nvSpPr>
          <p:spPr bwMode="auto">
            <a:xfrm>
              <a:off x="2784" y="1561"/>
              <a:ext cx="15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C1</a:t>
              </a:r>
            </a:p>
          </p:txBody>
        </p:sp>
        <p:sp>
          <p:nvSpPr>
            <p:cNvPr id="47175" name="Text Box 68"/>
            <p:cNvSpPr txBox="1">
              <a:spLocks noChangeArrowheads="1"/>
            </p:cNvSpPr>
            <p:nvPr/>
          </p:nvSpPr>
          <p:spPr bwMode="auto">
            <a:xfrm>
              <a:off x="2770" y="1747"/>
              <a:ext cx="156"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C2</a:t>
              </a:r>
            </a:p>
          </p:txBody>
        </p:sp>
        <p:sp>
          <p:nvSpPr>
            <p:cNvPr id="47176" name="Freeform 69"/>
            <p:cNvSpPr>
              <a:spLocks noChangeArrowheads="1"/>
            </p:cNvSpPr>
            <p:nvPr/>
          </p:nvSpPr>
          <p:spPr bwMode="auto">
            <a:xfrm>
              <a:off x="2629" y="2076"/>
              <a:ext cx="411" cy="185"/>
            </a:xfrm>
            <a:custGeom>
              <a:avLst/>
              <a:gdLst>
                <a:gd name="T0" fmla="*/ 0 w 479"/>
                <a:gd name="T1" fmla="*/ 81 h 203"/>
                <a:gd name="T2" fmla="*/ 70 w 479"/>
                <a:gd name="T3" fmla="*/ 81 h 203"/>
                <a:gd name="T4" fmla="*/ 104 w 479"/>
                <a:gd name="T5" fmla="*/ 0 h 203"/>
                <a:gd name="T6" fmla="*/ 34 w 479"/>
                <a:gd name="T7" fmla="*/ 0 h 203"/>
                <a:gd name="T8" fmla="*/ 0 60000 65536"/>
                <a:gd name="T9" fmla="*/ 0 60000 65536"/>
                <a:gd name="T10" fmla="*/ 0 60000 65536"/>
                <a:gd name="T11" fmla="*/ 0 60000 65536"/>
                <a:gd name="T12" fmla="*/ 0 w 479"/>
                <a:gd name="T13" fmla="*/ 0 h 203"/>
                <a:gd name="T14" fmla="*/ 479 w 479"/>
                <a:gd name="T15" fmla="*/ 203 h 203"/>
              </a:gdLst>
              <a:ahLst/>
              <a:cxnLst>
                <a:cxn ang="T8">
                  <a:pos x="T0" y="T1"/>
                </a:cxn>
                <a:cxn ang="T9">
                  <a:pos x="T2" y="T3"/>
                </a:cxn>
                <a:cxn ang="T10">
                  <a:pos x="T4" y="T5"/>
                </a:cxn>
                <a:cxn ang="T11">
                  <a:pos x="T6" y="T7"/>
                </a:cxn>
              </a:cxnLst>
              <a:rect l="T12" t="T13" r="T14" b="T15"/>
              <a:pathLst>
                <a:path w="479" h="203">
                  <a:moveTo>
                    <a:pt x="0" y="203"/>
                  </a:moveTo>
                  <a:lnTo>
                    <a:pt x="320" y="203"/>
                  </a:lnTo>
                  <a:lnTo>
                    <a:pt x="479" y="0"/>
                  </a:lnTo>
                  <a:lnTo>
                    <a:pt x="160" y="0"/>
                  </a:lnTo>
                  <a:lnTo>
                    <a:pt x="0" y="203"/>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77" name="Freeform 70"/>
            <p:cNvSpPr>
              <a:spLocks noChangeArrowheads="1"/>
            </p:cNvSpPr>
            <p:nvPr/>
          </p:nvSpPr>
          <p:spPr bwMode="auto">
            <a:xfrm>
              <a:off x="2629" y="1889"/>
              <a:ext cx="411" cy="187"/>
            </a:xfrm>
            <a:custGeom>
              <a:avLst/>
              <a:gdLst>
                <a:gd name="T0" fmla="*/ 34 w 479"/>
                <a:gd name="T1" fmla="*/ 82 h 205"/>
                <a:gd name="T2" fmla="*/ 104 w 479"/>
                <a:gd name="T3" fmla="*/ 82 h 205"/>
                <a:gd name="T4" fmla="*/ 70 w 479"/>
                <a:gd name="T5" fmla="*/ 0 h 205"/>
                <a:gd name="T6" fmla="*/ 0 w 479"/>
                <a:gd name="T7" fmla="*/ 0 h 205"/>
                <a:gd name="T8" fmla="*/ 0 60000 65536"/>
                <a:gd name="T9" fmla="*/ 0 60000 65536"/>
                <a:gd name="T10" fmla="*/ 0 60000 65536"/>
                <a:gd name="T11" fmla="*/ 0 60000 65536"/>
                <a:gd name="T12" fmla="*/ 0 w 479"/>
                <a:gd name="T13" fmla="*/ 0 h 205"/>
                <a:gd name="T14" fmla="*/ 479 w 479"/>
                <a:gd name="T15" fmla="*/ 205 h 205"/>
              </a:gdLst>
              <a:ahLst/>
              <a:cxnLst>
                <a:cxn ang="T8">
                  <a:pos x="T0" y="T1"/>
                </a:cxn>
                <a:cxn ang="T9">
                  <a:pos x="T2" y="T3"/>
                </a:cxn>
                <a:cxn ang="T10">
                  <a:pos x="T4" y="T5"/>
                </a:cxn>
                <a:cxn ang="T11">
                  <a:pos x="T6" y="T7"/>
                </a:cxn>
              </a:cxnLst>
              <a:rect l="T12" t="T13" r="T14" b="T15"/>
              <a:pathLst>
                <a:path w="479" h="205">
                  <a:moveTo>
                    <a:pt x="160" y="205"/>
                  </a:moveTo>
                  <a:lnTo>
                    <a:pt x="479" y="205"/>
                  </a:lnTo>
                  <a:lnTo>
                    <a:pt x="320" y="0"/>
                  </a:lnTo>
                  <a:lnTo>
                    <a:pt x="0" y="0"/>
                  </a:lnTo>
                  <a:lnTo>
                    <a:pt x="16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78" name="Freeform 71"/>
            <p:cNvSpPr>
              <a:spLocks noChangeArrowheads="1"/>
            </p:cNvSpPr>
            <p:nvPr/>
          </p:nvSpPr>
          <p:spPr bwMode="auto">
            <a:xfrm>
              <a:off x="2493" y="1889"/>
              <a:ext cx="273" cy="372"/>
            </a:xfrm>
            <a:custGeom>
              <a:avLst/>
              <a:gdLst>
                <a:gd name="T0" fmla="*/ 0 w 318"/>
                <a:gd name="T1" fmla="*/ 81 h 408"/>
                <a:gd name="T2" fmla="*/ 34 w 318"/>
                <a:gd name="T3" fmla="*/ 161 h 408"/>
                <a:gd name="T4" fmla="*/ 70 w 318"/>
                <a:gd name="T5" fmla="*/ 81 h 408"/>
                <a:gd name="T6" fmla="*/ 34 w 318"/>
                <a:gd name="T7" fmla="*/ 0 h 408"/>
                <a:gd name="T8" fmla="*/ 0 60000 65536"/>
                <a:gd name="T9" fmla="*/ 0 60000 65536"/>
                <a:gd name="T10" fmla="*/ 0 60000 65536"/>
                <a:gd name="T11" fmla="*/ 0 60000 65536"/>
                <a:gd name="T12" fmla="*/ 0 w 318"/>
                <a:gd name="T13" fmla="*/ 0 h 408"/>
                <a:gd name="T14" fmla="*/ 318 w 318"/>
                <a:gd name="T15" fmla="*/ 408 h 408"/>
              </a:gdLst>
              <a:ahLst/>
              <a:cxnLst>
                <a:cxn ang="T8">
                  <a:pos x="T0" y="T1"/>
                </a:cxn>
                <a:cxn ang="T9">
                  <a:pos x="T2" y="T3"/>
                </a:cxn>
                <a:cxn ang="T10">
                  <a:pos x="T4" y="T5"/>
                </a:cxn>
                <a:cxn ang="T11">
                  <a:pos x="T6" y="T7"/>
                </a:cxn>
              </a:cxnLst>
              <a:rect l="T12" t="T13" r="T14" b="T15"/>
              <a:pathLst>
                <a:path w="318" h="408">
                  <a:moveTo>
                    <a:pt x="0" y="205"/>
                  </a:moveTo>
                  <a:lnTo>
                    <a:pt x="158" y="408"/>
                  </a:lnTo>
                  <a:lnTo>
                    <a:pt x="318" y="205"/>
                  </a:lnTo>
                  <a:lnTo>
                    <a:pt x="158" y="0"/>
                  </a:lnTo>
                  <a:lnTo>
                    <a:pt x="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79" name="Text Box 72"/>
            <p:cNvSpPr txBox="1">
              <a:spLocks noChangeArrowheads="1"/>
            </p:cNvSpPr>
            <p:nvPr/>
          </p:nvSpPr>
          <p:spPr bwMode="auto">
            <a:xfrm>
              <a:off x="2571" y="2035"/>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A3</a:t>
              </a:r>
            </a:p>
          </p:txBody>
        </p:sp>
        <p:sp>
          <p:nvSpPr>
            <p:cNvPr id="47180" name="Text Box 73"/>
            <p:cNvSpPr txBox="1">
              <a:spLocks noChangeArrowheads="1"/>
            </p:cNvSpPr>
            <p:nvPr/>
          </p:nvSpPr>
          <p:spPr bwMode="auto">
            <a:xfrm>
              <a:off x="2785" y="1931"/>
              <a:ext cx="14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A1</a:t>
              </a:r>
            </a:p>
          </p:txBody>
        </p:sp>
        <p:sp>
          <p:nvSpPr>
            <p:cNvPr id="47181" name="Text Box 74"/>
            <p:cNvSpPr txBox="1">
              <a:spLocks noChangeArrowheads="1"/>
            </p:cNvSpPr>
            <p:nvPr/>
          </p:nvSpPr>
          <p:spPr bwMode="auto">
            <a:xfrm>
              <a:off x="2768" y="2120"/>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A2</a:t>
              </a:r>
            </a:p>
          </p:txBody>
        </p:sp>
        <p:sp>
          <p:nvSpPr>
            <p:cNvPr id="47182" name="Freeform 75"/>
            <p:cNvSpPr>
              <a:spLocks noChangeArrowheads="1"/>
            </p:cNvSpPr>
            <p:nvPr/>
          </p:nvSpPr>
          <p:spPr bwMode="auto">
            <a:xfrm>
              <a:off x="3040" y="1509"/>
              <a:ext cx="411" cy="187"/>
            </a:xfrm>
            <a:custGeom>
              <a:avLst/>
              <a:gdLst>
                <a:gd name="T0" fmla="*/ 0 w 479"/>
                <a:gd name="T1" fmla="*/ 82 h 205"/>
                <a:gd name="T2" fmla="*/ 70 w 479"/>
                <a:gd name="T3" fmla="*/ 82 h 205"/>
                <a:gd name="T4" fmla="*/ 104 w 479"/>
                <a:gd name="T5" fmla="*/ 0 h 205"/>
                <a:gd name="T6" fmla="*/ 34 w 479"/>
                <a:gd name="T7" fmla="*/ 0 h 205"/>
                <a:gd name="T8" fmla="*/ 0 60000 65536"/>
                <a:gd name="T9" fmla="*/ 0 60000 65536"/>
                <a:gd name="T10" fmla="*/ 0 60000 65536"/>
                <a:gd name="T11" fmla="*/ 0 60000 65536"/>
                <a:gd name="T12" fmla="*/ 0 w 479"/>
                <a:gd name="T13" fmla="*/ 0 h 205"/>
                <a:gd name="T14" fmla="*/ 479 w 479"/>
                <a:gd name="T15" fmla="*/ 205 h 205"/>
              </a:gdLst>
              <a:ahLst/>
              <a:cxnLst>
                <a:cxn ang="T8">
                  <a:pos x="T0" y="T1"/>
                </a:cxn>
                <a:cxn ang="T9">
                  <a:pos x="T2" y="T3"/>
                </a:cxn>
                <a:cxn ang="T10">
                  <a:pos x="T4" y="T5"/>
                </a:cxn>
                <a:cxn ang="T11">
                  <a:pos x="T6" y="T7"/>
                </a:cxn>
              </a:cxnLst>
              <a:rect l="T12" t="T13" r="T14" b="T15"/>
              <a:pathLst>
                <a:path w="479" h="205">
                  <a:moveTo>
                    <a:pt x="0" y="205"/>
                  </a:moveTo>
                  <a:lnTo>
                    <a:pt x="319" y="205"/>
                  </a:lnTo>
                  <a:lnTo>
                    <a:pt x="479" y="0"/>
                  </a:lnTo>
                  <a:lnTo>
                    <a:pt x="160" y="0"/>
                  </a:lnTo>
                  <a:lnTo>
                    <a:pt x="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83" name="Freeform 76"/>
            <p:cNvSpPr>
              <a:spLocks noChangeArrowheads="1"/>
            </p:cNvSpPr>
            <p:nvPr/>
          </p:nvSpPr>
          <p:spPr bwMode="auto">
            <a:xfrm>
              <a:off x="3040" y="1324"/>
              <a:ext cx="411" cy="185"/>
            </a:xfrm>
            <a:custGeom>
              <a:avLst/>
              <a:gdLst>
                <a:gd name="T0" fmla="*/ 34 w 479"/>
                <a:gd name="T1" fmla="*/ 81 h 203"/>
                <a:gd name="T2" fmla="*/ 104 w 479"/>
                <a:gd name="T3" fmla="*/ 81 h 203"/>
                <a:gd name="T4" fmla="*/ 70 w 479"/>
                <a:gd name="T5" fmla="*/ 0 h 203"/>
                <a:gd name="T6" fmla="*/ 0 w 479"/>
                <a:gd name="T7" fmla="*/ 0 h 203"/>
                <a:gd name="T8" fmla="*/ 0 60000 65536"/>
                <a:gd name="T9" fmla="*/ 0 60000 65536"/>
                <a:gd name="T10" fmla="*/ 0 60000 65536"/>
                <a:gd name="T11" fmla="*/ 0 60000 65536"/>
                <a:gd name="T12" fmla="*/ 0 w 479"/>
                <a:gd name="T13" fmla="*/ 0 h 203"/>
                <a:gd name="T14" fmla="*/ 479 w 479"/>
                <a:gd name="T15" fmla="*/ 203 h 203"/>
              </a:gdLst>
              <a:ahLst/>
              <a:cxnLst>
                <a:cxn ang="T8">
                  <a:pos x="T0" y="T1"/>
                </a:cxn>
                <a:cxn ang="T9">
                  <a:pos x="T2" y="T3"/>
                </a:cxn>
                <a:cxn ang="T10">
                  <a:pos x="T4" y="T5"/>
                </a:cxn>
                <a:cxn ang="T11">
                  <a:pos x="T6" y="T7"/>
                </a:cxn>
              </a:cxnLst>
              <a:rect l="T12" t="T13" r="T14" b="T15"/>
              <a:pathLst>
                <a:path w="479" h="203">
                  <a:moveTo>
                    <a:pt x="160" y="203"/>
                  </a:moveTo>
                  <a:lnTo>
                    <a:pt x="479" y="203"/>
                  </a:lnTo>
                  <a:lnTo>
                    <a:pt x="319" y="0"/>
                  </a:lnTo>
                  <a:lnTo>
                    <a:pt x="0" y="0"/>
                  </a:lnTo>
                  <a:lnTo>
                    <a:pt x="160" y="203"/>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84" name="Freeform 77"/>
            <p:cNvSpPr>
              <a:spLocks noChangeArrowheads="1"/>
            </p:cNvSpPr>
            <p:nvPr/>
          </p:nvSpPr>
          <p:spPr bwMode="auto">
            <a:xfrm>
              <a:off x="2903" y="1324"/>
              <a:ext cx="274" cy="372"/>
            </a:xfrm>
            <a:custGeom>
              <a:avLst/>
              <a:gdLst>
                <a:gd name="T0" fmla="*/ 0 w 319"/>
                <a:gd name="T1" fmla="*/ 81 h 408"/>
                <a:gd name="T2" fmla="*/ 34 w 319"/>
                <a:gd name="T3" fmla="*/ 161 h 408"/>
                <a:gd name="T4" fmla="*/ 70 w 319"/>
                <a:gd name="T5" fmla="*/ 81 h 408"/>
                <a:gd name="T6" fmla="*/ 34 w 319"/>
                <a:gd name="T7" fmla="*/ 0 h 408"/>
                <a:gd name="T8" fmla="*/ 0 60000 65536"/>
                <a:gd name="T9" fmla="*/ 0 60000 65536"/>
                <a:gd name="T10" fmla="*/ 0 60000 65536"/>
                <a:gd name="T11" fmla="*/ 0 60000 65536"/>
                <a:gd name="T12" fmla="*/ 0 w 319"/>
                <a:gd name="T13" fmla="*/ 0 h 408"/>
                <a:gd name="T14" fmla="*/ 319 w 319"/>
                <a:gd name="T15" fmla="*/ 408 h 408"/>
              </a:gdLst>
              <a:ahLst/>
              <a:cxnLst>
                <a:cxn ang="T8">
                  <a:pos x="T0" y="T1"/>
                </a:cxn>
                <a:cxn ang="T9">
                  <a:pos x="T2" y="T3"/>
                </a:cxn>
                <a:cxn ang="T10">
                  <a:pos x="T4" y="T5"/>
                </a:cxn>
                <a:cxn ang="T11">
                  <a:pos x="T6" y="T7"/>
                </a:cxn>
              </a:cxnLst>
              <a:rect l="T12" t="T13" r="T14" b="T15"/>
              <a:pathLst>
                <a:path w="319" h="408">
                  <a:moveTo>
                    <a:pt x="0" y="203"/>
                  </a:moveTo>
                  <a:lnTo>
                    <a:pt x="159" y="408"/>
                  </a:lnTo>
                  <a:lnTo>
                    <a:pt x="319" y="203"/>
                  </a:lnTo>
                  <a:lnTo>
                    <a:pt x="159" y="0"/>
                  </a:lnTo>
                  <a:lnTo>
                    <a:pt x="0" y="203"/>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85" name="Text Box 78"/>
            <p:cNvSpPr txBox="1">
              <a:spLocks noChangeArrowheads="1"/>
            </p:cNvSpPr>
            <p:nvPr/>
          </p:nvSpPr>
          <p:spPr bwMode="auto">
            <a:xfrm>
              <a:off x="2983" y="1471"/>
              <a:ext cx="14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A3</a:t>
              </a:r>
            </a:p>
          </p:txBody>
        </p:sp>
        <p:sp>
          <p:nvSpPr>
            <p:cNvPr id="47186" name="Text Box 79"/>
            <p:cNvSpPr txBox="1">
              <a:spLocks noChangeArrowheads="1"/>
            </p:cNvSpPr>
            <p:nvPr/>
          </p:nvSpPr>
          <p:spPr bwMode="auto">
            <a:xfrm>
              <a:off x="3193" y="1367"/>
              <a:ext cx="150"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A1</a:t>
              </a:r>
            </a:p>
          </p:txBody>
        </p:sp>
        <p:sp>
          <p:nvSpPr>
            <p:cNvPr id="47187" name="Text Box 80"/>
            <p:cNvSpPr txBox="1">
              <a:spLocks noChangeArrowheads="1"/>
            </p:cNvSpPr>
            <p:nvPr/>
          </p:nvSpPr>
          <p:spPr bwMode="auto">
            <a:xfrm>
              <a:off x="3179" y="1555"/>
              <a:ext cx="14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A2</a:t>
              </a:r>
            </a:p>
          </p:txBody>
        </p:sp>
        <p:sp>
          <p:nvSpPr>
            <p:cNvPr id="47188" name="Freeform 81"/>
            <p:cNvSpPr>
              <a:spLocks noChangeArrowheads="1"/>
            </p:cNvSpPr>
            <p:nvPr/>
          </p:nvSpPr>
          <p:spPr bwMode="auto">
            <a:xfrm>
              <a:off x="3040" y="1883"/>
              <a:ext cx="411" cy="184"/>
            </a:xfrm>
            <a:custGeom>
              <a:avLst/>
              <a:gdLst>
                <a:gd name="T0" fmla="*/ 0 w 479"/>
                <a:gd name="T1" fmla="*/ 80 h 202"/>
                <a:gd name="T2" fmla="*/ 70 w 479"/>
                <a:gd name="T3" fmla="*/ 80 h 202"/>
                <a:gd name="T4" fmla="*/ 104 w 479"/>
                <a:gd name="T5" fmla="*/ 0 h 202"/>
                <a:gd name="T6" fmla="*/ 34 w 479"/>
                <a:gd name="T7" fmla="*/ 0 h 202"/>
                <a:gd name="T8" fmla="*/ 0 60000 65536"/>
                <a:gd name="T9" fmla="*/ 0 60000 65536"/>
                <a:gd name="T10" fmla="*/ 0 60000 65536"/>
                <a:gd name="T11" fmla="*/ 0 60000 65536"/>
                <a:gd name="T12" fmla="*/ 0 w 479"/>
                <a:gd name="T13" fmla="*/ 0 h 202"/>
                <a:gd name="T14" fmla="*/ 479 w 479"/>
                <a:gd name="T15" fmla="*/ 202 h 202"/>
              </a:gdLst>
              <a:ahLst/>
              <a:cxnLst>
                <a:cxn ang="T8">
                  <a:pos x="T0" y="T1"/>
                </a:cxn>
                <a:cxn ang="T9">
                  <a:pos x="T2" y="T3"/>
                </a:cxn>
                <a:cxn ang="T10">
                  <a:pos x="T4" y="T5"/>
                </a:cxn>
                <a:cxn ang="T11">
                  <a:pos x="T6" y="T7"/>
                </a:cxn>
              </a:cxnLst>
              <a:rect l="T12" t="T13" r="T14" b="T15"/>
              <a:pathLst>
                <a:path w="479" h="202">
                  <a:moveTo>
                    <a:pt x="0" y="202"/>
                  </a:moveTo>
                  <a:lnTo>
                    <a:pt x="319" y="202"/>
                  </a:lnTo>
                  <a:lnTo>
                    <a:pt x="479" y="0"/>
                  </a:lnTo>
                  <a:lnTo>
                    <a:pt x="160" y="0"/>
                  </a:lnTo>
                  <a:lnTo>
                    <a:pt x="0" y="202"/>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89" name="Freeform 82"/>
            <p:cNvSpPr>
              <a:spLocks noChangeArrowheads="1"/>
            </p:cNvSpPr>
            <p:nvPr/>
          </p:nvSpPr>
          <p:spPr bwMode="auto">
            <a:xfrm>
              <a:off x="3040" y="1696"/>
              <a:ext cx="411" cy="187"/>
            </a:xfrm>
            <a:custGeom>
              <a:avLst/>
              <a:gdLst>
                <a:gd name="T0" fmla="*/ 34 w 479"/>
                <a:gd name="T1" fmla="*/ 82 h 205"/>
                <a:gd name="T2" fmla="*/ 104 w 479"/>
                <a:gd name="T3" fmla="*/ 82 h 205"/>
                <a:gd name="T4" fmla="*/ 70 w 479"/>
                <a:gd name="T5" fmla="*/ 0 h 205"/>
                <a:gd name="T6" fmla="*/ 0 w 479"/>
                <a:gd name="T7" fmla="*/ 0 h 205"/>
                <a:gd name="T8" fmla="*/ 0 60000 65536"/>
                <a:gd name="T9" fmla="*/ 0 60000 65536"/>
                <a:gd name="T10" fmla="*/ 0 60000 65536"/>
                <a:gd name="T11" fmla="*/ 0 60000 65536"/>
                <a:gd name="T12" fmla="*/ 0 w 479"/>
                <a:gd name="T13" fmla="*/ 0 h 205"/>
                <a:gd name="T14" fmla="*/ 479 w 479"/>
                <a:gd name="T15" fmla="*/ 205 h 205"/>
              </a:gdLst>
              <a:ahLst/>
              <a:cxnLst>
                <a:cxn ang="T8">
                  <a:pos x="T0" y="T1"/>
                </a:cxn>
                <a:cxn ang="T9">
                  <a:pos x="T2" y="T3"/>
                </a:cxn>
                <a:cxn ang="T10">
                  <a:pos x="T4" y="T5"/>
                </a:cxn>
                <a:cxn ang="T11">
                  <a:pos x="T6" y="T7"/>
                </a:cxn>
              </a:cxnLst>
              <a:rect l="T12" t="T13" r="T14" b="T15"/>
              <a:pathLst>
                <a:path w="479" h="205">
                  <a:moveTo>
                    <a:pt x="160" y="205"/>
                  </a:moveTo>
                  <a:lnTo>
                    <a:pt x="479" y="205"/>
                  </a:lnTo>
                  <a:lnTo>
                    <a:pt x="319" y="0"/>
                  </a:lnTo>
                  <a:lnTo>
                    <a:pt x="0" y="0"/>
                  </a:lnTo>
                  <a:lnTo>
                    <a:pt x="16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90" name="Freeform 83"/>
            <p:cNvSpPr>
              <a:spLocks noChangeArrowheads="1"/>
            </p:cNvSpPr>
            <p:nvPr/>
          </p:nvSpPr>
          <p:spPr bwMode="auto">
            <a:xfrm>
              <a:off x="2903" y="1696"/>
              <a:ext cx="274" cy="371"/>
            </a:xfrm>
            <a:custGeom>
              <a:avLst/>
              <a:gdLst>
                <a:gd name="T0" fmla="*/ 0 w 319"/>
                <a:gd name="T1" fmla="*/ 81 h 407"/>
                <a:gd name="T2" fmla="*/ 34 w 319"/>
                <a:gd name="T3" fmla="*/ 160 h 407"/>
                <a:gd name="T4" fmla="*/ 70 w 319"/>
                <a:gd name="T5" fmla="*/ 81 h 407"/>
                <a:gd name="T6" fmla="*/ 34 w 319"/>
                <a:gd name="T7" fmla="*/ 0 h 407"/>
                <a:gd name="T8" fmla="*/ 0 60000 65536"/>
                <a:gd name="T9" fmla="*/ 0 60000 65536"/>
                <a:gd name="T10" fmla="*/ 0 60000 65536"/>
                <a:gd name="T11" fmla="*/ 0 60000 65536"/>
                <a:gd name="T12" fmla="*/ 0 w 319"/>
                <a:gd name="T13" fmla="*/ 0 h 407"/>
                <a:gd name="T14" fmla="*/ 319 w 319"/>
                <a:gd name="T15" fmla="*/ 407 h 407"/>
              </a:gdLst>
              <a:ahLst/>
              <a:cxnLst>
                <a:cxn ang="T8">
                  <a:pos x="T0" y="T1"/>
                </a:cxn>
                <a:cxn ang="T9">
                  <a:pos x="T2" y="T3"/>
                </a:cxn>
                <a:cxn ang="T10">
                  <a:pos x="T4" y="T5"/>
                </a:cxn>
                <a:cxn ang="T11">
                  <a:pos x="T6" y="T7"/>
                </a:cxn>
              </a:cxnLst>
              <a:rect l="T12" t="T13" r="T14" b="T15"/>
              <a:pathLst>
                <a:path w="319" h="407">
                  <a:moveTo>
                    <a:pt x="0" y="205"/>
                  </a:moveTo>
                  <a:lnTo>
                    <a:pt x="159" y="407"/>
                  </a:lnTo>
                  <a:lnTo>
                    <a:pt x="319" y="205"/>
                  </a:lnTo>
                  <a:lnTo>
                    <a:pt x="159" y="0"/>
                  </a:lnTo>
                  <a:lnTo>
                    <a:pt x="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91" name="Text Box 84"/>
            <p:cNvSpPr txBox="1">
              <a:spLocks noChangeArrowheads="1"/>
            </p:cNvSpPr>
            <p:nvPr/>
          </p:nvSpPr>
          <p:spPr bwMode="auto">
            <a:xfrm>
              <a:off x="2981" y="1839"/>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B3</a:t>
              </a:r>
            </a:p>
          </p:txBody>
        </p:sp>
        <p:sp>
          <p:nvSpPr>
            <p:cNvPr id="47192" name="Text Box 85"/>
            <p:cNvSpPr txBox="1">
              <a:spLocks noChangeArrowheads="1"/>
            </p:cNvSpPr>
            <p:nvPr/>
          </p:nvSpPr>
          <p:spPr bwMode="auto">
            <a:xfrm>
              <a:off x="3193" y="1735"/>
              <a:ext cx="150"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B1</a:t>
              </a:r>
            </a:p>
          </p:txBody>
        </p:sp>
        <p:sp>
          <p:nvSpPr>
            <p:cNvPr id="47193" name="Text Box 86"/>
            <p:cNvSpPr txBox="1">
              <a:spLocks noChangeArrowheads="1"/>
            </p:cNvSpPr>
            <p:nvPr/>
          </p:nvSpPr>
          <p:spPr bwMode="auto">
            <a:xfrm>
              <a:off x="3181" y="1925"/>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B2</a:t>
              </a:r>
            </a:p>
          </p:txBody>
        </p:sp>
        <p:sp>
          <p:nvSpPr>
            <p:cNvPr id="47194" name="Freeform 87"/>
            <p:cNvSpPr>
              <a:spLocks noChangeArrowheads="1"/>
            </p:cNvSpPr>
            <p:nvPr/>
          </p:nvSpPr>
          <p:spPr bwMode="auto">
            <a:xfrm>
              <a:off x="3040" y="2256"/>
              <a:ext cx="411" cy="185"/>
            </a:xfrm>
            <a:custGeom>
              <a:avLst/>
              <a:gdLst>
                <a:gd name="T0" fmla="*/ 0 w 479"/>
                <a:gd name="T1" fmla="*/ 81 h 203"/>
                <a:gd name="T2" fmla="*/ 70 w 479"/>
                <a:gd name="T3" fmla="*/ 81 h 203"/>
                <a:gd name="T4" fmla="*/ 104 w 479"/>
                <a:gd name="T5" fmla="*/ 0 h 203"/>
                <a:gd name="T6" fmla="*/ 34 w 479"/>
                <a:gd name="T7" fmla="*/ 0 h 203"/>
                <a:gd name="T8" fmla="*/ 0 60000 65536"/>
                <a:gd name="T9" fmla="*/ 0 60000 65536"/>
                <a:gd name="T10" fmla="*/ 0 60000 65536"/>
                <a:gd name="T11" fmla="*/ 0 60000 65536"/>
                <a:gd name="T12" fmla="*/ 0 w 479"/>
                <a:gd name="T13" fmla="*/ 0 h 203"/>
                <a:gd name="T14" fmla="*/ 479 w 479"/>
                <a:gd name="T15" fmla="*/ 203 h 203"/>
              </a:gdLst>
              <a:ahLst/>
              <a:cxnLst>
                <a:cxn ang="T8">
                  <a:pos x="T0" y="T1"/>
                </a:cxn>
                <a:cxn ang="T9">
                  <a:pos x="T2" y="T3"/>
                </a:cxn>
                <a:cxn ang="T10">
                  <a:pos x="T4" y="T5"/>
                </a:cxn>
                <a:cxn ang="T11">
                  <a:pos x="T6" y="T7"/>
                </a:cxn>
              </a:cxnLst>
              <a:rect l="T12" t="T13" r="T14" b="T15"/>
              <a:pathLst>
                <a:path w="479" h="203">
                  <a:moveTo>
                    <a:pt x="0" y="203"/>
                  </a:moveTo>
                  <a:lnTo>
                    <a:pt x="319" y="203"/>
                  </a:lnTo>
                  <a:lnTo>
                    <a:pt x="479" y="0"/>
                  </a:lnTo>
                  <a:lnTo>
                    <a:pt x="160" y="0"/>
                  </a:lnTo>
                  <a:lnTo>
                    <a:pt x="0" y="203"/>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95" name="Freeform 88"/>
            <p:cNvSpPr>
              <a:spLocks noChangeArrowheads="1"/>
            </p:cNvSpPr>
            <p:nvPr/>
          </p:nvSpPr>
          <p:spPr bwMode="auto">
            <a:xfrm>
              <a:off x="3040" y="2067"/>
              <a:ext cx="411" cy="189"/>
            </a:xfrm>
            <a:custGeom>
              <a:avLst/>
              <a:gdLst>
                <a:gd name="T0" fmla="*/ 34 w 479"/>
                <a:gd name="T1" fmla="*/ 83 h 207"/>
                <a:gd name="T2" fmla="*/ 104 w 479"/>
                <a:gd name="T3" fmla="*/ 83 h 207"/>
                <a:gd name="T4" fmla="*/ 70 w 479"/>
                <a:gd name="T5" fmla="*/ 0 h 207"/>
                <a:gd name="T6" fmla="*/ 0 w 479"/>
                <a:gd name="T7" fmla="*/ 0 h 207"/>
                <a:gd name="T8" fmla="*/ 0 60000 65536"/>
                <a:gd name="T9" fmla="*/ 0 60000 65536"/>
                <a:gd name="T10" fmla="*/ 0 60000 65536"/>
                <a:gd name="T11" fmla="*/ 0 60000 65536"/>
                <a:gd name="T12" fmla="*/ 0 w 479"/>
                <a:gd name="T13" fmla="*/ 0 h 207"/>
                <a:gd name="T14" fmla="*/ 479 w 479"/>
                <a:gd name="T15" fmla="*/ 207 h 207"/>
              </a:gdLst>
              <a:ahLst/>
              <a:cxnLst>
                <a:cxn ang="T8">
                  <a:pos x="T0" y="T1"/>
                </a:cxn>
                <a:cxn ang="T9">
                  <a:pos x="T2" y="T3"/>
                </a:cxn>
                <a:cxn ang="T10">
                  <a:pos x="T4" y="T5"/>
                </a:cxn>
                <a:cxn ang="T11">
                  <a:pos x="T6" y="T7"/>
                </a:cxn>
              </a:cxnLst>
              <a:rect l="T12" t="T13" r="T14" b="T15"/>
              <a:pathLst>
                <a:path w="479" h="207">
                  <a:moveTo>
                    <a:pt x="160" y="207"/>
                  </a:moveTo>
                  <a:lnTo>
                    <a:pt x="479" y="207"/>
                  </a:lnTo>
                  <a:lnTo>
                    <a:pt x="319" y="0"/>
                  </a:lnTo>
                  <a:lnTo>
                    <a:pt x="0" y="0"/>
                  </a:lnTo>
                  <a:lnTo>
                    <a:pt x="160" y="207"/>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96" name="Freeform 89"/>
            <p:cNvSpPr>
              <a:spLocks noChangeArrowheads="1"/>
            </p:cNvSpPr>
            <p:nvPr/>
          </p:nvSpPr>
          <p:spPr bwMode="auto">
            <a:xfrm>
              <a:off x="2903" y="2067"/>
              <a:ext cx="274" cy="374"/>
            </a:xfrm>
            <a:custGeom>
              <a:avLst/>
              <a:gdLst>
                <a:gd name="T0" fmla="*/ 0 w 319"/>
                <a:gd name="T1" fmla="*/ 82 h 410"/>
                <a:gd name="T2" fmla="*/ 34 w 319"/>
                <a:gd name="T3" fmla="*/ 163 h 410"/>
                <a:gd name="T4" fmla="*/ 70 w 319"/>
                <a:gd name="T5" fmla="*/ 82 h 410"/>
                <a:gd name="T6" fmla="*/ 34 w 319"/>
                <a:gd name="T7" fmla="*/ 0 h 410"/>
                <a:gd name="T8" fmla="*/ 0 60000 65536"/>
                <a:gd name="T9" fmla="*/ 0 60000 65536"/>
                <a:gd name="T10" fmla="*/ 0 60000 65536"/>
                <a:gd name="T11" fmla="*/ 0 60000 65536"/>
                <a:gd name="T12" fmla="*/ 0 w 319"/>
                <a:gd name="T13" fmla="*/ 0 h 410"/>
                <a:gd name="T14" fmla="*/ 319 w 319"/>
                <a:gd name="T15" fmla="*/ 410 h 410"/>
              </a:gdLst>
              <a:ahLst/>
              <a:cxnLst>
                <a:cxn ang="T8">
                  <a:pos x="T0" y="T1"/>
                </a:cxn>
                <a:cxn ang="T9">
                  <a:pos x="T2" y="T3"/>
                </a:cxn>
                <a:cxn ang="T10">
                  <a:pos x="T4" y="T5"/>
                </a:cxn>
                <a:cxn ang="T11">
                  <a:pos x="T6" y="T7"/>
                </a:cxn>
              </a:cxnLst>
              <a:rect l="T12" t="T13" r="T14" b="T15"/>
              <a:pathLst>
                <a:path w="319" h="410">
                  <a:moveTo>
                    <a:pt x="0" y="207"/>
                  </a:moveTo>
                  <a:lnTo>
                    <a:pt x="159" y="410"/>
                  </a:lnTo>
                  <a:lnTo>
                    <a:pt x="319" y="207"/>
                  </a:lnTo>
                  <a:lnTo>
                    <a:pt x="159" y="0"/>
                  </a:lnTo>
                  <a:lnTo>
                    <a:pt x="0" y="207"/>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197" name="Text Box 90"/>
            <p:cNvSpPr txBox="1">
              <a:spLocks noChangeArrowheads="1"/>
            </p:cNvSpPr>
            <p:nvPr/>
          </p:nvSpPr>
          <p:spPr bwMode="auto">
            <a:xfrm>
              <a:off x="2981" y="2212"/>
              <a:ext cx="15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C3</a:t>
              </a:r>
            </a:p>
          </p:txBody>
        </p:sp>
        <p:sp>
          <p:nvSpPr>
            <p:cNvPr id="47198" name="Text Box 91"/>
            <p:cNvSpPr txBox="1">
              <a:spLocks noChangeArrowheads="1"/>
            </p:cNvSpPr>
            <p:nvPr/>
          </p:nvSpPr>
          <p:spPr bwMode="auto">
            <a:xfrm>
              <a:off x="3193" y="2111"/>
              <a:ext cx="15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C1</a:t>
              </a:r>
            </a:p>
          </p:txBody>
        </p:sp>
        <p:sp>
          <p:nvSpPr>
            <p:cNvPr id="47199" name="Text Box 92"/>
            <p:cNvSpPr txBox="1">
              <a:spLocks noChangeArrowheads="1"/>
            </p:cNvSpPr>
            <p:nvPr/>
          </p:nvSpPr>
          <p:spPr bwMode="auto">
            <a:xfrm>
              <a:off x="3181" y="2298"/>
              <a:ext cx="15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C2</a:t>
              </a:r>
            </a:p>
          </p:txBody>
        </p:sp>
        <p:sp>
          <p:nvSpPr>
            <p:cNvPr id="47200" name="Freeform 93"/>
            <p:cNvSpPr>
              <a:spLocks noChangeArrowheads="1"/>
            </p:cNvSpPr>
            <p:nvPr/>
          </p:nvSpPr>
          <p:spPr bwMode="auto">
            <a:xfrm>
              <a:off x="3040" y="1136"/>
              <a:ext cx="411" cy="188"/>
            </a:xfrm>
            <a:custGeom>
              <a:avLst/>
              <a:gdLst>
                <a:gd name="T0" fmla="*/ 0 w 479"/>
                <a:gd name="T1" fmla="*/ 83 h 206"/>
                <a:gd name="T2" fmla="*/ 70 w 479"/>
                <a:gd name="T3" fmla="*/ 83 h 206"/>
                <a:gd name="T4" fmla="*/ 104 w 479"/>
                <a:gd name="T5" fmla="*/ 0 h 206"/>
                <a:gd name="T6" fmla="*/ 34 w 479"/>
                <a:gd name="T7" fmla="*/ 0 h 206"/>
                <a:gd name="T8" fmla="*/ 0 60000 65536"/>
                <a:gd name="T9" fmla="*/ 0 60000 65536"/>
                <a:gd name="T10" fmla="*/ 0 60000 65536"/>
                <a:gd name="T11" fmla="*/ 0 60000 65536"/>
                <a:gd name="T12" fmla="*/ 0 w 479"/>
                <a:gd name="T13" fmla="*/ 0 h 206"/>
                <a:gd name="T14" fmla="*/ 479 w 479"/>
                <a:gd name="T15" fmla="*/ 206 h 206"/>
              </a:gdLst>
              <a:ahLst/>
              <a:cxnLst>
                <a:cxn ang="T8">
                  <a:pos x="T0" y="T1"/>
                </a:cxn>
                <a:cxn ang="T9">
                  <a:pos x="T2" y="T3"/>
                </a:cxn>
                <a:cxn ang="T10">
                  <a:pos x="T4" y="T5"/>
                </a:cxn>
                <a:cxn ang="T11">
                  <a:pos x="T6" y="T7"/>
                </a:cxn>
              </a:cxnLst>
              <a:rect l="T12" t="T13" r="T14" b="T15"/>
              <a:pathLst>
                <a:path w="479" h="206">
                  <a:moveTo>
                    <a:pt x="0" y="206"/>
                  </a:moveTo>
                  <a:lnTo>
                    <a:pt x="319" y="206"/>
                  </a:lnTo>
                  <a:lnTo>
                    <a:pt x="479" y="0"/>
                  </a:lnTo>
                  <a:lnTo>
                    <a:pt x="160" y="0"/>
                  </a:lnTo>
                  <a:lnTo>
                    <a:pt x="0" y="206"/>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01" name="Freeform 94"/>
            <p:cNvSpPr>
              <a:spLocks noChangeArrowheads="1"/>
            </p:cNvSpPr>
            <p:nvPr/>
          </p:nvSpPr>
          <p:spPr bwMode="auto">
            <a:xfrm>
              <a:off x="3040" y="950"/>
              <a:ext cx="411" cy="186"/>
            </a:xfrm>
            <a:custGeom>
              <a:avLst/>
              <a:gdLst>
                <a:gd name="T0" fmla="*/ 34 w 479"/>
                <a:gd name="T1" fmla="*/ 81 h 204"/>
                <a:gd name="T2" fmla="*/ 104 w 479"/>
                <a:gd name="T3" fmla="*/ 81 h 204"/>
                <a:gd name="T4" fmla="*/ 70 w 479"/>
                <a:gd name="T5" fmla="*/ 0 h 204"/>
                <a:gd name="T6" fmla="*/ 0 w 479"/>
                <a:gd name="T7" fmla="*/ 0 h 204"/>
                <a:gd name="T8" fmla="*/ 0 60000 65536"/>
                <a:gd name="T9" fmla="*/ 0 60000 65536"/>
                <a:gd name="T10" fmla="*/ 0 60000 65536"/>
                <a:gd name="T11" fmla="*/ 0 60000 65536"/>
                <a:gd name="T12" fmla="*/ 0 w 479"/>
                <a:gd name="T13" fmla="*/ 0 h 204"/>
                <a:gd name="T14" fmla="*/ 479 w 479"/>
                <a:gd name="T15" fmla="*/ 204 h 204"/>
              </a:gdLst>
              <a:ahLst/>
              <a:cxnLst>
                <a:cxn ang="T8">
                  <a:pos x="T0" y="T1"/>
                </a:cxn>
                <a:cxn ang="T9">
                  <a:pos x="T2" y="T3"/>
                </a:cxn>
                <a:cxn ang="T10">
                  <a:pos x="T4" y="T5"/>
                </a:cxn>
                <a:cxn ang="T11">
                  <a:pos x="T6" y="T7"/>
                </a:cxn>
              </a:cxnLst>
              <a:rect l="T12" t="T13" r="T14" b="T15"/>
              <a:pathLst>
                <a:path w="479" h="204">
                  <a:moveTo>
                    <a:pt x="160" y="204"/>
                  </a:moveTo>
                  <a:lnTo>
                    <a:pt x="479" y="204"/>
                  </a:lnTo>
                  <a:lnTo>
                    <a:pt x="319" y="0"/>
                  </a:lnTo>
                  <a:lnTo>
                    <a:pt x="0" y="0"/>
                  </a:lnTo>
                  <a:lnTo>
                    <a:pt x="160" y="204"/>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02" name="Freeform 95"/>
            <p:cNvSpPr>
              <a:spLocks noChangeArrowheads="1"/>
            </p:cNvSpPr>
            <p:nvPr/>
          </p:nvSpPr>
          <p:spPr bwMode="auto">
            <a:xfrm>
              <a:off x="2903" y="950"/>
              <a:ext cx="274" cy="374"/>
            </a:xfrm>
            <a:custGeom>
              <a:avLst/>
              <a:gdLst>
                <a:gd name="T0" fmla="*/ 0 w 319"/>
                <a:gd name="T1" fmla="*/ 82 h 410"/>
                <a:gd name="T2" fmla="*/ 34 w 319"/>
                <a:gd name="T3" fmla="*/ 163 h 410"/>
                <a:gd name="T4" fmla="*/ 70 w 319"/>
                <a:gd name="T5" fmla="*/ 82 h 410"/>
                <a:gd name="T6" fmla="*/ 34 w 319"/>
                <a:gd name="T7" fmla="*/ 0 h 410"/>
                <a:gd name="T8" fmla="*/ 0 60000 65536"/>
                <a:gd name="T9" fmla="*/ 0 60000 65536"/>
                <a:gd name="T10" fmla="*/ 0 60000 65536"/>
                <a:gd name="T11" fmla="*/ 0 60000 65536"/>
                <a:gd name="T12" fmla="*/ 0 w 319"/>
                <a:gd name="T13" fmla="*/ 0 h 410"/>
                <a:gd name="T14" fmla="*/ 319 w 319"/>
                <a:gd name="T15" fmla="*/ 410 h 410"/>
              </a:gdLst>
              <a:ahLst/>
              <a:cxnLst>
                <a:cxn ang="T8">
                  <a:pos x="T0" y="T1"/>
                </a:cxn>
                <a:cxn ang="T9">
                  <a:pos x="T2" y="T3"/>
                </a:cxn>
                <a:cxn ang="T10">
                  <a:pos x="T4" y="T5"/>
                </a:cxn>
                <a:cxn ang="T11">
                  <a:pos x="T6" y="T7"/>
                </a:cxn>
              </a:cxnLst>
              <a:rect l="T12" t="T13" r="T14" b="T15"/>
              <a:pathLst>
                <a:path w="319" h="410">
                  <a:moveTo>
                    <a:pt x="0" y="204"/>
                  </a:moveTo>
                  <a:lnTo>
                    <a:pt x="159" y="410"/>
                  </a:lnTo>
                  <a:lnTo>
                    <a:pt x="319" y="204"/>
                  </a:lnTo>
                  <a:lnTo>
                    <a:pt x="159" y="0"/>
                  </a:lnTo>
                  <a:lnTo>
                    <a:pt x="0" y="204"/>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03" name="Text Box 96"/>
            <p:cNvSpPr txBox="1">
              <a:spLocks noChangeArrowheads="1"/>
            </p:cNvSpPr>
            <p:nvPr/>
          </p:nvSpPr>
          <p:spPr bwMode="auto">
            <a:xfrm>
              <a:off x="2983" y="1095"/>
              <a:ext cx="156"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C3</a:t>
              </a:r>
            </a:p>
          </p:txBody>
        </p:sp>
        <p:sp>
          <p:nvSpPr>
            <p:cNvPr id="47204" name="Text Box 97"/>
            <p:cNvSpPr txBox="1">
              <a:spLocks noChangeArrowheads="1"/>
            </p:cNvSpPr>
            <p:nvPr/>
          </p:nvSpPr>
          <p:spPr bwMode="auto">
            <a:xfrm>
              <a:off x="3194" y="993"/>
              <a:ext cx="15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C1</a:t>
              </a:r>
            </a:p>
          </p:txBody>
        </p:sp>
        <p:sp>
          <p:nvSpPr>
            <p:cNvPr id="47205" name="Text Box 98"/>
            <p:cNvSpPr txBox="1">
              <a:spLocks noChangeArrowheads="1"/>
            </p:cNvSpPr>
            <p:nvPr/>
          </p:nvSpPr>
          <p:spPr bwMode="auto">
            <a:xfrm>
              <a:off x="3181" y="1182"/>
              <a:ext cx="15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C2</a:t>
              </a:r>
            </a:p>
          </p:txBody>
        </p:sp>
        <p:sp>
          <p:nvSpPr>
            <p:cNvPr id="47206" name="Freeform 99"/>
            <p:cNvSpPr>
              <a:spLocks noChangeArrowheads="1"/>
            </p:cNvSpPr>
            <p:nvPr/>
          </p:nvSpPr>
          <p:spPr bwMode="auto">
            <a:xfrm>
              <a:off x="3450" y="957"/>
              <a:ext cx="410" cy="187"/>
            </a:xfrm>
            <a:custGeom>
              <a:avLst/>
              <a:gdLst>
                <a:gd name="T0" fmla="*/ 0 w 478"/>
                <a:gd name="T1" fmla="*/ 82 h 205"/>
                <a:gd name="T2" fmla="*/ 69 w 478"/>
                <a:gd name="T3" fmla="*/ 82 h 205"/>
                <a:gd name="T4" fmla="*/ 103 w 478"/>
                <a:gd name="T5" fmla="*/ 0 h 205"/>
                <a:gd name="T6" fmla="*/ 33 w 478"/>
                <a:gd name="T7" fmla="*/ 0 h 205"/>
                <a:gd name="T8" fmla="*/ 0 60000 65536"/>
                <a:gd name="T9" fmla="*/ 0 60000 65536"/>
                <a:gd name="T10" fmla="*/ 0 60000 65536"/>
                <a:gd name="T11" fmla="*/ 0 60000 65536"/>
                <a:gd name="T12" fmla="*/ 0 w 478"/>
                <a:gd name="T13" fmla="*/ 0 h 205"/>
                <a:gd name="T14" fmla="*/ 478 w 478"/>
                <a:gd name="T15" fmla="*/ 205 h 205"/>
              </a:gdLst>
              <a:ahLst/>
              <a:cxnLst>
                <a:cxn ang="T8">
                  <a:pos x="T0" y="T1"/>
                </a:cxn>
                <a:cxn ang="T9">
                  <a:pos x="T2" y="T3"/>
                </a:cxn>
                <a:cxn ang="T10">
                  <a:pos x="T4" y="T5"/>
                </a:cxn>
                <a:cxn ang="T11">
                  <a:pos x="T6" y="T7"/>
                </a:cxn>
              </a:cxnLst>
              <a:rect l="T12" t="T13" r="T14" b="T15"/>
              <a:pathLst>
                <a:path w="478" h="205">
                  <a:moveTo>
                    <a:pt x="0" y="205"/>
                  </a:moveTo>
                  <a:lnTo>
                    <a:pt x="318" y="205"/>
                  </a:lnTo>
                  <a:lnTo>
                    <a:pt x="478" y="0"/>
                  </a:lnTo>
                  <a:lnTo>
                    <a:pt x="158" y="0"/>
                  </a:lnTo>
                  <a:lnTo>
                    <a:pt x="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07" name="Freeform 100"/>
            <p:cNvSpPr>
              <a:spLocks noChangeArrowheads="1"/>
            </p:cNvSpPr>
            <p:nvPr/>
          </p:nvSpPr>
          <p:spPr bwMode="auto">
            <a:xfrm>
              <a:off x="3450" y="771"/>
              <a:ext cx="410" cy="186"/>
            </a:xfrm>
            <a:custGeom>
              <a:avLst/>
              <a:gdLst>
                <a:gd name="T0" fmla="*/ 33 w 478"/>
                <a:gd name="T1" fmla="*/ 81 h 204"/>
                <a:gd name="T2" fmla="*/ 103 w 478"/>
                <a:gd name="T3" fmla="*/ 81 h 204"/>
                <a:gd name="T4" fmla="*/ 69 w 478"/>
                <a:gd name="T5" fmla="*/ 0 h 204"/>
                <a:gd name="T6" fmla="*/ 0 w 478"/>
                <a:gd name="T7" fmla="*/ 0 h 204"/>
                <a:gd name="T8" fmla="*/ 0 60000 65536"/>
                <a:gd name="T9" fmla="*/ 0 60000 65536"/>
                <a:gd name="T10" fmla="*/ 0 60000 65536"/>
                <a:gd name="T11" fmla="*/ 0 60000 65536"/>
                <a:gd name="T12" fmla="*/ 0 w 478"/>
                <a:gd name="T13" fmla="*/ 0 h 204"/>
                <a:gd name="T14" fmla="*/ 478 w 478"/>
                <a:gd name="T15" fmla="*/ 204 h 204"/>
              </a:gdLst>
              <a:ahLst/>
              <a:cxnLst>
                <a:cxn ang="T8">
                  <a:pos x="T0" y="T1"/>
                </a:cxn>
                <a:cxn ang="T9">
                  <a:pos x="T2" y="T3"/>
                </a:cxn>
                <a:cxn ang="T10">
                  <a:pos x="T4" y="T5"/>
                </a:cxn>
                <a:cxn ang="T11">
                  <a:pos x="T6" y="T7"/>
                </a:cxn>
              </a:cxnLst>
              <a:rect l="T12" t="T13" r="T14" b="T15"/>
              <a:pathLst>
                <a:path w="478" h="204">
                  <a:moveTo>
                    <a:pt x="158" y="204"/>
                  </a:moveTo>
                  <a:lnTo>
                    <a:pt x="478" y="204"/>
                  </a:lnTo>
                  <a:lnTo>
                    <a:pt x="318" y="0"/>
                  </a:lnTo>
                  <a:lnTo>
                    <a:pt x="0" y="0"/>
                  </a:lnTo>
                  <a:lnTo>
                    <a:pt x="158" y="204"/>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08" name="Freeform 101"/>
            <p:cNvSpPr>
              <a:spLocks noChangeArrowheads="1"/>
            </p:cNvSpPr>
            <p:nvPr/>
          </p:nvSpPr>
          <p:spPr bwMode="auto">
            <a:xfrm>
              <a:off x="3314" y="771"/>
              <a:ext cx="272" cy="373"/>
            </a:xfrm>
            <a:custGeom>
              <a:avLst/>
              <a:gdLst>
                <a:gd name="T0" fmla="*/ 0 w 317"/>
                <a:gd name="T1" fmla="*/ 81 h 409"/>
                <a:gd name="T2" fmla="*/ 33 w 317"/>
                <a:gd name="T3" fmla="*/ 162 h 409"/>
                <a:gd name="T4" fmla="*/ 70 w 317"/>
                <a:gd name="T5" fmla="*/ 81 h 409"/>
                <a:gd name="T6" fmla="*/ 33 w 317"/>
                <a:gd name="T7" fmla="*/ 0 h 409"/>
                <a:gd name="T8" fmla="*/ 0 60000 65536"/>
                <a:gd name="T9" fmla="*/ 0 60000 65536"/>
                <a:gd name="T10" fmla="*/ 0 60000 65536"/>
                <a:gd name="T11" fmla="*/ 0 60000 65536"/>
                <a:gd name="T12" fmla="*/ 0 w 317"/>
                <a:gd name="T13" fmla="*/ 0 h 409"/>
                <a:gd name="T14" fmla="*/ 317 w 317"/>
                <a:gd name="T15" fmla="*/ 409 h 409"/>
              </a:gdLst>
              <a:ahLst/>
              <a:cxnLst>
                <a:cxn ang="T8">
                  <a:pos x="T0" y="T1"/>
                </a:cxn>
                <a:cxn ang="T9">
                  <a:pos x="T2" y="T3"/>
                </a:cxn>
                <a:cxn ang="T10">
                  <a:pos x="T4" y="T5"/>
                </a:cxn>
                <a:cxn ang="T11">
                  <a:pos x="T6" y="T7"/>
                </a:cxn>
              </a:cxnLst>
              <a:rect l="T12" t="T13" r="T14" b="T15"/>
              <a:pathLst>
                <a:path w="317" h="409">
                  <a:moveTo>
                    <a:pt x="0" y="204"/>
                  </a:moveTo>
                  <a:lnTo>
                    <a:pt x="159" y="409"/>
                  </a:lnTo>
                  <a:lnTo>
                    <a:pt x="317" y="204"/>
                  </a:lnTo>
                  <a:lnTo>
                    <a:pt x="159" y="0"/>
                  </a:lnTo>
                  <a:lnTo>
                    <a:pt x="0" y="204"/>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09" name="Text Box 102"/>
            <p:cNvSpPr txBox="1">
              <a:spLocks noChangeArrowheads="1"/>
            </p:cNvSpPr>
            <p:nvPr/>
          </p:nvSpPr>
          <p:spPr bwMode="auto">
            <a:xfrm>
              <a:off x="3391" y="916"/>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A3</a:t>
              </a:r>
            </a:p>
          </p:txBody>
        </p:sp>
        <p:sp>
          <p:nvSpPr>
            <p:cNvPr id="47210" name="Text Box 103"/>
            <p:cNvSpPr txBox="1">
              <a:spLocks noChangeArrowheads="1"/>
            </p:cNvSpPr>
            <p:nvPr/>
          </p:nvSpPr>
          <p:spPr bwMode="auto">
            <a:xfrm>
              <a:off x="3603" y="814"/>
              <a:ext cx="14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A1</a:t>
              </a:r>
            </a:p>
          </p:txBody>
        </p:sp>
        <p:sp>
          <p:nvSpPr>
            <p:cNvPr id="47211" name="Text Box 104"/>
            <p:cNvSpPr txBox="1">
              <a:spLocks noChangeArrowheads="1"/>
            </p:cNvSpPr>
            <p:nvPr/>
          </p:nvSpPr>
          <p:spPr bwMode="auto">
            <a:xfrm>
              <a:off x="3589" y="1001"/>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A2</a:t>
              </a:r>
            </a:p>
          </p:txBody>
        </p:sp>
        <p:sp>
          <p:nvSpPr>
            <p:cNvPr id="47212" name="Freeform 105"/>
            <p:cNvSpPr>
              <a:spLocks noChangeArrowheads="1"/>
            </p:cNvSpPr>
            <p:nvPr/>
          </p:nvSpPr>
          <p:spPr bwMode="auto">
            <a:xfrm>
              <a:off x="3450" y="1329"/>
              <a:ext cx="410" cy="187"/>
            </a:xfrm>
            <a:custGeom>
              <a:avLst/>
              <a:gdLst>
                <a:gd name="T0" fmla="*/ 0 w 478"/>
                <a:gd name="T1" fmla="*/ 82 h 205"/>
                <a:gd name="T2" fmla="*/ 69 w 478"/>
                <a:gd name="T3" fmla="*/ 82 h 205"/>
                <a:gd name="T4" fmla="*/ 103 w 478"/>
                <a:gd name="T5" fmla="*/ 0 h 205"/>
                <a:gd name="T6" fmla="*/ 33 w 478"/>
                <a:gd name="T7" fmla="*/ 0 h 205"/>
                <a:gd name="T8" fmla="*/ 0 60000 65536"/>
                <a:gd name="T9" fmla="*/ 0 60000 65536"/>
                <a:gd name="T10" fmla="*/ 0 60000 65536"/>
                <a:gd name="T11" fmla="*/ 0 60000 65536"/>
                <a:gd name="T12" fmla="*/ 0 w 478"/>
                <a:gd name="T13" fmla="*/ 0 h 205"/>
                <a:gd name="T14" fmla="*/ 478 w 478"/>
                <a:gd name="T15" fmla="*/ 205 h 205"/>
              </a:gdLst>
              <a:ahLst/>
              <a:cxnLst>
                <a:cxn ang="T8">
                  <a:pos x="T0" y="T1"/>
                </a:cxn>
                <a:cxn ang="T9">
                  <a:pos x="T2" y="T3"/>
                </a:cxn>
                <a:cxn ang="T10">
                  <a:pos x="T4" y="T5"/>
                </a:cxn>
                <a:cxn ang="T11">
                  <a:pos x="T6" y="T7"/>
                </a:cxn>
              </a:cxnLst>
              <a:rect l="T12" t="T13" r="T14" b="T15"/>
              <a:pathLst>
                <a:path w="478" h="205">
                  <a:moveTo>
                    <a:pt x="0" y="205"/>
                  </a:moveTo>
                  <a:lnTo>
                    <a:pt x="318" y="205"/>
                  </a:lnTo>
                  <a:lnTo>
                    <a:pt x="478" y="0"/>
                  </a:lnTo>
                  <a:lnTo>
                    <a:pt x="158" y="0"/>
                  </a:lnTo>
                  <a:lnTo>
                    <a:pt x="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13" name="Freeform 106"/>
            <p:cNvSpPr>
              <a:spLocks noChangeArrowheads="1"/>
            </p:cNvSpPr>
            <p:nvPr/>
          </p:nvSpPr>
          <p:spPr bwMode="auto">
            <a:xfrm>
              <a:off x="3450" y="1144"/>
              <a:ext cx="410" cy="185"/>
            </a:xfrm>
            <a:custGeom>
              <a:avLst/>
              <a:gdLst>
                <a:gd name="T0" fmla="*/ 33 w 478"/>
                <a:gd name="T1" fmla="*/ 81 h 203"/>
                <a:gd name="T2" fmla="*/ 103 w 478"/>
                <a:gd name="T3" fmla="*/ 81 h 203"/>
                <a:gd name="T4" fmla="*/ 69 w 478"/>
                <a:gd name="T5" fmla="*/ 0 h 203"/>
                <a:gd name="T6" fmla="*/ 0 w 478"/>
                <a:gd name="T7" fmla="*/ 0 h 203"/>
                <a:gd name="T8" fmla="*/ 0 60000 65536"/>
                <a:gd name="T9" fmla="*/ 0 60000 65536"/>
                <a:gd name="T10" fmla="*/ 0 60000 65536"/>
                <a:gd name="T11" fmla="*/ 0 60000 65536"/>
                <a:gd name="T12" fmla="*/ 0 w 478"/>
                <a:gd name="T13" fmla="*/ 0 h 203"/>
                <a:gd name="T14" fmla="*/ 478 w 478"/>
                <a:gd name="T15" fmla="*/ 203 h 203"/>
              </a:gdLst>
              <a:ahLst/>
              <a:cxnLst>
                <a:cxn ang="T8">
                  <a:pos x="T0" y="T1"/>
                </a:cxn>
                <a:cxn ang="T9">
                  <a:pos x="T2" y="T3"/>
                </a:cxn>
                <a:cxn ang="T10">
                  <a:pos x="T4" y="T5"/>
                </a:cxn>
                <a:cxn ang="T11">
                  <a:pos x="T6" y="T7"/>
                </a:cxn>
              </a:cxnLst>
              <a:rect l="T12" t="T13" r="T14" b="T15"/>
              <a:pathLst>
                <a:path w="478" h="203">
                  <a:moveTo>
                    <a:pt x="158" y="203"/>
                  </a:moveTo>
                  <a:lnTo>
                    <a:pt x="478" y="203"/>
                  </a:lnTo>
                  <a:lnTo>
                    <a:pt x="318" y="0"/>
                  </a:lnTo>
                  <a:lnTo>
                    <a:pt x="0" y="0"/>
                  </a:lnTo>
                  <a:lnTo>
                    <a:pt x="158" y="203"/>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14" name="Freeform 107"/>
            <p:cNvSpPr>
              <a:spLocks noChangeArrowheads="1"/>
            </p:cNvSpPr>
            <p:nvPr/>
          </p:nvSpPr>
          <p:spPr bwMode="auto">
            <a:xfrm>
              <a:off x="3314" y="1144"/>
              <a:ext cx="272" cy="372"/>
            </a:xfrm>
            <a:custGeom>
              <a:avLst/>
              <a:gdLst>
                <a:gd name="T0" fmla="*/ 0 w 317"/>
                <a:gd name="T1" fmla="*/ 81 h 408"/>
                <a:gd name="T2" fmla="*/ 33 w 317"/>
                <a:gd name="T3" fmla="*/ 161 h 408"/>
                <a:gd name="T4" fmla="*/ 70 w 317"/>
                <a:gd name="T5" fmla="*/ 81 h 408"/>
                <a:gd name="T6" fmla="*/ 33 w 317"/>
                <a:gd name="T7" fmla="*/ 0 h 408"/>
                <a:gd name="T8" fmla="*/ 0 60000 65536"/>
                <a:gd name="T9" fmla="*/ 0 60000 65536"/>
                <a:gd name="T10" fmla="*/ 0 60000 65536"/>
                <a:gd name="T11" fmla="*/ 0 60000 65536"/>
                <a:gd name="T12" fmla="*/ 0 w 317"/>
                <a:gd name="T13" fmla="*/ 0 h 408"/>
                <a:gd name="T14" fmla="*/ 317 w 317"/>
                <a:gd name="T15" fmla="*/ 408 h 408"/>
              </a:gdLst>
              <a:ahLst/>
              <a:cxnLst>
                <a:cxn ang="T8">
                  <a:pos x="T0" y="T1"/>
                </a:cxn>
                <a:cxn ang="T9">
                  <a:pos x="T2" y="T3"/>
                </a:cxn>
                <a:cxn ang="T10">
                  <a:pos x="T4" y="T5"/>
                </a:cxn>
                <a:cxn ang="T11">
                  <a:pos x="T6" y="T7"/>
                </a:cxn>
              </a:cxnLst>
              <a:rect l="T12" t="T13" r="T14" b="T15"/>
              <a:pathLst>
                <a:path w="317" h="408">
                  <a:moveTo>
                    <a:pt x="0" y="203"/>
                  </a:moveTo>
                  <a:lnTo>
                    <a:pt x="159" y="408"/>
                  </a:lnTo>
                  <a:lnTo>
                    <a:pt x="317" y="203"/>
                  </a:lnTo>
                  <a:lnTo>
                    <a:pt x="159" y="0"/>
                  </a:lnTo>
                  <a:lnTo>
                    <a:pt x="0" y="203"/>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15" name="Text Box 108"/>
            <p:cNvSpPr txBox="1">
              <a:spLocks noChangeArrowheads="1"/>
            </p:cNvSpPr>
            <p:nvPr/>
          </p:nvSpPr>
          <p:spPr bwMode="auto">
            <a:xfrm>
              <a:off x="3393" y="1287"/>
              <a:ext cx="14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B3</a:t>
              </a:r>
            </a:p>
          </p:txBody>
        </p:sp>
        <p:sp>
          <p:nvSpPr>
            <p:cNvPr id="47216" name="Text Box 109"/>
            <p:cNvSpPr txBox="1">
              <a:spLocks noChangeArrowheads="1"/>
            </p:cNvSpPr>
            <p:nvPr/>
          </p:nvSpPr>
          <p:spPr bwMode="auto">
            <a:xfrm>
              <a:off x="3603" y="1184"/>
              <a:ext cx="14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B1</a:t>
              </a:r>
            </a:p>
          </p:txBody>
        </p:sp>
        <p:sp>
          <p:nvSpPr>
            <p:cNvPr id="47217" name="Text Box 110"/>
            <p:cNvSpPr txBox="1">
              <a:spLocks noChangeArrowheads="1"/>
            </p:cNvSpPr>
            <p:nvPr/>
          </p:nvSpPr>
          <p:spPr bwMode="auto">
            <a:xfrm>
              <a:off x="3589" y="1369"/>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B2</a:t>
              </a:r>
            </a:p>
          </p:txBody>
        </p:sp>
        <p:sp>
          <p:nvSpPr>
            <p:cNvPr id="47218" name="Freeform 111"/>
            <p:cNvSpPr>
              <a:spLocks noChangeArrowheads="1"/>
            </p:cNvSpPr>
            <p:nvPr/>
          </p:nvSpPr>
          <p:spPr bwMode="auto">
            <a:xfrm>
              <a:off x="3450" y="1703"/>
              <a:ext cx="410" cy="186"/>
            </a:xfrm>
            <a:custGeom>
              <a:avLst/>
              <a:gdLst>
                <a:gd name="T0" fmla="*/ 0 w 478"/>
                <a:gd name="T1" fmla="*/ 81 h 204"/>
                <a:gd name="T2" fmla="*/ 69 w 478"/>
                <a:gd name="T3" fmla="*/ 81 h 204"/>
                <a:gd name="T4" fmla="*/ 103 w 478"/>
                <a:gd name="T5" fmla="*/ 0 h 204"/>
                <a:gd name="T6" fmla="*/ 33 w 478"/>
                <a:gd name="T7" fmla="*/ 0 h 204"/>
                <a:gd name="T8" fmla="*/ 0 60000 65536"/>
                <a:gd name="T9" fmla="*/ 0 60000 65536"/>
                <a:gd name="T10" fmla="*/ 0 60000 65536"/>
                <a:gd name="T11" fmla="*/ 0 60000 65536"/>
                <a:gd name="T12" fmla="*/ 0 w 478"/>
                <a:gd name="T13" fmla="*/ 0 h 204"/>
                <a:gd name="T14" fmla="*/ 478 w 478"/>
                <a:gd name="T15" fmla="*/ 204 h 204"/>
              </a:gdLst>
              <a:ahLst/>
              <a:cxnLst>
                <a:cxn ang="T8">
                  <a:pos x="T0" y="T1"/>
                </a:cxn>
                <a:cxn ang="T9">
                  <a:pos x="T2" y="T3"/>
                </a:cxn>
                <a:cxn ang="T10">
                  <a:pos x="T4" y="T5"/>
                </a:cxn>
                <a:cxn ang="T11">
                  <a:pos x="T6" y="T7"/>
                </a:cxn>
              </a:cxnLst>
              <a:rect l="T12" t="T13" r="T14" b="T15"/>
              <a:pathLst>
                <a:path w="478" h="204">
                  <a:moveTo>
                    <a:pt x="0" y="204"/>
                  </a:moveTo>
                  <a:lnTo>
                    <a:pt x="318" y="204"/>
                  </a:lnTo>
                  <a:lnTo>
                    <a:pt x="478" y="0"/>
                  </a:lnTo>
                  <a:lnTo>
                    <a:pt x="158" y="0"/>
                  </a:lnTo>
                  <a:lnTo>
                    <a:pt x="0" y="204"/>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19" name="Freeform 112"/>
            <p:cNvSpPr>
              <a:spLocks noChangeArrowheads="1"/>
            </p:cNvSpPr>
            <p:nvPr/>
          </p:nvSpPr>
          <p:spPr bwMode="auto">
            <a:xfrm>
              <a:off x="3450" y="1516"/>
              <a:ext cx="410" cy="187"/>
            </a:xfrm>
            <a:custGeom>
              <a:avLst/>
              <a:gdLst>
                <a:gd name="T0" fmla="*/ 33 w 478"/>
                <a:gd name="T1" fmla="*/ 82 h 205"/>
                <a:gd name="T2" fmla="*/ 103 w 478"/>
                <a:gd name="T3" fmla="*/ 82 h 205"/>
                <a:gd name="T4" fmla="*/ 69 w 478"/>
                <a:gd name="T5" fmla="*/ 0 h 205"/>
                <a:gd name="T6" fmla="*/ 0 w 478"/>
                <a:gd name="T7" fmla="*/ 0 h 205"/>
                <a:gd name="T8" fmla="*/ 0 60000 65536"/>
                <a:gd name="T9" fmla="*/ 0 60000 65536"/>
                <a:gd name="T10" fmla="*/ 0 60000 65536"/>
                <a:gd name="T11" fmla="*/ 0 60000 65536"/>
                <a:gd name="T12" fmla="*/ 0 w 478"/>
                <a:gd name="T13" fmla="*/ 0 h 205"/>
                <a:gd name="T14" fmla="*/ 478 w 478"/>
                <a:gd name="T15" fmla="*/ 205 h 205"/>
              </a:gdLst>
              <a:ahLst/>
              <a:cxnLst>
                <a:cxn ang="T8">
                  <a:pos x="T0" y="T1"/>
                </a:cxn>
                <a:cxn ang="T9">
                  <a:pos x="T2" y="T3"/>
                </a:cxn>
                <a:cxn ang="T10">
                  <a:pos x="T4" y="T5"/>
                </a:cxn>
                <a:cxn ang="T11">
                  <a:pos x="T6" y="T7"/>
                </a:cxn>
              </a:cxnLst>
              <a:rect l="T12" t="T13" r="T14" b="T15"/>
              <a:pathLst>
                <a:path w="478" h="205">
                  <a:moveTo>
                    <a:pt x="158" y="205"/>
                  </a:moveTo>
                  <a:lnTo>
                    <a:pt x="478" y="205"/>
                  </a:lnTo>
                  <a:lnTo>
                    <a:pt x="318" y="0"/>
                  </a:lnTo>
                  <a:lnTo>
                    <a:pt x="0" y="0"/>
                  </a:lnTo>
                  <a:lnTo>
                    <a:pt x="158"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20" name="Freeform 113"/>
            <p:cNvSpPr>
              <a:spLocks noChangeArrowheads="1"/>
            </p:cNvSpPr>
            <p:nvPr/>
          </p:nvSpPr>
          <p:spPr bwMode="auto">
            <a:xfrm>
              <a:off x="3314" y="1516"/>
              <a:ext cx="272" cy="373"/>
            </a:xfrm>
            <a:custGeom>
              <a:avLst/>
              <a:gdLst>
                <a:gd name="T0" fmla="*/ 0 w 317"/>
                <a:gd name="T1" fmla="*/ 82 h 409"/>
                <a:gd name="T2" fmla="*/ 33 w 317"/>
                <a:gd name="T3" fmla="*/ 162 h 409"/>
                <a:gd name="T4" fmla="*/ 70 w 317"/>
                <a:gd name="T5" fmla="*/ 82 h 409"/>
                <a:gd name="T6" fmla="*/ 33 w 317"/>
                <a:gd name="T7" fmla="*/ 0 h 409"/>
                <a:gd name="T8" fmla="*/ 0 60000 65536"/>
                <a:gd name="T9" fmla="*/ 0 60000 65536"/>
                <a:gd name="T10" fmla="*/ 0 60000 65536"/>
                <a:gd name="T11" fmla="*/ 0 60000 65536"/>
                <a:gd name="T12" fmla="*/ 0 w 317"/>
                <a:gd name="T13" fmla="*/ 0 h 409"/>
                <a:gd name="T14" fmla="*/ 317 w 317"/>
                <a:gd name="T15" fmla="*/ 409 h 409"/>
              </a:gdLst>
              <a:ahLst/>
              <a:cxnLst>
                <a:cxn ang="T8">
                  <a:pos x="T0" y="T1"/>
                </a:cxn>
                <a:cxn ang="T9">
                  <a:pos x="T2" y="T3"/>
                </a:cxn>
                <a:cxn ang="T10">
                  <a:pos x="T4" y="T5"/>
                </a:cxn>
                <a:cxn ang="T11">
                  <a:pos x="T6" y="T7"/>
                </a:cxn>
              </a:cxnLst>
              <a:rect l="T12" t="T13" r="T14" b="T15"/>
              <a:pathLst>
                <a:path w="317" h="409">
                  <a:moveTo>
                    <a:pt x="0" y="205"/>
                  </a:moveTo>
                  <a:lnTo>
                    <a:pt x="159" y="409"/>
                  </a:lnTo>
                  <a:lnTo>
                    <a:pt x="317" y="205"/>
                  </a:lnTo>
                  <a:lnTo>
                    <a:pt x="159" y="0"/>
                  </a:lnTo>
                  <a:lnTo>
                    <a:pt x="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21" name="Text Box 114"/>
            <p:cNvSpPr txBox="1">
              <a:spLocks noChangeArrowheads="1"/>
            </p:cNvSpPr>
            <p:nvPr/>
          </p:nvSpPr>
          <p:spPr bwMode="auto">
            <a:xfrm>
              <a:off x="3391" y="1658"/>
              <a:ext cx="15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C3</a:t>
              </a:r>
            </a:p>
          </p:txBody>
        </p:sp>
        <p:sp>
          <p:nvSpPr>
            <p:cNvPr id="47222" name="Text Box 115"/>
            <p:cNvSpPr txBox="1">
              <a:spLocks noChangeArrowheads="1"/>
            </p:cNvSpPr>
            <p:nvPr/>
          </p:nvSpPr>
          <p:spPr bwMode="auto">
            <a:xfrm>
              <a:off x="3603" y="1561"/>
              <a:ext cx="15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C1</a:t>
              </a:r>
            </a:p>
          </p:txBody>
        </p:sp>
        <p:sp>
          <p:nvSpPr>
            <p:cNvPr id="47223" name="Text Box 116"/>
            <p:cNvSpPr txBox="1">
              <a:spLocks noChangeArrowheads="1"/>
            </p:cNvSpPr>
            <p:nvPr/>
          </p:nvSpPr>
          <p:spPr bwMode="auto">
            <a:xfrm>
              <a:off x="3592" y="1747"/>
              <a:ext cx="15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C2</a:t>
              </a:r>
            </a:p>
          </p:txBody>
        </p:sp>
        <p:sp>
          <p:nvSpPr>
            <p:cNvPr id="47224" name="Freeform 117"/>
            <p:cNvSpPr>
              <a:spLocks noChangeArrowheads="1"/>
            </p:cNvSpPr>
            <p:nvPr/>
          </p:nvSpPr>
          <p:spPr bwMode="auto">
            <a:xfrm>
              <a:off x="3450" y="2076"/>
              <a:ext cx="410" cy="185"/>
            </a:xfrm>
            <a:custGeom>
              <a:avLst/>
              <a:gdLst>
                <a:gd name="T0" fmla="*/ 0 w 478"/>
                <a:gd name="T1" fmla="*/ 81 h 203"/>
                <a:gd name="T2" fmla="*/ 69 w 478"/>
                <a:gd name="T3" fmla="*/ 81 h 203"/>
                <a:gd name="T4" fmla="*/ 103 w 478"/>
                <a:gd name="T5" fmla="*/ 0 h 203"/>
                <a:gd name="T6" fmla="*/ 33 w 478"/>
                <a:gd name="T7" fmla="*/ 0 h 203"/>
                <a:gd name="T8" fmla="*/ 0 60000 65536"/>
                <a:gd name="T9" fmla="*/ 0 60000 65536"/>
                <a:gd name="T10" fmla="*/ 0 60000 65536"/>
                <a:gd name="T11" fmla="*/ 0 60000 65536"/>
                <a:gd name="T12" fmla="*/ 0 w 478"/>
                <a:gd name="T13" fmla="*/ 0 h 203"/>
                <a:gd name="T14" fmla="*/ 478 w 478"/>
                <a:gd name="T15" fmla="*/ 203 h 203"/>
              </a:gdLst>
              <a:ahLst/>
              <a:cxnLst>
                <a:cxn ang="T8">
                  <a:pos x="T0" y="T1"/>
                </a:cxn>
                <a:cxn ang="T9">
                  <a:pos x="T2" y="T3"/>
                </a:cxn>
                <a:cxn ang="T10">
                  <a:pos x="T4" y="T5"/>
                </a:cxn>
                <a:cxn ang="T11">
                  <a:pos x="T6" y="T7"/>
                </a:cxn>
              </a:cxnLst>
              <a:rect l="T12" t="T13" r="T14" b="T15"/>
              <a:pathLst>
                <a:path w="478" h="203">
                  <a:moveTo>
                    <a:pt x="0" y="203"/>
                  </a:moveTo>
                  <a:lnTo>
                    <a:pt x="318" y="203"/>
                  </a:lnTo>
                  <a:lnTo>
                    <a:pt x="478" y="0"/>
                  </a:lnTo>
                  <a:lnTo>
                    <a:pt x="158" y="0"/>
                  </a:lnTo>
                  <a:lnTo>
                    <a:pt x="0" y="203"/>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25" name="Freeform 118"/>
            <p:cNvSpPr>
              <a:spLocks noChangeArrowheads="1"/>
            </p:cNvSpPr>
            <p:nvPr/>
          </p:nvSpPr>
          <p:spPr bwMode="auto">
            <a:xfrm>
              <a:off x="3450" y="1889"/>
              <a:ext cx="410" cy="187"/>
            </a:xfrm>
            <a:custGeom>
              <a:avLst/>
              <a:gdLst>
                <a:gd name="T0" fmla="*/ 33 w 478"/>
                <a:gd name="T1" fmla="*/ 82 h 205"/>
                <a:gd name="T2" fmla="*/ 103 w 478"/>
                <a:gd name="T3" fmla="*/ 82 h 205"/>
                <a:gd name="T4" fmla="*/ 69 w 478"/>
                <a:gd name="T5" fmla="*/ 0 h 205"/>
                <a:gd name="T6" fmla="*/ 0 w 478"/>
                <a:gd name="T7" fmla="*/ 0 h 205"/>
                <a:gd name="T8" fmla="*/ 0 60000 65536"/>
                <a:gd name="T9" fmla="*/ 0 60000 65536"/>
                <a:gd name="T10" fmla="*/ 0 60000 65536"/>
                <a:gd name="T11" fmla="*/ 0 60000 65536"/>
                <a:gd name="T12" fmla="*/ 0 w 478"/>
                <a:gd name="T13" fmla="*/ 0 h 205"/>
                <a:gd name="T14" fmla="*/ 478 w 478"/>
                <a:gd name="T15" fmla="*/ 205 h 205"/>
              </a:gdLst>
              <a:ahLst/>
              <a:cxnLst>
                <a:cxn ang="T8">
                  <a:pos x="T0" y="T1"/>
                </a:cxn>
                <a:cxn ang="T9">
                  <a:pos x="T2" y="T3"/>
                </a:cxn>
                <a:cxn ang="T10">
                  <a:pos x="T4" y="T5"/>
                </a:cxn>
                <a:cxn ang="T11">
                  <a:pos x="T6" y="T7"/>
                </a:cxn>
              </a:cxnLst>
              <a:rect l="T12" t="T13" r="T14" b="T15"/>
              <a:pathLst>
                <a:path w="478" h="205">
                  <a:moveTo>
                    <a:pt x="158" y="205"/>
                  </a:moveTo>
                  <a:lnTo>
                    <a:pt x="478" y="205"/>
                  </a:lnTo>
                  <a:lnTo>
                    <a:pt x="318" y="0"/>
                  </a:lnTo>
                  <a:lnTo>
                    <a:pt x="0" y="0"/>
                  </a:lnTo>
                  <a:lnTo>
                    <a:pt x="158"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26" name="Freeform 119"/>
            <p:cNvSpPr>
              <a:spLocks noChangeArrowheads="1"/>
            </p:cNvSpPr>
            <p:nvPr/>
          </p:nvSpPr>
          <p:spPr bwMode="auto">
            <a:xfrm>
              <a:off x="3314" y="1889"/>
              <a:ext cx="272" cy="372"/>
            </a:xfrm>
            <a:custGeom>
              <a:avLst/>
              <a:gdLst>
                <a:gd name="T0" fmla="*/ 0 w 317"/>
                <a:gd name="T1" fmla="*/ 81 h 408"/>
                <a:gd name="T2" fmla="*/ 33 w 317"/>
                <a:gd name="T3" fmla="*/ 161 h 408"/>
                <a:gd name="T4" fmla="*/ 70 w 317"/>
                <a:gd name="T5" fmla="*/ 81 h 408"/>
                <a:gd name="T6" fmla="*/ 33 w 317"/>
                <a:gd name="T7" fmla="*/ 0 h 408"/>
                <a:gd name="T8" fmla="*/ 0 60000 65536"/>
                <a:gd name="T9" fmla="*/ 0 60000 65536"/>
                <a:gd name="T10" fmla="*/ 0 60000 65536"/>
                <a:gd name="T11" fmla="*/ 0 60000 65536"/>
                <a:gd name="T12" fmla="*/ 0 w 317"/>
                <a:gd name="T13" fmla="*/ 0 h 408"/>
                <a:gd name="T14" fmla="*/ 317 w 317"/>
                <a:gd name="T15" fmla="*/ 408 h 408"/>
              </a:gdLst>
              <a:ahLst/>
              <a:cxnLst>
                <a:cxn ang="T8">
                  <a:pos x="T0" y="T1"/>
                </a:cxn>
                <a:cxn ang="T9">
                  <a:pos x="T2" y="T3"/>
                </a:cxn>
                <a:cxn ang="T10">
                  <a:pos x="T4" y="T5"/>
                </a:cxn>
                <a:cxn ang="T11">
                  <a:pos x="T6" y="T7"/>
                </a:cxn>
              </a:cxnLst>
              <a:rect l="T12" t="T13" r="T14" b="T15"/>
              <a:pathLst>
                <a:path w="317" h="408">
                  <a:moveTo>
                    <a:pt x="0" y="205"/>
                  </a:moveTo>
                  <a:lnTo>
                    <a:pt x="159" y="408"/>
                  </a:lnTo>
                  <a:lnTo>
                    <a:pt x="317" y="205"/>
                  </a:lnTo>
                  <a:lnTo>
                    <a:pt x="159" y="0"/>
                  </a:lnTo>
                  <a:lnTo>
                    <a:pt x="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27" name="Text Box 120"/>
            <p:cNvSpPr txBox="1">
              <a:spLocks noChangeArrowheads="1"/>
            </p:cNvSpPr>
            <p:nvPr/>
          </p:nvSpPr>
          <p:spPr bwMode="auto">
            <a:xfrm>
              <a:off x="3391" y="2035"/>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A3</a:t>
              </a:r>
            </a:p>
          </p:txBody>
        </p:sp>
        <p:sp>
          <p:nvSpPr>
            <p:cNvPr id="47228" name="Text Box 121"/>
            <p:cNvSpPr txBox="1">
              <a:spLocks noChangeArrowheads="1"/>
            </p:cNvSpPr>
            <p:nvPr/>
          </p:nvSpPr>
          <p:spPr bwMode="auto">
            <a:xfrm>
              <a:off x="3604" y="1931"/>
              <a:ext cx="146"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A1</a:t>
              </a:r>
            </a:p>
          </p:txBody>
        </p:sp>
        <p:sp>
          <p:nvSpPr>
            <p:cNvPr id="47229" name="Text Box 122"/>
            <p:cNvSpPr txBox="1">
              <a:spLocks noChangeArrowheads="1"/>
            </p:cNvSpPr>
            <p:nvPr/>
          </p:nvSpPr>
          <p:spPr bwMode="auto">
            <a:xfrm>
              <a:off x="3589" y="2120"/>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A2</a:t>
              </a:r>
            </a:p>
          </p:txBody>
        </p:sp>
        <p:sp>
          <p:nvSpPr>
            <p:cNvPr id="47230" name="Freeform 123"/>
            <p:cNvSpPr>
              <a:spLocks noChangeArrowheads="1"/>
            </p:cNvSpPr>
            <p:nvPr/>
          </p:nvSpPr>
          <p:spPr bwMode="auto">
            <a:xfrm>
              <a:off x="3862" y="1509"/>
              <a:ext cx="408" cy="187"/>
            </a:xfrm>
            <a:custGeom>
              <a:avLst/>
              <a:gdLst>
                <a:gd name="T0" fmla="*/ 0 w 475"/>
                <a:gd name="T1" fmla="*/ 82 h 205"/>
                <a:gd name="T2" fmla="*/ 70 w 475"/>
                <a:gd name="T3" fmla="*/ 82 h 205"/>
                <a:gd name="T4" fmla="*/ 104 w 475"/>
                <a:gd name="T5" fmla="*/ 0 h 205"/>
                <a:gd name="T6" fmla="*/ 34 w 475"/>
                <a:gd name="T7" fmla="*/ 0 h 205"/>
                <a:gd name="T8" fmla="*/ 0 60000 65536"/>
                <a:gd name="T9" fmla="*/ 0 60000 65536"/>
                <a:gd name="T10" fmla="*/ 0 60000 65536"/>
                <a:gd name="T11" fmla="*/ 0 60000 65536"/>
                <a:gd name="T12" fmla="*/ 0 w 475"/>
                <a:gd name="T13" fmla="*/ 0 h 205"/>
                <a:gd name="T14" fmla="*/ 475 w 475"/>
                <a:gd name="T15" fmla="*/ 205 h 205"/>
              </a:gdLst>
              <a:ahLst/>
              <a:cxnLst>
                <a:cxn ang="T8">
                  <a:pos x="T0" y="T1"/>
                </a:cxn>
                <a:cxn ang="T9">
                  <a:pos x="T2" y="T3"/>
                </a:cxn>
                <a:cxn ang="T10">
                  <a:pos x="T4" y="T5"/>
                </a:cxn>
                <a:cxn ang="T11">
                  <a:pos x="T6" y="T7"/>
                </a:cxn>
              </a:cxnLst>
              <a:rect l="T12" t="T13" r="T14" b="T15"/>
              <a:pathLst>
                <a:path w="475" h="205">
                  <a:moveTo>
                    <a:pt x="0" y="205"/>
                  </a:moveTo>
                  <a:lnTo>
                    <a:pt x="317" y="205"/>
                  </a:lnTo>
                  <a:lnTo>
                    <a:pt x="475" y="0"/>
                  </a:lnTo>
                  <a:lnTo>
                    <a:pt x="158" y="0"/>
                  </a:lnTo>
                  <a:lnTo>
                    <a:pt x="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31" name="Freeform 124"/>
            <p:cNvSpPr>
              <a:spLocks noChangeArrowheads="1"/>
            </p:cNvSpPr>
            <p:nvPr/>
          </p:nvSpPr>
          <p:spPr bwMode="auto">
            <a:xfrm>
              <a:off x="3862" y="1324"/>
              <a:ext cx="408" cy="185"/>
            </a:xfrm>
            <a:custGeom>
              <a:avLst/>
              <a:gdLst>
                <a:gd name="T0" fmla="*/ 34 w 475"/>
                <a:gd name="T1" fmla="*/ 81 h 203"/>
                <a:gd name="T2" fmla="*/ 104 w 475"/>
                <a:gd name="T3" fmla="*/ 81 h 203"/>
                <a:gd name="T4" fmla="*/ 70 w 475"/>
                <a:gd name="T5" fmla="*/ 0 h 203"/>
                <a:gd name="T6" fmla="*/ 0 w 475"/>
                <a:gd name="T7" fmla="*/ 0 h 203"/>
                <a:gd name="T8" fmla="*/ 0 60000 65536"/>
                <a:gd name="T9" fmla="*/ 0 60000 65536"/>
                <a:gd name="T10" fmla="*/ 0 60000 65536"/>
                <a:gd name="T11" fmla="*/ 0 60000 65536"/>
                <a:gd name="T12" fmla="*/ 0 w 475"/>
                <a:gd name="T13" fmla="*/ 0 h 203"/>
                <a:gd name="T14" fmla="*/ 475 w 475"/>
                <a:gd name="T15" fmla="*/ 203 h 203"/>
              </a:gdLst>
              <a:ahLst/>
              <a:cxnLst>
                <a:cxn ang="T8">
                  <a:pos x="T0" y="T1"/>
                </a:cxn>
                <a:cxn ang="T9">
                  <a:pos x="T2" y="T3"/>
                </a:cxn>
                <a:cxn ang="T10">
                  <a:pos x="T4" y="T5"/>
                </a:cxn>
                <a:cxn ang="T11">
                  <a:pos x="T6" y="T7"/>
                </a:cxn>
              </a:cxnLst>
              <a:rect l="T12" t="T13" r="T14" b="T15"/>
              <a:pathLst>
                <a:path w="475" h="203">
                  <a:moveTo>
                    <a:pt x="158" y="203"/>
                  </a:moveTo>
                  <a:lnTo>
                    <a:pt x="475" y="203"/>
                  </a:lnTo>
                  <a:lnTo>
                    <a:pt x="317" y="0"/>
                  </a:lnTo>
                  <a:lnTo>
                    <a:pt x="0" y="0"/>
                  </a:lnTo>
                  <a:lnTo>
                    <a:pt x="158" y="203"/>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32" name="Freeform 125"/>
            <p:cNvSpPr>
              <a:spLocks noChangeArrowheads="1"/>
            </p:cNvSpPr>
            <p:nvPr/>
          </p:nvSpPr>
          <p:spPr bwMode="auto">
            <a:xfrm>
              <a:off x="3725" y="1324"/>
              <a:ext cx="273" cy="372"/>
            </a:xfrm>
            <a:custGeom>
              <a:avLst/>
              <a:gdLst>
                <a:gd name="T0" fmla="*/ 0 w 318"/>
                <a:gd name="T1" fmla="*/ 81 h 408"/>
                <a:gd name="T2" fmla="*/ 34 w 318"/>
                <a:gd name="T3" fmla="*/ 161 h 408"/>
                <a:gd name="T4" fmla="*/ 70 w 318"/>
                <a:gd name="T5" fmla="*/ 81 h 408"/>
                <a:gd name="T6" fmla="*/ 34 w 318"/>
                <a:gd name="T7" fmla="*/ 0 h 408"/>
                <a:gd name="T8" fmla="*/ 0 60000 65536"/>
                <a:gd name="T9" fmla="*/ 0 60000 65536"/>
                <a:gd name="T10" fmla="*/ 0 60000 65536"/>
                <a:gd name="T11" fmla="*/ 0 60000 65536"/>
                <a:gd name="T12" fmla="*/ 0 w 318"/>
                <a:gd name="T13" fmla="*/ 0 h 408"/>
                <a:gd name="T14" fmla="*/ 318 w 318"/>
                <a:gd name="T15" fmla="*/ 408 h 408"/>
              </a:gdLst>
              <a:ahLst/>
              <a:cxnLst>
                <a:cxn ang="T8">
                  <a:pos x="T0" y="T1"/>
                </a:cxn>
                <a:cxn ang="T9">
                  <a:pos x="T2" y="T3"/>
                </a:cxn>
                <a:cxn ang="T10">
                  <a:pos x="T4" y="T5"/>
                </a:cxn>
                <a:cxn ang="T11">
                  <a:pos x="T6" y="T7"/>
                </a:cxn>
              </a:cxnLst>
              <a:rect l="T12" t="T13" r="T14" b="T15"/>
              <a:pathLst>
                <a:path w="318" h="408">
                  <a:moveTo>
                    <a:pt x="0" y="203"/>
                  </a:moveTo>
                  <a:lnTo>
                    <a:pt x="160" y="408"/>
                  </a:lnTo>
                  <a:lnTo>
                    <a:pt x="318" y="203"/>
                  </a:lnTo>
                  <a:lnTo>
                    <a:pt x="160" y="0"/>
                  </a:lnTo>
                  <a:lnTo>
                    <a:pt x="0" y="203"/>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33" name="Text Box 126"/>
            <p:cNvSpPr txBox="1">
              <a:spLocks noChangeArrowheads="1"/>
            </p:cNvSpPr>
            <p:nvPr/>
          </p:nvSpPr>
          <p:spPr bwMode="auto">
            <a:xfrm>
              <a:off x="3804" y="1471"/>
              <a:ext cx="14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A3</a:t>
              </a:r>
            </a:p>
          </p:txBody>
        </p:sp>
        <p:sp>
          <p:nvSpPr>
            <p:cNvPr id="47234" name="Text Box 127"/>
            <p:cNvSpPr txBox="1">
              <a:spLocks noChangeArrowheads="1"/>
            </p:cNvSpPr>
            <p:nvPr/>
          </p:nvSpPr>
          <p:spPr bwMode="auto">
            <a:xfrm>
              <a:off x="4013" y="1367"/>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A1</a:t>
              </a:r>
            </a:p>
          </p:txBody>
        </p:sp>
        <p:sp>
          <p:nvSpPr>
            <p:cNvPr id="47235" name="Text Box 128"/>
            <p:cNvSpPr txBox="1">
              <a:spLocks noChangeArrowheads="1"/>
            </p:cNvSpPr>
            <p:nvPr/>
          </p:nvSpPr>
          <p:spPr bwMode="auto">
            <a:xfrm>
              <a:off x="3998" y="1555"/>
              <a:ext cx="146"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A2</a:t>
              </a:r>
            </a:p>
          </p:txBody>
        </p:sp>
        <p:sp>
          <p:nvSpPr>
            <p:cNvPr id="47236" name="Freeform 129"/>
            <p:cNvSpPr>
              <a:spLocks noChangeArrowheads="1"/>
            </p:cNvSpPr>
            <p:nvPr/>
          </p:nvSpPr>
          <p:spPr bwMode="auto">
            <a:xfrm>
              <a:off x="3862" y="1883"/>
              <a:ext cx="408" cy="184"/>
            </a:xfrm>
            <a:custGeom>
              <a:avLst/>
              <a:gdLst>
                <a:gd name="T0" fmla="*/ 0 w 475"/>
                <a:gd name="T1" fmla="*/ 80 h 202"/>
                <a:gd name="T2" fmla="*/ 70 w 475"/>
                <a:gd name="T3" fmla="*/ 80 h 202"/>
                <a:gd name="T4" fmla="*/ 104 w 475"/>
                <a:gd name="T5" fmla="*/ 0 h 202"/>
                <a:gd name="T6" fmla="*/ 34 w 475"/>
                <a:gd name="T7" fmla="*/ 0 h 202"/>
                <a:gd name="T8" fmla="*/ 0 60000 65536"/>
                <a:gd name="T9" fmla="*/ 0 60000 65536"/>
                <a:gd name="T10" fmla="*/ 0 60000 65536"/>
                <a:gd name="T11" fmla="*/ 0 60000 65536"/>
                <a:gd name="T12" fmla="*/ 0 w 475"/>
                <a:gd name="T13" fmla="*/ 0 h 202"/>
                <a:gd name="T14" fmla="*/ 475 w 475"/>
                <a:gd name="T15" fmla="*/ 202 h 202"/>
              </a:gdLst>
              <a:ahLst/>
              <a:cxnLst>
                <a:cxn ang="T8">
                  <a:pos x="T0" y="T1"/>
                </a:cxn>
                <a:cxn ang="T9">
                  <a:pos x="T2" y="T3"/>
                </a:cxn>
                <a:cxn ang="T10">
                  <a:pos x="T4" y="T5"/>
                </a:cxn>
                <a:cxn ang="T11">
                  <a:pos x="T6" y="T7"/>
                </a:cxn>
              </a:cxnLst>
              <a:rect l="T12" t="T13" r="T14" b="T15"/>
              <a:pathLst>
                <a:path w="475" h="202">
                  <a:moveTo>
                    <a:pt x="0" y="202"/>
                  </a:moveTo>
                  <a:lnTo>
                    <a:pt x="317" y="202"/>
                  </a:lnTo>
                  <a:lnTo>
                    <a:pt x="475" y="0"/>
                  </a:lnTo>
                  <a:lnTo>
                    <a:pt x="158" y="0"/>
                  </a:lnTo>
                  <a:lnTo>
                    <a:pt x="0" y="202"/>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37" name="Freeform 130"/>
            <p:cNvSpPr>
              <a:spLocks noChangeArrowheads="1"/>
            </p:cNvSpPr>
            <p:nvPr/>
          </p:nvSpPr>
          <p:spPr bwMode="auto">
            <a:xfrm>
              <a:off x="3862" y="1696"/>
              <a:ext cx="408" cy="187"/>
            </a:xfrm>
            <a:custGeom>
              <a:avLst/>
              <a:gdLst>
                <a:gd name="T0" fmla="*/ 34 w 475"/>
                <a:gd name="T1" fmla="*/ 82 h 205"/>
                <a:gd name="T2" fmla="*/ 104 w 475"/>
                <a:gd name="T3" fmla="*/ 82 h 205"/>
                <a:gd name="T4" fmla="*/ 70 w 475"/>
                <a:gd name="T5" fmla="*/ 0 h 205"/>
                <a:gd name="T6" fmla="*/ 0 w 475"/>
                <a:gd name="T7" fmla="*/ 0 h 205"/>
                <a:gd name="T8" fmla="*/ 0 60000 65536"/>
                <a:gd name="T9" fmla="*/ 0 60000 65536"/>
                <a:gd name="T10" fmla="*/ 0 60000 65536"/>
                <a:gd name="T11" fmla="*/ 0 60000 65536"/>
                <a:gd name="T12" fmla="*/ 0 w 475"/>
                <a:gd name="T13" fmla="*/ 0 h 205"/>
                <a:gd name="T14" fmla="*/ 475 w 475"/>
                <a:gd name="T15" fmla="*/ 205 h 205"/>
              </a:gdLst>
              <a:ahLst/>
              <a:cxnLst>
                <a:cxn ang="T8">
                  <a:pos x="T0" y="T1"/>
                </a:cxn>
                <a:cxn ang="T9">
                  <a:pos x="T2" y="T3"/>
                </a:cxn>
                <a:cxn ang="T10">
                  <a:pos x="T4" y="T5"/>
                </a:cxn>
                <a:cxn ang="T11">
                  <a:pos x="T6" y="T7"/>
                </a:cxn>
              </a:cxnLst>
              <a:rect l="T12" t="T13" r="T14" b="T15"/>
              <a:pathLst>
                <a:path w="475" h="205">
                  <a:moveTo>
                    <a:pt x="158" y="205"/>
                  </a:moveTo>
                  <a:lnTo>
                    <a:pt x="475" y="205"/>
                  </a:lnTo>
                  <a:lnTo>
                    <a:pt x="317" y="0"/>
                  </a:lnTo>
                  <a:lnTo>
                    <a:pt x="0" y="0"/>
                  </a:lnTo>
                  <a:lnTo>
                    <a:pt x="158"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38" name="Freeform 131"/>
            <p:cNvSpPr>
              <a:spLocks noChangeArrowheads="1"/>
            </p:cNvSpPr>
            <p:nvPr/>
          </p:nvSpPr>
          <p:spPr bwMode="auto">
            <a:xfrm>
              <a:off x="3725" y="1696"/>
              <a:ext cx="273" cy="371"/>
            </a:xfrm>
            <a:custGeom>
              <a:avLst/>
              <a:gdLst>
                <a:gd name="T0" fmla="*/ 0 w 318"/>
                <a:gd name="T1" fmla="*/ 81 h 407"/>
                <a:gd name="T2" fmla="*/ 34 w 318"/>
                <a:gd name="T3" fmla="*/ 160 h 407"/>
                <a:gd name="T4" fmla="*/ 70 w 318"/>
                <a:gd name="T5" fmla="*/ 81 h 407"/>
                <a:gd name="T6" fmla="*/ 34 w 318"/>
                <a:gd name="T7" fmla="*/ 0 h 407"/>
                <a:gd name="T8" fmla="*/ 0 60000 65536"/>
                <a:gd name="T9" fmla="*/ 0 60000 65536"/>
                <a:gd name="T10" fmla="*/ 0 60000 65536"/>
                <a:gd name="T11" fmla="*/ 0 60000 65536"/>
                <a:gd name="T12" fmla="*/ 0 w 318"/>
                <a:gd name="T13" fmla="*/ 0 h 407"/>
                <a:gd name="T14" fmla="*/ 318 w 318"/>
                <a:gd name="T15" fmla="*/ 407 h 407"/>
              </a:gdLst>
              <a:ahLst/>
              <a:cxnLst>
                <a:cxn ang="T8">
                  <a:pos x="T0" y="T1"/>
                </a:cxn>
                <a:cxn ang="T9">
                  <a:pos x="T2" y="T3"/>
                </a:cxn>
                <a:cxn ang="T10">
                  <a:pos x="T4" y="T5"/>
                </a:cxn>
                <a:cxn ang="T11">
                  <a:pos x="T6" y="T7"/>
                </a:cxn>
              </a:cxnLst>
              <a:rect l="T12" t="T13" r="T14" b="T15"/>
              <a:pathLst>
                <a:path w="318" h="407">
                  <a:moveTo>
                    <a:pt x="0" y="205"/>
                  </a:moveTo>
                  <a:lnTo>
                    <a:pt x="160" y="407"/>
                  </a:lnTo>
                  <a:lnTo>
                    <a:pt x="318" y="205"/>
                  </a:lnTo>
                  <a:lnTo>
                    <a:pt x="160" y="0"/>
                  </a:lnTo>
                  <a:lnTo>
                    <a:pt x="0" y="205"/>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39" name="Text Box 132"/>
            <p:cNvSpPr txBox="1">
              <a:spLocks noChangeArrowheads="1"/>
            </p:cNvSpPr>
            <p:nvPr/>
          </p:nvSpPr>
          <p:spPr bwMode="auto">
            <a:xfrm>
              <a:off x="3801" y="1839"/>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B3</a:t>
              </a:r>
            </a:p>
          </p:txBody>
        </p:sp>
        <p:sp>
          <p:nvSpPr>
            <p:cNvPr id="47240" name="Text Box 133"/>
            <p:cNvSpPr txBox="1">
              <a:spLocks noChangeArrowheads="1"/>
            </p:cNvSpPr>
            <p:nvPr/>
          </p:nvSpPr>
          <p:spPr bwMode="auto">
            <a:xfrm>
              <a:off x="4013" y="1735"/>
              <a:ext cx="148"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B1</a:t>
              </a:r>
            </a:p>
          </p:txBody>
        </p:sp>
        <p:sp>
          <p:nvSpPr>
            <p:cNvPr id="47241" name="Text Box 134"/>
            <p:cNvSpPr txBox="1">
              <a:spLocks noChangeArrowheads="1"/>
            </p:cNvSpPr>
            <p:nvPr/>
          </p:nvSpPr>
          <p:spPr bwMode="auto">
            <a:xfrm>
              <a:off x="3999" y="1925"/>
              <a:ext cx="14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B2</a:t>
              </a:r>
            </a:p>
          </p:txBody>
        </p:sp>
        <p:sp>
          <p:nvSpPr>
            <p:cNvPr id="47242" name="Freeform 135"/>
            <p:cNvSpPr>
              <a:spLocks noChangeArrowheads="1"/>
            </p:cNvSpPr>
            <p:nvPr/>
          </p:nvSpPr>
          <p:spPr bwMode="auto">
            <a:xfrm>
              <a:off x="3862" y="2256"/>
              <a:ext cx="408" cy="185"/>
            </a:xfrm>
            <a:custGeom>
              <a:avLst/>
              <a:gdLst>
                <a:gd name="T0" fmla="*/ 0 w 475"/>
                <a:gd name="T1" fmla="*/ 81 h 203"/>
                <a:gd name="T2" fmla="*/ 70 w 475"/>
                <a:gd name="T3" fmla="*/ 81 h 203"/>
                <a:gd name="T4" fmla="*/ 104 w 475"/>
                <a:gd name="T5" fmla="*/ 0 h 203"/>
                <a:gd name="T6" fmla="*/ 34 w 475"/>
                <a:gd name="T7" fmla="*/ 0 h 203"/>
                <a:gd name="T8" fmla="*/ 0 60000 65536"/>
                <a:gd name="T9" fmla="*/ 0 60000 65536"/>
                <a:gd name="T10" fmla="*/ 0 60000 65536"/>
                <a:gd name="T11" fmla="*/ 0 60000 65536"/>
                <a:gd name="T12" fmla="*/ 0 w 475"/>
                <a:gd name="T13" fmla="*/ 0 h 203"/>
                <a:gd name="T14" fmla="*/ 475 w 475"/>
                <a:gd name="T15" fmla="*/ 203 h 203"/>
              </a:gdLst>
              <a:ahLst/>
              <a:cxnLst>
                <a:cxn ang="T8">
                  <a:pos x="T0" y="T1"/>
                </a:cxn>
                <a:cxn ang="T9">
                  <a:pos x="T2" y="T3"/>
                </a:cxn>
                <a:cxn ang="T10">
                  <a:pos x="T4" y="T5"/>
                </a:cxn>
                <a:cxn ang="T11">
                  <a:pos x="T6" y="T7"/>
                </a:cxn>
              </a:cxnLst>
              <a:rect l="T12" t="T13" r="T14" b="T15"/>
              <a:pathLst>
                <a:path w="475" h="203">
                  <a:moveTo>
                    <a:pt x="0" y="203"/>
                  </a:moveTo>
                  <a:lnTo>
                    <a:pt x="317" y="203"/>
                  </a:lnTo>
                  <a:lnTo>
                    <a:pt x="475" y="0"/>
                  </a:lnTo>
                  <a:lnTo>
                    <a:pt x="158" y="0"/>
                  </a:lnTo>
                  <a:lnTo>
                    <a:pt x="0" y="203"/>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43" name="Freeform 136"/>
            <p:cNvSpPr>
              <a:spLocks noChangeArrowheads="1"/>
            </p:cNvSpPr>
            <p:nvPr/>
          </p:nvSpPr>
          <p:spPr bwMode="auto">
            <a:xfrm>
              <a:off x="3862" y="2067"/>
              <a:ext cx="408" cy="189"/>
            </a:xfrm>
            <a:custGeom>
              <a:avLst/>
              <a:gdLst>
                <a:gd name="T0" fmla="*/ 34 w 475"/>
                <a:gd name="T1" fmla="*/ 83 h 207"/>
                <a:gd name="T2" fmla="*/ 104 w 475"/>
                <a:gd name="T3" fmla="*/ 83 h 207"/>
                <a:gd name="T4" fmla="*/ 70 w 475"/>
                <a:gd name="T5" fmla="*/ 0 h 207"/>
                <a:gd name="T6" fmla="*/ 0 w 475"/>
                <a:gd name="T7" fmla="*/ 0 h 207"/>
                <a:gd name="T8" fmla="*/ 0 60000 65536"/>
                <a:gd name="T9" fmla="*/ 0 60000 65536"/>
                <a:gd name="T10" fmla="*/ 0 60000 65536"/>
                <a:gd name="T11" fmla="*/ 0 60000 65536"/>
                <a:gd name="T12" fmla="*/ 0 w 475"/>
                <a:gd name="T13" fmla="*/ 0 h 207"/>
                <a:gd name="T14" fmla="*/ 475 w 475"/>
                <a:gd name="T15" fmla="*/ 207 h 207"/>
              </a:gdLst>
              <a:ahLst/>
              <a:cxnLst>
                <a:cxn ang="T8">
                  <a:pos x="T0" y="T1"/>
                </a:cxn>
                <a:cxn ang="T9">
                  <a:pos x="T2" y="T3"/>
                </a:cxn>
                <a:cxn ang="T10">
                  <a:pos x="T4" y="T5"/>
                </a:cxn>
                <a:cxn ang="T11">
                  <a:pos x="T6" y="T7"/>
                </a:cxn>
              </a:cxnLst>
              <a:rect l="T12" t="T13" r="T14" b="T15"/>
              <a:pathLst>
                <a:path w="475" h="207">
                  <a:moveTo>
                    <a:pt x="158" y="207"/>
                  </a:moveTo>
                  <a:lnTo>
                    <a:pt x="475" y="207"/>
                  </a:lnTo>
                  <a:lnTo>
                    <a:pt x="317" y="0"/>
                  </a:lnTo>
                  <a:lnTo>
                    <a:pt x="0" y="0"/>
                  </a:lnTo>
                  <a:lnTo>
                    <a:pt x="158" y="207"/>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44" name="Freeform 137"/>
            <p:cNvSpPr>
              <a:spLocks noChangeArrowheads="1"/>
            </p:cNvSpPr>
            <p:nvPr/>
          </p:nvSpPr>
          <p:spPr bwMode="auto">
            <a:xfrm>
              <a:off x="3725" y="2067"/>
              <a:ext cx="273" cy="374"/>
            </a:xfrm>
            <a:custGeom>
              <a:avLst/>
              <a:gdLst>
                <a:gd name="T0" fmla="*/ 0 w 318"/>
                <a:gd name="T1" fmla="*/ 82 h 410"/>
                <a:gd name="T2" fmla="*/ 34 w 318"/>
                <a:gd name="T3" fmla="*/ 163 h 410"/>
                <a:gd name="T4" fmla="*/ 70 w 318"/>
                <a:gd name="T5" fmla="*/ 82 h 410"/>
                <a:gd name="T6" fmla="*/ 34 w 318"/>
                <a:gd name="T7" fmla="*/ 0 h 410"/>
                <a:gd name="T8" fmla="*/ 0 60000 65536"/>
                <a:gd name="T9" fmla="*/ 0 60000 65536"/>
                <a:gd name="T10" fmla="*/ 0 60000 65536"/>
                <a:gd name="T11" fmla="*/ 0 60000 65536"/>
                <a:gd name="T12" fmla="*/ 0 w 318"/>
                <a:gd name="T13" fmla="*/ 0 h 410"/>
                <a:gd name="T14" fmla="*/ 318 w 318"/>
                <a:gd name="T15" fmla="*/ 410 h 410"/>
              </a:gdLst>
              <a:ahLst/>
              <a:cxnLst>
                <a:cxn ang="T8">
                  <a:pos x="T0" y="T1"/>
                </a:cxn>
                <a:cxn ang="T9">
                  <a:pos x="T2" y="T3"/>
                </a:cxn>
                <a:cxn ang="T10">
                  <a:pos x="T4" y="T5"/>
                </a:cxn>
                <a:cxn ang="T11">
                  <a:pos x="T6" y="T7"/>
                </a:cxn>
              </a:cxnLst>
              <a:rect l="T12" t="T13" r="T14" b="T15"/>
              <a:pathLst>
                <a:path w="318" h="410">
                  <a:moveTo>
                    <a:pt x="0" y="207"/>
                  </a:moveTo>
                  <a:lnTo>
                    <a:pt x="160" y="410"/>
                  </a:lnTo>
                  <a:lnTo>
                    <a:pt x="318" y="207"/>
                  </a:lnTo>
                  <a:lnTo>
                    <a:pt x="160" y="0"/>
                  </a:lnTo>
                  <a:lnTo>
                    <a:pt x="0" y="207"/>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45" name="Text Box 138"/>
            <p:cNvSpPr txBox="1">
              <a:spLocks noChangeArrowheads="1"/>
            </p:cNvSpPr>
            <p:nvPr/>
          </p:nvSpPr>
          <p:spPr bwMode="auto">
            <a:xfrm>
              <a:off x="3801" y="2212"/>
              <a:ext cx="15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C3</a:t>
              </a:r>
            </a:p>
          </p:txBody>
        </p:sp>
        <p:sp>
          <p:nvSpPr>
            <p:cNvPr id="47246" name="Text Box 139"/>
            <p:cNvSpPr txBox="1">
              <a:spLocks noChangeArrowheads="1"/>
            </p:cNvSpPr>
            <p:nvPr/>
          </p:nvSpPr>
          <p:spPr bwMode="auto">
            <a:xfrm>
              <a:off x="4013" y="2111"/>
              <a:ext cx="154"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C1</a:t>
              </a:r>
            </a:p>
          </p:txBody>
        </p:sp>
        <p:sp>
          <p:nvSpPr>
            <p:cNvPr id="47247" name="Text Box 140"/>
            <p:cNvSpPr txBox="1">
              <a:spLocks noChangeArrowheads="1"/>
            </p:cNvSpPr>
            <p:nvPr/>
          </p:nvSpPr>
          <p:spPr bwMode="auto">
            <a:xfrm>
              <a:off x="3999" y="2298"/>
              <a:ext cx="156"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C2</a:t>
              </a:r>
            </a:p>
          </p:txBody>
        </p:sp>
        <p:sp>
          <p:nvSpPr>
            <p:cNvPr id="47248" name="Freeform 141"/>
            <p:cNvSpPr>
              <a:spLocks noChangeArrowheads="1"/>
            </p:cNvSpPr>
            <p:nvPr/>
          </p:nvSpPr>
          <p:spPr bwMode="auto">
            <a:xfrm>
              <a:off x="3862" y="1136"/>
              <a:ext cx="408" cy="188"/>
            </a:xfrm>
            <a:custGeom>
              <a:avLst/>
              <a:gdLst>
                <a:gd name="T0" fmla="*/ 0 w 475"/>
                <a:gd name="T1" fmla="*/ 83 h 206"/>
                <a:gd name="T2" fmla="*/ 70 w 475"/>
                <a:gd name="T3" fmla="*/ 83 h 206"/>
                <a:gd name="T4" fmla="*/ 104 w 475"/>
                <a:gd name="T5" fmla="*/ 0 h 206"/>
                <a:gd name="T6" fmla="*/ 34 w 475"/>
                <a:gd name="T7" fmla="*/ 0 h 206"/>
                <a:gd name="T8" fmla="*/ 0 60000 65536"/>
                <a:gd name="T9" fmla="*/ 0 60000 65536"/>
                <a:gd name="T10" fmla="*/ 0 60000 65536"/>
                <a:gd name="T11" fmla="*/ 0 60000 65536"/>
                <a:gd name="T12" fmla="*/ 0 w 475"/>
                <a:gd name="T13" fmla="*/ 0 h 206"/>
                <a:gd name="T14" fmla="*/ 475 w 475"/>
                <a:gd name="T15" fmla="*/ 206 h 206"/>
              </a:gdLst>
              <a:ahLst/>
              <a:cxnLst>
                <a:cxn ang="T8">
                  <a:pos x="T0" y="T1"/>
                </a:cxn>
                <a:cxn ang="T9">
                  <a:pos x="T2" y="T3"/>
                </a:cxn>
                <a:cxn ang="T10">
                  <a:pos x="T4" y="T5"/>
                </a:cxn>
                <a:cxn ang="T11">
                  <a:pos x="T6" y="T7"/>
                </a:cxn>
              </a:cxnLst>
              <a:rect l="T12" t="T13" r="T14" b="T15"/>
              <a:pathLst>
                <a:path w="475" h="206">
                  <a:moveTo>
                    <a:pt x="0" y="206"/>
                  </a:moveTo>
                  <a:lnTo>
                    <a:pt x="317" y="206"/>
                  </a:lnTo>
                  <a:lnTo>
                    <a:pt x="475" y="0"/>
                  </a:lnTo>
                  <a:lnTo>
                    <a:pt x="158" y="0"/>
                  </a:lnTo>
                  <a:lnTo>
                    <a:pt x="0" y="206"/>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49" name="Freeform 142"/>
            <p:cNvSpPr>
              <a:spLocks noChangeArrowheads="1"/>
            </p:cNvSpPr>
            <p:nvPr/>
          </p:nvSpPr>
          <p:spPr bwMode="auto">
            <a:xfrm>
              <a:off x="3862" y="950"/>
              <a:ext cx="408" cy="186"/>
            </a:xfrm>
            <a:custGeom>
              <a:avLst/>
              <a:gdLst>
                <a:gd name="T0" fmla="*/ 34 w 475"/>
                <a:gd name="T1" fmla="*/ 81 h 204"/>
                <a:gd name="T2" fmla="*/ 104 w 475"/>
                <a:gd name="T3" fmla="*/ 81 h 204"/>
                <a:gd name="T4" fmla="*/ 70 w 475"/>
                <a:gd name="T5" fmla="*/ 0 h 204"/>
                <a:gd name="T6" fmla="*/ 0 w 475"/>
                <a:gd name="T7" fmla="*/ 0 h 204"/>
                <a:gd name="T8" fmla="*/ 0 60000 65536"/>
                <a:gd name="T9" fmla="*/ 0 60000 65536"/>
                <a:gd name="T10" fmla="*/ 0 60000 65536"/>
                <a:gd name="T11" fmla="*/ 0 60000 65536"/>
                <a:gd name="T12" fmla="*/ 0 w 475"/>
                <a:gd name="T13" fmla="*/ 0 h 204"/>
                <a:gd name="T14" fmla="*/ 475 w 475"/>
                <a:gd name="T15" fmla="*/ 204 h 204"/>
              </a:gdLst>
              <a:ahLst/>
              <a:cxnLst>
                <a:cxn ang="T8">
                  <a:pos x="T0" y="T1"/>
                </a:cxn>
                <a:cxn ang="T9">
                  <a:pos x="T2" y="T3"/>
                </a:cxn>
                <a:cxn ang="T10">
                  <a:pos x="T4" y="T5"/>
                </a:cxn>
                <a:cxn ang="T11">
                  <a:pos x="T6" y="T7"/>
                </a:cxn>
              </a:cxnLst>
              <a:rect l="T12" t="T13" r="T14" b="T15"/>
              <a:pathLst>
                <a:path w="475" h="204">
                  <a:moveTo>
                    <a:pt x="158" y="204"/>
                  </a:moveTo>
                  <a:lnTo>
                    <a:pt x="475" y="204"/>
                  </a:lnTo>
                  <a:lnTo>
                    <a:pt x="317" y="0"/>
                  </a:lnTo>
                  <a:lnTo>
                    <a:pt x="0" y="0"/>
                  </a:lnTo>
                  <a:lnTo>
                    <a:pt x="158" y="204"/>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50" name="Freeform 143"/>
            <p:cNvSpPr>
              <a:spLocks noChangeArrowheads="1"/>
            </p:cNvSpPr>
            <p:nvPr/>
          </p:nvSpPr>
          <p:spPr bwMode="auto">
            <a:xfrm>
              <a:off x="3725" y="950"/>
              <a:ext cx="273" cy="374"/>
            </a:xfrm>
            <a:custGeom>
              <a:avLst/>
              <a:gdLst>
                <a:gd name="T0" fmla="*/ 0 w 318"/>
                <a:gd name="T1" fmla="*/ 82 h 410"/>
                <a:gd name="T2" fmla="*/ 34 w 318"/>
                <a:gd name="T3" fmla="*/ 163 h 410"/>
                <a:gd name="T4" fmla="*/ 70 w 318"/>
                <a:gd name="T5" fmla="*/ 82 h 410"/>
                <a:gd name="T6" fmla="*/ 34 w 318"/>
                <a:gd name="T7" fmla="*/ 0 h 410"/>
                <a:gd name="T8" fmla="*/ 0 60000 65536"/>
                <a:gd name="T9" fmla="*/ 0 60000 65536"/>
                <a:gd name="T10" fmla="*/ 0 60000 65536"/>
                <a:gd name="T11" fmla="*/ 0 60000 65536"/>
                <a:gd name="T12" fmla="*/ 0 w 318"/>
                <a:gd name="T13" fmla="*/ 0 h 410"/>
                <a:gd name="T14" fmla="*/ 318 w 318"/>
                <a:gd name="T15" fmla="*/ 410 h 410"/>
              </a:gdLst>
              <a:ahLst/>
              <a:cxnLst>
                <a:cxn ang="T8">
                  <a:pos x="T0" y="T1"/>
                </a:cxn>
                <a:cxn ang="T9">
                  <a:pos x="T2" y="T3"/>
                </a:cxn>
                <a:cxn ang="T10">
                  <a:pos x="T4" y="T5"/>
                </a:cxn>
                <a:cxn ang="T11">
                  <a:pos x="T6" y="T7"/>
                </a:cxn>
              </a:cxnLst>
              <a:rect l="T12" t="T13" r="T14" b="T15"/>
              <a:pathLst>
                <a:path w="318" h="410">
                  <a:moveTo>
                    <a:pt x="0" y="204"/>
                  </a:moveTo>
                  <a:lnTo>
                    <a:pt x="160" y="410"/>
                  </a:lnTo>
                  <a:lnTo>
                    <a:pt x="318" y="204"/>
                  </a:lnTo>
                  <a:lnTo>
                    <a:pt x="160" y="0"/>
                  </a:lnTo>
                  <a:lnTo>
                    <a:pt x="0" y="204"/>
                  </a:lnTo>
                  <a:close/>
                </a:path>
              </a:pathLst>
            </a:custGeom>
            <a:gradFill rotWithShape="0">
              <a:gsLst>
                <a:gs pos="0">
                  <a:srgbClr val="FFFFD0"/>
                </a:gs>
                <a:gs pos="100000">
                  <a:srgbClr val="C0A250"/>
                </a:gs>
              </a:gsLst>
              <a:lin ang="5400000" scaled="1"/>
            </a:gradFill>
            <a:ln w="12700">
              <a:solidFill>
                <a:srgbClr val="000000"/>
              </a:solidFill>
              <a:round/>
              <a:headEnd/>
              <a:tailEnd/>
            </a:ln>
          </p:spPr>
          <p:txBody>
            <a:bodyPr wrap="none"/>
            <a:lstStyle/>
            <a:p>
              <a:endParaRPr lang="zh-CN" altLang="en-US">
                <a:latin typeface="+mn-lt"/>
                <a:ea typeface="+mn-ea"/>
                <a:cs typeface="+mn-ea"/>
                <a:sym typeface="+mn-lt"/>
              </a:endParaRPr>
            </a:p>
          </p:txBody>
        </p:sp>
        <p:sp>
          <p:nvSpPr>
            <p:cNvPr id="47251" name="Text Box 144"/>
            <p:cNvSpPr txBox="1">
              <a:spLocks noChangeArrowheads="1"/>
            </p:cNvSpPr>
            <p:nvPr/>
          </p:nvSpPr>
          <p:spPr bwMode="auto">
            <a:xfrm>
              <a:off x="3804" y="1095"/>
              <a:ext cx="15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C3</a:t>
              </a:r>
            </a:p>
          </p:txBody>
        </p:sp>
        <p:sp>
          <p:nvSpPr>
            <p:cNvPr id="47252" name="Text Box 145"/>
            <p:cNvSpPr txBox="1">
              <a:spLocks noChangeArrowheads="1"/>
            </p:cNvSpPr>
            <p:nvPr/>
          </p:nvSpPr>
          <p:spPr bwMode="auto">
            <a:xfrm>
              <a:off x="4014" y="993"/>
              <a:ext cx="15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C1</a:t>
              </a:r>
            </a:p>
          </p:txBody>
        </p:sp>
        <p:sp>
          <p:nvSpPr>
            <p:cNvPr id="47253" name="Text Box 146"/>
            <p:cNvSpPr txBox="1">
              <a:spLocks noChangeArrowheads="1"/>
            </p:cNvSpPr>
            <p:nvPr/>
          </p:nvSpPr>
          <p:spPr bwMode="auto">
            <a:xfrm>
              <a:off x="3999" y="1182"/>
              <a:ext cx="156"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8048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8048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8048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8048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804863">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804863"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spcAft>
                  <a:spcPct val="15000"/>
                </a:spcAft>
                <a:buClrTx/>
                <a:buSzTx/>
                <a:buFontTx/>
                <a:buNone/>
              </a:pPr>
              <a:r>
                <a:rPr lang="en-US" altLang="zh-CN" sz="1600" b="1">
                  <a:solidFill>
                    <a:srgbClr val="000000"/>
                  </a:solidFill>
                  <a:latin typeface="+mn-lt"/>
                  <a:ea typeface="+mn-ea"/>
                  <a:cs typeface="+mn-ea"/>
                  <a:sym typeface="+mn-lt"/>
                </a:rPr>
                <a:t>C2</a:t>
              </a:r>
            </a:p>
          </p:txBody>
        </p:sp>
      </p:grpSp>
      <p:pic>
        <p:nvPicPr>
          <p:cNvPr id="47107" name="Picture 147"/>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7362829" y="5192713"/>
            <a:ext cx="10636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48"/>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784225" y="2135188"/>
            <a:ext cx="10302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149"/>
          <p:cNvSpPr>
            <a:spLocks noGrp="1" noChangeArrowheads="1"/>
          </p:cNvSpPr>
          <p:nvPr>
            <p:ph type="body" idx="4294967295"/>
          </p:nvPr>
        </p:nvSpPr>
        <p:spPr>
          <a:xfrm>
            <a:off x="3" y="1219203"/>
            <a:ext cx="8418513" cy="5260975"/>
          </a:xfrm>
          <a:noFill/>
        </p:spPr>
        <p:txBody>
          <a:bodyPr vert="horz" lIns="18000" tIns="45720" rIns="91440" bIns="45720" rtlCol="0">
            <a:normAutofit/>
          </a:bodyPr>
          <a:lstStyle/>
          <a:p>
            <a:pPr eaLnBrk="1" hangingPunct="1"/>
            <a:r>
              <a:rPr lang="en-US" altLang="zh-CN" sz="2800">
                <a:cs typeface="+mn-ea"/>
                <a:sym typeface="+mn-lt"/>
              </a:rPr>
              <a:t>  </a:t>
            </a:r>
            <a:r>
              <a:rPr lang="zh-CN" altLang="en-US" sz="2800">
                <a:cs typeface="+mn-ea"/>
                <a:sym typeface="+mn-lt"/>
              </a:rPr>
              <a:t>对于 </a:t>
            </a:r>
            <a:r>
              <a:rPr lang="en-US" altLang="zh-CN" sz="2800">
                <a:cs typeface="+mn-ea"/>
                <a:sym typeface="+mn-lt"/>
              </a:rPr>
              <a:t>K = 3</a:t>
            </a:r>
            <a:r>
              <a:rPr lang="zh-CN" altLang="en-US" sz="2800">
                <a:cs typeface="+mn-ea"/>
                <a:sym typeface="+mn-lt"/>
              </a:rPr>
              <a:t>的小区结构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fade">
                                      <p:cBhvr>
                                        <p:cTn id="7" dur="1000"/>
                                        <p:tgtEl>
                                          <p:spTgt spid="32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3" y="1295402"/>
            <a:ext cx="3559175" cy="422275"/>
          </a:xfrm>
          <a:noFill/>
        </p:spPr>
        <p:txBody>
          <a:bodyPr vert="horz" lIns="18000" tIns="45720" rIns="91440" bIns="45720" rtlCol="0">
            <a:normAutofit/>
          </a:bodyPr>
          <a:lstStyle/>
          <a:p>
            <a:pPr marL="266693" indent="-266693"/>
            <a:r>
              <a:rPr lang="zh-CN" altLang="en-US">
                <a:cs typeface="+mn-ea"/>
                <a:sym typeface="+mn-lt"/>
              </a:rPr>
              <a:t>对于 </a:t>
            </a:r>
            <a:r>
              <a:rPr lang="en-US" altLang="zh-CN">
                <a:cs typeface="+mn-ea"/>
                <a:sym typeface="+mn-lt"/>
              </a:rPr>
              <a:t>K = 4</a:t>
            </a:r>
            <a:r>
              <a:rPr lang="zh-CN" altLang="en-US">
                <a:cs typeface="+mn-ea"/>
                <a:sym typeface="+mn-lt"/>
              </a:rPr>
              <a:t>的小区结构</a:t>
            </a:r>
          </a:p>
        </p:txBody>
      </p:sp>
      <p:grpSp>
        <p:nvGrpSpPr>
          <p:cNvPr id="48131" name="Group 3"/>
          <p:cNvGrpSpPr>
            <a:grpSpLocks/>
          </p:cNvGrpSpPr>
          <p:nvPr/>
        </p:nvGrpSpPr>
        <p:grpSpPr bwMode="auto">
          <a:xfrm>
            <a:off x="3276600" y="1981201"/>
            <a:ext cx="5486400" cy="3716339"/>
            <a:chOff x="768" y="384"/>
            <a:chExt cx="4602" cy="2880"/>
          </a:xfrm>
        </p:grpSpPr>
        <p:sp>
          <p:nvSpPr>
            <p:cNvPr id="48151" name="AutoShape 4"/>
            <p:cNvSpPr>
              <a:spLocks noChangeArrowheads="1"/>
            </p:cNvSpPr>
            <p:nvPr/>
          </p:nvSpPr>
          <p:spPr bwMode="auto">
            <a:xfrm>
              <a:off x="2256" y="960"/>
              <a:ext cx="666" cy="576"/>
            </a:xfrm>
            <a:prstGeom prst="hexagon">
              <a:avLst>
                <a:gd name="adj" fmla="val 28906"/>
                <a:gd name="vf" fmla="val 115470"/>
              </a:avLst>
            </a:prstGeom>
            <a:solidFill>
              <a:schemeClr val="accent1"/>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52" name="AutoShape 5"/>
            <p:cNvSpPr>
              <a:spLocks noChangeArrowheads="1"/>
            </p:cNvSpPr>
            <p:nvPr/>
          </p:nvSpPr>
          <p:spPr bwMode="auto">
            <a:xfrm>
              <a:off x="2256" y="384"/>
              <a:ext cx="666" cy="576"/>
            </a:xfrm>
            <a:prstGeom prst="hexagon">
              <a:avLst>
                <a:gd name="adj" fmla="val 28906"/>
                <a:gd name="vf" fmla="val 115470"/>
              </a:avLst>
            </a:prstGeom>
            <a:solidFill>
              <a:srgbClr val="00CCFF"/>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53" name="AutoShape 6"/>
            <p:cNvSpPr>
              <a:spLocks noChangeArrowheads="1"/>
            </p:cNvSpPr>
            <p:nvPr/>
          </p:nvSpPr>
          <p:spPr bwMode="auto">
            <a:xfrm>
              <a:off x="2736" y="672"/>
              <a:ext cx="666" cy="576"/>
            </a:xfrm>
            <a:prstGeom prst="hexagon">
              <a:avLst>
                <a:gd name="adj" fmla="val 28906"/>
                <a:gd name="vf" fmla="val 115470"/>
              </a:avLst>
            </a:prstGeom>
            <a:solidFill>
              <a:srgbClr val="CC99FF"/>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54" name="AutoShape 7"/>
            <p:cNvSpPr>
              <a:spLocks noChangeArrowheads="1"/>
            </p:cNvSpPr>
            <p:nvPr/>
          </p:nvSpPr>
          <p:spPr bwMode="auto">
            <a:xfrm>
              <a:off x="1776" y="672"/>
              <a:ext cx="666" cy="576"/>
            </a:xfrm>
            <a:prstGeom prst="hexagon">
              <a:avLst>
                <a:gd name="adj" fmla="val 28906"/>
                <a:gd name="vf" fmla="val 115470"/>
              </a:avLst>
            </a:prstGeom>
            <a:solidFill>
              <a:schemeClr val="hlink"/>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55" name="AutoShape 8"/>
            <p:cNvSpPr>
              <a:spLocks noChangeArrowheads="1"/>
            </p:cNvSpPr>
            <p:nvPr/>
          </p:nvSpPr>
          <p:spPr bwMode="auto">
            <a:xfrm>
              <a:off x="3744" y="1248"/>
              <a:ext cx="666" cy="576"/>
            </a:xfrm>
            <a:prstGeom prst="hexagon">
              <a:avLst>
                <a:gd name="adj" fmla="val 28906"/>
                <a:gd name="vf" fmla="val 115470"/>
              </a:avLst>
            </a:prstGeom>
            <a:solidFill>
              <a:schemeClr val="accent1"/>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56" name="AutoShape 9"/>
            <p:cNvSpPr>
              <a:spLocks noChangeArrowheads="1"/>
            </p:cNvSpPr>
            <p:nvPr/>
          </p:nvSpPr>
          <p:spPr bwMode="auto">
            <a:xfrm>
              <a:off x="3792" y="672"/>
              <a:ext cx="666" cy="576"/>
            </a:xfrm>
            <a:prstGeom prst="hexagon">
              <a:avLst>
                <a:gd name="adj" fmla="val 28906"/>
                <a:gd name="vf" fmla="val 115470"/>
              </a:avLst>
            </a:prstGeom>
            <a:solidFill>
              <a:srgbClr val="00CCFF"/>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57" name="AutoShape 10"/>
            <p:cNvSpPr>
              <a:spLocks noChangeArrowheads="1"/>
            </p:cNvSpPr>
            <p:nvPr/>
          </p:nvSpPr>
          <p:spPr bwMode="auto">
            <a:xfrm>
              <a:off x="4272" y="1008"/>
              <a:ext cx="666" cy="576"/>
            </a:xfrm>
            <a:prstGeom prst="hexagon">
              <a:avLst>
                <a:gd name="adj" fmla="val 28906"/>
                <a:gd name="vf" fmla="val 115470"/>
              </a:avLst>
            </a:prstGeom>
            <a:solidFill>
              <a:srgbClr val="CC99FF"/>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58" name="AutoShape 11"/>
            <p:cNvSpPr>
              <a:spLocks noChangeArrowheads="1"/>
            </p:cNvSpPr>
            <p:nvPr/>
          </p:nvSpPr>
          <p:spPr bwMode="auto">
            <a:xfrm>
              <a:off x="3264" y="960"/>
              <a:ext cx="666" cy="576"/>
            </a:xfrm>
            <a:prstGeom prst="hexagon">
              <a:avLst>
                <a:gd name="adj" fmla="val 28906"/>
                <a:gd name="vf" fmla="val 115470"/>
              </a:avLst>
            </a:prstGeom>
            <a:solidFill>
              <a:schemeClr val="hlink"/>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nvGrpSpPr>
            <p:cNvPr id="48159" name="Group 12"/>
            <p:cNvGrpSpPr>
              <a:grpSpLocks/>
            </p:cNvGrpSpPr>
            <p:nvPr/>
          </p:nvGrpSpPr>
          <p:grpSpPr bwMode="auto">
            <a:xfrm>
              <a:off x="1296" y="1824"/>
              <a:ext cx="1626" cy="1152"/>
              <a:chOff x="1296" y="1824"/>
              <a:chExt cx="1626" cy="1152"/>
            </a:xfrm>
          </p:grpSpPr>
          <p:sp>
            <p:nvSpPr>
              <p:cNvPr id="48205" name="AutoShape 13"/>
              <p:cNvSpPr>
                <a:spLocks noChangeArrowheads="1"/>
              </p:cNvSpPr>
              <p:nvPr/>
            </p:nvSpPr>
            <p:spPr bwMode="auto">
              <a:xfrm>
                <a:off x="1776" y="2400"/>
                <a:ext cx="666" cy="576"/>
              </a:xfrm>
              <a:prstGeom prst="hexagon">
                <a:avLst>
                  <a:gd name="adj" fmla="val 28906"/>
                  <a:gd name="vf" fmla="val 115470"/>
                </a:avLst>
              </a:prstGeom>
              <a:solidFill>
                <a:schemeClr val="accent1"/>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206" name="AutoShape 14"/>
              <p:cNvSpPr>
                <a:spLocks noChangeArrowheads="1"/>
              </p:cNvSpPr>
              <p:nvPr/>
            </p:nvSpPr>
            <p:spPr bwMode="auto">
              <a:xfrm>
                <a:off x="1776" y="1824"/>
                <a:ext cx="666" cy="576"/>
              </a:xfrm>
              <a:prstGeom prst="hexagon">
                <a:avLst>
                  <a:gd name="adj" fmla="val 28906"/>
                  <a:gd name="vf" fmla="val 115470"/>
                </a:avLst>
              </a:prstGeom>
              <a:solidFill>
                <a:srgbClr val="00CCFF"/>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207" name="AutoShape 15"/>
              <p:cNvSpPr>
                <a:spLocks noChangeArrowheads="1"/>
              </p:cNvSpPr>
              <p:nvPr/>
            </p:nvSpPr>
            <p:spPr bwMode="auto">
              <a:xfrm>
                <a:off x="2256" y="2112"/>
                <a:ext cx="666" cy="576"/>
              </a:xfrm>
              <a:prstGeom prst="hexagon">
                <a:avLst>
                  <a:gd name="adj" fmla="val 28906"/>
                  <a:gd name="vf" fmla="val 115470"/>
                </a:avLst>
              </a:prstGeom>
              <a:solidFill>
                <a:srgbClr val="CC99FF"/>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208" name="AutoShape 16"/>
              <p:cNvSpPr>
                <a:spLocks noChangeArrowheads="1"/>
              </p:cNvSpPr>
              <p:nvPr/>
            </p:nvSpPr>
            <p:spPr bwMode="auto">
              <a:xfrm>
                <a:off x="1296" y="2112"/>
                <a:ext cx="666" cy="576"/>
              </a:xfrm>
              <a:prstGeom prst="hexagon">
                <a:avLst>
                  <a:gd name="adj" fmla="val 28906"/>
                  <a:gd name="vf" fmla="val 115470"/>
                </a:avLst>
              </a:prstGeom>
              <a:solidFill>
                <a:schemeClr val="hlink"/>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sp>
          <p:nvSpPr>
            <p:cNvPr id="48160" name="AutoShape 17"/>
            <p:cNvSpPr>
              <a:spLocks noChangeArrowheads="1"/>
            </p:cNvSpPr>
            <p:nvPr/>
          </p:nvSpPr>
          <p:spPr bwMode="auto">
            <a:xfrm>
              <a:off x="2784" y="1824"/>
              <a:ext cx="666" cy="576"/>
            </a:xfrm>
            <a:prstGeom prst="hexagon">
              <a:avLst>
                <a:gd name="adj" fmla="val 28906"/>
                <a:gd name="vf" fmla="val 115470"/>
              </a:avLst>
            </a:prstGeom>
            <a:solidFill>
              <a:schemeClr val="accent1"/>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61" name="AutoShape 18"/>
            <p:cNvSpPr>
              <a:spLocks noChangeArrowheads="1"/>
            </p:cNvSpPr>
            <p:nvPr/>
          </p:nvSpPr>
          <p:spPr bwMode="auto">
            <a:xfrm>
              <a:off x="2784" y="1248"/>
              <a:ext cx="666" cy="576"/>
            </a:xfrm>
            <a:prstGeom prst="hexagon">
              <a:avLst>
                <a:gd name="adj" fmla="val 28906"/>
                <a:gd name="vf" fmla="val 115470"/>
              </a:avLst>
            </a:prstGeom>
            <a:solidFill>
              <a:srgbClr val="00CCFF"/>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62" name="AutoShape 19"/>
            <p:cNvSpPr>
              <a:spLocks noChangeArrowheads="1"/>
            </p:cNvSpPr>
            <p:nvPr/>
          </p:nvSpPr>
          <p:spPr bwMode="auto">
            <a:xfrm>
              <a:off x="3264" y="1536"/>
              <a:ext cx="666" cy="576"/>
            </a:xfrm>
            <a:prstGeom prst="hexagon">
              <a:avLst>
                <a:gd name="adj" fmla="val 28906"/>
                <a:gd name="vf" fmla="val 115470"/>
              </a:avLst>
            </a:prstGeom>
            <a:solidFill>
              <a:srgbClr val="CC99FF"/>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63" name="AutoShape 20"/>
            <p:cNvSpPr>
              <a:spLocks noChangeArrowheads="1"/>
            </p:cNvSpPr>
            <p:nvPr/>
          </p:nvSpPr>
          <p:spPr bwMode="auto">
            <a:xfrm>
              <a:off x="2256" y="1536"/>
              <a:ext cx="666" cy="576"/>
            </a:xfrm>
            <a:prstGeom prst="hexagon">
              <a:avLst>
                <a:gd name="adj" fmla="val 28906"/>
                <a:gd name="vf" fmla="val 115470"/>
              </a:avLst>
            </a:prstGeom>
            <a:solidFill>
              <a:schemeClr val="hlink"/>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64" name="AutoShape 21"/>
            <p:cNvSpPr>
              <a:spLocks noChangeArrowheads="1"/>
            </p:cNvSpPr>
            <p:nvPr/>
          </p:nvSpPr>
          <p:spPr bwMode="auto">
            <a:xfrm>
              <a:off x="4224" y="1536"/>
              <a:ext cx="666" cy="576"/>
            </a:xfrm>
            <a:prstGeom prst="hexagon">
              <a:avLst>
                <a:gd name="adj" fmla="val 28906"/>
                <a:gd name="vf" fmla="val 115470"/>
              </a:avLst>
            </a:prstGeom>
            <a:solidFill>
              <a:srgbClr val="00CCFF"/>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65" name="AutoShape 22"/>
            <p:cNvSpPr>
              <a:spLocks noChangeArrowheads="1"/>
            </p:cNvSpPr>
            <p:nvPr/>
          </p:nvSpPr>
          <p:spPr bwMode="auto">
            <a:xfrm>
              <a:off x="1248" y="1536"/>
              <a:ext cx="666" cy="576"/>
            </a:xfrm>
            <a:prstGeom prst="hexagon">
              <a:avLst>
                <a:gd name="adj" fmla="val 28906"/>
                <a:gd name="vf" fmla="val 115470"/>
              </a:avLst>
            </a:prstGeom>
            <a:solidFill>
              <a:schemeClr val="accent1"/>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66" name="AutoShape 23"/>
            <p:cNvSpPr>
              <a:spLocks noChangeArrowheads="1"/>
            </p:cNvSpPr>
            <p:nvPr/>
          </p:nvSpPr>
          <p:spPr bwMode="auto">
            <a:xfrm>
              <a:off x="1248" y="960"/>
              <a:ext cx="666" cy="576"/>
            </a:xfrm>
            <a:prstGeom prst="hexagon">
              <a:avLst>
                <a:gd name="adj" fmla="val 28906"/>
                <a:gd name="vf" fmla="val 115470"/>
              </a:avLst>
            </a:prstGeom>
            <a:solidFill>
              <a:srgbClr val="00CCFF"/>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67" name="AutoShape 24"/>
            <p:cNvSpPr>
              <a:spLocks noChangeArrowheads="1"/>
            </p:cNvSpPr>
            <p:nvPr/>
          </p:nvSpPr>
          <p:spPr bwMode="auto">
            <a:xfrm>
              <a:off x="1728" y="1248"/>
              <a:ext cx="666" cy="576"/>
            </a:xfrm>
            <a:prstGeom prst="hexagon">
              <a:avLst>
                <a:gd name="adj" fmla="val 28906"/>
                <a:gd name="vf" fmla="val 115470"/>
              </a:avLst>
            </a:prstGeom>
            <a:solidFill>
              <a:srgbClr val="CC99FF"/>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68" name="AutoShape 25"/>
            <p:cNvSpPr>
              <a:spLocks noChangeArrowheads="1"/>
            </p:cNvSpPr>
            <p:nvPr/>
          </p:nvSpPr>
          <p:spPr bwMode="auto">
            <a:xfrm>
              <a:off x="768" y="1248"/>
              <a:ext cx="666" cy="576"/>
            </a:xfrm>
            <a:prstGeom prst="hexagon">
              <a:avLst>
                <a:gd name="adj" fmla="val 28906"/>
                <a:gd name="vf" fmla="val 115470"/>
              </a:avLst>
            </a:prstGeom>
            <a:solidFill>
              <a:schemeClr val="hlink"/>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69" name="AutoShape 26"/>
            <p:cNvSpPr>
              <a:spLocks noChangeArrowheads="1"/>
            </p:cNvSpPr>
            <p:nvPr/>
          </p:nvSpPr>
          <p:spPr bwMode="auto">
            <a:xfrm>
              <a:off x="3264" y="2688"/>
              <a:ext cx="666" cy="576"/>
            </a:xfrm>
            <a:prstGeom prst="hexagon">
              <a:avLst>
                <a:gd name="adj" fmla="val 28906"/>
                <a:gd name="vf" fmla="val 115470"/>
              </a:avLst>
            </a:prstGeom>
            <a:solidFill>
              <a:schemeClr val="accent1"/>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70" name="AutoShape 27"/>
            <p:cNvSpPr>
              <a:spLocks noChangeArrowheads="1"/>
            </p:cNvSpPr>
            <p:nvPr/>
          </p:nvSpPr>
          <p:spPr bwMode="auto">
            <a:xfrm>
              <a:off x="3264" y="2112"/>
              <a:ext cx="666" cy="576"/>
            </a:xfrm>
            <a:prstGeom prst="hexagon">
              <a:avLst>
                <a:gd name="adj" fmla="val 28906"/>
                <a:gd name="vf" fmla="val 115470"/>
              </a:avLst>
            </a:prstGeom>
            <a:solidFill>
              <a:srgbClr val="00CCFF"/>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71" name="AutoShape 28"/>
            <p:cNvSpPr>
              <a:spLocks noChangeArrowheads="1"/>
            </p:cNvSpPr>
            <p:nvPr/>
          </p:nvSpPr>
          <p:spPr bwMode="auto">
            <a:xfrm>
              <a:off x="3744" y="2400"/>
              <a:ext cx="666" cy="576"/>
            </a:xfrm>
            <a:prstGeom prst="hexagon">
              <a:avLst>
                <a:gd name="adj" fmla="val 28906"/>
                <a:gd name="vf" fmla="val 115470"/>
              </a:avLst>
            </a:prstGeom>
            <a:solidFill>
              <a:srgbClr val="CC99FF"/>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72" name="AutoShape 29"/>
            <p:cNvSpPr>
              <a:spLocks noChangeArrowheads="1"/>
            </p:cNvSpPr>
            <p:nvPr/>
          </p:nvSpPr>
          <p:spPr bwMode="auto">
            <a:xfrm>
              <a:off x="2784" y="2400"/>
              <a:ext cx="666" cy="576"/>
            </a:xfrm>
            <a:prstGeom prst="hexagon">
              <a:avLst>
                <a:gd name="adj" fmla="val 28906"/>
                <a:gd name="vf" fmla="val 115470"/>
              </a:avLst>
            </a:prstGeom>
            <a:solidFill>
              <a:schemeClr val="hlink"/>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73" name="Oval 30"/>
            <p:cNvSpPr>
              <a:spLocks noChangeArrowheads="1"/>
            </p:cNvSpPr>
            <p:nvPr/>
          </p:nvSpPr>
          <p:spPr bwMode="auto">
            <a:xfrm>
              <a:off x="2496" y="576"/>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1</a:t>
              </a:r>
            </a:p>
          </p:txBody>
        </p:sp>
        <p:sp>
          <p:nvSpPr>
            <p:cNvPr id="48174" name="Oval 31"/>
            <p:cNvSpPr>
              <a:spLocks noChangeArrowheads="1"/>
            </p:cNvSpPr>
            <p:nvPr/>
          </p:nvSpPr>
          <p:spPr bwMode="auto">
            <a:xfrm>
              <a:off x="2976" y="864"/>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2</a:t>
              </a:r>
            </a:p>
          </p:txBody>
        </p:sp>
        <p:sp>
          <p:nvSpPr>
            <p:cNvPr id="48175" name="Oval 32"/>
            <p:cNvSpPr>
              <a:spLocks noChangeArrowheads="1"/>
            </p:cNvSpPr>
            <p:nvPr/>
          </p:nvSpPr>
          <p:spPr bwMode="auto">
            <a:xfrm>
              <a:off x="2496" y="1200"/>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3</a:t>
              </a:r>
            </a:p>
          </p:txBody>
        </p:sp>
        <p:sp>
          <p:nvSpPr>
            <p:cNvPr id="48176" name="Oval 33"/>
            <p:cNvSpPr>
              <a:spLocks noChangeArrowheads="1"/>
            </p:cNvSpPr>
            <p:nvPr/>
          </p:nvSpPr>
          <p:spPr bwMode="auto">
            <a:xfrm>
              <a:off x="2016" y="912"/>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4</a:t>
              </a:r>
            </a:p>
          </p:txBody>
        </p:sp>
        <p:sp>
          <p:nvSpPr>
            <p:cNvPr id="48177" name="Oval 34"/>
            <p:cNvSpPr>
              <a:spLocks noChangeArrowheads="1"/>
            </p:cNvSpPr>
            <p:nvPr/>
          </p:nvSpPr>
          <p:spPr bwMode="auto">
            <a:xfrm>
              <a:off x="1968" y="2016"/>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1</a:t>
              </a:r>
            </a:p>
          </p:txBody>
        </p:sp>
        <p:sp>
          <p:nvSpPr>
            <p:cNvPr id="48178" name="Oval 35"/>
            <p:cNvSpPr>
              <a:spLocks noChangeArrowheads="1"/>
            </p:cNvSpPr>
            <p:nvPr/>
          </p:nvSpPr>
          <p:spPr bwMode="auto">
            <a:xfrm>
              <a:off x="1440" y="1104"/>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1</a:t>
              </a:r>
            </a:p>
          </p:txBody>
        </p:sp>
        <p:sp>
          <p:nvSpPr>
            <p:cNvPr id="48179" name="Oval 36"/>
            <p:cNvSpPr>
              <a:spLocks noChangeArrowheads="1"/>
            </p:cNvSpPr>
            <p:nvPr/>
          </p:nvSpPr>
          <p:spPr bwMode="auto">
            <a:xfrm>
              <a:off x="4032" y="816"/>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1</a:t>
              </a:r>
            </a:p>
          </p:txBody>
        </p:sp>
        <p:sp>
          <p:nvSpPr>
            <p:cNvPr id="48180" name="Oval 37"/>
            <p:cNvSpPr>
              <a:spLocks noChangeArrowheads="1"/>
            </p:cNvSpPr>
            <p:nvPr/>
          </p:nvSpPr>
          <p:spPr bwMode="auto">
            <a:xfrm>
              <a:off x="4512" y="1728"/>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1</a:t>
              </a:r>
            </a:p>
          </p:txBody>
        </p:sp>
        <p:sp>
          <p:nvSpPr>
            <p:cNvPr id="48181" name="Oval 38"/>
            <p:cNvSpPr>
              <a:spLocks noChangeArrowheads="1"/>
            </p:cNvSpPr>
            <p:nvPr/>
          </p:nvSpPr>
          <p:spPr bwMode="auto">
            <a:xfrm>
              <a:off x="3024" y="1440"/>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1</a:t>
              </a:r>
            </a:p>
          </p:txBody>
        </p:sp>
        <p:sp>
          <p:nvSpPr>
            <p:cNvPr id="48182" name="Oval 39"/>
            <p:cNvSpPr>
              <a:spLocks noChangeArrowheads="1"/>
            </p:cNvSpPr>
            <p:nvPr/>
          </p:nvSpPr>
          <p:spPr bwMode="auto">
            <a:xfrm>
              <a:off x="3504" y="2256"/>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1</a:t>
              </a:r>
            </a:p>
          </p:txBody>
        </p:sp>
        <p:sp>
          <p:nvSpPr>
            <p:cNvPr id="48183" name="Oval 40"/>
            <p:cNvSpPr>
              <a:spLocks noChangeArrowheads="1"/>
            </p:cNvSpPr>
            <p:nvPr/>
          </p:nvSpPr>
          <p:spPr bwMode="auto">
            <a:xfrm>
              <a:off x="2496" y="2304"/>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2</a:t>
              </a:r>
            </a:p>
          </p:txBody>
        </p:sp>
        <p:sp>
          <p:nvSpPr>
            <p:cNvPr id="48184" name="Oval 41"/>
            <p:cNvSpPr>
              <a:spLocks noChangeArrowheads="1"/>
            </p:cNvSpPr>
            <p:nvPr/>
          </p:nvSpPr>
          <p:spPr bwMode="auto">
            <a:xfrm>
              <a:off x="3936" y="2592"/>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2</a:t>
              </a:r>
            </a:p>
          </p:txBody>
        </p:sp>
        <p:grpSp>
          <p:nvGrpSpPr>
            <p:cNvPr id="48185" name="Group 42"/>
            <p:cNvGrpSpPr>
              <a:grpSpLocks/>
            </p:cNvGrpSpPr>
            <p:nvPr/>
          </p:nvGrpSpPr>
          <p:grpSpPr bwMode="auto">
            <a:xfrm>
              <a:off x="3744" y="1824"/>
              <a:ext cx="1626" cy="864"/>
              <a:chOff x="3792" y="1824"/>
              <a:chExt cx="1626" cy="864"/>
            </a:xfrm>
          </p:grpSpPr>
          <p:sp>
            <p:nvSpPr>
              <p:cNvPr id="48201" name="AutoShape 43"/>
              <p:cNvSpPr>
                <a:spLocks noChangeArrowheads="1"/>
              </p:cNvSpPr>
              <p:nvPr/>
            </p:nvSpPr>
            <p:spPr bwMode="auto">
              <a:xfrm>
                <a:off x="4272" y="2112"/>
                <a:ext cx="666" cy="576"/>
              </a:xfrm>
              <a:prstGeom prst="hexagon">
                <a:avLst>
                  <a:gd name="adj" fmla="val 28906"/>
                  <a:gd name="vf" fmla="val 115470"/>
                </a:avLst>
              </a:prstGeom>
              <a:solidFill>
                <a:schemeClr val="accent1"/>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202" name="AutoShape 44"/>
              <p:cNvSpPr>
                <a:spLocks noChangeArrowheads="1"/>
              </p:cNvSpPr>
              <p:nvPr/>
            </p:nvSpPr>
            <p:spPr bwMode="auto">
              <a:xfrm>
                <a:off x="4752" y="1824"/>
                <a:ext cx="666" cy="576"/>
              </a:xfrm>
              <a:prstGeom prst="hexagon">
                <a:avLst>
                  <a:gd name="adj" fmla="val 28906"/>
                  <a:gd name="vf" fmla="val 115470"/>
                </a:avLst>
              </a:prstGeom>
              <a:solidFill>
                <a:srgbClr val="CC99FF"/>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203" name="AutoShape 45"/>
              <p:cNvSpPr>
                <a:spLocks noChangeArrowheads="1"/>
              </p:cNvSpPr>
              <p:nvPr/>
            </p:nvSpPr>
            <p:spPr bwMode="auto">
              <a:xfrm>
                <a:off x="3792" y="1824"/>
                <a:ext cx="666" cy="576"/>
              </a:xfrm>
              <a:prstGeom prst="hexagon">
                <a:avLst>
                  <a:gd name="adj" fmla="val 28906"/>
                  <a:gd name="vf" fmla="val 115470"/>
                </a:avLst>
              </a:prstGeom>
              <a:solidFill>
                <a:schemeClr val="hlink"/>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204" name="Oval 46"/>
              <p:cNvSpPr>
                <a:spLocks noChangeArrowheads="1"/>
              </p:cNvSpPr>
              <p:nvPr/>
            </p:nvSpPr>
            <p:spPr bwMode="auto">
              <a:xfrm>
                <a:off x="4992" y="2016"/>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2</a:t>
                </a:r>
              </a:p>
            </p:txBody>
          </p:sp>
        </p:grpSp>
        <p:sp>
          <p:nvSpPr>
            <p:cNvPr id="48186" name="Oval 47"/>
            <p:cNvSpPr>
              <a:spLocks noChangeArrowheads="1"/>
            </p:cNvSpPr>
            <p:nvPr/>
          </p:nvSpPr>
          <p:spPr bwMode="auto">
            <a:xfrm>
              <a:off x="4464" y="1152"/>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2</a:t>
              </a:r>
            </a:p>
          </p:txBody>
        </p:sp>
        <p:sp>
          <p:nvSpPr>
            <p:cNvPr id="48187" name="Oval 48"/>
            <p:cNvSpPr>
              <a:spLocks noChangeArrowheads="1"/>
            </p:cNvSpPr>
            <p:nvPr/>
          </p:nvSpPr>
          <p:spPr bwMode="auto">
            <a:xfrm>
              <a:off x="1968" y="1440"/>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2</a:t>
              </a:r>
            </a:p>
          </p:txBody>
        </p:sp>
        <p:sp>
          <p:nvSpPr>
            <p:cNvPr id="48188" name="Oval 49"/>
            <p:cNvSpPr>
              <a:spLocks noChangeArrowheads="1"/>
            </p:cNvSpPr>
            <p:nvPr/>
          </p:nvSpPr>
          <p:spPr bwMode="auto">
            <a:xfrm>
              <a:off x="1488" y="1728"/>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3</a:t>
              </a:r>
            </a:p>
          </p:txBody>
        </p:sp>
        <p:sp>
          <p:nvSpPr>
            <p:cNvPr id="48189" name="Oval 50"/>
            <p:cNvSpPr>
              <a:spLocks noChangeArrowheads="1"/>
            </p:cNvSpPr>
            <p:nvPr/>
          </p:nvSpPr>
          <p:spPr bwMode="auto">
            <a:xfrm>
              <a:off x="2016" y="2592"/>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3</a:t>
              </a:r>
            </a:p>
          </p:txBody>
        </p:sp>
        <p:sp>
          <p:nvSpPr>
            <p:cNvPr id="48190" name="Oval 51"/>
            <p:cNvSpPr>
              <a:spLocks noChangeArrowheads="1"/>
            </p:cNvSpPr>
            <p:nvPr/>
          </p:nvSpPr>
          <p:spPr bwMode="auto">
            <a:xfrm>
              <a:off x="4032" y="1440"/>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3</a:t>
              </a:r>
            </a:p>
          </p:txBody>
        </p:sp>
        <p:sp>
          <p:nvSpPr>
            <p:cNvPr id="48191" name="Oval 52"/>
            <p:cNvSpPr>
              <a:spLocks noChangeArrowheads="1"/>
            </p:cNvSpPr>
            <p:nvPr/>
          </p:nvSpPr>
          <p:spPr bwMode="auto">
            <a:xfrm>
              <a:off x="3504" y="2880"/>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3</a:t>
              </a:r>
            </a:p>
          </p:txBody>
        </p:sp>
        <p:sp>
          <p:nvSpPr>
            <p:cNvPr id="48192" name="Oval 53"/>
            <p:cNvSpPr>
              <a:spLocks noChangeArrowheads="1"/>
            </p:cNvSpPr>
            <p:nvPr/>
          </p:nvSpPr>
          <p:spPr bwMode="auto">
            <a:xfrm>
              <a:off x="4464" y="2304"/>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3</a:t>
              </a:r>
            </a:p>
          </p:txBody>
        </p:sp>
        <p:sp>
          <p:nvSpPr>
            <p:cNvPr id="48193" name="Oval 54"/>
            <p:cNvSpPr>
              <a:spLocks noChangeArrowheads="1"/>
            </p:cNvSpPr>
            <p:nvPr/>
          </p:nvSpPr>
          <p:spPr bwMode="auto">
            <a:xfrm>
              <a:off x="3024" y="2592"/>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4</a:t>
              </a:r>
            </a:p>
          </p:txBody>
        </p:sp>
        <p:sp>
          <p:nvSpPr>
            <p:cNvPr id="48194" name="Oval 55"/>
            <p:cNvSpPr>
              <a:spLocks noChangeArrowheads="1"/>
            </p:cNvSpPr>
            <p:nvPr/>
          </p:nvSpPr>
          <p:spPr bwMode="auto">
            <a:xfrm>
              <a:off x="1008" y="1440"/>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4</a:t>
              </a:r>
            </a:p>
          </p:txBody>
        </p:sp>
        <p:sp>
          <p:nvSpPr>
            <p:cNvPr id="48195" name="Oval 56"/>
            <p:cNvSpPr>
              <a:spLocks noChangeArrowheads="1"/>
            </p:cNvSpPr>
            <p:nvPr/>
          </p:nvSpPr>
          <p:spPr bwMode="auto">
            <a:xfrm>
              <a:off x="2544" y="1728"/>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4</a:t>
              </a:r>
            </a:p>
          </p:txBody>
        </p:sp>
        <p:sp>
          <p:nvSpPr>
            <p:cNvPr id="48196" name="Oval 57"/>
            <p:cNvSpPr>
              <a:spLocks noChangeArrowheads="1"/>
            </p:cNvSpPr>
            <p:nvPr/>
          </p:nvSpPr>
          <p:spPr bwMode="auto">
            <a:xfrm>
              <a:off x="3600" y="1152"/>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4</a:t>
              </a:r>
            </a:p>
          </p:txBody>
        </p:sp>
        <p:sp>
          <p:nvSpPr>
            <p:cNvPr id="48197" name="Oval 58"/>
            <p:cNvSpPr>
              <a:spLocks noChangeArrowheads="1"/>
            </p:cNvSpPr>
            <p:nvPr/>
          </p:nvSpPr>
          <p:spPr bwMode="auto">
            <a:xfrm>
              <a:off x="3984" y="2016"/>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4</a:t>
              </a:r>
            </a:p>
          </p:txBody>
        </p:sp>
        <p:sp>
          <p:nvSpPr>
            <p:cNvPr id="48198" name="Oval 59"/>
            <p:cNvSpPr>
              <a:spLocks noChangeArrowheads="1"/>
            </p:cNvSpPr>
            <p:nvPr/>
          </p:nvSpPr>
          <p:spPr bwMode="auto">
            <a:xfrm>
              <a:off x="1584" y="2304"/>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4</a:t>
              </a:r>
            </a:p>
          </p:txBody>
        </p:sp>
        <p:sp>
          <p:nvSpPr>
            <p:cNvPr id="48199" name="Oval 60"/>
            <p:cNvSpPr>
              <a:spLocks noChangeArrowheads="1"/>
            </p:cNvSpPr>
            <p:nvPr/>
          </p:nvSpPr>
          <p:spPr bwMode="auto">
            <a:xfrm>
              <a:off x="3024" y="2016"/>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3</a:t>
              </a:r>
            </a:p>
          </p:txBody>
        </p:sp>
        <p:sp>
          <p:nvSpPr>
            <p:cNvPr id="48200" name="Oval 61"/>
            <p:cNvSpPr>
              <a:spLocks noChangeArrowheads="1"/>
            </p:cNvSpPr>
            <p:nvPr/>
          </p:nvSpPr>
          <p:spPr bwMode="auto">
            <a:xfrm>
              <a:off x="3456" y="1728"/>
              <a:ext cx="219" cy="219"/>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2</a:t>
              </a:r>
            </a:p>
          </p:txBody>
        </p:sp>
      </p:grpSp>
      <p:sp>
        <p:nvSpPr>
          <p:cNvPr id="48132" name="Rectangle 62"/>
          <p:cNvSpPr>
            <a:spLocks noChangeArrowheads="1"/>
          </p:cNvSpPr>
          <p:nvPr/>
        </p:nvSpPr>
        <p:spPr bwMode="auto">
          <a:xfrm>
            <a:off x="228601" y="4576765"/>
            <a:ext cx="3346451" cy="1815882"/>
          </a:xfrm>
          <a:prstGeom prst="rect">
            <a:avLst/>
          </a:prstGeom>
          <a:gradFill rotWithShape="1">
            <a:gsLst>
              <a:gs pos="0">
                <a:schemeClr val="bg1"/>
              </a:gs>
              <a:gs pos="100000">
                <a:srgbClr val="CC0099"/>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buClrTx/>
              <a:buSzTx/>
              <a:buFontTx/>
              <a:buNone/>
            </a:pPr>
            <a:r>
              <a:rPr lang="en-US" altLang="zh-CN" sz="2800" b="1">
                <a:latin typeface="+mn-lt"/>
                <a:ea typeface="+mn-ea"/>
                <a:cs typeface="+mn-ea"/>
                <a:sym typeface="+mn-lt"/>
              </a:rPr>
              <a:t>K = </a:t>
            </a:r>
            <a:r>
              <a:rPr lang="en-US" altLang="zh-CN" sz="2800" b="1" i="1">
                <a:latin typeface="+mn-lt"/>
                <a:ea typeface="+mn-ea"/>
                <a:cs typeface="+mn-ea"/>
                <a:sym typeface="+mn-lt"/>
              </a:rPr>
              <a:t>i</a:t>
            </a:r>
            <a:r>
              <a:rPr lang="en-US" altLang="zh-CN" sz="2800" b="1" baseline="30000">
                <a:latin typeface="+mn-lt"/>
                <a:ea typeface="+mn-ea"/>
                <a:cs typeface="+mn-ea"/>
                <a:sym typeface="+mn-lt"/>
              </a:rPr>
              <a:t>2 </a:t>
            </a:r>
            <a:r>
              <a:rPr lang="en-US" altLang="zh-CN" sz="2800" b="1">
                <a:latin typeface="+mn-lt"/>
                <a:ea typeface="+mn-ea"/>
                <a:cs typeface="+mn-ea"/>
                <a:sym typeface="+mn-lt"/>
              </a:rPr>
              <a:t>+ </a:t>
            </a:r>
            <a:r>
              <a:rPr lang="en-US" altLang="zh-CN" sz="2800" b="1" i="1">
                <a:latin typeface="+mn-lt"/>
                <a:ea typeface="+mn-ea"/>
                <a:cs typeface="+mn-ea"/>
                <a:sym typeface="+mn-lt"/>
              </a:rPr>
              <a:t>ij</a:t>
            </a:r>
            <a:r>
              <a:rPr lang="en-US" altLang="zh-CN" sz="2800" b="1">
                <a:latin typeface="+mn-lt"/>
                <a:ea typeface="+mn-ea"/>
                <a:cs typeface="+mn-ea"/>
                <a:sym typeface="+mn-lt"/>
              </a:rPr>
              <a:t> + </a:t>
            </a:r>
            <a:r>
              <a:rPr lang="en-US" altLang="zh-CN" sz="2800" b="1" i="1">
                <a:latin typeface="+mn-lt"/>
                <a:ea typeface="+mn-ea"/>
                <a:cs typeface="+mn-ea"/>
                <a:sym typeface="+mn-lt"/>
              </a:rPr>
              <a:t>j</a:t>
            </a:r>
            <a:r>
              <a:rPr lang="en-US" altLang="zh-CN" sz="2800" b="1" baseline="30000">
                <a:latin typeface="+mn-lt"/>
                <a:ea typeface="+mn-ea"/>
                <a:cs typeface="+mn-ea"/>
                <a:sym typeface="+mn-lt"/>
              </a:rPr>
              <a:t>2</a:t>
            </a:r>
            <a:r>
              <a:rPr lang="en-US" altLang="zh-CN" sz="2800" b="1">
                <a:latin typeface="+mn-lt"/>
                <a:ea typeface="+mn-ea"/>
                <a:cs typeface="+mn-ea"/>
                <a:sym typeface="+mn-lt"/>
              </a:rPr>
              <a:t> </a:t>
            </a:r>
          </a:p>
          <a:p>
            <a:pPr algn="just">
              <a:spcBef>
                <a:spcPct val="0"/>
              </a:spcBef>
              <a:buClrTx/>
              <a:buSzTx/>
              <a:buFontTx/>
              <a:buNone/>
            </a:pPr>
            <a:r>
              <a:rPr lang="en-US" altLang="zh-CN" sz="2800" b="1">
                <a:latin typeface="+mn-lt"/>
                <a:ea typeface="+mn-ea"/>
                <a:cs typeface="+mn-ea"/>
                <a:sym typeface="+mn-lt"/>
              </a:rPr>
              <a:t>K</a:t>
            </a:r>
            <a:r>
              <a:rPr lang="en-US" altLang="zh-CN" sz="2800" b="1" baseline="30000">
                <a:latin typeface="+mn-lt"/>
                <a:ea typeface="+mn-ea"/>
                <a:cs typeface="+mn-ea"/>
                <a:sym typeface="+mn-lt"/>
              </a:rPr>
              <a:t> </a:t>
            </a:r>
            <a:r>
              <a:rPr lang="en-US" altLang="zh-CN" sz="2800" b="1">
                <a:latin typeface="+mn-lt"/>
                <a:ea typeface="+mn-ea"/>
                <a:cs typeface="+mn-ea"/>
                <a:sym typeface="+mn-lt"/>
              </a:rPr>
              <a:t>= 2</a:t>
            </a:r>
            <a:r>
              <a:rPr lang="en-US" altLang="zh-CN" sz="2800" b="1" baseline="30000">
                <a:latin typeface="+mn-lt"/>
                <a:ea typeface="+mn-ea"/>
                <a:cs typeface="+mn-ea"/>
                <a:sym typeface="+mn-lt"/>
              </a:rPr>
              <a:t>2</a:t>
            </a:r>
            <a:r>
              <a:rPr lang="en-US" altLang="zh-CN" sz="2800" b="1">
                <a:latin typeface="+mn-lt"/>
                <a:ea typeface="+mn-ea"/>
                <a:cs typeface="+mn-ea"/>
                <a:sym typeface="+mn-lt"/>
              </a:rPr>
              <a:t> + 2*0 + 0</a:t>
            </a:r>
            <a:r>
              <a:rPr lang="en-US" altLang="zh-CN" sz="2800" b="1" baseline="30000">
                <a:latin typeface="+mn-lt"/>
                <a:ea typeface="+mn-ea"/>
                <a:cs typeface="+mn-ea"/>
                <a:sym typeface="+mn-lt"/>
              </a:rPr>
              <a:t>2</a:t>
            </a:r>
            <a:r>
              <a:rPr lang="en-US" altLang="zh-CN" sz="2800" b="1">
                <a:latin typeface="+mn-lt"/>
                <a:ea typeface="+mn-ea"/>
                <a:cs typeface="+mn-ea"/>
                <a:sym typeface="+mn-lt"/>
              </a:rPr>
              <a:t>= 4 </a:t>
            </a:r>
            <a:r>
              <a:rPr lang="zh-CN" altLang="en-US" sz="2800" b="1">
                <a:latin typeface="+mn-lt"/>
                <a:ea typeface="+mn-ea"/>
                <a:cs typeface="+mn-ea"/>
                <a:sym typeface="+mn-lt"/>
              </a:rPr>
              <a:t>同频复用距离</a:t>
            </a:r>
          </a:p>
          <a:p>
            <a:pPr algn="just">
              <a:spcBef>
                <a:spcPct val="0"/>
              </a:spcBef>
              <a:buClrTx/>
              <a:buSzTx/>
              <a:buFontTx/>
              <a:buNone/>
            </a:pPr>
            <a:r>
              <a:rPr lang="en-US" altLang="zh-CN" sz="2800" b="1">
                <a:latin typeface="+mn-lt"/>
                <a:ea typeface="+mn-ea"/>
                <a:cs typeface="+mn-ea"/>
                <a:sym typeface="+mn-lt"/>
              </a:rPr>
              <a:t>D=√3K R= 3.46R</a:t>
            </a:r>
          </a:p>
        </p:txBody>
      </p:sp>
      <p:grpSp>
        <p:nvGrpSpPr>
          <p:cNvPr id="48133" name="Group 63"/>
          <p:cNvGrpSpPr>
            <a:grpSpLocks/>
          </p:cNvGrpSpPr>
          <p:nvPr/>
        </p:nvGrpSpPr>
        <p:grpSpPr bwMode="auto">
          <a:xfrm>
            <a:off x="617538" y="1809754"/>
            <a:ext cx="2824163" cy="2303463"/>
            <a:chOff x="960" y="336"/>
            <a:chExt cx="2586" cy="2112"/>
          </a:xfrm>
        </p:grpSpPr>
        <p:sp>
          <p:nvSpPr>
            <p:cNvPr id="48134" name="AutoShape 64"/>
            <p:cNvSpPr>
              <a:spLocks noChangeArrowheads="1"/>
            </p:cNvSpPr>
            <p:nvPr/>
          </p:nvSpPr>
          <p:spPr bwMode="auto">
            <a:xfrm>
              <a:off x="1440" y="1872"/>
              <a:ext cx="666" cy="576"/>
            </a:xfrm>
            <a:prstGeom prst="hexagon">
              <a:avLst>
                <a:gd name="adj" fmla="val 28906"/>
                <a:gd name="vf" fmla="val 115470"/>
              </a:avLst>
            </a:prstGeom>
            <a:solidFill>
              <a:schemeClr val="bg1"/>
            </a:solidFill>
            <a:ln w="2857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35" name="AutoShape 65"/>
            <p:cNvSpPr>
              <a:spLocks noChangeArrowheads="1"/>
            </p:cNvSpPr>
            <p:nvPr/>
          </p:nvSpPr>
          <p:spPr bwMode="auto">
            <a:xfrm>
              <a:off x="1440" y="1296"/>
              <a:ext cx="666" cy="576"/>
            </a:xfrm>
            <a:prstGeom prst="hexagon">
              <a:avLst>
                <a:gd name="adj" fmla="val 28906"/>
                <a:gd name="vf" fmla="val 115470"/>
              </a:avLst>
            </a:prstGeom>
            <a:solidFill>
              <a:schemeClr val="bg1"/>
            </a:solidFill>
            <a:ln w="28575">
              <a:solidFill>
                <a:srgbClr val="FF5050"/>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36" name="AutoShape 66"/>
            <p:cNvSpPr>
              <a:spLocks noChangeArrowheads="1"/>
            </p:cNvSpPr>
            <p:nvPr/>
          </p:nvSpPr>
          <p:spPr bwMode="auto">
            <a:xfrm>
              <a:off x="1920" y="1584"/>
              <a:ext cx="666" cy="576"/>
            </a:xfrm>
            <a:prstGeom prst="hexagon">
              <a:avLst>
                <a:gd name="adj" fmla="val 28906"/>
                <a:gd name="vf" fmla="val 115470"/>
              </a:avLst>
            </a:prstGeom>
            <a:solidFill>
              <a:schemeClr val="bg1"/>
            </a:solidFill>
            <a:ln w="2857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37" name="AutoShape 67"/>
            <p:cNvSpPr>
              <a:spLocks noChangeArrowheads="1"/>
            </p:cNvSpPr>
            <p:nvPr/>
          </p:nvSpPr>
          <p:spPr bwMode="auto">
            <a:xfrm>
              <a:off x="960" y="1584"/>
              <a:ext cx="666" cy="576"/>
            </a:xfrm>
            <a:prstGeom prst="hexagon">
              <a:avLst>
                <a:gd name="adj" fmla="val 28906"/>
                <a:gd name="vf" fmla="val 115470"/>
              </a:avLst>
            </a:prstGeom>
            <a:solidFill>
              <a:schemeClr val="bg1"/>
            </a:solidFill>
            <a:ln w="2857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38" name="AutoShape 68"/>
            <p:cNvSpPr>
              <a:spLocks noChangeArrowheads="1"/>
            </p:cNvSpPr>
            <p:nvPr/>
          </p:nvSpPr>
          <p:spPr bwMode="auto">
            <a:xfrm>
              <a:off x="2400" y="1296"/>
              <a:ext cx="666" cy="576"/>
            </a:xfrm>
            <a:prstGeom prst="hexagon">
              <a:avLst>
                <a:gd name="adj" fmla="val 28906"/>
                <a:gd name="vf" fmla="val 115470"/>
              </a:avLst>
            </a:prstGeom>
            <a:solidFill>
              <a:schemeClr val="bg1"/>
            </a:solidFill>
            <a:ln w="2857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39" name="AutoShape 69"/>
            <p:cNvSpPr>
              <a:spLocks noChangeArrowheads="1"/>
            </p:cNvSpPr>
            <p:nvPr/>
          </p:nvSpPr>
          <p:spPr bwMode="auto">
            <a:xfrm>
              <a:off x="2400" y="720"/>
              <a:ext cx="666" cy="576"/>
            </a:xfrm>
            <a:prstGeom prst="hexagon">
              <a:avLst>
                <a:gd name="adj" fmla="val 28906"/>
                <a:gd name="vf" fmla="val 115470"/>
              </a:avLst>
            </a:prstGeom>
            <a:solidFill>
              <a:schemeClr val="bg1"/>
            </a:solidFill>
            <a:ln w="28575">
              <a:solidFill>
                <a:srgbClr val="FF5050"/>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40" name="AutoShape 70"/>
            <p:cNvSpPr>
              <a:spLocks noChangeArrowheads="1"/>
            </p:cNvSpPr>
            <p:nvPr/>
          </p:nvSpPr>
          <p:spPr bwMode="auto">
            <a:xfrm>
              <a:off x="2880" y="1008"/>
              <a:ext cx="666" cy="576"/>
            </a:xfrm>
            <a:prstGeom prst="hexagon">
              <a:avLst>
                <a:gd name="adj" fmla="val 28906"/>
                <a:gd name="vf" fmla="val 115470"/>
              </a:avLst>
            </a:prstGeom>
            <a:solidFill>
              <a:schemeClr val="bg1"/>
            </a:solidFill>
            <a:ln w="2857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41" name="AutoShape 71"/>
            <p:cNvSpPr>
              <a:spLocks noChangeArrowheads="1"/>
            </p:cNvSpPr>
            <p:nvPr/>
          </p:nvSpPr>
          <p:spPr bwMode="auto">
            <a:xfrm>
              <a:off x="1920" y="1008"/>
              <a:ext cx="666" cy="576"/>
            </a:xfrm>
            <a:prstGeom prst="hexagon">
              <a:avLst>
                <a:gd name="adj" fmla="val 28906"/>
                <a:gd name="vf" fmla="val 115470"/>
              </a:avLst>
            </a:prstGeom>
            <a:solidFill>
              <a:schemeClr val="bg1"/>
            </a:solidFill>
            <a:ln w="2857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8142" name="Oval 72"/>
            <p:cNvSpPr>
              <a:spLocks noChangeArrowheads="1"/>
            </p:cNvSpPr>
            <p:nvPr/>
          </p:nvSpPr>
          <p:spPr bwMode="auto">
            <a:xfrm>
              <a:off x="2112" y="1056"/>
              <a:ext cx="219" cy="219"/>
            </a:xfrm>
            <a:prstGeom prst="ellipse">
              <a:avLst/>
            </a:prstGeom>
            <a:solidFill>
              <a:srgbClr val="FF5050"/>
            </a:solidFill>
            <a:ln w="2857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800" b="1">
                  <a:latin typeface="+mn-lt"/>
                  <a:ea typeface="+mn-ea"/>
                  <a:cs typeface="+mn-ea"/>
                  <a:sym typeface="+mn-lt"/>
                </a:rPr>
                <a:t>i</a:t>
              </a:r>
            </a:p>
          </p:txBody>
        </p:sp>
        <p:sp>
          <p:nvSpPr>
            <p:cNvPr id="48143" name="Line 73"/>
            <p:cNvSpPr>
              <a:spLocks noChangeShapeType="1"/>
            </p:cNvSpPr>
            <p:nvPr/>
          </p:nvSpPr>
          <p:spPr bwMode="auto">
            <a:xfrm flipV="1">
              <a:off x="1776" y="960"/>
              <a:ext cx="960" cy="6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latin typeface="+mn-lt"/>
                <a:ea typeface="+mn-ea"/>
                <a:cs typeface="+mn-ea"/>
                <a:sym typeface="+mn-lt"/>
              </a:endParaRPr>
            </a:p>
          </p:txBody>
        </p:sp>
        <p:sp>
          <p:nvSpPr>
            <p:cNvPr id="48144" name="Line 74"/>
            <p:cNvSpPr>
              <a:spLocks noChangeShapeType="1"/>
            </p:cNvSpPr>
            <p:nvPr/>
          </p:nvSpPr>
          <p:spPr bwMode="auto">
            <a:xfrm flipH="1" flipV="1">
              <a:off x="1296" y="816"/>
              <a:ext cx="288" cy="4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latin typeface="+mn-lt"/>
                <a:ea typeface="+mn-ea"/>
                <a:cs typeface="+mn-ea"/>
                <a:sym typeface="+mn-lt"/>
              </a:endParaRPr>
            </a:p>
          </p:txBody>
        </p:sp>
        <p:sp>
          <p:nvSpPr>
            <p:cNvPr id="48145" name="Line 75"/>
            <p:cNvSpPr>
              <a:spLocks noChangeShapeType="1"/>
            </p:cNvSpPr>
            <p:nvPr/>
          </p:nvSpPr>
          <p:spPr bwMode="auto">
            <a:xfrm flipH="1" flipV="1">
              <a:off x="2304" y="336"/>
              <a:ext cx="24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latin typeface="+mn-lt"/>
                <a:ea typeface="+mn-ea"/>
                <a:cs typeface="+mn-ea"/>
                <a:sym typeface="+mn-lt"/>
              </a:endParaRPr>
            </a:p>
          </p:txBody>
        </p:sp>
        <p:sp>
          <p:nvSpPr>
            <p:cNvPr id="48146" name="Line 76"/>
            <p:cNvSpPr>
              <a:spLocks noChangeShapeType="1"/>
            </p:cNvSpPr>
            <p:nvPr/>
          </p:nvSpPr>
          <p:spPr bwMode="auto">
            <a:xfrm flipV="1">
              <a:off x="1440" y="432"/>
              <a:ext cx="912" cy="624"/>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mn-lt"/>
                <a:ea typeface="+mn-ea"/>
                <a:cs typeface="+mn-ea"/>
                <a:sym typeface="+mn-lt"/>
              </a:endParaRPr>
            </a:p>
          </p:txBody>
        </p:sp>
        <p:sp>
          <p:nvSpPr>
            <p:cNvPr id="48147" name="Oval 77"/>
            <p:cNvSpPr>
              <a:spLocks noChangeArrowheads="1"/>
            </p:cNvSpPr>
            <p:nvPr/>
          </p:nvSpPr>
          <p:spPr bwMode="auto">
            <a:xfrm>
              <a:off x="1680" y="480"/>
              <a:ext cx="219" cy="219"/>
            </a:xfrm>
            <a:prstGeom prst="ellipse">
              <a:avLst/>
            </a:prstGeom>
            <a:solidFill>
              <a:srgbClr val="FFFF00"/>
            </a:solidFill>
            <a:ln w="2857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800" b="1">
                  <a:latin typeface="+mn-lt"/>
                  <a:ea typeface="+mn-ea"/>
                  <a:cs typeface="+mn-ea"/>
                  <a:sym typeface="+mn-lt"/>
                </a:rPr>
                <a:t>D</a:t>
              </a:r>
            </a:p>
          </p:txBody>
        </p:sp>
        <p:sp>
          <p:nvSpPr>
            <p:cNvPr id="48148" name="Line 78"/>
            <p:cNvSpPr>
              <a:spLocks noChangeShapeType="1"/>
            </p:cNvSpPr>
            <p:nvPr/>
          </p:nvSpPr>
          <p:spPr bwMode="auto">
            <a:xfrm flipH="1" flipV="1">
              <a:off x="1104" y="1008"/>
              <a:ext cx="336" cy="5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latin typeface="+mn-lt"/>
                <a:ea typeface="+mn-ea"/>
                <a:cs typeface="+mn-ea"/>
                <a:sym typeface="+mn-lt"/>
              </a:endParaRPr>
            </a:p>
          </p:txBody>
        </p:sp>
        <p:sp>
          <p:nvSpPr>
            <p:cNvPr id="48149" name="Line 79"/>
            <p:cNvSpPr>
              <a:spLocks noChangeShapeType="1"/>
            </p:cNvSpPr>
            <p:nvPr/>
          </p:nvSpPr>
          <p:spPr bwMode="auto">
            <a:xfrm flipV="1">
              <a:off x="1200" y="1056"/>
              <a:ext cx="240" cy="144"/>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mn-lt"/>
                <a:ea typeface="+mn-ea"/>
                <a:cs typeface="+mn-ea"/>
                <a:sym typeface="+mn-lt"/>
              </a:endParaRPr>
            </a:p>
          </p:txBody>
        </p:sp>
        <p:sp>
          <p:nvSpPr>
            <p:cNvPr id="48150" name="Oval 80"/>
            <p:cNvSpPr>
              <a:spLocks noChangeArrowheads="1"/>
            </p:cNvSpPr>
            <p:nvPr/>
          </p:nvSpPr>
          <p:spPr bwMode="auto">
            <a:xfrm>
              <a:off x="1152" y="912"/>
              <a:ext cx="219" cy="219"/>
            </a:xfrm>
            <a:prstGeom prst="ellipse">
              <a:avLst/>
            </a:prstGeom>
            <a:solidFill>
              <a:srgbClr val="FFFF00"/>
            </a:solidFill>
            <a:ln w="2857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800" b="1">
                  <a:latin typeface="+mn-lt"/>
                  <a:ea typeface="+mn-ea"/>
                  <a:cs typeface="+mn-ea"/>
                  <a:sym typeface="+mn-lt"/>
                </a:rPr>
                <a:t>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fade">
                                      <p:cBhvr>
                                        <p:cTn id="7" dur="1000"/>
                                        <p:tgtEl>
                                          <p:spTgt spid="337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055690" y="1143003"/>
            <a:ext cx="43846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a:lstStyle>
            <a:lvl1pPr marL="266700" indent="-2667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latinLnBrk="1" hangingPunct="1">
              <a:lnSpc>
                <a:spcPct val="110000"/>
              </a:lnSpc>
              <a:buClr>
                <a:srgbClr val="CC0066"/>
              </a:buClr>
              <a:buSzTx/>
              <a:buFont typeface="Wingdings" panose="05000000000000000000" pitchFamily="2" charset="2"/>
              <a:buChar char="n"/>
            </a:pPr>
            <a:r>
              <a:rPr kumimoji="1" lang="zh-CN" altLang="en-US" sz="2800" b="1">
                <a:latin typeface="+mn-lt"/>
                <a:ea typeface="+mn-ea"/>
                <a:cs typeface="+mn-ea"/>
                <a:sym typeface="+mn-lt"/>
              </a:rPr>
              <a:t>对于 </a:t>
            </a:r>
            <a:r>
              <a:rPr kumimoji="1" lang="en-US" altLang="zh-CN" sz="2800" b="1">
                <a:latin typeface="+mn-lt"/>
                <a:ea typeface="+mn-ea"/>
                <a:cs typeface="+mn-ea"/>
                <a:sym typeface="+mn-lt"/>
              </a:rPr>
              <a:t>K = 7</a:t>
            </a:r>
            <a:r>
              <a:rPr kumimoji="1" lang="zh-CN" altLang="en-US" sz="2800" b="1">
                <a:latin typeface="+mn-lt"/>
                <a:ea typeface="+mn-ea"/>
                <a:cs typeface="+mn-ea"/>
                <a:sym typeface="+mn-lt"/>
              </a:rPr>
              <a:t>的小区结构</a:t>
            </a:r>
          </a:p>
        </p:txBody>
      </p:sp>
      <p:grpSp>
        <p:nvGrpSpPr>
          <p:cNvPr id="49155" name="Group 3"/>
          <p:cNvGrpSpPr>
            <a:grpSpLocks/>
          </p:cNvGrpSpPr>
          <p:nvPr/>
        </p:nvGrpSpPr>
        <p:grpSpPr bwMode="auto">
          <a:xfrm>
            <a:off x="4073527" y="1377951"/>
            <a:ext cx="4552951" cy="4787900"/>
            <a:chOff x="768" y="288"/>
            <a:chExt cx="3429" cy="3504"/>
          </a:xfrm>
        </p:grpSpPr>
        <p:grpSp>
          <p:nvGrpSpPr>
            <p:cNvPr id="49198" name="Group 4"/>
            <p:cNvGrpSpPr>
              <a:grpSpLocks/>
            </p:cNvGrpSpPr>
            <p:nvPr/>
          </p:nvGrpSpPr>
          <p:grpSpPr bwMode="auto">
            <a:xfrm>
              <a:off x="1488" y="288"/>
              <a:ext cx="1221" cy="1296"/>
              <a:chOff x="1152" y="1680"/>
              <a:chExt cx="1626" cy="1728"/>
            </a:xfrm>
          </p:grpSpPr>
          <p:sp>
            <p:nvSpPr>
              <p:cNvPr id="49283" name="AutoShape 5"/>
              <p:cNvSpPr>
                <a:spLocks noChangeArrowheads="1"/>
              </p:cNvSpPr>
              <p:nvPr/>
            </p:nvSpPr>
            <p:spPr bwMode="auto">
              <a:xfrm>
                <a:off x="1152" y="1968"/>
                <a:ext cx="666" cy="576"/>
              </a:xfrm>
              <a:prstGeom prst="hexagon">
                <a:avLst>
                  <a:gd name="adj" fmla="val 28906"/>
                  <a:gd name="vf" fmla="val 115470"/>
                </a:avLst>
              </a:prstGeom>
              <a:solidFill>
                <a:srgbClr val="FF5050"/>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84" name="AutoShape 6"/>
              <p:cNvSpPr>
                <a:spLocks noChangeArrowheads="1"/>
              </p:cNvSpPr>
              <p:nvPr/>
            </p:nvSpPr>
            <p:spPr bwMode="auto">
              <a:xfrm>
                <a:off x="1632" y="2256"/>
                <a:ext cx="666" cy="576"/>
              </a:xfrm>
              <a:prstGeom prst="hexagon">
                <a:avLst>
                  <a:gd name="adj" fmla="val 28906"/>
                  <a:gd name="vf" fmla="val 115470"/>
                </a:avLst>
              </a:prstGeom>
              <a:solidFill>
                <a:srgbClr val="FF5050"/>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85" name="AutoShape 7"/>
              <p:cNvSpPr>
                <a:spLocks noChangeArrowheads="1"/>
              </p:cNvSpPr>
              <p:nvPr/>
            </p:nvSpPr>
            <p:spPr bwMode="auto">
              <a:xfrm>
                <a:off x="1152" y="2544"/>
                <a:ext cx="666" cy="576"/>
              </a:xfrm>
              <a:prstGeom prst="hexagon">
                <a:avLst>
                  <a:gd name="adj" fmla="val 28906"/>
                  <a:gd name="vf" fmla="val 115470"/>
                </a:avLst>
              </a:prstGeom>
              <a:solidFill>
                <a:srgbClr val="FF5050"/>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86" name="AutoShape 8"/>
              <p:cNvSpPr>
                <a:spLocks noChangeArrowheads="1"/>
              </p:cNvSpPr>
              <p:nvPr/>
            </p:nvSpPr>
            <p:spPr bwMode="auto">
              <a:xfrm>
                <a:off x="2112" y="2544"/>
                <a:ext cx="666" cy="576"/>
              </a:xfrm>
              <a:prstGeom prst="hexagon">
                <a:avLst>
                  <a:gd name="adj" fmla="val 28906"/>
                  <a:gd name="vf" fmla="val 115470"/>
                </a:avLst>
              </a:prstGeom>
              <a:solidFill>
                <a:srgbClr val="FF5050"/>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87" name="AutoShape 9"/>
              <p:cNvSpPr>
                <a:spLocks noChangeArrowheads="1"/>
              </p:cNvSpPr>
              <p:nvPr/>
            </p:nvSpPr>
            <p:spPr bwMode="auto">
              <a:xfrm>
                <a:off x="2112" y="1968"/>
                <a:ext cx="666" cy="576"/>
              </a:xfrm>
              <a:prstGeom prst="hexagon">
                <a:avLst>
                  <a:gd name="adj" fmla="val 28906"/>
                  <a:gd name="vf" fmla="val 115470"/>
                </a:avLst>
              </a:prstGeom>
              <a:solidFill>
                <a:srgbClr val="FF5050"/>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88" name="AutoShape 10"/>
              <p:cNvSpPr>
                <a:spLocks noChangeArrowheads="1"/>
              </p:cNvSpPr>
              <p:nvPr/>
            </p:nvSpPr>
            <p:spPr bwMode="auto">
              <a:xfrm>
                <a:off x="1632" y="1680"/>
                <a:ext cx="666" cy="576"/>
              </a:xfrm>
              <a:prstGeom prst="hexagon">
                <a:avLst>
                  <a:gd name="adj" fmla="val 28906"/>
                  <a:gd name="vf" fmla="val 115470"/>
                </a:avLst>
              </a:prstGeom>
              <a:solidFill>
                <a:srgbClr val="FF5050"/>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89" name="AutoShape 11"/>
              <p:cNvSpPr>
                <a:spLocks noChangeArrowheads="1"/>
              </p:cNvSpPr>
              <p:nvPr/>
            </p:nvSpPr>
            <p:spPr bwMode="auto">
              <a:xfrm>
                <a:off x="1632" y="2832"/>
                <a:ext cx="666" cy="576"/>
              </a:xfrm>
              <a:prstGeom prst="hexagon">
                <a:avLst>
                  <a:gd name="adj" fmla="val 28906"/>
                  <a:gd name="vf" fmla="val 115470"/>
                </a:avLst>
              </a:prstGeom>
              <a:solidFill>
                <a:srgbClr val="FF5050"/>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nvGrpSpPr>
            <p:cNvPr id="49199" name="Group 12"/>
            <p:cNvGrpSpPr>
              <a:grpSpLocks/>
            </p:cNvGrpSpPr>
            <p:nvPr/>
          </p:nvGrpSpPr>
          <p:grpSpPr bwMode="auto">
            <a:xfrm>
              <a:off x="1872" y="1392"/>
              <a:ext cx="1221" cy="1296"/>
              <a:chOff x="1152" y="1680"/>
              <a:chExt cx="1626" cy="1728"/>
            </a:xfrm>
          </p:grpSpPr>
          <p:sp>
            <p:nvSpPr>
              <p:cNvPr id="49276" name="AutoShape 13"/>
              <p:cNvSpPr>
                <a:spLocks noChangeArrowheads="1"/>
              </p:cNvSpPr>
              <p:nvPr/>
            </p:nvSpPr>
            <p:spPr bwMode="auto">
              <a:xfrm>
                <a:off x="1152" y="1968"/>
                <a:ext cx="666" cy="576"/>
              </a:xfrm>
              <a:prstGeom prst="hexagon">
                <a:avLst>
                  <a:gd name="adj" fmla="val 28906"/>
                  <a:gd name="vf" fmla="val 115470"/>
                </a:avLst>
              </a:prstGeom>
              <a:solidFill>
                <a:srgbClr val="66FFFF"/>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77" name="AutoShape 14"/>
              <p:cNvSpPr>
                <a:spLocks noChangeArrowheads="1"/>
              </p:cNvSpPr>
              <p:nvPr/>
            </p:nvSpPr>
            <p:spPr bwMode="auto">
              <a:xfrm>
                <a:off x="1632" y="2256"/>
                <a:ext cx="666" cy="576"/>
              </a:xfrm>
              <a:prstGeom prst="hexagon">
                <a:avLst>
                  <a:gd name="adj" fmla="val 28906"/>
                  <a:gd name="vf" fmla="val 115470"/>
                </a:avLst>
              </a:prstGeom>
              <a:solidFill>
                <a:srgbClr val="66FFFF"/>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78" name="AutoShape 15"/>
              <p:cNvSpPr>
                <a:spLocks noChangeArrowheads="1"/>
              </p:cNvSpPr>
              <p:nvPr/>
            </p:nvSpPr>
            <p:spPr bwMode="auto">
              <a:xfrm>
                <a:off x="1152" y="2544"/>
                <a:ext cx="666" cy="576"/>
              </a:xfrm>
              <a:prstGeom prst="hexagon">
                <a:avLst>
                  <a:gd name="adj" fmla="val 28906"/>
                  <a:gd name="vf" fmla="val 115470"/>
                </a:avLst>
              </a:prstGeom>
              <a:solidFill>
                <a:srgbClr val="66FFFF"/>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79" name="AutoShape 16"/>
              <p:cNvSpPr>
                <a:spLocks noChangeArrowheads="1"/>
              </p:cNvSpPr>
              <p:nvPr/>
            </p:nvSpPr>
            <p:spPr bwMode="auto">
              <a:xfrm>
                <a:off x="2112" y="2544"/>
                <a:ext cx="666" cy="576"/>
              </a:xfrm>
              <a:prstGeom prst="hexagon">
                <a:avLst>
                  <a:gd name="adj" fmla="val 28906"/>
                  <a:gd name="vf" fmla="val 115470"/>
                </a:avLst>
              </a:prstGeom>
              <a:solidFill>
                <a:srgbClr val="66FFFF"/>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80" name="AutoShape 17"/>
              <p:cNvSpPr>
                <a:spLocks noChangeArrowheads="1"/>
              </p:cNvSpPr>
              <p:nvPr/>
            </p:nvSpPr>
            <p:spPr bwMode="auto">
              <a:xfrm>
                <a:off x="2112" y="1968"/>
                <a:ext cx="666" cy="576"/>
              </a:xfrm>
              <a:prstGeom prst="hexagon">
                <a:avLst>
                  <a:gd name="adj" fmla="val 28906"/>
                  <a:gd name="vf" fmla="val 115470"/>
                </a:avLst>
              </a:prstGeom>
              <a:solidFill>
                <a:srgbClr val="66FFFF"/>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81" name="AutoShape 18"/>
              <p:cNvSpPr>
                <a:spLocks noChangeArrowheads="1"/>
              </p:cNvSpPr>
              <p:nvPr/>
            </p:nvSpPr>
            <p:spPr bwMode="auto">
              <a:xfrm>
                <a:off x="1632" y="1680"/>
                <a:ext cx="666" cy="576"/>
              </a:xfrm>
              <a:prstGeom prst="hexagon">
                <a:avLst>
                  <a:gd name="adj" fmla="val 28906"/>
                  <a:gd name="vf" fmla="val 115470"/>
                </a:avLst>
              </a:prstGeom>
              <a:solidFill>
                <a:srgbClr val="66FFFF"/>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82" name="AutoShape 19"/>
              <p:cNvSpPr>
                <a:spLocks noChangeArrowheads="1"/>
              </p:cNvSpPr>
              <p:nvPr/>
            </p:nvSpPr>
            <p:spPr bwMode="auto">
              <a:xfrm>
                <a:off x="1632" y="2832"/>
                <a:ext cx="666" cy="576"/>
              </a:xfrm>
              <a:prstGeom prst="hexagon">
                <a:avLst>
                  <a:gd name="adj" fmla="val 28906"/>
                  <a:gd name="vf" fmla="val 115470"/>
                </a:avLst>
              </a:prstGeom>
              <a:solidFill>
                <a:srgbClr val="66FFFF"/>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nvGrpSpPr>
            <p:cNvPr id="49200" name="Group 20"/>
            <p:cNvGrpSpPr>
              <a:grpSpLocks/>
            </p:cNvGrpSpPr>
            <p:nvPr/>
          </p:nvGrpSpPr>
          <p:grpSpPr bwMode="auto">
            <a:xfrm>
              <a:off x="2256" y="2496"/>
              <a:ext cx="1221" cy="1296"/>
              <a:chOff x="1152" y="1680"/>
              <a:chExt cx="1626" cy="1728"/>
            </a:xfrm>
          </p:grpSpPr>
          <p:sp>
            <p:nvSpPr>
              <p:cNvPr id="49269" name="AutoShape 21"/>
              <p:cNvSpPr>
                <a:spLocks noChangeArrowheads="1"/>
              </p:cNvSpPr>
              <p:nvPr/>
            </p:nvSpPr>
            <p:spPr bwMode="auto">
              <a:xfrm>
                <a:off x="1152" y="1968"/>
                <a:ext cx="666" cy="576"/>
              </a:xfrm>
              <a:prstGeom prst="hexagon">
                <a:avLst>
                  <a:gd name="adj" fmla="val 28906"/>
                  <a:gd name="vf" fmla="val 115470"/>
                </a:avLst>
              </a:prstGeom>
              <a:solidFill>
                <a:srgbClr val="FF00FF"/>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70" name="AutoShape 22"/>
              <p:cNvSpPr>
                <a:spLocks noChangeArrowheads="1"/>
              </p:cNvSpPr>
              <p:nvPr/>
            </p:nvSpPr>
            <p:spPr bwMode="auto">
              <a:xfrm>
                <a:off x="1632" y="2256"/>
                <a:ext cx="666" cy="576"/>
              </a:xfrm>
              <a:prstGeom prst="hexagon">
                <a:avLst>
                  <a:gd name="adj" fmla="val 28906"/>
                  <a:gd name="vf" fmla="val 115470"/>
                </a:avLst>
              </a:prstGeom>
              <a:solidFill>
                <a:srgbClr val="FF00FF"/>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71" name="AutoShape 23"/>
              <p:cNvSpPr>
                <a:spLocks noChangeArrowheads="1"/>
              </p:cNvSpPr>
              <p:nvPr/>
            </p:nvSpPr>
            <p:spPr bwMode="auto">
              <a:xfrm>
                <a:off x="1152" y="2544"/>
                <a:ext cx="666" cy="576"/>
              </a:xfrm>
              <a:prstGeom prst="hexagon">
                <a:avLst>
                  <a:gd name="adj" fmla="val 28906"/>
                  <a:gd name="vf" fmla="val 115470"/>
                </a:avLst>
              </a:prstGeom>
              <a:solidFill>
                <a:srgbClr val="FF00FF"/>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72" name="AutoShape 24"/>
              <p:cNvSpPr>
                <a:spLocks noChangeArrowheads="1"/>
              </p:cNvSpPr>
              <p:nvPr/>
            </p:nvSpPr>
            <p:spPr bwMode="auto">
              <a:xfrm>
                <a:off x="2112" y="2544"/>
                <a:ext cx="666" cy="576"/>
              </a:xfrm>
              <a:prstGeom prst="hexagon">
                <a:avLst>
                  <a:gd name="adj" fmla="val 28906"/>
                  <a:gd name="vf" fmla="val 115470"/>
                </a:avLst>
              </a:prstGeom>
              <a:solidFill>
                <a:srgbClr val="FF00FF"/>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73" name="AutoShape 25"/>
              <p:cNvSpPr>
                <a:spLocks noChangeArrowheads="1"/>
              </p:cNvSpPr>
              <p:nvPr/>
            </p:nvSpPr>
            <p:spPr bwMode="auto">
              <a:xfrm>
                <a:off x="2112" y="1968"/>
                <a:ext cx="666" cy="576"/>
              </a:xfrm>
              <a:prstGeom prst="hexagon">
                <a:avLst>
                  <a:gd name="adj" fmla="val 28906"/>
                  <a:gd name="vf" fmla="val 115470"/>
                </a:avLst>
              </a:prstGeom>
              <a:solidFill>
                <a:srgbClr val="FF00FF"/>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74" name="AutoShape 26"/>
              <p:cNvSpPr>
                <a:spLocks noChangeArrowheads="1"/>
              </p:cNvSpPr>
              <p:nvPr/>
            </p:nvSpPr>
            <p:spPr bwMode="auto">
              <a:xfrm>
                <a:off x="1632" y="1680"/>
                <a:ext cx="666" cy="576"/>
              </a:xfrm>
              <a:prstGeom prst="hexagon">
                <a:avLst>
                  <a:gd name="adj" fmla="val 28906"/>
                  <a:gd name="vf" fmla="val 115470"/>
                </a:avLst>
              </a:prstGeom>
              <a:solidFill>
                <a:srgbClr val="FF00FF"/>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75" name="AutoShape 27"/>
              <p:cNvSpPr>
                <a:spLocks noChangeArrowheads="1"/>
              </p:cNvSpPr>
              <p:nvPr/>
            </p:nvSpPr>
            <p:spPr bwMode="auto">
              <a:xfrm>
                <a:off x="1632" y="2832"/>
                <a:ext cx="666" cy="576"/>
              </a:xfrm>
              <a:prstGeom prst="hexagon">
                <a:avLst>
                  <a:gd name="adj" fmla="val 28906"/>
                  <a:gd name="vf" fmla="val 115470"/>
                </a:avLst>
              </a:prstGeom>
              <a:solidFill>
                <a:srgbClr val="FF00FF"/>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nvGrpSpPr>
            <p:cNvPr id="49201" name="Group 28"/>
            <p:cNvGrpSpPr>
              <a:grpSpLocks/>
            </p:cNvGrpSpPr>
            <p:nvPr/>
          </p:nvGrpSpPr>
          <p:grpSpPr bwMode="auto">
            <a:xfrm>
              <a:off x="768" y="1152"/>
              <a:ext cx="1221" cy="1296"/>
              <a:chOff x="1152" y="1680"/>
              <a:chExt cx="1626" cy="1728"/>
            </a:xfrm>
          </p:grpSpPr>
          <p:sp>
            <p:nvSpPr>
              <p:cNvPr id="49262" name="AutoShape 29"/>
              <p:cNvSpPr>
                <a:spLocks noChangeArrowheads="1"/>
              </p:cNvSpPr>
              <p:nvPr/>
            </p:nvSpPr>
            <p:spPr bwMode="auto">
              <a:xfrm>
                <a:off x="1152" y="1968"/>
                <a:ext cx="666" cy="576"/>
              </a:xfrm>
              <a:prstGeom prst="hexagon">
                <a:avLst>
                  <a:gd name="adj" fmla="val 28906"/>
                  <a:gd name="vf" fmla="val 115470"/>
                </a:avLst>
              </a:prstGeom>
              <a:solidFill>
                <a:srgbClr val="66FF33"/>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63" name="AutoShape 30"/>
              <p:cNvSpPr>
                <a:spLocks noChangeArrowheads="1"/>
              </p:cNvSpPr>
              <p:nvPr/>
            </p:nvSpPr>
            <p:spPr bwMode="auto">
              <a:xfrm>
                <a:off x="1632" y="2256"/>
                <a:ext cx="666" cy="576"/>
              </a:xfrm>
              <a:prstGeom prst="hexagon">
                <a:avLst>
                  <a:gd name="adj" fmla="val 28906"/>
                  <a:gd name="vf" fmla="val 115470"/>
                </a:avLst>
              </a:prstGeom>
              <a:solidFill>
                <a:srgbClr val="66FF33"/>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64" name="AutoShape 31"/>
              <p:cNvSpPr>
                <a:spLocks noChangeArrowheads="1"/>
              </p:cNvSpPr>
              <p:nvPr/>
            </p:nvSpPr>
            <p:spPr bwMode="auto">
              <a:xfrm>
                <a:off x="1152" y="2544"/>
                <a:ext cx="666" cy="576"/>
              </a:xfrm>
              <a:prstGeom prst="hexagon">
                <a:avLst>
                  <a:gd name="adj" fmla="val 28906"/>
                  <a:gd name="vf" fmla="val 115470"/>
                </a:avLst>
              </a:prstGeom>
              <a:solidFill>
                <a:srgbClr val="66FF33"/>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65" name="AutoShape 32"/>
              <p:cNvSpPr>
                <a:spLocks noChangeArrowheads="1"/>
              </p:cNvSpPr>
              <p:nvPr/>
            </p:nvSpPr>
            <p:spPr bwMode="auto">
              <a:xfrm>
                <a:off x="2112" y="2544"/>
                <a:ext cx="666" cy="576"/>
              </a:xfrm>
              <a:prstGeom prst="hexagon">
                <a:avLst>
                  <a:gd name="adj" fmla="val 28906"/>
                  <a:gd name="vf" fmla="val 115470"/>
                </a:avLst>
              </a:prstGeom>
              <a:solidFill>
                <a:srgbClr val="66FF33"/>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66" name="AutoShape 33"/>
              <p:cNvSpPr>
                <a:spLocks noChangeArrowheads="1"/>
              </p:cNvSpPr>
              <p:nvPr/>
            </p:nvSpPr>
            <p:spPr bwMode="auto">
              <a:xfrm>
                <a:off x="2112" y="1968"/>
                <a:ext cx="666" cy="576"/>
              </a:xfrm>
              <a:prstGeom prst="hexagon">
                <a:avLst>
                  <a:gd name="adj" fmla="val 28906"/>
                  <a:gd name="vf" fmla="val 115470"/>
                </a:avLst>
              </a:prstGeom>
              <a:solidFill>
                <a:srgbClr val="66FF33"/>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67" name="AutoShape 34"/>
              <p:cNvSpPr>
                <a:spLocks noChangeArrowheads="1"/>
              </p:cNvSpPr>
              <p:nvPr/>
            </p:nvSpPr>
            <p:spPr bwMode="auto">
              <a:xfrm>
                <a:off x="1632" y="1680"/>
                <a:ext cx="666" cy="576"/>
              </a:xfrm>
              <a:prstGeom prst="hexagon">
                <a:avLst>
                  <a:gd name="adj" fmla="val 28906"/>
                  <a:gd name="vf" fmla="val 115470"/>
                </a:avLst>
              </a:prstGeom>
              <a:solidFill>
                <a:srgbClr val="66FF33"/>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68" name="AutoShape 35"/>
              <p:cNvSpPr>
                <a:spLocks noChangeArrowheads="1"/>
              </p:cNvSpPr>
              <p:nvPr/>
            </p:nvSpPr>
            <p:spPr bwMode="auto">
              <a:xfrm>
                <a:off x="1632" y="2832"/>
                <a:ext cx="666" cy="576"/>
              </a:xfrm>
              <a:prstGeom prst="hexagon">
                <a:avLst>
                  <a:gd name="adj" fmla="val 28906"/>
                  <a:gd name="vf" fmla="val 115470"/>
                </a:avLst>
              </a:prstGeom>
              <a:solidFill>
                <a:srgbClr val="66FF33"/>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nvGrpSpPr>
            <p:cNvPr id="49202" name="Group 36"/>
            <p:cNvGrpSpPr>
              <a:grpSpLocks/>
            </p:cNvGrpSpPr>
            <p:nvPr/>
          </p:nvGrpSpPr>
          <p:grpSpPr bwMode="auto">
            <a:xfrm>
              <a:off x="2592" y="528"/>
              <a:ext cx="1221" cy="1296"/>
              <a:chOff x="1152" y="1680"/>
              <a:chExt cx="1626" cy="1728"/>
            </a:xfrm>
          </p:grpSpPr>
          <p:sp>
            <p:nvSpPr>
              <p:cNvPr id="49255" name="AutoShape 37"/>
              <p:cNvSpPr>
                <a:spLocks noChangeArrowheads="1"/>
              </p:cNvSpPr>
              <p:nvPr/>
            </p:nvSpPr>
            <p:spPr bwMode="auto">
              <a:xfrm>
                <a:off x="1152" y="1968"/>
                <a:ext cx="666" cy="576"/>
              </a:xfrm>
              <a:prstGeom prst="hexagon">
                <a:avLst>
                  <a:gd name="adj" fmla="val 28906"/>
                  <a:gd name="vf" fmla="val 115470"/>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56" name="AutoShape 38"/>
              <p:cNvSpPr>
                <a:spLocks noChangeArrowheads="1"/>
              </p:cNvSpPr>
              <p:nvPr/>
            </p:nvSpPr>
            <p:spPr bwMode="auto">
              <a:xfrm>
                <a:off x="1632" y="2256"/>
                <a:ext cx="666" cy="576"/>
              </a:xfrm>
              <a:prstGeom prst="hexagon">
                <a:avLst>
                  <a:gd name="adj" fmla="val 28906"/>
                  <a:gd name="vf" fmla="val 115470"/>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57" name="AutoShape 39"/>
              <p:cNvSpPr>
                <a:spLocks noChangeArrowheads="1"/>
              </p:cNvSpPr>
              <p:nvPr/>
            </p:nvSpPr>
            <p:spPr bwMode="auto">
              <a:xfrm>
                <a:off x="1152" y="2544"/>
                <a:ext cx="666" cy="576"/>
              </a:xfrm>
              <a:prstGeom prst="hexagon">
                <a:avLst>
                  <a:gd name="adj" fmla="val 28906"/>
                  <a:gd name="vf" fmla="val 115470"/>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58" name="AutoShape 40"/>
              <p:cNvSpPr>
                <a:spLocks noChangeArrowheads="1"/>
              </p:cNvSpPr>
              <p:nvPr/>
            </p:nvSpPr>
            <p:spPr bwMode="auto">
              <a:xfrm>
                <a:off x="2112" y="2544"/>
                <a:ext cx="666" cy="576"/>
              </a:xfrm>
              <a:prstGeom prst="hexagon">
                <a:avLst>
                  <a:gd name="adj" fmla="val 28906"/>
                  <a:gd name="vf" fmla="val 115470"/>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59" name="AutoShape 41"/>
              <p:cNvSpPr>
                <a:spLocks noChangeArrowheads="1"/>
              </p:cNvSpPr>
              <p:nvPr/>
            </p:nvSpPr>
            <p:spPr bwMode="auto">
              <a:xfrm>
                <a:off x="2112" y="1968"/>
                <a:ext cx="666" cy="576"/>
              </a:xfrm>
              <a:prstGeom prst="hexagon">
                <a:avLst>
                  <a:gd name="adj" fmla="val 28906"/>
                  <a:gd name="vf" fmla="val 115470"/>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60" name="AutoShape 42"/>
              <p:cNvSpPr>
                <a:spLocks noChangeArrowheads="1"/>
              </p:cNvSpPr>
              <p:nvPr/>
            </p:nvSpPr>
            <p:spPr bwMode="auto">
              <a:xfrm>
                <a:off x="1632" y="1680"/>
                <a:ext cx="666" cy="576"/>
              </a:xfrm>
              <a:prstGeom prst="hexagon">
                <a:avLst>
                  <a:gd name="adj" fmla="val 28906"/>
                  <a:gd name="vf" fmla="val 115470"/>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61" name="AutoShape 43"/>
              <p:cNvSpPr>
                <a:spLocks noChangeArrowheads="1"/>
              </p:cNvSpPr>
              <p:nvPr/>
            </p:nvSpPr>
            <p:spPr bwMode="auto">
              <a:xfrm>
                <a:off x="1632" y="2832"/>
                <a:ext cx="666" cy="576"/>
              </a:xfrm>
              <a:prstGeom prst="hexagon">
                <a:avLst>
                  <a:gd name="adj" fmla="val 28906"/>
                  <a:gd name="vf" fmla="val 115470"/>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nvGrpSpPr>
            <p:cNvPr id="49203" name="Group 44"/>
            <p:cNvGrpSpPr>
              <a:grpSpLocks/>
            </p:cNvGrpSpPr>
            <p:nvPr/>
          </p:nvGrpSpPr>
          <p:grpSpPr bwMode="auto">
            <a:xfrm>
              <a:off x="2976" y="1632"/>
              <a:ext cx="1221" cy="1296"/>
              <a:chOff x="1152" y="1680"/>
              <a:chExt cx="1626" cy="1728"/>
            </a:xfrm>
          </p:grpSpPr>
          <p:sp>
            <p:nvSpPr>
              <p:cNvPr id="49248" name="AutoShape 45"/>
              <p:cNvSpPr>
                <a:spLocks noChangeArrowheads="1"/>
              </p:cNvSpPr>
              <p:nvPr/>
            </p:nvSpPr>
            <p:spPr bwMode="auto">
              <a:xfrm>
                <a:off x="1152" y="1968"/>
                <a:ext cx="666" cy="576"/>
              </a:xfrm>
              <a:prstGeom prst="hexagon">
                <a:avLst>
                  <a:gd name="adj" fmla="val 28906"/>
                  <a:gd name="vf" fmla="val 115470"/>
                </a:avLst>
              </a:prstGeom>
              <a:solidFill>
                <a:srgbClr val="339933"/>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49" name="AutoShape 46"/>
              <p:cNvSpPr>
                <a:spLocks noChangeArrowheads="1"/>
              </p:cNvSpPr>
              <p:nvPr/>
            </p:nvSpPr>
            <p:spPr bwMode="auto">
              <a:xfrm>
                <a:off x="1632" y="2256"/>
                <a:ext cx="666" cy="576"/>
              </a:xfrm>
              <a:prstGeom prst="hexagon">
                <a:avLst>
                  <a:gd name="adj" fmla="val 28906"/>
                  <a:gd name="vf" fmla="val 115470"/>
                </a:avLst>
              </a:prstGeom>
              <a:solidFill>
                <a:srgbClr val="339933"/>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50" name="AutoShape 47"/>
              <p:cNvSpPr>
                <a:spLocks noChangeArrowheads="1"/>
              </p:cNvSpPr>
              <p:nvPr/>
            </p:nvSpPr>
            <p:spPr bwMode="auto">
              <a:xfrm>
                <a:off x="1152" y="2544"/>
                <a:ext cx="666" cy="576"/>
              </a:xfrm>
              <a:prstGeom prst="hexagon">
                <a:avLst>
                  <a:gd name="adj" fmla="val 28906"/>
                  <a:gd name="vf" fmla="val 115470"/>
                </a:avLst>
              </a:prstGeom>
              <a:solidFill>
                <a:srgbClr val="339933"/>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51" name="AutoShape 48"/>
              <p:cNvSpPr>
                <a:spLocks noChangeArrowheads="1"/>
              </p:cNvSpPr>
              <p:nvPr/>
            </p:nvSpPr>
            <p:spPr bwMode="auto">
              <a:xfrm>
                <a:off x="2112" y="2544"/>
                <a:ext cx="666" cy="576"/>
              </a:xfrm>
              <a:prstGeom prst="hexagon">
                <a:avLst>
                  <a:gd name="adj" fmla="val 28906"/>
                  <a:gd name="vf" fmla="val 115470"/>
                </a:avLst>
              </a:prstGeom>
              <a:solidFill>
                <a:srgbClr val="339933"/>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52" name="AutoShape 49"/>
              <p:cNvSpPr>
                <a:spLocks noChangeArrowheads="1"/>
              </p:cNvSpPr>
              <p:nvPr/>
            </p:nvSpPr>
            <p:spPr bwMode="auto">
              <a:xfrm>
                <a:off x="2112" y="1968"/>
                <a:ext cx="666" cy="576"/>
              </a:xfrm>
              <a:prstGeom prst="hexagon">
                <a:avLst>
                  <a:gd name="adj" fmla="val 28906"/>
                  <a:gd name="vf" fmla="val 115470"/>
                </a:avLst>
              </a:prstGeom>
              <a:solidFill>
                <a:srgbClr val="339933"/>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53" name="AutoShape 50"/>
              <p:cNvSpPr>
                <a:spLocks noChangeArrowheads="1"/>
              </p:cNvSpPr>
              <p:nvPr/>
            </p:nvSpPr>
            <p:spPr bwMode="auto">
              <a:xfrm>
                <a:off x="1632" y="1680"/>
                <a:ext cx="666" cy="576"/>
              </a:xfrm>
              <a:prstGeom prst="hexagon">
                <a:avLst>
                  <a:gd name="adj" fmla="val 28906"/>
                  <a:gd name="vf" fmla="val 115470"/>
                </a:avLst>
              </a:prstGeom>
              <a:solidFill>
                <a:srgbClr val="339933"/>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54" name="AutoShape 51"/>
              <p:cNvSpPr>
                <a:spLocks noChangeArrowheads="1"/>
              </p:cNvSpPr>
              <p:nvPr/>
            </p:nvSpPr>
            <p:spPr bwMode="auto">
              <a:xfrm>
                <a:off x="1632" y="2832"/>
                <a:ext cx="666" cy="576"/>
              </a:xfrm>
              <a:prstGeom prst="hexagon">
                <a:avLst>
                  <a:gd name="adj" fmla="val 28906"/>
                  <a:gd name="vf" fmla="val 115470"/>
                </a:avLst>
              </a:prstGeom>
              <a:solidFill>
                <a:srgbClr val="339933"/>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nvGrpSpPr>
            <p:cNvPr id="49204" name="Group 52"/>
            <p:cNvGrpSpPr>
              <a:grpSpLocks/>
            </p:cNvGrpSpPr>
            <p:nvPr/>
          </p:nvGrpSpPr>
          <p:grpSpPr bwMode="auto">
            <a:xfrm>
              <a:off x="1152" y="2256"/>
              <a:ext cx="1221" cy="1296"/>
              <a:chOff x="1152" y="1680"/>
              <a:chExt cx="1626" cy="1728"/>
            </a:xfrm>
          </p:grpSpPr>
          <p:sp>
            <p:nvSpPr>
              <p:cNvPr id="49241" name="AutoShape 53"/>
              <p:cNvSpPr>
                <a:spLocks noChangeArrowheads="1"/>
              </p:cNvSpPr>
              <p:nvPr/>
            </p:nvSpPr>
            <p:spPr bwMode="auto">
              <a:xfrm>
                <a:off x="1152" y="1968"/>
                <a:ext cx="666" cy="576"/>
              </a:xfrm>
              <a:prstGeom prst="hexagon">
                <a:avLst>
                  <a:gd name="adj" fmla="val 28906"/>
                  <a:gd name="vf" fmla="val 115470"/>
                </a:avLst>
              </a:prstGeom>
              <a:solidFill>
                <a:schemeClr val="folHlink"/>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42" name="AutoShape 54"/>
              <p:cNvSpPr>
                <a:spLocks noChangeArrowheads="1"/>
              </p:cNvSpPr>
              <p:nvPr/>
            </p:nvSpPr>
            <p:spPr bwMode="auto">
              <a:xfrm>
                <a:off x="1632" y="2256"/>
                <a:ext cx="666" cy="576"/>
              </a:xfrm>
              <a:prstGeom prst="hexagon">
                <a:avLst>
                  <a:gd name="adj" fmla="val 28906"/>
                  <a:gd name="vf" fmla="val 115470"/>
                </a:avLst>
              </a:prstGeom>
              <a:solidFill>
                <a:schemeClr val="folHlink"/>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43" name="AutoShape 55"/>
              <p:cNvSpPr>
                <a:spLocks noChangeArrowheads="1"/>
              </p:cNvSpPr>
              <p:nvPr/>
            </p:nvSpPr>
            <p:spPr bwMode="auto">
              <a:xfrm>
                <a:off x="1152" y="2544"/>
                <a:ext cx="666" cy="576"/>
              </a:xfrm>
              <a:prstGeom prst="hexagon">
                <a:avLst>
                  <a:gd name="adj" fmla="val 28906"/>
                  <a:gd name="vf" fmla="val 115470"/>
                </a:avLst>
              </a:prstGeom>
              <a:solidFill>
                <a:schemeClr val="folHlink"/>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44" name="AutoShape 56"/>
              <p:cNvSpPr>
                <a:spLocks noChangeArrowheads="1"/>
              </p:cNvSpPr>
              <p:nvPr/>
            </p:nvSpPr>
            <p:spPr bwMode="auto">
              <a:xfrm>
                <a:off x="2112" y="2544"/>
                <a:ext cx="666" cy="576"/>
              </a:xfrm>
              <a:prstGeom prst="hexagon">
                <a:avLst>
                  <a:gd name="adj" fmla="val 28906"/>
                  <a:gd name="vf" fmla="val 115470"/>
                </a:avLst>
              </a:prstGeom>
              <a:solidFill>
                <a:schemeClr val="folHlink"/>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45" name="AutoShape 57"/>
              <p:cNvSpPr>
                <a:spLocks noChangeArrowheads="1"/>
              </p:cNvSpPr>
              <p:nvPr/>
            </p:nvSpPr>
            <p:spPr bwMode="auto">
              <a:xfrm>
                <a:off x="2112" y="1968"/>
                <a:ext cx="666" cy="576"/>
              </a:xfrm>
              <a:prstGeom prst="hexagon">
                <a:avLst>
                  <a:gd name="adj" fmla="val 28906"/>
                  <a:gd name="vf" fmla="val 115470"/>
                </a:avLst>
              </a:prstGeom>
              <a:solidFill>
                <a:schemeClr val="folHlink"/>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46" name="AutoShape 58"/>
              <p:cNvSpPr>
                <a:spLocks noChangeArrowheads="1"/>
              </p:cNvSpPr>
              <p:nvPr/>
            </p:nvSpPr>
            <p:spPr bwMode="auto">
              <a:xfrm>
                <a:off x="1632" y="1680"/>
                <a:ext cx="666" cy="576"/>
              </a:xfrm>
              <a:prstGeom prst="hexagon">
                <a:avLst>
                  <a:gd name="adj" fmla="val 28906"/>
                  <a:gd name="vf" fmla="val 115470"/>
                </a:avLst>
              </a:prstGeom>
              <a:solidFill>
                <a:schemeClr val="folHlink"/>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247" name="AutoShape 59"/>
              <p:cNvSpPr>
                <a:spLocks noChangeArrowheads="1"/>
              </p:cNvSpPr>
              <p:nvPr/>
            </p:nvSpPr>
            <p:spPr bwMode="auto">
              <a:xfrm>
                <a:off x="1632" y="2832"/>
                <a:ext cx="666" cy="576"/>
              </a:xfrm>
              <a:prstGeom prst="hexagon">
                <a:avLst>
                  <a:gd name="adj" fmla="val 28906"/>
                  <a:gd name="vf" fmla="val 115470"/>
                </a:avLst>
              </a:prstGeom>
              <a:solidFill>
                <a:schemeClr val="folHlink"/>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nvGrpSpPr>
            <p:cNvPr id="49205" name="Group 60"/>
            <p:cNvGrpSpPr>
              <a:grpSpLocks/>
            </p:cNvGrpSpPr>
            <p:nvPr/>
          </p:nvGrpSpPr>
          <p:grpSpPr bwMode="auto">
            <a:xfrm>
              <a:off x="1296" y="2352"/>
              <a:ext cx="939" cy="1083"/>
              <a:chOff x="2400" y="2592"/>
              <a:chExt cx="939" cy="1083"/>
            </a:xfrm>
          </p:grpSpPr>
          <p:sp>
            <p:nvSpPr>
              <p:cNvPr id="49234" name="Oval 61"/>
              <p:cNvSpPr>
                <a:spLocks noChangeArrowheads="1"/>
              </p:cNvSpPr>
              <p:nvPr/>
            </p:nvSpPr>
            <p:spPr bwMode="auto">
              <a:xfrm>
                <a:off x="2736" y="3024"/>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1</a:t>
                </a:r>
              </a:p>
            </p:txBody>
          </p:sp>
          <p:sp>
            <p:nvSpPr>
              <p:cNvPr id="49235" name="Oval 62"/>
              <p:cNvSpPr>
                <a:spLocks noChangeArrowheads="1"/>
              </p:cNvSpPr>
              <p:nvPr/>
            </p:nvSpPr>
            <p:spPr bwMode="auto">
              <a:xfrm>
                <a:off x="3120" y="2832"/>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2</a:t>
                </a:r>
              </a:p>
            </p:txBody>
          </p:sp>
          <p:sp>
            <p:nvSpPr>
              <p:cNvPr id="49236" name="Oval 63"/>
              <p:cNvSpPr>
                <a:spLocks noChangeArrowheads="1"/>
              </p:cNvSpPr>
              <p:nvPr/>
            </p:nvSpPr>
            <p:spPr bwMode="auto">
              <a:xfrm>
                <a:off x="3120" y="3264"/>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3</a:t>
                </a:r>
              </a:p>
            </p:txBody>
          </p:sp>
          <p:sp>
            <p:nvSpPr>
              <p:cNvPr id="49237" name="Oval 64"/>
              <p:cNvSpPr>
                <a:spLocks noChangeArrowheads="1"/>
              </p:cNvSpPr>
              <p:nvPr/>
            </p:nvSpPr>
            <p:spPr bwMode="auto">
              <a:xfrm>
                <a:off x="2736" y="3456"/>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4</a:t>
                </a:r>
              </a:p>
            </p:txBody>
          </p:sp>
          <p:sp>
            <p:nvSpPr>
              <p:cNvPr id="49238" name="Oval 65"/>
              <p:cNvSpPr>
                <a:spLocks noChangeArrowheads="1"/>
              </p:cNvSpPr>
              <p:nvPr/>
            </p:nvSpPr>
            <p:spPr bwMode="auto">
              <a:xfrm>
                <a:off x="2400" y="3216"/>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5</a:t>
                </a:r>
              </a:p>
            </p:txBody>
          </p:sp>
          <p:sp>
            <p:nvSpPr>
              <p:cNvPr id="49239" name="Oval 66"/>
              <p:cNvSpPr>
                <a:spLocks noChangeArrowheads="1"/>
              </p:cNvSpPr>
              <p:nvPr/>
            </p:nvSpPr>
            <p:spPr bwMode="auto">
              <a:xfrm>
                <a:off x="2400" y="2832"/>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6</a:t>
                </a:r>
              </a:p>
            </p:txBody>
          </p:sp>
          <p:sp>
            <p:nvSpPr>
              <p:cNvPr id="49240" name="Oval 67"/>
              <p:cNvSpPr>
                <a:spLocks noChangeArrowheads="1"/>
              </p:cNvSpPr>
              <p:nvPr/>
            </p:nvSpPr>
            <p:spPr bwMode="auto">
              <a:xfrm>
                <a:off x="2736" y="2592"/>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7</a:t>
                </a:r>
              </a:p>
            </p:txBody>
          </p:sp>
        </p:grpSp>
        <p:grpSp>
          <p:nvGrpSpPr>
            <p:cNvPr id="49206" name="Group 68"/>
            <p:cNvGrpSpPr>
              <a:grpSpLocks/>
            </p:cNvGrpSpPr>
            <p:nvPr/>
          </p:nvGrpSpPr>
          <p:grpSpPr bwMode="auto">
            <a:xfrm>
              <a:off x="912" y="1296"/>
              <a:ext cx="939" cy="1083"/>
              <a:chOff x="2400" y="2592"/>
              <a:chExt cx="939" cy="1083"/>
            </a:xfrm>
          </p:grpSpPr>
          <p:sp>
            <p:nvSpPr>
              <p:cNvPr id="49227" name="Oval 69"/>
              <p:cNvSpPr>
                <a:spLocks noChangeArrowheads="1"/>
              </p:cNvSpPr>
              <p:nvPr/>
            </p:nvSpPr>
            <p:spPr bwMode="auto">
              <a:xfrm>
                <a:off x="2736" y="3024"/>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1</a:t>
                </a:r>
              </a:p>
            </p:txBody>
          </p:sp>
          <p:sp>
            <p:nvSpPr>
              <p:cNvPr id="49228" name="Oval 70"/>
              <p:cNvSpPr>
                <a:spLocks noChangeArrowheads="1"/>
              </p:cNvSpPr>
              <p:nvPr/>
            </p:nvSpPr>
            <p:spPr bwMode="auto">
              <a:xfrm>
                <a:off x="3120" y="2832"/>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2</a:t>
                </a:r>
              </a:p>
            </p:txBody>
          </p:sp>
          <p:sp>
            <p:nvSpPr>
              <p:cNvPr id="49229" name="Oval 71"/>
              <p:cNvSpPr>
                <a:spLocks noChangeArrowheads="1"/>
              </p:cNvSpPr>
              <p:nvPr/>
            </p:nvSpPr>
            <p:spPr bwMode="auto">
              <a:xfrm>
                <a:off x="3120" y="3264"/>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3</a:t>
                </a:r>
              </a:p>
            </p:txBody>
          </p:sp>
          <p:sp>
            <p:nvSpPr>
              <p:cNvPr id="49230" name="Oval 72"/>
              <p:cNvSpPr>
                <a:spLocks noChangeArrowheads="1"/>
              </p:cNvSpPr>
              <p:nvPr/>
            </p:nvSpPr>
            <p:spPr bwMode="auto">
              <a:xfrm>
                <a:off x="2736" y="3456"/>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4</a:t>
                </a:r>
              </a:p>
            </p:txBody>
          </p:sp>
          <p:sp>
            <p:nvSpPr>
              <p:cNvPr id="49231" name="Oval 73"/>
              <p:cNvSpPr>
                <a:spLocks noChangeArrowheads="1"/>
              </p:cNvSpPr>
              <p:nvPr/>
            </p:nvSpPr>
            <p:spPr bwMode="auto">
              <a:xfrm>
                <a:off x="2400" y="3216"/>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5</a:t>
                </a:r>
              </a:p>
            </p:txBody>
          </p:sp>
          <p:sp>
            <p:nvSpPr>
              <p:cNvPr id="49232" name="Oval 74"/>
              <p:cNvSpPr>
                <a:spLocks noChangeArrowheads="1"/>
              </p:cNvSpPr>
              <p:nvPr/>
            </p:nvSpPr>
            <p:spPr bwMode="auto">
              <a:xfrm>
                <a:off x="2400" y="2832"/>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6</a:t>
                </a:r>
              </a:p>
            </p:txBody>
          </p:sp>
          <p:sp>
            <p:nvSpPr>
              <p:cNvPr id="49233" name="Oval 75"/>
              <p:cNvSpPr>
                <a:spLocks noChangeArrowheads="1"/>
              </p:cNvSpPr>
              <p:nvPr/>
            </p:nvSpPr>
            <p:spPr bwMode="auto">
              <a:xfrm>
                <a:off x="2736" y="2592"/>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7</a:t>
                </a:r>
              </a:p>
            </p:txBody>
          </p:sp>
        </p:grpSp>
        <p:sp>
          <p:nvSpPr>
            <p:cNvPr id="49207" name="Line 76"/>
            <p:cNvSpPr>
              <a:spLocks noChangeShapeType="1"/>
            </p:cNvSpPr>
            <p:nvPr/>
          </p:nvSpPr>
          <p:spPr bwMode="auto">
            <a:xfrm flipV="1">
              <a:off x="2496" y="1584"/>
              <a:ext cx="72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latin typeface="+mn-lt"/>
                <a:ea typeface="+mn-ea"/>
                <a:cs typeface="+mn-ea"/>
                <a:sym typeface="+mn-lt"/>
              </a:endParaRPr>
            </a:p>
          </p:txBody>
        </p:sp>
        <p:sp>
          <p:nvSpPr>
            <p:cNvPr id="49208" name="Line 77"/>
            <p:cNvSpPr>
              <a:spLocks noChangeShapeType="1"/>
            </p:cNvSpPr>
            <p:nvPr/>
          </p:nvSpPr>
          <p:spPr bwMode="auto">
            <a:xfrm flipV="1">
              <a:off x="3216" y="1200"/>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latin typeface="+mn-lt"/>
                <a:ea typeface="+mn-ea"/>
                <a:cs typeface="+mn-ea"/>
                <a:sym typeface="+mn-lt"/>
              </a:endParaRPr>
            </a:p>
          </p:txBody>
        </p:sp>
        <p:sp>
          <p:nvSpPr>
            <p:cNvPr id="49209" name="Oval 78"/>
            <p:cNvSpPr>
              <a:spLocks noChangeArrowheads="1"/>
            </p:cNvSpPr>
            <p:nvPr/>
          </p:nvSpPr>
          <p:spPr bwMode="auto">
            <a:xfrm>
              <a:off x="2688" y="1632"/>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2</a:t>
              </a:r>
            </a:p>
          </p:txBody>
        </p:sp>
        <p:sp>
          <p:nvSpPr>
            <p:cNvPr id="49210" name="Oval 79"/>
            <p:cNvSpPr>
              <a:spLocks noChangeArrowheads="1"/>
            </p:cNvSpPr>
            <p:nvPr/>
          </p:nvSpPr>
          <p:spPr bwMode="auto">
            <a:xfrm>
              <a:off x="3216" y="1344"/>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1</a:t>
              </a:r>
            </a:p>
          </p:txBody>
        </p:sp>
        <p:grpSp>
          <p:nvGrpSpPr>
            <p:cNvPr id="49211" name="Group 80"/>
            <p:cNvGrpSpPr>
              <a:grpSpLocks/>
            </p:cNvGrpSpPr>
            <p:nvPr/>
          </p:nvGrpSpPr>
          <p:grpSpPr bwMode="auto">
            <a:xfrm>
              <a:off x="2400" y="2592"/>
              <a:ext cx="939" cy="1083"/>
              <a:chOff x="2400" y="2592"/>
              <a:chExt cx="939" cy="1083"/>
            </a:xfrm>
          </p:grpSpPr>
          <p:sp>
            <p:nvSpPr>
              <p:cNvPr id="49220" name="Oval 81"/>
              <p:cNvSpPr>
                <a:spLocks noChangeArrowheads="1"/>
              </p:cNvSpPr>
              <p:nvPr/>
            </p:nvSpPr>
            <p:spPr bwMode="auto">
              <a:xfrm>
                <a:off x="2736" y="3024"/>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1</a:t>
                </a:r>
              </a:p>
            </p:txBody>
          </p:sp>
          <p:sp>
            <p:nvSpPr>
              <p:cNvPr id="49221" name="Oval 82"/>
              <p:cNvSpPr>
                <a:spLocks noChangeArrowheads="1"/>
              </p:cNvSpPr>
              <p:nvPr/>
            </p:nvSpPr>
            <p:spPr bwMode="auto">
              <a:xfrm>
                <a:off x="3120" y="2832"/>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2</a:t>
                </a:r>
              </a:p>
            </p:txBody>
          </p:sp>
          <p:sp>
            <p:nvSpPr>
              <p:cNvPr id="49222" name="Oval 83"/>
              <p:cNvSpPr>
                <a:spLocks noChangeArrowheads="1"/>
              </p:cNvSpPr>
              <p:nvPr/>
            </p:nvSpPr>
            <p:spPr bwMode="auto">
              <a:xfrm>
                <a:off x="3120" y="3264"/>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3</a:t>
                </a:r>
              </a:p>
            </p:txBody>
          </p:sp>
          <p:sp>
            <p:nvSpPr>
              <p:cNvPr id="49223" name="Oval 84"/>
              <p:cNvSpPr>
                <a:spLocks noChangeArrowheads="1"/>
              </p:cNvSpPr>
              <p:nvPr/>
            </p:nvSpPr>
            <p:spPr bwMode="auto">
              <a:xfrm>
                <a:off x="2736" y="3456"/>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4</a:t>
                </a:r>
              </a:p>
            </p:txBody>
          </p:sp>
          <p:sp>
            <p:nvSpPr>
              <p:cNvPr id="49224" name="Oval 85"/>
              <p:cNvSpPr>
                <a:spLocks noChangeArrowheads="1"/>
              </p:cNvSpPr>
              <p:nvPr/>
            </p:nvSpPr>
            <p:spPr bwMode="auto">
              <a:xfrm>
                <a:off x="2400" y="3216"/>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5</a:t>
                </a:r>
              </a:p>
            </p:txBody>
          </p:sp>
          <p:sp>
            <p:nvSpPr>
              <p:cNvPr id="49225" name="Oval 86"/>
              <p:cNvSpPr>
                <a:spLocks noChangeArrowheads="1"/>
              </p:cNvSpPr>
              <p:nvPr/>
            </p:nvSpPr>
            <p:spPr bwMode="auto">
              <a:xfrm>
                <a:off x="2400" y="2832"/>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6</a:t>
                </a:r>
              </a:p>
            </p:txBody>
          </p:sp>
          <p:sp>
            <p:nvSpPr>
              <p:cNvPr id="49226" name="Oval 87"/>
              <p:cNvSpPr>
                <a:spLocks noChangeArrowheads="1"/>
              </p:cNvSpPr>
              <p:nvPr/>
            </p:nvSpPr>
            <p:spPr bwMode="auto">
              <a:xfrm>
                <a:off x="2736" y="2592"/>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7</a:t>
                </a:r>
              </a:p>
            </p:txBody>
          </p:sp>
        </p:grpSp>
        <p:grpSp>
          <p:nvGrpSpPr>
            <p:cNvPr id="49212" name="Group 88"/>
            <p:cNvGrpSpPr>
              <a:grpSpLocks/>
            </p:cNvGrpSpPr>
            <p:nvPr/>
          </p:nvGrpSpPr>
          <p:grpSpPr bwMode="auto">
            <a:xfrm>
              <a:off x="1632" y="432"/>
              <a:ext cx="939" cy="1083"/>
              <a:chOff x="2400" y="2592"/>
              <a:chExt cx="939" cy="1083"/>
            </a:xfrm>
          </p:grpSpPr>
          <p:sp>
            <p:nvSpPr>
              <p:cNvPr id="49213" name="Oval 89"/>
              <p:cNvSpPr>
                <a:spLocks noChangeArrowheads="1"/>
              </p:cNvSpPr>
              <p:nvPr/>
            </p:nvSpPr>
            <p:spPr bwMode="auto">
              <a:xfrm>
                <a:off x="2736" y="3024"/>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1</a:t>
                </a:r>
              </a:p>
            </p:txBody>
          </p:sp>
          <p:sp>
            <p:nvSpPr>
              <p:cNvPr id="49214" name="Oval 90"/>
              <p:cNvSpPr>
                <a:spLocks noChangeArrowheads="1"/>
              </p:cNvSpPr>
              <p:nvPr/>
            </p:nvSpPr>
            <p:spPr bwMode="auto">
              <a:xfrm>
                <a:off x="3120" y="2832"/>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2</a:t>
                </a:r>
              </a:p>
            </p:txBody>
          </p:sp>
          <p:sp>
            <p:nvSpPr>
              <p:cNvPr id="49215" name="Oval 91"/>
              <p:cNvSpPr>
                <a:spLocks noChangeArrowheads="1"/>
              </p:cNvSpPr>
              <p:nvPr/>
            </p:nvSpPr>
            <p:spPr bwMode="auto">
              <a:xfrm>
                <a:off x="3120" y="3264"/>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3</a:t>
                </a:r>
              </a:p>
            </p:txBody>
          </p:sp>
          <p:sp>
            <p:nvSpPr>
              <p:cNvPr id="49216" name="Oval 92"/>
              <p:cNvSpPr>
                <a:spLocks noChangeArrowheads="1"/>
              </p:cNvSpPr>
              <p:nvPr/>
            </p:nvSpPr>
            <p:spPr bwMode="auto">
              <a:xfrm>
                <a:off x="2736" y="3456"/>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4</a:t>
                </a:r>
              </a:p>
            </p:txBody>
          </p:sp>
          <p:sp>
            <p:nvSpPr>
              <p:cNvPr id="49217" name="Oval 93"/>
              <p:cNvSpPr>
                <a:spLocks noChangeArrowheads="1"/>
              </p:cNvSpPr>
              <p:nvPr/>
            </p:nvSpPr>
            <p:spPr bwMode="auto">
              <a:xfrm>
                <a:off x="2400" y="3216"/>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5</a:t>
                </a:r>
              </a:p>
            </p:txBody>
          </p:sp>
          <p:sp>
            <p:nvSpPr>
              <p:cNvPr id="49218" name="Oval 94"/>
              <p:cNvSpPr>
                <a:spLocks noChangeArrowheads="1"/>
              </p:cNvSpPr>
              <p:nvPr/>
            </p:nvSpPr>
            <p:spPr bwMode="auto">
              <a:xfrm>
                <a:off x="2400" y="2832"/>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6</a:t>
                </a:r>
              </a:p>
            </p:txBody>
          </p:sp>
          <p:sp>
            <p:nvSpPr>
              <p:cNvPr id="49219" name="Oval 95"/>
              <p:cNvSpPr>
                <a:spLocks noChangeArrowheads="1"/>
              </p:cNvSpPr>
              <p:nvPr/>
            </p:nvSpPr>
            <p:spPr bwMode="auto">
              <a:xfrm>
                <a:off x="2736" y="2592"/>
                <a:ext cx="219" cy="2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a:latin typeface="+mn-lt"/>
                    <a:ea typeface="+mn-ea"/>
                    <a:cs typeface="+mn-ea"/>
                    <a:sym typeface="+mn-lt"/>
                  </a:rPr>
                  <a:t>7</a:t>
                </a:r>
              </a:p>
            </p:txBody>
          </p:sp>
        </p:grpSp>
      </p:grpSp>
      <p:grpSp>
        <p:nvGrpSpPr>
          <p:cNvPr id="49156" name="Group 96"/>
          <p:cNvGrpSpPr>
            <a:grpSpLocks/>
          </p:cNvGrpSpPr>
          <p:nvPr/>
        </p:nvGrpSpPr>
        <p:grpSpPr bwMode="auto">
          <a:xfrm>
            <a:off x="304801" y="1700216"/>
            <a:ext cx="3786188" cy="3240087"/>
            <a:chOff x="2179" y="822"/>
            <a:chExt cx="2702" cy="2359"/>
          </a:xfrm>
        </p:grpSpPr>
        <p:grpSp>
          <p:nvGrpSpPr>
            <p:cNvPr id="49158" name="Group 97"/>
            <p:cNvGrpSpPr>
              <a:grpSpLocks/>
            </p:cNvGrpSpPr>
            <p:nvPr/>
          </p:nvGrpSpPr>
          <p:grpSpPr bwMode="auto">
            <a:xfrm>
              <a:off x="2997" y="822"/>
              <a:ext cx="1387" cy="1415"/>
              <a:chOff x="1152" y="1680"/>
              <a:chExt cx="1626" cy="1728"/>
            </a:xfrm>
          </p:grpSpPr>
          <p:sp>
            <p:nvSpPr>
              <p:cNvPr id="49191" name="AutoShape 98"/>
              <p:cNvSpPr>
                <a:spLocks noChangeArrowheads="1"/>
              </p:cNvSpPr>
              <p:nvPr/>
            </p:nvSpPr>
            <p:spPr bwMode="auto">
              <a:xfrm>
                <a:off x="1152" y="1968"/>
                <a:ext cx="666" cy="576"/>
              </a:xfrm>
              <a:prstGeom prst="hexagon">
                <a:avLst>
                  <a:gd name="adj" fmla="val 28906"/>
                  <a:gd name="vf" fmla="val 11547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192" name="AutoShape 99"/>
              <p:cNvSpPr>
                <a:spLocks noChangeArrowheads="1"/>
              </p:cNvSpPr>
              <p:nvPr/>
            </p:nvSpPr>
            <p:spPr bwMode="auto">
              <a:xfrm>
                <a:off x="1632" y="2256"/>
                <a:ext cx="666" cy="576"/>
              </a:xfrm>
              <a:prstGeom prst="hexagon">
                <a:avLst>
                  <a:gd name="adj" fmla="val 28906"/>
                  <a:gd name="vf" fmla="val 11547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193" name="AutoShape 100"/>
              <p:cNvSpPr>
                <a:spLocks noChangeArrowheads="1"/>
              </p:cNvSpPr>
              <p:nvPr/>
            </p:nvSpPr>
            <p:spPr bwMode="auto">
              <a:xfrm>
                <a:off x="1152" y="2544"/>
                <a:ext cx="666" cy="576"/>
              </a:xfrm>
              <a:prstGeom prst="hexagon">
                <a:avLst>
                  <a:gd name="adj" fmla="val 28906"/>
                  <a:gd name="vf" fmla="val 11547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194" name="AutoShape 101"/>
              <p:cNvSpPr>
                <a:spLocks noChangeArrowheads="1"/>
              </p:cNvSpPr>
              <p:nvPr/>
            </p:nvSpPr>
            <p:spPr bwMode="auto">
              <a:xfrm>
                <a:off x="2112" y="2544"/>
                <a:ext cx="666" cy="576"/>
              </a:xfrm>
              <a:prstGeom prst="hexagon">
                <a:avLst>
                  <a:gd name="adj" fmla="val 28906"/>
                  <a:gd name="vf" fmla="val 11547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195" name="AutoShape 102"/>
              <p:cNvSpPr>
                <a:spLocks noChangeArrowheads="1"/>
              </p:cNvSpPr>
              <p:nvPr/>
            </p:nvSpPr>
            <p:spPr bwMode="auto">
              <a:xfrm>
                <a:off x="2112" y="1968"/>
                <a:ext cx="666" cy="576"/>
              </a:xfrm>
              <a:prstGeom prst="hexagon">
                <a:avLst>
                  <a:gd name="adj" fmla="val 28906"/>
                  <a:gd name="vf" fmla="val 11547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196" name="AutoShape 103"/>
              <p:cNvSpPr>
                <a:spLocks noChangeArrowheads="1"/>
              </p:cNvSpPr>
              <p:nvPr/>
            </p:nvSpPr>
            <p:spPr bwMode="auto">
              <a:xfrm>
                <a:off x="1632" y="1680"/>
                <a:ext cx="666" cy="576"/>
              </a:xfrm>
              <a:prstGeom prst="hexagon">
                <a:avLst>
                  <a:gd name="adj" fmla="val 28906"/>
                  <a:gd name="vf" fmla="val 11547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197" name="AutoShape 104"/>
              <p:cNvSpPr>
                <a:spLocks noChangeArrowheads="1"/>
              </p:cNvSpPr>
              <p:nvPr/>
            </p:nvSpPr>
            <p:spPr bwMode="auto">
              <a:xfrm>
                <a:off x="1632" y="2832"/>
                <a:ext cx="666" cy="576"/>
              </a:xfrm>
              <a:prstGeom prst="hexagon">
                <a:avLst>
                  <a:gd name="adj" fmla="val 28906"/>
                  <a:gd name="vf" fmla="val 11547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nvGrpSpPr>
            <p:cNvPr id="49159" name="Group 105"/>
            <p:cNvGrpSpPr>
              <a:grpSpLocks/>
            </p:cNvGrpSpPr>
            <p:nvPr/>
          </p:nvGrpSpPr>
          <p:grpSpPr bwMode="auto">
            <a:xfrm>
              <a:off x="2179" y="1766"/>
              <a:ext cx="1387" cy="1415"/>
              <a:chOff x="1152" y="1680"/>
              <a:chExt cx="1626" cy="1728"/>
            </a:xfrm>
          </p:grpSpPr>
          <p:sp>
            <p:nvSpPr>
              <p:cNvPr id="49184" name="AutoShape 106"/>
              <p:cNvSpPr>
                <a:spLocks noChangeArrowheads="1"/>
              </p:cNvSpPr>
              <p:nvPr/>
            </p:nvSpPr>
            <p:spPr bwMode="auto">
              <a:xfrm>
                <a:off x="1152" y="1968"/>
                <a:ext cx="666" cy="576"/>
              </a:xfrm>
              <a:prstGeom prst="hexagon">
                <a:avLst>
                  <a:gd name="adj" fmla="val 28906"/>
                  <a:gd name="vf" fmla="val 11547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185" name="AutoShape 107"/>
              <p:cNvSpPr>
                <a:spLocks noChangeArrowheads="1"/>
              </p:cNvSpPr>
              <p:nvPr/>
            </p:nvSpPr>
            <p:spPr bwMode="auto">
              <a:xfrm>
                <a:off x="1632" y="2256"/>
                <a:ext cx="666" cy="576"/>
              </a:xfrm>
              <a:prstGeom prst="hexagon">
                <a:avLst>
                  <a:gd name="adj" fmla="val 28906"/>
                  <a:gd name="vf" fmla="val 11547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186" name="AutoShape 108"/>
              <p:cNvSpPr>
                <a:spLocks noChangeArrowheads="1"/>
              </p:cNvSpPr>
              <p:nvPr/>
            </p:nvSpPr>
            <p:spPr bwMode="auto">
              <a:xfrm>
                <a:off x="1152" y="2544"/>
                <a:ext cx="666" cy="576"/>
              </a:xfrm>
              <a:prstGeom prst="hexagon">
                <a:avLst>
                  <a:gd name="adj" fmla="val 28906"/>
                  <a:gd name="vf" fmla="val 11547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187" name="AutoShape 109"/>
              <p:cNvSpPr>
                <a:spLocks noChangeArrowheads="1"/>
              </p:cNvSpPr>
              <p:nvPr/>
            </p:nvSpPr>
            <p:spPr bwMode="auto">
              <a:xfrm>
                <a:off x="2112" y="2544"/>
                <a:ext cx="666" cy="576"/>
              </a:xfrm>
              <a:prstGeom prst="hexagon">
                <a:avLst>
                  <a:gd name="adj" fmla="val 28906"/>
                  <a:gd name="vf" fmla="val 11547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188" name="AutoShape 110"/>
              <p:cNvSpPr>
                <a:spLocks noChangeArrowheads="1"/>
              </p:cNvSpPr>
              <p:nvPr/>
            </p:nvSpPr>
            <p:spPr bwMode="auto">
              <a:xfrm>
                <a:off x="2112" y="1968"/>
                <a:ext cx="666" cy="576"/>
              </a:xfrm>
              <a:prstGeom prst="hexagon">
                <a:avLst>
                  <a:gd name="adj" fmla="val 28906"/>
                  <a:gd name="vf" fmla="val 11547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189" name="AutoShape 111"/>
              <p:cNvSpPr>
                <a:spLocks noChangeArrowheads="1"/>
              </p:cNvSpPr>
              <p:nvPr/>
            </p:nvSpPr>
            <p:spPr bwMode="auto">
              <a:xfrm>
                <a:off x="1632" y="1680"/>
                <a:ext cx="666" cy="576"/>
              </a:xfrm>
              <a:prstGeom prst="hexagon">
                <a:avLst>
                  <a:gd name="adj" fmla="val 28906"/>
                  <a:gd name="vf" fmla="val 11547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49190" name="AutoShape 112"/>
              <p:cNvSpPr>
                <a:spLocks noChangeArrowheads="1"/>
              </p:cNvSpPr>
              <p:nvPr/>
            </p:nvSpPr>
            <p:spPr bwMode="auto">
              <a:xfrm>
                <a:off x="1632" y="2832"/>
                <a:ext cx="666" cy="576"/>
              </a:xfrm>
              <a:prstGeom prst="hexagon">
                <a:avLst>
                  <a:gd name="adj" fmla="val 28906"/>
                  <a:gd name="vf" fmla="val 11547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sp>
          <p:nvSpPr>
            <p:cNvPr id="49160" name="Line 113"/>
            <p:cNvSpPr>
              <a:spLocks noChangeShapeType="1"/>
            </p:cNvSpPr>
            <p:nvPr/>
          </p:nvSpPr>
          <p:spPr bwMode="auto">
            <a:xfrm flipV="1">
              <a:off x="2888" y="2028"/>
              <a:ext cx="817" cy="472"/>
            </a:xfrm>
            <a:prstGeom prst="line">
              <a:avLst/>
            </a:prstGeom>
            <a:noFill/>
            <a:ln w="19050">
              <a:solidFill>
                <a:srgbClr val="FF5050"/>
              </a:solidFill>
              <a:round/>
              <a:headEnd/>
              <a:tailEnd/>
            </a:ln>
            <a:extLst>
              <a:ext uri="{909E8E84-426E-40DD-AFC4-6F175D3DCCD1}">
                <a14:hiddenFill xmlns:a14="http://schemas.microsoft.com/office/drawing/2010/main">
                  <a:noFill/>
                </a14:hiddenFill>
              </a:ext>
            </a:extLst>
          </p:spPr>
          <p:txBody>
            <a:bodyPr wrap="none"/>
            <a:lstStyle/>
            <a:p>
              <a:endParaRPr lang="zh-CN" altLang="en-US">
                <a:latin typeface="+mn-lt"/>
                <a:ea typeface="+mn-ea"/>
                <a:cs typeface="+mn-ea"/>
                <a:sym typeface="+mn-lt"/>
              </a:endParaRPr>
            </a:p>
          </p:txBody>
        </p:sp>
        <p:sp>
          <p:nvSpPr>
            <p:cNvPr id="49161" name="Line 114"/>
            <p:cNvSpPr>
              <a:spLocks noChangeShapeType="1"/>
            </p:cNvSpPr>
            <p:nvPr/>
          </p:nvSpPr>
          <p:spPr bwMode="auto">
            <a:xfrm flipV="1">
              <a:off x="3705" y="1503"/>
              <a:ext cx="0" cy="525"/>
            </a:xfrm>
            <a:prstGeom prst="line">
              <a:avLst/>
            </a:prstGeom>
            <a:noFill/>
            <a:ln w="19050">
              <a:solidFill>
                <a:srgbClr val="FF5050"/>
              </a:solidFill>
              <a:round/>
              <a:headEnd/>
              <a:tailEnd/>
            </a:ln>
            <a:extLst>
              <a:ext uri="{909E8E84-426E-40DD-AFC4-6F175D3DCCD1}">
                <a14:hiddenFill xmlns:a14="http://schemas.microsoft.com/office/drawing/2010/main">
                  <a:noFill/>
                </a14:hiddenFill>
              </a:ext>
            </a:extLst>
          </p:spPr>
          <p:txBody>
            <a:bodyPr wrap="none"/>
            <a:lstStyle/>
            <a:p>
              <a:endParaRPr lang="zh-CN" altLang="en-US">
                <a:latin typeface="+mn-lt"/>
                <a:ea typeface="+mn-ea"/>
                <a:cs typeface="+mn-ea"/>
                <a:sym typeface="+mn-lt"/>
              </a:endParaRPr>
            </a:p>
          </p:txBody>
        </p:sp>
        <p:sp>
          <p:nvSpPr>
            <p:cNvPr id="49162" name="Oval 115"/>
            <p:cNvSpPr>
              <a:spLocks noChangeArrowheads="1"/>
            </p:cNvSpPr>
            <p:nvPr/>
          </p:nvSpPr>
          <p:spPr bwMode="auto">
            <a:xfrm>
              <a:off x="3324" y="2237"/>
              <a:ext cx="249" cy="24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i</a:t>
              </a:r>
            </a:p>
          </p:txBody>
        </p:sp>
        <p:sp>
          <p:nvSpPr>
            <p:cNvPr id="49163" name="Oval 116"/>
            <p:cNvSpPr>
              <a:spLocks noChangeArrowheads="1"/>
            </p:cNvSpPr>
            <p:nvPr/>
          </p:nvSpPr>
          <p:spPr bwMode="auto">
            <a:xfrm>
              <a:off x="3705" y="1713"/>
              <a:ext cx="249" cy="23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j</a:t>
              </a:r>
            </a:p>
          </p:txBody>
        </p:sp>
        <p:sp>
          <p:nvSpPr>
            <p:cNvPr id="49164" name="Oval 117"/>
            <p:cNvSpPr>
              <a:spLocks noChangeArrowheads="1"/>
            </p:cNvSpPr>
            <p:nvPr/>
          </p:nvSpPr>
          <p:spPr bwMode="auto">
            <a:xfrm>
              <a:off x="2724" y="2290"/>
              <a:ext cx="164" cy="15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1</a:t>
              </a:r>
            </a:p>
          </p:txBody>
        </p:sp>
        <p:sp>
          <p:nvSpPr>
            <p:cNvPr id="49165" name="Oval 118"/>
            <p:cNvSpPr>
              <a:spLocks noChangeArrowheads="1"/>
            </p:cNvSpPr>
            <p:nvPr/>
          </p:nvSpPr>
          <p:spPr bwMode="auto">
            <a:xfrm>
              <a:off x="3107" y="2028"/>
              <a:ext cx="162" cy="157"/>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2</a:t>
              </a:r>
            </a:p>
          </p:txBody>
        </p:sp>
        <p:sp>
          <p:nvSpPr>
            <p:cNvPr id="49166" name="Oval 119"/>
            <p:cNvSpPr>
              <a:spLocks noChangeArrowheads="1"/>
            </p:cNvSpPr>
            <p:nvPr/>
          </p:nvSpPr>
          <p:spPr bwMode="auto">
            <a:xfrm>
              <a:off x="3160" y="2657"/>
              <a:ext cx="124" cy="1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3</a:t>
              </a:r>
            </a:p>
          </p:txBody>
        </p:sp>
        <p:sp>
          <p:nvSpPr>
            <p:cNvPr id="49167" name="Oval 120"/>
            <p:cNvSpPr>
              <a:spLocks noChangeArrowheads="1"/>
            </p:cNvSpPr>
            <p:nvPr/>
          </p:nvSpPr>
          <p:spPr bwMode="auto">
            <a:xfrm>
              <a:off x="2792" y="2879"/>
              <a:ext cx="124" cy="12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4</a:t>
              </a:r>
            </a:p>
          </p:txBody>
        </p:sp>
        <p:sp>
          <p:nvSpPr>
            <p:cNvPr id="49168" name="Oval 121"/>
            <p:cNvSpPr>
              <a:spLocks noChangeArrowheads="1"/>
            </p:cNvSpPr>
            <p:nvPr/>
          </p:nvSpPr>
          <p:spPr bwMode="auto">
            <a:xfrm>
              <a:off x="2343" y="2604"/>
              <a:ext cx="123" cy="1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5</a:t>
              </a:r>
            </a:p>
          </p:txBody>
        </p:sp>
        <p:sp>
          <p:nvSpPr>
            <p:cNvPr id="49169" name="Oval 122"/>
            <p:cNvSpPr>
              <a:spLocks noChangeArrowheads="1"/>
            </p:cNvSpPr>
            <p:nvPr/>
          </p:nvSpPr>
          <p:spPr bwMode="auto">
            <a:xfrm>
              <a:off x="2343" y="2185"/>
              <a:ext cx="123" cy="1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6</a:t>
              </a:r>
            </a:p>
          </p:txBody>
        </p:sp>
        <p:sp>
          <p:nvSpPr>
            <p:cNvPr id="49170" name="Oval 123"/>
            <p:cNvSpPr>
              <a:spLocks noChangeArrowheads="1"/>
            </p:cNvSpPr>
            <p:nvPr/>
          </p:nvSpPr>
          <p:spPr bwMode="auto">
            <a:xfrm>
              <a:off x="2724" y="1923"/>
              <a:ext cx="124" cy="1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7</a:t>
              </a:r>
            </a:p>
          </p:txBody>
        </p:sp>
        <p:sp>
          <p:nvSpPr>
            <p:cNvPr id="49171" name="Oval 124"/>
            <p:cNvSpPr>
              <a:spLocks noChangeArrowheads="1"/>
            </p:cNvSpPr>
            <p:nvPr/>
          </p:nvSpPr>
          <p:spPr bwMode="auto">
            <a:xfrm>
              <a:off x="3542" y="1399"/>
              <a:ext cx="124" cy="1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1</a:t>
              </a:r>
            </a:p>
          </p:txBody>
        </p:sp>
        <p:sp>
          <p:nvSpPr>
            <p:cNvPr id="49172" name="Oval 125"/>
            <p:cNvSpPr>
              <a:spLocks noChangeArrowheads="1"/>
            </p:cNvSpPr>
            <p:nvPr/>
          </p:nvSpPr>
          <p:spPr bwMode="auto">
            <a:xfrm>
              <a:off x="3978" y="1189"/>
              <a:ext cx="124" cy="1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2</a:t>
              </a:r>
            </a:p>
          </p:txBody>
        </p:sp>
        <p:sp>
          <p:nvSpPr>
            <p:cNvPr id="49173" name="Oval 126"/>
            <p:cNvSpPr>
              <a:spLocks noChangeArrowheads="1"/>
            </p:cNvSpPr>
            <p:nvPr/>
          </p:nvSpPr>
          <p:spPr bwMode="auto">
            <a:xfrm>
              <a:off x="3978" y="1661"/>
              <a:ext cx="124" cy="1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3</a:t>
              </a:r>
            </a:p>
          </p:txBody>
        </p:sp>
        <p:sp>
          <p:nvSpPr>
            <p:cNvPr id="49174" name="Oval 127"/>
            <p:cNvSpPr>
              <a:spLocks noChangeArrowheads="1"/>
            </p:cNvSpPr>
            <p:nvPr/>
          </p:nvSpPr>
          <p:spPr bwMode="auto">
            <a:xfrm>
              <a:off x="3160" y="1608"/>
              <a:ext cx="124" cy="1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5</a:t>
              </a:r>
            </a:p>
          </p:txBody>
        </p:sp>
        <p:sp>
          <p:nvSpPr>
            <p:cNvPr id="49175" name="Oval 128"/>
            <p:cNvSpPr>
              <a:spLocks noChangeArrowheads="1"/>
            </p:cNvSpPr>
            <p:nvPr/>
          </p:nvSpPr>
          <p:spPr bwMode="auto">
            <a:xfrm>
              <a:off x="3160" y="1189"/>
              <a:ext cx="124" cy="1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6</a:t>
              </a:r>
            </a:p>
          </p:txBody>
        </p:sp>
        <p:sp>
          <p:nvSpPr>
            <p:cNvPr id="49176" name="Oval 129"/>
            <p:cNvSpPr>
              <a:spLocks noChangeArrowheads="1"/>
            </p:cNvSpPr>
            <p:nvPr/>
          </p:nvSpPr>
          <p:spPr bwMode="auto">
            <a:xfrm>
              <a:off x="3542" y="927"/>
              <a:ext cx="124" cy="11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7</a:t>
              </a:r>
            </a:p>
          </p:txBody>
        </p:sp>
        <p:sp>
          <p:nvSpPr>
            <p:cNvPr id="49177" name="Line 130"/>
            <p:cNvSpPr>
              <a:spLocks noChangeShapeType="1"/>
            </p:cNvSpPr>
            <p:nvPr/>
          </p:nvSpPr>
          <p:spPr bwMode="auto">
            <a:xfrm>
              <a:off x="3487" y="2866"/>
              <a:ext cx="437" cy="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latin typeface="+mn-lt"/>
                <a:ea typeface="+mn-ea"/>
                <a:cs typeface="+mn-ea"/>
                <a:sym typeface="+mn-lt"/>
              </a:endParaRPr>
            </a:p>
          </p:txBody>
        </p:sp>
        <p:sp>
          <p:nvSpPr>
            <p:cNvPr id="49178" name="Line 131"/>
            <p:cNvSpPr>
              <a:spLocks noChangeShapeType="1"/>
            </p:cNvSpPr>
            <p:nvPr/>
          </p:nvSpPr>
          <p:spPr bwMode="auto">
            <a:xfrm>
              <a:off x="4305" y="1870"/>
              <a:ext cx="273" cy="2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latin typeface="+mn-lt"/>
                <a:ea typeface="+mn-ea"/>
                <a:cs typeface="+mn-ea"/>
                <a:sym typeface="+mn-lt"/>
              </a:endParaRPr>
            </a:p>
          </p:txBody>
        </p:sp>
        <p:sp>
          <p:nvSpPr>
            <p:cNvPr id="49179" name="Line 132"/>
            <p:cNvSpPr>
              <a:spLocks noChangeShapeType="1"/>
            </p:cNvSpPr>
            <p:nvPr/>
          </p:nvSpPr>
          <p:spPr bwMode="auto">
            <a:xfrm flipV="1">
              <a:off x="3705" y="1975"/>
              <a:ext cx="709" cy="104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mn-lt"/>
                <a:ea typeface="+mn-ea"/>
                <a:cs typeface="+mn-ea"/>
                <a:sym typeface="+mn-lt"/>
              </a:endParaRPr>
            </a:p>
          </p:txBody>
        </p:sp>
        <p:sp>
          <p:nvSpPr>
            <p:cNvPr id="49180" name="Oval 133"/>
            <p:cNvSpPr>
              <a:spLocks noChangeArrowheads="1"/>
            </p:cNvSpPr>
            <p:nvPr/>
          </p:nvSpPr>
          <p:spPr bwMode="auto">
            <a:xfrm>
              <a:off x="4087" y="2447"/>
              <a:ext cx="249" cy="239"/>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D</a:t>
              </a:r>
            </a:p>
          </p:txBody>
        </p:sp>
        <p:sp>
          <p:nvSpPr>
            <p:cNvPr id="49181" name="Line 134"/>
            <p:cNvSpPr>
              <a:spLocks noChangeShapeType="1"/>
            </p:cNvSpPr>
            <p:nvPr/>
          </p:nvSpPr>
          <p:spPr bwMode="auto">
            <a:xfrm>
              <a:off x="4251" y="1503"/>
              <a:ext cx="545" cy="4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zh-CN" altLang="en-US">
                <a:latin typeface="+mn-lt"/>
                <a:ea typeface="+mn-ea"/>
                <a:cs typeface="+mn-ea"/>
                <a:sym typeface="+mn-lt"/>
              </a:endParaRPr>
            </a:p>
          </p:txBody>
        </p:sp>
        <p:sp>
          <p:nvSpPr>
            <p:cNvPr id="49182" name="Line 135"/>
            <p:cNvSpPr>
              <a:spLocks noChangeShapeType="1"/>
            </p:cNvSpPr>
            <p:nvPr/>
          </p:nvSpPr>
          <p:spPr bwMode="auto">
            <a:xfrm flipV="1">
              <a:off x="4414" y="1766"/>
              <a:ext cx="164" cy="20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CN" altLang="en-US">
                <a:latin typeface="+mn-lt"/>
                <a:ea typeface="+mn-ea"/>
                <a:cs typeface="+mn-ea"/>
                <a:sym typeface="+mn-lt"/>
              </a:endParaRPr>
            </a:p>
          </p:txBody>
        </p:sp>
        <p:sp>
          <p:nvSpPr>
            <p:cNvPr id="49183" name="Oval 136"/>
            <p:cNvSpPr>
              <a:spLocks noChangeArrowheads="1"/>
            </p:cNvSpPr>
            <p:nvPr/>
          </p:nvSpPr>
          <p:spPr bwMode="auto">
            <a:xfrm>
              <a:off x="4632" y="1870"/>
              <a:ext cx="249" cy="24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r>
                <a:rPr lang="en-US" altLang="zh-CN" sz="1600" b="1">
                  <a:latin typeface="+mn-lt"/>
                  <a:ea typeface="+mn-ea"/>
                  <a:cs typeface="+mn-ea"/>
                  <a:sym typeface="+mn-lt"/>
                </a:rPr>
                <a:t>R</a:t>
              </a:r>
            </a:p>
          </p:txBody>
        </p:sp>
      </p:grpSp>
      <p:sp>
        <p:nvSpPr>
          <p:cNvPr id="49157" name="Rectangle 137"/>
          <p:cNvSpPr>
            <a:spLocks noChangeArrowheads="1"/>
          </p:cNvSpPr>
          <p:nvPr/>
        </p:nvSpPr>
        <p:spPr bwMode="auto">
          <a:xfrm>
            <a:off x="750889" y="4976816"/>
            <a:ext cx="2857500" cy="1384995"/>
          </a:xfrm>
          <a:prstGeom prst="rect">
            <a:avLst/>
          </a:prstGeom>
          <a:gradFill rotWithShape="1">
            <a:gsLst>
              <a:gs pos="0">
                <a:schemeClr val="bg1"/>
              </a:gs>
              <a:gs pos="100000">
                <a:srgbClr val="CCCC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spcBef>
                <a:spcPct val="0"/>
              </a:spcBef>
              <a:buClrTx/>
              <a:buSzTx/>
              <a:buFontTx/>
              <a:buNone/>
            </a:pPr>
            <a:r>
              <a:rPr lang="en-US" altLang="zh-CN" sz="2800" b="1">
                <a:latin typeface="+mn-lt"/>
                <a:ea typeface="+mn-ea"/>
                <a:cs typeface="+mn-ea"/>
                <a:sym typeface="+mn-lt"/>
              </a:rPr>
              <a:t>K = i</a:t>
            </a:r>
            <a:r>
              <a:rPr lang="en-US" altLang="zh-CN" sz="2800" b="1" baseline="30000">
                <a:latin typeface="+mn-lt"/>
                <a:ea typeface="+mn-ea"/>
                <a:cs typeface="+mn-ea"/>
                <a:sym typeface="+mn-lt"/>
              </a:rPr>
              <a:t>2 </a:t>
            </a:r>
            <a:r>
              <a:rPr lang="en-US" altLang="zh-CN" sz="2800" b="1">
                <a:latin typeface="+mn-lt"/>
                <a:ea typeface="+mn-ea"/>
                <a:cs typeface="+mn-ea"/>
                <a:sym typeface="+mn-lt"/>
              </a:rPr>
              <a:t>+ ij + j</a:t>
            </a:r>
            <a:r>
              <a:rPr lang="en-US" altLang="zh-CN" sz="2800" b="1" baseline="30000">
                <a:latin typeface="+mn-lt"/>
                <a:ea typeface="+mn-ea"/>
                <a:cs typeface="+mn-ea"/>
                <a:sym typeface="+mn-lt"/>
              </a:rPr>
              <a:t>2</a:t>
            </a:r>
            <a:r>
              <a:rPr lang="en-US" altLang="zh-CN" sz="2800" b="1">
                <a:latin typeface="+mn-lt"/>
                <a:ea typeface="+mn-ea"/>
                <a:cs typeface="+mn-ea"/>
                <a:sym typeface="+mn-lt"/>
              </a:rPr>
              <a:t> </a:t>
            </a:r>
          </a:p>
          <a:p>
            <a:pPr algn="just">
              <a:spcBef>
                <a:spcPct val="0"/>
              </a:spcBef>
              <a:buClrTx/>
              <a:buSzTx/>
              <a:buFontTx/>
              <a:buNone/>
            </a:pPr>
            <a:r>
              <a:rPr lang="en-US" altLang="zh-CN" sz="2800" b="1">
                <a:latin typeface="+mn-lt"/>
                <a:ea typeface="+mn-ea"/>
                <a:cs typeface="+mn-ea"/>
                <a:sym typeface="+mn-lt"/>
              </a:rPr>
              <a:t>K</a:t>
            </a:r>
            <a:r>
              <a:rPr lang="en-US" altLang="zh-CN" sz="2800" b="1" baseline="30000">
                <a:latin typeface="+mn-lt"/>
                <a:ea typeface="+mn-ea"/>
                <a:cs typeface="+mn-ea"/>
                <a:sym typeface="+mn-lt"/>
              </a:rPr>
              <a:t> </a:t>
            </a:r>
            <a:r>
              <a:rPr lang="en-US" altLang="zh-CN" sz="2800" b="1">
                <a:latin typeface="+mn-lt"/>
                <a:ea typeface="+mn-ea"/>
                <a:cs typeface="+mn-ea"/>
                <a:sym typeface="+mn-lt"/>
              </a:rPr>
              <a:t>= 2</a:t>
            </a:r>
            <a:r>
              <a:rPr lang="en-US" altLang="zh-CN" sz="2800" b="1" baseline="30000">
                <a:latin typeface="+mn-lt"/>
                <a:ea typeface="+mn-ea"/>
                <a:cs typeface="+mn-ea"/>
                <a:sym typeface="+mn-lt"/>
              </a:rPr>
              <a:t>2</a:t>
            </a:r>
            <a:r>
              <a:rPr lang="en-US" altLang="zh-CN" sz="2800" b="1">
                <a:latin typeface="+mn-lt"/>
                <a:ea typeface="+mn-ea"/>
                <a:cs typeface="+mn-ea"/>
                <a:sym typeface="+mn-lt"/>
              </a:rPr>
              <a:t> + 2*1 + 1</a:t>
            </a:r>
            <a:r>
              <a:rPr lang="en-US" altLang="zh-CN" sz="2800" b="1" baseline="30000">
                <a:latin typeface="+mn-lt"/>
                <a:ea typeface="+mn-ea"/>
                <a:cs typeface="+mn-ea"/>
                <a:sym typeface="+mn-lt"/>
              </a:rPr>
              <a:t>2</a:t>
            </a:r>
            <a:endParaRPr lang="en-US" altLang="zh-CN" sz="2800" b="1">
              <a:latin typeface="+mn-lt"/>
              <a:ea typeface="+mn-ea"/>
              <a:cs typeface="+mn-ea"/>
              <a:sym typeface="+mn-lt"/>
            </a:endParaRPr>
          </a:p>
          <a:p>
            <a:pPr>
              <a:spcBef>
                <a:spcPct val="0"/>
              </a:spcBef>
              <a:buClrTx/>
              <a:buSzTx/>
              <a:buFontTx/>
              <a:buNone/>
            </a:pPr>
            <a:r>
              <a:rPr lang="en-US" altLang="zh-CN" sz="2800" b="1">
                <a:latin typeface="+mn-lt"/>
                <a:ea typeface="+mn-ea"/>
                <a:cs typeface="+mn-ea"/>
                <a:sym typeface="+mn-lt"/>
              </a:rPr>
              <a:t>D= 4.58R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23528" y="620688"/>
            <a:ext cx="8610600" cy="531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50000"/>
              </a:spcBef>
              <a:buClrTx/>
              <a:buSzTx/>
              <a:buFontTx/>
              <a:buNone/>
            </a:pPr>
            <a:r>
              <a:rPr kumimoji="1" lang="en-US" altLang="zh-CN" b="1" dirty="0">
                <a:latin typeface="+mn-lt"/>
                <a:ea typeface="+mn-ea"/>
                <a:cs typeface="+mn-ea"/>
                <a:sym typeface="+mn-lt"/>
              </a:rPr>
              <a:t>6.2.3  </a:t>
            </a:r>
            <a:r>
              <a:rPr kumimoji="1" lang="zh-CN" altLang="en-US" b="1" dirty="0">
                <a:latin typeface="+mn-lt"/>
                <a:ea typeface="+mn-ea"/>
                <a:cs typeface="+mn-ea"/>
                <a:sym typeface="+mn-lt"/>
              </a:rPr>
              <a:t>移动通信网中的基本技术</a:t>
            </a:r>
          </a:p>
          <a:p>
            <a:pPr eaLnBrk="1" hangingPunct="1">
              <a:lnSpc>
                <a:spcPct val="115000"/>
              </a:lnSpc>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1</a:t>
            </a:r>
            <a:r>
              <a:rPr kumimoji="1" lang="zh-CN" altLang="en-US" dirty="0">
                <a:latin typeface="+mn-lt"/>
                <a:ea typeface="+mn-ea"/>
                <a:cs typeface="+mn-ea"/>
                <a:sym typeface="+mn-lt"/>
              </a:rPr>
              <a:t>．</a:t>
            </a:r>
            <a:r>
              <a:rPr kumimoji="1" lang="zh-CN" altLang="en-US" b="1" dirty="0">
                <a:latin typeface="+mn-lt"/>
                <a:ea typeface="+mn-ea"/>
                <a:cs typeface="+mn-ea"/>
                <a:sym typeface="+mn-lt"/>
              </a:rPr>
              <a:t>多址方式</a:t>
            </a:r>
          </a:p>
          <a:p>
            <a:pPr eaLnBrk="1" hangingPunct="1">
              <a:lnSpc>
                <a:spcPct val="115000"/>
              </a:lnSpc>
              <a:spcBef>
                <a:spcPct val="0"/>
              </a:spcBef>
              <a:buClrTx/>
              <a:buSzTx/>
              <a:buFontTx/>
              <a:buChar char="•"/>
            </a:pPr>
            <a:r>
              <a:rPr kumimoji="1" lang="zh-CN" altLang="en-US" b="1" dirty="0">
                <a:latin typeface="+mn-lt"/>
                <a:ea typeface="+mn-ea"/>
                <a:cs typeface="+mn-ea"/>
                <a:sym typeface="+mn-lt"/>
              </a:rPr>
              <a:t>多址：</a:t>
            </a:r>
            <a:r>
              <a:rPr kumimoji="1" lang="zh-CN" altLang="en-US" b="1" dirty="0">
                <a:solidFill>
                  <a:srgbClr val="FF0000"/>
                </a:solidFill>
                <a:latin typeface="+mn-lt"/>
                <a:ea typeface="+mn-ea"/>
                <a:cs typeface="+mn-ea"/>
                <a:sym typeface="+mn-lt"/>
              </a:rPr>
              <a:t>蜂窝系统中是以信道来区分通信对象的，一个信道只容纳一个用户进行通话，许多同时通话的用户，互相以信道来区分，这就是多址。</a:t>
            </a:r>
          </a:p>
          <a:p>
            <a:pPr eaLnBrk="1" hangingPunct="1">
              <a:lnSpc>
                <a:spcPct val="115000"/>
              </a:lnSpc>
              <a:spcBef>
                <a:spcPct val="0"/>
              </a:spcBef>
              <a:buClrTx/>
              <a:buSzTx/>
              <a:buFontTx/>
              <a:buChar char="•"/>
            </a:pPr>
            <a:r>
              <a:rPr kumimoji="1" lang="zh-CN" altLang="en-US" b="1" dirty="0">
                <a:latin typeface="+mn-lt"/>
                <a:ea typeface="+mn-ea"/>
                <a:cs typeface="+mn-ea"/>
                <a:sym typeface="+mn-lt"/>
              </a:rPr>
              <a:t>多址技术是指射频信道的复用技术，对于不同的移动台和基站发出的</a:t>
            </a:r>
            <a:r>
              <a:rPr kumimoji="1" lang="zh-CN" altLang="en-US" b="1" u="sng" dirty="0">
                <a:latin typeface="+mn-lt"/>
                <a:ea typeface="+mn-ea"/>
                <a:cs typeface="+mn-ea"/>
                <a:sym typeface="+mn-lt"/>
              </a:rPr>
              <a:t>信号赋予不同的特征</a:t>
            </a:r>
            <a:r>
              <a:rPr kumimoji="1" lang="zh-CN" altLang="en-US" b="1" dirty="0">
                <a:latin typeface="+mn-lt"/>
                <a:ea typeface="+mn-ea"/>
                <a:cs typeface="+mn-ea"/>
                <a:sym typeface="+mn-lt"/>
              </a:rPr>
              <a:t>，以示区别。</a:t>
            </a:r>
          </a:p>
          <a:p>
            <a:pPr eaLnBrk="1" hangingPunct="1">
              <a:lnSpc>
                <a:spcPct val="115000"/>
              </a:lnSpc>
              <a:spcBef>
                <a:spcPct val="0"/>
              </a:spcBef>
              <a:buClrTx/>
              <a:buSzTx/>
              <a:buFontTx/>
              <a:buChar char="•"/>
            </a:pPr>
            <a:r>
              <a:rPr kumimoji="1" lang="zh-CN" altLang="en-US" b="1" dirty="0">
                <a:latin typeface="+mn-lt"/>
                <a:ea typeface="+mn-ea"/>
                <a:cs typeface="+mn-ea"/>
                <a:sym typeface="+mn-lt"/>
              </a:rPr>
              <a:t>信号特征可表现在工作频率、出现时间、编码序列等。</a:t>
            </a:r>
          </a:p>
          <a:p>
            <a:pPr eaLnBrk="1" hangingPunct="1">
              <a:lnSpc>
                <a:spcPct val="115000"/>
              </a:lnSpc>
              <a:spcBef>
                <a:spcPct val="0"/>
              </a:spcBef>
              <a:buClrTx/>
              <a:buSzTx/>
              <a:buFontTx/>
              <a:buChar char="•"/>
            </a:pPr>
            <a:r>
              <a:rPr kumimoji="1" lang="zh-CN" altLang="en-US" b="1" dirty="0">
                <a:latin typeface="+mn-lt"/>
                <a:ea typeface="+mn-ea"/>
                <a:cs typeface="+mn-ea"/>
                <a:sym typeface="+mn-lt"/>
              </a:rPr>
              <a:t>种类：</a:t>
            </a:r>
            <a:r>
              <a:rPr kumimoji="1" lang="zh-CN" altLang="en-US" b="1" dirty="0">
                <a:solidFill>
                  <a:srgbClr val="FF0000"/>
                </a:solidFill>
                <a:latin typeface="+mn-lt"/>
                <a:ea typeface="+mn-ea"/>
                <a:cs typeface="+mn-ea"/>
                <a:sym typeface="+mn-lt"/>
              </a:rPr>
              <a:t>频分多址（</a:t>
            </a:r>
            <a:r>
              <a:rPr kumimoji="1" lang="en-US" altLang="zh-CN" b="1" dirty="0">
                <a:solidFill>
                  <a:srgbClr val="FF0000"/>
                </a:solidFill>
                <a:latin typeface="+mn-lt"/>
                <a:ea typeface="+mn-ea"/>
                <a:cs typeface="+mn-ea"/>
                <a:sym typeface="+mn-lt"/>
              </a:rPr>
              <a:t>FDMA</a:t>
            </a:r>
            <a:r>
              <a:rPr kumimoji="1" lang="zh-CN" altLang="en-US" b="1" dirty="0">
                <a:solidFill>
                  <a:srgbClr val="FF0000"/>
                </a:solidFill>
                <a:latin typeface="+mn-lt"/>
                <a:ea typeface="+mn-ea"/>
                <a:cs typeface="+mn-ea"/>
                <a:sym typeface="+mn-lt"/>
              </a:rPr>
              <a:t>）、</a:t>
            </a:r>
          </a:p>
          <a:p>
            <a:pPr eaLnBrk="1" hangingPunct="1">
              <a:lnSpc>
                <a:spcPct val="115000"/>
              </a:lnSpc>
              <a:spcBef>
                <a:spcPct val="0"/>
              </a:spcBef>
              <a:buClrTx/>
              <a:buSzTx/>
              <a:buFontTx/>
              <a:buNone/>
            </a:pPr>
            <a:r>
              <a:rPr kumimoji="1" lang="zh-CN" altLang="en-US" b="1" dirty="0">
                <a:solidFill>
                  <a:srgbClr val="FF0000"/>
                </a:solidFill>
                <a:latin typeface="+mn-lt"/>
                <a:ea typeface="+mn-ea"/>
                <a:cs typeface="+mn-ea"/>
                <a:sym typeface="+mn-lt"/>
              </a:rPr>
              <a:t>            时分多址（</a:t>
            </a:r>
            <a:r>
              <a:rPr kumimoji="1" lang="en-US" altLang="zh-CN" b="1" dirty="0">
                <a:solidFill>
                  <a:srgbClr val="FF0000"/>
                </a:solidFill>
                <a:latin typeface="+mn-lt"/>
                <a:ea typeface="+mn-ea"/>
                <a:cs typeface="+mn-ea"/>
                <a:sym typeface="+mn-lt"/>
              </a:rPr>
              <a:t>TDMA</a:t>
            </a:r>
            <a:r>
              <a:rPr kumimoji="1" lang="zh-CN" altLang="en-US" b="1" dirty="0">
                <a:solidFill>
                  <a:srgbClr val="FF0000"/>
                </a:solidFill>
                <a:latin typeface="+mn-lt"/>
                <a:ea typeface="+mn-ea"/>
                <a:cs typeface="+mn-ea"/>
                <a:sym typeface="+mn-lt"/>
              </a:rPr>
              <a:t>）、</a:t>
            </a:r>
          </a:p>
          <a:p>
            <a:pPr eaLnBrk="1" hangingPunct="1">
              <a:lnSpc>
                <a:spcPct val="115000"/>
              </a:lnSpc>
              <a:spcBef>
                <a:spcPct val="0"/>
              </a:spcBef>
              <a:buClrTx/>
              <a:buSzTx/>
              <a:buFontTx/>
              <a:buNone/>
            </a:pPr>
            <a:r>
              <a:rPr kumimoji="1" lang="zh-CN" altLang="en-US" b="1" dirty="0">
                <a:solidFill>
                  <a:srgbClr val="FF0000"/>
                </a:solidFill>
                <a:latin typeface="+mn-lt"/>
                <a:ea typeface="+mn-ea"/>
                <a:cs typeface="+mn-ea"/>
                <a:sym typeface="+mn-lt"/>
              </a:rPr>
              <a:t>            码分多址（</a:t>
            </a:r>
            <a:r>
              <a:rPr kumimoji="1" lang="en-US" altLang="zh-CN" b="1" dirty="0">
                <a:solidFill>
                  <a:srgbClr val="FF0000"/>
                </a:solidFill>
                <a:latin typeface="+mn-lt"/>
                <a:ea typeface="+mn-ea"/>
                <a:cs typeface="+mn-ea"/>
                <a:sym typeface="+mn-lt"/>
              </a:rPr>
              <a:t>CDMA</a:t>
            </a:r>
            <a:r>
              <a:rPr kumimoji="1" lang="zh-CN" altLang="en-US" b="1" dirty="0">
                <a:solidFill>
                  <a:srgbClr val="FF0000"/>
                </a:solidFill>
                <a:latin typeface="+mn-lt"/>
                <a:ea typeface="+mn-ea"/>
                <a:cs typeface="+mn-ea"/>
                <a:sym typeface="+mn-lt"/>
              </a:rPr>
              <a:t>）、</a:t>
            </a:r>
          </a:p>
          <a:p>
            <a:pPr eaLnBrk="1" hangingPunct="1">
              <a:lnSpc>
                <a:spcPct val="115000"/>
              </a:lnSpc>
              <a:spcBef>
                <a:spcPct val="0"/>
              </a:spcBef>
              <a:buClrTx/>
              <a:buSzTx/>
              <a:buFontTx/>
              <a:buNone/>
            </a:pPr>
            <a:r>
              <a:rPr kumimoji="1" lang="zh-CN" altLang="en-US" b="1" dirty="0">
                <a:solidFill>
                  <a:srgbClr val="FF0000"/>
                </a:solidFill>
                <a:latin typeface="+mn-lt"/>
                <a:ea typeface="+mn-ea"/>
                <a:cs typeface="+mn-ea"/>
                <a:sym typeface="+mn-lt"/>
              </a:rPr>
              <a:t>            空分多址（</a:t>
            </a:r>
            <a:r>
              <a:rPr kumimoji="1" lang="en-US" altLang="zh-CN" b="1" dirty="0">
                <a:solidFill>
                  <a:srgbClr val="FF0000"/>
                </a:solidFill>
                <a:latin typeface="+mn-lt"/>
                <a:ea typeface="+mn-ea"/>
                <a:cs typeface="+mn-ea"/>
                <a:sym typeface="+mn-lt"/>
              </a:rPr>
              <a:t>SDMA</a:t>
            </a:r>
            <a:r>
              <a:rPr kumimoji="1" lang="zh-CN" altLang="en-US" b="1" dirty="0">
                <a:solidFill>
                  <a:srgbClr val="FF0000"/>
                </a:solidFill>
                <a:latin typeface="+mn-lt"/>
                <a:ea typeface="+mn-ea"/>
                <a:cs typeface="+mn-ea"/>
                <a:sym typeface="+mn-lt"/>
              </a:rPr>
              <a:t>）</a:t>
            </a:r>
          </a:p>
        </p:txBody>
      </p:sp>
    </p:spTree>
  </p:cSld>
  <p:clrMapOvr>
    <a:masterClrMapping/>
  </p:clrMapOvr>
  <p:transition>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1896427" y="469198"/>
            <a:ext cx="4135439"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zh-CN" altLang="en-US" sz="3200" dirty="0">
                <a:solidFill>
                  <a:schemeClr val="folHlink"/>
                </a:solidFill>
                <a:latin typeface="+mn-lt"/>
                <a:ea typeface="+mn-ea"/>
                <a:cs typeface="+mn-ea"/>
                <a:sym typeface="+mn-lt"/>
              </a:rPr>
              <a:t>多址接入</a:t>
            </a:r>
          </a:p>
        </p:txBody>
      </p:sp>
      <p:grpSp>
        <p:nvGrpSpPr>
          <p:cNvPr id="53251" name="Group 3"/>
          <p:cNvGrpSpPr>
            <a:grpSpLocks/>
          </p:cNvGrpSpPr>
          <p:nvPr/>
        </p:nvGrpSpPr>
        <p:grpSpPr bwMode="auto">
          <a:xfrm>
            <a:off x="5791200" y="1447802"/>
            <a:ext cx="2376488" cy="4968875"/>
            <a:chOff x="3648" y="672"/>
            <a:chExt cx="1720" cy="3377"/>
          </a:xfrm>
        </p:grpSpPr>
        <p:pic>
          <p:nvPicPr>
            <p:cNvPr id="53255"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5" y="3440"/>
              <a:ext cx="31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3256" name="Line 5"/>
            <p:cNvSpPr>
              <a:spLocks noChangeShapeType="1"/>
            </p:cNvSpPr>
            <p:nvPr/>
          </p:nvSpPr>
          <p:spPr bwMode="auto">
            <a:xfrm flipH="1">
              <a:off x="3916" y="3589"/>
              <a:ext cx="308" cy="1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257" name="Freeform 6"/>
            <p:cNvSpPr>
              <a:spLocks/>
            </p:cNvSpPr>
            <p:nvPr/>
          </p:nvSpPr>
          <p:spPr bwMode="auto">
            <a:xfrm>
              <a:off x="4511" y="3267"/>
              <a:ext cx="826" cy="736"/>
            </a:xfrm>
            <a:custGeom>
              <a:avLst/>
              <a:gdLst>
                <a:gd name="T0" fmla="*/ 0 w 826"/>
                <a:gd name="T1" fmla="*/ 735 h 736"/>
                <a:gd name="T2" fmla="*/ 15 w 826"/>
                <a:gd name="T3" fmla="*/ 693 h 736"/>
                <a:gd name="T4" fmla="*/ 30 w 826"/>
                <a:gd name="T5" fmla="*/ 639 h 736"/>
                <a:gd name="T6" fmla="*/ 36 w 826"/>
                <a:gd name="T7" fmla="*/ 561 h 736"/>
                <a:gd name="T8" fmla="*/ 42 w 826"/>
                <a:gd name="T9" fmla="*/ 498 h 736"/>
                <a:gd name="T10" fmla="*/ 48 w 826"/>
                <a:gd name="T11" fmla="*/ 447 h 736"/>
                <a:gd name="T12" fmla="*/ 54 w 826"/>
                <a:gd name="T13" fmla="*/ 426 h 736"/>
                <a:gd name="T14" fmla="*/ 69 w 826"/>
                <a:gd name="T15" fmla="*/ 402 h 736"/>
                <a:gd name="T16" fmla="*/ 81 w 826"/>
                <a:gd name="T17" fmla="*/ 396 h 736"/>
                <a:gd name="T18" fmla="*/ 96 w 826"/>
                <a:gd name="T19" fmla="*/ 393 h 736"/>
                <a:gd name="T20" fmla="*/ 123 w 826"/>
                <a:gd name="T21" fmla="*/ 384 h 736"/>
                <a:gd name="T22" fmla="*/ 147 w 826"/>
                <a:gd name="T23" fmla="*/ 366 h 736"/>
                <a:gd name="T24" fmla="*/ 171 w 826"/>
                <a:gd name="T25" fmla="*/ 345 h 736"/>
                <a:gd name="T26" fmla="*/ 201 w 826"/>
                <a:gd name="T27" fmla="*/ 324 h 736"/>
                <a:gd name="T28" fmla="*/ 237 w 826"/>
                <a:gd name="T29" fmla="*/ 321 h 736"/>
                <a:gd name="T30" fmla="*/ 261 w 826"/>
                <a:gd name="T31" fmla="*/ 306 h 736"/>
                <a:gd name="T32" fmla="*/ 285 w 826"/>
                <a:gd name="T33" fmla="*/ 276 h 736"/>
                <a:gd name="T34" fmla="*/ 303 w 826"/>
                <a:gd name="T35" fmla="*/ 258 h 736"/>
                <a:gd name="T36" fmla="*/ 351 w 826"/>
                <a:gd name="T37" fmla="*/ 261 h 736"/>
                <a:gd name="T38" fmla="*/ 363 w 826"/>
                <a:gd name="T39" fmla="*/ 252 h 736"/>
                <a:gd name="T40" fmla="*/ 375 w 826"/>
                <a:gd name="T41" fmla="*/ 234 h 736"/>
                <a:gd name="T42" fmla="*/ 396 w 826"/>
                <a:gd name="T43" fmla="*/ 210 h 736"/>
                <a:gd name="T44" fmla="*/ 417 w 826"/>
                <a:gd name="T45" fmla="*/ 192 h 736"/>
                <a:gd name="T46" fmla="*/ 453 w 826"/>
                <a:gd name="T47" fmla="*/ 183 h 736"/>
                <a:gd name="T48" fmla="*/ 477 w 826"/>
                <a:gd name="T49" fmla="*/ 162 h 736"/>
                <a:gd name="T50" fmla="*/ 501 w 826"/>
                <a:gd name="T51" fmla="*/ 141 h 736"/>
                <a:gd name="T52" fmla="*/ 522 w 826"/>
                <a:gd name="T53" fmla="*/ 132 h 736"/>
                <a:gd name="T54" fmla="*/ 534 w 826"/>
                <a:gd name="T55" fmla="*/ 132 h 736"/>
                <a:gd name="T56" fmla="*/ 558 w 826"/>
                <a:gd name="T57" fmla="*/ 117 h 736"/>
                <a:gd name="T58" fmla="*/ 600 w 826"/>
                <a:gd name="T59" fmla="*/ 105 h 736"/>
                <a:gd name="T60" fmla="*/ 654 w 826"/>
                <a:gd name="T61" fmla="*/ 63 h 736"/>
                <a:gd name="T62" fmla="*/ 681 w 826"/>
                <a:gd name="T63" fmla="*/ 63 h 736"/>
                <a:gd name="T64" fmla="*/ 696 w 826"/>
                <a:gd name="T65" fmla="*/ 45 h 736"/>
                <a:gd name="T66" fmla="*/ 720 w 826"/>
                <a:gd name="T67" fmla="*/ 36 h 736"/>
                <a:gd name="T68" fmla="*/ 744 w 826"/>
                <a:gd name="T69" fmla="*/ 18 h 736"/>
                <a:gd name="T70" fmla="*/ 759 w 826"/>
                <a:gd name="T71" fmla="*/ 3 h 736"/>
                <a:gd name="T72" fmla="*/ 774 w 826"/>
                <a:gd name="T73" fmla="*/ 0 h 736"/>
                <a:gd name="T74" fmla="*/ 789 w 826"/>
                <a:gd name="T75" fmla="*/ 27 h 736"/>
                <a:gd name="T76" fmla="*/ 798 w 826"/>
                <a:gd name="T77" fmla="*/ 108 h 736"/>
                <a:gd name="T78" fmla="*/ 804 w 826"/>
                <a:gd name="T79" fmla="*/ 195 h 736"/>
                <a:gd name="T80" fmla="*/ 807 w 826"/>
                <a:gd name="T81" fmla="*/ 240 h 736"/>
                <a:gd name="T82" fmla="*/ 825 w 826"/>
                <a:gd name="T83" fmla="*/ 273 h 736"/>
                <a:gd name="T84" fmla="*/ 0 w 826"/>
                <a:gd name="T85" fmla="*/ 735 h 7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6"/>
                <a:gd name="T130" fmla="*/ 0 h 736"/>
                <a:gd name="T131" fmla="*/ 826 w 826"/>
                <a:gd name="T132" fmla="*/ 736 h 7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6" h="736">
                  <a:moveTo>
                    <a:pt x="0" y="735"/>
                  </a:moveTo>
                  <a:lnTo>
                    <a:pt x="15" y="693"/>
                  </a:lnTo>
                  <a:lnTo>
                    <a:pt x="30" y="639"/>
                  </a:lnTo>
                  <a:lnTo>
                    <a:pt x="36" y="561"/>
                  </a:lnTo>
                  <a:lnTo>
                    <a:pt x="42" y="498"/>
                  </a:lnTo>
                  <a:lnTo>
                    <a:pt x="48" y="447"/>
                  </a:lnTo>
                  <a:lnTo>
                    <a:pt x="54" y="426"/>
                  </a:lnTo>
                  <a:lnTo>
                    <a:pt x="69" y="402"/>
                  </a:lnTo>
                  <a:lnTo>
                    <a:pt x="81" y="396"/>
                  </a:lnTo>
                  <a:lnTo>
                    <a:pt x="96" y="393"/>
                  </a:lnTo>
                  <a:lnTo>
                    <a:pt x="123" y="384"/>
                  </a:lnTo>
                  <a:lnTo>
                    <a:pt x="147" y="366"/>
                  </a:lnTo>
                  <a:lnTo>
                    <a:pt x="171" y="345"/>
                  </a:lnTo>
                  <a:lnTo>
                    <a:pt x="201" y="324"/>
                  </a:lnTo>
                  <a:lnTo>
                    <a:pt x="237" y="321"/>
                  </a:lnTo>
                  <a:lnTo>
                    <a:pt x="261" y="306"/>
                  </a:lnTo>
                  <a:lnTo>
                    <a:pt x="285" y="276"/>
                  </a:lnTo>
                  <a:lnTo>
                    <a:pt x="303" y="258"/>
                  </a:lnTo>
                  <a:lnTo>
                    <a:pt x="351" y="261"/>
                  </a:lnTo>
                  <a:lnTo>
                    <a:pt x="363" y="252"/>
                  </a:lnTo>
                  <a:lnTo>
                    <a:pt x="375" y="234"/>
                  </a:lnTo>
                  <a:lnTo>
                    <a:pt x="396" y="210"/>
                  </a:lnTo>
                  <a:lnTo>
                    <a:pt x="417" y="192"/>
                  </a:lnTo>
                  <a:lnTo>
                    <a:pt x="453" y="183"/>
                  </a:lnTo>
                  <a:lnTo>
                    <a:pt x="477" y="162"/>
                  </a:lnTo>
                  <a:lnTo>
                    <a:pt x="501" y="141"/>
                  </a:lnTo>
                  <a:lnTo>
                    <a:pt x="522" y="132"/>
                  </a:lnTo>
                  <a:lnTo>
                    <a:pt x="534" y="132"/>
                  </a:lnTo>
                  <a:lnTo>
                    <a:pt x="558" y="117"/>
                  </a:lnTo>
                  <a:lnTo>
                    <a:pt x="600" y="105"/>
                  </a:lnTo>
                  <a:lnTo>
                    <a:pt x="654" y="63"/>
                  </a:lnTo>
                  <a:lnTo>
                    <a:pt x="681" y="63"/>
                  </a:lnTo>
                  <a:lnTo>
                    <a:pt x="696" y="45"/>
                  </a:lnTo>
                  <a:lnTo>
                    <a:pt x="720" y="36"/>
                  </a:lnTo>
                  <a:lnTo>
                    <a:pt x="744" y="18"/>
                  </a:lnTo>
                  <a:lnTo>
                    <a:pt x="759" y="3"/>
                  </a:lnTo>
                  <a:lnTo>
                    <a:pt x="774" y="0"/>
                  </a:lnTo>
                  <a:lnTo>
                    <a:pt x="789" y="27"/>
                  </a:lnTo>
                  <a:lnTo>
                    <a:pt x="798" y="108"/>
                  </a:lnTo>
                  <a:lnTo>
                    <a:pt x="804" y="195"/>
                  </a:lnTo>
                  <a:lnTo>
                    <a:pt x="807" y="240"/>
                  </a:lnTo>
                  <a:lnTo>
                    <a:pt x="825" y="273"/>
                  </a:lnTo>
                  <a:lnTo>
                    <a:pt x="0" y="735"/>
                  </a:lnTo>
                </a:path>
              </a:pathLst>
            </a:custGeom>
            <a:solidFill>
              <a:srgbClr val="CCFFCC"/>
            </a:solidFill>
            <a:ln w="12700" cap="rnd">
              <a:solidFill>
                <a:schemeClr val="tx1"/>
              </a:solidFill>
              <a:round/>
              <a:headEnd/>
              <a:tailEnd/>
            </a:ln>
          </p:spPr>
          <p:txBody>
            <a:bodyPr/>
            <a:lstStyle/>
            <a:p>
              <a:endParaRPr lang="zh-CN" altLang="en-US">
                <a:latin typeface="+mn-lt"/>
                <a:ea typeface="+mn-ea"/>
                <a:cs typeface="+mn-ea"/>
                <a:sym typeface="+mn-lt"/>
              </a:endParaRPr>
            </a:p>
          </p:txBody>
        </p:sp>
        <p:sp>
          <p:nvSpPr>
            <p:cNvPr id="53258" name="Freeform 7"/>
            <p:cNvSpPr>
              <a:spLocks/>
            </p:cNvSpPr>
            <p:nvPr/>
          </p:nvSpPr>
          <p:spPr bwMode="auto">
            <a:xfrm>
              <a:off x="4001" y="2973"/>
              <a:ext cx="826" cy="736"/>
            </a:xfrm>
            <a:custGeom>
              <a:avLst/>
              <a:gdLst>
                <a:gd name="T0" fmla="*/ 0 w 826"/>
                <a:gd name="T1" fmla="*/ 735 h 736"/>
                <a:gd name="T2" fmla="*/ 15 w 826"/>
                <a:gd name="T3" fmla="*/ 693 h 736"/>
                <a:gd name="T4" fmla="*/ 30 w 826"/>
                <a:gd name="T5" fmla="*/ 639 h 736"/>
                <a:gd name="T6" fmla="*/ 36 w 826"/>
                <a:gd name="T7" fmla="*/ 561 h 736"/>
                <a:gd name="T8" fmla="*/ 42 w 826"/>
                <a:gd name="T9" fmla="*/ 498 h 736"/>
                <a:gd name="T10" fmla="*/ 48 w 826"/>
                <a:gd name="T11" fmla="*/ 447 h 736"/>
                <a:gd name="T12" fmla="*/ 54 w 826"/>
                <a:gd name="T13" fmla="*/ 426 h 736"/>
                <a:gd name="T14" fmla="*/ 69 w 826"/>
                <a:gd name="T15" fmla="*/ 402 h 736"/>
                <a:gd name="T16" fmla="*/ 81 w 826"/>
                <a:gd name="T17" fmla="*/ 396 h 736"/>
                <a:gd name="T18" fmla="*/ 96 w 826"/>
                <a:gd name="T19" fmla="*/ 393 h 736"/>
                <a:gd name="T20" fmla="*/ 123 w 826"/>
                <a:gd name="T21" fmla="*/ 384 h 736"/>
                <a:gd name="T22" fmla="*/ 147 w 826"/>
                <a:gd name="T23" fmla="*/ 366 h 736"/>
                <a:gd name="T24" fmla="*/ 171 w 826"/>
                <a:gd name="T25" fmla="*/ 345 h 736"/>
                <a:gd name="T26" fmla="*/ 201 w 826"/>
                <a:gd name="T27" fmla="*/ 324 h 736"/>
                <a:gd name="T28" fmla="*/ 237 w 826"/>
                <a:gd name="T29" fmla="*/ 321 h 736"/>
                <a:gd name="T30" fmla="*/ 261 w 826"/>
                <a:gd name="T31" fmla="*/ 306 h 736"/>
                <a:gd name="T32" fmla="*/ 285 w 826"/>
                <a:gd name="T33" fmla="*/ 276 h 736"/>
                <a:gd name="T34" fmla="*/ 303 w 826"/>
                <a:gd name="T35" fmla="*/ 258 h 736"/>
                <a:gd name="T36" fmla="*/ 351 w 826"/>
                <a:gd name="T37" fmla="*/ 261 h 736"/>
                <a:gd name="T38" fmla="*/ 363 w 826"/>
                <a:gd name="T39" fmla="*/ 252 h 736"/>
                <a:gd name="T40" fmla="*/ 375 w 826"/>
                <a:gd name="T41" fmla="*/ 234 h 736"/>
                <a:gd name="T42" fmla="*/ 396 w 826"/>
                <a:gd name="T43" fmla="*/ 210 h 736"/>
                <a:gd name="T44" fmla="*/ 417 w 826"/>
                <a:gd name="T45" fmla="*/ 192 h 736"/>
                <a:gd name="T46" fmla="*/ 453 w 826"/>
                <a:gd name="T47" fmla="*/ 183 h 736"/>
                <a:gd name="T48" fmla="*/ 477 w 826"/>
                <a:gd name="T49" fmla="*/ 162 h 736"/>
                <a:gd name="T50" fmla="*/ 501 w 826"/>
                <a:gd name="T51" fmla="*/ 141 h 736"/>
                <a:gd name="T52" fmla="*/ 522 w 826"/>
                <a:gd name="T53" fmla="*/ 132 h 736"/>
                <a:gd name="T54" fmla="*/ 534 w 826"/>
                <a:gd name="T55" fmla="*/ 132 h 736"/>
                <a:gd name="T56" fmla="*/ 558 w 826"/>
                <a:gd name="T57" fmla="*/ 117 h 736"/>
                <a:gd name="T58" fmla="*/ 600 w 826"/>
                <a:gd name="T59" fmla="*/ 105 h 736"/>
                <a:gd name="T60" fmla="*/ 654 w 826"/>
                <a:gd name="T61" fmla="*/ 63 h 736"/>
                <a:gd name="T62" fmla="*/ 681 w 826"/>
                <a:gd name="T63" fmla="*/ 63 h 736"/>
                <a:gd name="T64" fmla="*/ 696 w 826"/>
                <a:gd name="T65" fmla="*/ 45 h 736"/>
                <a:gd name="T66" fmla="*/ 720 w 826"/>
                <a:gd name="T67" fmla="*/ 36 h 736"/>
                <a:gd name="T68" fmla="*/ 744 w 826"/>
                <a:gd name="T69" fmla="*/ 18 h 736"/>
                <a:gd name="T70" fmla="*/ 759 w 826"/>
                <a:gd name="T71" fmla="*/ 3 h 736"/>
                <a:gd name="T72" fmla="*/ 774 w 826"/>
                <a:gd name="T73" fmla="*/ 0 h 736"/>
                <a:gd name="T74" fmla="*/ 789 w 826"/>
                <a:gd name="T75" fmla="*/ 27 h 736"/>
                <a:gd name="T76" fmla="*/ 798 w 826"/>
                <a:gd name="T77" fmla="*/ 108 h 736"/>
                <a:gd name="T78" fmla="*/ 804 w 826"/>
                <a:gd name="T79" fmla="*/ 195 h 736"/>
                <a:gd name="T80" fmla="*/ 807 w 826"/>
                <a:gd name="T81" fmla="*/ 240 h 736"/>
                <a:gd name="T82" fmla="*/ 825 w 826"/>
                <a:gd name="T83" fmla="*/ 273 h 736"/>
                <a:gd name="T84" fmla="*/ 0 w 826"/>
                <a:gd name="T85" fmla="*/ 735 h 7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6"/>
                <a:gd name="T130" fmla="*/ 0 h 736"/>
                <a:gd name="T131" fmla="*/ 826 w 826"/>
                <a:gd name="T132" fmla="*/ 736 h 7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6" h="736">
                  <a:moveTo>
                    <a:pt x="0" y="735"/>
                  </a:moveTo>
                  <a:lnTo>
                    <a:pt x="15" y="693"/>
                  </a:lnTo>
                  <a:lnTo>
                    <a:pt x="30" y="639"/>
                  </a:lnTo>
                  <a:lnTo>
                    <a:pt x="36" y="561"/>
                  </a:lnTo>
                  <a:lnTo>
                    <a:pt x="42" y="498"/>
                  </a:lnTo>
                  <a:lnTo>
                    <a:pt x="48" y="447"/>
                  </a:lnTo>
                  <a:lnTo>
                    <a:pt x="54" y="426"/>
                  </a:lnTo>
                  <a:lnTo>
                    <a:pt x="69" y="402"/>
                  </a:lnTo>
                  <a:lnTo>
                    <a:pt x="81" y="396"/>
                  </a:lnTo>
                  <a:lnTo>
                    <a:pt x="96" y="393"/>
                  </a:lnTo>
                  <a:lnTo>
                    <a:pt x="123" y="384"/>
                  </a:lnTo>
                  <a:lnTo>
                    <a:pt x="147" y="366"/>
                  </a:lnTo>
                  <a:lnTo>
                    <a:pt x="171" y="345"/>
                  </a:lnTo>
                  <a:lnTo>
                    <a:pt x="201" y="324"/>
                  </a:lnTo>
                  <a:lnTo>
                    <a:pt x="237" y="321"/>
                  </a:lnTo>
                  <a:lnTo>
                    <a:pt x="261" y="306"/>
                  </a:lnTo>
                  <a:lnTo>
                    <a:pt x="285" y="276"/>
                  </a:lnTo>
                  <a:lnTo>
                    <a:pt x="303" y="258"/>
                  </a:lnTo>
                  <a:lnTo>
                    <a:pt x="351" y="261"/>
                  </a:lnTo>
                  <a:lnTo>
                    <a:pt x="363" y="252"/>
                  </a:lnTo>
                  <a:lnTo>
                    <a:pt x="375" y="234"/>
                  </a:lnTo>
                  <a:lnTo>
                    <a:pt x="396" y="210"/>
                  </a:lnTo>
                  <a:lnTo>
                    <a:pt x="417" y="192"/>
                  </a:lnTo>
                  <a:lnTo>
                    <a:pt x="453" y="183"/>
                  </a:lnTo>
                  <a:lnTo>
                    <a:pt x="477" y="162"/>
                  </a:lnTo>
                  <a:lnTo>
                    <a:pt x="501" y="141"/>
                  </a:lnTo>
                  <a:lnTo>
                    <a:pt x="522" y="132"/>
                  </a:lnTo>
                  <a:lnTo>
                    <a:pt x="534" y="132"/>
                  </a:lnTo>
                  <a:lnTo>
                    <a:pt x="558" y="117"/>
                  </a:lnTo>
                  <a:lnTo>
                    <a:pt x="600" y="105"/>
                  </a:lnTo>
                  <a:lnTo>
                    <a:pt x="654" y="63"/>
                  </a:lnTo>
                  <a:lnTo>
                    <a:pt x="681" y="63"/>
                  </a:lnTo>
                  <a:lnTo>
                    <a:pt x="696" y="45"/>
                  </a:lnTo>
                  <a:lnTo>
                    <a:pt x="720" y="36"/>
                  </a:lnTo>
                  <a:lnTo>
                    <a:pt x="744" y="18"/>
                  </a:lnTo>
                  <a:lnTo>
                    <a:pt x="759" y="3"/>
                  </a:lnTo>
                  <a:lnTo>
                    <a:pt x="774" y="0"/>
                  </a:lnTo>
                  <a:lnTo>
                    <a:pt x="789" y="27"/>
                  </a:lnTo>
                  <a:lnTo>
                    <a:pt x="798" y="108"/>
                  </a:lnTo>
                  <a:lnTo>
                    <a:pt x="804" y="195"/>
                  </a:lnTo>
                  <a:lnTo>
                    <a:pt x="807" y="240"/>
                  </a:lnTo>
                  <a:lnTo>
                    <a:pt x="825" y="273"/>
                  </a:lnTo>
                  <a:lnTo>
                    <a:pt x="0" y="735"/>
                  </a:lnTo>
                </a:path>
              </a:pathLst>
            </a:custGeom>
            <a:solidFill>
              <a:srgbClr val="D49FFF"/>
            </a:solidFill>
            <a:ln w="12700" cap="rnd">
              <a:solidFill>
                <a:schemeClr val="tx1"/>
              </a:solidFill>
              <a:round/>
              <a:headEnd/>
              <a:tailEnd/>
            </a:ln>
          </p:spPr>
          <p:txBody>
            <a:bodyPr/>
            <a:lstStyle/>
            <a:p>
              <a:endParaRPr lang="zh-CN" altLang="en-US">
                <a:latin typeface="+mn-lt"/>
                <a:ea typeface="+mn-ea"/>
                <a:cs typeface="+mn-ea"/>
                <a:sym typeface="+mn-lt"/>
              </a:endParaRPr>
            </a:p>
          </p:txBody>
        </p:sp>
        <p:sp>
          <p:nvSpPr>
            <p:cNvPr id="53259" name="Freeform 8"/>
            <p:cNvSpPr>
              <a:spLocks/>
            </p:cNvSpPr>
            <p:nvPr/>
          </p:nvSpPr>
          <p:spPr bwMode="auto">
            <a:xfrm>
              <a:off x="4003" y="2971"/>
              <a:ext cx="1277" cy="1029"/>
            </a:xfrm>
            <a:custGeom>
              <a:avLst/>
              <a:gdLst>
                <a:gd name="T0" fmla="*/ 536 w 1277"/>
                <a:gd name="T1" fmla="*/ 952 h 1029"/>
                <a:gd name="T2" fmla="*/ 548 w 1277"/>
                <a:gd name="T3" fmla="*/ 796 h 1029"/>
                <a:gd name="T4" fmla="*/ 576 w 1277"/>
                <a:gd name="T5" fmla="*/ 700 h 1029"/>
                <a:gd name="T6" fmla="*/ 624 w 1277"/>
                <a:gd name="T7" fmla="*/ 676 h 1029"/>
                <a:gd name="T8" fmla="*/ 712 w 1277"/>
                <a:gd name="T9" fmla="*/ 612 h 1029"/>
                <a:gd name="T10" fmla="*/ 768 w 1277"/>
                <a:gd name="T11" fmla="*/ 588 h 1029"/>
                <a:gd name="T12" fmla="*/ 860 w 1277"/>
                <a:gd name="T13" fmla="*/ 556 h 1029"/>
                <a:gd name="T14" fmla="*/ 928 w 1277"/>
                <a:gd name="T15" fmla="*/ 480 h 1029"/>
                <a:gd name="T16" fmla="*/ 992 w 1277"/>
                <a:gd name="T17" fmla="*/ 440 h 1029"/>
                <a:gd name="T18" fmla="*/ 1068 w 1277"/>
                <a:gd name="T19" fmla="*/ 412 h 1029"/>
                <a:gd name="T20" fmla="*/ 1148 w 1277"/>
                <a:gd name="T21" fmla="*/ 380 h 1029"/>
                <a:gd name="T22" fmla="*/ 1196 w 1277"/>
                <a:gd name="T23" fmla="*/ 340 h 1029"/>
                <a:gd name="T24" fmla="*/ 1236 w 1277"/>
                <a:gd name="T25" fmla="*/ 320 h 1029"/>
                <a:gd name="T26" fmla="*/ 768 w 1277"/>
                <a:gd name="T27" fmla="*/ 0 h 1029"/>
                <a:gd name="T28" fmla="*/ 732 w 1277"/>
                <a:gd name="T29" fmla="*/ 24 h 1029"/>
                <a:gd name="T30" fmla="*/ 704 w 1277"/>
                <a:gd name="T31" fmla="*/ 48 h 1029"/>
                <a:gd name="T32" fmla="*/ 648 w 1277"/>
                <a:gd name="T33" fmla="*/ 64 h 1029"/>
                <a:gd name="T34" fmla="*/ 612 w 1277"/>
                <a:gd name="T35" fmla="*/ 108 h 1029"/>
                <a:gd name="T36" fmla="*/ 532 w 1277"/>
                <a:gd name="T37" fmla="*/ 136 h 1029"/>
                <a:gd name="T38" fmla="*/ 496 w 1277"/>
                <a:gd name="T39" fmla="*/ 140 h 1029"/>
                <a:gd name="T40" fmla="*/ 452 w 1277"/>
                <a:gd name="T41" fmla="*/ 184 h 1029"/>
                <a:gd name="T42" fmla="*/ 404 w 1277"/>
                <a:gd name="T43" fmla="*/ 204 h 1029"/>
                <a:gd name="T44" fmla="*/ 348 w 1277"/>
                <a:gd name="T45" fmla="*/ 260 h 1029"/>
                <a:gd name="T46" fmla="*/ 304 w 1277"/>
                <a:gd name="T47" fmla="*/ 260 h 1029"/>
                <a:gd name="T48" fmla="*/ 276 w 1277"/>
                <a:gd name="T49" fmla="*/ 288 h 1029"/>
                <a:gd name="T50" fmla="*/ 212 w 1277"/>
                <a:gd name="T51" fmla="*/ 316 h 1029"/>
                <a:gd name="T52" fmla="*/ 140 w 1277"/>
                <a:gd name="T53" fmla="*/ 360 h 1029"/>
                <a:gd name="T54" fmla="*/ 88 w 1277"/>
                <a:gd name="T55" fmla="*/ 396 h 1029"/>
                <a:gd name="T56" fmla="*/ 52 w 1277"/>
                <a:gd name="T57" fmla="*/ 428 h 1029"/>
                <a:gd name="T58" fmla="*/ 36 w 1277"/>
                <a:gd name="T59" fmla="*/ 552 h 1029"/>
                <a:gd name="T60" fmla="*/ 16 w 1277"/>
                <a:gd name="T61" fmla="*/ 688 h 1029"/>
                <a:gd name="T62" fmla="*/ 504 w 1277"/>
                <a:gd name="T63" fmla="*/ 1028 h 10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7"/>
                <a:gd name="T97" fmla="*/ 0 h 1029"/>
                <a:gd name="T98" fmla="*/ 1277 w 1277"/>
                <a:gd name="T99" fmla="*/ 1029 h 10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7" h="1029">
                  <a:moveTo>
                    <a:pt x="504" y="1028"/>
                  </a:moveTo>
                  <a:lnTo>
                    <a:pt x="536" y="952"/>
                  </a:lnTo>
                  <a:lnTo>
                    <a:pt x="540" y="864"/>
                  </a:lnTo>
                  <a:lnTo>
                    <a:pt x="548" y="796"/>
                  </a:lnTo>
                  <a:lnTo>
                    <a:pt x="556" y="740"/>
                  </a:lnTo>
                  <a:lnTo>
                    <a:pt x="576" y="700"/>
                  </a:lnTo>
                  <a:lnTo>
                    <a:pt x="612" y="684"/>
                  </a:lnTo>
                  <a:lnTo>
                    <a:pt x="624" y="676"/>
                  </a:lnTo>
                  <a:lnTo>
                    <a:pt x="672" y="640"/>
                  </a:lnTo>
                  <a:lnTo>
                    <a:pt x="712" y="612"/>
                  </a:lnTo>
                  <a:lnTo>
                    <a:pt x="744" y="624"/>
                  </a:lnTo>
                  <a:lnTo>
                    <a:pt x="768" y="588"/>
                  </a:lnTo>
                  <a:lnTo>
                    <a:pt x="812" y="560"/>
                  </a:lnTo>
                  <a:lnTo>
                    <a:pt x="860" y="556"/>
                  </a:lnTo>
                  <a:lnTo>
                    <a:pt x="888" y="512"/>
                  </a:lnTo>
                  <a:lnTo>
                    <a:pt x="928" y="480"/>
                  </a:lnTo>
                  <a:lnTo>
                    <a:pt x="952" y="480"/>
                  </a:lnTo>
                  <a:lnTo>
                    <a:pt x="992" y="440"/>
                  </a:lnTo>
                  <a:lnTo>
                    <a:pt x="1040" y="436"/>
                  </a:lnTo>
                  <a:lnTo>
                    <a:pt x="1068" y="412"/>
                  </a:lnTo>
                  <a:lnTo>
                    <a:pt x="1100" y="400"/>
                  </a:lnTo>
                  <a:lnTo>
                    <a:pt x="1148" y="380"/>
                  </a:lnTo>
                  <a:lnTo>
                    <a:pt x="1172" y="360"/>
                  </a:lnTo>
                  <a:lnTo>
                    <a:pt x="1196" y="340"/>
                  </a:lnTo>
                  <a:lnTo>
                    <a:pt x="1224" y="340"/>
                  </a:lnTo>
                  <a:lnTo>
                    <a:pt x="1236" y="320"/>
                  </a:lnTo>
                  <a:lnTo>
                    <a:pt x="1276" y="300"/>
                  </a:lnTo>
                  <a:lnTo>
                    <a:pt x="768" y="0"/>
                  </a:lnTo>
                  <a:lnTo>
                    <a:pt x="752" y="12"/>
                  </a:lnTo>
                  <a:lnTo>
                    <a:pt x="732" y="24"/>
                  </a:lnTo>
                  <a:lnTo>
                    <a:pt x="720" y="32"/>
                  </a:lnTo>
                  <a:lnTo>
                    <a:pt x="704" y="48"/>
                  </a:lnTo>
                  <a:lnTo>
                    <a:pt x="672" y="60"/>
                  </a:lnTo>
                  <a:lnTo>
                    <a:pt x="648" y="64"/>
                  </a:lnTo>
                  <a:lnTo>
                    <a:pt x="632" y="84"/>
                  </a:lnTo>
                  <a:lnTo>
                    <a:pt x="612" y="108"/>
                  </a:lnTo>
                  <a:lnTo>
                    <a:pt x="568" y="120"/>
                  </a:lnTo>
                  <a:lnTo>
                    <a:pt x="532" y="136"/>
                  </a:lnTo>
                  <a:lnTo>
                    <a:pt x="524" y="128"/>
                  </a:lnTo>
                  <a:lnTo>
                    <a:pt x="496" y="140"/>
                  </a:lnTo>
                  <a:lnTo>
                    <a:pt x="468" y="172"/>
                  </a:lnTo>
                  <a:lnTo>
                    <a:pt x="452" y="184"/>
                  </a:lnTo>
                  <a:lnTo>
                    <a:pt x="416" y="184"/>
                  </a:lnTo>
                  <a:lnTo>
                    <a:pt x="404" y="204"/>
                  </a:lnTo>
                  <a:lnTo>
                    <a:pt x="364" y="244"/>
                  </a:lnTo>
                  <a:lnTo>
                    <a:pt x="348" y="260"/>
                  </a:lnTo>
                  <a:lnTo>
                    <a:pt x="324" y="260"/>
                  </a:lnTo>
                  <a:lnTo>
                    <a:pt x="304" y="260"/>
                  </a:lnTo>
                  <a:lnTo>
                    <a:pt x="288" y="260"/>
                  </a:lnTo>
                  <a:lnTo>
                    <a:pt x="276" y="288"/>
                  </a:lnTo>
                  <a:lnTo>
                    <a:pt x="244" y="312"/>
                  </a:lnTo>
                  <a:lnTo>
                    <a:pt x="212" y="316"/>
                  </a:lnTo>
                  <a:lnTo>
                    <a:pt x="196" y="324"/>
                  </a:lnTo>
                  <a:lnTo>
                    <a:pt x="140" y="360"/>
                  </a:lnTo>
                  <a:lnTo>
                    <a:pt x="120" y="392"/>
                  </a:lnTo>
                  <a:lnTo>
                    <a:pt x="88" y="396"/>
                  </a:lnTo>
                  <a:lnTo>
                    <a:pt x="68" y="400"/>
                  </a:lnTo>
                  <a:lnTo>
                    <a:pt x="52" y="428"/>
                  </a:lnTo>
                  <a:lnTo>
                    <a:pt x="36" y="492"/>
                  </a:lnTo>
                  <a:lnTo>
                    <a:pt x="36" y="552"/>
                  </a:lnTo>
                  <a:lnTo>
                    <a:pt x="32" y="612"/>
                  </a:lnTo>
                  <a:lnTo>
                    <a:pt x="16" y="688"/>
                  </a:lnTo>
                  <a:lnTo>
                    <a:pt x="0" y="724"/>
                  </a:lnTo>
                  <a:lnTo>
                    <a:pt x="504" y="1028"/>
                  </a:lnTo>
                </a:path>
              </a:pathLst>
            </a:custGeom>
            <a:solidFill>
              <a:srgbClr val="CCFFCC"/>
            </a:solidFill>
            <a:ln w="12700" cap="rnd">
              <a:solidFill>
                <a:schemeClr val="tx1"/>
              </a:solidFill>
              <a:round/>
              <a:headEnd/>
              <a:tailEnd/>
            </a:ln>
          </p:spPr>
          <p:txBody>
            <a:bodyPr/>
            <a:lstStyle/>
            <a:p>
              <a:endParaRPr lang="zh-CN" altLang="en-US">
                <a:latin typeface="+mn-lt"/>
                <a:ea typeface="+mn-ea"/>
                <a:cs typeface="+mn-ea"/>
                <a:sym typeface="+mn-lt"/>
              </a:endParaRPr>
            </a:p>
          </p:txBody>
        </p:sp>
        <p:sp>
          <p:nvSpPr>
            <p:cNvPr id="53260" name="Freeform 9"/>
            <p:cNvSpPr>
              <a:spLocks/>
            </p:cNvSpPr>
            <p:nvPr/>
          </p:nvSpPr>
          <p:spPr bwMode="auto">
            <a:xfrm>
              <a:off x="4007" y="3363"/>
              <a:ext cx="574" cy="637"/>
            </a:xfrm>
            <a:custGeom>
              <a:avLst/>
              <a:gdLst>
                <a:gd name="T0" fmla="*/ 503 w 574"/>
                <a:gd name="T1" fmla="*/ 636 h 637"/>
                <a:gd name="T2" fmla="*/ 521 w 574"/>
                <a:gd name="T3" fmla="*/ 584 h 637"/>
                <a:gd name="T4" fmla="*/ 527 w 574"/>
                <a:gd name="T5" fmla="*/ 554 h 637"/>
                <a:gd name="T6" fmla="*/ 536 w 574"/>
                <a:gd name="T7" fmla="*/ 526 h 637"/>
                <a:gd name="T8" fmla="*/ 545 w 574"/>
                <a:gd name="T9" fmla="*/ 472 h 637"/>
                <a:gd name="T10" fmla="*/ 545 w 574"/>
                <a:gd name="T11" fmla="*/ 417 h 637"/>
                <a:gd name="T12" fmla="*/ 548 w 574"/>
                <a:gd name="T13" fmla="*/ 372 h 637"/>
                <a:gd name="T14" fmla="*/ 557 w 574"/>
                <a:gd name="T15" fmla="*/ 336 h 637"/>
                <a:gd name="T16" fmla="*/ 573 w 574"/>
                <a:gd name="T17" fmla="*/ 308 h 637"/>
                <a:gd name="T18" fmla="*/ 63 w 574"/>
                <a:gd name="T19" fmla="*/ 0 h 637"/>
                <a:gd name="T20" fmla="*/ 48 w 574"/>
                <a:gd name="T21" fmla="*/ 42 h 637"/>
                <a:gd name="T22" fmla="*/ 42 w 574"/>
                <a:gd name="T23" fmla="*/ 84 h 637"/>
                <a:gd name="T24" fmla="*/ 30 w 574"/>
                <a:gd name="T25" fmla="*/ 109 h 637"/>
                <a:gd name="T26" fmla="*/ 30 w 574"/>
                <a:gd name="T27" fmla="*/ 172 h 637"/>
                <a:gd name="T28" fmla="*/ 27 w 574"/>
                <a:gd name="T29" fmla="*/ 224 h 637"/>
                <a:gd name="T30" fmla="*/ 21 w 574"/>
                <a:gd name="T31" fmla="*/ 254 h 637"/>
                <a:gd name="T32" fmla="*/ 12 w 574"/>
                <a:gd name="T33" fmla="*/ 284 h 637"/>
                <a:gd name="T34" fmla="*/ 9 w 574"/>
                <a:gd name="T35" fmla="*/ 314 h 637"/>
                <a:gd name="T36" fmla="*/ 0 w 574"/>
                <a:gd name="T37" fmla="*/ 336 h 637"/>
                <a:gd name="T38" fmla="*/ 503 w 574"/>
                <a:gd name="T39" fmla="*/ 636 h 6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4"/>
                <a:gd name="T61" fmla="*/ 0 h 637"/>
                <a:gd name="T62" fmla="*/ 574 w 574"/>
                <a:gd name="T63" fmla="*/ 637 h 6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4" h="637">
                  <a:moveTo>
                    <a:pt x="503" y="636"/>
                  </a:moveTo>
                  <a:lnTo>
                    <a:pt x="521" y="584"/>
                  </a:lnTo>
                  <a:lnTo>
                    <a:pt x="527" y="554"/>
                  </a:lnTo>
                  <a:lnTo>
                    <a:pt x="536" y="526"/>
                  </a:lnTo>
                  <a:lnTo>
                    <a:pt x="545" y="472"/>
                  </a:lnTo>
                  <a:lnTo>
                    <a:pt x="545" y="417"/>
                  </a:lnTo>
                  <a:lnTo>
                    <a:pt x="548" y="372"/>
                  </a:lnTo>
                  <a:lnTo>
                    <a:pt x="557" y="336"/>
                  </a:lnTo>
                  <a:lnTo>
                    <a:pt x="573" y="308"/>
                  </a:lnTo>
                  <a:lnTo>
                    <a:pt x="63" y="0"/>
                  </a:lnTo>
                  <a:lnTo>
                    <a:pt x="48" y="42"/>
                  </a:lnTo>
                  <a:lnTo>
                    <a:pt x="42" y="84"/>
                  </a:lnTo>
                  <a:lnTo>
                    <a:pt x="30" y="109"/>
                  </a:lnTo>
                  <a:lnTo>
                    <a:pt x="30" y="172"/>
                  </a:lnTo>
                  <a:lnTo>
                    <a:pt x="27" y="224"/>
                  </a:lnTo>
                  <a:lnTo>
                    <a:pt x="21" y="254"/>
                  </a:lnTo>
                  <a:lnTo>
                    <a:pt x="12" y="284"/>
                  </a:lnTo>
                  <a:lnTo>
                    <a:pt x="9" y="314"/>
                  </a:lnTo>
                  <a:lnTo>
                    <a:pt x="0" y="336"/>
                  </a:lnTo>
                  <a:lnTo>
                    <a:pt x="503" y="636"/>
                  </a:lnTo>
                </a:path>
              </a:pathLst>
            </a:custGeom>
            <a:solidFill>
              <a:srgbClr val="CCFFFF"/>
            </a:solidFill>
            <a:ln w="12700" cap="rnd">
              <a:solidFill>
                <a:schemeClr val="tx1"/>
              </a:solidFill>
              <a:round/>
              <a:headEnd/>
              <a:tailEnd/>
            </a:ln>
          </p:spPr>
          <p:txBody>
            <a:bodyPr/>
            <a:lstStyle/>
            <a:p>
              <a:endParaRPr lang="zh-CN" altLang="en-US">
                <a:latin typeface="+mn-lt"/>
                <a:ea typeface="+mn-ea"/>
                <a:cs typeface="+mn-ea"/>
                <a:sym typeface="+mn-lt"/>
              </a:endParaRPr>
            </a:p>
          </p:txBody>
        </p:sp>
        <p:sp>
          <p:nvSpPr>
            <p:cNvPr id="53261" name="Line 10"/>
            <p:cNvSpPr>
              <a:spLocks noChangeShapeType="1"/>
            </p:cNvSpPr>
            <p:nvPr/>
          </p:nvSpPr>
          <p:spPr bwMode="auto">
            <a:xfrm flipH="1">
              <a:off x="3964" y="3297"/>
              <a:ext cx="256" cy="1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262" name="Line 11"/>
            <p:cNvSpPr>
              <a:spLocks noChangeShapeType="1"/>
            </p:cNvSpPr>
            <p:nvPr/>
          </p:nvSpPr>
          <p:spPr bwMode="auto">
            <a:xfrm flipV="1">
              <a:off x="4000" y="3405"/>
              <a:ext cx="0" cy="308"/>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263" name="Line 12"/>
            <p:cNvSpPr>
              <a:spLocks noChangeShapeType="1"/>
            </p:cNvSpPr>
            <p:nvPr/>
          </p:nvSpPr>
          <p:spPr bwMode="auto">
            <a:xfrm>
              <a:off x="3944" y="3673"/>
              <a:ext cx="632" cy="36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264" name="Rectangle 13"/>
            <p:cNvSpPr>
              <a:spLocks noChangeArrowheads="1"/>
            </p:cNvSpPr>
            <p:nvPr/>
          </p:nvSpPr>
          <p:spPr bwMode="auto">
            <a:xfrm rot="-1860000">
              <a:off x="4687" y="3765"/>
              <a:ext cx="6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 typeface="Monotype Sorts" charset="2"/>
                <a:buNone/>
              </a:pPr>
              <a:r>
                <a:rPr kumimoji="1" lang="en-US" altLang="zh-CN" sz="1200" b="1">
                  <a:latin typeface="+mn-lt"/>
                  <a:ea typeface="+mn-ea"/>
                  <a:cs typeface="+mn-ea"/>
                  <a:sym typeface="+mn-lt"/>
                </a:rPr>
                <a:t>Frequency</a:t>
              </a:r>
            </a:p>
          </p:txBody>
        </p:sp>
        <p:sp>
          <p:nvSpPr>
            <p:cNvPr id="53265" name="Rectangle 14"/>
            <p:cNvSpPr>
              <a:spLocks noChangeArrowheads="1"/>
            </p:cNvSpPr>
            <p:nvPr/>
          </p:nvSpPr>
          <p:spPr bwMode="auto">
            <a:xfrm rot="1800000">
              <a:off x="4034" y="3848"/>
              <a:ext cx="339"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 typeface="Monotype Sorts" charset="2"/>
                <a:buNone/>
              </a:pPr>
              <a:r>
                <a:rPr kumimoji="1" lang="en-US" altLang="zh-CN" sz="1200" b="1">
                  <a:latin typeface="+mn-lt"/>
                  <a:ea typeface="+mn-ea"/>
                  <a:cs typeface="+mn-ea"/>
                  <a:sym typeface="+mn-lt"/>
                </a:rPr>
                <a:t>Time</a:t>
              </a:r>
            </a:p>
          </p:txBody>
        </p:sp>
        <p:sp>
          <p:nvSpPr>
            <p:cNvPr id="53266" name="Rectangle 15"/>
            <p:cNvSpPr>
              <a:spLocks noChangeArrowheads="1"/>
            </p:cNvSpPr>
            <p:nvPr/>
          </p:nvSpPr>
          <p:spPr bwMode="auto">
            <a:xfrm>
              <a:off x="3677" y="3508"/>
              <a:ext cx="340" cy="8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 typeface="Monotype Sorts" charset="2"/>
                <a:buNone/>
              </a:pPr>
              <a:r>
                <a:rPr kumimoji="1" lang="en-US" altLang="zh-CN" sz="1200" b="1">
                  <a:latin typeface="+mn-lt"/>
                  <a:ea typeface="+mn-ea"/>
                  <a:cs typeface="+mn-ea"/>
                  <a:sym typeface="+mn-lt"/>
                </a:rPr>
                <a:t>Power</a:t>
              </a:r>
            </a:p>
          </p:txBody>
        </p:sp>
        <p:sp>
          <p:nvSpPr>
            <p:cNvPr id="53267" name="Line 16"/>
            <p:cNvSpPr>
              <a:spLocks noChangeShapeType="1"/>
            </p:cNvSpPr>
            <p:nvPr/>
          </p:nvSpPr>
          <p:spPr bwMode="auto">
            <a:xfrm flipH="1">
              <a:off x="4408" y="3529"/>
              <a:ext cx="960" cy="5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grpSp>
          <p:nvGrpSpPr>
            <p:cNvPr id="53268" name="Group 17"/>
            <p:cNvGrpSpPr>
              <a:grpSpLocks/>
            </p:cNvGrpSpPr>
            <p:nvPr/>
          </p:nvGrpSpPr>
          <p:grpSpPr bwMode="auto">
            <a:xfrm>
              <a:off x="3689" y="1848"/>
              <a:ext cx="1648" cy="1090"/>
              <a:chOff x="3689" y="1896"/>
              <a:chExt cx="1648" cy="1090"/>
            </a:xfrm>
          </p:grpSpPr>
          <p:grpSp>
            <p:nvGrpSpPr>
              <p:cNvPr id="53306" name="Group 18"/>
              <p:cNvGrpSpPr>
                <a:grpSpLocks/>
              </p:cNvGrpSpPr>
              <p:nvPr/>
            </p:nvGrpSpPr>
            <p:grpSpPr bwMode="auto">
              <a:xfrm>
                <a:off x="3940" y="1896"/>
                <a:ext cx="1397" cy="1090"/>
                <a:chOff x="3940" y="1896"/>
                <a:chExt cx="1397" cy="1090"/>
              </a:xfrm>
            </p:grpSpPr>
            <p:sp>
              <p:nvSpPr>
                <p:cNvPr id="53310" name="Line 19"/>
                <p:cNvSpPr>
                  <a:spLocks noChangeShapeType="1"/>
                </p:cNvSpPr>
                <p:nvPr/>
              </p:nvSpPr>
              <p:spPr bwMode="auto">
                <a:xfrm>
                  <a:off x="4786" y="2139"/>
                  <a:ext cx="0"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311" name="Freeform 20"/>
                <p:cNvSpPr>
                  <a:spLocks/>
                </p:cNvSpPr>
                <p:nvPr/>
              </p:nvSpPr>
              <p:spPr bwMode="auto">
                <a:xfrm>
                  <a:off x="4708" y="1896"/>
                  <a:ext cx="588" cy="647"/>
                </a:xfrm>
                <a:custGeom>
                  <a:avLst/>
                  <a:gdLst>
                    <a:gd name="T0" fmla="*/ 72 w 588"/>
                    <a:gd name="T1" fmla="*/ 6 h 647"/>
                    <a:gd name="T2" fmla="*/ 587 w 588"/>
                    <a:gd name="T3" fmla="*/ 305 h 647"/>
                    <a:gd name="T4" fmla="*/ 581 w 588"/>
                    <a:gd name="T5" fmla="*/ 299 h 647"/>
                    <a:gd name="T6" fmla="*/ 563 w 588"/>
                    <a:gd name="T7" fmla="*/ 347 h 647"/>
                    <a:gd name="T8" fmla="*/ 557 w 588"/>
                    <a:gd name="T9" fmla="*/ 454 h 647"/>
                    <a:gd name="T10" fmla="*/ 545 w 588"/>
                    <a:gd name="T11" fmla="*/ 562 h 647"/>
                    <a:gd name="T12" fmla="*/ 521 w 588"/>
                    <a:gd name="T13" fmla="*/ 646 h 647"/>
                    <a:gd name="T14" fmla="*/ 0 w 588"/>
                    <a:gd name="T15" fmla="*/ 347 h 647"/>
                    <a:gd name="T16" fmla="*/ 6 w 588"/>
                    <a:gd name="T17" fmla="*/ 347 h 647"/>
                    <a:gd name="T18" fmla="*/ 30 w 588"/>
                    <a:gd name="T19" fmla="*/ 269 h 647"/>
                    <a:gd name="T20" fmla="*/ 42 w 588"/>
                    <a:gd name="T21" fmla="*/ 149 h 647"/>
                    <a:gd name="T22" fmla="*/ 54 w 588"/>
                    <a:gd name="T23" fmla="*/ 48 h 647"/>
                    <a:gd name="T24" fmla="*/ 72 w 588"/>
                    <a:gd name="T25" fmla="*/ 0 h 647"/>
                    <a:gd name="T26" fmla="*/ 72 w 588"/>
                    <a:gd name="T27" fmla="*/ 6 h 6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8"/>
                    <a:gd name="T43" fmla="*/ 0 h 647"/>
                    <a:gd name="T44" fmla="*/ 588 w 588"/>
                    <a:gd name="T45" fmla="*/ 647 h 6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8" h="647">
                      <a:moveTo>
                        <a:pt x="72" y="6"/>
                      </a:moveTo>
                      <a:lnTo>
                        <a:pt x="587" y="305"/>
                      </a:lnTo>
                      <a:lnTo>
                        <a:pt x="581" y="299"/>
                      </a:lnTo>
                      <a:lnTo>
                        <a:pt x="563" y="347"/>
                      </a:lnTo>
                      <a:lnTo>
                        <a:pt x="557" y="454"/>
                      </a:lnTo>
                      <a:lnTo>
                        <a:pt x="545" y="562"/>
                      </a:lnTo>
                      <a:lnTo>
                        <a:pt x="521" y="646"/>
                      </a:lnTo>
                      <a:lnTo>
                        <a:pt x="0" y="347"/>
                      </a:lnTo>
                      <a:lnTo>
                        <a:pt x="6" y="347"/>
                      </a:lnTo>
                      <a:lnTo>
                        <a:pt x="30" y="269"/>
                      </a:lnTo>
                      <a:lnTo>
                        <a:pt x="42" y="149"/>
                      </a:lnTo>
                      <a:lnTo>
                        <a:pt x="54" y="48"/>
                      </a:lnTo>
                      <a:lnTo>
                        <a:pt x="72" y="0"/>
                      </a:lnTo>
                      <a:lnTo>
                        <a:pt x="72" y="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12" name="Freeform 21"/>
                <p:cNvSpPr>
                  <a:spLocks/>
                </p:cNvSpPr>
                <p:nvPr/>
              </p:nvSpPr>
              <p:spPr bwMode="auto">
                <a:xfrm>
                  <a:off x="4708" y="1896"/>
                  <a:ext cx="588" cy="647"/>
                </a:xfrm>
                <a:custGeom>
                  <a:avLst/>
                  <a:gdLst>
                    <a:gd name="T0" fmla="*/ 72 w 588"/>
                    <a:gd name="T1" fmla="*/ 6 h 647"/>
                    <a:gd name="T2" fmla="*/ 587 w 588"/>
                    <a:gd name="T3" fmla="*/ 305 h 647"/>
                    <a:gd name="T4" fmla="*/ 581 w 588"/>
                    <a:gd name="T5" fmla="*/ 299 h 647"/>
                    <a:gd name="T6" fmla="*/ 563 w 588"/>
                    <a:gd name="T7" fmla="*/ 347 h 647"/>
                    <a:gd name="T8" fmla="*/ 557 w 588"/>
                    <a:gd name="T9" fmla="*/ 454 h 647"/>
                    <a:gd name="T10" fmla="*/ 545 w 588"/>
                    <a:gd name="T11" fmla="*/ 562 h 647"/>
                    <a:gd name="T12" fmla="*/ 521 w 588"/>
                    <a:gd name="T13" fmla="*/ 646 h 647"/>
                    <a:gd name="T14" fmla="*/ 0 w 588"/>
                    <a:gd name="T15" fmla="*/ 347 h 647"/>
                    <a:gd name="T16" fmla="*/ 6 w 588"/>
                    <a:gd name="T17" fmla="*/ 347 h 647"/>
                    <a:gd name="T18" fmla="*/ 30 w 588"/>
                    <a:gd name="T19" fmla="*/ 269 h 647"/>
                    <a:gd name="T20" fmla="*/ 42 w 588"/>
                    <a:gd name="T21" fmla="*/ 149 h 647"/>
                    <a:gd name="T22" fmla="*/ 54 w 588"/>
                    <a:gd name="T23" fmla="*/ 48 h 647"/>
                    <a:gd name="T24" fmla="*/ 72 w 588"/>
                    <a:gd name="T25" fmla="*/ 0 h 647"/>
                    <a:gd name="T26" fmla="*/ 72 w 588"/>
                    <a:gd name="T27" fmla="*/ 6 h 6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8"/>
                    <a:gd name="T43" fmla="*/ 0 h 647"/>
                    <a:gd name="T44" fmla="*/ 588 w 588"/>
                    <a:gd name="T45" fmla="*/ 647 h 6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8" h="647">
                      <a:moveTo>
                        <a:pt x="72" y="6"/>
                      </a:moveTo>
                      <a:lnTo>
                        <a:pt x="587" y="305"/>
                      </a:lnTo>
                      <a:lnTo>
                        <a:pt x="581" y="299"/>
                      </a:lnTo>
                      <a:lnTo>
                        <a:pt x="563" y="347"/>
                      </a:lnTo>
                      <a:lnTo>
                        <a:pt x="557" y="454"/>
                      </a:lnTo>
                      <a:lnTo>
                        <a:pt x="545" y="562"/>
                      </a:lnTo>
                      <a:lnTo>
                        <a:pt x="521" y="646"/>
                      </a:lnTo>
                      <a:lnTo>
                        <a:pt x="0" y="347"/>
                      </a:lnTo>
                      <a:lnTo>
                        <a:pt x="6" y="347"/>
                      </a:lnTo>
                      <a:lnTo>
                        <a:pt x="30" y="269"/>
                      </a:lnTo>
                      <a:lnTo>
                        <a:pt x="42" y="149"/>
                      </a:lnTo>
                      <a:lnTo>
                        <a:pt x="54" y="48"/>
                      </a:lnTo>
                      <a:lnTo>
                        <a:pt x="72" y="0"/>
                      </a:lnTo>
                      <a:lnTo>
                        <a:pt x="72" y="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13" name="Freeform 22" descr="窄横线"/>
                <p:cNvSpPr>
                  <a:spLocks/>
                </p:cNvSpPr>
                <p:nvPr/>
              </p:nvSpPr>
              <p:spPr bwMode="auto">
                <a:xfrm>
                  <a:off x="4786" y="1944"/>
                  <a:ext cx="85" cy="359"/>
                </a:xfrm>
                <a:custGeom>
                  <a:avLst/>
                  <a:gdLst>
                    <a:gd name="T0" fmla="*/ 0 w 85"/>
                    <a:gd name="T1" fmla="*/ 347 h 359"/>
                    <a:gd name="T2" fmla="*/ 6 w 85"/>
                    <a:gd name="T3" fmla="*/ 347 h 359"/>
                    <a:gd name="T4" fmla="*/ 30 w 85"/>
                    <a:gd name="T5" fmla="*/ 263 h 359"/>
                    <a:gd name="T6" fmla="*/ 42 w 85"/>
                    <a:gd name="T7" fmla="*/ 149 h 359"/>
                    <a:gd name="T8" fmla="*/ 54 w 85"/>
                    <a:gd name="T9" fmla="*/ 48 h 359"/>
                    <a:gd name="T10" fmla="*/ 72 w 85"/>
                    <a:gd name="T11" fmla="*/ 0 h 359"/>
                    <a:gd name="T12" fmla="*/ 84 w 85"/>
                    <a:gd name="T13" fmla="*/ 12 h 359"/>
                    <a:gd name="T14" fmla="*/ 78 w 85"/>
                    <a:gd name="T15" fmla="*/ 12 h 359"/>
                    <a:gd name="T16" fmla="*/ 60 w 85"/>
                    <a:gd name="T17" fmla="*/ 54 h 359"/>
                    <a:gd name="T18" fmla="*/ 54 w 85"/>
                    <a:gd name="T19" fmla="*/ 161 h 359"/>
                    <a:gd name="T20" fmla="*/ 42 w 85"/>
                    <a:gd name="T21" fmla="*/ 275 h 359"/>
                    <a:gd name="T22" fmla="*/ 18 w 85"/>
                    <a:gd name="T23" fmla="*/ 358 h 359"/>
                    <a:gd name="T24" fmla="*/ 0 w 85"/>
                    <a:gd name="T25" fmla="*/ 347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359"/>
                    <a:gd name="T41" fmla="*/ 85 w 85"/>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359">
                      <a:moveTo>
                        <a:pt x="0" y="347"/>
                      </a:moveTo>
                      <a:lnTo>
                        <a:pt x="6" y="347"/>
                      </a:lnTo>
                      <a:lnTo>
                        <a:pt x="30" y="263"/>
                      </a:lnTo>
                      <a:lnTo>
                        <a:pt x="42" y="149"/>
                      </a:lnTo>
                      <a:lnTo>
                        <a:pt x="54" y="48"/>
                      </a:lnTo>
                      <a:lnTo>
                        <a:pt x="72" y="0"/>
                      </a:lnTo>
                      <a:lnTo>
                        <a:pt x="84" y="12"/>
                      </a:lnTo>
                      <a:lnTo>
                        <a:pt x="78" y="12"/>
                      </a:lnTo>
                      <a:lnTo>
                        <a:pt x="60" y="54"/>
                      </a:lnTo>
                      <a:lnTo>
                        <a:pt x="54" y="161"/>
                      </a:lnTo>
                      <a:lnTo>
                        <a:pt x="42" y="275"/>
                      </a:lnTo>
                      <a:lnTo>
                        <a:pt x="18" y="358"/>
                      </a:lnTo>
                      <a:lnTo>
                        <a:pt x="0" y="347"/>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14" name="Freeform 23"/>
                <p:cNvSpPr>
                  <a:spLocks/>
                </p:cNvSpPr>
                <p:nvPr/>
              </p:nvSpPr>
              <p:spPr bwMode="auto">
                <a:xfrm>
                  <a:off x="4786" y="1944"/>
                  <a:ext cx="85" cy="359"/>
                </a:xfrm>
                <a:custGeom>
                  <a:avLst/>
                  <a:gdLst>
                    <a:gd name="T0" fmla="*/ 0 w 85"/>
                    <a:gd name="T1" fmla="*/ 347 h 359"/>
                    <a:gd name="T2" fmla="*/ 6 w 85"/>
                    <a:gd name="T3" fmla="*/ 347 h 359"/>
                    <a:gd name="T4" fmla="*/ 30 w 85"/>
                    <a:gd name="T5" fmla="*/ 263 h 359"/>
                    <a:gd name="T6" fmla="*/ 42 w 85"/>
                    <a:gd name="T7" fmla="*/ 149 h 359"/>
                    <a:gd name="T8" fmla="*/ 54 w 85"/>
                    <a:gd name="T9" fmla="*/ 48 h 359"/>
                    <a:gd name="T10" fmla="*/ 72 w 85"/>
                    <a:gd name="T11" fmla="*/ 0 h 359"/>
                    <a:gd name="T12" fmla="*/ 84 w 85"/>
                    <a:gd name="T13" fmla="*/ 12 h 359"/>
                    <a:gd name="T14" fmla="*/ 78 w 85"/>
                    <a:gd name="T15" fmla="*/ 12 h 359"/>
                    <a:gd name="T16" fmla="*/ 60 w 85"/>
                    <a:gd name="T17" fmla="*/ 54 h 359"/>
                    <a:gd name="T18" fmla="*/ 54 w 85"/>
                    <a:gd name="T19" fmla="*/ 161 h 359"/>
                    <a:gd name="T20" fmla="*/ 42 w 85"/>
                    <a:gd name="T21" fmla="*/ 275 h 359"/>
                    <a:gd name="T22" fmla="*/ 18 w 85"/>
                    <a:gd name="T23" fmla="*/ 358 h 359"/>
                    <a:gd name="T24" fmla="*/ 0 w 85"/>
                    <a:gd name="T25" fmla="*/ 347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359"/>
                    <a:gd name="T41" fmla="*/ 85 w 85"/>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359">
                      <a:moveTo>
                        <a:pt x="0" y="347"/>
                      </a:moveTo>
                      <a:lnTo>
                        <a:pt x="6" y="347"/>
                      </a:lnTo>
                      <a:lnTo>
                        <a:pt x="30" y="263"/>
                      </a:lnTo>
                      <a:lnTo>
                        <a:pt x="42" y="149"/>
                      </a:lnTo>
                      <a:lnTo>
                        <a:pt x="54" y="48"/>
                      </a:lnTo>
                      <a:lnTo>
                        <a:pt x="72" y="0"/>
                      </a:lnTo>
                      <a:lnTo>
                        <a:pt x="84" y="12"/>
                      </a:lnTo>
                      <a:lnTo>
                        <a:pt x="78" y="12"/>
                      </a:lnTo>
                      <a:lnTo>
                        <a:pt x="60" y="54"/>
                      </a:lnTo>
                      <a:lnTo>
                        <a:pt x="54" y="161"/>
                      </a:lnTo>
                      <a:lnTo>
                        <a:pt x="42" y="275"/>
                      </a:lnTo>
                      <a:lnTo>
                        <a:pt x="18" y="358"/>
                      </a:lnTo>
                      <a:lnTo>
                        <a:pt x="0" y="34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15" name="Freeform 24" descr="窄横线"/>
                <p:cNvSpPr>
                  <a:spLocks/>
                </p:cNvSpPr>
                <p:nvPr/>
              </p:nvSpPr>
              <p:spPr bwMode="auto">
                <a:xfrm>
                  <a:off x="4870" y="1992"/>
                  <a:ext cx="84" cy="359"/>
                </a:xfrm>
                <a:custGeom>
                  <a:avLst/>
                  <a:gdLst>
                    <a:gd name="T0" fmla="*/ 0 w 84"/>
                    <a:gd name="T1" fmla="*/ 346 h 359"/>
                    <a:gd name="T2" fmla="*/ 5 w 84"/>
                    <a:gd name="T3" fmla="*/ 346 h 359"/>
                    <a:gd name="T4" fmla="*/ 29 w 84"/>
                    <a:gd name="T5" fmla="*/ 263 h 359"/>
                    <a:gd name="T6" fmla="*/ 41 w 84"/>
                    <a:gd name="T7" fmla="*/ 149 h 359"/>
                    <a:gd name="T8" fmla="*/ 53 w 84"/>
                    <a:gd name="T9" fmla="*/ 47 h 359"/>
                    <a:gd name="T10" fmla="*/ 71 w 84"/>
                    <a:gd name="T11" fmla="*/ 0 h 359"/>
                    <a:gd name="T12" fmla="*/ 83 w 84"/>
                    <a:gd name="T13" fmla="*/ 11 h 359"/>
                    <a:gd name="T14" fmla="*/ 77 w 84"/>
                    <a:gd name="T15" fmla="*/ 11 h 359"/>
                    <a:gd name="T16" fmla="*/ 59 w 84"/>
                    <a:gd name="T17" fmla="*/ 53 h 359"/>
                    <a:gd name="T18" fmla="*/ 53 w 84"/>
                    <a:gd name="T19" fmla="*/ 161 h 359"/>
                    <a:gd name="T20" fmla="*/ 41 w 84"/>
                    <a:gd name="T21" fmla="*/ 275 h 359"/>
                    <a:gd name="T22" fmla="*/ 17 w 84"/>
                    <a:gd name="T23" fmla="*/ 358 h 359"/>
                    <a:gd name="T24" fmla="*/ 0 w 84"/>
                    <a:gd name="T25" fmla="*/ 346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359"/>
                    <a:gd name="T41" fmla="*/ 84 w 84"/>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359">
                      <a:moveTo>
                        <a:pt x="0" y="346"/>
                      </a:moveTo>
                      <a:lnTo>
                        <a:pt x="5" y="346"/>
                      </a:lnTo>
                      <a:lnTo>
                        <a:pt x="29" y="263"/>
                      </a:lnTo>
                      <a:lnTo>
                        <a:pt x="41" y="149"/>
                      </a:lnTo>
                      <a:lnTo>
                        <a:pt x="53" y="47"/>
                      </a:lnTo>
                      <a:lnTo>
                        <a:pt x="71" y="0"/>
                      </a:lnTo>
                      <a:lnTo>
                        <a:pt x="83" y="11"/>
                      </a:lnTo>
                      <a:lnTo>
                        <a:pt x="77" y="11"/>
                      </a:lnTo>
                      <a:lnTo>
                        <a:pt x="59" y="53"/>
                      </a:lnTo>
                      <a:lnTo>
                        <a:pt x="53" y="161"/>
                      </a:lnTo>
                      <a:lnTo>
                        <a:pt x="41" y="275"/>
                      </a:lnTo>
                      <a:lnTo>
                        <a:pt x="17" y="358"/>
                      </a:lnTo>
                      <a:lnTo>
                        <a:pt x="0" y="346"/>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16" name="Freeform 25"/>
                <p:cNvSpPr>
                  <a:spLocks/>
                </p:cNvSpPr>
                <p:nvPr/>
              </p:nvSpPr>
              <p:spPr bwMode="auto">
                <a:xfrm>
                  <a:off x="4870" y="1992"/>
                  <a:ext cx="84" cy="359"/>
                </a:xfrm>
                <a:custGeom>
                  <a:avLst/>
                  <a:gdLst>
                    <a:gd name="T0" fmla="*/ 0 w 84"/>
                    <a:gd name="T1" fmla="*/ 346 h 359"/>
                    <a:gd name="T2" fmla="*/ 5 w 84"/>
                    <a:gd name="T3" fmla="*/ 346 h 359"/>
                    <a:gd name="T4" fmla="*/ 29 w 84"/>
                    <a:gd name="T5" fmla="*/ 263 h 359"/>
                    <a:gd name="T6" fmla="*/ 41 w 84"/>
                    <a:gd name="T7" fmla="*/ 149 h 359"/>
                    <a:gd name="T8" fmla="*/ 53 w 84"/>
                    <a:gd name="T9" fmla="*/ 47 h 359"/>
                    <a:gd name="T10" fmla="*/ 71 w 84"/>
                    <a:gd name="T11" fmla="*/ 0 h 359"/>
                    <a:gd name="T12" fmla="*/ 83 w 84"/>
                    <a:gd name="T13" fmla="*/ 11 h 359"/>
                    <a:gd name="T14" fmla="*/ 77 w 84"/>
                    <a:gd name="T15" fmla="*/ 11 h 359"/>
                    <a:gd name="T16" fmla="*/ 59 w 84"/>
                    <a:gd name="T17" fmla="*/ 53 h 359"/>
                    <a:gd name="T18" fmla="*/ 53 w 84"/>
                    <a:gd name="T19" fmla="*/ 161 h 359"/>
                    <a:gd name="T20" fmla="*/ 41 w 84"/>
                    <a:gd name="T21" fmla="*/ 275 h 359"/>
                    <a:gd name="T22" fmla="*/ 17 w 84"/>
                    <a:gd name="T23" fmla="*/ 358 h 359"/>
                    <a:gd name="T24" fmla="*/ 0 w 84"/>
                    <a:gd name="T25" fmla="*/ 346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359"/>
                    <a:gd name="T41" fmla="*/ 84 w 84"/>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359">
                      <a:moveTo>
                        <a:pt x="0" y="346"/>
                      </a:moveTo>
                      <a:lnTo>
                        <a:pt x="5" y="346"/>
                      </a:lnTo>
                      <a:lnTo>
                        <a:pt x="29" y="263"/>
                      </a:lnTo>
                      <a:lnTo>
                        <a:pt x="41" y="149"/>
                      </a:lnTo>
                      <a:lnTo>
                        <a:pt x="53" y="47"/>
                      </a:lnTo>
                      <a:lnTo>
                        <a:pt x="71" y="0"/>
                      </a:lnTo>
                      <a:lnTo>
                        <a:pt x="83" y="11"/>
                      </a:lnTo>
                      <a:lnTo>
                        <a:pt x="77" y="11"/>
                      </a:lnTo>
                      <a:lnTo>
                        <a:pt x="59" y="53"/>
                      </a:lnTo>
                      <a:lnTo>
                        <a:pt x="53" y="161"/>
                      </a:lnTo>
                      <a:lnTo>
                        <a:pt x="41" y="275"/>
                      </a:lnTo>
                      <a:lnTo>
                        <a:pt x="17" y="358"/>
                      </a:lnTo>
                      <a:lnTo>
                        <a:pt x="0" y="34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17" name="Freeform 26" descr="窄横线"/>
                <p:cNvSpPr>
                  <a:spLocks/>
                </p:cNvSpPr>
                <p:nvPr/>
              </p:nvSpPr>
              <p:spPr bwMode="auto">
                <a:xfrm>
                  <a:off x="4953" y="2039"/>
                  <a:ext cx="85" cy="360"/>
                </a:xfrm>
                <a:custGeom>
                  <a:avLst/>
                  <a:gdLst>
                    <a:gd name="T0" fmla="*/ 0 w 85"/>
                    <a:gd name="T1" fmla="*/ 347 h 360"/>
                    <a:gd name="T2" fmla="*/ 6 w 85"/>
                    <a:gd name="T3" fmla="*/ 347 h 360"/>
                    <a:gd name="T4" fmla="*/ 30 w 85"/>
                    <a:gd name="T5" fmla="*/ 269 h 360"/>
                    <a:gd name="T6" fmla="*/ 42 w 85"/>
                    <a:gd name="T7" fmla="*/ 150 h 360"/>
                    <a:gd name="T8" fmla="*/ 54 w 85"/>
                    <a:gd name="T9" fmla="*/ 48 h 360"/>
                    <a:gd name="T10" fmla="*/ 72 w 85"/>
                    <a:gd name="T11" fmla="*/ 0 h 360"/>
                    <a:gd name="T12" fmla="*/ 72 w 85"/>
                    <a:gd name="T13" fmla="*/ 6 h 360"/>
                    <a:gd name="T14" fmla="*/ 84 w 85"/>
                    <a:gd name="T15" fmla="*/ 12 h 360"/>
                    <a:gd name="T16" fmla="*/ 78 w 85"/>
                    <a:gd name="T17" fmla="*/ 12 h 360"/>
                    <a:gd name="T18" fmla="*/ 60 w 85"/>
                    <a:gd name="T19" fmla="*/ 60 h 360"/>
                    <a:gd name="T20" fmla="*/ 54 w 85"/>
                    <a:gd name="T21" fmla="*/ 162 h 360"/>
                    <a:gd name="T22" fmla="*/ 42 w 85"/>
                    <a:gd name="T23" fmla="*/ 281 h 360"/>
                    <a:gd name="T24" fmla="*/ 18 w 85"/>
                    <a:gd name="T25" fmla="*/ 359 h 360"/>
                    <a:gd name="T26" fmla="*/ 0 w 85"/>
                    <a:gd name="T27" fmla="*/ 347 h 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60"/>
                    <a:gd name="T44" fmla="*/ 85 w 85"/>
                    <a:gd name="T45" fmla="*/ 360 h 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60">
                      <a:moveTo>
                        <a:pt x="0" y="347"/>
                      </a:moveTo>
                      <a:lnTo>
                        <a:pt x="6" y="347"/>
                      </a:lnTo>
                      <a:lnTo>
                        <a:pt x="30" y="269"/>
                      </a:lnTo>
                      <a:lnTo>
                        <a:pt x="42" y="150"/>
                      </a:lnTo>
                      <a:lnTo>
                        <a:pt x="54" y="48"/>
                      </a:lnTo>
                      <a:lnTo>
                        <a:pt x="72" y="0"/>
                      </a:lnTo>
                      <a:lnTo>
                        <a:pt x="72" y="6"/>
                      </a:lnTo>
                      <a:lnTo>
                        <a:pt x="84" y="12"/>
                      </a:lnTo>
                      <a:lnTo>
                        <a:pt x="78" y="12"/>
                      </a:lnTo>
                      <a:lnTo>
                        <a:pt x="60" y="60"/>
                      </a:lnTo>
                      <a:lnTo>
                        <a:pt x="54" y="162"/>
                      </a:lnTo>
                      <a:lnTo>
                        <a:pt x="42" y="281"/>
                      </a:lnTo>
                      <a:lnTo>
                        <a:pt x="18" y="359"/>
                      </a:lnTo>
                      <a:lnTo>
                        <a:pt x="0" y="347"/>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18" name="Freeform 27"/>
                <p:cNvSpPr>
                  <a:spLocks/>
                </p:cNvSpPr>
                <p:nvPr/>
              </p:nvSpPr>
              <p:spPr bwMode="auto">
                <a:xfrm>
                  <a:off x="4953" y="2039"/>
                  <a:ext cx="85" cy="360"/>
                </a:xfrm>
                <a:custGeom>
                  <a:avLst/>
                  <a:gdLst>
                    <a:gd name="T0" fmla="*/ 0 w 85"/>
                    <a:gd name="T1" fmla="*/ 347 h 360"/>
                    <a:gd name="T2" fmla="*/ 6 w 85"/>
                    <a:gd name="T3" fmla="*/ 347 h 360"/>
                    <a:gd name="T4" fmla="*/ 30 w 85"/>
                    <a:gd name="T5" fmla="*/ 269 h 360"/>
                    <a:gd name="T6" fmla="*/ 42 w 85"/>
                    <a:gd name="T7" fmla="*/ 150 h 360"/>
                    <a:gd name="T8" fmla="*/ 54 w 85"/>
                    <a:gd name="T9" fmla="*/ 48 h 360"/>
                    <a:gd name="T10" fmla="*/ 72 w 85"/>
                    <a:gd name="T11" fmla="*/ 0 h 360"/>
                    <a:gd name="T12" fmla="*/ 72 w 85"/>
                    <a:gd name="T13" fmla="*/ 6 h 360"/>
                    <a:gd name="T14" fmla="*/ 84 w 85"/>
                    <a:gd name="T15" fmla="*/ 12 h 360"/>
                    <a:gd name="T16" fmla="*/ 78 w 85"/>
                    <a:gd name="T17" fmla="*/ 12 h 360"/>
                    <a:gd name="T18" fmla="*/ 60 w 85"/>
                    <a:gd name="T19" fmla="*/ 60 h 360"/>
                    <a:gd name="T20" fmla="*/ 54 w 85"/>
                    <a:gd name="T21" fmla="*/ 162 h 360"/>
                    <a:gd name="T22" fmla="*/ 42 w 85"/>
                    <a:gd name="T23" fmla="*/ 281 h 360"/>
                    <a:gd name="T24" fmla="*/ 18 w 85"/>
                    <a:gd name="T25" fmla="*/ 359 h 360"/>
                    <a:gd name="T26" fmla="*/ 0 w 85"/>
                    <a:gd name="T27" fmla="*/ 347 h 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60"/>
                    <a:gd name="T44" fmla="*/ 85 w 85"/>
                    <a:gd name="T45" fmla="*/ 360 h 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60">
                      <a:moveTo>
                        <a:pt x="0" y="347"/>
                      </a:moveTo>
                      <a:lnTo>
                        <a:pt x="6" y="347"/>
                      </a:lnTo>
                      <a:lnTo>
                        <a:pt x="30" y="269"/>
                      </a:lnTo>
                      <a:lnTo>
                        <a:pt x="42" y="150"/>
                      </a:lnTo>
                      <a:lnTo>
                        <a:pt x="54" y="48"/>
                      </a:lnTo>
                      <a:lnTo>
                        <a:pt x="72" y="0"/>
                      </a:lnTo>
                      <a:lnTo>
                        <a:pt x="72" y="6"/>
                      </a:lnTo>
                      <a:lnTo>
                        <a:pt x="84" y="12"/>
                      </a:lnTo>
                      <a:lnTo>
                        <a:pt x="78" y="12"/>
                      </a:lnTo>
                      <a:lnTo>
                        <a:pt x="60" y="60"/>
                      </a:lnTo>
                      <a:lnTo>
                        <a:pt x="54" y="162"/>
                      </a:lnTo>
                      <a:lnTo>
                        <a:pt x="42" y="281"/>
                      </a:lnTo>
                      <a:lnTo>
                        <a:pt x="18" y="359"/>
                      </a:lnTo>
                      <a:lnTo>
                        <a:pt x="0" y="34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19" name="Freeform 28" descr="窄横线"/>
                <p:cNvSpPr>
                  <a:spLocks/>
                </p:cNvSpPr>
                <p:nvPr/>
              </p:nvSpPr>
              <p:spPr bwMode="auto">
                <a:xfrm>
                  <a:off x="5037" y="2087"/>
                  <a:ext cx="85" cy="354"/>
                </a:xfrm>
                <a:custGeom>
                  <a:avLst/>
                  <a:gdLst>
                    <a:gd name="T0" fmla="*/ 0 w 85"/>
                    <a:gd name="T1" fmla="*/ 347 h 354"/>
                    <a:gd name="T2" fmla="*/ 6 w 85"/>
                    <a:gd name="T3" fmla="*/ 347 h 354"/>
                    <a:gd name="T4" fmla="*/ 30 w 85"/>
                    <a:gd name="T5" fmla="*/ 269 h 354"/>
                    <a:gd name="T6" fmla="*/ 42 w 85"/>
                    <a:gd name="T7" fmla="*/ 150 h 354"/>
                    <a:gd name="T8" fmla="*/ 54 w 85"/>
                    <a:gd name="T9" fmla="*/ 48 h 354"/>
                    <a:gd name="T10" fmla="*/ 72 w 85"/>
                    <a:gd name="T11" fmla="*/ 0 h 354"/>
                    <a:gd name="T12" fmla="*/ 72 w 85"/>
                    <a:gd name="T13" fmla="*/ 6 h 354"/>
                    <a:gd name="T14" fmla="*/ 84 w 85"/>
                    <a:gd name="T15" fmla="*/ 12 h 354"/>
                    <a:gd name="T16" fmla="*/ 78 w 85"/>
                    <a:gd name="T17" fmla="*/ 12 h 354"/>
                    <a:gd name="T18" fmla="*/ 60 w 85"/>
                    <a:gd name="T19" fmla="*/ 60 h 354"/>
                    <a:gd name="T20" fmla="*/ 54 w 85"/>
                    <a:gd name="T21" fmla="*/ 162 h 354"/>
                    <a:gd name="T22" fmla="*/ 42 w 85"/>
                    <a:gd name="T23" fmla="*/ 281 h 354"/>
                    <a:gd name="T24" fmla="*/ 18 w 85"/>
                    <a:gd name="T25" fmla="*/ 353 h 354"/>
                    <a:gd name="T26" fmla="*/ 0 w 85"/>
                    <a:gd name="T27" fmla="*/ 347 h 3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54"/>
                    <a:gd name="T44" fmla="*/ 85 w 85"/>
                    <a:gd name="T45" fmla="*/ 354 h 3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54">
                      <a:moveTo>
                        <a:pt x="0" y="347"/>
                      </a:moveTo>
                      <a:lnTo>
                        <a:pt x="6" y="347"/>
                      </a:lnTo>
                      <a:lnTo>
                        <a:pt x="30" y="269"/>
                      </a:lnTo>
                      <a:lnTo>
                        <a:pt x="42" y="150"/>
                      </a:lnTo>
                      <a:lnTo>
                        <a:pt x="54" y="48"/>
                      </a:lnTo>
                      <a:lnTo>
                        <a:pt x="72" y="0"/>
                      </a:lnTo>
                      <a:lnTo>
                        <a:pt x="72" y="6"/>
                      </a:lnTo>
                      <a:lnTo>
                        <a:pt x="84" y="12"/>
                      </a:lnTo>
                      <a:lnTo>
                        <a:pt x="78" y="12"/>
                      </a:lnTo>
                      <a:lnTo>
                        <a:pt x="60" y="60"/>
                      </a:lnTo>
                      <a:lnTo>
                        <a:pt x="54" y="162"/>
                      </a:lnTo>
                      <a:lnTo>
                        <a:pt x="42" y="281"/>
                      </a:lnTo>
                      <a:lnTo>
                        <a:pt x="18" y="353"/>
                      </a:lnTo>
                      <a:lnTo>
                        <a:pt x="0" y="347"/>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20" name="Freeform 29"/>
                <p:cNvSpPr>
                  <a:spLocks/>
                </p:cNvSpPr>
                <p:nvPr/>
              </p:nvSpPr>
              <p:spPr bwMode="auto">
                <a:xfrm>
                  <a:off x="5037" y="2087"/>
                  <a:ext cx="85" cy="354"/>
                </a:xfrm>
                <a:custGeom>
                  <a:avLst/>
                  <a:gdLst>
                    <a:gd name="T0" fmla="*/ 0 w 85"/>
                    <a:gd name="T1" fmla="*/ 347 h 354"/>
                    <a:gd name="T2" fmla="*/ 6 w 85"/>
                    <a:gd name="T3" fmla="*/ 347 h 354"/>
                    <a:gd name="T4" fmla="*/ 30 w 85"/>
                    <a:gd name="T5" fmla="*/ 269 h 354"/>
                    <a:gd name="T6" fmla="*/ 42 w 85"/>
                    <a:gd name="T7" fmla="*/ 150 h 354"/>
                    <a:gd name="T8" fmla="*/ 54 w 85"/>
                    <a:gd name="T9" fmla="*/ 48 h 354"/>
                    <a:gd name="T10" fmla="*/ 72 w 85"/>
                    <a:gd name="T11" fmla="*/ 0 h 354"/>
                    <a:gd name="T12" fmla="*/ 72 w 85"/>
                    <a:gd name="T13" fmla="*/ 6 h 354"/>
                    <a:gd name="T14" fmla="*/ 84 w 85"/>
                    <a:gd name="T15" fmla="*/ 12 h 354"/>
                    <a:gd name="T16" fmla="*/ 78 w 85"/>
                    <a:gd name="T17" fmla="*/ 12 h 354"/>
                    <a:gd name="T18" fmla="*/ 60 w 85"/>
                    <a:gd name="T19" fmla="*/ 60 h 354"/>
                    <a:gd name="T20" fmla="*/ 54 w 85"/>
                    <a:gd name="T21" fmla="*/ 162 h 354"/>
                    <a:gd name="T22" fmla="*/ 42 w 85"/>
                    <a:gd name="T23" fmla="*/ 281 h 354"/>
                    <a:gd name="T24" fmla="*/ 18 w 85"/>
                    <a:gd name="T25" fmla="*/ 353 h 354"/>
                    <a:gd name="T26" fmla="*/ 0 w 85"/>
                    <a:gd name="T27" fmla="*/ 347 h 3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54"/>
                    <a:gd name="T44" fmla="*/ 85 w 85"/>
                    <a:gd name="T45" fmla="*/ 354 h 3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54">
                      <a:moveTo>
                        <a:pt x="0" y="347"/>
                      </a:moveTo>
                      <a:lnTo>
                        <a:pt x="6" y="347"/>
                      </a:lnTo>
                      <a:lnTo>
                        <a:pt x="30" y="269"/>
                      </a:lnTo>
                      <a:lnTo>
                        <a:pt x="42" y="150"/>
                      </a:lnTo>
                      <a:lnTo>
                        <a:pt x="54" y="48"/>
                      </a:lnTo>
                      <a:lnTo>
                        <a:pt x="72" y="0"/>
                      </a:lnTo>
                      <a:lnTo>
                        <a:pt x="72" y="6"/>
                      </a:lnTo>
                      <a:lnTo>
                        <a:pt x="84" y="12"/>
                      </a:lnTo>
                      <a:lnTo>
                        <a:pt x="78" y="12"/>
                      </a:lnTo>
                      <a:lnTo>
                        <a:pt x="60" y="60"/>
                      </a:lnTo>
                      <a:lnTo>
                        <a:pt x="54" y="162"/>
                      </a:lnTo>
                      <a:lnTo>
                        <a:pt x="42" y="281"/>
                      </a:lnTo>
                      <a:lnTo>
                        <a:pt x="18" y="353"/>
                      </a:lnTo>
                      <a:lnTo>
                        <a:pt x="0" y="34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21" name="Freeform 30" descr="窄横线"/>
                <p:cNvSpPr>
                  <a:spLocks/>
                </p:cNvSpPr>
                <p:nvPr/>
              </p:nvSpPr>
              <p:spPr bwMode="auto">
                <a:xfrm>
                  <a:off x="5127" y="2141"/>
                  <a:ext cx="79" cy="354"/>
                </a:xfrm>
                <a:custGeom>
                  <a:avLst/>
                  <a:gdLst>
                    <a:gd name="T0" fmla="*/ 0 w 79"/>
                    <a:gd name="T1" fmla="*/ 341 h 354"/>
                    <a:gd name="T2" fmla="*/ 30 w 79"/>
                    <a:gd name="T3" fmla="*/ 263 h 354"/>
                    <a:gd name="T4" fmla="*/ 42 w 79"/>
                    <a:gd name="T5" fmla="*/ 150 h 354"/>
                    <a:gd name="T6" fmla="*/ 48 w 79"/>
                    <a:gd name="T7" fmla="*/ 42 h 354"/>
                    <a:gd name="T8" fmla="*/ 66 w 79"/>
                    <a:gd name="T9" fmla="*/ 0 h 354"/>
                    <a:gd name="T10" fmla="*/ 72 w 79"/>
                    <a:gd name="T11" fmla="*/ 0 h 354"/>
                    <a:gd name="T12" fmla="*/ 78 w 79"/>
                    <a:gd name="T13" fmla="*/ 12 h 354"/>
                    <a:gd name="T14" fmla="*/ 78 w 79"/>
                    <a:gd name="T15" fmla="*/ 6 h 354"/>
                    <a:gd name="T16" fmla="*/ 60 w 79"/>
                    <a:gd name="T17" fmla="*/ 54 h 354"/>
                    <a:gd name="T18" fmla="*/ 48 w 79"/>
                    <a:gd name="T19" fmla="*/ 161 h 354"/>
                    <a:gd name="T20" fmla="*/ 36 w 79"/>
                    <a:gd name="T21" fmla="*/ 275 h 354"/>
                    <a:gd name="T22" fmla="*/ 12 w 79"/>
                    <a:gd name="T23" fmla="*/ 353 h 354"/>
                    <a:gd name="T24" fmla="*/ 0 w 79"/>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354"/>
                    <a:gd name="T41" fmla="*/ 79 w 79"/>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354">
                      <a:moveTo>
                        <a:pt x="0" y="341"/>
                      </a:moveTo>
                      <a:lnTo>
                        <a:pt x="30" y="263"/>
                      </a:lnTo>
                      <a:lnTo>
                        <a:pt x="42" y="150"/>
                      </a:lnTo>
                      <a:lnTo>
                        <a:pt x="48" y="42"/>
                      </a:lnTo>
                      <a:lnTo>
                        <a:pt x="66" y="0"/>
                      </a:lnTo>
                      <a:lnTo>
                        <a:pt x="72" y="0"/>
                      </a:lnTo>
                      <a:lnTo>
                        <a:pt x="78" y="12"/>
                      </a:lnTo>
                      <a:lnTo>
                        <a:pt x="78" y="6"/>
                      </a:lnTo>
                      <a:lnTo>
                        <a:pt x="60" y="54"/>
                      </a:lnTo>
                      <a:lnTo>
                        <a:pt x="48" y="161"/>
                      </a:lnTo>
                      <a:lnTo>
                        <a:pt x="36" y="275"/>
                      </a:lnTo>
                      <a:lnTo>
                        <a:pt x="12"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22" name="Freeform 31"/>
                <p:cNvSpPr>
                  <a:spLocks/>
                </p:cNvSpPr>
                <p:nvPr/>
              </p:nvSpPr>
              <p:spPr bwMode="auto">
                <a:xfrm>
                  <a:off x="5127" y="2141"/>
                  <a:ext cx="79" cy="354"/>
                </a:xfrm>
                <a:custGeom>
                  <a:avLst/>
                  <a:gdLst>
                    <a:gd name="T0" fmla="*/ 0 w 79"/>
                    <a:gd name="T1" fmla="*/ 341 h 354"/>
                    <a:gd name="T2" fmla="*/ 30 w 79"/>
                    <a:gd name="T3" fmla="*/ 263 h 354"/>
                    <a:gd name="T4" fmla="*/ 42 w 79"/>
                    <a:gd name="T5" fmla="*/ 150 h 354"/>
                    <a:gd name="T6" fmla="*/ 48 w 79"/>
                    <a:gd name="T7" fmla="*/ 42 h 354"/>
                    <a:gd name="T8" fmla="*/ 66 w 79"/>
                    <a:gd name="T9" fmla="*/ 0 h 354"/>
                    <a:gd name="T10" fmla="*/ 72 w 79"/>
                    <a:gd name="T11" fmla="*/ 0 h 354"/>
                    <a:gd name="T12" fmla="*/ 78 w 79"/>
                    <a:gd name="T13" fmla="*/ 12 h 354"/>
                    <a:gd name="T14" fmla="*/ 78 w 79"/>
                    <a:gd name="T15" fmla="*/ 6 h 354"/>
                    <a:gd name="T16" fmla="*/ 60 w 79"/>
                    <a:gd name="T17" fmla="*/ 54 h 354"/>
                    <a:gd name="T18" fmla="*/ 48 w 79"/>
                    <a:gd name="T19" fmla="*/ 161 h 354"/>
                    <a:gd name="T20" fmla="*/ 36 w 79"/>
                    <a:gd name="T21" fmla="*/ 275 h 354"/>
                    <a:gd name="T22" fmla="*/ 12 w 79"/>
                    <a:gd name="T23" fmla="*/ 353 h 354"/>
                    <a:gd name="T24" fmla="*/ 0 w 79"/>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354"/>
                    <a:gd name="T41" fmla="*/ 79 w 79"/>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354">
                      <a:moveTo>
                        <a:pt x="0" y="341"/>
                      </a:moveTo>
                      <a:lnTo>
                        <a:pt x="30" y="263"/>
                      </a:lnTo>
                      <a:lnTo>
                        <a:pt x="42" y="150"/>
                      </a:lnTo>
                      <a:lnTo>
                        <a:pt x="48" y="42"/>
                      </a:lnTo>
                      <a:lnTo>
                        <a:pt x="66" y="0"/>
                      </a:lnTo>
                      <a:lnTo>
                        <a:pt x="72" y="0"/>
                      </a:lnTo>
                      <a:lnTo>
                        <a:pt x="78" y="12"/>
                      </a:lnTo>
                      <a:lnTo>
                        <a:pt x="78" y="6"/>
                      </a:lnTo>
                      <a:lnTo>
                        <a:pt x="60" y="54"/>
                      </a:lnTo>
                      <a:lnTo>
                        <a:pt x="48" y="161"/>
                      </a:lnTo>
                      <a:lnTo>
                        <a:pt x="36" y="275"/>
                      </a:lnTo>
                      <a:lnTo>
                        <a:pt x="12"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23" name="Freeform 32"/>
                <p:cNvSpPr>
                  <a:spLocks/>
                </p:cNvSpPr>
                <p:nvPr/>
              </p:nvSpPr>
              <p:spPr bwMode="auto">
                <a:xfrm>
                  <a:off x="4600" y="1962"/>
                  <a:ext cx="576" cy="646"/>
                </a:xfrm>
                <a:custGeom>
                  <a:avLst/>
                  <a:gdLst>
                    <a:gd name="T0" fmla="*/ 66 w 576"/>
                    <a:gd name="T1" fmla="*/ 6 h 646"/>
                    <a:gd name="T2" fmla="*/ 575 w 576"/>
                    <a:gd name="T3" fmla="*/ 305 h 646"/>
                    <a:gd name="T4" fmla="*/ 575 w 576"/>
                    <a:gd name="T5" fmla="*/ 299 h 646"/>
                    <a:gd name="T6" fmla="*/ 557 w 576"/>
                    <a:gd name="T7" fmla="*/ 346 h 646"/>
                    <a:gd name="T8" fmla="*/ 545 w 576"/>
                    <a:gd name="T9" fmla="*/ 448 h 646"/>
                    <a:gd name="T10" fmla="*/ 533 w 576"/>
                    <a:gd name="T11" fmla="*/ 562 h 646"/>
                    <a:gd name="T12" fmla="*/ 509 w 576"/>
                    <a:gd name="T13" fmla="*/ 645 h 646"/>
                    <a:gd name="T14" fmla="*/ 0 w 576"/>
                    <a:gd name="T15" fmla="*/ 346 h 646"/>
                    <a:gd name="T16" fmla="*/ 24 w 576"/>
                    <a:gd name="T17" fmla="*/ 269 h 646"/>
                    <a:gd name="T18" fmla="*/ 36 w 576"/>
                    <a:gd name="T19" fmla="*/ 149 h 646"/>
                    <a:gd name="T20" fmla="*/ 48 w 576"/>
                    <a:gd name="T21" fmla="*/ 47 h 646"/>
                    <a:gd name="T22" fmla="*/ 60 w 576"/>
                    <a:gd name="T23" fmla="*/ 0 h 646"/>
                    <a:gd name="T24" fmla="*/ 66 w 576"/>
                    <a:gd name="T25" fmla="*/ 6 h 6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6"/>
                    <a:gd name="T40" fmla="*/ 0 h 646"/>
                    <a:gd name="T41" fmla="*/ 576 w 576"/>
                    <a:gd name="T42" fmla="*/ 646 h 6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6" h="646">
                      <a:moveTo>
                        <a:pt x="66" y="6"/>
                      </a:moveTo>
                      <a:lnTo>
                        <a:pt x="575" y="305"/>
                      </a:lnTo>
                      <a:lnTo>
                        <a:pt x="575" y="299"/>
                      </a:lnTo>
                      <a:lnTo>
                        <a:pt x="557" y="346"/>
                      </a:lnTo>
                      <a:lnTo>
                        <a:pt x="545" y="448"/>
                      </a:lnTo>
                      <a:lnTo>
                        <a:pt x="533" y="562"/>
                      </a:lnTo>
                      <a:lnTo>
                        <a:pt x="509" y="645"/>
                      </a:lnTo>
                      <a:lnTo>
                        <a:pt x="0" y="346"/>
                      </a:lnTo>
                      <a:lnTo>
                        <a:pt x="24" y="269"/>
                      </a:lnTo>
                      <a:lnTo>
                        <a:pt x="36" y="149"/>
                      </a:lnTo>
                      <a:lnTo>
                        <a:pt x="48" y="47"/>
                      </a:lnTo>
                      <a:lnTo>
                        <a:pt x="60" y="0"/>
                      </a:lnTo>
                      <a:lnTo>
                        <a:pt x="66" y="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24" name="Freeform 33"/>
                <p:cNvSpPr>
                  <a:spLocks/>
                </p:cNvSpPr>
                <p:nvPr/>
              </p:nvSpPr>
              <p:spPr bwMode="auto">
                <a:xfrm>
                  <a:off x="4600" y="1962"/>
                  <a:ext cx="576" cy="646"/>
                </a:xfrm>
                <a:custGeom>
                  <a:avLst/>
                  <a:gdLst>
                    <a:gd name="T0" fmla="*/ 66 w 576"/>
                    <a:gd name="T1" fmla="*/ 6 h 646"/>
                    <a:gd name="T2" fmla="*/ 575 w 576"/>
                    <a:gd name="T3" fmla="*/ 305 h 646"/>
                    <a:gd name="T4" fmla="*/ 575 w 576"/>
                    <a:gd name="T5" fmla="*/ 299 h 646"/>
                    <a:gd name="T6" fmla="*/ 557 w 576"/>
                    <a:gd name="T7" fmla="*/ 346 h 646"/>
                    <a:gd name="T8" fmla="*/ 545 w 576"/>
                    <a:gd name="T9" fmla="*/ 448 h 646"/>
                    <a:gd name="T10" fmla="*/ 533 w 576"/>
                    <a:gd name="T11" fmla="*/ 562 h 646"/>
                    <a:gd name="T12" fmla="*/ 509 w 576"/>
                    <a:gd name="T13" fmla="*/ 645 h 646"/>
                    <a:gd name="T14" fmla="*/ 0 w 576"/>
                    <a:gd name="T15" fmla="*/ 346 h 646"/>
                    <a:gd name="T16" fmla="*/ 24 w 576"/>
                    <a:gd name="T17" fmla="*/ 269 h 646"/>
                    <a:gd name="T18" fmla="*/ 36 w 576"/>
                    <a:gd name="T19" fmla="*/ 149 h 646"/>
                    <a:gd name="T20" fmla="*/ 48 w 576"/>
                    <a:gd name="T21" fmla="*/ 47 h 646"/>
                    <a:gd name="T22" fmla="*/ 60 w 576"/>
                    <a:gd name="T23" fmla="*/ 0 h 646"/>
                    <a:gd name="T24" fmla="*/ 66 w 576"/>
                    <a:gd name="T25" fmla="*/ 6 h 6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6"/>
                    <a:gd name="T40" fmla="*/ 0 h 646"/>
                    <a:gd name="T41" fmla="*/ 576 w 576"/>
                    <a:gd name="T42" fmla="*/ 646 h 6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6" h="646">
                      <a:moveTo>
                        <a:pt x="66" y="6"/>
                      </a:moveTo>
                      <a:lnTo>
                        <a:pt x="575" y="305"/>
                      </a:lnTo>
                      <a:lnTo>
                        <a:pt x="575" y="299"/>
                      </a:lnTo>
                      <a:lnTo>
                        <a:pt x="557" y="346"/>
                      </a:lnTo>
                      <a:lnTo>
                        <a:pt x="545" y="448"/>
                      </a:lnTo>
                      <a:lnTo>
                        <a:pt x="533" y="562"/>
                      </a:lnTo>
                      <a:lnTo>
                        <a:pt x="509" y="645"/>
                      </a:lnTo>
                      <a:lnTo>
                        <a:pt x="0" y="346"/>
                      </a:lnTo>
                      <a:lnTo>
                        <a:pt x="24" y="269"/>
                      </a:lnTo>
                      <a:lnTo>
                        <a:pt x="36" y="149"/>
                      </a:lnTo>
                      <a:lnTo>
                        <a:pt x="48" y="47"/>
                      </a:lnTo>
                      <a:lnTo>
                        <a:pt x="60" y="0"/>
                      </a:lnTo>
                      <a:lnTo>
                        <a:pt x="66" y="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25" name="Freeform 34" descr="窄横线"/>
                <p:cNvSpPr>
                  <a:spLocks/>
                </p:cNvSpPr>
                <p:nvPr/>
              </p:nvSpPr>
              <p:spPr bwMode="auto">
                <a:xfrm>
                  <a:off x="4678" y="2015"/>
                  <a:ext cx="85" cy="360"/>
                </a:xfrm>
                <a:custGeom>
                  <a:avLst/>
                  <a:gdLst>
                    <a:gd name="T0" fmla="*/ 0 w 85"/>
                    <a:gd name="T1" fmla="*/ 341 h 360"/>
                    <a:gd name="T2" fmla="*/ 6 w 85"/>
                    <a:gd name="T3" fmla="*/ 347 h 360"/>
                    <a:gd name="T4" fmla="*/ 30 w 85"/>
                    <a:gd name="T5" fmla="*/ 264 h 360"/>
                    <a:gd name="T6" fmla="*/ 42 w 85"/>
                    <a:gd name="T7" fmla="*/ 150 h 360"/>
                    <a:gd name="T8" fmla="*/ 48 w 85"/>
                    <a:gd name="T9" fmla="*/ 42 h 360"/>
                    <a:gd name="T10" fmla="*/ 66 w 85"/>
                    <a:gd name="T11" fmla="*/ 0 h 360"/>
                    <a:gd name="T12" fmla="*/ 72 w 85"/>
                    <a:gd name="T13" fmla="*/ 0 h 360"/>
                    <a:gd name="T14" fmla="*/ 84 w 85"/>
                    <a:gd name="T15" fmla="*/ 12 h 360"/>
                    <a:gd name="T16" fmla="*/ 78 w 85"/>
                    <a:gd name="T17" fmla="*/ 6 h 360"/>
                    <a:gd name="T18" fmla="*/ 60 w 85"/>
                    <a:gd name="T19" fmla="*/ 54 h 360"/>
                    <a:gd name="T20" fmla="*/ 48 w 85"/>
                    <a:gd name="T21" fmla="*/ 156 h 360"/>
                    <a:gd name="T22" fmla="*/ 36 w 85"/>
                    <a:gd name="T23" fmla="*/ 276 h 360"/>
                    <a:gd name="T24" fmla="*/ 12 w 85"/>
                    <a:gd name="T25" fmla="*/ 359 h 360"/>
                    <a:gd name="T26" fmla="*/ 0 w 85"/>
                    <a:gd name="T27" fmla="*/ 341 h 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60"/>
                    <a:gd name="T44" fmla="*/ 85 w 85"/>
                    <a:gd name="T45" fmla="*/ 360 h 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60">
                      <a:moveTo>
                        <a:pt x="0" y="341"/>
                      </a:moveTo>
                      <a:lnTo>
                        <a:pt x="6" y="347"/>
                      </a:lnTo>
                      <a:lnTo>
                        <a:pt x="30" y="264"/>
                      </a:lnTo>
                      <a:lnTo>
                        <a:pt x="42" y="150"/>
                      </a:lnTo>
                      <a:lnTo>
                        <a:pt x="48" y="42"/>
                      </a:lnTo>
                      <a:lnTo>
                        <a:pt x="66" y="0"/>
                      </a:lnTo>
                      <a:lnTo>
                        <a:pt x="72" y="0"/>
                      </a:lnTo>
                      <a:lnTo>
                        <a:pt x="84" y="12"/>
                      </a:lnTo>
                      <a:lnTo>
                        <a:pt x="78" y="6"/>
                      </a:lnTo>
                      <a:lnTo>
                        <a:pt x="60" y="54"/>
                      </a:lnTo>
                      <a:lnTo>
                        <a:pt x="48" y="156"/>
                      </a:lnTo>
                      <a:lnTo>
                        <a:pt x="36" y="276"/>
                      </a:lnTo>
                      <a:lnTo>
                        <a:pt x="12" y="359"/>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26" name="Freeform 35"/>
                <p:cNvSpPr>
                  <a:spLocks/>
                </p:cNvSpPr>
                <p:nvPr/>
              </p:nvSpPr>
              <p:spPr bwMode="auto">
                <a:xfrm>
                  <a:off x="4678" y="2015"/>
                  <a:ext cx="85" cy="360"/>
                </a:xfrm>
                <a:custGeom>
                  <a:avLst/>
                  <a:gdLst>
                    <a:gd name="T0" fmla="*/ 0 w 85"/>
                    <a:gd name="T1" fmla="*/ 341 h 360"/>
                    <a:gd name="T2" fmla="*/ 6 w 85"/>
                    <a:gd name="T3" fmla="*/ 347 h 360"/>
                    <a:gd name="T4" fmla="*/ 30 w 85"/>
                    <a:gd name="T5" fmla="*/ 264 h 360"/>
                    <a:gd name="T6" fmla="*/ 42 w 85"/>
                    <a:gd name="T7" fmla="*/ 150 h 360"/>
                    <a:gd name="T8" fmla="*/ 48 w 85"/>
                    <a:gd name="T9" fmla="*/ 42 h 360"/>
                    <a:gd name="T10" fmla="*/ 66 w 85"/>
                    <a:gd name="T11" fmla="*/ 0 h 360"/>
                    <a:gd name="T12" fmla="*/ 72 w 85"/>
                    <a:gd name="T13" fmla="*/ 0 h 360"/>
                    <a:gd name="T14" fmla="*/ 84 w 85"/>
                    <a:gd name="T15" fmla="*/ 12 h 360"/>
                    <a:gd name="T16" fmla="*/ 78 w 85"/>
                    <a:gd name="T17" fmla="*/ 6 h 360"/>
                    <a:gd name="T18" fmla="*/ 60 w 85"/>
                    <a:gd name="T19" fmla="*/ 54 h 360"/>
                    <a:gd name="T20" fmla="*/ 48 w 85"/>
                    <a:gd name="T21" fmla="*/ 156 h 360"/>
                    <a:gd name="T22" fmla="*/ 36 w 85"/>
                    <a:gd name="T23" fmla="*/ 276 h 360"/>
                    <a:gd name="T24" fmla="*/ 12 w 85"/>
                    <a:gd name="T25" fmla="*/ 359 h 360"/>
                    <a:gd name="T26" fmla="*/ 0 w 85"/>
                    <a:gd name="T27" fmla="*/ 341 h 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60"/>
                    <a:gd name="T44" fmla="*/ 85 w 85"/>
                    <a:gd name="T45" fmla="*/ 360 h 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60">
                      <a:moveTo>
                        <a:pt x="0" y="341"/>
                      </a:moveTo>
                      <a:lnTo>
                        <a:pt x="6" y="347"/>
                      </a:lnTo>
                      <a:lnTo>
                        <a:pt x="30" y="264"/>
                      </a:lnTo>
                      <a:lnTo>
                        <a:pt x="42" y="150"/>
                      </a:lnTo>
                      <a:lnTo>
                        <a:pt x="48" y="42"/>
                      </a:lnTo>
                      <a:lnTo>
                        <a:pt x="66" y="0"/>
                      </a:lnTo>
                      <a:lnTo>
                        <a:pt x="72" y="0"/>
                      </a:lnTo>
                      <a:lnTo>
                        <a:pt x="84" y="12"/>
                      </a:lnTo>
                      <a:lnTo>
                        <a:pt x="78" y="6"/>
                      </a:lnTo>
                      <a:lnTo>
                        <a:pt x="60" y="54"/>
                      </a:lnTo>
                      <a:lnTo>
                        <a:pt x="48" y="156"/>
                      </a:lnTo>
                      <a:lnTo>
                        <a:pt x="36" y="276"/>
                      </a:lnTo>
                      <a:lnTo>
                        <a:pt x="12" y="359"/>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27" name="Freeform 36" descr="窄横线"/>
                <p:cNvSpPr>
                  <a:spLocks/>
                </p:cNvSpPr>
                <p:nvPr/>
              </p:nvSpPr>
              <p:spPr bwMode="auto">
                <a:xfrm>
                  <a:off x="4762" y="2063"/>
                  <a:ext cx="85" cy="360"/>
                </a:xfrm>
                <a:custGeom>
                  <a:avLst/>
                  <a:gdLst>
                    <a:gd name="T0" fmla="*/ 0 w 85"/>
                    <a:gd name="T1" fmla="*/ 341 h 360"/>
                    <a:gd name="T2" fmla="*/ 6 w 85"/>
                    <a:gd name="T3" fmla="*/ 347 h 360"/>
                    <a:gd name="T4" fmla="*/ 30 w 85"/>
                    <a:gd name="T5" fmla="*/ 263 h 360"/>
                    <a:gd name="T6" fmla="*/ 42 w 85"/>
                    <a:gd name="T7" fmla="*/ 150 h 360"/>
                    <a:gd name="T8" fmla="*/ 48 w 85"/>
                    <a:gd name="T9" fmla="*/ 42 h 360"/>
                    <a:gd name="T10" fmla="*/ 66 w 85"/>
                    <a:gd name="T11" fmla="*/ 0 h 360"/>
                    <a:gd name="T12" fmla="*/ 72 w 85"/>
                    <a:gd name="T13" fmla="*/ 0 h 360"/>
                    <a:gd name="T14" fmla="*/ 84 w 85"/>
                    <a:gd name="T15" fmla="*/ 12 h 360"/>
                    <a:gd name="T16" fmla="*/ 78 w 85"/>
                    <a:gd name="T17" fmla="*/ 6 h 360"/>
                    <a:gd name="T18" fmla="*/ 60 w 85"/>
                    <a:gd name="T19" fmla="*/ 54 h 360"/>
                    <a:gd name="T20" fmla="*/ 48 w 85"/>
                    <a:gd name="T21" fmla="*/ 156 h 360"/>
                    <a:gd name="T22" fmla="*/ 36 w 85"/>
                    <a:gd name="T23" fmla="*/ 275 h 360"/>
                    <a:gd name="T24" fmla="*/ 12 w 85"/>
                    <a:gd name="T25" fmla="*/ 359 h 360"/>
                    <a:gd name="T26" fmla="*/ 0 w 85"/>
                    <a:gd name="T27" fmla="*/ 341 h 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60"/>
                    <a:gd name="T44" fmla="*/ 85 w 85"/>
                    <a:gd name="T45" fmla="*/ 360 h 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60">
                      <a:moveTo>
                        <a:pt x="0" y="341"/>
                      </a:moveTo>
                      <a:lnTo>
                        <a:pt x="6" y="347"/>
                      </a:lnTo>
                      <a:lnTo>
                        <a:pt x="30" y="263"/>
                      </a:lnTo>
                      <a:lnTo>
                        <a:pt x="42" y="150"/>
                      </a:lnTo>
                      <a:lnTo>
                        <a:pt x="48" y="42"/>
                      </a:lnTo>
                      <a:lnTo>
                        <a:pt x="66" y="0"/>
                      </a:lnTo>
                      <a:lnTo>
                        <a:pt x="72" y="0"/>
                      </a:lnTo>
                      <a:lnTo>
                        <a:pt x="84" y="12"/>
                      </a:lnTo>
                      <a:lnTo>
                        <a:pt x="78" y="6"/>
                      </a:lnTo>
                      <a:lnTo>
                        <a:pt x="60" y="54"/>
                      </a:lnTo>
                      <a:lnTo>
                        <a:pt x="48" y="156"/>
                      </a:lnTo>
                      <a:lnTo>
                        <a:pt x="36" y="275"/>
                      </a:lnTo>
                      <a:lnTo>
                        <a:pt x="12" y="359"/>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28" name="Freeform 37"/>
                <p:cNvSpPr>
                  <a:spLocks/>
                </p:cNvSpPr>
                <p:nvPr/>
              </p:nvSpPr>
              <p:spPr bwMode="auto">
                <a:xfrm>
                  <a:off x="4762" y="2063"/>
                  <a:ext cx="85" cy="360"/>
                </a:xfrm>
                <a:custGeom>
                  <a:avLst/>
                  <a:gdLst>
                    <a:gd name="T0" fmla="*/ 0 w 85"/>
                    <a:gd name="T1" fmla="*/ 341 h 360"/>
                    <a:gd name="T2" fmla="*/ 6 w 85"/>
                    <a:gd name="T3" fmla="*/ 347 h 360"/>
                    <a:gd name="T4" fmla="*/ 30 w 85"/>
                    <a:gd name="T5" fmla="*/ 263 h 360"/>
                    <a:gd name="T6" fmla="*/ 42 w 85"/>
                    <a:gd name="T7" fmla="*/ 150 h 360"/>
                    <a:gd name="T8" fmla="*/ 48 w 85"/>
                    <a:gd name="T9" fmla="*/ 42 h 360"/>
                    <a:gd name="T10" fmla="*/ 66 w 85"/>
                    <a:gd name="T11" fmla="*/ 0 h 360"/>
                    <a:gd name="T12" fmla="*/ 72 w 85"/>
                    <a:gd name="T13" fmla="*/ 0 h 360"/>
                    <a:gd name="T14" fmla="*/ 84 w 85"/>
                    <a:gd name="T15" fmla="*/ 12 h 360"/>
                    <a:gd name="T16" fmla="*/ 78 w 85"/>
                    <a:gd name="T17" fmla="*/ 6 h 360"/>
                    <a:gd name="T18" fmla="*/ 60 w 85"/>
                    <a:gd name="T19" fmla="*/ 54 h 360"/>
                    <a:gd name="T20" fmla="*/ 48 w 85"/>
                    <a:gd name="T21" fmla="*/ 156 h 360"/>
                    <a:gd name="T22" fmla="*/ 36 w 85"/>
                    <a:gd name="T23" fmla="*/ 275 h 360"/>
                    <a:gd name="T24" fmla="*/ 12 w 85"/>
                    <a:gd name="T25" fmla="*/ 359 h 360"/>
                    <a:gd name="T26" fmla="*/ 0 w 85"/>
                    <a:gd name="T27" fmla="*/ 341 h 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60"/>
                    <a:gd name="T44" fmla="*/ 85 w 85"/>
                    <a:gd name="T45" fmla="*/ 360 h 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60">
                      <a:moveTo>
                        <a:pt x="0" y="341"/>
                      </a:moveTo>
                      <a:lnTo>
                        <a:pt x="6" y="347"/>
                      </a:lnTo>
                      <a:lnTo>
                        <a:pt x="30" y="263"/>
                      </a:lnTo>
                      <a:lnTo>
                        <a:pt x="42" y="150"/>
                      </a:lnTo>
                      <a:lnTo>
                        <a:pt x="48" y="42"/>
                      </a:lnTo>
                      <a:lnTo>
                        <a:pt x="66" y="0"/>
                      </a:lnTo>
                      <a:lnTo>
                        <a:pt x="72" y="0"/>
                      </a:lnTo>
                      <a:lnTo>
                        <a:pt x="84" y="12"/>
                      </a:lnTo>
                      <a:lnTo>
                        <a:pt x="78" y="6"/>
                      </a:lnTo>
                      <a:lnTo>
                        <a:pt x="60" y="54"/>
                      </a:lnTo>
                      <a:lnTo>
                        <a:pt x="48" y="156"/>
                      </a:lnTo>
                      <a:lnTo>
                        <a:pt x="36" y="275"/>
                      </a:lnTo>
                      <a:lnTo>
                        <a:pt x="12" y="359"/>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29" name="Freeform 38" descr="窄横线"/>
                <p:cNvSpPr>
                  <a:spLocks/>
                </p:cNvSpPr>
                <p:nvPr/>
              </p:nvSpPr>
              <p:spPr bwMode="auto">
                <a:xfrm>
                  <a:off x="4846" y="2111"/>
                  <a:ext cx="84" cy="354"/>
                </a:xfrm>
                <a:custGeom>
                  <a:avLst/>
                  <a:gdLst>
                    <a:gd name="T0" fmla="*/ 0 w 84"/>
                    <a:gd name="T1" fmla="*/ 341 h 354"/>
                    <a:gd name="T2" fmla="*/ 6 w 84"/>
                    <a:gd name="T3" fmla="*/ 341 h 354"/>
                    <a:gd name="T4" fmla="*/ 29 w 84"/>
                    <a:gd name="T5" fmla="*/ 263 h 354"/>
                    <a:gd name="T6" fmla="*/ 41 w 84"/>
                    <a:gd name="T7" fmla="*/ 150 h 354"/>
                    <a:gd name="T8" fmla="*/ 47 w 84"/>
                    <a:gd name="T9" fmla="*/ 48 h 354"/>
                    <a:gd name="T10" fmla="*/ 65 w 84"/>
                    <a:gd name="T11" fmla="*/ 0 h 354"/>
                    <a:gd name="T12" fmla="*/ 71 w 84"/>
                    <a:gd name="T13" fmla="*/ 0 h 354"/>
                    <a:gd name="T14" fmla="*/ 83 w 84"/>
                    <a:gd name="T15" fmla="*/ 12 h 354"/>
                    <a:gd name="T16" fmla="*/ 77 w 84"/>
                    <a:gd name="T17" fmla="*/ 12 h 354"/>
                    <a:gd name="T18" fmla="*/ 59 w 84"/>
                    <a:gd name="T19" fmla="*/ 54 h 354"/>
                    <a:gd name="T20" fmla="*/ 47 w 84"/>
                    <a:gd name="T21" fmla="*/ 162 h 354"/>
                    <a:gd name="T22" fmla="*/ 35 w 84"/>
                    <a:gd name="T23" fmla="*/ 275 h 354"/>
                    <a:gd name="T24" fmla="*/ 12 w 84"/>
                    <a:gd name="T25" fmla="*/ 353 h 354"/>
                    <a:gd name="T26" fmla="*/ 0 w 84"/>
                    <a:gd name="T27" fmla="*/ 341 h 3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354"/>
                    <a:gd name="T44" fmla="*/ 84 w 84"/>
                    <a:gd name="T45" fmla="*/ 354 h 3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354">
                      <a:moveTo>
                        <a:pt x="0" y="341"/>
                      </a:moveTo>
                      <a:lnTo>
                        <a:pt x="6" y="341"/>
                      </a:lnTo>
                      <a:lnTo>
                        <a:pt x="29" y="263"/>
                      </a:lnTo>
                      <a:lnTo>
                        <a:pt x="41" y="150"/>
                      </a:lnTo>
                      <a:lnTo>
                        <a:pt x="47" y="48"/>
                      </a:lnTo>
                      <a:lnTo>
                        <a:pt x="65" y="0"/>
                      </a:lnTo>
                      <a:lnTo>
                        <a:pt x="71" y="0"/>
                      </a:lnTo>
                      <a:lnTo>
                        <a:pt x="83" y="12"/>
                      </a:lnTo>
                      <a:lnTo>
                        <a:pt x="77" y="12"/>
                      </a:lnTo>
                      <a:lnTo>
                        <a:pt x="59" y="54"/>
                      </a:lnTo>
                      <a:lnTo>
                        <a:pt x="47" y="162"/>
                      </a:lnTo>
                      <a:lnTo>
                        <a:pt x="35" y="275"/>
                      </a:lnTo>
                      <a:lnTo>
                        <a:pt x="12"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30" name="Freeform 39"/>
                <p:cNvSpPr>
                  <a:spLocks/>
                </p:cNvSpPr>
                <p:nvPr/>
              </p:nvSpPr>
              <p:spPr bwMode="auto">
                <a:xfrm>
                  <a:off x="4846" y="2111"/>
                  <a:ext cx="84" cy="354"/>
                </a:xfrm>
                <a:custGeom>
                  <a:avLst/>
                  <a:gdLst>
                    <a:gd name="T0" fmla="*/ 0 w 84"/>
                    <a:gd name="T1" fmla="*/ 341 h 354"/>
                    <a:gd name="T2" fmla="*/ 6 w 84"/>
                    <a:gd name="T3" fmla="*/ 341 h 354"/>
                    <a:gd name="T4" fmla="*/ 29 w 84"/>
                    <a:gd name="T5" fmla="*/ 263 h 354"/>
                    <a:gd name="T6" fmla="*/ 41 w 84"/>
                    <a:gd name="T7" fmla="*/ 150 h 354"/>
                    <a:gd name="T8" fmla="*/ 47 w 84"/>
                    <a:gd name="T9" fmla="*/ 48 h 354"/>
                    <a:gd name="T10" fmla="*/ 65 w 84"/>
                    <a:gd name="T11" fmla="*/ 0 h 354"/>
                    <a:gd name="T12" fmla="*/ 71 w 84"/>
                    <a:gd name="T13" fmla="*/ 0 h 354"/>
                    <a:gd name="T14" fmla="*/ 83 w 84"/>
                    <a:gd name="T15" fmla="*/ 12 h 354"/>
                    <a:gd name="T16" fmla="*/ 77 w 84"/>
                    <a:gd name="T17" fmla="*/ 12 h 354"/>
                    <a:gd name="T18" fmla="*/ 59 w 84"/>
                    <a:gd name="T19" fmla="*/ 54 h 354"/>
                    <a:gd name="T20" fmla="*/ 47 w 84"/>
                    <a:gd name="T21" fmla="*/ 162 h 354"/>
                    <a:gd name="T22" fmla="*/ 35 w 84"/>
                    <a:gd name="T23" fmla="*/ 275 h 354"/>
                    <a:gd name="T24" fmla="*/ 12 w 84"/>
                    <a:gd name="T25" fmla="*/ 353 h 354"/>
                    <a:gd name="T26" fmla="*/ 0 w 84"/>
                    <a:gd name="T27" fmla="*/ 341 h 3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354"/>
                    <a:gd name="T44" fmla="*/ 84 w 84"/>
                    <a:gd name="T45" fmla="*/ 354 h 3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354">
                      <a:moveTo>
                        <a:pt x="0" y="341"/>
                      </a:moveTo>
                      <a:lnTo>
                        <a:pt x="6" y="341"/>
                      </a:lnTo>
                      <a:lnTo>
                        <a:pt x="29" y="263"/>
                      </a:lnTo>
                      <a:lnTo>
                        <a:pt x="41" y="150"/>
                      </a:lnTo>
                      <a:lnTo>
                        <a:pt x="47" y="48"/>
                      </a:lnTo>
                      <a:lnTo>
                        <a:pt x="65" y="0"/>
                      </a:lnTo>
                      <a:lnTo>
                        <a:pt x="71" y="0"/>
                      </a:lnTo>
                      <a:lnTo>
                        <a:pt x="83" y="12"/>
                      </a:lnTo>
                      <a:lnTo>
                        <a:pt x="77" y="12"/>
                      </a:lnTo>
                      <a:lnTo>
                        <a:pt x="59" y="54"/>
                      </a:lnTo>
                      <a:lnTo>
                        <a:pt x="47" y="162"/>
                      </a:lnTo>
                      <a:lnTo>
                        <a:pt x="35" y="275"/>
                      </a:lnTo>
                      <a:lnTo>
                        <a:pt x="12"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31" name="Freeform 40" descr="窄横线"/>
                <p:cNvSpPr>
                  <a:spLocks/>
                </p:cNvSpPr>
                <p:nvPr/>
              </p:nvSpPr>
              <p:spPr bwMode="auto">
                <a:xfrm>
                  <a:off x="4929" y="2159"/>
                  <a:ext cx="85" cy="354"/>
                </a:xfrm>
                <a:custGeom>
                  <a:avLst/>
                  <a:gdLst>
                    <a:gd name="T0" fmla="*/ 0 w 85"/>
                    <a:gd name="T1" fmla="*/ 341 h 354"/>
                    <a:gd name="T2" fmla="*/ 6 w 85"/>
                    <a:gd name="T3" fmla="*/ 341 h 354"/>
                    <a:gd name="T4" fmla="*/ 30 w 85"/>
                    <a:gd name="T5" fmla="*/ 263 h 354"/>
                    <a:gd name="T6" fmla="*/ 42 w 85"/>
                    <a:gd name="T7" fmla="*/ 149 h 354"/>
                    <a:gd name="T8" fmla="*/ 48 w 85"/>
                    <a:gd name="T9" fmla="*/ 48 h 354"/>
                    <a:gd name="T10" fmla="*/ 66 w 85"/>
                    <a:gd name="T11" fmla="*/ 0 h 354"/>
                    <a:gd name="T12" fmla="*/ 72 w 85"/>
                    <a:gd name="T13" fmla="*/ 0 h 354"/>
                    <a:gd name="T14" fmla="*/ 84 w 85"/>
                    <a:gd name="T15" fmla="*/ 12 h 354"/>
                    <a:gd name="T16" fmla="*/ 78 w 85"/>
                    <a:gd name="T17" fmla="*/ 12 h 354"/>
                    <a:gd name="T18" fmla="*/ 60 w 85"/>
                    <a:gd name="T19" fmla="*/ 54 h 354"/>
                    <a:gd name="T20" fmla="*/ 48 w 85"/>
                    <a:gd name="T21" fmla="*/ 161 h 354"/>
                    <a:gd name="T22" fmla="*/ 36 w 85"/>
                    <a:gd name="T23" fmla="*/ 275 h 354"/>
                    <a:gd name="T24" fmla="*/ 12 w 85"/>
                    <a:gd name="T25" fmla="*/ 353 h 354"/>
                    <a:gd name="T26" fmla="*/ 0 w 85"/>
                    <a:gd name="T27" fmla="*/ 341 h 3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54"/>
                    <a:gd name="T44" fmla="*/ 85 w 85"/>
                    <a:gd name="T45" fmla="*/ 354 h 3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54">
                      <a:moveTo>
                        <a:pt x="0" y="341"/>
                      </a:moveTo>
                      <a:lnTo>
                        <a:pt x="6" y="341"/>
                      </a:lnTo>
                      <a:lnTo>
                        <a:pt x="30" y="263"/>
                      </a:lnTo>
                      <a:lnTo>
                        <a:pt x="42" y="149"/>
                      </a:lnTo>
                      <a:lnTo>
                        <a:pt x="48" y="48"/>
                      </a:lnTo>
                      <a:lnTo>
                        <a:pt x="66" y="0"/>
                      </a:lnTo>
                      <a:lnTo>
                        <a:pt x="72" y="0"/>
                      </a:lnTo>
                      <a:lnTo>
                        <a:pt x="84" y="12"/>
                      </a:lnTo>
                      <a:lnTo>
                        <a:pt x="78" y="12"/>
                      </a:lnTo>
                      <a:lnTo>
                        <a:pt x="60" y="54"/>
                      </a:lnTo>
                      <a:lnTo>
                        <a:pt x="48" y="161"/>
                      </a:lnTo>
                      <a:lnTo>
                        <a:pt x="36" y="275"/>
                      </a:lnTo>
                      <a:lnTo>
                        <a:pt x="12"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32" name="Freeform 41"/>
                <p:cNvSpPr>
                  <a:spLocks/>
                </p:cNvSpPr>
                <p:nvPr/>
              </p:nvSpPr>
              <p:spPr bwMode="auto">
                <a:xfrm>
                  <a:off x="4929" y="2159"/>
                  <a:ext cx="85" cy="354"/>
                </a:xfrm>
                <a:custGeom>
                  <a:avLst/>
                  <a:gdLst>
                    <a:gd name="T0" fmla="*/ 0 w 85"/>
                    <a:gd name="T1" fmla="*/ 341 h 354"/>
                    <a:gd name="T2" fmla="*/ 6 w 85"/>
                    <a:gd name="T3" fmla="*/ 341 h 354"/>
                    <a:gd name="T4" fmla="*/ 30 w 85"/>
                    <a:gd name="T5" fmla="*/ 263 h 354"/>
                    <a:gd name="T6" fmla="*/ 42 w 85"/>
                    <a:gd name="T7" fmla="*/ 149 h 354"/>
                    <a:gd name="T8" fmla="*/ 48 w 85"/>
                    <a:gd name="T9" fmla="*/ 48 h 354"/>
                    <a:gd name="T10" fmla="*/ 66 w 85"/>
                    <a:gd name="T11" fmla="*/ 0 h 354"/>
                    <a:gd name="T12" fmla="*/ 72 w 85"/>
                    <a:gd name="T13" fmla="*/ 0 h 354"/>
                    <a:gd name="T14" fmla="*/ 84 w 85"/>
                    <a:gd name="T15" fmla="*/ 12 h 354"/>
                    <a:gd name="T16" fmla="*/ 78 w 85"/>
                    <a:gd name="T17" fmla="*/ 12 h 354"/>
                    <a:gd name="T18" fmla="*/ 60 w 85"/>
                    <a:gd name="T19" fmla="*/ 54 h 354"/>
                    <a:gd name="T20" fmla="*/ 48 w 85"/>
                    <a:gd name="T21" fmla="*/ 161 h 354"/>
                    <a:gd name="T22" fmla="*/ 36 w 85"/>
                    <a:gd name="T23" fmla="*/ 275 h 354"/>
                    <a:gd name="T24" fmla="*/ 12 w 85"/>
                    <a:gd name="T25" fmla="*/ 353 h 354"/>
                    <a:gd name="T26" fmla="*/ 0 w 85"/>
                    <a:gd name="T27" fmla="*/ 341 h 3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54"/>
                    <a:gd name="T44" fmla="*/ 85 w 85"/>
                    <a:gd name="T45" fmla="*/ 354 h 3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54">
                      <a:moveTo>
                        <a:pt x="0" y="341"/>
                      </a:moveTo>
                      <a:lnTo>
                        <a:pt x="6" y="341"/>
                      </a:lnTo>
                      <a:lnTo>
                        <a:pt x="30" y="263"/>
                      </a:lnTo>
                      <a:lnTo>
                        <a:pt x="42" y="149"/>
                      </a:lnTo>
                      <a:lnTo>
                        <a:pt x="48" y="48"/>
                      </a:lnTo>
                      <a:lnTo>
                        <a:pt x="66" y="0"/>
                      </a:lnTo>
                      <a:lnTo>
                        <a:pt x="72" y="0"/>
                      </a:lnTo>
                      <a:lnTo>
                        <a:pt x="84" y="12"/>
                      </a:lnTo>
                      <a:lnTo>
                        <a:pt x="78" y="12"/>
                      </a:lnTo>
                      <a:lnTo>
                        <a:pt x="60" y="54"/>
                      </a:lnTo>
                      <a:lnTo>
                        <a:pt x="48" y="161"/>
                      </a:lnTo>
                      <a:lnTo>
                        <a:pt x="36" y="275"/>
                      </a:lnTo>
                      <a:lnTo>
                        <a:pt x="12"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33" name="Freeform 42" descr="窄横线"/>
                <p:cNvSpPr>
                  <a:spLocks/>
                </p:cNvSpPr>
                <p:nvPr/>
              </p:nvSpPr>
              <p:spPr bwMode="auto">
                <a:xfrm>
                  <a:off x="5013" y="2207"/>
                  <a:ext cx="85" cy="354"/>
                </a:xfrm>
                <a:custGeom>
                  <a:avLst/>
                  <a:gdLst>
                    <a:gd name="T0" fmla="*/ 0 w 85"/>
                    <a:gd name="T1" fmla="*/ 341 h 354"/>
                    <a:gd name="T2" fmla="*/ 6 w 85"/>
                    <a:gd name="T3" fmla="*/ 341 h 354"/>
                    <a:gd name="T4" fmla="*/ 30 w 85"/>
                    <a:gd name="T5" fmla="*/ 263 h 354"/>
                    <a:gd name="T6" fmla="*/ 42 w 85"/>
                    <a:gd name="T7" fmla="*/ 149 h 354"/>
                    <a:gd name="T8" fmla="*/ 54 w 85"/>
                    <a:gd name="T9" fmla="*/ 48 h 354"/>
                    <a:gd name="T10" fmla="*/ 72 w 85"/>
                    <a:gd name="T11" fmla="*/ 0 h 354"/>
                    <a:gd name="T12" fmla="*/ 72 w 85"/>
                    <a:gd name="T13" fmla="*/ 6 h 354"/>
                    <a:gd name="T14" fmla="*/ 84 w 85"/>
                    <a:gd name="T15" fmla="*/ 12 h 354"/>
                    <a:gd name="T16" fmla="*/ 78 w 85"/>
                    <a:gd name="T17" fmla="*/ 12 h 354"/>
                    <a:gd name="T18" fmla="*/ 60 w 85"/>
                    <a:gd name="T19" fmla="*/ 60 h 354"/>
                    <a:gd name="T20" fmla="*/ 54 w 85"/>
                    <a:gd name="T21" fmla="*/ 161 h 354"/>
                    <a:gd name="T22" fmla="*/ 42 w 85"/>
                    <a:gd name="T23" fmla="*/ 275 h 354"/>
                    <a:gd name="T24" fmla="*/ 18 w 85"/>
                    <a:gd name="T25" fmla="*/ 353 h 354"/>
                    <a:gd name="T26" fmla="*/ 0 w 85"/>
                    <a:gd name="T27" fmla="*/ 341 h 3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54"/>
                    <a:gd name="T44" fmla="*/ 85 w 85"/>
                    <a:gd name="T45" fmla="*/ 354 h 3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54">
                      <a:moveTo>
                        <a:pt x="0" y="341"/>
                      </a:moveTo>
                      <a:lnTo>
                        <a:pt x="6" y="341"/>
                      </a:lnTo>
                      <a:lnTo>
                        <a:pt x="30" y="263"/>
                      </a:lnTo>
                      <a:lnTo>
                        <a:pt x="42" y="149"/>
                      </a:lnTo>
                      <a:lnTo>
                        <a:pt x="54" y="48"/>
                      </a:lnTo>
                      <a:lnTo>
                        <a:pt x="72" y="0"/>
                      </a:lnTo>
                      <a:lnTo>
                        <a:pt x="72" y="6"/>
                      </a:lnTo>
                      <a:lnTo>
                        <a:pt x="84" y="12"/>
                      </a:lnTo>
                      <a:lnTo>
                        <a:pt x="78" y="12"/>
                      </a:lnTo>
                      <a:lnTo>
                        <a:pt x="60" y="60"/>
                      </a:lnTo>
                      <a:lnTo>
                        <a:pt x="54" y="161"/>
                      </a:lnTo>
                      <a:lnTo>
                        <a:pt x="42" y="275"/>
                      </a:lnTo>
                      <a:lnTo>
                        <a:pt x="18"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34" name="Freeform 43"/>
                <p:cNvSpPr>
                  <a:spLocks/>
                </p:cNvSpPr>
                <p:nvPr/>
              </p:nvSpPr>
              <p:spPr bwMode="auto">
                <a:xfrm>
                  <a:off x="5013" y="2207"/>
                  <a:ext cx="85" cy="354"/>
                </a:xfrm>
                <a:custGeom>
                  <a:avLst/>
                  <a:gdLst>
                    <a:gd name="T0" fmla="*/ 0 w 85"/>
                    <a:gd name="T1" fmla="*/ 341 h 354"/>
                    <a:gd name="T2" fmla="*/ 6 w 85"/>
                    <a:gd name="T3" fmla="*/ 341 h 354"/>
                    <a:gd name="T4" fmla="*/ 30 w 85"/>
                    <a:gd name="T5" fmla="*/ 263 h 354"/>
                    <a:gd name="T6" fmla="*/ 42 w 85"/>
                    <a:gd name="T7" fmla="*/ 149 h 354"/>
                    <a:gd name="T8" fmla="*/ 54 w 85"/>
                    <a:gd name="T9" fmla="*/ 48 h 354"/>
                    <a:gd name="T10" fmla="*/ 72 w 85"/>
                    <a:gd name="T11" fmla="*/ 0 h 354"/>
                    <a:gd name="T12" fmla="*/ 72 w 85"/>
                    <a:gd name="T13" fmla="*/ 6 h 354"/>
                    <a:gd name="T14" fmla="*/ 84 w 85"/>
                    <a:gd name="T15" fmla="*/ 12 h 354"/>
                    <a:gd name="T16" fmla="*/ 78 w 85"/>
                    <a:gd name="T17" fmla="*/ 12 h 354"/>
                    <a:gd name="T18" fmla="*/ 60 w 85"/>
                    <a:gd name="T19" fmla="*/ 60 h 354"/>
                    <a:gd name="T20" fmla="*/ 54 w 85"/>
                    <a:gd name="T21" fmla="*/ 161 h 354"/>
                    <a:gd name="T22" fmla="*/ 42 w 85"/>
                    <a:gd name="T23" fmla="*/ 275 h 354"/>
                    <a:gd name="T24" fmla="*/ 18 w 85"/>
                    <a:gd name="T25" fmla="*/ 353 h 354"/>
                    <a:gd name="T26" fmla="*/ 0 w 85"/>
                    <a:gd name="T27" fmla="*/ 341 h 3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54"/>
                    <a:gd name="T44" fmla="*/ 85 w 85"/>
                    <a:gd name="T45" fmla="*/ 354 h 3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54">
                      <a:moveTo>
                        <a:pt x="0" y="341"/>
                      </a:moveTo>
                      <a:lnTo>
                        <a:pt x="6" y="341"/>
                      </a:lnTo>
                      <a:lnTo>
                        <a:pt x="30" y="263"/>
                      </a:lnTo>
                      <a:lnTo>
                        <a:pt x="42" y="149"/>
                      </a:lnTo>
                      <a:lnTo>
                        <a:pt x="54" y="48"/>
                      </a:lnTo>
                      <a:lnTo>
                        <a:pt x="72" y="0"/>
                      </a:lnTo>
                      <a:lnTo>
                        <a:pt x="72" y="6"/>
                      </a:lnTo>
                      <a:lnTo>
                        <a:pt x="84" y="12"/>
                      </a:lnTo>
                      <a:lnTo>
                        <a:pt x="78" y="12"/>
                      </a:lnTo>
                      <a:lnTo>
                        <a:pt x="60" y="60"/>
                      </a:lnTo>
                      <a:lnTo>
                        <a:pt x="54" y="161"/>
                      </a:lnTo>
                      <a:lnTo>
                        <a:pt x="42" y="275"/>
                      </a:lnTo>
                      <a:lnTo>
                        <a:pt x="18"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35" name="Freeform 44"/>
                <p:cNvSpPr>
                  <a:spLocks/>
                </p:cNvSpPr>
                <p:nvPr/>
              </p:nvSpPr>
              <p:spPr bwMode="auto">
                <a:xfrm>
                  <a:off x="4480" y="2027"/>
                  <a:ext cx="582" cy="641"/>
                </a:xfrm>
                <a:custGeom>
                  <a:avLst/>
                  <a:gdLst>
                    <a:gd name="T0" fmla="*/ 72 w 582"/>
                    <a:gd name="T1" fmla="*/ 0 h 641"/>
                    <a:gd name="T2" fmla="*/ 581 w 582"/>
                    <a:gd name="T3" fmla="*/ 299 h 641"/>
                    <a:gd name="T4" fmla="*/ 575 w 582"/>
                    <a:gd name="T5" fmla="*/ 299 h 641"/>
                    <a:gd name="T6" fmla="*/ 557 w 582"/>
                    <a:gd name="T7" fmla="*/ 347 h 641"/>
                    <a:gd name="T8" fmla="*/ 545 w 582"/>
                    <a:gd name="T9" fmla="*/ 443 h 641"/>
                    <a:gd name="T10" fmla="*/ 533 w 582"/>
                    <a:gd name="T11" fmla="*/ 562 h 641"/>
                    <a:gd name="T12" fmla="*/ 509 w 582"/>
                    <a:gd name="T13" fmla="*/ 640 h 641"/>
                    <a:gd name="T14" fmla="*/ 0 w 582"/>
                    <a:gd name="T15" fmla="*/ 347 h 641"/>
                    <a:gd name="T16" fmla="*/ 6 w 582"/>
                    <a:gd name="T17" fmla="*/ 347 h 641"/>
                    <a:gd name="T18" fmla="*/ 30 w 582"/>
                    <a:gd name="T19" fmla="*/ 264 h 641"/>
                    <a:gd name="T20" fmla="*/ 42 w 582"/>
                    <a:gd name="T21" fmla="*/ 150 h 641"/>
                    <a:gd name="T22" fmla="*/ 48 w 582"/>
                    <a:gd name="T23" fmla="*/ 48 h 641"/>
                    <a:gd name="T24" fmla="*/ 66 w 582"/>
                    <a:gd name="T25" fmla="*/ 0 h 641"/>
                    <a:gd name="T26" fmla="*/ 72 w 582"/>
                    <a:gd name="T27" fmla="*/ 0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2"/>
                    <a:gd name="T43" fmla="*/ 0 h 641"/>
                    <a:gd name="T44" fmla="*/ 582 w 582"/>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2" h="641">
                      <a:moveTo>
                        <a:pt x="72" y="0"/>
                      </a:moveTo>
                      <a:lnTo>
                        <a:pt x="581" y="299"/>
                      </a:lnTo>
                      <a:lnTo>
                        <a:pt x="575" y="299"/>
                      </a:lnTo>
                      <a:lnTo>
                        <a:pt x="557" y="347"/>
                      </a:lnTo>
                      <a:lnTo>
                        <a:pt x="545" y="443"/>
                      </a:lnTo>
                      <a:lnTo>
                        <a:pt x="533" y="562"/>
                      </a:lnTo>
                      <a:lnTo>
                        <a:pt x="509" y="640"/>
                      </a:lnTo>
                      <a:lnTo>
                        <a:pt x="0" y="347"/>
                      </a:lnTo>
                      <a:lnTo>
                        <a:pt x="6" y="347"/>
                      </a:lnTo>
                      <a:lnTo>
                        <a:pt x="30" y="264"/>
                      </a:lnTo>
                      <a:lnTo>
                        <a:pt x="42" y="150"/>
                      </a:lnTo>
                      <a:lnTo>
                        <a:pt x="48" y="48"/>
                      </a:lnTo>
                      <a:lnTo>
                        <a:pt x="66" y="0"/>
                      </a:lnTo>
                      <a:lnTo>
                        <a:pt x="72"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36" name="Freeform 45"/>
                <p:cNvSpPr>
                  <a:spLocks/>
                </p:cNvSpPr>
                <p:nvPr/>
              </p:nvSpPr>
              <p:spPr bwMode="auto">
                <a:xfrm>
                  <a:off x="4480" y="2027"/>
                  <a:ext cx="582" cy="641"/>
                </a:xfrm>
                <a:custGeom>
                  <a:avLst/>
                  <a:gdLst>
                    <a:gd name="T0" fmla="*/ 72 w 582"/>
                    <a:gd name="T1" fmla="*/ 0 h 641"/>
                    <a:gd name="T2" fmla="*/ 581 w 582"/>
                    <a:gd name="T3" fmla="*/ 299 h 641"/>
                    <a:gd name="T4" fmla="*/ 575 w 582"/>
                    <a:gd name="T5" fmla="*/ 299 h 641"/>
                    <a:gd name="T6" fmla="*/ 557 w 582"/>
                    <a:gd name="T7" fmla="*/ 347 h 641"/>
                    <a:gd name="T8" fmla="*/ 545 w 582"/>
                    <a:gd name="T9" fmla="*/ 443 h 641"/>
                    <a:gd name="T10" fmla="*/ 533 w 582"/>
                    <a:gd name="T11" fmla="*/ 562 h 641"/>
                    <a:gd name="T12" fmla="*/ 509 w 582"/>
                    <a:gd name="T13" fmla="*/ 640 h 641"/>
                    <a:gd name="T14" fmla="*/ 0 w 582"/>
                    <a:gd name="T15" fmla="*/ 347 h 641"/>
                    <a:gd name="T16" fmla="*/ 6 w 582"/>
                    <a:gd name="T17" fmla="*/ 347 h 641"/>
                    <a:gd name="T18" fmla="*/ 30 w 582"/>
                    <a:gd name="T19" fmla="*/ 264 h 641"/>
                    <a:gd name="T20" fmla="*/ 42 w 582"/>
                    <a:gd name="T21" fmla="*/ 150 h 641"/>
                    <a:gd name="T22" fmla="*/ 48 w 582"/>
                    <a:gd name="T23" fmla="*/ 48 h 641"/>
                    <a:gd name="T24" fmla="*/ 66 w 582"/>
                    <a:gd name="T25" fmla="*/ 0 h 641"/>
                    <a:gd name="T26" fmla="*/ 72 w 582"/>
                    <a:gd name="T27" fmla="*/ 0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2"/>
                    <a:gd name="T43" fmla="*/ 0 h 641"/>
                    <a:gd name="T44" fmla="*/ 582 w 582"/>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2" h="641">
                      <a:moveTo>
                        <a:pt x="72" y="0"/>
                      </a:moveTo>
                      <a:lnTo>
                        <a:pt x="581" y="299"/>
                      </a:lnTo>
                      <a:lnTo>
                        <a:pt x="575" y="299"/>
                      </a:lnTo>
                      <a:lnTo>
                        <a:pt x="557" y="347"/>
                      </a:lnTo>
                      <a:lnTo>
                        <a:pt x="545" y="443"/>
                      </a:lnTo>
                      <a:lnTo>
                        <a:pt x="533" y="562"/>
                      </a:lnTo>
                      <a:lnTo>
                        <a:pt x="509" y="640"/>
                      </a:lnTo>
                      <a:lnTo>
                        <a:pt x="0" y="347"/>
                      </a:lnTo>
                      <a:lnTo>
                        <a:pt x="6" y="347"/>
                      </a:lnTo>
                      <a:lnTo>
                        <a:pt x="30" y="264"/>
                      </a:lnTo>
                      <a:lnTo>
                        <a:pt x="42" y="150"/>
                      </a:lnTo>
                      <a:lnTo>
                        <a:pt x="48" y="48"/>
                      </a:lnTo>
                      <a:lnTo>
                        <a:pt x="66" y="0"/>
                      </a:lnTo>
                      <a:lnTo>
                        <a:pt x="7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37" name="Freeform 46" descr="窄横线"/>
                <p:cNvSpPr>
                  <a:spLocks/>
                </p:cNvSpPr>
                <p:nvPr/>
              </p:nvSpPr>
              <p:spPr bwMode="auto">
                <a:xfrm>
                  <a:off x="4564" y="2075"/>
                  <a:ext cx="85" cy="360"/>
                </a:xfrm>
                <a:custGeom>
                  <a:avLst/>
                  <a:gdLst>
                    <a:gd name="T0" fmla="*/ 0 w 85"/>
                    <a:gd name="T1" fmla="*/ 347 h 360"/>
                    <a:gd name="T2" fmla="*/ 6 w 85"/>
                    <a:gd name="T3" fmla="*/ 347 h 360"/>
                    <a:gd name="T4" fmla="*/ 30 w 85"/>
                    <a:gd name="T5" fmla="*/ 269 h 360"/>
                    <a:gd name="T6" fmla="*/ 42 w 85"/>
                    <a:gd name="T7" fmla="*/ 150 h 360"/>
                    <a:gd name="T8" fmla="*/ 54 w 85"/>
                    <a:gd name="T9" fmla="*/ 48 h 360"/>
                    <a:gd name="T10" fmla="*/ 72 w 85"/>
                    <a:gd name="T11" fmla="*/ 0 h 360"/>
                    <a:gd name="T12" fmla="*/ 72 w 85"/>
                    <a:gd name="T13" fmla="*/ 6 h 360"/>
                    <a:gd name="T14" fmla="*/ 84 w 85"/>
                    <a:gd name="T15" fmla="*/ 12 h 360"/>
                    <a:gd name="T16" fmla="*/ 78 w 85"/>
                    <a:gd name="T17" fmla="*/ 12 h 360"/>
                    <a:gd name="T18" fmla="*/ 60 w 85"/>
                    <a:gd name="T19" fmla="*/ 60 h 360"/>
                    <a:gd name="T20" fmla="*/ 54 w 85"/>
                    <a:gd name="T21" fmla="*/ 162 h 360"/>
                    <a:gd name="T22" fmla="*/ 42 w 85"/>
                    <a:gd name="T23" fmla="*/ 281 h 360"/>
                    <a:gd name="T24" fmla="*/ 18 w 85"/>
                    <a:gd name="T25" fmla="*/ 359 h 360"/>
                    <a:gd name="T26" fmla="*/ 0 w 85"/>
                    <a:gd name="T27" fmla="*/ 347 h 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60"/>
                    <a:gd name="T44" fmla="*/ 85 w 85"/>
                    <a:gd name="T45" fmla="*/ 360 h 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60">
                      <a:moveTo>
                        <a:pt x="0" y="347"/>
                      </a:moveTo>
                      <a:lnTo>
                        <a:pt x="6" y="347"/>
                      </a:lnTo>
                      <a:lnTo>
                        <a:pt x="30" y="269"/>
                      </a:lnTo>
                      <a:lnTo>
                        <a:pt x="42" y="150"/>
                      </a:lnTo>
                      <a:lnTo>
                        <a:pt x="54" y="48"/>
                      </a:lnTo>
                      <a:lnTo>
                        <a:pt x="72" y="0"/>
                      </a:lnTo>
                      <a:lnTo>
                        <a:pt x="72" y="6"/>
                      </a:lnTo>
                      <a:lnTo>
                        <a:pt x="84" y="12"/>
                      </a:lnTo>
                      <a:lnTo>
                        <a:pt x="78" y="12"/>
                      </a:lnTo>
                      <a:lnTo>
                        <a:pt x="60" y="60"/>
                      </a:lnTo>
                      <a:lnTo>
                        <a:pt x="54" y="162"/>
                      </a:lnTo>
                      <a:lnTo>
                        <a:pt x="42" y="281"/>
                      </a:lnTo>
                      <a:lnTo>
                        <a:pt x="18" y="359"/>
                      </a:lnTo>
                      <a:lnTo>
                        <a:pt x="0" y="347"/>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38" name="Freeform 47"/>
                <p:cNvSpPr>
                  <a:spLocks/>
                </p:cNvSpPr>
                <p:nvPr/>
              </p:nvSpPr>
              <p:spPr bwMode="auto">
                <a:xfrm>
                  <a:off x="4564" y="2075"/>
                  <a:ext cx="85" cy="360"/>
                </a:xfrm>
                <a:custGeom>
                  <a:avLst/>
                  <a:gdLst>
                    <a:gd name="T0" fmla="*/ 0 w 85"/>
                    <a:gd name="T1" fmla="*/ 347 h 360"/>
                    <a:gd name="T2" fmla="*/ 6 w 85"/>
                    <a:gd name="T3" fmla="*/ 347 h 360"/>
                    <a:gd name="T4" fmla="*/ 30 w 85"/>
                    <a:gd name="T5" fmla="*/ 269 h 360"/>
                    <a:gd name="T6" fmla="*/ 42 w 85"/>
                    <a:gd name="T7" fmla="*/ 150 h 360"/>
                    <a:gd name="T8" fmla="*/ 54 w 85"/>
                    <a:gd name="T9" fmla="*/ 48 h 360"/>
                    <a:gd name="T10" fmla="*/ 72 w 85"/>
                    <a:gd name="T11" fmla="*/ 0 h 360"/>
                    <a:gd name="T12" fmla="*/ 72 w 85"/>
                    <a:gd name="T13" fmla="*/ 6 h 360"/>
                    <a:gd name="T14" fmla="*/ 84 w 85"/>
                    <a:gd name="T15" fmla="*/ 12 h 360"/>
                    <a:gd name="T16" fmla="*/ 78 w 85"/>
                    <a:gd name="T17" fmla="*/ 12 h 360"/>
                    <a:gd name="T18" fmla="*/ 60 w 85"/>
                    <a:gd name="T19" fmla="*/ 60 h 360"/>
                    <a:gd name="T20" fmla="*/ 54 w 85"/>
                    <a:gd name="T21" fmla="*/ 162 h 360"/>
                    <a:gd name="T22" fmla="*/ 42 w 85"/>
                    <a:gd name="T23" fmla="*/ 281 h 360"/>
                    <a:gd name="T24" fmla="*/ 18 w 85"/>
                    <a:gd name="T25" fmla="*/ 359 h 360"/>
                    <a:gd name="T26" fmla="*/ 0 w 85"/>
                    <a:gd name="T27" fmla="*/ 347 h 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60"/>
                    <a:gd name="T44" fmla="*/ 85 w 85"/>
                    <a:gd name="T45" fmla="*/ 360 h 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60">
                      <a:moveTo>
                        <a:pt x="0" y="347"/>
                      </a:moveTo>
                      <a:lnTo>
                        <a:pt x="6" y="347"/>
                      </a:lnTo>
                      <a:lnTo>
                        <a:pt x="30" y="269"/>
                      </a:lnTo>
                      <a:lnTo>
                        <a:pt x="42" y="150"/>
                      </a:lnTo>
                      <a:lnTo>
                        <a:pt x="54" y="48"/>
                      </a:lnTo>
                      <a:lnTo>
                        <a:pt x="72" y="0"/>
                      </a:lnTo>
                      <a:lnTo>
                        <a:pt x="72" y="6"/>
                      </a:lnTo>
                      <a:lnTo>
                        <a:pt x="84" y="12"/>
                      </a:lnTo>
                      <a:lnTo>
                        <a:pt x="78" y="12"/>
                      </a:lnTo>
                      <a:lnTo>
                        <a:pt x="60" y="60"/>
                      </a:lnTo>
                      <a:lnTo>
                        <a:pt x="54" y="162"/>
                      </a:lnTo>
                      <a:lnTo>
                        <a:pt x="42" y="281"/>
                      </a:lnTo>
                      <a:lnTo>
                        <a:pt x="18" y="359"/>
                      </a:lnTo>
                      <a:lnTo>
                        <a:pt x="0" y="34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39" name="Freeform 48" descr="窄横线"/>
                <p:cNvSpPr>
                  <a:spLocks/>
                </p:cNvSpPr>
                <p:nvPr/>
              </p:nvSpPr>
              <p:spPr bwMode="auto">
                <a:xfrm>
                  <a:off x="4648" y="2123"/>
                  <a:ext cx="79" cy="354"/>
                </a:xfrm>
                <a:custGeom>
                  <a:avLst/>
                  <a:gdLst>
                    <a:gd name="T0" fmla="*/ 0 w 79"/>
                    <a:gd name="T1" fmla="*/ 341 h 354"/>
                    <a:gd name="T2" fmla="*/ 24 w 79"/>
                    <a:gd name="T3" fmla="*/ 269 h 354"/>
                    <a:gd name="T4" fmla="*/ 36 w 79"/>
                    <a:gd name="T5" fmla="*/ 150 h 354"/>
                    <a:gd name="T6" fmla="*/ 48 w 79"/>
                    <a:gd name="T7" fmla="*/ 48 h 354"/>
                    <a:gd name="T8" fmla="*/ 66 w 79"/>
                    <a:gd name="T9" fmla="*/ 0 h 354"/>
                    <a:gd name="T10" fmla="*/ 66 w 79"/>
                    <a:gd name="T11" fmla="*/ 6 h 354"/>
                    <a:gd name="T12" fmla="*/ 78 w 79"/>
                    <a:gd name="T13" fmla="*/ 12 h 354"/>
                    <a:gd name="T14" fmla="*/ 72 w 79"/>
                    <a:gd name="T15" fmla="*/ 12 h 354"/>
                    <a:gd name="T16" fmla="*/ 54 w 79"/>
                    <a:gd name="T17" fmla="*/ 60 h 354"/>
                    <a:gd name="T18" fmla="*/ 48 w 79"/>
                    <a:gd name="T19" fmla="*/ 162 h 354"/>
                    <a:gd name="T20" fmla="*/ 36 w 79"/>
                    <a:gd name="T21" fmla="*/ 281 h 354"/>
                    <a:gd name="T22" fmla="*/ 12 w 79"/>
                    <a:gd name="T23" fmla="*/ 353 h 354"/>
                    <a:gd name="T24" fmla="*/ 0 w 79"/>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354"/>
                    <a:gd name="T41" fmla="*/ 79 w 79"/>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354">
                      <a:moveTo>
                        <a:pt x="0" y="341"/>
                      </a:moveTo>
                      <a:lnTo>
                        <a:pt x="24" y="269"/>
                      </a:lnTo>
                      <a:lnTo>
                        <a:pt x="36" y="150"/>
                      </a:lnTo>
                      <a:lnTo>
                        <a:pt x="48" y="48"/>
                      </a:lnTo>
                      <a:lnTo>
                        <a:pt x="66" y="0"/>
                      </a:lnTo>
                      <a:lnTo>
                        <a:pt x="66" y="6"/>
                      </a:lnTo>
                      <a:lnTo>
                        <a:pt x="78" y="12"/>
                      </a:lnTo>
                      <a:lnTo>
                        <a:pt x="72" y="12"/>
                      </a:lnTo>
                      <a:lnTo>
                        <a:pt x="54" y="60"/>
                      </a:lnTo>
                      <a:lnTo>
                        <a:pt x="48" y="162"/>
                      </a:lnTo>
                      <a:lnTo>
                        <a:pt x="36" y="281"/>
                      </a:lnTo>
                      <a:lnTo>
                        <a:pt x="12"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40" name="Freeform 49"/>
                <p:cNvSpPr>
                  <a:spLocks/>
                </p:cNvSpPr>
                <p:nvPr/>
              </p:nvSpPr>
              <p:spPr bwMode="auto">
                <a:xfrm>
                  <a:off x="4648" y="2123"/>
                  <a:ext cx="79" cy="354"/>
                </a:xfrm>
                <a:custGeom>
                  <a:avLst/>
                  <a:gdLst>
                    <a:gd name="T0" fmla="*/ 0 w 79"/>
                    <a:gd name="T1" fmla="*/ 341 h 354"/>
                    <a:gd name="T2" fmla="*/ 24 w 79"/>
                    <a:gd name="T3" fmla="*/ 269 h 354"/>
                    <a:gd name="T4" fmla="*/ 36 w 79"/>
                    <a:gd name="T5" fmla="*/ 150 h 354"/>
                    <a:gd name="T6" fmla="*/ 48 w 79"/>
                    <a:gd name="T7" fmla="*/ 48 h 354"/>
                    <a:gd name="T8" fmla="*/ 66 w 79"/>
                    <a:gd name="T9" fmla="*/ 0 h 354"/>
                    <a:gd name="T10" fmla="*/ 66 w 79"/>
                    <a:gd name="T11" fmla="*/ 6 h 354"/>
                    <a:gd name="T12" fmla="*/ 78 w 79"/>
                    <a:gd name="T13" fmla="*/ 12 h 354"/>
                    <a:gd name="T14" fmla="*/ 72 w 79"/>
                    <a:gd name="T15" fmla="*/ 12 h 354"/>
                    <a:gd name="T16" fmla="*/ 54 w 79"/>
                    <a:gd name="T17" fmla="*/ 60 h 354"/>
                    <a:gd name="T18" fmla="*/ 48 w 79"/>
                    <a:gd name="T19" fmla="*/ 162 h 354"/>
                    <a:gd name="T20" fmla="*/ 36 w 79"/>
                    <a:gd name="T21" fmla="*/ 281 h 354"/>
                    <a:gd name="T22" fmla="*/ 12 w 79"/>
                    <a:gd name="T23" fmla="*/ 353 h 354"/>
                    <a:gd name="T24" fmla="*/ 0 w 79"/>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354"/>
                    <a:gd name="T41" fmla="*/ 79 w 79"/>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354">
                      <a:moveTo>
                        <a:pt x="0" y="341"/>
                      </a:moveTo>
                      <a:lnTo>
                        <a:pt x="24" y="269"/>
                      </a:lnTo>
                      <a:lnTo>
                        <a:pt x="36" y="150"/>
                      </a:lnTo>
                      <a:lnTo>
                        <a:pt x="48" y="48"/>
                      </a:lnTo>
                      <a:lnTo>
                        <a:pt x="66" y="0"/>
                      </a:lnTo>
                      <a:lnTo>
                        <a:pt x="66" y="6"/>
                      </a:lnTo>
                      <a:lnTo>
                        <a:pt x="78" y="12"/>
                      </a:lnTo>
                      <a:lnTo>
                        <a:pt x="72" y="12"/>
                      </a:lnTo>
                      <a:lnTo>
                        <a:pt x="54" y="60"/>
                      </a:lnTo>
                      <a:lnTo>
                        <a:pt x="48" y="162"/>
                      </a:lnTo>
                      <a:lnTo>
                        <a:pt x="36" y="281"/>
                      </a:lnTo>
                      <a:lnTo>
                        <a:pt x="12"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41" name="Freeform 50" descr="窄横线"/>
                <p:cNvSpPr>
                  <a:spLocks/>
                </p:cNvSpPr>
                <p:nvPr/>
              </p:nvSpPr>
              <p:spPr bwMode="auto">
                <a:xfrm>
                  <a:off x="4726" y="2177"/>
                  <a:ext cx="85" cy="354"/>
                </a:xfrm>
                <a:custGeom>
                  <a:avLst/>
                  <a:gdLst>
                    <a:gd name="T0" fmla="*/ 0 w 85"/>
                    <a:gd name="T1" fmla="*/ 341 h 354"/>
                    <a:gd name="T2" fmla="*/ 6 w 85"/>
                    <a:gd name="T3" fmla="*/ 341 h 354"/>
                    <a:gd name="T4" fmla="*/ 30 w 85"/>
                    <a:gd name="T5" fmla="*/ 263 h 354"/>
                    <a:gd name="T6" fmla="*/ 42 w 85"/>
                    <a:gd name="T7" fmla="*/ 149 h 354"/>
                    <a:gd name="T8" fmla="*/ 54 w 85"/>
                    <a:gd name="T9" fmla="*/ 42 h 354"/>
                    <a:gd name="T10" fmla="*/ 72 w 85"/>
                    <a:gd name="T11" fmla="*/ 0 h 354"/>
                    <a:gd name="T12" fmla="*/ 84 w 85"/>
                    <a:gd name="T13" fmla="*/ 12 h 354"/>
                    <a:gd name="T14" fmla="*/ 78 w 85"/>
                    <a:gd name="T15" fmla="*/ 6 h 354"/>
                    <a:gd name="T16" fmla="*/ 60 w 85"/>
                    <a:gd name="T17" fmla="*/ 54 h 354"/>
                    <a:gd name="T18" fmla="*/ 54 w 85"/>
                    <a:gd name="T19" fmla="*/ 161 h 354"/>
                    <a:gd name="T20" fmla="*/ 42 w 85"/>
                    <a:gd name="T21" fmla="*/ 269 h 354"/>
                    <a:gd name="T22" fmla="*/ 18 w 85"/>
                    <a:gd name="T23" fmla="*/ 353 h 354"/>
                    <a:gd name="T24" fmla="*/ 0 w 85"/>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354"/>
                    <a:gd name="T41" fmla="*/ 85 w 85"/>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354">
                      <a:moveTo>
                        <a:pt x="0" y="341"/>
                      </a:moveTo>
                      <a:lnTo>
                        <a:pt x="6" y="341"/>
                      </a:lnTo>
                      <a:lnTo>
                        <a:pt x="30" y="263"/>
                      </a:lnTo>
                      <a:lnTo>
                        <a:pt x="42" y="149"/>
                      </a:lnTo>
                      <a:lnTo>
                        <a:pt x="54" y="42"/>
                      </a:lnTo>
                      <a:lnTo>
                        <a:pt x="72" y="0"/>
                      </a:lnTo>
                      <a:lnTo>
                        <a:pt x="84" y="12"/>
                      </a:lnTo>
                      <a:lnTo>
                        <a:pt x="78" y="6"/>
                      </a:lnTo>
                      <a:lnTo>
                        <a:pt x="60" y="54"/>
                      </a:lnTo>
                      <a:lnTo>
                        <a:pt x="54" y="161"/>
                      </a:lnTo>
                      <a:lnTo>
                        <a:pt x="42" y="269"/>
                      </a:lnTo>
                      <a:lnTo>
                        <a:pt x="18"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42" name="Freeform 51"/>
                <p:cNvSpPr>
                  <a:spLocks/>
                </p:cNvSpPr>
                <p:nvPr/>
              </p:nvSpPr>
              <p:spPr bwMode="auto">
                <a:xfrm>
                  <a:off x="4726" y="2177"/>
                  <a:ext cx="85" cy="354"/>
                </a:xfrm>
                <a:custGeom>
                  <a:avLst/>
                  <a:gdLst>
                    <a:gd name="T0" fmla="*/ 0 w 85"/>
                    <a:gd name="T1" fmla="*/ 341 h 354"/>
                    <a:gd name="T2" fmla="*/ 6 w 85"/>
                    <a:gd name="T3" fmla="*/ 341 h 354"/>
                    <a:gd name="T4" fmla="*/ 30 w 85"/>
                    <a:gd name="T5" fmla="*/ 263 h 354"/>
                    <a:gd name="T6" fmla="*/ 42 w 85"/>
                    <a:gd name="T7" fmla="*/ 149 h 354"/>
                    <a:gd name="T8" fmla="*/ 54 w 85"/>
                    <a:gd name="T9" fmla="*/ 42 h 354"/>
                    <a:gd name="T10" fmla="*/ 72 w 85"/>
                    <a:gd name="T11" fmla="*/ 0 h 354"/>
                    <a:gd name="T12" fmla="*/ 84 w 85"/>
                    <a:gd name="T13" fmla="*/ 12 h 354"/>
                    <a:gd name="T14" fmla="*/ 78 w 85"/>
                    <a:gd name="T15" fmla="*/ 6 h 354"/>
                    <a:gd name="T16" fmla="*/ 60 w 85"/>
                    <a:gd name="T17" fmla="*/ 54 h 354"/>
                    <a:gd name="T18" fmla="*/ 54 w 85"/>
                    <a:gd name="T19" fmla="*/ 161 h 354"/>
                    <a:gd name="T20" fmla="*/ 42 w 85"/>
                    <a:gd name="T21" fmla="*/ 269 h 354"/>
                    <a:gd name="T22" fmla="*/ 18 w 85"/>
                    <a:gd name="T23" fmla="*/ 353 h 354"/>
                    <a:gd name="T24" fmla="*/ 0 w 85"/>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354"/>
                    <a:gd name="T41" fmla="*/ 85 w 85"/>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354">
                      <a:moveTo>
                        <a:pt x="0" y="341"/>
                      </a:moveTo>
                      <a:lnTo>
                        <a:pt x="6" y="341"/>
                      </a:lnTo>
                      <a:lnTo>
                        <a:pt x="30" y="263"/>
                      </a:lnTo>
                      <a:lnTo>
                        <a:pt x="42" y="149"/>
                      </a:lnTo>
                      <a:lnTo>
                        <a:pt x="54" y="42"/>
                      </a:lnTo>
                      <a:lnTo>
                        <a:pt x="72" y="0"/>
                      </a:lnTo>
                      <a:lnTo>
                        <a:pt x="84" y="12"/>
                      </a:lnTo>
                      <a:lnTo>
                        <a:pt x="78" y="6"/>
                      </a:lnTo>
                      <a:lnTo>
                        <a:pt x="60" y="54"/>
                      </a:lnTo>
                      <a:lnTo>
                        <a:pt x="54" y="161"/>
                      </a:lnTo>
                      <a:lnTo>
                        <a:pt x="42" y="269"/>
                      </a:lnTo>
                      <a:lnTo>
                        <a:pt x="18"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43" name="Freeform 52" descr="窄横线"/>
                <p:cNvSpPr>
                  <a:spLocks/>
                </p:cNvSpPr>
                <p:nvPr/>
              </p:nvSpPr>
              <p:spPr bwMode="auto">
                <a:xfrm>
                  <a:off x="4810" y="2225"/>
                  <a:ext cx="84" cy="354"/>
                </a:xfrm>
                <a:custGeom>
                  <a:avLst/>
                  <a:gdLst>
                    <a:gd name="T0" fmla="*/ 0 w 84"/>
                    <a:gd name="T1" fmla="*/ 341 h 354"/>
                    <a:gd name="T2" fmla="*/ 6 w 84"/>
                    <a:gd name="T3" fmla="*/ 341 h 354"/>
                    <a:gd name="T4" fmla="*/ 30 w 84"/>
                    <a:gd name="T5" fmla="*/ 257 h 354"/>
                    <a:gd name="T6" fmla="*/ 42 w 84"/>
                    <a:gd name="T7" fmla="*/ 149 h 354"/>
                    <a:gd name="T8" fmla="*/ 54 w 84"/>
                    <a:gd name="T9" fmla="*/ 42 h 354"/>
                    <a:gd name="T10" fmla="*/ 71 w 84"/>
                    <a:gd name="T11" fmla="*/ 0 h 354"/>
                    <a:gd name="T12" fmla="*/ 83 w 84"/>
                    <a:gd name="T13" fmla="*/ 12 h 354"/>
                    <a:gd name="T14" fmla="*/ 77 w 84"/>
                    <a:gd name="T15" fmla="*/ 6 h 354"/>
                    <a:gd name="T16" fmla="*/ 60 w 84"/>
                    <a:gd name="T17" fmla="*/ 54 h 354"/>
                    <a:gd name="T18" fmla="*/ 54 w 84"/>
                    <a:gd name="T19" fmla="*/ 161 h 354"/>
                    <a:gd name="T20" fmla="*/ 42 w 84"/>
                    <a:gd name="T21" fmla="*/ 269 h 354"/>
                    <a:gd name="T22" fmla="*/ 18 w 84"/>
                    <a:gd name="T23" fmla="*/ 353 h 354"/>
                    <a:gd name="T24" fmla="*/ 0 w 84"/>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354"/>
                    <a:gd name="T41" fmla="*/ 84 w 84"/>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354">
                      <a:moveTo>
                        <a:pt x="0" y="341"/>
                      </a:moveTo>
                      <a:lnTo>
                        <a:pt x="6" y="341"/>
                      </a:lnTo>
                      <a:lnTo>
                        <a:pt x="30" y="257"/>
                      </a:lnTo>
                      <a:lnTo>
                        <a:pt x="42" y="149"/>
                      </a:lnTo>
                      <a:lnTo>
                        <a:pt x="54" y="42"/>
                      </a:lnTo>
                      <a:lnTo>
                        <a:pt x="71" y="0"/>
                      </a:lnTo>
                      <a:lnTo>
                        <a:pt x="83" y="12"/>
                      </a:lnTo>
                      <a:lnTo>
                        <a:pt x="77" y="6"/>
                      </a:lnTo>
                      <a:lnTo>
                        <a:pt x="60" y="54"/>
                      </a:lnTo>
                      <a:lnTo>
                        <a:pt x="54" y="161"/>
                      </a:lnTo>
                      <a:lnTo>
                        <a:pt x="42" y="269"/>
                      </a:lnTo>
                      <a:lnTo>
                        <a:pt x="18"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44" name="Freeform 53"/>
                <p:cNvSpPr>
                  <a:spLocks/>
                </p:cNvSpPr>
                <p:nvPr/>
              </p:nvSpPr>
              <p:spPr bwMode="auto">
                <a:xfrm>
                  <a:off x="4810" y="2225"/>
                  <a:ext cx="84" cy="354"/>
                </a:xfrm>
                <a:custGeom>
                  <a:avLst/>
                  <a:gdLst>
                    <a:gd name="T0" fmla="*/ 0 w 84"/>
                    <a:gd name="T1" fmla="*/ 341 h 354"/>
                    <a:gd name="T2" fmla="*/ 6 w 84"/>
                    <a:gd name="T3" fmla="*/ 341 h 354"/>
                    <a:gd name="T4" fmla="*/ 30 w 84"/>
                    <a:gd name="T5" fmla="*/ 257 h 354"/>
                    <a:gd name="T6" fmla="*/ 42 w 84"/>
                    <a:gd name="T7" fmla="*/ 149 h 354"/>
                    <a:gd name="T8" fmla="*/ 54 w 84"/>
                    <a:gd name="T9" fmla="*/ 42 h 354"/>
                    <a:gd name="T10" fmla="*/ 71 w 84"/>
                    <a:gd name="T11" fmla="*/ 0 h 354"/>
                    <a:gd name="T12" fmla="*/ 83 w 84"/>
                    <a:gd name="T13" fmla="*/ 12 h 354"/>
                    <a:gd name="T14" fmla="*/ 77 w 84"/>
                    <a:gd name="T15" fmla="*/ 6 h 354"/>
                    <a:gd name="T16" fmla="*/ 60 w 84"/>
                    <a:gd name="T17" fmla="*/ 54 h 354"/>
                    <a:gd name="T18" fmla="*/ 54 w 84"/>
                    <a:gd name="T19" fmla="*/ 161 h 354"/>
                    <a:gd name="T20" fmla="*/ 42 w 84"/>
                    <a:gd name="T21" fmla="*/ 269 h 354"/>
                    <a:gd name="T22" fmla="*/ 18 w 84"/>
                    <a:gd name="T23" fmla="*/ 353 h 354"/>
                    <a:gd name="T24" fmla="*/ 0 w 84"/>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354"/>
                    <a:gd name="T41" fmla="*/ 84 w 84"/>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354">
                      <a:moveTo>
                        <a:pt x="0" y="341"/>
                      </a:moveTo>
                      <a:lnTo>
                        <a:pt x="6" y="341"/>
                      </a:lnTo>
                      <a:lnTo>
                        <a:pt x="30" y="257"/>
                      </a:lnTo>
                      <a:lnTo>
                        <a:pt x="42" y="149"/>
                      </a:lnTo>
                      <a:lnTo>
                        <a:pt x="54" y="42"/>
                      </a:lnTo>
                      <a:lnTo>
                        <a:pt x="71" y="0"/>
                      </a:lnTo>
                      <a:lnTo>
                        <a:pt x="83" y="12"/>
                      </a:lnTo>
                      <a:lnTo>
                        <a:pt x="77" y="6"/>
                      </a:lnTo>
                      <a:lnTo>
                        <a:pt x="60" y="54"/>
                      </a:lnTo>
                      <a:lnTo>
                        <a:pt x="54" y="161"/>
                      </a:lnTo>
                      <a:lnTo>
                        <a:pt x="42" y="269"/>
                      </a:lnTo>
                      <a:lnTo>
                        <a:pt x="18"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45" name="Freeform 54" descr="窄横线"/>
                <p:cNvSpPr>
                  <a:spLocks/>
                </p:cNvSpPr>
                <p:nvPr/>
              </p:nvSpPr>
              <p:spPr bwMode="auto">
                <a:xfrm>
                  <a:off x="4899" y="2273"/>
                  <a:ext cx="79" cy="353"/>
                </a:xfrm>
                <a:custGeom>
                  <a:avLst/>
                  <a:gdLst>
                    <a:gd name="T0" fmla="*/ 0 w 79"/>
                    <a:gd name="T1" fmla="*/ 340 h 353"/>
                    <a:gd name="T2" fmla="*/ 30 w 79"/>
                    <a:gd name="T3" fmla="*/ 263 h 353"/>
                    <a:gd name="T4" fmla="*/ 42 w 79"/>
                    <a:gd name="T5" fmla="*/ 149 h 353"/>
                    <a:gd name="T6" fmla="*/ 48 w 79"/>
                    <a:gd name="T7" fmla="*/ 47 h 353"/>
                    <a:gd name="T8" fmla="*/ 66 w 79"/>
                    <a:gd name="T9" fmla="*/ 0 h 353"/>
                    <a:gd name="T10" fmla="*/ 72 w 79"/>
                    <a:gd name="T11" fmla="*/ 6 h 353"/>
                    <a:gd name="T12" fmla="*/ 78 w 79"/>
                    <a:gd name="T13" fmla="*/ 12 h 353"/>
                    <a:gd name="T14" fmla="*/ 60 w 79"/>
                    <a:gd name="T15" fmla="*/ 53 h 353"/>
                    <a:gd name="T16" fmla="*/ 48 w 79"/>
                    <a:gd name="T17" fmla="*/ 161 h 353"/>
                    <a:gd name="T18" fmla="*/ 36 w 79"/>
                    <a:gd name="T19" fmla="*/ 275 h 353"/>
                    <a:gd name="T20" fmla="*/ 12 w 79"/>
                    <a:gd name="T21" fmla="*/ 352 h 353"/>
                    <a:gd name="T22" fmla="*/ 0 w 79"/>
                    <a:gd name="T23" fmla="*/ 340 h 3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353"/>
                    <a:gd name="T38" fmla="*/ 79 w 79"/>
                    <a:gd name="T39" fmla="*/ 353 h 3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353">
                      <a:moveTo>
                        <a:pt x="0" y="340"/>
                      </a:moveTo>
                      <a:lnTo>
                        <a:pt x="30" y="263"/>
                      </a:lnTo>
                      <a:lnTo>
                        <a:pt x="42" y="149"/>
                      </a:lnTo>
                      <a:lnTo>
                        <a:pt x="48" y="47"/>
                      </a:lnTo>
                      <a:lnTo>
                        <a:pt x="66" y="0"/>
                      </a:lnTo>
                      <a:lnTo>
                        <a:pt x="72" y="6"/>
                      </a:lnTo>
                      <a:lnTo>
                        <a:pt x="78" y="12"/>
                      </a:lnTo>
                      <a:lnTo>
                        <a:pt x="60" y="53"/>
                      </a:lnTo>
                      <a:lnTo>
                        <a:pt x="48" y="161"/>
                      </a:lnTo>
                      <a:lnTo>
                        <a:pt x="36" y="275"/>
                      </a:lnTo>
                      <a:lnTo>
                        <a:pt x="12" y="352"/>
                      </a:lnTo>
                      <a:lnTo>
                        <a:pt x="0" y="340"/>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46" name="Freeform 55"/>
                <p:cNvSpPr>
                  <a:spLocks/>
                </p:cNvSpPr>
                <p:nvPr/>
              </p:nvSpPr>
              <p:spPr bwMode="auto">
                <a:xfrm>
                  <a:off x="4899" y="2273"/>
                  <a:ext cx="79" cy="353"/>
                </a:xfrm>
                <a:custGeom>
                  <a:avLst/>
                  <a:gdLst>
                    <a:gd name="T0" fmla="*/ 0 w 79"/>
                    <a:gd name="T1" fmla="*/ 340 h 353"/>
                    <a:gd name="T2" fmla="*/ 30 w 79"/>
                    <a:gd name="T3" fmla="*/ 263 h 353"/>
                    <a:gd name="T4" fmla="*/ 42 w 79"/>
                    <a:gd name="T5" fmla="*/ 149 h 353"/>
                    <a:gd name="T6" fmla="*/ 48 w 79"/>
                    <a:gd name="T7" fmla="*/ 47 h 353"/>
                    <a:gd name="T8" fmla="*/ 66 w 79"/>
                    <a:gd name="T9" fmla="*/ 0 h 353"/>
                    <a:gd name="T10" fmla="*/ 72 w 79"/>
                    <a:gd name="T11" fmla="*/ 6 h 353"/>
                    <a:gd name="T12" fmla="*/ 78 w 79"/>
                    <a:gd name="T13" fmla="*/ 12 h 353"/>
                    <a:gd name="T14" fmla="*/ 60 w 79"/>
                    <a:gd name="T15" fmla="*/ 53 h 353"/>
                    <a:gd name="T16" fmla="*/ 48 w 79"/>
                    <a:gd name="T17" fmla="*/ 161 h 353"/>
                    <a:gd name="T18" fmla="*/ 36 w 79"/>
                    <a:gd name="T19" fmla="*/ 275 h 353"/>
                    <a:gd name="T20" fmla="*/ 12 w 79"/>
                    <a:gd name="T21" fmla="*/ 352 h 353"/>
                    <a:gd name="T22" fmla="*/ 0 w 79"/>
                    <a:gd name="T23" fmla="*/ 340 h 3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353"/>
                    <a:gd name="T38" fmla="*/ 79 w 79"/>
                    <a:gd name="T39" fmla="*/ 353 h 3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353">
                      <a:moveTo>
                        <a:pt x="0" y="340"/>
                      </a:moveTo>
                      <a:lnTo>
                        <a:pt x="30" y="263"/>
                      </a:lnTo>
                      <a:lnTo>
                        <a:pt x="42" y="149"/>
                      </a:lnTo>
                      <a:lnTo>
                        <a:pt x="48" y="47"/>
                      </a:lnTo>
                      <a:lnTo>
                        <a:pt x="66" y="0"/>
                      </a:lnTo>
                      <a:lnTo>
                        <a:pt x="72" y="6"/>
                      </a:lnTo>
                      <a:lnTo>
                        <a:pt x="78" y="12"/>
                      </a:lnTo>
                      <a:lnTo>
                        <a:pt x="60" y="53"/>
                      </a:lnTo>
                      <a:lnTo>
                        <a:pt x="48" y="161"/>
                      </a:lnTo>
                      <a:lnTo>
                        <a:pt x="36" y="275"/>
                      </a:lnTo>
                      <a:lnTo>
                        <a:pt x="12" y="352"/>
                      </a:lnTo>
                      <a:lnTo>
                        <a:pt x="0" y="34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47" name="Freeform 56"/>
                <p:cNvSpPr>
                  <a:spLocks/>
                </p:cNvSpPr>
                <p:nvPr/>
              </p:nvSpPr>
              <p:spPr bwMode="auto">
                <a:xfrm>
                  <a:off x="4361" y="2099"/>
                  <a:ext cx="581" cy="641"/>
                </a:xfrm>
                <a:custGeom>
                  <a:avLst/>
                  <a:gdLst>
                    <a:gd name="T0" fmla="*/ 71 w 581"/>
                    <a:gd name="T1" fmla="*/ 0 h 641"/>
                    <a:gd name="T2" fmla="*/ 580 w 581"/>
                    <a:gd name="T3" fmla="*/ 299 h 641"/>
                    <a:gd name="T4" fmla="*/ 574 w 581"/>
                    <a:gd name="T5" fmla="*/ 299 h 641"/>
                    <a:gd name="T6" fmla="*/ 556 w 581"/>
                    <a:gd name="T7" fmla="*/ 341 h 641"/>
                    <a:gd name="T8" fmla="*/ 550 w 581"/>
                    <a:gd name="T9" fmla="*/ 443 h 641"/>
                    <a:gd name="T10" fmla="*/ 538 w 581"/>
                    <a:gd name="T11" fmla="*/ 556 h 641"/>
                    <a:gd name="T12" fmla="*/ 514 w 581"/>
                    <a:gd name="T13" fmla="*/ 640 h 641"/>
                    <a:gd name="T14" fmla="*/ 0 w 581"/>
                    <a:gd name="T15" fmla="*/ 341 h 641"/>
                    <a:gd name="T16" fmla="*/ 6 w 581"/>
                    <a:gd name="T17" fmla="*/ 341 h 641"/>
                    <a:gd name="T18" fmla="*/ 30 w 581"/>
                    <a:gd name="T19" fmla="*/ 263 h 641"/>
                    <a:gd name="T20" fmla="*/ 42 w 581"/>
                    <a:gd name="T21" fmla="*/ 150 h 641"/>
                    <a:gd name="T22" fmla="*/ 54 w 581"/>
                    <a:gd name="T23" fmla="*/ 42 h 641"/>
                    <a:gd name="T24" fmla="*/ 71 w 581"/>
                    <a:gd name="T25" fmla="*/ 0 h 641"/>
                    <a:gd name="T26" fmla="*/ 71 w 581"/>
                    <a:gd name="T27" fmla="*/ 0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1"/>
                    <a:gd name="T43" fmla="*/ 0 h 641"/>
                    <a:gd name="T44" fmla="*/ 581 w 581"/>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1" h="641">
                      <a:moveTo>
                        <a:pt x="71" y="0"/>
                      </a:moveTo>
                      <a:lnTo>
                        <a:pt x="580" y="299"/>
                      </a:lnTo>
                      <a:lnTo>
                        <a:pt x="574" y="299"/>
                      </a:lnTo>
                      <a:lnTo>
                        <a:pt x="556" y="341"/>
                      </a:lnTo>
                      <a:lnTo>
                        <a:pt x="550" y="443"/>
                      </a:lnTo>
                      <a:lnTo>
                        <a:pt x="538" y="556"/>
                      </a:lnTo>
                      <a:lnTo>
                        <a:pt x="514" y="640"/>
                      </a:lnTo>
                      <a:lnTo>
                        <a:pt x="0" y="341"/>
                      </a:lnTo>
                      <a:lnTo>
                        <a:pt x="6" y="341"/>
                      </a:lnTo>
                      <a:lnTo>
                        <a:pt x="30" y="263"/>
                      </a:lnTo>
                      <a:lnTo>
                        <a:pt x="42" y="150"/>
                      </a:lnTo>
                      <a:lnTo>
                        <a:pt x="54" y="42"/>
                      </a:lnTo>
                      <a:lnTo>
                        <a:pt x="71"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48" name="Freeform 57"/>
                <p:cNvSpPr>
                  <a:spLocks/>
                </p:cNvSpPr>
                <p:nvPr/>
              </p:nvSpPr>
              <p:spPr bwMode="auto">
                <a:xfrm>
                  <a:off x="4361" y="2099"/>
                  <a:ext cx="581" cy="641"/>
                </a:xfrm>
                <a:custGeom>
                  <a:avLst/>
                  <a:gdLst>
                    <a:gd name="T0" fmla="*/ 71 w 581"/>
                    <a:gd name="T1" fmla="*/ 0 h 641"/>
                    <a:gd name="T2" fmla="*/ 580 w 581"/>
                    <a:gd name="T3" fmla="*/ 299 h 641"/>
                    <a:gd name="T4" fmla="*/ 574 w 581"/>
                    <a:gd name="T5" fmla="*/ 299 h 641"/>
                    <a:gd name="T6" fmla="*/ 556 w 581"/>
                    <a:gd name="T7" fmla="*/ 341 h 641"/>
                    <a:gd name="T8" fmla="*/ 550 w 581"/>
                    <a:gd name="T9" fmla="*/ 443 h 641"/>
                    <a:gd name="T10" fmla="*/ 538 w 581"/>
                    <a:gd name="T11" fmla="*/ 556 h 641"/>
                    <a:gd name="T12" fmla="*/ 514 w 581"/>
                    <a:gd name="T13" fmla="*/ 640 h 641"/>
                    <a:gd name="T14" fmla="*/ 0 w 581"/>
                    <a:gd name="T15" fmla="*/ 341 h 641"/>
                    <a:gd name="T16" fmla="*/ 6 w 581"/>
                    <a:gd name="T17" fmla="*/ 341 h 641"/>
                    <a:gd name="T18" fmla="*/ 30 w 581"/>
                    <a:gd name="T19" fmla="*/ 263 h 641"/>
                    <a:gd name="T20" fmla="*/ 42 w 581"/>
                    <a:gd name="T21" fmla="*/ 150 h 641"/>
                    <a:gd name="T22" fmla="*/ 54 w 581"/>
                    <a:gd name="T23" fmla="*/ 42 h 641"/>
                    <a:gd name="T24" fmla="*/ 71 w 581"/>
                    <a:gd name="T25" fmla="*/ 0 h 6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1"/>
                    <a:gd name="T40" fmla="*/ 0 h 641"/>
                    <a:gd name="T41" fmla="*/ 581 w 581"/>
                    <a:gd name="T42" fmla="*/ 641 h 6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1" h="641">
                      <a:moveTo>
                        <a:pt x="71" y="0"/>
                      </a:moveTo>
                      <a:lnTo>
                        <a:pt x="580" y="299"/>
                      </a:lnTo>
                      <a:lnTo>
                        <a:pt x="574" y="299"/>
                      </a:lnTo>
                      <a:lnTo>
                        <a:pt x="556" y="341"/>
                      </a:lnTo>
                      <a:lnTo>
                        <a:pt x="550" y="443"/>
                      </a:lnTo>
                      <a:lnTo>
                        <a:pt x="538" y="556"/>
                      </a:lnTo>
                      <a:lnTo>
                        <a:pt x="514" y="640"/>
                      </a:lnTo>
                      <a:lnTo>
                        <a:pt x="0" y="341"/>
                      </a:lnTo>
                      <a:lnTo>
                        <a:pt x="6" y="341"/>
                      </a:lnTo>
                      <a:lnTo>
                        <a:pt x="30" y="263"/>
                      </a:lnTo>
                      <a:lnTo>
                        <a:pt x="42" y="150"/>
                      </a:lnTo>
                      <a:lnTo>
                        <a:pt x="54" y="42"/>
                      </a:lnTo>
                      <a:lnTo>
                        <a:pt x="71"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49" name="Freeform 58" descr="窄横线"/>
                <p:cNvSpPr>
                  <a:spLocks/>
                </p:cNvSpPr>
                <p:nvPr/>
              </p:nvSpPr>
              <p:spPr bwMode="auto">
                <a:xfrm>
                  <a:off x="4450" y="2147"/>
                  <a:ext cx="85" cy="354"/>
                </a:xfrm>
                <a:custGeom>
                  <a:avLst/>
                  <a:gdLst>
                    <a:gd name="T0" fmla="*/ 0 w 85"/>
                    <a:gd name="T1" fmla="*/ 341 h 354"/>
                    <a:gd name="T2" fmla="*/ 6 w 85"/>
                    <a:gd name="T3" fmla="*/ 341 h 354"/>
                    <a:gd name="T4" fmla="*/ 30 w 85"/>
                    <a:gd name="T5" fmla="*/ 263 h 354"/>
                    <a:gd name="T6" fmla="*/ 42 w 85"/>
                    <a:gd name="T7" fmla="*/ 149 h 354"/>
                    <a:gd name="T8" fmla="*/ 54 w 85"/>
                    <a:gd name="T9" fmla="*/ 48 h 354"/>
                    <a:gd name="T10" fmla="*/ 72 w 85"/>
                    <a:gd name="T11" fmla="*/ 0 h 354"/>
                    <a:gd name="T12" fmla="*/ 84 w 85"/>
                    <a:gd name="T13" fmla="*/ 12 h 354"/>
                    <a:gd name="T14" fmla="*/ 78 w 85"/>
                    <a:gd name="T15" fmla="*/ 12 h 354"/>
                    <a:gd name="T16" fmla="*/ 60 w 85"/>
                    <a:gd name="T17" fmla="*/ 54 h 354"/>
                    <a:gd name="T18" fmla="*/ 54 w 85"/>
                    <a:gd name="T19" fmla="*/ 161 h 354"/>
                    <a:gd name="T20" fmla="*/ 42 w 85"/>
                    <a:gd name="T21" fmla="*/ 275 h 354"/>
                    <a:gd name="T22" fmla="*/ 18 w 85"/>
                    <a:gd name="T23" fmla="*/ 353 h 354"/>
                    <a:gd name="T24" fmla="*/ 0 w 85"/>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354"/>
                    <a:gd name="T41" fmla="*/ 85 w 85"/>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354">
                      <a:moveTo>
                        <a:pt x="0" y="341"/>
                      </a:moveTo>
                      <a:lnTo>
                        <a:pt x="6" y="341"/>
                      </a:lnTo>
                      <a:lnTo>
                        <a:pt x="30" y="263"/>
                      </a:lnTo>
                      <a:lnTo>
                        <a:pt x="42" y="149"/>
                      </a:lnTo>
                      <a:lnTo>
                        <a:pt x="54" y="48"/>
                      </a:lnTo>
                      <a:lnTo>
                        <a:pt x="72" y="0"/>
                      </a:lnTo>
                      <a:lnTo>
                        <a:pt x="84" y="12"/>
                      </a:lnTo>
                      <a:lnTo>
                        <a:pt x="78" y="12"/>
                      </a:lnTo>
                      <a:lnTo>
                        <a:pt x="60" y="54"/>
                      </a:lnTo>
                      <a:lnTo>
                        <a:pt x="54" y="161"/>
                      </a:lnTo>
                      <a:lnTo>
                        <a:pt x="42" y="275"/>
                      </a:lnTo>
                      <a:lnTo>
                        <a:pt x="18"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50" name="Freeform 59"/>
                <p:cNvSpPr>
                  <a:spLocks/>
                </p:cNvSpPr>
                <p:nvPr/>
              </p:nvSpPr>
              <p:spPr bwMode="auto">
                <a:xfrm>
                  <a:off x="4450" y="2147"/>
                  <a:ext cx="85" cy="354"/>
                </a:xfrm>
                <a:custGeom>
                  <a:avLst/>
                  <a:gdLst>
                    <a:gd name="T0" fmla="*/ 0 w 85"/>
                    <a:gd name="T1" fmla="*/ 341 h 354"/>
                    <a:gd name="T2" fmla="*/ 6 w 85"/>
                    <a:gd name="T3" fmla="*/ 341 h 354"/>
                    <a:gd name="T4" fmla="*/ 30 w 85"/>
                    <a:gd name="T5" fmla="*/ 263 h 354"/>
                    <a:gd name="T6" fmla="*/ 42 w 85"/>
                    <a:gd name="T7" fmla="*/ 149 h 354"/>
                    <a:gd name="T8" fmla="*/ 54 w 85"/>
                    <a:gd name="T9" fmla="*/ 48 h 354"/>
                    <a:gd name="T10" fmla="*/ 72 w 85"/>
                    <a:gd name="T11" fmla="*/ 0 h 354"/>
                    <a:gd name="T12" fmla="*/ 84 w 85"/>
                    <a:gd name="T13" fmla="*/ 12 h 354"/>
                    <a:gd name="T14" fmla="*/ 78 w 85"/>
                    <a:gd name="T15" fmla="*/ 12 h 354"/>
                    <a:gd name="T16" fmla="*/ 60 w 85"/>
                    <a:gd name="T17" fmla="*/ 54 h 354"/>
                    <a:gd name="T18" fmla="*/ 54 w 85"/>
                    <a:gd name="T19" fmla="*/ 161 h 354"/>
                    <a:gd name="T20" fmla="*/ 42 w 85"/>
                    <a:gd name="T21" fmla="*/ 275 h 354"/>
                    <a:gd name="T22" fmla="*/ 18 w 85"/>
                    <a:gd name="T23" fmla="*/ 353 h 354"/>
                    <a:gd name="T24" fmla="*/ 0 w 85"/>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354"/>
                    <a:gd name="T41" fmla="*/ 85 w 85"/>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354">
                      <a:moveTo>
                        <a:pt x="0" y="341"/>
                      </a:moveTo>
                      <a:lnTo>
                        <a:pt x="6" y="341"/>
                      </a:lnTo>
                      <a:lnTo>
                        <a:pt x="30" y="263"/>
                      </a:lnTo>
                      <a:lnTo>
                        <a:pt x="42" y="149"/>
                      </a:lnTo>
                      <a:lnTo>
                        <a:pt x="54" y="48"/>
                      </a:lnTo>
                      <a:lnTo>
                        <a:pt x="72" y="0"/>
                      </a:lnTo>
                      <a:lnTo>
                        <a:pt x="84" y="12"/>
                      </a:lnTo>
                      <a:lnTo>
                        <a:pt x="78" y="12"/>
                      </a:lnTo>
                      <a:lnTo>
                        <a:pt x="60" y="54"/>
                      </a:lnTo>
                      <a:lnTo>
                        <a:pt x="54" y="161"/>
                      </a:lnTo>
                      <a:lnTo>
                        <a:pt x="42" y="275"/>
                      </a:lnTo>
                      <a:lnTo>
                        <a:pt x="18"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51" name="Freeform 60" descr="窄横线"/>
                <p:cNvSpPr>
                  <a:spLocks/>
                </p:cNvSpPr>
                <p:nvPr/>
              </p:nvSpPr>
              <p:spPr bwMode="auto">
                <a:xfrm>
                  <a:off x="4534" y="2195"/>
                  <a:ext cx="85" cy="354"/>
                </a:xfrm>
                <a:custGeom>
                  <a:avLst/>
                  <a:gdLst>
                    <a:gd name="T0" fmla="*/ 0 w 85"/>
                    <a:gd name="T1" fmla="*/ 341 h 354"/>
                    <a:gd name="T2" fmla="*/ 6 w 85"/>
                    <a:gd name="T3" fmla="*/ 341 h 354"/>
                    <a:gd name="T4" fmla="*/ 30 w 85"/>
                    <a:gd name="T5" fmla="*/ 257 h 354"/>
                    <a:gd name="T6" fmla="*/ 42 w 85"/>
                    <a:gd name="T7" fmla="*/ 149 h 354"/>
                    <a:gd name="T8" fmla="*/ 54 w 85"/>
                    <a:gd name="T9" fmla="*/ 48 h 354"/>
                    <a:gd name="T10" fmla="*/ 72 w 85"/>
                    <a:gd name="T11" fmla="*/ 0 h 354"/>
                    <a:gd name="T12" fmla="*/ 84 w 85"/>
                    <a:gd name="T13" fmla="*/ 12 h 354"/>
                    <a:gd name="T14" fmla="*/ 78 w 85"/>
                    <a:gd name="T15" fmla="*/ 12 h 354"/>
                    <a:gd name="T16" fmla="*/ 60 w 85"/>
                    <a:gd name="T17" fmla="*/ 54 h 354"/>
                    <a:gd name="T18" fmla="*/ 54 w 85"/>
                    <a:gd name="T19" fmla="*/ 161 h 354"/>
                    <a:gd name="T20" fmla="*/ 42 w 85"/>
                    <a:gd name="T21" fmla="*/ 269 h 354"/>
                    <a:gd name="T22" fmla="*/ 18 w 85"/>
                    <a:gd name="T23" fmla="*/ 353 h 354"/>
                    <a:gd name="T24" fmla="*/ 0 w 85"/>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354"/>
                    <a:gd name="T41" fmla="*/ 85 w 85"/>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354">
                      <a:moveTo>
                        <a:pt x="0" y="341"/>
                      </a:moveTo>
                      <a:lnTo>
                        <a:pt x="6" y="341"/>
                      </a:lnTo>
                      <a:lnTo>
                        <a:pt x="30" y="257"/>
                      </a:lnTo>
                      <a:lnTo>
                        <a:pt x="42" y="149"/>
                      </a:lnTo>
                      <a:lnTo>
                        <a:pt x="54" y="48"/>
                      </a:lnTo>
                      <a:lnTo>
                        <a:pt x="72" y="0"/>
                      </a:lnTo>
                      <a:lnTo>
                        <a:pt x="84" y="12"/>
                      </a:lnTo>
                      <a:lnTo>
                        <a:pt x="78" y="12"/>
                      </a:lnTo>
                      <a:lnTo>
                        <a:pt x="60" y="54"/>
                      </a:lnTo>
                      <a:lnTo>
                        <a:pt x="54" y="161"/>
                      </a:lnTo>
                      <a:lnTo>
                        <a:pt x="42" y="269"/>
                      </a:lnTo>
                      <a:lnTo>
                        <a:pt x="18"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52" name="Freeform 61"/>
                <p:cNvSpPr>
                  <a:spLocks/>
                </p:cNvSpPr>
                <p:nvPr/>
              </p:nvSpPr>
              <p:spPr bwMode="auto">
                <a:xfrm>
                  <a:off x="4534" y="2195"/>
                  <a:ext cx="85" cy="354"/>
                </a:xfrm>
                <a:custGeom>
                  <a:avLst/>
                  <a:gdLst>
                    <a:gd name="T0" fmla="*/ 0 w 85"/>
                    <a:gd name="T1" fmla="*/ 341 h 354"/>
                    <a:gd name="T2" fmla="*/ 6 w 85"/>
                    <a:gd name="T3" fmla="*/ 341 h 354"/>
                    <a:gd name="T4" fmla="*/ 30 w 85"/>
                    <a:gd name="T5" fmla="*/ 257 h 354"/>
                    <a:gd name="T6" fmla="*/ 42 w 85"/>
                    <a:gd name="T7" fmla="*/ 149 h 354"/>
                    <a:gd name="T8" fmla="*/ 54 w 85"/>
                    <a:gd name="T9" fmla="*/ 48 h 354"/>
                    <a:gd name="T10" fmla="*/ 72 w 85"/>
                    <a:gd name="T11" fmla="*/ 0 h 354"/>
                    <a:gd name="T12" fmla="*/ 84 w 85"/>
                    <a:gd name="T13" fmla="*/ 12 h 354"/>
                    <a:gd name="T14" fmla="*/ 78 w 85"/>
                    <a:gd name="T15" fmla="*/ 12 h 354"/>
                    <a:gd name="T16" fmla="*/ 60 w 85"/>
                    <a:gd name="T17" fmla="*/ 54 h 354"/>
                    <a:gd name="T18" fmla="*/ 54 w 85"/>
                    <a:gd name="T19" fmla="*/ 161 h 354"/>
                    <a:gd name="T20" fmla="*/ 42 w 85"/>
                    <a:gd name="T21" fmla="*/ 269 h 354"/>
                    <a:gd name="T22" fmla="*/ 18 w 85"/>
                    <a:gd name="T23" fmla="*/ 353 h 354"/>
                    <a:gd name="T24" fmla="*/ 0 w 85"/>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354"/>
                    <a:gd name="T41" fmla="*/ 85 w 85"/>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354">
                      <a:moveTo>
                        <a:pt x="0" y="341"/>
                      </a:moveTo>
                      <a:lnTo>
                        <a:pt x="6" y="341"/>
                      </a:lnTo>
                      <a:lnTo>
                        <a:pt x="30" y="257"/>
                      </a:lnTo>
                      <a:lnTo>
                        <a:pt x="42" y="149"/>
                      </a:lnTo>
                      <a:lnTo>
                        <a:pt x="54" y="48"/>
                      </a:lnTo>
                      <a:lnTo>
                        <a:pt x="72" y="0"/>
                      </a:lnTo>
                      <a:lnTo>
                        <a:pt x="84" y="12"/>
                      </a:lnTo>
                      <a:lnTo>
                        <a:pt x="78" y="12"/>
                      </a:lnTo>
                      <a:lnTo>
                        <a:pt x="60" y="54"/>
                      </a:lnTo>
                      <a:lnTo>
                        <a:pt x="54" y="161"/>
                      </a:lnTo>
                      <a:lnTo>
                        <a:pt x="42" y="269"/>
                      </a:lnTo>
                      <a:lnTo>
                        <a:pt x="18"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53" name="Freeform 62" descr="窄横线"/>
                <p:cNvSpPr>
                  <a:spLocks/>
                </p:cNvSpPr>
                <p:nvPr/>
              </p:nvSpPr>
              <p:spPr bwMode="auto">
                <a:xfrm>
                  <a:off x="4618" y="2243"/>
                  <a:ext cx="79" cy="353"/>
                </a:xfrm>
                <a:custGeom>
                  <a:avLst/>
                  <a:gdLst>
                    <a:gd name="T0" fmla="*/ 0 w 79"/>
                    <a:gd name="T1" fmla="*/ 340 h 353"/>
                    <a:gd name="T2" fmla="*/ 6 w 79"/>
                    <a:gd name="T3" fmla="*/ 340 h 353"/>
                    <a:gd name="T4" fmla="*/ 30 w 79"/>
                    <a:gd name="T5" fmla="*/ 263 h 353"/>
                    <a:gd name="T6" fmla="*/ 36 w 79"/>
                    <a:gd name="T7" fmla="*/ 149 h 353"/>
                    <a:gd name="T8" fmla="*/ 48 w 79"/>
                    <a:gd name="T9" fmla="*/ 48 h 353"/>
                    <a:gd name="T10" fmla="*/ 66 w 79"/>
                    <a:gd name="T11" fmla="*/ 0 h 353"/>
                    <a:gd name="T12" fmla="*/ 66 w 79"/>
                    <a:gd name="T13" fmla="*/ 6 h 353"/>
                    <a:gd name="T14" fmla="*/ 78 w 79"/>
                    <a:gd name="T15" fmla="*/ 12 h 353"/>
                    <a:gd name="T16" fmla="*/ 72 w 79"/>
                    <a:gd name="T17" fmla="*/ 12 h 353"/>
                    <a:gd name="T18" fmla="*/ 54 w 79"/>
                    <a:gd name="T19" fmla="*/ 59 h 353"/>
                    <a:gd name="T20" fmla="*/ 48 w 79"/>
                    <a:gd name="T21" fmla="*/ 161 h 353"/>
                    <a:gd name="T22" fmla="*/ 36 w 79"/>
                    <a:gd name="T23" fmla="*/ 275 h 353"/>
                    <a:gd name="T24" fmla="*/ 18 w 79"/>
                    <a:gd name="T25" fmla="*/ 352 h 353"/>
                    <a:gd name="T26" fmla="*/ 0 w 79"/>
                    <a:gd name="T27" fmla="*/ 340 h 3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353"/>
                    <a:gd name="T44" fmla="*/ 79 w 79"/>
                    <a:gd name="T45" fmla="*/ 353 h 3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353">
                      <a:moveTo>
                        <a:pt x="0" y="340"/>
                      </a:moveTo>
                      <a:lnTo>
                        <a:pt x="6" y="340"/>
                      </a:lnTo>
                      <a:lnTo>
                        <a:pt x="30" y="263"/>
                      </a:lnTo>
                      <a:lnTo>
                        <a:pt x="36" y="149"/>
                      </a:lnTo>
                      <a:lnTo>
                        <a:pt x="48" y="48"/>
                      </a:lnTo>
                      <a:lnTo>
                        <a:pt x="66" y="0"/>
                      </a:lnTo>
                      <a:lnTo>
                        <a:pt x="66" y="6"/>
                      </a:lnTo>
                      <a:lnTo>
                        <a:pt x="78" y="12"/>
                      </a:lnTo>
                      <a:lnTo>
                        <a:pt x="72" y="12"/>
                      </a:lnTo>
                      <a:lnTo>
                        <a:pt x="54" y="59"/>
                      </a:lnTo>
                      <a:lnTo>
                        <a:pt x="48" y="161"/>
                      </a:lnTo>
                      <a:lnTo>
                        <a:pt x="36" y="275"/>
                      </a:lnTo>
                      <a:lnTo>
                        <a:pt x="18" y="352"/>
                      </a:lnTo>
                      <a:lnTo>
                        <a:pt x="0" y="340"/>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54" name="Freeform 63"/>
                <p:cNvSpPr>
                  <a:spLocks/>
                </p:cNvSpPr>
                <p:nvPr/>
              </p:nvSpPr>
              <p:spPr bwMode="auto">
                <a:xfrm>
                  <a:off x="4618" y="2243"/>
                  <a:ext cx="79" cy="353"/>
                </a:xfrm>
                <a:custGeom>
                  <a:avLst/>
                  <a:gdLst>
                    <a:gd name="T0" fmla="*/ 0 w 79"/>
                    <a:gd name="T1" fmla="*/ 340 h 353"/>
                    <a:gd name="T2" fmla="*/ 6 w 79"/>
                    <a:gd name="T3" fmla="*/ 340 h 353"/>
                    <a:gd name="T4" fmla="*/ 30 w 79"/>
                    <a:gd name="T5" fmla="*/ 263 h 353"/>
                    <a:gd name="T6" fmla="*/ 36 w 79"/>
                    <a:gd name="T7" fmla="*/ 149 h 353"/>
                    <a:gd name="T8" fmla="*/ 48 w 79"/>
                    <a:gd name="T9" fmla="*/ 48 h 353"/>
                    <a:gd name="T10" fmla="*/ 66 w 79"/>
                    <a:gd name="T11" fmla="*/ 0 h 353"/>
                    <a:gd name="T12" fmla="*/ 66 w 79"/>
                    <a:gd name="T13" fmla="*/ 6 h 353"/>
                    <a:gd name="T14" fmla="*/ 78 w 79"/>
                    <a:gd name="T15" fmla="*/ 12 h 353"/>
                    <a:gd name="T16" fmla="*/ 72 w 79"/>
                    <a:gd name="T17" fmla="*/ 12 h 353"/>
                    <a:gd name="T18" fmla="*/ 54 w 79"/>
                    <a:gd name="T19" fmla="*/ 59 h 353"/>
                    <a:gd name="T20" fmla="*/ 48 w 79"/>
                    <a:gd name="T21" fmla="*/ 161 h 353"/>
                    <a:gd name="T22" fmla="*/ 36 w 79"/>
                    <a:gd name="T23" fmla="*/ 275 h 353"/>
                    <a:gd name="T24" fmla="*/ 18 w 79"/>
                    <a:gd name="T25" fmla="*/ 352 h 353"/>
                    <a:gd name="T26" fmla="*/ 0 w 79"/>
                    <a:gd name="T27" fmla="*/ 340 h 3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353"/>
                    <a:gd name="T44" fmla="*/ 79 w 79"/>
                    <a:gd name="T45" fmla="*/ 353 h 3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353">
                      <a:moveTo>
                        <a:pt x="0" y="340"/>
                      </a:moveTo>
                      <a:lnTo>
                        <a:pt x="6" y="340"/>
                      </a:lnTo>
                      <a:lnTo>
                        <a:pt x="30" y="263"/>
                      </a:lnTo>
                      <a:lnTo>
                        <a:pt x="36" y="149"/>
                      </a:lnTo>
                      <a:lnTo>
                        <a:pt x="48" y="48"/>
                      </a:lnTo>
                      <a:lnTo>
                        <a:pt x="66" y="0"/>
                      </a:lnTo>
                      <a:lnTo>
                        <a:pt x="66" y="6"/>
                      </a:lnTo>
                      <a:lnTo>
                        <a:pt x="78" y="12"/>
                      </a:lnTo>
                      <a:lnTo>
                        <a:pt x="72" y="12"/>
                      </a:lnTo>
                      <a:lnTo>
                        <a:pt x="54" y="59"/>
                      </a:lnTo>
                      <a:lnTo>
                        <a:pt x="48" y="161"/>
                      </a:lnTo>
                      <a:lnTo>
                        <a:pt x="36" y="275"/>
                      </a:lnTo>
                      <a:lnTo>
                        <a:pt x="18" y="352"/>
                      </a:lnTo>
                      <a:lnTo>
                        <a:pt x="0" y="34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55" name="Freeform 64" descr="窄横线"/>
                <p:cNvSpPr>
                  <a:spLocks/>
                </p:cNvSpPr>
                <p:nvPr/>
              </p:nvSpPr>
              <p:spPr bwMode="auto">
                <a:xfrm>
                  <a:off x="4696" y="2291"/>
                  <a:ext cx="85" cy="353"/>
                </a:xfrm>
                <a:custGeom>
                  <a:avLst/>
                  <a:gdLst>
                    <a:gd name="T0" fmla="*/ 0 w 85"/>
                    <a:gd name="T1" fmla="*/ 340 h 353"/>
                    <a:gd name="T2" fmla="*/ 6 w 85"/>
                    <a:gd name="T3" fmla="*/ 340 h 353"/>
                    <a:gd name="T4" fmla="*/ 30 w 85"/>
                    <a:gd name="T5" fmla="*/ 263 h 353"/>
                    <a:gd name="T6" fmla="*/ 42 w 85"/>
                    <a:gd name="T7" fmla="*/ 149 h 353"/>
                    <a:gd name="T8" fmla="*/ 54 w 85"/>
                    <a:gd name="T9" fmla="*/ 47 h 353"/>
                    <a:gd name="T10" fmla="*/ 72 w 85"/>
                    <a:gd name="T11" fmla="*/ 0 h 353"/>
                    <a:gd name="T12" fmla="*/ 72 w 85"/>
                    <a:gd name="T13" fmla="*/ 5 h 353"/>
                    <a:gd name="T14" fmla="*/ 84 w 85"/>
                    <a:gd name="T15" fmla="*/ 11 h 353"/>
                    <a:gd name="T16" fmla="*/ 78 w 85"/>
                    <a:gd name="T17" fmla="*/ 11 h 353"/>
                    <a:gd name="T18" fmla="*/ 60 w 85"/>
                    <a:gd name="T19" fmla="*/ 59 h 353"/>
                    <a:gd name="T20" fmla="*/ 54 w 85"/>
                    <a:gd name="T21" fmla="*/ 155 h 353"/>
                    <a:gd name="T22" fmla="*/ 42 w 85"/>
                    <a:gd name="T23" fmla="*/ 275 h 353"/>
                    <a:gd name="T24" fmla="*/ 18 w 85"/>
                    <a:gd name="T25" fmla="*/ 352 h 353"/>
                    <a:gd name="T26" fmla="*/ 0 w 85"/>
                    <a:gd name="T27" fmla="*/ 340 h 3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53"/>
                    <a:gd name="T44" fmla="*/ 85 w 85"/>
                    <a:gd name="T45" fmla="*/ 353 h 3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53">
                      <a:moveTo>
                        <a:pt x="0" y="340"/>
                      </a:moveTo>
                      <a:lnTo>
                        <a:pt x="6" y="340"/>
                      </a:lnTo>
                      <a:lnTo>
                        <a:pt x="30" y="263"/>
                      </a:lnTo>
                      <a:lnTo>
                        <a:pt x="42" y="149"/>
                      </a:lnTo>
                      <a:lnTo>
                        <a:pt x="54" y="47"/>
                      </a:lnTo>
                      <a:lnTo>
                        <a:pt x="72" y="0"/>
                      </a:lnTo>
                      <a:lnTo>
                        <a:pt x="72" y="5"/>
                      </a:lnTo>
                      <a:lnTo>
                        <a:pt x="84" y="11"/>
                      </a:lnTo>
                      <a:lnTo>
                        <a:pt x="78" y="11"/>
                      </a:lnTo>
                      <a:lnTo>
                        <a:pt x="60" y="59"/>
                      </a:lnTo>
                      <a:lnTo>
                        <a:pt x="54" y="155"/>
                      </a:lnTo>
                      <a:lnTo>
                        <a:pt x="42" y="275"/>
                      </a:lnTo>
                      <a:lnTo>
                        <a:pt x="18" y="352"/>
                      </a:lnTo>
                      <a:lnTo>
                        <a:pt x="0" y="340"/>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56" name="Freeform 65"/>
                <p:cNvSpPr>
                  <a:spLocks/>
                </p:cNvSpPr>
                <p:nvPr/>
              </p:nvSpPr>
              <p:spPr bwMode="auto">
                <a:xfrm>
                  <a:off x="4696" y="2291"/>
                  <a:ext cx="85" cy="353"/>
                </a:xfrm>
                <a:custGeom>
                  <a:avLst/>
                  <a:gdLst>
                    <a:gd name="T0" fmla="*/ 0 w 85"/>
                    <a:gd name="T1" fmla="*/ 340 h 353"/>
                    <a:gd name="T2" fmla="*/ 6 w 85"/>
                    <a:gd name="T3" fmla="*/ 340 h 353"/>
                    <a:gd name="T4" fmla="*/ 30 w 85"/>
                    <a:gd name="T5" fmla="*/ 263 h 353"/>
                    <a:gd name="T6" fmla="*/ 42 w 85"/>
                    <a:gd name="T7" fmla="*/ 149 h 353"/>
                    <a:gd name="T8" fmla="*/ 54 w 85"/>
                    <a:gd name="T9" fmla="*/ 47 h 353"/>
                    <a:gd name="T10" fmla="*/ 72 w 85"/>
                    <a:gd name="T11" fmla="*/ 0 h 353"/>
                    <a:gd name="T12" fmla="*/ 72 w 85"/>
                    <a:gd name="T13" fmla="*/ 5 h 353"/>
                    <a:gd name="T14" fmla="*/ 84 w 85"/>
                    <a:gd name="T15" fmla="*/ 11 h 353"/>
                    <a:gd name="T16" fmla="*/ 78 w 85"/>
                    <a:gd name="T17" fmla="*/ 11 h 353"/>
                    <a:gd name="T18" fmla="*/ 60 w 85"/>
                    <a:gd name="T19" fmla="*/ 59 h 353"/>
                    <a:gd name="T20" fmla="*/ 54 w 85"/>
                    <a:gd name="T21" fmla="*/ 155 h 353"/>
                    <a:gd name="T22" fmla="*/ 42 w 85"/>
                    <a:gd name="T23" fmla="*/ 275 h 353"/>
                    <a:gd name="T24" fmla="*/ 18 w 85"/>
                    <a:gd name="T25" fmla="*/ 352 h 353"/>
                    <a:gd name="T26" fmla="*/ 0 w 85"/>
                    <a:gd name="T27" fmla="*/ 340 h 3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53"/>
                    <a:gd name="T44" fmla="*/ 85 w 85"/>
                    <a:gd name="T45" fmla="*/ 353 h 3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53">
                      <a:moveTo>
                        <a:pt x="0" y="340"/>
                      </a:moveTo>
                      <a:lnTo>
                        <a:pt x="6" y="340"/>
                      </a:lnTo>
                      <a:lnTo>
                        <a:pt x="30" y="263"/>
                      </a:lnTo>
                      <a:lnTo>
                        <a:pt x="42" y="149"/>
                      </a:lnTo>
                      <a:lnTo>
                        <a:pt x="54" y="47"/>
                      </a:lnTo>
                      <a:lnTo>
                        <a:pt x="72" y="0"/>
                      </a:lnTo>
                      <a:lnTo>
                        <a:pt x="72" y="5"/>
                      </a:lnTo>
                      <a:lnTo>
                        <a:pt x="84" y="11"/>
                      </a:lnTo>
                      <a:lnTo>
                        <a:pt x="78" y="11"/>
                      </a:lnTo>
                      <a:lnTo>
                        <a:pt x="60" y="59"/>
                      </a:lnTo>
                      <a:lnTo>
                        <a:pt x="54" y="155"/>
                      </a:lnTo>
                      <a:lnTo>
                        <a:pt x="42" y="275"/>
                      </a:lnTo>
                      <a:lnTo>
                        <a:pt x="18" y="352"/>
                      </a:lnTo>
                      <a:lnTo>
                        <a:pt x="0" y="34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57" name="Freeform 66" descr="窄横线"/>
                <p:cNvSpPr>
                  <a:spLocks/>
                </p:cNvSpPr>
                <p:nvPr/>
              </p:nvSpPr>
              <p:spPr bwMode="auto">
                <a:xfrm>
                  <a:off x="4786" y="2344"/>
                  <a:ext cx="79" cy="354"/>
                </a:xfrm>
                <a:custGeom>
                  <a:avLst/>
                  <a:gdLst>
                    <a:gd name="T0" fmla="*/ 0 w 79"/>
                    <a:gd name="T1" fmla="*/ 341 h 354"/>
                    <a:gd name="T2" fmla="*/ 24 w 79"/>
                    <a:gd name="T3" fmla="*/ 257 h 354"/>
                    <a:gd name="T4" fmla="*/ 36 w 79"/>
                    <a:gd name="T5" fmla="*/ 144 h 354"/>
                    <a:gd name="T6" fmla="*/ 48 w 79"/>
                    <a:gd name="T7" fmla="*/ 42 h 354"/>
                    <a:gd name="T8" fmla="*/ 66 w 79"/>
                    <a:gd name="T9" fmla="*/ 0 h 354"/>
                    <a:gd name="T10" fmla="*/ 72 w 79"/>
                    <a:gd name="T11" fmla="*/ 0 h 354"/>
                    <a:gd name="T12" fmla="*/ 78 w 79"/>
                    <a:gd name="T13" fmla="*/ 12 h 354"/>
                    <a:gd name="T14" fmla="*/ 78 w 79"/>
                    <a:gd name="T15" fmla="*/ 6 h 354"/>
                    <a:gd name="T16" fmla="*/ 60 w 79"/>
                    <a:gd name="T17" fmla="*/ 54 h 354"/>
                    <a:gd name="T18" fmla="*/ 48 w 79"/>
                    <a:gd name="T19" fmla="*/ 156 h 354"/>
                    <a:gd name="T20" fmla="*/ 36 w 79"/>
                    <a:gd name="T21" fmla="*/ 269 h 354"/>
                    <a:gd name="T22" fmla="*/ 12 w 79"/>
                    <a:gd name="T23" fmla="*/ 353 h 354"/>
                    <a:gd name="T24" fmla="*/ 0 w 79"/>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354"/>
                    <a:gd name="T41" fmla="*/ 79 w 79"/>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354">
                      <a:moveTo>
                        <a:pt x="0" y="341"/>
                      </a:moveTo>
                      <a:lnTo>
                        <a:pt x="24" y="257"/>
                      </a:lnTo>
                      <a:lnTo>
                        <a:pt x="36" y="144"/>
                      </a:lnTo>
                      <a:lnTo>
                        <a:pt x="48" y="42"/>
                      </a:lnTo>
                      <a:lnTo>
                        <a:pt x="66" y="0"/>
                      </a:lnTo>
                      <a:lnTo>
                        <a:pt x="72" y="0"/>
                      </a:lnTo>
                      <a:lnTo>
                        <a:pt x="78" y="12"/>
                      </a:lnTo>
                      <a:lnTo>
                        <a:pt x="78" y="6"/>
                      </a:lnTo>
                      <a:lnTo>
                        <a:pt x="60" y="54"/>
                      </a:lnTo>
                      <a:lnTo>
                        <a:pt x="48" y="156"/>
                      </a:lnTo>
                      <a:lnTo>
                        <a:pt x="36" y="269"/>
                      </a:lnTo>
                      <a:lnTo>
                        <a:pt x="12"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58" name="Freeform 67"/>
                <p:cNvSpPr>
                  <a:spLocks/>
                </p:cNvSpPr>
                <p:nvPr/>
              </p:nvSpPr>
              <p:spPr bwMode="auto">
                <a:xfrm>
                  <a:off x="4786" y="2344"/>
                  <a:ext cx="79" cy="354"/>
                </a:xfrm>
                <a:custGeom>
                  <a:avLst/>
                  <a:gdLst>
                    <a:gd name="T0" fmla="*/ 0 w 79"/>
                    <a:gd name="T1" fmla="*/ 341 h 354"/>
                    <a:gd name="T2" fmla="*/ 24 w 79"/>
                    <a:gd name="T3" fmla="*/ 257 h 354"/>
                    <a:gd name="T4" fmla="*/ 36 w 79"/>
                    <a:gd name="T5" fmla="*/ 144 h 354"/>
                    <a:gd name="T6" fmla="*/ 48 w 79"/>
                    <a:gd name="T7" fmla="*/ 42 h 354"/>
                    <a:gd name="T8" fmla="*/ 66 w 79"/>
                    <a:gd name="T9" fmla="*/ 0 h 354"/>
                    <a:gd name="T10" fmla="*/ 72 w 79"/>
                    <a:gd name="T11" fmla="*/ 0 h 354"/>
                    <a:gd name="T12" fmla="*/ 78 w 79"/>
                    <a:gd name="T13" fmla="*/ 12 h 354"/>
                    <a:gd name="T14" fmla="*/ 78 w 79"/>
                    <a:gd name="T15" fmla="*/ 6 h 354"/>
                    <a:gd name="T16" fmla="*/ 60 w 79"/>
                    <a:gd name="T17" fmla="*/ 54 h 354"/>
                    <a:gd name="T18" fmla="*/ 48 w 79"/>
                    <a:gd name="T19" fmla="*/ 156 h 354"/>
                    <a:gd name="T20" fmla="*/ 36 w 79"/>
                    <a:gd name="T21" fmla="*/ 269 h 354"/>
                    <a:gd name="T22" fmla="*/ 12 w 79"/>
                    <a:gd name="T23" fmla="*/ 353 h 354"/>
                    <a:gd name="T24" fmla="*/ 0 w 79"/>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354"/>
                    <a:gd name="T41" fmla="*/ 79 w 79"/>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354">
                      <a:moveTo>
                        <a:pt x="0" y="341"/>
                      </a:moveTo>
                      <a:lnTo>
                        <a:pt x="24" y="257"/>
                      </a:lnTo>
                      <a:lnTo>
                        <a:pt x="36" y="144"/>
                      </a:lnTo>
                      <a:lnTo>
                        <a:pt x="48" y="42"/>
                      </a:lnTo>
                      <a:lnTo>
                        <a:pt x="66" y="0"/>
                      </a:lnTo>
                      <a:lnTo>
                        <a:pt x="72" y="0"/>
                      </a:lnTo>
                      <a:lnTo>
                        <a:pt x="78" y="12"/>
                      </a:lnTo>
                      <a:lnTo>
                        <a:pt x="78" y="6"/>
                      </a:lnTo>
                      <a:lnTo>
                        <a:pt x="60" y="54"/>
                      </a:lnTo>
                      <a:lnTo>
                        <a:pt x="48" y="156"/>
                      </a:lnTo>
                      <a:lnTo>
                        <a:pt x="36" y="269"/>
                      </a:lnTo>
                      <a:lnTo>
                        <a:pt x="12"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59" name="Freeform 68"/>
                <p:cNvSpPr>
                  <a:spLocks/>
                </p:cNvSpPr>
                <p:nvPr/>
              </p:nvSpPr>
              <p:spPr bwMode="auto">
                <a:xfrm>
                  <a:off x="4253" y="2159"/>
                  <a:ext cx="576" cy="641"/>
                </a:xfrm>
                <a:custGeom>
                  <a:avLst/>
                  <a:gdLst>
                    <a:gd name="T0" fmla="*/ 72 w 576"/>
                    <a:gd name="T1" fmla="*/ 0 h 641"/>
                    <a:gd name="T2" fmla="*/ 575 w 576"/>
                    <a:gd name="T3" fmla="*/ 293 h 641"/>
                    <a:gd name="T4" fmla="*/ 557 w 576"/>
                    <a:gd name="T5" fmla="*/ 341 h 641"/>
                    <a:gd name="T6" fmla="*/ 545 w 576"/>
                    <a:gd name="T7" fmla="*/ 442 h 641"/>
                    <a:gd name="T8" fmla="*/ 533 w 576"/>
                    <a:gd name="T9" fmla="*/ 562 h 641"/>
                    <a:gd name="T10" fmla="*/ 509 w 576"/>
                    <a:gd name="T11" fmla="*/ 640 h 641"/>
                    <a:gd name="T12" fmla="*/ 0 w 576"/>
                    <a:gd name="T13" fmla="*/ 341 h 641"/>
                    <a:gd name="T14" fmla="*/ 24 w 576"/>
                    <a:gd name="T15" fmla="*/ 263 h 641"/>
                    <a:gd name="T16" fmla="*/ 36 w 576"/>
                    <a:gd name="T17" fmla="*/ 149 h 641"/>
                    <a:gd name="T18" fmla="*/ 48 w 576"/>
                    <a:gd name="T19" fmla="*/ 48 h 641"/>
                    <a:gd name="T20" fmla="*/ 66 w 576"/>
                    <a:gd name="T21" fmla="*/ 0 h 641"/>
                    <a:gd name="T22" fmla="*/ 72 w 576"/>
                    <a:gd name="T23" fmla="*/ 0 h 6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6"/>
                    <a:gd name="T37" fmla="*/ 0 h 641"/>
                    <a:gd name="T38" fmla="*/ 576 w 576"/>
                    <a:gd name="T39" fmla="*/ 641 h 6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 h="641">
                      <a:moveTo>
                        <a:pt x="72" y="0"/>
                      </a:moveTo>
                      <a:lnTo>
                        <a:pt x="575" y="293"/>
                      </a:lnTo>
                      <a:lnTo>
                        <a:pt x="557" y="341"/>
                      </a:lnTo>
                      <a:lnTo>
                        <a:pt x="545" y="442"/>
                      </a:lnTo>
                      <a:lnTo>
                        <a:pt x="533" y="562"/>
                      </a:lnTo>
                      <a:lnTo>
                        <a:pt x="509" y="640"/>
                      </a:lnTo>
                      <a:lnTo>
                        <a:pt x="0" y="341"/>
                      </a:lnTo>
                      <a:lnTo>
                        <a:pt x="24" y="263"/>
                      </a:lnTo>
                      <a:lnTo>
                        <a:pt x="36" y="149"/>
                      </a:lnTo>
                      <a:lnTo>
                        <a:pt x="48" y="48"/>
                      </a:lnTo>
                      <a:lnTo>
                        <a:pt x="66" y="0"/>
                      </a:lnTo>
                      <a:lnTo>
                        <a:pt x="72"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60" name="Freeform 69"/>
                <p:cNvSpPr>
                  <a:spLocks/>
                </p:cNvSpPr>
                <p:nvPr/>
              </p:nvSpPr>
              <p:spPr bwMode="auto">
                <a:xfrm>
                  <a:off x="4253" y="2159"/>
                  <a:ext cx="576" cy="641"/>
                </a:xfrm>
                <a:custGeom>
                  <a:avLst/>
                  <a:gdLst>
                    <a:gd name="T0" fmla="*/ 72 w 576"/>
                    <a:gd name="T1" fmla="*/ 0 h 641"/>
                    <a:gd name="T2" fmla="*/ 575 w 576"/>
                    <a:gd name="T3" fmla="*/ 293 h 641"/>
                    <a:gd name="T4" fmla="*/ 557 w 576"/>
                    <a:gd name="T5" fmla="*/ 341 h 641"/>
                    <a:gd name="T6" fmla="*/ 545 w 576"/>
                    <a:gd name="T7" fmla="*/ 442 h 641"/>
                    <a:gd name="T8" fmla="*/ 533 w 576"/>
                    <a:gd name="T9" fmla="*/ 562 h 641"/>
                    <a:gd name="T10" fmla="*/ 509 w 576"/>
                    <a:gd name="T11" fmla="*/ 640 h 641"/>
                    <a:gd name="T12" fmla="*/ 0 w 576"/>
                    <a:gd name="T13" fmla="*/ 341 h 641"/>
                    <a:gd name="T14" fmla="*/ 24 w 576"/>
                    <a:gd name="T15" fmla="*/ 263 h 641"/>
                    <a:gd name="T16" fmla="*/ 36 w 576"/>
                    <a:gd name="T17" fmla="*/ 149 h 641"/>
                    <a:gd name="T18" fmla="*/ 48 w 576"/>
                    <a:gd name="T19" fmla="*/ 48 h 641"/>
                    <a:gd name="T20" fmla="*/ 66 w 576"/>
                    <a:gd name="T21" fmla="*/ 0 h 641"/>
                    <a:gd name="T22" fmla="*/ 72 w 576"/>
                    <a:gd name="T23" fmla="*/ 0 h 6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6"/>
                    <a:gd name="T37" fmla="*/ 0 h 641"/>
                    <a:gd name="T38" fmla="*/ 576 w 576"/>
                    <a:gd name="T39" fmla="*/ 641 h 6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6" h="641">
                      <a:moveTo>
                        <a:pt x="72" y="0"/>
                      </a:moveTo>
                      <a:lnTo>
                        <a:pt x="575" y="293"/>
                      </a:lnTo>
                      <a:lnTo>
                        <a:pt x="557" y="341"/>
                      </a:lnTo>
                      <a:lnTo>
                        <a:pt x="545" y="442"/>
                      </a:lnTo>
                      <a:lnTo>
                        <a:pt x="533" y="562"/>
                      </a:lnTo>
                      <a:lnTo>
                        <a:pt x="509" y="640"/>
                      </a:lnTo>
                      <a:lnTo>
                        <a:pt x="0" y="341"/>
                      </a:lnTo>
                      <a:lnTo>
                        <a:pt x="24" y="263"/>
                      </a:lnTo>
                      <a:lnTo>
                        <a:pt x="36" y="149"/>
                      </a:lnTo>
                      <a:lnTo>
                        <a:pt x="48" y="48"/>
                      </a:lnTo>
                      <a:lnTo>
                        <a:pt x="66" y="0"/>
                      </a:lnTo>
                      <a:lnTo>
                        <a:pt x="7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61" name="Freeform 70"/>
                <p:cNvSpPr>
                  <a:spLocks/>
                </p:cNvSpPr>
                <p:nvPr/>
              </p:nvSpPr>
              <p:spPr bwMode="auto">
                <a:xfrm>
                  <a:off x="4678" y="2410"/>
                  <a:ext cx="145" cy="390"/>
                </a:xfrm>
                <a:custGeom>
                  <a:avLst/>
                  <a:gdLst>
                    <a:gd name="T0" fmla="*/ 144 w 145"/>
                    <a:gd name="T1" fmla="*/ 42 h 390"/>
                    <a:gd name="T2" fmla="*/ 126 w 145"/>
                    <a:gd name="T3" fmla="*/ 96 h 390"/>
                    <a:gd name="T4" fmla="*/ 120 w 145"/>
                    <a:gd name="T5" fmla="*/ 197 h 390"/>
                    <a:gd name="T6" fmla="*/ 108 w 145"/>
                    <a:gd name="T7" fmla="*/ 311 h 390"/>
                    <a:gd name="T8" fmla="*/ 84 w 145"/>
                    <a:gd name="T9" fmla="*/ 389 h 390"/>
                    <a:gd name="T10" fmla="*/ 0 w 145"/>
                    <a:gd name="T11" fmla="*/ 341 h 390"/>
                    <a:gd name="T12" fmla="*/ 6 w 145"/>
                    <a:gd name="T13" fmla="*/ 341 h 390"/>
                    <a:gd name="T14" fmla="*/ 30 w 145"/>
                    <a:gd name="T15" fmla="*/ 257 h 390"/>
                    <a:gd name="T16" fmla="*/ 42 w 145"/>
                    <a:gd name="T17" fmla="*/ 144 h 390"/>
                    <a:gd name="T18" fmla="*/ 48 w 145"/>
                    <a:gd name="T19" fmla="*/ 42 h 390"/>
                    <a:gd name="T20" fmla="*/ 66 w 145"/>
                    <a:gd name="T21" fmla="*/ 0 h 390"/>
                    <a:gd name="T22" fmla="*/ 72 w 145"/>
                    <a:gd name="T23" fmla="*/ 0 h 390"/>
                    <a:gd name="T24" fmla="*/ 138 w 145"/>
                    <a:gd name="T25" fmla="*/ 36 h 390"/>
                    <a:gd name="T26" fmla="*/ 144 w 145"/>
                    <a:gd name="T27" fmla="*/ 42 h 3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
                    <a:gd name="T43" fmla="*/ 0 h 390"/>
                    <a:gd name="T44" fmla="*/ 145 w 145"/>
                    <a:gd name="T45" fmla="*/ 390 h 3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 h="390">
                      <a:moveTo>
                        <a:pt x="144" y="42"/>
                      </a:moveTo>
                      <a:lnTo>
                        <a:pt x="126" y="96"/>
                      </a:lnTo>
                      <a:lnTo>
                        <a:pt x="120" y="197"/>
                      </a:lnTo>
                      <a:lnTo>
                        <a:pt x="108" y="311"/>
                      </a:lnTo>
                      <a:lnTo>
                        <a:pt x="84" y="389"/>
                      </a:lnTo>
                      <a:lnTo>
                        <a:pt x="0" y="341"/>
                      </a:lnTo>
                      <a:lnTo>
                        <a:pt x="6" y="341"/>
                      </a:lnTo>
                      <a:lnTo>
                        <a:pt x="30" y="257"/>
                      </a:lnTo>
                      <a:lnTo>
                        <a:pt x="42" y="144"/>
                      </a:lnTo>
                      <a:lnTo>
                        <a:pt x="48" y="42"/>
                      </a:lnTo>
                      <a:lnTo>
                        <a:pt x="66" y="0"/>
                      </a:lnTo>
                      <a:lnTo>
                        <a:pt x="72" y="0"/>
                      </a:lnTo>
                      <a:lnTo>
                        <a:pt x="138" y="36"/>
                      </a:lnTo>
                      <a:lnTo>
                        <a:pt x="144" y="42"/>
                      </a:lnTo>
                    </a:path>
                  </a:pathLst>
                </a:custGeom>
                <a:solidFill>
                  <a:srgbClr val="FFFF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362" name="Freeform 71"/>
                <p:cNvSpPr>
                  <a:spLocks/>
                </p:cNvSpPr>
                <p:nvPr/>
              </p:nvSpPr>
              <p:spPr bwMode="auto">
                <a:xfrm>
                  <a:off x="4600" y="2362"/>
                  <a:ext cx="133" cy="384"/>
                </a:xfrm>
                <a:custGeom>
                  <a:avLst/>
                  <a:gdLst>
                    <a:gd name="T0" fmla="*/ 132 w 133"/>
                    <a:gd name="T1" fmla="*/ 42 h 384"/>
                    <a:gd name="T2" fmla="*/ 120 w 133"/>
                    <a:gd name="T3" fmla="*/ 96 h 384"/>
                    <a:gd name="T4" fmla="*/ 108 w 133"/>
                    <a:gd name="T5" fmla="*/ 198 h 384"/>
                    <a:gd name="T6" fmla="*/ 96 w 133"/>
                    <a:gd name="T7" fmla="*/ 305 h 384"/>
                    <a:gd name="T8" fmla="*/ 72 w 133"/>
                    <a:gd name="T9" fmla="*/ 383 h 384"/>
                    <a:gd name="T10" fmla="*/ 0 w 133"/>
                    <a:gd name="T11" fmla="*/ 335 h 384"/>
                    <a:gd name="T12" fmla="*/ 0 w 133"/>
                    <a:gd name="T13" fmla="*/ 341 h 384"/>
                    <a:gd name="T14" fmla="*/ 24 w 133"/>
                    <a:gd name="T15" fmla="*/ 257 h 384"/>
                    <a:gd name="T16" fmla="*/ 36 w 133"/>
                    <a:gd name="T17" fmla="*/ 144 h 384"/>
                    <a:gd name="T18" fmla="*/ 48 w 133"/>
                    <a:gd name="T19" fmla="*/ 42 h 384"/>
                    <a:gd name="T20" fmla="*/ 60 w 133"/>
                    <a:gd name="T21" fmla="*/ 0 h 384"/>
                    <a:gd name="T22" fmla="*/ 132 w 133"/>
                    <a:gd name="T23" fmla="*/ 36 h 384"/>
                    <a:gd name="T24" fmla="*/ 132 w 133"/>
                    <a:gd name="T25" fmla="*/ 42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384"/>
                    <a:gd name="T41" fmla="*/ 133 w 133"/>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384">
                      <a:moveTo>
                        <a:pt x="132" y="42"/>
                      </a:moveTo>
                      <a:lnTo>
                        <a:pt x="120" y="96"/>
                      </a:lnTo>
                      <a:lnTo>
                        <a:pt x="108" y="198"/>
                      </a:lnTo>
                      <a:lnTo>
                        <a:pt x="96" y="305"/>
                      </a:lnTo>
                      <a:lnTo>
                        <a:pt x="72" y="383"/>
                      </a:lnTo>
                      <a:lnTo>
                        <a:pt x="0" y="335"/>
                      </a:lnTo>
                      <a:lnTo>
                        <a:pt x="0" y="341"/>
                      </a:lnTo>
                      <a:lnTo>
                        <a:pt x="24" y="257"/>
                      </a:lnTo>
                      <a:lnTo>
                        <a:pt x="36" y="144"/>
                      </a:lnTo>
                      <a:lnTo>
                        <a:pt x="48" y="42"/>
                      </a:lnTo>
                      <a:lnTo>
                        <a:pt x="60" y="0"/>
                      </a:lnTo>
                      <a:lnTo>
                        <a:pt x="132" y="36"/>
                      </a:lnTo>
                      <a:lnTo>
                        <a:pt x="132" y="42"/>
                      </a:lnTo>
                    </a:path>
                  </a:pathLst>
                </a:custGeom>
                <a:solidFill>
                  <a:srgbClr val="FFFF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363" name="Freeform 72"/>
                <p:cNvSpPr>
                  <a:spLocks/>
                </p:cNvSpPr>
                <p:nvPr/>
              </p:nvSpPr>
              <p:spPr bwMode="auto">
                <a:xfrm>
                  <a:off x="4510" y="2314"/>
                  <a:ext cx="139" cy="384"/>
                </a:xfrm>
                <a:custGeom>
                  <a:avLst/>
                  <a:gdLst>
                    <a:gd name="T0" fmla="*/ 138 w 139"/>
                    <a:gd name="T1" fmla="*/ 42 h 384"/>
                    <a:gd name="T2" fmla="*/ 126 w 139"/>
                    <a:gd name="T3" fmla="*/ 102 h 384"/>
                    <a:gd name="T4" fmla="*/ 114 w 139"/>
                    <a:gd name="T5" fmla="*/ 198 h 384"/>
                    <a:gd name="T6" fmla="*/ 102 w 139"/>
                    <a:gd name="T7" fmla="*/ 305 h 384"/>
                    <a:gd name="T8" fmla="*/ 78 w 139"/>
                    <a:gd name="T9" fmla="*/ 383 h 384"/>
                    <a:gd name="T10" fmla="*/ 0 w 139"/>
                    <a:gd name="T11" fmla="*/ 335 h 384"/>
                    <a:gd name="T12" fmla="*/ 0 w 139"/>
                    <a:gd name="T13" fmla="*/ 341 h 384"/>
                    <a:gd name="T14" fmla="*/ 30 w 139"/>
                    <a:gd name="T15" fmla="*/ 258 h 384"/>
                    <a:gd name="T16" fmla="*/ 42 w 139"/>
                    <a:gd name="T17" fmla="*/ 144 h 384"/>
                    <a:gd name="T18" fmla="*/ 48 w 139"/>
                    <a:gd name="T19" fmla="*/ 42 h 384"/>
                    <a:gd name="T20" fmla="*/ 66 w 139"/>
                    <a:gd name="T21" fmla="*/ 0 h 384"/>
                    <a:gd name="T22" fmla="*/ 138 w 139"/>
                    <a:gd name="T23" fmla="*/ 36 h 384"/>
                    <a:gd name="T24" fmla="*/ 138 w 139"/>
                    <a:gd name="T25" fmla="*/ 42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
                    <a:gd name="T40" fmla="*/ 0 h 384"/>
                    <a:gd name="T41" fmla="*/ 139 w 139"/>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 h="384">
                      <a:moveTo>
                        <a:pt x="138" y="42"/>
                      </a:moveTo>
                      <a:lnTo>
                        <a:pt x="126" y="102"/>
                      </a:lnTo>
                      <a:lnTo>
                        <a:pt x="114" y="198"/>
                      </a:lnTo>
                      <a:lnTo>
                        <a:pt x="102" y="305"/>
                      </a:lnTo>
                      <a:lnTo>
                        <a:pt x="78" y="383"/>
                      </a:lnTo>
                      <a:lnTo>
                        <a:pt x="0" y="335"/>
                      </a:lnTo>
                      <a:lnTo>
                        <a:pt x="0" y="341"/>
                      </a:lnTo>
                      <a:lnTo>
                        <a:pt x="30" y="258"/>
                      </a:lnTo>
                      <a:lnTo>
                        <a:pt x="42" y="144"/>
                      </a:lnTo>
                      <a:lnTo>
                        <a:pt x="48" y="42"/>
                      </a:lnTo>
                      <a:lnTo>
                        <a:pt x="66" y="0"/>
                      </a:lnTo>
                      <a:lnTo>
                        <a:pt x="138" y="36"/>
                      </a:lnTo>
                      <a:lnTo>
                        <a:pt x="138" y="42"/>
                      </a:lnTo>
                    </a:path>
                  </a:pathLst>
                </a:custGeom>
                <a:solidFill>
                  <a:srgbClr val="FFFF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364" name="Freeform 73"/>
                <p:cNvSpPr>
                  <a:spLocks/>
                </p:cNvSpPr>
                <p:nvPr/>
              </p:nvSpPr>
              <p:spPr bwMode="auto">
                <a:xfrm>
                  <a:off x="4421" y="2267"/>
                  <a:ext cx="144" cy="389"/>
                </a:xfrm>
                <a:custGeom>
                  <a:avLst/>
                  <a:gdLst>
                    <a:gd name="T0" fmla="*/ 143 w 144"/>
                    <a:gd name="T1" fmla="*/ 47 h 389"/>
                    <a:gd name="T2" fmla="*/ 125 w 144"/>
                    <a:gd name="T3" fmla="*/ 101 h 389"/>
                    <a:gd name="T4" fmla="*/ 119 w 144"/>
                    <a:gd name="T5" fmla="*/ 197 h 389"/>
                    <a:gd name="T6" fmla="*/ 107 w 144"/>
                    <a:gd name="T7" fmla="*/ 311 h 389"/>
                    <a:gd name="T8" fmla="*/ 83 w 144"/>
                    <a:gd name="T9" fmla="*/ 388 h 389"/>
                    <a:gd name="T10" fmla="*/ 0 w 144"/>
                    <a:gd name="T11" fmla="*/ 340 h 389"/>
                    <a:gd name="T12" fmla="*/ 5 w 144"/>
                    <a:gd name="T13" fmla="*/ 340 h 389"/>
                    <a:gd name="T14" fmla="*/ 29 w 144"/>
                    <a:gd name="T15" fmla="*/ 257 h 389"/>
                    <a:gd name="T16" fmla="*/ 41 w 144"/>
                    <a:gd name="T17" fmla="*/ 149 h 389"/>
                    <a:gd name="T18" fmla="*/ 53 w 144"/>
                    <a:gd name="T19" fmla="*/ 47 h 389"/>
                    <a:gd name="T20" fmla="*/ 71 w 144"/>
                    <a:gd name="T21" fmla="*/ 0 h 389"/>
                    <a:gd name="T22" fmla="*/ 143 w 144"/>
                    <a:gd name="T23" fmla="*/ 41 h 389"/>
                    <a:gd name="T24" fmla="*/ 143 w 144"/>
                    <a:gd name="T25" fmla="*/ 47 h 3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4"/>
                    <a:gd name="T40" fmla="*/ 0 h 389"/>
                    <a:gd name="T41" fmla="*/ 144 w 144"/>
                    <a:gd name="T42" fmla="*/ 389 h 3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4" h="389">
                      <a:moveTo>
                        <a:pt x="143" y="47"/>
                      </a:moveTo>
                      <a:lnTo>
                        <a:pt x="125" y="101"/>
                      </a:lnTo>
                      <a:lnTo>
                        <a:pt x="119" y="197"/>
                      </a:lnTo>
                      <a:lnTo>
                        <a:pt x="107" y="311"/>
                      </a:lnTo>
                      <a:lnTo>
                        <a:pt x="83" y="388"/>
                      </a:lnTo>
                      <a:lnTo>
                        <a:pt x="0" y="340"/>
                      </a:lnTo>
                      <a:lnTo>
                        <a:pt x="5" y="340"/>
                      </a:lnTo>
                      <a:lnTo>
                        <a:pt x="29" y="257"/>
                      </a:lnTo>
                      <a:lnTo>
                        <a:pt x="41" y="149"/>
                      </a:lnTo>
                      <a:lnTo>
                        <a:pt x="53" y="47"/>
                      </a:lnTo>
                      <a:lnTo>
                        <a:pt x="71" y="0"/>
                      </a:lnTo>
                      <a:lnTo>
                        <a:pt x="143" y="41"/>
                      </a:lnTo>
                      <a:lnTo>
                        <a:pt x="143" y="47"/>
                      </a:lnTo>
                    </a:path>
                  </a:pathLst>
                </a:custGeom>
                <a:solidFill>
                  <a:srgbClr val="FFFF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365" name="Freeform 74" descr="窄横线"/>
                <p:cNvSpPr>
                  <a:spLocks/>
                </p:cNvSpPr>
                <p:nvPr/>
              </p:nvSpPr>
              <p:spPr bwMode="auto">
                <a:xfrm>
                  <a:off x="4331" y="2207"/>
                  <a:ext cx="85" cy="354"/>
                </a:xfrm>
                <a:custGeom>
                  <a:avLst/>
                  <a:gdLst>
                    <a:gd name="T0" fmla="*/ 0 w 85"/>
                    <a:gd name="T1" fmla="*/ 341 h 354"/>
                    <a:gd name="T2" fmla="*/ 6 w 85"/>
                    <a:gd name="T3" fmla="*/ 341 h 354"/>
                    <a:gd name="T4" fmla="*/ 30 w 85"/>
                    <a:gd name="T5" fmla="*/ 257 h 354"/>
                    <a:gd name="T6" fmla="*/ 42 w 85"/>
                    <a:gd name="T7" fmla="*/ 149 h 354"/>
                    <a:gd name="T8" fmla="*/ 54 w 85"/>
                    <a:gd name="T9" fmla="*/ 48 h 354"/>
                    <a:gd name="T10" fmla="*/ 72 w 85"/>
                    <a:gd name="T11" fmla="*/ 0 h 354"/>
                    <a:gd name="T12" fmla="*/ 84 w 85"/>
                    <a:gd name="T13" fmla="*/ 12 h 354"/>
                    <a:gd name="T14" fmla="*/ 78 w 85"/>
                    <a:gd name="T15" fmla="*/ 12 h 354"/>
                    <a:gd name="T16" fmla="*/ 60 w 85"/>
                    <a:gd name="T17" fmla="*/ 54 h 354"/>
                    <a:gd name="T18" fmla="*/ 54 w 85"/>
                    <a:gd name="T19" fmla="*/ 161 h 354"/>
                    <a:gd name="T20" fmla="*/ 42 w 85"/>
                    <a:gd name="T21" fmla="*/ 269 h 354"/>
                    <a:gd name="T22" fmla="*/ 18 w 85"/>
                    <a:gd name="T23" fmla="*/ 353 h 354"/>
                    <a:gd name="T24" fmla="*/ 0 w 85"/>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354"/>
                    <a:gd name="T41" fmla="*/ 85 w 85"/>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354">
                      <a:moveTo>
                        <a:pt x="0" y="341"/>
                      </a:moveTo>
                      <a:lnTo>
                        <a:pt x="6" y="341"/>
                      </a:lnTo>
                      <a:lnTo>
                        <a:pt x="30" y="257"/>
                      </a:lnTo>
                      <a:lnTo>
                        <a:pt x="42" y="149"/>
                      </a:lnTo>
                      <a:lnTo>
                        <a:pt x="54" y="48"/>
                      </a:lnTo>
                      <a:lnTo>
                        <a:pt x="72" y="0"/>
                      </a:lnTo>
                      <a:lnTo>
                        <a:pt x="84" y="12"/>
                      </a:lnTo>
                      <a:lnTo>
                        <a:pt x="78" y="12"/>
                      </a:lnTo>
                      <a:lnTo>
                        <a:pt x="60" y="54"/>
                      </a:lnTo>
                      <a:lnTo>
                        <a:pt x="54" y="161"/>
                      </a:lnTo>
                      <a:lnTo>
                        <a:pt x="42" y="269"/>
                      </a:lnTo>
                      <a:lnTo>
                        <a:pt x="18"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66" name="Freeform 75"/>
                <p:cNvSpPr>
                  <a:spLocks/>
                </p:cNvSpPr>
                <p:nvPr/>
              </p:nvSpPr>
              <p:spPr bwMode="auto">
                <a:xfrm>
                  <a:off x="4331" y="2207"/>
                  <a:ext cx="85" cy="354"/>
                </a:xfrm>
                <a:custGeom>
                  <a:avLst/>
                  <a:gdLst>
                    <a:gd name="T0" fmla="*/ 0 w 85"/>
                    <a:gd name="T1" fmla="*/ 341 h 354"/>
                    <a:gd name="T2" fmla="*/ 6 w 85"/>
                    <a:gd name="T3" fmla="*/ 341 h 354"/>
                    <a:gd name="T4" fmla="*/ 30 w 85"/>
                    <a:gd name="T5" fmla="*/ 257 h 354"/>
                    <a:gd name="T6" fmla="*/ 42 w 85"/>
                    <a:gd name="T7" fmla="*/ 149 h 354"/>
                    <a:gd name="T8" fmla="*/ 54 w 85"/>
                    <a:gd name="T9" fmla="*/ 48 h 354"/>
                    <a:gd name="T10" fmla="*/ 72 w 85"/>
                    <a:gd name="T11" fmla="*/ 0 h 354"/>
                    <a:gd name="T12" fmla="*/ 84 w 85"/>
                    <a:gd name="T13" fmla="*/ 12 h 354"/>
                    <a:gd name="T14" fmla="*/ 78 w 85"/>
                    <a:gd name="T15" fmla="*/ 12 h 354"/>
                    <a:gd name="T16" fmla="*/ 60 w 85"/>
                    <a:gd name="T17" fmla="*/ 54 h 354"/>
                    <a:gd name="T18" fmla="*/ 54 w 85"/>
                    <a:gd name="T19" fmla="*/ 161 h 354"/>
                    <a:gd name="T20" fmla="*/ 42 w 85"/>
                    <a:gd name="T21" fmla="*/ 269 h 354"/>
                    <a:gd name="T22" fmla="*/ 18 w 85"/>
                    <a:gd name="T23" fmla="*/ 353 h 354"/>
                    <a:gd name="T24" fmla="*/ 0 w 85"/>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354"/>
                    <a:gd name="T41" fmla="*/ 85 w 85"/>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354">
                      <a:moveTo>
                        <a:pt x="0" y="341"/>
                      </a:moveTo>
                      <a:lnTo>
                        <a:pt x="6" y="341"/>
                      </a:lnTo>
                      <a:lnTo>
                        <a:pt x="30" y="257"/>
                      </a:lnTo>
                      <a:lnTo>
                        <a:pt x="42" y="149"/>
                      </a:lnTo>
                      <a:lnTo>
                        <a:pt x="54" y="48"/>
                      </a:lnTo>
                      <a:lnTo>
                        <a:pt x="72" y="0"/>
                      </a:lnTo>
                      <a:lnTo>
                        <a:pt x="84" y="12"/>
                      </a:lnTo>
                      <a:lnTo>
                        <a:pt x="78" y="12"/>
                      </a:lnTo>
                      <a:lnTo>
                        <a:pt x="60" y="54"/>
                      </a:lnTo>
                      <a:lnTo>
                        <a:pt x="54" y="161"/>
                      </a:lnTo>
                      <a:lnTo>
                        <a:pt x="42" y="269"/>
                      </a:lnTo>
                      <a:lnTo>
                        <a:pt x="18"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67" name="Freeform 76" descr="窄横线"/>
                <p:cNvSpPr>
                  <a:spLocks/>
                </p:cNvSpPr>
                <p:nvPr/>
              </p:nvSpPr>
              <p:spPr bwMode="auto">
                <a:xfrm>
                  <a:off x="4415" y="2255"/>
                  <a:ext cx="84" cy="353"/>
                </a:xfrm>
                <a:custGeom>
                  <a:avLst/>
                  <a:gdLst>
                    <a:gd name="T0" fmla="*/ 0 w 84"/>
                    <a:gd name="T1" fmla="*/ 340 h 353"/>
                    <a:gd name="T2" fmla="*/ 6 w 84"/>
                    <a:gd name="T3" fmla="*/ 340 h 353"/>
                    <a:gd name="T4" fmla="*/ 29 w 84"/>
                    <a:gd name="T5" fmla="*/ 257 h 353"/>
                    <a:gd name="T6" fmla="*/ 41 w 84"/>
                    <a:gd name="T7" fmla="*/ 149 h 353"/>
                    <a:gd name="T8" fmla="*/ 53 w 84"/>
                    <a:gd name="T9" fmla="*/ 47 h 353"/>
                    <a:gd name="T10" fmla="*/ 71 w 84"/>
                    <a:gd name="T11" fmla="*/ 0 h 353"/>
                    <a:gd name="T12" fmla="*/ 83 w 84"/>
                    <a:gd name="T13" fmla="*/ 12 h 353"/>
                    <a:gd name="T14" fmla="*/ 77 w 84"/>
                    <a:gd name="T15" fmla="*/ 12 h 353"/>
                    <a:gd name="T16" fmla="*/ 59 w 84"/>
                    <a:gd name="T17" fmla="*/ 53 h 353"/>
                    <a:gd name="T18" fmla="*/ 53 w 84"/>
                    <a:gd name="T19" fmla="*/ 161 h 353"/>
                    <a:gd name="T20" fmla="*/ 41 w 84"/>
                    <a:gd name="T21" fmla="*/ 269 h 353"/>
                    <a:gd name="T22" fmla="*/ 17 w 84"/>
                    <a:gd name="T23" fmla="*/ 352 h 353"/>
                    <a:gd name="T24" fmla="*/ 0 w 84"/>
                    <a:gd name="T25" fmla="*/ 340 h 3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353"/>
                    <a:gd name="T41" fmla="*/ 84 w 84"/>
                    <a:gd name="T42" fmla="*/ 353 h 3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353">
                      <a:moveTo>
                        <a:pt x="0" y="340"/>
                      </a:moveTo>
                      <a:lnTo>
                        <a:pt x="6" y="340"/>
                      </a:lnTo>
                      <a:lnTo>
                        <a:pt x="29" y="257"/>
                      </a:lnTo>
                      <a:lnTo>
                        <a:pt x="41" y="149"/>
                      </a:lnTo>
                      <a:lnTo>
                        <a:pt x="53" y="47"/>
                      </a:lnTo>
                      <a:lnTo>
                        <a:pt x="71" y="0"/>
                      </a:lnTo>
                      <a:lnTo>
                        <a:pt x="83" y="12"/>
                      </a:lnTo>
                      <a:lnTo>
                        <a:pt x="77" y="12"/>
                      </a:lnTo>
                      <a:lnTo>
                        <a:pt x="59" y="53"/>
                      </a:lnTo>
                      <a:lnTo>
                        <a:pt x="53" y="161"/>
                      </a:lnTo>
                      <a:lnTo>
                        <a:pt x="41" y="269"/>
                      </a:lnTo>
                      <a:lnTo>
                        <a:pt x="17" y="352"/>
                      </a:lnTo>
                      <a:lnTo>
                        <a:pt x="0" y="340"/>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68" name="Freeform 77"/>
                <p:cNvSpPr>
                  <a:spLocks/>
                </p:cNvSpPr>
                <p:nvPr/>
              </p:nvSpPr>
              <p:spPr bwMode="auto">
                <a:xfrm>
                  <a:off x="4415" y="2255"/>
                  <a:ext cx="84" cy="353"/>
                </a:xfrm>
                <a:custGeom>
                  <a:avLst/>
                  <a:gdLst>
                    <a:gd name="T0" fmla="*/ 0 w 84"/>
                    <a:gd name="T1" fmla="*/ 340 h 353"/>
                    <a:gd name="T2" fmla="*/ 6 w 84"/>
                    <a:gd name="T3" fmla="*/ 340 h 353"/>
                    <a:gd name="T4" fmla="*/ 29 w 84"/>
                    <a:gd name="T5" fmla="*/ 257 h 353"/>
                    <a:gd name="T6" fmla="*/ 41 w 84"/>
                    <a:gd name="T7" fmla="*/ 149 h 353"/>
                    <a:gd name="T8" fmla="*/ 53 w 84"/>
                    <a:gd name="T9" fmla="*/ 47 h 353"/>
                    <a:gd name="T10" fmla="*/ 71 w 84"/>
                    <a:gd name="T11" fmla="*/ 0 h 353"/>
                    <a:gd name="T12" fmla="*/ 83 w 84"/>
                    <a:gd name="T13" fmla="*/ 12 h 353"/>
                    <a:gd name="T14" fmla="*/ 77 w 84"/>
                    <a:gd name="T15" fmla="*/ 12 h 353"/>
                    <a:gd name="T16" fmla="*/ 59 w 84"/>
                    <a:gd name="T17" fmla="*/ 53 h 353"/>
                    <a:gd name="T18" fmla="*/ 53 w 84"/>
                    <a:gd name="T19" fmla="*/ 161 h 353"/>
                    <a:gd name="T20" fmla="*/ 41 w 84"/>
                    <a:gd name="T21" fmla="*/ 269 h 353"/>
                    <a:gd name="T22" fmla="*/ 17 w 84"/>
                    <a:gd name="T23" fmla="*/ 352 h 353"/>
                    <a:gd name="T24" fmla="*/ 0 w 84"/>
                    <a:gd name="T25" fmla="*/ 340 h 3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353"/>
                    <a:gd name="T41" fmla="*/ 84 w 84"/>
                    <a:gd name="T42" fmla="*/ 353 h 3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353">
                      <a:moveTo>
                        <a:pt x="0" y="340"/>
                      </a:moveTo>
                      <a:lnTo>
                        <a:pt x="6" y="340"/>
                      </a:lnTo>
                      <a:lnTo>
                        <a:pt x="29" y="257"/>
                      </a:lnTo>
                      <a:lnTo>
                        <a:pt x="41" y="149"/>
                      </a:lnTo>
                      <a:lnTo>
                        <a:pt x="53" y="47"/>
                      </a:lnTo>
                      <a:lnTo>
                        <a:pt x="71" y="0"/>
                      </a:lnTo>
                      <a:lnTo>
                        <a:pt x="83" y="12"/>
                      </a:lnTo>
                      <a:lnTo>
                        <a:pt x="77" y="12"/>
                      </a:lnTo>
                      <a:lnTo>
                        <a:pt x="59" y="53"/>
                      </a:lnTo>
                      <a:lnTo>
                        <a:pt x="53" y="161"/>
                      </a:lnTo>
                      <a:lnTo>
                        <a:pt x="41" y="269"/>
                      </a:lnTo>
                      <a:lnTo>
                        <a:pt x="17" y="352"/>
                      </a:lnTo>
                      <a:lnTo>
                        <a:pt x="0" y="34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69" name="Freeform 78" descr="窄横线"/>
                <p:cNvSpPr>
                  <a:spLocks/>
                </p:cNvSpPr>
                <p:nvPr/>
              </p:nvSpPr>
              <p:spPr bwMode="auto">
                <a:xfrm>
                  <a:off x="4498" y="2302"/>
                  <a:ext cx="85" cy="354"/>
                </a:xfrm>
                <a:custGeom>
                  <a:avLst/>
                  <a:gdLst>
                    <a:gd name="T0" fmla="*/ 0 w 85"/>
                    <a:gd name="T1" fmla="*/ 341 h 354"/>
                    <a:gd name="T2" fmla="*/ 6 w 85"/>
                    <a:gd name="T3" fmla="*/ 341 h 354"/>
                    <a:gd name="T4" fmla="*/ 30 w 85"/>
                    <a:gd name="T5" fmla="*/ 264 h 354"/>
                    <a:gd name="T6" fmla="*/ 42 w 85"/>
                    <a:gd name="T7" fmla="*/ 144 h 354"/>
                    <a:gd name="T8" fmla="*/ 54 w 85"/>
                    <a:gd name="T9" fmla="*/ 48 h 354"/>
                    <a:gd name="T10" fmla="*/ 72 w 85"/>
                    <a:gd name="T11" fmla="*/ 0 h 354"/>
                    <a:gd name="T12" fmla="*/ 72 w 85"/>
                    <a:gd name="T13" fmla="*/ 6 h 354"/>
                    <a:gd name="T14" fmla="*/ 84 w 85"/>
                    <a:gd name="T15" fmla="*/ 12 h 354"/>
                    <a:gd name="T16" fmla="*/ 78 w 85"/>
                    <a:gd name="T17" fmla="*/ 12 h 354"/>
                    <a:gd name="T18" fmla="*/ 60 w 85"/>
                    <a:gd name="T19" fmla="*/ 60 h 354"/>
                    <a:gd name="T20" fmla="*/ 54 w 85"/>
                    <a:gd name="T21" fmla="*/ 156 h 354"/>
                    <a:gd name="T22" fmla="*/ 42 w 85"/>
                    <a:gd name="T23" fmla="*/ 276 h 354"/>
                    <a:gd name="T24" fmla="*/ 18 w 85"/>
                    <a:gd name="T25" fmla="*/ 353 h 354"/>
                    <a:gd name="T26" fmla="*/ 0 w 85"/>
                    <a:gd name="T27" fmla="*/ 341 h 3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54"/>
                    <a:gd name="T44" fmla="*/ 85 w 85"/>
                    <a:gd name="T45" fmla="*/ 354 h 3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54">
                      <a:moveTo>
                        <a:pt x="0" y="341"/>
                      </a:moveTo>
                      <a:lnTo>
                        <a:pt x="6" y="341"/>
                      </a:lnTo>
                      <a:lnTo>
                        <a:pt x="30" y="264"/>
                      </a:lnTo>
                      <a:lnTo>
                        <a:pt x="42" y="144"/>
                      </a:lnTo>
                      <a:lnTo>
                        <a:pt x="54" y="48"/>
                      </a:lnTo>
                      <a:lnTo>
                        <a:pt x="72" y="0"/>
                      </a:lnTo>
                      <a:lnTo>
                        <a:pt x="72" y="6"/>
                      </a:lnTo>
                      <a:lnTo>
                        <a:pt x="84" y="12"/>
                      </a:lnTo>
                      <a:lnTo>
                        <a:pt x="78" y="12"/>
                      </a:lnTo>
                      <a:lnTo>
                        <a:pt x="60" y="60"/>
                      </a:lnTo>
                      <a:lnTo>
                        <a:pt x="54" y="156"/>
                      </a:lnTo>
                      <a:lnTo>
                        <a:pt x="42" y="276"/>
                      </a:lnTo>
                      <a:lnTo>
                        <a:pt x="18"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70" name="Freeform 79"/>
                <p:cNvSpPr>
                  <a:spLocks/>
                </p:cNvSpPr>
                <p:nvPr/>
              </p:nvSpPr>
              <p:spPr bwMode="auto">
                <a:xfrm>
                  <a:off x="4498" y="2302"/>
                  <a:ext cx="85" cy="354"/>
                </a:xfrm>
                <a:custGeom>
                  <a:avLst/>
                  <a:gdLst>
                    <a:gd name="T0" fmla="*/ 0 w 85"/>
                    <a:gd name="T1" fmla="*/ 341 h 354"/>
                    <a:gd name="T2" fmla="*/ 6 w 85"/>
                    <a:gd name="T3" fmla="*/ 341 h 354"/>
                    <a:gd name="T4" fmla="*/ 30 w 85"/>
                    <a:gd name="T5" fmla="*/ 264 h 354"/>
                    <a:gd name="T6" fmla="*/ 42 w 85"/>
                    <a:gd name="T7" fmla="*/ 144 h 354"/>
                    <a:gd name="T8" fmla="*/ 54 w 85"/>
                    <a:gd name="T9" fmla="*/ 48 h 354"/>
                    <a:gd name="T10" fmla="*/ 72 w 85"/>
                    <a:gd name="T11" fmla="*/ 0 h 354"/>
                    <a:gd name="T12" fmla="*/ 72 w 85"/>
                    <a:gd name="T13" fmla="*/ 6 h 354"/>
                    <a:gd name="T14" fmla="*/ 84 w 85"/>
                    <a:gd name="T15" fmla="*/ 12 h 354"/>
                    <a:gd name="T16" fmla="*/ 78 w 85"/>
                    <a:gd name="T17" fmla="*/ 12 h 354"/>
                    <a:gd name="T18" fmla="*/ 60 w 85"/>
                    <a:gd name="T19" fmla="*/ 60 h 354"/>
                    <a:gd name="T20" fmla="*/ 54 w 85"/>
                    <a:gd name="T21" fmla="*/ 156 h 354"/>
                    <a:gd name="T22" fmla="*/ 42 w 85"/>
                    <a:gd name="T23" fmla="*/ 276 h 354"/>
                    <a:gd name="T24" fmla="*/ 18 w 85"/>
                    <a:gd name="T25" fmla="*/ 353 h 354"/>
                    <a:gd name="T26" fmla="*/ 0 w 85"/>
                    <a:gd name="T27" fmla="*/ 341 h 3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54"/>
                    <a:gd name="T44" fmla="*/ 85 w 85"/>
                    <a:gd name="T45" fmla="*/ 354 h 3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54">
                      <a:moveTo>
                        <a:pt x="0" y="341"/>
                      </a:moveTo>
                      <a:lnTo>
                        <a:pt x="6" y="341"/>
                      </a:lnTo>
                      <a:lnTo>
                        <a:pt x="30" y="264"/>
                      </a:lnTo>
                      <a:lnTo>
                        <a:pt x="42" y="144"/>
                      </a:lnTo>
                      <a:lnTo>
                        <a:pt x="54" y="48"/>
                      </a:lnTo>
                      <a:lnTo>
                        <a:pt x="72" y="0"/>
                      </a:lnTo>
                      <a:lnTo>
                        <a:pt x="72" y="6"/>
                      </a:lnTo>
                      <a:lnTo>
                        <a:pt x="84" y="12"/>
                      </a:lnTo>
                      <a:lnTo>
                        <a:pt x="78" y="12"/>
                      </a:lnTo>
                      <a:lnTo>
                        <a:pt x="60" y="60"/>
                      </a:lnTo>
                      <a:lnTo>
                        <a:pt x="54" y="156"/>
                      </a:lnTo>
                      <a:lnTo>
                        <a:pt x="42" y="276"/>
                      </a:lnTo>
                      <a:lnTo>
                        <a:pt x="18"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71" name="Freeform 80" descr="窄横线"/>
                <p:cNvSpPr>
                  <a:spLocks/>
                </p:cNvSpPr>
                <p:nvPr/>
              </p:nvSpPr>
              <p:spPr bwMode="auto">
                <a:xfrm>
                  <a:off x="4582" y="2350"/>
                  <a:ext cx="79" cy="354"/>
                </a:xfrm>
                <a:custGeom>
                  <a:avLst/>
                  <a:gdLst>
                    <a:gd name="T0" fmla="*/ 0 w 79"/>
                    <a:gd name="T1" fmla="*/ 341 h 354"/>
                    <a:gd name="T2" fmla="*/ 6 w 79"/>
                    <a:gd name="T3" fmla="*/ 341 h 354"/>
                    <a:gd name="T4" fmla="*/ 30 w 79"/>
                    <a:gd name="T5" fmla="*/ 263 h 354"/>
                    <a:gd name="T6" fmla="*/ 42 w 79"/>
                    <a:gd name="T7" fmla="*/ 144 h 354"/>
                    <a:gd name="T8" fmla="*/ 54 w 79"/>
                    <a:gd name="T9" fmla="*/ 48 h 354"/>
                    <a:gd name="T10" fmla="*/ 66 w 79"/>
                    <a:gd name="T11" fmla="*/ 0 h 354"/>
                    <a:gd name="T12" fmla="*/ 66 w 79"/>
                    <a:gd name="T13" fmla="*/ 6 h 354"/>
                    <a:gd name="T14" fmla="*/ 78 w 79"/>
                    <a:gd name="T15" fmla="*/ 12 h 354"/>
                    <a:gd name="T16" fmla="*/ 72 w 79"/>
                    <a:gd name="T17" fmla="*/ 12 h 354"/>
                    <a:gd name="T18" fmla="*/ 60 w 79"/>
                    <a:gd name="T19" fmla="*/ 60 h 354"/>
                    <a:gd name="T20" fmla="*/ 54 w 79"/>
                    <a:gd name="T21" fmla="*/ 156 h 354"/>
                    <a:gd name="T22" fmla="*/ 42 w 79"/>
                    <a:gd name="T23" fmla="*/ 275 h 354"/>
                    <a:gd name="T24" fmla="*/ 18 w 79"/>
                    <a:gd name="T25" fmla="*/ 353 h 354"/>
                    <a:gd name="T26" fmla="*/ 0 w 79"/>
                    <a:gd name="T27" fmla="*/ 341 h 3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354"/>
                    <a:gd name="T44" fmla="*/ 79 w 79"/>
                    <a:gd name="T45" fmla="*/ 354 h 3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354">
                      <a:moveTo>
                        <a:pt x="0" y="341"/>
                      </a:moveTo>
                      <a:lnTo>
                        <a:pt x="6" y="341"/>
                      </a:lnTo>
                      <a:lnTo>
                        <a:pt x="30" y="263"/>
                      </a:lnTo>
                      <a:lnTo>
                        <a:pt x="42" y="144"/>
                      </a:lnTo>
                      <a:lnTo>
                        <a:pt x="54" y="48"/>
                      </a:lnTo>
                      <a:lnTo>
                        <a:pt x="66" y="0"/>
                      </a:lnTo>
                      <a:lnTo>
                        <a:pt x="66" y="6"/>
                      </a:lnTo>
                      <a:lnTo>
                        <a:pt x="78" y="12"/>
                      </a:lnTo>
                      <a:lnTo>
                        <a:pt x="72" y="12"/>
                      </a:lnTo>
                      <a:lnTo>
                        <a:pt x="60" y="60"/>
                      </a:lnTo>
                      <a:lnTo>
                        <a:pt x="54" y="156"/>
                      </a:lnTo>
                      <a:lnTo>
                        <a:pt x="42" y="275"/>
                      </a:lnTo>
                      <a:lnTo>
                        <a:pt x="18"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72" name="Freeform 81"/>
                <p:cNvSpPr>
                  <a:spLocks/>
                </p:cNvSpPr>
                <p:nvPr/>
              </p:nvSpPr>
              <p:spPr bwMode="auto">
                <a:xfrm>
                  <a:off x="4582" y="2350"/>
                  <a:ext cx="79" cy="354"/>
                </a:xfrm>
                <a:custGeom>
                  <a:avLst/>
                  <a:gdLst>
                    <a:gd name="T0" fmla="*/ 0 w 79"/>
                    <a:gd name="T1" fmla="*/ 341 h 354"/>
                    <a:gd name="T2" fmla="*/ 6 w 79"/>
                    <a:gd name="T3" fmla="*/ 341 h 354"/>
                    <a:gd name="T4" fmla="*/ 30 w 79"/>
                    <a:gd name="T5" fmla="*/ 263 h 354"/>
                    <a:gd name="T6" fmla="*/ 42 w 79"/>
                    <a:gd name="T7" fmla="*/ 144 h 354"/>
                    <a:gd name="T8" fmla="*/ 54 w 79"/>
                    <a:gd name="T9" fmla="*/ 48 h 354"/>
                    <a:gd name="T10" fmla="*/ 66 w 79"/>
                    <a:gd name="T11" fmla="*/ 0 h 354"/>
                    <a:gd name="T12" fmla="*/ 66 w 79"/>
                    <a:gd name="T13" fmla="*/ 6 h 354"/>
                    <a:gd name="T14" fmla="*/ 78 w 79"/>
                    <a:gd name="T15" fmla="*/ 12 h 354"/>
                    <a:gd name="T16" fmla="*/ 72 w 79"/>
                    <a:gd name="T17" fmla="*/ 12 h 354"/>
                    <a:gd name="T18" fmla="*/ 60 w 79"/>
                    <a:gd name="T19" fmla="*/ 60 h 354"/>
                    <a:gd name="T20" fmla="*/ 54 w 79"/>
                    <a:gd name="T21" fmla="*/ 156 h 354"/>
                    <a:gd name="T22" fmla="*/ 42 w 79"/>
                    <a:gd name="T23" fmla="*/ 275 h 354"/>
                    <a:gd name="T24" fmla="*/ 18 w 79"/>
                    <a:gd name="T25" fmla="*/ 353 h 354"/>
                    <a:gd name="T26" fmla="*/ 0 w 79"/>
                    <a:gd name="T27" fmla="*/ 341 h 3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354"/>
                    <a:gd name="T44" fmla="*/ 79 w 79"/>
                    <a:gd name="T45" fmla="*/ 354 h 3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354">
                      <a:moveTo>
                        <a:pt x="0" y="341"/>
                      </a:moveTo>
                      <a:lnTo>
                        <a:pt x="6" y="341"/>
                      </a:lnTo>
                      <a:lnTo>
                        <a:pt x="30" y="263"/>
                      </a:lnTo>
                      <a:lnTo>
                        <a:pt x="42" y="144"/>
                      </a:lnTo>
                      <a:lnTo>
                        <a:pt x="54" y="48"/>
                      </a:lnTo>
                      <a:lnTo>
                        <a:pt x="66" y="0"/>
                      </a:lnTo>
                      <a:lnTo>
                        <a:pt x="66" y="6"/>
                      </a:lnTo>
                      <a:lnTo>
                        <a:pt x="78" y="12"/>
                      </a:lnTo>
                      <a:lnTo>
                        <a:pt x="72" y="12"/>
                      </a:lnTo>
                      <a:lnTo>
                        <a:pt x="60" y="60"/>
                      </a:lnTo>
                      <a:lnTo>
                        <a:pt x="54" y="156"/>
                      </a:lnTo>
                      <a:lnTo>
                        <a:pt x="42" y="275"/>
                      </a:lnTo>
                      <a:lnTo>
                        <a:pt x="18"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73" name="Freeform 82" descr="窄横线"/>
                <p:cNvSpPr>
                  <a:spLocks/>
                </p:cNvSpPr>
                <p:nvPr/>
              </p:nvSpPr>
              <p:spPr bwMode="auto">
                <a:xfrm>
                  <a:off x="4666" y="2404"/>
                  <a:ext cx="79" cy="354"/>
                </a:xfrm>
                <a:custGeom>
                  <a:avLst/>
                  <a:gdLst>
                    <a:gd name="T0" fmla="*/ 0 w 79"/>
                    <a:gd name="T1" fmla="*/ 341 h 354"/>
                    <a:gd name="T2" fmla="*/ 24 w 79"/>
                    <a:gd name="T3" fmla="*/ 257 h 354"/>
                    <a:gd name="T4" fmla="*/ 36 w 79"/>
                    <a:gd name="T5" fmla="*/ 144 h 354"/>
                    <a:gd name="T6" fmla="*/ 48 w 79"/>
                    <a:gd name="T7" fmla="*/ 36 h 354"/>
                    <a:gd name="T8" fmla="*/ 66 w 79"/>
                    <a:gd name="T9" fmla="*/ 0 h 354"/>
                    <a:gd name="T10" fmla="*/ 72 w 79"/>
                    <a:gd name="T11" fmla="*/ 0 h 354"/>
                    <a:gd name="T12" fmla="*/ 78 w 79"/>
                    <a:gd name="T13" fmla="*/ 12 h 354"/>
                    <a:gd name="T14" fmla="*/ 78 w 79"/>
                    <a:gd name="T15" fmla="*/ 6 h 354"/>
                    <a:gd name="T16" fmla="*/ 60 w 79"/>
                    <a:gd name="T17" fmla="*/ 48 h 354"/>
                    <a:gd name="T18" fmla="*/ 48 w 79"/>
                    <a:gd name="T19" fmla="*/ 156 h 354"/>
                    <a:gd name="T20" fmla="*/ 36 w 79"/>
                    <a:gd name="T21" fmla="*/ 269 h 354"/>
                    <a:gd name="T22" fmla="*/ 12 w 79"/>
                    <a:gd name="T23" fmla="*/ 353 h 354"/>
                    <a:gd name="T24" fmla="*/ 0 w 79"/>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354"/>
                    <a:gd name="T41" fmla="*/ 79 w 79"/>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354">
                      <a:moveTo>
                        <a:pt x="0" y="341"/>
                      </a:moveTo>
                      <a:lnTo>
                        <a:pt x="24" y="257"/>
                      </a:lnTo>
                      <a:lnTo>
                        <a:pt x="36" y="144"/>
                      </a:lnTo>
                      <a:lnTo>
                        <a:pt x="48" y="36"/>
                      </a:lnTo>
                      <a:lnTo>
                        <a:pt x="66" y="0"/>
                      </a:lnTo>
                      <a:lnTo>
                        <a:pt x="72" y="0"/>
                      </a:lnTo>
                      <a:lnTo>
                        <a:pt x="78" y="12"/>
                      </a:lnTo>
                      <a:lnTo>
                        <a:pt x="78" y="6"/>
                      </a:lnTo>
                      <a:lnTo>
                        <a:pt x="60" y="48"/>
                      </a:lnTo>
                      <a:lnTo>
                        <a:pt x="48" y="156"/>
                      </a:lnTo>
                      <a:lnTo>
                        <a:pt x="36" y="269"/>
                      </a:lnTo>
                      <a:lnTo>
                        <a:pt x="12"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74" name="Freeform 83"/>
                <p:cNvSpPr>
                  <a:spLocks/>
                </p:cNvSpPr>
                <p:nvPr/>
              </p:nvSpPr>
              <p:spPr bwMode="auto">
                <a:xfrm>
                  <a:off x="4666" y="2404"/>
                  <a:ext cx="79" cy="354"/>
                </a:xfrm>
                <a:custGeom>
                  <a:avLst/>
                  <a:gdLst>
                    <a:gd name="T0" fmla="*/ 0 w 79"/>
                    <a:gd name="T1" fmla="*/ 341 h 354"/>
                    <a:gd name="T2" fmla="*/ 24 w 79"/>
                    <a:gd name="T3" fmla="*/ 257 h 354"/>
                    <a:gd name="T4" fmla="*/ 36 w 79"/>
                    <a:gd name="T5" fmla="*/ 144 h 354"/>
                    <a:gd name="T6" fmla="*/ 48 w 79"/>
                    <a:gd name="T7" fmla="*/ 36 h 354"/>
                    <a:gd name="T8" fmla="*/ 66 w 79"/>
                    <a:gd name="T9" fmla="*/ 0 h 354"/>
                    <a:gd name="T10" fmla="*/ 72 w 79"/>
                    <a:gd name="T11" fmla="*/ 0 h 354"/>
                    <a:gd name="T12" fmla="*/ 78 w 79"/>
                    <a:gd name="T13" fmla="*/ 12 h 354"/>
                    <a:gd name="T14" fmla="*/ 78 w 79"/>
                    <a:gd name="T15" fmla="*/ 6 h 354"/>
                    <a:gd name="T16" fmla="*/ 60 w 79"/>
                    <a:gd name="T17" fmla="*/ 48 h 354"/>
                    <a:gd name="T18" fmla="*/ 48 w 79"/>
                    <a:gd name="T19" fmla="*/ 156 h 354"/>
                    <a:gd name="T20" fmla="*/ 36 w 79"/>
                    <a:gd name="T21" fmla="*/ 269 h 354"/>
                    <a:gd name="T22" fmla="*/ 12 w 79"/>
                    <a:gd name="T23" fmla="*/ 353 h 354"/>
                    <a:gd name="T24" fmla="*/ 0 w 79"/>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354"/>
                    <a:gd name="T41" fmla="*/ 79 w 79"/>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354">
                      <a:moveTo>
                        <a:pt x="0" y="341"/>
                      </a:moveTo>
                      <a:lnTo>
                        <a:pt x="24" y="257"/>
                      </a:lnTo>
                      <a:lnTo>
                        <a:pt x="36" y="144"/>
                      </a:lnTo>
                      <a:lnTo>
                        <a:pt x="48" y="36"/>
                      </a:lnTo>
                      <a:lnTo>
                        <a:pt x="66" y="0"/>
                      </a:lnTo>
                      <a:lnTo>
                        <a:pt x="72" y="0"/>
                      </a:lnTo>
                      <a:lnTo>
                        <a:pt x="78" y="12"/>
                      </a:lnTo>
                      <a:lnTo>
                        <a:pt x="78" y="6"/>
                      </a:lnTo>
                      <a:lnTo>
                        <a:pt x="60" y="48"/>
                      </a:lnTo>
                      <a:lnTo>
                        <a:pt x="48" y="156"/>
                      </a:lnTo>
                      <a:lnTo>
                        <a:pt x="36" y="269"/>
                      </a:lnTo>
                      <a:lnTo>
                        <a:pt x="12"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75" name="Freeform 84"/>
                <p:cNvSpPr>
                  <a:spLocks/>
                </p:cNvSpPr>
                <p:nvPr/>
              </p:nvSpPr>
              <p:spPr bwMode="auto">
                <a:xfrm>
                  <a:off x="4133" y="2225"/>
                  <a:ext cx="582" cy="641"/>
                </a:xfrm>
                <a:custGeom>
                  <a:avLst/>
                  <a:gdLst>
                    <a:gd name="T0" fmla="*/ 72 w 582"/>
                    <a:gd name="T1" fmla="*/ 0 h 641"/>
                    <a:gd name="T2" fmla="*/ 581 w 582"/>
                    <a:gd name="T3" fmla="*/ 293 h 641"/>
                    <a:gd name="T4" fmla="*/ 575 w 582"/>
                    <a:gd name="T5" fmla="*/ 293 h 641"/>
                    <a:gd name="T6" fmla="*/ 557 w 582"/>
                    <a:gd name="T7" fmla="*/ 335 h 641"/>
                    <a:gd name="T8" fmla="*/ 545 w 582"/>
                    <a:gd name="T9" fmla="*/ 442 h 641"/>
                    <a:gd name="T10" fmla="*/ 533 w 582"/>
                    <a:gd name="T11" fmla="*/ 562 h 641"/>
                    <a:gd name="T12" fmla="*/ 515 w 582"/>
                    <a:gd name="T13" fmla="*/ 640 h 641"/>
                    <a:gd name="T14" fmla="*/ 0 w 582"/>
                    <a:gd name="T15" fmla="*/ 341 h 641"/>
                    <a:gd name="T16" fmla="*/ 6 w 582"/>
                    <a:gd name="T17" fmla="*/ 341 h 641"/>
                    <a:gd name="T18" fmla="*/ 30 w 582"/>
                    <a:gd name="T19" fmla="*/ 257 h 641"/>
                    <a:gd name="T20" fmla="*/ 42 w 582"/>
                    <a:gd name="T21" fmla="*/ 149 h 641"/>
                    <a:gd name="T22" fmla="*/ 48 w 582"/>
                    <a:gd name="T23" fmla="*/ 42 h 641"/>
                    <a:gd name="T24" fmla="*/ 66 w 582"/>
                    <a:gd name="T25" fmla="*/ 0 h 641"/>
                    <a:gd name="T26" fmla="*/ 72 w 582"/>
                    <a:gd name="T27" fmla="*/ 0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2"/>
                    <a:gd name="T43" fmla="*/ 0 h 641"/>
                    <a:gd name="T44" fmla="*/ 582 w 582"/>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2" h="641">
                      <a:moveTo>
                        <a:pt x="72" y="0"/>
                      </a:moveTo>
                      <a:lnTo>
                        <a:pt x="581" y="293"/>
                      </a:lnTo>
                      <a:lnTo>
                        <a:pt x="575" y="293"/>
                      </a:lnTo>
                      <a:lnTo>
                        <a:pt x="557" y="335"/>
                      </a:lnTo>
                      <a:lnTo>
                        <a:pt x="545" y="442"/>
                      </a:lnTo>
                      <a:lnTo>
                        <a:pt x="533" y="562"/>
                      </a:lnTo>
                      <a:lnTo>
                        <a:pt x="515" y="640"/>
                      </a:lnTo>
                      <a:lnTo>
                        <a:pt x="0" y="341"/>
                      </a:lnTo>
                      <a:lnTo>
                        <a:pt x="6" y="341"/>
                      </a:lnTo>
                      <a:lnTo>
                        <a:pt x="30" y="257"/>
                      </a:lnTo>
                      <a:lnTo>
                        <a:pt x="42" y="149"/>
                      </a:lnTo>
                      <a:lnTo>
                        <a:pt x="48" y="42"/>
                      </a:lnTo>
                      <a:lnTo>
                        <a:pt x="66" y="0"/>
                      </a:lnTo>
                      <a:lnTo>
                        <a:pt x="72" y="0"/>
                      </a:lnTo>
                    </a:path>
                  </a:pathLst>
                </a:custGeom>
                <a:solidFill>
                  <a:srgbClr val="868686"/>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76" name="Freeform 85"/>
                <p:cNvSpPr>
                  <a:spLocks/>
                </p:cNvSpPr>
                <p:nvPr/>
              </p:nvSpPr>
              <p:spPr bwMode="auto">
                <a:xfrm>
                  <a:off x="4138" y="2230"/>
                  <a:ext cx="145" cy="390"/>
                </a:xfrm>
                <a:custGeom>
                  <a:avLst/>
                  <a:gdLst>
                    <a:gd name="T0" fmla="*/ 144 w 145"/>
                    <a:gd name="T1" fmla="*/ 42 h 390"/>
                    <a:gd name="T2" fmla="*/ 126 w 145"/>
                    <a:gd name="T3" fmla="*/ 96 h 390"/>
                    <a:gd name="T4" fmla="*/ 120 w 145"/>
                    <a:gd name="T5" fmla="*/ 203 h 390"/>
                    <a:gd name="T6" fmla="*/ 108 w 145"/>
                    <a:gd name="T7" fmla="*/ 311 h 390"/>
                    <a:gd name="T8" fmla="*/ 84 w 145"/>
                    <a:gd name="T9" fmla="*/ 389 h 390"/>
                    <a:gd name="T10" fmla="*/ 0 w 145"/>
                    <a:gd name="T11" fmla="*/ 341 h 390"/>
                    <a:gd name="T12" fmla="*/ 6 w 145"/>
                    <a:gd name="T13" fmla="*/ 341 h 390"/>
                    <a:gd name="T14" fmla="*/ 30 w 145"/>
                    <a:gd name="T15" fmla="*/ 263 h 390"/>
                    <a:gd name="T16" fmla="*/ 42 w 145"/>
                    <a:gd name="T17" fmla="*/ 144 h 390"/>
                    <a:gd name="T18" fmla="*/ 54 w 145"/>
                    <a:gd name="T19" fmla="*/ 42 h 390"/>
                    <a:gd name="T20" fmla="*/ 72 w 145"/>
                    <a:gd name="T21" fmla="*/ 0 h 390"/>
                    <a:gd name="T22" fmla="*/ 72 w 145"/>
                    <a:gd name="T23" fmla="*/ 6 h 390"/>
                    <a:gd name="T24" fmla="*/ 138 w 145"/>
                    <a:gd name="T25" fmla="*/ 36 h 390"/>
                    <a:gd name="T26" fmla="*/ 144 w 145"/>
                    <a:gd name="T27" fmla="*/ 42 h 3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
                    <a:gd name="T43" fmla="*/ 0 h 390"/>
                    <a:gd name="T44" fmla="*/ 145 w 145"/>
                    <a:gd name="T45" fmla="*/ 390 h 3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 h="390">
                      <a:moveTo>
                        <a:pt x="144" y="42"/>
                      </a:moveTo>
                      <a:lnTo>
                        <a:pt x="126" y="96"/>
                      </a:lnTo>
                      <a:lnTo>
                        <a:pt x="120" y="203"/>
                      </a:lnTo>
                      <a:lnTo>
                        <a:pt x="108" y="311"/>
                      </a:lnTo>
                      <a:lnTo>
                        <a:pt x="84" y="389"/>
                      </a:lnTo>
                      <a:lnTo>
                        <a:pt x="0" y="341"/>
                      </a:lnTo>
                      <a:lnTo>
                        <a:pt x="6" y="341"/>
                      </a:lnTo>
                      <a:lnTo>
                        <a:pt x="30" y="263"/>
                      </a:lnTo>
                      <a:lnTo>
                        <a:pt x="42" y="144"/>
                      </a:lnTo>
                      <a:lnTo>
                        <a:pt x="54" y="42"/>
                      </a:lnTo>
                      <a:lnTo>
                        <a:pt x="72" y="0"/>
                      </a:lnTo>
                      <a:lnTo>
                        <a:pt x="72" y="6"/>
                      </a:lnTo>
                      <a:lnTo>
                        <a:pt x="138" y="36"/>
                      </a:lnTo>
                      <a:lnTo>
                        <a:pt x="144" y="42"/>
                      </a:lnTo>
                    </a:path>
                  </a:pathLst>
                </a:custGeom>
                <a:solidFill>
                  <a:srgbClr val="FF66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77" name="Freeform 86"/>
                <p:cNvSpPr>
                  <a:spLocks/>
                </p:cNvSpPr>
                <p:nvPr/>
              </p:nvSpPr>
              <p:spPr bwMode="auto">
                <a:xfrm>
                  <a:off x="4133" y="2225"/>
                  <a:ext cx="582" cy="641"/>
                </a:xfrm>
                <a:custGeom>
                  <a:avLst/>
                  <a:gdLst>
                    <a:gd name="T0" fmla="*/ 72 w 582"/>
                    <a:gd name="T1" fmla="*/ 0 h 641"/>
                    <a:gd name="T2" fmla="*/ 581 w 582"/>
                    <a:gd name="T3" fmla="*/ 293 h 641"/>
                    <a:gd name="T4" fmla="*/ 575 w 582"/>
                    <a:gd name="T5" fmla="*/ 293 h 641"/>
                    <a:gd name="T6" fmla="*/ 557 w 582"/>
                    <a:gd name="T7" fmla="*/ 335 h 641"/>
                    <a:gd name="T8" fmla="*/ 545 w 582"/>
                    <a:gd name="T9" fmla="*/ 442 h 641"/>
                    <a:gd name="T10" fmla="*/ 533 w 582"/>
                    <a:gd name="T11" fmla="*/ 562 h 641"/>
                    <a:gd name="T12" fmla="*/ 515 w 582"/>
                    <a:gd name="T13" fmla="*/ 640 h 641"/>
                    <a:gd name="T14" fmla="*/ 0 w 582"/>
                    <a:gd name="T15" fmla="*/ 341 h 641"/>
                    <a:gd name="T16" fmla="*/ 6 w 582"/>
                    <a:gd name="T17" fmla="*/ 341 h 641"/>
                    <a:gd name="T18" fmla="*/ 30 w 582"/>
                    <a:gd name="T19" fmla="*/ 257 h 641"/>
                    <a:gd name="T20" fmla="*/ 42 w 582"/>
                    <a:gd name="T21" fmla="*/ 149 h 641"/>
                    <a:gd name="T22" fmla="*/ 48 w 582"/>
                    <a:gd name="T23" fmla="*/ 42 h 641"/>
                    <a:gd name="T24" fmla="*/ 66 w 582"/>
                    <a:gd name="T25" fmla="*/ 0 h 641"/>
                    <a:gd name="T26" fmla="*/ 72 w 582"/>
                    <a:gd name="T27" fmla="*/ 0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2"/>
                    <a:gd name="T43" fmla="*/ 0 h 641"/>
                    <a:gd name="T44" fmla="*/ 582 w 582"/>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2" h="641">
                      <a:moveTo>
                        <a:pt x="72" y="0"/>
                      </a:moveTo>
                      <a:lnTo>
                        <a:pt x="581" y="293"/>
                      </a:lnTo>
                      <a:lnTo>
                        <a:pt x="575" y="293"/>
                      </a:lnTo>
                      <a:lnTo>
                        <a:pt x="557" y="335"/>
                      </a:lnTo>
                      <a:lnTo>
                        <a:pt x="545" y="442"/>
                      </a:lnTo>
                      <a:lnTo>
                        <a:pt x="533" y="562"/>
                      </a:lnTo>
                      <a:lnTo>
                        <a:pt x="515" y="640"/>
                      </a:lnTo>
                      <a:lnTo>
                        <a:pt x="0" y="341"/>
                      </a:lnTo>
                      <a:lnTo>
                        <a:pt x="6" y="341"/>
                      </a:lnTo>
                      <a:lnTo>
                        <a:pt x="30" y="257"/>
                      </a:lnTo>
                      <a:lnTo>
                        <a:pt x="42" y="149"/>
                      </a:lnTo>
                      <a:lnTo>
                        <a:pt x="48" y="42"/>
                      </a:lnTo>
                      <a:lnTo>
                        <a:pt x="66" y="0"/>
                      </a:lnTo>
                      <a:lnTo>
                        <a:pt x="7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78" name="Freeform 87"/>
                <p:cNvSpPr>
                  <a:spLocks/>
                </p:cNvSpPr>
                <p:nvPr/>
              </p:nvSpPr>
              <p:spPr bwMode="auto">
                <a:xfrm>
                  <a:off x="4648" y="2518"/>
                  <a:ext cx="109" cy="348"/>
                </a:xfrm>
                <a:custGeom>
                  <a:avLst/>
                  <a:gdLst>
                    <a:gd name="T0" fmla="*/ 0 w 109"/>
                    <a:gd name="T1" fmla="*/ 347 h 348"/>
                    <a:gd name="T2" fmla="*/ 18 w 109"/>
                    <a:gd name="T3" fmla="*/ 269 h 348"/>
                    <a:gd name="T4" fmla="*/ 30 w 109"/>
                    <a:gd name="T5" fmla="*/ 149 h 348"/>
                    <a:gd name="T6" fmla="*/ 42 w 109"/>
                    <a:gd name="T7" fmla="*/ 48 h 348"/>
                    <a:gd name="T8" fmla="*/ 60 w 109"/>
                    <a:gd name="T9" fmla="*/ 0 h 348"/>
                    <a:gd name="T10" fmla="*/ 72 w 109"/>
                    <a:gd name="T11" fmla="*/ 12 h 348"/>
                    <a:gd name="T12" fmla="*/ 78 w 109"/>
                    <a:gd name="T13" fmla="*/ 36 h 348"/>
                    <a:gd name="T14" fmla="*/ 90 w 109"/>
                    <a:gd name="T15" fmla="*/ 119 h 348"/>
                    <a:gd name="T16" fmla="*/ 96 w 109"/>
                    <a:gd name="T17" fmla="*/ 215 h 348"/>
                    <a:gd name="T18" fmla="*/ 108 w 109"/>
                    <a:gd name="T19" fmla="*/ 287 h 348"/>
                    <a:gd name="T20" fmla="*/ 0 w 109"/>
                    <a:gd name="T21" fmla="*/ 347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9"/>
                    <a:gd name="T34" fmla="*/ 0 h 348"/>
                    <a:gd name="T35" fmla="*/ 109 w 109"/>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9" h="348">
                      <a:moveTo>
                        <a:pt x="0" y="347"/>
                      </a:moveTo>
                      <a:lnTo>
                        <a:pt x="18" y="269"/>
                      </a:lnTo>
                      <a:lnTo>
                        <a:pt x="30" y="149"/>
                      </a:lnTo>
                      <a:lnTo>
                        <a:pt x="42" y="48"/>
                      </a:lnTo>
                      <a:lnTo>
                        <a:pt x="60" y="0"/>
                      </a:lnTo>
                      <a:lnTo>
                        <a:pt x="72" y="12"/>
                      </a:lnTo>
                      <a:lnTo>
                        <a:pt x="78" y="36"/>
                      </a:lnTo>
                      <a:lnTo>
                        <a:pt x="90" y="119"/>
                      </a:lnTo>
                      <a:lnTo>
                        <a:pt x="96" y="215"/>
                      </a:lnTo>
                      <a:lnTo>
                        <a:pt x="108" y="287"/>
                      </a:lnTo>
                      <a:lnTo>
                        <a:pt x="0" y="347"/>
                      </a:lnTo>
                    </a:path>
                  </a:pathLst>
                </a:custGeom>
                <a:solidFill>
                  <a:srgbClr val="33CC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379" name="Freeform 88"/>
                <p:cNvSpPr>
                  <a:spLocks/>
                </p:cNvSpPr>
                <p:nvPr/>
              </p:nvSpPr>
              <p:spPr bwMode="auto">
                <a:xfrm>
                  <a:off x="4756" y="2452"/>
                  <a:ext cx="120" cy="348"/>
                </a:xfrm>
                <a:custGeom>
                  <a:avLst/>
                  <a:gdLst>
                    <a:gd name="T0" fmla="*/ 0 w 120"/>
                    <a:gd name="T1" fmla="*/ 347 h 348"/>
                    <a:gd name="T2" fmla="*/ 30 w 120"/>
                    <a:gd name="T3" fmla="*/ 269 h 348"/>
                    <a:gd name="T4" fmla="*/ 42 w 120"/>
                    <a:gd name="T5" fmla="*/ 149 h 348"/>
                    <a:gd name="T6" fmla="*/ 48 w 120"/>
                    <a:gd name="T7" fmla="*/ 48 h 348"/>
                    <a:gd name="T8" fmla="*/ 66 w 120"/>
                    <a:gd name="T9" fmla="*/ 0 h 348"/>
                    <a:gd name="T10" fmla="*/ 78 w 120"/>
                    <a:gd name="T11" fmla="*/ 12 h 348"/>
                    <a:gd name="T12" fmla="*/ 90 w 120"/>
                    <a:gd name="T13" fmla="*/ 36 h 348"/>
                    <a:gd name="T14" fmla="*/ 96 w 120"/>
                    <a:gd name="T15" fmla="*/ 120 h 348"/>
                    <a:gd name="T16" fmla="*/ 102 w 120"/>
                    <a:gd name="T17" fmla="*/ 215 h 348"/>
                    <a:gd name="T18" fmla="*/ 119 w 120"/>
                    <a:gd name="T19" fmla="*/ 287 h 348"/>
                    <a:gd name="T20" fmla="*/ 0 w 120"/>
                    <a:gd name="T21" fmla="*/ 347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348"/>
                    <a:gd name="T35" fmla="*/ 120 w 120"/>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348">
                      <a:moveTo>
                        <a:pt x="0" y="347"/>
                      </a:moveTo>
                      <a:lnTo>
                        <a:pt x="30" y="269"/>
                      </a:lnTo>
                      <a:lnTo>
                        <a:pt x="42" y="149"/>
                      </a:lnTo>
                      <a:lnTo>
                        <a:pt x="48" y="48"/>
                      </a:lnTo>
                      <a:lnTo>
                        <a:pt x="66" y="0"/>
                      </a:lnTo>
                      <a:lnTo>
                        <a:pt x="78" y="12"/>
                      </a:lnTo>
                      <a:lnTo>
                        <a:pt x="90" y="36"/>
                      </a:lnTo>
                      <a:lnTo>
                        <a:pt x="96" y="120"/>
                      </a:lnTo>
                      <a:lnTo>
                        <a:pt x="102" y="215"/>
                      </a:lnTo>
                      <a:lnTo>
                        <a:pt x="119" y="287"/>
                      </a:lnTo>
                      <a:lnTo>
                        <a:pt x="0" y="347"/>
                      </a:lnTo>
                    </a:path>
                  </a:pathLst>
                </a:custGeom>
                <a:solidFill>
                  <a:srgbClr val="FFFF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380" name="Freeform 89"/>
                <p:cNvSpPr>
                  <a:spLocks/>
                </p:cNvSpPr>
                <p:nvPr/>
              </p:nvSpPr>
              <p:spPr bwMode="auto">
                <a:xfrm>
                  <a:off x="5223" y="2195"/>
                  <a:ext cx="114" cy="342"/>
                </a:xfrm>
                <a:custGeom>
                  <a:avLst/>
                  <a:gdLst>
                    <a:gd name="T0" fmla="*/ 0 w 114"/>
                    <a:gd name="T1" fmla="*/ 341 h 342"/>
                    <a:gd name="T2" fmla="*/ 24 w 114"/>
                    <a:gd name="T3" fmla="*/ 263 h 342"/>
                    <a:gd name="T4" fmla="*/ 36 w 114"/>
                    <a:gd name="T5" fmla="*/ 149 h 342"/>
                    <a:gd name="T6" fmla="*/ 48 w 114"/>
                    <a:gd name="T7" fmla="*/ 48 h 342"/>
                    <a:gd name="T8" fmla="*/ 66 w 114"/>
                    <a:gd name="T9" fmla="*/ 0 h 342"/>
                    <a:gd name="T10" fmla="*/ 78 w 114"/>
                    <a:gd name="T11" fmla="*/ 12 h 342"/>
                    <a:gd name="T12" fmla="*/ 84 w 114"/>
                    <a:gd name="T13" fmla="*/ 36 h 342"/>
                    <a:gd name="T14" fmla="*/ 96 w 114"/>
                    <a:gd name="T15" fmla="*/ 119 h 342"/>
                    <a:gd name="T16" fmla="*/ 101 w 114"/>
                    <a:gd name="T17" fmla="*/ 215 h 342"/>
                    <a:gd name="T18" fmla="*/ 113 w 114"/>
                    <a:gd name="T19" fmla="*/ 281 h 342"/>
                    <a:gd name="T20" fmla="*/ 0 w 114"/>
                    <a:gd name="T21" fmla="*/ 341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342"/>
                    <a:gd name="T35" fmla="*/ 114 w 114"/>
                    <a:gd name="T36" fmla="*/ 342 h 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342">
                      <a:moveTo>
                        <a:pt x="0" y="341"/>
                      </a:moveTo>
                      <a:lnTo>
                        <a:pt x="24" y="263"/>
                      </a:lnTo>
                      <a:lnTo>
                        <a:pt x="36" y="149"/>
                      </a:lnTo>
                      <a:lnTo>
                        <a:pt x="48" y="48"/>
                      </a:lnTo>
                      <a:lnTo>
                        <a:pt x="66" y="0"/>
                      </a:lnTo>
                      <a:lnTo>
                        <a:pt x="78" y="12"/>
                      </a:lnTo>
                      <a:lnTo>
                        <a:pt x="84" y="36"/>
                      </a:lnTo>
                      <a:lnTo>
                        <a:pt x="96" y="119"/>
                      </a:lnTo>
                      <a:lnTo>
                        <a:pt x="101" y="215"/>
                      </a:lnTo>
                      <a:lnTo>
                        <a:pt x="113" y="281"/>
                      </a:lnTo>
                      <a:lnTo>
                        <a:pt x="0" y="341"/>
                      </a:lnTo>
                    </a:path>
                  </a:pathLst>
                </a:custGeom>
                <a:solidFill>
                  <a:srgbClr val="FFFF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381" name="Line 90"/>
                <p:cNvSpPr>
                  <a:spLocks noChangeShapeType="1"/>
                </p:cNvSpPr>
                <p:nvPr/>
              </p:nvSpPr>
              <p:spPr bwMode="auto">
                <a:xfrm>
                  <a:off x="4822" y="2749"/>
                  <a:ext cx="0" cy="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382" name="Line 91"/>
                <p:cNvSpPr>
                  <a:spLocks noChangeShapeType="1"/>
                </p:cNvSpPr>
                <p:nvPr/>
              </p:nvSpPr>
              <p:spPr bwMode="auto">
                <a:xfrm>
                  <a:off x="5175" y="2552"/>
                  <a:ext cx="0" cy="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383" name="Line 92"/>
                <p:cNvSpPr>
                  <a:spLocks noChangeShapeType="1"/>
                </p:cNvSpPr>
                <p:nvPr/>
              </p:nvSpPr>
              <p:spPr bwMode="auto">
                <a:xfrm>
                  <a:off x="5289" y="2486"/>
                  <a:ext cx="0" cy="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384" name="Freeform 93"/>
                <p:cNvSpPr>
                  <a:spLocks/>
                </p:cNvSpPr>
                <p:nvPr/>
              </p:nvSpPr>
              <p:spPr bwMode="auto">
                <a:xfrm>
                  <a:off x="4013" y="2291"/>
                  <a:ext cx="588" cy="646"/>
                </a:xfrm>
                <a:custGeom>
                  <a:avLst/>
                  <a:gdLst>
                    <a:gd name="T0" fmla="*/ 72 w 588"/>
                    <a:gd name="T1" fmla="*/ 5 h 646"/>
                    <a:gd name="T2" fmla="*/ 587 w 588"/>
                    <a:gd name="T3" fmla="*/ 298 h 646"/>
                    <a:gd name="T4" fmla="*/ 581 w 588"/>
                    <a:gd name="T5" fmla="*/ 292 h 646"/>
                    <a:gd name="T6" fmla="*/ 563 w 588"/>
                    <a:gd name="T7" fmla="*/ 340 h 646"/>
                    <a:gd name="T8" fmla="*/ 551 w 588"/>
                    <a:gd name="T9" fmla="*/ 448 h 646"/>
                    <a:gd name="T10" fmla="*/ 539 w 588"/>
                    <a:gd name="T11" fmla="*/ 562 h 646"/>
                    <a:gd name="T12" fmla="*/ 515 w 588"/>
                    <a:gd name="T13" fmla="*/ 645 h 646"/>
                    <a:gd name="T14" fmla="*/ 0 w 588"/>
                    <a:gd name="T15" fmla="*/ 340 h 646"/>
                    <a:gd name="T16" fmla="*/ 6 w 588"/>
                    <a:gd name="T17" fmla="*/ 340 h 646"/>
                    <a:gd name="T18" fmla="*/ 30 w 588"/>
                    <a:gd name="T19" fmla="*/ 263 h 646"/>
                    <a:gd name="T20" fmla="*/ 42 w 588"/>
                    <a:gd name="T21" fmla="*/ 149 h 646"/>
                    <a:gd name="T22" fmla="*/ 48 w 588"/>
                    <a:gd name="T23" fmla="*/ 47 h 646"/>
                    <a:gd name="T24" fmla="*/ 66 w 588"/>
                    <a:gd name="T25" fmla="*/ 0 h 646"/>
                    <a:gd name="T26" fmla="*/ 72 w 588"/>
                    <a:gd name="T27" fmla="*/ 5 h 6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8"/>
                    <a:gd name="T43" fmla="*/ 0 h 646"/>
                    <a:gd name="T44" fmla="*/ 588 w 588"/>
                    <a:gd name="T45" fmla="*/ 646 h 6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8" h="646">
                      <a:moveTo>
                        <a:pt x="72" y="5"/>
                      </a:moveTo>
                      <a:lnTo>
                        <a:pt x="587" y="298"/>
                      </a:lnTo>
                      <a:lnTo>
                        <a:pt x="581" y="292"/>
                      </a:lnTo>
                      <a:lnTo>
                        <a:pt x="563" y="340"/>
                      </a:lnTo>
                      <a:lnTo>
                        <a:pt x="551" y="448"/>
                      </a:lnTo>
                      <a:lnTo>
                        <a:pt x="539" y="562"/>
                      </a:lnTo>
                      <a:lnTo>
                        <a:pt x="515" y="645"/>
                      </a:lnTo>
                      <a:lnTo>
                        <a:pt x="0" y="340"/>
                      </a:lnTo>
                      <a:lnTo>
                        <a:pt x="6" y="340"/>
                      </a:lnTo>
                      <a:lnTo>
                        <a:pt x="30" y="263"/>
                      </a:lnTo>
                      <a:lnTo>
                        <a:pt x="42" y="149"/>
                      </a:lnTo>
                      <a:lnTo>
                        <a:pt x="48" y="47"/>
                      </a:lnTo>
                      <a:lnTo>
                        <a:pt x="66" y="0"/>
                      </a:lnTo>
                      <a:lnTo>
                        <a:pt x="72" y="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85" name="Freeform 94"/>
                <p:cNvSpPr>
                  <a:spLocks/>
                </p:cNvSpPr>
                <p:nvPr/>
              </p:nvSpPr>
              <p:spPr bwMode="auto">
                <a:xfrm>
                  <a:off x="4013" y="2291"/>
                  <a:ext cx="588" cy="646"/>
                </a:xfrm>
                <a:custGeom>
                  <a:avLst/>
                  <a:gdLst>
                    <a:gd name="T0" fmla="*/ 72 w 588"/>
                    <a:gd name="T1" fmla="*/ 5 h 646"/>
                    <a:gd name="T2" fmla="*/ 587 w 588"/>
                    <a:gd name="T3" fmla="*/ 298 h 646"/>
                    <a:gd name="T4" fmla="*/ 581 w 588"/>
                    <a:gd name="T5" fmla="*/ 292 h 646"/>
                    <a:gd name="T6" fmla="*/ 563 w 588"/>
                    <a:gd name="T7" fmla="*/ 340 h 646"/>
                    <a:gd name="T8" fmla="*/ 551 w 588"/>
                    <a:gd name="T9" fmla="*/ 448 h 646"/>
                    <a:gd name="T10" fmla="*/ 539 w 588"/>
                    <a:gd name="T11" fmla="*/ 562 h 646"/>
                    <a:gd name="T12" fmla="*/ 515 w 588"/>
                    <a:gd name="T13" fmla="*/ 645 h 646"/>
                    <a:gd name="T14" fmla="*/ 0 w 588"/>
                    <a:gd name="T15" fmla="*/ 340 h 646"/>
                    <a:gd name="T16" fmla="*/ 6 w 588"/>
                    <a:gd name="T17" fmla="*/ 340 h 646"/>
                    <a:gd name="T18" fmla="*/ 30 w 588"/>
                    <a:gd name="T19" fmla="*/ 263 h 646"/>
                    <a:gd name="T20" fmla="*/ 42 w 588"/>
                    <a:gd name="T21" fmla="*/ 149 h 646"/>
                    <a:gd name="T22" fmla="*/ 48 w 588"/>
                    <a:gd name="T23" fmla="*/ 47 h 646"/>
                    <a:gd name="T24" fmla="*/ 66 w 588"/>
                    <a:gd name="T25" fmla="*/ 0 h 646"/>
                    <a:gd name="T26" fmla="*/ 72 w 588"/>
                    <a:gd name="T27" fmla="*/ 5 h 6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8"/>
                    <a:gd name="T43" fmla="*/ 0 h 646"/>
                    <a:gd name="T44" fmla="*/ 588 w 588"/>
                    <a:gd name="T45" fmla="*/ 646 h 6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8" h="646">
                      <a:moveTo>
                        <a:pt x="72" y="5"/>
                      </a:moveTo>
                      <a:lnTo>
                        <a:pt x="587" y="298"/>
                      </a:lnTo>
                      <a:lnTo>
                        <a:pt x="581" y="292"/>
                      </a:lnTo>
                      <a:lnTo>
                        <a:pt x="563" y="340"/>
                      </a:lnTo>
                      <a:lnTo>
                        <a:pt x="551" y="448"/>
                      </a:lnTo>
                      <a:lnTo>
                        <a:pt x="539" y="562"/>
                      </a:lnTo>
                      <a:lnTo>
                        <a:pt x="515" y="645"/>
                      </a:lnTo>
                      <a:lnTo>
                        <a:pt x="0" y="340"/>
                      </a:lnTo>
                      <a:lnTo>
                        <a:pt x="6" y="340"/>
                      </a:lnTo>
                      <a:lnTo>
                        <a:pt x="30" y="263"/>
                      </a:lnTo>
                      <a:lnTo>
                        <a:pt x="42" y="149"/>
                      </a:lnTo>
                      <a:lnTo>
                        <a:pt x="48" y="47"/>
                      </a:lnTo>
                      <a:lnTo>
                        <a:pt x="66" y="0"/>
                      </a:lnTo>
                      <a:lnTo>
                        <a:pt x="72" y="5"/>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86" name="Freeform 95"/>
                <p:cNvSpPr>
                  <a:spLocks/>
                </p:cNvSpPr>
                <p:nvPr/>
              </p:nvSpPr>
              <p:spPr bwMode="auto">
                <a:xfrm>
                  <a:off x="4875" y="2392"/>
                  <a:ext cx="115" cy="342"/>
                </a:xfrm>
                <a:custGeom>
                  <a:avLst/>
                  <a:gdLst>
                    <a:gd name="T0" fmla="*/ 0 w 115"/>
                    <a:gd name="T1" fmla="*/ 341 h 342"/>
                    <a:gd name="T2" fmla="*/ 24 w 115"/>
                    <a:gd name="T3" fmla="*/ 263 h 342"/>
                    <a:gd name="T4" fmla="*/ 36 w 115"/>
                    <a:gd name="T5" fmla="*/ 144 h 342"/>
                    <a:gd name="T6" fmla="*/ 48 w 115"/>
                    <a:gd name="T7" fmla="*/ 48 h 342"/>
                    <a:gd name="T8" fmla="*/ 66 w 115"/>
                    <a:gd name="T9" fmla="*/ 0 h 342"/>
                    <a:gd name="T10" fmla="*/ 78 w 115"/>
                    <a:gd name="T11" fmla="*/ 12 h 342"/>
                    <a:gd name="T12" fmla="*/ 84 w 115"/>
                    <a:gd name="T13" fmla="*/ 36 h 342"/>
                    <a:gd name="T14" fmla="*/ 90 w 115"/>
                    <a:gd name="T15" fmla="*/ 114 h 342"/>
                    <a:gd name="T16" fmla="*/ 102 w 115"/>
                    <a:gd name="T17" fmla="*/ 209 h 342"/>
                    <a:gd name="T18" fmla="*/ 114 w 115"/>
                    <a:gd name="T19" fmla="*/ 281 h 342"/>
                    <a:gd name="T20" fmla="*/ 0 w 115"/>
                    <a:gd name="T21" fmla="*/ 341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342"/>
                    <a:gd name="T35" fmla="*/ 115 w 115"/>
                    <a:gd name="T36" fmla="*/ 342 h 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342">
                      <a:moveTo>
                        <a:pt x="0" y="341"/>
                      </a:moveTo>
                      <a:lnTo>
                        <a:pt x="24" y="263"/>
                      </a:lnTo>
                      <a:lnTo>
                        <a:pt x="36" y="144"/>
                      </a:lnTo>
                      <a:lnTo>
                        <a:pt x="48" y="48"/>
                      </a:lnTo>
                      <a:lnTo>
                        <a:pt x="66" y="0"/>
                      </a:lnTo>
                      <a:lnTo>
                        <a:pt x="78" y="12"/>
                      </a:lnTo>
                      <a:lnTo>
                        <a:pt x="84" y="36"/>
                      </a:lnTo>
                      <a:lnTo>
                        <a:pt x="90" y="114"/>
                      </a:lnTo>
                      <a:lnTo>
                        <a:pt x="102" y="209"/>
                      </a:lnTo>
                      <a:lnTo>
                        <a:pt x="114" y="281"/>
                      </a:lnTo>
                      <a:lnTo>
                        <a:pt x="0" y="341"/>
                      </a:lnTo>
                    </a:path>
                  </a:pathLst>
                </a:custGeom>
                <a:solidFill>
                  <a:srgbClr val="FFFF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387" name="Line 96"/>
                <p:cNvSpPr>
                  <a:spLocks noChangeShapeType="1"/>
                </p:cNvSpPr>
                <p:nvPr/>
              </p:nvSpPr>
              <p:spPr bwMode="auto">
                <a:xfrm>
                  <a:off x="4941" y="2683"/>
                  <a:ext cx="0" cy="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388" name="Freeform 97"/>
                <p:cNvSpPr>
                  <a:spLocks/>
                </p:cNvSpPr>
                <p:nvPr/>
              </p:nvSpPr>
              <p:spPr bwMode="auto">
                <a:xfrm>
                  <a:off x="4989" y="2326"/>
                  <a:ext cx="115" cy="342"/>
                </a:xfrm>
                <a:custGeom>
                  <a:avLst/>
                  <a:gdLst>
                    <a:gd name="T0" fmla="*/ 0 w 115"/>
                    <a:gd name="T1" fmla="*/ 341 h 342"/>
                    <a:gd name="T2" fmla="*/ 24 w 115"/>
                    <a:gd name="T3" fmla="*/ 263 h 342"/>
                    <a:gd name="T4" fmla="*/ 36 w 115"/>
                    <a:gd name="T5" fmla="*/ 144 h 342"/>
                    <a:gd name="T6" fmla="*/ 48 w 115"/>
                    <a:gd name="T7" fmla="*/ 48 h 342"/>
                    <a:gd name="T8" fmla="*/ 66 w 115"/>
                    <a:gd name="T9" fmla="*/ 0 h 342"/>
                    <a:gd name="T10" fmla="*/ 78 w 115"/>
                    <a:gd name="T11" fmla="*/ 12 h 342"/>
                    <a:gd name="T12" fmla="*/ 84 w 115"/>
                    <a:gd name="T13" fmla="*/ 36 h 342"/>
                    <a:gd name="T14" fmla="*/ 96 w 115"/>
                    <a:gd name="T15" fmla="*/ 114 h 342"/>
                    <a:gd name="T16" fmla="*/ 102 w 115"/>
                    <a:gd name="T17" fmla="*/ 210 h 342"/>
                    <a:gd name="T18" fmla="*/ 114 w 115"/>
                    <a:gd name="T19" fmla="*/ 281 h 342"/>
                    <a:gd name="T20" fmla="*/ 0 w 115"/>
                    <a:gd name="T21" fmla="*/ 341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342"/>
                    <a:gd name="T35" fmla="*/ 115 w 115"/>
                    <a:gd name="T36" fmla="*/ 342 h 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342">
                      <a:moveTo>
                        <a:pt x="0" y="341"/>
                      </a:moveTo>
                      <a:lnTo>
                        <a:pt x="24" y="263"/>
                      </a:lnTo>
                      <a:lnTo>
                        <a:pt x="36" y="144"/>
                      </a:lnTo>
                      <a:lnTo>
                        <a:pt x="48" y="48"/>
                      </a:lnTo>
                      <a:lnTo>
                        <a:pt x="66" y="0"/>
                      </a:lnTo>
                      <a:lnTo>
                        <a:pt x="78" y="12"/>
                      </a:lnTo>
                      <a:lnTo>
                        <a:pt x="84" y="36"/>
                      </a:lnTo>
                      <a:lnTo>
                        <a:pt x="96" y="114"/>
                      </a:lnTo>
                      <a:lnTo>
                        <a:pt x="102" y="210"/>
                      </a:lnTo>
                      <a:lnTo>
                        <a:pt x="114" y="281"/>
                      </a:lnTo>
                      <a:lnTo>
                        <a:pt x="0" y="341"/>
                      </a:lnTo>
                    </a:path>
                  </a:pathLst>
                </a:custGeom>
                <a:solidFill>
                  <a:srgbClr val="FFFF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389" name="Line 98"/>
                <p:cNvSpPr>
                  <a:spLocks noChangeShapeType="1"/>
                </p:cNvSpPr>
                <p:nvPr/>
              </p:nvSpPr>
              <p:spPr bwMode="auto">
                <a:xfrm>
                  <a:off x="5055" y="2617"/>
                  <a:ext cx="0" cy="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390" name="Freeform 99"/>
                <p:cNvSpPr>
                  <a:spLocks/>
                </p:cNvSpPr>
                <p:nvPr/>
              </p:nvSpPr>
              <p:spPr bwMode="auto">
                <a:xfrm>
                  <a:off x="4564" y="2470"/>
                  <a:ext cx="133" cy="390"/>
                </a:xfrm>
                <a:custGeom>
                  <a:avLst/>
                  <a:gdLst>
                    <a:gd name="T0" fmla="*/ 132 w 133"/>
                    <a:gd name="T1" fmla="*/ 42 h 390"/>
                    <a:gd name="T2" fmla="*/ 120 w 133"/>
                    <a:gd name="T3" fmla="*/ 102 h 390"/>
                    <a:gd name="T4" fmla="*/ 108 w 133"/>
                    <a:gd name="T5" fmla="*/ 203 h 390"/>
                    <a:gd name="T6" fmla="*/ 96 w 133"/>
                    <a:gd name="T7" fmla="*/ 317 h 390"/>
                    <a:gd name="T8" fmla="*/ 78 w 133"/>
                    <a:gd name="T9" fmla="*/ 389 h 390"/>
                    <a:gd name="T10" fmla="*/ 0 w 133"/>
                    <a:gd name="T11" fmla="*/ 347 h 390"/>
                    <a:gd name="T12" fmla="*/ 24 w 133"/>
                    <a:gd name="T13" fmla="*/ 263 h 390"/>
                    <a:gd name="T14" fmla="*/ 36 w 133"/>
                    <a:gd name="T15" fmla="*/ 149 h 390"/>
                    <a:gd name="T16" fmla="*/ 48 w 133"/>
                    <a:gd name="T17" fmla="*/ 42 h 390"/>
                    <a:gd name="T18" fmla="*/ 66 w 133"/>
                    <a:gd name="T19" fmla="*/ 0 h 390"/>
                    <a:gd name="T20" fmla="*/ 132 w 133"/>
                    <a:gd name="T21" fmla="*/ 42 h 390"/>
                    <a:gd name="T22" fmla="*/ 132 w 133"/>
                    <a:gd name="T23" fmla="*/ 42 h 3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390"/>
                    <a:gd name="T38" fmla="*/ 133 w 133"/>
                    <a:gd name="T39" fmla="*/ 390 h 3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390">
                      <a:moveTo>
                        <a:pt x="132" y="42"/>
                      </a:moveTo>
                      <a:lnTo>
                        <a:pt x="120" y="102"/>
                      </a:lnTo>
                      <a:lnTo>
                        <a:pt x="108" y="203"/>
                      </a:lnTo>
                      <a:lnTo>
                        <a:pt x="96" y="317"/>
                      </a:lnTo>
                      <a:lnTo>
                        <a:pt x="78" y="389"/>
                      </a:lnTo>
                      <a:lnTo>
                        <a:pt x="0" y="347"/>
                      </a:lnTo>
                      <a:lnTo>
                        <a:pt x="24" y="263"/>
                      </a:lnTo>
                      <a:lnTo>
                        <a:pt x="36" y="149"/>
                      </a:lnTo>
                      <a:lnTo>
                        <a:pt x="48" y="42"/>
                      </a:lnTo>
                      <a:lnTo>
                        <a:pt x="66" y="0"/>
                      </a:lnTo>
                      <a:lnTo>
                        <a:pt x="132" y="42"/>
                      </a:lnTo>
                    </a:path>
                  </a:pathLst>
                </a:custGeom>
                <a:solidFill>
                  <a:srgbClr val="33CC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391" name="Freeform 100"/>
                <p:cNvSpPr>
                  <a:spLocks/>
                </p:cNvSpPr>
                <p:nvPr/>
              </p:nvSpPr>
              <p:spPr bwMode="auto">
                <a:xfrm>
                  <a:off x="4474" y="2422"/>
                  <a:ext cx="145" cy="390"/>
                </a:xfrm>
                <a:custGeom>
                  <a:avLst/>
                  <a:gdLst>
                    <a:gd name="T0" fmla="*/ 144 w 145"/>
                    <a:gd name="T1" fmla="*/ 42 h 390"/>
                    <a:gd name="T2" fmla="*/ 126 w 145"/>
                    <a:gd name="T3" fmla="*/ 96 h 390"/>
                    <a:gd name="T4" fmla="*/ 120 w 145"/>
                    <a:gd name="T5" fmla="*/ 203 h 390"/>
                    <a:gd name="T6" fmla="*/ 108 w 145"/>
                    <a:gd name="T7" fmla="*/ 311 h 390"/>
                    <a:gd name="T8" fmla="*/ 84 w 145"/>
                    <a:gd name="T9" fmla="*/ 389 h 390"/>
                    <a:gd name="T10" fmla="*/ 0 w 145"/>
                    <a:gd name="T11" fmla="*/ 341 h 390"/>
                    <a:gd name="T12" fmla="*/ 6 w 145"/>
                    <a:gd name="T13" fmla="*/ 341 h 390"/>
                    <a:gd name="T14" fmla="*/ 30 w 145"/>
                    <a:gd name="T15" fmla="*/ 263 h 390"/>
                    <a:gd name="T16" fmla="*/ 42 w 145"/>
                    <a:gd name="T17" fmla="*/ 144 h 390"/>
                    <a:gd name="T18" fmla="*/ 54 w 145"/>
                    <a:gd name="T19" fmla="*/ 42 h 390"/>
                    <a:gd name="T20" fmla="*/ 72 w 145"/>
                    <a:gd name="T21" fmla="*/ 0 h 390"/>
                    <a:gd name="T22" fmla="*/ 72 w 145"/>
                    <a:gd name="T23" fmla="*/ 6 h 390"/>
                    <a:gd name="T24" fmla="*/ 138 w 145"/>
                    <a:gd name="T25" fmla="*/ 36 h 390"/>
                    <a:gd name="T26" fmla="*/ 144 w 145"/>
                    <a:gd name="T27" fmla="*/ 42 h 3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
                    <a:gd name="T43" fmla="*/ 0 h 390"/>
                    <a:gd name="T44" fmla="*/ 145 w 145"/>
                    <a:gd name="T45" fmla="*/ 390 h 3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 h="390">
                      <a:moveTo>
                        <a:pt x="144" y="42"/>
                      </a:moveTo>
                      <a:lnTo>
                        <a:pt x="126" y="96"/>
                      </a:lnTo>
                      <a:lnTo>
                        <a:pt x="120" y="203"/>
                      </a:lnTo>
                      <a:lnTo>
                        <a:pt x="108" y="311"/>
                      </a:lnTo>
                      <a:lnTo>
                        <a:pt x="84" y="389"/>
                      </a:lnTo>
                      <a:lnTo>
                        <a:pt x="0" y="341"/>
                      </a:lnTo>
                      <a:lnTo>
                        <a:pt x="6" y="341"/>
                      </a:lnTo>
                      <a:lnTo>
                        <a:pt x="30" y="263"/>
                      </a:lnTo>
                      <a:lnTo>
                        <a:pt x="42" y="144"/>
                      </a:lnTo>
                      <a:lnTo>
                        <a:pt x="54" y="42"/>
                      </a:lnTo>
                      <a:lnTo>
                        <a:pt x="72" y="0"/>
                      </a:lnTo>
                      <a:lnTo>
                        <a:pt x="72" y="6"/>
                      </a:lnTo>
                      <a:lnTo>
                        <a:pt x="138" y="36"/>
                      </a:lnTo>
                      <a:lnTo>
                        <a:pt x="144" y="42"/>
                      </a:lnTo>
                    </a:path>
                  </a:pathLst>
                </a:custGeom>
                <a:solidFill>
                  <a:srgbClr val="CC3300"/>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392" name="Freeform 101"/>
                <p:cNvSpPr>
                  <a:spLocks/>
                </p:cNvSpPr>
                <p:nvPr/>
              </p:nvSpPr>
              <p:spPr bwMode="auto">
                <a:xfrm>
                  <a:off x="4385" y="2374"/>
                  <a:ext cx="144" cy="390"/>
                </a:xfrm>
                <a:custGeom>
                  <a:avLst/>
                  <a:gdLst>
                    <a:gd name="T0" fmla="*/ 143 w 144"/>
                    <a:gd name="T1" fmla="*/ 48 h 390"/>
                    <a:gd name="T2" fmla="*/ 125 w 144"/>
                    <a:gd name="T3" fmla="*/ 96 h 390"/>
                    <a:gd name="T4" fmla="*/ 119 w 144"/>
                    <a:gd name="T5" fmla="*/ 204 h 390"/>
                    <a:gd name="T6" fmla="*/ 107 w 144"/>
                    <a:gd name="T7" fmla="*/ 311 h 390"/>
                    <a:gd name="T8" fmla="*/ 83 w 144"/>
                    <a:gd name="T9" fmla="*/ 389 h 390"/>
                    <a:gd name="T10" fmla="*/ 0 w 144"/>
                    <a:gd name="T11" fmla="*/ 341 h 390"/>
                    <a:gd name="T12" fmla="*/ 6 w 144"/>
                    <a:gd name="T13" fmla="*/ 341 h 390"/>
                    <a:gd name="T14" fmla="*/ 30 w 144"/>
                    <a:gd name="T15" fmla="*/ 263 h 390"/>
                    <a:gd name="T16" fmla="*/ 41 w 144"/>
                    <a:gd name="T17" fmla="*/ 144 h 390"/>
                    <a:gd name="T18" fmla="*/ 53 w 144"/>
                    <a:gd name="T19" fmla="*/ 48 h 390"/>
                    <a:gd name="T20" fmla="*/ 71 w 144"/>
                    <a:gd name="T21" fmla="*/ 0 h 390"/>
                    <a:gd name="T22" fmla="*/ 71 w 144"/>
                    <a:gd name="T23" fmla="*/ 6 h 390"/>
                    <a:gd name="T24" fmla="*/ 143 w 144"/>
                    <a:gd name="T25" fmla="*/ 42 h 390"/>
                    <a:gd name="T26" fmla="*/ 143 w 144"/>
                    <a:gd name="T27" fmla="*/ 48 h 3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390"/>
                    <a:gd name="T44" fmla="*/ 144 w 144"/>
                    <a:gd name="T45" fmla="*/ 390 h 39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390">
                      <a:moveTo>
                        <a:pt x="143" y="48"/>
                      </a:moveTo>
                      <a:lnTo>
                        <a:pt x="125" y="96"/>
                      </a:lnTo>
                      <a:lnTo>
                        <a:pt x="119" y="204"/>
                      </a:lnTo>
                      <a:lnTo>
                        <a:pt x="107" y="311"/>
                      </a:lnTo>
                      <a:lnTo>
                        <a:pt x="83" y="389"/>
                      </a:lnTo>
                      <a:lnTo>
                        <a:pt x="0" y="341"/>
                      </a:lnTo>
                      <a:lnTo>
                        <a:pt x="6" y="341"/>
                      </a:lnTo>
                      <a:lnTo>
                        <a:pt x="30" y="263"/>
                      </a:lnTo>
                      <a:lnTo>
                        <a:pt x="41" y="144"/>
                      </a:lnTo>
                      <a:lnTo>
                        <a:pt x="53" y="48"/>
                      </a:lnTo>
                      <a:lnTo>
                        <a:pt x="71" y="0"/>
                      </a:lnTo>
                      <a:lnTo>
                        <a:pt x="71" y="6"/>
                      </a:lnTo>
                      <a:lnTo>
                        <a:pt x="143" y="42"/>
                      </a:lnTo>
                      <a:lnTo>
                        <a:pt x="143" y="48"/>
                      </a:lnTo>
                    </a:path>
                  </a:pathLst>
                </a:custGeom>
                <a:solidFill>
                  <a:srgbClr val="66FF3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93" name="Freeform 102"/>
                <p:cNvSpPr>
                  <a:spLocks/>
                </p:cNvSpPr>
                <p:nvPr/>
              </p:nvSpPr>
              <p:spPr bwMode="auto">
                <a:xfrm>
                  <a:off x="4301" y="2332"/>
                  <a:ext cx="144" cy="384"/>
                </a:xfrm>
                <a:custGeom>
                  <a:avLst/>
                  <a:gdLst>
                    <a:gd name="T0" fmla="*/ 143 w 144"/>
                    <a:gd name="T1" fmla="*/ 42 h 384"/>
                    <a:gd name="T2" fmla="*/ 125 w 144"/>
                    <a:gd name="T3" fmla="*/ 102 h 384"/>
                    <a:gd name="T4" fmla="*/ 120 w 144"/>
                    <a:gd name="T5" fmla="*/ 198 h 384"/>
                    <a:gd name="T6" fmla="*/ 108 w 144"/>
                    <a:gd name="T7" fmla="*/ 311 h 384"/>
                    <a:gd name="T8" fmla="*/ 84 w 144"/>
                    <a:gd name="T9" fmla="*/ 383 h 384"/>
                    <a:gd name="T10" fmla="*/ 0 w 144"/>
                    <a:gd name="T11" fmla="*/ 341 h 384"/>
                    <a:gd name="T12" fmla="*/ 6 w 144"/>
                    <a:gd name="T13" fmla="*/ 341 h 384"/>
                    <a:gd name="T14" fmla="*/ 30 w 144"/>
                    <a:gd name="T15" fmla="*/ 257 h 384"/>
                    <a:gd name="T16" fmla="*/ 42 w 144"/>
                    <a:gd name="T17" fmla="*/ 144 h 384"/>
                    <a:gd name="T18" fmla="*/ 48 w 144"/>
                    <a:gd name="T19" fmla="*/ 42 h 384"/>
                    <a:gd name="T20" fmla="*/ 66 w 144"/>
                    <a:gd name="T21" fmla="*/ 0 h 384"/>
                    <a:gd name="T22" fmla="*/ 72 w 144"/>
                    <a:gd name="T23" fmla="*/ 0 h 384"/>
                    <a:gd name="T24" fmla="*/ 137 w 144"/>
                    <a:gd name="T25" fmla="*/ 42 h 384"/>
                    <a:gd name="T26" fmla="*/ 143 w 144"/>
                    <a:gd name="T27" fmla="*/ 42 h 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384"/>
                    <a:gd name="T44" fmla="*/ 144 w 144"/>
                    <a:gd name="T45" fmla="*/ 384 h 3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384">
                      <a:moveTo>
                        <a:pt x="143" y="42"/>
                      </a:moveTo>
                      <a:lnTo>
                        <a:pt x="125" y="102"/>
                      </a:lnTo>
                      <a:lnTo>
                        <a:pt x="120" y="198"/>
                      </a:lnTo>
                      <a:lnTo>
                        <a:pt x="108" y="311"/>
                      </a:lnTo>
                      <a:lnTo>
                        <a:pt x="84" y="383"/>
                      </a:lnTo>
                      <a:lnTo>
                        <a:pt x="0" y="341"/>
                      </a:lnTo>
                      <a:lnTo>
                        <a:pt x="6" y="341"/>
                      </a:lnTo>
                      <a:lnTo>
                        <a:pt x="30" y="257"/>
                      </a:lnTo>
                      <a:lnTo>
                        <a:pt x="42" y="144"/>
                      </a:lnTo>
                      <a:lnTo>
                        <a:pt x="48" y="42"/>
                      </a:lnTo>
                      <a:lnTo>
                        <a:pt x="66" y="0"/>
                      </a:lnTo>
                      <a:lnTo>
                        <a:pt x="72" y="0"/>
                      </a:lnTo>
                      <a:lnTo>
                        <a:pt x="137" y="42"/>
                      </a:lnTo>
                      <a:lnTo>
                        <a:pt x="143" y="42"/>
                      </a:lnTo>
                    </a:path>
                  </a:pathLst>
                </a:custGeom>
                <a:solidFill>
                  <a:srgbClr val="FFFF00"/>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394" name="Freeform 103" descr="窄横线"/>
                <p:cNvSpPr>
                  <a:spLocks/>
                </p:cNvSpPr>
                <p:nvPr/>
              </p:nvSpPr>
              <p:spPr bwMode="auto">
                <a:xfrm>
                  <a:off x="4211" y="2267"/>
                  <a:ext cx="79" cy="353"/>
                </a:xfrm>
                <a:custGeom>
                  <a:avLst/>
                  <a:gdLst>
                    <a:gd name="T0" fmla="*/ 0 w 79"/>
                    <a:gd name="T1" fmla="*/ 340 h 353"/>
                    <a:gd name="T2" fmla="*/ 30 w 79"/>
                    <a:gd name="T3" fmla="*/ 263 h 353"/>
                    <a:gd name="T4" fmla="*/ 42 w 79"/>
                    <a:gd name="T5" fmla="*/ 149 h 353"/>
                    <a:gd name="T6" fmla="*/ 48 w 79"/>
                    <a:gd name="T7" fmla="*/ 47 h 353"/>
                    <a:gd name="T8" fmla="*/ 66 w 79"/>
                    <a:gd name="T9" fmla="*/ 0 h 353"/>
                    <a:gd name="T10" fmla="*/ 72 w 79"/>
                    <a:gd name="T11" fmla="*/ 6 h 353"/>
                    <a:gd name="T12" fmla="*/ 78 w 79"/>
                    <a:gd name="T13" fmla="*/ 12 h 353"/>
                    <a:gd name="T14" fmla="*/ 60 w 79"/>
                    <a:gd name="T15" fmla="*/ 59 h 353"/>
                    <a:gd name="T16" fmla="*/ 48 w 79"/>
                    <a:gd name="T17" fmla="*/ 161 h 353"/>
                    <a:gd name="T18" fmla="*/ 36 w 79"/>
                    <a:gd name="T19" fmla="*/ 275 h 353"/>
                    <a:gd name="T20" fmla="*/ 12 w 79"/>
                    <a:gd name="T21" fmla="*/ 352 h 353"/>
                    <a:gd name="T22" fmla="*/ 0 w 79"/>
                    <a:gd name="T23" fmla="*/ 340 h 3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353"/>
                    <a:gd name="T38" fmla="*/ 79 w 79"/>
                    <a:gd name="T39" fmla="*/ 353 h 3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353">
                      <a:moveTo>
                        <a:pt x="0" y="340"/>
                      </a:moveTo>
                      <a:lnTo>
                        <a:pt x="30" y="263"/>
                      </a:lnTo>
                      <a:lnTo>
                        <a:pt x="42" y="149"/>
                      </a:lnTo>
                      <a:lnTo>
                        <a:pt x="48" y="47"/>
                      </a:lnTo>
                      <a:lnTo>
                        <a:pt x="66" y="0"/>
                      </a:lnTo>
                      <a:lnTo>
                        <a:pt x="72" y="6"/>
                      </a:lnTo>
                      <a:lnTo>
                        <a:pt x="78" y="12"/>
                      </a:lnTo>
                      <a:lnTo>
                        <a:pt x="60" y="59"/>
                      </a:lnTo>
                      <a:lnTo>
                        <a:pt x="48" y="161"/>
                      </a:lnTo>
                      <a:lnTo>
                        <a:pt x="36" y="275"/>
                      </a:lnTo>
                      <a:lnTo>
                        <a:pt x="12" y="352"/>
                      </a:lnTo>
                      <a:lnTo>
                        <a:pt x="0" y="340"/>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95" name="Freeform 104"/>
                <p:cNvSpPr>
                  <a:spLocks/>
                </p:cNvSpPr>
                <p:nvPr/>
              </p:nvSpPr>
              <p:spPr bwMode="auto">
                <a:xfrm>
                  <a:off x="4211" y="2267"/>
                  <a:ext cx="79" cy="353"/>
                </a:xfrm>
                <a:custGeom>
                  <a:avLst/>
                  <a:gdLst>
                    <a:gd name="T0" fmla="*/ 0 w 79"/>
                    <a:gd name="T1" fmla="*/ 340 h 353"/>
                    <a:gd name="T2" fmla="*/ 30 w 79"/>
                    <a:gd name="T3" fmla="*/ 263 h 353"/>
                    <a:gd name="T4" fmla="*/ 42 w 79"/>
                    <a:gd name="T5" fmla="*/ 149 h 353"/>
                    <a:gd name="T6" fmla="*/ 48 w 79"/>
                    <a:gd name="T7" fmla="*/ 47 h 353"/>
                    <a:gd name="T8" fmla="*/ 66 w 79"/>
                    <a:gd name="T9" fmla="*/ 0 h 353"/>
                    <a:gd name="T10" fmla="*/ 72 w 79"/>
                    <a:gd name="T11" fmla="*/ 6 h 353"/>
                    <a:gd name="T12" fmla="*/ 78 w 79"/>
                    <a:gd name="T13" fmla="*/ 12 h 353"/>
                    <a:gd name="T14" fmla="*/ 60 w 79"/>
                    <a:gd name="T15" fmla="*/ 59 h 353"/>
                    <a:gd name="T16" fmla="*/ 48 w 79"/>
                    <a:gd name="T17" fmla="*/ 161 h 353"/>
                    <a:gd name="T18" fmla="*/ 36 w 79"/>
                    <a:gd name="T19" fmla="*/ 275 h 353"/>
                    <a:gd name="T20" fmla="*/ 12 w 79"/>
                    <a:gd name="T21" fmla="*/ 352 h 353"/>
                    <a:gd name="T22" fmla="*/ 0 w 79"/>
                    <a:gd name="T23" fmla="*/ 340 h 3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353"/>
                    <a:gd name="T38" fmla="*/ 79 w 79"/>
                    <a:gd name="T39" fmla="*/ 353 h 3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353">
                      <a:moveTo>
                        <a:pt x="0" y="340"/>
                      </a:moveTo>
                      <a:lnTo>
                        <a:pt x="30" y="263"/>
                      </a:lnTo>
                      <a:lnTo>
                        <a:pt x="42" y="149"/>
                      </a:lnTo>
                      <a:lnTo>
                        <a:pt x="48" y="47"/>
                      </a:lnTo>
                      <a:lnTo>
                        <a:pt x="66" y="0"/>
                      </a:lnTo>
                      <a:lnTo>
                        <a:pt x="72" y="6"/>
                      </a:lnTo>
                      <a:lnTo>
                        <a:pt x="78" y="12"/>
                      </a:lnTo>
                      <a:lnTo>
                        <a:pt x="60" y="59"/>
                      </a:lnTo>
                      <a:lnTo>
                        <a:pt x="48" y="161"/>
                      </a:lnTo>
                      <a:lnTo>
                        <a:pt x="36" y="275"/>
                      </a:lnTo>
                      <a:lnTo>
                        <a:pt x="12" y="352"/>
                      </a:lnTo>
                      <a:lnTo>
                        <a:pt x="0" y="34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96" name="Freeform 105" descr="窄横线"/>
                <p:cNvSpPr>
                  <a:spLocks/>
                </p:cNvSpPr>
                <p:nvPr/>
              </p:nvSpPr>
              <p:spPr bwMode="auto">
                <a:xfrm>
                  <a:off x="4295" y="2314"/>
                  <a:ext cx="79" cy="354"/>
                </a:xfrm>
                <a:custGeom>
                  <a:avLst/>
                  <a:gdLst>
                    <a:gd name="T0" fmla="*/ 0 w 79"/>
                    <a:gd name="T1" fmla="*/ 341 h 354"/>
                    <a:gd name="T2" fmla="*/ 30 w 79"/>
                    <a:gd name="T3" fmla="*/ 264 h 354"/>
                    <a:gd name="T4" fmla="*/ 42 w 79"/>
                    <a:gd name="T5" fmla="*/ 144 h 354"/>
                    <a:gd name="T6" fmla="*/ 48 w 79"/>
                    <a:gd name="T7" fmla="*/ 48 h 354"/>
                    <a:gd name="T8" fmla="*/ 66 w 79"/>
                    <a:gd name="T9" fmla="*/ 0 h 354"/>
                    <a:gd name="T10" fmla="*/ 72 w 79"/>
                    <a:gd name="T11" fmla="*/ 6 h 354"/>
                    <a:gd name="T12" fmla="*/ 78 w 79"/>
                    <a:gd name="T13" fmla="*/ 12 h 354"/>
                    <a:gd name="T14" fmla="*/ 60 w 79"/>
                    <a:gd name="T15" fmla="*/ 60 h 354"/>
                    <a:gd name="T16" fmla="*/ 48 w 79"/>
                    <a:gd name="T17" fmla="*/ 156 h 354"/>
                    <a:gd name="T18" fmla="*/ 36 w 79"/>
                    <a:gd name="T19" fmla="*/ 275 h 354"/>
                    <a:gd name="T20" fmla="*/ 12 w 79"/>
                    <a:gd name="T21" fmla="*/ 353 h 354"/>
                    <a:gd name="T22" fmla="*/ 0 w 79"/>
                    <a:gd name="T23" fmla="*/ 341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354"/>
                    <a:gd name="T38" fmla="*/ 79 w 79"/>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354">
                      <a:moveTo>
                        <a:pt x="0" y="341"/>
                      </a:moveTo>
                      <a:lnTo>
                        <a:pt x="30" y="264"/>
                      </a:lnTo>
                      <a:lnTo>
                        <a:pt x="42" y="144"/>
                      </a:lnTo>
                      <a:lnTo>
                        <a:pt x="48" y="48"/>
                      </a:lnTo>
                      <a:lnTo>
                        <a:pt x="66" y="0"/>
                      </a:lnTo>
                      <a:lnTo>
                        <a:pt x="72" y="6"/>
                      </a:lnTo>
                      <a:lnTo>
                        <a:pt x="78" y="12"/>
                      </a:lnTo>
                      <a:lnTo>
                        <a:pt x="60" y="60"/>
                      </a:lnTo>
                      <a:lnTo>
                        <a:pt x="48" y="156"/>
                      </a:lnTo>
                      <a:lnTo>
                        <a:pt x="36" y="275"/>
                      </a:lnTo>
                      <a:lnTo>
                        <a:pt x="12"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97" name="Freeform 106"/>
                <p:cNvSpPr>
                  <a:spLocks/>
                </p:cNvSpPr>
                <p:nvPr/>
              </p:nvSpPr>
              <p:spPr bwMode="auto">
                <a:xfrm>
                  <a:off x="4295" y="2314"/>
                  <a:ext cx="79" cy="354"/>
                </a:xfrm>
                <a:custGeom>
                  <a:avLst/>
                  <a:gdLst>
                    <a:gd name="T0" fmla="*/ 0 w 79"/>
                    <a:gd name="T1" fmla="*/ 341 h 354"/>
                    <a:gd name="T2" fmla="*/ 30 w 79"/>
                    <a:gd name="T3" fmla="*/ 264 h 354"/>
                    <a:gd name="T4" fmla="*/ 42 w 79"/>
                    <a:gd name="T5" fmla="*/ 144 h 354"/>
                    <a:gd name="T6" fmla="*/ 48 w 79"/>
                    <a:gd name="T7" fmla="*/ 48 h 354"/>
                    <a:gd name="T8" fmla="*/ 66 w 79"/>
                    <a:gd name="T9" fmla="*/ 0 h 354"/>
                    <a:gd name="T10" fmla="*/ 72 w 79"/>
                    <a:gd name="T11" fmla="*/ 6 h 354"/>
                    <a:gd name="T12" fmla="*/ 78 w 79"/>
                    <a:gd name="T13" fmla="*/ 12 h 354"/>
                    <a:gd name="T14" fmla="*/ 60 w 79"/>
                    <a:gd name="T15" fmla="*/ 60 h 354"/>
                    <a:gd name="T16" fmla="*/ 48 w 79"/>
                    <a:gd name="T17" fmla="*/ 156 h 354"/>
                    <a:gd name="T18" fmla="*/ 36 w 79"/>
                    <a:gd name="T19" fmla="*/ 275 h 354"/>
                    <a:gd name="T20" fmla="*/ 12 w 79"/>
                    <a:gd name="T21" fmla="*/ 353 h 354"/>
                    <a:gd name="T22" fmla="*/ 0 w 79"/>
                    <a:gd name="T23" fmla="*/ 341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354"/>
                    <a:gd name="T38" fmla="*/ 79 w 79"/>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354">
                      <a:moveTo>
                        <a:pt x="0" y="341"/>
                      </a:moveTo>
                      <a:lnTo>
                        <a:pt x="30" y="264"/>
                      </a:lnTo>
                      <a:lnTo>
                        <a:pt x="42" y="144"/>
                      </a:lnTo>
                      <a:lnTo>
                        <a:pt x="48" y="48"/>
                      </a:lnTo>
                      <a:lnTo>
                        <a:pt x="66" y="0"/>
                      </a:lnTo>
                      <a:lnTo>
                        <a:pt x="72" y="6"/>
                      </a:lnTo>
                      <a:lnTo>
                        <a:pt x="78" y="12"/>
                      </a:lnTo>
                      <a:lnTo>
                        <a:pt x="60" y="60"/>
                      </a:lnTo>
                      <a:lnTo>
                        <a:pt x="48" y="156"/>
                      </a:lnTo>
                      <a:lnTo>
                        <a:pt x="36" y="275"/>
                      </a:lnTo>
                      <a:lnTo>
                        <a:pt x="12"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398" name="Freeform 107" descr="窄横线"/>
                <p:cNvSpPr>
                  <a:spLocks/>
                </p:cNvSpPr>
                <p:nvPr/>
              </p:nvSpPr>
              <p:spPr bwMode="auto">
                <a:xfrm>
                  <a:off x="4379" y="2368"/>
                  <a:ext cx="78" cy="354"/>
                </a:xfrm>
                <a:custGeom>
                  <a:avLst/>
                  <a:gdLst>
                    <a:gd name="T0" fmla="*/ 0 w 78"/>
                    <a:gd name="T1" fmla="*/ 341 h 354"/>
                    <a:gd name="T2" fmla="*/ 30 w 78"/>
                    <a:gd name="T3" fmla="*/ 257 h 354"/>
                    <a:gd name="T4" fmla="*/ 42 w 78"/>
                    <a:gd name="T5" fmla="*/ 144 h 354"/>
                    <a:gd name="T6" fmla="*/ 47 w 78"/>
                    <a:gd name="T7" fmla="*/ 42 h 354"/>
                    <a:gd name="T8" fmla="*/ 65 w 78"/>
                    <a:gd name="T9" fmla="*/ 0 h 354"/>
                    <a:gd name="T10" fmla="*/ 71 w 78"/>
                    <a:gd name="T11" fmla="*/ 0 h 354"/>
                    <a:gd name="T12" fmla="*/ 77 w 78"/>
                    <a:gd name="T13" fmla="*/ 12 h 354"/>
                    <a:gd name="T14" fmla="*/ 77 w 78"/>
                    <a:gd name="T15" fmla="*/ 6 h 354"/>
                    <a:gd name="T16" fmla="*/ 59 w 78"/>
                    <a:gd name="T17" fmla="*/ 54 h 354"/>
                    <a:gd name="T18" fmla="*/ 47 w 78"/>
                    <a:gd name="T19" fmla="*/ 156 h 354"/>
                    <a:gd name="T20" fmla="*/ 36 w 78"/>
                    <a:gd name="T21" fmla="*/ 269 h 354"/>
                    <a:gd name="T22" fmla="*/ 12 w 78"/>
                    <a:gd name="T23" fmla="*/ 353 h 354"/>
                    <a:gd name="T24" fmla="*/ 0 w 78"/>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354"/>
                    <a:gd name="T41" fmla="*/ 78 w 78"/>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354">
                      <a:moveTo>
                        <a:pt x="0" y="341"/>
                      </a:moveTo>
                      <a:lnTo>
                        <a:pt x="30" y="257"/>
                      </a:lnTo>
                      <a:lnTo>
                        <a:pt x="42" y="144"/>
                      </a:lnTo>
                      <a:lnTo>
                        <a:pt x="47" y="42"/>
                      </a:lnTo>
                      <a:lnTo>
                        <a:pt x="65" y="0"/>
                      </a:lnTo>
                      <a:lnTo>
                        <a:pt x="71" y="0"/>
                      </a:lnTo>
                      <a:lnTo>
                        <a:pt x="77" y="12"/>
                      </a:lnTo>
                      <a:lnTo>
                        <a:pt x="77" y="6"/>
                      </a:lnTo>
                      <a:lnTo>
                        <a:pt x="59" y="54"/>
                      </a:lnTo>
                      <a:lnTo>
                        <a:pt x="47" y="156"/>
                      </a:lnTo>
                      <a:lnTo>
                        <a:pt x="36" y="269"/>
                      </a:lnTo>
                      <a:lnTo>
                        <a:pt x="12"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399" name="Freeform 108"/>
                <p:cNvSpPr>
                  <a:spLocks/>
                </p:cNvSpPr>
                <p:nvPr/>
              </p:nvSpPr>
              <p:spPr bwMode="auto">
                <a:xfrm>
                  <a:off x="4379" y="2368"/>
                  <a:ext cx="78" cy="354"/>
                </a:xfrm>
                <a:custGeom>
                  <a:avLst/>
                  <a:gdLst>
                    <a:gd name="T0" fmla="*/ 0 w 78"/>
                    <a:gd name="T1" fmla="*/ 341 h 354"/>
                    <a:gd name="T2" fmla="*/ 30 w 78"/>
                    <a:gd name="T3" fmla="*/ 257 h 354"/>
                    <a:gd name="T4" fmla="*/ 42 w 78"/>
                    <a:gd name="T5" fmla="*/ 144 h 354"/>
                    <a:gd name="T6" fmla="*/ 47 w 78"/>
                    <a:gd name="T7" fmla="*/ 42 h 354"/>
                    <a:gd name="T8" fmla="*/ 65 w 78"/>
                    <a:gd name="T9" fmla="*/ 0 h 354"/>
                    <a:gd name="T10" fmla="*/ 71 w 78"/>
                    <a:gd name="T11" fmla="*/ 0 h 354"/>
                    <a:gd name="T12" fmla="*/ 77 w 78"/>
                    <a:gd name="T13" fmla="*/ 12 h 354"/>
                    <a:gd name="T14" fmla="*/ 77 w 78"/>
                    <a:gd name="T15" fmla="*/ 6 h 354"/>
                    <a:gd name="T16" fmla="*/ 59 w 78"/>
                    <a:gd name="T17" fmla="*/ 54 h 354"/>
                    <a:gd name="T18" fmla="*/ 47 w 78"/>
                    <a:gd name="T19" fmla="*/ 156 h 354"/>
                    <a:gd name="T20" fmla="*/ 36 w 78"/>
                    <a:gd name="T21" fmla="*/ 269 h 354"/>
                    <a:gd name="T22" fmla="*/ 12 w 78"/>
                    <a:gd name="T23" fmla="*/ 353 h 354"/>
                    <a:gd name="T24" fmla="*/ 0 w 78"/>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354"/>
                    <a:gd name="T41" fmla="*/ 78 w 78"/>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354">
                      <a:moveTo>
                        <a:pt x="0" y="341"/>
                      </a:moveTo>
                      <a:lnTo>
                        <a:pt x="30" y="257"/>
                      </a:lnTo>
                      <a:lnTo>
                        <a:pt x="42" y="144"/>
                      </a:lnTo>
                      <a:lnTo>
                        <a:pt x="47" y="42"/>
                      </a:lnTo>
                      <a:lnTo>
                        <a:pt x="65" y="0"/>
                      </a:lnTo>
                      <a:lnTo>
                        <a:pt x="71" y="0"/>
                      </a:lnTo>
                      <a:lnTo>
                        <a:pt x="77" y="12"/>
                      </a:lnTo>
                      <a:lnTo>
                        <a:pt x="77" y="6"/>
                      </a:lnTo>
                      <a:lnTo>
                        <a:pt x="59" y="54"/>
                      </a:lnTo>
                      <a:lnTo>
                        <a:pt x="47" y="156"/>
                      </a:lnTo>
                      <a:lnTo>
                        <a:pt x="36" y="269"/>
                      </a:lnTo>
                      <a:lnTo>
                        <a:pt x="12"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400" name="Freeform 109" descr="窄横线"/>
                <p:cNvSpPr>
                  <a:spLocks/>
                </p:cNvSpPr>
                <p:nvPr/>
              </p:nvSpPr>
              <p:spPr bwMode="auto">
                <a:xfrm>
                  <a:off x="4462" y="2416"/>
                  <a:ext cx="79" cy="354"/>
                </a:xfrm>
                <a:custGeom>
                  <a:avLst/>
                  <a:gdLst>
                    <a:gd name="T0" fmla="*/ 0 w 79"/>
                    <a:gd name="T1" fmla="*/ 341 h 354"/>
                    <a:gd name="T2" fmla="*/ 30 w 79"/>
                    <a:gd name="T3" fmla="*/ 257 h 354"/>
                    <a:gd name="T4" fmla="*/ 42 w 79"/>
                    <a:gd name="T5" fmla="*/ 144 h 354"/>
                    <a:gd name="T6" fmla="*/ 48 w 79"/>
                    <a:gd name="T7" fmla="*/ 36 h 354"/>
                    <a:gd name="T8" fmla="*/ 66 w 79"/>
                    <a:gd name="T9" fmla="*/ 0 h 354"/>
                    <a:gd name="T10" fmla="*/ 72 w 79"/>
                    <a:gd name="T11" fmla="*/ 0 h 354"/>
                    <a:gd name="T12" fmla="*/ 78 w 79"/>
                    <a:gd name="T13" fmla="*/ 12 h 354"/>
                    <a:gd name="T14" fmla="*/ 78 w 79"/>
                    <a:gd name="T15" fmla="*/ 6 h 354"/>
                    <a:gd name="T16" fmla="*/ 60 w 79"/>
                    <a:gd name="T17" fmla="*/ 48 h 354"/>
                    <a:gd name="T18" fmla="*/ 48 w 79"/>
                    <a:gd name="T19" fmla="*/ 156 h 354"/>
                    <a:gd name="T20" fmla="*/ 36 w 79"/>
                    <a:gd name="T21" fmla="*/ 269 h 354"/>
                    <a:gd name="T22" fmla="*/ 12 w 79"/>
                    <a:gd name="T23" fmla="*/ 353 h 354"/>
                    <a:gd name="T24" fmla="*/ 0 w 79"/>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354"/>
                    <a:gd name="T41" fmla="*/ 79 w 79"/>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354">
                      <a:moveTo>
                        <a:pt x="0" y="341"/>
                      </a:moveTo>
                      <a:lnTo>
                        <a:pt x="30" y="257"/>
                      </a:lnTo>
                      <a:lnTo>
                        <a:pt x="42" y="144"/>
                      </a:lnTo>
                      <a:lnTo>
                        <a:pt x="48" y="36"/>
                      </a:lnTo>
                      <a:lnTo>
                        <a:pt x="66" y="0"/>
                      </a:lnTo>
                      <a:lnTo>
                        <a:pt x="72" y="0"/>
                      </a:lnTo>
                      <a:lnTo>
                        <a:pt x="78" y="12"/>
                      </a:lnTo>
                      <a:lnTo>
                        <a:pt x="78" y="6"/>
                      </a:lnTo>
                      <a:lnTo>
                        <a:pt x="60" y="48"/>
                      </a:lnTo>
                      <a:lnTo>
                        <a:pt x="48" y="156"/>
                      </a:lnTo>
                      <a:lnTo>
                        <a:pt x="36" y="269"/>
                      </a:lnTo>
                      <a:lnTo>
                        <a:pt x="12"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401" name="Freeform 110"/>
                <p:cNvSpPr>
                  <a:spLocks/>
                </p:cNvSpPr>
                <p:nvPr/>
              </p:nvSpPr>
              <p:spPr bwMode="auto">
                <a:xfrm>
                  <a:off x="4462" y="2416"/>
                  <a:ext cx="79" cy="354"/>
                </a:xfrm>
                <a:custGeom>
                  <a:avLst/>
                  <a:gdLst>
                    <a:gd name="T0" fmla="*/ 0 w 79"/>
                    <a:gd name="T1" fmla="*/ 341 h 354"/>
                    <a:gd name="T2" fmla="*/ 30 w 79"/>
                    <a:gd name="T3" fmla="*/ 257 h 354"/>
                    <a:gd name="T4" fmla="*/ 42 w 79"/>
                    <a:gd name="T5" fmla="*/ 144 h 354"/>
                    <a:gd name="T6" fmla="*/ 48 w 79"/>
                    <a:gd name="T7" fmla="*/ 36 h 354"/>
                    <a:gd name="T8" fmla="*/ 66 w 79"/>
                    <a:gd name="T9" fmla="*/ 0 h 354"/>
                    <a:gd name="T10" fmla="*/ 72 w 79"/>
                    <a:gd name="T11" fmla="*/ 0 h 354"/>
                    <a:gd name="T12" fmla="*/ 78 w 79"/>
                    <a:gd name="T13" fmla="*/ 12 h 354"/>
                    <a:gd name="T14" fmla="*/ 78 w 79"/>
                    <a:gd name="T15" fmla="*/ 6 h 354"/>
                    <a:gd name="T16" fmla="*/ 60 w 79"/>
                    <a:gd name="T17" fmla="*/ 48 h 354"/>
                    <a:gd name="T18" fmla="*/ 48 w 79"/>
                    <a:gd name="T19" fmla="*/ 156 h 354"/>
                    <a:gd name="T20" fmla="*/ 36 w 79"/>
                    <a:gd name="T21" fmla="*/ 269 h 354"/>
                    <a:gd name="T22" fmla="*/ 12 w 79"/>
                    <a:gd name="T23" fmla="*/ 353 h 354"/>
                    <a:gd name="T24" fmla="*/ 0 w 79"/>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354"/>
                    <a:gd name="T41" fmla="*/ 79 w 79"/>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354">
                      <a:moveTo>
                        <a:pt x="0" y="341"/>
                      </a:moveTo>
                      <a:lnTo>
                        <a:pt x="30" y="257"/>
                      </a:lnTo>
                      <a:lnTo>
                        <a:pt x="42" y="144"/>
                      </a:lnTo>
                      <a:lnTo>
                        <a:pt x="48" y="36"/>
                      </a:lnTo>
                      <a:lnTo>
                        <a:pt x="66" y="0"/>
                      </a:lnTo>
                      <a:lnTo>
                        <a:pt x="72" y="0"/>
                      </a:lnTo>
                      <a:lnTo>
                        <a:pt x="78" y="12"/>
                      </a:lnTo>
                      <a:lnTo>
                        <a:pt x="78" y="6"/>
                      </a:lnTo>
                      <a:lnTo>
                        <a:pt x="60" y="48"/>
                      </a:lnTo>
                      <a:lnTo>
                        <a:pt x="48" y="156"/>
                      </a:lnTo>
                      <a:lnTo>
                        <a:pt x="36" y="269"/>
                      </a:lnTo>
                      <a:lnTo>
                        <a:pt x="12"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402" name="Freeform 111" descr="窄横线"/>
                <p:cNvSpPr>
                  <a:spLocks/>
                </p:cNvSpPr>
                <p:nvPr/>
              </p:nvSpPr>
              <p:spPr bwMode="auto">
                <a:xfrm>
                  <a:off x="4546" y="2458"/>
                  <a:ext cx="85" cy="360"/>
                </a:xfrm>
                <a:custGeom>
                  <a:avLst/>
                  <a:gdLst>
                    <a:gd name="T0" fmla="*/ 0 w 85"/>
                    <a:gd name="T1" fmla="*/ 347 h 360"/>
                    <a:gd name="T2" fmla="*/ 6 w 85"/>
                    <a:gd name="T3" fmla="*/ 347 h 360"/>
                    <a:gd name="T4" fmla="*/ 30 w 85"/>
                    <a:gd name="T5" fmla="*/ 269 h 360"/>
                    <a:gd name="T6" fmla="*/ 42 w 85"/>
                    <a:gd name="T7" fmla="*/ 149 h 360"/>
                    <a:gd name="T8" fmla="*/ 54 w 85"/>
                    <a:gd name="T9" fmla="*/ 48 h 360"/>
                    <a:gd name="T10" fmla="*/ 72 w 85"/>
                    <a:gd name="T11" fmla="*/ 0 h 360"/>
                    <a:gd name="T12" fmla="*/ 72 w 85"/>
                    <a:gd name="T13" fmla="*/ 6 h 360"/>
                    <a:gd name="T14" fmla="*/ 84 w 85"/>
                    <a:gd name="T15" fmla="*/ 12 h 360"/>
                    <a:gd name="T16" fmla="*/ 78 w 85"/>
                    <a:gd name="T17" fmla="*/ 12 h 360"/>
                    <a:gd name="T18" fmla="*/ 60 w 85"/>
                    <a:gd name="T19" fmla="*/ 54 h 360"/>
                    <a:gd name="T20" fmla="*/ 54 w 85"/>
                    <a:gd name="T21" fmla="*/ 161 h 360"/>
                    <a:gd name="T22" fmla="*/ 42 w 85"/>
                    <a:gd name="T23" fmla="*/ 281 h 360"/>
                    <a:gd name="T24" fmla="*/ 18 w 85"/>
                    <a:gd name="T25" fmla="*/ 359 h 360"/>
                    <a:gd name="T26" fmla="*/ 0 w 85"/>
                    <a:gd name="T27" fmla="*/ 347 h 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60"/>
                    <a:gd name="T44" fmla="*/ 85 w 85"/>
                    <a:gd name="T45" fmla="*/ 360 h 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60">
                      <a:moveTo>
                        <a:pt x="0" y="347"/>
                      </a:moveTo>
                      <a:lnTo>
                        <a:pt x="6" y="347"/>
                      </a:lnTo>
                      <a:lnTo>
                        <a:pt x="30" y="269"/>
                      </a:lnTo>
                      <a:lnTo>
                        <a:pt x="42" y="149"/>
                      </a:lnTo>
                      <a:lnTo>
                        <a:pt x="54" y="48"/>
                      </a:lnTo>
                      <a:lnTo>
                        <a:pt x="72" y="0"/>
                      </a:lnTo>
                      <a:lnTo>
                        <a:pt x="72" y="6"/>
                      </a:lnTo>
                      <a:lnTo>
                        <a:pt x="84" y="12"/>
                      </a:lnTo>
                      <a:lnTo>
                        <a:pt x="78" y="12"/>
                      </a:lnTo>
                      <a:lnTo>
                        <a:pt x="60" y="54"/>
                      </a:lnTo>
                      <a:lnTo>
                        <a:pt x="54" y="161"/>
                      </a:lnTo>
                      <a:lnTo>
                        <a:pt x="42" y="281"/>
                      </a:lnTo>
                      <a:lnTo>
                        <a:pt x="18" y="359"/>
                      </a:lnTo>
                      <a:lnTo>
                        <a:pt x="0" y="347"/>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403" name="Freeform 112"/>
                <p:cNvSpPr>
                  <a:spLocks/>
                </p:cNvSpPr>
                <p:nvPr/>
              </p:nvSpPr>
              <p:spPr bwMode="auto">
                <a:xfrm>
                  <a:off x="4546" y="2458"/>
                  <a:ext cx="85" cy="360"/>
                </a:xfrm>
                <a:custGeom>
                  <a:avLst/>
                  <a:gdLst>
                    <a:gd name="T0" fmla="*/ 0 w 85"/>
                    <a:gd name="T1" fmla="*/ 347 h 360"/>
                    <a:gd name="T2" fmla="*/ 6 w 85"/>
                    <a:gd name="T3" fmla="*/ 347 h 360"/>
                    <a:gd name="T4" fmla="*/ 30 w 85"/>
                    <a:gd name="T5" fmla="*/ 269 h 360"/>
                    <a:gd name="T6" fmla="*/ 42 w 85"/>
                    <a:gd name="T7" fmla="*/ 149 h 360"/>
                    <a:gd name="T8" fmla="*/ 54 w 85"/>
                    <a:gd name="T9" fmla="*/ 48 h 360"/>
                    <a:gd name="T10" fmla="*/ 72 w 85"/>
                    <a:gd name="T11" fmla="*/ 0 h 360"/>
                    <a:gd name="T12" fmla="*/ 72 w 85"/>
                    <a:gd name="T13" fmla="*/ 6 h 360"/>
                    <a:gd name="T14" fmla="*/ 84 w 85"/>
                    <a:gd name="T15" fmla="*/ 12 h 360"/>
                    <a:gd name="T16" fmla="*/ 78 w 85"/>
                    <a:gd name="T17" fmla="*/ 12 h 360"/>
                    <a:gd name="T18" fmla="*/ 60 w 85"/>
                    <a:gd name="T19" fmla="*/ 54 h 360"/>
                    <a:gd name="T20" fmla="*/ 54 w 85"/>
                    <a:gd name="T21" fmla="*/ 161 h 360"/>
                    <a:gd name="T22" fmla="*/ 42 w 85"/>
                    <a:gd name="T23" fmla="*/ 281 h 360"/>
                    <a:gd name="T24" fmla="*/ 18 w 85"/>
                    <a:gd name="T25" fmla="*/ 359 h 360"/>
                    <a:gd name="T26" fmla="*/ 0 w 85"/>
                    <a:gd name="T27" fmla="*/ 347 h 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60"/>
                    <a:gd name="T44" fmla="*/ 85 w 85"/>
                    <a:gd name="T45" fmla="*/ 360 h 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60">
                      <a:moveTo>
                        <a:pt x="0" y="347"/>
                      </a:moveTo>
                      <a:lnTo>
                        <a:pt x="6" y="347"/>
                      </a:lnTo>
                      <a:lnTo>
                        <a:pt x="30" y="269"/>
                      </a:lnTo>
                      <a:lnTo>
                        <a:pt x="42" y="149"/>
                      </a:lnTo>
                      <a:lnTo>
                        <a:pt x="54" y="48"/>
                      </a:lnTo>
                      <a:lnTo>
                        <a:pt x="72" y="0"/>
                      </a:lnTo>
                      <a:lnTo>
                        <a:pt x="72" y="6"/>
                      </a:lnTo>
                      <a:lnTo>
                        <a:pt x="84" y="12"/>
                      </a:lnTo>
                      <a:lnTo>
                        <a:pt x="78" y="12"/>
                      </a:lnTo>
                      <a:lnTo>
                        <a:pt x="60" y="54"/>
                      </a:lnTo>
                      <a:lnTo>
                        <a:pt x="54" y="161"/>
                      </a:lnTo>
                      <a:lnTo>
                        <a:pt x="42" y="281"/>
                      </a:lnTo>
                      <a:lnTo>
                        <a:pt x="18" y="359"/>
                      </a:lnTo>
                      <a:lnTo>
                        <a:pt x="0" y="347"/>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404" name="Freeform 113"/>
                <p:cNvSpPr>
                  <a:spLocks/>
                </p:cNvSpPr>
                <p:nvPr/>
              </p:nvSpPr>
              <p:spPr bwMode="auto">
                <a:xfrm>
                  <a:off x="4528" y="2589"/>
                  <a:ext cx="115" cy="348"/>
                </a:xfrm>
                <a:custGeom>
                  <a:avLst/>
                  <a:gdLst>
                    <a:gd name="T0" fmla="*/ 0 w 115"/>
                    <a:gd name="T1" fmla="*/ 347 h 348"/>
                    <a:gd name="T2" fmla="*/ 24 w 115"/>
                    <a:gd name="T3" fmla="*/ 264 h 348"/>
                    <a:gd name="T4" fmla="*/ 36 w 115"/>
                    <a:gd name="T5" fmla="*/ 150 h 348"/>
                    <a:gd name="T6" fmla="*/ 48 w 115"/>
                    <a:gd name="T7" fmla="*/ 42 h 348"/>
                    <a:gd name="T8" fmla="*/ 66 w 115"/>
                    <a:gd name="T9" fmla="*/ 0 h 348"/>
                    <a:gd name="T10" fmla="*/ 78 w 115"/>
                    <a:gd name="T11" fmla="*/ 6 h 348"/>
                    <a:gd name="T12" fmla="*/ 84 w 115"/>
                    <a:gd name="T13" fmla="*/ 36 h 348"/>
                    <a:gd name="T14" fmla="*/ 96 w 115"/>
                    <a:gd name="T15" fmla="*/ 120 h 348"/>
                    <a:gd name="T16" fmla="*/ 102 w 115"/>
                    <a:gd name="T17" fmla="*/ 210 h 348"/>
                    <a:gd name="T18" fmla="*/ 114 w 115"/>
                    <a:gd name="T19" fmla="*/ 282 h 348"/>
                    <a:gd name="T20" fmla="*/ 0 w 115"/>
                    <a:gd name="T21" fmla="*/ 347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348"/>
                    <a:gd name="T35" fmla="*/ 115 w 115"/>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348">
                      <a:moveTo>
                        <a:pt x="0" y="347"/>
                      </a:moveTo>
                      <a:lnTo>
                        <a:pt x="24" y="264"/>
                      </a:lnTo>
                      <a:lnTo>
                        <a:pt x="36" y="150"/>
                      </a:lnTo>
                      <a:lnTo>
                        <a:pt x="48" y="42"/>
                      </a:lnTo>
                      <a:lnTo>
                        <a:pt x="66" y="0"/>
                      </a:lnTo>
                      <a:lnTo>
                        <a:pt x="78" y="6"/>
                      </a:lnTo>
                      <a:lnTo>
                        <a:pt x="84" y="36"/>
                      </a:lnTo>
                      <a:lnTo>
                        <a:pt x="96" y="120"/>
                      </a:lnTo>
                      <a:lnTo>
                        <a:pt x="102" y="210"/>
                      </a:lnTo>
                      <a:lnTo>
                        <a:pt x="114" y="282"/>
                      </a:lnTo>
                      <a:lnTo>
                        <a:pt x="0" y="347"/>
                      </a:lnTo>
                    </a:path>
                  </a:pathLst>
                </a:custGeom>
                <a:solidFill>
                  <a:srgbClr val="FFFF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405" name="Freeform 114"/>
                <p:cNvSpPr>
                  <a:spLocks/>
                </p:cNvSpPr>
                <p:nvPr/>
              </p:nvSpPr>
              <p:spPr bwMode="auto">
                <a:xfrm>
                  <a:off x="5109" y="2261"/>
                  <a:ext cx="115" cy="341"/>
                </a:xfrm>
                <a:custGeom>
                  <a:avLst/>
                  <a:gdLst>
                    <a:gd name="T0" fmla="*/ 0 w 115"/>
                    <a:gd name="T1" fmla="*/ 340 h 341"/>
                    <a:gd name="T2" fmla="*/ 24 w 115"/>
                    <a:gd name="T3" fmla="*/ 263 h 341"/>
                    <a:gd name="T4" fmla="*/ 36 w 115"/>
                    <a:gd name="T5" fmla="*/ 149 h 341"/>
                    <a:gd name="T6" fmla="*/ 42 w 115"/>
                    <a:gd name="T7" fmla="*/ 47 h 341"/>
                    <a:gd name="T8" fmla="*/ 60 w 115"/>
                    <a:gd name="T9" fmla="*/ 0 h 341"/>
                    <a:gd name="T10" fmla="*/ 78 w 115"/>
                    <a:gd name="T11" fmla="*/ 12 h 341"/>
                    <a:gd name="T12" fmla="*/ 84 w 115"/>
                    <a:gd name="T13" fmla="*/ 35 h 341"/>
                    <a:gd name="T14" fmla="*/ 90 w 115"/>
                    <a:gd name="T15" fmla="*/ 119 h 341"/>
                    <a:gd name="T16" fmla="*/ 96 w 115"/>
                    <a:gd name="T17" fmla="*/ 209 h 341"/>
                    <a:gd name="T18" fmla="*/ 114 w 115"/>
                    <a:gd name="T19" fmla="*/ 281 h 341"/>
                    <a:gd name="T20" fmla="*/ 0 w 115"/>
                    <a:gd name="T21" fmla="*/ 340 h 3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341"/>
                    <a:gd name="T35" fmla="*/ 115 w 115"/>
                    <a:gd name="T36" fmla="*/ 341 h 3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341">
                      <a:moveTo>
                        <a:pt x="0" y="340"/>
                      </a:moveTo>
                      <a:lnTo>
                        <a:pt x="24" y="263"/>
                      </a:lnTo>
                      <a:lnTo>
                        <a:pt x="36" y="149"/>
                      </a:lnTo>
                      <a:lnTo>
                        <a:pt x="42" y="47"/>
                      </a:lnTo>
                      <a:lnTo>
                        <a:pt x="60" y="0"/>
                      </a:lnTo>
                      <a:lnTo>
                        <a:pt x="78" y="12"/>
                      </a:lnTo>
                      <a:lnTo>
                        <a:pt x="84" y="35"/>
                      </a:lnTo>
                      <a:lnTo>
                        <a:pt x="90" y="119"/>
                      </a:lnTo>
                      <a:lnTo>
                        <a:pt x="96" y="209"/>
                      </a:lnTo>
                      <a:lnTo>
                        <a:pt x="114" y="281"/>
                      </a:lnTo>
                      <a:lnTo>
                        <a:pt x="0" y="340"/>
                      </a:lnTo>
                    </a:path>
                  </a:pathLst>
                </a:custGeom>
                <a:solidFill>
                  <a:srgbClr val="FFFF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406" name="Freeform 115"/>
                <p:cNvSpPr>
                  <a:spLocks/>
                </p:cNvSpPr>
                <p:nvPr/>
              </p:nvSpPr>
              <p:spPr bwMode="auto">
                <a:xfrm>
                  <a:off x="4444" y="2536"/>
                  <a:ext cx="145" cy="395"/>
                </a:xfrm>
                <a:custGeom>
                  <a:avLst/>
                  <a:gdLst>
                    <a:gd name="T0" fmla="*/ 144 w 145"/>
                    <a:gd name="T1" fmla="*/ 47 h 395"/>
                    <a:gd name="T2" fmla="*/ 126 w 145"/>
                    <a:gd name="T3" fmla="*/ 101 h 395"/>
                    <a:gd name="T4" fmla="*/ 120 w 145"/>
                    <a:gd name="T5" fmla="*/ 203 h 395"/>
                    <a:gd name="T6" fmla="*/ 108 w 145"/>
                    <a:gd name="T7" fmla="*/ 317 h 395"/>
                    <a:gd name="T8" fmla="*/ 84 w 145"/>
                    <a:gd name="T9" fmla="*/ 394 h 395"/>
                    <a:gd name="T10" fmla="*/ 0 w 145"/>
                    <a:gd name="T11" fmla="*/ 346 h 395"/>
                    <a:gd name="T12" fmla="*/ 6 w 145"/>
                    <a:gd name="T13" fmla="*/ 346 h 395"/>
                    <a:gd name="T14" fmla="*/ 30 w 145"/>
                    <a:gd name="T15" fmla="*/ 263 h 395"/>
                    <a:gd name="T16" fmla="*/ 42 w 145"/>
                    <a:gd name="T17" fmla="*/ 149 h 395"/>
                    <a:gd name="T18" fmla="*/ 48 w 145"/>
                    <a:gd name="T19" fmla="*/ 47 h 395"/>
                    <a:gd name="T20" fmla="*/ 66 w 145"/>
                    <a:gd name="T21" fmla="*/ 0 h 395"/>
                    <a:gd name="T22" fmla="*/ 72 w 145"/>
                    <a:gd name="T23" fmla="*/ 0 h 395"/>
                    <a:gd name="T24" fmla="*/ 138 w 145"/>
                    <a:gd name="T25" fmla="*/ 42 h 395"/>
                    <a:gd name="T26" fmla="*/ 144 w 145"/>
                    <a:gd name="T27" fmla="*/ 47 h 3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
                    <a:gd name="T43" fmla="*/ 0 h 395"/>
                    <a:gd name="T44" fmla="*/ 145 w 145"/>
                    <a:gd name="T45" fmla="*/ 395 h 3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 h="395">
                      <a:moveTo>
                        <a:pt x="144" y="47"/>
                      </a:moveTo>
                      <a:lnTo>
                        <a:pt x="126" y="101"/>
                      </a:lnTo>
                      <a:lnTo>
                        <a:pt x="120" y="203"/>
                      </a:lnTo>
                      <a:lnTo>
                        <a:pt x="108" y="317"/>
                      </a:lnTo>
                      <a:lnTo>
                        <a:pt x="84" y="394"/>
                      </a:lnTo>
                      <a:lnTo>
                        <a:pt x="0" y="346"/>
                      </a:lnTo>
                      <a:lnTo>
                        <a:pt x="6" y="346"/>
                      </a:lnTo>
                      <a:lnTo>
                        <a:pt x="30" y="263"/>
                      </a:lnTo>
                      <a:lnTo>
                        <a:pt x="42" y="149"/>
                      </a:lnTo>
                      <a:lnTo>
                        <a:pt x="48" y="47"/>
                      </a:lnTo>
                      <a:lnTo>
                        <a:pt x="66" y="0"/>
                      </a:lnTo>
                      <a:lnTo>
                        <a:pt x="72" y="0"/>
                      </a:lnTo>
                      <a:lnTo>
                        <a:pt x="138" y="42"/>
                      </a:lnTo>
                      <a:lnTo>
                        <a:pt x="144" y="47"/>
                      </a:lnTo>
                    </a:path>
                  </a:pathLst>
                </a:custGeom>
                <a:solidFill>
                  <a:srgbClr val="FFFF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407" name="Freeform 116"/>
                <p:cNvSpPr>
                  <a:spLocks/>
                </p:cNvSpPr>
                <p:nvPr/>
              </p:nvSpPr>
              <p:spPr bwMode="auto">
                <a:xfrm>
                  <a:off x="4361" y="2488"/>
                  <a:ext cx="138" cy="389"/>
                </a:xfrm>
                <a:custGeom>
                  <a:avLst/>
                  <a:gdLst>
                    <a:gd name="T0" fmla="*/ 137 w 138"/>
                    <a:gd name="T1" fmla="*/ 42 h 389"/>
                    <a:gd name="T2" fmla="*/ 125 w 138"/>
                    <a:gd name="T3" fmla="*/ 101 h 389"/>
                    <a:gd name="T4" fmla="*/ 113 w 138"/>
                    <a:gd name="T5" fmla="*/ 203 h 389"/>
                    <a:gd name="T6" fmla="*/ 101 w 138"/>
                    <a:gd name="T7" fmla="*/ 311 h 389"/>
                    <a:gd name="T8" fmla="*/ 77 w 138"/>
                    <a:gd name="T9" fmla="*/ 388 h 389"/>
                    <a:gd name="T10" fmla="*/ 0 w 138"/>
                    <a:gd name="T11" fmla="*/ 341 h 389"/>
                    <a:gd name="T12" fmla="*/ 0 w 138"/>
                    <a:gd name="T13" fmla="*/ 347 h 389"/>
                    <a:gd name="T14" fmla="*/ 24 w 138"/>
                    <a:gd name="T15" fmla="*/ 263 h 389"/>
                    <a:gd name="T16" fmla="*/ 36 w 138"/>
                    <a:gd name="T17" fmla="*/ 149 h 389"/>
                    <a:gd name="T18" fmla="*/ 48 w 138"/>
                    <a:gd name="T19" fmla="*/ 42 h 389"/>
                    <a:gd name="T20" fmla="*/ 65 w 138"/>
                    <a:gd name="T21" fmla="*/ 0 h 389"/>
                    <a:gd name="T22" fmla="*/ 137 w 138"/>
                    <a:gd name="T23" fmla="*/ 36 h 389"/>
                    <a:gd name="T24" fmla="*/ 137 w 138"/>
                    <a:gd name="T25" fmla="*/ 42 h 3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389"/>
                    <a:gd name="T41" fmla="*/ 138 w 138"/>
                    <a:gd name="T42" fmla="*/ 389 h 3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389">
                      <a:moveTo>
                        <a:pt x="137" y="42"/>
                      </a:moveTo>
                      <a:lnTo>
                        <a:pt x="125" y="101"/>
                      </a:lnTo>
                      <a:lnTo>
                        <a:pt x="113" y="203"/>
                      </a:lnTo>
                      <a:lnTo>
                        <a:pt x="101" y="311"/>
                      </a:lnTo>
                      <a:lnTo>
                        <a:pt x="77" y="388"/>
                      </a:lnTo>
                      <a:lnTo>
                        <a:pt x="0" y="341"/>
                      </a:lnTo>
                      <a:lnTo>
                        <a:pt x="0" y="347"/>
                      </a:lnTo>
                      <a:lnTo>
                        <a:pt x="24" y="263"/>
                      </a:lnTo>
                      <a:lnTo>
                        <a:pt x="36" y="149"/>
                      </a:lnTo>
                      <a:lnTo>
                        <a:pt x="48" y="42"/>
                      </a:lnTo>
                      <a:lnTo>
                        <a:pt x="65" y="0"/>
                      </a:lnTo>
                      <a:lnTo>
                        <a:pt x="137" y="36"/>
                      </a:lnTo>
                      <a:lnTo>
                        <a:pt x="137" y="42"/>
                      </a:lnTo>
                    </a:path>
                  </a:pathLst>
                </a:custGeom>
                <a:solidFill>
                  <a:srgbClr val="FFFF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408" name="Freeform 117"/>
                <p:cNvSpPr>
                  <a:spLocks/>
                </p:cNvSpPr>
                <p:nvPr/>
              </p:nvSpPr>
              <p:spPr bwMode="auto">
                <a:xfrm>
                  <a:off x="4271" y="2440"/>
                  <a:ext cx="139" cy="390"/>
                </a:xfrm>
                <a:custGeom>
                  <a:avLst/>
                  <a:gdLst>
                    <a:gd name="T0" fmla="*/ 138 w 139"/>
                    <a:gd name="T1" fmla="*/ 42 h 390"/>
                    <a:gd name="T2" fmla="*/ 126 w 139"/>
                    <a:gd name="T3" fmla="*/ 102 h 390"/>
                    <a:gd name="T4" fmla="*/ 114 w 139"/>
                    <a:gd name="T5" fmla="*/ 203 h 390"/>
                    <a:gd name="T6" fmla="*/ 102 w 139"/>
                    <a:gd name="T7" fmla="*/ 311 h 390"/>
                    <a:gd name="T8" fmla="*/ 78 w 139"/>
                    <a:gd name="T9" fmla="*/ 389 h 390"/>
                    <a:gd name="T10" fmla="*/ 0 w 139"/>
                    <a:gd name="T11" fmla="*/ 341 h 390"/>
                    <a:gd name="T12" fmla="*/ 0 w 139"/>
                    <a:gd name="T13" fmla="*/ 347 h 390"/>
                    <a:gd name="T14" fmla="*/ 30 w 139"/>
                    <a:gd name="T15" fmla="*/ 263 h 390"/>
                    <a:gd name="T16" fmla="*/ 42 w 139"/>
                    <a:gd name="T17" fmla="*/ 149 h 390"/>
                    <a:gd name="T18" fmla="*/ 48 w 139"/>
                    <a:gd name="T19" fmla="*/ 42 h 390"/>
                    <a:gd name="T20" fmla="*/ 66 w 139"/>
                    <a:gd name="T21" fmla="*/ 0 h 390"/>
                    <a:gd name="T22" fmla="*/ 138 w 139"/>
                    <a:gd name="T23" fmla="*/ 36 h 390"/>
                    <a:gd name="T24" fmla="*/ 138 w 139"/>
                    <a:gd name="T25" fmla="*/ 42 h 3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
                    <a:gd name="T40" fmla="*/ 0 h 390"/>
                    <a:gd name="T41" fmla="*/ 139 w 139"/>
                    <a:gd name="T42" fmla="*/ 390 h 3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 h="390">
                      <a:moveTo>
                        <a:pt x="138" y="42"/>
                      </a:moveTo>
                      <a:lnTo>
                        <a:pt x="126" y="102"/>
                      </a:lnTo>
                      <a:lnTo>
                        <a:pt x="114" y="203"/>
                      </a:lnTo>
                      <a:lnTo>
                        <a:pt x="102" y="311"/>
                      </a:lnTo>
                      <a:lnTo>
                        <a:pt x="78" y="389"/>
                      </a:lnTo>
                      <a:lnTo>
                        <a:pt x="0" y="341"/>
                      </a:lnTo>
                      <a:lnTo>
                        <a:pt x="0" y="347"/>
                      </a:lnTo>
                      <a:lnTo>
                        <a:pt x="30" y="263"/>
                      </a:lnTo>
                      <a:lnTo>
                        <a:pt x="42" y="149"/>
                      </a:lnTo>
                      <a:lnTo>
                        <a:pt x="48" y="42"/>
                      </a:lnTo>
                      <a:lnTo>
                        <a:pt x="66" y="0"/>
                      </a:lnTo>
                      <a:lnTo>
                        <a:pt x="138" y="36"/>
                      </a:lnTo>
                      <a:lnTo>
                        <a:pt x="138" y="42"/>
                      </a:lnTo>
                    </a:path>
                  </a:pathLst>
                </a:custGeom>
                <a:solidFill>
                  <a:srgbClr val="FFFF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409" name="Freeform 118"/>
                <p:cNvSpPr>
                  <a:spLocks/>
                </p:cNvSpPr>
                <p:nvPr/>
              </p:nvSpPr>
              <p:spPr bwMode="auto">
                <a:xfrm>
                  <a:off x="4181" y="2398"/>
                  <a:ext cx="145" cy="390"/>
                </a:xfrm>
                <a:custGeom>
                  <a:avLst/>
                  <a:gdLst>
                    <a:gd name="T0" fmla="*/ 144 w 145"/>
                    <a:gd name="T1" fmla="*/ 42 h 390"/>
                    <a:gd name="T2" fmla="*/ 126 w 145"/>
                    <a:gd name="T3" fmla="*/ 96 h 390"/>
                    <a:gd name="T4" fmla="*/ 120 w 145"/>
                    <a:gd name="T5" fmla="*/ 197 h 390"/>
                    <a:gd name="T6" fmla="*/ 108 w 145"/>
                    <a:gd name="T7" fmla="*/ 311 h 390"/>
                    <a:gd name="T8" fmla="*/ 84 w 145"/>
                    <a:gd name="T9" fmla="*/ 389 h 390"/>
                    <a:gd name="T10" fmla="*/ 0 w 145"/>
                    <a:gd name="T11" fmla="*/ 341 h 390"/>
                    <a:gd name="T12" fmla="*/ 6 w 145"/>
                    <a:gd name="T13" fmla="*/ 341 h 390"/>
                    <a:gd name="T14" fmla="*/ 30 w 145"/>
                    <a:gd name="T15" fmla="*/ 257 h 390"/>
                    <a:gd name="T16" fmla="*/ 42 w 145"/>
                    <a:gd name="T17" fmla="*/ 144 h 390"/>
                    <a:gd name="T18" fmla="*/ 54 w 145"/>
                    <a:gd name="T19" fmla="*/ 42 h 390"/>
                    <a:gd name="T20" fmla="*/ 72 w 145"/>
                    <a:gd name="T21" fmla="*/ 0 h 390"/>
                    <a:gd name="T22" fmla="*/ 144 w 145"/>
                    <a:gd name="T23" fmla="*/ 42 h 390"/>
                    <a:gd name="T24" fmla="*/ 144 w 145"/>
                    <a:gd name="T25" fmla="*/ 42 h 3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390"/>
                    <a:gd name="T41" fmla="*/ 145 w 145"/>
                    <a:gd name="T42" fmla="*/ 390 h 3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390">
                      <a:moveTo>
                        <a:pt x="144" y="42"/>
                      </a:moveTo>
                      <a:lnTo>
                        <a:pt x="126" y="96"/>
                      </a:lnTo>
                      <a:lnTo>
                        <a:pt x="120" y="197"/>
                      </a:lnTo>
                      <a:lnTo>
                        <a:pt x="108" y="311"/>
                      </a:lnTo>
                      <a:lnTo>
                        <a:pt x="84" y="389"/>
                      </a:lnTo>
                      <a:lnTo>
                        <a:pt x="0" y="341"/>
                      </a:lnTo>
                      <a:lnTo>
                        <a:pt x="6" y="341"/>
                      </a:lnTo>
                      <a:lnTo>
                        <a:pt x="30" y="257"/>
                      </a:lnTo>
                      <a:lnTo>
                        <a:pt x="42" y="144"/>
                      </a:lnTo>
                      <a:lnTo>
                        <a:pt x="54" y="42"/>
                      </a:lnTo>
                      <a:lnTo>
                        <a:pt x="72" y="0"/>
                      </a:lnTo>
                      <a:lnTo>
                        <a:pt x="144" y="42"/>
                      </a:lnTo>
                    </a:path>
                  </a:pathLst>
                </a:custGeom>
                <a:solidFill>
                  <a:srgbClr val="FFFF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410" name="Freeform 119" descr="窄横线"/>
                <p:cNvSpPr>
                  <a:spLocks/>
                </p:cNvSpPr>
                <p:nvPr/>
              </p:nvSpPr>
              <p:spPr bwMode="auto">
                <a:xfrm>
                  <a:off x="4091" y="2338"/>
                  <a:ext cx="85" cy="354"/>
                </a:xfrm>
                <a:custGeom>
                  <a:avLst/>
                  <a:gdLst>
                    <a:gd name="T0" fmla="*/ 0 w 85"/>
                    <a:gd name="T1" fmla="*/ 341 h 354"/>
                    <a:gd name="T2" fmla="*/ 6 w 85"/>
                    <a:gd name="T3" fmla="*/ 341 h 354"/>
                    <a:gd name="T4" fmla="*/ 30 w 85"/>
                    <a:gd name="T5" fmla="*/ 257 h 354"/>
                    <a:gd name="T6" fmla="*/ 42 w 85"/>
                    <a:gd name="T7" fmla="*/ 144 h 354"/>
                    <a:gd name="T8" fmla="*/ 54 w 85"/>
                    <a:gd name="T9" fmla="*/ 48 h 354"/>
                    <a:gd name="T10" fmla="*/ 72 w 85"/>
                    <a:gd name="T11" fmla="*/ 0 h 354"/>
                    <a:gd name="T12" fmla="*/ 84 w 85"/>
                    <a:gd name="T13" fmla="*/ 12 h 354"/>
                    <a:gd name="T14" fmla="*/ 78 w 85"/>
                    <a:gd name="T15" fmla="*/ 12 h 354"/>
                    <a:gd name="T16" fmla="*/ 60 w 85"/>
                    <a:gd name="T17" fmla="*/ 54 h 354"/>
                    <a:gd name="T18" fmla="*/ 54 w 85"/>
                    <a:gd name="T19" fmla="*/ 156 h 354"/>
                    <a:gd name="T20" fmla="*/ 42 w 85"/>
                    <a:gd name="T21" fmla="*/ 269 h 354"/>
                    <a:gd name="T22" fmla="*/ 18 w 85"/>
                    <a:gd name="T23" fmla="*/ 353 h 354"/>
                    <a:gd name="T24" fmla="*/ 0 w 85"/>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354"/>
                    <a:gd name="T41" fmla="*/ 85 w 85"/>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354">
                      <a:moveTo>
                        <a:pt x="0" y="341"/>
                      </a:moveTo>
                      <a:lnTo>
                        <a:pt x="6" y="341"/>
                      </a:lnTo>
                      <a:lnTo>
                        <a:pt x="30" y="257"/>
                      </a:lnTo>
                      <a:lnTo>
                        <a:pt x="42" y="144"/>
                      </a:lnTo>
                      <a:lnTo>
                        <a:pt x="54" y="48"/>
                      </a:lnTo>
                      <a:lnTo>
                        <a:pt x="72" y="0"/>
                      </a:lnTo>
                      <a:lnTo>
                        <a:pt x="84" y="12"/>
                      </a:lnTo>
                      <a:lnTo>
                        <a:pt x="78" y="12"/>
                      </a:lnTo>
                      <a:lnTo>
                        <a:pt x="60" y="54"/>
                      </a:lnTo>
                      <a:lnTo>
                        <a:pt x="54" y="156"/>
                      </a:lnTo>
                      <a:lnTo>
                        <a:pt x="42" y="269"/>
                      </a:lnTo>
                      <a:lnTo>
                        <a:pt x="18"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411" name="Freeform 120"/>
                <p:cNvSpPr>
                  <a:spLocks/>
                </p:cNvSpPr>
                <p:nvPr/>
              </p:nvSpPr>
              <p:spPr bwMode="auto">
                <a:xfrm>
                  <a:off x="4091" y="2338"/>
                  <a:ext cx="85" cy="354"/>
                </a:xfrm>
                <a:custGeom>
                  <a:avLst/>
                  <a:gdLst>
                    <a:gd name="T0" fmla="*/ 0 w 85"/>
                    <a:gd name="T1" fmla="*/ 341 h 354"/>
                    <a:gd name="T2" fmla="*/ 6 w 85"/>
                    <a:gd name="T3" fmla="*/ 341 h 354"/>
                    <a:gd name="T4" fmla="*/ 30 w 85"/>
                    <a:gd name="T5" fmla="*/ 257 h 354"/>
                    <a:gd name="T6" fmla="*/ 42 w 85"/>
                    <a:gd name="T7" fmla="*/ 144 h 354"/>
                    <a:gd name="T8" fmla="*/ 54 w 85"/>
                    <a:gd name="T9" fmla="*/ 48 h 354"/>
                    <a:gd name="T10" fmla="*/ 72 w 85"/>
                    <a:gd name="T11" fmla="*/ 0 h 354"/>
                    <a:gd name="T12" fmla="*/ 84 w 85"/>
                    <a:gd name="T13" fmla="*/ 12 h 354"/>
                    <a:gd name="T14" fmla="*/ 78 w 85"/>
                    <a:gd name="T15" fmla="*/ 12 h 354"/>
                    <a:gd name="T16" fmla="*/ 60 w 85"/>
                    <a:gd name="T17" fmla="*/ 54 h 354"/>
                    <a:gd name="T18" fmla="*/ 54 w 85"/>
                    <a:gd name="T19" fmla="*/ 156 h 354"/>
                    <a:gd name="T20" fmla="*/ 42 w 85"/>
                    <a:gd name="T21" fmla="*/ 269 h 354"/>
                    <a:gd name="T22" fmla="*/ 18 w 85"/>
                    <a:gd name="T23" fmla="*/ 353 h 354"/>
                    <a:gd name="T24" fmla="*/ 0 w 85"/>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354"/>
                    <a:gd name="T41" fmla="*/ 85 w 85"/>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354">
                      <a:moveTo>
                        <a:pt x="0" y="341"/>
                      </a:moveTo>
                      <a:lnTo>
                        <a:pt x="6" y="341"/>
                      </a:lnTo>
                      <a:lnTo>
                        <a:pt x="30" y="257"/>
                      </a:lnTo>
                      <a:lnTo>
                        <a:pt x="42" y="144"/>
                      </a:lnTo>
                      <a:lnTo>
                        <a:pt x="54" y="48"/>
                      </a:lnTo>
                      <a:lnTo>
                        <a:pt x="72" y="0"/>
                      </a:lnTo>
                      <a:lnTo>
                        <a:pt x="84" y="12"/>
                      </a:lnTo>
                      <a:lnTo>
                        <a:pt x="78" y="12"/>
                      </a:lnTo>
                      <a:lnTo>
                        <a:pt x="60" y="54"/>
                      </a:lnTo>
                      <a:lnTo>
                        <a:pt x="54" y="156"/>
                      </a:lnTo>
                      <a:lnTo>
                        <a:pt x="42" y="269"/>
                      </a:lnTo>
                      <a:lnTo>
                        <a:pt x="18"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412" name="Freeform 121" descr="窄横线"/>
                <p:cNvSpPr>
                  <a:spLocks/>
                </p:cNvSpPr>
                <p:nvPr/>
              </p:nvSpPr>
              <p:spPr bwMode="auto">
                <a:xfrm>
                  <a:off x="4175" y="2386"/>
                  <a:ext cx="85" cy="354"/>
                </a:xfrm>
                <a:custGeom>
                  <a:avLst/>
                  <a:gdLst>
                    <a:gd name="T0" fmla="*/ 0 w 85"/>
                    <a:gd name="T1" fmla="*/ 341 h 354"/>
                    <a:gd name="T2" fmla="*/ 6 w 85"/>
                    <a:gd name="T3" fmla="*/ 341 h 354"/>
                    <a:gd name="T4" fmla="*/ 30 w 85"/>
                    <a:gd name="T5" fmla="*/ 257 h 354"/>
                    <a:gd name="T6" fmla="*/ 42 w 85"/>
                    <a:gd name="T7" fmla="*/ 144 h 354"/>
                    <a:gd name="T8" fmla="*/ 54 w 85"/>
                    <a:gd name="T9" fmla="*/ 48 h 354"/>
                    <a:gd name="T10" fmla="*/ 72 w 85"/>
                    <a:gd name="T11" fmla="*/ 0 h 354"/>
                    <a:gd name="T12" fmla="*/ 84 w 85"/>
                    <a:gd name="T13" fmla="*/ 12 h 354"/>
                    <a:gd name="T14" fmla="*/ 78 w 85"/>
                    <a:gd name="T15" fmla="*/ 12 h 354"/>
                    <a:gd name="T16" fmla="*/ 60 w 85"/>
                    <a:gd name="T17" fmla="*/ 54 h 354"/>
                    <a:gd name="T18" fmla="*/ 54 w 85"/>
                    <a:gd name="T19" fmla="*/ 156 h 354"/>
                    <a:gd name="T20" fmla="*/ 42 w 85"/>
                    <a:gd name="T21" fmla="*/ 269 h 354"/>
                    <a:gd name="T22" fmla="*/ 18 w 85"/>
                    <a:gd name="T23" fmla="*/ 353 h 354"/>
                    <a:gd name="T24" fmla="*/ 0 w 85"/>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354"/>
                    <a:gd name="T41" fmla="*/ 85 w 85"/>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354">
                      <a:moveTo>
                        <a:pt x="0" y="341"/>
                      </a:moveTo>
                      <a:lnTo>
                        <a:pt x="6" y="341"/>
                      </a:lnTo>
                      <a:lnTo>
                        <a:pt x="30" y="257"/>
                      </a:lnTo>
                      <a:lnTo>
                        <a:pt x="42" y="144"/>
                      </a:lnTo>
                      <a:lnTo>
                        <a:pt x="54" y="48"/>
                      </a:lnTo>
                      <a:lnTo>
                        <a:pt x="72" y="0"/>
                      </a:lnTo>
                      <a:lnTo>
                        <a:pt x="84" y="12"/>
                      </a:lnTo>
                      <a:lnTo>
                        <a:pt x="78" y="12"/>
                      </a:lnTo>
                      <a:lnTo>
                        <a:pt x="60" y="54"/>
                      </a:lnTo>
                      <a:lnTo>
                        <a:pt x="54" y="156"/>
                      </a:lnTo>
                      <a:lnTo>
                        <a:pt x="42" y="269"/>
                      </a:lnTo>
                      <a:lnTo>
                        <a:pt x="18"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413" name="Freeform 122"/>
                <p:cNvSpPr>
                  <a:spLocks/>
                </p:cNvSpPr>
                <p:nvPr/>
              </p:nvSpPr>
              <p:spPr bwMode="auto">
                <a:xfrm>
                  <a:off x="4175" y="2386"/>
                  <a:ext cx="85" cy="354"/>
                </a:xfrm>
                <a:custGeom>
                  <a:avLst/>
                  <a:gdLst>
                    <a:gd name="T0" fmla="*/ 0 w 85"/>
                    <a:gd name="T1" fmla="*/ 341 h 354"/>
                    <a:gd name="T2" fmla="*/ 6 w 85"/>
                    <a:gd name="T3" fmla="*/ 341 h 354"/>
                    <a:gd name="T4" fmla="*/ 30 w 85"/>
                    <a:gd name="T5" fmla="*/ 257 h 354"/>
                    <a:gd name="T6" fmla="*/ 42 w 85"/>
                    <a:gd name="T7" fmla="*/ 144 h 354"/>
                    <a:gd name="T8" fmla="*/ 54 w 85"/>
                    <a:gd name="T9" fmla="*/ 48 h 354"/>
                    <a:gd name="T10" fmla="*/ 72 w 85"/>
                    <a:gd name="T11" fmla="*/ 0 h 354"/>
                    <a:gd name="T12" fmla="*/ 84 w 85"/>
                    <a:gd name="T13" fmla="*/ 12 h 354"/>
                    <a:gd name="T14" fmla="*/ 78 w 85"/>
                    <a:gd name="T15" fmla="*/ 12 h 354"/>
                    <a:gd name="T16" fmla="*/ 60 w 85"/>
                    <a:gd name="T17" fmla="*/ 54 h 354"/>
                    <a:gd name="T18" fmla="*/ 54 w 85"/>
                    <a:gd name="T19" fmla="*/ 156 h 354"/>
                    <a:gd name="T20" fmla="*/ 42 w 85"/>
                    <a:gd name="T21" fmla="*/ 269 h 354"/>
                    <a:gd name="T22" fmla="*/ 18 w 85"/>
                    <a:gd name="T23" fmla="*/ 353 h 354"/>
                    <a:gd name="T24" fmla="*/ 0 w 85"/>
                    <a:gd name="T25" fmla="*/ 341 h 3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5"/>
                    <a:gd name="T40" fmla="*/ 0 h 354"/>
                    <a:gd name="T41" fmla="*/ 85 w 85"/>
                    <a:gd name="T42" fmla="*/ 354 h 3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5" h="354">
                      <a:moveTo>
                        <a:pt x="0" y="341"/>
                      </a:moveTo>
                      <a:lnTo>
                        <a:pt x="6" y="341"/>
                      </a:lnTo>
                      <a:lnTo>
                        <a:pt x="30" y="257"/>
                      </a:lnTo>
                      <a:lnTo>
                        <a:pt x="42" y="144"/>
                      </a:lnTo>
                      <a:lnTo>
                        <a:pt x="54" y="48"/>
                      </a:lnTo>
                      <a:lnTo>
                        <a:pt x="72" y="0"/>
                      </a:lnTo>
                      <a:lnTo>
                        <a:pt x="84" y="12"/>
                      </a:lnTo>
                      <a:lnTo>
                        <a:pt x="78" y="12"/>
                      </a:lnTo>
                      <a:lnTo>
                        <a:pt x="60" y="54"/>
                      </a:lnTo>
                      <a:lnTo>
                        <a:pt x="54" y="156"/>
                      </a:lnTo>
                      <a:lnTo>
                        <a:pt x="42" y="269"/>
                      </a:lnTo>
                      <a:lnTo>
                        <a:pt x="18" y="353"/>
                      </a:lnTo>
                      <a:lnTo>
                        <a:pt x="0" y="341"/>
                      </a:lnTo>
                    </a:path>
                  </a:pathLst>
                </a:custGeom>
                <a:solidFill>
                  <a:srgbClr val="FFFF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414" name="Freeform 123" descr="窄横线"/>
                <p:cNvSpPr>
                  <a:spLocks/>
                </p:cNvSpPr>
                <p:nvPr/>
              </p:nvSpPr>
              <p:spPr bwMode="auto">
                <a:xfrm>
                  <a:off x="4259" y="2434"/>
                  <a:ext cx="85" cy="354"/>
                </a:xfrm>
                <a:custGeom>
                  <a:avLst/>
                  <a:gdLst>
                    <a:gd name="T0" fmla="*/ 0 w 85"/>
                    <a:gd name="T1" fmla="*/ 341 h 354"/>
                    <a:gd name="T2" fmla="*/ 6 w 85"/>
                    <a:gd name="T3" fmla="*/ 341 h 354"/>
                    <a:gd name="T4" fmla="*/ 30 w 85"/>
                    <a:gd name="T5" fmla="*/ 263 h 354"/>
                    <a:gd name="T6" fmla="*/ 42 w 85"/>
                    <a:gd name="T7" fmla="*/ 144 h 354"/>
                    <a:gd name="T8" fmla="*/ 54 w 85"/>
                    <a:gd name="T9" fmla="*/ 42 h 354"/>
                    <a:gd name="T10" fmla="*/ 72 w 85"/>
                    <a:gd name="T11" fmla="*/ 0 h 354"/>
                    <a:gd name="T12" fmla="*/ 72 w 85"/>
                    <a:gd name="T13" fmla="*/ 6 h 354"/>
                    <a:gd name="T14" fmla="*/ 84 w 85"/>
                    <a:gd name="T15" fmla="*/ 6 h 354"/>
                    <a:gd name="T16" fmla="*/ 78 w 85"/>
                    <a:gd name="T17" fmla="*/ 6 h 354"/>
                    <a:gd name="T18" fmla="*/ 60 w 85"/>
                    <a:gd name="T19" fmla="*/ 54 h 354"/>
                    <a:gd name="T20" fmla="*/ 54 w 85"/>
                    <a:gd name="T21" fmla="*/ 155 h 354"/>
                    <a:gd name="T22" fmla="*/ 42 w 85"/>
                    <a:gd name="T23" fmla="*/ 275 h 354"/>
                    <a:gd name="T24" fmla="*/ 18 w 85"/>
                    <a:gd name="T25" fmla="*/ 353 h 354"/>
                    <a:gd name="T26" fmla="*/ 0 w 85"/>
                    <a:gd name="T27" fmla="*/ 341 h 3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54"/>
                    <a:gd name="T44" fmla="*/ 85 w 85"/>
                    <a:gd name="T45" fmla="*/ 354 h 3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54">
                      <a:moveTo>
                        <a:pt x="0" y="341"/>
                      </a:moveTo>
                      <a:lnTo>
                        <a:pt x="6" y="341"/>
                      </a:lnTo>
                      <a:lnTo>
                        <a:pt x="30" y="263"/>
                      </a:lnTo>
                      <a:lnTo>
                        <a:pt x="42" y="144"/>
                      </a:lnTo>
                      <a:lnTo>
                        <a:pt x="54" y="42"/>
                      </a:lnTo>
                      <a:lnTo>
                        <a:pt x="72" y="0"/>
                      </a:lnTo>
                      <a:lnTo>
                        <a:pt x="72" y="6"/>
                      </a:lnTo>
                      <a:lnTo>
                        <a:pt x="84" y="6"/>
                      </a:lnTo>
                      <a:lnTo>
                        <a:pt x="78" y="6"/>
                      </a:lnTo>
                      <a:lnTo>
                        <a:pt x="60" y="54"/>
                      </a:lnTo>
                      <a:lnTo>
                        <a:pt x="54" y="155"/>
                      </a:lnTo>
                      <a:lnTo>
                        <a:pt x="42" y="275"/>
                      </a:lnTo>
                      <a:lnTo>
                        <a:pt x="18" y="353"/>
                      </a:lnTo>
                      <a:lnTo>
                        <a:pt x="0" y="341"/>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415" name="Freeform 124"/>
                <p:cNvSpPr>
                  <a:spLocks/>
                </p:cNvSpPr>
                <p:nvPr/>
              </p:nvSpPr>
              <p:spPr bwMode="auto">
                <a:xfrm>
                  <a:off x="4259" y="2434"/>
                  <a:ext cx="85" cy="354"/>
                </a:xfrm>
                <a:custGeom>
                  <a:avLst/>
                  <a:gdLst>
                    <a:gd name="T0" fmla="*/ 0 w 85"/>
                    <a:gd name="T1" fmla="*/ 341 h 354"/>
                    <a:gd name="T2" fmla="*/ 6 w 85"/>
                    <a:gd name="T3" fmla="*/ 341 h 354"/>
                    <a:gd name="T4" fmla="*/ 30 w 85"/>
                    <a:gd name="T5" fmla="*/ 263 h 354"/>
                    <a:gd name="T6" fmla="*/ 42 w 85"/>
                    <a:gd name="T7" fmla="*/ 144 h 354"/>
                    <a:gd name="T8" fmla="*/ 54 w 85"/>
                    <a:gd name="T9" fmla="*/ 42 h 354"/>
                    <a:gd name="T10" fmla="*/ 72 w 85"/>
                    <a:gd name="T11" fmla="*/ 0 h 354"/>
                    <a:gd name="T12" fmla="*/ 72 w 85"/>
                    <a:gd name="T13" fmla="*/ 6 h 354"/>
                    <a:gd name="T14" fmla="*/ 84 w 85"/>
                    <a:gd name="T15" fmla="*/ 6 h 354"/>
                    <a:gd name="T16" fmla="*/ 78 w 85"/>
                    <a:gd name="T17" fmla="*/ 6 h 354"/>
                    <a:gd name="T18" fmla="*/ 60 w 85"/>
                    <a:gd name="T19" fmla="*/ 54 h 354"/>
                    <a:gd name="T20" fmla="*/ 54 w 85"/>
                    <a:gd name="T21" fmla="*/ 155 h 354"/>
                    <a:gd name="T22" fmla="*/ 42 w 85"/>
                    <a:gd name="T23" fmla="*/ 275 h 354"/>
                    <a:gd name="T24" fmla="*/ 18 w 85"/>
                    <a:gd name="T25" fmla="*/ 353 h 354"/>
                    <a:gd name="T26" fmla="*/ 0 w 85"/>
                    <a:gd name="T27" fmla="*/ 341 h 3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354"/>
                    <a:gd name="T44" fmla="*/ 85 w 85"/>
                    <a:gd name="T45" fmla="*/ 354 h 3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354">
                      <a:moveTo>
                        <a:pt x="0" y="341"/>
                      </a:moveTo>
                      <a:lnTo>
                        <a:pt x="6" y="341"/>
                      </a:lnTo>
                      <a:lnTo>
                        <a:pt x="30" y="263"/>
                      </a:lnTo>
                      <a:lnTo>
                        <a:pt x="42" y="144"/>
                      </a:lnTo>
                      <a:lnTo>
                        <a:pt x="54" y="42"/>
                      </a:lnTo>
                      <a:lnTo>
                        <a:pt x="72" y="0"/>
                      </a:lnTo>
                      <a:lnTo>
                        <a:pt x="72" y="6"/>
                      </a:lnTo>
                      <a:lnTo>
                        <a:pt x="84" y="6"/>
                      </a:lnTo>
                      <a:lnTo>
                        <a:pt x="78" y="6"/>
                      </a:lnTo>
                      <a:lnTo>
                        <a:pt x="60" y="54"/>
                      </a:lnTo>
                      <a:lnTo>
                        <a:pt x="54" y="155"/>
                      </a:lnTo>
                      <a:lnTo>
                        <a:pt x="42" y="275"/>
                      </a:lnTo>
                      <a:lnTo>
                        <a:pt x="18" y="353"/>
                      </a:lnTo>
                      <a:lnTo>
                        <a:pt x="0" y="341"/>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416" name="Freeform 125" descr="窄横线"/>
                <p:cNvSpPr>
                  <a:spLocks/>
                </p:cNvSpPr>
                <p:nvPr/>
              </p:nvSpPr>
              <p:spPr bwMode="auto">
                <a:xfrm>
                  <a:off x="4343" y="2476"/>
                  <a:ext cx="84" cy="360"/>
                </a:xfrm>
                <a:custGeom>
                  <a:avLst/>
                  <a:gdLst>
                    <a:gd name="T0" fmla="*/ 0 w 84"/>
                    <a:gd name="T1" fmla="*/ 347 h 360"/>
                    <a:gd name="T2" fmla="*/ 6 w 84"/>
                    <a:gd name="T3" fmla="*/ 347 h 360"/>
                    <a:gd name="T4" fmla="*/ 30 w 84"/>
                    <a:gd name="T5" fmla="*/ 269 h 360"/>
                    <a:gd name="T6" fmla="*/ 42 w 84"/>
                    <a:gd name="T7" fmla="*/ 149 h 360"/>
                    <a:gd name="T8" fmla="*/ 54 w 84"/>
                    <a:gd name="T9" fmla="*/ 48 h 360"/>
                    <a:gd name="T10" fmla="*/ 72 w 84"/>
                    <a:gd name="T11" fmla="*/ 0 h 360"/>
                    <a:gd name="T12" fmla="*/ 72 w 84"/>
                    <a:gd name="T13" fmla="*/ 6 h 360"/>
                    <a:gd name="T14" fmla="*/ 83 w 84"/>
                    <a:gd name="T15" fmla="*/ 12 h 360"/>
                    <a:gd name="T16" fmla="*/ 78 w 84"/>
                    <a:gd name="T17" fmla="*/ 12 h 360"/>
                    <a:gd name="T18" fmla="*/ 60 w 84"/>
                    <a:gd name="T19" fmla="*/ 60 h 360"/>
                    <a:gd name="T20" fmla="*/ 54 w 84"/>
                    <a:gd name="T21" fmla="*/ 161 h 360"/>
                    <a:gd name="T22" fmla="*/ 42 w 84"/>
                    <a:gd name="T23" fmla="*/ 281 h 360"/>
                    <a:gd name="T24" fmla="*/ 18 w 84"/>
                    <a:gd name="T25" fmla="*/ 359 h 360"/>
                    <a:gd name="T26" fmla="*/ 0 w 84"/>
                    <a:gd name="T27" fmla="*/ 347 h 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360"/>
                    <a:gd name="T44" fmla="*/ 84 w 84"/>
                    <a:gd name="T45" fmla="*/ 360 h 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360">
                      <a:moveTo>
                        <a:pt x="0" y="347"/>
                      </a:moveTo>
                      <a:lnTo>
                        <a:pt x="6" y="347"/>
                      </a:lnTo>
                      <a:lnTo>
                        <a:pt x="30" y="269"/>
                      </a:lnTo>
                      <a:lnTo>
                        <a:pt x="42" y="149"/>
                      </a:lnTo>
                      <a:lnTo>
                        <a:pt x="54" y="48"/>
                      </a:lnTo>
                      <a:lnTo>
                        <a:pt x="72" y="0"/>
                      </a:lnTo>
                      <a:lnTo>
                        <a:pt x="72" y="6"/>
                      </a:lnTo>
                      <a:lnTo>
                        <a:pt x="83" y="12"/>
                      </a:lnTo>
                      <a:lnTo>
                        <a:pt x="78" y="12"/>
                      </a:lnTo>
                      <a:lnTo>
                        <a:pt x="60" y="60"/>
                      </a:lnTo>
                      <a:lnTo>
                        <a:pt x="54" y="161"/>
                      </a:lnTo>
                      <a:lnTo>
                        <a:pt x="42" y="281"/>
                      </a:lnTo>
                      <a:lnTo>
                        <a:pt x="18" y="359"/>
                      </a:lnTo>
                      <a:lnTo>
                        <a:pt x="0" y="347"/>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417" name="Freeform 126"/>
                <p:cNvSpPr>
                  <a:spLocks/>
                </p:cNvSpPr>
                <p:nvPr/>
              </p:nvSpPr>
              <p:spPr bwMode="auto">
                <a:xfrm>
                  <a:off x="4343" y="2476"/>
                  <a:ext cx="84" cy="360"/>
                </a:xfrm>
                <a:custGeom>
                  <a:avLst/>
                  <a:gdLst>
                    <a:gd name="T0" fmla="*/ 0 w 84"/>
                    <a:gd name="T1" fmla="*/ 347 h 360"/>
                    <a:gd name="T2" fmla="*/ 6 w 84"/>
                    <a:gd name="T3" fmla="*/ 347 h 360"/>
                    <a:gd name="T4" fmla="*/ 30 w 84"/>
                    <a:gd name="T5" fmla="*/ 269 h 360"/>
                    <a:gd name="T6" fmla="*/ 42 w 84"/>
                    <a:gd name="T7" fmla="*/ 149 h 360"/>
                    <a:gd name="T8" fmla="*/ 54 w 84"/>
                    <a:gd name="T9" fmla="*/ 48 h 360"/>
                    <a:gd name="T10" fmla="*/ 72 w 84"/>
                    <a:gd name="T11" fmla="*/ 0 h 360"/>
                    <a:gd name="T12" fmla="*/ 72 w 84"/>
                    <a:gd name="T13" fmla="*/ 6 h 360"/>
                    <a:gd name="T14" fmla="*/ 83 w 84"/>
                    <a:gd name="T15" fmla="*/ 12 h 360"/>
                    <a:gd name="T16" fmla="*/ 78 w 84"/>
                    <a:gd name="T17" fmla="*/ 12 h 360"/>
                    <a:gd name="T18" fmla="*/ 60 w 84"/>
                    <a:gd name="T19" fmla="*/ 60 h 360"/>
                    <a:gd name="T20" fmla="*/ 54 w 84"/>
                    <a:gd name="T21" fmla="*/ 161 h 360"/>
                    <a:gd name="T22" fmla="*/ 42 w 84"/>
                    <a:gd name="T23" fmla="*/ 281 h 360"/>
                    <a:gd name="T24" fmla="*/ 18 w 84"/>
                    <a:gd name="T25" fmla="*/ 359 h 360"/>
                    <a:gd name="T26" fmla="*/ 0 w 84"/>
                    <a:gd name="T27" fmla="*/ 347 h 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360"/>
                    <a:gd name="T44" fmla="*/ 84 w 84"/>
                    <a:gd name="T45" fmla="*/ 360 h 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360">
                      <a:moveTo>
                        <a:pt x="0" y="347"/>
                      </a:moveTo>
                      <a:lnTo>
                        <a:pt x="6" y="347"/>
                      </a:lnTo>
                      <a:lnTo>
                        <a:pt x="30" y="269"/>
                      </a:lnTo>
                      <a:lnTo>
                        <a:pt x="42" y="149"/>
                      </a:lnTo>
                      <a:lnTo>
                        <a:pt x="54" y="48"/>
                      </a:lnTo>
                      <a:lnTo>
                        <a:pt x="72" y="0"/>
                      </a:lnTo>
                      <a:lnTo>
                        <a:pt x="72" y="6"/>
                      </a:lnTo>
                      <a:lnTo>
                        <a:pt x="83" y="12"/>
                      </a:lnTo>
                      <a:lnTo>
                        <a:pt x="78" y="12"/>
                      </a:lnTo>
                      <a:lnTo>
                        <a:pt x="60" y="60"/>
                      </a:lnTo>
                      <a:lnTo>
                        <a:pt x="54" y="161"/>
                      </a:lnTo>
                      <a:lnTo>
                        <a:pt x="42" y="281"/>
                      </a:lnTo>
                      <a:lnTo>
                        <a:pt x="18" y="359"/>
                      </a:lnTo>
                      <a:lnTo>
                        <a:pt x="0" y="347"/>
                      </a:lnTo>
                    </a:path>
                  </a:pathLst>
                </a:custGeom>
                <a:solidFill>
                  <a:srgbClr val="FFFF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418" name="Freeform 127" descr="窄横线"/>
                <p:cNvSpPr>
                  <a:spLocks/>
                </p:cNvSpPr>
                <p:nvPr/>
              </p:nvSpPr>
              <p:spPr bwMode="auto">
                <a:xfrm>
                  <a:off x="4432" y="2530"/>
                  <a:ext cx="79" cy="359"/>
                </a:xfrm>
                <a:custGeom>
                  <a:avLst/>
                  <a:gdLst>
                    <a:gd name="T0" fmla="*/ 0 w 79"/>
                    <a:gd name="T1" fmla="*/ 346 h 359"/>
                    <a:gd name="T2" fmla="*/ 24 w 79"/>
                    <a:gd name="T3" fmla="*/ 263 h 359"/>
                    <a:gd name="T4" fmla="*/ 36 w 79"/>
                    <a:gd name="T5" fmla="*/ 149 h 359"/>
                    <a:gd name="T6" fmla="*/ 48 w 79"/>
                    <a:gd name="T7" fmla="*/ 42 h 359"/>
                    <a:gd name="T8" fmla="*/ 66 w 79"/>
                    <a:gd name="T9" fmla="*/ 0 h 359"/>
                    <a:gd name="T10" fmla="*/ 72 w 79"/>
                    <a:gd name="T11" fmla="*/ 0 h 359"/>
                    <a:gd name="T12" fmla="*/ 78 w 79"/>
                    <a:gd name="T13" fmla="*/ 12 h 359"/>
                    <a:gd name="T14" fmla="*/ 78 w 79"/>
                    <a:gd name="T15" fmla="*/ 6 h 359"/>
                    <a:gd name="T16" fmla="*/ 60 w 79"/>
                    <a:gd name="T17" fmla="*/ 53 h 359"/>
                    <a:gd name="T18" fmla="*/ 48 w 79"/>
                    <a:gd name="T19" fmla="*/ 161 h 359"/>
                    <a:gd name="T20" fmla="*/ 36 w 79"/>
                    <a:gd name="T21" fmla="*/ 275 h 359"/>
                    <a:gd name="T22" fmla="*/ 12 w 79"/>
                    <a:gd name="T23" fmla="*/ 358 h 359"/>
                    <a:gd name="T24" fmla="*/ 0 w 79"/>
                    <a:gd name="T25" fmla="*/ 346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359"/>
                    <a:gd name="T41" fmla="*/ 79 w 79"/>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359">
                      <a:moveTo>
                        <a:pt x="0" y="346"/>
                      </a:moveTo>
                      <a:lnTo>
                        <a:pt x="24" y="263"/>
                      </a:lnTo>
                      <a:lnTo>
                        <a:pt x="36" y="149"/>
                      </a:lnTo>
                      <a:lnTo>
                        <a:pt x="48" y="42"/>
                      </a:lnTo>
                      <a:lnTo>
                        <a:pt x="66" y="0"/>
                      </a:lnTo>
                      <a:lnTo>
                        <a:pt x="72" y="0"/>
                      </a:lnTo>
                      <a:lnTo>
                        <a:pt x="78" y="12"/>
                      </a:lnTo>
                      <a:lnTo>
                        <a:pt x="78" y="6"/>
                      </a:lnTo>
                      <a:lnTo>
                        <a:pt x="60" y="53"/>
                      </a:lnTo>
                      <a:lnTo>
                        <a:pt x="48" y="161"/>
                      </a:lnTo>
                      <a:lnTo>
                        <a:pt x="36" y="275"/>
                      </a:lnTo>
                      <a:lnTo>
                        <a:pt x="12" y="358"/>
                      </a:lnTo>
                      <a:lnTo>
                        <a:pt x="0" y="346"/>
                      </a:lnTo>
                    </a:path>
                  </a:pathLst>
                </a:custGeom>
                <a:pattFill prst="narHorz">
                  <a:fgClr>
                    <a:srgbClr val="000000"/>
                  </a:fgClr>
                  <a:bgClr>
                    <a:srgbClr val="FFFFFF"/>
                  </a:bgClr>
                </a:patt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419" name="Freeform 128"/>
                <p:cNvSpPr>
                  <a:spLocks/>
                </p:cNvSpPr>
                <p:nvPr/>
              </p:nvSpPr>
              <p:spPr bwMode="auto">
                <a:xfrm>
                  <a:off x="4432" y="2530"/>
                  <a:ext cx="79" cy="359"/>
                </a:xfrm>
                <a:custGeom>
                  <a:avLst/>
                  <a:gdLst>
                    <a:gd name="T0" fmla="*/ 0 w 79"/>
                    <a:gd name="T1" fmla="*/ 346 h 359"/>
                    <a:gd name="T2" fmla="*/ 24 w 79"/>
                    <a:gd name="T3" fmla="*/ 263 h 359"/>
                    <a:gd name="T4" fmla="*/ 36 w 79"/>
                    <a:gd name="T5" fmla="*/ 149 h 359"/>
                    <a:gd name="T6" fmla="*/ 48 w 79"/>
                    <a:gd name="T7" fmla="*/ 42 h 359"/>
                    <a:gd name="T8" fmla="*/ 66 w 79"/>
                    <a:gd name="T9" fmla="*/ 0 h 359"/>
                    <a:gd name="T10" fmla="*/ 72 w 79"/>
                    <a:gd name="T11" fmla="*/ 0 h 359"/>
                    <a:gd name="T12" fmla="*/ 78 w 79"/>
                    <a:gd name="T13" fmla="*/ 12 h 359"/>
                    <a:gd name="T14" fmla="*/ 78 w 79"/>
                    <a:gd name="T15" fmla="*/ 6 h 359"/>
                    <a:gd name="T16" fmla="*/ 60 w 79"/>
                    <a:gd name="T17" fmla="*/ 53 h 359"/>
                    <a:gd name="T18" fmla="*/ 48 w 79"/>
                    <a:gd name="T19" fmla="*/ 161 h 359"/>
                    <a:gd name="T20" fmla="*/ 36 w 79"/>
                    <a:gd name="T21" fmla="*/ 275 h 359"/>
                    <a:gd name="T22" fmla="*/ 12 w 79"/>
                    <a:gd name="T23" fmla="*/ 358 h 359"/>
                    <a:gd name="T24" fmla="*/ 0 w 79"/>
                    <a:gd name="T25" fmla="*/ 346 h 3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
                    <a:gd name="T40" fmla="*/ 0 h 359"/>
                    <a:gd name="T41" fmla="*/ 79 w 79"/>
                    <a:gd name="T42" fmla="*/ 359 h 3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 h="359">
                      <a:moveTo>
                        <a:pt x="0" y="346"/>
                      </a:moveTo>
                      <a:lnTo>
                        <a:pt x="24" y="263"/>
                      </a:lnTo>
                      <a:lnTo>
                        <a:pt x="36" y="149"/>
                      </a:lnTo>
                      <a:lnTo>
                        <a:pt x="48" y="42"/>
                      </a:lnTo>
                      <a:lnTo>
                        <a:pt x="66" y="0"/>
                      </a:lnTo>
                      <a:lnTo>
                        <a:pt x="72" y="0"/>
                      </a:lnTo>
                      <a:lnTo>
                        <a:pt x="78" y="12"/>
                      </a:lnTo>
                      <a:lnTo>
                        <a:pt x="78" y="6"/>
                      </a:lnTo>
                      <a:lnTo>
                        <a:pt x="60" y="53"/>
                      </a:lnTo>
                      <a:lnTo>
                        <a:pt x="48" y="161"/>
                      </a:lnTo>
                      <a:lnTo>
                        <a:pt x="36" y="275"/>
                      </a:lnTo>
                      <a:lnTo>
                        <a:pt x="12" y="358"/>
                      </a:lnTo>
                      <a:lnTo>
                        <a:pt x="0" y="34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420" name="Line 129"/>
                <p:cNvSpPr>
                  <a:spLocks noChangeShapeType="1"/>
                </p:cNvSpPr>
                <p:nvPr/>
              </p:nvSpPr>
              <p:spPr bwMode="auto">
                <a:xfrm>
                  <a:off x="3946" y="2599"/>
                  <a:ext cx="668" cy="3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421" name="Line 130"/>
                <p:cNvSpPr>
                  <a:spLocks noChangeShapeType="1"/>
                </p:cNvSpPr>
                <p:nvPr/>
              </p:nvSpPr>
              <p:spPr bwMode="auto">
                <a:xfrm flipV="1">
                  <a:off x="3940" y="2304"/>
                  <a:ext cx="99" cy="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422" name="Line 131"/>
                <p:cNvSpPr>
                  <a:spLocks noChangeShapeType="1"/>
                </p:cNvSpPr>
                <p:nvPr/>
              </p:nvSpPr>
              <p:spPr bwMode="auto">
                <a:xfrm>
                  <a:off x="4013" y="2342"/>
                  <a:ext cx="0" cy="297"/>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grpSp>
          <p:sp>
            <p:nvSpPr>
              <p:cNvPr id="53307" name="Rectangle 132"/>
              <p:cNvSpPr>
                <a:spLocks noChangeArrowheads="1"/>
              </p:cNvSpPr>
              <p:nvPr/>
            </p:nvSpPr>
            <p:spPr bwMode="auto">
              <a:xfrm rot="-1680000">
                <a:off x="4699" y="2685"/>
                <a:ext cx="6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nchor="ctr"/>
              <a:lstStyle>
                <a:lvl1pPr marL="285750" indent="-28575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 typeface="Monotype Sorts" charset="2"/>
                  <a:buNone/>
                </a:pPr>
                <a:r>
                  <a:rPr kumimoji="1" lang="en-US" altLang="zh-CN" sz="1200" b="1">
                    <a:latin typeface="+mn-lt"/>
                    <a:ea typeface="+mn-ea"/>
                    <a:cs typeface="+mn-ea"/>
                    <a:sym typeface="+mn-lt"/>
                  </a:rPr>
                  <a:t>Frequency</a:t>
                </a:r>
              </a:p>
            </p:txBody>
          </p:sp>
          <p:sp>
            <p:nvSpPr>
              <p:cNvPr id="53308" name="Rectangle 133"/>
              <p:cNvSpPr>
                <a:spLocks noChangeArrowheads="1"/>
              </p:cNvSpPr>
              <p:nvPr/>
            </p:nvSpPr>
            <p:spPr bwMode="auto">
              <a:xfrm rot="1740000">
                <a:off x="4046" y="2768"/>
                <a:ext cx="339"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nchor="ctr"/>
              <a:lstStyle>
                <a:lvl1pPr marL="285750" indent="-28575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 typeface="Monotype Sorts" charset="2"/>
                  <a:buNone/>
                </a:pPr>
                <a:r>
                  <a:rPr kumimoji="1" lang="en-US" altLang="zh-CN" sz="1200" b="1">
                    <a:latin typeface="+mn-lt"/>
                    <a:ea typeface="+mn-ea"/>
                    <a:cs typeface="+mn-ea"/>
                    <a:sym typeface="+mn-lt"/>
                  </a:rPr>
                  <a:t>Time</a:t>
                </a:r>
              </a:p>
            </p:txBody>
          </p:sp>
          <p:sp>
            <p:nvSpPr>
              <p:cNvPr id="53309" name="Rectangle 134"/>
              <p:cNvSpPr>
                <a:spLocks noChangeArrowheads="1"/>
              </p:cNvSpPr>
              <p:nvPr/>
            </p:nvSpPr>
            <p:spPr bwMode="auto">
              <a:xfrm>
                <a:off x="3689" y="2428"/>
                <a:ext cx="340" cy="8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nchor="ctr"/>
              <a:lstStyle>
                <a:lvl1pPr marL="285750" indent="-28575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 typeface="Monotype Sorts" charset="2"/>
                  <a:buNone/>
                </a:pPr>
                <a:r>
                  <a:rPr kumimoji="1" lang="en-US" altLang="zh-CN" sz="1200" b="1">
                    <a:latin typeface="+mn-lt"/>
                    <a:ea typeface="+mn-ea"/>
                    <a:cs typeface="+mn-ea"/>
                    <a:sym typeface="+mn-lt"/>
                  </a:rPr>
                  <a:t>Power</a:t>
                </a:r>
              </a:p>
            </p:txBody>
          </p:sp>
        </p:grpSp>
        <p:grpSp>
          <p:nvGrpSpPr>
            <p:cNvPr id="53269" name="Group 135"/>
            <p:cNvGrpSpPr>
              <a:grpSpLocks/>
            </p:cNvGrpSpPr>
            <p:nvPr/>
          </p:nvGrpSpPr>
          <p:grpSpPr bwMode="auto">
            <a:xfrm>
              <a:off x="3684" y="745"/>
              <a:ext cx="1653" cy="1084"/>
              <a:chOff x="3684" y="793"/>
              <a:chExt cx="1653" cy="1084"/>
            </a:xfrm>
          </p:grpSpPr>
          <p:grpSp>
            <p:nvGrpSpPr>
              <p:cNvPr id="53273" name="Group 136"/>
              <p:cNvGrpSpPr>
                <a:grpSpLocks/>
              </p:cNvGrpSpPr>
              <p:nvPr/>
            </p:nvGrpSpPr>
            <p:grpSpPr bwMode="auto">
              <a:xfrm>
                <a:off x="3933" y="793"/>
                <a:ext cx="1404" cy="1084"/>
                <a:chOff x="3933" y="793"/>
                <a:chExt cx="1404" cy="1084"/>
              </a:xfrm>
            </p:grpSpPr>
            <p:sp>
              <p:nvSpPr>
                <p:cNvPr id="53277" name="Freeform 137"/>
                <p:cNvSpPr>
                  <a:spLocks/>
                </p:cNvSpPr>
                <p:nvPr/>
              </p:nvSpPr>
              <p:spPr bwMode="auto">
                <a:xfrm>
                  <a:off x="4707" y="793"/>
                  <a:ext cx="588" cy="647"/>
                </a:xfrm>
                <a:custGeom>
                  <a:avLst/>
                  <a:gdLst>
                    <a:gd name="T0" fmla="*/ 72 w 588"/>
                    <a:gd name="T1" fmla="*/ 0 h 647"/>
                    <a:gd name="T2" fmla="*/ 587 w 588"/>
                    <a:gd name="T3" fmla="*/ 299 h 647"/>
                    <a:gd name="T4" fmla="*/ 581 w 588"/>
                    <a:gd name="T5" fmla="*/ 299 h 647"/>
                    <a:gd name="T6" fmla="*/ 563 w 588"/>
                    <a:gd name="T7" fmla="*/ 347 h 647"/>
                    <a:gd name="T8" fmla="*/ 557 w 588"/>
                    <a:gd name="T9" fmla="*/ 448 h 647"/>
                    <a:gd name="T10" fmla="*/ 545 w 588"/>
                    <a:gd name="T11" fmla="*/ 568 h 647"/>
                    <a:gd name="T12" fmla="*/ 515 w 588"/>
                    <a:gd name="T13" fmla="*/ 646 h 647"/>
                    <a:gd name="T14" fmla="*/ 0 w 588"/>
                    <a:gd name="T15" fmla="*/ 347 h 647"/>
                    <a:gd name="T16" fmla="*/ 6 w 588"/>
                    <a:gd name="T17" fmla="*/ 347 h 647"/>
                    <a:gd name="T18" fmla="*/ 30 w 588"/>
                    <a:gd name="T19" fmla="*/ 269 h 647"/>
                    <a:gd name="T20" fmla="*/ 42 w 588"/>
                    <a:gd name="T21" fmla="*/ 149 h 647"/>
                    <a:gd name="T22" fmla="*/ 48 w 588"/>
                    <a:gd name="T23" fmla="*/ 48 h 647"/>
                    <a:gd name="T24" fmla="*/ 66 w 588"/>
                    <a:gd name="T25" fmla="*/ 0 h 647"/>
                    <a:gd name="T26" fmla="*/ 72 w 588"/>
                    <a:gd name="T27" fmla="*/ 0 h 6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8"/>
                    <a:gd name="T43" fmla="*/ 0 h 647"/>
                    <a:gd name="T44" fmla="*/ 588 w 588"/>
                    <a:gd name="T45" fmla="*/ 647 h 6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8" h="647">
                      <a:moveTo>
                        <a:pt x="72" y="0"/>
                      </a:moveTo>
                      <a:lnTo>
                        <a:pt x="587" y="299"/>
                      </a:lnTo>
                      <a:lnTo>
                        <a:pt x="581" y="299"/>
                      </a:lnTo>
                      <a:lnTo>
                        <a:pt x="563" y="347"/>
                      </a:lnTo>
                      <a:lnTo>
                        <a:pt x="557" y="448"/>
                      </a:lnTo>
                      <a:lnTo>
                        <a:pt x="545" y="568"/>
                      </a:lnTo>
                      <a:lnTo>
                        <a:pt x="515" y="646"/>
                      </a:lnTo>
                      <a:lnTo>
                        <a:pt x="0" y="347"/>
                      </a:lnTo>
                      <a:lnTo>
                        <a:pt x="6" y="347"/>
                      </a:lnTo>
                      <a:lnTo>
                        <a:pt x="30" y="269"/>
                      </a:lnTo>
                      <a:lnTo>
                        <a:pt x="42" y="149"/>
                      </a:lnTo>
                      <a:lnTo>
                        <a:pt x="48" y="48"/>
                      </a:lnTo>
                      <a:lnTo>
                        <a:pt x="66" y="0"/>
                      </a:lnTo>
                      <a:lnTo>
                        <a:pt x="72"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278" name="Freeform 138"/>
                <p:cNvSpPr>
                  <a:spLocks/>
                </p:cNvSpPr>
                <p:nvPr/>
              </p:nvSpPr>
              <p:spPr bwMode="auto">
                <a:xfrm>
                  <a:off x="4707" y="793"/>
                  <a:ext cx="588" cy="647"/>
                </a:xfrm>
                <a:custGeom>
                  <a:avLst/>
                  <a:gdLst>
                    <a:gd name="T0" fmla="*/ 72 w 588"/>
                    <a:gd name="T1" fmla="*/ 0 h 647"/>
                    <a:gd name="T2" fmla="*/ 587 w 588"/>
                    <a:gd name="T3" fmla="*/ 299 h 647"/>
                    <a:gd name="T4" fmla="*/ 581 w 588"/>
                    <a:gd name="T5" fmla="*/ 299 h 647"/>
                    <a:gd name="T6" fmla="*/ 563 w 588"/>
                    <a:gd name="T7" fmla="*/ 347 h 647"/>
                    <a:gd name="T8" fmla="*/ 557 w 588"/>
                    <a:gd name="T9" fmla="*/ 448 h 647"/>
                    <a:gd name="T10" fmla="*/ 545 w 588"/>
                    <a:gd name="T11" fmla="*/ 568 h 647"/>
                    <a:gd name="T12" fmla="*/ 515 w 588"/>
                    <a:gd name="T13" fmla="*/ 646 h 647"/>
                    <a:gd name="T14" fmla="*/ 0 w 588"/>
                    <a:gd name="T15" fmla="*/ 347 h 647"/>
                    <a:gd name="T16" fmla="*/ 6 w 588"/>
                    <a:gd name="T17" fmla="*/ 347 h 647"/>
                    <a:gd name="T18" fmla="*/ 30 w 588"/>
                    <a:gd name="T19" fmla="*/ 269 h 647"/>
                    <a:gd name="T20" fmla="*/ 42 w 588"/>
                    <a:gd name="T21" fmla="*/ 149 h 647"/>
                    <a:gd name="T22" fmla="*/ 48 w 588"/>
                    <a:gd name="T23" fmla="*/ 48 h 647"/>
                    <a:gd name="T24" fmla="*/ 66 w 588"/>
                    <a:gd name="T25" fmla="*/ 0 h 647"/>
                    <a:gd name="T26" fmla="*/ 72 w 588"/>
                    <a:gd name="T27" fmla="*/ 0 h 6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8"/>
                    <a:gd name="T43" fmla="*/ 0 h 647"/>
                    <a:gd name="T44" fmla="*/ 588 w 588"/>
                    <a:gd name="T45" fmla="*/ 647 h 6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8" h="647">
                      <a:moveTo>
                        <a:pt x="72" y="0"/>
                      </a:moveTo>
                      <a:lnTo>
                        <a:pt x="587" y="299"/>
                      </a:lnTo>
                      <a:lnTo>
                        <a:pt x="581" y="299"/>
                      </a:lnTo>
                      <a:lnTo>
                        <a:pt x="563" y="347"/>
                      </a:lnTo>
                      <a:lnTo>
                        <a:pt x="557" y="448"/>
                      </a:lnTo>
                      <a:lnTo>
                        <a:pt x="545" y="568"/>
                      </a:lnTo>
                      <a:lnTo>
                        <a:pt x="515" y="646"/>
                      </a:lnTo>
                      <a:lnTo>
                        <a:pt x="0" y="347"/>
                      </a:lnTo>
                      <a:lnTo>
                        <a:pt x="6" y="347"/>
                      </a:lnTo>
                      <a:lnTo>
                        <a:pt x="30" y="269"/>
                      </a:lnTo>
                      <a:lnTo>
                        <a:pt x="42" y="149"/>
                      </a:lnTo>
                      <a:lnTo>
                        <a:pt x="48" y="48"/>
                      </a:lnTo>
                      <a:lnTo>
                        <a:pt x="66" y="0"/>
                      </a:lnTo>
                      <a:lnTo>
                        <a:pt x="72" y="0"/>
                      </a:lnTo>
                    </a:path>
                  </a:pathLst>
                </a:custGeom>
                <a:solidFill>
                  <a:srgbClr val="CBCBCB"/>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279" name="Freeform 139"/>
                <p:cNvSpPr>
                  <a:spLocks/>
                </p:cNvSpPr>
                <p:nvPr/>
              </p:nvSpPr>
              <p:spPr bwMode="auto">
                <a:xfrm>
                  <a:off x="4593" y="853"/>
                  <a:ext cx="582" cy="647"/>
                </a:xfrm>
                <a:custGeom>
                  <a:avLst/>
                  <a:gdLst>
                    <a:gd name="T0" fmla="*/ 66 w 582"/>
                    <a:gd name="T1" fmla="*/ 0 h 647"/>
                    <a:gd name="T2" fmla="*/ 581 w 582"/>
                    <a:gd name="T3" fmla="*/ 299 h 647"/>
                    <a:gd name="T4" fmla="*/ 575 w 582"/>
                    <a:gd name="T5" fmla="*/ 299 h 647"/>
                    <a:gd name="T6" fmla="*/ 563 w 582"/>
                    <a:gd name="T7" fmla="*/ 347 h 647"/>
                    <a:gd name="T8" fmla="*/ 551 w 582"/>
                    <a:gd name="T9" fmla="*/ 448 h 647"/>
                    <a:gd name="T10" fmla="*/ 539 w 582"/>
                    <a:gd name="T11" fmla="*/ 568 h 647"/>
                    <a:gd name="T12" fmla="*/ 515 w 582"/>
                    <a:gd name="T13" fmla="*/ 646 h 647"/>
                    <a:gd name="T14" fmla="*/ 0 w 582"/>
                    <a:gd name="T15" fmla="*/ 347 h 647"/>
                    <a:gd name="T16" fmla="*/ 24 w 582"/>
                    <a:gd name="T17" fmla="*/ 269 h 647"/>
                    <a:gd name="T18" fmla="*/ 36 w 582"/>
                    <a:gd name="T19" fmla="*/ 149 h 647"/>
                    <a:gd name="T20" fmla="*/ 48 w 582"/>
                    <a:gd name="T21" fmla="*/ 48 h 647"/>
                    <a:gd name="T22" fmla="*/ 66 w 582"/>
                    <a:gd name="T23" fmla="*/ 0 h 647"/>
                    <a:gd name="T24" fmla="*/ 66 w 582"/>
                    <a:gd name="T25" fmla="*/ 0 h 6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2"/>
                    <a:gd name="T40" fmla="*/ 0 h 647"/>
                    <a:gd name="T41" fmla="*/ 582 w 582"/>
                    <a:gd name="T42" fmla="*/ 647 h 6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2" h="647">
                      <a:moveTo>
                        <a:pt x="66" y="0"/>
                      </a:moveTo>
                      <a:lnTo>
                        <a:pt x="581" y="299"/>
                      </a:lnTo>
                      <a:lnTo>
                        <a:pt x="575" y="299"/>
                      </a:lnTo>
                      <a:lnTo>
                        <a:pt x="563" y="347"/>
                      </a:lnTo>
                      <a:lnTo>
                        <a:pt x="551" y="448"/>
                      </a:lnTo>
                      <a:lnTo>
                        <a:pt x="539" y="568"/>
                      </a:lnTo>
                      <a:lnTo>
                        <a:pt x="515" y="646"/>
                      </a:lnTo>
                      <a:lnTo>
                        <a:pt x="0" y="347"/>
                      </a:lnTo>
                      <a:lnTo>
                        <a:pt x="24" y="269"/>
                      </a:lnTo>
                      <a:lnTo>
                        <a:pt x="36" y="149"/>
                      </a:lnTo>
                      <a:lnTo>
                        <a:pt x="48" y="48"/>
                      </a:lnTo>
                      <a:lnTo>
                        <a:pt x="66" y="0"/>
                      </a:lnTo>
                    </a:path>
                  </a:pathLst>
                </a:custGeom>
                <a:solidFill>
                  <a:srgbClr val="FF66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280" name="Freeform 140"/>
                <p:cNvSpPr>
                  <a:spLocks/>
                </p:cNvSpPr>
                <p:nvPr/>
              </p:nvSpPr>
              <p:spPr bwMode="auto">
                <a:xfrm>
                  <a:off x="4593" y="853"/>
                  <a:ext cx="582" cy="647"/>
                </a:xfrm>
                <a:custGeom>
                  <a:avLst/>
                  <a:gdLst>
                    <a:gd name="T0" fmla="*/ 66 w 582"/>
                    <a:gd name="T1" fmla="*/ 0 h 647"/>
                    <a:gd name="T2" fmla="*/ 581 w 582"/>
                    <a:gd name="T3" fmla="*/ 299 h 647"/>
                    <a:gd name="T4" fmla="*/ 575 w 582"/>
                    <a:gd name="T5" fmla="*/ 299 h 647"/>
                    <a:gd name="T6" fmla="*/ 563 w 582"/>
                    <a:gd name="T7" fmla="*/ 347 h 647"/>
                    <a:gd name="T8" fmla="*/ 551 w 582"/>
                    <a:gd name="T9" fmla="*/ 448 h 647"/>
                    <a:gd name="T10" fmla="*/ 539 w 582"/>
                    <a:gd name="T11" fmla="*/ 568 h 647"/>
                    <a:gd name="T12" fmla="*/ 515 w 582"/>
                    <a:gd name="T13" fmla="*/ 646 h 647"/>
                    <a:gd name="T14" fmla="*/ 0 w 582"/>
                    <a:gd name="T15" fmla="*/ 347 h 647"/>
                    <a:gd name="T16" fmla="*/ 24 w 582"/>
                    <a:gd name="T17" fmla="*/ 269 h 647"/>
                    <a:gd name="T18" fmla="*/ 36 w 582"/>
                    <a:gd name="T19" fmla="*/ 149 h 647"/>
                    <a:gd name="T20" fmla="*/ 48 w 582"/>
                    <a:gd name="T21" fmla="*/ 48 h 647"/>
                    <a:gd name="T22" fmla="*/ 66 w 582"/>
                    <a:gd name="T23" fmla="*/ 0 h 6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2"/>
                    <a:gd name="T37" fmla="*/ 0 h 647"/>
                    <a:gd name="T38" fmla="*/ 582 w 582"/>
                    <a:gd name="T39" fmla="*/ 647 h 6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2" h="647">
                      <a:moveTo>
                        <a:pt x="66" y="0"/>
                      </a:moveTo>
                      <a:lnTo>
                        <a:pt x="581" y="299"/>
                      </a:lnTo>
                      <a:lnTo>
                        <a:pt x="575" y="299"/>
                      </a:lnTo>
                      <a:lnTo>
                        <a:pt x="563" y="347"/>
                      </a:lnTo>
                      <a:lnTo>
                        <a:pt x="551" y="448"/>
                      </a:lnTo>
                      <a:lnTo>
                        <a:pt x="539" y="568"/>
                      </a:lnTo>
                      <a:lnTo>
                        <a:pt x="515" y="646"/>
                      </a:lnTo>
                      <a:lnTo>
                        <a:pt x="0" y="347"/>
                      </a:lnTo>
                      <a:lnTo>
                        <a:pt x="24" y="269"/>
                      </a:lnTo>
                      <a:lnTo>
                        <a:pt x="36" y="149"/>
                      </a:lnTo>
                      <a:lnTo>
                        <a:pt x="48" y="48"/>
                      </a:lnTo>
                      <a:lnTo>
                        <a:pt x="66"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281" name="Freeform 141"/>
                <p:cNvSpPr>
                  <a:spLocks/>
                </p:cNvSpPr>
                <p:nvPr/>
              </p:nvSpPr>
              <p:spPr bwMode="auto">
                <a:xfrm>
                  <a:off x="4474" y="925"/>
                  <a:ext cx="581" cy="646"/>
                </a:xfrm>
                <a:custGeom>
                  <a:avLst/>
                  <a:gdLst>
                    <a:gd name="T0" fmla="*/ 72 w 581"/>
                    <a:gd name="T1" fmla="*/ 0 h 646"/>
                    <a:gd name="T2" fmla="*/ 580 w 581"/>
                    <a:gd name="T3" fmla="*/ 298 h 646"/>
                    <a:gd name="T4" fmla="*/ 563 w 581"/>
                    <a:gd name="T5" fmla="*/ 340 h 646"/>
                    <a:gd name="T6" fmla="*/ 551 w 581"/>
                    <a:gd name="T7" fmla="*/ 448 h 646"/>
                    <a:gd name="T8" fmla="*/ 539 w 581"/>
                    <a:gd name="T9" fmla="*/ 568 h 646"/>
                    <a:gd name="T10" fmla="*/ 515 w 581"/>
                    <a:gd name="T11" fmla="*/ 645 h 646"/>
                    <a:gd name="T12" fmla="*/ 0 w 581"/>
                    <a:gd name="T13" fmla="*/ 346 h 646"/>
                    <a:gd name="T14" fmla="*/ 30 w 581"/>
                    <a:gd name="T15" fmla="*/ 263 h 646"/>
                    <a:gd name="T16" fmla="*/ 42 w 581"/>
                    <a:gd name="T17" fmla="*/ 149 h 646"/>
                    <a:gd name="T18" fmla="*/ 48 w 581"/>
                    <a:gd name="T19" fmla="*/ 41 h 646"/>
                    <a:gd name="T20" fmla="*/ 66 w 581"/>
                    <a:gd name="T21" fmla="*/ 0 h 646"/>
                    <a:gd name="T22" fmla="*/ 72 w 581"/>
                    <a:gd name="T23" fmla="*/ 0 h 6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1"/>
                    <a:gd name="T37" fmla="*/ 0 h 646"/>
                    <a:gd name="T38" fmla="*/ 581 w 581"/>
                    <a:gd name="T39" fmla="*/ 646 h 6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1" h="646">
                      <a:moveTo>
                        <a:pt x="72" y="0"/>
                      </a:moveTo>
                      <a:lnTo>
                        <a:pt x="580" y="298"/>
                      </a:lnTo>
                      <a:lnTo>
                        <a:pt x="563" y="340"/>
                      </a:lnTo>
                      <a:lnTo>
                        <a:pt x="551" y="448"/>
                      </a:lnTo>
                      <a:lnTo>
                        <a:pt x="539" y="568"/>
                      </a:lnTo>
                      <a:lnTo>
                        <a:pt x="515" y="645"/>
                      </a:lnTo>
                      <a:lnTo>
                        <a:pt x="0" y="346"/>
                      </a:lnTo>
                      <a:lnTo>
                        <a:pt x="30" y="263"/>
                      </a:lnTo>
                      <a:lnTo>
                        <a:pt x="42" y="149"/>
                      </a:lnTo>
                      <a:lnTo>
                        <a:pt x="48" y="41"/>
                      </a:lnTo>
                      <a:lnTo>
                        <a:pt x="66" y="0"/>
                      </a:lnTo>
                      <a:lnTo>
                        <a:pt x="72" y="0"/>
                      </a:lnTo>
                    </a:path>
                  </a:pathLst>
                </a:custGeom>
                <a:solidFill>
                  <a:srgbClr val="868686"/>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282" name="Freeform 142"/>
                <p:cNvSpPr>
                  <a:spLocks/>
                </p:cNvSpPr>
                <p:nvPr/>
              </p:nvSpPr>
              <p:spPr bwMode="auto">
                <a:xfrm>
                  <a:off x="4474" y="925"/>
                  <a:ext cx="581" cy="646"/>
                </a:xfrm>
                <a:custGeom>
                  <a:avLst/>
                  <a:gdLst>
                    <a:gd name="T0" fmla="*/ 72 w 581"/>
                    <a:gd name="T1" fmla="*/ 0 h 646"/>
                    <a:gd name="T2" fmla="*/ 580 w 581"/>
                    <a:gd name="T3" fmla="*/ 298 h 646"/>
                    <a:gd name="T4" fmla="*/ 563 w 581"/>
                    <a:gd name="T5" fmla="*/ 340 h 646"/>
                    <a:gd name="T6" fmla="*/ 551 w 581"/>
                    <a:gd name="T7" fmla="*/ 448 h 646"/>
                    <a:gd name="T8" fmla="*/ 539 w 581"/>
                    <a:gd name="T9" fmla="*/ 568 h 646"/>
                    <a:gd name="T10" fmla="*/ 515 w 581"/>
                    <a:gd name="T11" fmla="*/ 645 h 646"/>
                    <a:gd name="T12" fmla="*/ 0 w 581"/>
                    <a:gd name="T13" fmla="*/ 346 h 646"/>
                    <a:gd name="T14" fmla="*/ 30 w 581"/>
                    <a:gd name="T15" fmla="*/ 263 h 646"/>
                    <a:gd name="T16" fmla="*/ 42 w 581"/>
                    <a:gd name="T17" fmla="*/ 149 h 646"/>
                    <a:gd name="T18" fmla="*/ 48 w 581"/>
                    <a:gd name="T19" fmla="*/ 41 h 646"/>
                    <a:gd name="T20" fmla="*/ 66 w 581"/>
                    <a:gd name="T21" fmla="*/ 0 h 646"/>
                    <a:gd name="T22" fmla="*/ 72 w 581"/>
                    <a:gd name="T23" fmla="*/ 0 h 6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1"/>
                    <a:gd name="T37" fmla="*/ 0 h 646"/>
                    <a:gd name="T38" fmla="*/ 581 w 581"/>
                    <a:gd name="T39" fmla="*/ 646 h 6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1" h="646">
                      <a:moveTo>
                        <a:pt x="72" y="0"/>
                      </a:moveTo>
                      <a:lnTo>
                        <a:pt x="580" y="298"/>
                      </a:lnTo>
                      <a:lnTo>
                        <a:pt x="563" y="340"/>
                      </a:lnTo>
                      <a:lnTo>
                        <a:pt x="551" y="448"/>
                      </a:lnTo>
                      <a:lnTo>
                        <a:pt x="539" y="568"/>
                      </a:lnTo>
                      <a:lnTo>
                        <a:pt x="515" y="645"/>
                      </a:lnTo>
                      <a:lnTo>
                        <a:pt x="0" y="346"/>
                      </a:lnTo>
                      <a:lnTo>
                        <a:pt x="30" y="263"/>
                      </a:lnTo>
                      <a:lnTo>
                        <a:pt x="42" y="149"/>
                      </a:lnTo>
                      <a:lnTo>
                        <a:pt x="48" y="41"/>
                      </a:lnTo>
                      <a:lnTo>
                        <a:pt x="66" y="0"/>
                      </a:lnTo>
                      <a:lnTo>
                        <a:pt x="7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283" name="Freeform 143"/>
                <p:cNvSpPr>
                  <a:spLocks/>
                </p:cNvSpPr>
                <p:nvPr/>
              </p:nvSpPr>
              <p:spPr bwMode="auto">
                <a:xfrm>
                  <a:off x="4354" y="990"/>
                  <a:ext cx="588" cy="653"/>
                </a:xfrm>
                <a:custGeom>
                  <a:avLst/>
                  <a:gdLst>
                    <a:gd name="T0" fmla="*/ 72 w 588"/>
                    <a:gd name="T1" fmla="*/ 6 h 653"/>
                    <a:gd name="T2" fmla="*/ 587 w 588"/>
                    <a:gd name="T3" fmla="*/ 305 h 653"/>
                    <a:gd name="T4" fmla="*/ 581 w 588"/>
                    <a:gd name="T5" fmla="*/ 299 h 653"/>
                    <a:gd name="T6" fmla="*/ 563 w 588"/>
                    <a:gd name="T7" fmla="*/ 347 h 653"/>
                    <a:gd name="T8" fmla="*/ 557 w 588"/>
                    <a:gd name="T9" fmla="*/ 455 h 653"/>
                    <a:gd name="T10" fmla="*/ 545 w 588"/>
                    <a:gd name="T11" fmla="*/ 568 h 653"/>
                    <a:gd name="T12" fmla="*/ 521 w 588"/>
                    <a:gd name="T13" fmla="*/ 652 h 653"/>
                    <a:gd name="T14" fmla="*/ 0 w 588"/>
                    <a:gd name="T15" fmla="*/ 347 h 653"/>
                    <a:gd name="T16" fmla="*/ 6 w 588"/>
                    <a:gd name="T17" fmla="*/ 347 h 653"/>
                    <a:gd name="T18" fmla="*/ 30 w 588"/>
                    <a:gd name="T19" fmla="*/ 269 h 653"/>
                    <a:gd name="T20" fmla="*/ 42 w 588"/>
                    <a:gd name="T21" fmla="*/ 150 h 653"/>
                    <a:gd name="T22" fmla="*/ 54 w 588"/>
                    <a:gd name="T23" fmla="*/ 48 h 653"/>
                    <a:gd name="T24" fmla="*/ 72 w 588"/>
                    <a:gd name="T25" fmla="*/ 0 h 653"/>
                    <a:gd name="T26" fmla="*/ 72 w 588"/>
                    <a:gd name="T27" fmla="*/ 6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8"/>
                    <a:gd name="T43" fmla="*/ 0 h 653"/>
                    <a:gd name="T44" fmla="*/ 588 w 588"/>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8" h="653">
                      <a:moveTo>
                        <a:pt x="72" y="6"/>
                      </a:moveTo>
                      <a:lnTo>
                        <a:pt x="587" y="305"/>
                      </a:lnTo>
                      <a:lnTo>
                        <a:pt x="581" y="299"/>
                      </a:lnTo>
                      <a:lnTo>
                        <a:pt x="563" y="347"/>
                      </a:lnTo>
                      <a:lnTo>
                        <a:pt x="557" y="455"/>
                      </a:lnTo>
                      <a:lnTo>
                        <a:pt x="545" y="568"/>
                      </a:lnTo>
                      <a:lnTo>
                        <a:pt x="521" y="652"/>
                      </a:lnTo>
                      <a:lnTo>
                        <a:pt x="0" y="347"/>
                      </a:lnTo>
                      <a:lnTo>
                        <a:pt x="6" y="347"/>
                      </a:lnTo>
                      <a:lnTo>
                        <a:pt x="30" y="269"/>
                      </a:lnTo>
                      <a:lnTo>
                        <a:pt x="42" y="150"/>
                      </a:lnTo>
                      <a:lnTo>
                        <a:pt x="54" y="48"/>
                      </a:lnTo>
                      <a:lnTo>
                        <a:pt x="72" y="0"/>
                      </a:lnTo>
                      <a:lnTo>
                        <a:pt x="72" y="6"/>
                      </a:lnTo>
                    </a:path>
                  </a:pathLst>
                </a:custGeom>
                <a:solidFill>
                  <a:srgbClr val="FF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284" name="Freeform 144"/>
                <p:cNvSpPr>
                  <a:spLocks/>
                </p:cNvSpPr>
                <p:nvPr/>
              </p:nvSpPr>
              <p:spPr bwMode="auto">
                <a:xfrm>
                  <a:off x="4354" y="990"/>
                  <a:ext cx="588" cy="653"/>
                </a:xfrm>
                <a:custGeom>
                  <a:avLst/>
                  <a:gdLst>
                    <a:gd name="T0" fmla="*/ 72 w 588"/>
                    <a:gd name="T1" fmla="*/ 6 h 653"/>
                    <a:gd name="T2" fmla="*/ 587 w 588"/>
                    <a:gd name="T3" fmla="*/ 305 h 653"/>
                    <a:gd name="T4" fmla="*/ 581 w 588"/>
                    <a:gd name="T5" fmla="*/ 299 h 653"/>
                    <a:gd name="T6" fmla="*/ 563 w 588"/>
                    <a:gd name="T7" fmla="*/ 347 h 653"/>
                    <a:gd name="T8" fmla="*/ 557 w 588"/>
                    <a:gd name="T9" fmla="*/ 455 h 653"/>
                    <a:gd name="T10" fmla="*/ 545 w 588"/>
                    <a:gd name="T11" fmla="*/ 568 h 653"/>
                    <a:gd name="T12" fmla="*/ 521 w 588"/>
                    <a:gd name="T13" fmla="*/ 652 h 653"/>
                    <a:gd name="T14" fmla="*/ 0 w 588"/>
                    <a:gd name="T15" fmla="*/ 347 h 653"/>
                    <a:gd name="T16" fmla="*/ 6 w 588"/>
                    <a:gd name="T17" fmla="*/ 347 h 653"/>
                    <a:gd name="T18" fmla="*/ 30 w 588"/>
                    <a:gd name="T19" fmla="*/ 269 h 653"/>
                    <a:gd name="T20" fmla="*/ 42 w 588"/>
                    <a:gd name="T21" fmla="*/ 150 h 653"/>
                    <a:gd name="T22" fmla="*/ 54 w 588"/>
                    <a:gd name="T23" fmla="*/ 48 h 653"/>
                    <a:gd name="T24" fmla="*/ 72 w 588"/>
                    <a:gd name="T25" fmla="*/ 0 h 653"/>
                    <a:gd name="T26" fmla="*/ 72 w 588"/>
                    <a:gd name="T27" fmla="*/ 6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8"/>
                    <a:gd name="T43" fmla="*/ 0 h 653"/>
                    <a:gd name="T44" fmla="*/ 588 w 588"/>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8" h="653">
                      <a:moveTo>
                        <a:pt x="72" y="6"/>
                      </a:moveTo>
                      <a:lnTo>
                        <a:pt x="587" y="305"/>
                      </a:lnTo>
                      <a:lnTo>
                        <a:pt x="581" y="299"/>
                      </a:lnTo>
                      <a:lnTo>
                        <a:pt x="563" y="347"/>
                      </a:lnTo>
                      <a:lnTo>
                        <a:pt x="557" y="455"/>
                      </a:lnTo>
                      <a:lnTo>
                        <a:pt x="545" y="568"/>
                      </a:lnTo>
                      <a:lnTo>
                        <a:pt x="521" y="652"/>
                      </a:lnTo>
                      <a:lnTo>
                        <a:pt x="0" y="347"/>
                      </a:lnTo>
                      <a:lnTo>
                        <a:pt x="6" y="347"/>
                      </a:lnTo>
                      <a:lnTo>
                        <a:pt x="30" y="269"/>
                      </a:lnTo>
                      <a:lnTo>
                        <a:pt x="42" y="150"/>
                      </a:lnTo>
                      <a:lnTo>
                        <a:pt x="54" y="48"/>
                      </a:lnTo>
                      <a:lnTo>
                        <a:pt x="72" y="0"/>
                      </a:lnTo>
                      <a:lnTo>
                        <a:pt x="72" y="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285" name="Freeform 145"/>
                <p:cNvSpPr>
                  <a:spLocks/>
                </p:cNvSpPr>
                <p:nvPr/>
              </p:nvSpPr>
              <p:spPr bwMode="auto">
                <a:xfrm>
                  <a:off x="4246" y="1056"/>
                  <a:ext cx="582" cy="647"/>
                </a:xfrm>
                <a:custGeom>
                  <a:avLst/>
                  <a:gdLst>
                    <a:gd name="T0" fmla="*/ 66 w 582"/>
                    <a:gd name="T1" fmla="*/ 0 h 647"/>
                    <a:gd name="T2" fmla="*/ 581 w 582"/>
                    <a:gd name="T3" fmla="*/ 299 h 647"/>
                    <a:gd name="T4" fmla="*/ 575 w 582"/>
                    <a:gd name="T5" fmla="*/ 299 h 647"/>
                    <a:gd name="T6" fmla="*/ 563 w 582"/>
                    <a:gd name="T7" fmla="*/ 341 h 647"/>
                    <a:gd name="T8" fmla="*/ 551 w 582"/>
                    <a:gd name="T9" fmla="*/ 449 h 647"/>
                    <a:gd name="T10" fmla="*/ 539 w 582"/>
                    <a:gd name="T11" fmla="*/ 568 h 647"/>
                    <a:gd name="T12" fmla="*/ 515 w 582"/>
                    <a:gd name="T13" fmla="*/ 646 h 647"/>
                    <a:gd name="T14" fmla="*/ 0 w 582"/>
                    <a:gd name="T15" fmla="*/ 347 h 647"/>
                    <a:gd name="T16" fmla="*/ 24 w 582"/>
                    <a:gd name="T17" fmla="*/ 263 h 647"/>
                    <a:gd name="T18" fmla="*/ 36 w 582"/>
                    <a:gd name="T19" fmla="*/ 150 h 647"/>
                    <a:gd name="T20" fmla="*/ 48 w 582"/>
                    <a:gd name="T21" fmla="*/ 42 h 647"/>
                    <a:gd name="T22" fmla="*/ 66 w 582"/>
                    <a:gd name="T23" fmla="*/ 0 h 647"/>
                    <a:gd name="T24" fmla="*/ 66 w 582"/>
                    <a:gd name="T25" fmla="*/ 0 h 6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2"/>
                    <a:gd name="T40" fmla="*/ 0 h 647"/>
                    <a:gd name="T41" fmla="*/ 582 w 582"/>
                    <a:gd name="T42" fmla="*/ 647 h 6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2" h="647">
                      <a:moveTo>
                        <a:pt x="66" y="0"/>
                      </a:moveTo>
                      <a:lnTo>
                        <a:pt x="581" y="299"/>
                      </a:lnTo>
                      <a:lnTo>
                        <a:pt x="575" y="299"/>
                      </a:lnTo>
                      <a:lnTo>
                        <a:pt x="563" y="341"/>
                      </a:lnTo>
                      <a:lnTo>
                        <a:pt x="551" y="449"/>
                      </a:lnTo>
                      <a:lnTo>
                        <a:pt x="539" y="568"/>
                      </a:lnTo>
                      <a:lnTo>
                        <a:pt x="515" y="646"/>
                      </a:lnTo>
                      <a:lnTo>
                        <a:pt x="0" y="347"/>
                      </a:lnTo>
                      <a:lnTo>
                        <a:pt x="24" y="263"/>
                      </a:lnTo>
                      <a:lnTo>
                        <a:pt x="36" y="150"/>
                      </a:lnTo>
                      <a:lnTo>
                        <a:pt x="48" y="42"/>
                      </a:lnTo>
                      <a:lnTo>
                        <a:pt x="66" y="0"/>
                      </a:lnTo>
                    </a:path>
                  </a:pathLst>
                </a:custGeom>
                <a:solidFill>
                  <a:srgbClr val="66FF33"/>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286" name="Freeform 146"/>
                <p:cNvSpPr>
                  <a:spLocks/>
                </p:cNvSpPr>
                <p:nvPr/>
              </p:nvSpPr>
              <p:spPr bwMode="auto">
                <a:xfrm>
                  <a:off x="4246" y="1056"/>
                  <a:ext cx="582" cy="647"/>
                </a:xfrm>
                <a:custGeom>
                  <a:avLst/>
                  <a:gdLst>
                    <a:gd name="T0" fmla="*/ 66 w 582"/>
                    <a:gd name="T1" fmla="*/ 0 h 647"/>
                    <a:gd name="T2" fmla="*/ 581 w 582"/>
                    <a:gd name="T3" fmla="*/ 299 h 647"/>
                    <a:gd name="T4" fmla="*/ 575 w 582"/>
                    <a:gd name="T5" fmla="*/ 299 h 647"/>
                    <a:gd name="T6" fmla="*/ 563 w 582"/>
                    <a:gd name="T7" fmla="*/ 341 h 647"/>
                    <a:gd name="T8" fmla="*/ 551 w 582"/>
                    <a:gd name="T9" fmla="*/ 449 h 647"/>
                    <a:gd name="T10" fmla="*/ 539 w 582"/>
                    <a:gd name="T11" fmla="*/ 568 h 647"/>
                    <a:gd name="T12" fmla="*/ 515 w 582"/>
                    <a:gd name="T13" fmla="*/ 646 h 647"/>
                    <a:gd name="T14" fmla="*/ 0 w 582"/>
                    <a:gd name="T15" fmla="*/ 347 h 647"/>
                    <a:gd name="T16" fmla="*/ 24 w 582"/>
                    <a:gd name="T17" fmla="*/ 263 h 647"/>
                    <a:gd name="T18" fmla="*/ 36 w 582"/>
                    <a:gd name="T19" fmla="*/ 150 h 647"/>
                    <a:gd name="T20" fmla="*/ 48 w 582"/>
                    <a:gd name="T21" fmla="*/ 42 h 647"/>
                    <a:gd name="T22" fmla="*/ 66 w 582"/>
                    <a:gd name="T23" fmla="*/ 0 h 6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2"/>
                    <a:gd name="T37" fmla="*/ 0 h 647"/>
                    <a:gd name="T38" fmla="*/ 582 w 582"/>
                    <a:gd name="T39" fmla="*/ 647 h 6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2" h="647">
                      <a:moveTo>
                        <a:pt x="66" y="0"/>
                      </a:moveTo>
                      <a:lnTo>
                        <a:pt x="581" y="299"/>
                      </a:lnTo>
                      <a:lnTo>
                        <a:pt x="575" y="299"/>
                      </a:lnTo>
                      <a:lnTo>
                        <a:pt x="563" y="341"/>
                      </a:lnTo>
                      <a:lnTo>
                        <a:pt x="551" y="449"/>
                      </a:lnTo>
                      <a:lnTo>
                        <a:pt x="539" y="568"/>
                      </a:lnTo>
                      <a:lnTo>
                        <a:pt x="515" y="646"/>
                      </a:lnTo>
                      <a:lnTo>
                        <a:pt x="0" y="347"/>
                      </a:lnTo>
                      <a:lnTo>
                        <a:pt x="24" y="263"/>
                      </a:lnTo>
                      <a:lnTo>
                        <a:pt x="36" y="150"/>
                      </a:lnTo>
                      <a:lnTo>
                        <a:pt x="48" y="42"/>
                      </a:lnTo>
                      <a:lnTo>
                        <a:pt x="66"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287" name="Freeform 147"/>
                <p:cNvSpPr>
                  <a:spLocks/>
                </p:cNvSpPr>
                <p:nvPr/>
              </p:nvSpPr>
              <p:spPr bwMode="auto">
                <a:xfrm>
                  <a:off x="4127" y="1116"/>
                  <a:ext cx="581" cy="653"/>
                </a:xfrm>
                <a:custGeom>
                  <a:avLst/>
                  <a:gdLst>
                    <a:gd name="T0" fmla="*/ 71 w 581"/>
                    <a:gd name="T1" fmla="*/ 6 h 653"/>
                    <a:gd name="T2" fmla="*/ 580 w 581"/>
                    <a:gd name="T3" fmla="*/ 305 h 653"/>
                    <a:gd name="T4" fmla="*/ 580 w 581"/>
                    <a:gd name="T5" fmla="*/ 299 h 653"/>
                    <a:gd name="T6" fmla="*/ 562 w 581"/>
                    <a:gd name="T7" fmla="*/ 347 h 653"/>
                    <a:gd name="T8" fmla="*/ 550 w 581"/>
                    <a:gd name="T9" fmla="*/ 454 h 653"/>
                    <a:gd name="T10" fmla="*/ 538 w 581"/>
                    <a:gd name="T11" fmla="*/ 568 h 653"/>
                    <a:gd name="T12" fmla="*/ 514 w 581"/>
                    <a:gd name="T13" fmla="*/ 652 h 653"/>
                    <a:gd name="T14" fmla="*/ 0 w 581"/>
                    <a:gd name="T15" fmla="*/ 347 h 653"/>
                    <a:gd name="T16" fmla="*/ 29 w 581"/>
                    <a:gd name="T17" fmla="*/ 269 h 653"/>
                    <a:gd name="T18" fmla="*/ 41 w 581"/>
                    <a:gd name="T19" fmla="*/ 155 h 653"/>
                    <a:gd name="T20" fmla="*/ 47 w 581"/>
                    <a:gd name="T21" fmla="*/ 48 h 653"/>
                    <a:gd name="T22" fmla="*/ 65 w 581"/>
                    <a:gd name="T23" fmla="*/ 0 h 653"/>
                    <a:gd name="T24" fmla="*/ 71 w 581"/>
                    <a:gd name="T25" fmla="*/ 6 h 6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1"/>
                    <a:gd name="T40" fmla="*/ 0 h 653"/>
                    <a:gd name="T41" fmla="*/ 581 w 581"/>
                    <a:gd name="T42" fmla="*/ 653 h 6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1" h="653">
                      <a:moveTo>
                        <a:pt x="71" y="6"/>
                      </a:moveTo>
                      <a:lnTo>
                        <a:pt x="580" y="305"/>
                      </a:lnTo>
                      <a:lnTo>
                        <a:pt x="580" y="299"/>
                      </a:lnTo>
                      <a:lnTo>
                        <a:pt x="562" y="347"/>
                      </a:lnTo>
                      <a:lnTo>
                        <a:pt x="550" y="454"/>
                      </a:lnTo>
                      <a:lnTo>
                        <a:pt x="538" y="568"/>
                      </a:lnTo>
                      <a:lnTo>
                        <a:pt x="514" y="652"/>
                      </a:lnTo>
                      <a:lnTo>
                        <a:pt x="0" y="347"/>
                      </a:lnTo>
                      <a:lnTo>
                        <a:pt x="29" y="269"/>
                      </a:lnTo>
                      <a:lnTo>
                        <a:pt x="41" y="155"/>
                      </a:lnTo>
                      <a:lnTo>
                        <a:pt x="47" y="48"/>
                      </a:lnTo>
                      <a:lnTo>
                        <a:pt x="65" y="0"/>
                      </a:lnTo>
                      <a:lnTo>
                        <a:pt x="71" y="6"/>
                      </a:lnTo>
                    </a:path>
                  </a:pathLst>
                </a:custGeom>
                <a:solidFill>
                  <a:srgbClr val="CC3300"/>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288" name="Freeform 148"/>
                <p:cNvSpPr>
                  <a:spLocks/>
                </p:cNvSpPr>
                <p:nvPr/>
              </p:nvSpPr>
              <p:spPr bwMode="auto">
                <a:xfrm>
                  <a:off x="4127" y="1116"/>
                  <a:ext cx="581" cy="653"/>
                </a:xfrm>
                <a:custGeom>
                  <a:avLst/>
                  <a:gdLst>
                    <a:gd name="T0" fmla="*/ 71 w 581"/>
                    <a:gd name="T1" fmla="*/ 6 h 653"/>
                    <a:gd name="T2" fmla="*/ 580 w 581"/>
                    <a:gd name="T3" fmla="*/ 305 h 653"/>
                    <a:gd name="T4" fmla="*/ 580 w 581"/>
                    <a:gd name="T5" fmla="*/ 299 h 653"/>
                    <a:gd name="T6" fmla="*/ 562 w 581"/>
                    <a:gd name="T7" fmla="*/ 347 h 653"/>
                    <a:gd name="T8" fmla="*/ 550 w 581"/>
                    <a:gd name="T9" fmla="*/ 454 h 653"/>
                    <a:gd name="T10" fmla="*/ 538 w 581"/>
                    <a:gd name="T11" fmla="*/ 568 h 653"/>
                    <a:gd name="T12" fmla="*/ 514 w 581"/>
                    <a:gd name="T13" fmla="*/ 652 h 653"/>
                    <a:gd name="T14" fmla="*/ 0 w 581"/>
                    <a:gd name="T15" fmla="*/ 347 h 653"/>
                    <a:gd name="T16" fmla="*/ 29 w 581"/>
                    <a:gd name="T17" fmla="*/ 269 h 653"/>
                    <a:gd name="T18" fmla="*/ 41 w 581"/>
                    <a:gd name="T19" fmla="*/ 155 h 653"/>
                    <a:gd name="T20" fmla="*/ 47 w 581"/>
                    <a:gd name="T21" fmla="*/ 48 h 653"/>
                    <a:gd name="T22" fmla="*/ 65 w 581"/>
                    <a:gd name="T23" fmla="*/ 0 h 653"/>
                    <a:gd name="T24" fmla="*/ 71 w 581"/>
                    <a:gd name="T25" fmla="*/ 6 h 6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1"/>
                    <a:gd name="T40" fmla="*/ 0 h 653"/>
                    <a:gd name="T41" fmla="*/ 581 w 581"/>
                    <a:gd name="T42" fmla="*/ 653 h 6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1" h="653">
                      <a:moveTo>
                        <a:pt x="71" y="6"/>
                      </a:moveTo>
                      <a:lnTo>
                        <a:pt x="580" y="305"/>
                      </a:lnTo>
                      <a:lnTo>
                        <a:pt x="580" y="299"/>
                      </a:lnTo>
                      <a:lnTo>
                        <a:pt x="562" y="347"/>
                      </a:lnTo>
                      <a:lnTo>
                        <a:pt x="550" y="454"/>
                      </a:lnTo>
                      <a:lnTo>
                        <a:pt x="538" y="568"/>
                      </a:lnTo>
                      <a:lnTo>
                        <a:pt x="514" y="652"/>
                      </a:lnTo>
                      <a:lnTo>
                        <a:pt x="0" y="347"/>
                      </a:lnTo>
                      <a:lnTo>
                        <a:pt x="29" y="269"/>
                      </a:lnTo>
                      <a:lnTo>
                        <a:pt x="41" y="155"/>
                      </a:lnTo>
                      <a:lnTo>
                        <a:pt x="47" y="48"/>
                      </a:lnTo>
                      <a:lnTo>
                        <a:pt x="65" y="0"/>
                      </a:lnTo>
                      <a:lnTo>
                        <a:pt x="71" y="6"/>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289" name="Freeform 149"/>
                <p:cNvSpPr>
                  <a:spLocks/>
                </p:cNvSpPr>
                <p:nvPr/>
              </p:nvSpPr>
              <p:spPr bwMode="auto">
                <a:xfrm>
                  <a:off x="4522" y="1487"/>
                  <a:ext cx="114" cy="347"/>
                </a:xfrm>
                <a:custGeom>
                  <a:avLst/>
                  <a:gdLst>
                    <a:gd name="T0" fmla="*/ 0 w 114"/>
                    <a:gd name="T1" fmla="*/ 346 h 347"/>
                    <a:gd name="T2" fmla="*/ 24 w 114"/>
                    <a:gd name="T3" fmla="*/ 269 h 347"/>
                    <a:gd name="T4" fmla="*/ 36 w 114"/>
                    <a:gd name="T5" fmla="*/ 155 h 347"/>
                    <a:gd name="T6" fmla="*/ 48 w 114"/>
                    <a:gd name="T7" fmla="*/ 47 h 347"/>
                    <a:gd name="T8" fmla="*/ 65 w 114"/>
                    <a:gd name="T9" fmla="*/ 0 h 347"/>
                    <a:gd name="T10" fmla="*/ 77 w 114"/>
                    <a:gd name="T11" fmla="*/ 12 h 347"/>
                    <a:gd name="T12" fmla="*/ 83 w 114"/>
                    <a:gd name="T13" fmla="*/ 35 h 347"/>
                    <a:gd name="T14" fmla="*/ 95 w 114"/>
                    <a:gd name="T15" fmla="*/ 119 h 347"/>
                    <a:gd name="T16" fmla="*/ 101 w 114"/>
                    <a:gd name="T17" fmla="*/ 215 h 347"/>
                    <a:gd name="T18" fmla="*/ 113 w 114"/>
                    <a:gd name="T19" fmla="*/ 287 h 347"/>
                    <a:gd name="T20" fmla="*/ 0 w 114"/>
                    <a:gd name="T21" fmla="*/ 346 h 3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347"/>
                    <a:gd name="T35" fmla="*/ 114 w 114"/>
                    <a:gd name="T36" fmla="*/ 347 h 3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347">
                      <a:moveTo>
                        <a:pt x="0" y="346"/>
                      </a:moveTo>
                      <a:lnTo>
                        <a:pt x="24" y="269"/>
                      </a:lnTo>
                      <a:lnTo>
                        <a:pt x="36" y="155"/>
                      </a:lnTo>
                      <a:lnTo>
                        <a:pt x="48" y="47"/>
                      </a:lnTo>
                      <a:lnTo>
                        <a:pt x="65" y="0"/>
                      </a:lnTo>
                      <a:lnTo>
                        <a:pt x="77" y="12"/>
                      </a:lnTo>
                      <a:lnTo>
                        <a:pt x="83" y="35"/>
                      </a:lnTo>
                      <a:lnTo>
                        <a:pt x="95" y="119"/>
                      </a:lnTo>
                      <a:lnTo>
                        <a:pt x="101" y="215"/>
                      </a:lnTo>
                      <a:lnTo>
                        <a:pt x="113" y="287"/>
                      </a:lnTo>
                      <a:lnTo>
                        <a:pt x="0" y="346"/>
                      </a:lnTo>
                    </a:path>
                  </a:pathLst>
                </a:custGeom>
                <a:solidFill>
                  <a:srgbClr val="33CC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290" name="Freeform 150"/>
                <p:cNvSpPr>
                  <a:spLocks/>
                </p:cNvSpPr>
                <p:nvPr/>
              </p:nvSpPr>
              <p:spPr bwMode="auto">
                <a:xfrm>
                  <a:off x="4641" y="1421"/>
                  <a:ext cx="115" cy="348"/>
                </a:xfrm>
                <a:custGeom>
                  <a:avLst/>
                  <a:gdLst>
                    <a:gd name="T0" fmla="*/ 0 w 115"/>
                    <a:gd name="T1" fmla="*/ 347 h 348"/>
                    <a:gd name="T2" fmla="*/ 24 w 115"/>
                    <a:gd name="T3" fmla="*/ 269 h 348"/>
                    <a:gd name="T4" fmla="*/ 36 w 115"/>
                    <a:gd name="T5" fmla="*/ 149 h 348"/>
                    <a:gd name="T6" fmla="*/ 48 w 115"/>
                    <a:gd name="T7" fmla="*/ 48 h 348"/>
                    <a:gd name="T8" fmla="*/ 66 w 115"/>
                    <a:gd name="T9" fmla="*/ 0 h 348"/>
                    <a:gd name="T10" fmla="*/ 78 w 115"/>
                    <a:gd name="T11" fmla="*/ 12 h 348"/>
                    <a:gd name="T12" fmla="*/ 84 w 115"/>
                    <a:gd name="T13" fmla="*/ 36 h 348"/>
                    <a:gd name="T14" fmla="*/ 96 w 115"/>
                    <a:gd name="T15" fmla="*/ 119 h 348"/>
                    <a:gd name="T16" fmla="*/ 102 w 115"/>
                    <a:gd name="T17" fmla="*/ 215 h 348"/>
                    <a:gd name="T18" fmla="*/ 114 w 115"/>
                    <a:gd name="T19" fmla="*/ 281 h 348"/>
                    <a:gd name="T20" fmla="*/ 0 w 115"/>
                    <a:gd name="T21" fmla="*/ 347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348"/>
                    <a:gd name="T35" fmla="*/ 115 w 115"/>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348">
                      <a:moveTo>
                        <a:pt x="0" y="347"/>
                      </a:moveTo>
                      <a:lnTo>
                        <a:pt x="24" y="269"/>
                      </a:lnTo>
                      <a:lnTo>
                        <a:pt x="36" y="149"/>
                      </a:lnTo>
                      <a:lnTo>
                        <a:pt x="48" y="48"/>
                      </a:lnTo>
                      <a:lnTo>
                        <a:pt x="66" y="0"/>
                      </a:lnTo>
                      <a:lnTo>
                        <a:pt x="78" y="12"/>
                      </a:lnTo>
                      <a:lnTo>
                        <a:pt x="84" y="36"/>
                      </a:lnTo>
                      <a:lnTo>
                        <a:pt x="96" y="119"/>
                      </a:lnTo>
                      <a:lnTo>
                        <a:pt x="102" y="215"/>
                      </a:lnTo>
                      <a:lnTo>
                        <a:pt x="114" y="281"/>
                      </a:lnTo>
                      <a:lnTo>
                        <a:pt x="0" y="347"/>
                      </a:lnTo>
                    </a:path>
                  </a:pathLst>
                </a:custGeom>
                <a:solidFill>
                  <a:srgbClr val="CC3300"/>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291" name="Freeform 151"/>
                <p:cNvSpPr>
                  <a:spLocks/>
                </p:cNvSpPr>
                <p:nvPr/>
              </p:nvSpPr>
              <p:spPr bwMode="auto">
                <a:xfrm>
                  <a:off x="4755" y="1355"/>
                  <a:ext cx="115" cy="348"/>
                </a:xfrm>
                <a:custGeom>
                  <a:avLst/>
                  <a:gdLst>
                    <a:gd name="T0" fmla="*/ 0 w 115"/>
                    <a:gd name="T1" fmla="*/ 347 h 348"/>
                    <a:gd name="T2" fmla="*/ 24 w 115"/>
                    <a:gd name="T3" fmla="*/ 269 h 348"/>
                    <a:gd name="T4" fmla="*/ 36 w 115"/>
                    <a:gd name="T5" fmla="*/ 150 h 348"/>
                    <a:gd name="T6" fmla="*/ 48 w 115"/>
                    <a:gd name="T7" fmla="*/ 48 h 348"/>
                    <a:gd name="T8" fmla="*/ 66 w 115"/>
                    <a:gd name="T9" fmla="*/ 0 h 348"/>
                    <a:gd name="T10" fmla="*/ 78 w 115"/>
                    <a:gd name="T11" fmla="*/ 12 h 348"/>
                    <a:gd name="T12" fmla="*/ 90 w 115"/>
                    <a:gd name="T13" fmla="*/ 36 h 348"/>
                    <a:gd name="T14" fmla="*/ 96 w 115"/>
                    <a:gd name="T15" fmla="*/ 120 h 348"/>
                    <a:gd name="T16" fmla="*/ 102 w 115"/>
                    <a:gd name="T17" fmla="*/ 215 h 348"/>
                    <a:gd name="T18" fmla="*/ 114 w 115"/>
                    <a:gd name="T19" fmla="*/ 281 h 348"/>
                    <a:gd name="T20" fmla="*/ 0 w 115"/>
                    <a:gd name="T21" fmla="*/ 347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348"/>
                    <a:gd name="T35" fmla="*/ 115 w 115"/>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348">
                      <a:moveTo>
                        <a:pt x="0" y="347"/>
                      </a:moveTo>
                      <a:lnTo>
                        <a:pt x="24" y="269"/>
                      </a:lnTo>
                      <a:lnTo>
                        <a:pt x="36" y="150"/>
                      </a:lnTo>
                      <a:lnTo>
                        <a:pt x="48" y="48"/>
                      </a:lnTo>
                      <a:lnTo>
                        <a:pt x="66" y="0"/>
                      </a:lnTo>
                      <a:lnTo>
                        <a:pt x="78" y="12"/>
                      </a:lnTo>
                      <a:lnTo>
                        <a:pt x="90" y="36"/>
                      </a:lnTo>
                      <a:lnTo>
                        <a:pt x="96" y="120"/>
                      </a:lnTo>
                      <a:lnTo>
                        <a:pt x="102" y="215"/>
                      </a:lnTo>
                      <a:lnTo>
                        <a:pt x="114" y="281"/>
                      </a:lnTo>
                      <a:lnTo>
                        <a:pt x="0" y="347"/>
                      </a:lnTo>
                    </a:path>
                  </a:pathLst>
                </a:custGeom>
                <a:solidFill>
                  <a:srgbClr val="66FF33"/>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292" name="Freeform 152"/>
                <p:cNvSpPr>
                  <a:spLocks/>
                </p:cNvSpPr>
                <p:nvPr/>
              </p:nvSpPr>
              <p:spPr bwMode="auto">
                <a:xfrm>
                  <a:off x="5102" y="1158"/>
                  <a:ext cx="121" cy="348"/>
                </a:xfrm>
                <a:custGeom>
                  <a:avLst/>
                  <a:gdLst>
                    <a:gd name="T0" fmla="*/ 0 w 121"/>
                    <a:gd name="T1" fmla="*/ 347 h 348"/>
                    <a:gd name="T2" fmla="*/ 30 w 121"/>
                    <a:gd name="T3" fmla="*/ 269 h 348"/>
                    <a:gd name="T4" fmla="*/ 42 w 121"/>
                    <a:gd name="T5" fmla="*/ 149 h 348"/>
                    <a:gd name="T6" fmla="*/ 48 w 121"/>
                    <a:gd name="T7" fmla="*/ 48 h 348"/>
                    <a:gd name="T8" fmla="*/ 66 w 121"/>
                    <a:gd name="T9" fmla="*/ 0 h 348"/>
                    <a:gd name="T10" fmla="*/ 78 w 121"/>
                    <a:gd name="T11" fmla="*/ 12 h 348"/>
                    <a:gd name="T12" fmla="*/ 90 w 121"/>
                    <a:gd name="T13" fmla="*/ 36 h 348"/>
                    <a:gd name="T14" fmla="*/ 96 w 121"/>
                    <a:gd name="T15" fmla="*/ 119 h 348"/>
                    <a:gd name="T16" fmla="*/ 102 w 121"/>
                    <a:gd name="T17" fmla="*/ 215 h 348"/>
                    <a:gd name="T18" fmla="*/ 120 w 121"/>
                    <a:gd name="T19" fmla="*/ 281 h 348"/>
                    <a:gd name="T20" fmla="*/ 0 w 121"/>
                    <a:gd name="T21" fmla="*/ 347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348"/>
                    <a:gd name="T35" fmla="*/ 121 w 121"/>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348">
                      <a:moveTo>
                        <a:pt x="0" y="347"/>
                      </a:moveTo>
                      <a:lnTo>
                        <a:pt x="30" y="269"/>
                      </a:lnTo>
                      <a:lnTo>
                        <a:pt x="42" y="149"/>
                      </a:lnTo>
                      <a:lnTo>
                        <a:pt x="48" y="48"/>
                      </a:lnTo>
                      <a:lnTo>
                        <a:pt x="66" y="0"/>
                      </a:lnTo>
                      <a:lnTo>
                        <a:pt x="78" y="12"/>
                      </a:lnTo>
                      <a:lnTo>
                        <a:pt x="90" y="36"/>
                      </a:lnTo>
                      <a:lnTo>
                        <a:pt x="96" y="119"/>
                      </a:lnTo>
                      <a:lnTo>
                        <a:pt x="102" y="215"/>
                      </a:lnTo>
                      <a:lnTo>
                        <a:pt x="120" y="281"/>
                      </a:lnTo>
                      <a:lnTo>
                        <a:pt x="0" y="347"/>
                      </a:lnTo>
                    </a:path>
                  </a:pathLst>
                </a:custGeom>
                <a:solidFill>
                  <a:srgbClr val="FF33FF"/>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293" name="Freeform 153"/>
                <p:cNvSpPr>
                  <a:spLocks/>
                </p:cNvSpPr>
                <p:nvPr/>
              </p:nvSpPr>
              <p:spPr bwMode="auto">
                <a:xfrm>
                  <a:off x="5222" y="1092"/>
                  <a:ext cx="115" cy="348"/>
                </a:xfrm>
                <a:custGeom>
                  <a:avLst/>
                  <a:gdLst>
                    <a:gd name="T0" fmla="*/ 0 w 115"/>
                    <a:gd name="T1" fmla="*/ 347 h 348"/>
                    <a:gd name="T2" fmla="*/ 24 w 115"/>
                    <a:gd name="T3" fmla="*/ 269 h 348"/>
                    <a:gd name="T4" fmla="*/ 36 w 115"/>
                    <a:gd name="T5" fmla="*/ 149 h 348"/>
                    <a:gd name="T6" fmla="*/ 48 w 115"/>
                    <a:gd name="T7" fmla="*/ 48 h 348"/>
                    <a:gd name="T8" fmla="*/ 66 w 115"/>
                    <a:gd name="T9" fmla="*/ 0 h 348"/>
                    <a:gd name="T10" fmla="*/ 78 w 115"/>
                    <a:gd name="T11" fmla="*/ 12 h 348"/>
                    <a:gd name="T12" fmla="*/ 84 w 115"/>
                    <a:gd name="T13" fmla="*/ 36 h 348"/>
                    <a:gd name="T14" fmla="*/ 96 w 115"/>
                    <a:gd name="T15" fmla="*/ 120 h 348"/>
                    <a:gd name="T16" fmla="*/ 102 w 115"/>
                    <a:gd name="T17" fmla="*/ 215 h 348"/>
                    <a:gd name="T18" fmla="*/ 114 w 115"/>
                    <a:gd name="T19" fmla="*/ 281 h 348"/>
                    <a:gd name="T20" fmla="*/ 0 w 115"/>
                    <a:gd name="T21" fmla="*/ 347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348"/>
                    <a:gd name="T35" fmla="*/ 115 w 115"/>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348">
                      <a:moveTo>
                        <a:pt x="0" y="347"/>
                      </a:moveTo>
                      <a:lnTo>
                        <a:pt x="24" y="269"/>
                      </a:lnTo>
                      <a:lnTo>
                        <a:pt x="36" y="149"/>
                      </a:lnTo>
                      <a:lnTo>
                        <a:pt x="48" y="48"/>
                      </a:lnTo>
                      <a:lnTo>
                        <a:pt x="66" y="0"/>
                      </a:lnTo>
                      <a:lnTo>
                        <a:pt x="78" y="12"/>
                      </a:lnTo>
                      <a:lnTo>
                        <a:pt x="84" y="36"/>
                      </a:lnTo>
                      <a:lnTo>
                        <a:pt x="96" y="120"/>
                      </a:lnTo>
                      <a:lnTo>
                        <a:pt x="102" y="215"/>
                      </a:lnTo>
                      <a:lnTo>
                        <a:pt x="114" y="281"/>
                      </a:lnTo>
                      <a:lnTo>
                        <a:pt x="0" y="347"/>
                      </a:lnTo>
                    </a:path>
                  </a:pathLst>
                </a:custGeom>
                <a:solidFill>
                  <a:srgbClr val="B2B2B2"/>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294" name="Line 154"/>
                <p:cNvSpPr>
                  <a:spLocks noChangeShapeType="1"/>
                </p:cNvSpPr>
                <p:nvPr/>
              </p:nvSpPr>
              <p:spPr bwMode="auto">
                <a:xfrm>
                  <a:off x="4821" y="1652"/>
                  <a:ext cx="0" cy="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295" name="Line 155"/>
                <p:cNvSpPr>
                  <a:spLocks noChangeShapeType="1"/>
                </p:cNvSpPr>
                <p:nvPr/>
              </p:nvSpPr>
              <p:spPr bwMode="auto">
                <a:xfrm>
                  <a:off x="5174" y="1455"/>
                  <a:ext cx="0"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296" name="Line 156"/>
                <p:cNvSpPr>
                  <a:spLocks noChangeShapeType="1"/>
                </p:cNvSpPr>
                <p:nvPr/>
              </p:nvSpPr>
              <p:spPr bwMode="auto">
                <a:xfrm>
                  <a:off x="5294" y="1383"/>
                  <a:ext cx="0" cy="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297" name="Freeform 157"/>
                <p:cNvSpPr>
                  <a:spLocks/>
                </p:cNvSpPr>
                <p:nvPr/>
              </p:nvSpPr>
              <p:spPr bwMode="auto">
                <a:xfrm>
                  <a:off x="4007" y="1188"/>
                  <a:ext cx="581" cy="646"/>
                </a:xfrm>
                <a:custGeom>
                  <a:avLst/>
                  <a:gdLst>
                    <a:gd name="T0" fmla="*/ 72 w 581"/>
                    <a:gd name="T1" fmla="*/ 0 h 646"/>
                    <a:gd name="T2" fmla="*/ 580 w 581"/>
                    <a:gd name="T3" fmla="*/ 299 h 646"/>
                    <a:gd name="T4" fmla="*/ 563 w 581"/>
                    <a:gd name="T5" fmla="*/ 346 h 646"/>
                    <a:gd name="T6" fmla="*/ 551 w 581"/>
                    <a:gd name="T7" fmla="*/ 448 h 646"/>
                    <a:gd name="T8" fmla="*/ 539 w 581"/>
                    <a:gd name="T9" fmla="*/ 568 h 646"/>
                    <a:gd name="T10" fmla="*/ 515 w 581"/>
                    <a:gd name="T11" fmla="*/ 645 h 646"/>
                    <a:gd name="T12" fmla="*/ 0 w 581"/>
                    <a:gd name="T13" fmla="*/ 346 h 646"/>
                    <a:gd name="T14" fmla="*/ 30 w 581"/>
                    <a:gd name="T15" fmla="*/ 269 h 646"/>
                    <a:gd name="T16" fmla="*/ 42 w 581"/>
                    <a:gd name="T17" fmla="*/ 149 h 646"/>
                    <a:gd name="T18" fmla="*/ 48 w 581"/>
                    <a:gd name="T19" fmla="*/ 47 h 646"/>
                    <a:gd name="T20" fmla="*/ 66 w 581"/>
                    <a:gd name="T21" fmla="*/ 0 h 646"/>
                    <a:gd name="T22" fmla="*/ 72 w 581"/>
                    <a:gd name="T23" fmla="*/ 0 h 6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1"/>
                    <a:gd name="T37" fmla="*/ 0 h 646"/>
                    <a:gd name="T38" fmla="*/ 581 w 581"/>
                    <a:gd name="T39" fmla="*/ 646 h 6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1" h="646">
                      <a:moveTo>
                        <a:pt x="72" y="0"/>
                      </a:moveTo>
                      <a:lnTo>
                        <a:pt x="580" y="299"/>
                      </a:lnTo>
                      <a:lnTo>
                        <a:pt x="563" y="346"/>
                      </a:lnTo>
                      <a:lnTo>
                        <a:pt x="551" y="448"/>
                      </a:lnTo>
                      <a:lnTo>
                        <a:pt x="539" y="568"/>
                      </a:lnTo>
                      <a:lnTo>
                        <a:pt x="515" y="645"/>
                      </a:lnTo>
                      <a:lnTo>
                        <a:pt x="0" y="346"/>
                      </a:lnTo>
                      <a:lnTo>
                        <a:pt x="30" y="269"/>
                      </a:lnTo>
                      <a:lnTo>
                        <a:pt x="42" y="149"/>
                      </a:lnTo>
                      <a:lnTo>
                        <a:pt x="48" y="47"/>
                      </a:lnTo>
                      <a:lnTo>
                        <a:pt x="66" y="0"/>
                      </a:lnTo>
                      <a:lnTo>
                        <a:pt x="72" y="0"/>
                      </a:lnTo>
                    </a:path>
                  </a:pathLst>
                </a:custGeom>
                <a:solidFill>
                  <a:srgbClr val="33CC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zh-CN" altLang="en-US">
                    <a:latin typeface="+mn-lt"/>
                    <a:ea typeface="+mn-ea"/>
                    <a:cs typeface="+mn-ea"/>
                    <a:sym typeface="+mn-lt"/>
                  </a:endParaRPr>
                </a:p>
              </p:txBody>
            </p:sp>
            <p:sp>
              <p:nvSpPr>
                <p:cNvPr id="53298" name="Freeform 158"/>
                <p:cNvSpPr>
                  <a:spLocks/>
                </p:cNvSpPr>
                <p:nvPr/>
              </p:nvSpPr>
              <p:spPr bwMode="auto">
                <a:xfrm>
                  <a:off x="4007" y="1188"/>
                  <a:ext cx="581" cy="646"/>
                </a:xfrm>
                <a:custGeom>
                  <a:avLst/>
                  <a:gdLst>
                    <a:gd name="T0" fmla="*/ 72 w 581"/>
                    <a:gd name="T1" fmla="*/ 0 h 646"/>
                    <a:gd name="T2" fmla="*/ 580 w 581"/>
                    <a:gd name="T3" fmla="*/ 299 h 646"/>
                    <a:gd name="T4" fmla="*/ 563 w 581"/>
                    <a:gd name="T5" fmla="*/ 346 h 646"/>
                    <a:gd name="T6" fmla="*/ 551 w 581"/>
                    <a:gd name="T7" fmla="*/ 448 h 646"/>
                    <a:gd name="T8" fmla="*/ 539 w 581"/>
                    <a:gd name="T9" fmla="*/ 568 h 646"/>
                    <a:gd name="T10" fmla="*/ 515 w 581"/>
                    <a:gd name="T11" fmla="*/ 645 h 646"/>
                    <a:gd name="T12" fmla="*/ 0 w 581"/>
                    <a:gd name="T13" fmla="*/ 346 h 646"/>
                    <a:gd name="T14" fmla="*/ 30 w 581"/>
                    <a:gd name="T15" fmla="*/ 269 h 646"/>
                    <a:gd name="T16" fmla="*/ 42 w 581"/>
                    <a:gd name="T17" fmla="*/ 149 h 646"/>
                    <a:gd name="T18" fmla="*/ 48 w 581"/>
                    <a:gd name="T19" fmla="*/ 47 h 646"/>
                    <a:gd name="T20" fmla="*/ 66 w 581"/>
                    <a:gd name="T21" fmla="*/ 0 h 646"/>
                    <a:gd name="T22" fmla="*/ 72 w 581"/>
                    <a:gd name="T23" fmla="*/ 0 h 6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1"/>
                    <a:gd name="T37" fmla="*/ 0 h 646"/>
                    <a:gd name="T38" fmla="*/ 581 w 581"/>
                    <a:gd name="T39" fmla="*/ 646 h 6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1" h="646">
                      <a:moveTo>
                        <a:pt x="72" y="0"/>
                      </a:moveTo>
                      <a:lnTo>
                        <a:pt x="580" y="299"/>
                      </a:lnTo>
                      <a:lnTo>
                        <a:pt x="563" y="346"/>
                      </a:lnTo>
                      <a:lnTo>
                        <a:pt x="551" y="448"/>
                      </a:lnTo>
                      <a:lnTo>
                        <a:pt x="539" y="568"/>
                      </a:lnTo>
                      <a:lnTo>
                        <a:pt x="515" y="645"/>
                      </a:lnTo>
                      <a:lnTo>
                        <a:pt x="0" y="346"/>
                      </a:lnTo>
                      <a:lnTo>
                        <a:pt x="30" y="269"/>
                      </a:lnTo>
                      <a:lnTo>
                        <a:pt x="42" y="149"/>
                      </a:lnTo>
                      <a:lnTo>
                        <a:pt x="48" y="47"/>
                      </a:lnTo>
                      <a:lnTo>
                        <a:pt x="66" y="0"/>
                      </a:lnTo>
                      <a:lnTo>
                        <a:pt x="72"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latin typeface="+mn-lt"/>
                    <a:ea typeface="+mn-ea"/>
                    <a:cs typeface="+mn-ea"/>
                    <a:sym typeface="+mn-lt"/>
                  </a:endParaRPr>
                </a:p>
              </p:txBody>
            </p:sp>
            <p:sp>
              <p:nvSpPr>
                <p:cNvPr id="53299" name="Freeform 159"/>
                <p:cNvSpPr>
                  <a:spLocks/>
                </p:cNvSpPr>
                <p:nvPr/>
              </p:nvSpPr>
              <p:spPr bwMode="auto">
                <a:xfrm>
                  <a:off x="4875" y="1289"/>
                  <a:ext cx="115" cy="348"/>
                </a:xfrm>
                <a:custGeom>
                  <a:avLst/>
                  <a:gdLst>
                    <a:gd name="T0" fmla="*/ 0 w 115"/>
                    <a:gd name="T1" fmla="*/ 347 h 348"/>
                    <a:gd name="T2" fmla="*/ 24 w 115"/>
                    <a:gd name="T3" fmla="*/ 269 h 348"/>
                    <a:gd name="T4" fmla="*/ 36 w 115"/>
                    <a:gd name="T5" fmla="*/ 150 h 348"/>
                    <a:gd name="T6" fmla="*/ 42 w 115"/>
                    <a:gd name="T7" fmla="*/ 48 h 348"/>
                    <a:gd name="T8" fmla="*/ 60 w 115"/>
                    <a:gd name="T9" fmla="*/ 0 h 348"/>
                    <a:gd name="T10" fmla="*/ 78 w 115"/>
                    <a:gd name="T11" fmla="*/ 12 h 348"/>
                    <a:gd name="T12" fmla="*/ 84 w 115"/>
                    <a:gd name="T13" fmla="*/ 36 h 348"/>
                    <a:gd name="T14" fmla="*/ 90 w 115"/>
                    <a:gd name="T15" fmla="*/ 120 h 348"/>
                    <a:gd name="T16" fmla="*/ 96 w 115"/>
                    <a:gd name="T17" fmla="*/ 216 h 348"/>
                    <a:gd name="T18" fmla="*/ 114 w 115"/>
                    <a:gd name="T19" fmla="*/ 281 h 348"/>
                    <a:gd name="T20" fmla="*/ 0 w 115"/>
                    <a:gd name="T21" fmla="*/ 347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348"/>
                    <a:gd name="T35" fmla="*/ 115 w 115"/>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348">
                      <a:moveTo>
                        <a:pt x="0" y="347"/>
                      </a:moveTo>
                      <a:lnTo>
                        <a:pt x="24" y="269"/>
                      </a:lnTo>
                      <a:lnTo>
                        <a:pt x="36" y="150"/>
                      </a:lnTo>
                      <a:lnTo>
                        <a:pt x="42" y="48"/>
                      </a:lnTo>
                      <a:lnTo>
                        <a:pt x="60" y="0"/>
                      </a:lnTo>
                      <a:lnTo>
                        <a:pt x="78" y="12"/>
                      </a:lnTo>
                      <a:lnTo>
                        <a:pt x="84" y="36"/>
                      </a:lnTo>
                      <a:lnTo>
                        <a:pt x="90" y="120"/>
                      </a:lnTo>
                      <a:lnTo>
                        <a:pt x="96" y="216"/>
                      </a:lnTo>
                      <a:lnTo>
                        <a:pt x="114" y="281"/>
                      </a:lnTo>
                      <a:lnTo>
                        <a:pt x="0" y="347"/>
                      </a:lnTo>
                    </a:path>
                  </a:pathLst>
                </a:custGeom>
                <a:solidFill>
                  <a:srgbClr val="FFFF00"/>
                </a:solidFill>
                <a:ln w="12700" cap="rnd">
                  <a:solidFill>
                    <a:srgbClr val="000000"/>
                  </a:solidFill>
                  <a:round/>
                  <a:headEnd/>
                  <a:tailEnd/>
                </a:ln>
              </p:spPr>
              <p:txBody>
                <a:bodyPr/>
                <a:lstStyle/>
                <a:p>
                  <a:endParaRPr lang="zh-CN" altLang="en-US">
                    <a:latin typeface="+mn-lt"/>
                    <a:ea typeface="+mn-ea"/>
                    <a:cs typeface="+mn-ea"/>
                    <a:sym typeface="+mn-lt"/>
                  </a:endParaRPr>
                </a:p>
              </p:txBody>
            </p:sp>
            <p:sp>
              <p:nvSpPr>
                <p:cNvPr id="53300" name="Line 160"/>
                <p:cNvSpPr>
                  <a:spLocks noChangeShapeType="1"/>
                </p:cNvSpPr>
                <p:nvPr/>
              </p:nvSpPr>
              <p:spPr bwMode="auto">
                <a:xfrm>
                  <a:off x="4935" y="1586"/>
                  <a:ext cx="0" cy="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301" name="Freeform 161"/>
                <p:cNvSpPr>
                  <a:spLocks/>
                </p:cNvSpPr>
                <p:nvPr/>
              </p:nvSpPr>
              <p:spPr bwMode="auto">
                <a:xfrm>
                  <a:off x="4989" y="1223"/>
                  <a:ext cx="114" cy="348"/>
                </a:xfrm>
                <a:custGeom>
                  <a:avLst/>
                  <a:gdLst>
                    <a:gd name="T0" fmla="*/ 0 w 114"/>
                    <a:gd name="T1" fmla="*/ 347 h 348"/>
                    <a:gd name="T2" fmla="*/ 24 w 114"/>
                    <a:gd name="T3" fmla="*/ 270 h 348"/>
                    <a:gd name="T4" fmla="*/ 36 w 114"/>
                    <a:gd name="T5" fmla="*/ 150 h 348"/>
                    <a:gd name="T6" fmla="*/ 48 w 114"/>
                    <a:gd name="T7" fmla="*/ 48 h 348"/>
                    <a:gd name="T8" fmla="*/ 65 w 114"/>
                    <a:gd name="T9" fmla="*/ 0 h 348"/>
                    <a:gd name="T10" fmla="*/ 77 w 114"/>
                    <a:gd name="T11" fmla="*/ 12 h 348"/>
                    <a:gd name="T12" fmla="*/ 83 w 114"/>
                    <a:gd name="T13" fmla="*/ 36 h 348"/>
                    <a:gd name="T14" fmla="*/ 95 w 114"/>
                    <a:gd name="T15" fmla="*/ 120 h 348"/>
                    <a:gd name="T16" fmla="*/ 101 w 114"/>
                    <a:gd name="T17" fmla="*/ 216 h 348"/>
                    <a:gd name="T18" fmla="*/ 113 w 114"/>
                    <a:gd name="T19" fmla="*/ 282 h 348"/>
                    <a:gd name="T20" fmla="*/ 0 w 114"/>
                    <a:gd name="T21" fmla="*/ 347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348"/>
                    <a:gd name="T35" fmla="*/ 114 w 114"/>
                    <a:gd name="T36" fmla="*/ 348 h 3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348">
                      <a:moveTo>
                        <a:pt x="0" y="347"/>
                      </a:moveTo>
                      <a:lnTo>
                        <a:pt x="24" y="270"/>
                      </a:lnTo>
                      <a:lnTo>
                        <a:pt x="36" y="150"/>
                      </a:lnTo>
                      <a:lnTo>
                        <a:pt x="48" y="48"/>
                      </a:lnTo>
                      <a:lnTo>
                        <a:pt x="65" y="0"/>
                      </a:lnTo>
                      <a:lnTo>
                        <a:pt x="77" y="12"/>
                      </a:lnTo>
                      <a:lnTo>
                        <a:pt x="83" y="36"/>
                      </a:lnTo>
                      <a:lnTo>
                        <a:pt x="95" y="120"/>
                      </a:lnTo>
                      <a:lnTo>
                        <a:pt x="101" y="216"/>
                      </a:lnTo>
                      <a:lnTo>
                        <a:pt x="113" y="282"/>
                      </a:lnTo>
                      <a:lnTo>
                        <a:pt x="0" y="347"/>
                      </a:lnTo>
                    </a:path>
                  </a:pathLst>
                </a:custGeom>
                <a:solidFill>
                  <a:srgbClr val="868686"/>
                </a:solidFill>
                <a:ln w="12700" cap="rnd">
                  <a:solidFill>
                    <a:schemeClr val="tx1"/>
                  </a:solidFill>
                  <a:round/>
                  <a:headEnd/>
                  <a:tailEnd/>
                </a:ln>
              </p:spPr>
              <p:txBody>
                <a:bodyPr/>
                <a:lstStyle/>
                <a:p>
                  <a:endParaRPr lang="zh-CN" altLang="en-US">
                    <a:latin typeface="+mn-lt"/>
                    <a:ea typeface="+mn-ea"/>
                    <a:cs typeface="+mn-ea"/>
                    <a:sym typeface="+mn-lt"/>
                  </a:endParaRPr>
                </a:p>
              </p:txBody>
            </p:sp>
            <p:sp>
              <p:nvSpPr>
                <p:cNvPr id="53302" name="Line 162"/>
                <p:cNvSpPr>
                  <a:spLocks noChangeShapeType="1"/>
                </p:cNvSpPr>
                <p:nvPr/>
              </p:nvSpPr>
              <p:spPr bwMode="auto">
                <a:xfrm>
                  <a:off x="5054" y="1520"/>
                  <a:ext cx="0" cy="1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303" name="Line 163"/>
                <p:cNvSpPr>
                  <a:spLocks noChangeShapeType="1"/>
                </p:cNvSpPr>
                <p:nvPr/>
              </p:nvSpPr>
              <p:spPr bwMode="auto">
                <a:xfrm>
                  <a:off x="3939" y="1497"/>
                  <a:ext cx="668" cy="3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304" name="Line 164"/>
                <p:cNvSpPr>
                  <a:spLocks noChangeShapeType="1"/>
                </p:cNvSpPr>
                <p:nvPr/>
              </p:nvSpPr>
              <p:spPr bwMode="auto">
                <a:xfrm flipV="1">
                  <a:off x="3933" y="1196"/>
                  <a:ext cx="100"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53305" name="Line 165"/>
                <p:cNvSpPr>
                  <a:spLocks noChangeShapeType="1"/>
                </p:cNvSpPr>
                <p:nvPr/>
              </p:nvSpPr>
              <p:spPr bwMode="auto">
                <a:xfrm>
                  <a:off x="4007" y="1220"/>
                  <a:ext cx="0" cy="310"/>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grpSp>
          <p:sp>
            <p:nvSpPr>
              <p:cNvPr id="53274" name="Rectangle 166"/>
              <p:cNvSpPr>
                <a:spLocks noChangeArrowheads="1"/>
              </p:cNvSpPr>
              <p:nvPr/>
            </p:nvSpPr>
            <p:spPr bwMode="auto">
              <a:xfrm rot="-1860000">
                <a:off x="4694" y="1583"/>
                <a:ext cx="622"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 typeface="Monotype Sorts" charset="2"/>
                  <a:buNone/>
                </a:pPr>
                <a:r>
                  <a:rPr kumimoji="1" lang="en-US" altLang="zh-CN" sz="1200" b="1">
                    <a:latin typeface="+mn-lt"/>
                    <a:ea typeface="+mn-ea"/>
                    <a:cs typeface="+mn-ea"/>
                    <a:sym typeface="+mn-lt"/>
                  </a:rPr>
                  <a:t>Frequency</a:t>
                </a:r>
              </a:p>
            </p:txBody>
          </p:sp>
          <p:sp>
            <p:nvSpPr>
              <p:cNvPr id="53275" name="Rectangle 167"/>
              <p:cNvSpPr>
                <a:spLocks noChangeArrowheads="1"/>
              </p:cNvSpPr>
              <p:nvPr/>
            </p:nvSpPr>
            <p:spPr bwMode="auto">
              <a:xfrm rot="1560000">
                <a:off x="4041" y="1666"/>
                <a:ext cx="339"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 typeface="Monotype Sorts" charset="2"/>
                  <a:buNone/>
                </a:pPr>
                <a:r>
                  <a:rPr kumimoji="1" lang="en-US" altLang="zh-CN" sz="1200" b="1">
                    <a:latin typeface="+mn-lt"/>
                    <a:ea typeface="+mn-ea"/>
                    <a:cs typeface="+mn-ea"/>
                    <a:sym typeface="+mn-lt"/>
                  </a:rPr>
                  <a:t>Time</a:t>
                </a:r>
              </a:p>
            </p:txBody>
          </p:sp>
          <p:sp>
            <p:nvSpPr>
              <p:cNvPr id="53276" name="Rectangle 168"/>
              <p:cNvSpPr>
                <a:spLocks noChangeArrowheads="1"/>
              </p:cNvSpPr>
              <p:nvPr/>
            </p:nvSpPr>
            <p:spPr bwMode="auto">
              <a:xfrm>
                <a:off x="3684" y="1326"/>
                <a:ext cx="340" cy="8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 typeface="Monotype Sorts" charset="2"/>
                  <a:buNone/>
                </a:pPr>
                <a:r>
                  <a:rPr kumimoji="1" lang="en-US" altLang="zh-CN" sz="1200" b="1">
                    <a:latin typeface="+mn-lt"/>
                    <a:ea typeface="+mn-ea"/>
                    <a:cs typeface="+mn-ea"/>
                    <a:sym typeface="+mn-lt"/>
                  </a:rPr>
                  <a:t>Power</a:t>
                </a:r>
              </a:p>
            </p:txBody>
          </p:sp>
        </p:grpSp>
        <p:sp>
          <p:nvSpPr>
            <p:cNvPr id="53270" name="Rectangle 169"/>
            <p:cNvSpPr>
              <a:spLocks noChangeArrowheads="1"/>
            </p:cNvSpPr>
            <p:nvPr/>
          </p:nvSpPr>
          <p:spPr bwMode="auto">
            <a:xfrm>
              <a:off x="3648" y="672"/>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 typeface="Monotype Sorts" charset="2"/>
                <a:buNone/>
              </a:pPr>
              <a:r>
                <a:rPr kumimoji="1" lang="en-US" altLang="zh-CN" b="1">
                  <a:latin typeface="+mn-lt"/>
                  <a:ea typeface="+mn-ea"/>
                  <a:cs typeface="+mn-ea"/>
                  <a:sym typeface="+mn-lt"/>
                </a:rPr>
                <a:t>FDMA</a:t>
              </a:r>
            </a:p>
          </p:txBody>
        </p:sp>
        <p:sp>
          <p:nvSpPr>
            <p:cNvPr id="53271" name="Rectangle 170"/>
            <p:cNvSpPr>
              <a:spLocks noChangeArrowheads="1"/>
            </p:cNvSpPr>
            <p:nvPr/>
          </p:nvSpPr>
          <p:spPr bwMode="auto">
            <a:xfrm>
              <a:off x="3648" y="1920"/>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 typeface="Monotype Sorts" charset="2"/>
                <a:buNone/>
              </a:pPr>
              <a:r>
                <a:rPr kumimoji="1" lang="en-US" altLang="zh-CN" b="1">
                  <a:latin typeface="+mn-lt"/>
                  <a:ea typeface="+mn-ea"/>
                  <a:cs typeface="+mn-ea"/>
                  <a:sym typeface="+mn-lt"/>
                </a:rPr>
                <a:t>TDMA</a:t>
              </a:r>
            </a:p>
          </p:txBody>
        </p:sp>
        <p:sp>
          <p:nvSpPr>
            <p:cNvPr id="53272" name="Rectangle 171"/>
            <p:cNvSpPr>
              <a:spLocks noChangeArrowheads="1"/>
            </p:cNvSpPr>
            <p:nvPr/>
          </p:nvSpPr>
          <p:spPr bwMode="auto">
            <a:xfrm>
              <a:off x="3648" y="3024"/>
              <a:ext cx="6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 typeface="Monotype Sorts" charset="2"/>
                <a:buNone/>
              </a:pPr>
              <a:r>
                <a:rPr kumimoji="1" lang="en-US" altLang="zh-CN" b="1">
                  <a:latin typeface="+mn-lt"/>
                  <a:ea typeface="+mn-ea"/>
                  <a:cs typeface="+mn-ea"/>
                  <a:sym typeface="+mn-lt"/>
                </a:rPr>
                <a:t>CDMA</a:t>
              </a:r>
            </a:p>
          </p:txBody>
        </p:sp>
      </p:grpSp>
      <p:sp>
        <p:nvSpPr>
          <p:cNvPr id="53252" name="Text Box 172"/>
          <p:cNvSpPr txBox="1">
            <a:spLocks noChangeArrowheads="1"/>
          </p:cNvSpPr>
          <p:nvPr/>
        </p:nvSpPr>
        <p:spPr bwMode="auto">
          <a:xfrm>
            <a:off x="1258888" y="1412877"/>
            <a:ext cx="4419600" cy="1200329"/>
          </a:xfrm>
          <a:prstGeom prst="rect">
            <a:avLst/>
          </a:prstGeom>
          <a:solidFill>
            <a:srgbClr val="FF99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50000"/>
              </a:spcBef>
              <a:buClrTx/>
              <a:buSzTx/>
              <a:buFontTx/>
              <a:buNone/>
            </a:pPr>
            <a:r>
              <a:rPr kumimoji="1" lang="zh-CN" altLang="en-US" b="1">
                <a:latin typeface="+mn-lt"/>
                <a:ea typeface="+mn-ea"/>
                <a:cs typeface="+mn-ea"/>
                <a:sym typeface="+mn-lt"/>
              </a:rPr>
              <a:t>频分多址技术</a:t>
            </a:r>
            <a:br>
              <a:rPr kumimoji="1" lang="zh-CN" altLang="en-US" b="1">
                <a:latin typeface="+mn-lt"/>
                <a:ea typeface="+mn-ea"/>
                <a:cs typeface="+mn-ea"/>
                <a:sym typeface="+mn-lt"/>
              </a:rPr>
            </a:br>
            <a:r>
              <a:rPr kumimoji="1" lang="zh-CN" altLang="en-US" b="1">
                <a:latin typeface="+mn-lt"/>
                <a:ea typeface="+mn-ea"/>
                <a:cs typeface="+mn-ea"/>
                <a:sym typeface="+mn-lt"/>
              </a:rPr>
              <a:t>    业务信道在不同频段分配给不同的用户。如</a:t>
            </a:r>
            <a:r>
              <a:rPr kumimoji="1" lang="en-US" altLang="zh-CN" b="1">
                <a:latin typeface="+mn-lt"/>
                <a:ea typeface="+mn-ea"/>
                <a:cs typeface="+mn-ea"/>
                <a:sym typeface="+mn-lt"/>
              </a:rPr>
              <a:t>TACS</a:t>
            </a:r>
            <a:r>
              <a:rPr kumimoji="1" lang="zh-CN" altLang="en-US" b="1">
                <a:latin typeface="+mn-lt"/>
                <a:ea typeface="+mn-ea"/>
                <a:cs typeface="+mn-ea"/>
                <a:sym typeface="+mn-lt"/>
              </a:rPr>
              <a:t>、</a:t>
            </a:r>
            <a:r>
              <a:rPr kumimoji="1" lang="en-US" altLang="zh-CN" b="1">
                <a:latin typeface="+mn-lt"/>
                <a:ea typeface="+mn-ea"/>
                <a:cs typeface="+mn-ea"/>
                <a:sym typeface="+mn-lt"/>
              </a:rPr>
              <a:t>AMPS</a:t>
            </a:r>
            <a:r>
              <a:rPr kumimoji="1" lang="zh-CN" altLang="en-US" b="1">
                <a:latin typeface="+mn-lt"/>
                <a:ea typeface="+mn-ea"/>
                <a:cs typeface="+mn-ea"/>
                <a:sym typeface="+mn-lt"/>
              </a:rPr>
              <a:t>。</a:t>
            </a:r>
          </a:p>
        </p:txBody>
      </p:sp>
      <p:sp>
        <p:nvSpPr>
          <p:cNvPr id="53253" name="Text Box 173"/>
          <p:cNvSpPr txBox="1">
            <a:spLocks noChangeArrowheads="1"/>
          </p:cNvSpPr>
          <p:nvPr/>
        </p:nvSpPr>
        <p:spPr bwMode="auto">
          <a:xfrm>
            <a:off x="1258888" y="3013075"/>
            <a:ext cx="4419600" cy="1569660"/>
          </a:xfrm>
          <a:prstGeom prst="rect">
            <a:avLst/>
          </a:prstGeom>
          <a:solidFill>
            <a:srgbClr val="FF6600"/>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50000"/>
              </a:spcBef>
              <a:buClrTx/>
              <a:buSzTx/>
              <a:buFontTx/>
              <a:buNone/>
            </a:pPr>
            <a:r>
              <a:rPr kumimoji="1" lang="zh-CN" altLang="en-US" b="1">
                <a:latin typeface="+mn-lt"/>
                <a:ea typeface="+mn-ea"/>
                <a:cs typeface="+mn-ea"/>
                <a:sym typeface="+mn-lt"/>
              </a:rPr>
              <a:t>时分多址技术</a:t>
            </a:r>
            <a:br>
              <a:rPr kumimoji="1" lang="zh-CN" altLang="en-US" b="1">
                <a:latin typeface="+mn-lt"/>
                <a:ea typeface="+mn-ea"/>
                <a:cs typeface="+mn-ea"/>
                <a:sym typeface="+mn-lt"/>
              </a:rPr>
            </a:br>
            <a:r>
              <a:rPr kumimoji="1" lang="zh-CN" altLang="en-US" b="1">
                <a:latin typeface="+mn-lt"/>
                <a:ea typeface="+mn-ea"/>
                <a:cs typeface="+mn-ea"/>
                <a:sym typeface="+mn-lt"/>
              </a:rPr>
              <a:t>    业务信道在不同的时间分配给不同的用户。如</a:t>
            </a:r>
            <a:r>
              <a:rPr kumimoji="1" lang="en-US" altLang="zh-CN" b="1">
                <a:latin typeface="+mn-lt"/>
                <a:ea typeface="+mn-ea"/>
                <a:cs typeface="+mn-ea"/>
                <a:sym typeface="+mn-lt"/>
              </a:rPr>
              <a:t>GSM</a:t>
            </a:r>
            <a:r>
              <a:rPr kumimoji="1" lang="zh-CN" altLang="en-US" b="1">
                <a:latin typeface="+mn-lt"/>
                <a:ea typeface="+mn-ea"/>
                <a:cs typeface="+mn-ea"/>
                <a:sym typeface="+mn-lt"/>
              </a:rPr>
              <a:t>、</a:t>
            </a:r>
            <a:r>
              <a:rPr kumimoji="1" lang="en-US" altLang="zh-CN" b="1">
                <a:latin typeface="+mn-lt"/>
                <a:ea typeface="+mn-ea"/>
                <a:cs typeface="+mn-ea"/>
                <a:sym typeface="+mn-lt"/>
              </a:rPr>
              <a:t>DAMPS</a:t>
            </a:r>
            <a:r>
              <a:rPr kumimoji="1" lang="zh-CN" altLang="en-US" b="1">
                <a:latin typeface="+mn-lt"/>
                <a:ea typeface="+mn-ea"/>
                <a:cs typeface="+mn-ea"/>
                <a:sym typeface="+mn-lt"/>
              </a:rPr>
              <a:t>。</a:t>
            </a:r>
          </a:p>
        </p:txBody>
      </p:sp>
      <p:sp>
        <p:nvSpPr>
          <p:cNvPr id="53254" name="Text Box 174"/>
          <p:cNvSpPr txBox="1">
            <a:spLocks noChangeArrowheads="1"/>
          </p:cNvSpPr>
          <p:nvPr/>
        </p:nvSpPr>
        <p:spPr bwMode="auto">
          <a:xfrm>
            <a:off x="1258888" y="4689475"/>
            <a:ext cx="4343400" cy="1569660"/>
          </a:xfrm>
          <a:prstGeom prst="rect">
            <a:avLst/>
          </a:prstGeom>
          <a:solidFill>
            <a:srgbClr val="CCFFCC"/>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50000"/>
              </a:spcBef>
              <a:buClrTx/>
              <a:buSzTx/>
              <a:buFontTx/>
              <a:buNone/>
            </a:pPr>
            <a:r>
              <a:rPr kumimoji="1" lang="zh-CN" altLang="en-US" b="1">
                <a:latin typeface="+mn-lt"/>
                <a:ea typeface="+mn-ea"/>
                <a:cs typeface="+mn-ea"/>
                <a:sym typeface="+mn-lt"/>
              </a:rPr>
              <a:t>码分多址技术</a:t>
            </a:r>
            <a:br>
              <a:rPr kumimoji="1" lang="zh-CN" altLang="en-US" b="1">
                <a:latin typeface="+mn-lt"/>
                <a:ea typeface="+mn-ea"/>
                <a:cs typeface="+mn-ea"/>
                <a:sym typeface="+mn-lt"/>
              </a:rPr>
            </a:br>
            <a:r>
              <a:rPr kumimoji="1" lang="zh-CN" altLang="en-US" b="1">
                <a:latin typeface="+mn-lt"/>
                <a:ea typeface="+mn-ea"/>
                <a:cs typeface="+mn-ea"/>
                <a:sym typeface="+mn-lt"/>
              </a:rPr>
              <a:t>    所有用户在同一时间、同一频段上、根据不同的编码获得业务信道。</a:t>
            </a:r>
          </a:p>
        </p:txBody>
      </p:sp>
    </p:spTree>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8" name="Rectangle 2"/>
          <p:cNvSpPr>
            <a:spLocks noGrp="1" noChangeArrowheads="1"/>
          </p:cNvSpPr>
          <p:nvPr>
            <p:ph type="title" idx="4294967295"/>
          </p:nvPr>
        </p:nvSpPr>
        <p:spPr>
          <a:xfrm>
            <a:off x="0" y="477789"/>
            <a:ext cx="7772400" cy="549381"/>
          </a:xfrm>
        </p:spPr>
        <p:txBody>
          <a:bodyPr>
            <a:spAutoFit/>
          </a:bodyPr>
          <a:lstStyle/>
          <a:p>
            <a:pPr>
              <a:defRPr/>
            </a:pPr>
            <a:r>
              <a:rPr lang="zh-CN" altLang="en-US">
                <a:latin typeface="+mn-lt"/>
                <a:ea typeface="+mn-ea"/>
                <a:cs typeface="+mn-ea"/>
                <a:sym typeface="+mn-lt"/>
              </a:rPr>
              <a:t>一 </a:t>
            </a:r>
            <a:r>
              <a:rPr lang="en-US" altLang="zh-CN">
                <a:latin typeface="+mn-lt"/>
                <a:ea typeface="+mn-ea"/>
                <a:cs typeface="+mn-ea"/>
                <a:sym typeface="+mn-lt"/>
              </a:rPr>
              <a:t>. FDMA</a:t>
            </a:r>
          </a:p>
        </p:txBody>
      </p:sp>
      <p:sp>
        <p:nvSpPr>
          <p:cNvPr id="37891" name="Rectangle 3"/>
          <p:cNvSpPr>
            <a:spLocks noGrp="1" noChangeArrowheads="1"/>
          </p:cNvSpPr>
          <p:nvPr>
            <p:ph type="body" idx="4294967295"/>
          </p:nvPr>
        </p:nvSpPr>
        <p:spPr>
          <a:xfrm>
            <a:off x="3" y="2041526"/>
            <a:ext cx="8856663" cy="4483100"/>
          </a:xfrm>
        </p:spPr>
        <p:txBody>
          <a:bodyPr>
            <a:noAutofit/>
          </a:bodyPr>
          <a:lstStyle/>
          <a:p>
            <a:pPr eaLnBrk="1" hangingPunct="1">
              <a:lnSpc>
                <a:spcPct val="80000"/>
              </a:lnSpc>
            </a:pPr>
            <a:r>
              <a:rPr lang="en-US" altLang="zh-CN" sz="2400" b="1" dirty="0">
                <a:cs typeface="+mn-ea"/>
                <a:sym typeface="+mn-lt"/>
              </a:rPr>
              <a:t>1.FDMA</a:t>
            </a:r>
            <a:r>
              <a:rPr lang="zh-CN" altLang="en-US" sz="2400" b="1" dirty="0">
                <a:cs typeface="+mn-ea"/>
                <a:sym typeface="+mn-lt"/>
              </a:rPr>
              <a:t>系统原理</a:t>
            </a:r>
          </a:p>
          <a:p>
            <a:pPr eaLnBrk="1" hangingPunct="1">
              <a:lnSpc>
                <a:spcPct val="80000"/>
              </a:lnSpc>
            </a:pPr>
            <a:r>
              <a:rPr lang="zh-CN" altLang="en-US" sz="2400" b="1" dirty="0">
                <a:cs typeface="+mn-ea"/>
                <a:sym typeface="+mn-lt"/>
              </a:rPr>
              <a:t>概念：把通信系统的总频段划分成若干个等间隔的频道，一个频道即一个信道，分配给一个用户使用。</a:t>
            </a:r>
          </a:p>
          <a:p>
            <a:pPr eaLnBrk="1" hangingPunct="1">
              <a:lnSpc>
                <a:spcPct val="80000"/>
              </a:lnSpc>
              <a:buFontTx/>
              <a:buNone/>
            </a:pPr>
            <a:r>
              <a:rPr lang="zh-CN" altLang="en-US" sz="2400" b="1" dirty="0">
                <a:cs typeface="+mn-ea"/>
                <a:sym typeface="+mn-lt"/>
              </a:rPr>
              <a:t>    在频分双工（</a:t>
            </a:r>
            <a:r>
              <a:rPr lang="en-US" altLang="zh-CN" sz="2400" b="1" dirty="0">
                <a:cs typeface="+mn-ea"/>
                <a:sym typeface="+mn-lt"/>
              </a:rPr>
              <a:t>FDD</a:t>
            </a:r>
            <a:r>
              <a:rPr lang="zh-CN" altLang="en-US" sz="2400" b="1" dirty="0">
                <a:cs typeface="+mn-ea"/>
                <a:sym typeface="+mn-lt"/>
              </a:rPr>
              <a:t>）系统中，一个信道是一对频率，一个为上行，另一个为下行频率。</a:t>
            </a:r>
          </a:p>
          <a:p>
            <a:pPr eaLnBrk="1" hangingPunct="1">
              <a:lnSpc>
                <a:spcPct val="80000"/>
              </a:lnSpc>
              <a:buFontTx/>
              <a:buNone/>
            </a:pPr>
            <a:r>
              <a:rPr lang="zh-CN" altLang="en-US" sz="2400" b="1" dirty="0">
                <a:cs typeface="+mn-ea"/>
                <a:sym typeface="+mn-lt"/>
              </a:rPr>
              <a:t>     </a:t>
            </a:r>
            <a:r>
              <a:rPr lang="en-US" altLang="zh-CN" sz="2400" b="1" dirty="0">
                <a:cs typeface="+mn-ea"/>
                <a:sym typeface="+mn-lt"/>
              </a:rPr>
              <a:t>2.FDMA</a:t>
            </a:r>
            <a:r>
              <a:rPr lang="zh-CN" altLang="en-US" sz="2400" b="1" dirty="0">
                <a:cs typeface="+mn-ea"/>
                <a:sym typeface="+mn-lt"/>
              </a:rPr>
              <a:t>系统特点</a:t>
            </a:r>
          </a:p>
          <a:p>
            <a:pPr eaLnBrk="1" hangingPunct="1">
              <a:lnSpc>
                <a:spcPct val="80000"/>
              </a:lnSpc>
              <a:buFontTx/>
              <a:buNone/>
            </a:pPr>
            <a:r>
              <a:rPr lang="zh-CN" altLang="en-US" sz="2400" b="1" dirty="0">
                <a:cs typeface="+mn-ea"/>
                <a:sym typeface="+mn-lt"/>
              </a:rPr>
              <a:t>   （</a:t>
            </a:r>
            <a:r>
              <a:rPr lang="en-US" altLang="zh-CN" sz="2400" b="1" dirty="0">
                <a:cs typeface="+mn-ea"/>
                <a:sym typeface="+mn-lt"/>
              </a:rPr>
              <a:t>1</a:t>
            </a:r>
            <a:r>
              <a:rPr lang="zh-CN" altLang="en-US" sz="2400" b="1" dirty="0">
                <a:cs typeface="+mn-ea"/>
                <a:sym typeface="+mn-lt"/>
              </a:rPr>
              <a:t>）每个频道一对频率，只可传一路话音，频率利用率低，系统容量有限。</a:t>
            </a:r>
          </a:p>
          <a:p>
            <a:pPr eaLnBrk="1" hangingPunct="1">
              <a:lnSpc>
                <a:spcPct val="80000"/>
              </a:lnSpc>
              <a:buFontTx/>
              <a:buNone/>
            </a:pPr>
            <a:r>
              <a:rPr lang="zh-CN" altLang="en-US" sz="2400" b="1" dirty="0">
                <a:cs typeface="+mn-ea"/>
                <a:sym typeface="+mn-lt"/>
              </a:rPr>
              <a:t>   （</a:t>
            </a:r>
            <a:r>
              <a:rPr lang="en-US" altLang="zh-CN" sz="2400" b="1" dirty="0">
                <a:cs typeface="+mn-ea"/>
                <a:sym typeface="+mn-lt"/>
              </a:rPr>
              <a:t>2</a:t>
            </a:r>
            <a:r>
              <a:rPr lang="zh-CN" altLang="en-US" sz="2400" b="1" dirty="0">
                <a:cs typeface="+mn-ea"/>
                <a:sym typeface="+mn-lt"/>
              </a:rPr>
              <a:t>）信息连续传输。</a:t>
            </a:r>
          </a:p>
          <a:p>
            <a:pPr eaLnBrk="1" hangingPunct="1">
              <a:lnSpc>
                <a:spcPct val="80000"/>
              </a:lnSpc>
              <a:buFontTx/>
              <a:buNone/>
            </a:pPr>
            <a:r>
              <a:rPr lang="zh-CN" altLang="en-US" sz="2400" dirty="0">
                <a:cs typeface="+mn-ea"/>
                <a:sym typeface="+mn-lt"/>
              </a:rPr>
              <a:t>   </a:t>
            </a:r>
            <a:r>
              <a:rPr lang="zh-CN" altLang="en-US" sz="2400" b="1" dirty="0">
                <a:cs typeface="+mn-ea"/>
                <a:sym typeface="+mn-lt"/>
              </a:rPr>
              <a:t>（</a:t>
            </a:r>
            <a:r>
              <a:rPr lang="en-US" altLang="zh-CN" sz="2400" b="1" dirty="0">
                <a:cs typeface="+mn-ea"/>
                <a:sym typeface="+mn-lt"/>
              </a:rPr>
              <a:t>3</a:t>
            </a:r>
            <a:r>
              <a:rPr lang="zh-CN" altLang="en-US" sz="2400" b="1" dirty="0">
                <a:cs typeface="+mn-ea"/>
                <a:sym typeface="+mn-lt"/>
              </a:rPr>
              <a:t>）</a:t>
            </a:r>
            <a:r>
              <a:rPr lang="en-US" altLang="zh-CN" sz="2400" b="1" dirty="0">
                <a:cs typeface="+mn-ea"/>
                <a:sym typeface="+mn-lt"/>
              </a:rPr>
              <a:t>FDMA</a:t>
            </a:r>
            <a:r>
              <a:rPr lang="zh-CN" altLang="en-US" sz="2400" b="1" dirty="0">
                <a:cs typeface="+mn-ea"/>
                <a:sym typeface="+mn-lt"/>
              </a:rPr>
              <a:t>不需要复杂的成帧、同步和突发脉冲序列的传输，</a:t>
            </a:r>
            <a:r>
              <a:rPr lang="en-US" altLang="zh-CN" sz="2400" b="1" dirty="0">
                <a:cs typeface="+mn-ea"/>
                <a:sym typeface="+mn-lt"/>
              </a:rPr>
              <a:t>MS</a:t>
            </a:r>
            <a:r>
              <a:rPr lang="zh-CN" altLang="en-US" sz="2400" b="1" dirty="0">
                <a:cs typeface="+mn-ea"/>
                <a:sym typeface="+mn-lt"/>
              </a:rPr>
              <a:t>设备相对简单，技术成熟，易实现；但系统中有多个频率信号，易相互干扰，且保密性差。</a:t>
            </a:r>
          </a:p>
          <a:p>
            <a:pPr eaLnBrk="1" hangingPunct="1">
              <a:lnSpc>
                <a:spcPct val="80000"/>
              </a:lnSpc>
              <a:buFontTx/>
              <a:buNone/>
            </a:pPr>
            <a:r>
              <a:rPr lang="zh-CN" altLang="en-US" sz="2400" b="1" dirty="0">
                <a:cs typeface="+mn-ea"/>
                <a:sym typeface="+mn-lt"/>
              </a:rPr>
              <a:t>   （</a:t>
            </a:r>
            <a:r>
              <a:rPr lang="en-US" altLang="zh-CN" sz="2400" b="1" dirty="0">
                <a:cs typeface="+mn-ea"/>
                <a:sym typeface="+mn-lt"/>
              </a:rPr>
              <a:t>4</a:t>
            </a:r>
            <a:r>
              <a:rPr lang="zh-CN" altLang="en-US" sz="2400" b="1" dirty="0">
                <a:cs typeface="+mn-ea"/>
                <a:sym typeface="+mn-lt"/>
              </a:rPr>
              <a:t>）</a:t>
            </a:r>
            <a:r>
              <a:rPr lang="en-US" altLang="zh-CN" sz="2400" b="1" dirty="0">
                <a:cs typeface="+mn-ea"/>
                <a:sym typeface="+mn-lt"/>
              </a:rPr>
              <a:t>BS</a:t>
            </a:r>
            <a:r>
              <a:rPr lang="zh-CN" altLang="en-US" sz="2400" b="1" dirty="0">
                <a:cs typeface="+mn-ea"/>
                <a:sym typeface="+mn-lt"/>
              </a:rPr>
              <a:t>的共用设备成本高且数量大，每个信道就需要一套收发信机。</a:t>
            </a:r>
          </a:p>
          <a:p>
            <a:pPr eaLnBrk="1" hangingPunct="1">
              <a:lnSpc>
                <a:spcPct val="80000"/>
              </a:lnSpc>
              <a:buFontTx/>
              <a:buNone/>
            </a:pPr>
            <a:r>
              <a:rPr lang="zh-CN" altLang="en-US" sz="2400" b="1" dirty="0">
                <a:cs typeface="+mn-ea"/>
                <a:sym typeface="+mn-lt"/>
              </a:rPr>
              <a:t>  （</a:t>
            </a:r>
            <a:r>
              <a:rPr lang="en-US" altLang="zh-CN" sz="2400" b="1" dirty="0">
                <a:cs typeface="+mn-ea"/>
                <a:sym typeface="+mn-lt"/>
              </a:rPr>
              <a:t>5</a:t>
            </a:r>
            <a:r>
              <a:rPr lang="zh-CN" altLang="en-US" sz="2400" b="1" dirty="0">
                <a:cs typeface="+mn-ea"/>
                <a:sym typeface="+mn-lt"/>
              </a:rPr>
              <a:t>）越区切换时，只能在语音信道中传输数字信令，要抹掉一部分语音来传输突发脉冲序列。</a:t>
            </a:r>
          </a:p>
          <a:p>
            <a:pPr eaLnBrk="1" hangingPunct="1">
              <a:lnSpc>
                <a:spcPct val="80000"/>
              </a:lnSpc>
              <a:buFontTx/>
              <a:buNone/>
            </a:pPr>
            <a:r>
              <a:rPr lang="zh-CN" altLang="en-US" sz="2400" b="1" dirty="0">
                <a:cs typeface="+mn-ea"/>
                <a:sym typeface="+mn-lt"/>
              </a:rPr>
              <a:t>   </a:t>
            </a:r>
          </a:p>
        </p:txBody>
      </p:sp>
      <p:graphicFrame>
        <p:nvGraphicFramePr>
          <p:cNvPr id="55300" name="Object 4"/>
          <p:cNvGraphicFramePr>
            <a:graphicFrameLocks noChangeAspect="1"/>
          </p:cNvGraphicFramePr>
          <p:nvPr/>
        </p:nvGraphicFramePr>
        <p:xfrm>
          <a:off x="4110038" y="-387350"/>
          <a:ext cx="5033962" cy="2879725"/>
        </p:xfrm>
        <a:graphic>
          <a:graphicData uri="http://schemas.openxmlformats.org/presentationml/2006/ole">
            <mc:AlternateContent xmlns:mc="http://schemas.openxmlformats.org/markup-compatibility/2006">
              <mc:Choice xmlns:v="urn:schemas-microsoft-com:vml" Requires="v">
                <p:oleObj spid="_x0000_s55315" r:id="rId4" imgW="2584174" imgH="1478868" progId="Visio.Drawing.4">
                  <p:embed/>
                </p:oleObj>
              </mc:Choice>
              <mc:Fallback>
                <p:oleObj r:id="rId4" imgW="2584174" imgH="1478868" progId="Visio.Drawing.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038" y="-387350"/>
                        <a:ext cx="503396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6658"/>
                                        </p:tgtEl>
                                        <p:attrNameLst>
                                          <p:attrName>style.visibility</p:attrName>
                                        </p:attrNameLst>
                                      </p:cBhvr>
                                      <p:to>
                                        <p:strVal val="visible"/>
                                      </p:to>
                                    </p:set>
                                    <p:animEffect transition="in" filter="wipe(left)">
                                      <p:cBhvr>
                                        <p:cTn id="7" dur="500"/>
                                        <p:tgtEl>
                                          <p:spTgt spid="32665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fade">
                                      <p:cBhvr>
                                        <p:cTn id="11" dur="1000"/>
                                        <p:tgtEl>
                                          <p:spTgt spid="37891">
                                            <p:txEl>
                                              <p:pRg st="0" end="0"/>
                                            </p:txEl>
                                          </p:spTgt>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7891">
                                            <p:txEl>
                                              <p:pRg st="1" end="1"/>
                                            </p:txEl>
                                          </p:spTgt>
                                        </p:tgtEl>
                                        <p:attrNameLst>
                                          <p:attrName>style.visibility</p:attrName>
                                        </p:attrNameLst>
                                      </p:cBhvr>
                                      <p:to>
                                        <p:strVal val="visible"/>
                                      </p:to>
                                    </p:set>
                                    <p:animEffect transition="in" filter="fade">
                                      <p:cBhvr>
                                        <p:cTn id="15" dur="1000"/>
                                        <p:tgtEl>
                                          <p:spTgt spid="37891">
                                            <p:txEl>
                                              <p:pRg st="1" end="1"/>
                                            </p:txEl>
                                          </p:spTgt>
                                        </p:tgtEl>
                                      </p:cBhvr>
                                    </p:animEffect>
                                  </p:childTnLst>
                                </p:cTn>
                              </p:par>
                            </p:childTnLst>
                          </p:cTn>
                        </p:par>
                        <p:par>
                          <p:cTn id="16" fill="hold" nodeType="afterGroup">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Effect transition="in" filter="fade">
                                      <p:cBhvr>
                                        <p:cTn id="19" dur="1000"/>
                                        <p:tgtEl>
                                          <p:spTgt spid="37891">
                                            <p:txEl>
                                              <p:pRg st="2" end="2"/>
                                            </p:txEl>
                                          </p:spTgt>
                                        </p:tgtEl>
                                      </p:cBhvr>
                                    </p:animEffect>
                                  </p:childTnLst>
                                </p:cTn>
                              </p:par>
                            </p:childTnLst>
                          </p:cTn>
                        </p:par>
                        <p:par>
                          <p:cTn id="20" fill="hold" nodeType="afterGroup">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7891">
                                            <p:txEl>
                                              <p:pRg st="3" end="3"/>
                                            </p:txEl>
                                          </p:spTgt>
                                        </p:tgtEl>
                                        <p:attrNameLst>
                                          <p:attrName>style.visibility</p:attrName>
                                        </p:attrNameLst>
                                      </p:cBhvr>
                                      <p:to>
                                        <p:strVal val="visible"/>
                                      </p:to>
                                    </p:set>
                                    <p:animEffect transition="in" filter="fade">
                                      <p:cBhvr>
                                        <p:cTn id="23" dur="1000"/>
                                        <p:tgtEl>
                                          <p:spTgt spid="37891">
                                            <p:txEl>
                                              <p:pRg st="3" end="3"/>
                                            </p:txEl>
                                          </p:spTgt>
                                        </p:tgtEl>
                                      </p:cBhvr>
                                    </p:animEffect>
                                  </p:childTnLst>
                                </p:cTn>
                              </p:par>
                            </p:childTnLst>
                          </p:cTn>
                        </p:par>
                        <p:par>
                          <p:cTn id="24" fill="hold" nodeType="afterGroup">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fade">
                                      <p:cBhvr>
                                        <p:cTn id="27" dur="1000"/>
                                        <p:tgtEl>
                                          <p:spTgt spid="37891">
                                            <p:txEl>
                                              <p:pRg st="4" end="4"/>
                                            </p:txEl>
                                          </p:spTgt>
                                        </p:tgtEl>
                                      </p:cBhvr>
                                    </p:animEffect>
                                  </p:childTnLst>
                                </p:cTn>
                              </p:par>
                            </p:childTnLst>
                          </p:cTn>
                        </p:par>
                        <p:par>
                          <p:cTn id="28" fill="hold" nodeType="afterGroup">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37891">
                                            <p:txEl>
                                              <p:pRg st="5" end="5"/>
                                            </p:txEl>
                                          </p:spTgt>
                                        </p:tgtEl>
                                        <p:attrNameLst>
                                          <p:attrName>style.visibility</p:attrName>
                                        </p:attrNameLst>
                                      </p:cBhvr>
                                      <p:to>
                                        <p:strVal val="visible"/>
                                      </p:to>
                                    </p:set>
                                    <p:animEffect transition="in" filter="fade">
                                      <p:cBhvr>
                                        <p:cTn id="31" dur="1000"/>
                                        <p:tgtEl>
                                          <p:spTgt spid="37891">
                                            <p:txEl>
                                              <p:pRg st="5" end="5"/>
                                            </p:txEl>
                                          </p:spTgt>
                                        </p:tgtEl>
                                      </p:cBhvr>
                                    </p:animEffect>
                                  </p:childTnLst>
                                </p:cTn>
                              </p:par>
                            </p:childTnLst>
                          </p:cTn>
                        </p:par>
                        <p:par>
                          <p:cTn id="32" fill="hold" nodeType="afterGroup">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37891">
                                            <p:txEl>
                                              <p:pRg st="6" end="6"/>
                                            </p:txEl>
                                          </p:spTgt>
                                        </p:tgtEl>
                                        <p:attrNameLst>
                                          <p:attrName>style.visibility</p:attrName>
                                        </p:attrNameLst>
                                      </p:cBhvr>
                                      <p:to>
                                        <p:strVal val="visible"/>
                                      </p:to>
                                    </p:set>
                                    <p:animEffect transition="in" filter="fade">
                                      <p:cBhvr>
                                        <p:cTn id="35" dur="1000"/>
                                        <p:tgtEl>
                                          <p:spTgt spid="37891">
                                            <p:txEl>
                                              <p:pRg st="6" end="6"/>
                                            </p:txEl>
                                          </p:spTgt>
                                        </p:tgtEl>
                                      </p:cBhvr>
                                    </p:animEffect>
                                  </p:childTnLst>
                                </p:cTn>
                              </p:par>
                            </p:childTnLst>
                          </p:cTn>
                        </p:par>
                        <p:par>
                          <p:cTn id="36" fill="hold" nodeType="afterGroup">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37891">
                                            <p:txEl>
                                              <p:pRg st="7" end="7"/>
                                            </p:txEl>
                                          </p:spTgt>
                                        </p:tgtEl>
                                        <p:attrNameLst>
                                          <p:attrName>style.visibility</p:attrName>
                                        </p:attrNameLst>
                                      </p:cBhvr>
                                      <p:to>
                                        <p:strVal val="visible"/>
                                      </p:to>
                                    </p:set>
                                    <p:animEffect transition="in" filter="fade">
                                      <p:cBhvr>
                                        <p:cTn id="39" dur="1000"/>
                                        <p:tgtEl>
                                          <p:spTgt spid="37891">
                                            <p:txEl>
                                              <p:pRg st="7" end="7"/>
                                            </p:txEl>
                                          </p:spTgt>
                                        </p:tgtEl>
                                      </p:cBhvr>
                                    </p:animEffect>
                                  </p:childTnLst>
                                </p:cTn>
                              </p:par>
                            </p:childTnLst>
                          </p:cTn>
                        </p:par>
                        <p:par>
                          <p:cTn id="40" fill="hold" nodeType="afterGroup">
                            <p:stCondLst>
                              <p:cond delay="8500"/>
                            </p:stCondLst>
                            <p:childTnLst>
                              <p:par>
                                <p:cTn id="41" presetID="10" presetClass="entr" presetSubtype="0" fill="hold" grpId="0" nodeType="afterEffect">
                                  <p:stCondLst>
                                    <p:cond delay="0"/>
                                  </p:stCondLst>
                                  <p:childTnLst>
                                    <p:set>
                                      <p:cBhvr>
                                        <p:cTn id="42" dur="1" fill="hold">
                                          <p:stCondLst>
                                            <p:cond delay="0"/>
                                          </p:stCondLst>
                                        </p:cTn>
                                        <p:tgtEl>
                                          <p:spTgt spid="37891">
                                            <p:txEl>
                                              <p:pRg st="8" end="8"/>
                                            </p:txEl>
                                          </p:spTgt>
                                        </p:tgtEl>
                                        <p:attrNameLst>
                                          <p:attrName>style.visibility</p:attrName>
                                        </p:attrNameLst>
                                      </p:cBhvr>
                                      <p:to>
                                        <p:strVal val="visible"/>
                                      </p:to>
                                    </p:set>
                                    <p:animEffect transition="in" filter="fade">
                                      <p:cBhvr>
                                        <p:cTn id="43" dur="1000"/>
                                        <p:tgtEl>
                                          <p:spTgt spid="37891">
                                            <p:txEl>
                                              <p:pRg st="8" end="8"/>
                                            </p:txEl>
                                          </p:spTgt>
                                        </p:tgtEl>
                                      </p:cBhvr>
                                    </p:animEffect>
                                  </p:childTnLst>
                                </p:cTn>
                              </p:par>
                            </p:childTnLst>
                          </p:cTn>
                        </p:par>
                        <p:par>
                          <p:cTn id="44" fill="hold" nodeType="afterGroup">
                            <p:stCondLst>
                              <p:cond delay="9500"/>
                            </p:stCondLst>
                            <p:childTnLst>
                              <p:par>
                                <p:cTn id="45" presetID="10" presetClass="entr" presetSubtype="0" fill="hold" grpId="0" nodeType="afterEffect">
                                  <p:stCondLst>
                                    <p:cond delay="0"/>
                                  </p:stCondLst>
                                  <p:childTnLst>
                                    <p:set>
                                      <p:cBhvr>
                                        <p:cTn id="46" dur="1" fill="hold">
                                          <p:stCondLst>
                                            <p:cond delay="0"/>
                                          </p:stCondLst>
                                        </p:cTn>
                                        <p:tgtEl>
                                          <p:spTgt spid="37891">
                                            <p:txEl>
                                              <p:pRg st="9" end="9"/>
                                            </p:txEl>
                                          </p:spTgt>
                                        </p:tgtEl>
                                        <p:attrNameLst>
                                          <p:attrName>style.visibility</p:attrName>
                                        </p:attrNameLst>
                                      </p:cBhvr>
                                      <p:to>
                                        <p:strVal val="visible"/>
                                      </p:to>
                                    </p:set>
                                    <p:animEffect transition="in" filter="fade">
                                      <p:cBhvr>
                                        <p:cTn id="47" dur="1000"/>
                                        <p:tgtEl>
                                          <p:spTgt spid="378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p:bldP spid="378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1" y="2420941"/>
            <a:ext cx="5473700"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2"/>
          <p:cNvSpPr txBox="1">
            <a:spLocks noChangeArrowheads="1"/>
          </p:cNvSpPr>
          <p:nvPr/>
        </p:nvSpPr>
        <p:spPr bwMode="auto">
          <a:xfrm>
            <a:off x="1115616" y="388376"/>
            <a:ext cx="67489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zh-CN" sz="3200" b="1" dirty="0">
                <a:latin typeface="+mn-lt"/>
                <a:ea typeface="+mn-ea"/>
                <a:cs typeface="+mn-ea"/>
                <a:sym typeface="+mn-lt"/>
              </a:rPr>
              <a:t>6.1  </a:t>
            </a:r>
            <a:r>
              <a:rPr kumimoji="1" lang="zh-CN" altLang="en-US" sz="3200" b="1" dirty="0">
                <a:latin typeface="+mn-lt"/>
                <a:ea typeface="+mn-ea"/>
                <a:cs typeface="+mn-ea"/>
                <a:sym typeface="+mn-lt"/>
              </a:rPr>
              <a:t>移动通信的基本概念及发展历史</a:t>
            </a:r>
          </a:p>
        </p:txBody>
      </p:sp>
      <p:sp>
        <p:nvSpPr>
          <p:cNvPr id="5123" name="Text Box 3"/>
          <p:cNvSpPr txBox="1">
            <a:spLocks noChangeArrowheads="1"/>
          </p:cNvSpPr>
          <p:nvPr/>
        </p:nvSpPr>
        <p:spPr bwMode="auto">
          <a:xfrm>
            <a:off x="217360" y="1340768"/>
            <a:ext cx="8610600" cy="149579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10000"/>
              </a:lnSpc>
              <a:spcBef>
                <a:spcPct val="50000"/>
              </a:spcBef>
              <a:buClrTx/>
              <a:buSzTx/>
              <a:buFontTx/>
              <a:buNone/>
            </a:pPr>
            <a:r>
              <a:rPr kumimoji="1" lang="en-US" altLang="zh-CN" b="1" dirty="0">
                <a:latin typeface="+mn-lt"/>
                <a:ea typeface="+mn-ea"/>
                <a:cs typeface="+mn-ea"/>
                <a:sym typeface="+mn-lt"/>
              </a:rPr>
              <a:t>6.1.1  </a:t>
            </a:r>
            <a:r>
              <a:rPr kumimoji="1" lang="zh-CN" altLang="en-US" b="1" dirty="0">
                <a:latin typeface="+mn-lt"/>
                <a:ea typeface="+mn-ea"/>
                <a:cs typeface="+mn-ea"/>
                <a:sym typeface="+mn-lt"/>
              </a:rPr>
              <a:t>移动通信的基本概念</a:t>
            </a:r>
          </a:p>
          <a:p>
            <a:pPr eaLnBrk="1" hangingPunct="1">
              <a:lnSpc>
                <a:spcPct val="110000"/>
              </a:lnSpc>
              <a:spcBef>
                <a:spcPct val="50000"/>
              </a:spcBef>
              <a:buClrTx/>
              <a:buSzTx/>
              <a:buFontTx/>
              <a:buNone/>
            </a:pPr>
            <a:r>
              <a:rPr kumimoji="1" lang="zh-CN" altLang="en-US" b="1" dirty="0">
                <a:latin typeface="+mn-lt"/>
                <a:ea typeface="+mn-ea"/>
                <a:cs typeface="+mn-ea"/>
                <a:sym typeface="+mn-lt"/>
              </a:rPr>
              <a:t>        移动通信是指通信的一方或双方可以在移动中进行的通信过程，也就是说，至少有一方具有可移动性。</a:t>
            </a:r>
          </a:p>
        </p:txBody>
      </p:sp>
      <p:sp>
        <p:nvSpPr>
          <p:cNvPr id="10245" name="Rectangle 6"/>
          <p:cNvSpPr>
            <a:spLocks noChangeArrowheads="1"/>
          </p:cNvSpPr>
          <p:nvPr/>
        </p:nvSpPr>
        <p:spPr bwMode="auto">
          <a:xfrm>
            <a:off x="5902328" y="2708279"/>
            <a:ext cx="32416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zh-CN" altLang="en-US" sz="2000">
                <a:latin typeface="+mn-lt"/>
                <a:ea typeface="+mn-ea"/>
                <a:cs typeface="+mn-ea"/>
                <a:sym typeface="+mn-lt"/>
              </a:rPr>
              <a:t>如：移动体与固定点之间</a:t>
            </a:r>
          </a:p>
          <a:p>
            <a:pPr eaLnBrk="1" hangingPunct="1">
              <a:spcBef>
                <a:spcPct val="0"/>
              </a:spcBef>
              <a:buClrTx/>
              <a:buSzTx/>
              <a:buFontTx/>
              <a:buNone/>
            </a:pPr>
            <a:r>
              <a:rPr kumimoji="1" lang="zh-CN" altLang="en-US" sz="2000">
                <a:latin typeface="+mn-lt"/>
                <a:ea typeface="+mn-ea"/>
                <a:cs typeface="+mn-ea"/>
                <a:sym typeface="+mn-lt"/>
              </a:rPr>
              <a:t>        活动的人与固定点之间</a:t>
            </a:r>
          </a:p>
          <a:p>
            <a:pPr eaLnBrk="1" hangingPunct="1">
              <a:spcBef>
                <a:spcPct val="0"/>
              </a:spcBef>
              <a:buClrTx/>
              <a:buSzTx/>
              <a:buFontTx/>
              <a:buNone/>
            </a:pPr>
            <a:r>
              <a:rPr kumimoji="1" lang="zh-CN" altLang="en-US" sz="2000">
                <a:latin typeface="+mn-lt"/>
                <a:ea typeface="+mn-ea"/>
                <a:cs typeface="+mn-ea"/>
                <a:sym typeface="+mn-lt"/>
              </a:rPr>
              <a:t>        人与人之间</a:t>
            </a:r>
          </a:p>
          <a:p>
            <a:pPr eaLnBrk="1" hangingPunct="1">
              <a:spcBef>
                <a:spcPct val="0"/>
              </a:spcBef>
              <a:buClrTx/>
              <a:buSzTx/>
              <a:buFontTx/>
              <a:buNone/>
            </a:pPr>
            <a:r>
              <a:rPr kumimoji="1" lang="zh-CN" altLang="en-US" sz="2000">
                <a:latin typeface="+mn-lt"/>
                <a:ea typeface="+mn-ea"/>
                <a:cs typeface="+mn-ea"/>
                <a:sym typeface="+mn-lt"/>
              </a:rPr>
              <a:t>        人与移动体之间的通信</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30" name="Rectangle 2"/>
          <p:cNvSpPr>
            <a:spLocks noGrp="1" noChangeArrowheads="1"/>
          </p:cNvSpPr>
          <p:nvPr>
            <p:ph type="title" idx="4294967295"/>
          </p:nvPr>
        </p:nvSpPr>
        <p:spPr>
          <a:xfrm>
            <a:off x="251520" y="490484"/>
            <a:ext cx="7772400" cy="549381"/>
          </a:xfrm>
        </p:spPr>
        <p:txBody>
          <a:bodyPr>
            <a:spAutoFit/>
          </a:bodyPr>
          <a:lstStyle/>
          <a:p>
            <a:pPr>
              <a:defRPr/>
            </a:pPr>
            <a:r>
              <a:rPr lang="zh-CN" altLang="en-US" b="1" dirty="0">
                <a:latin typeface="+mn-lt"/>
                <a:ea typeface="+mn-ea"/>
                <a:cs typeface="+mn-ea"/>
                <a:sym typeface="+mn-lt"/>
              </a:rPr>
              <a:t>二 </a:t>
            </a:r>
            <a:r>
              <a:rPr lang="en-US" altLang="zh-CN" b="1" dirty="0">
                <a:latin typeface="+mn-lt"/>
                <a:ea typeface="+mn-ea"/>
                <a:cs typeface="+mn-ea"/>
                <a:sym typeface="+mn-lt"/>
              </a:rPr>
              <a:t>.TDMA</a:t>
            </a:r>
          </a:p>
        </p:txBody>
      </p:sp>
      <p:sp>
        <p:nvSpPr>
          <p:cNvPr id="38915" name="Rectangle 3"/>
          <p:cNvSpPr>
            <a:spLocks noGrp="1" noChangeArrowheads="1"/>
          </p:cNvSpPr>
          <p:nvPr>
            <p:ph type="body" idx="4294967295"/>
          </p:nvPr>
        </p:nvSpPr>
        <p:spPr>
          <a:xfrm>
            <a:off x="24820" y="1340768"/>
            <a:ext cx="7772400" cy="4267200"/>
          </a:xfrm>
        </p:spPr>
        <p:txBody>
          <a:bodyPr>
            <a:normAutofit/>
          </a:bodyPr>
          <a:lstStyle/>
          <a:p>
            <a:pPr eaLnBrk="1" hangingPunct="1"/>
            <a:r>
              <a:rPr lang="en-US" altLang="zh-CN" sz="2400" b="1" dirty="0">
                <a:cs typeface="+mn-ea"/>
                <a:sym typeface="+mn-lt"/>
              </a:rPr>
              <a:t>1.TDMA</a:t>
            </a:r>
            <a:r>
              <a:rPr lang="zh-CN" altLang="en-US" sz="2400" b="1" dirty="0">
                <a:cs typeface="+mn-ea"/>
                <a:sym typeface="+mn-lt"/>
              </a:rPr>
              <a:t>系统原理</a:t>
            </a:r>
          </a:p>
          <a:p>
            <a:pPr eaLnBrk="1" hangingPunct="1"/>
            <a:r>
              <a:rPr lang="zh-CN" altLang="en-US" sz="2400" b="1" dirty="0">
                <a:cs typeface="+mn-ea"/>
                <a:sym typeface="+mn-lt"/>
              </a:rPr>
              <a:t>概念：</a:t>
            </a:r>
            <a:r>
              <a:rPr lang="en-US" altLang="zh-CN" sz="2400" b="1" dirty="0">
                <a:cs typeface="+mn-ea"/>
                <a:sym typeface="+mn-lt"/>
              </a:rPr>
              <a:t>TDMA</a:t>
            </a:r>
            <a:r>
              <a:rPr lang="zh-CN" altLang="en-US" sz="2400" b="1" dirty="0">
                <a:cs typeface="+mn-ea"/>
                <a:sym typeface="+mn-lt"/>
              </a:rPr>
              <a:t>是在一个宽带的无线载频上，把时间分成周期性的帧，每一帧再分割成若干时隙，每个时隙就是一个信道，分配给一个用户使用。</a:t>
            </a:r>
          </a:p>
          <a:p>
            <a:pPr eaLnBrk="1" hangingPunct="1"/>
            <a:r>
              <a:rPr lang="en-US" altLang="zh-CN" sz="2400" b="1" dirty="0">
                <a:cs typeface="+mn-ea"/>
                <a:sym typeface="+mn-lt"/>
              </a:rPr>
              <a:t>2.TDMA</a:t>
            </a:r>
            <a:r>
              <a:rPr lang="zh-CN" altLang="en-US" sz="2400" b="1" dirty="0">
                <a:cs typeface="+mn-ea"/>
                <a:sym typeface="+mn-lt"/>
              </a:rPr>
              <a:t>的帧结构</a:t>
            </a:r>
          </a:p>
          <a:p>
            <a:pPr eaLnBrk="1" hangingPunct="1"/>
            <a:r>
              <a:rPr lang="en-US" altLang="zh-CN" sz="2400" b="1" dirty="0">
                <a:cs typeface="+mn-ea"/>
                <a:sym typeface="+mn-lt"/>
              </a:rPr>
              <a:t>TDMA</a:t>
            </a:r>
            <a:r>
              <a:rPr lang="zh-CN" altLang="en-US" sz="2400" b="1" dirty="0">
                <a:cs typeface="+mn-ea"/>
                <a:sym typeface="+mn-lt"/>
              </a:rPr>
              <a:t>帧是</a:t>
            </a:r>
            <a:r>
              <a:rPr lang="en-US" altLang="zh-CN" sz="2400" b="1" dirty="0">
                <a:cs typeface="+mn-ea"/>
                <a:sym typeface="+mn-lt"/>
              </a:rPr>
              <a:t>TDMA</a:t>
            </a:r>
            <a:r>
              <a:rPr lang="zh-CN" altLang="en-US" sz="2400" b="1" dirty="0">
                <a:cs typeface="+mn-ea"/>
                <a:sym typeface="+mn-lt"/>
              </a:rPr>
              <a:t>系统的基本单元，它由时隙组成，在时隙内传送的信号叫突发（</a:t>
            </a:r>
            <a:r>
              <a:rPr lang="en-US" altLang="zh-CN" sz="2400" b="1" dirty="0">
                <a:cs typeface="+mn-ea"/>
                <a:sym typeface="+mn-lt"/>
              </a:rPr>
              <a:t>Burst</a:t>
            </a:r>
            <a:r>
              <a:rPr lang="zh-CN" altLang="en-US" sz="2400" b="1" dirty="0">
                <a:cs typeface="+mn-ea"/>
                <a:sym typeface="+mn-lt"/>
              </a:rPr>
              <a:t>），各个用户发射的时隙相互连成一个</a:t>
            </a:r>
            <a:r>
              <a:rPr lang="en-US" altLang="zh-CN" sz="2400" b="1" dirty="0">
                <a:cs typeface="+mn-ea"/>
                <a:sym typeface="+mn-lt"/>
              </a:rPr>
              <a:t>TDMA</a:t>
            </a:r>
            <a:r>
              <a:rPr lang="zh-CN" altLang="en-US" sz="2400" b="1" dirty="0">
                <a:cs typeface="+mn-ea"/>
                <a:sym typeface="+mn-lt"/>
              </a:rPr>
              <a:t>帧。</a:t>
            </a:r>
          </a:p>
          <a:p>
            <a:pPr eaLnBrk="1" hangingPunct="1"/>
            <a:r>
              <a:rPr lang="en-US" altLang="zh-CN" sz="2400" b="1" dirty="0">
                <a:cs typeface="+mn-ea"/>
                <a:sym typeface="+mn-lt"/>
              </a:rPr>
              <a:t>GSM</a:t>
            </a:r>
            <a:r>
              <a:rPr lang="zh-CN" altLang="en-US" sz="2400" b="1" dirty="0">
                <a:cs typeface="+mn-ea"/>
                <a:sym typeface="+mn-lt"/>
              </a:rPr>
              <a:t>系统中，</a:t>
            </a:r>
            <a:r>
              <a:rPr lang="en-US" altLang="zh-CN" sz="2400" b="1" dirty="0">
                <a:cs typeface="+mn-ea"/>
                <a:sym typeface="+mn-lt"/>
              </a:rPr>
              <a:t>1</a:t>
            </a:r>
            <a:r>
              <a:rPr lang="zh-CN" altLang="en-US" sz="2400" b="1" dirty="0">
                <a:cs typeface="+mn-ea"/>
                <a:sym typeface="+mn-lt"/>
              </a:rPr>
              <a:t>个</a:t>
            </a:r>
            <a:r>
              <a:rPr lang="en-US" altLang="zh-CN" sz="2400" b="1" dirty="0">
                <a:cs typeface="+mn-ea"/>
                <a:sym typeface="+mn-lt"/>
              </a:rPr>
              <a:t>TDMA</a:t>
            </a:r>
            <a:r>
              <a:rPr lang="zh-CN" altLang="en-US" sz="2400" b="1" dirty="0">
                <a:cs typeface="+mn-ea"/>
                <a:sym typeface="+mn-lt"/>
              </a:rPr>
              <a:t>帧的帧长为</a:t>
            </a:r>
            <a:r>
              <a:rPr lang="en-US" altLang="zh-CN" sz="2400" b="1" dirty="0">
                <a:cs typeface="+mn-ea"/>
                <a:sym typeface="+mn-lt"/>
              </a:rPr>
              <a:t>4 .625ms</a:t>
            </a:r>
            <a:r>
              <a:rPr lang="zh-CN" altLang="en-US" sz="2400" b="1" dirty="0">
                <a:cs typeface="+mn-ea"/>
                <a:sym typeface="+mn-lt"/>
              </a:rPr>
              <a:t>，每帧</a:t>
            </a:r>
            <a:r>
              <a:rPr lang="en-US" altLang="zh-CN" sz="2400" b="1" dirty="0">
                <a:cs typeface="+mn-ea"/>
                <a:sym typeface="+mn-lt"/>
              </a:rPr>
              <a:t>8</a:t>
            </a:r>
            <a:r>
              <a:rPr lang="zh-CN" altLang="en-US" sz="2400" b="1" dirty="0">
                <a:cs typeface="+mn-ea"/>
                <a:sym typeface="+mn-lt"/>
              </a:rPr>
              <a:t>个时隙。</a:t>
            </a:r>
          </a:p>
        </p:txBody>
      </p:sp>
      <p:graphicFrame>
        <p:nvGraphicFramePr>
          <p:cNvPr id="57348" name="Object 4"/>
          <p:cNvGraphicFramePr>
            <a:graphicFrameLocks noChangeAspect="1"/>
          </p:cNvGraphicFramePr>
          <p:nvPr>
            <p:extLst>
              <p:ext uri="{D42A27DB-BD31-4B8C-83A1-F6EECF244321}">
                <p14:modId xmlns:p14="http://schemas.microsoft.com/office/powerpoint/2010/main" val="3578393891"/>
              </p:ext>
            </p:extLst>
          </p:nvPr>
        </p:nvGraphicFramePr>
        <p:xfrm>
          <a:off x="6588224" y="4836232"/>
          <a:ext cx="2447826" cy="2121784"/>
        </p:xfrm>
        <a:graphic>
          <a:graphicData uri="http://schemas.openxmlformats.org/presentationml/2006/ole">
            <mc:AlternateContent xmlns:mc="http://schemas.openxmlformats.org/markup-compatibility/2006">
              <mc:Choice xmlns:v="urn:schemas-microsoft-com:vml" Requires="v">
                <p:oleObj spid="_x0000_s57362" r:id="rId3" imgW="1836676" imgH="2078216" progId="Visio.Drawing.4">
                  <p:embed/>
                </p:oleObj>
              </mc:Choice>
              <mc:Fallback>
                <p:oleObj r:id="rId3" imgW="1836676" imgH="2078216" progId="Visio.Drawing.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836232"/>
                        <a:ext cx="2447826" cy="2121784"/>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9730"/>
                                        </p:tgtEl>
                                        <p:attrNameLst>
                                          <p:attrName>style.visibility</p:attrName>
                                        </p:attrNameLst>
                                      </p:cBhvr>
                                      <p:to>
                                        <p:strVal val="visible"/>
                                      </p:to>
                                    </p:set>
                                    <p:animEffect transition="in" filter="wipe(left)">
                                      <p:cBhvr>
                                        <p:cTn id="7" dur="500"/>
                                        <p:tgtEl>
                                          <p:spTgt spid="32973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915">
                                            <p:txEl>
                                              <p:pRg st="0" end="0"/>
                                            </p:txEl>
                                          </p:spTgt>
                                        </p:tgtEl>
                                        <p:attrNameLst>
                                          <p:attrName>style.visibility</p:attrName>
                                        </p:attrNameLst>
                                      </p:cBhvr>
                                      <p:to>
                                        <p:strVal val="visible"/>
                                      </p:to>
                                    </p:set>
                                    <p:animEffect transition="in" filter="fade">
                                      <p:cBhvr>
                                        <p:cTn id="11" dur="1000"/>
                                        <p:tgtEl>
                                          <p:spTgt spid="38915">
                                            <p:txEl>
                                              <p:pRg st="0" end="0"/>
                                            </p:txEl>
                                          </p:spTgt>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animEffect transition="in" filter="fade">
                                      <p:cBhvr>
                                        <p:cTn id="15" dur="1000"/>
                                        <p:tgtEl>
                                          <p:spTgt spid="38915">
                                            <p:txEl>
                                              <p:pRg st="1" end="1"/>
                                            </p:txEl>
                                          </p:spTgt>
                                        </p:tgtEl>
                                      </p:cBhvr>
                                    </p:animEffect>
                                  </p:childTnLst>
                                </p:cTn>
                              </p:par>
                            </p:childTnLst>
                          </p:cTn>
                        </p:par>
                        <p:par>
                          <p:cTn id="16" fill="hold" nodeType="afterGroup">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Effect transition="in" filter="fade">
                                      <p:cBhvr>
                                        <p:cTn id="19" dur="1000"/>
                                        <p:tgtEl>
                                          <p:spTgt spid="38915">
                                            <p:txEl>
                                              <p:pRg st="2" end="2"/>
                                            </p:txEl>
                                          </p:spTgt>
                                        </p:tgtEl>
                                      </p:cBhvr>
                                    </p:animEffect>
                                  </p:childTnLst>
                                </p:cTn>
                              </p:par>
                            </p:childTnLst>
                          </p:cTn>
                        </p:par>
                        <p:par>
                          <p:cTn id="20" fill="hold" nodeType="afterGroup">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8915">
                                            <p:txEl>
                                              <p:pRg st="3" end="3"/>
                                            </p:txEl>
                                          </p:spTgt>
                                        </p:tgtEl>
                                        <p:attrNameLst>
                                          <p:attrName>style.visibility</p:attrName>
                                        </p:attrNameLst>
                                      </p:cBhvr>
                                      <p:to>
                                        <p:strVal val="visible"/>
                                      </p:to>
                                    </p:set>
                                    <p:animEffect transition="in" filter="fade">
                                      <p:cBhvr>
                                        <p:cTn id="23" dur="1000"/>
                                        <p:tgtEl>
                                          <p:spTgt spid="38915">
                                            <p:txEl>
                                              <p:pRg st="3" end="3"/>
                                            </p:txEl>
                                          </p:spTgt>
                                        </p:tgtEl>
                                      </p:cBhvr>
                                    </p:animEffect>
                                  </p:childTnLst>
                                </p:cTn>
                              </p:par>
                            </p:childTnLst>
                          </p:cTn>
                        </p:par>
                        <p:par>
                          <p:cTn id="24" fill="hold" nodeType="afterGroup">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fade">
                                      <p:cBhvr>
                                        <p:cTn id="27" dur="10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0" grpId="0"/>
      <p:bldP spid="38915"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29578" y="764704"/>
            <a:ext cx="8964613" cy="5562600"/>
          </a:xfrm>
        </p:spPr>
        <p:txBody>
          <a:bodyPr>
            <a:normAutofit/>
          </a:bodyPr>
          <a:lstStyle/>
          <a:p>
            <a:pPr eaLnBrk="1" hangingPunct="1">
              <a:lnSpc>
                <a:spcPct val="90000"/>
              </a:lnSpc>
            </a:pPr>
            <a:r>
              <a:rPr lang="en-US" altLang="zh-CN" sz="2400" b="1" dirty="0">
                <a:cs typeface="+mn-ea"/>
                <a:sym typeface="+mn-lt"/>
              </a:rPr>
              <a:t>3.TDMA</a:t>
            </a:r>
            <a:r>
              <a:rPr lang="zh-CN" altLang="en-US" sz="2400" b="1" dirty="0">
                <a:cs typeface="+mn-ea"/>
                <a:sym typeface="+mn-lt"/>
              </a:rPr>
              <a:t>系统的特点</a:t>
            </a:r>
          </a:p>
          <a:p>
            <a:pPr eaLnBrk="1" hangingPunct="1">
              <a:lnSpc>
                <a:spcPct val="90000"/>
              </a:lnSpc>
            </a:pPr>
            <a:r>
              <a:rPr lang="zh-CN" altLang="en-US" sz="2400" b="1" dirty="0">
                <a:cs typeface="+mn-ea"/>
                <a:sym typeface="+mn-lt"/>
              </a:rPr>
              <a:t>（</a:t>
            </a:r>
            <a:r>
              <a:rPr lang="en-US" altLang="zh-CN" sz="2400" b="1" dirty="0">
                <a:cs typeface="+mn-ea"/>
                <a:sym typeface="+mn-lt"/>
              </a:rPr>
              <a:t>1</a:t>
            </a:r>
            <a:r>
              <a:rPr lang="zh-CN" altLang="en-US" sz="2400" b="1" dirty="0">
                <a:cs typeface="+mn-ea"/>
                <a:sym typeface="+mn-lt"/>
              </a:rPr>
              <a:t>）</a:t>
            </a:r>
            <a:r>
              <a:rPr lang="en-US" altLang="zh-CN" sz="2400" b="1" dirty="0">
                <a:cs typeface="+mn-ea"/>
                <a:sym typeface="+mn-lt"/>
              </a:rPr>
              <a:t>TDMA</a:t>
            </a:r>
            <a:r>
              <a:rPr lang="zh-CN" altLang="en-US" sz="2400" b="1" dirty="0">
                <a:cs typeface="+mn-ea"/>
                <a:sym typeface="+mn-lt"/>
              </a:rPr>
              <a:t>系统的基站只用少量发射机，可避免多部不同频率的发射机同时工作而产生互调干扰，抗干扰能力强，保密性好。</a:t>
            </a:r>
          </a:p>
          <a:p>
            <a:pPr eaLnBrk="1" hangingPunct="1">
              <a:lnSpc>
                <a:spcPct val="90000"/>
              </a:lnSpc>
            </a:pPr>
            <a:r>
              <a:rPr lang="zh-CN" altLang="en-US" sz="2400" b="1" dirty="0">
                <a:cs typeface="+mn-ea"/>
                <a:sym typeface="+mn-lt"/>
              </a:rPr>
              <a:t>（</a:t>
            </a:r>
            <a:r>
              <a:rPr lang="en-US" altLang="zh-CN" sz="2400" b="1" dirty="0">
                <a:cs typeface="+mn-ea"/>
                <a:sym typeface="+mn-lt"/>
              </a:rPr>
              <a:t>2</a:t>
            </a:r>
            <a:r>
              <a:rPr lang="zh-CN" altLang="en-US" sz="2400" b="1" dirty="0">
                <a:cs typeface="+mn-ea"/>
                <a:sym typeface="+mn-lt"/>
              </a:rPr>
              <a:t>）对时隙动态分配，系统容量较</a:t>
            </a:r>
            <a:r>
              <a:rPr lang="en-US" altLang="zh-CN" sz="2400" b="1" dirty="0">
                <a:cs typeface="+mn-ea"/>
                <a:sym typeface="+mn-lt"/>
              </a:rPr>
              <a:t>FDMA</a:t>
            </a:r>
            <a:r>
              <a:rPr lang="zh-CN" altLang="en-US" sz="2400" b="1" dirty="0">
                <a:cs typeface="+mn-ea"/>
                <a:sym typeface="+mn-lt"/>
              </a:rPr>
              <a:t>大。</a:t>
            </a:r>
          </a:p>
          <a:p>
            <a:pPr eaLnBrk="1" hangingPunct="1">
              <a:lnSpc>
                <a:spcPct val="90000"/>
              </a:lnSpc>
            </a:pPr>
            <a:r>
              <a:rPr lang="zh-CN" altLang="en-US" sz="2400" b="1" dirty="0">
                <a:cs typeface="+mn-ea"/>
                <a:sym typeface="+mn-lt"/>
              </a:rPr>
              <a:t>（</a:t>
            </a:r>
            <a:r>
              <a:rPr lang="en-US" altLang="zh-CN" sz="2400" b="1" dirty="0">
                <a:cs typeface="+mn-ea"/>
                <a:sym typeface="+mn-lt"/>
              </a:rPr>
              <a:t>3</a:t>
            </a:r>
            <a:r>
              <a:rPr lang="zh-CN" altLang="en-US" sz="2400" b="1" dirty="0">
                <a:cs typeface="+mn-ea"/>
                <a:sym typeface="+mn-lt"/>
              </a:rPr>
              <a:t>）网络控制功能强，越区切换方便。</a:t>
            </a:r>
          </a:p>
          <a:p>
            <a:pPr eaLnBrk="1" hangingPunct="1">
              <a:lnSpc>
                <a:spcPct val="90000"/>
              </a:lnSpc>
            </a:pPr>
            <a:r>
              <a:rPr lang="zh-CN" altLang="en-US" sz="2400" b="1" dirty="0">
                <a:cs typeface="+mn-ea"/>
                <a:sym typeface="+mn-lt"/>
              </a:rPr>
              <a:t>（</a:t>
            </a:r>
            <a:r>
              <a:rPr lang="en-US" altLang="zh-CN" sz="2400" b="1" dirty="0">
                <a:cs typeface="+mn-ea"/>
                <a:sym typeface="+mn-lt"/>
              </a:rPr>
              <a:t>4</a:t>
            </a:r>
            <a:r>
              <a:rPr lang="zh-CN" altLang="en-US" sz="2400" b="1" dirty="0">
                <a:cs typeface="+mn-ea"/>
                <a:sym typeface="+mn-lt"/>
              </a:rPr>
              <a:t>）需要严格的定时与同步。</a:t>
            </a:r>
          </a:p>
          <a:p>
            <a:pPr eaLnBrk="1" hangingPunct="1">
              <a:lnSpc>
                <a:spcPct val="90000"/>
              </a:lnSpc>
            </a:pPr>
            <a:r>
              <a:rPr lang="zh-CN" altLang="en-US" sz="2400" b="1" dirty="0">
                <a:cs typeface="+mn-ea"/>
                <a:sym typeface="+mn-lt"/>
              </a:rPr>
              <a:t>（</a:t>
            </a:r>
            <a:r>
              <a:rPr lang="en-US" altLang="zh-CN" sz="2400" b="1" dirty="0">
                <a:cs typeface="+mn-ea"/>
                <a:sym typeface="+mn-lt"/>
              </a:rPr>
              <a:t>5</a:t>
            </a:r>
            <a:r>
              <a:rPr lang="zh-CN" altLang="en-US" sz="2400" b="1" dirty="0">
                <a:cs typeface="+mn-ea"/>
                <a:sym typeface="+mn-lt"/>
              </a:rPr>
              <a:t>）可提高频谱利用率，减少</a:t>
            </a:r>
            <a:r>
              <a:rPr lang="en-US" altLang="zh-CN" sz="2400" b="1" dirty="0">
                <a:cs typeface="+mn-ea"/>
                <a:sym typeface="+mn-lt"/>
              </a:rPr>
              <a:t>BS</a:t>
            </a:r>
            <a:r>
              <a:rPr lang="zh-CN" altLang="en-US" sz="2400" b="1" dirty="0">
                <a:cs typeface="+mn-ea"/>
                <a:sym typeface="+mn-lt"/>
              </a:rPr>
              <a:t>工作频道数，从而降低</a:t>
            </a:r>
            <a:r>
              <a:rPr lang="en-US" altLang="zh-CN" sz="2400" b="1" dirty="0">
                <a:cs typeface="+mn-ea"/>
                <a:sym typeface="+mn-lt"/>
              </a:rPr>
              <a:t>BS</a:t>
            </a:r>
            <a:r>
              <a:rPr lang="zh-CN" altLang="en-US" sz="2400" b="1" dirty="0">
                <a:cs typeface="+mn-ea"/>
                <a:sym typeface="+mn-lt"/>
              </a:rPr>
              <a:t>造价，还可方便非话业务的传输。</a:t>
            </a:r>
          </a:p>
          <a:p>
            <a:pPr eaLnBrk="1" hangingPunct="1">
              <a:lnSpc>
                <a:spcPct val="90000"/>
              </a:lnSpc>
            </a:pPr>
            <a:r>
              <a:rPr lang="en-US" altLang="zh-CN" sz="2400" b="1" dirty="0">
                <a:cs typeface="+mn-ea"/>
                <a:sym typeface="+mn-lt"/>
              </a:rPr>
              <a:t>GSM</a:t>
            </a:r>
            <a:r>
              <a:rPr lang="zh-CN" altLang="en-US" sz="2400" b="1" dirty="0">
                <a:cs typeface="+mn-ea"/>
                <a:sym typeface="+mn-lt"/>
              </a:rPr>
              <a:t>系统中使用</a:t>
            </a:r>
            <a:r>
              <a:rPr lang="en-US" altLang="zh-CN" sz="2400" b="1" dirty="0">
                <a:cs typeface="+mn-ea"/>
                <a:sym typeface="+mn-lt"/>
              </a:rPr>
              <a:t>FDMA/TDMA</a:t>
            </a:r>
            <a:r>
              <a:rPr lang="zh-CN" altLang="en-US" sz="2400" b="1" dirty="0">
                <a:cs typeface="+mn-ea"/>
                <a:sym typeface="+mn-lt"/>
              </a:rPr>
              <a:t>组合技术。首先把</a:t>
            </a:r>
            <a:r>
              <a:rPr lang="en-US" altLang="zh-CN" sz="2400" b="1" dirty="0">
                <a:cs typeface="+mn-ea"/>
                <a:sym typeface="+mn-lt"/>
              </a:rPr>
              <a:t>890~915MHZ</a:t>
            </a:r>
            <a:r>
              <a:rPr lang="zh-CN" altLang="en-US" sz="2400" b="1" dirty="0">
                <a:cs typeface="+mn-ea"/>
                <a:sym typeface="+mn-lt"/>
              </a:rPr>
              <a:t>（</a:t>
            </a:r>
            <a:r>
              <a:rPr lang="en-US" altLang="zh-CN" sz="2400" b="1" dirty="0">
                <a:cs typeface="+mn-ea"/>
                <a:sym typeface="+mn-lt"/>
              </a:rPr>
              <a:t>25MHZ</a:t>
            </a:r>
            <a:r>
              <a:rPr lang="zh-CN" altLang="en-US" sz="2400" b="1" dirty="0">
                <a:cs typeface="+mn-ea"/>
                <a:sym typeface="+mn-lt"/>
              </a:rPr>
              <a:t>）的总频段划分成</a:t>
            </a:r>
            <a:r>
              <a:rPr lang="en-US" altLang="zh-CN" sz="2400" b="1" dirty="0">
                <a:cs typeface="+mn-ea"/>
                <a:sym typeface="+mn-lt"/>
              </a:rPr>
              <a:t>124</a:t>
            </a:r>
            <a:r>
              <a:rPr lang="zh-CN" altLang="en-US" sz="2400" b="1" dirty="0">
                <a:cs typeface="+mn-ea"/>
                <a:sym typeface="+mn-lt"/>
              </a:rPr>
              <a:t>各频道（频道间隔</a:t>
            </a:r>
            <a:r>
              <a:rPr lang="en-US" altLang="zh-CN" sz="2400" b="1" dirty="0">
                <a:cs typeface="+mn-ea"/>
                <a:sym typeface="+mn-lt"/>
              </a:rPr>
              <a:t>200KHZ</a:t>
            </a:r>
            <a:r>
              <a:rPr lang="zh-CN" altLang="en-US" sz="2400" b="1" dirty="0">
                <a:cs typeface="+mn-ea"/>
                <a:sym typeface="+mn-lt"/>
              </a:rPr>
              <a:t>），每个频道再划分为</a:t>
            </a:r>
            <a:r>
              <a:rPr lang="en-US" altLang="zh-CN" sz="2400" b="1" dirty="0">
                <a:cs typeface="+mn-ea"/>
                <a:sym typeface="+mn-lt"/>
              </a:rPr>
              <a:t>8</a:t>
            </a:r>
            <a:r>
              <a:rPr lang="zh-CN" altLang="en-US" sz="2400" b="1" dirty="0">
                <a:cs typeface="+mn-ea"/>
                <a:sym typeface="+mn-lt"/>
              </a:rPr>
              <a:t>个时隙，共可提供</a:t>
            </a:r>
            <a:r>
              <a:rPr lang="en-US" altLang="zh-CN" sz="2400" b="1" dirty="0">
                <a:cs typeface="+mn-ea"/>
                <a:sym typeface="+mn-lt"/>
              </a:rPr>
              <a:t>992</a:t>
            </a:r>
            <a:r>
              <a:rPr lang="zh-CN" altLang="en-US" sz="2400" b="1" dirty="0">
                <a:cs typeface="+mn-ea"/>
                <a:sym typeface="+mn-lt"/>
              </a:rPr>
              <a:t>个信道，用户使用的信道是在某一频道上的一个时隙。</a:t>
            </a:r>
          </a:p>
        </p:txBody>
      </p:sp>
      <p:graphicFrame>
        <p:nvGraphicFramePr>
          <p:cNvPr id="58371" name="Object 4"/>
          <p:cNvGraphicFramePr>
            <a:graphicFrameLocks noChangeAspect="1"/>
          </p:cNvGraphicFramePr>
          <p:nvPr>
            <p:extLst>
              <p:ext uri="{D42A27DB-BD31-4B8C-83A1-F6EECF244321}">
                <p14:modId xmlns:p14="http://schemas.microsoft.com/office/powerpoint/2010/main" val="1411565023"/>
              </p:ext>
            </p:extLst>
          </p:nvPr>
        </p:nvGraphicFramePr>
        <p:xfrm>
          <a:off x="5937067" y="4576989"/>
          <a:ext cx="3059835" cy="2281011"/>
        </p:xfrm>
        <a:graphic>
          <a:graphicData uri="http://schemas.openxmlformats.org/presentationml/2006/ole">
            <mc:AlternateContent xmlns:mc="http://schemas.openxmlformats.org/markup-compatibility/2006">
              <mc:Choice xmlns:v="urn:schemas-microsoft-com:vml" Requires="v">
                <p:oleObj spid="_x0000_s58385" r:id="rId4" imgW="2338509" imgH="1745911" progId="Visio.Drawing.4">
                  <p:embed/>
                </p:oleObj>
              </mc:Choice>
              <mc:Fallback>
                <p:oleObj r:id="rId4" imgW="2338509" imgH="1745911" progId="Visio.Drawing.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067" y="4576989"/>
                        <a:ext cx="3059835" cy="2281011"/>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animEffect transition="in" filter="fade">
                                      <p:cBhvr>
                                        <p:cTn id="7" dur="1000"/>
                                        <p:tgtEl>
                                          <p:spTgt spid="39938">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9938">
                                            <p:txEl>
                                              <p:pRg st="1" end="1"/>
                                            </p:txEl>
                                          </p:spTgt>
                                        </p:tgtEl>
                                        <p:attrNameLst>
                                          <p:attrName>style.visibility</p:attrName>
                                        </p:attrNameLst>
                                      </p:cBhvr>
                                      <p:to>
                                        <p:strVal val="visible"/>
                                      </p:to>
                                    </p:set>
                                    <p:animEffect transition="in" filter="fade">
                                      <p:cBhvr>
                                        <p:cTn id="11" dur="1000"/>
                                        <p:tgtEl>
                                          <p:spTgt spid="39938">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9938">
                                            <p:txEl>
                                              <p:pRg st="2" end="2"/>
                                            </p:txEl>
                                          </p:spTgt>
                                        </p:tgtEl>
                                        <p:attrNameLst>
                                          <p:attrName>style.visibility</p:attrName>
                                        </p:attrNameLst>
                                      </p:cBhvr>
                                      <p:to>
                                        <p:strVal val="visible"/>
                                      </p:to>
                                    </p:set>
                                    <p:animEffect transition="in" filter="fade">
                                      <p:cBhvr>
                                        <p:cTn id="15" dur="1000"/>
                                        <p:tgtEl>
                                          <p:spTgt spid="39938">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9938">
                                            <p:txEl>
                                              <p:pRg st="3" end="3"/>
                                            </p:txEl>
                                          </p:spTgt>
                                        </p:tgtEl>
                                        <p:attrNameLst>
                                          <p:attrName>style.visibility</p:attrName>
                                        </p:attrNameLst>
                                      </p:cBhvr>
                                      <p:to>
                                        <p:strVal val="visible"/>
                                      </p:to>
                                    </p:set>
                                    <p:animEffect transition="in" filter="fade">
                                      <p:cBhvr>
                                        <p:cTn id="19" dur="1000"/>
                                        <p:tgtEl>
                                          <p:spTgt spid="39938">
                                            <p:txEl>
                                              <p:pRg st="3" end="3"/>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9938">
                                            <p:txEl>
                                              <p:pRg st="4" end="4"/>
                                            </p:txEl>
                                          </p:spTgt>
                                        </p:tgtEl>
                                        <p:attrNameLst>
                                          <p:attrName>style.visibility</p:attrName>
                                        </p:attrNameLst>
                                      </p:cBhvr>
                                      <p:to>
                                        <p:strVal val="visible"/>
                                      </p:to>
                                    </p:set>
                                    <p:animEffect transition="in" filter="fade">
                                      <p:cBhvr>
                                        <p:cTn id="23" dur="1000"/>
                                        <p:tgtEl>
                                          <p:spTgt spid="39938">
                                            <p:txEl>
                                              <p:pRg st="4" end="4"/>
                                            </p:txEl>
                                          </p:spTgt>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9938">
                                            <p:txEl>
                                              <p:pRg st="5" end="5"/>
                                            </p:txEl>
                                          </p:spTgt>
                                        </p:tgtEl>
                                        <p:attrNameLst>
                                          <p:attrName>style.visibility</p:attrName>
                                        </p:attrNameLst>
                                      </p:cBhvr>
                                      <p:to>
                                        <p:strVal val="visible"/>
                                      </p:to>
                                    </p:set>
                                    <p:animEffect transition="in" filter="fade">
                                      <p:cBhvr>
                                        <p:cTn id="27" dur="1000"/>
                                        <p:tgtEl>
                                          <p:spTgt spid="39938">
                                            <p:txEl>
                                              <p:pRg st="5" end="5"/>
                                            </p:txEl>
                                          </p:spTgt>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9938">
                                            <p:txEl>
                                              <p:pRg st="6" end="6"/>
                                            </p:txEl>
                                          </p:spTgt>
                                        </p:tgtEl>
                                        <p:attrNameLst>
                                          <p:attrName>style.visibility</p:attrName>
                                        </p:attrNameLst>
                                      </p:cBhvr>
                                      <p:to>
                                        <p:strVal val="visible"/>
                                      </p:to>
                                    </p:set>
                                    <p:animEffect transition="in" filter="fade">
                                      <p:cBhvr>
                                        <p:cTn id="31" dur="1000"/>
                                        <p:tgtEl>
                                          <p:spTgt spid="3993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2802" name="Rectangle 2"/>
          <p:cNvSpPr>
            <a:spLocks noGrp="1" noChangeArrowheads="1"/>
          </p:cNvSpPr>
          <p:nvPr>
            <p:ph type="title" idx="4294967295"/>
          </p:nvPr>
        </p:nvSpPr>
        <p:spPr>
          <a:xfrm>
            <a:off x="0" y="465476"/>
            <a:ext cx="7772400" cy="549381"/>
          </a:xfrm>
        </p:spPr>
        <p:txBody>
          <a:bodyPr>
            <a:spAutoFit/>
          </a:bodyPr>
          <a:lstStyle/>
          <a:p>
            <a:pPr>
              <a:defRPr/>
            </a:pPr>
            <a:r>
              <a:rPr lang="zh-CN" altLang="en-US" dirty="0">
                <a:latin typeface="+mn-lt"/>
                <a:ea typeface="+mn-ea"/>
                <a:cs typeface="+mn-ea"/>
                <a:sym typeface="+mn-lt"/>
              </a:rPr>
              <a:t>三 </a:t>
            </a:r>
            <a:r>
              <a:rPr lang="en-US" altLang="zh-CN" dirty="0">
                <a:latin typeface="+mn-lt"/>
                <a:ea typeface="+mn-ea"/>
                <a:cs typeface="+mn-ea"/>
                <a:sym typeface="+mn-lt"/>
              </a:rPr>
              <a:t>. CDMA</a:t>
            </a:r>
            <a:endParaRPr lang="en-US" altLang="zh-CN" sz="3200" dirty="0">
              <a:latin typeface="+mn-lt"/>
              <a:ea typeface="+mn-ea"/>
              <a:cs typeface="+mn-ea"/>
              <a:sym typeface="+mn-lt"/>
            </a:endParaRPr>
          </a:p>
        </p:txBody>
      </p:sp>
      <p:sp>
        <p:nvSpPr>
          <p:cNvPr id="40963" name="Rectangle 3"/>
          <p:cNvSpPr>
            <a:spLocks noGrp="1" noChangeArrowheads="1"/>
          </p:cNvSpPr>
          <p:nvPr>
            <p:ph type="body" idx="4294967295"/>
          </p:nvPr>
        </p:nvSpPr>
        <p:spPr>
          <a:xfrm>
            <a:off x="0" y="1484784"/>
            <a:ext cx="7772400" cy="4343400"/>
          </a:xfrm>
        </p:spPr>
        <p:txBody>
          <a:bodyPr/>
          <a:lstStyle/>
          <a:p>
            <a:pPr eaLnBrk="1" hangingPunct="1"/>
            <a:r>
              <a:rPr lang="en-US" altLang="zh-CN" sz="2000" b="1" dirty="0">
                <a:cs typeface="+mn-ea"/>
                <a:sym typeface="+mn-lt"/>
              </a:rPr>
              <a:t>1.</a:t>
            </a:r>
            <a:r>
              <a:rPr lang="zh-CN" altLang="en-US" sz="2000" b="1" dirty="0">
                <a:cs typeface="+mn-ea"/>
                <a:sym typeface="+mn-lt"/>
              </a:rPr>
              <a:t>概念：</a:t>
            </a:r>
            <a:r>
              <a:rPr lang="en-US" altLang="zh-CN" sz="2000" b="1" dirty="0">
                <a:cs typeface="+mn-ea"/>
                <a:sym typeface="+mn-lt"/>
              </a:rPr>
              <a:t>CDMA</a:t>
            </a:r>
            <a:r>
              <a:rPr lang="zh-CN" altLang="en-US" sz="2000" b="1" dirty="0">
                <a:cs typeface="+mn-ea"/>
                <a:sym typeface="+mn-lt"/>
              </a:rPr>
              <a:t>系统为每个用户分配了各自特定的地址码，利用公共信道来传输信息。</a:t>
            </a:r>
          </a:p>
          <a:p>
            <a:pPr eaLnBrk="1" hangingPunct="1"/>
            <a:r>
              <a:rPr lang="en-US" altLang="zh-CN" sz="2000" b="1" dirty="0">
                <a:cs typeface="+mn-ea"/>
                <a:sym typeface="+mn-lt"/>
              </a:rPr>
              <a:t>2.</a:t>
            </a:r>
            <a:r>
              <a:rPr lang="zh-CN" altLang="en-US" sz="2000" b="1" dirty="0">
                <a:cs typeface="+mn-ea"/>
                <a:sym typeface="+mn-lt"/>
              </a:rPr>
              <a:t>特点： （</a:t>
            </a:r>
            <a:r>
              <a:rPr lang="en-US" altLang="zh-CN" sz="2000" b="1" dirty="0">
                <a:cs typeface="+mn-ea"/>
                <a:sym typeface="+mn-lt"/>
              </a:rPr>
              <a:t>1</a:t>
            </a:r>
            <a:r>
              <a:rPr lang="zh-CN" altLang="en-US" sz="2000" b="1" dirty="0">
                <a:cs typeface="+mn-ea"/>
                <a:sym typeface="+mn-lt"/>
              </a:rPr>
              <a:t>）网内所有用户使用同一频率，占用相同的带宽。 各个用户可以同时发送</a:t>
            </a:r>
            <a:r>
              <a:rPr lang="en-US" altLang="zh-CN" sz="2000" b="1" dirty="0">
                <a:cs typeface="+mn-ea"/>
                <a:sym typeface="+mn-lt"/>
              </a:rPr>
              <a:t>/</a:t>
            </a:r>
            <a:r>
              <a:rPr lang="zh-CN" altLang="en-US" sz="2000" b="1" dirty="0">
                <a:cs typeface="+mn-ea"/>
                <a:sym typeface="+mn-lt"/>
              </a:rPr>
              <a:t>接收信号。</a:t>
            </a:r>
          </a:p>
          <a:p>
            <a:pPr eaLnBrk="1" hangingPunct="1"/>
            <a:r>
              <a:rPr lang="zh-CN" altLang="en-US" sz="2000" b="1" dirty="0">
                <a:cs typeface="+mn-ea"/>
                <a:sym typeface="+mn-lt"/>
              </a:rPr>
              <a:t>（</a:t>
            </a:r>
            <a:r>
              <a:rPr lang="en-US" altLang="zh-CN" sz="2000" b="1" dirty="0">
                <a:cs typeface="+mn-ea"/>
                <a:sym typeface="+mn-lt"/>
              </a:rPr>
              <a:t>2 </a:t>
            </a:r>
            <a:r>
              <a:rPr lang="zh-CN" altLang="en-US" sz="2000" b="1" dirty="0">
                <a:cs typeface="+mn-ea"/>
                <a:sym typeface="+mn-lt"/>
              </a:rPr>
              <a:t>）通信容量大</a:t>
            </a:r>
          </a:p>
          <a:p>
            <a:pPr eaLnBrk="1" hangingPunct="1"/>
            <a:r>
              <a:rPr lang="zh-CN" altLang="en-US" sz="2000" b="1" dirty="0">
                <a:cs typeface="+mn-ea"/>
                <a:sym typeface="+mn-lt"/>
              </a:rPr>
              <a:t>（</a:t>
            </a:r>
            <a:r>
              <a:rPr lang="en-US" altLang="zh-CN" sz="2000" b="1" dirty="0">
                <a:cs typeface="+mn-ea"/>
                <a:sym typeface="+mn-lt"/>
              </a:rPr>
              <a:t>3</a:t>
            </a:r>
            <a:r>
              <a:rPr lang="zh-CN" altLang="en-US" sz="2000" b="1" dirty="0">
                <a:cs typeface="+mn-ea"/>
                <a:sym typeface="+mn-lt"/>
              </a:rPr>
              <a:t>）具有软容量特性</a:t>
            </a:r>
          </a:p>
          <a:p>
            <a:pPr eaLnBrk="1" hangingPunct="1"/>
            <a:r>
              <a:rPr lang="zh-CN" altLang="en-US" sz="2000" b="1" dirty="0">
                <a:cs typeface="+mn-ea"/>
                <a:sym typeface="+mn-lt"/>
              </a:rPr>
              <a:t>（</a:t>
            </a:r>
            <a:r>
              <a:rPr lang="en-US" altLang="zh-CN" sz="2000" b="1" dirty="0">
                <a:cs typeface="+mn-ea"/>
                <a:sym typeface="+mn-lt"/>
              </a:rPr>
              <a:t>4</a:t>
            </a:r>
            <a:r>
              <a:rPr lang="zh-CN" altLang="en-US" sz="2000" b="1" dirty="0">
                <a:cs typeface="+mn-ea"/>
                <a:sym typeface="+mn-lt"/>
              </a:rPr>
              <a:t>）可采用“软切换”技术</a:t>
            </a:r>
          </a:p>
          <a:p>
            <a:pPr eaLnBrk="1" hangingPunct="1"/>
            <a:r>
              <a:rPr lang="zh-CN" altLang="en-US" sz="2000" b="1" dirty="0">
                <a:cs typeface="+mn-ea"/>
                <a:sym typeface="+mn-lt"/>
              </a:rPr>
              <a:t>（</a:t>
            </a:r>
            <a:r>
              <a:rPr lang="en-US" altLang="zh-CN" sz="2000" b="1" dirty="0">
                <a:cs typeface="+mn-ea"/>
                <a:sym typeface="+mn-lt"/>
              </a:rPr>
              <a:t>5</a:t>
            </a:r>
            <a:r>
              <a:rPr lang="zh-CN" altLang="en-US" sz="2000" b="1" dirty="0">
                <a:cs typeface="+mn-ea"/>
                <a:sym typeface="+mn-lt"/>
              </a:rPr>
              <a:t>）上下行链路均可采用功率控制技术。</a:t>
            </a:r>
          </a:p>
          <a:p>
            <a:pPr eaLnBrk="1" hangingPunct="1"/>
            <a:r>
              <a:rPr lang="zh-CN" altLang="en-US" sz="2000" b="1" dirty="0">
                <a:cs typeface="+mn-ea"/>
                <a:sym typeface="+mn-lt"/>
              </a:rPr>
              <a:t>（</a:t>
            </a:r>
            <a:r>
              <a:rPr lang="en-US" altLang="zh-CN" sz="2000" b="1" dirty="0">
                <a:cs typeface="+mn-ea"/>
                <a:sym typeface="+mn-lt"/>
              </a:rPr>
              <a:t>6</a:t>
            </a:r>
            <a:r>
              <a:rPr lang="zh-CN" altLang="en-US" sz="2000" b="1" dirty="0">
                <a:cs typeface="+mn-ea"/>
                <a:sym typeface="+mn-lt"/>
              </a:rPr>
              <a:t>）具有良好的抗干扰、抗衰落性能和保密性好。</a:t>
            </a:r>
          </a:p>
        </p:txBody>
      </p:sp>
      <p:graphicFrame>
        <p:nvGraphicFramePr>
          <p:cNvPr id="60420" name="Object 4"/>
          <p:cNvGraphicFramePr>
            <a:graphicFrameLocks noChangeAspect="1"/>
          </p:cNvGraphicFramePr>
          <p:nvPr/>
        </p:nvGraphicFramePr>
        <p:xfrm>
          <a:off x="5067301" y="3284539"/>
          <a:ext cx="4076700" cy="3573463"/>
        </p:xfrm>
        <a:graphic>
          <a:graphicData uri="http://schemas.openxmlformats.org/presentationml/2006/ole">
            <mc:AlternateContent xmlns:mc="http://schemas.openxmlformats.org/markup-compatibility/2006">
              <mc:Choice xmlns:v="urn:schemas-microsoft-com:vml" Requires="v">
                <p:oleObj spid="_x0000_s60434" r:id="rId4" imgW="1974324" imgH="1728659" progId="Visio.Drawing.4">
                  <p:embed/>
                </p:oleObj>
              </mc:Choice>
              <mc:Fallback>
                <p:oleObj r:id="rId4" imgW="1974324" imgH="1728659" progId="Visio.Drawing.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7301" y="3284539"/>
                        <a:ext cx="4076700"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2802"/>
                                        </p:tgtEl>
                                        <p:attrNameLst>
                                          <p:attrName>style.visibility</p:attrName>
                                        </p:attrNameLst>
                                      </p:cBhvr>
                                      <p:to>
                                        <p:strVal val="visible"/>
                                      </p:to>
                                    </p:set>
                                    <p:animEffect transition="in" filter="wipe(left)">
                                      <p:cBhvr>
                                        <p:cTn id="7" dur="500"/>
                                        <p:tgtEl>
                                          <p:spTgt spid="33280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963">
                                            <p:txEl>
                                              <p:pRg st="0" end="0"/>
                                            </p:txEl>
                                          </p:spTgt>
                                        </p:tgtEl>
                                        <p:attrNameLst>
                                          <p:attrName>style.visibility</p:attrName>
                                        </p:attrNameLst>
                                      </p:cBhvr>
                                      <p:to>
                                        <p:strVal val="visible"/>
                                      </p:to>
                                    </p:set>
                                    <p:animEffect transition="in" filter="fade">
                                      <p:cBhvr>
                                        <p:cTn id="11" dur="1000"/>
                                        <p:tgtEl>
                                          <p:spTgt spid="40963">
                                            <p:txEl>
                                              <p:pRg st="0" end="0"/>
                                            </p:txEl>
                                          </p:spTgt>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0963">
                                            <p:txEl>
                                              <p:pRg st="1" end="1"/>
                                            </p:txEl>
                                          </p:spTgt>
                                        </p:tgtEl>
                                        <p:attrNameLst>
                                          <p:attrName>style.visibility</p:attrName>
                                        </p:attrNameLst>
                                      </p:cBhvr>
                                      <p:to>
                                        <p:strVal val="visible"/>
                                      </p:to>
                                    </p:set>
                                    <p:animEffect transition="in" filter="fade">
                                      <p:cBhvr>
                                        <p:cTn id="15" dur="1000"/>
                                        <p:tgtEl>
                                          <p:spTgt spid="40963">
                                            <p:txEl>
                                              <p:pRg st="1" end="1"/>
                                            </p:txEl>
                                          </p:spTgt>
                                        </p:tgtEl>
                                      </p:cBhvr>
                                    </p:animEffect>
                                  </p:childTnLst>
                                </p:cTn>
                              </p:par>
                            </p:childTnLst>
                          </p:cTn>
                        </p:par>
                        <p:par>
                          <p:cTn id="16" fill="hold" nodeType="afterGroup">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Effect transition="in" filter="fade">
                                      <p:cBhvr>
                                        <p:cTn id="19" dur="1000"/>
                                        <p:tgtEl>
                                          <p:spTgt spid="40963">
                                            <p:txEl>
                                              <p:pRg st="2" end="2"/>
                                            </p:txEl>
                                          </p:spTgt>
                                        </p:tgtEl>
                                      </p:cBhvr>
                                    </p:animEffect>
                                  </p:childTnLst>
                                </p:cTn>
                              </p:par>
                            </p:childTnLst>
                          </p:cTn>
                        </p:par>
                        <p:par>
                          <p:cTn id="20" fill="hold" nodeType="afterGroup">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40963">
                                            <p:txEl>
                                              <p:pRg st="3" end="3"/>
                                            </p:txEl>
                                          </p:spTgt>
                                        </p:tgtEl>
                                        <p:attrNameLst>
                                          <p:attrName>style.visibility</p:attrName>
                                        </p:attrNameLst>
                                      </p:cBhvr>
                                      <p:to>
                                        <p:strVal val="visible"/>
                                      </p:to>
                                    </p:set>
                                    <p:animEffect transition="in" filter="fade">
                                      <p:cBhvr>
                                        <p:cTn id="23" dur="1000"/>
                                        <p:tgtEl>
                                          <p:spTgt spid="40963">
                                            <p:txEl>
                                              <p:pRg st="3" end="3"/>
                                            </p:txEl>
                                          </p:spTgt>
                                        </p:tgtEl>
                                      </p:cBhvr>
                                    </p:animEffect>
                                  </p:childTnLst>
                                </p:cTn>
                              </p:par>
                            </p:childTnLst>
                          </p:cTn>
                        </p:par>
                        <p:par>
                          <p:cTn id="24" fill="hold" nodeType="afterGroup">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fade">
                                      <p:cBhvr>
                                        <p:cTn id="27" dur="1000"/>
                                        <p:tgtEl>
                                          <p:spTgt spid="40963">
                                            <p:txEl>
                                              <p:pRg st="4" end="4"/>
                                            </p:txEl>
                                          </p:spTgt>
                                        </p:tgtEl>
                                      </p:cBhvr>
                                    </p:animEffect>
                                  </p:childTnLst>
                                </p:cTn>
                              </p:par>
                            </p:childTnLst>
                          </p:cTn>
                        </p:par>
                        <p:par>
                          <p:cTn id="28" fill="hold" nodeType="afterGroup">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40963">
                                            <p:txEl>
                                              <p:pRg st="5" end="5"/>
                                            </p:txEl>
                                          </p:spTgt>
                                        </p:tgtEl>
                                        <p:attrNameLst>
                                          <p:attrName>style.visibility</p:attrName>
                                        </p:attrNameLst>
                                      </p:cBhvr>
                                      <p:to>
                                        <p:strVal val="visible"/>
                                      </p:to>
                                    </p:set>
                                    <p:animEffect transition="in" filter="fade">
                                      <p:cBhvr>
                                        <p:cTn id="31" dur="1000"/>
                                        <p:tgtEl>
                                          <p:spTgt spid="40963">
                                            <p:txEl>
                                              <p:pRg st="5" end="5"/>
                                            </p:txEl>
                                          </p:spTgt>
                                        </p:tgtEl>
                                      </p:cBhvr>
                                    </p:animEffect>
                                  </p:childTnLst>
                                </p:cTn>
                              </p:par>
                            </p:childTnLst>
                          </p:cTn>
                        </p:par>
                        <p:par>
                          <p:cTn id="32" fill="hold" nodeType="afterGroup">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40963">
                                            <p:txEl>
                                              <p:pRg st="6" end="6"/>
                                            </p:txEl>
                                          </p:spTgt>
                                        </p:tgtEl>
                                        <p:attrNameLst>
                                          <p:attrName>style.visibility</p:attrName>
                                        </p:attrNameLst>
                                      </p:cBhvr>
                                      <p:to>
                                        <p:strVal val="visible"/>
                                      </p:to>
                                    </p:set>
                                    <p:animEffect transition="in" filter="fade">
                                      <p:cBhvr>
                                        <p:cTn id="35" dur="1000"/>
                                        <p:tgtEl>
                                          <p:spTgt spid="40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2" grpId="0"/>
      <p:bldP spid="4096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0" name="Rectangle 3"/>
          <p:cNvSpPr>
            <a:spLocks noGrp="1" noChangeArrowheads="1"/>
          </p:cNvSpPr>
          <p:nvPr>
            <p:ph type="body" idx="4294967295"/>
          </p:nvPr>
        </p:nvSpPr>
        <p:spPr>
          <a:xfrm>
            <a:off x="250825" y="1412776"/>
            <a:ext cx="8893175" cy="5181600"/>
          </a:xfrm>
        </p:spPr>
        <p:txBody>
          <a:bodyPr rtlCol="0">
            <a:normAutofit/>
          </a:bodyPr>
          <a:lstStyle/>
          <a:p>
            <a:pPr marL="182875" indent="-182875">
              <a:buNone/>
              <a:defRPr/>
            </a:pPr>
            <a:r>
              <a:rPr lang="en-US" altLang="zh-CN" b="1" dirty="0">
                <a:cs typeface="+mn-ea"/>
                <a:sym typeface="+mn-lt"/>
              </a:rPr>
              <a:t>3.</a:t>
            </a:r>
            <a:r>
              <a:rPr lang="zh-CN" altLang="en-US" b="1" dirty="0">
                <a:cs typeface="+mn-ea"/>
                <a:sym typeface="+mn-lt"/>
              </a:rPr>
              <a:t>实际码分多址必须具备以下三个必备条件：</a:t>
            </a:r>
          </a:p>
          <a:p>
            <a:pPr marL="182875" indent="-182875">
              <a:defRPr/>
            </a:pPr>
            <a:r>
              <a:rPr lang="en-US" altLang="zh-CN" b="1" dirty="0">
                <a:cs typeface="+mn-ea"/>
                <a:sym typeface="+mn-lt"/>
              </a:rPr>
              <a:t>1).</a:t>
            </a:r>
            <a:r>
              <a:rPr lang="zh-CN" altLang="en-US" b="1" dirty="0">
                <a:cs typeface="+mn-ea"/>
                <a:sym typeface="+mn-lt"/>
              </a:rPr>
              <a:t>要达到多路多用户的目的，就要有</a:t>
            </a:r>
            <a:r>
              <a:rPr lang="zh-CN" altLang="en-US" b="1" dirty="0">
                <a:solidFill>
                  <a:srgbClr val="FF0000"/>
                </a:solidFill>
                <a:cs typeface="+mn-ea"/>
                <a:sym typeface="+mn-lt"/>
              </a:rPr>
              <a:t>足够多的地址码</a:t>
            </a:r>
            <a:r>
              <a:rPr lang="zh-CN" altLang="en-US" b="1" dirty="0">
                <a:cs typeface="+mn-ea"/>
                <a:sym typeface="+mn-lt"/>
              </a:rPr>
              <a:t>，而这些地址码又要有良好的自相关特性和互相关特性。</a:t>
            </a:r>
          </a:p>
          <a:p>
            <a:pPr marL="182875" indent="-182875">
              <a:defRPr/>
            </a:pPr>
            <a:r>
              <a:rPr lang="en-US" altLang="zh-CN" b="1" dirty="0">
                <a:cs typeface="+mn-ea"/>
                <a:sym typeface="+mn-lt"/>
              </a:rPr>
              <a:t>2).</a:t>
            </a:r>
            <a:r>
              <a:rPr lang="zh-CN" altLang="en-US" b="1" dirty="0">
                <a:cs typeface="+mn-ea"/>
                <a:sym typeface="+mn-lt"/>
              </a:rPr>
              <a:t>在码分多址通信系统的各接收端，必须产生与发送端一致的</a:t>
            </a:r>
            <a:r>
              <a:rPr lang="zh-CN" altLang="en-US" b="1" dirty="0">
                <a:solidFill>
                  <a:srgbClr val="FF0000"/>
                </a:solidFill>
                <a:cs typeface="+mn-ea"/>
                <a:sym typeface="+mn-lt"/>
              </a:rPr>
              <a:t>本地地址码</a:t>
            </a:r>
            <a:r>
              <a:rPr lang="zh-CN" altLang="en-US" b="1" dirty="0">
                <a:cs typeface="+mn-ea"/>
                <a:sym typeface="+mn-lt"/>
              </a:rPr>
              <a:t>，而且，在相位上也要完全同步。</a:t>
            </a:r>
          </a:p>
          <a:p>
            <a:pPr marL="182875" indent="-182875">
              <a:defRPr/>
            </a:pPr>
            <a:r>
              <a:rPr lang="en-US" altLang="zh-CN" b="1" dirty="0">
                <a:cs typeface="+mn-ea"/>
                <a:sym typeface="+mn-lt"/>
              </a:rPr>
              <a:t>3).</a:t>
            </a:r>
            <a:r>
              <a:rPr lang="zh-CN" altLang="en-US" b="1" dirty="0">
                <a:cs typeface="+mn-ea"/>
                <a:sym typeface="+mn-lt"/>
              </a:rPr>
              <a:t>网内所有用户采用同一载波、相同带宽，同时收发信号，使系统成为一个自干扰系统，为把各用户间的干扰降到最低，码分系统必须和</a:t>
            </a:r>
            <a:r>
              <a:rPr lang="zh-CN" altLang="en-US" b="1" dirty="0">
                <a:solidFill>
                  <a:srgbClr val="FF0000"/>
                </a:solidFill>
                <a:cs typeface="+mn-ea"/>
                <a:sym typeface="+mn-lt"/>
              </a:rPr>
              <a:t>扩频技术</a:t>
            </a:r>
            <a:r>
              <a:rPr lang="zh-CN" altLang="en-US" b="1" dirty="0">
                <a:cs typeface="+mn-ea"/>
                <a:sym typeface="+mn-lt"/>
              </a:rPr>
              <a:t>相结合，为接收端的信号分离作准备。</a:t>
            </a:r>
          </a:p>
          <a:p>
            <a:pPr marL="182875" indent="-182875">
              <a:buNone/>
              <a:defRPr/>
            </a:pPr>
            <a:r>
              <a:rPr lang="en-US" altLang="zh-CN" b="1" dirty="0">
                <a:cs typeface="+mn-ea"/>
                <a:sym typeface="+mn-lt"/>
              </a:rPr>
              <a:t>4.</a:t>
            </a:r>
            <a:r>
              <a:rPr lang="zh-CN" altLang="en-US" b="1" dirty="0">
                <a:cs typeface="+mn-ea"/>
                <a:sym typeface="+mn-lt"/>
              </a:rPr>
              <a:t>地址码和扩频码</a:t>
            </a:r>
          </a:p>
          <a:p>
            <a:pPr marL="182875" indent="-182875">
              <a:defRPr/>
            </a:pPr>
            <a:r>
              <a:rPr lang="zh-CN" altLang="en-US" b="1" dirty="0">
                <a:cs typeface="+mn-ea"/>
                <a:sym typeface="+mn-lt"/>
              </a:rPr>
              <a:t>地址码和扩频码的设计是码分多址系统的关键之一，具有良好的相关性和随机性。</a:t>
            </a:r>
            <a:endParaRPr lang="en-US" altLang="zh-CN" b="1" dirty="0">
              <a:cs typeface="+mn-ea"/>
              <a:sym typeface="+mn-lt"/>
            </a:endParaRPr>
          </a:p>
          <a:p>
            <a:pPr marL="182875" indent="-182875">
              <a:defRPr/>
            </a:pPr>
            <a:r>
              <a:rPr lang="zh-CN" altLang="en-US" b="1" dirty="0">
                <a:cs typeface="+mn-ea"/>
                <a:sym typeface="+mn-lt"/>
              </a:rPr>
              <a:t>常用的地址码：</a:t>
            </a:r>
            <a:r>
              <a:rPr lang="en-US" altLang="zh-CN" b="1" dirty="0">
                <a:cs typeface="+mn-ea"/>
                <a:sym typeface="+mn-lt"/>
              </a:rPr>
              <a:t>Walsh</a:t>
            </a:r>
            <a:r>
              <a:rPr lang="zh-CN" altLang="en-US" b="1" dirty="0">
                <a:cs typeface="+mn-ea"/>
                <a:sym typeface="+mn-lt"/>
              </a:rPr>
              <a:t>码；</a:t>
            </a:r>
            <a:endParaRPr lang="en-US" altLang="zh-CN" b="1" dirty="0">
              <a:cs typeface="+mn-ea"/>
              <a:sym typeface="+mn-lt"/>
            </a:endParaRPr>
          </a:p>
          <a:p>
            <a:pPr marL="182875" indent="-182875">
              <a:defRPr/>
            </a:pPr>
            <a:r>
              <a:rPr lang="zh-CN" altLang="en-US" b="1" dirty="0">
                <a:cs typeface="+mn-ea"/>
                <a:sym typeface="+mn-lt"/>
              </a:rPr>
              <a:t>常用的扩频码（</a:t>
            </a:r>
            <a:r>
              <a:rPr lang="en-US" altLang="zh-CN" b="1" dirty="0">
                <a:cs typeface="+mn-ea"/>
                <a:sym typeface="+mn-lt"/>
              </a:rPr>
              <a:t>PN</a:t>
            </a:r>
            <a:r>
              <a:rPr lang="zh-CN" altLang="en-US" b="1" dirty="0">
                <a:cs typeface="+mn-ea"/>
                <a:sym typeface="+mn-lt"/>
              </a:rPr>
              <a:t>）有</a:t>
            </a:r>
            <a:r>
              <a:rPr lang="en-US" altLang="zh-CN" b="1" dirty="0">
                <a:cs typeface="+mn-ea"/>
                <a:sym typeface="+mn-lt"/>
              </a:rPr>
              <a:t>m</a:t>
            </a:r>
            <a:r>
              <a:rPr lang="zh-CN" altLang="en-US" b="1" dirty="0">
                <a:cs typeface="+mn-ea"/>
                <a:sym typeface="+mn-lt"/>
              </a:rPr>
              <a:t>序列和</a:t>
            </a:r>
            <a:r>
              <a:rPr lang="en-US" altLang="zh-CN" b="1" dirty="0">
                <a:cs typeface="+mn-ea"/>
                <a:sym typeface="+mn-lt"/>
              </a:rPr>
              <a:t>Gold </a:t>
            </a:r>
            <a:r>
              <a:rPr lang="zh-CN" altLang="en-US" b="1" dirty="0">
                <a:cs typeface="+mn-ea"/>
                <a:sym typeface="+mn-lt"/>
              </a:rPr>
              <a:t>序列两种。</a:t>
            </a:r>
          </a:p>
          <a:p>
            <a:pPr marL="182875" indent="-182875">
              <a:defRPr/>
            </a:pPr>
            <a:endParaRPr lang="zh-CN" altLang="en-US" b="1" dirty="0">
              <a:cs typeface="+mn-ea"/>
              <a:sym typeface="+mn-lt"/>
            </a:endParaRPr>
          </a:p>
          <a:p>
            <a:pPr marL="182875" indent="-182875">
              <a:defRPr/>
            </a:pPr>
            <a:endParaRPr lang="en-US" altLang="zh-CN" b="1"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4850">
                                            <p:txEl>
                                              <p:pRg st="0" end="0"/>
                                            </p:txEl>
                                          </p:spTgt>
                                        </p:tgtEl>
                                        <p:attrNameLst>
                                          <p:attrName>style.visibility</p:attrName>
                                        </p:attrNameLst>
                                      </p:cBhvr>
                                      <p:to>
                                        <p:strVal val="visible"/>
                                      </p:to>
                                    </p:set>
                                    <p:animEffect transition="in" filter="fade">
                                      <p:cBhvr>
                                        <p:cTn id="7" dur="1000"/>
                                        <p:tgtEl>
                                          <p:spTgt spid="334850">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34850">
                                            <p:txEl>
                                              <p:pRg st="1" end="1"/>
                                            </p:txEl>
                                          </p:spTgt>
                                        </p:tgtEl>
                                        <p:attrNameLst>
                                          <p:attrName>style.visibility</p:attrName>
                                        </p:attrNameLst>
                                      </p:cBhvr>
                                      <p:to>
                                        <p:strVal val="visible"/>
                                      </p:to>
                                    </p:set>
                                    <p:animEffect transition="in" filter="fade">
                                      <p:cBhvr>
                                        <p:cTn id="11" dur="1000"/>
                                        <p:tgtEl>
                                          <p:spTgt spid="334850">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34850">
                                            <p:txEl>
                                              <p:pRg st="2" end="2"/>
                                            </p:txEl>
                                          </p:spTgt>
                                        </p:tgtEl>
                                        <p:attrNameLst>
                                          <p:attrName>style.visibility</p:attrName>
                                        </p:attrNameLst>
                                      </p:cBhvr>
                                      <p:to>
                                        <p:strVal val="visible"/>
                                      </p:to>
                                    </p:set>
                                    <p:animEffect transition="in" filter="fade">
                                      <p:cBhvr>
                                        <p:cTn id="15" dur="1000"/>
                                        <p:tgtEl>
                                          <p:spTgt spid="334850">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34850">
                                            <p:txEl>
                                              <p:pRg st="3" end="3"/>
                                            </p:txEl>
                                          </p:spTgt>
                                        </p:tgtEl>
                                        <p:attrNameLst>
                                          <p:attrName>style.visibility</p:attrName>
                                        </p:attrNameLst>
                                      </p:cBhvr>
                                      <p:to>
                                        <p:strVal val="visible"/>
                                      </p:to>
                                    </p:set>
                                    <p:animEffect transition="in" filter="fade">
                                      <p:cBhvr>
                                        <p:cTn id="19" dur="1000"/>
                                        <p:tgtEl>
                                          <p:spTgt spid="334850">
                                            <p:txEl>
                                              <p:pRg st="3" end="3"/>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34850">
                                            <p:txEl>
                                              <p:pRg st="4" end="4"/>
                                            </p:txEl>
                                          </p:spTgt>
                                        </p:tgtEl>
                                        <p:attrNameLst>
                                          <p:attrName>style.visibility</p:attrName>
                                        </p:attrNameLst>
                                      </p:cBhvr>
                                      <p:to>
                                        <p:strVal val="visible"/>
                                      </p:to>
                                    </p:set>
                                    <p:animEffect transition="in" filter="fade">
                                      <p:cBhvr>
                                        <p:cTn id="23" dur="1000"/>
                                        <p:tgtEl>
                                          <p:spTgt spid="334850">
                                            <p:txEl>
                                              <p:pRg st="4" end="4"/>
                                            </p:txEl>
                                          </p:spTgt>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334850">
                                            <p:txEl>
                                              <p:pRg st="5" end="5"/>
                                            </p:txEl>
                                          </p:spTgt>
                                        </p:tgtEl>
                                        <p:attrNameLst>
                                          <p:attrName>style.visibility</p:attrName>
                                        </p:attrNameLst>
                                      </p:cBhvr>
                                      <p:to>
                                        <p:strVal val="visible"/>
                                      </p:to>
                                    </p:set>
                                    <p:animEffect transition="in" filter="fade">
                                      <p:cBhvr>
                                        <p:cTn id="27" dur="1000"/>
                                        <p:tgtEl>
                                          <p:spTgt spid="334850">
                                            <p:txEl>
                                              <p:pRg st="5" end="5"/>
                                            </p:txEl>
                                          </p:spTgt>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34850">
                                            <p:txEl>
                                              <p:pRg st="6" end="6"/>
                                            </p:txEl>
                                          </p:spTgt>
                                        </p:tgtEl>
                                        <p:attrNameLst>
                                          <p:attrName>style.visibility</p:attrName>
                                        </p:attrNameLst>
                                      </p:cBhvr>
                                      <p:to>
                                        <p:strVal val="visible"/>
                                      </p:to>
                                    </p:set>
                                    <p:animEffect transition="in" filter="fade">
                                      <p:cBhvr>
                                        <p:cTn id="31" dur="1000"/>
                                        <p:tgtEl>
                                          <p:spTgt spid="334850">
                                            <p:txEl>
                                              <p:pRg st="6" end="6"/>
                                            </p:txEl>
                                          </p:spTgt>
                                        </p:tgtEl>
                                      </p:cBhvr>
                                    </p:animEffect>
                                  </p:childTnLst>
                                </p:cTn>
                              </p:par>
                            </p:childTnLst>
                          </p:cTn>
                        </p:par>
                        <p:par>
                          <p:cTn id="32" fill="hold" nodeType="afterGroup">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34850">
                                            <p:txEl>
                                              <p:pRg st="7" end="7"/>
                                            </p:txEl>
                                          </p:spTgt>
                                        </p:tgtEl>
                                        <p:attrNameLst>
                                          <p:attrName>style.visibility</p:attrName>
                                        </p:attrNameLst>
                                      </p:cBhvr>
                                      <p:to>
                                        <p:strVal val="visible"/>
                                      </p:to>
                                    </p:set>
                                    <p:animEffect transition="in" filter="fade">
                                      <p:cBhvr>
                                        <p:cTn id="35" dur="1000"/>
                                        <p:tgtEl>
                                          <p:spTgt spid="33485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51520" y="1340768"/>
            <a:ext cx="86106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50000"/>
              </a:lnSpc>
              <a:spcBef>
                <a:spcPct val="50000"/>
              </a:spcBef>
              <a:buClrTx/>
              <a:buSzTx/>
              <a:buFontTx/>
              <a:buNone/>
            </a:pPr>
            <a:r>
              <a:rPr kumimoji="1" lang="en-US" altLang="zh-CN" b="1" dirty="0">
                <a:latin typeface="+mn-lt"/>
                <a:ea typeface="+mn-ea"/>
                <a:cs typeface="+mn-ea"/>
                <a:sym typeface="+mn-lt"/>
              </a:rPr>
              <a:t>        </a:t>
            </a:r>
            <a:r>
              <a:rPr kumimoji="1" lang="zh-CN" altLang="en-US" b="1" dirty="0">
                <a:latin typeface="+mn-lt"/>
                <a:ea typeface="+mn-ea"/>
                <a:cs typeface="+mn-ea"/>
                <a:sym typeface="+mn-lt"/>
              </a:rPr>
              <a:t>实际应用中，综合采用</a:t>
            </a:r>
            <a:r>
              <a:rPr kumimoji="1" lang="en-US" altLang="zh-CN" b="1" dirty="0">
                <a:latin typeface="+mn-lt"/>
                <a:ea typeface="+mn-ea"/>
                <a:cs typeface="+mn-ea"/>
                <a:sym typeface="+mn-lt"/>
              </a:rPr>
              <a:t>FDMA</a:t>
            </a:r>
            <a:r>
              <a:rPr kumimoji="1" lang="zh-CN" altLang="en-US" b="1" dirty="0">
                <a:latin typeface="+mn-lt"/>
                <a:ea typeface="+mn-ea"/>
                <a:cs typeface="+mn-ea"/>
                <a:sym typeface="+mn-lt"/>
              </a:rPr>
              <a:t>和</a:t>
            </a:r>
            <a:r>
              <a:rPr kumimoji="1" lang="en-US" altLang="zh-CN" b="1" dirty="0">
                <a:latin typeface="+mn-lt"/>
                <a:ea typeface="+mn-ea"/>
                <a:cs typeface="+mn-ea"/>
                <a:sym typeface="+mn-lt"/>
              </a:rPr>
              <a:t>CDMA</a:t>
            </a:r>
            <a:r>
              <a:rPr kumimoji="1" lang="zh-CN" altLang="en-US" b="1" dirty="0">
                <a:latin typeface="+mn-lt"/>
                <a:ea typeface="+mn-ea"/>
                <a:cs typeface="+mn-ea"/>
                <a:sym typeface="+mn-lt"/>
              </a:rPr>
              <a:t>技术的，即首先将总频带划分为多个频道，再将一个频道按码字分割，形成信道。</a:t>
            </a:r>
          </a:p>
          <a:p>
            <a:pPr eaLnBrk="1" hangingPunct="1">
              <a:lnSpc>
                <a:spcPct val="150000"/>
              </a:lnSpc>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CDMA</a:t>
            </a:r>
            <a:r>
              <a:rPr kumimoji="1" lang="zh-CN" altLang="en-US" b="1" dirty="0">
                <a:latin typeface="+mn-lt"/>
                <a:ea typeface="+mn-ea"/>
                <a:cs typeface="+mn-ea"/>
                <a:sym typeface="+mn-lt"/>
              </a:rPr>
              <a:t>蜂窝移动通信系统与</a:t>
            </a:r>
            <a:r>
              <a:rPr kumimoji="1" lang="en-US" altLang="zh-CN" b="1" dirty="0">
                <a:latin typeface="+mn-lt"/>
                <a:ea typeface="+mn-ea"/>
                <a:cs typeface="+mn-ea"/>
                <a:sym typeface="+mn-lt"/>
              </a:rPr>
              <a:t>FDMA</a:t>
            </a:r>
            <a:r>
              <a:rPr kumimoji="1" lang="zh-CN" altLang="en-US" b="1" dirty="0">
                <a:latin typeface="+mn-lt"/>
                <a:ea typeface="+mn-ea"/>
                <a:cs typeface="+mn-ea"/>
                <a:sym typeface="+mn-lt"/>
              </a:rPr>
              <a:t>系统或</a:t>
            </a:r>
            <a:r>
              <a:rPr kumimoji="1" lang="en-US" altLang="zh-CN" b="1" dirty="0">
                <a:latin typeface="+mn-lt"/>
                <a:ea typeface="+mn-ea"/>
                <a:cs typeface="+mn-ea"/>
                <a:sym typeface="+mn-lt"/>
              </a:rPr>
              <a:t>TDMA</a:t>
            </a:r>
            <a:r>
              <a:rPr kumimoji="1" lang="zh-CN" altLang="en-US" b="1" dirty="0">
                <a:latin typeface="+mn-lt"/>
                <a:ea typeface="+mn-ea"/>
                <a:cs typeface="+mn-ea"/>
                <a:sym typeface="+mn-lt"/>
              </a:rPr>
              <a:t>系统相比具有</a:t>
            </a:r>
            <a:r>
              <a:rPr kumimoji="1" lang="zh-CN" altLang="en-US" b="1" dirty="0">
                <a:solidFill>
                  <a:schemeClr val="accent2"/>
                </a:solidFill>
                <a:latin typeface="+mn-lt"/>
                <a:ea typeface="+mn-ea"/>
                <a:cs typeface="+mn-ea"/>
                <a:sym typeface="+mn-lt"/>
              </a:rPr>
              <a:t>更大的系统容量，更高的话音质量以及抗干扰、保密等优点</a:t>
            </a:r>
            <a:r>
              <a:rPr kumimoji="1" lang="zh-CN" altLang="en-US" b="1" dirty="0">
                <a:latin typeface="+mn-lt"/>
                <a:ea typeface="+mn-ea"/>
                <a:cs typeface="+mn-ea"/>
                <a:sym typeface="+mn-lt"/>
              </a:rPr>
              <a:t>。</a:t>
            </a:r>
          </a:p>
          <a:p>
            <a:pPr eaLnBrk="1" hangingPunct="1">
              <a:lnSpc>
                <a:spcPct val="150000"/>
              </a:lnSpc>
              <a:spcBef>
                <a:spcPct val="50000"/>
              </a:spcBef>
              <a:buClrTx/>
              <a:buSzTx/>
              <a:buFontTx/>
              <a:buNone/>
            </a:pPr>
            <a:r>
              <a:rPr kumimoji="1" lang="zh-CN" altLang="en-US" b="1" dirty="0">
                <a:latin typeface="+mn-lt"/>
                <a:ea typeface="+mn-ea"/>
                <a:cs typeface="+mn-ea"/>
                <a:sym typeface="+mn-lt"/>
              </a:rPr>
              <a:t>在第三代数字蜂窝移动通信系统中，无线传输技术采用</a:t>
            </a:r>
            <a:r>
              <a:rPr kumimoji="1" lang="en-US" altLang="zh-CN" b="1" dirty="0">
                <a:latin typeface="+mn-lt"/>
                <a:ea typeface="+mn-ea"/>
                <a:cs typeface="+mn-ea"/>
                <a:sym typeface="+mn-lt"/>
              </a:rPr>
              <a:t>CDMA</a:t>
            </a:r>
            <a:r>
              <a:rPr kumimoji="1" lang="zh-CN" altLang="en-US" b="1" dirty="0">
                <a:latin typeface="+mn-lt"/>
                <a:ea typeface="+mn-ea"/>
                <a:cs typeface="+mn-ea"/>
                <a:sym typeface="+mn-lt"/>
              </a:rPr>
              <a:t>技术。</a:t>
            </a:r>
          </a:p>
        </p:txBody>
      </p:sp>
    </p:spTree>
  </p:cSld>
  <p:clrMapOvr>
    <a:masterClrMapping/>
  </p:clrMapOvr>
  <p:transition>
    <p:zoom dir="in"/>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6898" name="Rectangle 2"/>
          <p:cNvSpPr>
            <a:spLocks noGrp="1" noChangeArrowheads="1"/>
          </p:cNvSpPr>
          <p:nvPr>
            <p:ph type="title" idx="4294967295"/>
          </p:nvPr>
        </p:nvSpPr>
        <p:spPr>
          <a:xfrm>
            <a:off x="107504" y="561922"/>
            <a:ext cx="7777163" cy="549381"/>
          </a:xfrm>
        </p:spPr>
        <p:txBody>
          <a:bodyPr>
            <a:spAutoFit/>
          </a:bodyPr>
          <a:lstStyle/>
          <a:p>
            <a:pPr>
              <a:defRPr/>
            </a:pPr>
            <a:r>
              <a:rPr lang="zh-CN" altLang="en-US" b="1" dirty="0">
                <a:latin typeface="+mn-lt"/>
                <a:ea typeface="+mn-ea"/>
                <a:cs typeface="+mn-ea"/>
                <a:sym typeface="+mn-lt"/>
              </a:rPr>
              <a:t>四</a:t>
            </a:r>
            <a:r>
              <a:rPr lang="en-US" altLang="zh-CN" b="1" dirty="0">
                <a:latin typeface="+mn-lt"/>
                <a:ea typeface="+mn-ea"/>
                <a:cs typeface="+mn-ea"/>
                <a:sym typeface="+mn-lt"/>
              </a:rPr>
              <a:t>.SDMA</a:t>
            </a:r>
          </a:p>
        </p:txBody>
      </p:sp>
      <p:sp>
        <p:nvSpPr>
          <p:cNvPr id="49155" name="Rectangle 3"/>
          <p:cNvSpPr>
            <a:spLocks noGrp="1" noChangeArrowheads="1"/>
          </p:cNvSpPr>
          <p:nvPr>
            <p:ph type="body" idx="4294967295"/>
          </p:nvPr>
        </p:nvSpPr>
        <p:spPr>
          <a:xfrm>
            <a:off x="113558" y="1556792"/>
            <a:ext cx="7772400" cy="4419600"/>
          </a:xfrm>
        </p:spPr>
        <p:txBody>
          <a:bodyPr>
            <a:normAutofit/>
          </a:bodyPr>
          <a:lstStyle/>
          <a:p>
            <a:pPr eaLnBrk="1" hangingPunct="1"/>
            <a:r>
              <a:rPr lang="zh-CN" altLang="en-US" sz="2400" b="1" dirty="0">
                <a:cs typeface="+mn-ea"/>
                <a:sym typeface="+mn-lt"/>
              </a:rPr>
              <a:t>概念：</a:t>
            </a:r>
            <a:r>
              <a:rPr lang="en-US" altLang="zh-CN" sz="2400" b="1" dirty="0">
                <a:cs typeface="+mn-ea"/>
                <a:sym typeface="+mn-lt"/>
              </a:rPr>
              <a:t>SDMA</a:t>
            </a:r>
            <a:r>
              <a:rPr lang="zh-CN" altLang="en-US" sz="2400" b="1" dirty="0">
                <a:cs typeface="+mn-ea"/>
                <a:sym typeface="+mn-lt"/>
              </a:rPr>
              <a:t>方式是通过空间的分割来区别不同的用户。</a:t>
            </a:r>
          </a:p>
          <a:p>
            <a:pPr eaLnBrk="1" hangingPunct="1"/>
            <a:r>
              <a:rPr lang="zh-CN" altLang="en-US" sz="2400" b="1" dirty="0">
                <a:cs typeface="+mn-ea"/>
                <a:sym typeface="+mn-lt"/>
              </a:rPr>
              <a:t>在移动通信中，能实现空间分割的基本技术就是采用自适应阵列天线，在不同用户方向上形成不同的波束。</a:t>
            </a:r>
            <a:r>
              <a:rPr lang="en-US" altLang="zh-CN" sz="2400" b="1" dirty="0">
                <a:cs typeface="+mn-ea"/>
                <a:sym typeface="+mn-lt"/>
              </a:rPr>
              <a:t>SDMA</a:t>
            </a:r>
            <a:r>
              <a:rPr lang="zh-CN" altLang="en-US" sz="2400" b="1" dirty="0">
                <a:cs typeface="+mn-ea"/>
                <a:sym typeface="+mn-lt"/>
              </a:rPr>
              <a:t>使用定向波束天线来服务于不同的用户，相同的频率或不同的频率都可用来服务于被天线波束覆盖的这些不同区域，扇形天线即可被看作是</a:t>
            </a:r>
            <a:r>
              <a:rPr lang="en-US" altLang="zh-CN" sz="2400" b="1" dirty="0">
                <a:cs typeface="+mn-ea"/>
                <a:sym typeface="+mn-lt"/>
              </a:rPr>
              <a:t>SDMA</a:t>
            </a:r>
            <a:r>
              <a:rPr lang="zh-CN" altLang="en-US" sz="2400" b="1" dirty="0">
                <a:cs typeface="+mn-ea"/>
                <a:sym typeface="+mn-lt"/>
              </a:rPr>
              <a:t>的一个基本方式。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6898"/>
                                        </p:tgtEl>
                                        <p:attrNameLst>
                                          <p:attrName>style.visibility</p:attrName>
                                        </p:attrNameLst>
                                      </p:cBhvr>
                                      <p:to>
                                        <p:strVal val="visible"/>
                                      </p:to>
                                    </p:set>
                                    <p:animEffect transition="in" filter="wipe(left)">
                                      <p:cBhvr>
                                        <p:cTn id="7" dur="500"/>
                                        <p:tgtEl>
                                          <p:spTgt spid="33689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155">
                                            <p:txEl>
                                              <p:pRg st="0" end="0"/>
                                            </p:txEl>
                                          </p:spTgt>
                                        </p:tgtEl>
                                        <p:attrNameLst>
                                          <p:attrName>style.visibility</p:attrName>
                                        </p:attrNameLst>
                                      </p:cBhvr>
                                      <p:to>
                                        <p:strVal val="visible"/>
                                      </p:to>
                                    </p:set>
                                    <p:animEffect transition="in" filter="fade">
                                      <p:cBhvr>
                                        <p:cTn id="11" dur="1000"/>
                                        <p:tgtEl>
                                          <p:spTgt spid="49155">
                                            <p:txEl>
                                              <p:pRg st="0" end="0"/>
                                            </p:txEl>
                                          </p:spTgt>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9155">
                                            <p:txEl>
                                              <p:pRg st="1" end="1"/>
                                            </p:txEl>
                                          </p:spTgt>
                                        </p:tgtEl>
                                        <p:attrNameLst>
                                          <p:attrName>style.visibility</p:attrName>
                                        </p:attrNameLst>
                                      </p:cBhvr>
                                      <p:to>
                                        <p:strVal val="visible"/>
                                      </p:to>
                                    </p:set>
                                    <p:animEffect transition="in" filter="fade">
                                      <p:cBhvr>
                                        <p:cTn id="15" dur="1000"/>
                                        <p:tgtEl>
                                          <p:spTgt spid="49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8" grpId="0"/>
      <p:bldP spid="49155"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2" name="Rectangle 2"/>
          <p:cNvSpPr>
            <a:spLocks noGrp="1" noChangeArrowheads="1"/>
          </p:cNvSpPr>
          <p:nvPr>
            <p:ph type="title" idx="4294967295"/>
          </p:nvPr>
        </p:nvSpPr>
        <p:spPr>
          <a:xfrm>
            <a:off x="251520" y="647594"/>
            <a:ext cx="5794375" cy="549381"/>
          </a:xfrm>
        </p:spPr>
        <p:txBody>
          <a:bodyPr>
            <a:spAutoFit/>
          </a:bodyPr>
          <a:lstStyle/>
          <a:p>
            <a:pPr>
              <a:defRPr/>
            </a:pPr>
            <a:r>
              <a:rPr lang="en-US" altLang="zh-CN" dirty="0">
                <a:latin typeface="+mn-lt"/>
                <a:ea typeface="+mn-ea"/>
                <a:cs typeface="+mn-ea"/>
                <a:sym typeface="+mn-lt"/>
              </a:rPr>
              <a:t>2.</a:t>
            </a:r>
            <a:r>
              <a:rPr lang="zh-CN" altLang="en-US" dirty="0">
                <a:latin typeface="+mn-lt"/>
                <a:ea typeface="+mn-ea"/>
                <a:cs typeface="+mn-ea"/>
                <a:sym typeface="+mn-lt"/>
              </a:rPr>
              <a:t>双工方式</a:t>
            </a:r>
          </a:p>
        </p:txBody>
      </p:sp>
      <p:sp>
        <p:nvSpPr>
          <p:cNvPr id="50179" name="Rectangle 3"/>
          <p:cNvSpPr>
            <a:spLocks noGrp="1" noChangeArrowheads="1"/>
          </p:cNvSpPr>
          <p:nvPr>
            <p:ph type="body" idx="4294967295"/>
          </p:nvPr>
        </p:nvSpPr>
        <p:spPr>
          <a:xfrm>
            <a:off x="0" y="1628800"/>
            <a:ext cx="8686800" cy="4114800"/>
          </a:xfrm>
        </p:spPr>
        <p:txBody>
          <a:bodyPr/>
          <a:lstStyle/>
          <a:p>
            <a:pPr eaLnBrk="1" hangingPunct="1"/>
            <a:r>
              <a:rPr lang="zh-CN" altLang="en-US" sz="2800" b="1" dirty="0">
                <a:cs typeface="+mn-ea"/>
                <a:sym typeface="+mn-lt"/>
              </a:rPr>
              <a:t>移动通信的</a:t>
            </a:r>
            <a:r>
              <a:rPr lang="zh-CN" altLang="en-US" sz="2800" b="1" dirty="0">
                <a:solidFill>
                  <a:srgbClr val="FF66FF"/>
                </a:solidFill>
                <a:cs typeface="+mn-ea"/>
                <a:sym typeface="+mn-lt"/>
              </a:rPr>
              <a:t>工作方式</a:t>
            </a:r>
            <a:r>
              <a:rPr lang="zh-CN" altLang="en-US" sz="2800" b="1" dirty="0">
                <a:cs typeface="+mn-ea"/>
                <a:sym typeface="+mn-lt"/>
              </a:rPr>
              <a:t>可分为：</a:t>
            </a:r>
          </a:p>
          <a:p>
            <a:pPr lvl="1" eaLnBrk="1" hangingPunct="1"/>
            <a:r>
              <a:rPr lang="zh-CN" altLang="en-US" sz="2400" b="1" dirty="0">
                <a:cs typeface="+mn-ea"/>
                <a:sym typeface="+mn-lt"/>
              </a:rPr>
              <a:t>    单向通信方式   如：无线寻呼</a:t>
            </a:r>
          </a:p>
          <a:p>
            <a:pPr lvl="1" eaLnBrk="1" hangingPunct="1"/>
            <a:r>
              <a:rPr lang="zh-CN" altLang="en-US" sz="2400" b="1" dirty="0">
                <a:cs typeface="+mn-ea"/>
                <a:sym typeface="+mn-lt"/>
              </a:rPr>
              <a:t>    双向通信方式：</a:t>
            </a:r>
          </a:p>
          <a:p>
            <a:pPr lvl="2" eaLnBrk="1" hangingPunct="1"/>
            <a:r>
              <a:rPr lang="zh-CN" altLang="en-US" sz="2000" b="1" dirty="0">
                <a:cs typeface="+mn-ea"/>
                <a:sym typeface="+mn-lt"/>
              </a:rPr>
              <a:t>单工通信方式</a:t>
            </a:r>
          </a:p>
          <a:p>
            <a:pPr lvl="2" eaLnBrk="1" hangingPunct="1"/>
            <a:r>
              <a:rPr lang="zh-CN" altLang="en-US" sz="2000" b="1" dirty="0">
                <a:cs typeface="+mn-ea"/>
                <a:sym typeface="+mn-lt"/>
              </a:rPr>
              <a:t>双工通信方式</a:t>
            </a:r>
            <a:r>
              <a:rPr lang="en-US" altLang="zh-CN" sz="2000" b="1" dirty="0">
                <a:cs typeface="+mn-ea"/>
                <a:sym typeface="+mn-lt"/>
              </a:rPr>
              <a:t>:</a:t>
            </a:r>
            <a:r>
              <a:rPr lang="zh-CN" altLang="en-US" sz="2000" b="1" dirty="0">
                <a:cs typeface="+mn-ea"/>
                <a:sym typeface="+mn-lt"/>
              </a:rPr>
              <a:t>频分双工（</a:t>
            </a:r>
            <a:r>
              <a:rPr lang="en-US" altLang="zh-CN" sz="2000" b="1" dirty="0">
                <a:cs typeface="+mn-ea"/>
                <a:sym typeface="+mn-lt"/>
              </a:rPr>
              <a:t>FDD</a:t>
            </a:r>
            <a:r>
              <a:rPr lang="zh-CN" altLang="en-US" sz="2000" b="1" dirty="0">
                <a:cs typeface="+mn-ea"/>
                <a:sym typeface="+mn-lt"/>
              </a:rPr>
              <a:t>）如：</a:t>
            </a:r>
            <a:r>
              <a:rPr lang="en-US" altLang="zh-CN" sz="2000" b="1" dirty="0">
                <a:cs typeface="+mn-ea"/>
                <a:sym typeface="+mn-lt"/>
              </a:rPr>
              <a:t>GSM</a:t>
            </a:r>
            <a:r>
              <a:rPr lang="zh-CN" altLang="en-US" sz="2000" b="1" dirty="0">
                <a:cs typeface="+mn-ea"/>
                <a:sym typeface="+mn-lt"/>
              </a:rPr>
              <a:t>、						                               </a:t>
            </a:r>
            <a:r>
              <a:rPr lang="en-US" altLang="zh-CN" sz="2000" b="1" dirty="0">
                <a:cs typeface="+mn-ea"/>
                <a:sym typeface="+mn-lt"/>
              </a:rPr>
              <a:t>IS-95</a:t>
            </a:r>
            <a:r>
              <a:rPr lang="en-US" altLang="zh-CN" sz="2000" dirty="0">
                <a:cs typeface="+mn-ea"/>
                <a:sym typeface="+mn-lt"/>
              </a:rPr>
              <a:t>CDMA</a:t>
            </a:r>
            <a:endParaRPr lang="en-US" altLang="zh-CN" sz="2000" b="1" dirty="0">
              <a:cs typeface="+mn-ea"/>
              <a:sym typeface="+mn-lt"/>
            </a:endParaRPr>
          </a:p>
          <a:p>
            <a:pPr lvl="2" eaLnBrk="1" hangingPunct="1"/>
            <a:r>
              <a:rPr lang="zh-CN" altLang="en-US" sz="2000" b="1" dirty="0">
                <a:cs typeface="+mn-ea"/>
                <a:sym typeface="+mn-lt"/>
              </a:rPr>
              <a:t>时分双工（</a:t>
            </a:r>
            <a:r>
              <a:rPr lang="en-US" altLang="zh-CN" sz="2000" b="1" dirty="0">
                <a:cs typeface="+mn-ea"/>
                <a:sym typeface="+mn-lt"/>
              </a:rPr>
              <a:t>TDD</a:t>
            </a:r>
            <a:r>
              <a:rPr lang="zh-CN" altLang="en-US" sz="2000" b="1" dirty="0">
                <a:cs typeface="+mn-ea"/>
                <a:sym typeface="+mn-lt"/>
              </a:rPr>
              <a:t>）如：</a:t>
            </a:r>
            <a:r>
              <a:rPr lang="en-US" altLang="zh-CN" sz="2000" b="1" dirty="0">
                <a:cs typeface="+mn-ea"/>
                <a:sym typeface="+mn-lt"/>
              </a:rPr>
              <a:t>TD-SCDMA</a:t>
            </a:r>
            <a:r>
              <a:rPr lang="zh-CN" altLang="en-US" sz="2000" b="1" dirty="0">
                <a:cs typeface="+mn-ea"/>
                <a:sym typeface="+mn-lt"/>
              </a:rPr>
              <a:t>、</a:t>
            </a:r>
            <a:r>
              <a:rPr lang="en-US" altLang="zh-CN" sz="2000" b="1" dirty="0">
                <a:cs typeface="+mn-ea"/>
                <a:sym typeface="+mn-lt"/>
              </a:rPr>
              <a:t>PHS  </a:t>
            </a:r>
          </a:p>
          <a:p>
            <a:pPr lvl="2" eaLnBrk="1" hangingPunct="1"/>
            <a:r>
              <a:rPr lang="zh-CN" altLang="en-US" sz="2000" b="1" dirty="0">
                <a:cs typeface="+mn-ea"/>
                <a:sym typeface="+mn-lt"/>
              </a:rPr>
              <a:t>半双工通信方式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7922"/>
                                        </p:tgtEl>
                                        <p:attrNameLst>
                                          <p:attrName>style.visibility</p:attrName>
                                        </p:attrNameLst>
                                      </p:cBhvr>
                                      <p:to>
                                        <p:strVal val="visible"/>
                                      </p:to>
                                    </p:set>
                                    <p:animEffect transition="in" filter="wipe(left)">
                                      <p:cBhvr>
                                        <p:cTn id="7" dur="500"/>
                                        <p:tgtEl>
                                          <p:spTgt spid="33792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179">
                                            <p:txEl>
                                              <p:pRg st="0" end="0"/>
                                            </p:txEl>
                                          </p:spTgt>
                                        </p:tgtEl>
                                        <p:attrNameLst>
                                          <p:attrName>style.visibility</p:attrName>
                                        </p:attrNameLst>
                                      </p:cBhvr>
                                      <p:to>
                                        <p:strVal val="visible"/>
                                      </p:to>
                                    </p:set>
                                    <p:animEffect transition="in" filter="fade">
                                      <p:cBhvr>
                                        <p:cTn id="11" dur="1000"/>
                                        <p:tgtEl>
                                          <p:spTgt spid="50179">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0179">
                                            <p:txEl>
                                              <p:pRg st="1" end="1"/>
                                            </p:txEl>
                                          </p:spTgt>
                                        </p:tgtEl>
                                        <p:attrNameLst>
                                          <p:attrName>style.visibility</p:attrName>
                                        </p:attrNameLst>
                                      </p:cBhvr>
                                      <p:to>
                                        <p:strVal val="visible"/>
                                      </p:to>
                                    </p:set>
                                    <p:animEffect transition="in" filter="fade">
                                      <p:cBhvr>
                                        <p:cTn id="14" dur="1000"/>
                                        <p:tgtEl>
                                          <p:spTgt spid="50179">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fade">
                                      <p:cBhvr>
                                        <p:cTn id="17" dur="1000"/>
                                        <p:tgtEl>
                                          <p:spTgt spid="5017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0179">
                                            <p:txEl>
                                              <p:pRg st="3" end="3"/>
                                            </p:txEl>
                                          </p:spTgt>
                                        </p:tgtEl>
                                        <p:attrNameLst>
                                          <p:attrName>style.visibility</p:attrName>
                                        </p:attrNameLst>
                                      </p:cBhvr>
                                      <p:to>
                                        <p:strVal val="visible"/>
                                      </p:to>
                                    </p:set>
                                    <p:animEffect transition="in" filter="fade">
                                      <p:cBhvr>
                                        <p:cTn id="20" dur="1000"/>
                                        <p:tgtEl>
                                          <p:spTgt spid="5017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179">
                                            <p:txEl>
                                              <p:pRg st="4" end="4"/>
                                            </p:txEl>
                                          </p:spTgt>
                                        </p:tgtEl>
                                        <p:attrNameLst>
                                          <p:attrName>style.visibility</p:attrName>
                                        </p:attrNameLst>
                                      </p:cBhvr>
                                      <p:to>
                                        <p:strVal val="visible"/>
                                      </p:to>
                                    </p:set>
                                    <p:animEffect transition="in" filter="fade">
                                      <p:cBhvr>
                                        <p:cTn id="23" dur="1000"/>
                                        <p:tgtEl>
                                          <p:spTgt spid="5017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179">
                                            <p:txEl>
                                              <p:pRg st="5" end="5"/>
                                            </p:txEl>
                                          </p:spTgt>
                                        </p:tgtEl>
                                        <p:attrNameLst>
                                          <p:attrName>style.visibility</p:attrName>
                                        </p:attrNameLst>
                                      </p:cBhvr>
                                      <p:to>
                                        <p:strVal val="visible"/>
                                      </p:to>
                                    </p:set>
                                    <p:animEffect transition="in" filter="fade">
                                      <p:cBhvr>
                                        <p:cTn id="26" dur="1000"/>
                                        <p:tgtEl>
                                          <p:spTgt spid="5017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0179">
                                            <p:txEl>
                                              <p:pRg st="6" end="6"/>
                                            </p:txEl>
                                          </p:spTgt>
                                        </p:tgtEl>
                                        <p:attrNameLst>
                                          <p:attrName>style.visibility</p:attrName>
                                        </p:attrNameLst>
                                      </p:cBhvr>
                                      <p:to>
                                        <p:strVal val="visible"/>
                                      </p:to>
                                    </p:set>
                                    <p:animEffect transition="in" filter="fade">
                                      <p:cBhvr>
                                        <p:cTn id="29" dur="1000"/>
                                        <p:tgtEl>
                                          <p:spTgt spid="501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2" grpId="0"/>
      <p:bldP spid="5017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ChangeArrowheads="1"/>
          </p:cNvSpPr>
          <p:nvPr/>
        </p:nvSpPr>
        <p:spPr bwMode="auto">
          <a:xfrm>
            <a:off x="4884741" y="1520828"/>
            <a:ext cx="2911475" cy="1116013"/>
          </a:xfrm>
          <a:prstGeom prst="foldedCorner">
            <a:avLst>
              <a:gd name="adj" fmla="val 10713"/>
            </a:avLst>
          </a:prstGeom>
          <a:gradFill rotWithShape="0">
            <a:gsLst>
              <a:gs pos="0">
                <a:srgbClr val="412900"/>
              </a:gs>
              <a:gs pos="50000">
                <a:srgbClr val="C27C00"/>
              </a:gs>
              <a:gs pos="100000">
                <a:srgbClr val="412900"/>
              </a:gs>
            </a:gsLst>
            <a:lin ang="2700000" scaled="1"/>
          </a:gradFill>
          <a:ln w="28575">
            <a:solidFill>
              <a:srgbClr val="FFB735"/>
            </a:solidFill>
            <a:round/>
            <a:headEnd type="none" w="sm" len="sm"/>
            <a:tailEnd type="none" w="sm" len="sm"/>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endParaRPr kumimoji="1" lang="zh-CN" altLang="zh-CN" b="1">
              <a:latin typeface="+mn-lt"/>
              <a:ea typeface="+mn-ea"/>
              <a:cs typeface="+mn-ea"/>
              <a:sym typeface="+mn-lt"/>
            </a:endParaRPr>
          </a:p>
        </p:txBody>
      </p:sp>
      <p:sp>
        <p:nvSpPr>
          <p:cNvPr id="75779" name="Text Box 3"/>
          <p:cNvSpPr txBox="1">
            <a:spLocks noChangeArrowheads="1"/>
          </p:cNvSpPr>
          <p:nvPr/>
        </p:nvSpPr>
        <p:spPr bwMode="auto">
          <a:xfrm>
            <a:off x="5000627" y="1555752"/>
            <a:ext cx="309403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just" eaLnBrk="1" hangingPunct="1">
              <a:spcBef>
                <a:spcPct val="50000"/>
              </a:spcBef>
              <a:buClrTx/>
              <a:buSzTx/>
              <a:buFontTx/>
              <a:buNone/>
            </a:pPr>
            <a:r>
              <a:rPr kumimoji="1" lang="en-US" altLang="zh-CN" b="1">
                <a:latin typeface="+mn-lt"/>
                <a:ea typeface="+mn-ea"/>
                <a:cs typeface="+mn-ea"/>
                <a:sym typeface="+mn-lt"/>
              </a:rPr>
              <a:t>Downlink (in GSM)</a:t>
            </a:r>
          </a:p>
          <a:p>
            <a:pPr algn="just" eaLnBrk="1" hangingPunct="1">
              <a:spcBef>
                <a:spcPct val="50000"/>
              </a:spcBef>
              <a:buClrTx/>
              <a:buSzTx/>
              <a:buFontTx/>
              <a:buNone/>
            </a:pPr>
            <a:r>
              <a:rPr kumimoji="1" lang="en-US" altLang="zh-CN" b="1">
                <a:latin typeface="+mn-lt"/>
                <a:ea typeface="+mn-ea"/>
                <a:cs typeface="+mn-ea"/>
                <a:sym typeface="+mn-lt"/>
              </a:rPr>
              <a:t>Forward (in CDMA)</a:t>
            </a:r>
          </a:p>
        </p:txBody>
      </p:sp>
      <p:sp>
        <p:nvSpPr>
          <p:cNvPr id="75780" name="AutoShape 4"/>
          <p:cNvSpPr>
            <a:spLocks noChangeArrowheads="1"/>
          </p:cNvSpPr>
          <p:nvPr/>
        </p:nvSpPr>
        <p:spPr bwMode="auto">
          <a:xfrm rot="1600214">
            <a:off x="2200278" y="3036891"/>
            <a:ext cx="5160963" cy="325437"/>
          </a:xfrm>
          <a:prstGeom prst="rightArrow">
            <a:avLst>
              <a:gd name="adj1" fmla="val 50000"/>
              <a:gd name="adj2" fmla="val 396464"/>
            </a:avLst>
          </a:prstGeom>
          <a:solidFill>
            <a:srgbClr val="CC6600"/>
          </a:solidFill>
          <a:ln w="9525">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75781" name="AutoShape 5"/>
          <p:cNvSpPr>
            <a:spLocks noChangeArrowheads="1"/>
          </p:cNvSpPr>
          <p:nvPr/>
        </p:nvSpPr>
        <p:spPr bwMode="auto">
          <a:xfrm rot="12410654">
            <a:off x="2033590" y="3433766"/>
            <a:ext cx="5157787" cy="306387"/>
          </a:xfrm>
          <a:prstGeom prst="rightArrow">
            <a:avLst>
              <a:gd name="adj1" fmla="val 50000"/>
              <a:gd name="adj2" fmla="val 420856"/>
            </a:avLst>
          </a:prstGeom>
          <a:solidFill>
            <a:srgbClr val="3399FF"/>
          </a:solidFill>
          <a:ln w="9525">
            <a:solidFill>
              <a:srgbClr val="3399FF"/>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75782" name="AutoShape 6"/>
          <p:cNvSpPr>
            <a:spLocks noChangeArrowheads="1"/>
          </p:cNvSpPr>
          <p:nvPr/>
        </p:nvSpPr>
        <p:spPr bwMode="auto">
          <a:xfrm>
            <a:off x="2720978" y="4799016"/>
            <a:ext cx="2835275" cy="1222375"/>
          </a:xfrm>
          <a:prstGeom prst="foldedCorner">
            <a:avLst>
              <a:gd name="adj" fmla="val 10713"/>
            </a:avLst>
          </a:prstGeom>
          <a:solidFill>
            <a:srgbClr val="3399FF"/>
          </a:solidFill>
          <a:ln w="28575">
            <a:solidFill>
              <a:srgbClr val="3399FF"/>
            </a:solidFill>
            <a:round/>
            <a:headEnd type="none" w="sm" len="sm"/>
            <a:tailEnd type="none" w="sm" len="sm"/>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endParaRPr kumimoji="1" lang="zh-CN" altLang="zh-CN" b="1">
              <a:latin typeface="+mn-lt"/>
              <a:ea typeface="+mn-ea"/>
              <a:cs typeface="+mn-ea"/>
              <a:sym typeface="+mn-lt"/>
            </a:endParaRPr>
          </a:p>
        </p:txBody>
      </p:sp>
      <p:sp>
        <p:nvSpPr>
          <p:cNvPr id="75783" name="Text Box 7"/>
          <p:cNvSpPr txBox="1">
            <a:spLocks noChangeArrowheads="1"/>
          </p:cNvSpPr>
          <p:nvPr/>
        </p:nvSpPr>
        <p:spPr bwMode="auto">
          <a:xfrm>
            <a:off x="2773366" y="4870452"/>
            <a:ext cx="30956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just" eaLnBrk="1" hangingPunct="1">
              <a:spcBef>
                <a:spcPct val="50000"/>
              </a:spcBef>
              <a:buClrTx/>
              <a:buSzTx/>
              <a:buFontTx/>
              <a:buNone/>
            </a:pPr>
            <a:r>
              <a:rPr kumimoji="1" lang="en-US" altLang="zh-CN" b="1">
                <a:latin typeface="+mn-lt"/>
                <a:ea typeface="+mn-ea"/>
                <a:cs typeface="+mn-ea"/>
                <a:sym typeface="+mn-lt"/>
              </a:rPr>
              <a:t>Uplink (in GSM)</a:t>
            </a:r>
          </a:p>
          <a:p>
            <a:pPr algn="just" eaLnBrk="1" hangingPunct="1">
              <a:spcBef>
                <a:spcPct val="50000"/>
              </a:spcBef>
              <a:buClrTx/>
              <a:buSzTx/>
              <a:buFontTx/>
              <a:buNone/>
            </a:pPr>
            <a:r>
              <a:rPr kumimoji="1" lang="en-US" altLang="zh-CN" b="1">
                <a:latin typeface="+mn-lt"/>
                <a:ea typeface="+mn-ea"/>
                <a:cs typeface="+mn-ea"/>
                <a:sym typeface="+mn-lt"/>
              </a:rPr>
              <a:t>Reverse (in CDMA)</a:t>
            </a:r>
          </a:p>
        </p:txBody>
      </p:sp>
      <p:grpSp>
        <p:nvGrpSpPr>
          <p:cNvPr id="75784" name="Group 11"/>
          <p:cNvGrpSpPr>
            <a:grpSpLocks/>
          </p:cNvGrpSpPr>
          <p:nvPr/>
        </p:nvGrpSpPr>
        <p:grpSpPr bwMode="auto">
          <a:xfrm>
            <a:off x="784228" y="1341441"/>
            <a:ext cx="1228725" cy="3851275"/>
            <a:chOff x="2731" y="2544"/>
            <a:chExt cx="204" cy="493"/>
          </a:xfrm>
        </p:grpSpPr>
        <p:grpSp>
          <p:nvGrpSpPr>
            <p:cNvPr id="75787" name="Group 12"/>
            <p:cNvGrpSpPr>
              <a:grpSpLocks/>
            </p:cNvGrpSpPr>
            <p:nvPr/>
          </p:nvGrpSpPr>
          <p:grpSpPr bwMode="auto">
            <a:xfrm>
              <a:off x="2736" y="2597"/>
              <a:ext cx="199" cy="440"/>
              <a:chOff x="3309" y="2339"/>
              <a:chExt cx="282" cy="869"/>
            </a:xfrm>
          </p:grpSpPr>
          <p:sp>
            <p:nvSpPr>
              <p:cNvPr id="75794" name="Line 13"/>
              <p:cNvSpPr>
                <a:spLocks noChangeShapeType="1"/>
              </p:cNvSpPr>
              <p:nvPr/>
            </p:nvSpPr>
            <p:spPr bwMode="auto">
              <a:xfrm>
                <a:off x="3468" y="2400"/>
                <a:ext cx="112" cy="796"/>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795" name="Line 14"/>
              <p:cNvSpPr>
                <a:spLocks noChangeShapeType="1"/>
              </p:cNvSpPr>
              <p:nvPr/>
            </p:nvSpPr>
            <p:spPr bwMode="auto">
              <a:xfrm flipH="1">
                <a:off x="3341" y="2400"/>
                <a:ext cx="103" cy="796"/>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796" name="Line 15"/>
              <p:cNvSpPr>
                <a:spLocks noChangeShapeType="1"/>
              </p:cNvSpPr>
              <p:nvPr/>
            </p:nvSpPr>
            <p:spPr bwMode="auto">
              <a:xfrm flipH="1">
                <a:off x="3309" y="2391"/>
                <a:ext cx="125" cy="719"/>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797" name="Line 16"/>
              <p:cNvSpPr>
                <a:spLocks noChangeShapeType="1"/>
              </p:cNvSpPr>
              <p:nvPr/>
            </p:nvSpPr>
            <p:spPr bwMode="auto">
              <a:xfrm>
                <a:off x="3456" y="2365"/>
                <a:ext cx="0" cy="1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798" name="Line 17"/>
              <p:cNvSpPr>
                <a:spLocks noChangeShapeType="1"/>
              </p:cNvSpPr>
              <p:nvPr/>
            </p:nvSpPr>
            <p:spPr bwMode="auto">
              <a:xfrm flipH="1">
                <a:off x="3433" y="2361"/>
                <a:ext cx="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799" name="Line 18"/>
              <p:cNvSpPr>
                <a:spLocks noChangeShapeType="1"/>
              </p:cNvSpPr>
              <p:nvPr/>
            </p:nvSpPr>
            <p:spPr bwMode="auto">
              <a:xfrm flipH="1">
                <a:off x="3428" y="2365"/>
                <a:ext cx="13" cy="1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00" name="Line 19"/>
              <p:cNvSpPr>
                <a:spLocks noChangeShapeType="1"/>
              </p:cNvSpPr>
              <p:nvPr/>
            </p:nvSpPr>
            <p:spPr bwMode="auto">
              <a:xfrm>
                <a:off x="3436" y="2383"/>
                <a:ext cx="16"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01" name="Line 20"/>
              <p:cNvSpPr>
                <a:spLocks noChangeShapeType="1"/>
              </p:cNvSpPr>
              <p:nvPr/>
            </p:nvSpPr>
            <p:spPr bwMode="auto">
              <a:xfrm flipV="1">
                <a:off x="3427" y="2354"/>
                <a:ext cx="5" cy="2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02" name="Line 21"/>
              <p:cNvSpPr>
                <a:spLocks noChangeShapeType="1"/>
              </p:cNvSpPr>
              <p:nvPr/>
            </p:nvSpPr>
            <p:spPr bwMode="auto">
              <a:xfrm>
                <a:off x="3444" y="2365"/>
                <a:ext cx="0" cy="1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03" name="Line 22"/>
              <p:cNvSpPr>
                <a:spLocks noChangeShapeType="1"/>
              </p:cNvSpPr>
              <p:nvPr/>
            </p:nvSpPr>
            <p:spPr bwMode="auto">
              <a:xfrm flipH="1" flipV="1">
                <a:off x="3440" y="2339"/>
                <a:ext cx="20" cy="3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04" name="Line 23"/>
              <p:cNvSpPr>
                <a:spLocks noChangeShapeType="1"/>
              </p:cNvSpPr>
              <p:nvPr/>
            </p:nvSpPr>
            <p:spPr bwMode="auto">
              <a:xfrm flipH="1">
                <a:off x="3433" y="2345"/>
                <a:ext cx="13" cy="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05" name="Line 24"/>
              <p:cNvSpPr>
                <a:spLocks noChangeShapeType="1"/>
              </p:cNvSpPr>
              <p:nvPr/>
            </p:nvSpPr>
            <p:spPr bwMode="auto">
              <a:xfrm flipH="1" flipV="1">
                <a:off x="3368" y="3060"/>
                <a:ext cx="223" cy="14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06" name="Line 25"/>
              <p:cNvSpPr>
                <a:spLocks noChangeShapeType="1"/>
              </p:cNvSpPr>
              <p:nvPr/>
            </p:nvSpPr>
            <p:spPr bwMode="auto">
              <a:xfrm flipV="1">
                <a:off x="3376" y="2958"/>
                <a:ext cx="168" cy="11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07" name="Line 26"/>
              <p:cNvSpPr>
                <a:spLocks noChangeShapeType="1"/>
              </p:cNvSpPr>
              <p:nvPr/>
            </p:nvSpPr>
            <p:spPr bwMode="auto">
              <a:xfrm flipH="1" flipV="1">
                <a:off x="3383" y="2874"/>
                <a:ext cx="169" cy="9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08" name="Line 27"/>
              <p:cNvSpPr>
                <a:spLocks noChangeShapeType="1"/>
              </p:cNvSpPr>
              <p:nvPr/>
            </p:nvSpPr>
            <p:spPr bwMode="auto">
              <a:xfrm flipV="1">
                <a:off x="3391" y="2809"/>
                <a:ext cx="128" cy="7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09" name="Line 28"/>
              <p:cNvSpPr>
                <a:spLocks noChangeShapeType="1"/>
              </p:cNvSpPr>
              <p:nvPr/>
            </p:nvSpPr>
            <p:spPr bwMode="auto">
              <a:xfrm flipH="1" flipV="1">
                <a:off x="3398" y="2738"/>
                <a:ext cx="129" cy="7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10" name="Line 29"/>
              <p:cNvSpPr>
                <a:spLocks noChangeShapeType="1"/>
              </p:cNvSpPr>
              <p:nvPr/>
            </p:nvSpPr>
            <p:spPr bwMode="auto">
              <a:xfrm flipV="1">
                <a:off x="3406" y="2682"/>
                <a:ext cx="91" cy="6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11" name="Line 30"/>
              <p:cNvSpPr>
                <a:spLocks noChangeShapeType="1"/>
              </p:cNvSpPr>
              <p:nvPr/>
            </p:nvSpPr>
            <p:spPr bwMode="auto">
              <a:xfrm flipH="1" flipV="1">
                <a:off x="3410" y="2630"/>
                <a:ext cx="95"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12" name="Line 31"/>
              <p:cNvSpPr>
                <a:spLocks noChangeShapeType="1"/>
              </p:cNvSpPr>
              <p:nvPr/>
            </p:nvSpPr>
            <p:spPr bwMode="auto">
              <a:xfrm flipV="1">
                <a:off x="3418" y="2581"/>
                <a:ext cx="66" cy="5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13" name="Line 32"/>
              <p:cNvSpPr>
                <a:spLocks noChangeShapeType="1"/>
              </p:cNvSpPr>
              <p:nvPr/>
            </p:nvSpPr>
            <p:spPr bwMode="auto">
              <a:xfrm flipH="1" flipV="1">
                <a:off x="3418" y="2547"/>
                <a:ext cx="74" cy="4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14" name="Line 33"/>
              <p:cNvSpPr>
                <a:spLocks noChangeShapeType="1"/>
              </p:cNvSpPr>
              <p:nvPr/>
            </p:nvSpPr>
            <p:spPr bwMode="auto">
              <a:xfrm flipV="1">
                <a:off x="3426" y="2512"/>
                <a:ext cx="49" cy="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15" name="Line 34"/>
              <p:cNvSpPr>
                <a:spLocks noChangeShapeType="1"/>
              </p:cNvSpPr>
              <p:nvPr/>
            </p:nvSpPr>
            <p:spPr bwMode="auto">
              <a:xfrm flipH="1" flipV="1">
                <a:off x="3423" y="2483"/>
                <a:ext cx="60" cy="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16" name="Line 35"/>
              <p:cNvSpPr>
                <a:spLocks noChangeShapeType="1"/>
              </p:cNvSpPr>
              <p:nvPr/>
            </p:nvSpPr>
            <p:spPr bwMode="auto">
              <a:xfrm flipV="1">
                <a:off x="3431" y="2459"/>
                <a:ext cx="31"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17" name="Line 36"/>
              <p:cNvSpPr>
                <a:spLocks noChangeShapeType="1"/>
              </p:cNvSpPr>
              <p:nvPr/>
            </p:nvSpPr>
            <p:spPr bwMode="auto">
              <a:xfrm flipH="1" flipV="1">
                <a:off x="3428" y="2436"/>
                <a:ext cx="42" cy="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18" name="Line 37"/>
              <p:cNvSpPr>
                <a:spLocks noChangeShapeType="1"/>
              </p:cNvSpPr>
              <p:nvPr/>
            </p:nvSpPr>
            <p:spPr bwMode="auto">
              <a:xfrm flipV="1">
                <a:off x="3436" y="2412"/>
                <a:ext cx="19"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19" name="Line 38"/>
              <p:cNvSpPr>
                <a:spLocks noChangeShapeType="1"/>
              </p:cNvSpPr>
              <p:nvPr/>
            </p:nvSpPr>
            <p:spPr bwMode="auto">
              <a:xfrm flipH="1" flipV="1">
                <a:off x="3433" y="2393"/>
                <a:ext cx="30" cy="2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20" name="Line 39"/>
              <p:cNvSpPr>
                <a:spLocks noChangeShapeType="1"/>
              </p:cNvSpPr>
              <p:nvPr/>
            </p:nvSpPr>
            <p:spPr bwMode="auto">
              <a:xfrm flipV="1">
                <a:off x="3441" y="2384"/>
                <a:ext cx="9" cy="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21" name="Line 40"/>
              <p:cNvSpPr>
                <a:spLocks noChangeShapeType="1"/>
              </p:cNvSpPr>
              <p:nvPr/>
            </p:nvSpPr>
            <p:spPr bwMode="auto">
              <a:xfrm>
                <a:off x="3441" y="2385"/>
                <a:ext cx="9" cy="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22" name="Line 41"/>
              <p:cNvSpPr>
                <a:spLocks noChangeShapeType="1"/>
              </p:cNvSpPr>
              <p:nvPr/>
            </p:nvSpPr>
            <p:spPr bwMode="auto">
              <a:xfrm flipH="1">
                <a:off x="3428" y="2401"/>
                <a:ext cx="30" cy="1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23" name="Line 42"/>
              <p:cNvSpPr>
                <a:spLocks noChangeShapeType="1"/>
              </p:cNvSpPr>
              <p:nvPr/>
            </p:nvSpPr>
            <p:spPr bwMode="auto">
              <a:xfrm>
                <a:off x="3436" y="2424"/>
                <a:ext cx="24" cy="1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24" name="Line 43"/>
              <p:cNvSpPr>
                <a:spLocks noChangeShapeType="1"/>
              </p:cNvSpPr>
              <p:nvPr/>
            </p:nvSpPr>
            <p:spPr bwMode="auto">
              <a:xfrm flipH="1">
                <a:off x="3428" y="2442"/>
                <a:ext cx="40" cy="1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25" name="Line 44"/>
              <p:cNvSpPr>
                <a:spLocks noChangeShapeType="1"/>
              </p:cNvSpPr>
              <p:nvPr/>
            </p:nvSpPr>
            <p:spPr bwMode="auto">
              <a:xfrm>
                <a:off x="3436" y="2469"/>
                <a:ext cx="29" cy="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26" name="Line 45"/>
              <p:cNvSpPr>
                <a:spLocks noChangeShapeType="1"/>
              </p:cNvSpPr>
              <p:nvPr/>
            </p:nvSpPr>
            <p:spPr bwMode="auto">
              <a:xfrm flipH="1">
                <a:off x="3418" y="2491"/>
                <a:ext cx="55" cy="2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27" name="Line 46"/>
              <p:cNvSpPr>
                <a:spLocks noChangeShapeType="1"/>
              </p:cNvSpPr>
              <p:nvPr/>
            </p:nvSpPr>
            <p:spPr bwMode="auto">
              <a:xfrm>
                <a:off x="3426" y="2525"/>
                <a:ext cx="49" cy="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28" name="Line 47"/>
              <p:cNvSpPr>
                <a:spLocks noChangeShapeType="1"/>
              </p:cNvSpPr>
              <p:nvPr/>
            </p:nvSpPr>
            <p:spPr bwMode="auto">
              <a:xfrm flipH="1">
                <a:off x="3415" y="2553"/>
                <a:ext cx="68" cy="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29" name="Line 48"/>
              <p:cNvSpPr>
                <a:spLocks noChangeShapeType="1"/>
              </p:cNvSpPr>
              <p:nvPr/>
            </p:nvSpPr>
            <p:spPr bwMode="auto">
              <a:xfrm>
                <a:off x="3423" y="2595"/>
                <a:ext cx="66" cy="3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30" name="Line 49"/>
              <p:cNvSpPr>
                <a:spLocks noChangeShapeType="1"/>
              </p:cNvSpPr>
              <p:nvPr/>
            </p:nvSpPr>
            <p:spPr bwMode="auto">
              <a:xfrm flipH="1">
                <a:off x="3405" y="2638"/>
                <a:ext cx="92" cy="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31" name="Line 50"/>
              <p:cNvSpPr>
                <a:spLocks noChangeShapeType="1"/>
              </p:cNvSpPr>
              <p:nvPr/>
            </p:nvSpPr>
            <p:spPr bwMode="auto">
              <a:xfrm>
                <a:off x="3413" y="2690"/>
                <a:ext cx="96"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32" name="Line 51"/>
              <p:cNvSpPr>
                <a:spLocks noChangeShapeType="1"/>
              </p:cNvSpPr>
              <p:nvPr/>
            </p:nvSpPr>
            <p:spPr bwMode="auto">
              <a:xfrm flipH="1">
                <a:off x="3391" y="2744"/>
                <a:ext cx="126"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33" name="Line 52"/>
              <p:cNvSpPr>
                <a:spLocks noChangeShapeType="1"/>
              </p:cNvSpPr>
              <p:nvPr/>
            </p:nvSpPr>
            <p:spPr bwMode="auto">
              <a:xfrm>
                <a:off x="3401" y="2812"/>
                <a:ext cx="128"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34" name="Line 53"/>
              <p:cNvSpPr>
                <a:spLocks noChangeShapeType="1"/>
              </p:cNvSpPr>
              <p:nvPr/>
            </p:nvSpPr>
            <p:spPr bwMode="auto">
              <a:xfrm flipH="1">
                <a:off x="3376" y="2877"/>
                <a:ext cx="161" cy="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35" name="Line 54"/>
              <p:cNvSpPr>
                <a:spLocks noChangeShapeType="1"/>
              </p:cNvSpPr>
              <p:nvPr/>
            </p:nvSpPr>
            <p:spPr bwMode="auto">
              <a:xfrm>
                <a:off x="3384" y="2966"/>
                <a:ext cx="174" cy="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36" name="Line 55"/>
              <p:cNvSpPr>
                <a:spLocks noChangeShapeType="1"/>
              </p:cNvSpPr>
              <p:nvPr/>
            </p:nvSpPr>
            <p:spPr bwMode="auto">
              <a:xfrm flipH="1">
                <a:off x="3351" y="3065"/>
                <a:ext cx="215" cy="1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37" name="Line 56"/>
              <p:cNvSpPr>
                <a:spLocks noChangeShapeType="1"/>
              </p:cNvSpPr>
              <p:nvPr/>
            </p:nvSpPr>
            <p:spPr bwMode="auto">
              <a:xfrm flipH="1" flipV="1">
                <a:off x="3334" y="3031"/>
                <a:ext cx="15" cy="17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38" name="Line 57"/>
              <p:cNvSpPr>
                <a:spLocks noChangeShapeType="1"/>
              </p:cNvSpPr>
              <p:nvPr/>
            </p:nvSpPr>
            <p:spPr bwMode="auto">
              <a:xfrm flipV="1">
                <a:off x="3330" y="3064"/>
                <a:ext cx="26" cy="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39" name="Line 58"/>
              <p:cNvSpPr>
                <a:spLocks noChangeShapeType="1"/>
              </p:cNvSpPr>
              <p:nvPr/>
            </p:nvSpPr>
            <p:spPr bwMode="auto">
              <a:xfrm flipH="1" flipV="1">
                <a:off x="3346" y="2935"/>
                <a:ext cx="18" cy="1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40" name="Line 59"/>
              <p:cNvSpPr>
                <a:spLocks noChangeShapeType="1"/>
              </p:cNvSpPr>
              <p:nvPr/>
            </p:nvSpPr>
            <p:spPr bwMode="auto">
              <a:xfrm flipV="1">
                <a:off x="3354" y="2876"/>
                <a:ext cx="22" cy="6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41" name="Line 60"/>
              <p:cNvSpPr>
                <a:spLocks noChangeShapeType="1"/>
              </p:cNvSpPr>
              <p:nvPr/>
            </p:nvSpPr>
            <p:spPr bwMode="auto">
              <a:xfrm flipH="1" flipV="1">
                <a:off x="3368" y="2791"/>
                <a:ext cx="16" cy="9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42" name="Line 61"/>
              <p:cNvSpPr>
                <a:spLocks noChangeShapeType="1"/>
              </p:cNvSpPr>
              <p:nvPr/>
            </p:nvSpPr>
            <p:spPr bwMode="auto">
              <a:xfrm flipV="1">
                <a:off x="3376" y="2736"/>
                <a:ext cx="15" cy="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43" name="Line 62"/>
              <p:cNvSpPr>
                <a:spLocks noChangeShapeType="1"/>
              </p:cNvSpPr>
              <p:nvPr/>
            </p:nvSpPr>
            <p:spPr bwMode="auto">
              <a:xfrm flipH="1" flipV="1">
                <a:off x="3383" y="2665"/>
                <a:ext cx="16" cy="7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44" name="Line 63"/>
              <p:cNvSpPr>
                <a:spLocks noChangeShapeType="1"/>
              </p:cNvSpPr>
              <p:nvPr/>
            </p:nvSpPr>
            <p:spPr bwMode="auto">
              <a:xfrm flipV="1">
                <a:off x="3391" y="2628"/>
                <a:ext cx="7" cy="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45" name="Line 64"/>
              <p:cNvSpPr>
                <a:spLocks noChangeShapeType="1"/>
              </p:cNvSpPr>
              <p:nvPr/>
            </p:nvSpPr>
            <p:spPr bwMode="auto">
              <a:xfrm flipH="1" flipV="1">
                <a:off x="3396" y="2578"/>
                <a:ext cx="10" cy="5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46" name="Line 65"/>
              <p:cNvSpPr>
                <a:spLocks noChangeShapeType="1"/>
              </p:cNvSpPr>
              <p:nvPr/>
            </p:nvSpPr>
            <p:spPr bwMode="auto">
              <a:xfrm flipV="1">
                <a:off x="3404" y="2545"/>
                <a:ext cx="1" cy="4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47" name="Line 66"/>
              <p:cNvSpPr>
                <a:spLocks noChangeShapeType="1"/>
              </p:cNvSpPr>
              <p:nvPr/>
            </p:nvSpPr>
            <p:spPr bwMode="auto">
              <a:xfrm flipV="1">
                <a:off x="3409" y="2521"/>
                <a:ext cx="0" cy="3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48" name="Line 67"/>
              <p:cNvSpPr>
                <a:spLocks noChangeShapeType="1"/>
              </p:cNvSpPr>
              <p:nvPr/>
            </p:nvSpPr>
            <p:spPr bwMode="auto">
              <a:xfrm flipV="1">
                <a:off x="3342" y="2958"/>
                <a:ext cx="26" cy="8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49" name="Line 68"/>
              <p:cNvSpPr>
                <a:spLocks noChangeShapeType="1"/>
              </p:cNvSpPr>
              <p:nvPr/>
            </p:nvSpPr>
            <p:spPr bwMode="auto">
              <a:xfrm flipH="1" flipV="1">
                <a:off x="3359" y="2849"/>
                <a:ext cx="17" cy="11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50" name="Line 69"/>
              <p:cNvSpPr>
                <a:spLocks noChangeShapeType="1"/>
              </p:cNvSpPr>
              <p:nvPr/>
            </p:nvSpPr>
            <p:spPr bwMode="auto">
              <a:xfrm flipV="1">
                <a:off x="3367" y="2802"/>
                <a:ext cx="14" cy="5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51" name="Line 70"/>
              <p:cNvSpPr>
                <a:spLocks noChangeShapeType="1"/>
              </p:cNvSpPr>
              <p:nvPr/>
            </p:nvSpPr>
            <p:spPr bwMode="auto">
              <a:xfrm flipH="1" flipV="1">
                <a:off x="3376" y="2716"/>
                <a:ext cx="13" cy="9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52" name="Line 71"/>
              <p:cNvSpPr>
                <a:spLocks noChangeShapeType="1"/>
              </p:cNvSpPr>
              <p:nvPr/>
            </p:nvSpPr>
            <p:spPr bwMode="auto">
              <a:xfrm flipV="1">
                <a:off x="3384" y="2680"/>
                <a:ext cx="12" cy="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53" name="Line 72"/>
              <p:cNvSpPr>
                <a:spLocks noChangeShapeType="1"/>
              </p:cNvSpPr>
              <p:nvPr/>
            </p:nvSpPr>
            <p:spPr bwMode="auto">
              <a:xfrm flipH="1" flipV="1">
                <a:off x="3391" y="2621"/>
                <a:ext cx="13" cy="6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54" name="Line 73"/>
              <p:cNvSpPr>
                <a:spLocks noChangeShapeType="1"/>
              </p:cNvSpPr>
              <p:nvPr/>
            </p:nvSpPr>
            <p:spPr bwMode="auto">
              <a:xfrm flipV="1">
                <a:off x="3399" y="2578"/>
                <a:ext cx="2" cy="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855" name="Line 74"/>
              <p:cNvSpPr>
                <a:spLocks noChangeShapeType="1"/>
              </p:cNvSpPr>
              <p:nvPr/>
            </p:nvSpPr>
            <p:spPr bwMode="auto">
              <a:xfrm flipV="1">
                <a:off x="3405" y="2540"/>
                <a:ext cx="0" cy="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grpSp>
        <p:grpSp>
          <p:nvGrpSpPr>
            <p:cNvPr id="75788" name="Group 75"/>
            <p:cNvGrpSpPr>
              <a:grpSpLocks/>
            </p:cNvGrpSpPr>
            <p:nvPr/>
          </p:nvGrpSpPr>
          <p:grpSpPr bwMode="auto">
            <a:xfrm>
              <a:off x="2731" y="2544"/>
              <a:ext cx="197" cy="106"/>
              <a:chOff x="3300" y="2236"/>
              <a:chExt cx="148" cy="211"/>
            </a:xfrm>
          </p:grpSpPr>
          <p:sp>
            <p:nvSpPr>
              <p:cNvPr id="75792" name="Line 76"/>
              <p:cNvSpPr>
                <a:spLocks noChangeShapeType="1"/>
              </p:cNvSpPr>
              <p:nvPr/>
            </p:nvSpPr>
            <p:spPr bwMode="auto">
              <a:xfrm flipH="1">
                <a:off x="3322" y="2361"/>
                <a:ext cx="12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793" name="AutoShape 77"/>
              <p:cNvSpPr>
                <a:spLocks noChangeArrowheads="1"/>
              </p:cNvSpPr>
              <p:nvPr/>
            </p:nvSpPr>
            <p:spPr bwMode="auto">
              <a:xfrm flipH="1">
                <a:off x="3300" y="2236"/>
                <a:ext cx="41" cy="211"/>
              </a:xfrm>
              <a:prstGeom prst="cube">
                <a:avLst>
                  <a:gd name="adj" fmla="val 67736"/>
                </a:avLst>
              </a:prstGeom>
              <a:solidFill>
                <a:schemeClr val="bg1"/>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nvGrpSpPr>
            <p:cNvPr id="75789" name="Group 78"/>
            <p:cNvGrpSpPr>
              <a:grpSpLocks/>
            </p:cNvGrpSpPr>
            <p:nvPr/>
          </p:nvGrpSpPr>
          <p:grpSpPr bwMode="auto">
            <a:xfrm>
              <a:off x="2784" y="2544"/>
              <a:ext cx="140" cy="96"/>
              <a:chOff x="3460" y="2236"/>
              <a:chExt cx="140" cy="211"/>
            </a:xfrm>
          </p:grpSpPr>
          <p:sp>
            <p:nvSpPr>
              <p:cNvPr id="75790" name="Line 79"/>
              <p:cNvSpPr>
                <a:spLocks noChangeShapeType="1"/>
              </p:cNvSpPr>
              <p:nvPr/>
            </p:nvSpPr>
            <p:spPr bwMode="auto">
              <a:xfrm>
                <a:off x="3460" y="2361"/>
                <a:ext cx="11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75791" name="AutoShape 80"/>
              <p:cNvSpPr>
                <a:spLocks noChangeArrowheads="1"/>
              </p:cNvSpPr>
              <p:nvPr/>
            </p:nvSpPr>
            <p:spPr bwMode="auto">
              <a:xfrm>
                <a:off x="3559" y="2236"/>
                <a:ext cx="41" cy="211"/>
              </a:xfrm>
              <a:prstGeom prst="cube">
                <a:avLst>
                  <a:gd name="adj" fmla="val 67736"/>
                </a:avLst>
              </a:prstGeom>
              <a:solidFill>
                <a:schemeClr val="bg1"/>
              </a:solidFill>
              <a:ln w="12700">
                <a:solidFill>
                  <a:schemeClr val="tx1"/>
                </a:solidFill>
                <a:miter lim="800000"/>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grpSp>
      <p:sp>
        <p:nvSpPr>
          <p:cNvPr id="248913" name="Rectangle 81"/>
          <p:cNvSpPr>
            <a:spLocks noChangeArrowheads="1"/>
          </p:cNvSpPr>
          <p:nvPr/>
        </p:nvSpPr>
        <p:spPr bwMode="auto">
          <a:xfrm>
            <a:off x="550158" y="479729"/>
            <a:ext cx="6408737" cy="584775"/>
          </a:xfrm>
          <a:prstGeom prst="rect">
            <a:avLst/>
          </a:prstGeom>
          <a:noFill/>
          <a:ln w="9525">
            <a:noFill/>
            <a:miter lim="800000"/>
            <a:headEnd/>
            <a:tailEnd/>
          </a:ln>
          <a:effectLst/>
        </p:spPr>
        <p:txBody>
          <a:bodyPr>
            <a:spAutoFit/>
          </a:bodyPr>
          <a:lstStyle/>
          <a:p>
            <a:pPr algn="ctr">
              <a:defRPr/>
            </a:pPr>
            <a:r>
              <a:rPr kumimoji="1" lang="zh-CN" altLang="en-US" sz="3200" b="1" dirty="0">
                <a:effectLst>
                  <a:outerShdw blurRad="38100" dist="38100" dir="2700000" algn="tl">
                    <a:srgbClr val="000000"/>
                  </a:outerShdw>
                </a:effectLst>
                <a:latin typeface="+mn-lt"/>
                <a:ea typeface="+mn-ea"/>
                <a:cs typeface="+mn-ea"/>
                <a:sym typeface="+mn-lt"/>
              </a:rPr>
              <a:t>双工模式</a:t>
            </a:r>
          </a:p>
        </p:txBody>
      </p:sp>
      <p:pic>
        <p:nvPicPr>
          <p:cNvPr id="75786" name="Picture 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626" y="4040191"/>
            <a:ext cx="1308100" cy="239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Rectangle 2"/>
          <p:cNvSpPr>
            <a:spLocks noGrp="1" noChangeArrowheads="1"/>
          </p:cNvSpPr>
          <p:nvPr>
            <p:ph type="title" idx="4294967295"/>
          </p:nvPr>
        </p:nvSpPr>
        <p:spPr>
          <a:xfrm>
            <a:off x="996306" y="548171"/>
            <a:ext cx="7794625" cy="549381"/>
          </a:xfrm>
        </p:spPr>
        <p:txBody>
          <a:bodyPr>
            <a:spAutoFit/>
          </a:bodyPr>
          <a:lstStyle/>
          <a:p>
            <a:pPr>
              <a:defRPr/>
            </a:pPr>
            <a:r>
              <a:rPr lang="zh-CN" altLang="en-US">
                <a:latin typeface="+mn-lt"/>
                <a:ea typeface="+mn-ea"/>
                <a:cs typeface="+mn-ea"/>
                <a:sym typeface="+mn-lt"/>
              </a:rPr>
              <a:t>频分双工</a:t>
            </a:r>
            <a:r>
              <a:rPr lang="en-US" altLang="ja-JP">
                <a:latin typeface="+mn-lt"/>
                <a:ea typeface="+mn-ea"/>
                <a:cs typeface="+mn-ea"/>
                <a:sym typeface="+mn-lt"/>
              </a:rPr>
              <a:t> (FDD)</a:t>
            </a:r>
          </a:p>
        </p:txBody>
      </p:sp>
      <p:sp>
        <p:nvSpPr>
          <p:cNvPr id="1028" name="Rectangle 3"/>
          <p:cNvSpPr>
            <a:spLocks noGrp="1" noChangeArrowheads="1"/>
          </p:cNvSpPr>
          <p:nvPr>
            <p:ph type="body" idx="4294967295"/>
          </p:nvPr>
        </p:nvSpPr>
        <p:spPr>
          <a:xfrm>
            <a:off x="72155" y="1214343"/>
            <a:ext cx="7805739" cy="1260475"/>
          </a:xfrm>
        </p:spPr>
        <p:txBody>
          <a:bodyPr/>
          <a:lstStyle/>
          <a:p>
            <a:pPr eaLnBrk="1" hangingPunct="1">
              <a:lnSpc>
                <a:spcPct val="120000"/>
              </a:lnSpc>
              <a:spcBef>
                <a:spcPct val="0"/>
              </a:spcBef>
            </a:pPr>
            <a:r>
              <a:rPr lang="zh-CN" altLang="en-US" b="1" dirty="0">
                <a:cs typeface="+mn-ea"/>
                <a:sym typeface="+mn-lt"/>
              </a:rPr>
              <a:t>前向</a:t>
            </a:r>
            <a:r>
              <a:rPr lang="en-US" altLang="zh-CN" b="1" dirty="0">
                <a:cs typeface="+mn-ea"/>
                <a:sym typeface="+mn-lt"/>
              </a:rPr>
              <a:t>(</a:t>
            </a:r>
            <a:r>
              <a:rPr lang="zh-CN" altLang="en-US" b="1" dirty="0">
                <a:cs typeface="+mn-ea"/>
                <a:sym typeface="+mn-lt"/>
              </a:rPr>
              <a:t>下行</a:t>
            </a:r>
            <a:r>
              <a:rPr lang="en-US" altLang="zh-CN" b="1" dirty="0">
                <a:cs typeface="+mn-ea"/>
                <a:sym typeface="+mn-lt"/>
              </a:rPr>
              <a:t>)</a:t>
            </a:r>
            <a:r>
              <a:rPr lang="zh-CN" altLang="en-US" b="1" dirty="0">
                <a:cs typeface="+mn-ea"/>
                <a:sym typeface="+mn-lt"/>
              </a:rPr>
              <a:t>链路与反向</a:t>
            </a:r>
            <a:r>
              <a:rPr lang="en-US" altLang="zh-CN" b="1" dirty="0">
                <a:cs typeface="+mn-ea"/>
                <a:sym typeface="+mn-lt"/>
              </a:rPr>
              <a:t>(</a:t>
            </a:r>
            <a:r>
              <a:rPr lang="zh-CN" altLang="en-US" b="1" dirty="0">
                <a:cs typeface="+mn-ea"/>
                <a:sym typeface="+mn-lt"/>
              </a:rPr>
              <a:t>上行</a:t>
            </a:r>
            <a:r>
              <a:rPr lang="en-US" altLang="zh-CN" b="1" dirty="0">
                <a:cs typeface="+mn-ea"/>
                <a:sym typeface="+mn-lt"/>
              </a:rPr>
              <a:t>)</a:t>
            </a:r>
            <a:r>
              <a:rPr lang="zh-CN" altLang="en-US" b="1" dirty="0">
                <a:cs typeface="+mn-ea"/>
                <a:sym typeface="+mn-lt"/>
              </a:rPr>
              <a:t>链路使用不同的频率。</a:t>
            </a:r>
          </a:p>
          <a:p>
            <a:pPr eaLnBrk="1" hangingPunct="1">
              <a:lnSpc>
                <a:spcPct val="120000"/>
              </a:lnSpc>
              <a:spcBef>
                <a:spcPct val="0"/>
              </a:spcBef>
            </a:pPr>
            <a:r>
              <a:rPr lang="zh-CN" altLang="en-US" b="1" dirty="0">
                <a:cs typeface="+mn-ea"/>
                <a:sym typeface="+mn-lt"/>
              </a:rPr>
              <a:t>在每条链路上，信号是连续传播的。</a:t>
            </a:r>
            <a:endParaRPr lang="en-US" altLang="ja-JP" b="1" dirty="0">
              <a:cs typeface="+mn-ea"/>
              <a:sym typeface="+mn-lt"/>
            </a:endParaRPr>
          </a:p>
        </p:txBody>
      </p:sp>
      <p:grpSp>
        <p:nvGrpSpPr>
          <p:cNvPr id="76804" name="Group 4"/>
          <p:cNvGrpSpPr>
            <a:grpSpLocks/>
          </p:cNvGrpSpPr>
          <p:nvPr/>
        </p:nvGrpSpPr>
        <p:grpSpPr bwMode="auto">
          <a:xfrm>
            <a:off x="11349" y="2009315"/>
            <a:ext cx="5312387" cy="3727611"/>
            <a:chOff x="1380" y="1661"/>
            <a:chExt cx="3729" cy="2271"/>
          </a:xfrm>
        </p:grpSpPr>
        <p:graphicFrame>
          <p:nvGraphicFramePr>
            <p:cNvPr id="76847" name="Object 5"/>
            <p:cNvGraphicFramePr>
              <a:graphicFrameLocks noChangeAspect="1"/>
            </p:cNvGraphicFramePr>
            <p:nvPr/>
          </p:nvGraphicFramePr>
          <p:xfrm flipH="1">
            <a:off x="1875" y="2848"/>
            <a:ext cx="332" cy="742"/>
          </p:xfrm>
          <a:graphic>
            <a:graphicData uri="http://schemas.openxmlformats.org/presentationml/2006/ole">
              <mc:AlternateContent xmlns:mc="http://schemas.openxmlformats.org/markup-compatibility/2006">
                <mc:Choice xmlns:v="urn:schemas-microsoft-com:vml" Requires="v">
                  <p:oleObj spid="_x0000_s76901" r:id="rId3" imgW="627888" imgH="1487424" progId="MS_ClipArt_Gallery">
                    <p:embed/>
                  </p:oleObj>
                </mc:Choice>
                <mc:Fallback>
                  <p:oleObj r:id="rId3" imgW="627888" imgH="1487424" progId="MS_ClipArt_Gallery">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875" y="2848"/>
                          <a:ext cx="332" cy="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48" name="Rectangle 6"/>
            <p:cNvSpPr>
              <a:spLocks noChangeArrowheads="1"/>
            </p:cNvSpPr>
            <p:nvPr/>
          </p:nvSpPr>
          <p:spPr bwMode="auto">
            <a:xfrm>
              <a:off x="1455" y="3652"/>
              <a:ext cx="78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zh-CN" altLang="en-US" b="1">
                  <a:solidFill>
                    <a:schemeClr val="hlink"/>
                  </a:solidFill>
                  <a:latin typeface="+mn-lt"/>
                  <a:ea typeface="+mn-ea"/>
                  <a:cs typeface="+mn-ea"/>
                  <a:sym typeface="+mn-lt"/>
                </a:rPr>
                <a:t>移动台</a:t>
              </a:r>
            </a:p>
          </p:txBody>
        </p:sp>
        <p:sp>
          <p:nvSpPr>
            <p:cNvPr id="76849" name="Rectangle 7"/>
            <p:cNvSpPr>
              <a:spLocks noChangeArrowheads="1"/>
            </p:cNvSpPr>
            <p:nvPr/>
          </p:nvSpPr>
          <p:spPr bwMode="auto">
            <a:xfrm>
              <a:off x="4546" y="1868"/>
              <a:ext cx="563"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zh-CN" altLang="en-US" b="1">
                  <a:solidFill>
                    <a:schemeClr val="hlink"/>
                  </a:solidFill>
                  <a:latin typeface="+mn-lt"/>
                  <a:ea typeface="+mn-ea"/>
                  <a:cs typeface="+mn-ea"/>
                  <a:sym typeface="+mn-lt"/>
                </a:rPr>
                <a:t>基站</a:t>
              </a:r>
            </a:p>
            <a:p>
              <a:pPr eaLnBrk="1" hangingPunct="1">
                <a:spcBef>
                  <a:spcPct val="0"/>
                </a:spcBef>
                <a:buClrTx/>
                <a:buSzTx/>
                <a:buFontTx/>
                <a:buNone/>
              </a:pPr>
              <a:endParaRPr kumimoji="1" lang="zh-CN" altLang="en-US" sz="2000" b="1">
                <a:solidFill>
                  <a:schemeClr val="hlink"/>
                </a:solidFill>
                <a:latin typeface="+mn-lt"/>
                <a:ea typeface="+mn-ea"/>
                <a:cs typeface="+mn-ea"/>
                <a:sym typeface="+mn-lt"/>
              </a:endParaRPr>
            </a:p>
            <a:p>
              <a:pPr eaLnBrk="1" hangingPunct="1">
                <a:spcBef>
                  <a:spcPct val="0"/>
                </a:spcBef>
                <a:buClrTx/>
                <a:buSzTx/>
                <a:buFontTx/>
                <a:buNone/>
              </a:pPr>
              <a:endParaRPr kumimoji="1" lang="en-US" altLang="zh-CN" sz="2000" b="1">
                <a:solidFill>
                  <a:schemeClr val="hlink"/>
                </a:solidFill>
                <a:latin typeface="+mn-lt"/>
                <a:ea typeface="+mn-ea"/>
                <a:cs typeface="+mn-ea"/>
                <a:sym typeface="+mn-lt"/>
              </a:endParaRPr>
            </a:p>
          </p:txBody>
        </p:sp>
        <p:grpSp>
          <p:nvGrpSpPr>
            <p:cNvPr id="76850" name="Group 8"/>
            <p:cNvGrpSpPr>
              <a:grpSpLocks/>
            </p:cNvGrpSpPr>
            <p:nvPr/>
          </p:nvGrpSpPr>
          <p:grpSpPr bwMode="auto">
            <a:xfrm>
              <a:off x="4047" y="1661"/>
              <a:ext cx="542" cy="854"/>
              <a:chOff x="2535" y="2272"/>
              <a:chExt cx="387" cy="647"/>
            </a:xfrm>
          </p:grpSpPr>
          <p:sp>
            <p:nvSpPr>
              <p:cNvPr id="76857" name="Line 9"/>
              <p:cNvSpPr>
                <a:spLocks noChangeShapeType="1"/>
              </p:cNvSpPr>
              <p:nvPr/>
            </p:nvSpPr>
            <p:spPr bwMode="auto">
              <a:xfrm>
                <a:off x="2659" y="2391"/>
                <a:ext cx="139"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58" name="Line 10"/>
              <p:cNvSpPr>
                <a:spLocks noChangeShapeType="1"/>
              </p:cNvSpPr>
              <p:nvPr/>
            </p:nvSpPr>
            <p:spPr bwMode="auto">
              <a:xfrm flipH="1">
                <a:off x="2579" y="2391"/>
                <a:ext cx="81" cy="459"/>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59" name="Line 11"/>
              <p:cNvSpPr>
                <a:spLocks noChangeShapeType="1"/>
              </p:cNvSpPr>
              <p:nvPr/>
            </p:nvSpPr>
            <p:spPr bwMode="auto">
              <a:xfrm>
                <a:off x="2806" y="2391"/>
                <a:ext cx="72" cy="459"/>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60" name="Rectangle 12"/>
              <p:cNvSpPr>
                <a:spLocks noChangeArrowheads="1"/>
              </p:cNvSpPr>
              <p:nvPr/>
            </p:nvSpPr>
            <p:spPr bwMode="auto">
              <a:xfrm>
                <a:off x="2535" y="2857"/>
                <a:ext cx="95" cy="62"/>
              </a:xfrm>
              <a:prstGeom prst="rect">
                <a:avLst/>
              </a:prstGeom>
              <a:solidFill>
                <a:srgbClr val="999999"/>
              </a:solidFill>
              <a:ln w="15240">
                <a:solidFill>
                  <a:srgbClr val="000000"/>
                </a:solidFill>
                <a:miter lim="800000"/>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76861" name="Rectangle 13"/>
              <p:cNvSpPr>
                <a:spLocks noChangeArrowheads="1"/>
              </p:cNvSpPr>
              <p:nvPr/>
            </p:nvSpPr>
            <p:spPr bwMode="auto">
              <a:xfrm>
                <a:off x="2827" y="2857"/>
                <a:ext cx="95" cy="62"/>
              </a:xfrm>
              <a:prstGeom prst="rect">
                <a:avLst/>
              </a:prstGeom>
              <a:solidFill>
                <a:srgbClr val="999999"/>
              </a:solidFill>
              <a:ln w="15240">
                <a:solidFill>
                  <a:srgbClr val="000000"/>
                </a:solidFill>
                <a:miter lim="800000"/>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76862" name="Line 14"/>
              <p:cNvSpPr>
                <a:spLocks noChangeShapeType="1"/>
              </p:cNvSpPr>
              <p:nvPr/>
            </p:nvSpPr>
            <p:spPr bwMode="auto">
              <a:xfrm flipV="1">
                <a:off x="2732" y="2272"/>
                <a:ext cx="2" cy="112"/>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63" name="Line 15"/>
              <p:cNvSpPr>
                <a:spLocks noChangeShapeType="1"/>
              </p:cNvSpPr>
              <p:nvPr/>
            </p:nvSpPr>
            <p:spPr bwMode="auto">
              <a:xfrm flipH="1">
                <a:off x="2638" y="2391"/>
                <a:ext cx="94" cy="11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64" name="Line 16"/>
              <p:cNvSpPr>
                <a:spLocks noChangeShapeType="1"/>
              </p:cNvSpPr>
              <p:nvPr/>
            </p:nvSpPr>
            <p:spPr bwMode="auto">
              <a:xfrm>
                <a:off x="2638" y="2502"/>
                <a:ext cx="182"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65" name="Line 17"/>
              <p:cNvSpPr>
                <a:spLocks noChangeShapeType="1"/>
              </p:cNvSpPr>
              <p:nvPr/>
            </p:nvSpPr>
            <p:spPr bwMode="auto">
              <a:xfrm flipH="1" flipV="1">
                <a:off x="2732" y="2391"/>
                <a:ext cx="88" cy="11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66" name="Line 18"/>
              <p:cNvSpPr>
                <a:spLocks noChangeShapeType="1"/>
              </p:cNvSpPr>
              <p:nvPr/>
            </p:nvSpPr>
            <p:spPr bwMode="auto">
              <a:xfrm flipH="1">
                <a:off x="2623" y="2509"/>
                <a:ext cx="109" cy="132"/>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67" name="Line 19"/>
              <p:cNvSpPr>
                <a:spLocks noChangeShapeType="1"/>
              </p:cNvSpPr>
              <p:nvPr/>
            </p:nvSpPr>
            <p:spPr bwMode="auto">
              <a:xfrm>
                <a:off x="2623" y="2641"/>
                <a:ext cx="212"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68" name="Line 20"/>
              <p:cNvSpPr>
                <a:spLocks noChangeShapeType="1"/>
              </p:cNvSpPr>
              <p:nvPr/>
            </p:nvSpPr>
            <p:spPr bwMode="auto">
              <a:xfrm flipH="1" flipV="1">
                <a:off x="2732" y="2509"/>
                <a:ext cx="103" cy="132"/>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69" name="Line 21"/>
              <p:cNvSpPr>
                <a:spLocks noChangeShapeType="1"/>
              </p:cNvSpPr>
              <p:nvPr/>
            </p:nvSpPr>
            <p:spPr bwMode="auto">
              <a:xfrm flipH="1">
                <a:off x="2594" y="2648"/>
                <a:ext cx="138" cy="16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70" name="Line 22"/>
              <p:cNvSpPr>
                <a:spLocks noChangeShapeType="1"/>
              </p:cNvSpPr>
              <p:nvPr/>
            </p:nvSpPr>
            <p:spPr bwMode="auto">
              <a:xfrm>
                <a:off x="2594" y="2808"/>
                <a:ext cx="277"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71" name="Line 23"/>
              <p:cNvSpPr>
                <a:spLocks noChangeShapeType="1"/>
              </p:cNvSpPr>
              <p:nvPr/>
            </p:nvSpPr>
            <p:spPr bwMode="auto">
              <a:xfrm flipH="1" flipV="1">
                <a:off x="2732" y="2648"/>
                <a:ext cx="139" cy="16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72" name="Oval 24"/>
              <p:cNvSpPr>
                <a:spLocks noChangeArrowheads="1"/>
              </p:cNvSpPr>
              <p:nvPr/>
            </p:nvSpPr>
            <p:spPr bwMode="auto">
              <a:xfrm>
                <a:off x="2746" y="2459"/>
                <a:ext cx="144" cy="192"/>
              </a:xfrm>
              <a:prstGeom prst="ellipse">
                <a:avLst/>
              </a:prstGeom>
              <a:solidFill>
                <a:srgbClr val="00CCFF"/>
              </a:solidFill>
              <a:ln w="1587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76873" name="Oval 25"/>
              <p:cNvSpPr>
                <a:spLocks noChangeArrowheads="1"/>
              </p:cNvSpPr>
              <p:nvPr/>
            </p:nvSpPr>
            <p:spPr bwMode="auto">
              <a:xfrm>
                <a:off x="2554" y="2272"/>
                <a:ext cx="144" cy="192"/>
              </a:xfrm>
              <a:prstGeom prst="ellipse">
                <a:avLst/>
              </a:prstGeom>
              <a:solidFill>
                <a:srgbClr val="00CCFF"/>
              </a:solidFill>
              <a:ln w="1587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sp>
          <p:nvSpPr>
            <p:cNvPr id="76851" name="Line 26"/>
            <p:cNvSpPr>
              <a:spLocks noChangeShapeType="1"/>
            </p:cNvSpPr>
            <p:nvPr/>
          </p:nvSpPr>
          <p:spPr bwMode="auto">
            <a:xfrm flipV="1">
              <a:off x="2294" y="2050"/>
              <a:ext cx="1459" cy="1181"/>
            </a:xfrm>
            <a:prstGeom prst="line">
              <a:avLst/>
            </a:prstGeom>
            <a:noFill/>
            <a:ln w="76200">
              <a:solidFill>
                <a:srgbClr val="00CCFF"/>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52" name="Line 27"/>
            <p:cNvSpPr>
              <a:spLocks noChangeShapeType="1"/>
            </p:cNvSpPr>
            <p:nvPr/>
          </p:nvSpPr>
          <p:spPr bwMode="auto">
            <a:xfrm flipV="1">
              <a:off x="2484" y="2187"/>
              <a:ext cx="1460" cy="1181"/>
            </a:xfrm>
            <a:prstGeom prst="line">
              <a:avLst/>
            </a:prstGeom>
            <a:noFill/>
            <a:ln w="76200">
              <a:solidFill>
                <a:srgbClr val="CA18B1"/>
              </a:solidFill>
              <a:round/>
              <a:headEnd type="none" w="lg" len="med"/>
              <a:tailEnd type="triangle" w="lg"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53" name="Rectangle 28"/>
            <p:cNvSpPr>
              <a:spLocks noChangeArrowheads="1"/>
            </p:cNvSpPr>
            <p:nvPr/>
          </p:nvSpPr>
          <p:spPr bwMode="auto">
            <a:xfrm>
              <a:off x="1396" y="2005"/>
              <a:ext cx="118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ja-JP" altLang="en-US" sz="2000" b="1">
                  <a:solidFill>
                    <a:schemeClr val="hlink"/>
                  </a:solidFill>
                  <a:latin typeface="+mn-lt"/>
                  <a:ea typeface="+mn-ea"/>
                  <a:cs typeface="+mn-ea"/>
                  <a:sym typeface="+mn-lt"/>
                </a:rPr>
                <a:t>前向链路</a:t>
              </a:r>
              <a:r>
                <a:rPr kumimoji="1" lang="en-US" altLang="ja-JP" sz="2000" b="1">
                  <a:solidFill>
                    <a:schemeClr val="hlink"/>
                  </a:solidFill>
                  <a:latin typeface="+mn-lt"/>
                  <a:ea typeface="+mn-ea"/>
                  <a:cs typeface="+mn-ea"/>
                  <a:sym typeface="+mn-lt"/>
                </a:rPr>
                <a:t>(F1)</a:t>
              </a:r>
            </a:p>
          </p:txBody>
        </p:sp>
        <p:sp>
          <p:nvSpPr>
            <p:cNvPr id="76854" name="Rectangle 29"/>
            <p:cNvSpPr>
              <a:spLocks noChangeArrowheads="1"/>
            </p:cNvSpPr>
            <p:nvPr/>
          </p:nvSpPr>
          <p:spPr bwMode="auto">
            <a:xfrm>
              <a:off x="1380" y="2434"/>
              <a:ext cx="118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ja-JP" altLang="en-US" sz="2000" b="1">
                  <a:solidFill>
                    <a:schemeClr val="hlink"/>
                  </a:solidFill>
                  <a:latin typeface="+mn-lt"/>
                  <a:ea typeface="+mn-ea"/>
                  <a:cs typeface="+mn-ea"/>
                  <a:sym typeface="+mn-lt"/>
                </a:rPr>
                <a:t>反向链路</a:t>
              </a:r>
              <a:r>
                <a:rPr kumimoji="1" lang="en-US" altLang="ja-JP" sz="2000" b="1">
                  <a:solidFill>
                    <a:schemeClr val="hlink"/>
                  </a:solidFill>
                  <a:latin typeface="+mn-lt"/>
                  <a:ea typeface="+mn-ea"/>
                  <a:cs typeface="+mn-ea"/>
                  <a:sym typeface="+mn-lt"/>
                </a:rPr>
                <a:t>(F2)</a:t>
              </a:r>
            </a:p>
          </p:txBody>
        </p:sp>
        <p:sp>
          <p:nvSpPr>
            <p:cNvPr id="76855" name="Line 30"/>
            <p:cNvSpPr>
              <a:spLocks noChangeShapeType="1"/>
            </p:cNvSpPr>
            <p:nvPr/>
          </p:nvSpPr>
          <p:spPr bwMode="auto">
            <a:xfrm>
              <a:off x="2705" y="2242"/>
              <a:ext cx="381" cy="2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56" name="Line 31"/>
            <p:cNvSpPr>
              <a:spLocks noChangeShapeType="1"/>
            </p:cNvSpPr>
            <p:nvPr/>
          </p:nvSpPr>
          <p:spPr bwMode="auto">
            <a:xfrm>
              <a:off x="2604" y="2643"/>
              <a:ext cx="381" cy="2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grpSp>
      <p:sp>
        <p:nvSpPr>
          <p:cNvPr id="344097" name="Rectangle 3"/>
          <p:cNvSpPr>
            <a:spLocks noChangeArrowheads="1"/>
          </p:cNvSpPr>
          <p:nvPr/>
        </p:nvSpPr>
        <p:spPr bwMode="auto">
          <a:xfrm>
            <a:off x="5165726" y="6494465"/>
            <a:ext cx="1752084" cy="33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ja-JP" sz="1600" b="1">
                <a:latin typeface="+mn-lt"/>
                <a:ea typeface="+mn-ea"/>
                <a:cs typeface="+mn-ea"/>
                <a:sym typeface="+mn-lt"/>
              </a:rPr>
              <a:t>BPF: </a:t>
            </a:r>
            <a:r>
              <a:rPr kumimoji="1" lang="zh-CN" altLang="en-US" sz="1600" b="1">
                <a:latin typeface="+mn-lt"/>
                <a:ea typeface="+mn-ea"/>
                <a:cs typeface="+mn-ea"/>
                <a:sym typeface="+mn-lt"/>
              </a:rPr>
              <a:t>带通滤波器</a:t>
            </a:r>
          </a:p>
        </p:txBody>
      </p:sp>
      <p:graphicFrame>
        <p:nvGraphicFramePr>
          <p:cNvPr id="344098" name="Object 4"/>
          <p:cNvGraphicFramePr>
            <a:graphicFrameLocks noChangeAspect="1"/>
          </p:cNvGraphicFramePr>
          <p:nvPr/>
        </p:nvGraphicFramePr>
        <p:xfrm>
          <a:off x="3173416" y="5205416"/>
          <a:ext cx="1081087" cy="1411287"/>
        </p:xfrm>
        <a:graphic>
          <a:graphicData uri="http://schemas.openxmlformats.org/presentationml/2006/ole">
            <mc:AlternateContent xmlns:mc="http://schemas.openxmlformats.org/markup-compatibility/2006">
              <mc:Choice xmlns:v="urn:schemas-microsoft-com:vml" Requires="v">
                <p:oleObj spid="_x0000_s76902" name="剪辑" r:id="rId5" imgW="3886200" imgH="3944938" progId="MS_ClipArt_Gallery.2">
                  <p:embed/>
                </p:oleObj>
              </mc:Choice>
              <mc:Fallback>
                <p:oleObj name="剪辑" r:id="rId5" imgW="3886200" imgH="3944938" progId="MS_ClipArt_Gallery.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3416" y="5205416"/>
                        <a:ext cx="1081087" cy="1411287"/>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44100" name="Group 6"/>
          <p:cNvGrpSpPr>
            <a:grpSpLocks/>
          </p:cNvGrpSpPr>
          <p:nvPr/>
        </p:nvGrpSpPr>
        <p:grpSpPr bwMode="auto">
          <a:xfrm>
            <a:off x="3391943" y="3460609"/>
            <a:ext cx="5545139" cy="1864071"/>
            <a:chOff x="716" y="890"/>
            <a:chExt cx="4661" cy="1927"/>
          </a:xfrm>
        </p:grpSpPr>
        <p:sp>
          <p:nvSpPr>
            <p:cNvPr id="76809" name="Rectangle 7"/>
            <p:cNvSpPr>
              <a:spLocks noChangeArrowheads="1"/>
            </p:cNvSpPr>
            <p:nvPr/>
          </p:nvSpPr>
          <p:spPr bwMode="auto">
            <a:xfrm>
              <a:off x="1671" y="1514"/>
              <a:ext cx="497" cy="34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ja-JP" sz="1600" b="1">
                  <a:solidFill>
                    <a:schemeClr val="accent1"/>
                  </a:solidFill>
                  <a:latin typeface="+mn-lt"/>
                  <a:ea typeface="+mn-ea"/>
                  <a:cs typeface="+mn-ea"/>
                  <a:sym typeface="+mn-lt"/>
                </a:rPr>
                <a:t>BPF</a:t>
              </a:r>
            </a:p>
          </p:txBody>
        </p:sp>
        <p:sp>
          <p:nvSpPr>
            <p:cNvPr id="76810" name="Rectangle 8"/>
            <p:cNvSpPr>
              <a:spLocks noChangeArrowheads="1"/>
            </p:cNvSpPr>
            <p:nvPr/>
          </p:nvSpPr>
          <p:spPr bwMode="auto">
            <a:xfrm>
              <a:off x="1671" y="2168"/>
              <a:ext cx="497" cy="34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ja-JP" sz="1600" b="1">
                  <a:solidFill>
                    <a:srgbClr val="CA18B1"/>
                  </a:solidFill>
                  <a:latin typeface="+mn-lt"/>
                  <a:ea typeface="+mn-ea"/>
                  <a:cs typeface="+mn-ea"/>
                  <a:sym typeface="+mn-lt"/>
                </a:rPr>
                <a:t>BPF</a:t>
              </a:r>
            </a:p>
          </p:txBody>
        </p:sp>
        <p:sp>
          <p:nvSpPr>
            <p:cNvPr id="76811" name="Rectangle 9"/>
            <p:cNvSpPr>
              <a:spLocks noChangeArrowheads="1"/>
            </p:cNvSpPr>
            <p:nvPr/>
          </p:nvSpPr>
          <p:spPr bwMode="auto">
            <a:xfrm>
              <a:off x="3999" y="1514"/>
              <a:ext cx="497" cy="34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ja-JP" sz="1600" b="1">
                  <a:solidFill>
                    <a:srgbClr val="CA18B1"/>
                  </a:solidFill>
                  <a:latin typeface="+mn-lt"/>
                  <a:ea typeface="+mn-ea"/>
                  <a:cs typeface="+mn-ea"/>
                  <a:sym typeface="+mn-lt"/>
                </a:rPr>
                <a:t>BPF</a:t>
              </a:r>
            </a:p>
          </p:txBody>
        </p:sp>
        <p:sp>
          <p:nvSpPr>
            <p:cNvPr id="76812" name="Rectangle 10"/>
            <p:cNvSpPr>
              <a:spLocks noChangeArrowheads="1"/>
            </p:cNvSpPr>
            <p:nvPr/>
          </p:nvSpPr>
          <p:spPr bwMode="auto">
            <a:xfrm>
              <a:off x="3999" y="2170"/>
              <a:ext cx="497" cy="34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ja-JP" sz="1600" b="1">
                  <a:solidFill>
                    <a:schemeClr val="accent1"/>
                  </a:solidFill>
                  <a:latin typeface="+mn-lt"/>
                  <a:ea typeface="+mn-ea"/>
                  <a:cs typeface="+mn-ea"/>
                  <a:sym typeface="+mn-lt"/>
                </a:rPr>
                <a:t>BPF</a:t>
              </a:r>
            </a:p>
          </p:txBody>
        </p:sp>
        <p:sp>
          <p:nvSpPr>
            <p:cNvPr id="76813" name="Rectangle 11"/>
            <p:cNvSpPr>
              <a:spLocks noChangeArrowheads="1"/>
            </p:cNvSpPr>
            <p:nvPr/>
          </p:nvSpPr>
          <p:spPr bwMode="auto">
            <a:xfrm>
              <a:off x="1729" y="1784"/>
              <a:ext cx="35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ja-JP" sz="1600" b="1">
                  <a:solidFill>
                    <a:schemeClr val="accent1"/>
                  </a:solidFill>
                  <a:latin typeface="+mn-lt"/>
                  <a:ea typeface="+mn-ea"/>
                  <a:cs typeface="+mn-ea"/>
                  <a:sym typeface="+mn-lt"/>
                </a:rPr>
                <a:t>F1</a:t>
              </a:r>
            </a:p>
          </p:txBody>
        </p:sp>
        <p:sp>
          <p:nvSpPr>
            <p:cNvPr id="76814" name="Rectangle 12"/>
            <p:cNvSpPr>
              <a:spLocks noChangeArrowheads="1"/>
            </p:cNvSpPr>
            <p:nvPr/>
          </p:nvSpPr>
          <p:spPr bwMode="auto">
            <a:xfrm>
              <a:off x="1734" y="2470"/>
              <a:ext cx="35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ja-JP" sz="1600" b="1">
                  <a:solidFill>
                    <a:srgbClr val="CA18B1"/>
                  </a:solidFill>
                  <a:latin typeface="+mn-lt"/>
                  <a:ea typeface="+mn-ea"/>
                  <a:cs typeface="+mn-ea"/>
                  <a:sym typeface="+mn-lt"/>
                </a:rPr>
                <a:t>F2</a:t>
              </a:r>
            </a:p>
          </p:txBody>
        </p:sp>
        <p:sp>
          <p:nvSpPr>
            <p:cNvPr id="76815" name="Rectangle 13"/>
            <p:cNvSpPr>
              <a:spLocks noChangeArrowheads="1"/>
            </p:cNvSpPr>
            <p:nvPr/>
          </p:nvSpPr>
          <p:spPr bwMode="auto">
            <a:xfrm>
              <a:off x="4075" y="2458"/>
              <a:ext cx="35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ja-JP" sz="1600" b="1">
                  <a:solidFill>
                    <a:schemeClr val="accent1"/>
                  </a:solidFill>
                  <a:latin typeface="+mn-lt"/>
                  <a:ea typeface="+mn-ea"/>
                  <a:cs typeface="+mn-ea"/>
                  <a:sym typeface="+mn-lt"/>
                </a:rPr>
                <a:t>F1</a:t>
              </a:r>
            </a:p>
          </p:txBody>
        </p:sp>
        <p:sp>
          <p:nvSpPr>
            <p:cNvPr id="76816" name="Rectangle 14"/>
            <p:cNvSpPr>
              <a:spLocks noChangeArrowheads="1"/>
            </p:cNvSpPr>
            <p:nvPr/>
          </p:nvSpPr>
          <p:spPr bwMode="auto">
            <a:xfrm>
              <a:off x="4068" y="1807"/>
              <a:ext cx="35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ja-JP" sz="1600" b="1">
                  <a:solidFill>
                    <a:srgbClr val="CA18B1"/>
                  </a:solidFill>
                  <a:latin typeface="+mn-lt"/>
                  <a:ea typeface="+mn-ea"/>
                  <a:cs typeface="+mn-ea"/>
                  <a:sym typeface="+mn-lt"/>
                </a:rPr>
                <a:t>F2</a:t>
              </a:r>
            </a:p>
          </p:txBody>
        </p:sp>
        <p:sp>
          <p:nvSpPr>
            <p:cNvPr id="76817" name="Line 15"/>
            <p:cNvSpPr>
              <a:spLocks noChangeShapeType="1"/>
            </p:cNvSpPr>
            <p:nvPr/>
          </p:nvSpPr>
          <p:spPr bwMode="auto">
            <a:xfrm>
              <a:off x="2520" y="1319"/>
              <a:ext cx="0" cy="6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18" name="Line 16"/>
            <p:cNvSpPr>
              <a:spLocks noChangeShapeType="1"/>
            </p:cNvSpPr>
            <p:nvPr/>
          </p:nvSpPr>
          <p:spPr bwMode="auto">
            <a:xfrm>
              <a:off x="2376" y="1327"/>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19" name="Line 17"/>
            <p:cNvSpPr>
              <a:spLocks noChangeShapeType="1"/>
            </p:cNvSpPr>
            <p:nvPr/>
          </p:nvSpPr>
          <p:spPr bwMode="auto">
            <a:xfrm>
              <a:off x="2235" y="1977"/>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20" name="Line 18"/>
            <p:cNvSpPr>
              <a:spLocks noChangeShapeType="1"/>
            </p:cNvSpPr>
            <p:nvPr/>
          </p:nvSpPr>
          <p:spPr bwMode="auto">
            <a:xfrm>
              <a:off x="2377" y="1323"/>
              <a:ext cx="138" cy="1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21" name="Line 19"/>
            <p:cNvSpPr>
              <a:spLocks noChangeShapeType="1"/>
            </p:cNvSpPr>
            <p:nvPr/>
          </p:nvSpPr>
          <p:spPr bwMode="auto">
            <a:xfrm flipH="1">
              <a:off x="2519" y="1329"/>
              <a:ext cx="139" cy="1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22" name="Line 20"/>
            <p:cNvSpPr>
              <a:spLocks noChangeShapeType="1"/>
            </p:cNvSpPr>
            <p:nvPr/>
          </p:nvSpPr>
          <p:spPr bwMode="auto">
            <a:xfrm>
              <a:off x="1552" y="1645"/>
              <a:ext cx="1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23" name="Line 21"/>
            <p:cNvSpPr>
              <a:spLocks noChangeShapeType="1"/>
            </p:cNvSpPr>
            <p:nvPr/>
          </p:nvSpPr>
          <p:spPr bwMode="auto">
            <a:xfrm>
              <a:off x="1552" y="2300"/>
              <a:ext cx="1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24" name="Line 22"/>
            <p:cNvSpPr>
              <a:spLocks noChangeShapeType="1"/>
            </p:cNvSpPr>
            <p:nvPr/>
          </p:nvSpPr>
          <p:spPr bwMode="auto">
            <a:xfrm>
              <a:off x="4455" y="1645"/>
              <a:ext cx="1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25" name="Line 23"/>
            <p:cNvSpPr>
              <a:spLocks noChangeShapeType="1"/>
            </p:cNvSpPr>
            <p:nvPr/>
          </p:nvSpPr>
          <p:spPr bwMode="auto">
            <a:xfrm>
              <a:off x="4455" y="2300"/>
              <a:ext cx="1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26" name="Line 24"/>
            <p:cNvSpPr>
              <a:spLocks noChangeShapeType="1"/>
            </p:cNvSpPr>
            <p:nvPr/>
          </p:nvSpPr>
          <p:spPr bwMode="auto">
            <a:xfrm>
              <a:off x="2113" y="1645"/>
              <a:ext cx="1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27" name="Line 25"/>
            <p:cNvSpPr>
              <a:spLocks noChangeShapeType="1"/>
            </p:cNvSpPr>
            <p:nvPr/>
          </p:nvSpPr>
          <p:spPr bwMode="auto">
            <a:xfrm>
              <a:off x="2113" y="2300"/>
              <a:ext cx="1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28" name="Line 26"/>
            <p:cNvSpPr>
              <a:spLocks noChangeShapeType="1"/>
            </p:cNvSpPr>
            <p:nvPr/>
          </p:nvSpPr>
          <p:spPr bwMode="auto">
            <a:xfrm>
              <a:off x="3878" y="1645"/>
              <a:ext cx="1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29" name="Line 27"/>
            <p:cNvSpPr>
              <a:spLocks noChangeShapeType="1"/>
            </p:cNvSpPr>
            <p:nvPr/>
          </p:nvSpPr>
          <p:spPr bwMode="auto">
            <a:xfrm>
              <a:off x="3878" y="2300"/>
              <a:ext cx="10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30" name="Line 28"/>
            <p:cNvSpPr>
              <a:spLocks noChangeShapeType="1"/>
            </p:cNvSpPr>
            <p:nvPr/>
          </p:nvSpPr>
          <p:spPr bwMode="auto">
            <a:xfrm>
              <a:off x="2235" y="1639"/>
              <a:ext cx="0" cy="6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31" name="Line 29"/>
            <p:cNvSpPr>
              <a:spLocks noChangeShapeType="1"/>
            </p:cNvSpPr>
            <p:nvPr/>
          </p:nvSpPr>
          <p:spPr bwMode="auto">
            <a:xfrm>
              <a:off x="3887" y="1647"/>
              <a:ext cx="0" cy="6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32" name="Line 30"/>
            <p:cNvSpPr>
              <a:spLocks noChangeShapeType="1"/>
            </p:cNvSpPr>
            <p:nvPr/>
          </p:nvSpPr>
          <p:spPr bwMode="auto">
            <a:xfrm>
              <a:off x="3585" y="1327"/>
              <a:ext cx="0" cy="66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33" name="Line 31"/>
            <p:cNvSpPr>
              <a:spLocks noChangeShapeType="1"/>
            </p:cNvSpPr>
            <p:nvPr/>
          </p:nvSpPr>
          <p:spPr bwMode="auto">
            <a:xfrm>
              <a:off x="3441" y="1335"/>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34" name="Line 32"/>
            <p:cNvSpPr>
              <a:spLocks noChangeShapeType="1"/>
            </p:cNvSpPr>
            <p:nvPr/>
          </p:nvSpPr>
          <p:spPr bwMode="auto">
            <a:xfrm>
              <a:off x="3585" y="1985"/>
              <a:ext cx="28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35" name="Line 33"/>
            <p:cNvSpPr>
              <a:spLocks noChangeShapeType="1"/>
            </p:cNvSpPr>
            <p:nvPr/>
          </p:nvSpPr>
          <p:spPr bwMode="auto">
            <a:xfrm>
              <a:off x="3442" y="1331"/>
              <a:ext cx="140" cy="1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36" name="Line 34"/>
            <p:cNvSpPr>
              <a:spLocks noChangeShapeType="1"/>
            </p:cNvSpPr>
            <p:nvPr/>
          </p:nvSpPr>
          <p:spPr bwMode="auto">
            <a:xfrm flipH="1">
              <a:off x="3584" y="1337"/>
              <a:ext cx="139" cy="14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37" name="Oval 35"/>
            <p:cNvSpPr>
              <a:spLocks noChangeArrowheads="1"/>
            </p:cNvSpPr>
            <p:nvPr/>
          </p:nvSpPr>
          <p:spPr bwMode="auto">
            <a:xfrm>
              <a:off x="2202" y="1940"/>
              <a:ext cx="81" cy="8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000">
                <a:latin typeface="+mn-lt"/>
                <a:ea typeface="+mn-ea"/>
                <a:cs typeface="+mn-ea"/>
                <a:sym typeface="+mn-lt"/>
              </a:endParaRPr>
            </a:p>
          </p:txBody>
        </p:sp>
        <p:sp>
          <p:nvSpPr>
            <p:cNvPr id="76838" name="Oval 36"/>
            <p:cNvSpPr>
              <a:spLocks noChangeArrowheads="1"/>
            </p:cNvSpPr>
            <p:nvPr/>
          </p:nvSpPr>
          <p:spPr bwMode="auto">
            <a:xfrm>
              <a:off x="3844" y="1940"/>
              <a:ext cx="82" cy="8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000">
                <a:latin typeface="+mn-lt"/>
                <a:ea typeface="+mn-ea"/>
                <a:cs typeface="+mn-ea"/>
                <a:sym typeface="+mn-lt"/>
              </a:endParaRPr>
            </a:p>
          </p:txBody>
        </p:sp>
        <p:sp>
          <p:nvSpPr>
            <p:cNvPr id="76839" name="Line 37"/>
            <p:cNvSpPr>
              <a:spLocks noChangeShapeType="1"/>
            </p:cNvSpPr>
            <p:nvPr/>
          </p:nvSpPr>
          <p:spPr bwMode="auto">
            <a:xfrm flipH="1">
              <a:off x="2746" y="1444"/>
              <a:ext cx="603" cy="0"/>
            </a:xfrm>
            <a:prstGeom prst="line">
              <a:avLst/>
            </a:prstGeom>
            <a:noFill/>
            <a:ln w="38100">
              <a:solidFill>
                <a:srgbClr val="CA18B1"/>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40" name="Line 38"/>
            <p:cNvSpPr>
              <a:spLocks noChangeShapeType="1"/>
            </p:cNvSpPr>
            <p:nvPr/>
          </p:nvSpPr>
          <p:spPr bwMode="auto">
            <a:xfrm>
              <a:off x="2755" y="1300"/>
              <a:ext cx="601" cy="0"/>
            </a:xfrm>
            <a:prstGeom prst="line">
              <a:avLst/>
            </a:prstGeom>
            <a:noFill/>
            <a:ln w="38100">
              <a:solidFill>
                <a:schemeClr val="accent1"/>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6841" name="Rectangle 39"/>
            <p:cNvSpPr>
              <a:spLocks noChangeArrowheads="1"/>
            </p:cNvSpPr>
            <p:nvPr/>
          </p:nvSpPr>
          <p:spPr bwMode="auto">
            <a:xfrm>
              <a:off x="1064" y="890"/>
              <a:ext cx="74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zh-CN" altLang="en-US" sz="1800" b="1" dirty="0">
                  <a:latin typeface="+mn-lt"/>
                  <a:ea typeface="+mn-ea"/>
                  <a:cs typeface="+mn-ea"/>
                  <a:sym typeface="+mn-lt"/>
                </a:rPr>
                <a:t>移动台</a:t>
              </a:r>
              <a:endParaRPr kumimoji="1" lang="en-US" altLang="ja-JP" sz="1800" b="1" dirty="0">
                <a:latin typeface="+mn-lt"/>
                <a:ea typeface="+mn-ea"/>
                <a:cs typeface="+mn-ea"/>
                <a:sym typeface="+mn-lt"/>
              </a:endParaRPr>
            </a:p>
          </p:txBody>
        </p:sp>
        <p:sp>
          <p:nvSpPr>
            <p:cNvPr id="76842" name="Rectangle 40"/>
            <p:cNvSpPr>
              <a:spLocks noChangeArrowheads="1"/>
            </p:cNvSpPr>
            <p:nvPr/>
          </p:nvSpPr>
          <p:spPr bwMode="auto">
            <a:xfrm>
              <a:off x="4412" y="915"/>
              <a:ext cx="544"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zh-CN" altLang="en-US" sz="1800" b="1">
                  <a:latin typeface="+mn-lt"/>
                  <a:ea typeface="+mn-ea"/>
                  <a:cs typeface="+mn-ea"/>
                  <a:sym typeface="+mn-lt"/>
                </a:rPr>
                <a:t>基站</a:t>
              </a:r>
              <a:endParaRPr kumimoji="1" lang="en-US" altLang="ja-JP" sz="1800" b="1">
                <a:latin typeface="+mn-lt"/>
                <a:ea typeface="+mn-ea"/>
                <a:cs typeface="+mn-ea"/>
                <a:sym typeface="+mn-lt"/>
              </a:endParaRPr>
            </a:p>
          </p:txBody>
        </p:sp>
        <p:sp>
          <p:nvSpPr>
            <p:cNvPr id="76843" name="Rectangle 41"/>
            <p:cNvSpPr>
              <a:spLocks noChangeArrowheads="1"/>
            </p:cNvSpPr>
            <p:nvPr/>
          </p:nvSpPr>
          <p:spPr bwMode="auto">
            <a:xfrm>
              <a:off x="716" y="1507"/>
              <a:ext cx="817" cy="34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zh-CN" altLang="en-US" sz="1600" b="1">
                  <a:latin typeface="+mn-lt"/>
                  <a:ea typeface="+mn-ea"/>
                  <a:cs typeface="+mn-ea"/>
                  <a:sym typeface="+mn-lt"/>
                </a:rPr>
                <a:t>发射机</a:t>
              </a:r>
            </a:p>
          </p:txBody>
        </p:sp>
        <p:sp>
          <p:nvSpPr>
            <p:cNvPr id="76844" name="Rectangle 42"/>
            <p:cNvSpPr>
              <a:spLocks noChangeArrowheads="1"/>
            </p:cNvSpPr>
            <p:nvPr/>
          </p:nvSpPr>
          <p:spPr bwMode="auto">
            <a:xfrm>
              <a:off x="724" y="2170"/>
              <a:ext cx="817" cy="34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zh-CN" altLang="en-US" sz="1600" b="1">
                  <a:latin typeface="+mn-lt"/>
                  <a:ea typeface="+mn-ea"/>
                  <a:cs typeface="+mn-ea"/>
                  <a:sym typeface="+mn-lt"/>
                </a:rPr>
                <a:t>接收机</a:t>
              </a:r>
            </a:p>
          </p:txBody>
        </p:sp>
        <p:sp>
          <p:nvSpPr>
            <p:cNvPr id="76845" name="Rectangle 43"/>
            <p:cNvSpPr>
              <a:spLocks noChangeArrowheads="1"/>
            </p:cNvSpPr>
            <p:nvPr/>
          </p:nvSpPr>
          <p:spPr bwMode="auto">
            <a:xfrm>
              <a:off x="4572" y="1510"/>
              <a:ext cx="805" cy="34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zh-CN" altLang="en-US" sz="1600" b="1">
                  <a:latin typeface="+mn-lt"/>
                  <a:ea typeface="+mn-ea"/>
                  <a:cs typeface="+mn-ea"/>
                  <a:sym typeface="+mn-lt"/>
                </a:rPr>
                <a:t>发射机</a:t>
              </a:r>
              <a:endParaRPr kumimoji="1" lang="en-US" altLang="ja-JP" sz="1600" b="1">
                <a:latin typeface="+mn-lt"/>
                <a:ea typeface="+mn-ea"/>
                <a:cs typeface="+mn-ea"/>
                <a:sym typeface="+mn-lt"/>
              </a:endParaRPr>
            </a:p>
          </p:txBody>
        </p:sp>
        <p:sp>
          <p:nvSpPr>
            <p:cNvPr id="76846" name="Rectangle 44"/>
            <p:cNvSpPr>
              <a:spLocks noChangeArrowheads="1"/>
            </p:cNvSpPr>
            <p:nvPr/>
          </p:nvSpPr>
          <p:spPr bwMode="auto">
            <a:xfrm>
              <a:off x="4572" y="2168"/>
              <a:ext cx="800" cy="34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zh-CN" altLang="en-US" sz="1600" b="1">
                  <a:latin typeface="+mn-lt"/>
                  <a:ea typeface="+mn-ea"/>
                  <a:cs typeface="+mn-ea"/>
                  <a:sym typeface="+mn-lt"/>
                </a:rPr>
                <a:t>接收机</a:t>
              </a:r>
              <a:endParaRPr kumimoji="1" lang="en-US" altLang="ja-JP" sz="1600" b="1">
                <a:latin typeface="+mn-lt"/>
                <a:ea typeface="+mn-ea"/>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4066"/>
                                        </p:tgtEl>
                                        <p:attrNameLst>
                                          <p:attrName>style.visibility</p:attrName>
                                        </p:attrNameLst>
                                      </p:cBhvr>
                                      <p:to>
                                        <p:strVal val="visible"/>
                                      </p:to>
                                    </p:set>
                                    <p:animEffect transition="in" filter="wipe(left)">
                                      <p:cBhvr>
                                        <p:cTn id="7" dur="500"/>
                                        <p:tgtEl>
                                          <p:spTgt spid="34406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28">
                                            <p:txEl>
                                              <p:pRg st="0" end="0"/>
                                            </p:txEl>
                                          </p:spTgt>
                                        </p:tgtEl>
                                        <p:attrNameLst>
                                          <p:attrName>style.visibility</p:attrName>
                                        </p:attrNameLst>
                                      </p:cBhvr>
                                      <p:to>
                                        <p:strVal val="visible"/>
                                      </p:to>
                                    </p:set>
                                    <p:animEffect transition="in" filter="fade">
                                      <p:cBhvr>
                                        <p:cTn id="11" dur="1000"/>
                                        <p:tgtEl>
                                          <p:spTgt spid="1028">
                                            <p:txEl>
                                              <p:pRg st="0" end="0"/>
                                            </p:txEl>
                                          </p:spTgt>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28">
                                            <p:txEl>
                                              <p:pRg st="1" end="1"/>
                                            </p:txEl>
                                          </p:spTgt>
                                        </p:tgtEl>
                                        <p:attrNameLst>
                                          <p:attrName>style.visibility</p:attrName>
                                        </p:attrNameLst>
                                      </p:cBhvr>
                                      <p:to>
                                        <p:strVal val="visible"/>
                                      </p:to>
                                    </p:set>
                                    <p:animEffect transition="in" filter="fade">
                                      <p:cBhvr>
                                        <p:cTn id="15" dur="1000"/>
                                        <p:tgtEl>
                                          <p:spTgt spid="1028">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44097"/>
                                        </p:tgtEl>
                                        <p:attrNameLst>
                                          <p:attrName>style.visibility</p:attrName>
                                        </p:attrNameLst>
                                      </p:cBhvr>
                                      <p:to>
                                        <p:strVal val="visible"/>
                                      </p:to>
                                    </p:set>
                                    <p:animEffect transition="in" filter="slide(fromBottom)">
                                      <p:cBhvr>
                                        <p:cTn id="20" dur="500"/>
                                        <p:tgtEl>
                                          <p:spTgt spid="344097"/>
                                        </p:tgtEl>
                                      </p:cBhvr>
                                    </p:animEffect>
                                  </p:childTnLst>
                                </p:cTn>
                              </p:par>
                              <p:par>
                                <p:cTn id="21" presetID="12" presetClass="entr" presetSubtype="4" fill="hold" nodeType="withEffect">
                                  <p:stCondLst>
                                    <p:cond delay="0"/>
                                  </p:stCondLst>
                                  <p:childTnLst>
                                    <p:set>
                                      <p:cBhvr>
                                        <p:cTn id="22" dur="1" fill="hold">
                                          <p:stCondLst>
                                            <p:cond delay="0"/>
                                          </p:stCondLst>
                                        </p:cTn>
                                        <p:tgtEl>
                                          <p:spTgt spid="344098"/>
                                        </p:tgtEl>
                                        <p:attrNameLst>
                                          <p:attrName>style.visibility</p:attrName>
                                        </p:attrNameLst>
                                      </p:cBhvr>
                                      <p:to>
                                        <p:strVal val="visible"/>
                                      </p:to>
                                    </p:set>
                                    <p:animEffect transition="in" filter="slide(fromBottom)">
                                      <p:cBhvr>
                                        <p:cTn id="23" dur="500"/>
                                        <p:tgtEl>
                                          <p:spTgt spid="344098"/>
                                        </p:tgtEl>
                                      </p:cBhvr>
                                    </p:animEffect>
                                  </p:childTnLst>
                                </p:cTn>
                              </p:par>
                              <p:par>
                                <p:cTn id="24" presetID="12" presetClass="entr" presetSubtype="4" fill="hold" nodeType="withEffect">
                                  <p:stCondLst>
                                    <p:cond delay="0"/>
                                  </p:stCondLst>
                                  <p:childTnLst>
                                    <p:set>
                                      <p:cBhvr>
                                        <p:cTn id="25" dur="1" fill="hold">
                                          <p:stCondLst>
                                            <p:cond delay="0"/>
                                          </p:stCondLst>
                                        </p:cTn>
                                        <p:tgtEl>
                                          <p:spTgt spid="344100"/>
                                        </p:tgtEl>
                                        <p:attrNameLst>
                                          <p:attrName>style.visibility</p:attrName>
                                        </p:attrNameLst>
                                      </p:cBhvr>
                                      <p:to>
                                        <p:strVal val="visible"/>
                                      </p:to>
                                    </p:set>
                                    <p:animEffect transition="in" filter="slide(fromBottom)">
                                      <p:cBhvr>
                                        <p:cTn id="26" dur="500"/>
                                        <p:tgtEl>
                                          <p:spTgt spid="34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6" grpId="0"/>
      <p:bldP spid="1028" grpId="0" build="p"/>
      <p:bldP spid="344097"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4" name="Rectangle 2"/>
          <p:cNvSpPr>
            <a:spLocks noGrp="1" noChangeArrowheads="1"/>
          </p:cNvSpPr>
          <p:nvPr>
            <p:ph type="title" idx="4294967295"/>
          </p:nvPr>
        </p:nvSpPr>
        <p:spPr>
          <a:xfrm>
            <a:off x="809232" y="488067"/>
            <a:ext cx="7794625" cy="549381"/>
          </a:xfrm>
        </p:spPr>
        <p:txBody>
          <a:bodyPr>
            <a:spAutoFit/>
          </a:bodyPr>
          <a:lstStyle/>
          <a:p>
            <a:pPr>
              <a:defRPr/>
            </a:pPr>
            <a:r>
              <a:rPr lang="zh-CN" altLang="en-US" dirty="0">
                <a:latin typeface="+mn-lt"/>
                <a:ea typeface="+mn-ea"/>
                <a:cs typeface="+mn-ea"/>
                <a:sym typeface="+mn-lt"/>
              </a:rPr>
              <a:t>时分双工</a:t>
            </a:r>
            <a:r>
              <a:rPr lang="en-US" altLang="ja-JP" dirty="0">
                <a:latin typeface="+mn-lt"/>
                <a:ea typeface="+mn-ea"/>
                <a:cs typeface="+mn-ea"/>
                <a:sym typeface="+mn-lt"/>
              </a:rPr>
              <a:t> (TDD)</a:t>
            </a:r>
          </a:p>
        </p:txBody>
      </p:sp>
      <p:sp>
        <p:nvSpPr>
          <p:cNvPr id="346115" name="Rectangle 3"/>
          <p:cNvSpPr>
            <a:spLocks noGrp="1" noChangeArrowheads="1"/>
          </p:cNvSpPr>
          <p:nvPr>
            <p:ph type="body" idx="4294967295"/>
          </p:nvPr>
        </p:nvSpPr>
        <p:spPr>
          <a:xfrm>
            <a:off x="-95250" y="1275137"/>
            <a:ext cx="8642351" cy="1371600"/>
          </a:xfrm>
        </p:spPr>
        <p:txBody>
          <a:bodyPr rtlCol="0">
            <a:normAutofit/>
          </a:bodyPr>
          <a:lstStyle/>
          <a:p>
            <a:pPr marL="182875" indent="-182875">
              <a:spcBef>
                <a:spcPct val="10000"/>
              </a:spcBef>
              <a:defRPr/>
            </a:pPr>
            <a:r>
              <a:rPr lang="zh-CN" altLang="en-US" b="1" dirty="0">
                <a:cs typeface="+mn-ea"/>
                <a:sym typeface="+mn-lt"/>
              </a:rPr>
              <a:t>前向</a:t>
            </a:r>
            <a:r>
              <a:rPr lang="en-US" altLang="zh-CN" b="1" dirty="0">
                <a:cs typeface="+mn-ea"/>
                <a:sym typeface="+mn-lt"/>
              </a:rPr>
              <a:t>(</a:t>
            </a:r>
            <a:r>
              <a:rPr lang="zh-CN" altLang="en-US" b="1" dirty="0">
                <a:cs typeface="+mn-ea"/>
                <a:sym typeface="+mn-lt"/>
              </a:rPr>
              <a:t>下行</a:t>
            </a:r>
            <a:r>
              <a:rPr lang="en-US" altLang="zh-CN" b="1" dirty="0">
                <a:cs typeface="+mn-ea"/>
                <a:sym typeface="+mn-lt"/>
              </a:rPr>
              <a:t>)</a:t>
            </a:r>
            <a:r>
              <a:rPr lang="zh-CN" altLang="en-US" b="1" dirty="0">
                <a:cs typeface="+mn-ea"/>
                <a:sym typeface="+mn-lt"/>
              </a:rPr>
              <a:t>链路与反向</a:t>
            </a:r>
            <a:r>
              <a:rPr lang="en-US" altLang="zh-CN" b="1" dirty="0">
                <a:cs typeface="+mn-ea"/>
                <a:sym typeface="+mn-lt"/>
              </a:rPr>
              <a:t>(</a:t>
            </a:r>
            <a:r>
              <a:rPr lang="zh-CN" altLang="en-US" b="1" dirty="0">
                <a:cs typeface="+mn-ea"/>
                <a:sym typeface="+mn-lt"/>
              </a:rPr>
              <a:t>上行</a:t>
            </a:r>
            <a:r>
              <a:rPr lang="en-US" altLang="zh-CN" b="1" dirty="0">
                <a:cs typeface="+mn-ea"/>
                <a:sym typeface="+mn-lt"/>
              </a:rPr>
              <a:t>)</a:t>
            </a:r>
            <a:r>
              <a:rPr lang="zh-CN" altLang="en-US" b="1" dirty="0">
                <a:cs typeface="+mn-ea"/>
                <a:sym typeface="+mn-lt"/>
              </a:rPr>
              <a:t>链路使用相同的频率。发信和收信分别走不同的时隙。</a:t>
            </a:r>
          </a:p>
          <a:p>
            <a:pPr marL="182875" indent="-182875">
              <a:spcBef>
                <a:spcPct val="10000"/>
              </a:spcBef>
              <a:defRPr/>
            </a:pPr>
            <a:r>
              <a:rPr lang="zh-CN" altLang="en-US" b="1" dirty="0">
                <a:cs typeface="+mn-ea"/>
                <a:sym typeface="+mn-lt"/>
              </a:rPr>
              <a:t>在每条链路上，信号是不连续传播的，就如同打“乒乓”球似的。</a:t>
            </a:r>
          </a:p>
        </p:txBody>
      </p:sp>
      <p:grpSp>
        <p:nvGrpSpPr>
          <p:cNvPr id="77828" name="Group 4"/>
          <p:cNvGrpSpPr>
            <a:grpSpLocks/>
          </p:cNvGrpSpPr>
          <p:nvPr/>
        </p:nvGrpSpPr>
        <p:grpSpPr bwMode="auto">
          <a:xfrm>
            <a:off x="94481" y="2215247"/>
            <a:ext cx="4235451" cy="3795894"/>
            <a:chOff x="587" y="1655"/>
            <a:chExt cx="3273" cy="2304"/>
          </a:xfrm>
        </p:grpSpPr>
        <p:graphicFrame>
          <p:nvGraphicFramePr>
            <p:cNvPr id="77886" name="Object 5"/>
            <p:cNvGraphicFramePr>
              <a:graphicFrameLocks noChangeAspect="1"/>
            </p:cNvGraphicFramePr>
            <p:nvPr/>
          </p:nvGraphicFramePr>
          <p:xfrm flipH="1">
            <a:off x="1480" y="2863"/>
            <a:ext cx="302" cy="796"/>
          </p:xfrm>
          <a:graphic>
            <a:graphicData uri="http://schemas.openxmlformats.org/presentationml/2006/ole">
              <mc:AlternateContent xmlns:mc="http://schemas.openxmlformats.org/markup-compatibility/2006">
                <mc:Choice xmlns:v="urn:schemas-microsoft-com:vml" Requires="v">
                  <p:oleObj spid="_x0000_s77982" r:id="rId3" imgW="627888" imgH="1487424" progId="MS_ClipArt_Gallery">
                    <p:embed/>
                  </p:oleObj>
                </mc:Choice>
                <mc:Fallback>
                  <p:oleObj r:id="rId3" imgW="627888" imgH="1487424" progId="MS_ClipArt_Gallery">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480" y="2863"/>
                          <a:ext cx="302" cy="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87" name="Rectangle 6"/>
            <p:cNvSpPr>
              <a:spLocks noChangeArrowheads="1"/>
            </p:cNvSpPr>
            <p:nvPr/>
          </p:nvSpPr>
          <p:spPr bwMode="auto">
            <a:xfrm>
              <a:off x="1115" y="3680"/>
              <a:ext cx="85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zh-CN" altLang="en-US" b="1">
                  <a:solidFill>
                    <a:schemeClr val="hlink"/>
                  </a:solidFill>
                  <a:latin typeface="+mn-lt"/>
                  <a:ea typeface="+mn-ea"/>
                  <a:cs typeface="+mn-ea"/>
                  <a:sym typeface="+mn-lt"/>
                </a:rPr>
                <a:t>移动台</a:t>
              </a:r>
              <a:endParaRPr kumimoji="1" lang="en-US" altLang="ja-JP" b="1">
                <a:solidFill>
                  <a:schemeClr val="hlink"/>
                </a:solidFill>
                <a:latin typeface="+mn-lt"/>
                <a:ea typeface="+mn-ea"/>
                <a:cs typeface="+mn-ea"/>
                <a:sym typeface="+mn-lt"/>
              </a:endParaRPr>
            </a:p>
          </p:txBody>
        </p:sp>
        <p:sp>
          <p:nvSpPr>
            <p:cNvPr id="77888" name="Rectangle 7"/>
            <p:cNvSpPr>
              <a:spLocks noChangeArrowheads="1"/>
            </p:cNvSpPr>
            <p:nvPr/>
          </p:nvSpPr>
          <p:spPr bwMode="auto">
            <a:xfrm>
              <a:off x="3120" y="2571"/>
              <a:ext cx="619"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zh-CN" altLang="en-US" b="1">
                  <a:solidFill>
                    <a:schemeClr val="hlink"/>
                  </a:solidFill>
                  <a:latin typeface="+mn-lt"/>
                  <a:ea typeface="+mn-ea"/>
                  <a:cs typeface="+mn-ea"/>
                  <a:sym typeface="+mn-lt"/>
                </a:rPr>
                <a:t>基站</a:t>
              </a:r>
              <a:endParaRPr kumimoji="1" lang="en-US" altLang="ja-JP" b="1">
                <a:solidFill>
                  <a:schemeClr val="hlink"/>
                </a:solidFill>
                <a:latin typeface="+mn-lt"/>
                <a:ea typeface="+mn-ea"/>
                <a:cs typeface="+mn-ea"/>
                <a:sym typeface="+mn-lt"/>
              </a:endParaRPr>
            </a:p>
          </p:txBody>
        </p:sp>
        <p:grpSp>
          <p:nvGrpSpPr>
            <p:cNvPr id="77889" name="Group 8"/>
            <p:cNvGrpSpPr>
              <a:grpSpLocks/>
            </p:cNvGrpSpPr>
            <p:nvPr/>
          </p:nvGrpSpPr>
          <p:grpSpPr bwMode="auto">
            <a:xfrm>
              <a:off x="3369" y="1655"/>
              <a:ext cx="491" cy="917"/>
              <a:chOff x="2535" y="2272"/>
              <a:chExt cx="387" cy="647"/>
            </a:xfrm>
          </p:grpSpPr>
          <p:sp>
            <p:nvSpPr>
              <p:cNvPr id="77900" name="Line 9"/>
              <p:cNvSpPr>
                <a:spLocks noChangeShapeType="1"/>
              </p:cNvSpPr>
              <p:nvPr/>
            </p:nvSpPr>
            <p:spPr bwMode="auto">
              <a:xfrm>
                <a:off x="2659" y="2391"/>
                <a:ext cx="139"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901" name="Line 10"/>
              <p:cNvSpPr>
                <a:spLocks noChangeShapeType="1"/>
              </p:cNvSpPr>
              <p:nvPr/>
            </p:nvSpPr>
            <p:spPr bwMode="auto">
              <a:xfrm flipH="1">
                <a:off x="2579" y="2391"/>
                <a:ext cx="81" cy="459"/>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902" name="Line 11"/>
              <p:cNvSpPr>
                <a:spLocks noChangeShapeType="1"/>
              </p:cNvSpPr>
              <p:nvPr/>
            </p:nvSpPr>
            <p:spPr bwMode="auto">
              <a:xfrm>
                <a:off x="2806" y="2391"/>
                <a:ext cx="72" cy="459"/>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903" name="Rectangle 12"/>
              <p:cNvSpPr>
                <a:spLocks noChangeArrowheads="1"/>
              </p:cNvSpPr>
              <p:nvPr/>
            </p:nvSpPr>
            <p:spPr bwMode="auto">
              <a:xfrm>
                <a:off x="2535" y="2857"/>
                <a:ext cx="95" cy="62"/>
              </a:xfrm>
              <a:prstGeom prst="rect">
                <a:avLst/>
              </a:prstGeom>
              <a:solidFill>
                <a:srgbClr val="999999"/>
              </a:solidFill>
              <a:ln w="15240">
                <a:solidFill>
                  <a:srgbClr val="000000"/>
                </a:solidFill>
                <a:miter lim="800000"/>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77904" name="Rectangle 13"/>
              <p:cNvSpPr>
                <a:spLocks noChangeArrowheads="1"/>
              </p:cNvSpPr>
              <p:nvPr/>
            </p:nvSpPr>
            <p:spPr bwMode="auto">
              <a:xfrm>
                <a:off x="2827" y="2857"/>
                <a:ext cx="95" cy="62"/>
              </a:xfrm>
              <a:prstGeom prst="rect">
                <a:avLst/>
              </a:prstGeom>
              <a:solidFill>
                <a:srgbClr val="999999"/>
              </a:solidFill>
              <a:ln w="15240">
                <a:solidFill>
                  <a:srgbClr val="000000"/>
                </a:solidFill>
                <a:miter lim="800000"/>
                <a:headEnd/>
                <a:tailEnd/>
              </a:ln>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77905" name="Line 14"/>
              <p:cNvSpPr>
                <a:spLocks noChangeShapeType="1"/>
              </p:cNvSpPr>
              <p:nvPr/>
            </p:nvSpPr>
            <p:spPr bwMode="auto">
              <a:xfrm flipV="1">
                <a:off x="2732" y="2272"/>
                <a:ext cx="2" cy="112"/>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906" name="Line 15"/>
              <p:cNvSpPr>
                <a:spLocks noChangeShapeType="1"/>
              </p:cNvSpPr>
              <p:nvPr/>
            </p:nvSpPr>
            <p:spPr bwMode="auto">
              <a:xfrm flipH="1">
                <a:off x="2638" y="2391"/>
                <a:ext cx="94" cy="11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907" name="Line 16"/>
              <p:cNvSpPr>
                <a:spLocks noChangeShapeType="1"/>
              </p:cNvSpPr>
              <p:nvPr/>
            </p:nvSpPr>
            <p:spPr bwMode="auto">
              <a:xfrm>
                <a:off x="2638" y="2502"/>
                <a:ext cx="182"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908" name="Line 17"/>
              <p:cNvSpPr>
                <a:spLocks noChangeShapeType="1"/>
              </p:cNvSpPr>
              <p:nvPr/>
            </p:nvSpPr>
            <p:spPr bwMode="auto">
              <a:xfrm flipH="1" flipV="1">
                <a:off x="2732" y="2391"/>
                <a:ext cx="88" cy="11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909" name="Line 18"/>
              <p:cNvSpPr>
                <a:spLocks noChangeShapeType="1"/>
              </p:cNvSpPr>
              <p:nvPr/>
            </p:nvSpPr>
            <p:spPr bwMode="auto">
              <a:xfrm flipH="1">
                <a:off x="2623" y="2509"/>
                <a:ext cx="109" cy="132"/>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910" name="Line 19"/>
              <p:cNvSpPr>
                <a:spLocks noChangeShapeType="1"/>
              </p:cNvSpPr>
              <p:nvPr/>
            </p:nvSpPr>
            <p:spPr bwMode="auto">
              <a:xfrm>
                <a:off x="2623" y="2641"/>
                <a:ext cx="212" cy="1"/>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911" name="Line 20"/>
              <p:cNvSpPr>
                <a:spLocks noChangeShapeType="1"/>
              </p:cNvSpPr>
              <p:nvPr/>
            </p:nvSpPr>
            <p:spPr bwMode="auto">
              <a:xfrm flipH="1" flipV="1">
                <a:off x="2732" y="2509"/>
                <a:ext cx="103" cy="132"/>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912" name="Line 21"/>
              <p:cNvSpPr>
                <a:spLocks noChangeShapeType="1"/>
              </p:cNvSpPr>
              <p:nvPr/>
            </p:nvSpPr>
            <p:spPr bwMode="auto">
              <a:xfrm flipH="1">
                <a:off x="2594" y="2648"/>
                <a:ext cx="138" cy="16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913" name="Line 22"/>
              <p:cNvSpPr>
                <a:spLocks noChangeShapeType="1"/>
              </p:cNvSpPr>
              <p:nvPr/>
            </p:nvSpPr>
            <p:spPr bwMode="auto">
              <a:xfrm>
                <a:off x="2594" y="2808"/>
                <a:ext cx="277" cy="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914" name="Line 23"/>
              <p:cNvSpPr>
                <a:spLocks noChangeShapeType="1"/>
              </p:cNvSpPr>
              <p:nvPr/>
            </p:nvSpPr>
            <p:spPr bwMode="auto">
              <a:xfrm flipH="1" flipV="1">
                <a:off x="2732" y="2648"/>
                <a:ext cx="139" cy="160"/>
              </a:xfrm>
              <a:prstGeom prst="line">
                <a:avLst/>
              </a:prstGeom>
              <a:noFill/>
              <a:ln w="1524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915" name="Oval 24"/>
              <p:cNvSpPr>
                <a:spLocks noChangeArrowheads="1"/>
              </p:cNvSpPr>
              <p:nvPr/>
            </p:nvSpPr>
            <p:spPr bwMode="auto">
              <a:xfrm>
                <a:off x="2746" y="2459"/>
                <a:ext cx="144" cy="192"/>
              </a:xfrm>
              <a:prstGeom prst="ellipse">
                <a:avLst/>
              </a:prstGeom>
              <a:solidFill>
                <a:srgbClr val="00CCFF"/>
              </a:solidFill>
              <a:ln w="1587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sp>
            <p:nvSpPr>
              <p:cNvPr id="77916" name="Oval 25"/>
              <p:cNvSpPr>
                <a:spLocks noChangeArrowheads="1"/>
              </p:cNvSpPr>
              <p:nvPr/>
            </p:nvSpPr>
            <p:spPr bwMode="auto">
              <a:xfrm>
                <a:off x="2554" y="2272"/>
                <a:ext cx="144" cy="192"/>
              </a:xfrm>
              <a:prstGeom prst="ellipse">
                <a:avLst/>
              </a:prstGeom>
              <a:solidFill>
                <a:srgbClr val="00CCFF"/>
              </a:solidFill>
              <a:ln w="15875">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sp>
          <p:nvSpPr>
            <p:cNvPr id="77890" name="Line 26"/>
            <p:cNvSpPr>
              <a:spLocks noChangeShapeType="1"/>
            </p:cNvSpPr>
            <p:nvPr/>
          </p:nvSpPr>
          <p:spPr bwMode="auto">
            <a:xfrm flipV="1">
              <a:off x="1827" y="3020"/>
              <a:ext cx="336" cy="322"/>
            </a:xfrm>
            <a:prstGeom prst="line">
              <a:avLst/>
            </a:prstGeom>
            <a:noFill/>
            <a:ln w="76200">
              <a:solidFill>
                <a:srgbClr val="00CCFF"/>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91" name="Line 27"/>
            <p:cNvSpPr>
              <a:spLocks noChangeShapeType="1"/>
            </p:cNvSpPr>
            <p:nvPr/>
          </p:nvSpPr>
          <p:spPr bwMode="auto">
            <a:xfrm flipV="1">
              <a:off x="2196" y="2712"/>
              <a:ext cx="303" cy="291"/>
            </a:xfrm>
            <a:prstGeom prst="line">
              <a:avLst/>
            </a:prstGeom>
            <a:noFill/>
            <a:ln w="76200">
              <a:solidFill>
                <a:srgbClr val="00CCFF"/>
              </a:solidFill>
              <a:round/>
              <a:headEnd type="none" w="lg" len="med"/>
              <a:tailEnd type="triangle" w="lg"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92" name="Rectangle 28"/>
            <p:cNvSpPr>
              <a:spLocks noChangeArrowheads="1"/>
            </p:cNvSpPr>
            <p:nvPr/>
          </p:nvSpPr>
          <p:spPr bwMode="auto">
            <a:xfrm>
              <a:off x="796" y="1808"/>
              <a:ext cx="1290"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ja-JP" altLang="en-US" sz="2000" b="1">
                  <a:solidFill>
                    <a:schemeClr val="hlink"/>
                  </a:solidFill>
                  <a:latin typeface="+mn-lt"/>
                  <a:ea typeface="+mn-ea"/>
                  <a:cs typeface="+mn-ea"/>
                  <a:sym typeface="+mn-lt"/>
                </a:rPr>
                <a:t>前向链路</a:t>
              </a:r>
              <a:r>
                <a:rPr kumimoji="1" lang="en-US" altLang="ja-JP" sz="2000" b="1">
                  <a:solidFill>
                    <a:schemeClr val="hlink"/>
                  </a:solidFill>
                  <a:latin typeface="+mn-lt"/>
                  <a:ea typeface="+mn-ea"/>
                  <a:cs typeface="+mn-ea"/>
                  <a:sym typeface="+mn-lt"/>
                </a:rPr>
                <a:t>(F1)</a:t>
              </a:r>
            </a:p>
          </p:txBody>
        </p:sp>
        <p:sp>
          <p:nvSpPr>
            <p:cNvPr id="77893" name="Line 29"/>
            <p:cNvSpPr>
              <a:spLocks noChangeShapeType="1"/>
            </p:cNvSpPr>
            <p:nvPr/>
          </p:nvSpPr>
          <p:spPr bwMode="auto">
            <a:xfrm>
              <a:off x="2061" y="2033"/>
              <a:ext cx="670" cy="46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94" name="Line 30"/>
            <p:cNvSpPr>
              <a:spLocks noChangeShapeType="1"/>
            </p:cNvSpPr>
            <p:nvPr/>
          </p:nvSpPr>
          <p:spPr bwMode="auto">
            <a:xfrm>
              <a:off x="1831" y="2671"/>
              <a:ext cx="473" cy="23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95" name="Rectangle 31"/>
            <p:cNvSpPr>
              <a:spLocks noChangeArrowheads="1"/>
            </p:cNvSpPr>
            <p:nvPr/>
          </p:nvSpPr>
          <p:spPr bwMode="auto">
            <a:xfrm>
              <a:off x="587" y="2519"/>
              <a:ext cx="1211"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ja-JP" altLang="en-US" sz="1800" b="1">
                  <a:solidFill>
                    <a:schemeClr val="hlink"/>
                  </a:solidFill>
                  <a:latin typeface="+mn-lt"/>
                  <a:ea typeface="+mn-ea"/>
                  <a:cs typeface="+mn-ea"/>
                  <a:sym typeface="+mn-lt"/>
                </a:rPr>
                <a:t>反向链路</a:t>
              </a:r>
              <a:r>
                <a:rPr kumimoji="1" lang="en-US" altLang="ja-JP" sz="2000" b="1">
                  <a:solidFill>
                    <a:schemeClr val="hlink"/>
                  </a:solidFill>
                  <a:latin typeface="+mn-lt"/>
                  <a:ea typeface="+mn-ea"/>
                  <a:cs typeface="+mn-ea"/>
                  <a:sym typeface="+mn-lt"/>
                </a:rPr>
                <a:t>(F1)</a:t>
              </a:r>
            </a:p>
          </p:txBody>
        </p:sp>
        <p:sp>
          <p:nvSpPr>
            <p:cNvPr id="77896" name="Line 32"/>
            <p:cNvSpPr>
              <a:spLocks noChangeShapeType="1"/>
            </p:cNvSpPr>
            <p:nvPr/>
          </p:nvSpPr>
          <p:spPr bwMode="auto">
            <a:xfrm flipV="1">
              <a:off x="2536" y="2371"/>
              <a:ext cx="336" cy="322"/>
            </a:xfrm>
            <a:prstGeom prst="line">
              <a:avLst/>
            </a:prstGeom>
            <a:noFill/>
            <a:ln w="76200">
              <a:solidFill>
                <a:srgbClr val="00CCFF"/>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97" name="Line 33"/>
            <p:cNvSpPr>
              <a:spLocks noChangeShapeType="1"/>
            </p:cNvSpPr>
            <p:nvPr/>
          </p:nvSpPr>
          <p:spPr bwMode="auto">
            <a:xfrm flipV="1">
              <a:off x="2905" y="2063"/>
              <a:ext cx="303" cy="291"/>
            </a:xfrm>
            <a:prstGeom prst="line">
              <a:avLst/>
            </a:prstGeom>
            <a:noFill/>
            <a:ln w="76200">
              <a:solidFill>
                <a:srgbClr val="00CCFF"/>
              </a:solidFill>
              <a:round/>
              <a:headEnd type="none" w="lg" len="med"/>
              <a:tailEnd type="triangle" w="lg"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98" name="Line 34"/>
            <p:cNvSpPr>
              <a:spLocks noChangeShapeType="1"/>
            </p:cNvSpPr>
            <p:nvPr/>
          </p:nvSpPr>
          <p:spPr bwMode="auto">
            <a:xfrm flipV="1">
              <a:off x="1832" y="2280"/>
              <a:ext cx="1088" cy="37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99" name="Line 35"/>
            <p:cNvSpPr>
              <a:spLocks noChangeShapeType="1"/>
            </p:cNvSpPr>
            <p:nvPr/>
          </p:nvSpPr>
          <p:spPr bwMode="auto">
            <a:xfrm flipH="1">
              <a:off x="2003" y="2035"/>
              <a:ext cx="71" cy="11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grpSp>
      <p:graphicFrame>
        <p:nvGraphicFramePr>
          <p:cNvPr id="77829" name="Object 36"/>
          <p:cNvGraphicFramePr>
            <a:graphicFrameLocks noChangeAspect="1"/>
          </p:cNvGraphicFramePr>
          <p:nvPr/>
        </p:nvGraphicFramePr>
        <p:xfrm>
          <a:off x="1" y="5726116"/>
          <a:ext cx="1728788" cy="1131887"/>
        </p:xfrm>
        <a:graphic>
          <a:graphicData uri="http://schemas.openxmlformats.org/presentationml/2006/ole">
            <mc:AlternateContent xmlns:mc="http://schemas.openxmlformats.org/markup-compatibility/2006">
              <mc:Choice xmlns:v="urn:schemas-microsoft-com:vml" Requires="v">
                <p:oleObj spid="_x0000_s77983" name="Clip" r:id="rId5" imgW="4963204" imgH="2924490" progId="MS_ClipArt_Gallery.2">
                  <p:embed/>
                </p:oleObj>
              </mc:Choice>
              <mc:Fallback>
                <p:oleObj name="Clip" r:id="rId5" imgW="4963204" imgH="2924490" progId="MS_ClipArt_Gallery.2">
                  <p:embed/>
                  <p:pic>
                    <p:nvPicPr>
                      <p:cNvPr id="0" name="Object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5726116"/>
                        <a:ext cx="1728788" cy="1131887"/>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6149" name="Rectangle 3"/>
          <p:cNvSpPr>
            <a:spLocks noChangeArrowheads="1"/>
          </p:cNvSpPr>
          <p:nvPr/>
        </p:nvSpPr>
        <p:spPr bwMode="auto">
          <a:xfrm>
            <a:off x="5721350" y="6308728"/>
            <a:ext cx="2143216" cy="39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ja-JP" sz="2000" b="1">
                <a:latin typeface="+mn-lt"/>
                <a:ea typeface="+mn-ea"/>
                <a:cs typeface="+mn-ea"/>
                <a:sym typeface="+mn-lt"/>
              </a:rPr>
              <a:t>BPF: </a:t>
            </a:r>
            <a:r>
              <a:rPr kumimoji="1" lang="zh-CN" altLang="en-US" sz="2000" b="1">
                <a:latin typeface="+mn-lt"/>
                <a:ea typeface="+mn-ea"/>
                <a:cs typeface="+mn-ea"/>
                <a:sym typeface="+mn-lt"/>
              </a:rPr>
              <a:t>带通滤波器</a:t>
            </a:r>
          </a:p>
        </p:txBody>
      </p:sp>
      <p:sp>
        <p:nvSpPr>
          <p:cNvPr id="346150" name="Rectangle 4"/>
          <p:cNvSpPr>
            <a:spLocks noChangeArrowheads="1"/>
          </p:cNvSpPr>
          <p:nvPr/>
        </p:nvSpPr>
        <p:spPr bwMode="auto">
          <a:xfrm>
            <a:off x="5135564" y="4683128"/>
            <a:ext cx="8683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800">
              <a:latin typeface="+mn-lt"/>
              <a:ea typeface="+mn-ea"/>
              <a:cs typeface="+mn-ea"/>
              <a:sym typeface="+mn-lt"/>
            </a:endParaRPr>
          </a:p>
        </p:txBody>
      </p:sp>
      <p:grpSp>
        <p:nvGrpSpPr>
          <p:cNvPr id="346151" name="Group 5"/>
          <p:cNvGrpSpPr>
            <a:grpSpLocks/>
          </p:cNvGrpSpPr>
          <p:nvPr/>
        </p:nvGrpSpPr>
        <p:grpSpPr bwMode="auto">
          <a:xfrm>
            <a:off x="3849688" y="3282478"/>
            <a:ext cx="5294312" cy="1747805"/>
            <a:chOff x="761" y="777"/>
            <a:chExt cx="4695" cy="1492"/>
          </a:xfrm>
        </p:grpSpPr>
        <p:sp>
          <p:nvSpPr>
            <p:cNvPr id="77844" name="Rectangle 6"/>
            <p:cNvSpPr>
              <a:spLocks noChangeArrowheads="1"/>
            </p:cNvSpPr>
            <p:nvPr/>
          </p:nvSpPr>
          <p:spPr bwMode="auto">
            <a:xfrm>
              <a:off x="775" y="1262"/>
              <a:ext cx="817" cy="2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zh-CN" altLang="en-US" sz="1600" b="1">
                  <a:latin typeface="+mn-lt"/>
                  <a:ea typeface="+mn-ea"/>
                  <a:cs typeface="+mn-ea"/>
                  <a:sym typeface="+mn-lt"/>
                </a:rPr>
                <a:t>发射机</a:t>
              </a:r>
            </a:p>
          </p:txBody>
        </p:sp>
        <p:sp>
          <p:nvSpPr>
            <p:cNvPr id="77845" name="Rectangle 7"/>
            <p:cNvSpPr>
              <a:spLocks noChangeArrowheads="1"/>
            </p:cNvSpPr>
            <p:nvPr/>
          </p:nvSpPr>
          <p:spPr bwMode="auto">
            <a:xfrm>
              <a:off x="761" y="1981"/>
              <a:ext cx="817" cy="2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zh-CN" altLang="en-US" sz="1600" b="1">
                  <a:latin typeface="+mn-lt"/>
                  <a:ea typeface="+mn-ea"/>
                  <a:cs typeface="+mn-ea"/>
                  <a:sym typeface="+mn-lt"/>
                </a:rPr>
                <a:t>接收机</a:t>
              </a:r>
            </a:p>
          </p:txBody>
        </p:sp>
        <p:sp>
          <p:nvSpPr>
            <p:cNvPr id="77846" name="Rectangle 8"/>
            <p:cNvSpPr>
              <a:spLocks noChangeArrowheads="1"/>
            </p:cNvSpPr>
            <p:nvPr/>
          </p:nvSpPr>
          <p:spPr bwMode="auto">
            <a:xfrm>
              <a:off x="2011" y="1621"/>
              <a:ext cx="505" cy="2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ja-JP" sz="1600" b="1">
                  <a:solidFill>
                    <a:schemeClr val="accent1"/>
                  </a:solidFill>
                  <a:latin typeface="+mn-lt"/>
                  <a:ea typeface="+mn-ea"/>
                  <a:cs typeface="+mn-ea"/>
                  <a:sym typeface="+mn-lt"/>
                </a:rPr>
                <a:t>BPF</a:t>
              </a:r>
            </a:p>
          </p:txBody>
        </p:sp>
        <p:sp>
          <p:nvSpPr>
            <p:cNvPr id="77847" name="Rectangle 9"/>
            <p:cNvSpPr>
              <a:spLocks noChangeArrowheads="1"/>
            </p:cNvSpPr>
            <p:nvPr/>
          </p:nvSpPr>
          <p:spPr bwMode="auto">
            <a:xfrm>
              <a:off x="4651" y="1260"/>
              <a:ext cx="805" cy="2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zh-CN" altLang="en-US" sz="1600" b="1">
                  <a:latin typeface="+mn-lt"/>
                  <a:ea typeface="+mn-ea"/>
                  <a:cs typeface="+mn-ea"/>
                  <a:sym typeface="+mn-lt"/>
                </a:rPr>
                <a:t>发射机</a:t>
              </a:r>
              <a:endParaRPr kumimoji="1" lang="en-US" altLang="ja-JP" sz="1600" b="1">
                <a:latin typeface="+mn-lt"/>
                <a:ea typeface="+mn-ea"/>
                <a:cs typeface="+mn-ea"/>
                <a:sym typeface="+mn-lt"/>
              </a:endParaRPr>
            </a:p>
          </p:txBody>
        </p:sp>
        <p:sp>
          <p:nvSpPr>
            <p:cNvPr id="77848" name="Rectangle 10"/>
            <p:cNvSpPr>
              <a:spLocks noChangeArrowheads="1"/>
            </p:cNvSpPr>
            <p:nvPr/>
          </p:nvSpPr>
          <p:spPr bwMode="auto">
            <a:xfrm>
              <a:off x="4656" y="1982"/>
              <a:ext cx="800" cy="2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zh-CN" altLang="en-US" sz="1600" b="1">
                  <a:latin typeface="+mn-lt"/>
                  <a:ea typeface="+mn-ea"/>
                  <a:cs typeface="+mn-ea"/>
                  <a:sym typeface="+mn-lt"/>
                </a:rPr>
                <a:t>接收机</a:t>
              </a:r>
              <a:endParaRPr kumimoji="1" lang="en-US" altLang="ja-JP" sz="1600" b="1">
                <a:latin typeface="+mn-lt"/>
                <a:ea typeface="+mn-ea"/>
                <a:cs typeface="+mn-ea"/>
                <a:sym typeface="+mn-lt"/>
              </a:endParaRPr>
            </a:p>
          </p:txBody>
        </p:sp>
        <p:sp>
          <p:nvSpPr>
            <p:cNvPr id="77849" name="Rectangle 11"/>
            <p:cNvSpPr>
              <a:spLocks noChangeArrowheads="1"/>
            </p:cNvSpPr>
            <p:nvPr/>
          </p:nvSpPr>
          <p:spPr bwMode="auto">
            <a:xfrm>
              <a:off x="3772" y="1629"/>
              <a:ext cx="505" cy="2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ja-JP" sz="1600" b="1">
                  <a:solidFill>
                    <a:schemeClr val="accent1"/>
                  </a:solidFill>
                  <a:latin typeface="+mn-lt"/>
                  <a:ea typeface="+mn-ea"/>
                  <a:cs typeface="+mn-ea"/>
                  <a:sym typeface="+mn-lt"/>
                </a:rPr>
                <a:t>BPF</a:t>
              </a:r>
            </a:p>
          </p:txBody>
        </p:sp>
        <p:sp>
          <p:nvSpPr>
            <p:cNvPr id="77850" name="Line 12"/>
            <p:cNvSpPr>
              <a:spLocks noChangeShapeType="1"/>
            </p:cNvSpPr>
            <p:nvPr/>
          </p:nvSpPr>
          <p:spPr bwMode="auto">
            <a:xfrm>
              <a:off x="2573" y="1047"/>
              <a:ext cx="0" cy="7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51" name="Line 13"/>
            <p:cNvSpPr>
              <a:spLocks noChangeShapeType="1"/>
            </p:cNvSpPr>
            <p:nvPr/>
          </p:nvSpPr>
          <p:spPr bwMode="auto">
            <a:xfrm>
              <a:off x="2427" y="1056"/>
              <a:ext cx="29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52" name="Line 14"/>
            <p:cNvSpPr>
              <a:spLocks noChangeShapeType="1"/>
            </p:cNvSpPr>
            <p:nvPr/>
          </p:nvSpPr>
          <p:spPr bwMode="auto">
            <a:xfrm>
              <a:off x="2466" y="1771"/>
              <a:ext cx="11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53" name="Line 15"/>
            <p:cNvSpPr>
              <a:spLocks noChangeShapeType="1"/>
            </p:cNvSpPr>
            <p:nvPr/>
          </p:nvSpPr>
          <p:spPr bwMode="auto">
            <a:xfrm>
              <a:off x="2428" y="1051"/>
              <a:ext cx="141" cy="1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54" name="Line 16"/>
            <p:cNvSpPr>
              <a:spLocks noChangeShapeType="1"/>
            </p:cNvSpPr>
            <p:nvPr/>
          </p:nvSpPr>
          <p:spPr bwMode="auto">
            <a:xfrm flipH="1">
              <a:off x="2572" y="1058"/>
              <a:ext cx="141" cy="1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55" name="Line 17"/>
            <p:cNvSpPr>
              <a:spLocks noChangeShapeType="1"/>
            </p:cNvSpPr>
            <p:nvPr/>
          </p:nvSpPr>
          <p:spPr bwMode="auto">
            <a:xfrm>
              <a:off x="1595" y="1406"/>
              <a:ext cx="11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56" name="Line 18"/>
            <p:cNvSpPr>
              <a:spLocks noChangeShapeType="1"/>
            </p:cNvSpPr>
            <p:nvPr/>
          </p:nvSpPr>
          <p:spPr bwMode="auto">
            <a:xfrm>
              <a:off x="1595" y="2126"/>
              <a:ext cx="11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57" name="Line 19"/>
            <p:cNvSpPr>
              <a:spLocks noChangeShapeType="1"/>
            </p:cNvSpPr>
            <p:nvPr/>
          </p:nvSpPr>
          <p:spPr bwMode="auto">
            <a:xfrm>
              <a:off x="4529" y="1406"/>
              <a:ext cx="11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58" name="Line 20"/>
            <p:cNvSpPr>
              <a:spLocks noChangeShapeType="1"/>
            </p:cNvSpPr>
            <p:nvPr/>
          </p:nvSpPr>
          <p:spPr bwMode="auto">
            <a:xfrm>
              <a:off x="4529" y="2126"/>
              <a:ext cx="11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59" name="Line 21"/>
            <p:cNvSpPr>
              <a:spLocks noChangeShapeType="1"/>
            </p:cNvSpPr>
            <p:nvPr/>
          </p:nvSpPr>
          <p:spPr bwMode="auto">
            <a:xfrm>
              <a:off x="1891" y="1766"/>
              <a:ext cx="11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60" name="Line 22"/>
            <p:cNvSpPr>
              <a:spLocks noChangeShapeType="1"/>
            </p:cNvSpPr>
            <p:nvPr/>
          </p:nvSpPr>
          <p:spPr bwMode="auto">
            <a:xfrm>
              <a:off x="4217" y="1774"/>
              <a:ext cx="11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61" name="Line 23"/>
            <p:cNvSpPr>
              <a:spLocks noChangeShapeType="1"/>
            </p:cNvSpPr>
            <p:nvPr/>
          </p:nvSpPr>
          <p:spPr bwMode="auto">
            <a:xfrm>
              <a:off x="4521" y="1399"/>
              <a:ext cx="0" cy="2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62" name="Line 24"/>
            <p:cNvSpPr>
              <a:spLocks noChangeShapeType="1"/>
            </p:cNvSpPr>
            <p:nvPr/>
          </p:nvSpPr>
          <p:spPr bwMode="auto">
            <a:xfrm>
              <a:off x="3650" y="1056"/>
              <a:ext cx="0" cy="73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63" name="Line 25"/>
            <p:cNvSpPr>
              <a:spLocks noChangeShapeType="1"/>
            </p:cNvSpPr>
            <p:nvPr/>
          </p:nvSpPr>
          <p:spPr bwMode="auto">
            <a:xfrm>
              <a:off x="3504" y="1065"/>
              <a:ext cx="29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64" name="Line 26"/>
            <p:cNvSpPr>
              <a:spLocks noChangeShapeType="1"/>
            </p:cNvSpPr>
            <p:nvPr/>
          </p:nvSpPr>
          <p:spPr bwMode="auto">
            <a:xfrm>
              <a:off x="3650" y="1780"/>
              <a:ext cx="14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65" name="Line 27"/>
            <p:cNvSpPr>
              <a:spLocks noChangeShapeType="1"/>
            </p:cNvSpPr>
            <p:nvPr/>
          </p:nvSpPr>
          <p:spPr bwMode="auto">
            <a:xfrm>
              <a:off x="3505" y="1060"/>
              <a:ext cx="141" cy="1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66" name="Line 28"/>
            <p:cNvSpPr>
              <a:spLocks noChangeShapeType="1"/>
            </p:cNvSpPr>
            <p:nvPr/>
          </p:nvSpPr>
          <p:spPr bwMode="auto">
            <a:xfrm flipH="1">
              <a:off x="3649" y="1067"/>
              <a:ext cx="140" cy="16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67" name="Line 29"/>
            <p:cNvSpPr>
              <a:spLocks noChangeShapeType="1"/>
            </p:cNvSpPr>
            <p:nvPr/>
          </p:nvSpPr>
          <p:spPr bwMode="auto">
            <a:xfrm flipH="1">
              <a:off x="2802" y="1184"/>
              <a:ext cx="609" cy="0"/>
            </a:xfrm>
            <a:prstGeom prst="line">
              <a:avLst/>
            </a:prstGeom>
            <a:noFill/>
            <a:ln w="38100">
              <a:solidFill>
                <a:schemeClr val="accent1"/>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68" name="Line 30"/>
            <p:cNvSpPr>
              <a:spLocks noChangeShapeType="1"/>
            </p:cNvSpPr>
            <p:nvPr/>
          </p:nvSpPr>
          <p:spPr bwMode="auto">
            <a:xfrm>
              <a:off x="2810" y="1026"/>
              <a:ext cx="609" cy="0"/>
            </a:xfrm>
            <a:prstGeom prst="line">
              <a:avLst/>
            </a:prstGeom>
            <a:noFill/>
            <a:ln w="38100">
              <a:solidFill>
                <a:schemeClr val="accent1"/>
              </a:solidFill>
              <a:round/>
              <a:headEnd/>
              <a:tailEnd type="triangle" w="lg" len="lg"/>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69" name="Rectangle 31"/>
            <p:cNvSpPr>
              <a:spLocks noChangeArrowheads="1"/>
            </p:cNvSpPr>
            <p:nvPr/>
          </p:nvSpPr>
          <p:spPr bwMode="auto">
            <a:xfrm>
              <a:off x="1306" y="777"/>
              <a:ext cx="771"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zh-CN" altLang="en-US" sz="1800" b="1" dirty="0">
                  <a:latin typeface="+mn-lt"/>
                  <a:ea typeface="+mn-ea"/>
                  <a:cs typeface="+mn-ea"/>
                  <a:sym typeface="+mn-lt"/>
                </a:rPr>
                <a:t>移动台</a:t>
              </a:r>
              <a:endParaRPr kumimoji="1" lang="en-US" altLang="ja-JP" sz="1800" b="1" dirty="0">
                <a:latin typeface="+mn-lt"/>
                <a:ea typeface="+mn-ea"/>
                <a:cs typeface="+mn-ea"/>
                <a:sym typeface="+mn-lt"/>
              </a:endParaRPr>
            </a:p>
          </p:txBody>
        </p:sp>
        <p:sp>
          <p:nvSpPr>
            <p:cNvPr id="77870" name="Rectangle 32"/>
            <p:cNvSpPr>
              <a:spLocks noChangeArrowheads="1"/>
            </p:cNvSpPr>
            <p:nvPr/>
          </p:nvSpPr>
          <p:spPr bwMode="auto">
            <a:xfrm>
              <a:off x="4403" y="823"/>
              <a:ext cx="574"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zh-CN" altLang="en-US" sz="1800" b="1">
                  <a:latin typeface="+mn-lt"/>
                  <a:ea typeface="+mn-ea"/>
                  <a:cs typeface="+mn-ea"/>
                  <a:sym typeface="+mn-lt"/>
                </a:rPr>
                <a:t>基站</a:t>
              </a:r>
              <a:endParaRPr kumimoji="1" lang="en-US" altLang="ja-JP" sz="1800" b="1">
                <a:latin typeface="+mn-lt"/>
                <a:ea typeface="+mn-ea"/>
                <a:cs typeface="+mn-ea"/>
                <a:sym typeface="+mn-lt"/>
              </a:endParaRPr>
            </a:p>
          </p:txBody>
        </p:sp>
        <p:grpSp>
          <p:nvGrpSpPr>
            <p:cNvPr id="77871" name="Group 33"/>
            <p:cNvGrpSpPr>
              <a:grpSpLocks/>
            </p:cNvGrpSpPr>
            <p:nvPr/>
          </p:nvGrpSpPr>
          <p:grpSpPr bwMode="auto">
            <a:xfrm flipH="1">
              <a:off x="4290" y="1616"/>
              <a:ext cx="312" cy="325"/>
              <a:chOff x="2864" y="2936"/>
              <a:chExt cx="304" cy="296"/>
            </a:xfrm>
          </p:grpSpPr>
          <p:sp>
            <p:nvSpPr>
              <p:cNvPr id="77882" name="Oval 34"/>
              <p:cNvSpPr>
                <a:spLocks noChangeArrowheads="1"/>
              </p:cNvSpPr>
              <p:nvPr/>
            </p:nvSpPr>
            <p:spPr bwMode="auto">
              <a:xfrm>
                <a:off x="2904" y="2952"/>
                <a:ext cx="80" cy="8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000">
                  <a:latin typeface="+mn-lt"/>
                  <a:ea typeface="+mn-ea"/>
                  <a:cs typeface="+mn-ea"/>
                  <a:sym typeface="+mn-lt"/>
                </a:endParaRPr>
              </a:p>
            </p:txBody>
          </p:sp>
          <p:sp>
            <p:nvSpPr>
              <p:cNvPr id="77883" name="Rectangle 35"/>
              <p:cNvSpPr>
                <a:spLocks noChangeArrowheads="1"/>
              </p:cNvSpPr>
              <p:nvPr/>
            </p:nvSpPr>
            <p:spPr bwMode="auto">
              <a:xfrm>
                <a:off x="2864" y="2936"/>
                <a:ext cx="304" cy="29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000">
                  <a:latin typeface="+mn-lt"/>
                  <a:ea typeface="+mn-ea"/>
                  <a:cs typeface="+mn-ea"/>
                  <a:sym typeface="+mn-lt"/>
                </a:endParaRPr>
              </a:p>
            </p:txBody>
          </p:sp>
          <p:sp>
            <p:nvSpPr>
              <p:cNvPr id="77884" name="Oval 36"/>
              <p:cNvSpPr>
                <a:spLocks noChangeArrowheads="1"/>
              </p:cNvSpPr>
              <p:nvPr/>
            </p:nvSpPr>
            <p:spPr bwMode="auto">
              <a:xfrm>
                <a:off x="2904" y="3128"/>
                <a:ext cx="80" cy="8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000">
                  <a:latin typeface="+mn-lt"/>
                  <a:ea typeface="+mn-ea"/>
                  <a:cs typeface="+mn-ea"/>
                  <a:sym typeface="+mn-lt"/>
                </a:endParaRPr>
              </a:p>
            </p:txBody>
          </p:sp>
          <p:sp>
            <p:nvSpPr>
              <p:cNvPr id="77885" name="Oval 37"/>
              <p:cNvSpPr>
                <a:spLocks noChangeArrowheads="1"/>
              </p:cNvSpPr>
              <p:nvPr/>
            </p:nvSpPr>
            <p:spPr bwMode="auto">
              <a:xfrm>
                <a:off x="3048" y="3040"/>
                <a:ext cx="80" cy="8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000">
                  <a:latin typeface="+mn-lt"/>
                  <a:ea typeface="+mn-ea"/>
                  <a:cs typeface="+mn-ea"/>
                  <a:sym typeface="+mn-lt"/>
                </a:endParaRPr>
              </a:p>
            </p:txBody>
          </p:sp>
        </p:grpSp>
        <p:grpSp>
          <p:nvGrpSpPr>
            <p:cNvPr id="77872" name="Group 38"/>
            <p:cNvGrpSpPr>
              <a:grpSpLocks/>
            </p:cNvGrpSpPr>
            <p:nvPr/>
          </p:nvGrpSpPr>
          <p:grpSpPr bwMode="auto">
            <a:xfrm>
              <a:off x="1627" y="1607"/>
              <a:ext cx="312" cy="326"/>
              <a:chOff x="2864" y="2936"/>
              <a:chExt cx="304" cy="296"/>
            </a:xfrm>
          </p:grpSpPr>
          <p:sp>
            <p:nvSpPr>
              <p:cNvPr id="77878" name="Oval 39"/>
              <p:cNvSpPr>
                <a:spLocks noChangeArrowheads="1"/>
              </p:cNvSpPr>
              <p:nvPr/>
            </p:nvSpPr>
            <p:spPr bwMode="auto">
              <a:xfrm>
                <a:off x="2904" y="2952"/>
                <a:ext cx="80" cy="8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000">
                  <a:latin typeface="+mn-lt"/>
                  <a:ea typeface="+mn-ea"/>
                  <a:cs typeface="+mn-ea"/>
                  <a:sym typeface="+mn-lt"/>
                </a:endParaRPr>
              </a:p>
            </p:txBody>
          </p:sp>
          <p:sp>
            <p:nvSpPr>
              <p:cNvPr id="77879" name="Rectangle 40"/>
              <p:cNvSpPr>
                <a:spLocks noChangeArrowheads="1"/>
              </p:cNvSpPr>
              <p:nvPr/>
            </p:nvSpPr>
            <p:spPr bwMode="auto">
              <a:xfrm>
                <a:off x="2864" y="2936"/>
                <a:ext cx="304" cy="296"/>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000">
                  <a:latin typeface="+mn-lt"/>
                  <a:ea typeface="+mn-ea"/>
                  <a:cs typeface="+mn-ea"/>
                  <a:sym typeface="+mn-lt"/>
                </a:endParaRPr>
              </a:p>
            </p:txBody>
          </p:sp>
          <p:sp>
            <p:nvSpPr>
              <p:cNvPr id="77880" name="Oval 41"/>
              <p:cNvSpPr>
                <a:spLocks noChangeArrowheads="1"/>
              </p:cNvSpPr>
              <p:nvPr/>
            </p:nvSpPr>
            <p:spPr bwMode="auto">
              <a:xfrm>
                <a:off x="2904" y="3128"/>
                <a:ext cx="80" cy="8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000">
                  <a:latin typeface="+mn-lt"/>
                  <a:ea typeface="+mn-ea"/>
                  <a:cs typeface="+mn-ea"/>
                  <a:sym typeface="+mn-lt"/>
                </a:endParaRPr>
              </a:p>
            </p:txBody>
          </p:sp>
          <p:sp>
            <p:nvSpPr>
              <p:cNvPr id="77881" name="Oval 42"/>
              <p:cNvSpPr>
                <a:spLocks noChangeArrowheads="1"/>
              </p:cNvSpPr>
              <p:nvPr/>
            </p:nvSpPr>
            <p:spPr bwMode="auto">
              <a:xfrm>
                <a:off x="3048" y="3040"/>
                <a:ext cx="80" cy="8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sz="2000">
                  <a:latin typeface="+mn-lt"/>
                  <a:ea typeface="+mn-ea"/>
                  <a:cs typeface="+mn-ea"/>
                  <a:sym typeface="+mn-lt"/>
                </a:endParaRPr>
              </a:p>
            </p:txBody>
          </p:sp>
        </p:grpSp>
        <p:sp>
          <p:nvSpPr>
            <p:cNvPr id="77873" name="Line 43"/>
            <p:cNvSpPr>
              <a:spLocks noChangeShapeType="1"/>
            </p:cNvSpPr>
            <p:nvPr/>
          </p:nvSpPr>
          <p:spPr bwMode="auto">
            <a:xfrm>
              <a:off x="4521" y="1909"/>
              <a:ext cx="0" cy="23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74" name="Line 44"/>
            <p:cNvSpPr>
              <a:spLocks noChangeShapeType="1"/>
            </p:cNvSpPr>
            <p:nvPr/>
          </p:nvSpPr>
          <p:spPr bwMode="auto">
            <a:xfrm>
              <a:off x="1711" y="1399"/>
              <a:ext cx="0" cy="22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75" name="Line 45"/>
            <p:cNvSpPr>
              <a:spLocks noChangeShapeType="1"/>
            </p:cNvSpPr>
            <p:nvPr/>
          </p:nvSpPr>
          <p:spPr bwMode="auto">
            <a:xfrm>
              <a:off x="1711" y="1909"/>
              <a:ext cx="0" cy="23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76" name="Line 46"/>
            <p:cNvSpPr>
              <a:spLocks noChangeShapeType="1"/>
            </p:cNvSpPr>
            <p:nvPr/>
          </p:nvSpPr>
          <p:spPr bwMode="auto">
            <a:xfrm>
              <a:off x="1662" y="1714"/>
              <a:ext cx="150" cy="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77" name="Line 47"/>
            <p:cNvSpPr>
              <a:spLocks noChangeShapeType="1"/>
            </p:cNvSpPr>
            <p:nvPr/>
          </p:nvSpPr>
          <p:spPr bwMode="auto">
            <a:xfrm>
              <a:off x="4414" y="1775"/>
              <a:ext cx="151" cy="5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grpSp>
      <p:grpSp>
        <p:nvGrpSpPr>
          <p:cNvPr id="5" name="Group 48"/>
          <p:cNvGrpSpPr>
            <a:grpSpLocks/>
          </p:cNvGrpSpPr>
          <p:nvPr/>
        </p:nvGrpSpPr>
        <p:grpSpPr bwMode="auto">
          <a:xfrm>
            <a:off x="5073654" y="4508500"/>
            <a:ext cx="2735263" cy="1651000"/>
            <a:chOff x="1918" y="1936"/>
            <a:chExt cx="2463" cy="1177"/>
          </a:xfrm>
        </p:grpSpPr>
        <p:sp>
          <p:nvSpPr>
            <p:cNvPr id="77837" name="Rectangle 49"/>
            <p:cNvSpPr>
              <a:spLocks noChangeArrowheads="1"/>
            </p:cNvSpPr>
            <p:nvPr/>
          </p:nvSpPr>
          <p:spPr bwMode="auto">
            <a:xfrm>
              <a:off x="2488" y="2048"/>
              <a:ext cx="407"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ja-JP" sz="1800" b="1">
                  <a:solidFill>
                    <a:schemeClr val="accent1"/>
                  </a:solidFill>
                  <a:latin typeface="+mn-lt"/>
                  <a:ea typeface="+mn-ea"/>
                  <a:cs typeface="+mn-ea"/>
                  <a:sym typeface="+mn-lt"/>
                </a:rPr>
                <a:t>F1</a:t>
              </a:r>
            </a:p>
          </p:txBody>
        </p:sp>
        <p:sp>
          <p:nvSpPr>
            <p:cNvPr id="77838" name="Rectangle 50"/>
            <p:cNvSpPr>
              <a:spLocks noChangeArrowheads="1"/>
            </p:cNvSpPr>
            <p:nvPr/>
          </p:nvSpPr>
          <p:spPr bwMode="auto">
            <a:xfrm>
              <a:off x="3508" y="2047"/>
              <a:ext cx="407"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ja-JP" sz="1800" b="1">
                  <a:solidFill>
                    <a:schemeClr val="accent1"/>
                  </a:solidFill>
                  <a:latin typeface="+mn-lt"/>
                  <a:ea typeface="+mn-ea"/>
                  <a:cs typeface="+mn-ea"/>
                  <a:sym typeface="+mn-lt"/>
                </a:rPr>
                <a:t>F1</a:t>
              </a:r>
            </a:p>
          </p:txBody>
        </p:sp>
        <p:grpSp>
          <p:nvGrpSpPr>
            <p:cNvPr id="77839" name="Group 51"/>
            <p:cNvGrpSpPr>
              <a:grpSpLocks/>
            </p:cNvGrpSpPr>
            <p:nvPr/>
          </p:nvGrpSpPr>
          <p:grpSpPr bwMode="auto">
            <a:xfrm>
              <a:off x="1918" y="1936"/>
              <a:ext cx="2463" cy="1177"/>
              <a:chOff x="1918" y="1936"/>
              <a:chExt cx="2463" cy="1177"/>
            </a:xfrm>
          </p:grpSpPr>
          <p:sp>
            <p:nvSpPr>
              <p:cNvPr id="77840" name="AutoShape 52"/>
              <p:cNvSpPr>
                <a:spLocks noChangeArrowheads="1"/>
              </p:cNvSpPr>
              <p:nvPr/>
            </p:nvSpPr>
            <p:spPr bwMode="auto">
              <a:xfrm>
                <a:off x="2462" y="2432"/>
                <a:ext cx="1338" cy="681"/>
              </a:xfrm>
              <a:prstGeom prst="cloudCallout">
                <a:avLst>
                  <a:gd name="adj1" fmla="val 101495"/>
                  <a:gd name="adj2" fmla="val 45593"/>
                </a:avLst>
              </a:prstGeom>
              <a:gradFill rotWithShape="1">
                <a:gsLst>
                  <a:gs pos="0">
                    <a:schemeClr val="bg1"/>
                  </a:gs>
                  <a:gs pos="100000">
                    <a:srgbClr val="CC99FF"/>
                  </a:gs>
                </a:gsLst>
                <a:path path="rect">
                  <a:fillToRect l="50000" t="50000" r="50000" b="50000"/>
                </a:path>
              </a:gradFill>
              <a:ln w="9525">
                <a:solidFill>
                  <a:schemeClr val="tx1"/>
                </a:solidFill>
                <a:round/>
                <a:headEnd/>
                <a:tailEnd/>
              </a:ln>
            </p:spPr>
            <p:txBody>
              <a:bodyPr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a:spcBef>
                    <a:spcPct val="0"/>
                  </a:spcBef>
                  <a:buClrTx/>
                  <a:buSzTx/>
                  <a:buFontTx/>
                  <a:buNone/>
                </a:pPr>
                <a:endParaRPr lang="zh-CN" altLang="zh-CN" sz="1600" b="1">
                  <a:latin typeface="+mn-lt"/>
                  <a:ea typeface="+mn-ea"/>
                  <a:cs typeface="+mn-ea"/>
                  <a:sym typeface="+mn-lt"/>
                </a:endParaRPr>
              </a:p>
            </p:txBody>
          </p:sp>
          <p:sp>
            <p:nvSpPr>
              <p:cNvPr id="77841" name="Line 53"/>
              <p:cNvSpPr>
                <a:spLocks noChangeShapeType="1"/>
              </p:cNvSpPr>
              <p:nvPr/>
            </p:nvSpPr>
            <p:spPr bwMode="auto">
              <a:xfrm flipH="1" flipV="1">
                <a:off x="1918" y="1936"/>
                <a:ext cx="1202" cy="632"/>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42" name="Line 54"/>
              <p:cNvSpPr>
                <a:spLocks noChangeShapeType="1"/>
              </p:cNvSpPr>
              <p:nvPr/>
            </p:nvSpPr>
            <p:spPr bwMode="auto">
              <a:xfrm flipV="1">
                <a:off x="3120" y="1981"/>
                <a:ext cx="1261" cy="587"/>
              </a:xfrm>
              <a:prstGeom prst="line">
                <a:avLst/>
              </a:prstGeom>
              <a:noFill/>
              <a:ln w="5715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latin typeface="+mn-lt"/>
                  <a:ea typeface="+mn-ea"/>
                  <a:cs typeface="+mn-ea"/>
                  <a:sym typeface="+mn-lt"/>
                </a:endParaRPr>
              </a:p>
            </p:txBody>
          </p:sp>
          <p:sp>
            <p:nvSpPr>
              <p:cNvPr id="77843" name="Rectangle 55"/>
              <p:cNvSpPr>
                <a:spLocks noChangeArrowheads="1"/>
              </p:cNvSpPr>
              <p:nvPr/>
            </p:nvSpPr>
            <p:spPr bwMode="auto">
              <a:xfrm>
                <a:off x="2554" y="2521"/>
                <a:ext cx="122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1" rIns="90488" bIns="44451">
                <a:spAutoFit/>
              </a:bodyPr>
              <a:lstStyle>
                <a:lvl1pPr defTabSz="7620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defTabSz="76200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defTabSz="7620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defTabSz="7620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defTabSz="7620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defTabSz="7620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zh-CN" altLang="en-US" sz="2000" b="1">
                    <a:solidFill>
                      <a:srgbClr val="A50021"/>
                    </a:solidFill>
                    <a:latin typeface="+mn-lt"/>
                    <a:ea typeface="+mn-ea"/>
                    <a:cs typeface="+mn-ea"/>
                    <a:sym typeface="+mn-lt"/>
                  </a:rPr>
                  <a:t>同步开关</a:t>
                </a:r>
              </a:p>
            </p:txBody>
          </p:sp>
        </p:grpSp>
      </p:grpSp>
      <p:graphicFrame>
        <p:nvGraphicFramePr>
          <p:cNvPr id="252984" name="Object 56"/>
          <p:cNvGraphicFramePr>
            <a:graphicFrameLocks noChangeAspect="1"/>
          </p:cNvGraphicFramePr>
          <p:nvPr/>
        </p:nvGraphicFramePr>
        <p:xfrm>
          <a:off x="4371977" y="5157790"/>
          <a:ext cx="1304925" cy="1439863"/>
        </p:xfrm>
        <a:graphic>
          <a:graphicData uri="http://schemas.openxmlformats.org/presentationml/2006/ole">
            <mc:AlternateContent xmlns:mc="http://schemas.openxmlformats.org/markup-compatibility/2006">
              <mc:Choice xmlns:v="urn:schemas-microsoft-com:vml" Requires="v">
                <p:oleObj spid="_x0000_s77984" name="ｸﾘｯﾌﾟ" r:id="rId7" imgW="1007669" imgH="1064362" progId="MS_ClipArt_Gallery.2">
                  <p:embed/>
                </p:oleObj>
              </mc:Choice>
              <mc:Fallback>
                <p:oleObj name="ｸﾘｯﾌﾟ" r:id="rId7" imgW="1007669" imgH="1064362" progId="MS_ClipArt_Gallery.2">
                  <p:embed/>
                  <p:pic>
                    <p:nvPicPr>
                      <p:cNvPr id="0" name="Object 56"/>
                      <p:cNvPicPr>
                        <a:picLocks noChangeAspect="1" noChangeArrowheads="1"/>
                      </p:cNvPicPr>
                      <p:nvPr/>
                    </p:nvPicPr>
                    <p:blipFill>
                      <a:blip r:embed="rId8">
                        <a:lum bright="6000"/>
                        <a:extLst>
                          <a:ext uri="{28A0092B-C50C-407E-A947-70E740481C1C}">
                            <a14:useLocalDpi xmlns:a14="http://schemas.microsoft.com/office/drawing/2010/main" val="0"/>
                          </a:ext>
                        </a:extLst>
                      </a:blip>
                      <a:srcRect/>
                      <a:stretch>
                        <a:fillRect/>
                      </a:stretch>
                    </p:blipFill>
                    <p:spPr bwMode="auto">
                      <a:xfrm>
                        <a:off x="4371977" y="5157790"/>
                        <a:ext cx="1304925" cy="1439863"/>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2985" name="Object 57"/>
          <p:cNvGraphicFramePr>
            <a:graphicFrameLocks noChangeAspect="1"/>
          </p:cNvGraphicFramePr>
          <p:nvPr/>
        </p:nvGraphicFramePr>
        <p:xfrm>
          <a:off x="3560765" y="5373690"/>
          <a:ext cx="796925" cy="1296987"/>
        </p:xfrm>
        <a:graphic>
          <a:graphicData uri="http://schemas.openxmlformats.org/presentationml/2006/ole">
            <mc:AlternateContent xmlns:mc="http://schemas.openxmlformats.org/markup-compatibility/2006">
              <mc:Choice xmlns:v="urn:schemas-microsoft-com:vml" Requires="v">
                <p:oleObj spid="_x0000_s77985" name="剪辑" r:id="rId9" imgW="1890065" imgH="3000146" progId="MS_ClipArt_Gallery.2">
                  <p:embed/>
                </p:oleObj>
              </mc:Choice>
              <mc:Fallback>
                <p:oleObj name="剪辑" r:id="rId9" imgW="1890065" imgH="3000146" progId="MS_ClipArt_Gallery.2">
                  <p:embed/>
                  <p:pic>
                    <p:nvPicPr>
                      <p:cNvPr id="0" name="Object 57"/>
                      <p:cNvPicPr>
                        <a:picLocks noChangeAspect="1" noChangeArrowheads="1"/>
                      </p:cNvPicPr>
                      <p:nvPr/>
                    </p:nvPicPr>
                    <p:blipFill>
                      <a:blip r:embed="rId10">
                        <a:lum bright="18000"/>
                        <a:extLst>
                          <a:ext uri="{28A0092B-C50C-407E-A947-70E740481C1C}">
                            <a14:useLocalDpi xmlns:a14="http://schemas.microsoft.com/office/drawing/2010/main" val="0"/>
                          </a:ext>
                        </a:extLst>
                      </a:blip>
                      <a:srcRect/>
                      <a:stretch>
                        <a:fillRect/>
                      </a:stretch>
                    </p:blipFill>
                    <p:spPr bwMode="auto">
                      <a:xfrm>
                        <a:off x="3560765" y="5373690"/>
                        <a:ext cx="796925" cy="12969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2986" name="Object 58"/>
          <p:cNvGraphicFramePr>
            <a:graphicFrameLocks noChangeAspect="1"/>
          </p:cNvGraphicFramePr>
          <p:nvPr/>
        </p:nvGraphicFramePr>
        <p:xfrm>
          <a:off x="7808916" y="5229228"/>
          <a:ext cx="1093787" cy="1476375"/>
        </p:xfrm>
        <a:graphic>
          <a:graphicData uri="http://schemas.openxmlformats.org/presentationml/2006/ole">
            <mc:AlternateContent xmlns:mc="http://schemas.openxmlformats.org/markup-compatibility/2006">
              <mc:Choice xmlns:v="urn:schemas-microsoft-com:vml" Requires="v">
                <p:oleObj spid="_x0000_s77986" name="Clip" r:id="rId11" imgW="2571750" imgH="3105150" progId="MS_ClipArt_Gallery.2">
                  <p:embed/>
                </p:oleObj>
              </mc:Choice>
              <mc:Fallback>
                <p:oleObj name="Clip" r:id="rId11" imgW="2571750" imgH="3105150" progId="MS_ClipArt_Gallery.2">
                  <p:embed/>
                  <p:pic>
                    <p:nvPicPr>
                      <p:cNvPr id="0" name="Object 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08916" y="5229228"/>
                        <a:ext cx="1093787" cy="147637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6114"/>
                                        </p:tgtEl>
                                        <p:attrNameLst>
                                          <p:attrName>style.visibility</p:attrName>
                                        </p:attrNameLst>
                                      </p:cBhvr>
                                      <p:to>
                                        <p:strVal val="visible"/>
                                      </p:to>
                                    </p:set>
                                    <p:animEffect transition="in" filter="wipe(left)">
                                      <p:cBhvr>
                                        <p:cTn id="7" dur="500"/>
                                        <p:tgtEl>
                                          <p:spTgt spid="34611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6115">
                                            <p:txEl>
                                              <p:pRg st="0" end="0"/>
                                            </p:txEl>
                                          </p:spTgt>
                                        </p:tgtEl>
                                        <p:attrNameLst>
                                          <p:attrName>style.visibility</p:attrName>
                                        </p:attrNameLst>
                                      </p:cBhvr>
                                      <p:to>
                                        <p:strVal val="visible"/>
                                      </p:to>
                                    </p:set>
                                    <p:animEffect transition="in" filter="fade">
                                      <p:cBhvr>
                                        <p:cTn id="11" dur="1000"/>
                                        <p:tgtEl>
                                          <p:spTgt spid="346115">
                                            <p:txEl>
                                              <p:pRg st="0" end="0"/>
                                            </p:txEl>
                                          </p:spTgt>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46115">
                                            <p:txEl>
                                              <p:pRg st="1" end="1"/>
                                            </p:txEl>
                                          </p:spTgt>
                                        </p:tgtEl>
                                        <p:attrNameLst>
                                          <p:attrName>style.visibility</p:attrName>
                                        </p:attrNameLst>
                                      </p:cBhvr>
                                      <p:to>
                                        <p:strVal val="visible"/>
                                      </p:to>
                                    </p:set>
                                    <p:animEffect transition="in" filter="fade">
                                      <p:cBhvr>
                                        <p:cTn id="15" dur="1000"/>
                                        <p:tgtEl>
                                          <p:spTgt spid="34611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252984"/>
                                        </p:tgtEl>
                                        <p:attrNameLst>
                                          <p:attrName>style.visibility</p:attrName>
                                        </p:attrNameLst>
                                      </p:cBhvr>
                                      <p:to>
                                        <p:strVal val="visible"/>
                                      </p:to>
                                    </p:set>
                                    <p:anim calcmode="lin" valueType="num">
                                      <p:cBhvr additive="base">
                                        <p:cTn id="20" dur="500" fill="hold"/>
                                        <p:tgtEl>
                                          <p:spTgt spid="252984"/>
                                        </p:tgtEl>
                                        <p:attrNameLst>
                                          <p:attrName>ppt_x</p:attrName>
                                        </p:attrNameLst>
                                      </p:cBhvr>
                                      <p:tavLst>
                                        <p:tav tm="0">
                                          <p:val>
                                            <p:strVal val="0-#ppt_w/2"/>
                                          </p:val>
                                        </p:tav>
                                        <p:tav tm="100000">
                                          <p:val>
                                            <p:strVal val="#ppt_x"/>
                                          </p:val>
                                        </p:tav>
                                      </p:tavLst>
                                    </p:anim>
                                    <p:anim calcmode="lin" valueType="num">
                                      <p:cBhvr additive="base">
                                        <p:cTn id="21" dur="500" fill="hold"/>
                                        <p:tgtEl>
                                          <p:spTgt spid="252984"/>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252985"/>
                                        </p:tgtEl>
                                        <p:attrNameLst>
                                          <p:attrName>style.visibility</p:attrName>
                                        </p:attrNameLst>
                                      </p:cBhvr>
                                      <p:to>
                                        <p:strVal val="visible"/>
                                      </p:to>
                                    </p:set>
                                    <p:anim calcmode="lin" valueType="num">
                                      <p:cBhvr additive="base">
                                        <p:cTn id="26" dur="500" fill="hold"/>
                                        <p:tgtEl>
                                          <p:spTgt spid="252985"/>
                                        </p:tgtEl>
                                        <p:attrNameLst>
                                          <p:attrName>ppt_x</p:attrName>
                                        </p:attrNameLst>
                                      </p:cBhvr>
                                      <p:tavLst>
                                        <p:tav tm="0">
                                          <p:val>
                                            <p:strVal val="0-#ppt_w/2"/>
                                          </p:val>
                                        </p:tav>
                                        <p:tav tm="100000">
                                          <p:val>
                                            <p:strVal val="#ppt_x"/>
                                          </p:val>
                                        </p:tav>
                                      </p:tavLst>
                                    </p:anim>
                                    <p:anim calcmode="lin" valueType="num">
                                      <p:cBhvr additive="base">
                                        <p:cTn id="27" dur="500" fill="hold"/>
                                        <p:tgtEl>
                                          <p:spTgt spid="252985"/>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52986"/>
                                        </p:tgtEl>
                                        <p:attrNameLst>
                                          <p:attrName>style.visibility</p:attrName>
                                        </p:attrNameLst>
                                      </p:cBhvr>
                                      <p:to>
                                        <p:strVal val="visible"/>
                                      </p:to>
                                    </p:set>
                                    <p:anim calcmode="lin" valueType="num">
                                      <p:cBhvr additive="base">
                                        <p:cTn id="32" dur="500" fill="hold"/>
                                        <p:tgtEl>
                                          <p:spTgt spid="252986"/>
                                        </p:tgtEl>
                                        <p:attrNameLst>
                                          <p:attrName>ppt_x</p:attrName>
                                        </p:attrNameLst>
                                      </p:cBhvr>
                                      <p:tavLst>
                                        <p:tav tm="0">
                                          <p:val>
                                            <p:strVal val="#ppt_x"/>
                                          </p:val>
                                        </p:tav>
                                        <p:tav tm="100000">
                                          <p:val>
                                            <p:strVal val="#ppt_x"/>
                                          </p:val>
                                        </p:tav>
                                      </p:tavLst>
                                    </p:anim>
                                    <p:anim calcmode="lin" valueType="num">
                                      <p:cBhvr additive="base">
                                        <p:cTn id="33" dur="500" fill="hold"/>
                                        <p:tgtEl>
                                          <p:spTgt spid="252986"/>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ox(out)">
                                      <p:cBhvr>
                                        <p:cTn id="38" dur="500"/>
                                        <p:tgtEl>
                                          <p:spTgt spid="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46149"/>
                                        </p:tgtEl>
                                        <p:attrNameLst>
                                          <p:attrName>style.visibility</p:attrName>
                                        </p:attrNameLst>
                                      </p:cBhvr>
                                      <p:to>
                                        <p:strVal val="visible"/>
                                      </p:to>
                                    </p:set>
                                    <p:animEffect transition="in" filter="slide(fromBottom)">
                                      <p:cBhvr>
                                        <p:cTn id="43" dur="500"/>
                                        <p:tgtEl>
                                          <p:spTgt spid="346149"/>
                                        </p:tgtEl>
                                      </p:cBhvr>
                                    </p:animEffect>
                                  </p:childTnLst>
                                </p:cTn>
                              </p:par>
                              <p:par>
                                <p:cTn id="44" presetID="12" presetClass="entr" presetSubtype="4" fill="hold" grpId="0" nodeType="withEffect" nodePh="1">
                                  <p:stCondLst>
                                    <p:cond delay="0"/>
                                  </p:stCondLst>
                                  <p:endCondLst>
                                    <p:cond evt="begin" delay="0">
                                      <p:tn val="44"/>
                                    </p:cond>
                                  </p:endCondLst>
                                  <p:childTnLst>
                                    <p:set>
                                      <p:cBhvr>
                                        <p:cTn id="45" dur="1" fill="hold">
                                          <p:stCondLst>
                                            <p:cond delay="0"/>
                                          </p:stCondLst>
                                        </p:cTn>
                                        <p:tgtEl>
                                          <p:spTgt spid="346150"/>
                                        </p:tgtEl>
                                        <p:attrNameLst>
                                          <p:attrName>style.visibility</p:attrName>
                                        </p:attrNameLst>
                                      </p:cBhvr>
                                      <p:to>
                                        <p:strVal val="visible"/>
                                      </p:to>
                                    </p:set>
                                    <p:animEffect transition="in" filter="slide(fromBottom)">
                                      <p:cBhvr>
                                        <p:cTn id="46" dur="500"/>
                                        <p:tgtEl>
                                          <p:spTgt spid="346150"/>
                                        </p:tgtEl>
                                      </p:cBhvr>
                                    </p:animEffect>
                                  </p:childTnLst>
                                </p:cTn>
                              </p:par>
                              <p:par>
                                <p:cTn id="47" presetID="12" presetClass="entr" presetSubtype="4" fill="hold" nodeType="withEffect">
                                  <p:stCondLst>
                                    <p:cond delay="0"/>
                                  </p:stCondLst>
                                  <p:childTnLst>
                                    <p:set>
                                      <p:cBhvr>
                                        <p:cTn id="48" dur="1" fill="hold">
                                          <p:stCondLst>
                                            <p:cond delay="0"/>
                                          </p:stCondLst>
                                        </p:cTn>
                                        <p:tgtEl>
                                          <p:spTgt spid="346151"/>
                                        </p:tgtEl>
                                        <p:attrNameLst>
                                          <p:attrName>style.visibility</p:attrName>
                                        </p:attrNameLst>
                                      </p:cBhvr>
                                      <p:to>
                                        <p:strVal val="visible"/>
                                      </p:to>
                                    </p:set>
                                    <p:animEffect transition="in" filter="slide(fromBottom)">
                                      <p:cBhvr>
                                        <p:cTn id="49" dur="500"/>
                                        <p:tgtEl>
                                          <p:spTgt spid="346151"/>
                                        </p:tgtEl>
                                      </p:cBhvr>
                                    </p:animEffect>
                                  </p:childTnLst>
                                </p:cTn>
                              </p:par>
                              <p:par>
                                <p:cTn id="50" presetID="12" presetClass="entr" presetSubtype="4" fill="hold"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slide(fromBottom)">
                                      <p:cBhvr>
                                        <p:cTn id="52" dur="500"/>
                                        <p:tgtEl>
                                          <p:spTgt spid="5"/>
                                        </p:tgtEl>
                                      </p:cBhvr>
                                    </p:animEffect>
                                  </p:childTnLst>
                                </p:cTn>
                              </p:par>
                              <p:par>
                                <p:cTn id="53" presetID="12" presetClass="entr" presetSubtype="4" fill="hold" nodeType="withEffect">
                                  <p:stCondLst>
                                    <p:cond delay="0"/>
                                  </p:stCondLst>
                                  <p:childTnLst>
                                    <p:set>
                                      <p:cBhvr>
                                        <p:cTn id="54" dur="1" fill="hold">
                                          <p:stCondLst>
                                            <p:cond delay="0"/>
                                          </p:stCondLst>
                                        </p:cTn>
                                        <p:tgtEl>
                                          <p:spTgt spid="252984"/>
                                        </p:tgtEl>
                                        <p:attrNameLst>
                                          <p:attrName>style.visibility</p:attrName>
                                        </p:attrNameLst>
                                      </p:cBhvr>
                                      <p:to>
                                        <p:strVal val="visible"/>
                                      </p:to>
                                    </p:set>
                                    <p:animEffect transition="in" filter="slide(fromBottom)">
                                      <p:cBhvr>
                                        <p:cTn id="55" dur="500"/>
                                        <p:tgtEl>
                                          <p:spTgt spid="252984"/>
                                        </p:tgtEl>
                                      </p:cBhvr>
                                    </p:animEffect>
                                  </p:childTnLst>
                                </p:cTn>
                              </p:par>
                              <p:par>
                                <p:cTn id="56" presetID="12" presetClass="entr" presetSubtype="4" fill="hold" nodeType="withEffect">
                                  <p:stCondLst>
                                    <p:cond delay="0"/>
                                  </p:stCondLst>
                                  <p:childTnLst>
                                    <p:set>
                                      <p:cBhvr>
                                        <p:cTn id="57" dur="1" fill="hold">
                                          <p:stCondLst>
                                            <p:cond delay="0"/>
                                          </p:stCondLst>
                                        </p:cTn>
                                        <p:tgtEl>
                                          <p:spTgt spid="252985"/>
                                        </p:tgtEl>
                                        <p:attrNameLst>
                                          <p:attrName>style.visibility</p:attrName>
                                        </p:attrNameLst>
                                      </p:cBhvr>
                                      <p:to>
                                        <p:strVal val="visible"/>
                                      </p:to>
                                    </p:set>
                                    <p:animEffect transition="in" filter="slide(fromBottom)">
                                      <p:cBhvr>
                                        <p:cTn id="58" dur="500"/>
                                        <p:tgtEl>
                                          <p:spTgt spid="252985"/>
                                        </p:tgtEl>
                                      </p:cBhvr>
                                    </p:animEffect>
                                  </p:childTnLst>
                                </p:cTn>
                              </p:par>
                              <p:par>
                                <p:cTn id="59" presetID="12" presetClass="entr" presetSubtype="4" fill="hold" nodeType="withEffect">
                                  <p:stCondLst>
                                    <p:cond delay="0"/>
                                  </p:stCondLst>
                                  <p:childTnLst>
                                    <p:set>
                                      <p:cBhvr>
                                        <p:cTn id="60" dur="1" fill="hold">
                                          <p:stCondLst>
                                            <p:cond delay="0"/>
                                          </p:stCondLst>
                                        </p:cTn>
                                        <p:tgtEl>
                                          <p:spTgt spid="252986"/>
                                        </p:tgtEl>
                                        <p:attrNameLst>
                                          <p:attrName>style.visibility</p:attrName>
                                        </p:attrNameLst>
                                      </p:cBhvr>
                                      <p:to>
                                        <p:strVal val="visible"/>
                                      </p:to>
                                    </p:set>
                                    <p:animEffect transition="in" filter="slide(fromBottom)">
                                      <p:cBhvr>
                                        <p:cTn id="61" dur="500"/>
                                        <p:tgtEl>
                                          <p:spTgt spid="252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4" grpId="0"/>
      <p:bldP spid="346115" grpId="0" build="p"/>
      <p:bldP spid="346149" grpId="0"/>
      <p:bldP spid="3461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1066803"/>
            <a:ext cx="8382000" cy="579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50000"/>
              </a:lnSpc>
              <a:spcBef>
                <a:spcPct val="50000"/>
              </a:spcBef>
              <a:buClrTx/>
              <a:buSzTx/>
              <a:buFontTx/>
              <a:buNone/>
            </a:pPr>
            <a:endParaRPr kumimoji="1" lang="zh-CN" altLang="zh-CN" b="1">
              <a:latin typeface="+mn-lt"/>
              <a:ea typeface="+mn-ea"/>
              <a:cs typeface="+mn-ea"/>
              <a:sym typeface="+mn-lt"/>
            </a:endParaRPr>
          </a:p>
        </p:txBody>
      </p:sp>
      <p:sp>
        <p:nvSpPr>
          <p:cNvPr id="12292" name="Text Box 4"/>
          <p:cNvSpPr txBox="1">
            <a:spLocks noChangeArrowheads="1"/>
          </p:cNvSpPr>
          <p:nvPr/>
        </p:nvSpPr>
        <p:spPr bwMode="auto">
          <a:xfrm>
            <a:off x="428692" y="1426713"/>
            <a:ext cx="82804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zh-CN" b="1" dirty="0">
                <a:latin typeface="+mn-lt"/>
                <a:ea typeface="+mn-ea"/>
                <a:cs typeface="+mn-ea"/>
                <a:sym typeface="+mn-lt"/>
              </a:rPr>
              <a:t>1</a:t>
            </a:r>
            <a:r>
              <a:rPr kumimoji="1" lang="zh-CN" altLang="en-US" b="1" dirty="0">
                <a:latin typeface="+mn-lt"/>
                <a:ea typeface="+mn-ea"/>
                <a:cs typeface="+mn-ea"/>
                <a:sym typeface="+mn-lt"/>
              </a:rPr>
              <a:t>．移动通信的特点</a:t>
            </a:r>
          </a:p>
          <a:p>
            <a:pPr eaLnBrk="1" hangingPunct="1">
              <a:spcBef>
                <a:spcPct val="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(1) </a:t>
            </a:r>
            <a:r>
              <a:rPr kumimoji="1" lang="zh-CN" altLang="en-US" b="1" dirty="0">
                <a:latin typeface="+mn-lt"/>
                <a:ea typeface="+mn-ea"/>
                <a:cs typeface="+mn-ea"/>
                <a:sym typeface="+mn-lt"/>
              </a:rPr>
              <a:t>用户的移动性。</a:t>
            </a:r>
          </a:p>
          <a:p>
            <a:pPr eaLnBrk="1" hangingPunct="1">
              <a:spcBef>
                <a:spcPct val="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(2) </a:t>
            </a:r>
            <a:r>
              <a:rPr kumimoji="1" lang="zh-CN" altLang="en-US" b="1" dirty="0">
                <a:latin typeface="+mn-lt"/>
                <a:ea typeface="+mn-ea"/>
                <a:cs typeface="+mn-ea"/>
                <a:sym typeface="+mn-lt"/>
              </a:rPr>
              <a:t>电波传播条件复杂。</a:t>
            </a:r>
          </a:p>
          <a:p>
            <a:pPr eaLnBrk="1" hangingPunct="1">
              <a:spcBef>
                <a:spcPct val="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(3) </a:t>
            </a:r>
            <a:r>
              <a:rPr kumimoji="1" lang="zh-CN" altLang="en-US" b="1" dirty="0">
                <a:latin typeface="+mn-lt"/>
                <a:ea typeface="+mn-ea"/>
                <a:cs typeface="+mn-ea"/>
                <a:sym typeface="+mn-lt"/>
              </a:rPr>
              <a:t>噪声和干扰严重。</a:t>
            </a:r>
          </a:p>
          <a:p>
            <a:pPr eaLnBrk="1" hangingPunct="1">
              <a:spcBef>
                <a:spcPct val="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(4) </a:t>
            </a:r>
            <a:r>
              <a:rPr kumimoji="1" lang="zh-CN" altLang="en-US" b="1" dirty="0">
                <a:latin typeface="+mn-lt"/>
                <a:ea typeface="+mn-ea"/>
                <a:cs typeface="+mn-ea"/>
                <a:sym typeface="+mn-lt"/>
              </a:rPr>
              <a:t>系统和网络结构复杂。移动通信系统是一个多用户通信系统和网络，必须使用户之间互不干扰，能协调一致地工作。        </a:t>
            </a:r>
          </a:p>
          <a:p>
            <a:pPr eaLnBrk="1" hangingPunct="1">
              <a:spcBef>
                <a:spcPct val="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(5) </a:t>
            </a:r>
            <a:r>
              <a:rPr kumimoji="1" lang="zh-CN" altLang="en-US" b="1" dirty="0">
                <a:latin typeface="+mn-lt"/>
                <a:ea typeface="+mn-ea"/>
                <a:cs typeface="+mn-ea"/>
                <a:sym typeface="+mn-lt"/>
              </a:rPr>
              <a:t>有限的频率资源。在无线网中，频率资源是有限的，</a:t>
            </a:r>
            <a:r>
              <a:rPr kumimoji="1" lang="en-US" altLang="zh-CN" b="1" dirty="0">
                <a:latin typeface="+mn-lt"/>
                <a:ea typeface="+mn-ea"/>
                <a:cs typeface="+mn-ea"/>
                <a:sym typeface="+mn-lt"/>
              </a:rPr>
              <a:t>ITU</a:t>
            </a:r>
            <a:r>
              <a:rPr kumimoji="1" lang="zh-CN" altLang="en-US" b="1" dirty="0">
                <a:latin typeface="+mn-lt"/>
                <a:ea typeface="+mn-ea"/>
                <a:cs typeface="+mn-ea"/>
                <a:sym typeface="+mn-lt"/>
              </a:rPr>
              <a:t>对无线频率的划分有严格的规定。提高系统的频率利用率</a:t>
            </a:r>
            <a:r>
              <a:rPr kumimoji="1" lang="en-US" altLang="zh-CN" b="1" dirty="0">
                <a:latin typeface="+mn-lt"/>
                <a:ea typeface="+mn-ea"/>
                <a:cs typeface="+mn-ea"/>
                <a:sym typeface="+mn-lt"/>
              </a:rPr>
              <a:t>.</a:t>
            </a:r>
          </a:p>
          <a:p>
            <a:pPr eaLnBrk="1" hangingPunct="1">
              <a:spcBef>
                <a:spcPct val="50000"/>
              </a:spcBef>
              <a:buClrTx/>
              <a:buSzTx/>
              <a:buFontTx/>
              <a:buNone/>
            </a:pPr>
            <a:endParaRPr kumimoji="1" lang="en-US" altLang="zh-CN" b="1" dirty="0">
              <a:latin typeface="+mn-lt"/>
              <a:ea typeface="+mn-ea"/>
              <a:cs typeface="+mn-ea"/>
              <a:sym typeface="+mn-lt"/>
            </a:endParaRPr>
          </a:p>
        </p:txBody>
      </p:sp>
    </p:spTree>
  </p:cSld>
  <p:clrMapOvr>
    <a:masterClrMapping/>
  </p:clrMapOvr>
  <p:transition>
    <p:zoom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2916240" y="260352"/>
            <a:ext cx="29674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zh-CN" sz="3200" b="1">
                <a:latin typeface="+mn-lt"/>
                <a:ea typeface="+mn-ea"/>
                <a:cs typeface="+mn-ea"/>
                <a:sym typeface="+mn-lt"/>
              </a:rPr>
              <a:t>6.3  GSM </a:t>
            </a:r>
            <a:r>
              <a:rPr kumimoji="1" lang="zh-CN" altLang="en-US" sz="3200" b="1">
                <a:latin typeface="+mn-lt"/>
                <a:ea typeface="+mn-ea"/>
                <a:cs typeface="+mn-ea"/>
                <a:sym typeface="+mn-lt"/>
              </a:rPr>
              <a:t>系 统</a:t>
            </a:r>
          </a:p>
        </p:txBody>
      </p:sp>
      <p:sp>
        <p:nvSpPr>
          <p:cNvPr id="80899" name="Text Box 3"/>
          <p:cNvSpPr txBox="1">
            <a:spLocks noChangeArrowheads="1"/>
          </p:cNvSpPr>
          <p:nvPr/>
        </p:nvSpPr>
        <p:spPr bwMode="auto">
          <a:xfrm>
            <a:off x="250825" y="765177"/>
            <a:ext cx="86106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50000"/>
              </a:spcBef>
              <a:buClrTx/>
              <a:buSzTx/>
              <a:buFontTx/>
              <a:buNone/>
            </a:pPr>
            <a:r>
              <a:rPr kumimoji="1" lang="en-US" altLang="zh-CN" b="1">
                <a:latin typeface="+mn-lt"/>
                <a:ea typeface="+mn-ea"/>
                <a:cs typeface="+mn-ea"/>
                <a:sym typeface="+mn-lt"/>
              </a:rPr>
              <a:t>        GSM</a:t>
            </a:r>
            <a:r>
              <a:rPr kumimoji="1" lang="zh-CN" altLang="en-US" b="1">
                <a:latin typeface="+mn-lt"/>
                <a:ea typeface="+mn-ea"/>
                <a:cs typeface="+mn-ea"/>
                <a:sym typeface="+mn-lt"/>
              </a:rPr>
              <a:t>即全球移动通信系统</a:t>
            </a:r>
            <a:r>
              <a:rPr kumimoji="1" lang="en-US" altLang="zh-CN" b="1">
                <a:latin typeface="+mn-lt"/>
                <a:ea typeface="+mn-ea"/>
                <a:cs typeface="+mn-ea"/>
                <a:sym typeface="+mn-lt"/>
              </a:rPr>
              <a:t>(Global System for Mobile Communication), </a:t>
            </a:r>
            <a:r>
              <a:rPr kumimoji="1" lang="zh-CN" altLang="en-US" b="1">
                <a:latin typeface="+mn-lt"/>
                <a:ea typeface="+mn-ea"/>
                <a:cs typeface="+mn-ea"/>
                <a:sym typeface="+mn-lt"/>
              </a:rPr>
              <a:t>其历史可以追溯到</a:t>
            </a:r>
            <a:r>
              <a:rPr kumimoji="1" lang="en-US" altLang="zh-CN" b="1">
                <a:latin typeface="+mn-lt"/>
                <a:ea typeface="+mn-ea"/>
                <a:cs typeface="+mn-ea"/>
                <a:sym typeface="+mn-lt"/>
              </a:rPr>
              <a:t>1982</a:t>
            </a:r>
            <a:r>
              <a:rPr kumimoji="1" lang="zh-CN" altLang="en-US" b="1">
                <a:latin typeface="+mn-lt"/>
                <a:ea typeface="+mn-ea"/>
                <a:cs typeface="+mn-ea"/>
                <a:sym typeface="+mn-lt"/>
              </a:rPr>
              <a:t>年，当时，北欧四国向</a:t>
            </a:r>
            <a:r>
              <a:rPr kumimoji="1" lang="en-US" altLang="zh-CN" b="1">
                <a:latin typeface="+mn-lt"/>
                <a:ea typeface="+mn-ea"/>
                <a:cs typeface="+mn-ea"/>
                <a:sym typeface="+mn-lt"/>
              </a:rPr>
              <a:t>CEPT(Conference Europe of Post and Telecommunications)</a:t>
            </a:r>
            <a:r>
              <a:rPr kumimoji="1" lang="zh-CN" altLang="en-US" b="1">
                <a:latin typeface="+mn-lt"/>
                <a:ea typeface="+mn-ea"/>
                <a:cs typeface="+mn-ea"/>
                <a:sym typeface="+mn-lt"/>
              </a:rPr>
              <a:t>提交了一份建议书，要求制定</a:t>
            </a:r>
            <a:r>
              <a:rPr kumimoji="1" lang="en-US" altLang="zh-CN" b="1">
                <a:latin typeface="+mn-lt"/>
                <a:ea typeface="+mn-ea"/>
                <a:cs typeface="+mn-ea"/>
                <a:sym typeface="+mn-lt"/>
              </a:rPr>
              <a:t>900 MHz</a:t>
            </a:r>
            <a:r>
              <a:rPr kumimoji="1" lang="zh-CN" altLang="en-US" b="1">
                <a:latin typeface="+mn-lt"/>
                <a:ea typeface="+mn-ea"/>
                <a:cs typeface="+mn-ea"/>
                <a:sym typeface="+mn-lt"/>
              </a:rPr>
              <a:t>频段的欧洲公共电信业务规范，以建立全欧统一的蜂窝系统。</a:t>
            </a:r>
          </a:p>
          <a:p>
            <a:pPr eaLnBrk="1" hangingPunct="1">
              <a:spcBef>
                <a:spcPct val="50000"/>
              </a:spcBef>
              <a:buClrTx/>
              <a:buSzTx/>
              <a:buFontTx/>
              <a:buNone/>
            </a:pPr>
            <a:r>
              <a:rPr kumimoji="1" lang="en-US" altLang="zh-CN" b="1">
                <a:latin typeface="+mn-lt"/>
                <a:ea typeface="+mn-ea"/>
                <a:cs typeface="+mn-ea"/>
                <a:sym typeface="+mn-lt"/>
              </a:rPr>
              <a:t>1986</a:t>
            </a:r>
            <a:r>
              <a:rPr kumimoji="1" lang="zh-CN" altLang="en-US" b="1">
                <a:latin typeface="+mn-lt"/>
                <a:ea typeface="+mn-ea"/>
                <a:cs typeface="+mn-ea"/>
                <a:sym typeface="+mn-lt"/>
              </a:rPr>
              <a:t>年决定制定数字蜂窝网标准，同时在巴黎对不同公司、不同方案的八个系统进行了现场试验和比较。</a:t>
            </a:r>
          </a:p>
          <a:p>
            <a:pPr eaLnBrk="1" hangingPunct="1">
              <a:spcBef>
                <a:spcPct val="50000"/>
              </a:spcBef>
              <a:buClrTx/>
              <a:buSzTx/>
              <a:buFontTx/>
              <a:buNone/>
            </a:pPr>
            <a:r>
              <a:rPr kumimoji="1" lang="en-US" altLang="zh-CN" b="1">
                <a:latin typeface="+mn-lt"/>
                <a:ea typeface="+mn-ea"/>
                <a:cs typeface="+mn-ea"/>
                <a:sym typeface="+mn-lt"/>
              </a:rPr>
              <a:t>1987</a:t>
            </a:r>
            <a:r>
              <a:rPr kumimoji="1" lang="zh-CN" altLang="en-US" b="1">
                <a:latin typeface="+mn-lt"/>
                <a:ea typeface="+mn-ea"/>
                <a:cs typeface="+mn-ea"/>
                <a:sym typeface="+mn-lt"/>
              </a:rPr>
              <a:t>年</a:t>
            </a:r>
            <a:r>
              <a:rPr kumimoji="1" lang="en-US" altLang="zh-CN" b="1">
                <a:latin typeface="+mn-lt"/>
                <a:ea typeface="+mn-ea"/>
                <a:cs typeface="+mn-ea"/>
                <a:sym typeface="+mn-lt"/>
              </a:rPr>
              <a:t>5</a:t>
            </a:r>
            <a:r>
              <a:rPr kumimoji="1" lang="zh-CN" altLang="en-US" b="1">
                <a:latin typeface="+mn-lt"/>
                <a:ea typeface="+mn-ea"/>
                <a:cs typeface="+mn-ea"/>
                <a:sym typeface="+mn-lt"/>
              </a:rPr>
              <a:t>月选定窄带</a:t>
            </a:r>
            <a:r>
              <a:rPr kumimoji="1" lang="en-US" altLang="zh-CN" b="1">
                <a:latin typeface="+mn-lt"/>
                <a:ea typeface="+mn-ea"/>
                <a:cs typeface="+mn-ea"/>
                <a:sym typeface="+mn-lt"/>
              </a:rPr>
              <a:t>TDMA</a:t>
            </a:r>
            <a:r>
              <a:rPr kumimoji="1" lang="zh-CN" altLang="en-US" b="1">
                <a:latin typeface="+mn-lt"/>
                <a:ea typeface="+mn-ea"/>
                <a:cs typeface="+mn-ea"/>
                <a:sym typeface="+mn-lt"/>
              </a:rPr>
              <a:t>方案，并于</a:t>
            </a:r>
            <a:r>
              <a:rPr kumimoji="1" lang="en-US" altLang="zh-CN" b="1">
                <a:latin typeface="+mn-lt"/>
                <a:ea typeface="+mn-ea"/>
                <a:cs typeface="+mn-ea"/>
                <a:sym typeface="+mn-lt"/>
              </a:rPr>
              <a:t>1988</a:t>
            </a:r>
            <a:r>
              <a:rPr kumimoji="1" lang="zh-CN" altLang="en-US" b="1">
                <a:latin typeface="+mn-lt"/>
                <a:ea typeface="+mn-ea"/>
                <a:cs typeface="+mn-ea"/>
                <a:sym typeface="+mn-lt"/>
              </a:rPr>
              <a:t>年颁布了</a:t>
            </a:r>
            <a:r>
              <a:rPr kumimoji="1" lang="en-US" altLang="zh-CN" b="1">
                <a:latin typeface="+mn-lt"/>
                <a:ea typeface="+mn-ea"/>
                <a:cs typeface="+mn-ea"/>
                <a:sym typeface="+mn-lt"/>
              </a:rPr>
              <a:t>GSM</a:t>
            </a:r>
            <a:r>
              <a:rPr kumimoji="1" lang="zh-CN" altLang="en-US" b="1">
                <a:latin typeface="+mn-lt"/>
                <a:ea typeface="+mn-ea"/>
                <a:cs typeface="+mn-ea"/>
                <a:sym typeface="+mn-lt"/>
              </a:rPr>
              <a:t>标准， 也称泛欧数字蜂窝通信标准。 </a:t>
            </a:r>
          </a:p>
          <a:p>
            <a:pPr eaLnBrk="1" hangingPunct="1">
              <a:spcBef>
                <a:spcPct val="50000"/>
              </a:spcBef>
              <a:buClrTx/>
              <a:buSzTx/>
              <a:buFontTx/>
              <a:buNone/>
            </a:pPr>
            <a:r>
              <a:rPr kumimoji="1" lang="en-US" altLang="zh-CN" b="1">
                <a:latin typeface="+mn-lt"/>
                <a:ea typeface="+mn-ea"/>
                <a:cs typeface="+mn-ea"/>
                <a:sym typeface="+mn-lt"/>
              </a:rPr>
              <a:t>1991</a:t>
            </a:r>
            <a:r>
              <a:rPr kumimoji="1" lang="zh-CN" altLang="en-US" b="1">
                <a:latin typeface="+mn-lt"/>
                <a:ea typeface="+mn-ea"/>
                <a:cs typeface="+mn-ea"/>
                <a:sym typeface="+mn-lt"/>
              </a:rPr>
              <a:t>年</a:t>
            </a:r>
            <a:r>
              <a:rPr kumimoji="1" lang="en-US" altLang="zh-CN" b="1">
                <a:latin typeface="+mn-lt"/>
                <a:ea typeface="+mn-ea"/>
                <a:cs typeface="+mn-ea"/>
                <a:sym typeface="+mn-lt"/>
              </a:rPr>
              <a:t>GSM</a:t>
            </a:r>
            <a:r>
              <a:rPr kumimoji="1" lang="zh-CN" altLang="en-US" b="1">
                <a:latin typeface="+mn-lt"/>
                <a:ea typeface="+mn-ea"/>
                <a:cs typeface="+mn-ea"/>
                <a:sym typeface="+mn-lt"/>
              </a:rPr>
              <a:t>系统正式在欧洲问世，网络开通运行。</a:t>
            </a:r>
          </a:p>
          <a:p>
            <a:pPr eaLnBrk="1" hangingPunct="1">
              <a:spcBef>
                <a:spcPct val="50000"/>
              </a:spcBef>
              <a:buClrTx/>
              <a:buSzTx/>
              <a:buFontTx/>
              <a:buNone/>
            </a:pPr>
            <a:r>
              <a:rPr kumimoji="1" lang="en-US" altLang="zh-CN" b="1">
                <a:latin typeface="+mn-lt"/>
                <a:ea typeface="+mn-ea"/>
                <a:cs typeface="+mn-ea"/>
                <a:sym typeface="+mn-lt"/>
              </a:rPr>
              <a:t>GSM</a:t>
            </a:r>
            <a:r>
              <a:rPr kumimoji="1" lang="zh-CN" altLang="en-US" b="1">
                <a:latin typeface="+mn-lt"/>
                <a:ea typeface="+mn-ea"/>
                <a:cs typeface="+mn-ea"/>
                <a:sym typeface="+mn-lt"/>
              </a:rPr>
              <a:t>包括两个并行的系统：</a:t>
            </a:r>
            <a:r>
              <a:rPr kumimoji="1" lang="en-US" altLang="zh-CN" b="1">
                <a:latin typeface="+mn-lt"/>
                <a:ea typeface="+mn-ea"/>
                <a:cs typeface="+mn-ea"/>
                <a:sym typeface="+mn-lt"/>
              </a:rPr>
              <a:t>GSM900</a:t>
            </a:r>
            <a:r>
              <a:rPr kumimoji="1" lang="zh-CN" altLang="en-US" b="1">
                <a:latin typeface="+mn-lt"/>
                <a:ea typeface="+mn-ea"/>
                <a:cs typeface="+mn-ea"/>
                <a:sym typeface="+mn-lt"/>
              </a:rPr>
              <a:t>和 </a:t>
            </a:r>
            <a:r>
              <a:rPr kumimoji="1" lang="en-US" altLang="zh-CN" b="1">
                <a:latin typeface="+mn-lt"/>
                <a:ea typeface="+mn-ea"/>
                <a:cs typeface="+mn-ea"/>
                <a:sym typeface="+mn-lt"/>
              </a:rPr>
              <a:t>DCS1800</a:t>
            </a:r>
            <a:r>
              <a:rPr kumimoji="1" lang="zh-CN" altLang="en-US" b="1">
                <a:latin typeface="+mn-lt"/>
                <a:ea typeface="+mn-ea"/>
                <a:cs typeface="+mn-ea"/>
                <a:sym typeface="+mn-lt"/>
              </a:rPr>
              <a:t>，这两个系统功能相同，主要是频率不同。</a:t>
            </a:r>
          </a:p>
          <a:p>
            <a:pPr eaLnBrk="1" hangingPunct="1">
              <a:spcBef>
                <a:spcPct val="50000"/>
              </a:spcBef>
              <a:buClrTx/>
              <a:buSzTx/>
              <a:buFontTx/>
              <a:buNone/>
            </a:pPr>
            <a:r>
              <a:rPr kumimoji="1" lang="zh-CN" altLang="en-US" b="1">
                <a:latin typeface="+mn-lt"/>
                <a:ea typeface="+mn-ea"/>
                <a:cs typeface="+mn-ea"/>
                <a:sym typeface="+mn-lt"/>
              </a:rPr>
              <a:t>我国自从</a:t>
            </a:r>
            <a:r>
              <a:rPr kumimoji="1" lang="en-US" altLang="zh-CN" b="1">
                <a:latin typeface="+mn-lt"/>
                <a:ea typeface="+mn-ea"/>
                <a:cs typeface="+mn-ea"/>
                <a:sym typeface="+mn-lt"/>
              </a:rPr>
              <a:t>1992</a:t>
            </a:r>
            <a:r>
              <a:rPr kumimoji="1" lang="zh-CN" altLang="en-US" b="1">
                <a:latin typeface="+mn-lt"/>
                <a:ea typeface="+mn-ea"/>
                <a:cs typeface="+mn-ea"/>
                <a:sym typeface="+mn-lt"/>
              </a:rPr>
              <a:t>年在嘉兴建立和开通第一个</a:t>
            </a:r>
            <a:r>
              <a:rPr kumimoji="1" lang="en-US" altLang="zh-CN" b="1">
                <a:latin typeface="+mn-lt"/>
                <a:ea typeface="+mn-ea"/>
                <a:cs typeface="+mn-ea"/>
                <a:sym typeface="+mn-lt"/>
              </a:rPr>
              <a:t>GSM</a:t>
            </a:r>
            <a:r>
              <a:rPr kumimoji="1" lang="zh-CN" altLang="en-US" b="1">
                <a:latin typeface="+mn-lt"/>
                <a:ea typeface="+mn-ea"/>
                <a:cs typeface="+mn-ea"/>
                <a:sym typeface="+mn-lt"/>
              </a:rPr>
              <a:t>演示系统，并于</a:t>
            </a:r>
            <a:r>
              <a:rPr kumimoji="1" lang="en-US" altLang="zh-CN" b="1">
                <a:latin typeface="+mn-lt"/>
                <a:ea typeface="+mn-ea"/>
                <a:cs typeface="+mn-ea"/>
                <a:sym typeface="+mn-lt"/>
              </a:rPr>
              <a:t>1993</a:t>
            </a:r>
            <a:r>
              <a:rPr kumimoji="1" lang="zh-CN" altLang="en-US" b="1">
                <a:latin typeface="+mn-lt"/>
                <a:ea typeface="+mn-ea"/>
                <a:cs typeface="+mn-ea"/>
                <a:sym typeface="+mn-lt"/>
              </a:rPr>
              <a:t>年</a:t>
            </a:r>
            <a:r>
              <a:rPr kumimoji="1" lang="en-US" altLang="zh-CN" b="1">
                <a:latin typeface="+mn-lt"/>
                <a:ea typeface="+mn-ea"/>
                <a:cs typeface="+mn-ea"/>
                <a:sym typeface="+mn-lt"/>
              </a:rPr>
              <a:t>9</a:t>
            </a:r>
            <a:r>
              <a:rPr kumimoji="1" lang="zh-CN" altLang="en-US" b="1">
                <a:latin typeface="+mn-lt"/>
                <a:ea typeface="+mn-ea"/>
                <a:cs typeface="+mn-ea"/>
                <a:sym typeface="+mn-lt"/>
              </a:rPr>
              <a:t>月正式开放业务。      </a:t>
            </a:r>
          </a:p>
          <a:p>
            <a:pPr eaLnBrk="1" hangingPunct="1">
              <a:spcBef>
                <a:spcPct val="50000"/>
              </a:spcBef>
              <a:buClrTx/>
              <a:buSzTx/>
              <a:buFontTx/>
              <a:buNone/>
            </a:pPr>
            <a:endParaRPr kumimoji="1" lang="en-US" altLang="zh-CN" b="1">
              <a:latin typeface="+mn-lt"/>
              <a:ea typeface="+mn-ea"/>
              <a:cs typeface="+mn-ea"/>
              <a:sym typeface="+mn-lt"/>
            </a:endParaRPr>
          </a:p>
        </p:txBody>
      </p:sp>
    </p:spTree>
  </p:cSld>
  <p:clrMapOvr>
    <a:masterClrMapping/>
  </p:clrMapOvr>
  <p:transition>
    <p:zoom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50825" y="404814"/>
            <a:ext cx="4267200" cy="6116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10000"/>
              </a:lnSpc>
              <a:spcBef>
                <a:spcPct val="50000"/>
              </a:spcBef>
              <a:buClrTx/>
              <a:buSzTx/>
              <a:buFontTx/>
              <a:buNone/>
            </a:pPr>
            <a:r>
              <a:rPr kumimoji="1" lang="en-US" altLang="zh-CN" b="1" dirty="0">
                <a:latin typeface="+mn-lt"/>
                <a:ea typeface="+mn-ea"/>
                <a:cs typeface="+mn-ea"/>
                <a:sym typeface="+mn-lt"/>
              </a:rPr>
              <a:t>        </a:t>
            </a:r>
            <a:r>
              <a:rPr kumimoji="1" lang="zh-CN" altLang="en-US" b="1" dirty="0">
                <a:latin typeface="+mn-lt"/>
                <a:ea typeface="+mn-ea"/>
                <a:cs typeface="+mn-ea"/>
                <a:sym typeface="+mn-lt"/>
              </a:rPr>
              <a:t>全国</a:t>
            </a:r>
            <a:r>
              <a:rPr kumimoji="1" lang="en-US" altLang="zh-CN" b="1" dirty="0">
                <a:latin typeface="+mn-lt"/>
                <a:ea typeface="+mn-ea"/>
                <a:cs typeface="+mn-ea"/>
                <a:sym typeface="+mn-lt"/>
              </a:rPr>
              <a:t>GSM</a:t>
            </a:r>
            <a:r>
              <a:rPr kumimoji="1" lang="zh-CN" altLang="en-US" b="1" dirty="0">
                <a:latin typeface="+mn-lt"/>
                <a:ea typeface="+mn-ea"/>
                <a:cs typeface="+mn-ea"/>
                <a:sym typeface="+mn-lt"/>
              </a:rPr>
              <a:t>移动通信网是多级结构的复合型网络。移动网和固定网之间的通信是通过移动关口局</a:t>
            </a:r>
            <a:r>
              <a:rPr kumimoji="1" lang="en-US" altLang="zh-CN" b="1" dirty="0">
                <a:latin typeface="+mn-lt"/>
                <a:ea typeface="+mn-ea"/>
                <a:cs typeface="+mn-ea"/>
                <a:sym typeface="+mn-lt"/>
              </a:rPr>
              <a:t>GMSC</a:t>
            </a:r>
            <a:r>
              <a:rPr kumimoji="1" lang="zh-CN" altLang="en-US" b="1" dirty="0">
                <a:latin typeface="+mn-lt"/>
                <a:ea typeface="+mn-ea"/>
                <a:cs typeface="+mn-ea"/>
                <a:sym typeface="+mn-lt"/>
              </a:rPr>
              <a:t>来进行转接的。</a:t>
            </a:r>
          </a:p>
          <a:p>
            <a:pPr eaLnBrk="1" hangingPunct="1">
              <a:lnSpc>
                <a:spcPct val="110000"/>
              </a:lnSpc>
              <a:spcBef>
                <a:spcPct val="50000"/>
              </a:spcBef>
              <a:buClrTx/>
              <a:buSzTx/>
              <a:buFontTx/>
              <a:buNone/>
            </a:pPr>
            <a:r>
              <a:rPr kumimoji="1" lang="zh-CN" altLang="en-US" b="1" dirty="0">
                <a:latin typeface="+mn-lt"/>
                <a:ea typeface="+mn-ea"/>
                <a:cs typeface="+mn-ea"/>
                <a:sym typeface="+mn-lt"/>
              </a:rPr>
              <a:t>        中国移动的</a:t>
            </a:r>
            <a:r>
              <a:rPr kumimoji="1" lang="en-US" altLang="zh-CN" b="1" dirty="0">
                <a:latin typeface="+mn-lt"/>
                <a:ea typeface="+mn-ea"/>
                <a:cs typeface="+mn-ea"/>
                <a:sym typeface="+mn-lt"/>
              </a:rPr>
              <a:t>GSM</a:t>
            </a:r>
            <a:r>
              <a:rPr kumimoji="1" lang="zh-CN" altLang="en-US" b="1" dirty="0">
                <a:latin typeface="+mn-lt"/>
                <a:ea typeface="+mn-ea"/>
                <a:cs typeface="+mn-ea"/>
                <a:sym typeface="+mn-lt"/>
              </a:rPr>
              <a:t>网设置</a:t>
            </a:r>
            <a:r>
              <a:rPr kumimoji="1" lang="en-US" altLang="zh-CN" b="1" dirty="0">
                <a:latin typeface="+mn-lt"/>
                <a:ea typeface="+mn-ea"/>
                <a:cs typeface="+mn-ea"/>
                <a:sym typeface="+mn-lt"/>
              </a:rPr>
              <a:t>8</a:t>
            </a:r>
            <a:r>
              <a:rPr kumimoji="1" lang="zh-CN" altLang="en-US" b="1" dirty="0">
                <a:latin typeface="+mn-lt"/>
                <a:ea typeface="+mn-ea"/>
                <a:cs typeface="+mn-ea"/>
                <a:sym typeface="+mn-lt"/>
              </a:rPr>
              <a:t>个一级移动汇接中心，分别设于北京、沈阳、南京、上海、西安、成都、广州、武汉，一级汇接中心为独立的汇接局</a:t>
            </a:r>
            <a:r>
              <a:rPr kumimoji="1" lang="en-US" altLang="zh-CN" b="1" dirty="0">
                <a:latin typeface="+mn-lt"/>
                <a:ea typeface="+mn-ea"/>
                <a:cs typeface="+mn-ea"/>
                <a:sym typeface="+mn-lt"/>
              </a:rPr>
              <a:t>(</a:t>
            </a:r>
            <a:r>
              <a:rPr kumimoji="1" lang="zh-CN" altLang="en-US" b="1" dirty="0">
                <a:latin typeface="+mn-lt"/>
                <a:ea typeface="+mn-ea"/>
                <a:cs typeface="+mn-ea"/>
                <a:sym typeface="+mn-lt"/>
              </a:rPr>
              <a:t>即不带客户，只有至基站的接口，只作汇接</a:t>
            </a:r>
            <a:r>
              <a:rPr kumimoji="1" lang="en-US" altLang="zh-CN" b="1" dirty="0">
                <a:latin typeface="+mn-lt"/>
                <a:ea typeface="+mn-ea"/>
                <a:cs typeface="+mn-ea"/>
                <a:sym typeface="+mn-lt"/>
              </a:rPr>
              <a:t>)</a:t>
            </a:r>
            <a:r>
              <a:rPr kumimoji="1" lang="zh-CN" altLang="en-US" b="1" dirty="0">
                <a:latin typeface="+mn-lt"/>
                <a:ea typeface="+mn-ea"/>
                <a:cs typeface="+mn-ea"/>
                <a:sym typeface="+mn-lt"/>
              </a:rPr>
              <a:t>，相互之间以网状网相连。</a:t>
            </a:r>
          </a:p>
          <a:p>
            <a:pPr eaLnBrk="1" hangingPunct="1">
              <a:lnSpc>
                <a:spcPct val="110000"/>
              </a:lnSpc>
              <a:spcBef>
                <a:spcPct val="50000"/>
              </a:spcBef>
              <a:buClrTx/>
              <a:buSzTx/>
              <a:buFontTx/>
              <a:buNone/>
            </a:pPr>
            <a:r>
              <a:rPr kumimoji="1" lang="zh-CN" altLang="en-US" b="1" dirty="0">
                <a:latin typeface="+mn-lt"/>
                <a:ea typeface="+mn-ea"/>
                <a:cs typeface="+mn-ea"/>
                <a:sym typeface="+mn-lt"/>
              </a:rPr>
              <a:t>全国可划分为若干个移动业务本地网。</a:t>
            </a:r>
          </a:p>
        </p:txBody>
      </p:sp>
      <p:pic>
        <p:nvPicPr>
          <p:cNvPr id="79875" name="Picture 3" descr="W02008101820045984828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1" y="1484313"/>
            <a:ext cx="4014788"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4"/>
          <p:cNvSpPr>
            <a:spLocks noChangeArrowheads="1"/>
          </p:cNvSpPr>
          <p:nvPr/>
        </p:nvSpPr>
        <p:spPr bwMode="auto">
          <a:xfrm>
            <a:off x="5283200" y="549277"/>
            <a:ext cx="26597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zh-CN" altLang="en-US" b="1">
                <a:solidFill>
                  <a:schemeClr val="accent2"/>
                </a:solidFill>
                <a:latin typeface="+mn-lt"/>
                <a:ea typeface="+mn-ea"/>
                <a:cs typeface="+mn-ea"/>
                <a:sym typeface="+mn-lt"/>
              </a:rPr>
              <a:t>设立一级汇接中心</a:t>
            </a:r>
          </a:p>
        </p:txBody>
      </p:sp>
      <p:sp>
        <p:nvSpPr>
          <p:cNvPr id="56325" name="Rectangle 5"/>
          <p:cNvSpPr>
            <a:spLocks noChangeArrowheads="1"/>
          </p:cNvSpPr>
          <p:nvPr/>
        </p:nvSpPr>
        <p:spPr bwMode="auto">
          <a:xfrm>
            <a:off x="4787903" y="2384427"/>
            <a:ext cx="30235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kumimoji="1" lang="zh-CN" altLang="en-US" sz="2000" b="1" dirty="0">
                <a:solidFill>
                  <a:schemeClr val="tx2">
                    <a:lumMod val="75000"/>
                  </a:schemeClr>
                </a:solidFill>
                <a:latin typeface="+mn-lt"/>
                <a:ea typeface="+mn-ea"/>
                <a:cs typeface="+mn-ea"/>
                <a:sym typeface="+mn-lt"/>
              </a:rPr>
              <a:t>各省内设立二级汇接中心</a:t>
            </a:r>
          </a:p>
        </p:txBody>
      </p:sp>
      <p:sp>
        <p:nvSpPr>
          <p:cNvPr id="56326" name="Rectangle 6"/>
          <p:cNvSpPr>
            <a:spLocks noChangeArrowheads="1"/>
          </p:cNvSpPr>
          <p:nvPr/>
        </p:nvSpPr>
        <p:spPr bwMode="auto">
          <a:xfrm>
            <a:off x="4427539" y="4868865"/>
            <a:ext cx="2350323"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kumimoji="1" lang="zh-CN" altLang="en-US" b="1" dirty="0">
                <a:solidFill>
                  <a:schemeClr val="tx2">
                    <a:lumMod val="75000"/>
                  </a:schemeClr>
                </a:solidFill>
                <a:latin typeface="+mn-lt"/>
                <a:ea typeface="+mn-ea"/>
                <a:cs typeface="+mn-ea"/>
                <a:sym typeface="+mn-lt"/>
              </a:rPr>
              <a:t>移动业务本地网</a:t>
            </a:r>
          </a:p>
        </p:txBody>
      </p:sp>
    </p:spTree>
  </p:cSld>
  <p:clrMapOvr>
    <a:masterClrMapping/>
  </p:clrMapOvr>
  <p:transition>
    <p:zoom dir="in"/>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79512" y="620688"/>
            <a:ext cx="853440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50000"/>
              </a:spcBef>
              <a:buClrTx/>
              <a:buSzTx/>
              <a:buFontTx/>
              <a:buNone/>
            </a:pPr>
            <a:r>
              <a:rPr kumimoji="1" lang="en-US" altLang="zh-CN" sz="2000" b="1" dirty="0">
                <a:latin typeface="+mn-lt"/>
                <a:ea typeface="+mn-ea"/>
                <a:cs typeface="+mn-ea"/>
                <a:sym typeface="+mn-lt"/>
              </a:rPr>
              <a:t>6.3.1  </a:t>
            </a:r>
            <a:r>
              <a:rPr kumimoji="1" lang="zh-CN" altLang="en-US" sz="2000" b="1" dirty="0">
                <a:latin typeface="+mn-lt"/>
                <a:ea typeface="+mn-ea"/>
                <a:cs typeface="+mn-ea"/>
                <a:sym typeface="+mn-lt"/>
              </a:rPr>
              <a:t>系统网络结构及接口</a:t>
            </a:r>
          </a:p>
          <a:p>
            <a:pPr eaLnBrk="1" hangingPunct="1">
              <a:spcBef>
                <a:spcPct val="50000"/>
              </a:spcBef>
              <a:buClrTx/>
              <a:buSzTx/>
              <a:buFontTx/>
              <a:buNone/>
            </a:pPr>
            <a:r>
              <a:rPr kumimoji="1" lang="zh-CN" altLang="en-US" sz="2000" b="1" dirty="0">
                <a:latin typeface="+mn-lt"/>
                <a:ea typeface="+mn-ea"/>
                <a:cs typeface="+mn-ea"/>
                <a:sym typeface="+mn-lt"/>
              </a:rPr>
              <a:t>        </a:t>
            </a:r>
            <a:r>
              <a:rPr kumimoji="1" lang="en-US" altLang="zh-CN" sz="2000" b="1" dirty="0">
                <a:latin typeface="+mn-lt"/>
                <a:ea typeface="+mn-ea"/>
                <a:cs typeface="+mn-ea"/>
                <a:sym typeface="+mn-lt"/>
              </a:rPr>
              <a:t>GSM</a:t>
            </a:r>
            <a:r>
              <a:rPr kumimoji="1" lang="zh-CN" altLang="en-US" sz="2000" b="1" dirty="0">
                <a:latin typeface="+mn-lt"/>
                <a:ea typeface="+mn-ea"/>
                <a:cs typeface="+mn-ea"/>
                <a:sym typeface="+mn-lt"/>
              </a:rPr>
              <a:t>数字蜂窝通信系统的主要组成部分可分为</a:t>
            </a:r>
            <a:r>
              <a:rPr kumimoji="1" lang="zh-CN" altLang="en-US" sz="2000" b="1" dirty="0">
                <a:solidFill>
                  <a:srgbClr val="FF0000"/>
                </a:solidFill>
                <a:latin typeface="+mn-lt"/>
                <a:ea typeface="+mn-ea"/>
                <a:cs typeface="+mn-ea"/>
                <a:sym typeface="+mn-lt"/>
              </a:rPr>
              <a:t>移动台、基站子系统和网络子系统。</a:t>
            </a:r>
            <a:endParaRPr kumimoji="1" lang="en-US" altLang="zh-CN" sz="2000" b="1" dirty="0">
              <a:solidFill>
                <a:srgbClr val="FF0000"/>
              </a:solidFill>
              <a:latin typeface="+mn-lt"/>
              <a:ea typeface="+mn-ea"/>
              <a:cs typeface="+mn-ea"/>
              <a:sym typeface="+mn-lt"/>
            </a:endParaRPr>
          </a:p>
          <a:p>
            <a:pPr eaLnBrk="1" hangingPunct="1">
              <a:spcBef>
                <a:spcPct val="50000"/>
              </a:spcBef>
              <a:buClrTx/>
              <a:buSzTx/>
              <a:buFontTx/>
              <a:buNone/>
            </a:pPr>
            <a:r>
              <a:rPr kumimoji="1" lang="zh-CN" altLang="en-US" sz="2000" b="1" dirty="0">
                <a:solidFill>
                  <a:schemeClr val="accent2"/>
                </a:solidFill>
                <a:latin typeface="+mn-lt"/>
                <a:ea typeface="+mn-ea"/>
                <a:cs typeface="+mn-ea"/>
                <a:sym typeface="+mn-lt"/>
              </a:rPr>
              <a:t>基站子系统</a:t>
            </a:r>
            <a:r>
              <a:rPr kumimoji="1" lang="en-US" altLang="zh-CN" sz="2000" b="1" dirty="0">
                <a:solidFill>
                  <a:schemeClr val="accent2"/>
                </a:solidFill>
                <a:latin typeface="+mn-lt"/>
                <a:ea typeface="+mn-ea"/>
                <a:cs typeface="+mn-ea"/>
                <a:sym typeface="+mn-lt"/>
              </a:rPr>
              <a:t>(BSS)</a:t>
            </a:r>
            <a:r>
              <a:rPr kumimoji="1" lang="zh-CN" altLang="en-US" sz="2000" b="1" dirty="0">
                <a:latin typeface="+mn-lt"/>
                <a:ea typeface="+mn-ea"/>
                <a:cs typeface="+mn-ea"/>
                <a:sym typeface="+mn-lt"/>
              </a:rPr>
              <a:t>由基站收发台</a:t>
            </a:r>
            <a:r>
              <a:rPr kumimoji="1" lang="en-US" altLang="zh-CN" sz="2000" b="1" dirty="0">
                <a:latin typeface="+mn-lt"/>
                <a:ea typeface="+mn-ea"/>
                <a:cs typeface="+mn-ea"/>
                <a:sym typeface="+mn-lt"/>
              </a:rPr>
              <a:t>(BTS)</a:t>
            </a:r>
            <a:r>
              <a:rPr kumimoji="1" lang="zh-CN" altLang="en-US" sz="2000" b="1" dirty="0">
                <a:latin typeface="+mn-lt"/>
                <a:ea typeface="+mn-ea"/>
                <a:cs typeface="+mn-ea"/>
                <a:sym typeface="+mn-lt"/>
              </a:rPr>
              <a:t>和基站控制器</a:t>
            </a:r>
            <a:r>
              <a:rPr kumimoji="1" lang="en-US" altLang="zh-CN" sz="2000" b="1" dirty="0">
                <a:latin typeface="+mn-lt"/>
                <a:ea typeface="+mn-ea"/>
                <a:cs typeface="+mn-ea"/>
                <a:sym typeface="+mn-lt"/>
              </a:rPr>
              <a:t>(BSC)</a:t>
            </a:r>
            <a:r>
              <a:rPr kumimoji="1" lang="zh-CN" altLang="en-US" sz="2000" b="1" dirty="0">
                <a:latin typeface="+mn-lt"/>
                <a:ea typeface="+mn-ea"/>
                <a:cs typeface="+mn-ea"/>
                <a:sym typeface="+mn-lt"/>
              </a:rPr>
              <a:t>组成；</a:t>
            </a:r>
            <a:endParaRPr kumimoji="1" lang="en-US" altLang="zh-CN" sz="2000" b="1" dirty="0">
              <a:latin typeface="+mn-lt"/>
              <a:ea typeface="+mn-ea"/>
              <a:cs typeface="+mn-ea"/>
              <a:sym typeface="+mn-lt"/>
            </a:endParaRPr>
          </a:p>
          <a:p>
            <a:pPr eaLnBrk="1" hangingPunct="1">
              <a:spcBef>
                <a:spcPct val="50000"/>
              </a:spcBef>
              <a:buClrTx/>
              <a:buSzTx/>
              <a:buFontTx/>
              <a:buNone/>
            </a:pPr>
            <a:r>
              <a:rPr kumimoji="1" lang="zh-CN" altLang="en-US" sz="2000" b="1" dirty="0">
                <a:solidFill>
                  <a:schemeClr val="accent2"/>
                </a:solidFill>
                <a:latin typeface="+mn-lt"/>
                <a:ea typeface="+mn-ea"/>
                <a:cs typeface="+mn-ea"/>
                <a:sym typeface="+mn-lt"/>
              </a:rPr>
              <a:t>网络子系统</a:t>
            </a:r>
            <a:r>
              <a:rPr kumimoji="1" lang="zh-CN" altLang="en-US" sz="2000" b="1" dirty="0">
                <a:latin typeface="+mn-lt"/>
                <a:ea typeface="+mn-ea"/>
                <a:cs typeface="+mn-ea"/>
                <a:sym typeface="+mn-lt"/>
              </a:rPr>
              <a:t>由移动交换中心</a:t>
            </a:r>
            <a:r>
              <a:rPr kumimoji="1" lang="en-US" altLang="zh-CN" sz="2000" b="1" dirty="0">
                <a:latin typeface="+mn-lt"/>
                <a:ea typeface="+mn-ea"/>
                <a:cs typeface="+mn-ea"/>
                <a:sym typeface="+mn-lt"/>
              </a:rPr>
              <a:t>(MSC)</a:t>
            </a:r>
            <a:r>
              <a:rPr kumimoji="1" lang="zh-CN" altLang="en-US" sz="2000" b="1" dirty="0">
                <a:latin typeface="+mn-lt"/>
                <a:ea typeface="+mn-ea"/>
                <a:cs typeface="+mn-ea"/>
                <a:sym typeface="+mn-lt"/>
              </a:rPr>
              <a:t>和操作维护中心</a:t>
            </a:r>
            <a:r>
              <a:rPr kumimoji="1" lang="en-US" altLang="zh-CN" sz="2000" b="1" dirty="0">
                <a:latin typeface="+mn-lt"/>
                <a:ea typeface="+mn-ea"/>
                <a:cs typeface="+mn-ea"/>
                <a:sym typeface="+mn-lt"/>
              </a:rPr>
              <a:t>(OMC)</a:t>
            </a:r>
            <a:r>
              <a:rPr kumimoji="1" lang="zh-CN" altLang="en-US" sz="2000" b="1" dirty="0">
                <a:latin typeface="+mn-lt"/>
                <a:ea typeface="+mn-ea"/>
                <a:cs typeface="+mn-ea"/>
                <a:sym typeface="+mn-lt"/>
              </a:rPr>
              <a:t>、归属位置寄存器</a:t>
            </a:r>
            <a:r>
              <a:rPr kumimoji="1" lang="en-US" altLang="zh-CN" sz="2000" b="1" dirty="0">
                <a:latin typeface="+mn-lt"/>
                <a:ea typeface="+mn-ea"/>
                <a:cs typeface="+mn-ea"/>
                <a:sym typeface="+mn-lt"/>
              </a:rPr>
              <a:t>(HLR)</a:t>
            </a:r>
            <a:r>
              <a:rPr kumimoji="1" lang="zh-CN" altLang="en-US" sz="2000" b="1" dirty="0">
                <a:latin typeface="+mn-lt"/>
                <a:ea typeface="+mn-ea"/>
                <a:cs typeface="+mn-ea"/>
                <a:sym typeface="+mn-lt"/>
              </a:rPr>
              <a:t>、访问位置寄存器</a:t>
            </a:r>
            <a:r>
              <a:rPr kumimoji="1" lang="en-US" altLang="zh-CN" sz="2000" b="1" dirty="0">
                <a:latin typeface="+mn-lt"/>
                <a:ea typeface="+mn-ea"/>
                <a:cs typeface="+mn-ea"/>
                <a:sym typeface="+mn-lt"/>
              </a:rPr>
              <a:t>(VLR)</a:t>
            </a:r>
            <a:r>
              <a:rPr kumimoji="1" lang="zh-CN" altLang="en-US" sz="2000" b="1" dirty="0">
                <a:latin typeface="+mn-lt"/>
                <a:ea typeface="+mn-ea"/>
                <a:cs typeface="+mn-ea"/>
                <a:sym typeface="+mn-lt"/>
              </a:rPr>
              <a:t>、鉴权认证中心</a:t>
            </a:r>
            <a:r>
              <a:rPr kumimoji="1" lang="en-US" altLang="zh-CN" sz="2000" b="1" dirty="0">
                <a:latin typeface="+mn-lt"/>
                <a:ea typeface="+mn-ea"/>
                <a:cs typeface="+mn-ea"/>
                <a:sym typeface="+mn-lt"/>
              </a:rPr>
              <a:t>(AUC)</a:t>
            </a:r>
            <a:r>
              <a:rPr kumimoji="1" lang="zh-CN" altLang="en-US" sz="2000" b="1" dirty="0">
                <a:latin typeface="+mn-lt"/>
                <a:ea typeface="+mn-ea"/>
                <a:cs typeface="+mn-ea"/>
                <a:sym typeface="+mn-lt"/>
              </a:rPr>
              <a:t>和设备标志寄存器</a:t>
            </a:r>
            <a:r>
              <a:rPr kumimoji="1" lang="en-US" altLang="zh-CN" sz="2000" b="1" dirty="0">
                <a:latin typeface="+mn-lt"/>
                <a:ea typeface="+mn-ea"/>
                <a:cs typeface="+mn-ea"/>
                <a:sym typeface="+mn-lt"/>
              </a:rPr>
              <a:t>(EIR)</a:t>
            </a:r>
            <a:r>
              <a:rPr kumimoji="1" lang="zh-CN" altLang="en-US" sz="2000" b="1" dirty="0">
                <a:latin typeface="+mn-lt"/>
                <a:ea typeface="+mn-ea"/>
                <a:cs typeface="+mn-ea"/>
                <a:sym typeface="+mn-lt"/>
              </a:rPr>
              <a:t>等组成。</a:t>
            </a:r>
          </a:p>
        </p:txBody>
      </p:sp>
      <p:pic>
        <p:nvPicPr>
          <p:cNvPr id="83971" name="Picture 3" descr="  GSM网络结构图详解 - 探行者 - 探行者">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t="22124"/>
          <a:stretch>
            <a:fillRect/>
          </a:stretch>
        </p:blipFill>
        <p:spPr bwMode="auto">
          <a:xfrm>
            <a:off x="539552" y="3212976"/>
            <a:ext cx="8604448" cy="37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251520" y="404664"/>
            <a:ext cx="8610600" cy="6592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30000"/>
              </a:lnSpc>
              <a:spcBef>
                <a:spcPct val="50000"/>
              </a:spcBef>
              <a:buClrTx/>
              <a:buSzTx/>
              <a:buFontTx/>
              <a:buNone/>
            </a:pPr>
            <a:r>
              <a:rPr kumimoji="1" lang="en-US" altLang="zh-CN" b="1" dirty="0">
                <a:latin typeface="+mn-lt"/>
                <a:ea typeface="+mn-ea"/>
                <a:cs typeface="+mn-ea"/>
                <a:sym typeface="+mn-lt"/>
              </a:rPr>
              <a:t>       2</a:t>
            </a:r>
            <a:r>
              <a:rPr kumimoji="1" lang="zh-CN" altLang="en-US" b="1" dirty="0">
                <a:latin typeface="+mn-lt"/>
                <a:ea typeface="+mn-ea"/>
                <a:cs typeface="+mn-ea"/>
                <a:sym typeface="+mn-lt"/>
              </a:rPr>
              <a:t>．基站系统</a:t>
            </a:r>
            <a:r>
              <a:rPr kumimoji="1" lang="en-US" altLang="zh-CN" b="1" dirty="0">
                <a:latin typeface="+mn-lt"/>
                <a:ea typeface="+mn-ea"/>
                <a:cs typeface="+mn-ea"/>
                <a:sym typeface="+mn-lt"/>
              </a:rPr>
              <a:t>(BSS: Base Station System) </a:t>
            </a:r>
          </a:p>
          <a:p>
            <a:pPr eaLnBrk="1" hangingPunct="1">
              <a:lnSpc>
                <a:spcPct val="130000"/>
              </a:lnSpc>
              <a:spcBef>
                <a:spcPct val="50000"/>
              </a:spcBef>
              <a:buClrTx/>
              <a:buSzTx/>
              <a:buFontTx/>
              <a:buNone/>
            </a:pPr>
            <a:r>
              <a:rPr kumimoji="1" lang="en-US" altLang="zh-CN" b="1" dirty="0">
                <a:latin typeface="+mn-lt"/>
                <a:ea typeface="+mn-ea"/>
                <a:cs typeface="+mn-ea"/>
                <a:sym typeface="+mn-lt"/>
              </a:rPr>
              <a:t>       </a:t>
            </a:r>
            <a:r>
              <a:rPr kumimoji="1" lang="zh-CN" altLang="en-US" b="1" dirty="0">
                <a:latin typeface="+mn-lt"/>
                <a:ea typeface="+mn-ea"/>
                <a:cs typeface="+mn-ea"/>
                <a:sym typeface="+mn-lt"/>
              </a:rPr>
              <a:t>基站系统</a:t>
            </a:r>
            <a:r>
              <a:rPr kumimoji="1" lang="en-US" altLang="zh-CN" b="1" dirty="0">
                <a:latin typeface="+mn-lt"/>
                <a:ea typeface="+mn-ea"/>
                <a:cs typeface="+mn-ea"/>
                <a:sym typeface="+mn-lt"/>
              </a:rPr>
              <a:t>(BSS)</a:t>
            </a:r>
            <a:r>
              <a:rPr kumimoji="1" lang="zh-CN" altLang="en-US" b="1" dirty="0">
                <a:latin typeface="+mn-lt"/>
                <a:ea typeface="+mn-ea"/>
                <a:cs typeface="+mn-ea"/>
                <a:sym typeface="+mn-lt"/>
              </a:rPr>
              <a:t>负责在一定区域内与移动台之间的无线通信。一个</a:t>
            </a:r>
            <a:r>
              <a:rPr kumimoji="1" lang="en-US" altLang="zh-CN" b="1" dirty="0">
                <a:latin typeface="+mn-lt"/>
                <a:ea typeface="+mn-ea"/>
                <a:cs typeface="+mn-ea"/>
                <a:sym typeface="+mn-lt"/>
              </a:rPr>
              <a:t>BSS</a:t>
            </a:r>
            <a:r>
              <a:rPr kumimoji="1" lang="zh-CN" altLang="en-US" b="1" dirty="0">
                <a:latin typeface="+mn-lt"/>
                <a:ea typeface="+mn-ea"/>
                <a:cs typeface="+mn-ea"/>
                <a:sym typeface="+mn-lt"/>
              </a:rPr>
              <a:t>包括一个基站控制器</a:t>
            </a:r>
            <a:r>
              <a:rPr kumimoji="1" lang="en-US" altLang="zh-CN" b="1" dirty="0">
                <a:latin typeface="+mn-lt"/>
                <a:ea typeface="+mn-ea"/>
                <a:cs typeface="+mn-ea"/>
                <a:sym typeface="+mn-lt"/>
              </a:rPr>
              <a:t>(BSC: Base Station Controller)</a:t>
            </a:r>
            <a:r>
              <a:rPr kumimoji="1" lang="zh-CN" altLang="en-US" b="1" dirty="0">
                <a:latin typeface="+mn-lt"/>
                <a:ea typeface="+mn-ea"/>
                <a:cs typeface="+mn-ea"/>
                <a:sym typeface="+mn-lt"/>
              </a:rPr>
              <a:t>和一个或多个基站收发台</a:t>
            </a:r>
            <a:r>
              <a:rPr kumimoji="1" lang="en-US" altLang="zh-CN" b="1" dirty="0">
                <a:latin typeface="+mn-lt"/>
                <a:ea typeface="+mn-ea"/>
                <a:cs typeface="+mn-ea"/>
                <a:sym typeface="+mn-lt"/>
              </a:rPr>
              <a:t>(BTS: Base Transceiver Station)</a:t>
            </a:r>
            <a:r>
              <a:rPr kumimoji="1" lang="zh-CN" altLang="en-US" b="1" dirty="0">
                <a:latin typeface="+mn-lt"/>
                <a:ea typeface="+mn-ea"/>
                <a:cs typeface="+mn-ea"/>
                <a:sym typeface="+mn-lt"/>
              </a:rPr>
              <a:t>两部分组成。 </a:t>
            </a:r>
          </a:p>
          <a:p>
            <a:pPr eaLnBrk="1" hangingPunct="1">
              <a:lnSpc>
                <a:spcPct val="130000"/>
              </a:lnSpc>
              <a:spcBef>
                <a:spcPct val="50000"/>
              </a:spcBef>
              <a:buClrTx/>
              <a:buSzTx/>
              <a:buFontTx/>
              <a:buNone/>
            </a:pPr>
            <a:endParaRPr kumimoji="1" lang="zh-CN" altLang="en-US" b="1" dirty="0">
              <a:latin typeface="+mn-lt"/>
              <a:ea typeface="+mn-ea"/>
              <a:cs typeface="+mn-ea"/>
              <a:sym typeface="+mn-lt"/>
            </a:endParaRPr>
          </a:p>
          <a:p>
            <a:pPr eaLnBrk="1" hangingPunct="1">
              <a:lnSpc>
                <a:spcPct val="130000"/>
              </a:lnSpc>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1) </a:t>
            </a:r>
            <a:r>
              <a:rPr kumimoji="1" lang="zh-CN" altLang="en-US" b="1" dirty="0">
                <a:latin typeface="+mn-lt"/>
                <a:ea typeface="+mn-ea"/>
                <a:cs typeface="+mn-ea"/>
                <a:sym typeface="+mn-lt"/>
              </a:rPr>
              <a:t>基站收发台</a:t>
            </a:r>
            <a:r>
              <a:rPr kumimoji="1" lang="en-US" altLang="zh-CN" b="1" dirty="0">
                <a:latin typeface="+mn-lt"/>
                <a:ea typeface="+mn-ea"/>
                <a:cs typeface="+mn-ea"/>
                <a:sym typeface="+mn-lt"/>
              </a:rPr>
              <a:t>(BTS)</a:t>
            </a:r>
          </a:p>
          <a:p>
            <a:pPr eaLnBrk="1" hangingPunct="1">
              <a:lnSpc>
                <a:spcPct val="130000"/>
              </a:lnSpc>
              <a:spcBef>
                <a:spcPct val="50000"/>
              </a:spcBef>
              <a:buClrTx/>
              <a:buSzTx/>
              <a:buFontTx/>
              <a:buNone/>
            </a:pPr>
            <a:r>
              <a:rPr kumimoji="1" lang="en-US" altLang="zh-CN" b="1" dirty="0">
                <a:latin typeface="+mn-lt"/>
                <a:ea typeface="+mn-ea"/>
                <a:cs typeface="+mn-ea"/>
                <a:sym typeface="+mn-lt"/>
              </a:rPr>
              <a:t>        BTS</a:t>
            </a:r>
            <a:r>
              <a:rPr kumimoji="1" lang="zh-CN" altLang="en-US" b="1" dirty="0">
                <a:latin typeface="+mn-lt"/>
                <a:ea typeface="+mn-ea"/>
                <a:cs typeface="+mn-ea"/>
                <a:sym typeface="+mn-lt"/>
              </a:rPr>
              <a:t>是</a:t>
            </a:r>
            <a:r>
              <a:rPr kumimoji="1" lang="en-US" altLang="zh-CN" b="1" dirty="0">
                <a:latin typeface="+mn-lt"/>
                <a:ea typeface="+mn-ea"/>
                <a:cs typeface="+mn-ea"/>
                <a:sym typeface="+mn-lt"/>
              </a:rPr>
              <a:t>BSS</a:t>
            </a:r>
            <a:r>
              <a:rPr kumimoji="1" lang="zh-CN" altLang="en-US" b="1" dirty="0">
                <a:latin typeface="+mn-lt"/>
                <a:ea typeface="+mn-ea"/>
                <a:cs typeface="+mn-ea"/>
                <a:sym typeface="+mn-lt"/>
              </a:rPr>
              <a:t>的无线部分，受控于基站控制器</a:t>
            </a:r>
            <a:r>
              <a:rPr kumimoji="1" lang="en-US" altLang="zh-CN" b="1" dirty="0">
                <a:latin typeface="+mn-lt"/>
                <a:ea typeface="+mn-ea"/>
                <a:cs typeface="+mn-ea"/>
                <a:sym typeface="+mn-lt"/>
              </a:rPr>
              <a:t>BSC</a:t>
            </a:r>
            <a:r>
              <a:rPr kumimoji="1" lang="zh-CN" altLang="en-US" b="1" dirty="0">
                <a:latin typeface="+mn-lt"/>
                <a:ea typeface="+mn-ea"/>
                <a:cs typeface="+mn-ea"/>
                <a:sym typeface="+mn-lt"/>
              </a:rPr>
              <a:t>，包括无线传输所需要的各种硬件和软件，如发射机、接收机、天线、连接基站控制器的接口电路以及收发台本身所需要的检测和控制装置等。它完成</a:t>
            </a:r>
            <a:r>
              <a:rPr kumimoji="1" lang="en-US" altLang="zh-CN" b="1" dirty="0">
                <a:latin typeface="+mn-lt"/>
                <a:ea typeface="+mn-ea"/>
                <a:cs typeface="+mn-ea"/>
                <a:sym typeface="+mn-lt"/>
              </a:rPr>
              <a:t>BSC</a:t>
            </a:r>
            <a:r>
              <a:rPr kumimoji="1" lang="zh-CN" altLang="en-US" b="1" dirty="0">
                <a:latin typeface="+mn-lt"/>
                <a:ea typeface="+mn-ea"/>
                <a:cs typeface="+mn-ea"/>
                <a:sym typeface="+mn-lt"/>
              </a:rPr>
              <a:t>与无线信道之间的转换，实现</a:t>
            </a:r>
            <a:r>
              <a:rPr kumimoji="1" lang="en-US" altLang="zh-CN" b="1" dirty="0">
                <a:latin typeface="+mn-lt"/>
                <a:ea typeface="+mn-ea"/>
                <a:cs typeface="+mn-ea"/>
                <a:sym typeface="+mn-lt"/>
              </a:rPr>
              <a:t>BTS</a:t>
            </a:r>
            <a:r>
              <a:rPr kumimoji="1" lang="zh-CN" altLang="en-US" b="1" dirty="0">
                <a:latin typeface="+mn-lt"/>
                <a:ea typeface="+mn-ea"/>
                <a:cs typeface="+mn-ea"/>
                <a:sym typeface="+mn-lt"/>
              </a:rPr>
              <a:t>与</a:t>
            </a:r>
            <a:r>
              <a:rPr kumimoji="1" lang="en-US" altLang="zh-CN" b="1" dirty="0">
                <a:latin typeface="+mn-lt"/>
                <a:ea typeface="+mn-ea"/>
                <a:cs typeface="+mn-ea"/>
                <a:sym typeface="+mn-lt"/>
              </a:rPr>
              <a:t>MS</a:t>
            </a:r>
            <a:r>
              <a:rPr kumimoji="1" lang="zh-CN" altLang="en-US" b="1" dirty="0">
                <a:latin typeface="+mn-lt"/>
                <a:ea typeface="+mn-ea"/>
                <a:cs typeface="+mn-ea"/>
                <a:sym typeface="+mn-lt"/>
              </a:rPr>
              <a:t>之间通过空中接口的无线传输及相关的控制功能。</a:t>
            </a:r>
          </a:p>
        </p:txBody>
      </p:sp>
      <p:pic>
        <p:nvPicPr>
          <p:cNvPr id="86019" name="Picture 4" descr="查看完整尺寸的图片">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42" y="2708275"/>
            <a:ext cx="110013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6" descr="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91" y="2420938"/>
            <a:ext cx="13938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95536" y="548680"/>
            <a:ext cx="8382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50000"/>
              </a:lnSpc>
              <a:spcBef>
                <a:spcPct val="50000"/>
              </a:spcBef>
              <a:buClrTx/>
              <a:buSzTx/>
              <a:buFontTx/>
              <a:buNone/>
            </a:pPr>
            <a:r>
              <a:rPr kumimoji="1" lang="en-US" altLang="zh-CN" b="1" dirty="0">
                <a:latin typeface="+mn-lt"/>
                <a:ea typeface="+mn-ea"/>
                <a:cs typeface="+mn-ea"/>
                <a:sym typeface="+mn-lt"/>
              </a:rPr>
              <a:t>       2) </a:t>
            </a:r>
            <a:r>
              <a:rPr kumimoji="1" lang="zh-CN" altLang="en-US" b="1" dirty="0">
                <a:latin typeface="+mn-lt"/>
                <a:ea typeface="+mn-ea"/>
                <a:cs typeface="+mn-ea"/>
                <a:sym typeface="+mn-lt"/>
              </a:rPr>
              <a:t>基站控制器</a:t>
            </a:r>
            <a:r>
              <a:rPr kumimoji="1" lang="en-US" altLang="zh-CN" b="1" dirty="0">
                <a:latin typeface="+mn-lt"/>
                <a:ea typeface="+mn-ea"/>
                <a:cs typeface="+mn-ea"/>
                <a:sym typeface="+mn-lt"/>
              </a:rPr>
              <a:t>(BSC)</a:t>
            </a:r>
          </a:p>
          <a:p>
            <a:pPr eaLnBrk="1" hangingPunct="1">
              <a:lnSpc>
                <a:spcPct val="150000"/>
              </a:lnSpc>
              <a:spcBef>
                <a:spcPct val="50000"/>
              </a:spcBef>
              <a:buClrTx/>
              <a:buSzTx/>
              <a:buFontTx/>
              <a:buNone/>
            </a:pPr>
            <a:r>
              <a:rPr kumimoji="1" lang="en-US" altLang="zh-CN" b="1" dirty="0">
                <a:latin typeface="+mn-lt"/>
                <a:ea typeface="+mn-ea"/>
                <a:cs typeface="+mn-ea"/>
                <a:sym typeface="+mn-lt"/>
              </a:rPr>
              <a:t>       BSC</a:t>
            </a:r>
            <a:r>
              <a:rPr kumimoji="1" lang="zh-CN" altLang="en-US" b="1" dirty="0">
                <a:latin typeface="+mn-lt"/>
                <a:ea typeface="+mn-ea"/>
                <a:cs typeface="+mn-ea"/>
                <a:sym typeface="+mn-lt"/>
              </a:rPr>
              <a:t>是</a:t>
            </a:r>
            <a:r>
              <a:rPr kumimoji="1" lang="en-US" altLang="zh-CN" b="1" dirty="0">
                <a:latin typeface="+mn-lt"/>
                <a:ea typeface="+mn-ea"/>
                <a:cs typeface="+mn-ea"/>
                <a:sym typeface="+mn-lt"/>
              </a:rPr>
              <a:t>BSS</a:t>
            </a:r>
            <a:r>
              <a:rPr kumimoji="1" lang="zh-CN" altLang="en-US" b="1" dirty="0">
                <a:latin typeface="+mn-lt"/>
                <a:ea typeface="+mn-ea"/>
                <a:cs typeface="+mn-ea"/>
                <a:sym typeface="+mn-lt"/>
              </a:rPr>
              <a:t>的控制部分，处于基站收发台</a:t>
            </a:r>
            <a:r>
              <a:rPr kumimoji="1" lang="en-US" altLang="zh-CN" b="1" dirty="0">
                <a:latin typeface="+mn-lt"/>
                <a:ea typeface="+mn-ea"/>
                <a:cs typeface="+mn-ea"/>
                <a:sym typeface="+mn-lt"/>
              </a:rPr>
              <a:t>BTS</a:t>
            </a:r>
            <a:r>
              <a:rPr kumimoji="1" lang="zh-CN" altLang="en-US" b="1" dirty="0">
                <a:latin typeface="+mn-lt"/>
                <a:ea typeface="+mn-ea"/>
                <a:cs typeface="+mn-ea"/>
                <a:sym typeface="+mn-lt"/>
              </a:rPr>
              <a:t>和移动交换中心</a:t>
            </a:r>
            <a:r>
              <a:rPr kumimoji="1" lang="en-US" altLang="zh-CN" b="1" dirty="0">
                <a:latin typeface="+mn-lt"/>
                <a:ea typeface="+mn-ea"/>
                <a:cs typeface="+mn-ea"/>
                <a:sym typeface="+mn-lt"/>
              </a:rPr>
              <a:t>MSC</a:t>
            </a:r>
            <a:r>
              <a:rPr kumimoji="1" lang="zh-CN" altLang="en-US" b="1" dirty="0">
                <a:latin typeface="+mn-lt"/>
                <a:ea typeface="+mn-ea"/>
                <a:cs typeface="+mn-ea"/>
                <a:sym typeface="+mn-lt"/>
              </a:rPr>
              <a:t>之间。</a:t>
            </a:r>
            <a:r>
              <a:rPr kumimoji="1" lang="zh-CN" altLang="en-US" b="1" dirty="0">
                <a:solidFill>
                  <a:srgbClr val="FF0000"/>
                </a:solidFill>
                <a:latin typeface="+mn-lt"/>
                <a:ea typeface="+mn-ea"/>
                <a:cs typeface="+mn-ea"/>
                <a:sym typeface="+mn-lt"/>
              </a:rPr>
              <a:t>一个基站控制器通常控制几个基站收发台</a:t>
            </a:r>
            <a:r>
              <a:rPr kumimoji="1" lang="zh-CN" altLang="en-US" b="1" dirty="0">
                <a:latin typeface="+mn-lt"/>
                <a:ea typeface="+mn-ea"/>
                <a:cs typeface="+mn-ea"/>
                <a:sym typeface="+mn-lt"/>
              </a:rPr>
              <a:t>，主要功能是进行无线信道管理、实施呼叫和通信链路的建立和拆除，并为本控制区内移动台越区切换进行控制等。</a:t>
            </a:r>
          </a:p>
        </p:txBody>
      </p:sp>
      <p:pic>
        <p:nvPicPr>
          <p:cNvPr id="87043" name="Picture 4" descr="fangan1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6" y="3789364"/>
            <a:ext cx="3219451" cy="280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0" y="2149019"/>
            <a:ext cx="868680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50000"/>
              </a:spcBef>
              <a:buClrTx/>
              <a:buSzTx/>
              <a:buFontTx/>
              <a:buNone/>
            </a:pPr>
            <a:r>
              <a:rPr kumimoji="1" lang="en-US" altLang="zh-CN" b="1" dirty="0">
                <a:latin typeface="+mn-lt"/>
                <a:ea typeface="+mn-ea"/>
                <a:cs typeface="+mn-ea"/>
                <a:sym typeface="+mn-lt"/>
              </a:rPr>
              <a:t>        3</a:t>
            </a:r>
            <a:r>
              <a:rPr kumimoji="1" lang="zh-CN" altLang="en-US" b="1" dirty="0">
                <a:latin typeface="+mn-lt"/>
                <a:ea typeface="+mn-ea"/>
                <a:cs typeface="+mn-ea"/>
                <a:sym typeface="+mn-lt"/>
              </a:rPr>
              <a:t>．网络子系统</a:t>
            </a:r>
            <a:r>
              <a:rPr kumimoji="1" lang="en-US" altLang="zh-CN" b="1" dirty="0">
                <a:latin typeface="+mn-lt"/>
                <a:ea typeface="+mn-ea"/>
                <a:cs typeface="+mn-ea"/>
                <a:sym typeface="+mn-lt"/>
              </a:rPr>
              <a:t>(NSS: Network </a:t>
            </a:r>
            <a:r>
              <a:rPr kumimoji="1" lang="en-US" altLang="zh-CN" b="1" dirty="0" err="1">
                <a:latin typeface="+mn-lt"/>
                <a:ea typeface="+mn-ea"/>
                <a:cs typeface="+mn-ea"/>
                <a:sym typeface="+mn-lt"/>
              </a:rPr>
              <a:t>SubSystem</a:t>
            </a:r>
            <a:r>
              <a:rPr kumimoji="1" lang="en-US" altLang="zh-CN" b="1" dirty="0">
                <a:latin typeface="+mn-lt"/>
                <a:ea typeface="+mn-ea"/>
                <a:cs typeface="+mn-ea"/>
                <a:sym typeface="+mn-lt"/>
              </a:rPr>
              <a:t>)</a:t>
            </a:r>
          </a:p>
          <a:p>
            <a:pPr eaLnBrk="1" hangingPunct="1">
              <a:spcBef>
                <a:spcPct val="50000"/>
              </a:spcBef>
              <a:buClrTx/>
              <a:buSzTx/>
              <a:buFontTx/>
              <a:buNone/>
            </a:pPr>
            <a:r>
              <a:rPr kumimoji="1" lang="en-US" altLang="zh-CN" b="1" dirty="0">
                <a:latin typeface="+mn-lt"/>
                <a:ea typeface="+mn-ea"/>
                <a:cs typeface="+mn-ea"/>
                <a:sym typeface="+mn-lt"/>
              </a:rPr>
              <a:t>       </a:t>
            </a:r>
            <a:r>
              <a:rPr kumimoji="1" lang="zh-CN" altLang="en-US" b="1" dirty="0">
                <a:latin typeface="+mn-lt"/>
                <a:ea typeface="+mn-ea"/>
                <a:cs typeface="+mn-ea"/>
                <a:sym typeface="+mn-lt"/>
              </a:rPr>
              <a:t>网络子系统主要包含</a:t>
            </a:r>
            <a:r>
              <a:rPr kumimoji="1" lang="en-US" altLang="zh-CN" b="1" dirty="0">
                <a:latin typeface="+mn-lt"/>
                <a:ea typeface="+mn-ea"/>
                <a:cs typeface="+mn-ea"/>
                <a:sym typeface="+mn-lt"/>
              </a:rPr>
              <a:t>GSM</a:t>
            </a:r>
            <a:r>
              <a:rPr kumimoji="1" lang="zh-CN" altLang="en-US" b="1" dirty="0">
                <a:latin typeface="+mn-lt"/>
                <a:ea typeface="+mn-ea"/>
                <a:cs typeface="+mn-ea"/>
                <a:sym typeface="+mn-lt"/>
              </a:rPr>
              <a:t>系统的交换功能和用于用户数据与移动性管理、安全性管理所需的数据库功能，它对</a:t>
            </a:r>
            <a:r>
              <a:rPr kumimoji="1" lang="en-US" altLang="zh-CN" b="1" dirty="0">
                <a:latin typeface="+mn-lt"/>
                <a:ea typeface="+mn-ea"/>
                <a:cs typeface="+mn-ea"/>
                <a:sym typeface="+mn-lt"/>
              </a:rPr>
              <a:t>GSM</a:t>
            </a:r>
            <a:r>
              <a:rPr kumimoji="1" lang="zh-CN" altLang="en-US" b="1" dirty="0">
                <a:latin typeface="+mn-lt"/>
                <a:ea typeface="+mn-ea"/>
                <a:cs typeface="+mn-ea"/>
                <a:sym typeface="+mn-lt"/>
              </a:rPr>
              <a:t>移动用户之间通信和</a:t>
            </a:r>
            <a:r>
              <a:rPr kumimoji="1" lang="en-US" altLang="zh-CN" b="1" dirty="0">
                <a:latin typeface="+mn-lt"/>
                <a:ea typeface="+mn-ea"/>
                <a:cs typeface="+mn-ea"/>
                <a:sym typeface="+mn-lt"/>
              </a:rPr>
              <a:t>GSM</a:t>
            </a:r>
            <a:r>
              <a:rPr kumimoji="1" lang="zh-CN" altLang="en-US" b="1" dirty="0">
                <a:latin typeface="+mn-lt"/>
                <a:ea typeface="+mn-ea"/>
                <a:cs typeface="+mn-ea"/>
                <a:sym typeface="+mn-lt"/>
              </a:rPr>
              <a:t>移动用户与其他通信网用户之间通信起着管理作用。</a:t>
            </a:r>
            <a:r>
              <a:rPr kumimoji="1" lang="en-US" altLang="zh-CN" b="1" dirty="0">
                <a:latin typeface="+mn-lt"/>
                <a:ea typeface="+mn-ea"/>
                <a:cs typeface="+mn-ea"/>
                <a:sym typeface="+mn-lt"/>
              </a:rPr>
              <a:t>NSS</a:t>
            </a:r>
            <a:r>
              <a:rPr kumimoji="1" lang="zh-CN" altLang="en-US" b="1" dirty="0">
                <a:latin typeface="+mn-lt"/>
                <a:ea typeface="+mn-ea"/>
                <a:cs typeface="+mn-ea"/>
                <a:sym typeface="+mn-lt"/>
              </a:rPr>
              <a:t>由一系列功能实体构成，各功能实体之间和</a:t>
            </a:r>
            <a:r>
              <a:rPr kumimoji="1" lang="en-US" altLang="zh-CN" b="1" dirty="0">
                <a:latin typeface="+mn-lt"/>
                <a:ea typeface="+mn-ea"/>
                <a:cs typeface="+mn-ea"/>
                <a:sym typeface="+mn-lt"/>
              </a:rPr>
              <a:t>NSS</a:t>
            </a:r>
            <a:r>
              <a:rPr kumimoji="1" lang="zh-CN" altLang="en-US" b="1" dirty="0">
                <a:latin typeface="+mn-lt"/>
                <a:ea typeface="+mn-ea"/>
                <a:cs typeface="+mn-ea"/>
                <a:sym typeface="+mn-lt"/>
              </a:rPr>
              <a:t>与</a:t>
            </a:r>
            <a:r>
              <a:rPr kumimoji="1" lang="en-US" altLang="zh-CN" b="1" dirty="0">
                <a:latin typeface="+mn-lt"/>
                <a:ea typeface="+mn-ea"/>
                <a:cs typeface="+mn-ea"/>
                <a:sym typeface="+mn-lt"/>
              </a:rPr>
              <a:t>BSS</a:t>
            </a:r>
            <a:r>
              <a:rPr kumimoji="1" lang="zh-CN" altLang="en-US" b="1" dirty="0">
                <a:latin typeface="+mn-lt"/>
                <a:ea typeface="+mn-ea"/>
                <a:cs typeface="+mn-ea"/>
                <a:sym typeface="+mn-lt"/>
              </a:rPr>
              <a:t>之间都通过</a:t>
            </a:r>
            <a:r>
              <a:rPr kumimoji="1" lang="en-US" altLang="zh-CN" b="1" dirty="0">
                <a:latin typeface="+mn-lt"/>
                <a:ea typeface="+mn-ea"/>
                <a:cs typeface="+mn-ea"/>
                <a:sym typeface="+mn-lt"/>
              </a:rPr>
              <a:t>No.7</a:t>
            </a:r>
            <a:r>
              <a:rPr kumimoji="1" lang="zh-CN" altLang="en-US" b="1" dirty="0">
                <a:latin typeface="+mn-lt"/>
                <a:ea typeface="+mn-ea"/>
                <a:cs typeface="+mn-ea"/>
                <a:sym typeface="+mn-lt"/>
              </a:rPr>
              <a:t>信令系统互相通信。</a:t>
            </a:r>
          </a:p>
          <a:p>
            <a:pPr eaLnBrk="1" hangingPunct="1">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(1) </a:t>
            </a:r>
            <a:r>
              <a:rPr kumimoji="1" lang="zh-CN" altLang="en-US" b="1" dirty="0">
                <a:latin typeface="+mn-lt"/>
                <a:ea typeface="+mn-ea"/>
                <a:cs typeface="+mn-ea"/>
                <a:sym typeface="+mn-lt"/>
              </a:rPr>
              <a:t>移动交换中心</a:t>
            </a:r>
            <a:r>
              <a:rPr kumimoji="1" lang="en-US" altLang="zh-CN" b="1" dirty="0">
                <a:latin typeface="+mn-lt"/>
                <a:ea typeface="+mn-ea"/>
                <a:cs typeface="+mn-ea"/>
                <a:sym typeface="+mn-lt"/>
              </a:rPr>
              <a:t>MSC</a:t>
            </a:r>
            <a:r>
              <a:rPr kumimoji="1" lang="zh-CN" altLang="en-US" b="1" dirty="0">
                <a:latin typeface="+mn-lt"/>
                <a:ea typeface="+mn-ea"/>
                <a:cs typeface="+mn-ea"/>
                <a:sym typeface="+mn-lt"/>
              </a:rPr>
              <a:t>是蜂窝通信网络的核心，为本</a:t>
            </a:r>
            <a:r>
              <a:rPr kumimoji="1" lang="en-US" altLang="zh-CN" b="1" dirty="0">
                <a:latin typeface="+mn-lt"/>
                <a:ea typeface="+mn-ea"/>
                <a:cs typeface="+mn-ea"/>
                <a:sym typeface="+mn-lt"/>
              </a:rPr>
              <a:t>MSC</a:t>
            </a:r>
            <a:r>
              <a:rPr kumimoji="1" lang="zh-CN" altLang="en-US" b="1" dirty="0">
                <a:latin typeface="+mn-lt"/>
                <a:ea typeface="+mn-ea"/>
                <a:cs typeface="+mn-ea"/>
                <a:sym typeface="+mn-lt"/>
              </a:rPr>
              <a:t>区域内的移动台提供所有的交换和信令功能。</a:t>
            </a:r>
          </a:p>
          <a:p>
            <a:pPr eaLnBrk="1" hangingPunct="1">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(2) </a:t>
            </a:r>
            <a:r>
              <a:rPr kumimoji="1" lang="zh-CN" altLang="en-US" b="1" dirty="0">
                <a:latin typeface="+mn-lt"/>
                <a:ea typeface="+mn-ea"/>
                <a:cs typeface="+mn-ea"/>
                <a:sym typeface="+mn-lt"/>
              </a:rPr>
              <a:t>网关</a:t>
            </a:r>
            <a:r>
              <a:rPr kumimoji="1" lang="en-US" altLang="zh-CN" b="1" dirty="0">
                <a:latin typeface="+mn-lt"/>
                <a:ea typeface="+mn-ea"/>
                <a:cs typeface="+mn-ea"/>
                <a:sym typeface="+mn-lt"/>
              </a:rPr>
              <a:t>MSC(GMSC</a:t>
            </a:r>
            <a:r>
              <a:rPr kumimoji="1" lang="zh-CN" altLang="en-US" b="1" dirty="0">
                <a:latin typeface="+mn-lt"/>
                <a:ea typeface="+mn-ea"/>
                <a:cs typeface="+mn-ea"/>
                <a:sym typeface="+mn-lt"/>
              </a:rPr>
              <a:t>：</a:t>
            </a:r>
            <a:r>
              <a:rPr kumimoji="1" lang="en-US" altLang="zh-CN" b="1" dirty="0">
                <a:latin typeface="+mn-lt"/>
                <a:ea typeface="+mn-ea"/>
                <a:cs typeface="+mn-ea"/>
                <a:sym typeface="+mn-lt"/>
              </a:rPr>
              <a:t>Gateway MSC)</a:t>
            </a:r>
            <a:r>
              <a:rPr kumimoji="1" lang="zh-CN" altLang="en-US" b="1" dirty="0">
                <a:latin typeface="+mn-lt"/>
                <a:ea typeface="+mn-ea"/>
                <a:cs typeface="+mn-ea"/>
                <a:sym typeface="+mn-lt"/>
              </a:rPr>
              <a:t>是完成路由功能的</a:t>
            </a:r>
            <a:r>
              <a:rPr kumimoji="1" lang="en-US" altLang="zh-CN" b="1" dirty="0">
                <a:latin typeface="+mn-lt"/>
                <a:ea typeface="+mn-ea"/>
                <a:cs typeface="+mn-ea"/>
                <a:sym typeface="+mn-lt"/>
              </a:rPr>
              <a:t>MSC</a:t>
            </a:r>
            <a:r>
              <a:rPr kumimoji="1" lang="zh-CN" altLang="en-US" b="1" dirty="0">
                <a:latin typeface="+mn-lt"/>
                <a:ea typeface="+mn-ea"/>
                <a:cs typeface="+mn-ea"/>
                <a:sym typeface="+mn-lt"/>
              </a:rPr>
              <a:t>，它在</a:t>
            </a:r>
            <a:r>
              <a:rPr kumimoji="1" lang="en-US" altLang="zh-CN" b="1" dirty="0">
                <a:latin typeface="+mn-lt"/>
                <a:ea typeface="+mn-ea"/>
                <a:cs typeface="+mn-ea"/>
                <a:sym typeface="+mn-lt"/>
              </a:rPr>
              <a:t>MSC</a:t>
            </a:r>
            <a:r>
              <a:rPr kumimoji="1" lang="zh-CN" altLang="en-US" b="1" dirty="0">
                <a:latin typeface="+mn-lt"/>
                <a:ea typeface="+mn-ea"/>
                <a:cs typeface="+mn-ea"/>
                <a:sym typeface="+mn-lt"/>
              </a:rPr>
              <a:t>之间完成路由功能，并实现移动网与其他网的互连。</a:t>
            </a:r>
          </a:p>
        </p:txBody>
      </p:sp>
      <p:graphicFrame>
        <p:nvGraphicFramePr>
          <p:cNvPr id="88067" name="Object 3"/>
          <p:cNvGraphicFramePr>
            <a:graphicFrameLocks noChangeAspect="1"/>
          </p:cNvGraphicFramePr>
          <p:nvPr/>
        </p:nvGraphicFramePr>
        <p:xfrm>
          <a:off x="6300789" y="3"/>
          <a:ext cx="2843212" cy="2754313"/>
        </p:xfrm>
        <a:graphic>
          <a:graphicData uri="http://schemas.openxmlformats.org/presentationml/2006/ole">
            <mc:AlternateContent xmlns:mc="http://schemas.openxmlformats.org/markup-compatibility/2006">
              <mc:Choice xmlns:v="urn:schemas-microsoft-com:vml" Requires="v">
                <p:oleObj spid="_x0000_s88080" name="Visio" r:id="rId3" imgW="3677103" imgH="1675775" progId="Visio.Drawing.11">
                  <p:embed/>
                </p:oleObj>
              </mc:Choice>
              <mc:Fallback>
                <p:oleObj name="Visio" r:id="rId3" imgW="3677103" imgH="1675775"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52969"/>
                      <a:stretch>
                        <a:fillRect/>
                      </a:stretch>
                    </p:blipFill>
                    <p:spPr bwMode="auto">
                      <a:xfrm>
                        <a:off x="6300789" y="3"/>
                        <a:ext cx="2843212" cy="275431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zoom dir="in"/>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07504" y="1200240"/>
            <a:ext cx="8610600" cy="4635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20000"/>
              </a:lnSpc>
              <a:spcBef>
                <a:spcPct val="50000"/>
              </a:spcBef>
              <a:buClrTx/>
              <a:buSzTx/>
              <a:buFontTx/>
              <a:buNone/>
            </a:pPr>
            <a:r>
              <a:rPr kumimoji="1" lang="en-US" altLang="zh-CN" b="1" dirty="0">
                <a:latin typeface="+mn-lt"/>
                <a:ea typeface="+mn-ea"/>
                <a:cs typeface="+mn-ea"/>
                <a:sym typeface="+mn-lt"/>
              </a:rPr>
              <a:t>       (3) </a:t>
            </a:r>
            <a:r>
              <a:rPr kumimoji="1" lang="zh-CN" altLang="en-US" b="1" dirty="0">
                <a:solidFill>
                  <a:srgbClr val="FF0000"/>
                </a:solidFill>
                <a:latin typeface="+mn-lt"/>
                <a:ea typeface="+mn-ea"/>
                <a:cs typeface="+mn-ea"/>
                <a:sym typeface="+mn-lt"/>
              </a:rPr>
              <a:t>归属位置寄存器</a:t>
            </a:r>
            <a:r>
              <a:rPr kumimoji="1" lang="en-US" altLang="zh-CN" b="1" dirty="0">
                <a:solidFill>
                  <a:srgbClr val="FF0000"/>
                </a:solidFill>
                <a:latin typeface="+mn-lt"/>
                <a:ea typeface="+mn-ea"/>
                <a:cs typeface="+mn-ea"/>
                <a:sym typeface="+mn-lt"/>
              </a:rPr>
              <a:t>HLR</a:t>
            </a:r>
            <a:r>
              <a:rPr kumimoji="1" lang="zh-CN" altLang="en-US" b="1" dirty="0">
                <a:latin typeface="+mn-lt"/>
                <a:ea typeface="+mn-ea"/>
                <a:cs typeface="+mn-ea"/>
                <a:sym typeface="+mn-lt"/>
              </a:rPr>
              <a:t>是用来存储本地用户位置信息的数据库。</a:t>
            </a:r>
            <a:r>
              <a:rPr kumimoji="1" lang="zh-CN" altLang="en-US" b="1" dirty="0">
                <a:solidFill>
                  <a:schemeClr val="accent2"/>
                </a:solidFill>
                <a:latin typeface="+mn-lt"/>
                <a:ea typeface="+mn-ea"/>
                <a:cs typeface="+mn-ea"/>
                <a:sym typeface="+mn-lt"/>
              </a:rPr>
              <a:t>每个用户都必须在某个</a:t>
            </a:r>
            <a:r>
              <a:rPr kumimoji="1" lang="en-US" altLang="zh-CN" b="1" dirty="0">
                <a:solidFill>
                  <a:schemeClr val="accent2"/>
                </a:solidFill>
                <a:latin typeface="+mn-lt"/>
                <a:ea typeface="+mn-ea"/>
                <a:cs typeface="+mn-ea"/>
                <a:sym typeface="+mn-lt"/>
              </a:rPr>
              <a:t>HLR</a:t>
            </a:r>
            <a:r>
              <a:rPr kumimoji="1" lang="zh-CN" altLang="en-US" b="1" dirty="0">
                <a:solidFill>
                  <a:schemeClr val="accent2"/>
                </a:solidFill>
                <a:latin typeface="+mn-lt"/>
                <a:ea typeface="+mn-ea"/>
                <a:cs typeface="+mn-ea"/>
                <a:sym typeface="+mn-lt"/>
              </a:rPr>
              <a:t>中登记</a:t>
            </a:r>
            <a:r>
              <a:rPr kumimoji="1" lang="zh-CN" altLang="en-US" b="1" dirty="0">
                <a:latin typeface="+mn-lt"/>
                <a:ea typeface="+mn-ea"/>
                <a:cs typeface="+mn-ea"/>
                <a:sym typeface="+mn-lt"/>
              </a:rPr>
              <a:t>。登记的内容主要有：</a:t>
            </a:r>
          </a:p>
          <a:p>
            <a:pPr eaLnBrk="1" hangingPunct="1">
              <a:lnSpc>
                <a:spcPct val="120000"/>
              </a:lnSpc>
              <a:spcBef>
                <a:spcPct val="50000"/>
              </a:spcBef>
              <a:buClrTx/>
              <a:buSzTx/>
              <a:buFontTx/>
              <a:buNone/>
            </a:pPr>
            <a:r>
              <a:rPr kumimoji="1" lang="zh-CN" altLang="en-US" b="1" dirty="0">
                <a:latin typeface="+mn-lt"/>
                <a:ea typeface="+mn-ea"/>
                <a:cs typeface="+mn-ea"/>
                <a:sym typeface="+mn-lt"/>
              </a:rPr>
              <a:t>       ● 用户信息：如用户号码、移动设备号码等；</a:t>
            </a:r>
          </a:p>
          <a:p>
            <a:pPr eaLnBrk="1" hangingPunct="1">
              <a:lnSpc>
                <a:spcPct val="120000"/>
              </a:lnSpc>
              <a:spcBef>
                <a:spcPct val="50000"/>
              </a:spcBef>
              <a:buClrTx/>
              <a:buSzTx/>
              <a:buFontTx/>
              <a:buNone/>
            </a:pPr>
            <a:r>
              <a:rPr kumimoji="1" lang="zh-CN" altLang="en-US" b="1" dirty="0">
                <a:latin typeface="+mn-lt"/>
                <a:ea typeface="+mn-ea"/>
                <a:cs typeface="+mn-ea"/>
                <a:sym typeface="+mn-lt"/>
              </a:rPr>
              <a:t>       ● 位置信息：如用户的漫游号码、</a:t>
            </a:r>
            <a:r>
              <a:rPr kumimoji="1" lang="en-US" altLang="zh-CN" b="1" dirty="0">
                <a:latin typeface="+mn-lt"/>
                <a:ea typeface="+mn-ea"/>
                <a:cs typeface="+mn-ea"/>
                <a:sym typeface="+mn-lt"/>
              </a:rPr>
              <a:t>VLR</a:t>
            </a:r>
            <a:r>
              <a:rPr kumimoji="1" lang="zh-CN" altLang="en-US" b="1" dirty="0">
                <a:latin typeface="+mn-lt"/>
                <a:ea typeface="+mn-ea"/>
                <a:cs typeface="+mn-ea"/>
                <a:sym typeface="+mn-lt"/>
              </a:rPr>
              <a:t>号码、</a:t>
            </a:r>
            <a:r>
              <a:rPr kumimoji="1" lang="en-US" altLang="zh-CN" b="1" dirty="0">
                <a:latin typeface="+mn-lt"/>
                <a:ea typeface="+mn-ea"/>
                <a:cs typeface="+mn-ea"/>
                <a:sym typeface="+mn-lt"/>
              </a:rPr>
              <a:t>MSC</a:t>
            </a:r>
            <a:r>
              <a:rPr kumimoji="1" lang="zh-CN" altLang="en-US" b="1" dirty="0">
                <a:latin typeface="+mn-lt"/>
                <a:ea typeface="+mn-ea"/>
                <a:cs typeface="+mn-ea"/>
                <a:sym typeface="+mn-lt"/>
              </a:rPr>
              <a:t>号码等，这些信息用于计费和用户漫游时的接续。这样可以保证当呼叫任一个不知处于哪一个地区的移动用户时，均可由该移动用户的</a:t>
            </a:r>
            <a:r>
              <a:rPr kumimoji="1" lang="en-US" altLang="zh-CN" b="1" dirty="0">
                <a:latin typeface="+mn-lt"/>
                <a:ea typeface="+mn-ea"/>
                <a:cs typeface="+mn-ea"/>
                <a:sym typeface="+mn-lt"/>
              </a:rPr>
              <a:t>HLR</a:t>
            </a:r>
            <a:r>
              <a:rPr kumimoji="1" lang="zh-CN" altLang="en-US" b="1" dirty="0">
                <a:latin typeface="+mn-lt"/>
                <a:ea typeface="+mn-ea"/>
                <a:cs typeface="+mn-ea"/>
                <a:sym typeface="+mn-lt"/>
              </a:rPr>
              <a:t>获知它当时处于哪一个地区，进而建立起通信链路。</a:t>
            </a:r>
          </a:p>
          <a:p>
            <a:pPr eaLnBrk="1" hangingPunct="1">
              <a:lnSpc>
                <a:spcPct val="120000"/>
              </a:lnSpc>
              <a:spcBef>
                <a:spcPct val="50000"/>
              </a:spcBef>
              <a:buClrTx/>
              <a:buSzTx/>
              <a:buFontTx/>
              <a:buNone/>
            </a:pPr>
            <a:r>
              <a:rPr kumimoji="1" lang="zh-CN" altLang="en-US" b="1" dirty="0">
                <a:latin typeface="+mn-lt"/>
                <a:ea typeface="+mn-ea"/>
                <a:cs typeface="+mn-ea"/>
                <a:sym typeface="+mn-lt"/>
              </a:rPr>
              <a:t>        ● 业务信息：用户的终端业务和承载业务信息、业务限制情况、补充业务情况等。</a:t>
            </a:r>
          </a:p>
        </p:txBody>
      </p:sp>
      <p:sp>
        <p:nvSpPr>
          <p:cNvPr id="60419" name="Rectangle 3"/>
          <p:cNvSpPr>
            <a:spLocks noChangeArrowheads="1"/>
          </p:cNvSpPr>
          <p:nvPr/>
        </p:nvSpPr>
        <p:spPr bwMode="auto">
          <a:xfrm>
            <a:off x="1115616" y="6021288"/>
            <a:ext cx="51828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zh-CN" b="1" dirty="0">
                <a:solidFill>
                  <a:schemeClr val="accent2"/>
                </a:solidFill>
                <a:latin typeface="+mn-lt"/>
                <a:ea typeface="+mn-ea"/>
                <a:cs typeface="+mn-ea"/>
                <a:sym typeface="+mn-lt"/>
              </a:rPr>
              <a:t>HLR</a:t>
            </a:r>
            <a:r>
              <a:rPr kumimoji="1" lang="zh-CN" altLang="en-US" b="1" dirty="0">
                <a:solidFill>
                  <a:schemeClr val="accent2"/>
                </a:solidFill>
                <a:latin typeface="+mn-lt"/>
                <a:ea typeface="+mn-ea"/>
                <a:cs typeface="+mn-ea"/>
                <a:sym typeface="+mn-lt"/>
              </a:rPr>
              <a:t>能够为几千万个客户管理数据</a:t>
            </a:r>
            <a:r>
              <a:rPr kumimoji="1" lang="zh-CN" altLang="en-US" b="1" dirty="0">
                <a:latin typeface="+mn-lt"/>
                <a:ea typeface="+mn-ea"/>
                <a:cs typeface="+mn-ea"/>
                <a:sym typeface="+mn-lt"/>
              </a:rPr>
              <a: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linds(horizontal)">
                                      <p:cBhvr>
                                        <p:cTn id="7" dur="5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60419"/>
                                        </p:tgtEl>
                                        <p:attrNameLst>
                                          <p:attrName>style.visibility</p:attrName>
                                        </p:attrNameLst>
                                      </p:cBhvr>
                                      <p:to>
                                        <p:strVal val="visible"/>
                                      </p:to>
                                    </p:set>
                                    <p:animEffect transition="in" filter="blinds(horizontal)">
                                      <p:cBhvr>
                                        <p:cTn id="12"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p:bldP spid="60419"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79512" y="1160749"/>
            <a:ext cx="8534400" cy="180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38000"/>
              </a:lnSpc>
              <a:spcBef>
                <a:spcPct val="50000"/>
              </a:spcBef>
              <a:buClrTx/>
              <a:buSzTx/>
              <a:buFontTx/>
              <a:buNone/>
            </a:pPr>
            <a:r>
              <a:rPr kumimoji="1" lang="en-US" altLang="zh-CN" b="1" dirty="0">
                <a:solidFill>
                  <a:srgbClr val="FF0000"/>
                </a:solidFill>
                <a:latin typeface="+mn-lt"/>
                <a:ea typeface="+mn-ea"/>
                <a:cs typeface="+mn-ea"/>
                <a:sym typeface="+mn-lt"/>
              </a:rPr>
              <a:t>        (4) </a:t>
            </a:r>
            <a:r>
              <a:rPr kumimoji="1" lang="zh-CN" altLang="en-US" b="1" dirty="0">
                <a:solidFill>
                  <a:srgbClr val="FF0000"/>
                </a:solidFill>
                <a:latin typeface="+mn-lt"/>
                <a:ea typeface="+mn-ea"/>
                <a:cs typeface="+mn-ea"/>
                <a:sym typeface="+mn-lt"/>
              </a:rPr>
              <a:t>访问位置寄存器</a:t>
            </a:r>
            <a:r>
              <a:rPr kumimoji="1" lang="en-US" altLang="zh-CN" b="1" dirty="0">
                <a:solidFill>
                  <a:srgbClr val="FF0000"/>
                </a:solidFill>
                <a:latin typeface="+mn-lt"/>
                <a:ea typeface="+mn-ea"/>
                <a:cs typeface="+mn-ea"/>
                <a:sym typeface="+mn-lt"/>
              </a:rPr>
              <a:t>VLR</a:t>
            </a:r>
            <a:r>
              <a:rPr kumimoji="1" lang="zh-CN" altLang="en-US" b="1" dirty="0">
                <a:latin typeface="+mn-lt"/>
                <a:ea typeface="+mn-ea"/>
                <a:cs typeface="+mn-ea"/>
                <a:sym typeface="+mn-lt"/>
              </a:rPr>
              <a:t>是一个用于存储进入其覆盖区的用户位置信息的数据库。</a:t>
            </a:r>
          </a:p>
          <a:p>
            <a:pPr eaLnBrk="1" hangingPunct="1">
              <a:lnSpc>
                <a:spcPct val="138000"/>
              </a:lnSpc>
              <a:spcBef>
                <a:spcPct val="50000"/>
              </a:spcBef>
              <a:buClrTx/>
              <a:buSzTx/>
              <a:buFontTx/>
              <a:buNone/>
            </a:pPr>
            <a:r>
              <a:rPr kumimoji="1" lang="zh-CN" altLang="en-US" b="1" dirty="0">
                <a:latin typeface="+mn-lt"/>
                <a:ea typeface="+mn-ea"/>
                <a:cs typeface="+mn-ea"/>
                <a:sym typeface="+mn-lt"/>
              </a:rPr>
              <a:t>一般的，</a:t>
            </a:r>
            <a:r>
              <a:rPr kumimoji="1" lang="zh-CN" altLang="en-US" b="1" dirty="0">
                <a:solidFill>
                  <a:srgbClr val="FF0000"/>
                </a:solidFill>
                <a:latin typeface="+mn-lt"/>
                <a:ea typeface="+mn-ea"/>
                <a:cs typeface="+mn-ea"/>
                <a:sym typeface="+mn-lt"/>
              </a:rPr>
              <a:t>一个</a:t>
            </a:r>
            <a:r>
              <a:rPr kumimoji="1" lang="en-US" altLang="zh-CN" b="1" dirty="0">
                <a:solidFill>
                  <a:srgbClr val="FF0000"/>
                </a:solidFill>
                <a:latin typeface="+mn-lt"/>
                <a:ea typeface="+mn-ea"/>
                <a:cs typeface="+mn-ea"/>
                <a:sym typeface="+mn-lt"/>
              </a:rPr>
              <a:t>MSC</a:t>
            </a:r>
            <a:r>
              <a:rPr kumimoji="1" lang="zh-CN" altLang="en-US" b="1" dirty="0">
                <a:solidFill>
                  <a:srgbClr val="FF0000"/>
                </a:solidFill>
                <a:latin typeface="+mn-lt"/>
                <a:ea typeface="+mn-ea"/>
                <a:cs typeface="+mn-ea"/>
                <a:sym typeface="+mn-lt"/>
              </a:rPr>
              <a:t>对应一个</a:t>
            </a:r>
            <a:r>
              <a:rPr kumimoji="1" lang="en-US" altLang="zh-CN" b="1" dirty="0">
                <a:solidFill>
                  <a:srgbClr val="FF0000"/>
                </a:solidFill>
                <a:latin typeface="+mn-lt"/>
                <a:ea typeface="+mn-ea"/>
                <a:cs typeface="+mn-ea"/>
                <a:sym typeface="+mn-lt"/>
              </a:rPr>
              <a:t>VLR</a:t>
            </a:r>
            <a:r>
              <a:rPr kumimoji="1" lang="zh-CN" altLang="en-US" b="1" dirty="0">
                <a:solidFill>
                  <a:srgbClr val="FF0000"/>
                </a:solidFill>
                <a:latin typeface="+mn-lt"/>
                <a:ea typeface="+mn-ea"/>
                <a:cs typeface="+mn-ea"/>
                <a:sym typeface="+mn-lt"/>
              </a:rPr>
              <a:t>，记作</a:t>
            </a:r>
            <a:r>
              <a:rPr kumimoji="1" lang="en-US" altLang="zh-CN" b="1" dirty="0">
                <a:solidFill>
                  <a:srgbClr val="FF0000"/>
                </a:solidFill>
                <a:latin typeface="+mn-lt"/>
                <a:ea typeface="+mn-ea"/>
                <a:cs typeface="+mn-ea"/>
                <a:sym typeface="+mn-lt"/>
              </a:rPr>
              <a:t>MSC/VLR</a:t>
            </a:r>
            <a:r>
              <a:rPr kumimoji="1" lang="zh-CN" altLang="en-US" b="1" dirty="0">
                <a:solidFill>
                  <a:srgbClr val="FF0000"/>
                </a:solidFill>
                <a:latin typeface="+mn-lt"/>
                <a:ea typeface="+mn-ea"/>
                <a:cs typeface="+mn-ea"/>
                <a:sym typeface="+mn-lt"/>
              </a:rPr>
              <a:t>。</a:t>
            </a:r>
          </a:p>
        </p:txBody>
      </p:sp>
      <p:sp>
        <p:nvSpPr>
          <p:cNvPr id="61443" name="Rectangle 3"/>
          <p:cNvSpPr>
            <a:spLocks noChangeArrowheads="1"/>
          </p:cNvSpPr>
          <p:nvPr/>
        </p:nvSpPr>
        <p:spPr bwMode="auto">
          <a:xfrm>
            <a:off x="971600" y="3111799"/>
            <a:ext cx="57855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zh-CN" altLang="en-US" b="1" dirty="0">
                <a:solidFill>
                  <a:schemeClr val="accent2"/>
                </a:solidFill>
                <a:latin typeface="+mn-lt"/>
                <a:ea typeface="+mn-ea"/>
                <a:cs typeface="+mn-ea"/>
                <a:sym typeface="+mn-lt"/>
              </a:rPr>
              <a:t>目前的某些</a:t>
            </a:r>
            <a:r>
              <a:rPr kumimoji="1" lang="en-US" altLang="zh-CN" b="1" dirty="0">
                <a:solidFill>
                  <a:schemeClr val="accent2"/>
                </a:solidFill>
                <a:latin typeface="+mn-lt"/>
                <a:ea typeface="+mn-ea"/>
                <a:cs typeface="+mn-ea"/>
                <a:sym typeface="+mn-lt"/>
              </a:rPr>
              <a:t>VLR</a:t>
            </a:r>
            <a:r>
              <a:rPr kumimoji="1" lang="zh-CN" altLang="en-US" b="1" dirty="0">
                <a:solidFill>
                  <a:schemeClr val="accent2"/>
                </a:solidFill>
                <a:latin typeface="+mn-lt"/>
                <a:ea typeface="+mn-ea"/>
                <a:cs typeface="+mn-ea"/>
                <a:sym typeface="+mn-lt"/>
              </a:rPr>
              <a:t>能够管理一千万个客户</a:t>
            </a:r>
            <a:r>
              <a:rPr kumimoji="1" lang="zh-CN" altLang="en-US" b="1" dirty="0">
                <a:latin typeface="+mn-lt"/>
                <a:ea typeface="+mn-ea"/>
                <a:cs typeface="+mn-ea"/>
                <a:sym typeface="+mn-lt"/>
              </a:rPr>
              <a:t>。</a:t>
            </a:r>
          </a:p>
        </p:txBody>
      </p:sp>
      <p:sp>
        <p:nvSpPr>
          <p:cNvPr id="90116" name="Text Box 2"/>
          <p:cNvSpPr txBox="1">
            <a:spLocks noChangeArrowheads="1"/>
          </p:cNvSpPr>
          <p:nvPr/>
        </p:nvSpPr>
        <p:spPr bwMode="auto">
          <a:xfrm>
            <a:off x="381000" y="3573464"/>
            <a:ext cx="8458200" cy="1684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50000"/>
              </a:lnSpc>
              <a:spcBef>
                <a:spcPct val="50000"/>
              </a:spcBef>
              <a:buClrTx/>
              <a:buSzTx/>
              <a:buFontTx/>
              <a:buNone/>
            </a:pPr>
            <a:r>
              <a:rPr kumimoji="1" lang="en-US" altLang="zh-CN" b="1">
                <a:latin typeface="+mn-lt"/>
                <a:ea typeface="+mn-ea"/>
                <a:cs typeface="+mn-ea"/>
                <a:sym typeface="+mn-lt"/>
              </a:rPr>
              <a:t>        (5) </a:t>
            </a:r>
            <a:r>
              <a:rPr kumimoji="1" lang="zh-CN" altLang="en-US" b="1">
                <a:solidFill>
                  <a:srgbClr val="FF0000"/>
                </a:solidFill>
                <a:latin typeface="+mn-lt"/>
                <a:ea typeface="+mn-ea"/>
                <a:cs typeface="+mn-ea"/>
                <a:sym typeface="+mn-lt"/>
              </a:rPr>
              <a:t>鉴权认证中心</a:t>
            </a:r>
            <a:r>
              <a:rPr kumimoji="1" lang="en-US" altLang="zh-CN" b="1">
                <a:solidFill>
                  <a:srgbClr val="FF0000"/>
                </a:solidFill>
                <a:latin typeface="+mn-lt"/>
                <a:ea typeface="+mn-ea"/>
                <a:cs typeface="+mn-ea"/>
                <a:sym typeface="+mn-lt"/>
              </a:rPr>
              <a:t>AUC</a:t>
            </a:r>
            <a:r>
              <a:rPr kumimoji="1" lang="zh-CN" altLang="en-US" b="1">
                <a:latin typeface="+mn-lt"/>
                <a:ea typeface="+mn-ea"/>
                <a:cs typeface="+mn-ea"/>
                <a:sym typeface="+mn-lt"/>
              </a:rPr>
              <a:t>与</a:t>
            </a:r>
            <a:r>
              <a:rPr kumimoji="1" lang="en-US" altLang="zh-CN" b="1">
                <a:latin typeface="+mn-lt"/>
                <a:ea typeface="+mn-ea"/>
                <a:cs typeface="+mn-ea"/>
                <a:sym typeface="+mn-lt"/>
              </a:rPr>
              <a:t>HLR</a:t>
            </a:r>
            <a:r>
              <a:rPr kumimoji="1" lang="zh-CN" altLang="en-US" b="1">
                <a:latin typeface="+mn-lt"/>
                <a:ea typeface="+mn-ea"/>
                <a:cs typeface="+mn-ea"/>
                <a:sym typeface="+mn-lt"/>
              </a:rPr>
              <a:t>相关联，是为了防止非法用户接入</a:t>
            </a:r>
            <a:r>
              <a:rPr kumimoji="1" lang="en-US" altLang="zh-CN" b="1">
                <a:latin typeface="+mn-lt"/>
                <a:ea typeface="+mn-ea"/>
                <a:cs typeface="+mn-ea"/>
                <a:sym typeface="+mn-lt"/>
              </a:rPr>
              <a:t>GSM</a:t>
            </a:r>
            <a:r>
              <a:rPr kumimoji="1" lang="zh-CN" altLang="en-US" b="1">
                <a:latin typeface="+mn-lt"/>
                <a:ea typeface="+mn-ea"/>
                <a:cs typeface="+mn-ea"/>
                <a:sym typeface="+mn-lt"/>
              </a:rPr>
              <a:t>系统而设置的安全措施。</a:t>
            </a:r>
            <a:r>
              <a:rPr kumimoji="1" lang="en-US" altLang="zh-CN" b="1">
                <a:solidFill>
                  <a:srgbClr val="FF0000"/>
                </a:solidFill>
                <a:latin typeface="+mn-lt"/>
                <a:ea typeface="+mn-ea"/>
                <a:cs typeface="+mn-ea"/>
                <a:sym typeface="+mn-lt"/>
              </a:rPr>
              <a:t>AUC </a:t>
            </a:r>
            <a:r>
              <a:rPr kumimoji="1" lang="zh-CN" altLang="en-US" b="1">
                <a:solidFill>
                  <a:srgbClr val="FF0000"/>
                </a:solidFill>
                <a:latin typeface="+mn-lt"/>
                <a:ea typeface="+mn-ea"/>
                <a:cs typeface="+mn-ea"/>
                <a:sym typeface="+mn-lt"/>
              </a:rPr>
              <a:t>只与它相关的</a:t>
            </a:r>
            <a:r>
              <a:rPr kumimoji="1" lang="en-US" altLang="zh-CN" b="1">
                <a:solidFill>
                  <a:srgbClr val="FF0000"/>
                </a:solidFill>
                <a:latin typeface="+mn-lt"/>
                <a:ea typeface="+mn-ea"/>
                <a:cs typeface="+mn-ea"/>
                <a:sym typeface="+mn-lt"/>
              </a:rPr>
              <a:t>HLR</a:t>
            </a:r>
            <a:r>
              <a:rPr kumimoji="1" lang="zh-CN" altLang="en-US" b="1">
                <a:solidFill>
                  <a:srgbClr val="FF0000"/>
                </a:solidFill>
                <a:latin typeface="+mn-lt"/>
                <a:ea typeface="+mn-ea"/>
                <a:cs typeface="+mn-ea"/>
                <a:sym typeface="+mn-lt"/>
              </a:rPr>
              <a:t>之间进行通信</a:t>
            </a:r>
            <a:r>
              <a:rPr kumimoji="1" lang="zh-CN" altLang="en-US" b="1">
                <a:latin typeface="+mn-lt"/>
                <a:ea typeface="+mn-ea"/>
                <a:cs typeface="+mn-ea"/>
                <a:sym typeface="+mn-lt"/>
              </a:rPr>
              <a: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blinds(horizontal)">
                                      <p:cBhvr>
                                        <p:cTn id="7"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04800" y="1194398"/>
            <a:ext cx="8458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50000"/>
              </a:lnSpc>
              <a:spcBef>
                <a:spcPct val="50000"/>
              </a:spcBef>
              <a:buClrTx/>
              <a:buSzTx/>
              <a:buFontTx/>
              <a:buNone/>
            </a:pPr>
            <a:r>
              <a:rPr kumimoji="1" lang="en-US" altLang="zh-CN" b="1" dirty="0">
                <a:latin typeface="+mn-lt"/>
                <a:ea typeface="+mn-ea"/>
                <a:cs typeface="+mn-ea"/>
                <a:sym typeface="+mn-lt"/>
              </a:rPr>
              <a:t>       (6) </a:t>
            </a:r>
            <a:r>
              <a:rPr kumimoji="1" lang="zh-CN" altLang="en-US" b="1" dirty="0">
                <a:solidFill>
                  <a:srgbClr val="FF0000"/>
                </a:solidFill>
                <a:latin typeface="+mn-lt"/>
                <a:ea typeface="+mn-ea"/>
                <a:cs typeface="+mn-ea"/>
                <a:sym typeface="+mn-lt"/>
              </a:rPr>
              <a:t>设备识别寄存器</a:t>
            </a:r>
            <a:r>
              <a:rPr kumimoji="1" lang="en-US" altLang="zh-CN" b="1" dirty="0">
                <a:solidFill>
                  <a:srgbClr val="FF0000"/>
                </a:solidFill>
                <a:latin typeface="+mn-lt"/>
                <a:ea typeface="+mn-ea"/>
                <a:cs typeface="+mn-ea"/>
                <a:sym typeface="+mn-lt"/>
              </a:rPr>
              <a:t>EIR</a:t>
            </a:r>
            <a:r>
              <a:rPr kumimoji="1" lang="zh-CN" altLang="en-US" b="1" dirty="0">
                <a:latin typeface="+mn-lt"/>
                <a:ea typeface="+mn-ea"/>
                <a:cs typeface="+mn-ea"/>
                <a:sym typeface="+mn-lt"/>
              </a:rPr>
              <a:t>是存储移动台设备参数的数据库，用于对移动设备的鉴别和监视，并拒绝非法移动台入网。</a:t>
            </a:r>
          </a:p>
          <a:p>
            <a:pPr eaLnBrk="1" hangingPunct="1">
              <a:lnSpc>
                <a:spcPct val="150000"/>
              </a:lnSpc>
              <a:spcBef>
                <a:spcPct val="50000"/>
              </a:spcBef>
              <a:buClrTx/>
              <a:buSzTx/>
              <a:buFontTx/>
              <a:buNone/>
            </a:pPr>
            <a:r>
              <a:rPr kumimoji="1" lang="zh-CN" altLang="en-US" b="1" dirty="0">
                <a:latin typeface="+mn-lt"/>
                <a:ea typeface="+mn-ea"/>
                <a:cs typeface="+mn-ea"/>
                <a:sym typeface="+mn-lt"/>
              </a:rPr>
              <a:t>        </a:t>
            </a:r>
          </a:p>
          <a:p>
            <a:pPr eaLnBrk="1" hangingPunct="1">
              <a:lnSpc>
                <a:spcPct val="150000"/>
              </a:lnSpc>
              <a:spcBef>
                <a:spcPct val="50000"/>
              </a:spcBef>
              <a:buClrTx/>
              <a:buSzTx/>
              <a:buFontTx/>
              <a:buNone/>
            </a:pPr>
            <a:endParaRPr kumimoji="1" lang="zh-CN" altLang="en-US" b="1" dirty="0">
              <a:latin typeface="+mn-lt"/>
              <a:ea typeface="+mn-ea"/>
              <a:cs typeface="+mn-ea"/>
              <a:sym typeface="+mn-lt"/>
            </a:endParaRPr>
          </a:p>
          <a:p>
            <a:pPr eaLnBrk="1" hangingPunct="1">
              <a:lnSpc>
                <a:spcPct val="150000"/>
              </a:lnSpc>
              <a:spcBef>
                <a:spcPct val="50000"/>
              </a:spcBef>
              <a:buClrTx/>
              <a:buSzTx/>
              <a:buFontTx/>
              <a:buNone/>
            </a:pPr>
            <a:endParaRPr kumimoji="1" lang="en-US" altLang="zh-CN" b="1" dirty="0">
              <a:latin typeface="+mn-lt"/>
              <a:ea typeface="+mn-ea"/>
              <a:cs typeface="+mn-ea"/>
              <a:sym typeface="+mn-lt"/>
            </a:endParaRPr>
          </a:p>
        </p:txBody>
      </p:sp>
      <p:graphicFrame>
        <p:nvGraphicFramePr>
          <p:cNvPr id="92163" name="Object 3"/>
          <p:cNvGraphicFramePr>
            <a:graphicFrameLocks noChangeAspect="1"/>
          </p:cNvGraphicFramePr>
          <p:nvPr>
            <p:extLst>
              <p:ext uri="{D42A27DB-BD31-4B8C-83A1-F6EECF244321}">
                <p14:modId xmlns:p14="http://schemas.microsoft.com/office/powerpoint/2010/main" val="3227646339"/>
              </p:ext>
            </p:extLst>
          </p:nvPr>
        </p:nvGraphicFramePr>
        <p:xfrm>
          <a:off x="838200" y="2902558"/>
          <a:ext cx="7391400" cy="2524125"/>
        </p:xfrm>
        <a:graphic>
          <a:graphicData uri="http://schemas.openxmlformats.org/presentationml/2006/ole">
            <mc:AlternateContent xmlns:mc="http://schemas.openxmlformats.org/markup-compatibility/2006">
              <mc:Choice xmlns:v="urn:schemas-microsoft-com:vml" Requires="v">
                <p:oleObj spid="_x0000_s92176" name="位图图像" r:id="rId3" imgW="5038102" imgH="2061826" progId="Paint.Picture">
                  <p:embed/>
                </p:oleObj>
              </mc:Choice>
              <mc:Fallback>
                <p:oleObj name="位图图像" r:id="rId3" imgW="5038102" imgH="2061826"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902558"/>
                        <a:ext cx="73914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zoom dir="in"/>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a:defRPr/>
            </a:pPr>
            <a:endParaRPr lang="zh-CN" altLang="zh-CN">
              <a:latin typeface="+mn-lt"/>
              <a:ea typeface="+mn-ea"/>
              <a:cs typeface="+mn-ea"/>
              <a:sym typeface="+mn-lt"/>
            </a:endParaRPr>
          </a:p>
        </p:txBody>
      </p:sp>
      <p:sp>
        <p:nvSpPr>
          <p:cNvPr id="93187" name="Rectangle 3"/>
          <p:cNvSpPr>
            <a:spLocks noGrp="1" noChangeArrowheads="1"/>
          </p:cNvSpPr>
          <p:nvPr>
            <p:ph idx="1"/>
          </p:nvPr>
        </p:nvSpPr>
        <p:spPr/>
        <p:txBody>
          <a:bodyPr/>
          <a:lstStyle/>
          <a:p>
            <a:pPr eaLnBrk="1" hangingPunct="1">
              <a:lnSpc>
                <a:spcPct val="150000"/>
              </a:lnSpc>
              <a:spcBef>
                <a:spcPct val="50000"/>
              </a:spcBef>
            </a:pPr>
            <a:r>
              <a:rPr lang="en-US" altLang="zh-CN" b="1" dirty="0">
                <a:cs typeface="+mn-ea"/>
                <a:sym typeface="+mn-lt"/>
              </a:rPr>
              <a:t>     (7</a:t>
            </a:r>
            <a:r>
              <a:rPr lang="en-US" altLang="zh-CN" b="1" dirty="0">
                <a:solidFill>
                  <a:srgbClr val="FF0000"/>
                </a:solidFill>
                <a:cs typeface="+mn-ea"/>
                <a:sym typeface="+mn-lt"/>
              </a:rPr>
              <a:t>)   </a:t>
            </a:r>
            <a:r>
              <a:rPr lang="zh-CN" altLang="en-US" b="1" dirty="0">
                <a:solidFill>
                  <a:srgbClr val="FF0000"/>
                </a:solidFill>
                <a:cs typeface="+mn-ea"/>
                <a:sym typeface="+mn-lt"/>
              </a:rPr>
              <a:t>操作和维护中心</a:t>
            </a:r>
            <a:r>
              <a:rPr lang="en-US" altLang="zh-CN" b="1" dirty="0">
                <a:solidFill>
                  <a:srgbClr val="FF0000"/>
                </a:solidFill>
                <a:cs typeface="+mn-ea"/>
                <a:sym typeface="+mn-lt"/>
              </a:rPr>
              <a:t>(</a:t>
            </a:r>
            <a:r>
              <a:rPr lang="en-US" altLang="zh-CN" b="1" dirty="0">
                <a:cs typeface="+mn-ea"/>
                <a:sym typeface="+mn-lt"/>
              </a:rPr>
              <a:t>OMC: Operation &amp; Maintenance Center)</a:t>
            </a:r>
            <a:r>
              <a:rPr lang="zh-CN" altLang="en-US" b="1" dirty="0">
                <a:cs typeface="+mn-ea"/>
                <a:sym typeface="+mn-lt"/>
              </a:rPr>
              <a:t>对全网中每一个设备实体进行监控和操作，实现对</a:t>
            </a:r>
            <a:r>
              <a:rPr lang="en-US" altLang="zh-CN" b="1" dirty="0">
                <a:cs typeface="+mn-ea"/>
                <a:sym typeface="+mn-lt"/>
              </a:rPr>
              <a:t>GSM</a:t>
            </a:r>
            <a:r>
              <a:rPr lang="zh-CN" altLang="en-US" b="1" dirty="0">
                <a:cs typeface="+mn-ea"/>
                <a:sym typeface="+mn-lt"/>
              </a:rPr>
              <a:t>网内各种部件的功能监视、状态报告、故障诊断、话务量的统计和计费数据的记录与传递等功能。</a:t>
            </a:r>
          </a:p>
          <a:p>
            <a:pPr eaLnBrk="1" hangingPunct="1"/>
            <a:endParaRPr lang="en-US" altLang="zh-CN" dirty="0">
              <a:cs typeface="+mn-ea"/>
              <a:sym typeface="+mn-lt"/>
            </a:endParaRPr>
          </a:p>
        </p:txBody>
      </p:sp>
      <p:sp>
        <p:nvSpPr>
          <p:cNvPr id="93188" name="Text Box 2"/>
          <p:cNvSpPr txBox="1">
            <a:spLocks noChangeArrowheads="1"/>
          </p:cNvSpPr>
          <p:nvPr/>
        </p:nvSpPr>
        <p:spPr bwMode="auto">
          <a:xfrm>
            <a:off x="179388" y="3844925"/>
            <a:ext cx="8534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50000"/>
              </a:lnSpc>
              <a:spcBef>
                <a:spcPct val="50000"/>
              </a:spcBef>
              <a:buClrTx/>
              <a:buSzTx/>
              <a:buFontTx/>
              <a:buNone/>
            </a:pPr>
            <a:r>
              <a:rPr kumimoji="1" lang="en-US" altLang="zh-CN" b="1">
                <a:latin typeface="+mn-lt"/>
                <a:ea typeface="+mn-ea"/>
                <a:cs typeface="+mn-ea"/>
                <a:sym typeface="+mn-lt"/>
              </a:rPr>
              <a:t>       4</a:t>
            </a:r>
            <a:r>
              <a:rPr kumimoji="1" lang="zh-CN" altLang="en-US" b="1">
                <a:latin typeface="+mn-lt"/>
                <a:ea typeface="+mn-ea"/>
                <a:cs typeface="+mn-ea"/>
                <a:sym typeface="+mn-lt"/>
              </a:rPr>
              <a:t>．接口</a:t>
            </a:r>
          </a:p>
          <a:p>
            <a:pPr eaLnBrk="1" hangingPunct="1">
              <a:lnSpc>
                <a:spcPct val="150000"/>
              </a:lnSpc>
              <a:spcBef>
                <a:spcPct val="50000"/>
              </a:spcBef>
              <a:buClrTx/>
              <a:buSzTx/>
              <a:buFontTx/>
              <a:buNone/>
            </a:pPr>
            <a:r>
              <a:rPr kumimoji="1" lang="en-US" altLang="zh-CN" b="1">
                <a:latin typeface="+mn-lt"/>
                <a:ea typeface="+mn-ea"/>
                <a:cs typeface="+mn-ea"/>
                <a:sym typeface="+mn-lt"/>
              </a:rPr>
              <a:t>GSM</a:t>
            </a:r>
            <a:r>
              <a:rPr kumimoji="1" lang="zh-CN" altLang="en-US" b="1">
                <a:latin typeface="+mn-lt"/>
                <a:ea typeface="+mn-ea"/>
                <a:cs typeface="+mn-ea"/>
                <a:sym typeface="+mn-lt"/>
              </a:rPr>
              <a:t>系统在制定技术规范时就对其子系统之间及各功能实体之间的接口和协议作了比较具体的定义，使不同供应商提供的</a:t>
            </a:r>
            <a:r>
              <a:rPr kumimoji="1" lang="en-US" altLang="zh-CN" b="1">
                <a:latin typeface="+mn-lt"/>
                <a:ea typeface="+mn-ea"/>
                <a:cs typeface="+mn-ea"/>
                <a:sym typeface="+mn-lt"/>
              </a:rPr>
              <a:t>GSM</a:t>
            </a:r>
            <a:r>
              <a:rPr kumimoji="1" lang="zh-CN" altLang="en-US" b="1">
                <a:latin typeface="+mn-lt"/>
                <a:ea typeface="+mn-ea"/>
                <a:cs typeface="+mn-ea"/>
                <a:sym typeface="+mn-lt"/>
              </a:rPr>
              <a:t>系统基础设备能够符合统一的</a:t>
            </a:r>
            <a:r>
              <a:rPr kumimoji="1" lang="en-US" altLang="zh-CN" b="1">
                <a:latin typeface="+mn-lt"/>
                <a:ea typeface="+mn-ea"/>
                <a:cs typeface="+mn-ea"/>
                <a:sym typeface="+mn-lt"/>
              </a:rPr>
              <a:t>GSM</a:t>
            </a:r>
            <a:r>
              <a:rPr kumimoji="1" lang="zh-CN" altLang="en-US" b="1">
                <a:latin typeface="+mn-lt"/>
                <a:ea typeface="+mn-ea"/>
                <a:cs typeface="+mn-ea"/>
                <a:sym typeface="+mn-lt"/>
              </a:rPr>
              <a:t>技术规范而达到互通、组网的目的。</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a:defRPr/>
            </a:pPr>
            <a:r>
              <a:rPr lang="zh-CN" altLang="en-US">
                <a:latin typeface="+mn-lt"/>
                <a:ea typeface="+mn-ea"/>
                <a:cs typeface="+mn-ea"/>
                <a:sym typeface="+mn-lt"/>
              </a:rPr>
              <a:t>新闻链接</a:t>
            </a:r>
          </a:p>
        </p:txBody>
      </p:sp>
      <p:sp>
        <p:nvSpPr>
          <p:cNvPr id="13315" name="Rectangle 4"/>
          <p:cNvSpPr>
            <a:spLocks noGrp="1" noChangeArrowheads="1"/>
          </p:cNvSpPr>
          <p:nvPr>
            <p:ph idx="1"/>
          </p:nvPr>
        </p:nvSpPr>
        <p:spPr/>
        <p:txBody>
          <a:bodyPr/>
          <a:lstStyle/>
          <a:p>
            <a:pPr eaLnBrk="1" hangingPunct="1"/>
            <a:endParaRPr lang="zh-CN" altLang="zh-CN">
              <a:cs typeface="+mn-ea"/>
              <a:sym typeface="+mn-lt"/>
            </a:endParaRPr>
          </a:p>
        </p:txBody>
      </p:sp>
      <p:pic>
        <p:nvPicPr>
          <p:cNvPr id="13316" name="Picture 5" descr="200606141827089d8b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9" y="1052514"/>
            <a:ext cx="2095500" cy="314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8" name="Picture 6" descr="20060614182740dbd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9" y="2924176"/>
            <a:ext cx="2095500" cy="188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59" name="Picture 7" descr="20060614182823799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3933828"/>
            <a:ext cx="20955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8358"/>
                                        </p:tgtEl>
                                        <p:attrNameLst>
                                          <p:attrName>style.visibility</p:attrName>
                                        </p:attrNameLst>
                                      </p:cBhvr>
                                      <p:to>
                                        <p:strVal val="visible"/>
                                      </p:to>
                                    </p:set>
                                    <p:animEffect transition="in" filter="blinds(horizontal)">
                                      <p:cBhvr>
                                        <p:cTn id="7" dur="500"/>
                                        <p:tgtEl>
                                          <p:spTgt spid="228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8359"/>
                                        </p:tgtEl>
                                        <p:attrNameLst>
                                          <p:attrName>style.visibility</p:attrName>
                                        </p:attrNameLst>
                                      </p:cBhvr>
                                      <p:to>
                                        <p:strVal val="visible"/>
                                      </p:to>
                                    </p:set>
                                    <p:animEffect transition="in" filter="blinds(horizontal)">
                                      <p:cBhvr>
                                        <p:cTn id="12" dur="500"/>
                                        <p:tgtEl>
                                          <p:spTgt spid="228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304800" y="685803"/>
            <a:ext cx="8534400" cy="594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35000"/>
              </a:lnSpc>
              <a:spcBef>
                <a:spcPct val="50000"/>
              </a:spcBef>
              <a:buClrTx/>
              <a:buSzTx/>
              <a:buFontTx/>
              <a:buNone/>
            </a:pPr>
            <a:r>
              <a:rPr kumimoji="1" lang="en-US" altLang="zh-CN" b="1">
                <a:latin typeface="+mn-lt"/>
                <a:ea typeface="+mn-ea"/>
                <a:cs typeface="+mn-ea"/>
                <a:sym typeface="+mn-lt"/>
              </a:rPr>
              <a:t>       GSM</a:t>
            </a:r>
            <a:r>
              <a:rPr kumimoji="1" lang="zh-CN" altLang="en-US" b="1">
                <a:latin typeface="+mn-lt"/>
                <a:ea typeface="+mn-ea"/>
                <a:cs typeface="+mn-ea"/>
                <a:sym typeface="+mn-lt"/>
              </a:rPr>
              <a:t>系统的主要接口有</a:t>
            </a:r>
            <a:r>
              <a:rPr kumimoji="1" lang="en-US" altLang="zh-CN" b="1">
                <a:latin typeface="+mn-lt"/>
                <a:ea typeface="+mn-ea"/>
                <a:cs typeface="+mn-ea"/>
                <a:sym typeface="+mn-lt"/>
              </a:rPr>
              <a:t>A</a:t>
            </a:r>
            <a:r>
              <a:rPr kumimoji="1" lang="zh-CN" altLang="en-US" b="1">
                <a:latin typeface="+mn-lt"/>
                <a:ea typeface="+mn-ea"/>
                <a:cs typeface="+mn-ea"/>
                <a:sym typeface="+mn-lt"/>
              </a:rPr>
              <a:t>接口、</a:t>
            </a:r>
            <a:r>
              <a:rPr kumimoji="1" lang="en-US" altLang="zh-CN" b="1">
                <a:latin typeface="+mn-lt"/>
                <a:ea typeface="+mn-ea"/>
                <a:cs typeface="+mn-ea"/>
                <a:sym typeface="+mn-lt"/>
              </a:rPr>
              <a:t>Abis</a:t>
            </a:r>
            <a:r>
              <a:rPr kumimoji="1" lang="zh-CN" altLang="en-US" b="1">
                <a:latin typeface="+mn-lt"/>
                <a:ea typeface="+mn-ea"/>
                <a:cs typeface="+mn-ea"/>
                <a:sym typeface="+mn-lt"/>
              </a:rPr>
              <a:t>接口和</a:t>
            </a:r>
            <a:r>
              <a:rPr kumimoji="1" lang="en-US" altLang="zh-CN" b="1">
                <a:latin typeface="+mn-lt"/>
                <a:ea typeface="+mn-ea"/>
                <a:cs typeface="+mn-ea"/>
                <a:sym typeface="+mn-lt"/>
              </a:rPr>
              <a:t>Um</a:t>
            </a:r>
            <a:r>
              <a:rPr kumimoji="1" lang="zh-CN" altLang="en-US" b="1">
                <a:latin typeface="+mn-lt"/>
                <a:ea typeface="+mn-ea"/>
                <a:cs typeface="+mn-ea"/>
                <a:sym typeface="+mn-lt"/>
              </a:rPr>
              <a:t>接口等。</a:t>
            </a:r>
          </a:p>
          <a:p>
            <a:pPr eaLnBrk="1" hangingPunct="1">
              <a:lnSpc>
                <a:spcPct val="135000"/>
              </a:lnSpc>
              <a:spcBef>
                <a:spcPct val="50000"/>
              </a:spcBef>
              <a:buClrTx/>
              <a:buSzTx/>
              <a:buFontTx/>
              <a:buNone/>
            </a:pPr>
            <a:r>
              <a:rPr kumimoji="1" lang="zh-CN" altLang="en-US" b="1">
                <a:latin typeface="+mn-lt"/>
                <a:ea typeface="+mn-ea"/>
                <a:cs typeface="+mn-ea"/>
                <a:sym typeface="+mn-lt"/>
              </a:rPr>
              <a:t>       </a:t>
            </a:r>
            <a:r>
              <a:rPr kumimoji="1" lang="en-US" altLang="zh-CN" b="1">
                <a:latin typeface="+mn-lt"/>
                <a:ea typeface="+mn-ea"/>
                <a:cs typeface="+mn-ea"/>
                <a:sym typeface="+mn-lt"/>
              </a:rPr>
              <a:t>(1)  </a:t>
            </a:r>
            <a:r>
              <a:rPr kumimoji="1" lang="en-US" altLang="zh-CN" b="1">
                <a:solidFill>
                  <a:srgbClr val="FF0000"/>
                </a:solidFill>
                <a:latin typeface="+mn-lt"/>
                <a:ea typeface="+mn-ea"/>
                <a:cs typeface="+mn-ea"/>
                <a:sym typeface="+mn-lt"/>
              </a:rPr>
              <a:t>A</a:t>
            </a:r>
            <a:r>
              <a:rPr kumimoji="1" lang="zh-CN" altLang="en-US" b="1">
                <a:solidFill>
                  <a:srgbClr val="FF0000"/>
                </a:solidFill>
                <a:latin typeface="+mn-lt"/>
                <a:ea typeface="+mn-ea"/>
                <a:cs typeface="+mn-ea"/>
                <a:sym typeface="+mn-lt"/>
              </a:rPr>
              <a:t>接口定义为网络子系统</a:t>
            </a:r>
            <a:r>
              <a:rPr kumimoji="1" lang="en-US" altLang="zh-CN" b="1">
                <a:solidFill>
                  <a:srgbClr val="FF0000"/>
                </a:solidFill>
                <a:latin typeface="+mn-lt"/>
                <a:ea typeface="+mn-ea"/>
                <a:cs typeface="+mn-ea"/>
                <a:sym typeface="+mn-lt"/>
              </a:rPr>
              <a:t>(NSS)</a:t>
            </a:r>
            <a:r>
              <a:rPr kumimoji="1" lang="zh-CN" altLang="en-US" b="1">
                <a:solidFill>
                  <a:srgbClr val="FF0000"/>
                </a:solidFill>
                <a:latin typeface="+mn-lt"/>
                <a:ea typeface="+mn-ea"/>
                <a:cs typeface="+mn-ea"/>
                <a:sym typeface="+mn-lt"/>
              </a:rPr>
              <a:t>与基站子系统</a:t>
            </a:r>
            <a:r>
              <a:rPr kumimoji="1" lang="en-US" altLang="zh-CN" b="1">
                <a:solidFill>
                  <a:srgbClr val="FF0000"/>
                </a:solidFill>
                <a:latin typeface="+mn-lt"/>
                <a:ea typeface="+mn-ea"/>
                <a:cs typeface="+mn-ea"/>
                <a:sym typeface="+mn-lt"/>
              </a:rPr>
              <a:t>(BSS)</a:t>
            </a:r>
            <a:r>
              <a:rPr kumimoji="1" lang="zh-CN" altLang="en-US" b="1">
                <a:solidFill>
                  <a:srgbClr val="FF0000"/>
                </a:solidFill>
                <a:latin typeface="+mn-lt"/>
                <a:ea typeface="+mn-ea"/>
                <a:cs typeface="+mn-ea"/>
                <a:sym typeface="+mn-lt"/>
              </a:rPr>
              <a:t>之间的通信接口，</a:t>
            </a:r>
            <a:r>
              <a:rPr kumimoji="1" lang="zh-CN" altLang="en-US" b="1">
                <a:latin typeface="+mn-lt"/>
                <a:ea typeface="+mn-ea"/>
                <a:cs typeface="+mn-ea"/>
                <a:sym typeface="+mn-lt"/>
              </a:rPr>
              <a:t>从系统的功能实体来说，就是移动业务交换中心</a:t>
            </a:r>
            <a:r>
              <a:rPr kumimoji="1" lang="en-US" altLang="zh-CN" b="1">
                <a:latin typeface="+mn-lt"/>
                <a:ea typeface="+mn-ea"/>
                <a:cs typeface="+mn-ea"/>
                <a:sym typeface="+mn-lt"/>
              </a:rPr>
              <a:t>(MSC)</a:t>
            </a:r>
            <a:r>
              <a:rPr kumimoji="1" lang="zh-CN" altLang="en-US" b="1">
                <a:latin typeface="+mn-lt"/>
                <a:ea typeface="+mn-ea"/>
                <a:cs typeface="+mn-ea"/>
                <a:sym typeface="+mn-lt"/>
              </a:rPr>
              <a:t>与基站控制器</a:t>
            </a:r>
            <a:r>
              <a:rPr kumimoji="1" lang="en-US" altLang="zh-CN" b="1">
                <a:latin typeface="+mn-lt"/>
                <a:ea typeface="+mn-ea"/>
                <a:cs typeface="+mn-ea"/>
                <a:sym typeface="+mn-lt"/>
              </a:rPr>
              <a:t>(BSC)</a:t>
            </a:r>
            <a:r>
              <a:rPr kumimoji="1" lang="zh-CN" altLang="en-US" b="1">
                <a:latin typeface="+mn-lt"/>
                <a:ea typeface="+mn-ea"/>
                <a:cs typeface="+mn-ea"/>
                <a:sym typeface="+mn-lt"/>
              </a:rPr>
              <a:t>之间的互连接口，</a:t>
            </a:r>
            <a:r>
              <a:rPr kumimoji="1" lang="zh-CN" altLang="en-US" b="1">
                <a:solidFill>
                  <a:schemeClr val="accent2"/>
                </a:solidFill>
                <a:latin typeface="+mn-lt"/>
                <a:ea typeface="+mn-ea"/>
                <a:cs typeface="+mn-ea"/>
                <a:sym typeface="+mn-lt"/>
              </a:rPr>
              <a:t>其物理链接通过采用</a:t>
            </a:r>
            <a:r>
              <a:rPr kumimoji="1" lang="zh-CN" altLang="en-US" b="1">
                <a:solidFill>
                  <a:srgbClr val="FF0000"/>
                </a:solidFill>
                <a:latin typeface="+mn-lt"/>
                <a:ea typeface="+mn-ea"/>
                <a:cs typeface="+mn-ea"/>
                <a:sym typeface="+mn-lt"/>
              </a:rPr>
              <a:t>标准的</a:t>
            </a:r>
            <a:r>
              <a:rPr kumimoji="1" lang="en-US" altLang="zh-CN" b="1">
                <a:solidFill>
                  <a:srgbClr val="FF0000"/>
                </a:solidFill>
                <a:latin typeface="+mn-lt"/>
                <a:ea typeface="+mn-ea"/>
                <a:cs typeface="+mn-ea"/>
                <a:sym typeface="+mn-lt"/>
              </a:rPr>
              <a:t>2.048 Mb/s</a:t>
            </a:r>
            <a:r>
              <a:rPr kumimoji="1" lang="zh-CN" altLang="en-US" b="1">
                <a:solidFill>
                  <a:srgbClr val="FF0000"/>
                </a:solidFill>
                <a:latin typeface="+mn-lt"/>
                <a:ea typeface="+mn-ea"/>
                <a:cs typeface="+mn-ea"/>
                <a:sym typeface="+mn-lt"/>
              </a:rPr>
              <a:t>的</a:t>
            </a:r>
            <a:r>
              <a:rPr kumimoji="1" lang="en-US" altLang="zh-CN" b="1">
                <a:solidFill>
                  <a:srgbClr val="FF0000"/>
                </a:solidFill>
                <a:latin typeface="+mn-lt"/>
                <a:ea typeface="+mn-ea"/>
                <a:cs typeface="+mn-ea"/>
                <a:sym typeface="+mn-lt"/>
              </a:rPr>
              <a:t>PCM</a:t>
            </a:r>
            <a:r>
              <a:rPr kumimoji="1" lang="zh-CN" altLang="en-US" b="1">
                <a:solidFill>
                  <a:srgbClr val="FF0000"/>
                </a:solidFill>
                <a:latin typeface="+mn-lt"/>
                <a:ea typeface="+mn-ea"/>
                <a:cs typeface="+mn-ea"/>
                <a:sym typeface="+mn-lt"/>
              </a:rPr>
              <a:t>数字传输链路来实现</a:t>
            </a:r>
            <a:r>
              <a:rPr kumimoji="1" lang="zh-CN" altLang="en-US" b="1">
                <a:latin typeface="+mn-lt"/>
                <a:ea typeface="+mn-ea"/>
                <a:cs typeface="+mn-ea"/>
                <a:sym typeface="+mn-lt"/>
              </a:rPr>
              <a:t>。此接口传递的信息包括移动台管理、基站管理、移动性管理和接续管理等。</a:t>
            </a:r>
          </a:p>
          <a:p>
            <a:pPr eaLnBrk="1" hangingPunct="1">
              <a:lnSpc>
                <a:spcPct val="135000"/>
              </a:lnSpc>
              <a:spcBef>
                <a:spcPct val="50000"/>
              </a:spcBef>
              <a:buClrTx/>
              <a:buSzTx/>
              <a:buFontTx/>
              <a:buNone/>
            </a:pPr>
            <a:r>
              <a:rPr kumimoji="1" lang="zh-CN" altLang="en-US" b="1">
                <a:latin typeface="+mn-lt"/>
                <a:ea typeface="+mn-ea"/>
                <a:cs typeface="+mn-ea"/>
                <a:sym typeface="+mn-lt"/>
              </a:rPr>
              <a:t>        </a:t>
            </a:r>
            <a:r>
              <a:rPr kumimoji="1" lang="en-US" altLang="zh-CN" b="1">
                <a:latin typeface="+mn-lt"/>
                <a:ea typeface="+mn-ea"/>
                <a:cs typeface="+mn-ea"/>
                <a:sym typeface="+mn-lt"/>
              </a:rPr>
              <a:t>(2)  Abis</a:t>
            </a:r>
            <a:r>
              <a:rPr kumimoji="1" lang="zh-CN" altLang="en-US" b="1">
                <a:latin typeface="+mn-lt"/>
                <a:ea typeface="+mn-ea"/>
                <a:cs typeface="+mn-ea"/>
                <a:sym typeface="+mn-lt"/>
              </a:rPr>
              <a:t>接口定义为基站子系统的</a:t>
            </a:r>
            <a:r>
              <a:rPr kumimoji="1" lang="zh-CN" altLang="en-US" b="1">
                <a:solidFill>
                  <a:srgbClr val="FF0000"/>
                </a:solidFill>
                <a:latin typeface="+mn-lt"/>
                <a:ea typeface="+mn-ea"/>
                <a:cs typeface="+mn-ea"/>
                <a:sym typeface="+mn-lt"/>
              </a:rPr>
              <a:t>两个功能实体基站控制器</a:t>
            </a:r>
            <a:r>
              <a:rPr kumimoji="1" lang="en-US" altLang="zh-CN" b="1">
                <a:solidFill>
                  <a:srgbClr val="FF0000"/>
                </a:solidFill>
                <a:latin typeface="+mn-lt"/>
                <a:ea typeface="+mn-ea"/>
                <a:cs typeface="+mn-ea"/>
                <a:sym typeface="+mn-lt"/>
              </a:rPr>
              <a:t>BSC</a:t>
            </a:r>
            <a:r>
              <a:rPr kumimoji="1" lang="zh-CN" altLang="en-US" b="1">
                <a:solidFill>
                  <a:srgbClr val="FF0000"/>
                </a:solidFill>
                <a:latin typeface="+mn-lt"/>
                <a:ea typeface="+mn-ea"/>
                <a:cs typeface="+mn-ea"/>
                <a:sym typeface="+mn-lt"/>
              </a:rPr>
              <a:t>和基站收发信台</a:t>
            </a:r>
            <a:r>
              <a:rPr kumimoji="1" lang="en-US" altLang="zh-CN" b="1">
                <a:solidFill>
                  <a:srgbClr val="FF0000"/>
                </a:solidFill>
                <a:latin typeface="+mn-lt"/>
                <a:ea typeface="+mn-ea"/>
                <a:cs typeface="+mn-ea"/>
                <a:sym typeface="+mn-lt"/>
              </a:rPr>
              <a:t>(BTS)</a:t>
            </a:r>
            <a:r>
              <a:rPr kumimoji="1" lang="zh-CN" altLang="en-US" b="1">
                <a:solidFill>
                  <a:srgbClr val="FF0000"/>
                </a:solidFill>
                <a:latin typeface="+mn-lt"/>
                <a:ea typeface="+mn-ea"/>
                <a:cs typeface="+mn-ea"/>
                <a:sym typeface="+mn-lt"/>
              </a:rPr>
              <a:t>之间的通信接口</a:t>
            </a:r>
            <a:r>
              <a:rPr kumimoji="1" lang="zh-CN" altLang="en-US" b="1">
                <a:latin typeface="+mn-lt"/>
                <a:ea typeface="+mn-ea"/>
                <a:cs typeface="+mn-ea"/>
                <a:sym typeface="+mn-lt"/>
              </a:rPr>
              <a:t>，用于</a:t>
            </a:r>
            <a:r>
              <a:rPr kumimoji="1" lang="en-US" altLang="zh-CN" b="1">
                <a:latin typeface="+mn-lt"/>
                <a:ea typeface="+mn-ea"/>
                <a:cs typeface="+mn-ea"/>
                <a:sym typeface="+mn-lt"/>
              </a:rPr>
              <a:t>BTS</a:t>
            </a:r>
            <a:r>
              <a:rPr kumimoji="1" lang="zh-CN" altLang="en-US" b="1">
                <a:latin typeface="+mn-lt"/>
                <a:ea typeface="+mn-ea"/>
                <a:cs typeface="+mn-ea"/>
                <a:sym typeface="+mn-lt"/>
              </a:rPr>
              <a:t>与</a:t>
            </a:r>
            <a:r>
              <a:rPr kumimoji="1" lang="en-US" altLang="zh-CN" b="1">
                <a:latin typeface="+mn-lt"/>
                <a:ea typeface="+mn-ea"/>
                <a:cs typeface="+mn-ea"/>
                <a:sym typeface="+mn-lt"/>
              </a:rPr>
              <a:t>BSC</a:t>
            </a:r>
            <a:r>
              <a:rPr kumimoji="1" lang="zh-CN" altLang="en-US" b="1">
                <a:latin typeface="+mn-lt"/>
                <a:ea typeface="+mn-ea"/>
                <a:cs typeface="+mn-ea"/>
                <a:sym typeface="+mn-lt"/>
              </a:rPr>
              <a:t>之间的远端互连，物理链接通过采用标准的</a:t>
            </a:r>
            <a:r>
              <a:rPr kumimoji="1" lang="en-US" altLang="zh-CN" b="1">
                <a:latin typeface="+mn-lt"/>
                <a:ea typeface="+mn-ea"/>
                <a:cs typeface="+mn-ea"/>
                <a:sym typeface="+mn-lt"/>
              </a:rPr>
              <a:t>2.048 Mb/s</a:t>
            </a:r>
            <a:r>
              <a:rPr kumimoji="1" lang="zh-CN" altLang="en-US" b="1">
                <a:latin typeface="+mn-lt"/>
                <a:ea typeface="+mn-ea"/>
                <a:cs typeface="+mn-ea"/>
                <a:sym typeface="+mn-lt"/>
              </a:rPr>
              <a:t>或</a:t>
            </a:r>
            <a:r>
              <a:rPr kumimoji="1" lang="en-US" altLang="zh-CN" b="1">
                <a:latin typeface="+mn-lt"/>
                <a:ea typeface="+mn-ea"/>
                <a:cs typeface="+mn-ea"/>
                <a:sym typeface="+mn-lt"/>
              </a:rPr>
              <a:t>64 kb/s</a:t>
            </a:r>
            <a:r>
              <a:rPr kumimoji="1" lang="zh-CN" altLang="en-US" b="1">
                <a:latin typeface="+mn-lt"/>
                <a:ea typeface="+mn-ea"/>
                <a:cs typeface="+mn-ea"/>
                <a:sym typeface="+mn-lt"/>
              </a:rPr>
              <a:t>的</a:t>
            </a:r>
            <a:r>
              <a:rPr kumimoji="1" lang="en-US" altLang="zh-CN" b="1">
                <a:latin typeface="+mn-lt"/>
                <a:ea typeface="+mn-ea"/>
                <a:cs typeface="+mn-ea"/>
                <a:sym typeface="+mn-lt"/>
              </a:rPr>
              <a:t>PCM</a:t>
            </a:r>
            <a:r>
              <a:rPr kumimoji="1" lang="zh-CN" altLang="en-US" b="1">
                <a:latin typeface="+mn-lt"/>
                <a:ea typeface="+mn-ea"/>
                <a:cs typeface="+mn-ea"/>
                <a:sym typeface="+mn-lt"/>
              </a:rPr>
              <a:t>数字传输链路来实现。</a:t>
            </a:r>
          </a:p>
        </p:txBody>
      </p:sp>
    </p:spTree>
  </p:cSld>
  <p:clrMapOvr>
    <a:masterClrMapping/>
  </p:clrMapOvr>
  <p:transition>
    <p:zoom dir="in"/>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79512" y="1114889"/>
            <a:ext cx="8686800" cy="574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20000"/>
              </a:lnSpc>
              <a:spcBef>
                <a:spcPct val="50000"/>
              </a:spcBef>
              <a:buClrTx/>
              <a:buSzTx/>
              <a:buFontTx/>
              <a:buNone/>
            </a:pPr>
            <a:r>
              <a:rPr kumimoji="1" lang="en-US" altLang="zh-CN" b="1" dirty="0">
                <a:latin typeface="+mn-lt"/>
                <a:ea typeface="+mn-ea"/>
                <a:cs typeface="+mn-ea"/>
                <a:sym typeface="+mn-lt"/>
              </a:rPr>
              <a:t>        (3</a:t>
            </a:r>
            <a:r>
              <a:rPr kumimoji="1" lang="en-US" altLang="zh-CN" b="1" dirty="0">
                <a:solidFill>
                  <a:srgbClr val="FF0000"/>
                </a:solidFill>
                <a:latin typeface="+mn-lt"/>
                <a:ea typeface="+mn-ea"/>
                <a:cs typeface="+mn-ea"/>
                <a:sym typeface="+mn-lt"/>
              </a:rPr>
              <a:t>)  Um</a:t>
            </a:r>
            <a:r>
              <a:rPr kumimoji="1" lang="zh-CN" altLang="en-US" b="1" dirty="0">
                <a:solidFill>
                  <a:srgbClr val="FF0000"/>
                </a:solidFill>
                <a:latin typeface="+mn-lt"/>
                <a:ea typeface="+mn-ea"/>
                <a:cs typeface="+mn-ea"/>
                <a:sym typeface="+mn-lt"/>
              </a:rPr>
              <a:t>接口</a:t>
            </a:r>
            <a:r>
              <a:rPr kumimoji="1" lang="en-US" altLang="zh-CN" b="1" dirty="0">
                <a:solidFill>
                  <a:srgbClr val="FF0000"/>
                </a:solidFill>
                <a:latin typeface="+mn-lt"/>
                <a:ea typeface="+mn-ea"/>
                <a:cs typeface="+mn-ea"/>
                <a:sym typeface="+mn-lt"/>
              </a:rPr>
              <a:t>(</a:t>
            </a:r>
            <a:r>
              <a:rPr kumimoji="1" lang="zh-CN" altLang="en-US" b="1" dirty="0">
                <a:solidFill>
                  <a:srgbClr val="FF0000"/>
                </a:solidFill>
                <a:latin typeface="+mn-lt"/>
                <a:ea typeface="+mn-ea"/>
                <a:cs typeface="+mn-ea"/>
                <a:sym typeface="+mn-lt"/>
              </a:rPr>
              <a:t>空中接口</a:t>
            </a:r>
            <a:r>
              <a:rPr kumimoji="1" lang="en-US" altLang="zh-CN" b="1" dirty="0">
                <a:latin typeface="+mn-lt"/>
                <a:ea typeface="+mn-ea"/>
                <a:cs typeface="+mn-ea"/>
                <a:sym typeface="+mn-lt"/>
              </a:rPr>
              <a:t>)</a:t>
            </a:r>
            <a:r>
              <a:rPr kumimoji="1" lang="zh-CN" altLang="en-US" b="1" dirty="0">
                <a:latin typeface="+mn-lt"/>
                <a:ea typeface="+mn-ea"/>
                <a:cs typeface="+mn-ea"/>
                <a:sym typeface="+mn-lt"/>
              </a:rPr>
              <a:t>定义</a:t>
            </a:r>
            <a:r>
              <a:rPr kumimoji="1" lang="zh-CN" altLang="en-US" b="1" dirty="0">
                <a:solidFill>
                  <a:srgbClr val="FF0000"/>
                </a:solidFill>
                <a:latin typeface="+mn-lt"/>
                <a:ea typeface="+mn-ea"/>
                <a:cs typeface="+mn-ea"/>
                <a:sym typeface="+mn-lt"/>
              </a:rPr>
              <a:t>为移动台</a:t>
            </a:r>
            <a:r>
              <a:rPr kumimoji="1" lang="en-US" altLang="zh-CN" b="1" dirty="0">
                <a:solidFill>
                  <a:srgbClr val="FF0000"/>
                </a:solidFill>
                <a:latin typeface="+mn-lt"/>
                <a:ea typeface="+mn-ea"/>
                <a:cs typeface="+mn-ea"/>
                <a:sym typeface="+mn-lt"/>
              </a:rPr>
              <a:t>MS</a:t>
            </a:r>
            <a:r>
              <a:rPr kumimoji="1" lang="zh-CN" altLang="en-US" b="1" dirty="0">
                <a:solidFill>
                  <a:srgbClr val="FF0000"/>
                </a:solidFill>
                <a:latin typeface="+mn-lt"/>
                <a:ea typeface="+mn-ea"/>
                <a:cs typeface="+mn-ea"/>
                <a:sym typeface="+mn-lt"/>
              </a:rPr>
              <a:t>与基站收发台</a:t>
            </a:r>
            <a:r>
              <a:rPr kumimoji="1" lang="en-US" altLang="zh-CN" b="1" dirty="0">
                <a:solidFill>
                  <a:srgbClr val="FF0000"/>
                </a:solidFill>
                <a:latin typeface="+mn-lt"/>
                <a:ea typeface="+mn-ea"/>
                <a:cs typeface="+mn-ea"/>
                <a:sym typeface="+mn-lt"/>
              </a:rPr>
              <a:t>BTS</a:t>
            </a:r>
            <a:r>
              <a:rPr kumimoji="1" lang="zh-CN" altLang="en-US" b="1" dirty="0">
                <a:solidFill>
                  <a:srgbClr val="FF0000"/>
                </a:solidFill>
                <a:latin typeface="+mn-lt"/>
                <a:ea typeface="+mn-ea"/>
                <a:cs typeface="+mn-ea"/>
                <a:sym typeface="+mn-lt"/>
              </a:rPr>
              <a:t>之间的通信接口，</a:t>
            </a:r>
            <a:r>
              <a:rPr kumimoji="1" lang="zh-CN" altLang="en-US" b="1" dirty="0">
                <a:latin typeface="+mn-lt"/>
                <a:ea typeface="+mn-ea"/>
                <a:cs typeface="+mn-ea"/>
                <a:sym typeface="+mn-lt"/>
              </a:rPr>
              <a:t>用于移动台与</a:t>
            </a:r>
            <a:r>
              <a:rPr kumimoji="1" lang="en-US" altLang="zh-CN" b="1" dirty="0">
                <a:latin typeface="+mn-lt"/>
                <a:ea typeface="+mn-ea"/>
                <a:cs typeface="+mn-ea"/>
                <a:sym typeface="+mn-lt"/>
              </a:rPr>
              <a:t>GSM</a:t>
            </a:r>
            <a:r>
              <a:rPr kumimoji="1" lang="zh-CN" altLang="en-US" b="1" dirty="0">
                <a:latin typeface="+mn-lt"/>
                <a:ea typeface="+mn-ea"/>
                <a:cs typeface="+mn-ea"/>
                <a:sym typeface="+mn-lt"/>
              </a:rPr>
              <a:t>系统的固定部分之间的互通，其物理链接通过无线方式实现。此接口传递的信息包括无线资源管理，移动性管理和接续管理等。</a:t>
            </a:r>
          </a:p>
          <a:p>
            <a:pPr eaLnBrk="1" hangingPunct="1">
              <a:spcBef>
                <a:spcPct val="50000"/>
              </a:spcBef>
              <a:buClrTx/>
              <a:buSzTx/>
              <a:buFontTx/>
              <a:buNone/>
            </a:pPr>
            <a:r>
              <a:rPr kumimoji="1" lang="zh-CN" altLang="en-US" b="1" dirty="0">
                <a:latin typeface="+mn-lt"/>
                <a:ea typeface="+mn-ea"/>
                <a:cs typeface="+mn-ea"/>
                <a:sym typeface="+mn-lt"/>
              </a:rPr>
              <a:t>        此外还有网络子系统内部接口：</a:t>
            </a:r>
          </a:p>
          <a:p>
            <a:pPr lvl="2" eaLnBrk="1" hangingPunct="1">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B</a:t>
            </a:r>
            <a:r>
              <a:rPr kumimoji="1" lang="zh-CN" altLang="en-US" b="1" dirty="0">
                <a:latin typeface="+mn-lt"/>
                <a:ea typeface="+mn-ea"/>
                <a:cs typeface="+mn-ea"/>
                <a:sym typeface="+mn-lt"/>
              </a:rPr>
              <a:t>接口：</a:t>
            </a:r>
            <a:r>
              <a:rPr kumimoji="1" lang="en-US" altLang="zh-CN" b="1" dirty="0">
                <a:latin typeface="+mn-lt"/>
                <a:ea typeface="+mn-ea"/>
                <a:cs typeface="+mn-ea"/>
                <a:sym typeface="+mn-lt"/>
              </a:rPr>
              <a:t>MSC </a:t>
            </a:r>
            <a:r>
              <a:rPr kumimoji="1" lang="zh-CN" altLang="en-US" b="1" dirty="0">
                <a:latin typeface="+mn-lt"/>
                <a:ea typeface="+mn-ea"/>
                <a:cs typeface="+mn-ea"/>
                <a:sym typeface="+mn-lt"/>
              </a:rPr>
              <a:t>和与它相关的</a:t>
            </a:r>
            <a:r>
              <a:rPr kumimoji="1" lang="en-US" altLang="zh-CN" b="1" dirty="0">
                <a:latin typeface="+mn-lt"/>
                <a:ea typeface="+mn-ea"/>
                <a:cs typeface="+mn-ea"/>
                <a:sym typeface="+mn-lt"/>
              </a:rPr>
              <a:t>VLR</a:t>
            </a:r>
            <a:r>
              <a:rPr kumimoji="1" lang="zh-CN" altLang="en-US" b="1" dirty="0">
                <a:latin typeface="+mn-lt"/>
                <a:ea typeface="+mn-ea"/>
                <a:cs typeface="+mn-ea"/>
                <a:sym typeface="+mn-lt"/>
              </a:rPr>
              <a:t>之间的接口；</a:t>
            </a:r>
          </a:p>
          <a:p>
            <a:pPr lvl="2" eaLnBrk="1" hangingPunct="1">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C</a:t>
            </a:r>
            <a:r>
              <a:rPr kumimoji="1" lang="zh-CN" altLang="en-US" b="1" dirty="0">
                <a:latin typeface="+mn-lt"/>
                <a:ea typeface="+mn-ea"/>
                <a:cs typeface="+mn-ea"/>
                <a:sym typeface="+mn-lt"/>
              </a:rPr>
              <a:t>接口：</a:t>
            </a:r>
            <a:r>
              <a:rPr kumimoji="1" lang="en-US" altLang="zh-CN" b="1" dirty="0">
                <a:latin typeface="+mn-lt"/>
                <a:ea typeface="+mn-ea"/>
                <a:cs typeface="+mn-ea"/>
                <a:sym typeface="+mn-lt"/>
              </a:rPr>
              <a:t>MSC </a:t>
            </a:r>
            <a:r>
              <a:rPr kumimoji="1" lang="zh-CN" altLang="en-US" b="1" dirty="0">
                <a:latin typeface="+mn-lt"/>
                <a:ea typeface="+mn-ea"/>
                <a:cs typeface="+mn-ea"/>
                <a:sym typeface="+mn-lt"/>
              </a:rPr>
              <a:t>和</a:t>
            </a:r>
            <a:r>
              <a:rPr kumimoji="1" lang="en-US" altLang="zh-CN" b="1" dirty="0">
                <a:latin typeface="+mn-lt"/>
                <a:ea typeface="+mn-ea"/>
                <a:cs typeface="+mn-ea"/>
                <a:sym typeface="+mn-lt"/>
              </a:rPr>
              <a:t>HLR</a:t>
            </a:r>
            <a:r>
              <a:rPr kumimoji="1" lang="zh-CN" altLang="en-US" b="1" dirty="0">
                <a:latin typeface="+mn-lt"/>
                <a:ea typeface="+mn-ea"/>
                <a:cs typeface="+mn-ea"/>
                <a:sym typeface="+mn-lt"/>
              </a:rPr>
              <a:t>之间的接口；</a:t>
            </a:r>
          </a:p>
          <a:p>
            <a:pPr lvl="2" eaLnBrk="1" hangingPunct="1">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D</a:t>
            </a:r>
            <a:r>
              <a:rPr kumimoji="1" lang="zh-CN" altLang="en-US" b="1" dirty="0">
                <a:latin typeface="+mn-lt"/>
                <a:ea typeface="+mn-ea"/>
                <a:cs typeface="+mn-ea"/>
                <a:sym typeface="+mn-lt"/>
              </a:rPr>
              <a:t>接口：</a:t>
            </a:r>
            <a:r>
              <a:rPr kumimoji="1" lang="en-US" altLang="zh-CN" b="1" dirty="0">
                <a:latin typeface="+mn-lt"/>
                <a:ea typeface="+mn-ea"/>
                <a:cs typeface="+mn-ea"/>
                <a:sym typeface="+mn-lt"/>
              </a:rPr>
              <a:t>HLR </a:t>
            </a:r>
            <a:r>
              <a:rPr kumimoji="1" lang="zh-CN" altLang="en-US" b="1" dirty="0">
                <a:latin typeface="+mn-lt"/>
                <a:ea typeface="+mn-ea"/>
                <a:cs typeface="+mn-ea"/>
                <a:sym typeface="+mn-lt"/>
              </a:rPr>
              <a:t>和</a:t>
            </a:r>
            <a:r>
              <a:rPr kumimoji="1" lang="en-US" altLang="zh-CN" b="1" dirty="0">
                <a:latin typeface="+mn-lt"/>
                <a:ea typeface="+mn-ea"/>
                <a:cs typeface="+mn-ea"/>
                <a:sym typeface="+mn-lt"/>
              </a:rPr>
              <a:t>VLR</a:t>
            </a:r>
            <a:r>
              <a:rPr kumimoji="1" lang="zh-CN" altLang="en-US" b="1" dirty="0">
                <a:latin typeface="+mn-lt"/>
                <a:ea typeface="+mn-ea"/>
                <a:cs typeface="+mn-ea"/>
                <a:sym typeface="+mn-lt"/>
              </a:rPr>
              <a:t>之间的接口；</a:t>
            </a:r>
          </a:p>
          <a:p>
            <a:pPr lvl="2" eaLnBrk="1" hangingPunct="1">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E</a:t>
            </a:r>
            <a:r>
              <a:rPr kumimoji="1" lang="zh-CN" altLang="en-US" b="1" dirty="0">
                <a:latin typeface="+mn-lt"/>
                <a:ea typeface="+mn-ea"/>
                <a:cs typeface="+mn-ea"/>
                <a:sym typeface="+mn-lt"/>
              </a:rPr>
              <a:t>接口：</a:t>
            </a:r>
            <a:r>
              <a:rPr kumimoji="1" lang="en-US" altLang="zh-CN" b="1" dirty="0">
                <a:latin typeface="+mn-lt"/>
                <a:ea typeface="+mn-ea"/>
                <a:cs typeface="+mn-ea"/>
                <a:sym typeface="+mn-lt"/>
              </a:rPr>
              <a:t>MSC</a:t>
            </a:r>
            <a:r>
              <a:rPr kumimoji="1" lang="zh-CN" altLang="en-US" b="1" dirty="0">
                <a:latin typeface="+mn-lt"/>
                <a:ea typeface="+mn-ea"/>
                <a:cs typeface="+mn-ea"/>
                <a:sym typeface="+mn-lt"/>
              </a:rPr>
              <a:t>之间的接口；</a:t>
            </a:r>
          </a:p>
          <a:p>
            <a:pPr lvl="2" eaLnBrk="1" hangingPunct="1">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G</a:t>
            </a:r>
            <a:r>
              <a:rPr kumimoji="1" lang="zh-CN" altLang="en-US" b="1" dirty="0">
                <a:latin typeface="+mn-lt"/>
                <a:ea typeface="+mn-ea"/>
                <a:cs typeface="+mn-ea"/>
                <a:sym typeface="+mn-lt"/>
              </a:rPr>
              <a:t>接口：</a:t>
            </a:r>
            <a:r>
              <a:rPr kumimoji="1" lang="en-US" altLang="zh-CN" b="1" dirty="0">
                <a:latin typeface="+mn-lt"/>
                <a:ea typeface="+mn-ea"/>
                <a:cs typeface="+mn-ea"/>
                <a:sym typeface="+mn-lt"/>
              </a:rPr>
              <a:t>VLR</a:t>
            </a:r>
            <a:r>
              <a:rPr kumimoji="1" lang="zh-CN" altLang="en-US" b="1" dirty="0">
                <a:latin typeface="+mn-lt"/>
                <a:ea typeface="+mn-ea"/>
                <a:cs typeface="+mn-ea"/>
                <a:sym typeface="+mn-lt"/>
              </a:rPr>
              <a:t>之间的接口；</a:t>
            </a:r>
          </a:p>
          <a:p>
            <a:pPr lvl="2" eaLnBrk="1" hangingPunct="1">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H</a:t>
            </a:r>
            <a:r>
              <a:rPr kumimoji="1" lang="zh-CN" altLang="en-US" b="1" dirty="0">
                <a:latin typeface="+mn-lt"/>
                <a:ea typeface="+mn-ea"/>
                <a:cs typeface="+mn-ea"/>
                <a:sym typeface="+mn-lt"/>
              </a:rPr>
              <a:t>接口：</a:t>
            </a:r>
            <a:r>
              <a:rPr kumimoji="1" lang="en-US" altLang="zh-CN" b="1" dirty="0">
                <a:latin typeface="+mn-lt"/>
                <a:ea typeface="+mn-ea"/>
                <a:cs typeface="+mn-ea"/>
                <a:sym typeface="+mn-lt"/>
              </a:rPr>
              <a:t>HLR </a:t>
            </a:r>
            <a:r>
              <a:rPr kumimoji="1" lang="zh-CN" altLang="en-US" b="1" dirty="0">
                <a:latin typeface="+mn-lt"/>
                <a:ea typeface="+mn-ea"/>
                <a:cs typeface="+mn-ea"/>
                <a:sym typeface="+mn-lt"/>
              </a:rPr>
              <a:t>和</a:t>
            </a:r>
            <a:r>
              <a:rPr kumimoji="1" lang="en-US" altLang="zh-CN" b="1" dirty="0">
                <a:latin typeface="+mn-lt"/>
                <a:ea typeface="+mn-ea"/>
                <a:cs typeface="+mn-ea"/>
                <a:sym typeface="+mn-lt"/>
              </a:rPr>
              <a:t>AUC</a:t>
            </a:r>
            <a:r>
              <a:rPr kumimoji="1" lang="zh-CN" altLang="en-US" b="1" dirty="0">
                <a:latin typeface="+mn-lt"/>
                <a:ea typeface="+mn-ea"/>
                <a:cs typeface="+mn-ea"/>
                <a:sym typeface="+mn-lt"/>
              </a:rPr>
              <a:t>之间的接口。</a:t>
            </a:r>
          </a:p>
        </p:txBody>
      </p:sp>
    </p:spTree>
  </p:cSld>
  <p:clrMapOvr>
    <a:masterClrMapping/>
  </p:clrMapOvr>
  <p:transition>
    <p:zoom dir="in"/>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a:defRPr/>
            </a:pPr>
            <a:endParaRPr lang="zh-CN" altLang="zh-CN">
              <a:latin typeface="+mn-lt"/>
              <a:ea typeface="+mn-ea"/>
              <a:cs typeface="+mn-ea"/>
              <a:sym typeface="+mn-lt"/>
            </a:endParaRPr>
          </a:p>
        </p:txBody>
      </p:sp>
      <p:sp>
        <p:nvSpPr>
          <p:cNvPr id="97283" name="Rectangle 3"/>
          <p:cNvSpPr>
            <a:spLocks noGrp="1" noChangeArrowheads="1"/>
          </p:cNvSpPr>
          <p:nvPr>
            <p:ph idx="1"/>
          </p:nvPr>
        </p:nvSpPr>
        <p:spPr/>
        <p:txBody>
          <a:bodyPr/>
          <a:lstStyle/>
          <a:p>
            <a:pPr eaLnBrk="1" hangingPunct="1"/>
            <a:endParaRPr lang="zh-CN" altLang="zh-CN">
              <a:cs typeface="+mn-ea"/>
              <a:sym typeface="+mn-lt"/>
            </a:endParaRPr>
          </a:p>
        </p:txBody>
      </p:sp>
      <p:pic>
        <p:nvPicPr>
          <p:cNvPr id="97284" name="Picture 4" descr="57451857496412782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0716"/>
            <a:ext cx="8928100"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304800" y="609602"/>
            <a:ext cx="86106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40000"/>
              </a:lnSpc>
              <a:spcBef>
                <a:spcPct val="50000"/>
              </a:spcBef>
              <a:buClrTx/>
              <a:buSzTx/>
              <a:buFontTx/>
              <a:buNone/>
            </a:pPr>
            <a:r>
              <a:rPr kumimoji="1" lang="en-US" altLang="zh-CN" b="1">
                <a:latin typeface="+mn-lt"/>
                <a:ea typeface="+mn-ea"/>
                <a:cs typeface="+mn-ea"/>
                <a:sym typeface="+mn-lt"/>
              </a:rPr>
              <a:t>6.3.2  </a:t>
            </a:r>
            <a:r>
              <a:rPr kumimoji="1" lang="zh-CN" altLang="en-US" b="1">
                <a:latin typeface="+mn-lt"/>
                <a:ea typeface="+mn-ea"/>
                <a:cs typeface="+mn-ea"/>
                <a:sym typeface="+mn-lt"/>
              </a:rPr>
              <a:t>移动通信网中的几种号码</a:t>
            </a:r>
          </a:p>
          <a:p>
            <a:pPr eaLnBrk="1" hangingPunct="1">
              <a:lnSpc>
                <a:spcPct val="140000"/>
              </a:lnSpc>
              <a:spcBef>
                <a:spcPct val="50000"/>
              </a:spcBef>
              <a:buClrTx/>
              <a:buSzTx/>
              <a:buFontTx/>
              <a:buNone/>
            </a:pPr>
            <a:r>
              <a:rPr kumimoji="1" lang="zh-CN" altLang="en-US" b="1">
                <a:latin typeface="+mn-lt"/>
                <a:ea typeface="+mn-ea"/>
                <a:cs typeface="+mn-ea"/>
                <a:sym typeface="+mn-lt"/>
              </a:rPr>
              <a:t>        移动通信中，由于用户的移动性，需要有多种号码对用户进行识别、登记和管理。</a:t>
            </a:r>
          </a:p>
          <a:p>
            <a:pPr eaLnBrk="1" hangingPunct="1">
              <a:lnSpc>
                <a:spcPct val="140000"/>
              </a:lnSpc>
              <a:spcBef>
                <a:spcPct val="50000"/>
              </a:spcBef>
              <a:buClrTx/>
              <a:buSzTx/>
              <a:buFontTx/>
              <a:buNone/>
            </a:pPr>
            <a:r>
              <a:rPr kumimoji="1" lang="zh-CN" altLang="en-US" b="1">
                <a:latin typeface="+mn-lt"/>
                <a:ea typeface="+mn-ea"/>
                <a:cs typeface="+mn-ea"/>
                <a:sym typeface="+mn-lt"/>
              </a:rPr>
              <a:t>        </a:t>
            </a:r>
            <a:r>
              <a:rPr kumimoji="1" lang="en-US" altLang="zh-CN" b="1">
                <a:latin typeface="+mn-lt"/>
                <a:ea typeface="+mn-ea"/>
                <a:cs typeface="+mn-ea"/>
                <a:sym typeface="+mn-lt"/>
              </a:rPr>
              <a:t>1</a:t>
            </a:r>
            <a:r>
              <a:rPr kumimoji="1" lang="zh-CN" altLang="en-US" b="1">
                <a:latin typeface="+mn-lt"/>
                <a:ea typeface="+mn-ea"/>
                <a:cs typeface="+mn-ea"/>
                <a:sym typeface="+mn-lt"/>
              </a:rPr>
              <a:t>．移动台号簿号码</a:t>
            </a:r>
            <a:r>
              <a:rPr kumimoji="1" lang="en-US" altLang="zh-CN" b="1">
                <a:latin typeface="+mn-lt"/>
                <a:ea typeface="+mn-ea"/>
                <a:cs typeface="+mn-ea"/>
                <a:sym typeface="+mn-lt"/>
              </a:rPr>
              <a:t>(MSISDN)</a:t>
            </a:r>
          </a:p>
          <a:p>
            <a:pPr eaLnBrk="1" hangingPunct="1">
              <a:lnSpc>
                <a:spcPct val="140000"/>
              </a:lnSpc>
              <a:spcBef>
                <a:spcPct val="50000"/>
              </a:spcBef>
              <a:buClrTx/>
              <a:buSzTx/>
              <a:buFontTx/>
              <a:buNone/>
            </a:pPr>
            <a:r>
              <a:rPr kumimoji="1" lang="en-US" altLang="zh-CN" b="1">
                <a:latin typeface="+mn-lt"/>
                <a:ea typeface="+mn-ea"/>
                <a:cs typeface="+mn-ea"/>
                <a:sym typeface="+mn-lt"/>
              </a:rPr>
              <a:t>        MSISDN</a:t>
            </a:r>
            <a:r>
              <a:rPr kumimoji="1" lang="zh-CN" altLang="en-US" b="1">
                <a:latin typeface="+mn-lt"/>
                <a:ea typeface="+mn-ea"/>
                <a:cs typeface="+mn-ea"/>
                <a:sym typeface="+mn-lt"/>
              </a:rPr>
              <a:t>即通常人们所说的呼叫某一用户时所使用的手机号码，其编号计划独立于</a:t>
            </a:r>
            <a:r>
              <a:rPr kumimoji="1" lang="en-US" altLang="zh-CN" b="1">
                <a:latin typeface="+mn-lt"/>
                <a:ea typeface="+mn-ea"/>
                <a:cs typeface="+mn-ea"/>
                <a:sym typeface="+mn-lt"/>
              </a:rPr>
              <a:t>PSTN</a:t>
            </a:r>
            <a:r>
              <a:rPr kumimoji="1" lang="zh-CN" altLang="en-US" b="1">
                <a:latin typeface="+mn-lt"/>
                <a:ea typeface="+mn-ea"/>
                <a:cs typeface="+mn-ea"/>
                <a:sym typeface="+mn-lt"/>
              </a:rPr>
              <a:t>／</a:t>
            </a:r>
            <a:r>
              <a:rPr kumimoji="1" lang="en-US" altLang="zh-CN" b="1">
                <a:latin typeface="+mn-lt"/>
                <a:ea typeface="+mn-ea"/>
                <a:cs typeface="+mn-ea"/>
                <a:sym typeface="+mn-lt"/>
              </a:rPr>
              <a:t>ISDN</a:t>
            </a:r>
            <a:r>
              <a:rPr kumimoji="1" lang="zh-CN" altLang="en-US" b="1">
                <a:latin typeface="+mn-lt"/>
                <a:ea typeface="+mn-ea"/>
                <a:cs typeface="+mn-ea"/>
                <a:sym typeface="+mn-lt"/>
              </a:rPr>
              <a:t>编号计划，编号结构为</a:t>
            </a:r>
          </a:p>
          <a:p>
            <a:pPr algn="ctr" eaLnBrk="1" hangingPunct="1">
              <a:lnSpc>
                <a:spcPct val="140000"/>
              </a:lnSpc>
              <a:spcBef>
                <a:spcPct val="50000"/>
              </a:spcBef>
              <a:buClrTx/>
              <a:buSzTx/>
              <a:buFontTx/>
              <a:buNone/>
            </a:pPr>
            <a:r>
              <a:rPr kumimoji="1" lang="en-US" altLang="zh-CN" b="1">
                <a:latin typeface="+mn-lt"/>
                <a:ea typeface="+mn-ea"/>
                <a:cs typeface="+mn-ea"/>
                <a:sym typeface="+mn-lt"/>
              </a:rPr>
              <a:t>CC + NDC + SN</a:t>
            </a:r>
          </a:p>
          <a:p>
            <a:pPr eaLnBrk="1" hangingPunct="1">
              <a:lnSpc>
                <a:spcPct val="140000"/>
              </a:lnSpc>
              <a:spcBef>
                <a:spcPct val="50000"/>
              </a:spcBef>
              <a:buClrTx/>
              <a:buSzTx/>
              <a:buFontTx/>
              <a:buNone/>
            </a:pPr>
            <a:r>
              <a:rPr kumimoji="1" lang="zh-CN" altLang="en-US" b="1">
                <a:latin typeface="+mn-lt"/>
                <a:ea typeface="+mn-ea"/>
                <a:cs typeface="+mn-ea"/>
                <a:sym typeface="+mn-lt"/>
              </a:rPr>
              <a:t>其中</a:t>
            </a:r>
            <a:r>
              <a:rPr kumimoji="1" lang="en-US" altLang="zh-CN" b="1">
                <a:latin typeface="+mn-lt"/>
                <a:ea typeface="+mn-ea"/>
                <a:cs typeface="+mn-ea"/>
                <a:sym typeface="+mn-lt"/>
              </a:rPr>
              <a:t>CC</a:t>
            </a:r>
            <a:r>
              <a:rPr kumimoji="1" lang="zh-CN" altLang="en-US" b="1">
                <a:latin typeface="+mn-lt"/>
                <a:ea typeface="+mn-ea"/>
                <a:cs typeface="+mn-ea"/>
                <a:sym typeface="+mn-lt"/>
              </a:rPr>
              <a:t>为国家码</a:t>
            </a:r>
            <a:r>
              <a:rPr kumimoji="1" lang="en-US" altLang="zh-CN" b="1">
                <a:latin typeface="+mn-lt"/>
                <a:ea typeface="+mn-ea"/>
                <a:cs typeface="+mn-ea"/>
                <a:sym typeface="+mn-lt"/>
              </a:rPr>
              <a:t>(</a:t>
            </a:r>
            <a:r>
              <a:rPr kumimoji="1" lang="zh-CN" altLang="en-US" b="1">
                <a:latin typeface="+mn-lt"/>
                <a:ea typeface="+mn-ea"/>
                <a:cs typeface="+mn-ea"/>
                <a:sym typeface="+mn-lt"/>
              </a:rPr>
              <a:t>如中国为</a:t>
            </a:r>
            <a:r>
              <a:rPr kumimoji="1" lang="en-US" altLang="zh-CN" b="1">
                <a:latin typeface="+mn-lt"/>
                <a:ea typeface="+mn-ea"/>
                <a:cs typeface="+mn-ea"/>
                <a:sym typeface="+mn-lt"/>
              </a:rPr>
              <a:t>86)</a:t>
            </a:r>
            <a:r>
              <a:rPr kumimoji="1" lang="zh-CN" altLang="en-US" b="1">
                <a:latin typeface="+mn-lt"/>
                <a:ea typeface="+mn-ea"/>
                <a:cs typeface="+mn-ea"/>
                <a:sym typeface="+mn-lt"/>
              </a:rPr>
              <a:t>，</a:t>
            </a:r>
            <a:r>
              <a:rPr kumimoji="1" lang="en-US" altLang="zh-CN" b="1">
                <a:latin typeface="+mn-lt"/>
                <a:ea typeface="+mn-ea"/>
                <a:cs typeface="+mn-ea"/>
                <a:sym typeface="+mn-lt"/>
              </a:rPr>
              <a:t>NDC</a:t>
            </a:r>
            <a:r>
              <a:rPr kumimoji="1" lang="zh-CN" altLang="en-US" b="1">
                <a:latin typeface="+mn-lt"/>
                <a:ea typeface="+mn-ea"/>
                <a:cs typeface="+mn-ea"/>
                <a:sym typeface="+mn-lt"/>
              </a:rPr>
              <a:t>为国内地区码，即网络接入号，如：</a:t>
            </a:r>
            <a:r>
              <a:rPr kumimoji="1" lang="en-US" altLang="zh-CN" b="1">
                <a:latin typeface="+mn-lt"/>
                <a:ea typeface="+mn-ea"/>
                <a:cs typeface="+mn-ea"/>
                <a:sym typeface="+mn-lt"/>
              </a:rPr>
              <a:t>139</a:t>
            </a:r>
            <a:r>
              <a:rPr kumimoji="1" lang="zh-CN" altLang="en-US" b="1">
                <a:latin typeface="+mn-lt"/>
                <a:ea typeface="+mn-ea"/>
                <a:cs typeface="+mn-ea"/>
                <a:sym typeface="+mn-lt"/>
              </a:rPr>
              <a:t>，</a:t>
            </a:r>
            <a:r>
              <a:rPr kumimoji="1" lang="en-US" altLang="zh-CN" b="1">
                <a:latin typeface="+mn-lt"/>
                <a:ea typeface="+mn-ea"/>
                <a:cs typeface="+mn-ea"/>
                <a:sym typeface="+mn-lt"/>
              </a:rPr>
              <a:t>130</a:t>
            </a:r>
            <a:r>
              <a:rPr kumimoji="1" lang="zh-CN" altLang="en-US" b="1">
                <a:latin typeface="+mn-lt"/>
                <a:ea typeface="+mn-ea"/>
                <a:cs typeface="+mn-ea"/>
                <a:sym typeface="+mn-lt"/>
              </a:rPr>
              <a:t>。</a:t>
            </a:r>
            <a:r>
              <a:rPr kumimoji="1" lang="en-US" altLang="zh-CN" b="1">
                <a:latin typeface="+mn-lt"/>
                <a:ea typeface="+mn-ea"/>
                <a:cs typeface="+mn-ea"/>
                <a:sym typeface="+mn-lt"/>
              </a:rPr>
              <a:t>SN</a:t>
            </a:r>
            <a:r>
              <a:rPr kumimoji="1" lang="zh-CN" altLang="en-US" b="1">
                <a:latin typeface="+mn-lt"/>
                <a:ea typeface="+mn-ea"/>
                <a:cs typeface="+mn-ea"/>
                <a:sym typeface="+mn-lt"/>
              </a:rPr>
              <a:t>为客户号码，采用等长</a:t>
            </a:r>
            <a:r>
              <a:rPr kumimoji="1" lang="en-US" altLang="zh-CN" b="1">
                <a:latin typeface="+mn-lt"/>
                <a:ea typeface="+mn-ea"/>
                <a:cs typeface="+mn-ea"/>
                <a:sym typeface="+mn-lt"/>
              </a:rPr>
              <a:t>8</a:t>
            </a:r>
            <a:r>
              <a:rPr kumimoji="1" lang="zh-CN" altLang="en-US" b="1">
                <a:latin typeface="+mn-lt"/>
                <a:ea typeface="+mn-ea"/>
                <a:cs typeface="+mn-ea"/>
                <a:sym typeface="+mn-lt"/>
              </a:rPr>
              <a:t>位编号计划，号码总长不超过</a:t>
            </a:r>
            <a:r>
              <a:rPr kumimoji="1" lang="en-US" altLang="zh-CN" b="1">
                <a:latin typeface="+mn-lt"/>
                <a:ea typeface="+mn-ea"/>
                <a:cs typeface="+mn-ea"/>
                <a:sym typeface="+mn-lt"/>
              </a:rPr>
              <a:t>15</a:t>
            </a:r>
            <a:r>
              <a:rPr kumimoji="1" lang="zh-CN" altLang="en-US" b="1">
                <a:latin typeface="+mn-lt"/>
                <a:ea typeface="+mn-ea"/>
                <a:cs typeface="+mn-ea"/>
                <a:sym typeface="+mn-lt"/>
              </a:rPr>
              <a:t>位数字。</a:t>
            </a:r>
          </a:p>
        </p:txBody>
      </p:sp>
    </p:spTree>
  </p:cSld>
  <p:clrMapOvr>
    <a:masterClrMapping/>
  </p:clrMapOvr>
  <p:transition>
    <p:zoom dir="in"/>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251520" y="476672"/>
            <a:ext cx="86868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50000"/>
              </a:lnSpc>
              <a:spcBef>
                <a:spcPct val="50000"/>
              </a:spcBef>
              <a:buClrTx/>
              <a:buSzTx/>
              <a:buFontTx/>
              <a:buNone/>
            </a:pPr>
            <a:r>
              <a:rPr kumimoji="1" lang="en-US" altLang="zh-CN" b="1" dirty="0">
                <a:latin typeface="+mn-lt"/>
                <a:ea typeface="+mn-ea"/>
                <a:cs typeface="+mn-ea"/>
                <a:sym typeface="+mn-lt"/>
              </a:rPr>
              <a:t>         2</a:t>
            </a:r>
            <a:r>
              <a:rPr kumimoji="1" lang="zh-CN" altLang="en-US" b="1" dirty="0">
                <a:latin typeface="+mn-lt"/>
                <a:ea typeface="+mn-ea"/>
                <a:cs typeface="+mn-ea"/>
                <a:sym typeface="+mn-lt"/>
              </a:rPr>
              <a:t>．国际移动用户标识号</a:t>
            </a:r>
            <a:r>
              <a:rPr kumimoji="1" lang="en-US" altLang="zh-CN" b="1" dirty="0">
                <a:latin typeface="+mn-lt"/>
                <a:ea typeface="+mn-ea"/>
                <a:cs typeface="+mn-ea"/>
                <a:sym typeface="+mn-lt"/>
              </a:rPr>
              <a:t>(IMSI</a:t>
            </a:r>
            <a:r>
              <a:rPr kumimoji="1" lang="zh-CN" altLang="en-US" b="1" dirty="0">
                <a:latin typeface="+mn-lt"/>
                <a:ea typeface="+mn-ea"/>
                <a:cs typeface="+mn-ea"/>
                <a:sym typeface="+mn-lt"/>
              </a:rPr>
              <a:t>：</a:t>
            </a:r>
            <a:r>
              <a:rPr kumimoji="1" lang="en-US" altLang="zh-CN" b="1" dirty="0">
                <a:latin typeface="+mn-lt"/>
                <a:ea typeface="+mn-ea"/>
                <a:cs typeface="+mn-ea"/>
                <a:sym typeface="+mn-lt"/>
              </a:rPr>
              <a:t>International Mobile Subscriber Identification)</a:t>
            </a:r>
          </a:p>
          <a:p>
            <a:pPr eaLnBrk="1" hangingPunct="1">
              <a:lnSpc>
                <a:spcPct val="150000"/>
              </a:lnSpc>
              <a:spcBef>
                <a:spcPct val="50000"/>
              </a:spcBef>
              <a:buClrTx/>
              <a:buSzTx/>
              <a:buFontTx/>
              <a:buNone/>
            </a:pPr>
            <a:r>
              <a:rPr kumimoji="1" lang="en-US" altLang="zh-CN" b="1" dirty="0">
                <a:latin typeface="+mn-lt"/>
                <a:ea typeface="+mn-ea"/>
                <a:cs typeface="+mn-ea"/>
                <a:sym typeface="+mn-lt"/>
              </a:rPr>
              <a:t>        </a:t>
            </a:r>
            <a:r>
              <a:rPr kumimoji="1" lang="zh-CN" altLang="en-US" b="1" dirty="0">
                <a:latin typeface="+mn-lt"/>
                <a:ea typeface="+mn-ea"/>
                <a:cs typeface="+mn-ea"/>
                <a:sym typeface="+mn-lt"/>
              </a:rPr>
              <a:t>这是网络惟一识别一个移动用户的国际通用号码</a:t>
            </a:r>
            <a:r>
              <a:rPr kumimoji="1" lang="en-US" altLang="zh-CN" b="1" dirty="0">
                <a:latin typeface="+mn-lt"/>
                <a:ea typeface="+mn-ea"/>
                <a:cs typeface="+mn-ea"/>
                <a:sym typeface="+mn-lt"/>
              </a:rPr>
              <a:t>,</a:t>
            </a:r>
            <a:r>
              <a:rPr kumimoji="1" lang="zh-CN" altLang="en-US" b="1" dirty="0">
                <a:latin typeface="+mn-lt"/>
                <a:ea typeface="+mn-ea"/>
                <a:cs typeface="+mn-ea"/>
                <a:sym typeface="+mn-lt"/>
              </a:rPr>
              <a:t>对所有的</a:t>
            </a:r>
            <a:r>
              <a:rPr kumimoji="1" lang="en-US" altLang="zh-CN" b="1" dirty="0">
                <a:latin typeface="+mn-lt"/>
                <a:ea typeface="+mn-ea"/>
                <a:cs typeface="+mn-ea"/>
                <a:sym typeface="+mn-lt"/>
              </a:rPr>
              <a:t>GSM</a:t>
            </a:r>
            <a:r>
              <a:rPr kumimoji="1" lang="zh-CN" altLang="en-US" b="1" dirty="0">
                <a:latin typeface="+mn-lt"/>
                <a:ea typeface="+mn-ea"/>
                <a:cs typeface="+mn-ea"/>
                <a:sym typeface="+mn-lt"/>
              </a:rPr>
              <a:t>网来说它是惟一的，并尽可能保密。用于</a:t>
            </a:r>
            <a:r>
              <a:rPr kumimoji="1" lang="en-US" altLang="zh-CN" b="1" dirty="0">
                <a:latin typeface="+mn-lt"/>
                <a:ea typeface="+mn-ea"/>
                <a:cs typeface="+mn-ea"/>
                <a:sym typeface="+mn-lt"/>
              </a:rPr>
              <a:t>GSM</a:t>
            </a:r>
            <a:r>
              <a:rPr kumimoji="1" lang="zh-CN" altLang="en-US" b="1" dirty="0">
                <a:latin typeface="+mn-lt"/>
                <a:ea typeface="+mn-ea"/>
                <a:cs typeface="+mn-ea"/>
                <a:sym typeface="+mn-lt"/>
              </a:rPr>
              <a:t>所有信令中，移动用户以此号码发出入网请求或位置登记，移动网据此查询用户数据。此号码存储在</a:t>
            </a:r>
            <a:r>
              <a:rPr kumimoji="1" lang="en-US" altLang="zh-CN" b="1" dirty="0">
                <a:latin typeface="+mn-lt"/>
                <a:ea typeface="+mn-ea"/>
                <a:cs typeface="+mn-ea"/>
                <a:sym typeface="+mn-lt"/>
              </a:rPr>
              <a:t>SIM</a:t>
            </a:r>
            <a:r>
              <a:rPr kumimoji="1" lang="zh-CN" altLang="en-US" b="1" dirty="0">
                <a:latin typeface="+mn-lt"/>
                <a:ea typeface="+mn-ea"/>
                <a:cs typeface="+mn-ea"/>
                <a:sym typeface="+mn-lt"/>
              </a:rPr>
              <a:t>卡，</a:t>
            </a:r>
            <a:r>
              <a:rPr kumimoji="1" lang="en-US" altLang="zh-CN" b="1" dirty="0">
                <a:latin typeface="+mn-lt"/>
                <a:ea typeface="+mn-ea"/>
                <a:cs typeface="+mn-ea"/>
                <a:sym typeface="+mn-lt"/>
              </a:rPr>
              <a:t>HLR</a:t>
            </a:r>
            <a:r>
              <a:rPr kumimoji="1" lang="zh-CN" altLang="en-US" b="1" dirty="0">
                <a:latin typeface="+mn-lt"/>
                <a:ea typeface="+mn-ea"/>
                <a:cs typeface="+mn-ea"/>
                <a:sym typeface="+mn-lt"/>
              </a:rPr>
              <a:t>和</a:t>
            </a:r>
            <a:r>
              <a:rPr kumimoji="1" lang="en-US" altLang="zh-CN" b="1" dirty="0">
                <a:latin typeface="+mn-lt"/>
                <a:ea typeface="+mn-ea"/>
                <a:cs typeface="+mn-ea"/>
                <a:sym typeface="+mn-lt"/>
              </a:rPr>
              <a:t>VLR</a:t>
            </a:r>
            <a:r>
              <a:rPr kumimoji="1" lang="zh-CN" altLang="en-US" b="1" dirty="0">
                <a:latin typeface="+mn-lt"/>
                <a:ea typeface="+mn-ea"/>
                <a:cs typeface="+mn-ea"/>
                <a:sym typeface="+mn-lt"/>
              </a:rPr>
              <a:t>中。具体分配如下：</a:t>
            </a:r>
          </a:p>
        </p:txBody>
      </p:sp>
    </p:spTree>
  </p:cSld>
  <p:clrMapOvr>
    <a:masterClrMapping/>
  </p:clrMapOvr>
  <p:transition>
    <p:zoom dir="in"/>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251520" y="1124744"/>
            <a:ext cx="86106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ts val="0"/>
              </a:spcBef>
              <a:buClrTx/>
              <a:buSzTx/>
              <a:buFontTx/>
              <a:buNone/>
            </a:pPr>
            <a:r>
              <a:rPr kumimoji="1" lang="en-US" altLang="zh-CN" b="1" dirty="0">
                <a:latin typeface="+mn-lt"/>
                <a:ea typeface="+mn-ea"/>
                <a:cs typeface="+mn-ea"/>
                <a:sym typeface="+mn-lt"/>
              </a:rPr>
              <a:t>MCC       + MNC   +      MSIN</a:t>
            </a:r>
          </a:p>
          <a:p>
            <a:pPr algn="ctr" eaLnBrk="1" hangingPunct="1">
              <a:spcBef>
                <a:spcPts val="0"/>
              </a:spcBef>
              <a:buClrTx/>
              <a:buSzTx/>
              <a:buFontTx/>
              <a:buNone/>
            </a:pPr>
            <a:r>
              <a:rPr kumimoji="1" lang="en-US" altLang="zh-CN" b="1" dirty="0">
                <a:latin typeface="+mn-lt"/>
                <a:ea typeface="+mn-ea"/>
                <a:cs typeface="+mn-ea"/>
                <a:sym typeface="+mn-lt"/>
              </a:rPr>
              <a:t>3</a:t>
            </a:r>
            <a:r>
              <a:rPr kumimoji="1" lang="zh-CN" altLang="en-US" b="1" dirty="0">
                <a:latin typeface="+mn-lt"/>
                <a:ea typeface="+mn-ea"/>
                <a:cs typeface="+mn-ea"/>
                <a:sym typeface="+mn-lt"/>
              </a:rPr>
              <a:t>位数字    </a:t>
            </a:r>
            <a:r>
              <a:rPr kumimoji="1" lang="en-US" altLang="zh-CN" b="1" dirty="0">
                <a:latin typeface="+mn-lt"/>
                <a:ea typeface="+mn-ea"/>
                <a:cs typeface="+mn-ea"/>
                <a:sym typeface="+mn-lt"/>
              </a:rPr>
              <a:t>1</a:t>
            </a:r>
            <a:r>
              <a:rPr kumimoji="1" lang="zh-CN" altLang="en-US" b="1" dirty="0">
                <a:latin typeface="+mn-lt"/>
                <a:ea typeface="+mn-ea"/>
                <a:cs typeface="+mn-ea"/>
                <a:sym typeface="+mn-lt"/>
              </a:rPr>
              <a:t>或</a:t>
            </a:r>
            <a:r>
              <a:rPr kumimoji="1" lang="en-US" altLang="zh-CN" b="1" dirty="0">
                <a:latin typeface="+mn-lt"/>
                <a:ea typeface="+mn-ea"/>
                <a:cs typeface="+mn-ea"/>
                <a:sym typeface="+mn-lt"/>
              </a:rPr>
              <a:t>2</a:t>
            </a:r>
            <a:r>
              <a:rPr kumimoji="1" lang="zh-CN" altLang="en-US" b="1" dirty="0">
                <a:latin typeface="+mn-lt"/>
                <a:ea typeface="+mn-ea"/>
                <a:cs typeface="+mn-ea"/>
                <a:sym typeface="+mn-lt"/>
              </a:rPr>
              <a:t>位数字    </a:t>
            </a:r>
            <a:r>
              <a:rPr kumimoji="1" lang="en-US" altLang="zh-CN" b="1" dirty="0">
                <a:latin typeface="+mn-lt"/>
                <a:ea typeface="+mn-ea"/>
                <a:cs typeface="+mn-ea"/>
                <a:sym typeface="+mn-lt"/>
              </a:rPr>
              <a:t>10</a:t>
            </a:r>
            <a:r>
              <a:rPr kumimoji="1" lang="zh-CN" altLang="en-US" b="1" dirty="0">
                <a:latin typeface="+mn-lt"/>
                <a:ea typeface="+mn-ea"/>
                <a:cs typeface="+mn-ea"/>
                <a:sym typeface="+mn-lt"/>
              </a:rPr>
              <a:t>位数字</a:t>
            </a:r>
          </a:p>
          <a:p>
            <a:pPr eaLnBrk="1" hangingPunct="1">
              <a:spcBef>
                <a:spcPts val="0"/>
              </a:spcBef>
              <a:buClrTx/>
              <a:buSzTx/>
              <a:buFontTx/>
              <a:buNone/>
            </a:pPr>
            <a:r>
              <a:rPr kumimoji="1" lang="en-US" altLang="zh-CN" b="1" dirty="0">
                <a:latin typeface="+mn-lt"/>
                <a:ea typeface="+mn-ea"/>
                <a:cs typeface="+mn-ea"/>
                <a:sym typeface="+mn-lt"/>
              </a:rPr>
              <a:t>MCC</a:t>
            </a:r>
            <a:r>
              <a:rPr kumimoji="1" lang="zh-CN" altLang="en-US" b="1" dirty="0">
                <a:latin typeface="+mn-lt"/>
                <a:ea typeface="+mn-ea"/>
                <a:cs typeface="+mn-ea"/>
                <a:sym typeface="+mn-lt"/>
              </a:rPr>
              <a:t>：移动国家码，</a:t>
            </a:r>
            <a:r>
              <a:rPr kumimoji="1" lang="en-US" altLang="zh-CN" b="1" dirty="0">
                <a:latin typeface="+mn-lt"/>
                <a:ea typeface="+mn-ea"/>
                <a:cs typeface="+mn-ea"/>
                <a:sym typeface="+mn-lt"/>
              </a:rPr>
              <a:t>3</a:t>
            </a:r>
            <a:r>
              <a:rPr kumimoji="1" lang="zh-CN" altLang="en-US" b="1" dirty="0">
                <a:latin typeface="+mn-lt"/>
                <a:ea typeface="+mn-ea"/>
                <a:cs typeface="+mn-ea"/>
                <a:sym typeface="+mn-lt"/>
              </a:rPr>
              <a:t>位数字，如中国的</a:t>
            </a:r>
            <a:r>
              <a:rPr kumimoji="1" lang="en-US" altLang="zh-CN" b="1" dirty="0">
                <a:latin typeface="+mn-lt"/>
                <a:ea typeface="+mn-ea"/>
                <a:cs typeface="+mn-ea"/>
                <a:sym typeface="+mn-lt"/>
              </a:rPr>
              <a:t>MCC</a:t>
            </a:r>
            <a:r>
              <a:rPr kumimoji="1" lang="zh-CN" altLang="en-US" b="1" dirty="0">
                <a:latin typeface="+mn-lt"/>
                <a:ea typeface="+mn-ea"/>
                <a:cs typeface="+mn-ea"/>
                <a:sym typeface="+mn-lt"/>
              </a:rPr>
              <a:t>为</a:t>
            </a:r>
            <a:r>
              <a:rPr kumimoji="1" lang="en-US" altLang="zh-CN" b="1" dirty="0">
                <a:latin typeface="+mn-lt"/>
                <a:ea typeface="+mn-ea"/>
                <a:cs typeface="+mn-ea"/>
                <a:sym typeface="+mn-lt"/>
              </a:rPr>
              <a:t>460</a:t>
            </a:r>
            <a:r>
              <a:rPr kumimoji="1" lang="zh-CN" altLang="en-US" b="1" dirty="0">
                <a:latin typeface="+mn-lt"/>
                <a:ea typeface="+mn-ea"/>
                <a:cs typeface="+mn-ea"/>
                <a:sym typeface="+mn-lt"/>
              </a:rPr>
              <a:t>。</a:t>
            </a:r>
          </a:p>
          <a:p>
            <a:pPr eaLnBrk="1" hangingPunct="1">
              <a:spcBef>
                <a:spcPts val="0"/>
              </a:spcBef>
              <a:buClrTx/>
              <a:buSzTx/>
              <a:buFontTx/>
              <a:buNone/>
            </a:pPr>
            <a:r>
              <a:rPr kumimoji="1" lang="en-US" altLang="zh-CN" b="1" dirty="0">
                <a:latin typeface="+mn-lt"/>
                <a:ea typeface="+mn-ea"/>
                <a:cs typeface="+mn-ea"/>
                <a:sym typeface="+mn-lt"/>
              </a:rPr>
              <a:t>MNC</a:t>
            </a:r>
            <a:r>
              <a:rPr kumimoji="1" lang="zh-CN" altLang="en-US" b="1" dirty="0">
                <a:latin typeface="+mn-lt"/>
                <a:ea typeface="+mn-ea"/>
                <a:cs typeface="+mn-ea"/>
                <a:sym typeface="+mn-lt"/>
              </a:rPr>
              <a:t>：移动网号，最多</a:t>
            </a:r>
            <a:r>
              <a:rPr kumimoji="1" lang="en-US" altLang="zh-CN" b="1" dirty="0">
                <a:latin typeface="+mn-lt"/>
                <a:ea typeface="+mn-ea"/>
                <a:cs typeface="+mn-ea"/>
                <a:sym typeface="+mn-lt"/>
              </a:rPr>
              <a:t>2</a:t>
            </a:r>
            <a:r>
              <a:rPr kumimoji="1" lang="zh-CN" altLang="en-US" b="1" dirty="0">
                <a:latin typeface="+mn-lt"/>
                <a:ea typeface="+mn-ea"/>
                <a:cs typeface="+mn-ea"/>
                <a:sym typeface="+mn-lt"/>
              </a:rPr>
              <a:t>位数字，用于识别归属的移动通信网。</a:t>
            </a:r>
            <a:r>
              <a:rPr kumimoji="1" lang="en-US" altLang="zh-CN" b="1" dirty="0">
                <a:latin typeface="+mn-lt"/>
                <a:ea typeface="+mn-ea"/>
                <a:cs typeface="+mn-ea"/>
                <a:sym typeface="+mn-lt"/>
              </a:rPr>
              <a:t>01</a:t>
            </a:r>
            <a:r>
              <a:rPr kumimoji="1" lang="zh-CN" altLang="en-US" b="1" dirty="0">
                <a:latin typeface="+mn-lt"/>
                <a:ea typeface="+mn-ea"/>
                <a:cs typeface="+mn-ea"/>
                <a:sym typeface="+mn-lt"/>
              </a:rPr>
              <a:t>表示联通，</a:t>
            </a:r>
            <a:r>
              <a:rPr kumimoji="1" lang="en-US" altLang="zh-CN" b="1" dirty="0">
                <a:latin typeface="+mn-lt"/>
                <a:ea typeface="+mn-ea"/>
                <a:cs typeface="+mn-ea"/>
                <a:sym typeface="+mn-lt"/>
              </a:rPr>
              <a:t>00,02</a:t>
            </a:r>
            <a:r>
              <a:rPr kumimoji="1" lang="zh-CN" altLang="en-US" b="1" dirty="0">
                <a:latin typeface="+mn-lt"/>
                <a:ea typeface="+mn-ea"/>
                <a:cs typeface="+mn-ea"/>
                <a:sym typeface="+mn-lt"/>
              </a:rPr>
              <a:t>表示移动。</a:t>
            </a:r>
          </a:p>
          <a:p>
            <a:pPr eaLnBrk="1" hangingPunct="1">
              <a:spcBef>
                <a:spcPts val="0"/>
              </a:spcBef>
              <a:buClrTx/>
              <a:buSzTx/>
              <a:buFontTx/>
              <a:buNone/>
            </a:pPr>
            <a:r>
              <a:rPr kumimoji="1" lang="en-US" altLang="zh-CN" b="1" dirty="0">
                <a:latin typeface="+mn-lt"/>
                <a:ea typeface="+mn-ea"/>
                <a:cs typeface="+mn-ea"/>
                <a:sym typeface="+mn-lt"/>
              </a:rPr>
              <a:t>MSIN</a:t>
            </a:r>
            <a:r>
              <a:rPr kumimoji="1" lang="zh-CN" altLang="en-US" b="1" dirty="0">
                <a:latin typeface="+mn-lt"/>
                <a:ea typeface="+mn-ea"/>
                <a:cs typeface="+mn-ea"/>
                <a:sym typeface="+mn-lt"/>
              </a:rPr>
              <a:t>：移动用户识别码，用于识别移动通信网中的移动用户。</a:t>
            </a:r>
          </a:p>
          <a:p>
            <a:pPr eaLnBrk="1" hangingPunct="1">
              <a:spcBef>
                <a:spcPts val="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IMSI</a:t>
            </a:r>
            <a:r>
              <a:rPr kumimoji="1" lang="zh-CN" altLang="en-US" b="1" dirty="0">
                <a:latin typeface="+mn-lt"/>
                <a:ea typeface="+mn-ea"/>
                <a:cs typeface="+mn-ea"/>
                <a:sym typeface="+mn-lt"/>
              </a:rPr>
              <a:t>编号计划国际统一，由</a:t>
            </a:r>
            <a:r>
              <a:rPr kumimoji="1" lang="en-US" altLang="zh-CN" b="1" dirty="0">
                <a:latin typeface="+mn-lt"/>
                <a:ea typeface="+mn-ea"/>
                <a:cs typeface="+mn-ea"/>
                <a:sym typeface="+mn-lt"/>
              </a:rPr>
              <a:t>ITU-T E.212</a:t>
            </a:r>
            <a:r>
              <a:rPr kumimoji="1" lang="zh-CN" altLang="en-US" b="1" dirty="0">
                <a:latin typeface="+mn-lt"/>
                <a:ea typeface="+mn-ea"/>
                <a:cs typeface="+mn-ea"/>
                <a:sym typeface="+mn-lt"/>
              </a:rPr>
              <a:t>建议规定，以适应国际漫游的需要。它和各国的</a:t>
            </a:r>
            <a:r>
              <a:rPr kumimoji="1" lang="en-US" altLang="zh-CN" b="1" dirty="0">
                <a:latin typeface="+mn-lt"/>
                <a:ea typeface="+mn-ea"/>
                <a:cs typeface="+mn-ea"/>
                <a:sym typeface="+mn-lt"/>
              </a:rPr>
              <a:t>MSISDN</a:t>
            </a:r>
            <a:r>
              <a:rPr kumimoji="1" lang="zh-CN" altLang="en-US" b="1" dirty="0">
                <a:latin typeface="+mn-lt"/>
                <a:ea typeface="+mn-ea"/>
                <a:cs typeface="+mn-ea"/>
                <a:sym typeface="+mn-lt"/>
              </a:rPr>
              <a:t>编号计划互相独立，这样使得各国电信管理部门可以随着移动业务类别的增加独立发展其自己的编号计划，不受</a:t>
            </a:r>
            <a:r>
              <a:rPr kumimoji="1" lang="en-US" altLang="zh-CN" b="1" dirty="0">
                <a:latin typeface="+mn-lt"/>
                <a:ea typeface="+mn-ea"/>
                <a:cs typeface="+mn-ea"/>
                <a:sym typeface="+mn-lt"/>
              </a:rPr>
              <a:t>IMSI</a:t>
            </a:r>
            <a:r>
              <a:rPr kumimoji="1" lang="zh-CN" altLang="en-US" b="1" dirty="0">
                <a:latin typeface="+mn-lt"/>
                <a:ea typeface="+mn-ea"/>
                <a:cs typeface="+mn-ea"/>
                <a:sym typeface="+mn-lt"/>
              </a:rPr>
              <a:t>的约束。</a:t>
            </a:r>
          </a:p>
          <a:p>
            <a:pPr eaLnBrk="1" hangingPunct="1">
              <a:lnSpc>
                <a:spcPct val="150000"/>
              </a:lnSpc>
              <a:spcBef>
                <a:spcPts val="0"/>
              </a:spcBef>
              <a:buClrTx/>
              <a:buSzTx/>
              <a:buFontTx/>
              <a:buNone/>
            </a:pPr>
            <a:r>
              <a:rPr kumimoji="1" lang="zh-CN" altLang="en-US" b="1" dirty="0">
                <a:latin typeface="+mn-lt"/>
                <a:ea typeface="+mn-ea"/>
                <a:cs typeface="+mn-ea"/>
                <a:sym typeface="+mn-lt"/>
              </a:rPr>
              <a:t>        每个移动台可以是多种移动业务的终端</a:t>
            </a:r>
            <a:r>
              <a:rPr kumimoji="1" lang="en-US" altLang="zh-CN" b="1" dirty="0">
                <a:latin typeface="+mn-lt"/>
                <a:ea typeface="+mn-ea"/>
                <a:cs typeface="+mn-ea"/>
                <a:sym typeface="+mn-lt"/>
              </a:rPr>
              <a:t>(</a:t>
            </a:r>
            <a:r>
              <a:rPr kumimoji="1" lang="zh-CN" altLang="en-US" b="1" dirty="0">
                <a:latin typeface="+mn-lt"/>
                <a:ea typeface="+mn-ea"/>
                <a:cs typeface="+mn-ea"/>
                <a:sym typeface="+mn-lt"/>
              </a:rPr>
              <a:t>如话音、数据等</a:t>
            </a:r>
            <a:r>
              <a:rPr kumimoji="1" lang="en-US" altLang="zh-CN" b="1" dirty="0">
                <a:latin typeface="+mn-lt"/>
                <a:ea typeface="+mn-ea"/>
                <a:cs typeface="+mn-ea"/>
                <a:sym typeface="+mn-lt"/>
              </a:rPr>
              <a:t>)</a:t>
            </a:r>
            <a:r>
              <a:rPr kumimoji="1" lang="zh-CN" altLang="en-US" b="1" dirty="0">
                <a:latin typeface="+mn-lt"/>
                <a:ea typeface="+mn-ea"/>
                <a:cs typeface="+mn-ea"/>
                <a:sym typeface="+mn-lt"/>
              </a:rPr>
              <a:t>，相应地可以有多个</a:t>
            </a:r>
            <a:r>
              <a:rPr kumimoji="1" lang="en-US" altLang="zh-CN" b="1" dirty="0">
                <a:latin typeface="+mn-lt"/>
                <a:ea typeface="+mn-ea"/>
                <a:cs typeface="+mn-ea"/>
                <a:sym typeface="+mn-lt"/>
              </a:rPr>
              <a:t>MSISDN</a:t>
            </a:r>
            <a:r>
              <a:rPr kumimoji="1" lang="zh-CN" altLang="en-US" b="1" dirty="0">
                <a:latin typeface="+mn-lt"/>
                <a:ea typeface="+mn-ea"/>
                <a:cs typeface="+mn-ea"/>
                <a:sym typeface="+mn-lt"/>
              </a:rPr>
              <a:t>，但是</a:t>
            </a:r>
            <a:r>
              <a:rPr kumimoji="1" lang="en-US" altLang="zh-CN" b="1" dirty="0">
                <a:latin typeface="+mn-lt"/>
                <a:ea typeface="+mn-ea"/>
                <a:cs typeface="+mn-ea"/>
                <a:sym typeface="+mn-lt"/>
              </a:rPr>
              <a:t>IMSI</a:t>
            </a:r>
            <a:r>
              <a:rPr kumimoji="1" lang="zh-CN" altLang="en-US" b="1" dirty="0">
                <a:latin typeface="+mn-lt"/>
                <a:ea typeface="+mn-ea"/>
                <a:cs typeface="+mn-ea"/>
                <a:sym typeface="+mn-lt"/>
              </a:rPr>
              <a:t>只有一个，移动网据此受理用户的通信或漫游登记请求，并对用户计费。</a:t>
            </a:r>
          </a:p>
        </p:txBody>
      </p:sp>
    </p:spTree>
  </p:cSld>
  <p:clrMapOvr>
    <a:masterClrMapping/>
  </p:clrMapOvr>
  <p:transition>
    <p:zoom dir="in"/>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228600" y="609603"/>
            <a:ext cx="8686800" cy="574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15000"/>
              </a:lnSpc>
              <a:spcBef>
                <a:spcPct val="50000"/>
              </a:spcBef>
              <a:buClrTx/>
              <a:buSzTx/>
              <a:buFontTx/>
              <a:buNone/>
            </a:pPr>
            <a:r>
              <a:rPr kumimoji="1" lang="en-US" altLang="zh-CN" b="1">
                <a:latin typeface="+mn-lt"/>
                <a:ea typeface="+mn-ea"/>
                <a:cs typeface="+mn-ea"/>
                <a:sym typeface="+mn-lt"/>
              </a:rPr>
              <a:t>         3</a:t>
            </a:r>
            <a:r>
              <a:rPr kumimoji="1" lang="zh-CN" altLang="en-US" b="1">
                <a:latin typeface="+mn-lt"/>
                <a:ea typeface="+mn-ea"/>
                <a:cs typeface="+mn-ea"/>
                <a:sym typeface="+mn-lt"/>
              </a:rPr>
              <a:t>．国际移动台设备标识号</a:t>
            </a:r>
            <a:r>
              <a:rPr kumimoji="1" lang="en-US" altLang="zh-CN" b="1">
                <a:latin typeface="+mn-lt"/>
                <a:ea typeface="+mn-ea"/>
                <a:cs typeface="+mn-ea"/>
                <a:sym typeface="+mn-lt"/>
              </a:rPr>
              <a:t>(IMEI</a:t>
            </a:r>
            <a:r>
              <a:rPr kumimoji="1" lang="zh-CN" altLang="en-US" b="1">
                <a:latin typeface="+mn-lt"/>
                <a:ea typeface="+mn-ea"/>
                <a:cs typeface="+mn-ea"/>
                <a:sym typeface="+mn-lt"/>
              </a:rPr>
              <a:t>：</a:t>
            </a:r>
            <a:r>
              <a:rPr kumimoji="1" lang="en-US" altLang="zh-CN" b="1">
                <a:latin typeface="+mn-lt"/>
                <a:ea typeface="+mn-ea"/>
                <a:cs typeface="+mn-ea"/>
                <a:sym typeface="+mn-lt"/>
              </a:rPr>
              <a:t>International Mobile Equipment Identification)</a:t>
            </a:r>
          </a:p>
          <a:p>
            <a:pPr eaLnBrk="1" hangingPunct="1">
              <a:lnSpc>
                <a:spcPct val="115000"/>
              </a:lnSpc>
              <a:spcBef>
                <a:spcPct val="50000"/>
              </a:spcBef>
              <a:buClrTx/>
              <a:buSzTx/>
              <a:buFontTx/>
              <a:buNone/>
            </a:pPr>
            <a:r>
              <a:rPr kumimoji="1" lang="en-US" altLang="zh-CN" b="1">
                <a:latin typeface="+mn-lt"/>
                <a:ea typeface="+mn-ea"/>
                <a:cs typeface="+mn-ea"/>
                <a:sym typeface="+mn-lt"/>
              </a:rPr>
              <a:t>        IMEI</a:t>
            </a:r>
            <a:r>
              <a:rPr kumimoji="1" lang="zh-CN" altLang="en-US" b="1">
                <a:latin typeface="+mn-lt"/>
                <a:ea typeface="+mn-ea"/>
                <a:cs typeface="+mn-ea"/>
                <a:sym typeface="+mn-lt"/>
              </a:rPr>
              <a:t>是惟一标识移动台设备的号码，又称移动台电子串号。该号码由制造厂家永久性地置入移动台，用户和网络运营部门均不能改变它，其作用是防止有人使用非法的移动台进行呼叫。</a:t>
            </a:r>
          </a:p>
          <a:p>
            <a:pPr eaLnBrk="1" hangingPunct="1">
              <a:lnSpc>
                <a:spcPct val="115000"/>
              </a:lnSpc>
              <a:spcBef>
                <a:spcPct val="50000"/>
              </a:spcBef>
              <a:buClrTx/>
              <a:buSzTx/>
              <a:buFontTx/>
              <a:buNone/>
            </a:pPr>
            <a:r>
              <a:rPr kumimoji="1" lang="zh-CN" altLang="en-US" b="1">
                <a:latin typeface="+mn-lt"/>
                <a:ea typeface="+mn-ea"/>
                <a:cs typeface="+mn-ea"/>
                <a:sym typeface="+mn-lt"/>
              </a:rPr>
              <a:t>        根据需要，</a:t>
            </a:r>
            <a:r>
              <a:rPr kumimoji="1" lang="en-US" altLang="zh-CN" b="1">
                <a:latin typeface="+mn-lt"/>
                <a:ea typeface="+mn-ea"/>
                <a:cs typeface="+mn-ea"/>
                <a:sym typeface="+mn-lt"/>
              </a:rPr>
              <a:t>MSC</a:t>
            </a:r>
            <a:r>
              <a:rPr kumimoji="1" lang="zh-CN" altLang="en-US" b="1">
                <a:latin typeface="+mn-lt"/>
                <a:ea typeface="+mn-ea"/>
                <a:cs typeface="+mn-ea"/>
                <a:sym typeface="+mn-lt"/>
              </a:rPr>
              <a:t>可以发指令要求所有的移动台在发送</a:t>
            </a:r>
            <a:r>
              <a:rPr kumimoji="1" lang="en-US" altLang="zh-CN" b="1">
                <a:latin typeface="+mn-lt"/>
                <a:ea typeface="+mn-ea"/>
                <a:cs typeface="+mn-ea"/>
                <a:sym typeface="+mn-lt"/>
              </a:rPr>
              <a:t>IMSI</a:t>
            </a:r>
            <a:r>
              <a:rPr kumimoji="1" lang="zh-CN" altLang="en-US" b="1">
                <a:latin typeface="+mn-lt"/>
                <a:ea typeface="+mn-ea"/>
                <a:cs typeface="+mn-ea"/>
                <a:sym typeface="+mn-lt"/>
              </a:rPr>
              <a:t>的同时发送其</a:t>
            </a:r>
            <a:r>
              <a:rPr kumimoji="1" lang="en-US" altLang="zh-CN" b="1">
                <a:latin typeface="+mn-lt"/>
                <a:ea typeface="+mn-ea"/>
                <a:cs typeface="+mn-ea"/>
                <a:sym typeface="+mn-lt"/>
              </a:rPr>
              <a:t>IMEI</a:t>
            </a:r>
            <a:r>
              <a:rPr kumimoji="1" lang="zh-CN" altLang="en-US" b="1">
                <a:latin typeface="+mn-lt"/>
                <a:ea typeface="+mn-ea"/>
                <a:cs typeface="+mn-ea"/>
                <a:sym typeface="+mn-lt"/>
              </a:rPr>
              <a:t>，如果发现两者不匹配，则确定该移动台非法，应禁止使用。在</a:t>
            </a:r>
            <a:r>
              <a:rPr kumimoji="1" lang="en-US" altLang="zh-CN" b="1">
                <a:latin typeface="+mn-lt"/>
                <a:ea typeface="+mn-ea"/>
                <a:cs typeface="+mn-ea"/>
                <a:sym typeface="+mn-lt"/>
              </a:rPr>
              <a:t>EIR</a:t>
            </a:r>
            <a:r>
              <a:rPr kumimoji="1" lang="zh-CN" altLang="en-US" b="1">
                <a:latin typeface="+mn-lt"/>
                <a:ea typeface="+mn-ea"/>
                <a:cs typeface="+mn-ea"/>
                <a:sym typeface="+mn-lt"/>
              </a:rPr>
              <a:t>中建有一张“非法</a:t>
            </a:r>
            <a:r>
              <a:rPr kumimoji="1" lang="en-US" altLang="zh-CN" b="1">
                <a:latin typeface="+mn-lt"/>
                <a:ea typeface="+mn-ea"/>
                <a:cs typeface="+mn-ea"/>
                <a:sym typeface="+mn-lt"/>
              </a:rPr>
              <a:t>IMEI</a:t>
            </a:r>
            <a:r>
              <a:rPr kumimoji="1" lang="zh-CN" altLang="en-US" b="1">
                <a:latin typeface="+mn-lt"/>
                <a:ea typeface="+mn-ea"/>
                <a:cs typeface="+mn-ea"/>
                <a:sym typeface="+mn-lt"/>
              </a:rPr>
              <a:t>号码表”，俗称“黑表”，用以禁止被盗移动台的使用。</a:t>
            </a:r>
          </a:p>
          <a:p>
            <a:pPr eaLnBrk="1" hangingPunct="1">
              <a:lnSpc>
                <a:spcPct val="115000"/>
              </a:lnSpc>
              <a:spcBef>
                <a:spcPct val="50000"/>
              </a:spcBef>
              <a:buClrTx/>
              <a:buSzTx/>
              <a:buFontTx/>
              <a:buNone/>
            </a:pPr>
            <a:r>
              <a:rPr kumimoji="1" lang="zh-CN" altLang="en-US" b="1">
                <a:solidFill>
                  <a:srgbClr val="FF0000"/>
                </a:solidFill>
                <a:latin typeface="+mn-lt"/>
                <a:ea typeface="+mn-ea"/>
                <a:cs typeface="+mn-ea"/>
                <a:sym typeface="+mn-lt"/>
              </a:rPr>
              <a:t>        </a:t>
            </a:r>
            <a:r>
              <a:rPr kumimoji="1" lang="en-US" altLang="zh-CN" b="1">
                <a:solidFill>
                  <a:srgbClr val="FF0000"/>
                </a:solidFill>
                <a:latin typeface="+mn-lt"/>
                <a:ea typeface="+mn-ea"/>
                <a:cs typeface="+mn-ea"/>
                <a:sym typeface="+mn-lt"/>
              </a:rPr>
              <a:t>ITU-T</a:t>
            </a:r>
            <a:r>
              <a:rPr kumimoji="1" lang="zh-CN" altLang="en-US" b="1">
                <a:solidFill>
                  <a:srgbClr val="FF0000"/>
                </a:solidFill>
                <a:latin typeface="+mn-lt"/>
                <a:ea typeface="+mn-ea"/>
                <a:cs typeface="+mn-ea"/>
                <a:sym typeface="+mn-lt"/>
              </a:rPr>
              <a:t>建议</a:t>
            </a:r>
            <a:r>
              <a:rPr kumimoji="1" lang="en-US" altLang="zh-CN" b="1">
                <a:solidFill>
                  <a:srgbClr val="FF0000"/>
                </a:solidFill>
                <a:latin typeface="+mn-lt"/>
                <a:ea typeface="+mn-ea"/>
                <a:cs typeface="+mn-ea"/>
                <a:sym typeface="+mn-lt"/>
              </a:rPr>
              <a:t>IMEI</a:t>
            </a:r>
            <a:r>
              <a:rPr kumimoji="1" lang="zh-CN" altLang="en-US" b="1">
                <a:solidFill>
                  <a:srgbClr val="FF0000"/>
                </a:solidFill>
                <a:latin typeface="+mn-lt"/>
                <a:ea typeface="+mn-ea"/>
                <a:cs typeface="+mn-ea"/>
                <a:sym typeface="+mn-lt"/>
              </a:rPr>
              <a:t>的最大长度为</a:t>
            </a:r>
            <a:r>
              <a:rPr kumimoji="1" lang="en-US" altLang="zh-CN" b="1">
                <a:solidFill>
                  <a:srgbClr val="FF0000"/>
                </a:solidFill>
                <a:latin typeface="+mn-lt"/>
                <a:ea typeface="+mn-ea"/>
                <a:cs typeface="+mn-ea"/>
                <a:sym typeface="+mn-lt"/>
              </a:rPr>
              <a:t>15</a:t>
            </a:r>
            <a:r>
              <a:rPr kumimoji="1" lang="zh-CN" altLang="en-US" b="1">
                <a:solidFill>
                  <a:srgbClr val="FF0000"/>
                </a:solidFill>
                <a:latin typeface="+mn-lt"/>
                <a:ea typeface="+mn-ea"/>
                <a:cs typeface="+mn-ea"/>
                <a:sym typeface="+mn-lt"/>
              </a:rPr>
              <a:t>位。</a:t>
            </a:r>
            <a:r>
              <a:rPr kumimoji="1" lang="zh-CN" altLang="en-US" b="1">
                <a:latin typeface="+mn-lt"/>
                <a:ea typeface="+mn-ea"/>
                <a:cs typeface="+mn-ea"/>
                <a:sym typeface="+mn-lt"/>
              </a:rPr>
              <a:t>其中，设备型号占</a:t>
            </a:r>
            <a:r>
              <a:rPr kumimoji="1" lang="en-US" altLang="zh-CN" b="1">
                <a:latin typeface="+mn-lt"/>
                <a:ea typeface="+mn-ea"/>
                <a:cs typeface="+mn-ea"/>
                <a:sym typeface="+mn-lt"/>
              </a:rPr>
              <a:t>6</a:t>
            </a:r>
            <a:r>
              <a:rPr kumimoji="1" lang="zh-CN" altLang="en-US" b="1">
                <a:latin typeface="+mn-lt"/>
                <a:ea typeface="+mn-ea"/>
                <a:cs typeface="+mn-ea"/>
                <a:sym typeface="+mn-lt"/>
              </a:rPr>
              <a:t>位，制造厂商占</a:t>
            </a:r>
            <a:r>
              <a:rPr kumimoji="1" lang="en-US" altLang="zh-CN" b="1">
                <a:latin typeface="+mn-lt"/>
                <a:ea typeface="+mn-ea"/>
                <a:cs typeface="+mn-ea"/>
                <a:sym typeface="+mn-lt"/>
              </a:rPr>
              <a:t>2</a:t>
            </a:r>
            <a:r>
              <a:rPr kumimoji="1" lang="zh-CN" altLang="en-US" b="1">
                <a:latin typeface="+mn-lt"/>
                <a:ea typeface="+mn-ea"/>
                <a:cs typeface="+mn-ea"/>
                <a:sym typeface="+mn-lt"/>
              </a:rPr>
              <a:t>位，设备序号占</a:t>
            </a:r>
            <a:r>
              <a:rPr kumimoji="1" lang="en-US" altLang="zh-CN" b="1">
                <a:latin typeface="+mn-lt"/>
                <a:ea typeface="+mn-ea"/>
                <a:cs typeface="+mn-ea"/>
                <a:sym typeface="+mn-lt"/>
              </a:rPr>
              <a:t>6</a:t>
            </a:r>
            <a:r>
              <a:rPr kumimoji="1" lang="zh-CN" altLang="en-US" b="1">
                <a:latin typeface="+mn-lt"/>
                <a:ea typeface="+mn-ea"/>
                <a:cs typeface="+mn-ea"/>
                <a:sym typeface="+mn-lt"/>
              </a:rPr>
              <a:t>位，另有</a:t>
            </a:r>
            <a:r>
              <a:rPr kumimoji="1" lang="en-US" altLang="zh-CN" b="1">
                <a:latin typeface="+mn-lt"/>
                <a:ea typeface="+mn-ea"/>
                <a:cs typeface="+mn-ea"/>
                <a:sym typeface="+mn-lt"/>
              </a:rPr>
              <a:t>1</a:t>
            </a:r>
            <a:r>
              <a:rPr kumimoji="1" lang="zh-CN" altLang="en-US" b="1">
                <a:latin typeface="+mn-lt"/>
                <a:ea typeface="+mn-ea"/>
                <a:cs typeface="+mn-ea"/>
                <a:sym typeface="+mn-lt"/>
              </a:rPr>
              <a:t>位保留。我国数字移动网即采用此结构。</a:t>
            </a:r>
          </a:p>
        </p:txBody>
      </p:sp>
    </p:spTree>
  </p:cSld>
  <p:clrMapOvr>
    <a:masterClrMapping/>
  </p:clrMapOvr>
  <p:transition>
    <p:zoom dir="in"/>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2"/>
          <p:cNvGraphicFramePr>
            <a:graphicFrameLocks noChangeAspect="1"/>
          </p:cNvGraphicFramePr>
          <p:nvPr/>
        </p:nvGraphicFramePr>
        <p:xfrm>
          <a:off x="304800" y="762003"/>
          <a:ext cx="8610600" cy="5357813"/>
        </p:xfrm>
        <a:graphic>
          <a:graphicData uri="http://schemas.openxmlformats.org/presentationml/2006/ole">
            <mc:AlternateContent xmlns:mc="http://schemas.openxmlformats.org/markup-compatibility/2006">
              <mc:Choice xmlns:v="urn:schemas-microsoft-com:vml" Requires="v">
                <p:oleObj spid="_x0000_s104463" name="位图图像" r:id="rId3" imgW="5046729" imgH="3140187" progId="Paint.Picture">
                  <p:embed/>
                </p:oleObj>
              </mc:Choice>
              <mc:Fallback>
                <p:oleObj name="位图图像" r:id="rId3" imgW="5046729" imgH="3140187"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3"/>
                        <a:ext cx="8610600" cy="535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228600" y="685802"/>
            <a:ext cx="8686800" cy="5499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38000"/>
              </a:lnSpc>
              <a:spcBef>
                <a:spcPct val="50000"/>
              </a:spcBef>
              <a:buClrTx/>
              <a:buSzTx/>
              <a:buFontTx/>
              <a:buNone/>
            </a:pPr>
            <a:r>
              <a:rPr kumimoji="1" lang="en-US" altLang="zh-CN" b="1">
                <a:latin typeface="+mn-lt"/>
                <a:ea typeface="+mn-ea"/>
                <a:cs typeface="+mn-ea"/>
                <a:sym typeface="+mn-lt"/>
              </a:rPr>
              <a:t>   4</a:t>
            </a:r>
            <a:r>
              <a:rPr kumimoji="1" lang="zh-CN" altLang="en-US" b="1">
                <a:latin typeface="+mn-lt"/>
                <a:ea typeface="+mn-ea"/>
                <a:cs typeface="+mn-ea"/>
                <a:sym typeface="+mn-lt"/>
              </a:rPr>
              <a:t>．移动台漫游号码</a:t>
            </a:r>
            <a:r>
              <a:rPr kumimoji="1" lang="en-US" altLang="zh-CN" b="1">
                <a:latin typeface="+mn-lt"/>
                <a:ea typeface="+mn-ea"/>
                <a:cs typeface="+mn-ea"/>
                <a:sym typeface="+mn-lt"/>
              </a:rPr>
              <a:t>(MSRN</a:t>
            </a:r>
            <a:r>
              <a:rPr kumimoji="1" lang="zh-CN" altLang="en-US" b="1">
                <a:latin typeface="+mn-lt"/>
                <a:ea typeface="+mn-ea"/>
                <a:cs typeface="+mn-ea"/>
                <a:sym typeface="+mn-lt"/>
              </a:rPr>
              <a:t>：</a:t>
            </a:r>
            <a:r>
              <a:rPr kumimoji="1" lang="en-US" altLang="zh-CN" b="1">
                <a:latin typeface="+mn-lt"/>
                <a:ea typeface="+mn-ea"/>
                <a:cs typeface="+mn-ea"/>
                <a:sym typeface="+mn-lt"/>
              </a:rPr>
              <a:t>Mobile Station Roaming Number)</a:t>
            </a:r>
          </a:p>
          <a:p>
            <a:pPr eaLnBrk="1" hangingPunct="1">
              <a:lnSpc>
                <a:spcPct val="138000"/>
              </a:lnSpc>
              <a:spcBef>
                <a:spcPct val="50000"/>
              </a:spcBef>
              <a:buClrTx/>
              <a:buSzTx/>
              <a:buFontTx/>
              <a:buNone/>
            </a:pPr>
            <a:r>
              <a:rPr kumimoji="1" lang="en-US" altLang="zh-CN" b="1">
                <a:latin typeface="+mn-lt"/>
                <a:ea typeface="+mn-ea"/>
                <a:cs typeface="+mn-ea"/>
                <a:sym typeface="+mn-lt"/>
              </a:rPr>
              <a:t>        </a:t>
            </a:r>
            <a:r>
              <a:rPr kumimoji="1" lang="zh-CN" altLang="en-US" b="1">
                <a:latin typeface="+mn-lt"/>
                <a:ea typeface="+mn-ea"/>
                <a:cs typeface="+mn-ea"/>
                <a:sym typeface="+mn-lt"/>
              </a:rPr>
              <a:t>这是系统分配给来访用户的一个临时号码，供移动交换机路由选择使用。</a:t>
            </a:r>
          </a:p>
          <a:p>
            <a:pPr eaLnBrk="1" hangingPunct="1">
              <a:lnSpc>
                <a:spcPct val="138000"/>
              </a:lnSpc>
              <a:spcBef>
                <a:spcPct val="50000"/>
              </a:spcBef>
              <a:buClrTx/>
              <a:buSzTx/>
              <a:buFontTx/>
              <a:buNone/>
            </a:pPr>
            <a:r>
              <a:rPr kumimoji="1" lang="zh-CN" altLang="en-US" b="1">
                <a:latin typeface="+mn-lt"/>
                <a:ea typeface="+mn-ea"/>
                <a:cs typeface="+mn-ea"/>
                <a:sym typeface="+mn-lt"/>
              </a:rPr>
              <a:t>移动台的位置是不确定的，当它漫游进入另一个移动交换中心业务区时，该地区的移动系统必须根据当地编号计划赋予它一个</a:t>
            </a:r>
            <a:r>
              <a:rPr kumimoji="1" lang="en-US" altLang="zh-CN" b="1">
                <a:latin typeface="+mn-lt"/>
                <a:ea typeface="+mn-ea"/>
                <a:cs typeface="+mn-ea"/>
                <a:sym typeface="+mn-lt"/>
              </a:rPr>
              <a:t>MSRN</a:t>
            </a:r>
            <a:r>
              <a:rPr kumimoji="1" lang="zh-CN" altLang="en-US" b="1">
                <a:latin typeface="+mn-lt"/>
                <a:ea typeface="+mn-ea"/>
                <a:cs typeface="+mn-ea"/>
                <a:sym typeface="+mn-lt"/>
              </a:rPr>
              <a:t>，经由</a:t>
            </a:r>
            <a:r>
              <a:rPr kumimoji="1" lang="en-US" altLang="zh-CN" b="1">
                <a:latin typeface="+mn-lt"/>
                <a:ea typeface="+mn-ea"/>
                <a:cs typeface="+mn-ea"/>
                <a:sym typeface="+mn-lt"/>
              </a:rPr>
              <a:t>HLR</a:t>
            </a:r>
            <a:r>
              <a:rPr kumimoji="1" lang="zh-CN" altLang="en-US" b="1">
                <a:latin typeface="+mn-lt"/>
                <a:ea typeface="+mn-ea"/>
                <a:cs typeface="+mn-ea"/>
                <a:sym typeface="+mn-lt"/>
              </a:rPr>
              <a:t>告知</a:t>
            </a:r>
            <a:r>
              <a:rPr kumimoji="1" lang="en-US" altLang="zh-CN" b="1">
                <a:latin typeface="+mn-lt"/>
                <a:ea typeface="+mn-ea"/>
                <a:cs typeface="+mn-ea"/>
                <a:sym typeface="+mn-lt"/>
              </a:rPr>
              <a:t>MSC</a:t>
            </a:r>
            <a:r>
              <a:rPr kumimoji="1" lang="zh-CN" altLang="en-US" b="1">
                <a:latin typeface="+mn-lt"/>
                <a:ea typeface="+mn-ea"/>
                <a:cs typeface="+mn-ea"/>
                <a:sym typeface="+mn-lt"/>
              </a:rPr>
              <a:t>，</a:t>
            </a:r>
            <a:r>
              <a:rPr kumimoji="1" lang="en-US" altLang="zh-CN" b="1">
                <a:latin typeface="+mn-lt"/>
                <a:ea typeface="+mn-ea"/>
                <a:cs typeface="+mn-ea"/>
                <a:sym typeface="+mn-lt"/>
              </a:rPr>
              <a:t>MSC</a:t>
            </a:r>
            <a:r>
              <a:rPr kumimoji="1" lang="zh-CN" altLang="en-US" b="1">
                <a:latin typeface="+mn-lt"/>
                <a:ea typeface="+mn-ea"/>
                <a:cs typeface="+mn-ea"/>
                <a:sym typeface="+mn-lt"/>
              </a:rPr>
              <a:t>据此才能建立至该用户的路由。当移动台离开该区后，访问位置寄存器</a:t>
            </a:r>
            <a:r>
              <a:rPr kumimoji="1" lang="en-US" altLang="zh-CN" b="1">
                <a:latin typeface="+mn-lt"/>
                <a:ea typeface="+mn-ea"/>
                <a:cs typeface="+mn-ea"/>
                <a:sym typeface="+mn-lt"/>
              </a:rPr>
              <a:t>(VLR)</a:t>
            </a:r>
            <a:r>
              <a:rPr kumimoji="1" lang="zh-CN" altLang="en-US" b="1">
                <a:latin typeface="+mn-lt"/>
                <a:ea typeface="+mn-ea"/>
                <a:cs typeface="+mn-ea"/>
                <a:sym typeface="+mn-lt"/>
              </a:rPr>
              <a:t>和归属位置寄存器</a:t>
            </a:r>
            <a:r>
              <a:rPr kumimoji="1" lang="en-US" altLang="zh-CN" b="1">
                <a:latin typeface="+mn-lt"/>
                <a:ea typeface="+mn-ea"/>
                <a:cs typeface="+mn-ea"/>
                <a:sym typeface="+mn-lt"/>
              </a:rPr>
              <a:t>(HLR)</a:t>
            </a:r>
            <a:r>
              <a:rPr kumimoji="1" lang="zh-CN" altLang="en-US" b="1">
                <a:latin typeface="+mn-lt"/>
                <a:ea typeface="+mn-ea"/>
                <a:cs typeface="+mn-ea"/>
                <a:sym typeface="+mn-lt"/>
              </a:rPr>
              <a:t>都要删除该漫游号码，以便再分配给其他移动台使用。</a:t>
            </a:r>
            <a:r>
              <a:rPr kumimoji="1" lang="en-US" altLang="zh-CN" b="1">
                <a:latin typeface="+mn-lt"/>
                <a:ea typeface="+mn-ea"/>
                <a:cs typeface="+mn-ea"/>
                <a:sym typeface="+mn-lt"/>
              </a:rPr>
              <a:t>MSRN</a:t>
            </a:r>
            <a:r>
              <a:rPr kumimoji="1" lang="zh-CN" altLang="en-US" b="1">
                <a:latin typeface="+mn-lt"/>
                <a:ea typeface="+mn-ea"/>
                <a:cs typeface="+mn-ea"/>
                <a:sym typeface="+mn-lt"/>
              </a:rPr>
              <a:t>由被访地区的</a:t>
            </a:r>
            <a:r>
              <a:rPr kumimoji="1" lang="en-US" altLang="zh-CN" b="1">
                <a:latin typeface="+mn-lt"/>
                <a:ea typeface="+mn-ea"/>
                <a:cs typeface="+mn-ea"/>
                <a:sym typeface="+mn-lt"/>
              </a:rPr>
              <a:t>VLR</a:t>
            </a:r>
            <a:r>
              <a:rPr kumimoji="1" lang="zh-CN" altLang="en-US" b="1">
                <a:latin typeface="+mn-lt"/>
                <a:ea typeface="+mn-ea"/>
                <a:cs typeface="+mn-ea"/>
                <a:sym typeface="+mn-lt"/>
              </a:rPr>
              <a:t>动态分配，它是系统预留的号码，一般不向用户公开。</a:t>
            </a:r>
          </a:p>
        </p:txBody>
      </p:sp>
    </p:spTree>
  </p:cSld>
  <p:clrMapOvr>
    <a:masterClrMapping/>
  </p:clrMapOvr>
  <p:transition>
    <p:zoom dir="in"/>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95536" y="404664"/>
            <a:ext cx="8534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50000"/>
              </a:lnSpc>
              <a:spcBef>
                <a:spcPct val="50000"/>
              </a:spcBef>
              <a:buClrTx/>
              <a:buSzTx/>
              <a:buFontTx/>
              <a:buNone/>
            </a:pPr>
            <a:r>
              <a:rPr kumimoji="1" lang="en-US" altLang="zh-CN" b="1" dirty="0">
                <a:latin typeface="+mn-lt"/>
                <a:ea typeface="+mn-ea"/>
                <a:cs typeface="+mn-ea"/>
                <a:sym typeface="+mn-lt"/>
              </a:rPr>
              <a:t>         5</a:t>
            </a:r>
            <a:r>
              <a:rPr kumimoji="1" lang="zh-CN" altLang="en-US" b="1" dirty="0">
                <a:latin typeface="+mn-lt"/>
                <a:ea typeface="+mn-ea"/>
                <a:cs typeface="+mn-ea"/>
                <a:sym typeface="+mn-lt"/>
              </a:rPr>
              <a:t>．临时移动用户识别码</a:t>
            </a:r>
            <a:r>
              <a:rPr kumimoji="1" lang="en-US" altLang="zh-CN" b="1" dirty="0">
                <a:latin typeface="+mn-lt"/>
                <a:ea typeface="+mn-ea"/>
                <a:cs typeface="+mn-ea"/>
                <a:sym typeface="+mn-lt"/>
              </a:rPr>
              <a:t>(TMSI</a:t>
            </a:r>
            <a:r>
              <a:rPr kumimoji="1" lang="zh-CN" altLang="en-US" b="1" dirty="0">
                <a:latin typeface="+mn-lt"/>
                <a:ea typeface="+mn-ea"/>
                <a:cs typeface="+mn-ea"/>
                <a:sym typeface="+mn-lt"/>
              </a:rPr>
              <a:t>：</a:t>
            </a:r>
            <a:r>
              <a:rPr kumimoji="1" lang="en-US" altLang="zh-CN" b="1" dirty="0">
                <a:latin typeface="+mn-lt"/>
                <a:ea typeface="+mn-ea"/>
                <a:cs typeface="+mn-ea"/>
                <a:sym typeface="+mn-lt"/>
              </a:rPr>
              <a:t>Temporary Mobile Subscriber Identities)</a:t>
            </a:r>
          </a:p>
          <a:p>
            <a:pPr eaLnBrk="1" hangingPunct="1">
              <a:lnSpc>
                <a:spcPct val="150000"/>
              </a:lnSpc>
              <a:spcBef>
                <a:spcPct val="50000"/>
              </a:spcBef>
              <a:buClrTx/>
              <a:buSzTx/>
              <a:buFontTx/>
              <a:buNone/>
            </a:pPr>
            <a:r>
              <a:rPr kumimoji="1" lang="en-US" altLang="zh-CN" b="1" dirty="0">
                <a:latin typeface="+mn-lt"/>
                <a:ea typeface="+mn-ea"/>
                <a:cs typeface="+mn-ea"/>
                <a:sym typeface="+mn-lt"/>
              </a:rPr>
              <a:t>         </a:t>
            </a:r>
            <a:r>
              <a:rPr kumimoji="1" lang="zh-CN" altLang="en-US" b="1" dirty="0">
                <a:latin typeface="+mn-lt"/>
                <a:ea typeface="+mn-ea"/>
                <a:cs typeface="+mn-ea"/>
                <a:sym typeface="+mn-lt"/>
              </a:rPr>
              <a:t>为了对</a:t>
            </a:r>
            <a:r>
              <a:rPr kumimoji="1" lang="en-US" altLang="zh-CN" b="1" dirty="0">
                <a:latin typeface="+mn-lt"/>
                <a:ea typeface="+mn-ea"/>
                <a:cs typeface="+mn-ea"/>
                <a:sym typeface="+mn-lt"/>
              </a:rPr>
              <a:t>IMSI</a:t>
            </a:r>
            <a:r>
              <a:rPr kumimoji="1" lang="zh-CN" altLang="en-US" b="1" dirty="0">
                <a:latin typeface="+mn-lt"/>
                <a:ea typeface="+mn-ea"/>
                <a:cs typeface="+mn-ea"/>
                <a:sym typeface="+mn-lt"/>
              </a:rPr>
              <a:t>保密，在空中传送用户识别码时用</a:t>
            </a:r>
            <a:r>
              <a:rPr kumimoji="1" lang="en-US" altLang="zh-CN" b="1" dirty="0">
                <a:latin typeface="+mn-lt"/>
                <a:ea typeface="+mn-ea"/>
                <a:cs typeface="+mn-ea"/>
                <a:sym typeface="+mn-lt"/>
              </a:rPr>
              <a:t>TMSI</a:t>
            </a:r>
            <a:r>
              <a:rPr kumimoji="1" lang="zh-CN" altLang="en-US" b="1" dirty="0">
                <a:latin typeface="+mn-lt"/>
                <a:ea typeface="+mn-ea"/>
                <a:cs typeface="+mn-ea"/>
                <a:sym typeface="+mn-lt"/>
              </a:rPr>
              <a:t>来代替</a:t>
            </a:r>
            <a:r>
              <a:rPr kumimoji="1" lang="en-US" altLang="zh-CN" b="1" dirty="0">
                <a:latin typeface="+mn-lt"/>
                <a:ea typeface="+mn-ea"/>
                <a:cs typeface="+mn-ea"/>
                <a:sym typeface="+mn-lt"/>
              </a:rPr>
              <a:t>IMSI</a:t>
            </a:r>
            <a:r>
              <a:rPr kumimoji="1" lang="zh-CN" altLang="en-US" b="1" dirty="0">
                <a:latin typeface="+mn-lt"/>
                <a:ea typeface="+mn-ea"/>
                <a:cs typeface="+mn-ea"/>
                <a:sym typeface="+mn-lt"/>
              </a:rPr>
              <a:t>。</a:t>
            </a:r>
            <a:r>
              <a:rPr kumimoji="1" lang="en-US" altLang="zh-CN" b="1" dirty="0">
                <a:latin typeface="+mn-lt"/>
                <a:ea typeface="+mn-ea"/>
                <a:cs typeface="+mn-ea"/>
                <a:sym typeface="+mn-lt"/>
              </a:rPr>
              <a:t>TMSI</a:t>
            </a:r>
            <a:r>
              <a:rPr kumimoji="1" lang="zh-CN" altLang="en-US" b="1" dirty="0">
                <a:latin typeface="+mn-lt"/>
                <a:ea typeface="+mn-ea"/>
                <a:cs typeface="+mn-ea"/>
                <a:sym typeface="+mn-lt"/>
              </a:rPr>
              <a:t>是由</a:t>
            </a:r>
            <a:r>
              <a:rPr kumimoji="1" lang="en-US" altLang="zh-CN" b="1" dirty="0">
                <a:latin typeface="+mn-lt"/>
                <a:ea typeface="+mn-ea"/>
                <a:cs typeface="+mn-ea"/>
                <a:sym typeface="+mn-lt"/>
              </a:rPr>
              <a:t>VLR</a:t>
            </a:r>
            <a:r>
              <a:rPr kumimoji="1" lang="zh-CN" altLang="en-US" b="1" dirty="0">
                <a:latin typeface="+mn-lt"/>
                <a:ea typeface="+mn-ea"/>
                <a:cs typeface="+mn-ea"/>
                <a:sym typeface="+mn-lt"/>
              </a:rPr>
              <a:t>给用户临时分配的，</a:t>
            </a:r>
            <a:r>
              <a:rPr kumimoji="1" lang="zh-CN" altLang="en-US" b="1" dirty="0">
                <a:solidFill>
                  <a:schemeClr val="accent2"/>
                </a:solidFill>
                <a:latin typeface="+mn-lt"/>
                <a:ea typeface="+mn-ea"/>
                <a:cs typeface="+mn-ea"/>
                <a:sym typeface="+mn-lt"/>
              </a:rPr>
              <a:t>只在本地有效</a:t>
            </a:r>
            <a:r>
              <a:rPr kumimoji="1" lang="en-US" altLang="zh-CN" b="1" dirty="0">
                <a:latin typeface="+mn-lt"/>
                <a:ea typeface="+mn-ea"/>
                <a:cs typeface="+mn-ea"/>
                <a:sym typeface="+mn-lt"/>
              </a:rPr>
              <a:t>(</a:t>
            </a:r>
            <a:r>
              <a:rPr kumimoji="1" lang="zh-CN" altLang="en-US" b="1" dirty="0">
                <a:latin typeface="+mn-lt"/>
                <a:ea typeface="+mn-ea"/>
                <a:cs typeface="+mn-ea"/>
                <a:sym typeface="+mn-lt"/>
              </a:rPr>
              <a:t>即在本</a:t>
            </a:r>
            <a:r>
              <a:rPr kumimoji="1" lang="en-US" altLang="zh-CN" b="1" dirty="0">
                <a:latin typeface="+mn-lt"/>
                <a:ea typeface="+mn-ea"/>
                <a:cs typeface="+mn-ea"/>
                <a:sym typeface="+mn-lt"/>
              </a:rPr>
              <a:t>MSC/VLR</a:t>
            </a:r>
            <a:r>
              <a:rPr kumimoji="1" lang="zh-CN" altLang="en-US" b="1" dirty="0">
                <a:latin typeface="+mn-lt"/>
                <a:ea typeface="+mn-ea"/>
                <a:cs typeface="+mn-ea"/>
                <a:sym typeface="+mn-lt"/>
              </a:rPr>
              <a:t>区域内有效</a:t>
            </a:r>
            <a:r>
              <a:rPr kumimoji="1" lang="en-US" altLang="zh-CN" b="1" dirty="0">
                <a:latin typeface="+mn-lt"/>
                <a:ea typeface="+mn-ea"/>
                <a:cs typeface="+mn-ea"/>
                <a:sym typeface="+mn-lt"/>
              </a:rPr>
              <a:t>)</a:t>
            </a:r>
            <a:r>
              <a:rPr kumimoji="1" lang="zh-CN" altLang="en-US" b="1" dirty="0">
                <a:latin typeface="+mn-lt"/>
                <a:ea typeface="+mn-ea"/>
                <a:cs typeface="+mn-ea"/>
                <a:sym typeface="+mn-lt"/>
              </a:rPr>
              <a:t>。</a:t>
            </a:r>
          </a:p>
        </p:txBody>
      </p:sp>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0825" y="548680"/>
            <a:ext cx="8458200" cy="52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30000"/>
              </a:lnSpc>
              <a:spcBef>
                <a:spcPct val="50000"/>
              </a:spcBef>
              <a:buClrTx/>
              <a:buSzTx/>
              <a:buFontTx/>
              <a:buNone/>
            </a:pPr>
            <a:r>
              <a:rPr kumimoji="1" lang="en-US" altLang="zh-CN" b="1" dirty="0">
                <a:latin typeface="+mn-lt"/>
                <a:ea typeface="+mn-ea"/>
                <a:cs typeface="+mn-ea"/>
                <a:sym typeface="+mn-lt"/>
              </a:rPr>
              <a:t>        2</a:t>
            </a:r>
            <a:r>
              <a:rPr kumimoji="1" lang="zh-CN" altLang="en-US" b="1" dirty="0">
                <a:latin typeface="+mn-lt"/>
                <a:ea typeface="+mn-ea"/>
                <a:cs typeface="+mn-ea"/>
                <a:sym typeface="+mn-lt"/>
              </a:rPr>
              <a:t>．移动通信的分类        </a:t>
            </a:r>
          </a:p>
        </p:txBody>
      </p:sp>
      <p:sp>
        <p:nvSpPr>
          <p:cNvPr id="14339" name="Rectangle 3"/>
          <p:cNvSpPr>
            <a:spLocks noChangeArrowheads="1"/>
          </p:cNvSpPr>
          <p:nvPr/>
        </p:nvSpPr>
        <p:spPr bwMode="auto">
          <a:xfrm>
            <a:off x="250825" y="1772816"/>
            <a:ext cx="85693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buClrTx/>
              <a:buSzTx/>
              <a:buFontTx/>
              <a:buChar char="•"/>
            </a:pPr>
            <a:r>
              <a:rPr lang="zh-CN" altLang="en-US" sz="2800" b="1" dirty="0">
                <a:latin typeface="+mn-lt"/>
                <a:ea typeface="+mn-ea"/>
                <a:cs typeface="+mn-ea"/>
                <a:sym typeface="+mn-lt"/>
              </a:rPr>
              <a:t>按使用对象分为：军用、民用移动通信系统</a:t>
            </a:r>
          </a:p>
          <a:p>
            <a:pPr eaLnBrk="1" hangingPunct="1">
              <a:buClrTx/>
              <a:buSzTx/>
              <a:buFontTx/>
              <a:buChar char="•"/>
            </a:pPr>
            <a:r>
              <a:rPr lang="zh-CN" altLang="en-US" sz="2800" b="1" dirty="0">
                <a:latin typeface="+mn-lt"/>
                <a:ea typeface="+mn-ea"/>
                <a:cs typeface="+mn-ea"/>
                <a:sym typeface="+mn-lt"/>
              </a:rPr>
              <a:t>按经营方式分为：专用、公用移动通信系统</a:t>
            </a:r>
          </a:p>
          <a:p>
            <a:pPr eaLnBrk="1" hangingPunct="1">
              <a:buClrTx/>
              <a:buSzTx/>
              <a:buFontTx/>
              <a:buChar char="•"/>
            </a:pPr>
            <a:r>
              <a:rPr lang="zh-CN" altLang="en-US" sz="2800" b="1" dirty="0">
                <a:latin typeface="+mn-lt"/>
                <a:ea typeface="+mn-ea"/>
                <a:cs typeface="+mn-ea"/>
                <a:sym typeface="+mn-lt"/>
              </a:rPr>
              <a:t>按信号性质分；模拟制、数字制移动通信系统</a:t>
            </a:r>
          </a:p>
          <a:p>
            <a:pPr eaLnBrk="1" hangingPunct="1">
              <a:buClrTx/>
              <a:buSzTx/>
              <a:buFontTx/>
              <a:buChar char="•"/>
            </a:pPr>
            <a:r>
              <a:rPr lang="zh-CN" altLang="en-US" sz="2800" b="1" dirty="0">
                <a:latin typeface="+mn-lt"/>
                <a:ea typeface="+mn-ea"/>
                <a:cs typeface="+mn-ea"/>
                <a:sym typeface="+mn-lt"/>
              </a:rPr>
              <a:t>按无线频段工作方式分：单工、半双工、双工制移动通信系统</a:t>
            </a:r>
          </a:p>
          <a:p>
            <a:pPr eaLnBrk="1" hangingPunct="1">
              <a:buClrTx/>
              <a:buSzTx/>
              <a:buFontTx/>
              <a:buChar char="•"/>
            </a:pPr>
            <a:r>
              <a:rPr lang="zh-CN" altLang="en-US" sz="2800" b="1" dirty="0">
                <a:latin typeface="+mn-lt"/>
                <a:ea typeface="+mn-ea"/>
                <a:cs typeface="+mn-ea"/>
                <a:sym typeface="+mn-lt"/>
              </a:rPr>
              <a:t>按用途和区域分为：陆地、海上、空中移动通信系统；特殊使用环境：如地下隧道、矿井、水下潜艇等</a:t>
            </a:r>
          </a:p>
        </p:txBody>
      </p:sp>
    </p:spTree>
  </p:cSld>
  <p:clrMapOvr>
    <a:masterClrMapping/>
  </p:clrMapOvr>
  <p:transition>
    <p:zoom dir="in"/>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2" name="Object 2"/>
          <p:cNvGraphicFramePr>
            <a:graphicFrameLocks noChangeAspect="1"/>
          </p:cNvGraphicFramePr>
          <p:nvPr/>
        </p:nvGraphicFramePr>
        <p:xfrm>
          <a:off x="304800" y="457200"/>
          <a:ext cx="8839200" cy="5994400"/>
        </p:xfrm>
        <a:graphic>
          <a:graphicData uri="http://schemas.openxmlformats.org/presentationml/2006/ole">
            <mc:AlternateContent xmlns:mc="http://schemas.openxmlformats.org/markup-compatibility/2006">
              <mc:Choice xmlns:v="urn:schemas-microsoft-com:vml" Requires="v">
                <p:oleObj spid="_x0000_s107535" name="位图图像" r:id="rId3" imgW="5253774" imgH="3562904" progId="Paint.Picture">
                  <p:embed/>
                </p:oleObj>
              </mc:Choice>
              <mc:Fallback>
                <p:oleObj name="位图图像" r:id="rId3" imgW="5253774" imgH="3562904"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57200"/>
                        <a:ext cx="8839200" cy="599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251520" y="476672"/>
            <a:ext cx="8458200" cy="496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40000"/>
              </a:lnSpc>
              <a:spcBef>
                <a:spcPct val="50000"/>
              </a:spcBef>
              <a:buClrTx/>
              <a:buSzTx/>
              <a:buFontTx/>
              <a:buNone/>
            </a:pPr>
            <a:r>
              <a:rPr kumimoji="1" lang="en-US" altLang="zh-CN" b="1" dirty="0">
                <a:latin typeface="+mn-lt"/>
                <a:ea typeface="+mn-ea"/>
                <a:cs typeface="+mn-ea"/>
                <a:sym typeface="+mn-lt"/>
              </a:rPr>
              <a:t>6.3.3  </a:t>
            </a:r>
            <a:r>
              <a:rPr kumimoji="1" lang="zh-CN" altLang="en-US" b="1" dirty="0">
                <a:latin typeface="+mn-lt"/>
                <a:ea typeface="+mn-ea"/>
                <a:cs typeface="+mn-ea"/>
                <a:sym typeface="+mn-lt"/>
              </a:rPr>
              <a:t>信道类型及时隙结构</a:t>
            </a:r>
          </a:p>
          <a:p>
            <a:pPr eaLnBrk="1" hangingPunct="1">
              <a:lnSpc>
                <a:spcPct val="140000"/>
              </a:lnSpc>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1</a:t>
            </a:r>
            <a:r>
              <a:rPr kumimoji="1" lang="zh-CN" altLang="en-US" b="1" dirty="0">
                <a:latin typeface="+mn-lt"/>
                <a:ea typeface="+mn-ea"/>
                <a:cs typeface="+mn-ea"/>
                <a:sym typeface="+mn-lt"/>
              </a:rPr>
              <a:t>．逻辑信道</a:t>
            </a:r>
          </a:p>
          <a:p>
            <a:pPr eaLnBrk="1" hangingPunct="1">
              <a:lnSpc>
                <a:spcPct val="140000"/>
              </a:lnSpc>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GSM</a:t>
            </a:r>
            <a:r>
              <a:rPr kumimoji="1" lang="zh-CN" altLang="en-US" b="1" dirty="0">
                <a:latin typeface="+mn-lt"/>
                <a:ea typeface="+mn-ea"/>
                <a:cs typeface="+mn-ea"/>
                <a:sym typeface="+mn-lt"/>
              </a:rPr>
              <a:t>通信系统中，根据所传输的信息不同，将逻辑信道分为业务信道</a:t>
            </a:r>
            <a:r>
              <a:rPr kumimoji="1" lang="en-US" altLang="zh-CN" b="1" dirty="0">
                <a:latin typeface="+mn-lt"/>
                <a:ea typeface="+mn-ea"/>
                <a:cs typeface="+mn-ea"/>
                <a:sym typeface="+mn-lt"/>
              </a:rPr>
              <a:t>(TCH: Traffic Channel)</a:t>
            </a:r>
            <a:r>
              <a:rPr kumimoji="1" lang="zh-CN" altLang="en-US" b="1" dirty="0">
                <a:latin typeface="+mn-lt"/>
                <a:ea typeface="+mn-ea"/>
                <a:cs typeface="+mn-ea"/>
                <a:sym typeface="+mn-lt"/>
              </a:rPr>
              <a:t>和控制信道</a:t>
            </a:r>
            <a:r>
              <a:rPr kumimoji="1" lang="en-US" altLang="zh-CN" b="1" dirty="0">
                <a:latin typeface="+mn-lt"/>
                <a:ea typeface="+mn-ea"/>
                <a:cs typeface="+mn-ea"/>
                <a:sym typeface="+mn-lt"/>
              </a:rPr>
              <a:t>(CCH: Control Channel)</a:t>
            </a:r>
            <a:r>
              <a:rPr kumimoji="1" lang="zh-CN" altLang="en-US" b="1" dirty="0">
                <a:latin typeface="+mn-lt"/>
                <a:ea typeface="+mn-ea"/>
                <a:cs typeface="+mn-ea"/>
                <a:sym typeface="+mn-lt"/>
              </a:rPr>
              <a:t>。</a:t>
            </a:r>
          </a:p>
          <a:p>
            <a:pPr eaLnBrk="1" hangingPunct="1">
              <a:lnSpc>
                <a:spcPct val="140000"/>
              </a:lnSpc>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1) </a:t>
            </a:r>
            <a:r>
              <a:rPr kumimoji="1" lang="zh-CN" altLang="en-US" b="1" dirty="0">
                <a:latin typeface="+mn-lt"/>
                <a:ea typeface="+mn-ea"/>
                <a:cs typeface="+mn-ea"/>
                <a:sym typeface="+mn-lt"/>
              </a:rPr>
              <a:t>业务信道</a:t>
            </a:r>
            <a:r>
              <a:rPr kumimoji="1" lang="en-US" altLang="zh-CN" b="1" dirty="0">
                <a:latin typeface="+mn-lt"/>
                <a:ea typeface="+mn-ea"/>
                <a:cs typeface="+mn-ea"/>
                <a:sym typeface="+mn-lt"/>
              </a:rPr>
              <a:t>TCH</a:t>
            </a:r>
          </a:p>
          <a:p>
            <a:pPr eaLnBrk="1" hangingPunct="1">
              <a:lnSpc>
                <a:spcPct val="140000"/>
              </a:lnSpc>
              <a:spcBef>
                <a:spcPct val="50000"/>
              </a:spcBef>
              <a:buClrTx/>
              <a:buSzTx/>
              <a:buFontTx/>
              <a:buNone/>
            </a:pPr>
            <a:r>
              <a:rPr kumimoji="1" lang="en-US" altLang="zh-CN" b="1" dirty="0">
                <a:latin typeface="+mn-lt"/>
                <a:ea typeface="+mn-ea"/>
                <a:cs typeface="+mn-ea"/>
                <a:sym typeface="+mn-lt"/>
              </a:rPr>
              <a:t>         </a:t>
            </a:r>
            <a:r>
              <a:rPr kumimoji="1" lang="zh-CN" altLang="en-US" b="1" dirty="0">
                <a:latin typeface="+mn-lt"/>
                <a:ea typeface="+mn-ea"/>
                <a:cs typeface="+mn-ea"/>
                <a:sym typeface="+mn-lt"/>
              </a:rPr>
              <a:t>业务信道传输编码的话音或用户数据，按速率的不同分为全速率业务信道</a:t>
            </a:r>
            <a:r>
              <a:rPr kumimoji="1" lang="en-US" altLang="zh-CN" b="1" dirty="0">
                <a:latin typeface="+mn-lt"/>
                <a:ea typeface="+mn-ea"/>
                <a:cs typeface="+mn-ea"/>
                <a:sym typeface="+mn-lt"/>
              </a:rPr>
              <a:t>(TCH/F)</a:t>
            </a:r>
            <a:r>
              <a:rPr kumimoji="1" lang="zh-CN" altLang="en-US" b="1" dirty="0">
                <a:latin typeface="+mn-lt"/>
                <a:ea typeface="+mn-ea"/>
                <a:cs typeface="+mn-ea"/>
                <a:sym typeface="+mn-lt"/>
              </a:rPr>
              <a:t>和半速率业务信道</a:t>
            </a:r>
            <a:r>
              <a:rPr kumimoji="1" lang="en-US" altLang="zh-CN" b="1" dirty="0">
                <a:latin typeface="+mn-lt"/>
                <a:ea typeface="+mn-ea"/>
                <a:cs typeface="+mn-ea"/>
                <a:sym typeface="+mn-lt"/>
              </a:rPr>
              <a:t>(TCH/H)</a:t>
            </a:r>
            <a:r>
              <a:rPr kumimoji="1" lang="zh-CN" altLang="en-US" b="1" dirty="0">
                <a:latin typeface="+mn-lt"/>
                <a:ea typeface="+mn-ea"/>
                <a:cs typeface="+mn-ea"/>
                <a:sym typeface="+mn-lt"/>
              </a:rPr>
              <a:t>。</a:t>
            </a:r>
          </a:p>
        </p:txBody>
      </p:sp>
    </p:spTree>
  </p:cSld>
  <p:clrMapOvr>
    <a:masterClrMapping/>
  </p:clrMapOvr>
  <p:transition>
    <p:zoom dir="in"/>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07504" y="404664"/>
            <a:ext cx="8382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50000"/>
              </a:lnSpc>
              <a:spcBef>
                <a:spcPct val="50000"/>
              </a:spcBef>
              <a:buClrTx/>
              <a:buSzTx/>
              <a:buFontTx/>
              <a:buNone/>
            </a:pPr>
            <a:r>
              <a:rPr kumimoji="1" lang="en-US" altLang="zh-CN" b="1" dirty="0">
                <a:latin typeface="+mn-lt"/>
                <a:ea typeface="+mn-ea"/>
                <a:cs typeface="+mn-ea"/>
                <a:sym typeface="+mn-lt"/>
              </a:rPr>
              <a:t>         2) </a:t>
            </a:r>
            <a:r>
              <a:rPr kumimoji="1" lang="zh-CN" altLang="en-US" b="1" dirty="0">
                <a:latin typeface="+mn-lt"/>
                <a:ea typeface="+mn-ea"/>
                <a:cs typeface="+mn-ea"/>
                <a:sym typeface="+mn-lt"/>
              </a:rPr>
              <a:t>控制信道</a:t>
            </a:r>
            <a:r>
              <a:rPr kumimoji="1" lang="en-US" altLang="zh-CN" b="1" dirty="0">
                <a:latin typeface="+mn-lt"/>
                <a:ea typeface="+mn-ea"/>
                <a:cs typeface="+mn-ea"/>
                <a:sym typeface="+mn-lt"/>
              </a:rPr>
              <a:t>CCH</a:t>
            </a:r>
          </a:p>
          <a:p>
            <a:pPr eaLnBrk="1" hangingPunct="1">
              <a:lnSpc>
                <a:spcPct val="150000"/>
              </a:lnSpc>
              <a:spcBef>
                <a:spcPct val="50000"/>
              </a:spcBef>
              <a:buClrTx/>
              <a:buSzTx/>
              <a:buFontTx/>
              <a:buNone/>
            </a:pPr>
            <a:r>
              <a:rPr kumimoji="1" lang="en-US" altLang="zh-CN" b="1" dirty="0">
                <a:latin typeface="+mn-lt"/>
                <a:ea typeface="+mn-ea"/>
                <a:cs typeface="+mn-ea"/>
                <a:sym typeface="+mn-lt"/>
              </a:rPr>
              <a:t>        </a:t>
            </a:r>
            <a:r>
              <a:rPr kumimoji="1" lang="zh-CN" altLang="en-US" b="1" dirty="0">
                <a:latin typeface="+mn-lt"/>
                <a:ea typeface="+mn-ea"/>
                <a:cs typeface="+mn-ea"/>
                <a:sym typeface="+mn-lt"/>
              </a:rPr>
              <a:t>控制信道传输各种信令信息和同步数据。控制信道分为以下三类：</a:t>
            </a:r>
          </a:p>
          <a:p>
            <a:pPr eaLnBrk="1" hangingPunct="1">
              <a:lnSpc>
                <a:spcPct val="150000"/>
              </a:lnSpc>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(1) </a:t>
            </a:r>
            <a:r>
              <a:rPr kumimoji="1" lang="zh-CN" altLang="en-US" b="1" dirty="0">
                <a:latin typeface="+mn-lt"/>
                <a:ea typeface="+mn-ea"/>
                <a:cs typeface="+mn-ea"/>
                <a:sym typeface="+mn-lt"/>
              </a:rPr>
              <a:t>广播信道</a:t>
            </a:r>
            <a:r>
              <a:rPr kumimoji="1" lang="en-US" altLang="zh-CN" b="1" dirty="0">
                <a:latin typeface="+mn-lt"/>
                <a:ea typeface="+mn-ea"/>
                <a:cs typeface="+mn-ea"/>
                <a:sym typeface="+mn-lt"/>
              </a:rPr>
              <a:t>(BCCH)</a:t>
            </a:r>
            <a:r>
              <a:rPr kumimoji="1" lang="zh-CN" altLang="en-US" b="1" dirty="0">
                <a:latin typeface="+mn-lt"/>
                <a:ea typeface="+mn-ea"/>
                <a:cs typeface="+mn-ea"/>
                <a:sym typeface="+mn-lt"/>
              </a:rPr>
              <a:t>：一种一点到多点的单方向控制信道，用于基站向移动台的下行方向。用于移动台入网、位置登记和呼叫建立</a:t>
            </a:r>
            <a:r>
              <a:rPr kumimoji="1" lang="en-US" altLang="zh-CN" b="1" dirty="0">
                <a:latin typeface="+mn-lt"/>
                <a:ea typeface="+mn-ea"/>
                <a:cs typeface="+mn-ea"/>
                <a:sym typeface="+mn-lt"/>
              </a:rPr>
              <a:t>(</a:t>
            </a:r>
            <a:r>
              <a:rPr kumimoji="1" lang="zh-CN" altLang="en-US" b="1" dirty="0">
                <a:latin typeface="+mn-lt"/>
                <a:ea typeface="+mn-ea"/>
                <a:cs typeface="+mn-ea"/>
                <a:sym typeface="+mn-lt"/>
              </a:rPr>
              <a:t>如同步信息</a:t>
            </a:r>
            <a:r>
              <a:rPr kumimoji="1" lang="en-US" altLang="zh-CN" b="1" dirty="0">
                <a:latin typeface="+mn-lt"/>
                <a:ea typeface="+mn-ea"/>
                <a:cs typeface="+mn-ea"/>
                <a:sym typeface="+mn-lt"/>
              </a:rPr>
              <a:t>)</a:t>
            </a:r>
            <a:r>
              <a:rPr kumimoji="1" lang="zh-CN" altLang="en-US" b="1" dirty="0">
                <a:latin typeface="+mn-lt"/>
                <a:ea typeface="+mn-ea"/>
                <a:cs typeface="+mn-ea"/>
                <a:sym typeface="+mn-lt"/>
              </a:rPr>
              <a:t>。</a:t>
            </a:r>
          </a:p>
        </p:txBody>
      </p:sp>
    </p:spTree>
  </p:cSld>
  <p:clrMapOvr>
    <a:masterClrMapping/>
  </p:clrMapOvr>
  <p:transition>
    <p:zoom dir="in"/>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51520" y="692696"/>
            <a:ext cx="8610600" cy="6060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18000"/>
              </a:lnSpc>
              <a:spcBef>
                <a:spcPct val="50000"/>
              </a:spcBef>
              <a:buClrTx/>
              <a:buSzTx/>
              <a:buFontTx/>
              <a:buNone/>
            </a:pPr>
            <a:r>
              <a:rPr kumimoji="1" lang="en-US" altLang="zh-CN" b="1">
                <a:latin typeface="+mn-lt"/>
                <a:ea typeface="+mn-ea"/>
                <a:cs typeface="+mn-ea"/>
                <a:sym typeface="+mn-lt"/>
              </a:rPr>
              <a:t>        (2) </a:t>
            </a:r>
            <a:r>
              <a:rPr kumimoji="1" lang="zh-CN" altLang="en-US" b="1">
                <a:latin typeface="+mn-lt"/>
                <a:ea typeface="+mn-ea"/>
                <a:cs typeface="+mn-ea"/>
                <a:sym typeface="+mn-lt"/>
              </a:rPr>
              <a:t>公共控制信道</a:t>
            </a:r>
            <a:r>
              <a:rPr kumimoji="1" lang="en-US" altLang="zh-CN" b="1">
                <a:latin typeface="+mn-lt"/>
                <a:ea typeface="+mn-ea"/>
                <a:cs typeface="+mn-ea"/>
                <a:sym typeface="+mn-lt"/>
              </a:rPr>
              <a:t>(CCCH)</a:t>
            </a:r>
            <a:r>
              <a:rPr kumimoji="1" lang="zh-CN" altLang="en-US" b="1">
                <a:latin typeface="+mn-lt"/>
                <a:ea typeface="+mn-ea"/>
                <a:cs typeface="+mn-ea"/>
                <a:sym typeface="+mn-lt"/>
              </a:rPr>
              <a:t>：一种一点对多点的双向控制信道，用于传送呼叫接续阶段所必需的各种信令信息。其中，</a:t>
            </a:r>
            <a:r>
              <a:rPr kumimoji="1" lang="en-US" altLang="zh-CN" b="1">
                <a:latin typeface="+mn-lt"/>
                <a:ea typeface="+mn-ea"/>
                <a:cs typeface="+mn-ea"/>
                <a:sym typeface="+mn-lt"/>
              </a:rPr>
              <a:t>CCCH</a:t>
            </a:r>
            <a:r>
              <a:rPr kumimoji="1" lang="zh-CN" altLang="en-US" b="1">
                <a:latin typeface="+mn-lt"/>
                <a:ea typeface="+mn-ea"/>
                <a:cs typeface="+mn-ea"/>
                <a:sym typeface="+mn-lt"/>
              </a:rPr>
              <a:t>又可以分为以下三种：</a:t>
            </a:r>
          </a:p>
          <a:p>
            <a:pPr eaLnBrk="1" hangingPunct="1">
              <a:lnSpc>
                <a:spcPct val="118000"/>
              </a:lnSpc>
              <a:spcBef>
                <a:spcPct val="50000"/>
              </a:spcBef>
              <a:buClrTx/>
              <a:buSzTx/>
              <a:buFontTx/>
              <a:buNone/>
            </a:pPr>
            <a:r>
              <a:rPr kumimoji="1" lang="zh-CN" altLang="en-US" b="1">
                <a:latin typeface="+mn-lt"/>
                <a:ea typeface="+mn-ea"/>
                <a:cs typeface="+mn-ea"/>
                <a:sym typeface="+mn-lt"/>
              </a:rPr>
              <a:t>        ● 随机接入信道</a:t>
            </a:r>
            <a:r>
              <a:rPr kumimoji="1" lang="en-US" altLang="zh-CN" b="1">
                <a:latin typeface="+mn-lt"/>
                <a:ea typeface="+mn-ea"/>
                <a:cs typeface="+mn-ea"/>
                <a:sym typeface="+mn-lt"/>
              </a:rPr>
              <a:t>(RACH)</a:t>
            </a:r>
            <a:r>
              <a:rPr kumimoji="1" lang="zh-CN" altLang="en-US" b="1">
                <a:latin typeface="+mn-lt"/>
                <a:ea typeface="+mn-ea"/>
                <a:cs typeface="+mn-ea"/>
                <a:sym typeface="+mn-lt"/>
              </a:rPr>
              <a:t>：上行信道，用于移动台在申请入网时，向基站发送入网请求信息。</a:t>
            </a:r>
          </a:p>
          <a:p>
            <a:pPr eaLnBrk="1" hangingPunct="1">
              <a:lnSpc>
                <a:spcPct val="118000"/>
              </a:lnSpc>
              <a:spcBef>
                <a:spcPct val="50000"/>
              </a:spcBef>
              <a:buClrTx/>
              <a:buSzTx/>
              <a:buFontTx/>
              <a:buNone/>
            </a:pPr>
            <a:r>
              <a:rPr kumimoji="1" lang="zh-CN" altLang="en-US" b="1">
                <a:latin typeface="+mn-lt"/>
                <a:ea typeface="+mn-ea"/>
                <a:cs typeface="+mn-ea"/>
                <a:sym typeface="+mn-lt"/>
              </a:rPr>
              <a:t>        ● 接入允许信道</a:t>
            </a:r>
            <a:r>
              <a:rPr kumimoji="1" lang="en-US" altLang="zh-CN" b="1">
                <a:latin typeface="+mn-lt"/>
                <a:ea typeface="+mn-ea"/>
                <a:cs typeface="+mn-ea"/>
                <a:sym typeface="+mn-lt"/>
              </a:rPr>
              <a:t>(AGCH)</a:t>
            </a:r>
            <a:r>
              <a:rPr kumimoji="1" lang="zh-CN" altLang="en-US" b="1">
                <a:latin typeface="+mn-lt"/>
                <a:ea typeface="+mn-ea"/>
                <a:cs typeface="+mn-ea"/>
                <a:sym typeface="+mn-lt"/>
              </a:rPr>
              <a:t>：下行信道，用于基站向移动台发送指配专用控制信道</a:t>
            </a:r>
            <a:r>
              <a:rPr kumimoji="1" lang="en-US" altLang="zh-CN" b="1">
                <a:latin typeface="+mn-lt"/>
                <a:ea typeface="+mn-ea"/>
                <a:cs typeface="+mn-ea"/>
                <a:sym typeface="+mn-lt"/>
              </a:rPr>
              <a:t>DCCH</a:t>
            </a:r>
            <a:r>
              <a:rPr kumimoji="1" lang="zh-CN" altLang="en-US" b="1">
                <a:latin typeface="+mn-lt"/>
                <a:ea typeface="+mn-ea"/>
                <a:cs typeface="+mn-ea"/>
                <a:sym typeface="+mn-lt"/>
              </a:rPr>
              <a:t>的信息。</a:t>
            </a:r>
          </a:p>
          <a:p>
            <a:pPr eaLnBrk="1" hangingPunct="1">
              <a:lnSpc>
                <a:spcPct val="118000"/>
              </a:lnSpc>
              <a:spcBef>
                <a:spcPct val="50000"/>
              </a:spcBef>
              <a:buClrTx/>
              <a:buSzTx/>
              <a:buFontTx/>
              <a:buNone/>
            </a:pPr>
            <a:r>
              <a:rPr kumimoji="1" lang="zh-CN" altLang="en-US" b="1">
                <a:latin typeface="+mn-lt"/>
                <a:ea typeface="+mn-ea"/>
                <a:cs typeface="+mn-ea"/>
                <a:sym typeface="+mn-lt"/>
              </a:rPr>
              <a:t>        ● 寻呼信道</a:t>
            </a:r>
            <a:r>
              <a:rPr kumimoji="1" lang="en-US" altLang="zh-CN" b="1">
                <a:latin typeface="+mn-lt"/>
                <a:ea typeface="+mn-ea"/>
                <a:cs typeface="+mn-ea"/>
                <a:sym typeface="+mn-lt"/>
              </a:rPr>
              <a:t>(PCH)</a:t>
            </a:r>
            <a:r>
              <a:rPr kumimoji="1" lang="zh-CN" altLang="en-US" b="1">
                <a:latin typeface="+mn-lt"/>
                <a:ea typeface="+mn-ea"/>
                <a:cs typeface="+mn-ea"/>
                <a:sym typeface="+mn-lt"/>
              </a:rPr>
              <a:t>：下行信道，传送基站对移动台的寻呼信息。</a:t>
            </a:r>
          </a:p>
          <a:p>
            <a:pPr eaLnBrk="1" hangingPunct="1">
              <a:lnSpc>
                <a:spcPct val="118000"/>
              </a:lnSpc>
              <a:spcBef>
                <a:spcPct val="50000"/>
              </a:spcBef>
              <a:buClrTx/>
              <a:buSzTx/>
              <a:buFontTx/>
              <a:buNone/>
            </a:pPr>
            <a:r>
              <a:rPr kumimoji="1" lang="zh-CN" altLang="en-US" b="1">
                <a:latin typeface="+mn-lt"/>
                <a:ea typeface="+mn-ea"/>
                <a:cs typeface="+mn-ea"/>
                <a:sym typeface="+mn-lt"/>
              </a:rPr>
              <a:t>        </a:t>
            </a:r>
            <a:r>
              <a:rPr kumimoji="1" lang="en-US" altLang="zh-CN" b="1">
                <a:latin typeface="+mn-lt"/>
                <a:ea typeface="+mn-ea"/>
                <a:cs typeface="+mn-ea"/>
                <a:sym typeface="+mn-lt"/>
              </a:rPr>
              <a:t>(3) </a:t>
            </a:r>
            <a:r>
              <a:rPr kumimoji="1" lang="zh-CN" altLang="en-US" b="1">
                <a:latin typeface="+mn-lt"/>
                <a:ea typeface="+mn-ea"/>
                <a:cs typeface="+mn-ea"/>
                <a:sym typeface="+mn-lt"/>
              </a:rPr>
              <a:t>专用控制信道</a:t>
            </a:r>
            <a:r>
              <a:rPr kumimoji="1" lang="en-US" altLang="zh-CN" b="1">
                <a:latin typeface="+mn-lt"/>
                <a:ea typeface="+mn-ea"/>
                <a:cs typeface="+mn-ea"/>
                <a:sym typeface="+mn-lt"/>
              </a:rPr>
              <a:t>(DCCH)</a:t>
            </a:r>
            <a:r>
              <a:rPr kumimoji="1" lang="zh-CN" altLang="en-US" b="1">
                <a:latin typeface="+mn-lt"/>
                <a:ea typeface="+mn-ea"/>
                <a:cs typeface="+mn-ea"/>
                <a:sym typeface="+mn-lt"/>
              </a:rPr>
              <a:t>：一种“点对点”的双向控制信道，其用途是在呼叫接续阶段和在通信进行当中，在移动台和基站之间传输必需的控制信息。 </a:t>
            </a:r>
          </a:p>
        </p:txBody>
      </p:sp>
    </p:spTree>
  </p:cSld>
  <p:clrMapOvr>
    <a:masterClrMapping/>
  </p:clrMapOvr>
  <p:transition>
    <p:zoom dir="in"/>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a:defRPr/>
            </a:pPr>
            <a:endParaRPr lang="zh-CN" altLang="zh-CN">
              <a:latin typeface="+mn-lt"/>
              <a:ea typeface="+mn-ea"/>
              <a:cs typeface="+mn-ea"/>
              <a:sym typeface="+mn-lt"/>
            </a:endParaRPr>
          </a:p>
        </p:txBody>
      </p:sp>
      <p:sp>
        <p:nvSpPr>
          <p:cNvPr id="112643" name="Rectangle 3"/>
          <p:cNvSpPr>
            <a:spLocks noGrp="1" noChangeArrowheads="1"/>
          </p:cNvSpPr>
          <p:nvPr>
            <p:ph idx="1"/>
          </p:nvPr>
        </p:nvSpPr>
        <p:spPr/>
        <p:txBody>
          <a:bodyPr/>
          <a:lstStyle/>
          <a:p>
            <a:pPr eaLnBrk="1" hangingPunct="1"/>
            <a:endParaRPr lang="zh-CN" altLang="zh-CN">
              <a:cs typeface="+mn-ea"/>
              <a:sym typeface="+mn-lt"/>
            </a:endParaRPr>
          </a:p>
        </p:txBody>
      </p:sp>
      <p:pic>
        <p:nvPicPr>
          <p:cNvPr id="112644" name="Picture 5" descr="9-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7" y="750883"/>
            <a:ext cx="8569325" cy="574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304800" y="569913"/>
            <a:ext cx="8610600" cy="430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30000"/>
              </a:lnSpc>
              <a:spcBef>
                <a:spcPct val="50000"/>
              </a:spcBef>
              <a:buClrTx/>
              <a:buSzTx/>
              <a:buFontTx/>
              <a:buNone/>
            </a:pPr>
            <a:r>
              <a:rPr kumimoji="1" lang="en-US" altLang="zh-CN" b="1">
                <a:latin typeface="+mn-lt"/>
                <a:ea typeface="+mn-ea"/>
                <a:cs typeface="+mn-ea"/>
                <a:sym typeface="+mn-lt"/>
              </a:rPr>
              <a:t>        2</a:t>
            </a:r>
            <a:r>
              <a:rPr kumimoji="1" lang="zh-CN" altLang="en-US" b="1">
                <a:latin typeface="+mn-lt"/>
                <a:ea typeface="+mn-ea"/>
                <a:cs typeface="+mn-ea"/>
                <a:sym typeface="+mn-lt"/>
              </a:rPr>
              <a:t>．物理信道</a:t>
            </a:r>
          </a:p>
          <a:p>
            <a:pPr eaLnBrk="1" hangingPunct="1">
              <a:lnSpc>
                <a:spcPct val="130000"/>
              </a:lnSpc>
              <a:spcBef>
                <a:spcPct val="50000"/>
              </a:spcBef>
              <a:buClrTx/>
              <a:buSzTx/>
              <a:buFontTx/>
              <a:buNone/>
            </a:pPr>
            <a:r>
              <a:rPr kumimoji="1" lang="zh-CN" altLang="en-US" b="1">
                <a:latin typeface="+mn-lt"/>
                <a:ea typeface="+mn-ea"/>
                <a:cs typeface="+mn-ea"/>
                <a:sym typeface="+mn-lt"/>
              </a:rPr>
              <a:t>        </a:t>
            </a:r>
            <a:r>
              <a:rPr kumimoji="1" lang="en-US" altLang="zh-CN" b="1">
                <a:latin typeface="+mn-lt"/>
                <a:ea typeface="+mn-ea"/>
                <a:cs typeface="+mn-ea"/>
                <a:sym typeface="+mn-lt"/>
              </a:rPr>
              <a:t>GSM</a:t>
            </a:r>
            <a:r>
              <a:rPr kumimoji="1" lang="zh-CN" altLang="en-US" b="1">
                <a:latin typeface="+mn-lt"/>
                <a:ea typeface="+mn-ea"/>
                <a:cs typeface="+mn-ea"/>
                <a:sym typeface="+mn-lt"/>
              </a:rPr>
              <a:t>系统采用时分多址、频分多址、频分双工方式</a:t>
            </a:r>
            <a:r>
              <a:rPr kumimoji="1" lang="en-US" altLang="zh-CN" b="1">
                <a:latin typeface="+mn-lt"/>
                <a:ea typeface="+mn-ea"/>
                <a:cs typeface="+mn-ea"/>
                <a:sym typeface="+mn-lt"/>
              </a:rPr>
              <a:t>(TDMA</a:t>
            </a:r>
            <a:r>
              <a:rPr kumimoji="1" lang="zh-CN" altLang="en-US" b="1">
                <a:latin typeface="+mn-lt"/>
                <a:ea typeface="+mn-ea"/>
                <a:cs typeface="+mn-ea"/>
                <a:sym typeface="+mn-lt"/>
              </a:rPr>
              <a:t>、</a:t>
            </a:r>
            <a:r>
              <a:rPr kumimoji="1" lang="en-US" altLang="zh-CN" b="1">
                <a:latin typeface="+mn-lt"/>
                <a:ea typeface="+mn-ea"/>
                <a:cs typeface="+mn-ea"/>
                <a:sym typeface="+mn-lt"/>
              </a:rPr>
              <a:t>FDMA</a:t>
            </a:r>
            <a:r>
              <a:rPr kumimoji="1" lang="zh-CN" altLang="en-US" b="1">
                <a:latin typeface="+mn-lt"/>
                <a:ea typeface="+mn-ea"/>
                <a:cs typeface="+mn-ea"/>
                <a:sym typeface="+mn-lt"/>
              </a:rPr>
              <a:t>、</a:t>
            </a:r>
            <a:r>
              <a:rPr kumimoji="1" lang="en-US" altLang="zh-CN" b="1">
                <a:latin typeface="+mn-lt"/>
                <a:ea typeface="+mn-ea"/>
                <a:cs typeface="+mn-ea"/>
                <a:sym typeface="+mn-lt"/>
              </a:rPr>
              <a:t>FDD)</a:t>
            </a:r>
            <a:r>
              <a:rPr kumimoji="1" lang="zh-CN" altLang="en-US" b="1">
                <a:latin typeface="+mn-lt"/>
                <a:ea typeface="+mn-ea"/>
                <a:cs typeface="+mn-ea"/>
                <a:sym typeface="+mn-lt"/>
              </a:rPr>
              <a:t>。采用频段为：上行</a:t>
            </a:r>
            <a:r>
              <a:rPr kumimoji="1" lang="en-US" altLang="zh-CN" b="1">
                <a:latin typeface="+mn-lt"/>
                <a:ea typeface="+mn-ea"/>
                <a:cs typeface="+mn-ea"/>
                <a:sym typeface="+mn-lt"/>
              </a:rPr>
              <a:t>890</a:t>
            </a:r>
            <a:r>
              <a:rPr kumimoji="1" lang="zh-CN" altLang="en-US" b="1">
                <a:latin typeface="+mn-lt"/>
                <a:ea typeface="+mn-ea"/>
                <a:cs typeface="+mn-ea"/>
                <a:sym typeface="+mn-lt"/>
              </a:rPr>
              <a:t>～</a:t>
            </a:r>
            <a:r>
              <a:rPr kumimoji="1" lang="en-US" altLang="zh-CN" b="1">
                <a:latin typeface="+mn-lt"/>
                <a:ea typeface="+mn-ea"/>
                <a:cs typeface="+mn-ea"/>
                <a:sym typeface="+mn-lt"/>
              </a:rPr>
              <a:t>915MHz</a:t>
            </a:r>
            <a:r>
              <a:rPr kumimoji="1" lang="zh-CN" altLang="en-US" b="1">
                <a:latin typeface="+mn-lt"/>
                <a:ea typeface="+mn-ea"/>
                <a:cs typeface="+mn-ea"/>
                <a:sym typeface="+mn-lt"/>
              </a:rPr>
              <a:t>，下行</a:t>
            </a:r>
            <a:r>
              <a:rPr kumimoji="1" lang="en-US" altLang="zh-CN" b="1">
                <a:latin typeface="+mn-lt"/>
                <a:ea typeface="+mn-ea"/>
                <a:cs typeface="+mn-ea"/>
                <a:sym typeface="+mn-lt"/>
              </a:rPr>
              <a:t>935</a:t>
            </a:r>
            <a:r>
              <a:rPr kumimoji="1" lang="zh-CN" altLang="en-US" b="1">
                <a:latin typeface="+mn-lt"/>
                <a:ea typeface="+mn-ea"/>
                <a:cs typeface="+mn-ea"/>
                <a:sym typeface="+mn-lt"/>
              </a:rPr>
              <a:t>～</a:t>
            </a:r>
            <a:r>
              <a:rPr kumimoji="1" lang="en-US" altLang="zh-CN" b="1">
                <a:latin typeface="+mn-lt"/>
                <a:ea typeface="+mn-ea"/>
                <a:cs typeface="+mn-ea"/>
                <a:sym typeface="+mn-lt"/>
              </a:rPr>
              <a:t>960 MHz</a:t>
            </a:r>
            <a:r>
              <a:rPr kumimoji="1" lang="zh-CN" altLang="en-US" b="1">
                <a:latin typeface="+mn-lt"/>
                <a:ea typeface="+mn-ea"/>
                <a:cs typeface="+mn-ea"/>
                <a:sym typeface="+mn-lt"/>
              </a:rPr>
              <a:t>；双工间隔</a:t>
            </a:r>
            <a:r>
              <a:rPr kumimoji="1" lang="en-US" altLang="zh-CN" b="1">
                <a:latin typeface="+mn-lt"/>
                <a:ea typeface="+mn-ea"/>
                <a:cs typeface="+mn-ea"/>
                <a:sym typeface="+mn-lt"/>
              </a:rPr>
              <a:t>45 MHz</a:t>
            </a:r>
            <a:r>
              <a:rPr kumimoji="1" lang="zh-CN" altLang="en-US" b="1">
                <a:latin typeface="+mn-lt"/>
                <a:ea typeface="+mn-ea"/>
                <a:cs typeface="+mn-ea"/>
                <a:sym typeface="+mn-lt"/>
              </a:rPr>
              <a:t>。首先在</a:t>
            </a:r>
            <a:r>
              <a:rPr kumimoji="1" lang="en-US" altLang="zh-CN" b="1">
                <a:latin typeface="+mn-lt"/>
                <a:ea typeface="+mn-ea"/>
                <a:cs typeface="+mn-ea"/>
                <a:sym typeface="+mn-lt"/>
              </a:rPr>
              <a:t>25 MHz</a:t>
            </a:r>
            <a:r>
              <a:rPr kumimoji="1" lang="zh-CN" altLang="en-US" b="1">
                <a:latin typeface="+mn-lt"/>
                <a:ea typeface="+mn-ea"/>
                <a:cs typeface="+mn-ea"/>
                <a:sym typeface="+mn-lt"/>
              </a:rPr>
              <a:t>的频段内进行频分复用，分为</a:t>
            </a:r>
            <a:r>
              <a:rPr kumimoji="1" lang="en-US" altLang="zh-CN" b="1">
                <a:latin typeface="+mn-lt"/>
                <a:ea typeface="+mn-ea"/>
                <a:cs typeface="+mn-ea"/>
                <a:sym typeface="+mn-lt"/>
              </a:rPr>
              <a:t>125</a:t>
            </a:r>
            <a:r>
              <a:rPr kumimoji="1" lang="zh-CN" altLang="en-US" b="1">
                <a:latin typeface="+mn-lt"/>
                <a:ea typeface="+mn-ea"/>
                <a:cs typeface="+mn-ea"/>
                <a:sym typeface="+mn-lt"/>
              </a:rPr>
              <a:t>个载频，载频间隔为</a:t>
            </a:r>
            <a:r>
              <a:rPr kumimoji="1" lang="en-US" altLang="zh-CN" b="1">
                <a:latin typeface="+mn-lt"/>
                <a:ea typeface="+mn-ea"/>
                <a:cs typeface="+mn-ea"/>
                <a:sym typeface="+mn-lt"/>
              </a:rPr>
              <a:t>200 kHz</a:t>
            </a:r>
            <a:r>
              <a:rPr kumimoji="1" lang="zh-CN" altLang="en-US" b="1">
                <a:latin typeface="+mn-lt"/>
                <a:ea typeface="+mn-ea"/>
                <a:cs typeface="+mn-ea"/>
                <a:sym typeface="+mn-lt"/>
              </a:rPr>
              <a:t>；再在每个载频上进行时分复用，分为</a:t>
            </a:r>
            <a:r>
              <a:rPr kumimoji="1" lang="en-US" altLang="zh-CN" b="1">
                <a:latin typeface="+mn-lt"/>
                <a:ea typeface="+mn-ea"/>
                <a:cs typeface="+mn-ea"/>
                <a:sym typeface="+mn-lt"/>
              </a:rPr>
              <a:t>8</a:t>
            </a:r>
            <a:r>
              <a:rPr kumimoji="1" lang="zh-CN" altLang="en-US" b="1">
                <a:latin typeface="+mn-lt"/>
                <a:ea typeface="+mn-ea"/>
                <a:cs typeface="+mn-ea"/>
                <a:sym typeface="+mn-lt"/>
              </a:rPr>
              <a:t>个时隙。这样，共有</a:t>
            </a:r>
            <a:r>
              <a:rPr kumimoji="1" lang="en-US" altLang="zh-CN" b="1">
                <a:latin typeface="+mn-lt"/>
                <a:ea typeface="+mn-ea"/>
                <a:cs typeface="+mn-ea"/>
                <a:sym typeface="+mn-lt"/>
              </a:rPr>
              <a:t>1000</a:t>
            </a:r>
            <a:r>
              <a:rPr kumimoji="1" lang="zh-CN" altLang="en-US" b="1">
                <a:latin typeface="+mn-lt"/>
                <a:ea typeface="+mn-ea"/>
                <a:cs typeface="+mn-ea"/>
                <a:sym typeface="+mn-lt"/>
              </a:rPr>
              <a:t>个物理信道。</a:t>
            </a:r>
          </a:p>
          <a:p>
            <a:pPr eaLnBrk="1" hangingPunct="1">
              <a:lnSpc>
                <a:spcPct val="130000"/>
              </a:lnSpc>
              <a:spcBef>
                <a:spcPct val="50000"/>
              </a:spcBef>
              <a:buClrTx/>
              <a:buSzTx/>
              <a:buFontTx/>
              <a:buNone/>
            </a:pPr>
            <a:r>
              <a:rPr kumimoji="1" lang="en-US" altLang="zh-CN" b="1">
                <a:latin typeface="+mn-lt"/>
                <a:ea typeface="+mn-ea"/>
                <a:cs typeface="+mn-ea"/>
                <a:sym typeface="+mn-lt"/>
              </a:rPr>
              <a:t>GSM</a:t>
            </a:r>
            <a:r>
              <a:rPr kumimoji="1" lang="zh-CN" altLang="en-US" b="1">
                <a:latin typeface="+mn-lt"/>
                <a:ea typeface="+mn-ea"/>
                <a:cs typeface="+mn-ea"/>
                <a:sym typeface="+mn-lt"/>
              </a:rPr>
              <a:t>的帧结构分为帧、复帧、超帧、超高帧。</a:t>
            </a:r>
          </a:p>
        </p:txBody>
      </p:sp>
    </p:spTree>
  </p:cSld>
  <p:clrMapOvr>
    <a:masterClrMapping/>
  </p:clrMapOvr>
  <p:transition>
    <p:zoom dir="in"/>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2339976" y="6400803"/>
            <a:ext cx="39308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zh-CN">
                <a:latin typeface="+mn-lt"/>
                <a:ea typeface="+mn-ea"/>
                <a:cs typeface="+mn-ea"/>
                <a:sym typeface="+mn-lt"/>
              </a:rPr>
              <a:t>GSM</a:t>
            </a:r>
            <a:r>
              <a:rPr kumimoji="1" lang="zh-CN" altLang="en-US">
                <a:latin typeface="+mn-lt"/>
                <a:ea typeface="+mn-ea"/>
                <a:cs typeface="+mn-ea"/>
                <a:sym typeface="+mn-lt"/>
              </a:rPr>
              <a:t>系统的时隙结构示意图</a:t>
            </a:r>
          </a:p>
        </p:txBody>
      </p:sp>
      <p:pic>
        <p:nvPicPr>
          <p:cNvPr id="115715" name="Picture 5" descr="http://blog.c114.net/html/93/upload_blog/204193_2008161325367628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90" y="549275"/>
            <a:ext cx="8459787"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251520" y="1124744"/>
            <a:ext cx="86868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30000"/>
              </a:lnSpc>
              <a:spcBef>
                <a:spcPct val="50000"/>
              </a:spcBef>
              <a:buClrTx/>
              <a:buSzTx/>
              <a:buFontTx/>
              <a:buNone/>
            </a:pPr>
            <a:r>
              <a:rPr kumimoji="1" lang="en-US" altLang="zh-CN" b="1" dirty="0">
                <a:latin typeface="+mn-lt"/>
                <a:ea typeface="+mn-ea"/>
                <a:cs typeface="+mn-ea"/>
                <a:sym typeface="+mn-lt"/>
              </a:rPr>
              <a:t>        </a:t>
            </a:r>
            <a:r>
              <a:rPr kumimoji="1" lang="zh-CN" altLang="en-US" b="1" dirty="0">
                <a:latin typeface="+mn-lt"/>
                <a:ea typeface="+mn-ea"/>
                <a:cs typeface="+mn-ea"/>
                <a:sym typeface="+mn-lt"/>
              </a:rPr>
              <a:t>在</a:t>
            </a:r>
            <a:r>
              <a:rPr kumimoji="1" lang="en-US" altLang="zh-CN" b="1" dirty="0">
                <a:latin typeface="+mn-lt"/>
                <a:ea typeface="+mn-ea"/>
                <a:cs typeface="+mn-ea"/>
                <a:sym typeface="+mn-lt"/>
              </a:rPr>
              <a:t>GSM</a:t>
            </a:r>
            <a:r>
              <a:rPr kumimoji="1" lang="zh-CN" altLang="en-US" b="1" dirty="0">
                <a:latin typeface="+mn-lt"/>
                <a:ea typeface="+mn-ea"/>
                <a:cs typeface="+mn-ea"/>
                <a:sym typeface="+mn-lt"/>
              </a:rPr>
              <a:t>中，基本的无线资源单位是一个时隙</a:t>
            </a:r>
            <a:r>
              <a:rPr kumimoji="1" lang="en-US" altLang="zh-CN" b="1" dirty="0">
                <a:latin typeface="+mn-lt"/>
                <a:ea typeface="+mn-ea"/>
                <a:cs typeface="+mn-ea"/>
                <a:sym typeface="+mn-lt"/>
              </a:rPr>
              <a:t>(Slot)</a:t>
            </a:r>
            <a:r>
              <a:rPr kumimoji="1" lang="zh-CN" altLang="en-US" b="1" dirty="0">
                <a:latin typeface="+mn-lt"/>
                <a:ea typeface="+mn-ea"/>
                <a:cs typeface="+mn-ea"/>
                <a:sym typeface="+mn-lt"/>
              </a:rPr>
              <a:t>，每个时隙含</a:t>
            </a:r>
            <a:r>
              <a:rPr kumimoji="1" lang="en-US" altLang="zh-CN" b="1" dirty="0">
                <a:latin typeface="+mn-lt"/>
                <a:ea typeface="+mn-ea"/>
                <a:cs typeface="+mn-ea"/>
                <a:sym typeface="+mn-lt"/>
              </a:rPr>
              <a:t>156.25</a:t>
            </a:r>
            <a:r>
              <a:rPr kumimoji="1" lang="zh-CN" altLang="en-US" b="1" dirty="0">
                <a:latin typeface="+mn-lt"/>
                <a:ea typeface="+mn-ea"/>
                <a:cs typeface="+mn-ea"/>
                <a:sym typeface="+mn-lt"/>
              </a:rPr>
              <a:t>个码元，占</a:t>
            </a:r>
            <a:r>
              <a:rPr kumimoji="1" lang="en-US" altLang="zh-CN" b="1" dirty="0">
                <a:latin typeface="+mn-lt"/>
                <a:ea typeface="+mn-ea"/>
                <a:cs typeface="+mn-ea"/>
                <a:sym typeface="+mn-lt"/>
              </a:rPr>
              <a:t>576.9 </a:t>
            </a:r>
            <a:r>
              <a:rPr kumimoji="1" lang="en-US" altLang="zh-CN" b="1" dirty="0" err="1">
                <a:latin typeface="+mn-lt"/>
                <a:ea typeface="+mn-ea"/>
                <a:cs typeface="+mn-ea"/>
                <a:sym typeface="+mn-lt"/>
              </a:rPr>
              <a:t>μs</a:t>
            </a:r>
            <a:r>
              <a:rPr kumimoji="1" lang="zh-CN" altLang="en-US" b="1" dirty="0">
                <a:latin typeface="+mn-lt"/>
                <a:ea typeface="+mn-ea"/>
                <a:cs typeface="+mn-ea"/>
                <a:sym typeface="+mn-lt"/>
              </a:rPr>
              <a:t>。相当</a:t>
            </a:r>
            <a:r>
              <a:rPr kumimoji="1" lang="en-US" altLang="zh-CN" b="1" dirty="0">
                <a:latin typeface="+mn-lt"/>
                <a:ea typeface="+mn-ea"/>
                <a:cs typeface="+mn-ea"/>
                <a:sym typeface="+mn-lt"/>
              </a:rPr>
              <a:t>1bit</a:t>
            </a:r>
            <a:r>
              <a:rPr kumimoji="1" lang="zh-CN" altLang="en-US" b="1" dirty="0">
                <a:latin typeface="+mn-lt"/>
                <a:ea typeface="+mn-ea"/>
                <a:cs typeface="+mn-ea"/>
                <a:sym typeface="+mn-lt"/>
              </a:rPr>
              <a:t>的持续时间约为</a:t>
            </a:r>
            <a:r>
              <a:rPr kumimoji="1" lang="en-US" altLang="zh-CN" b="1" dirty="0">
                <a:latin typeface="+mn-lt"/>
                <a:ea typeface="+mn-ea"/>
                <a:cs typeface="+mn-ea"/>
                <a:sym typeface="+mn-lt"/>
              </a:rPr>
              <a:t>3.69um</a:t>
            </a:r>
            <a:r>
              <a:rPr kumimoji="1" lang="zh-CN" altLang="en-US" b="1" dirty="0">
                <a:latin typeface="+mn-lt"/>
                <a:ea typeface="+mn-ea"/>
                <a:cs typeface="+mn-ea"/>
                <a:sym typeface="+mn-lt"/>
              </a:rPr>
              <a:t>。在时隙内传送的脉冲串叫“突发”</a:t>
            </a:r>
            <a:r>
              <a:rPr kumimoji="1" lang="en-US" altLang="zh-CN" b="1" dirty="0">
                <a:latin typeface="+mn-lt"/>
                <a:ea typeface="+mn-ea"/>
                <a:cs typeface="+mn-ea"/>
                <a:sym typeface="+mn-lt"/>
              </a:rPr>
              <a:t>burst</a:t>
            </a:r>
            <a:br>
              <a:rPr kumimoji="1" lang="en-US" altLang="zh-CN" b="1" dirty="0">
                <a:latin typeface="+mn-lt"/>
                <a:ea typeface="+mn-ea"/>
                <a:cs typeface="+mn-ea"/>
                <a:sym typeface="+mn-lt"/>
              </a:rPr>
            </a:br>
            <a:r>
              <a:rPr kumimoji="1" lang="en-US" altLang="zh-CN" b="1" dirty="0">
                <a:latin typeface="+mn-lt"/>
                <a:ea typeface="+mn-ea"/>
                <a:cs typeface="+mn-ea"/>
                <a:sym typeface="+mn-lt"/>
              </a:rPr>
              <a:t>     </a:t>
            </a:r>
            <a:r>
              <a:rPr kumimoji="1" lang="zh-CN" altLang="en-US" b="1" dirty="0">
                <a:latin typeface="+mn-lt"/>
                <a:ea typeface="+mn-ea"/>
                <a:cs typeface="+mn-ea"/>
                <a:sym typeface="+mn-lt"/>
              </a:rPr>
              <a:t>每一个</a:t>
            </a:r>
            <a:r>
              <a:rPr kumimoji="1" lang="en-US" altLang="zh-CN" b="1" dirty="0">
                <a:latin typeface="+mn-lt"/>
                <a:ea typeface="+mn-ea"/>
                <a:cs typeface="+mn-ea"/>
                <a:sym typeface="+mn-lt"/>
              </a:rPr>
              <a:t>TDMA</a:t>
            </a:r>
            <a:r>
              <a:rPr kumimoji="1" lang="zh-CN" altLang="en-US" b="1" dirty="0">
                <a:latin typeface="+mn-lt"/>
                <a:ea typeface="+mn-ea"/>
                <a:cs typeface="+mn-ea"/>
                <a:sym typeface="+mn-lt"/>
              </a:rPr>
              <a:t>基本帧</a:t>
            </a:r>
            <a:r>
              <a:rPr kumimoji="1" lang="en-US" altLang="zh-CN" b="1" dirty="0">
                <a:latin typeface="+mn-lt"/>
                <a:ea typeface="+mn-ea"/>
                <a:cs typeface="+mn-ea"/>
                <a:sym typeface="+mn-lt"/>
              </a:rPr>
              <a:t>(Frame)</a:t>
            </a:r>
            <a:r>
              <a:rPr kumimoji="1" lang="zh-CN" altLang="en-US" b="1" dirty="0">
                <a:latin typeface="+mn-lt"/>
                <a:ea typeface="+mn-ea"/>
                <a:cs typeface="+mn-ea"/>
                <a:sym typeface="+mn-lt"/>
              </a:rPr>
              <a:t>含</a:t>
            </a:r>
            <a:r>
              <a:rPr kumimoji="1" lang="en-US" altLang="zh-CN" b="1" dirty="0">
                <a:latin typeface="+mn-lt"/>
                <a:ea typeface="+mn-ea"/>
                <a:cs typeface="+mn-ea"/>
                <a:sym typeface="+mn-lt"/>
              </a:rPr>
              <a:t>8</a:t>
            </a:r>
            <a:r>
              <a:rPr kumimoji="1" lang="zh-CN" altLang="en-US" b="1" dirty="0">
                <a:latin typeface="+mn-lt"/>
                <a:ea typeface="+mn-ea"/>
                <a:cs typeface="+mn-ea"/>
                <a:sym typeface="+mn-lt"/>
              </a:rPr>
              <a:t>个时隙，共占</a:t>
            </a:r>
            <a:r>
              <a:rPr kumimoji="1" lang="en-US" altLang="zh-CN" b="1" dirty="0">
                <a:latin typeface="+mn-lt"/>
                <a:ea typeface="+mn-ea"/>
                <a:cs typeface="+mn-ea"/>
                <a:sym typeface="+mn-lt"/>
              </a:rPr>
              <a:t>4.615 </a:t>
            </a:r>
            <a:r>
              <a:rPr kumimoji="1" lang="en-US" altLang="zh-CN" b="1" dirty="0" err="1">
                <a:latin typeface="+mn-lt"/>
                <a:ea typeface="+mn-ea"/>
                <a:cs typeface="+mn-ea"/>
                <a:sym typeface="+mn-lt"/>
              </a:rPr>
              <a:t>ms</a:t>
            </a:r>
            <a:r>
              <a:rPr kumimoji="1" lang="zh-CN" altLang="en-US" b="1" dirty="0">
                <a:latin typeface="+mn-lt"/>
                <a:ea typeface="+mn-ea"/>
                <a:cs typeface="+mn-ea"/>
                <a:sym typeface="+mn-lt"/>
              </a:rPr>
              <a:t>。</a:t>
            </a:r>
          </a:p>
          <a:p>
            <a:pPr eaLnBrk="1" hangingPunct="1">
              <a:lnSpc>
                <a:spcPct val="130000"/>
              </a:lnSpc>
              <a:spcBef>
                <a:spcPct val="50000"/>
              </a:spcBef>
              <a:buClrTx/>
              <a:buSzTx/>
              <a:buFontTx/>
              <a:buNone/>
            </a:pPr>
            <a:r>
              <a:rPr kumimoji="1" lang="zh-CN" altLang="en-US" b="1" dirty="0">
                <a:latin typeface="+mn-lt"/>
                <a:ea typeface="+mn-ea"/>
                <a:cs typeface="+mn-ea"/>
                <a:sym typeface="+mn-lt"/>
              </a:rPr>
              <a:t>      多个</a:t>
            </a:r>
            <a:r>
              <a:rPr kumimoji="1" lang="en-US" altLang="zh-CN" b="1" dirty="0">
                <a:latin typeface="+mn-lt"/>
                <a:ea typeface="+mn-ea"/>
                <a:cs typeface="+mn-ea"/>
                <a:sym typeface="+mn-lt"/>
              </a:rPr>
              <a:t>TDMA</a:t>
            </a:r>
            <a:r>
              <a:rPr kumimoji="1" lang="zh-CN" altLang="en-US" b="1" dirty="0">
                <a:latin typeface="+mn-lt"/>
                <a:ea typeface="+mn-ea"/>
                <a:cs typeface="+mn-ea"/>
                <a:sym typeface="+mn-lt"/>
              </a:rPr>
              <a:t>基本帧构成复帧</a:t>
            </a:r>
            <a:r>
              <a:rPr kumimoji="1" lang="en-US" altLang="zh-CN" b="1" dirty="0">
                <a:latin typeface="+mn-lt"/>
                <a:ea typeface="+mn-ea"/>
                <a:cs typeface="+mn-ea"/>
                <a:sym typeface="+mn-lt"/>
              </a:rPr>
              <a:t>(</a:t>
            </a:r>
            <a:r>
              <a:rPr kumimoji="1" lang="en-US" altLang="zh-CN" b="1" dirty="0" err="1">
                <a:latin typeface="+mn-lt"/>
                <a:ea typeface="+mn-ea"/>
                <a:cs typeface="+mn-ea"/>
                <a:sym typeface="+mn-lt"/>
              </a:rPr>
              <a:t>Multiframe</a:t>
            </a:r>
            <a:r>
              <a:rPr kumimoji="1" lang="en-US" altLang="zh-CN" b="1" dirty="0">
                <a:latin typeface="+mn-lt"/>
                <a:ea typeface="+mn-ea"/>
                <a:cs typeface="+mn-ea"/>
                <a:sym typeface="+mn-lt"/>
              </a:rPr>
              <a:t>)</a:t>
            </a:r>
            <a:r>
              <a:rPr kumimoji="1" lang="zh-CN" altLang="en-US" b="1" dirty="0">
                <a:latin typeface="+mn-lt"/>
                <a:ea typeface="+mn-ea"/>
                <a:cs typeface="+mn-ea"/>
                <a:sym typeface="+mn-lt"/>
              </a:rPr>
              <a:t>，其结构有如下两种：</a:t>
            </a:r>
          </a:p>
          <a:p>
            <a:pPr eaLnBrk="1" hangingPunct="1">
              <a:lnSpc>
                <a:spcPct val="130000"/>
              </a:lnSpc>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(1)  26-</a:t>
            </a:r>
            <a:r>
              <a:rPr kumimoji="1" lang="zh-CN" altLang="en-US" b="1" dirty="0">
                <a:latin typeface="+mn-lt"/>
                <a:ea typeface="+mn-ea"/>
                <a:cs typeface="+mn-ea"/>
                <a:sym typeface="+mn-lt"/>
              </a:rPr>
              <a:t>帧的复帧，即含</a:t>
            </a:r>
            <a:r>
              <a:rPr kumimoji="1" lang="en-US" altLang="zh-CN" b="1" dirty="0">
                <a:latin typeface="+mn-lt"/>
                <a:ea typeface="+mn-ea"/>
                <a:cs typeface="+mn-ea"/>
                <a:sym typeface="+mn-lt"/>
              </a:rPr>
              <a:t>26</a:t>
            </a:r>
            <a:r>
              <a:rPr kumimoji="1" lang="zh-CN" altLang="en-US" b="1" dirty="0">
                <a:latin typeface="+mn-lt"/>
                <a:ea typeface="+mn-ea"/>
                <a:cs typeface="+mn-ea"/>
                <a:sym typeface="+mn-lt"/>
              </a:rPr>
              <a:t>帧的复帧，其周期为</a:t>
            </a:r>
            <a:r>
              <a:rPr kumimoji="1" lang="en-US" altLang="zh-CN" b="1" dirty="0">
                <a:latin typeface="+mn-lt"/>
                <a:ea typeface="+mn-ea"/>
                <a:cs typeface="+mn-ea"/>
                <a:sym typeface="+mn-lt"/>
              </a:rPr>
              <a:t>120 </a:t>
            </a:r>
            <a:r>
              <a:rPr kumimoji="1" lang="en-US" altLang="zh-CN" b="1" dirty="0" err="1">
                <a:latin typeface="+mn-lt"/>
                <a:ea typeface="+mn-ea"/>
                <a:cs typeface="+mn-ea"/>
                <a:sym typeface="+mn-lt"/>
              </a:rPr>
              <a:t>ms</a:t>
            </a:r>
            <a:r>
              <a:rPr kumimoji="1" lang="zh-CN" altLang="en-US" b="1" dirty="0">
                <a:latin typeface="+mn-lt"/>
                <a:ea typeface="+mn-ea"/>
                <a:cs typeface="+mn-ea"/>
                <a:sym typeface="+mn-lt"/>
              </a:rPr>
              <a:t>，这种复帧主要用于承载</a:t>
            </a:r>
            <a:r>
              <a:rPr kumimoji="1" lang="en-US" altLang="zh-CN" b="1" dirty="0">
                <a:latin typeface="+mn-lt"/>
                <a:ea typeface="+mn-ea"/>
                <a:cs typeface="+mn-ea"/>
                <a:sym typeface="+mn-lt"/>
              </a:rPr>
              <a:t>TCH</a:t>
            </a:r>
            <a:r>
              <a:rPr kumimoji="1" lang="zh-CN" altLang="en-US" b="1" dirty="0">
                <a:latin typeface="+mn-lt"/>
                <a:ea typeface="+mn-ea"/>
                <a:cs typeface="+mn-ea"/>
                <a:sym typeface="+mn-lt"/>
              </a:rPr>
              <a:t>业务信道、</a:t>
            </a:r>
            <a:r>
              <a:rPr kumimoji="1" lang="en-US" altLang="zh-CN" b="1" dirty="0">
                <a:latin typeface="+mn-lt"/>
                <a:ea typeface="+mn-ea"/>
                <a:cs typeface="+mn-ea"/>
                <a:sym typeface="+mn-lt"/>
              </a:rPr>
              <a:t>SACCH</a:t>
            </a:r>
            <a:r>
              <a:rPr kumimoji="1" lang="zh-CN" altLang="en-US" b="1" dirty="0">
                <a:latin typeface="+mn-lt"/>
                <a:ea typeface="+mn-ea"/>
                <a:cs typeface="+mn-ea"/>
                <a:sym typeface="+mn-lt"/>
              </a:rPr>
              <a:t>、</a:t>
            </a:r>
            <a:r>
              <a:rPr kumimoji="1" lang="en-US" altLang="zh-CN" b="1" dirty="0">
                <a:latin typeface="+mn-lt"/>
                <a:ea typeface="+mn-ea"/>
                <a:cs typeface="+mn-ea"/>
                <a:sym typeface="+mn-lt"/>
              </a:rPr>
              <a:t>FACCH</a:t>
            </a:r>
            <a:r>
              <a:rPr kumimoji="1" lang="zh-CN" altLang="en-US" b="1" dirty="0">
                <a:latin typeface="+mn-lt"/>
                <a:ea typeface="+mn-ea"/>
                <a:cs typeface="+mn-ea"/>
                <a:sym typeface="+mn-lt"/>
              </a:rPr>
              <a:t>。</a:t>
            </a:r>
          </a:p>
          <a:p>
            <a:pPr eaLnBrk="1" hangingPunct="1">
              <a:lnSpc>
                <a:spcPct val="130000"/>
              </a:lnSpc>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(2)  51-</a:t>
            </a:r>
            <a:r>
              <a:rPr kumimoji="1" lang="zh-CN" altLang="en-US" b="1" dirty="0">
                <a:latin typeface="+mn-lt"/>
                <a:ea typeface="+mn-ea"/>
                <a:cs typeface="+mn-ea"/>
                <a:sym typeface="+mn-lt"/>
              </a:rPr>
              <a:t>帧的复帧，即含</a:t>
            </a:r>
            <a:r>
              <a:rPr kumimoji="1" lang="en-US" altLang="zh-CN" b="1" dirty="0">
                <a:latin typeface="+mn-lt"/>
                <a:ea typeface="+mn-ea"/>
                <a:cs typeface="+mn-ea"/>
                <a:sym typeface="+mn-lt"/>
              </a:rPr>
              <a:t>51</a:t>
            </a:r>
            <a:r>
              <a:rPr kumimoji="1" lang="zh-CN" altLang="en-US" b="1" dirty="0">
                <a:latin typeface="+mn-lt"/>
                <a:ea typeface="+mn-ea"/>
                <a:cs typeface="+mn-ea"/>
                <a:sym typeface="+mn-lt"/>
              </a:rPr>
              <a:t>帧的复帧，其周期为</a:t>
            </a:r>
            <a:r>
              <a:rPr kumimoji="1" lang="en-US" altLang="zh-CN" b="1" dirty="0">
                <a:latin typeface="+mn-lt"/>
                <a:ea typeface="+mn-ea"/>
                <a:cs typeface="+mn-ea"/>
                <a:sym typeface="+mn-lt"/>
              </a:rPr>
              <a:t>235.385 </a:t>
            </a:r>
            <a:r>
              <a:rPr kumimoji="1" lang="en-US" altLang="zh-CN" b="1" dirty="0" err="1">
                <a:latin typeface="+mn-lt"/>
                <a:ea typeface="+mn-ea"/>
                <a:cs typeface="+mn-ea"/>
                <a:sym typeface="+mn-lt"/>
              </a:rPr>
              <a:t>ms</a:t>
            </a:r>
            <a:r>
              <a:rPr kumimoji="1" lang="zh-CN" altLang="en-US" b="1" dirty="0">
                <a:latin typeface="+mn-lt"/>
                <a:ea typeface="+mn-ea"/>
                <a:cs typeface="+mn-ea"/>
                <a:sym typeface="+mn-lt"/>
              </a:rPr>
              <a:t>，用于承载控制信道、</a:t>
            </a:r>
            <a:r>
              <a:rPr kumimoji="1" lang="en-US" altLang="zh-CN" b="1" dirty="0">
                <a:latin typeface="+mn-lt"/>
                <a:ea typeface="+mn-ea"/>
                <a:cs typeface="+mn-ea"/>
                <a:sym typeface="+mn-lt"/>
              </a:rPr>
              <a:t>BCCH</a:t>
            </a:r>
            <a:r>
              <a:rPr kumimoji="1" lang="zh-CN" altLang="en-US" b="1" dirty="0">
                <a:latin typeface="+mn-lt"/>
                <a:ea typeface="+mn-ea"/>
                <a:cs typeface="+mn-ea"/>
                <a:sym typeface="+mn-lt"/>
              </a:rPr>
              <a:t>、</a:t>
            </a:r>
            <a:r>
              <a:rPr kumimoji="1" lang="en-US" altLang="zh-CN" b="1" dirty="0">
                <a:latin typeface="+mn-lt"/>
                <a:ea typeface="+mn-ea"/>
                <a:cs typeface="+mn-ea"/>
                <a:sym typeface="+mn-lt"/>
              </a:rPr>
              <a:t>CCCH</a:t>
            </a:r>
            <a:r>
              <a:rPr kumimoji="1" lang="zh-CN" altLang="en-US" b="1" dirty="0">
                <a:latin typeface="+mn-lt"/>
                <a:ea typeface="+mn-ea"/>
                <a:cs typeface="+mn-ea"/>
                <a:sym typeface="+mn-lt"/>
              </a:rPr>
              <a:t>和</a:t>
            </a:r>
            <a:r>
              <a:rPr kumimoji="1" lang="en-US" altLang="zh-CN" b="1" dirty="0">
                <a:latin typeface="+mn-lt"/>
                <a:ea typeface="+mn-ea"/>
                <a:cs typeface="+mn-ea"/>
                <a:sym typeface="+mn-lt"/>
              </a:rPr>
              <a:t>DCCH</a:t>
            </a:r>
            <a:r>
              <a:rPr kumimoji="1" lang="zh-CN" altLang="en-US" b="1" dirty="0">
                <a:latin typeface="+mn-lt"/>
                <a:ea typeface="+mn-ea"/>
                <a:cs typeface="+mn-ea"/>
                <a:sym typeface="+mn-lt"/>
              </a:rPr>
              <a:t>等。     </a:t>
            </a:r>
          </a:p>
        </p:txBody>
      </p:sp>
    </p:spTree>
  </p:cSld>
  <p:clrMapOvr>
    <a:masterClrMapping/>
  </p:clrMapOvr>
  <p:transition>
    <p:zoom dir="in"/>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323528" y="1196752"/>
            <a:ext cx="85344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50000"/>
              </a:lnSpc>
              <a:spcBef>
                <a:spcPct val="50000"/>
              </a:spcBef>
              <a:buClrTx/>
              <a:buSzTx/>
              <a:buFontTx/>
              <a:buNone/>
            </a:pPr>
            <a:r>
              <a:rPr kumimoji="1" lang="en-US" altLang="zh-CN" b="1" dirty="0">
                <a:latin typeface="+mn-lt"/>
                <a:ea typeface="+mn-ea"/>
                <a:cs typeface="+mn-ea"/>
                <a:sym typeface="+mn-lt"/>
              </a:rPr>
              <a:t>         </a:t>
            </a:r>
            <a:r>
              <a:rPr kumimoji="1" lang="zh-CN" altLang="en-US" b="1" dirty="0">
                <a:latin typeface="+mn-lt"/>
                <a:ea typeface="+mn-ea"/>
                <a:cs typeface="+mn-ea"/>
                <a:sym typeface="+mn-lt"/>
              </a:rPr>
              <a:t>多个复帧又构成超帧</a:t>
            </a:r>
            <a:r>
              <a:rPr kumimoji="1" lang="en-US" altLang="zh-CN" b="1" dirty="0">
                <a:latin typeface="+mn-lt"/>
                <a:ea typeface="+mn-ea"/>
                <a:cs typeface="+mn-ea"/>
                <a:sym typeface="+mn-lt"/>
              </a:rPr>
              <a:t>(Super Frame)</a:t>
            </a:r>
            <a:r>
              <a:rPr kumimoji="1" lang="zh-CN" altLang="en-US" b="1" dirty="0">
                <a:latin typeface="+mn-lt"/>
                <a:ea typeface="+mn-ea"/>
                <a:cs typeface="+mn-ea"/>
                <a:sym typeface="+mn-lt"/>
              </a:rPr>
              <a:t>，它是一个连贯的 </a:t>
            </a:r>
            <a:r>
              <a:rPr kumimoji="1" lang="en-US" altLang="zh-CN" b="1" dirty="0">
                <a:latin typeface="+mn-lt"/>
                <a:ea typeface="+mn-ea"/>
                <a:cs typeface="+mn-ea"/>
                <a:sym typeface="+mn-lt"/>
              </a:rPr>
              <a:t>51×26TDMA</a:t>
            </a:r>
            <a:r>
              <a:rPr kumimoji="1" lang="zh-CN" altLang="en-US" b="1" dirty="0">
                <a:latin typeface="+mn-lt"/>
                <a:ea typeface="+mn-ea"/>
                <a:cs typeface="+mn-ea"/>
                <a:sym typeface="+mn-lt"/>
              </a:rPr>
              <a:t>帧，即一个超帧可以是包括</a:t>
            </a:r>
            <a:r>
              <a:rPr kumimoji="1" lang="en-US" altLang="zh-CN" b="1" dirty="0">
                <a:latin typeface="+mn-lt"/>
                <a:ea typeface="+mn-ea"/>
                <a:cs typeface="+mn-ea"/>
                <a:sym typeface="+mn-lt"/>
              </a:rPr>
              <a:t>51</a:t>
            </a:r>
            <a:r>
              <a:rPr kumimoji="1" lang="zh-CN" altLang="en-US" b="1" dirty="0">
                <a:latin typeface="+mn-lt"/>
                <a:ea typeface="+mn-ea"/>
                <a:cs typeface="+mn-ea"/>
                <a:sym typeface="+mn-lt"/>
              </a:rPr>
              <a:t>个</a:t>
            </a:r>
            <a:r>
              <a:rPr kumimoji="1" lang="en-US" altLang="zh-CN" b="1" dirty="0">
                <a:latin typeface="+mn-lt"/>
                <a:ea typeface="+mn-ea"/>
                <a:cs typeface="+mn-ea"/>
                <a:sym typeface="+mn-lt"/>
              </a:rPr>
              <a:t>26-</a:t>
            </a:r>
            <a:r>
              <a:rPr kumimoji="1" lang="zh-CN" altLang="en-US" b="1" dirty="0">
                <a:latin typeface="+mn-lt"/>
                <a:ea typeface="+mn-ea"/>
                <a:cs typeface="+mn-ea"/>
                <a:sym typeface="+mn-lt"/>
              </a:rPr>
              <a:t>帧的复帧，也可以是包括</a:t>
            </a:r>
            <a:r>
              <a:rPr kumimoji="1" lang="en-US" altLang="zh-CN" b="1" dirty="0">
                <a:latin typeface="+mn-lt"/>
                <a:ea typeface="+mn-ea"/>
                <a:cs typeface="+mn-ea"/>
                <a:sym typeface="+mn-lt"/>
              </a:rPr>
              <a:t>26</a:t>
            </a:r>
            <a:r>
              <a:rPr kumimoji="1" lang="zh-CN" altLang="en-US" b="1" dirty="0">
                <a:latin typeface="+mn-lt"/>
                <a:ea typeface="+mn-ea"/>
                <a:cs typeface="+mn-ea"/>
                <a:sym typeface="+mn-lt"/>
              </a:rPr>
              <a:t>个</a:t>
            </a:r>
            <a:r>
              <a:rPr kumimoji="1" lang="en-US" altLang="zh-CN" b="1" dirty="0">
                <a:latin typeface="+mn-lt"/>
                <a:ea typeface="+mn-ea"/>
                <a:cs typeface="+mn-ea"/>
                <a:sym typeface="+mn-lt"/>
              </a:rPr>
              <a:t>51-</a:t>
            </a:r>
            <a:r>
              <a:rPr kumimoji="1" lang="zh-CN" altLang="en-US" b="1" dirty="0">
                <a:latin typeface="+mn-lt"/>
                <a:ea typeface="+mn-ea"/>
                <a:cs typeface="+mn-ea"/>
                <a:sym typeface="+mn-lt"/>
              </a:rPr>
              <a:t>帧的复帧。超帧的周期均为</a:t>
            </a:r>
            <a:r>
              <a:rPr kumimoji="1" lang="en-US" altLang="zh-CN" b="1" dirty="0">
                <a:latin typeface="+mn-lt"/>
                <a:ea typeface="+mn-ea"/>
                <a:cs typeface="+mn-ea"/>
                <a:sym typeface="+mn-lt"/>
              </a:rPr>
              <a:t>1326</a:t>
            </a:r>
            <a:r>
              <a:rPr kumimoji="1" lang="zh-CN" altLang="en-US" b="1" dirty="0">
                <a:latin typeface="+mn-lt"/>
                <a:ea typeface="+mn-ea"/>
                <a:cs typeface="+mn-ea"/>
                <a:sym typeface="+mn-lt"/>
              </a:rPr>
              <a:t>个</a:t>
            </a:r>
            <a:r>
              <a:rPr kumimoji="1" lang="en-US" altLang="zh-CN" b="1" dirty="0">
                <a:latin typeface="+mn-lt"/>
                <a:ea typeface="+mn-ea"/>
                <a:cs typeface="+mn-ea"/>
                <a:sym typeface="+mn-lt"/>
              </a:rPr>
              <a:t>TDMA</a:t>
            </a:r>
            <a:r>
              <a:rPr kumimoji="1" lang="zh-CN" altLang="en-US" b="1" dirty="0">
                <a:latin typeface="+mn-lt"/>
                <a:ea typeface="+mn-ea"/>
                <a:cs typeface="+mn-ea"/>
                <a:sym typeface="+mn-lt"/>
              </a:rPr>
              <a:t>帧，即 </a:t>
            </a:r>
            <a:r>
              <a:rPr kumimoji="1" lang="en-US" altLang="zh-CN" b="1" dirty="0">
                <a:latin typeface="+mn-lt"/>
                <a:ea typeface="+mn-ea"/>
                <a:cs typeface="+mn-ea"/>
                <a:sym typeface="+mn-lt"/>
              </a:rPr>
              <a:t>6.12</a:t>
            </a:r>
            <a:r>
              <a:rPr kumimoji="1" lang="zh-CN" altLang="en-US" b="1" dirty="0">
                <a:latin typeface="+mn-lt"/>
                <a:ea typeface="+mn-ea"/>
                <a:cs typeface="+mn-ea"/>
                <a:sym typeface="+mn-lt"/>
              </a:rPr>
              <a:t>秒。</a:t>
            </a:r>
          </a:p>
          <a:p>
            <a:pPr eaLnBrk="1" hangingPunct="1">
              <a:lnSpc>
                <a:spcPct val="150000"/>
              </a:lnSpc>
              <a:spcBef>
                <a:spcPct val="50000"/>
              </a:spcBef>
              <a:buClrTx/>
              <a:buSzTx/>
              <a:buFontTx/>
              <a:buNone/>
            </a:pPr>
            <a:r>
              <a:rPr kumimoji="1" lang="zh-CN" altLang="en-US" b="1" dirty="0">
                <a:latin typeface="+mn-lt"/>
                <a:ea typeface="+mn-ea"/>
                <a:cs typeface="+mn-ea"/>
                <a:sym typeface="+mn-lt"/>
              </a:rPr>
              <a:t>        多个超帧构成超高帧</a:t>
            </a:r>
            <a:r>
              <a:rPr kumimoji="1" lang="en-US" altLang="zh-CN" b="1" dirty="0">
                <a:latin typeface="+mn-lt"/>
                <a:ea typeface="+mn-ea"/>
                <a:cs typeface="+mn-ea"/>
                <a:sym typeface="+mn-lt"/>
              </a:rPr>
              <a:t>(Hyper Frame)</a:t>
            </a:r>
            <a:r>
              <a:rPr kumimoji="1" lang="zh-CN" altLang="en-US" b="1" dirty="0">
                <a:latin typeface="+mn-lt"/>
                <a:ea typeface="+mn-ea"/>
                <a:cs typeface="+mn-ea"/>
                <a:sym typeface="+mn-lt"/>
              </a:rPr>
              <a:t>。它是帧结构最长的重复周期，包括 </a:t>
            </a:r>
            <a:r>
              <a:rPr kumimoji="1" lang="en-US" altLang="zh-CN" b="1" dirty="0">
                <a:latin typeface="+mn-lt"/>
                <a:ea typeface="+mn-ea"/>
                <a:cs typeface="+mn-ea"/>
                <a:sym typeface="+mn-lt"/>
              </a:rPr>
              <a:t>2048</a:t>
            </a:r>
            <a:r>
              <a:rPr kumimoji="1" lang="zh-CN" altLang="en-US" b="1" dirty="0">
                <a:latin typeface="+mn-lt"/>
                <a:ea typeface="+mn-ea"/>
                <a:cs typeface="+mn-ea"/>
                <a:sym typeface="+mn-lt"/>
              </a:rPr>
              <a:t>个超帧，周期为</a:t>
            </a:r>
            <a:r>
              <a:rPr kumimoji="1" lang="en-US" altLang="zh-CN" b="1" dirty="0">
                <a:latin typeface="+mn-lt"/>
                <a:ea typeface="+mn-ea"/>
                <a:cs typeface="+mn-ea"/>
                <a:sym typeface="+mn-lt"/>
              </a:rPr>
              <a:t>12 533.76</a:t>
            </a:r>
            <a:r>
              <a:rPr kumimoji="1" lang="zh-CN" altLang="en-US" b="1" dirty="0">
                <a:latin typeface="+mn-lt"/>
                <a:ea typeface="+mn-ea"/>
                <a:cs typeface="+mn-ea"/>
                <a:sym typeface="+mn-lt"/>
              </a:rPr>
              <a:t>秒，即</a:t>
            </a:r>
            <a:r>
              <a:rPr kumimoji="1" lang="en-US" altLang="zh-CN" b="1" dirty="0">
                <a:latin typeface="+mn-lt"/>
                <a:ea typeface="+mn-ea"/>
                <a:cs typeface="+mn-ea"/>
                <a:sym typeface="+mn-lt"/>
              </a:rPr>
              <a:t>3</a:t>
            </a:r>
            <a:r>
              <a:rPr kumimoji="1" lang="zh-CN" altLang="en-US" b="1" dirty="0">
                <a:latin typeface="+mn-lt"/>
                <a:ea typeface="+mn-ea"/>
                <a:cs typeface="+mn-ea"/>
                <a:sym typeface="+mn-lt"/>
              </a:rPr>
              <a:t>小时</a:t>
            </a:r>
            <a:r>
              <a:rPr kumimoji="1" lang="en-US" altLang="zh-CN" b="1" dirty="0">
                <a:latin typeface="+mn-lt"/>
                <a:ea typeface="+mn-ea"/>
                <a:cs typeface="+mn-ea"/>
                <a:sym typeface="+mn-lt"/>
              </a:rPr>
              <a:t>28</a:t>
            </a:r>
            <a:r>
              <a:rPr kumimoji="1" lang="zh-CN" altLang="en-US" b="1" dirty="0">
                <a:latin typeface="+mn-lt"/>
                <a:ea typeface="+mn-ea"/>
                <a:cs typeface="+mn-ea"/>
                <a:sym typeface="+mn-lt"/>
              </a:rPr>
              <a:t>分</a:t>
            </a:r>
            <a:r>
              <a:rPr kumimoji="1" lang="en-US" altLang="zh-CN" b="1" dirty="0">
                <a:latin typeface="+mn-lt"/>
                <a:ea typeface="+mn-ea"/>
                <a:cs typeface="+mn-ea"/>
                <a:sym typeface="+mn-lt"/>
              </a:rPr>
              <a:t>53</a:t>
            </a:r>
            <a:r>
              <a:rPr kumimoji="1" lang="zh-CN" altLang="en-US" b="1" dirty="0">
                <a:latin typeface="+mn-lt"/>
                <a:ea typeface="+mn-ea"/>
                <a:cs typeface="+mn-ea"/>
                <a:sym typeface="+mn-lt"/>
              </a:rPr>
              <a:t>秒</a:t>
            </a:r>
            <a:r>
              <a:rPr kumimoji="1" lang="en-US" altLang="zh-CN" b="1" dirty="0">
                <a:latin typeface="+mn-lt"/>
                <a:ea typeface="+mn-ea"/>
                <a:cs typeface="+mn-ea"/>
                <a:sym typeface="+mn-lt"/>
              </a:rPr>
              <a:t>760</a:t>
            </a:r>
            <a:r>
              <a:rPr kumimoji="1" lang="zh-CN" altLang="en-US" b="1" dirty="0">
                <a:latin typeface="+mn-lt"/>
                <a:ea typeface="+mn-ea"/>
                <a:cs typeface="+mn-ea"/>
                <a:sym typeface="+mn-lt"/>
              </a:rPr>
              <a:t>毫秒。用于加密的话音和数据</a:t>
            </a:r>
            <a:r>
              <a:rPr kumimoji="1" lang="en-US" altLang="zh-CN" b="1" dirty="0">
                <a:latin typeface="+mn-lt"/>
                <a:ea typeface="+mn-ea"/>
                <a:cs typeface="+mn-ea"/>
                <a:sym typeface="+mn-lt"/>
              </a:rPr>
              <a:t>.</a:t>
            </a:r>
          </a:p>
        </p:txBody>
      </p:sp>
    </p:spTree>
  </p:cSld>
  <p:clrMapOvr>
    <a:masterClrMapping/>
  </p:clrMapOvr>
  <p:transition>
    <p:zoom dir="in"/>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179512" y="620688"/>
            <a:ext cx="8686800" cy="4191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30000"/>
              </a:lnSpc>
              <a:spcBef>
                <a:spcPct val="50000"/>
              </a:spcBef>
              <a:buClrTx/>
              <a:buSzTx/>
              <a:buFontTx/>
              <a:buNone/>
            </a:pPr>
            <a:r>
              <a:rPr kumimoji="1" lang="en-US" altLang="zh-CN" b="1" dirty="0">
                <a:latin typeface="+mn-lt"/>
                <a:ea typeface="+mn-ea"/>
                <a:cs typeface="+mn-ea"/>
                <a:sym typeface="+mn-lt"/>
              </a:rPr>
              <a:t>6.3.4  </a:t>
            </a:r>
            <a:r>
              <a:rPr kumimoji="1" lang="zh-CN" altLang="en-US" b="1" dirty="0">
                <a:latin typeface="+mn-lt"/>
                <a:ea typeface="+mn-ea"/>
                <a:cs typeface="+mn-ea"/>
                <a:sym typeface="+mn-lt"/>
              </a:rPr>
              <a:t>呼叫接续与移动性管理</a:t>
            </a:r>
          </a:p>
          <a:p>
            <a:pPr eaLnBrk="1" hangingPunct="1">
              <a:lnSpc>
                <a:spcPct val="130000"/>
              </a:lnSpc>
              <a:spcBef>
                <a:spcPct val="50000"/>
              </a:spcBef>
              <a:buClrTx/>
              <a:buSzTx/>
              <a:buFontTx/>
              <a:buNone/>
            </a:pPr>
            <a:r>
              <a:rPr kumimoji="1" lang="zh-CN" altLang="en-US" b="1" dirty="0">
                <a:latin typeface="+mn-lt"/>
                <a:ea typeface="+mn-ea"/>
                <a:cs typeface="+mn-ea"/>
                <a:sym typeface="+mn-lt"/>
              </a:rPr>
              <a:t>        与固定网一样，移动通信网最基本的作用是给网中任意用户之间提供通信链路，即</a:t>
            </a:r>
            <a:r>
              <a:rPr kumimoji="1" lang="zh-CN" altLang="en-US" b="1" dirty="0">
                <a:solidFill>
                  <a:srgbClr val="FF0000"/>
                </a:solidFill>
                <a:latin typeface="+mn-lt"/>
                <a:ea typeface="+mn-ea"/>
                <a:cs typeface="+mn-ea"/>
                <a:sym typeface="+mn-lt"/>
              </a:rPr>
              <a:t>呼叫接续</a:t>
            </a:r>
            <a:r>
              <a:rPr kumimoji="1" lang="zh-CN" altLang="en-US" b="1" dirty="0">
                <a:latin typeface="+mn-lt"/>
                <a:ea typeface="+mn-ea"/>
                <a:cs typeface="+mn-ea"/>
                <a:sym typeface="+mn-lt"/>
              </a:rPr>
              <a:t>。但与固定网不同的是用户的移动性，要进行</a:t>
            </a:r>
            <a:r>
              <a:rPr kumimoji="1" lang="zh-CN" altLang="en-US" b="1" dirty="0">
                <a:solidFill>
                  <a:srgbClr val="FF0000"/>
                </a:solidFill>
                <a:latin typeface="+mn-lt"/>
                <a:ea typeface="+mn-ea"/>
                <a:cs typeface="+mn-ea"/>
                <a:sym typeface="+mn-lt"/>
              </a:rPr>
              <a:t>移动性管理</a:t>
            </a:r>
            <a:r>
              <a:rPr kumimoji="1" lang="zh-CN" altLang="en-US" b="1" dirty="0">
                <a:solidFill>
                  <a:schemeClr val="accent2"/>
                </a:solidFill>
                <a:latin typeface="+mn-lt"/>
                <a:ea typeface="+mn-ea"/>
                <a:cs typeface="+mn-ea"/>
                <a:sym typeface="+mn-lt"/>
              </a:rPr>
              <a:t>，</a:t>
            </a:r>
            <a:r>
              <a:rPr kumimoji="1" lang="zh-CN" altLang="en-US" b="1" dirty="0">
                <a:latin typeface="+mn-lt"/>
                <a:ea typeface="+mn-ea"/>
                <a:cs typeface="+mn-ea"/>
                <a:sym typeface="+mn-lt"/>
              </a:rPr>
              <a:t>这是移动通信系统中所特有的。</a:t>
            </a:r>
          </a:p>
          <a:p>
            <a:pPr lvl="1" eaLnBrk="1" hangingPunct="1">
              <a:lnSpc>
                <a:spcPct val="130000"/>
              </a:lnSpc>
              <a:spcBef>
                <a:spcPct val="50000"/>
              </a:spcBef>
              <a:buClrTx/>
              <a:buSzTx/>
              <a:buFontTx/>
              <a:buChar char="•"/>
            </a:pPr>
            <a:r>
              <a:rPr kumimoji="1" lang="zh-CN" altLang="en-US" sz="2400" b="1" dirty="0">
                <a:solidFill>
                  <a:srgbClr val="FF0000"/>
                </a:solidFill>
                <a:latin typeface="+mn-lt"/>
                <a:ea typeface="+mn-ea"/>
                <a:cs typeface="+mn-ea"/>
                <a:sym typeface="+mn-lt"/>
              </a:rPr>
              <a:t>位置登记</a:t>
            </a:r>
          </a:p>
          <a:p>
            <a:pPr lvl="1" eaLnBrk="1" hangingPunct="1">
              <a:lnSpc>
                <a:spcPct val="130000"/>
              </a:lnSpc>
              <a:spcBef>
                <a:spcPct val="50000"/>
              </a:spcBef>
              <a:buClrTx/>
              <a:buSzTx/>
              <a:buFontTx/>
              <a:buChar char="•"/>
            </a:pPr>
            <a:r>
              <a:rPr kumimoji="1" lang="zh-CN" altLang="en-US" sz="2400" b="1" dirty="0">
                <a:solidFill>
                  <a:srgbClr val="FF0000"/>
                </a:solidFill>
                <a:latin typeface="+mn-lt"/>
                <a:ea typeface="+mn-ea"/>
                <a:cs typeface="+mn-ea"/>
                <a:sym typeface="+mn-lt"/>
              </a:rPr>
              <a:t>越区切换</a:t>
            </a:r>
          </a:p>
          <a:p>
            <a:pPr eaLnBrk="1" hangingPunct="1">
              <a:lnSpc>
                <a:spcPct val="130000"/>
              </a:lnSpc>
              <a:spcBef>
                <a:spcPct val="50000"/>
              </a:spcBef>
              <a:buClrTx/>
              <a:buSzTx/>
              <a:buFontTx/>
              <a:buNone/>
            </a:pPr>
            <a:r>
              <a:rPr kumimoji="1" lang="en-US" altLang="zh-CN" b="1" dirty="0">
                <a:latin typeface="+mn-lt"/>
                <a:ea typeface="+mn-ea"/>
                <a:cs typeface="+mn-ea"/>
                <a:sym typeface="+mn-lt"/>
              </a:rPr>
              <a:t>GSM</a:t>
            </a:r>
            <a:r>
              <a:rPr kumimoji="1" lang="zh-CN" altLang="en-US" b="1" dirty="0">
                <a:latin typeface="+mn-lt"/>
                <a:ea typeface="+mn-ea"/>
                <a:cs typeface="+mn-ea"/>
                <a:sym typeface="+mn-lt"/>
              </a:rPr>
              <a:t>系统中典型的呼叫接续、位置登记、越区切换等操作过程。</a:t>
            </a:r>
          </a:p>
        </p:txBody>
      </p:sp>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611560" y="1412776"/>
            <a:ext cx="7772400" cy="5259387"/>
          </a:xfrm>
        </p:spPr>
        <p:txBody>
          <a:bodyPr/>
          <a:lstStyle/>
          <a:p>
            <a:pPr eaLnBrk="1" hangingPunct="1"/>
            <a:r>
              <a:rPr lang="zh-CN" altLang="en-US" sz="2800" b="1" dirty="0">
                <a:cs typeface="+mn-ea"/>
                <a:sym typeface="+mn-lt"/>
              </a:rPr>
              <a:t>目前使用的移动通信系统有：</a:t>
            </a:r>
          </a:p>
          <a:p>
            <a:pPr eaLnBrk="1" hangingPunct="1">
              <a:buFontTx/>
              <a:buNone/>
            </a:pPr>
            <a:r>
              <a:rPr lang="zh-CN" altLang="en-US" sz="2800" b="1" dirty="0">
                <a:cs typeface="+mn-ea"/>
                <a:sym typeface="+mn-lt"/>
              </a:rPr>
              <a:t>             航空航天通信系统</a:t>
            </a:r>
          </a:p>
          <a:p>
            <a:pPr eaLnBrk="1" hangingPunct="1">
              <a:buFontTx/>
              <a:buNone/>
            </a:pPr>
            <a:r>
              <a:rPr lang="zh-CN" altLang="en-US" sz="2800" b="1" dirty="0">
                <a:cs typeface="+mn-ea"/>
                <a:sym typeface="+mn-lt"/>
              </a:rPr>
              <a:t>             航海通信系统</a:t>
            </a:r>
          </a:p>
          <a:p>
            <a:pPr eaLnBrk="1" hangingPunct="1">
              <a:buFontTx/>
              <a:buNone/>
            </a:pPr>
            <a:r>
              <a:rPr lang="zh-CN" altLang="en-US" sz="2800" b="1" dirty="0">
                <a:cs typeface="+mn-ea"/>
                <a:sym typeface="+mn-lt"/>
              </a:rPr>
              <a:t>             陆地移动通信系统</a:t>
            </a:r>
          </a:p>
          <a:p>
            <a:pPr eaLnBrk="1" hangingPunct="1">
              <a:buFontTx/>
              <a:buNone/>
            </a:pPr>
            <a:r>
              <a:rPr lang="zh-CN" altLang="en-US" sz="2800" b="1" dirty="0">
                <a:cs typeface="+mn-ea"/>
                <a:sym typeface="+mn-lt"/>
              </a:rPr>
              <a:t>             国际卫星移动通信系统</a:t>
            </a:r>
          </a:p>
          <a:p>
            <a:pPr eaLnBrk="1" hangingPunct="1"/>
            <a:r>
              <a:rPr lang="zh-CN" altLang="en-US" sz="2800" b="1" dirty="0">
                <a:cs typeface="+mn-ea"/>
                <a:sym typeface="+mn-lt"/>
              </a:rPr>
              <a:t>其中陆地移动通信系统应用最广泛，包括：</a:t>
            </a:r>
          </a:p>
          <a:p>
            <a:pPr eaLnBrk="1" hangingPunct="1">
              <a:buFontTx/>
              <a:buNone/>
            </a:pPr>
            <a:r>
              <a:rPr lang="zh-CN" altLang="en-US" sz="2800" b="1" dirty="0">
                <a:cs typeface="+mn-ea"/>
                <a:sym typeface="+mn-lt"/>
              </a:rPr>
              <a:t>		无线寻呼系统</a:t>
            </a:r>
          </a:p>
          <a:p>
            <a:pPr eaLnBrk="1" hangingPunct="1">
              <a:buFontTx/>
              <a:buNone/>
            </a:pPr>
            <a:r>
              <a:rPr lang="zh-CN" altLang="en-US" sz="2800" b="1" dirty="0">
                <a:cs typeface="+mn-ea"/>
                <a:sym typeface="+mn-lt"/>
              </a:rPr>
              <a:t>		无绳电话系统</a:t>
            </a:r>
          </a:p>
          <a:p>
            <a:pPr eaLnBrk="1" hangingPunct="1">
              <a:buFontTx/>
              <a:buNone/>
            </a:pPr>
            <a:r>
              <a:rPr lang="zh-CN" altLang="en-US" sz="2800" b="1" dirty="0">
                <a:cs typeface="+mn-ea"/>
                <a:sym typeface="+mn-lt"/>
              </a:rPr>
              <a:t>		集群移动通信系统</a:t>
            </a:r>
          </a:p>
          <a:p>
            <a:pPr eaLnBrk="1" hangingPunct="1">
              <a:buFontTx/>
              <a:buNone/>
            </a:pPr>
            <a:r>
              <a:rPr lang="zh-CN" altLang="en-US" sz="2800" b="1" dirty="0">
                <a:cs typeface="+mn-ea"/>
                <a:sym typeface="+mn-lt"/>
              </a:rPr>
              <a:t>		蜂窝移动通信系统</a:t>
            </a:r>
          </a:p>
          <a:p>
            <a:pPr eaLnBrk="1" hangingPunct="1"/>
            <a:endParaRPr lang="en-US" altLang="zh-CN" sz="2800" dirty="0">
              <a:cs typeface="+mn-ea"/>
              <a:sym typeface="+mn-lt"/>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4930" name="Object 2"/>
          <p:cNvGraphicFramePr>
            <a:graphicFrameLocks noChangeAspect="1"/>
          </p:cNvGraphicFramePr>
          <p:nvPr/>
        </p:nvGraphicFramePr>
        <p:xfrm>
          <a:off x="304800" y="1219203"/>
          <a:ext cx="8534400" cy="2536825"/>
        </p:xfrm>
        <a:graphic>
          <a:graphicData uri="http://schemas.openxmlformats.org/presentationml/2006/ole">
            <mc:AlternateContent xmlns:mc="http://schemas.openxmlformats.org/markup-compatibility/2006">
              <mc:Choice xmlns:v="urn:schemas-microsoft-com:vml" Requires="v">
                <p:oleObj spid="_x0000_s124943" name="位图图像" r:id="rId3" imgW="4701653" imgH="1397556" progId="Paint.Picture">
                  <p:embed/>
                </p:oleObj>
              </mc:Choice>
              <mc:Fallback>
                <p:oleObj name="位图图像" r:id="rId3" imgW="4701653" imgH="1397556"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3"/>
                        <a:ext cx="8534400"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2915816" y="404664"/>
            <a:ext cx="24687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zh-CN" sz="3200" b="1" dirty="0">
                <a:latin typeface="+mn-lt"/>
                <a:ea typeface="+mn-ea"/>
                <a:cs typeface="+mn-ea"/>
                <a:sym typeface="+mn-lt"/>
              </a:rPr>
              <a:t>CDMA </a:t>
            </a:r>
            <a:r>
              <a:rPr kumimoji="1" lang="zh-CN" altLang="en-US" sz="3200" b="1" dirty="0">
                <a:latin typeface="+mn-lt"/>
                <a:ea typeface="+mn-ea"/>
                <a:cs typeface="+mn-ea"/>
                <a:sym typeface="+mn-lt"/>
              </a:rPr>
              <a:t>系 统</a:t>
            </a:r>
          </a:p>
        </p:txBody>
      </p:sp>
      <p:sp>
        <p:nvSpPr>
          <p:cNvPr id="143363" name="Text Box 3"/>
          <p:cNvSpPr txBox="1">
            <a:spLocks noChangeArrowheads="1"/>
          </p:cNvSpPr>
          <p:nvPr/>
        </p:nvSpPr>
        <p:spPr bwMode="auto">
          <a:xfrm>
            <a:off x="228600" y="1600203"/>
            <a:ext cx="8686800" cy="339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35000"/>
              </a:lnSpc>
              <a:spcBef>
                <a:spcPct val="50000"/>
              </a:spcBef>
              <a:buClrTx/>
              <a:buSzTx/>
              <a:buFontTx/>
              <a:buNone/>
            </a:pPr>
            <a:r>
              <a:rPr kumimoji="1" lang="en-US" altLang="zh-CN" b="1" dirty="0">
                <a:latin typeface="+mn-lt"/>
                <a:ea typeface="+mn-ea"/>
                <a:cs typeface="+mn-ea"/>
                <a:sym typeface="+mn-lt"/>
              </a:rPr>
              <a:t>CDMA</a:t>
            </a:r>
            <a:r>
              <a:rPr kumimoji="1" lang="zh-CN" altLang="en-US" b="1" dirty="0">
                <a:latin typeface="+mn-lt"/>
                <a:ea typeface="+mn-ea"/>
                <a:cs typeface="+mn-ea"/>
                <a:sym typeface="+mn-lt"/>
              </a:rPr>
              <a:t>系统概述</a:t>
            </a:r>
          </a:p>
          <a:p>
            <a:pPr eaLnBrk="1" hangingPunct="1">
              <a:lnSpc>
                <a:spcPct val="135000"/>
              </a:lnSpc>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1</a:t>
            </a:r>
            <a:r>
              <a:rPr kumimoji="1" lang="zh-CN" altLang="en-US" b="1" dirty="0">
                <a:latin typeface="+mn-lt"/>
                <a:ea typeface="+mn-ea"/>
                <a:cs typeface="+mn-ea"/>
                <a:sym typeface="+mn-lt"/>
              </a:rPr>
              <a:t>．</a:t>
            </a:r>
            <a:r>
              <a:rPr kumimoji="1" lang="en-US" altLang="zh-CN" b="1" dirty="0">
                <a:latin typeface="+mn-lt"/>
                <a:ea typeface="+mn-ea"/>
                <a:cs typeface="+mn-ea"/>
                <a:sym typeface="+mn-lt"/>
              </a:rPr>
              <a:t>CDMA</a:t>
            </a:r>
            <a:r>
              <a:rPr kumimoji="1" lang="zh-CN" altLang="en-US" b="1" dirty="0">
                <a:latin typeface="+mn-lt"/>
                <a:ea typeface="+mn-ea"/>
                <a:cs typeface="+mn-ea"/>
                <a:sym typeface="+mn-lt"/>
              </a:rPr>
              <a:t>技术的发展历程及标准</a:t>
            </a:r>
          </a:p>
          <a:p>
            <a:pPr eaLnBrk="1" hangingPunct="1">
              <a:lnSpc>
                <a:spcPct val="135000"/>
              </a:lnSpc>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CDMA</a:t>
            </a:r>
            <a:r>
              <a:rPr kumimoji="1" lang="zh-CN" altLang="en-US" b="1" dirty="0">
                <a:latin typeface="+mn-lt"/>
                <a:ea typeface="+mn-ea"/>
                <a:cs typeface="+mn-ea"/>
                <a:sym typeface="+mn-lt"/>
              </a:rPr>
              <a:t>系统，即采用</a:t>
            </a:r>
            <a:r>
              <a:rPr kumimoji="1" lang="en-US" altLang="zh-CN" b="1" dirty="0">
                <a:latin typeface="+mn-lt"/>
                <a:ea typeface="+mn-ea"/>
                <a:cs typeface="+mn-ea"/>
                <a:sym typeface="+mn-lt"/>
              </a:rPr>
              <a:t>CDMA</a:t>
            </a:r>
            <a:r>
              <a:rPr kumimoji="1" lang="zh-CN" altLang="en-US" b="1" dirty="0">
                <a:latin typeface="+mn-lt"/>
                <a:ea typeface="+mn-ea"/>
                <a:cs typeface="+mn-ea"/>
                <a:sym typeface="+mn-lt"/>
              </a:rPr>
              <a:t>技术的数字蜂窝移动通信系统，简称</a:t>
            </a:r>
            <a:r>
              <a:rPr kumimoji="1" lang="en-US" altLang="zh-CN" b="1" dirty="0">
                <a:latin typeface="+mn-lt"/>
                <a:ea typeface="+mn-ea"/>
                <a:cs typeface="+mn-ea"/>
                <a:sym typeface="+mn-lt"/>
              </a:rPr>
              <a:t>CDMA</a:t>
            </a:r>
            <a:r>
              <a:rPr kumimoji="1" lang="zh-CN" altLang="en-US" b="1" dirty="0">
                <a:latin typeface="+mn-lt"/>
                <a:ea typeface="+mn-ea"/>
                <a:cs typeface="+mn-ea"/>
                <a:sym typeface="+mn-lt"/>
              </a:rPr>
              <a:t>系统。</a:t>
            </a:r>
            <a:r>
              <a:rPr kumimoji="1" lang="zh-CN" altLang="en-US" b="1" dirty="0">
                <a:solidFill>
                  <a:srgbClr val="FF0000"/>
                </a:solidFill>
                <a:latin typeface="+mn-lt"/>
                <a:ea typeface="+mn-ea"/>
                <a:cs typeface="+mn-ea"/>
                <a:sym typeface="+mn-lt"/>
              </a:rPr>
              <a:t>它是在扩频通信与地址码技术上发展起来的</a:t>
            </a:r>
            <a:r>
              <a:rPr kumimoji="1" lang="zh-CN" altLang="en-US" b="1" dirty="0">
                <a:latin typeface="+mn-lt"/>
                <a:ea typeface="+mn-ea"/>
                <a:cs typeface="+mn-ea"/>
                <a:sym typeface="+mn-lt"/>
              </a:rPr>
              <a:t>。</a:t>
            </a:r>
            <a:r>
              <a:rPr kumimoji="1" lang="en-US" altLang="zh-CN" b="1" dirty="0">
                <a:latin typeface="+mn-lt"/>
                <a:ea typeface="+mn-ea"/>
                <a:cs typeface="+mn-ea"/>
                <a:sym typeface="+mn-lt"/>
              </a:rPr>
              <a:t> CDMA</a:t>
            </a:r>
            <a:r>
              <a:rPr kumimoji="1" lang="zh-CN" altLang="en-US" b="1" dirty="0">
                <a:latin typeface="+mn-lt"/>
                <a:ea typeface="+mn-ea"/>
                <a:cs typeface="+mn-ea"/>
                <a:sym typeface="+mn-lt"/>
              </a:rPr>
              <a:t>系统采用的是</a:t>
            </a:r>
            <a:r>
              <a:rPr kumimoji="1" lang="zh-CN" altLang="en-US" b="1" dirty="0">
                <a:solidFill>
                  <a:srgbClr val="FF0000"/>
                </a:solidFill>
                <a:latin typeface="+mn-lt"/>
                <a:ea typeface="+mn-ea"/>
                <a:cs typeface="+mn-ea"/>
                <a:sym typeface="+mn-lt"/>
              </a:rPr>
              <a:t>频分双工</a:t>
            </a:r>
            <a:r>
              <a:rPr kumimoji="1" lang="en-US" altLang="zh-CN" b="1" dirty="0">
                <a:solidFill>
                  <a:srgbClr val="FF0000"/>
                </a:solidFill>
                <a:latin typeface="+mn-lt"/>
                <a:ea typeface="+mn-ea"/>
                <a:cs typeface="+mn-ea"/>
                <a:sym typeface="+mn-lt"/>
              </a:rPr>
              <a:t>FDD</a:t>
            </a:r>
            <a:r>
              <a:rPr kumimoji="1" lang="zh-CN" altLang="en-US" b="1" dirty="0">
                <a:solidFill>
                  <a:srgbClr val="FF0000"/>
                </a:solidFill>
                <a:latin typeface="+mn-lt"/>
                <a:ea typeface="+mn-ea"/>
                <a:cs typeface="+mn-ea"/>
                <a:sym typeface="+mn-lt"/>
              </a:rPr>
              <a:t>方式</a:t>
            </a:r>
            <a:r>
              <a:rPr kumimoji="1" lang="zh-CN" altLang="en-US" b="1" dirty="0">
                <a:latin typeface="+mn-lt"/>
                <a:ea typeface="+mn-ea"/>
                <a:cs typeface="+mn-ea"/>
                <a:sym typeface="+mn-lt"/>
              </a:rPr>
              <a:t>，即收发采用不同的载频。</a:t>
            </a:r>
          </a:p>
        </p:txBody>
      </p:sp>
    </p:spTree>
  </p:cSld>
  <p:clrMapOvr>
    <a:masterClrMapping/>
  </p:clrMapOvr>
  <p:transition>
    <p:zoom dir="in"/>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228600" y="609600"/>
            <a:ext cx="8686800" cy="643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38000"/>
              </a:lnSpc>
              <a:spcBef>
                <a:spcPct val="50000"/>
              </a:spcBef>
              <a:buClrTx/>
              <a:buSzTx/>
              <a:buFontTx/>
              <a:buNone/>
            </a:pPr>
            <a:r>
              <a:rPr kumimoji="1" lang="en-US" altLang="zh-CN" b="1">
                <a:latin typeface="+mn-lt"/>
                <a:ea typeface="+mn-ea"/>
                <a:cs typeface="+mn-ea"/>
                <a:sym typeface="+mn-lt"/>
              </a:rPr>
              <a:t>        CDMA</a:t>
            </a:r>
            <a:r>
              <a:rPr kumimoji="1" lang="zh-CN" altLang="en-US" b="1">
                <a:latin typeface="+mn-lt"/>
                <a:ea typeface="+mn-ea"/>
                <a:cs typeface="+mn-ea"/>
                <a:sym typeface="+mn-lt"/>
              </a:rPr>
              <a:t>技术的标准化经历了几个阶段：</a:t>
            </a:r>
          </a:p>
          <a:p>
            <a:pPr eaLnBrk="1" hangingPunct="1">
              <a:lnSpc>
                <a:spcPct val="138000"/>
              </a:lnSpc>
              <a:spcBef>
                <a:spcPct val="50000"/>
              </a:spcBef>
              <a:buClrTx/>
              <a:buSzTx/>
              <a:buFontTx/>
              <a:buNone/>
            </a:pPr>
            <a:r>
              <a:rPr kumimoji="1" lang="en-US" altLang="zh-CN" b="1">
                <a:latin typeface="+mn-lt"/>
                <a:ea typeface="+mn-ea"/>
                <a:cs typeface="+mn-ea"/>
                <a:sym typeface="+mn-lt"/>
              </a:rPr>
              <a:t>IS-95</a:t>
            </a:r>
            <a:r>
              <a:rPr kumimoji="1" lang="zh-CN" altLang="en-US" b="1">
                <a:latin typeface="+mn-lt"/>
                <a:ea typeface="+mn-ea"/>
                <a:cs typeface="+mn-ea"/>
                <a:sym typeface="+mn-lt"/>
              </a:rPr>
              <a:t>是</a:t>
            </a:r>
            <a:r>
              <a:rPr kumimoji="1" lang="en-US" altLang="zh-CN" b="1">
                <a:latin typeface="+mn-lt"/>
                <a:ea typeface="+mn-ea"/>
                <a:cs typeface="+mn-ea"/>
                <a:sym typeface="+mn-lt"/>
              </a:rPr>
              <a:t>CDMA</a:t>
            </a:r>
            <a:r>
              <a:rPr kumimoji="1" lang="zh-CN" altLang="en-US" b="1">
                <a:latin typeface="+mn-lt"/>
                <a:ea typeface="+mn-ea"/>
                <a:cs typeface="+mn-ea"/>
                <a:sym typeface="+mn-lt"/>
              </a:rPr>
              <a:t>系列标准中最先发布的标准；</a:t>
            </a:r>
          </a:p>
          <a:p>
            <a:pPr eaLnBrk="1" hangingPunct="1">
              <a:lnSpc>
                <a:spcPct val="138000"/>
              </a:lnSpc>
              <a:spcBef>
                <a:spcPct val="50000"/>
              </a:spcBef>
              <a:buClrTx/>
              <a:buSzTx/>
              <a:buFontTx/>
              <a:buNone/>
            </a:pPr>
            <a:r>
              <a:rPr kumimoji="1" lang="en-US" altLang="zh-CN" b="1">
                <a:latin typeface="+mn-lt"/>
                <a:ea typeface="+mn-ea"/>
                <a:cs typeface="+mn-ea"/>
                <a:sym typeface="+mn-lt"/>
              </a:rPr>
              <a:t>IS-95A</a:t>
            </a:r>
            <a:r>
              <a:rPr kumimoji="1" lang="zh-CN" altLang="en-US" b="1">
                <a:latin typeface="+mn-lt"/>
                <a:ea typeface="+mn-ea"/>
                <a:cs typeface="+mn-ea"/>
                <a:sym typeface="+mn-lt"/>
              </a:rPr>
              <a:t>真正在全球得到</a:t>
            </a:r>
            <a:r>
              <a:rPr kumimoji="1" lang="en-US" altLang="zh-CN" b="1">
                <a:latin typeface="+mn-lt"/>
                <a:ea typeface="+mn-ea"/>
                <a:cs typeface="+mn-ea"/>
                <a:sym typeface="+mn-lt"/>
              </a:rPr>
              <a:t>IS-95A</a:t>
            </a:r>
            <a:r>
              <a:rPr kumimoji="1" lang="zh-CN" altLang="en-US" b="1">
                <a:latin typeface="+mn-lt"/>
                <a:ea typeface="+mn-ea"/>
                <a:cs typeface="+mn-ea"/>
                <a:sym typeface="+mn-lt"/>
              </a:rPr>
              <a:t>广泛应用，这一标准支持</a:t>
            </a:r>
            <a:r>
              <a:rPr kumimoji="1" lang="en-US" altLang="zh-CN" b="1">
                <a:latin typeface="+mn-lt"/>
                <a:ea typeface="+mn-ea"/>
                <a:cs typeface="+mn-ea"/>
                <a:sym typeface="+mn-lt"/>
              </a:rPr>
              <a:t>8 kb/s</a:t>
            </a:r>
            <a:r>
              <a:rPr kumimoji="1" lang="zh-CN" altLang="en-US" b="1">
                <a:latin typeface="+mn-lt"/>
                <a:ea typeface="+mn-ea"/>
                <a:cs typeface="+mn-ea"/>
                <a:sym typeface="+mn-lt"/>
              </a:rPr>
              <a:t>编码话音服务，后来又推出</a:t>
            </a:r>
            <a:r>
              <a:rPr kumimoji="1" lang="en-US" altLang="zh-CN" b="1">
                <a:latin typeface="+mn-lt"/>
                <a:ea typeface="+mn-ea"/>
                <a:cs typeface="+mn-ea"/>
                <a:sym typeface="+mn-lt"/>
              </a:rPr>
              <a:t>13 kb/s</a:t>
            </a:r>
            <a:r>
              <a:rPr kumimoji="1" lang="zh-CN" altLang="en-US" b="1">
                <a:latin typeface="+mn-lt"/>
                <a:ea typeface="+mn-ea"/>
                <a:cs typeface="+mn-ea"/>
                <a:sym typeface="+mn-lt"/>
              </a:rPr>
              <a:t>话音编码器。</a:t>
            </a:r>
          </a:p>
          <a:p>
            <a:pPr eaLnBrk="1" hangingPunct="1">
              <a:lnSpc>
                <a:spcPct val="138000"/>
              </a:lnSpc>
              <a:spcBef>
                <a:spcPct val="50000"/>
              </a:spcBef>
              <a:buClrTx/>
              <a:buSzTx/>
              <a:buFontTx/>
              <a:buNone/>
            </a:pPr>
            <a:r>
              <a:rPr kumimoji="1" lang="en-US" altLang="zh-CN" b="1">
                <a:latin typeface="+mn-lt"/>
                <a:ea typeface="+mn-ea"/>
                <a:cs typeface="+mn-ea"/>
                <a:sym typeface="+mn-lt"/>
              </a:rPr>
              <a:t>IS-95B</a:t>
            </a:r>
            <a:r>
              <a:rPr kumimoji="1" lang="zh-CN" altLang="en-US" b="1">
                <a:latin typeface="+mn-lt"/>
                <a:ea typeface="+mn-ea"/>
                <a:cs typeface="+mn-ea"/>
                <a:sym typeface="+mn-lt"/>
              </a:rPr>
              <a:t>； </a:t>
            </a:r>
            <a:r>
              <a:rPr kumimoji="1" lang="en-US" altLang="zh-CN" b="1">
                <a:latin typeface="+mn-lt"/>
                <a:ea typeface="+mn-ea"/>
                <a:cs typeface="+mn-ea"/>
                <a:sym typeface="+mn-lt"/>
              </a:rPr>
              <a:t>1998</a:t>
            </a:r>
            <a:r>
              <a:rPr kumimoji="1" lang="zh-CN" altLang="en-US" b="1">
                <a:latin typeface="+mn-lt"/>
                <a:ea typeface="+mn-ea"/>
                <a:cs typeface="+mn-ea"/>
                <a:sym typeface="+mn-lt"/>
              </a:rPr>
              <a:t>年</a:t>
            </a:r>
            <a:r>
              <a:rPr kumimoji="1" lang="en-US" altLang="zh-CN" b="1">
                <a:latin typeface="+mn-lt"/>
                <a:ea typeface="+mn-ea"/>
                <a:cs typeface="+mn-ea"/>
                <a:sym typeface="+mn-lt"/>
              </a:rPr>
              <a:t>2</a:t>
            </a:r>
            <a:r>
              <a:rPr kumimoji="1" lang="zh-CN" altLang="en-US" b="1">
                <a:latin typeface="+mn-lt"/>
                <a:ea typeface="+mn-ea"/>
                <a:cs typeface="+mn-ea"/>
                <a:sym typeface="+mn-lt"/>
              </a:rPr>
              <a:t>月美国高通公司宣布，用于</a:t>
            </a:r>
            <a:r>
              <a:rPr kumimoji="1" lang="en-US" altLang="zh-CN" b="1">
                <a:latin typeface="+mn-lt"/>
                <a:ea typeface="+mn-ea"/>
                <a:cs typeface="+mn-ea"/>
                <a:sym typeface="+mn-lt"/>
              </a:rPr>
              <a:t>CDMA</a:t>
            </a:r>
            <a:r>
              <a:rPr kumimoji="1" lang="zh-CN" altLang="en-US" b="1">
                <a:latin typeface="+mn-lt"/>
                <a:ea typeface="+mn-ea"/>
                <a:cs typeface="+mn-ea"/>
                <a:sym typeface="+mn-lt"/>
              </a:rPr>
              <a:t>基础平台上。可提供</a:t>
            </a:r>
            <a:r>
              <a:rPr kumimoji="1" lang="en-US" altLang="zh-CN" b="1">
                <a:latin typeface="+mn-lt"/>
                <a:ea typeface="+mn-ea"/>
                <a:cs typeface="+mn-ea"/>
                <a:sym typeface="+mn-lt"/>
              </a:rPr>
              <a:t>CDMA</a:t>
            </a:r>
            <a:r>
              <a:rPr kumimoji="1" lang="zh-CN" altLang="en-US" b="1">
                <a:latin typeface="+mn-lt"/>
                <a:ea typeface="+mn-ea"/>
                <a:cs typeface="+mn-ea"/>
                <a:sym typeface="+mn-lt"/>
              </a:rPr>
              <a:t>系统性能，并提供对</a:t>
            </a:r>
            <a:r>
              <a:rPr kumimoji="1" lang="en-US" altLang="zh-CN" b="1">
                <a:latin typeface="+mn-lt"/>
                <a:ea typeface="+mn-ea"/>
                <a:cs typeface="+mn-ea"/>
                <a:sym typeface="+mn-lt"/>
              </a:rPr>
              <a:t>64 kb/s</a:t>
            </a:r>
            <a:r>
              <a:rPr kumimoji="1" lang="zh-CN" altLang="en-US" b="1">
                <a:latin typeface="+mn-lt"/>
                <a:ea typeface="+mn-ea"/>
                <a:cs typeface="+mn-ea"/>
                <a:sym typeface="+mn-lt"/>
              </a:rPr>
              <a:t>数据业务的支持。与</a:t>
            </a:r>
            <a:r>
              <a:rPr kumimoji="1" lang="en-US" altLang="zh-CN" b="1">
                <a:latin typeface="+mn-lt"/>
                <a:ea typeface="+mn-ea"/>
                <a:cs typeface="+mn-ea"/>
                <a:sym typeface="+mn-lt"/>
              </a:rPr>
              <a:t>IS-95A</a:t>
            </a:r>
            <a:r>
              <a:rPr kumimoji="1" lang="zh-CN" altLang="en-US" b="1">
                <a:latin typeface="+mn-lt"/>
                <a:ea typeface="+mn-ea"/>
                <a:cs typeface="+mn-ea"/>
                <a:sym typeface="+mn-lt"/>
              </a:rPr>
              <a:t>系列标准总称为</a:t>
            </a:r>
            <a:r>
              <a:rPr kumimoji="1" lang="en-US" altLang="zh-CN" b="1">
                <a:latin typeface="+mn-lt"/>
                <a:ea typeface="+mn-ea"/>
                <a:cs typeface="+mn-ea"/>
                <a:sym typeface="+mn-lt"/>
              </a:rPr>
              <a:t>IS-95</a:t>
            </a:r>
            <a:r>
              <a:rPr kumimoji="1" lang="zh-CN" altLang="en-US" b="1">
                <a:latin typeface="+mn-lt"/>
                <a:ea typeface="+mn-ea"/>
                <a:cs typeface="+mn-ea"/>
                <a:sym typeface="+mn-lt"/>
              </a:rPr>
              <a:t>。</a:t>
            </a:r>
          </a:p>
          <a:p>
            <a:pPr eaLnBrk="1" hangingPunct="1">
              <a:lnSpc>
                <a:spcPct val="138000"/>
              </a:lnSpc>
              <a:spcBef>
                <a:spcPct val="50000"/>
              </a:spcBef>
              <a:buClrTx/>
              <a:buSzTx/>
              <a:buFontTx/>
              <a:buNone/>
            </a:pPr>
            <a:r>
              <a:rPr kumimoji="1" lang="en-US" altLang="zh-CN" b="1">
                <a:latin typeface="+mn-lt"/>
                <a:ea typeface="+mn-ea"/>
                <a:cs typeface="+mn-ea"/>
                <a:sym typeface="+mn-lt"/>
              </a:rPr>
              <a:t>CDMA one</a:t>
            </a:r>
            <a:r>
              <a:rPr kumimoji="1" lang="zh-CN" altLang="en-US" b="1">
                <a:latin typeface="+mn-lt"/>
                <a:ea typeface="+mn-ea"/>
                <a:cs typeface="+mn-ea"/>
                <a:sym typeface="+mn-lt"/>
              </a:rPr>
              <a:t>是基于</a:t>
            </a:r>
            <a:r>
              <a:rPr kumimoji="1" lang="en-US" altLang="zh-CN" b="1">
                <a:latin typeface="+mn-lt"/>
                <a:ea typeface="+mn-ea"/>
                <a:cs typeface="+mn-ea"/>
                <a:sym typeface="+mn-lt"/>
              </a:rPr>
              <a:t>IS-95</a:t>
            </a:r>
            <a:r>
              <a:rPr kumimoji="1" lang="zh-CN" altLang="en-US" b="1">
                <a:latin typeface="+mn-lt"/>
                <a:ea typeface="+mn-ea"/>
                <a:cs typeface="+mn-ea"/>
                <a:sym typeface="+mn-lt"/>
              </a:rPr>
              <a:t>标准的各种</a:t>
            </a:r>
            <a:r>
              <a:rPr kumimoji="1" lang="en-US" altLang="zh-CN" b="1">
                <a:latin typeface="+mn-lt"/>
                <a:ea typeface="+mn-ea"/>
                <a:cs typeface="+mn-ea"/>
                <a:sym typeface="+mn-lt"/>
              </a:rPr>
              <a:t>CDMA</a:t>
            </a:r>
            <a:r>
              <a:rPr kumimoji="1" lang="zh-CN" altLang="en-US" b="1">
                <a:latin typeface="+mn-lt"/>
                <a:ea typeface="+mn-ea"/>
                <a:cs typeface="+mn-ea"/>
                <a:sym typeface="+mn-lt"/>
              </a:rPr>
              <a:t>产品的总称，即所有基于</a:t>
            </a:r>
            <a:r>
              <a:rPr kumimoji="1" lang="en-US" altLang="zh-CN" b="1">
                <a:latin typeface="+mn-lt"/>
                <a:ea typeface="+mn-ea"/>
                <a:cs typeface="+mn-ea"/>
                <a:sym typeface="+mn-lt"/>
              </a:rPr>
              <a:t>CDMA one</a:t>
            </a:r>
            <a:r>
              <a:rPr kumimoji="1" lang="zh-CN" altLang="en-US" b="1">
                <a:latin typeface="+mn-lt"/>
                <a:ea typeface="+mn-ea"/>
                <a:cs typeface="+mn-ea"/>
                <a:sym typeface="+mn-lt"/>
              </a:rPr>
              <a:t>技术的产品，其核心技术均以</a:t>
            </a:r>
            <a:r>
              <a:rPr kumimoji="1" lang="en-US" altLang="zh-CN" b="1">
                <a:latin typeface="+mn-lt"/>
                <a:ea typeface="+mn-ea"/>
                <a:cs typeface="+mn-ea"/>
                <a:sym typeface="+mn-lt"/>
              </a:rPr>
              <a:t>IS-95</a:t>
            </a:r>
            <a:r>
              <a:rPr kumimoji="1" lang="zh-CN" altLang="en-US" b="1">
                <a:latin typeface="+mn-lt"/>
                <a:ea typeface="+mn-ea"/>
                <a:cs typeface="+mn-ea"/>
                <a:sym typeface="+mn-lt"/>
              </a:rPr>
              <a:t>为标准。</a:t>
            </a:r>
            <a:r>
              <a:rPr kumimoji="1" lang="en-US" altLang="zh-CN" b="1">
                <a:latin typeface="+mn-lt"/>
                <a:ea typeface="+mn-ea"/>
                <a:cs typeface="+mn-ea"/>
                <a:sym typeface="+mn-lt"/>
              </a:rPr>
              <a:t>IS-95</a:t>
            </a:r>
            <a:r>
              <a:rPr kumimoji="1" lang="zh-CN" altLang="en-US" b="1">
                <a:latin typeface="+mn-lt"/>
                <a:ea typeface="+mn-ea"/>
                <a:cs typeface="+mn-ea"/>
                <a:sym typeface="+mn-lt"/>
              </a:rPr>
              <a:t>建议的</a:t>
            </a:r>
            <a:r>
              <a:rPr kumimoji="1" lang="en-US" altLang="zh-CN" b="1">
                <a:latin typeface="+mn-lt"/>
                <a:ea typeface="+mn-ea"/>
                <a:cs typeface="+mn-ea"/>
                <a:sym typeface="+mn-lt"/>
              </a:rPr>
              <a:t>CDMA</a:t>
            </a:r>
            <a:r>
              <a:rPr kumimoji="1" lang="zh-CN" altLang="en-US" b="1">
                <a:latin typeface="+mn-lt"/>
                <a:ea typeface="+mn-ea"/>
                <a:cs typeface="+mn-ea"/>
                <a:sym typeface="+mn-lt"/>
              </a:rPr>
              <a:t>技术扩频带宽约为</a:t>
            </a:r>
            <a:r>
              <a:rPr kumimoji="1" lang="en-US" altLang="zh-CN" b="1">
                <a:latin typeface="+mn-lt"/>
                <a:ea typeface="+mn-ea"/>
                <a:cs typeface="+mn-ea"/>
                <a:sym typeface="+mn-lt"/>
              </a:rPr>
              <a:t>1.25 MHz</a:t>
            </a:r>
            <a:r>
              <a:rPr kumimoji="1" lang="zh-CN" altLang="en-US" b="1">
                <a:latin typeface="+mn-lt"/>
                <a:ea typeface="+mn-ea"/>
                <a:cs typeface="+mn-ea"/>
                <a:sym typeface="+mn-lt"/>
              </a:rPr>
              <a:t>，信息数据速率最高为</a:t>
            </a:r>
            <a:r>
              <a:rPr kumimoji="1" lang="en-US" altLang="zh-CN" b="1">
                <a:latin typeface="+mn-lt"/>
                <a:ea typeface="+mn-ea"/>
                <a:cs typeface="+mn-ea"/>
                <a:sym typeface="+mn-lt"/>
              </a:rPr>
              <a:t>13kb/s</a:t>
            </a:r>
            <a:r>
              <a:rPr kumimoji="1" lang="zh-CN" altLang="en-US" b="1">
                <a:latin typeface="+mn-lt"/>
                <a:ea typeface="+mn-ea"/>
                <a:cs typeface="+mn-ea"/>
                <a:sym typeface="+mn-lt"/>
              </a:rPr>
              <a:t>，它属于窄带</a:t>
            </a:r>
            <a:r>
              <a:rPr kumimoji="1" lang="en-US" altLang="zh-CN" b="1">
                <a:latin typeface="+mn-lt"/>
                <a:ea typeface="+mn-ea"/>
                <a:cs typeface="+mn-ea"/>
                <a:sym typeface="+mn-lt"/>
              </a:rPr>
              <a:t>CDMA</a:t>
            </a:r>
            <a:r>
              <a:rPr kumimoji="1" lang="zh-CN" altLang="en-US" b="1">
                <a:latin typeface="+mn-lt"/>
                <a:ea typeface="+mn-ea"/>
                <a:cs typeface="+mn-ea"/>
                <a:sym typeface="+mn-lt"/>
              </a:rPr>
              <a:t>范畴。</a:t>
            </a:r>
          </a:p>
        </p:txBody>
      </p:sp>
    </p:spTree>
  </p:cSld>
  <p:clrMapOvr>
    <a:masterClrMapping/>
  </p:clrMapOvr>
  <p:transition>
    <p:zoom dir="in"/>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179512" y="1114761"/>
            <a:ext cx="8610600" cy="5743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38000"/>
              </a:lnSpc>
              <a:spcBef>
                <a:spcPct val="50000"/>
              </a:spcBef>
              <a:buClrTx/>
              <a:buSzTx/>
              <a:buFontTx/>
              <a:buNone/>
            </a:pPr>
            <a:r>
              <a:rPr kumimoji="1" lang="zh-CN" altLang="en-US" b="1" dirty="0">
                <a:latin typeface="+mn-lt"/>
                <a:ea typeface="+mn-ea"/>
                <a:cs typeface="+mn-ea"/>
                <a:sym typeface="+mn-lt"/>
              </a:rPr>
              <a:t>窄带</a:t>
            </a:r>
            <a:r>
              <a:rPr kumimoji="1" lang="en-US" altLang="zh-CN" b="1" dirty="0">
                <a:latin typeface="+mn-lt"/>
                <a:ea typeface="+mn-ea"/>
                <a:cs typeface="+mn-ea"/>
                <a:sym typeface="+mn-lt"/>
              </a:rPr>
              <a:t>CDMA</a:t>
            </a:r>
            <a:r>
              <a:rPr kumimoji="1" lang="zh-CN" altLang="en-US" b="1" dirty="0">
                <a:latin typeface="+mn-lt"/>
                <a:ea typeface="+mn-ea"/>
                <a:cs typeface="+mn-ea"/>
                <a:sym typeface="+mn-lt"/>
              </a:rPr>
              <a:t>的缺点是传输能力有限，不能提供多媒体业务，扩频增益不高，不能充分地利用扩频通信的优点。</a:t>
            </a:r>
          </a:p>
          <a:p>
            <a:pPr eaLnBrk="1" hangingPunct="1">
              <a:lnSpc>
                <a:spcPct val="138000"/>
              </a:lnSpc>
              <a:spcBef>
                <a:spcPct val="50000"/>
              </a:spcBef>
              <a:buClrTx/>
              <a:buSzTx/>
              <a:buFontTx/>
              <a:buNone/>
            </a:pPr>
            <a:r>
              <a:rPr kumimoji="1" lang="zh-CN" altLang="en-US" b="1" dirty="0">
                <a:latin typeface="+mn-lt"/>
                <a:ea typeface="+mn-ea"/>
                <a:cs typeface="+mn-ea"/>
                <a:sym typeface="+mn-lt"/>
              </a:rPr>
              <a:t>第三代移动通信的标准，统称为</a:t>
            </a:r>
            <a:r>
              <a:rPr kumimoji="1" lang="en-US" altLang="zh-CN" b="1" dirty="0">
                <a:latin typeface="+mn-lt"/>
                <a:ea typeface="+mn-ea"/>
                <a:cs typeface="+mn-ea"/>
                <a:sym typeface="+mn-lt"/>
              </a:rPr>
              <a:t>IMT-2000</a:t>
            </a:r>
            <a:r>
              <a:rPr kumimoji="1" lang="zh-CN" altLang="en-US" b="1" dirty="0">
                <a:latin typeface="+mn-lt"/>
                <a:ea typeface="+mn-ea"/>
                <a:cs typeface="+mn-ea"/>
                <a:sym typeface="+mn-lt"/>
              </a:rPr>
              <a:t>，设计目标是在移动台高速运动时，用户的最高速率要达到</a:t>
            </a:r>
            <a:r>
              <a:rPr kumimoji="1" lang="en-US" altLang="zh-CN" b="1" dirty="0">
                <a:latin typeface="+mn-lt"/>
                <a:ea typeface="+mn-ea"/>
                <a:cs typeface="+mn-ea"/>
                <a:sym typeface="+mn-lt"/>
              </a:rPr>
              <a:t>144 kb/s</a:t>
            </a:r>
            <a:r>
              <a:rPr kumimoji="1" lang="zh-CN" altLang="en-US" b="1" dirty="0">
                <a:latin typeface="+mn-lt"/>
                <a:ea typeface="+mn-ea"/>
                <a:cs typeface="+mn-ea"/>
                <a:sym typeface="+mn-lt"/>
              </a:rPr>
              <a:t>，更高可达到 </a:t>
            </a:r>
            <a:r>
              <a:rPr kumimoji="1" lang="en-US" altLang="zh-CN" b="1" dirty="0">
                <a:latin typeface="+mn-lt"/>
                <a:ea typeface="+mn-ea"/>
                <a:cs typeface="+mn-ea"/>
                <a:sym typeface="+mn-lt"/>
              </a:rPr>
              <a:t>384 kb/s</a:t>
            </a:r>
            <a:r>
              <a:rPr kumimoji="1" lang="zh-CN" altLang="en-US" b="1" dirty="0">
                <a:latin typeface="+mn-lt"/>
                <a:ea typeface="+mn-ea"/>
                <a:cs typeface="+mn-ea"/>
                <a:sym typeface="+mn-lt"/>
              </a:rPr>
              <a:t>；提供</a:t>
            </a:r>
            <a:r>
              <a:rPr kumimoji="1" lang="en-US" altLang="zh-CN" b="1" dirty="0">
                <a:latin typeface="+mn-lt"/>
                <a:ea typeface="+mn-ea"/>
                <a:cs typeface="+mn-ea"/>
                <a:sym typeface="+mn-lt"/>
              </a:rPr>
              <a:t>Internet</a:t>
            </a:r>
            <a:r>
              <a:rPr kumimoji="1" lang="zh-CN" altLang="en-US" b="1" dirty="0">
                <a:latin typeface="+mn-lt"/>
                <a:ea typeface="+mn-ea"/>
                <a:cs typeface="+mn-ea"/>
                <a:sym typeface="+mn-lt"/>
              </a:rPr>
              <a:t>接入、电视会议和其他宽带业务。又称为宽带</a:t>
            </a:r>
            <a:r>
              <a:rPr kumimoji="1" lang="en-US" altLang="zh-CN" b="1" dirty="0">
                <a:latin typeface="+mn-lt"/>
                <a:ea typeface="+mn-ea"/>
                <a:cs typeface="+mn-ea"/>
                <a:sym typeface="+mn-lt"/>
              </a:rPr>
              <a:t>CDMA</a:t>
            </a:r>
            <a:r>
              <a:rPr kumimoji="1" lang="zh-CN" altLang="en-US" b="1" dirty="0">
                <a:latin typeface="+mn-lt"/>
                <a:ea typeface="+mn-ea"/>
                <a:cs typeface="+mn-ea"/>
                <a:sym typeface="+mn-lt"/>
              </a:rPr>
              <a:t>系统，其中最具代表性的技术是</a:t>
            </a:r>
            <a:r>
              <a:rPr kumimoji="1" lang="en-US" altLang="zh-CN" b="1" dirty="0">
                <a:latin typeface="+mn-lt"/>
                <a:ea typeface="+mn-ea"/>
                <a:cs typeface="+mn-ea"/>
                <a:sym typeface="+mn-lt"/>
              </a:rPr>
              <a:t>WCDMA</a:t>
            </a:r>
            <a:r>
              <a:rPr kumimoji="1" lang="zh-CN" altLang="en-US" b="1" dirty="0">
                <a:latin typeface="+mn-lt"/>
                <a:ea typeface="+mn-ea"/>
                <a:cs typeface="+mn-ea"/>
                <a:sym typeface="+mn-lt"/>
              </a:rPr>
              <a:t>、</a:t>
            </a:r>
            <a:r>
              <a:rPr kumimoji="1" lang="en-US" altLang="zh-CN" b="1" dirty="0">
                <a:latin typeface="+mn-lt"/>
                <a:ea typeface="+mn-ea"/>
                <a:cs typeface="+mn-ea"/>
                <a:sym typeface="+mn-lt"/>
              </a:rPr>
              <a:t>CDMA2000</a:t>
            </a:r>
            <a:r>
              <a:rPr kumimoji="1" lang="zh-CN" altLang="en-US" b="1" dirty="0">
                <a:latin typeface="+mn-lt"/>
                <a:ea typeface="+mn-ea"/>
                <a:cs typeface="+mn-ea"/>
                <a:sym typeface="+mn-lt"/>
              </a:rPr>
              <a:t>和</a:t>
            </a:r>
            <a:r>
              <a:rPr kumimoji="1" lang="en-US" altLang="zh-CN" b="1" dirty="0">
                <a:latin typeface="+mn-lt"/>
                <a:ea typeface="+mn-ea"/>
                <a:cs typeface="+mn-ea"/>
                <a:sym typeface="+mn-lt"/>
              </a:rPr>
              <a:t>TD-SCDMA</a:t>
            </a:r>
            <a:r>
              <a:rPr kumimoji="1" lang="zh-CN" altLang="en-US" b="1" dirty="0">
                <a:latin typeface="+mn-lt"/>
                <a:ea typeface="+mn-ea"/>
                <a:cs typeface="+mn-ea"/>
                <a:sym typeface="+mn-lt"/>
              </a:rPr>
              <a:t>技术。</a:t>
            </a:r>
          </a:p>
          <a:p>
            <a:pPr eaLnBrk="1" hangingPunct="1">
              <a:lnSpc>
                <a:spcPct val="138000"/>
              </a:lnSpc>
              <a:spcBef>
                <a:spcPct val="50000"/>
              </a:spcBef>
              <a:buClrTx/>
              <a:buSzTx/>
              <a:buFontTx/>
              <a:buNone/>
            </a:pPr>
            <a:r>
              <a:rPr kumimoji="1" lang="en-US" altLang="zh-CN" b="1" dirty="0">
                <a:latin typeface="+mn-lt"/>
                <a:ea typeface="+mn-ea"/>
                <a:cs typeface="+mn-ea"/>
                <a:sym typeface="+mn-lt"/>
              </a:rPr>
              <a:t>2001</a:t>
            </a:r>
            <a:r>
              <a:rPr kumimoji="1" lang="zh-CN" altLang="en-US" b="1" dirty="0">
                <a:latin typeface="+mn-lt"/>
                <a:ea typeface="+mn-ea"/>
                <a:cs typeface="+mn-ea"/>
                <a:sym typeface="+mn-lt"/>
              </a:rPr>
              <a:t>年</a:t>
            </a:r>
            <a:r>
              <a:rPr kumimoji="1" lang="en-US" altLang="zh-CN" b="1" dirty="0">
                <a:latin typeface="+mn-lt"/>
                <a:ea typeface="+mn-ea"/>
                <a:cs typeface="+mn-ea"/>
                <a:sym typeface="+mn-lt"/>
              </a:rPr>
              <a:t>12</a:t>
            </a:r>
            <a:r>
              <a:rPr kumimoji="1" lang="zh-CN" altLang="en-US" b="1" dirty="0">
                <a:latin typeface="+mn-lt"/>
                <a:ea typeface="+mn-ea"/>
                <a:cs typeface="+mn-ea"/>
                <a:sym typeface="+mn-lt"/>
              </a:rPr>
              <a:t>月</a:t>
            </a:r>
            <a:r>
              <a:rPr kumimoji="1" lang="en-US" altLang="zh-CN" b="1" dirty="0">
                <a:latin typeface="+mn-lt"/>
                <a:ea typeface="+mn-ea"/>
                <a:cs typeface="+mn-ea"/>
                <a:sym typeface="+mn-lt"/>
              </a:rPr>
              <a:t>31</a:t>
            </a:r>
            <a:r>
              <a:rPr kumimoji="1" lang="zh-CN" altLang="en-US" b="1" dirty="0">
                <a:latin typeface="+mn-lt"/>
                <a:ea typeface="+mn-ea"/>
                <a:cs typeface="+mn-ea"/>
                <a:sym typeface="+mn-lt"/>
              </a:rPr>
              <a:t>日，中国联通</a:t>
            </a:r>
            <a:r>
              <a:rPr kumimoji="1" lang="en-US" altLang="zh-CN" b="1" dirty="0">
                <a:latin typeface="+mn-lt"/>
                <a:ea typeface="+mn-ea"/>
                <a:cs typeface="+mn-ea"/>
                <a:sym typeface="+mn-lt"/>
              </a:rPr>
              <a:t>CDMA</a:t>
            </a:r>
            <a:r>
              <a:rPr kumimoji="1" lang="zh-CN" altLang="en-US" b="1" dirty="0">
                <a:latin typeface="+mn-lt"/>
                <a:ea typeface="+mn-ea"/>
                <a:cs typeface="+mn-ea"/>
                <a:sym typeface="+mn-lt"/>
              </a:rPr>
              <a:t>网在全国开通运营。</a:t>
            </a:r>
            <a:endParaRPr kumimoji="1" lang="zh-CN" altLang="en-US" sz="3600" b="1" dirty="0">
              <a:latin typeface="+mn-lt"/>
              <a:ea typeface="+mn-ea"/>
              <a:cs typeface="+mn-ea"/>
              <a:sym typeface="+mn-lt"/>
            </a:endParaRPr>
          </a:p>
          <a:p>
            <a:pPr eaLnBrk="1" hangingPunct="1">
              <a:lnSpc>
                <a:spcPct val="138000"/>
              </a:lnSpc>
              <a:spcBef>
                <a:spcPct val="50000"/>
              </a:spcBef>
              <a:buClrTx/>
              <a:buSzTx/>
              <a:buFontTx/>
              <a:buNone/>
            </a:pPr>
            <a:r>
              <a:rPr kumimoji="1" lang="zh-CN" altLang="en-US" b="1" dirty="0">
                <a:latin typeface="+mn-lt"/>
                <a:ea typeface="+mn-ea"/>
                <a:cs typeface="+mn-ea"/>
                <a:sym typeface="+mn-lt"/>
              </a:rPr>
              <a:t>        国际电信联盟已将</a:t>
            </a:r>
            <a:r>
              <a:rPr kumimoji="1" lang="en-US" altLang="zh-CN" b="1" dirty="0">
                <a:latin typeface="+mn-lt"/>
                <a:ea typeface="+mn-ea"/>
                <a:cs typeface="+mn-ea"/>
                <a:sym typeface="+mn-lt"/>
              </a:rPr>
              <a:t>CDMA</a:t>
            </a:r>
            <a:r>
              <a:rPr kumimoji="1" lang="zh-CN" altLang="en-US" b="1" dirty="0">
                <a:latin typeface="+mn-lt"/>
                <a:ea typeface="+mn-ea"/>
                <a:cs typeface="+mn-ea"/>
                <a:sym typeface="+mn-lt"/>
              </a:rPr>
              <a:t>定为未来的移动通信的统一标准之一。</a:t>
            </a:r>
          </a:p>
        </p:txBody>
      </p:sp>
    </p:spTree>
  </p:cSld>
  <p:clrMapOvr>
    <a:masterClrMapping/>
  </p:clrMapOvr>
  <p:transition>
    <p:zoom dir="in"/>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250825" y="260351"/>
            <a:ext cx="84582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50000"/>
              </a:lnSpc>
              <a:spcBef>
                <a:spcPct val="50000"/>
              </a:spcBef>
              <a:buClrTx/>
              <a:buSzTx/>
              <a:buFontTx/>
              <a:buNone/>
            </a:pPr>
            <a:r>
              <a:rPr kumimoji="1" lang="en-US" altLang="zh-CN" b="1">
                <a:latin typeface="+mn-lt"/>
                <a:ea typeface="+mn-ea"/>
                <a:cs typeface="+mn-ea"/>
                <a:sym typeface="+mn-lt"/>
              </a:rPr>
              <a:t>6.4.2  CDMA</a:t>
            </a:r>
            <a:r>
              <a:rPr kumimoji="1" lang="zh-CN" altLang="en-US" b="1">
                <a:latin typeface="+mn-lt"/>
                <a:ea typeface="+mn-ea"/>
                <a:cs typeface="+mn-ea"/>
                <a:sym typeface="+mn-lt"/>
              </a:rPr>
              <a:t>网络结构及信道类型</a:t>
            </a:r>
          </a:p>
          <a:p>
            <a:pPr eaLnBrk="1" hangingPunct="1">
              <a:lnSpc>
                <a:spcPct val="150000"/>
              </a:lnSpc>
              <a:spcBef>
                <a:spcPct val="50000"/>
              </a:spcBef>
              <a:buClrTx/>
              <a:buSzTx/>
              <a:buFontTx/>
              <a:buNone/>
            </a:pPr>
            <a:r>
              <a:rPr kumimoji="1" lang="zh-CN" altLang="en-US" b="1">
                <a:latin typeface="+mn-lt"/>
                <a:ea typeface="+mn-ea"/>
                <a:cs typeface="+mn-ea"/>
                <a:sym typeface="+mn-lt"/>
              </a:rPr>
              <a:t>         </a:t>
            </a:r>
            <a:r>
              <a:rPr kumimoji="1" lang="en-US" altLang="zh-CN" b="1">
                <a:latin typeface="+mn-lt"/>
                <a:ea typeface="+mn-ea"/>
                <a:cs typeface="+mn-ea"/>
                <a:sym typeface="+mn-lt"/>
              </a:rPr>
              <a:t>1</a:t>
            </a:r>
            <a:r>
              <a:rPr kumimoji="1" lang="zh-CN" altLang="en-US" b="1">
                <a:latin typeface="+mn-lt"/>
                <a:ea typeface="+mn-ea"/>
                <a:cs typeface="+mn-ea"/>
                <a:sym typeface="+mn-lt"/>
              </a:rPr>
              <a:t>．</a:t>
            </a:r>
            <a:r>
              <a:rPr kumimoji="1" lang="en-US" altLang="zh-CN" b="1">
                <a:latin typeface="+mn-lt"/>
                <a:ea typeface="+mn-ea"/>
                <a:cs typeface="+mn-ea"/>
                <a:sym typeface="+mn-lt"/>
              </a:rPr>
              <a:t>CDMA</a:t>
            </a:r>
            <a:r>
              <a:rPr kumimoji="1" lang="zh-CN" altLang="en-US" b="1">
                <a:latin typeface="+mn-lt"/>
                <a:ea typeface="+mn-ea"/>
                <a:cs typeface="+mn-ea"/>
                <a:sym typeface="+mn-lt"/>
              </a:rPr>
              <a:t>网络结构：与</a:t>
            </a:r>
            <a:r>
              <a:rPr kumimoji="1" lang="en-US" altLang="zh-CN" b="1">
                <a:latin typeface="+mn-lt"/>
                <a:ea typeface="+mn-ea"/>
                <a:cs typeface="+mn-ea"/>
                <a:sym typeface="+mn-lt"/>
              </a:rPr>
              <a:t>GSM</a:t>
            </a:r>
            <a:r>
              <a:rPr kumimoji="1" lang="zh-CN" altLang="en-US" b="1">
                <a:latin typeface="+mn-lt"/>
                <a:ea typeface="+mn-ea"/>
                <a:cs typeface="+mn-ea"/>
                <a:sym typeface="+mn-lt"/>
              </a:rPr>
              <a:t>网相似</a:t>
            </a:r>
          </a:p>
          <a:p>
            <a:pPr eaLnBrk="1" hangingPunct="1">
              <a:lnSpc>
                <a:spcPct val="150000"/>
              </a:lnSpc>
              <a:spcBef>
                <a:spcPct val="50000"/>
              </a:spcBef>
              <a:buClrTx/>
              <a:buSzTx/>
              <a:buFontTx/>
              <a:buNone/>
            </a:pPr>
            <a:endParaRPr kumimoji="1" lang="en-US" altLang="zh-CN" b="1">
              <a:latin typeface="+mn-lt"/>
              <a:ea typeface="+mn-ea"/>
              <a:cs typeface="+mn-ea"/>
              <a:sym typeface="+mn-lt"/>
            </a:endParaRPr>
          </a:p>
        </p:txBody>
      </p:sp>
      <p:graphicFrame>
        <p:nvGraphicFramePr>
          <p:cNvPr id="147459" name="Object 3"/>
          <p:cNvGraphicFramePr>
            <a:graphicFrameLocks noChangeAspect="1"/>
          </p:cNvGraphicFramePr>
          <p:nvPr/>
        </p:nvGraphicFramePr>
        <p:xfrm>
          <a:off x="838200" y="1552576"/>
          <a:ext cx="7405688" cy="5405439"/>
        </p:xfrm>
        <a:graphic>
          <a:graphicData uri="http://schemas.openxmlformats.org/presentationml/2006/ole">
            <mc:AlternateContent xmlns:mc="http://schemas.openxmlformats.org/markup-compatibility/2006">
              <mc:Choice xmlns:v="urn:schemas-microsoft-com:vml" Requires="v">
                <p:oleObj spid="_x0000_s147472" r:id="rId3" imgW="3442315" imgH="2511037" progId="Visio.Drawing.4">
                  <p:embed/>
                </p:oleObj>
              </mc:Choice>
              <mc:Fallback>
                <p:oleObj r:id="rId3" imgW="3442315" imgH="2511037" progId="Visio.Drawing.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552576"/>
                        <a:ext cx="7405688" cy="5405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zoom dir="in"/>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755576" y="1268760"/>
            <a:ext cx="6245621"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80000"/>
              </a:lnSpc>
              <a:spcBef>
                <a:spcPct val="0"/>
              </a:spcBef>
              <a:buClrTx/>
              <a:buSzTx/>
              <a:buFontTx/>
              <a:buNone/>
            </a:pPr>
            <a:r>
              <a:rPr kumimoji="1" lang="en-US" altLang="zh-CN" b="1" dirty="0">
                <a:latin typeface="+mn-lt"/>
                <a:ea typeface="+mn-ea"/>
                <a:cs typeface="+mn-ea"/>
                <a:sym typeface="+mn-lt"/>
              </a:rPr>
              <a:t>6.4.3  CDMA</a:t>
            </a:r>
            <a:r>
              <a:rPr kumimoji="1" lang="zh-CN" altLang="en-US" b="1" dirty="0">
                <a:latin typeface="+mn-lt"/>
                <a:ea typeface="+mn-ea"/>
                <a:cs typeface="+mn-ea"/>
                <a:sym typeface="+mn-lt"/>
              </a:rPr>
              <a:t>系统的关键技术</a:t>
            </a:r>
          </a:p>
          <a:p>
            <a:pPr lvl="1" eaLnBrk="1" hangingPunct="1">
              <a:lnSpc>
                <a:spcPct val="180000"/>
              </a:lnSpc>
              <a:spcBef>
                <a:spcPct val="0"/>
              </a:spcBef>
              <a:buClrTx/>
              <a:buSzTx/>
              <a:buFontTx/>
              <a:buNone/>
            </a:pPr>
            <a:r>
              <a:rPr kumimoji="1" lang="en-US" altLang="zh-CN" sz="2400" b="1" dirty="0">
                <a:latin typeface="+mn-lt"/>
                <a:ea typeface="+mn-ea"/>
                <a:cs typeface="+mn-ea"/>
                <a:sym typeface="+mn-lt"/>
              </a:rPr>
              <a:t>CDMA</a:t>
            </a:r>
            <a:r>
              <a:rPr kumimoji="1" lang="zh-CN" altLang="en-US" sz="2400" b="1" dirty="0">
                <a:latin typeface="+mn-lt"/>
                <a:ea typeface="+mn-ea"/>
                <a:cs typeface="+mn-ea"/>
                <a:sym typeface="+mn-lt"/>
              </a:rPr>
              <a:t>系统中的关键技术包括以下几种：</a:t>
            </a:r>
          </a:p>
          <a:p>
            <a:pPr lvl="1" eaLnBrk="1" hangingPunct="1">
              <a:lnSpc>
                <a:spcPct val="180000"/>
              </a:lnSpc>
              <a:spcBef>
                <a:spcPct val="0"/>
              </a:spcBef>
              <a:buClrTx/>
              <a:buSzTx/>
              <a:buFontTx/>
              <a:buNone/>
            </a:pPr>
            <a:r>
              <a:rPr kumimoji="1" lang="en-US" altLang="zh-CN" sz="2400" b="1" dirty="0">
                <a:latin typeface="+mn-lt"/>
                <a:ea typeface="+mn-ea"/>
                <a:cs typeface="+mn-ea"/>
                <a:sym typeface="+mn-lt"/>
              </a:rPr>
              <a:t>(1) </a:t>
            </a:r>
            <a:r>
              <a:rPr kumimoji="1" lang="zh-CN" altLang="en-US" sz="2400" b="1" dirty="0">
                <a:latin typeface="+mn-lt"/>
                <a:ea typeface="+mn-ea"/>
                <a:cs typeface="+mn-ea"/>
                <a:sym typeface="+mn-lt"/>
              </a:rPr>
              <a:t>同步技术</a:t>
            </a:r>
            <a:r>
              <a:rPr kumimoji="1" lang="en-US" altLang="zh-CN" sz="2400" b="1" dirty="0">
                <a:latin typeface="+mn-lt"/>
                <a:ea typeface="+mn-ea"/>
                <a:cs typeface="+mn-ea"/>
                <a:sym typeface="+mn-lt"/>
              </a:rPr>
              <a:t>——</a:t>
            </a:r>
            <a:r>
              <a:rPr kumimoji="1" lang="zh-CN" altLang="en-US" sz="2400" b="1" dirty="0">
                <a:latin typeface="+mn-lt"/>
                <a:ea typeface="+mn-ea"/>
                <a:cs typeface="+mn-ea"/>
                <a:sym typeface="+mn-lt"/>
              </a:rPr>
              <a:t>捕获与跟踪；</a:t>
            </a:r>
          </a:p>
          <a:p>
            <a:pPr lvl="1" eaLnBrk="1" hangingPunct="1">
              <a:lnSpc>
                <a:spcPct val="180000"/>
              </a:lnSpc>
              <a:spcBef>
                <a:spcPct val="0"/>
              </a:spcBef>
              <a:buClrTx/>
              <a:buSzTx/>
              <a:buFontTx/>
              <a:buNone/>
            </a:pPr>
            <a:r>
              <a:rPr kumimoji="1" lang="en-US" altLang="zh-CN" sz="2400" b="1" dirty="0">
                <a:latin typeface="+mn-lt"/>
                <a:ea typeface="+mn-ea"/>
                <a:cs typeface="+mn-ea"/>
                <a:sym typeface="+mn-lt"/>
              </a:rPr>
              <a:t>(2)  Rake</a:t>
            </a:r>
            <a:r>
              <a:rPr kumimoji="1" lang="zh-CN" altLang="en-US" sz="2400" b="1" dirty="0">
                <a:latin typeface="+mn-lt"/>
                <a:ea typeface="+mn-ea"/>
                <a:cs typeface="+mn-ea"/>
                <a:sym typeface="+mn-lt"/>
              </a:rPr>
              <a:t>接收；</a:t>
            </a:r>
          </a:p>
          <a:p>
            <a:pPr lvl="1" eaLnBrk="1" hangingPunct="1">
              <a:lnSpc>
                <a:spcPct val="180000"/>
              </a:lnSpc>
              <a:spcBef>
                <a:spcPct val="0"/>
              </a:spcBef>
              <a:buClrTx/>
              <a:buSzTx/>
              <a:buFontTx/>
              <a:buNone/>
            </a:pPr>
            <a:r>
              <a:rPr kumimoji="1" lang="en-US" altLang="zh-CN" sz="2400" b="1" dirty="0">
                <a:latin typeface="+mn-lt"/>
                <a:ea typeface="+mn-ea"/>
                <a:cs typeface="+mn-ea"/>
                <a:sym typeface="+mn-lt"/>
              </a:rPr>
              <a:t>(3) </a:t>
            </a:r>
            <a:r>
              <a:rPr kumimoji="1" lang="zh-CN" altLang="en-US" sz="2400" b="1" dirty="0">
                <a:latin typeface="+mn-lt"/>
                <a:ea typeface="+mn-ea"/>
                <a:cs typeface="+mn-ea"/>
                <a:sym typeface="+mn-lt"/>
              </a:rPr>
              <a:t>功率控制；</a:t>
            </a:r>
          </a:p>
          <a:p>
            <a:pPr lvl="1" eaLnBrk="1" hangingPunct="1">
              <a:lnSpc>
                <a:spcPct val="180000"/>
              </a:lnSpc>
              <a:spcBef>
                <a:spcPct val="0"/>
              </a:spcBef>
              <a:buClrTx/>
              <a:buSzTx/>
              <a:buFontTx/>
              <a:buNone/>
            </a:pPr>
            <a:r>
              <a:rPr kumimoji="1" lang="en-US" altLang="zh-CN" sz="2400" b="1" dirty="0">
                <a:latin typeface="+mn-lt"/>
                <a:ea typeface="+mn-ea"/>
                <a:cs typeface="+mn-ea"/>
                <a:sym typeface="+mn-lt"/>
              </a:rPr>
              <a:t>(4) </a:t>
            </a:r>
            <a:r>
              <a:rPr kumimoji="1" lang="zh-CN" altLang="en-US" sz="2400" b="1" dirty="0">
                <a:latin typeface="+mn-lt"/>
                <a:ea typeface="+mn-ea"/>
                <a:cs typeface="+mn-ea"/>
                <a:sym typeface="+mn-lt"/>
              </a:rPr>
              <a:t>软切换。</a:t>
            </a:r>
          </a:p>
        </p:txBody>
      </p:sp>
    </p:spTree>
  </p:cSld>
  <p:clrMapOvr>
    <a:masterClrMapping/>
  </p:clrMapOvr>
  <p:transition>
    <p:zoom dir="in"/>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381000" y="609601"/>
            <a:ext cx="8458200" cy="643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38000"/>
              </a:lnSpc>
              <a:spcBef>
                <a:spcPct val="50000"/>
              </a:spcBef>
              <a:buClrTx/>
              <a:buSzTx/>
              <a:buFontTx/>
              <a:buNone/>
            </a:pPr>
            <a:r>
              <a:rPr kumimoji="1" lang="en-US" altLang="zh-CN" b="1">
                <a:latin typeface="+mn-lt"/>
                <a:ea typeface="+mn-ea"/>
                <a:cs typeface="+mn-ea"/>
                <a:sym typeface="+mn-lt"/>
              </a:rPr>
              <a:t>        1</a:t>
            </a:r>
            <a:r>
              <a:rPr kumimoji="1" lang="zh-CN" altLang="en-US" b="1">
                <a:latin typeface="+mn-lt"/>
                <a:ea typeface="+mn-ea"/>
                <a:cs typeface="+mn-ea"/>
                <a:sym typeface="+mn-lt"/>
              </a:rPr>
              <a:t>．同步技术：</a:t>
            </a:r>
            <a:r>
              <a:rPr kumimoji="1" lang="en-US" altLang="zh-CN" b="1">
                <a:latin typeface="+mn-lt"/>
                <a:ea typeface="+mn-ea"/>
                <a:cs typeface="+mn-ea"/>
                <a:sym typeface="+mn-lt"/>
              </a:rPr>
              <a:t>PN</a:t>
            </a:r>
            <a:r>
              <a:rPr kumimoji="1" lang="zh-CN" altLang="en-US" b="1">
                <a:latin typeface="+mn-lt"/>
                <a:ea typeface="+mn-ea"/>
                <a:cs typeface="+mn-ea"/>
                <a:sym typeface="+mn-lt"/>
              </a:rPr>
              <a:t>码序列的同步是</a:t>
            </a:r>
            <a:r>
              <a:rPr kumimoji="1" lang="en-US" altLang="zh-CN" b="1">
                <a:latin typeface="+mn-lt"/>
                <a:ea typeface="+mn-ea"/>
                <a:cs typeface="+mn-ea"/>
                <a:sym typeface="+mn-lt"/>
              </a:rPr>
              <a:t>CDMA</a:t>
            </a:r>
            <a:r>
              <a:rPr kumimoji="1" lang="zh-CN" altLang="en-US" b="1">
                <a:latin typeface="+mn-lt"/>
                <a:ea typeface="+mn-ea"/>
                <a:cs typeface="+mn-ea"/>
                <a:sym typeface="+mn-lt"/>
              </a:rPr>
              <a:t>扩频通信的关键技术。</a:t>
            </a:r>
          </a:p>
          <a:p>
            <a:pPr eaLnBrk="1" hangingPunct="1">
              <a:lnSpc>
                <a:spcPct val="138000"/>
              </a:lnSpc>
              <a:spcBef>
                <a:spcPct val="50000"/>
              </a:spcBef>
              <a:buClrTx/>
              <a:buSzTx/>
              <a:buFontTx/>
              <a:buNone/>
            </a:pPr>
            <a:r>
              <a:rPr kumimoji="1" lang="zh-CN" altLang="en-US" b="1">
                <a:latin typeface="+mn-lt"/>
                <a:ea typeface="+mn-ea"/>
                <a:cs typeface="+mn-ea"/>
                <a:sym typeface="+mn-lt"/>
              </a:rPr>
              <a:t>        </a:t>
            </a:r>
            <a:r>
              <a:rPr kumimoji="1" lang="en-US" altLang="zh-CN" b="1">
                <a:latin typeface="+mn-lt"/>
                <a:ea typeface="+mn-ea"/>
                <a:cs typeface="+mn-ea"/>
                <a:sym typeface="+mn-lt"/>
              </a:rPr>
              <a:t>PN</a:t>
            </a:r>
            <a:r>
              <a:rPr kumimoji="1" lang="zh-CN" altLang="en-US" b="1">
                <a:latin typeface="+mn-lt"/>
                <a:ea typeface="+mn-ea"/>
                <a:cs typeface="+mn-ea"/>
                <a:sym typeface="+mn-lt"/>
              </a:rPr>
              <a:t>码（</a:t>
            </a:r>
            <a:r>
              <a:rPr kumimoji="1" lang="zh-CN" altLang="en-US" sz="1600" b="1">
                <a:solidFill>
                  <a:schemeClr val="accent2"/>
                </a:solidFill>
                <a:latin typeface="+mn-lt"/>
                <a:ea typeface="+mn-ea"/>
                <a:cs typeface="+mn-ea"/>
                <a:sym typeface="+mn-lt"/>
              </a:rPr>
              <a:t>伪随机序列</a:t>
            </a:r>
            <a:r>
              <a:rPr kumimoji="1" lang="zh-CN" altLang="en-US" b="1">
                <a:latin typeface="+mn-lt"/>
                <a:ea typeface="+mn-ea"/>
                <a:cs typeface="+mn-ea"/>
                <a:sym typeface="+mn-lt"/>
              </a:rPr>
              <a:t>）序列同步是扩频系统特有的，也是扩频技术中的难点。</a:t>
            </a:r>
            <a:endParaRPr kumimoji="1" lang="en-US" altLang="zh-CN" b="1">
              <a:latin typeface="+mn-lt"/>
              <a:ea typeface="+mn-ea"/>
              <a:cs typeface="+mn-ea"/>
              <a:sym typeface="+mn-lt"/>
            </a:endParaRPr>
          </a:p>
          <a:p>
            <a:pPr eaLnBrk="1" hangingPunct="1">
              <a:lnSpc>
                <a:spcPct val="138000"/>
              </a:lnSpc>
              <a:spcBef>
                <a:spcPct val="50000"/>
              </a:spcBef>
              <a:buClrTx/>
              <a:buSzTx/>
              <a:buFontTx/>
              <a:buNone/>
            </a:pPr>
            <a:r>
              <a:rPr kumimoji="1" lang="en-US" altLang="zh-CN" b="1">
                <a:latin typeface="+mn-lt"/>
                <a:ea typeface="+mn-ea"/>
                <a:cs typeface="+mn-ea"/>
                <a:sym typeface="+mn-lt"/>
              </a:rPr>
              <a:t>CDMA</a:t>
            </a:r>
            <a:r>
              <a:rPr kumimoji="1" lang="zh-CN" altLang="en-US" b="1">
                <a:latin typeface="+mn-lt"/>
                <a:ea typeface="+mn-ea"/>
                <a:cs typeface="+mn-ea"/>
                <a:sym typeface="+mn-lt"/>
              </a:rPr>
              <a:t>系统要求接收机的本地伪随机码</a:t>
            </a:r>
            <a:r>
              <a:rPr kumimoji="1" lang="en-US" altLang="zh-CN" b="1">
                <a:latin typeface="+mn-lt"/>
                <a:ea typeface="+mn-ea"/>
                <a:cs typeface="+mn-ea"/>
                <a:sym typeface="+mn-lt"/>
              </a:rPr>
              <a:t>PN</a:t>
            </a:r>
            <a:r>
              <a:rPr kumimoji="1" lang="zh-CN" altLang="en-US" b="1">
                <a:latin typeface="+mn-lt"/>
                <a:ea typeface="+mn-ea"/>
                <a:cs typeface="+mn-ea"/>
                <a:sym typeface="+mn-lt"/>
              </a:rPr>
              <a:t>序列与接收到的</a:t>
            </a:r>
            <a:r>
              <a:rPr kumimoji="1" lang="en-US" altLang="zh-CN" b="1">
                <a:latin typeface="+mn-lt"/>
                <a:ea typeface="+mn-ea"/>
                <a:cs typeface="+mn-ea"/>
                <a:sym typeface="+mn-lt"/>
              </a:rPr>
              <a:t>PN</a:t>
            </a:r>
            <a:r>
              <a:rPr kumimoji="1" lang="zh-CN" altLang="en-US" b="1">
                <a:latin typeface="+mn-lt"/>
                <a:ea typeface="+mn-ea"/>
                <a:cs typeface="+mn-ea"/>
                <a:sym typeface="+mn-lt"/>
              </a:rPr>
              <a:t>码在结构、频率和相位上完全一致，否则就不能正常接收所发送的信息，接收到的只是一片噪声。若</a:t>
            </a:r>
            <a:r>
              <a:rPr kumimoji="1" lang="en-US" altLang="zh-CN" b="1">
                <a:latin typeface="+mn-lt"/>
                <a:ea typeface="+mn-ea"/>
                <a:cs typeface="+mn-ea"/>
                <a:sym typeface="+mn-lt"/>
              </a:rPr>
              <a:t>PN</a:t>
            </a:r>
            <a:r>
              <a:rPr kumimoji="1" lang="zh-CN" altLang="en-US" b="1">
                <a:latin typeface="+mn-lt"/>
                <a:ea typeface="+mn-ea"/>
                <a:cs typeface="+mn-ea"/>
                <a:sym typeface="+mn-lt"/>
              </a:rPr>
              <a:t>码序列不同步，即使实现了收发同步，也不能保持同步，也无法准确可靠地获取所发送的信息数据。</a:t>
            </a:r>
          </a:p>
          <a:p>
            <a:pPr lvl="1" eaLnBrk="1" hangingPunct="1">
              <a:lnSpc>
                <a:spcPct val="138000"/>
              </a:lnSpc>
              <a:spcBef>
                <a:spcPct val="50000"/>
              </a:spcBef>
              <a:buClrTx/>
              <a:buSzTx/>
              <a:buFontTx/>
              <a:buChar char="•"/>
            </a:pPr>
            <a:r>
              <a:rPr kumimoji="1" lang="en-US" altLang="zh-CN" sz="2400" b="1">
                <a:latin typeface="+mn-lt"/>
                <a:ea typeface="+mn-ea"/>
                <a:cs typeface="+mn-ea"/>
                <a:sym typeface="+mn-lt"/>
              </a:rPr>
              <a:t>PN</a:t>
            </a:r>
            <a:r>
              <a:rPr kumimoji="1" lang="zh-CN" altLang="en-US" sz="2400" b="1">
                <a:latin typeface="+mn-lt"/>
                <a:ea typeface="+mn-ea"/>
                <a:cs typeface="+mn-ea"/>
                <a:sym typeface="+mn-lt"/>
              </a:rPr>
              <a:t>码捕获</a:t>
            </a:r>
          </a:p>
          <a:p>
            <a:pPr lvl="1" eaLnBrk="1" hangingPunct="1">
              <a:lnSpc>
                <a:spcPct val="138000"/>
              </a:lnSpc>
              <a:spcBef>
                <a:spcPct val="50000"/>
              </a:spcBef>
              <a:buClrTx/>
              <a:buSzTx/>
              <a:buFontTx/>
              <a:buChar char="•"/>
            </a:pPr>
            <a:r>
              <a:rPr kumimoji="1" lang="en-US" altLang="zh-CN" sz="2400" b="1">
                <a:latin typeface="+mn-lt"/>
                <a:ea typeface="+mn-ea"/>
                <a:cs typeface="+mn-ea"/>
                <a:sym typeface="+mn-lt"/>
              </a:rPr>
              <a:t>PN</a:t>
            </a:r>
            <a:r>
              <a:rPr kumimoji="1" lang="zh-CN" altLang="en-US" sz="2400" b="1">
                <a:latin typeface="+mn-lt"/>
                <a:ea typeface="+mn-ea"/>
                <a:cs typeface="+mn-ea"/>
                <a:sym typeface="+mn-lt"/>
              </a:rPr>
              <a:t>码跟踪</a:t>
            </a:r>
          </a:p>
        </p:txBody>
      </p:sp>
    </p:spTree>
  </p:cSld>
  <p:clrMapOvr>
    <a:masterClrMapping/>
  </p:clrMapOvr>
  <p:transition>
    <p:zoom dir="in"/>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179512" y="1412776"/>
            <a:ext cx="8610600" cy="333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38000"/>
              </a:lnSpc>
              <a:spcBef>
                <a:spcPct val="50000"/>
              </a:spcBef>
              <a:buClrTx/>
              <a:buSzTx/>
              <a:buFontTx/>
              <a:buNone/>
            </a:pPr>
            <a:r>
              <a:rPr kumimoji="1" lang="en-US" altLang="zh-CN" b="1" dirty="0">
                <a:latin typeface="+mn-lt"/>
                <a:ea typeface="+mn-ea"/>
                <a:cs typeface="+mn-ea"/>
                <a:sym typeface="+mn-lt"/>
              </a:rPr>
              <a:t>         PN</a:t>
            </a:r>
            <a:r>
              <a:rPr kumimoji="1" lang="zh-CN" altLang="en-US" b="1" dirty="0">
                <a:latin typeface="+mn-lt"/>
                <a:ea typeface="+mn-ea"/>
                <a:cs typeface="+mn-ea"/>
                <a:sym typeface="+mn-lt"/>
              </a:rPr>
              <a:t>码序列捕获指接收机在开始接收扩频信号时，选择和调整接收机的本地扩频</a:t>
            </a:r>
            <a:r>
              <a:rPr kumimoji="1" lang="en-US" altLang="zh-CN" b="1" dirty="0">
                <a:latin typeface="+mn-lt"/>
                <a:ea typeface="+mn-ea"/>
                <a:cs typeface="+mn-ea"/>
                <a:sym typeface="+mn-lt"/>
              </a:rPr>
              <a:t>PN</a:t>
            </a:r>
            <a:r>
              <a:rPr kumimoji="1" lang="zh-CN" altLang="en-US" b="1" dirty="0">
                <a:latin typeface="+mn-lt"/>
                <a:ea typeface="+mn-ea"/>
                <a:cs typeface="+mn-ea"/>
                <a:sym typeface="+mn-lt"/>
              </a:rPr>
              <a:t>序列相位，使它与发送端的扩频</a:t>
            </a:r>
            <a:r>
              <a:rPr kumimoji="1" lang="en-US" altLang="zh-CN" b="1" dirty="0">
                <a:latin typeface="+mn-lt"/>
                <a:ea typeface="+mn-ea"/>
                <a:cs typeface="+mn-ea"/>
                <a:sym typeface="+mn-lt"/>
              </a:rPr>
              <a:t>PN</a:t>
            </a:r>
            <a:r>
              <a:rPr kumimoji="1" lang="zh-CN" altLang="en-US" b="1" dirty="0">
                <a:latin typeface="+mn-lt"/>
                <a:ea typeface="+mn-ea"/>
                <a:cs typeface="+mn-ea"/>
                <a:sym typeface="+mn-lt"/>
              </a:rPr>
              <a:t>序列相位基本一致，即接收机捕捉发送的扩频</a:t>
            </a:r>
            <a:r>
              <a:rPr kumimoji="1" lang="en-US" altLang="zh-CN" b="1" dirty="0">
                <a:latin typeface="+mn-lt"/>
                <a:ea typeface="+mn-ea"/>
                <a:cs typeface="+mn-ea"/>
                <a:sym typeface="+mn-lt"/>
              </a:rPr>
              <a:t>PN</a:t>
            </a:r>
            <a:r>
              <a:rPr kumimoji="1" lang="zh-CN" altLang="en-US" b="1" dirty="0">
                <a:latin typeface="+mn-lt"/>
                <a:ea typeface="+mn-ea"/>
                <a:cs typeface="+mn-ea"/>
                <a:sym typeface="+mn-lt"/>
              </a:rPr>
              <a:t>序列相位，也称为扩频</a:t>
            </a:r>
            <a:r>
              <a:rPr kumimoji="1" lang="en-US" altLang="zh-CN" b="1" dirty="0">
                <a:latin typeface="+mn-lt"/>
                <a:ea typeface="+mn-ea"/>
                <a:cs typeface="+mn-ea"/>
                <a:sym typeface="+mn-lt"/>
              </a:rPr>
              <a:t>PN</a:t>
            </a:r>
            <a:r>
              <a:rPr kumimoji="1" lang="zh-CN" altLang="en-US" b="1" dirty="0">
                <a:latin typeface="+mn-lt"/>
                <a:ea typeface="+mn-ea"/>
                <a:cs typeface="+mn-ea"/>
                <a:sym typeface="+mn-lt"/>
              </a:rPr>
              <a:t>序列的初始同步。</a:t>
            </a:r>
          </a:p>
          <a:p>
            <a:pPr eaLnBrk="1" hangingPunct="1">
              <a:lnSpc>
                <a:spcPct val="138000"/>
              </a:lnSpc>
              <a:spcBef>
                <a:spcPct val="50000"/>
              </a:spcBef>
              <a:buClrTx/>
              <a:buSzTx/>
              <a:buFontTx/>
              <a:buNone/>
            </a:pPr>
            <a:r>
              <a:rPr kumimoji="1" lang="zh-CN" altLang="en-US" b="1" dirty="0">
                <a:latin typeface="+mn-lt"/>
                <a:ea typeface="+mn-ea"/>
                <a:cs typeface="+mn-ea"/>
                <a:sym typeface="+mn-lt"/>
              </a:rPr>
              <a:t>         </a:t>
            </a:r>
            <a:r>
              <a:rPr kumimoji="1" lang="en-US" altLang="zh-CN" b="1" dirty="0">
                <a:latin typeface="+mn-lt"/>
                <a:ea typeface="+mn-ea"/>
                <a:cs typeface="+mn-ea"/>
                <a:sym typeface="+mn-lt"/>
              </a:rPr>
              <a:t>PN</a:t>
            </a:r>
            <a:r>
              <a:rPr kumimoji="1" lang="zh-CN" altLang="en-US" b="1" dirty="0">
                <a:latin typeface="+mn-lt"/>
                <a:ea typeface="+mn-ea"/>
                <a:cs typeface="+mn-ea"/>
                <a:sym typeface="+mn-lt"/>
              </a:rPr>
              <a:t>码跟踪则是自动调整本地码相位，进一步缩小定时误差，达到本地码与接收</a:t>
            </a:r>
            <a:r>
              <a:rPr kumimoji="1" lang="en-US" altLang="zh-CN" b="1" dirty="0">
                <a:latin typeface="+mn-lt"/>
                <a:ea typeface="+mn-ea"/>
                <a:cs typeface="+mn-ea"/>
                <a:sym typeface="+mn-lt"/>
              </a:rPr>
              <a:t>PN</a:t>
            </a:r>
            <a:r>
              <a:rPr kumimoji="1" lang="zh-CN" altLang="en-US" b="1" dirty="0">
                <a:latin typeface="+mn-lt"/>
                <a:ea typeface="+mn-ea"/>
                <a:cs typeface="+mn-ea"/>
                <a:sym typeface="+mn-lt"/>
              </a:rPr>
              <a:t>码频率和相位精确同步。</a:t>
            </a:r>
          </a:p>
        </p:txBody>
      </p:sp>
    </p:spTree>
  </p:cSld>
  <p:clrMapOvr>
    <a:masterClrMapping/>
  </p:clrMapOvr>
  <p:transition>
    <p:zoom dir="in"/>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23851" y="765175"/>
            <a:ext cx="8534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zh-CN" altLang="en-US" b="1">
                <a:latin typeface="+mn-lt"/>
                <a:ea typeface="+mn-ea"/>
                <a:cs typeface="+mn-ea"/>
                <a:sym typeface="+mn-lt"/>
              </a:rPr>
              <a:t>扩频技术</a:t>
            </a:r>
          </a:p>
          <a:p>
            <a:pPr eaLnBrk="1" latinLnBrk="1" hangingPunct="1">
              <a:buClr>
                <a:srgbClr val="FF0000"/>
              </a:buClr>
              <a:buSzTx/>
              <a:buFont typeface="Wingdings" panose="05000000000000000000" pitchFamily="2" charset="2"/>
              <a:buNone/>
            </a:pPr>
            <a:r>
              <a:rPr kumimoji="1" lang="zh-CN" altLang="en-US" b="1">
                <a:latin typeface="+mn-lt"/>
                <a:ea typeface="+mn-ea"/>
                <a:cs typeface="+mn-ea"/>
                <a:sym typeface="+mn-lt"/>
              </a:rPr>
              <a:t>    概念：</a:t>
            </a:r>
            <a:r>
              <a:rPr kumimoji="1" lang="zh-CN" altLang="en-US" b="1">
                <a:solidFill>
                  <a:srgbClr val="FF0000"/>
                </a:solidFill>
                <a:latin typeface="+mn-lt"/>
                <a:ea typeface="+mn-ea"/>
                <a:cs typeface="+mn-ea"/>
                <a:sym typeface="+mn-lt"/>
              </a:rPr>
              <a:t>将信息的频谱展宽后进行传输的技术叫扩频通信技术</a:t>
            </a:r>
            <a:r>
              <a:rPr kumimoji="1" lang="zh-CN" altLang="en-US" b="1">
                <a:latin typeface="+mn-lt"/>
                <a:ea typeface="+mn-ea"/>
                <a:cs typeface="+mn-ea"/>
                <a:sym typeface="+mn-lt"/>
              </a:rPr>
              <a:t>。</a:t>
            </a:r>
          </a:p>
          <a:p>
            <a:pPr eaLnBrk="1" latinLnBrk="1" hangingPunct="1">
              <a:buClr>
                <a:srgbClr val="FF0000"/>
              </a:buClr>
              <a:buSzTx/>
              <a:buFont typeface="Wingdings" panose="05000000000000000000" pitchFamily="2" charset="2"/>
              <a:buNone/>
            </a:pPr>
            <a:r>
              <a:rPr kumimoji="1" lang="zh-CN" altLang="en-US" b="1">
                <a:latin typeface="+mn-lt"/>
                <a:ea typeface="+mn-ea"/>
                <a:cs typeface="+mn-ea"/>
                <a:sym typeface="+mn-lt"/>
              </a:rPr>
              <a:t>	理论依据是香农定理：</a:t>
            </a:r>
            <a:r>
              <a:rPr kumimoji="1" lang="en-US" altLang="zh-CN" b="1">
                <a:latin typeface="+mn-lt"/>
                <a:ea typeface="+mn-ea"/>
                <a:cs typeface="+mn-ea"/>
                <a:sym typeface="+mn-lt"/>
              </a:rPr>
              <a:t>C=Wlog2</a:t>
            </a:r>
            <a:r>
              <a:rPr kumimoji="1" lang="zh-CN" altLang="en-US" b="1">
                <a:latin typeface="+mn-lt"/>
                <a:ea typeface="+mn-ea"/>
                <a:cs typeface="+mn-ea"/>
                <a:sym typeface="+mn-lt"/>
              </a:rPr>
              <a:t>（</a:t>
            </a:r>
            <a:r>
              <a:rPr kumimoji="1" lang="en-US" altLang="zh-CN" b="1">
                <a:latin typeface="+mn-lt"/>
                <a:ea typeface="+mn-ea"/>
                <a:cs typeface="+mn-ea"/>
                <a:sym typeface="+mn-lt"/>
              </a:rPr>
              <a:t>1+S/N</a:t>
            </a:r>
            <a:r>
              <a:rPr kumimoji="1" lang="zh-CN" altLang="en-US" b="1">
                <a:latin typeface="+mn-lt"/>
                <a:ea typeface="+mn-ea"/>
                <a:cs typeface="+mn-ea"/>
                <a:sym typeface="+mn-lt"/>
              </a:rPr>
              <a:t>）</a:t>
            </a:r>
          </a:p>
          <a:p>
            <a:pPr eaLnBrk="1" latinLnBrk="1" hangingPunct="1">
              <a:buClr>
                <a:srgbClr val="FF0000"/>
              </a:buClr>
              <a:buSzTx/>
              <a:buFont typeface="Wingdings" panose="05000000000000000000" pitchFamily="2" charset="2"/>
              <a:buNone/>
            </a:pPr>
            <a:r>
              <a:rPr kumimoji="1" lang="zh-CN" altLang="en-US" b="1">
                <a:latin typeface="+mn-lt"/>
                <a:ea typeface="+mn-ea"/>
                <a:cs typeface="+mn-ea"/>
                <a:sym typeface="+mn-lt"/>
              </a:rPr>
              <a:t>	   </a:t>
            </a:r>
            <a:r>
              <a:rPr kumimoji="1" lang="en-US" altLang="zh-CN" b="1">
                <a:latin typeface="+mn-lt"/>
                <a:ea typeface="+mn-ea"/>
                <a:cs typeface="+mn-ea"/>
                <a:sym typeface="+mn-lt"/>
              </a:rPr>
              <a:t>C</a:t>
            </a:r>
            <a:r>
              <a:rPr kumimoji="1" lang="zh-CN" altLang="en-US" b="1">
                <a:latin typeface="+mn-lt"/>
                <a:ea typeface="+mn-ea"/>
                <a:cs typeface="+mn-ea"/>
                <a:sym typeface="+mn-lt"/>
              </a:rPr>
              <a:t>是信道容量，</a:t>
            </a:r>
            <a:r>
              <a:rPr kumimoji="1" lang="en-US" altLang="zh-CN" b="1">
                <a:latin typeface="+mn-lt"/>
                <a:ea typeface="+mn-ea"/>
                <a:cs typeface="+mn-ea"/>
                <a:sym typeface="+mn-lt"/>
              </a:rPr>
              <a:t>W</a:t>
            </a:r>
            <a:r>
              <a:rPr kumimoji="1" lang="zh-CN" altLang="en-US" b="1">
                <a:latin typeface="+mn-lt"/>
                <a:ea typeface="+mn-ea"/>
                <a:cs typeface="+mn-ea"/>
                <a:sym typeface="+mn-lt"/>
              </a:rPr>
              <a:t>是信号带宽，</a:t>
            </a:r>
            <a:r>
              <a:rPr kumimoji="1" lang="en-US" altLang="zh-CN" b="1">
                <a:latin typeface="+mn-lt"/>
                <a:ea typeface="+mn-ea"/>
                <a:cs typeface="+mn-ea"/>
                <a:sym typeface="+mn-lt"/>
              </a:rPr>
              <a:t>S/N</a:t>
            </a:r>
            <a:r>
              <a:rPr kumimoji="1" lang="zh-CN" altLang="en-US" b="1">
                <a:latin typeface="+mn-lt"/>
                <a:ea typeface="+mn-ea"/>
                <a:cs typeface="+mn-ea"/>
                <a:sym typeface="+mn-lt"/>
              </a:rPr>
              <a:t>是信噪比</a:t>
            </a:r>
          </a:p>
          <a:p>
            <a:pPr eaLnBrk="1" latinLnBrk="1" hangingPunct="1">
              <a:buClr>
                <a:srgbClr val="FF0000"/>
              </a:buClr>
              <a:buSzTx/>
              <a:buFont typeface="Wingdings" panose="05000000000000000000" pitchFamily="2" charset="2"/>
              <a:buNone/>
            </a:pPr>
            <a:r>
              <a:rPr kumimoji="1" lang="zh-CN" altLang="en-US" b="1">
                <a:latin typeface="+mn-lt"/>
                <a:ea typeface="+mn-ea"/>
                <a:cs typeface="+mn-ea"/>
                <a:sym typeface="+mn-lt"/>
              </a:rPr>
              <a:t>    优点：功率谱密度低，具有隐蔽性和低的截获能力。</a:t>
            </a:r>
          </a:p>
          <a:p>
            <a:pPr eaLnBrk="1" latinLnBrk="1" hangingPunct="1">
              <a:buClr>
                <a:srgbClr val="FF0000"/>
              </a:buClr>
              <a:buSzTx/>
              <a:buFont typeface="Wingdings" panose="05000000000000000000" pitchFamily="2" charset="2"/>
              <a:buNone/>
            </a:pPr>
            <a:r>
              <a:rPr kumimoji="1" lang="zh-CN" altLang="en-US" b="1">
                <a:latin typeface="+mn-lt"/>
                <a:ea typeface="+mn-ea"/>
                <a:cs typeface="+mn-ea"/>
                <a:sym typeface="+mn-lt"/>
              </a:rPr>
              <a:t>                 可实现码分多址；</a:t>
            </a:r>
          </a:p>
          <a:p>
            <a:pPr eaLnBrk="1" latinLnBrk="1" hangingPunct="1">
              <a:buClr>
                <a:srgbClr val="FF0000"/>
              </a:buClr>
              <a:buSzTx/>
              <a:buFont typeface="Wingdings" panose="05000000000000000000" pitchFamily="2" charset="2"/>
              <a:buNone/>
            </a:pPr>
            <a:r>
              <a:rPr kumimoji="1" lang="zh-CN" altLang="en-US" b="1">
                <a:latin typeface="+mn-lt"/>
                <a:ea typeface="+mn-ea"/>
                <a:cs typeface="+mn-ea"/>
                <a:sym typeface="+mn-lt"/>
              </a:rPr>
              <a:t>                 抗干扰性强，可在较低的信噪比条件下，保证系统传</a:t>
            </a:r>
          </a:p>
          <a:p>
            <a:pPr eaLnBrk="1" latinLnBrk="1" hangingPunct="1">
              <a:buClr>
                <a:srgbClr val="FF0000"/>
              </a:buClr>
              <a:buSzTx/>
              <a:buFont typeface="Wingdings" panose="05000000000000000000" pitchFamily="2" charset="2"/>
              <a:buNone/>
            </a:pPr>
            <a:r>
              <a:rPr kumimoji="1" lang="zh-CN" altLang="en-US" b="1">
                <a:latin typeface="+mn-lt"/>
                <a:ea typeface="+mn-ea"/>
                <a:cs typeface="+mn-ea"/>
                <a:sym typeface="+mn-lt"/>
              </a:rPr>
              <a:t>                 输质量；</a:t>
            </a:r>
          </a:p>
          <a:p>
            <a:pPr eaLnBrk="1" latinLnBrk="1" hangingPunct="1">
              <a:buClr>
                <a:srgbClr val="FF0000"/>
              </a:buClr>
              <a:buSzTx/>
              <a:buFont typeface="Wingdings" panose="05000000000000000000" pitchFamily="2" charset="2"/>
              <a:buNone/>
            </a:pPr>
            <a:r>
              <a:rPr kumimoji="1" lang="zh-CN" altLang="en-US" b="1">
                <a:latin typeface="+mn-lt"/>
                <a:ea typeface="+mn-ea"/>
                <a:cs typeface="+mn-ea"/>
                <a:sym typeface="+mn-lt"/>
              </a:rPr>
              <a:t>                 抗衰落能力强。</a:t>
            </a:r>
          </a:p>
          <a:p>
            <a:pPr eaLnBrk="1" latinLnBrk="1" hangingPunct="1">
              <a:buClr>
                <a:srgbClr val="FF0000"/>
              </a:buClr>
              <a:buSzTx/>
              <a:buFont typeface="Wingdings" panose="05000000000000000000" pitchFamily="2" charset="2"/>
              <a:buNone/>
            </a:pPr>
            <a:r>
              <a:rPr kumimoji="1" lang="zh-CN" altLang="en-US" b="1">
                <a:latin typeface="+mn-lt"/>
                <a:ea typeface="+mn-ea"/>
                <a:cs typeface="+mn-ea"/>
                <a:sym typeface="+mn-lt"/>
              </a:rPr>
              <a:t>   分类：跳频（</a:t>
            </a:r>
            <a:r>
              <a:rPr kumimoji="1" lang="en-US" altLang="zh-CN" b="1">
                <a:latin typeface="+mn-lt"/>
                <a:ea typeface="+mn-ea"/>
                <a:cs typeface="+mn-ea"/>
                <a:sym typeface="+mn-lt"/>
              </a:rPr>
              <a:t>FH</a:t>
            </a:r>
            <a:r>
              <a:rPr kumimoji="1" lang="zh-CN" altLang="en-US" b="1">
                <a:latin typeface="+mn-lt"/>
                <a:ea typeface="+mn-ea"/>
                <a:cs typeface="+mn-ea"/>
                <a:sym typeface="+mn-lt"/>
              </a:rPr>
              <a:t>）</a:t>
            </a:r>
          </a:p>
          <a:p>
            <a:pPr eaLnBrk="1" latinLnBrk="1" hangingPunct="1">
              <a:buClr>
                <a:srgbClr val="FF0000"/>
              </a:buClr>
              <a:buSzTx/>
              <a:buFont typeface="Wingdings" panose="05000000000000000000" pitchFamily="2" charset="2"/>
              <a:buNone/>
            </a:pPr>
            <a:r>
              <a:rPr kumimoji="1" lang="zh-CN" altLang="en-US" b="1">
                <a:latin typeface="+mn-lt"/>
                <a:ea typeface="+mn-ea"/>
                <a:cs typeface="+mn-ea"/>
                <a:sym typeface="+mn-lt"/>
              </a:rPr>
              <a:t>              跳时（</a:t>
            </a:r>
            <a:r>
              <a:rPr kumimoji="1" lang="en-US" altLang="zh-CN" b="1">
                <a:latin typeface="+mn-lt"/>
                <a:ea typeface="+mn-ea"/>
                <a:cs typeface="+mn-ea"/>
                <a:sym typeface="+mn-lt"/>
              </a:rPr>
              <a:t>TH</a:t>
            </a:r>
            <a:r>
              <a:rPr kumimoji="1" lang="zh-CN" altLang="en-US" b="1">
                <a:latin typeface="+mn-lt"/>
                <a:ea typeface="+mn-ea"/>
                <a:cs typeface="+mn-ea"/>
                <a:sym typeface="+mn-lt"/>
              </a:rPr>
              <a:t>）</a:t>
            </a:r>
          </a:p>
          <a:p>
            <a:pPr eaLnBrk="1" latinLnBrk="1" hangingPunct="1">
              <a:buClr>
                <a:srgbClr val="FF0000"/>
              </a:buClr>
              <a:buSzTx/>
              <a:buFont typeface="Wingdings" panose="05000000000000000000" pitchFamily="2" charset="2"/>
              <a:buNone/>
            </a:pPr>
            <a:r>
              <a:rPr kumimoji="1" lang="zh-CN" altLang="en-US" b="1">
                <a:latin typeface="+mn-lt"/>
                <a:ea typeface="+mn-ea"/>
                <a:cs typeface="+mn-ea"/>
                <a:sym typeface="+mn-lt"/>
              </a:rPr>
              <a:t>              直接序列扩频（</a:t>
            </a:r>
            <a:r>
              <a:rPr kumimoji="1" lang="en-US" altLang="zh-CN" b="1">
                <a:latin typeface="+mn-lt"/>
                <a:ea typeface="+mn-ea"/>
                <a:cs typeface="+mn-ea"/>
                <a:sym typeface="+mn-lt"/>
              </a:rPr>
              <a:t>DS</a:t>
            </a:r>
            <a:r>
              <a:rPr kumimoji="1" lang="zh-CN" altLang="en-US" b="1">
                <a:latin typeface="+mn-lt"/>
                <a:ea typeface="+mn-ea"/>
                <a:cs typeface="+mn-ea"/>
                <a:sym typeface="+mn-lt"/>
              </a:rPr>
              <a:t>）</a:t>
            </a:r>
          </a:p>
        </p:txBody>
      </p:sp>
    </p:spTree>
    <p:extLst>
      <p:ext uri="{BB962C8B-B14F-4D97-AF65-F5344CB8AC3E}">
        <p14:creationId xmlns:p14="http://schemas.microsoft.com/office/powerpoint/2010/main" val="28395963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2"/>
          <p:cNvSpPr txBox="1">
            <a:spLocks noChangeArrowheads="1"/>
          </p:cNvSpPr>
          <p:nvPr/>
        </p:nvSpPr>
        <p:spPr bwMode="auto">
          <a:xfrm>
            <a:off x="899592" y="548680"/>
            <a:ext cx="7056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lang="zh-CN" altLang="en-US" dirty="0">
                <a:latin typeface="+mn-lt"/>
                <a:ea typeface="+mn-ea"/>
                <a:cs typeface="+mn-ea"/>
                <a:sym typeface="+mn-lt"/>
              </a:rPr>
              <a:t>扩频技术原理</a:t>
            </a:r>
          </a:p>
        </p:txBody>
      </p:sp>
      <p:pic>
        <p:nvPicPr>
          <p:cNvPr id="6553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3" y="1298577"/>
            <a:ext cx="5400675"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4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49" y="3756188"/>
            <a:ext cx="5238751" cy="309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176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47779">
            <a:off x="6684172" y="5577683"/>
            <a:ext cx="1779587"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2" descr="ANd9GcTOcrmyFa1eP8FVJPhh07qeS5P63yFoVqzOUDYIbAHV76yapdbsgwUqQT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2103439"/>
            <a:ext cx="152400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3"/>
          <p:cNvSpPr>
            <a:spLocks noChangeArrowheads="1"/>
          </p:cNvSpPr>
          <p:nvPr/>
        </p:nvSpPr>
        <p:spPr bwMode="auto">
          <a:xfrm>
            <a:off x="2430465" y="5475290"/>
            <a:ext cx="289083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a:latin typeface="+mn-lt"/>
              <a:ea typeface="+mn-ea"/>
              <a:cs typeface="+mn-ea"/>
              <a:sym typeface="+mn-lt"/>
            </a:endParaRPr>
          </a:p>
        </p:txBody>
      </p:sp>
      <p:sp>
        <p:nvSpPr>
          <p:cNvPr id="16389" name="Freeform 4"/>
          <p:cNvSpPr>
            <a:spLocks/>
          </p:cNvSpPr>
          <p:nvPr/>
        </p:nvSpPr>
        <p:spPr bwMode="auto">
          <a:xfrm>
            <a:off x="2430464" y="3514726"/>
            <a:ext cx="768351" cy="1169988"/>
          </a:xfrm>
          <a:custGeom>
            <a:avLst/>
            <a:gdLst>
              <a:gd name="T0" fmla="*/ 2147483646 w 1529"/>
              <a:gd name="T1" fmla="*/ 2147483646 h 1531"/>
              <a:gd name="T2" fmla="*/ 2147483646 w 1529"/>
              <a:gd name="T3" fmla="*/ 2147483646 h 1531"/>
              <a:gd name="T4" fmla="*/ 2147483646 w 1529"/>
              <a:gd name="T5" fmla="*/ 2147483646 h 1531"/>
              <a:gd name="T6" fmla="*/ 0 w 1529"/>
              <a:gd name="T7" fmla="*/ 2147483646 h 1531"/>
              <a:gd name="T8" fmla="*/ 2147483646 w 1529"/>
              <a:gd name="T9" fmla="*/ 2147483646 h 1531"/>
              <a:gd name="T10" fmla="*/ 2147483646 w 1529"/>
              <a:gd name="T11" fmla="*/ 0 h 1531"/>
              <a:gd name="T12" fmla="*/ 2147483646 w 1529"/>
              <a:gd name="T13" fmla="*/ 2147483646 h 1531"/>
              <a:gd name="T14" fmla="*/ 2147483646 w 1529"/>
              <a:gd name="T15" fmla="*/ 2147483646 h 1531"/>
              <a:gd name="T16" fmla="*/ 0 60000 65536"/>
              <a:gd name="T17" fmla="*/ 0 60000 65536"/>
              <a:gd name="T18" fmla="*/ 0 60000 65536"/>
              <a:gd name="T19" fmla="*/ 0 60000 65536"/>
              <a:gd name="T20" fmla="*/ 0 60000 65536"/>
              <a:gd name="T21" fmla="*/ 0 60000 65536"/>
              <a:gd name="T22" fmla="*/ 0 60000 65536"/>
              <a:gd name="T23" fmla="*/ 0 60000 65536"/>
              <a:gd name="T24" fmla="*/ 0 w 1529"/>
              <a:gd name="T25" fmla="*/ 0 h 1531"/>
              <a:gd name="T26" fmla="*/ 1529 w 1529"/>
              <a:gd name="T27" fmla="*/ 1531 h 15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9" h="1531">
                <a:moveTo>
                  <a:pt x="970" y="1531"/>
                </a:moveTo>
                <a:lnTo>
                  <a:pt x="970" y="1232"/>
                </a:lnTo>
                <a:lnTo>
                  <a:pt x="3" y="1228"/>
                </a:lnTo>
                <a:lnTo>
                  <a:pt x="0" y="342"/>
                </a:lnTo>
                <a:lnTo>
                  <a:pt x="965" y="343"/>
                </a:lnTo>
                <a:lnTo>
                  <a:pt x="963" y="0"/>
                </a:lnTo>
                <a:lnTo>
                  <a:pt x="1529" y="768"/>
                </a:lnTo>
                <a:lnTo>
                  <a:pt x="970" y="1531"/>
                </a:lnTo>
                <a:close/>
              </a:path>
            </a:pathLst>
          </a:custGeom>
          <a:solidFill>
            <a:srgbClr val="DB7D00"/>
          </a:solidFill>
          <a:ln w="9525">
            <a:solidFill>
              <a:srgbClr val="FFAD2C"/>
            </a:solidFill>
            <a:round/>
            <a:headEnd/>
            <a:tailEnd/>
          </a:ln>
        </p:spPr>
        <p:txBody>
          <a:bodyPr/>
          <a:lstStyle/>
          <a:p>
            <a:endParaRPr lang="zh-CN" altLang="en-US">
              <a:latin typeface="+mn-lt"/>
              <a:ea typeface="+mn-ea"/>
              <a:cs typeface="+mn-ea"/>
              <a:sym typeface="+mn-lt"/>
            </a:endParaRPr>
          </a:p>
        </p:txBody>
      </p:sp>
      <p:sp>
        <p:nvSpPr>
          <p:cNvPr id="16390" name="Oval 5"/>
          <p:cNvSpPr>
            <a:spLocks noChangeArrowheads="1"/>
          </p:cNvSpPr>
          <p:nvPr/>
        </p:nvSpPr>
        <p:spPr bwMode="auto">
          <a:xfrm>
            <a:off x="815976" y="2708276"/>
            <a:ext cx="1112839" cy="3335339"/>
          </a:xfrm>
          <a:prstGeom prst="ellipse">
            <a:avLst/>
          </a:pr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a:latin typeface="+mn-lt"/>
              <a:ea typeface="+mn-ea"/>
              <a:cs typeface="+mn-ea"/>
              <a:sym typeface="+mn-lt"/>
            </a:endParaRPr>
          </a:p>
        </p:txBody>
      </p:sp>
      <p:sp>
        <p:nvSpPr>
          <p:cNvPr id="16391" name="Oval 6"/>
          <p:cNvSpPr>
            <a:spLocks noChangeArrowheads="1"/>
          </p:cNvSpPr>
          <p:nvPr/>
        </p:nvSpPr>
        <p:spPr bwMode="auto">
          <a:xfrm>
            <a:off x="738191" y="2624141"/>
            <a:ext cx="1114425" cy="3336925"/>
          </a:xfrm>
          <a:prstGeom prst="ellipse">
            <a:avLst/>
          </a:prstGeom>
          <a:gradFill rotWithShape="0">
            <a:gsLst>
              <a:gs pos="0">
                <a:srgbClr val="D2B386"/>
              </a:gs>
              <a:gs pos="100000">
                <a:srgbClr val="8B77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a:latin typeface="+mn-lt"/>
              <a:ea typeface="+mn-ea"/>
              <a:cs typeface="+mn-ea"/>
              <a:sym typeface="+mn-lt"/>
            </a:endParaRPr>
          </a:p>
        </p:txBody>
      </p:sp>
      <p:sp>
        <p:nvSpPr>
          <p:cNvPr id="16392" name="Freeform 7"/>
          <p:cNvSpPr>
            <a:spLocks/>
          </p:cNvSpPr>
          <p:nvPr/>
        </p:nvSpPr>
        <p:spPr bwMode="auto">
          <a:xfrm>
            <a:off x="906464" y="3043238"/>
            <a:ext cx="830263" cy="450851"/>
          </a:xfrm>
          <a:custGeom>
            <a:avLst/>
            <a:gdLst>
              <a:gd name="T0" fmla="*/ 0 w 1567"/>
              <a:gd name="T1" fmla="*/ 2147483646 h 590"/>
              <a:gd name="T2" fmla="*/ 2147483646 w 1567"/>
              <a:gd name="T3" fmla="*/ 2147483646 h 590"/>
              <a:gd name="T4" fmla="*/ 2147483646 w 1567"/>
              <a:gd name="T5" fmla="*/ 2147483646 h 590"/>
              <a:gd name="T6" fmla="*/ 2147483646 w 1567"/>
              <a:gd name="T7" fmla="*/ 2147483646 h 590"/>
              <a:gd name="T8" fmla="*/ 2147483646 w 1567"/>
              <a:gd name="T9" fmla="*/ 2147483646 h 590"/>
              <a:gd name="T10" fmla="*/ 2147483646 w 1567"/>
              <a:gd name="T11" fmla="*/ 2147483646 h 590"/>
              <a:gd name="T12" fmla="*/ 2147483646 w 1567"/>
              <a:gd name="T13" fmla="*/ 0 h 590"/>
              <a:gd name="T14" fmla="*/ 2147483646 w 1567"/>
              <a:gd name="T15" fmla="*/ 0 h 590"/>
              <a:gd name="T16" fmla="*/ 2147483646 w 1567"/>
              <a:gd name="T17" fmla="*/ 2147483646 h 590"/>
              <a:gd name="T18" fmla="*/ 2147483646 w 1567"/>
              <a:gd name="T19" fmla="*/ 2147483646 h 590"/>
              <a:gd name="T20" fmla="*/ 2147483646 w 1567"/>
              <a:gd name="T21" fmla="*/ 2147483646 h 590"/>
              <a:gd name="T22" fmla="*/ 2147483646 w 1567"/>
              <a:gd name="T23" fmla="*/ 2147483646 h 590"/>
              <a:gd name="T24" fmla="*/ 2147483646 w 1567"/>
              <a:gd name="T25" fmla="*/ 2147483646 h 590"/>
              <a:gd name="T26" fmla="*/ 2147483646 w 1567"/>
              <a:gd name="T27" fmla="*/ 2147483646 h 590"/>
              <a:gd name="T28" fmla="*/ 2147483646 w 1567"/>
              <a:gd name="T29" fmla="*/ 2147483646 h 590"/>
              <a:gd name="T30" fmla="*/ 2147483646 w 1567"/>
              <a:gd name="T31" fmla="*/ 2147483646 h 590"/>
              <a:gd name="T32" fmla="*/ 2147483646 w 1567"/>
              <a:gd name="T33" fmla="*/ 2147483646 h 590"/>
              <a:gd name="T34" fmla="*/ 2147483646 w 1567"/>
              <a:gd name="T35" fmla="*/ 2147483646 h 590"/>
              <a:gd name="T36" fmla="*/ 2147483646 w 1567"/>
              <a:gd name="T37" fmla="*/ 2147483646 h 590"/>
              <a:gd name="T38" fmla="*/ 2147483646 w 1567"/>
              <a:gd name="T39" fmla="*/ 2147483646 h 590"/>
              <a:gd name="T40" fmla="*/ 2147483646 w 1567"/>
              <a:gd name="T41" fmla="*/ 2147483646 h 590"/>
              <a:gd name="T42" fmla="*/ 2147483646 w 1567"/>
              <a:gd name="T43" fmla="*/ 2147483646 h 590"/>
              <a:gd name="T44" fmla="*/ 2147483646 w 1567"/>
              <a:gd name="T45" fmla="*/ 2147483646 h 590"/>
              <a:gd name="T46" fmla="*/ 2147483646 w 1567"/>
              <a:gd name="T47" fmla="*/ 2147483646 h 590"/>
              <a:gd name="T48" fmla="*/ 2147483646 w 1567"/>
              <a:gd name="T49" fmla="*/ 2147483646 h 590"/>
              <a:gd name="T50" fmla="*/ 2147483646 w 1567"/>
              <a:gd name="T51" fmla="*/ 2147483646 h 590"/>
              <a:gd name="T52" fmla="*/ 2147483646 w 1567"/>
              <a:gd name="T53" fmla="*/ 2147483646 h 590"/>
              <a:gd name="T54" fmla="*/ 0 w 1567"/>
              <a:gd name="T55" fmla="*/ 2147483646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67"/>
              <a:gd name="T85" fmla="*/ 0 h 590"/>
              <a:gd name="T86" fmla="*/ 1567 w 1567"/>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67" h="590">
                <a:moveTo>
                  <a:pt x="0" y="295"/>
                </a:moveTo>
                <a:lnTo>
                  <a:pt x="17" y="227"/>
                </a:lnTo>
                <a:lnTo>
                  <a:pt x="66" y="166"/>
                </a:lnTo>
                <a:lnTo>
                  <a:pt x="142" y="117"/>
                </a:lnTo>
                <a:lnTo>
                  <a:pt x="244" y="75"/>
                </a:lnTo>
                <a:lnTo>
                  <a:pt x="494" y="19"/>
                </a:lnTo>
                <a:lnTo>
                  <a:pt x="782" y="0"/>
                </a:lnTo>
                <a:lnTo>
                  <a:pt x="854" y="0"/>
                </a:lnTo>
                <a:lnTo>
                  <a:pt x="927" y="4"/>
                </a:lnTo>
                <a:lnTo>
                  <a:pt x="1069" y="17"/>
                </a:lnTo>
                <a:lnTo>
                  <a:pt x="1321" y="72"/>
                </a:lnTo>
                <a:lnTo>
                  <a:pt x="1420" y="112"/>
                </a:lnTo>
                <a:lnTo>
                  <a:pt x="1499" y="163"/>
                </a:lnTo>
                <a:lnTo>
                  <a:pt x="1548" y="224"/>
                </a:lnTo>
                <a:lnTo>
                  <a:pt x="1567" y="295"/>
                </a:lnTo>
                <a:lnTo>
                  <a:pt x="1564" y="329"/>
                </a:lnTo>
                <a:lnTo>
                  <a:pt x="1550" y="363"/>
                </a:lnTo>
                <a:lnTo>
                  <a:pt x="1501" y="423"/>
                </a:lnTo>
                <a:lnTo>
                  <a:pt x="1425" y="473"/>
                </a:lnTo>
                <a:lnTo>
                  <a:pt x="1323" y="516"/>
                </a:lnTo>
                <a:lnTo>
                  <a:pt x="1073" y="571"/>
                </a:lnTo>
                <a:lnTo>
                  <a:pt x="784" y="590"/>
                </a:lnTo>
                <a:lnTo>
                  <a:pt x="498" y="574"/>
                </a:lnTo>
                <a:lnTo>
                  <a:pt x="246" y="517"/>
                </a:lnTo>
                <a:lnTo>
                  <a:pt x="146" y="478"/>
                </a:lnTo>
                <a:lnTo>
                  <a:pt x="68" y="426"/>
                </a:lnTo>
                <a:lnTo>
                  <a:pt x="19" y="366"/>
                </a:lnTo>
                <a:lnTo>
                  <a:pt x="0" y="295"/>
                </a:lnTo>
                <a:close/>
              </a:path>
            </a:pathLst>
          </a:custGeom>
          <a:gradFill rotWithShape="1">
            <a:gsLst>
              <a:gs pos="0">
                <a:srgbClr val="85B832"/>
              </a:gs>
              <a:gs pos="100000">
                <a:srgbClr val="3E5517"/>
              </a:gs>
            </a:gsLst>
            <a:lin ang="2700000" scaled="1"/>
          </a:gradFill>
          <a:ln w="9525">
            <a:solidFill>
              <a:srgbClr val="000000"/>
            </a:solidFill>
            <a:round/>
            <a:headEnd/>
            <a:tailEnd/>
          </a:ln>
        </p:spPr>
        <p:txBody>
          <a:bodyPr/>
          <a:lstStyle/>
          <a:p>
            <a:endParaRPr lang="zh-CN" altLang="en-US">
              <a:latin typeface="+mn-lt"/>
              <a:ea typeface="+mn-ea"/>
              <a:cs typeface="+mn-ea"/>
              <a:sym typeface="+mn-lt"/>
            </a:endParaRPr>
          </a:p>
        </p:txBody>
      </p:sp>
      <p:sp>
        <p:nvSpPr>
          <p:cNvPr id="216072" name="Rectangle 8"/>
          <p:cNvSpPr>
            <a:spLocks noChangeArrowheads="1"/>
          </p:cNvSpPr>
          <p:nvPr/>
        </p:nvSpPr>
        <p:spPr bwMode="auto">
          <a:xfrm>
            <a:off x="877889" y="3152777"/>
            <a:ext cx="698500" cy="215444"/>
          </a:xfrm>
          <a:prstGeom prst="rect">
            <a:avLst/>
          </a:prstGeom>
          <a:noFill/>
          <a:ln w="9525">
            <a:noFill/>
            <a:miter lim="800000"/>
            <a:headEnd/>
            <a:tailEnd/>
          </a:ln>
        </p:spPr>
        <p:txBody>
          <a:bodyPr lIns="0" tIns="0" rIns="0" bIns="0">
            <a:spAutoFit/>
          </a:bodyPr>
          <a:lstStyle/>
          <a:p>
            <a:pPr algn="ctr" eaLnBrk="1" hangingPunct="1">
              <a:defRPr/>
            </a:pPr>
            <a:r>
              <a:rPr kumimoji="1" lang="en-US" altLang="zh-CN" sz="1400" b="1">
                <a:solidFill>
                  <a:schemeClr val="bg1"/>
                </a:solidFill>
                <a:effectLst>
                  <a:outerShdw blurRad="38100" dist="38100" dir="2700000" algn="tl">
                    <a:srgbClr val="000000"/>
                  </a:outerShdw>
                </a:effectLst>
                <a:latin typeface="+mn-lt"/>
                <a:ea typeface="+mn-ea"/>
                <a:cs typeface="+mn-ea"/>
                <a:sym typeface="+mn-lt"/>
              </a:rPr>
              <a:t>AMPS</a:t>
            </a:r>
            <a:endParaRPr kumimoji="1" lang="en-US" altLang="zh-CN" sz="1600" b="1">
              <a:solidFill>
                <a:schemeClr val="bg1"/>
              </a:solidFill>
              <a:effectLst>
                <a:outerShdw blurRad="38100" dist="38100" dir="2700000" algn="tl">
                  <a:srgbClr val="000000"/>
                </a:outerShdw>
              </a:effectLst>
              <a:latin typeface="+mn-lt"/>
              <a:ea typeface="+mn-ea"/>
              <a:cs typeface="+mn-ea"/>
              <a:sym typeface="+mn-lt"/>
            </a:endParaRPr>
          </a:p>
        </p:txBody>
      </p:sp>
      <p:sp>
        <p:nvSpPr>
          <p:cNvPr id="16394" name="Freeform 9"/>
          <p:cNvSpPr>
            <a:spLocks/>
          </p:cNvSpPr>
          <p:nvPr/>
        </p:nvSpPr>
        <p:spPr bwMode="auto">
          <a:xfrm>
            <a:off x="877891" y="3767138"/>
            <a:ext cx="884237" cy="450851"/>
          </a:xfrm>
          <a:custGeom>
            <a:avLst/>
            <a:gdLst>
              <a:gd name="T0" fmla="*/ 0 w 1670"/>
              <a:gd name="T1" fmla="*/ 2147483646 h 590"/>
              <a:gd name="T2" fmla="*/ 2147483646 w 1670"/>
              <a:gd name="T3" fmla="*/ 2147483646 h 590"/>
              <a:gd name="T4" fmla="*/ 2147483646 w 1670"/>
              <a:gd name="T5" fmla="*/ 2147483646 h 590"/>
              <a:gd name="T6" fmla="*/ 2147483646 w 1670"/>
              <a:gd name="T7" fmla="*/ 2147483646 h 590"/>
              <a:gd name="T8" fmla="*/ 2147483646 w 1670"/>
              <a:gd name="T9" fmla="*/ 2147483646 h 590"/>
              <a:gd name="T10" fmla="*/ 2147483646 w 1670"/>
              <a:gd name="T11" fmla="*/ 2147483646 h 590"/>
              <a:gd name="T12" fmla="*/ 2147483646 w 1670"/>
              <a:gd name="T13" fmla="*/ 0 h 590"/>
              <a:gd name="T14" fmla="*/ 2147483646 w 1670"/>
              <a:gd name="T15" fmla="*/ 0 h 590"/>
              <a:gd name="T16" fmla="*/ 2147483646 w 1670"/>
              <a:gd name="T17" fmla="*/ 2147483646 h 590"/>
              <a:gd name="T18" fmla="*/ 2147483646 w 1670"/>
              <a:gd name="T19" fmla="*/ 2147483646 h 590"/>
              <a:gd name="T20" fmla="*/ 2147483646 w 1670"/>
              <a:gd name="T21" fmla="*/ 2147483646 h 590"/>
              <a:gd name="T22" fmla="*/ 2147483646 w 1670"/>
              <a:gd name="T23" fmla="*/ 2147483646 h 590"/>
              <a:gd name="T24" fmla="*/ 2147483646 w 1670"/>
              <a:gd name="T25" fmla="*/ 2147483646 h 590"/>
              <a:gd name="T26" fmla="*/ 2147483646 w 1670"/>
              <a:gd name="T27" fmla="*/ 2147483646 h 590"/>
              <a:gd name="T28" fmla="*/ 2147483646 w 1670"/>
              <a:gd name="T29" fmla="*/ 2147483646 h 590"/>
              <a:gd name="T30" fmla="*/ 2147483646 w 1670"/>
              <a:gd name="T31" fmla="*/ 2147483646 h 590"/>
              <a:gd name="T32" fmla="*/ 2147483646 w 1670"/>
              <a:gd name="T33" fmla="*/ 2147483646 h 590"/>
              <a:gd name="T34" fmla="*/ 2147483646 w 1670"/>
              <a:gd name="T35" fmla="*/ 2147483646 h 590"/>
              <a:gd name="T36" fmla="*/ 2147483646 w 1670"/>
              <a:gd name="T37" fmla="*/ 2147483646 h 590"/>
              <a:gd name="T38" fmla="*/ 2147483646 w 1670"/>
              <a:gd name="T39" fmla="*/ 2147483646 h 590"/>
              <a:gd name="T40" fmla="*/ 2147483646 w 1670"/>
              <a:gd name="T41" fmla="*/ 2147483646 h 590"/>
              <a:gd name="T42" fmla="*/ 2147483646 w 1670"/>
              <a:gd name="T43" fmla="*/ 2147483646 h 590"/>
              <a:gd name="T44" fmla="*/ 2147483646 w 1670"/>
              <a:gd name="T45" fmla="*/ 2147483646 h 590"/>
              <a:gd name="T46" fmla="*/ 2147483646 w 1670"/>
              <a:gd name="T47" fmla="*/ 2147483646 h 590"/>
              <a:gd name="T48" fmla="*/ 2147483646 w 1670"/>
              <a:gd name="T49" fmla="*/ 2147483646 h 590"/>
              <a:gd name="T50" fmla="*/ 2147483646 w 1670"/>
              <a:gd name="T51" fmla="*/ 2147483646 h 590"/>
              <a:gd name="T52" fmla="*/ 2147483646 w 1670"/>
              <a:gd name="T53" fmla="*/ 2147483646 h 590"/>
              <a:gd name="T54" fmla="*/ 0 w 1670"/>
              <a:gd name="T55" fmla="*/ 2147483646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70"/>
              <a:gd name="T85" fmla="*/ 0 h 590"/>
              <a:gd name="T86" fmla="*/ 1670 w 1670"/>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70" h="590">
                <a:moveTo>
                  <a:pt x="0" y="294"/>
                </a:moveTo>
                <a:lnTo>
                  <a:pt x="18" y="226"/>
                </a:lnTo>
                <a:lnTo>
                  <a:pt x="70" y="166"/>
                </a:lnTo>
                <a:lnTo>
                  <a:pt x="152" y="117"/>
                </a:lnTo>
                <a:lnTo>
                  <a:pt x="260" y="74"/>
                </a:lnTo>
                <a:lnTo>
                  <a:pt x="527" y="19"/>
                </a:lnTo>
                <a:lnTo>
                  <a:pt x="835" y="0"/>
                </a:lnTo>
                <a:lnTo>
                  <a:pt x="910" y="0"/>
                </a:lnTo>
                <a:lnTo>
                  <a:pt x="989" y="3"/>
                </a:lnTo>
                <a:lnTo>
                  <a:pt x="1139" y="17"/>
                </a:lnTo>
                <a:lnTo>
                  <a:pt x="1408" y="72"/>
                </a:lnTo>
                <a:lnTo>
                  <a:pt x="1514" y="112"/>
                </a:lnTo>
                <a:lnTo>
                  <a:pt x="1597" y="163"/>
                </a:lnTo>
                <a:lnTo>
                  <a:pt x="1650" y="223"/>
                </a:lnTo>
                <a:lnTo>
                  <a:pt x="1670" y="294"/>
                </a:lnTo>
                <a:lnTo>
                  <a:pt x="1665" y="329"/>
                </a:lnTo>
                <a:lnTo>
                  <a:pt x="1652" y="362"/>
                </a:lnTo>
                <a:lnTo>
                  <a:pt x="1599" y="423"/>
                </a:lnTo>
                <a:lnTo>
                  <a:pt x="1518" y="473"/>
                </a:lnTo>
                <a:lnTo>
                  <a:pt x="1410" y="516"/>
                </a:lnTo>
                <a:lnTo>
                  <a:pt x="1142" y="571"/>
                </a:lnTo>
                <a:lnTo>
                  <a:pt x="835" y="590"/>
                </a:lnTo>
                <a:lnTo>
                  <a:pt x="530" y="573"/>
                </a:lnTo>
                <a:lnTo>
                  <a:pt x="262" y="517"/>
                </a:lnTo>
                <a:lnTo>
                  <a:pt x="156" y="477"/>
                </a:lnTo>
                <a:lnTo>
                  <a:pt x="72" y="426"/>
                </a:lnTo>
                <a:lnTo>
                  <a:pt x="20" y="365"/>
                </a:lnTo>
                <a:lnTo>
                  <a:pt x="0" y="294"/>
                </a:lnTo>
                <a:close/>
              </a:path>
            </a:pathLst>
          </a:custGeom>
          <a:gradFill rotWithShape="1">
            <a:gsLst>
              <a:gs pos="0">
                <a:srgbClr val="85B832"/>
              </a:gs>
              <a:gs pos="100000">
                <a:srgbClr val="3E5517"/>
              </a:gs>
            </a:gsLst>
            <a:lin ang="2700000" scaled="1"/>
          </a:gradFill>
          <a:ln w="9525">
            <a:solidFill>
              <a:srgbClr val="000000"/>
            </a:solidFill>
            <a:round/>
            <a:headEnd/>
            <a:tailEnd/>
          </a:ln>
        </p:spPr>
        <p:txBody>
          <a:bodyPr/>
          <a:lstStyle/>
          <a:p>
            <a:endParaRPr lang="zh-CN" altLang="en-US">
              <a:latin typeface="+mn-lt"/>
              <a:ea typeface="+mn-ea"/>
              <a:cs typeface="+mn-ea"/>
              <a:sym typeface="+mn-lt"/>
            </a:endParaRPr>
          </a:p>
        </p:txBody>
      </p:sp>
      <p:sp>
        <p:nvSpPr>
          <p:cNvPr id="216074" name="Rectangle 10"/>
          <p:cNvSpPr>
            <a:spLocks noChangeArrowheads="1"/>
          </p:cNvSpPr>
          <p:nvPr/>
        </p:nvSpPr>
        <p:spPr bwMode="auto">
          <a:xfrm>
            <a:off x="914403" y="3873501"/>
            <a:ext cx="663575" cy="215444"/>
          </a:xfrm>
          <a:prstGeom prst="rect">
            <a:avLst/>
          </a:prstGeom>
          <a:noFill/>
          <a:ln w="9525">
            <a:noFill/>
            <a:miter lim="800000"/>
            <a:headEnd/>
            <a:tailEnd/>
          </a:ln>
        </p:spPr>
        <p:txBody>
          <a:bodyPr lIns="0" tIns="0" rIns="0" bIns="0">
            <a:spAutoFit/>
          </a:bodyPr>
          <a:lstStyle/>
          <a:p>
            <a:pPr algn="ctr" eaLnBrk="1" hangingPunct="1">
              <a:defRPr/>
            </a:pPr>
            <a:r>
              <a:rPr kumimoji="1" lang="en-US" altLang="zh-CN" sz="1400" b="1">
                <a:solidFill>
                  <a:schemeClr val="bg1"/>
                </a:solidFill>
                <a:effectLst>
                  <a:outerShdw blurRad="38100" dist="38100" dir="2700000" algn="tl">
                    <a:srgbClr val="000000"/>
                  </a:outerShdw>
                </a:effectLst>
                <a:latin typeface="+mn-lt"/>
                <a:ea typeface="+mn-ea"/>
                <a:cs typeface="+mn-ea"/>
                <a:sym typeface="+mn-lt"/>
              </a:rPr>
              <a:t>TACS</a:t>
            </a:r>
            <a:endParaRPr kumimoji="1" lang="en-US" altLang="zh-CN" sz="1600" b="1">
              <a:solidFill>
                <a:schemeClr val="bg1"/>
              </a:solidFill>
              <a:effectLst>
                <a:outerShdw blurRad="38100" dist="38100" dir="2700000" algn="tl">
                  <a:srgbClr val="000000"/>
                </a:outerShdw>
              </a:effectLst>
              <a:latin typeface="+mn-lt"/>
              <a:ea typeface="+mn-ea"/>
              <a:cs typeface="+mn-ea"/>
              <a:sym typeface="+mn-lt"/>
            </a:endParaRPr>
          </a:p>
        </p:txBody>
      </p:sp>
      <p:sp>
        <p:nvSpPr>
          <p:cNvPr id="16396" name="Freeform 11"/>
          <p:cNvSpPr>
            <a:spLocks/>
          </p:cNvSpPr>
          <p:nvPr/>
        </p:nvSpPr>
        <p:spPr bwMode="auto">
          <a:xfrm>
            <a:off x="877891" y="4376741"/>
            <a:ext cx="884237" cy="452437"/>
          </a:xfrm>
          <a:custGeom>
            <a:avLst/>
            <a:gdLst>
              <a:gd name="T0" fmla="*/ 0 w 1670"/>
              <a:gd name="T1" fmla="*/ 2147483646 h 593"/>
              <a:gd name="T2" fmla="*/ 2147483646 w 1670"/>
              <a:gd name="T3" fmla="*/ 2147483646 h 593"/>
              <a:gd name="T4" fmla="*/ 2147483646 w 1670"/>
              <a:gd name="T5" fmla="*/ 2147483646 h 593"/>
              <a:gd name="T6" fmla="*/ 2147483646 w 1670"/>
              <a:gd name="T7" fmla="*/ 2147483646 h 593"/>
              <a:gd name="T8" fmla="*/ 2147483646 w 1670"/>
              <a:gd name="T9" fmla="*/ 2147483646 h 593"/>
              <a:gd name="T10" fmla="*/ 2147483646 w 1670"/>
              <a:gd name="T11" fmla="*/ 2147483646 h 593"/>
              <a:gd name="T12" fmla="*/ 2147483646 w 1670"/>
              <a:gd name="T13" fmla="*/ 0 h 593"/>
              <a:gd name="T14" fmla="*/ 2147483646 w 1670"/>
              <a:gd name="T15" fmla="*/ 0 h 593"/>
              <a:gd name="T16" fmla="*/ 2147483646 w 1670"/>
              <a:gd name="T17" fmla="*/ 2147483646 h 593"/>
              <a:gd name="T18" fmla="*/ 2147483646 w 1670"/>
              <a:gd name="T19" fmla="*/ 2147483646 h 593"/>
              <a:gd name="T20" fmla="*/ 2147483646 w 1670"/>
              <a:gd name="T21" fmla="*/ 2147483646 h 593"/>
              <a:gd name="T22" fmla="*/ 2147483646 w 1670"/>
              <a:gd name="T23" fmla="*/ 2147483646 h 593"/>
              <a:gd name="T24" fmla="*/ 2147483646 w 1670"/>
              <a:gd name="T25" fmla="*/ 2147483646 h 593"/>
              <a:gd name="T26" fmla="*/ 2147483646 w 1670"/>
              <a:gd name="T27" fmla="*/ 2147483646 h 593"/>
              <a:gd name="T28" fmla="*/ 2147483646 w 1670"/>
              <a:gd name="T29" fmla="*/ 2147483646 h 593"/>
              <a:gd name="T30" fmla="*/ 2147483646 w 1670"/>
              <a:gd name="T31" fmla="*/ 2147483646 h 593"/>
              <a:gd name="T32" fmla="*/ 2147483646 w 1670"/>
              <a:gd name="T33" fmla="*/ 2147483646 h 593"/>
              <a:gd name="T34" fmla="*/ 2147483646 w 1670"/>
              <a:gd name="T35" fmla="*/ 2147483646 h 593"/>
              <a:gd name="T36" fmla="*/ 2147483646 w 1670"/>
              <a:gd name="T37" fmla="*/ 2147483646 h 593"/>
              <a:gd name="T38" fmla="*/ 2147483646 w 1670"/>
              <a:gd name="T39" fmla="*/ 2147483646 h 593"/>
              <a:gd name="T40" fmla="*/ 2147483646 w 1670"/>
              <a:gd name="T41" fmla="*/ 2147483646 h 593"/>
              <a:gd name="T42" fmla="*/ 2147483646 w 1670"/>
              <a:gd name="T43" fmla="*/ 2147483646 h 593"/>
              <a:gd name="T44" fmla="*/ 2147483646 w 1670"/>
              <a:gd name="T45" fmla="*/ 2147483646 h 593"/>
              <a:gd name="T46" fmla="*/ 2147483646 w 1670"/>
              <a:gd name="T47" fmla="*/ 2147483646 h 593"/>
              <a:gd name="T48" fmla="*/ 2147483646 w 1670"/>
              <a:gd name="T49" fmla="*/ 2147483646 h 593"/>
              <a:gd name="T50" fmla="*/ 2147483646 w 1670"/>
              <a:gd name="T51" fmla="*/ 2147483646 h 593"/>
              <a:gd name="T52" fmla="*/ 2147483646 w 1670"/>
              <a:gd name="T53" fmla="*/ 2147483646 h 593"/>
              <a:gd name="T54" fmla="*/ 0 w 1670"/>
              <a:gd name="T55" fmla="*/ 2147483646 h 59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70"/>
              <a:gd name="T85" fmla="*/ 0 h 593"/>
              <a:gd name="T86" fmla="*/ 1670 w 1670"/>
              <a:gd name="T87" fmla="*/ 593 h 59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70" h="593">
                <a:moveTo>
                  <a:pt x="0" y="296"/>
                </a:moveTo>
                <a:lnTo>
                  <a:pt x="18" y="228"/>
                </a:lnTo>
                <a:lnTo>
                  <a:pt x="70" y="167"/>
                </a:lnTo>
                <a:lnTo>
                  <a:pt x="152" y="117"/>
                </a:lnTo>
                <a:lnTo>
                  <a:pt x="260" y="74"/>
                </a:lnTo>
                <a:lnTo>
                  <a:pt x="527" y="19"/>
                </a:lnTo>
                <a:lnTo>
                  <a:pt x="835" y="0"/>
                </a:lnTo>
                <a:lnTo>
                  <a:pt x="910" y="0"/>
                </a:lnTo>
                <a:lnTo>
                  <a:pt x="989" y="3"/>
                </a:lnTo>
                <a:lnTo>
                  <a:pt x="1139" y="17"/>
                </a:lnTo>
                <a:lnTo>
                  <a:pt x="1408" y="73"/>
                </a:lnTo>
                <a:lnTo>
                  <a:pt x="1514" y="113"/>
                </a:lnTo>
                <a:lnTo>
                  <a:pt x="1597" y="164"/>
                </a:lnTo>
                <a:lnTo>
                  <a:pt x="1650" y="225"/>
                </a:lnTo>
                <a:lnTo>
                  <a:pt x="1670" y="296"/>
                </a:lnTo>
                <a:lnTo>
                  <a:pt x="1665" y="330"/>
                </a:lnTo>
                <a:lnTo>
                  <a:pt x="1652" y="363"/>
                </a:lnTo>
                <a:lnTo>
                  <a:pt x="1599" y="424"/>
                </a:lnTo>
                <a:lnTo>
                  <a:pt x="1518" y="475"/>
                </a:lnTo>
                <a:lnTo>
                  <a:pt x="1410" y="518"/>
                </a:lnTo>
                <a:lnTo>
                  <a:pt x="1142" y="574"/>
                </a:lnTo>
                <a:lnTo>
                  <a:pt x="835" y="593"/>
                </a:lnTo>
                <a:lnTo>
                  <a:pt x="530" y="576"/>
                </a:lnTo>
                <a:lnTo>
                  <a:pt x="262" y="520"/>
                </a:lnTo>
                <a:lnTo>
                  <a:pt x="156" y="478"/>
                </a:lnTo>
                <a:lnTo>
                  <a:pt x="72" y="427"/>
                </a:lnTo>
                <a:lnTo>
                  <a:pt x="20" y="367"/>
                </a:lnTo>
                <a:lnTo>
                  <a:pt x="0" y="296"/>
                </a:lnTo>
                <a:close/>
              </a:path>
            </a:pathLst>
          </a:custGeom>
          <a:gradFill rotWithShape="1">
            <a:gsLst>
              <a:gs pos="0">
                <a:srgbClr val="85B832"/>
              </a:gs>
              <a:gs pos="100000">
                <a:srgbClr val="3E5517"/>
              </a:gs>
            </a:gsLst>
            <a:lin ang="2700000" scaled="1"/>
          </a:gradFill>
          <a:ln w="9525">
            <a:solidFill>
              <a:srgbClr val="000000"/>
            </a:solidFill>
            <a:round/>
            <a:headEnd/>
            <a:tailEnd/>
          </a:ln>
        </p:spPr>
        <p:txBody>
          <a:bodyPr/>
          <a:lstStyle/>
          <a:p>
            <a:endParaRPr lang="zh-CN" altLang="en-US">
              <a:latin typeface="+mn-lt"/>
              <a:ea typeface="+mn-ea"/>
              <a:cs typeface="+mn-ea"/>
              <a:sym typeface="+mn-lt"/>
            </a:endParaRPr>
          </a:p>
        </p:txBody>
      </p:sp>
      <p:sp>
        <p:nvSpPr>
          <p:cNvPr id="216076" name="Rectangle 12"/>
          <p:cNvSpPr>
            <a:spLocks noChangeArrowheads="1"/>
          </p:cNvSpPr>
          <p:nvPr/>
        </p:nvSpPr>
        <p:spPr bwMode="auto">
          <a:xfrm>
            <a:off x="914402" y="4484689"/>
            <a:ext cx="655639" cy="215444"/>
          </a:xfrm>
          <a:prstGeom prst="rect">
            <a:avLst/>
          </a:prstGeom>
          <a:noFill/>
          <a:ln w="9525">
            <a:noFill/>
            <a:miter lim="800000"/>
            <a:headEnd/>
            <a:tailEnd/>
          </a:ln>
        </p:spPr>
        <p:txBody>
          <a:bodyPr lIns="0" tIns="0" rIns="0" bIns="0">
            <a:spAutoFit/>
          </a:bodyPr>
          <a:lstStyle/>
          <a:p>
            <a:pPr algn="ctr" eaLnBrk="1" hangingPunct="1">
              <a:defRPr/>
            </a:pPr>
            <a:r>
              <a:rPr kumimoji="1" lang="en-US" altLang="zh-CN" sz="1400" b="1">
                <a:solidFill>
                  <a:schemeClr val="bg1"/>
                </a:solidFill>
                <a:effectLst>
                  <a:outerShdw blurRad="38100" dist="38100" dir="2700000" algn="tl">
                    <a:srgbClr val="000000"/>
                  </a:outerShdw>
                </a:effectLst>
                <a:latin typeface="+mn-lt"/>
                <a:ea typeface="+mn-ea"/>
                <a:cs typeface="+mn-ea"/>
                <a:sym typeface="+mn-lt"/>
              </a:rPr>
              <a:t>NMT</a:t>
            </a:r>
            <a:endParaRPr kumimoji="1" lang="en-US" altLang="zh-CN" sz="1600" b="1">
              <a:solidFill>
                <a:schemeClr val="bg1"/>
              </a:solidFill>
              <a:effectLst>
                <a:outerShdw blurRad="38100" dist="38100" dir="2700000" algn="tl">
                  <a:srgbClr val="000000"/>
                </a:outerShdw>
              </a:effectLst>
              <a:latin typeface="+mn-lt"/>
              <a:ea typeface="+mn-ea"/>
              <a:cs typeface="+mn-ea"/>
              <a:sym typeface="+mn-lt"/>
            </a:endParaRPr>
          </a:p>
        </p:txBody>
      </p:sp>
      <p:sp>
        <p:nvSpPr>
          <p:cNvPr id="16398" name="Freeform 13"/>
          <p:cNvSpPr>
            <a:spLocks/>
          </p:cNvSpPr>
          <p:nvPr/>
        </p:nvSpPr>
        <p:spPr bwMode="auto">
          <a:xfrm>
            <a:off x="877891" y="4953002"/>
            <a:ext cx="884237" cy="452439"/>
          </a:xfrm>
          <a:custGeom>
            <a:avLst/>
            <a:gdLst>
              <a:gd name="T0" fmla="*/ 0 w 1670"/>
              <a:gd name="T1" fmla="*/ 2147483646 h 593"/>
              <a:gd name="T2" fmla="*/ 2147483646 w 1670"/>
              <a:gd name="T3" fmla="*/ 2147483646 h 593"/>
              <a:gd name="T4" fmla="*/ 2147483646 w 1670"/>
              <a:gd name="T5" fmla="*/ 2147483646 h 593"/>
              <a:gd name="T6" fmla="*/ 2147483646 w 1670"/>
              <a:gd name="T7" fmla="*/ 2147483646 h 593"/>
              <a:gd name="T8" fmla="*/ 2147483646 w 1670"/>
              <a:gd name="T9" fmla="*/ 2147483646 h 593"/>
              <a:gd name="T10" fmla="*/ 2147483646 w 1670"/>
              <a:gd name="T11" fmla="*/ 2147483646 h 593"/>
              <a:gd name="T12" fmla="*/ 2147483646 w 1670"/>
              <a:gd name="T13" fmla="*/ 0 h 593"/>
              <a:gd name="T14" fmla="*/ 2147483646 w 1670"/>
              <a:gd name="T15" fmla="*/ 0 h 593"/>
              <a:gd name="T16" fmla="*/ 2147483646 w 1670"/>
              <a:gd name="T17" fmla="*/ 2147483646 h 593"/>
              <a:gd name="T18" fmla="*/ 2147483646 w 1670"/>
              <a:gd name="T19" fmla="*/ 2147483646 h 593"/>
              <a:gd name="T20" fmla="*/ 2147483646 w 1670"/>
              <a:gd name="T21" fmla="*/ 2147483646 h 593"/>
              <a:gd name="T22" fmla="*/ 2147483646 w 1670"/>
              <a:gd name="T23" fmla="*/ 2147483646 h 593"/>
              <a:gd name="T24" fmla="*/ 2147483646 w 1670"/>
              <a:gd name="T25" fmla="*/ 2147483646 h 593"/>
              <a:gd name="T26" fmla="*/ 2147483646 w 1670"/>
              <a:gd name="T27" fmla="*/ 2147483646 h 593"/>
              <a:gd name="T28" fmla="*/ 2147483646 w 1670"/>
              <a:gd name="T29" fmla="*/ 2147483646 h 593"/>
              <a:gd name="T30" fmla="*/ 2147483646 w 1670"/>
              <a:gd name="T31" fmla="*/ 2147483646 h 593"/>
              <a:gd name="T32" fmla="*/ 2147483646 w 1670"/>
              <a:gd name="T33" fmla="*/ 2147483646 h 593"/>
              <a:gd name="T34" fmla="*/ 2147483646 w 1670"/>
              <a:gd name="T35" fmla="*/ 2147483646 h 593"/>
              <a:gd name="T36" fmla="*/ 2147483646 w 1670"/>
              <a:gd name="T37" fmla="*/ 2147483646 h 593"/>
              <a:gd name="T38" fmla="*/ 2147483646 w 1670"/>
              <a:gd name="T39" fmla="*/ 2147483646 h 593"/>
              <a:gd name="T40" fmla="*/ 2147483646 w 1670"/>
              <a:gd name="T41" fmla="*/ 2147483646 h 593"/>
              <a:gd name="T42" fmla="*/ 2147483646 w 1670"/>
              <a:gd name="T43" fmla="*/ 2147483646 h 593"/>
              <a:gd name="T44" fmla="*/ 2147483646 w 1670"/>
              <a:gd name="T45" fmla="*/ 2147483646 h 593"/>
              <a:gd name="T46" fmla="*/ 2147483646 w 1670"/>
              <a:gd name="T47" fmla="*/ 2147483646 h 593"/>
              <a:gd name="T48" fmla="*/ 2147483646 w 1670"/>
              <a:gd name="T49" fmla="*/ 2147483646 h 593"/>
              <a:gd name="T50" fmla="*/ 2147483646 w 1670"/>
              <a:gd name="T51" fmla="*/ 2147483646 h 593"/>
              <a:gd name="T52" fmla="*/ 2147483646 w 1670"/>
              <a:gd name="T53" fmla="*/ 2147483646 h 593"/>
              <a:gd name="T54" fmla="*/ 0 w 1670"/>
              <a:gd name="T55" fmla="*/ 2147483646 h 59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70"/>
              <a:gd name="T85" fmla="*/ 0 h 593"/>
              <a:gd name="T86" fmla="*/ 1670 w 1670"/>
              <a:gd name="T87" fmla="*/ 593 h 59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70" h="593">
                <a:moveTo>
                  <a:pt x="0" y="295"/>
                </a:moveTo>
                <a:lnTo>
                  <a:pt x="18" y="227"/>
                </a:lnTo>
                <a:lnTo>
                  <a:pt x="70" y="167"/>
                </a:lnTo>
                <a:lnTo>
                  <a:pt x="152" y="117"/>
                </a:lnTo>
                <a:lnTo>
                  <a:pt x="260" y="74"/>
                </a:lnTo>
                <a:lnTo>
                  <a:pt x="527" y="18"/>
                </a:lnTo>
                <a:lnTo>
                  <a:pt x="835" y="0"/>
                </a:lnTo>
                <a:lnTo>
                  <a:pt x="910" y="0"/>
                </a:lnTo>
                <a:lnTo>
                  <a:pt x="989" y="3"/>
                </a:lnTo>
                <a:lnTo>
                  <a:pt x="1139" y="16"/>
                </a:lnTo>
                <a:lnTo>
                  <a:pt x="1408" y="73"/>
                </a:lnTo>
                <a:lnTo>
                  <a:pt x="1514" y="112"/>
                </a:lnTo>
                <a:lnTo>
                  <a:pt x="1597" y="164"/>
                </a:lnTo>
                <a:lnTo>
                  <a:pt x="1650" y="224"/>
                </a:lnTo>
                <a:lnTo>
                  <a:pt x="1670" y="295"/>
                </a:lnTo>
                <a:lnTo>
                  <a:pt x="1665" y="330"/>
                </a:lnTo>
                <a:lnTo>
                  <a:pt x="1652" y="363"/>
                </a:lnTo>
                <a:lnTo>
                  <a:pt x="1599" y="423"/>
                </a:lnTo>
                <a:lnTo>
                  <a:pt x="1518" y="475"/>
                </a:lnTo>
                <a:lnTo>
                  <a:pt x="1410" y="517"/>
                </a:lnTo>
                <a:lnTo>
                  <a:pt x="1142" y="574"/>
                </a:lnTo>
                <a:lnTo>
                  <a:pt x="835" y="593"/>
                </a:lnTo>
                <a:lnTo>
                  <a:pt x="530" y="576"/>
                </a:lnTo>
                <a:lnTo>
                  <a:pt x="262" y="520"/>
                </a:lnTo>
                <a:lnTo>
                  <a:pt x="156" y="478"/>
                </a:lnTo>
                <a:lnTo>
                  <a:pt x="72" y="427"/>
                </a:lnTo>
                <a:lnTo>
                  <a:pt x="20" y="366"/>
                </a:lnTo>
                <a:lnTo>
                  <a:pt x="0" y="295"/>
                </a:lnTo>
                <a:close/>
              </a:path>
            </a:pathLst>
          </a:custGeom>
          <a:gradFill rotWithShape="1">
            <a:gsLst>
              <a:gs pos="0">
                <a:srgbClr val="85B832"/>
              </a:gs>
              <a:gs pos="100000">
                <a:srgbClr val="3E5517"/>
              </a:gs>
            </a:gsLst>
            <a:lin ang="2700000" scaled="1"/>
          </a:gradFill>
          <a:ln w="9525">
            <a:solidFill>
              <a:srgbClr val="000000"/>
            </a:solidFill>
            <a:round/>
            <a:headEnd/>
            <a:tailEnd/>
          </a:ln>
        </p:spPr>
        <p:txBody>
          <a:bodyPr/>
          <a:lstStyle/>
          <a:p>
            <a:endParaRPr lang="zh-CN" altLang="en-US">
              <a:latin typeface="+mn-lt"/>
              <a:ea typeface="+mn-ea"/>
              <a:cs typeface="+mn-ea"/>
              <a:sym typeface="+mn-lt"/>
            </a:endParaRPr>
          </a:p>
        </p:txBody>
      </p:sp>
      <p:sp>
        <p:nvSpPr>
          <p:cNvPr id="16399" name="Rectangle 14"/>
          <p:cNvSpPr>
            <a:spLocks noChangeArrowheads="1"/>
          </p:cNvSpPr>
          <p:nvPr/>
        </p:nvSpPr>
        <p:spPr bwMode="auto">
          <a:xfrm>
            <a:off x="1042991" y="5060952"/>
            <a:ext cx="5159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zh-CN" altLang="en-US" sz="1400" b="1">
                <a:solidFill>
                  <a:schemeClr val="bg1"/>
                </a:solidFill>
                <a:latin typeface="+mn-lt"/>
                <a:ea typeface="+mn-ea"/>
                <a:cs typeface="+mn-ea"/>
                <a:sym typeface="+mn-lt"/>
              </a:rPr>
              <a:t>其它</a:t>
            </a:r>
            <a:endParaRPr kumimoji="1" lang="zh-CN" altLang="en-US" sz="1600" b="1">
              <a:solidFill>
                <a:schemeClr val="bg1"/>
              </a:solidFill>
              <a:latin typeface="+mn-lt"/>
              <a:ea typeface="+mn-ea"/>
              <a:cs typeface="+mn-ea"/>
              <a:sym typeface="+mn-lt"/>
            </a:endParaRPr>
          </a:p>
        </p:txBody>
      </p:sp>
      <p:sp>
        <p:nvSpPr>
          <p:cNvPr id="16400" name="Rectangle 15"/>
          <p:cNvSpPr>
            <a:spLocks noChangeArrowheads="1"/>
          </p:cNvSpPr>
          <p:nvPr/>
        </p:nvSpPr>
        <p:spPr bwMode="auto">
          <a:xfrm>
            <a:off x="914401" y="1685926"/>
            <a:ext cx="1252539" cy="738664"/>
          </a:xfrm>
          <a:prstGeom prst="rect">
            <a:avLst/>
          </a:prstGeom>
          <a:gradFill rotWithShape="1">
            <a:gsLst>
              <a:gs pos="0">
                <a:srgbClr val="FFFFFF"/>
              </a:gs>
              <a:gs pos="100000">
                <a:srgbClr val="BA8BCD"/>
              </a:gs>
            </a:gsLst>
            <a:lin ang="2700000" scaled="1"/>
          </a:gra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zh-CN" altLang="en-US" sz="1600" b="1">
                <a:solidFill>
                  <a:srgbClr val="000000"/>
                </a:solidFill>
                <a:latin typeface="+mn-lt"/>
                <a:ea typeface="+mn-ea"/>
                <a:cs typeface="+mn-ea"/>
                <a:sym typeface="+mn-lt"/>
              </a:rPr>
              <a:t>第一代（</a:t>
            </a:r>
            <a:r>
              <a:rPr kumimoji="1" lang="en-US" altLang="zh-CN" sz="1600" b="1">
                <a:solidFill>
                  <a:srgbClr val="000000"/>
                </a:solidFill>
                <a:latin typeface="+mn-lt"/>
                <a:ea typeface="+mn-ea"/>
                <a:cs typeface="+mn-ea"/>
                <a:sym typeface="+mn-lt"/>
              </a:rPr>
              <a:t>1G)</a:t>
            </a:r>
          </a:p>
          <a:p>
            <a:pPr algn="ctr" eaLnBrk="1" hangingPunct="1">
              <a:spcBef>
                <a:spcPct val="0"/>
              </a:spcBef>
              <a:buClrTx/>
              <a:buSzTx/>
              <a:buFontTx/>
              <a:buNone/>
            </a:pPr>
            <a:r>
              <a:rPr kumimoji="1" lang="zh-CN" altLang="en-US" sz="1600" b="1">
                <a:solidFill>
                  <a:srgbClr val="000000"/>
                </a:solidFill>
                <a:latin typeface="+mn-lt"/>
                <a:ea typeface="+mn-ea"/>
                <a:cs typeface="+mn-ea"/>
                <a:sym typeface="+mn-lt"/>
              </a:rPr>
              <a:t>上世纪</a:t>
            </a:r>
            <a:r>
              <a:rPr kumimoji="1" lang="zh-CN" altLang="en-US" sz="1600" b="1">
                <a:latin typeface="+mn-lt"/>
                <a:ea typeface="+mn-ea"/>
                <a:cs typeface="+mn-ea"/>
                <a:sym typeface="+mn-lt"/>
              </a:rPr>
              <a:t> </a:t>
            </a:r>
            <a:r>
              <a:rPr kumimoji="1" lang="en-US" altLang="zh-CN" sz="1600" b="1">
                <a:latin typeface="+mn-lt"/>
                <a:ea typeface="+mn-ea"/>
                <a:cs typeface="+mn-ea"/>
                <a:sym typeface="+mn-lt"/>
              </a:rPr>
              <a:t>80</a:t>
            </a:r>
            <a:r>
              <a:rPr kumimoji="1" lang="zh-CN" altLang="en-US" sz="1600" b="1">
                <a:latin typeface="+mn-lt"/>
                <a:ea typeface="+mn-ea"/>
                <a:cs typeface="+mn-ea"/>
                <a:sym typeface="+mn-lt"/>
              </a:rPr>
              <a:t>年代</a:t>
            </a:r>
            <a:endParaRPr kumimoji="1" lang="zh-CN" altLang="en-US" sz="1600" b="1">
              <a:solidFill>
                <a:srgbClr val="000000"/>
              </a:solidFill>
              <a:latin typeface="+mn-lt"/>
              <a:ea typeface="+mn-ea"/>
              <a:cs typeface="+mn-ea"/>
              <a:sym typeface="+mn-lt"/>
            </a:endParaRPr>
          </a:p>
        </p:txBody>
      </p:sp>
      <p:sp>
        <p:nvSpPr>
          <p:cNvPr id="16401" name="Rectangle 16"/>
          <p:cNvSpPr>
            <a:spLocks noChangeArrowheads="1"/>
          </p:cNvSpPr>
          <p:nvPr/>
        </p:nvSpPr>
        <p:spPr bwMode="auto">
          <a:xfrm>
            <a:off x="914402" y="2643191"/>
            <a:ext cx="7318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zh-CN" altLang="en-US" sz="1800" b="1">
                <a:solidFill>
                  <a:srgbClr val="0070C0"/>
                </a:solidFill>
                <a:latin typeface="+mn-lt"/>
                <a:ea typeface="+mn-ea"/>
                <a:cs typeface="+mn-ea"/>
                <a:sym typeface="+mn-lt"/>
              </a:rPr>
              <a:t>模拟</a:t>
            </a:r>
          </a:p>
        </p:txBody>
      </p:sp>
      <p:sp>
        <p:nvSpPr>
          <p:cNvPr id="16402" name="Text Box 17"/>
          <p:cNvSpPr txBox="1">
            <a:spLocks noChangeArrowheads="1"/>
          </p:cNvSpPr>
          <p:nvPr/>
        </p:nvSpPr>
        <p:spPr bwMode="auto">
          <a:xfrm rot="5400000">
            <a:off x="1456535" y="3925098"/>
            <a:ext cx="1404937" cy="4603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50000"/>
              </a:spcBef>
              <a:buClrTx/>
              <a:buSzTx/>
              <a:buFontTx/>
              <a:buNone/>
            </a:pPr>
            <a:r>
              <a:rPr kumimoji="1" lang="zh-CN" altLang="en-US" sz="1400" b="1">
                <a:solidFill>
                  <a:schemeClr val="bg1"/>
                </a:solidFill>
                <a:latin typeface="+mn-lt"/>
                <a:ea typeface="+mn-ea"/>
                <a:cs typeface="+mn-ea"/>
                <a:sym typeface="+mn-lt"/>
              </a:rPr>
              <a:t>模拟技术</a:t>
            </a:r>
          </a:p>
        </p:txBody>
      </p:sp>
      <p:sp>
        <p:nvSpPr>
          <p:cNvPr id="16403" name="Rectangle 18"/>
          <p:cNvSpPr>
            <a:spLocks noChangeArrowheads="1"/>
          </p:cNvSpPr>
          <p:nvPr/>
        </p:nvSpPr>
        <p:spPr bwMode="auto">
          <a:xfrm>
            <a:off x="3430590" y="2565401"/>
            <a:ext cx="117475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en-US" altLang="zh-CN" sz="1400" b="1">
                <a:latin typeface="+mn-lt"/>
                <a:ea typeface="+mn-ea"/>
                <a:cs typeface="+mn-ea"/>
                <a:sym typeface="+mn-lt"/>
              </a:rPr>
              <a:t>(l) </a:t>
            </a:r>
          </a:p>
        </p:txBody>
      </p:sp>
      <p:sp>
        <p:nvSpPr>
          <p:cNvPr id="16404" name="Oval 19"/>
          <p:cNvSpPr>
            <a:spLocks noChangeArrowheads="1"/>
          </p:cNvSpPr>
          <p:nvPr/>
        </p:nvSpPr>
        <p:spPr bwMode="auto">
          <a:xfrm>
            <a:off x="3467103" y="2708276"/>
            <a:ext cx="1114425" cy="33353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a:latin typeface="+mn-lt"/>
              <a:ea typeface="+mn-ea"/>
              <a:cs typeface="+mn-ea"/>
              <a:sym typeface="+mn-lt"/>
            </a:endParaRPr>
          </a:p>
        </p:txBody>
      </p:sp>
      <p:sp>
        <p:nvSpPr>
          <p:cNvPr id="16405" name="Oval 20"/>
          <p:cNvSpPr>
            <a:spLocks noChangeArrowheads="1"/>
          </p:cNvSpPr>
          <p:nvPr/>
        </p:nvSpPr>
        <p:spPr bwMode="auto">
          <a:xfrm>
            <a:off x="3390902" y="2624141"/>
            <a:ext cx="1112839" cy="3336925"/>
          </a:xfrm>
          <a:prstGeom prst="ellipse">
            <a:avLst/>
          </a:prstGeom>
          <a:solidFill>
            <a:srgbClr val="8D8D8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a:latin typeface="+mn-lt"/>
              <a:ea typeface="+mn-ea"/>
              <a:cs typeface="+mn-ea"/>
              <a:sym typeface="+mn-lt"/>
            </a:endParaRPr>
          </a:p>
        </p:txBody>
      </p:sp>
      <p:sp>
        <p:nvSpPr>
          <p:cNvPr id="16406" name="Freeform 21"/>
          <p:cNvSpPr>
            <a:spLocks/>
          </p:cNvSpPr>
          <p:nvPr/>
        </p:nvSpPr>
        <p:spPr bwMode="auto">
          <a:xfrm>
            <a:off x="3598863" y="2998791"/>
            <a:ext cx="800100" cy="454025"/>
          </a:xfrm>
          <a:custGeom>
            <a:avLst/>
            <a:gdLst>
              <a:gd name="T0" fmla="*/ 0 w 1512"/>
              <a:gd name="T1" fmla="*/ 2147483646 h 594"/>
              <a:gd name="T2" fmla="*/ 2147483646 w 1512"/>
              <a:gd name="T3" fmla="*/ 2147483646 h 594"/>
              <a:gd name="T4" fmla="*/ 2147483646 w 1512"/>
              <a:gd name="T5" fmla="*/ 2147483646 h 594"/>
              <a:gd name="T6" fmla="*/ 2147483646 w 1512"/>
              <a:gd name="T7" fmla="*/ 2147483646 h 594"/>
              <a:gd name="T8" fmla="*/ 2147483646 w 1512"/>
              <a:gd name="T9" fmla="*/ 2147483646 h 594"/>
              <a:gd name="T10" fmla="*/ 2147483646 w 1512"/>
              <a:gd name="T11" fmla="*/ 2147483646 h 594"/>
              <a:gd name="T12" fmla="*/ 2147483646 w 1512"/>
              <a:gd name="T13" fmla="*/ 0 h 594"/>
              <a:gd name="T14" fmla="*/ 2147483646 w 1512"/>
              <a:gd name="T15" fmla="*/ 0 h 594"/>
              <a:gd name="T16" fmla="*/ 2147483646 w 1512"/>
              <a:gd name="T17" fmla="*/ 2147483646 h 594"/>
              <a:gd name="T18" fmla="*/ 2147483646 w 1512"/>
              <a:gd name="T19" fmla="*/ 2147483646 h 594"/>
              <a:gd name="T20" fmla="*/ 2147483646 w 1512"/>
              <a:gd name="T21" fmla="*/ 2147483646 h 594"/>
              <a:gd name="T22" fmla="*/ 2147483646 w 1512"/>
              <a:gd name="T23" fmla="*/ 2147483646 h 594"/>
              <a:gd name="T24" fmla="*/ 2147483646 w 1512"/>
              <a:gd name="T25" fmla="*/ 2147483646 h 594"/>
              <a:gd name="T26" fmla="*/ 2147483646 w 1512"/>
              <a:gd name="T27" fmla="*/ 2147483646 h 594"/>
              <a:gd name="T28" fmla="*/ 2147483646 w 1512"/>
              <a:gd name="T29" fmla="*/ 2147483646 h 594"/>
              <a:gd name="T30" fmla="*/ 2147483646 w 1512"/>
              <a:gd name="T31" fmla="*/ 2147483646 h 594"/>
              <a:gd name="T32" fmla="*/ 2147483646 w 1512"/>
              <a:gd name="T33" fmla="*/ 2147483646 h 594"/>
              <a:gd name="T34" fmla="*/ 2147483646 w 1512"/>
              <a:gd name="T35" fmla="*/ 2147483646 h 594"/>
              <a:gd name="T36" fmla="*/ 2147483646 w 1512"/>
              <a:gd name="T37" fmla="*/ 2147483646 h 594"/>
              <a:gd name="T38" fmla="*/ 2147483646 w 1512"/>
              <a:gd name="T39" fmla="*/ 2147483646 h 594"/>
              <a:gd name="T40" fmla="*/ 2147483646 w 1512"/>
              <a:gd name="T41" fmla="*/ 2147483646 h 594"/>
              <a:gd name="T42" fmla="*/ 2147483646 w 1512"/>
              <a:gd name="T43" fmla="*/ 2147483646 h 594"/>
              <a:gd name="T44" fmla="*/ 2147483646 w 1512"/>
              <a:gd name="T45" fmla="*/ 2147483646 h 594"/>
              <a:gd name="T46" fmla="*/ 2147483646 w 1512"/>
              <a:gd name="T47" fmla="*/ 2147483646 h 594"/>
              <a:gd name="T48" fmla="*/ 2147483646 w 1512"/>
              <a:gd name="T49" fmla="*/ 2147483646 h 594"/>
              <a:gd name="T50" fmla="*/ 2147483646 w 1512"/>
              <a:gd name="T51" fmla="*/ 2147483646 h 594"/>
              <a:gd name="T52" fmla="*/ 2147483646 w 1512"/>
              <a:gd name="T53" fmla="*/ 2147483646 h 594"/>
              <a:gd name="T54" fmla="*/ 0 w 1512"/>
              <a:gd name="T55" fmla="*/ 2147483646 h 5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12"/>
              <a:gd name="T85" fmla="*/ 0 h 594"/>
              <a:gd name="T86" fmla="*/ 1512 w 1512"/>
              <a:gd name="T87" fmla="*/ 594 h 59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12" h="594">
                <a:moveTo>
                  <a:pt x="0" y="297"/>
                </a:moveTo>
                <a:lnTo>
                  <a:pt x="15" y="229"/>
                </a:lnTo>
                <a:lnTo>
                  <a:pt x="64" y="168"/>
                </a:lnTo>
                <a:lnTo>
                  <a:pt x="138" y="118"/>
                </a:lnTo>
                <a:lnTo>
                  <a:pt x="235" y="75"/>
                </a:lnTo>
                <a:lnTo>
                  <a:pt x="476" y="19"/>
                </a:lnTo>
                <a:lnTo>
                  <a:pt x="755" y="0"/>
                </a:lnTo>
                <a:lnTo>
                  <a:pt x="824" y="0"/>
                </a:lnTo>
                <a:lnTo>
                  <a:pt x="895" y="3"/>
                </a:lnTo>
                <a:lnTo>
                  <a:pt x="1032" y="17"/>
                </a:lnTo>
                <a:lnTo>
                  <a:pt x="1275" y="73"/>
                </a:lnTo>
                <a:lnTo>
                  <a:pt x="1371" y="114"/>
                </a:lnTo>
                <a:lnTo>
                  <a:pt x="1446" y="165"/>
                </a:lnTo>
                <a:lnTo>
                  <a:pt x="1495" y="226"/>
                </a:lnTo>
                <a:lnTo>
                  <a:pt x="1512" y="297"/>
                </a:lnTo>
                <a:lnTo>
                  <a:pt x="1509" y="331"/>
                </a:lnTo>
                <a:lnTo>
                  <a:pt x="1497" y="364"/>
                </a:lnTo>
                <a:lnTo>
                  <a:pt x="1449" y="425"/>
                </a:lnTo>
                <a:lnTo>
                  <a:pt x="1374" y="476"/>
                </a:lnTo>
                <a:lnTo>
                  <a:pt x="1277" y="519"/>
                </a:lnTo>
                <a:lnTo>
                  <a:pt x="1036" y="575"/>
                </a:lnTo>
                <a:lnTo>
                  <a:pt x="757" y="594"/>
                </a:lnTo>
                <a:lnTo>
                  <a:pt x="480" y="577"/>
                </a:lnTo>
                <a:lnTo>
                  <a:pt x="237" y="521"/>
                </a:lnTo>
                <a:lnTo>
                  <a:pt x="141" y="479"/>
                </a:lnTo>
                <a:lnTo>
                  <a:pt x="66" y="428"/>
                </a:lnTo>
                <a:lnTo>
                  <a:pt x="18" y="368"/>
                </a:lnTo>
                <a:lnTo>
                  <a:pt x="0" y="297"/>
                </a:lnTo>
                <a:close/>
              </a:path>
            </a:pathLst>
          </a:custGeom>
          <a:gradFill rotWithShape="0">
            <a:gsLst>
              <a:gs pos="0">
                <a:srgbClr val="BB7E11"/>
              </a:gs>
              <a:gs pos="100000">
                <a:srgbClr val="69470A"/>
              </a:gs>
            </a:gsLst>
            <a:lin ang="2700000" scaled="1"/>
          </a:gra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latin typeface="+mn-lt"/>
              <a:ea typeface="+mn-ea"/>
              <a:cs typeface="+mn-ea"/>
              <a:sym typeface="+mn-lt"/>
            </a:endParaRPr>
          </a:p>
        </p:txBody>
      </p:sp>
      <p:sp>
        <p:nvSpPr>
          <p:cNvPr id="216086" name="Rectangle 22"/>
          <p:cNvSpPr>
            <a:spLocks noChangeArrowheads="1"/>
          </p:cNvSpPr>
          <p:nvPr/>
        </p:nvSpPr>
        <p:spPr bwMode="auto">
          <a:xfrm>
            <a:off x="3598865" y="3073403"/>
            <a:ext cx="63023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1" hangingPunct="1">
              <a:defRPr/>
            </a:pPr>
            <a:r>
              <a:rPr kumimoji="1" lang="en-US" altLang="zh-CN" sz="1600" b="1">
                <a:solidFill>
                  <a:schemeClr val="bg1"/>
                </a:solidFill>
                <a:effectLst>
                  <a:outerShdw blurRad="38100" dist="38100" dir="2700000" algn="tl">
                    <a:srgbClr val="C0C0C0"/>
                  </a:outerShdw>
                </a:effectLst>
                <a:latin typeface="+mn-lt"/>
                <a:ea typeface="+mn-ea"/>
                <a:cs typeface="+mn-ea"/>
                <a:sym typeface="+mn-lt"/>
              </a:rPr>
              <a:t>GSM</a:t>
            </a:r>
          </a:p>
        </p:txBody>
      </p:sp>
      <p:sp>
        <p:nvSpPr>
          <p:cNvPr id="16408" name="Freeform 23"/>
          <p:cNvSpPr>
            <a:spLocks/>
          </p:cNvSpPr>
          <p:nvPr/>
        </p:nvSpPr>
        <p:spPr bwMode="auto">
          <a:xfrm>
            <a:off x="3529014" y="3487739"/>
            <a:ext cx="882651" cy="696912"/>
          </a:xfrm>
          <a:custGeom>
            <a:avLst/>
            <a:gdLst>
              <a:gd name="T0" fmla="*/ 0 w 1669"/>
              <a:gd name="T1" fmla="*/ 2147483646 h 913"/>
              <a:gd name="T2" fmla="*/ 2147483646 w 1669"/>
              <a:gd name="T3" fmla="*/ 2147483646 h 913"/>
              <a:gd name="T4" fmla="*/ 2147483646 w 1669"/>
              <a:gd name="T5" fmla="*/ 2147483646 h 913"/>
              <a:gd name="T6" fmla="*/ 2147483646 w 1669"/>
              <a:gd name="T7" fmla="*/ 2147483646 h 913"/>
              <a:gd name="T8" fmla="*/ 2147483646 w 1669"/>
              <a:gd name="T9" fmla="*/ 2147483646 h 913"/>
              <a:gd name="T10" fmla="*/ 2147483646 w 1669"/>
              <a:gd name="T11" fmla="*/ 2147483646 h 913"/>
              <a:gd name="T12" fmla="*/ 2147483646 w 1669"/>
              <a:gd name="T13" fmla="*/ 2147483646 h 913"/>
              <a:gd name="T14" fmla="*/ 2147483646 w 1669"/>
              <a:gd name="T15" fmla="*/ 2147483646 h 913"/>
              <a:gd name="T16" fmla="*/ 2147483646 w 1669"/>
              <a:gd name="T17" fmla="*/ 0 h 913"/>
              <a:gd name="T18" fmla="*/ 2147483646 w 1669"/>
              <a:gd name="T19" fmla="*/ 2147483646 h 913"/>
              <a:gd name="T20" fmla="*/ 2147483646 w 1669"/>
              <a:gd name="T21" fmla="*/ 2147483646 h 913"/>
              <a:gd name="T22" fmla="*/ 2147483646 w 1669"/>
              <a:gd name="T23" fmla="*/ 2147483646 h 913"/>
              <a:gd name="T24" fmla="*/ 2147483646 w 1669"/>
              <a:gd name="T25" fmla="*/ 2147483646 h 913"/>
              <a:gd name="T26" fmla="*/ 2147483646 w 1669"/>
              <a:gd name="T27" fmla="*/ 2147483646 h 913"/>
              <a:gd name="T28" fmla="*/ 2147483646 w 1669"/>
              <a:gd name="T29" fmla="*/ 2147483646 h 913"/>
              <a:gd name="T30" fmla="*/ 2147483646 w 1669"/>
              <a:gd name="T31" fmla="*/ 2147483646 h 913"/>
              <a:gd name="T32" fmla="*/ 2147483646 w 1669"/>
              <a:gd name="T33" fmla="*/ 2147483646 h 913"/>
              <a:gd name="T34" fmla="*/ 2147483646 w 1669"/>
              <a:gd name="T35" fmla="*/ 2147483646 h 913"/>
              <a:gd name="T36" fmla="*/ 2147483646 w 1669"/>
              <a:gd name="T37" fmla="*/ 2147483646 h 913"/>
              <a:gd name="T38" fmla="*/ 2147483646 w 1669"/>
              <a:gd name="T39" fmla="*/ 2147483646 h 913"/>
              <a:gd name="T40" fmla="*/ 2147483646 w 1669"/>
              <a:gd name="T41" fmla="*/ 2147483646 h 913"/>
              <a:gd name="T42" fmla="*/ 2147483646 w 1669"/>
              <a:gd name="T43" fmla="*/ 2147483646 h 913"/>
              <a:gd name="T44" fmla="*/ 2147483646 w 1669"/>
              <a:gd name="T45" fmla="*/ 2147483646 h 913"/>
              <a:gd name="T46" fmla="*/ 2147483646 w 1669"/>
              <a:gd name="T47" fmla="*/ 2147483646 h 913"/>
              <a:gd name="T48" fmla="*/ 2147483646 w 1669"/>
              <a:gd name="T49" fmla="*/ 2147483646 h 913"/>
              <a:gd name="T50" fmla="*/ 2147483646 w 1669"/>
              <a:gd name="T51" fmla="*/ 2147483646 h 913"/>
              <a:gd name="T52" fmla="*/ 2147483646 w 1669"/>
              <a:gd name="T53" fmla="*/ 2147483646 h 913"/>
              <a:gd name="T54" fmla="*/ 2147483646 w 1669"/>
              <a:gd name="T55" fmla="*/ 2147483646 h 913"/>
              <a:gd name="T56" fmla="*/ 2147483646 w 1669"/>
              <a:gd name="T57" fmla="*/ 2147483646 h 913"/>
              <a:gd name="T58" fmla="*/ 2147483646 w 1669"/>
              <a:gd name="T59" fmla="*/ 2147483646 h 913"/>
              <a:gd name="T60" fmla="*/ 2147483646 w 1669"/>
              <a:gd name="T61" fmla="*/ 2147483646 h 913"/>
              <a:gd name="T62" fmla="*/ 2147483646 w 1669"/>
              <a:gd name="T63" fmla="*/ 2147483646 h 913"/>
              <a:gd name="T64" fmla="*/ 2147483646 w 1669"/>
              <a:gd name="T65" fmla="*/ 2147483646 h 913"/>
              <a:gd name="T66" fmla="*/ 0 w 1669"/>
              <a:gd name="T67" fmla="*/ 2147483646 h 9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69"/>
              <a:gd name="T103" fmla="*/ 0 h 913"/>
              <a:gd name="T104" fmla="*/ 1669 w 1669"/>
              <a:gd name="T105" fmla="*/ 913 h 9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69" h="913">
                <a:moveTo>
                  <a:pt x="0" y="456"/>
                </a:moveTo>
                <a:lnTo>
                  <a:pt x="17" y="352"/>
                </a:lnTo>
                <a:lnTo>
                  <a:pt x="70" y="259"/>
                </a:lnTo>
                <a:lnTo>
                  <a:pt x="151" y="180"/>
                </a:lnTo>
                <a:lnTo>
                  <a:pt x="259" y="115"/>
                </a:lnTo>
                <a:lnTo>
                  <a:pt x="384" y="67"/>
                </a:lnTo>
                <a:lnTo>
                  <a:pt x="527" y="30"/>
                </a:lnTo>
                <a:lnTo>
                  <a:pt x="677" y="8"/>
                </a:lnTo>
                <a:lnTo>
                  <a:pt x="834" y="0"/>
                </a:lnTo>
                <a:lnTo>
                  <a:pt x="910" y="1"/>
                </a:lnTo>
                <a:lnTo>
                  <a:pt x="988" y="6"/>
                </a:lnTo>
                <a:lnTo>
                  <a:pt x="1139" y="28"/>
                </a:lnTo>
                <a:lnTo>
                  <a:pt x="1280" y="62"/>
                </a:lnTo>
                <a:lnTo>
                  <a:pt x="1408" y="113"/>
                </a:lnTo>
                <a:lnTo>
                  <a:pt x="1513" y="176"/>
                </a:lnTo>
                <a:lnTo>
                  <a:pt x="1597" y="256"/>
                </a:lnTo>
                <a:lnTo>
                  <a:pt x="1649" y="348"/>
                </a:lnTo>
                <a:lnTo>
                  <a:pt x="1669" y="456"/>
                </a:lnTo>
                <a:lnTo>
                  <a:pt x="1665" y="510"/>
                </a:lnTo>
                <a:lnTo>
                  <a:pt x="1651" y="561"/>
                </a:lnTo>
                <a:lnTo>
                  <a:pt x="1599" y="654"/>
                </a:lnTo>
                <a:lnTo>
                  <a:pt x="1517" y="733"/>
                </a:lnTo>
                <a:lnTo>
                  <a:pt x="1410" y="798"/>
                </a:lnTo>
                <a:lnTo>
                  <a:pt x="1284" y="846"/>
                </a:lnTo>
                <a:lnTo>
                  <a:pt x="1142" y="883"/>
                </a:lnTo>
                <a:lnTo>
                  <a:pt x="991" y="905"/>
                </a:lnTo>
                <a:lnTo>
                  <a:pt x="834" y="913"/>
                </a:lnTo>
                <a:lnTo>
                  <a:pt x="530" y="885"/>
                </a:lnTo>
                <a:lnTo>
                  <a:pt x="389" y="851"/>
                </a:lnTo>
                <a:lnTo>
                  <a:pt x="261" y="799"/>
                </a:lnTo>
                <a:lnTo>
                  <a:pt x="155" y="736"/>
                </a:lnTo>
                <a:lnTo>
                  <a:pt x="72" y="656"/>
                </a:lnTo>
                <a:lnTo>
                  <a:pt x="19" y="563"/>
                </a:lnTo>
                <a:lnTo>
                  <a:pt x="0" y="456"/>
                </a:lnTo>
                <a:close/>
              </a:path>
            </a:pathLst>
          </a:custGeom>
          <a:gradFill rotWithShape="0">
            <a:gsLst>
              <a:gs pos="0">
                <a:srgbClr val="BB7E11"/>
              </a:gs>
              <a:gs pos="100000">
                <a:srgbClr val="69470A"/>
              </a:gs>
            </a:gsLst>
            <a:lin ang="2700000" scaled="1"/>
          </a:gra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latin typeface="+mn-lt"/>
              <a:ea typeface="+mn-ea"/>
              <a:cs typeface="+mn-ea"/>
              <a:sym typeface="+mn-lt"/>
            </a:endParaRPr>
          </a:p>
        </p:txBody>
      </p:sp>
      <p:sp>
        <p:nvSpPr>
          <p:cNvPr id="16409" name="Rectangle 24"/>
          <p:cNvSpPr>
            <a:spLocks noChangeArrowheads="1"/>
          </p:cNvSpPr>
          <p:nvPr/>
        </p:nvSpPr>
        <p:spPr bwMode="auto">
          <a:xfrm>
            <a:off x="3587754" y="3578227"/>
            <a:ext cx="7540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en-US" altLang="zh-CN" sz="1600" b="1">
                <a:solidFill>
                  <a:schemeClr val="bg1"/>
                </a:solidFill>
                <a:latin typeface="+mn-lt"/>
                <a:ea typeface="+mn-ea"/>
                <a:cs typeface="+mn-ea"/>
                <a:sym typeface="+mn-lt"/>
              </a:rPr>
              <a:t>CDMA </a:t>
            </a:r>
          </a:p>
        </p:txBody>
      </p:sp>
      <p:sp>
        <p:nvSpPr>
          <p:cNvPr id="16410" name="Rectangle 25"/>
          <p:cNvSpPr>
            <a:spLocks noChangeArrowheads="1"/>
          </p:cNvSpPr>
          <p:nvPr/>
        </p:nvSpPr>
        <p:spPr bwMode="auto">
          <a:xfrm>
            <a:off x="3598865" y="3860803"/>
            <a:ext cx="65563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en-US" altLang="zh-CN" sz="1600" b="1">
                <a:solidFill>
                  <a:schemeClr val="bg1"/>
                </a:solidFill>
                <a:latin typeface="+mn-lt"/>
                <a:ea typeface="+mn-ea"/>
                <a:cs typeface="+mn-ea"/>
                <a:sym typeface="+mn-lt"/>
              </a:rPr>
              <a:t>IS95</a:t>
            </a:r>
          </a:p>
        </p:txBody>
      </p:sp>
      <p:sp>
        <p:nvSpPr>
          <p:cNvPr id="16411" name="Freeform 26"/>
          <p:cNvSpPr>
            <a:spLocks/>
          </p:cNvSpPr>
          <p:nvPr/>
        </p:nvSpPr>
        <p:spPr bwMode="auto">
          <a:xfrm>
            <a:off x="3529014" y="4210053"/>
            <a:ext cx="882651" cy="746125"/>
          </a:xfrm>
          <a:custGeom>
            <a:avLst/>
            <a:gdLst>
              <a:gd name="T0" fmla="*/ 0 w 1669"/>
              <a:gd name="T1" fmla="*/ 2147483646 h 976"/>
              <a:gd name="T2" fmla="*/ 2147483646 w 1669"/>
              <a:gd name="T3" fmla="*/ 2147483646 h 976"/>
              <a:gd name="T4" fmla="*/ 2147483646 w 1669"/>
              <a:gd name="T5" fmla="*/ 2147483646 h 976"/>
              <a:gd name="T6" fmla="*/ 2147483646 w 1669"/>
              <a:gd name="T7" fmla="*/ 2147483646 h 976"/>
              <a:gd name="T8" fmla="*/ 2147483646 w 1669"/>
              <a:gd name="T9" fmla="*/ 2147483646 h 976"/>
              <a:gd name="T10" fmla="*/ 2147483646 w 1669"/>
              <a:gd name="T11" fmla="*/ 2147483646 h 976"/>
              <a:gd name="T12" fmla="*/ 2147483646 w 1669"/>
              <a:gd name="T13" fmla="*/ 2147483646 h 976"/>
              <a:gd name="T14" fmla="*/ 2147483646 w 1669"/>
              <a:gd name="T15" fmla="*/ 2147483646 h 976"/>
              <a:gd name="T16" fmla="*/ 2147483646 w 1669"/>
              <a:gd name="T17" fmla="*/ 0 h 976"/>
              <a:gd name="T18" fmla="*/ 2147483646 w 1669"/>
              <a:gd name="T19" fmla="*/ 2147483646 h 976"/>
              <a:gd name="T20" fmla="*/ 2147483646 w 1669"/>
              <a:gd name="T21" fmla="*/ 2147483646 h 976"/>
              <a:gd name="T22" fmla="*/ 2147483646 w 1669"/>
              <a:gd name="T23" fmla="*/ 2147483646 h 976"/>
              <a:gd name="T24" fmla="*/ 2147483646 w 1669"/>
              <a:gd name="T25" fmla="*/ 2147483646 h 976"/>
              <a:gd name="T26" fmla="*/ 2147483646 w 1669"/>
              <a:gd name="T27" fmla="*/ 2147483646 h 976"/>
              <a:gd name="T28" fmla="*/ 2147483646 w 1669"/>
              <a:gd name="T29" fmla="*/ 2147483646 h 976"/>
              <a:gd name="T30" fmla="*/ 2147483646 w 1669"/>
              <a:gd name="T31" fmla="*/ 2147483646 h 976"/>
              <a:gd name="T32" fmla="*/ 2147483646 w 1669"/>
              <a:gd name="T33" fmla="*/ 2147483646 h 976"/>
              <a:gd name="T34" fmla="*/ 2147483646 w 1669"/>
              <a:gd name="T35" fmla="*/ 2147483646 h 976"/>
              <a:gd name="T36" fmla="*/ 2147483646 w 1669"/>
              <a:gd name="T37" fmla="*/ 2147483646 h 976"/>
              <a:gd name="T38" fmla="*/ 2147483646 w 1669"/>
              <a:gd name="T39" fmla="*/ 2147483646 h 976"/>
              <a:gd name="T40" fmla="*/ 2147483646 w 1669"/>
              <a:gd name="T41" fmla="*/ 2147483646 h 976"/>
              <a:gd name="T42" fmla="*/ 2147483646 w 1669"/>
              <a:gd name="T43" fmla="*/ 2147483646 h 976"/>
              <a:gd name="T44" fmla="*/ 2147483646 w 1669"/>
              <a:gd name="T45" fmla="*/ 2147483646 h 976"/>
              <a:gd name="T46" fmla="*/ 2147483646 w 1669"/>
              <a:gd name="T47" fmla="*/ 2147483646 h 976"/>
              <a:gd name="T48" fmla="*/ 2147483646 w 1669"/>
              <a:gd name="T49" fmla="*/ 2147483646 h 976"/>
              <a:gd name="T50" fmla="*/ 2147483646 w 1669"/>
              <a:gd name="T51" fmla="*/ 2147483646 h 976"/>
              <a:gd name="T52" fmla="*/ 2147483646 w 1669"/>
              <a:gd name="T53" fmla="*/ 2147483646 h 976"/>
              <a:gd name="T54" fmla="*/ 2147483646 w 1669"/>
              <a:gd name="T55" fmla="*/ 2147483646 h 976"/>
              <a:gd name="T56" fmla="*/ 2147483646 w 1669"/>
              <a:gd name="T57" fmla="*/ 2147483646 h 976"/>
              <a:gd name="T58" fmla="*/ 2147483646 w 1669"/>
              <a:gd name="T59" fmla="*/ 2147483646 h 976"/>
              <a:gd name="T60" fmla="*/ 2147483646 w 1669"/>
              <a:gd name="T61" fmla="*/ 2147483646 h 976"/>
              <a:gd name="T62" fmla="*/ 2147483646 w 1669"/>
              <a:gd name="T63" fmla="*/ 2147483646 h 976"/>
              <a:gd name="T64" fmla="*/ 2147483646 w 1669"/>
              <a:gd name="T65" fmla="*/ 2147483646 h 976"/>
              <a:gd name="T66" fmla="*/ 2147483646 w 1669"/>
              <a:gd name="T67" fmla="*/ 2147483646 h 976"/>
              <a:gd name="T68" fmla="*/ 0 w 1669"/>
              <a:gd name="T69" fmla="*/ 2147483646 h 9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69"/>
              <a:gd name="T106" fmla="*/ 0 h 976"/>
              <a:gd name="T107" fmla="*/ 1669 w 1669"/>
              <a:gd name="T108" fmla="*/ 976 h 9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69" h="976">
                <a:moveTo>
                  <a:pt x="0" y="488"/>
                </a:moveTo>
                <a:lnTo>
                  <a:pt x="17" y="375"/>
                </a:lnTo>
                <a:lnTo>
                  <a:pt x="70" y="276"/>
                </a:lnTo>
                <a:lnTo>
                  <a:pt x="151" y="192"/>
                </a:lnTo>
                <a:lnTo>
                  <a:pt x="259" y="122"/>
                </a:lnTo>
                <a:lnTo>
                  <a:pt x="384" y="70"/>
                </a:lnTo>
                <a:lnTo>
                  <a:pt x="527" y="31"/>
                </a:lnTo>
                <a:lnTo>
                  <a:pt x="677" y="8"/>
                </a:lnTo>
                <a:lnTo>
                  <a:pt x="834" y="0"/>
                </a:lnTo>
                <a:lnTo>
                  <a:pt x="910" y="1"/>
                </a:lnTo>
                <a:lnTo>
                  <a:pt x="988" y="6"/>
                </a:lnTo>
                <a:lnTo>
                  <a:pt x="1139" y="29"/>
                </a:lnTo>
                <a:lnTo>
                  <a:pt x="1280" y="67"/>
                </a:lnTo>
                <a:lnTo>
                  <a:pt x="1408" y="121"/>
                </a:lnTo>
                <a:lnTo>
                  <a:pt x="1513" y="189"/>
                </a:lnTo>
                <a:lnTo>
                  <a:pt x="1597" y="272"/>
                </a:lnTo>
                <a:lnTo>
                  <a:pt x="1649" y="372"/>
                </a:lnTo>
                <a:lnTo>
                  <a:pt x="1669" y="488"/>
                </a:lnTo>
                <a:lnTo>
                  <a:pt x="1665" y="546"/>
                </a:lnTo>
                <a:lnTo>
                  <a:pt x="1651" y="601"/>
                </a:lnTo>
                <a:lnTo>
                  <a:pt x="1599" y="700"/>
                </a:lnTo>
                <a:lnTo>
                  <a:pt x="1517" y="784"/>
                </a:lnTo>
                <a:lnTo>
                  <a:pt x="1410" y="854"/>
                </a:lnTo>
                <a:lnTo>
                  <a:pt x="1284" y="906"/>
                </a:lnTo>
                <a:lnTo>
                  <a:pt x="1142" y="945"/>
                </a:lnTo>
                <a:lnTo>
                  <a:pt x="991" y="968"/>
                </a:lnTo>
                <a:lnTo>
                  <a:pt x="834" y="976"/>
                </a:lnTo>
                <a:lnTo>
                  <a:pt x="681" y="970"/>
                </a:lnTo>
                <a:lnTo>
                  <a:pt x="530" y="947"/>
                </a:lnTo>
                <a:lnTo>
                  <a:pt x="389" y="908"/>
                </a:lnTo>
                <a:lnTo>
                  <a:pt x="261" y="854"/>
                </a:lnTo>
                <a:lnTo>
                  <a:pt x="155" y="786"/>
                </a:lnTo>
                <a:lnTo>
                  <a:pt x="72" y="703"/>
                </a:lnTo>
                <a:lnTo>
                  <a:pt x="19" y="603"/>
                </a:lnTo>
                <a:lnTo>
                  <a:pt x="0" y="488"/>
                </a:lnTo>
                <a:close/>
              </a:path>
            </a:pathLst>
          </a:custGeom>
          <a:gradFill rotWithShape="0">
            <a:gsLst>
              <a:gs pos="0">
                <a:srgbClr val="BB7E11"/>
              </a:gs>
              <a:gs pos="100000">
                <a:srgbClr val="69470A"/>
              </a:gs>
            </a:gsLst>
            <a:lin ang="2700000" scaled="1"/>
          </a:gra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latin typeface="+mn-lt"/>
              <a:ea typeface="+mn-ea"/>
              <a:cs typeface="+mn-ea"/>
              <a:sym typeface="+mn-lt"/>
            </a:endParaRPr>
          </a:p>
        </p:txBody>
      </p:sp>
      <p:sp>
        <p:nvSpPr>
          <p:cNvPr id="16412" name="Rectangle 27"/>
          <p:cNvSpPr>
            <a:spLocks noChangeArrowheads="1"/>
          </p:cNvSpPr>
          <p:nvPr/>
        </p:nvSpPr>
        <p:spPr bwMode="auto">
          <a:xfrm>
            <a:off x="3548064" y="4297364"/>
            <a:ext cx="7540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en-US" altLang="zh-CN" sz="1600" b="1">
                <a:solidFill>
                  <a:schemeClr val="bg1"/>
                </a:solidFill>
                <a:latin typeface="+mn-lt"/>
                <a:ea typeface="+mn-ea"/>
                <a:cs typeface="+mn-ea"/>
                <a:sym typeface="+mn-lt"/>
              </a:rPr>
              <a:t>TDMA</a:t>
            </a:r>
          </a:p>
        </p:txBody>
      </p:sp>
      <p:sp>
        <p:nvSpPr>
          <p:cNvPr id="16413" name="Rectangle 28"/>
          <p:cNvSpPr>
            <a:spLocks noChangeArrowheads="1"/>
          </p:cNvSpPr>
          <p:nvPr/>
        </p:nvSpPr>
        <p:spPr bwMode="auto">
          <a:xfrm>
            <a:off x="3529014" y="4621215"/>
            <a:ext cx="760412"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en-US" altLang="zh-CN" sz="1600" b="1">
                <a:solidFill>
                  <a:schemeClr val="bg1"/>
                </a:solidFill>
                <a:latin typeface="+mn-lt"/>
                <a:ea typeface="+mn-ea"/>
                <a:cs typeface="+mn-ea"/>
                <a:sym typeface="+mn-lt"/>
              </a:rPr>
              <a:t>IS-136</a:t>
            </a:r>
          </a:p>
        </p:txBody>
      </p:sp>
      <p:sp>
        <p:nvSpPr>
          <p:cNvPr id="16414" name="Freeform 29"/>
          <p:cNvSpPr>
            <a:spLocks/>
          </p:cNvSpPr>
          <p:nvPr/>
        </p:nvSpPr>
        <p:spPr bwMode="auto">
          <a:xfrm>
            <a:off x="3587751" y="5016501"/>
            <a:ext cx="800100" cy="450851"/>
          </a:xfrm>
          <a:custGeom>
            <a:avLst/>
            <a:gdLst>
              <a:gd name="T0" fmla="*/ 0 w 1513"/>
              <a:gd name="T1" fmla="*/ 2147483646 h 590"/>
              <a:gd name="T2" fmla="*/ 2147483646 w 1513"/>
              <a:gd name="T3" fmla="*/ 2147483646 h 590"/>
              <a:gd name="T4" fmla="*/ 2147483646 w 1513"/>
              <a:gd name="T5" fmla="*/ 2147483646 h 590"/>
              <a:gd name="T6" fmla="*/ 2147483646 w 1513"/>
              <a:gd name="T7" fmla="*/ 2147483646 h 590"/>
              <a:gd name="T8" fmla="*/ 2147483646 w 1513"/>
              <a:gd name="T9" fmla="*/ 2147483646 h 590"/>
              <a:gd name="T10" fmla="*/ 2147483646 w 1513"/>
              <a:gd name="T11" fmla="*/ 2147483646 h 590"/>
              <a:gd name="T12" fmla="*/ 2147483646 w 1513"/>
              <a:gd name="T13" fmla="*/ 0 h 590"/>
              <a:gd name="T14" fmla="*/ 2147483646 w 1513"/>
              <a:gd name="T15" fmla="*/ 0 h 590"/>
              <a:gd name="T16" fmla="*/ 2147483646 w 1513"/>
              <a:gd name="T17" fmla="*/ 2147483646 h 590"/>
              <a:gd name="T18" fmla="*/ 2147483646 w 1513"/>
              <a:gd name="T19" fmla="*/ 2147483646 h 590"/>
              <a:gd name="T20" fmla="*/ 2147483646 w 1513"/>
              <a:gd name="T21" fmla="*/ 2147483646 h 590"/>
              <a:gd name="T22" fmla="*/ 2147483646 w 1513"/>
              <a:gd name="T23" fmla="*/ 2147483646 h 590"/>
              <a:gd name="T24" fmla="*/ 2147483646 w 1513"/>
              <a:gd name="T25" fmla="*/ 2147483646 h 590"/>
              <a:gd name="T26" fmla="*/ 2147483646 w 1513"/>
              <a:gd name="T27" fmla="*/ 2147483646 h 590"/>
              <a:gd name="T28" fmla="*/ 2147483646 w 1513"/>
              <a:gd name="T29" fmla="*/ 2147483646 h 590"/>
              <a:gd name="T30" fmla="*/ 2147483646 w 1513"/>
              <a:gd name="T31" fmla="*/ 2147483646 h 590"/>
              <a:gd name="T32" fmla="*/ 2147483646 w 1513"/>
              <a:gd name="T33" fmla="*/ 2147483646 h 590"/>
              <a:gd name="T34" fmla="*/ 2147483646 w 1513"/>
              <a:gd name="T35" fmla="*/ 2147483646 h 590"/>
              <a:gd name="T36" fmla="*/ 2147483646 w 1513"/>
              <a:gd name="T37" fmla="*/ 2147483646 h 590"/>
              <a:gd name="T38" fmla="*/ 2147483646 w 1513"/>
              <a:gd name="T39" fmla="*/ 2147483646 h 590"/>
              <a:gd name="T40" fmla="*/ 2147483646 w 1513"/>
              <a:gd name="T41" fmla="*/ 2147483646 h 590"/>
              <a:gd name="T42" fmla="*/ 2147483646 w 1513"/>
              <a:gd name="T43" fmla="*/ 2147483646 h 590"/>
              <a:gd name="T44" fmla="*/ 2147483646 w 1513"/>
              <a:gd name="T45" fmla="*/ 2147483646 h 590"/>
              <a:gd name="T46" fmla="*/ 2147483646 w 1513"/>
              <a:gd name="T47" fmla="*/ 2147483646 h 590"/>
              <a:gd name="T48" fmla="*/ 2147483646 w 1513"/>
              <a:gd name="T49" fmla="*/ 2147483646 h 590"/>
              <a:gd name="T50" fmla="*/ 2147483646 w 1513"/>
              <a:gd name="T51" fmla="*/ 2147483646 h 590"/>
              <a:gd name="T52" fmla="*/ 2147483646 w 1513"/>
              <a:gd name="T53" fmla="*/ 2147483646 h 590"/>
              <a:gd name="T54" fmla="*/ 0 w 1513"/>
              <a:gd name="T55" fmla="*/ 2147483646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13"/>
              <a:gd name="T85" fmla="*/ 0 h 590"/>
              <a:gd name="T86" fmla="*/ 1513 w 1513"/>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13" h="590">
                <a:moveTo>
                  <a:pt x="0" y="294"/>
                </a:moveTo>
                <a:lnTo>
                  <a:pt x="16" y="227"/>
                </a:lnTo>
                <a:lnTo>
                  <a:pt x="64" y="166"/>
                </a:lnTo>
                <a:lnTo>
                  <a:pt x="138" y="117"/>
                </a:lnTo>
                <a:lnTo>
                  <a:pt x="235" y="74"/>
                </a:lnTo>
                <a:lnTo>
                  <a:pt x="476" y="19"/>
                </a:lnTo>
                <a:lnTo>
                  <a:pt x="755" y="0"/>
                </a:lnTo>
                <a:lnTo>
                  <a:pt x="824" y="0"/>
                </a:lnTo>
                <a:lnTo>
                  <a:pt x="895" y="3"/>
                </a:lnTo>
                <a:lnTo>
                  <a:pt x="1032" y="17"/>
                </a:lnTo>
                <a:lnTo>
                  <a:pt x="1275" y="72"/>
                </a:lnTo>
                <a:lnTo>
                  <a:pt x="1371" y="112"/>
                </a:lnTo>
                <a:lnTo>
                  <a:pt x="1447" y="163"/>
                </a:lnTo>
                <a:lnTo>
                  <a:pt x="1495" y="223"/>
                </a:lnTo>
                <a:lnTo>
                  <a:pt x="1513" y="294"/>
                </a:lnTo>
                <a:lnTo>
                  <a:pt x="1509" y="329"/>
                </a:lnTo>
                <a:lnTo>
                  <a:pt x="1497" y="362"/>
                </a:lnTo>
                <a:lnTo>
                  <a:pt x="1449" y="423"/>
                </a:lnTo>
                <a:lnTo>
                  <a:pt x="1375" y="473"/>
                </a:lnTo>
                <a:lnTo>
                  <a:pt x="1277" y="516"/>
                </a:lnTo>
                <a:lnTo>
                  <a:pt x="1037" y="571"/>
                </a:lnTo>
                <a:lnTo>
                  <a:pt x="757" y="590"/>
                </a:lnTo>
                <a:lnTo>
                  <a:pt x="480" y="573"/>
                </a:lnTo>
                <a:lnTo>
                  <a:pt x="237" y="517"/>
                </a:lnTo>
                <a:lnTo>
                  <a:pt x="141" y="477"/>
                </a:lnTo>
                <a:lnTo>
                  <a:pt x="66" y="426"/>
                </a:lnTo>
                <a:lnTo>
                  <a:pt x="18" y="365"/>
                </a:lnTo>
                <a:lnTo>
                  <a:pt x="0" y="294"/>
                </a:lnTo>
                <a:close/>
              </a:path>
            </a:pathLst>
          </a:custGeom>
          <a:gradFill rotWithShape="0">
            <a:gsLst>
              <a:gs pos="0">
                <a:srgbClr val="BB7E11"/>
              </a:gs>
              <a:gs pos="100000">
                <a:srgbClr val="69470A"/>
              </a:gs>
            </a:gsLst>
            <a:lin ang="2700000" scaled="1"/>
          </a:gradFill>
          <a:ln w="9525">
            <a:solidFill>
              <a:srgbClr val="FFCC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latin typeface="+mn-lt"/>
              <a:ea typeface="+mn-ea"/>
              <a:cs typeface="+mn-ea"/>
              <a:sym typeface="+mn-lt"/>
            </a:endParaRPr>
          </a:p>
        </p:txBody>
      </p:sp>
      <p:sp>
        <p:nvSpPr>
          <p:cNvPr id="216094" name="Rectangle 30"/>
          <p:cNvSpPr>
            <a:spLocks noChangeArrowheads="1"/>
          </p:cNvSpPr>
          <p:nvPr/>
        </p:nvSpPr>
        <p:spPr bwMode="auto">
          <a:xfrm>
            <a:off x="3556003" y="5089527"/>
            <a:ext cx="703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0" tIns="0" rIns="0" bIns="0">
            <a:spAutoFit/>
          </a:bodyPr>
          <a:lstStyle/>
          <a:p>
            <a:pPr algn="ctr" eaLnBrk="1" hangingPunct="1">
              <a:defRPr/>
            </a:pPr>
            <a:r>
              <a:rPr kumimoji="1" lang="en-US" altLang="zh-CN" sz="1600" b="1" dirty="0">
                <a:solidFill>
                  <a:schemeClr val="bg1"/>
                </a:solidFill>
                <a:effectLst>
                  <a:outerShdw blurRad="38100" dist="38100" dir="2700000" algn="tl">
                    <a:srgbClr val="000000"/>
                  </a:outerShdw>
                </a:effectLst>
                <a:latin typeface="+mn-lt"/>
                <a:ea typeface="+mn-ea"/>
                <a:cs typeface="+mn-ea"/>
                <a:sym typeface="+mn-lt"/>
              </a:rPr>
              <a:t>PDC</a:t>
            </a:r>
          </a:p>
        </p:txBody>
      </p:sp>
      <p:sp>
        <p:nvSpPr>
          <p:cNvPr id="16416" name="Rectangle 31"/>
          <p:cNvSpPr>
            <a:spLocks noChangeArrowheads="1"/>
          </p:cNvSpPr>
          <p:nvPr/>
        </p:nvSpPr>
        <p:spPr bwMode="auto">
          <a:xfrm>
            <a:off x="3548063" y="1609727"/>
            <a:ext cx="977900" cy="954107"/>
          </a:xfrm>
          <a:prstGeom prst="rect">
            <a:avLst/>
          </a:prstGeom>
          <a:gradFill rotWithShape="1">
            <a:gsLst>
              <a:gs pos="0">
                <a:srgbClr val="FFFFFF"/>
              </a:gs>
              <a:gs pos="100000">
                <a:srgbClr val="8D8D8D"/>
              </a:gs>
            </a:gsLst>
            <a:lin ang="2700000" scaled="1"/>
          </a:gra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zh-CN" altLang="en-US" sz="1600" b="1">
                <a:solidFill>
                  <a:srgbClr val="000000"/>
                </a:solidFill>
                <a:latin typeface="+mn-lt"/>
                <a:ea typeface="+mn-ea"/>
                <a:cs typeface="+mn-ea"/>
                <a:sym typeface="+mn-lt"/>
              </a:rPr>
              <a:t>第二代（</a:t>
            </a:r>
            <a:r>
              <a:rPr kumimoji="1" lang="en-US" altLang="zh-CN" sz="1600" b="1">
                <a:solidFill>
                  <a:srgbClr val="000000"/>
                </a:solidFill>
                <a:latin typeface="+mn-lt"/>
                <a:ea typeface="+mn-ea"/>
                <a:cs typeface="+mn-ea"/>
                <a:sym typeface="+mn-lt"/>
              </a:rPr>
              <a:t>2G)</a:t>
            </a:r>
          </a:p>
          <a:p>
            <a:pPr algn="ctr" eaLnBrk="1" hangingPunct="1">
              <a:spcBef>
                <a:spcPct val="0"/>
              </a:spcBef>
              <a:buClrTx/>
              <a:buSzTx/>
              <a:buFontTx/>
              <a:buNone/>
            </a:pPr>
            <a:r>
              <a:rPr kumimoji="1" lang="zh-CN" altLang="en-US" sz="1600" b="1">
                <a:solidFill>
                  <a:srgbClr val="000000"/>
                </a:solidFill>
                <a:latin typeface="+mn-lt"/>
                <a:ea typeface="+mn-ea"/>
                <a:cs typeface="+mn-ea"/>
                <a:sym typeface="+mn-lt"/>
              </a:rPr>
              <a:t>上世纪</a:t>
            </a:r>
            <a:r>
              <a:rPr kumimoji="1" lang="zh-CN" altLang="en-US" sz="1400" b="1">
                <a:latin typeface="+mn-lt"/>
                <a:ea typeface="+mn-ea"/>
                <a:cs typeface="+mn-ea"/>
                <a:sym typeface="+mn-lt"/>
              </a:rPr>
              <a:t> </a:t>
            </a:r>
            <a:r>
              <a:rPr kumimoji="1" lang="en-US" altLang="zh-CN" sz="1400" b="1">
                <a:latin typeface="+mn-lt"/>
                <a:ea typeface="+mn-ea"/>
                <a:cs typeface="+mn-ea"/>
                <a:sym typeface="+mn-lt"/>
              </a:rPr>
              <a:t>90</a:t>
            </a:r>
            <a:r>
              <a:rPr kumimoji="1" lang="zh-CN" altLang="en-US" sz="1400" b="1">
                <a:latin typeface="+mn-lt"/>
                <a:ea typeface="+mn-ea"/>
                <a:cs typeface="+mn-ea"/>
                <a:sym typeface="+mn-lt"/>
              </a:rPr>
              <a:t>年代</a:t>
            </a:r>
          </a:p>
        </p:txBody>
      </p:sp>
      <p:sp>
        <p:nvSpPr>
          <p:cNvPr id="16417" name="Rectangle 32"/>
          <p:cNvSpPr>
            <a:spLocks noChangeArrowheads="1"/>
          </p:cNvSpPr>
          <p:nvPr/>
        </p:nvSpPr>
        <p:spPr bwMode="auto">
          <a:xfrm>
            <a:off x="3627439" y="2687640"/>
            <a:ext cx="6731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zh-CN" altLang="en-US" sz="1800" b="1">
                <a:solidFill>
                  <a:srgbClr val="FF0000"/>
                </a:solidFill>
                <a:latin typeface="+mn-lt"/>
                <a:ea typeface="+mn-ea"/>
                <a:cs typeface="+mn-ea"/>
                <a:sym typeface="+mn-lt"/>
              </a:rPr>
              <a:t>数字</a:t>
            </a:r>
          </a:p>
        </p:txBody>
      </p:sp>
      <p:sp>
        <p:nvSpPr>
          <p:cNvPr id="16418" name="Text Box 33"/>
          <p:cNvSpPr txBox="1">
            <a:spLocks noChangeArrowheads="1"/>
          </p:cNvSpPr>
          <p:nvPr/>
        </p:nvSpPr>
        <p:spPr bwMode="auto">
          <a:xfrm rot="5400000">
            <a:off x="2501901" y="3998913"/>
            <a:ext cx="1404939" cy="290512"/>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50000"/>
              </a:spcBef>
              <a:buClrTx/>
              <a:buSzTx/>
              <a:buFontTx/>
              <a:buNone/>
            </a:pPr>
            <a:r>
              <a:rPr kumimoji="1" lang="zh-CN" altLang="en-US" sz="1400" b="1">
                <a:solidFill>
                  <a:schemeClr val="bg1"/>
                </a:solidFill>
                <a:latin typeface="+mn-lt"/>
                <a:ea typeface="+mn-ea"/>
                <a:cs typeface="+mn-ea"/>
                <a:sym typeface="+mn-lt"/>
              </a:rPr>
              <a:t>数字技术</a:t>
            </a:r>
            <a:endParaRPr kumimoji="1" lang="zh-CN" altLang="en-US" sz="1400" b="1">
              <a:latin typeface="+mn-lt"/>
              <a:ea typeface="+mn-ea"/>
              <a:cs typeface="+mn-ea"/>
              <a:sym typeface="+mn-lt"/>
            </a:endParaRPr>
          </a:p>
        </p:txBody>
      </p:sp>
      <p:sp>
        <p:nvSpPr>
          <p:cNvPr id="16419" name="Text Box 34"/>
          <p:cNvSpPr txBox="1">
            <a:spLocks noChangeArrowheads="1"/>
          </p:cNvSpPr>
          <p:nvPr/>
        </p:nvSpPr>
        <p:spPr bwMode="auto">
          <a:xfrm rot="5400000">
            <a:off x="3955261" y="4007647"/>
            <a:ext cx="1404937" cy="314325"/>
          </a:xfrm>
          <a:prstGeom prst="rect">
            <a:avLst/>
          </a:prstGeom>
          <a:solidFill>
            <a:schemeClr val="accent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50000"/>
              </a:spcBef>
              <a:buClrTx/>
              <a:buSzTx/>
              <a:buFontTx/>
              <a:buNone/>
            </a:pPr>
            <a:r>
              <a:rPr kumimoji="1" lang="zh-CN" altLang="en-US" sz="1400" b="1">
                <a:solidFill>
                  <a:schemeClr val="bg1"/>
                </a:solidFill>
                <a:latin typeface="+mn-lt"/>
                <a:ea typeface="+mn-ea"/>
                <a:cs typeface="+mn-ea"/>
                <a:sym typeface="+mn-lt"/>
              </a:rPr>
              <a:t>话音业务</a:t>
            </a:r>
            <a:r>
              <a:rPr kumimoji="1" lang="zh-CN" altLang="en-US" sz="1400" b="1">
                <a:latin typeface="+mn-lt"/>
                <a:ea typeface="+mn-ea"/>
                <a:cs typeface="+mn-ea"/>
                <a:sym typeface="+mn-lt"/>
              </a:rPr>
              <a:t> </a:t>
            </a:r>
          </a:p>
        </p:txBody>
      </p:sp>
      <p:sp>
        <p:nvSpPr>
          <p:cNvPr id="16420" name="Freeform 35"/>
          <p:cNvSpPr>
            <a:spLocks/>
          </p:cNvSpPr>
          <p:nvPr/>
        </p:nvSpPr>
        <p:spPr bwMode="auto">
          <a:xfrm>
            <a:off x="4865691" y="3514726"/>
            <a:ext cx="669925" cy="1169988"/>
          </a:xfrm>
          <a:custGeom>
            <a:avLst/>
            <a:gdLst>
              <a:gd name="T0" fmla="*/ 2147483646 w 1531"/>
              <a:gd name="T1" fmla="*/ 2147483646 h 1531"/>
              <a:gd name="T2" fmla="*/ 2147483646 w 1531"/>
              <a:gd name="T3" fmla="*/ 2147483646 h 1531"/>
              <a:gd name="T4" fmla="*/ 2147483646 w 1531"/>
              <a:gd name="T5" fmla="*/ 2147483646 h 1531"/>
              <a:gd name="T6" fmla="*/ 0 w 1531"/>
              <a:gd name="T7" fmla="*/ 2147483646 h 1531"/>
              <a:gd name="T8" fmla="*/ 2147483646 w 1531"/>
              <a:gd name="T9" fmla="*/ 2147483646 h 1531"/>
              <a:gd name="T10" fmla="*/ 2147483646 w 1531"/>
              <a:gd name="T11" fmla="*/ 0 h 1531"/>
              <a:gd name="T12" fmla="*/ 2147483646 w 1531"/>
              <a:gd name="T13" fmla="*/ 2147483646 h 1531"/>
              <a:gd name="T14" fmla="*/ 2147483646 w 1531"/>
              <a:gd name="T15" fmla="*/ 2147483646 h 1531"/>
              <a:gd name="T16" fmla="*/ 0 60000 65536"/>
              <a:gd name="T17" fmla="*/ 0 60000 65536"/>
              <a:gd name="T18" fmla="*/ 0 60000 65536"/>
              <a:gd name="T19" fmla="*/ 0 60000 65536"/>
              <a:gd name="T20" fmla="*/ 0 60000 65536"/>
              <a:gd name="T21" fmla="*/ 0 60000 65536"/>
              <a:gd name="T22" fmla="*/ 0 60000 65536"/>
              <a:gd name="T23" fmla="*/ 0 60000 65536"/>
              <a:gd name="T24" fmla="*/ 0 w 1531"/>
              <a:gd name="T25" fmla="*/ 0 h 1531"/>
              <a:gd name="T26" fmla="*/ 1531 w 1531"/>
              <a:gd name="T27" fmla="*/ 1531 h 15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1" h="1531">
                <a:moveTo>
                  <a:pt x="972" y="1531"/>
                </a:moveTo>
                <a:lnTo>
                  <a:pt x="972" y="1232"/>
                </a:lnTo>
                <a:lnTo>
                  <a:pt x="3" y="1228"/>
                </a:lnTo>
                <a:lnTo>
                  <a:pt x="0" y="342"/>
                </a:lnTo>
                <a:lnTo>
                  <a:pt x="967" y="343"/>
                </a:lnTo>
                <a:lnTo>
                  <a:pt x="965" y="0"/>
                </a:lnTo>
                <a:lnTo>
                  <a:pt x="1531" y="768"/>
                </a:lnTo>
                <a:lnTo>
                  <a:pt x="972" y="1531"/>
                </a:lnTo>
                <a:close/>
              </a:path>
            </a:pathLst>
          </a:custGeom>
          <a:solidFill>
            <a:srgbClr val="DB7D00"/>
          </a:solidFill>
          <a:ln w="9525">
            <a:solidFill>
              <a:srgbClr val="FFAD2C"/>
            </a:solidFill>
            <a:round/>
            <a:headEnd/>
            <a:tailEnd/>
          </a:ln>
        </p:spPr>
        <p:txBody>
          <a:bodyPr/>
          <a:lstStyle/>
          <a:p>
            <a:endParaRPr lang="zh-CN" altLang="en-US">
              <a:latin typeface="+mn-lt"/>
              <a:ea typeface="+mn-ea"/>
              <a:cs typeface="+mn-ea"/>
              <a:sym typeface="+mn-lt"/>
            </a:endParaRPr>
          </a:p>
        </p:txBody>
      </p:sp>
      <p:grpSp>
        <p:nvGrpSpPr>
          <p:cNvPr id="16421" name="Group 36"/>
          <p:cNvGrpSpPr>
            <a:grpSpLocks/>
          </p:cNvGrpSpPr>
          <p:nvPr/>
        </p:nvGrpSpPr>
        <p:grpSpPr bwMode="auto">
          <a:xfrm>
            <a:off x="5395913" y="1600201"/>
            <a:ext cx="1697036" cy="4421188"/>
            <a:chOff x="4110" y="958"/>
            <a:chExt cx="1450" cy="2895"/>
          </a:xfrm>
        </p:grpSpPr>
        <p:sp>
          <p:nvSpPr>
            <p:cNvPr id="16446" name="Oval 37"/>
            <p:cNvSpPr>
              <a:spLocks noChangeArrowheads="1"/>
            </p:cNvSpPr>
            <p:nvPr/>
          </p:nvSpPr>
          <p:spPr bwMode="auto">
            <a:xfrm>
              <a:off x="4466" y="1670"/>
              <a:ext cx="1094" cy="218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a:latin typeface="+mn-lt"/>
                <a:ea typeface="+mn-ea"/>
                <a:cs typeface="+mn-ea"/>
                <a:sym typeface="+mn-lt"/>
              </a:endParaRPr>
            </a:p>
          </p:txBody>
        </p:sp>
        <p:sp>
          <p:nvSpPr>
            <p:cNvPr id="16447" name="Oval 38"/>
            <p:cNvSpPr>
              <a:spLocks noChangeArrowheads="1"/>
            </p:cNvSpPr>
            <p:nvPr/>
          </p:nvSpPr>
          <p:spPr bwMode="auto">
            <a:xfrm>
              <a:off x="4413" y="1616"/>
              <a:ext cx="1095" cy="2184"/>
            </a:xfrm>
            <a:prstGeom prst="ellipse">
              <a:avLst/>
            </a:prstGeom>
            <a:gradFill rotWithShape="0">
              <a:gsLst>
                <a:gs pos="0">
                  <a:srgbClr val="D2B386"/>
                </a:gs>
                <a:gs pos="100000">
                  <a:srgbClr val="8B77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a:latin typeface="+mn-lt"/>
                <a:ea typeface="+mn-ea"/>
                <a:cs typeface="+mn-ea"/>
                <a:sym typeface="+mn-lt"/>
              </a:endParaRPr>
            </a:p>
          </p:txBody>
        </p:sp>
        <p:sp>
          <p:nvSpPr>
            <p:cNvPr id="16448" name="Rectangle 39"/>
            <p:cNvSpPr>
              <a:spLocks noChangeArrowheads="1"/>
            </p:cNvSpPr>
            <p:nvPr/>
          </p:nvSpPr>
          <p:spPr bwMode="auto">
            <a:xfrm>
              <a:off x="4457" y="958"/>
              <a:ext cx="1020" cy="322"/>
            </a:xfrm>
            <a:prstGeom prst="rect">
              <a:avLst/>
            </a:prstGeom>
            <a:gradFill rotWithShape="1">
              <a:gsLst>
                <a:gs pos="0">
                  <a:schemeClr val="bg1"/>
                </a:gs>
                <a:gs pos="100000">
                  <a:srgbClr val="CC9900"/>
                </a:gs>
              </a:gsLst>
              <a:lin ang="2700000" scaled="1"/>
            </a:gra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zh-CN" altLang="en-US" sz="1600" b="1">
                  <a:solidFill>
                    <a:srgbClr val="000000"/>
                  </a:solidFill>
                  <a:latin typeface="+mn-lt"/>
                  <a:ea typeface="+mn-ea"/>
                  <a:cs typeface="+mn-ea"/>
                  <a:sym typeface="+mn-lt"/>
                </a:rPr>
                <a:t>第三代（</a:t>
              </a:r>
              <a:r>
                <a:rPr kumimoji="1" lang="en-US" altLang="zh-CN" sz="1600" b="1">
                  <a:solidFill>
                    <a:srgbClr val="000000"/>
                  </a:solidFill>
                  <a:latin typeface="+mn-lt"/>
                  <a:ea typeface="+mn-ea"/>
                  <a:cs typeface="+mn-ea"/>
                  <a:sym typeface="+mn-lt"/>
                </a:rPr>
                <a:t>3G)</a:t>
              </a:r>
            </a:p>
            <a:p>
              <a:pPr algn="ctr" eaLnBrk="1" hangingPunct="1">
                <a:spcBef>
                  <a:spcPct val="0"/>
                </a:spcBef>
                <a:buClrTx/>
                <a:buSzTx/>
                <a:buFontTx/>
                <a:buNone/>
              </a:pPr>
              <a:r>
                <a:rPr lang="zh-CN" altLang="en-US" sz="1600" b="1">
                  <a:solidFill>
                    <a:srgbClr val="000000"/>
                  </a:solidFill>
                  <a:latin typeface="+mn-lt"/>
                  <a:ea typeface="+mn-ea"/>
                  <a:cs typeface="+mn-ea"/>
                  <a:sym typeface="+mn-lt"/>
                </a:rPr>
                <a:t>本世纪初期</a:t>
              </a:r>
            </a:p>
          </p:txBody>
        </p:sp>
        <p:sp>
          <p:nvSpPr>
            <p:cNvPr id="16449" name="Rectangle 40"/>
            <p:cNvSpPr>
              <a:spLocks noChangeArrowheads="1"/>
            </p:cNvSpPr>
            <p:nvPr/>
          </p:nvSpPr>
          <p:spPr bwMode="auto">
            <a:xfrm>
              <a:off x="4633" y="1535"/>
              <a:ext cx="69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en-US" altLang="zh-CN" sz="1800" b="1">
                  <a:solidFill>
                    <a:srgbClr val="FF3300"/>
                  </a:solidFill>
                  <a:latin typeface="+mn-lt"/>
                  <a:ea typeface="+mn-ea"/>
                  <a:cs typeface="+mn-ea"/>
                  <a:sym typeface="+mn-lt"/>
                </a:rPr>
                <a:t>IMT-2000</a:t>
              </a:r>
            </a:p>
          </p:txBody>
        </p:sp>
        <p:sp>
          <p:nvSpPr>
            <p:cNvPr id="16450" name="Freeform 41"/>
            <p:cNvSpPr>
              <a:spLocks/>
            </p:cNvSpPr>
            <p:nvPr/>
          </p:nvSpPr>
          <p:spPr bwMode="auto">
            <a:xfrm>
              <a:off x="4466" y="2008"/>
              <a:ext cx="967" cy="488"/>
            </a:xfrm>
            <a:custGeom>
              <a:avLst/>
              <a:gdLst>
                <a:gd name="T0" fmla="*/ 0 w 1935"/>
                <a:gd name="T1" fmla="*/ 1 h 976"/>
                <a:gd name="T2" fmla="*/ 0 w 1935"/>
                <a:gd name="T3" fmla="*/ 1 h 976"/>
                <a:gd name="T4" fmla="*/ 0 w 1935"/>
                <a:gd name="T5" fmla="*/ 1 h 976"/>
                <a:gd name="T6" fmla="*/ 0 w 1935"/>
                <a:gd name="T7" fmla="*/ 1 h 976"/>
                <a:gd name="T8" fmla="*/ 0 w 1935"/>
                <a:gd name="T9" fmla="*/ 1 h 976"/>
                <a:gd name="T10" fmla="*/ 0 w 1935"/>
                <a:gd name="T11" fmla="*/ 1 h 976"/>
                <a:gd name="T12" fmla="*/ 0 w 1935"/>
                <a:gd name="T13" fmla="*/ 1 h 976"/>
                <a:gd name="T14" fmla="*/ 0 w 1935"/>
                <a:gd name="T15" fmla="*/ 1 h 976"/>
                <a:gd name="T16" fmla="*/ 0 w 1935"/>
                <a:gd name="T17" fmla="*/ 0 h 976"/>
                <a:gd name="T18" fmla="*/ 1 w 1935"/>
                <a:gd name="T19" fmla="*/ 1 h 976"/>
                <a:gd name="T20" fmla="*/ 1 w 1935"/>
                <a:gd name="T21" fmla="*/ 1 h 976"/>
                <a:gd name="T22" fmla="*/ 1 w 1935"/>
                <a:gd name="T23" fmla="*/ 1 h 976"/>
                <a:gd name="T24" fmla="*/ 1 w 1935"/>
                <a:gd name="T25" fmla="*/ 1 h 976"/>
                <a:gd name="T26" fmla="*/ 1 w 1935"/>
                <a:gd name="T27" fmla="*/ 1 h 976"/>
                <a:gd name="T28" fmla="*/ 1 w 1935"/>
                <a:gd name="T29" fmla="*/ 1 h 976"/>
                <a:gd name="T30" fmla="*/ 1 w 1935"/>
                <a:gd name="T31" fmla="*/ 1 h 976"/>
                <a:gd name="T32" fmla="*/ 1 w 1935"/>
                <a:gd name="T33" fmla="*/ 1 h 976"/>
                <a:gd name="T34" fmla="*/ 1 w 1935"/>
                <a:gd name="T35" fmla="*/ 1 h 976"/>
                <a:gd name="T36" fmla="*/ 1 w 1935"/>
                <a:gd name="T37" fmla="*/ 1 h 976"/>
                <a:gd name="T38" fmla="*/ 1 w 1935"/>
                <a:gd name="T39" fmla="*/ 1 h 976"/>
                <a:gd name="T40" fmla="*/ 1 w 1935"/>
                <a:gd name="T41" fmla="*/ 1 h 976"/>
                <a:gd name="T42" fmla="*/ 1 w 1935"/>
                <a:gd name="T43" fmla="*/ 1 h 976"/>
                <a:gd name="T44" fmla="*/ 1 w 1935"/>
                <a:gd name="T45" fmla="*/ 1 h 976"/>
                <a:gd name="T46" fmla="*/ 1 w 1935"/>
                <a:gd name="T47" fmla="*/ 1 h 976"/>
                <a:gd name="T48" fmla="*/ 1 w 1935"/>
                <a:gd name="T49" fmla="*/ 1 h 976"/>
                <a:gd name="T50" fmla="*/ 1 w 1935"/>
                <a:gd name="T51" fmla="*/ 1 h 976"/>
                <a:gd name="T52" fmla="*/ 0 w 1935"/>
                <a:gd name="T53" fmla="*/ 1 h 976"/>
                <a:gd name="T54" fmla="*/ 0 w 1935"/>
                <a:gd name="T55" fmla="*/ 1 h 976"/>
                <a:gd name="T56" fmla="*/ 0 w 1935"/>
                <a:gd name="T57" fmla="*/ 1 h 976"/>
                <a:gd name="T58" fmla="*/ 0 w 1935"/>
                <a:gd name="T59" fmla="*/ 1 h 976"/>
                <a:gd name="T60" fmla="*/ 0 w 1935"/>
                <a:gd name="T61" fmla="*/ 1 h 976"/>
                <a:gd name="T62" fmla="*/ 0 w 1935"/>
                <a:gd name="T63" fmla="*/ 1 h 976"/>
                <a:gd name="T64" fmla="*/ 0 w 1935"/>
                <a:gd name="T65" fmla="*/ 1 h 976"/>
                <a:gd name="T66" fmla="*/ 0 w 1935"/>
                <a:gd name="T67" fmla="*/ 1 h 976"/>
                <a:gd name="T68" fmla="*/ 0 w 1935"/>
                <a:gd name="T69" fmla="*/ 1 h 9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35"/>
                <a:gd name="T106" fmla="*/ 0 h 976"/>
                <a:gd name="T107" fmla="*/ 1935 w 1935"/>
                <a:gd name="T108" fmla="*/ 976 h 9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35" h="976">
                  <a:moveTo>
                    <a:pt x="0" y="487"/>
                  </a:moveTo>
                  <a:lnTo>
                    <a:pt x="21" y="374"/>
                  </a:lnTo>
                  <a:lnTo>
                    <a:pt x="82" y="275"/>
                  </a:lnTo>
                  <a:lnTo>
                    <a:pt x="177" y="192"/>
                  </a:lnTo>
                  <a:lnTo>
                    <a:pt x="302" y="122"/>
                  </a:lnTo>
                  <a:lnTo>
                    <a:pt x="447" y="69"/>
                  </a:lnTo>
                  <a:lnTo>
                    <a:pt x="611" y="31"/>
                  </a:lnTo>
                  <a:lnTo>
                    <a:pt x="786" y="8"/>
                  </a:lnTo>
                  <a:lnTo>
                    <a:pt x="967" y="0"/>
                  </a:lnTo>
                  <a:lnTo>
                    <a:pt x="1055" y="1"/>
                  </a:lnTo>
                  <a:lnTo>
                    <a:pt x="1146" y="6"/>
                  </a:lnTo>
                  <a:lnTo>
                    <a:pt x="1321" y="29"/>
                  </a:lnTo>
                  <a:lnTo>
                    <a:pt x="1484" y="66"/>
                  </a:lnTo>
                  <a:lnTo>
                    <a:pt x="1631" y="121"/>
                  </a:lnTo>
                  <a:lnTo>
                    <a:pt x="1755" y="188"/>
                  </a:lnTo>
                  <a:lnTo>
                    <a:pt x="1851" y="272"/>
                  </a:lnTo>
                  <a:lnTo>
                    <a:pt x="1912" y="371"/>
                  </a:lnTo>
                  <a:lnTo>
                    <a:pt x="1935" y="487"/>
                  </a:lnTo>
                  <a:lnTo>
                    <a:pt x="1930" y="545"/>
                  </a:lnTo>
                  <a:lnTo>
                    <a:pt x="1914" y="601"/>
                  </a:lnTo>
                  <a:lnTo>
                    <a:pt x="1853" y="700"/>
                  </a:lnTo>
                  <a:lnTo>
                    <a:pt x="1758" y="784"/>
                  </a:lnTo>
                  <a:lnTo>
                    <a:pt x="1633" y="853"/>
                  </a:lnTo>
                  <a:lnTo>
                    <a:pt x="1488" y="906"/>
                  </a:lnTo>
                  <a:lnTo>
                    <a:pt x="1324" y="944"/>
                  </a:lnTo>
                  <a:lnTo>
                    <a:pt x="1149" y="967"/>
                  </a:lnTo>
                  <a:lnTo>
                    <a:pt x="968" y="976"/>
                  </a:lnTo>
                  <a:lnTo>
                    <a:pt x="789" y="969"/>
                  </a:lnTo>
                  <a:lnTo>
                    <a:pt x="614" y="946"/>
                  </a:lnTo>
                  <a:lnTo>
                    <a:pt x="451" y="908"/>
                  </a:lnTo>
                  <a:lnTo>
                    <a:pt x="304" y="853"/>
                  </a:lnTo>
                  <a:lnTo>
                    <a:pt x="180" y="786"/>
                  </a:lnTo>
                  <a:lnTo>
                    <a:pt x="84" y="702"/>
                  </a:lnTo>
                  <a:lnTo>
                    <a:pt x="23" y="603"/>
                  </a:lnTo>
                  <a:lnTo>
                    <a:pt x="0" y="487"/>
                  </a:lnTo>
                  <a:close/>
                </a:path>
              </a:pathLst>
            </a:custGeom>
            <a:gradFill rotWithShape="0">
              <a:gsLst>
                <a:gs pos="0">
                  <a:srgbClr val="288AA8"/>
                </a:gs>
                <a:gs pos="100000">
                  <a:srgbClr val="13404E"/>
                </a:gs>
              </a:gsLst>
              <a:lin ang="2700000" scaled="1"/>
            </a:gradFill>
            <a:ln w="9525">
              <a:solidFill>
                <a:srgbClr val="000000"/>
              </a:solidFill>
              <a:round/>
              <a:headEnd/>
              <a:tailEnd/>
            </a:ln>
          </p:spPr>
          <p:txBody>
            <a:bodyPr/>
            <a:lstStyle/>
            <a:p>
              <a:endParaRPr lang="zh-CN" altLang="en-US">
                <a:latin typeface="+mn-lt"/>
                <a:ea typeface="+mn-ea"/>
                <a:cs typeface="+mn-ea"/>
                <a:sym typeface="+mn-lt"/>
              </a:endParaRPr>
            </a:p>
          </p:txBody>
        </p:sp>
        <p:sp>
          <p:nvSpPr>
            <p:cNvPr id="16451" name="Rectangle 42"/>
            <p:cNvSpPr>
              <a:spLocks noChangeArrowheads="1"/>
            </p:cNvSpPr>
            <p:nvPr/>
          </p:nvSpPr>
          <p:spPr bwMode="auto">
            <a:xfrm>
              <a:off x="4706" y="2092"/>
              <a:ext cx="505" cy="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en-US" altLang="zh-CN" sz="1600" b="1">
                  <a:solidFill>
                    <a:schemeClr val="bg1"/>
                  </a:solidFill>
                  <a:latin typeface="+mn-lt"/>
                  <a:ea typeface="+mn-ea"/>
                  <a:cs typeface="+mn-ea"/>
                  <a:sym typeface="+mn-lt"/>
                </a:rPr>
                <a:t>UMTS</a:t>
              </a:r>
            </a:p>
          </p:txBody>
        </p:sp>
        <p:sp>
          <p:nvSpPr>
            <p:cNvPr id="16452" name="Rectangle 43"/>
            <p:cNvSpPr>
              <a:spLocks noChangeArrowheads="1"/>
            </p:cNvSpPr>
            <p:nvPr/>
          </p:nvSpPr>
          <p:spPr bwMode="auto">
            <a:xfrm>
              <a:off x="4593" y="2251"/>
              <a:ext cx="719" cy="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en-US" altLang="zh-CN" sz="1600" b="1">
                  <a:solidFill>
                    <a:schemeClr val="bg1"/>
                  </a:solidFill>
                  <a:latin typeface="+mn-lt"/>
                  <a:ea typeface="+mn-ea"/>
                  <a:cs typeface="+mn-ea"/>
                  <a:sym typeface="+mn-lt"/>
                </a:rPr>
                <a:t>WCDMA</a:t>
              </a:r>
            </a:p>
          </p:txBody>
        </p:sp>
        <p:sp>
          <p:nvSpPr>
            <p:cNvPr id="16453" name="Freeform 44"/>
            <p:cNvSpPr>
              <a:spLocks/>
            </p:cNvSpPr>
            <p:nvPr/>
          </p:nvSpPr>
          <p:spPr bwMode="auto">
            <a:xfrm>
              <a:off x="4490" y="2508"/>
              <a:ext cx="930" cy="488"/>
            </a:xfrm>
            <a:custGeom>
              <a:avLst/>
              <a:gdLst>
                <a:gd name="T0" fmla="*/ 0 w 1859"/>
                <a:gd name="T1" fmla="*/ 1 h 976"/>
                <a:gd name="T2" fmla="*/ 1 w 1859"/>
                <a:gd name="T3" fmla="*/ 1 h 976"/>
                <a:gd name="T4" fmla="*/ 1 w 1859"/>
                <a:gd name="T5" fmla="*/ 1 h 976"/>
                <a:gd name="T6" fmla="*/ 1 w 1859"/>
                <a:gd name="T7" fmla="*/ 1 h 976"/>
                <a:gd name="T8" fmla="*/ 1 w 1859"/>
                <a:gd name="T9" fmla="*/ 1 h 976"/>
                <a:gd name="T10" fmla="*/ 1 w 1859"/>
                <a:gd name="T11" fmla="*/ 1 h 976"/>
                <a:gd name="T12" fmla="*/ 1 w 1859"/>
                <a:gd name="T13" fmla="*/ 1 h 976"/>
                <a:gd name="T14" fmla="*/ 1 w 1859"/>
                <a:gd name="T15" fmla="*/ 1 h 976"/>
                <a:gd name="T16" fmla="*/ 1 w 1859"/>
                <a:gd name="T17" fmla="*/ 0 h 976"/>
                <a:gd name="T18" fmla="*/ 1 w 1859"/>
                <a:gd name="T19" fmla="*/ 1 h 976"/>
                <a:gd name="T20" fmla="*/ 2 w 1859"/>
                <a:gd name="T21" fmla="*/ 1 h 976"/>
                <a:gd name="T22" fmla="*/ 2 w 1859"/>
                <a:gd name="T23" fmla="*/ 1 h 976"/>
                <a:gd name="T24" fmla="*/ 2 w 1859"/>
                <a:gd name="T25" fmla="*/ 1 h 976"/>
                <a:gd name="T26" fmla="*/ 2 w 1859"/>
                <a:gd name="T27" fmla="*/ 1 h 976"/>
                <a:gd name="T28" fmla="*/ 2 w 1859"/>
                <a:gd name="T29" fmla="*/ 1 h 976"/>
                <a:gd name="T30" fmla="*/ 2 w 1859"/>
                <a:gd name="T31" fmla="*/ 1 h 976"/>
                <a:gd name="T32" fmla="*/ 2 w 1859"/>
                <a:gd name="T33" fmla="*/ 1 h 976"/>
                <a:gd name="T34" fmla="*/ 2 w 1859"/>
                <a:gd name="T35" fmla="*/ 1 h 976"/>
                <a:gd name="T36" fmla="*/ 2 w 1859"/>
                <a:gd name="T37" fmla="*/ 1 h 976"/>
                <a:gd name="T38" fmla="*/ 2 w 1859"/>
                <a:gd name="T39" fmla="*/ 1 h 976"/>
                <a:gd name="T40" fmla="*/ 2 w 1859"/>
                <a:gd name="T41" fmla="*/ 1 h 976"/>
                <a:gd name="T42" fmla="*/ 2 w 1859"/>
                <a:gd name="T43" fmla="*/ 1 h 976"/>
                <a:gd name="T44" fmla="*/ 2 w 1859"/>
                <a:gd name="T45" fmla="*/ 1 h 976"/>
                <a:gd name="T46" fmla="*/ 2 w 1859"/>
                <a:gd name="T47" fmla="*/ 1 h 976"/>
                <a:gd name="T48" fmla="*/ 2 w 1859"/>
                <a:gd name="T49" fmla="*/ 1 h 976"/>
                <a:gd name="T50" fmla="*/ 2 w 1859"/>
                <a:gd name="T51" fmla="*/ 1 h 976"/>
                <a:gd name="T52" fmla="*/ 1 w 1859"/>
                <a:gd name="T53" fmla="*/ 1 h 976"/>
                <a:gd name="T54" fmla="*/ 1 w 1859"/>
                <a:gd name="T55" fmla="*/ 1 h 976"/>
                <a:gd name="T56" fmla="*/ 1 w 1859"/>
                <a:gd name="T57" fmla="*/ 1 h 976"/>
                <a:gd name="T58" fmla="*/ 1 w 1859"/>
                <a:gd name="T59" fmla="*/ 1 h 976"/>
                <a:gd name="T60" fmla="*/ 1 w 1859"/>
                <a:gd name="T61" fmla="*/ 1 h 976"/>
                <a:gd name="T62" fmla="*/ 1 w 1859"/>
                <a:gd name="T63" fmla="*/ 1 h 976"/>
                <a:gd name="T64" fmla="*/ 1 w 1859"/>
                <a:gd name="T65" fmla="*/ 1 h 976"/>
                <a:gd name="T66" fmla="*/ 1 w 1859"/>
                <a:gd name="T67" fmla="*/ 1 h 976"/>
                <a:gd name="T68" fmla="*/ 0 w 1859"/>
                <a:gd name="T69" fmla="*/ 1 h 9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59"/>
                <a:gd name="T106" fmla="*/ 0 h 976"/>
                <a:gd name="T107" fmla="*/ 1859 w 1859"/>
                <a:gd name="T108" fmla="*/ 976 h 9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59" h="976">
                  <a:moveTo>
                    <a:pt x="0" y="487"/>
                  </a:moveTo>
                  <a:lnTo>
                    <a:pt x="19" y="374"/>
                  </a:lnTo>
                  <a:lnTo>
                    <a:pt x="78" y="275"/>
                  </a:lnTo>
                  <a:lnTo>
                    <a:pt x="170" y="192"/>
                  </a:lnTo>
                  <a:lnTo>
                    <a:pt x="289" y="122"/>
                  </a:lnTo>
                  <a:lnTo>
                    <a:pt x="428" y="70"/>
                  </a:lnTo>
                  <a:lnTo>
                    <a:pt x="586" y="31"/>
                  </a:lnTo>
                  <a:lnTo>
                    <a:pt x="754" y="8"/>
                  </a:lnTo>
                  <a:lnTo>
                    <a:pt x="928" y="0"/>
                  </a:lnTo>
                  <a:lnTo>
                    <a:pt x="1013" y="1"/>
                  </a:lnTo>
                  <a:lnTo>
                    <a:pt x="1101" y="6"/>
                  </a:lnTo>
                  <a:lnTo>
                    <a:pt x="1269" y="29"/>
                  </a:lnTo>
                  <a:lnTo>
                    <a:pt x="1425" y="66"/>
                  </a:lnTo>
                  <a:lnTo>
                    <a:pt x="1568" y="121"/>
                  </a:lnTo>
                  <a:lnTo>
                    <a:pt x="1686" y="189"/>
                  </a:lnTo>
                  <a:lnTo>
                    <a:pt x="1779" y="272"/>
                  </a:lnTo>
                  <a:lnTo>
                    <a:pt x="1837" y="371"/>
                  </a:lnTo>
                  <a:lnTo>
                    <a:pt x="1859" y="487"/>
                  </a:lnTo>
                  <a:lnTo>
                    <a:pt x="1855" y="546"/>
                  </a:lnTo>
                  <a:lnTo>
                    <a:pt x="1840" y="601"/>
                  </a:lnTo>
                  <a:lnTo>
                    <a:pt x="1781" y="700"/>
                  </a:lnTo>
                  <a:lnTo>
                    <a:pt x="1689" y="784"/>
                  </a:lnTo>
                  <a:lnTo>
                    <a:pt x="1570" y="854"/>
                  </a:lnTo>
                  <a:lnTo>
                    <a:pt x="1431" y="906"/>
                  </a:lnTo>
                  <a:lnTo>
                    <a:pt x="1273" y="944"/>
                  </a:lnTo>
                  <a:lnTo>
                    <a:pt x="1105" y="967"/>
                  </a:lnTo>
                  <a:lnTo>
                    <a:pt x="931" y="976"/>
                  </a:lnTo>
                  <a:lnTo>
                    <a:pt x="758" y="969"/>
                  </a:lnTo>
                  <a:lnTo>
                    <a:pt x="590" y="946"/>
                  </a:lnTo>
                  <a:lnTo>
                    <a:pt x="434" y="908"/>
                  </a:lnTo>
                  <a:lnTo>
                    <a:pt x="291" y="854"/>
                  </a:lnTo>
                  <a:lnTo>
                    <a:pt x="173" y="786"/>
                  </a:lnTo>
                  <a:lnTo>
                    <a:pt x="80" y="702"/>
                  </a:lnTo>
                  <a:lnTo>
                    <a:pt x="22" y="603"/>
                  </a:lnTo>
                  <a:lnTo>
                    <a:pt x="0" y="487"/>
                  </a:lnTo>
                  <a:close/>
                </a:path>
              </a:pathLst>
            </a:custGeom>
            <a:gradFill rotWithShape="0">
              <a:gsLst>
                <a:gs pos="0">
                  <a:srgbClr val="288AA8"/>
                </a:gs>
                <a:gs pos="100000">
                  <a:srgbClr val="13404E"/>
                </a:gs>
              </a:gsLst>
              <a:lin ang="2700000" scaled="1"/>
            </a:gradFill>
            <a:ln w="9525">
              <a:solidFill>
                <a:srgbClr val="000000"/>
              </a:solidFill>
              <a:round/>
              <a:headEnd/>
              <a:tailEnd/>
            </a:ln>
          </p:spPr>
          <p:txBody>
            <a:bodyPr/>
            <a:lstStyle/>
            <a:p>
              <a:endParaRPr lang="zh-CN" altLang="en-US">
                <a:latin typeface="+mn-lt"/>
                <a:ea typeface="+mn-ea"/>
                <a:cs typeface="+mn-ea"/>
                <a:sym typeface="+mn-lt"/>
              </a:endParaRPr>
            </a:p>
          </p:txBody>
        </p:sp>
        <p:sp>
          <p:nvSpPr>
            <p:cNvPr id="16454" name="Rectangle 45"/>
            <p:cNvSpPr>
              <a:spLocks noChangeArrowheads="1"/>
            </p:cNvSpPr>
            <p:nvPr/>
          </p:nvSpPr>
          <p:spPr bwMode="auto">
            <a:xfrm>
              <a:off x="4763" y="2591"/>
              <a:ext cx="410" cy="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en-US" altLang="zh-CN" sz="1600" b="1">
                  <a:solidFill>
                    <a:schemeClr val="bg1"/>
                  </a:solidFill>
                  <a:latin typeface="+mn-lt"/>
                  <a:ea typeface="+mn-ea"/>
                  <a:cs typeface="+mn-ea"/>
                  <a:sym typeface="+mn-lt"/>
                </a:rPr>
                <a:t>cdma</a:t>
              </a:r>
            </a:p>
          </p:txBody>
        </p:sp>
        <p:sp>
          <p:nvSpPr>
            <p:cNvPr id="16455" name="Rectangle 46"/>
            <p:cNvSpPr>
              <a:spLocks noChangeArrowheads="1"/>
            </p:cNvSpPr>
            <p:nvPr/>
          </p:nvSpPr>
          <p:spPr bwMode="auto">
            <a:xfrm>
              <a:off x="4796" y="2750"/>
              <a:ext cx="351" cy="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en-US" altLang="zh-CN" sz="1600" b="1">
                  <a:solidFill>
                    <a:schemeClr val="bg1"/>
                  </a:solidFill>
                  <a:latin typeface="+mn-lt"/>
                  <a:ea typeface="+mn-ea"/>
                  <a:cs typeface="+mn-ea"/>
                  <a:sym typeface="+mn-lt"/>
                </a:rPr>
                <a:t>2000</a:t>
              </a:r>
            </a:p>
          </p:txBody>
        </p:sp>
        <p:sp>
          <p:nvSpPr>
            <p:cNvPr id="16456" name="Freeform 47"/>
            <p:cNvSpPr>
              <a:spLocks/>
            </p:cNvSpPr>
            <p:nvPr/>
          </p:nvSpPr>
          <p:spPr bwMode="auto">
            <a:xfrm>
              <a:off x="4490" y="3011"/>
              <a:ext cx="930" cy="488"/>
            </a:xfrm>
            <a:custGeom>
              <a:avLst/>
              <a:gdLst>
                <a:gd name="T0" fmla="*/ 0 w 1859"/>
                <a:gd name="T1" fmla="*/ 1 h 976"/>
                <a:gd name="T2" fmla="*/ 1 w 1859"/>
                <a:gd name="T3" fmla="*/ 1 h 976"/>
                <a:gd name="T4" fmla="*/ 1 w 1859"/>
                <a:gd name="T5" fmla="*/ 1 h 976"/>
                <a:gd name="T6" fmla="*/ 1 w 1859"/>
                <a:gd name="T7" fmla="*/ 1 h 976"/>
                <a:gd name="T8" fmla="*/ 1 w 1859"/>
                <a:gd name="T9" fmla="*/ 1 h 976"/>
                <a:gd name="T10" fmla="*/ 1 w 1859"/>
                <a:gd name="T11" fmla="*/ 1 h 976"/>
                <a:gd name="T12" fmla="*/ 1 w 1859"/>
                <a:gd name="T13" fmla="*/ 1 h 976"/>
                <a:gd name="T14" fmla="*/ 1 w 1859"/>
                <a:gd name="T15" fmla="*/ 1 h 976"/>
                <a:gd name="T16" fmla="*/ 1 w 1859"/>
                <a:gd name="T17" fmla="*/ 0 h 976"/>
                <a:gd name="T18" fmla="*/ 1 w 1859"/>
                <a:gd name="T19" fmla="*/ 1 h 976"/>
                <a:gd name="T20" fmla="*/ 2 w 1859"/>
                <a:gd name="T21" fmla="*/ 1 h 976"/>
                <a:gd name="T22" fmla="*/ 2 w 1859"/>
                <a:gd name="T23" fmla="*/ 1 h 976"/>
                <a:gd name="T24" fmla="*/ 2 w 1859"/>
                <a:gd name="T25" fmla="*/ 1 h 976"/>
                <a:gd name="T26" fmla="*/ 2 w 1859"/>
                <a:gd name="T27" fmla="*/ 1 h 976"/>
                <a:gd name="T28" fmla="*/ 2 w 1859"/>
                <a:gd name="T29" fmla="*/ 1 h 976"/>
                <a:gd name="T30" fmla="*/ 2 w 1859"/>
                <a:gd name="T31" fmla="*/ 1 h 976"/>
                <a:gd name="T32" fmla="*/ 2 w 1859"/>
                <a:gd name="T33" fmla="*/ 1 h 976"/>
                <a:gd name="T34" fmla="*/ 2 w 1859"/>
                <a:gd name="T35" fmla="*/ 1 h 976"/>
                <a:gd name="T36" fmla="*/ 2 w 1859"/>
                <a:gd name="T37" fmla="*/ 1 h 976"/>
                <a:gd name="T38" fmla="*/ 2 w 1859"/>
                <a:gd name="T39" fmla="*/ 1 h 976"/>
                <a:gd name="T40" fmla="*/ 2 w 1859"/>
                <a:gd name="T41" fmla="*/ 1 h 976"/>
                <a:gd name="T42" fmla="*/ 2 w 1859"/>
                <a:gd name="T43" fmla="*/ 1 h 976"/>
                <a:gd name="T44" fmla="*/ 2 w 1859"/>
                <a:gd name="T45" fmla="*/ 1 h 976"/>
                <a:gd name="T46" fmla="*/ 2 w 1859"/>
                <a:gd name="T47" fmla="*/ 1 h 976"/>
                <a:gd name="T48" fmla="*/ 2 w 1859"/>
                <a:gd name="T49" fmla="*/ 1 h 976"/>
                <a:gd name="T50" fmla="*/ 2 w 1859"/>
                <a:gd name="T51" fmla="*/ 1 h 976"/>
                <a:gd name="T52" fmla="*/ 1 w 1859"/>
                <a:gd name="T53" fmla="*/ 1 h 976"/>
                <a:gd name="T54" fmla="*/ 1 w 1859"/>
                <a:gd name="T55" fmla="*/ 1 h 976"/>
                <a:gd name="T56" fmla="*/ 1 w 1859"/>
                <a:gd name="T57" fmla="*/ 1 h 976"/>
                <a:gd name="T58" fmla="*/ 1 w 1859"/>
                <a:gd name="T59" fmla="*/ 1 h 976"/>
                <a:gd name="T60" fmla="*/ 1 w 1859"/>
                <a:gd name="T61" fmla="*/ 1 h 976"/>
                <a:gd name="T62" fmla="*/ 1 w 1859"/>
                <a:gd name="T63" fmla="*/ 1 h 976"/>
                <a:gd name="T64" fmla="*/ 1 w 1859"/>
                <a:gd name="T65" fmla="*/ 1 h 976"/>
                <a:gd name="T66" fmla="*/ 1 w 1859"/>
                <a:gd name="T67" fmla="*/ 1 h 976"/>
                <a:gd name="T68" fmla="*/ 0 w 1859"/>
                <a:gd name="T69" fmla="*/ 1 h 9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59"/>
                <a:gd name="T106" fmla="*/ 0 h 976"/>
                <a:gd name="T107" fmla="*/ 1859 w 1859"/>
                <a:gd name="T108" fmla="*/ 976 h 9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59" h="976">
                  <a:moveTo>
                    <a:pt x="0" y="487"/>
                  </a:moveTo>
                  <a:lnTo>
                    <a:pt x="19" y="375"/>
                  </a:lnTo>
                  <a:lnTo>
                    <a:pt x="78" y="276"/>
                  </a:lnTo>
                  <a:lnTo>
                    <a:pt x="170" y="192"/>
                  </a:lnTo>
                  <a:lnTo>
                    <a:pt x="289" y="122"/>
                  </a:lnTo>
                  <a:lnTo>
                    <a:pt x="428" y="70"/>
                  </a:lnTo>
                  <a:lnTo>
                    <a:pt x="586" y="31"/>
                  </a:lnTo>
                  <a:lnTo>
                    <a:pt x="754" y="8"/>
                  </a:lnTo>
                  <a:lnTo>
                    <a:pt x="928" y="0"/>
                  </a:lnTo>
                  <a:lnTo>
                    <a:pt x="1013" y="1"/>
                  </a:lnTo>
                  <a:lnTo>
                    <a:pt x="1101" y="6"/>
                  </a:lnTo>
                  <a:lnTo>
                    <a:pt x="1269" y="29"/>
                  </a:lnTo>
                  <a:lnTo>
                    <a:pt x="1425" y="67"/>
                  </a:lnTo>
                  <a:lnTo>
                    <a:pt x="1568" y="121"/>
                  </a:lnTo>
                  <a:lnTo>
                    <a:pt x="1686" y="189"/>
                  </a:lnTo>
                  <a:lnTo>
                    <a:pt x="1779" y="272"/>
                  </a:lnTo>
                  <a:lnTo>
                    <a:pt x="1837" y="372"/>
                  </a:lnTo>
                  <a:lnTo>
                    <a:pt x="1859" y="487"/>
                  </a:lnTo>
                  <a:lnTo>
                    <a:pt x="1855" y="546"/>
                  </a:lnTo>
                  <a:lnTo>
                    <a:pt x="1840" y="601"/>
                  </a:lnTo>
                  <a:lnTo>
                    <a:pt x="1781" y="700"/>
                  </a:lnTo>
                  <a:lnTo>
                    <a:pt x="1689" y="784"/>
                  </a:lnTo>
                  <a:lnTo>
                    <a:pt x="1570" y="854"/>
                  </a:lnTo>
                  <a:lnTo>
                    <a:pt x="1431" y="906"/>
                  </a:lnTo>
                  <a:lnTo>
                    <a:pt x="1273" y="945"/>
                  </a:lnTo>
                  <a:lnTo>
                    <a:pt x="1105" y="968"/>
                  </a:lnTo>
                  <a:lnTo>
                    <a:pt x="931" y="976"/>
                  </a:lnTo>
                  <a:lnTo>
                    <a:pt x="758" y="970"/>
                  </a:lnTo>
                  <a:lnTo>
                    <a:pt x="590" y="947"/>
                  </a:lnTo>
                  <a:lnTo>
                    <a:pt x="434" y="908"/>
                  </a:lnTo>
                  <a:lnTo>
                    <a:pt x="291" y="854"/>
                  </a:lnTo>
                  <a:lnTo>
                    <a:pt x="173" y="786"/>
                  </a:lnTo>
                  <a:lnTo>
                    <a:pt x="80" y="702"/>
                  </a:lnTo>
                  <a:lnTo>
                    <a:pt x="22" y="603"/>
                  </a:lnTo>
                  <a:lnTo>
                    <a:pt x="0" y="487"/>
                  </a:lnTo>
                  <a:close/>
                </a:path>
              </a:pathLst>
            </a:custGeom>
            <a:gradFill rotWithShape="0">
              <a:gsLst>
                <a:gs pos="0">
                  <a:srgbClr val="288AA8"/>
                </a:gs>
                <a:gs pos="100000">
                  <a:srgbClr val="13404E"/>
                </a:gs>
              </a:gsLst>
              <a:lin ang="2700000" scaled="1"/>
            </a:gradFill>
            <a:ln w="9525">
              <a:solidFill>
                <a:srgbClr val="000000"/>
              </a:solidFill>
              <a:round/>
              <a:headEnd/>
              <a:tailEnd/>
            </a:ln>
          </p:spPr>
          <p:txBody>
            <a:bodyPr/>
            <a:lstStyle/>
            <a:p>
              <a:endParaRPr lang="zh-CN" altLang="en-US">
                <a:latin typeface="+mn-lt"/>
                <a:ea typeface="+mn-ea"/>
                <a:cs typeface="+mn-ea"/>
                <a:sym typeface="+mn-lt"/>
              </a:endParaRPr>
            </a:p>
          </p:txBody>
        </p:sp>
        <p:sp>
          <p:nvSpPr>
            <p:cNvPr id="16457" name="Rectangle 48"/>
            <p:cNvSpPr>
              <a:spLocks noChangeArrowheads="1"/>
            </p:cNvSpPr>
            <p:nvPr/>
          </p:nvSpPr>
          <p:spPr bwMode="auto">
            <a:xfrm>
              <a:off x="4660" y="3054"/>
              <a:ext cx="641" cy="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en-US" altLang="zh-CN" sz="1600" b="1">
                  <a:solidFill>
                    <a:schemeClr val="bg1"/>
                  </a:solidFill>
                  <a:latin typeface="+mn-lt"/>
                  <a:ea typeface="+mn-ea"/>
                  <a:cs typeface="+mn-ea"/>
                  <a:sym typeface="+mn-lt"/>
                </a:rPr>
                <a:t>TD-</a:t>
              </a:r>
            </a:p>
            <a:p>
              <a:pPr algn="ctr" eaLnBrk="1" hangingPunct="1">
                <a:spcBef>
                  <a:spcPct val="0"/>
                </a:spcBef>
                <a:buClrTx/>
                <a:buSzTx/>
                <a:buFontTx/>
                <a:buNone/>
              </a:pPr>
              <a:r>
                <a:rPr kumimoji="1" lang="en-US" altLang="zh-CN" sz="1600" b="1">
                  <a:solidFill>
                    <a:schemeClr val="bg1"/>
                  </a:solidFill>
                  <a:latin typeface="+mn-lt"/>
                  <a:ea typeface="+mn-ea"/>
                  <a:cs typeface="+mn-ea"/>
                  <a:sym typeface="+mn-lt"/>
                </a:rPr>
                <a:t>SCDMA</a:t>
              </a:r>
            </a:p>
          </p:txBody>
        </p:sp>
        <p:sp>
          <p:nvSpPr>
            <p:cNvPr id="16458" name="Text Box 49"/>
            <p:cNvSpPr txBox="1">
              <a:spLocks noChangeArrowheads="1"/>
            </p:cNvSpPr>
            <p:nvPr/>
          </p:nvSpPr>
          <p:spPr bwMode="auto">
            <a:xfrm rot="5400000">
              <a:off x="3808" y="2469"/>
              <a:ext cx="920" cy="31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50000"/>
                </a:spcBef>
                <a:buClrTx/>
                <a:buSzTx/>
                <a:buFontTx/>
                <a:buNone/>
              </a:pPr>
              <a:r>
                <a:rPr kumimoji="1" lang="zh-CN" altLang="en-US" sz="1400" b="1">
                  <a:solidFill>
                    <a:schemeClr val="bg1"/>
                  </a:solidFill>
                  <a:latin typeface="+mn-lt"/>
                  <a:ea typeface="+mn-ea"/>
                  <a:cs typeface="+mn-ea"/>
                  <a:sym typeface="+mn-lt"/>
                </a:rPr>
                <a:t>宽带业务</a:t>
              </a:r>
              <a:r>
                <a:rPr kumimoji="1" lang="zh-CN" altLang="en-US" sz="1100" b="1">
                  <a:latin typeface="+mn-lt"/>
                  <a:ea typeface="+mn-ea"/>
                  <a:cs typeface="+mn-ea"/>
                  <a:sym typeface="+mn-lt"/>
                </a:rPr>
                <a:t> </a:t>
              </a:r>
            </a:p>
          </p:txBody>
        </p:sp>
      </p:grpSp>
      <p:sp>
        <p:nvSpPr>
          <p:cNvPr id="16422" name="Rectangle 51"/>
          <p:cNvSpPr>
            <a:spLocks noChangeArrowheads="1"/>
          </p:cNvSpPr>
          <p:nvPr/>
        </p:nvSpPr>
        <p:spPr bwMode="auto">
          <a:xfrm>
            <a:off x="1477599" y="350839"/>
            <a:ext cx="5257800" cy="94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en-US" altLang="zh-CN" sz="2800" dirty="0">
                <a:solidFill>
                  <a:schemeClr val="tx2"/>
                </a:solidFill>
                <a:latin typeface="+mn-lt"/>
                <a:ea typeface="+mn-ea"/>
                <a:cs typeface="+mn-ea"/>
                <a:sym typeface="+mn-lt"/>
              </a:rPr>
              <a:t>6.1.2</a:t>
            </a:r>
            <a:r>
              <a:rPr kumimoji="1" lang="zh-CN" altLang="en-US" sz="2800" dirty="0">
                <a:solidFill>
                  <a:schemeClr val="tx2"/>
                </a:solidFill>
                <a:latin typeface="+mn-lt"/>
                <a:ea typeface="+mn-ea"/>
                <a:cs typeface="+mn-ea"/>
                <a:sym typeface="+mn-lt"/>
              </a:rPr>
              <a:t>移动通信的发展</a:t>
            </a:r>
            <a:br>
              <a:rPr kumimoji="1" lang="zh-CN" altLang="en-US" sz="2800" dirty="0">
                <a:solidFill>
                  <a:schemeClr val="tx2"/>
                </a:solidFill>
                <a:latin typeface="+mn-lt"/>
                <a:ea typeface="+mn-ea"/>
                <a:cs typeface="+mn-ea"/>
                <a:sym typeface="+mn-lt"/>
              </a:rPr>
            </a:br>
            <a:endParaRPr kumimoji="1" lang="zh-CN" altLang="en-US" sz="2800" dirty="0">
              <a:solidFill>
                <a:schemeClr val="tx2"/>
              </a:solidFill>
              <a:latin typeface="+mn-lt"/>
              <a:ea typeface="+mn-ea"/>
              <a:cs typeface="+mn-ea"/>
              <a:sym typeface="+mn-lt"/>
            </a:endParaRPr>
          </a:p>
        </p:txBody>
      </p:sp>
      <p:pic>
        <p:nvPicPr>
          <p:cNvPr id="16423" name="Picture 51" descr="2116340707"/>
          <p:cNvPicPr>
            <a:picLocks noChangeAspect="1" noChangeArrowheads="1"/>
          </p:cNvPicPr>
          <p:nvPr/>
        </p:nvPicPr>
        <p:blipFill>
          <a:blip r:embed="rId6" cstate="print">
            <a:extLst>
              <a:ext uri="{28A0092B-C50C-407E-A947-70E740481C1C}">
                <a14:useLocalDpi xmlns:a14="http://schemas.microsoft.com/office/drawing/2010/main" val="0"/>
              </a:ext>
            </a:extLst>
          </a:blip>
          <a:srcRect l="27390" r="25665"/>
          <a:stretch>
            <a:fillRect/>
          </a:stretch>
        </p:blipFill>
        <p:spPr bwMode="auto">
          <a:xfrm>
            <a:off x="3" y="4189417"/>
            <a:ext cx="760413"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4" name="Picture 52" descr="ANd9GcSuGSqLrxBRjjZAex0c_CgZp_EKVtdXB24FpuAyFBqGuAS-JW9NqqdPQ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4866" y="5122863"/>
            <a:ext cx="1481137"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25" name="Picture 53" descr="伽利尔摩·马可尼"/>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91" y="3"/>
            <a:ext cx="140652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6" name="Freeform 35"/>
          <p:cNvSpPr>
            <a:spLocks/>
          </p:cNvSpPr>
          <p:nvPr/>
        </p:nvSpPr>
        <p:spPr bwMode="auto">
          <a:xfrm>
            <a:off x="7067554" y="3648075"/>
            <a:ext cx="671513" cy="1169988"/>
          </a:xfrm>
          <a:custGeom>
            <a:avLst/>
            <a:gdLst>
              <a:gd name="T0" fmla="*/ 2147483646 w 1531"/>
              <a:gd name="T1" fmla="*/ 2147483646 h 1531"/>
              <a:gd name="T2" fmla="*/ 2147483646 w 1531"/>
              <a:gd name="T3" fmla="*/ 2147483646 h 1531"/>
              <a:gd name="T4" fmla="*/ 2147483646 w 1531"/>
              <a:gd name="T5" fmla="*/ 2147483646 h 1531"/>
              <a:gd name="T6" fmla="*/ 0 w 1531"/>
              <a:gd name="T7" fmla="*/ 2147483646 h 1531"/>
              <a:gd name="T8" fmla="*/ 2147483646 w 1531"/>
              <a:gd name="T9" fmla="*/ 2147483646 h 1531"/>
              <a:gd name="T10" fmla="*/ 2147483646 w 1531"/>
              <a:gd name="T11" fmla="*/ 0 h 1531"/>
              <a:gd name="T12" fmla="*/ 2147483646 w 1531"/>
              <a:gd name="T13" fmla="*/ 2147483646 h 1531"/>
              <a:gd name="T14" fmla="*/ 2147483646 w 1531"/>
              <a:gd name="T15" fmla="*/ 2147483646 h 1531"/>
              <a:gd name="T16" fmla="*/ 0 60000 65536"/>
              <a:gd name="T17" fmla="*/ 0 60000 65536"/>
              <a:gd name="T18" fmla="*/ 0 60000 65536"/>
              <a:gd name="T19" fmla="*/ 0 60000 65536"/>
              <a:gd name="T20" fmla="*/ 0 60000 65536"/>
              <a:gd name="T21" fmla="*/ 0 60000 65536"/>
              <a:gd name="T22" fmla="*/ 0 60000 65536"/>
              <a:gd name="T23" fmla="*/ 0 60000 65536"/>
              <a:gd name="T24" fmla="*/ 0 w 1531"/>
              <a:gd name="T25" fmla="*/ 0 h 1531"/>
              <a:gd name="T26" fmla="*/ 1531 w 1531"/>
              <a:gd name="T27" fmla="*/ 1531 h 15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1" h="1531">
                <a:moveTo>
                  <a:pt x="972" y="1531"/>
                </a:moveTo>
                <a:lnTo>
                  <a:pt x="972" y="1232"/>
                </a:lnTo>
                <a:lnTo>
                  <a:pt x="3" y="1228"/>
                </a:lnTo>
                <a:lnTo>
                  <a:pt x="0" y="342"/>
                </a:lnTo>
                <a:lnTo>
                  <a:pt x="967" y="343"/>
                </a:lnTo>
                <a:lnTo>
                  <a:pt x="965" y="0"/>
                </a:lnTo>
                <a:lnTo>
                  <a:pt x="1531" y="768"/>
                </a:lnTo>
                <a:lnTo>
                  <a:pt x="972" y="1531"/>
                </a:lnTo>
                <a:close/>
              </a:path>
            </a:pathLst>
          </a:custGeom>
          <a:solidFill>
            <a:srgbClr val="DB7D00"/>
          </a:solidFill>
          <a:ln w="9525">
            <a:solidFill>
              <a:srgbClr val="FFAD2C"/>
            </a:solidFill>
            <a:round/>
            <a:headEnd/>
            <a:tailEnd/>
          </a:ln>
        </p:spPr>
        <p:txBody>
          <a:bodyPr/>
          <a:lstStyle/>
          <a:p>
            <a:endParaRPr lang="zh-CN" altLang="en-US">
              <a:latin typeface="+mn-lt"/>
              <a:ea typeface="+mn-ea"/>
              <a:cs typeface="+mn-ea"/>
              <a:sym typeface="+mn-lt"/>
            </a:endParaRPr>
          </a:p>
        </p:txBody>
      </p:sp>
      <p:grpSp>
        <p:nvGrpSpPr>
          <p:cNvPr id="16427" name="Group 36"/>
          <p:cNvGrpSpPr>
            <a:grpSpLocks/>
          </p:cNvGrpSpPr>
          <p:nvPr/>
        </p:nvGrpSpPr>
        <p:grpSpPr bwMode="auto">
          <a:xfrm>
            <a:off x="7412043" y="1738316"/>
            <a:ext cx="1697038" cy="4421187"/>
            <a:chOff x="4110" y="958"/>
            <a:chExt cx="1450" cy="2895"/>
          </a:xfrm>
        </p:grpSpPr>
        <p:sp>
          <p:nvSpPr>
            <p:cNvPr id="16435" name="Oval 37"/>
            <p:cNvSpPr>
              <a:spLocks noChangeArrowheads="1"/>
            </p:cNvSpPr>
            <p:nvPr/>
          </p:nvSpPr>
          <p:spPr bwMode="auto">
            <a:xfrm>
              <a:off x="4466" y="1670"/>
              <a:ext cx="1094" cy="218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a:latin typeface="+mn-lt"/>
                <a:ea typeface="+mn-ea"/>
                <a:cs typeface="+mn-ea"/>
                <a:sym typeface="+mn-lt"/>
              </a:endParaRPr>
            </a:p>
          </p:txBody>
        </p:sp>
        <p:sp>
          <p:nvSpPr>
            <p:cNvPr id="16436" name="Oval 38"/>
            <p:cNvSpPr>
              <a:spLocks noChangeArrowheads="1"/>
            </p:cNvSpPr>
            <p:nvPr/>
          </p:nvSpPr>
          <p:spPr bwMode="auto">
            <a:xfrm>
              <a:off x="4413" y="1616"/>
              <a:ext cx="1095" cy="2184"/>
            </a:xfrm>
            <a:prstGeom prst="ellipse">
              <a:avLst/>
            </a:prstGeom>
            <a:gradFill rotWithShape="0">
              <a:gsLst>
                <a:gs pos="0">
                  <a:srgbClr val="D2B386"/>
                </a:gs>
                <a:gs pos="100000">
                  <a:srgbClr val="8B775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endParaRPr kumimoji="1" lang="zh-CN" altLang="zh-CN">
                <a:latin typeface="+mn-lt"/>
                <a:ea typeface="+mn-ea"/>
                <a:cs typeface="+mn-ea"/>
                <a:sym typeface="+mn-lt"/>
              </a:endParaRPr>
            </a:p>
          </p:txBody>
        </p:sp>
        <p:sp>
          <p:nvSpPr>
            <p:cNvPr id="16437" name="Rectangle 39"/>
            <p:cNvSpPr>
              <a:spLocks noChangeArrowheads="1"/>
            </p:cNvSpPr>
            <p:nvPr/>
          </p:nvSpPr>
          <p:spPr bwMode="auto">
            <a:xfrm>
              <a:off x="4456" y="958"/>
              <a:ext cx="1020" cy="322"/>
            </a:xfrm>
            <a:prstGeom prst="rect">
              <a:avLst/>
            </a:prstGeom>
            <a:gradFill rotWithShape="1">
              <a:gsLst>
                <a:gs pos="0">
                  <a:schemeClr val="bg1"/>
                </a:gs>
                <a:gs pos="100000">
                  <a:srgbClr val="CC9900"/>
                </a:gs>
              </a:gsLst>
              <a:lin ang="2700000" scaled="1"/>
            </a:gradFill>
            <a:ln>
              <a:noFill/>
            </a:ln>
            <a:effectLst>
              <a:outerShdw dist="107763" dir="2700000" algn="ctr" rotWithShape="0">
                <a:srgbClr val="80808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zh-CN" altLang="en-US" sz="1600" b="1">
                  <a:solidFill>
                    <a:srgbClr val="000000"/>
                  </a:solidFill>
                  <a:latin typeface="+mn-lt"/>
                  <a:ea typeface="+mn-ea"/>
                  <a:cs typeface="+mn-ea"/>
                  <a:sym typeface="+mn-lt"/>
                </a:rPr>
                <a:t>第四代（</a:t>
              </a:r>
              <a:r>
                <a:rPr kumimoji="1" lang="en-US" altLang="zh-CN" sz="1600" b="1">
                  <a:solidFill>
                    <a:srgbClr val="000000"/>
                  </a:solidFill>
                  <a:latin typeface="+mn-lt"/>
                  <a:ea typeface="+mn-ea"/>
                  <a:cs typeface="+mn-ea"/>
                  <a:sym typeface="+mn-lt"/>
                </a:rPr>
                <a:t>4G)</a:t>
              </a:r>
            </a:p>
            <a:p>
              <a:pPr algn="ctr" eaLnBrk="1" hangingPunct="1">
                <a:spcBef>
                  <a:spcPct val="0"/>
                </a:spcBef>
                <a:buClrTx/>
                <a:buSzTx/>
                <a:buFontTx/>
                <a:buNone/>
              </a:pPr>
              <a:r>
                <a:rPr lang="en-US" altLang="zh-CN" sz="1600" b="1">
                  <a:solidFill>
                    <a:srgbClr val="000000"/>
                  </a:solidFill>
                  <a:latin typeface="+mn-lt"/>
                  <a:ea typeface="+mn-ea"/>
                  <a:cs typeface="+mn-ea"/>
                  <a:sym typeface="+mn-lt"/>
                </a:rPr>
                <a:t>2012</a:t>
              </a:r>
              <a:r>
                <a:rPr lang="zh-CN" altLang="en-US" sz="1600" b="1">
                  <a:solidFill>
                    <a:srgbClr val="000000"/>
                  </a:solidFill>
                  <a:latin typeface="+mn-lt"/>
                  <a:ea typeface="+mn-ea"/>
                  <a:cs typeface="+mn-ea"/>
                  <a:sym typeface="+mn-lt"/>
                </a:rPr>
                <a:t>年</a:t>
              </a:r>
            </a:p>
          </p:txBody>
        </p:sp>
        <p:sp>
          <p:nvSpPr>
            <p:cNvPr id="16438" name="Rectangle 40"/>
            <p:cNvSpPr>
              <a:spLocks noChangeArrowheads="1"/>
            </p:cNvSpPr>
            <p:nvPr/>
          </p:nvSpPr>
          <p:spPr bwMode="auto">
            <a:xfrm>
              <a:off x="4268" y="1535"/>
              <a:ext cx="129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en-US" altLang="zh-CN" sz="1800" b="1">
                  <a:solidFill>
                    <a:srgbClr val="FF3300"/>
                  </a:solidFill>
                  <a:latin typeface="+mn-lt"/>
                  <a:ea typeface="+mn-ea"/>
                  <a:cs typeface="+mn-ea"/>
                  <a:sym typeface="+mn-lt"/>
                </a:rPr>
                <a:t>IMT-2000advanced</a:t>
              </a:r>
            </a:p>
          </p:txBody>
        </p:sp>
        <p:sp>
          <p:nvSpPr>
            <p:cNvPr id="16439" name="Freeform 41"/>
            <p:cNvSpPr>
              <a:spLocks/>
            </p:cNvSpPr>
            <p:nvPr/>
          </p:nvSpPr>
          <p:spPr bwMode="auto">
            <a:xfrm>
              <a:off x="4466" y="2008"/>
              <a:ext cx="967" cy="488"/>
            </a:xfrm>
            <a:custGeom>
              <a:avLst/>
              <a:gdLst>
                <a:gd name="T0" fmla="*/ 0 w 1935"/>
                <a:gd name="T1" fmla="*/ 1 h 976"/>
                <a:gd name="T2" fmla="*/ 0 w 1935"/>
                <a:gd name="T3" fmla="*/ 1 h 976"/>
                <a:gd name="T4" fmla="*/ 0 w 1935"/>
                <a:gd name="T5" fmla="*/ 1 h 976"/>
                <a:gd name="T6" fmla="*/ 0 w 1935"/>
                <a:gd name="T7" fmla="*/ 1 h 976"/>
                <a:gd name="T8" fmla="*/ 0 w 1935"/>
                <a:gd name="T9" fmla="*/ 1 h 976"/>
                <a:gd name="T10" fmla="*/ 0 w 1935"/>
                <a:gd name="T11" fmla="*/ 1 h 976"/>
                <a:gd name="T12" fmla="*/ 0 w 1935"/>
                <a:gd name="T13" fmla="*/ 1 h 976"/>
                <a:gd name="T14" fmla="*/ 0 w 1935"/>
                <a:gd name="T15" fmla="*/ 1 h 976"/>
                <a:gd name="T16" fmla="*/ 0 w 1935"/>
                <a:gd name="T17" fmla="*/ 0 h 976"/>
                <a:gd name="T18" fmla="*/ 1 w 1935"/>
                <a:gd name="T19" fmla="*/ 1 h 976"/>
                <a:gd name="T20" fmla="*/ 1 w 1935"/>
                <a:gd name="T21" fmla="*/ 1 h 976"/>
                <a:gd name="T22" fmla="*/ 1 w 1935"/>
                <a:gd name="T23" fmla="*/ 1 h 976"/>
                <a:gd name="T24" fmla="*/ 1 w 1935"/>
                <a:gd name="T25" fmla="*/ 1 h 976"/>
                <a:gd name="T26" fmla="*/ 1 w 1935"/>
                <a:gd name="T27" fmla="*/ 1 h 976"/>
                <a:gd name="T28" fmla="*/ 1 w 1935"/>
                <a:gd name="T29" fmla="*/ 1 h 976"/>
                <a:gd name="T30" fmla="*/ 1 w 1935"/>
                <a:gd name="T31" fmla="*/ 1 h 976"/>
                <a:gd name="T32" fmla="*/ 1 w 1935"/>
                <a:gd name="T33" fmla="*/ 1 h 976"/>
                <a:gd name="T34" fmla="*/ 1 w 1935"/>
                <a:gd name="T35" fmla="*/ 1 h 976"/>
                <a:gd name="T36" fmla="*/ 1 w 1935"/>
                <a:gd name="T37" fmla="*/ 1 h 976"/>
                <a:gd name="T38" fmla="*/ 1 w 1935"/>
                <a:gd name="T39" fmla="*/ 1 h 976"/>
                <a:gd name="T40" fmla="*/ 1 w 1935"/>
                <a:gd name="T41" fmla="*/ 1 h 976"/>
                <a:gd name="T42" fmla="*/ 1 w 1935"/>
                <a:gd name="T43" fmla="*/ 1 h 976"/>
                <a:gd name="T44" fmla="*/ 1 w 1935"/>
                <a:gd name="T45" fmla="*/ 1 h 976"/>
                <a:gd name="T46" fmla="*/ 1 w 1935"/>
                <a:gd name="T47" fmla="*/ 1 h 976"/>
                <a:gd name="T48" fmla="*/ 1 w 1935"/>
                <a:gd name="T49" fmla="*/ 1 h 976"/>
                <a:gd name="T50" fmla="*/ 1 w 1935"/>
                <a:gd name="T51" fmla="*/ 1 h 976"/>
                <a:gd name="T52" fmla="*/ 0 w 1935"/>
                <a:gd name="T53" fmla="*/ 1 h 976"/>
                <a:gd name="T54" fmla="*/ 0 w 1935"/>
                <a:gd name="T55" fmla="*/ 1 h 976"/>
                <a:gd name="T56" fmla="*/ 0 w 1935"/>
                <a:gd name="T57" fmla="*/ 1 h 976"/>
                <a:gd name="T58" fmla="*/ 0 w 1935"/>
                <a:gd name="T59" fmla="*/ 1 h 976"/>
                <a:gd name="T60" fmla="*/ 0 w 1935"/>
                <a:gd name="T61" fmla="*/ 1 h 976"/>
                <a:gd name="T62" fmla="*/ 0 w 1935"/>
                <a:gd name="T63" fmla="*/ 1 h 976"/>
                <a:gd name="T64" fmla="*/ 0 w 1935"/>
                <a:gd name="T65" fmla="*/ 1 h 976"/>
                <a:gd name="T66" fmla="*/ 0 w 1935"/>
                <a:gd name="T67" fmla="*/ 1 h 976"/>
                <a:gd name="T68" fmla="*/ 0 w 1935"/>
                <a:gd name="T69" fmla="*/ 1 h 9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35"/>
                <a:gd name="T106" fmla="*/ 0 h 976"/>
                <a:gd name="T107" fmla="*/ 1935 w 1935"/>
                <a:gd name="T108" fmla="*/ 976 h 9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35" h="976">
                  <a:moveTo>
                    <a:pt x="0" y="487"/>
                  </a:moveTo>
                  <a:lnTo>
                    <a:pt x="21" y="374"/>
                  </a:lnTo>
                  <a:lnTo>
                    <a:pt x="82" y="275"/>
                  </a:lnTo>
                  <a:lnTo>
                    <a:pt x="177" y="192"/>
                  </a:lnTo>
                  <a:lnTo>
                    <a:pt x="302" y="122"/>
                  </a:lnTo>
                  <a:lnTo>
                    <a:pt x="447" y="69"/>
                  </a:lnTo>
                  <a:lnTo>
                    <a:pt x="611" y="31"/>
                  </a:lnTo>
                  <a:lnTo>
                    <a:pt x="786" y="8"/>
                  </a:lnTo>
                  <a:lnTo>
                    <a:pt x="967" y="0"/>
                  </a:lnTo>
                  <a:lnTo>
                    <a:pt x="1055" y="1"/>
                  </a:lnTo>
                  <a:lnTo>
                    <a:pt x="1146" y="6"/>
                  </a:lnTo>
                  <a:lnTo>
                    <a:pt x="1321" y="29"/>
                  </a:lnTo>
                  <a:lnTo>
                    <a:pt x="1484" y="66"/>
                  </a:lnTo>
                  <a:lnTo>
                    <a:pt x="1631" y="121"/>
                  </a:lnTo>
                  <a:lnTo>
                    <a:pt x="1755" y="188"/>
                  </a:lnTo>
                  <a:lnTo>
                    <a:pt x="1851" y="272"/>
                  </a:lnTo>
                  <a:lnTo>
                    <a:pt x="1912" y="371"/>
                  </a:lnTo>
                  <a:lnTo>
                    <a:pt x="1935" y="487"/>
                  </a:lnTo>
                  <a:lnTo>
                    <a:pt x="1930" y="545"/>
                  </a:lnTo>
                  <a:lnTo>
                    <a:pt x="1914" y="601"/>
                  </a:lnTo>
                  <a:lnTo>
                    <a:pt x="1853" y="700"/>
                  </a:lnTo>
                  <a:lnTo>
                    <a:pt x="1758" y="784"/>
                  </a:lnTo>
                  <a:lnTo>
                    <a:pt x="1633" y="853"/>
                  </a:lnTo>
                  <a:lnTo>
                    <a:pt x="1488" y="906"/>
                  </a:lnTo>
                  <a:lnTo>
                    <a:pt x="1324" y="944"/>
                  </a:lnTo>
                  <a:lnTo>
                    <a:pt x="1149" y="967"/>
                  </a:lnTo>
                  <a:lnTo>
                    <a:pt x="968" y="976"/>
                  </a:lnTo>
                  <a:lnTo>
                    <a:pt x="789" y="969"/>
                  </a:lnTo>
                  <a:lnTo>
                    <a:pt x="614" y="946"/>
                  </a:lnTo>
                  <a:lnTo>
                    <a:pt x="451" y="908"/>
                  </a:lnTo>
                  <a:lnTo>
                    <a:pt x="304" y="853"/>
                  </a:lnTo>
                  <a:lnTo>
                    <a:pt x="180" y="786"/>
                  </a:lnTo>
                  <a:lnTo>
                    <a:pt x="84" y="702"/>
                  </a:lnTo>
                  <a:lnTo>
                    <a:pt x="23" y="603"/>
                  </a:lnTo>
                  <a:lnTo>
                    <a:pt x="0" y="487"/>
                  </a:lnTo>
                  <a:close/>
                </a:path>
              </a:pathLst>
            </a:custGeom>
            <a:gradFill rotWithShape="0">
              <a:gsLst>
                <a:gs pos="0">
                  <a:srgbClr val="288AA8"/>
                </a:gs>
                <a:gs pos="100000">
                  <a:srgbClr val="13404E"/>
                </a:gs>
              </a:gsLst>
              <a:lin ang="2700000" scaled="1"/>
            </a:gradFill>
            <a:ln w="9525">
              <a:solidFill>
                <a:srgbClr val="000000"/>
              </a:solidFill>
              <a:round/>
              <a:headEnd/>
              <a:tailEnd/>
            </a:ln>
          </p:spPr>
          <p:txBody>
            <a:bodyPr/>
            <a:lstStyle/>
            <a:p>
              <a:endParaRPr lang="zh-CN" altLang="en-US">
                <a:latin typeface="+mn-lt"/>
                <a:ea typeface="+mn-ea"/>
                <a:cs typeface="+mn-ea"/>
                <a:sym typeface="+mn-lt"/>
              </a:endParaRPr>
            </a:p>
          </p:txBody>
        </p:sp>
        <p:sp>
          <p:nvSpPr>
            <p:cNvPr id="62" name="Rectangle 42"/>
            <p:cNvSpPr>
              <a:spLocks noChangeArrowheads="1"/>
            </p:cNvSpPr>
            <p:nvPr/>
          </p:nvSpPr>
          <p:spPr bwMode="auto">
            <a:xfrm>
              <a:off x="4659" y="2092"/>
              <a:ext cx="599" cy="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p>
              <a:pPr algn="ctr" eaLnBrk="1" hangingPunct="1">
                <a:defRPr/>
              </a:pPr>
              <a:r>
                <a:rPr lang="en-US" altLang="zh-CN" sz="1600" dirty="0">
                  <a:solidFill>
                    <a:schemeClr val="bg1">
                      <a:lumMod val="90000"/>
                    </a:schemeClr>
                  </a:solidFill>
                  <a:latin typeface="+mn-lt"/>
                  <a:ea typeface="+mn-ea"/>
                  <a:cs typeface="+mn-ea"/>
                  <a:sym typeface="+mn-lt"/>
                </a:rPr>
                <a:t>TD-LTE</a:t>
              </a:r>
              <a:endParaRPr kumimoji="1" lang="en-US" altLang="zh-CN" sz="1600" b="1" dirty="0">
                <a:solidFill>
                  <a:schemeClr val="bg1">
                    <a:lumMod val="90000"/>
                  </a:schemeClr>
                </a:solidFill>
                <a:latin typeface="+mn-lt"/>
                <a:ea typeface="+mn-ea"/>
                <a:cs typeface="+mn-ea"/>
                <a:sym typeface="+mn-lt"/>
              </a:endParaRPr>
            </a:p>
          </p:txBody>
        </p:sp>
        <p:sp>
          <p:nvSpPr>
            <p:cNvPr id="16441" name="Freeform 44"/>
            <p:cNvSpPr>
              <a:spLocks/>
            </p:cNvSpPr>
            <p:nvPr/>
          </p:nvSpPr>
          <p:spPr bwMode="auto">
            <a:xfrm>
              <a:off x="4490" y="2508"/>
              <a:ext cx="930" cy="488"/>
            </a:xfrm>
            <a:custGeom>
              <a:avLst/>
              <a:gdLst>
                <a:gd name="T0" fmla="*/ 0 w 1859"/>
                <a:gd name="T1" fmla="*/ 1 h 976"/>
                <a:gd name="T2" fmla="*/ 1 w 1859"/>
                <a:gd name="T3" fmla="*/ 1 h 976"/>
                <a:gd name="T4" fmla="*/ 1 w 1859"/>
                <a:gd name="T5" fmla="*/ 1 h 976"/>
                <a:gd name="T6" fmla="*/ 1 w 1859"/>
                <a:gd name="T7" fmla="*/ 1 h 976"/>
                <a:gd name="T8" fmla="*/ 1 w 1859"/>
                <a:gd name="T9" fmla="*/ 1 h 976"/>
                <a:gd name="T10" fmla="*/ 1 w 1859"/>
                <a:gd name="T11" fmla="*/ 1 h 976"/>
                <a:gd name="T12" fmla="*/ 1 w 1859"/>
                <a:gd name="T13" fmla="*/ 1 h 976"/>
                <a:gd name="T14" fmla="*/ 1 w 1859"/>
                <a:gd name="T15" fmla="*/ 1 h 976"/>
                <a:gd name="T16" fmla="*/ 1 w 1859"/>
                <a:gd name="T17" fmla="*/ 0 h 976"/>
                <a:gd name="T18" fmla="*/ 1 w 1859"/>
                <a:gd name="T19" fmla="*/ 1 h 976"/>
                <a:gd name="T20" fmla="*/ 2 w 1859"/>
                <a:gd name="T21" fmla="*/ 1 h 976"/>
                <a:gd name="T22" fmla="*/ 2 w 1859"/>
                <a:gd name="T23" fmla="*/ 1 h 976"/>
                <a:gd name="T24" fmla="*/ 2 w 1859"/>
                <a:gd name="T25" fmla="*/ 1 h 976"/>
                <a:gd name="T26" fmla="*/ 2 w 1859"/>
                <a:gd name="T27" fmla="*/ 1 h 976"/>
                <a:gd name="T28" fmla="*/ 2 w 1859"/>
                <a:gd name="T29" fmla="*/ 1 h 976"/>
                <a:gd name="T30" fmla="*/ 2 w 1859"/>
                <a:gd name="T31" fmla="*/ 1 h 976"/>
                <a:gd name="T32" fmla="*/ 2 w 1859"/>
                <a:gd name="T33" fmla="*/ 1 h 976"/>
                <a:gd name="T34" fmla="*/ 2 w 1859"/>
                <a:gd name="T35" fmla="*/ 1 h 976"/>
                <a:gd name="T36" fmla="*/ 2 w 1859"/>
                <a:gd name="T37" fmla="*/ 1 h 976"/>
                <a:gd name="T38" fmla="*/ 2 w 1859"/>
                <a:gd name="T39" fmla="*/ 1 h 976"/>
                <a:gd name="T40" fmla="*/ 2 w 1859"/>
                <a:gd name="T41" fmla="*/ 1 h 976"/>
                <a:gd name="T42" fmla="*/ 2 w 1859"/>
                <a:gd name="T43" fmla="*/ 1 h 976"/>
                <a:gd name="T44" fmla="*/ 2 w 1859"/>
                <a:gd name="T45" fmla="*/ 1 h 976"/>
                <a:gd name="T46" fmla="*/ 2 w 1859"/>
                <a:gd name="T47" fmla="*/ 1 h 976"/>
                <a:gd name="T48" fmla="*/ 2 w 1859"/>
                <a:gd name="T49" fmla="*/ 1 h 976"/>
                <a:gd name="T50" fmla="*/ 2 w 1859"/>
                <a:gd name="T51" fmla="*/ 1 h 976"/>
                <a:gd name="T52" fmla="*/ 1 w 1859"/>
                <a:gd name="T53" fmla="*/ 1 h 976"/>
                <a:gd name="T54" fmla="*/ 1 w 1859"/>
                <a:gd name="T55" fmla="*/ 1 h 976"/>
                <a:gd name="T56" fmla="*/ 1 w 1859"/>
                <a:gd name="T57" fmla="*/ 1 h 976"/>
                <a:gd name="T58" fmla="*/ 1 w 1859"/>
                <a:gd name="T59" fmla="*/ 1 h 976"/>
                <a:gd name="T60" fmla="*/ 1 w 1859"/>
                <a:gd name="T61" fmla="*/ 1 h 976"/>
                <a:gd name="T62" fmla="*/ 1 w 1859"/>
                <a:gd name="T63" fmla="*/ 1 h 976"/>
                <a:gd name="T64" fmla="*/ 1 w 1859"/>
                <a:gd name="T65" fmla="*/ 1 h 976"/>
                <a:gd name="T66" fmla="*/ 1 w 1859"/>
                <a:gd name="T67" fmla="*/ 1 h 976"/>
                <a:gd name="T68" fmla="*/ 0 w 1859"/>
                <a:gd name="T69" fmla="*/ 1 h 9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59"/>
                <a:gd name="T106" fmla="*/ 0 h 976"/>
                <a:gd name="T107" fmla="*/ 1859 w 1859"/>
                <a:gd name="T108" fmla="*/ 976 h 9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59" h="976">
                  <a:moveTo>
                    <a:pt x="0" y="487"/>
                  </a:moveTo>
                  <a:lnTo>
                    <a:pt x="19" y="374"/>
                  </a:lnTo>
                  <a:lnTo>
                    <a:pt x="78" y="275"/>
                  </a:lnTo>
                  <a:lnTo>
                    <a:pt x="170" y="192"/>
                  </a:lnTo>
                  <a:lnTo>
                    <a:pt x="289" y="122"/>
                  </a:lnTo>
                  <a:lnTo>
                    <a:pt x="428" y="70"/>
                  </a:lnTo>
                  <a:lnTo>
                    <a:pt x="586" y="31"/>
                  </a:lnTo>
                  <a:lnTo>
                    <a:pt x="754" y="8"/>
                  </a:lnTo>
                  <a:lnTo>
                    <a:pt x="928" y="0"/>
                  </a:lnTo>
                  <a:lnTo>
                    <a:pt x="1013" y="1"/>
                  </a:lnTo>
                  <a:lnTo>
                    <a:pt x="1101" y="6"/>
                  </a:lnTo>
                  <a:lnTo>
                    <a:pt x="1269" y="29"/>
                  </a:lnTo>
                  <a:lnTo>
                    <a:pt x="1425" y="66"/>
                  </a:lnTo>
                  <a:lnTo>
                    <a:pt x="1568" y="121"/>
                  </a:lnTo>
                  <a:lnTo>
                    <a:pt x="1686" y="189"/>
                  </a:lnTo>
                  <a:lnTo>
                    <a:pt x="1779" y="272"/>
                  </a:lnTo>
                  <a:lnTo>
                    <a:pt x="1837" y="371"/>
                  </a:lnTo>
                  <a:lnTo>
                    <a:pt x="1859" y="487"/>
                  </a:lnTo>
                  <a:lnTo>
                    <a:pt x="1855" y="546"/>
                  </a:lnTo>
                  <a:lnTo>
                    <a:pt x="1840" y="601"/>
                  </a:lnTo>
                  <a:lnTo>
                    <a:pt x="1781" y="700"/>
                  </a:lnTo>
                  <a:lnTo>
                    <a:pt x="1689" y="784"/>
                  </a:lnTo>
                  <a:lnTo>
                    <a:pt x="1570" y="854"/>
                  </a:lnTo>
                  <a:lnTo>
                    <a:pt x="1431" y="906"/>
                  </a:lnTo>
                  <a:lnTo>
                    <a:pt x="1273" y="944"/>
                  </a:lnTo>
                  <a:lnTo>
                    <a:pt x="1105" y="967"/>
                  </a:lnTo>
                  <a:lnTo>
                    <a:pt x="931" y="976"/>
                  </a:lnTo>
                  <a:lnTo>
                    <a:pt x="758" y="969"/>
                  </a:lnTo>
                  <a:lnTo>
                    <a:pt x="590" y="946"/>
                  </a:lnTo>
                  <a:lnTo>
                    <a:pt x="434" y="908"/>
                  </a:lnTo>
                  <a:lnTo>
                    <a:pt x="291" y="854"/>
                  </a:lnTo>
                  <a:lnTo>
                    <a:pt x="173" y="786"/>
                  </a:lnTo>
                  <a:lnTo>
                    <a:pt x="80" y="702"/>
                  </a:lnTo>
                  <a:lnTo>
                    <a:pt x="22" y="603"/>
                  </a:lnTo>
                  <a:lnTo>
                    <a:pt x="0" y="487"/>
                  </a:lnTo>
                  <a:close/>
                </a:path>
              </a:pathLst>
            </a:custGeom>
            <a:gradFill rotWithShape="0">
              <a:gsLst>
                <a:gs pos="0">
                  <a:srgbClr val="288AA8"/>
                </a:gs>
                <a:gs pos="100000">
                  <a:srgbClr val="13404E"/>
                </a:gs>
              </a:gsLst>
              <a:lin ang="2700000" scaled="1"/>
            </a:gradFill>
            <a:ln w="9525">
              <a:solidFill>
                <a:srgbClr val="000000"/>
              </a:solidFill>
              <a:round/>
              <a:headEnd/>
              <a:tailEnd/>
            </a:ln>
          </p:spPr>
          <p:txBody>
            <a:bodyPr/>
            <a:lstStyle/>
            <a:p>
              <a:endParaRPr lang="zh-CN" altLang="en-US">
                <a:latin typeface="+mn-lt"/>
                <a:ea typeface="+mn-ea"/>
                <a:cs typeface="+mn-ea"/>
                <a:sym typeface="+mn-lt"/>
              </a:endParaRPr>
            </a:p>
          </p:txBody>
        </p:sp>
        <p:sp>
          <p:nvSpPr>
            <p:cNvPr id="16442" name="Rectangle 45"/>
            <p:cNvSpPr>
              <a:spLocks noChangeArrowheads="1"/>
            </p:cNvSpPr>
            <p:nvPr/>
          </p:nvSpPr>
          <p:spPr bwMode="auto">
            <a:xfrm>
              <a:off x="4535" y="2591"/>
              <a:ext cx="869" cy="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r>
                <a:rPr kumimoji="1" lang="en-US" altLang="zh-CN" sz="1600" b="1">
                  <a:solidFill>
                    <a:schemeClr val="bg1"/>
                  </a:solidFill>
                  <a:latin typeface="+mn-lt"/>
                  <a:ea typeface="+mn-ea"/>
                  <a:cs typeface="+mn-ea"/>
                  <a:sym typeface="+mn-lt"/>
                </a:rPr>
                <a:t>FDD</a:t>
              </a:r>
              <a:r>
                <a:rPr kumimoji="1" lang="zh-CN" altLang="en-US" sz="1600" b="1">
                  <a:solidFill>
                    <a:schemeClr val="bg1"/>
                  </a:solidFill>
                  <a:latin typeface="+mn-lt"/>
                  <a:ea typeface="+mn-ea"/>
                  <a:cs typeface="+mn-ea"/>
                  <a:sym typeface="+mn-lt"/>
                </a:rPr>
                <a:t>－</a:t>
              </a:r>
              <a:r>
                <a:rPr kumimoji="1" lang="en-US" altLang="zh-CN" sz="1600" b="1">
                  <a:solidFill>
                    <a:schemeClr val="bg1"/>
                  </a:solidFill>
                  <a:latin typeface="+mn-lt"/>
                  <a:ea typeface="+mn-ea"/>
                  <a:cs typeface="+mn-ea"/>
                  <a:sym typeface="+mn-lt"/>
                </a:rPr>
                <a:t>LTE</a:t>
              </a:r>
            </a:p>
          </p:txBody>
        </p:sp>
        <p:sp>
          <p:nvSpPr>
            <p:cNvPr id="16443" name="Freeform 47"/>
            <p:cNvSpPr>
              <a:spLocks/>
            </p:cNvSpPr>
            <p:nvPr/>
          </p:nvSpPr>
          <p:spPr bwMode="auto">
            <a:xfrm>
              <a:off x="4490" y="3011"/>
              <a:ext cx="930" cy="488"/>
            </a:xfrm>
            <a:custGeom>
              <a:avLst/>
              <a:gdLst>
                <a:gd name="T0" fmla="*/ 0 w 1859"/>
                <a:gd name="T1" fmla="*/ 1 h 976"/>
                <a:gd name="T2" fmla="*/ 1 w 1859"/>
                <a:gd name="T3" fmla="*/ 1 h 976"/>
                <a:gd name="T4" fmla="*/ 1 w 1859"/>
                <a:gd name="T5" fmla="*/ 1 h 976"/>
                <a:gd name="T6" fmla="*/ 1 w 1859"/>
                <a:gd name="T7" fmla="*/ 1 h 976"/>
                <a:gd name="T8" fmla="*/ 1 w 1859"/>
                <a:gd name="T9" fmla="*/ 1 h 976"/>
                <a:gd name="T10" fmla="*/ 1 w 1859"/>
                <a:gd name="T11" fmla="*/ 1 h 976"/>
                <a:gd name="T12" fmla="*/ 1 w 1859"/>
                <a:gd name="T13" fmla="*/ 1 h 976"/>
                <a:gd name="T14" fmla="*/ 1 w 1859"/>
                <a:gd name="T15" fmla="*/ 1 h 976"/>
                <a:gd name="T16" fmla="*/ 1 w 1859"/>
                <a:gd name="T17" fmla="*/ 0 h 976"/>
                <a:gd name="T18" fmla="*/ 1 w 1859"/>
                <a:gd name="T19" fmla="*/ 1 h 976"/>
                <a:gd name="T20" fmla="*/ 2 w 1859"/>
                <a:gd name="T21" fmla="*/ 1 h 976"/>
                <a:gd name="T22" fmla="*/ 2 w 1859"/>
                <a:gd name="T23" fmla="*/ 1 h 976"/>
                <a:gd name="T24" fmla="*/ 2 w 1859"/>
                <a:gd name="T25" fmla="*/ 1 h 976"/>
                <a:gd name="T26" fmla="*/ 2 w 1859"/>
                <a:gd name="T27" fmla="*/ 1 h 976"/>
                <a:gd name="T28" fmla="*/ 2 w 1859"/>
                <a:gd name="T29" fmla="*/ 1 h 976"/>
                <a:gd name="T30" fmla="*/ 2 w 1859"/>
                <a:gd name="T31" fmla="*/ 1 h 976"/>
                <a:gd name="T32" fmla="*/ 2 w 1859"/>
                <a:gd name="T33" fmla="*/ 1 h 976"/>
                <a:gd name="T34" fmla="*/ 2 w 1859"/>
                <a:gd name="T35" fmla="*/ 1 h 976"/>
                <a:gd name="T36" fmla="*/ 2 w 1859"/>
                <a:gd name="T37" fmla="*/ 1 h 976"/>
                <a:gd name="T38" fmla="*/ 2 w 1859"/>
                <a:gd name="T39" fmla="*/ 1 h 976"/>
                <a:gd name="T40" fmla="*/ 2 w 1859"/>
                <a:gd name="T41" fmla="*/ 1 h 976"/>
                <a:gd name="T42" fmla="*/ 2 w 1859"/>
                <a:gd name="T43" fmla="*/ 1 h 976"/>
                <a:gd name="T44" fmla="*/ 2 w 1859"/>
                <a:gd name="T45" fmla="*/ 1 h 976"/>
                <a:gd name="T46" fmla="*/ 2 w 1859"/>
                <a:gd name="T47" fmla="*/ 1 h 976"/>
                <a:gd name="T48" fmla="*/ 2 w 1859"/>
                <a:gd name="T49" fmla="*/ 1 h 976"/>
                <a:gd name="T50" fmla="*/ 2 w 1859"/>
                <a:gd name="T51" fmla="*/ 1 h 976"/>
                <a:gd name="T52" fmla="*/ 1 w 1859"/>
                <a:gd name="T53" fmla="*/ 1 h 976"/>
                <a:gd name="T54" fmla="*/ 1 w 1859"/>
                <a:gd name="T55" fmla="*/ 1 h 976"/>
                <a:gd name="T56" fmla="*/ 1 w 1859"/>
                <a:gd name="T57" fmla="*/ 1 h 976"/>
                <a:gd name="T58" fmla="*/ 1 w 1859"/>
                <a:gd name="T59" fmla="*/ 1 h 976"/>
                <a:gd name="T60" fmla="*/ 1 w 1859"/>
                <a:gd name="T61" fmla="*/ 1 h 976"/>
                <a:gd name="T62" fmla="*/ 1 w 1859"/>
                <a:gd name="T63" fmla="*/ 1 h 976"/>
                <a:gd name="T64" fmla="*/ 1 w 1859"/>
                <a:gd name="T65" fmla="*/ 1 h 976"/>
                <a:gd name="T66" fmla="*/ 1 w 1859"/>
                <a:gd name="T67" fmla="*/ 1 h 976"/>
                <a:gd name="T68" fmla="*/ 0 w 1859"/>
                <a:gd name="T69" fmla="*/ 1 h 9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59"/>
                <a:gd name="T106" fmla="*/ 0 h 976"/>
                <a:gd name="T107" fmla="*/ 1859 w 1859"/>
                <a:gd name="T108" fmla="*/ 976 h 97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59" h="976">
                  <a:moveTo>
                    <a:pt x="0" y="487"/>
                  </a:moveTo>
                  <a:lnTo>
                    <a:pt x="19" y="375"/>
                  </a:lnTo>
                  <a:lnTo>
                    <a:pt x="78" y="276"/>
                  </a:lnTo>
                  <a:lnTo>
                    <a:pt x="170" y="192"/>
                  </a:lnTo>
                  <a:lnTo>
                    <a:pt x="289" y="122"/>
                  </a:lnTo>
                  <a:lnTo>
                    <a:pt x="428" y="70"/>
                  </a:lnTo>
                  <a:lnTo>
                    <a:pt x="586" y="31"/>
                  </a:lnTo>
                  <a:lnTo>
                    <a:pt x="754" y="8"/>
                  </a:lnTo>
                  <a:lnTo>
                    <a:pt x="928" y="0"/>
                  </a:lnTo>
                  <a:lnTo>
                    <a:pt x="1013" y="1"/>
                  </a:lnTo>
                  <a:lnTo>
                    <a:pt x="1101" y="6"/>
                  </a:lnTo>
                  <a:lnTo>
                    <a:pt x="1269" y="29"/>
                  </a:lnTo>
                  <a:lnTo>
                    <a:pt x="1425" y="67"/>
                  </a:lnTo>
                  <a:lnTo>
                    <a:pt x="1568" y="121"/>
                  </a:lnTo>
                  <a:lnTo>
                    <a:pt x="1686" y="189"/>
                  </a:lnTo>
                  <a:lnTo>
                    <a:pt x="1779" y="272"/>
                  </a:lnTo>
                  <a:lnTo>
                    <a:pt x="1837" y="372"/>
                  </a:lnTo>
                  <a:lnTo>
                    <a:pt x="1859" y="487"/>
                  </a:lnTo>
                  <a:lnTo>
                    <a:pt x="1855" y="546"/>
                  </a:lnTo>
                  <a:lnTo>
                    <a:pt x="1840" y="601"/>
                  </a:lnTo>
                  <a:lnTo>
                    <a:pt x="1781" y="700"/>
                  </a:lnTo>
                  <a:lnTo>
                    <a:pt x="1689" y="784"/>
                  </a:lnTo>
                  <a:lnTo>
                    <a:pt x="1570" y="854"/>
                  </a:lnTo>
                  <a:lnTo>
                    <a:pt x="1431" y="906"/>
                  </a:lnTo>
                  <a:lnTo>
                    <a:pt x="1273" y="945"/>
                  </a:lnTo>
                  <a:lnTo>
                    <a:pt x="1105" y="968"/>
                  </a:lnTo>
                  <a:lnTo>
                    <a:pt x="931" y="976"/>
                  </a:lnTo>
                  <a:lnTo>
                    <a:pt x="758" y="970"/>
                  </a:lnTo>
                  <a:lnTo>
                    <a:pt x="590" y="947"/>
                  </a:lnTo>
                  <a:lnTo>
                    <a:pt x="434" y="908"/>
                  </a:lnTo>
                  <a:lnTo>
                    <a:pt x="291" y="854"/>
                  </a:lnTo>
                  <a:lnTo>
                    <a:pt x="173" y="786"/>
                  </a:lnTo>
                  <a:lnTo>
                    <a:pt x="80" y="702"/>
                  </a:lnTo>
                  <a:lnTo>
                    <a:pt x="22" y="603"/>
                  </a:lnTo>
                  <a:lnTo>
                    <a:pt x="0" y="487"/>
                  </a:lnTo>
                  <a:close/>
                </a:path>
              </a:pathLst>
            </a:custGeom>
            <a:gradFill rotWithShape="0">
              <a:gsLst>
                <a:gs pos="0">
                  <a:srgbClr val="288AA8"/>
                </a:gs>
                <a:gs pos="100000">
                  <a:srgbClr val="13404E"/>
                </a:gs>
              </a:gsLst>
              <a:lin ang="2700000" scaled="1"/>
            </a:gradFill>
            <a:ln w="9525">
              <a:solidFill>
                <a:srgbClr val="000000"/>
              </a:solidFill>
              <a:round/>
              <a:headEnd/>
              <a:tailEnd/>
            </a:ln>
          </p:spPr>
          <p:txBody>
            <a:bodyPr/>
            <a:lstStyle/>
            <a:p>
              <a:endParaRPr lang="zh-CN" altLang="en-US">
                <a:latin typeface="+mn-lt"/>
                <a:ea typeface="+mn-ea"/>
                <a:cs typeface="+mn-ea"/>
                <a:sym typeface="+mn-lt"/>
              </a:endParaRPr>
            </a:p>
          </p:txBody>
        </p:sp>
        <p:sp>
          <p:nvSpPr>
            <p:cNvPr id="16444" name="Rectangle 48"/>
            <p:cNvSpPr>
              <a:spLocks noChangeArrowheads="1"/>
            </p:cNvSpPr>
            <p:nvPr/>
          </p:nvSpPr>
          <p:spPr bwMode="auto">
            <a:xfrm>
              <a:off x="4980" y="3054"/>
              <a:ext cx="0" cy="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lIns="0" tIns="0" rIns="0" bIns="0">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0"/>
                </a:spcBef>
                <a:buClrTx/>
                <a:buSzTx/>
                <a:buFontTx/>
                <a:buNone/>
              </a:pPr>
              <a:endParaRPr kumimoji="1" lang="en-US" altLang="zh-CN" sz="1600" b="1">
                <a:solidFill>
                  <a:schemeClr val="bg1"/>
                </a:solidFill>
                <a:latin typeface="+mn-lt"/>
                <a:ea typeface="+mn-ea"/>
                <a:cs typeface="+mn-ea"/>
                <a:sym typeface="+mn-lt"/>
              </a:endParaRPr>
            </a:p>
          </p:txBody>
        </p:sp>
        <p:sp>
          <p:nvSpPr>
            <p:cNvPr id="16445" name="Text Box 49"/>
            <p:cNvSpPr txBox="1">
              <a:spLocks noChangeArrowheads="1"/>
            </p:cNvSpPr>
            <p:nvPr/>
          </p:nvSpPr>
          <p:spPr bwMode="auto">
            <a:xfrm rot="5400000">
              <a:off x="3761" y="2422"/>
              <a:ext cx="1013" cy="31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algn="ctr" eaLnBrk="1" hangingPunct="1">
                <a:spcBef>
                  <a:spcPct val="50000"/>
                </a:spcBef>
                <a:buClrTx/>
                <a:buSzTx/>
                <a:buFontTx/>
                <a:buNone/>
              </a:pPr>
              <a:r>
                <a:rPr kumimoji="1" lang="zh-CN" altLang="en-US" sz="1400" b="1">
                  <a:solidFill>
                    <a:schemeClr val="bg1"/>
                  </a:solidFill>
                  <a:latin typeface="+mn-lt"/>
                  <a:ea typeface="+mn-ea"/>
                  <a:cs typeface="+mn-ea"/>
                  <a:sym typeface="+mn-lt"/>
                </a:rPr>
                <a:t>广带、分布式业务员</a:t>
              </a:r>
              <a:endParaRPr kumimoji="1" lang="en-US" altLang="zh-CN" sz="1400" b="1">
                <a:solidFill>
                  <a:schemeClr val="bg1"/>
                </a:solidFill>
                <a:latin typeface="+mn-lt"/>
                <a:ea typeface="+mn-ea"/>
                <a:cs typeface="+mn-ea"/>
                <a:sym typeface="+mn-lt"/>
              </a:endParaRPr>
            </a:p>
            <a:p>
              <a:pPr algn="ctr" eaLnBrk="1" hangingPunct="1">
                <a:spcBef>
                  <a:spcPct val="50000"/>
                </a:spcBef>
                <a:buClrTx/>
                <a:buSzTx/>
                <a:buFontTx/>
                <a:buNone/>
              </a:pPr>
              <a:endParaRPr kumimoji="1" lang="zh-CN" altLang="en-US" sz="1100" b="1">
                <a:latin typeface="+mn-lt"/>
                <a:ea typeface="+mn-ea"/>
                <a:cs typeface="+mn-ea"/>
                <a:sym typeface="+mn-lt"/>
              </a:endParaRPr>
            </a:p>
          </p:txBody>
        </p:sp>
      </p:grpSp>
      <p:sp>
        <p:nvSpPr>
          <p:cNvPr id="16428" name="矩形 2"/>
          <p:cNvSpPr>
            <a:spLocks noChangeArrowheads="1"/>
          </p:cNvSpPr>
          <p:nvPr/>
        </p:nvSpPr>
        <p:spPr bwMode="auto">
          <a:xfrm>
            <a:off x="8053391" y="5056190"/>
            <a:ext cx="885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lang="en-US" altLang="zh-CN" sz="1600">
                <a:solidFill>
                  <a:schemeClr val="bg1"/>
                </a:solidFill>
                <a:latin typeface="+mn-lt"/>
                <a:ea typeface="+mn-ea"/>
                <a:cs typeface="+mn-ea"/>
                <a:sym typeface="+mn-lt"/>
              </a:rPr>
              <a:t>OFDM</a:t>
            </a:r>
            <a:endParaRPr lang="zh-CN" altLang="en-US" sz="1600">
              <a:solidFill>
                <a:schemeClr val="bg1"/>
              </a:solidFill>
              <a:latin typeface="+mn-lt"/>
              <a:ea typeface="+mn-ea"/>
              <a:cs typeface="+mn-ea"/>
              <a:sym typeface="+mn-lt"/>
            </a:endParaRPr>
          </a:p>
        </p:txBody>
      </p:sp>
      <p:sp>
        <p:nvSpPr>
          <p:cNvPr id="16429" name="矩形 3"/>
          <p:cNvSpPr>
            <a:spLocks noChangeArrowheads="1"/>
          </p:cNvSpPr>
          <p:nvPr/>
        </p:nvSpPr>
        <p:spPr bwMode="auto">
          <a:xfrm>
            <a:off x="5980116" y="895351"/>
            <a:ext cx="10743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lang="zh-CN" altLang="en-US" sz="1600">
                <a:latin typeface="+mn-lt"/>
                <a:ea typeface="+mn-ea"/>
                <a:cs typeface="+mn-ea"/>
                <a:sym typeface="+mn-lt"/>
              </a:rPr>
              <a:t>马丁</a:t>
            </a:r>
            <a:r>
              <a:rPr lang="en-US" altLang="zh-CN" sz="1600">
                <a:latin typeface="+mn-lt"/>
                <a:ea typeface="+mn-ea"/>
                <a:cs typeface="+mn-ea"/>
                <a:sym typeface="+mn-lt"/>
              </a:rPr>
              <a:t>·</a:t>
            </a:r>
            <a:r>
              <a:rPr lang="zh-CN" altLang="en-US" sz="1600">
                <a:latin typeface="+mn-lt"/>
                <a:ea typeface="+mn-ea"/>
                <a:cs typeface="+mn-ea"/>
                <a:sym typeface="+mn-lt"/>
              </a:rPr>
              <a:t>库帕</a:t>
            </a:r>
          </a:p>
        </p:txBody>
      </p:sp>
      <p:pic>
        <p:nvPicPr>
          <p:cNvPr id="16430" name="Picture 55" descr="c:\documents and settings\administrator\application data\360se6\User Data\temp\0d338744ebf81a4c3ade38c3d72a6059242da6c8.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58026" y="3"/>
            <a:ext cx="20955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1" name="矩形 4"/>
          <p:cNvSpPr>
            <a:spLocks noChangeArrowheads="1"/>
          </p:cNvSpPr>
          <p:nvPr/>
        </p:nvSpPr>
        <p:spPr bwMode="auto">
          <a:xfrm>
            <a:off x="4767" y="1676402"/>
            <a:ext cx="5950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lang="zh-CN" altLang="en-US" sz="1600">
                <a:latin typeface="+mn-lt"/>
                <a:ea typeface="+mn-ea"/>
                <a:cs typeface="+mn-ea"/>
                <a:sym typeface="+mn-lt"/>
              </a:rPr>
              <a:t>贝尔</a:t>
            </a:r>
          </a:p>
        </p:txBody>
      </p:sp>
      <p:sp>
        <p:nvSpPr>
          <p:cNvPr id="16432" name="矩形 5"/>
          <p:cNvSpPr>
            <a:spLocks noChangeArrowheads="1"/>
          </p:cNvSpPr>
          <p:nvPr/>
        </p:nvSpPr>
        <p:spPr bwMode="auto">
          <a:xfrm>
            <a:off x="2940051" y="781051"/>
            <a:ext cx="14847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lang="zh-CN" altLang="en-US" sz="1600">
                <a:latin typeface="+mn-lt"/>
                <a:ea typeface="+mn-ea"/>
                <a:cs typeface="+mn-ea"/>
                <a:sym typeface="+mn-lt"/>
              </a:rPr>
              <a:t>安东尼奥</a:t>
            </a:r>
            <a:r>
              <a:rPr lang="en-US" altLang="zh-CN" sz="1600">
                <a:latin typeface="+mn-lt"/>
                <a:ea typeface="+mn-ea"/>
                <a:cs typeface="+mn-ea"/>
                <a:sym typeface="+mn-lt"/>
              </a:rPr>
              <a:t>·</a:t>
            </a:r>
            <a:r>
              <a:rPr lang="zh-CN" altLang="en-US" sz="1600">
                <a:latin typeface="+mn-lt"/>
                <a:ea typeface="+mn-ea"/>
                <a:cs typeface="+mn-ea"/>
                <a:sym typeface="+mn-lt"/>
              </a:rPr>
              <a:t>穆齐</a:t>
            </a:r>
          </a:p>
        </p:txBody>
      </p:sp>
      <p:pic>
        <p:nvPicPr>
          <p:cNvPr id="16433" name="Picture 57" descr="c:\documents and settings\administrator\application data\360se6\User Data\temp\024f78f0f736afc3b49c2146b319ebc4b745120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4492" y="1143004"/>
            <a:ext cx="11144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34" name="Picture 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35766" y="5467351"/>
            <a:ext cx="5810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234951" y="476672"/>
            <a:ext cx="845820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50000"/>
              </a:lnSpc>
              <a:spcBef>
                <a:spcPct val="50000"/>
              </a:spcBef>
              <a:buClrTx/>
              <a:buSzTx/>
              <a:buFontTx/>
              <a:buNone/>
            </a:pPr>
            <a:r>
              <a:rPr kumimoji="1" lang="en-US" altLang="zh-CN" b="1" dirty="0">
                <a:latin typeface="+mn-lt"/>
                <a:ea typeface="+mn-ea"/>
                <a:cs typeface="+mn-ea"/>
                <a:sym typeface="+mn-lt"/>
              </a:rPr>
              <a:t>        2</a:t>
            </a:r>
            <a:r>
              <a:rPr kumimoji="1" lang="zh-CN" altLang="en-US" b="1" dirty="0">
                <a:latin typeface="+mn-lt"/>
                <a:ea typeface="+mn-ea"/>
                <a:cs typeface="+mn-ea"/>
                <a:sym typeface="+mn-lt"/>
              </a:rPr>
              <a:t>．</a:t>
            </a:r>
            <a:r>
              <a:rPr kumimoji="1" lang="en-US" altLang="zh-CN" b="1" dirty="0">
                <a:latin typeface="+mn-lt"/>
                <a:ea typeface="+mn-ea"/>
                <a:cs typeface="+mn-ea"/>
                <a:sym typeface="+mn-lt"/>
              </a:rPr>
              <a:t>Rake</a:t>
            </a:r>
            <a:r>
              <a:rPr kumimoji="1" lang="zh-CN" altLang="en-US" b="1" dirty="0">
                <a:latin typeface="+mn-lt"/>
                <a:ea typeface="+mn-ea"/>
                <a:cs typeface="+mn-ea"/>
                <a:sym typeface="+mn-lt"/>
              </a:rPr>
              <a:t>接收技术</a:t>
            </a:r>
          </a:p>
          <a:p>
            <a:pPr eaLnBrk="1" hangingPunct="1">
              <a:lnSpc>
                <a:spcPct val="150000"/>
              </a:lnSpc>
              <a:spcBef>
                <a:spcPct val="50000"/>
              </a:spcBef>
              <a:buClrTx/>
              <a:buSzTx/>
              <a:buFontTx/>
              <a:buNone/>
            </a:pPr>
            <a:r>
              <a:rPr kumimoji="1" lang="zh-CN" altLang="en-US" b="1" dirty="0">
                <a:latin typeface="+mn-lt"/>
                <a:ea typeface="+mn-ea"/>
                <a:cs typeface="+mn-ea"/>
                <a:sym typeface="+mn-lt"/>
              </a:rPr>
              <a:t>        移动通信信道是一种多径衰落信道，</a:t>
            </a:r>
            <a:r>
              <a:rPr kumimoji="1" lang="en-US" altLang="zh-CN" b="1" dirty="0">
                <a:latin typeface="+mn-lt"/>
                <a:ea typeface="+mn-ea"/>
                <a:cs typeface="+mn-ea"/>
                <a:sym typeface="+mn-lt"/>
              </a:rPr>
              <a:t>Rake</a:t>
            </a:r>
            <a:r>
              <a:rPr kumimoji="1" lang="zh-CN" altLang="en-US" b="1" dirty="0">
                <a:latin typeface="+mn-lt"/>
                <a:ea typeface="+mn-ea"/>
                <a:cs typeface="+mn-ea"/>
                <a:sym typeface="+mn-lt"/>
              </a:rPr>
              <a:t>接收技术就是分别接收每一路的信号进行解调，然后叠加输出达到增强接收效果的目的。</a:t>
            </a:r>
          </a:p>
        </p:txBody>
      </p:sp>
      <p:sp>
        <p:nvSpPr>
          <p:cNvPr id="154627" name="Text Box 3"/>
          <p:cNvSpPr txBox="1">
            <a:spLocks noChangeArrowheads="1"/>
          </p:cNvSpPr>
          <p:nvPr/>
        </p:nvSpPr>
        <p:spPr bwMode="auto">
          <a:xfrm>
            <a:off x="539552" y="3140969"/>
            <a:ext cx="7848799"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0"/>
              </a:spcBef>
              <a:buClrTx/>
              <a:buSzTx/>
              <a:buFontTx/>
              <a:buNone/>
            </a:pPr>
            <a:r>
              <a:rPr kumimoji="1" lang="zh-CN" altLang="en-US" sz="2000" b="1" dirty="0">
                <a:latin typeface="+mn-lt"/>
                <a:ea typeface="+mn-ea"/>
                <a:cs typeface="+mn-ea"/>
                <a:sym typeface="+mn-lt"/>
              </a:rPr>
              <a:t>　　</a:t>
            </a:r>
            <a:r>
              <a:rPr kumimoji="1" lang="en-US" altLang="zh-CN" sz="2000" b="1" dirty="0">
                <a:latin typeface="+mn-lt"/>
                <a:ea typeface="+mn-ea"/>
                <a:cs typeface="+mn-ea"/>
                <a:sym typeface="+mn-lt"/>
              </a:rPr>
              <a:t>Rake</a:t>
            </a:r>
            <a:r>
              <a:rPr kumimoji="1" lang="zh-CN" altLang="en-US" sz="2000" b="1" dirty="0">
                <a:latin typeface="+mn-lt"/>
                <a:ea typeface="+mn-ea"/>
                <a:cs typeface="+mn-ea"/>
                <a:sym typeface="+mn-lt"/>
              </a:rPr>
              <a:t>接收技术是一种路径分集技术。 </a:t>
            </a:r>
          </a:p>
          <a:p>
            <a:pPr eaLnBrk="1" hangingPunct="1">
              <a:spcBef>
                <a:spcPct val="0"/>
              </a:spcBef>
              <a:buClrTx/>
              <a:buSzTx/>
              <a:buFontTx/>
              <a:buNone/>
            </a:pPr>
            <a:r>
              <a:rPr kumimoji="1" lang="zh-CN" altLang="en-US" sz="2000" b="1" dirty="0">
                <a:latin typeface="+mn-lt"/>
                <a:ea typeface="+mn-ea"/>
                <a:cs typeface="+mn-ea"/>
                <a:sym typeface="+mn-lt"/>
              </a:rPr>
              <a:t>　　分集技术是研究如何充分利用传输中的多径信号能量，以改善传输的可靠性。 </a:t>
            </a:r>
          </a:p>
          <a:p>
            <a:pPr eaLnBrk="1" hangingPunct="1">
              <a:spcBef>
                <a:spcPct val="0"/>
              </a:spcBef>
              <a:buClrTx/>
              <a:buSzTx/>
              <a:buFontTx/>
              <a:buNone/>
            </a:pPr>
            <a:r>
              <a:rPr kumimoji="1" lang="zh-CN" altLang="en-US" sz="2000" b="1" dirty="0">
                <a:latin typeface="+mn-lt"/>
                <a:ea typeface="+mn-ea"/>
                <a:cs typeface="+mn-ea"/>
                <a:sym typeface="+mn-lt"/>
              </a:rPr>
              <a:t>　　</a:t>
            </a:r>
            <a:r>
              <a:rPr kumimoji="1" lang="en-US" altLang="zh-CN" sz="2000" b="1" dirty="0">
                <a:latin typeface="+mn-lt"/>
                <a:ea typeface="+mn-ea"/>
                <a:cs typeface="+mn-ea"/>
                <a:sym typeface="+mn-lt"/>
              </a:rPr>
              <a:t>Rake</a:t>
            </a:r>
            <a:r>
              <a:rPr kumimoji="1" lang="zh-CN" altLang="en-US" sz="2000" b="1" dirty="0">
                <a:latin typeface="+mn-lt"/>
                <a:ea typeface="+mn-ea"/>
                <a:cs typeface="+mn-ea"/>
                <a:sym typeface="+mn-lt"/>
              </a:rPr>
              <a:t>的基本原理：发射机发出的扩频信号，在传输过程中收到不同建筑物，山岗等各种障碍物的反射和折射，到达接受机时每个波束具有不同的延迟，形成多径信号。如果不同的路径信号的延迟超过一个伪码的码片时延，则在接收端可将不同的波束区别开来。将这些不同的波束分别经过不同的延迟线，对齐后合并在一起，把原来的干扰信号变成有用信号。 </a:t>
            </a:r>
          </a:p>
          <a:p>
            <a:pPr eaLnBrk="1" hangingPunct="1">
              <a:spcBef>
                <a:spcPct val="0"/>
              </a:spcBef>
              <a:buClrTx/>
              <a:buSzTx/>
              <a:buFontTx/>
              <a:buNone/>
            </a:pPr>
            <a:r>
              <a:rPr kumimoji="1" lang="zh-CN" altLang="en-US" sz="2000" b="1" dirty="0">
                <a:latin typeface="+mn-lt"/>
                <a:ea typeface="+mn-ea"/>
                <a:cs typeface="+mn-ea"/>
                <a:sym typeface="+mn-lt"/>
              </a:rPr>
              <a:t>　　</a:t>
            </a:r>
          </a:p>
        </p:txBody>
      </p:sp>
    </p:spTree>
  </p:cSld>
  <p:clrMapOvr>
    <a:masterClrMapping/>
  </p:clrMapOvr>
  <p:transition>
    <p:zoom dir="in"/>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250825" y="549278"/>
            <a:ext cx="8610600" cy="500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20000"/>
              </a:lnSpc>
              <a:spcBef>
                <a:spcPct val="50000"/>
              </a:spcBef>
              <a:buClrTx/>
              <a:buSzTx/>
              <a:buFontTx/>
              <a:buNone/>
            </a:pPr>
            <a:r>
              <a:rPr kumimoji="1" lang="en-US" altLang="zh-CN" b="1">
                <a:latin typeface="+mn-lt"/>
                <a:ea typeface="+mn-ea"/>
                <a:cs typeface="+mn-ea"/>
                <a:sym typeface="+mn-lt"/>
              </a:rPr>
              <a:t>         3</a:t>
            </a:r>
            <a:r>
              <a:rPr kumimoji="1" lang="zh-CN" altLang="en-US" b="1">
                <a:latin typeface="+mn-lt"/>
                <a:ea typeface="+mn-ea"/>
                <a:cs typeface="+mn-ea"/>
                <a:sym typeface="+mn-lt"/>
              </a:rPr>
              <a:t>．功率控制</a:t>
            </a:r>
          </a:p>
          <a:p>
            <a:pPr eaLnBrk="1" hangingPunct="1">
              <a:lnSpc>
                <a:spcPct val="120000"/>
              </a:lnSpc>
              <a:spcBef>
                <a:spcPct val="50000"/>
              </a:spcBef>
              <a:buClrTx/>
              <a:buSzTx/>
              <a:buFontTx/>
              <a:buNone/>
            </a:pPr>
            <a:r>
              <a:rPr kumimoji="1" lang="zh-CN" altLang="en-US" b="1">
                <a:latin typeface="+mn-lt"/>
                <a:ea typeface="+mn-ea"/>
                <a:cs typeface="+mn-ea"/>
                <a:sym typeface="+mn-lt"/>
              </a:rPr>
              <a:t>        功率控制技术是</a:t>
            </a:r>
            <a:r>
              <a:rPr kumimoji="1" lang="en-US" altLang="zh-CN" b="1">
                <a:latin typeface="+mn-lt"/>
                <a:ea typeface="+mn-ea"/>
                <a:cs typeface="+mn-ea"/>
                <a:sym typeface="+mn-lt"/>
              </a:rPr>
              <a:t>CDMA</a:t>
            </a:r>
            <a:r>
              <a:rPr kumimoji="1" lang="zh-CN" altLang="en-US" b="1">
                <a:latin typeface="+mn-lt"/>
                <a:ea typeface="+mn-ea"/>
                <a:cs typeface="+mn-ea"/>
                <a:sym typeface="+mn-lt"/>
              </a:rPr>
              <a:t>系统的核心技术。</a:t>
            </a:r>
            <a:r>
              <a:rPr kumimoji="1" lang="en-US" altLang="zh-CN" b="1">
                <a:latin typeface="+mn-lt"/>
                <a:ea typeface="+mn-ea"/>
                <a:cs typeface="+mn-ea"/>
                <a:sym typeface="+mn-lt"/>
              </a:rPr>
              <a:t>CDMA</a:t>
            </a:r>
            <a:r>
              <a:rPr kumimoji="1" lang="zh-CN" altLang="en-US" b="1">
                <a:latin typeface="+mn-lt"/>
                <a:ea typeface="+mn-ea"/>
                <a:cs typeface="+mn-ea"/>
                <a:sym typeface="+mn-lt"/>
              </a:rPr>
              <a:t>系统是一个自扰系统，所有移动用户都占用相同带宽和频率，“远近效用”问题特别突出。</a:t>
            </a:r>
            <a:r>
              <a:rPr kumimoji="1" lang="en-US" altLang="zh-CN" b="1">
                <a:latin typeface="+mn-lt"/>
                <a:ea typeface="+mn-ea"/>
                <a:cs typeface="+mn-ea"/>
                <a:sym typeface="+mn-lt"/>
              </a:rPr>
              <a:t>CDMA</a:t>
            </a:r>
            <a:r>
              <a:rPr kumimoji="1" lang="zh-CN" altLang="en-US" b="1">
                <a:latin typeface="+mn-lt"/>
                <a:ea typeface="+mn-ea"/>
                <a:cs typeface="+mn-ea"/>
                <a:sym typeface="+mn-lt"/>
              </a:rPr>
              <a:t>功率控制的目的就是克服“远近效用”，使系统既能维持高质量通信，又不对其他用户产生干扰。</a:t>
            </a:r>
          </a:p>
          <a:p>
            <a:pPr eaLnBrk="1" hangingPunct="1">
              <a:lnSpc>
                <a:spcPct val="120000"/>
              </a:lnSpc>
              <a:spcBef>
                <a:spcPct val="50000"/>
              </a:spcBef>
              <a:buClrTx/>
              <a:buSzTx/>
              <a:buFontTx/>
              <a:buChar char="•"/>
            </a:pPr>
            <a:r>
              <a:rPr kumimoji="1" lang="zh-CN" altLang="en-US" b="1">
                <a:latin typeface="+mn-lt"/>
                <a:ea typeface="+mn-ea"/>
                <a:cs typeface="+mn-ea"/>
                <a:sym typeface="+mn-lt"/>
              </a:rPr>
              <a:t>正向功率控制</a:t>
            </a:r>
          </a:p>
          <a:p>
            <a:pPr eaLnBrk="1" hangingPunct="1">
              <a:lnSpc>
                <a:spcPct val="120000"/>
              </a:lnSpc>
              <a:spcBef>
                <a:spcPct val="50000"/>
              </a:spcBef>
              <a:buClrTx/>
              <a:buSzTx/>
              <a:buFontTx/>
              <a:buChar char="•"/>
            </a:pPr>
            <a:r>
              <a:rPr kumimoji="1" lang="zh-CN" altLang="en-US" b="1">
                <a:latin typeface="+mn-lt"/>
                <a:ea typeface="+mn-ea"/>
                <a:cs typeface="+mn-ea"/>
                <a:sym typeface="+mn-lt"/>
              </a:rPr>
              <a:t>反向功率控制</a:t>
            </a:r>
          </a:p>
          <a:p>
            <a:pPr lvl="1" eaLnBrk="1" hangingPunct="1">
              <a:lnSpc>
                <a:spcPct val="120000"/>
              </a:lnSpc>
              <a:spcBef>
                <a:spcPct val="50000"/>
              </a:spcBef>
              <a:buClrTx/>
              <a:buSzTx/>
              <a:buFontTx/>
              <a:buChar char="•"/>
            </a:pPr>
            <a:r>
              <a:rPr kumimoji="1" lang="zh-CN" altLang="en-US" sz="2400" b="1">
                <a:latin typeface="+mn-lt"/>
                <a:ea typeface="+mn-ea"/>
                <a:cs typeface="+mn-ea"/>
                <a:sym typeface="+mn-lt"/>
              </a:rPr>
              <a:t>仅有移动台参与的开环功率控制</a:t>
            </a:r>
          </a:p>
          <a:p>
            <a:pPr lvl="1" eaLnBrk="1" hangingPunct="1">
              <a:lnSpc>
                <a:spcPct val="120000"/>
              </a:lnSpc>
              <a:spcBef>
                <a:spcPct val="50000"/>
              </a:spcBef>
              <a:buClrTx/>
              <a:buSzTx/>
              <a:buFontTx/>
              <a:buChar char="•"/>
            </a:pPr>
            <a:r>
              <a:rPr kumimoji="1" lang="zh-CN" altLang="en-US" sz="2400" b="1">
                <a:latin typeface="+mn-lt"/>
                <a:ea typeface="+mn-ea"/>
                <a:cs typeface="+mn-ea"/>
                <a:sym typeface="+mn-lt"/>
              </a:rPr>
              <a:t>移动台、基站同时参与的闭环功率控制。</a:t>
            </a:r>
          </a:p>
        </p:txBody>
      </p:sp>
      <p:sp>
        <p:nvSpPr>
          <p:cNvPr id="119811" name="Text Box 3"/>
          <p:cNvSpPr txBox="1">
            <a:spLocks noChangeArrowheads="1"/>
          </p:cNvSpPr>
          <p:nvPr/>
        </p:nvSpPr>
        <p:spPr bwMode="auto">
          <a:xfrm>
            <a:off x="684217" y="5734051"/>
            <a:ext cx="77041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spcBef>
                <a:spcPct val="50000"/>
              </a:spcBef>
              <a:buClrTx/>
              <a:buSzTx/>
              <a:buFontTx/>
              <a:buNone/>
            </a:pPr>
            <a:r>
              <a:rPr kumimoji="1" lang="zh-CN" altLang="en-US" sz="2000" b="1">
                <a:latin typeface="+mn-lt"/>
                <a:ea typeface="+mn-ea"/>
                <a:cs typeface="+mn-ea"/>
                <a:sym typeface="+mn-lt"/>
              </a:rPr>
              <a:t>所谓远近效应，就是指当</a:t>
            </a:r>
            <a:r>
              <a:rPr kumimoji="1" lang="zh-CN" altLang="en-US" sz="2000" b="1">
                <a:latin typeface="+mn-lt"/>
                <a:ea typeface="+mn-ea"/>
                <a:cs typeface="+mn-ea"/>
                <a:sym typeface="+mn-lt"/>
                <a:hlinkClick r:id="rId3"/>
              </a:rPr>
              <a:t>基站</a:t>
            </a:r>
            <a:r>
              <a:rPr kumimoji="1" lang="zh-CN" altLang="en-US" sz="2000" b="1">
                <a:latin typeface="+mn-lt"/>
                <a:ea typeface="+mn-ea"/>
                <a:cs typeface="+mn-ea"/>
                <a:sym typeface="+mn-lt"/>
              </a:rPr>
              <a:t>同时接收两个距离不同的</a:t>
            </a:r>
            <a:r>
              <a:rPr kumimoji="1" lang="zh-CN" altLang="en-US" sz="2000" b="1">
                <a:latin typeface="+mn-lt"/>
                <a:ea typeface="+mn-ea"/>
                <a:cs typeface="+mn-ea"/>
                <a:sym typeface="+mn-lt"/>
                <a:hlinkClick r:id="rId4"/>
              </a:rPr>
              <a:t>移动台</a:t>
            </a:r>
            <a:r>
              <a:rPr kumimoji="1" lang="zh-CN" altLang="en-US" sz="2000" b="1">
                <a:latin typeface="+mn-lt"/>
                <a:ea typeface="+mn-ea"/>
                <a:cs typeface="+mn-ea"/>
                <a:sym typeface="+mn-lt"/>
              </a:rPr>
              <a:t>发来的信号时，由于两个移动台功率相同，则距离基站近的移动台将对另一移动台信号产生严重的干扰。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 calcmode="lin" valueType="num">
                                      <p:cBhvr additive="base">
                                        <p:cTn id="7" dur="500" fill="hold"/>
                                        <p:tgtEl>
                                          <p:spTgt spid="119811"/>
                                        </p:tgtEl>
                                        <p:attrNameLst>
                                          <p:attrName>ppt_x</p:attrName>
                                        </p:attrNameLst>
                                      </p:cBhvr>
                                      <p:tavLst>
                                        <p:tav tm="0">
                                          <p:val>
                                            <p:strVal val="#ppt_x"/>
                                          </p:val>
                                        </p:tav>
                                        <p:tav tm="100000">
                                          <p:val>
                                            <p:strVal val="#ppt_x"/>
                                          </p:val>
                                        </p:tav>
                                      </p:tavLst>
                                    </p:anim>
                                    <p:anim calcmode="lin" valueType="num">
                                      <p:cBhvr additive="base">
                                        <p:cTn id="8" dur="500" fill="hold"/>
                                        <p:tgtEl>
                                          <p:spTgt spid="1198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152400" y="609602"/>
            <a:ext cx="8839200" cy="630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20000"/>
              </a:lnSpc>
              <a:spcBef>
                <a:spcPct val="50000"/>
              </a:spcBef>
              <a:buClrTx/>
              <a:buSzTx/>
              <a:buFontTx/>
              <a:buNone/>
            </a:pPr>
            <a:r>
              <a:rPr kumimoji="1" lang="en-US" altLang="zh-CN" b="1" dirty="0">
                <a:latin typeface="+mn-lt"/>
                <a:ea typeface="+mn-ea"/>
                <a:cs typeface="+mn-ea"/>
                <a:sym typeface="+mn-lt"/>
              </a:rPr>
              <a:t>       1) </a:t>
            </a:r>
            <a:r>
              <a:rPr kumimoji="1" lang="zh-CN" altLang="en-US" b="1" dirty="0">
                <a:latin typeface="+mn-lt"/>
                <a:ea typeface="+mn-ea"/>
                <a:cs typeface="+mn-ea"/>
                <a:sym typeface="+mn-lt"/>
              </a:rPr>
              <a:t>反向开环功率控制</a:t>
            </a:r>
          </a:p>
          <a:p>
            <a:pPr eaLnBrk="1" hangingPunct="1">
              <a:lnSpc>
                <a:spcPct val="120000"/>
              </a:lnSpc>
              <a:spcBef>
                <a:spcPct val="50000"/>
              </a:spcBef>
              <a:buClrTx/>
              <a:buSzTx/>
              <a:buFontTx/>
              <a:buNone/>
            </a:pPr>
            <a:r>
              <a:rPr kumimoji="1" lang="zh-CN" altLang="en-US" b="1" dirty="0">
                <a:latin typeface="+mn-lt"/>
                <a:ea typeface="+mn-ea"/>
                <a:cs typeface="+mn-ea"/>
                <a:sym typeface="+mn-lt"/>
              </a:rPr>
              <a:t>      小区中的移动台接收并测量基站发来的导频信号，根据接收的导频信号的强弱估计正确的路径传输损耗，并根据这种估计来调节移动台的反向发射功率。若接收信号很强，表明移动台距离基站很近，移动台就降低其发射功率，否则就增强其发射功率。小区中所有的移动台都有同样的过程，因此，所有移动台发出的信号在到达基站时都有相同的功率。</a:t>
            </a:r>
          </a:p>
          <a:p>
            <a:pPr eaLnBrk="1" hangingPunct="1">
              <a:lnSpc>
                <a:spcPct val="120000"/>
              </a:lnSpc>
              <a:spcBef>
                <a:spcPct val="50000"/>
              </a:spcBef>
              <a:buClrTx/>
              <a:buSzTx/>
              <a:buFontTx/>
              <a:buNone/>
            </a:pPr>
            <a:r>
              <a:rPr kumimoji="1" lang="zh-CN" altLang="en-US" b="1" dirty="0">
                <a:latin typeface="+mn-lt"/>
                <a:ea typeface="+mn-ea"/>
                <a:cs typeface="+mn-ea"/>
                <a:sym typeface="+mn-lt"/>
              </a:rPr>
              <a:t>开环功率控制有一个很大的动态范围，根据</a:t>
            </a:r>
            <a:r>
              <a:rPr kumimoji="1" lang="en-US" altLang="zh-CN" b="1" dirty="0">
                <a:latin typeface="+mn-lt"/>
                <a:ea typeface="+mn-ea"/>
                <a:cs typeface="+mn-ea"/>
                <a:sym typeface="+mn-lt"/>
              </a:rPr>
              <a:t>IS-95</a:t>
            </a:r>
            <a:r>
              <a:rPr kumimoji="1" lang="zh-CN" altLang="en-US" b="1" dirty="0">
                <a:latin typeface="+mn-lt"/>
                <a:ea typeface="+mn-ea"/>
                <a:cs typeface="+mn-ea"/>
                <a:sym typeface="+mn-lt"/>
              </a:rPr>
              <a:t>标准，它要达到正负</a:t>
            </a:r>
            <a:r>
              <a:rPr kumimoji="1" lang="en-US" altLang="zh-CN" b="1" dirty="0">
                <a:latin typeface="+mn-lt"/>
                <a:ea typeface="+mn-ea"/>
                <a:cs typeface="+mn-ea"/>
                <a:sym typeface="+mn-lt"/>
              </a:rPr>
              <a:t>32 dB</a:t>
            </a:r>
            <a:r>
              <a:rPr kumimoji="1" lang="zh-CN" altLang="en-US" b="1" dirty="0">
                <a:latin typeface="+mn-lt"/>
                <a:ea typeface="+mn-ea"/>
                <a:cs typeface="+mn-ea"/>
                <a:sym typeface="+mn-lt"/>
              </a:rPr>
              <a:t>的动态范围。</a:t>
            </a:r>
          </a:p>
          <a:p>
            <a:pPr eaLnBrk="1" hangingPunct="1">
              <a:lnSpc>
                <a:spcPct val="120000"/>
              </a:lnSpc>
              <a:spcBef>
                <a:spcPct val="50000"/>
              </a:spcBef>
              <a:buClrTx/>
              <a:buSzTx/>
              <a:buFontTx/>
              <a:buNone/>
            </a:pPr>
            <a:r>
              <a:rPr kumimoji="1" lang="zh-CN" altLang="en-US" b="1" dirty="0">
                <a:latin typeface="+mn-lt"/>
                <a:ea typeface="+mn-ea"/>
                <a:cs typeface="+mn-ea"/>
                <a:sym typeface="+mn-lt"/>
              </a:rPr>
              <a:t>        反向开环功率控制方法简单、直接，控制速度快、节省开销。</a:t>
            </a:r>
          </a:p>
          <a:p>
            <a:pPr eaLnBrk="1" hangingPunct="1">
              <a:lnSpc>
                <a:spcPct val="120000"/>
              </a:lnSpc>
              <a:spcBef>
                <a:spcPct val="50000"/>
              </a:spcBef>
              <a:buClrTx/>
              <a:buSzTx/>
              <a:buFontTx/>
              <a:buNone/>
            </a:pPr>
            <a:r>
              <a:rPr kumimoji="1" lang="zh-CN" altLang="en-US" sz="2000" b="1" dirty="0">
                <a:latin typeface="+mn-lt"/>
                <a:ea typeface="+mn-ea"/>
                <a:cs typeface="+mn-ea"/>
                <a:sym typeface="+mn-lt"/>
              </a:rPr>
              <a:t>对于信号因多径传播而引起的瑞利衰落变化，反向开环功率控制的效果不好。因为</a:t>
            </a:r>
            <a:r>
              <a:rPr kumimoji="1" lang="zh-CN" altLang="en-US" sz="1800" b="1" dirty="0">
                <a:latin typeface="+mn-lt"/>
                <a:ea typeface="+mn-ea"/>
                <a:cs typeface="+mn-ea"/>
                <a:sym typeface="+mn-lt"/>
              </a:rPr>
              <a:t>上行信道和下行信道的传播特性成为相互独立的过程，因而不能认为移动台在前向信道上测得的衰落特性，就等于反向信道上的衰落特性。</a:t>
            </a:r>
          </a:p>
        </p:txBody>
      </p:sp>
    </p:spTree>
  </p:cSld>
  <p:clrMapOvr>
    <a:masterClrMapping/>
  </p:clrMapOvr>
  <p:transition>
    <p:zoom dir="in"/>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152400" y="674691"/>
            <a:ext cx="8915400" cy="356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20000"/>
              </a:lnSpc>
              <a:spcBef>
                <a:spcPct val="50000"/>
              </a:spcBef>
              <a:buClrTx/>
              <a:buSzTx/>
              <a:buFontTx/>
              <a:buNone/>
            </a:pPr>
            <a:r>
              <a:rPr kumimoji="1" lang="en-US" altLang="zh-CN" b="1">
                <a:latin typeface="+mn-lt"/>
                <a:ea typeface="+mn-ea"/>
                <a:cs typeface="+mn-ea"/>
                <a:sym typeface="+mn-lt"/>
              </a:rPr>
              <a:t>        2) </a:t>
            </a:r>
            <a:r>
              <a:rPr kumimoji="1" lang="zh-CN" altLang="en-US" b="1">
                <a:latin typeface="+mn-lt"/>
                <a:ea typeface="+mn-ea"/>
                <a:cs typeface="+mn-ea"/>
                <a:sym typeface="+mn-lt"/>
              </a:rPr>
              <a:t>反向闭环功率控制</a:t>
            </a:r>
          </a:p>
          <a:p>
            <a:pPr eaLnBrk="1" hangingPunct="1">
              <a:lnSpc>
                <a:spcPct val="120000"/>
              </a:lnSpc>
              <a:spcBef>
                <a:spcPct val="50000"/>
              </a:spcBef>
              <a:buClrTx/>
              <a:buSzTx/>
              <a:buFontTx/>
              <a:buNone/>
            </a:pPr>
            <a:r>
              <a:rPr kumimoji="1" lang="zh-CN" altLang="en-US" b="1">
                <a:latin typeface="+mn-lt"/>
                <a:ea typeface="+mn-ea"/>
                <a:cs typeface="+mn-ea"/>
                <a:sym typeface="+mn-lt"/>
              </a:rPr>
              <a:t>目标是使基站对移动台的开环功率估计迅速做出纠正，以使移动台保持最理想的发射功率。</a:t>
            </a:r>
          </a:p>
          <a:p>
            <a:pPr eaLnBrk="1" hangingPunct="1">
              <a:lnSpc>
                <a:spcPct val="120000"/>
              </a:lnSpc>
              <a:spcBef>
                <a:spcPct val="50000"/>
              </a:spcBef>
              <a:buClrTx/>
              <a:buSzTx/>
              <a:buFontTx/>
              <a:buNone/>
            </a:pPr>
            <a:r>
              <a:rPr kumimoji="1" lang="zh-CN" altLang="en-US" b="1">
                <a:latin typeface="+mn-lt"/>
                <a:ea typeface="+mn-ea"/>
                <a:cs typeface="+mn-ea"/>
                <a:sym typeface="+mn-lt"/>
              </a:rPr>
              <a:t>        由基站检测来自移动台的信号强度，并根据测得的结果，形成功率调整指令，通知移动台增加或减小其发射功率，移动台根据此调整指令来调节其发射功率。实现这种办法的条件是传输调整指令的速度要快，处理和执行调整指令的速度也要快。</a:t>
            </a:r>
          </a:p>
        </p:txBody>
      </p:sp>
    </p:spTree>
  </p:cSld>
  <p:clrMapOvr>
    <a:masterClrMapping/>
  </p:clrMapOvr>
  <p:transition>
    <p:zoom dir="in"/>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323528" y="548680"/>
            <a:ext cx="85344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50000"/>
              </a:lnSpc>
              <a:spcBef>
                <a:spcPct val="50000"/>
              </a:spcBef>
              <a:buClrTx/>
              <a:buSzTx/>
              <a:buFontTx/>
              <a:buNone/>
            </a:pPr>
            <a:r>
              <a:rPr kumimoji="1" lang="en-US" altLang="zh-CN" b="1" dirty="0">
                <a:latin typeface="+mn-lt"/>
                <a:ea typeface="+mn-ea"/>
                <a:cs typeface="+mn-ea"/>
                <a:sym typeface="+mn-lt"/>
              </a:rPr>
              <a:t>        3) </a:t>
            </a:r>
            <a:r>
              <a:rPr kumimoji="1" lang="zh-CN" altLang="en-US" b="1" dirty="0">
                <a:latin typeface="+mn-lt"/>
                <a:ea typeface="+mn-ea"/>
                <a:cs typeface="+mn-ea"/>
                <a:sym typeface="+mn-lt"/>
              </a:rPr>
              <a:t>正向功率控制</a:t>
            </a:r>
          </a:p>
          <a:p>
            <a:pPr eaLnBrk="1" hangingPunct="1">
              <a:lnSpc>
                <a:spcPct val="150000"/>
              </a:lnSpc>
              <a:spcBef>
                <a:spcPct val="50000"/>
              </a:spcBef>
              <a:buClrTx/>
              <a:buSzTx/>
              <a:buFontTx/>
              <a:buNone/>
            </a:pPr>
            <a:r>
              <a:rPr kumimoji="1" lang="zh-CN" altLang="en-US" b="1" dirty="0">
                <a:latin typeface="+mn-lt"/>
                <a:ea typeface="+mn-ea"/>
                <a:cs typeface="+mn-ea"/>
                <a:sym typeface="+mn-lt"/>
              </a:rPr>
              <a:t>        正向功率控制是指基站调整每个移动台的发射功率。</a:t>
            </a:r>
            <a:endParaRPr kumimoji="1" lang="en-US" altLang="zh-CN" b="1" dirty="0">
              <a:latin typeface="+mn-lt"/>
              <a:ea typeface="+mn-ea"/>
              <a:cs typeface="+mn-ea"/>
              <a:sym typeface="+mn-lt"/>
            </a:endParaRPr>
          </a:p>
          <a:p>
            <a:pPr eaLnBrk="1" hangingPunct="1">
              <a:lnSpc>
                <a:spcPct val="150000"/>
              </a:lnSpc>
              <a:spcBef>
                <a:spcPct val="50000"/>
              </a:spcBef>
              <a:buClrTx/>
              <a:buSzTx/>
              <a:buFontTx/>
              <a:buNone/>
            </a:pPr>
            <a:r>
              <a:rPr kumimoji="1" lang="zh-CN" altLang="en-US" b="1" dirty="0">
                <a:latin typeface="+mn-lt"/>
                <a:ea typeface="+mn-ea"/>
                <a:cs typeface="+mn-ea"/>
                <a:sym typeface="+mn-lt"/>
              </a:rPr>
              <a:t>其目的是对路径衰落小的移动台分派较小的前向链路功率，而对那些远离基站的和误码率高的移动台分派较大的前向链路功率，使任一移动台无论处于小区中的什么位置，收到基站发来的信号电平都恰好达到信干比所要求的门限值。</a:t>
            </a:r>
            <a:endParaRPr kumimoji="1" lang="en-US" altLang="zh-CN" b="1" dirty="0">
              <a:latin typeface="+mn-lt"/>
              <a:ea typeface="+mn-ea"/>
              <a:cs typeface="+mn-ea"/>
              <a:sym typeface="+mn-lt"/>
            </a:endParaRPr>
          </a:p>
          <a:p>
            <a:pPr eaLnBrk="1" hangingPunct="1">
              <a:lnSpc>
                <a:spcPct val="150000"/>
              </a:lnSpc>
              <a:spcBef>
                <a:spcPct val="50000"/>
              </a:spcBef>
              <a:buClrTx/>
              <a:buSzTx/>
              <a:buFontTx/>
              <a:buNone/>
            </a:pPr>
            <a:r>
              <a:rPr kumimoji="1" lang="zh-CN" altLang="en-US" b="1" dirty="0">
                <a:latin typeface="+mn-lt"/>
                <a:ea typeface="+mn-ea"/>
                <a:cs typeface="+mn-ea"/>
                <a:sym typeface="+mn-lt"/>
              </a:rPr>
              <a:t>在正向功率控制中，移动台监测基站送来的信号强度，并不断地比较信号电平和干扰电平的比值，如果小于预定门限，则给基站发出增加功率的请求。</a:t>
            </a:r>
          </a:p>
        </p:txBody>
      </p:sp>
    </p:spTree>
  </p:cSld>
  <p:clrMapOvr>
    <a:masterClrMapping/>
  </p:clrMapOvr>
  <p:transition>
    <p:zoom dir="in"/>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304800" y="685801"/>
            <a:ext cx="861060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宋体" charset="-122"/>
              </a:defRPr>
            </a:lvl1pPr>
            <a:lvl2pPr marL="742950" indent="-285750" eaLnBrk="0" hangingPunct="0">
              <a:defRPr sz="2400">
                <a:solidFill>
                  <a:schemeClr val="tx1"/>
                </a:solidFill>
                <a:latin typeface="Arial" charset="0"/>
                <a:ea typeface="宋体" charset="-122"/>
              </a:defRPr>
            </a:lvl2pPr>
            <a:lvl3pPr marL="1143000" indent="-228600" eaLnBrk="0" hangingPunct="0">
              <a:defRPr sz="2400">
                <a:solidFill>
                  <a:schemeClr val="tx1"/>
                </a:solidFill>
                <a:latin typeface="Arial" charset="0"/>
                <a:ea typeface="宋体" charset="-122"/>
              </a:defRPr>
            </a:lvl3pPr>
            <a:lvl4pPr marL="1600200" indent="-228600" eaLnBrk="0" hangingPunct="0">
              <a:defRPr sz="2400">
                <a:solidFill>
                  <a:schemeClr val="tx1"/>
                </a:solidFill>
                <a:latin typeface="Arial" charset="0"/>
                <a:ea typeface="宋体" charset="-122"/>
              </a:defRPr>
            </a:lvl4pPr>
            <a:lvl5pPr marL="2057400" indent="-228600" eaLnBrk="0" hangingPunct="0">
              <a:defRPr sz="2400">
                <a:solidFill>
                  <a:schemeClr val="tx1"/>
                </a:solidFill>
                <a:latin typeface="Arial" charset="0"/>
                <a:ea typeface="宋体" charset="-122"/>
              </a:defRPr>
            </a:lvl5pPr>
            <a:lvl6pPr marL="2514600" indent="-228600" eaLnBrk="0" fontAlgn="base" hangingPunct="0">
              <a:spcBef>
                <a:spcPct val="0"/>
              </a:spcBef>
              <a:spcAft>
                <a:spcPct val="0"/>
              </a:spcAft>
              <a:defRPr sz="2400">
                <a:solidFill>
                  <a:schemeClr val="tx1"/>
                </a:solidFill>
                <a:latin typeface="Arial" charset="0"/>
                <a:ea typeface="宋体" charset="-122"/>
              </a:defRPr>
            </a:lvl6pPr>
            <a:lvl7pPr marL="2971800" indent="-228600" eaLnBrk="0" fontAlgn="base" hangingPunct="0">
              <a:spcBef>
                <a:spcPct val="0"/>
              </a:spcBef>
              <a:spcAft>
                <a:spcPct val="0"/>
              </a:spcAft>
              <a:defRPr sz="2400">
                <a:solidFill>
                  <a:schemeClr val="tx1"/>
                </a:solidFill>
                <a:latin typeface="Arial" charset="0"/>
                <a:ea typeface="宋体" charset="-122"/>
              </a:defRPr>
            </a:lvl7pPr>
            <a:lvl8pPr marL="3429000" indent="-228600" eaLnBrk="0" fontAlgn="base" hangingPunct="0">
              <a:spcBef>
                <a:spcPct val="0"/>
              </a:spcBef>
              <a:spcAft>
                <a:spcPct val="0"/>
              </a:spcAft>
              <a:defRPr sz="2400">
                <a:solidFill>
                  <a:schemeClr val="tx1"/>
                </a:solidFill>
                <a:latin typeface="Arial" charset="0"/>
                <a:ea typeface="宋体" charset="-122"/>
              </a:defRPr>
            </a:lvl8pPr>
            <a:lvl9pPr marL="3886200" indent="-228600" eaLnBrk="0" fontAlgn="base" hangingPunct="0">
              <a:spcBef>
                <a:spcPct val="0"/>
              </a:spcBef>
              <a:spcAft>
                <a:spcPct val="0"/>
              </a:spcAft>
              <a:defRPr sz="2400">
                <a:solidFill>
                  <a:schemeClr val="tx1"/>
                </a:solidFill>
                <a:latin typeface="Arial" charset="0"/>
                <a:ea typeface="宋体" charset="-122"/>
              </a:defRPr>
            </a:lvl9pPr>
          </a:lstStyle>
          <a:p>
            <a:pPr eaLnBrk="1" hangingPunct="1">
              <a:lnSpc>
                <a:spcPct val="120000"/>
              </a:lnSpc>
              <a:spcBef>
                <a:spcPct val="50000"/>
              </a:spcBef>
              <a:defRPr/>
            </a:pPr>
            <a:r>
              <a:rPr kumimoji="1" lang="en-US" altLang="zh-CN" b="1" dirty="0">
                <a:latin typeface="+mn-lt"/>
                <a:ea typeface="+mn-ea"/>
                <a:cs typeface="+mn-ea"/>
                <a:sym typeface="+mn-lt"/>
              </a:rPr>
              <a:t>       4</a:t>
            </a:r>
            <a:r>
              <a:rPr kumimoji="1" lang="zh-CN" altLang="en-US" b="1" dirty="0">
                <a:latin typeface="+mn-lt"/>
                <a:ea typeface="+mn-ea"/>
                <a:cs typeface="+mn-ea"/>
                <a:sym typeface="+mn-lt"/>
              </a:rPr>
              <a:t>．软切换 </a:t>
            </a:r>
          </a:p>
          <a:p>
            <a:pPr eaLnBrk="1" hangingPunct="1">
              <a:lnSpc>
                <a:spcPct val="120000"/>
              </a:lnSpc>
              <a:spcBef>
                <a:spcPct val="50000"/>
              </a:spcBef>
              <a:defRPr/>
            </a:pPr>
            <a:r>
              <a:rPr kumimoji="1" lang="zh-CN" altLang="en-US" b="1" dirty="0">
                <a:latin typeface="+mn-lt"/>
                <a:ea typeface="+mn-ea"/>
                <a:cs typeface="+mn-ea"/>
                <a:sym typeface="+mn-lt"/>
              </a:rPr>
              <a:t>移动台在越区切换时的使用技术。</a:t>
            </a:r>
          </a:p>
          <a:p>
            <a:pPr eaLnBrk="1" hangingPunct="1">
              <a:lnSpc>
                <a:spcPct val="120000"/>
              </a:lnSpc>
              <a:spcBef>
                <a:spcPct val="50000"/>
              </a:spcBef>
              <a:defRPr/>
            </a:pPr>
            <a:r>
              <a:rPr kumimoji="1" lang="zh-CN" altLang="en-US" b="1" dirty="0">
                <a:latin typeface="+mn-lt"/>
                <a:ea typeface="+mn-ea"/>
                <a:cs typeface="+mn-ea"/>
                <a:sym typeface="+mn-lt"/>
              </a:rPr>
              <a:t>        </a:t>
            </a:r>
            <a:r>
              <a:rPr kumimoji="1" lang="en-US" altLang="zh-CN" b="1" dirty="0">
                <a:latin typeface="+mn-lt"/>
                <a:ea typeface="+mn-ea"/>
                <a:cs typeface="+mn-ea"/>
                <a:sym typeface="+mn-lt"/>
              </a:rPr>
              <a:t>1) </a:t>
            </a:r>
            <a:r>
              <a:rPr kumimoji="1" lang="zh-CN" altLang="en-US" b="1" dirty="0">
                <a:latin typeface="+mn-lt"/>
                <a:ea typeface="+mn-ea"/>
                <a:cs typeface="+mn-ea"/>
                <a:sym typeface="+mn-lt"/>
              </a:rPr>
              <a:t>软切换</a:t>
            </a:r>
          </a:p>
          <a:p>
            <a:pPr marL="342891" indent="-342891" eaLnBrk="1" hangingPunct="1">
              <a:lnSpc>
                <a:spcPct val="120000"/>
              </a:lnSpc>
              <a:spcBef>
                <a:spcPct val="50000"/>
              </a:spcBef>
              <a:buFont typeface="Arial" panose="020B0604020202020204" pitchFamily="34" charset="0"/>
              <a:buChar char="•"/>
              <a:defRPr/>
            </a:pPr>
            <a:r>
              <a:rPr kumimoji="1" lang="zh-CN" altLang="en-US" b="1" dirty="0">
                <a:latin typeface="+mn-lt"/>
                <a:ea typeface="+mn-ea"/>
                <a:cs typeface="+mn-ea"/>
                <a:sym typeface="+mn-lt"/>
              </a:rPr>
              <a:t>是</a:t>
            </a:r>
            <a:r>
              <a:rPr kumimoji="1" lang="en-US" altLang="zh-CN" b="1" dirty="0">
                <a:latin typeface="+mn-lt"/>
                <a:ea typeface="+mn-ea"/>
                <a:cs typeface="+mn-ea"/>
                <a:sym typeface="+mn-lt"/>
              </a:rPr>
              <a:t>CDMA</a:t>
            </a:r>
            <a:r>
              <a:rPr kumimoji="1" lang="zh-CN" altLang="en-US" b="1" dirty="0">
                <a:latin typeface="+mn-lt"/>
                <a:ea typeface="+mn-ea"/>
                <a:cs typeface="+mn-ea"/>
                <a:sym typeface="+mn-lt"/>
              </a:rPr>
              <a:t>系统中特有的。</a:t>
            </a:r>
            <a:endParaRPr kumimoji="1" lang="en-US" altLang="zh-CN" b="1" dirty="0">
              <a:latin typeface="+mn-lt"/>
              <a:ea typeface="+mn-ea"/>
              <a:cs typeface="+mn-ea"/>
              <a:sym typeface="+mn-lt"/>
            </a:endParaRPr>
          </a:p>
          <a:p>
            <a:pPr marL="342891" indent="-342891" eaLnBrk="1" hangingPunct="1">
              <a:lnSpc>
                <a:spcPct val="120000"/>
              </a:lnSpc>
              <a:spcBef>
                <a:spcPct val="50000"/>
              </a:spcBef>
              <a:buFont typeface="Arial" panose="020B0604020202020204" pitchFamily="34" charset="0"/>
              <a:buChar char="•"/>
              <a:defRPr/>
            </a:pPr>
            <a:r>
              <a:rPr kumimoji="1" lang="zh-CN" altLang="en-US" b="1" dirty="0">
                <a:latin typeface="+mn-lt"/>
                <a:ea typeface="+mn-ea"/>
                <a:cs typeface="+mn-ea"/>
                <a:sym typeface="+mn-lt"/>
              </a:rPr>
              <a:t>在软切换过程中，移动台与原基站和新基站都保持着通信链路，可同时与两个</a:t>
            </a:r>
            <a:r>
              <a:rPr kumimoji="1" lang="en-US" altLang="zh-CN" b="1" dirty="0">
                <a:latin typeface="+mn-lt"/>
                <a:ea typeface="+mn-ea"/>
                <a:cs typeface="+mn-ea"/>
                <a:sym typeface="+mn-lt"/>
              </a:rPr>
              <a:t>(</a:t>
            </a:r>
            <a:r>
              <a:rPr kumimoji="1" lang="zh-CN" altLang="en-US" b="1" dirty="0">
                <a:latin typeface="+mn-lt"/>
                <a:ea typeface="+mn-ea"/>
                <a:cs typeface="+mn-ea"/>
                <a:sym typeface="+mn-lt"/>
              </a:rPr>
              <a:t>或多个</a:t>
            </a:r>
            <a:r>
              <a:rPr kumimoji="1" lang="en-US" altLang="zh-CN" b="1" dirty="0">
                <a:latin typeface="+mn-lt"/>
                <a:ea typeface="+mn-ea"/>
                <a:cs typeface="+mn-ea"/>
                <a:sym typeface="+mn-lt"/>
              </a:rPr>
              <a:t>)</a:t>
            </a:r>
            <a:r>
              <a:rPr kumimoji="1" lang="zh-CN" altLang="en-US" b="1" dirty="0">
                <a:latin typeface="+mn-lt"/>
                <a:ea typeface="+mn-ea"/>
                <a:cs typeface="+mn-ea"/>
                <a:sym typeface="+mn-lt"/>
              </a:rPr>
              <a:t>基站通信。</a:t>
            </a:r>
            <a:endParaRPr kumimoji="1" lang="en-US" altLang="zh-CN" b="1" dirty="0">
              <a:latin typeface="+mn-lt"/>
              <a:ea typeface="+mn-ea"/>
              <a:cs typeface="+mn-ea"/>
              <a:sym typeface="+mn-lt"/>
            </a:endParaRPr>
          </a:p>
          <a:p>
            <a:pPr marL="342891" indent="-342891" eaLnBrk="1" hangingPunct="1">
              <a:lnSpc>
                <a:spcPct val="120000"/>
              </a:lnSpc>
              <a:spcBef>
                <a:spcPct val="50000"/>
              </a:spcBef>
              <a:buFont typeface="Arial" panose="020B0604020202020204" pitchFamily="34" charset="0"/>
              <a:buChar char="•"/>
              <a:defRPr/>
            </a:pPr>
            <a:r>
              <a:rPr kumimoji="1" lang="zh-CN" altLang="en-US" b="1" dirty="0">
                <a:latin typeface="+mn-lt"/>
                <a:ea typeface="+mn-ea"/>
                <a:cs typeface="+mn-ea"/>
                <a:sym typeface="+mn-lt"/>
              </a:rPr>
              <a:t>不需要进行频率的转换，而只有导频信道</a:t>
            </a:r>
            <a:r>
              <a:rPr kumimoji="1" lang="en-US" altLang="zh-CN" b="1" dirty="0">
                <a:latin typeface="+mn-lt"/>
                <a:ea typeface="+mn-ea"/>
                <a:cs typeface="+mn-ea"/>
                <a:sym typeface="+mn-lt"/>
              </a:rPr>
              <a:t>PN</a:t>
            </a:r>
            <a:r>
              <a:rPr kumimoji="1" lang="zh-CN" altLang="en-US" b="1" dirty="0">
                <a:latin typeface="+mn-lt"/>
                <a:ea typeface="+mn-ea"/>
                <a:cs typeface="+mn-ea"/>
                <a:sym typeface="+mn-lt"/>
              </a:rPr>
              <a:t>序列偏移的转换</a:t>
            </a:r>
            <a:endParaRPr kumimoji="1" lang="en-US" altLang="zh-CN" b="1" dirty="0">
              <a:latin typeface="+mn-lt"/>
              <a:ea typeface="+mn-ea"/>
              <a:cs typeface="+mn-ea"/>
              <a:sym typeface="+mn-lt"/>
            </a:endParaRPr>
          </a:p>
          <a:p>
            <a:pPr marL="342891" indent="-342891" eaLnBrk="1" hangingPunct="1">
              <a:lnSpc>
                <a:spcPct val="120000"/>
              </a:lnSpc>
              <a:spcBef>
                <a:spcPct val="50000"/>
              </a:spcBef>
              <a:buFont typeface="Arial" panose="020B0604020202020204" pitchFamily="34" charset="0"/>
              <a:buChar char="•"/>
              <a:defRPr/>
            </a:pPr>
            <a:r>
              <a:rPr kumimoji="1" lang="zh-CN" altLang="en-US" b="1" dirty="0">
                <a:latin typeface="+mn-lt"/>
                <a:ea typeface="+mn-ea"/>
                <a:cs typeface="+mn-ea"/>
                <a:sym typeface="+mn-lt"/>
              </a:rPr>
              <a:t>在两个基站覆盖区的交界处起到了业务信道的分集作用，可大大减少由于切换造成的通话中断，提高了通信质量。</a:t>
            </a:r>
            <a:endParaRPr kumimoji="1" lang="en-US" altLang="zh-CN" b="1" dirty="0">
              <a:latin typeface="+mn-lt"/>
              <a:ea typeface="+mn-ea"/>
              <a:cs typeface="+mn-ea"/>
              <a:sym typeface="+mn-lt"/>
            </a:endParaRPr>
          </a:p>
          <a:p>
            <a:pPr marL="342891" indent="-342891" eaLnBrk="1" hangingPunct="1">
              <a:lnSpc>
                <a:spcPct val="120000"/>
              </a:lnSpc>
              <a:spcBef>
                <a:spcPct val="50000"/>
              </a:spcBef>
              <a:buFont typeface="Arial" panose="020B0604020202020204" pitchFamily="34" charset="0"/>
              <a:buChar char="•"/>
              <a:defRPr/>
            </a:pPr>
            <a:r>
              <a:rPr kumimoji="1" lang="zh-CN" altLang="en-US" b="1" dirty="0">
                <a:latin typeface="+mn-lt"/>
                <a:ea typeface="+mn-ea"/>
                <a:cs typeface="+mn-ea"/>
                <a:sym typeface="+mn-lt"/>
              </a:rPr>
              <a:t>避免小区边界处的“乒乓效应”</a:t>
            </a:r>
            <a:r>
              <a:rPr kumimoji="1" lang="en-US" altLang="zh-CN" b="1" dirty="0">
                <a:latin typeface="+mn-lt"/>
                <a:ea typeface="+mn-ea"/>
                <a:cs typeface="+mn-ea"/>
                <a:sym typeface="+mn-lt"/>
              </a:rPr>
              <a:t>(</a:t>
            </a:r>
            <a:r>
              <a:rPr kumimoji="1" lang="zh-CN" altLang="en-US" b="1" dirty="0">
                <a:latin typeface="+mn-lt"/>
                <a:ea typeface="+mn-ea"/>
                <a:cs typeface="+mn-ea"/>
                <a:sym typeface="+mn-lt"/>
              </a:rPr>
              <a:t>在两个小区间来回切换</a:t>
            </a:r>
            <a:r>
              <a:rPr kumimoji="1" lang="en-US" altLang="zh-CN" b="1" dirty="0">
                <a:latin typeface="+mn-lt"/>
                <a:ea typeface="+mn-ea"/>
                <a:cs typeface="+mn-ea"/>
                <a:sym typeface="+mn-lt"/>
              </a:rPr>
              <a:t>)</a:t>
            </a:r>
            <a:r>
              <a:rPr kumimoji="1" lang="zh-CN" altLang="en-US" b="1" dirty="0">
                <a:latin typeface="+mn-lt"/>
                <a:ea typeface="+mn-ea"/>
                <a:cs typeface="+mn-ea"/>
                <a:sym typeface="+mn-lt"/>
              </a:rPr>
              <a:t>。</a:t>
            </a:r>
          </a:p>
        </p:txBody>
      </p:sp>
    </p:spTree>
  </p:cSld>
  <p:clrMapOvr>
    <a:masterClrMapping/>
  </p:clrMapOvr>
  <p:transition>
    <p:zoom dir="in"/>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228600" y="533403"/>
            <a:ext cx="8839200"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ea typeface="方正舒体" panose="02010601030101010101" pitchFamily="2" charset="-122"/>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ea typeface="方正舒体" panose="02010601030101010101" pitchFamily="2" charset="-122"/>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ea typeface="方正舒体" panose="02010601030101010101" pitchFamily="2" charset="-122"/>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ea typeface="方正舒体" panose="02010601030101010101" pitchFamily="2" charset="-122"/>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ea typeface="方正舒体" panose="02010601030101010101" pitchFamily="2" charset="-122"/>
              </a:defRPr>
            </a:lvl9pPr>
          </a:lstStyle>
          <a:p>
            <a:pPr eaLnBrk="1" hangingPunct="1">
              <a:lnSpc>
                <a:spcPct val="130000"/>
              </a:lnSpc>
              <a:spcBef>
                <a:spcPct val="50000"/>
              </a:spcBef>
              <a:buClrTx/>
              <a:buSzTx/>
              <a:buFontTx/>
              <a:buNone/>
            </a:pPr>
            <a:r>
              <a:rPr kumimoji="1" lang="en-US" altLang="zh-CN" b="1">
                <a:latin typeface="+mn-lt"/>
                <a:ea typeface="+mn-ea"/>
                <a:cs typeface="+mn-ea"/>
                <a:sym typeface="+mn-lt"/>
              </a:rPr>
              <a:t>        2) </a:t>
            </a:r>
            <a:r>
              <a:rPr kumimoji="1" lang="zh-CN" altLang="en-US" b="1">
                <a:latin typeface="+mn-lt"/>
                <a:ea typeface="+mn-ea"/>
                <a:cs typeface="+mn-ea"/>
                <a:sym typeface="+mn-lt"/>
              </a:rPr>
              <a:t>更软切换</a:t>
            </a:r>
          </a:p>
          <a:p>
            <a:pPr eaLnBrk="1" hangingPunct="1">
              <a:lnSpc>
                <a:spcPct val="130000"/>
              </a:lnSpc>
              <a:spcBef>
                <a:spcPct val="50000"/>
              </a:spcBef>
              <a:buClrTx/>
              <a:buSzTx/>
              <a:buFontTx/>
              <a:buNone/>
            </a:pPr>
            <a:r>
              <a:rPr kumimoji="1" lang="zh-CN" altLang="en-US" b="1">
                <a:latin typeface="+mn-lt"/>
                <a:ea typeface="+mn-ea"/>
                <a:cs typeface="+mn-ea"/>
                <a:sym typeface="+mn-lt"/>
              </a:rPr>
              <a:t>        是指在一个小区内的扇区之间的信道切换。因为这种切换只需通过小区基站便可完成，而不需通过移动业务交换中心的处理，故称之为更软切换。</a:t>
            </a:r>
          </a:p>
          <a:p>
            <a:pPr eaLnBrk="1" hangingPunct="1">
              <a:lnSpc>
                <a:spcPct val="130000"/>
              </a:lnSpc>
              <a:spcBef>
                <a:spcPct val="50000"/>
              </a:spcBef>
              <a:buClrTx/>
              <a:buSzTx/>
              <a:buFontTx/>
              <a:buNone/>
            </a:pPr>
            <a:r>
              <a:rPr kumimoji="1" lang="zh-CN" altLang="en-US" b="1">
                <a:latin typeface="+mn-lt"/>
                <a:ea typeface="+mn-ea"/>
                <a:cs typeface="+mn-ea"/>
                <a:sym typeface="+mn-lt"/>
              </a:rPr>
              <a:t>        </a:t>
            </a:r>
            <a:r>
              <a:rPr kumimoji="1" lang="en-US" altLang="zh-CN" b="1">
                <a:latin typeface="+mn-lt"/>
                <a:ea typeface="+mn-ea"/>
                <a:cs typeface="+mn-ea"/>
                <a:sym typeface="+mn-lt"/>
              </a:rPr>
              <a:t>3) </a:t>
            </a:r>
            <a:r>
              <a:rPr kumimoji="1" lang="zh-CN" altLang="en-US" b="1">
                <a:latin typeface="+mn-lt"/>
                <a:ea typeface="+mn-ea"/>
                <a:cs typeface="+mn-ea"/>
                <a:sym typeface="+mn-lt"/>
              </a:rPr>
              <a:t>硬切换</a:t>
            </a:r>
          </a:p>
          <a:p>
            <a:pPr eaLnBrk="1" hangingPunct="1">
              <a:lnSpc>
                <a:spcPct val="130000"/>
              </a:lnSpc>
              <a:spcBef>
                <a:spcPct val="50000"/>
              </a:spcBef>
              <a:buClrTx/>
              <a:buSzTx/>
              <a:buFontTx/>
              <a:buNone/>
            </a:pPr>
            <a:r>
              <a:rPr kumimoji="1" lang="zh-CN" altLang="en-US" b="1">
                <a:latin typeface="+mn-lt"/>
                <a:ea typeface="+mn-ea"/>
                <a:cs typeface="+mn-ea"/>
                <a:sym typeface="+mn-lt"/>
              </a:rPr>
              <a:t>        硬切换是指在载波频率不同的基站覆盖小区之间的信道切换。在</a:t>
            </a:r>
            <a:r>
              <a:rPr kumimoji="1" lang="en-US" altLang="zh-CN" b="1">
                <a:latin typeface="+mn-lt"/>
                <a:ea typeface="+mn-ea"/>
                <a:cs typeface="+mn-ea"/>
                <a:sym typeface="+mn-lt"/>
              </a:rPr>
              <a:t>CDMA</a:t>
            </a:r>
            <a:r>
              <a:rPr kumimoji="1" lang="zh-CN" altLang="en-US" b="1">
                <a:latin typeface="+mn-lt"/>
                <a:ea typeface="+mn-ea"/>
                <a:cs typeface="+mn-ea"/>
                <a:sym typeface="+mn-lt"/>
              </a:rPr>
              <a:t>系统中，一个小区中可以有多个载波频率。当进行切换的两个小区的频率不同时，就必须进行硬切换。既有载波频率的转换，又有导频信道</a:t>
            </a:r>
            <a:r>
              <a:rPr kumimoji="1" lang="en-US" altLang="zh-CN" b="1">
                <a:latin typeface="+mn-lt"/>
                <a:ea typeface="+mn-ea"/>
                <a:cs typeface="+mn-ea"/>
                <a:sym typeface="+mn-lt"/>
              </a:rPr>
              <a:t>PN</a:t>
            </a:r>
            <a:r>
              <a:rPr kumimoji="1" lang="zh-CN" altLang="en-US" b="1">
                <a:latin typeface="+mn-lt"/>
                <a:ea typeface="+mn-ea"/>
                <a:cs typeface="+mn-ea"/>
                <a:sym typeface="+mn-lt"/>
              </a:rPr>
              <a:t>序列偏移的转换。在切换过程中，移动用户与基站的通信链路有一个很短的中断时间。</a:t>
            </a:r>
          </a:p>
        </p:txBody>
      </p:sp>
    </p:spTree>
  </p:cSld>
  <p:clrMapOvr>
    <a:masterClrMapping/>
  </p:clrMapOvr>
  <p:transition>
    <p:zoom dir="in"/>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a:defRPr/>
            </a:pPr>
            <a:endParaRPr lang="zh-CN" altLang="zh-CN">
              <a:latin typeface="+mn-lt"/>
              <a:ea typeface="+mn-ea"/>
              <a:cs typeface="+mn-ea"/>
              <a:sym typeface="+mn-lt"/>
            </a:endParaRPr>
          </a:p>
        </p:txBody>
      </p:sp>
      <p:sp>
        <p:nvSpPr>
          <p:cNvPr id="166915" name="Rectangle 3"/>
          <p:cNvSpPr>
            <a:spLocks noGrp="1" noChangeArrowheads="1"/>
          </p:cNvSpPr>
          <p:nvPr>
            <p:ph idx="1"/>
          </p:nvPr>
        </p:nvSpPr>
        <p:spPr/>
        <p:txBody>
          <a:bodyPr/>
          <a:lstStyle/>
          <a:p>
            <a:pPr eaLnBrk="1" hangingPunct="1"/>
            <a:endParaRPr lang="zh-CN" altLang="zh-CN">
              <a:cs typeface="+mn-ea"/>
              <a:sym typeface="+mn-lt"/>
            </a:endParaRPr>
          </a:p>
        </p:txBody>
      </p:sp>
      <p:pic>
        <p:nvPicPr>
          <p:cNvPr id="166916" name="Picture 4" descr="013000001795991213422228023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125538"/>
            <a:ext cx="5194300" cy="532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7030768-7558-41B0-83A3-9F45D8D32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463264"/>
            <a:ext cx="4451760" cy="3208324"/>
          </a:xfrm>
          <a:prstGeom prst="rect">
            <a:avLst/>
          </a:prstGeom>
        </p:spPr>
      </p:pic>
      <p:sp>
        <p:nvSpPr>
          <p:cNvPr id="5" name="文本框 4">
            <a:extLst>
              <a:ext uri="{FF2B5EF4-FFF2-40B4-BE49-F238E27FC236}">
                <a16:creationId xmlns:a16="http://schemas.microsoft.com/office/drawing/2014/main" id="{66186802-17B1-49FF-9EDC-215081817E89}"/>
              </a:ext>
            </a:extLst>
          </p:cNvPr>
          <p:cNvSpPr txBox="1"/>
          <p:nvPr/>
        </p:nvSpPr>
        <p:spPr>
          <a:xfrm>
            <a:off x="1187624" y="2025714"/>
            <a:ext cx="5688632" cy="646331"/>
          </a:xfrm>
          <a:prstGeom prst="rect">
            <a:avLst/>
          </a:prstGeom>
          <a:noFill/>
        </p:spPr>
        <p:txBody>
          <a:bodyPr wrap="square" rtlCol="0">
            <a:spAutoFit/>
          </a:bodyPr>
          <a:lstStyle/>
          <a:p>
            <a:r>
              <a:rPr lang="zh-CN" altLang="en-US" sz="3600" dirty="0">
                <a:latin typeface="+mn-lt"/>
                <a:ea typeface="+mn-ea"/>
                <a:cs typeface="+mn-ea"/>
                <a:sym typeface="+mn-lt"/>
              </a:rPr>
              <a:t>那</a:t>
            </a:r>
            <a:r>
              <a:rPr lang="en-US" altLang="zh-CN" sz="3600" dirty="0">
                <a:latin typeface="+mn-lt"/>
                <a:ea typeface="+mn-ea"/>
                <a:cs typeface="+mn-ea"/>
                <a:sym typeface="+mn-lt"/>
              </a:rPr>
              <a:t>5G</a:t>
            </a:r>
            <a:r>
              <a:rPr lang="zh-CN" altLang="en-US" sz="3600" dirty="0">
                <a:latin typeface="+mn-lt"/>
                <a:ea typeface="+mn-ea"/>
                <a:cs typeface="+mn-ea"/>
                <a:sym typeface="+mn-lt"/>
              </a:rPr>
              <a:t>呢</a:t>
            </a:r>
            <a:r>
              <a:rPr lang="en-US" altLang="zh-CN" sz="3600" dirty="0">
                <a:latin typeface="+mn-lt"/>
                <a:ea typeface="+mn-ea"/>
                <a:cs typeface="+mn-ea"/>
                <a:sym typeface="+mn-lt"/>
              </a:rPr>
              <a:t>……</a:t>
            </a:r>
            <a:endParaRPr lang="zh-CN" altLang="en-US" sz="3600" dirty="0">
              <a:latin typeface="+mn-lt"/>
              <a:ea typeface="+mn-ea"/>
              <a:cs typeface="+mn-ea"/>
              <a:sym typeface="+mn-lt"/>
            </a:endParaRPr>
          </a:p>
        </p:txBody>
      </p:sp>
    </p:spTree>
    <p:extLst>
      <p:ext uri="{BB962C8B-B14F-4D97-AF65-F5344CB8AC3E}">
        <p14:creationId xmlns:p14="http://schemas.microsoft.com/office/powerpoint/2010/main" val="42553287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1"/>
          <p:cNvSpPr txBox="1"/>
          <p:nvPr/>
        </p:nvSpPr>
        <p:spPr bwMode="auto">
          <a:xfrm>
            <a:off x="1315198" y="623217"/>
            <a:ext cx="4635414"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685800" eaLnBrk="1" fontAlgn="auto" hangingPunct="1">
              <a:spcBef>
                <a:spcPts val="0"/>
              </a:spcBef>
              <a:spcAft>
                <a:spcPts val="0"/>
              </a:spcAft>
              <a:defRPr/>
            </a:pPr>
            <a:r>
              <a:rPr lang="zh-CN" altLang="en-US" sz="2100" b="1" kern="0" dirty="0">
                <a:solidFill>
                  <a:srgbClr val="0950A0"/>
                </a:solidFill>
                <a:latin typeface="+mn-lt"/>
                <a:ea typeface="+mn-ea"/>
                <a:cs typeface="+mn-ea"/>
                <a:sym typeface="+mn-lt"/>
              </a:rPr>
              <a:t>需求推动移动通信技术持续演进</a:t>
            </a:r>
          </a:p>
          <a:p>
            <a:pPr defTabSz="685800" eaLnBrk="1" fontAlgn="auto" hangingPunct="1">
              <a:spcBef>
                <a:spcPts val="0"/>
              </a:spcBef>
              <a:spcAft>
                <a:spcPts val="0"/>
              </a:spcAft>
              <a:defRPr/>
            </a:pPr>
            <a:endParaRPr lang="en-US" altLang="zh-CN" sz="2100" b="1" kern="0" dirty="0">
              <a:solidFill>
                <a:srgbClr val="0950A0"/>
              </a:solidFill>
              <a:latin typeface="+mn-lt"/>
              <a:ea typeface="+mn-ea"/>
              <a:cs typeface="+mn-ea"/>
              <a:sym typeface="+mn-lt"/>
            </a:endParaRPr>
          </a:p>
        </p:txBody>
      </p:sp>
      <p:sp>
        <p:nvSpPr>
          <p:cNvPr id="47" name="矩形 46"/>
          <p:cNvSpPr/>
          <p:nvPr/>
        </p:nvSpPr>
        <p:spPr>
          <a:xfrm>
            <a:off x="429567" y="1423301"/>
            <a:ext cx="8284866" cy="951543"/>
          </a:xfrm>
          <a:prstGeom prst="rect">
            <a:avLst/>
          </a:prstGeom>
        </p:spPr>
        <p:txBody>
          <a:bodyPr wrap="square">
            <a:spAutoFit/>
          </a:bodyPr>
          <a:lstStyle/>
          <a:p>
            <a:pPr marL="130969" indent="-130969">
              <a:spcBef>
                <a:spcPct val="20000"/>
              </a:spcBef>
              <a:spcAft>
                <a:spcPts val="300"/>
              </a:spcAft>
              <a:buBlip>
                <a:blip r:embed="rId3"/>
              </a:buBlip>
              <a:defRPr/>
            </a:pPr>
            <a:r>
              <a:rPr lang="zh-CN" altLang="en-US" sz="2000" b="1" kern="0" dirty="0">
                <a:solidFill>
                  <a:srgbClr val="000000"/>
                </a:solidFill>
                <a:latin typeface="+mn-lt"/>
                <a:ea typeface="+mn-ea"/>
                <a:cs typeface="+mn-ea"/>
                <a:sym typeface="+mn-lt"/>
              </a:rPr>
              <a:t>移动通信技术具有代际演进的规律</a:t>
            </a:r>
            <a:endParaRPr lang="en-US" altLang="zh-CN" sz="2000" b="1" kern="0" dirty="0">
              <a:solidFill>
                <a:srgbClr val="000000"/>
              </a:solidFill>
              <a:latin typeface="+mn-lt"/>
              <a:ea typeface="+mn-ea"/>
              <a:cs typeface="+mn-ea"/>
              <a:sym typeface="+mn-lt"/>
            </a:endParaRPr>
          </a:p>
          <a:p>
            <a:pPr marL="130969" indent="-130969">
              <a:lnSpc>
                <a:spcPts val="1950"/>
              </a:lnSpc>
              <a:defRPr/>
            </a:pPr>
            <a:r>
              <a:rPr lang="zh-CN" altLang="en-US" sz="1800" dirty="0">
                <a:latin typeface="+mn-lt"/>
                <a:ea typeface="+mn-ea"/>
                <a:cs typeface="+mn-ea"/>
                <a:sym typeface="+mn-lt"/>
              </a:rPr>
              <a:t>    </a:t>
            </a:r>
            <a:r>
              <a:rPr lang="en-US" altLang="zh-CN" sz="1800" dirty="0">
                <a:latin typeface="+mn-lt"/>
                <a:ea typeface="+mn-ea"/>
                <a:cs typeface="+mn-ea"/>
                <a:sym typeface="+mn-lt"/>
              </a:rPr>
              <a:t>--</a:t>
            </a:r>
            <a:r>
              <a:rPr lang="zh-CN" altLang="en-US" sz="1800" dirty="0">
                <a:latin typeface="+mn-lt"/>
                <a:ea typeface="+mn-ea"/>
                <a:cs typeface="+mn-ea"/>
                <a:sym typeface="+mn-lt"/>
              </a:rPr>
              <a:t>全球移动通信经过</a:t>
            </a:r>
            <a:r>
              <a:rPr lang="en-US" altLang="zh-CN" sz="1800" dirty="0">
                <a:latin typeface="+mn-lt"/>
                <a:ea typeface="+mn-ea"/>
                <a:cs typeface="+mn-ea"/>
                <a:sym typeface="+mn-lt"/>
              </a:rPr>
              <a:t>1G</a:t>
            </a:r>
            <a:r>
              <a:rPr lang="zh-CN" altLang="en-US" sz="1800" dirty="0">
                <a:latin typeface="+mn-lt"/>
                <a:ea typeface="+mn-ea"/>
                <a:cs typeface="+mn-ea"/>
                <a:sym typeface="+mn-lt"/>
              </a:rPr>
              <a:t>、</a:t>
            </a:r>
            <a:r>
              <a:rPr lang="en-US" altLang="zh-CN" sz="1800" dirty="0">
                <a:latin typeface="+mn-lt"/>
                <a:ea typeface="+mn-ea"/>
                <a:cs typeface="+mn-ea"/>
                <a:sym typeface="+mn-lt"/>
              </a:rPr>
              <a:t>2G</a:t>
            </a:r>
            <a:r>
              <a:rPr lang="zh-CN" altLang="en-US" sz="1800" dirty="0">
                <a:latin typeface="+mn-lt"/>
                <a:ea typeface="+mn-ea"/>
                <a:cs typeface="+mn-ea"/>
                <a:sym typeface="+mn-lt"/>
              </a:rPr>
              <a:t>和</a:t>
            </a:r>
            <a:r>
              <a:rPr lang="en-US" altLang="zh-CN" sz="1800" dirty="0">
                <a:latin typeface="+mn-lt"/>
                <a:ea typeface="+mn-ea"/>
                <a:cs typeface="+mn-ea"/>
                <a:sym typeface="+mn-lt"/>
              </a:rPr>
              <a:t>3G</a:t>
            </a:r>
            <a:r>
              <a:rPr lang="zh-CN" altLang="en-US" sz="1800" dirty="0">
                <a:latin typeface="+mn-lt"/>
                <a:ea typeface="+mn-ea"/>
                <a:cs typeface="+mn-ea"/>
                <a:sym typeface="+mn-lt"/>
              </a:rPr>
              <a:t>三个发展阶段，正从</a:t>
            </a:r>
            <a:r>
              <a:rPr lang="en-US" altLang="zh-CN" sz="1800" dirty="0">
                <a:latin typeface="+mn-lt"/>
                <a:ea typeface="+mn-ea"/>
                <a:cs typeface="+mn-ea"/>
                <a:sym typeface="+mn-lt"/>
              </a:rPr>
              <a:t>4G</a:t>
            </a:r>
            <a:r>
              <a:rPr lang="zh-CN" altLang="en-US" sz="1800" dirty="0">
                <a:latin typeface="+mn-lt"/>
                <a:ea typeface="+mn-ea"/>
                <a:cs typeface="+mn-ea"/>
                <a:sym typeface="+mn-lt"/>
              </a:rPr>
              <a:t>向</a:t>
            </a:r>
            <a:r>
              <a:rPr lang="en-US" altLang="zh-CN" sz="1800" dirty="0">
                <a:latin typeface="+mn-lt"/>
                <a:ea typeface="+mn-ea"/>
                <a:cs typeface="+mn-ea"/>
                <a:sym typeface="+mn-lt"/>
              </a:rPr>
              <a:t>5G</a:t>
            </a:r>
            <a:r>
              <a:rPr lang="zh-CN" altLang="en-US" sz="1800" dirty="0">
                <a:latin typeface="+mn-lt"/>
                <a:ea typeface="+mn-ea"/>
                <a:cs typeface="+mn-ea"/>
                <a:sym typeface="+mn-lt"/>
              </a:rPr>
              <a:t>演进</a:t>
            </a:r>
            <a:endParaRPr lang="en-US" altLang="zh-CN" sz="1800" dirty="0">
              <a:latin typeface="+mn-lt"/>
              <a:ea typeface="+mn-ea"/>
              <a:cs typeface="+mn-ea"/>
              <a:sym typeface="+mn-lt"/>
            </a:endParaRPr>
          </a:p>
          <a:p>
            <a:pPr marL="130969" indent="-130969">
              <a:lnSpc>
                <a:spcPts val="1950"/>
              </a:lnSpc>
              <a:defRPr/>
            </a:pPr>
            <a:r>
              <a:rPr lang="zh-CN" altLang="en-US" sz="1800" dirty="0">
                <a:latin typeface="+mn-lt"/>
                <a:ea typeface="+mn-ea"/>
                <a:cs typeface="+mn-ea"/>
                <a:sym typeface="+mn-lt"/>
              </a:rPr>
              <a:t>    </a:t>
            </a:r>
            <a:r>
              <a:rPr lang="en-US" altLang="zh-CN" sz="1800" dirty="0">
                <a:latin typeface="+mn-lt"/>
                <a:ea typeface="+mn-ea"/>
                <a:cs typeface="+mn-ea"/>
                <a:sym typeface="+mn-lt"/>
              </a:rPr>
              <a:t>--</a:t>
            </a:r>
            <a:r>
              <a:rPr lang="zh-CN" altLang="en-US" sz="1800" dirty="0">
                <a:latin typeface="+mn-lt"/>
                <a:ea typeface="+mn-ea"/>
                <a:cs typeface="+mn-ea"/>
                <a:sym typeface="+mn-lt"/>
              </a:rPr>
              <a:t>当前各国正在积极推进</a:t>
            </a:r>
            <a:r>
              <a:rPr lang="en-US" altLang="zh-CN" sz="1800" dirty="0">
                <a:latin typeface="+mn-lt"/>
                <a:ea typeface="+mn-ea"/>
                <a:cs typeface="+mn-ea"/>
                <a:sym typeface="+mn-lt"/>
              </a:rPr>
              <a:t>5G</a:t>
            </a:r>
            <a:r>
              <a:rPr lang="zh-CN" altLang="en-US" sz="1800" dirty="0">
                <a:latin typeface="+mn-lt"/>
                <a:ea typeface="+mn-ea"/>
                <a:cs typeface="+mn-ea"/>
                <a:sym typeface="+mn-lt"/>
              </a:rPr>
              <a:t>技术研究</a:t>
            </a:r>
            <a:endParaRPr lang="en-US" altLang="zh-CN" sz="1800" dirty="0">
              <a:latin typeface="+mn-lt"/>
              <a:ea typeface="+mn-ea"/>
              <a:cs typeface="+mn-ea"/>
              <a:sym typeface="+mn-lt"/>
            </a:endParaRPr>
          </a:p>
        </p:txBody>
      </p:sp>
      <p:pic>
        <p:nvPicPr>
          <p:cNvPr id="68" name="图片 18" descr="未标题-2.png"/>
          <p:cNvPicPr>
            <a:picLocks noChangeAspect="1"/>
          </p:cNvPicPr>
          <p:nvPr/>
        </p:nvPicPr>
        <p:blipFill>
          <a:blip r:embed="rId4" cstate="print"/>
          <a:srcRect/>
          <a:stretch>
            <a:fillRect/>
          </a:stretch>
        </p:blipFill>
        <p:spPr bwMode="auto">
          <a:xfrm rot="2718833">
            <a:off x="1499865" y="3652455"/>
            <a:ext cx="569052" cy="344570"/>
          </a:xfrm>
          <a:prstGeom prst="rect">
            <a:avLst/>
          </a:prstGeom>
          <a:noFill/>
          <a:ln w="9525">
            <a:noFill/>
            <a:miter lim="800000"/>
            <a:headEnd/>
            <a:tailEnd/>
          </a:ln>
        </p:spPr>
      </p:pic>
      <p:sp>
        <p:nvSpPr>
          <p:cNvPr id="75" name="矩形 74"/>
          <p:cNvSpPr/>
          <p:nvPr/>
        </p:nvSpPr>
        <p:spPr>
          <a:xfrm>
            <a:off x="227598" y="5399854"/>
            <a:ext cx="8635886" cy="1156727"/>
          </a:xfrm>
          <a:prstGeom prst="rect">
            <a:avLst/>
          </a:prstGeom>
        </p:spPr>
        <p:txBody>
          <a:bodyPr wrap="square">
            <a:spAutoFit/>
          </a:bodyPr>
          <a:lstStyle/>
          <a:p>
            <a:pPr marL="130969" indent="-130969">
              <a:lnSpc>
                <a:spcPts val="2025"/>
              </a:lnSpc>
              <a:spcBef>
                <a:spcPct val="20000"/>
              </a:spcBef>
              <a:spcAft>
                <a:spcPts val="300"/>
              </a:spcAft>
              <a:buBlip>
                <a:blip r:embed="rId3"/>
              </a:buBlip>
              <a:defRPr/>
            </a:pPr>
            <a:r>
              <a:rPr lang="zh-CN" altLang="en-US" sz="2000" b="1" kern="0" dirty="0">
                <a:solidFill>
                  <a:srgbClr val="000000"/>
                </a:solidFill>
                <a:latin typeface="+mn-lt"/>
                <a:ea typeface="+mn-ea"/>
                <a:cs typeface="+mn-ea"/>
                <a:sym typeface="+mn-lt"/>
              </a:rPr>
              <a:t>移动互联网和物联网为</a:t>
            </a:r>
            <a:r>
              <a:rPr lang="en-US" altLang="zh-CN" sz="2000" b="1" kern="0" dirty="0">
                <a:solidFill>
                  <a:srgbClr val="000000"/>
                </a:solidFill>
                <a:latin typeface="+mn-lt"/>
                <a:ea typeface="+mn-ea"/>
                <a:cs typeface="+mn-ea"/>
                <a:sym typeface="+mn-lt"/>
              </a:rPr>
              <a:t>5G</a:t>
            </a:r>
            <a:r>
              <a:rPr lang="zh-CN" altLang="en-US" sz="2000" b="1" kern="0" dirty="0">
                <a:solidFill>
                  <a:srgbClr val="000000"/>
                </a:solidFill>
                <a:latin typeface="+mn-lt"/>
                <a:ea typeface="+mn-ea"/>
                <a:cs typeface="+mn-ea"/>
                <a:sym typeface="+mn-lt"/>
              </a:rPr>
              <a:t>发展提供广阔发展空间</a:t>
            </a:r>
            <a:endParaRPr lang="en-US" altLang="zh-CN" sz="2000" b="1" kern="0" dirty="0">
              <a:solidFill>
                <a:srgbClr val="000000"/>
              </a:solidFill>
              <a:latin typeface="+mn-lt"/>
              <a:ea typeface="+mn-ea"/>
              <a:cs typeface="+mn-ea"/>
              <a:sym typeface="+mn-lt"/>
            </a:endParaRPr>
          </a:p>
          <a:p>
            <a:pPr marL="130969" indent="-130969">
              <a:lnSpc>
                <a:spcPts val="1950"/>
              </a:lnSpc>
              <a:defRPr/>
            </a:pPr>
            <a:r>
              <a:rPr lang="en-US" altLang="zh-CN" sz="2000" dirty="0">
                <a:latin typeface="+mn-lt"/>
                <a:ea typeface="+mn-ea"/>
                <a:cs typeface="+mn-ea"/>
                <a:sym typeface="+mn-lt"/>
              </a:rPr>
              <a:t>--</a:t>
            </a:r>
            <a:r>
              <a:rPr lang="zh-CN" altLang="en-US" sz="1800" dirty="0">
                <a:latin typeface="+mn-lt"/>
                <a:ea typeface="+mn-ea"/>
                <a:cs typeface="+mn-ea"/>
                <a:sym typeface="+mn-lt"/>
              </a:rPr>
              <a:t>预计</a:t>
            </a:r>
            <a:r>
              <a:rPr lang="en-US" altLang="zh-CN" sz="1800" dirty="0">
                <a:latin typeface="+mn-lt"/>
                <a:ea typeface="+mn-ea"/>
                <a:cs typeface="+mn-ea"/>
                <a:sym typeface="+mn-lt"/>
              </a:rPr>
              <a:t>2010</a:t>
            </a:r>
            <a:r>
              <a:rPr lang="zh-CN" altLang="en-US" sz="1800" dirty="0">
                <a:latin typeface="+mn-lt"/>
                <a:ea typeface="+mn-ea"/>
                <a:cs typeface="+mn-ea"/>
                <a:sym typeface="+mn-lt"/>
              </a:rPr>
              <a:t>年到</a:t>
            </a:r>
            <a:r>
              <a:rPr lang="en-US" altLang="zh-CN" sz="1800" dirty="0">
                <a:latin typeface="+mn-lt"/>
                <a:ea typeface="+mn-ea"/>
                <a:cs typeface="+mn-ea"/>
                <a:sym typeface="+mn-lt"/>
              </a:rPr>
              <a:t>2020</a:t>
            </a:r>
            <a:r>
              <a:rPr lang="zh-CN" altLang="en-US" sz="1800" dirty="0">
                <a:latin typeface="+mn-lt"/>
                <a:ea typeface="+mn-ea"/>
                <a:cs typeface="+mn-ea"/>
                <a:sym typeface="+mn-lt"/>
              </a:rPr>
              <a:t>年全球移动数据流量增长将超过</a:t>
            </a:r>
            <a:r>
              <a:rPr lang="en-US" altLang="zh-CN" sz="1800" dirty="0">
                <a:latin typeface="+mn-lt"/>
                <a:ea typeface="+mn-ea"/>
                <a:cs typeface="+mn-ea"/>
                <a:sym typeface="+mn-lt"/>
              </a:rPr>
              <a:t>200</a:t>
            </a:r>
            <a:r>
              <a:rPr lang="zh-CN" altLang="en-US" sz="1800" dirty="0">
                <a:latin typeface="+mn-lt"/>
                <a:ea typeface="+mn-ea"/>
                <a:cs typeface="+mn-ea"/>
                <a:sym typeface="+mn-lt"/>
              </a:rPr>
              <a:t>倍，我国将增长</a:t>
            </a:r>
            <a:r>
              <a:rPr lang="en-US" altLang="zh-CN" sz="1800" dirty="0">
                <a:latin typeface="+mn-lt"/>
                <a:ea typeface="+mn-ea"/>
                <a:cs typeface="+mn-ea"/>
                <a:sym typeface="+mn-lt"/>
              </a:rPr>
              <a:t>300</a:t>
            </a:r>
            <a:r>
              <a:rPr lang="zh-CN" altLang="en-US" sz="1800" dirty="0">
                <a:latin typeface="+mn-lt"/>
                <a:ea typeface="+mn-ea"/>
                <a:cs typeface="+mn-ea"/>
                <a:sym typeface="+mn-lt"/>
              </a:rPr>
              <a:t>倍以上</a:t>
            </a:r>
            <a:endParaRPr lang="en-US" altLang="zh-CN" sz="1800" dirty="0">
              <a:latin typeface="+mn-lt"/>
              <a:ea typeface="+mn-ea"/>
              <a:cs typeface="+mn-ea"/>
              <a:sym typeface="+mn-lt"/>
            </a:endParaRPr>
          </a:p>
          <a:p>
            <a:pPr marL="130969" indent="-130969">
              <a:lnSpc>
                <a:spcPts val="1950"/>
              </a:lnSpc>
              <a:defRPr/>
            </a:pPr>
            <a:r>
              <a:rPr lang="en-US" altLang="zh-CN" sz="2000" dirty="0">
                <a:latin typeface="+mn-lt"/>
                <a:ea typeface="+mn-ea"/>
                <a:cs typeface="+mn-ea"/>
                <a:sym typeface="+mn-lt"/>
              </a:rPr>
              <a:t>--</a:t>
            </a:r>
            <a:r>
              <a:rPr lang="zh-CN" altLang="en-US" sz="1800" dirty="0">
                <a:latin typeface="+mn-lt"/>
                <a:ea typeface="+mn-ea"/>
                <a:cs typeface="+mn-ea"/>
                <a:sym typeface="+mn-lt"/>
              </a:rPr>
              <a:t>预计到</a:t>
            </a:r>
            <a:r>
              <a:rPr lang="en-US" altLang="zh-CN" sz="1800" dirty="0">
                <a:latin typeface="+mn-lt"/>
                <a:ea typeface="+mn-ea"/>
                <a:cs typeface="+mn-ea"/>
                <a:sym typeface="+mn-lt"/>
              </a:rPr>
              <a:t>2020</a:t>
            </a:r>
            <a:r>
              <a:rPr lang="zh-CN" altLang="en-US" sz="1800" dirty="0">
                <a:latin typeface="+mn-lt"/>
                <a:ea typeface="+mn-ea"/>
                <a:cs typeface="+mn-ea"/>
                <a:sym typeface="+mn-lt"/>
              </a:rPr>
              <a:t>年全球移动终端数量将超过</a:t>
            </a:r>
            <a:r>
              <a:rPr lang="en-US" altLang="zh-CN" sz="1800" dirty="0">
                <a:latin typeface="+mn-lt"/>
                <a:ea typeface="+mn-ea"/>
                <a:cs typeface="+mn-ea"/>
                <a:sym typeface="+mn-lt"/>
              </a:rPr>
              <a:t>100</a:t>
            </a:r>
            <a:r>
              <a:rPr lang="zh-CN" altLang="en-US" sz="1800" dirty="0">
                <a:latin typeface="+mn-lt"/>
                <a:ea typeface="+mn-ea"/>
                <a:cs typeface="+mn-ea"/>
                <a:sym typeface="+mn-lt"/>
              </a:rPr>
              <a:t>亿，其中我国将超过</a:t>
            </a:r>
            <a:r>
              <a:rPr lang="en-US" altLang="zh-CN" sz="1800" dirty="0">
                <a:latin typeface="+mn-lt"/>
                <a:ea typeface="+mn-ea"/>
                <a:cs typeface="+mn-ea"/>
                <a:sym typeface="+mn-lt"/>
              </a:rPr>
              <a:t>20</a:t>
            </a:r>
            <a:r>
              <a:rPr lang="zh-CN" altLang="en-US" sz="1800" dirty="0">
                <a:latin typeface="+mn-lt"/>
                <a:ea typeface="+mn-ea"/>
                <a:cs typeface="+mn-ea"/>
                <a:sym typeface="+mn-lt"/>
              </a:rPr>
              <a:t>亿</a:t>
            </a:r>
            <a:endParaRPr lang="en-US" altLang="zh-CN" sz="1800" dirty="0">
              <a:latin typeface="+mn-lt"/>
              <a:ea typeface="+mn-ea"/>
              <a:cs typeface="+mn-ea"/>
              <a:sym typeface="+mn-lt"/>
            </a:endParaRPr>
          </a:p>
          <a:p>
            <a:pPr marL="130969" indent="-130969">
              <a:lnSpc>
                <a:spcPts val="1950"/>
              </a:lnSpc>
              <a:defRPr/>
            </a:pPr>
            <a:r>
              <a:rPr lang="en-US" altLang="zh-CN" sz="1800" dirty="0">
                <a:latin typeface="+mn-lt"/>
                <a:ea typeface="+mn-ea"/>
                <a:cs typeface="+mn-ea"/>
                <a:sym typeface="+mn-lt"/>
              </a:rPr>
              <a:t>-- </a:t>
            </a:r>
            <a:r>
              <a:rPr lang="zh-CN" altLang="en-US" sz="1800" dirty="0">
                <a:latin typeface="+mn-lt"/>
                <a:ea typeface="+mn-ea"/>
                <a:cs typeface="+mn-ea"/>
                <a:sym typeface="+mn-lt"/>
              </a:rPr>
              <a:t>预计到</a:t>
            </a:r>
            <a:r>
              <a:rPr lang="en-US" altLang="zh-CN" sz="1800" dirty="0">
                <a:latin typeface="+mn-lt"/>
                <a:ea typeface="+mn-ea"/>
                <a:cs typeface="+mn-ea"/>
                <a:sym typeface="+mn-lt"/>
              </a:rPr>
              <a:t>2020</a:t>
            </a:r>
            <a:r>
              <a:rPr lang="zh-CN" altLang="en-US" sz="1800" dirty="0">
                <a:latin typeface="+mn-lt"/>
                <a:ea typeface="+mn-ea"/>
                <a:cs typeface="+mn-ea"/>
                <a:sym typeface="+mn-lt"/>
              </a:rPr>
              <a:t>年全球物联网设备连接数为</a:t>
            </a:r>
            <a:r>
              <a:rPr lang="en-US" altLang="zh-CN" sz="1800" dirty="0">
                <a:latin typeface="+mn-lt"/>
                <a:ea typeface="+mn-ea"/>
                <a:cs typeface="+mn-ea"/>
                <a:sym typeface="+mn-lt"/>
              </a:rPr>
              <a:t>500</a:t>
            </a:r>
            <a:r>
              <a:rPr lang="zh-CN" altLang="en-US" sz="1800" dirty="0">
                <a:latin typeface="+mn-lt"/>
                <a:ea typeface="+mn-ea"/>
                <a:cs typeface="+mn-ea"/>
                <a:sym typeface="+mn-lt"/>
              </a:rPr>
              <a:t>亿，其中我国将超过</a:t>
            </a:r>
            <a:r>
              <a:rPr lang="en-US" altLang="zh-CN" sz="1800" dirty="0">
                <a:latin typeface="+mn-lt"/>
                <a:ea typeface="+mn-ea"/>
                <a:cs typeface="+mn-ea"/>
                <a:sym typeface="+mn-lt"/>
              </a:rPr>
              <a:t>100</a:t>
            </a:r>
            <a:r>
              <a:rPr lang="zh-CN" altLang="en-US" sz="1800" dirty="0">
                <a:latin typeface="+mn-lt"/>
                <a:ea typeface="+mn-ea"/>
                <a:cs typeface="+mn-ea"/>
                <a:sym typeface="+mn-lt"/>
              </a:rPr>
              <a:t>亿</a:t>
            </a:r>
            <a:endParaRPr lang="en-US" altLang="zh-CN" sz="1800" dirty="0">
              <a:latin typeface="+mn-lt"/>
              <a:ea typeface="+mn-ea"/>
              <a:cs typeface="+mn-ea"/>
              <a:sym typeface="+mn-lt"/>
            </a:endParaRPr>
          </a:p>
        </p:txBody>
      </p:sp>
      <p:grpSp>
        <p:nvGrpSpPr>
          <p:cNvPr id="2" name="组合 1"/>
          <p:cNvGrpSpPr/>
          <p:nvPr/>
        </p:nvGrpSpPr>
        <p:grpSpPr>
          <a:xfrm>
            <a:off x="706085" y="2374398"/>
            <a:ext cx="7754347" cy="2572955"/>
            <a:chOff x="1774884" y="2330511"/>
            <a:chExt cx="8893117" cy="2563472"/>
          </a:xfrm>
        </p:grpSpPr>
        <p:cxnSp>
          <p:nvCxnSpPr>
            <p:cNvPr id="50" name="直接连接符 49"/>
            <p:cNvCxnSpPr/>
            <p:nvPr/>
          </p:nvCxnSpPr>
          <p:spPr bwMode="auto">
            <a:xfrm>
              <a:off x="3605277" y="2388167"/>
              <a:ext cx="0" cy="2230064"/>
            </a:xfrm>
            <a:prstGeom prst="line">
              <a:avLst/>
            </a:prstGeom>
            <a:solidFill>
              <a:sysClr val="window" lastClr="FFFFFF"/>
            </a:solidFill>
            <a:ln w="12700" cap="flat" cmpd="sng" algn="ctr">
              <a:solidFill>
                <a:srgbClr val="4F81BD"/>
              </a:solidFill>
              <a:prstDash val="dash"/>
              <a:round/>
              <a:headEnd type="none" w="med" len="med"/>
              <a:tailEnd type="none" w="med" len="med"/>
            </a:ln>
            <a:effectLst>
              <a:outerShdw blurRad="50800" dist="38100" dir="2700000" algn="tl" rotWithShape="0">
                <a:prstClr val="black">
                  <a:alpha val="40000"/>
                </a:prstClr>
              </a:outerShdw>
            </a:effectLst>
          </p:spPr>
        </p:cxnSp>
        <p:cxnSp>
          <p:nvCxnSpPr>
            <p:cNvPr id="51" name="直接连接符 50"/>
            <p:cNvCxnSpPr/>
            <p:nvPr/>
          </p:nvCxnSpPr>
          <p:spPr bwMode="auto">
            <a:xfrm flipH="1">
              <a:off x="7413683" y="2335915"/>
              <a:ext cx="1594" cy="2282316"/>
            </a:xfrm>
            <a:prstGeom prst="line">
              <a:avLst/>
            </a:prstGeom>
            <a:solidFill>
              <a:sysClr val="window" lastClr="FFFFFF"/>
            </a:solidFill>
            <a:ln w="12700" cap="flat" cmpd="sng" algn="ctr">
              <a:solidFill>
                <a:srgbClr val="4F81BD"/>
              </a:solidFill>
              <a:prstDash val="dash"/>
              <a:round/>
              <a:headEnd type="none" w="med" len="med"/>
              <a:tailEnd type="none" w="med" len="med"/>
            </a:ln>
            <a:effectLst>
              <a:outerShdw blurRad="50800" dist="38100" dir="2700000" algn="tl" rotWithShape="0">
                <a:prstClr val="black">
                  <a:alpha val="40000"/>
                </a:prstClr>
              </a:outerShdw>
            </a:effectLst>
          </p:spPr>
        </p:cxnSp>
        <p:sp>
          <p:nvSpPr>
            <p:cNvPr id="52" name="矩形 51"/>
            <p:cNvSpPr/>
            <p:nvPr/>
          </p:nvSpPr>
          <p:spPr>
            <a:xfrm>
              <a:off x="2580200" y="2482911"/>
              <a:ext cx="464162" cy="298976"/>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1500" b="1" kern="0" spc="38"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ea typeface="+mn-ea"/>
                  <a:cs typeface="+mn-ea"/>
                  <a:sym typeface="+mn-lt"/>
                </a:rPr>
                <a:t>1G</a:t>
              </a:r>
              <a:endParaRPr lang="zh-CN" altLang="en-US" sz="1500" b="1" kern="0" spc="38"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ea typeface="+mn-ea"/>
                <a:cs typeface="+mn-ea"/>
                <a:sym typeface="+mn-lt"/>
              </a:endParaRPr>
            </a:p>
          </p:txBody>
        </p:sp>
        <p:sp>
          <p:nvSpPr>
            <p:cNvPr id="53" name="矩形 52"/>
            <p:cNvSpPr/>
            <p:nvPr/>
          </p:nvSpPr>
          <p:spPr>
            <a:xfrm>
              <a:off x="4351849" y="2482911"/>
              <a:ext cx="464162" cy="298976"/>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1500" b="1" kern="0" spc="38"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ea typeface="+mn-ea"/>
                  <a:cs typeface="+mn-ea"/>
                  <a:sym typeface="+mn-lt"/>
                </a:rPr>
                <a:t>2G</a:t>
              </a:r>
              <a:endParaRPr lang="zh-CN" altLang="en-US" sz="1500" b="1" kern="0" spc="38"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ea typeface="+mn-ea"/>
                <a:cs typeface="+mn-ea"/>
                <a:sym typeface="+mn-lt"/>
              </a:endParaRPr>
            </a:p>
          </p:txBody>
        </p:sp>
        <p:sp>
          <p:nvSpPr>
            <p:cNvPr id="54" name="矩形 53"/>
            <p:cNvSpPr/>
            <p:nvPr/>
          </p:nvSpPr>
          <p:spPr>
            <a:xfrm>
              <a:off x="6296602" y="2482911"/>
              <a:ext cx="464162" cy="298976"/>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1500" b="1" kern="0" spc="38"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ea typeface="+mn-ea"/>
                  <a:cs typeface="+mn-ea"/>
                  <a:sym typeface="+mn-lt"/>
                </a:rPr>
                <a:t>3G</a:t>
              </a:r>
              <a:endParaRPr lang="zh-CN" altLang="en-US" sz="1500" b="1" kern="0" spc="38"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ea typeface="+mn-ea"/>
                <a:cs typeface="+mn-ea"/>
                <a:sym typeface="+mn-lt"/>
              </a:endParaRPr>
            </a:p>
          </p:txBody>
        </p:sp>
        <p:sp>
          <p:nvSpPr>
            <p:cNvPr id="55" name="矩形 54"/>
            <p:cNvSpPr/>
            <p:nvPr/>
          </p:nvSpPr>
          <p:spPr>
            <a:xfrm>
              <a:off x="8125404" y="2482911"/>
              <a:ext cx="464162" cy="298976"/>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1500" b="1" kern="0" spc="38"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ea typeface="+mn-ea"/>
                  <a:cs typeface="+mn-ea"/>
                  <a:sym typeface="+mn-lt"/>
                </a:rPr>
                <a:t>4G</a:t>
              </a:r>
              <a:endParaRPr lang="zh-CN" altLang="en-US" sz="1500" b="1" kern="0" spc="38"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ea typeface="+mn-ea"/>
                <a:cs typeface="+mn-ea"/>
                <a:sym typeface="+mn-lt"/>
              </a:endParaRPr>
            </a:p>
          </p:txBody>
        </p:sp>
        <p:sp>
          <p:nvSpPr>
            <p:cNvPr id="56" name="Pentagon 12"/>
            <p:cNvSpPr>
              <a:spLocks noChangeArrowheads="1"/>
            </p:cNvSpPr>
            <p:nvPr/>
          </p:nvSpPr>
          <p:spPr bwMode="auto">
            <a:xfrm>
              <a:off x="1774884" y="3042835"/>
              <a:ext cx="8762999" cy="278277"/>
            </a:xfrm>
            <a:prstGeom prst="homePlate">
              <a:avLst>
                <a:gd name="adj" fmla="val 62609"/>
              </a:avLst>
            </a:prstGeom>
            <a:gradFill rotWithShape="1">
              <a:gsLst>
                <a:gs pos="0">
                  <a:srgbClr val="1F88C8"/>
                </a:gs>
                <a:gs pos="100000">
                  <a:srgbClr val="59B0E5"/>
                </a:gs>
              </a:gsLst>
              <a:lin ang="5400000" scaled="1"/>
            </a:gradFill>
            <a:ln w="25400">
              <a:noFill/>
              <a:miter lim="800000"/>
            </a:ln>
          </p:spPr>
          <p:txBody>
            <a:bodyPr rot="10800000" vert="eaVert" anchor="ctr"/>
            <a:lstStyle/>
            <a:p>
              <a:pPr indent="-257175" algn="ctr">
                <a:lnSpc>
                  <a:spcPct val="110000"/>
                </a:lnSpc>
                <a:spcBef>
                  <a:spcPct val="20000"/>
                </a:spcBef>
                <a:buFont typeface="Calibri" panose="020F0502020204030204" pitchFamily="34" charset="0"/>
                <a:buAutoNum type="arabicPeriod"/>
              </a:pPr>
              <a:endParaRPr lang="zh-CN" altLang="zh-CN" sz="1800" b="1" noProof="1">
                <a:solidFill>
                  <a:srgbClr val="FFFFFF"/>
                </a:solidFill>
                <a:latin typeface="+mn-lt"/>
                <a:ea typeface="+mn-ea"/>
                <a:cs typeface="+mn-ea"/>
                <a:sym typeface="+mn-lt"/>
              </a:endParaRPr>
            </a:p>
          </p:txBody>
        </p:sp>
        <p:sp>
          <p:nvSpPr>
            <p:cNvPr id="57" name="Text Box 27"/>
            <p:cNvSpPr txBox="1">
              <a:spLocks noChangeArrowheads="1"/>
            </p:cNvSpPr>
            <p:nvPr/>
          </p:nvSpPr>
          <p:spPr bwMode="auto">
            <a:xfrm>
              <a:off x="2536882" y="3019281"/>
              <a:ext cx="848372" cy="275978"/>
            </a:xfrm>
            <a:prstGeom prst="rect">
              <a:avLst/>
            </a:prstGeom>
            <a:noFill/>
            <a:ln w="9525">
              <a:noFill/>
              <a:miter lim="800000"/>
            </a:ln>
            <a:effectLst>
              <a:prstShdw prst="shdw17" dist="17961" dir="2700000">
                <a:srgbClr val="BBE0E3">
                  <a:gamma/>
                  <a:shade val="60000"/>
                  <a:invGamma/>
                </a:srgbClr>
              </a:prstShdw>
            </a:effectLst>
          </p:spPr>
          <p:txBody>
            <a:bodyPr>
              <a:spAutoFit/>
            </a:bodyPr>
            <a:lstStyle/>
            <a:p>
              <a:pPr algn="ctr">
                <a:spcBef>
                  <a:spcPct val="50000"/>
                </a:spcBef>
                <a:defRPr/>
              </a:pPr>
              <a:r>
                <a:rPr lang="en-US" altLang="zh-CN" sz="1200" b="1" kern="0" dirty="0">
                  <a:solidFill>
                    <a:srgbClr val="FFFFFF"/>
                  </a:solidFill>
                  <a:latin typeface="+mn-lt"/>
                  <a:ea typeface="+mn-ea"/>
                  <a:cs typeface="+mn-ea"/>
                  <a:sym typeface="+mn-lt"/>
                </a:rPr>
                <a:t>1980s</a:t>
              </a:r>
              <a:endParaRPr lang="zh-CN" altLang="en-US" sz="1200" b="1" kern="0" dirty="0">
                <a:solidFill>
                  <a:srgbClr val="FFFFFF"/>
                </a:solidFill>
                <a:latin typeface="+mn-lt"/>
                <a:ea typeface="+mn-ea"/>
                <a:cs typeface="+mn-ea"/>
                <a:sym typeface="+mn-lt"/>
              </a:endParaRPr>
            </a:p>
          </p:txBody>
        </p:sp>
        <p:sp>
          <p:nvSpPr>
            <p:cNvPr id="58" name="Text Box 27"/>
            <p:cNvSpPr txBox="1">
              <a:spLocks noChangeArrowheads="1"/>
            </p:cNvSpPr>
            <p:nvPr/>
          </p:nvSpPr>
          <p:spPr bwMode="auto">
            <a:xfrm>
              <a:off x="4419919" y="3019281"/>
              <a:ext cx="848372" cy="275978"/>
            </a:xfrm>
            <a:prstGeom prst="rect">
              <a:avLst/>
            </a:prstGeom>
            <a:noFill/>
            <a:ln w="9525">
              <a:noFill/>
              <a:miter lim="800000"/>
            </a:ln>
            <a:effectLst>
              <a:prstShdw prst="shdw17" dist="17961" dir="2700000">
                <a:srgbClr val="BBE0E3">
                  <a:gamma/>
                  <a:shade val="60000"/>
                  <a:invGamma/>
                </a:srgbClr>
              </a:prstShdw>
            </a:effectLst>
          </p:spPr>
          <p:txBody>
            <a:bodyPr>
              <a:spAutoFit/>
            </a:bodyPr>
            <a:lstStyle/>
            <a:p>
              <a:pPr algn="ctr">
                <a:spcBef>
                  <a:spcPct val="50000"/>
                </a:spcBef>
                <a:defRPr/>
              </a:pPr>
              <a:r>
                <a:rPr lang="en-US" altLang="zh-CN" sz="1200" b="1" kern="0" dirty="0">
                  <a:solidFill>
                    <a:srgbClr val="FFFFFF"/>
                  </a:solidFill>
                  <a:latin typeface="+mn-lt"/>
                  <a:ea typeface="+mn-ea"/>
                  <a:cs typeface="+mn-ea"/>
                  <a:sym typeface="+mn-lt"/>
                </a:rPr>
                <a:t>1990s</a:t>
              </a:r>
              <a:endParaRPr lang="zh-CN" altLang="en-US" sz="1200" b="1" kern="0" dirty="0">
                <a:solidFill>
                  <a:srgbClr val="FFFFFF"/>
                </a:solidFill>
                <a:latin typeface="+mn-lt"/>
                <a:ea typeface="+mn-ea"/>
                <a:cs typeface="+mn-ea"/>
                <a:sym typeface="+mn-lt"/>
              </a:endParaRPr>
            </a:p>
          </p:txBody>
        </p:sp>
        <p:sp>
          <p:nvSpPr>
            <p:cNvPr id="59" name="Text Box 27"/>
            <p:cNvSpPr txBox="1">
              <a:spLocks noChangeArrowheads="1"/>
            </p:cNvSpPr>
            <p:nvPr/>
          </p:nvSpPr>
          <p:spPr bwMode="auto">
            <a:xfrm>
              <a:off x="6268291" y="3019281"/>
              <a:ext cx="849901" cy="275978"/>
            </a:xfrm>
            <a:prstGeom prst="rect">
              <a:avLst/>
            </a:prstGeom>
            <a:noFill/>
            <a:ln w="9525">
              <a:noFill/>
              <a:miter lim="800000"/>
            </a:ln>
            <a:effectLst>
              <a:prstShdw prst="shdw17" dist="17961" dir="2700000">
                <a:srgbClr val="BBE0E3">
                  <a:gamma/>
                  <a:shade val="60000"/>
                  <a:invGamma/>
                </a:srgbClr>
              </a:prstShdw>
            </a:effectLst>
          </p:spPr>
          <p:txBody>
            <a:bodyPr>
              <a:spAutoFit/>
            </a:bodyPr>
            <a:lstStyle/>
            <a:p>
              <a:pPr algn="ctr">
                <a:spcBef>
                  <a:spcPct val="50000"/>
                </a:spcBef>
                <a:defRPr/>
              </a:pPr>
              <a:r>
                <a:rPr lang="en-US" altLang="zh-CN" sz="1200" b="1" kern="0" dirty="0">
                  <a:solidFill>
                    <a:srgbClr val="FFFFFF"/>
                  </a:solidFill>
                  <a:latin typeface="+mn-lt"/>
                  <a:ea typeface="+mn-ea"/>
                  <a:cs typeface="+mn-ea"/>
                  <a:sym typeface="+mn-lt"/>
                </a:rPr>
                <a:t>2000s</a:t>
              </a:r>
              <a:endParaRPr lang="zh-CN" altLang="en-US" sz="1200" b="1" kern="0" dirty="0">
                <a:solidFill>
                  <a:srgbClr val="FFFFFF"/>
                </a:solidFill>
                <a:latin typeface="+mn-lt"/>
                <a:ea typeface="+mn-ea"/>
                <a:cs typeface="+mn-ea"/>
                <a:sym typeface="+mn-lt"/>
              </a:endParaRPr>
            </a:p>
          </p:txBody>
        </p:sp>
        <p:sp>
          <p:nvSpPr>
            <p:cNvPr id="60" name="Text Box 27"/>
            <p:cNvSpPr txBox="1">
              <a:spLocks noChangeArrowheads="1"/>
            </p:cNvSpPr>
            <p:nvPr/>
          </p:nvSpPr>
          <p:spPr bwMode="auto">
            <a:xfrm>
              <a:off x="7881188" y="3019281"/>
              <a:ext cx="849901" cy="275978"/>
            </a:xfrm>
            <a:prstGeom prst="rect">
              <a:avLst/>
            </a:prstGeom>
            <a:noFill/>
            <a:ln w="9525">
              <a:noFill/>
              <a:miter lim="800000"/>
            </a:ln>
            <a:effectLst>
              <a:prstShdw prst="shdw17" dist="17961" dir="2700000">
                <a:srgbClr val="BBE0E3">
                  <a:gamma/>
                  <a:shade val="60000"/>
                  <a:invGamma/>
                </a:srgbClr>
              </a:prstShdw>
            </a:effectLst>
          </p:spPr>
          <p:txBody>
            <a:bodyPr>
              <a:spAutoFit/>
            </a:bodyPr>
            <a:lstStyle/>
            <a:p>
              <a:pPr algn="ctr">
                <a:spcBef>
                  <a:spcPct val="50000"/>
                </a:spcBef>
                <a:defRPr/>
              </a:pPr>
              <a:r>
                <a:rPr lang="en-US" altLang="zh-CN" sz="1200" b="1" kern="0" dirty="0">
                  <a:solidFill>
                    <a:srgbClr val="FFFFFF"/>
                  </a:solidFill>
                  <a:latin typeface="+mn-lt"/>
                  <a:ea typeface="+mn-ea"/>
                  <a:cs typeface="+mn-ea"/>
                  <a:sym typeface="+mn-lt"/>
                </a:rPr>
                <a:t>2010</a:t>
              </a:r>
              <a:endParaRPr lang="zh-CN" altLang="en-US" sz="1200" b="1" kern="0" dirty="0">
                <a:solidFill>
                  <a:srgbClr val="FFFFFF"/>
                </a:solidFill>
                <a:latin typeface="+mn-lt"/>
                <a:ea typeface="+mn-ea"/>
                <a:cs typeface="+mn-ea"/>
                <a:sym typeface="+mn-lt"/>
              </a:endParaRPr>
            </a:p>
          </p:txBody>
        </p:sp>
        <p:sp>
          <p:nvSpPr>
            <p:cNvPr id="61" name="Rectangle 348"/>
            <p:cNvSpPr>
              <a:spLocks noChangeArrowheads="1"/>
            </p:cNvSpPr>
            <p:nvPr/>
          </p:nvSpPr>
          <p:spPr bwMode="auto">
            <a:xfrm>
              <a:off x="4579017" y="3376865"/>
              <a:ext cx="505532" cy="183985"/>
            </a:xfrm>
            <a:prstGeom prst="rect">
              <a:avLst/>
            </a:prstGeom>
            <a:noFill/>
            <a:ln w="9525">
              <a:noFill/>
              <a:miter lim="800000"/>
            </a:ln>
          </p:spPr>
          <p:txBody>
            <a:bodyPr vert="horz" wrap="square" lIns="0" tIns="0" rIns="0" bIns="0" numCol="1" anchor="t" anchorCtr="0" compatLnSpc="1">
              <a:spAutoFit/>
            </a:bodyPr>
            <a:lstStyle/>
            <a:p>
              <a:r>
                <a:rPr lang="zh-CN" altLang="en-US" sz="1200" b="1" dirty="0">
                  <a:latin typeface="+mn-lt"/>
                  <a:ea typeface="+mn-ea"/>
                  <a:cs typeface="+mn-ea"/>
                  <a:sym typeface="+mn-lt"/>
                </a:rPr>
                <a:t>短信</a:t>
              </a:r>
              <a:endParaRPr lang="zh-CN" altLang="zh-CN" sz="1200" b="1" dirty="0">
                <a:latin typeface="+mn-lt"/>
                <a:ea typeface="+mn-ea"/>
                <a:cs typeface="+mn-ea"/>
                <a:sym typeface="+mn-lt"/>
              </a:endParaRPr>
            </a:p>
          </p:txBody>
        </p:sp>
        <p:pic>
          <p:nvPicPr>
            <p:cNvPr id="62" name="Picture 3" descr="http://c.hiphotos.bdimg.com/album/w%3D2048/sign=3ab9b5d84034970a4773172fa1f2d0c8/50da81cb39dbb6fdc00c98d10824ab18962b37f5.jpg"/>
            <p:cNvPicPr>
              <a:picLocks noChangeAspect="1" noChangeArrowheads="1"/>
            </p:cNvPicPr>
            <p:nvPr/>
          </p:nvPicPr>
          <p:blipFill>
            <a:blip r:embed="rId5" cstate="print"/>
            <a:srcRect/>
            <a:stretch>
              <a:fillRect/>
            </a:stretch>
          </p:blipFill>
          <p:spPr bwMode="auto">
            <a:xfrm>
              <a:off x="4388146" y="3841838"/>
              <a:ext cx="666431" cy="440519"/>
            </a:xfrm>
            <a:prstGeom prst="rect">
              <a:avLst/>
            </a:prstGeom>
            <a:noFill/>
          </p:spPr>
        </p:pic>
        <p:sp>
          <p:nvSpPr>
            <p:cNvPr id="63" name="Rectangle 363"/>
            <p:cNvSpPr>
              <a:spLocks noChangeArrowheads="1"/>
            </p:cNvSpPr>
            <p:nvPr/>
          </p:nvSpPr>
          <p:spPr bwMode="auto">
            <a:xfrm>
              <a:off x="6219319" y="3376865"/>
              <a:ext cx="826938" cy="183985"/>
            </a:xfrm>
            <a:prstGeom prst="rect">
              <a:avLst/>
            </a:prstGeom>
            <a:noFill/>
            <a:ln w="9525">
              <a:noFill/>
              <a:miter lim="800000"/>
            </a:ln>
          </p:spPr>
          <p:txBody>
            <a:bodyPr vert="horz" wrap="square" lIns="0" tIns="0" rIns="0" bIns="0" numCol="1" anchor="t" anchorCtr="0" compatLnSpc="1">
              <a:spAutoFit/>
            </a:bodyPr>
            <a:lstStyle/>
            <a:p>
              <a:pPr algn="ctr"/>
              <a:r>
                <a:rPr lang="zh-CN" altLang="en-US" sz="1200" b="1" dirty="0">
                  <a:latin typeface="+mn-lt"/>
                  <a:ea typeface="+mn-ea"/>
                  <a:cs typeface="+mn-ea"/>
                  <a:sym typeface="+mn-lt"/>
                </a:rPr>
                <a:t>社交应用</a:t>
              </a:r>
              <a:endParaRPr lang="en-US" altLang="zh-CN" sz="1200" b="1" dirty="0">
                <a:latin typeface="+mn-lt"/>
                <a:ea typeface="+mn-ea"/>
                <a:cs typeface="+mn-ea"/>
                <a:sym typeface="+mn-lt"/>
              </a:endParaRPr>
            </a:p>
          </p:txBody>
        </p:sp>
        <p:pic>
          <p:nvPicPr>
            <p:cNvPr id="64" name="Picture 2" descr="http://t1.baidu.com/it/u=3911747710,848166270&amp;fm=21&amp;gp=0.jpg"/>
            <p:cNvPicPr>
              <a:picLocks noChangeAspect="1" noChangeArrowheads="1"/>
            </p:cNvPicPr>
            <p:nvPr/>
          </p:nvPicPr>
          <p:blipFill>
            <a:blip r:embed="rId6" cstate="print"/>
            <a:srcRect l="24292" t="4334" r="2832" b="10341"/>
            <a:stretch>
              <a:fillRect/>
            </a:stretch>
          </p:blipFill>
          <p:spPr bwMode="auto">
            <a:xfrm>
              <a:off x="2700938" y="3775595"/>
              <a:ext cx="689115" cy="531324"/>
            </a:xfrm>
            <a:prstGeom prst="rect">
              <a:avLst/>
            </a:prstGeom>
            <a:noFill/>
          </p:spPr>
        </p:pic>
        <p:sp>
          <p:nvSpPr>
            <p:cNvPr id="65" name="Rectangle 363"/>
            <p:cNvSpPr>
              <a:spLocks noChangeArrowheads="1"/>
            </p:cNvSpPr>
            <p:nvPr/>
          </p:nvSpPr>
          <p:spPr bwMode="auto">
            <a:xfrm>
              <a:off x="7428411" y="3375817"/>
              <a:ext cx="1695038" cy="183985"/>
            </a:xfrm>
            <a:prstGeom prst="rect">
              <a:avLst/>
            </a:prstGeom>
            <a:noFill/>
            <a:ln w="9525">
              <a:noFill/>
              <a:miter lim="800000"/>
            </a:ln>
          </p:spPr>
          <p:txBody>
            <a:bodyPr vert="horz" wrap="square" lIns="0" tIns="0" rIns="0" bIns="0" numCol="1" anchor="t" anchorCtr="0" compatLnSpc="1">
              <a:spAutoFit/>
            </a:bodyPr>
            <a:lstStyle/>
            <a:p>
              <a:pPr algn="ctr"/>
              <a:r>
                <a:rPr lang="zh-CN" altLang="en-US" sz="1200" b="1" dirty="0">
                  <a:latin typeface="+mn-lt"/>
                  <a:ea typeface="+mn-ea"/>
                  <a:cs typeface="+mn-ea"/>
                  <a:sym typeface="+mn-lt"/>
                </a:rPr>
                <a:t>在线、互动、游戏</a:t>
              </a:r>
              <a:endParaRPr lang="zh-CN" altLang="zh-CN" sz="1200" b="1" dirty="0">
                <a:latin typeface="+mn-lt"/>
                <a:ea typeface="+mn-ea"/>
                <a:cs typeface="+mn-ea"/>
                <a:sym typeface="+mn-lt"/>
              </a:endParaRPr>
            </a:p>
          </p:txBody>
        </p:sp>
        <p:pic>
          <p:nvPicPr>
            <p:cNvPr id="66" name="Picture 8" descr="http://t2.baidu.com/it/u=2814781566,2255960594&amp;fm=21&amp;gp=0.jpg"/>
            <p:cNvPicPr>
              <a:picLocks noChangeAspect="1" noChangeArrowheads="1"/>
            </p:cNvPicPr>
            <p:nvPr/>
          </p:nvPicPr>
          <p:blipFill>
            <a:blip r:embed="rId7" cstate="print"/>
            <a:srcRect/>
            <a:stretch>
              <a:fillRect/>
            </a:stretch>
          </p:blipFill>
          <p:spPr bwMode="auto">
            <a:xfrm>
              <a:off x="8063991" y="3775595"/>
              <a:ext cx="895849" cy="552008"/>
            </a:xfrm>
            <a:prstGeom prst="rect">
              <a:avLst/>
            </a:prstGeom>
            <a:noFill/>
          </p:spPr>
        </p:pic>
        <p:sp>
          <p:nvSpPr>
            <p:cNvPr id="67" name="Rectangle 348"/>
            <p:cNvSpPr>
              <a:spLocks noChangeArrowheads="1"/>
            </p:cNvSpPr>
            <p:nvPr/>
          </p:nvSpPr>
          <p:spPr bwMode="auto">
            <a:xfrm>
              <a:off x="2769849" y="3375295"/>
              <a:ext cx="505532" cy="183985"/>
            </a:xfrm>
            <a:prstGeom prst="rect">
              <a:avLst/>
            </a:prstGeom>
            <a:noFill/>
            <a:ln w="9525">
              <a:noFill/>
              <a:miter lim="800000"/>
            </a:ln>
          </p:spPr>
          <p:txBody>
            <a:bodyPr vert="horz" wrap="square" lIns="0" tIns="0" rIns="0" bIns="0" numCol="1" anchor="t" anchorCtr="0" compatLnSpc="1">
              <a:spAutoFit/>
            </a:bodyPr>
            <a:lstStyle/>
            <a:p>
              <a:pPr algn="ctr"/>
              <a:r>
                <a:rPr lang="zh-CN" altLang="en-US" sz="1200" b="1" dirty="0">
                  <a:latin typeface="+mn-lt"/>
                  <a:ea typeface="+mn-ea"/>
                  <a:cs typeface="+mn-ea"/>
                  <a:sym typeface="+mn-lt"/>
                </a:rPr>
                <a:t>语音</a:t>
              </a:r>
              <a:endParaRPr lang="zh-CN" altLang="zh-CN" sz="1200" b="1" dirty="0">
                <a:latin typeface="+mn-lt"/>
                <a:ea typeface="+mn-ea"/>
                <a:cs typeface="+mn-ea"/>
                <a:sym typeface="+mn-lt"/>
              </a:endParaRPr>
            </a:p>
          </p:txBody>
        </p:sp>
        <p:pic>
          <p:nvPicPr>
            <p:cNvPr id="69" name="图片 68" descr="傲游截图20121129113204.png"/>
            <p:cNvPicPr>
              <a:picLocks noChangeAspect="1" noChangeArrowheads="1"/>
            </p:cNvPicPr>
            <p:nvPr/>
          </p:nvPicPr>
          <p:blipFill>
            <a:blip r:embed="rId8" cstate="print"/>
            <a:srcRect/>
            <a:stretch>
              <a:fillRect/>
            </a:stretch>
          </p:blipFill>
          <p:spPr bwMode="auto">
            <a:xfrm>
              <a:off x="7428411" y="3830691"/>
              <a:ext cx="635581" cy="520041"/>
            </a:xfrm>
            <a:prstGeom prst="rect">
              <a:avLst/>
            </a:prstGeom>
            <a:noFill/>
          </p:spPr>
        </p:pic>
        <p:pic>
          <p:nvPicPr>
            <p:cNvPr id="70" name="图片 21" descr="未标题-3.png"/>
            <p:cNvPicPr>
              <a:picLocks noChangeAspect="1"/>
            </p:cNvPicPr>
            <p:nvPr/>
          </p:nvPicPr>
          <p:blipFill>
            <a:blip r:embed="rId9" cstate="print"/>
            <a:srcRect/>
            <a:stretch>
              <a:fillRect/>
            </a:stretch>
          </p:blipFill>
          <p:spPr bwMode="auto">
            <a:xfrm>
              <a:off x="3832283" y="3729709"/>
              <a:ext cx="459364" cy="575827"/>
            </a:xfrm>
            <a:prstGeom prst="rect">
              <a:avLst/>
            </a:prstGeom>
            <a:noFill/>
            <a:ln w="9525">
              <a:noFill/>
              <a:miter lim="800000"/>
              <a:headEnd/>
              <a:tailEnd/>
            </a:ln>
          </p:spPr>
        </p:pic>
        <p:pic>
          <p:nvPicPr>
            <p:cNvPr id="71" name="Picture 59" descr="u=309260941,3815301827&amp;fm=6&amp;gp=0"/>
            <p:cNvPicPr>
              <a:picLocks noChangeAspect="1" noChangeArrowheads="1"/>
            </p:cNvPicPr>
            <p:nvPr/>
          </p:nvPicPr>
          <p:blipFill>
            <a:blip r:embed="rId10" cstate="print"/>
            <a:srcRect r="92" b="342"/>
            <a:stretch>
              <a:fillRect/>
            </a:stretch>
          </p:blipFill>
          <p:spPr bwMode="auto">
            <a:xfrm>
              <a:off x="5870498" y="3764448"/>
              <a:ext cx="265066" cy="465029"/>
            </a:xfrm>
            <a:prstGeom prst="rect">
              <a:avLst/>
            </a:prstGeom>
            <a:noFill/>
            <a:ln w="9525">
              <a:noFill/>
              <a:miter lim="800000"/>
              <a:headEnd/>
              <a:tailEnd/>
            </a:ln>
          </p:spPr>
        </p:pic>
        <p:pic>
          <p:nvPicPr>
            <p:cNvPr id="72" name="Picture 4" descr="http://news.images.paojiao.cn/sj/zx/20114/4/74925176/13032017670631.jpg"/>
            <p:cNvPicPr>
              <a:picLocks noChangeAspect="1" noChangeArrowheads="1"/>
            </p:cNvPicPr>
            <p:nvPr/>
          </p:nvPicPr>
          <p:blipFill>
            <a:blip r:embed="rId11" cstate="print"/>
            <a:srcRect/>
            <a:stretch>
              <a:fillRect/>
            </a:stretch>
          </p:blipFill>
          <p:spPr bwMode="auto">
            <a:xfrm>
              <a:off x="6215056" y="3775596"/>
              <a:ext cx="689115" cy="490117"/>
            </a:xfrm>
            <a:prstGeom prst="rect">
              <a:avLst/>
            </a:prstGeom>
            <a:noFill/>
          </p:spPr>
        </p:pic>
        <p:sp>
          <p:nvSpPr>
            <p:cNvPr id="73" name="矩形 72"/>
            <p:cNvSpPr/>
            <p:nvPr/>
          </p:nvSpPr>
          <p:spPr>
            <a:xfrm>
              <a:off x="9667279" y="2482911"/>
              <a:ext cx="464162" cy="298976"/>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CN" sz="1500" b="1" kern="0" spc="38"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ea typeface="+mn-ea"/>
                  <a:cs typeface="+mn-ea"/>
                  <a:sym typeface="+mn-lt"/>
                </a:rPr>
                <a:t>5G</a:t>
              </a:r>
              <a:endParaRPr lang="zh-CN" altLang="en-US" sz="1500" b="1" kern="0" spc="38"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mn-lt"/>
                <a:ea typeface="+mn-ea"/>
                <a:cs typeface="+mn-ea"/>
                <a:sym typeface="+mn-lt"/>
              </a:endParaRPr>
            </a:p>
          </p:txBody>
        </p:sp>
        <p:cxnSp>
          <p:nvCxnSpPr>
            <p:cNvPr id="74" name="直接连接符 73"/>
            <p:cNvCxnSpPr/>
            <p:nvPr/>
          </p:nvCxnSpPr>
          <p:spPr bwMode="auto">
            <a:xfrm>
              <a:off x="9166284" y="2330511"/>
              <a:ext cx="1" cy="2287720"/>
            </a:xfrm>
            <a:prstGeom prst="line">
              <a:avLst/>
            </a:prstGeom>
            <a:solidFill>
              <a:sysClr val="window" lastClr="FFFFFF"/>
            </a:solidFill>
            <a:ln w="12700" cap="flat" cmpd="sng" algn="ctr">
              <a:solidFill>
                <a:srgbClr val="4F81BD"/>
              </a:solidFill>
              <a:prstDash val="dash"/>
              <a:round/>
              <a:headEnd type="none" w="med" len="med"/>
              <a:tailEnd type="none" w="med" len="med"/>
            </a:ln>
            <a:effectLst>
              <a:outerShdw blurRad="50800" dist="38100" dir="2700000" algn="tl" rotWithShape="0">
                <a:prstClr val="black">
                  <a:alpha val="40000"/>
                </a:prstClr>
              </a:outerShdw>
            </a:effectLst>
          </p:spPr>
        </p:cxnSp>
        <p:sp>
          <p:nvSpPr>
            <p:cNvPr id="76" name="Rectangle 363"/>
            <p:cNvSpPr>
              <a:spLocks noChangeArrowheads="1"/>
            </p:cNvSpPr>
            <p:nvPr/>
          </p:nvSpPr>
          <p:spPr bwMode="auto">
            <a:xfrm>
              <a:off x="9166284" y="3330572"/>
              <a:ext cx="1438761" cy="367971"/>
            </a:xfrm>
            <a:prstGeom prst="rect">
              <a:avLst/>
            </a:prstGeom>
            <a:noFill/>
            <a:ln w="9525">
              <a:noFill/>
              <a:miter lim="800000"/>
            </a:ln>
          </p:spPr>
          <p:txBody>
            <a:bodyPr vert="horz" wrap="square" lIns="0" tIns="0" rIns="0" bIns="0" numCol="1" anchor="t" anchorCtr="0" compatLnSpc="1">
              <a:spAutoFit/>
            </a:bodyPr>
            <a:lstStyle/>
            <a:p>
              <a:pPr algn="ctr"/>
              <a:r>
                <a:rPr lang="zh-CN" altLang="en-US" sz="1200" b="1" dirty="0">
                  <a:latin typeface="+mn-lt"/>
                  <a:ea typeface="+mn-ea"/>
                  <a:cs typeface="+mn-ea"/>
                  <a:sym typeface="+mn-lt"/>
                </a:rPr>
                <a:t>   虚拟现实、</a:t>
              </a:r>
              <a:endParaRPr lang="en-US" altLang="zh-CN" sz="1200" b="1" dirty="0">
                <a:latin typeface="+mn-lt"/>
                <a:ea typeface="+mn-ea"/>
                <a:cs typeface="+mn-ea"/>
                <a:sym typeface="+mn-lt"/>
              </a:endParaRPr>
            </a:p>
            <a:p>
              <a:pPr algn="ctr"/>
              <a:r>
                <a:rPr lang="zh-CN" altLang="en-US" sz="1200" b="1" dirty="0">
                  <a:latin typeface="+mn-lt"/>
                  <a:ea typeface="+mn-ea"/>
                  <a:cs typeface="+mn-ea"/>
                  <a:sym typeface="+mn-lt"/>
                </a:rPr>
                <a:t>“零”时延感知</a:t>
              </a:r>
              <a:endParaRPr lang="zh-CN" altLang="zh-CN" sz="1200" b="1" dirty="0">
                <a:latin typeface="+mn-lt"/>
                <a:ea typeface="+mn-ea"/>
                <a:cs typeface="+mn-ea"/>
                <a:sym typeface="+mn-lt"/>
              </a:endParaRPr>
            </a:p>
          </p:txBody>
        </p:sp>
        <p:pic>
          <p:nvPicPr>
            <p:cNvPr id="77"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830306" y="3841838"/>
              <a:ext cx="837695" cy="57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16148" y="3905185"/>
              <a:ext cx="399461" cy="42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9" name="直接连接符 78"/>
            <p:cNvCxnSpPr/>
            <p:nvPr/>
          </p:nvCxnSpPr>
          <p:spPr bwMode="auto">
            <a:xfrm>
              <a:off x="5468930" y="2383811"/>
              <a:ext cx="0" cy="2234420"/>
            </a:xfrm>
            <a:prstGeom prst="line">
              <a:avLst/>
            </a:prstGeom>
            <a:solidFill>
              <a:sysClr val="window" lastClr="FFFFFF"/>
            </a:solidFill>
            <a:ln w="12700" cap="flat" cmpd="sng" algn="ctr">
              <a:solidFill>
                <a:srgbClr val="4F81BD"/>
              </a:solidFill>
              <a:prstDash val="dash"/>
              <a:round/>
              <a:headEnd type="none" w="med" len="med"/>
              <a:tailEnd type="none" w="med" len="med"/>
            </a:ln>
            <a:effectLst>
              <a:outerShdw blurRad="50800" dist="38100" dir="2700000" algn="tl" rotWithShape="0">
                <a:prstClr val="black">
                  <a:alpha val="40000"/>
                </a:prstClr>
              </a:outerShdw>
            </a:effectLst>
          </p:spPr>
        </p:cxnSp>
        <p:sp>
          <p:nvSpPr>
            <p:cNvPr id="80" name="Text Box 27"/>
            <p:cNvSpPr txBox="1">
              <a:spLocks noChangeArrowheads="1"/>
            </p:cNvSpPr>
            <p:nvPr/>
          </p:nvSpPr>
          <p:spPr bwMode="auto">
            <a:xfrm>
              <a:off x="9404431" y="3016902"/>
              <a:ext cx="849901" cy="275978"/>
            </a:xfrm>
            <a:prstGeom prst="rect">
              <a:avLst/>
            </a:prstGeom>
            <a:noFill/>
            <a:ln w="9525">
              <a:noFill/>
              <a:miter lim="800000"/>
            </a:ln>
            <a:effectLst>
              <a:prstShdw prst="shdw17" dist="17961" dir="2700000">
                <a:srgbClr val="BBE0E3">
                  <a:gamma/>
                  <a:shade val="60000"/>
                  <a:invGamma/>
                </a:srgbClr>
              </a:prstShdw>
            </a:effectLst>
          </p:spPr>
          <p:txBody>
            <a:bodyPr>
              <a:spAutoFit/>
            </a:bodyPr>
            <a:lstStyle/>
            <a:p>
              <a:pPr algn="ctr">
                <a:spcBef>
                  <a:spcPct val="50000"/>
                </a:spcBef>
                <a:defRPr/>
              </a:pPr>
              <a:r>
                <a:rPr lang="en-US" altLang="zh-CN" sz="1200" b="1" kern="0" dirty="0">
                  <a:solidFill>
                    <a:srgbClr val="FFFFFF"/>
                  </a:solidFill>
                  <a:latin typeface="+mn-lt"/>
                  <a:ea typeface="+mn-ea"/>
                  <a:cs typeface="+mn-ea"/>
                  <a:sym typeface="+mn-lt"/>
                </a:rPr>
                <a:t>2020</a:t>
              </a:r>
              <a:endParaRPr lang="zh-CN" altLang="en-US" sz="1200" b="1" kern="0" dirty="0">
                <a:solidFill>
                  <a:srgbClr val="FFFFFF"/>
                </a:solidFill>
                <a:latin typeface="+mn-lt"/>
                <a:ea typeface="+mn-ea"/>
                <a:cs typeface="+mn-ea"/>
                <a:sym typeface="+mn-lt"/>
              </a:endParaRPr>
            </a:p>
          </p:txBody>
        </p:sp>
        <p:sp>
          <p:nvSpPr>
            <p:cNvPr id="81" name="Rectangle 348"/>
            <p:cNvSpPr>
              <a:spLocks noChangeArrowheads="1"/>
            </p:cNvSpPr>
            <p:nvPr/>
          </p:nvSpPr>
          <p:spPr bwMode="auto">
            <a:xfrm>
              <a:off x="2738414" y="4572009"/>
              <a:ext cx="505532" cy="321974"/>
            </a:xfrm>
            <a:prstGeom prst="rect">
              <a:avLst/>
            </a:prstGeom>
            <a:noFill/>
            <a:ln w="9525">
              <a:noFill/>
              <a:miter lim="800000"/>
            </a:ln>
          </p:spPr>
          <p:txBody>
            <a:bodyPr vert="horz" wrap="square" lIns="0" tIns="0" rIns="0" bIns="0" numCol="1" anchor="t" anchorCtr="0" compatLnSpc="1">
              <a:spAutoFit/>
            </a:bodyPr>
            <a:lstStyle/>
            <a:p>
              <a:pPr algn="ctr"/>
              <a:r>
                <a:rPr lang="zh-CN" altLang="en-US" sz="2100" b="1" dirty="0">
                  <a:solidFill>
                    <a:srgbClr val="FF0000"/>
                  </a:solidFill>
                  <a:latin typeface="+mn-lt"/>
                  <a:ea typeface="+mn-ea"/>
                  <a:cs typeface="+mn-ea"/>
                  <a:sym typeface="+mn-lt"/>
                </a:rPr>
                <a:t>有</a:t>
              </a:r>
              <a:endParaRPr lang="zh-CN" altLang="zh-CN" sz="2100" b="1" dirty="0">
                <a:solidFill>
                  <a:srgbClr val="FF0000"/>
                </a:solidFill>
                <a:latin typeface="+mn-lt"/>
                <a:ea typeface="+mn-ea"/>
                <a:cs typeface="+mn-ea"/>
                <a:sym typeface="+mn-lt"/>
              </a:endParaRPr>
            </a:p>
          </p:txBody>
        </p:sp>
        <p:sp>
          <p:nvSpPr>
            <p:cNvPr id="82" name="Rectangle 348"/>
            <p:cNvSpPr>
              <a:spLocks noChangeArrowheads="1"/>
            </p:cNvSpPr>
            <p:nvPr/>
          </p:nvSpPr>
          <p:spPr bwMode="auto">
            <a:xfrm>
              <a:off x="4381487" y="4572009"/>
              <a:ext cx="505532" cy="321974"/>
            </a:xfrm>
            <a:prstGeom prst="rect">
              <a:avLst/>
            </a:prstGeom>
            <a:noFill/>
            <a:ln w="9525">
              <a:noFill/>
              <a:miter lim="800000"/>
            </a:ln>
          </p:spPr>
          <p:txBody>
            <a:bodyPr vert="horz" wrap="square" lIns="0" tIns="0" rIns="0" bIns="0" numCol="1" anchor="t" anchorCtr="0" compatLnSpc="1">
              <a:spAutoFit/>
            </a:bodyPr>
            <a:lstStyle/>
            <a:p>
              <a:pPr algn="ctr"/>
              <a:r>
                <a:rPr lang="zh-CN" altLang="en-US" sz="2100" b="1" dirty="0">
                  <a:solidFill>
                    <a:srgbClr val="FF0000"/>
                  </a:solidFill>
                  <a:latin typeface="+mn-lt"/>
                  <a:ea typeface="+mn-ea"/>
                  <a:cs typeface="+mn-ea"/>
                  <a:sym typeface="+mn-lt"/>
                </a:rPr>
                <a:t>好</a:t>
              </a:r>
              <a:endParaRPr lang="zh-CN" altLang="zh-CN" sz="2100" b="1" dirty="0">
                <a:solidFill>
                  <a:srgbClr val="FF0000"/>
                </a:solidFill>
                <a:latin typeface="+mn-lt"/>
                <a:ea typeface="+mn-ea"/>
                <a:cs typeface="+mn-ea"/>
                <a:sym typeface="+mn-lt"/>
              </a:endParaRPr>
            </a:p>
          </p:txBody>
        </p:sp>
        <p:sp>
          <p:nvSpPr>
            <p:cNvPr id="83" name="Rectangle 348"/>
            <p:cNvSpPr>
              <a:spLocks noChangeArrowheads="1"/>
            </p:cNvSpPr>
            <p:nvPr/>
          </p:nvSpPr>
          <p:spPr bwMode="auto">
            <a:xfrm>
              <a:off x="6238876" y="4572009"/>
              <a:ext cx="505532" cy="321974"/>
            </a:xfrm>
            <a:prstGeom prst="rect">
              <a:avLst/>
            </a:prstGeom>
            <a:noFill/>
            <a:ln w="9525">
              <a:noFill/>
              <a:miter lim="800000"/>
            </a:ln>
          </p:spPr>
          <p:txBody>
            <a:bodyPr vert="horz" wrap="square" lIns="0" tIns="0" rIns="0" bIns="0" numCol="1" anchor="t" anchorCtr="0" compatLnSpc="1">
              <a:spAutoFit/>
            </a:bodyPr>
            <a:lstStyle/>
            <a:p>
              <a:pPr algn="ctr"/>
              <a:r>
                <a:rPr lang="zh-CN" altLang="en-US" sz="2100" b="1" dirty="0">
                  <a:solidFill>
                    <a:srgbClr val="FF0000"/>
                  </a:solidFill>
                  <a:latin typeface="+mn-lt"/>
                  <a:ea typeface="+mn-ea"/>
                  <a:cs typeface="+mn-ea"/>
                  <a:sym typeface="+mn-lt"/>
                </a:rPr>
                <a:t>强</a:t>
              </a:r>
              <a:endParaRPr lang="zh-CN" altLang="zh-CN" sz="2100" b="1" dirty="0">
                <a:solidFill>
                  <a:srgbClr val="FF0000"/>
                </a:solidFill>
                <a:latin typeface="+mn-lt"/>
                <a:ea typeface="+mn-ea"/>
                <a:cs typeface="+mn-ea"/>
                <a:sym typeface="+mn-lt"/>
              </a:endParaRPr>
            </a:p>
          </p:txBody>
        </p:sp>
        <p:sp>
          <p:nvSpPr>
            <p:cNvPr id="84" name="Rectangle 348"/>
            <p:cNvSpPr>
              <a:spLocks noChangeArrowheads="1"/>
            </p:cNvSpPr>
            <p:nvPr/>
          </p:nvSpPr>
          <p:spPr bwMode="auto">
            <a:xfrm>
              <a:off x="7953389" y="4572009"/>
              <a:ext cx="505532" cy="321974"/>
            </a:xfrm>
            <a:prstGeom prst="rect">
              <a:avLst/>
            </a:prstGeom>
            <a:noFill/>
            <a:ln w="9525">
              <a:noFill/>
              <a:miter lim="800000"/>
            </a:ln>
          </p:spPr>
          <p:txBody>
            <a:bodyPr vert="horz" wrap="square" lIns="0" tIns="0" rIns="0" bIns="0" numCol="1" anchor="t" anchorCtr="0" compatLnSpc="1">
              <a:spAutoFit/>
            </a:bodyPr>
            <a:lstStyle/>
            <a:p>
              <a:pPr algn="ctr"/>
              <a:r>
                <a:rPr lang="zh-CN" altLang="en-US" sz="2100" b="1" dirty="0">
                  <a:solidFill>
                    <a:srgbClr val="FF0000"/>
                  </a:solidFill>
                  <a:latin typeface="+mn-lt"/>
                  <a:ea typeface="+mn-ea"/>
                  <a:cs typeface="+mn-ea"/>
                  <a:sym typeface="+mn-lt"/>
                </a:rPr>
                <a:t>爽</a:t>
              </a:r>
              <a:endParaRPr lang="zh-CN" altLang="zh-CN" sz="2100" b="1" dirty="0">
                <a:solidFill>
                  <a:srgbClr val="FF0000"/>
                </a:solidFill>
                <a:latin typeface="+mn-lt"/>
                <a:ea typeface="+mn-ea"/>
                <a:cs typeface="+mn-ea"/>
                <a:sym typeface="+mn-lt"/>
              </a:endParaRPr>
            </a:p>
          </p:txBody>
        </p:sp>
        <p:sp>
          <p:nvSpPr>
            <p:cNvPr id="85" name="Rectangle 348"/>
            <p:cNvSpPr>
              <a:spLocks noChangeArrowheads="1"/>
            </p:cNvSpPr>
            <p:nvPr/>
          </p:nvSpPr>
          <p:spPr bwMode="auto">
            <a:xfrm>
              <a:off x="9596460" y="4572009"/>
              <a:ext cx="505532" cy="321974"/>
            </a:xfrm>
            <a:prstGeom prst="rect">
              <a:avLst/>
            </a:prstGeom>
            <a:noFill/>
            <a:ln w="9525">
              <a:noFill/>
              <a:miter lim="800000"/>
            </a:ln>
          </p:spPr>
          <p:txBody>
            <a:bodyPr vert="horz" wrap="square" lIns="0" tIns="0" rIns="0" bIns="0" numCol="1" anchor="t" anchorCtr="0" compatLnSpc="1">
              <a:spAutoFit/>
            </a:bodyPr>
            <a:lstStyle/>
            <a:p>
              <a:pPr algn="ctr"/>
              <a:r>
                <a:rPr lang="zh-CN" altLang="en-US" sz="2100" b="1" dirty="0">
                  <a:solidFill>
                    <a:srgbClr val="FF0000"/>
                  </a:solidFill>
                  <a:latin typeface="+mn-lt"/>
                  <a:ea typeface="+mn-ea"/>
                  <a:cs typeface="+mn-ea"/>
                  <a:sym typeface="+mn-lt"/>
                </a:rPr>
                <a:t>悦</a:t>
              </a:r>
              <a:endParaRPr lang="zh-CN" altLang="zh-CN" sz="2100" b="1" dirty="0">
                <a:solidFill>
                  <a:srgbClr val="FF0000"/>
                </a:solidFill>
                <a:latin typeface="+mn-lt"/>
                <a:ea typeface="+mn-ea"/>
                <a:cs typeface="+mn-ea"/>
                <a:sym typeface="+mn-lt"/>
              </a:endParaRPr>
            </a:p>
          </p:txBody>
        </p:sp>
      </p:grpSp>
    </p:spTree>
  </p:cSld>
  <p:clrMapOvr>
    <a:masterClrMapping/>
  </p:clrMapOvr>
</p:sld>
</file>

<file path=ppt/theme/theme1.xml><?xml version="1.0" encoding="utf-8"?>
<a:theme xmlns:a="http://schemas.openxmlformats.org/drawingml/2006/main" name="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gmfrmty">
      <a:majorFont>
        <a:latin typeface="Times New Roman" panose="020F0302020204030204"/>
        <a:ea typeface="SimSun"/>
        <a:cs typeface=""/>
      </a:majorFont>
      <a:minorFont>
        <a:latin typeface="Times New Roman" panose="020F0502020204030204"/>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2" id="{6EA56B32-A103-4C42-91A4-36C93BF1482B}" vid="{CC976EDB-38C6-4417-902E-BCD316AC6DD9}"/>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主题2</Template>
  <TotalTime>6477</TotalTime>
  <Words>12664</Words>
  <Application>Microsoft Office PowerPoint</Application>
  <PresentationFormat>全屏显示(4:3)</PresentationFormat>
  <Paragraphs>1152</Paragraphs>
  <Slides>117</Slides>
  <Notes>46</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10</vt:i4>
      </vt:variant>
      <vt:variant>
        <vt:lpstr>幻灯片标题</vt:lpstr>
      </vt:variant>
      <vt:variant>
        <vt:i4>117</vt:i4>
      </vt:variant>
    </vt:vector>
  </HeadingPairs>
  <TitlesOfParts>
    <vt:vector size="134" baseType="lpstr">
      <vt:lpstr>Monotype Sorts</vt:lpstr>
      <vt:lpstr>楷体_GB2312</vt:lpstr>
      <vt:lpstr>Arial</vt:lpstr>
      <vt:lpstr>Calibri</vt:lpstr>
      <vt:lpstr>Times New Roman</vt:lpstr>
      <vt:lpstr>Wingdings</vt:lpstr>
      <vt:lpstr>主题2</vt:lpstr>
      <vt:lpstr>ｸﾘｯﾌﾟ</vt:lpstr>
      <vt:lpstr>ClipArt</vt:lpstr>
      <vt:lpstr>Image</vt:lpstr>
      <vt:lpstr>位图图像</vt:lpstr>
      <vt:lpstr>VISIO 4 Drawing</vt:lpstr>
      <vt:lpstr>MS_ClipArt_Gallery</vt:lpstr>
      <vt:lpstr>剪辑</vt:lpstr>
      <vt:lpstr>Clip</vt:lpstr>
      <vt:lpstr>Visio</vt:lpstr>
      <vt:lpstr>Formula</vt:lpstr>
      <vt:lpstr>PowerPoint 演示文稿</vt:lpstr>
      <vt:lpstr>PowerPoint 演示文稿</vt:lpstr>
      <vt:lpstr>PowerPoint 演示文稿</vt:lpstr>
      <vt:lpstr>PowerPoint 演示文稿</vt:lpstr>
      <vt:lpstr>PowerPoint 演示文稿</vt:lpstr>
      <vt:lpstr>新闻链接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第二代数字移动通信系统(2G)</vt:lpstr>
      <vt:lpstr>PowerPoint 演示文稿</vt:lpstr>
      <vt:lpstr> 第三代多媒体移动通信系统3G </vt:lpstr>
      <vt:lpstr>3G</vt:lpstr>
      <vt:lpstr> 4G第四代移动通信系统</vt:lpstr>
      <vt:lpstr>PowerPoint 演示文稿</vt:lpstr>
      <vt:lpstr>PowerPoint 演示文稿</vt:lpstr>
      <vt:lpstr>移动通信系统数据传输速率比较</vt:lpstr>
      <vt:lpstr>5G！？</vt:lpstr>
      <vt:lpstr>作业1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 . FDMA</vt:lpstr>
      <vt:lpstr>二 .TDMA</vt:lpstr>
      <vt:lpstr>PowerPoint 演示文稿</vt:lpstr>
      <vt:lpstr>三 . CDMA</vt:lpstr>
      <vt:lpstr>PowerPoint 演示文稿</vt:lpstr>
      <vt:lpstr>PowerPoint 演示文稿</vt:lpstr>
      <vt:lpstr>四.SDMA</vt:lpstr>
      <vt:lpstr>2.双工方式</vt:lpstr>
      <vt:lpstr>PowerPoint 演示文稿</vt:lpstr>
      <vt:lpstr>频分双工 (FDD)</vt:lpstr>
      <vt:lpstr>时分双工 (TDD)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5G发展需求</vt:lpstr>
      <vt:lpstr>5G发展需求</vt:lpstr>
      <vt:lpstr>5G发展需求</vt:lpstr>
      <vt:lpstr>5G发展需求</vt:lpstr>
      <vt:lpstr>5G发展需求</vt:lpstr>
      <vt:lpstr>PowerPoint 演示文稿</vt:lpstr>
      <vt:lpstr>5G发展需求</vt:lpstr>
      <vt:lpstr>5G发展需求</vt:lpstr>
      <vt:lpstr>5G发展挑战</vt:lpstr>
      <vt:lpstr>关键传输技术——总览</vt:lpstr>
      <vt:lpstr>新型网络架构</vt:lpstr>
      <vt:lpstr>新型网络架构</vt:lpstr>
      <vt:lpstr>新型网络架构</vt:lpstr>
      <vt:lpstr>新型网络架构</vt:lpstr>
      <vt:lpstr>新型网络架构</vt:lpstr>
      <vt:lpstr>PowerPoint 演示文稿</vt:lpstr>
      <vt:lpstr>PowerPoint 演示文稿</vt:lpstr>
      <vt:lpstr>PowerPoint 演示文稿</vt:lpstr>
    </vt:vector>
  </TitlesOfParts>
  <Company>SCNU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sunny</dc:creator>
  <cp:lastModifiedBy>shen ys</cp:lastModifiedBy>
  <cp:revision>237</cp:revision>
  <dcterms:created xsi:type="dcterms:W3CDTF">2007-04-21T09:00:26Z</dcterms:created>
  <dcterms:modified xsi:type="dcterms:W3CDTF">2019-04-23T08:55:16Z</dcterms:modified>
</cp:coreProperties>
</file>